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heme/themeOverride1.xml" ContentType="application/vnd.openxmlformats-officedocument.themeOverr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charts/chart3.xml" ContentType="application/vnd.openxmlformats-officedocument.drawingml.chart+xml"/>
  <Override PartName="/ppt/theme/themeOverride4.xml" ContentType="application/vnd.openxmlformats-officedocument.themeOverride+xml"/>
  <Override PartName="/ppt/charts/chart4.xml" ContentType="application/vnd.openxmlformats-officedocument.drawingml.chart+xml"/>
  <Override PartName="/ppt/theme/themeOverride5.xml" ContentType="application/vnd.openxmlformats-officedocument.themeOverride+xml"/>
  <Override PartName="/ppt/charts/chart5.xml" ContentType="application/vnd.openxmlformats-officedocument.drawingml.chart+xml"/>
  <Override PartName="/ppt/theme/themeOverride6.xml" ContentType="application/vnd.openxmlformats-officedocument.themeOverride+xml"/>
  <Override PartName="/ppt/charts/chart6.xml" ContentType="application/vnd.openxmlformats-officedocument.drawingml.chart+xml"/>
  <Override PartName="/ppt/theme/themeOverride7.xml" ContentType="application/vnd.openxmlformats-officedocument.themeOverride+xml"/>
  <Override PartName="/ppt/charts/chart7.xml" ContentType="application/vnd.openxmlformats-officedocument.drawingml.chart+xml"/>
  <Override PartName="/ppt/theme/themeOverride8.xml" ContentType="application/vnd.openxmlformats-officedocument.themeOverride+xml"/>
  <Override PartName="/ppt/charts/chart8.xml" ContentType="application/vnd.openxmlformats-officedocument.drawingml.chart+xml"/>
  <Override PartName="/ppt/theme/themeOverride9.xml" ContentType="application/vnd.openxmlformats-officedocument.themeOverride+xml"/>
  <Override PartName="/ppt/charts/chart9.xml" ContentType="application/vnd.openxmlformats-officedocument.drawingml.chart+xml"/>
  <Override PartName="/ppt/theme/themeOverride10.xml" ContentType="application/vnd.openxmlformats-officedocument.themeOverride+xml"/>
  <Override PartName="/ppt/charts/chart10.xml" ContentType="application/vnd.openxmlformats-officedocument.drawingml.chart+xml"/>
  <Override PartName="/ppt/theme/themeOverride11.xml" ContentType="application/vnd.openxmlformats-officedocument.themeOverride+xml"/>
  <Override PartName="/ppt/charts/chart11.xml" ContentType="application/vnd.openxmlformats-officedocument.drawingml.chart+xml"/>
  <Override PartName="/ppt/theme/themeOverride12.xml" ContentType="application/vnd.openxmlformats-officedocument.themeOverride+xml"/>
  <Override PartName="/ppt/charts/chart12.xml" ContentType="application/vnd.openxmlformats-officedocument.drawingml.chart+xml"/>
  <Override PartName="/ppt/theme/themeOverride13.xml" ContentType="application/vnd.openxmlformats-officedocument.themeOverride+xml"/>
  <Override PartName="/ppt/charts/chart13.xml" ContentType="application/vnd.openxmlformats-officedocument.drawingml.chart+xml"/>
  <Override PartName="/ppt/theme/themeOverride14.xml" ContentType="application/vnd.openxmlformats-officedocument.themeOverride+xml"/>
  <Override PartName="/ppt/charts/chart14.xml" ContentType="application/vnd.openxmlformats-officedocument.drawingml.chart+xml"/>
  <Override PartName="/ppt/theme/themeOverride15.xml" ContentType="application/vnd.openxmlformats-officedocument.themeOverride+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5.xml" ContentType="application/vnd.openxmlformats-officedocument.drawingml.chart+xml"/>
  <Override PartName="/ppt/charts/style1.xml" ContentType="application/vnd.ms-office.chartstyle+xml"/>
  <Override PartName="/ppt/charts/colors1.xml" ContentType="application/vnd.ms-office.chartcolorstyle+xml"/>
  <Override PartName="/ppt/charts/chart16.xml" ContentType="application/vnd.openxmlformats-officedocument.drawingml.chart+xml"/>
  <Override PartName="/ppt/charts/style2.xml" ContentType="application/vnd.ms-office.chartstyle+xml"/>
  <Override PartName="/ppt/charts/colors2.xml" ContentType="application/vnd.ms-office.chartcolorstyle+xml"/>
  <Override PartName="/ppt/charts/chart17.xml" ContentType="application/vnd.openxmlformats-officedocument.drawingml.chart+xml"/>
  <Override PartName="/ppt/charts/style3.xml" ContentType="application/vnd.ms-office.chartstyle+xml"/>
  <Override PartName="/ppt/charts/colors3.xml" ContentType="application/vnd.ms-office.chartcolorstyle+xml"/>
  <Override PartName="/ppt/charts/chart1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charts/chart1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6.xml" ContentType="application/vnd.openxmlformats-officedocument.themeOverrid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charts/chart2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charts/chart21.xml" ContentType="application/vnd.openxmlformats-officedocument.drawingml.chart+xml"/>
  <Override PartName="/ppt/charts/style7.xml" ContentType="application/vnd.ms-office.chartstyle+xml"/>
  <Override PartName="/ppt/charts/colors7.xml" ContentType="application/vnd.ms-office.chartcolorstyle+xml"/>
  <Override PartName="/ppt/charts/chart2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3.xml" ContentType="application/vnd.openxmlformats-officedocument.drawingml.chart+xml"/>
  <Override PartName="/ppt/charts/style9.xml" ContentType="application/vnd.ms-office.chartstyle+xml"/>
  <Override PartName="/ppt/charts/colors9.xml" ContentType="application/vnd.ms-office.chartcolorstyle+xml"/>
  <Override PartName="/ppt/charts/chart24.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6.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4.xml" ContentType="application/vnd.openxmlformats-officedocument.presentationml.notesSlide+xml"/>
  <Override PartName="/ppt/charts/chart2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tags/tag4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42.xml" ContentType="application/vnd.openxmlformats-officedocument.presentationml.tags+xml"/>
  <Override PartName="/ppt/notesSlides/notesSlide52.xml" ContentType="application/vnd.openxmlformats-officedocument.presentationml.notesSlide+xml"/>
  <Override PartName="/ppt/charts/chart28.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5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52.xml" ContentType="application/vnd.openxmlformats-officedocument.presentationml.tags+xml"/>
  <Override PartName="/ppt/notesSlides/notesSlide63.xml" ContentType="application/vnd.openxmlformats-officedocument.presentationml.notesSlide+xml"/>
  <Override PartName="/ppt/tags/tag53.xml" ContentType="application/vnd.openxmlformats-officedocument.presentationml.tags+xml"/>
  <Override PartName="/ppt/notesSlides/notesSlide64.xml" ContentType="application/vnd.openxmlformats-officedocument.presentationml.notesSlide+xml"/>
  <Override PartName="/ppt/tags/tag54.xml" ContentType="application/vnd.openxmlformats-officedocument.presentationml.tags+xml"/>
  <Override PartName="/ppt/notesSlides/notesSlide65.xml" ContentType="application/vnd.openxmlformats-officedocument.presentationml.notesSlide+xml"/>
  <Override PartName="/ppt/charts/chart2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6.xml" ContentType="application/vnd.openxmlformats-officedocument.presentationml.notesSlide+xml"/>
  <Override PartName="/ppt/charts/chart30.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handoutMasterIdLst>
    <p:handoutMasterId r:id="rId101"/>
  </p:handoutMasterIdLst>
  <p:sldIdLst>
    <p:sldId id="256" r:id="rId2"/>
    <p:sldId id="2147479071" r:id="rId3"/>
    <p:sldId id="2147482795" r:id="rId4"/>
    <p:sldId id="1847" r:id="rId5"/>
    <p:sldId id="7827" r:id="rId6"/>
    <p:sldId id="2134805415" r:id="rId7"/>
    <p:sldId id="2147483523" r:id="rId8"/>
    <p:sldId id="2147483517" r:id="rId9"/>
    <p:sldId id="2147480834" r:id="rId10"/>
    <p:sldId id="308" r:id="rId11"/>
    <p:sldId id="2147479047" r:id="rId12"/>
    <p:sldId id="2147482696" r:id="rId13"/>
    <p:sldId id="2147482753" r:id="rId14"/>
    <p:sldId id="1592183413" r:id="rId15"/>
    <p:sldId id="2147479072" r:id="rId16"/>
    <p:sldId id="2147479083" r:id="rId17"/>
    <p:sldId id="2147479084" r:id="rId18"/>
    <p:sldId id="2147480251" r:id="rId19"/>
    <p:sldId id="2147482775" r:id="rId20"/>
    <p:sldId id="2147482699" r:id="rId21"/>
    <p:sldId id="2147482700" r:id="rId22"/>
    <p:sldId id="2147483528" r:id="rId23"/>
    <p:sldId id="2147479089" r:id="rId24"/>
    <p:sldId id="266" r:id="rId25"/>
    <p:sldId id="260" r:id="rId26"/>
    <p:sldId id="2147474920" r:id="rId27"/>
    <p:sldId id="2147483524" r:id="rId28"/>
    <p:sldId id="2147483525" r:id="rId29"/>
    <p:sldId id="2147483526" r:id="rId30"/>
    <p:sldId id="2147480823" r:id="rId31"/>
    <p:sldId id="2147480911" r:id="rId32"/>
    <p:sldId id="2147480860" r:id="rId33"/>
    <p:sldId id="2147474877" r:id="rId34"/>
    <p:sldId id="2147483527" r:id="rId35"/>
    <p:sldId id="2147470587" r:id="rId36"/>
    <p:sldId id="2147480862" r:id="rId37"/>
    <p:sldId id="281" r:id="rId38"/>
    <p:sldId id="2147478584" r:id="rId39"/>
    <p:sldId id="2147478578" r:id="rId40"/>
    <p:sldId id="2147480903" r:id="rId41"/>
    <p:sldId id="280" r:id="rId42"/>
    <p:sldId id="2147483359" r:id="rId43"/>
    <p:sldId id="2147480837" r:id="rId44"/>
    <p:sldId id="2147480816" r:id="rId45"/>
    <p:sldId id="2147480851" r:id="rId46"/>
    <p:sldId id="431" r:id="rId47"/>
    <p:sldId id="2147474921" r:id="rId48"/>
    <p:sldId id="2147480819" r:id="rId49"/>
    <p:sldId id="433" r:id="rId50"/>
    <p:sldId id="2147480817" r:id="rId51"/>
    <p:sldId id="2134805420" r:id="rId52"/>
    <p:sldId id="2134805496" r:id="rId53"/>
    <p:sldId id="2147478595" r:id="rId54"/>
    <p:sldId id="838840757" r:id="rId55"/>
    <p:sldId id="2147483516" r:id="rId56"/>
    <p:sldId id="2147483520" r:id="rId57"/>
    <p:sldId id="2147483336" r:id="rId58"/>
    <p:sldId id="257" r:id="rId59"/>
    <p:sldId id="2134805434" r:id="rId60"/>
    <p:sldId id="2147480909" r:id="rId61"/>
    <p:sldId id="2134805584" r:id="rId62"/>
    <p:sldId id="2134805565" r:id="rId63"/>
    <p:sldId id="2280" r:id="rId64"/>
    <p:sldId id="2147480814" r:id="rId65"/>
    <p:sldId id="2147482781" r:id="rId66"/>
    <p:sldId id="2147482782" r:id="rId67"/>
    <p:sldId id="2147482760" r:id="rId68"/>
    <p:sldId id="2147482791" r:id="rId69"/>
    <p:sldId id="2147479055" r:id="rId70"/>
    <p:sldId id="2147480846" r:id="rId71"/>
    <p:sldId id="2147479045" r:id="rId72"/>
    <p:sldId id="2147480821" r:id="rId73"/>
    <p:sldId id="2147480838" r:id="rId74"/>
    <p:sldId id="2147480836" r:id="rId75"/>
    <p:sldId id="2147480842" r:id="rId76"/>
    <p:sldId id="2147482762" r:id="rId77"/>
    <p:sldId id="2147482774" r:id="rId78"/>
    <p:sldId id="403" r:id="rId79"/>
    <p:sldId id="2147480865" r:id="rId80"/>
    <p:sldId id="2147480866" r:id="rId81"/>
    <p:sldId id="2147483521" r:id="rId82"/>
    <p:sldId id="2147483522" r:id="rId83"/>
    <p:sldId id="2147480855" r:id="rId84"/>
    <p:sldId id="2147480856" r:id="rId85"/>
    <p:sldId id="2147480857" r:id="rId86"/>
    <p:sldId id="332" r:id="rId87"/>
    <p:sldId id="2147482776" r:id="rId88"/>
    <p:sldId id="2147482725" r:id="rId89"/>
    <p:sldId id="2147482679" r:id="rId90"/>
    <p:sldId id="2147482755" r:id="rId91"/>
    <p:sldId id="383" r:id="rId92"/>
    <p:sldId id="2147478470" r:id="rId93"/>
    <p:sldId id="2147480861" r:id="rId94"/>
    <p:sldId id="2147482794" r:id="rId95"/>
    <p:sldId id="2147483501" r:id="rId96"/>
    <p:sldId id="2147478603" r:id="rId97"/>
    <p:sldId id="2147480916" r:id="rId98"/>
    <p:sldId id="2147482701" r:id="rId9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B1019F-C918-2981-CF16-F093AF9C09CE}" name="Carsten Hafer" initials="CH" userId="186a76b5598ff639" providerId="Windows Live"/>
  <p188:author id="{D0169EE3-0394-D9C8-0C46-B0B41AF7E235}" name="Foerster, Laura DE/MUN" initials="FLD" userId="S::Laura.Foerster@seqirus.com::dcccb361-6c20-4752-ba4d-c6b361bc6e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10F"/>
    <a:srgbClr val="44546A"/>
    <a:srgbClr val="47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5919" autoAdjust="0"/>
  </p:normalViewPr>
  <p:slideViewPr>
    <p:cSldViewPr snapToGrid="0">
      <p:cViewPr varScale="1">
        <p:scale>
          <a:sx n="84" d="100"/>
          <a:sy n="84" d="100"/>
        </p:scale>
        <p:origin x="1554" y="84"/>
      </p:cViewPr>
      <p:guideLst/>
    </p:cSldViewPr>
  </p:slideViewPr>
  <p:outlineViewPr>
    <p:cViewPr>
      <p:scale>
        <a:sx n="33" d="100"/>
        <a:sy n="33" d="100"/>
      </p:scale>
      <p:origin x="0" y="-30108"/>
    </p:cViewPr>
  </p:outlineViewPr>
  <p:notesTextViewPr>
    <p:cViewPr>
      <p:scale>
        <a:sx n="3" d="2"/>
        <a:sy n="3" d="2"/>
      </p:scale>
      <p:origin x="0" y="0"/>
    </p:cViewPr>
  </p:notesTextViewPr>
  <p:sorterViewPr>
    <p:cViewPr varScale="1">
      <p:scale>
        <a:sx n="1" d="1"/>
        <a:sy n="1" d="1"/>
      </p:scale>
      <p:origin x="0" y="-8388"/>
    </p:cViewPr>
  </p:sorterViewPr>
  <p:notesViewPr>
    <p:cSldViewPr snapToGrid="0">
      <p:cViewPr varScale="1">
        <p:scale>
          <a:sx n="86" d="100"/>
          <a:sy n="86" d="100"/>
        </p:scale>
        <p:origin x="310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1.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2.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3.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xml"/><Relationship Id="rId1" Type="http://schemas.microsoft.com/office/2011/relationships/chartStyle" Target="style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xml"/><Relationship Id="rId1" Type="http://schemas.microsoft.com/office/2011/relationships/chartStyle" Target="style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3.xml"/><Relationship Id="rId1" Type="http://schemas.microsoft.com/office/2011/relationships/chartStyle" Target="style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4.xml"/><Relationship Id="rId1" Type="http://schemas.microsoft.com/office/2011/relationships/chartStyle" Target="style4.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20.xml.rels><?xml version="1.0" encoding="UTF-8" standalone="yes"?>
<Relationships xmlns="http://schemas.openxmlformats.org/package/2006/relationships"><Relationship Id="rId2" Type="http://schemas.microsoft.com/office/2011/relationships/chartColorStyle" Target="colors6.xml"/><Relationship Id="rId1" Type="http://schemas.microsoft.com/office/2011/relationships/chartStyle" Target="style6.xml"/></Relationships>
</file>

<file path=ppt/charts/_rels/chart21.xml.rels><?xml version="1.0" encoding="UTF-8" standalone="yes"?>
<Relationships xmlns="http://schemas.openxmlformats.org/package/2006/relationships"><Relationship Id="rId2" Type="http://schemas.microsoft.com/office/2011/relationships/chartColorStyle" Target="colors7.xml"/><Relationship Id="rId1" Type="http://schemas.microsoft.com/office/2011/relationships/chartStyle" Target="style7.xml"/></Relationships>
</file>

<file path=ppt/charts/_rels/chart22.xml.rels><?xml version="1.0" encoding="UTF-8" standalone="yes"?>
<Relationships xmlns="http://schemas.openxmlformats.org/package/2006/relationships"><Relationship Id="rId2" Type="http://schemas.microsoft.com/office/2011/relationships/chartColorStyle" Target="colors8.xml"/><Relationship Id="rId1" Type="http://schemas.microsoft.com/office/2011/relationships/chartStyle" Target="style8.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9.xml"/><Relationship Id="rId1" Type="http://schemas.microsoft.com/office/2011/relationships/chartStyle" Target="style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0.xml"/><Relationship Id="rId1" Type="http://schemas.microsoft.com/office/2011/relationships/chartStyle" Target="style1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1.xml"/><Relationship Id="rId1" Type="http://schemas.microsoft.com/office/2011/relationships/chartStyle" Target="style1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2.xml"/><Relationship Id="rId1" Type="http://schemas.microsoft.com/office/2011/relationships/chartStyle" Target="style12.xml"/></Relationships>
</file>

<file path=ppt/charts/_rels/chart2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3.xml"/><Relationship Id="rId1" Type="http://schemas.microsoft.com/office/2011/relationships/chartStyle" Target="style13.xml"/></Relationships>
</file>

<file path=ppt/charts/_rels/chart28.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4.xml"/><Relationship Id="rId1" Type="http://schemas.microsoft.com/office/2011/relationships/chartStyle" Target="style1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30.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6.xml"/><Relationship Id="rId1" Type="http://schemas.microsoft.com/office/2011/relationships/chartStyle" Target="style16.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6.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8.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9.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B853-474F-AE03-4D5A08A20C69}"/>
              </c:ext>
            </c:extLst>
          </c:dPt>
          <c:cat>
            <c:numRef>
              <c:f>Tabelle1!$A$2:$A$5</c:f>
              <c:numCache>
                <c:formatCode>General</c:formatCode>
                <c:ptCount val="4"/>
              </c:numCache>
            </c:numRef>
          </c:cat>
          <c:val>
            <c:numRef>
              <c:f>Tabelle1!$B$2:$B$5</c:f>
              <c:numCache>
                <c:formatCode>0%</c:formatCode>
                <c:ptCount val="4"/>
                <c:pt idx="0">
                  <c:v>0.1</c:v>
                </c:pt>
                <c:pt idx="1">
                  <c:v>0.9</c:v>
                </c:pt>
              </c:numCache>
            </c:numRef>
          </c:val>
          <c:extLst>
            <c:ext xmlns:c16="http://schemas.microsoft.com/office/drawing/2014/chart" uri="{C3380CC4-5D6E-409C-BE32-E72D297353CC}">
              <c16:uniqueId val="{00000002-B853-474F-AE03-4D5A08A20C69}"/>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spPr>
            <a:solidFill>
              <a:srgbClr val="008A00"/>
            </a:solidFill>
          </c:spPr>
          <c:dPt>
            <c:idx val="0"/>
            <c:bubble3D val="0"/>
            <c:spPr>
              <a:solidFill>
                <a:sysClr val="window" lastClr="FFFFFF">
                  <a:lumMod val="85000"/>
                </a:sysClr>
              </a:solidFill>
            </c:spPr>
            <c:extLst>
              <c:ext xmlns:c16="http://schemas.microsoft.com/office/drawing/2014/chart" uri="{C3380CC4-5D6E-409C-BE32-E72D297353CC}">
                <c16:uniqueId val="{00000001-EF83-4AC2-9ABA-0E3895CE85F2}"/>
              </c:ext>
            </c:extLst>
          </c:dPt>
          <c:dPt>
            <c:idx val="1"/>
            <c:bubble3D val="0"/>
            <c:extLst>
              <c:ext xmlns:c16="http://schemas.microsoft.com/office/drawing/2014/chart" uri="{C3380CC4-5D6E-409C-BE32-E72D297353CC}">
                <c16:uniqueId val="{00000003-EF83-4AC2-9ABA-0E3895CE85F2}"/>
              </c:ext>
            </c:extLst>
          </c:dPt>
          <c:cat>
            <c:numRef>
              <c:f>Tabelle1!$A$2:$A$5</c:f>
              <c:numCache>
                <c:formatCode>General</c:formatCode>
                <c:ptCount val="4"/>
              </c:numCache>
            </c:numRef>
          </c:cat>
          <c:val>
            <c:numRef>
              <c:f>Tabelle1!$B$2:$B$5</c:f>
              <c:numCache>
                <c:formatCode>0%</c:formatCode>
                <c:ptCount val="4"/>
                <c:pt idx="0">
                  <c:v>0.92</c:v>
                </c:pt>
                <c:pt idx="1">
                  <c:v>0.08</c:v>
                </c:pt>
              </c:numCache>
            </c:numRef>
          </c:val>
          <c:extLst>
            <c:ext xmlns:c16="http://schemas.microsoft.com/office/drawing/2014/chart" uri="{C3380CC4-5D6E-409C-BE32-E72D297353CC}">
              <c16:uniqueId val="{00000004-EF83-4AC2-9ABA-0E3895CE85F2}"/>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8F7E-453B-A8A2-65A7F3B2CDFA}"/>
              </c:ext>
            </c:extLst>
          </c:dPt>
          <c:cat>
            <c:numRef>
              <c:f>Tabelle1!$A$2:$A$5</c:f>
              <c:numCache>
                <c:formatCode>General</c:formatCode>
                <c:ptCount val="4"/>
              </c:numCache>
            </c:numRef>
          </c:cat>
          <c:val>
            <c:numRef>
              <c:f>Tabelle1!$B$2:$B$5</c:f>
              <c:numCache>
                <c:formatCode>0%</c:formatCode>
                <c:ptCount val="4"/>
                <c:pt idx="0">
                  <c:v>0.5</c:v>
                </c:pt>
                <c:pt idx="1">
                  <c:v>0.5</c:v>
                </c:pt>
              </c:numCache>
            </c:numRef>
          </c:val>
          <c:extLst>
            <c:ext xmlns:c16="http://schemas.microsoft.com/office/drawing/2014/chart" uri="{C3380CC4-5D6E-409C-BE32-E72D297353CC}">
              <c16:uniqueId val="{00000002-8F7E-453B-A8A2-65A7F3B2CDFA}"/>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ECC0-4C9C-8401-3E82259C4AC2}"/>
              </c:ext>
            </c:extLst>
          </c:dPt>
          <c:cat>
            <c:numRef>
              <c:f>Tabelle1!$A$2:$A$5</c:f>
              <c:numCache>
                <c:formatCode>General</c:formatCode>
                <c:ptCount val="4"/>
              </c:numCache>
            </c:numRef>
          </c:cat>
          <c:val>
            <c:numRef>
              <c:f>Tabelle1!$B$2:$B$5</c:f>
              <c:numCache>
                <c:formatCode>0%</c:formatCode>
                <c:ptCount val="4"/>
                <c:pt idx="0">
                  <c:v>0.77</c:v>
                </c:pt>
                <c:pt idx="1">
                  <c:v>0.23</c:v>
                </c:pt>
              </c:numCache>
            </c:numRef>
          </c:val>
          <c:extLst>
            <c:ext xmlns:c16="http://schemas.microsoft.com/office/drawing/2014/chart" uri="{C3380CC4-5D6E-409C-BE32-E72D297353CC}">
              <c16:uniqueId val="{00000002-ECC0-4C9C-8401-3E82259C4AC2}"/>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3D0E-4F5A-AAB3-86560564D004}"/>
              </c:ext>
            </c:extLst>
          </c:dPt>
          <c:cat>
            <c:numRef>
              <c:f>Tabelle1!$A$2:$A$5</c:f>
              <c:numCache>
                <c:formatCode>General</c:formatCode>
                <c:ptCount val="4"/>
              </c:numCache>
            </c:numRef>
          </c:cat>
          <c:val>
            <c:numRef>
              <c:f>Tabelle1!$B$2:$B$5</c:f>
              <c:numCache>
                <c:formatCode>0%</c:formatCode>
                <c:ptCount val="4"/>
                <c:pt idx="0">
                  <c:v>0.49</c:v>
                </c:pt>
                <c:pt idx="1">
                  <c:v>0.51</c:v>
                </c:pt>
              </c:numCache>
            </c:numRef>
          </c:val>
          <c:extLst>
            <c:ext xmlns:c16="http://schemas.microsoft.com/office/drawing/2014/chart" uri="{C3380CC4-5D6E-409C-BE32-E72D297353CC}">
              <c16:uniqueId val="{00000002-3D0E-4F5A-AAB3-86560564D004}"/>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C55F-4AE3-A70D-F94DA806ABCF}"/>
              </c:ext>
            </c:extLst>
          </c:dPt>
          <c:cat>
            <c:numRef>
              <c:f>Tabelle1!$A$2:$A$5</c:f>
              <c:numCache>
                <c:formatCode>General</c:formatCode>
                <c:ptCount val="4"/>
              </c:numCache>
            </c:numRef>
          </c:cat>
          <c:val>
            <c:numRef>
              <c:f>Tabelle1!$B$2:$B$5</c:f>
              <c:numCache>
                <c:formatCode>0%</c:formatCode>
                <c:ptCount val="4"/>
                <c:pt idx="0">
                  <c:v>0.46</c:v>
                </c:pt>
                <c:pt idx="1">
                  <c:v>0.54</c:v>
                </c:pt>
              </c:numCache>
            </c:numRef>
          </c:val>
          <c:extLst>
            <c:ext xmlns:c16="http://schemas.microsoft.com/office/drawing/2014/chart" uri="{C3380CC4-5D6E-409C-BE32-E72D297353CC}">
              <c16:uniqueId val="{00000002-C55F-4AE3-A70D-F94DA806ABCF}"/>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A736-4392-9C5F-F7D2B4BCEC0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F-A736-4392-9C5F-F7D2B4BCEC0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0-A736-4392-9C5F-F7D2B4BCEC0C}"/>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Sheet1!$B$10:$B$14</c:f>
              <c:numCache>
                <c:formatCode>General</c:formatCode>
                <c:ptCount val="5"/>
                <c:pt idx="0">
                  <c:v>4604.8999999999996</c:v>
                </c:pt>
                <c:pt idx="1">
                  <c:v>5133.8</c:v>
                </c:pt>
                <c:pt idx="2">
                  <c:v>2632.5</c:v>
                </c:pt>
                <c:pt idx="3">
                  <c:v>2315.6999999999998</c:v>
                </c:pt>
                <c:pt idx="4">
                  <c:v>1021.5</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Krankheit</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A736-4392-9C5F-F7D2B4BCEC0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F-A736-4392-9C5F-F7D2B4BCEC0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0-A736-4392-9C5F-F7D2B4BCEC0C}"/>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Sheet1!$C$10:$C$14</c:f>
              <c:numCache>
                <c:formatCode>General</c:formatCode>
                <c:ptCount val="5"/>
                <c:pt idx="0">
                  <c:v>3085.3</c:v>
                </c:pt>
                <c:pt idx="1">
                  <c:v>2669.6</c:v>
                </c:pt>
                <c:pt idx="2">
                  <c:v>974.1</c:v>
                </c:pt>
                <c:pt idx="3">
                  <c:v>995.7</c:v>
                </c:pt>
                <c:pt idx="4">
                  <c:v>572</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Arztbesuche</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one"/>
        <c:spPr>
          <a:noFill/>
          <a:ln w="9525" cap="flat" cmpd="sng" algn="ctr">
            <a:solidFill>
              <a:schemeClr val="accent3">
                <a:lumMod val="20000"/>
                <a:lumOff val="8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A736-4392-9C5F-F7D2B4BCEC0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F-A736-4392-9C5F-F7D2B4BCEC0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0-A736-4392-9C5F-F7D2B4BCEC0C}"/>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Sheet1!$D$10:$D$14</c:f>
              <c:numCache>
                <c:formatCode>General</c:formatCode>
                <c:ptCount val="5"/>
                <c:pt idx="0">
                  <c:v>32.1</c:v>
                </c:pt>
                <c:pt idx="1">
                  <c:v>14.1</c:v>
                </c:pt>
                <c:pt idx="2">
                  <c:v>14.8</c:v>
                </c:pt>
                <c:pt idx="3">
                  <c:v>24.6</c:v>
                </c:pt>
                <c:pt idx="4">
                  <c:v>92.9</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Hospitalisierungen</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one"/>
        <c:spPr>
          <a:noFill/>
          <a:ln w="9525" cap="flat" cmpd="sng" algn="ctr">
            <a:solidFill>
              <a:schemeClr val="accent3">
                <a:lumMod val="20000"/>
                <a:lumOff val="8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2"/>
            </a:solidFill>
            <a:ln>
              <a:noFill/>
            </a:ln>
            <a:effectLst/>
          </c:spPr>
          <c:invertIfNegative val="0"/>
          <c:dPt>
            <c:idx val="3"/>
            <c:invertIfNegative val="0"/>
            <c:bubble3D val="0"/>
            <c:spPr>
              <a:solidFill>
                <a:srgbClr val="0070C0"/>
              </a:solidFill>
              <a:ln>
                <a:noFill/>
              </a:ln>
              <a:effectLst/>
            </c:spPr>
            <c:extLst>
              <c:ext xmlns:c16="http://schemas.microsoft.com/office/drawing/2014/chart" uri="{C3380CC4-5D6E-409C-BE32-E72D297353CC}">
                <c16:uniqueId val="{00000008-98F1-4D58-AC49-7190F2AF672D}"/>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Sheet1!$E$10:$E$14</c:f>
              <c:numCache>
                <c:formatCode>General</c:formatCode>
                <c:ptCount val="5"/>
                <c:pt idx="0">
                  <c:v>0</c:v>
                </c:pt>
                <c:pt idx="1">
                  <c:v>0</c:v>
                </c:pt>
                <c:pt idx="2">
                  <c:v>0.1</c:v>
                </c:pt>
                <c:pt idx="3">
                  <c:v>1.1000000000000001</c:v>
                </c:pt>
                <c:pt idx="4">
                  <c:v>6.9</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Todesfälle</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majorUnit val="2"/>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44436970520958E-2"/>
          <c:y val="7.7231022671045924E-2"/>
          <c:w val="0.90338802466477486"/>
          <c:h val="0.74452009900708938"/>
        </c:manualLayout>
      </c:layout>
      <c:barChart>
        <c:barDir val="col"/>
        <c:grouping val="clustered"/>
        <c:varyColors val="0"/>
        <c:ser>
          <c:idx val="0"/>
          <c:order val="0"/>
          <c:tx>
            <c:strRef>
              <c:f>Sheet1!$B$1</c:f>
              <c:strCache>
                <c:ptCount val="1"/>
                <c:pt idx="0">
                  <c:v>Series 1</c:v>
                </c:pt>
              </c:strCache>
            </c:strRef>
          </c:tx>
          <c:spPr>
            <a:solidFill>
              <a:sysClr val="window" lastClr="FFFFFF">
                <a:lumMod val="75000"/>
              </a:sysClr>
            </a:solidFill>
            <a:ln w="19050">
              <a:solidFill>
                <a:sysClr val="window" lastClr="FFFFFF"/>
              </a:solidFill>
            </a:ln>
            <a:effectLst/>
          </c:spPr>
          <c:invertIfNegative val="0"/>
          <c:cat>
            <c:strRef>
              <c:f>Sheet1!$A$2:$A$13</c:f>
              <c:strCache>
                <c:ptCount val="12"/>
                <c:pt idx="0">
                  <c:v>Sep</c:v>
                </c:pt>
                <c:pt idx="1">
                  <c:v>O</c:v>
                </c:pt>
                <c:pt idx="2">
                  <c:v>Nov</c:v>
                </c:pt>
                <c:pt idx="3">
                  <c:v>D</c:v>
                </c:pt>
                <c:pt idx="4">
                  <c:v>Jan</c:v>
                </c:pt>
                <c:pt idx="5">
                  <c:v>F</c:v>
                </c:pt>
                <c:pt idx="6">
                  <c:v>Mar</c:v>
                </c:pt>
                <c:pt idx="7">
                  <c:v>A</c:v>
                </c:pt>
                <c:pt idx="8">
                  <c:v>May</c:v>
                </c:pt>
                <c:pt idx="9">
                  <c:v>J</c:v>
                </c:pt>
                <c:pt idx="10">
                  <c:v>Jul</c:v>
                </c:pt>
                <c:pt idx="11">
                  <c:v>A</c:v>
                </c:pt>
              </c:strCache>
            </c:strRef>
          </c:cat>
          <c:val>
            <c:numRef>
              <c:f>Sheet1!$B$2:$B$13</c:f>
              <c:numCache>
                <c:formatCode>General</c:formatCode>
                <c:ptCount val="12"/>
                <c:pt idx="0">
                  <c:v>0</c:v>
                </c:pt>
                <c:pt idx="1">
                  <c:v>5.6000000000000001E-2</c:v>
                </c:pt>
                <c:pt idx="2">
                  <c:v>7.6999999999999999E-2</c:v>
                </c:pt>
                <c:pt idx="3">
                  <c:v>0.22500000000000001</c:v>
                </c:pt>
                <c:pt idx="4">
                  <c:v>0.32100000000000001</c:v>
                </c:pt>
                <c:pt idx="5">
                  <c:v>0.22500000000000001</c:v>
                </c:pt>
                <c:pt idx="6">
                  <c:v>3.7999999999999999E-2</c:v>
                </c:pt>
                <c:pt idx="7">
                  <c:v>0</c:v>
                </c:pt>
                <c:pt idx="8">
                  <c:v>1.7999999999999999E-2</c:v>
                </c:pt>
                <c:pt idx="9">
                  <c:v>1.7999999999999999E-2</c:v>
                </c:pt>
                <c:pt idx="10">
                  <c:v>1.7999999999999999E-2</c:v>
                </c:pt>
                <c:pt idx="11">
                  <c:v>8.0000000000000002E-3</c:v>
                </c:pt>
              </c:numCache>
            </c:numRef>
          </c:val>
          <c:extLst>
            <c:ext xmlns:c16="http://schemas.microsoft.com/office/drawing/2014/chart" uri="{C3380CC4-5D6E-409C-BE32-E72D297353CC}">
              <c16:uniqueId val="{00000000-4C06-AB40-B350-E0D9AEEB949D}"/>
            </c:ext>
          </c:extLst>
        </c:ser>
        <c:dLbls>
          <c:showLegendKey val="0"/>
          <c:showVal val="0"/>
          <c:showCatName val="0"/>
          <c:showSerName val="0"/>
          <c:showPercent val="0"/>
          <c:showBubbleSize val="0"/>
        </c:dLbls>
        <c:gapWidth val="0"/>
        <c:overlap val="-27"/>
        <c:axId val="254249871"/>
        <c:axId val="303161791"/>
      </c:barChart>
      <c:catAx>
        <c:axId val="254249871"/>
        <c:scaling>
          <c:orientation val="minMax"/>
        </c:scaling>
        <c:delete val="0"/>
        <c:axPos val="b"/>
        <c:numFmt formatCode="General" sourceLinked="1"/>
        <c:majorTickMark val="out"/>
        <c:minorTickMark val="none"/>
        <c:tickLblPos val="nextTo"/>
        <c:spPr>
          <a:noFill/>
          <a:ln w="9525" cap="flat" cmpd="sng" algn="ctr">
            <a:solidFill>
              <a:srgbClr val="E7E6E6">
                <a:lumMod val="75000"/>
              </a:srgbClr>
            </a:solidFill>
            <a:round/>
          </a:ln>
          <a:effectLst/>
        </c:spPr>
        <c:txPr>
          <a:bodyPr rot="-60000000" spcFirstLastPara="1" vertOverflow="ellipsis" vert="horz" wrap="square" anchor="ctr" anchorCtr="1"/>
          <a:lstStyle/>
          <a:p>
            <a:pPr>
              <a:defRPr sz="1100" b="0" i="0" u="none" strike="noStrike" kern="1200" baseline="0">
                <a:solidFill>
                  <a:srgbClr val="595959"/>
                </a:solidFill>
                <a:latin typeface="+mn-lt"/>
                <a:ea typeface="+mn-ea"/>
                <a:cs typeface="+mn-cs"/>
              </a:defRPr>
            </a:pPr>
            <a:endParaRPr lang="de-DE"/>
          </a:p>
        </c:txPr>
        <c:crossAx val="303161791"/>
        <c:crosses val="autoZero"/>
        <c:auto val="1"/>
        <c:lblAlgn val="ctr"/>
        <c:lblOffset val="100"/>
        <c:tickLblSkip val="2"/>
        <c:tickMarkSkip val="1"/>
        <c:noMultiLvlLbl val="0"/>
      </c:catAx>
      <c:valAx>
        <c:axId val="303161791"/>
        <c:scaling>
          <c:orientation val="minMax"/>
          <c:max val="0.35000000000000003"/>
          <c:min val="0"/>
        </c:scaling>
        <c:delete val="0"/>
        <c:axPos val="l"/>
        <c:numFmt formatCode="General" sourceLinked="1"/>
        <c:majorTickMark val="out"/>
        <c:minorTickMark val="none"/>
        <c:tickLblPos val="nextTo"/>
        <c:spPr>
          <a:noFill/>
          <a:ln w="9525">
            <a:solidFill>
              <a:srgbClr val="E7E6E6">
                <a:lumMod val="75000"/>
              </a:srgbClr>
            </a:solidFill>
          </a:ln>
          <a:effectLst/>
        </c:spPr>
        <c:txPr>
          <a:bodyPr rot="-60000000" spcFirstLastPara="1" vertOverflow="ellipsis" vert="horz" wrap="square" anchor="ctr" anchorCtr="1"/>
          <a:lstStyle/>
          <a:p>
            <a:pPr>
              <a:defRPr sz="1100" b="0" i="0" u="none" strike="noStrike" kern="1200" baseline="0">
                <a:solidFill>
                  <a:srgbClr val="595959"/>
                </a:solidFill>
                <a:latin typeface="+mn-lt"/>
                <a:ea typeface="+mn-ea"/>
                <a:cs typeface="+mn-cs"/>
              </a:defRPr>
            </a:pPr>
            <a:endParaRPr lang="de-DE"/>
          </a:p>
        </c:txPr>
        <c:crossAx val="254249871"/>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A5C4-41CA-9A0F-BD970AFCBA9A}"/>
              </c:ext>
            </c:extLst>
          </c:dPt>
          <c:cat>
            <c:numRef>
              <c:f>Tabelle1!$A$2:$A$5</c:f>
              <c:numCache>
                <c:formatCode>General</c:formatCode>
                <c:ptCount val="4"/>
              </c:numCache>
            </c:numRef>
          </c:cat>
          <c:val>
            <c:numRef>
              <c:f>Tabelle1!$B$2:$B$5</c:f>
              <c:numCache>
                <c:formatCode>0%</c:formatCode>
                <c:ptCount val="4"/>
                <c:pt idx="0">
                  <c:v>0.19</c:v>
                </c:pt>
                <c:pt idx="1">
                  <c:v>0.81</c:v>
                </c:pt>
              </c:numCache>
            </c:numRef>
          </c:val>
          <c:extLst>
            <c:ext xmlns:c16="http://schemas.microsoft.com/office/drawing/2014/chart" uri="{C3380CC4-5D6E-409C-BE32-E72D297353CC}">
              <c16:uniqueId val="{00000002-A5C4-41CA-9A0F-BD970AFCBA9A}"/>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Pt>
            <c:idx val="0"/>
            <c:invertIfNegative val="0"/>
            <c:bubble3D val="0"/>
            <c:spPr>
              <a:solidFill>
                <a:srgbClr val="F36633"/>
              </a:solidFill>
              <a:ln>
                <a:noFill/>
              </a:ln>
              <a:effectLst/>
            </c:spPr>
            <c:extLst>
              <c:ext xmlns:c16="http://schemas.microsoft.com/office/drawing/2014/chart" uri="{C3380CC4-5D6E-409C-BE32-E72D297353CC}">
                <c16:uniqueId val="{00000003-7D13-4364-987F-92F34EDC3E63}"/>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5-7D13-4364-987F-92F34EDC3E63}"/>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4-7D13-4364-987F-92F34EDC3E63}"/>
              </c:ext>
            </c:extLst>
          </c:dPt>
          <c:dLbls>
            <c:dLbl>
              <c:idx val="0"/>
              <c:layout>
                <c:manualLayout>
                  <c:x val="9.7871163066050329E-2"/>
                  <c:y val="-5.912422274032561E-3"/>
                </c:manualLayout>
              </c:layout>
              <c:showLegendKey val="0"/>
              <c:showVal val="1"/>
              <c:showCatName val="0"/>
              <c:showSerName val="0"/>
              <c:showPercent val="0"/>
              <c:showBubbleSize val="0"/>
              <c:extLst>
                <c:ext xmlns:c15="http://schemas.microsoft.com/office/drawing/2012/chart" uri="{CE6537A1-D6FC-4f65-9D91-7224C49458BB}">
                  <c15:layout>
                    <c:manualLayout>
                      <c:w val="7.7748566122504484E-2"/>
                      <c:h val="4.8739889552072285E-2"/>
                    </c:manualLayout>
                  </c15:layout>
                </c:ext>
                <c:ext xmlns:c16="http://schemas.microsoft.com/office/drawing/2014/chart" uri="{C3380CC4-5D6E-409C-BE32-E72D297353CC}">
                  <c16:uniqueId val="{00000003-7D13-4364-987F-92F34EDC3E63}"/>
                </c:ext>
              </c:extLst>
            </c:dLbl>
            <c:dLbl>
              <c:idx val="1"/>
              <c:layout>
                <c:manualLayout>
                  <c:x val="0.11015708155296315"/>
                  <c:y val="-7.68332182009174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13-4364-987F-92F34EDC3E63}"/>
                </c:ext>
              </c:extLst>
            </c:dLbl>
            <c:dLbl>
              <c:idx val="2"/>
              <c:layout>
                <c:manualLayout>
                  <c:x val="6.432400238237046E-2"/>
                  <c:y val="-3.54214313605179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D13-4364-987F-92F34EDC3E63}"/>
                </c:ext>
              </c:extLst>
            </c:dLbl>
            <c:numFmt formatCode="#,##0.0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Sheet1!$F$3:$F$4</c:f>
                <c:numCache>
                  <c:formatCode>General</c:formatCode>
                  <c:ptCount val="2"/>
                  <c:pt idx="0">
                    <c:v>1.66</c:v>
                  </c:pt>
                  <c:pt idx="1">
                    <c:v>1.5</c:v>
                  </c:pt>
                </c:numCache>
              </c:numRef>
            </c:plus>
            <c:minus>
              <c:numRef>
                <c:f>Sheet1!$E$3:$E$4</c:f>
                <c:numCache>
                  <c:formatCode>General</c:formatCode>
                  <c:ptCount val="2"/>
                  <c:pt idx="0">
                    <c:v>1.44</c:v>
                  </c:pt>
                  <c:pt idx="1">
                    <c:v>1.28</c:v>
                  </c:pt>
                </c:numCache>
              </c:numRef>
            </c:minus>
            <c:spPr>
              <a:noFill/>
              <a:ln w="9525" cap="flat" cmpd="sng" algn="ctr">
                <a:solidFill>
                  <a:schemeClr val="tx1">
                    <a:lumMod val="65000"/>
                    <a:lumOff val="35000"/>
                  </a:schemeClr>
                </a:solidFill>
                <a:round/>
              </a:ln>
              <a:effectLst/>
            </c:spPr>
          </c:errBars>
          <c:cat>
            <c:strRef>
              <c:f>Sheet1!$A$3:$A$4</c:f>
              <c:strCache>
                <c:ptCount val="2"/>
                <c:pt idx="0">
                  <c:v>RSV</c:v>
                </c:pt>
                <c:pt idx="1">
                  <c:v>Inﬂuenza</c:v>
                </c:pt>
              </c:strCache>
            </c:strRef>
          </c:cat>
          <c:val>
            <c:numRef>
              <c:f>Sheet1!$B$3:$B$4</c:f>
              <c:numCache>
                <c:formatCode>General</c:formatCode>
                <c:ptCount val="2"/>
                <c:pt idx="0">
                  <c:v>9.9</c:v>
                </c:pt>
                <c:pt idx="1">
                  <c:v>7.83</c:v>
                </c:pt>
              </c:numCache>
            </c:numRef>
          </c:val>
          <c:extLst>
            <c:ext xmlns:c16="http://schemas.microsoft.com/office/drawing/2014/chart" uri="{C3380CC4-5D6E-409C-BE32-E72D297353CC}">
              <c16:uniqueId val="{00000000-7D13-4364-987F-92F34EDC3E63}"/>
            </c:ext>
          </c:extLst>
        </c:ser>
        <c:dLbls>
          <c:showLegendKey val="0"/>
          <c:showVal val="0"/>
          <c:showCatName val="0"/>
          <c:showSerName val="0"/>
          <c:showPercent val="0"/>
          <c:showBubbleSize val="0"/>
        </c:dLbls>
        <c:gapWidth val="50"/>
        <c:axId val="1521980127"/>
        <c:axId val="1521979711"/>
      </c:barChart>
      <c:catAx>
        <c:axId val="1521980127"/>
        <c:scaling>
          <c:orientation val="minMax"/>
        </c:scaling>
        <c:delete val="0"/>
        <c:axPos val="l"/>
        <c:numFmt formatCode="General" sourceLinked="1"/>
        <c:majorTickMark val="none"/>
        <c:minorTickMark val="none"/>
        <c:tickLblPos val="nextTo"/>
        <c:spPr>
          <a:noFill/>
          <a:ln w="12700" cap="flat" cmpd="sng" algn="ctr">
            <a:solidFill>
              <a:schemeClr val="bg2">
                <a:lumMod val="50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crossAx val="1521979711"/>
        <c:crosses val="autoZero"/>
        <c:auto val="1"/>
        <c:lblAlgn val="ctr"/>
        <c:lblOffset val="100"/>
        <c:noMultiLvlLbl val="0"/>
      </c:catAx>
      <c:valAx>
        <c:axId val="1521979711"/>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b="1" err="1">
                    <a:solidFill>
                      <a:schemeClr val="tx1"/>
                    </a:solidFill>
                  </a:rPr>
                  <a:t>Gepoolte</a:t>
                </a:r>
                <a:r>
                  <a:rPr lang="en-GB" b="1">
                    <a:solidFill>
                      <a:schemeClr val="tx1"/>
                    </a:solidFill>
                  </a:rPr>
                  <a:t> </a:t>
                </a:r>
                <a:r>
                  <a:rPr lang="en-GB" b="1" err="1">
                    <a:solidFill>
                      <a:schemeClr val="tx1"/>
                    </a:solidFill>
                  </a:rPr>
                  <a:t>Prävalenz</a:t>
                </a:r>
                <a:r>
                  <a:rPr lang="en-GB" b="1">
                    <a:solidFill>
                      <a:schemeClr val="tx1"/>
                    </a:solidFill>
                  </a:rPr>
                  <a:t> (95% CI) [%]</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w="12700">
            <a:solidFill>
              <a:schemeClr val="bg2">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52198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de-DE"/>
    </a:p>
  </c:txPr>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77882128828648"/>
          <c:y val="8.7383976806882521E-2"/>
          <c:w val="0.58117204596193528"/>
          <c:h val="0.78776134675931064"/>
        </c:manualLayout>
      </c:layout>
      <c:barChart>
        <c:barDir val="bar"/>
        <c:grouping val="clustered"/>
        <c:varyColors val="0"/>
        <c:ser>
          <c:idx val="1"/>
          <c:order val="1"/>
          <c:spPr>
            <a:solidFill>
              <a:schemeClr val="accent2"/>
            </a:solidFill>
            <a:ln w="19050">
              <a:solidFill>
                <a:schemeClr val="lt1"/>
              </a:solidFill>
            </a:ln>
            <a:effectLst/>
          </c:spPr>
          <c:invertIfNegative val="0"/>
          <c:dPt>
            <c:idx val="0"/>
            <c:invertIfNegative val="0"/>
            <c:bubble3D val="0"/>
            <c:spPr>
              <a:solidFill>
                <a:schemeClr val="tx2">
                  <a:lumMod val="60000"/>
                  <a:lumOff val="40000"/>
                </a:schemeClr>
              </a:solidFill>
              <a:ln w="19050">
                <a:solidFill>
                  <a:schemeClr val="lt1"/>
                </a:solidFill>
              </a:ln>
              <a:effectLst/>
            </c:spPr>
            <c:extLst xmlns:c15="http://schemas.microsoft.com/office/drawing/2012/chart">
              <c:ext xmlns:c16="http://schemas.microsoft.com/office/drawing/2014/chart" uri="{C3380CC4-5D6E-409C-BE32-E72D297353CC}">
                <c16:uniqueId val="{00000011-F297-4EFD-B32C-03AE28509CA8}"/>
              </c:ext>
            </c:extLst>
          </c:dPt>
          <c:dPt>
            <c:idx val="1"/>
            <c:invertIfNegative val="0"/>
            <c:bubble3D val="0"/>
            <c:spPr>
              <a:solidFill>
                <a:schemeClr val="tx2">
                  <a:lumMod val="60000"/>
                  <a:lumOff val="40000"/>
                </a:schemeClr>
              </a:solidFill>
              <a:ln w="19050">
                <a:solidFill>
                  <a:schemeClr val="lt1"/>
                </a:solidFill>
              </a:ln>
              <a:effectLst/>
            </c:spPr>
            <c:extLst xmlns:c15="http://schemas.microsoft.com/office/drawing/2012/chart">
              <c:ext xmlns:c16="http://schemas.microsoft.com/office/drawing/2014/chart" uri="{C3380CC4-5D6E-409C-BE32-E72D297353CC}">
                <c16:uniqueId val="{00000012-F297-4EFD-B32C-03AE28509CA8}"/>
              </c:ext>
            </c:extLst>
          </c:dPt>
          <c:dPt>
            <c:idx val="2"/>
            <c:invertIfNegative val="0"/>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3-F297-4EFD-B32C-03AE28509CA8}"/>
              </c:ext>
            </c:extLst>
          </c:dPt>
          <c:dPt>
            <c:idx val="3"/>
            <c:invertIfNegative val="0"/>
            <c:bubble3D val="0"/>
            <c:spPr>
              <a:solidFill>
                <a:schemeClr val="tx2">
                  <a:lumMod val="60000"/>
                  <a:lumOff val="40000"/>
                </a:schemeClr>
              </a:solidFill>
              <a:ln w="19050">
                <a:solidFill>
                  <a:schemeClr val="lt1"/>
                </a:solidFill>
              </a:ln>
              <a:effectLst/>
            </c:spPr>
            <c:extLst xmlns:c15="http://schemas.microsoft.com/office/drawing/2012/chart">
              <c:ext xmlns:c16="http://schemas.microsoft.com/office/drawing/2014/chart" uri="{C3380CC4-5D6E-409C-BE32-E72D297353CC}">
                <c16:uniqueId val="{00000014-F297-4EFD-B32C-03AE28509CA8}"/>
              </c:ext>
            </c:extLst>
          </c:dPt>
          <c:dPt>
            <c:idx val="4"/>
            <c:invertIfNegative val="0"/>
            <c:bubble3D val="0"/>
            <c:spPr>
              <a:solidFill>
                <a:schemeClr val="tx2">
                  <a:lumMod val="60000"/>
                  <a:lumOff val="40000"/>
                </a:schemeClr>
              </a:solidFill>
              <a:ln w="19050">
                <a:solidFill>
                  <a:schemeClr val="lt1"/>
                </a:solidFill>
              </a:ln>
              <a:effectLst/>
            </c:spPr>
            <c:extLst xmlns:c15="http://schemas.microsoft.com/office/drawing/2012/chart">
              <c:ext xmlns:c16="http://schemas.microsoft.com/office/drawing/2014/chart" uri="{C3380CC4-5D6E-409C-BE32-E72D297353CC}">
                <c16:uniqueId val="{00000015-F297-4EFD-B32C-03AE28509CA8}"/>
              </c:ext>
            </c:extLst>
          </c:dPt>
          <c:dPt>
            <c:idx val="5"/>
            <c:invertIfNegative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6-F297-4EFD-B32C-03AE28509CA8}"/>
              </c:ext>
            </c:extLst>
          </c:dPt>
          <c:dPt>
            <c:idx val="6"/>
            <c:invertIfNegative val="0"/>
            <c:bubble3D val="0"/>
            <c:spPr>
              <a:solidFill>
                <a:schemeClr val="tx2">
                  <a:lumMod val="60000"/>
                  <a:lumOff val="40000"/>
                </a:schemeClr>
              </a:solidFill>
              <a:ln w="19050">
                <a:solidFill>
                  <a:schemeClr val="lt1"/>
                </a:solidFill>
              </a:ln>
              <a:effectLst/>
            </c:spPr>
            <c:extLst xmlns:c15="http://schemas.microsoft.com/office/drawing/2012/chart">
              <c:ext xmlns:c16="http://schemas.microsoft.com/office/drawing/2014/chart" uri="{C3380CC4-5D6E-409C-BE32-E72D297353CC}">
                <c16:uniqueId val="{00000017-F297-4EFD-B32C-03AE28509CA8}"/>
              </c:ext>
            </c:extLst>
          </c:dPt>
          <c:dPt>
            <c:idx val="7"/>
            <c:invertIfNegative val="0"/>
            <c:bubble3D val="0"/>
            <c:spPr>
              <a:solidFill>
                <a:schemeClr val="tx2">
                  <a:lumMod val="60000"/>
                  <a:lumOff val="40000"/>
                </a:schemeClr>
              </a:solidFill>
              <a:ln w="19050">
                <a:solidFill>
                  <a:schemeClr val="lt1"/>
                </a:solidFill>
              </a:ln>
              <a:effectLst/>
            </c:spPr>
            <c:extLst xmlns:c15="http://schemas.microsoft.com/office/drawing/2012/chart">
              <c:ext xmlns:c16="http://schemas.microsoft.com/office/drawing/2014/chart" uri="{C3380CC4-5D6E-409C-BE32-E72D297353CC}">
                <c16:uniqueId val="{00000018-F297-4EFD-B32C-03AE28509CA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('Virologie Abbildung nach Größe'!$A$3:$A$5,'Virologie Abbildung nach Größe'!$A$7:$A$9,'Virologie Abbildung nach Größe'!$A$12,'Virologie Abbildung nach Größe'!$A$16)</c:f>
              <c:strCache>
                <c:ptCount val="8"/>
                <c:pt idx="0">
                  <c:v>SARS-CoV-2</c:v>
                </c:pt>
                <c:pt idx="1">
                  <c:v>Humanes Rhino- / Enterovirus</c:v>
                </c:pt>
                <c:pt idx="2">
                  <c:v>RSV</c:v>
                </c:pt>
                <c:pt idx="3">
                  <c:v>Humanes Metapneumovirus</c:v>
                </c:pt>
                <c:pt idx="4">
                  <c:v>Coronavirus (andere)</c:v>
                </c:pt>
                <c:pt idx="5">
                  <c:v>Influenzavirus</c:v>
                </c:pt>
                <c:pt idx="6">
                  <c:v>Parainfluenzavirus</c:v>
                </c:pt>
                <c:pt idx="7">
                  <c:v>Adenovirus</c:v>
                </c:pt>
              </c:strCache>
              <c:extLst xmlns:c15="http://schemas.microsoft.com/office/drawing/2012/chart"/>
            </c:strRef>
          </c:cat>
          <c:val>
            <c:numRef>
              <c:f>('Virologie Abbildung nach Größe'!$C$3:$C$5,'Virologie Abbildung nach Größe'!$C$7:$C$9,'Virologie Abbildung nach Größe'!$C$12,'Virologie Abbildung nach Größe'!$C$16)</c:f>
              <c:numCache>
                <c:formatCode>0%</c:formatCode>
                <c:ptCount val="8"/>
                <c:pt idx="0">
                  <c:v>0.26907630522088399</c:v>
                </c:pt>
                <c:pt idx="1">
                  <c:v>0.2289156626506024</c:v>
                </c:pt>
                <c:pt idx="2">
                  <c:v>0.21285140562248997</c:v>
                </c:pt>
                <c:pt idx="3">
                  <c:v>0.10040160642570281</c:v>
                </c:pt>
                <c:pt idx="4">
                  <c:v>7.6305220883534142E-2</c:v>
                </c:pt>
                <c:pt idx="5">
                  <c:v>6.4257028112449793E-2</c:v>
                </c:pt>
                <c:pt idx="6">
                  <c:v>3.614457831325301E-2</c:v>
                </c:pt>
                <c:pt idx="7">
                  <c:v>1.2048192771084338E-2</c:v>
                </c:pt>
              </c:numCache>
              <c:extLst xmlns:c15="http://schemas.microsoft.com/office/drawing/2012/chart"/>
            </c:numRef>
          </c:val>
          <c:extLst xmlns:c15="http://schemas.microsoft.com/office/drawing/2012/chart">
            <c:ext xmlns:c16="http://schemas.microsoft.com/office/drawing/2014/chart" uri="{C3380CC4-5D6E-409C-BE32-E72D297353CC}">
              <c16:uniqueId val="{00000019-F297-4EFD-B32C-03AE28509CA8}"/>
            </c:ext>
          </c:extLst>
        </c:ser>
        <c:dLbls>
          <c:showLegendKey val="0"/>
          <c:showVal val="0"/>
          <c:showCatName val="0"/>
          <c:showSerName val="0"/>
          <c:showPercent val="0"/>
          <c:showBubbleSize val="0"/>
        </c:dLbls>
        <c:gapWidth val="100"/>
        <c:axId val="1143729896"/>
        <c:axId val="1143727736"/>
        <c:extLst>
          <c:ext xmlns:c15="http://schemas.microsoft.com/office/drawing/2012/chart" uri="{02D57815-91ED-43cb-92C2-25804820EDAC}">
            <c15:filteredBarSeries>
              <c15:ser>
                <c:idx val="0"/>
                <c:order val="0"/>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F297-4EFD-B32C-03AE28509CA8}"/>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F297-4EFD-B32C-03AE28509CA8}"/>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F297-4EFD-B32C-03AE28509CA8}"/>
                    </c:ext>
                  </c:extLst>
                </c:dPt>
                <c:dPt>
                  <c:idx val="3"/>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7-F297-4EFD-B32C-03AE28509CA8}"/>
                    </c:ext>
                  </c:extLst>
                </c:dPt>
                <c:dPt>
                  <c:idx val="4"/>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9-F297-4EFD-B32C-03AE28509CA8}"/>
                    </c:ext>
                  </c:extLst>
                </c:dPt>
                <c:dPt>
                  <c:idx val="5"/>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B-F297-4EFD-B32C-03AE28509CA8}"/>
                    </c:ext>
                  </c:extLst>
                </c:dPt>
                <c:dPt>
                  <c:idx val="6"/>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D-F297-4EFD-B32C-03AE28509CA8}"/>
                    </c:ext>
                  </c:extLst>
                </c:dPt>
                <c:dPt>
                  <c:idx val="7"/>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F-F297-4EFD-B32C-03AE28509CA8}"/>
                    </c:ext>
                  </c:extLst>
                </c:dPt>
                <c:dLbls>
                  <c:dLbl>
                    <c:idx val="0"/>
                    <c:layout>
                      <c:manualLayout>
                        <c:x val="7.9115530805831096E-3"/>
                        <c:y val="-6.6077571067156725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1-F297-4EFD-B32C-03AE28509CA8}"/>
                      </c:ext>
                    </c:extLst>
                  </c:dLbl>
                  <c:dLbl>
                    <c:idx val="1"/>
                    <c:layout>
                      <c:manualLayout>
                        <c:x val="4.1320037212622621E-3"/>
                        <c:y val="-5.0730868686651763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3-F297-4EFD-B32C-03AE28509CA8}"/>
                      </c:ext>
                    </c:extLst>
                  </c:dLbl>
                  <c:dLbl>
                    <c:idx val="2"/>
                    <c:layout>
                      <c:manualLayout>
                        <c:x val="-4.6092287488007115E-3"/>
                        <c:y val="-1.346898488246675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5-F297-4EFD-B32C-03AE28509CA8}"/>
                      </c:ext>
                    </c:extLst>
                  </c:dLbl>
                  <c:dLbl>
                    <c:idx val="3"/>
                    <c:layout>
                      <c:manualLayout>
                        <c:x val="-1.6878269400566308E-3"/>
                        <c:y val="5.5194152284434089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7-F297-4EFD-B32C-03AE28509CA8}"/>
                      </c:ext>
                    </c:extLst>
                  </c:dLbl>
                  <c:dLbl>
                    <c:idx val="4"/>
                    <c:layout>
                      <c:manualLayout>
                        <c:x val="-3.8554439247690743E-3"/>
                        <c:y val="1.076614547407916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9-F297-4EFD-B32C-03AE28509CA8}"/>
                      </c:ext>
                    </c:extLst>
                  </c:dLbl>
                  <c:dLbl>
                    <c:idx val="5"/>
                    <c:layout>
                      <c:manualLayout>
                        <c:x val="-1.4564717614232794E-2"/>
                        <c:y val="1.1362208122199515E-2"/>
                      </c:manualLayout>
                    </c:layout>
                    <c:spPr>
                      <a:noFill/>
                      <a:ln>
                        <a:noFill/>
                      </a:ln>
                      <a:effectLst/>
                    </c:spPr>
                    <c:txPr>
                      <a:bodyPr rot="0" spcFirstLastPara="1" vertOverflow="overflow" horzOverflow="overflow" vert="horz" wrap="square" lIns="38100" tIns="19050" rIns="38100" bIns="19050" anchor="ctr" anchorCtr="1">
                        <a:noAutofit/>
                      </a:bodyPr>
                      <a:lstStyle/>
                      <a:p>
                        <a:pPr>
                          <a:defRPr sz="1000" b="0" i="0" u="none" strike="noStrike" kern="1200" baseline="0">
                            <a:solidFill>
                              <a:schemeClr val="tx1"/>
                            </a:solidFill>
                            <a:latin typeface="+mn-lt"/>
                            <a:ea typeface="+mn-ea"/>
                            <a:cs typeface="Arial" panose="020B0604020202020204" pitchFamily="34" charset="0"/>
                          </a:defRPr>
                        </a:pPr>
                        <a:endParaRPr lang="de-DE"/>
                      </a:p>
                    </c:txPr>
                    <c:showLegendKey val="0"/>
                    <c:showVal val="1"/>
                    <c:showCatName val="0"/>
                    <c:showSerName val="0"/>
                    <c:showPercent val="0"/>
                    <c:showBubbleSize val="0"/>
                    <c:extLst>
                      <c:ext uri="{CE6537A1-D6FC-4f65-9D91-7224C49458BB}">
                        <c15:layout>
                          <c:manualLayout>
                            <c:w val="6.7921240803592464E-2"/>
                            <c:h val="7.149657612441164E-2"/>
                          </c:manualLayout>
                        </c15:layout>
                      </c:ext>
                      <c:ext xmlns:c16="http://schemas.microsoft.com/office/drawing/2014/chart" uri="{C3380CC4-5D6E-409C-BE32-E72D297353CC}">
                        <c16:uniqueId val="{0000000B-F297-4EFD-B32C-03AE28509CA8}"/>
                      </c:ext>
                    </c:extLst>
                  </c:dLbl>
                  <c:dLbl>
                    <c:idx val="6"/>
                    <c:layout>
                      <c:manualLayout>
                        <c:x val="-1.5413327427467177E-3"/>
                        <c:y val="8.2144147856320279E-3"/>
                      </c:manualLayout>
                    </c:layout>
                    <c:spPr>
                      <a:noFill/>
                      <a:ln>
                        <a:noFill/>
                      </a:ln>
                      <a:effectLst/>
                    </c:spPr>
                    <c:txPr>
                      <a:bodyPr rot="0" spcFirstLastPara="1" vertOverflow="overflow" horzOverflow="overflow" vert="horz" wrap="square" lIns="38100" tIns="19050" rIns="38100" bIns="19050" anchor="ctr" anchorCtr="1">
                        <a:noAutofit/>
                      </a:bodyPr>
                      <a:lstStyle/>
                      <a:p>
                        <a:pPr>
                          <a:defRPr sz="1000" b="0" i="0" u="none" strike="noStrike" kern="1200" baseline="0">
                            <a:solidFill>
                              <a:schemeClr val="tx1"/>
                            </a:solidFill>
                            <a:latin typeface="+mn-lt"/>
                            <a:ea typeface="+mn-ea"/>
                            <a:cs typeface="Arial" panose="020B0604020202020204" pitchFamily="34" charset="0"/>
                          </a:defRPr>
                        </a:pPr>
                        <a:endParaRPr lang="de-DE"/>
                      </a:p>
                    </c:txPr>
                    <c:showLegendKey val="0"/>
                    <c:showVal val="1"/>
                    <c:showCatName val="0"/>
                    <c:showSerName val="0"/>
                    <c:showPercent val="0"/>
                    <c:showBubbleSize val="0"/>
                    <c:extLst>
                      <c:ext uri="{CE6537A1-D6FC-4f65-9D91-7224C49458BB}">
                        <c15:layout>
                          <c:manualLayout>
                            <c:w val="5.4862526276289812E-2"/>
                            <c:h val="7.149657612441164E-2"/>
                          </c:manualLayout>
                        </c15:layout>
                      </c:ext>
                      <c:ext xmlns:c16="http://schemas.microsoft.com/office/drawing/2014/chart" uri="{C3380CC4-5D6E-409C-BE32-E72D297353CC}">
                        <c16:uniqueId val="{0000000D-F297-4EFD-B32C-03AE28509CA8}"/>
                      </c:ext>
                    </c:extLst>
                  </c:dLbl>
                  <c:dLbl>
                    <c:idx val="7"/>
                    <c:layout>
                      <c:manualLayout>
                        <c:x val="-1.1748642316586363E-2"/>
                        <c:y val="6.4345609290653418E-3"/>
                      </c:manualLayout>
                    </c:layout>
                    <c:spPr>
                      <a:noFill/>
                      <a:ln>
                        <a:noFill/>
                      </a:ln>
                      <a:effectLst/>
                    </c:spPr>
                    <c:txPr>
                      <a:bodyPr rot="0" spcFirstLastPara="1" vertOverflow="overflow" horzOverflow="overflow" vert="horz" wrap="square" lIns="38100" tIns="19050" rIns="38100" bIns="19050" anchor="ctr" anchorCtr="1">
                        <a:noAutofit/>
                      </a:bodyPr>
                      <a:lstStyle/>
                      <a:p>
                        <a:pPr>
                          <a:defRPr sz="1000" b="0" i="0" u="none" strike="noStrike" kern="1200" baseline="0">
                            <a:solidFill>
                              <a:schemeClr val="tx1"/>
                            </a:solidFill>
                            <a:latin typeface="+mn-lt"/>
                            <a:ea typeface="+mn-ea"/>
                            <a:cs typeface="Arial" panose="020B0604020202020204" pitchFamily="34" charset="0"/>
                          </a:defRPr>
                        </a:pPr>
                        <a:endParaRPr lang="de-DE"/>
                      </a:p>
                    </c:txPr>
                    <c:showLegendKey val="0"/>
                    <c:showVal val="1"/>
                    <c:showCatName val="0"/>
                    <c:showSerName val="0"/>
                    <c:showPercent val="0"/>
                    <c:showBubbleSize val="0"/>
                    <c:extLst>
                      <c:ext uri="{CE6537A1-D6FC-4f65-9D91-7224C49458BB}">
                        <c15:layout>
                          <c:manualLayout>
                            <c:w val="7.078778789495159E-2"/>
                            <c:h val="7.149657612441164E-2"/>
                          </c:manualLayout>
                        </c15:layout>
                      </c:ext>
                      <c:ext xmlns:c16="http://schemas.microsoft.com/office/drawing/2014/chart" uri="{C3380CC4-5D6E-409C-BE32-E72D297353CC}">
                        <c16:uniqueId val="{0000000F-F297-4EFD-B32C-03AE28509CA8}"/>
                      </c:ext>
                    </c:extLst>
                  </c:dLbl>
                  <c:spPr>
                    <a:noFill/>
                    <a:ln>
                      <a:noFill/>
                    </a:ln>
                    <a:effectLst/>
                  </c:spPr>
                  <c:txPr>
                    <a:bodyPr rot="0" spcFirstLastPara="1" vertOverflow="overflow" horzOverflow="overflow" vert="horz" wrap="square" lIns="38100" tIns="19050" rIns="38100" bIns="19050" anchor="ctr" anchorCtr="1">
                      <a:spAutoFit/>
                    </a:bodyPr>
                    <a:lstStyle/>
                    <a:p>
                      <a:pPr>
                        <a:defRPr sz="1000" b="0" i="0" u="none" strike="noStrike" kern="1200" baseline="0">
                          <a:solidFill>
                            <a:schemeClr val="tx1"/>
                          </a:solidFill>
                          <a:latin typeface="+mn-lt"/>
                          <a:ea typeface="+mn-ea"/>
                          <a:cs typeface="Arial" panose="020B0604020202020204" pitchFamily="34" charset="0"/>
                        </a:defRPr>
                      </a:pPr>
                      <a:endParaRPr lang="de-DE"/>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('Virologie Abbildung nach Größe'!$A$3:$A$5,'Virologie Abbildung nach Größe'!$A$7:$A$9,'Virologie Abbildung nach Größe'!$A$12,'Virologie Abbildung nach Größe'!$A$16)</c15:sqref>
                        </c15:formulaRef>
                      </c:ext>
                    </c:extLst>
                    <c:strCache>
                      <c:ptCount val="8"/>
                      <c:pt idx="0">
                        <c:v>SARS-CoV-2</c:v>
                      </c:pt>
                      <c:pt idx="1">
                        <c:v>Humanes Rhino- / Enterovirus</c:v>
                      </c:pt>
                      <c:pt idx="2">
                        <c:v>RSV</c:v>
                      </c:pt>
                      <c:pt idx="3">
                        <c:v>Humanes Metapneumovirus</c:v>
                      </c:pt>
                      <c:pt idx="4">
                        <c:v>Coronavirus (andere)</c:v>
                      </c:pt>
                      <c:pt idx="5">
                        <c:v>Influenzavirus</c:v>
                      </c:pt>
                      <c:pt idx="6">
                        <c:v>Parainfluenzavirus</c:v>
                      </c:pt>
                      <c:pt idx="7">
                        <c:v>Adenovirus</c:v>
                      </c:pt>
                    </c:strCache>
                  </c:strRef>
                </c:cat>
                <c:val>
                  <c:numRef>
                    <c:extLst>
                      <c:ext uri="{02D57815-91ED-43cb-92C2-25804820EDAC}">
                        <c15:formulaRef>
                          <c15:sqref>('Virologie Abbildung nach Größe'!$B$3:$B$5,'Virologie Abbildung nach Größe'!$B$7:$B$9,'Virologie Abbildung nach Größe'!$B$12,'Virologie Abbildung nach Größe'!$B$16)</c15:sqref>
                        </c15:formulaRef>
                      </c:ext>
                    </c:extLst>
                    <c:numCache>
                      <c:formatCode>General</c:formatCode>
                      <c:ptCount val="8"/>
                      <c:pt idx="0">
                        <c:v>67</c:v>
                      </c:pt>
                      <c:pt idx="1">
                        <c:v>57</c:v>
                      </c:pt>
                      <c:pt idx="2">
                        <c:v>53</c:v>
                      </c:pt>
                      <c:pt idx="3">
                        <c:v>25</c:v>
                      </c:pt>
                      <c:pt idx="4">
                        <c:v>19</c:v>
                      </c:pt>
                      <c:pt idx="5">
                        <c:v>16</c:v>
                      </c:pt>
                      <c:pt idx="6">
                        <c:v>9</c:v>
                      </c:pt>
                      <c:pt idx="7">
                        <c:v>3</c:v>
                      </c:pt>
                    </c:numCache>
                  </c:numRef>
                </c:val>
                <c:extLst>
                  <c:ext xmlns:c16="http://schemas.microsoft.com/office/drawing/2014/chart" uri="{C3380CC4-5D6E-409C-BE32-E72D297353CC}">
                    <c16:uniqueId val="{00000010-F297-4EFD-B32C-03AE28509CA8}"/>
                  </c:ext>
                </c:extLst>
              </c15:ser>
            </c15:filteredBarSeries>
          </c:ext>
        </c:extLst>
      </c:barChart>
      <c:valAx>
        <c:axId val="11437277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de-DE"/>
          </a:p>
        </c:txPr>
        <c:crossAx val="1143729896"/>
        <c:crosses val="autoZero"/>
        <c:crossBetween val="between"/>
      </c:valAx>
      <c:catAx>
        <c:axId val="114372989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1437277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RSV-ARI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C3-48D2-9135-3253D91902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C3-48D2-9135-3253D91902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C3-48D2-9135-3253D91902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C3-48D2-9135-3253D919029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4C3-48D2-9135-3253D919029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4C3-48D2-9135-3253D919029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4C3-48D2-9135-3253D9190297}"/>
              </c:ext>
            </c:extLst>
          </c:dPt>
          <c:dLbls>
            <c:dLbl>
              <c:idx val="5"/>
              <c:layout>
                <c:manualLayout>
                  <c:x val="8.6990839719685201E-2"/>
                  <c:y val="9.213384826147477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4C3-48D2-9135-3253D9190297}"/>
                </c:ext>
              </c:extLst>
            </c:dLbl>
            <c:dLbl>
              <c:idx val="6"/>
              <c:layout>
                <c:manualLayout>
                  <c:x val="4.2173103138181324E-2"/>
                  <c:y val="8.074897735724849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C3-48D2-9135-3253D919029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Tabelle1!$A$2:$A$8</c:f>
              <c:strCache>
                <c:ptCount val="7"/>
                <c:pt idx="0">
                  <c:v>Asthma</c:v>
                </c:pt>
                <c:pt idx="1">
                  <c:v>COPD</c:v>
                </c:pt>
                <c:pt idx="2">
                  <c:v>Diabetes mellitus</c:v>
                </c:pt>
                <c:pt idx="3">
                  <c:v>Chronische Herzinsuffizienz</c:v>
                </c:pt>
                <c:pt idx="4">
                  <c:v>Respitatorische Erkrankungen</c:v>
                </c:pt>
                <c:pt idx="5">
                  <c:v>Chronische Nierenerkrankung</c:v>
                </c:pt>
                <c:pt idx="6">
                  <c:v>Chronische Lebererkrankung</c:v>
                </c:pt>
              </c:strCache>
            </c:strRef>
          </c:cat>
          <c:val>
            <c:numRef>
              <c:f>Tabelle1!$B$2:$B$8</c:f>
              <c:numCache>
                <c:formatCode>0.00%</c:formatCode>
                <c:ptCount val="7"/>
                <c:pt idx="0">
                  <c:v>0.30199999999999999</c:v>
                </c:pt>
                <c:pt idx="1">
                  <c:v>0.245</c:v>
                </c:pt>
                <c:pt idx="2" formatCode="0%">
                  <c:v>0.17</c:v>
                </c:pt>
                <c:pt idx="3">
                  <c:v>9.4E-2</c:v>
                </c:pt>
                <c:pt idx="4">
                  <c:v>7.9000000000000001E-2</c:v>
                </c:pt>
                <c:pt idx="5">
                  <c:v>7.5999999999999998E-2</c:v>
                </c:pt>
                <c:pt idx="6">
                  <c:v>3.7999999999999999E-2</c:v>
                </c:pt>
              </c:numCache>
            </c:numRef>
          </c:val>
          <c:extLst>
            <c:ext xmlns:c16="http://schemas.microsoft.com/office/drawing/2014/chart" uri="{C3380CC4-5D6E-409C-BE32-E72D297353CC}">
              <c16:uniqueId val="{0000000E-24C3-48D2-9135-3253D919029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de-DE" sz="1400" b="1"/>
              <a:t>Erhöhte Hospitalisierungsrate im Vergleich </a:t>
            </a:r>
          </a:p>
          <a:p>
            <a:pPr>
              <a:defRPr/>
            </a:pPr>
            <a:r>
              <a:rPr lang="de-DE" sz="1400" b="1"/>
              <a:t>zu gesunden Personen ≥65 Jahren</a:t>
            </a:r>
          </a:p>
        </c:rich>
      </c:tx>
      <c:layout>
        <c:manualLayout>
          <c:xMode val="edge"/>
          <c:yMode val="edge"/>
          <c:x val="0.1709096881411229"/>
          <c:y val="3.4296335258218067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stacked"/>
        <c:varyColors val="0"/>
        <c:ser>
          <c:idx val="0"/>
          <c:order val="0"/>
          <c:tx>
            <c:strRef>
              <c:f>Tabelle1!$B$1</c:f>
              <c:strCache>
                <c:ptCount val="1"/>
                <c:pt idx="0">
                  <c:v>Minimal erhöhte Hospitalisierungsrate</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Kardiale Vorerkrankungen</c:v>
                </c:pt>
                <c:pt idx="1">
                  <c:v>Chronische Erkrankungen der Atmungsorgane</c:v>
                </c:pt>
                <c:pt idx="2">
                  <c:v>Diabetes mellitus</c:v>
                </c:pt>
              </c:strCache>
            </c:strRef>
          </c:cat>
          <c:val>
            <c:numRef>
              <c:f>Tabelle1!$B$2:$B$4</c:f>
              <c:numCache>
                <c:formatCode>General</c:formatCode>
                <c:ptCount val="3"/>
                <c:pt idx="0">
                  <c:v>2.52</c:v>
                </c:pt>
                <c:pt idx="1">
                  <c:v>2.27</c:v>
                </c:pt>
                <c:pt idx="2">
                  <c:v>1.69</c:v>
                </c:pt>
              </c:numCache>
            </c:numRef>
          </c:val>
          <c:extLst>
            <c:ext xmlns:c16="http://schemas.microsoft.com/office/drawing/2014/chart" uri="{C3380CC4-5D6E-409C-BE32-E72D297353CC}">
              <c16:uniqueId val="{00000000-5F16-4130-A3A7-5456F0C1EEED}"/>
            </c:ext>
          </c:extLst>
        </c:ser>
        <c:ser>
          <c:idx val="1"/>
          <c:order val="1"/>
          <c:tx>
            <c:strRef>
              <c:f>Tabelle1!$C$1</c:f>
              <c:strCache>
                <c:ptCount val="1"/>
                <c:pt idx="0">
                  <c:v>Maximal erhöhte Hospitalisierungsrate</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Kardiale Vorerkrankungen</c:v>
                </c:pt>
                <c:pt idx="1">
                  <c:v>Chronische Erkrankungen der Atmungsorgane</c:v>
                </c:pt>
                <c:pt idx="2">
                  <c:v>Diabetes mellitus</c:v>
                </c:pt>
              </c:strCache>
            </c:strRef>
          </c:cat>
          <c:val>
            <c:numRef>
              <c:f>Tabelle1!$C$2:$C$4</c:f>
              <c:numCache>
                <c:formatCode>General</c:formatCode>
                <c:ptCount val="3"/>
                <c:pt idx="0">
                  <c:v>7.63</c:v>
                </c:pt>
                <c:pt idx="1">
                  <c:v>13.41</c:v>
                </c:pt>
                <c:pt idx="2">
                  <c:v>6.44</c:v>
                </c:pt>
              </c:numCache>
            </c:numRef>
          </c:val>
          <c:extLst>
            <c:ext xmlns:c16="http://schemas.microsoft.com/office/drawing/2014/chart" uri="{C3380CC4-5D6E-409C-BE32-E72D297353CC}">
              <c16:uniqueId val="{00000001-5F16-4130-A3A7-5456F0C1EEED}"/>
            </c:ext>
          </c:extLst>
        </c:ser>
        <c:dLbls>
          <c:dLblPos val="ctr"/>
          <c:showLegendKey val="0"/>
          <c:showVal val="1"/>
          <c:showCatName val="0"/>
          <c:showSerName val="0"/>
          <c:showPercent val="0"/>
          <c:showBubbleSize val="0"/>
        </c:dLbls>
        <c:gapWidth val="150"/>
        <c:overlap val="100"/>
        <c:axId val="1252336296"/>
        <c:axId val="1252335216"/>
      </c:barChart>
      <c:catAx>
        <c:axId val="1252336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de-DE"/>
          </a:p>
        </c:txPr>
        <c:crossAx val="1252335216"/>
        <c:crosses val="autoZero"/>
        <c:auto val="1"/>
        <c:lblAlgn val="ctr"/>
        <c:lblOffset val="100"/>
        <c:noMultiLvlLbl val="0"/>
      </c:catAx>
      <c:valAx>
        <c:axId val="1252335216"/>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252336296"/>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de-D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err="1">
                <a:solidFill>
                  <a:schemeClr val="tx1">
                    <a:lumMod val="65000"/>
                    <a:lumOff val="35000"/>
                  </a:schemeClr>
                </a:solidFill>
                <a:latin typeface="+mn-lt"/>
              </a:rPr>
              <a:t>Anteil</a:t>
            </a:r>
            <a:r>
              <a:rPr lang="en-US" sz="1400" b="1" baseline="0">
                <a:solidFill>
                  <a:schemeClr val="tx1">
                    <a:lumMod val="65000"/>
                    <a:lumOff val="35000"/>
                  </a:schemeClr>
                </a:solidFill>
                <a:latin typeface="+mn-lt"/>
              </a:rPr>
              <a:t> an </a:t>
            </a:r>
            <a:r>
              <a:rPr lang="en-US" sz="1400" b="1" baseline="0" err="1">
                <a:solidFill>
                  <a:schemeClr val="tx1">
                    <a:lumMod val="65000"/>
                    <a:lumOff val="35000"/>
                  </a:schemeClr>
                </a:solidFill>
                <a:latin typeface="+mn-lt"/>
              </a:rPr>
              <a:t>Grunderkrankungen</a:t>
            </a:r>
            <a:r>
              <a:rPr lang="en-US" sz="1400" b="1" baseline="0">
                <a:solidFill>
                  <a:schemeClr val="tx1">
                    <a:lumMod val="65000"/>
                    <a:lumOff val="35000"/>
                  </a:schemeClr>
                </a:solidFill>
                <a:latin typeface="+mn-lt"/>
              </a:rPr>
              <a:t> </a:t>
            </a:r>
            <a:r>
              <a:rPr lang="en-US" sz="1400" b="1" baseline="0" err="1">
                <a:solidFill>
                  <a:schemeClr val="tx1">
                    <a:lumMod val="65000"/>
                    <a:lumOff val="35000"/>
                  </a:schemeClr>
                </a:solidFill>
                <a:latin typeface="+mn-lt"/>
              </a:rPr>
              <a:t>bei</a:t>
            </a:r>
            <a:r>
              <a:rPr lang="en-US" sz="1400" b="1" baseline="0">
                <a:solidFill>
                  <a:schemeClr val="tx1">
                    <a:lumMod val="65000"/>
                    <a:lumOff val="35000"/>
                  </a:schemeClr>
                </a:solidFill>
                <a:latin typeface="+mn-lt"/>
              </a:rPr>
              <a:t> </a:t>
            </a:r>
            <a:r>
              <a:rPr lang="en-US" sz="1400" b="1" baseline="0" err="1">
                <a:solidFill>
                  <a:schemeClr val="tx1">
                    <a:lumMod val="65000"/>
                    <a:lumOff val="35000"/>
                  </a:schemeClr>
                </a:solidFill>
                <a:latin typeface="+mn-lt"/>
              </a:rPr>
              <a:t>Personen</a:t>
            </a:r>
            <a:r>
              <a:rPr lang="en-US" sz="1400" b="1" baseline="0">
                <a:solidFill>
                  <a:schemeClr val="tx1">
                    <a:lumMod val="65000"/>
                    <a:lumOff val="35000"/>
                  </a:schemeClr>
                </a:solidFill>
                <a:latin typeface="+mn-lt"/>
              </a:rPr>
              <a:t> </a:t>
            </a:r>
            <a:r>
              <a:rPr lang="en-US" sz="1400" b="1" baseline="0">
                <a:solidFill>
                  <a:schemeClr val="tx1">
                    <a:lumMod val="65000"/>
                    <a:lumOff val="35000"/>
                  </a:schemeClr>
                </a:solidFill>
                <a:latin typeface="+mn-lt"/>
                <a:cs typeface="Arial" panose="020B0604020202020204" pitchFamily="34" charset="0"/>
              </a:rPr>
              <a:t>≥</a:t>
            </a:r>
            <a:r>
              <a:rPr lang="en-US" sz="1400" b="1" baseline="0">
                <a:solidFill>
                  <a:schemeClr val="tx1">
                    <a:lumMod val="65000"/>
                    <a:lumOff val="35000"/>
                  </a:schemeClr>
                </a:solidFill>
                <a:latin typeface="+mn-lt"/>
              </a:rPr>
              <a:t>60 Jahren, die </a:t>
            </a:r>
            <a:r>
              <a:rPr lang="en-US" sz="1400" b="1" baseline="0" err="1">
                <a:solidFill>
                  <a:schemeClr val="tx1">
                    <a:lumMod val="65000"/>
                    <a:lumOff val="35000"/>
                  </a:schemeClr>
                </a:solidFill>
                <a:latin typeface="+mn-lt"/>
              </a:rPr>
              <a:t>stationär</a:t>
            </a:r>
            <a:r>
              <a:rPr lang="en-US" sz="1400" b="1" baseline="0">
                <a:solidFill>
                  <a:schemeClr val="tx1">
                    <a:lumMod val="65000"/>
                    <a:lumOff val="35000"/>
                  </a:schemeClr>
                </a:solidFill>
                <a:latin typeface="+mn-lt"/>
              </a:rPr>
              <a:t> </a:t>
            </a:r>
            <a:r>
              <a:rPr lang="en-US" sz="1400" b="1" baseline="0" err="1">
                <a:solidFill>
                  <a:schemeClr val="tx1">
                    <a:lumMod val="65000"/>
                    <a:lumOff val="35000"/>
                  </a:schemeClr>
                </a:solidFill>
                <a:latin typeface="+mn-lt"/>
              </a:rPr>
              <a:t>wegen</a:t>
            </a:r>
            <a:r>
              <a:rPr lang="en-US" sz="1400" b="1" baseline="0">
                <a:solidFill>
                  <a:schemeClr val="tx1">
                    <a:lumMod val="65000"/>
                    <a:lumOff val="35000"/>
                  </a:schemeClr>
                </a:solidFill>
                <a:latin typeface="+mn-lt"/>
              </a:rPr>
              <a:t> RSV </a:t>
            </a:r>
            <a:r>
              <a:rPr lang="en-US" sz="1400" b="1" baseline="0" err="1">
                <a:solidFill>
                  <a:schemeClr val="tx1">
                    <a:lumMod val="65000"/>
                    <a:lumOff val="35000"/>
                  </a:schemeClr>
                </a:solidFill>
                <a:latin typeface="+mn-lt"/>
              </a:rPr>
              <a:t>behandelt</a:t>
            </a:r>
            <a:r>
              <a:rPr lang="en-US" sz="1400" b="1" baseline="0">
                <a:solidFill>
                  <a:schemeClr val="tx1">
                    <a:lumMod val="65000"/>
                    <a:lumOff val="35000"/>
                  </a:schemeClr>
                </a:solidFill>
                <a:latin typeface="+mn-lt"/>
              </a:rPr>
              <a:t> </a:t>
            </a:r>
            <a:r>
              <a:rPr lang="en-US" sz="1400" b="1" baseline="0" err="1">
                <a:solidFill>
                  <a:schemeClr val="tx1">
                    <a:lumMod val="65000"/>
                    <a:lumOff val="35000"/>
                  </a:schemeClr>
                </a:solidFill>
                <a:latin typeface="+mn-lt"/>
              </a:rPr>
              <a:t>werden</a:t>
            </a:r>
            <a:r>
              <a:rPr lang="en-US" sz="1400" b="1" baseline="0">
                <a:solidFill>
                  <a:schemeClr val="tx1">
                    <a:lumMod val="65000"/>
                    <a:lumOff val="35000"/>
                  </a:schemeClr>
                </a:solidFill>
                <a:latin typeface="+mn-lt"/>
              </a:rPr>
              <a:t> </a:t>
            </a:r>
            <a:endParaRPr lang="en-US" sz="1400" b="1">
              <a:solidFill>
                <a:schemeClr val="tx1">
                  <a:lumMod val="65000"/>
                  <a:lumOff val="35000"/>
                </a:schemeClr>
              </a:solidFill>
              <a:latin typeface="+mn-lt"/>
            </a:endParaRPr>
          </a:p>
        </c:rich>
      </c:tx>
      <c:layout>
        <c:manualLayout>
          <c:xMode val="edge"/>
          <c:yMode val="edge"/>
          <c:x val="0.15791551342112953"/>
          <c:y val="6.3559984735594216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7-E84B-459C-8C8A-3D9DF7626EA6}"/>
              </c:ext>
            </c:extLst>
          </c:dPt>
          <c:dPt>
            <c:idx val="1"/>
            <c:invertIfNegative val="0"/>
            <c:bubble3D val="0"/>
            <c:spPr>
              <a:solidFill>
                <a:srgbClr val="0070C0"/>
              </a:solidFill>
              <a:ln>
                <a:noFill/>
              </a:ln>
              <a:effectLst/>
            </c:spPr>
            <c:extLst>
              <c:ext xmlns:c16="http://schemas.microsoft.com/office/drawing/2014/chart" uri="{C3380CC4-5D6E-409C-BE32-E72D297353CC}">
                <c16:uniqueId val="{00000006-E84B-459C-8C8A-3D9DF7626EA6}"/>
              </c:ext>
            </c:extLst>
          </c:dPt>
          <c:dPt>
            <c:idx val="2"/>
            <c:invertIfNegative val="0"/>
            <c:bubble3D val="0"/>
            <c:spPr>
              <a:solidFill>
                <a:srgbClr val="0070C0"/>
              </a:solidFill>
              <a:ln>
                <a:noFill/>
              </a:ln>
              <a:effectLst/>
            </c:spPr>
            <c:extLst>
              <c:ext xmlns:c16="http://schemas.microsoft.com/office/drawing/2014/chart" uri="{C3380CC4-5D6E-409C-BE32-E72D297353CC}">
                <c16:uniqueId val="{00000005-E84B-459C-8C8A-3D9DF7626EA6}"/>
              </c:ext>
            </c:extLst>
          </c:dPt>
          <c:dPt>
            <c:idx val="3"/>
            <c:invertIfNegative val="0"/>
            <c:bubble3D val="0"/>
            <c:spPr>
              <a:solidFill>
                <a:srgbClr val="0070C0"/>
              </a:solidFill>
              <a:ln>
                <a:noFill/>
              </a:ln>
              <a:effectLst/>
            </c:spPr>
            <c:extLst>
              <c:ext xmlns:c16="http://schemas.microsoft.com/office/drawing/2014/chart" uri="{C3380CC4-5D6E-409C-BE32-E72D297353CC}">
                <c16:uniqueId val="{00000004-E84B-459C-8C8A-3D9DF7626EA6}"/>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E84B-459C-8C8A-3D9DF7626EA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Immundefizienz</c:v>
                </c:pt>
                <c:pt idx="1">
                  <c:v>Neurologische Erkrankungen</c:v>
                </c:pt>
                <c:pt idx="2">
                  <c:v>Chronische Erkrankungen der Atmungsorgane</c:v>
                </c:pt>
                <c:pt idx="3">
                  <c:v>Diabetes mellitus</c:v>
                </c:pt>
                <c:pt idx="4">
                  <c:v>Herz-Kreislauf-Erkrankungen</c:v>
                </c:pt>
              </c:strCache>
            </c:strRef>
          </c:cat>
          <c:val>
            <c:numRef>
              <c:f>Tabelle1!$B$2:$B$6</c:f>
              <c:numCache>
                <c:formatCode>General</c:formatCode>
                <c:ptCount val="5"/>
                <c:pt idx="0">
                  <c:v>14.3</c:v>
                </c:pt>
                <c:pt idx="1">
                  <c:v>21.8</c:v>
                </c:pt>
                <c:pt idx="2">
                  <c:v>24</c:v>
                </c:pt>
                <c:pt idx="3">
                  <c:v>29.9</c:v>
                </c:pt>
                <c:pt idx="4">
                  <c:v>82.9</c:v>
                </c:pt>
              </c:numCache>
            </c:numRef>
          </c:val>
          <c:extLst>
            <c:ext xmlns:c16="http://schemas.microsoft.com/office/drawing/2014/chart" uri="{C3380CC4-5D6E-409C-BE32-E72D297353CC}">
              <c16:uniqueId val="{00000000-E84B-459C-8C8A-3D9DF7626EA6}"/>
            </c:ext>
          </c:extLst>
        </c:ser>
        <c:dLbls>
          <c:showLegendKey val="0"/>
          <c:showVal val="0"/>
          <c:showCatName val="0"/>
          <c:showSerName val="0"/>
          <c:showPercent val="0"/>
          <c:showBubbleSize val="0"/>
        </c:dLbls>
        <c:gapWidth val="182"/>
        <c:axId val="1225799832"/>
        <c:axId val="1225801992"/>
      </c:barChart>
      <c:catAx>
        <c:axId val="1225799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225801992"/>
        <c:crosses val="autoZero"/>
        <c:auto val="1"/>
        <c:lblAlgn val="ctr"/>
        <c:lblOffset val="100"/>
        <c:noMultiLvlLbl val="0"/>
      </c:catAx>
      <c:valAx>
        <c:axId val="1225801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225799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596632016222559E-2"/>
          <c:y val="0"/>
          <c:w val="0.88696514073918087"/>
          <c:h val="0.94287711834428123"/>
        </c:manualLayout>
      </c:layout>
      <c:scatterChart>
        <c:scatterStyle val="lineMarker"/>
        <c:varyColors val="0"/>
        <c:ser>
          <c:idx val="0"/>
          <c:order val="0"/>
          <c:tx>
            <c:strRef>
              <c:f>Sheet1!$C$1</c:f>
              <c:strCache>
                <c:ptCount val="1"/>
                <c:pt idx="0">
                  <c:v>Spalte 1</c:v>
                </c:pt>
              </c:strCache>
            </c:strRef>
          </c:tx>
          <c:spPr>
            <a:ln w="25400" cap="rnd">
              <a:noFill/>
              <a:round/>
            </a:ln>
            <a:effectLst/>
          </c:spPr>
          <c:marker>
            <c:symbol val="diamond"/>
            <c:size val="8"/>
            <c:spPr>
              <a:solidFill>
                <a:schemeClr val="tx2"/>
              </a:solidFill>
              <a:ln w="9525">
                <a:noFill/>
              </a:ln>
              <a:effectLst/>
            </c:spPr>
          </c:marker>
          <c:errBars>
            <c:errDir val="x"/>
            <c:errBarType val="both"/>
            <c:errValType val="cust"/>
            <c:noEndCap val="0"/>
            <c:plus>
              <c:numRef>
                <c:f>Sheet1!$I$2:$I$5</c:f>
                <c:numCache>
                  <c:formatCode>General</c:formatCode>
                  <c:ptCount val="4"/>
                  <c:pt idx="0">
                    <c:v>1.0000000000000009E-2</c:v>
                  </c:pt>
                  <c:pt idx="1">
                    <c:v>1.9999999999999796E-2</c:v>
                  </c:pt>
                  <c:pt idx="2">
                    <c:v>2.0000000000000018E-2</c:v>
                  </c:pt>
                  <c:pt idx="3">
                    <c:v>2.9999999999999805E-2</c:v>
                  </c:pt>
                </c:numCache>
              </c:numRef>
            </c:plus>
            <c:minus>
              <c:numRef>
                <c:f>Sheet1!$H$2:$H$5</c:f>
                <c:numCache>
                  <c:formatCode>General</c:formatCode>
                  <c:ptCount val="4"/>
                  <c:pt idx="0">
                    <c:v>2.0000000000000018E-2</c:v>
                  </c:pt>
                  <c:pt idx="1">
                    <c:v>1.0000000000000009E-2</c:v>
                  </c:pt>
                  <c:pt idx="2">
                    <c:v>2.0000000000000018E-2</c:v>
                  </c:pt>
                  <c:pt idx="3">
                    <c:v>3.0000000000000027E-2</c:v>
                  </c:pt>
                </c:numCache>
              </c:numRef>
            </c:minus>
            <c:spPr>
              <a:noFill/>
              <a:ln w="9525" cap="flat" cmpd="sng" algn="ctr">
                <a:solidFill>
                  <a:schemeClr val="bg2"/>
                </a:solidFill>
                <a:round/>
              </a:ln>
              <a:effectLst/>
            </c:spPr>
          </c:errBars>
          <c:xVal>
            <c:numRef>
              <c:f>Sheet1!$B$2:$B$8</c:f>
              <c:numCache>
                <c:formatCode>General</c:formatCode>
                <c:ptCount val="7"/>
                <c:pt idx="0">
                  <c:v>1.04</c:v>
                </c:pt>
                <c:pt idx="1">
                  <c:v>1.1200000000000001</c:v>
                </c:pt>
                <c:pt idx="2">
                  <c:v>1.3</c:v>
                </c:pt>
                <c:pt idx="3">
                  <c:v>1.87</c:v>
                </c:pt>
                <c:pt idx="4">
                  <c:v>1.06</c:v>
                </c:pt>
                <c:pt idx="5">
                  <c:v>1.01</c:v>
                </c:pt>
                <c:pt idx="6">
                  <c:v>1.1599999999999999</c:v>
                </c:pt>
              </c:numCache>
            </c:numRef>
          </c:xVal>
          <c:yVal>
            <c:numRef>
              <c:f>Sheet1!$C$2:$C$8</c:f>
              <c:numCache>
                <c:formatCode>General</c:formatCode>
                <c:ptCount val="7"/>
                <c:pt idx="0">
                  <c:v>3.5</c:v>
                </c:pt>
                <c:pt idx="1">
                  <c:v>3.1</c:v>
                </c:pt>
                <c:pt idx="2">
                  <c:v>2.65</c:v>
                </c:pt>
                <c:pt idx="3">
                  <c:v>2.25</c:v>
                </c:pt>
                <c:pt idx="4">
                  <c:v>1.75</c:v>
                </c:pt>
                <c:pt idx="5">
                  <c:v>0.9</c:v>
                </c:pt>
                <c:pt idx="6">
                  <c:v>0.5</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59-499E-957B-05DA00586B56}"/>
            </c:ext>
          </c:extLst>
        </c:ser>
        <c:dLbls>
          <c:showLegendKey val="0"/>
          <c:showVal val="0"/>
          <c:showCatName val="0"/>
          <c:showSerName val="0"/>
          <c:showPercent val="0"/>
          <c:showBubbleSize val="0"/>
        </c:dLbls>
        <c:axId val="358874079"/>
        <c:axId val="358874495"/>
      </c:scatterChart>
      <c:valAx>
        <c:axId val="358874079"/>
        <c:scaling>
          <c:logBase val="2"/>
          <c:orientation val="minMax"/>
          <c:max val="2"/>
          <c:min val="0.5"/>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e-DE"/>
          </a:p>
        </c:txPr>
        <c:crossAx val="358874495"/>
        <c:crosses val="autoZero"/>
        <c:crossBetween val="midCat"/>
      </c:valAx>
      <c:valAx>
        <c:axId val="358874495"/>
        <c:scaling>
          <c:orientation val="minMax"/>
        </c:scaling>
        <c:delete val="0"/>
        <c:axPos val="l"/>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58874079"/>
        <c:crossesAt val="1"/>
        <c:crossBetween val="midCat"/>
      </c:valAx>
      <c:spPr>
        <a:noFill/>
        <a:ln w="25400">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Kein DM</c:v>
                </c:pt>
              </c:strCache>
            </c:strRef>
          </c:tx>
          <c:spPr>
            <a:solidFill>
              <a:schemeClr val="accent3"/>
            </a:solidFill>
            <a:ln>
              <a:noFill/>
            </a:ln>
            <a:effectLst/>
          </c:spPr>
          <c:invertIfNegative val="0"/>
          <c:cat>
            <c:numRef>
              <c:f>Sheet1!$A$2</c:f>
              <c:numCache>
                <c:formatCode>General</c:formatCode>
                <c:ptCount val="1"/>
              </c:numCache>
            </c:numRef>
          </c:cat>
          <c:val>
            <c:numRef>
              <c:f>Sheet1!$B$2</c:f>
              <c:numCache>
                <c:formatCode>General</c:formatCode>
                <c:ptCount val="1"/>
                <c:pt idx="0">
                  <c:v>5.9</c:v>
                </c:pt>
              </c:numCache>
            </c:numRef>
          </c:val>
          <c:extLst>
            <c:ext xmlns:c16="http://schemas.microsoft.com/office/drawing/2014/chart" uri="{C3380CC4-5D6E-409C-BE32-E72D297353CC}">
              <c16:uniqueId val="{00000000-3E01-4AF3-9265-20F688CFEF3D}"/>
            </c:ext>
          </c:extLst>
        </c:ser>
        <c:ser>
          <c:idx val="1"/>
          <c:order val="1"/>
          <c:tx>
            <c:strRef>
              <c:f>Sheet1!$C$1</c:f>
              <c:strCache>
                <c:ptCount val="1"/>
                <c:pt idx="0">
                  <c:v>DM</c:v>
                </c:pt>
              </c:strCache>
            </c:strRef>
          </c:tx>
          <c:spPr>
            <a:solidFill>
              <a:schemeClr val="accent4"/>
            </a:solidFill>
            <a:ln>
              <a:noFill/>
            </a:ln>
            <a:effectLst/>
          </c:spPr>
          <c:invertIfNegative val="0"/>
          <c:cat>
            <c:numRef>
              <c:f>Sheet1!$A$2</c:f>
              <c:numCache>
                <c:formatCode>General</c:formatCode>
                <c:ptCount val="1"/>
              </c:numCache>
            </c:numRef>
          </c:cat>
          <c:val>
            <c:numRef>
              <c:f>Sheet1!$C$2</c:f>
              <c:numCache>
                <c:formatCode>General</c:formatCode>
                <c:ptCount val="1"/>
                <c:pt idx="0">
                  <c:v>11.8</c:v>
                </c:pt>
              </c:numCache>
            </c:numRef>
          </c:val>
          <c:extLst>
            <c:ext xmlns:c16="http://schemas.microsoft.com/office/drawing/2014/chart" uri="{C3380CC4-5D6E-409C-BE32-E72D297353CC}">
              <c16:uniqueId val="{00000001-3E01-4AF3-9265-20F688CFEF3D}"/>
            </c:ext>
          </c:extLst>
        </c:ser>
        <c:dLbls>
          <c:showLegendKey val="0"/>
          <c:showVal val="0"/>
          <c:showCatName val="0"/>
          <c:showSerName val="0"/>
          <c:showPercent val="0"/>
          <c:showBubbleSize val="0"/>
        </c:dLbls>
        <c:gapWidth val="219"/>
        <c:overlap val="-27"/>
        <c:axId val="510507871"/>
        <c:axId val="510508351"/>
      </c:barChart>
      <c:catAx>
        <c:axId val="51050787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10508351"/>
        <c:crosses val="autoZero"/>
        <c:auto val="1"/>
        <c:lblAlgn val="ctr"/>
        <c:lblOffset val="100"/>
        <c:noMultiLvlLbl val="0"/>
      </c:catAx>
      <c:valAx>
        <c:axId val="510508351"/>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 sz="1200" b="1" i="0" u="none" strike="noStrike" kern="1200" baseline="0">
                    <a:solidFill>
                      <a:schemeClr val="tx1"/>
                    </a:solidFill>
                  </a:rPr>
                  <a:t>Standardisierte Hospitalisierungsrate für HZ pro 100.000</a:t>
                </a:r>
                <a:endParaRPr lang="en-GB" sz="1200" b="1" i="0" u="none" strike="noStrike" kern="1200" baseline="0">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GB"/>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510507871"/>
        <c:crosses val="autoZero"/>
        <c:crossBetween val="between"/>
      </c:valAx>
      <c:spPr>
        <a:noFill/>
        <a:ln>
          <a:noFill/>
        </a:ln>
        <a:effectLst/>
      </c:spPr>
    </c:plotArea>
    <c:legend>
      <c:legendPos val="b"/>
      <c:layout>
        <c:manualLayout>
          <c:xMode val="edge"/>
          <c:yMode val="edge"/>
          <c:x val="0.44135142680211703"/>
          <c:y val="0.89189150899959624"/>
          <c:w val="0.23482506896293778"/>
          <c:h val="8.240547818229103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121033018712993E-2"/>
          <c:y val="0.12477257130089213"/>
          <c:w val="0.88655582221034068"/>
          <c:h val="0.73797779976698541"/>
        </c:manualLayout>
      </c:layout>
      <c:barChart>
        <c:barDir val="col"/>
        <c:grouping val="clustered"/>
        <c:varyColors val="0"/>
        <c:ser>
          <c:idx val="0"/>
          <c:order val="0"/>
          <c:tx>
            <c:strRef>
              <c:f>Sheet1!$B$1</c:f>
              <c:strCache>
                <c:ptCount val="1"/>
                <c:pt idx="0">
                  <c:v>Vaccine efficacy (%)</c:v>
                </c:pt>
              </c:strCache>
            </c:strRef>
          </c:tx>
          <c:spPr>
            <a:solidFill>
              <a:schemeClr val="tx2">
                <a:lumMod val="60000"/>
                <a:lumOff val="40000"/>
              </a:schemeClr>
            </a:solidFill>
            <a:ln>
              <a:noFill/>
            </a:ln>
            <a:effectLst/>
          </c:spPr>
          <c:invertIfNegative val="0"/>
          <c:dPt>
            <c:idx val="0"/>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6-1F05-452C-B7E2-ACB771D667F0}"/>
              </c:ext>
            </c:extLst>
          </c:dPt>
          <c:dPt>
            <c:idx val="1"/>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5-1F05-452C-B7E2-ACB771D667F0}"/>
              </c:ext>
            </c:extLst>
          </c:dPt>
          <c:dPt>
            <c:idx val="2"/>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4-1F05-452C-B7E2-ACB771D667F0}"/>
              </c:ext>
            </c:extLst>
          </c:dPt>
          <c:dPt>
            <c:idx val="3"/>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3-1F05-452C-B7E2-ACB771D667F0}"/>
              </c:ext>
            </c:extLst>
          </c:dPt>
          <c:dPt>
            <c:idx val="5"/>
            <c:invertIfNegative val="0"/>
            <c:bubble3D val="0"/>
            <c:spPr>
              <a:solidFill>
                <a:srgbClr val="F36633"/>
              </a:solidFill>
              <a:ln>
                <a:noFill/>
              </a:ln>
              <a:effectLst/>
            </c:spPr>
            <c:extLst>
              <c:ext xmlns:c16="http://schemas.microsoft.com/office/drawing/2014/chart" uri="{C3380CC4-5D6E-409C-BE32-E72D297353CC}">
                <c16:uniqueId val="{0000000B-1F05-452C-B7E2-ACB771D667F0}"/>
              </c:ext>
            </c:extLst>
          </c:dPt>
          <c:dPt>
            <c:idx val="6"/>
            <c:invertIfNegative val="0"/>
            <c:bubble3D val="0"/>
            <c:spPr>
              <a:solidFill>
                <a:srgbClr val="F36633"/>
              </a:solidFill>
              <a:ln>
                <a:noFill/>
              </a:ln>
              <a:effectLst/>
            </c:spPr>
            <c:extLst>
              <c:ext xmlns:c16="http://schemas.microsoft.com/office/drawing/2014/chart" uri="{C3380CC4-5D6E-409C-BE32-E72D297353CC}">
                <c16:uniqueId val="{0000000A-1F05-452C-B7E2-ACB771D667F0}"/>
              </c:ext>
            </c:extLst>
          </c:dPt>
          <c:dPt>
            <c:idx val="7"/>
            <c:invertIfNegative val="0"/>
            <c:bubble3D val="0"/>
            <c:spPr>
              <a:solidFill>
                <a:srgbClr val="F36633"/>
              </a:solidFill>
              <a:ln>
                <a:noFill/>
              </a:ln>
              <a:effectLst/>
            </c:spPr>
            <c:extLst>
              <c:ext xmlns:c16="http://schemas.microsoft.com/office/drawing/2014/chart" uri="{C3380CC4-5D6E-409C-BE32-E72D297353CC}">
                <c16:uniqueId val="{00000009-1F05-452C-B7E2-ACB771D667F0}"/>
              </c:ext>
            </c:extLst>
          </c:dPt>
          <c:dPt>
            <c:idx val="8"/>
            <c:invertIfNegative val="0"/>
            <c:bubble3D val="0"/>
            <c:spPr>
              <a:solidFill>
                <a:srgbClr val="F36633"/>
              </a:solidFill>
              <a:ln>
                <a:noFill/>
              </a:ln>
              <a:effectLst/>
            </c:spPr>
            <c:extLst>
              <c:ext xmlns:c16="http://schemas.microsoft.com/office/drawing/2014/chart" uri="{C3380CC4-5D6E-409C-BE32-E72D297353CC}">
                <c16:uniqueId val="{00000008-1F05-452C-B7E2-ACB771D667F0}"/>
              </c:ext>
            </c:extLst>
          </c:dPt>
          <c:dPt>
            <c:idx val="9"/>
            <c:invertIfNegative val="0"/>
            <c:bubble3D val="0"/>
            <c:spPr>
              <a:solidFill>
                <a:srgbClr val="F36633"/>
              </a:solidFill>
              <a:ln>
                <a:noFill/>
              </a:ln>
              <a:effectLst/>
            </c:spPr>
            <c:extLst>
              <c:ext xmlns:c16="http://schemas.microsoft.com/office/drawing/2014/chart" uri="{C3380CC4-5D6E-409C-BE32-E72D297353CC}">
                <c16:uniqueId val="{00000007-1F05-452C-B7E2-ACB771D667F0}"/>
              </c:ext>
            </c:extLst>
          </c:dPt>
          <c:dPt>
            <c:idx val="10"/>
            <c:invertIfNegative val="0"/>
            <c:bubble3D val="0"/>
            <c:spPr>
              <a:solidFill>
                <a:srgbClr val="F36633"/>
              </a:solidFill>
              <a:ln>
                <a:noFill/>
              </a:ln>
              <a:effectLst/>
            </c:spPr>
            <c:extLst>
              <c:ext xmlns:c16="http://schemas.microsoft.com/office/drawing/2014/chart" uri="{C3380CC4-5D6E-409C-BE32-E72D297353CC}">
                <c16:uniqueId val="{00000012-B2D1-492B-A028-79B8B5A97975}"/>
              </c:ext>
            </c:extLst>
          </c:dPt>
          <c:dLbls>
            <c:dLbl>
              <c:idx val="0"/>
              <c:layout>
                <c:manualLayout>
                  <c:x val="0"/>
                  <c:y val="-1.5201813045629385E-2"/>
                </c:manualLayout>
              </c:layout>
              <c:tx>
                <c:rich>
                  <a:bodyPr/>
                  <a:lstStyle/>
                  <a:p>
                    <a:r>
                      <a:rPr lang="en-US"/>
                      <a:t>97,68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F05-452C-B7E2-ACB771D667F0}"/>
                </c:ext>
              </c:extLst>
            </c:dLbl>
            <c:dLbl>
              <c:idx val="1"/>
              <c:layout>
                <c:manualLayout>
                  <c:x val="-4.0633042244489827E-17"/>
                  <c:y val="-2.5336355076048978E-2"/>
                </c:manualLayout>
              </c:layout>
              <c:tx>
                <c:rich>
                  <a:bodyPr/>
                  <a:lstStyle/>
                  <a:p>
                    <a:r>
                      <a:rPr lang="en-US"/>
                      <a:t>92,69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F05-452C-B7E2-ACB771D667F0}"/>
                </c:ext>
              </c:extLst>
            </c:dLbl>
            <c:dLbl>
              <c:idx val="2"/>
              <c:layout>
                <c:manualLayout>
                  <c:x val="-4.0633042244489827E-17"/>
                  <c:y val="-2.0269084060839174E-2"/>
                </c:manualLayout>
              </c:layout>
              <c:tx>
                <c:rich>
                  <a:bodyPr/>
                  <a:lstStyle/>
                  <a:p>
                    <a:r>
                      <a:rPr lang="en-US"/>
                      <a:t>92,36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F05-452C-B7E2-ACB771D667F0}"/>
                </c:ext>
              </c:extLst>
            </c:dLbl>
            <c:dLbl>
              <c:idx val="3"/>
              <c:layout>
                <c:manualLayout>
                  <c:x val="-4.0633042244489827E-17"/>
                  <c:y val="-4.0877316181751451E-2"/>
                </c:manualLayout>
              </c:layout>
              <c:tx>
                <c:rich>
                  <a:bodyPr/>
                  <a:lstStyle/>
                  <a:p>
                    <a:r>
                      <a:rPr lang="en-US"/>
                      <a:t>89,75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F05-452C-B7E2-ACB771D667F0}"/>
                </c:ext>
              </c:extLst>
            </c:dLbl>
            <c:dLbl>
              <c:idx val="5"/>
              <c:layout>
                <c:manualLayout>
                  <c:x val="1.8058207374537342E-3"/>
                  <c:y val="-5.6079129227380821E-2"/>
                </c:manualLayout>
              </c:layout>
              <c:tx>
                <c:rich>
                  <a:bodyPr/>
                  <a:lstStyle/>
                  <a:p>
                    <a:r>
                      <a:rPr lang="en-US"/>
                      <a:t>83,87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F05-452C-B7E2-ACB771D667F0}"/>
                </c:ext>
              </c:extLst>
            </c:dLbl>
            <c:dLbl>
              <c:idx val="6"/>
              <c:layout>
                <c:manualLayout>
                  <c:x val="1.8058207374536531E-3"/>
                  <c:y val="-6.9817817642083099E-2"/>
                </c:manualLayout>
              </c:layout>
              <c:tx>
                <c:rich>
                  <a:bodyPr/>
                  <a:lstStyle/>
                  <a:p>
                    <a:r>
                      <a:rPr lang="en-US"/>
                      <a:t>83,61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F05-452C-B7E2-ACB771D667F0}"/>
                </c:ext>
              </c:extLst>
            </c:dLbl>
            <c:dLbl>
              <c:idx val="7"/>
              <c:layout>
                <c:manualLayout>
                  <c:x val="0"/>
                  <c:y val="-6.4750546626873295E-2"/>
                </c:manualLayout>
              </c:layout>
              <c:tx>
                <c:rich>
                  <a:bodyPr/>
                  <a:lstStyle/>
                  <a:p>
                    <a:r>
                      <a:rPr lang="en-US"/>
                      <a:t>82,76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F05-452C-B7E2-ACB771D667F0}"/>
                </c:ext>
              </c:extLst>
            </c:dLbl>
            <c:dLbl>
              <c:idx val="8"/>
              <c:layout>
                <c:manualLayout>
                  <c:x val="1.8058207374537342E-3"/>
                  <c:y val="-9.9097068164770097E-2"/>
                </c:manualLayout>
              </c:layout>
              <c:tx>
                <c:rich>
                  <a:bodyPr/>
                  <a:lstStyle/>
                  <a:p>
                    <a:r>
                      <a:rPr lang="en-US"/>
                      <a:t>73,68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F05-452C-B7E2-ACB771D667F0}"/>
                </c:ext>
              </c:extLst>
            </c:dLbl>
            <c:dLbl>
              <c:idx val="9"/>
              <c:layout>
                <c:manualLayout>
                  <c:x val="-1.8058207374538969E-3"/>
                  <c:y val="-0.1197053002856824"/>
                </c:manualLayout>
              </c:layout>
              <c:tx>
                <c:rich>
                  <a:bodyPr/>
                  <a:lstStyle/>
                  <a:p>
                    <a:r>
                      <a:rPr lang="en-US"/>
                      <a:t>71,70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F05-452C-B7E2-ACB771D667F0}"/>
                </c:ext>
              </c:extLst>
            </c:dLbl>
            <c:dLbl>
              <c:idx val="10"/>
              <c:layout>
                <c:manualLayout>
                  <c:x val="-1.4775531552212653E-3"/>
                  <c:y val="-7.9387378904192674E-2"/>
                </c:manualLayout>
              </c:layout>
              <c:tx>
                <c:rich>
                  <a:bodyPr/>
                  <a:lstStyle/>
                  <a:p>
                    <a:r>
                      <a:rPr lang="en-US"/>
                      <a:t>82,00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B2D1-492B-A028-79B8B5A97975}"/>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Sheet1!$F$2:$F$12</c:f>
                <c:numCache>
                  <c:formatCode>General</c:formatCode>
                  <c:ptCount val="11"/>
                  <c:pt idx="0">
                    <c:v>1.8499999999999943</c:v>
                  </c:pt>
                  <c:pt idx="1">
                    <c:v>3.8799999999999955</c:v>
                  </c:pt>
                  <c:pt idx="2">
                    <c:v>4.230000000000004</c:v>
                  </c:pt>
                  <c:pt idx="3">
                    <c:v>5.4899999999999949</c:v>
                  </c:pt>
                  <c:pt idx="5">
                    <c:v>8.7599999999999909</c:v>
                  </c:pt>
                  <c:pt idx="6">
                    <c:v>8.9000000000000057</c:v>
                  </c:pt>
                  <c:pt idx="7">
                    <c:v>9.3799999999999955</c:v>
                  </c:pt>
                  <c:pt idx="8">
                    <c:v>12.47999999999999</c:v>
                  </c:pt>
                  <c:pt idx="9">
                    <c:v>13.480000000000004</c:v>
                  </c:pt>
                  <c:pt idx="10">
                    <c:v>10.219999999999999</c:v>
                  </c:pt>
                </c:numCache>
              </c:numRef>
            </c:plus>
            <c:minus>
              <c:numRef>
                <c:f>Sheet1!$E$2:$E$12</c:f>
                <c:numCache>
                  <c:formatCode>General</c:formatCode>
                  <c:ptCount val="11"/>
                  <c:pt idx="0">
                    <c:v>4.6100000000000136</c:v>
                  </c:pt>
                  <c:pt idx="1">
                    <c:v>6.539999999999992</c:v>
                  </c:pt>
                  <c:pt idx="2">
                    <c:v>7.3799999999999955</c:v>
                  </c:pt>
                  <c:pt idx="3">
                    <c:v>9.4399999999999977</c:v>
                  </c:pt>
                  <c:pt idx="5">
                    <c:v>15.560000000000002</c:v>
                  </c:pt>
                  <c:pt idx="6">
                    <c:v>15.849999999999994</c:v>
                  </c:pt>
                  <c:pt idx="7">
                    <c:v>16.78</c:v>
                  </c:pt>
                  <c:pt idx="8">
                    <c:v>20.790000000000006</c:v>
                  </c:pt>
                  <c:pt idx="9">
                    <c:v>22.67</c:v>
                  </c:pt>
                  <c:pt idx="10">
                    <c:v>18.97</c:v>
                  </c:pt>
                </c:numCache>
              </c:numRef>
            </c:minus>
            <c:spPr>
              <a:noFill/>
              <a:ln w="9525" cap="flat" cmpd="sng" algn="ctr">
                <a:solidFill>
                  <a:schemeClr val="tx1"/>
                </a:solidFill>
                <a:round/>
              </a:ln>
              <a:effectLst/>
            </c:spPr>
          </c:errBars>
          <c:cat>
            <c:strRef>
              <c:f>Sheet1!$A$2:$A$12</c:f>
              <c:strCache>
                <c:ptCount val="11"/>
                <c:pt idx="0">
                  <c:v>Y 1</c:v>
                </c:pt>
                <c:pt idx="1">
                  <c:v>Y 2</c:v>
                </c:pt>
                <c:pt idx="2">
                  <c:v>Y 3</c:v>
                </c:pt>
                <c:pt idx="3">
                  <c:v>Y 4</c:v>
                </c:pt>
                <c:pt idx="4">
                  <c:v>Y 5</c:v>
                </c:pt>
                <c:pt idx="5">
                  <c:v>Y 6</c:v>
                </c:pt>
                <c:pt idx="6">
                  <c:v>Y 7</c:v>
                </c:pt>
                <c:pt idx="7">
                  <c:v>Y 8</c:v>
                </c:pt>
                <c:pt idx="8">
                  <c:v>Y 9</c:v>
                </c:pt>
                <c:pt idx="9">
                  <c:v>Y 10</c:v>
                </c:pt>
                <c:pt idx="10">
                  <c:v>Y 11</c:v>
                </c:pt>
              </c:strCache>
            </c:strRef>
          </c:cat>
          <c:val>
            <c:numRef>
              <c:f>Sheet1!$B$2:$B$12</c:f>
              <c:numCache>
                <c:formatCode>0.00</c:formatCode>
                <c:ptCount val="11"/>
                <c:pt idx="0">
                  <c:v>97.68</c:v>
                </c:pt>
                <c:pt idx="1">
                  <c:v>92.69</c:v>
                </c:pt>
                <c:pt idx="2">
                  <c:v>92.36</c:v>
                </c:pt>
                <c:pt idx="3">
                  <c:v>89.75</c:v>
                </c:pt>
                <c:pt idx="5">
                  <c:v>83.87</c:v>
                </c:pt>
                <c:pt idx="6">
                  <c:v>83.61</c:v>
                </c:pt>
                <c:pt idx="7">
                  <c:v>82.76</c:v>
                </c:pt>
                <c:pt idx="8">
                  <c:v>73.680000000000007</c:v>
                </c:pt>
                <c:pt idx="9">
                  <c:v>71.7</c:v>
                </c:pt>
                <c:pt idx="10">
                  <c:v>82</c:v>
                </c:pt>
              </c:numCache>
            </c:numRef>
          </c:val>
          <c:extLst>
            <c:ext xmlns:c16="http://schemas.microsoft.com/office/drawing/2014/chart" uri="{C3380CC4-5D6E-409C-BE32-E72D297353CC}">
              <c16:uniqueId val="{00000000-1F05-452C-B7E2-ACB771D667F0}"/>
            </c:ext>
          </c:extLst>
        </c:ser>
        <c:dLbls>
          <c:showLegendKey val="0"/>
          <c:showVal val="0"/>
          <c:showCatName val="0"/>
          <c:showSerName val="0"/>
          <c:showPercent val="0"/>
          <c:showBubbleSize val="0"/>
        </c:dLbls>
        <c:gapWidth val="219"/>
        <c:overlap val="-27"/>
        <c:axId val="1101386048"/>
        <c:axId val="1101389376"/>
      </c:barChart>
      <c:catAx>
        <c:axId val="11013860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a:t> </a:t>
                </a:r>
              </a:p>
            </c:rich>
          </c:tx>
          <c:layout>
            <c:manualLayout>
              <c:xMode val="edge"/>
              <c:yMode val="edge"/>
              <c:x val="0.39054344327030122"/>
              <c:y val="0.9390595211266393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title>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1101389376"/>
        <c:crosses val="autoZero"/>
        <c:auto val="1"/>
        <c:lblAlgn val="ctr"/>
        <c:lblOffset val="100"/>
        <c:noMultiLvlLbl val="0"/>
      </c:catAx>
      <c:valAx>
        <c:axId val="1101389376"/>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VE (%, 95-%-KI)</a:t>
                </a:r>
              </a:p>
            </c:rich>
          </c:tx>
          <c:layout>
            <c:manualLayout>
              <c:xMode val="edge"/>
              <c:yMode val="edge"/>
              <c:x val="3.5502304937355122E-2"/>
              <c:y val="0.3333887176036490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title>
        <c:numFmt formatCode="0" sourceLinked="0"/>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1101386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de-D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080927384076986E-2"/>
          <c:y val="7.0778222727796811E-2"/>
          <c:w val="0.86247462817147857"/>
          <c:h val="0.85844355454440635"/>
        </c:manualLayout>
      </c:layout>
      <c:lineChart>
        <c:grouping val="standard"/>
        <c:varyColors val="0"/>
        <c:ser>
          <c:idx val="0"/>
          <c:order val="0"/>
          <c:spPr>
            <a:ln w="28575" cap="rnd">
              <a:noFill/>
              <a:round/>
            </a:ln>
            <a:effectLst/>
          </c:spPr>
          <c:marker>
            <c:symbol val="none"/>
          </c:marker>
          <c:val>
            <c:numRef>
              <c:f>Tabelle1!$C$3:$L$3</c:f>
              <c:numCache>
                <c:formatCode>General</c:formatCode>
                <c:ptCount val="10"/>
                <c:pt idx="0">
                  <c:v>2</c:v>
                </c:pt>
                <c:pt idx="1">
                  <c:v>4</c:v>
                </c:pt>
                <c:pt idx="2">
                  <c:v>8</c:v>
                </c:pt>
                <c:pt idx="3">
                  <c:v>8</c:v>
                </c:pt>
                <c:pt idx="4">
                  <c:v>21</c:v>
                </c:pt>
                <c:pt idx="5">
                  <c:v>44</c:v>
                </c:pt>
                <c:pt idx="6">
                  <c:v>60</c:v>
                </c:pt>
                <c:pt idx="7">
                  <c:v>70</c:v>
                </c:pt>
                <c:pt idx="8">
                  <c:v>80</c:v>
                </c:pt>
                <c:pt idx="9">
                  <c:v>80</c:v>
                </c:pt>
              </c:numCache>
            </c:numRef>
          </c:val>
          <c:smooth val="0"/>
          <c:extLst>
            <c:ext xmlns:c16="http://schemas.microsoft.com/office/drawing/2014/chart" uri="{C3380CC4-5D6E-409C-BE32-E72D297353CC}">
              <c16:uniqueId val="{00000001-09AE-459E-961B-B26698FCBB86}"/>
            </c:ext>
          </c:extLst>
        </c:ser>
        <c:dLbls>
          <c:showLegendKey val="0"/>
          <c:showVal val="0"/>
          <c:showCatName val="0"/>
          <c:showSerName val="0"/>
          <c:showPercent val="0"/>
          <c:showBubbleSize val="0"/>
        </c:dLbls>
        <c:smooth val="0"/>
        <c:axId val="423291200"/>
        <c:axId val="423785760"/>
      </c:lineChart>
      <c:catAx>
        <c:axId val="423291200"/>
        <c:scaling>
          <c:orientation val="minMax"/>
        </c:scaling>
        <c:delete val="0"/>
        <c:axPos val="b"/>
        <c:majorTickMark val="none"/>
        <c:minorTickMark val="none"/>
        <c:tickLblPos val="none"/>
        <c:spPr>
          <a:noFill/>
          <a:ln w="9525" cap="flat" cmpd="sng" algn="ctr">
            <a:solidFill>
              <a:schemeClr val="bg1">
                <a:lumMod val="6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23785760"/>
        <c:crosses val="autoZero"/>
        <c:auto val="1"/>
        <c:lblAlgn val="ctr"/>
        <c:lblOffset val="100"/>
        <c:noMultiLvlLbl val="0"/>
      </c:catAx>
      <c:valAx>
        <c:axId val="4237857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23291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de-D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596632016222559E-2"/>
          <c:y val="0.11125115324522242"/>
          <c:w val="0.88696514073918087"/>
          <c:h val="0.75536764914574883"/>
        </c:manualLayout>
      </c:layout>
      <c:scatterChart>
        <c:scatterStyle val="lineMarker"/>
        <c:varyColors val="0"/>
        <c:ser>
          <c:idx val="0"/>
          <c:order val="0"/>
          <c:tx>
            <c:strRef>
              <c:f>Sheet1!$C$1</c:f>
              <c:strCache>
                <c:ptCount val="1"/>
                <c:pt idx="0">
                  <c:v>Spalte 1</c:v>
                </c:pt>
              </c:strCache>
            </c:strRef>
          </c:tx>
          <c:spPr>
            <a:ln w="25400" cap="rnd">
              <a:noFill/>
              <a:round/>
            </a:ln>
            <a:effectLst/>
          </c:spPr>
          <c:marker>
            <c:symbol val="diamond"/>
            <c:size val="8"/>
            <c:spPr>
              <a:solidFill>
                <a:schemeClr val="tx2"/>
              </a:solidFill>
              <a:ln w="9525">
                <a:noFill/>
              </a:ln>
              <a:effectLst/>
            </c:spPr>
          </c:marker>
          <c:errBars>
            <c:errDir val="x"/>
            <c:errBarType val="both"/>
            <c:errValType val="cust"/>
            <c:noEndCap val="0"/>
            <c:plus>
              <c:numRef>
                <c:f>Sheet1!$I$2:$I$5</c:f>
                <c:numCache>
                  <c:formatCode>General</c:formatCode>
                  <c:ptCount val="4"/>
                  <c:pt idx="0">
                    <c:v>0.35099999999999998</c:v>
                  </c:pt>
                  <c:pt idx="1">
                    <c:v>0.14000000000000012</c:v>
                  </c:pt>
                  <c:pt idx="2">
                    <c:v>0.12999999999999989</c:v>
                  </c:pt>
                  <c:pt idx="3">
                    <c:v>0.12800000000000011</c:v>
                  </c:pt>
                </c:numCache>
              </c:numRef>
            </c:plus>
            <c:minus>
              <c:numRef>
                <c:f>Sheet1!$H$2:$H$5</c:f>
                <c:numCache>
                  <c:formatCode>General</c:formatCode>
                  <c:ptCount val="4"/>
                  <c:pt idx="0">
                    <c:v>0.27800000000000002</c:v>
                  </c:pt>
                  <c:pt idx="1">
                    <c:v>0.127</c:v>
                  </c:pt>
                  <c:pt idx="2">
                    <c:v>0.1160000000000001</c:v>
                  </c:pt>
                  <c:pt idx="3">
                    <c:v>0.11499999999999999</c:v>
                  </c:pt>
                </c:numCache>
              </c:numRef>
            </c:minus>
            <c:spPr>
              <a:noFill/>
              <a:ln w="9525" cap="flat" cmpd="sng" algn="ctr">
                <a:solidFill>
                  <a:schemeClr val="tx1"/>
                </a:solidFill>
                <a:round/>
              </a:ln>
              <a:effectLst/>
            </c:spPr>
          </c:errBars>
          <c:xVal>
            <c:numRef>
              <c:f>Sheet1!$B$2:$B$5</c:f>
              <c:numCache>
                <c:formatCode>General</c:formatCode>
                <c:ptCount val="4"/>
                <c:pt idx="0">
                  <c:v>1.3440000000000001</c:v>
                </c:pt>
                <c:pt idx="1">
                  <c:v>1.39</c:v>
                </c:pt>
                <c:pt idx="2">
                  <c:v>1.1240000000000001</c:v>
                </c:pt>
                <c:pt idx="3">
                  <c:v>1.222</c:v>
                </c:pt>
              </c:numCache>
            </c:numRef>
          </c:xVal>
          <c:yVal>
            <c:numRef>
              <c:f>Sheet1!$C$2:$C$5</c:f>
              <c:numCache>
                <c:formatCode>General</c:formatCode>
                <c:ptCount val="4"/>
                <c:pt idx="0">
                  <c:v>3.3</c:v>
                </c:pt>
                <c:pt idx="1">
                  <c:v>2.4</c:v>
                </c:pt>
                <c:pt idx="2">
                  <c:v>1.4</c:v>
                </c:pt>
                <c:pt idx="3">
                  <c:v>0.5</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C0-461E-A73A-B24F2DBAFD56}"/>
            </c:ext>
          </c:extLst>
        </c:ser>
        <c:dLbls>
          <c:showLegendKey val="0"/>
          <c:showVal val="0"/>
          <c:showCatName val="0"/>
          <c:showSerName val="0"/>
          <c:showPercent val="0"/>
          <c:showBubbleSize val="0"/>
        </c:dLbls>
        <c:axId val="358874079"/>
        <c:axId val="358874495"/>
      </c:scatterChart>
      <c:valAx>
        <c:axId val="358874079"/>
        <c:scaling>
          <c:logBase val="2"/>
          <c:orientation val="minMax"/>
          <c:max val="2"/>
          <c:min val="0.5"/>
        </c:scaling>
        <c:delete val="0"/>
        <c:axPos val="b"/>
        <c:numFmt formatCode="General" sourceLinked="1"/>
        <c:majorTickMark val="out"/>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e-DE"/>
          </a:p>
        </c:txPr>
        <c:crossAx val="358874495"/>
        <c:crosses val="autoZero"/>
        <c:crossBetween val="midCat"/>
      </c:valAx>
      <c:valAx>
        <c:axId val="358874495"/>
        <c:scaling>
          <c:orientation val="minMax"/>
        </c:scaling>
        <c:delete val="0"/>
        <c:axPos val="l"/>
        <c:numFmt formatCode="General" sourceLinked="1"/>
        <c:majorTickMark val="none"/>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58874079"/>
        <c:crossesAt val="1"/>
        <c:crossBetween val="midCat"/>
      </c:valAx>
      <c:spPr>
        <a:noFill/>
        <a:ln w="25400">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5A45-465C-8E3E-2D63BB967621}"/>
              </c:ext>
            </c:extLst>
          </c:dPt>
          <c:cat>
            <c:numRef>
              <c:f>Tabelle1!$A$2:$A$5</c:f>
              <c:numCache>
                <c:formatCode>General</c:formatCode>
                <c:ptCount val="4"/>
              </c:numCache>
            </c:numRef>
          </c:cat>
          <c:val>
            <c:numRef>
              <c:f>Tabelle1!$B$2:$B$5</c:f>
              <c:numCache>
                <c:formatCode>0%</c:formatCode>
                <c:ptCount val="4"/>
                <c:pt idx="0">
                  <c:v>0.18</c:v>
                </c:pt>
                <c:pt idx="1">
                  <c:v>0.82</c:v>
                </c:pt>
              </c:numCache>
            </c:numRef>
          </c:val>
          <c:extLst>
            <c:ext xmlns:c16="http://schemas.microsoft.com/office/drawing/2014/chart" uri="{C3380CC4-5D6E-409C-BE32-E72D297353CC}">
              <c16:uniqueId val="{00000002-5A45-465C-8E3E-2D63BB967621}"/>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26722787290745"/>
          <c:y val="7.1822740252285869E-2"/>
          <c:w val="0.75684898312854854"/>
          <c:h val="0.67886632642562927"/>
        </c:manualLayout>
      </c:layout>
      <c:barChart>
        <c:barDir val="col"/>
        <c:grouping val="clustered"/>
        <c:varyColors val="0"/>
        <c:ser>
          <c:idx val="0"/>
          <c:order val="0"/>
          <c:tx>
            <c:strRef>
              <c:f>'[Chart in Microsoft PowerPoint]Sheet1'!$B$1</c:f>
              <c:strCache>
                <c:ptCount val="1"/>
                <c:pt idx="0">
                  <c:v>Erste HZ-Veranstaltung</c:v>
                </c:pt>
              </c:strCache>
            </c:strRef>
          </c:tx>
          <c:spPr>
            <a:solidFill>
              <a:schemeClr val="accent1"/>
            </a:solidFill>
            <a:ln>
              <a:noFill/>
            </a:ln>
            <a:effectLst/>
          </c:spPr>
          <c:invertIfNegative val="0"/>
          <c:dPt>
            <c:idx val="0"/>
            <c:invertIfNegative val="0"/>
            <c:bubble3D val="0"/>
            <c:spPr>
              <a:solidFill>
                <a:srgbClr val="6658A6"/>
              </a:solidFill>
              <a:ln>
                <a:noFill/>
              </a:ln>
              <a:effectLst/>
            </c:spPr>
            <c:extLst>
              <c:ext xmlns:c16="http://schemas.microsoft.com/office/drawing/2014/chart" uri="{C3380CC4-5D6E-409C-BE32-E72D297353CC}">
                <c16:uniqueId val="{00000000-36FD-45AA-8ADA-6774EC9FEBF7}"/>
              </c:ext>
            </c:extLst>
          </c:dPt>
          <c:dPt>
            <c:idx val="1"/>
            <c:invertIfNegative val="0"/>
            <c:bubble3D val="0"/>
            <c:spPr>
              <a:solidFill>
                <a:schemeClr val="tx2"/>
              </a:solidFill>
              <a:ln>
                <a:noFill/>
              </a:ln>
              <a:effectLst/>
            </c:spPr>
            <c:extLst>
              <c:ext xmlns:c16="http://schemas.microsoft.com/office/drawing/2014/chart" uri="{C3380CC4-5D6E-409C-BE32-E72D297353CC}">
                <c16:uniqueId val="{00000000-6DE2-4D48-89D0-C5BAEF61E2A1}"/>
              </c:ext>
            </c:extLst>
          </c:dPt>
          <c:dPt>
            <c:idx val="2"/>
            <c:invertIfNegative val="0"/>
            <c:bubble3D val="0"/>
            <c:spPr>
              <a:solidFill>
                <a:srgbClr val="F36633"/>
              </a:solidFill>
              <a:ln>
                <a:noFill/>
              </a:ln>
              <a:effectLst/>
            </c:spPr>
            <c:extLst>
              <c:ext xmlns:c16="http://schemas.microsoft.com/office/drawing/2014/chart" uri="{C3380CC4-5D6E-409C-BE32-E72D297353CC}">
                <c16:uniqueId val="{00000001-6DE2-4D48-89D0-C5BAEF61E2A1}"/>
              </c:ext>
            </c:extLst>
          </c:dPt>
          <c:dLbls>
            <c:dLbl>
              <c:idx val="0"/>
              <c:tx>
                <c:rich>
                  <a:bodyPr/>
                  <a:lstStyle/>
                  <a:p>
                    <a:r>
                      <a:rPr lang="en-US"/>
                      <a:t>7,0</a:t>
                    </a:r>
                  </a:p>
                </c:rich>
              </c:tx>
              <c:dLblPos val="outEnd"/>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0-36FD-45AA-8ADA-6774EC9FEBF7}"/>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PowerPoint]Sheet1'!$A$2:$A$4</c:f>
              <c:strCache>
                <c:ptCount val="3"/>
                <c:pt idx="0">
                  <c:v>Ernst</c:v>
                </c:pt>
                <c:pt idx="1">
                  <c:v>Mäßig</c:v>
                </c:pt>
                <c:pt idx="2">
                  <c:v>Schwer</c:v>
                </c:pt>
              </c:strCache>
            </c:strRef>
          </c:cat>
          <c:val>
            <c:numRef>
              <c:f>'[Chart in Microsoft PowerPoint]Sheet1'!$B$2:$B$4</c:f>
              <c:numCache>
                <c:formatCode>General</c:formatCode>
                <c:ptCount val="3"/>
                <c:pt idx="0">
                  <c:v>7</c:v>
                </c:pt>
                <c:pt idx="1">
                  <c:v>58.2</c:v>
                </c:pt>
                <c:pt idx="2">
                  <c:v>32.700000000000003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B30-40BE-845E-6451003199B9}"/>
            </c:ext>
          </c:extLst>
        </c:ser>
        <c:dLbls>
          <c:dLblPos val="outEnd"/>
          <c:showLegendKey val="0"/>
          <c:showVal val="1"/>
          <c:showCatName val="0"/>
          <c:showSerName val="0"/>
          <c:showPercent val="0"/>
          <c:showBubbleSize val="0"/>
        </c:dLbls>
        <c:gapWidth val="219"/>
        <c:overlap val="-27"/>
        <c:axId val="445424656"/>
        <c:axId val="195612416"/>
      </c:barChart>
      <c:catAx>
        <c:axId val="445424656"/>
        <c:scaling>
          <c:orientation val="minMax"/>
        </c:scaling>
        <c:delete val="0"/>
        <c:axPos val="b"/>
        <c:numFmt formatCode="General" sourceLinked="1"/>
        <c:majorTickMark val="out"/>
        <c:minorTickMark val="none"/>
        <c:tickLblPos val="nextTo"/>
        <c:spPr>
          <a:noFill/>
          <a:ln w="6350" cap="flat" cmpd="sng" algn="ctr">
            <a:solidFill>
              <a:schemeClr val="bg2"/>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crossAx val="195612416"/>
        <c:crosses val="autoZero"/>
        <c:auto val="1"/>
        <c:lblAlgn val="ctr"/>
        <c:lblOffset val="100"/>
        <c:noMultiLvlLbl val="0"/>
      </c:catAx>
      <c:valAx>
        <c:axId val="195612416"/>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br>
                  <a:rPr lang="en-GB" b="1"/>
                </a:br>
                <a:r>
                  <a:rPr lang="de" b="1"/>
                  <a:t>Anteil der Patienten, %</a:t>
                </a:r>
              </a:p>
            </c:rich>
          </c:tx>
          <c:layout>
            <c:manualLayout>
              <c:xMode val="edge"/>
              <c:yMode val="edge"/>
              <c:x val="2.548476423940451E-2"/>
              <c:y val="2.809065278154731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6350">
            <a:solidFill>
              <a:schemeClr val="bg2"/>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crossAx val="44542465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explosion val="1"/>
            <c:spPr>
              <a:solidFill>
                <a:sysClr val="window" lastClr="FFFFFF">
                  <a:lumMod val="85000"/>
                </a:sysClr>
              </a:solidFill>
            </c:spPr>
            <c:extLst>
              <c:ext xmlns:c16="http://schemas.microsoft.com/office/drawing/2014/chart" uri="{C3380CC4-5D6E-409C-BE32-E72D297353CC}">
                <c16:uniqueId val="{00000001-F2EE-4CD9-B081-53D3900EDF2A}"/>
              </c:ext>
            </c:extLst>
          </c:dPt>
          <c:cat>
            <c:numRef>
              <c:f>Tabelle1!$A$2:$A$5</c:f>
              <c:numCache>
                <c:formatCode>General</c:formatCode>
                <c:ptCount val="4"/>
              </c:numCache>
            </c:numRef>
          </c:cat>
          <c:val>
            <c:numRef>
              <c:f>Tabelle1!$B$2:$B$5</c:f>
              <c:numCache>
                <c:formatCode>0%</c:formatCode>
                <c:ptCount val="4"/>
                <c:pt idx="0">
                  <c:v>0.25</c:v>
                </c:pt>
                <c:pt idx="1">
                  <c:v>0.75</c:v>
                </c:pt>
              </c:numCache>
            </c:numRef>
          </c:val>
          <c:extLst>
            <c:ext xmlns:c16="http://schemas.microsoft.com/office/drawing/2014/chart" uri="{C3380CC4-5D6E-409C-BE32-E72D297353CC}">
              <c16:uniqueId val="{00000002-F2EE-4CD9-B081-53D3900EDF2A}"/>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3B74-488C-837C-26A2955DEB88}"/>
              </c:ext>
            </c:extLst>
          </c:dPt>
          <c:cat>
            <c:numRef>
              <c:f>Tabelle1!$A$2:$A$5</c:f>
              <c:numCache>
                <c:formatCode>General</c:formatCode>
                <c:ptCount val="4"/>
              </c:numCache>
            </c:numRef>
          </c:cat>
          <c:val>
            <c:numRef>
              <c:f>Tabelle1!$B$2:$B$5</c:f>
              <c:numCache>
                <c:formatCode>0%</c:formatCode>
                <c:ptCount val="4"/>
                <c:pt idx="0">
                  <c:v>0.25</c:v>
                </c:pt>
                <c:pt idx="1">
                  <c:v>0.75</c:v>
                </c:pt>
              </c:numCache>
            </c:numRef>
          </c:val>
          <c:extLst>
            <c:ext xmlns:c16="http://schemas.microsoft.com/office/drawing/2014/chart" uri="{C3380CC4-5D6E-409C-BE32-E72D297353CC}">
              <c16:uniqueId val="{00000002-3B74-488C-837C-26A2955DEB88}"/>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8B3B-4DA5-A12D-05D4E3898C20}"/>
              </c:ext>
            </c:extLst>
          </c:dPt>
          <c:cat>
            <c:numRef>
              <c:f>Tabelle1!$A$2:$A$5</c:f>
              <c:numCache>
                <c:formatCode>General</c:formatCode>
                <c:ptCount val="4"/>
              </c:numCache>
            </c:numRef>
          </c:cat>
          <c:val>
            <c:numRef>
              <c:f>Tabelle1!$B$2:$B$5</c:f>
              <c:numCache>
                <c:formatCode>0%</c:formatCode>
                <c:ptCount val="4"/>
                <c:pt idx="0">
                  <c:v>0.3</c:v>
                </c:pt>
                <c:pt idx="1">
                  <c:v>0.7</c:v>
                </c:pt>
              </c:numCache>
            </c:numRef>
          </c:val>
          <c:extLst>
            <c:ext xmlns:c16="http://schemas.microsoft.com/office/drawing/2014/chart" uri="{C3380CC4-5D6E-409C-BE32-E72D297353CC}">
              <c16:uniqueId val="{00000002-8B3B-4DA5-A12D-05D4E3898C20}"/>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C55F-4AE3-A70D-F94DA806ABCF}"/>
              </c:ext>
            </c:extLst>
          </c:dPt>
          <c:cat>
            <c:numRef>
              <c:f>Tabelle1!$A$2:$A$5</c:f>
              <c:numCache>
                <c:formatCode>General</c:formatCode>
                <c:ptCount val="4"/>
              </c:numCache>
            </c:numRef>
          </c:cat>
          <c:val>
            <c:numRef>
              <c:f>Tabelle1!$B$2:$B$5</c:f>
              <c:numCache>
                <c:formatCode>0%</c:formatCode>
                <c:ptCount val="4"/>
                <c:pt idx="0">
                  <c:v>0.46</c:v>
                </c:pt>
                <c:pt idx="1">
                  <c:v>0.54</c:v>
                </c:pt>
              </c:numCache>
            </c:numRef>
          </c:val>
          <c:extLst>
            <c:ext xmlns:c16="http://schemas.microsoft.com/office/drawing/2014/chart" uri="{C3380CC4-5D6E-409C-BE32-E72D297353CC}">
              <c16:uniqueId val="{00000002-C55F-4AE3-A70D-F94DA806ABCF}"/>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EC1E-43E9-8BCC-711B1F10B8AB}"/>
              </c:ext>
            </c:extLst>
          </c:dPt>
          <c:cat>
            <c:numRef>
              <c:f>Tabelle1!$A$2:$A$5</c:f>
              <c:numCache>
                <c:formatCode>General</c:formatCode>
                <c:ptCount val="4"/>
              </c:numCache>
            </c:numRef>
          </c:cat>
          <c:val>
            <c:numRef>
              <c:f>Tabelle1!$B$2:$B$5</c:f>
              <c:numCache>
                <c:formatCode>0%</c:formatCode>
                <c:ptCount val="4"/>
                <c:pt idx="0">
                  <c:v>0.47</c:v>
                </c:pt>
                <c:pt idx="1">
                  <c:v>0.53</c:v>
                </c:pt>
              </c:numCache>
            </c:numRef>
          </c:val>
          <c:extLst>
            <c:ext xmlns:c16="http://schemas.microsoft.com/office/drawing/2014/chart" uri="{C3380CC4-5D6E-409C-BE32-E72D297353CC}">
              <c16:uniqueId val="{00000002-EC1E-43E9-8BCC-711B1F10B8AB}"/>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CF50-4384-B346-E5DD0410B0BC}"/>
              </c:ext>
            </c:extLst>
          </c:dPt>
          <c:cat>
            <c:numRef>
              <c:f>Tabelle1!$A$2:$A$5</c:f>
              <c:numCache>
                <c:formatCode>General</c:formatCode>
                <c:ptCount val="4"/>
              </c:numCache>
            </c:numRef>
          </c:cat>
          <c:val>
            <c:numRef>
              <c:f>Tabelle1!$B$2:$B$5</c:f>
              <c:numCache>
                <c:formatCode>0%</c:formatCode>
                <c:ptCount val="4"/>
                <c:pt idx="0">
                  <c:v>0.56999999999999995</c:v>
                </c:pt>
                <c:pt idx="1">
                  <c:v>0.43</c:v>
                </c:pt>
              </c:numCache>
            </c:numRef>
          </c:val>
          <c:extLst>
            <c:ext xmlns:c16="http://schemas.microsoft.com/office/drawing/2014/chart" uri="{C3380CC4-5D6E-409C-BE32-E72D297353CC}">
              <c16:uniqueId val="{00000002-CF50-4384-B346-E5DD0410B0BC}"/>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0.08826</cdr:x>
      <cdr:y>0.28814</cdr:y>
    </cdr:from>
    <cdr:to>
      <cdr:x>0.99002</cdr:x>
      <cdr:y>0.83555</cdr:y>
    </cdr:to>
    <cdr:sp macro="" textlink="">
      <cdr:nvSpPr>
        <cdr:cNvPr id="2" name="Freeform: Shape 1">
          <a:extLst xmlns:a="http://schemas.openxmlformats.org/drawingml/2006/main">
            <a:ext uri="{FF2B5EF4-FFF2-40B4-BE49-F238E27FC236}">
              <a16:creationId xmlns:a16="http://schemas.microsoft.com/office/drawing/2014/main" id="{23C8F9D0-868B-44FB-B477-13EC45EF3CBE}"/>
            </a:ext>
          </a:extLst>
        </cdr:cNvPr>
        <cdr:cNvSpPr/>
      </cdr:nvSpPr>
      <cdr:spPr bwMode="auto">
        <a:xfrm xmlns:a="http://schemas.openxmlformats.org/drawingml/2006/main">
          <a:off x="426723" y="735177"/>
          <a:ext cx="4359616" cy="1396694"/>
        </a:xfrm>
        <a:custGeom xmlns:a="http://schemas.openxmlformats.org/drawingml/2006/main">
          <a:avLst/>
          <a:gdLst>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47725 w 1304925"/>
            <a:gd name="connsiteY5" fmla="*/ 793828 h 858121"/>
            <a:gd name="connsiteX6" fmla="*/ 947738 w 1304925"/>
            <a:gd name="connsiteY6" fmla="*/ 827165 h 858121"/>
            <a:gd name="connsiteX7" fmla="*/ 1135857 w 1304925"/>
            <a:gd name="connsiteY7" fmla="*/ 817640 h 858121"/>
            <a:gd name="connsiteX8" fmla="*/ 1304925 w 1304925"/>
            <a:gd name="connsiteY8"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47725 w 1304925"/>
            <a:gd name="connsiteY5" fmla="*/ 793828 h 858121"/>
            <a:gd name="connsiteX6" fmla="*/ 947738 w 1304925"/>
            <a:gd name="connsiteY6" fmla="*/ 827165 h 858121"/>
            <a:gd name="connsiteX7" fmla="*/ 1135857 w 1304925"/>
            <a:gd name="connsiteY7" fmla="*/ 817640 h 858121"/>
            <a:gd name="connsiteX8" fmla="*/ 1304925 w 1304925"/>
            <a:gd name="connsiteY8"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47725 w 1304925"/>
            <a:gd name="connsiteY5" fmla="*/ 793828 h 858121"/>
            <a:gd name="connsiteX6" fmla="*/ 947738 w 1304925"/>
            <a:gd name="connsiteY6" fmla="*/ 827165 h 858121"/>
            <a:gd name="connsiteX7" fmla="*/ 1135857 w 1304925"/>
            <a:gd name="connsiteY7" fmla="*/ 817640 h 858121"/>
            <a:gd name="connsiteX8" fmla="*/ 1304925 w 1304925"/>
            <a:gd name="connsiteY8"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47725 w 1304925"/>
            <a:gd name="connsiteY5" fmla="*/ 793828 h 858121"/>
            <a:gd name="connsiteX6" fmla="*/ 947738 w 1304925"/>
            <a:gd name="connsiteY6" fmla="*/ 827165 h 858121"/>
            <a:gd name="connsiteX7" fmla="*/ 1135857 w 1304925"/>
            <a:gd name="connsiteY7" fmla="*/ 817640 h 858121"/>
            <a:gd name="connsiteX8" fmla="*/ 1304925 w 1304925"/>
            <a:gd name="connsiteY8"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947738 w 1304925"/>
            <a:gd name="connsiteY5" fmla="*/ 827165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947738 w 1304925"/>
            <a:gd name="connsiteY5" fmla="*/ 827165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947738 w 1304925"/>
            <a:gd name="connsiteY5" fmla="*/ 827165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78681 w 1304925"/>
            <a:gd name="connsiteY5" fmla="*/ 817640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78681 w 1304925"/>
            <a:gd name="connsiteY5" fmla="*/ 817640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83443 w 1304925"/>
            <a:gd name="connsiteY5" fmla="*/ 817640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83443 w 1304925"/>
            <a:gd name="connsiteY5" fmla="*/ 817640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83443 w 1304925"/>
            <a:gd name="connsiteY5" fmla="*/ 817640 h 858121"/>
            <a:gd name="connsiteX6" fmla="*/ 1135857 w 1304925"/>
            <a:gd name="connsiteY6" fmla="*/ 817640 h 858121"/>
            <a:gd name="connsiteX7" fmla="*/ 1304925 w 1304925"/>
            <a:gd name="connsiteY7" fmla="*/ 855740 h 85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858121">
              <a:moveTo>
                <a:pt x="0" y="858121"/>
              </a:moveTo>
              <a:cubicBezTo>
                <a:pt x="87709" y="818632"/>
                <a:pt x="175419" y="779143"/>
                <a:pt x="242888" y="672384"/>
              </a:cubicBezTo>
              <a:cubicBezTo>
                <a:pt x="310357" y="565625"/>
                <a:pt x="358379" y="329087"/>
                <a:pt x="404813" y="217565"/>
              </a:cubicBezTo>
              <a:cubicBezTo>
                <a:pt x="451247" y="106043"/>
                <a:pt x="475457" y="-22147"/>
                <a:pt x="521494" y="3253"/>
              </a:cubicBezTo>
              <a:cubicBezTo>
                <a:pt x="567531" y="28653"/>
                <a:pt x="632619" y="169941"/>
                <a:pt x="681038" y="369965"/>
              </a:cubicBezTo>
              <a:cubicBezTo>
                <a:pt x="729457" y="569989"/>
                <a:pt x="794940" y="785096"/>
                <a:pt x="883443" y="817640"/>
              </a:cubicBezTo>
              <a:cubicBezTo>
                <a:pt x="971946" y="850184"/>
                <a:pt x="1065610" y="811290"/>
                <a:pt x="1135857" y="817640"/>
              </a:cubicBezTo>
              <a:cubicBezTo>
                <a:pt x="1206104" y="823990"/>
                <a:pt x="1250156" y="839071"/>
                <a:pt x="1304925" y="855740"/>
              </a:cubicBezTo>
            </a:path>
          </a:pathLst>
        </a:custGeom>
        <a:noFill xmlns:a="http://schemas.openxmlformats.org/drawingml/2006/main"/>
        <a:ln xmlns:a="http://schemas.openxmlformats.org/drawingml/2006/main" w="28575">
          <a:solidFill>
            <a:srgbClr val="ED7D31"/>
          </a:solidFill>
          <a:headEnd/>
          <a:tailEnd/>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Overflow="clip" vert="horz" wrap="square" lIns="72000" tIns="72000" rIns="72000" bIns="72000" numCol="1" spcCol="0" rtlCol="0" fromWordArt="0" anchor="t" anchorCtr="0" forceAA="0" compatLnSpc="1">
          <a:prstTxWarp prst="textNoShape">
            <a:avLst/>
          </a:prstTxWarp>
          <a:noAutofit/>
        </a:bodyPr>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DD9BC62-B091-0789-6488-3155CFCBBC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2790111-52D5-1472-E9F1-0C50FBE624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926027-6310-4C2A-824A-D29B1CDD1DFD}" type="datetimeFigureOut">
              <a:rPr lang="de-DE" smtClean="0"/>
              <a:t>29.08.2025</a:t>
            </a:fld>
            <a:endParaRPr lang="de-DE"/>
          </a:p>
        </p:txBody>
      </p:sp>
      <p:sp>
        <p:nvSpPr>
          <p:cNvPr id="4" name="Fußzeilenplatzhalter 3">
            <a:extLst>
              <a:ext uri="{FF2B5EF4-FFF2-40B4-BE49-F238E27FC236}">
                <a16:creationId xmlns:a16="http://schemas.microsoft.com/office/drawing/2014/main" id="{E5E8559B-7259-1386-0EF6-02ECBDD690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2FF8079-70B4-F88D-C69C-958E86141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A8B0BF-E097-4CC8-ABCA-AA2304CD04E5}" type="slidenum">
              <a:rPr lang="de-DE" smtClean="0"/>
              <a:t>‹Nr.›</a:t>
            </a:fld>
            <a:endParaRPr lang="de-DE"/>
          </a:p>
        </p:txBody>
      </p:sp>
    </p:spTree>
    <p:extLst>
      <p:ext uri="{BB962C8B-B14F-4D97-AF65-F5344CB8AC3E}">
        <p14:creationId xmlns:p14="http://schemas.microsoft.com/office/powerpoint/2010/main" val="41428218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1"/>
    </inkml:context>
    <inkml:brush xml:id="br0">
      <inkml:brushProperty name="width" value="0.05" units="cm"/>
      <inkml:brushProperty name="height" value="0.05" units="cm"/>
      <inkml:brushProperty name="color" value="#FF0066"/>
    </inkml:brush>
  </inkml:definitions>
  <inkml:trace contextRef="#ctx0" brushRef="#br0">1 30 24575,'0'-5'0,"0"-6"0,0-2-8191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2"/>
    </inkml:context>
    <inkml:brush xml:id="br0">
      <inkml:brushProperty name="width" value="0.05" units="cm"/>
      <inkml:brushProperty name="height" value="0.05" units="cm"/>
      <inkml:brushProperty name="color" value="#FF0066"/>
    </inkml:brush>
  </inkml:definitions>
  <inkml:trace contextRef="#ctx0" brushRef="#br0">1 1 24575,'5'0'0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91E52-5568-4313-9FE6-CD58E2509F5D}" type="datetimeFigureOut">
              <a:rPr lang="de-DE" smtClean="0"/>
              <a:t>29.08.2025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1E002-DD7E-471A-A18E-7A718FB1AB8A}" type="slidenum">
              <a:rPr lang="de-DE" smtClean="0"/>
              <a:t>‹Nr.›</a:t>
            </a:fld>
            <a:endParaRPr lang="de-DE"/>
          </a:p>
        </p:txBody>
      </p:sp>
    </p:spTree>
    <p:extLst>
      <p:ext uri="{BB962C8B-B14F-4D97-AF65-F5344CB8AC3E}">
        <p14:creationId xmlns:p14="http://schemas.microsoft.com/office/powerpoint/2010/main" val="127469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dc.gov/rsv/about/symptoms.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cdc.gov/rsv/high-risk/older-adults.htm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ki.de/DE/Aktuelles/Publikationen/Epidemiologisches-Bulletin/2024/32_24.pdf?__blob=publicationFile&amp;v=4"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nfid.org/wp-content/uploads/2022/04/NFID-RSV-Call-to-Action.pdf"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a:t>
            </a:fld>
            <a:endParaRPr lang="de-DE"/>
          </a:p>
        </p:txBody>
      </p:sp>
    </p:spTree>
    <p:extLst>
      <p:ext uri="{BB962C8B-B14F-4D97-AF65-F5344CB8AC3E}">
        <p14:creationId xmlns:p14="http://schemas.microsoft.com/office/powerpoint/2010/main" val="2789035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13</a:t>
            </a:fld>
            <a:endParaRPr lang="de-DE"/>
          </a:p>
        </p:txBody>
      </p:sp>
    </p:spTree>
    <p:extLst>
      <p:ext uri="{BB962C8B-B14F-4D97-AF65-F5344CB8AC3E}">
        <p14:creationId xmlns:p14="http://schemas.microsoft.com/office/powerpoint/2010/main" val="3348851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14</a:t>
            </a:fld>
            <a:endParaRPr lang="de-DE"/>
          </a:p>
        </p:txBody>
      </p:sp>
    </p:spTree>
    <p:extLst>
      <p:ext uri="{BB962C8B-B14F-4D97-AF65-F5344CB8AC3E}">
        <p14:creationId xmlns:p14="http://schemas.microsoft.com/office/powerpoint/2010/main" val="45733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a:t>Jia Z et al. Comparison of Clinical Characteristics Among COVID-19 and Non-COVID-19 Pediatric Pneumonias: A Multicenter Cross-Sectional Study. Front Cell Infect Microbiol. 2021 Jul 1;11:663884. doi: 10.3389/fcimb.2021.663884</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Figure 2 </a:t>
            </a:r>
            <a:r>
              <a:rPr lang="en-US" dirty="0"/>
              <a:t>Chest computed tomography (CT) scans for COVID-19 pneumonia patient and Non-COVID-19 viral pneumonia patients. </a:t>
            </a:r>
            <a:r>
              <a:rPr lang="en-US" b="1" dirty="0"/>
              <a:t>(A, B)</a:t>
            </a:r>
            <a:r>
              <a:rPr lang="en-US" dirty="0"/>
              <a:t> showed ground-glass opacities were located in the right lower lobe of the lung and upper lobe of the left lung and located under the pleura in a patient with COVID-19 pneumonia. </a:t>
            </a:r>
            <a:r>
              <a:rPr lang="en-US" b="1" dirty="0"/>
              <a:t>(C, D)</a:t>
            </a:r>
            <a:r>
              <a:rPr lang="en-US" dirty="0"/>
              <a:t> showed multiple patchy shadows and consolidation in two lungs in a patient with respiratory syncytial virus (RSV) pneumonia. </a:t>
            </a:r>
            <a:r>
              <a:rPr lang="en-US" b="1" dirty="0"/>
              <a:t>(E, F)</a:t>
            </a:r>
            <a:r>
              <a:rPr lang="en-US" dirty="0"/>
              <a:t> </a:t>
            </a:r>
            <a:r>
              <a:rPr lang="en-US" b="1" dirty="0"/>
              <a:t>showed thickened tracheobronchial wall in right lung and ground-glass opacities were located in the left lower lobe of the lung in a patient with influenza A (IFA) pneumonia.</a:t>
            </a:r>
          </a:p>
          <a:p>
            <a:r>
              <a:rPr lang="de-DE" dirty="0"/>
              <a:t>https://www.frontiersin.org/articles/10.3389/fcimb.2021.663884/full</a:t>
            </a: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15</a:t>
            </a:fld>
            <a:endParaRPr lang="de-DE"/>
          </a:p>
        </p:txBody>
      </p:sp>
    </p:spTree>
    <p:extLst>
      <p:ext uri="{BB962C8B-B14F-4D97-AF65-F5344CB8AC3E}">
        <p14:creationId xmlns:p14="http://schemas.microsoft.com/office/powerpoint/2010/main" val="384394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16</a:t>
            </a:fld>
            <a:endParaRPr lang="de-DE"/>
          </a:p>
        </p:txBody>
      </p:sp>
    </p:spTree>
    <p:extLst>
      <p:ext uri="{BB962C8B-B14F-4D97-AF65-F5344CB8AC3E}">
        <p14:creationId xmlns:p14="http://schemas.microsoft.com/office/powerpoint/2010/main" val="3919072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1" dirty="0"/>
              <a:t>Das adjuvantierte Vakzin enthält das Adjuvanz MF59</a:t>
            </a:r>
            <a:r>
              <a:rPr lang="de-DE" dirty="0"/>
              <a:t> (Öl-in-Wasser Emulsion; Öl-Bestandteil Squalen </a:t>
            </a:r>
            <a:r>
              <a:rPr lang="de-DE" dirty="0">
                <a:sym typeface="Wingdings" panose="05000000000000000000" pitchFamily="2" charset="2"/>
              </a:rPr>
              <a:t> </a:t>
            </a:r>
            <a:r>
              <a:rPr lang="de-DE" dirty="0"/>
              <a:t>Squalen, ein natürlicher Bestandteil von Zellmembranen, kommt in Pflanzen, Tieren und Menschen vor. Im menschlichen Körper kommt es im Talg (einem Oberflächenfett der Haut) vor und ist eine natürlich vorkommende Vorstufe von Cholesterin.)</a:t>
            </a:r>
          </a:p>
          <a:p>
            <a:pPr marL="171450" indent="-171450">
              <a:buFont typeface="Arial" panose="020B0604020202020204" pitchFamily="34" charset="0"/>
              <a:buChar char="•"/>
            </a:pPr>
            <a:r>
              <a:rPr lang="de-DE" b="1" dirty="0"/>
              <a:t>Das hochdosierte Vakzin enthält die 4-fache Menge an Antigen </a:t>
            </a:r>
            <a:r>
              <a:rPr lang="de-DE" dirty="0"/>
              <a:t>(=HA-Protein) </a:t>
            </a:r>
          </a:p>
          <a:p>
            <a:pPr marL="0" indent="0">
              <a:buFont typeface="Arial" panose="020B0604020202020204" pitchFamily="34" charset="0"/>
              <a:buNone/>
            </a:pPr>
            <a:endParaRPr lang="de-DE" b="1" dirty="0"/>
          </a:p>
          <a:p>
            <a:pPr marL="0" indent="0">
              <a:buFont typeface="Arial" panose="020B0604020202020204" pitchFamily="34" charset="0"/>
              <a:buNone/>
            </a:pPr>
            <a:r>
              <a:rPr lang="de-DE" b="1" dirty="0">
                <a:sym typeface="Wingdings" panose="05000000000000000000" pitchFamily="2" charset="2"/>
              </a:rPr>
              <a:t> </a:t>
            </a:r>
            <a:r>
              <a:rPr lang="de-DE" b="1" dirty="0"/>
              <a:t>Beide Impfstoffe zeigen einen Effektivitäts-Vorteil gegenüber nicht adjuvantierten, standarddosierten Impfstoffen.</a:t>
            </a:r>
            <a:endParaRPr lang="en-US" b="1" dirty="0"/>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17</a:t>
            </a:fld>
            <a:endParaRPr lang="de-DE"/>
          </a:p>
        </p:txBody>
      </p:sp>
    </p:spTree>
    <p:extLst>
      <p:ext uri="{BB962C8B-B14F-4D97-AF65-F5344CB8AC3E}">
        <p14:creationId xmlns:p14="http://schemas.microsoft.com/office/powerpoint/2010/main" val="2123325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19</a:t>
            </a:fld>
            <a:endParaRPr lang="de-DE"/>
          </a:p>
        </p:txBody>
      </p:sp>
    </p:spTree>
    <p:extLst>
      <p:ext uri="{BB962C8B-B14F-4D97-AF65-F5344CB8AC3E}">
        <p14:creationId xmlns:p14="http://schemas.microsoft.com/office/powerpoint/2010/main" val="2738754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99A68A-FF5E-476B-B987-3F420856D497}" type="slidenum">
              <a:rPr lang="en-US" smtClean="0"/>
              <a:t>20</a:t>
            </a:fld>
            <a:endParaRPr lang="en-US"/>
          </a:p>
        </p:txBody>
      </p:sp>
    </p:spTree>
    <p:extLst>
      <p:ext uri="{BB962C8B-B14F-4D97-AF65-F5344CB8AC3E}">
        <p14:creationId xmlns:p14="http://schemas.microsoft.com/office/powerpoint/2010/main" val="1266677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2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581589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E954B-23AE-4886-853E-A938DB72A2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520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27</a:t>
            </a:fld>
            <a:endParaRPr lang="de-DE"/>
          </a:p>
        </p:txBody>
      </p:sp>
    </p:spTree>
    <p:extLst>
      <p:ext uri="{BB962C8B-B14F-4D97-AF65-F5344CB8AC3E}">
        <p14:creationId xmlns:p14="http://schemas.microsoft.com/office/powerpoint/2010/main" val="1781827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a:t>
            </a:fld>
            <a:endParaRPr lang="de-DE" altLang="de-DE"/>
          </a:p>
        </p:txBody>
      </p:sp>
    </p:spTree>
    <p:extLst>
      <p:ext uri="{BB962C8B-B14F-4D97-AF65-F5344CB8AC3E}">
        <p14:creationId xmlns:p14="http://schemas.microsoft.com/office/powerpoint/2010/main" val="49632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28</a:t>
            </a:fld>
            <a:endParaRPr lang="de-DE"/>
          </a:p>
        </p:txBody>
      </p:sp>
    </p:spTree>
    <p:extLst>
      <p:ext uri="{BB962C8B-B14F-4D97-AF65-F5344CB8AC3E}">
        <p14:creationId xmlns:p14="http://schemas.microsoft.com/office/powerpoint/2010/main" val="424741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29</a:t>
            </a:fld>
            <a:endParaRPr lang="de-DE"/>
          </a:p>
        </p:txBody>
      </p:sp>
    </p:spTree>
    <p:extLst>
      <p:ext uri="{BB962C8B-B14F-4D97-AF65-F5344CB8AC3E}">
        <p14:creationId xmlns:p14="http://schemas.microsoft.com/office/powerpoint/2010/main" val="1927260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30</a:t>
            </a:fld>
            <a:endParaRPr lang="de-DE"/>
          </a:p>
        </p:txBody>
      </p:sp>
    </p:spTree>
    <p:extLst>
      <p:ext uri="{BB962C8B-B14F-4D97-AF65-F5344CB8AC3E}">
        <p14:creationId xmlns:p14="http://schemas.microsoft.com/office/powerpoint/2010/main" val="1546721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sz="1200" b="0" i="0" u="none" strike="noStrike" baseline="0" dirty="0">
                <a:solidFill>
                  <a:srgbClr val="000000"/>
                </a:solidFill>
                <a:latin typeface="+mn-lt"/>
              </a:rPr>
              <a:t> Ziel der RSV-Impfempfehlung ist die Reduktion schwerer RSV-assoziierter Atemwegserkrankungen sowie der daraus resultierenden Folgen wie Hospitalisierung und Tod bei allen Personen im Alter von ≥ 75 Jahren sowie bei Personen im Alter von 60 bis 74 Jahren mit deutlich erhöhtem Risiko für eine schwer verlaufende RSV-Erkrankung aufgrund einer relevant beeinträchtigenden Grunderkrankung sowie bei Bewohnenden in Einrichtungen der Pflege in einem Alter von 60 bis 74 Jahren.</a:t>
            </a:r>
            <a:endParaRPr lang="de-DE" sz="1200" dirty="0">
              <a:latin typeface="+mn-lt"/>
            </a:endParaRPr>
          </a:p>
        </p:txBody>
      </p:sp>
      <p:sp>
        <p:nvSpPr>
          <p:cNvPr id="4" name="Foliennummernplatzhalter 3"/>
          <p:cNvSpPr>
            <a:spLocks noGrp="1"/>
          </p:cNvSpPr>
          <p:nvPr>
            <p:ph type="sldNum" sz="quarter" idx="5"/>
          </p:nvPr>
        </p:nvSpPr>
        <p:spPr/>
        <p:txBody>
          <a:bodyPr/>
          <a:lstStyle/>
          <a:p>
            <a:fld id="{518CDDDA-A8B1-4E1E-9CD4-7B87FF22C5E9}" type="slidenum">
              <a:rPr lang="de-DE" smtClean="0"/>
              <a:t>31</a:t>
            </a:fld>
            <a:endParaRPr lang="de-DE"/>
          </a:p>
        </p:txBody>
      </p:sp>
    </p:spTree>
    <p:extLst>
      <p:ext uri="{BB962C8B-B14F-4D97-AF65-F5344CB8AC3E}">
        <p14:creationId xmlns:p14="http://schemas.microsoft.com/office/powerpoint/2010/main" val="395606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32</a:t>
            </a:fld>
            <a:endParaRPr lang="de-DE"/>
          </a:p>
        </p:txBody>
      </p:sp>
    </p:spTree>
    <p:extLst>
      <p:ext uri="{BB962C8B-B14F-4D97-AF65-F5344CB8AC3E}">
        <p14:creationId xmlns:p14="http://schemas.microsoft.com/office/powerpoint/2010/main" val="2246609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Verbreitung innerhalb von Haushalten möglich:  </a:t>
            </a:r>
          </a:p>
          <a:p>
            <a:r>
              <a:rPr kumimoji="0" lang="de-DE" sz="1200" b="0" i="0" u="none" strike="noStrike" kern="1200" cap="none" spc="0" normalizeH="0" baseline="0" noProof="0">
                <a:ln>
                  <a:noFill/>
                </a:ln>
                <a:solidFill>
                  <a:srgbClr val="000000"/>
                </a:solidFill>
                <a:effectLst/>
                <a:uLnTx/>
                <a:uFillTx/>
                <a:latin typeface="Arial"/>
                <a:ea typeface="+mn-ea"/>
                <a:cs typeface="Noto Sans"/>
              </a:rPr>
              <a:t>Dabei handelt es sich um eine Modellierung der Transmission aus den </a:t>
            </a:r>
            <a:r>
              <a:rPr kumimoji="0" lang="de-DE" sz="1200" b="0" i="0" u="none" strike="noStrike" kern="1200" cap="none" spc="0" normalizeH="0" baseline="0" noProof="0" err="1">
                <a:ln>
                  <a:noFill/>
                </a:ln>
                <a:solidFill>
                  <a:srgbClr val="000000"/>
                </a:solidFill>
                <a:effectLst/>
                <a:uLnTx/>
                <a:uFillTx/>
                <a:latin typeface="Arial"/>
                <a:ea typeface="+mn-ea"/>
                <a:cs typeface="Noto Sans"/>
              </a:rPr>
              <a:t>Philipinen</a:t>
            </a:r>
            <a:r>
              <a:rPr kumimoji="0" lang="de-DE" sz="1200" b="0" i="0" u="none" strike="noStrike" kern="1200" cap="none" spc="0" normalizeH="0" baseline="0" noProof="0">
                <a:ln>
                  <a:noFill/>
                </a:ln>
                <a:solidFill>
                  <a:srgbClr val="000000"/>
                </a:solidFill>
                <a:effectLst/>
                <a:uLnTx/>
                <a:uFillTx/>
                <a:latin typeface="Arial"/>
                <a:ea typeface="+mn-ea"/>
                <a:cs typeface="Noto San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Diese Information findet sich in folgender Publikation: </a:t>
            </a:r>
            <a:r>
              <a:rPr kumimoji="0" lang="de-DE" sz="1200" b="0" i="0" u="none" strike="noStrike" kern="1200" cap="none" spc="0" normalizeH="0" baseline="0" noProof="0">
                <a:ln>
                  <a:noFill/>
                </a:ln>
                <a:solidFill>
                  <a:srgbClr val="000000"/>
                </a:solidFill>
                <a:effectLst/>
                <a:uLnTx/>
                <a:uFillTx/>
                <a:latin typeface="Arial"/>
                <a:ea typeface="+mn-ea"/>
                <a:cs typeface="Noto Sans"/>
              </a:rPr>
              <a:t>2. </a:t>
            </a:r>
            <a:r>
              <a:rPr kumimoji="0" lang="de-DE" sz="1200" b="0" i="0" u="none" strike="noStrike" kern="1200" cap="none" spc="0" normalizeH="0" baseline="0" noProof="0" err="1">
                <a:ln>
                  <a:noFill/>
                </a:ln>
                <a:solidFill>
                  <a:srgbClr val="000000"/>
                </a:solidFill>
                <a:effectLst/>
                <a:uLnTx/>
                <a:uFillTx/>
                <a:latin typeface="Arial"/>
                <a:ea typeface="+mn-ea"/>
                <a:cs typeface="Noto Sans"/>
              </a:rPr>
              <a:t>Otomaru</a:t>
            </a:r>
            <a:r>
              <a:rPr kumimoji="0" lang="de-DE" sz="1200" b="0" i="0" u="none" strike="noStrike" kern="1200" cap="none" spc="0" normalizeH="0" baseline="0" noProof="0">
                <a:ln>
                  <a:noFill/>
                </a:ln>
                <a:solidFill>
                  <a:srgbClr val="000000"/>
                </a:solidFill>
                <a:effectLst/>
                <a:uLnTx/>
                <a:uFillTx/>
                <a:latin typeface="Arial"/>
                <a:ea typeface="+mn-ea"/>
                <a:cs typeface="Noto Sans"/>
              </a:rPr>
              <a:t> H et al. Am J </a:t>
            </a:r>
            <a:r>
              <a:rPr kumimoji="0" lang="de-DE" sz="1200" b="0" i="0" u="none" strike="noStrike" kern="1200" cap="none" spc="0" normalizeH="0" baseline="0" noProof="0" err="1">
                <a:ln>
                  <a:noFill/>
                </a:ln>
                <a:solidFill>
                  <a:srgbClr val="000000"/>
                </a:solidFill>
                <a:effectLst/>
                <a:uLnTx/>
                <a:uFillTx/>
                <a:latin typeface="Arial"/>
                <a:ea typeface="+mn-ea"/>
                <a:cs typeface="Noto Sans"/>
              </a:rPr>
              <a:t>Epidemiol</a:t>
            </a:r>
            <a:r>
              <a:rPr kumimoji="0" lang="de-DE" sz="1200" b="0" i="0" u="none" strike="noStrike" kern="1200" cap="none" spc="0" normalizeH="0" baseline="0" noProof="0">
                <a:ln>
                  <a:noFill/>
                </a:ln>
                <a:solidFill>
                  <a:srgbClr val="000000"/>
                </a:solidFill>
                <a:effectLst/>
                <a:uLnTx/>
                <a:uFillTx/>
                <a:latin typeface="Arial"/>
                <a:ea typeface="+mn-ea"/>
                <a:cs typeface="Noto Sans"/>
              </a:rPr>
              <a:t> 2021;190:2536–2543</a:t>
            </a:r>
          </a:p>
          <a:p>
            <a:endParaRPr lang="de-DE"/>
          </a:p>
        </p:txBody>
      </p:sp>
      <p:sp>
        <p:nvSpPr>
          <p:cNvPr id="4" name="Foliennummernplatzhalter 3"/>
          <p:cNvSpPr>
            <a:spLocks noGrp="1"/>
          </p:cNvSpPr>
          <p:nvPr>
            <p:ph type="sldNum" sz="quarter" idx="5"/>
          </p:nvPr>
        </p:nvSpPr>
        <p:spPr/>
        <p:txBody>
          <a:bodyPr/>
          <a:lstStyle/>
          <a:p>
            <a:fld id="{EA3C054F-5115-4CB0-B535-A1F8021BA5B2}" type="slidenum">
              <a:rPr lang="de-DE" smtClean="0"/>
              <a:t>33</a:t>
            </a:fld>
            <a:endParaRPr lang="de-DE"/>
          </a:p>
        </p:txBody>
      </p:sp>
    </p:spTree>
    <p:extLst>
      <p:ext uri="{BB962C8B-B14F-4D97-AF65-F5344CB8AC3E}">
        <p14:creationId xmlns:p14="http://schemas.microsoft.com/office/powerpoint/2010/main" val="2434965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34</a:t>
            </a:fld>
            <a:endParaRPr lang="de-DE"/>
          </a:p>
        </p:txBody>
      </p:sp>
    </p:spTree>
    <p:extLst>
      <p:ext uri="{BB962C8B-B14F-4D97-AF65-F5344CB8AC3E}">
        <p14:creationId xmlns:p14="http://schemas.microsoft.com/office/powerpoint/2010/main" val="4266421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a:t>Eine RSV-</a:t>
            </a:r>
            <a:r>
              <a:rPr lang="en-US" sz="1200" b="0" err="1"/>
              <a:t>Infektion</a:t>
            </a:r>
            <a:r>
              <a:rPr lang="en-US" sz="1200" b="0"/>
              <a:t> </a:t>
            </a:r>
            <a:r>
              <a:rPr lang="en-US" sz="1200" b="0" err="1"/>
              <a:t>kann</a:t>
            </a:r>
            <a:r>
              <a:rPr lang="en-US" sz="1200" b="0"/>
              <a:t> alle </a:t>
            </a:r>
            <a:r>
              <a:rPr lang="en-US" sz="1200" b="0" err="1"/>
              <a:t>Altersgruppen</a:t>
            </a:r>
            <a:r>
              <a:rPr lang="en-US" sz="1200" b="0"/>
              <a:t> </a:t>
            </a:r>
            <a:r>
              <a:rPr lang="en-US" sz="1200" b="0" err="1"/>
              <a:t>betreffen</a:t>
            </a:r>
            <a:r>
              <a:rPr lang="en-US" sz="1200" b="0"/>
              <a:t>. Fast alle Kinder </a:t>
            </a:r>
            <a:r>
              <a:rPr lang="en-US" sz="1200" b="0" err="1"/>
              <a:t>mit</a:t>
            </a:r>
            <a:r>
              <a:rPr lang="en-US" sz="1200" b="0"/>
              <a:t> </a:t>
            </a:r>
            <a:r>
              <a:rPr lang="en-US" sz="1200" b="0" err="1"/>
              <a:t>einem</a:t>
            </a:r>
            <a:r>
              <a:rPr lang="en-US" sz="1200" b="0"/>
              <a:t> Alter von 2 Jahren </a:t>
            </a:r>
            <a:r>
              <a:rPr lang="en-US" sz="1200" b="0" err="1"/>
              <a:t>haben</a:t>
            </a:r>
            <a:r>
              <a:rPr lang="en-US" sz="1200" b="0"/>
              <a:t> </a:t>
            </a:r>
            <a:r>
              <a:rPr lang="en-US" sz="1200" b="0" err="1"/>
              <a:t>sich</a:t>
            </a:r>
            <a:r>
              <a:rPr lang="en-US" sz="1200" b="0"/>
              <a:t> </a:t>
            </a:r>
            <a:r>
              <a:rPr lang="en-US" sz="1200" b="0" err="1"/>
              <a:t>bereits</a:t>
            </a:r>
            <a:r>
              <a:rPr lang="en-US" sz="1200" b="0"/>
              <a:t> </a:t>
            </a:r>
            <a:r>
              <a:rPr lang="en-US" sz="1200" b="0" err="1"/>
              <a:t>einmal</a:t>
            </a:r>
            <a:r>
              <a:rPr lang="en-US" sz="1200" b="0"/>
              <a:t> </a:t>
            </a:r>
            <a:r>
              <a:rPr lang="en-US" sz="1200" b="0" err="1"/>
              <a:t>mit</a:t>
            </a:r>
            <a:r>
              <a:rPr lang="en-US" sz="1200" b="0"/>
              <a:t> RSV infiziert.</a:t>
            </a:r>
            <a:r>
              <a:rPr lang="en-US" sz="1200" b="0" baseline="30000"/>
              <a:t>1</a:t>
            </a:r>
          </a:p>
          <a:p>
            <a:pPr marL="0" indent="0">
              <a:buFontTx/>
              <a:buNone/>
            </a:pPr>
            <a:endParaRPr lang="en-US" sz="1200" b="0" baseline="0"/>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baseline="0"/>
              <a:t>RSV-</a:t>
            </a:r>
            <a:r>
              <a:rPr lang="en-US" sz="1200" b="0" baseline="0" err="1"/>
              <a:t>Reinfektionen</a:t>
            </a:r>
            <a:r>
              <a:rPr lang="en-US" sz="1200" b="0" baseline="0"/>
              <a:t> </a:t>
            </a:r>
            <a:r>
              <a:rPr lang="en-US" sz="1200" b="0" baseline="0" err="1"/>
              <a:t>können</a:t>
            </a:r>
            <a:r>
              <a:rPr lang="en-US" sz="1200" b="0" baseline="0"/>
              <a:t> </a:t>
            </a:r>
            <a:r>
              <a:rPr lang="en-US" sz="1200" b="0" baseline="0" err="1"/>
              <a:t>aufgrund</a:t>
            </a:r>
            <a:r>
              <a:rPr lang="en-US" sz="1200" b="0" baseline="0"/>
              <a:t> </a:t>
            </a:r>
            <a:r>
              <a:rPr lang="en-US" sz="1200" b="0" baseline="0" err="1"/>
              <a:t>abklingender</a:t>
            </a:r>
            <a:r>
              <a:rPr lang="en-US" sz="1200" b="0" baseline="0"/>
              <a:t> </a:t>
            </a:r>
            <a:r>
              <a:rPr lang="en-US" sz="1200" b="0" baseline="0" err="1"/>
              <a:t>Immunantwort</a:t>
            </a:r>
            <a:r>
              <a:rPr lang="en-US" sz="1200" b="0" baseline="0"/>
              <a:t> </a:t>
            </a:r>
            <a:r>
              <a:rPr lang="en-US" sz="1200" b="0" baseline="0" err="1"/>
              <a:t>im</a:t>
            </a:r>
            <a:r>
              <a:rPr lang="en-US" sz="1200" b="0" baseline="0"/>
              <a:t> </a:t>
            </a:r>
            <a:r>
              <a:rPr lang="en-US" sz="1200" b="0" baseline="0" err="1"/>
              <a:t>Lebensverlauf</a:t>
            </a:r>
            <a:r>
              <a:rPr lang="en-US" sz="1200" b="0" baseline="0"/>
              <a:t> </a:t>
            </a:r>
            <a:r>
              <a:rPr lang="en-US" sz="1200" b="0" baseline="0" err="1"/>
              <a:t>auftreten</a:t>
            </a:r>
            <a:r>
              <a:rPr lang="en-US" sz="1200" b="0" baseline="0"/>
              <a:t>.</a:t>
            </a:r>
            <a:r>
              <a:rPr lang="en-US" sz="1200" b="0" baseline="30000"/>
              <a:t> 2,3</a:t>
            </a:r>
            <a:r>
              <a:rPr lang="en-US" sz="1200" b="0" baseline="0"/>
              <a:t> </a:t>
            </a:r>
            <a:r>
              <a:rPr lang="en-US" sz="1200" b="0" baseline="0" err="1"/>
              <a:t>Besonders</a:t>
            </a:r>
            <a:r>
              <a:rPr lang="en-US" sz="1200" b="0" baseline="0"/>
              <a:t> </a:t>
            </a:r>
            <a:r>
              <a:rPr lang="en-US" sz="1200" b="0" baseline="0" err="1"/>
              <a:t>ältere</a:t>
            </a:r>
            <a:r>
              <a:rPr lang="en-US" sz="1200" b="0" baseline="0"/>
              <a:t> </a:t>
            </a:r>
            <a:r>
              <a:rPr lang="en-US" sz="1200" b="0" baseline="0" err="1"/>
              <a:t>Erwachsene</a:t>
            </a:r>
            <a:r>
              <a:rPr lang="en-US" sz="1200" b="0" baseline="0"/>
              <a:t> und </a:t>
            </a:r>
            <a:r>
              <a:rPr lang="en-US" sz="1200" b="0" baseline="0" err="1"/>
              <a:t>jene</a:t>
            </a:r>
            <a:r>
              <a:rPr lang="en-US" sz="1200" b="0" baseline="0"/>
              <a:t> </a:t>
            </a:r>
            <a:r>
              <a:rPr lang="en-US" sz="1200" b="0" baseline="0" err="1"/>
              <a:t>mit</a:t>
            </a:r>
            <a:r>
              <a:rPr lang="en-US" sz="1200" b="0" baseline="0"/>
              <a:t> </a:t>
            </a:r>
            <a:r>
              <a:rPr lang="en-US" sz="1200" b="0" baseline="0" err="1"/>
              <a:t>Grunderkrankungen</a:t>
            </a:r>
            <a:r>
              <a:rPr lang="en-US" sz="1200" b="0" baseline="0"/>
              <a:t> </a:t>
            </a:r>
            <a:r>
              <a:rPr lang="en-US" sz="1200" b="0" baseline="0" err="1"/>
              <a:t>haben</a:t>
            </a:r>
            <a:r>
              <a:rPr lang="en-US" sz="1200" b="0" baseline="0"/>
              <a:t> </a:t>
            </a:r>
            <a:r>
              <a:rPr lang="en-US" sz="1200" b="0" baseline="0" err="1"/>
              <a:t>ein</a:t>
            </a:r>
            <a:r>
              <a:rPr lang="en-US" sz="1200" b="0" baseline="0"/>
              <a:t> </a:t>
            </a:r>
            <a:r>
              <a:rPr lang="en-US" sz="1200" b="0" baseline="0" err="1"/>
              <a:t>hohes</a:t>
            </a:r>
            <a:r>
              <a:rPr lang="en-US" sz="1200" b="0" baseline="0"/>
              <a:t> </a:t>
            </a:r>
            <a:r>
              <a:rPr lang="en-US" sz="1200" b="0" baseline="0" err="1"/>
              <a:t>Risiko</a:t>
            </a:r>
            <a:r>
              <a:rPr lang="en-US" sz="1200" b="0" baseline="0"/>
              <a:t> für </a:t>
            </a:r>
            <a:r>
              <a:rPr lang="en-US" sz="1200" b="0" baseline="0" err="1"/>
              <a:t>schwere</a:t>
            </a:r>
            <a:r>
              <a:rPr lang="en-US" sz="1200" b="0" baseline="0"/>
              <a:t> RSV-Infektionsverläufe.</a:t>
            </a:r>
            <a:r>
              <a:rPr lang="en-US" sz="1200" b="0" baseline="30000"/>
              <a:t>4,5</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baseline="3000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baseline="30000"/>
          </a:p>
          <a:p>
            <a:pPr marL="0" marR="0" lvl="0" indent="0" algn="l" defTabSz="1219170" rtl="0" eaLnBrk="1" fontAlgn="auto" latinLnBrk="0" hangingPunct="1">
              <a:lnSpc>
                <a:spcPct val="100000"/>
              </a:lnSpc>
              <a:spcBef>
                <a:spcPts val="0"/>
              </a:spcBef>
              <a:spcAft>
                <a:spcPts val="0"/>
              </a:spcAft>
              <a:buClrTx/>
              <a:buSzTx/>
              <a:buFontTx/>
              <a:buNone/>
              <a:tabLst/>
              <a:defRPr/>
            </a:pPr>
            <a:r>
              <a:rPr lang="de-DE" sz="1200" b="1"/>
              <a:t>Referenzen</a:t>
            </a:r>
            <a:endParaRPr lang="en-US" sz="1200" b="0" baseline="30000"/>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t>1</a:t>
            </a:r>
            <a:r>
              <a:rPr lang="en-GB" sz="1200"/>
              <a:t>. </a:t>
            </a:r>
            <a:r>
              <a:rPr lang="en-GB" sz="1200" err="1"/>
              <a:t>Center</a:t>
            </a:r>
            <a:r>
              <a:rPr lang="en-GB" sz="1200"/>
              <a:t> for Disease Control and Prevention (CDC), 2020. Respiratory syncytial virus infection (RSV): symptoms and care. </a:t>
            </a:r>
            <a:r>
              <a:rPr lang="en-GB" sz="1200">
                <a:hlinkClick r:id="rId3"/>
              </a:rPr>
              <a:t>http://www.cdc.gov/rsv/about/symptoms.html</a:t>
            </a:r>
            <a:r>
              <a:rPr lang="en-GB" sz="1200"/>
              <a:t>; 2. Openshaw PJM </a:t>
            </a:r>
            <a:r>
              <a:rPr lang="en-GB" sz="1200" i="1"/>
              <a:t>et al. Annu Rev Immunol </a:t>
            </a:r>
            <a:r>
              <a:rPr lang="en-GB" sz="1200"/>
              <a:t>2017;35:501–532; 3. Walsh E </a:t>
            </a:r>
            <a:r>
              <a:rPr lang="en-GB" sz="1200" i="1"/>
              <a:t>et al</a:t>
            </a:r>
            <a:r>
              <a:rPr lang="en-GB" sz="1200"/>
              <a:t>. </a:t>
            </a:r>
            <a:r>
              <a:rPr lang="en-GB" sz="1200" i="1"/>
              <a:t>Clin Chest </a:t>
            </a:r>
            <a:r>
              <a:rPr lang="en-GB" sz="1200"/>
              <a:t>Med 2017;38(1):29–36; 4. Branche AR </a:t>
            </a:r>
            <a:r>
              <a:rPr lang="en-GB" sz="1200" i="1"/>
              <a:t>et al. Clin Infect Dis </a:t>
            </a:r>
            <a:r>
              <a:rPr lang="en-GB" sz="1200"/>
              <a:t>2022;74(6):1004-1011; 5. </a:t>
            </a:r>
            <a:r>
              <a:rPr lang="en-US" sz="1200"/>
              <a:t>Centers for Disease Control and Prevention (CDC), 2020. </a:t>
            </a:r>
            <a:r>
              <a:rPr lang="en-GB" sz="1200"/>
              <a:t>RSV in older adults and adults with chronic medical conditions.</a:t>
            </a:r>
            <a:r>
              <a:rPr lang="en-US" sz="1200"/>
              <a:t> </a:t>
            </a:r>
            <a:r>
              <a:rPr lang="en-GB" sz="1200">
                <a:hlinkClick r:id="rId4"/>
              </a:rPr>
              <a:t>https://www.cdc.gov/rsv/high-risk/older-adults.html</a:t>
            </a:r>
            <a:r>
              <a:rPr lang="en-GB" sz="1200"/>
              <a:t> (</a:t>
            </a:r>
            <a:r>
              <a:rPr lang="en-GB" sz="1200" err="1"/>
              <a:t>zuletzt</a:t>
            </a:r>
            <a:r>
              <a:rPr lang="en-GB" sz="1200"/>
              <a:t> </a:t>
            </a:r>
            <a:r>
              <a:rPr lang="en-GB" sz="1200" err="1"/>
              <a:t>zugegriffen</a:t>
            </a:r>
            <a:r>
              <a:rPr lang="en-GB" sz="1200"/>
              <a:t>: Oktober 2022)</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baseline="30000"/>
          </a:p>
        </p:txBody>
      </p:sp>
      <p:sp>
        <p:nvSpPr>
          <p:cNvPr id="4" name="Slide Number Placeholder 3"/>
          <p:cNvSpPr>
            <a:spLocks noGrp="1"/>
          </p:cNvSpPr>
          <p:nvPr>
            <p:ph type="sldNum" sz="quarter" idx="5"/>
          </p:nvPr>
        </p:nvSpPr>
        <p:spPr/>
        <p:txBody>
          <a:bodyPr/>
          <a:lstStyle/>
          <a:p>
            <a:fld id="{026B53C8-14E4-49A7-A1A5-3BF810B81EBE}" type="slidenum">
              <a:rPr lang="en-GB" smtClean="0"/>
              <a:pPr/>
              <a:t>35</a:t>
            </a:fld>
            <a:endParaRPr lang="en-GB"/>
          </a:p>
        </p:txBody>
      </p:sp>
    </p:spTree>
    <p:extLst>
      <p:ext uri="{BB962C8B-B14F-4D97-AF65-F5344CB8AC3E}">
        <p14:creationId xmlns:p14="http://schemas.microsoft.com/office/powerpoint/2010/main" val="3786468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Inzidenz HZ nach Alter und Geschlecht sowie Anteil von PZN bei HZ-Fällen in Deutschland</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a:solidFill>
                  <a:srgbClr val="746C70"/>
                </a:solidFill>
                <a:effectLst/>
                <a:latin typeface="Open Sans" panose="020B0606030504020204" pitchFamily="34" charset="0"/>
              </a:rPr>
              <a:t>Personenjahre: Die Summe der individuellen Jahre, die während einer Studie die teilnehmenden Personen insgesamt unter Beobachtung standen. Beispiel: 20 Personen wurden jeweils für 5 Jahre beobachtet: das entspricht 100 Personenjahre.</a:t>
            </a:r>
            <a:endParaRPr lang="de-DE" sz="1000" b="0" i="0" u="none" strike="noStrike" baseline="0">
              <a:solidFill>
                <a:srgbClr val="000000"/>
              </a:solidFill>
              <a:latin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36</a:t>
            </a:fld>
            <a:endParaRPr lang="de-DE"/>
          </a:p>
        </p:txBody>
      </p:sp>
    </p:spTree>
    <p:extLst>
      <p:ext uri="{BB962C8B-B14F-4D97-AF65-F5344CB8AC3E}">
        <p14:creationId xmlns:p14="http://schemas.microsoft.com/office/powerpoint/2010/main" val="2276817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9" name="PlaceHolder 1"/>
          <p:cNvSpPr>
            <a:spLocks noGrp="1" noRot="1" noChangeAspect="1"/>
          </p:cNvSpPr>
          <p:nvPr>
            <p:ph type="sldImg"/>
          </p:nvPr>
        </p:nvSpPr>
        <p:spPr>
          <a:xfrm>
            <a:off x="381000" y="685800"/>
            <a:ext cx="6096000" cy="3429000"/>
          </a:xfrm>
          <a:prstGeom prst="rect">
            <a:avLst/>
          </a:prstGeom>
          <a:ln w="0">
            <a:noFill/>
          </a:ln>
        </p:spPr>
      </p:sp>
      <p:sp>
        <p:nvSpPr>
          <p:cNvPr id="6220"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lstStyle/>
          <a:p>
            <a:pPr marL="216000" indent="0">
              <a:lnSpc>
                <a:spcPct val="100000"/>
              </a:lnSpc>
              <a:buNone/>
            </a:pPr>
            <a:r>
              <a:rPr lang="de-DE" sz="1200" b="0" strike="noStrike" spc="-1" dirty="0">
                <a:solidFill>
                  <a:srgbClr val="000000"/>
                </a:solidFill>
                <a:latin typeface="+mn-lt"/>
              </a:rPr>
              <a:t>Bevölkerung 60+: 24,9 </a:t>
            </a:r>
            <a:r>
              <a:rPr lang="de-DE" sz="1200" b="0" strike="noStrike" spc="-1" dirty="0" err="1">
                <a:solidFill>
                  <a:srgbClr val="000000"/>
                </a:solidFill>
                <a:latin typeface="+mn-lt"/>
              </a:rPr>
              <a:t>Mio</a:t>
            </a:r>
            <a:endParaRPr lang="de-DE" sz="1200" b="0" strike="noStrike" spc="-1" dirty="0">
              <a:solidFill>
                <a:srgbClr val="000000"/>
              </a:solidFill>
              <a:latin typeface="+mn-lt"/>
            </a:endParaRPr>
          </a:p>
        </p:txBody>
      </p:sp>
      <p:sp>
        <p:nvSpPr>
          <p:cNvPr id="6221" name="PlaceHolder 3"/>
          <p:cNvSpPr>
            <a:spLocks noGrp="1"/>
          </p:cNvSpPr>
          <p:nvPr>
            <p:ph type="sldNum" idx="721"/>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GB" sz="1200" b="0" strike="noStrike" spc="-1">
                <a:solidFill>
                  <a:srgbClr val="000000"/>
                </a:solidFill>
                <a:latin typeface="Arial"/>
              </a:defRPr>
            </a:lvl1pPr>
          </a:lstStyle>
          <a:p>
            <a:pPr indent="0" algn="r">
              <a:lnSpc>
                <a:spcPct val="100000"/>
              </a:lnSpc>
              <a:buNone/>
            </a:pPr>
            <a:fld id="{6DF5405B-714A-404A-A78B-4216282558D8}" type="slidenum">
              <a:rPr lang="en-GB" sz="1200" b="0" strike="noStrike" spc="-1">
                <a:solidFill>
                  <a:srgbClr val="000000"/>
                </a:solidFill>
                <a:latin typeface="Arial"/>
              </a:rPr>
              <a:t>37</a:t>
            </a:fld>
            <a:endParaRPr lang="de-DE" sz="12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defTabSz="914400" latinLnBrk="0">
              <a:lnSpc>
                <a:spcPct val="100000"/>
              </a:lnSpc>
              <a:buClrTx/>
              <a:buSzTx/>
              <a:buFont typeface="Arial" panose="020B0604020202020204" pitchFamily="34" charset="0"/>
              <a:buChar char="•"/>
              <a:tabLst/>
              <a:defRPr/>
            </a:pPr>
            <a:r>
              <a:rPr lang="en-GB" sz="800">
                <a:solidFill>
                  <a:srgbClr val="544F40"/>
                </a:solidFill>
              </a:rPr>
              <a:t>Providing economic benefits to society.</a:t>
            </a:r>
            <a:r>
              <a:rPr lang="en-GB" sz="800" baseline="30000">
                <a:solidFill>
                  <a:srgbClr val="544F40"/>
                </a:solidFill>
              </a:rPr>
              <a:t>1</a:t>
            </a:r>
          </a:p>
          <a:p>
            <a:pPr marL="171450" marR="0" lvl="0" indent="-171450" defTabSz="914400" latinLnBrk="0">
              <a:lnSpc>
                <a:spcPct val="100000"/>
              </a:lnSpc>
              <a:buClrTx/>
              <a:buSzTx/>
              <a:buFont typeface="Arial" panose="020B0604020202020204" pitchFamily="34" charset="0"/>
              <a:buChar char="•"/>
              <a:tabLst/>
              <a:defRPr/>
            </a:pPr>
            <a:r>
              <a:rPr lang="en-GB" sz="800">
                <a:solidFill>
                  <a:srgbClr val="544F40"/>
                </a:solidFill>
              </a:rPr>
              <a:t>Economic views on the relationship between health and income are changing.</a:t>
            </a:r>
            <a:r>
              <a:rPr lang="en-GB" sz="800" baseline="30000">
                <a:solidFill>
                  <a:srgbClr val="544F40"/>
                </a:solidFill>
              </a:rPr>
              <a:t>2</a:t>
            </a:r>
            <a:r>
              <a:rPr lang="en-GB" sz="800">
                <a:solidFill>
                  <a:srgbClr val="544F40"/>
                </a:solidFill>
              </a:rPr>
              <a:t> </a:t>
            </a:r>
          </a:p>
          <a:p>
            <a:pPr marL="171450" marR="0" lvl="0" indent="-171450" defTabSz="914400" latinLnBrk="0">
              <a:lnSpc>
                <a:spcPct val="100000"/>
              </a:lnSpc>
              <a:buClrTx/>
              <a:buSzTx/>
              <a:buFont typeface="Arial" panose="020B0604020202020204" pitchFamily="34" charset="0"/>
              <a:buChar char="•"/>
              <a:tabLst/>
              <a:defRPr/>
            </a:pPr>
            <a:r>
              <a:rPr lang="en-GB" sz="800">
                <a:solidFill>
                  <a:srgbClr val="544F40"/>
                </a:solidFill>
              </a:rPr>
              <a:t>Traditional view: wealth is needed to achieve health. New perspective: population health is an economic driver. Life-course immunisation provides economic benefits resulting from a healthier, more productive, ageing population.</a:t>
            </a:r>
            <a:r>
              <a:rPr lang="en-GB" sz="800" baseline="30000">
                <a:solidFill>
                  <a:srgbClr val="544F40"/>
                </a:solidFill>
              </a:rPr>
              <a:t>2</a:t>
            </a:r>
          </a:p>
          <a:p>
            <a:pPr marL="171450" indent="-171450">
              <a:buFont typeface="Arial" panose="020B0604020202020204" pitchFamily="34" charset="0"/>
              <a:buChar char="•"/>
            </a:pPr>
            <a:r>
              <a:rPr lang="en-GB" sz="800">
                <a:solidFill>
                  <a:srgbClr val="544F40"/>
                </a:solidFill>
                <a:latin typeface="Arial" pitchFamily="34" charset="0"/>
                <a:cs typeface="Arial" pitchFamily="34" charset="0"/>
              </a:rPr>
              <a:t>Approaches to implementing life-course immunisation:</a:t>
            </a:r>
          </a:p>
          <a:p>
            <a:pPr marL="630000" lvl="1" indent="-172800">
              <a:buFont typeface="Calibri" panose="020F0502020204030204" pitchFamily="34" charset="0"/>
              <a:buChar char="–"/>
              <a:defRPr/>
            </a:pPr>
            <a:r>
              <a:rPr lang="en-GB" sz="800" kern="0">
                <a:solidFill>
                  <a:srgbClr val="544F40"/>
                </a:solidFill>
              </a:rPr>
              <a:t>Increase </a:t>
            </a:r>
            <a:r>
              <a:rPr lang="en-GB" sz="800" b="1" kern="0">
                <a:solidFill>
                  <a:srgbClr val="544F40"/>
                </a:solidFill>
              </a:rPr>
              <a:t>awareness of health benefits </a:t>
            </a:r>
            <a:r>
              <a:rPr lang="en-GB" sz="800" kern="0">
                <a:solidFill>
                  <a:srgbClr val="544F40"/>
                </a:solidFill>
              </a:rPr>
              <a:t>of life-course immunisation</a:t>
            </a:r>
          </a:p>
          <a:p>
            <a:pPr marL="630000" lvl="1" indent="-172800">
              <a:buFont typeface="Calibri" panose="020F0502020204030204" pitchFamily="34" charset="0"/>
              <a:buChar char="–"/>
              <a:defRPr/>
            </a:pPr>
            <a:r>
              <a:rPr lang="en-GB" sz="800" kern="0">
                <a:solidFill>
                  <a:srgbClr val="544F40"/>
                </a:solidFill>
              </a:rPr>
              <a:t>Improve </a:t>
            </a:r>
            <a:r>
              <a:rPr lang="en-GB" sz="800" b="1" kern="0">
                <a:solidFill>
                  <a:srgbClr val="544F40"/>
                </a:solidFill>
              </a:rPr>
              <a:t>surveillance of burden </a:t>
            </a:r>
            <a:r>
              <a:rPr lang="en-GB" sz="800" kern="0">
                <a:solidFill>
                  <a:srgbClr val="544F40"/>
                </a:solidFill>
              </a:rPr>
              <a:t>of vaccine preventable disease in adults</a:t>
            </a:r>
          </a:p>
          <a:p>
            <a:pPr marL="630000" lvl="1" indent="-172800">
              <a:buFont typeface="Calibri" panose="020F0502020204030204" pitchFamily="34" charset="0"/>
              <a:buChar char="–"/>
              <a:defRPr/>
            </a:pPr>
            <a:r>
              <a:rPr lang="en-GB" sz="800" kern="0">
                <a:solidFill>
                  <a:srgbClr val="544F40"/>
                </a:solidFill>
              </a:rPr>
              <a:t>Achieve </a:t>
            </a:r>
            <a:r>
              <a:rPr lang="en-GB" sz="800" b="1" kern="0">
                <a:solidFill>
                  <a:srgbClr val="544F40"/>
                </a:solidFill>
              </a:rPr>
              <a:t>alignment</a:t>
            </a:r>
            <a:r>
              <a:rPr lang="en-GB" sz="800" kern="0">
                <a:solidFill>
                  <a:srgbClr val="544F40"/>
                </a:solidFill>
              </a:rPr>
              <a:t> on adult </a:t>
            </a:r>
            <a:r>
              <a:rPr lang="en-GB" sz="800" b="1" kern="0">
                <a:solidFill>
                  <a:srgbClr val="544F40"/>
                </a:solidFill>
              </a:rPr>
              <a:t>vaccination schedules</a:t>
            </a:r>
          </a:p>
          <a:p>
            <a:pPr marL="630000" lvl="1" indent="-172800">
              <a:buFont typeface="Calibri" panose="020F0502020204030204" pitchFamily="34" charset="0"/>
              <a:buChar char="–"/>
              <a:defRPr/>
            </a:pPr>
            <a:r>
              <a:rPr lang="en-GB" sz="800" kern="0">
                <a:solidFill>
                  <a:srgbClr val="544F40"/>
                </a:solidFill>
              </a:rPr>
              <a:t>Create </a:t>
            </a:r>
            <a:r>
              <a:rPr lang="en-GB" sz="800" b="1" kern="0">
                <a:solidFill>
                  <a:srgbClr val="544F40"/>
                </a:solidFill>
              </a:rPr>
              <a:t>adult immunisation registries</a:t>
            </a:r>
          </a:p>
          <a:p>
            <a:pPr marL="630000" lvl="1" indent="-172800">
              <a:buFont typeface="Calibri" panose="020F0502020204030204" pitchFamily="34" charset="0"/>
              <a:buChar char="–"/>
              <a:defRPr/>
            </a:pPr>
            <a:r>
              <a:rPr lang="en-GB" sz="800" kern="0">
                <a:solidFill>
                  <a:srgbClr val="544F40"/>
                </a:solidFill>
              </a:rPr>
              <a:t>Integrate adult vaccination into public and private </a:t>
            </a:r>
            <a:r>
              <a:rPr lang="en-GB" sz="800" b="1" kern="0">
                <a:solidFill>
                  <a:srgbClr val="544F40"/>
                </a:solidFill>
              </a:rPr>
              <a:t>payer access programmes</a:t>
            </a:r>
          </a:p>
          <a:p>
            <a:pPr marL="630000" lvl="1" indent="-172800">
              <a:buFont typeface="Calibri" panose="020F0502020204030204" pitchFamily="34" charset="0"/>
              <a:buChar char="–"/>
              <a:defRPr/>
            </a:pPr>
            <a:r>
              <a:rPr lang="en-GB" sz="800" kern="0">
                <a:solidFill>
                  <a:srgbClr val="544F40"/>
                </a:solidFill>
              </a:rPr>
              <a:t>Embed adult vaccination in </a:t>
            </a:r>
            <a:r>
              <a:rPr lang="en-GB" sz="800" b="1" kern="0">
                <a:solidFill>
                  <a:srgbClr val="544F40"/>
                </a:solidFill>
              </a:rPr>
              <a:t>core preventive services </a:t>
            </a:r>
            <a:r>
              <a:rPr lang="en-GB" sz="800" kern="0">
                <a:solidFill>
                  <a:srgbClr val="544F40"/>
                </a:solidFill>
              </a:rPr>
              <a:t>for adults</a:t>
            </a:r>
          </a:p>
          <a:p>
            <a:pPr marL="630000" lvl="1" indent="-172800">
              <a:buFont typeface="Calibri" panose="020F0502020204030204" pitchFamily="34" charset="0"/>
              <a:buChar char="–"/>
              <a:defRPr/>
            </a:pPr>
            <a:r>
              <a:rPr lang="en-GB" sz="800">
                <a:solidFill>
                  <a:srgbClr val="544F40"/>
                </a:solidFill>
              </a:rPr>
              <a:t>Approaches adapted from policy goals as outlined in Global Coalition on Aging, 2013.</a:t>
            </a:r>
            <a:r>
              <a:rPr lang="en-GB" sz="800" baseline="30000">
                <a:solidFill>
                  <a:srgbClr val="544F40"/>
                </a:solidFill>
              </a:rPr>
              <a:t>1</a:t>
            </a:r>
            <a:endParaRPr lang="en-GB" sz="800">
              <a:solidFill>
                <a:srgbClr val="544F40"/>
              </a:solidFill>
            </a:endParaRPr>
          </a:p>
          <a:p>
            <a:pPr>
              <a:defRPr/>
            </a:pPr>
            <a:endParaRPr lang="en-GB" sz="800">
              <a:solidFill>
                <a:srgbClr val="544F40"/>
              </a:solidFill>
            </a:endParaRPr>
          </a:p>
          <a:p>
            <a:pPr>
              <a:defRPr/>
            </a:pPr>
            <a:r>
              <a:rPr lang="en-GB" sz="800" b="1">
                <a:solidFill>
                  <a:srgbClr val="544F40"/>
                </a:solidFill>
              </a:rPr>
              <a:t>References</a:t>
            </a:r>
          </a:p>
          <a:p>
            <a:pPr marL="228600" indent="-228600">
              <a:buAutoNum type="arabicPeriod"/>
              <a:defRPr/>
            </a:pPr>
            <a:r>
              <a:rPr lang="en-GB" sz="800">
                <a:solidFill>
                  <a:srgbClr val="544F40"/>
                </a:solidFill>
              </a:rPr>
              <a:t>Global Coalition on Aging, 2013. Life-course immunization: a driver of healthy aging (accessed November 2022); </a:t>
            </a:r>
          </a:p>
          <a:p>
            <a:pPr marL="228600" indent="-228600">
              <a:buAutoNum type="arabicPeriod"/>
              <a:defRPr/>
            </a:pPr>
            <a:r>
              <a:rPr lang="en-GB" sz="800" err="1">
                <a:solidFill>
                  <a:srgbClr val="544F40"/>
                </a:solidFill>
              </a:rPr>
              <a:t>Alsan</a:t>
            </a:r>
            <a:r>
              <a:rPr lang="en-GB" sz="800">
                <a:solidFill>
                  <a:srgbClr val="544F40"/>
                </a:solidFill>
              </a:rPr>
              <a:t> M, </a:t>
            </a:r>
            <a:r>
              <a:rPr lang="en-GB" sz="800" i="0">
                <a:solidFill>
                  <a:srgbClr val="544F40"/>
                </a:solidFill>
              </a:rPr>
              <a:t>et al. </a:t>
            </a:r>
            <a:r>
              <a:rPr lang="en-GB" sz="800">
                <a:solidFill>
                  <a:srgbClr val="544F40"/>
                </a:solidFill>
              </a:rPr>
              <a:t>2006. The consequences of population health for economic performance. core.ac.uk/download/pdf/6579706.pdf (</a:t>
            </a:r>
            <a:r>
              <a:rPr lang="en-GB" sz="800" b="0">
                <a:solidFill>
                  <a:srgbClr val="544F40"/>
                </a:solidFill>
              </a:rPr>
              <a:t>accessed September 2020).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800">
              <a:solidFill>
                <a:srgbClr val="544F40"/>
              </a:solidFill>
            </a:endParaRPr>
          </a:p>
          <a:p>
            <a:endParaRPr lang="en-GB" sz="800">
              <a:solidFill>
                <a:srgbClr val="544F40"/>
              </a:solidFill>
            </a:endParaRPr>
          </a:p>
          <a:p>
            <a:endParaRPr lang="en-IN"/>
          </a:p>
        </p:txBody>
      </p:sp>
      <p:sp>
        <p:nvSpPr>
          <p:cNvPr id="4" name="Slide Number Placeholder 3"/>
          <p:cNvSpPr>
            <a:spLocks noGrp="1"/>
          </p:cNvSpPr>
          <p:nvPr>
            <p:ph type="sldNum" sz="quarter" idx="10"/>
          </p:nvPr>
        </p:nvSpPr>
        <p:spPr/>
        <p:txBody>
          <a:bodyPr/>
          <a:lstStyle/>
          <a:p>
            <a:fld id="{5B12FFFD-3AF1-446F-AD36-211D494C6CE9}" type="slidenum">
              <a:rPr lang="en-GB" smtClean="0"/>
              <a:t>5</a:t>
            </a:fld>
            <a:endParaRPr lang="en-GB"/>
          </a:p>
        </p:txBody>
      </p:sp>
    </p:spTree>
    <p:extLst>
      <p:ext uri="{BB962C8B-B14F-4D97-AF65-F5344CB8AC3E}">
        <p14:creationId xmlns:p14="http://schemas.microsoft.com/office/powerpoint/2010/main" val="3957171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effectLst/>
                <a:latin typeface="+mn-lt"/>
              </a:rPr>
              <a:t>Wenn die PCR über die beiden Ziffern 32851 und die Befreiungsziffer 32006 abgerechnet wird, entstehen weder den Patienten noch der Praxis Kosten.</a:t>
            </a:r>
            <a:endParaRPr lang="de-DE" sz="1200" dirty="0">
              <a:latin typeface="+mn-lt"/>
            </a:endParaRPr>
          </a:p>
        </p:txBody>
      </p:sp>
      <p:sp>
        <p:nvSpPr>
          <p:cNvPr id="4" name="Foliennummernplatzhalter 3"/>
          <p:cNvSpPr>
            <a:spLocks noGrp="1"/>
          </p:cNvSpPr>
          <p:nvPr>
            <p:ph type="sldNum" sz="quarter" idx="5"/>
          </p:nvPr>
        </p:nvSpPr>
        <p:spPr/>
        <p:txBody>
          <a:bodyPr/>
          <a:lstStyle/>
          <a:p>
            <a:fld id="{026B53C8-14E4-49A7-A1A5-3BF810B81EBE}" type="slidenum">
              <a:rPr lang="en-GB" smtClean="0"/>
              <a:pPr/>
              <a:t>38</a:t>
            </a:fld>
            <a:endParaRPr lang="en-GB"/>
          </a:p>
        </p:txBody>
      </p:sp>
    </p:spTree>
    <p:extLst>
      <p:ext uri="{BB962C8B-B14F-4D97-AF65-F5344CB8AC3E}">
        <p14:creationId xmlns:p14="http://schemas.microsoft.com/office/powerpoint/2010/main" val="141345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mn-lt"/>
              </a:rPr>
              <a:t>In dieser Übersichtsarbeit wurde die verfügbare Literatur über die Prävalenz von Atemwegsviren bei Patienten mit akuten COPD-Exazerbationen, die mittels PCR nachgewiesen wurden, systematisch zusammengefasst und bewertet.</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mn-lt"/>
              </a:rPr>
              <a:t>Die gepoolten Prävalenzen (95 % KI) der weniger häufigen Atemwegsviren waren: </a:t>
            </a:r>
          </a:p>
          <a:p>
            <a:pPr marL="781035" marR="0" lvl="1"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mn-lt"/>
              </a:rPr>
              <a:t>4,08 (3,04, 5,45) Coronavirus</a:t>
            </a:r>
          </a:p>
          <a:p>
            <a:pPr marL="781035" marR="0" lvl="1"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mn-lt"/>
              </a:rPr>
              <a:t>3,35 (2,52, 4,44) Parainfluenza</a:t>
            </a:r>
          </a:p>
          <a:p>
            <a:pPr marL="781035" marR="0" lvl="1"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mn-lt"/>
              </a:rPr>
              <a:t>2,78 (1,95, 3,93) Humanes Metapneumovirus</a:t>
            </a:r>
          </a:p>
          <a:p>
            <a:pPr marL="781035" marR="0" lvl="1"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mn-lt"/>
              </a:rPr>
              <a:t>2,07 (1,41, 3,01) Adenovirus</a:t>
            </a:r>
          </a:p>
          <a:p>
            <a:pPr marL="781035" marR="0" lvl="1"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mn-lt"/>
              </a:rPr>
              <a:t>0,56% (0, 3,41) </a:t>
            </a:r>
            <a:r>
              <a:rPr lang="de-DE" sz="1200" dirty="0" err="1">
                <a:latin typeface="+mn-lt"/>
              </a:rPr>
              <a:t>Bocavirus</a:t>
            </a:r>
            <a:endParaRPr lang="de-DE" sz="1200" dirty="0">
              <a:latin typeface="+mn-lt"/>
            </a:endParaRPr>
          </a:p>
          <a:p>
            <a:pPr marL="781035" marR="0" lvl="1"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dirty="0">
              <a:latin typeface="+mn-lt"/>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mn-lt"/>
              </a:rPr>
              <a:t>Respiratorische Viren werden bei akuten COPD-Exazerbationen häufig sowohl in Proben der oberen als auch der unteren Atemwege nachgewiesen, wobei die Häufigkeit in den unteren Atemwegen höher ist als die in den oberen Atemwegen</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mn-lt"/>
            </a:endParaRPr>
          </a:p>
          <a:p>
            <a:pPr>
              <a:defRPr/>
            </a:pPr>
            <a:r>
              <a:rPr lang="en-GB" sz="1200" b="1" dirty="0" err="1">
                <a:latin typeface="+mn-lt"/>
                <a:cs typeface="Arial" panose="020B0604020202020204" pitchFamily="34" charset="0"/>
              </a:rPr>
              <a:t>Referenzen</a:t>
            </a:r>
            <a:endParaRPr lang="en-GB" sz="1200" b="1" dirty="0">
              <a:latin typeface="+mn-lt"/>
              <a:cs typeface="Arial" panose="020B0604020202020204" pitchFamily="34" charset="0"/>
            </a:endParaRPr>
          </a:p>
          <a:p>
            <a:pPr>
              <a:defRPr/>
            </a:pPr>
            <a:r>
              <a:rPr kumimoji="0" lang="it-IT" sz="1200" b="0" i="0" u="none" strike="noStrike" kern="1200" cap="none" spc="0" normalizeH="0" baseline="0" noProof="0" dirty="0" err="1">
                <a:ln>
                  <a:noFill/>
                </a:ln>
                <a:solidFill>
                  <a:srgbClr val="000000"/>
                </a:solidFill>
                <a:effectLst/>
                <a:uLnTx/>
                <a:uFillTx/>
                <a:latin typeface="+mn-lt"/>
                <a:ea typeface="+mn-ea"/>
                <a:cs typeface="Noto Sans"/>
              </a:rPr>
              <a:t>Zwaans</a:t>
            </a:r>
            <a:r>
              <a:rPr lang="it-IT" sz="1200" dirty="0">
                <a:solidFill>
                  <a:srgbClr val="000000"/>
                </a:solidFill>
                <a:latin typeface="+mn-lt"/>
                <a:cs typeface="Noto Sans"/>
              </a:rPr>
              <a:t> </a:t>
            </a:r>
            <a:r>
              <a:rPr kumimoji="0" lang="it-IT" sz="1200" b="0" i="0" u="none" strike="noStrike" kern="1200" cap="none" spc="0" normalizeH="0" baseline="0" noProof="0" dirty="0">
                <a:ln>
                  <a:noFill/>
                </a:ln>
                <a:solidFill>
                  <a:srgbClr val="000000"/>
                </a:solidFill>
                <a:effectLst/>
                <a:uLnTx/>
                <a:uFillTx/>
                <a:latin typeface="+mn-lt"/>
                <a:ea typeface="+mn-ea"/>
                <a:cs typeface="Noto Sans"/>
              </a:rPr>
              <a:t>W </a:t>
            </a:r>
            <a:r>
              <a:rPr kumimoji="0" lang="it-IT" sz="1200" b="0" i="1" u="none" strike="noStrike" kern="1200" cap="none" spc="0" normalizeH="0" baseline="0" noProof="0" dirty="0">
                <a:ln>
                  <a:noFill/>
                </a:ln>
                <a:solidFill>
                  <a:srgbClr val="000000"/>
                </a:solidFill>
                <a:effectLst/>
                <a:uLnTx/>
                <a:uFillTx/>
                <a:latin typeface="+mn-lt"/>
                <a:ea typeface="+mn-ea"/>
                <a:cs typeface="Noto Sans"/>
              </a:rPr>
              <a:t>et al</a:t>
            </a:r>
            <a:r>
              <a:rPr kumimoji="0" lang="it-IT" sz="1200" b="0" i="0" u="none" strike="noStrike" kern="1200" cap="none" spc="0" normalizeH="0" baseline="0" noProof="0" dirty="0">
                <a:ln>
                  <a:noFill/>
                </a:ln>
                <a:solidFill>
                  <a:srgbClr val="000000"/>
                </a:solidFill>
                <a:effectLst/>
                <a:uLnTx/>
                <a:uFillTx/>
                <a:latin typeface="+mn-lt"/>
                <a:ea typeface="+mn-ea"/>
                <a:cs typeface="Noto Sans"/>
              </a:rPr>
              <a:t>. </a:t>
            </a:r>
            <a:r>
              <a:rPr kumimoji="0" lang="it-IT" sz="1200" b="0" i="1" u="none" strike="noStrike" kern="1200" cap="none" spc="0" normalizeH="0" baseline="0" noProof="0" dirty="0">
                <a:ln>
                  <a:noFill/>
                </a:ln>
                <a:solidFill>
                  <a:srgbClr val="000000"/>
                </a:solidFill>
                <a:effectLst/>
                <a:uLnTx/>
                <a:uFillTx/>
                <a:latin typeface="+mn-lt"/>
                <a:ea typeface="+mn-ea"/>
                <a:cs typeface="Noto Sans"/>
              </a:rPr>
              <a:t>J </a:t>
            </a:r>
            <a:r>
              <a:rPr kumimoji="0" lang="it-IT" sz="1200" b="0" i="1" u="none" strike="noStrike" kern="1200" cap="none" spc="0" normalizeH="0" baseline="0" noProof="0" dirty="0" err="1">
                <a:ln>
                  <a:noFill/>
                </a:ln>
                <a:solidFill>
                  <a:srgbClr val="000000"/>
                </a:solidFill>
                <a:effectLst/>
                <a:uLnTx/>
                <a:uFillTx/>
                <a:latin typeface="+mn-lt"/>
                <a:ea typeface="+mn-ea"/>
                <a:cs typeface="Noto Sans"/>
              </a:rPr>
              <a:t>Clin</a:t>
            </a:r>
            <a:r>
              <a:rPr kumimoji="0" lang="it-IT" sz="1200" b="0" i="1" u="none" strike="noStrike" kern="1200" cap="none" spc="0" normalizeH="0" baseline="0" noProof="0" dirty="0">
                <a:ln>
                  <a:noFill/>
                </a:ln>
                <a:solidFill>
                  <a:srgbClr val="000000"/>
                </a:solidFill>
                <a:effectLst/>
                <a:uLnTx/>
                <a:uFillTx/>
                <a:latin typeface="+mn-lt"/>
                <a:ea typeface="+mn-ea"/>
                <a:cs typeface="Noto Sans"/>
              </a:rPr>
              <a:t> </a:t>
            </a:r>
            <a:r>
              <a:rPr kumimoji="0" lang="it-IT" sz="1200" b="0" i="1" u="none" strike="noStrike" kern="1200" cap="none" spc="0" normalizeH="0" baseline="0" noProof="0" dirty="0" err="1">
                <a:ln>
                  <a:noFill/>
                </a:ln>
                <a:solidFill>
                  <a:srgbClr val="000000"/>
                </a:solidFill>
                <a:effectLst/>
                <a:uLnTx/>
                <a:uFillTx/>
                <a:latin typeface="+mn-lt"/>
                <a:ea typeface="+mn-ea"/>
                <a:cs typeface="Noto Sans"/>
              </a:rPr>
              <a:t>Virol</a:t>
            </a:r>
            <a:r>
              <a:rPr kumimoji="0" lang="it-IT" sz="1200" b="0" i="1" u="none" strike="noStrike" kern="1200" cap="none" spc="0" normalizeH="0" baseline="0" noProof="0" dirty="0">
                <a:ln>
                  <a:noFill/>
                </a:ln>
                <a:solidFill>
                  <a:srgbClr val="000000"/>
                </a:solidFill>
                <a:effectLst/>
                <a:uLnTx/>
                <a:uFillTx/>
                <a:latin typeface="+mn-lt"/>
                <a:ea typeface="+mn-ea"/>
                <a:cs typeface="Noto Sans"/>
              </a:rPr>
              <a:t> </a:t>
            </a:r>
            <a:r>
              <a:rPr kumimoji="0" lang="it-IT" sz="1200" b="0" i="0" u="none" strike="noStrike" kern="1200" cap="none" spc="0" normalizeH="0" baseline="0" noProof="0" dirty="0">
                <a:ln>
                  <a:noFill/>
                </a:ln>
                <a:solidFill>
                  <a:srgbClr val="000000"/>
                </a:solidFill>
                <a:effectLst/>
                <a:uLnTx/>
                <a:uFillTx/>
                <a:latin typeface="+mn-lt"/>
                <a:ea typeface="+mn-ea"/>
                <a:cs typeface="Noto Sans"/>
              </a:rPr>
              <a:t>2014;61:181−188</a:t>
            </a:r>
          </a:p>
          <a:p>
            <a:pPr>
              <a:defRPr/>
            </a:pPr>
            <a:endParaRPr lang="it-IT" sz="1200" dirty="0">
              <a:solidFill>
                <a:srgbClr val="000000"/>
              </a:solidFill>
              <a:latin typeface="+mn-lt"/>
              <a:cs typeface="Noto Sans"/>
            </a:endParaRPr>
          </a:p>
          <a:p>
            <a:pPr>
              <a:defRPr/>
            </a:pPr>
            <a:endParaRPr lang="it-IT" sz="1200" dirty="0">
              <a:solidFill>
                <a:srgbClr val="000000"/>
              </a:solidFill>
              <a:latin typeface="+mn-lt"/>
              <a:cs typeface="Noto Sans"/>
            </a:endParaRPr>
          </a:p>
          <a:p>
            <a:pPr>
              <a:defRPr/>
            </a:pPr>
            <a:endParaRPr lang="it-IT" sz="1200" dirty="0">
              <a:solidFill>
                <a:srgbClr val="000000"/>
              </a:solidFill>
              <a:latin typeface="+mn-lt"/>
              <a:cs typeface="Noto Sans"/>
            </a:endParaRPr>
          </a:p>
          <a:p>
            <a:pPr>
              <a:defRPr/>
            </a:pPr>
            <a:r>
              <a:rPr kumimoji="0" lang="en-GB" sz="1200" b="0" i="0" u="none" strike="noStrike" kern="1200" cap="none" spc="0" normalizeH="0" baseline="0" noProof="0" dirty="0">
                <a:ln>
                  <a:noFill/>
                </a:ln>
                <a:solidFill>
                  <a:srgbClr val="000000"/>
                </a:solidFill>
                <a:effectLst/>
                <a:uLnTx/>
                <a:uFillTx/>
                <a:latin typeface="+mn-lt"/>
                <a:ea typeface="+mn-ea"/>
                <a:cs typeface="Noto Sans"/>
              </a:rPr>
              <a:t>.</a:t>
            </a:r>
          </a:p>
          <a:p>
            <a:pPr>
              <a:defRPr/>
            </a:pPr>
            <a:endParaRPr kumimoji="0" lang="it-IT" sz="1200" b="0" i="0" u="none" strike="noStrike" kern="1200" cap="none" spc="0" normalizeH="0" baseline="0" noProof="0" dirty="0">
              <a:ln>
                <a:noFill/>
              </a:ln>
              <a:solidFill>
                <a:srgbClr val="000000"/>
              </a:solidFill>
              <a:effectLst/>
              <a:uLnTx/>
              <a:uFillTx/>
              <a:latin typeface="+mn-lt"/>
              <a:ea typeface="+mn-ea"/>
              <a:cs typeface="Noto Sans"/>
            </a:endParaRPr>
          </a:p>
          <a:p>
            <a:pPr>
              <a:defRPr/>
            </a:pPr>
            <a:endParaRPr lang="en-GB" sz="900" dirty="0">
              <a:latin typeface="+mn-lt"/>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2526723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err="1">
                <a:solidFill>
                  <a:srgbClr val="000000"/>
                </a:solidFill>
                <a:effectLst/>
                <a:latin typeface="+mn-lt"/>
              </a:rPr>
              <a:t>BU</a:t>
            </a:r>
            <a:r>
              <a:rPr lang="en-US" sz="1400" err="1">
                <a:solidFill>
                  <a:srgbClr val="000000"/>
                </a:solidFill>
                <a:effectLst/>
                <a:latin typeface="+mn-lt"/>
              </a:rPr>
              <a:t>rden</a:t>
            </a:r>
            <a:r>
              <a:rPr lang="en-US" sz="1400">
                <a:solidFill>
                  <a:srgbClr val="000000"/>
                </a:solidFill>
                <a:effectLst/>
                <a:latin typeface="+mn-lt"/>
              </a:rPr>
              <a:t> of Disease and </a:t>
            </a:r>
            <a:r>
              <a:rPr lang="en-US" sz="1400" b="1" err="1">
                <a:solidFill>
                  <a:srgbClr val="000000"/>
                </a:solidFill>
                <a:effectLst/>
                <a:latin typeface="+mn-lt"/>
              </a:rPr>
              <a:t>CO</a:t>
            </a:r>
            <a:r>
              <a:rPr lang="en-US" sz="1400" err="1">
                <a:solidFill>
                  <a:srgbClr val="000000"/>
                </a:solidFill>
                <a:effectLst/>
                <a:latin typeface="+mn-lt"/>
              </a:rPr>
              <a:t>st</a:t>
            </a:r>
            <a:r>
              <a:rPr lang="en-US" sz="1400">
                <a:solidFill>
                  <a:srgbClr val="000000"/>
                </a:solidFill>
                <a:effectLst/>
                <a:latin typeface="+mn-lt"/>
              </a:rPr>
              <a:t> of </a:t>
            </a:r>
            <a:r>
              <a:rPr lang="en-US" sz="1400" err="1">
                <a:solidFill>
                  <a:srgbClr val="000000"/>
                </a:solidFill>
                <a:effectLst/>
                <a:latin typeface="+mn-lt"/>
              </a:rPr>
              <a:t>illne</a:t>
            </a:r>
            <a:r>
              <a:rPr lang="en-US" sz="1400" b="1" err="1">
                <a:solidFill>
                  <a:srgbClr val="000000"/>
                </a:solidFill>
                <a:effectLst/>
                <a:latin typeface="+mn-lt"/>
              </a:rPr>
              <a:t>SS</a:t>
            </a:r>
            <a:r>
              <a:rPr lang="en-US" sz="1400">
                <a:solidFill>
                  <a:srgbClr val="000000"/>
                </a:solidFill>
                <a:effectLst/>
                <a:latin typeface="+mn-lt"/>
              </a:rPr>
              <a:t> for </a:t>
            </a:r>
            <a:r>
              <a:rPr lang="en-US" sz="1400" b="1">
                <a:solidFill>
                  <a:srgbClr val="000000"/>
                </a:solidFill>
                <a:effectLst/>
                <a:latin typeface="+mn-lt"/>
              </a:rPr>
              <a:t>RSV</a:t>
            </a:r>
            <a:r>
              <a:rPr lang="en-US" sz="1400">
                <a:solidFill>
                  <a:srgbClr val="000000"/>
                </a:solidFill>
                <a:effectLst/>
                <a:latin typeface="+mn-lt"/>
              </a:rPr>
              <a:t> and other pathogens </a:t>
            </a:r>
            <a:r>
              <a:rPr lang="en-US" sz="1200">
                <a:solidFill>
                  <a:srgbClr val="000000"/>
                </a:solidFill>
                <a:effectLst/>
                <a:latin typeface="+mn-lt"/>
              </a:rPr>
              <a:t>in patients </a:t>
            </a:r>
            <a:r>
              <a:rPr lang="en-US" sz="1200" b="1">
                <a:solidFill>
                  <a:srgbClr val="000000"/>
                </a:solidFill>
                <a:effectLst/>
                <a:latin typeface="+mn-lt"/>
              </a:rPr>
              <a:t>60</a:t>
            </a:r>
            <a:r>
              <a:rPr lang="en-US" sz="1200">
                <a:solidFill>
                  <a:srgbClr val="000000"/>
                </a:solidFill>
                <a:effectLst/>
                <a:latin typeface="+mn-lt"/>
              </a:rPr>
              <a:t> years and older within the outpatient setting</a:t>
            </a:r>
            <a:r>
              <a:rPr lang="de-DE" sz="1200">
                <a:solidFill>
                  <a:srgbClr val="000000"/>
                </a:solidFill>
                <a:effectLst/>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rgbClr val="000000"/>
                </a:solidFill>
                <a:effectLst/>
                <a:latin typeface="+mn-lt"/>
              </a:rPr>
              <a:t>Prospektive, multizentrische Beobachtungsstudie zur aktiven Überwachung im ambulanten Bereich (Hausärzte und Lungenfacharztpraxen).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rgbClr val="000000"/>
                </a:solidFill>
                <a:effectLst/>
                <a:latin typeface="+mn-lt"/>
              </a:rPr>
              <a:t>Hier dargestellt die Daten aus der RSV-Saison 2022/23.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a:solidFill>
                <a:srgbClr val="000000"/>
              </a:solidFill>
              <a:effectLst/>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sng">
                <a:solidFill>
                  <a:srgbClr val="000000"/>
                </a:solidFill>
                <a:effectLst/>
                <a:latin typeface="+mn-lt"/>
              </a:rPr>
              <a:t>Primäre Ziele der Studie:</a:t>
            </a:r>
            <a:endParaRPr lang="de-DE" sz="1200">
              <a:solidFill>
                <a:srgbClr val="000000"/>
              </a:solidFill>
              <a:effectLst/>
              <a:latin typeface="+mn-lt"/>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200">
                <a:solidFill>
                  <a:srgbClr val="000000"/>
                </a:solidFill>
                <a:effectLst/>
                <a:latin typeface="+mn-lt"/>
              </a:rPr>
              <a:t>Beschreibung der Prävalenz von RT-PCR-bestätigten RSV bei Erwachsenen ≥60 Jahren, die sich mit ARI im ambulanten Bereich in Deutschland vorstellen.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200">
                <a:solidFill>
                  <a:srgbClr val="000000"/>
                </a:solidFill>
                <a:effectLst/>
                <a:latin typeface="+mn-lt"/>
              </a:rPr>
              <a:t>Beschreibung der Koinfektion mit anderen Erregern der Atemwege bei RT-PCR-bestätigten RSV-positiven ARI-Patienten im Alter von ≥60 Jahren im ambulanten Bereich in Deutschland.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mn-lt"/>
              </a:rPr>
              <a:t>Bei 56,72 % der Patienten wurden Viren nachgewiesen (n = 232/409)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mn-lt"/>
              </a:rPr>
              <a:t>Bei 13 % der Patienten wurden RS-Viren nachgewiesen (n = 53/409)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mn-lt"/>
            </a:endParaRPr>
          </a:p>
          <a:p>
            <a:pPr marL="0" indent="0">
              <a:buNone/>
            </a:pPr>
            <a:endParaRPr lang="en-GB"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prstClr val="black"/>
                </a:solidFill>
                <a:effectLst/>
                <a:uLnTx/>
                <a:uFillTx/>
                <a:latin typeface="Calibri"/>
                <a:ea typeface="+mn-ea"/>
                <a:cs typeface="Noto San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Noto Sans"/>
            </a:endParaRPr>
          </a:p>
        </p:txBody>
      </p:sp>
    </p:spTree>
    <p:extLst>
      <p:ext uri="{BB962C8B-B14F-4D97-AF65-F5344CB8AC3E}">
        <p14:creationId xmlns:p14="http://schemas.microsoft.com/office/powerpoint/2010/main" val="154031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1" dirty="0">
                <a:latin typeface="+mn-lt"/>
              </a:rPr>
              <a:t>Risikofaktoren für Mortalität:</a:t>
            </a:r>
          </a:p>
          <a:p>
            <a:endParaRPr lang="de-DE" sz="1800" dirty="0">
              <a:latin typeface="+mn-lt"/>
            </a:endParaRPr>
          </a:p>
          <a:p>
            <a:r>
              <a:rPr lang="de-DE" sz="1400" b="1" i="0" kern="1200" dirty="0">
                <a:solidFill>
                  <a:schemeClr val="tx1"/>
                </a:solidFill>
                <a:effectLst/>
                <a:latin typeface="+mn-lt"/>
                <a:ea typeface="+mn-ea"/>
                <a:cs typeface="+mn-cs"/>
              </a:rPr>
              <a:t>RSV als signifikanter Risikofaktor für Mortalität:</a:t>
            </a:r>
            <a:r>
              <a:rPr lang="de-DE" sz="1400" b="0" i="0" kern="1200" dirty="0">
                <a:solidFill>
                  <a:schemeClr val="tx1"/>
                </a:solidFill>
                <a:effectLst/>
                <a:latin typeface="+mn-lt"/>
                <a:ea typeface="+mn-ea"/>
                <a:cs typeface="+mn-cs"/>
              </a:rPr>
              <a:t>:</a:t>
            </a:r>
          </a:p>
          <a:p>
            <a:pPr lvl="1"/>
            <a:r>
              <a:rPr lang="de-DE" sz="1400" b="0" i="0" kern="1200" dirty="0">
                <a:solidFill>
                  <a:schemeClr val="tx1"/>
                </a:solidFill>
                <a:effectLst/>
                <a:latin typeface="+mn-lt"/>
                <a:ea typeface="+mn-ea"/>
                <a:cs typeface="+mn-cs"/>
              </a:rPr>
              <a:t>RSV wurde als ein starker Risikofaktor für die Krankenhaussterblichkeit identifiziert (p = 0,005; OR = 4,4; in Relation zur Referenzwert SARS-CoV-2).</a:t>
            </a:r>
          </a:p>
          <a:p>
            <a:pPr lvl="1"/>
            <a:r>
              <a:rPr lang="de-DE" sz="1400" b="0" i="0" kern="1200" dirty="0">
                <a:solidFill>
                  <a:schemeClr val="tx1"/>
                </a:solidFill>
                <a:effectLst/>
                <a:latin typeface="+mn-lt"/>
                <a:ea typeface="+mn-ea"/>
                <a:cs typeface="+mn-cs"/>
              </a:rPr>
              <a:t>Influenza A war kein signifikanter Risikofaktor in Relation zu SARS-CoV-2 (p = 0,861).</a:t>
            </a:r>
          </a:p>
          <a:p>
            <a:endParaRPr lang="de-DE" sz="1400" b="1" i="0" kern="1200" dirty="0">
              <a:solidFill>
                <a:schemeClr val="tx1"/>
              </a:solidFill>
              <a:effectLst/>
              <a:latin typeface="+mn-lt"/>
              <a:ea typeface="+mn-ea"/>
              <a:cs typeface="+mn-cs"/>
            </a:endParaRPr>
          </a:p>
          <a:p>
            <a:r>
              <a:rPr lang="de-DE" sz="1400" b="1" i="0" kern="1200" dirty="0">
                <a:solidFill>
                  <a:schemeClr val="tx1"/>
                </a:solidFill>
                <a:effectLst/>
                <a:latin typeface="+mn-lt"/>
                <a:ea typeface="+mn-ea"/>
                <a:cs typeface="+mn-cs"/>
              </a:rPr>
              <a:t>Weitere signifikante Prädiktoren für Mortalität:</a:t>
            </a:r>
            <a:r>
              <a:rPr lang="de-DE" sz="1400" b="0" i="0" kern="1200" dirty="0">
                <a:solidFill>
                  <a:schemeClr val="tx1"/>
                </a:solidFill>
                <a:effectLst/>
                <a:latin typeface="+mn-lt"/>
                <a:ea typeface="+mn-ea"/>
                <a:cs typeface="+mn-cs"/>
              </a:rPr>
              <a:t>:</a:t>
            </a:r>
          </a:p>
          <a:p>
            <a:pPr lvl="1"/>
            <a:r>
              <a:rPr lang="de-DE" sz="1400" b="0" i="0" kern="1200" dirty="0">
                <a:solidFill>
                  <a:schemeClr val="tx1"/>
                </a:solidFill>
                <a:effectLst/>
                <a:latin typeface="+mn-lt"/>
                <a:ea typeface="+mn-ea"/>
                <a:cs typeface="+mn-cs"/>
              </a:rPr>
              <a:t>Alter (p = 0,011), Geschlecht (p = 0,007), Sauerstoffbedarf bei Aufnahme (p &lt; 0,001), Husten (p = 0,031) und </a:t>
            </a:r>
            <a:r>
              <a:rPr lang="de-DE" sz="1400" b="0" i="0" kern="1200" dirty="0" err="1">
                <a:solidFill>
                  <a:schemeClr val="tx1"/>
                </a:solidFill>
                <a:effectLst/>
                <a:latin typeface="+mn-lt"/>
                <a:ea typeface="+mn-ea"/>
                <a:cs typeface="+mn-cs"/>
              </a:rPr>
              <a:t>eGFR</a:t>
            </a:r>
            <a:r>
              <a:rPr lang="de-DE" sz="1400" b="0" i="0" kern="1200" dirty="0">
                <a:solidFill>
                  <a:schemeClr val="tx1"/>
                </a:solidFill>
                <a:effectLst/>
                <a:latin typeface="+mn-lt"/>
                <a:ea typeface="+mn-ea"/>
                <a:cs typeface="+mn-cs"/>
              </a:rPr>
              <a:t> (p = 0,045)</a:t>
            </a:r>
          </a:p>
          <a:p>
            <a:pPr lvl="1"/>
            <a:r>
              <a:rPr lang="de-DE" sz="1400" b="0" i="0" kern="1200" dirty="0">
                <a:solidFill>
                  <a:schemeClr val="tx1"/>
                </a:solidFill>
                <a:effectLst/>
                <a:latin typeface="+mn-lt"/>
                <a:ea typeface="+mn-ea"/>
                <a:cs typeface="+mn-cs"/>
              </a:rPr>
              <a:t>Komorbiditäten hatten keinen signifikanten Effekt in Präsenz der anderen Prädiktoren.</a:t>
            </a:r>
          </a:p>
          <a:p>
            <a:pPr lvl="1"/>
            <a:endParaRPr lang="de-DE" sz="1800" dirty="0">
              <a:latin typeface="+mn-lt"/>
            </a:endParaRPr>
          </a:p>
          <a:p>
            <a:r>
              <a:rPr lang="de-DE" sz="1400" b="1" i="0" kern="1200" dirty="0">
                <a:solidFill>
                  <a:schemeClr val="tx1"/>
                </a:solidFill>
                <a:effectLst/>
                <a:latin typeface="+mn-lt"/>
                <a:ea typeface="+mn-ea"/>
                <a:cs typeface="+mn-cs"/>
              </a:rPr>
              <a:t>Schlussfolgerung</a:t>
            </a:r>
            <a:r>
              <a:rPr lang="de-DE" sz="1400" b="0" i="0" kern="1200" dirty="0">
                <a:solidFill>
                  <a:schemeClr val="tx1"/>
                </a:solidFill>
                <a:effectLst/>
                <a:latin typeface="+mn-lt"/>
                <a:ea typeface="+mn-ea"/>
                <a:cs typeface="+mn-cs"/>
              </a:rPr>
              <a:t>: RSV ist ein wichtiger und signifikanter Risikofaktor für die Krankenhaussterblichkeit, selbst nach Berücksichtigung mehrerer Patientenmerkmale. </a:t>
            </a:r>
          </a:p>
          <a:p>
            <a:r>
              <a:rPr lang="de-DE" sz="1400" b="0" i="0" kern="1200" dirty="0">
                <a:solidFill>
                  <a:schemeClr val="tx1"/>
                </a:solidFill>
                <a:effectLst/>
                <a:latin typeface="+mn-lt"/>
                <a:ea typeface="+mn-ea"/>
                <a:cs typeface="+mn-cs"/>
              </a:rPr>
              <a:t>Influenza A und SARS-CoV-2 zeigten im Gegensatz zu RSV keine signifikanten Unterschiede in Bezug auf die Mortalität.</a:t>
            </a:r>
          </a:p>
        </p:txBody>
      </p:sp>
      <p:sp>
        <p:nvSpPr>
          <p:cNvPr id="4" name="Foliennummernplatzhalt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2469920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a:latin typeface="+mn-lt"/>
              </a:rPr>
              <a:t>Eine </a:t>
            </a:r>
            <a:r>
              <a:rPr lang="en-GB" sz="1200" err="1">
                <a:latin typeface="+mn-lt"/>
              </a:rPr>
              <a:t>einzelne</a:t>
            </a:r>
            <a:r>
              <a:rPr lang="en-GB" sz="1200">
                <a:latin typeface="+mn-lt"/>
              </a:rPr>
              <a:t> </a:t>
            </a:r>
            <a:r>
              <a:rPr lang="en-GB" sz="1200" err="1">
                <a:latin typeface="+mn-lt"/>
              </a:rPr>
              <a:t>Dosis</a:t>
            </a:r>
            <a:r>
              <a:rPr lang="en-GB" sz="1200">
                <a:latin typeface="+mn-lt"/>
              </a:rPr>
              <a:t> RSVPreF3 OA </a:t>
            </a:r>
            <a:r>
              <a:rPr lang="en-GB" sz="1200" err="1">
                <a:latin typeface="+mn-lt"/>
              </a:rPr>
              <a:t>konnte</a:t>
            </a:r>
            <a:r>
              <a:rPr lang="en-GB" sz="1200">
                <a:latin typeface="+mn-lt"/>
              </a:rPr>
              <a:t> </a:t>
            </a:r>
            <a:r>
              <a:rPr lang="en-GB" sz="1200" err="1">
                <a:latin typeface="+mn-lt"/>
              </a:rPr>
              <a:t>klinisch</a:t>
            </a:r>
            <a:r>
              <a:rPr lang="en-GB" sz="1200">
                <a:latin typeface="+mn-lt"/>
              </a:rPr>
              <a:t> </a:t>
            </a:r>
            <a:r>
              <a:rPr lang="en-GB" sz="1200" err="1">
                <a:latin typeface="+mn-lt"/>
              </a:rPr>
              <a:t>relevante</a:t>
            </a:r>
            <a:r>
              <a:rPr lang="en-GB" sz="1200">
                <a:latin typeface="+mn-lt"/>
              </a:rPr>
              <a:t> </a:t>
            </a:r>
            <a:r>
              <a:rPr lang="en-GB" sz="1200" err="1">
                <a:latin typeface="+mn-lt"/>
              </a:rPr>
              <a:t>Wirksamkeit</a:t>
            </a:r>
            <a:r>
              <a:rPr lang="en-GB" sz="1200">
                <a:latin typeface="+mn-lt"/>
              </a:rPr>
              <a:t> </a:t>
            </a:r>
            <a:r>
              <a:rPr lang="en-GB" sz="1200" err="1">
                <a:latin typeface="+mn-lt"/>
              </a:rPr>
              <a:t>gegen</a:t>
            </a:r>
            <a:r>
              <a:rPr lang="en-GB" sz="1200">
                <a:latin typeface="+mn-lt"/>
              </a:rPr>
              <a:t> RSV-</a:t>
            </a:r>
            <a:r>
              <a:rPr lang="en-GB" sz="1200" err="1">
                <a:latin typeface="+mn-lt"/>
              </a:rPr>
              <a:t>Erkrankungen</a:t>
            </a:r>
            <a:r>
              <a:rPr lang="en-GB" sz="1200">
                <a:latin typeface="+mn-lt"/>
              </a:rPr>
              <a:t> </a:t>
            </a:r>
            <a:r>
              <a:rPr lang="en-GB" sz="1200" err="1">
                <a:latin typeface="+mn-lt"/>
              </a:rPr>
              <a:t>über</a:t>
            </a:r>
            <a:r>
              <a:rPr lang="en-GB" sz="1200">
                <a:latin typeface="+mn-lt"/>
              </a:rPr>
              <a:t> 3 </a:t>
            </a:r>
            <a:r>
              <a:rPr lang="en-GB" sz="1200" err="1">
                <a:latin typeface="+mn-lt"/>
              </a:rPr>
              <a:t>Saisons</a:t>
            </a:r>
            <a:r>
              <a:rPr lang="en-GB" sz="1200">
                <a:latin typeface="+mn-lt"/>
              </a:rPr>
              <a:t> </a:t>
            </a:r>
            <a:r>
              <a:rPr lang="en-GB" sz="1200" err="1">
                <a:latin typeface="+mn-lt"/>
              </a:rPr>
              <a:t>hinweg</a:t>
            </a:r>
            <a:r>
              <a:rPr lang="en-GB" sz="1200">
                <a:latin typeface="+mn-lt"/>
              </a:rPr>
              <a:t> </a:t>
            </a:r>
            <a:r>
              <a:rPr lang="en-GB" sz="1200" err="1">
                <a:latin typeface="+mn-lt"/>
              </a:rPr>
              <a:t>zeigen</a:t>
            </a:r>
            <a:r>
              <a:rPr lang="en-GB" sz="1200">
                <a:latin typeface="+mn-lt"/>
              </a:rPr>
              <a:t> </a:t>
            </a:r>
            <a:r>
              <a:rPr lang="en-GB" sz="1200" err="1">
                <a:latin typeface="+mn-lt"/>
              </a:rPr>
              <a:t>bei</a:t>
            </a:r>
            <a:r>
              <a:rPr lang="en-GB" sz="1200">
                <a:latin typeface="+mn-lt"/>
              </a:rPr>
              <a:t> </a:t>
            </a:r>
            <a:r>
              <a:rPr lang="en-GB" sz="1200" err="1">
                <a:latin typeface="+mn-lt"/>
              </a:rPr>
              <a:t>Erwachsenen</a:t>
            </a:r>
            <a:r>
              <a:rPr lang="en-GB" sz="1200">
                <a:latin typeface="+mn-lt"/>
              </a:rPr>
              <a:t> ≥60 Jahre, </a:t>
            </a:r>
            <a:r>
              <a:rPr lang="en-GB" sz="1200" err="1">
                <a:latin typeface="+mn-lt"/>
              </a:rPr>
              <a:t>unabhängig</a:t>
            </a:r>
            <a:r>
              <a:rPr lang="en-GB" sz="1200">
                <a:latin typeface="+mn-lt"/>
              </a:rPr>
              <a:t> von RSV-</a:t>
            </a:r>
            <a:r>
              <a:rPr lang="en-GB" sz="1200" err="1">
                <a:latin typeface="+mn-lt"/>
              </a:rPr>
              <a:t>Subtyp</a:t>
            </a:r>
            <a:r>
              <a:rPr lang="en-GB" sz="1200">
                <a:latin typeface="+mn-lt"/>
              </a:rPr>
              <a:t>, </a:t>
            </a:r>
            <a:r>
              <a:rPr lang="en-GB" sz="1200" err="1">
                <a:latin typeface="+mn-lt"/>
              </a:rPr>
              <a:t>Schwere</a:t>
            </a:r>
            <a:r>
              <a:rPr lang="en-GB" sz="1200">
                <a:latin typeface="+mn-lt"/>
              </a:rPr>
              <a:t> der </a:t>
            </a:r>
            <a:r>
              <a:rPr lang="en-GB" sz="1200" err="1">
                <a:latin typeface="+mn-lt"/>
              </a:rPr>
              <a:t>Erkrankung</a:t>
            </a:r>
            <a:r>
              <a:rPr lang="en-GB" sz="1200">
                <a:latin typeface="+mn-lt"/>
              </a:rPr>
              <a:t> (RSV-LRTD, </a:t>
            </a:r>
            <a:r>
              <a:rPr lang="en-GB" sz="1200" err="1">
                <a:latin typeface="+mn-lt"/>
              </a:rPr>
              <a:t>schwere</a:t>
            </a:r>
            <a:r>
              <a:rPr lang="en-GB" sz="1200">
                <a:latin typeface="+mn-lt"/>
              </a:rPr>
              <a:t> RSV-LRTD und RSV-ARI), </a:t>
            </a:r>
            <a:r>
              <a:rPr lang="en-GB" sz="1200" err="1">
                <a:latin typeface="+mn-lt"/>
              </a:rPr>
              <a:t>bestehenden</a:t>
            </a:r>
            <a:r>
              <a:rPr lang="en-GB" sz="1200">
                <a:latin typeface="+mn-lt"/>
              </a:rPr>
              <a:t> </a:t>
            </a:r>
            <a:r>
              <a:rPr lang="en-GB" sz="1200" err="1">
                <a:latin typeface="+mn-lt"/>
              </a:rPr>
              <a:t>Vorerkrankungen</a:t>
            </a:r>
            <a:r>
              <a:rPr lang="en-GB" sz="1200">
                <a:latin typeface="+mn-lt"/>
              </a:rPr>
              <a:t> </a:t>
            </a:r>
            <a:r>
              <a:rPr lang="en-GB" sz="1200" err="1">
                <a:latin typeface="+mn-lt"/>
              </a:rPr>
              <a:t>oder</a:t>
            </a:r>
            <a:r>
              <a:rPr lang="en-GB" sz="1200">
                <a:latin typeface="+mn-lt"/>
              </a:rPr>
              <a:t> Alter, </a:t>
            </a:r>
            <a:r>
              <a:rPr lang="en-GB" sz="1200" err="1">
                <a:latin typeface="+mn-lt"/>
              </a:rPr>
              <a:t>sowie</a:t>
            </a:r>
            <a:r>
              <a:rPr lang="en-GB" sz="1200">
                <a:latin typeface="+mn-lt"/>
              </a:rPr>
              <a:t> in </a:t>
            </a:r>
            <a:r>
              <a:rPr lang="en-GB" sz="1200" err="1">
                <a:latin typeface="+mn-lt"/>
              </a:rPr>
              <a:t>vor-gebrechlichen</a:t>
            </a:r>
            <a:r>
              <a:rPr lang="en-GB" sz="1200">
                <a:latin typeface="+mn-lt"/>
              </a:rPr>
              <a:t> Teilnehmern</a:t>
            </a:r>
            <a:r>
              <a:rPr lang="en-GB" sz="1200" baseline="30000">
                <a:latin typeface="+mn-lt"/>
              </a:rPr>
              <a:t>1</a:t>
            </a:r>
            <a:r>
              <a:rPr lang="en-GB" sz="1200" baseline="30000">
                <a:latin typeface="+mn-lt"/>
                <a:cs typeface="Arial" panose="020B0604020202020204" pitchFamily="34" charset="0"/>
              </a:rPr>
              <a:t>–3</a:t>
            </a:r>
          </a:p>
          <a:p>
            <a:pPr marL="0" indent="0">
              <a:buFont typeface="Arial" panose="020B0604020202020204" pitchFamily="34" charset="0"/>
              <a:buNone/>
            </a:pPr>
            <a:endParaRPr lang="en-GB" sz="1200" baseline="30000">
              <a:latin typeface="+mn-lt"/>
              <a:cs typeface="Arial" panose="020B0604020202020204" pitchFamily="34" charset="0"/>
            </a:endParaRPr>
          </a:p>
          <a:p>
            <a:pPr marL="0" indent="0">
              <a:buFont typeface="Arial" panose="020B0604020202020204" pitchFamily="34" charset="0"/>
              <a:buNone/>
            </a:pPr>
            <a:r>
              <a:rPr lang="en-GB" sz="1200" u="sng" kern="1200" err="1">
                <a:solidFill>
                  <a:schemeClr val="tx1"/>
                </a:solidFill>
                <a:latin typeface="+mn-lt"/>
                <a:ea typeface="+mn-ea"/>
                <a:cs typeface="+mn-cs"/>
              </a:rPr>
              <a:t>Mediane</a:t>
            </a:r>
            <a:r>
              <a:rPr lang="en-GB" sz="1200" u="sng" kern="1200">
                <a:solidFill>
                  <a:schemeClr val="tx1"/>
                </a:solidFill>
                <a:latin typeface="+mn-lt"/>
                <a:ea typeface="+mn-ea"/>
                <a:cs typeface="+mn-cs"/>
              </a:rPr>
              <a:t> </a:t>
            </a:r>
            <a:r>
              <a:rPr lang="en-GB" sz="1200" u="sng" kern="1200" err="1">
                <a:solidFill>
                  <a:schemeClr val="tx1"/>
                </a:solidFill>
                <a:latin typeface="+mn-lt"/>
                <a:ea typeface="+mn-ea"/>
                <a:cs typeface="+mn-cs"/>
              </a:rPr>
              <a:t>Nachbeobachtung</a:t>
            </a:r>
            <a:r>
              <a:rPr lang="en-GB" sz="1200" u="sng" kern="1200">
                <a:solidFill>
                  <a:schemeClr val="tx1"/>
                </a:solidFill>
                <a:latin typeface="+mn-lt"/>
                <a:ea typeface="+mn-ea"/>
                <a:cs typeface="+mn-cs"/>
              </a:rPr>
              <a:t>: </a:t>
            </a:r>
          </a:p>
          <a:p>
            <a:pPr marL="0" indent="0">
              <a:buFont typeface="Arial" panose="020B0604020202020204" pitchFamily="34" charset="0"/>
              <a:buNone/>
            </a:pPr>
            <a:r>
              <a:rPr lang="en-GB" sz="1200" kern="1200">
                <a:solidFill>
                  <a:schemeClr val="tx1"/>
                </a:solidFill>
                <a:latin typeface="+mn-lt"/>
                <a:ea typeface="+mn-ea"/>
                <a:cs typeface="+mn-cs"/>
              </a:rPr>
              <a:t>Saison 1: 6,7 </a:t>
            </a:r>
            <a:r>
              <a:rPr lang="en-GB" sz="1200" kern="1200" err="1">
                <a:solidFill>
                  <a:schemeClr val="tx1"/>
                </a:solidFill>
                <a:latin typeface="+mn-lt"/>
                <a:ea typeface="+mn-ea"/>
                <a:cs typeface="+mn-cs"/>
              </a:rPr>
              <a:t>Monate</a:t>
            </a:r>
            <a:r>
              <a:rPr lang="en-GB" sz="1200" kern="1200">
                <a:solidFill>
                  <a:schemeClr val="tx1"/>
                </a:solidFill>
                <a:latin typeface="+mn-lt"/>
                <a:ea typeface="+mn-ea"/>
                <a:cs typeface="+mn-cs"/>
              </a:rPr>
              <a:t>; Saison 2: 17,8 </a:t>
            </a:r>
            <a:r>
              <a:rPr lang="en-GB" sz="1200" kern="1200" err="1">
                <a:solidFill>
                  <a:schemeClr val="tx1"/>
                </a:solidFill>
                <a:latin typeface="+mn-lt"/>
                <a:ea typeface="+mn-ea"/>
                <a:cs typeface="+mn-cs"/>
              </a:rPr>
              <a:t>Monate</a:t>
            </a:r>
            <a:r>
              <a:rPr lang="en-GB" sz="1200" kern="1200">
                <a:solidFill>
                  <a:schemeClr val="tx1"/>
                </a:solidFill>
                <a:latin typeface="+mn-lt"/>
                <a:ea typeface="+mn-ea"/>
                <a:cs typeface="+mn-cs"/>
              </a:rPr>
              <a:t>; Saison 3: 30,6 </a:t>
            </a:r>
            <a:r>
              <a:rPr lang="en-GB" sz="1200" kern="1200" err="1">
                <a:solidFill>
                  <a:schemeClr val="tx1"/>
                </a:solidFill>
                <a:latin typeface="+mn-lt"/>
                <a:ea typeface="+mn-ea"/>
                <a:cs typeface="+mn-cs"/>
              </a:rPr>
              <a:t>Monate</a:t>
            </a:r>
            <a:endParaRPr lang="en-GB" sz="1050" baseline="0">
              <a:latin typeface="+mn-lt"/>
              <a:cs typeface="Arial" panose="020B0604020202020204" pitchFamily="34" charset="0"/>
            </a:endParaRPr>
          </a:p>
          <a:p>
            <a:pPr marL="0" indent="0">
              <a:buFont typeface="Arial" panose="020B0604020202020204" pitchFamily="34" charset="0"/>
              <a:buNone/>
            </a:pPr>
            <a:endParaRPr lang="en-GB" sz="1050" baseline="0">
              <a:latin typeface="+mn-lt"/>
              <a:cs typeface="Arial" panose="020B0604020202020204" pitchFamily="34" charset="0"/>
            </a:endParaRPr>
          </a:p>
          <a:p>
            <a:pPr marL="0" indent="0">
              <a:buFont typeface="Arial" panose="020B0604020202020204" pitchFamily="34" charset="0"/>
              <a:buNone/>
            </a:pPr>
            <a:r>
              <a:rPr lang="en-GB" sz="1050" baseline="0">
                <a:latin typeface="+mn-lt"/>
                <a:cs typeface="Arial" panose="020B0604020202020204" pitchFamily="34" charset="0"/>
              </a:rPr>
              <a:t>ARI, acute respiratory illness; LRTD, lower respiratory tract disease</a:t>
            </a:r>
            <a:endParaRPr lang="en-GB" sz="1050" baseline="0">
              <a:latin typeface="+mn-lt"/>
            </a:endParaRPr>
          </a:p>
          <a:p>
            <a:pPr marL="0" indent="0">
              <a:buFont typeface="Arial" panose="020B0604020202020204" pitchFamily="34" charset="0"/>
              <a:buNone/>
            </a:pPr>
            <a:endParaRPr lang="en-GB" sz="1200" b="1" baseline="0">
              <a:latin typeface="+mn-lt"/>
            </a:endParaRPr>
          </a:p>
          <a:p>
            <a:pPr marL="0" indent="0">
              <a:buFont typeface="Arial" panose="020B0604020202020204" pitchFamily="34" charset="0"/>
              <a:buNone/>
            </a:pPr>
            <a:r>
              <a:rPr lang="en-GB" sz="1200" b="1" baseline="0">
                <a:latin typeface="+mn-lt"/>
              </a:rPr>
              <a:t>References</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Papi A </a:t>
            </a:r>
            <a:r>
              <a:rPr kumimoji="0" lang="da-DK" sz="1200" b="0" i="1" u="none" strike="noStrike" kern="1200" cap="none" spc="0" normalizeH="0" baseline="0" noProof="0">
                <a:ln>
                  <a:noFill/>
                </a:ln>
                <a:solidFill>
                  <a:srgbClr val="000000"/>
                </a:solidFill>
                <a:effectLst/>
                <a:uLnTx/>
                <a:uFillTx/>
                <a:latin typeface="+mn-lt"/>
                <a:ea typeface="+mn-ea"/>
                <a:cs typeface="Calibri" panose="020F0502020204030204" pitchFamily="34" charset="0"/>
              </a:rPr>
              <a:t>et al. N Engl J Med </a:t>
            </a:r>
            <a:r>
              <a:rPr kumimoji="0" lang="da-DK" sz="12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2023;388:595–608</a:t>
            </a:r>
            <a:endParaRPr kumimoji="0" lang="en-GB" sz="1200" b="0" i="0" u="none" strike="noStrike" kern="1200" cap="none" spc="0" normalizeH="0" baseline="0" noProof="0">
              <a:ln>
                <a:noFill/>
              </a:ln>
              <a:solidFill>
                <a:srgbClr val="000000"/>
              </a:solidFill>
              <a:effectLst/>
              <a:uLnTx/>
              <a:uFillTx/>
              <a:latin typeface="+mn-lt"/>
              <a:ea typeface="+mn-ea"/>
              <a:cs typeface="Noto Sans"/>
            </a:endParaRP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mn-ea"/>
                <a:cs typeface="Noto Sans"/>
              </a:rPr>
              <a:t>Ison MG </a:t>
            </a:r>
            <a:r>
              <a:rPr kumimoji="0" lang="en-GB" sz="1200" b="0" i="1" u="none" strike="noStrike" kern="1200" cap="none" spc="0" normalizeH="0" baseline="0" noProof="0">
                <a:ln>
                  <a:noFill/>
                </a:ln>
                <a:solidFill>
                  <a:srgbClr val="000000"/>
                </a:solidFill>
                <a:effectLst/>
                <a:uLnTx/>
                <a:uFillTx/>
                <a:latin typeface="+mn-lt"/>
                <a:ea typeface="+mn-ea"/>
                <a:cs typeface="Noto Sans"/>
              </a:rPr>
              <a:t>et al. </a:t>
            </a:r>
            <a:r>
              <a:rPr kumimoji="0" lang="fr-FR" sz="1200" b="0" i="1" u="none" strike="noStrike" kern="1200" cap="none" spc="0" normalizeH="0" baseline="0" noProof="0">
                <a:ln>
                  <a:noFill/>
                </a:ln>
                <a:solidFill>
                  <a:srgbClr val="000000"/>
                </a:solidFill>
                <a:effectLst/>
                <a:uLnTx/>
                <a:uFillTx/>
                <a:latin typeface="+mn-lt"/>
                <a:ea typeface="+mn-ea"/>
                <a:cs typeface="Noto Sans"/>
              </a:rPr>
              <a:t>Clin Infect Dis</a:t>
            </a:r>
            <a:r>
              <a:rPr kumimoji="0" lang="fr-FR" sz="1200" b="0" i="0" u="none" strike="noStrike" kern="1200" cap="none" spc="0" normalizeH="0" baseline="0" noProof="0">
                <a:ln>
                  <a:noFill/>
                </a:ln>
                <a:solidFill>
                  <a:srgbClr val="000000"/>
                </a:solidFill>
                <a:effectLst/>
                <a:uLnTx/>
                <a:uFillTx/>
                <a:latin typeface="+mn-lt"/>
                <a:ea typeface="+mn-ea"/>
                <a:cs typeface="Noto Sans"/>
              </a:rPr>
              <a:t> 2024;78:1732–1744</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chemeClr val="tx1"/>
                </a:solidFill>
                <a:effectLst/>
                <a:uLnTx/>
                <a:uFillTx/>
                <a:latin typeface="+mn-lt"/>
                <a:ea typeface="+mn-ea"/>
                <a:cs typeface="Noto Sans"/>
              </a:rPr>
              <a:t>Ison MG </a:t>
            </a:r>
            <a:r>
              <a:rPr kumimoji="0" lang="en-GB" sz="1200" b="0" i="1" u="none" strike="noStrike" kern="1200" cap="none" spc="0" normalizeH="0" baseline="0" noProof="0">
                <a:ln>
                  <a:noFill/>
                </a:ln>
                <a:solidFill>
                  <a:schemeClr val="tx1"/>
                </a:solidFill>
                <a:effectLst/>
                <a:uLnTx/>
                <a:uFillTx/>
                <a:latin typeface="+mn-lt"/>
                <a:ea typeface="+mn-ea"/>
                <a:cs typeface="Noto Sans"/>
              </a:rPr>
              <a:t>et al</a:t>
            </a:r>
            <a:r>
              <a:rPr kumimoji="0" lang="en-GB" sz="1200" b="0" i="0" u="none" strike="noStrike" kern="1200" cap="none" spc="0" normalizeH="0" baseline="0" noProof="0">
                <a:ln>
                  <a:noFill/>
                </a:ln>
                <a:solidFill>
                  <a:schemeClr val="tx1"/>
                </a:solidFill>
                <a:effectLst/>
                <a:uLnTx/>
                <a:uFillTx/>
                <a:latin typeface="+mn-lt"/>
                <a:ea typeface="+mn-ea"/>
                <a:cs typeface="Noto Sans"/>
              </a:rPr>
              <a:t>. The efficacy of a single dose of the respiratory syncytial virus prefusion F protein vaccine in adults ≥60 years of age over 3 RSV seasons. Abstract presented at CHEST 2024, October 6–9 2024, Boston, MA, US</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endParaRPr kumimoji="0" lang="en-GB" sz="1200" b="0" i="0" u="none" strike="noStrike" kern="1200" cap="none" spc="0" normalizeH="0" baseline="0" noProof="0">
              <a:ln>
                <a:noFill/>
              </a:ln>
              <a:solidFill>
                <a:srgbClr val="000000"/>
              </a:solidFill>
              <a:effectLst/>
              <a:uLnTx/>
              <a:uFillTx/>
              <a:latin typeface="GSK Precision" pitchFamily="2" charset="0"/>
              <a:ea typeface="+mn-ea"/>
              <a:cs typeface="Noto Sans"/>
            </a:endParaRPr>
          </a:p>
          <a:p>
            <a:pPr marL="0" indent="0">
              <a:buFont typeface="Arial" panose="020B0604020202020204" pitchFamily="34" charset="0"/>
              <a:buNone/>
            </a:pPr>
            <a:endParaRPr lang="en-US" baseline="0"/>
          </a:p>
          <a:p>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GSK Precision" pitchFamily="2"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000000"/>
              </a:solidFill>
              <a:effectLst/>
              <a:uLnTx/>
              <a:uFillTx/>
              <a:latin typeface="GSK Precision" pitchFamily="2" charset="0"/>
              <a:ea typeface="+mn-ea"/>
              <a:cs typeface="Noto Sans"/>
            </a:endParaRPr>
          </a:p>
        </p:txBody>
      </p:sp>
    </p:spTree>
    <p:extLst>
      <p:ext uri="{BB962C8B-B14F-4D97-AF65-F5344CB8AC3E}">
        <p14:creationId xmlns:p14="http://schemas.microsoft.com/office/powerpoint/2010/main" val="3563968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Objectives: Pneumococcal immunization is recommended in dialysis patients. We aimed to estimate pneumococcal vaccination coverage among patients who initiate dialysis in France, and its association with mortality. Methods: Data were extracted from two prospective national databases, merged using a deterministic linkage method: renal epidemiology and information network (REIN) registry, which includes all patients on dialysis and kidney transplants recipients in France, and the national health insurance information system (SNIIRAM) which collects individual data on health expenditure reimbursement, including vaccines. We enrolled all patients who initiated chronic dialysis in 2015. Data on health status at dialysis initiation, dialysis modalities, and pneumococcal vaccine prescribed from 2 years before to 1 year after dialysis start were collected. Univariate and multivariate Cox proportional hazard models were used to assess one-year all-cause mortality. Results: Among the 8,294 incident patients included, 1,849 (22.3 %) received at least one pneumococcal vaccine before (n = 542, 6.5 %), or after (n = 1,307, 15.8 %) dialysis start, as follows: 13-valent pneumococcal conjugated vaccine (PCV13) followed by 23-valent pneumococcal polysaccharide vaccine (PPSV23), n = 938 (50.7 %); only PPSV23, n = 650 (35.1 %); or only PCV13, n = 261 (14.1 %). Vaccinated patients were younger (mean, 66.5 ± 14.8 years vs. 69.0 ± 14.9 years, P  0.001), more likely to suffer from glomerulonephritis (17.0 % vs. 11.0 %, P  0.001), and less likely to start dialysis in emergency (27.2 % vs. 31.1 %, P = 0.001). On multivariate analysis, patients who received PCV13 and PPSV23, or only PCV13 were less likely to die (respectively, HR = 0.37; 95 %CI 0.28–0.51, and HR = 0.35; 95 %CI 0.19–0.65). Conclusions: Pneumococcal immunization with PCV13 followed by PPSV23, or with PCV13 alone, but not with PPSV23 alone, is independently associated with decreased one year-mortality in patients who start dialysis</a:t>
            </a:r>
            <a:endParaRPr lang="de-DE" dirty="0"/>
          </a:p>
        </p:txBody>
      </p:sp>
      <p:sp>
        <p:nvSpPr>
          <p:cNvPr id="4" name="Foliennummernplatzhalter 3"/>
          <p:cNvSpPr>
            <a:spLocks noGrp="1"/>
          </p:cNvSpPr>
          <p:nvPr>
            <p:ph type="sldNum" sz="quarter" idx="5"/>
          </p:nvPr>
        </p:nvSpPr>
        <p:spPr/>
        <p:txBody>
          <a:bodyPr/>
          <a:lstStyle/>
          <a:p>
            <a:fld id="{10C24AED-19D7-4D0F-B77E-4A182182A7E1}" type="slidenum">
              <a:rPr lang="de-DE" smtClean="0"/>
              <a:t>46</a:t>
            </a:fld>
            <a:endParaRPr lang="de-DE"/>
          </a:p>
        </p:txBody>
      </p:sp>
    </p:spTree>
    <p:extLst>
      <p:ext uri="{BB962C8B-B14F-4D97-AF65-F5344CB8AC3E}">
        <p14:creationId xmlns:p14="http://schemas.microsoft.com/office/powerpoint/2010/main" val="2090300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51</a:t>
            </a:fld>
            <a:endParaRPr lang="de-DE"/>
          </a:p>
        </p:txBody>
      </p:sp>
    </p:spTree>
    <p:extLst>
      <p:ext uri="{BB962C8B-B14F-4D97-AF65-F5344CB8AC3E}">
        <p14:creationId xmlns:p14="http://schemas.microsoft.com/office/powerpoint/2010/main" val="1866535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de-de" sz="1200" b="1"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Reaktivierung: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Hauptrisikofaktoren: Rückgang der Immunität im Alter, Geschlecht, immunvermittelte Erkrankungen und immunsuppressive Behandlungen.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Alle VZV-Proteine werden exprimiert. Neue Virionen werden produziert.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Nach der Reaktivierung wandert das VZV mit einer Geschwindigkeit von ~5,6 mm/h vom Dorsalwurzel-Ganglion zur Haut.</a:t>
            </a:r>
          </a:p>
          <a:p>
            <a:endParaRPr lang="de-DE">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de-DE"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Primäre Infektion: </a:t>
            </a:r>
            <a:r>
              <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Eine VZV-Infektion tritt in der Regel in der Kindheit auf und äußert sich in einem blasigen Hautausschlag.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de-de"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Latenz: </a:t>
            </a:r>
            <a:r>
              <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VZV zieht sich zurück in die Spinalganglien. Die Primärinfektion induziert eine zellvermittelte Immunität, die eine nachfolgende Infektion und Reaktivierung verhindert.</a:t>
            </a:r>
            <a:endParaRPr kumimoji="0" 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1" u="none">
                <a:solidFill>
                  <a:prstClr val="black"/>
                </a:solidFill>
                <a:latin typeface="Arial" panose="020B0604020202020204" pitchFamily="34" charset="0"/>
                <a:cs typeface="Arial" panose="020B0604020202020204" pitchFamily="34" charset="0"/>
              </a:rPr>
              <a:t>Reaktivierung: </a:t>
            </a:r>
            <a:r>
              <a:rPr lang="de-DE" sz="1200">
                <a:solidFill>
                  <a:prstClr val="black"/>
                </a:solidFill>
                <a:latin typeface="Arial" panose="020B0604020202020204" pitchFamily="34" charset="0"/>
                <a:cs typeface="Arial" panose="020B0604020202020204" pitchFamily="34" charset="0"/>
              </a:rPr>
              <a:t>VZV</a:t>
            </a:r>
            <a:r>
              <a:rPr kumimoji="0" lang="de-DE"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kann im höheren Lebensalter, vornehmlich ab 50 Jahren, reaktiviert werden. Dies führt zu einer schmerzhaften Erkrankung, die durch einen charakteristischen Bläschenausschlag</a:t>
            </a: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gekennzeichnet ist </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Entzündung</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der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betroffenen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Spinalganglien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und dem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damit</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verbundenen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Dermatom</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Die Beschwerden beginnen meist mit Schmerzen im Bereich des betroffenen Dermatoms. Nach 2-3 Tagen folgen vesikuläre Effloreszenzen (Bläschen), die dann auch meist zur Diagnose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Herpes zoster führen.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Es können 1-3 </a:t>
            </a:r>
            <a:r>
              <a:rPr kumimoji="0" lang="de-DE"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Dermatome</a:t>
            </a: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betroffen sein. </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Die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Läsionen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treten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meist</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unilateral auf (56%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thorakal</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aber</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auch</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benachbarte</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Hautregionen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und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viszerale</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Organe</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können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durch</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weitere</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Ausbreitung</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der Viren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betroffen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sein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insbesondere</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bei</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immunsupprimierten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Individuen</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a:t>
            </a:r>
          </a:p>
          <a:p>
            <a:endPar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US" sz="1200" b="0" i="0" u="sng"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Quellen</a:t>
            </a:r>
            <a:r>
              <a:rPr kumimoji="0" lang="en-US" sz="1200" b="0" i="0" u="sng"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a:t>
            </a:r>
          </a:p>
          <a:p>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Carbone V et al. Minerva </a:t>
            </a:r>
            <a:r>
              <a:rPr kumimoji="0" lang="de-DE"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Stomatol</a:t>
            </a: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2004;53:49–59 </a:t>
            </a:r>
            <a:r>
              <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z</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ur</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Ausbreitung</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der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Efflorenzen</a:t>
            </a:r>
            <a:endParaRPr kumimoji="0" lang="de-DE"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Dworkin RH, et al. J Pain. 2008;9;S37-S44; </a:t>
            </a:r>
          </a:p>
          <a:p>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Harpaz R, et al. MMWR </a:t>
            </a:r>
            <a:r>
              <a:rPr kumimoji="0" lang="en-US" sz="1200" b="0" i="0" u="none" strike="noStrike" kern="1200" cap="none" spc="0" normalizeH="0" baseline="0" err="1">
                <a:ln>
                  <a:noFill/>
                </a:ln>
                <a:solidFill>
                  <a:prstClr val="black"/>
                </a:solidFill>
                <a:effectLst/>
                <a:uLnTx/>
                <a:uFillTx/>
                <a:latin typeface="Arial" panose="020B0604020202020204" pitchFamily="34" charset="0"/>
                <a:ea typeface="+mn-ea"/>
                <a:cs typeface="Arial" panose="020B0604020202020204" pitchFamily="34" charset="0"/>
              </a:rPr>
              <a:t>Recomm</a:t>
            </a:r>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 Rep 2008; 57:1-40;  </a:t>
            </a:r>
          </a:p>
          <a:p>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Kawai K, et al. BMJ Open. 2014; </a:t>
            </a:r>
          </a:p>
          <a:p>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Volpi A; Herpes: the journal of the IHMF;2007;14;35-39; </a:t>
            </a:r>
          </a:p>
          <a:p>
            <a:r>
              <a:rPr kumimoji="0" lang="en-US" sz="12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Gershon AA et al. Nat Rev. 2017</a:t>
            </a:r>
          </a:p>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52</a:t>
            </a:fld>
            <a:endParaRPr lang="de-DE"/>
          </a:p>
        </p:txBody>
      </p:sp>
    </p:spTree>
    <p:extLst>
      <p:ext uri="{BB962C8B-B14F-4D97-AF65-F5344CB8AC3E}">
        <p14:creationId xmlns:p14="http://schemas.microsoft.com/office/powerpoint/2010/main" val="348908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kern="0"/>
              <a:t>*Daten wurden in 26 Ländern gesammelt; Das Risiko für PZN kann aufgrund der unterschiedlichen Prävalenz von Behinderungen und anderen zugrunde liegenden Komorbiditäten in der älteren Bevölkerung von Land zu Land unterschiedlich gewesen sein.</a:t>
            </a:r>
            <a:r>
              <a:rPr lang="de" kern="0" baseline="30000"/>
              <a:t>3 </a:t>
            </a:r>
            <a:r>
              <a:rPr lang="de-DE" sz="1100" kern="0" baseline="30000">
                <a:solidFill>
                  <a:schemeClr val="tx1"/>
                </a:solidFill>
              </a:rPr>
              <a:t>‡</a:t>
            </a:r>
            <a:r>
              <a:rPr lang="de-DE" kern="0"/>
              <a:t>Kumulative Inzidenz bis zu 3 Monate nach HZ. Nur Kohortenstudien mit einer Kontrollgruppe eingeschlossen. Beachten Sie, dass das Risiko für HZ-assoziierte vaskuläre Ereignisse nachweislich länger als 3 Monate nach HZ anhält. </a:t>
            </a:r>
            <a:r>
              <a:rPr lang="de" kern="0" baseline="30000"/>
              <a:t>†</a:t>
            </a:r>
            <a:r>
              <a:rPr lang="de" kern="0"/>
              <a:t>Häufige Augenkomplikationen können Keratitis, Uveitis/Iritis und Konjunktivitis sein</a:t>
            </a:r>
            <a:r>
              <a:rPr lang="de" kern="0" baseline="30000"/>
              <a:t>3</a:t>
            </a:r>
            <a:endParaRPr lang="en-GB" baseline="30000"/>
          </a:p>
          <a:p>
            <a:endParaRPr lang="en-GB"/>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2704057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700" y="698500"/>
            <a:ext cx="6210300" cy="34925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AT" sz="1200">
                <a:solidFill>
                  <a:srgbClr val="6189C6"/>
                </a:solidFill>
                <a:latin typeface="+mn-lt"/>
              </a:rPr>
              <a:t>Asthma: bis zu 3,6-fach</a:t>
            </a:r>
          </a:p>
          <a:p>
            <a:pPr marL="171450" indent="-171450">
              <a:buFont typeface="Arial" panose="020B0604020202020204" pitchFamily="34" charset="0"/>
              <a:buChar char="•"/>
            </a:pPr>
            <a:r>
              <a:rPr lang="de-AT" sz="1200">
                <a:solidFill>
                  <a:srgbClr val="6189C6"/>
                </a:solidFill>
                <a:latin typeface="+mn-lt"/>
              </a:rPr>
              <a:t>Koronare Herzkrankheit: bis zu 7-fach• Diabetes: bis zu 11,4-fach</a:t>
            </a:r>
          </a:p>
          <a:p>
            <a:pPr marL="171450" indent="-171450">
              <a:buFont typeface="Arial" panose="020B0604020202020204" pitchFamily="34" charset="0"/>
              <a:buChar char="•"/>
            </a:pPr>
            <a:r>
              <a:rPr lang="de-AT" sz="1200">
                <a:solidFill>
                  <a:srgbClr val="6189C6"/>
                </a:solidFill>
                <a:latin typeface="+mn-lt"/>
              </a:rPr>
              <a:t>COPD mit einem 3,5- bis 13,4-fach erhöhten Risiko für eine stationäre Behandlung aufgrund einer RSV-Infektion assoziiert.</a:t>
            </a:r>
          </a:p>
          <a:p>
            <a:pPr marL="171450" indent="-171450">
              <a:buFont typeface="Arial" panose="020B0604020202020204" pitchFamily="34" charset="0"/>
              <a:buChar char="•"/>
            </a:pPr>
            <a:r>
              <a:rPr lang="de-AT" sz="1200">
                <a:solidFill>
                  <a:srgbClr val="6189C6"/>
                </a:solidFill>
                <a:latin typeface="+mn-lt"/>
              </a:rPr>
              <a:t>Kongestive Herzinsuffizienz: bis zu 33,2-fach</a:t>
            </a:r>
            <a:endParaRPr lang="en-GB" sz="1200">
              <a:latin typeface="+mn-lt"/>
            </a:endParaRPr>
          </a:p>
        </p:txBody>
      </p:sp>
      <p:sp>
        <p:nvSpPr>
          <p:cNvPr id="4" name="Slide Number Placeholder 3"/>
          <p:cNvSpPr>
            <a:spLocks noGrp="1"/>
          </p:cNvSpPr>
          <p:nvPr>
            <p:ph type="sldNum" sz="quarter" idx="5"/>
          </p:nvPr>
        </p:nvSpPr>
        <p:spPr/>
        <p:txBody>
          <a:bodyPr/>
          <a:lstStyle/>
          <a:p>
            <a:pPr defTabSz="990478">
              <a:defRPr/>
            </a:pPr>
            <a:fld id="{026B53C8-14E4-49A7-A1A5-3BF810B81EBE}" type="slidenum">
              <a:rPr lang="en-GB" sz="1000">
                <a:solidFill>
                  <a:srgbClr val="544F40"/>
                </a:solidFill>
                <a:latin typeface="Arial" panose="020B0604020202020204"/>
                <a:cs typeface="Noto Sans"/>
              </a:rPr>
              <a:pPr defTabSz="990478">
                <a:defRPr/>
              </a:pPr>
              <a:t>54</a:t>
            </a:fld>
            <a:endParaRPr lang="en-GB" sz="1000">
              <a:solidFill>
                <a:srgbClr val="544F40"/>
              </a:solidFill>
              <a:latin typeface="Arial" panose="020B0604020202020204"/>
              <a:cs typeface="Noto Sans"/>
            </a:endParaRPr>
          </a:p>
        </p:txBody>
      </p:sp>
    </p:spTree>
    <p:extLst>
      <p:ext uri="{BB962C8B-B14F-4D97-AF65-F5344CB8AC3E}">
        <p14:creationId xmlns:p14="http://schemas.microsoft.com/office/powerpoint/2010/main" val="196940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a:t>Alters-assoziierte</a:t>
            </a:r>
            <a:r>
              <a:rPr lang="de-DE" baseline="0" noProof="0" dirty="0"/>
              <a:t> Abnahme der Immunfunktion, welche teilweise für die erhöhte Prävalenz und Schwere von Infektionen, sowie die niedrige Wirksamkeit von Impfungen bei älteren Menschen verantwortlich ist. </a:t>
            </a:r>
            <a:r>
              <a:rPr lang="de-DE" baseline="0" noProof="0" dirty="0" err="1"/>
              <a:t>Immunoseneszenz</a:t>
            </a:r>
            <a:r>
              <a:rPr lang="de-DE" baseline="0" noProof="0" dirty="0"/>
              <a:t> ist ein multifaktorieller Prozess, welcher das angeborene (</a:t>
            </a:r>
            <a:r>
              <a:rPr lang="de-DE" baseline="0" noProof="0" dirty="0" err="1"/>
              <a:t>innate</a:t>
            </a:r>
            <a:r>
              <a:rPr lang="de-DE" baseline="0" noProof="0" dirty="0"/>
              <a:t>) und erworbene (adaptive) Immunsystem miteinschließt. Die Anzahl der naiven B-Zellen, sowie die Diversität des B-Zell Pools nimmt mit dem Alter ab. Durch die verminderte Funktion der T und B Lymphozyten und der reduzierten angeborenen (</a:t>
            </a:r>
            <a:r>
              <a:rPr lang="de-DE" baseline="0" noProof="0" dirty="0" err="1"/>
              <a:t>innaten</a:t>
            </a:r>
            <a:r>
              <a:rPr lang="de-DE" baseline="0" noProof="0" dirty="0"/>
              <a:t>) Immunfunktion, wird die körpereigene Fähigkeit einer robusten Immunantwort geschwächt.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rPr>
              <a:t> </a:t>
            </a:r>
            <a:r>
              <a:rPr kumimoji="0" lang="de-DE" sz="1200" b="0" i="0" u="none" strike="noStrike" kern="1200" cap="none" spc="0" normalizeH="0" baseline="0" noProof="0" dirty="0">
                <a:ln>
                  <a:noFill/>
                </a:ln>
                <a:solidFill>
                  <a:srgbClr val="C9C1B8">
                    <a:lumMod val="10000"/>
                  </a:srgbClr>
                </a:solidFill>
                <a:effectLst/>
                <a:uLnTx/>
                <a:uFillTx/>
                <a:latin typeface="Arial"/>
                <a:ea typeface="+mn-ea"/>
                <a:cs typeface="+mn-cs"/>
              </a:rPr>
              <a:t>Notwendigkeit für Impfprogramme, </a:t>
            </a:r>
            <a:r>
              <a:rPr lang="de-DE" dirty="0">
                <a:solidFill>
                  <a:srgbClr val="C9C1B8">
                    <a:lumMod val="10000"/>
                  </a:srgbClr>
                </a:solidFill>
                <a:latin typeface="Arial"/>
              </a:rPr>
              <a:t>d</a:t>
            </a:r>
            <a:r>
              <a:rPr kumimoji="0" lang="de-DE" sz="1200" b="0" i="0" u="none" strike="noStrike" kern="1200" cap="none" spc="0" normalizeH="0" baseline="0" noProof="0" dirty="0" err="1">
                <a:ln>
                  <a:noFill/>
                </a:ln>
                <a:solidFill>
                  <a:srgbClr val="C9C1B8">
                    <a:lumMod val="10000"/>
                  </a:srgbClr>
                </a:solidFill>
                <a:effectLst/>
                <a:uLnTx/>
                <a:uFillTx/>
                <a:latin typeface="Arial"/>
                <a:ea typeface="+mn-ea"/>
                <a:cs typeface="+mn-cs"/>
              </a:rPr>
              <a:t>ie</a:t>
            </a:r>
            <a:r>
              <a:rPr kumimoji="0" lang="de-DE" sz="1200" b="0" i="0" u="none" strike="noStrike" kern="1200" cap="none" spc="0" normalizeH="0" baseline="0" noProof="0" dirty="0">
                <a:ln>
                  <a:noFill/>
                </a:ln>
                <a:solidFill>
                  <a:srgbClr val="C9C1B8">
                    <a:lumMod val="10000"/>
                  </a:srgbClr>
                </a:solidFill>
                <a:effectLst/>
                <a:uLnTx/>
                <a:uFillTx/>
                <a:latin typeface="Arial"/>
                <a:ea typeface="+mn-ea"/>
                <a:cs typeface="+mn-cs"/>
              </a:rPr>
              <a:t> Menschen in allen Altersdekaden schützen</a:t>
            </a:r>
            <a:endParaRPr lang="de-DE" baseline="0" noProof="0" dirty="0"/>
          </a:p>
          <a:p>
            <a:endParaRPr lang="de-DE" dirty="0"/>
          </a:p>
        </p:txBody>
      </p:sp>
      <p:sp>
        <p:nvSpPr>
          <p:cNvPr id="4" name="Foliennummernplatzhalter 3"/>
          <p:cNvSpPr>
            <a:spLocks noGrp="1"/>
          </p:cNvSpPr>
          <p:nvPr>
            <p:ph type="sldNum" sz="quarter" idx="5"/>
          </p:nvPr>
        </p:nvSpPr>
        <p:spPr/>
        <p:txBody>
          <a:bodyPr/>
          <a:lstStyle/>
          <a:p>
            <a:fld id="{62DBC6A6-AD52-49D1-9220-46F58B784E55}" type="slidenum">
              <a:rPr lang="de-DE" smtClean="0"/>
              <a:t>6</a:t>
            </a:fld>
            <a:endParaRPr lang="de-DE"/>
          </a:p>
        </p:txBody>
      </p:sp>
    </p:spTree>
    <p:extLst>
      <p:ext uri="{BB962C8B-B14F-4D97-AF65-F5344CB8AC3E}">
        <p14:creationId xmlns:p14="http://schemas.microsoft.com/office/powerpoint/2010/main" val="2191065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sym typeface="Wingdings" panose="05000000000000000000" pitchFamily="2" charset="2"/>
              </a:rPr>
              <a:t> </a:t>
            </a:r>
            <a:r>
              <a:rPr lang="de-DE"/>
              <a:t>Keine Aufteilung nach Alter hier.</a:t>
            </a:r>
          </a:p>
          <a:p>
            <a:endParaRPr lang="de-DE"/>
          </a:p>
          <a:p>
            <a:pPr algn="l"/>
            <a:r>
              <a:rPr lang="en-US" sz="1200" b="1" i="0" u="none" strike="noStrike" baseline="0">
                <a:latin typeface="+mn-lt"/>
              </a:rPr>
              <a:t>Results: </a:t>
            </a:r>
            <a:r>
              <a:rPr lang="en-US" sz="1200" b="0" i="0" u="none" strike="noStrike" baseline="0">
                <a:latin typeface="+mn-lt"/>
              </a:rPr>
              <a:t>Of 6392 considered records, 80 were included in the meta-analysis. 21 different conditions were identified as</a:t>
            </a:r>
          </a:p>
          <a:p>
            <a:pPr algn="l"/>
            <a:r>
              <a:rPr lang="de-DE" sz="1200" b="0" i="0" u="none" strike="noStrike" baseline="0">
                <a:latin typeface="+mn-lt"/>
              </a:rPr>
              <a:t>potential </a:t>
            </a:r>
            <a:r>
              <a:rPr lang="de-DE" sz="1200" b="0" i="0" u="none" strike="noStrike" baseline="0" err="1">
                <a:latin typeface="+mn-lt"/>
              </a:rPr>
              <a:t>risk</a:t>
            </a:r>
            <a:r>
              <a:rPr lang="de-DE" sz="1200" b="0" i="0" u="none" strike="noStrike" baseline="0">
                <a:latin typeface="+mn-lt"/>
              </a:rPr>
              <a:t> </a:t>
            </a:r>
            <a:r>
              <a:rPr lang="de-DE" sz="1200" b="0" i="0" u="none" strike="noStrike" baseline="0" err="1">
                <a:latin typeface="+mn-lt"/>
              </a:rPr>
              <a:t>factors</a:t>
            </a:r>
            <a:r>
              <a:rPr lang="de-DE" sz="1200" b="0" i="0" u="none" strike="noStrike" baseline="0">
                <a:latin typeface="+mn-lt"/>
              </a:rPr>
              <a:t> </a:t>
            </a:r>
            <a:r>
              <a:rPr lang="de-DE" sz="1200" b="0" i="0" u="none" strike="noStrike" baseline="0" err="1">
                <a:latin typeface="+mn-lt"/>
              </a:rPr>
              <a:t>for</a:t>
            </a:r>
            <a:r>
              <a:rPr lang="de-DE" sz="1200" b="0" i="0" u="none" strike="noStrike" baseline="0">
                <a:latin typeface="+mn-lt"/>
              </a:rPr>
              <a:t> HZ: </a:t>
            </a:r>
            <a:r>
              <a:rPr lang="de-DE" sz="1200" b="0" i="0" u="none" strike="noStrike" baseline="0" err="1">
                <a:latin typeface="+mn-lt"/>
              </a:rPr>
              <a:t>asthma</a:t>
            </a:r>
            <a:r>
              <a:rPr lang="de-DE" sz="1200" b="0" i="0" u="none" strike="noStrike" baseline="0">
                <a:latin typeface="+mn-lt"/>
              </a:rPr>
              <a:t>, autoimmune </a:t>
            </a:r>
            <a:r>
              <a:rPr lang="de-DE" sz="1200" b="0" i="0" u="none" strike="noStrike" baseline="0" err="1">
                <a:latin typeface="+mn-lt"/>
              </a:rPr>
              <a:t>disorders</a:t>
            </a:r>
            <a:r>
              <a:rPr lang="de-DE" sz="1200" b="0" i="0" u="none" strike="noStrike" baseline="0">
                <a:latin typeface="+mn-lt"/>
              </a:rPr>
              <a:t>, </a:t>
            </a:r>
            <a:r>
              <a:rPr lang="de-DE" sz="1200" b="0" i="0" u="none" strike="noStrike" baseline="0" err="1">
                <a:latin typeface="+mn-lt"/>
              </a:rPr>
              <a:t>cancer</a:t>
            </a:r>
            <a:r>
              <a:rPr lang="de-DE" sz="1200" b="0" i="0" u="none" strike="noStrike" baseline="0">
                <a:latin typeface="+mn-lt"/>
              </a:rPr>
              <a:t>, </a:t>
            </a:r>
            <a:r>
              <a:rPr lang="de-DE" sz="1200" b="0" i="0" u="none" strike="noStrike" baseline="0" err="1">
                <a:latin typeface="+mn-lt"/>
              </a:rPr>
              <a:t>cardiovascular</a:t>
            </a:r>
            <a:r>
              <a:rPr lang="de-DE" sz="1200" b="0" i="0" u="none" strike="noStrike" baseline="0">
                <a:latin typeface="+mn-lt"/>
              </a:rPr>
              <a:t> </a:t>
            </a:r>
            <a:r>
              <a:rPr lang="de-DE" sz="1200" b="0" i="0" u="none" strike="noStrike" baseline="0" err="1">
                <a:latin typeface="+mn-lt"/>
              </a:rPr>
              <a:t>disorders</a:t>
            </a:r>
            <a:r>
              <a:rPr lang="de-DE" sz="1200" b="0" i="0" u="none" strike="noStrike" baseline="0">
                <a:latin typeface="+mn-lt"/>
              </a:rPr>
              <a:t>, </a:t>
            </a:r>
            <a:r>
              <a:rPr lang="de-DE" sz="1200" b="0" i="0" u="none" strike="noStrike" baseline="0" err="1">
                <a:latin typeface="+mn-lt"/>
              </a:rPr>
              <a:t>chronic</a:t>
            </a:r>
            <a:r>
              <a:rPr lang="de-DE" sz="1200" b="0" i="0" u="none" strike="noStrike" baseline="0">
                <a:latin typeface="+mn-lt"/>
              </a:rPr>
              <a:t> </a:t>
            </a:r>
            <a:r>
              <a:rPr lang="de-DE" sz="1200" b="0" i="0" u="none" strike="noStrike" baseline="0" err="1">
                <a:latin typeface="+mn-lt"/>
              </a:rPr>
              <a:t>heart</a:t>
            </a:r>
            <a:r>
              <a:rPr lang="de-DE" sz="1200" b="0" i="0" u="none" strike="noStrike" baseline="0">
                <a:latin typeface="+mn-lt"/>
              </a:rPr>
              <a:t> </a:t>
            </a:r>
            <a:r>
              <a:rPr lang="de-DE" sz="1200" b="0" i="0" u="none" strike="noStrike" baseline="0" err="1">
                <a:latin typeface="+mn-lt"/>
              </a:rPr>
              <a:t>failure</a:t>
            </a:r>
            <a:r>
              <a:rPr lang="de-DE" sz="1200" b="0" i="0" u="none" strike="noStrike" baseline="0">
                <a:latin typeface="+mn-lt"/>
              </a:rPr>
              <a:t> (CHF), </a:t>
            </a:r>
            <a:r>
              <a:rPr lang="de-DE" sz="1200" b="0" i="0" u="none" strike="noStrike" baseline="0" err="1">
                <a:latin typeface="+mn-lt"/>
              </a:rPr>
              <a:t>chronic</a:t>
            </a:r>
            <a:r>
              <a:rPr lang="de-DE" sz="1200" b="0" i="0" u="none" strike="noStrike" baseline="0">
                <a:latin typeface="+mn-lt"/>
              </a:rPr>
              <a:t> </a:t>
            </a:r>
            <a:r>
              <a:rPr lang="de-DE" sz="1200" b="0" i="0" u="none" strike="noStrike" baseline="0" err="1">
                <a:latin typeface="+mn-lt"/>
              </a:rPr>
              <a:t>obstructive</a:t>
            </a:r>
            <a:r>
              <a:rPr lang="de-DE" sz="1200" b="0" i="0" u="none" strike="noStrike" baseline="0">
                <a:latin typeface="+mn-lt"/>
              </a:rPr>
              <a:t> </a:t>
            </a:r>
            <a:r>
              <a:rPr lang="de-DE" sz="1200" b="0" i="0" u="none" strike="noStrike" baseline="0" err="1">
                <a:latin typeface="+mn-lt"/>
              </a:rPr>
              <a:t>pulmonary</a:t>
            </a:r>
            <a:r>
              <a:rPr lang="de-DE" sz="1200" b="0" i="0" u="none" strike="noStrike" baseline="0">
                <a:latin typeface="+mn-lt"/>
              </a:rPr>
              <a:t> </a:t>
            </a:r>
            <a:r>
              <a:rPr lang="de-DE" sz="1200" b="0" i="0" u="none" strike="noStrike" baseline="0" err="1">
                <a:latin typeface="+mn-lt"/>
              </a:rPr>
              <a:t>disorder</a:t>
            </a:r>
            <a:r>
              <a:rPr lang="de-DE" sz="1200" b="0" i="0" u="none" strike="noStrike" baseline="0">
                <a:latin typeface="+mn-lt"/>
              </a:rPr>
              <a:t> (COPD), </a:t>
            </a:r>
            <a:r>
              <a:rPr lang="de-DE" sz="1200" b="0" i="0" u="none" strike="noStrike" baseline="0" err="1">
                <a:latin typeface="+mn-lt"/>
              </a:rPr>
              <a:t>depression</a:t>
            </a:r>
            <a:r>
              <a:rPr lang="de-DE" sz="1200" b="0" i="0" u="none" strike="noStrike" baseline="0">
                <a:latin typeface="+mn-lt"/>
              </a:rPr>
              <a:t>, </a:t>
            </a:r>
            <a:r>
              <a:rPr lang="de-DE" sz="1200" b="0" i="0" u="none" strike="noStrike" baseline="0" err="1">
                <a:latin typeface="+mn-lt"/>
              </a:rPr>
              <a:t>diabetes</a:t>
            </a:r>
            <a:r>
              <a:rPr lang="de-DE" sz="1200" b="0" i="0" u="none" strike="noStrike" baseline="0">
                <a:latin typeface="+mn-lt"/>
              </a:rPr>
              <a:t>, digestive </a:t>
            </a:r>
            <a:r>
              <a:rPr lang="de-DE" sz="1200" b="0" i="0" u="none" strike="noStrike" baseline="0" err="1">
                <a:latin typeface="+mn-lt"/>
              </a:rPr>
              <a:t>disorders</a:t>
            </a:r>
            <a:r>
              <a:rPr lang="de-DE" sz="1200" b="0" i="0" u="none" strike="noStrike" baseline="0">
                <a:latin typeface="+mn-lt"/>
              </a:rPr>
              <a:t>, </a:t>
            </a:r>
            <a:r>
              <a:rPr lang="de-DE" sz="1200" b="0" i="0" u="none" strike="noStrike" baseline="0" err="1">
                <a:latin typeface="+mn-lt"/>
              </a:rPr>
              <a:t>endocrine</a:t>
            </a:r>
            <a:r>
              <a:rPr lang="de-DE" sz="1200" b="0" i="0" u="none" strike="noStrike" baseline="0">
                <a:latin typeface="+mn-lt"/>
              </a:rPr>
              <a:t> and </a:t>
            </a:r>
            <a:r>
              <a:rPr lang="de-DE" sz="1200" b="0" i="0" u="none" strike="noStrike" baseline="0" err="1">
                <a:latin typeface="+mn-lt"/>
              </a:rPr>
              <a:t>metabolic</a:t>
            </a:r>
            <a:r>
              <a:rPr lang="de-DE" sz="1200" b="0" i="0" u="none" strike="noStrike" baseline="0">
                <a:latin typeface="+mn-lt"/>
              </a:rPr>
              <a:t> </a:t>
            </a:r>
            <a:r>
              <a:rPr lang="de-DE" sz="1200" b="0" i="0" u="none" strike="noStrike" baseline="0" err="1">
                <a:latin typeface="+mn-lt"/>
              </a:rPr>
              <a:t>disorders</a:t>
            </a:r>
            <a:r>
              <a:rPr lang="de-DE" sz="1200" b="0" i="0" u="none" strike="noStrike" baseline="0">
                <a:latin typeface="+mn-lt"/>
              </a:rPr>
              <a:t>, </a:t>
            </a:r>
            <a:r>
              <a:rPr lang="de-DE" sz="1200" b="0" i="0" u="none" strike="noStrike" baseline="0" err="1">
                <a:latin typeface="+mn-lt"/>
              </a:rPr>
              <a:t>hematological</a:t>
            </a:r>
            <a:r>
              <a:rPr lang="de-DE" sz="1200" b="0" i="0" u="none" strike="noStrike" baseline="0">
                <a:latin typeface="+mn-lt"/>
              </a:rPr>
              <a:t> </a:t>
            </a:r>
            <a:r>
              <a:rPr lang="de-DE" sz="1200" b="0" i="0" u="none" strike="noStrike" baseline="0" err="1">
                <a:latin typeface="+mn-lt"/>
              </a:rPr>
              <a:t>disorders</a:t>
            </a:r>
            <a:r>
              <a:rPr lang="de-DE" sz="1200" b="0" i="0" u="none" strike="noStrike" baseline="0">
                <a:latin typeface="+mn-lt"/>
              </a:rPr>
              <a:t>, HIV, </a:t>
            </a:r>
            <a:r>
              <a:rPr lang="de-DE" sz="1200" b="0" i="0" u="none" strike="noStrike" baseline="0" err="1">
                <a:latin typeface="+mn-lt"/>
              </a:rPr>
              <a:t>inflammatory</a:t>
            </a:r>
            <a:r>
              <a:rPr lang="de-DE" sz="1200" b="0" i="0" u="none" strike="noStrike" baseline="0">
                <a:latin typeface="+mn-lt"/>
              </a:rPr>
              <a:t> </a:t>
            </a:r>
            <a:r>
              <a:rPr lang="de-DE" sz="1200" b="0" i="0" u="none" strike="noStrike" baseline="0" err="1">
                <a:latin typeface="+mn-lt"/>
              </a:rPr>
              <a:t>bowel</a:t>
            </a:r>
            <a:r>
              <a:rPr lang="de-DE" sz="1200" b="0" i="0" u="none" strike="noStrike" baseline="0">
                <a:latin typeface="+mn-lt"/>
              </a:rPr>
              <a:t> </a:t>
            </a:r>
            <a:r>
              <a:rPr lang="de-DE" sz="1200" b="0" i="0" u="none" strike="noStrike" baseline="0" err="1">
                <a:latin typeface="+mn-lt"/>
              </a:rPr>
              <a:t>disease</a:t>
            </a:r>
            <a:r>
              <a:rPr lang="de-DE" sz="1200" b="0" i="0" u="none" strike="noStrike" baseline="0">
                <a:latin typeface="+mn-lt"/>
              </a:rPr>
              <a:t> (IBD), mental </a:t>
            </a:r>
            <a:r>
              <a:rPr lang="de-DE" sz="1200" b="0" i="0" u="none" strike="noStrike" baseline="0" err="1">
                <a:latin typeface="+mn-lt"/>
              </a:rPr>
              <a:t>health</a:t>
            </a:r>
            <a:r>
              <a:rPr lang="de-DE" sz="1200" b="0" i="0" u="none" strike="noStrike" baseline="0">
                <a:latin typeface="+mn-lt"/>
              </a:rPr>
              <a:t> </a:t>
            </a:r>
            <a:r>
              <a:rPr lang="de-DE" sz="1200" b="0" i="0" u="none" strike="noStrike" baseline="0" err="1">
                <a:latin typeface="+mn-lt"/>
              </a:rPr>
              <a:t>conditions</a:t>
            </a:r>
            <a:r>
              <a:rPr lang="de-DE" sz="1200" b="0" i="0" u="none" strike="noStrike" baseline="0">
                <a:latin typeface="+mn-lt"/>
              </a:rPr>
              <a:t>, </a:t>
            </a:r>
            <a:r>
              <a:rPr lang="de-DE" sz="1200" b="0" i="0" u="none" strike="noStrike" baseline="0" err="1">
                <a:latin typeface="+mn-lt"/>
              </a:rPr>
              <a:t>musculoskeletal</a:t>
            </a:r>
            <a:r>
              <a:rPr lang="de-DE" sz="1200" b="0" i="0" u="none" strike="noStrike" baseline="0">
                <a:latin typeface="+mn-lt"/>
              </a:rPr>
              <a:t> </a:t>
            </a:r>
            <a:r>
              <a:rPr lang="de-DE" sz="1200" b="0" i="0" u="none" strike="noStrike" baseline="0" err="1">
                <a:latin typeface="+mn-lt"/>
              </a:rPr>
              <a:t>disorders</a:t>
            </a:r>
            <a:r>
              <a:rPr lang="de-DE" sz="1200" b="0" i="0" u="none" strike="noStrike" baseline="0">
                <a:latin typeface="+mn-lt"/>
              </a:rPr>
              <a:t>, </a:t>
            </a:r>
            <a:r>
              <a:rPr lang="de-DE" sz="1200" b="0" i="0" u="none" strike="noStrike" baseline="0" err="1">
                <a:latin typeface="+mn-lt"/>
              </a:rPr>
              <a:t>neurological</a:t>
            </a:r>
            <a:r>
              <a:rPr lang="de-DE" sz="1200" b="0" i="0" u="none" strike="noStrike" baseline="0">
                <a:latin typeface="+mn-lt"/>
              </a:rPr>
              <a:t> </a:t>
            </a:r>
            <a:r>
              <a:rPr lang="de-DE" sz="1200" b="0" i="0" u="none" strike="noStrike" baseline="0" err="1">
                <a:latin typeface="+mn-lt"/>
              </a:rPr>
              <a:t>disorders</a:t>
            </a:r>
            <a:r>
              <a:rPr lang="de-DE" sz="1200" b="0" i="0" u="none" strike="noStrike" baseline="0">
                <a:latin typeface="+mn-lt"/>
              </a:rPr>
              <a:t>, </a:t>
            </a:r>
            <a:r>
              <a:rPr lang="de-DE" sz="1200" b="0" i="0" u="none" strike="noStrike" baseline="0" err="1">
                <a:latin typeface="+mn-lt"/>
              </a:rPr>
              <a:t>psoriasis</a:t>
            </a:r>
            <a:r>
              <a:rPr lang="de-DE" sz="1200" b="0" i="0" u="none" strike="noStrike" baseline="0">
                <a:latin typeface="+mn-lt"/>
              </a:rPr>
              <a:t>, renal </a:t>
            </a:r>
            <a:r>
              <a:rPr lang="de-DE" sz="1200" b="0" i="0" u="none" strike="noStrike" baseline="0" err="1">
                <a:latin typeface="+mn-lt"/>
              </a:rPr>
              <a:t>disorders</a:t>
            </a:r>
            <a:r>
              <a:rPr lang="de-DE" sz="1200" b="0" i="0" u="none" strike="noStrike" baseline="0">
                <a:latin typeface="+mn-lt"/>
              </a:rPr>
              <a:t>, rheumatoid </a:t>
            </a:r>
            <a:r>
              <a:rPr lang="de-DE" sz="1200" b="0" i="0" u="none" strike="noStrike" baseline="0" err="1">
                <a:latin typeface="+mn-lt"/>
              </a:rPr>
              <a:t>arthritis</a:t>
            </a:r>
            <a:r>
              <a:rPr lang="de-DE" sz="1200" b="0" i="0" u="none" strike="noStrike" baseline="0">
                <a:latin typeface="+mn-lt"/>
              </a:rPr>
              <a:t> (RA), </a:t>
            </a:r>
            <a:r>
              <a:rPr lang="de-DE" sz="1200" b="0" i="0" u="none" strike="noStrike" baseline="0" err="1">
                <a:latin typeface="+mn-lt"/>
              </a:rPr>
              <a:t>systemic</a:t>
            </a:r>
            <a:r>
              <a:rPr lang="de-DE" sz="1200" b="0" i="0" u="none" strike="noStrike" baseline="0">
                <a:latin typeface="+mn-lt"/>
              </a:rPr>
              <a:t> </a:t>
            </a:r>
            <a:r>
              <a:rPr lang="de-DE" sz="1200" b="0" i="0" u="none" strike="noStrike" baseline="0" err="1">
                <a:latin typeface="+mn-lt"/>
              </a:rPr>
              <a:t>lupus</a:t>
            </a:r>
            <a:r>
              <a:rPr lang="de-DE" sz="1200" b="0" i="0" u="none" strike="noStrike" baseline="0">
                <a:latin typeface="+mn-lt"/>
              </a:rPr>
              <a:t> </a:t>
            </a:r>
            <a:r>
              <a:rPr lang="de-DE" sz="1200" b="0" i="0" u="none" strike="noStrike" baseline="0" err="1">
                <a:latin typeface="+mn-lt"/>
              </a:rPr>
              <a:t>erythematosus</a:t>
            </a:r>
            <a:r>
              <a:rPr lang="de-DE" sz="1200" b="0" i="0" u="none" strike="noStrike" baseline="0">
                <a:latin typeface="+mn-lt"/>
              </a:rPr>
              <a:t> (SLE) and </a:t>
            </a:r>
            <a:r>
              <a:rPr lang="de-DE" sz="1200" b="0" i="0" u="none" strike="noStrike" baseline="0" err="1">
                <a:latin typeface="+mn-lt"/>
              </a:rPr>
              <a:t>transplantation</a:t>
            </a:r>
            <a:r>
              <a:rPr lang="de-DE" sz="1200" b="0" i="0" u="none" strike="noStrike" baseline="0">
                <a:latin typeface="+mn-lt"/>
              </a:rPr>
              <a:t>.</a:t>
            </a:r>
          </a:p>
          <a:p>
            <a:pPr algn="l"/>
            <a:r>
              <a:rPr lang="en-US" sz="1200" b="0" i="0" u="none" strike="noStrike" baseline="0">
                <a:latin typeface="+mn-lt"/>
              </a:rPr>
              <a:t>Transplantation was associated with the highest risk of HZ (OR = 4.51 (95% CI [1.9–10.7]))</a:t>
            </a:r>
          </a:p>
          <a:p>
            <a:pPr algn="l"/>
            <a:endParaRPr lang="en-US" sz="1200" b="0" i="0" u="none" strike="noStrike"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Arial" panose="020B0604020202020204" pitchFamily="34" charset="0"/>
                <a:cs typeface="Arial" panose="020B0604020202020204" pitchFamily="34" charset="0"/>
              </a:rPr>
              <a:t>Ein </a:t>
            </a:r>
            <a:r>
              <a:rPr lang="de-DE" sz="1200" b="1">
                <a:latin typeface="Arial" panose="020B0604020202020204" pitchFamily="34" charset="0"/>
                <a:cs typeface="Arial" panose="020B0604020202020204" pitchFamily="34" charset="0"/>
              </a:rPr>
              <a:t>deutlich erhöhtes Erkrankungsrisiko </a:t>
            </a:r>
            <a:r>
              <a:rPr lang="de-DE" sz="1200">
                <a:latin typeface="Arial" panose="020B0604020202020204" pitchFamily="34" charset="0"/>
                <a:cs typeface="Arial" panose="020B0604020202020204" pitchFamily="34" charset="0"/>
              </a:rPr>
              <a:t>besteht auch für Patienten mit </a:t>
            </a:r>
            <a:r>
              <a:rPr lang="de-DE" sz="1200" b="1">
                <a:latin typeface="Arial" panose="020B0604020202020204" pitchFamily="34" charset="0"/>
                <a:cs typeface="Arial" panose="020B0604020202020204" pitchFamily="34" charset="0"/>
              </a:rPr>
              <a:t>psychologischen und physischen Belastungen.</a:t>
            </a:r>
            <a:r>
              <a:rPr lang="de-DE" sz="1200" b="1" baseline="30000">
                <a:latin typeface="Arial" panose="020B0604020202020204" pitchFamily="34" charset="0"/>
                <a:cs typeface="Arial" panose="020B0604020202020204" pitchFamily="34" charset="0"/>
              </a:rPr>
              <a:t> </a:t>
            </a:r>
            <a:r>
              <a:rPr lang="de-DE" sz="1200" b="1" baseline="0">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M</a:t>
            </a:r>
            <a:r>
              <a:rPr lang="en-GB" sz="1200" err="1">
                <a:latin typeface="Arial" panose="020B0604020202020204" pitchFamily="34" charset="0"/>
                <a:cs typeface="Arial" panose="020B0604020202020204" pitchFamily="34" charset="0"/>
              </a:rPr>
              <a:t>arra</a:t>
            </a:r>
            <a:r>
              <a:rPr lang="en-GB" sz="1200">
                <a:latin typeface="Arial" panose="020B0604020202020204" pitchFamily="34" charset="0"/>
                <a:cs typeface="Arial" panose="020B0604020202020204" pitchFamily="34" charset="0"/>
              </a:rPr>
              <a:t> F </a:t>
            </a:r>
            <a:r>
              <a:rPr lang="en-GB" sz="1200" i="1">
                <a:latin typeface="Arial" panose="020B0604020202020204" pitchFamily="34" charset="0"/>
                <a:cs typeface="Arial" panose="020B0604020202020204" pitchFamily="34" charset="0"/>
              </a:rPr>
              <a:t>et al. Open Forum Infect Dis</a:t>
            </a:r>
            <a:r>
              <a:rPr lang="en-GB" sz="1200">
                <a:latin typeface="Arial" panose="020B0604020202020204" pitchFamily="34" charset="0"/>
                <a:cs typeface="Arial" panose="020B0604020202020204" pitchFamily="34" charset="0"/>
              </a:rPr>
              <a:t> 2020;7:ofaa005</a:t>
            </a:r>
            <a:r>
              <a:rPr lang="de-DE" sz="1200" baseline="0">
                <a:latin typeface="Arial" panose="020B0604020202020204" pitchFamily="34" charset="0"/>
                <a:cs typeface="Arial" panose="020B0604020202020204" pitchFamily="34" charset="0"/>
              </a:rPr>
              <a:t>)</a:t>
            </a:r>
          </a:p>
          <a:p>
            <a:pPr algn="l"/>
            <a:endParaRPr lang="de-DE" sz="1200">
              <a:latin typeface="+mn-lt"/>
            </a:endParaRPr>
          </a:p>
        </p:txBody>
      </p:sp>
      <p:sp>
        <p:nvSpPr>
          <p:cNvPr id="4" name="Foliennummernplatzhalter 3"/>
          <p:cNvSpPr>
            <a:spLocks noGrp="1"/>
          </p:cNvSpPr>
          <p:nvPr>
            <p:ph type="sldNum" sz="quarter" idx="5"/>
          </p:nvPr>
        </p:nvSpPr>
        <p:spPr/>
        <p:txBody>
          <a:bodyPr/>
          <a:lstStyle/>
          <a:p>
            <a:fld id="{62DBC6A6-AD52-49D1-9220-46F58B784E55}" type="slidenum">
              <a:rPr lang="de-DE" smtClean="0"/>
              <a:t>57</a:t>
            </a:fld>
            <a:endParaRPr lang="de-DE"/>
          </a:p>
        </p:txBody>
      </p:sp>
    </p:spTree>
    <p:extLst>
      <p:ext uri="{BB962C8B-B14F-4D97-AF65-F5344CB8AC3E}">
        <p14:creationId xmlns:p14="http://schemas.microsoft.com/office/powerpoint/2010/main" val="1529266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63575"/>
            <a:ext cx="5956300" cy="3351213"/>
          </a:xfrm>
        </p:spPr>
      </p:sp>
      <p:sp>
        <p:nvSpPr>
          <p:cNvPr id="3" name="Notes Placeholder 2"/>
          <p:cNvSpPr>
            <a:spLocks noGrp="1"/>
          </p:cNvSpPr>
          <p:nvPr>
            <p:ph type="body" idx="1"/>
          </p:nvPr>
        </p:nvSpPr>
        <p:spPr/>
        <p:txBody>
          <a:bodyPr/>
          <a:lstStyle/>
          <a:p>
            <a:pPr algn="l"/>
            <a:r>
              <a:rPr lang="de-DE" sz="1200" b="1" err="1"/>
              <a:t>Epid</a:t>
            </a:r>
            <a:r>
              <a:rPr lang="de-DE" sz="1200" b="1"/>
              <a:t>-Bull. 32/2024: </a:t>
            </a:r>
          </a:p>
          <a:p>
            <a:pPr marL="171450" indent="-171450" algn="l">
              <a:buFont typeface="Wingdings" panose="05000000000000000000" pitchFamily="2" charset="2"/>
              <a:buChar char="§"/>
            </a:pPr>
            <a:r>
              <a:rPr lang="de-DE" sz="1200"/>
              <a:t>Neben Menschen ≥75 Jahre haben unter anderem ältere Menschen mit Immundefizienz (z.B. nach Stammzelltransplantation), chronischen </a:t>
            </a:r>
            <a:r>
              <a:rPr lang="de-DE" sz="1200" err="1"/>
              <a:t>bronchopulmonalen</a:t>
            </a:r>
            <a:r>
              <a:rPr lang="de-DE" sz="1200"/>
              <a:t> Erkrankungen (z.B. chronisch obstruktive Lungenerkrankung [COPD], Asthma bronchiale), chronischer Herzinsuffizienz und koronarer Herzerkrankung, chronischen Nierenerkrankungen und Diabetes mellitus oder chronische neurologische und neuromuskuläre Erkrankungen ein erhöhtes Risiko, schwer an RSV-Infektionen zu erkranken.</a:t>
            </a:r>
          </a:p>
          <a:p>
            <a:pPr marL="171450" indent="-171450" algn="l">
              <a:buFont typeface="Wingdings" panose="05000000000000000000" pitchFamily="2" charset="2"/>
              <a:buChar char="§"/>
            </a:pPr>
            <a:r>
              <a:rPr lang="de-DE" sz="1200"/>
              <a:t>Für Personen ≥65 Jahre mit COPD oder chronischer Herzinsuffizienz wird zudem eine Hospitalisierungsinzidenz von 13,2/1.000 (95% KI: 6,8–23,0) pro Jahr berichtet. In einem SR wird für ältere Erwachsene mit kardialen Vorerkrankungen (koronare Herzkrankheit oder chronische Herzinsuffizienz) im Vergleich zu Personen ohne diese Erkrankungen eine um 2,52-fach (95% KI: 1,74–3,67) bis 7,63-fach (95% KI: 2,43 – 23,93) erhöhte Hospitalisierungsinzidenz berichtet. Chronische Erkrankungen der Atmungsorgane (COPD, Asthma bronchiale oder Bronchiektasen) bei älteren Personen sind nach dem SR mit einer um 2,27-fach (95% KI: 1,67–3,09) bis 13,41-fach (95% KI: 4,29–41,98) erhöhten Hospitalisierungsinzidenz assoziiert. Ältere Personen mit Diabetes mellitus haben eine um den Faktor 1,69 (95% KI: 1,13–2,54) bis 6,44 (95% KI: 2,06– 20,17) erhöhte Hospitalisierungsinzidenz.</a:t>
            </a:r>
          </a:p>
          <a:p>
            <a:pPr marL="171450" indent="-171450" algn="l">
              <a:buFont typeface="Wingdings" panose="05000000000000000000" pitchFamily="2" charset="2"/>
              <a:buChar char="§"/>
            </a:pPr>
            <a:endParaRPr lang="de-DE" sz="1200" b="1"/>
          </a:p>
          <a:p>
            <a:pPr marL="0" marR="0" lvl="0" indent="0" algn="l"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1"/>
              <a:t>Quelle: </a:t>
            </a:r>
            <a:r>
              <a:rPr lang="de-DE" sz="1200">
                <a:hlinkClick r:id="rId3">
                  <a:extLst>
                    <a:ext uri="{A12FA001-AC4F-418D-AE19-62706E023703}">
                      <ahyp:hlinkClr xmlns:ahyp="http://schemas.microsoft.com/office/drawing/2018/hyperlinkcolor" val="tx"/>
                    </a:ext>
                  </a:extLst>
                </a:hlinkClick>
              </a:rPr>
              <a:t>Epidemiologisches Bulletin 32/2024</a:t>
            </a:r>
            <a:endParaRPr lang="de-de" sz="1200"/>
          </a:p>
          <a:p>
            <a:pPr marL="0" indent="0" algn="l">
              <a:buFont typeface="Wingdings" panose="05000000000000000000" pitchFamily="2" charset="2"/>
              <a:buNone/>
            </a:pPr>
            <a:endParaRPr sz="1200"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B53C8-14E4-49A7-A1A5-3BF810B81EBE}" type="slidenum">
              <a:rPr kumimoji="0" sz="900" b="0" i="0" u="none" strike="noStrike" kern="1200" cap="none" spc="0" normalizeH="0" baseline="0" noProof="0">
                <a:ln>
                  <a:noFill/>
                </a:ln>
                <a:solidFill>
                  <a:srgbClr val="544F40"/>
                </a:solidFill>
                <a:effectLst/>
                <a:uLnTx/>
                <a:uFillTx/>
                <a:latin typeface="Arial" panose="020B0604020202020204"/>
                <a:ea typeface="+mn-ea"/>
                <a:cs typeface="Noto San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sz="900" b="0" i="0" u="none" strike="noStrike" kern="1200" cap="none" spc="0" normalizeH="0" baseline="0" noProof="0">
              <a:ln>
                <a:noFill/>
              </a:ln>
              <a:solidFill>
                <a:srgbClr val="544F40"/>
              </a:solidFill>
              <a:effectLst/>
              <a:uLnTx/>
              <a:uFillTx/>
              <a:latin typeface="Arial" panose="020B0604020202020204"/>
              <a:ea typeface="+mn-ea"/>
              <a:cs typeface="Noto Sans"/>
            </a:endParaRPr>
          </a:p>
        </p:txBody>
      </p:sp>
    </p:spTree>
    <p:extLst>
      <p:ext uri="{BB962C8B-B14F-4D97-AF65-F5344CB8AC3E}">
        <p14:creationId xmlns:p14="http://schemas.microsoft.com/office/powerpoint/2010/main" val="2376322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Erläuterungen: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Daten</a:t>
            </a:r>
            <a:r>
              <a:rPr lang="en-US"/>
              <a:t> </a:t>
            </a:r>
            <a:r>
              <a:rPr lang="en-US" err="1"/>
              <a:t>aus</a:t>
            </a:r>
            <a:r>
              <a:rPr lang="en-US"/>
              <a:t> der </a:t>
            </a:r>
            <a:r>
              <a:rPr lang="en-US" err="1"/>
              <a:t>ersten</a:t>
            </a:r>
            <a:r>
              <a:rPr lang="en-US"/>
              <a:t> </a:t>
            </a:r>
            <a:r>
              <a:rPr lang="en-US" err="1"/>
              <a:t>prospektiven</a:t>
            </a:r>
            <a:r>
              <a:rPr lang="en-US"/>
              <a:t> </a:t>
            </a:r>
            <a:r>
              <a:rPr lang="en-US" err="1"/>
              <a:t>longitudinalen</a:t>
            </a:r>
            <a:r>
              <a:rPr lang="en-US"/>
              <a:t> </a:t>
            </a:r>
            <a:r>
              <a:rPr lang="en-US" err="1"/>
              <a:t>Kohortenstudie</a:t>
            </a:r>
            <a:r>
              <a:rPr lang="en-US"/>
              <a:t> (Redeker et al. 2021), die alle </a:t>
            </a:r>
            <a:r>
              <a:rPr lang="en-US" err="1"/>
              <a:t>Kategorien</a:t>
            </a:r>
            <a:r>
              <a:rPr lang="en-US"/>
              <a:t> von DMARDS </a:t>
            </a:r>
            <a:r>
              <a:rPr lang="en-US" err="1"/>
              <a:t>vergleicht</a:t>
            </a:r>
            <a:r>
              <a:rPr lang="en-US"/>
              <a:t>.</a:t>
            </a:r>
          </a:p>
          <a:p>
            <a:endParaRPr lang="de-DE" b="1"/>
          </a:p>
          <a:p>
            <a:r>
              <a:rPr lang="de-DE" b="1"/>
              <a:t>Eckdaten:</a:t>
            </a:r>
          </a:p>
          <a:p>
            <a:r>
              <a:rPr lang="de-DE"/>
              <a:t>N = 13991 Patienten</a:t>
            </a:r>
          </a:p>
          <a:p>
            <a:r>
              <a:rPr lang="de-DE"/>
              <a:t>Durchschnittsalter Patienten: 57.7</a:t>
            </a:r>
          </a:p>
          <a:p>
            <a:r>
              <a:rPr lang="de-DE"/>
              <a:t>Studiendauer: 2007-2020</a:t>
            </a:r>
          </a:p>
          <a:p>
            <a:r>
              <a:rPr lang="de-DE"/>
              <a:t>Patientenjahre: 62.958</a:t>
            </a:r>
          </a:p>
          <a:p>
            <a:endParaRPr lang="de-DE" b="1"/>
          </a:p>
          <a:p>
            <a:r>
              <a:rPr lang="de-DE" b="1"/>
              <a:t>Alle</a:t>
            </a:r>
            <a:r>
              <a:rPr lang="de-DE" b="0"/>
              <a:t> DMARDS haben sich als riskanter als </a:t>
            </a:r>
            <a:r>
              <a:rPr lang="de-DE" b="0" err="1"/>
              <a:t>csDMARDS</a:t>
            </a:r>
            <a:r>
              <a:rPr lang="de-DE" b="0"/>
              <a:t> herausgestellt, bezogen auf die Gefahr, Herpes zoster zu erleiden. </a:t>
            </a:r>
          </a:p>
          <a:p>
            <a:r>
              <a:rPr lang="de-DE" b="1"/>
              <a:t>Jedoch:</a:t>
            </a:r>
            <a:r>
              <a:rPr lang="de-DE" b="0"/>
              <a:t> korrigiert für Faktoren wie Alter, Geschlecht und </a:t>
            </a:r>
            <a:r>
              <a:rPr lang="de-DE" b="0" err="1"/>
              <a:t>Glucocorticoidtherapie</a:t>
            </a:r>
            <a:r>
              <a:rPr lang="de-DE" b="0"/>
              <a:t>, erwiesen sich insbesondere </a:t>
            </a:r>
            <a:r>
              <a:rPr lang="de-DE" b="1"/>
              <a:t>monoklonale anti-TNF Antikörper, B-Zellen selektive Therapien und JAK Inhibitoren </a:t>
            </a:r>
            <a:r>
              <a:rPr lang="de-DE" b="0"/>
              <a:t>als </a:t>
            </a:r>
            <a:r>
              <a:rPr lang="de-DE" b="0" err="1"/>
              <a:t>als</a:t>
            </a:r>
            <a:r>
              <a:rPr lang="de-DE" b="0"/>
              <a:t> signifikant riskantere Behandlungsformen (im Vergleich zu </a:t>
            </a:r>
            <a:r>
              <a:rPr lang="de-DE" b="0" err="1"/>
              <a:t>csDMARDS</a:t>
            </a:r>
            <a:r>
              <a:rPr lang="de-DE" b="0"/>
              <a:t>).</a:t>
            </a:r>
          </a:p>
          <a:p>
            <a:r>
              <a:rPr lang="de-DE" b="1"/>
              <a:t>Weitere Risikofaktoren</a:t>
            </a:r>
            <a:r>
              <a:rPr lang="de-DE" b="0"/>
              <a:t>: Alter, weibliches Geschlecht, Kortisontherapie</a:t>
            </a:r>
          </a:p>
        </p:txBody>
      </p:sp>
      <p:sp>
        <p:nvSpPr>
          <p:cNvPr id="4" name="Foliennummernplatzhalter 3"/>
          <p:cNvSpPr>
            <a:spLocks noGrp="1"/>
          </p:cNvSpPr>
          <p:nvPr>
            <p:ph type="sldNum" sz="quarter" idx="5"/>
          </p:nvPr>
        </p:nvSpPr>
        <p:spPr/>
        <p:txBody>
          <a:bodyPr/>
          <a:lstStyle/>
          <a:p>
            <a:fld id="{62DBC6A6-AD52-49D1-9220-46F58B784E55}" type="slidenum">
              <a:rPr lang="de-DE" smtClean="0"/>
              <a:t>59</a:t>
            </a:fld>
            <a:endParaRPr lang="de-DE"/>
          </a:p>
        </p:txBody>
      </p:sp>
    </p:spTree>
    <p:extLst>
      <p:ext uri="{BB962C8B-B14F-4D97-AF65-F5344CB8AC3E}">
        <p14:creationId xmlns:p14="http://schemas.microsoft.com/office/powerpoint/2010/main" val="292324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33B43-7A3E-8D3F-7B1E-5F1B6EB8C54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3B6A4B-85D9-3A15-24B4-DDB4D85B795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473CE4C-C532-457C-96D6-77D621210A3C}"/>
              </a:ext>
            </a:extLst>
          </p:cNvPr>
          <p:cNvSpPr>
            <a:spLocks noGrp="1"/>
          </p:cNvSpPr>
          <p:nvPr>
            <p:ph type="body" idx="1"/>
          </p:nvPr>
        </p:nvSpPr>
        <p:spPr/>
        <p:txBody>
          <a:bodyPr/>
          <a:lstStyle/>
          <a:p>
            <a:pPr rtl="0" fontAlgn="ctr">
              <a:spcBef>
                <a:spcPts val="0"/>
              </a:spcBef>
              <a:spcAft>
                <a:spcPts val="0"/>
              </a:spcAft>
            </a:pPr>
            <a:r>
              <a:rPr lang="de-DE" sz="1200">
                <a:effectLst/>
                <a:latin typeface="+mj-lt"/>
                <a:cs typeface="Calibri" panose="020F0502020204030204" pitchFamily="34" charset="0"/>
              </a:rPr>
              <a:t>Retrospektive Beobachtungsstudie aus Piemont (Italien) von 2010-2019 in 2 Phasen:                 </a:t>
            </a:r>
            <a:endParaRPr lang="de-DE" sz="1200">
              <a:latin typeface="+mj-lt"/>
              <a:cs typeface="Calibri" panose="020F0502020204030204" pitchFamily="34" charset="0"/>
            </a:endParaRPr>
          </a:p>
          <a:p>
            <a:pPr marL="800100" lvl="1" indent="-342900" fontAlgn="ctr">
              <a:buFont typeface="+mj-lt"/>
              <a:buAutoNum type="arabicPeriod"/>
            </a:pPr>
            <a:r>
              <a:rPr lang="de-DE" sz="1200">
                <a:effectLst/>
                <a:latin typeface="+mj-lt"/>
                <a:cs typeface="Calibri" panose="020F0502020204030204" pitchFamily="34" charset="0"/>
              </a:rPr>
              <a:t>Analyse der HZ-Hospitalisierungsraten in Patienten mit/ohne Diabetes</a:t>
            </a:r>
          </a:p>
          <a:p>
            <a:pPr marL="800100" lvl="1" indent="-342900" fontAlgn="ctr">
              <a:buFont typeface="+mj-lt"/>
              <a:buAutoNum type="arabicPeriod"/>
            </a:pPr>
            <a:r>
              <a:rPr lang="de-DE" sz="1200">
                <a:effectLst/>
                <a:latin typeface="+mj-lt"/>
                <a:cs typeface="Calibri" panose="020F0502020204030204" pitchFamily="34" charset="0"/>
              </a:rPr>
              <a:t>Analyse von Risikofaktoren für eine HZ-Hospitalisierung unter den Patienten mit Diabetes</a:t>
            </a:r>
            <a:endParaRPr lang="de-DE" sz="1200">
              <a:latin typeface="+mj-lt"/>
              <a:cs typeface="Calibri" panose="020F0502020204030204" pitchFamily="34" charset="0"/>
            </a:endParaRPr>
          </a:p>
          <a:p>
            <a:pPr marL="685800" marR="0">
              <a:spcBef>
                <a:spcPts val="0"/>
              </a:spcBef>
              <a:spcAft>
                <a:spcPts val="0"/>
              </a:spcAft>
            </a:pPr>
            <a:endParaRPr lang="de-DE" sz="1200">
              <a:effectLst/>
              <a:latin typeface="+mj-lt"/>
              <a:cs typeface="Calibri" panose="020F0502020204030204" pitchFamily="34" charset="0"/>
            </a:endParaRPr>
          </a:p>
          <a:p>
            <a:pPr rtl="0" fontAlgn="ctr">
              <a:spcBef>
                <a:spcPts val="0"/>
              </a:spcBef>
              <a:spcAft>
                <a:spcPts val="0"/>
              </a:spcAft>
            </a:pPr>
            <a:r>
              <a:rPr lang="de-DE" sz="1200">
                <a:effectLst/>
                <a:latin typeface="+mj-lt"/>
                <a:cs typeface="Calibri" panose="020F0502020204030204" pitchFamily="34" charset="0"/>
              </a:rPr>
              <a:t>3.423 HZ-Hospitalisierungen, davon 613 (17,9 %) bei Patienten mit Diabetes</a:t>
            </a:r>
          </a:p>
          <a:p>
            <a:endParaRPr lang="de-DE"/>
          </a:p>
          <a:p>
            <a:pPr rtl="0" fontAlgn="ctr">
              <a:spcBef>
                <a:spcPts val="0"/>
              </a:spcBef>
              <a:spcAft>
                <a:spcPts val="0"/>
              </a:spcAft>
            </a:pPr>
            <a:endParaRPr lang="de-DE" sz="1000">
              <a:effectLst/>
              <a:latin typeface="+mj-lt"/>
              <a:cs typeface="Calibri" panose="020F0502020204030204" pitchFamily="34" charset="0"/>
            </a:endParaRPr>
          </a:p>
          <a:p>
            <a:pPr rtl="0" fontAlgn="ctr">
              <a:spcBef>
                <a:spcPts val="0"/>
              </a:spcBef>
              <a:spcAft>
                <a:spcPts val="0"/>
              </a:spcAft>
            </a:pPr>
            <a:r>
              <a:rPr lang="de-DE" sz="1000">
                <a:effectLst/>
                <a:latin typeface="+mj-lt"/>
                <a:cs typeface="Calibri" panose="020F0502020204030204" pitchFamily="34" charset="0"/>
              </a:rPr>
              <a:t>Diabetespatienten zeigten im Schnitt </a:t>
            </a:r>
            <a:r>
              <a:rPr lang="de-DE" sz="1000" b="1">
                <a:effectLst/>
                <a:latin typeface="+mj-lt"/>
                <a:cs typeface="Calibri" panose="020F0502020204030204" pitchFamily="34" charset="0"/>
              </a:rPr>
              <a:t>höhere Hospitalisierungsraten </a:t>
            </a:r>
            <a:r>
              <a:rPr lang="de-DE" sz="1000">
                <a:effectLst/>
                <a:latin typeface="+mj-lt"/>
                <a:cs typeface="Calibri" panose="020F0502020204030204" pitchFamily="34" charset="0"/>
              </a:rPr>
              <a:t>und eine </a:t>
            </a:r>
            <a:r>
              <a:rPr lang="de-DE" sz="1000" b="1">
                <a:effectLst/>
                <a:latin typeface="+mj-lt"/>
                <a:cs typeface="Calibri" panose="020F0502020204030204" pitchFamily="34" charset="0"/>
              </a:rPr>
              <a:t>längere Hospitalisierungsdauer </a:t>
            </a:r>
            <a:r>
              <a:rPr lang="de-DE" sz="1000">
                <a:effectLst/>
                <a:latin typeface="+mj-lt"/>
                <a:cs typeface="Calibri" panose="020F0502020204030204" pitchFamily="34" charset="0"/>
              </a:rPr>
              <a:t>(17,2 vs. 13,9 Tage)</a:t>
            </a:r>
          </a:p>
          <a:p>
            <a:pPr rtl="0" fontAlgn="ctr">
              <a:spcBef>
                <a:spcPts val="0"/>
              </a:spcBef>
              <a:spcAft>
                <a:spcPts val="0"/>
              </a:spcAft>
            </a:pPr>
            <a:endParaRPr lang="de-DE" sz="1000">
              <a:effectLst/>
              <a:latin typeface="+mj-lt"/>
              <a:cs typeface="Calibri" panose="020F0502020204030204" pitchFamily="34" charset="0"/>
            </a:endParaRPr>
          </a:p>
          <a:p>
            <a:pPr rtl="0" fontAlgn="ctr">
              <a:spcBef>
                <a:spcPts val="0"/>
              </a:spcBef>
              <a:spcAft>
                <a:spcPts val="0"/>
              </a:spcAft>
            </a:pPr>
            <a:r>
              <a:rPr lang="de-DE" sz="1000" b="1">
                <a:effectLst/>
                <a:latin typeface="+mj-lt"/>
                <a:cs typeface="Calibri" panose="020F0502020204030204" pitchFamily="34" charset="0"/>
              </a:rPr>
              <a:t>Risikofaktoren</a:t>
            </a:r>
            <a:r>
              <a:rPr lang="de-DE" sz="1000">
                <a:effectLst/>
                <a:latin typeface="+mj-lt"/>
                <a:cs typeface="Calibri" panose="020F0502020204030204" pitchFamily="34" charset="0"/>
              </a:rPr>
              <a:t> für eine HZ-Hospitalisierung bei Diabetikern: </a:t>
            </a:r>
          </a:p>
          <a:p>
            <a:pPr marL="285750" indent="-285750" fontAlgn="ctr">
              <a:buFont typeface="Arial" panose="020B0604020202020204" pitchFamily="34" charset="0"/>
              <a:buChar char="•"/>
            </a:pPr>
            <a:r>
              <a:rPr lang="de-DE" sz="1000">
                <a:effectLst/>
                <a:latin typeface="+mj-lt"/>
                <a:cs typeface="Calibri" panose="020F0502020204030204" pitchFamily="34" charset="0"/>
              </a:rPr>
              <a:t>Alter ≥ 65 Jahre </a:t>
            </a:r>
          </a:p>
          <a:p>
            <a:pPr marL="285750" indent="-285750" fontAlgn="ctr">
              <a:buFont typeface="Arial" panose="020B0604020202020204" pitchFamily="34" charset="0"/>
              <a:buChar char="•"/>
            </a:pPr>
            <a:r>
              <a:rPr lang="de-DE" sz="1000">
                <a:effectLst/>
                <a:latin typeface="+mj-lt"/>
                <a:cs typeface="Calibri" panose="020F0502020204030204" pitchFamily="34" charset="0"/>
              </a:rPr>
              <a:t>BMI &gt; 30</a:t>
            </a:r>
          </a:p>
          <a:p>
            <a:pPr marL="285750" indent="-285750" fontAlgn="ctr">
              <a:buFont typeface="Arial" panose="020B0604020202020204" pitchFamily="34" charset="0"/>
              <a:buChar char="•"/>
            </a:pPr>
            <a:r>
              <a:rPr lang="de-DE" sz="1000">
                <a:effectLst/>
                <a:latin typeface="+mj-lt"/>
                <a:cs typeface="Calibri" panose="020F0502020204030204" pitchFamily="34" charset="0"/>
              </a:rPr>
              <a:t>schlechte glykämische Kontrolle (HbA1c &gt; 8,0 %)</a:t>
            </a:r>
          </a:p>
          <a:p>
            <a:pPr marL="342900" marR="0">
              <a:spcBef>
                <a:spcPts val="0"/>
              </a:spcBef>
              <a:spcAft>
                <a:spcPts val="0"/>
              </a:spcAft>
            </a:pPr>
            <a:endParaRPr lang="de-DE" sz="1000">
              <a:effectLst/>
              <a:latin typeface="+mj-lt"/>
              <a:cs typeface="Calibri" panose="020F0502020204030204" pitchFamily="34" charset="0"/>
            </a:endParaRPr>
          </a:p>
          <a:p>
            <a:pPr rtl="0" fontAlgn="ctr">
              <a:spcBef>
                <a:spcPts val="0"/>
              </a:spcBef>
              <a:spcAft>
                <a:spcPts val="0"/>
              </a:spcAft>
            </a:pPr>
            <a:r>
              <a:rPr lang="de-DE" sz="1000">
                <a:effectLst/>
                <a:latin typeface="+mj-lt"/>
                <a:cs typeface="Calibri" panose="020F0502020204030204" pitchFamily="34" charset="0"/>
              </a:rPr>
              <a:t>Patienten mit diesen Risikofaktoren hatten ein 40 % erhöhtes Risiko für </a:t>
            </a:r>
            <a:r>
              <a:rPr lang="de-DE" sz="1000" b="1" err="1">
                <a:effectLst/>
                <a:latin typeface="+mj-lt"/>
                <a:cs typeface="Calibri" panose="020F0502020204030204" pitchFamily="34" charset="0"/>
              </a:rPr>
              <a:t>Rehospitalisierungen</a:t>
            </a:r>
            <a:r>
              <a:rPr lang="de-DE" sz="1000">
                <a:effectLst/>
                <a:latin typeface="+mj-lt"/>
                <a:cs typeface="Calibri" panose="020F0502020204030204" pitchFamily="34" charset="0"/>
              </a:rPr>
              <a:t> und ein 25 % höheres Risiko für </a:t>
            </a:r>
            <a:r>
              <a:rPr lang="de-DE" sz="1000" b="1">
                <a:effectLst/>
                <a:latin typeface="+mj-lt"/>
                <a:cs typeface="Calibri" panose="020F0502020204030204" pitchFamily="34" charset="0"/>
              </a:rPr>
              <a:t>schwere post-HZ Komplikationen </a:t>
            </a:r>
            <a:r>
              <a:rPr lang="de-DE" sz="1000">
                <a:effectLst/>
                <a:latin typeface="+mj-lt"/>
                <a:cs typeface="Calibri" panose="020F0502020204030204" pitchFamily="34" charset="0"/>
              </a:rPr>
              <a:t>innerhalb von 30 Tagen (z.B. Schlaganfall, Myokardinfarkt)</a:t>
            </a:r>
          </a:p>
          <a:p>
            <a:endParaRPr lang="de-DE"/>
          </a:p>
        </p:txBody>
      </p:sp>
      <p:sp>
        <p:nvSpPr>
          <p:cNvPr id="4" name="Foliennummernplatzhalter 3">
            <a:extLst>
              <a:ext uri="{FF2B5EF4-FFF2-40B4-BE49-F238E27FC236}">
                <a16:creationId xmlns:a16="http://schemas.microsoft.com/office/drawing/2014/main" id="{A7663423-CEFE-D183-B329-A44F259AC21E}"/>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2198006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685800"/>
            <a:ext cx="5792787" cy="3257550"/>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200" dirty="0">
                <a:latin typeface="+mn-lt"/>
              </a:rPr>
              <a:t>Dieses Diagramm wurde von GSK unabhängig erstellt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de-DE" sz="1200" dirty="0">
              <a:solidFill>
                <a:srgbClr val="000000"/>
              </a:solidFill>
              <a:latin typeface="+mn-lt"/>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de-DE" sz="1200" b="1" dirty="0">
                <a:solidFill>
                  <a:srgbClr val="000000"/>
                </a:solidFill>
                <a:latin typeface="+mn-lt"/>
                <a:cs typeface="Arial"/>
              </a:rPr>
              <a:t>modifizierte geimpfte Gesamtkohorte (</a:t>
            </a:r>
            <a:r>
              <a:rPr lang="de-DE" sz="1200" b="1" dirty="0" err="1">
                <a:solidFill>
                  <a:srgbClr val="000000"/>
                </a:solidFill>
                <a:latin typeface="+mn-lt"/>
                <a:cs typeface="Arial"/>
              </a:rPr>
              <a:t>mTVC</a:t>
            </a:r>
            <a:r>
              <a:rPr lang="de-DE" sz="1200" b="1" dirty="0">
                <a:solidFill>
                  <a:srgbClr val="000000"/>
                </a:solidFill>
                <a:latin typeface="+mn-lt"/>
                <a:cs typeface="Arial"/>
              </a:rPr>
              <a:t>) der gepoolten Studien ZOE-50/70 und </a:t>
            </a:r>
            <a:r>
              <a:rPr lang="de-DE" sz="1200" b="1" dirty="0" err="1">
                <a:solidFill>
                  <a:srgbClr val="000000"/>
                </a:solidFill>
                <a:latin typeface="+mn-lt"/>
                <a:cs typeface="Arial"/>
              </a:rPr>
              <a:t>mTVC</a:t>
            </a:r>
            <a:r>
              <a:rPr lang="de-DE" sz="1200" b="1" dirty="0">
                <a:solidFill>
                  <a:srgbClr val="000000"/>
                </a:solidFill>
                <a:latin typeface="+mn-lt"/>
                <a:cs typeface="Arial"/>
              </a:rPr>
              <a:t> der LTFU und Kontrollgruppe</a:t>
            </a:r>
            <a:r>
              <a:rPr lang="de-DE" sz="1200" b="1" baseline="30000" dirty="0">
                <a:solidFill>
                  <a:srgbClr val="000000"/>
                </a:solidFill>
                <a:latin typeface="+mn-lt"/>
                <a:cs typeface="Arial"/>
              </a:rPr>
              <a:t>$</a:t>
            </a:r>
            <a:r>
              <a:rPr lang="de-DE" sz="1200" b="1" dirty="0">
                <a:solidFill>
                  <a:srgbClr val="000000"/>
                </a:solidFill>
                <a:latin typeface="+mn-lt"/>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de-de" sz="800" dirty="0">
                <a:solidFill>
                  <a:srgbClr val="000000"/>
                </a:solidFill>
                <a:cs typeface="Noto Sans"/>
              </a:rPr>
              <a:t> </a:t>
            </a:r>
            <a:r>
              <a:rPr lang="de-de" sz="800" baseline="30000" dirty="0">
                <a:solidFill>
                  <a:srgbClr val="000000"/>
                </a:solidFill>
                <a:cs typeface="Noto Sans"/>
              </a:rPr>
              <a:t>$</a:t>
            </a:r>
            <a:r>
              <a:rPr lang="de-de" sz="800" dirty="0">
                <a:solidFill>
                  <a:srgbClr val="000000"/>
                </a:solidFill>
                <a:cs typeface="Noto Sans"/>
              </a:rPr>
              <a:t> Randomisierte Kontrollgruppe der ZOE-LTFU für die Auffrischung mit 1 oder 2 zusätzlichen Dosen des RZV; bezieht sich NICHT auf frühere Kontrollgruppen, die für die VE-Beurteilung herangezogen wurden</a:t>
            </a:r>
            <a:r>
              <a:rPr lang="de-DE" sz="1600" dirty="0">
                <a:solidFill>
                  <a:srgbClr val="000000"/>
                </a:solidFill>
                <a:latin typeface="Arial"/>
                <a:cs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de-de" sz="800" kern="1200" dirty="0" err="1">
                <a:solidFill>
                  <a:srgbClr val="000000"/>
                </a:solidFill>
                <a:latin typeface="Arial" panose="020B0604020202020204" pitchFamily="34" charset="0"/>
                <a:ea typeface="+mn-ea"/>
                <a:cs typeface="Noto Sans"/>
              </a:rPr>
              <a:t>mTVC</a:t>
            </a:r>
            <a:r>
              <a:rPr lang="de-de" sz="800" kern="1200" dirty="0">
                <a:solidFill>
                  <a:srgbClr val="000000"/>
                </a:solidFill>
                <a:latin typeface="Arial" panose="020B0604020202020204" pitchFamily="34" charset="0"/>
                <a:ea typeface="+mn-ea"/>
                <a:cs typeface="Noto Sans"/>
              </a:rPr>
              <a:t> = modifizierte geimpfte Gesamtkohorte (Teilnehmende, die 2 Dosen erhielten, ohne bestätigten HZ innerhalb von 30 Tagen nach der 2. Dosis); </a:t>
            </a:r>
          </a:p>
          <a:p>
            <a:pPr marL="0" marR="0" lvl="0" indent="0" algn="l" defTabSz="1219170" rtl="0" eaLnBrk="1" fontAlgn="auto" latinLnBrk="0" hangingPunct="1">
              <a:lnSpc>
                <a:spcPct val="100000"/>
              </a:lnSpc>
              <a:spcBef>
                <a:spcPts val="0"/>
              </a:spcBef>
              <a:spcAft>
                <a:spcPts val="0"/>
              </a:spcAft>
              <a:buClrTx/>
              <a:buSzTx/>
              <a:buFontTx/>
              <a:buNone/>
              <a:tabLst/>
              <a:defRPr/>
            </a:pPr>
            <a:r>
              <a:rPr lang="de-de" sz="800" kern="1200" dirty="0">
                <a:solidFill>
                  <a:srgbClr val="000000"/>
                </a:solidFill>
                <a:latin typeface="Arial" panose="020B0604020202020204" pitchFamily="34" charset="0"/>
                <a:ea typeface="+mn-ea"/>
                <a:cs typeface="Noto Sans"/>
              </a:rPr>
              <a:t>LTFU = Langzeit-Nachbeobachtung (</a:t>
            </a:r>
            <a:r>
              <a:rPr lang="de-de" sz="800" kern="1200" dirty="0" err="1">
                <a:solidFill>
                  <a:srgbClr val="000000"/>
                </a:solidFill>
                <a:latin typeface="Arial" panose="020B0604020202020204" pitchFamily="34" charset="0"/>
                <a:ea typeface="+mn-ea"/>
                <a:cs typeface="Noto Sans"/>
              </a:rPr>
              <a:t>long</a:t>
            </a:r>
            <a:r>
              <a:rPr lang="de-de" sz="800" kern="1200" dirty="0">
                <a:solidFill>
                  <a:srgbClr val="000000"/>
                </a:solidFill>
                <a:latin typeface="Arial" panose="020B0604020202020204" pitchFamily="34" charset="0"/>
                <a:ea typeface="+mn-ea"/>
                <a:cs typeface="Noto Sans"/>
              </a:rPr>
              <a:t>-term follow-</a:t>
            </a:r>
            <a:r>
              <a:rPr lang="de-de" sz="800" kern="1200" dirty="0" err="1">
                <a:solidFill>
                  <a:srgbClr val="000000"/>
                </a:solidFill>
                <a:latin typeface="Arial" panose="020B0604020202020204" pitchFamily="34" charset="0"/>
                <a:ea typeface="+mn-ea"/>
                <a:cs typeface="Noto Sans"/>
              </a:rPr>
              <a:t>up</a:t>
            </a:r>
            <a:r>
              <a:rPr lang="de-de" sz="800" kern="1200" dirty="0">
                <a:solidFill>
                  <a:srgbClr val="000000"/>
                </a:solidFill>
                <a:latin typeface="Arial" panose="020B0604020202020204" pitchFamily="34" charset="0"/>
                <a:ea typeface="+mn-ea"/>
                <a:cs typeface="Noto Sans"/>
              </a:rPr>
              <a:t>)</a:t>
            </a:r>
            <a:endParaRPr lang="de-de" sz="800" dirty="0"/>
          </a:p>
          <a:p>
            <a:pPr defTabSz="1212428">
              <a:defRPr/>
            </a:pPr>
            <a:r>
              <a:rPr lang="de-de" sz="800" dirty="0">
                <a:solidFill>
                  <a:srgbClr val="000000"/>
                </a:solidFill>
                <a:cs typeface="Noto Sans"/>
              </a:rPr>
              <a:t>HC = frühere Kontrollgruppen (</a:t>
            </a:r>
            <a:r>
              <a:rPr lang="de-de" sz="800" dirty="0" err="1">
                <a:solidFill>
                  <a:srgbClr val="000000"/>
                </a:solidFill>
                <a:cs typeface="Noto Sans"/>
              </a:rPr>
              <a:t>historical</a:t>
            </a:r>
            <a:r>
              <a:rPr lang="de-de" sz="800" dirty="0">
                <a:solidFill>
                  <a:srgbClr val="000000"/>
                </a:solidFill>
                <a:cs typeface="Noto Sans"/>
              </a:rPr>
              <a:t> </a:t>
            </a:r>
            <a:r>
              <a:rPr lang="de-de" sz="800" dirty="0" err="1">
                <a:solidFill>
                  <a:srgbClr val="000000"/>
                </a:solidFill>
                <a:cs typeface="Noto Sans"/>
              </a:rPr>
              <a:t>controls</a:t>
            </a:r>
            <a:r>
              <a:rPr lang="de-de" sz="800" dirty="0">
                <a:solidFill>
                  <a:srgbClr val="000000"/>
                </a:solidFill>
                <a:cs typeface="Noto Sans"/>
              </a:rPr>
              <a:t>); HZ = Herpes Zoster; J = Jahr; KI = Konfidenzintervall; </a:t>
            </a:r>
          </a:p>
          <a:p>
            <a:pPr defTabSz="1212428">
              <a:defRPr/>
            </a:pPr>
            <a:r>
              <a:rPr lang="de-de" sz="800" dirty="0" err="1">
                <a:solidFill>
                  <a:srgbClr val="000000"/>
                </a:solidFill>
                <a:cs typeface="Noto Sans"/>
              </a:rPr>
              <a:t>mTVC</a:t>
            </a:r>
            <a:r>
              <a:rPr lang="de-de" sz="800" dirty="0">
                <a:solidFill>
                  <a:srgbClr val="000000"/>
                </a:solidFill>
                <a:cs typeface="Noto Sans"/>
              </a:rPr>
              <a:t> = modifizierte geimpfte Gesamtkohorte (Teilnehmende, die 2 Dosen erhielten, ohne bestätigten HZ innerhalb von 30 Tagen nach der 2. Dosis); </a:t>
            </a:r>
          </a:p>
          <a:p>
            <a:pPr defTabSz="1212428">
              <a:defRPr/>
            </a:pPr>
            <a:r>
              <a:rPr lang="de-de" sz="800" dirty="0">
                <a:solidFill>
                  <a:srgbClr val="000000"/>
                </a:solidFill>
                <a:cs typeface="Noto Sans"/>
              </a:rPr>
              <a:t>N = Anzahl der Personen, die in jede Gruppe aufgenommen wurden; </a:t>
            </a:r>
          </a:p>
          <a:p>
            <a:pPr defTabSz="1212428">
              <a:defRPr/>
            </a:pPr>
            <a:r>
              <a:rPr lang="de-de" sz="800" dirty="0">
                <a:solidFill>
                  <a:srgbClr val="000000"/>
                </a:solidFill>
                <a:cs typeface="Noto Sans"/>
              </a:rPr>
              <a:t>n = Anzahl der Personen mit mindestens 1 bestätigten HZ-Episode; LTFU = Langzeit-Nachbeobachtung (</a:t>
            </a:r>
            <a:r>
              <a:rPr lang="de-de" sz="800" dirty="0" err="1">
                <a:solidFill>
                  <a:srgbClr val="000000"/>
                </a:solidFill>
                <a:cs typeface="Noto Sans"/>
              </a:rPr>
              <a:t>long</a:t>
            </a:r>
            <a:r>
              <a:rPr lang="de-de" sz="800" dirty="0">
                <a:solidFill>
                  <a:srgbClr val="000000"/>
                </a:solidFill>
                <a:cs typeface="Noto Sans"/>
              </a:rPr>
              <a:t>-term follow-</a:t>
            </a:r>
            <a:r>
              <a:rPr lang="de-de" sz="800" dirty="0" err="1">
                <a:solidFill>
                  <a:srgbClr val="000000"/>
                </a:solidFill>
                <a:cs typeface="Noto Sans"/>
              </a:rPr>
              <a:t>up</a:t>
            </a:r>
            <a:r>
              <a:rPr lang="de-de" sz="800" dirty="0">
                <a:solidFill>
                  <a:srgbClr val="000000"/>
                </a:solidFill>
                <a:cs typeface="Noto Sans"/>
              </a:rPr>
              <a:t>); </a:t>
            </a:r>
          </a:p>
          <a:p>
            <a:pPr defTabSz="1212428">
              <a:defRPr/>
            </a:pPr>
            <a:r>
              <a:rPr lang="de-de" sz="800" dirty="0">
                <a:solidFill>
                  <a:srgbClr val="000000"/>
                </a:solidFill>
                <a:cs typeface="Noto Sans"/>
              </a:rPr>
              <a:t>. * Die Teilnehmenden aus der RZV-Gruppe in den Studien ZOE-50/70 wurden für die Jahre 1–4 herangezogen, die Teilnehmenden aus der ZOE-LTFU und die Kontrollgruppe der ZOE-LTFU wurden ab dem Jahr 6 herangezogen. </a:t>
            </a:r>
          </a:p>
          <a:p>
            <a:pPr defTabSz="1212428">
              <a:defRPr/>
            </a:pPr>
            <a:r>
              <a:rPr lang="de-de" sz="800" dirty="0">
                <a:solidFill>
                  <a:srgbClr val="000000"/>
                </a:solidFill>
                <a:cs typeface="Noto Sans"/>
              </a:rPr>
              <a:t>** Die Teilnehmenden aus den Placebo-Gruppen in den Studien ZOE-50/70 wurden für die Jahre 1–4 herangezogen und die Teilnehmenden der Placebo-Gruppen in den Studien ZOE-50/70 wurden für die früheren Kontrolldaten ab dem Jahr 6 der ZOE-LTFU herangezogen. VE-Schätzungen wurden um die Region bereinigt. </a:t>
            </a:r>
            <a:endParaRPr lang="de-de" sz="800" kern="1200" dirty="0">
              <a:solidFill>
                <a:srgbClr val="000000"/>
              </a:solidFill>
              <a:latin typeface="Arial" panose="020B0604020202020204" pitchFamily="34" charset="0"/>
              <a:ea typeface="+mn-ea"/>
              <a:cs typeface="Noto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de-DE" sz="1600" b="1" i="0" u="sng" strike="noStrike" kern="1200" dirty="0">
              <a:solidFill>
                <a:srgbClr val="000000"/>
              </a:solidFill>
              <a:effectLs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de-DE" sz="1200" b="1" i="0" u="sng" strike="noStrike" kern="1200" dirty="0">
                <a:solidFill>
                  <a:srgbClr val="000000"/>
                </a:solidFill>
                <a:effectLst/>
                <a:latin typeface="+mn-lt"/>
                <a:cs typeface="Arial" panose="020B0604020202020204" pitchFamily="34" charset="0"/>
              </a:rPr>
              <a:t>n/N (RZV*) </a:t>
            </a:r>
          </a:p>
          <a:p>
            <a:pPr marL="0" marR="0" lvl="0" indent="0" algn="l" defTabSz="121917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rgbClr val="000000"/>
                </a:solidFill>
                <a:effectLst/>
                <a:latin typeface="+mn-lt"/>
                <a:cs typeface="Arial" panose="020B0604020202020204" pitchFamily="34" charset="0"/>
              </a:rPr>
              <a:t>Jahr 1:</a:t>
            </a:r>
            <a:r>
              <a:rPr lang="de-DE" sz="1200" b="1" i="0" u="none" strike="noStrike" kern="1200" dirty="0">
                <a:solidFill>
                  <a:srgbClr val="000000"/>
                </a:solidFill>
                <a:effectLst/>
                <a:latin typeface="+mn-lt"/>
                <a:cs typeface="Arial" panose="020B0604020202020204" pitchFamily="34" charset="0"/>
              </a:rPr>
              <a:t>	                  </a:t>
            </a:r>
            <a:r>
              <a:rPr lang="de-DE" sz="1200" b="0" i="0" u="none" strike="noStrike" kern="1200" dirty="0">
                <a:solidFill>
                  <a:srgbClr val="000000"/>
                </a:solidFill>
                <a:effectLst/>
                <a:latin typeface="+mn-lt"/>
                <a:cs typeface="Arial" panose="020B0604020202020204" pitchFamily="34" charset="0"/>
              </a:rPr>
              <a:t>3/13.881</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2: 		</a:t>
            </a:r>
            <a:r>
              <a:rPr lang="de-DE" sz="1200" b="0" i="0" u="none" strike="noStrike" kern="1200" dirty="0">
                <a:solidFill>
                  <a:srgbClr val="000000"/>
                </a:solidFill>
                <a:effectLst/>
                <a:latin typeface="+mn-lt"/>
                <a:cs typeface="Arial" panose="020B0604020202020204" pitchFamily="34" charset="0"/>
              </a:rPr>
              <a:t>10/13.569</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3:		</a:t>
            </a:r>
            <a:r>
              <a:rPr lang="de-DE" sz="1200" b="0" i="0" u="none" strike="noStrike" kern="1200" dirty="0">
                <a:solidFill>
                  <a:srgbClr val="000000"/>
                </a:solidFill>
                <a:effectLst/>
                <a:latin typeface="+mn-lt"/>
                <a:cs typeface="Arial" panose="020B0604020202020204" pitchFamily="34" charset="0"/>
              </a:rPr>
              <a:t>9/13.185</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4:		</a:t>
            </a:r>
            <a:r>
              <a:rPr lang="de-DE" sz="1200" b="0" i="0" u="none" strike="noStrike" kern="1200" dirty="0">
                <a:solidFill>
                  <a:srgbClr val="000000"/>
                </a:solidFill>
                <a:effectLst/>
                <a:latin typeface="+mn-lt"/>
                <a:cs typeface="Arial" panose="020B0604020202020204" pitchFamily="34" charset="0"/>
              </a:rPr>
              <a:t>10/12.757</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6: 		</a:t>
            </a:r>
            <a:r>
              <a:rPr lang="de-DE" sz="1200" b="0" i="0" u="none" strike="noStrike" kern="1200" dirty="0">
                <a:solidFill>
                  <a:srgbClr val="000000"/>
                </a:solidFill>
                <a:effectLst/>
                <a:latin typeface="+mn-lt"/>
                <a:cs typeface="Arial" panose="020B0604020202020204" pitchFamily="34" charset="0"/>
              </a:rPr>
              <a:t>10/7258</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7: 		</a:t>
            </a:r>
            <a:r>
              <a:rPr lang="de-DE" sz="1200" b="0" i="0" u="none" strike="noStrike" kern="1200" dirty="0">
                <a:solidFill>
                  <a:srgbClr val="000000"/>
                </a:solidFill>
                <a:effectLst/>
                <a:latin typeface="+mn-lt"/>
                <a:cs typeface="Arial" panose="020B0604020202020204" pitchFamily="34" charset="0"/>
              </a:rPr>
              <a:t>10/7083</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8: 		</a:t>
            </a:r>
            <a:r>
              <a:rPr lang="de-DE" sz="1200" b="0" i="0" u="none" strike="noStrike" kern="1200" dirty="0">
                <a:solidFill>
                  <a:srgbClr val="000000"/>
                </a:solidFill>
                <a:effectLst/>
                <a:latin typeface="+mn-lt"/>
                <a:cs typeface="Arial" panose="020B0604020202020204" pitchFamily="34" charset="0"/>
              </a:rPr>
              <a:t>10/6857</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9: 		</a:t>
            </a:r>
            <a:r>
              <a:rPr lang="de-DE" sz="1200" b="0" i="0" u="none" strike="noStrike" kern="1200" dirty="0">
                <a:solidFill>
                  <a:srgbClr val="000000"/>
                </a:solidFill>
                <a:effectLst/>
                <a:latin typeface="+mn-lt"/>
                <a:cs typeface="Arial" panose="020B0604020202020204" pitchFamily="34" charset="0"/>
              </a:rPr>
              <a:t>15/6627</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10:		</a:t>
            </a:r>
            <a:r>
              <a:rPr lang="de-DE" sz="1200" b="0" i="0" u="none" strike="noStrike" kern="1200" dirty="0">
                <a:solidFill>
                  <a:srgbClr val="000000"/>
                </a:solidFill>
                <a:effectLst/>
                <a:latin typeface="+mn-lt"/>
                <a:cs typeface="Arial" panose="020B0604020202020204" pitchFamily="34" charset="0"/>
              </a:rPr>
              <a:t>15/6239</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11:		</a:t>
            </a:r>
            <a:r>
              <a:rPr lang="de-DE" sz="1200" b="0" i="0" u="none" strike="noStrike" kern="1200" dirty="0">
                <a:solidFill>
                  <a:srgbClr val="000000"/>
                </a:solidFill>
                <a:effectLst/>
                <a:latin typeface="+mn-lt"/>
                <a:cs typeface="Arial" panose="020B0604020202020204" pitchFamily="34" charset="0"/>
              </a:rPr>
              <a:t>9/5849</a:t>
            </a:r>
          </a:p>
          <a:p>
            <a:pPr marL="0" algn="l" rtl="0" eaLnBrk="1" fontAlgn="ctr" latinLnBrk="0" hangingPunct="1">
              <a:spcBef>
                <a:spcPts val="0"/>
              </a:spcBef>
              <a:spcAft>
                <a:spcPts val="0"/>
              </a:spcAft>
            </a:pPr>
            <a:endParaRPr lang="de-DE" sz="1200" b="0" i="0" u="none" strike="noStrike" dirty="0">
              <a:effectLst/>
              <a:latin typeface="+mn-lt"/>
            </a:endParaRPr>
          </a:p>
          <a:p>
            <a:pPr marL="0" algn="l" rtl="0" eaLnBrk="1" fontAlgn="ctr" latinLnBrk="0" hangingPunct="1">
              <a:spcBef>
                <a:spcPts val="0"/>
              </a:spcBef>
              <a:spcAft>
                <a:spcPts val="0"/>
              </a:spcAft>
            </a:pPr>
            <a:r>
              <a:rPr lang="de-DE" sz="1200" b="1" i="0" u="sng" strike="noStrike" kern="1200" dirty="0">
                <a:solidFill>
                  <a:srgbClr val="000000"/>
                </a:solidFill>
                <a:effectLst/>
                <a:latin typeface="+mn-lt"/>
                <a:cs typeface="Arial" panose="020B0604020202020204" pitchFamily="34" charset="0"/>
              </a:rPr>
              <a:t>n/N</a:t>
            </a:r>
            <a:r>
              <a:rPr lang="de-DE" sz="1200" b="0" i="0" u="sng" strike="noStrike" kern="1200" baseline="30000" dirty="0">
                <a:solidFill>
                  <a:srgbClr val="000000"/>
                </a:solidFill>
                <a:effectLst/>
                <a:latin typeface="+mn-lt"/>
                <a:cs typeface="Noto Sans" panose="020B0502040504020204" pitchFamily="34" charset="0"/>
              </a:rPr>
              <a:t>† </a:t>
            </a:r>
            <a:r>
              <a:rPr lang="de-DE" sz="1200" b="1" i="0" u="sng" strike="noStrike" kern="1200" dirty="0">
                <a:solidFill>
                  <a:srgbClr val="000000"/>
                </a:solidFill>
                <a:effectLst/>
                <a:latin typeface="+mn-lt"/>
                <a:cs typeface="Arial" panose="020B0604020202020204" pitchFamily="34" charset="0"/>
              </a:rPr>
              <a:t>(Placebo-Gruppe oder HC**)</a:t>
            </a:r>
            <a:endParaRPr lang="de-DE" sz="1200" b="0" i="0" u="sng"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1:		</a:t>
            </a:r>
            <a:r>
              <a:rPr lang="de-DE" sz="1200" b="0" i="0" u="none" strike="noStrike" kern="1200" dirty="0">
                <a:solidFill>
                  <a:srgbClr val="000000"/>
                </a:solidFill>
                <a:effectLst/>
                <a:latin typeface="+mn-lt"/>
                <a:cs typeface="Arial" panose="020B0604020202020204" pitchFamily="34" charset="0"/>
              </a:rPr>
              <a:t>130/14.035</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2:		</a:t>
            </a:r>
            <a:r>
              <a:rPr lang="de-DE" sz="1200" b="0" i="0" u="none" strike="noStrike" kern="1200" dirty="0">
                <a:solidFill>
                  <a:srgbClr val="000000"/>
                </a:solidFill>
                <a:effectLst/>
                <a:latin typeface="+mn-lt"/>
                <a:cs typeface="Arial" panose="020B0604020202020204" pitchFamily="34" charset="0"/>
              </a:rPr>
              <a:t>136/13.564</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3: 		</a:t>
            </a:r>
            <a:r>
              <a:rPr lang="de-DE" sz="1200" b="0" i="0" u="none" strike="noStrike" kern="1200" dirty="0">
                <a:solidFill>
                  <a:srgbClr val="000000"/>
                </a:solidFill>
                <a:effectLst/>
                <a:latin typeface="+mn-lt"/>
                <a:cs typeface="Arial" panose="020B0604020202020204" pitchFamily="34" charset="0"/>
              </a:rPr>
              <a:t>116/13.074</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4: 		</a:t>
            </a:r>
            <a:r>
              <a:rPr lang="de-DE" sz="1200" b="0" i="0" u="none" strike="noStrike" kern="1200" dirty="0">
                <a:solidFill>
                  <a:srgbClr val="000000"/>
                </a:solidFill>
                <a:effectLst/>
                <a:latin typeface="+mn-lt"/>
                <a:cs typeface="Arial" panose="020B0604020202020204" pitchFamily="34" charset="0"/>
              </a:rPr>
              <a:t>95/12.517</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6: 		</a:t>
            </a:r>
            <a:r>
              <a:rPr lang="de-DE" sz="1200" b="0" i="0" u="none" strike="noStrike" kern="1200" dirty="0">
                <a:solidFill>
                  <a:srgbClr val="000000"/>
                </a:solidFill>
                <a:effectLst/>
                <a:latin typeface="+mn-lt"/>
                <a:cs typeface="Arial" panose="020B0604020202020204" pitchFamily="34" charset="0"/>
              </a:rPr>
              <a:t>62/7258</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7: 		</a:t>
            </a:r>
            <a:r>
              <a:rPr lang="de-DE" sz="1200" b="0" i="0" u="none" strike="noStrike" kern="1200" dirty="0">
                <a:solidFill>
                  <a:srgbClr val="000000"/>
                </a:solidFill>
                <a:effectLst/>
                <a:latin typeface="+mn-lt"/>
                <a:cs typeface="Arial" panose="020B0604020202020204" pitchFamily="34" charset="0"/>
              </a:rPr>
              <a:t>61/7083</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8: 		</a:t>
            </a:r>
            <a:r>
              <a:rPr lang="de-DE" sz="1200" b="0" i="0" u="none" strike="noStrike" kern="1200" dirty="0">
                <a:solidFill>
                  <a:srgbClr val="000000"/>
                </a:solidFill>
                <a:effectLst/>
                <a:latin typeface="+mn-lt"/>
                <a:cs typeface="Arial" panose="020B0604020202020204" pitchFamily="34" charset="0"/>
              </a:rPr>
              <a:t>58/6857</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9: 		</a:t>
            </a:r>
            <a:r>
              <a:rPr lang="de-DE" sz="1200" b="0" i="0" u="none" strike="noStrike" kern="1200" dirty="0">
                <a:solidFill>
                  <a:srgbClr val="000000"/>
                </a:solidFill>
                <a:effectLst/>
                <a:latin typeface="+mn-lt"/>
                <a:cs typeface="Arial" panose="020B0604020202020204" pitchFamily="34" charset="0"/>
              </a:rPr>
              <a:t>57/6627</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10: 		</a:t>
            </a:r>
            <a:r>
              <a:rPr lang="de-DE" sz="1200" b="0" i="0" u="none" strike="noStrike" kern="1200" dirty="0">
                <a:solidFill>
                  <a:srgbClr val="000000"/>
                </a:solidFill>
                <a:effectLst/>
                <a:latin typeface="+mn-lt"/>
                <a:cs typeface="Arial" panose="020B0604020202020204" pitchFamily="34" charset="0"/>
              </a:rPr>
              <a:t>53/6239</a:t>
            </a:r>
            <a:endParaRPr lang="de-DE" sz="1200" b="0" i="0" u="none" strike="noStrike" kern="1200" dirty="0">
              <a:solidFill>
                <a:schemeClr val="tx1"/>
              </a:solidFill>
              <a:effectLst/>
              <a:latin typeface="+mn-lt"/>
              <a:cs typeface="+mn-cs"/>
            </a:endParaRPr>
          </a:p>
          <a:p>
            <a:pPr marL="0" algn="l" rtl="0" eaLnBrk="1" fontAlgn="ctr" latinLnBrk="0" hangingPunct="1">
              <a:spcBef>
                <a:spcPts val="0"/>
              </a:spcBef>
              <a:spcAft>
                <a:spcPts val="0"/>
              </a:spcAft>
            </a:pPr>
            <a:r>
              <a:rPr lang="de-DE" sz="1200" b="0" i="0" u="none" strike="noStrike" kern="1200" dirty="0">
                <a:solidFill>
                  <a:schemeClr val="tx1"/>
                </a:solidFill>
                <a:effectLst/>
                <a:latin typeface="+mn-lt"/>
                <a:cs typeface="+mn-cs"/>
              </a:rPr>
              <a:t>Jahr 11: 		</a:t>
            </a:r>
            <a:r>
              <a:rPr lang="de-DE" sz="1200" b="0" i="0" u="none" strike="noStrike" kern="1200" dirty="0">
                <a:solidFill>
                  <a:srgbClr val="000000"/>
                </a:solidFill>
                <a:effectLst/>
                <a:latin typeface="+mn-lt"/>
                <a:cs typeface="Arial" panose="020B0604020202020204" pitchFamily="34" charset="0"/>
              </a:rPr>
              <a:t>50/5849</a:t>
            </a:r>
            <a:endParaRPr lang="de-DE" sz="1200" b="0" i="0" u="none" strike="noStrike" dirty="0">
              <a:effectLst/>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1200" b="0" i="0" u="none" strike="noStrike" cap="none" normalizeH="0" baseline="0" dirty="0">
              <a:ln>
                <a:noFill/>
              </a:ln>
              <a:solidFill>
                <a:srgbClr val="000000"/>
              </a:solidFill>
              <a:effectLst/>
              <a:uLnTx/>
              <a:uFillTx/>
              <a:latin typeface="+mn-lt"/>
              <a:ea typeface="+mn-ea"/>
              <a:cs typeface="Arial"/>
            </a:endParaRPr>
          </a:p>
          <a:p>
            <a:endParaRPr sz="1200" b="1" dirty="0">
              <a:latin typeface="+mn-lt"/>
              <a:cs typeface="Arial" panose="020B0604020202020204" pitchFamily="34" charset="0"/>
            </a:endParaRPr>
          </a:p>
          <a:p>
            <a:endParaRPr sz="1200" b="1" dirty="0">
              <a:latin typeface="+mn-lt"/>
              <a:cs typeface="Arial" panose="020B0604020202020204" pitchFamily="34" charset="0"/>
            </a:endParaRPr>
          </a:p>
          <a:p>
            <a:endParaRPr sz="1200" b="1" dirty="0">
              <a:latin typeface="+mn-lt"/>
              <a:cs typeface="Arial" panose="020B0604020202020204" pitchFamily="34" charset="0"/>
            </a:endParaRPr>
          </a:p>
          <a:p>
            <a:endParaRPr sz="1200" b="1" dirty="0">
              <a:latin typeface="+mn-lt"/>
              <a:cs typeface="Arial" panose="020B0604020202020204" pitchFamily="34" charset="0"/>
            </a:endParaRPr>
          </a:p>
          <a:p>
            <a:endParaRPr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09366" rtl="0" eaLnBrk="1" fontAlgn="auto" latinLnBrk="0" hangingPunct="1">
              <a:lnSpc>
                <a:spcPct val="100000"/>
              </a:lnSpc>
              <a:spcBef>
                <a:spcPts val="0"/>
              </a:spcBef>
              <a:spcAft>
                <a:spcPts val="0"/>
              </a:spcAft>
              <a:buClrTx/>
              <a:buSzTx/>
              <a:buFontTx/>
              <a:buNone/>
              <a:tabLst/>
              <a:defRPr/>
            </a:pPr>
            <a:fld id="{026B53C8-14E4-49A7-A1A5-3BF810B81EBE}"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09366" rtl="0" eaLnBrk="1" fontAlgn="auto" latinLnBrk="0" hangingPunct="1">
                <a:lnSpc>
                  <a:spcPct val="100000"/>
                </a:lnSpc>
                <a:spcBef>
                  <a:spcPts val="0"/>
                </a:spcBef>
                <a:spcAft>
                  <a:spcPts val="0"/>
                </a:spcAft>
                <a:buClrTx/>
                <a:buSzTx/>
                <a:buFontTx/>
                <a:buNone/>
                <a:tabLst/>
                <a:defRPr/>
              </a:pPr>
              <a:t>61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34E8F0D2-1C51-BEE4-C5B5-81B22DE1AD4C}"/>
              </a:ext>
            </a:extLst>
          </p:cNvPr>
          <p:cNvGraphicFramePr>
            <a:graphicFrameLocks noGrp="1"/>
          </p:cNvGraphicFramePr>
          <p:nvPr/>
        </p:nvGraphicFramePr>
        <p:xfrm>
          <a:off x="255270" y="4971960"/>
          <a:ext cx="6347460" cy="2415005"/>
        </p:xfrm>
        <a:graphic>
          <a:graphicData uri="http://schemas.openxmlformats.org/drawingml/2006/table">
            <a:tbl>
              <a:tblPr firstRow="1">
                <a:tableStyleId>{5C22544A-7EE6-4342-B048-85BDC9FD1C3A}</a:tableStyleId>
              </a:tblPr>
              <a:tblGrid>
                <a:gridCol w="435566">
                  <a:extLst>
                    <a:ext uri="{9D8B030D-6E8A-4147-A177-3AD203B41FA5}">
                      <a16:colId xmlns:a16="http://schemas.microsoft.com/office/drawing/2014/main" val="3167510570"/>
                    </a:ext>
                  </a:extLst>
                </a:gridCol>
                <a:gridCol w="435566">
                  <a:extLst>
                    <a:ext uri="{9D8B030D-6E8A-4147-A177-3AD203B41FA5}">
                      <a16:colId xmlns:a16="http://schemas.microsoft.com/office/drawing/2014/main" val="443985140"/>
                    </a:ext>
                  </a:extLst>
                </a:gridCol>
                <a:gridCol w="435566">
                  <a:extLst>
                    <a:ext uri="{9D8B030D-6E8A-4147-A177-3AD203B41FA5}">
                      <a16:colId xmlns:a16="http://schemas.microsoft.com/office/drawing/2014/main" val="369824217"/>
                    </a:ext>
                  </a:extLst>
                </a:gridCol>
                <a:gridCol w="1043542">
                  <a:extLst>
                    <a:ext uri="{9D8B030D-6E8A-4147-A177-3AD203B41FA5}">
                      <a16:colId xmlns:a16="http://schemas.microsoft.com/office/drawing/2014/main" val="1566190901"/>
                    </a:ext>
                  </a:extLst>
                </a:gridCol>
                <a:gridCol w="1043542">
                  <a:extLst>
                    <a:ext uri="{9D8B030D-6E8A-4147-A177-3AD203B41FA5}">
                      <a16:colId xmlns:a16="http://schemas.microsoft.com/office/drawing/2014/main" val="2004694016"/>
                    </a:ext>
                  </a:extLst>
                </a:gridCol>
                <a:gridCol w="435566">
                  <a:extLst>
                    <a:ext uri="{9D8B030D-6E8A-4147-A177-3AD203B41FA5}">
                      <a16:colId xmlns:a16="http://schemas.microsoft.com/office/drawing/2014/main" val="553651046"/>
                    </a:ext>
                  </a:extLst>
                </a:gridCol>
                <a:gridCol w="435566">
                  <a:extLst>
                    <a:ext uri="{9D8B030D-6E8A-4147-A177-3AD203B41FA5}">
                      <a16:colId xmlns:a16="http://schemas.microsoft.com/office/drawing/2014/main" val="431287547"/>
                    </a:ext>
                  </a:extLst>
                </a:gridCol>
                <a:gridCol w="1041273">
                  <a:extLst>
                    <a:ext uri="{9D8B030D-6E8A-4147-A177-3AD203B41FA5}">
                      <a16:colId xmlns:a16="http://schemas.microsoft.com/office/drawing/2014/main" val="3431823750"/>
                    </a:ext>
                  </a:extLst>
                </a:gridCol>
                <a:gridCol w="1041273">
                  <a:extLst>
                    <a:ext uri="{9D8B030D-6E8A-4147-A177-3AD203B41FA5}">
                      <a16:colId xmlns:a16="http://schemas.microsoft.com/office/drawing/2014/main" val="138468782"/>
                    </a:ext>
                  </a:extLst>
                </a:gridCol>
              </a:tblGrid>
              <a:tr h="259266">
                <a:tc gridSpan="5">
                  <a:txBody>
                    <a:bodyPr/>
                    <a:lstStyle/>
                    <a:p>
                      <a:pPr algn="ctr" fontAlgn="b"/>
                      <a:r>
                        <a:rPr lang="de-de" sz="1000" u="none" strike="noStrike">
                          <a:effectLst/>
                          <a:latin typeface="Arial" panose="020B0604020202020204" pitchFamily="34" charset="0"/>
                          <a:cs typeface="Arial" panose="020B0604020202020204" pitchFamily="34" charset="0"/>
                        </a:rPr>
                        <a:t>RZV</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ctr"/>
                </a:tc>
                <a:tc hMerge="1">
                  <a:txBody>
                    <a:bodyPr/>
                    <a:lstStyle/>
                    <a:p>
                      <a:pPr algn="l"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hMerge="1">
                  <a:txBody>
                    <a:bodyPr/>
                    <a:lstStyle/>
                    <a:p>
                      <a:pPr algn="l"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hMerge="1">
                  <a:txBody>
                    <a:bodyPr/>
                    <a:lstStyle/>
                    <a:p>
                      <a:pPr algn="l"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hMerge="1">
                  <a:txBody>
                    <a:bodyPr/>
                    <a:lstStyle/>
                    <a:p>
                      <a:pPr algn="l"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gridSpan="4">
                  <a:txBody>
                    <a:bodyPr/>
                    <a:lstStyle/>
                    <a:p>
                      <a:pPr algn="ctr" fontAlgn="b"/>
                      <a:r>
                        <a:rPr lang="de-de" sz="1000" u="none" strike="noStrike">
                          <a:effectLst/>
                          <a:latin typeface="Arial" panose="020B0604020202020204" pitchFamily="34" charset="0"/>
                          <a:cs typeface="Arial" panose="020B0604020202020204" pitchFamily="34" charset="0"/>
                        </a:rPr>
                        <a:t>Frühere Kontrollgruppe/Placebo-Gruppe in den Studien ZOE-50/70*</a:t>
                      </a:r>
                      <a:endParaRPr sz="1000" b="0" i="0" u="none" strike="noStrike" baseline="30000">
                        <a:solidFill>
                          <a:srgbClr val="000000"/>
                        </a:solidFill>
                        <a:effectLst/>
                        <a:latin typeface="Arial" panose="020B0604020202020204" pitchFamily="34" charset="0"/>
                        <a:cs typeface="Arial" panose="020B0604020202020204" pitchFamily="34" charset="0"/>
                      </a:endParaRPr>
                    </a:p>
                  </a:txBody>
                  <a:tcPr marL="9209" marR="9209" marT="9209" marB="0" anchor="ct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228386431"/>
                  </a:ext>
                </a:extLst>
              </a:tr>
              <a:tr h="184173">
                <a:tc>
                  <a:txBody>
                    <a:bodyPr/>
                    <a:lstStyle/>
                    <a:p>
                      <a:pPr algn="l" fontAlgn="b"/>
                      <a:r>
                        <a:rPr lang="de-de" sz="1000" b="1" u="none" strike="noStrike">
                          <a:effectLst/>
                          <a:latin typeface="Arial" panose="020B0604020202020204" pitchFamily="34" charset="0"/>
                          <a:cs typeface="Arial" panose="020B0604020202020204" pitchFamily="34" charset="0"/>
                        </a:rPr>
                        <a:t>Jahr</a:t>
                      </a:r>
                      <a:endParaRPr sz="1000" b="1"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b="1" u="none" strike="noStrike">
                          <a:effectLst/>
                          <a:latin typeface="Arial" panose="020B0604020202020204" pitchFamily="34" charset="0"/>
                          <a:cs typeface="Arial" panose="020B0604020202020204" pitchFamily="34" charset="0"/>
                        </a:rPr>
                        <a:t>N</a:t>
                      </a:r>
                      <a:endParaRPr sz="1000" b="1"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b="1" u="none" strike="noStrike">
                          <a:effectLst/>
                          <a:latin typeface="Arial" panose="020B0604020202020204" pitchFamily="34" charset="0"/>
                          <a:cs typeface="Arial" panose="020B0604020202020204" pitchFamily="34" charset="0"/>
                        </a:rPr>
                        <a:t>n</a:t>
                      </a:r>
                      <a:endParaRPr sz="1000" b="1"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b="1" u="none" strike="noStrike">
                          <a:effectLst/>
                          <a:latin typeface="Arial" panose="020B0604020202020204" pitchFamily="34" charset="0"/>
                          <a:cs typeface="Arial" panose="020B0604020202020204" pitchFamily="34" charset="0"/>
                        </a:rPr>
                        <a:t>Summe der Nachbeobachtungsjahre</a:t>
                      </a:r>
                      <a:endParaRPr sz="1000" b="1"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b="1" u="none" strike="noStrike">
                          <a:effectLst/>
                          <a:latin typeface="Arial" panose="020B0604020202020204" pitchFamily="34" charset="0"/>
                          <a:cs typeface="Arial" panose="020B0604020202020204" pitchFamily="34" charset="0"/>
                        </a:rPr>
                        <a:t>Inzidenz von HZ (pro 1000 PJ)</a:t>
                      </a:r>
                      <a:endParaRPr sz="1000" b="1"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b="1" u="none" strike="noStrike">
                          <a:effectLst/>
                          <a:latin typeface="Arial" panose="020B0604020202020204" pitchFamily="34" charset="0"/>
                          <a:cs typeface="Arial" panose="020B0604020202020204" pitchFamily="34" charset="0"/>
                        </a:rPr>
                        <a:t>N</a:t>
                      </a:r>
                      <a:endParaRPr sz="1000" b="1"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b="1" u="none" strike="noStrike">
                          <a:effectLst/>
                          <a:latin typeface="Arial" panose="020B0604020202020204" pitchFamily="34" charset="0"/>
                          <a:cs typeface="Arial" panose="020B0604020202020204" pitchFamily="34" charset="0"/>
                        </a:rPr>
                        <a:t>n</a:t>
                      </a:r>
                      <a:endParaRPr sz="1000" b="1"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b="1" u="none" strike="noStrike">
                          <a:effectLst/>
                          <a:latin typeface="Arial" panose="020B0604020202020204" pitchFamily="34" charset="0"/>
                          <a:cs typeface="Arial" panose="020B0604020202020204" pitchFamily="34" charset="0"/>
                        </a:rPr>
                        <a:t>Summe der Nachbeobachtungsjahre</a:t>
                      </a:r>
                      <a:endParaRPr sz="1000" b="1"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b="1" u="none" strike="noStrike">
                          <a:effectLst/>
                          <a:latin typeface="Arial" panose="020B0604020202020204" pitchFamily="34" charset="0"/>
                          <a:cs typeface="Arial" panose="020B0604020202020204" pitchFamily="34" charset="0"/>
                        </a:rPr>
                        <a:t>Inzidenz von HZ (pro 1000 PJ)</a:t>
                      </a:r>
                      <a:endParaRPr sz="1000" b="1"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3900754843"/>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1</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13.881</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3</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13.744,50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0,2</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14.035</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13.823,30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9,4</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4177209346"/>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2</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13.569</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13.415,60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0,7</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13.564</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136</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13.332,50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10,2</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2461250658"/>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3</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13.185</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9</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13.016,10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0,7</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13.074</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116</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12.834,00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9</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1396946181"/>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4</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12.757</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12.946,70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0,8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12.517</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95</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12.637,40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7,5</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1807390157"/>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5</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3549585542"/>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6</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7277</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7</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7210,2</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7277</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61</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7210,2</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8,5</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1378300454"/>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7</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7100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6995,8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1,4</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7100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6995,8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8,6</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482964960"/>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6878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9</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6762,9</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1,3</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6878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57</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6762,9</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8,4</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4086553062"/>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9</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6648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15</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6487,6</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2,3</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6648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55</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6487,6</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8,5</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3817520595"/>
                  </a:ext>
                </a:extLst>
              </a:tr>
              <a:tr h="184173">
                <a:tc>
                  <a:txBody>
                    <a:bodyPr/>
                    <a:lstStyle/>
                    <a:p>
                      <a:pPr algn="l" fontAlgn="b"/>
                      <a:r>
                        <a:rPr lang="de-de" sz="1000" u="none" strike="noStrike">
                          <a:effectLst/>
                          <a:latin typeface="Arial" panose="020B0604020202020204" pitchFamily="34" charset="0"/>
                          <a:cs typeface="Arial" panose="020B0604020202020204" pitchFamily="34" charset="0"/>
                        </a:rPr>
                        <a:t>10</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6258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11</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4869,1</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2,3</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6258</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41</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4869,1</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tc>
                  <a:txBody>
                    <a:bodyPr/>
                    <a:lstStyle/>
                    <a:p>
                      <a:pPr algn="ctr" fontAlgn="b"/>
                      <a:r>
                        <a:rPr lang="de-de" sz="1000" u="none" strike="noStrike">
                          <a:effectLst/>
                          <a:latin typeface="Arial" panose="020B0604020202020204" pitchFamily="34" charset="0"/>
                          <a:cs typeface="Arial" panose="020B0604020202020204" pitchFamily="34" charset="0"/>
                        </a:rPr>
                        <a:t>8,4</a:t>
                      </a:r>
                      <a:endParaRPr sz="1000" b="0" i="0" u="none" strike="noStrike">
                        <a:solidFill>
                          <a:srgbClr val="000000"/>
                        </a:solidFill>
                        <a:effectLst/>
                        <a:latin typeface="Arial" panose="020B0604020202020204" pitchFamily="34" charset="0"/>
                        <a:cs typeface="Arial" panose="020B0604020202020204" pitchFamily="34" charset="0"/>
                      </a:endParaRPr>
                    </a:p>
                  </a:txBody>
                  <a:tcPr marL="9209" marR="9209" marT="9209" marB="0" anchor="b"/>
                </a:tc>
                <a:extLst>
                  <a:ext uri="{0D108BD9-81ED-4DB2-BD59-A6C34878D82A}">
                    <a16:rowId xmlns:a16="http://schemas.microsoft.com/office/drawing/2014/main" val="2082191794"/>
                  </a:ext>
                </a:extLst>
              </a:tr>
            </a:tbl>
          </a:graphicData>
        </a:graphic>
      </p:graphicFrame>
    </p:spTree>
    <p:extLst>
      <p:ext uri="{BB962C8B-B14F-4D97-AF65-F5344CB8AC3E}">
        <p14:creationId xmlns:p14="http://schemas.microsoft.com/office/powerpoint/2010/main" val="2968409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u="sng" err="1">
                <a:latin typeface="+mn-lt"/>
              </a:rPr>
              <a:t>Quellen</a:t>
            </a:r>
            <a:r>
              <a:rPr lang="en-US" sz="1200" b="0" u="sng">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a:latin typeface="+mn-lt"/>
              </a:rPr>
              <a:t>Katz J </a:t>
            </a:r>
            <a:r>
              <a:rPr lang="en-US" sz="1200" b="0" i="1">
                <a:latin typeface="+mn-lt"/>
              </a:rPr>
              <a:t>et al. Clin Infect Dis</a:t>
            </a:r>
            <a:r>
              <a:rPr lang="en-US" sz="1200" b="0">
                <a:latin typeface="+mn-lt"/>
              </a:rPr>
              <a:t> 2004;39:342–348</a:t>
            </a:r>
            <a:endParaRPr lang="en-GB" sz="1200" b="0">
              <a:latin typeface="+mn-lt"/>
            </a:endParaRPr>
          </a:p>
          <a:p>
            <a:pPr marL="228600" indent="-228600" defTabSz="914400">
              <a:buFont typeface="+mj-lt"/>
              <a:buAutoNum type="arabicPeriod"/>
              <a:defRPr/>
            </a:pPr>
            <a:r>
              <a:rPr lang="en-GB" sz="1200">
                <a:latin typeface="+mn-lt"/>
              </a:rPr>
              <a:t>Kawai K </a:t>
            </a:r>
            <a:r>
              <a:rPr lang="en-GB" sz="1200" i="1">
                <a:latin typeface="+mn-lt"/>
              </a:rPr>
              <a:t>et al. BMJ Open </a:t>
            </a:r>
            <a:r>
              <a:rPr lang="en-GB" sz="1200">
                <a:latin typeface="+mn-lt"/>
              </a:rPr>
              <a:t>2014;4:e004833</a:t>
            </a:r>
            <a:endParaRPr lang="en-GB" sz="1200">
              <a:solidFill>
                <a:srgbClr val="212121"/>
              </a:solidFill>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a:latin typeface="+mn-lt"/>
              </a:rPr>
              <a:t>Marra F </a:t>
            </a:r>
            <a:r>
              <a:rPr lang="en-GB" sz="1200" b="0" i="1">
                <a:latin typeface="+mn-lt"/>
              </a:rPr>
              <a:t>et al. Open Forum Infect Dis</a:t>
            </a:r>
            <a:r>
              <a:rPr lang="en-GB" sz="1200" b="0">
                <a:latin typeface="+mn-lt"/>
              </a:rPr>
              <a:t> 2020;7:ofaa005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a:latin typeface="+mn-lt"/>
              </a:rPr>
              <a:t>Kawai K, Yawn B. </a:t>
            </a:r>
            <a:r>
              <a:rPr lang="es-ES" sz="1200" b="0" i="1">
                <a:latin typeface="+mn-lt"/>
              </a:rPr>
              <a:t>Mayo Clin </a:t>
            </a:r>
            <a:r>
              <a:rPr lang="es-ES" sz="1200" b="0" i="1" err="1">
                <a:latin typeface="+mn-lt"/>
              </a:rPr>
              <a:t>Proc</a:t>
            </a:r>
            <a:r>
              <a:rPr lang="es-ES" sz="1200" b="0">
                <a:latin typeface="+mn-lt"/>
              </a:rPr>
              <a:t> 2017;92:1806–1821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err="1">
                <a:solidFill>
                  <a:schemeClr val="tx1"/>
                </a:solidFill>
                <a:latin typeface="+mn-lt"/>
                <a:ea typeface="+mn-ea"/>
                <a:cs typeface="+mn-cs"/>
              </a:rPr>
              <a:t>Batram</a:t>
            </a:r>
            <a:r>
              <a:rPr lang="en-US" sz="1200" b="0" kern="1200">
                <a:solidFill>
                  <a:schemeClr val="tx1"/>
                </a:solidFill>
                <a:latin typeface="+mn-lt"/>
                <a:ea typeface="+mn-ea"/>
                <a:cs typeface="+mn-cs"/>
              </a:rPr>
              <a:t> et al., 2021, Burden of Herpes Zoster in Adult Patients with Underlying Conditions: Analysis of German Claims Data, 2007–2018 </a:t>
            </a:r>
            <a:r>
              <a:rPr lang="en-US" sz="1200" b="0" i="1" kern="1200">
                <a:solidFill>
                  <a:schemeClr val="tx1"/>
                </a:solidFill>
                <a:latin typeface="+mn-lt"/>
                <a:ea typeface="+mn-ea"/>
                <a:cs typeface="+mn-cs"/>
              </a:rPr>
              <a:t>Dermatol Ther </a:t>
            </a:r>
            <a:r>
              <a:rPr lang="en-US" sz="1200" b="0" kern="1200">
                <a:solidFill>
                  <a:schemeClr val="tx1"/>
                </a:solidFill>
                <a:latin typeface="+mn-lt"/>
                <a:ea typeface="+mn-ea"/>
                <a:cs typeface="+mn-cs"/>
              </a:rPr>
              <a:t>(</a:t>
            </a:r>
            <a:r>
              <a:rPr lang="en-US" sz="1200" b="0" kern="1200" err="1">
                <a:solidFill>
                  <a:schemeClr val="tx1"/>
                </a:solidFill>
                <a:latin typeface="+mn-lt"/>
                <a:ea typeface="+mn-ea"/>
                <a:cs typeface="+mn-cs"/>
              </a:rPr>
              <a:t>Heidelb</a:t>
            </a:r>
            <a:r>
              <a:rPr lang="en-US" sz="1200" b="0" kern="120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err="1">
                <a:solidFill>
                  <a:schemeClr val="tx1"/>
                </a:solidFill>
                <a:latin typeface="+mn-lt"/>
                <a:ea typeface="+mn-ea"/>
                <a:cs typeface="+mn-cs"/>
              </a:rPr>
              <a:t>Oostvogels</a:t>
            </a:r>
            <a:r>
              <a:rPr lang="en-US" sz="1200" b="0" kern="1200">
                <a:solidFill>
                  <a:schemeClr val="tx1"/>
                </a:solidFill>
                <a:latin typeface="+mn-lt"/>
                <a:ea typeface="+mn-ea"/>
                <a:cs typeface="+mn-cs"/>
              </a:rPr>
              <a:t> L et al. </a:t>
            </a:r>
            <a:r>
              <a:rPr lang="de-DE" sz="1200" i="1"/>
              <a:t>Hum </a:t>
            </a:r>
            <a:r>
              <a:rPr lang="de-DE" sz="1200" i="1" err="1"/>
              <a:t>Vaccin</a:t>
            </a:r>
            <a:r>
              <a:rPr lang="de-DE" sz="1200" i="1"/>
              <a:t> </a:t>
            </a:r>
            <a:r>
              <a:rPr lang="de-DE" sz="1200" i="1" err="1"/>
              <a:t>Immunother</a:t>
            </a:r>
            <a:r>
              <a:rPr lang="de-DE" sz="1200" i="1"/>
              <a:t> </a:t>
            </a:r>
            <a:r>
              <a:rPr lang="de-DE" sz="1200"/>
              <a:t>2019;15:2865–2872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200"/>
              <a:t>Bastidas A </a:t>
            </a:r>
            <a:r>
              <a:rPr lang="de-de" sz="1200" i="1"/>
              <a:t>et al. JAMA </a:t>
            </a:r>
            <a:r>
              <a:rPr lang="de-de" sz="1200"/>
              <a:t>2019;322:123–133;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200" err="1"/>
              <a:t>Dagnew</a:t>
            </a:r>
            <a:r>
              <a:rPr lang="de-de" sz="1200"/>
              <a:t> AF </a:t>
            </a:r>
            <a:r>
              <a:rPr lang="de-de" sz="1200" i="1"/>
              <a:t>et al. Lancet </a:t>
            </a:r>
            <a:r>
              <a:rPr lang="de-de" sz="1200" i="1" err="1"/>
              <a:t>Infect</a:t>
            </a:r>
            <a:r>
              <a:rPr lang="de-de" sz="1200" i="1"/>
              <a:t> Dis </a:t>
            </a:r>
            <a:r>
              <a:rPr lang="de-de" sz="1200"/>
              <a:t>2019;19:988–1000</a:t>
            </a:r>
            <a:endParaRPr lang="en-GB" sz="1200" b="0" kern="120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err="1">
                <a:latin typeface="+mn-lt"/>
              </a:rPr>
              <a:t>Epidemiologisches</a:t>
            </a:r>
            <a:r>
              <a:rPr lang="en-GB" sz="1200" b="0">
                <a:latin typeface="+mn-lt"/>
              </a:rPr>
              <a:t> Bulletin des </a:t>
            </a:r>
            <a:r>
              <a:rPr lang="en-GB" sz="1200" b="0" kern="1200">
                <a:solidFill>
                  <a:schemeClr val="tx1"/>
                </a:solidFill>
                <a:latin typeface="+mn-lt"/>
                <a:ea typeface="+mn-ea"/>
                <a:cs typeface="+mn-cs"/>
              </a:rPr>
              <a:t>RKI </a:t>
            </a:r>
            <a:r>
              <a:rPr lang="en-US" sz="1200" b="0" kern="1200">
                <a:solidFill>
                  <a:schemeClr val="tx1"/>
                </a:solidFill>
                <a:latin typeface="+mn-lt"/>
                <a:ea typeface="+mn-ea"/>
                <a:cs typeface="+mn-cs"/>
              </a:rPr>
              <a:t>04/2024</a:t>
            </a:r>
            <a:endParaRPr lang="en-GB" b="0"/>
          </a:p>
        </p:txBody>
      </p:sp>
      <p:sp>
        <p:nvSpPr>
          <p:cNvPr id="4" name="Slide Number Placeholder 3"/>
          <p:cNvSpPr>
            <a:spLocks noGrp="1"/>
          </p:cNvSpPr>
          <p:nvPr>
            <p:ph type="sldNum" sz="quarter" idx="5"/>
          </p:nvPr>
        </p:nvSpPr>
        <p:spPr/>
        <p:txBody>
          <a:bodyPr/>
          <a:lstStyle/>
          <a:p>
            <a:fld id="{026B53C8-14E4-49A7-A1A5-3BF810B81EBE}" type="slidenum">
              <a:rPr lang="en-GB" smtClean="0"/>
              <a:pPr/>
              <a:t>62</a:t>
            </a:fld>
            <a:endParaRPr lang="en-GB"/>
          </a:p>
        </p:txBody>
      </p:sp>
    </p:spTree>
    <p:extLst>
      <p:ext uri="{BB962C8B-B14F-4D97-AF65-F5344CB8AC3E}">
        <p14:creationId xmlns:p14="http://schemas.microsoft.com/office/powerpoint/2010/main" val="1325548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0"/>
          <p:cNvSpPr>
            <a:spLocks noGrp="1" noChangeArrowheads="1"/>
          </p:cNvSpPr>
          <p:nvPr>
            <p:ph type="sldNum" sz="quarter"/>
          </p:nvPr>
        </p:nvSpPr>
        <p:spPr>
          <a:noFill/>
        </p:spPr>
        <p:txBody>
          <a:bodyPr/>
          <a:lstStyle/>
          <a:p>
            <a:pPr>
              <a:buFont typeface="Arial" pitchFamily="34" charset="0"/>
              <a:buNone/>
            </a:pPr>
            <a:fld id="{E56713AB-2C1E-4CCC-9D5A-C1873DDDFF56}" type="slidenum">
              <a:rPr lang="en-GB" smtClean="0"/>
              <a:pPr>
                <a:buFont typeface="Arial" pitchFamily="34" charset="0"/>
                <a:buNone/>
              </a:pPr>
              <a:t>63</a:t>
            </a:fld>
            <a:endParaRPr lang="en-GB"/>
          </a:p>
        </p:txBody>
      </p:sp>
      <p:sp>
        <p:nvSpPr>
          <p:cNvPr id="143363" name="Rectangle 2"/>
          <p:cNvSpPr>
            <a:spLocks noGrp="1" noRot="1" noChangeAspect="1" noChangeArrowheads="1" noTextEdit="1"/>
          </p:cNvSpPr>
          <p:nvPr>
            <p:ph type="sldImg"/>
          </p:nvPr>
        </p:nvSpPr>
        <p:spPr>
          <a:xfrm>
            <a:off x="685800" y="1143000"/>
            <a:ext cx="5486400" cy="3086100"/>
          </a:xfrm>
          <a:ln/>
        </p:spPr>
      </p:sp>
      <p:sp>
        <p:nvSpPr>
          <p:cNvPr id="143364" name="Rectangle 3"/>
          <p:cNvSpPr>
            <a:spLocks noGrp="1" noChangeArrowheads="1"/>
          </p:cNvSpPr>
          <p:nvPr>
            <p:ph type="body" idx="1"/>
          </p:nvPr>
        </p:nvSpPr>
        <p:spPr>
          <a:xfrm>
            <a:off x="686296" y="4343148"/>
            <a:ext cx="5478883" cy="4571268"/>
          </a:xfrm>
          <a:solidFill>
            <a:srgbClr val="FFFFFF"/>
          </a:solidFill>
          <a:ln/>
        </p:spPr>
        <p:txBody>
          <a:bodyPr/>
          <a:lstStyle/>
          <a:p>
            <a:r>
              <a:rPr lang="de-DE" sz="1200" kern="1200" baseline="0">
                <a:solidFill>
                  <a:schemeClr val="tx1"/>
                </a:solidFill>
                <a:latin typeface="+mn-lt"/>
                <a:ea typeface="+mn-ea"/>
                <a:cs typeface="+mn-cs"/>
              </a:rPr>
              <a:t>Inkubationszeit: 7 bis 14 Tage, selten bis 21 Tage.</a:t>
            </a:r>
          </a:p>
          <a:p>
            <a:endParaRPr lang="de-DE" sz="1200" kern="1200" baseline="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baseline="0">
                <a:solidFill>
                  <a:schemeClr val="tx1"/>
                </a:solidFill>
                <a:latin typeface="+mn-lt"/>
                <a:ea typeface="+mn-ea"/>
                <a:cs typeface="+mn-cs"/>
              </a:rPr>
              <a:t>Krankheitsverlauf: In drei verschiedenen Stadien über Wochen und Monate andauernde, schwere Hustenanfälle</a:t>
            </a:r>
            <a:r>
              <a:rPr lang="de-DE">
                <a:solidFill>
                  <a:srgbClr val="000000"/>
                </a:solidFill>
              </a:rPr>
              <a:t> („100 Tage Husten“, bei Säuglingen durch Apnoen Erstickungsgefahr),</a:t>
            </a:r>
            <a:r>
              <a:rPr lang="de-DE" sz="1200" kern="1200" baseline="0">
                <a:solidFill>
                  <a:schemeClr val="tx1"/>
                </a:solidFill>
                <a:latin typeface="+mn-lt"/>
                <a:ea typeface="+mn-ea"/>
                <a:cs typeface="+mn-cs"/>
              </a:rPr>
              <a:t> diese evtl. krampfartig mit Atemnot und Fieber. Folgeerkrankungen wie Mittelohrentzündung, Lungenentzündung und Erkrankungen des Gehirns (</a:t>
            </a:r>
            <a:r>
              <a:rPr lang="de-DE" sz="1200" kern="1200" baseline="0" err="1">
                <a:solidFill>
                  <a:schemeClr val="tx1"/>
                </a:solidFill>
                <a:latin typeface="+mn-lt"/>
                <a:ea typeface="+mn-ea"/>
                <a:cs typeface="+mn-cs"/>
              </a:rPr>
              <a:t>Pertussisenzephalpopathie</a:t>
            </a:r>
            <a:r>
              <a:rPr lang="de-DE" sz="1200" kern="1200" baseline="0">
                <a:solidFill>
                  <a:schemeClr val="tx1"/>
                </a:solidFill>
                <a:latin typeface="+mn-lt"/>
                <a:ea typeface="+mn-ea"/>
                <a:cs typeface="+mn-cs"/>
              </a:rPr>
              <a:t>) können auftreten. Bei Jugendlichen und Erwachsenen kann Keuchhusten untypisch verlaufen und wird vielfach spät oder gar nicht erkannt. In 25 % aller Hustenfälle, die länger als 2 Wochen dauern, wird das Keuchhusten Bakterium nachgewiesen. Kein Nestschutz.</a:t>
            </a:r>
          </a:p>
          <a:p>
            <a:pPr>
              <a:spcBef>
                <a:spcPct val="0"/>
              </a:spcBef>
            </a:pPr>
            <a:endParaRPr lang="de-DE" b="0">
              <a:latin typeface="Arial" pitchFamily="34" charset="0"/>
            </a:endParaRPr>
          </a:p>
          <a:p>
            <a:pPr>
              <a:spcBef>
                <a:spcPct val="0"/>
              </a:spcBef>
            </a:pPr>
            <a:r>
              <a:rPr lang="de-DE" b="0">
                <a:latin typeface="Arial" pitchFamily="34" charset="0"/>
              </a:rPr>
              <a:t>Komplikationen: </a:t>
            </a:r>
            <a:r>
              <a:rPr lang="de-DE">
                <a:latin typeface="Arial" pitchFamily="34" charset="0"/>
              </a:rPr>
              <a:t>Problematisch können Folgeerkrankungen nach Keuchhusteninfektionen werden, zu denen Mittelohr- und Lungenentzündung sowie Erkrankungen des Gehirns gehören. Eine Lungenentzündung tritt z. B. im 1. Lebensjahr bei jedem 5. Kind, im 2. - 4. Lebensjahr bei jedem 10. Kind auf. Es gibt keine Therapie, mit der sich Keuchhusten lindern oder bekämpfen lässt. Besonders gefährlich ist er für Säuglinge, da oft kein Husten auftritt, sondern es zu Erstickungsanfällen ohne vorhergehende Krankheitszeichen kommen kann.</a:t>
            </a:r>
          </a:p>
          <a:p>
            <a:endParaRPr lang="de-DE" sz="1200" kern="1200" baseline="0">
              <a:solidFill>
                <a:schemeClr val="tx1"/>
              </a:solidFill>
              <a:latin typeface="+mn-lt"/>
              <a:ea typeface="+mn-ea"/>
              <a:cs typeface="+mn-cs"/>
            </a:endParaRPr>
          </a:p>
          <a:p>
            <a:r>
              <a:rPr lang="de-DE" sz="1200" kern="1200" baseline="0">
                <a:solidFill>
                  <a:schemeClr val="tx1"/>
                </a:solidFill>
                <a:latin typeface="+mn-lt"/>
                <a:ea typeface="+mn-ea"/>
                <a:cs typeface="+mn-cs"/>
              </a:rPr>
              <a:t>Impfung empfohlen für: </a:t>
            </a:r>
            <a:r>
              <a:rPr lang="de-DE" sz="1200" b="0" kern="1200" baseline="0">
                <a:solidFill>
                  <a:schemeClr val="tx1"/>
                </a:solidFill>
                <a:latin typeface="+mn-lt"/>
                <a:ea typeface="+mn-ea"/>
                <a:cs typeface="+mn-cs"/>
              </a:rPr>
              <a:t>• Alle Erwachsenen bei der nächstfälligen TetanusDiphtherieimpfung; • Jugendliche von 9–17 Jahren; • Frauen im gebärfähigen Alter; • Enge Haushaltskontaktpersonen (Eltern, Geschwister) und Betreuer (Großeltern), Impfung möglichst 4 Wochen vor der Geburt des Kindes; </a:t>
            </a:r>
          </a:p>
          <a:p>
            <a:r>
              <a:rPr lang="de-DE" sz="1200" b="0" kern="1200" baseline="0">
                <a:solidFill>
                  <a:schemeClr val="tx1"/>
                </a:solidFill>
                <a:latin typeface="+mn-lt"/>
                <a:ea typeface="+mn-ea"/>
                <a:cs typeface="+mn-cs"/>
              </a:rPr>
              <a:t>• Personal im Gesundheitsdienst und Gemeinschaftseinrichtungen. • Erfolgt die Impfung nicht vor der Geburt, soll die Mutter in den ersten Tagen nach der Geburt geimpft werden.</a:t>
            </a:r>
          </a:p>
          <a:p>
            <a:pPr marL="358775" indent="-358775" eaLnBrk="1" hangingPunct="1">
              <a:buClr>
                <a:schemeClr val="bg2">
                  <a:lumMod val="60000"/>
                  <a:lumOff val="40000"/>
                </a:schemeClr>
              </a:buClr>
              <a:buFont typeface="Wingdings" pitchFamily="2" charset="2"/>
              <a:buChar char="§"/>
            </a:pPr>
            <a:endParaRPr lang="de-DE">
              <a:solidFill>
                <a:srgbClr val="000000"/>
              </a:solidFill>
            </a:endParaRPr>
          </a:p>
          <a:p>
            <a:pPr>
              <a:spcBef>
                <a:spcPct val="0"/>
              </a:spcBef>
            </a:pPr>
            <a:r>
              <a:rPr lang="de-DE">
                <a:latin typeface="Arial" pitchFamily="34" charset="0"/>
              </a:rPr>
              <a:t>Speziell vor der Geburt eines Kindes sollte überprüft werden, ob bei den Haushaltskontaktpersonen ein adäquater Immunschutz vor Pertussis besteht (STIKO 2006).</a:t>
            </a:r>
          </a:p>
          <a:p>
            <a:pPr>
              <a:spcBef>
                <a:spcPct val="0"/>
              </a:spcBef>
            </a:pPr>
            <a:endParaRPr lang="de-DE" b="1">
              <a:latin typeface="Arial" pitchFamily="34" charset="0"/>
            </a:endParaRPr>
          </a:p>
          <a:p>
            <a:pPr>
              <a:spcBef>
                <a:spcPct val="0"/>
              </a:spcBef>
            </a:pPr>
            <a:r>
              <a:rPr lang="de-DE" b="0">
                <a:latin typeface="Arial" pitchFamily="34" charset="0"/>
              </a:rPr>
              <a:t>Impfstoff: </a:t>
            </a:r>
            <a:r>
              <a:rPr lang="de-DE">
                <a:latin typeface="Arial" pitchFamily="34" charset="0"/>
              </a:rPr>
              <a:t>Zur Schutzimpfung gegen Pertussis stehen heute verschiedene Kombinationsimpfstoffe mit Diphtherie und Tetanus; mit Diphtherie, Tetanus und IPV; mit Diphtherie, Tetanus, IPV und </a:t>
            </a:r>
            <a:r>
              <a:rPr lang="de-DE" err="1">
                <a:latin typeface="Arial" pitchFamily="34" charset="0"/>
              </a:rPr>
              <a:t>Hib</a:t>
            </a:r>
            <a:r>
              <a:rPr lang="de-DE">
                <a:latin typeface="Arial" pitchFamily="34" charset="0"/>
              </a:rPr>
              <a:t>; und mit Diphtherie, Tetanus, IPV, </a:t>
            </a:r>
            <a:r>
              <a:rPr lang="de-DE" err="1">
                <a:latin typeface="Arial" pitchFamily="34" charset="0"/>
              </a:rPr>
              <a:t>Hib</a:t>
            </a:r>
            <a:r>
              <a:rPr lang="de-DE">
                <a:latin typeface="Arial" pitchFamily="34" charset="0"/>
              </a:rPr>
              <a:t> und Hepatitis-B zur Verfügung.</a:t>
            </a:r>
          </a:p>
        </p:txBody>
      </p:sp>
    </p:spTree>
    <p:extLst>
      <p:ext uri="{BB962C8B-B14F-4D97-AF65-F5344CB8AC3E}">
        <p14:creationId xmlns:p14="http://schemas.microsoft.com/office/powerpoint/2010/main" val="3465939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64</a:t>
            </a:fld>
            <a:endParaRPr lang="de-DE"/>
          </a:p>
        </p:txBody>
      </p:sp>
    </p:spTree>
    <p:extLst>
      <p:ext uri="{BB962C8B-B14F-4D97-AF65-F5344CB8AC3E}">
        <p14:creationId xmlns:p14="http://schemas.microsoft.com/office/powerpoint/2010/main" val="2775490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 raus</a:t>
            </a:r>
          </a:p>
        </p:txBody>
      </p:sp>
      <p:sp>
        <p:nvSpPr>
          <p:cNvPr id="4" name="Foliennummernplatzhalter 3"/>
          <p:cNvSpPr>
            <a:spLocks noGrp="1"/>
          </p:cNvSpPr>
          <p:nvPr>
            <p:ph type="sldNum" sz="quarter" idx="5"/>
          </p:nvPr>
        </p:nvSpPr>
        <p:spPr/>
        <p:txBody>
          <a:bodyPr/>
          <a:lstStyle/>
          <a:p>
            <a:fld id="{70B1E002-DD7E-471A-A18E-7A718FB1AB8A}" type="slidenum">
              <a:rPr lang="de-DE" smtClean="0"/>
              <a:t>65</a:t>
            </a:fld>
            <a:endParaRPr lang="de-DE"/>
          </a:p>
        </p:txBody>
      </p:sp>
    </p:spTree>
    <p:extLst>
      <p:ext uri="{BB962C8B-B14F-4D97-AF65-F5344CB8AC3E}">
        <p14:creationId xmlns:p14="http://schemas.microsoft.com/office/powerpoint/2010/main" val="2258197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66</a:t>
            </a:fld>
            <a:endParaRPr lang="de-DE"/>
          </a:p>
        </p:txBody>
      </p:sp>
    </p:spTree>
    <p:extLst>
      <p:ext uri="{BB962C8B-B14F-4D97-AF65-F5344CB8AC3E}">
        <p14:creationId xmlns:p14="http://schemas.microsoft.com/office/powerpoint/2010/main" val="83175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7</a:t>
            </a:fld>
            <a:endParaRPr lang="en-GB"/>
          </a:p>
        </p:txBody>
      </p:sp>
    </p:spTree>
    <p:extLst>
      <p:ext uri="{BB962C8B-B14F-4D97-AF65-F5344CB8AC3E}">
        <p14:creationId xmlns:p14="http://schemas.microsoft.com/office/powerpoint/2010/main" val="1330760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67</a:t>
            </a:fld>
            <a:endParaRPr lang="de-DE"/>
          </a:p>
        </p:txBody>
      </p:sp>
    </p:spTree>
    <p:extLst>
      <p:ext uri="{BB962C8B-B14F-4D97-AF65-F5344CB8AC3E}">
        <p14:creationId xmlns:p14="http://schemas.microsoft.com/office/powerpoint/2010/main" val="3773677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69</a:t>
            </a:fld>
            <a:endParaRPr lang="de-DE"/>
          </a:p>
        </p:txBody>
      </p:sp>
    </p:spTree>
    <p:extLst>
      <p:ext uri="{BB962C8B-B14F-4D97-AF65-F5344CB8AC3E}">
        <p14:creationId xmlns:p14="http://schemas.microsoft.com/office/powerpoint/2010/main" val="784329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70</a:t>
            </a:fld>
            <a:endParaRPr lang="de-DE"/>
          </a:p>
        </p:txBody>
      </p:sp>
    </p:spTree>
    <p:extLst>
      <p:ext uri="{BB962C8B-B14F-4D97-AF65-F5344CB8AC3E}">
        <p14:creationId xmlns:p14="http://schemas.microsoft.com/office/powerpoint/2010/main" val="2168080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71</a:t>
            </a:fld>
            <a:endParaRPr lang="de-DE"/>
          </a:p>
        </p:txBody>
      </p:sp>
    </p:spTree>
    <p:extLst>
      <p:ext uri="{BB962C8B-B14F-4D97-AF65-F5344CB8AC3E}">
        <p14:creationId xmlns:p14="http://schemas.microsoft.com/office/powerpoint/2010/main" val="3371479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75</a:t>
            </a:fld>
            <a:endParaRPr lang="de-DE"/>
          </a:p>
        </p:txBody>
      </p:sp>
    </p:spTree>
    <p:extLst>
      <p:ext uri="{BB962C8B-B14F-4D97-AF65-F5344CB8AC3E}">
        <p14:creationId xmlns:p14="http://schemas.microsoft.com/office/powerpoint/2010/main" val="1727118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77</a:t>
            </a:fld>
            <a:endParaRPr lang="de-DE"/>
          </a:p>
        </p:txBody>
      </p:sp>
    </p:spTree>
    <p:extLst>
      <p:ext uri="{BB962C8B-B14F-4D97-AF65-F5344CB8AC3E}">
        <p14:creationId xmlns:p14="http://schemas.microsoft.com/office/powerpoint/2010/main" val="342013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81</a:t>
            </a:fld>
            <a:endParaRPr lang="de-DE"/>
          </a:p>
        </p:txBody>
      </p:sp>
    </p:spTree>
    <p:extLst>
      <p:ext uri="{BB962C8B-B14F-4D97-AF65-F5344CB8AC3E}">
        <p14:creationId xmlns:p14="http://schemas.microsoft.com/office/powerpoint/2010/main" val="118097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1. WHO. Influenza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Seasonal</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http://www.who.int/mediacentre/factsheets/fs211/en/</a:t>
            </a:r>
            <a:r>
              <a:rPr lang="de-DE" altLang="en-US" sz="1200" dirty="0">
                <a:solidFill>
                  <a:srgbClr val="231F20"/>
                </a:solidFill>
                <a:latin typeface="Montserrat Light"/>
                <a:cs typeface="Arial" pitchFamily="34" charset="0"/>
              </a:rPr>
              <a:t>. A</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bgerufen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im August 2022. 2. CDC.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Flu</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Symptoms &amp;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Complications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https://www.cdc.gov/flu/consumer/symptoms.htm</a:t>
            </a:r>
            <a:r>
              <a:rPr lang="de-DE" altLang="en-US" sz="1200" dirty="0">
                <a:solidFill>
                  <a:srgbClr val="231F20"/>
                </a:solidFill>
                <a:latin typeface="Montserrat Light"/>
                <a:cs typeface="Arial" pitchFamily="34" charset="0"/>
              </a:rPr>
              <a:t>. Abgerufen im </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August 2022. 3. CDC. Clinical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signs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and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symptoms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of</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influenza</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https://www.cdc.gov/flu/professionals/acip/clinical.htm</a:t>
            </a:r>
            <a:r>
              <a:rPr lang="de-DE" altLang="en-US" sz="1200" dirty="0">
                <a:solidFill>
                  <a:srgbClr val="231F20"/>
                </a:solidFill>
                <a:latin typeface="Montserrat Light"/>
                <a:cs typeface="Arial" pitchFamily="34" charset="0"/>
              </a:rPr>
              <a:t>. A</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bgerufen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im April 2021. 4. CDC. Cold versus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flu</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https://www.cdc.gov/flu/symptoms/coldflu.htm. Abgerufen im April 2021. 5. NIH. Understanding a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common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cold</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virus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https://www.nih.gov/news-events/nih-research-matters/understanding-common-cold-virus . Abgerufen im April 2021. </a:t>
            </a:r>
          </a:p>
          <a:p>
            <a:r>
              <a:rPr lang="en-GB" dirty="0"/>
              <a:t>6. Mayo Clinic. COVID-19, cold, allergies and the flu: What are the differences? https://www.mayoclinic.org/diseases-conditions/coronavirus/in-depth/covid-19-cold-flu-and-allergies-differences/art-20503981. </a:t>
            </a:r>
            <a:r>
              <a:rPr lang="en-GB" dirty="0" err="1"/>
              <a:t>Abgerufen</a:t>
            </a:r>
            <a:r>
              <a:rPr lang="en-GB" dirty="0"/>
              <a:t> am 05.01.2023.</a:t>
            </a:r>
          </a:p>
          <a:p>
            <a:r>
              <a:rPr lang="en-GB" dirty="0"/>
              <a:t>7. </a:t>
            </a:r>
            <a:r>
              <a:rPr lang="en-GB" dirty="0" err="1"/>
              <a:t>Ries</a:t>
            </a:r>
            <a:r>
              <a:rPr lang="en-GB" dirty="0"/>
              <a:t> J. COVID-19 Will Likely Become a Seasonal Disease, CDC Director Says. https://www.healthline.com/health-news/covid-19-will-likely-become-a-seasonal-disease-cdc-director-says. </a:t>
            </a:r>
            <a:r>
              <a:rPr lang="en-GB" dirty="0" err="1"/>
              <a:t>Abgerufen</a:t>
            </a:r>
            <a:r>
              <a:rPr lang="en-GB" dirty="0"/>
              <a:t> am 05.01.2023.</a:t>
            </a:r>
          </a:p>
          <a:p>
            <a:r>
              <a:rPr lang="en-GB" dirty="0"/>
              <a:t>8. De </a:t>
            </a:r>
            <a:r>
              <a:rPr lang="en-GB" dirty="0" err="1"/>
              <a:t>Bruyn</a:t>
            </a:r>
            <a:r>
              <a:rPr lang="en-GB" dirty="0"/>
              <a:t> et al. 2022. BMC Infect Dis, 22(1):207.</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3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AU" sz="13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1392693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87</a:t>
            </a:fld>
            <a:endParaRPr lang="de-DE"/>
          </a:p>
        </p:txBody>
      </p:sp>
    </p:spTree>
    <p:extLst>
      <p:ext uri="{BB962C8B-B14F-4D97-AF65-F5344CB8AC3E}">
        <p14:creationId xmlns:p14="http://schemas.microsoft.com/office/powerpoint/2010/main" val="1393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Montserrat Light"/>
              </a:rPr>
              <a:t>*Die Vorgeschichte eines AMIs, einer CAD und Diabetes mellitus wurde als Krankenhausaufnahme mit einem entsprechenden ICD-Code Internationalen Klassifikation der Krankheiten (ICD; 9. &amp; 10. Revision) vor dem Beobachtzungszeitraum definiert.</a:t>
            </a:r>
            <a:endParaRPr kumimoji="0" lang="da-DK" altLang="de-DE" sz="800" b="0" i="0" u="none" strike="noStrike" kern="1200" cap="none" spc="0" normalizeH="0" baseline="0" noProof="0" dirty="0">
              <a:ln>
                <a:noFill/>
              </a:ln>
              <a:solidFill>
                <a:srgbClr val="231F20"/>
              </a:solidFill>
              <a:effectLst/>
              <a:uLnTx/>
              <a:uFillTx/>
              <a:latin typeface="Montserrat Light"/>
              <a:ea typeface="+mn-ea"/>
              <a:cs typeface="+mn-cs"/>
            </a:endParaRPr>
          </a:p>
          <a:p>
            <a:endParaRPr lang="en-US" b="1" cap="all" dirty="0">
              <a:solidFill>
                <a:srgbClr val="1A1A1A"/>
              </a:solidFill>
              <a:effectLst/>
              <a:latin typeface="OTNEJMScalaSansLF"/>
            </a:endParaRPr>
          </a:p>
          <a:p>
            <a:r>
              <a:rPr lang="en-US" b="1" cap="all" dirty="0">
                <a:solidFill>
                  <a:srgbClr val="1A1A1A"/>
                </a:solidFill>
                <a:effectLst/>
                <a:latin typeface="OTNEJMScalaSansLF"/>
              </a:rPr>
              <a:t>Background</a:t>
            </a:r>
          </a:p>
          <a:p>
            <a:r>
              <a:rPr lang="en-US" dirty="0">
                <a:effectLst/>
              </a:rPr>
              <a:t>Acute respiratory infections can trigger acute myocardial infarction. We aimed to quantify the association between laboratory-confirmed influenza infection and acute myocardial infarction, particularly in patients with and without known coronary artery disease.</a:t>
            </a:r>
          </a:p>
          <a:p>
            <a:r>
              <a:rPr lang="en-US" b="1" cap="all" dirty="0">
                <a:solidFill>
                  <a:srgbClr val="1A1A1A"/>
                </a:solidFill>
                <a:effectLst/>
                <a:latin typeface="OTNEJMScalaSansLF"/>
              </a:rPr>
              <a:t>Methods</a:t>
            </a:r>
          </a:p>
          <a:p>
            <a:pPr algn="l"/>
            <a:r>
              <a:rPr lang="en-US" dirty="0">
                <a:effectLst/>
              </a:rPr>
              <a:t>This observational, registry-based, self-controlled case series study evaluated the association between laboratory-confirmed influenza infection and occurrence of acute myocardial infarction. Laboratory records on respiratory virus polymerase chain reaction (PCR) testing from 16 laboratories across the Netherlands were linked to national mortality, hospitalization, medication, and administrative registries. Influenza infection was defined as a positive PCR test result. Acute myocardial infarction was defined as a registered diagnostic code for either acute myocardial infarction hospitalization or death. Using a self-controlled case series method, we then compared the incidence of acute myocardial infarction during the risk period (</a:t>
            </a:r>
            <a:r>
              <a:rPr lang="en-US" u="sng" dirty="0">
                <a:effectLst/>
              </a:rPr>
              <a:t>days 1 to 7 after influenza infection</a:t>
            </a:r>
            <a:r>
              <a:rPr lang="en-US" dirty="0">
                <a:effectLst/>
              </a:rPr>
              <a:t>) versus the control period (</a:t>
            </a:r>
            <a:r>
              <a:rPr lang="en-US" u="sng" dirty="0">
                <a:effectLst/>
              </a:rPr>
              <a:t>1 year before and 51 weeks after the risk period</a:t>
            </a:r>
            <a:r>
              <a:rPr lang="en-US" dirty="0">
                <a:effectLst/>
              </a:rPr>
              <a:t>).</a:t>
            </a:r>
            <a:r>
              <a:rPr lang="en-US" sz="1800" b="0" i="0" u="none" strike="noStrike" baseline="0" dirty="0">
                <a:latin typeface="AdvTT28db423f"/>
              </a:rPr>
              <a:t> </a:t>
            </a:r>
            <a:r>
              <a:rPr lang="en-US" dirty="0">
                <a:effectLst/>
              </a:rPr>
              <a:t>Between 2008 and 2019, we identified 158,777 PCR tests for influenza in the study population; 26,221 were positive for influenza, constituting 23,405 unique influenza illness episodes. A total of 406 episodes were identified with acute myocardial infarction occurring within 1 year before and 1 year after confirmed influenza infection and were included in analysis. Twenty-five cases of acute myocardial infarction occurred during the risk period versus 394 during the control period. The adjusted relative incidence of acute myocardial infarction during the risk period compared with the control period was 6.16 (95% confidence interval [CI], 4.11 to 9.24). The relative incidence of acute myocardial infarction in individuals without prior hospitalization for coronary artery disease was 16.60 (95% CI, 10.45 to 26.37) compared with 1.43 (95% CI, 0.53 to 3.84) for those with prior admission for coronary artery disease.</a:t>
            </a:r>
          </a:p>
          <a:p>
            <a:pPr algn="l"/>
            <a:r>
              <a:rPr lang="en-US" b="1" i="0" cap="all" dirty="0">
                <a:solidFill>
                  <a:srgbClr val="1A1A1A"/>
                </a:solidFill>
                <a:effectLst/>
                <a:latin typeface="OTNEJMScalaSansLF"/>
              </a:rPr>
              <a:t>Results</a:t>
            </a:r>
          </a:p>
          <a:p>
            <a:pPr algn="l"/>
            <a:r>
              <a:rPr lang="en-US" b="0" i="0" dirty="0">
                <a:solidFill>
                  <a:srgbClr val="4D4D4D"/>
                </a:solidFill>
                <a:effectLst/>
                <a:latin typeface="Lyon Text Web"/>
              </a:rPr>
              <a:t>Between 2008 and 2019, we identified 158,777 PCR tests for influenza in the study population; 26,221 were positive for influenza, constituting 23,405 unique influenza illness episodes. A total of 406 episodes were identified with acute myocardial infarction occurring within 1 year before and 1 year after confirmed influenza infection and were included in analysis. Twenty-five cases of acute myocardial infarction occurred during the risk period versus 394 during the control period. The adjusted relative incidence of acute myocardial infarction during the risk period compared with the control period was 6.16 (95% confidence interval [CI], 4.11 to 9.24). The relative incidence of acute myocardial infarction in individuals without prior hospitalization for coronary artery disease was 16.60 (95% CI, 10.45 to 26.37) compared with 1.43 (95% CI, 0.53 to 3.84) for those with prior admission for coronary artery disease.</a:t>
            </a:r>
          </a:p>
          <a:p>
            <a:r>
              <a:rPr lang="en-US" b="1" cap="all" dirty="0">
                <a:solidFill>
                  <a:srgbClr val="1A1A1A"/>
                </a:solidFill>
                <a:effectLst/>
                <a:latin typeface="OTNEJMScalaSansLF"/>
              </a:rPr>
              <a:t>Conclusions</a:t>
            </a:r>
          </a:p>
          <a:p>
            <a:r>
              <a:rPr lang="en-US" dirty="0">
                <a:effectLst/>
              </a:rPr>
              <a:t>Influenza infection was associated with an increased risk of acute myocardial infarction, especially in individuals without a prior hospitalization for coronary artery disease. (Funded by the Dutch Research Council [NWO].)</a:t>
            </a:r>
          </a:p>
          <a:p>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88</a:t>
            </a:fld>
            <a:endParaRPr lang="en-AU" dirty="0"/>
          </a:p>
        </p:txBody>
      </p:sp>
    </p:spTree>
    <p:extLst>
      <p:ext uri="{BB962C8B-B14F-4D97-AF65-F5344CB8AC3E}">
        <p14:creationId xmlns:p14="http://schemas.microsoft.com/office/powerpoint/2010/main" val="865736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baseline="0">
                <a:solidFill>
                  <a:srgbClr val="000000"/>
                </a:solidFill>
                <a:latin typeface="ScalaSansPro-Regular"/>
              </a:rPr>
              <a:t>Inanspruchnahme von für Erwachsene empfohlenen Standard- und Indikationsimpfungen nach Saison, Jahr bzw. Quartal in allen 17 Regionen der Kassenärztlichen Vereinigungen (KV) (in %). </a:t>
            </a:r>
          </a:p>
          <a:p>
            <a:endParaRPr lang="de-DE" sz="1200" b="0" i="0" u="none" strike="noStrike" baseline="0">
              <a:solidFill>
                <a:srgbClr val="000000"/>
              </a:solidFill>
              <a:latin typeface="ScalaSansPro-Regular"/>
            </a:endParaRPr>
          </a:p>
          <a:p>
            <a:pPr algn="l">
              <a:spcBef>
                <a:spcPts val="300"/>
              </a:spcBef>
              <a:spcAft>
                <a:spcPts val="300"/>
              </a:spcAft>
              <a:buClr>
                <a:schemeClr val="tx2"/>
              </a:buClr>
              <a:buSzPct val="110000"/>
            </a:pPr>
            <a:r>
              <a:rPr lang="de-DE" sz="1200" b="1" u="sng"/>
              <a:t>Hinweis:</a:t>
            </a:r>
            <a:endParaRPr lang="de-DE" sz="1200" u="sng" baseline="30000"/>
          </a:p>
          <a:p>
            <a:pPr algn="l">
              <a:spcBef>
                <a:spcPts val="300"/>
              </a:spcBef>
              <a:spcAft>
                <a:spcPts val="300"/>
              </a:spcAft>
              <a:buClr>
                <a:schemeClr val="tx2"/>
              </a:buClr>
              <a:buSzPct val="110000"/>
            </a:pPr>
            <a:r>
              <a:rPr lang="de-DE" sz="1200" b="0" i="0">
                <a:solidFill>
                  <a:srgbClr val="323232"/>
                </a:solidFill>
                <a:effectLst/>
              </a:rPr>
              <a:t>Die diesjährigen Berichte des RKI zu Impfquoten bei Herpes zoster verzögert sich voraussichtlich bis Mitte 2025</a:t>
            </a:r>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8</a:t>
            </a:fld>
            <a:endParaRPr lang="de-DE"/>
          </a:p>
        </p:txBody>
      </p:sp>
    </p:spTree>
    <p:extLst>
      <p:ext uri="{BB962C8B-B14F-4D97-AF65-F5344CB8AC3E}">
        <p14:creationId xmlns:p14="http://schemas.microsoft.com/office/powerpoint/2010/main" val="42579306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Bei produktneutraler Bestellung des tetravalenten (nicht hochdosierten) Grippeimpfstoffes liefert die Apotheke dann einen der drei preisgünstigsten tetravalenten Grippeimpfstoffe. Dabei sollten bis zu 100 Prozent des Bedarfs der Vorsaison bestellt werden. </a:t>
            </a:r>
          </a:p>
          <a:p>
            <a:pPr marL="171450" indent="-171450">
              <a:buFont typeface="Arial" panose="020B0604020202020204" pitchFamily="34" charset="0"/>
              <a:buChar char="•"/>
            </a:pPr>
            <a:r>
              <a:rPr lang="de-DE" dirty="0"/>
              <a:t>Eine „angemessene Überschreitung“ der bestellten Impfstoffmenge im Vergleich zu den letztlich verimpften Dosen gilt nach den Regelungen des SGB V als wirtschaftlich. </a:t>
            </a:r>
          </a:p>
          <a:p>
            <a:pPr marL="171450" indent="-171450">
              <a:buFont typeface="Arial" panose="020B0604020202020204" pitchFamily="34" charset="0"/>
              <a:buChar char="•"/>
            </a:pPr>
            <a:r>
              <a:rPr lang="de-DE" u="sng" dirty="0"/>
              <a:t>Bei der Auswahl des Impfstoffes ist die Wirtschaftlichkeit zu berücksichtigen</a:t>
            </a:r>
            <a:r>
              <a:rPr lang="de-DE" dirty="0"/>
              <a:t>. </a:t>
            </a:r>
          </a:p>
          <a:p>
            <a:pPr marL="171450" indent="-171450">
              <a:buFont typeface="Arial" panose="020B0604020202020204" pitchFamily="34" charset="0"/>
              <a:buChar char="•"/>
            </a:pPr>
            <a:r>
              <a:rPr lang="de-DE" dirty="0"/>
              <a:t>Eine Bestellung unter dem Handelsnamen ist für alle Grippeimpfstoffe ebenfalls möglich, wenn ein bestimmter Impfstoff verwendet werden soll. Wenn der Impfstoff für Kinder ab 6 Monaten verwendet werden soll, sollte die Altersangabe auf dem Rezept vermerkt werden, damit die Apotheke den Impfstoff entsprechend seiner Zulassung auswählen kann. </a:t>
            </a:r>
          </a:p>
          <a:p>
            <a:pPr marL="171450" indent="-171450">
              <a:buFont typeface="Arial" panose="020B0604020202020204" pitchFamily="34" charset="0"/>
              <a:buChar char="•"/>
            </a:pPr>
            <a:r>
              <a:rPr lang="de-DE" dirty="0"/>
              <a:t>Die Verordnung des nasalen Grippeimpfstoffes (Fluenz Tetra®) für Kinder über den Sprechstundenbedarf ist mit Mehrkosten verbunden und nach der Schutzimpfungs-Richtlinie nur im medizinisch begründeten Einzelfall (Spritzenphobie, Blutgerinnungsstörungen) möglich.</a:t>
            </a:r>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89</a:t>
            </a:fld>
            <a:endParaRPr lang="en-AU" dirty="0"/>
          </a:p>
        </p:txBody>
      </p:sp>
    </p:spTree>
    <p:extLst>
      <p:ext uri="{BB962C8B-B14F-4D97-AF65-F5344CB8AC3E}">
        <p14:creationId xmlns:p14="http://schemas.microsoft.com/office/powerpoint/2010/main" val="13099915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90</a:t>
            </a:fld>
            <a:endParaRPr lang="de-DE"/>
          </a:p>
        </p:txBody>
      </p:sp>
    </p:spTree>
    <p:extLst>
      <p:ext uri="{BB962C8B-B14F-4D97-AF65-F5344CB8AC3E}">
        <p14:creationId xmlns:p14="http://schemas.microsoft.com/office/powerpoint/2010/main" val="18556530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91</a:t>
            </a:fld>
            <a:endParaRPr lang="de-DE"/>
          </a:p>
        </p:txBody>
      </p:sp>
    </p:spTree>
    <p:extLst>
      <p:ext uri="{BB962C8B-B14F-4D97-AF65-F5344CB8AC3E}">
        <p14:creationId xmlns:p14="http://schemas.microsoft.com/office/powerpoint/2010/main" val="10369074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a:t>Die RSV-Infektion wird oft als pädiatrische Erkrankung angesehen, ist aber auch bei älteren Erwachsenen mit einer erheblichen Belastung verbunden</a:t>
            </a:r>
            <a:endParaRPr lang="en-US" sz="1600" b="1"/>
          </a:p>
          <a:p>
            <a:endParaRPr lang="de-DE" sz="1600" u="sng">
              <a:effectLst/>
              <a:latin typeface="Arial" panose="020B0604020202020204" pitchFamily="34" charset="0"/>
              <a:ea typeface="Calibri" panose="020F0502020204030204" pitchFamily="34" charset="0"/>
            </a:endParaRPr>
          </a:p>
          <a:p>
            <a:r>
              <a:rPr lang="de-DE" sz="1600" u="sng">
                <a:effectLst/>
                <a:latin typeface="Arial" panose="020B0604020202020204" pitchFamily="34" charset="0"/>
                <a:ea typeface="Calibri" panose="020F0502020204030204" pitchFamily="34" charset="0"/>
              </a:rPr>
              <a:t>In Ontario, Kanada (Hamilton et al 2022)</a:t>
            </a:r>
          </a:p>
          <a:p>
            <a:r>
              <a:rPr lang="de-DE" sz="1600">
                <a:effectLst/>
                <a:latin typeface="Arial" panose="020B0604020202020204" pitchFamily="34" charset="0"/>
                <a:ea typeface="Calibri" panose="020F0502020204030204" pitchFamily="34" charset="0"/>
              </a:rPr>
              <a:t>Von 24.345 Hospitalisierungen mit RSV ( davon 70,5 % im Alter von 0-4 Jahren vs. 25,5 % im Alter von ≥50 Jahren) führten 697 innerhalb von 30 Tagen nach der Aufnahme zum Tod ( davon 2,9 % im Alter von 0-4 Jahren vs. 93,5 % im Alter von ≥50 Jahren).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b="0" i="0" u="sng">
              <a:solidFill>
                <a:srgbClr val="0070C0"/>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u="none">
                <a:solidFill>
                  <a:srgbClr val="0070C0"/>
                </a:solidFill>
                <a:effectLst/>
                <a:latin typeface="BlinkMacSystemFont"/>
              </a:rPr>
              <a:t>Referenzen: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u="none">
                <a:solidFill>
                  <a:srgbClr val="0070C0"/>
                </a:solidFill>
                <a:effectLst/>
                <a:latin typeface="BlinkMacSystemFont"/>
              </a:rPr>
              <a:t>1. </a:t>
            </a:r>
            <a:r>
              <a:rPr lang="en-US" sz="1200"/>
              <a:t>National Foundation for Infectious Diseases (NFID), 2022. Call to action: reducing the burden of RSV across the lifespan</a:t>
            </a:r>
            <a:r>
              <a:rPr lang="en-US" sz="1200">
                <a:solidFill>
                  <a:schemeClr val="tx2"/>
                </a:solidFill>
              </a:rPr>
              <a:t>. </a:t>
            </a:r>
            <a:r>
              <a:rPr lang="en-US" sz="1200">
                <a:solidFill>
                  <a:schemeClr val="tx2"/>
                </a:solidFill>
                <a:hlinkClick r:id="rId3">
                  <a:extLst>
                    <a:ext uri="{A12FA001-AC4F-418D-AE19-62706E023703}">
                      <ahyp:hlinkClr xmlns:ahyp="http://schemas.microsoft.com/office/drawing/2018/hyperlinkcolor" val="tx"/>
                    </a:ext>
                  </a:extLst>
                </a:hlinkClick>
              </a:rPr>
              <a:t>https://www.nfid.org/wp-content/uploads/2022/04/NFID-RSV-Call-to-Action.pdf</a:t>
            </a:r>
            <a:endParaRPr lang="de-DE" sz="2400" b="0" i="0" u="none">
              <a:solidFill>
                <a:srgbClr val="0070C0"/>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u="none">
                <a:solidFill>
                  <a:srgbClr val="0070C0"/>
                </a:solidFill>
                <a:effectLst/>
                <a:latin typeface="BlinkMacSystemFont"/>
              </a:rPr>
              <a:t>2. Hamilton MA et al. </a:t>
            </a:r>
            <a:r>
              <a:rPr lang="de-DE" sz="2400" b="0" i="0" u="none" err="1">
                <a:solidFill>
                  <a:srgbClr val="0070C0"/>
                </a:solidFill>
                <a:effectLst/>
                <a:latin typeface="BlinkMacSystemFont"/>
              </a:rPr>
              <a:t>Predictors</a:t>
            </a:r>
            <a:r>
              <a:rPr lang="de-DE" sz="2400" b="0" i="0" u="none">
                <a:solidFill>
                  <a:srgbClr val="0070C0"/>
                </a:solidFill>
                <a:effectLst/>
                <a:latin typeface="BlinkMacSystemFont"/>
              </a:rPr>
              <a:t> </a:t>
            </a:r>
            <a:r>
              <a:rPr lang="de-DE" sz="2400" b="0" i="0" u="none" err="1">
                <a:solidFill>
                  <a:srgbClr val="0070C0"/>
                </a:solidFill>
                <a:effectLst/>
                <a:latin typeface="BlinkMacSystemFont"/>
              </a:rPr>
              <a:t>of</a:t>
            </a:r>
            <a:r>
              <a:rPr lang="de-DE" sz="2400" b="0" i="0" u="none">
                <a:solidFill>
                  <a:srgbClr val="0070C0"/>
                </a:solidFill>
                <a:effectLst/>
                <a:latin typeface="BlinkMacSystemFont"/>
              </a:rPr>
              <a:t> all-</a:t>
            </a:r>
            <a:r>
              <a:rPr lang="de-DE" sz="2400" b="0" i="0" u="none" err="1">
                <a:solidFill>
                  <a:srgbClr val="0070C0"/>
                </a:solidFill>
                <a:effectLst/>
                <a:latin typeface="BlinkMacSystemFont"/>
              </a:rPr>
              <a:t>cause</a:t>
            </a:r>
            <a:r>
              <a:rPr lang="de-DE" sz="2400" b="0" i="0" u="none">
                <a:solidFill>
                  <a:srgbClr val="0070C0"/>
                </a:solidFill>
                <a:effectLst/>
                <a:latin typeface="BlinkMacSystemFont"/>
              </a:rPr>
              <a:t> </a:t>
            </a:r>
            <a:r>
              <a:rPr lang="de-DE" sz="2400" b="0" i="0" u="none" err="1">
                <a:solidFill>
                  <a:srgbClr val="0070C0"/>
                </a:solidFill>
                <a:effectLst/>
                <a:latin typeface="BlinkMacSystemFont"/>
              </a:rPr>
              <a:t>mortality</a:t>
            </a:r>
            <a:r>
              <a:rPr lang="de-DE" sz="2400" b="0" i="0" u="none">
                <a:solidFill>
                  <a:srgbClr val="0070C0"/>
                </a:solidFill>
                <a:effectLst/>
                <a:latin typeface="BlinkMacSystemFont"/>
              </a:rPr>
              <a:t> </a:t>
            </a:r>
            <a:r>
              <a:rPr lang="de-DE" sz="2400" b="0" i="0" u="none" err="1">
                <a:solidFill>
                  <a:srgbClr val="0070C0"/>
                </a:solidFill>
                <a:effectLst/>
                <a:latin typeface="BlinkMacSystemFont"/>
              </a:rPr>
              <a:t>among</a:t>
            </a:r>
            <a:r>
              <a:rPr lang="de-DE" sz="2400" b="0" i="0" u="none">
                <a:solidFill>
                  <a:srgbClr val="0070C0"/>
                </a:solidFill>
                <a:effectLst/>
                <a:latin typeface="BlinkMacSystemFont"/>
              </a:rPr>
              <a:t> </a:t>
            </a:r>
            <a:r>
              <a:rPr lang="de-DE" sz="2400" b="0" i="0" u="none" err="1">
                <a:solidFill>
                  <a:srgbClr val="0070C0"/>
                </a:solidFill>
                <a:effectLst/>
                <a:latin typeface="BlinkMacSystemFont"/>
              </a:rPr>
              <a:t>patients</a:t>
            </a:r>
            <a:r>
              <a:rPr lang="de-DE" sz="2400" b="0" i="0" u="none">
                <a:solidFill>
                  <a:srgbClr val="0070C0"/>
                </a:solidFill>
                <a:effectLst/>
                <a:latin typeface="BlinkMacSystemFont"/>
              </a:rPr>
              <a:t> </a:t>
            </a:r>
            <a:r>
              <a:rPr lang="de-DE" sz="2400" b="0" i="0" u="none" err="1">
                <a:solidFill>
                  <a:srgbClr val="0070C0"/>
                </a:solidFill>
                <a:effectLst/>
                <a:latin typeface="BlinkMacSystemFont"/>
              </a:rPr>
              <a:t>hospitalized</a:t>
            </a:r>
            <a:r>
              <a:rPr lang="de-DE" sz="2400" b="0" i="0" u="none">
                <a:solidFill>
                  <a:srgbClr val="0070C0"/>
                </a:solidFill>
                <a:effectLst/>
                <a:latin typeface="BlinkMacSystemFont"/>
              </a:rPr>
              <a:t> </a:t>
            </a:r>
            <a:r>
              <a:rPr lang="de-DE" sz="2400" b="0" i="0" u="none" err="1">
                <a:solidFill>
                  <a:srgbClr val="0070C0"/>
                </a:solidFill>
                <a:effectLst/>
                <a:latin typeface="BlinkMacSystemFont"/>
              </a:rPr>
              <a:t>with</a:t>
            </a:r>
            <a:r>
              <a:rPr lang="de-DE" sz="2400" b="0" i="0" u="none">
                <a:solidFill>
                  <a:srgbClr val="0070C0"/>
                </a:solidFill>
                <a:effectLst/>
                <a:latin typeface="BlinkMacSystemFont"/>
              </a:rPr>
              <a:t> </a:t>
            </a:r>
            <a:r>
              <a:rPr lang="de-DE" sz="2400" b="0" i="0" u="none" err="1">
                <a:solidFill>
                  <a:srgbClr val="0070C0"/>
                </a:solidFill>
                <a:effectLst/>
                <a:latin typeface="BlinkMacSystemFont"/>
              </a:rPr>
              <a:t>influenza</a:t>
            </a:r>
            <a:r>
              <a:rPr lang="de-DE" sz="2400" b="0" i="0" u="none">
                <a:solidFill>
                  <a:srgbClr val="0070C0"/>
                </a:solidFill>
                <a:effectLst/>
                <a:latin typeface="BlinkMacSystemFont"/>
              </a:rPr>
              <a:t>, </a:t>
            </a:r>
            <a:r>
              <a:rPr lang="de-DE" sz="2400" b="0" i="0" u="none" err="1">
                <a:solidFill>
                  <a:srgbClr val="0070C0"/>
                </a:solidFill>
                <a:effectLst/>
                <a:latin typeface="BlinkMacSystemFont"/>
              </a:rPr>
              <a:t>respiratory</a:t>
            </a:r>
            <a:r>
              <a:rPr lang="de-DE" sz="2400" b="0" i="0" u="none">
                <a:solidFill>
                  <a:srgbClr val="0070C0"/>
                </a:solidFill>
                <a:effectLst/>
                <a:latin typeface="BlinkMacSystemFont"/>
              </a:rPr>
              <a:t> </a:t>
            </a:r>
            <a:r>
              <a:rPr lang="de-DE" sz="2400" b="0" i="0" u="none" err="1">
                <a:solidFill>
                  <a:srgbClr val="0070C0"/>
                </a:solidFill>
                <a:effectLst/>
                <a:latin typeface="BlinkMacSystemFont"/>
              </a:rPr>
              <a:t>syncytial</a:t>
            </a:r>
            <a:r>
              <a:rPr lang="de-DE" sz="2400" b="0" i="0" u="none">
                <a:solidFill>
                  <a:srgbClr val="0070C0"/>
                </a:solidFill>
                <a:effectLst/>
                <a:latin typeface="BlinkMacSystemFont"/>
              </a:rPr>
              <a:t> </a:t>
            </a:r>
            <a:r>
              <a:rPr lang="de-DE" sz="2400" b="0" i="0" u="none" err="1">
                <a:solidFill>
                  <a:srgbClr val="0070C0"/>
                </a:solidFill>
                <a:effectLst/>
                <a:latin typeface="BlinkMacSystemFont"/>
              </a:rPr>
              <a:t>virus</a:t>
            </a:r>
            <a:r>
              <a:rPr lang="de-DE" sz="2400" b="0" i="0" u="none">
                <a:solidFill>
                  <a:srgbClr val="0070C0"/>
                </a:solidFill>
                <a:effectLst/>
                <a:latin typeface="BlinkMacSystemFont"/>
              </a:rPr>
              <a:t>, </a:t>
            </a:r>
            <a:r>
              <a:rPr lang="de-DE" sz="2400" b="0" i="0" u="none" err="1">
                <a:solidFill>
                  <a:srgbClr val="0070C0"/>
                </a:solidFill>
                <a:effectLst/>
                <a:latin typeface="BlinkMacSystemFont"/>
              </a:rPr>
              <a:t>or</a:t>
            </a:r>
            <a:r>
              <a:rPr lang="de-DE" sz="2400" b="0" i="0" u="none">
                <a:solidFill>
                  <a:srgbClr val="0070C0"/>
                </a:solidFill>
                <a:effectLst/>
                <a:latin typeface="BlinkMacSystemFont"/>
              </a:rPr>
              <a:t> SARS-CoV-2. Influenza Other </a:t>
            </a:r>
            <a:r>
              <a:rPr lang="de-DE" sz="2400" b="0" i="0" u="none" err="1">
                <a:solidFill>
                  <a:srgbClr val="0070C0"/>
                </a:solidFill>
                <a:effectLst/>
                <a:latin typeface="BlinkMacSystemFont"/>
              </a:rPr>
              <a:t>Respir</a:t>
            </a:r>
            <a:r>
              <a:rPr lang="de-DE" sz="2400" b="0" i="0" u="none">
                <a:solidFill>
                  <a:srgbClr val="0070C0"/>
                </a:solidFill>
                <a:effectLst/>
                <a:latin typeface="BlinkMacSystemFont"/>
              </a:rPr>
              <a:t> </a:t>
            </a:r>
            <a:r>
              <a:rPr lang="de-DE" sz="2400" b="0" i="0" u="none" err="1">
                <a:solidFill>
                  <a:srgbClr val="0070C0"/>
                </a:solidFill>
                <a:effectLst/>
                <a:latin typeface="BlinkMacSystemFont"/>
              </a:rPr>
              <a:t>Viruses</a:t>
            </a:r>
            <a:r>
              <a:rPr lang="de-DE" sz="2400" b="0" i="0" u="none">
                <a:solidFill>
                  <a:srgbClr val="0070C0"/>
                </a:solidFill>
                <a:effectLst/>
                <a:latin typeface="BlinkMacSystemFont"/>
              </a:rPr>
              <a:t>. 2022 May 24. </a:t>
            </a:r>
            <a:r>
              <a:rPr lang="de-DE" sz="2400" b="0" i="0" u="none" err="1">
                <a:solidFill>
                  <a:srgbClr val="0070C0"/>
                </a:solidFill>
                <a:effectLst/>
                <a:latin typeface="BlinkMacSystemFont"/>
              </a:rPr>
              <a:t>doi</a:t>
            </a:r>
            <a:r>
              <a:rPr lang="de-DE" sz="2400" b="0" i="0" u="none">
                <a:solidFill>
                  <a:srgbClr val="0070C0"/>
                </a:solidFill>
                <a:effectLst/>
                <a:latin typeface="BlinkMacSystemFont"/>
              </a:rPr>
              <a:t>: 10.1111/irv.13004. </a:t>
            </a:r>
            <a:r>
              <a:rPr lang="de-DE" sz="2400" b="0" i="0" u="none" err="1">
                <a:solidFill>
                  <a:srgbClr val="0070C0"/>
                </a:solidFill>
                <a:effectLst/>
                <a:latin typeface="BlinkMacSystemFont"/>
              </a:rPr>
              <a:t>Epub</a:t>
            </a:r>
            <a:r>
              <a:rPr lang="de-DE" sz="2400" b="0" i="0" u="none">
                <a:solidFill>
                  <a:srgbClr val="0070C0"/>
                </a:solidFill>
                <a:effectLst/>
                <a:latin typeface="BlinkMacSystemFont"/>
              </a:rPr>
              <a:t> </a:t>
            </a:r>
            <a:r>
              <a:rPr lang="de-DE" sz="2400" b="0" i="0" u="none" err="1">
                <a:solidFill>
                  <a:srgbClr val="0070C0"/>
                </a:solidFill>
                <a:effectLst/>
                <a:latin typeface="BlinkMacSystemFont"/>
              </a:rPr>
              <a:t>ahead</a:t>
            </a:r>
            <a:r>
              <a:rPr lang="de-DE" sz="2400" b="0" i="0" u="none">
                <a:solidFill>
                  <a:srgbClr val="0070C0"/>
                </a:solidFill>
                <a:effectLst/>
                <a:latin typeface="BlinkMacSystemFont"/>
              </a:rPr>
              <a:t> </a:t>
            </a:r>
            <a:r>
              <a:rPr lang="de-DE" sz="2400" b="0" i="0" u="none" err="1">
                <a:solidFill>
                  <a:srgbClr val="0070C0"/>
                </a:solidFill>
                <a:effectLst/>
                <a:latin typeface="BlinkMacSystemFont"/>
              </a:rPr>
              <a:t>of</a:t>
            </a:r>
            <a:r>
              <a:rPr lang="de-DE" sz="2400" b="0" i="0" u="none">
                <a:solidFill>
                  <a:srgbClr val="0070C0"/>
                </a:solidFill>
                <a:effectLst/>
                <a:latin typeface="BlinkMacSystemFont"/>
              </a:rPr>
              <a:t> </a:t>
            </a:r>
            <a:r>
              <a:rPr lang="de-DE" sz="2400" b="0" i="0" u="none" err="1">
                <a:solidFill>
                  <a:srgbClr val="0070C0"/>
                </a:solidFill>
                <a:effectLst/>
                <a:latin typeface="BlinkMacSystemFont"/>
              </a:rPr>
              <a:t>print</a:t>
            </a:r>
            <a:r>
              <a:rPr lang="de-DE" sz="2400" b="0" i="0" u="none">
                <a:solidFill>
                  <a:srgbClr val="0070C0"/>
                </a:solidFill>
                <a:effectLst/>
                <a:latin typeface="BlinkMacSystemFont"/>
              </a:rPr>
              <a:t>. PMID: 35611399.</a:t>
            </a:r>
            <a:endParaRPr lang="en-US" u="none">
              <a:solidFill>
                <a:srgbClr val="0070C0"/>
              </a:solidFill>
            </a:endParaRPr>
          </a:p>
          <a:p>
            <a:endParaRPr lang="de-DE"/>
          </a:p>
        </p:txBody>
      </p:sp>
      <p:sp>
        <p:nvSpPr>
          <p:cNvPr id="4" name="Foliennummernplatzhalt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40355073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Inzidenz HZ nach Alter und Geschlecht sowie Anteil von PZN bei HZ-Fällen in Deutschland</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a:solidFill>
                  <a:srgbClr val="746C70"/>
                </a:solidFill>
                <a:effectLst/>
                <a:latin typeface="Open Sans" panose="020B0606030504020204" pitchFamily="34" charset="0"/>
              </a:rPr>
              <a:t>Personenjahre: Die Summe der individuellen Jahre, die während einer Studie die teilnehmenden Personen insgesamt unter Beobachtung standen. Beispiel: 20 Personen wurden jeweils für 5 Jahre beobachtet: das entspricht 100 Personenjahre.</a:t>
            </a:r>
            <a:endParaRPr lang="de-DE" sz="1000" b="0" i="0" u="none" strike="noStrike" baseline="0">
              <a:solidFill>
                <a:srgbClr val="000000"/>
              </a:solidFill>
              <a:latin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93</a:t>
            </a:fld>
            <a:endParaRPr lang="de-DE"/>
          </a:p>
        </p:txBody>
      </p:sp>
    </p:spTree>
    <p:extLst>
      <p:ext uri="{BB962C8B-B14F-4D97-AF65-F5344CB8AC3E}">
        <p14:creationId xmlns:p14="http://schemas.microsoft.com/office/powerpoint/2010/main" val="13210273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1AAD-B4E3-E60E-E19D-B6D787107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A3BAD-EA32-628F-3DFB-9D818E877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4D008-A889-A6A9-BACB-36191E0DA86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9FD78B4-7999-BB2B-1105-E9387C4A845F}"/>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261565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6B551F-DAB0-4FAF-B10C-ACFBCEB7B142}" type="slidenum">
              <a:rPr lang="en-US" smtClean="0"/>
              <a:pPr/>
              <a:t>96</a:t>
            </a:fld>
            <a:endParaRPr lang="en-US"/>
          </a:p>
        </p:txBody>
      </p:sp>
    </p:spTree>
    <p:extLst>
      <p:ext uri="{BB962C8B-B14F-4D97-AF65-F5344CB8AC3E}">
        <p14:creationId xmlns:p14="http://schemas.microsoft.com/office/powerpoint/2010/main" val="19085316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26B53C8-14E4-49A7-A1A5-3BF810B81EBE}" type="slidenum">
              <a:rPr lang="en-GB" smtClean="0"/>
              <a:pPr/>
              <a:t>97</a:t>
            </a:fld>
            <a:endParaRPr lang="en-GB"/>
          </a:p>
        </p:txBody>
      </p:sp>
    </p:spTree>
    <p:extLst>
      <p:ext uri="{BB962C8B-B14F-4D97-AF65-F5344CB8AC3E}">
        <p14:creationId xmlns:p14="http://schemas.microsoft.com/office/powerpoint/2010/main" val="10773476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57"/>
              </a:spcBef>
            </a:pPr>
            <a:r>
              <a:rPr lang="en-US" b="1" i="0" dirty="0">
                <a:solidFill>
                  <a:srgbClr val="333333"/>
                </a:solidFill>
                <a:effectLst/>
                <a:latin typeface="Cambria" panose="02040503050406030204" pitchFamily="18" charset="0"/>
              </a:rPr>
              <a:t>Factors influencing vaccine effectiveness. </a:t>
            </a:r>
            <a:r>
              <a:rPr lang="en-US" b="0" i="0" dirty="0">
                <a:solidFill>
                  <a:srgbClr val="333333"/>
                </a:solidFill>
                <a:effectLst/>
                <a:latin typeface="Cambria" panose="02040503050406030204" pitchFamily="18" charset="0"/>
              </a:rPr>
              <a:t>Multiple factors can increase or decrease vaccine effectiveness (VE) at both the individual level and the population level.</a:t>
            </a:r>
          </a:p>
          <a:p>
            <a:pPr>
              <a:spcBef>
                <a:spcPts val="1057"/>
              </a:spcBef>
            </a:pPr>
            <a:endParaRPr lang="en-US" b="0" i="0" dirty="0">
              <a:solidFill>
                <a:srgbClr val="333333"/>
              </a:solidFill>
              <a:effectLst/>
              <a:latin typeface="Cambria" panose="02040503050406030204" pitchFamily="18" charset="0"/>
            </a:endParaRPr>
          </a:p>
          <a:p>
            <a:pPr>
              <a:spcBef>
                <a:spcPts val="1057"/>
              </a:spcBef>
            </a:pPr>
            <a:endParaRPr lang="en-US" b="0" i="0" dirty="0">
              <a:solidFill>
                <a:srgbClr val="333333"/>
              </a:solidFill>
              <a:effectLst/>
              <a:latin typeface="Cambria" panose="02040503050406030204" pitchFamily="18" charset="0"/>
            </a:endParaRPr>
          </a:p>
        </p:txBody>
      </p:sp>
      <p:sp>
        <p:nvSpPr>
          <p:cNvPr id="4" name="Slide Number Placeholder 3"/>
          <p:cNvSpPr>
            <a:spLocks noGrp="1"/>
          </p:cNvSpPr>
          <p:nvPr>
            <p:ph type="sldNum" sz="quarter" idx="5"/>
          </p:nvPr>
        </p:nvSpPr>
        <p:spPr/>
        <p:txBody>
          <a:bodyPr/>
          <a:lstStyle/>
          <a:p>
            <a:fld id="{9DF2D3C8-9520-4A20-9095-A62731B49584}" type="slidenum">
              <a:rPr lang="en-AU" smtClean="0"/>
              <a:pPr/>
              <a:t>98</a:t>
            </a:fld>
            <a:endParaRPr lang="en-AU"/>
          </a:p>
        </p:txBody>
      </p:sp>
    </p:spTree>
    <p:extLst>
      <p:ext uri="{BB962C8B-B14F-4D97-AF65-F5344CB8AC3E}">
        <p14:creationId xmlns:p14="http://schemas.microsoft.com/office/powerpoint/2010/main" val="3223044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BC6A6-AD52-49D1-9220-46F58B784E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45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11</a:t>
            </a:fld>
            <a:endParaRPr lang="de-DE"/>
          </a:p>
        </p:txBody>
      </p:sp>
    </p:spTree>
    <p:extLst>
      <p:ext uri="{BB962C8B-B14F-4D97-AF65-F5344CB8AC3E}">
        <p14:creationId xmlns:p14="http://schemas.microsoft.com/office/powerpoint/2010/main" val="2163573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78" indent="-17657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DF52EB-2D16-4CF3-99D8-87A02CBA448A}" type="slidenum">
              <a:rPr lang="en-GB" smtClean="0"/>
              <a:pPr/>
              <a:t>12</a:t>
            </a:fld>
            <a:endParaRPr lang="en-GB"/>
          </a:p>
        </p:txBody>
      </p:sp>
    </p:spTree>
    <p:extLst>
      <p:ext uri="{BB962C8B-B14F-4D97-AF65-F5344CB8AC3E}">
        <p14:creationId xmlns:p14="http://schemas.microsoft.com/office/powerpoint/2010/main" val="2252973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3.png"/><Relationship Id="rId5" Type="http://schemas.openxmlformats.org/officeDocument/2006/relationships/tags" Target="../tags/tag11.xml"/><Relationship Id="rId10" Type="http://schemas.openxmlformats.org/officeDocument/2006/relationships/slideMaster" Target="../slideMasters/slideMaster1.xml"/><Relationship Id="rId4" Type="http://schemas.openxmlformats.org/officeDocument/2006/relationships/tags" Target="../tags/tag10.xml"/><Relationship Id="rId9" Type="http://schemas.openxmlformats.org/officeDocument/2006/relationships/tags" Target="../tags/tag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C37D3-B511-FBB8-D5C5-E3473DDF08A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4608A79-D7CC-8425-ECA8-795371D00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4313F41-BD7E-84F7-CBE9-F6C923A28F31}"/>
              </a:ext>
            </a:extLst>
          </p:cNvPr>
          <p:cNvSpPr>
            <a:spLocks noGrp="1"/>
          </p:cNvSpPr>
          <p:nvPr>
            <p:ph type="dt" sz="half" idx="10"/>
          </p:nvPr>
        </p:nvSpPr>
        <p:spPr/>
        <p:txBody>
          <a:bodyPr/>
          <a:lstStyle>
            <a:lvl1pPr>
              <a:defRPr>
                <a:solidFill>
                  <a:srgbClr val="00B050"/>
                </a:solidFill>
              </a:defRPr>
            </a:lvl1pPr>
          </a:lstStyle>
          <a:p>
            <a:fld id="{A14AD3F3-B0C8-4A46-BFB1-FA15383EB881}" type="datetimeFigureOut">
              <a:rPr lang="de-DE" smtClean="0"/>
              <a:pPr/>
              <a:t>29.08.2025</a:t>
            </a:fld>
            <a:endParaRPr lang="de-DE" dirty="0"/>
          </a:p>
        </p:txBody>
      </p:sp>
      <p:sp>
        <p:nvSpPr>
          <p:cNvPr id="5" name="Fußzeilenplatzhalter 4">
            <a:extLst>
              <a:ext uri="{FF2B5EF4-FFF2-40B4-BE49-F238E27FC236}">
                <a16:creationId xmlns:a16="http://schemas.microsoft.com/office/drawing/2014/main" id="{12872774-DA6C-DE17-5F86-5289523D7340}"/>
              </a:ext>
            </a:extLst>
          </p:cNvPr>
          <p:cNvSpPr>
            <a:spLocks noGrp="1"/>
          </p:cNvSpPr>
          <p:nvPr>
            <p:ph type="ftr" sz="quarter" idx="11"/>
          </p:nvPr>
        </p:nvSpPr>
        <p:spPr/>
        <p:txBody>
          <a:bodyPr/>
          <a:lstStyle>
            <a:lvl1pPr algn="r">
              <a:defRPr sz="1100" b="1">
                <a:solidFill>
                  <a:srgbClr val="47CBCB"/>
                </a:solidFill>
              </a:defRPr>
            </a:lvl1pPr>
          </a:lstStyle>
          <a:p>
            <a:endParaRPr lang="de-DE" dirty="0"/>
          </a:p>
        </p:txBody>
      </p:sp>
      <p:sp>
        <p:nvSpPr>
          <p:cNvPr id="6" name="Foliennummernplatzhalter 5">
            <a:extLst>
              <a:ext uri="{FF2B5EF4-FFF2-40B4-BE49-F238E27FC236}">
                <a16:creationId xmlns:a16="http://schemas.microsoft.com/office/drawing/2014/main" id="{74F2338C-9115-89C8-7D03-0CB5D1CDE203}"/>
              </a:ext>
            </a:extLst>
          </p:cNvPr>
          <p:cNvSpPr>
            <a:spLocks noGrp="1"/>
          </p:cNvSpPr>
          <p:nvPr>
            <p:ph type="sldNum" sz="quarter" idx="12"/>
          </p:nvPr>
        </p:nvSpPr>
        <p:spPr/>
        <p:txBody>
          <a:bodyPr/>
          <a:lstStyle>
            <a:lvl1pPr>
              <a:defRPr>
                <a:solidFill>
                  <a:srgbClr val="002060"/>
                </a:solidFill>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202861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_NEW">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C482D04-654A-4F30-E1FD-908C4B52FEE8}"/>
              </a:ext>
            </a:extLst>
          </p:cNvPr>
          <p:cNvGraphicFramePr>
            <a:graphicFrameLocks noChangeAspect="1"/>
          </p:cNvGraphicFramePr>
          <p:nvPr userDrawn="1">
            <p:custDataLst>
              <p:tags r:id="rId1"/>
            </p:custDataLst>
            <p:extLst>
              <p:ext uri="{D42A27DB-BD31-4B8C-83A1-F6EECF244321}">
                <p14:modId xmlns:p14="http://schemas.microsoft.com/office/powerpoint/2010/main" val="1861855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think-cell data - do not delete" hidden="1">
                        <a:extLst>
                          <a:ext uri="{FF2B5EF4-FFF2-40B4-BE49-F238E27FC236}">
                            <a16:creationId xmlns:a16="http://schemas.microsoft.com/office/drawing/2014/main" id="{FC482D04-654A-4F30-E1FD-908C4B52FE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6446685"/>
            <a:ext cx="10336213" cy="138499"/>
          </a:xfrm>
        </p:spPr>
        <p:txBody>
          <a:bodyPr wrap="square" lIns="0" tIns="0" rIns="0" bIns="0" anchor="b">
            <a:spAutoFit/>
          </a:bodyPr>
          <a:lstStyle>
            <a:lvl1pPr marL="0" indent="0">
              <a:spcBef>
                <a:spcPts val="0"/>
              </a:spcBef>
              <a:buNone/>
              <a:defRPr sz="10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5" name="Slide Number Placeholder 10">
            <a:extLst>
              <a:ext uri="{FF2B5EF4-FFF2-40B4-BE49-F238E27FC236}">
                <a16:creationId xmlns:a16="http://schemas.microsoft.com/office/drawing/2014/main" id="{ED9A7411-E5B1-117E-FC27-456A35175B94}"/>
              </a:ext>
            </a:extLst>
          </p:cNvPr>
          <p:cNvSpPr>
            <a:spLocks noGrp="1"/>
          </p:cNvSpPr>
          <p:nvPr>
            <p:ph type="sldNum" sz="quarter" idx="21"/>
          </p:nvPr>
        </p:nvSpPr>
        <p:spPr>
          <a:xfrm>
            <a:off x="9988277" y="6289914"/>
            <a:ext cx="1952626" cy="430886"/>
          </a:xfrm>
        </p:spPr>
        <p:txBody>
          <a:bodyPr/>
          <a:lstStyle>
            <a:lvl1pPr>
              <a:defRPr>
                <a:solidFill>
                  <a:schemeClr val="tx1">
                    <a:lumMod val="65000"/>
                    <a:lumOff val="35000"/>
                  </a:schemeClr>
                </a:solidFill>
              </a:defRPr>
            </a:lvl1pPr>
          </a:lstStyle>
          <a:p>
            <a:fld id="{9F9F533D-B52E-4A2F-BF72-0ADD2D94BD75}" type="slidenum">
              <a:rPr lang="en-GB" smtClean="0"/>
              <a:pPr/>
              <a:t>‹Nr.›</a:t>
            </a:fld>
            <a:endParaRPr lang="en-GB"/>
          </a:p>
        </p:txBody>
      </p:sp>
      <p:sp>
        <p:nvSpPr>
          <p:cNvPr id="4" name="Textfeld 3">
            <a:extLst>
              <a:ext uri="{FF2B5EF4-FFF2-40B4-BE49-F238E27FC236}">
                <a16:creationId xmlns:a16="http://schemas.microsoft.com/office/drawing/2014/main" id="{7E5639BC-2229-D14F-5362-EE5EC3776CA6}"/>
              </a:ext>
            </a:extLst>
          </p:cNvPr>
          <p:cNvSpPr txBox="1"/>
          <p:nvPr userDrawn="1"/>
        </p:nvSpPr>
        <p:spPr>
          <a:xfrm rot="16200000">
            <a:off x="11085584" y="2194839"/>
            <a:ext cx="1997389" cy="215444"/>
          </a:xfrm>
          <a:prstGeom prst="rect">
            <a:avLst/>
          </a:prstGeom>
          <a:noFill/>
        </p:spPr>
        <p:txBody>
          <a:bodyPr wrap="square">
            <a:spAutoFit/>
          </a:bodyPr>
          <a:lstStyle/>
          <a:p>
            <a:r>
              <a:rPr lang="de-DE" sz="800" b="0" i="0" dirty="0">
                <a:solidFill>
                  <a:srgbClr val="303030"/>
                </a:solidFill>
                <a:effectLst/>
                <a:latin typeface="Arial" panose="020B0604020202020204" pitchFamily="34" charset="0"/>
              </a:rPr>
              <a:t>NP-DE-GVU-PPT-240002, Sep 2024</a:t>
            </a:r>
            <a:endParaRPr lang="de-DE" sz="800" dirty="0"/>
          </a:p>
        </p:txBody>
      </p:sp>
    </p:spTree>
    <p:extLst>
      <p:ext uri="{BB962C8B-B14F-4D97-AF65-F5344CB8AC3E}">
        <p14:creationId xmlns:p14="http://schemas.microsoft.com/office/powerpoint/2010/main" val="60568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61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8/29/2025</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7408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‹Nr.›</a:t>
            </a:fld>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060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36000">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enter TEXT content ONLY.</a:t>
            </a:r>
            <a:br>
              <a:rPr lang="en-US"/>
            </a:br>
            <a:r>
              <a:rPr lang="en-US"/>
              <a:t>If text content appears outside of grey holder please reduce the size of the font.</a:t>
            </a:r>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B0002D55-6A06-5683-C312-CA5DFDAEEB1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ußzeilenplatzhalter 4">
            <a:extLst>
              <a:ext uri="{FF2B5EF4-FFF2-40B4-BE49-F238E27FC236}">
                <a16:creationId xmlns:a16="http://schemas.microsoft.com/office/drawing/2014/main" id="{1DA6E5F8-435F-3486-670B-26CA6651FF8B}"/>
              </a:ext>
            </a:extLst>
          </p:cNvPr>
          <p:cNvSpPr>
            <a:spLocks noGrp="1"/>
          </p:cNvSpPr>
          <p:nvPr>
            <p:ph type="ftr" sz="quarter" idx="23"/>
          </p:nvPr>
        </p:nvSpPr>
        <p:spPr/>
        <p:txBody>
          <a:bodyPr/>
          <a:lstStyle/>
          <a:p>
            <a:endParaRPr lang="en-GB"/>
          </a:p>
        </p:txBody>
      </p:sp>
      <p:sp>
        <p:nvSpPr>
          <p:cNvPr id="7" name="Foliennummernplatzhalter 6">
            <a:extLst>
              <a:ext uri="{FF2B5EF4-FFF2-40B4-BE49-F238E27FC236}">
                <a16:creationId xmlns:a16="http://schemas.microsoft.com/office/drawing/2014/main" id="{06E77863-1454-BCBF-CB4E-08952A3EBB87}"/>
              </a:ext>
            </a:extLst>
          </p:cNvPr>
          <p:cNvSpPr>
            <a:spLocks noGrp="1"/>
          </p:cNvSpPr>
          <p:nvPr>
            <p:ph type="sldNum" sz="quarter" idx="24"/>
          </p:nvPr>
        </p:nvSpPr>
        <p:spPr/>
        <p:txBody>
          <a:bodyPr/>
          <a:lstStyle/>
          <a:p>
            <a:fld id="{9F9F533D-B52E-4A2F-BF72-0ADD2D94BD75}" type="slidenum">
              <a:rPr lang="en-GB" smtClean="0"/>
              <a:pPr/>
              <a:t>‹Nr.›</a:t>
            </a:fld>
            <a:endParaRPr lang="en-GB"/>
          </a:p>
        </p:txBody>
      </p:sp>
      <p:sp>
        <p:nvSpPr>
          <p:cNvPr id="8" name="Titel 7">
            <a:extLst>
              <a:ext uri="{FF2B5EF4-FFF2-40B4-BE49-F238E27FC236}">
                <a16:creationId xmlns:a16="http://schemas.microsoft.com/office/drawing/2014/main" id="{796B875C-4002-691A-1944-1D6E8BA84AEB}"/>
              </a:ext>
            </a:extLst>
          </p:cNvPr>
          <p:cNvSpPr>
            <a:spLocks noGrp="1"/>
          </p:cNvSpPr>
          <p:nvPr>
            <p:ph type="title"/>
          </p:nvPr>
        </p:nvSpPr>
        <p:spPr/>
        <p:txBody>
          <a:bodyPr/>
          <a:lstStyle/>
          <a:p>
            <a:r>
              <a:rPr lang="de-DE"/>
              <a:t>Mastertitelformat bearbeiten</a:t>
            </a:r>
          </a:p>
        </p:txBody>
      </p:sp>
    </p:spTree>
    <p:custDataLst>
      <p:tags r:id="rId1"/>
    </p:custDataLst>
    <p:extLst>
      <p:ext uri="{BB962C8B-B14F-4D97-AF65-F5344CB8AC3E}">
        <p14:creationId xmlns:p14="http://schemas.microsoft.com/office/powerpoint/2010/main" val="35583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a:xfrm>
            <a:off x="1454633" y="6346135"/>
            <a:ext cx="5600700" cy="269875"/>
          </a:xfrm>
        </p:spPr>
        <p:txBody>
          <a:bodyPr anchor="ctr">
            <a:normAutofit/>
          </a:bodyPr>
          <a:lstStyle>
            <a:lvl1pPr>
              <a:defRPr sz="900"/>
            </a:lvl1pPr>
          </a:lstStyle>
          <a:p>
            <a:endParaRPr lang="en-GB"/>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‹Nr.›</a:t>
            </a:fld>
            <a:endParaRPr lang="en-GB"/>
          </a:p>
        </p:txBody>
      </p:sp>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365125" y="1303338"/>
            <a:ext cx="11460163" cy="4489450"/>
          </a:xfrm>
        </p:spPr>
        <p:txBody>
          <a:bodyPr lIns="0" tIns="180000" rIns="0" bIns="180000">
            <a:noAutofit/>
          </a:bodyPr>
          <a:lstStyle>
            <a:lvl1pPr>
              <a:defRPr/>
            </a:lvl1pPr>
            <a:lvl5pPr>
              <a:defRPr/>
            </a:lvl5pPr>
          </a:lstStyle>
          <a:p>
            <a:pPr lvl="0"/>
            <a:r>
              <a:rPr lang="en-US"/>
              <a:t>Click to enter TEXT content ONLY. </a:t>
            </a:r>
            <a:br>
              <a:rPr lang="en-US"/>
            </a:br>
            <a:r>
              <a:rPr lang="en-US"/>
              <a:t>If text content appears too large please reduce the size of this font. </a:t>
            </a:r>
          </a:p>
          <a:p>
            <a:pPr lvl="1"/>
            <a:r>
              <a:rPr lang="en-US"/>
              <a:t>Second level</a:t>
            </a:r>
          </a:p>
          <a:p>
            <a:pPr lvl="2"/>
            <a:r>
              <a:rPr lang="en-US"/>
              <a:t>Third level</a:t>
            </a:r>
          </a:p>
          <a:p>
            <a:pPr lvl="3"/>
            <a:r>
              <a:rPr lang="en-US"/>
              <a:t>Fourth level</a:t>
            </a:r>
          </a:p>
          <a:p>
            <a:pPr lvl="4"/>
            <a:r>
              <a:rPr lang="en-US"/>
              <a:t>Fifth </a:t>
            </a:r>
            <a:r>
              <a:rPr lang="en-US" err="1"/>
              <a:t>levelv</a:t>
            </a:r>
            <a:endParaRPr lang="en-GB"/>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Date Placeholder 6">
            <a:extLst>
              <a:ext uri="{FF2B5EF4-FFF2-40B4-BE49-F238E27FC236}">
                <a16:creationId xmlns:a16="http://schemas.microsoft.com/office/drawing/2014/main" id="{A297E223-43F3-AE8C-1A26-36C2EE0283B4}"/>
              </a:ext>
            </a:extLst>
          </p:cNvPr>
          <p:cNvSpPr>
            <a:spLocks noGrp="1"/>
          </p:cNvSpPr>
          <p:nvPr>
            <p:ph type="dt" sz="half" idx="2"/>
          </p:nvPr>
        </p:nvSpPr>
        <p:spPr>
          <a:xfrm rot="16200000">
            <a:off x="10571957" y="4682331"/>
            <a:ext cx="2776537" cy="269875"/>
          </a:xfrm>
          <a:prstGeom prst="rect">
            <a:avLst/>
          </a:prstGeom>
        </p:spPr>
        <p:txBody>
          <a:bodyPr vert="horz" lIns="0" tIns="0" rIns="0" bIns="0" rtlCol="0" anchor="b" anchorCtr="0">
            <a:normAutofit/>
          </a:bodyPr>
          <a:lstStyle>
            <a:lvl1pPr algn="r">
              <a:defRPr sz="800">
                <a:solidFill>
                  <a:schemeClr val="tx1"/>
                </a:solidFill>
              </a:defRPr>
            </a:lvl1pPr>
          </a:lstStyle>
          <a:p>
            <a:r>
              <a:rPr lang="de-DE" b="0" i="0">
                <a:solidFill>
                  <a:srgbClr val="303030"/>
                </a:solidFill>
                <a:effectLst/>
                <a:latin typeface="Arial" panose="020B0604020202020204" pitchFamily="34" charset="0"/>
              </a:rPr>
              <a:t>NP-DE-AAP-PPT-240007</a:t>
            </a:r>
            <a:r>
              <a:rPr lang="en-GB"/>
              <a:t>  </a:t>
            </a:r>
            <a:r>
              <a:rPr lang="en-GB" err="1"/>
              <a:t>Februar</a:t>
            </a:r>
            <a:r>
              <a:rPr lang="en-GB"/>
              <a:t> 2024</a:t>
            </a:r>
          </a:p>
        </p:txBody>
      </p:sp>
    </p:spTree>
    <p:custDataLst>
      <p:tags r:id="rId1"/>
    </p:custDataLst>
    <p:extLst>
      <p:ext uri="{BB962C8B-B14F-4D97-AF65-F5344CB8AC3E}">
        <p14:creationId xmlns:p14="http://schemas.microsoft.com/office/powerpoint/2010/main" val="4187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‹Nr.›</a:t>
            </a:fld>
            <a:endParaRPr lang="en-GB"/>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0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ooter Placeholder 2">
            <a:extLst>
              <a:ext uri="{FF2B5EF4-FFF2-40B4-BE49-F238E27FC236}">
                <a16:creationId xmlns:a16="http://schemas.microsoft.com/office/drawing/2014/main" id="{829617D2-638B-277C-AE09-0A26CC3AFDEE}"/>
              </a:ext>
            </a:extLst>
          </p:cNvPr>
          <p:cNvSpPr>
            <a:spLocks noGrp="1"/>
          </p:cNvSpPr>
          <p:nvPr>
            <p:ph type="ftr" sz="quarter" idx="3"/>
          </p:nvPr>
        </p:nvSpPr>
        <p:spPr>
          <a:xfrm>
            <a:off x="2065338" y="6343650"/>
            <a:ext cx="8964253" cy="269875"/>
          </a:xfrm>
          <a:prstGeom prst="rect">
            <a:avLst/>
          </a:prstGeom>
        </p:spPr>
        <p:txBody>
          <a:bodyPr lIns="0" tIns="0" rIns="0" bIns="0" anchor="b"/>
          <a:lstStyle>
            <a:lvl1pPr>
              <a:defRPr sz="800"/>
            </a:lvl1pPr>
          </a:lstStyle>
          <a:p>
            <a:endParaRPr lang="en-GB"/>
          </a:p>
        </p:txBody>
      </p:sp>
      <p:sp>
        <p:nvSpPr>
          <p:cNvPr id="15" name="Text Placeholder 5">
            <a:extLst>
              <a:ext uri="{FF2B5EF4-FFF2-40B4-BE49-F238E27FC236}">
                <a16:creationId xmlns:a16="http://schemas.microsoft.com/office/drawing/2014/main" id="{D32F7C99-02F9-4C52-8060-6B03A57795AE}"/>
              </a:ext>
            </a:extLst>
          </p:cNvPr>
          <p:cNvSpPr>
            <a:spLocks noGrp="1"/>
          </p:cNvSpPr>
          <p:nvPr>
            <p:ph type="body" sz="quarter" idx="18" hasCustomPrompt="1"/>
          </p:nvPr>
        </p:nvSpPr>
        <p:spPr>
          <a:xfrm>
            <a:off x="365125" y="5540026"/>
            <a:ext cx="11460164" cy="551212"/>
          </a:xfrm>
          <a:prstGeom prst="rect">
            <a:avLst/>
          </a:prstGeom>
        </p:spPr>
        <p:txBody>
          <a:bodyPr wrap="square" lIns="0" tIns="72000" rIns="0" bIns="72000" anchor="b" anchorCtr="0">
            <a:noAutofit/>
          </a:bodyPr>
          <a:lstStyle>
            <a:lvl1pPr marL="0" indent="0">
              <a:spcBef>
                <a:spcPts val="0"/>
              </a:spcBef>
              <a:spcAft>
                <a:spcPts val="0"/>
              </a:spcAft>
              <a:buNone/>
              <a:defRPr sz="11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Tree>
    <p:custDataLst>
      <p:tags r:id="rId1"/>
    </p:custDataLst>
    <p:extLst>
      <p:ext uri="{BB962C8B-B14F-4D97-AF65-F5344CB8AC3E}">
        <p14:creationId xmlns:p14="http://schemas.microsoft.com/office/powerpoint/2010/main" val="20139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Graph">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‹Nr.›</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6713"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p:spPr>
        <p:txBody>
          <a:bodyPr lIns="0" rIns="0">
            <a:noAutofit/>
          </a:bodyPr>
          <a:lstStyle>
            <a:lvl1pPr>
              <a:defRPr/>
            </a:lvl1pPr>
          </a:lstStyle>
          <a:p>
            <a:r>
              <a:rPr lang="en-GB"/>
              <a:t>Click CHART icons to insert chart.</a:t>
            </a:r>
            <a:br>
              <a:rPr lang="en-GB"/>
            </a:br>
            <a:r>
              <a:rPr lang="en-US"/>
              <a:t>Please ensure your chart title, legend, x and y axis titles are minimum 12 pt, Arial black for accessibility. </a:t>
            </a:r>
          </a:p>
          <a:p>
            <a:endParaRPr lang="en-GB"/>
          </a:p>
          <a:p>
            <a:endParaRPr lang="en-GB"/>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80640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0" tIns="72000" rIns="0" bIns="72000" anchor="t" anchorCtr="0">
            <a:noAutofit/>
          </a:bodyPr>
          <a:lstStyle>
            <a:lvl1pPr marL="0" indent="0">
              <a:spcBef>
                <a:spcPts val="0"/>
              </a:spcBef>
              <a:spcAft>
                <a:spcPts val="0"/>
              </a:spcAft>
              <a:buNone/>
              <a:defRPr sz="1800" b="0">
                <a:solidFill>
                  <a:schemeClr val="tx2"/>
                </a:solidFill>
              </a:defRPr>
            </a:lvl1pPr>
            <a:lvl2pPr marL="271457" indent="0">
              <a:buNone/>
              <a:defRPr/>
            </a:lvl2pPr>
            <a:lvl3pPr marL="533387" indent="0">
              <a:buNone/>
              <a:defRPr/>
            </a:lvl3pPr>
            <a:lvl4pPr marL="815954" indent="0">
              <a:buNone/>
              <a:defRPr/>
            </a:lvl4pPr>
            <a:lvl5pPr marL="1104872"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6" y="5792438"/>
            <a:ext cx="11460164" cy="298800"/>
          </a:xfrm>
          <a:prstGeom prst="rect">
            <a:avLst/>
          </a:prstGeom>
        </p:spPr>
        <p:txBody>
          <a:bodyPr wrap="square" lIns="0" tIns="72000" rIns="0" bIns="72000" anchor="b" anchorCtr="0">
            <a:noAutofit/>
          </a:bodyPr>
          <a:lstStyle>
            <a:lvl1pPr marL="0" marR="0" indent="0" algn="l" defTabSz="914378" rtl="0" eaLnBrk="1" fontAlgn="auto" latinLnBrk="0" hangingPunct="1">
              <a:lnSpc>
                <a:spcPct val="100000"/>
              </a:lnSpc>
              <a:spcBef>
                <a:spcPts val="0"/>
              </a:spcBef>
              <a:spcAft>
                <a:spcPts val="0"/>
              </a:spcAft>
              <a:buClr>
                <a:schemeClr val="tx1"/>
              </a:buClr>
              <a:buSzTx/>
              <a:buFont typeface="GSK Precision Light" pitchFamily="34" charset="0"/>
              <a:buNone/>
              <a:tabLst/>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a:xfrm>
            <a:off x="8172452" y="6391277"/>
            <a:ext cx="2776537" cy="269875"/>
          </a:xfrm>
          <a:prstGeom prst="rect">
            <a:avLst/>
          </a:prstGeom>
        </p:spPr>
        <p:txBody>
          <a:bodyPr/>
          <a:lstStyle/>
          <a:p>
            <a:fld id="{3FDA156D-1E61-7E47-9541-E201F3391703}" type="datetime4">
              <a:rPr lang="en-GB" smtClean="0"/>
              <a:t>29 August 2025</a:t>
            </a:fld>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‹Nr.›</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lvl1pPr>
              <a:defRPr b="0"/>
            </a:lvl1p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6"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GSK Precision Light"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1" y="184646"/>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latin typeface="GSK Precision Light" pitchFamily="2" charset="0"/>
            </a:endParaRPr>
          </a:p>
        </p:txBody>
      </p:sp>
    </p:spTree>
    <p:custDataLst>
      <p:tags r:id="rId1"/>
    </p:custDataLst>
    <p:extLst>
      <p:ext uri="{BB962C8B-B14F-4D97-AF65-F5344CB8AC3E}">
        <p14:creationId xmlns:p14="http://schemas.microsoft.com/office/powerpoint/2010/main" val="112506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9" cy="4787862"/>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15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9" name="Text Placeholder 6"/>
          <p:cNvSpPr>
            <a:spLocks noGrp="1"/>
          </p:cNvSpPr>
          <p:nvPr>
            <p:ph type="body" sz="quarter" idx="13" hasCustomPrompt="1"/>
          </p:nvPr>
        </p:nvSpPr>
        <p:spPr>
          <a:xfrm>
            <a:off x="365126" y="1304103"/>
            <a:ext cx="7554913" cy="4490737"/>
          </a:xfrm>
          <a:prstGeom prst="rect">
            <a:avLst/>
          </a:prstGeom>
        </p:spPr>
        <p:txBody>
          <a:bodyPr lIns="0" tIns="180000" rIns="0" bIns="180000">
            <a:noAutofit/>
          </a:bodyPr>
          <a:lstStyle>
            <a:lvl1pPr marL="269993" indent="-269993">
              <a:buClr>
                <a:schemeClr val="tx2"/>
              </a:buClr>
              <a:buFont typeface="GSK Precision Light" panose="020B0604020202020204" pitchFamily="34" charset="0"/>
              <a:buChar char="•"/>
              <a:defRPr/>
            </a:lvl1pPr>
            <a:lvl2pPr marL="538150" indent="-269993">
              <a:buClr>
                <a:schemeClr val="tx1"/>
              </a:buClr>
              <a:buFont typeface="GSK Precision Light" panose="020B0604020202020204" pitchFamily="34" charset="0"/>
              <a:buChar char="-"/>
              <a:defRPr/>
            </a:lvl2pPr>
            <a:lvl3pPr marL="809980" indent="-269993">
              <a:buClr>
                <a:schemeClr val="tx1"/>
              </a:buClr>
              <a:buFont typeface="GSK Precision Light" panose="020B0604020202020204" pitchFamily="34" charset="0"/>
              <a:buChar char="-"/>
              <a:defRPr/>
            </a:lvl3pPr>
            <a:lvl4pPr marL="1081061" indent="-269993">
              <a:buClr>
                <a:schemeClr val="tx1"/>
              </a:buClr>
              <a:buFont typeface="GSK Precision Light" panose="020B0604020202020204" pitchFamily="34" charset="0"/>
              <a:buChar char="-"/>
              <a:defRPr/>
            </a:lvl4pPr>
            <a:lvl5pPr marL="1349966" indent="-269993">
              <a:buClr>
                <a:schemeClr val="tx1"/>
              </a:buClr>
              <a:buFont typeface="GSK Precision Light"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8172452" y="6391277"/>
            <a:ext cx="2776537" cy="269875"/>
          </a:xfrm>
          <a:prstGeom prst="rect">
            <a:avLst/>
          </a:prstGeom>
        </p:spPr>
        <p:txBody>
          <a:bodyPr/>
          <a:lstStyle/>
          <a:p>
            <a:fld id="{BCDA6035-1C39-7E41-830F-F2EA7B613F3B}" type="datetime4">
              <a:rPr lang="en-GB" smtClean="0"/>
              <a:t>29 August 2025</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‹Nr.›</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6" y="5792400"/>
            <a:ext cx="7555231" cy="298800"/>
          </a:xfrm>
        </p:spPr>
        <p:txBody>
          <a:bodyPr lIns="0" tIns="72000" rIns="0" bIns="72000" anchor="b">
            <a:noAutofit/>
          </a:bodyPr>
          <a:lstStyle>
            <a:lvl1pPr marL="0" indent="0">
              <a:spcBef>
                <a:spcPts val="0"/>
              </a:spcBef>
              <a:spcAft>
                <a:spcPts val="0"/>
              </a:spcAft>
              <a:buNone/>
              <a:defRPr sz="900"/>
            </a:lvl1pPr>
            <a:lvl2pPr marL="268157" indent="0">
              <a:spcBef>
                <a:spcPts val="0"/>
              </a:spcBef>
              <a:spcAft>
                <a:spcPts val="0"/>
              </a:spcAft>
              <a:buNone/>
              <a:defRPr/>
            </a:lvl2pPr>
            <a:lvl3pPr marL="539987" indent="0">
              <a:spcBef>
                <a:spcPts val="0"/>
              </a:spcBef>
              <a:spcAft>
                <a:spcPts val="0"/>
              </a:spcAft>
              <a:buNone/>
              <a:defRPr/>
            </a:lvl3pPr>
            <a:lvl4pPr marL="811068" indent="0">
              <a:spcBef>
                <a:spcPts val="0"/>
              </a:spcBef>
              <a:spcAft>
                <a:spcPts val="0"/>
              </a:spcAft>
              <a:buNone/>
              <a:defRPr/>
            </a:lvl4pPr>
            <a:lvl5pPr marL="1079973"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365125" y="242888"/>
            <a:ext cx="11460163" cy="430887"/>
          </a:xfrm>
        </p:spPr>
        <p:txBody>
          <a:bodyPr/>
          <a:lstStyle>
            <a:lvl1pPr>
              <a:defRPr b="0"/>
            </a:lvl1pPr>
          </a:lstStyle>
          <a:p>
            <a:r>
              <a:rPr lang="en-US"/>
              <a:t>Click to edit Master title style</a:t>
            </a:r>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365126"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GSK Precision Light"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1" y="184646"/>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latin typeface="GSK Precision Light" pitchFamily="2" charset="0"/>
            </a:endParaRPr>
          </a:p>
        </p:txBody>
      </p:sp>
    </p:spTree>
    <p:extLst>
      <p:ext uri="{BB962C8B-B14F-4D97-AF65-F5344CB8AC3E}">
        <p14:creationId xmlns:p14="http://schemas.microsoft.com/office/powerpoint/2010/main" val="395630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8F45-5319-62B5-9703-4715FED564C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07B4A37-8CC9-43E1-3250-5EB7069979E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0E41E7-7F3D-314F-9322-F6CD7E59D29B}"/>
              </a:ext>
            </a:extLst>
          </p:cNvPr>
          <p:cNvSpPr>
            <a:spLocks noGrp="1"/>
          </p:cNvSpPr>
          <p:nvPr>
            <p:ph type="dt" sz="half" idx="10"/>
          </p:nvPr>
        </p:nvSpPr>
        <p:spPr/>
        <p:txBody>
          <a:bodyPr/>
          <a:lstStyle/>
          <a:p>
            <a:fld id="{A14AD3F3-B0C8-4A46-BFB1-FA15383EB881}" type="datetimeFigureOut">
              <a:rPr lang="de-DE" smtClean="0"/>
              <a:t>29.08.2025</a:t>
            </a:fld>
            <a:endParaRPr lang="de-DE"/>
          </a:p>
        </p:txBody>
      </p:sp>
      <p:sp>
        <p:nvSpPr>
          <p:cNvPr id="5" name="Fußzeilenplatzhalter 4">
            <a:extLst>
              <a:ext uri="{FF2B5EF4-FFF2-40B4-BE49-F238E27FC236}">
                <a16:creationId xmlns:a16="http://schemas.microsoft.com/office/drawing/2014/main" id="{8EF684EB-7E12-4A28-CED8-DCC5639FD9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424D46-39C5-A564-08B3-03A80664A229}"/>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011339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a:xfrm>
            <a:off x="11285288" y="6479626"/>
            <a:ext cx="540000" cy="269875"/>
          </a:xfrm>
        </p:spPr>
        <p:txBody>
          <a:bodyPr/>
          <a:lstStyle/>
          <a:p>
            <a:fld id="{9F9F533D-B52E-4A2F-BF72-0ADD2D94BD75}" type="slidenum">
              <a:rPr lang="en-GB" smtClean="0"/>
              <a:pPr/>
              <a:t>‹Nr.›</a:t>
            </a:fld>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4" y="6450701"/>
            <a:ext cx="10592175" cy="298800"/>
          </a:xfrm>
        </p:spPr>
        <p:txBody>
          <a:bodyPr lIns="0" tIns="0" rIns="0" bIns="0" anchor="b">
            <a:noAutofit/>
          </a:bodyPr>
          <a:lstStyle>
            <a:lvl1pPr marL="0" indent="0">
              <a:buNone/>
              <a:defRPr sz="7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0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BB627EE7-29BC-7E7B-5DF4-1D96E07AD3F9}"/>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48347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_NEW">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C482D04-654A-4F30-E1FD-908C4B52FEE8}"/>
              </a:ext>
            </a:extLst>
          </p:cNvPr>
          <p:cNvGraphicFramePr>
            <a:graphicFrameLocks noChangeAspect="1"/>
          </p:cNvGraphicFramePr>
          <p:nvPr userDrawn="1">
            <p:custDataLst>
              <p:tags r:id="rId1"/>
            </p:custDataLst>
            <p:extLst>
              <p:ext uri="{D42A27DB-BD31-4B8C-83A1-F6EECF244321}">
                <p14:modId xmlns:p14="http://schemas.microsoft.com/office/powerpoint/2010/main" val="1861855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think-cell data - do not delete" hidden="1">
                        <a:extLst>
                          <a:ext uri="{FF2B5EF4-FFF2-40B4-BE49-F238E27FC236}">
                            <a16:creationId xmlns:a16="http://schemas.microsoft.com/office/drawing/2014/main" id="{FC482D04-654A-4F30-E1FD-908C4B52FE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6446685"/>
            <a:ext cx="10336213" cy="138499"/>
          </a:xfrm>
        </p:spPr>
        <p:txBody>
          <a:bodyPr wrap="square" lIns="0" tIns="0" rIns="0" bIns="0" anchor="b">
            <a:spAutoFit/>
          </a:bodyPr>
          <a:lstStyle>
            <a:lvl1pPr marL="0" indent="0">
              <a:spcBef>
                <a:spcPts val="0"/>
              </a:spcBef>
              <a:buNone/>
              <a:defRPr sz="10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hasCustomPrompt="1"/>
          </p:nvPr>
        </p:nvSpPr>
        <p:spPr>
          <a:xfrm>
            <a:off x="365125" y="284928"/>
            <a:ext cx="11460163" cy="430887"/>
          </a:xfrm>
        </p:spPr>
        <p:txBody>
          <a:bodyPr vert="horz" lIns="0">
            <a:spAutoFit/>
          </a:bodyPr>
          <a:lstStyle>
            <a:lvl1pPr>
              <a:defRPr b="1">
                <a:solidFill>
                  <a:schemeClr val="accent2"/>
                </a:solidFill>
              </a:defRPr>
            </a:lvl1p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0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5" name="Slide Number Placeholder 10">
            <a:extLst>
              <a:ext uri="{FF2B5EF4-FFF2-40B4-BE49-F238E27FC236}">
                <a16:creationId xmlns:a16="http://schemas.microsoft.com/office/drawing/2014/main" id="{ED9A7411-E5B1-117E-FC27-456A35175B94}"/>
              </a:ext>
            </a:extLst>
          </p:cNvPr>
          <p:cNvSpPr>
            <a:spLocks noGrp="1"/>
          </p:cNvSpPr>
          <p:nvPr>
            <p:ph type="sldNum" sz="quarter" idx="21"/>
          </p:nvPr>
        </p:nvSpPr>
        <p:spPr>
          <a:xfrm>
            <a:off x="9988277" y="6289914"/>
            <a:ext cx="1952626" cy="430886"/>
          </a:xfrm>
        </p:spPr>
        <p:txBody>
          <a:bodyPr/>
          <a:lstStyle>
            <a:lvl1pPr>
              <a:defRPr>
                <a:solidFill>
                  <a:schemeClr val="tx1">
                    <a:lumMod val="65000"/>
                    <a:lumOff val="35000"/>
                  </a:schemeClr>
                </a:solidFill>
              </a:defRPr>
            </a:lvl1pPr>
          </a:lstStyle>
          <a:p>
            <a:fld id="{9F9F533D-B52E-4A2F-BF72-0ADD2D94BD75}" type="slidenum">
              <a:rPr lang="en-GB" smtClean="0"/>
              <a:pPr/>
              <a:t>‹Nr.›</a:t>
            </a:fld>
            <a:endParaRPr lang="en-GB"/>
          </a:p>
        </p:txBody>
      </p:sp>
      <p:sp>
        <p:nvSpPr>
          <p:cNvPr id="10" name="Freeform: Shape 14">
            <a:extLst>
              <a:ext uri="{FF2B5EF4-FFF2-40B4-BE49-F238E27FC236}">
                <a16:creationId xmlns:a16="http://schemas.microsoft.com/office/drawing/2014/main" id="{6090C5DA-EBD3-9BD2-0AC5-1FE52C58C8D4}"/>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rgbClr val="F36633"/>
          </a:solidFill>
          <a:ln w="25400" cap="flat" cmpd="sng" algn="ctr">
            <a:noFill/>
            <a:prstDash val="solid"/>
          </a:ln>
          <a:effectLst/>
        </p:spPr>
        <p:txBody>
          <a:bodyPr wrap="square" rtlCol="0" anchor="ctr">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endParaRPr>
          </a:p>
        </p:txBody>
      </p:sp>
      <p:sp>
        <p:nvSpPr>
          <p:cNvPr id="4" name="Textfeld 3">
            <a:extLst>
              <a:ext uri="{FF2B5EF4-FFF2-40B4-BE49-F238E27FC236}">
                <a16:creationId xmlns:a16="http://schemas.microsoft.com/office/drawing/2014/main" id="{E7762814-E78F-C69A-B538-A660EAA41EF6}"/>
              </a:ext>
            </a:extLst>
          </p:cNvPr>
          <p:cNvSpPr txBox="1"/>
          <p:nvPr userDrawn="1"/>
        </p:nvSpPr>
        <p:spPr>
          <a:xfrm rot="16200000">
            <a:off x="10970477" y="2066780"/>
            <a:ext cx="2253506" cy="215444"/>
          </a:xfrm>
          <a:prstGeom prst="rect">
            <a:avLst/>
          </a:prstGeom>
          <a:noFill/>
        </p:spPr>
        <p:txBody>
          <a:bodyPr wrap="square">
            <a:spAutoFit/>
          </a:bodyPr>
          <a:lstStyle/>
          <a:p>
            <a:r>
              <a:rPr lang="de-DE" sz="800" b="0" i="0" dirty="0">
                <a:solidFill>
                  <a:srgbClr val="303030"/>
                </a:solidFill>
                <a:effectLst/>
                <a:latin typeface="Arial" panose="020B0604020202020204" pitchFamily="34" charset="0"/>
              </a:rPr>
              <a:t>NP-DE-GVU-PPT-240002, November 2024</a:t>
            </a:r>
            <a:endParaRPr lang="de-DE" sz="800" dirty="0"/>
          </a:p>
        </p:txBody>
      </p:sp>
    </p:spTree>
    <p:extLst>
      <p:ext uri="{BB962C8B-B14F-4D97-AF65-F5344CB8AC3E}">
        <p14:creationId xmlns:p14="http://schemas.microsoft.com/office/powerpoint/2010/main" val="349359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Rounded Corners 6">
            <a:extLst>
              <a:ext uri="{FF2B5EF4-FFF2-40B4-BE49-F238E27FC236}">
                <a16:creationId xmlns:a16="http://schemas.microsoft.com/office/drawing/2014/main" id="{2F191985-4D6E-49B5-A92C-C076806B515A}"/>
              </a:ext>
            </a:extLst>
          </p:cNvPr>
          <p:cNvSpPr/>
          <p:nvPr userDrawn="1">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8" name="Rectangle: Rounded Corners 7">
            <a:extLst>
              <a:ext uri="{FF2B5EF4-FFF2-40B4-BE49-F238E27FC236}">
                <a16:creationId xmlns:a16="http://schemas.microsoft.com/office/drawing/2014/main" id="{39BEA697-DF93-439C-9ADE-69B4D51F0997}"/>
              </a:ext>
            </a:extLst>
          </p:cNvPr>
          <p:cNvSpPr/>
          <p:nvPr userDrawn="1">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userDrawn="1">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userDrawn="1">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userDrawn="1">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13" name="Rectangle: Rounded Corners 12">
            <a:extLst>
              <a:ext uri="{FF2B5EF4-FFF2-40B4-BE49-F238E27FC236}">
                <a16:creationId xmlns:a16="http://schemas.microsoft.com/office/drawing/2014/main" id="{BDDEA03B-879A-4F13-B956-185BE8CE2D4C}"/>
              </a:ext>
            </a:extLst>
          </p:cNvPr>
          <p:cNvSpPr/>
          <p:nvPr userDrawn="1">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14" name="Rectangle: Rounded Corners 13">
            <a:extLst>
              <a:ext uri="{FF2B5EF4-FFF2-40B4-BE49-F238E27FC236}">
                <a16:creationId xmlns:a16="http://schemas.microsoft.com/office/drawing/2014/main" id="{6F1764D6-633C-439D-911F-AD0BE5248FFD}"/>
              </a:ext>
            </a:extLst>
          </p:cNvPr>
          <p:cNvSpPr/>
          <p:nvPr userDrawn="1">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15" name="Rectangle: Rounded Corners 14">
            <a:extLst>
              <a:ext uri="{FF2B5EF4-FFF2-40B4-BE49-F238E27FC236}">
                <a16:creationId xmlns:a16="http://schemas.microsoft.com/office/drawing/2014/main" id="{6EDEADC4-A6C9-4EEB-A52C-C214E966268B}"/>
              </a:ext>
            </a:extLst>
          </p:cNvPr>
          <p:cNvSpPr/>
          <p:nvPr userDrawn="1">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userDrawn="1">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userDrawn="1"/>
        </p:nvSpPr>
        <p:spPr>
          <a:xfrm>
            <a:off x="-2331470" y="0"/>
            <a:ext cx="1832169" cy="1231106"/>
          </a:xfrm>
          <a:prstGeom prst="rect">
            <a:avLst/>
          </a:prstGeom>
          <a:noFill/>
        </p:spPr>
        <p:txBody>
          <a:bodyPr wrap="square" lIns="0" tIns="0" rIns="0" bIns="0" rtlCol="0">
            <a:spAutoFit/>
          </a:bodyPr>
          <a:lstStyle/>
          <a:p>
            <a:pPr>
              <a:spcBef>
                <a:spcPts val="600"/>
              </a:spcBef>
            </a:pPr>
            <a:r>
              <a:rPr lang="en-AU" sz="1000"/>
              <a:t>Use the </a:t>
            </a:r>
            <a:r>
              <a:rPr lang="en-AU" sz="1000" err="1"/>
              <a:t>colors</a:t>
            </a:r>
            <a:r>
              <a:rPr lang="en-AU" sz="1000"/>
              <a:t> to right for colorful charts or smart art.</a:t>
            </a:r>
          </a:p>
          <a:p>
            <a:pPr marL="360363" indent="0">
              <a:spcBef>
                <a:spcPts val="600"/>
              </a:spcBef>
            </a:pPr>
            <a:r>
              <a:rPr lang="en-AU" sz="1000"/>
              <a:t>Use the eyedropper </a:t>
            </a:r>
            <a:br>
              <a:rPr lang="en-AU" sz="1000"/>
            </a:br>
            <a:r>
              <a:rPr lang="en-AU" sz="1000"/>
              <a:t>tool to select the </a:t>
            </a:r>
            <a:r>
              <a:rPr lang="en-AU" sz="1000" err="1"/>
              <a:t>color</a:t>
            </a:r>
            <a:r>
              <a:rPr lang="en-AU" sz="1000"/>
              <a:t>.</a:t>
            </a:r>
          </a:p>
          <a:p>
            <a:pPr>
              <a:spcBef>
                <a:spcPts val="600"/>
              </a:spcBef>
            </a:pPr>
            <a:r>
              <a:rPr lang="en-AU" sz="1000"/>
              <a:t>The eyedropper tool is located under ‘shape fill’, ‘shape outline or ‘font </a:t>
            </a:r>
            <a:r>
              <a:rPr lang="en-AU" sz="1000" err="1"/>
              <a:t>color</a:t>
            </a:r>
            <a:r>
              <a:rPr lang="en-AU" sz="100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a:p>
            <a:pPr lvl="1"/>
            <a:r>
              <a:rPr lang="en-US"/>
              <a:t>Slide subtitle</a:t>
            </a:r>
          </a:p>
        </p:txBody>
      </p:sp>
    </p:spTree>
    <p:extLst>
      <p:ext uri="{BB962C8B-B14F-4D97-AF65-F5344CB8AC3E}">
        <p14:creationId xmlns:p14="http://schemas.microsoft.com/office/powerpoint/2010/main" val="62628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‹Nr.›</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a:xfrm>
            <a:off x="8172452" y="6391277"/>
            <a:ext cx="2776537" cy="269875"/>
          </a:xfrm>
          <a:prstGeom prst="rect">
            <a:avLst/>
          </a:prstGeom>
        </p:spPr>
        <p:txBody>
          <a:bodyPr/>
          <a:lstStyle/>
          <a:p>
            <a:fld id="{346B58B4-0D72-4C8B-9355-854FB5782278}" type="datetime4">
              <a:rPr lang="en-GB" smtClean="0"/>
              <a:t>29 August 2025</a:t>
            </a:fld>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de-DE"/>
              <a:t>Mastertitelformat bearbeiten</a:t>
            </a:r>
            <a:endParaRPr lang="en-US"/>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59906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36000">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enter TEXT content ONLY.</a:t>
            </a:r>
            <a:br>
              <a:rPr lang="en-US"/>
            </a:br>
            <a:r>
              <a:rPr lang="en-US"/>
              <a:t>If text content appears outside of grey holder please reduce the size of the font.</a:t>
            </a:r>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p:txBody>
          <a:bodyPr/>
          <a:lstStyle/>
          <a:p>
            <a:fld id="{DB124F8D-6A21-41BB-B641-CA493D4F9456}" type="datetime4">
              <a:rPr lang="en-GB" smtClean="0"/>
              <a:t>29 August 2025</a:t>
            </a:fld>
            <a:endParaRPr lang="en-GB"/>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endParaRPr lang="en-GB"/>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‹Nr.›</a:t>
            </a:fld>
            <a:endParaRPr lang="en-GB"/>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de-DE"/>
              <a:t>Mastertitelformat bearbeiten</a:t>
            </a:r>
            <a:endParaRPr lang="en-US"/>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B0002D55-6A06-5683-C312-CA5DFDAEEB1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2094284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47E06B46-E8AC-A541-8CB9-26D1014CC93B}" type="slidenum">
              <a:rPr lang="en-US" smtClean="0"/>
              <a:pPr/>
              <a:t>‹Nr.›</a:t>
            </a:fld>
            <a:endParaRPr lang="en-US"/>
          </a:p>
        </p:txBody>
      </p:sp>
      <p:sp>
        <p:nvSpPr>
          <p:cNvPr id="5" name="Title 4">
            <a:extLst>
              <a:ext uri="{FF2B5EF4-FFF2-40B4-BE49-F238E27FC236}">
                <a16:creationId xmlns:a16="http://schemas.microsoft.com/office/drawing/2014/main" id="{07AA4C8C-5EBB-EB50-C0CA-6CB00F7A854F}"/>
              </a:ext>
            </a:extLst>
          </p:cNvPr>
          <p:cNvSpPr>
            <a:spLocks noGrp="1"/>
          </p:cNvSpPr>
          <p:nvPr>
            <p:ph type="title"/>
          </p:nvPr>
        </p:nvSpPr>
        <p:spPr>
          <a:xfrm>
            <a:off x="725906" y="458450"/>
            <a:ext cx="10729912" cy="430887"/>
          </a:xfrm>
        </p:spPr>
        <p:txBody>
          <a:bodyPr/>
          <a:lstStyle/>
          <a:p>
            <a:r>
              <a:rPr lang="en-US"/>
              <a:t>Click to edit Master title style</a:t>
            </a:r>
            <a:endParaRPr lang="en-GB"/>
          </a:p>
        </p:txBody>
      </p:sp>
      <p:sp>
        <p:nvSpPr>
          <p:cNvPr id="7" name="Text Placeholder 6">
            <a:extLst>
              <a:ext uri="{FF2B5EF4-FFF2-40B4-BE49-F238E27FC236}">
                <a16:creationId xmlns:a16="http://schemas.microsoft.com/office/drawing/2014/main" id="{7ABCBD9C-1B89-F03F-01E8-C4EE988F6FE0}"/>
              </a:ext>
            </a:extLst>
          </p:cNvPr>
          <p:cNvSpPr>
            <a:spLocks noGrp="1"/>
          </p:cNvSpPr>
          <p:nvPr>
            <p:ph type="body" sz="quarter" idx="11" hasCustomPrompt="1"/>
          </p:nvPr>
        </p:nvSpPr>
        <p:spPr>
          <a:xfrm>
            <a:off x="725906" y="6369920"/>
            <a:ext cx="9216000" cy="153888"/>
          </a:xfrm>
        </p:spPr>
        <p:txBody>
          <a:bodyPr tIns="0" bIns="0" anchor="b">
            <a:spAutoFit/>
          </a:bodyPr>
          <a:lstStyle>
            <a:lvl1pPr marL="0" indent="0">
              <a:spcBef>
                <a:spcPts val="200"/>
              </a:spcBef>
              <a:spcAft>
                <a:spcPts val="0"/>
              </a:spcAft>
              <a:buNone/>
              <a:defRPr sz="1000">
                <a:solidFill>
                  <a:schemeClr val="bg2"/>
                </a:solidFill>
              </a:defRPr>
            </a:lvl1pPr>
            <a:lvl2pPr marL="180975" indent="0">
              <a:buNone/>
              <a:defRPr/>
            </a:lvl2pPr>
            <a:lvl3pPr marL="361950" indent="0">
              <a:buNone/>
              <a:defRPr/>
            </a:lvl3pPr>
            <a:lvl4pPr marL="534988" indent="0">
              <a:buNone/>
              <a:defRPr/>
            </a:lvl4pPr>
            <a:lvl5pPr marL="715962" indent="0">
              <a:buNone/>
              <a:defRPr/>
            </a:lvl5pPr>
          </a:lstStyle>
          <a:p>
            <a:pPr lvl="0"/>
            <a:r>
              <a:rPr lang="en-US"/>
              <a:t>Click to add abbreviations &amp; references</a:t>
            </a:r>
            <a:endParaRPr lang="en-GB"/>
          </a:p>
        </p:txBody>
      </p:sp>
    </p:spTree>
    <p:extLst>
      <p:ext uri="{BB962C8B-B14F-4D97-AF65-F5344CB8AC3E}">
        <p14:creationId xmlns:p14="http://schemas.microsoft.com/office/powerpoint/2010/main" val="12795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D64BC-79F5-AEF8-C13D-999A1577AAA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FDB3F5-7DB3-C0B3-6450-BF92E1AB6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6DC9852-E5CC-4B77-0EC1-A34B345B8C32}"/>
              </a:ext>
            </a:extLst>
          </p:cNvPr>
          <p:cNvSpPr>
            <a:spLocks noGrp="1"/>
          </p:cNvSpPr>
          <p:nvPr>
            <p:ph type="dt" sz="half" idx="10"/>
          </p:nvPr>
        </p:nvSpPr>
        <p:spPr/>
        <p:txBody>
          <a:bodyPr/>
          <a:lstStyle/>
          <a:p>
            <a:fld id="{A14AD3F3-B0C8-4A46-BFB1-FA15383EB881}" type="datetimeFigureOut">
              <a:rPr lang="de-DE" smtClean="0"/>
              <a:t>29.08.2025</a:t>
            </a:fld>
            <a:endParaRPr lang="de-DE"/>
          </a:p>
        </p:txBody>
      </p:sp>
      <p:sp>
        <p:nvSpPr>
          <p:cNvPr id="5" name="Fußzeilenplatzhalter 4">
            <a:extLst>
              <a:ext uri="{FF2B5EF4-FFF2-40B4-BE49-F238E27FC236}">
                <a16:creationId xmlns:a16="http://schemas.microsoft.com/office/drawing/2014/main" id="{4E6A32CE-0660-4E5E-9629-FDCEBF683B8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26FF2E-0E00-BB53-676C-716CF5234A2D}"/>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03916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1D6AE-4714-C862-F98C-EF30EF30F2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94DD7B-AD64-C4A7-2AA0-AC7EDEE64B9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8C534DB-7DED-E190-49DC-910D0FBCEF9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7F5C935-B564-62E6-5847-80FEEEC0456C}"/>
              </a:ext>
            </a:extLst>
          </p:cNvPr>
          <p:cNvSpPr>
            <a:spLocks noGrp="1"/>
          </p:cNvSpPr>
          <p:nvPr>
            <p:ph type="dt" sz="half" idx="10"/>
          </p:nvPr>
        </p:nvSpPr>
        <p:spPr/>
        <p:txBody>
          <a:bodyPr/>
          <a:lstStyle/>
          <a:p>
            <a:fld id="{A14AD3F3-B0C8-4A46-BFB1-FA15383EB881}" type="datetimeFigureOut">
              <a:rPr lang="de-DE" smtClean="0"/>
              <a:t>29.08.2025</a:t>
            </a:fld>
            <a:endParaRPr lang="de-DE"/>
          </a:p>
        </p:txBody>
      </p:sp>
      <p:sp>
        <p:nvSpPr>
          <p:cNvPr id="6" name="Fußzeilenplatzhalter 5">
            <a:extLst>
              <a:ext uri="{FF2B5EF4-FFF2-40B4-BE49-F238E27FC236}">
                <a16:creationId xmlns:a16="http://schemas.microsoft.com/office/drawing/2014/main" id="{1B017D38-DCE8-89BF-C862-8AE8D30042D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DEA32FA-2C24-94E3-E8A9-846534E7B05F}"/>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153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F83B8-5675-D631-FB97-FBE557346CE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56252F3-2EE6-0D06-2D62-37C1F99F9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6714827-B608-03FF-F96C-83B25AFD589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06CD5A1-B2C0-B60B-1697-FC71A54EA8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A9DBD33-5CE2-540C-3B3E-6E4B48B8C0B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981CA80-E63C-40C5-2F5A-07D6853A9A10}"/>
              </a:ext>
            </a:extLst>
          </p:cNvPr>
          <p:cNvSpPr>
            <a:spLocks noGrp="1"/>
          </p:cNvSpPr>
          <p:nvPr>
            <p:ph type="dt" sz="half" idx="10"/>
          </p:nvPr>
        </p:nvSpPr>
        <p:spPr/>
        <p:txBody>
          <a:bodyPr/>
          <a:lstStyle/>
          <a:p>
            <a:fld id="{A14AD3F3-B0C8-4A46-BFB1-FA15383EB881}" type="datetimeFigureOut">
              <a:rPr lang="de-DE" smtClean="0"/>
              <a:t>29.08.2025</a:t>
            </a:fld>
            <a:endParaRPr lang="de-DE"/>
          </a:p>
        </p:txBody>
      </p:sp>
      <p:sp>
        <p:nvSpPr>
          <p:cNvPr id="8" name="Fußzeilenplatzhalter 7">
            <a:extLst>
              <a:ext uri="{FF2B5EF4-FFF2-40B4-BE49-F238E27FC236}">
                <a16:creationId xmlns:a16="http://schemas.microsoft.com/office/drawing/2014/main" id="{918FE897-14BB-E36D-A9C8-8549AF4E0EC1}"/>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EF9EB33E-5998-26C2-437B-9468A5597672}"/>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7330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EBC94-D0ED-F7E2-63A6-1E62899F93A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D340DE5-1F3C-DADA-06AD-B32F3CBA96F3}"/>
              </a:ext>
            </a:extLst>
          </p:cNvPr>
          <p:cNvSpPr>
            <a:spLocks noGrp="1"/>
          </p:cNvSpPr>
          <p:nvPr>
            <p:ph type="dt" sz="half" idx="10"/>
          </p:nvPr>
        </p:nvSpPr>
        <p:spPr/>
        <p:txBody>
          <a:bodyPr/>
          <a:lstStyle/>
          <a:p>
            <a:fld id="{A14AD3F3-B0C8-4A46-BFB1-FA15383EB881}" type="datetimeFigureOut">
              <a:rPr lang="de-DE" smtClean="0"/>
              <a:t>29.08.2025</a:t>
            </a:fld>
            <a:endParaRPr lang="de-DE"/>
          </a:p>
        </p:txBody>
      </p:sp>
      <p:sp>
        <p:nvSpPr>
          <p:cNvPr id="4" name="Fußzeilenplatzhalter 3">
            <a:extLst>
              <a:ext uri="{FF2B5EF4-FFF2-40B4-BE49-F238E27FC236}">
                <a16:creationId xmlns:a16="http://schemas.microsoft.com/office/drawing/2014/main" id="{A3EEE172-671C-6F80-71F7-4FFC0CD907C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5A686A8-E4BB-4553-ECFB-B65DB47F4580}"/>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343842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B42B0F-DE5C-DED1-8586-1B37DDF74619}"/>
              </a:ext>
            </a:extLst>
          </p:cNvPr>
          <p:cNvSpPr>
            <a:spLocks noGrp="1"/>
          </p:cNvSpPr>
          <p:nvPr>
            <p:ph type="dt" sz="half" idx="10"/>
          </p:nvPr>
        </p:nvSpPr>
        <p:spPr/>
        <p:txBody>
          <a:bodyPr/>
          <a:lstStyle/>
          <a:p>
            <a:fld id="{A14AD3F3-B0C8-4A46-BFB1-FA15383EB881}" type="datetimeFigureOut">
              <a:rPr lang="de-DE" smtClean="0"/>
              <a:t>29.08.2025</a:t>
            </a:fld>
            <a:endParaRPr lang="de-DE"/>
          </a:p>
        </p:txBody>
      </p:sp>
      <p:sp>
        <p:nvSpPr>
          <p:cNvPr id="3" name="Fußzeilenplatzhalter 2">
            <a:extLst>
              <a:ext uri="{FF2B5EF4-FFF2-40B4-BE49-F238E27FC236}">
                <a16:creationId xmlns:a16="http://schemas.microsoft.com/office/drawing/2014/main" id="{F6968E51-532A-2CA3-9BA7-9B1223151AB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F746624-DE28-7291-8767-5914897CE857}"/>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541198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0DCFB-80A1-AF3C-D8D3-AE915CF691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FB5184C-2A2A-B574-F785-FB9840AA4F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F92E274-B02C-DBBC-9211-A652BE8BE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25599E2-D886-AABB-CA1A-6AAFC0EA861D}"/>
              </a:ext>
            </a:extLst>
          </p:cNvPr>
          <p:cNvSpPr>
            <a:spLocks noGrp="1"/>
          </p:cNvSpPr>
          <p:nvPr>
            <p:ph type="dt" sz="half" idx="10"/>
          </p:nvPr>
        </p:nvSpPr>
        <p:spPr/>
        <p:txBody>
          <a:bodyPr/>
          <a:lstStyle/>
          <a:p>
            <a:fld id="{A14AD3F3-B0C8-4A46-BFB1-FA15383EB881}" type="datetimeFigureOut">
              <a:rPr lang="de-DE" smtClean="0"/>
              <a:t>29.08.2025</a:t>
            </a:fld>
            <a:endParaRPr lang="de-DE"/>
          </a:p>
        </p:txBody>
      </p:sp>
      <p:sp>
        <p:nvSpPr>
          <p:cNvPr id="6" name="Fußzeilenplatzhalter 5">
            <a:extLst>
              <a:ext uri="{FF2B5EF4-FFF2-40B4-BE49-F238E27FC236}">
                <a16:creationId xmlns:a16="http://schemas.microsoft.com/office/drawing/2014/main" id="{3B3C8108-D39B-F443-632A-E3196C876C2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F437AE-EC5F-EC10-34B7-EC43699D7DD4}"/>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3322028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5410F-ED75-7A49-E444-77056BE9FC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188F259-E003-E476-4ADE-277B3A676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1B2E7208-8EB5-6B1F-E540-D45034579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8426DF1-A971-131B-9B75-C4671BBD3EA1}"/>
              </a:ext>
            </a:extLst>
          </p:cNvPr>
          <p:cNvSpPr>
            <a:spLocks noGrp="1"/>
          </p:cNvSpPr>
          <p:nvPr>
            <p:ph type="dt" sz="half" idx="10"/>
          </p:nvPr>
        </p:nvSpPr>
        <p:spPr/>
        <p:txBody>
          <a:bodyPr/>
          <a:lstStyle/>
          <a:p>
            <a:fld id="{A14AD3F3-B0C8-4A46-BFB1-FA15383EB881}" type="datetimeFigureOut">
              <a:rPr lang="de-DE" smtClean="0"/>
              <a:t>29.08.2025</a:t>
            </a:fld>
            <a:endParaRPr lang="de-DE"/>
          </a:p>
        </p:txBody>
      </p:sp>
      <p:sp>
        <p:nvSpPr>
          <p:cNvPr id="6" name="Fußzeilenplatzhalter 5">
            <a:extLst>
              <a:ext uri="{FF2B5EF4-FFF2-40B4-BE49-F238E27FC236}">
                <a16:creationId xmlns:a16="http://schemas.microsoft.com/office/drawing/2014/main" id="{B3BE7F0E-6CE4-D59C-DEDA-EDD4808E2CB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BAF0403-1F20-6BE0-8618-9F2EF1BE21DA}"/>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6516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EA3D88-1377-195E-B888-312E040C1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5F8AB6D-6B31-CA0A-89DF-946DAE2DD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305A775-6D95-26B0-CAA4-12AF0A316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de-DE" sz="1200" kern="1200" smtClean="0">
                <a:solidFill>
                  <a:srgbClr val="00B050"/>
                </a:solidFill>
                <a:latin typeface="+mn-lt"/>
                <a:ea typeface="+mn-ea"/>
                <a:cs typeface="+mn-cs"/>
              </a:defRPr>
            </a:lvl1pPr>
          </a:lstStyle>
          <a:p>
            <a:fld id="{A14AD3F3-B0C8-4A46-BFB1-FA15383EB881}" type="datetimeFigureOut">
              <a:rPr lang="de-DE" smtClean="0"/>
              <a:pPr/>
              <a:t>29.08.2025</a:t>
            </a:fld>
            <a:endParaRPr lang="de-DE" dirty="0"/>
          </a:p>
        </p:txBody>
      </p:sp>
      <p:sp>
        <p:nvSpPr>
          <p:cNvPr id="5" name="Fußzeilenplatzhalter 4">
            <a:extLst>
              <a:ext uri="{FF2B5EF4-FFF2-40B4-BE49-F238E27FC236}">
                <a16:creationId xmlns:a16="http://schemas.microsoft.com/office/drawing/2014/main" id="{B7B42441-FAF1-45D9-6FA8-E983ACCE9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endParaRPr lang="de-DE" dirty="0"/>
          </a:p>
        </p:txBody>
      </p:sp>
      <p:sp>
        <p:nvSpPr>
          <p:cNvPr id="6" name="Foliennummernplatzhalter 5">
            <a:extLst>
              <a:ext uri="{FF2B5EF4-FFF2-40B4-BE49-F238E27FC236}">
                <a16:creationId xmlns:a16="http://schemas.microsoft.com/office/drawing/2014/main" id="{4DC53445-06B5-BA9B-07BF-DAD553813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de-DE" sz="1200" kern="1200" smtClean="0">
                <a:solidFill>
                  <a:srgbClr val="002060"/>
                </a:solidFill>
                <a:latin typeface="+mn-lt"/>
                <a:ea typeface="+mn-ea"/>
                <a:cs typeface="+mn-cs"/>
              </a:defRPr>
            </a:lvl1pPr>
          </a:lstStyle>
          <a:p>
            <a:fld id="{36149422-E06C-4CB1-AF0A-C3674511F377}" type="slidenum">
              <a:rPr lang="de-DE" smtClean="0"/>
              <a:pPr/>
              <a:t>‹Nr.›</a:t>
            </a:fld>
            <a:endParaRPr lang="de-DE" dirty="0"/>
          </a:p>
        </p:txBody>
      </p:sp>
      <p:pic>
        <p:nvPicPr>
          <p:cNvPr id="7" name="Grafik 6">
            <a:extLst>
              <a:ext uri="{FF2B5EF4-FFF2-40B4-BE49-F238E27FC236}">
                <a16:creationId xmlns:a16="http://schemas.microsoft.com/office/drawing/2014/main" id="{5EFF7C56-8F66-042A-F6BD-18056A92F2F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2431680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54" r:id="rId10"/>
    <p:sldLayoutId id="2147483758" r:id="rId11"/>
    <p:sldLayoutId id="2147483759"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3" r:id="rId21"/>
    <p:sldLayoutId id="2147483774" r:id="rId22"/>
    <p:sldLayoutId id="2147483776" r:id="rId23"/>
    <p:sldLayoutId id="2147483777" r:id="rId24"/>
    <p:sldLayoutId id="2147483778" r:id="rId25"/>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6.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hyperlink" Target="https://www.rki.de/DE/Content/Infekt/EpidBull/Merkblaetter/Ratgeber_Influenza_saisonal.html" TargetMode="External"/><Relationship Id="rId5" Type="http://schemas.openxmlformats.org/officeDocument/2006/relationships/image" Target="../media/image2.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image" Target="../media/image28.png"/><Relationship Id="rId7" Type="http://schemas.openxmlformats.org/officeDocument/2006/relationships/chart" Target="../charts/chart17.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hyperlink" Target="https://www.cdc.gov/flu/about/burden/2021-2022.ht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nali-impfen.de/impfempfehlungen/impfungen-a-z/influenza-impfung/" TargetMode="Externa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34.emf"/><Relationship Id="rId7" Type="http://schemas.microsoft.com/office/2007/relationships/hdphoto" Target="../media/hdphoto2.wdp"/><Relationship Id="rId12"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customXml" Target="../ink/ink2.xml"/><Relationship Id="rId5" Type="http://schemas.microsoft.com/office/2007/relationships/hdphoto" Target="../media/hdphoto1.wdp"/><Relationship Id="rId10" Type="http://schemas.openxmlformats.org/officeDocument/2006/relationships/image" Target="../media/image100.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hyperlink" Target="https://twitter.com/DocScribbles/status/1251200333495312385/photo/1"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hyperlink" Target="https://www.cdc.gov/flu/highrisk/index.htm" TargetMode="External"/><Relationship Id="rId2" Type="http://schemas.openxmlformats.org/officeDocument/2006/relationships/notesSlide" Target="../notesSlides/notesSlide16.xml"/><Relationship Id="rId16" Type="http://schemas.openxmlformats.org/officeDocument/2006/relationships/hyperlink" Target="https://assets.publishing.service.gov.uk/government/uploads/system/uploads/attachment_data/file/1107978/Influenza-green-book-chapter19-16September22.pdf" TargetMode="External"/><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5.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hyperlink" Target="https://www.rki.de/DE/Content/Infekt/Impfen/Materialien/Faktenblaetter/Influenza.pdf?__blob=publicationFile" TargetMode="Externa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hyperlink" Target="https://www.rki.de/DE/Content/Infekt/EpidBull/Archiv/2024/Ausgaben/31_24.pdf?__blob=publicationFile" TargetMode="External"/><Relationship Id="rId9" Type="http://schemas.openxmlformats.org/officeDocument/2006/relationships/image" Target="../media/image60.png"/><Relationship Id="rId1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who.int/publications/i/item/WHO-2019-nCoV-vaccines-SAGE_recommendation-coadministration-influenza-vaccines" TargetMode="External"/><Relationship Id="rId7" Type="http://schemas.openxmlformats.org/officeDocument/2006/relationships/image" Target="../media/image71.sv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25.xml.rels><?xml version="1.0" encoding="UTF-8" standalone="yes"?>
<Relationships xmlns="http://schemas.openxmlformats.org/package/2006/relationships"><Relationship Id="rId8" Type="http://schemas.openxmlformats.org/officeDocument/2006/relationships/hyperlink" Target="https://www.rki.de/SharedDocs/FAQ/COVID-Impfen/FAQ_Liste_Wirksamkeit.html#FAQId16725384" TargetMode="External"/><Relationship Id="rId3" Type="http://schemas.openxmlformats.org/officeDocument/2006/relationships/oleObject" Target="../embeddings/oleObject2.bin"/><Relationship Id="rId7" Type="http://schemas.openxmlformats.org/officeDocument/2006/relationships/hyperlink" Target="https://www.rki.de/SharedDocs/FAQ/COVID-Impfen/FAQ_Genesene_Impfdosis.html#:~:text=Die%20sogenannte%20hybride%20Immunit%C3%A4t%2C%20die,%2D2%2DInfektionen%20geimpft%20werden." TargetMode="External"/><Relationship Id="rId2" Type="http://schemas.openxmlformats.org/officeDocument/2006/relationships/slideLayout" Target="../slideLayouts/slideLayout10.xml"/><Relationship Id="rId1" Type="http://schemas.openxmlformats.org/officeDocument/2006/relationships/tags" Target="../tags/tag23.xml"/><Relationship Id="rId6" Type="http://schemas.openxmlformats.org/officeDocument/2006/relationships/hyperlink" Target="https://www.rki.de/SharedDocs/FAQ/COVID-19/FAQ-gesamt.html?nn=2386228" TargetMode="External"/><Relationship Id="rId5" Type="http://schemas.openxmlformats.org/officeDocument/2006/relationships/image" Target="../media/image76.jpe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oleObject" Target="../embeddings/oleObject2.bin"/><Relationship Id="rId7" Type="http://schemas.openxmlformats.org/officeDocument/2006/relationships/image" Target="../media/image79.svg"/><Relationship Id="rId2" Type="http://schemas.openxmlformats.org/officeDocument/2006/relationships/slideLayout" Target="../slideLayouts/slideLayout10.xml"/><Relationship Id="rId1" Type="http://schemas.openxmlformats.org/officeDocument/2006/relationships/tags" Target="../tags/tag2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hyperlink" Target="https://infektionsradar.gesund.bund.de/de/covid/abwasser"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hyperlink" Target="https://infektionsradar.gesund.bund.de/de/covid/abwasse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www.cdc.gov/rsv/about/symptoms.html" TargetMode="External"/><Relationship Id="rId3" Type="http://schemas.openxmlformats.org/officeDocument/2006/relationships/notesSlide" Target="../notesSlides/notesSlide22.xml"/><Relationship Id="rId7" Type="http://schemas.openxmlformats.org/officeDocument/2006/relationships/hyperlink" Target="https://www.rki.de/DE/Content/Infekt/EpidBull/Merkblaetter/Ratgeber_RSV.html" TargetMode="External"/><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85.jpeg"/><Relationship Id="rId5" Type="http://schemas.openxmlformats.org/officeDocument/2006/relationships/image" Target="../media/image2.emf"/><Relationship Id="rId4" Type="http://schemas.openxmlformats.org/officeDocument/2006/relationships/oleObject" Target="../embeddings/oleObject2.bin"/><Relationship Id="rId9" Type="http://schemas.openxmlformats.org/officeDocument/2006/relationships/hyperlink" Target="https://www.gesetze-im-internet.de/ifsg/__7.htm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www.rki.de/DE/Aktuelles/Publikationen/Epidemiologisches-Bulletin/2025/15_25.pdf?__blob=publicationFile&amp;v=2" TargetMode="External"/><Relationship Id="rId7" Type="http://schemas.openxmlformats.org/officeDocument/2006/relationships/image" Target="../media/image89.sv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6.xml"/><Relationship Id="rId5" Type="http://schemas.openxmlformats.org/officeDocument/2006/relationships/image" Target="../media/image2.e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notesSlide" Target="../notesSlides/notesSlide25.xml"/><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slideLayout" Target="../slideLayouts/slideLayout10.xml"/><Relationship Id="rId1" Type="http://schemas.openxmlformats.org/officeDocument/2006/relationships/tags" Target="../tags/tag27.xml"/><Relationship Id="rId6" Type="http://schemas.openxmlformats.org/officeDocument/2006/relationships/chart" Target="../charts/chart19.xml"/><Relationship Id="rId11" Type="http://schemas.openxmlformats.org/officeDocument/2006/relationships/image" Target="../media/image97.png"/><Relationship Id="rId5" Type="http://schemas.openxmlformats.org/officeDocument/2006/relationships/image" Target="../media/image2.emf"/><Relationship Id="rId10" Type="http://schemas.openxmlformats.org/officeDocument/2006/relationships/image" Target="../media/image96.svg"/><Relationship Id="rId4" Type="http://schemas.openxmlformats.org/officeDocument/2006/relationships/oleObject" Target="../embeddings/oleObject2.bin"/><Relationship Id="rId9" Type="http://schemas.openxmlformats.org/officeDocument/2006/relationships/image" Target="../media/image95.png"/><Relationship Id="rId14" Type="http://schemas.openxmlformats.org/officeDocument/2006/relationships/image" Target="../media/image100.sv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hyperlink" Target="https://www.cdc.gov/rsv/symptoms/?CDC_AAref_Val=https://www.cdc.gov/rsv/about/symptoms.html" TargetMode="External"/><Relationship Id="rId7" Type="http://schemas.openxmlformats.org/officeDocument/2006/relationships/image" Target="../media/image104.png"/><Relationship Id="rId12"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hyperlink" Target="https://www.cdc.gov/rsv/older-adults/?CDC_AAref_Val=https://www.cdc.gov/rsv/high-risk/older-adults.html" TargetMode="External"/><Relationship Id="rId9" Type="http://schemas.openxmlformats.org/officeDocument/2006/relationships/image" Target="../media/image106.png"/><Relationship Id="rId14" Type="http://schemas.microsoft.com/office/2007/relationships/hdphoto" Target="../media/hdphoto4.wdp"/></Relationships>
</file>

<file path=ppt/slides/_rels/slide3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28.xml"/><Relationship Id="rId7" Type="http://schemas.openxmlformats.org/officeDocument/2006/relationships/image" Target="../media/image112.svg"/><Relationship Id="rId2" Type="http://schemas.openxmlformats.org/officeDocument/2006/relationships/slideLayout" Target="../slideLayouts/slideLayout10.xml"/><Relationship Id="rId1" Type="http://schemas.openxmlformats.org/officeDocument/2006/relationships/tags" Target="../tags/tag28.xml"/><Relationship Id="rId6" Type="http://schemas.openxmlformats.org/officeDocument/2006/relationships/image" Target="../media/image111.png"/><Relationship Id="rId5" Type="http://schemas.openxmlformats.org/officeDocument/2006/relationships/image" Target="../media/image2.e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s://service.destatis.de/bevoelkerungspyramide/#!a=20,60&amp;g"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kbv.de/tools/ebm/html/32851_2900982169828943493408.html" TargetMode="External"/><Relationship Id="rId13" Type="http://schemas.openxmlformats.org/officeDocument/2006/relationships/image" Target="../media/image121.jpeg"/><Relationship Id="rId18" Type="http://schemas.openxmlformats.org/officeDocument/2006/relationships/image" Target="../media/image126.jpeg"/><Relationship Id="rId3" Type="http://schemas.openxmlformats.org/officeDocument/2006/relationships/image" Target="../media/image115.png"/><Relationship Id="rId7" Type="http://schemas.openxmlformats.org/officeDocument/2006/relationships/hyperlink" Target="https://www.kbv.de/html/13259.php?srt=relevance&amp;stp=fulltext&amp;q=32006&amp;s=Suchen" TargetMode="External"/><Relationship Id="rId12" Type="http://schemas.openxmlformats.org/officeDocument/2006/relationships/image" Target="../media/image120.png"/><Relationship Id="rId17" Type="http://schemas.openxmlformats.org/officeDocument/2006/relationships/image" Target="../media/image125.jpeg"/><Relationship Id="rId2" Type="http://schemas.openxmlformats.org/officeDocument/2006/relationships/notesSlide" Target="../notesSlides/notesSlide30.xml"/><Relationship Id="rId16" Type="http://schemas.openxmlformats.org/officeDocument/2006/relationships/image" Target="../media/image124.jpeg"/><Relationship Id="rId20" Type="http://schemas.openxmlformats.org/officeDocument/2006/relationships/image" Target="../media/image128.jpeg"/><Relationship Id="rId1" Type="http://schemas.openxmlformats.org/officeDocument/2006/relationships/slideLayout" Target="../slideLayouts/slideLayout13.xml"/><Relationship Id="rId6" Type="http://schemas.openxmlformats.org/officeDocument/2006/relationships/hyperlink" Target="https://dserver.bundestag.de/btd/20/072/2007235.pdf" TargetMode="External"/><Relationship Id="rId11" Type="http://schemas.openxmlformats.org/officeDocument/2006/relationships/image" Target="../media/image119.png"/><Relationship Id="rId5" Type="http://schemas.openxmlformats.org/officeDocument/2006/relationships/image" Target="../media/image117.png"/><Relationship Id="rId15" Type="http://schemas.openxmlformats.org/officeDocument/2006/relationships/image" Target="../media/image123.jpeg"/><Relationship Id="rId10" Type="http://schemas.openxmlformats.org/officeDocument/2006/relationships/image" Target="../media/image118.jpeg"/><Relationship Id="rId19" Type="http://schemas.openxmlformats.org/officeDocument/2006/relationships/image" Target="../media/image127.jpeg"/><Relationship Id="rId4" Type="http://schemas.openxmlformats.org/officeDocument/2006/relationships/image" Target="../media/image116.png"/><Relationship Id="rId9" Type="http://schemas.openxmlformats.org/officeDocument/2006/relationships/hyperlink" Target="https://www.kbv.de/tools/ebm/html/32788_2902715792648105811264.html" TargetMode="External"/><Relationship Id="rId14" Type="http://schemas.openxmlformats.org/officeDocument/2006/relationships/image" Target="../media/image12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29.xml"/><Relationship Id="rId4" Type="http://schemas.openxmlformats.org/officeDocument/2006/relationships/chart" Target="../charts/char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129.png"/><Relationship Id="rId4" Type="http://schemas.openxmlformats.org/officeDocument/2006/relationships/chart" Target="../charts/chart22.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186/s40001-024-02096-9"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30.emf"/><Relationship Id="rId5" Type="http://schemas.openxmlformats.org/officeDocument/2006/relationships/oleObject" Target="../embeddings/oleObject3.bin"/><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8" Type="http://schemas.openxmlformats.org/officeDocument/2006/relationships/hyperlink" Target="https://www.gesetze-im-internet.de/ifsg/__7.html" TargetMode="External"/><Relationship Id="rId3" Type="http://schemas.openxmlformats.org/officeDocument/2006/relationships/oleObject" Target="../embeddings/oleObject2.bin"/><Relationship Id="rId7" Type="http://schemas.openxmlformats.org/officeDocument/2006/relationships/hyperlink" Target="https://www.impfen-info.de/impfempfehlungen/fuer-erwachsene/pneumokokken/infektion/" TargetMode="External"/><Relationship Id="rId2" Type="http://schemas.openxmlformats.org/officeDocument/2006/relationships/slideLayout" Target="../slideLayouts/slideLayout10.xml"/><Relationship Id="rId1" Type="http://schemas.openxmlformats.org/officeDocument/2006/relationships/tags" Target="../tags/tag32.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2.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12.svg"/><Relationship Id="rId2" Type="http://schemas.openxmlformats.org/officeDocument/2006/relationships/slideLayout" Target="../slideLayouts/slideLayout10.xml"/><Relationship Id="rId1" Type="http://schemas.openxmlformats.org/officeDocument/2006/relationships/tags" Target="../tags/tag33.xml"/><Relationship Id="rId6" Type="http://schemas.openxmlformats.org/officeDocument/2006/relationships/image" Target="../media/image111.png"/><Relationship Id="rId5" Type="http://schemas.openxmlformats.org/officeDocument/2006/relationships/image" Target="../media/image133.png"/><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36.jpeg"/><Relationship Id="rId2" Type="http://schemas.openxmlformats.org/officeDocument/2006/relationships/slideLayout" Target="../slideLayouts/slideLayout10.xml"/><Relationship Id="rId1" Type="http://schemas.openxmlformats.org/officeDocument/2006/relationships/tags" Target="../tags/tag34.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2.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oleObject" Target="../embeddings/oleObject2.bin"/><Relationship Id="rId7" Type="http://schemas.openxmlformats.org/officeDocument/2006/relationships/image" Target="../media/image78.png"/><Relationship Id="rId2" Type="http://schemas.openxmlformats.org/officeDocument/2006/relationships/slideLayout" Target="../slideLayouts/slideLayout10.xml"/><Relationship Id="rId1" Type="http://schemas.openxmlformats.org/officeDocument/2006/relationships/tags" Target="../tags/tag3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2.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79.svg"/><Relationship Id="rId2" Type="http://schemas.openxmlformats.org/officeDocument/2006/relationships/slideLayout" Target="../slideLayouts/slideLayout10.xml"/><Relationship Id="rId1" Type="http://schemas.openxmlformats.org/officeDocument/2006/relationships/tags" Target="../tags/tag36.xml"/><Relationship Id="rId6" Type="http://schemas.openxmlformats.org/officeDocument/2006/relationships/image" Target="../media/image78.png"/><Relationship Id="rId5" Type="http://schemas.openxmlformats.org/officeDocument/2006/relationships/image" Target="../media/image139.png"/><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apps.who.int/iris/handle/10665/65576" TargetMode="External"/><Relationship Id="rId2" Type="http://schemas.openxmlformats.org/officeDocument/2006/relationships/slideLayout" Target="../slideLayouts/slideLayout21.xml"/><Relationship Id="rId1" Type="http://schemas.openxmlformats.org/officeDocument/2006/relationships/tags" Target="../tags/tag17.xml"/><Relationship Id="rId6" Type="http://schemas.openxmlformats.org/officeDocument/2006/relationships/hyperlink" Target="https://globalcoalitiononaging.com/wp-content/uploads/2018/07/life-course-immunization_gcoa-for-web-1.pdf" TargetMode="External"/><Relationship Id="rId5" Type="http://schemas.openxmlformats.org/officeDocument/2006/relationships/image" Target="../media/image2.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hyperlink" Target="http://www.rki.de/ratgeber" TargetMode="External"/><Relationship Id="rId2" Type="http://schemas.openxmlformats.org/officeDocument/2006/relationships/slideLayout" Target="../slideLayouts/slideLayout21.xml"/><Relationship Id="rId1" Type="http://schemas.openxmlformats.org/officeDocument/2006/relationships/tags" Target="../tags/tag3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2.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1.xml"/><Relationship Id="rId1" Type="http://schemas.openxmlformats.org/officeDocument/2006/relationships/tags" Target="../tags/tag38.xml"/><Relationship Id="rId6" Type="http://schemas.openxmlformats.org/officeDocument/2006/relationships/image" Target="../media/image143.jpeg"/><Relationship Id="rId5" Type="http://schemas.openxmlformats.org/officeDocument/2006/relationships/image" Target="../media/image2.e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jpeg"/></Relationships>
</file>

<file path=ppt/slides/_rels/slide5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svg"/><Relationship Id="rId3" Type="http://schemas.openxmlformats.org/officeDocument/2006/relationships/notesSlide" Target="../notesSlides/notesSlide38.xml"/><Relationship Id="rId7" Type="http://schemas.openxmlformats.org/officeDocument/2006/relationships/image" Target="../media/image151.svg"/><Relationship Id="rId12" Type="http://schemas.openxmlformats.org/officeDocument/2006/relationships/image" Target="../media/image156.png"/><Relationship Id="rId2" Type="http://schemas.openxmlformats.org/officeDocument/2006/relationships/slideLayout" Target="../slideLayouts/slideLayout13.xml"/><Relationship Id="rId1" Type="http://schemas.openxmlformats.org/officeDocument/2006/relationships/tags" Target="../tags/tag39.xml"/><Relationship Id="rId6" Type="http://schemas.openxmlformats.org/officeDocument/2006/relationships/image" Target="../media/image150.png"/><Relationship Id="rId11" Type="http://schemas.openxmlformats.org/officeDocument/2006/relationships/image" Target="../media/image155.svg"/><Relationship Id="rId5" Type="http://schemas.openxmlformats.org/officeDocument/2006/relationships/image" Target="../media/image149.sv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svg"/></Relationships>
</file>

<file path=ppt/slides/_rels/slide5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hyperlink" Target="https://www.rki.de/DE/Aktuelles/Publikationen/RKI-Ratgeber/Ratgeber/Ratgeber_Varizellen.html?nn=16777040" TargetMode="External"/><Relationship Id="rId7" Type="http://schemas.openxmlformats.org/officeDocument/2006/relationships/image" Target="../media/image161.sv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svg"/></Relationships>
</file>

<file path=ppt/slides/_rels/slide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8.xml"/><Relationship Id="rId5" Type="http://schemas.openxmlformats.org/officeDocument/2006/relationships/image" Target="../media/image166.png"/><Relationship Id="rId4" Type="http://schemas.openxmlformats.org/officeDocument/2006/relationships/hyperlink" Target="https://www.rki.de/vacmap" TargetMode="External"/></Relationships>
</file>

<file path=ppt/slides/_rels/slide5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19.xml"/><Relationship Id="rId6" Type="http://schemas.openxmlformats.org/officeDocument/2006/relationships/image" Target="../media/image171.png"/><Relationship Id="rId11" Type="http://schemas.openxmlformats.org/officeDocument/2006/relationships/hyperlink" Target="https://www.rki.de/vacmap" TargetMode="External"/><Relationship Id="rId5" Type="http://schemas.openxmlformats.org/officeDocument/2006/relationships/image" Target="../media/image170.png"/><Relationship Id="rId10" Type="http://schemas.microsoft.com/office/2007/relationships/hdphoto" Target="../media/hdphoto6.wdp"/><Relationship Id="rId4" Type="http://schemas.openxmlformats.org/officeDocument/2006/relationships/image" Target="../media/image169.png"/><Relationship Id="rId9" Type="http://schemas.openxmlformats.org/officeDocument/2006/relationships/image" Target="../media/image173.png"/></Relationships>
</file>

<file path=ppt/slides/_rels/slide5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hyperlink" Target="https://www.rki.de/DE/Aktuelles/Publikationen/Epidemiologisches-Bulletin/2024/32_24.pdf?__blob=publicationFile&amp;v=4" TargetMode="External"/><Relationship Id="rId7" Type="http://schemas.openxmlformats.org/officeDocument/2006/relationships/image" Target="../media/image176.sv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175.png"/><Relationship Id="rId11" Type="http://schemas.openxmlformats.org/officeDocument/2006/relationships/image" Target="../media/image180.svg"/><Relationship Id="rId5" Type="http://schemas.openxmlformats.org/officeDocument/2006/relationships/chart" Target="../charts/chart24.xml"/><Relationship Id="rId10" Type="http://schemas.openxmlformats.org/officeDocument/2006/relationships/image" Target="../media/image179.png"/><Relationship Id="rId4" Type="http://schemas.openxmlformats.org/officeDocument/2006/relationships/chart" Target="../charts/chart23.xml"/><Relationship Id="rId9" Type="http://schemas.openxmlformats.org/officeDocument/2006/relationships/image" Target="../media/image178.svg"/></Relationships>
</file>

<file path=ppt/slides/_rels/slide59.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emf"/><Relationship Id="rId2" Type="http://schemas.openxmlformats.org/officeDocument/2006/relationships/tags" Target="../tags/tag18.xml"/><Relationship Id="rId1" Type="http://schemas.openxmlformats.org/officeDocument/2006/relationships/themeOverride" Target="../theme/themeOverride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3.xml"/><Relationship Id="rId1" Type="http://schemas.openxmlformats.org/officeDocument/2006/relationships/slideLayout" Target="../slideLayouts/slideLayout20.xml"/><Relationship Id="rId5" Type="http://schemas.openxmlformats.org/officeDocument/2006/relationships/chart" Target="../charts/chart26.xml"/><Relationship Id="rId4" Type="http://schemas.openxmlformats.org/officeDocument/2006/relationships/image" Target="../media/image182.jpeg"/></Relationships>
</file>

<file path=ppt/slides/_rels/slide6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hyperlink" Target="https://www.rki.de/DE/Content/Infekt/EpidBull/Merkblaetter/Ratgeber_Pertussis.html" TargetMode="External"/><Relationship Id="rId2" Type="http://schemas.openxmlformats.org/officeDocument/2006/relationships/slideLayout" Target="../slideLayouts/slideLayout10.xml"/><Relationship Id="rId1" Type="http://schemas.openxmlformats.org/officeDocument/2006/relationships/tags" Target="../tags/tag40.xml"/><Relationship Id="rId6" Type="http://schemas.openxmlformats.org/officeDocument/2006/relationships/image" Target="../media/image183.jpeg"/><Relationship Id="rId5" Type="http://schemas.openxmlformats.org/officeDocument/2006/relationships/image" Target="../media/image2.emf"/><Relationship Id="rId4" Type="http://schemas.openxmlformats.org/officeDocument/2006/relationships/oleObject" Target="../embeddings/oleObject2.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tags" Target="../tags/tag41.xml"/><Relationship Id="rId6" Type="http://schemas.openxmlformats.org/officeDocument/2006/relationships/image" Target="../media/image184.jpeg"/><Relationship Id="rId5" Type="http://schemas.openxmlformats.org/officeDocument/2006/relationships/image" Target="../media/image2.emf"/><Relationship Id="rId4" Type="http://schemas.openxmlformats.org/officeDocument/2006/relationships/oleObject" Target="../embeddings/oleObject2.bin"/></Relationships>
</file>

<file path=ppt/slides/_rels/slide65.xml.rels><?xml version="1.0" encoding="UTF-8" standalone="yes"?>
<Relationships xmlns="http://schemas.openxmlformats.org/package/2006/relationships"><Relationship Id="rId3" Type="http://schemas.openxmlformats.org/officeDocument/2006/relationships/hyperlink" Target="https://www.rki.de/DE/Content/Infekt/EpidBull/Archiv/2024/Ausgaben/04_24.pdf?__blob=publicationFile"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85.png"/></Relationships>
</file>

<file path=ppt/slides/_rels/slide66.xml.rels><?xml version="1.0" encoding="UTF-8" standalone="yes"?>
<Relationships xmlns="http://schemas.openxmlformats.org/package/2006/relationships"><Relationship Id="rId3" Type="http://schemas.openxmlformats.org/officeDocument/2006/relationships/hyperlink" Target="https://www.rki.de/DE/Content/Infekt/EpidBull/Archiv/2024/Ausgaben/04_24.pdf?__blob=publicationFile"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6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hyperlink" Target="https://www.rki.de/DE/Content/Infekt/EpidBull/Archiv/2024/Ausgaben/04_24.pdf?__blob=publicationFile"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doi.org/10.1093/jtm/tay046" TargetMode="External"/></Relationships>
</file>

<file path=ppt/slides/_rels/slide7.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chart" Target="../charts/chart6.xml"/><Relationship Id="rId18" Type="http://schemas.openxmlformats.org/officeDocument/2006/relationships/chart" Target="../charts/chart11.xml"/><Relationship Id="rId26" Type="http://schemas.openxmlformats.org/officeDocument/2006/relationships/image" Target="../media/image15.svg"/><Relationship Id="rId3" Type="http://schemas.openxmlformats.org/officeDocument/2006/relationships/notesSlide" Target="../notesSlides/notesSlide5.xml"/><Relationship Id="rId21" Type="http://schemas.openxmlformats.org/officeDocument/2006/relationships/image" Target="../media/image10.png"/><Relationship Id="rId7" Type="http://schemas.openxmlformats.org/officeDocument/2006/relationships/hyperlink" Target="https://www.rki.de/DE/Content/Infekt/EpidBull/Archiv/2022/Ausgaben/49_22.pdf?__blob=publicationFile" TargetMode="External"/><Relationship Id="rId12" Type="http://schemas.openxmlformats.org/officeDocument/2006/relationships/chart" Target="../charts/chart5.xml"/><Relationship Id="rId17" Type="http://schemas.openxmlformats.org/officeDocument/2006/relationships/chart" Target="../charts/chart10.xml"/><Relationship Id="rId25" Type="http://schemas.openxmlformats.org/officeDocument/2006/relationships/image" Target="../media/image14.png"/><Relationship Id="rId2" Type="http://schemas.openxmlformats.org/officeDocument/2006/relationships/slideLayout" Target="../slideLayouts/slideLayout21.xml"/><Relationship Id="rId16" Type="http://schemas.openxmlformats.org/officeDocument/2006/relationships/chart" Target="../charts/chart9.xml"/><Relationship Id="rId20" Type="http://schemas.openxmlformats.org/officeDocument/2006/relationships/chart" Target="../charts/chart13.xml"/><Relationship Id="rId29" Type="http://schemas.openxmlformats.org/officeDocument/2006/relationships/chart" Target="../charts/chart14.xml"/><Relationship Id="rId1" Type="http://schemas.openxmlformats.org/officeDocument/2006/relationships/tags" Target="../tags/tag19.xml"/><Relationship Id="rId6" Type="http://schemas.openxmlformats.org/officeDocument/2006/relationships/hyperlink" Target="https://www.rki.de/DE/Content/Infekt/EpidBull/Archiv/2022/Ausgaben/48_22.pdf?__blob=publicationFile" TargetMode="External"/><Relationship Id="rId11" Type="http://schemas.openxmlformats.org/officeDocument/2006/relationships/chart" Target="../charts/chart4.xml"/><Relationship Id="rId24" Type="http://schemas.openxmlformats.org/officeDocument/2006/relationships/image" Target="../media/image13.svg"/><Relationship Id="rId5" Type="http://schemas.openxmlformats.org/officeDocument/2006/relationships/image" Target="../media/image2.emf"/><Relationship Id="rId15" Type="http://schemas.openxmlformats.org/officeDocument/2006/relationships/chart" Target="../charts/chart8.xml"/><Relationship Id="rId23" Type="http://schemas.openxmlformats.org/officeDocument/2006/relationships/image" Target="../media/image12.png"/><Relationship Id="rId28" Type="http://schemas.openxmlformats.org/officeDocument/2006/relationships/image" Target="../media/image17.svg"/><Relationship Id="rId10" Type="http://schemas.openxmlformats.org/officeDocument/2006/relationships/chart" Target="../charts/chart3.xml"/><Relationship Id="rId19" Type="http://schemas.openxmlformats.org/officeDocument/2006/relationships/chart" Target="../charts/chart12.xml"/><Relationship Id="rId4" Type="http://schemas.openxmlformats.org/officeDocument/2006/relationships/oleObject" Target="../embeddings/oleObject2.bin"/><Relationship Id="rId9" Type="http://schemas.openxmlformats.org/officeDocument/2006/relationships/chart" Target="../charts/chart2.xml"/><Relationship Id="rId14" Type="http://schemas.openxmlformats.org/officeDocument/2006/relationships/chart" Target="../charts/chart7.xml"/><Relationship Id="rId22" Type="http://schemas.openxmlformats.org/officeDocument/2006/relationships/image" Target="../media/image11.svg"/><Relationship Id="rId27"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0.xml"/><Relationship Id="rId1" Type="http://schemas.openxmlformats.org/officeDocument/2006/relationships/tags" Target="../tags/tag42.xml"/><Relationship Id="rId6" Type="http://schemas.openxmlformats.org/officeDocument/2006/relationships/chart" Target="../charts/chart28.xml"/><Relationship Id="rId5" Type="http://schemas.openxmlformats.org/officeDocument/2006/relationships/image" Target="../media/image2.emf"/><Relationship Id="rId4" Type="http://schemas.openxmlformats.org/officeDocument/2006/relationships/oleObject" Target="../embeddings/oleObject2.bin"/></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93.jpe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1.xml"/><Relationship Id="rId1" Type="http://schemas.openxmlformats.org/officeDocument/2006/relationships/tags" Target="../tags/tag43.xml"/><Relationship Id="rId6" Type="http://schemas.openxmlformats.org/officeDocument/2006/relationships/image" Target="../media/image194.jpeg"/><Relationship Id="rId5" Type="http://schemas.openxmlformats.org/officeDocument/2006/relationships/hyperlink" Target="http://www.rki.de/ratgeber" TargetMode="External"/><Relationship Id="rId4" Type="http://schemas.openxmlformats.org/officeDocument/2006/relationships/image" Target="../media/image2.emf"/></Relationships>
</file>

<file path=ppt/slides/_rels/slide7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oleObject" Target="../embeddings/oleObject2.bin"/><Relationship Id="rId7" Type="http://schemas.openxmlformats.org/officeDocument/2006/relationships/image" Target="../media/image78.png"/><Relationship Id="rId2" Type="http://schemas.openxmlformats.org/officeDocument/2006/relationships/slideLayout" Target="../slideLayouts/slideLayout21.xml"/><Relationship Id="rId1" Type="http://schemas.openxmlformats.org/officeDocument/2006/relationships/tags" Target="../tags/tag44.xml"/><Relationship Id="rId6" Type="http://schemas.openxmlformats.org/officeDocument/2006/relationships/hyperlink" Target="https://www.rki.de/DE/Content/Infekt/Impfen/Materialien/Faktenblaetter/Masern.pdf?__blob=publicationFile" TargetMode="External"/><Relationship Id="rId5" Type="http://schemas.openxmlformats.org/officeDocument/2006/relationships/image" Target="../media/image195.png"/><Relationship Id="rId4" Type="http://schemas.openxmlformats.org/officeDocument/2006/relationships/image" Target="../media/image2.emf"/></Relationships>
</file>

<file path=ppt/slides/_rels/slide7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oleObject" Target="../embeddings/oleObject2.bin"/><Relationship Id="rId7" Type="http://schemas.openxmlformats.org/officeDocument/2006/relationships/hyperlink" Target="https://www.rki.de/DE/Content/Infekt/EpidBull/Archiv/2022/Ausgaben/34_22.pdf?__blob=publicationFile" TargetMode="External"/><Relationship Id="rId2" Type="http://schemas.openxmlformats.org/officeDocument/2006/relationships/slideLayout" Target="../slideLayouts/slideLayout21.xml"/><Relationship Id="rId1" Type="http://schemas.openxmlformats.org/officeDocument/2006/relationships/tags" Target="../tags/tag45.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2.emf"/><Relationship Id="rId9" Type="http://schemas.openxmlformats.org/officeDocument/2006/relationships/image" Target="../media/image112.svg"/></Relationships>
</file>

<file path=ppt/slides/_rels/slide7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54.xml"/><Relationship Id="rId7" Type="http://schemas.openxmlformats.org/officeDocument/2006/relationships/hyperlink" Target="https://www.rki.de/DE/Content/Infekt/Impfen/Materialien/Faktenblaetter/Masern.pdf?__blob=publicationFile" TargetMode="External"/><Relationship Id="rId2" Type="http://schemas.openxmlformats.org/officeDocument/2006/relationships/slideLayout" Target="../slideLayouts/slideLayout21.xml"/><Relationship Id="rId1" Type="http://schemas.openxmlformats.org/officeDocument/2006/relationships/tags" Target="../tags/tag46.xml"/><Relationship Id="rId6" Type="http://schemas.openxmlformats.org/officeDocument/2006/relationships/image" Target="../media/image198.emf"/><Relationship Id="rId5" Type="http://schemas.openxmlformats.org/officeDocument/2006/relationships/image" Target="../media/image2.emf"/><Relationship Id="rId4" Type="http://schemas.openxmlformats.org/officeDocument/2006/relationships/oleObject" Target="../embeddings/oleObject2.bin"/><Relationship Id="rId9" Type="http://schemas.openxmlformats.org/officeDocument/2006/relationships/image" Target="../media/image79.sv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hyperlink" Target="https://www.impfakademie.de/hubs/herpes-zoster/" TargetMode="External"/><Relationship Id="rId3" Type="http://schemas.openxmlformats.org/officeDocument/2006/relationships/oleObject" Target="../embeddings/oleObject2.bin"/><Relationship Id="rId7" Type="http://schemas.openxmlformats.org/officeDocument/2006/relationships/image" Target="../media/image202.png"/><Relationship Id="rId2" Type="http://schemas.openxmlformats.org/officeDocument/2006/relationships/slideLayout" Target="../slideLayouts/slideLayout10.xml"/><Relationship Id="rId1" Type="http://schemas.openxmlformats.org/officeDocument/2006/relationships/tags" Target="../tags/tag47.xml"/><Relationship Id="rId6" Type="http://schemas.openxmlformats.org/officeDocument/2006/relationships/hyperlink" Target="https://www.impfakademie.de/hubs/rsv/" TargetMode="External"/><Relationship Id="rId5" Type="http://schemas.openxmlformats.org/officeDocument/2006/relationships/image" Target="../media/image201.png"/><Relationship Id="rId10" Type="http://schemas.openxmlformats.org/officeDocument/2006/relationships/hyperlink" Target="https://www.impfakademie.de/hubs/impfmanagement/" TargetMode="External"/><Relationship Id="rId4" Type="http://schemas.openxmlformats.org/officeDocument/2006/relationships/image" Target="../media/image2.emf"/><Relationship Id="rId9" Type="http://schemas.openxmlformats.org/officeDocument/2006/relationships/image" Target="../media/image203.png"/></Relationships>
</file>

<file path=ppt/slides/_rels/slide8.xml.rels><?xml version="1.0" encoding="UTF-8" standalone="yes"?>
<Relationships xmlns="http://schemas.openxmlformats.org/package/2006/relationships"><Relationship Id="rId3" Type="http://schemas.openxmlformats.org/officeDocument/2006/relationships/hyperlink" Target="https://public.data.rki.de/t/public/views/VacMap/Erw_Maindashboard?%3Aembed=y&amp;%3AisGuestRedirectFromVizportal=y"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oleObject" Target="../embeddings/oleObject2.bin"/><Relationship Id="rId7" Type="http://schemas.openxmlformats.org/officeDocument/2006/relationships/hyperlink" Target="https://www.impfakademie.de/hubs/impfen-im-hoeheren-lebensalter/" TargetMode="External"/><Relationship Id="rId2" Type="http://schemas.openxmlformats.org/officeDocument/2006/relationships/slideLayout" Target="../slideLayouts/slideLayout10.xml"/><Relationship Id="rId1" Type="http://schemas.openxmlformats.org/officeDocument/2006/relationships/tags" Target="../tags/tag48.xml"/><Relationship Id="rId6" Type="http://schemas.openxmlformats.org/officeDocument/2006/relationships/image" Target="../media/image204.png"/><Relationship Id="rId5" Type="http://schemas.openxmlformats.org/officeDocument/2006/relationships/hyperlink" Target="https://www.impfakademie.de/hubs/impfen-bei-grunderkrankungen/" TargetMode="External"/><Relationship Id="rId10" Type="http://schemas.openxmlformats.org/officeDocument/2006/relationships/image" Target="../media/image206.png"/><Relationship Id="rId4" Type="http://schemas.openxmlformats.org/officeDocument/2006/relationships/image" Target="../media/image2.emf"/><Relationship Id="rId9" Type="http://schemas.openxmlformats.org/officeDocument/2006/relationships/hyperlink" Target="https://www.impfakademie.de/hubs/reiseimpfungen/"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kbv.de/html/covid-19-impfung.php"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svg"/><Relationship Id="rId18" Type="http://schemas.openxmlformats.org/officeDocument/2006/relationships/image" Target="../media/image220.png"/><Relationship Id="rId26" Type="http://schemas.openxmlformats.org/officeDocument/2006/relationships/image" Target="../media/image228.png"/><Relationship Id="rId3" Type="http://schemas.openxmlformats.org/officeDocument/2006/relationships/oleObject" Target="../embeddings/oleObject2.bin"/><Relationship Id="rId21" Type="http://schemas.openxmlformats.org/officeDocument/2006/relationships/image" Target="../media/image223.svg"/><Relationship Id="rId7" Type="http://schemas.openxmlformats.org/officeDocument/2006/relationships/image" Target="../media/image209.svg"/><Relationship Id="rId12" Type="http://schemas.openxmlformats.org/officeDocument/2006/relationships/image" Target="../media/image214.png"/><Relationship Id="rId17" Type="http://schemas.openxmlformats.org/officeDocument/2006/relationships/image" Target="../media/image219.svg"/><Relationship Id="rId25" Type="http://schemas.openxmlformats.org/officeDocument/2006/relationships/image" Target="../media/image227.svg"/><Relationship Id="rId2" Type="http://schemas.openxmlformats.org/officeDocument/2006/relationships/slideLayout" Target="../slideLayouts/slideLayout21.xml"/><Relationship Id="rId16" Type="http://schemas.openxmlformats.org/officeDocument/2006/relationships/image" Target="../media/image218.png"/><Relationship Id="rId20" Type="http://schemas.openxmlformats.org/officeDocument/2006/relationships/image" Target="../media/image222.png"/><Relationship Id="rId1" Type="http://schemas.openxmlformats.org/officeDocument/2006/relationships/tags" Target="../tags/tag49.xml"/><Relationship Id="rId6" Type="http://schemas.openxmlformats.org/officeDocument/2006/relationships/image" Target="../media/image208.png"/><Relationship Id="rId11" Type="http://schemas.openxmlformats.org/officeDocument/2006/relationships/image" Target="../media/image213.svg"/><Relationship Id="rId24" Type="http://schemas.openxmlformats.org/officeDocument/2006/relationships/image" Target="../media/image226.png"/><Relationship Id="rId5" Type="http://schemas.openxmlformats.org/officeDocument/2006/relationships/image" Target="../media/image207.jpeg"/><Relationship Id="rId15" Type="http://schemas.openxmlformats.org/officeDocument/2006/relationships/image" Target="../media/image217.svg"/><Relationship Id="rId23" Type="http://schemas.openxmlformats.org/officeDocument/2006/relationships/image" Target="../media/image225.svg"/><Relationship Id="rId10" Type="http://schemas.openxmlformats.org/officeDocument/2006/relationships/image" Target="../media/image212.png"/><Relationship Id="rId19" Type="http://schemas.openxmlformats.org/officeDocument/2006/relationships/image" Target="../media/image221.svg"/><Relationship Id="rId4" Type="http://schemas.openxmlformats.org/officeDocument/2006/relationships/image" Target="../media/image2.emf"/><Relationship Id="rId9" Type="http://schemas.openxmlformats.org/officeDocument/2006/relationships/image" Target="../media/image211.svg"/><Relationship Id="rId14" Type="http://schemas.openxmlformats.org/officeDocument/2006/relationships/image" Target="../media/image216.png"/><Relationship Id="rId22" Type="http://schemas.openxmlformats.org/officeDocument/2006/relationships/image" Target="../media/image224.png"/><Relationship Id="rId27" Type="http://schemas.openxmlformats.org/officeDocument/2006/relationships/image" Target="../media/image229.svg"/></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1.xml"/><Relationship Id="rId1" Type="http://schemas.openxmlformats.org/officeDocument/2006/relationships/tags" Target="../tags/tag50.xml"/><Relationship Id="rId5" Type="http://schemas.openxmlformats.org/officeDocument/2006/relationships/image" Target="../media/image230.png"/><Relationship Id="rId4" Type="http://schemas.openxmlformats.org/officeDocument/2006/relationships/image" Target="../media/image2.e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1.xml"/><Relationship Id="rId1" Type="http://schemas.openxmlformats.org/officeDocument/2006/relationships/tags" Target="../tags/tag51.xml"/><Relationship Id="rId5" Type="http://schemas.openxmlformats.org/officeDocument/2006/relationships/image" Target="../media/image231.png"/><Relationship Id="rId4" Type="http://schemas.openxmlformats.org/officeDocument/2006/relationships/image" Target="../media/image2.e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hyperlink" Target="https://www.kvhh.net/_Resources/Persistent/1/4/8/5/14853452bc0aaf5ee227e3e492e91c618eb27b20/Preisinformation%20gem.%20%C2%A7%2073%20Abs%208.12.23.pdf" TargetMode="External"/><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234.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7.xml"/><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2.emf"/><Relationship Id="rId10" Type="http://schemas.openxmlformats.org/officeDocument/2006/relationships/image" Target="../media/image23.png"/><Relationship Id="rId4" Type="http://schemas.openxmlformats.org/officeDocument/2006/relationships/oleObject" Target="../embeddings/oleObject2.bin"/><Relationship Id="rId9"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236.png"/><Relationship Id="rId4" Type="http://schemas.openxmlformats.org/officeDocument/2006/relationships/hyperlink" Target="https://doi.org/10.1002/art.42318"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wirfuersimpfen.de/sites/default/files/2021-05/2683_2101_PREA_PB_Immun_Ampel_ONLINE_1.pdf"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238.png"/><Relationship Id="rId4" Type="http://schemas.openxmlformats.org/officeDocument/2006/relationships/image" Target="../media/image237.png"/></Relationships>
</file>

<file path=ppt/slides/_rels/slide9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63.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10.xml"/><Relationship Id="rId1" Type="http://schemas.openxmlformats.org/officeDocument/2006/relationships/tags" Target="../tags/tag5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2.emf"/><Relationship Id="rId10" Type="http://schemas.openxmlformats.org/officeDocument/2006/relationships/image" Target="../media/image14.png"/><Relationship Id="rId4" Type="http://schemas.openxmlformats.org/officeDocument/2006/relationships/oleObject" Target="../embeddings/oleObject2.bin"/><Relationship Id="rId9" Type="http://schemas.openxmlformats.org/officeDocument/2006/relationships/image" Target="../media/image13.svg"/></Relationships>
</file>

<file path=ppt/slides/_rels/slide93.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notesSlide" Target="../notesSlides/notesSlide64.xml"/><Relationship Id="rId7" Type="http://schemas.openxmlformats.org/officeDocument/2006/relationships/image" Target="../media/image112.svg"/><Relationship Id="rId2" Type="http://schemas.openxmlformats.org/officeDocument/2006/relationships/slideLayout" Target="../slideLayouts/slideLayout10.xml"/><Relationship Id="rId1" Type="http://schemas.openxmlformats.org/officeDocument/2006/relationships/tags" Target="../tags/tag53.xml"/><Relationship Id="rId6" Type="http://schemas.openxmlformats.org/officeDocument/2006/relationships/image" Target="../media/image111.png"/><Relationship Id="rId5" Type="http://schemas.openxmlformats.org/officeDocument/2006/relationships/image" Target="../media/image2.emf"/><Relationship Id="rId4" Type="http://schemas.openxmlformats.org/officeDocument/2006/relationships/oleObject" Target="../embeddings/oleObject2.bin"/></Relationships>
</file>

<file path=ppt/slides/_rels/slide94.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54.xml"/><Relationship Id="rId4" Type="http://schemas.openxmlformats.org/officeDocument/2006/relationships/chart" Target="../charts/chart29.xml"/></Relationships>
</file>

<file path=ppt/slides/_rels/slide96.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chart" Target="../charts/chart30.xml"/><Relationship Id="rId7" Type="http://schemas.openxmlformats.org/officeDocument/2006/relationships/image" Target="../media/image244.svg"/><Relationship Id="rId2" Type="http://schemas.openxmlformats.org/officeDocument/2006/relationships/notesSlide" Target="../notesSlides/notesSlide66.xml"/><Relationship Id="rId1" Type="http://schemas.openxmlformats.org/officeDocument/2006/relationships/slideLayout" Target="../slideLayouts/slideLayout24.xml"/><Relationship Id="rId6" Type="http://schemas.openxmlformats.org/officeDocument/2006/relationships/image" Target="../media/image243.png"/><Relationship Id="rId5" Type="http://schemas.openxmlformats.org/officeDocument/2006/relationships/image" Target="../media/image242.svg"/><Relationship Id="rId4" Type="http://schemas.openxmlformats.org/officeDocument/2006/relationships/image" Target="../media/image241.png"/><Relationship Id="rId9" Type="http://schemas.openxmlformats.org/officeDocument/2006/relationships/image" Target="../media/image246.sv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hyperlink" Target="https://www.rki.de/DE/Content/Infekt/EpidBull/Archiv/2021/Ausgaben/01_21.pdf?__blob=publicationFile" TargetMode="External"/><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2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el 1">
            <a:extLst>
              <a:ext uri="{FF2B5EF4-FFF2-40B4-BE49-F238E27FC236}">
                <a16:creationId xmlns:a16="http://schemas.microsoft.com/office/drawing/2014/main" id="{9C1E3F77-82FA-D754-8119-2F3932EFBDEB}"/>
              </a:ext>
            </a:extLst>
          </p:cNvPr>
          <p:cNvSpPr txBox="1">
            <a:spLocks/>
          </p:cNvSpPr>
          <p:nvPr/>
        </p:nvSpPr>
        <p:spPr>
          <a:xfrm>
            <a:off x="475488" y="1124712"/>
            <a:ext cx="4023360" cy="3200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spcAft>
                <a:spcPts val="600"/>
              </a:spcAft>
            </a:pPr>
            <a:r>
              <a:rPr lang="en-US" sz="4400" i="1"/>
              <a:t>Aktuelle Epidemiologische Lage </a:t>
            </a:r>
            <a:br>
              <a:rPr lang="en-US" sz="4400" i="1"/>
            </a:br>
            <a:r>
              <a:rPr lang="en-US" sz="4400" i="1"/>
              <a:t>und STIKO-Empfehlung</a:t>
            </a:r>
            <a:endParaRPr lang="en-US" sz="4400">
              <a:effectLst>
                <a:outerShdw blurRad="38100" dist="38100" dir="2700000" algn="tl">
                  <a:srgbClr val="000000">
                    <a:alpha val="43137"/>
                  </a:srgbClr>
                </a:outerShdw>
              </a:effectLst>
            </a:endParaRPr>
          </a:p>
        </p:txBody>
      </p:sp>
      <p:sp>
        <p:nvSpPr>
          <p:cNvPr id="3" name="Untertitel 2">
            <a:extLst>
              <a:ext uri="{FF2B5EF4-FFF2-40B4-BE49-F238E27FC236}">
                <a16:creationId xmlns:a16="http://schemas.microsoft.com/office/drawing/2014/main" id="{C5AD05CF-6821-19F8-400E-437EEEA6A4D8}"/>
              </a:ext>
            </a:extLst>
          </p:cNvPr>
          <p:cNvSpPr>
            <a:spLocks noGrp="1"/>
          </p:cNvSpPr>
          <p:nvPr>
            <p:ph type="subTitle" idx="1"/>
          </p:nvPr>
        </p:nvSpPr>
        <p:spPr>
          <a:xfrm>
            <a:off x="475488" y="4873752"/>
            <a:ext cx="3931920" cy="1207008"/>
          </a:xfrm>
        </p:spPr>
        <p:txBody>
          <a:bodyPr vert="horz" lIns="91440" tIns="45720" rIns="91440" bIns="45720" rtlCol="0">
            <a:normAutofit/>
          </a:bodyPr>
          <a:lstStyle/>
          <a:p>
            <a:pPr algn="l">
              <a:defRPr/>
            </a:pPr>
            <a:r>
              <a:rPr lang="en-US" sz="1700" b="1" dirty="0" err="1"/>
              <a:t>Fragen</a:t>
            </a:r>
            <a:r>
              <a:rPr lang="en-US" sz="1700" b="1" dirty="0"/>
              <a:t> </a:t>
            </a:r>
            <a:r>
              <a:rPr lang="en-US" sz="1700" b="1" dirty="0" err="1"/>
              <a:t>oder</a:t>
            </a:r>
            <a:r>
              <a:rPr lang="en-US" sz="1700" b="1" dirty="0"/>
              <a:t> </a:t>
            </a:r>
            <a:r>
              <a:rPr lang="en-US" sz="1700" b="1" dirty="0" err="1"/>
              <a:t>Literaturwünsche</a:t>
            </a:r>
            <a:r>
              <a:rPr lang="en-US" sz="1700" b="1" dirty="0"/>
              <a:t>: </a:t>
            </a:r>
            <a:endParaRPr lang="en-US" sz="1700" b="1" dirty="0">
              <a:effectLst>
                <a:outerShdw blurRad="38100" dist="38100" dir="2700000" algn="tl">
                  <a:srgbClr val="000000">
                    <a:alpha val="43137"/>
                  </a:srgbClr>
                </a:outerShdw>
              </a:effectLst>
            </a:endParaRPr>
          </a:p>
          <a:p>
            <a:pPr algn="l">
              <a:defRPr/>
            </a:pPr>
            <a:r>
              <a:rPr lang="en-US" sz="1700" b="1" dirty="0">
                <a:effectLst>
                  <a:outerShdw blurRad="38100" dist="38100" dir="2700000" algn="tl">
                    <a:srgbClr val="000000">
                      <a:alpha val="43137"/>
                    </a:srgbClr>
                  </a:outerShdw>
                </a:effectLst>
              </a:rPr>
              <a:t>www.praxis-kattenbühl.de/downloads</a:t>
            </a:r>
            <a:br>
              <a:rPr lang="en-US" sz="1700" b="1" dirty="0">
                <a:effectLst>
                  <a:outerShdw blurRad="38100" dist="38100" dir="2700000" algn="tl">
                    <a:srgbClr val="000000">
                      <a:alpha val="43137"/>
                    </a:srgbClr>
                  </a:outerShdw>
                </a:effectLst>
              </a:rPr>
            </a:br>
            <a:r>
              <a:rPr lang="en-US" sz="1700" b="1" dirty="0">
                <a:effectLst>
                  <a:outerShdw blurRad="38100" dist="38100" dir="2700000" algn="tl">
                    <a:srgbClr val="000000">
                      <a:alpha val="43137"/>
                    </a:srgbClr>
                  </a:outerShdw>
                </a:effectLst>
              </a:rPr>
              <a:t>Post@CarstenHafer.de</a:t>
            </a:r>
          </a:p>
        </p:txBody>
      </p:sp>
      <p:sp>
        <p:nvSpPr>
          <p:cNvPr id="21" name="Rectangle 20">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CB724A10-22DB-00B8-76B2-8CBEF4C49DF1}"/>
              </a:ext>
            </a:extLst>
          </p:cNvPr>
          <p:cNvPicPr>
            <a:picLocks noChangeAspect="1"/>
          </p:cNvPicPr>
          <p:nvPr/>
        </p:nvPicPr>
        <p:blipFill>
          <a:blip r:embed="rId3"/>
          <a:stretch>
            <a:fillRect/>
          </a:stretch>
        </p:blipFill>
        <p:spPr>
          <a:xfrm>
            <a:off x="5546903" y="1108479"/>
            <a:ext cx="5989326" cy="1976476"/>
          </a:xfrm>
          <a:prstGeom prst="rect">
            <a:avLst/>
          </a:prstGeom>
        </p:spPr>
      </p:pic>
      <p:sp>
        <p:nvSpPr>
          <p:cNvPr id="23" name="Rectangle 22">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D6A16986-7B39-A250-9947-8DF8EC057B5A}"/>
              </a:ext>
            </a:extLst>
          </p:cNvPr>
          <p:cNvPicPr>
            <a:picLocks noChangeAspect="1"/>
          </p:cNvPicPr>
          <p:nvPr/>
        </p:nvPicPr>
        <p:blipFill>
          <a:blip r:embed="rId4"/>
          <a:stretch>
            <a:fillRect/>
          </a:stretch>
        </p:blipFill>
        <p:spPr>
          <a:xfrm>
            <a:off x="6148103" y="3827750"/>
            <a:ext cx="1673717" cy="2340864"/>
          </a:xfrm>
          <a:prstGeom prst="rect">
            <a:avLst/>
          </a:prstGeom>
        </p:spPr>
      </p:pic>
      <p:pic>
        <p:nvPicPr>
          <p:cNvPr id="7" name="Grafik 6">
            <a:extLst>
              <a:ext uri="{FF2B5EF4-FFF2-40B4-BE49-F238E27FC236}">
                <a16:creationId xmlns:a16="http://schemas.microsoft.com/office/drawing/2014/main" id="{DC9E6DBE-0F4D-B31B-4FCC-83895329220B}"/>
              </a:ext>
            </a:extLst>
          </p:cNvPr>
          <p:cNvPicPr>
            <a:picLocks noChangeAspect="1"/>
          </p:cNvPicPr>
          <p:nvPr/>
        </p:nvPicPr>
        <p:blipFill>
          <a:blip r:embed="rId5"/>
          <a:stretch>
            <a:fillRect/>
          </a:stretch>
        </p:blipFill>
        <p:spPr>
          <a:xfrm>
            <a:off x="8665013" y="4262433"/>
            <a:ext cx="2871216" cy="1471498"/>
          </a:xfrm>
          <a:prstGeom prst="rect">
            <a:avLst/>
          </a:prstGeom>
        </p:spPr>
      </p:pic>
    </p:spTree>
    <p:extLst>
      <p:ext uri="{BB962C8B-B14F-4D97-AF65-F5344CB8AC3E}">
        <p14:creationId xmlns:p14="http://schemas.microsoft.com/office/powerpoint/2010/main" val="220316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80B74BDC-D8E4-8F02-B91D-9658BBE8C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think-cell data - do not delete" hidden="1">
                        <a:extLst>
                          <a:ext uri="{FF2B5EF4-FFF2-40B4-BE49-F238E27FC236}">
                            <a16:creationId xmlns:a16="http://schemas.microsoft.com/office/drawing/2014/main" id="{80B74BDC-D8E4-8F02-B91D-9658BBE8CA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Rechteck: diagonal liegende Ecken abgerundet 27">
            <a:extLst>
              <a:ext uri="{FF2B5EF4-FFF2-40B4-BE49-F238E27FC236}">
                <a16:creationId xmlns:a16="http://schemas.microsoft.com/office/drawing/2014/main" id="{6006F533-2B8D-2B64-2BB5-FCFA21BAE93F}"/>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dirty="0">
                <a:solidFill>
                  <a:schemeClr val="tx1">
                    <a:lumMod val="65000"/>
                    <a:lumOff val="35000"/>
                  </a:schemeClr>
                </a:solidFill>
              </a:rPr>
              <a:t>Erreger:	</a:t>
            </a:r>
            <a:r>
              <a:rPr lang="de-DE" sz="2000" b="0" i="1" kern="1200" baseline="0" dirty="0">
                <a:solidFill>
                  <a:schemeClr val="tx1">
                    <a:lumMod val="65000"/>
                    <a:lumOff val="35000"/>
                  </a:schemeClr>
                </a:solidFill>
              </a:rPr>
              <a:t>Influenzavirus </a:t>
            </a:r>
            <a:endParaRPr lang="en-US" sz="2000" kern="1200" dirty="0">
              <a:solidFill>
                <a:schemeClr val="tx1">
                  <a:lumMod val="65000"/>
                  <a:lumOff val="35000"/>
                </a:schemeClr>
              </a:solidFill>
            </a:endParaRPr>
          </a:p>
        </p:txBody>
      </p:sp>
      <p:sp>
        <p:nvSpPr>
          <p:cNvPr id="30" name="Rechteck: diagonal liegende Ecken abgerundet 29">
            <a:extLst>
              <a:ext uri="{FF2B5EF4-FFF2-40B4-BE49-F238E27FC236}">
                <a16:creationId xmlns:a16="http://schemas.microsoft.com/office/drawing/2014/main" id="{A9B80E3E-6E25-5162-5DAA-0B0BCE534639}"/>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 und Aerosole</a:t>
            </a:r>
            <a:endParaRPr lang="en-US" sz="2000" kern="1200">
              <a:solidFill>
                <a:schemeClr val="tx1">
                  <a:lumMod val="65000"/>
                  <a:lumOff val="35000"/>
                </a:schemeClr>
              </a:solidFill>
            </a:endParaRPr>
          </a:p>
        </p:txBody>
      </p:sp>
      <p:sp>
        <p:nvSpPr>
          <p:cNvPr id="32" name="Rechteck: diagonal liegende Ecken abgerundet 31">
            <a:extLst>
              <a:ext uri="{FF2B5EF4-FFF2-40B4-BE49-F238E27FC236}">
                <a16:creationId xmlns:a16="http://schemas.microsoft.com/office/drawing/2014/main" id="{A7A4BD5E-EC97-CF16-B3CB-93754AF37329}"/>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kern="1200">
                <a:solidFill>
                  <a:schemeClr val="tx1">
                    <a:lumMod val="65000"/>
                    <a:lumOff val="35000"/>
                  </a:schemeClr>
                </a:solidFill>
              </a:rPr>
              <a:t>1</a:t>
            </a:r>
            <a:r>
              <a:rPr lang="de-DE" sz="2000" i="0" kern="1200" baseline="0">
                <a:solidFill>
                  <a:schemeClr val="tx1">
                    <a:lumMod val="65000"/>
                    <a:lumOff val="35000"/>
                  </a:schemeClr>
                </a:solidFill>
              </a:rPr>
              <a:t>-2</a:t>
            </a:r>
            <a:r>
              <a:rPr lang="de-DE" sz="2000" b="0" i="0" kern="1200" baseline="0">
                <a:solidFill>
                  <a:schemeClr val="tx1">
                    <a:lumMod val="65000"/>
                    <a:lumOff val="35000"/>
                  </a:schemeClr>
                </a:solidFill>
              </a:rPr>
              <a:t> Tage</a:t>
            </a:r>
            <a:endParaRPr lang="en-US" sz="2000" kern="1200">
              <a:solidFill>
                <a:schemeClr val="tx1">
                  <a:lumMod val="65000"/>
                  <a:lumOff val="35000"/>
                </a:schemeClr>
              </a:solidFill>
            </a:endParaRPr>
          </a:p>
        </p:txBody>
      </p:sp>
      <p:sp>
        <p:nvSpPr>
          <p:cNvPr id="34" name="Rechteck: diagonal liegende Ecken abgerundet 33">
            <a:extLst>
              <a:ext uri="{FF2B5EF4-FFF2-40B4-BE49-F238E27FC236}">
                <a16:creationId xmlns:a16="http://schemas.microsoft.com/office/drawing/2014/main" id="{A8812864-48B3-3270-B91A-631553C1C068}"/>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Nur bezüglich</a:t>
            </a:r>
            <a:r>
              <a:rPr lang="de-DE" sz="2000" i="0" kern="1200">
                <a:solidFill>
                  <a:schemeClr val="tx1">
                    <a:lumMod val="65000"/>
                    <a:lumOff val="35000"/>
                  </a:schemeClr>
                </a:solidFill>
              </a:rPr>
              <a:t> </a:t>
            </a:r>
            <a:r>
              <a:rPr lang="de-DE" sz="2000" i="0" kern="1200" baseline="0">
                <a:solidFill>
                  <a:schemeClr val="tx1">
                    <a:lumMod val="65000"/>
                    <a:lumOff val="35000"/>
                  </a:schemeClr>
                </a:solidFill>
              </a:rPr>
              <a:t>des auslösenden </a:t>
            </a:r>
            <a:r>
              <a:rPr lang="de-DE" sz="2000" i="0" kern="1200">
                <a:solidFill>
                  <a:schemeClr val="tx1">
                    <a:lumMod val="65000"/>
                    <a:lumOff val="35000"/>
                  </a:schemeClr>
                </a:solidFill>
              </a:rPr>
              <a:t>Virusstammes</a:t>
            </a:r>
            <a:endParaRPr lang="en-US" sz="2000" kern="1200">
              <a:solidFill>
                <a:schemeClr val="tx1">
                  <a:lumMod val="65000"/>
                  <a:lumOff val="35000"/>
                </a:schemeClr>
              </a:solidFill>
            </a:endParaRPr>
          </a:p>
        </p:txBody>
      </p:sp>
      <p:sp>
        <p:nvSpPr>
          <p:cNvPr id="36" name="Rechteck: diagonal liegende Ecken abgerundet 35">
            <a:extLst>
              <a:ext uri="{FF2B5EF4-FFF2-40B4-BE49-F238E27FC236}">
                <a16:creationId xmlns:a16="http://schemas.microsoft.com/office/drawing/2014/main" id="{DB02E2CE-A27E-F8A5-F92B-5A18505BA43D}"/>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38" name="Rechteck: diagonal liegende Ecken abgerundet 37">
            <a:extLst>
              <a:ext uri="{FF2B5EF4-FFF2-40B4-BE49-F238E27FC236}">
                <a16:creationId xmlns:a16="http://schemas.microsoft.com/office/drawing/2014/main" id="{7BFFC841-FB03-7C7A-AD51-E740688D7D16}"/>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i="0" kern="1200" baseline="0">
                <a:solidFill>
                  <a:schemeClr val="tx1">
                    <a:lumMod val="65000"/>
                    <a:lumOff val="35000"/>
                  </a:schemeClr>
                </a:solidFill>
              </a:rPr>
              <a:t>Nur</a:t>
            </a:r>
            <a:r>
              <a:rPr lang="de-DE" sz="2000" i="0" kern="1200">
                <a:solidFill>
                  <a:schemeClr val="tx1">
                    <a:lumMod val="65000"/>
                    <a:lumOff val="35000"/>
                  </a:schemeClr>
                </a:solidFill>
              </a:rPr>
              <a:t> direkter Erregernachweis</a:t>
            </a:r>
            <a:endParaRPr lang="en-US" sz="2000" kern="1200">
              <a:solidFill>
                <a:schemeClr val="tx1">
                  <a:lumMod val="65000"/>
                  <a:lumOff val="35000"/>
                </a:schemeClr>
              </a:solidFill>
            </a:endParaRPr>
          </a:p>
        </p:txBody>
      </p:sp>
      <p:sp>
        <p:nvSpPr>
          <p:cNvPr id="9" name="Textplatzhalter 8">
            <a:extLst>
              <a:ext uri="{FF2B5EF4-FFF2-40B4-BE49-F238E27FC236}">
                <a16:creationId xmlns:a16="http://schemas.microsoft.com/office/drawing/2014/main" id="{CC4C3AEF-F1CE-A33A-85DB-F656E9ED8BDF}"/>
              </a:ext>
            </a:extLst>
          </p:cNvPr>
          <p:cNvSpPr>
            <a:spLocks noGrp="1"/>
          </p:cNvSpPr>
          <p:nvPr>
            <p:ph type="body" sz="quarter" idx="13"/>
          </p:nvPr>
        </p:nvSpPr>
        <p:spPr>
          <a:xfrm>
            <a:off x="365125" y="6446685"/>
            <a:ext cx="10336213" cy="138499"/>
          </a:xfrm>
        </p:spPr>
        <p:txBody>
          <a:bodyPr/>
          <a:lstStyle/>
          <a:p>
            <a:r>
              <a:rPr lang="de-DE" dirty="0">
                <a:hlinkClick r:id="rId6"/>
              </a:rPr>
              <a:t>RKI - RKI-Ratgeber - Influenza (Teil 1): Erkrankungen durch saisonale Influenzaviren</a:t>
            </a:r>
            <a:r>
              <a:rPr lang="de-DE" dirty="0"/>
              <a:t>; zuletzt zugegriffen: Oktober 2023; </a:t>
            </a:r>
          </a:p>
        </p:txBody>
      </p:sp>
      <p:sp>
        <p:nvSpPr>
          <p:cNvPr id="5" name="Titel 4">
            <a:extLst>
              <a:ext uri="{FF2B5EF4-FFF2-40B4-BE49-F238E27FC236}">
                <a16:creationId xmlns:a16="http://schemas.microsoft.com/office/drawing/2014/main" id="{40229644-45AA-A894-D7B0-3A0A185DC4C3}"/>
              </a:ext>
            </a:extLst>
          </p:cNvPr>
          <p:cNvSpPr>
            <a:spLocks noGrp="1"/>
          </p:cNvSpPr>
          <p:nvPr>
            <p:ph type="title" idx="4294967295"/>
          </p:nvPr>
        </p:nvSpPr>
        <p:spPr>
          <a:xfrm>
            <a:off x="365125" y="288006"/>
            <a:ext cx="11460163" cy="424732"/>
          </a:xfrm>
        </p:spPr>
        <p:txBody>
          <a:bodyPr vert="horz">
            <a:normAutofit fontScale="90000"/>
          </a:bodyPr>
          <a:lstStyle/>
          <a:p>
            <a:r>
              <a:rPr lang="de-DE" b="0" dirty="0">
                <a:solidFill>
                  <a:schemeClr val="bg1"/>
                </a:solidFill>
                <a:highlight>
                  <a:srgbClr val="0000FF"/>
                </a:highlight>
                <a:latin typeface="Arial" panose="020B0604020202020204" pitchFamily="34" charset="0"/>
                <a:cs typeface="Arial" panose="020B0604020202020204" pitchFamily="34" charset="0"/>
              </a:rPr>
              <a:t>Die „echte“ Grippe </a:t>
            </a:r>
            <a:r>
              <a:rPr lang="de-DE" dirty="0">
                <a:solidFill>
                  <a:schemeClr val="bg1"/>
                </a:solidFill>
                <a:highlight>
                  <a:srgbClr val="0000FF"/>
                </a:highlight>
                <a:latin typeface="Arial" panose="020B0604020202020204" pitchFamily="34" charset="0"/>
                <a:cs typeface="Arial" panose="020B0604020202020204" pitchFamily="34" charset="0"/>
              </a:rPr>
              <a:t>– Influenza</a:t>
            </a:r>
          </a:p>
        </p:txBody>
      </p:sp>
      <p:sp>
        <p:nvSpPr>
          <p:cNvPr id="10" name="Foliennummernplatzhalter 9">
            <a:extLst>
              <a:ext uri="{FF2B5EF4-FFF2-40B4-BE49-F238E27FC236}">
                <a16:creationId xmlns:a16="http://schemas.microsoft.com/office/drawing/2014/main" id="{21E56682-A120-9C11-F1E2-340A2EB1A0AC}"/>
              </a:ext>
            </a:extLst>
          </p:cNvPr>
          <p:cNvSpPr>
            <a:spLocks noGrp="1"/>
          </p:cNvSpPr>
          <p:nvPr>
            <p:ph type="sldNum" sz="quarter" idx="21"/>
          </p:nvPr>
        </p:nvSpPr>
        <p:spPr/>
        <p:txBody>
          <a:bodyPr/>
          <a:lstStyle/>
          <a:p>
            <a:fld id="{9F9F533D-B52E-4A2F-BF72-0ADD2D94BD75}" type="slidenum">
              <a:rPr lang="en-GB" smtClean="0"/>
              <a:pPr/>
              <a:t>10</a:t>
            </a:fld>
            <a:endParaRPr lang="en-GB"/>
          </a:p>
        </p:txBody>
      </p:sp>
      <p:sp>
        <p:nvSpPr>
          <p:cNvPr id="42" name="Rechteck: abgerundete Ecken 41">
            <a:extLst>
              <a:ext uri="{FF2B5EF4-FFF2-40B4-BE49-F238E27FC236}">
                <a16:creationId xmlns:a16="http://schemas.microsoft.com/office/drawing/2014/main" id="{872211D7-DF19-A3D6-59C7-07A982D198B3}"/>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Blume, Kunst enthält.&#10;&#10;Automatisch generierte Beschreibung">
            <a:extLst>
              <a:ext uri="{FF2B5EF4-FFF2-40B4-BE49-F238E27FC236}">
                <a16:creationId xmlns:a16="http://schemas.microsoft.com/office/drawing/2014/main" id="{BF5DB71F-78D2-3EB9-7A80-DC8466BDD5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45" b="-4058"/>
          <a:stretch/>
        </p:blipFill>
        <p:spPr>
          <a:xfrm>
            <a:off x="446315" y="1378480"/>
            <a:ext cx="4104052" cy="4915070"/>
          </a:xfrm>
          <a:prstGeom prst="rect">
            <a:avLst/>
          </a:prstGeom>
          <a:effectLst/>
        </p:spPr>
      </p:pic>
    </p:spTree>
    <p:custDataLst>
      <p:tags r:id="rId1"/>
    </p:custDataLst>
    <p:extLst>
      <p:ext uri="{BB962C8B-B14F-4D97-AF65-F5344CB8AC3E}">
        <p14:creationId xmlns:p14="http://schemas.microsoft.com/office/powerpoint/2010/main" val="2723936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AD975-3376-4E5C-1D37-B65D7A10E7F4}"/>
              </a:ext>
            </a:extLst>
          </p:cNvPr>
          <p:cNvSpPr>
            <a:spLocks noGrp="1"/>
          </p:cNvSpPr>
          <p:nvPr>
            <p:ph type="title"/>
          </p:nvPr>
        </p:nvSpPr>
        <p:spPr>
          <a:xfrm>
            <a:off x="838199" y="232264"/>
            <a:ext cx="10515600" cy="1325563"/>
          </a:xfrm>
        </p:spPr>
        <p:txBody>
          <a:bodyPr>
            <a:normAutofit/>
          </a:bodyPr>
          <a:lstStyle/>
          <a:p>
            <a:r>
              <a:rPr lang="de-DE" dirty="0">
                <a:solidFill>
                  <a:srgbClr val="323232"/>
                </a:solidFill>
                <a:latin typeface="arial" panose="020B0604020202020204" pitchFamily="34" charset="0"/>
              </a:rPr>
              <a:t>Saisonale Influenza </a:t>
            </a:r>
            <a:br>
              <a:rPr lang="de-DE" dirty="0">
                <a:solidFill>
                  <a:srgbClr val="323232"/>
                </a:solidFill>
                <a:latin typeface="arial" panose="020B0604020202020204" pitchFamily="34" charset="0"/>
              </a:rPr>
            </a:br>
            <a:r>
              <a:rPr lang="de-DE" dirty="0"/>
              <a:t>- ein häufig unterschätztes Risiko: Exzess-</a:t>
            </a:r>
            <a:r>
              <a:rPr lang="de-DE" dirty="0" err="1"/>
              <a:t>Mortaliät</a:t>
            </a:r>
            <a:endParaRPr lang="de-DE" dirty="0"/>
          </a:p>
        </p:txBody>
      </p:sp>
      <p:sp>
        <p:nvSpPr>
          <p:cNvPr id="11" name="Rectangle 10">
            <a:extLst>
              <a:ext uri="{FF2B5EF4-FFF2-40B4-BE49-F238E27FC236}">
                <a16:creationId xmlns:a16="http://schemas.microsoft.com/office/drawing/2014/main" id="{202EA92A-126F-F8D0-9E7B-39B16D7C177A}"/>
              </a:ext>
            </a:extLst>
          </p:cNvPr>
          <p:cNvSpPr/>
          <p:nvPr/>
        </p:nvSpPr>
        <p:spPr>
          <a:xfrm>
            <a:off x="731044" y="6304319"/>
            <a:ext cx="10729911" cy="195571"/>
          </a:xfrm>
          <a:prstGeom prst="rect">
            <a:avLst/>
          </a:prstGeom>
        </p:spPr>
        <p:txBody>
          <a:bodyPr wrap="square" bIns="10800" anchor="b">
            <a:spAutoFit/>
          </a:bodyPr>
          <a:lstStyle/>
          <a:p>
            <a:pPr marR="0" lvl="0" algn="l" defTabSz="914400" rtl="0" eaLnBrk="1" fontAlgn="auto" latinLnBrk="0" hangingPunct="1">
              <a:lnSpc>
                <a:spcPct val="100000"/>
              </a:lnSpc>
              <a:spcBef>
                <a:spcPts val="0"/>
              </a:spcBef>
              <a:spcAft>
                <a:spcPts val="0"/>
              </a:spcAft>
              <a:buClrTx/>
              <a:buSzTx/>
              <a:tabLst/>
              <a:defRPr/>
            </a:pPr>
            <a:r>
              <a:rPr kumimoji="0" lang="de-DE" sz="900" i="0" u="none" strike="noStrike" kern="1200" cap="none" spc="0" normalizeH="0" baseline="0" noProof="0" dirty="0">
                <a:ln>
                  <a:noFill/>
                </a:ln>
                <a:effectLst/>
                <a:uLnTx/>
                <a:uFillTx/>
                <a:ea typeface="+mn-ea"/>
                <a:cs typeface="Arial" pitchFamily="34" charset="0"/>
              </a:rPr>
              <a:t>Robert Koch-Institut. Bericht zur Epidemiologie der Influenza in Deutschland, Saison 2018/19.</a:t>
            </a:r>
          </a:p>
        </p:txBody>
      </p:sp>
      <p:grpSp>
        <p:nvGrpSpPr>
          <p:cNvPr id="12" name="Group 11">
            <a:extLst>
              <a:ext uri="{FF2B5EF4-FFF2-40B4-BE49-F238E27FC236}">
                <a16:creationId xmlns:a16="http://schemas.microsoft.com/office/drawing/2014/main" id="{34DFBB86-D90F-933B-4985-AC870765EEF7}"/>
              </a:ext>
            </a:extLst>
          </p:cNvPr>
          <p:cNvGrpSpPr/>
          <p:nvPr/>
        </p:nvGrpSpPr>
        <p:grpSpPr>
          <a:xfrm>
            <a:off x="5581957" y="1469589"/>
            <a:ext cx="5771842" cy="5102332"/>
            <a:chOff x="5063235" y="1019332"/>
            <a:chExt cx="3864687" cy="3618138"/>
          </a:xfrm>
        </p:grpSpPr>
        <p:pic>
          <p:nvPicPr>
            <p:cNvPr id="13" name="Picture 12">
              <a:extLst>
                <a:ext uri="{FF2B5EF4-FFF2-40B4-BE49-F238E27FC236}">
                  <a16:creationId xmlns:a16="http://schemas.microsoft.com/office/drawing/2014/main" id="{EFA01688-9A6D-4154-8349-413D0BF39945}"/>
                </a:ext>
              </a:extLst>
            </p:cNvPr>
            <p:cNvPicPr>
              <a:picLocks noChangeAspect="1"/>
            </p:cNvPicPr>
            <p:nvPr/>
          </p:nvPicPr>
          <p:blipFill rotWithShape="1">
            <a:blip r:embed="rId3"/>
            <a:srcRect t="11363"/>
            <a:stretch/>
          </p:blipFill>
          <p:spPr>
            <a:xfrm>
              <a:off x="5063235" y="1019332"/>
              <a:ext cx="3864687" cy="3618138"/>
            </a:xfrm>
            <a:prstGeom prst="rect">
              <a:avLst/>
            </a:prstGeom>
          </p:spPr>
        </p:pic>
        <p:sp>
          <p:nvSpPr>
            <p:cNvPr id="14" name="Rectangle 13">
              <a:extLst>
                <a:ext uri="{FF2B5EF4-FFF2-40B4-BE49-F238E27FC236}">
                  <a16:creationId xmlns:a16="http://schemas.microsoft.com/office/drawing/2014/main" id="{B15327A6-9E32-F259-51C5-7454E5BD650C}"/>
                </a:ext>
              </a:extLst>
            </p:cNvPr>
            <p:cNvSpPr/>
            <p:nvPr/>
          </p:nvSpPr>
          <p:spPr>
            <a:xfrm>
              <a:off x="5565324" y="1363406"/>
              <a:ext cx="839224" cy="28825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atin typeface="Verdana" pitchFamily="34" charset="0"/>
                <a:ea typeface="Verdana" pitchFamily="34" charset="0"/>
                <a:cs typeface="Verdana" pitchFamily="34" charset="0"/>
              </a:endParaRPr>
            </a:p>
          </p:txBody>
        </p:sp>
      </p:grpSp>
      <p:sp>
        <p:nvSpPr>
          <p:cNvPr id="15" name="Inhaltsplatzhalter 5">
            <a:extLst>
              <a:ext uri="{FF2B5EF4-FFF2-40B4-BE49-F238E27FC236}">
                <a16:creationId xmlns:a16="http://schemas.microsoft.com/office/drawing/2014/main" id="{95557C5B-DE29-E3CE-4346-A04D4AF78182}"/>
              </a:ext>
            </a:extLst>
          </p:cNvPr>
          <p:cNvSpPr txBox="1">
            <a:spLocks/>
          </p:cNvSpPr>
          <p:nvPr/>
        </p:nvSpPr>
        <p:spPr>
          <a:xfrm>
            <a:off x="838200" y="1690688"/>
            <a:ext cx="3943350" cy="437349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400" dirty="0"/>
          </a:p>
          <a:p>
            <a:pPr marL="0" indent="0" algn="just">
              <a:lnSpc>
                <a:spcPct val="160000"/>
              </a:lnSpc>
              <a:buFont typeface="Arial" panose="020B0604020202020204" pitchFamily="34" charset="0"/>
              <a:buNone/>
            </a:pPr>
            <a:r>
              <a:rPr lang="de-DE" sz="2900" b="1" dirty="0"/>
              <a:t>Geschätzte Influenza-bedingte Todesfälle (Exzess-Mortalität während der Influenzawellen) </a:t>
            </a:r>
            <a:r>
              <a:rPr lang="de-DE" sz="2900" dirty="0"/>
              <a:t>sowie an das RKI übermittelte Todesfälle mit laborbestätigter Influenzainfektion gemäß Infektionsschutzgesetz, Saison 2001/02 bis Saison 2018/19.</a:t>
            </a:r>
          </a:p>
          <a:p>
            <a:pPr marL="338138" indent="-204788">
              <a:lnSpc>
                <a:spcPct val="160000"/>
              </a:lnSpc>
              <a:buFont typeface="Arial" panose="020B0604020202020204" pitchFamily="34" charset="0"/>
              <a:buNone/>
            </a:pPr>
            <a:endParaRPr lang="de-DE" sz="2900" dirty="0">
              <a:sym typeface="Wingdings" panose="05000000000000000000" pitchFamily="2" charset="2"/>
            </a:endParaRPr>
          </a:p>
          <a:p>
            <a:pPr marL="338138" indent="-204788">
              <a:lnSpc>
                <a:spcPct val="160000"/>
              </a:lnSpc>
              <a:buFont typeface="Arial" panose="020B0604020202020204" pitchFamily="34" charset="0"/>
              <a:buNone/>
            </a:pPr>
            <a:endParaRPr lang="de-DE" sz="1800" b="1" dirty="0">
              <a:sym typeface="Wingdings" panose="05000000000000000000" pitchFamily="2" charset="2"/>
            </a:endParaRPr>
          </a:p>
          <a:p>
            <a:pPr marL="338138" indent="-204788">
              <a:lnSpc>
                <a:spcPct val="160000"/>
              </a:lnSpc>
              <a:buFont typeface="Arial" panose="020B0604020202020204" pitchFamily="34" charset="0"/>
              <a:buNone/>
            </a:pPr>
            <a:r>
              <a:rPr lang="de-DE" sz="3400" b="1" dirty="0"/>
              <a:t>Stetig steigende Exzess-Todesfälle von                                         Influenza-Saison 2002/03 bis 2018/19</a:t>
            </a:r>
          </a:p>
          <a:p>
            <a:endParaRPr lang="de-DE" sz="1400" dirty="0"/>
          </a:p>
        </p:txBody>
      </p:sp>
    </p:spTree>
    <p:extLst>
      <p:ext uri="{BB962C8B-B14F-4D97-AF65-F5344CB8AC3E}">
        <p14:creationId xmlns:p14="http://schemas.microsoft.com/office/powerpoint/2010/main" val="3607660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5">
            <a:extLst>
              <a:ext uri="{FF2B5EF4-FFF2-40B4-BE49-F238E27FC236}">
                <a16:creationId xmlns:a16="http://schemas.microsoft.com/office/drawing/2014/main" id="{6FBF1435-AC81-B099-6056-5FF6D61973A1}"/>
              </a:ext>
            </a:extLst>
          </p:cNvPr>
          <p:cNvSpPr/>
          <p:nvPr/>
        </p:nvSpPr>
        <p:spPr>
          <a:xfrm>
            <a:off x="0" y="1135155"/>
            <a:ext cx="11789401" cy="1132249"/>
          </a:xfrm>
          <a:custGeom>
            <a:avLst/>
            <a:gdLst>
              <a:gd name="connsiteX0" fmla="*/ 0 w 11442700"/>
              <a:gd name="connsiteY0" fmla="*/ 0 h 680400"/>
              <a:gd name="connsiteX1" fmla="*/ 11442700 w 11442700"/>
              <a:gd name="connsiteY1" fmla="*/ 0 h 680400"/>
              <a:gd name="connsiteX2" fmla="*/ 11442700 w 11442700"/>
              <a:gd name="connsiteY2" fmla="*/ 680400 h 680400"/>
              <a:gd name="connsiteX3" fmla="*/ 0 w 11442700"/>
              <a:gd name="connsiteY3" fmla="*/ 680400 h 680400"/>
              <a:gd name="connsiteX4" fmla="*/ 0 w 11442700"/>
              <a:gd name="connsiteY4" fmla="*/ 0 h 680400"/>
              <a:gd name="connsiteX0" fmla="*/ 0 w 11442700"/>
              <a:gd name="connsiteY0" fmla="*/ 0 h 693100"/>
              <a:gd name="connsiteX1" fmla="*/ 11442700 w 11442700"/>
              <a:gd name="connsiteY1" fmla="*/ 0 h 693100"/>
              <a:gd name="connsiteX2" fmla="*/ 10909300 w 11442700"/>
              <a:gd name="connsiteY2" fmla="*/ 693100 h 693100"/>
              <a:gd name="connsiteX3" fmla="*/ 0 w 11442700"/>
              <a:gd name="connsiteY3" fmla="*/ 680400 h 693100"/>
              <a:gd name="connsiteX4" fmla="*/ 0 w 11442700"/>
              <a:gd name="connsiteY4" fmla="*/ 0 h 69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700" h="693100">
                <a:moveTo>
                  <a:pt x="0" y="0"/>
                </a:moveTo>
                <a:lnTo>
                  <a:pt x="11442700" y="0"/>
                </a:lnTo>
                <a:lnTo>
                  <a:pt x="10909300" y="693100"/>
                </a:lnTo>
                <a:lnTo>
                  <a:pt x="0" y="6804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 name="Title 2">
            <a:extLst>
              <a:ext uri="{FF2B5EF4-FFF2-40B4-BE49-F238E27FC236}">
                <a16:creationId xmlns:a16="http://schemas.microsoft.com/office/drawing/2014/main" id="{C14C557D-19E1-1745-5AAF-1ED90317891E}"/>
              </a:ext>
            </a:extLst>
          </p:cNvPr>
          <p:cNvSpPr>
            <a:spLocks noGrp="1"/>
          </p:cNvSpPr>
          <p:nvPr>
            <p:ph type="title"/>
          </p:nvPr>
        </p:nvSpPr>
        <p:spPr>
          <a:xfrm>
            <a:off x="725905" y="458450"/>
            <a:ext cx="10918103" cy="430887"/>
          </a:xfrm>
        </p:spPr>
        <p:txBody>
          <a:bodyPr>
            <a:normAutofit fontScale="90000"/>
          </a:bodyPr>
          <a:lstStyle/>
          <a:p>
            <a:r>
              <a:rPr lang="en-US" dirty="0">
                <a:solidFill>
                  <a:srgbClr val="323232"/>
                </a:solidFill>
                <a:latin typeface="arial" panose="020B0604020202020204" pitchFamily="34" charset="0"/>
              </a:rPr>
              <a:t>Influenza-</a:t>
            </a:r>
            <a:r>
              <a:rPr lang="en-US" dirty="0" err="1">
                <a:solidFill>
                  <a:srgbClr val="323232"/>
                </a:solidFill>
                <a:latin typeface="arial" panose="020B0604020202020204" pitchFamily="34" charset="0"/>
              </a:rPr>
              <a:t>Infektionen</a:t>
            </a:r>
            <a:r>
              <a:rPr lang="en-US" dirty="0">
                <a:solidFill>
                  <a:srgbClr val="323232"/>
                </a:solidFill>
                <a:latin typeface="arial" panose="020B0604020202020204" pitchFamily="34" charset="0"/>
              </a:rPr>
              <a:t> </a:t>
            </a:r>
            <a:r>
              <a:rPr lang="en-US" dirty="0" err="1">
                <a:solidFill>
                  <a:srgbClr val="323232"/>
                </a:solidFill>
                <a:latin typeface="arial" panose="020B0604020202020204" pitchFamily="34" charset="0"/>
              </a:rPr>
              <a:t>betriffen</a:t>
            </a:r>
            <a:r>
              <a:rPr lang="en-US" dirty="0">
                <a:solidFill>
                  <a:srgbClr val="323232"/>
                </a:solidFill>
                <a:latin typeface="arial" panose="020B0604020202020204" pitchFamily="34" charset="0"/>
              </a:rPr>
              <a:t> alle </a:t>
            </a:r>
            <a:r>
              <a:rPr lang="en-US" dirty="0" err="1">
                <a:solidFill>
                  <a:srgbClr val="323232"/>
                </a:solidFill>
                <a:latin typeface="arial" panose="020B0604020202020204" pitchFamily="34" charset="0"/>
              </a:rPr>
              <a:t>Altersgruppen</a:t>
            </a:r>
            <a:endParaRPr lang="en-GB" spc="-10" dirty="0"/>
          </a:p>
        </p:txBody>
      </p:sp>
      <p:sp>
        <p:nvSpPr>
          <p:cNvPr id="28" name="TextBox 27">
            <a:extLst>
              <a:ext uri="{FF2B5EF4-FFF2-40B4-BE49-F238E27FC236}">
                <a16:creationId xmlns:a16="http://schemas.microsoft.com/office/drawing/2014/main" id="{DD39BFEB-77BA-7EDA-5005-70244CE7AE95}"/>
              </a:ext>
            </a:extLst>
          </p:cNvPr>
          <p:cNvSpPr txBox="1"/>
          <p:nvPr/>
        </p:nvSpPr>
        <p:spPr>
          <a:xfrm>
            <a:off x="1371600" y="1162670"/>
            <a:ext cx="10272408" cy="646331"/>
          </a:xfrm>
          <a:prstGeom prst="rect">
            <a:avLst/>
          </a:prstGeom>
          <a:noFill/>
        </p:spPr>
        <p:txBody>
          <a:bodyPr wrap="square" rtlCol="0">
            <a:spAutoFit/>
          </a:bodyPr>
          <a:lstStyle/>
          <a:p>
            <a:pPr marL="285750" indent="-285750">
              <a:buFont typeface="Arial" panose="020B0604020202020204" pitchFamily="34" charset="0"/>
              <a:buChar char="•"/>
            </a:pPr>
            <a:r>
              <a:rPr lang="de-DE" b="1" dirty="0">
                <a:latin typeface="+mj-lt"/>
              </a:rPr>
              <a:t>Hohe Raten </a:t>
            </a:r>
            <a:r>
              <a:rPr lang="de-DE" dirty="0">
                <a:latin typeface="+mj-lt"/>
              </a:rPr>
              <a:t>von Influenza-assoziierten Erkrankungen und Arztbesuchen </a:t>
            </a:r>
            <a:r>
              <a:rPr lang="de-DE" b="1" dirty="0">
                <a:latin typeface="+mj-lt"/>
              </a:rPr>
              <a:t>in jüngeren Altersgruppen </a:t>
            </a:r>
          </a:p>
          <a:p>
            <a:pPr marL="285750" indent="-285750">
              <a:buFont typeface="Arial" panose="020B0604020202020204" pitchFamily="34" charset="0"/>
              <a:buChar char="•"/>
            </a:pPr>
            <a:r>
              <a:rPr lang="de-DE" b="1" dirty="0">
                <a:latin typeface="+mj-lt"/>
              </a:rPr>
              <a:t>Die Belastung durch schwere Erkrankungen </a:t>
            </a:r>
            <a:r>
              <a:rPr lang="de-DE" dirty="0">
                <a:latin typeface="+mj-lt"/>
              </a:rPr>
              <a:t>(Krankenhausaufenthalte, Todesfälle) </a:t>
            </a:r>
            <a:r>
              <a:rPr lang="de-DE" b="1" dirty="0">
                <a:latin typeface="+mj-lt"/>
              </a:rPr>
              <a:t>nimmt  mit dem Alter zu</a:t>
            </a:r>
            <a:r>
              <a:rPr lang="en-US" baseline="30000" dirty="0"/>
              <a:t>1</a:t>
            </a:r>
            <a:endParaRPr lang="en-GB" baseline="30000" dirty="0"/>
          </a:p>
        </p:txBody>
      </p:sp>
      <p:pic>
        <p:nvPicPr>
          <p:cNvPr id="31" name="Picture 30">
            <a:extLst>
              <a:ext uri="{FF2B5EF4-FFF2-40B4-BE49-F238E27FC236}">
                <a16:creationId xmlns:a16="http://schemas.microsoft.com/office/drawing/2014/main" id="{FE0800B9-A4A5-A395-6AEE-5E3D283734A7}"/>
              </a:ext>
            </a:extLst>
          </p:cNvPr>
          <p:cNvPicPr>
            <a:picLocks noChangeAspect="1"/>
          </p:cNvPicPr>
          <p:nvPr/>
        </p:nvPicPr>
        <p:blipFill>
          <a:blip r:embed="rId3"/>
          <a:stretch>
            <a:fillRect/>
          </a:stretch>
        </p:blipFill>
        <p:spPr>
          <a:xfrm>
            <a:off x="363190" y="1424413"/>
            <a:ext cx="761275" cy="761275"/>
          </a:xfrm>
          <a:prstGeom prst="rect">
            <a:avLst/>
          </a:prstGeom>
        </p:spPr>
      </p:pic>
      <p:sp>
        <p:nvSpPr>
          <p:cNvPr id="2" name="Slide Number Placeholder 1">
            <a:extLst>
              <a:ext uri="{FF2B5EF4-FFF2-40B4-BE49-F238E27FC236}">
                <a16:creationId xmlns:a16="http://schemas.microsoft.com/office/drawing/2014/main" id="{17AEA44B-CC23-75C2-07EF-21508DE25292}"/>
              </a:ext>
            </a:extLst>
          </p:cNvPr>
          <p:cNvSpPr>
            <a:spLocks noGrp="1"/>
          </p:cNvSpPr>
          <p:nvPr>
            <p:ph type="sldNum" sz="quarter" idx="4"/>
          </p:nvPr>
        </p:nvSpPr>
        <p:spPr>
          <a:xfrm>
            <a:off x="222250" y="6319367"/>
            <a:ext cx="297710" cy="201266"/>
          </a:xfrm>
          <a:prstGeom prst="rect">
            <a:avLst/>
          </a:prstGeom>
        </p:spPr>
        <p:txBody>
          <a:bodyPr vert="horz" lIns="0" tIns="0" rIns="0" bIns="0" rtlCol="0" anchor="b"/>
          <a:lstStyle>
            <a:defPPr>
              <a:defRPr lang="en-US"/>
            </a:defPPr>
            <a:lvl1pPr marL="0" algn="l" defTabSz="914400" rtl="0" eaLnBrk="1" latinLnBrk="0" hangingPunct="1">
              <a:defRPr sz="95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E06B46-E8AC-A541-8CB9-26D1014CC93B}" type="slidenum">
              <a:rPr lang="en-US" smtClean="0"/>
              <a:pPr/>
              <a:t>12</a:t>
            </a:fld>
            <a:endParaRPr lang="en-US"/>
          </a:p>
        </p:txBody>
      </p:sp>
      <p:sp>
        <p:nvSpPr>
          <p:cNvPr id="4" name="Footer Placeholder 4">
            <a:extLst>
              <a:ext uri="{FF2B5EF4-FFF2-40B4-BE49-F238E27FC236}">
                <a16:creationId xmlns:a16="http://schemas.microsoft.com/office/drawing/2014/main" id="{B55FA961-2A59-4F1C-72E0-E86F0978EF7A}"/>
              </a:ext>
            </a:extLst>
          </p:cNvPr>
          <p:cNvSpPr txBox="1">
            <a:spLocks/>
          </p:cNvSpPr>
          <p:nvPr/>
        </p:nvSpPr>
        <p:spPr>
          <a:xfrm>
            <a:off x="725906" y="6155508"/>
            <a:ext cx="106203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950" dirty="0"/>
              <a:t>Bitte die </a:t>
            </a:r>
            <a:r>
              <a:rPr lang="en-US" sz="950" dirty="0" err="1"/>
              <a:t>abweichenden</a:t>
            </a:r>
            <a:r>
              <a:rPr lang="en-US" sz="950" dirty="0"/>
              <a:t> </a:t>
            </a:r>
            <a:r>
              <a:rPr lang="en-US" sz="950" dirty="0" err="1"/>
              <a:t>Skalen</a:t>
            </a:r>
            <a:r>
              <a:rPr lang="en-US" sz="950" dirty="0"/>
              <a:t> </a:t>
            </a:r>
            <a:r>
              <a:rPr lang="en-US" sz="950" dirty="0" err="1"/>
              <a:t>beachten</a:t>
            </a:r>
            <a:r>
              <a:rPr lang="en-US" sz="950" dirty="0"/>
              <a:t>.</a:t>
            </a:r>
          </a:p>
          <a:p>
            <a:pPr>
              <a:spcAft>
                <a:spcPts val="200"/>
              </a:spcAft>
            </a:pPr>
            <a:r>
              <a:rPr lang="en-US" sz="950" dirty="0"/>
              <a:t>1. Centers for Disease Control and Prevention. Preliminary Estimated Influenza Illnesses, Medical visits, Hospitalizations, and Deaths in the United States – 2021-2022 influenza season. Available at: </a:t>
            </a:r>
            <a:r>
              <a:rPr lang="en-US" sz="950" dirty="0">
                <a:hlinkClick r:id="rId4">
                  <a:extLst>
                    <a:ext uri="{A12FA001-AC4F-418D-AE19-62706E023703}">
                      <ahyp:hlinkClr xmlns:ahyp="http://schemas.microsoft.com/office/drawing/2018/hyperlinkcolor" val="tx"/>
                    </a:ext>
                  </a:extLst>
                </a:hlinkClick>
              </a:rPr>
              <a:t>https://www.cdc.gov/flu/about/burden/2021-2022.htm</a:t>
            </a:r>
            <a:r>
              <a:rPr lang="en-US" sz="950" dirty="0"/>
              <a:t>. </a:t>
            </a:r>
            <a:r>
              <a:rPr lang="en-US" sz="950" dirty="0" err="1"/>
              <a:t>Letzter</a:t>
            </a:r>
            <a:r>
              <a:rPr lang="en-US" sz="950" dirty="0"/>
              <a:t> </a:t>
            </a:r>
            <a:r>
              <a:rPr lang="en-US" sz="950" dirty="0" err="1"/>
              <a:t>Zugriff</a:t>
            </a:r>
            <a:r>
              <a:rPr lang="en-US" sz="950" dirty="0"/>
              <a:t> </a:t>
            </a:r>
            <a:r>
              <a:rPr lang="en-US" sz="950" dirty="0" err="1"/>
              <a:t>Dezember</a:t>
            </a:r>
            <a:r>
              <a:rPr lang="en-US" sz="950" dirty="0"/>
              <a:t> 2023.</a:t>
            </a:r>
            <a:endParaRPr lang="en-GB" sz="950" dirty="0"/>
          </a:p>
        </p:txBody>
      </p:sp>
      <p:grpSp>
        <p:nvGrpSpPr>
          <p:cNvPr id="34" name="Group 33">
            <a:extLst>
              <a:ext uri="{FF2B5EF4-FFF2-40B4-BE49-F238E27FC236}">
                <a16:creationId xmlns:a16="http://schemas.microsoft.com/office/drawing/2014/main" id="{BEB46FD9-9A0C-D4EF-7C7C-157C81D2EDE6}"/>
              </a:ext>
            </a:extLst>
          </p:cNvPr>
          <p:cNvGrpSpPr/>
          <p:nvPr/>
        </p:nvGrpSpPr>
        <p:grpSpPr>
          <a:xfrm>
            <a:off x="723900" y="2456077"/>
            <a:ext cx="10742614" cy="3453613"/>
            <a:chOff x="723900" y="2456077"/>
            <a:chExt cx="10742614" cy="3453613"/>
          </a:xfrm>
        </p:grpSpPr>
        <p:graphicFrame>
          <p:nvGraphicFramePr>
            <p:cNvPr id="8" name="Chart 7">
              <a:extLst>
                <a:ext uri="{FF2B5EF4-FFF2-40B4-BE49-F238E27FC236}">
                  <a16:creationId xmlns:a16="http://schemas.microsoft.com/office/drawing/2014/main" id="{A3992E2F-8A92-7D4F-2E99-8A7DB802B365}"/>
                </a:ext>
              </a:extLst>
            </p:cNvPr>
            <p:cNvGraphicFramePr/>
            <p:nvPr/>
          </p:nvGraphicFramePr>
          <p:xfrm>
            <a:off x="723900" y="3127443"/>
            <a:ext cx="2279650" cy="24320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14F45B37-C70F-B965-F0CB-0D6B9EA0DD66}"/>
                </a:ext>
              </a:extLst>
            </p:cNvPr>
            <p:cNvGraphicFramePr/>
            <p:nvPr/>
          </p:nvGraphicFramePr>
          <p:xfrm>
            <a:off x="3544888" y="3127443"/>
            <a:ext cx="2279650" cy="24320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604A4AFD-B214-EB24-0566-9A839B361F47}"/>
                </a:ext>
              </a:extLst>
            </p:cNvPr>
            <p:cNvGraphicFramePr/>
            <p:nvPr/>
          </p:nvGraphicFramePr>
          <p:xfrm>
            <a:off x="6365876" y="3127443"/>
            <a:ext cx="2279650" cy="24320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02921AA9-3787-6792-7B8E-2B231726A09E}"/>
                </a:ext>
              </a:extLst>
            </p:cNvPr>
            <p:cNvGraphicFramePr/>
            <p:nvPr/>
          </p:nvGraphicFramePr>
          <p:xfrm>
            <a:off x="9186864" y="3127443"/>
            <a:ext cx="2279650" cy="2432050"/>
          </p:xfrm>
          <a:graphic>
            <a:graphicData uri="http://schemas.openxmlformats.org/drawingml/2006/chart">
              <c:chart xmlns:c="http://schemas.openxmlformats.org/drawingml/2006/chart" xmlns:r="http://schemas.openxmlformats.org/officeDocument/2006/relationships" r:id="rId8"/>
            </a:graphicData>
          </a:graphic>
        </p:graphicFrame>
        <p:grpSp>
          <p:nvGrpSpPr>
            <p:cNvPr id="27" name="Group 26">
              <a:extLst>
                <a:ext uri="{FF2B5EF4-FFF2-40B4-BE49-F238E27FC236}">
                  <a16:creationId xmlns:a16="http://schemas.microsoft.com/office/drawing/2014/main" id="{68E6E719-D1F6-0B29-8566-CD37955DE6C8}"/>
                </a:ext>
              </a:extLst>
            </p:cNvPr>
            <p:cNvGrpSpPr/>
            <p:nvPr/>
          </p:nvGrpSpPr>
          <p:grpSpPr>
            <a:xfrm>
              <a:off x="3230474" y="5651355"/>
              <a:ext cx="5740018" cy="258335"/>
              <a:chOff x="3544888" y="5602713"/>
              <a:chExt cx="5740018" cy="258335"/>
            </a:xfrm>
          </p:grpSpPr>
          <p:grpSp>
            <p:nvGrpSpPr>
              <p:cNvPr id="26" name="Group 25">
                <a:extLst>
                  <a:ext uri="{FF2B5EF4-FFF2-40B4-BE49-F238E27FC236}">
                    <a16:creationId xmlns:a16="http://schemas.microsoft.com/office/drawing/2014/main" id="{5337B8C0-0E52-3119-EC53-67AFF33DE5B4}"/>
                  </a:ext>
                </a:extLst>
              </p:cNvPr>
              <p:cNvGrpSpPr/>
              <p:nvPr/>
            </p:nvGrpSpPr>
            <p:grpSpPr>
              <a:xfrm>
                <a:off x="3544888" y="5602713"/>
                <a:ext cx="1148002" cy="258335"/>
                <a:chOff x="3544888" y="5602713"/>
                <a:chExt cx="1148002" cy="258335"/>
              </a:xfrm>
            </p:grpSpPr>
            <p:sp>
              <p:nvSpPr>
                <p:cNvPr id="12" name="Rectangle 11">
                  <a:extLst>
                    <a:ext uri="{FF2B5EF4-FFF2-40B4-BE49-F238E27FC236}">
                      <a16:creationId xmlns:a16="http://schemas.microsoft.com/office/drawing/2014/main" id="{43D74F52-467F-AF81-E50C-157535BF18B0}"/>
                    </a:ext>
                  </a:extLst>
                </p:cNvPr>
                <p:cNvSpPr/>
                <p:nvPr/>
              </p:nvSpPr>
              <p:spPr>
                <a:xfrm>
                  <a:off x="3544888" y="5628823"/>
                  <a:ext cx="206115" cy="206115"/>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7" name="TextBox 16">
                  <a:extLst>
                    <a:ext uri="{FF2B5EF4-FFF2-40B4-BE49-F238E27FC236}">
                      <a16:creationId xmlns:a16="http://schemas.microsoft.com/office/drawing/2014/main" id="{6478D045-0276-3293-3B13-FBF62D8CE8A7}"/>
                    </a:ext>
                  </a:extLst>
                </p:cNvPr>
                <p:cNvSpPr txBox="1"/>
                <p:nvPr/>
              </p:nvSpPr>
              <p:spPr>
                <a:xfrm>
                  <a:off x="3751003" y="5602713"/>
                  <a:ext cx="941887" cy="258335"/>
                </a:xfrm>
                <a:prstGeom prst="rect">
                  <a:avLst/>
                </a:prstGeom>
                <a:noFill/>
              </p:spPr>
              <p:txBody>
                <a:bodyPr wrap="square" rtlCol="0" anchor="ctr">
                  <a:spAutoFit/>
                </a:bodyPr>
                <a:lstStyle/>
                <a:p>
                  <a:r>
                    <a:rPr lang="en-US" sz="1050" dirty="0"/>
                    <a:t>0–4 Jahre</a:t>
                  </a:r>
                  <a:endParaRPr lang="en-GB" sz="1050" dirty="0"/>
                </a:p>
              </p:txBody>
            </p:sp>
          </p:grpSp>
          <p:grpSp>
            <p:nvGrpSpPr>
              <p:cNvPr id="25" name="Group 24">
                <a:extLst>
                  <a:ext uri="{FF2B5EF4-FFF2-40B4-BE49-F238E27FC236}">
                    <a16:creationId xmlns:a16="http://schemas.microsoft.com/office/drawing/2014/main" id="{940192EF-6050-AE1F-E786-F3DF19DDE4B2}"/>
                  </a:ext>
                </a:extLst>
              </p:cNvPr>
              <p:cNvGrpSpPr/>
              <p:nvPr/>
            </p:nvGrpSpPr>
            <p:grpSpPr>
              <a:xfrm>
                <a:off x="4692892" y="5602713"/>
                <a:ext cx="1148002" cy="258335"/>
                <a:chOff x="4692892" y="5602713"/>
                <a:chExt cx="1148002" cy="258335"/>
              </a:xfrm>
            </p:grpSpPr>
            <p:sp>
              <p:nvSpPr>
                <p:cNvPr id="13" name="Rectangle 12">
                  <a:extLst>
                    <a:ext uri="{FF2B5EF4-FFF2-40B4-BE49-F238E27FC236}">
                      <a16:creationId xmlns:a16="http://schemas.microsoft.com/office/drawing/2014/main" id="{58FF56F0-3303-844D-6335-0DD14CFBDAD4}"/>
                    </a:ext>
                  </a:extLst>
                </p:cNvPr>
                <p:cNvSpPr/>
                <p:nvPr/>
              </p:nvSpPr>
              <p:spPr>
                <a:xfrm>
                  <a:off x="4692892" y="5628823"/>
                  <a:ext cx="206115" cy="206115"/>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8" name="TextBox 17">
                  <a:extLst>
                    <a:ext uri="{FF2B5EF4-FFF2-40B4-BE49-F238E27FC236}">
                      <a16:creationId xmlns:a16="http://schemas.microsoft.com/office/drawing/2014/main" id="{D8E38DAE-86BB-A5AC-7CFC-A1F988B7451E}"/>
                    </a:ext>
                  </a:extLst>
                </p:cNvPr>
                <p:cNvSpPr txBox="1"/>
                <p:nvPr/>
              </p:nvSpPr>
              <p:spPr>
                <a:xfrm>
                  <a:off x="4899007" y="5602713"/>
                  <a:ext cx="941887" cy="258335"/>
                </a:xfrm>
                <a:prstGeom prst="rect">
                  <a:avLst/>
                </a:prstGeom>
                <a:noFill/>
              </p:spPr>
              <p:txBody>
                <a:bodyPr wrap="square" rtlCol="0" anchor="ctr">
                  <a:spAutoFit/>
                </a:bodyPr>
                <a:lstStyle/>
                <a:p>
                  <a:r>
                    <a:rPr lang="en-US" sz="1050" dirty="0"/>
                    <a:t>5–17 Jahre</a:t>
                  </a:r>
                  <a:endParaRPr lang="en-GB" sz="1050" dirty="0"/>
                </a:p>
              </p:txBody>
            </p:sp>
          </p:grpSp>
          <p:grpSp>
            <p:nvGrpSpPr>
              <p:cNvPr id="24" name="Group 23">
                <a:extLst>
                  <a:ext uri="{FF2B5EF4-FFF2-40B4-BE49-F238E27FC236}">
                    <a16:creationId xmlns:a16="http://schemas.microsoft.com/office/drawing/2014/main" id="{496DB44E-2A9B-B896-D31D-3F2FD503B844}"/>
                  </a:ext>
                </a:extLst>
              </p:cNvPr>
              <p:cNvGrpSpPr/>
              <p:nvPr/>
            </p:nvGrpSpPr>
            <p:grpSpPr>
              <a:xfrm>
                <a:off x="5840896" y="5604923"/>
                <a:ext cx="1252124" cy="253916"/>
                <a:chOff x="5840896" y="5604923"/>
                <a:chExt cx="1252124" cy="253916"/>
              </a:xfrm>
            </p:grpSpPr>
            <p:sp>
              <p:nvSpPr>
                <p:cNvPr id="14" name="Rectangle 13">
                  <a:extLst>
                    <a:ext uri="{FF2B5EF4-FFF2-40B4-BE49-F238E27FC236}">
                      <a16:creationId xmlns:a16="http://schemas.microsoft.com/office/drawing/2014/main" id="{F38CB79C-CBE0-76C5-C615-F87B2649D489}"/>
                    </a:ext>
                  </a:extLst>
                </p:cNvPr>
                <p:cNvSpPr/>
                <p:nvPr/>
              </p:nvSpPr>
              <p:spPr>
                <a:xfrm>
                  <a:off x="5840896" y="5628823"/>
                  <a:ext cx="206115" cy="206115"/>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9" name="TextBox 18">
                  <a:extLst>
                    <a:ext uri="{FF2B5EF4-FFF2-40B4-BE49-F238E27FC236}">
                      <a16:creationId xmlns:a16="http://schemas.microsoft.com/office/drawing/2014/main" id="{77672157-C4F3-B935-D6EA-37395CE40916}"/>
                    </a:ext>
                  </a:extLst>
                </p:cNvPr>
                <p:cNvSpPr txBox="1"/>
                <p:nvPr/>
              </p:nvSpPr>
              <p:spPr>
                <a:xfrm>
                  <a:off x="6047011" y="5604923"/>
                  <a:ext cx="1046009" cy="253916"/>
                </a:xfrm>
                <a:prstGeom prst="rect">
                  <a:avLst/>
                </a:prstGeom>
                <a:noFill/>
              </p:spPr>
              <p:txBody>
                <a:bodyPr wrap="square" rtlCol="0" anchor="ctr">
                  <a:spAutoFit/>
                </a:bodyPr>
                <a:lstStyle/>
                <a:p>
                  <a:r>
                    <a:rPr lang="en-US" sz="1050" dirty="0"/>
                    <a:t>18–49 Jahre</a:t>
                  </a:r>
                  <a:endParaRPr lang="en-GB" sz="1050" dirty="0"/>
                </a:p>
              </p:txBody>
            </p:sp>
          </p:grpSp>
          <p:grpSp>
            <p:nvGrpSpPr>
              <p:cNvPr id="23" name="Group 22">
                <a:extLst>
                  <a:ext uri="{FF2B5EF4-FFF2-40B4-BE49-F238E27FC236}">
                    <a16:creationId xmlns:a16="http://schemas.microsoft.com/office/drawing/2014/main" id="{8D537CDF-810B-88F1-DAC3-C51AF870DEBD}"/>
                  </a:ext>
                </a:extLst>
              </p:cNvPr>
              <p:cNvGrpSpPr/>
              <p:nvPr/>
            </p:nvGrpSpPr>
            <p:grpSpPr>
              <a:xfrm>
                <a:off x="6988900" y="5604923"/>
                <a:ext cx="1308719" cy="253916"/>
                <a:chOff x="6988900" y="5604923"/>
                <a:chExt cx="1308719" cy="253916"/>
              </a:xfrm>
            </p:grpSpPr>
            <p:sp>
              <p:nvSpPr>
                <p:cNvPr id="15" name="Rectangle 14">
                  <a:extLst>
                    <a:ext uri="{FF2B5EF4-FFF2-40B4-BE49-F238E27FC236}">
                      <a16:creationId xmlns:a16="http://schemas.microsoft.com/office/drawing/2014/main" id="{740DAACD-9C94-8910-C348-BD47452CE700}"/>
                    </a:ext>
                  </a:extLst>
                </p:cNvPr>
                <p:cNvSpPr/>
                <p:nvPr/>
              </p:nvSpPr>
              <p:spPr>
                <a:xfrm>
                  <a:off x="6988900" y="5628823"/>
                  <a:ext cx="206115" cy="206115"/>
                </a:xfrm>
                <a:prstGeom prst="rect">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0" name="TextBox 19">
                  <a:extLst>
                    <a:ext uri="{FF2B5EF4-FFF2-40B4-BE49-F238E27FC236}">
                      <a16:creationId xmlns:a16="http://schemas.microsoft.com/office/drawing/2014/main" id="{2AEC6E5B-1770-C128-EEAD-C5C2E558C641}"/>
                    </a:ext>
                  </a:extLst>
                </p:cNvPr>
                <p:cNvSpPr txBox="1"/>
                <p:nvPr/>
              </p:nvSpPr>
              <p:spPr>
                <a:xfrm>
                  <a:off x="7195015" y="5604923"/>
                  <a:ext cx="1102604" cy="253916"/>
                </a:xfrm>
                <a:prstGeom prst="rect">
                  <a:avLst/>
                </a:prstGeom>
                <a:noFill/>
              </p:spPr>
              <p:txBody>
                <a:bodyPr wrap="square" rtlCol="0" anchor="ctr">
                  <a:spAutoFit/>
                </a:bodyPr>
                <a:lstStyle/>
                <a:p>
                  <a:r>
                    <a:rPr lang="en-US" sz="1050" dirty="0"/>
                    <a:t>50–64 Jahre</a:t>
                  </a:r>
                  <a:endParaRPr lang="en-GB" sz="1050" dirty="0"/>
                </a:p>
              </p:txBody>
            </p:sp>
          </p:grpSp>
          <p:grpSp>
            <p:nvGrpSpPr>
              <p:cNvPr id="22" name="Group 21">
                <a:extLst>
                  <a:ext uri="{FF2B5EF4-FFF2-40B4-BE49-F238E27FC236}">
                    <a16:creationId xmlns:a16="http://schemas.microsoft.com/office/drawing/2014/main" id="{7CC8F138-78E0-BBA5-1117-8C65B882A40E}"/>
                  </a:ext>
                </a:extLst>
              </p:cNvPr>
              <p:cNvGrpSpPr/>
              <p:nvPr/>
            </p:nvGrpSpPr>
            <p:grpSpPr>
              <a:xfrm>
                <a:off x="8136902" y="5602713"/>
                <a:ext cx="1148004" cy="258335"/>
                <a:chOff x="8136902" y="5602713"/>
                <a:chExt cx="1148004" cy="258335"/>
              </a:xfrm>
            </p:grpSpPr>
            <p:sp>
              <p:nvSpPr>
                <p:cNvPr id="16" name="Rectangle 15">
                  <a:extLst>
                    <a:ext uri="{FF2B5EF4-FFF2-40B4-BE49-F238E27FC236}">
                      <a16:creationId xmlns:a16="http://schemas.microsoft.com/office/drawing/2014/main" id="{F5DC507E-7A19-7F88-B777-9F750162D96D}"/>
                    </a:ext>
                  </a:extLst>
                </p:cNvPr>
                <p:cNvSpPr/>
                <p:nvPr/>
              </p:nvSpPr>
              <p:spPr>
                <a:xfrm>
                  <a:off x="8136902" y="5628823"/>
                  <a:ext cx="206115" cy="206115"/>
                </a:xfrm>
                <a:prstGeom prst="rect">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1" name="TextBox 20">
                  <a:extLst>
                    <a:ext uri="{FF2B5EF4-FFF2-40B4-BE49-F238E27FC236}">
                      <a16:creationId xmlns:a16="http://schemas.microsoft.com/office/drawing/2014/main" id="{7693A040-00E4-CECC-8D16-2A9DDE3B4174}"/>
                    </a:ext>
                  </a:extLst>
                </p:cNvPr>
                <p:cNvSpPr txBox="1"/>
                <p:nvPr/>
              </p:nvSpPr>
              <p:spPr>
                <a:xfrm>
                  <a:off x="8343019" y="5602713"/>
                  <a:ext cx="941887" cy="258335"/>
                </a:xfrm>
                <a:prstGeom prst="rect">
                  <a:avLst/>
                </a:prstGeom>
                <a:noFill/>
              </p:spPr>
              <p:txBody>
                <a:bodyPr wrap="square" rtlCol="0" anchor="ctr">
                  <a:spAutoFit/>
                </a:bodyPr>
                <a:lstStyle/>
                <a:p>
                  <a:r>
                    <a:rPr lang="en-US" sz="1050" dirty="0"/>
                    <a:t>≥65 Jahre</a:t>
                  </a:r>
                  <a:endParaRPr lang="en-GB" sz="1050" dirty="0"/>
                </a:p>
              </p:txBody>
            </p:sp>
          </p:grpSp>
        </p:grpSp>
        <p:sp>
          <p:nvSpPr>
            <p:cNvPr id="29" name="TextBox 28">
              <a:extLst>
                <a:ext uri="{FF2B5EF4-FFF2-40B4-BE49-F238E27FC236}">
                  <a16:creationId xmlns:a16="http://schemas.microsoft.com/office/drawing/2014/main" id="{8ED9F7EA-B666-81D3-0164-F0439E39A348}"/>
                </a:ext>
              </a:extLst>
            </p:cNvPr>
            <p:cNvSpPr txBox="1"/>
            <p:nvPr/>
          </p:nvSpPr>
          <p:spPr>
            <a:xfrm>
              <a:off x="2823287" y="2456077"/>
              <a:ext cx="6459609" cy="569387"/>
            </a:xfrm>
            <a:prstGeom prst="rect">
              <a:avLst/>
            </a:prstGeom>
            <a:noFill/>
          </p:spPr>
          <p:txBody>
            <a:bodyPr wrap="square" rtlCol="0">
              <a:spAutoFit/>
            </a:bodyPr>
            <a:lstStyle/>
            <a:p>
              <a:pPr algn="ctr">
                <a:spcAft>
                  <a:spcPts val="600"/>
                </a:spcAft>
              </a:pPr>
              <a:r>
                <a:rPr lang="en-US" sz="1400" b="1" dirty="0">
                  <a:latin typeface="+mj-lt"/>
                </a:rPr>
                <a:t>Influenza-</a:t>
              </a:r>
              <a:r>
                <a:rPr lang="en-US" sz="1400" b="1" dirty="0" err="1">
                  <a:latin typeface="+mj-lt"/>
                </a:rPr>
                <a:t>assoziierte</a:t>
              </a:r>
              <a:r>
                <a:rPr lang="en-US" sz="1400" b="1" dirty="0">
                  <a:latin typeface="+mj-lt"/>
                </a:rPr>
                <a:t> </a:t>
              </a:r>
              <a:r>
                <a:rPr lang="en-US" sz="1400" b="1" dirty="0" err="1">
                  <a:latin typeface="+mj-lt"/>
                </a:rPr>
                <a:t>Ereignisse</a:t>
              </a:r>
              <a:r>
                <a:rPr lang="en-US" sz="1400" b="1" dirty="0">
                  <a:latin typeface="+mj-lt"/>
                </a:rPr>
                <a:t> </a:t>
              </a:r>
              <a:r>
                <a:rPr lang="en-US" sz="1400" b="1" dirty="0" err="1">
                  <a:latin typeface="+mj-lt"/>
                </a:rPr>
                <a:t>nach</a:t>
              </a:r>
              <a:r>
                <a:rPr lang="en-US" sz="1400" b="1" dirty="0">
                  <a:latin typeface="+mj-lt"/>
                </a:rPr>
                <a:t> </a:t>
              </a:r>
              <a:r>
                <a:rPr lang="en-US" sz="1400" b="1" dirty="0" err="1">
                  <a:latin typeface="+mj-lt"/>
                </a:rPr>
                <a:t>Altersgruppe</a:t>
              </a:r>
              <a:endParaRPr lang="en-US" sz="1400" b="1" dirty="0">
                <a:latin typeface="+mj-lt"/>
              </a:endParaRPr>
            </a:p>
            <a:p>
              <a:pPr algn="ctr">
                <a:spcAft>
                  <a:spcPts val="600"/>
                </a:spcAft>
              </a:pPr>
              <a:r>
                <a:rPr lang="en-US" sz="1200" dirty="0" err="1"/>
                <a:t>Beispiel</a:t>
              </a:r>
              <a:r>
                <a:rPr lang="en-US" sz="1200" dirty="0"/>
                <a:t> </a:t>
              </a:r>
              <a:r>
                <a:rPr lang="en-US" sz="1200" dirty="0" err="1"/>
                <a:t>Vereinigte</a:t>
              </a:r>
              <a:r>
                <a:rPr lang="en-US" sz="1200" dirty="0"/>
                <a:t> </a:t>
              </a:r>
              <a:r>
                <a:rPr lang="en-US" sz="1200" dirty="0" err="1"/>
                <a:t>Staaten</a:t>
              </a:r>
              <a:r>
                <a:rPr lang="en-US" sz="1200" dirty="0"/>
                <a:t>, Influenza-Saison 2021–2022 (</a:t>
              </a:r>
              <a:r>
                <a:rPr lang="en-US" sz="1200" dirty="0" err="1"/>
                <a:t>Inzidenz</a:t>
              </a:r>
              <a:r>
                <a:rPr lang="en-US" sz="1200" dirty="0"/>
                <a:t> pro 100.000)</a:t>
              </a:r>
              <a:endParaRPr lang="en-GB" sz="1200" dirty="0"/>
            </a:p>
          </p:txBody>
        </p:sp>
        <p:sp>
          <p:nvSpPr>
            <p:cNvPr id="5" name="Rectangle 4">
              <a:extLst>
                <a:ext uri="{FF2B5EF4-FFF2-40B4-BE49-F238E27FC236}">
                  <a16:creationId xmlns:a16="http://schemas.microsoft.com/office/drawing/2014/main" id="{B4192108-55C4-1B3F-DFDC-F20274EBA39F}"/>
                </a:ext>
              </a:extLst>
            </p:cNvPr>
            <p:cNvSpPr/>
            <p:nvPr/>
          </p:nvSpPr>
          <p:spPr>
            <a:xfrm>
              <a:off x="1155741" y="3127443"/>
              <a:ext cx="733710"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92D63C-F056-BDA4-A84A-4A8EDB2D0A14}"/>
                </a:ext>
              </a:extLst>
            </p:cNvPr>
            <p:cNvSpPr/>
            <p:nvPr/>
          </p:nvSpPr>
          <p:spPr>
            <a:xfrm>
              <a:off x="3951003" y="3129672"/>
              <a:ext cx="733710"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B89BB0-49EC-A5D2-D85F-803873B884ED}"/>
                </a:ext>
              </a:extLst>
            </p:cNvPr>
            <p:cNvSpPr/>
            <p:nvPr/>
          </p:nvSpPr>
          <p:spPr>
            <a:xfrm>
              <a:off x="8132693" y="3085842"/>
              <a:ext cx="392581"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6535978-9A40-BF4C-C385-C746C5840F03}"/>
                </a:ext>
              </a:extLst>
            </p:cNvPr>
            <p:cNvSpPr/>
            <p:nvPr/>
          </p:nvSpPr>
          <p:spPr>
            <a:xfrm>
              <a:off x="10953681" y="3085841"/>
              <a:ext cx="392581"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743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FEA507D-6DE1-25C3-2CA3-B7F121E7CF29}"/>
              </a:ext>
            </a:extLst>
          </p:cNvPr>
          <p:cNvSpPr>
            <a:spLocks noGrp="1"/>
          </p:cNvSpPr>
          <p:nvPr>
            <p:ph type="title"/>
          </p:nvPr>
        </p:nvSpPr>
        <p:spPr/>
        <p:txBody>
          <a:bodyPr>
            <a:normAutofit/>
          </a:bodyPr>
          <a:lstStyle/>
          <a:p>
            <a:pPr>
              <a:spcBef>
                <a:spcPts val="1000"/>
              </a:spcBef>
            </a:pPr>
            <a:r>
              <a:rPr lang="de-DE" sz="3600" dirty="0">
                <a:solidFill>
                  <a:srgbClr val="323232"/>
                </a:solidFill>
                <a:latin typeface="arial" panose="020B0604020202020204" pitchFamily="34" charset="0"/>
              </a:rPr>
              <a:t>Zusammenhang zwischen Altern und Influenza</a:t>
            </a:r>
          </a:p>
        </p:txBody>
      </p:sp>
      <p:pic>
        <p:nvPicPr>
          <p:cNvPr id="5" name="Grafik 4">
            <a:extLst>
              <a:ext uri="{FF2B5EF4-FFF2-40B4-BE49-F238E27FC236}">
                <a16:creationId xmlns:a16="http://schemas.microsoft.com/office/drawing/2014/main" id="{010D4885-CD04-4F2A-4892-6588D83C1AA7}"/>
              </a:ext>
            </a:extLst>
          </p:cNvPr>
          <p:cNvPicPr>
            <a:picLocks noChangeAspect="1"/>
          </p:cNvPicPr>
          <p:nvPr/>
        </p:nvPicPr>
        <p:blipFill>
          <a:blip r:embed="rId3"/>
          <a:stretch>
            <a:fillRect/>
          </a:stretch>
        </p:blipFill>
        <p:spPr>
          <a:xfrm>
            <a:off x="838200" y="1559064"/>
            <a:ext cx="9959029" cy="4442064"/>
          </a:xfrm>
          <a:prstGeom prst="rect">
            <a:avLst/>
          </a:prstGeom>
        </p:spPr>
      </p:pic>
    </p:spTree>
    <p:extLst>
      <p:ext uri="{BB962C8B-B14F-4D97-AF65-F5344CB8AC3E}">
        <p14:creationId xmlns:p14="http://schemas.microsoft.com/office/powerpoint/2010/main" val="2322056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23525" y="736798"/>
            <a:ext cx="10729912" cy="1089529"/>
          </a:xfrm>
        </p:spPr>
        <p:txBody>
          <a:bodyPr/>
          <a:lstStyle/>
          <a:p>
            <a:pPr marL="0" indent="0">
              <a:buNone/>
            </a:pPr>
            <a:r>
              <a:rPr lang="en-US" altLang="de-DE" sz="3600" dirty="0">
                <a:solidFill>
                  <a:srgbClr val="323232"/>
                </a:solidFill>
                <a:latin typeface="arial" panose="020B0604020202020204" pitchFamily="34" charset="0"/>
                <a:ea typeface="+mj-ea"/>
                <a:cs typeface="+mj-cs"/>
              </a:rPr>
              <a:t>Influenza-</a:t>
            </a:r>
            <a:r>
              <a:rPr lang="en-US" altLang="de-DE" sz="3600" dirty="0" err="1">
                <a:solidFill>
                  <a:srgbClr val="323232"/>
                </a:solidFill>
                <a:latin typeface="arial" panose="020B0604020202020204" pitchFamily="34" charset="0"/>
                <a:ea typeface="+mj-ea"/>
                <a:cs typeface="+mj-cs"/>
              </a:rPr>
              <a:t>Mortalität</a:t>
            </a:r>
            <a:r>
              <a:rPr lang="en-US" altLang="de-DE" sz="3600" dirty="0">
                <a:solidFill>
                  <a:srgbClr val="323232"/>
                </a:solidFill>
                <a:latin typeface="arial" panose="020B0604020202020204" pitchFamily="34" charset="0"/>
                <a:ea typeface="+mj-ea"/>
                <a:cs typeface="+mj-cs"/>
              </a:rPr>
              <a:t> </a:t>
            </a:r>
            <a:r>
              <a:rPr lang="en-US" altLang="de-DE" sz="3600" dirty="0" err="1">
                <a:solidFill>
                  <a:srgbClr val="323232"/>
                </a:solidFill>
                <a:latin typeface="arial" panose="020B0604020202020204" pitchFamily="34" charset="0"/>
                <a:ea typeface="+mj-ea"/>
                <a:cs typeface="+mj-cs"/>
              </a:rPr>
              <a:t>ist</a:t>
            </a:r>
            <a:r>
              <a:rPr lang="en-US" altLang="de-DE" sz="3600" dirty="0">
                <a:solidFill>
                  <a:srgbClr val="323232"/>
                </a:solidFill>
                <a:latin typeface="arial" panose="020B0604020202020204" pitchFamily="34" charset="0"/>
                <a:ea typeface="+mj-ea"/>
                <a:cs typeface="+mj-cs"/>
              </a:rPr>
              <a:t> </a:t>
            </a:r>
            <a:r>
              <a:rPr lang="en-US" altLang="de-DE" sz="3600" dirty="0" err="1">
                <a:solidFill>
                  <a:srgbClr val="323232"/>
                </a:solidFill>
                <a:latin typeface="arial" panose="020B0604020202020204" pitchFamily="34" charset="0"/>
                <a:ea typeface="+mj-ea"/>
                <a:cs typeface="+mj-cs"/>
              </a:rPr>
              <a:t>assoziiert</a:t>
            </a:r>
            <a:r>
              <a:rPr lang="en-US" altLang="de-DE" sz="3600" dirty="0">
                <a:solidFill>
                  <a:srgbClr val="323232"/>
                </a:solidFill>
                <a:latin typeface="arial" panose="020B0604020202020204" pitchFamily="34" charset="0"/>
                <a:ea typeface="+mj-ea"/>
                <a:cs typeface="+mj-cs"/>
              </a:rPr>
              <a:t> </a:t>
            </a:r>
            <a:r>
              <a:rPr lang="en-US" altLang="de-DE" sz="3600" dirty="0" err="1">
                <a:solidFill>
                  <a:srgbClr val="323232"/>
                </a:solidFill>
                <a:latin typeface="arial" panose="020B0604020202020204" pitchFamily="34" charset="0"/>
                <a:ea typeface="+mj-ea"/>
                <a:cs typeface="+mj-cs"/>
              </a:rPr>
              <a:t>mit</a:t>
            </a:r>
            <a:r>
              <a:rPr lang="en-US" altLang="de-DE" sz="3600" dirty="0">
                <a:solidFill>
                  <a:srgbClr val="323232"/>
                </a:solidFill>
                <a:latin typeface="arial" panose="020B0604020202020204" pitchFamily="34" charset="0"/>
                <a:ea typeface="+mj-ea"/>
                <a:cs typeface="+mj-cs"/>
              </a:rPr>
              <a:t> </a:t>
            </a:r>
            <a:r>
              <a:rPr lang="en-US" altLang="de-DE" sz="3600" dirty="0" err="1">
                <a:solidFill>
                  <a:srgbClr val="323232"/>
                </a:solidFill>
                <a:latin typeface="arial" panose="020B0604020202020204" pitchFamily="34" charset="0"/>
                <a:ea typeface="+mj-ea"/>
                <a:cs typeface="+mj-cs"/>
              </a:rPr>
              <a:t>Komorbidität</a:t>
            </a:r>
            <a:endParaRPr lang="en-AU" sz="3600" dirty="0">
              <a:solidFill>
                <a:srgbClr val="323232"/>
              </a:solidFill>
              <a:latin typeface="arial" panose="020B0604020202020204" pitchFamily="34" charset="0"/>
              <a:ea typeface="+mj-ea"/>
              <a:cs typeface="+mj-cs"/>
            </a:endParaRPr>
          </a:p>
        </p:txBody>
      </p:sp>
      <p:sp>
        <p:nvSpPr>
          <p:cNvPr id="8" name="Content Placeholder 7">
            <a:extLst>
              <a:ext uri="{FF2B5EF4-FFF2-40B4-BE49-F238E27FC236}">
                <a16:creationId xmlns:a16="http://schemas.microsoft.com/office/drawing/2014/main" id="{949F1AB2-70DF-436B-930F-75655AB97266}"/>
              </a:ext>
            </a:extLst>
          </p:cNvPr>
          <p:cNvSpPr>
            <a:spLocks noGrp="1"/>
          </p:cNvSpPr>
          <p:nvPr>
            <p:ph idx="1"/>
          </p:nvPr>
        </p:nvSpPr>
        <p:spPr>
          <a:xfrm>
            <a:off x="814359" y="5567725"/>
            <a:ext cx="10729912" cy="387798"/>
          </a:xfrm>
        </p:spPr>
        <p:txBody>
          <a:bodyPr/>
          <a:lstStyle/>
          <a:p>
            <a:r>
              <a:rPr lang="en-US" sz="1600" kern="0" dirty="0" err="1"/>
              <a:t>Risiko</a:t>
            </a:r>
            <a:r>
              <a:rPr lang="en-US" sz="1600" kern="0" dirty="0"/>
              <a:t> für Influenza-</a:t>
            </a:r>
            <a:r>
              <a:rPr lang="en-US" sz="1600" kern="0" dirty="0" err="1"/>
              <a:t>Todesfälle</a:t>
            </a:r>
            <a:r>
              <a:rPr lang="en-US" sz="1600" kern="0" dirty="0"/>
              <a:t> </a:t>
            </a:r>
            <a:r>
              <a:rPr lang="en-US" sz="1600" kern="0" dirty="0" err="1"/>
              <a:t>bei</a:t>
            </a:r>
            <a:r>
              <a:rPr lang="en-US" sz="1600" kern="0" dirty="0"/>
              <a:t> </a:t>
            </a:r>
            <a:r>
              <a:rPr lang="en-US" sz="1600" b="1" kern="0" dirty="0" err="1"/>
              <a:t>Personen</a:t>
            </a:r>
            <a:r>
              <a:rPr lang="en-US" sz="1600" b="1" kern="0" dirty="0"/>
              <a:t> ≥ 65 Jahre</a:t>
            </a:r>
            <a:r>
              <a:rPr lang="en-US" sz="1600" kern="0" baseline="30000" dirty="0"/>
              <a:t>1</a:t>
            </a:r>
          </a:p>
          <a:p>
            <a:endParaRPr lang="en-AU" dirty="0"/>
          </a:p>
        </p:txBody>
      </p:sp>
      <p:pic>
        <p:nvPicPr>
          <p:cNvPr id="5" name="Picture 4" descr="https://d30y9cdsu7xlg0.cloudfront.net/png/42688-200.png">
            <a:extLst>
              <a:ext uri="{FF2B5EF4-FFF2-40B4-BE49-F238E27FC236}">
                <a16:creationId xmlns:a16="http://schemas.microsoft.com/office/drawing/2014/main" id="{4104EF97-40D1-5174-B504-4D79A8F0B9AD}"/>
              </a:ext>
            </a:extLst>
          </p:cNvPr>
          <p:cNvPicPr>
            <a:picLocks noChangeAspect="1" noChangeArrowheads="1"/>
          </p:cNvPicPr>
          <p:nvPr/>
        </p:nvPicPr>
        <p:blipFill rotWithShape="1">
          <a:blip r:embed="rId3" cstate="hqprint">
            <a:lum bright="70000" contrast="-70000"/>
            <a:extLst>
              <a:ext uri="{28A0092B-C50C-407E-A947-70E740481C1C}">
                <a14:useLocalDpi xmlns:a14="http://schemas.microsoft.com/office/drawing/2010/main" val="0"/>
              </a:ext>
            </a:extLst>
          </a:blip>
          <a:srcRect l="-10926" t="-3821" r="-10926" b="-18031"/>
          <a:stretch/>
        </p:blipFill>
        <p:spPr bwMode="auto">
          <a:xfrm>
            <a:off x="6410893" y="2359730"/>
            <a:ext cx="1116000" cy="1423180"/>
          </a:xfrm>
          <a:prstGeom prst="ellipse">
            <a:avLst/>
          </a:prstGeom>
          <a:noFill/>
          <a:ln w="38100">
            <a:noFill/>
          </a:ln>
        </p:spPr>
      </p:pic>
      <p:sp>
        <p:nvSpPr>
          <p:cNvPr id="6" name="Rectangle 32">
            <a:extLst>
              <a:ext uri="{FF2B5EF4-FFF2-40B4-BE49-F238E27FC236}">
                <a16:creationId xmlns:a16="http://schemas.microsoft.com/office/drawing/2014/main" id="{D05C393F-67CD-8B44-25E0-E36DD7933051}"/>
              </a:ext>
            </a:extLst>
          </p:cNvPr>
          <p:cNvSpPr/>
          <p:nvPr/>
        </p:nvSpPr>
        <p:spPr>
          <a:xfrm>
            <a:off x="5348865" y="4535436"/>
            <a:ext cx="3946209" cy="830997"/>
          </a:xfrm>
          <a:prstGeom prst="rect">
            <a:avLst/>
          </a:prstGeom>
          <a:noFill/>
        </p:spPr>
        <p:txBody>
          <a:bodyPr wrap="square">
            <a:spAutoFit/>
          </a:bodyPr>
          <a:lstStyle/>
          <a:p>
            <a:pPr>
              <a:defRPr/>
            </a:pPr>
            <a:r>
              <a:rPr lang="en-US" sz="1600" kern="0" dirty="0" err="1"/>
              <a:t>wenn</a:t>
            </a:r>
            <a:r>
              <a:rPr lang="en-US" sz="1600" kern="0" dirty="0"/>
              <a:t> </a:t>
            </a:r>
            <a:r>
              <a:rPr lang="en-US" sz="1600" kern="0" dirty="0" err="1"/>
              <a:t>beides</a:t>
            </a:r>
            <a:r>
              <a:rPr lang="en-US" sz="1600" kern="0" dirty="0"/>
              <a:t> </a:t>
            </a:r>
            <a:r>
              <a:rPr lang="en-US" sz="1600" kern="0" dirty="0" err="1"/>
              <a:t>vorliegt</a:t>
            </a:r>
            <a:r>
              <a:rPr lang="en-US" sz="1600" kern="0" dirty="0"/>
              <a:t> – </a:t>
            </a:r>
          </a:p>
          <a:p>
            <a:pPr>
              <a:defRPr/>
            </a:pPr>
            <a:r>
              <a:rPr lang="en-US" sz="1600" b="1" kern="0" dirty="0" err="1"/>
              <a:t>chronische</a:t>
            </a:r>
            <a:r>
              <a:rPr lang="en-US" sz="1600" b="1" kern="0" dirty="0"/>
              <a:t> </a:t>
            </a:r>
            <a:r>
              <a:rPr lang="en-US" sz="1600" b="1" kern="0" dirty="0" err="1"/>
              <a:t>Herz</a:t>
            </a:r>
            <a:r>
              <a:rPr lang="en-US" sz="1600" b="1" kern="0" dirty="0"/>
              <a:t>- und </a:t>
            </a:r>
            <a:r>
              <a:rPr lang="en-US" sz="1600" b="1" kern="0" dirty="0" err="1"/>
              <a:t>Lungenerkrankung</a:t>
            </a:r>
            <a:r>
              <a:rPr lang="en-US" sz="1600" b="1" kern="0" dirty="0"/>
              <a:t> </a:t>
            </a:r>
          </a:p>
        </p:txBody>
      </p:sp>
      <p:sp>
        <p:nvSpPr>
          <p:cNvPr id="7" name="TextBox 18">
            <a:extLst>
              <a:ext uri="{FF2B5EF4-FFF2-40B4-BE49-F238E27FC236}">
                <a16:creationId xmlns:a16="http://schemas.microsoft.com/office/drawing/2014/main" id="{D6D522B1-7D1A-CB15-0CEB-448A62E53037}"/>
              </a:ext>
            </a:extLst>
          </p:cNvPr>
          <p:cNvSpPr txBox="1"/>
          <p:nvPr/>
        </p:nvSpPr>
        <p:spPr>
          <a:xfrm>
            <a:off x="5301241" y="3863923"/>
            <a:ext cx="1668462" cy="831850"/>
          </a:xfrm>
          <a:prstGeom prst="rect">
            <a:avLst/>
          </a:prstGeom>
          <a:noFill/>
        </p:spPr>
        <p:txBody>
          <a:bodyPr>
            <a:spAutoFit/>
          </a:bodyPr>
          <a:lstStyle/>
          <a:p>
            <a:pPr>
              <a:defRPr/>
            </a:pPr>
            <a:r>
              <a:rPr lang="en-CA" sz="4800" b="1" kern="0" dirty="0">
                <a:solidFill>
                  <a:schemeClr val="accent1"/>
                </a:solidFill>
              </a:rPr>
              <a:t>20x</a:t>
            </a:r>
          </a:p>
        </p:txBody>
      </p:sp>
      <p:sp>
        <p:nvSpPr>
          <p:cNvPr id="9" name="TextBox 23">
            <a:extLst>
              <a:ext uri="{FF2B5EF4-FFF2-40B4-BE49-F238E27FC236}">
                <a16:creationId xmlns:a16="http://schemas.microsoft.com/office/drawing/2014/main" id="{4BF1163E-AF50-7D92-EC88-6B3145A9F9EB}"/>
              </a:ext>
            </a:extLst>
          </p:cNvPr>
          <p:cNvSpPr txBox="1"/>
          <p:nvPr/>
        </p:nvSpPr>
        <p:spPr>
          <a:xfrm>
            <a:off x="7443099" y="2423342"/>
            <a:ext cx="1504950" cy="769937"/>
          </a:xfrm>
          <a:prstGeom prst="rect">
            <a:avLst/>
          </a:prstGeom>
          <a:noFill/>
        </p:spPr>
        <p:txBody>
          <a:bodyPr>
            <a:spAutoFit/>
          </a:bodyPr>
          <a:lstStyle/>
          <a:p>
            <a:pPr>
              <a:defRPr/>
            </a:pPr>
            <a:r>
              <a:rPr lang="en-CA" sz="4400" b="1" kern="0" dirty="0">
                <a:solidFill>
                  <a:schemeClr val="accent1"/>
                </a:solidFill>
              </a:rPr>
              <a:t>12x</a:t>
            </a:r>
          </a:p>
        </p:txBody>
      </p:sp>
      <p:pic>
        <p:nvPicPr>
          <p:cNvPr id="10" name="Picture 12" descr="https://d30y9cdsu7xlg0.cloudfront.net/png/183057-200.png">
            <a:extLst>
              <a:ext uri="{FF2B5EF4-FFF2-40B4-BE49-F238E27FC236}">
                <a16:creationId xmlns:a16="http://schemas.microsoft.com/office/drawing/2014/main" id="{57FA39B5-DE07-CA8F-16A8-A22F9ECB9C9B}"/>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159001" y="2412229"/>
            <a:ext cx="10445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1">
            <a:extLst>
              <a:ext uri="{FF2B5EF4-FFF2-40B4-BE49-F238E27FC236}">
                <a16:creationId xmlns:a16="http://schemas.microsoft.com/office/drawing/2014/main" id="{8450C7BF-01C0-D626-4750-6D428B40A4F9}"/>
              </a:ext>
            </a:extLst>
          </p:cNvPr>
          <p:cNvSpPr/>
          <p:nvPr/>
        </p:nvSpPr>
        <p:spPr>
          <a:xfrm>
            <a:off x="3049588" y="3026593"/>
            <a:ext cx="2870200" cy="584775"/>
          </a:xfrm>
          <a:prstGeom prst="rect">
            <a:avLst/>
          </a:prstGeom>
          <a:noFill/>
        </p:spPr>
        <p:txBody>
          <a:bodyPr>
            <a:spAutoFit/>
          </a:bodyPr>
          <a:lstStyle/>
          <a:p>
            <a:pPr>
              <a:defRPr/>
            </a:pPr>
            <a:r>
              <a:rPr lang="en-US" sz="1600" kern="0" dirty="0" err="1"/>
              <a:t>bei</a:t>
            </a:r>
            <a:r>
              <a:rPr lang="en-US" sz="1600" kern="0" dirty="0"/>
              <a:t> </a:t>
            </a:r>
            <a:r>
              <a:rPr lang="en-US" sz="1600" b="1" kern="0" dirty="0" err="1"/>
              <a:t>chronischer</a:t>
            </a:r>
            <a:r>
              <a:rPr lang="en-US" sz="1600" b="1" kern="0" dirty="0"/>
              <a:t> </a:t>
            </a:r>
          </a:p>
          <a:p>
            <a:pPr>
              <a:defRPr/>
            </a:pPr>
            <a:r>
              <a:rPr lang="en-US" sz="1600" b="1" kern="0" dirty="0" err="1"/>
              <a:t>Herzerkrankung</a:t>
            </a:r>
            <a:r>
              <a:rPr lang="en-US" sz="1600" b="1" kern="0" dirty="0"/>
              <a:t> </a:t>
            </a:r>
            <a:endParaRPr lang="en-US" sz="1600" b="1" kern="0" baseline="30000" dirty="0"/>
          </a:p>
        </p:txBody>
      </p:sp>
      <p:sp>
        <p:nvSpPr>
          <p:cNvPr id="12" name="TextBox 39">
            <a:extLst>
              <a:ext uri="{FF2B5EF4-FFF2-40B4-BE49-F238E27FC236}">
                <a16:creationId xmlns:a16="http://schemas.microsoft.com/office/drawing/2014/main" id="{F6F2DB8B-9F5E-8BF5-4842-808EF3A1EDF1}"/>
              </a:ext>
            </a:extLst>
          </p:cNvPr>
          <p:cNvSpPr txBox="1"/>
          <p:nvPr/>
        </p:nvSpPr>
        <p:spPr>
          <a:xfrm>
            <a:off x="3001963" y="2423343"/>
            <a:ext cx="1058862" cy="769937"/>
          </a:xfrm>
          <a:prstGeom prst="rect">
            <a:avLst/>
          </a:prstGeom>
          <a:noFill/>
        </p:spPr>
        <p:txBody>
          <a:bodyPr>
            <a:spAutoFit/>
          </a:bodyPr>
          <a:lstStyle/>
          <a:p>
            <a:pPr>
              <a:defRPr/>
            </a:pPr>
            <a:r>
              <a:rPr lang="en-CA" sz="4400" b="1" kern="0" dirty="0">
                <a:solidFill>
                  <a:schemeClr val="accent1"/>
                </a:solidFill>
              </a:rPr>
              <a:t>5x</a:t>
            </a:r>
          </a:p>
        </p:txBody>
      </p:sp>
      <p:pic>
        <p:nvPicPr>
          <p:cNvPr id="13" name="Picture 4" descr="https://d30y9cdsu7xlg0.cloudfront.net/png/42688-200.png">
            <a:extLst>
              <a:ext uri="{FF2B5EF4-FFF2-40B4-BE49-F238E27FC236}">
                <a16:creationId xmlns:a16="http://schemas.microsoft.com/office/drawing/2014/main" id="{799E93CA-904F-AB48-AB25-3DEF8ADD7B25}"/>
              </a:ext>
            </a:extLst>
          </p:cNvPr>
          <p:cNvPicPr>
            <a:picLocks noChangeAspect="1" noChangeArrowheads="1"/>
          </p:cNvPicPr>
          <p:nvPr/>
        </p:nvPicPr>
        <p:blipFill rotWithShape="1">
          <a:blip r:embed="rId3"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rcRect l="-10926" t="-3821" r="-10926" b="-18031"/>
          <a:stretch/>
        </p:blipFill>
        <p:spPr bwMode="auto">
          <a:xfrm>
            <a:off x="3981241" y="4268222"/>
            <a:ext cx="1116000" cy="1423180"/>
          </a:xfrm>
          <a:prstGeom prst="ellipse">
            <a:avLst/>
          </a:prstGeom>
          <a:noFill/>
          <a:ln w="38100">
            <a:noFill/>
          </a:ln>
        </p:spPr>
      </p:pic>
      <p:pic>
        <p:nvPicPr>
          <p:cNvPr id="14" name="Picture 12" descr="https://d30y9cdsu7xlg0.cloudfront.net/png/183057-200.png">
            <a:extLst>
              <a:ext uri="{FF2B5EF4-FFF2-40B4-BE49-F238E27FC236}">
                <a16:creationId xmlns:a16="http://schemas.microsoft.com/office/drawing/2014/main" id="{F5DC7EBB-C712-5AE7-812A-CC5021E68E5C}"/>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4436054" y="3838524"/>
            <a:ext cx="10445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9">
            <a:extLst>
              <a:ext uri="{FF2B5EF4-FFF2-40B4-BE49-F238E27FC236}">
                <a16:creationId xmlns:a16="http://schemas.microsoft.com/office/drawing/2014/main" id="{AC51AECE-D0F8-E96A-F1C0-6D5F74E45CCB}"/>
              </a:ext>
            </a:extLst>
          </p:cNvPr>
          <p:cNvSpPr txBox="1"/>
          <p:nvPr/>
        </p:nvSpPr>
        <p:spPr>
          <a:xfrm>
            <a:off x="738190" y="5985814"/>
            <a:ext cx="10729912" cy="261610"/>
          </a:xfrm>
          <a:prstGeom prst="rect">
            <a:avLst/>
          </a:prstGeom>
          <a:noFill/>
        </p:spPr>
        <p:txBody>
          <a:bodyPr wrap="square" rtlCol="0" anchor="b">
            <a:spAutoFit/>
          </a:bodyPr>
          <a:lstStyle/>
          <a:p>
            <a:pPr lvl="0">
              <a:defRPr/>
            </a:pPr>
            <a:r>
              <a:rPr lang="en-GB" sz="900" dirty="0"/>
              <a:t>1. </a:t>
            </a:r>
            <a:r>
              <a:rPr lang="en-GB" sz="900" dirty="0" err="1"/>
              <a:t>Schanzer</a:t>
            </a:r>
            <a:r>
              <a:rPr lang="en-GB" sz="900" dirty="0"/>
              <a:t> DL et al. Vaccine 2008;  26(36): 4697-4703</a:t>
            </a:r>
            <a:r>
              <a:rPr lang="en-GB" sz="1100" dirty="0"/>
              <a:t>.</a:t>
            </a:r>
          </a:p>
        </p:txBody>
      </p:sp>
      <p:sp>
        <p:nvSpPr>
          <p:cNvPr id="16" name="Rectangle 37">
            <a:extLst>
              <a:ext uri="{FF2B5EF4-FFF2-40B4-BE49-F238E27FC236}">
                <a16:creationId xmlns:a16="http://schemas.microsoft.com/office/drawing/2014/main" id="{308754B0-F0E7-D217-C23F-B7B845042606}"/>
              </a:ext>
            </a:extLst>
          </p:cNvPr>
          <p:cNvSpPr/>
          <p:nvPr/>
        </p:nvSpPr>
        <p:spPr>
          <a:xfrm>
            <a:off x="7468587" y="3026593"/>
            <a:ext cx="2640012" cy="584775"/>
          </a:xfrm>
          <a:prstGeom prst="rect">
            <a:avLst/>
          </a:prstGeom>
          <a:noFill/>
        </p:spPr>
        <p:txBody>
          <a:bodyPr>
            <a:spAutoFit/>
          </a:bodyPr>
          <a:lstStyle/>
          <a:p>
            <a:pPr>
              <a:defRPr/>
            </a:pPr>
            <a:r>
              <a:rPr lang="en-US" sz="1600" kern="0" dirty="0" err="1"/>
              <a:t>bei</a:t>
            </a:r>
            <a:r>
              <a:rPr lang="en-US" sz="1600" kern="0" dirty="0"/>
              <a:t> </a:t>
            </a:r>
            <a:r>
              <a:rPr lang="en-US" sz="1600" b="1" kern="0" dirty="0" err="1"/>
              <a:t>chronischer</a:t>
            </a:r>
            <a:r>
              <a:rPr lang="en-US" sz="1600" b="1" kern="0" dirty="0"/>
              <a:t> </a:t>
            </a:r>
            <a:r>
              <a:rPr lang="en-US" sz="1600" b="1" kern="0" dirty="0" err="1"/>
              <a:t>Lungenerkrankung</a:t>
            </a:r>
            <a:endParaRPr lang="en-US" sz="1600" b="1" kern="0" dirty="0"/>
          </a:p>
        </p:txBody>
      </p:sp>
    </p:spTree>
    <p:extLst>
      <p:ext uri="{BB962C8B-B14F-4D97-AF65-F5344CB8AC3E}">
        <p14:creationId xmlns:p14="http://schemas.microsoft.com/office/powerpoint/2010/main" val="365311757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57F9C-991E-75F5-2023-C306852D4085}"/>
              </a:ext>
            </a:extLst>
          </p:cNvPr>
          <p:cNvSpPr>
            <a:spLocks noGrp="1"/>
          </p:cNvSpPr>
          <p:nvPr>
            <p:ph type="title"/>
          </p:nvPr>
        </p:nvSpPr>
        <p:spPr/>
        <p:txBody>
          <a:bodyPr/>
          <a:lstStyle/>
          <a:p>
            <a:r>
              <a:rPr lang="de-DE" sz="3600" dirty="0">
                <a:solidFill>
                  <a:srgbClr val="323232"/>
                </a:solidFill>
                <a:latin typeface="arial" panose="020B0604020202020204" pitchFamily="34" charset="0"/>
              </a:rPr>
              <a:t>Komplikationen Influenza </a:t>
            </a:r>
          </a:p>
        </p:txBody>
      </p:sp>
      <p:sp>
        <p:nvSpPr>
          <p:cNvPr id="3" name="Inhaltsplatzhalter 2">
            <a:extLst>
              <a:ext uri="{FF2B5EF4-FFF2-40B4-BE49-F238E27FC236}">
                <a16:creationId xmlns:a16="http://schemas.microsoft.com/office/drawing/2014/main" id="{4695D70A-D15A-88A7-F904-12903923976B}"/>
              </a:ext>
            </a:extLst>
          </p:cNvPr>
          <p:cNvSpPr>
            <a:spLocks noGrp="1"/>
          </p:cNvSpPr>
          <p:nvPr>
            <p:ph idx="1"/>
          </p:nvPr>
        </p:nvSpPr>
        <p:spPr>
          <a:xfrm>
            <a:off x="838200" y="1441536"/>
            <a:ext cx="10515600" cy="5265737"/>
          </a:xfrm>
        </p:spPr>
        <p:txBody>
          <a:bodyPr>
            <a:normAutofit/>
          </a:bodyPr>
          <a:lstStyle/>
          <a:p>
            <a:r>
              <a:rPr lang="de-DE" dirty="0"/>
              <a:t> Lungenentzündung </a:t>
            </a:r>
          </a:p>
          <a:p>
            <a:pPr lvl="2"/>
            <a:r>
              <a:rPr lang="de-DE" dirty="0"/>
              <a:t>direkt durch Influenza-Viren </a:t>
            </a:r>
          </a:p>
          <a:p>
            <a:pPr lvl="2"/>
            <a:r>
              <a:rPr lang="de-DE" b="1" dirty="0"/>
              <a:t>bakterielle Superinfektion </a:t>
            </a:r>
            <a:endParaRPr lang="de-DE" dirty="0"/>
          </a:p>
          <a:p>
            <a:endParaRPr lang="de-DE" dirty="0"/>
          </a:p>
          <a:p>
            <a:endParaRPr lang="de-DE" dirty="0"/>
          </a:p>
          <a:p>
            <a:endParaRPr lang="de-DE" dirty="0"/>
          </a:p>
          <a:p>
            <a:endParaRPr lang="de-DE" dirty="0"/>
          </a:p>
          <a:p>
            <a:pPr marL="0" indent="0">
              <a:buNone/>
            </a:pPr>
            <a:endParaRPr lang="de-DE" dirty="0"/>
          </a:p>
          <a:p>
            <a:r>
              <a:rPr lang="de-DE" dirty="0">
                <a:solidFill>
                  <a:srgbClr val="FF0000"/>
                </a:solidFill>
              </a:rPr>
              <a:t>Steigerung kardiovaskulärer Ereignisse (Infarkte, Rhythmusstörungen)</a:t>
            </a:r>
          </a:p>
          <a:p>
            <a:pPr lvl="1"/>
            <a:r>
              <a:rPr lang="de-DE" dirty="0"/>
              <a:t>Seltener: Herzbeutel- und Herzmuskelentzündungen</a:t>
            </a:r>
          </a:p>
          <a:p>
            <a:endParaRPr lang="de-DE" dirty="0"/>
          </a:p>
        </p:txBody>
      </p:sp>
      <p:pic>
        <p:nvPicPr>
          <p:cNvPr id="1026" name="Picture 2" descr="Influenza A pneumonia | Radiology Case | Radiopaedia.org">
            <a:extLst>
              <a:ext uri="{FF2B5EF4-FFF2-40B4-BE49-F238E27FC236}">
                <a16:creationId xmlns:a16="http://schemas.microsoft.com/office/drawing/2014/main" id="{C56EDF18-D122-59B7-DB25-57D8B4A369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0"/>
          <a:stretch/>
        </p:blipFill>
        <p:spPr bwMode="auto">
          <a:xfrm>
            <a:off x="4981857" y="2767098"/>
            <a:ext cx="3480609" cy="2316101"/>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97AD0106-7560-B4EA-637D-543F6B359862}"/>
              </a:ext>
            </a:extLst>
          </p:cNvPr>
          <p:cNvPicPr>
            <a:picLocks noChangeAspect="1"/>
          </p:cNvPicPr>
          <p:nvPr/>
        </p:nvPicPr>
        <p:blipFill>
          <a:blip r:embed="rId4"/>
          <a:stretch>
            <a:fillRect/>
          </a:stretch>
        </p:blipFill>
        <p:spPr>
          <a:xfrm>
            <a:off x="1496876" y="2743200"/>
            <a:ext cx="3377825" cy="2340000"/>
          </a:xfrm>
          <a:prstGeom prst="rect">
            <a:avLst/>
          </a:prstGeom>
        </p:spPr>
      </p:pic>
      <p:sp>
        <p:nvSpPr>
          <p:cNvPr id="4" name="Rectangle 3">
            <a:extLst>
              <a:ext uri="{FF2B5EF4-FFF2-40B4-BE49-F238E27FC236}">
                <a16:creationId xmlns:a16="http://schemas.microsoft.com/office/drawing/2014/main" id="{2C61AFF7-4470-F5C9-6D0D-0A438632E36F}"/>
              </a:ext>
            </a:extLst>
          </p:cNvPr>
          <p:cNvSpPr/>
          <p:nvPr/>
        </p:nvSpPr>
        <p:spPr>
          <a:xfrm>
            <a:off x="731044" y="6265761"/>
            <a:ext cx="10729911" cy="472570"/>
          </a:xfrm>
          <a:prstGeom prst="rect">
            <a:avLst/>
          </a:prstGeom>
        </p:spPr>
        <p:txBody>
          <a:bodyPr wrap="square" bIns="10800" anchor="b">
            <a:spAutoFit/>
          </a:bodyPr>
          <a:lstStyle/>
          <a:p>
            <a:pPr>
              <a:defRPr/>
            </a:pPr>
            <a:r>
              <a:rPr kumimoji="0" lang="de-DE" sz="900" i="0" u="none" strike="noStrike" kern="1200" cap="none" spc="0" normalizeH="0" baseline="0" noProof="0" dirty="0">
                <a:ln>
                  <a:noFill/>
                </a:ln>
                <a:solidFill>
                  <a:srgbClr val="FF0000"/>
                </a:solidFill>
                <a:effectLst/>
                <a:uLnTx/>
                <a:uFillTx/>
                <a:ea typeface="+mn-ea"/>
                <a:cs typeface="Arial" pitchFamily="34" charset="0"/>
              </a:rPr>
              <a:t>Grafik entnommen </a:t>
            </a:r>
            <a:r>
              <a:rPr lang="de-DE" sz="900" dirty="0">
                <a:solidFill>
                  <a:srgbClr val="FF0000"/>
                </a:solidFill>
                <a:cs typeface="Arial" pitchFamily="34" charset="0"/>
              </a:rPr>
              <a:t>aus Jia Z et al. </a:t>
            </a:r>
            <a:r>
              <a:rPr lang="de-DE" sz="900" dirty="0" err="1">
                <a:solidFill>
                  <a:srgbClr val="FF0000"/>
                </a:solidFill>
                <a:cs typeface="Arial" pitchFamily="34" charset="0"/>
              </a:rPr>
              <a:t>Comparison</a:t>
            </a:r>
            <a:r>
              <a:rPr lang="de-DE" sz="900" dirty="0">
                <a:solidFill>
                  <a:srgbClr val="FF0000"/>
                </a:solidFill>
                <a:cs typeface="Arial" pitchFamily="34" charset="0"/>
              </a:rPr>
              <a:t> of Clinical </a:t>
            </a:r>
            <a:r>
              <a:rPr lang="de-DE" sz="900" dirty="0" err="1">
                <a:solidFill>
                  <a:srgbClr val="FF0000"/>
                </a:solidFill>
                <a:cs typeface="Arial" pitchFamily="34" charset="0"/>
              </a:rPr>
              <a:t>Characteristics</a:t>
            </a:r>
            <a:r>
              <a:rPr lang="de-DE" sz="900" dirty="0">
                <a:solidFill>
                  <a:srgbClr val="FF0000"/>
                </a:solidFill>
                <a:cs typeface="Arial" pitchFamily="34" charset="0"/>
              </a:rPr>
              <a:t> </a:t>
            </a:r>
            <a:r>
              <a:rPr lang="de-DE" sz="900" dirty="0" err="1">
                <a:solidFill>
                  <a:srgbClr val="FF0000"/>
                </a:solidFill>
                <a:cs typeface="Arial" pitchFamily="34" charset="0"/>
              </a:rPr>
              <a:t>Among</a:t>
            </a:r>
            <a:r>
              <a:rPr lang="de-DE" sz="900" dirty="0">
                <a:solidFill>
                  <a:srgbClr val="FF0000"/>
                </a:solidFill>
                <a:cs typeface="Arial" pitchFamily="34" charset="0"/>
              </a:rPr>
              <a:t> COVID-19 and Non-COVID-19 </a:t>
            </a:r>
            <a:r>
              <a:rPr lang="de-DE" sz="900" dirty="0" err="1">
                <a:solidFill>
                  <a:srgbClr val="FF0000"/>
                </a:solidFill>
                <a:cs typeface="Arial" pitchFamily="34" charset="0"/>
              </a:rPr>
              <a:t>Pediatric</a:t>
            </a:r>
            <a:r>
              <a:rPr lang="de-DE" sz="900" dirty="0">
                <a:solidFill>
                  <a:srgbClr val="FF0000"/>
                </a:solidFill>
                <a:cs typeface="Arial" pitchFamily="34" charset="0"/>
              </a:rPr>
              <a:t> </a:t>
            </a:r>
            <a:r>
              <a:rPr lang="de-DE" sz="900" dirty="0" err="1">
                <a:solidFill>
                  <a:srgbClr val="FF0000"/>
                </a:solidFill>
                <a:cs typeface="Arial" pitchFamily="34" charset="0"/>
              </a:rPr>
              <a:t>Pneumonias</a:t>
            </a:r>
            <a:r>
              <a:rPr lang="de-DE" sz="900" dirty="0">
                <a:solidFill>
                  <a:srgbClr val="FF0000"/>
                </a:solidFill>
                <a:cs typeface="Arial" pitchFamily="34" charset="0"/>
              </a:rPr>
              <a:t>: A Multicenter Cross-</a:t>
            </a:r>
            <a:r>
              <a:rPr lang="de-DE" sz="900" dirty="0" err="1">
                <a:solidFill>
                  <a:srgbClr val="FF0000"/>
                </a:solidFill>
                <a:cs typeface="Arial" pitchFamily="34" charset="0"/>
              </a:rPr>
              <a:t>Sectional</a:t>
            </a:r>
            <a:r>
              <a:rPr lang="de-DE" sz="900" dirty="0">
                <a:solidFill>
                  <a:srgbClr val="FF0000"/>
                </a:solidFill>
                <a:cs typeface="Arial" pitchFamily="34" charset="0"/>
              </a:rPr>
              <a:t> Study. Front </a:t>
            </a:r>
            <a:r>
              <a:rPr lang="de-DE" sz="900" dirty="0" err="1">
                <a:solidFill>
                  <a:srgbClr val="FF0000"/>
                </a:solidFill>
                <a:cs typeface="Arial" pitchFamily="34" charset="0"/>
              </a:rPr>
              <a:t>Cell</a:t>
            </a:r>
            <a:r>
              <a:rPr lang="de-DE" sz="900" dirty="0">
                <a:solidFill>
                  <a:srgbClr val="FF0000"/>
                </a:solidFill>
                <a:cs typeface="Arial" pitchFamily="34" charset="0"/>
              </a:rPr>
              <a:t> </a:t>
            </a:r>
            <a:r>
              <a:rPr lang="de-DE" sz="900" dirty="0" err="1">
                <a:solidFill>
                  <a:srgbClr val="FF0000"/>
                </a:solidFill>
                <a:cs typeface="Arial" pitchFamily="34" charset="0"/>
              </a:rPr>
              <a:t>Infect</a:t>
            </a:r>
            <a:r>
              <a:rPr lang="de-DE" sz="900" dirty="0">
                <a:solidFill>
                  <a:srgbClr val="FF0000"/>
                </a:solidFill>
                <a:cs typeface="Arial" pitchFamily="34" charset="0"/>
              </a:rPr>
              <a:t> </a:t>
            </a:r>
            <a:r>
              <a:rPr lang="de-DE" sz="900" dirty="0" err="1">
                <a:solidFill>
                  <a:srgbClr val="FF0000"/>
                </a:solidFill>
                <a:cs typeface="Arial" pitchFamily="34" charset="0"/>
              </a:rPr>
              <a:t>Microbiol</a:t>
            </a:r>
            <a:r>
              <a:rPr lang="de-DE" sz="900" dirty="0">
                <a:solidFill>
                  <a:srgbClr val="FF0000"/>
                </a:solidFill>
                <a:cs typeface="Arial" pitchFamily="34" charset="0"/>
              </a:rPr>
              <a:t>. 2021 Jul 1;11:663884. </a:t>
            </a:r>
            <a:r>
              <a:rPr lang="de-DE" sz="900" dirty="0" err="1">
                <a:solidFill>
                  <a:srgbClr val="FF0000"/>
                </a:solidFill>
                <a:cs typeface="Arial" pitchFamily="34" charset="0"/>
              </a:rPr>
              <a:t>doi</a:t>
            </a:r>
            <a:r>
              <a:rPr lang="de-DE" sz="900" dirty="0">
                <a:solidFill>
                  <a:srgbClr val="FF0000"/>
                </a:solidFill>
                <a:cs typeface="Arial" pitchFamily="34" charset="0"/>
              </a:rPr>
              <a:t>: 10.3389/fcimb.2021.663884</a:t>
            </a:r>
          </a:p>
          <a:p>
            <a:pPr marR="0" lvl="0" algn="l" defTabSz="914400" rtl="0" eaLnBrk="1" fontAlgn="auto" latinLnBrk="0" hangingPunct="1">
              <a:lnSpc>
                <a:spcPct val="100000"/>
              </a:lnSpc>
              <a:spcBef>
                <a:spcPts val="0"/>
              </a:spcBef>
              <a:spcAft>
                <a:spcPts val="0"/>
              </a:spcAft>
              <a:buClrTx/>
              <a:buSzTx/>
              <a:tabLst/>
              <a:defRPr/>
            </a:pPr>
            <a:r>
              <a:rPr kumimoji="0" lang="de-DE" sz="900" i="0" u="none" strike="noStrike" kern="1200" cap="none" spc="0" normalizeH="0" baseline="0" noProof="0" dirty="0">
                <a:ln>
                  <a:noFill/>
                </a:ln>
                <a:solidFill>
                  <a:srgbClr val="FF0000"/>
                </a:solidFill>
                <a:effectLst/>
                <a:uLnTx/>
                <a:uFillTx/>
                <a:ea typeface="+mn-ea"/>
                <a:cs typeface="Arial" pitchFamily="34" charset="0"/>
              </a:rPr>
              <a:t>1. RKI Ratgeber Influenza, 2. infektionsschutz.de: GRIPPE (INFLUENZA), 3. </a:t>
            </a:r>
            <a:r>
              <a:rPr kumimoji="0" lang="de-DE" sz="900" i="0" u="none" strike="noStrike" kern="1200" cap="none" spc="0" normalizeH="0" baseline="0" noProof="0" dirty="0">
                <a:ln>
                  <a:noFill/>
                </a:ln>
                <a:solidFill>
                  <a:srgbClr val="FF0000"/>
                </a:solidFill>
                <a:effectLst/>
                <a:uLnTx/>
                <a:uFillTx/>
                <a:ea typeface="+mn-ea"/>
                <a:cs typeface="Arial" pitchFamily="34" charset="0"/>
                <a:hlinkClick r:id="rId5"/>
              </a:rPr>
              <a:t>https://www.nali-impfen.de/impfempfehlungen/impfungen-a-z/influenza-impfung/</a:t>
            </a:r>
            <a:r>
              <a:rPr kumimoji="0" lang="de-DE" sz="900" i="0" u="none" strike="noStrike" kern="1200" cap="none" spc="0" normalizeH="0" baseline="0" noProof="0" dirty="0">
                <a:ln>
                  <a:noFill/>
                </a:ln>
                <a:solidFill>
                  <a:srgbClr val="FF0000"/>
                </a:solidFill>
                <a:effectLst/>
                <a:uLnTx/>
                <a:uFillTx/>
                <a:ea typeface="+mn-ea"/>
                <a:cs typeface="Arial" pitchFamily="34" charset="0"/>
              </a:rPr>
              <a:t>, abgerufen November 2023. </a:t>
            </a:r>
          </a:p>
        </p:txBody>
      </p:sp>
    </p:spTree>
    <p:extLst>
      <p:ext uri="{BB962C8B-B14F-4D97-AF65-F5344CB8AC3E}">
        <p14:creationId xmlns:p14="http://schemas.microsoft.com/office/powerpoint/2010/main" val="382310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FFA88F-AE1E-4140-801A-3CB64CDBB4BB}"/>
              </a:ext>
            </a:extLst>
          </p:cNvPr>
          <p:cNvSpPr>
            <a:spLocks noGrp="1"/>
          </p:cNvSpPr>
          <p:nvPr>
            <p:ph type="sldNum" sz="quarter" idx="10"/>
          </p:nvPr>
        </p:nvSpPr>
        <p:spPr/>
        <p:txBody>
          <a:bodyPr/>
          <a:lstStyle/>
          <a:p>
            <a:fld id="{99EB916B-55F2-4A6B-BCF8-09E073F77D34}" type="slidenum">
              <a:rPr lang="en-AU" smtClean="0"/>
              <a:pPr/>
              <a:t>16</a:t>
            </a:fld>
            <a:endParaRPr lang="en-AU"/>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462122"/>
            <a:ext cx="10729912" cy="590931"/>
          </a:xfrm>
        </p:spPr>
        <p:txBody>
          <a:bodyPr/>
          <a:lstStyle/>
          <a:p>
            <a:pPr marL="0" indent="0">
              <a:spcBef>
                <a:spcPct val="0"/>
              </a:spcBef>
              <a:buNone/>
            </a:pPr>
            <a:r>
              <a:rPr lang="de-DE" sz="3600" dirty="0">
                <a:solidFill>
                  <a:schemeClr val="tx1"/>
                </a:solidFill>
                <a:latin typeface="Calibri" panose="020F0502020204030204" pitchFamily="34" charset="0"/>
                <a:ea typeface="+mj-ea"/>
                <a:cs typeface="Calibri" panose="020F0502020204030204" pitchFamily="34" charset="0"/>
              </a:rPr>
              <a:t>Ursachen für geringe Impfeffektivität bei Influenza</a:t>
            </a:r>
            <a:endParaRPr lang="en-AU" sz="3600" dirty="0">
              <a:solidFill>
                <a:schemeClr val="tx1"/>
              </a:solidFill>
              <a:latin typeface="Calibri" panose="020F0502020204030204" pitchFamily="34" charset="0"/>
              <a:ea typeface="+mj-ea"/>
              <a:cs typeface="Calibri" panose="020F0502020204030204" pitchFamily="34" charset="0"/>
            </a:endParaRPr>
          </a:p>
        </p:txBody>
      </p:sp>
      <p:grpSp>
        <p:nvGrpSpPr>
          <p:cNvPr id="5" name="Gruppieren 4">
            <a:extLst>
              <a:ext uri="{FF2B5EF4-FFF2-40B4-BE49-F238E27FC236}">
                <a16:creationId xmlns:a16="http://schemas.microsoft.com/office/drawing/2014/main" id="{DB7D401F-E8E5-F7C8-997B-2A5426414223}"/>
              </a:ext>
            </a:extLst>
          </p:cNvPr>
          <p:cNvGrpSpPr/>
          <p:nvPr/>
        </p:nvGrpSpPr>
        <p:grpSpPr>
          <a:xfrm>
            <a:off x="1297549" y="1830710"/>
            <a:ext cx="9366779" cy="4047453"/>
            <a:chOff x="1631504" y="1424310"/>
            <a:chExt cx="9452452" cy="4047453"/>
          </a:xfrm>
        </p:grpSpPr>
        <p:sp>
          <p:nvSpPr>
            <p:cNvPr id="6" name="Rectangle 24">
              <a:extLst>
                <a:ext uri="{FF2B5EF4-FFF2-40B4-BE49-F238E27FC236}">
                  <a16:creationId xmlns:a16="http://schemas.microsoft.com/office/drawing/2014/main" id="{BFCBCB1E-2B50-A622-39F3-3049057D1CA9}"/>
                </a:ext>
              </a:extLst>
            </p:cNvPr>
            <p:cNvSpPr/>
            <p:nvPr/>
          </p:nvSpPr>
          <p:spPr>
            <a:xfrm>
              <a:off x="4832545" y="2426730"/>
              <a:ext cx="27000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7" name="Rectangle 24">
              <a:extLst>
                <a:ext uri="{FF2B5EF4-FFF2-40B4-BE49-F238E27FC236}">
                  <a16:creationId xmlns:a16="http://schemas.microsoft.com/office/drawing/2014/main" id="{097867BC-57B4-CACE-3638-DE4EB9FEFD70}"/>
                </a:ext>
              </a:extLst>
            </p:cNvPr>
            <p:cNvSpPr/>
            <p:nvPr/>
          </p:nvSpPr>
          <p:spPr>
            <a:xfrm>
              <a:off x="1631504" y="1424310"/>
              <a:ext cx="3119123" cy="7898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9" name="Rectangle 24">
              <a:extLst>
                <a:ext uri="{FF2B5EF4-FFF2-40B4-BE49-F238E27FC236}">
                  <a16:creationId xmlns:a16="http://schemas.microsoft.com/office/drawing/2014/main" id="{0AA76C7D-196A-AEF4-9807-9FB44E0506A2}"/>
                </a:ext>
              </a:extLst>
            </p:cNvPr>
            <p:cNvSpPr/>
            <p:nvPr/>
          </p:nvSpPr>
          <p:spPr>
            <a:xfrm>
              <a:off x="1632265" y="2426730"/>
              <a:ext cx="31176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0" name="Textfeld 9">
              <a:extLst>
                <a:ext uri="{FF2B5EF4-FFF2-40B4-BE49-F238E27FC236}">
                  <a16:creationId xmlns:a16="http://schemas.microsoft.com/office/drawing/2014/main" id="{B69EDF31-15DA-BE43-35EC-08AB31DDC7C0}"/>
                </a:ext>
              </a:extLst>
            </p:cNvPr>
            <p:cNvSpPr txBox="1"/>
            <p:nvPr/>
          </p:nvSpPr>
          <p:spPr>
            <a:xfrm>
              <a:off x="1919536" y="1643999"/>
              <a:ext cx="2656389"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VIRUS </a:t>
              </a:r>
            </a:p>
          </p:txBody>
        </p:sp>
        <p:sp>
          <p:nvSpPr>
            <p:cNvPr id="11" name="Textfeld 10">
              <a:extLst>
                <a:ext uri="{FF2B5EF4-FFF2-40B4-BE49-F238E27FC236}">
                  <a16:creationId xmlns:a16="http://schemas.microsoft.com/office/drawing/2014/main" id="{BBE32709-68CC-C249-0E1B-F2238E563377}"/>
                </a:ext>
              </a:extLst>
            </p:cNvPr>
            <p:cNvSpPr txBox="1"/>
            <p:nvPr/>
          </p:nvSpPr>
          <p:spPr>
            <a:xfrm>
              <a:off x="1919536"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ANTIGENDRIFT</a:t>
              </a:r>
              <a:endParaRPr kumimoji="0" lang="de-DE" sz="1400" b="1" i="0" u="none" strike="noStrike" kern="1200" cap="none" spc="0" normalizeH="0" baseline="30000" noProof="0">
                <a:ln>
                  <a:noFill/>
                </a:ln>
                <a:solidFill>
                  <a:prstClr val="black"/>
                </a:solidFill>
                <a:effectLst/>
                <a:uLnTx/>
                <a:uFillTx/>
                <a:latin typeface="+mj-lt"/>
                <a:ea typeface="+mn-ea"/>
                <a:cs typeface="+mn-cs"/>
              </a:endParaRPr>
            </a:p>
          </p:txBody>
        </p:sp>
        <p:sp>
          <p:nvSpPr>
            <p:cNvPr id="12" name="Textfeld 11">
              <a:extLst>
                <a:ext uri="{FF2B5EF4-FFF2-40B4-BE49-F238E27FC236}">
                  <a16:creationId xmlns:a16="http://schemas.microsoft.com/office/drawing/2014/main" id="{68BDC977-5738-7784-9345-8F8E4901A996}"/>
                </a:ext>
              </a:extLst>
            </p:cNvPr>
            <p:cNvSpPr txBox="1"/>
            <p:nvPr/>
          </p:nvSpPr>
          <p:spPr>
            <a:xfrm>
              <a:off x="1854189"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ea typeface="+mn-ea"/>
                  <a:cs typeface="+mn-cs"/>
                </a:rPr>
                <a:t>Zirkulation von Viren </a:t>
              </a:r>
              <a:br>
                <a:rPr kumimoji="0" lang="de-DE" sz="1400" b="0" i="0" u="none" strike="noStrike" kern="1200" cap="none" spc="0" normalizeH="0" baseline="0" noProof="0" dirty="0">
                  <a:ln>
                    <a:noFill/>
                  </a:ln>
                  <a:solidFill>
                    <a:prstClr val="black"/>
                  </a:solidFill>
                  <a:effectLst/>
                  <a:uLnTx/>
                  <a:uFillTx/>
                  <a:ea typeface="+mn-ea"/>
                  <a:cs typeface="+mn-cs"/>
                </a:rPr>
              </a:br>
              <a:r>
                <a:rPr kumimoji="0" lang="de-DE" sz="1400" b="0" i="0" u="none" strike="noStrike" kern="1200" cap="none" spc="0" normalizeH="0" baseline="0" noProof="0" dirty="0">
                  <a:ln>
                    <a:noFill/>
                  </a:ln>
                  <a:solidFill>
                    <a:prstClr val="black"/>
                  </a:solidFill>
                  <a:effectLst/>
                  <a:uLnTx/>
                  <a:uFillTx/>
                  <a:ea typeface="+mn-ea"/>
                  <a:cs typeface="+mn-cs"/>
                </a:rPr>
                <a:t>mit unterschiedlichen </a:t>
              </a:r>
              <a:r>
                <a:rPr kumimoji="0" lang="de-DE" sz="1400" b="0" i="0" u="none" strike="noStrike" kern="1200" cap="none" spc="0" normalizeH="0" baseline="0" noProof="0" dirty="0" err="1">
                  <a:ln>
                    <a:noFill/>
                  </a:ln>
                  <a:solidFill>
                    <a:prstClr val="black"/>
                  </a:solidFill>
                  <a:effectLst/>
                  <a:uLnTx/>
                  <a:uFillTx/>
                  <a:ea typeface="+mn-ea"/>
                  <a:cs typeface="+mn-cs"/>
                </a:rPr>
                <a:t>antigenen</a:t>
              </a:r>
              <a:r>
                <a:rPr kumimoji="0" lang="de-DE" sz="1400" b="0" i="0" u="none" strike="noStrike" kern="1200" cap="none" spc="0" normalizeH="0" baseline="0" noProof="0" dirty="0">
                  <a:ln>
                    <a:noFill/>
                  </a:ln>
                  <a:solidFill>
                    <a:prstClr val="black"/>
                  </a:solidFill>
                  <a:effectLst/>
                  <a:uLnTx/>
                  <a:uFillTx/>
                  <a:ea typeface="+mn-ea"/>
                  <a:cs typeface="+mn-cs"/>
                </a:rPr>
                <a:t> Eigenschaften</a:t>
              </a:r>
              <a:endParaRPr kumimoji="0" lang="de-DE" sz="1400" b="0" i="0" u="none" strike="noStrike" kern="1200" cap="none" spc="0" normalizeH="0" baseline="30000" noProof="0" dirty="0">
                <a:ln>
                  <a:noFill/>
                </a:ln>
                <a:solidFill>
                  <a:prstClr val="black"/>
                </a:solidFill>
                <a:effectLst/>
                <a:uLnTx/>
                <a:uFillTx/>
                <a:ea typeface="+mn-ea"/>
                <a:cs typeface="+mn-cs"/>
              </a:endParaRPr>
            </a:p>
          </p:txBody>
        </p:sp>
        <p:sp>
          <p:nvSpPr>
            <p:cNvPr id="13" name="Rectangle 24">
              <a:extLst>
                <a:ext uri="{FF2B5EF4-FFF2-40B4-BE49-F238E27FC236}">
                  <a16:creationId xmlns:a16="http://schemas.microsoft.com/office/drawing/2014/main" id="{E87AD689-E878-9240-3B26-71D1C0B8685A}"/>
                </a:ext>
              </a:extLst>
            </p:cNvPr>
            <p:cNvSpPr/>
            <p:nvPr/>
          </p:nvSpPr>
          <p:spPr>
            <a:xfrm>
              <a:off x="4833305" y="1424310"/>
              <a:ext cx="2699240" cy="7898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4" name="Textfeld 13">
              <a:extLst>
                <a:ext uri="{FF2B5EF4-FFF2-40B4-BE49-F238E27FC236}">
                  <a16:creationId xmlns:a16="http://schemas.microsoft.com/office/drawing/2014/main" id="{0A82EEBD-4341-D6F3-963A-B802B277A8BB}"/>
                </a:ext>
              </a:extLst>
            </p:cNvPr>
            <p:cNvSpPr txBox="1"/>
            <p:nvPr/>
          </p:nvSpPr>
          <p:spPr>
            <a:xfrm>
              <a:off x="4818552" y="1643999"/>
              <a:ext cx="2796670"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WIRT</a:t>
              </a:r>
            </a:p>
          </p:txBody>
        </p:sp>
        <p:sp>
          <p:nvSpPr>
            <p:cNvPr id="16" name="Textfeld 15">
              <a:extLst>
                <a:ext uri="{FF2B5EF4-FFF2-40B4-BE49-F238E27FC236}">
                  <a16:creationId xmlns:a16="http://schemas.microsoft.com/office/drawing/2014/main" id="{92F685E9-FA8C-060B-2686-19D8AA04EA74}"/>
                </a:ext>
              </a:extLst>
            </p:cNvPr>
            <p:cNvSpPr txBox="1"/>
            <p:nvPr/>
          </p:nvSpPr>
          <p:spPr>
            <a:xfrm>
              <a:off x="4818552"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Ältere,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Immungeschwächte</a:t>
              </a:r>
              <a:endParaRPr kumimoji="0" lang="de-DE" sz="1400" b="0" i="0" u="none" strike="noStrike" kern="1200" cap="none" spc="0" normalizeH="0" baseline="30000" noProof="0">
                <a:ln>
                  <a:noFill/>
                </a:ln>
                <a:solidFill>
                  <a:prstClr val="black"/>
                </a:solidFill>
                <a:effectLst/>
                <a:uLnTx/>
                <a:uFillTx/>
                <a:ea typeface="+mn-ea"/>
                <a:cs typeface="+mn-cs"/>
              </a:endParaRPr>
            </a:p>
          </p:txBody>
        </p:sp>
        <p:sp>
          <p:nvSpPr>
            <p:cNvPr id="17" name="Rectangle 24">
              <a:extLst>
                <a:ext uri="{FF2B5EF4-FFF2-40B4-BE49-F238E27FC236}">
                  <a16:creationId xmlns:a16="http://schemas.microsoft.com/office/drawing/2014/main" id="{2641AF3E-8990-F0D8-B9A2-4049FE820119}"/>
                </a:ext>
              </a:extLst>
            </p:cNvPr>
            <p:cNvSpPr/>
            <p:nvPr/>
          </p:nvSpPr>
          <p:spPr>
            <a:xfrm>
              <a:off x="7617141" y="1432991"/>
              <a:ext cx="3466815" cy="772450"/>
            </a:xfrm>
            <a:prstGeom prst="rect">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8" name="Rectangle 24">
              <a:extLst>
                <a:ext uri="{FF2B5EF4-FFF2-40B4-BE49-F238E27FC236}">
                  <a16:creationId xmlns:a16="http://schemas.microsoft.com/office/drawing/2014/main" id="{C36FA888-270A-89A5-49DD-8B5346778F6F}"/>
                </a:ext>
              </a:extLst>
            </p:cNvPr>
            <p:cNvSpPr/>
            <p:nvPr/>
          </p:nvSpPr>
          <p:spPr>
            <a:xfrm>
              <a:off x="7617400" y="2426730"/>
              <a:ext cx="3466555"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9" name="Textfeld 18">
              <a:extLst>
                <a:ext uri="{FF2B5EF4-FFF2-40B4-BE49-F238E27FC236}">
                  <a16:creationId xmlns:a16="http://schemas.microsoft.com/office/drawing/2014/main" id="{2526EA01-07A8-2875-6971-1B2AA9B6505D}"/>
                </a:ext>
              </a:extLst>
            </p:cNvPr>
            <p:cNvSpPr txBox="1"/>
            <p:nvPr/>
          </p:nvSpPr>
          <p:spPr>
            <a:xfrm>
              <a:off x="7615222" y="1623818"/>
              <a:ext cx="3468734" cy="393698"/>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dirty="0">
                  <a:ln>
                    <a:noFill/>
                  </a:ln>
                  <a:solidFill>
                    <a:srgbClr val="FFFFFF"/>
                  </a:solidFill>
                  <a:effectLst/>
                  <a:uLnTx/>
                  <a:uFillTx/>
                  <a:latin typeface="+mj-lt"/>
                  <a:ea typeface="+mn-ea"/>
                  <a:cs typeface="+mn-cs"/>
                </a:rPr>
                <a:t>BEDINGT DURCH</a:t>
              </a:r>
            </a:p>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1" i="0" u="none" strike="noStrike" kern="1200" cap="none" spc="0" normalizeH="0" baseline="0" noProof="0" dirty="0">
                  <a:ln>
                    <a:noFill/>
                  </a:ln>
                  <a:solidFill>
                    <a:srgbClr val="FFFFFF"/>
                  </a:solidFill>
                  <a:effectLst/>
                  <a:uLnTx/>
                  <a:uFillTx/>
                  <a:latin typeface="+mj-lt"/>
                  <a:ea typeface="+mn-ea"/>
                  <a:cs typeface="+mn-cs"/>
                </a:rPr>
                <a:t>HERSTELLUNGSVERFAHREN</a:t>
              </a:r>
              <a:r>
                <a:rPr kumimoji="0" lang="de-DE" b="1" i="0" u="none" strike="noStrike" kern="1200" cap="none" spc="0" normalizeH="0" baseline="0" noProof="0" dirty="0">
                  <a:ln>
                    <a:noFill/>
                  </a:ln>
                  <a:solidFill>
                    <a:srgbClr val="FFFFFF"/>
                  </a:solidFill>
                  <a:effectLst/>
                  <a:uLnTx/>
                  <a:uFillTx/>
                  <a:ea typeface="+mn-ea"/>
                  <a:cs typeface="+mn-cs"/>
                </a:rPr>
                <a:t> </a:t>
              </a:r>
            </a:p>
          </p:txBody>
        </p:sp>
        <p:sp>
          <p:nvSpPr>
            <p:cNvPr id="20" name="Textfeld 19">
              <a:extLst>
                <a:ext uri="{FF2B5EF4-FFF2-40B4-BE49-F238E27FC236}">
                  <a16:creationId xmlns:a16="http://schemas.microsoft.com/office/drawing/2014/main" id="{C34C598E-A863-3B25-1B67-0DF36FC1E0BA}"/>
                </a:ext>
              </a:extLst>
            </p:cNvPr>
            <p:cNvSpPr txBox="1"/>
            <p:nvPr/>
          </p:nvSpPr>
          <p:spPr>
            <a:xfrm>
              <a:off x="7958752"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EI-ADAPTATION</a:t>
              </a:r>
              <a:endParaRPr kumimoji="0" lang="de-DE" sz="1600" b="1" i="0" u="none" strike="noStrike" kern="1200" cap="none" spc="0" normalizeH="0" baseline="30000" noProof="0">
                <a:ln>
                  <a:noFill/>
                </a:ln>
                <a:solidFill>
                  <a:prstClr val="black"/>
                </a:solidFill>
                <a:effectLst/>
                <a:uLnTx/>
                <a:uFillTx/>
                <a:latin typeface="+mj-lt"/>
                <a:ea typeface="+mn-ea"/>
                <a:cs typeface="+mn-cs"/>
              </a:endParaRPr>
            </a:p>
          </p:txBody>
        </p:sp>
        <p:sp>
          <p:nvSpPr>
            <p:cNvPr id="21" name="Textfeld 20">
              <a:extLst>
                <a:ext uri="{FF2B5EF4-FFF2-40B4-BE49-F238E27FC236}">
                  <a16:creationId xmlns:a16="http://schemas.microsoft.com/office/drawing/2014/main" id="{B23A2F66-3554-092B-A94A-191C482F1AA4}"/>
                </a:ext>
              </a:extLst>
            </p:cNvPr>
            <p:cNvSpPr txBox="1"/>
            <p:nvPr/>
          </p:nvSpPr>
          <p:spPr>
            <a:xfrm>
              <a:off x="8046712" y="44266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Hämagglutinin im Impfstoff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unterscheidet sich bereits von dem empfohlenen Impfstamm</a:t>
              </a:r>
              <a:endParaRPr kumimoji="0" lang="de-DE" sz="1400" b="0" i="0" u="none" strike="noStrike" kern="1200" cap="none" spc="0" normalizeH="0" baseline="30000" noProof="0">
                <a:ln>
                  <a:noFill/>
                </a:ln>
                <a:solidFill>
                  <a:prstClr val="black"/>
                </a:solidFill>
                <a:effectLst/>
                <a:uLnTx/>
                <a:uFillTx/>
                <a:ea typeface="+mn-ea"/>
                <a:cs typeface="+mn-cs"/>
              </a:endParaRPr>
            </a:p>
          </p:txBody>
        </p:sp>
        <p:pic>
          <p:nvPicPr>
            <p:cNvPr id="22" name="Grafik 21">
              <a:extLst>
                <a:ext uri="{FF2B5EF4-FFF2-40B4-BE49-F238E27FC236}">
                  <a16:creationId xmlns:a16="http://schemas.microsoft.com/office/drawing/2014/main" id="{8E81F530-F418-7BC0-DD13-A33B90FA0892}"/>
                </a:ext>
              </a:extLst>
            </p:cNvPr>
            <p:cNvPicPr>
              <a:picLocks noChangeAspect="1"/>
            </p:cNvPicPr>
            <p:nvPr/>
          </p:nvPicPr>
          <p:blipFill>
            <a:blip r:embed="rId3"/>
            <a:stretch>
              <a:fillRect/>
            </a:stretch>
          </p:blipFill>
          <p:spPr>
            <a:xfrm>
              <a:off x="8539245" y="2943175"/>
              <a:ext cx="1476134" cy="1357491"/>
            </a:xfrm>
            <a:prstGeom prst="rect">
              <a:avLst/>
            </a:prstGeom>
          </p:spPr>
        </p:pic>
        <p:pic>
          <p:nvPicPr>
            <p:cNvPr id="23" name="Picture 5">
              <a:extLst>
                <a:ext uri="{FF2B5EF4-FFF2-40B4-BE49-F238E27FC236}">
                  <a16:creationId xmlns:a16="http://schemas.microsoft.com/office/drawing/2014/main" id="{FD874066-992F-8EDE-1EE3-286FA2A25D1E}"/>
                </a:ext>
              </a:extLst>
            </p:cNvPr>
            <p:cNvPicPr>
              <a:picLocks noChangeAspect="1"/>
            </p:cNvPicPr>
            <p:nvPr/>
          </p:nvPicPr>
          <p:blipFill>
            <a:blip r:embed="rId4">
              <a:duotone>
                <a:prstClr val="black"/>
                <a:schemeClr val="accent3">
                  <a:lumMod val="20000"/>
                  <a:lumOff val="80000"/>
                  <a:tint val="45000"/>
                  <a:satMod val="400000"/>
                </a:schemeClr>
              </a:duoton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495600" y="2960768"/>
              <a:ext cx="1448681" cy="1364834"/>
            </a:xfrm>
            <a:prstGeom prst="rect">
              <a:avLst/>
            </a:prstGeom>
          </p:spPr>
        </p:pic>
        <p:pic>
          <p:nvPicPr>
            <p:cNvPr id="24" name="Picture 7">
              <a:extLst>
                <a:ext uri="{FF2B5EF4-FFF2-40B4-BE49-F238E27FC236}">
                  <a16:creationId xmlns:a16="http://schemas.microsoft.com/office/drawing/2014/main" id="{D3FECF24-7B16-5BD0-D480-34CE2E3DF412}"/>
                </a:ext>
              </a:extLst>
            </p:cNvPr>
            <p:cNvPicPr>
              <a:picLocks noChangeAspect="1"/>
            </p:cNvPicPr>
            <p:nvPr/>
          </p:nvPicPr>
          <p:blipFill>
            <a:blip r:embed="rId6" cstate="print">
              <a:duotone>
                <a:prstClr val="black"/>
                <a:schemeClr val="accent3">
                  <a:lumMod val="20000"/>
                  <a:lumOff val="80000"/>
                  <a:tint val="45000"/>
                  <a:satMod val="400000"/>
                </a:schemeClr>
              </a:duoton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928872" y="2991934"/>
              <a:ext cx="2338915" cy="1451364"/>
            </a:xfrm>
            <a:prstGeom prst="rect">
              <a:avLst/>
            </a:prstGeom>
          </p:spPr>
        </p:pic>
        <mc:AlternateContent xmlns:mc="http://schemas.openxmlformats.org/markup-compatibility/2006" xmlns:p14="http://schemas.microsoft.com/office/powerpoint/2010/main">
          <mc:Choice Requires="p14">
            <p:contentPart p14:bwMode="auto" r:id="rId8">
              <p14:nvContentPartPr>
                <p14:cNvPr id="25" name="Freihand 24">
                  <a:extLst>
                    <a:ext uri="{FF2B5EF4-FFF2-40B4-BE49-F238E27FC236}">
                      <a16:creationId xmlns:a16="http://schemas.microsoft.com/office/drawing/2014/main" id="{D431FA2B-42AA-45F1-939F-F3301B61F8FF}"/>
                    </a:ext>
                  </a:extLst>
                </p14:cNvPr>
                <p14:cNvContentPartPr/>
                <p14:nvPr/>
              </p14:nvContentPartPr>
              <p14:xfrm>
                <a:off x="4670802" y="1581318"/>
                <a:ext cx="360" cy="10800"/>
              </p14:xfrm>
            </p:contentPart>
          </mc:Choice>
          <mc:Fallback xmlns="">
            <p:pic>
              <p:nvPicPr>
                <p:cNvPr id="25" name="Freihand 24">
                  <a:extLst>
                    <a:ext uri="{FF2B5EF4-FFF2-40B4-BE49-F238E27FC236}">
                      <a16:creationId xmlns:a16="http://schemas.microsoft.com/office/drawing/2014/main" id="{D431FA2B-42AA-45F1-939F-F3301B61F8FF}"/>
                    </a:ext>
                  </a:extLst>
                </p:cNvPr>
                <p:cNvPicPr/>
                <p:nvPr/>
              </p:nvPicPr>
              <p:blipFill>
                <a:blip r:embed="rId10"/>
                <a:stretch>
                  <a:fillRect/>
                </a:stretch>
              </p:blipFill>
              <p:spPr>
                <a:xfrm>
                  <a:off x="4661802" y="1572318"/>
                  <a:ext cx="18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Freihand 25">
                  <a:extLst>
                    <a:ext uri="{FF2B5EF4-FFF2-40B4-BE49-F238E27FC236}">
                      <a16:creationId xmlns:a16="http://schemas.microsoft.com/office/drawing/2014/main" id="{86E9DACD-27E3-5FA1-9F00-B3553F4A23A8}"/>
                    </a:ext>
                  </a:extLst>
                </p14:cNvPr>
                <p14:cNvContentPartPr/>
                <p14:nvPr/>
              </p14:nvContentPartPr>
              <p14:xfrm>
                <a:off x="4575402" y="1464678"/>
                <a:ext cx="2160" cy="360"/>
              </p14:xfrm>
            </p:contentPart>
          </mc:Choice>
          <mc:Fallback xmlns="">
            <p:pic>
              <p:nvPicPr>
                <p:cNvPr id="26" name="Freihand 25">
                  <a:extLst>
                    <a:ext uri="{FF2B5EF4-FFF2-40B4-BE49-F238E27FC236}">
                      <a16:creationId xmlns:a16="http://schemas.microsoft.com/office/drawing/2014/main" id="{86E9DACD-27E3-5FA1-9F00-B3553F4A23A8}"/>
                    </a:ext>
                  </a:extLst>
                </p:cNvPr>
                <p:cNvPicPr/>
                <p:nvPr/>
              </p:nvPicPr>
              <p:blipFill>
                <a:blip r:embed="rId12"/>
                <a:stretch>
                  <a:fillRect/>
                </a:stretch>
              </p:blipFill>
              <p:spPr>
                <a:xfrm>
                  <a:off x="4566402" y="1455678"/>
                  <a:ext cx="19800" cy="18000"/>
                </a:xfrm>
                <a:prstGeom prst="rect">
                  <a:avLst/>
                </a:prstGeom>
              </p:spPr>
            </p:pic>
          </mc:Fallback>
        </mc:AlternateContent>
        <p:sp>
          <p:nvSpPr>
            <p:cNvPr id="8" name="Textfeld 7">
              <a:extLst>
                <a:ext uri="{FF2B5EF4-FFF2-40B4-BE49-F238E27FC236}">
                  <a16:creationId xmlns:a16="http://schemas.microsoft.com/office/drawing/2014/main" id="{4FFD26DF-C836-59E2-B692-6E9F77EDCE24}"/>
                </a:ext>
              </a:extLst>
            </p:cNvPr>
            <p:cNvSpPr txBox="1"/>
            <p:nvPr/>
          </p:nvSpPr>
          <p:spPr>
            <a:xfrm>
              <a:off x="4807616" y="2483322"/>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IMMUNSENESZENZ</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mj-lt"/>
                  <a:ea typeface="+mn-ea"/>
                  <a:cs typeface="+mn-cs"/>
                </a:rPr>
                <a:t>IMMUNSUPPRESSIVE THERAPIE</a:t>
              </a:r>
            </a:p>
          </p:txBody>
        </p:sp>
      </p:grpSp>
      <p:sp>
        <p:nvSpPr>
          <p:cNvPr id="27" name="Rectangle 26">
            <a:extLst>
              <a:ext uri="{FF2B5EF4-FFF2-40B4-BE49-F238E27FC236}">
                <a16:creationId xmlns:a16="http://schemas.microsoft.com/office/drawing/2014/main" id="{6C767243-EC49-48FA-8877-4289BC1B48F9}"/>
              </a:ext>
            </a:extLst>
          </p:cNvPr>
          <p:cNvSpPr/>
          <p:nvPr/>
        </p:nvSpPr>
        <p:spPr>
          <a:xfrm>
            <a:off x="495759" y="6566054"/>
            <a:ext cx="3238959" cy="187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0009F87-1E0D-413C-8EFB-D4609E6B511C}"/>
              </a:ext>
            </a:extLst>
          </p:cNvPr>
          <p:cNvSpPr txBox="1"/>
          <p:nvPr/>
        </p:nvSpPr>
        <p:spPr>
          <a:xfrm>
            <a:off x="730250" y="6155814"/>
            <a:ext cx="10729912"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1. Van den Brand JMA, et al. J </a:t>
            </a:r>
            <a:r>
              <a:rPr lang="en-US" sz="1000" dirty="0" err="1">
                <a:latin typeface="Calibri" panose="020F0502020204030204" pitchFamily="34" charset="0"/>
                <a:cs typeface="Calibri" panose="020F0502020204030204" pitchFamily="34" charset="0"/>
              </a:rPr>
              <a:t>Virol</a:t>
            </a:r>
            <a:r>
              <a:rPr lang="en-US" sz="1000" dirty="0">
                <a:latin typeface="Calibri" panose="020F0502020204030204" pitchFamily="34" charset="0"/>
                <a:cs typeface="Calibri" panose="020F0502020204030204" pitchFamily="34" charset="0"/>
              </a:rPr>
              <a:t>. 2011;85(6):2851–2858; 2. </a:t>
            </a:r>
            <a:r>
              <a:rPr lang="en-US" sz="1000" dirty="0" err="1">
                <a:latin typeface="Calibri" panose="020F0502020204030204" pitchFamily="34" charset="0"/>
                <a:cs typeface="Calibri" panose="020F0502020204030204" pitchFamily="34" charset="0"/>
              </a:rPr>
              <a:t>Skowronski</a:t>
            </a:r>
            <a:r>
              <a:rPr lang="en-US" sz="1000" dirty="0">
                <a:latin typeface="Calibri" panose="020F0502020204030204" pitchFamily="34" charset="0"/>
                <a:cs typeface="Calibri" panose="020F0502020204030204" pitchFamily="34" charset="0"/>
              </a:rPr>
              <a:t> DM, et al. </a:t>
            </a:r>
            <a:r>
              <a:rPr lang="en-US" sz="1000" dirty="0" err="1">
                <a:latin typeface="Calibri" panose="020F0502020204030204" pitchFamily="34" charset="0"/>
                <a:cs typeface="Calibri" panose="020F0502020204030204" pitchFamily="34" charset="0"/>
              </a:rPr>
              <a:t>PLoS</a:t>
            </a:r>
            <a:r>
              <a:rPr lang="en-US" sz="1000" dirty="0">
                <a:latin typeface="Calibri" panose="020F0502020204030204" pitchFamily="34" charset="0"/>
                <a:cs typeface="Calibri" panose="020F0502020204030204" pitchFamily="34" charset="0"/>
              </a:rPr>
              <a:t> One. 2014;9(3):e92153. 3. </a:t>
            </a:r>
            <a:r>
              <a:rPr lang="en-US" sz="1000" dirty="0" err="1">
                <a:latin typeface="Calibri" panose="020F0502020204030204" pitchFamily="34" charset="0"/>
                <a:cs typeface="Calibri" panose="020F0502020204030204" pitchFamily="34" charset="0"/>
              </a:rPr>
              <a:t>Belongia</a:t>
            </a:r>
            <a:r>
              <a:rPr lang="en-US" sz="1000" dirty="0">
                <a:latin typeface="Calibri" panose="020F0502020204030204" pitchFamily="34" charset="0"/>
                <a:cs typeface="Calibri" panose="020F0502020204030204" pitchFamily="34" charset="0"/>
              </a:rPr>
              <a:t> EA, et al. Clin Infect Dis. 2019;69(10):1817–1823. ​</a:t>
            </a:r>
          </a:p>
        </p:txBody>
      </p:sp>
    </p:spTree>
    <p:extLst>
      <p:ext uri="{BB962C8B-B14F-4D97-AF65-F5344CB8AC3E}">
        <p14:creationId xmlns:p14="http://schemas.microsoft.com/office/powerpoint/2010/main" val="282228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804272-74CE-9BFF-6B8B-E9046AF991B1}"/>
              </a:ext>
            </a:extLst>
          </p:cNvPr>
          <p:cNvSpPr>
            <a:spLocks noGrp="1"/>
          </p:cNvSpPr>
          <p:nvPr>
            <p:ph type="sldNum" sz="quarter" idx="10"/>
          </p:nvPr>
        </p:nvSpPr>
        <p:spPr>
          <a:xfrm>
            <a:off x="730250" y="6335242"/>
            <a:ext cx="514656" cy="158565"/>
          </a:xfrm>
        </p:spPr>
        <p:txBody>
          <a:bodyPr/>
          <a:lstStyle/>
          <a:p>
            <a:fld id="{99EB916B-55F2-4A6B-BCF8-09E073F77D34}" type="slidenum">
              <a:rPr lang="en-AU" smtClean="0"/>
              <a:pPr/>
              <a:t>17</a:t>
            </a:fld>
            <a:endParaRPr lang="en-AU" dirty="0"/>
          </a:p>
        </p:txBody>
      </p:sp>
      <p:sp>
        <p:nvSpPr>
          <p:cNvPr id="6" name="Rectangle 26">
            <a:extLst>
              <a:ext uri="{FF2B5EF4-FFF2-40B4-BE49-F238E27FC236}">
                <a16:creationId xmlns:a16="http://schemas.microsoft.com/office/drawing/2014/main" id="{A8779AB3-B641-ABB7-EC53-2C309DD47889}"/>
              </a:ext>
            </a:extLst>
          </p:cNvPr>
          <p:cNvSpPr/>
          <p:nvPr/>
        </p:nvSpPr>
        <p:spPr>
          <a:xfrm>
            <a:off x="1579303" y="6313624"/>
            <a:ext cx="9207331" cy="18018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hlinkClick r:id="rId3"/>
              </a:rPr>
              <a:t>https://twitter.com/DocScribbles/status/1251200333495312385/photo/1</a:t>
            </a:r>
            <a:r>
              <a:rPr kumimoji="0" lang="de-DE" sz="800" b="0" i="0" u="none" strike="noStrike" kern="1200" cap="none" spc="0" normalizeH="0" baseline="0" noProof="0" dirty="0">
                <a:ln>
                  <a:noFill/>
                </a:ln>
                <a:effectLst/>
                <a:uLnTx/>
                <a:uFillTx/>
              </a:rPr>
              <a:t> </a:t>
            </a:r>
            <a:endParaRPr kumimoji="0" lang="en-GB" sz="800" b="0" u="none" strike="noStrike" kern="1200" cap="none" spc="0" normalizeH="0" baseline="0" noProof="0" dirty="0">
              <a:ln>
                <a:noFill/>
              </a:ln>
              <a:effectLst/>
              <a:uLnTx/>
              <a:uFillTx/>
            </a:endParaRPr>
          </a:p>
        </p:txBody>
      </p:sp>
      <p:sp>
        <p:nvSpPr>
          <p:cNvPr id="8" name="Textplatzhalter 2">
            <a:extLst>
              <a:ext uri="{FF2B5EF4-FFF2-40B4-BE49-F238E27FC236}">
                <a16:creationId xmlns:a16="http://schemas.microsoft.com/office/drawing/2014/main" id="{978C1F9F-C773-F1A5-30AD-0C889466771B}"/>
              </a:ext>
            </a:extLst>
          </p:cNvPr>
          <p:cNvSpPr>
            <a:spLocks noGrp="1"/>
          </p:cNvSpPr>
          <p:nvPr>
            <p:ph type="body" sz="quarter" idx="18"/>
          </p:nvPr>
        </p:nvSpPr>
        <p:spPr>
          <a:xfrm>
            <a:off x="784163" y="503889"/>
            <a:ext cx="10729912" cy="590931"/>
          </a:xfrm>
        </p:spPr>
        <p:txBody>
          <a:bodyPr/>
          <a:lstStyle/>
          <a:p>
            <a:pPr marL="0" indent="0">
              <a:spcBef>
                <a:spcPct val="0"/>
              </a:spcBef>
              <a:buNone/>
            </a:pPr>
            <a:r>
              <a:rPr lang="de-DE" sz="3600" dirty="0">
                <a:solidFill>
                  <a:schemeClr val="tx1"/>
                </a:solidFill>
                <a:latin typeface="Calibri" panose="020F0502020204030204" pitchFamily="34" charset="0"/>
                <a:ea typeface="+mj-ea"/>
                <a:cs typeface="Calibri" panose="020F0502020204030204" pitchFamily="34" charset="0"/>
              </a:rPr>
              <a:t>Weiterentwickelte</a:t>
            </a:r>
            <a:r>
              <a:rPr lang="de-DE" sz="3600" b="0" dirty="0">
                <a:solidFill>
                  <a:schemeClr val="tx1"/>
                </a:solidFill>
                <a:latin typeface="Calibri" panose="020F0502020204030204" pitchFamily="34" charset="0"/>
                <a:ea typeface="+mj-ea"/>
                <a:cs typeface="Calibri" panose="020F0502020204030204" pitchFamily="34" charset="0"/>
              </a:rPr>
              <a:t> </a:t>
            </a:r>
            <a:r>
              <a:rPr lang="de-DE" sz="3600" dirty="0">
                <a:solidFill>
                  <a:schemeClr val="tx1"/>
                </a:solidFill>
                <a:latin typeface="Calibri" panose="020F0502020204030204" pitchFamily="34" charset="0"/>
                <a:ea typeface="+mj-ea"/>
                <a:cs typeface="Calibri" panose="020F0502020204030204" pitchFamily="34" charset="0"/>
              </a:rPr>
              <a:t>Grippeimpfstoffe</a:t>
            </a:r>
            <a:r>
              <a:rPr lang="de-DE" sz="3600" b="0" dirty="0">
                <a:solidFill>
                  <a:schemeClr val="tx1"/>
                </a:solidFill>
                <a:latin typeface="Calibri" panose="020F0502020204030204" pitchFamily="34" charset="0"/>
                <a:ea typeface="+mj-ea"/>
                <a:cs typeface="Calibri" panose="020F0502020204030204" pitchFamily="34" charset="0"/>
              </a:rPr>
              <a:t> </a:t>
            </a:r>
            <a:r>
              <a:rPr lang="de-DE" b="0" dirty="0">
                <a:solidFill>
                  <a:schemeClr val="tx1"/>
                </a:solidFill>
                <a:latin typeface="Calibri" panose="020F0502020204030204" pitchFamily="34" charset="0"/>
                <a:ea typeface="+mj-ea"/>
                <a:cs typeface="Calibri" panose="020F0502020204030204" pitchFamily="34" charset="0"/>
              </a:rPr>
              <a:t>für (ältere) Erwachsene </a:t>
            </a:r>
          </a:p>
        </p:txBody>
      </p:sp>
      <p:sp>
        <p:nvSpPr>
          <p:cNvPr id="3" name="Content Placeholder 7">
            <a:extLst>
              <a:ext uri="{FF2B5EF4-FFF2-40B4-BE49-F238E27FC236}">
                <a16:creationId xmlns:a16="http://schemas.microsoft.com/office/drawing/2014/main" id="{0EBF2270-5858-60EC-51C6-9BB2FBA2A542}"/>
              </a:ext>
            </a:extLst>
          </p:cNvPr>
          <p:cNvSpPr>
            <a:spLocks noGrp="1"/>
          </p:cNvSpPr>
          <p:nvPr>
            <p:ph idx="1"/>
          </p:nvPr>
        </p:nvSpPr>
        <p:spPr>
          <a:xfrm>
            <a:off x="731044" y="1747902"/>
            <a:ext cx="10729912" cy="4310743"/>
          </a:xfrm>
        </p:spPr>
        <p:txBody>
          <a:bodyPr/>
          <a:lstStyle/>
          <a:p>
            <a:pPr marL="285750" indent="-285750">
              <a:buFont typeface="Arial" panose="020B0604020202020204" pitchFamily="34" charset="0"/>
              <a:buChar char="•"/>
            </a:pPr>
            <a:r>
              <a:rPr lang="de-DE" sz="1800" dirty="0">
                <a:latin typeface="Calibri" panose="020F0502020204030204" pitchFamily="34" charset="0"/>
                <a:cs typeface="Calibri" panose="020F0502020204030204" pitchFamily="34" charset="0"/>
              </a:rPr>
              <a:t>Bei älteren Menschen führt eine nachlassende Immunität (</a:t>
            </a:r>
            <a:r>
              <a:rPr lang="de-DE" sz="1800" b="1" dirty="0">
                <a:latin typeface="Calibri" panose="020F0502020204030204" pitchFamily="34" charset="0"/>
                <a:cs typeface="Calibri" panose="020F0502020204030204" pitchFamily="34" charset="0"/>
              </a:rPr>
              <a:t>Immunseneszenz</a:t>
            </a:r>
            <a:r>
              <a:rPr lang="de-DE" sz="1800" dirty="0">
                <a:latin typeface="Calibri" panose="020F0502020204030204" pitchFamily="34" charset="0"/>
                <a:cs typeface="Calibri" panose="020F0502020204030204" pitchFamily="34" charset="0"/>
              </a:rPr>
              <a:t>) zu einer schlechteren Reaktionsfähigkeit auf Impfstoffe</a:t>
            </a:r>
            <a:r>
              <a:rPr lang="de-DE" sz="1800" baseline="30000" dirty="0">
                <a:latin typeface="Calibri" panose="020F0502020204030204" pitchFamily="34" charset="0"/>
                <a:cs typeface="Calibri" panose="020F0502020204030204" pitchFamily="34" charset="0"/>
              </a:rPr>
              <a:t>1</a:t>
            </a:r>
          </a:p>
          <a:p>
            <a:pPr marL="285750" indent="-285750">
              <a:buFont typeface="Arial" panose="020B0604020202020204" pitchFamily="34" charset="0"/>
              <a:buChar char="•"/>
            </a:pPr>
            <a:r>
              <a:rPr lang="de-DE" sz="1800" b="1" dirty="0">
                <a:highlight>
                  <a:srgbClr val="00FF00"/>
                </a:highlight>
                <a:latin typeface="Calibri" panose="020F0502020204030204" pitchFamily="34" charset="0"/>
                <a:cs typeface="Calibri" panose="020F0502020204030204" pitchFamily="34" charset="0"/>
              </a:rPr>
              <a:t>MF59-adjuvantierte</a:t>
            </a:r>
            <a:r>
              <a:rPr lang="de-DE" sz="1800" dirty="0">
                <a:latin typeface="Calibri" panose="020F0502020204030204" pitchFamily="34" charset="0"/>
                <a:cs typeface="Calibri" panose="020F0502020204030204" pitchFamily="34" charset="0"/>
              </a:rPr>
              <a:t> und nicht-adjuvantierte </a:t>
            </a:r>
            <a:r>
              <a:rPr lang="de-DE" sz="1800" b="1" dirty="0">
                <a:highlight>
                  <a:srgbClr val="00FF00"/>
                </a:highlight>
                <a:latin typeface="Calibri" panose="020F0502020204030204" pitchFamily="34" charset="0"/>
                <a:cs typeface="Calibri" panose="020F0502020204030204" pitchFamily="34" charset="0"/>
              </a:rPr>
              <a:t>Hochdosisimpfstoffe</a:t>
            </a:r>
            <a:r>
              <a:rPr lang="de-DE" sz="1800" dirty="0">
                <a:latin typeface="Calibri" panose="020F0502020204030204" pitchFamily="34" charset="0"/>
                <a:cs typeface="Calibri" panose="020F0502020204030204" pitchFamily="34" charset="0"/>
              </a:rPr>
              <a:t> gegen saisonale Influenza wurden entwickelt, um ältere Menschen mit hohem Risiko für schwere Komplikationen zu schützen</a:t>
            </a:r>
            <a:r>
              <a:rPr lang="de-DE" sz="1800" b="0" i="0" u="none" strike="noStrike" baseline="30000" dirty="0">
                <a:latin typeface="Calibri" panose="020F0502020204030204" pitchFamily="34" charset="0"/>
                <a:cs typeface="Calibri" panose="020F0502020204030204" pitchFamily="34" charset="0"/>
              </a:rPr>
              <a:t>2</a:t>
            </a:r>
          </a:p>
          <a:p>
            <a:pPr marL="285750" indent="-285750">
              <a:buFont typeface="Arial" panose="020B0604020202020204" pitchFamily="34" charset="0"/>
              <a:buChar char="•"/>
            </a:pPr>
            <a:r>
              <a:rPr lang="en-US" sz="1800" dirty="0" err="1">
                <a:latin typeface="Calibri" panose="020F0502020204030204" pitchFamily="34" charset="0"/>
                <a:cs typeface="Calibri" panose="020F0502020204030204" pitchFamily="34" charset="0"/>
              </a:rPr>
              <a:t>Erleichtern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eine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stärkere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Immunantwort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nach</a:t>
            </a:r>
            <a:r>
              <a:rPr lang="en-US" sz="1800" dirty="0">
                <a:latin typeface="Calibri" panose="020F0502020204030204" pitchFamily="34" charset="0"/>
                <a:cs typeface="Calibri" panose="020F0502020204030204" pitchFamily="34" charset="0"/>
              </a:rPr>
              <a:t> Immunisierung</a:t>
            </a:r>
            <a:r>
              <a:rPr lang="en-US" sz="1800" baseline="30000" dirty="0">
                <a:latin typeface="Calibri" panose="020F0502020204030204" pitchFamily="34" charset="0"/>
                <a:cs typeface="Calibri" panose="020F0502020204030204" pitchFamily="34" charset="0"/>
              </a:rPr>
              <a:t>3</a:t>
            </a:r>
          </a:p>
        </p:txBody>
      </p:sp>
      <p:grpSp>
        <p:nvGrpSpPr>
          <p:cNvPr id="4" name="Group 3">
            <a:extLst>
              <a:ext uri="{FF2B5EF4-FFF2-40B4-BE49-F238E27FC236}">
                <a16:creationId xmlns:a16="http://schemas.microsoft.com/office/drawing/2014/main" id="{A9EABEF4-13AF-5A86-BABA-DAD5E2092122}"/>
              </a:ext>
            </a:extLst>
          </p:cNvPr>
          <p:cNvGrpSpPr/>
          <p:nvPr/>
        </p:nvGrpSpPr>
        <p:grpSpPr>
          <a:xfrm>
            <a:off x="2283770" y="3813475"/>
            <a:ext cx="7637910" cy="1545012"/>
            <a:chOff x="2055584" y="2478557"/>
            <a:chExt cx="7637910" cy="1545012"/>
          </a:xfrm>
        </p:grpSpPr>
        <p:sp>
          <p:nvSpPr>
            <p:cNvPr id="5" name="TextBox 16">
              <a:extLst>
                <a:ext uri="{FF2B5EF4-FFF2-40B4-BE49-F238E27FC236}">
                  <a16:creationId xmlns:a16="http://schemas.microsoft.com/office/drawing/2014/main" id="{61E670BE-4E05-23BA-CE59-C8DA63E8EF68}"/>
                </a:ext>
              </a:extLst>
            </p:cNvPr>
            <p:cNvSpPr txBox="1"/>
            <p:nvPr/>
          </p:nvSpPr>
          <p:spPr>
            <a:xfrm>
              <a:off x="2055585" y="3536494"/>
              <a:ext cx="375148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472C4"/>
                  </a:solidFill>
                  <a:effectLst/>
                  <a:uLnTx/>
                  <a:uFillTx/>
                  <a:latin typeface="+mj-lt"/>
                  <a:ea typeface="+mn-ea"/>
                  <a:cs typeface="+mn-cs"/>
                </a:rPr>
                <a:t>Adjuvantierte Impfstoffe</a:t>
              </a:r>
            </a:p>
          </p:txBody>
        </p:sp>
        <p:sp>
          <p:nvSpPr>
            <p:cNvPr id="9" name="TextBox 17">
              <a:extLst>
                <a:ext uri="{FF2B5EF4-FFF2-40B4-BE49-F238E27FC236}">
                  <a16:creationId xmlns:a16="http://schemas.microsoft.com/office/drawing/2014/main" id="{1B0D4715-9C7D-7062-5E3B-094CD85C7C1F}"/>
                </a:ext>
              </a:extLst>
            </p:cNvPr>
            <p:cNvSpPr txBox="1"/>
            <p:nvPr/>
          </p:nvSpPr>
          <p:spPr>
            <a:xfrm>
              <a:off x="6138180" y="3536494"/>
              <a:ext cx="342899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472C4"/>
                  </a:solidFill>
                  <a:effectLst/>
                  <a:uLnTx/>
                  <a:uFillTx/>
                  <a:latin typeface="+mj-lt"/>
                  <a:ea typeface="+mn-ea"/>
                  <a:cs typeface="+mn-cs"/>
                </a:rPr>
                <a:t>Hochdosierte Impfstoffe</a:t>
              </a:r>
            </a:p>
          </p:txBody>
        </p:sp>
        <p:sp>
          <p:nvSpPr>
            <p:cNvPr id="10" name="Rectangle 19">
              <a:extLst>
                <a:ext uri="{FF2B5EF4-FFF2-40B4-BE49-F238E27FC236}">
                  <a16:creationId xmlns:a16="http://schemas.microsoft.com/office/drawing/2014/main" id="{9D58F683-F0B4-5BA3-97A7-C43C6AF9BE5A}"/>
                </a:ext>
              </a:extLst>
            </p:cNvPr>
            <p:cNvSpPr/>
            <p:nvPr/>
          </p:nvSpPr>
          <p:spPr>
            <a:xfrm>
              <a:off x="2055584" y="3017769"/>
              <a:ext cx="3736514" cy="1005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sp>
          <p:nvSpPr>
            <p:cNvPr id="11" name="Rectangle 20">
              <a:extLst>
                <a:ext uri="{FF2B5EF4-FFF2-40B4-BE49-F238E27FC236}">
                  <a16:creationId xmlns:a16="http://schemas.microsoft.com/office/drawing/2014/main" id="{065816D0-A5AD-1760-80BA-9562475ECB32}"/>
                </a:ext>
              </a:extLst>
            </p:cNvPr>
            <p:cNvSpPr/>
            <p:nvPr/>
          </p:nvSpPr>
          <p:spPr>
            <a:xfrm>
              <a:off x="5949494" y="3017769"/>
              <a:ext cx="3744000" cy="1005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grpSp>
          <p:nvGrpSpPr>
            <p:cNvPr id="12" name="Group 22">
              <a:extLst>
                <a:ext uri="{FF2B5EF4-FFF2-40B4-BE49-F238E27FC236}">
                  <a16:creationId xmlns:a16="http://schemas.microsoft.com/office/drawing/2014/main" id="{468BC7D4-9E66-9B1E-75E3-C85D546E45C0}"/>
                </a:ext>
              </a:extLst>
            </p:cNvPr>
            <p:cNvGrpSpPr/>
            <p:nvPr/>
          </p:nvGrpSpPr>
          <p:grpSpPr>
            <a:xfrm>
              <a:off x="3491723" y="2478557"/>
              <a:ext cx="1005800" cy="1005800"/>
              <a:chOff x="1775500" y="2105486"/>
              <a:chExt cx="1005800" cy="1005800"/>
            </a:xfrm>
          </p:grpSpPr>
          <p:sp>
            <p:nvSpPr>
              <p:cNvPr id="16" name="Oval 23">
                <a:extLst>
                  <a:ext uri="{FF2B5EF4-FFF2-40B4-BE49-F238E27FC236}">
                    <a16:creationId xmlns:a16="http://schemas.microsoft.com/office/drawing/2014/main" id="{2E227690-0876-8921-DC12-657F56CB1821}"/>
                  </a:ext>
                </a:extLst>
              </p:cNvPr>
              <p:cNvSpPr/>
              <p:nvPr/>
            </p:nvSpPr>
            <p:spPr>
              <a:xfrm>
                <a:off x="1775500"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17" name="Group 24">
                <a:extLst>
                  <a:ext uri="{FF2B5EF4-FFF2-40B4-BE49-F238E27FC236}">
                    <a16:creationId xmlns:a16="http://schemas.microsoft.com/office/drawing/2014/main" id="{6311577B-4CBC-9E05-05A3-F5F07B8D2329}"/>
                  </a:ext>
                </a:extLst>
              </p:cNvPr>
              <p:cNvGrpSpPr/>
              <p:nvPr/>
            </p:nvGrpSpPr>
            <p:grpSpPr>
              <a:xfrm rot="1800000">
                <a:off x="2172012" y="2348970"/>
                <a:ext cx="299123" cy="619162"/>
                <a:chOff x="5200256" y="1719263"/>
                <a:chExt cx="1657350" cy="3430588"/>
              </a:xfrm>
            </p:grpSpPr>
            <p:sp>
              <p:nvSpPr>
                <p:cNvPr id="19" name="Line 5">
                  <a:extLst>
                    <a:ext uri="{FF2B5EF4-FFF2-40B4-BE49-F238E27FC236}">
                      <a16:creationId xmlns:a16="http://schemas.microsoft.com/office/drawing/2014/main" id="{EABAC47B-56C2-0F42-77E9-C70BEC73BFA6}"/>
                    </a:ext>
                  </a:extLst>
                </p:cNvPr>
                <p:cNvSpPr>
                  <a:spLocks noChangeShapeType="1"/>
                </p:cNvSpPr>
                <p:nvPr/>
              </p:nvSpPr>
              <p:spPr bwMode="auto">
                <a:xfrm>
                  <a:off x="5391151" y="1719263"/>
                  <a:ext cx="127793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0" name="Line 6">
                  <a:extLst>
                    <a:ext uri="{FF2B5EF4-FFF2-40B4-BE49-F238E27FC236}">
                      <a16:creationId xmlns:a16="http://schemas.microsoft.com/office/drawing/2014/main" id="{DD46983C-5605-E13B-C110-0BE9522B8D14}"/>
                    </a:ext>
                  </a:extLst>
                </p:cNvPr>
                <p:cNvSpPr>
                  <a:spLocks noChangeShapeType="1"/>
                </p:cNvSpPr>
                <p:nvPr/>
              </p:nvSpPr>
              <p:spPr bwMode="auto">
                <a:xfrm>
                  <a:off x="5648326"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1" name="Line 7">
                  <a:extLst>
                    <a:ext uri="{FF2B5EF4-FFF2-40B4-BE49-F238E27FC236}">
                      <a16:creationId xmlns:a16="http://schemas.microsoft.com/office/drawing/2014/main" id="{A745E48D-EFA9-3E46-6BFB-929F8917C108}"/>
                    </a:ext>
                  </a:extLst>
                </p:cNvPr>
                <p:cNvSpPr>
                  <a:spLocks noChangeShapeType="1"/>
                </p:cNvSpPr>
                <p:nvPr/>
              </p:nvSpPr>
              <p:spPr bwMode="auto">
                <a:xfrm>
                  <a:off x="6030913" y="4643438"/>
                  <a:ext cx="0" cy="506413"/>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2" name="Line 8">
                  <a:extLst>
                    <a:ext uri="{FF2B5EF4-FFF2-40B4-BE49-F238E27FC236}">
                      <a16:creationId xmlns:a16="http://schemas.microsoft.com/office/drawing/2014/main" id="{47DF07E5-9253-1F33-24B7-3214D68BBEA3}"/>
                    </a:ext>
                  </a:extLst>
                </p:cNvPr>
                <p:cNvSpPr>
                  <a:spLocks noChangeShapeType="1"/>
                </p:cNvSpPr>
                <p:nvPr/>
              </p:nvSpPr>
              <p:spPr bwMode="auto">
                <a:xfrm>
                  <a:off x="6415088"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3" name="Freeform 9">
                  <a:extLst>
                    <a:ext uri="{FF2B5EF4-FFF2-40B4-BE49-F238E27FC236}">
                      <a16:creationId xmlns:a16="http://schemas.microsoft.com/office/drawing/2014/main" id="{1C7AA043-76F1-DAF4-AC40-B8C4D6D8F53B}"/>
                    </a:ext>
                  </a:extLst>
                </p:cNvPr>
                <p:cNvSpPr>
                  <a:spLocks/>
                </p:cNvSpPr>
                <p:nvPr/>
              </p:nvSpPr>
              <p:spPr bwMode="auto">
                <a:xfrm>
                  <a:off x="5200256" y="2473371"/>
                  <a:ext cx="1657350" cy="0"/>
                </a:xfrm>
                <a:custGeom>
                  <a:avLst/>
                  <a:gdLst>
                    <a:gd name="T0" fmla="*/ 0 w 1044"/>
                    <a:gd name="T1" fmla="*/ 79 w 1044"/>
                    <a:gd name="T2" fmla="*/ 1044 w 1044"/>
                  </a:gdLst>
                  <a:ahLst/>
                  <a:cxnLst>
                    <a:cxn ang="0">
                      <a:pos x="T0" y="0"/>
                    </a:cxn>
                    <a:cxn ang="0">
                      <a:pos x="T1" y="0"/>
                    </a:cxn>
                    <a:cxn ang="0">
                      <a:pos x="T2" y="0"/>
                    </a:cxn>
                  </a:cxnLst>
                  <a:rect l="0" t="0" r="r" b="b"/>
                  <a:pathLst>
                    <a:path w="1044">
                      <a:moveTo>
                        <a:pt x="0" y="0"/>
                      </a:moveTo>
                      <a:lnTo>
                        <a:pt x="79" y="0"/>
                      </a:lnTo>
                      <a:lnTo>
                        <a:pt x="1044"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45AE210B-DE1F-9444-0382-5C038BF2B8AD}"/>
                    </a:ext>
                  </a:extLst>
                </p:cNvPr>
                <p:cNvSpPr>
                  <a:spLocks/>
                </p:cNvSpPr>
                <p:nvPr/>
              </p:nvSpPr>
              <p:spPr bwMode="auto">
                <a:xfrm>
                  <a:off x="5391151" y="2481263"/>
                  <a:ext cx="1277938" cy="2162175"/>
                </a:xfrm>
                <a:custGeom>
                  <a:avLst/>
                  <a:gdLst>
                    <a:gd name="T0" fmla="*/ 0 w 805"/>
                    <a:gd name="T1" fmla="*/ 0 h 1362"/>
                    <a:gd name="T2" fmla="*/ 0 w 805"/>
                    <a:gd name="T3" fmla="*/ 1042 h 1362"/>
                    <a:gd name="T4" fmla="*/ 403 w 805"/>
                    <a:gd name="T5" fmla="*/ 1362 h 1362"/>
                    <a:gd name="T6" fmla="*/ 805 w 805"/>
                    <a:gd name="T7" fmla="*/ 1042 h 1362"/>
                    <a:gd name="T8" fmla="*/ 805 w 805"/>
                    <a:gd name="T9" fmla="*/ 0 h 1362"/>
                  </a:gdLst>
                  <a:ahLst/>
                  <a:cxnLst>
                    <a:cxn ang="0">
                      <a:pos x="T0" y="T1"/>
                    </a:cxn>
                    <a:cxn ang="0">
                      <a:pos x="T2" y="T3"/>
                    </a:cxn>
                    <a:cxn ang="0">
                      <a:pos x="T4" y="T5"/>
                    </a:cxn>
                    <a:cxn ang="0">
                      <a:pos x="T6" y="T7"/>
                    </a:cxn>
                    <a:cxn ang="0">
                      <a:pos x="T8" y="T9"/>
                    </a:cxn>
                  </a:cxnLst>
                  <a:rect l="0" t="0" r="r" b="b"/>
                  <a:pathLst>
                    <a:path w="805" h="1362">
                      <a:moveTo>
                        <a:pt x="0" y="0"/>
                      </a:moveTo>
                      <a:lnTo>
                        <a:pt x="0" y="1042"/>
                      </a:lnTo>
                      <a:lnTo>
                        <a:pt x="403" y="1362"/>
                      </a:lnTo>
                      <a:lnTo>
                        <a:pt x="805" y="1042"/>
                      </a:lnTo>
                      <a:lnTo>
                        <a:pt x="805"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5" name="Line 11">
                  <a:extLst>
                    <a:ext uri="{FF2B5EF4-FFF2-40B4-BE49-F238E27FC236}">
                      <a16:creationId xmlns:a16="http://schemas.microsoft.com/office/drawing/2014/main" id="{679147F2-6BCE-6B8D-2B89-ADA881D21F8E}"/>
                    </a:ext>
                  </a:extLst>
                </p:cNvPr>
                <p:cNvSpPr>
                  <a:spLocks noChangeShapeType="1"/>
                </p:cNvSpPr>
                <p:nvPr/>
              </p:nvSpPr>
              <p:spPr bwMode="auto">
                <a:xfrm>
                  <a:off x="5391151" y="2990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6" name="Line 12">
                  <a:extLst>
                    <a:ext uri="{FF2B5EF4-FFF2-40B4-BE49-F238E27FC236}">
                      <a16:creationId xmlns:a16="http://schemas.microsoft.com/office/drawing/2014/main" id="{E5F109F0-ED47-24D4-BB31-159FB63C2938}"/>
                    </a:ext>
                  </a:extLst>
                </p:cNvPr>
                <p:cNvSpPr>
                  <a:spLocks noChangeShapeType="1"/>
                </p:cNvSpPr>
                <p:nvPr/>
              </p:nvSpPr>
              <p:spPr bwMode="auto">
                <a:xfrm>
                  <a:off x="5391151" y="3371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7" name="Line 13">
                  <a:extLst>
                    <a:ext uri="{FF2B5EF4-FFF2-40B4-BE49-F238E27FC236}">
                      <a16:creationId xmlns:a16="http://schemas.microsoft.com/office/drawing/2014/main" id="{1EC58A42-162E-D7EA-EF3B-F210F905245F}"/>
                    </a:ext>
                  </a:extLst>
                </p:cNvPr>
                <p:cNvSpPr>
                  <a:spLocks noChangeShapeType="1"/>
                </p:cNvSpPr>
                <p:nvPr/>
              </p:nvSpPr>
              <p:spPr bwMode="auto">
                <a:xfrm>
                  <a:off x="5391151" y="3752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grpSp>
          <p:sp>
            <p:nvSpPr>
              <p:cNvPr id="18" name="Plus Sign 25">
                <a:extLst>
                  <a:ext uri="{FF2B5EF4-FFF2-40B4-BE49-F238E27FC236}">
                    <a16:creationId xmlns:a16="http://schemas.microsoft.com/office/drawing/2014/main" id="{1DD36F37-5D12-267F-0510-9FF07FDE9630}"/>
                  </a:ext>
                </a:extLst>
              </p:cNvPr>
              <p:cNvSpPr/>
              <p:nvPr/>
            </p:nvSpPr>
            <p:spPr>
              <a:xfrm>
                <a:off x="1971004" y="2275697"/>
                <a:ext cx="311236" cy="311236"/>
              </a:xfrm>
              <a:prstGeom prst="mathPlus">
                <a:avLst>
                  <a:gd name="adj1" fmla="val 10259"/>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3" name="Group 35">
              <a:extLst>
                <a:ext uri="{FF2B5EF4-FFF2-40B4-BE49-F238E27FC236}">
                  <a16:creationId xmlns:a16="http://schemas.microsoft.com/office/drawing/2014/main" id="{A8857C8F-F985-0890-5C8A-97C098D46748}"/>
                </a:ext>
              </a:extLst>
            </p:cNvPr>
            <p:cNvGrpSpPr/>
            <p:nvPr/>
          </p:nvGrpSpPr>
          <p:grpSpPr>
            <a:xfrm>
              <a:off x="7385632" y="2478557"/>
              <a:ext cx="1005800" cy="1005800"/>
              <a:chOff x="5669409" y="2105486"/>
              <a:chExt cx="1005800" cy="1005800"/>
            </a:xfrm>
          </p:grpSpPr>
          <p:sp>
            <p:nvSpPr>
              <p:cNvPr id="14" name="Oval 36">
                <a:extLst>
                  <a:ext uri="{FF2B5EF4-FFF2-40B4-BE49-F238E27FC236}">
                    <a16:creationId xmlns:a16="http://schemas.microsoft.com/office/drawing/2014/main" id="{6C74C823-168B-090A-453E-4E092BA70864}"/>
                  </a:ext>
                </a:extLst>
              </p:cNvPr>
              <p:cNvSpPr/>
              <p:nvPr/>
            </p:nvSpPr>
            <p:spPr>
              <a:xfrm>
                <a:off x="5669409"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Arrow: Striped Right 37">
                <a:extLst>
                  <a:ext uri="{FF2B5EF4-FFF2-40B4-BE49-F238E27FC236}">
                    <a16:creationId xmlns:a16="http://schemas.microsoft.com/office/drawing/2014/main" id="{95C0DC0F-3DFA-FD4C-A84F-914BAE495708}"/>
                  </a:ext>
                </a:extLst>
              </p:cNvPr>
              <p:cNvSpPr/>
              <p:nvPr/>
            </p:nvSpPr>
            <p:spPr>
              <a:xfrm rot="16200000">
                <a:off x="5888142" y="2410637"/>
                <a:ext cx="568334" cy="395500"/>
              </a:xfrm>
              <a:prstGeom prst="stripedRightArrow">
                <a:avLst>
                  <a:gd name="adj1" fmla="val 58459"/>
                  <a:gd name="adj2" fmla="val 63534"/>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sp>
        <p:nvSpPr>
          <p:cNvPr id="28" name="TextBox 8">
            <a:extLst>
              <a:ext uri="{FF2B5EF4-FFF2-40B4-BE49-F238E27FC236}">
                <a16:creationId xmlns:a16="http://schemas.microsoft.com/office/drawing/2014/main" id="{B180424E-1E83-5385-0CD8-688B86B90417}"/>
              </a:ext>
            </a:extLst>
          </p:cNvPr>
          <p:cNvSpPr txBox="1"/>
          <p:nvPr/>
        </p:nvSpPr>
        <p:spPr>
          <a:xfrm>
            <a:off x="725532" y="5812840"/>
            <a:ext cx="10847175" cy="369332"/>
          </a:xfrm>
          <a:prstGeom prst="rect">
            <a:avLst/>
          </a:prstGeom>
          <a:noFill/>
        </p:spPr>
        <p:txBody>
          <a:bodyPr wrap="square" rtlCol="0" anchor="b">
            <a:spAutoFit/>
          </a:bodyPr>
          <a:lstStyle/>
          <a:p>
            <a:pPr lvl="0">
              <a:defRPr/>
            </a:pPr>
            <a:r>
              <a:rPr lang="en-US" sz="900" dirty="0">
                <a:latin typeface="Calibri" panose="020F0502020204030204" pitchFamily="34" charset="0"/>
                <a:cs typeface="Calibri" panose="020F0502020204030204" pitchFamily="34" charset="0"/>
              </a:rPr>
              <a:t>HA – </a:t>
            </a:r>
            <a:r>
              <a:rPr lang="en-US" sz="900" dirty="0" err="1">
                <a:latin typeface="Calibri" panose="020F0502020204030204" pitchFamily="34" charset="0"/>
                <a:cs typeface="Calibri" panose="020F0502020204030204" pitchFamily="34" charset="0"/>
              </a:rPr>
              <a:t>Hämagglutinin</a:t>
            </a:r>
            <a:endParaRPr lang="en-US" sz="900" dirty="0">
              <a:latin typeface="Calibri" panose="020F0502020204030204" pitchFamily="34" charset="0"/>
              <a:cs typeface="Calibri" panose="020F0502020204030204" pitchFamily="34" charset="0"/>
            </a:endParaRPr>
          </a:p>
          <a:p>
            <a:pPr lvl="0">
              <a:defRPr/>
            </a:pPr>
            <a:r>
              <a:rPr lang="en-US" sz="900" dirty="0">
                <a:latin typeface="Calibri" panose="020F0502020204030204" pitchFamily="34" charset="0"/>
                <a:cs typeface="Calibri" panose="020F0502020204030204" pitchFamily="34" charset="0"/>
              </a:rPr>
              <a:t>1. </a:t>
            </a:r>
            <a:r>
              <a:rPr lang="en-US" sz="900" dirty="0" err="1">
                <a:latin typeface="Calibri" panose="020F0502020204030204" pitchFamily="34" charset="0"/>
                <a:cs typeface="Calibri" panose="020F0502020204030204" pitchFamily="34" charset="0"/>
              </a:rPr>
              <a:t>Domnich</a:t>
            </a:r>
            <a:r>
              <a:rPr lang="en-US" sz="900" dirty="0">
                <a:latin typeface="Calibri" panose="020F0502020204030204" pitchFamily="34" charset="0"/>
                <a:cs typeface="Calibri" panose="020F0502020204030204" pitchFamily="34" charset="0"/>
              </a:rPr>
              <a:t> A &amp; de </a:t>
            </a:r>
            <a:r>
              <a:rPr lang="en-US" sz="900" dirty="0" err="1">
                <a:latin typeface="Calibri" panose="020F0502020204030204" pitchFamily="34" charset="0"/>
                <a:cs typeface="Calibri" panose="020F0502020204030204" pitchFamily="34" charset="0"/>
              </a:rPr>
              <a:t>Waure</a:t>
            </a:r>
            <a:r>
              <a:rPr lang="en-US" sz="900" dirty="0">
                <a:latin typeface="Calibri" panose="020F0502020204030204" pitchFamily="34" charset="0"/>
                <a:cs typeface="Calibri" panose="020F0502020204030204" pitchFamily="34" charset="0"/>
              </a:rPr>
              <a:t> C. Int J Infect Dis. 2022 Sep;122:855-863. 2.Wong &amp; Webby. Clin </a:t>
            </a:r>
            <a:r>
              <a:rPr lang="en-US" sz="900" dirty="0" err="1">
                <a:latin typeface="Calibri" panose="020F0502020204030204" pitchFamily="34" charset="0"/>
                <a:cs typeface="Calibri" panose="020F0502020204030204" pitchFamily="34" charset="0"/>
              </a:rPr>
              <a:t>Microbiol</a:t>
            </a:r>
            <a:r>
              <a:rPr lang="en-US" sz="900" dirty="0">
                <a:latin typeface="Calibri" panose="020F0502020204030204" pitchFamily="34" charset="0"/>
                <a:cs typeface="Calibri" panose="020F0502020204030204" pitchFamily="34" charset="0"/>
              </a:rPr>
              <a:t> Rev. 2013;26:476–92. 3. Wiggins KB et al. Viruses. 2021 Jun 9;13(6):1109. </a:t>
            </a:r>
            <a:endParaRPr lang="de-DE"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697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335B07-8DA7-27FA-02F0-D37429D2F2D8}"/>
              </a:ext>
            </a:extLst>
          </p:cNvPr>
          <p:cNvSpPr>
            <a:spLocks noGrp="1"/>
          </p:cNvSpPr>
          <p:nvPr>
            <p:ph type="sldNum" sz="quarter" idx="10"/>
          </p:nvPr>
        </p:nvSpPr>
        <p:spPr/>
        <p:txBody>
          <a:bodyPr/>
          <a:lstStyle/>
          <a:p>
            <a:fld id="{99EB916B-55F2-4A6B-BCF8-09E073F77D34}" type="slidenum">
              <a:rPr lang="en-AU" smtClean="0"/>
              <a:pPr/>
              <a:t>18</a:t>
            </a:fld>
            <a:endParaRPr lang="en-AU"/>
          </a:p>
        </p:txBody>
      </p:sp>
      <p:sp>
        <p:nvSpPr>
          <p:cNvPr id="4" name="Text Placeholder 1">
            <a:extLst>
              <a:ext uri="{FF2B5EF4-FFF2-40B4-BE49-F238E27FC236}">
                <a16:creationId xmlns:a16="http://schemas.microsoft.com/office/drawing/2014/main" id="{FDE50E64-C868-A1D0-81D5-81A7D6B9587A}"/>
              </a:ext>
            </a:extLst>
          </p:cNvPr>
          <p:cNvSpPr txBox="1">
            <a:spLocks/>
          </p:cNvSpPr>
          <p:nvPr/>
        </p:nvSpPr>
        <p:spPr>
          <a:xfrm>
            <a:off x="731044" y="548982"/>
            <a:ext cx="10729912" cy="4985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r>
              <a:rPr lang="de-DE" sz="3600" dirty="0">
                <a:solidFill>
                  <a:schemeClr val="tx1"/>
                </a:solidFill>
                <a:latin typeface="Calibri" panose="020F0502020204030204" pitchFamily="34" charset="0"/>
                <a:ea typeface="+mj-ea"/>
                <a:cs typeface="Calibri" panose="020F0502020204030204" pitchFamily="34" charset="0"/>
              </a:rPr>
              <a:t>Wirkmechanismus von Adjuvantien</a:t>
            </a:r>
          </a:p>
        </p:txBody>
      </p:sp>
      <p:grpSp>
        <p:nvGrpSpPr>
          <p:cNvPr id="13" name="Gruppieren 12">
            <a:extLst>
              <a:ext uri="{FF2B5EF4-FFF2-40B4-BE49-F238E27FC236}">
                <a16:creationId xmlns:a16="http://schemas.microsoft.com/office/drawing/2014/main" id="{F94858BF-29CC-60BC-19FD-406A00FFACF8}"/>
              </a:ext>
            </a:extLst>
          </p:cNvPr>
          <p:cNvGrpSpPr/>
          <p:nvPr/>
        </p:nvGrpSpPr>
        <p:grpSpPr>
          <a:xfrm>
            <a:off x="730250" y="1616577"/>
            <a:ext cx="5512817" cy="3624846"/>
            <a:chOff x="169682" y="1231853"/>
            <a:chExt cx="6073385" cy="3744715"/>
          </a:xfrm>
        </p:grpSpPr>
        <p:sp>
          <p:nvSpPr>
            <p:cNvPr id="12" name="Rechteck: abgerundete Ecken 11">
              <a:extLst>
                <a:ext uri="{FF2B5EF4-FFF2-40B4-BE49-F238E27FC236}">
                  <a16:creationId xmlns:a16="http://schemas.microsoft.com/office/drawing/2014/main" id="{51225813-3201-2420-ED6B-995710668773}"/>
                </a:ext>
              </a:extLst>
            </p:cNvPr>
            <p:cNvSpPr/>
            <p:nvPr/>
          </p:nvSpPr>
          <p:spPr>
            <a:xfrm>
              <a:off x="169682" y="1231853"/>
              <a:ext cx="6073385" cy="37447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Ein Bild, das Text, Screenshot, Reihe, Schrift enthält.&#10;&#10;Automatisch generierte Beschreibung">
              <a:extLst>
                <a:ext uri="{FF2B5EF4-FFF2-40B4-BE49-F238E27FC236}">
                  <a16:creationId xmlns:a16="http://schemas.microsoft.com/office/drawing/2014/main" id="{A288DB01-A4E1-6BD8-89BE-0556BF7E19F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646" t="18079" r="10809" b="20599"/>
            <a:stretch/>
          </p:blipFill>
          <p:spPr>
            <a:xfrm>
              <a:off x="272285" y="1538413"/>
              <a:ext cx="5970782" cy="3438155"/>
            </a:xfrm>
            <a:prstGeom prst="rect">
              <a:avLst/>
            </a:prstGeom>
            <a:effectLst/>
          </p:spPr>
        </p:pic>
      </p:grpSp>
      <p:sp>
        <p:nvSpPr>
          <p:cNvPr id="7" name="Textfeld 6">
            <a:extLst>
              <a:ext uri="{FF2B5EF4-FFF2-40B4-BE49-F238E27FC236}">
                <a16:creationId xmlns:a16="http://schemas.microsoft.com/office/drawing/2014/main" id="{A190C7C1-7537-1787-30E5-C3320DA4862D}"/>
              </a:ext>
            </a:extLst>
          </p:cNvPr>
          <p:cNvSpPr txBox="1"/>
          <p:nvPr/>
        </p:nvSpPr>
        <p:spPr>
          <a:xfrm>
            <a:off x="6336200" y="1466924"/>
            <a:ext cx="5678079" cy="3924151"/>
          </a:xfrm>
          <a:prstGeom prst="rect">
            <a:avLst/>
          </a:prstGeom>
          <a:noFill/>
        </p:spPr>
        <p:txBody>
          <a:bodyPr wrap="square">
            <a:spAutoFit/>
          </a:bodyPr>
          <a:lstStyle/>
          <a:p>
            <a:r>
              <a:rPr lang="de-DE" sz="1500" dirty="0"/>
              <a:t>Angestrebte Effekte von Adjuvantien</a:t>
            </a:r>
            <a:r>
              <a:rPr lang="de-DE" sz="1500" baseline="30000" dirty="0"/>
              <a:t>1,2</a:t>
            </a:r>
            <a:r>
              <a:rPr lang="de-DE" sz="1500" dirty="0"/>
              <a:t>:</a:t>
            </a:r>
          </a:p>
          <a:p>
            <a:endParaRPr lang="de-DE" sz="1500" dirty="0"/>
          </a:p>
          <a:p>
            <a:pPr marL="285750" indent="-285750">
              <a:buFont typeface="Arial" panose="020B0604020202020204" pitchFamily="34" charset="0"/>
              <a:buChar char="•"/>
            </a:pPr>
            <a:r>
              <a:rPr lang="de-DE" sz="1500" b="1" dirty="0">
                <a:latin typeface="+mj-lt"/>
              </a:rPr>
              <a:t>Verstärkung</a:t>
            </a:r>
            <a:r>
              <a:rPr lang="de-DE" sz="1500" dirty="0"/>
              <a:t> der Immunantwort, z.B.</a:t>
            </a:r>
          </a:p>
          <a:p>
            <a:pPr marL="742950" lvl="1" indent="-285750">
              <a:buClr>
                <a:srgbClr val="FF0000"/>
              </a:buClr>
              <a:buFont typeface="Arial" panose="020B0604020202020204" pitchFamily="34" charset="0"/>
              <a:buChar char="•"/>
            </a:pPr>
            <a:r>
              <a:rPr lang="de-DE" sz="1500" dirty="0"/>
              <a:t>quantitativer Anstieg des Antikörpertiters</a:t>
            </a:r>
          </a:p>
          <a:p>
            <a:pPr marL="742950" lvl="1" indent="-285750">
              <a:buClr>
                <a:srgbClr val="FF0000"/>
              </a:buClr>
              <a:buFont typeface="Arial" panose="020B0604020202020204" pitchFamily="34" charset="0"/>
              <a:buChar char="•"/>
            </a:pPr>
            <a:r>
              <a:rPr lang="de-DE" sz="1500" dirty="0"/>
              <a:t>Induktion von Antikörpern mit höherer Affinität</a:t>
            </a:r>
          </a:p>
          <a:p>
            <a:pPr marL="742950" lvl="1" indent="-285750">
              <a:buClr>
                <a:srgbClr val="FF0000"/>
              </a:buClr>
              <a:buFont typeface="Arial" panose="020B0604020202020204" pitchFamily="34" charset="0"/>
              <a:buChar char="•"/>
            </a:pPr>
            <a:r>
              <a:rPr lang="de-DE" sz="1500" dirty="0"/>
              <a:t>Induktion unterschiedlicher T-Zell-Antworten</a:t>
            </a:r>
          </a:p>
          <a:p>
            <a:endParaRPr lang="de-DE" sz="1500" dirty="0"/>
          </a:p>
          <a:p>
            <a:pPr marL="285750" indent="-285750">
              <a:buFont typeface="Arial" panose="020B0604020202020204" pitchFamily="34" charset="0"/>
              <a:buChar char="•"/>
            </a:pPr>
            <a:r>
              <a:rPr lang="de-DE" sz="1500" b="1" dirty="0">
                <a:latin typeface="+mj-lt"/>
              </a:rPr>
              <a:t>Verlängerung </a:t>
            </a:r>
            <a:r>
              <a:rPr lang="de-DE" sz="1500" dirty="0"/>
              <a:t>der Immunantwort</a:t>
            </a:r>
          </a:p>
          <a:p>
            <a:endParaRPr lang="de-DE" sz="1500" dirty="0"/>
          </a:p>
          <a:p>
            <a:pPr marL="285750" indent="-285750">
              <a:buFont typeface="Arial" panose="020B0604020202020204" pitchFamily="34" charset="0"/>
              <a:buChar char="•"/>
            </a:pPr>
            <a:r>
              <a:rPr lang="de-DE" sz="1500" b="1" dirty="0">
                <a:latin typeface="+mj-lt"/>
              </a:rPr>
              <a:t>Verbreiterung</a:t>
            </a:r>
            <a:r>
              <a:rPr lang="de-DE" sz="1500" dirty="0"/>
              <a:t> der Immunantwort</a:t>
            </a:r>
          </a:p>
          <a:p>
            <a:pPr marL="285750" indent="-285750">
              <a:buFont typeface="Arial" panose="020B0604020202020204" pitchFamily="34" charset="0"/>
              <a:buChar char="•"/>
            </a:pPr>
            <a:endParaRPr lang="de-DE" sz="1500" b="1" dirty="0">
              <a:latin typeface="+mj-lt"/>
            </a:endParaRPr>
          </a:p>
          <a:p>
            <a:pPr marL="285750" indent="-285750">
              <a:buFont typeface="Arial" panose="020B0604020202020204" pitchFamily="34" charset="0"/>
              <a:buChar char="•"/>
            </a:pPr>
            <a:r>
              <a:rPr lang="de-DE" sz="1500" b="1" dirty="0">
                <a:latin typeface="+mj-lt"/>
              </a:rPr>
              <a:t>Verminderung der Antigenmenge</a:t>
            </a:r>
          </a:p>
          <a:p>
            <a:endParaRPr lang="de-DE" sz="1500" dirty="0"/>
          </a:p>
          <a:p>
            <a:pPr marL="285750" indent="-285750">
              <a:buFont typeface="Arial" panose="020B0604020202020204" pitchFamily="34" charset="0"/>
              <a:buChar char="•"/>
            </a:pPr>
            <a:r>
              <a:rPr lang="de-DE" sz="1500" b="1" dirty="0">
                <a:latin typeface="+mj-lt"/>
              </a:rPr>
              <a:t>Erhöhung der Antigenität </a:t>
            </a:r>
            <a:r>
              <a:rPr lang="de-DE" sz="1500" dirty="0"/>
              <a:t>von Antigenen</a:t>
            </a:r>
          </a:p>
          <a:p>
            <a:pPr marL="285750" indent="-285750">
              <a:buFont typeface="Arial" panose="020B0604020202020204" pitchFamily="34" charset="0"/>
              <a:buChar char="•"/>
            </a:pPr>
            <a:endParaRPr lang="de-DE" sz="1500" dirty="0"/>
          </a:p>
          <a:p>
            <a:pPr marL="285750" indent="-285750">
              <a:buFont typeface="Arial" panose="020B0604020202020204" pitchFamily="34" charset="0"/>
              <a:buChar char="•"/>
            </a:pPr>
            <a:r>
              <a:rPr lang="de-DE" sz="1500" b="1" dirty="0">
                <a:latin typeface="+mj-lt"/>
              </a:rPr>
              <a:t>Überwindung von Immunseneszenz</a:t>
            </a:r>
          </a:p>
        </p:txBody>
      </p:sp>
      <p:sp>
        <p:nvSpPr>
          <p:cNvPr id="10" name="Textfeld 9">
            <a:extLst>
              <a:ext uri="{FF2B5EF4-FFF2-40B4-BE49-F238E27FC236}">
                <a16:creationId xmlns:a16="http://schemas.microsoft.com/office/drawing/2014/main" id="{E9394DB2-B25E-BAD8-EF5E-C6AB58417E04}"/>
              </a:ext>
            </a:extLst>
          </p:cNvPr>
          <p:cNvSpPr txBox="1"/>
          <p:nvPr/>
        </p:nvSpPr>
        <p:spPr>
          <a:xfrm>
            <a:off x="923828" y="6379417"/>
            <a:ext cx="11189616" cy="461665"/>
          </a:xfrm>
          <a:prstGeom prst="rect">
            <a:avLst/>
          </a:prstGeom>
          <a:noFill/>
        </p:spPr>
        <p:txBody>
          <a:bodyPr wrap="square">
            <a:spAutoFit/>
          </a:bodyPr>
          <a:lstStyle/>
          <a:p>
            <a:r>
              <a:rPr lang="de-DE" sz="800"/>
              <a:t>1. Wagner, R. &amp; </a:t>
            </a:r>
            <a:r>
              <a:rPr lang="de-DE" sz="800" err="1"/>
              <a:t>Hildt</a:t>
            </a:r>
            <a:r>
              <a:rPr lang="de-DE" sz="800"/>
              <a:t>, E. Zusammensetzung und Wirkmechanismen von </a:t>
            </a:r>
            <a:r>
              <a:rPr lang="de-DE" sz="800" err="1"/>
              <a:t>Adjuvanzien</a:t>
            </a:r>
            <a:r>
              <a:rPr lang="de-DE" sz="800"/>
              <a:t> in zugelassenen viralen Impfstoffen. Bundesgesundheitsblatt - Gesundheitsforschung - Gesundheitsschutz 62, 462–471 (2019). </a:t>
            </a:r>
          </a:p>
          <a:p>
            <a:r>
              <a:rPr lang="en-US" sz="800"/>
              <a:t>2. Zhao, T. et al. Vaccine adjuvants: mechanisms and platforms. Signal </a:t>
            </a:r>
            <a:r>
              <a:rPr lang="en-US" sz="800" err="1"/>
              <a:t>Transduct</a:t>
            </a:r>
            <a:r>
              <a:rPr lang="en-US" sz="800"/>
              <a:t>. Target. </a:t>
            </a:r>
            <a:r>
              <a:rPr lang="en-US" sz="800" err="1"/>
              <a:t>Ther</a:t>
            </a:r>
            <a:r>
              <a:rPr lang="en-US" sz="800"/>
              <a:t>. 8, 283 (2023).</a:t>
            </a:r>
          </a:p>
          <a:p>
            <a:r>
              <a:rPr lang="en-US" sz="800"/>
              <a:t>3. </a:t>
            </a:r>
            <a:r>
              <a:rPr lang="en-US" sz="800" err="1"/>
              <a:t>Übersetzt</a:t>
            </a:r>
            <a:r>
              <a:rPr lang="en-US" sz="800"/>
              <a:t> </a:t>
            </a:r>
            <a:r>
              <a:rPr lang="en-US" sz="800" err="1"/>
              <a:t>aus</a:t>
            </a:r>
            <a:r>
              <a:rPr lang="en-US" sz="800"/>
              <a:t>: CDC; https://www.cdc.gov/vaccinesafety/concerns/adjuvants.html; Stand 27.09.2022 (</a:t>
            </a:r>
            <a:r>
              <a:rPr lang="en-US" sz="800" err="1"/>
              <a:t>abgerufen</a:t>
            </a:r>
            <a:r>
              <a:rPr lang="en-US" sz="800"/>
              <a:t> am 01.08.2024)</a:t>
            </a:r>
            <a:endParaRPr lang="de-DE" sz="800"/>
          </a:p>
        </p:txBody>
      </p:sp>
    </p:spTree>
    <p:extLst>
      <p:ext uri="{BB962C8B-B14F-4D97-AF65-F5344CB8AC3E}">
        <p14:creationId xmlns:p14="http://schemas.microsoft.com/office/powerpoint/2010/main" val="67015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89BC6F0-6651-C9AD-A47E-30DE7B1751E0}"/>
              </a:ext>
            </a:extLst>
          </p:cNvPr>
          <p:cNvSpPr>
            <a:spLocks noGrp="1"/>
          </p:cNvSpPr>
          <p:nvPr>
            <p:ph type="body" sz="quarter" idx="18"/>
          </p:nvPr>
        </p:nvSpPr>
        <p:spPr>
          <a:xfrm>
            <a:off x="723525" y="736798"/>
            <a:ext cx="10729912" cy="480131"/>
          </a:xfrm>
        </p:spPr>
        <p:txBody>
          <a:bodyPr/>
          <a:lstStyle/>
          <a:p>
            <a:pPr marL="0" indent="0">
              <a:buNone/>
            </a:pPr>
            <a:r>
              <a:rPr lang="de-DE" dirty="0">
                <a:solidFill>
                  <a:schemeClr val="tx1"/>
                </a:solidFill>
                <a:highlight>
                  <a:srgbClr val="00FF00"/>
                </a:highlight>
                <a:latin typeface="Arial" panose="020B0604020202020204" pitchFamily="34" charset="0"/>
                <a:cs typeface="Arial" panose="020B0604020202020204" pitchFamily="34" charset="0"/>
              </a:rPr>
              <a:t>STIKO Impf- News vom 31.10.2024</a:t>
            </a:r>
          </a:p>
        </p:txBody>
      </p:sp>
      <p:pic>
        <p:nvPicPr>
          <p:cNvPr id="5" name="Inhaltsplatzhalter 4">
            <a:extLst>
              <a:ext uri="{FF2B5EF4-FFF2-40B4-BE49-F238E27FC236}">
                <a16:creationId xmlns:a16="http://schemas.microsoft.com/office/drawing/2014/main" id="{7F2D249F-A612-269C-7135-6B7F6EF0300B}"/>
              </a:ext>
            </a:extLst>
          </p:cNvPr>
          <p:cNvPicPr>
            <a:picLocks noGrp="1" noChangeAspect="1"/>
          </p:cNvPicPr>
          <p:nvPr>
            <p:ph idx="1"/>
          </p:nvPr>
        </p:nvPicPr>
        <p:blipFill>
          <a:blip r:embed="rId3"/>
          <a:stretch>
            <a:fillRect/>
          </a:stretch>
        </p:blipFill>
        <p:spPr>
          <a:xfrm>
            <a:off x="253738" y="1295618"/>
            <a:ext cx="11669486" cy="2133382"/>
          </a:xfrm>
        </p:spPr>
      </p:pic>
      <p:pic>
        <p:nvPicPr>
          <p:cNvPr id="7" name="Grafik 6">
            <a:extLst>
              <a:ext uri="{FF2B5EF4-FFF2-40B4-BE49-F238E27FC236}">
                <a16:creationId xmlns:a16="http://schemas.microsoft.com/office/drawing/2014/main" id="{A26BBEDC-75C4-1BEA-13BD-A13E5B16823E}"/>
              </a:ext>
            </a:extLst>
          </p:cNvPr>
          <p:cNvPicPr>
            <a:picLocks noChangeAspect="1"/>
          </p:cNvPicPr>
          <p:nvPr/>
        </p:nvPicPr>
        <p:blipFill>
          <a:blip r:embed="rId4"/>
          <a:stretch>
            <a:fillRect/>
          </a:stretch>
        </p:blipFill>
        <p:spPr>
          <a:xfrm>
            <a:off x="98526" y="2894081"/>
            <a:ext cx="11994948" cy="1427051"/>
          </a:xfrm>
          <a:prstGeom prst="rect">
            <a:avLst/>
          </a:prstGeom>
        </p:spPr>
      </p:pic>
      <p:sp>
        <p:nvSpPr>
          <p:cNvPr id="9" name="Textfeld 8">
            <a:extLst>
              <a:ext uri="{FF2B5EF4-FFF2-40B4-BE49-F238E27FC236}">
                <a16:creationId xmlns:a16="http://schemas.microsoft.com/office/drawing/2014/main" id="{C89819D5-75FA-CE7D-1B27-D79E218E7699}"/>
              </a:ext>
            </a:extLst>
          </p:cNvPr>
          <p:cNvSpPr txBox="1"/>
          <p:nvPr/>
        </p:nvSpPr>
        <p:spPr>
          <a:xfrm>
            <a:off x="5585927" y="6318771"/>
            <a:ext cx="6096000" cy="369332"/>
          </a:xfrm>
          <a:prstGeom prst="rect">
            <a:avLst/>
          </a:prstGeom>
          <a:noFill/>
        </p:spPr>
        <p:txBody>
          <a:bodyPr wrap="square">
            <a:spAutoFit/>
          </a:bodyPr>
          <a:lstStyle/>
          <a:p>
            <a:r>
              <a:rPr lang="de-DE" dirty="0"/>
              <a:t>Epidemiologisches Bulletin 44 |2024 31. Oktober 2024</a:t>
            </a:r>
          </a:p>
        </p:txBody>
      </p:sp>
      <p:pic>
        <p:nvPicPr>
          <p:cNvPr id="11" name="Grafik 10">
            <a:extLst>
              <a:ext uri="{FF2B5EF4-FFF2-40B4-BE49-F238E27FC236}">
                <a16:creationId xmlns:a16="http://schemas.microsoft.com/office/drawing/2014/main" id="{8DFEA243-AC17-CF80-11CD-F73D08E593B6}"/>
              </a:ext>
            </a:extLst>
          </p:cNvPr>
          <p:cNvPicPr>
            <a:picLocks noChangeAspect="1"/>
          </p:cNvPicPr>
          <p:nvPr/>
        </p:nvPicPr>
        <p:blipFill rotWithShape="1">
          <a:blip r:embed="rId5"/>
          <a:srcRect t="11999"/>
          <a:stretch/>
        </p:blipFill>
        <p:spPr>
          <a:xfrm>
            <a:off x="-1" y="4426660"/>
            <a:ext cx="12093475" cy="1872115"/>
          </a:xfrm>
          <a:prstGeom prst="rect">
            <a:avLst/>
          </a:prstGeom>
        </p:spPr>
      </p:pic>
    </p:spTree>
    <p:extLst>
      <p:ext uri="{BB962C8B-B14F-4D97-AF65-F5344CB8AC3E}">
        <p14:creationId xmlns:p14="http://schemas.microsoft.com/office/powerpoint/2010/main" val="375388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093DC021-A1CD-BF5C-E5EC-B6DEE8E64335}"/>
              </a:ext>
            </a:extLst>
          </p:cNvPr>
          <p:cNvPicPr>
            <a:picLocks noChangeAspect="1"/>
          </p:cNvPicPr>
          <p:nvPr/>
        </p:nvPicPr>
        <p:blipFill>
          <a:blip r:embed="rId2"/>
          <a:srcRect t="2852"/>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2096421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A59FFD-B434-6BC5-0E01-60EFA87FC1CB}"/>
              </a:ext>
            </a:extLst>
          </p:cNvPr>
          <p:cNvSpPr>
            <a:spLocks noGrp="1"/>
          </p:cNvSpPr>
          <p:nvPr>
            <p:ph type="body" sz="quarter" idx="18"/>
          </p:nvPr>
        </p:nvSpPr>
        <p:spPr>
          <a:xfrm>
            <a:off x="731044" y="587080"/>
            <a:ext cx="10729912" cy="590931"/>
          </a:xfrm>
        </p:spPr>
        <p:txBody>
          <a:bodyPr/>
          <a:lstStyle/>
          <a:p>
            <a:pPr marL="0" indent="0">
              <a:buNone/>
            </a:pPr>
            <a:r>
              <a:rPr lang="en-GB" sz="3600" dirty="0">
                <a:solidFill>
                  <a:srgbClr val="323232"/>
                </a:solidFill>
                <a:latin typeface="arial" panose="020B0604020202020204" pitchFamily="34" charset="0"/>
                <a:ea typeface="+mj-ea"/>
                <a:cs typeface="+mj-cs"/>
              </a:rPr>
              <a:t>Influenza: </a:t>
            </a:r>
            <a:r>
              <a:rPr lang="en-GB" sz="3600" dirty="0" err="1">
                <a:solidFill>
                  <a:srgbClr val="323232"/>
                </a:solidFill>
                <a:latin typeface="arial" panose="020B0604020202020204" pitchFamily="34" charset="0"/>
                <a:ea typeface="+mj-ea"/>
                <a:cs typeface="+mj-cs"/>
              </a:rPr>
              <a:t>Risikofaktoren</a:t>
            </a:r>
            <a:r>
              <a:rPr lang="en-GB" sz="3600" dirty="0">
                <a:solidFill>
                  <a:srgbClr val="323232"/>
                </a:solidFill>
                <a:latin typeface="arial" panose="020B0604020202020204" pitchFamily="34" charset="0"/>
                <a:ea typeface="+mj-ea"/>
                <a:cs typeface="+mj-cs"/>
              </a:rPr>
              <a:t> für </a:t>
            </a:r>
            <a:r>
              <a:rPr lang="en-GB" sz="3600" dirty="0" err="1">
                <a:solidFill>
                  <a:srgbClr val="323232"/>
                </a:solidFill>
                <a:latin typeface="arial" panose="020B0604020202020204" pitchFamily="34" charset="0"/>
                <a:ea typeface="+mj-ea"/>
                <a:cs typeface="+mj-cs"/>
              </a:rPr>
              <a:t>schweren</a:t>
            </a:r>
            <a:r>
              <a:rPr lang="en-GB" sz="3600" dirty="0">
                <a:solidFill>
                  <a:srgbClr val="323232"/>
                </a:solidFill>
                <a:latin typeface="arial" panose="020B0604020202020204" pitchFamily="34" charset="0"/>
                <a:ea typeface="+mj-ea"/>
                <a:cs typeface="+mj-cs"/>
              </a:rPr>
              <a:t> </a:t>
            </a:r>
            <a:r>
              <a:rPr lang="en-GB" sz="3600" dirty="0" err="1">
                <a:solidFill>
                  <a:srgbClr val="323232"/>
                </a:solidFill>
                <a:latin typeface="arial" panose="020B0604020202020204" pitchFamily="34" charset="0"/>
                <a:ea typeface="+mj-ea"/>
                <a:cs typeface="+mj-cs"/>
              </a:rPr>
              <a:t>Verlauf</a:t>
            </a:r>
            <a:endParaRPr lang="en-GB" sz="3600" dirty="0">
              <a:solidFill>
                <a:srgbClr val="323232"/>
              </a:solidFill>
              <a:latin typeface="arial" panose="020B0604020202020204" pitchFamily="34" charset="0"/>
              <a:ea typeface="+mj-ea"/>
              <a:cs typeface="+mj-cs"/>
            </a:endParaRPr>
          </a:p>
        </p:txBody>
      </p:sp>
      <p:graphicFrame>
        <p:nvGraphicFramePr>
          <p:cNvPr id="9" name="Table 9">
            <a:extLst>
              <a:ext uri="{FF2B5EF4-FFF2-40B4-BE49-F238E27FC236}">
                <a16:creationId xmlns:a16="http://schemas.microsoft.com/office/drawing/2014/main" id="{991DBFCC-94A0-19F1-900E-6FC0A7910B0D}"/>
              </a:ext>
            </a:extLst>
          </p:cNvPr>
          <p:cNvGraphicFramePr>
            <a:graphicFrameLocks noGrp="1"/>
          </p:cNvGraphicFramePr>
          <p:nvPr>
            <p:ph idx="1"/>
          </p:nvPr>
        </p:nvGraphicFramePr>
        <p:xfrm>
          <a:off x="723525" y="1432135"/>
          <a:ext cx="10975139" cy="3921816"/>
        </p:xfrm>
        <a:graphic>
          <a:graphicData uri="http://schemas.openxmlformats.org/drawingml/2006/table">
            <a:tbl>
              <a:tblPr firstRow="1" bandRow="1">
                <a:tableStyleId>{22838BEF-8BB2-4498-84A7-C5851F593DF1}</a:tableStyleId>
              </a:tblPr>
              <a:tblGrid>
                <a:gridCol w="994929">
                  <a:extLst>
                    <a:ext uri="{9D8B030D-6E8A-4147-A177-3AD203B41FA5}">
                      <a16:colId xmlns:a16="http://schemas.microsoft.com/office/drawing/2014/main" val="2434620516"/>
                    </a:ext>
                  </a:extLst>
                </a:gridCol>
                <a:gridCol w="4492641">
                  <a:extLst>
                    <a:ext uri="{9D8B030D-6E8A-4147-A177-3AD203B41FA5}">
                      <a16:colId xmlns:a16="http://schemas.microsoft.com/office/drawing/2014/main" val="3996981394"/>
                    </a:ext>
                  </a:extLst>
                </a:gridCol>
                <a:gridCol w="961386">
                  <a:extLst>
                    <a:ext uri="{9D8B030D-6E8A-4147-A177-3AD203B41FA5}">
                      <a16:colId xmlns:a16="http://schemas.microsoft.com/office/drawing/2014/main" val="3974621470"/>
                    </a:ext>
                  </a:extLst>
                </a:gridCol>
                <a:gridCol w="4526183">
                  <a:extLst>
                    <a:ext uri="{9D8B030D-6E8A-4147-A177-3AD203B41FA5}">
                      <a16:colId xmlns:a16="http://schemas.microsoft.com/office/drawing/2014/main" val="2467242015"/>
                    </a:ext>
                  </a:extLst>
                </a:gridCol>
              </a:tblGrid>
              <a:tr h="533595">
                <a:tc>
                  <a:txBody>
                    <a:bodyPr/>
                    <a:lstStyle/>
                    <a:p>
                      <a:endParaRPr lang="en-US" sz="1600" b="0"/>
                    </a:p>
                  </a:txBody>
                  <a:tcPr/>
                </a:tc>
                <a:tc>
                  <a:txBody>
                    <a:bodyPr/>
                    <a:lstStyle/>
                    <a:p>
                      <a:r>
                        <a:rPr lang="en-US" sz="1600" b="0" baseline="0" err="1"/>
                        <a:t>Chronische</a:t>
                      </a:r>
                      <a:r>
                        <a:rPr lang="en-US" sz="1600" b="0" baseline="0"/>
                        <a:t> </a:t>
                      </a:r>
                      <a:r>
                        <a:rPr lang="en-US" sz="1600" b="0" baseline="0" err="1"/>
                        <a:t>respiratorische</a:t>
                      </a:r>
                      <a:r>
                        <a:rPr lang="en-US" sz="1600" b="0" baseline="0"/>
                        <a:t> </a:t>
                      </a:r>
                      <a:r>
                        <a:rPr lang="en-US" sz="1600" b="0" baseline="0" err="1"/>
                        <a:t>Erkrankung</a:t>
                      </a:r>
                      <a:endParaRPr lang="en-GB" sz="1600" b="0" baseline="0"/>
                    </a:p>
                  </a:txBody>
                  <a:tcPr anchor="ctr"/>
                </a:tc>
                <a:tc>
                  <a:txBody>
                    <a:bodyPr/>
                    <a:lstStyle/>
                    <a:p>
                      <a:endParaRPr lang="en-GB" sz="1600" b="0" baseline="0"/>
                    </a:p>
                  </a:txBody>
                  <a:tcPr/>
                </a:tc>
                <a:tc>
                  <a:txBody>
                    <a:bodyPr/>
                    <a:lstStyle/>
                    <a:p>
                      <a:r>
                        <a:rPr lang="en-US" sz="1600" b="0" baseline="0"/>
                        <a:t>Erwachsene ≥60 </a:t>
                      </a:r>
                      <a:r>
                        <a:rPr lang="en-US" sz="1600" b="0" baseline="0" err="1"/>
                        <a:t>bzw</a:t>
                      </a:r>
                      <a:r>
                        <a:rPr lang="en-US" sz="1600" b="0" baseline="0"/>
                        <a:t>. 65 Jahre</a:t>
                      </a:r>
                      <a:endParaRPr lang="en-GB" sz="1600" b="0" baseline="0"/>
                    </a:p>
                  </a:txBody>
                  <a:tcPr anchor="ctr"/>
                </a:tc>
                <a:extLst>
                  <a:ext uri="{0D108BD9-81ED-4DB2-BD59-A6C34878D82A}">
                    <a16:rowId xmlns:a16="http://schemas.microsoft.com/office/drawing/2014/main" val="2506543990"/>
                  </a:ext>
                </a:extLst>
              </a:tr>
              <a:tr h="533595">
                <a:tc>
                  <a:txBody>
                    <a:bodyPr/>
                    <a:lstStyle/>
                    <a:p>
                      <a:endParaRPr lang="en-GB" sz="1600" b="0"/>
                    </a:p>
                  </a:txBody>
                  <a:tcPr/>
                </a:tc>
                <a:tc>
                  <a:txBody>
                    <a:bodyPr/>
                    <a:lstStyle/>
                    <a:p>
                      <a:r>
                        <a:rPr lang="en-US" sz="1600" b="0" baseline="0" err="1"/>
                        <a:t>Chronische</a:t>
                      </a:r>
                      <a:r>
                        <a:rPr lang="en-US" sz="1600" b="0" baseline="0"/>
                        <a:t> </a:t>
                      </a:r>
                      <a:r>
                        <a:rPr lang="en-US" sz="1600" b="0" baseline="0" err="1"/>
                        <a:t>Herz-Kreislauferkrankung</a:t>
                      </a:r>
                      <a:endParaRPr lang="en-GB" sz="1600" b="0" baseline="0"/>
                    </a:p>
                  </a:txBody>
                  <a:tcPr anchor="ctr"/>
                </a:tc>
                <a:tc>
                  <a:txBody>
                    <a:bodyPr/>
                    <a:lstStyle/>
                    <a:p>
                      <a:endParaRPr lang="en-GB" sz="1600" b="0" baseline="0"/>
                    </a:p>
                  </a:txBody>
                  <a:tcPr/>
                </a:tc>
                <a:tc>
                  <a:txBody>
                    <a:bodyPr/>
                    <a:lstStyle/>
                    <a:p>
                      <a:r>
                        <a:rPr lang="en-US" sz="1600" b="0" baseline="0"/>
                        <a:t>Kinder ≥6 </a:t>
                      </a:r>
                      <a:r>
                        <a:rPr lang="en-US" sz="1600" b="0" baseline="0" err="1"/>
                        <a:t>Monate</a:t>
                      </a:r>
                      <a:r>
                        <a:rPr lang="en-US" sz="1600" b="0" baseline="0"/>
                        <a:t> </a:t>
                      </a:r>
                      <a:r>
                        <a:rPr lang="en-US" sz="1600" b="0" baseline="0" err="1"/>
                        <a:t>mit</a:t>
                      </a:r>
                      <a:r>
                        <a:rPr lang="en-US" sz="1600" b="0" baseline="0"/>
                        <a:t> </a:t>
                      </a:r>
                      <a:r>
                        <a:rPr lang="en-US" sz="1600" b="0" baseline="0" err="1"/>
                        <a:t>chronischer</a:t>
                      </a:r>
                      <a:r>
                        <a:rPr lang="en-US" sz="1600" b="0" baseline="0"/>
                        <a:t> </a:t>
                      </a:r>
                      <a:r>
                        <a:rPr lang="en-US" sz="1600" b="0" baseline="0" err="1"/>
                        <a:t>Grunderkrankung</a:t>
                      </a:r>
                      <a:endParaRPr lang="en-GB" sz="1600" b="0" baseline="0"/>
                    </a:p>
                  </a:txBody>
                  <a:tcPr anchor="ctr"/>
                </a:tc>
                <a:extLst>
                  <a:ext uri="{0D108BD9-81ED-4DB2-BD59-A6C34878D82A}">
                    <a16:rowId xmlns:a16="http://schemas.microsoft.com/office/drawing/2014/main" val="1987812925"/>
                  </a:ext>
                </a:extLst>
              </a:tr>
              <a:tr h="533595">
                <a:tc>
                  <a:txBody>
                    <a:bodyPr/>
                    <a:lstStyle/>
                    <a:p>
                      <a:endParaRPr lang="en-GB" sz="1600" b="0"/>
                    </a:p>
                  </a:txBody>
                  <a:tcPr/>
                </a:tc>
                <a:tc>
                  <a:txBody>
                    <a:bodyPr/>
                    <a:lstStyle/>
                    <a:p>
                      <a:r>
                        <a:rPr lang="en-US" sz="1600" b="0" baseline="0"/>
                        <a:t>Diabetes und </a:t>
                      </a:r>
                      <a:r>
                        <a:rPr lang="en-US" sz="1600" b="0" baseline="0" err="1"/>
                        <a:t>Niereninsuffizienz</a:t>
                      </a:r>
                      <a:endParaRPr lang="en-GB" sz="1600" b="0" baseline="0">
                        <a:highlight>
                          <a:srgbClr val="FFFF00"/>
                        </a:highlight>
                      </a:endParaRPr>
                    </a:p>
                  </a:txBody>
                  <a:tcPr anchor="ctr"/>
                </a:tc>
                <a:tc>
                  <a:txBody>
                    <a:bodyPr/>
                    <a:lstStyle/>
                    <a:p>
                      <a:endParaRPr lang="en-GB" sz="1600" b="0" baseline="0"/>
                    </a:p>
                  </a:txBody>
                  <a:tcPr/>
                </a:tc>
                <a:tc>
                  <a:txBody>
                    <a:bodyPr/>
                    <a:lstStyle/>
                    <a:p>
                      <a:r>
                        <a:rPr lang="en-US" sz="1600" b="0" baseline="0" err="1"/>
                        <a:t>Schwangerschaft</a:t>
                      </a:r>
                      <a:endParaRPr lang="en-GB" sz="1600" b="0" baseline="0"/>
                    </a:p>
                  </a:txBody>
                  <a:tcPr anchor="ctr"/>
                </a:tc>
                <a:extLst>
                  <a:ext uri="{0D108BD9-81ED-4DB2-BD59-A6C34878D82A}">
                    <a16:rowId xmlns:a16="http://schemas.microsoft.com/office/drawing/2014/main" val="3602769170"/>
                  </a:ext>
                </a:extLst>
              </a:tr>
              <a:tr h="580637">
                <a:tc>
                  <a:txBody>
                    <a:bodyPr/>
                    <a:lstStyle/>
                    <a:p>
                      <a:endParaRPr lang="en-GB" sz="1600" b="0">
                        <a:highlight>
                          <a:srgbClr val="FF00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Chronische</a:t>
                      </a:r>
                      <a:r>
                        <a:rPr lang="en-US" sz="1600" b="0" baseline="0"/>
                        <a:t> </a:t>
                      </a:r>
                      <a:r>
                        <a:rPr lang="en-US" sz="1600" b="0" baseline="0" err="1"/>
                        <a:t>neurologische</a:t>
                      </a:r>
                      <a:r>
                        <a:rPr lang="en-US" sz="1600" b="0" baseline="0"/>
                        <a:t> </a:t>
                      </a:r>
                      <a:r>
                        <a:rPr lang="en-US" sz="1600" b="0" baseline="0" err="1"/>
                        <a:t>Erkrankung</a:t>
                      </a:r>
                      <a:endParaRPr lang="en-US" sz="1600" b="0" baseline="0"/>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Fettleibigkeit</a:t>
                      </a:r>
                      <a:r>
                        <a:rPr lang="en-US" sz="1600" b="0" baseline="0"/>
                        <a:t> (BMI ≥40)</a:t>
                      </a:r>
                      <a:endParaRPr lang="en-GB" sz="1600" b="0" baseline="0"/>
                    </a:p>
                    <a:p>
                      <a:endParaRPr lang="en-GB" sz="1600" b="0" baseline="0">
                        <a:highlight>
                          <a:srgbClr val="FF0000"/>
                        </a:highlight>
                      </a:endParaRPr>
                    </a:p>
                  </a:txBody>
                  <a:tcPr anchor="ctr"/>
                </a:tc>
                <a:extLst>
                  <a:ext uri="{0D108BD9-81ED-4DB2-BD59-A6C34878D82A}">
                    <a16:rowId xmlns:a16="http://schemas.microsoft.com/office/drawing/2014/main" val="4013348335"/>
                  </a:ext>
                </a:extLst>
              </a:tr>
              <a:tr h="533595">
                <a:tc>
                  <a:txBody>
                    <a:bodyPr/>
                    <a:lstStyle/>
                    <a:p>
                      <a:endParaRPr lang="en-GB" sz="1600" b="0">
                        <a:highlight>
                          <a:srgbClr val="FF00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Chronische</a:t>
                      </a:r>
                      <a:r>
                        <a:rPr lang="en-US" sz="1600" b="0" baseline="0"/>
                        <a:t> </a:t>
                      </a:r>
                      <a:r>
                        <a:rPr lang="en-US" sz="1600" b="0" baseline="0" err="1"/>
                        <a:t>Lebererkrankung</a:t>
                      </a:r>
                      <a:endParaRPr lang="en-GB" sz="1600" b="0" baseline="0">
                        <a:highlight>
                          <a:srgbClr val="FF0000"/>
                        </a:highlight>
                      </a:endParaRPr>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dirty="0" err="1"/>
                        <a:t>Krankheits</a:t>
                      </a:r>
                      <a:r>
                        <a:rPr lang="en-US" sz="1600" b="0" baseline="0" dirty="0"/>
                        <a:t>- oder </a:t>
                      </a:r>
                      <a:r>
                        <a:rPr lang="en-US" sz="1600" b="0" baseline="0" dirty="0" err="1"/>
                        <a:t>behandlungsbedingte</a:t>
                      </a:r>
                      <a:r>
                        <a:rPr lang="en-US" sz="1600" b="0" baseline="0" dirty="0"/>
                        <a:t> </a:t>
                      </a:r>
                      <a:r>
                        <a:rPr lang="en-US" sz="1600" b="0" baseline="0" dirty="0" err="1"/>
                        <a:t>Immunsuppression</a:t>
                      </a:r>
                      <a:endParaRPr lang="en-US" sz="1600" b="0" baseline="0" dirty="0"/>
                    </a:p>
                  </a:txBody>
                  <a:tcPr anchor="ctr"/>
                </a:tc>
                <a:extLst>
                  <a:ext uri="{0D108BD9-81ED-4DB2-BD59-A6C34878D82A}">
                    <a16:rowId xmlns:a16="http://schemas.microsoft.com/office/drawing/2014/main" val="188864834"/>
                  </a:ext>
                </a:extLst>
              </a:tr>
              <a:tr h="580637">
                <a:tc>
                  <a:txBody>
                    <a:bodyPr/>
                    <a:lstStyle/>
                    <a:p>
                      <a:endParaRPr lang="en-GB" sz="1600" b="0"/>
                    </a:p>
                  </a:txBody>
                  <a:tcPr/>
                </a:tc>
                <a:tc>
                  <a:txBody>
                    <a:bodyPr/>
                    <a:lstStyle/>
                    <a:p>
                      <a:r>
                        <a:rPr lang="en-US" sz="1600" b="0" baseline="0" err="1"/>
                        <a:t>Chronische</a:t>
                      </a:r>
                      <a:r>
                        <a:rPr lang="en-US" sz="1600" b="0" baseline="0"/>
                        <a:t> </a:t>
                      </a:r>
                      <a:r>
                        <a:rPr lang="en-US" sz="1600" b="0" baseline="0" err="1"/>
                        <a:t>Nierenerkrankung</a:t>
                      </a:r>
                      <a:endParaRPr lang="en-GB" sz="1600" b="0" baseline="0"/>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Betreuende</a:t>
                      </a:r>
                      <a:r>
                        <a:rPr lang="en-US" sz="1600" b="0" baseline="0"/>
                        <a:t> von </a:t>
                      </a:r>
                      <a:r>
                        <a:rPr lang="en-US" sz="1600" b="0" baseline="0" err="1"/>
                        <a:t>Risikopersonen</a:t>
                      </a:r>
                      <a:endParaRPr lang="en-GB" sz="1600" b="0" baseline="0"/>
                    </a:p>
                  </a:txBody>
                  <a:tcPr anchor="ctr"/>
                </a:tc>
                <a:extLst>
                  <a:ext uri="{0D108BD9-81ED-4DB2-BD59-A6C34878D82A}">
                    <a16:rowId xmlns:a16="http://schemas.microsoft.com/office/drawing/2014/main" val="3976280908"/>
                  </a:ext>
                </a:extLst>
              </a:tr>
              <a:tr h="580637">
                <a:tc>
                  <a:txBody>
                    <a:bodyPr/>
                    <a:lstStyle/>
                    <a:p>
                      <a:endParaRPr lang="en-GB" sz="1600" b="0"/>
                    </a:p>
                  </a:txBody>
                  <a:tcPr/>
                </a:tc>
                <a:tc>
                  <a:txBody>
                    <a:bodyPr/>
                    <a:lstStyle/>
                    <a:p>
                      <a:r>
                        <a:rPr lang="en-US" sz="1600" b="0" baseline="0" dirty="0" err="1"/>
                        <a:t>Asplenie</a:t>
                      </a:r>
                      <a:r>
                        <a:rPr lang="en-US" sz="1600" b="0" baseline="0" dirty="0"/>
                        <a:t> oder </a:t>
                      </a:r>
                      <a:r>
                        <a:rPr lang="en-US" sz="1600" b="0" baseline="0" dirty="0" err="1"/>
                        <a:t>Dysfunktion</a:t>
                      </a:r>
                      <a:r>
                        <a:rPr lang="en-US" sz="1600" b="0" baseline="0" dirty="0"/>
                        <a:t> der </a:t>
                      </a:r>
                      <a:r>
                        <a:rPr lang="en-US" sz="1600" b="0" baseline="0" dirty="0" err="1"/>
                        <a:t>Milz</a:t>
                      </a:r>
                      <a:endParaRPr lang="en-GB" sz="1600" b="0" baseline="0" dirty="0">
                        <a:highlight>
                          <a:srgbClr val="FFFF00"/>
                        </a:highlight>
                      </a:endParaRPr>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baseline="0"/>
                        <a:t>Mitarbeiter des Gesundheits- und Sozialwesens in direktem Kontakt mit Patienten/Klienten</a:t>
                      </a:r>
                      <a:endParaRPr lang="en-GB" sz="1600" b="0" baseline="0"/>
                    </a:p>
                  </a:txBody>
                  <a:tcPr anchor="ctr"/>
                </a:tc>
                <a:extLst>
                  <a:ext uri="{0D108BD9-81ED-4DB2-BD59-A6C34878D82A}">
                    <a16:rowId xmlns:a16="http://schemas.microsoft.com/office/drawing/2014/main" val="218189096"/>
                  </a:ext>
                </a:extLst>
              </a:tr>
            </a:tbl>
          </a:graphicData>
        </a:graphic>
      </p:graphicFrame>
      <p:pic>
        <p:nvPicPr>
          <p:cNvPr id="15" name="Picture 14">
            <a:extLst>
              <a:ext uri="{FF2B5EF4-FFF2-40B4-BE49-F238E27FC236}">
                <a16:creationId xmlns:a16="http://schemas.microsoft.com/office/drawing/2014/main" id="{F834AE1C-446B-65FF-E1CB-2604AB82FE30}"/>
              </a:ext>
            </a:extLst>
          </p:cNvPr>
          <p:cNvPicPr>
            <a:picLocks noChangeAspect="1"/>
          </p:cNvPicPr>
          <p:nvPr/>
        </p:nvPicPr>
        <p:blipFill>
          <a:blip r:embed="rId3"/>
          <a:stretch>
            <a:fillRect/>
          </a:stretch>
        </p:blipFill>
        <p:spPr>
          <a:xfrm>
            <a:off x="979118" y="1494748"/>
            <a:ext cx="428201" cy="441177"/>
          </a:xfrm>
          <a:prstGeom prst="rect">
            <a:avLst/>
          </a:prstGeom>
        </p:spPr>
      </p:pic>
      <p:pic>
        <p:nvPicPr>
          <p:cNvPr id="17" name="Picture 16">
            <a:extLst>
              <a:ext uri="{FF2B5EF4-FFF2-40B4-BE49-F238E27FC236}">
                <a16:creationId xmlns:a16="http://schemas.microsoft.com/office/drawing/2014/main" id="{7BBF31C3-52B1-38AC-5743-EAADDBB5D617}"/>
              </a:ext>
            </a:extLst>
          </p:cNvPr>
          <p:cNvPicPr>
            <a:picLocks noChangeAspect="1"/>
          </p:cNvPicPr>
          <p:nvPr/>
        </p:nvPicPr>
        <p:blipFill>
          <a:blip r:embed="rId4"/>
          <a:stretch>
            <a:fillRect/>
          </a:stretch>
        </p:blipFill>
        <p:spPr>
          <a:xfrm>
            <a:off x="1004459" y="2050499"/>
            <a:ext cx="402860" cy="408231"/>
          </a:xfrm>
          <a:prstGeom prst="rect">
            <a:avLst/>
          </a:prstGeom>
        </p:spPr>
      </p:pic>
      <p:pic>
        <p:nvPicPr>
          <p:cNvPr id="19" name="Picture 18">
            <a:extLst>
              <a:ext uri="{FF2B5EF4-FFF2-40B4-BE49-F238E27FC236}">
                <a16:creationId xmlns:a16="http://schemas.microsoft.com/office/drawing/2014/main" id="{BF7ABB53-E269-419A-5FE0-CD55C560F60B}"/>
              </a:ext>
            </a:extLst>
          </p:cNvPr>
          <p:cNvPicPr>
            <a:picLocks noChangeAspect="1"/>
          </p:cNvPicPr>
          <p:nvPr/>
        </p:nvPicPr>
        <p:blipFill>
          <a:blip r:embed="rId5"/>
          <a:stretch>
            <a:fillRect/>
          </a:stretch>
        </p:blipFill>
        <p:spPr>
          <a:xfrm>
            <a:off x="986938" y="2549567"/>
            <a:ext cx="445722" cy="444519"/>
          </a:xfrm>
          <a:prstGeom prst="rect">
            <a:avLst/>
          </a:prstGeom>
        </p:spPr>
      </p:pic>
      <p:pic>
        <p:nvPicPr>
          <p:cNvPr id="29" name="Picture 28">
            <a:extLst>
              <a:ext uri="{FF2B5EF4-FFF2-40B4-BE49-F238E27FC236}">
                <a16:creationId xmlns:a16="http://schemas.microsoft.com/office/drawing/2014/main" id="{A11B23D4-8E07-EF3B-E78B-10F22FBC7353}"/>
              </a:ext>
            </a:extLst>
          </p:cNvPr>
          <p:cNvPicPr>
            <a:picLocks noChangeAspect="1"/>
          </p:cNvPicPr>
          <p:nvPr/>
        </p:nvPicPr>
        <p:blipFill>
          <a:blip r:embed="rId6"/>
          <a:stretch>
            <a:fillRect/>
          </a:stretch>
        </p:blipFill>
        <p:spPr>
          <a:xfrm>
            <a:off x="1012064" y="4257417"/>
            <a:ext cx="425043" cy="378142"/>
          </a:xfrm>
          <a:prstGeom prst="rect">
            <a:avLst/>
          </a:prstGeom>
        </p:spPr>
      </p:pic>
      <p:pic>
        <p:nvPicPr>
          <p:cNvPr id="31" name="Picture 30">
            <a:extLst>
              <a:ext uri="{FF2B5EF4-FFF2-40B4-BE49-F238E27FC236}">
                <a16:creationId xmlns:a16="http://schemas.microsoft.com/office/drawing/2014/main" id="{7AC53C94-A4D3-ECE2-CD6D-4DA245A366B4}"/>
              </a:ext>
            </a:extLst>
          </p:cNvPr>
          <p:cNvPicPr>
            <a:picLocks noChangeAspect="1"/>
          </p:cNvPicPr>
          <p:nvPr/>
        </p:nvPicPr>
        <p:blipFill>
          <a:blip r:embed="rId7"/>
          <a:stretch>
            <a:fillRect/>
          </a:stretch>
        </p:blipFill>
        <p:spPr>
          <a:xfrm>
            <a:off x="1073652" y="5026187"/>
            <a:ext cx="359008" cy="417908"/>
          </a:xfrm>
          <a:prstGeom prst="rect">
            <a:avLst/>
          </a:prstGeom>
        </p:spPr>
      </p:pic>
      <p:pic>
        <p:nvPicPr>
          <p:cNvPr id="33" name="Picture 32">
            <a:extLst>
              <a:ext uri="{FF2B5EF4-FFF2-40B4-BE49-F238E27FC236}">
                <a16:creationId xmlns:a16="http://schemas.microsoft.com/office/drawing/2014/main" id="{64BCAEE9-DB52-E261-3738-A2DD7AE1E301}"/>
              </a:ext>
            </a:extLst>
          </p:cNvPr>
          <p:cNvPicPr>
            <a:picLocks noChangeAspect="1"/>
          </p:cNvPicPr>
          <p:nvPr/>
        </p:nvPicPr>
        <p:blipFill>
          <a:blip r:embed="rId8"/>
          <a:stretch>
            <a:fillRect/>
          </a:stretch>
        </p:blipFill>
        <p:spPr>
          <a:xfrm>
            <a:off x="949762" y="3710186"/>
            <a:ext cx="549645" cy="393462"/>
          </a:xfrm>
          <a:prstGeom prst="rect">
            <a:avLst/>
          </a:prstGeom>
        </p:spPr>
      </p:pic>
      <p:pic>
        <p:nvPicPr>
          <p:cNvPr id="37" name="Picture 36">
            <a:extLst>
              <a:ext uri="{FF2B5EF4-FFF2-40B4-BE49-F238E27FC236}">
                <a16:creationId xmlns:a16="http://schemas.microsoft.com/office/drawing/2014/main" id="{1664F481-2D61-B06A-E709-A76E9DEDD615}"/>
              </a:ext>
            </a:extLst>
          </p:cNvPr>
          <p:cNvPicPr>
            <a:picLocks noChangeAspect="1"/>
          </p:cNvPicPr>
          <p:nvPr/>
        </p:nvPicPr>
        <p:blipFill>
          <a:blip r:embed="rId9"/>
          <a:stretch>
            <a:fillRect/>
          </a:stretch>
        </p:blipFill>
        <p:spPr>
          <a:xfrm>
            <a:off x="6385105" y="2004541"/>
            <a:ext cx="559087" cy="445132"/>
          </a:xfrm>
          <a:prstGeom prst="rect">
            <a:avLst/>
          </a:prstGeom>
        </p:spPr>
      </p:pic>
      <p:pic>
        <p:nvPicPr>
          <p:cNvPr id="39" name="Picture 38">
            <a:extLst>
              <a:ext uri="{FF2B5EF4-FFF2-40B4-BE49-F238E27FC236}">
                <a16:creationId xmlns:a16="http://schemas.microsoft.com/office/drawing/2014/main" id="{F1001684-9B88-2D6C-25CB-D95F66096005}"/>
              </a:ext>
            </a:extLst>
          </p:cNvPr>
          <p:cNvPicPr>
            <a:picLocks noChangeAspect="1"/>
          </p:cNvPicPr>
          <p:nvPr/>
        </p:nvPicPr>
        <p:blipFill>
          <a:blip r:embed="rId10"/>
          <a:stretch>
            <a:fillRect/>
          </a:stretch>
        </p:blipFill>
        <p:spPr>
          <a:xfrm>
            <a:off x="6470708" y="2566369"/>
            <a:ext cx="369091" cy="439876"/>
          </a:xfrm>
          <a:prstGeom prst="rect">
            <a:avLst/>
          </a:prstGeom>
        </p:spPr>
      </p:pic>
      <p:pic>
        <p:nvPicPr>
          <p:cNvPr id="43" name="Picture 42">
            <a:extLst>
              <a:ext uri="{FF2B5EF4-FFF2-40B4-BE49-F238E27FC236}">
                <a16:creationId xmlns:a16="http://schemas.microsoft.com/office/drawing/2014/main" id="{EB579CFE-8CDC-D8FD-F2D6-FC3B9C7D9C97}"/>
              </a:ext>
            </a:extLst>
          </p:cNvPr>
          <p:cNvPicPr>
            <a:picLocks noChangeAspect="1"/>
          </p:cNvPicPr>
          <p:nvPr/>
        </p:nvPicPr>
        <p:blipFill>
          <a:blip r:embed="rId11"/>
          <a:stretch>
            <a:fillRect/>
          </a:stretch>
        </p:blipFill>
        <p:spPr>
          <a:xfrm>
            <a:off x="952842" y="3147814"/>
            <a:ext cx="480751" cy="450704"/>
          </a:xfrm>
          <a:prstGeom prst="rect">
            <a:avLst/>
          </a:prstGeom>
        </p:spPr>
      </p:pic>
      <p:pic>
        <p:nvPicPr>
          <p:cNvPr id="47" name="Picture 46">
            <a:extLst>
              <a:ext uri="{FF2B5EF4-FFF2-40B4-BE49-F238E27FC236}">
                <a16:creationId xmlns:a16="http://schemas.microsoft.com/office/drawing/2014/main" id="{FA23A8B3-B5A5-04EA-156B-F5DD7B094CC8}"/>
              </a:ext>
            </a:extLst>
          </p:cNvPr>
          <p:cNvPicPr>
            <a:picLocks noChangeAspect="1"/>
          </p:cNvPicPr>
          <p:nvPr/>
        </p:nvPicPr>
        <p:blipFill>
          <a:blip r:embed="rId12"/>
          <a:stretch>
            <a:fillRect/>
          </a:stretch>
        </p:blipFill>
        <p:spPr>
          <a:xfrm>
            <a:off x="6461179" y="4325965"/>
            <a:ext cx="447723" cy="460515"/>
          </a:xfrm>
          <a:prstGeom prst="rect">
            <a:avLst/>
          </a:prstGeom>
        </p:spPr>
      </p:pic>
      <p:pic>
        <p:nvPicPr>
          <p:cNvPr id="49" name="Picture 48">
            <a:extLst>
              <a:ext uri="{FF2B5EF4-FFF2-40B4-BE49-F238E27FC236}">
                <a16:creationId xmlns:a16="http://schemas.microsoft.com/office/drawing/2014/main" id="{9E6CA8E6-7F69-3FDD-5F14-6583F9309D2E}"/>
              </a:ext>
            </a:extLst>
          </p:cNvPr>
          <p:cNvPicPr>
            <a:picLocks noChangeAspect="1"/>
          </p:cNvPicPr>
          <p:nvPr/>
        </p:nvPicPr>
        <p:blipFill>
          <a:blip r:embed="rId13"/>
          <a:stretch>
            <a:fillRect/>
          </a:stretch>
        </p:blipFill>
        <p:spPr>
          <a:xfrm>
            <a:off x="6461179" y="3114085"/>
            <a:ext cx="411232" cy="417149"/>
          </a:xfrm>
          <a:prstGeom prst="rect">
            <a:avLst/>
          </a:prstGeom>
        </p:spPr>
      </p:pic>
      <p:pic>
        <p:nvPicPr>
          <p:cNvPr id="51" name="Picture 50">
            <a:extLst>
              <a:ext uri="{FF2B5EF4-FFF2-40B4-BE49-F238E27FC236}">
                <a16:creationId xmlns:a16="http://schemas.microsoft.com/office/drawing/2014/main" id="{47D53C50-D8EA-D924-0C81-27506DD1B1E8}"/>
              </a:ext>
            </a:extLst>
          </p:cNvPr>
          <p:cNvPicPr>
            <a:picLocks noChangeAspect="1"/>
          </p:cNvPicPr>
          <p:nvPr/>
        </p:nvPicPr>
        <p:blipFill>
          <a:blip r:embed="rId14"/>
          <a:stretch>
            <a:fillRect/>
          </a:stretch>
        </p:blipFill>
        <p:spPr>
          <a:xfrm>
            <a:off x="6483938" y="3756157"/>
            <a:ext cx="402204" cy="380657"/>
          </a:xfrm>
          <a:prstGeom prst="rect">
            <a:avLst/>
          </a:prstGeom>
        </p:spPr>
      </p:pic>
      <p:pic>
        <p:nvPicPr>
          <p:cNvPr id="53" name="Picture 52">
            <a:extLst>
              <a:ext uri="{FF2B5EF4-FFF2-40B4-BE49-F238E27FC236}">
                <a16:creationId xmlns:a16="http://schemas.microsoft.com/office/drawing/2014/main" id="{6EC8ABA0-EF35-2448-893D-2464AE797327}"/>
              </a:ext>
            </a:extLst>
          </p:cNvPr>
          <p:cNvPicPr>
            <a:picLocks noChangeAspect="1"/>
          </p:cNvPicPr>
          <p:nvPr/>
        </p:nvPicPr>
        <p:blipFill>
          <a:blip r:embed="rId15"/>
          <a:stretch>
            <a:fillRect/>
          </a:stretch>
        </p:blipFill>
        <p:spPr>
          <a:xfrm>
            <a:off x="6346978" y="1442410"/>
            <a:ext cx="588015" cy="448957"/>
          </a:xfrm>
          <a:prstGeom prst="rect">
            <a:avLst/>
          </a:prstGeom>
        </p:spPr>
      </p:pic>
      <p:sp>
        <p:nvSpPr>
          <p:cNvPr id="5" name="TextBox 4">
            <a:extLst>
              <a:ext uri="{FF2B5EF4-FFF2-40B4-BE49-F238E27FC236}">
                <a16:creationId xmlns:a16="http://schemas.microsoft.com/office/drawing/2014/main" id="{FDFFA422-B9DA-1992-30FC-02027143EC84}"/>
              </a:ext>
            </a:extLst>
          </p:cNvPr>
          <p:cNvSpPr txBox="1"/>
          <p:nvPr/>
        </p:nvSpPr>
        <p:spPr>
          <a:xfrm>
            <a:off x="723525" y="5711257"/>
            <a:ext cx="11238917" cy="861774"/>
          </a:xfrm>
          <a:prstGeom prst="rect">
            <a:avLst/>
          </a:prstGeom>
          <a:noFill/>
        </p:spPr>
        <p:txBody>
          <a:bodyPr wrap="square" rtlCol="0">
            <a:spAutoFit/>
          </a:bodyPr>
          <a:lstStyle/>
          <a:p>
            <a:r>
              <a:rPr lang="en-US" sz="1000" dirty="0"/>
              <a:t>BMI – Body Mass Index.</a:t>
            </a:r>
          </a:p>
          <a:p>
            <a:r>
              <a:rPr lang="en-US" sz="1000" dirty="0"/>
              <a:t>1. GOV.UK. Green Book. Chapter 19: Influenza. Available at: </a:t>
            </a:r>
            <a:r>
              <a:rPr lang="en-US" sz="1000" dirty="0">
                <a:hlinkClick r:id="rId16"/>
              </a:rPr>
              <a:t>https://assets.publishing.service.gov.uk/government/uploads/system/uploads/attachment_data/file/1107978/Influenza-green-book-chapter19-16September22.pdf</a:t>
            </a:r>
            <a:r>
              <a:rPr lang="en-US" sz="1000" dirty="0"/>
              <a:t> (</a:t>
            </a:r>
            <a:r>
              <a:rPr lang="en-US" sz="1000" dirty="0" err="1"/>
              <a:t>zuletzt</a:t>
            </a:r>
            <a:r>
              <a:rPr lang="en-US" sz="1000" dirty="0"/>
              <a:t> </a:t>
            </a:r>
            <a:r>
              <a:rPr lang="en-US" sz="1000" dirty="0" err="1"/>
              <a:t>abgerufen</a:t>
            </a:r>
            <a:r>
              <a:rPr lang="en-US" sz="1000" dirty="0"/>
              <a:t> September 2023) 2. CDC. Influenza (flu). People at higher risk of flu complications. Available at: </a:t>
            </a:r>
            <a:r>
              <a:rPr lang="en-US" sz="1000" dirty="0">
                <a:hlinkClick r:id="rId17"/>
              </a:rPr>
              <a:t>https://www.cdc.gov/flu/highrisk/index.htm</a:t>
            </a:r>
            <a:r>
              <a:rPr lang="en-US" sz="1000" dirty="0"/>
              <a:t> (</a:t>
            </a:r>
            <a:r>
              <a:rPr lang="en-US" sz="1000" dirty="0" err="1"/>
              <a:t>zuletzt</a:t>
            </a:r>
            <a:r>
              <a:rPr lang="en-US" sz="1000" dirty="0"/>
              <a:t> </a:t>
            </a:r>
            <a:r>
              <a:rPr lang="en-US" sz="1000" dirty="0" err="1"/>
              <a:t>abgerufen</a:t>
            </a:r>
            <a:r>
              <a:rPr lang="en-US" sz="1000" dirty="0"/>
              <a:t> September 2023). 3. </a:t>
            </a:r>
            <a:r>
              <a:rPr lang="de-DE" sz="1000" dirty="0"/>
              <a:t>STIKO. Empfehlungen der Ständigen Impfkommission beim Robert Koch-Institut 2023, EpidBull. 4/2023..</a:t>
            </a:r>
            <a:endParaRPr lang="en-GB" sz="1000" dirty="0"/>
          </a:p>
        </p:txBody>
      </p:sp>
      <p:pic>
        <p:nvPicPr>
          <p:cNvPr id="6" name="Graphic 5" descr="Touchscreen with solid fill">
            <a:extLst>
              <a:ext uri="{FF2B5EF4-FFF2-40B4-BE49-F238E27FC236}">
                <a16:creationId xmlns:a16="http://schemas.microsoft.com/office/drawing/2014/main" id="{FCBC53ED-AF6A-D811-6F16-B6262C8B3D6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83938" y="4997012"/>
            <a:ext cx="476258" cy="476258"/>
          </a:xfrm>
          <a:prstGeom prst="rect">
            <a:avLst/>
          </a:prstGeom>
        </p:spPr>
      </p:pic>
    </p:spTree>
    <p:extLst>
      <p:ext uri="{BB962C8B-B14F-4D97-AF65-F5344CB8AC3E}">
        <p14:creationId xmlns:p14="http://schemas.microsoft.com/office/powerpoint/2010/main" val="10307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3180A-AEEB-0729-7E34-37D357E2963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8" name="TextBox 7">
            <a:extLst>
              <a:ext uri="{FF2B5EF4-FFF2-40B4-BE49-F238E27FC236}">
                <a16:creationId xmlns:a16="http://schemas.microsoft.com/office/drawing/2014/main" id="{06EECB03-8469-BE07-70ED-1BC776F8ACA0}"/>
              </a:ext>
            </a:extLst>
          </p:cNvPr>
          <p:cNvSpPr txBox="1"/>
          <p:nvPr/>
        </p:nvSpPr>
        <p:spPr>
          <a:xfrm>
            <a:off x="879105" y="6442265"/>
            <a:ext cx="11029569" cy="461665"/>
          </a:xfrm>
          <a:prstGeom prst="rect">
            <a:avLst/>
          </a:prstGeom>
          <a:noFill/>
        </p:spPr>
        <p:txBody>
          <a:bodyPr wrap="square">
            <a:spAutoFit/>
          </a:bodyPr>
          <a:lstStyle/>
          <a:p>
            <a:pPr>
              <a:defRPr/>
            </a:pP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Modifiziert</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nach</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RKI-</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Faktenblatt</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zur</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Influenza-</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Impfung</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a:ln>
                  <a:noFill/>
                </a:ln>
                <a:solidFill>
                  <a:srgbClr val="231F20"/>
                </a:solidFill>
                <a:effectLst/>
                <a:uLnTx/>
                <a:uFillTx/>
                <a:latin typeface="Montserrat Light"/>
                <a:ea typeface="+mn-ea"/>
                <a:cs typeface="+mn-cs"/>
                <a:hlinkClick r:id="rId3"/>
              </a:rPr>
              <a:t>https://www.rki.de/DE/Content/Infekt/Impfen/Materialien/Faktenblaetter/Influenza.pdf?__blob=publicationFile</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2. RKI: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Epidemiologisches</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Bulletin 31/2024,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abrufbar</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unter</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lang="de-DE" sz="800" dirty="0">
                <a:hlinkClick r:id="rId4"/>
              </a:rPr>
              <a:t>Epidemiologisches Bulletin 31/2024 (rki.de)</a:t>
            </a:r>
            <a:r>
              <a:rPr lang="en-US" sz="800" dirty="0">
                <a:solidFill>
                  <a:srgbClr val="231F20"/>
                </a:solidFill>
                <a:latin typeface="Montserrat Light"/>
              </a:rPr>
              <a:t>. ICONS </a:t>
            </a:r>
            <a:r>
              <a:rPr lang="en-US" sz="800" dirty="0" err="1">
                <a:solidFill>
                  <a:srgbClr val="231F20"/>
                </a:solidFill>
                <a:latin typeface="Montserrat Light"/>
              </a:rPr>
              <a:t>erstellt</a:t>
            </a:r>
            <a:r>
              <a:rPr lang="en-US" sz="800" dirty="0">
                <a:solidFill>
                  <a:srgbClr val="231F20"/>
                </a:solidFill>
                <a:latin typeface="Montserrat Light"/>
              </a:rPr>
              <a:t> </a:t>
            </a:r>
            <a:r>
              <a:rPr lang="en-US" sz="800" dirty="0" err="1">
                <a:solidFill>
                  <a:srgbClr val="231F20"/>
                </a:solidFill>
                <a:latin typeface="Montserrat Light"/>
              </a:rPr>
              <a:t>mit</a:t>
            </a:r>
            <a:r>
              <a:rPr lang="en-US" sz="800" dirty="0">
                <a:solidFill>
                  <a:srgbClr val="231F20"/>
                </a:solidFill>
                <a:latin typeface="Montserrat Light"/>
              </a:rPr>
              <a:t> </a:t>
            </a:r>
            <a:r>
              <a:rPr lang="en-US" sz="800" dirty="0" err="1">
                <a:solidFill>
                  <a:srgbClr val="231F20"/>
                </a:solidFill>
                <a:latin typeface="Montserrat Light"/>
              </a:rPr>
              <a:t>Biorender</a:t>
            </a:r>
            <a:r>
              <a:rPr lang="en-US" sz="800" dirty="0">
                <a:solidFill>
                  <a:srgbClr val="231F20"/>
                </a:solidFill>
                <a:latin typeface="Montserrat Light"/>
              </a:rPr>
              <a:t>.</a:t>
            </a:r>
            <a:endParaRPr kumimoji="0" lang="en-US" sz="800" b="0"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p>
        </p:txBody>
      </p:sp>
      <p:sp>
        <p:nvSpPr>
          <p:cNvPr id="6" name="Textfeld 5">
            <a:extLst>
              <a:ext uri="{FF2B5EF4-FFF2-40B4-BE49-F238E27FC236}">
                <a16:creationId xmlns:a16="http://schemas.microsoft.com/office/drawing/2014/main" id="{0A902C38-295B-9D68-05F7-1C09BCB5E2BE}"/>
              </a:ext>
            </a:extLst>
          </p:cNvPr>
          <p:cNvSpPr txBox="1"/>
          <p:nvPr/>
        </p:nvSpPr>
        <p:spPr>
          <a:xfrm>
            <a:off x="500604" y="4956854"/>
            <a:ext cx="11186026" cy="80021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de-DE" dirty="0">
                <a:latin typeface="+mj-lt"/>
              </a:rPr>
              <a:t>Insbesondere jüngere Personen unterschätzen häufig die Gefahren einer Grippe</a:t>
            </a:r>
          </a:p>
          <a:p>
            <a:pPr marL="285750" indent="-285750">
              <a:spcBef>
                <a:spcPts val="600"/>
              </a:spcBef>
              <a:spcAft>
                <a:spcPts val="600"/>
              </a:spcAft>
              <a:buFont typeface="Arial" panose="020B0604020202020204" pitchFamily="34" charset="0"/>
              <a:buChar char="•"/>
            </a:pPr>
            <a:r>
              <a:rPr lang="de-DE" dirty="0">
                <a:latin typeface="+mj-lt"/>
              </a:rPr>
              <a:t>Eine Impfung schützt den Impfling und seine Umgebung</a:t>
            </a:r>
          </a:p>
        </p:txBody>
      </p:sp>
      <p:sp>
        <p:nvSpPr>
          <p:cNvPr id="7" name="Textplatzhalter 2">
            <a:extLst>
              <a:ext uri="{FF2B5EF4-FFF2-40B4-BE49-F238E27FC236}">
                <a16:creationId xmlns:a16="http://schemas.microsoft.com/office/drawing/2014/main" id="{5684F29C-7261-43F5-8891-5B6FF824D8D5}"/>
              </a:ext>
            </a:extLst>
          </p:cNvPr>
          <p:cNvSpPr txBox="1">
            <a:spLocks/>
          </p:cNvSpPr>
          <p:nvPr/>
        </p:nvSpPr>
        <p:spPr>
          <a:xfrm>
            <a:off x="562451" y="518868"/>
            <a:ext cx="11067098" cy="929485"/>
          </a:xfrm>
          <a:prstGeom prst="rect">
            <a:avLst/>
          </a:prstGeom>
        </p:spPr>
        <p:txBody>
          <a:bodyPr vert="horz" wrap="square" lIns="0" tIns="0" rIns="0" bIns="0" rtlCol="0">
            <a:spAutoFit/>
          </a:bodyPr>
          <a:lstStyle>
            <a:lvl1pPr marL="0" indent="0" algn="l" defTabSz="1828800" rtl="0" eaLnBrk="1" latinLnBrk="0" hangingPunct="1">
              <a:lnSpc>
                <a:spcPct val="90000"/>
              </a:lnSpc>
              <a:spcBef>
                <a:spcPts val="2400"/>
              </a:spcBef>
              <a:spcAft>
                <a:spcPts val="0"/>
              </a:spcAft>
              <a:buClr>
                <a:schemeClr val="accent1"/>
              </a:buClr>
              <a:buFont typeface="Arial" panose="020B0604020202020204" pitchFamily="34" charset="0"/>
              <a:buNone/>
              <a:defRPr sz="5600" b="1" kern="1200">
                <a:solidFill>
                  <a:schemeClr val="accent1"/>
                </a:solidFill>
                <a:latin typeface="+mj-lt"/>
                <a:ea typeface="+mn-ea"/>
                <a:cs typeface="+mn-cs"/>
              </a:defRPr>
            </a:lvl1pPr>
            <a:lvl2pPr marL="0" indent="0" algn="l" defTabSz="1828800" rtl="0" eaLnBrk="1" latinLnBrk="0" hangingPunct="1">
              <a:lnSpc>
                <a:spcPct val="90000"/>
              </a:lnSpc>
              <a:spcBef>
                <a:spcPts val="600"/>
              </a:spcBef>
              <a:spcAft>
                <a:spcPts val="600"/>
              </a:spcAft>
              <a:buClr>
                <a:schemeClr val="accent1"/>
              </a:buClr>
              <a:buFont typeface="Arial" panose="020B0604020202020204" pitchFamily="34" charset="0"/>
              <a:buNone/>
              <a:defRPr sz="4000" kern="1200">
                <a:solidFill>
                  <a:schemeClr val="tx1"/>
                </a:solidFill>
                <a:latin typeface="+mn-lt"/>
                <a:ea typeface="+mn-ea"/>
                <a:cs typeface="+mn-cs"/>
              </a:defRPr>
            </a:lvl2pPr>
            <a:lvl3pPr marL="1440000" indent="-576000" algn="l" defTabSz="1828800" rtl="0" eaLnBrk="1" latinLnBrk="0" hangingPunct="1">
              <a:lnSpc>
                <a:spcPct val="100000"/>
              </a:lnSpc>
              <a:spcBef>
                <a:spcPts val="3600"/>
              </a:spcBef>
              <a:spcAft>
                <a:spcPts val="0"/>
              </a:spcAft>
              <a:buClr>
                <a:schemeClr val="accent1"/>
              </a:buClr>
              <a:buFont typeface="Arial" panose="020B0604020202020204" pitchFamily="34" charset="0"/>
              <a:buChar char="•"/>
              <a:defRPr sz="2000" kern="1200">
                <a:solidFill>
                  <a:schemeClr val="accent1"/>
                </a:solidFill>
                <a:latin typeface="+mj-lt"/>
                <a:ea typeface="+mn-ea"/>
                <a:cs typeface="Segoe UI" panose="020B0502040204020203" pitchFamily="34" charset="0"/>
              </a:defRPr>
            </a:lvl3pPr>
            <a:lvl4pPr marL="2160000" indent="-576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400" kern="1200">
                <a:solidFill>
                  <a:schemeClr val="tx1"/>
                </a:solidFill>
                <a:latin typeface="+mn-lt"/>
                <a:ea typeface="+mn-ea"/>
                <a:cs typeface="+mn-cs"/>
              </a:defRPr>
            </a:lvl4pPr>
            <a:lvl5pPr marL="288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200" kern="1200">
                <a:solidFill>
                  <a:schemeClr val="tx1"/>
                </a:solidFill>
                <a:latin typeface="+mn-lt"/>
                <a:ea typeface="+mn-ea"/>
                <a:cs typeface="+mn-cs"/>
              </a:defRPr>
            </a:lvl5pPr>
            <a:lvl6pPr marL="360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100" kern="1200">
                <a:solidFill>
                  <a:schemeClr val="tx1"/>
                </a:solidFill>
                <a:latin typeface="+mn-lt"/>
                <a:ea typeface="+mn-ea"/>
                <a:cs typeface="+mn-cs"/>
              </a:defRPr>
            </a:lvl6pPr>
            <a:lvl7pPr marL="432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7pPr>
            <a:lvl8pPr marL="504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8pPr>
            <a:lvl9pPr marL="5670900" indent="-3429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defTabSz="914400">
              <a:spcBef>
                <a:spcPts val="1200"/>
              </a:spcBef>
              <a:buClr>
                <a:srgbClr val="FC1921"/>
              </a:buClr>
              <a:defRPr/>
            </a:pPr>
            <a:r>
              <a:rPr lang="de-DE" sz="2800" dirty="0">
                <a:solidFill>
                  <a:srgbClr val="FC1921"/>
                </a:solidFill>
                <a:latin typeface="Montserrat"/>
                <a:sym typeface="Canela Text Regular"/>
              </a:rPr>
              <a:t>Wer kann vom Schutz des Grippeimpfstoffs profitieren? </a:t>
            </a:r>
          </a:p>
          <a:p>
            <a:pPr defTabSz="914400">
              <a:spcBef>
                <a:spcPts val="1200"/>
              </a:spcBef>
              <a:buClr>
                <a:srgbClr val="FC1921"/>
              </a:buClr>
              <a:defRPr/>
            </a:pPr>
            <a:endParaRPr lang="de-DE" sz="2800" dirty="0">
              <a:solidFill>
                <a:srgbClr val="FC1921"/>
              </a:solidFill>
              <a:latin typeface="Montserrat"/>
              <a:sym typeface="Canela Text Regular"/>
            </a:endParaRPr>
          </a:p>
        </p:txBody>
      </p:sp>
      <p:grpSp>
        <p:nvGrpSpPr>
          <p:cNvPr id="12" name="Group 11">
            <a:extLst>
              <a:ext uri="{FF2B5EF4-FFF2-40B4-BE49-F238E27FC236}">
                <a16:creationId xmlns:a16="http://schemas.microsoft.com/office/drawing/2014/main" id="{232A67C8-3D51-3815-8C3C-7A222769E26C}"/>
              </a:ext>
            </a:extLst>
          </p:cNvPr>
          <p:cNvGrpSpPr/>
          <p:nvPr/>
        </p:nvGrpSpPr>
        <p:grpSpPr>
          <a:xfrm>
            <a:off x="425035" y="1316643"/>
            <a:ext cx="11261595" cy="3297615"/>
            <a:chOff x="427418" y="1110638"/>
            <a:chExt cx="11261595" cy="3297615"/>
          </a:xfrm>
        </p:grpSpPr>
        <p:grpSp>
          <p:nvGrpSpPr>
            <p:cNvPr id="40" name="Group 39">
              <a:extLst>
                <a:ext uri="{FF2B5EF4-FFF2-40B4-BE49-F238E27FC236}">
                  <a16:creationId xmlns:a16="http://schemas.microsoft.com/office/drawing/2014/main" id="{7648D28C-A077-BFCE-6615-F4A8CF83503E}"/>
                </a:ext>
              </a:extLst>
            </p:cNvPr>
            <p:cNvGrpSpPr/>
            <p:nvPr/>
          </p:nvGrpSpPr>
          <p:grpSpPr>
            <a:xfrm>
              <a:off x="502987" y="1709442"/>
              <a:ext cx="11186026" cy="2698811"/>
              <a:chOff x="720948" y="1651687"/>
              <a:chExt cx="11186026" cy="2698811"/>
            </a:xfrm>
          </p:grpSpPr>
          <p:sp>
            <p:nvSpPr>
              <p:cNvPr id="4" name="Rechteck 3">
                <a:extLst>
                  <a:ext uri="{FF2B5EF4-FFF2-40B4-BE49-F238E27FC236}">
                    <a16:creationId xmlns:a16="http://schemas.microsoft.com/office/drawing/2014/main" id="{FB2A67F1-7386-8C73-7D1E-7B766F2E5090}"/>
                  </a:ext>
                </a:extLst>
              </p:cNvPr>
              <p:cNvSpPr/>
              <p:nvPr/>
            </p:nvSpPr>
            <p:spPr>
              <a:xfrm>
                <a:off x="1930216" y="1651687"/>
                <a:ext cx="9976758" cy="2698811"/>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166D682-D758-AC62-9A24-47AB4734A309}"/>
                  </a:ext>
                </a:extLst>
              </p:cNvPr>
              <p:cNvGrpSpPr/>
              <p:nvPr/>
            </p:nvGrpSpPr>
            <p:grpSpPr>
              <a:xfrm>
                <a:off x="720948" y="1868903"/>
                <a:ext cx="11110005" cy="2481595"/>
                <a:chOff x="720948" y="1868903"/>
                <a:chExt cx="11110005" cy="2481595"/>
              </a:xfrm>
            </p:grpSpPr>
            <p:pic>
              <p:nvPicPr>
                <p:cNvPr id="10" name="Grafik 9" descr="Ein Bild, das Cartoon, Kunst enthält.&#10;&#10;Automatisch generierte Beschreibung">
                  <a:extLst>
                    <a:ext uri="{FF2B5EF4-FFF2-40B4-BE49-F238E27FC236}">
                      <a16:creationId xmlns:a16="http://schemas.microsoft.com/office/drawing/2014/main" id="{DFEF742E-FF77-7E35-77CE-738758FE9D3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0432" r="82540" b="60563"/>
                <a:stretch/>
              </p:blipFill>
              <p:spPr>
                <a:xfrm>
                  <a:off x="720948" y="1868903"/>
                  <a:ext cx="1156141" cy="1080000"/>
                </a:xfrm>
                <a:prstGeom prst="rect">
                  <a:avLst/>
                </a:prstGeom>
                <a:ln>
                  <a:solidFill>
                    <a:schemeClr val="tx1"/>
                  </a:solidFill>
                </a:ln>
              </p:spPr>
            </p:pic>
            <p:pic>
              <p:nvPicPr>
                <p:cNvPr id="20" name="Grafik 9" descr="Ein Bild, das Cartoon, Kunst enthält.&#10;&#10;Automatisch generierte Beschreibung">
                  <a:extLst>
                    <a:ext uri="{FF2B5EF4-FFF2-40B4-BE49-F238E27FC236}">
                      <a16:creationId xmlns:a16="http://schemas.microsoft.com/office/drawing/2014/main" id="{307C3940-FB14-FBDD-602F-958BBAFB8FB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2181" t="6089" r="53916" b="61812"/>
                <a:stretch/>
              </p:blipFill>
              <p:spPr>
                <a:xfrm>
                  <a:off x="2005785" y="1868903"/>
                  <a:ext cx="1430183" cy="1080000"/>
                </a:xfrm>
                <a:prstGeom prst="rect">
                  <a:avLst/>
                </a:prstGeom>
                <a:ln>
                  <a:solidFill>
                    <a:schemeClr val="tx1"/>
                  </a:solidFill>
                </a:ln>
              </p:spPr>
            </p:pic>
            <p:pic>
              <p:nvPicPr>
                <p:cNvPr id="21" name="Grafik 9" descr="Ein Bild, das Cartoon, Kunst enthält.&#10;&#10;Automatisch generierte Beschreibung">
                  <a:extLst>
                    <a:ext uri="{FF2B5EF4-FFF2-40B4-BE49-F238E27FC236}">
                      <a16:creationId xmlns:a16="http://schemas.microsoft.com/office/drawing/2014/main" id="{14C7401C-968D-E192-5D7E-ED9BC0BF72B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7819" t="11747" r="8298" b="60889"/>
                <a:stretch/>
              </p:blipFill>
              <p:spPr>
                <a:xfrm>
                  <a:off x="4794517" y="1868903"/>
                  <a:ext cx="974393" cy="1080000"/>
                </a:xfrm>
                <a:prstGeom prst="rect">
                  <a:avLst/>
                </a:prstGeom>
                <a:ln>
                  <a:solidFill>
                    <a:schemeClr val="tx1"/>
                  </a:solidFill>
                </a:ln>
              </p:spPr>
            </p:pic>
            <p:pic>
              <p:nvPicPr>
                <p:cNvPr id="22" name="Grafik 9" descr="Ein Bild, das Cartoon, Kunst enthält.&#10;&#10;Automatisch generierte Beschreibung">
                  <a:extLst>
                    <a:ext uri="{FF2B5EF4-FFF2-40B4-BE49-F238E27FC236}">
                      <a16:creationId xmlns:a16="http://schemas.microsoft.com/office/drawing/2014/main" id="{38B28962-B0B1-941D-82E2-D94955CA504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0000" t="6493" r="31864" b="61876"/>
                <a:stretch/>
              </p:blipFill>
              <p:spPr>
                <a:xfrm>
                  <a:off x="3564664" y="1868903"/>
                  <a:ext cx="1101157" cy="1080000"/>
                </a:xfrm>
                <a:prstGeom prst="rect">
                  <a:avLst/>
                </a:prstGeom>
                <a:ln>
                  <a:solidFill>
                    <a:schemeClr val="tx1"/>
                  </a:solidFill>
                </a:ln>
              </p:spPr>
            </p:pic>
            <p:pic>
              <p:nvPicPr>
                <p:cNvPr id="23" name="Grafik 9" descr="Ein Bild, das Cartoon, Kunst enthält.&#10;&#10;Automatisch generierte Beschreibung">
                  <a:extLst>
                    <a:ext uri="{FF2B5EF4-FFF2-40B4-BE49-F238E27FC236}">
                      <a16:creationId xmlns:a16="http://schemas.microsoft.com/office/drawing/2014/main" id="{F8C81999-B2BC-08C4-8DEB-076B921274AE}"/>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55800" r="81368" b="17144"/>
                <a:stretch/>
              </p:blipFill>
              <p:spPr>
                <a:xfrm>
                  <a:off x="7878266" y="1868903"/>
                  <a:ext cx="1322565" cy="1080000"/>
                </a:xfrm>
                <a:prstGeom prst="rect">
                  <a:avLst/>
                </a:prstGeom>
                <a:ln>
                  <a:solidFill>
                    <a:schemeClr val="tx1"/>
                  </a:solidFill>
                </a:ln>
              </p:spPr>
            </p:pic>
            <p:pic>
              <p:nvPicPr>
                <p:cNvPr id="24" name="Grafik 9" descr="Ein Bild, das Cartoon, Kunst enthält.&#10;&#10;Automatisch generierte Beschreibung">
                  <a:extLst>
                    <a:ext uri="{FF2B5EF4-FFF2-40B4-BE49-F238E27FC236}">
                      <a16:creationId xmlns:a16="http://schemas.microsoft.com/office/drawing/2014/main" id="{0A3BA07B-CEC9-9A08-4273-6CBA8AFC173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1664" t="56590" r="51795" b="15886"/>
                <a:stretch/>
              </p:blipFill>
              <p:spPr>
                <a:xfrm>
                  <a:off x="5897606" y="1868903"/>
                  <a:ext cx="1851964" cy="1080000"/>
                </a:xfrm>
                <a:prstGeom prst="rect">
                  <a:avLst/>
                </a:prstGeom>
                <a:ln>
                  <a:solidFill>
                    <a:schemeClr val="tx1"/>
                  </a:solidFill>
                </a:ln>
              </p:spPr>
            </p:pic>
            <p:pic>
              <p:nvPicPr>
                <p:cNvPr id="25" name="Grafik 9" descr="Ein Bild, das Cartoon, Kunst enthält.&#10;&#10;Automatisch generierte Beschreibung">
                  <a:extLst>
                    <a:ext uri="{FF2B5EF4-FFF2-40B4-BE49-F238E27FC236}">
                      <a16:creationId xmlns:a16="http://schemas.microsoft.com/office/drawing/2014/main" id="{6DAD1904-637A-4D9E-9995-4B6E71E3D66F}"/>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52701" t="54709" r="25118" b="15717"/>
                <a:stretch/>
              </p:blipFill>
              <p:spPr>
                <a:xfrm>
                  <a:off x="10390480" y="1868903"/>
                  <a:ext cx="1440473" cy="1080000"/>
                </a:xfrm>
                <a:prstGeom prst="rect">
                  <a:avLst/>
                </a:prstGeom>
                <a:ln>
                  <a:solidFill>
                    <a:schemeClr val="tx1"/>
                  </a:solidFill>
                </a:ln>
              </p:spPr>
            </p:pic>
            <p:pic>
              <p:nvPicPr>
                <p:cNvPr id="26" name="Grafik 9" descr="Ein Bild, das Cartoon, Kunst enthält.&#10;&#10;Automatisch generierte Beschreibung">
                  <a:extLst>
                    <a:ext uri="{FF2B5EF4-FFF2-40B4-BE49-F238E27FC236}">
                      <a16:creationId xmlns:a16="http://schemas.microsoft.com/office/drawing/2014/main" id="{5BF1C3B8-3649-F90F-5648-422CB36EC0EA}"/>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81880" t="56590" r="4144" b="14615"/>
                <a:stretch/>
              </p:blipFill>
              <p:spPr>
                <a:xfrm>
                  <a:off x="9329527" y="1868903"/>
                  <a:ext cx="932257" cy="1080000"/>
                </a:xfrm>
                <a:prstGeom prst="rect">
                  <a:avLst/>
                </a:prstGeom>
                <a:ln>
                  <a:solidFill>
                    <a:schemeClr val="tx1"/>
                  </a:solidFill>
                </a:ln>
              </p:spPr>
            </p:pic>
            <p:sp>
              <p:nvSpPr>
                <p:cNvPr id="30" name="TextBox 29">
                  <a:extLst>
                    <a:ext uri="{FF2B5EF4-FFF2-40B4-BE49-F238E27FC236}">
                      <a16:creationId xmlns:a16="http://schemas.microsoft.com/office/drawing/2014/main" id="{65A1433D-07D8-F5BD-9FA6-6826205B4454}"/>
                    </a:ext>
                  </a:extLst>
                </p:cNvPr>
                <p:cNvSpPr txBox="1"/>
                <p:nvPr/>
              </p:nvSpPr>
              <p:spPr>
                <a:xfrm>
                  <a:off x="720949" y="3150169"/>
                  <a:ext cx="1154208" cy="461665"/>
                </a:xfrm>
                <a:prstGeom prst="rect">
                  <a:avLst/>
                </a:prstGeom>
                <a:noFill/>
              </p:spPr>
              <p:txBody>
                <a:bodyPr wrap="square">
                  <a:spAutoFit/>
                </a:bodyPr>
                <a:lstStyle/>
                <a:p>
                  <a:r>
                    <a:rPr lang="de-DE" sz="1200" dirty="0">
                      <a:latin typeface="+mj-lt"/>
                    </a:rPr>
                    <a:t>Personen ≥60 Jahre</a:t>
                  </a:r>
                </a:p>
              </p:txBody>
            </p:sp>
            <p:sp>
              <p:nvSpPr>
                <p:cNvPr id="31" name="TextBox 30">
                  <a:extLst>
                    <a:ext uri="{FF2B5EF4-FFF2-40B4-BE49-F238E27FC236}">
                      <a16:creationId xmlns:a16="http://schemas.microsoft.com/office/drawing/2014/main" id="{3B0F1986-D9EC-73DE-7E68-EE7CED635D9C}"/>
                    </a:ext>
                  </a:extLst>
                </p:cNvPr>
                <p:cNvSpPr txBox="1"/>
                <p:nvPr/>
              </p:nvSpPr>
              <p:spPr>
                <a:xfrm>
                  <a:off x="2003854" y="3150169"/>
                  <a:ext cx="1430182" cy="1015663"/>
                </a:xfrm>
                <a:prstGeom prst="rect">
                  <a:avLst/>
                </a:prstGeom>
                <a:noFill/>
              </p:spPr>
              <p:txBody>
                <a:bodyPr wrap="square">
                  <a:spAutoFit/>
                </a:bodyPr>
                <a:lstStyle/>
                <a:p>
                  <a:r>
                    <a:rPr lang="de-DE" sz="1200" dirty="0">
                      <a:latin typeface="+mj-lt"/>
                    </a:rPr>
                    <a:t>Personen ≥6 Monate mit chronischer Grund-erkrankung</a:t>
                  </a:r>
                </a:p>
              </p:txBody>
            </p:sp>
            <p:sp>
              <p:nvSpPr>
                <p:cNvPr id="33" name="TextBox 32">
                  <a:extLst>
                    <a:ext uri="{FF2B5EF4-FFF2-40B4-BE49-F238E27FC236}">
                      <a16:creationId xmlns:a16="http://schemas.microsoft.com/office/drawing/2014/main" id="{86D0B8ED-6A96-118F-C879-D3C607A4B285}"/>
                    </a:ext>
                  </a:extLst>
                </p:cNvPr>
                <p:cNvSpPr txBox="1"/>
                <p:nvPr/>
              </p:nvSpPr>
              <p:spPr>
                <a:xfrm>
                  <a:off x="3562732" y="3150169"/>
                  <a:ext cx="1101157" cy="1015663"/>
                </a:xfrm>
                <a:prstGeom prst="rect">
                  <a:avLst/>
                </a:prstGeom>
                <a:noFill/>
              </p:spPr>
              <p:txBody>
                <a:bodyPr wrap="square">
                  <a:spAutoFit/>
                </a:bodyPr>
                <a:lstStyle/>
                <a:p>
                  <a:r>
                    <a:rPr lang="de-DE" sz="1200" dirty="0">
                      <a:latin typeface="+mj-lt"/>
                    </a:rPr>
                    <a:t>Bewohner von Alters- oder Pflege-heimen</a:t>
                  </a:r>
                </a:p>
              </p:txBody>
            </p:sp>
            <p:sp>
              <p:nvSpPr>
                <p:cNvPr id="34" name="TextBox 33">
                  <a:extLst>
                    <a:ext uri="{FF2B5EF4-FFF2-40B4-BE49-F238E27FC236}">
                      <a16:creationId xmlns:a16="http://schemas.microsoft.com/office/drawing/2014/main" id="{79203F7E-4967-6C38-7029-C02613EF87D4}"/>
                    </a:ext>
                  </a:extLst>
                </p:cNvPr>
                <p:cNvSpPr txBox="1"/>
                <p:nvPr/>
              </p:nvSpPr>
              <p:spPr>
                <a:xfrm>
                  <a:off x="4796449" y="3150168"/>
                  <a:ext cx="972461" cy="646331"/>
                </a:xfrm>
                <a:prstGeom prst="rect">
                  <a:avLst/>
                </a:prstGeom>
                <a:noFill/>
              </p:spPr>
              <p:txBody>
                <a:bodyPr wrap="square">
                  <a:spAutoFit/>
                </a:bodyPr>
                <a:lstStyle/>
                <a:p>
                  <a:r>
                    <a:rPr lang="de-DE" sz="1200" dirty="0">
                      <a:latin typeface="+mj-lt"/>
                    </a:rPr>
                    <a:t>Medizi-nisches Personal</a:t>
                  </a:r>
                </a:p>
              </p:txBody>
            </p:sp>
            <p:sp>
              <p:nvSpPr>
                <p:cNvPr id="35" name="TextBox 34">
                  <a:extLst>
                    <a:ext uri="{FF2B5EF4-FFF2-40B4-BE49-F238E27FC236}">
                      <a16:creationId xmlns:a16="http://schemas.microsoft.com/office/drawing/2014/main" id="{7C9385BA-41C4-80D3-AADD-474DE557696E}"/>
                    </a:ext>
                  </a:extLst>
                </p:cNvPr>
                <p:cNvSpPr txBox="1"/>
                <p:nvPr/>
              </p:nvSpPr>
              <p:spPr>
                <a:xfrm>
                  <a:off x="5897606" y="3150169"/>
                  <a:ext cx="1851964" cy="830997"/>
                </a:xfrm>
                <a:prstGeom prst="rect">
                  <a:avLst/>
                </a:prstGeom>
                <a:noFill/>
              </p:spPr>
              <p:txBody>
                <a:bodyPr wrap="square">
                  <a:spAutoFit/>
                </a:bodyPr>
                <a:lstStyle/>
                <a:p>
                  <a:r>
                    <a:rPr lang="de-DE" sz="1200" dirty="0">
                      <a:latin typeface="+mj-lt"/>
                    </a:rPr>
                    <a:t>Personen in Einrichtungen mit umfangreichem Publikumsverkehr</a:t>
                  </a:r>
                </a:p>
              </p:txBody>
            </p:sp>
            <p:sp>
              <p:nvSpPr>
                <p:cNvPr id="36" name="TextBox 35">
                  <a:extLst>
                    <a:ext uri="{FF2B5EF4-FFF2-40B4-BE49-F238E27FC236}">
                      <a16:creationId xmlns:a16="http://schemas.microsoft.com/office/drawing/2014/main" id="{62C9B5EC-978B-465F-0DD3-0905DB88A006}"/>
                    </a:ext>
                  </a:extLst>
                </p:cNvPr>
                <p:cNvSpPr txBox="1"/>
                <p:nvPr/>
              </p:nvSpPr>
              <p:spPr>
                <a:xfrm>
                  <a:off x="9198721" y="3146235"/>
                  <a:ext cx="1193869" cy="276999"/>
                </a:xfrm>
                <a:prstGeom prst="rect">
                  <a:avLst/>
                </a:prstGeom>
                <a:noFill/>
              </p:spPr>
              <p:txBody>
                <a:bodyPr wrap="square">
                  <a:spAutoFit/>
                </a:bodyPr>
                <a:lstStyle/>
                <a:p>
                  <a:r>
                    <a:rPr lang="de-DE" sz="1200" dirty="0">
                      <a:latin typeface="+mj-lt"/>
                    </a:rPr>
                    <a:t>Schwangere</a:t>
                  </a:r>
                </a:p>
              </p:txBody>
            </p:sp>
            <p:sp>
              <p:nvSpPr>
                <p:cNvPr id="37" name="TextBox 36">
                  <a:extLst>
                    <a:ext uri="{FF2B5EF4-FFF2-40B4-BE49-F238E27FC236}">
                      <a16:creationId xmlns:a16="http://schemas.microsoft.com/office/drawing/2014/main" id="{4862440C-4C69-3EF6-BFBA-BD904A63C1B2}"/>
                    </a:ext>
                  </a:extLst>
                </p:cNvPr>
                <p:cNvSpPr txBox="1"/>
                <p:nvPr/>
              </p:nvSpPr>
              <p:spPr>
                <a:xfrm>
                  <a:off x="7878266" y="3150169"/>
                  <a:ext cx="1322565" cy="1200329"/>
                </a:xfrm>
                <a:prstGeom prst="rect">
                  <a:avLst/>
                </a:prstGeom>
                <a:noFill/>
              </p:spPr>
              <p:txBody>
                <a:bodyPr wrap="square">
                  <a:spAutoFit/>
                </a:bodyPr>
                <a:lstStyle/>
                <a:p>
                  <a:r>
                    <a:rPr lang="de-DE" sz="1200" dirty="0">
                      <a:latin typeface="+mj-lt"/>
                    </a:rPr>
                    <a:t>Kontakt-personen von Risiko-gruppen (Kokon-strategie)</a:t>
                  </a:r>
                </a:p>
              </p:txBody>
            </p:sp>
            <p:sp>
              <p:nvSpPr>
                <p:cNvPr id="38" name="TextBox 37">
                  <a:extLst>
                    <a:ext uri="{FF2B5EF4-FFF2-40B4-BE49-F238E27FC236}">
                      <a16:creationId xmlns:a16="http://schemas.microsoft.com/office/drawing/2014/main" id="{6F9F5964-77DE-F341-BBC6-51993F1D5364}"/>
                    </a:ext>
                  </a:extLst>
                </p:cNvPr>
                <p:cNvSpPr txBox="1"/>
                <p:nvPr/>
              </p:nvSpPr>
              <p:spPr>
                <a:xfrm>
                  <a:off x="10390480" y="3150168"/>
                  <a:ext cx="1440473" cy="276999"/>
                </a:xfrm>
                <a:prstGeom prst="rect">
                  <a:avLst/>
                </a:prstGeom>
                <a:noFill/>
              </p:spPr>
              <p:txBody>
                <a:bodyPr wrap="square">
                  <a:spAutoFit/>
                </a:bodyPr>
                <a:lstStyle/>
                <a:p>
                  <a:pPr algn="ctr"/>
                  <a:r>
                    <a:rPr lang="de-DE" sz="1200" dirty="0">
                      <a:latin typeface="+mj-lt"/>
                    </a:rPr>
                    <a:t>Reisende</a:t>
                  </a:r>
                </a:p>
              </p:txBody>
            </p:sp>
          </p:grpSp>
        </p:grpSp>
        <p:sp>
          <p:nvSpPr>
            <p:cNvPr id="5" name="TextBox 4">
              <a:extLst>
                <a:ext uri="{FF2B5EF4-FFF2-40B4-BE49-F238E27FC236}">
                  <a16:creationId xmlns:a16="http://schemas.microsoft.com/office/drawing/2014/main" id="{F6053075-530A-C4EE-BE3E-B083C32199E1}"/>
                </a:ext>
              </a:extLst>
            </p:cNvPr>
            <p:cNvSpPr txBox="1"/>
            <p:nvPr/>
          </p:nvSpPr>
          <p:spPr>
            <a:xfrm>
              <a:off x="1709872" y="1240343"/>
              <a:ext cx="9976758" cy="338554"/>
            </a:xfrm>
            <a:prstGeom prst="rect">
              <a:avLst/>
            </a:prstGeom>
            <a:noFill/>
            <a:ln>
              <a:noFill/>
            </a:ln>
          </p:spPr>
          <p:txBody>
            <a:bodyPr wrap="square" rtlCol="0">
              <a:spAutoFit/>
            </a:bodyPr>
            <a:lstStyle/>
            <a:p>
              <a:pPr algn="ctr"/>
              <a:r>
                <a:rPr lang="de-DE" sz="1600" b="1" dirty="0">
                  <a:solidFill>
                    <a:schemeClr val="accent4">
                      <a:lumMod val="50000"/>
                    </a:schemeClr>
                  </a:solidFill>
                  <a:latin typeface="+mj-lt"/>
                </a:rPr>
                <a:t>Indikations- Berufs- und Reiseimpfung</a:t>
              </a:r>
              <a:endParaRPr lang="en-US" sz="1600" b="1" dirty="0">
                <a:solidFill>
                  <a:schemeClr val="accent4">
                    <a:lumMod val="50000"/>
                  </a:schemeClr>
                </a:solidFill>
                <a:latin typeface="+mj-lt"/>
              </a:endParaRPr>
            </a:p>
          </p:txBody>
        </p:sp>
        <p:sp>
          <p:nvSpPr>
            <p:cNvPr id="9" name="Rechteck 3">
              <a:extLst>
                <a:ext uri="{FF2B5EF4-FFF2-40B4-BE49-F238E27FC236}">
                  <a16:creationId xmlns:a16="http://schemas.microsoft.com/office/drawing/2014/main" id="{1CFD72D7-1459-8D17-1FE3-98BE264E50AF}"/>
                </a:ext>
              </a:extLst>
            </p:cNvPr>
            <p:cNvSpPr/>
            <p:nvPr/>
          </p:nvSpPr>
          <p:spPr>
            <a:xfrm>
              <a:off x="427418" y="1709441"/>
              <a:ext cx="1282454" cy="269881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793DDA-2067-CCFB-45B3-83DD62263DF9}"/>
                </a:ext>
              </a:extLst>
            </p:cNvPr>
            <p:cNvSpPr txBox="1"/>
            <p:nvPr/>
          </p:nvSpPr>
          <p:spPr>
            <a:xfrm>
              <a:off x="427418" y="1110638"/>
              <a:ext cx="1282454" cy="584775"/>
            </a:xfrm>
            <a:prstGeom prst="rect">
              <a:avLst/>
            </a:prstGeom>
            <a:noFill/>
          </p:spPr>
          <p:txBody>
            <a:bodyPr wrap="square" rtlCol="0">
              <a:spAutoFit/>
            </a:bodyPr>
            <a:lstStyle/>
            <a:p>
              <a:pPr algn="ctr"/>
              <a:r>
                <a:rPr lang="de-DE" sz="1600" b="1" dirty="0">
                  <a:latin typeface="+mj-lt"/>
                </a:rPr>
                <a:t>Standard-impfung</a:t>
              </a:r>
              <a:endParaRPr lang="en-US" sz="1600" b="1" dirty="0">
                <a:latin typeface="+mj-lt"/>
              </a:endParaRPr>
            </a:p>
          </p:txBody>
        </p:sp>
      </p:grpSp>
      <p:pic>
        <p:nvPicPr>
          <p:cNvPr id="3" name="Grafik 2">
            <a:extLst>
              <a:ext uri="{FF2B5EF4-FFF2-40B4-BE49-F238E27FC236}">
                <a16:creationId xmlns:a16="http://schemas.microsoft.com/office/drawing/2014/main" id="{31F151CA-468D-8D12-23F3-A9C688ECBBA7}"/>
              </a:ext>
            </a:extLst>
          </p:cNvPr>
          <p:cNvPicPr>
            <a:picLocks noChangeAspect="1"/>
          </p:cNvPicPr>
          <p:nvPr/>
        </p:nvPicPr>
        <p:blipFill>
          <a:blip r:embed="rId13"/>
          <a:stretch>
            <a:fillRect/>
          </a:stretch>
        </p:blipFill>
        <p:spPr>
          <a:xfrm>
            <a:off x="2511188" y="4777737"/>
            <a:ext cx="3326884" cy="1855075"/>
          </a:xfrm>
          <a:prstGeom prst="rect">
            <a:avLst/>
          </a:prstGeom>
          <a:ln w="76200">
            <a:solidFill>
              <a:srgbClr val="FF0000"/>
            </a:solidFill>
          </a:ln>
        </p:spPr>
      </p:pic>
      <p:pic>
        <p:nvPicPr>
          <p:cNvPr id="13" name="Grafik 12">
            <a:extLst>
              <a:ext uri="{FF2B5EF4-FFF2-40B4-BE49-F238E27FC236}">
                <a16:creationId xmlns:a16="http://schemas.microsoft.com/office/drawing/2014/main" id="{93931F90-773E-E724-6332-3C0D869F1FD2}"/>
              </a:ext>
            </a:extLst>
          </p:cNvPr>
          <p:cNvPicPr>
            <a:picLocks noChangeAspect="1"/>
          </p:cNvPicPr>
          <p:nvPr/>
        </p:nvPicPr>
        <p:blipFill>
          <a:blip r:embed="rId14"/>
          <a:stretch>
            <a:fillRect/>
          </a:stretch>
        </p:blipFill>
        <p:spPr>
          <a:xfrm>
            <a:off x="6207809" y="4777611"/>
            <a:ext cx="3086317" cy="1855201"/>
          </a:xfrm>
          <a:prstGeom prst="rect">
            <a:avLst/>
          </a:prstGeom>
          <a:ln w="76200">
            <a:solidFill>
              <a:srgbClr val="FF0000"/>
            </a:solidFill>
          </a:ln>
          <a:effectLst>
            <a:outerShdw blurRad="50800" dist="38100" dir="2700000" algn="tl" rotWithShape="0">
              <a:srgbClr val="FF0000">
                <a:alpha val="40000"/>
              </a:srgbClr>
            </a:outerShdw>
          </a:effectLst>
        </p:spPr>
      </p:pic>
      <p:sp>
        <p:nvSpPr>
          <p:cNvPr id="14" name="Rechteck 13">
            <a:extLst>
              <a:ext uri="{FF2B5EF4-FFF2-40B4-BE49-F238E27FC236}">
                <a16:creationId xmlns:a16="http://schemas.microsoft.com/office/drawing/2014/main" id="{E5BDE1A0-0C5A-4C0E-E8EC-637F06C342E2}"/>
              </a:ext>
            </a:extLst>
          </p:cNvPr>
          <p:cNvSpPr/>
          <p:nvPr/>
        </p:nvSpPr>
        <p:spPr>
          <a:xfrm>
            <a:off x="5640628" y="1932200"/>
            <a:ext cx="1962235" cy="268205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0A64B5A9-9885-9163-27AC-58026CF3CBC1}"/>
              </a:ext>
            </a:extLst>
          </p:cNvPr>
          <p:cNvSpPr/>
          <p:nvPr/>
        </p:nvSpPr>
        <p:spPr>
          <a:xfrm>
            <a:off x="7540015" y="1931018"/>
            <a:ext cx="1493148" cy="268205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238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2DE39D-40E6-97B4-6F5C-A8E8DE782184}"/>
              </a:ext>
            </a:extLst>
          </p:cNvPr>
          <p:cNvSpPr>
            <a:spLocks noGrp="1"/>
          </p:cNvSpPr>
          <p:nvPr>
            <p:ph type="body" sz="quarter" idx="13"/>
          </p:nvPr>
        </p:nvSpPr>
        <p:spPr/>
        <p:txBody>
          <a:bodyPr/>
          <a:lstStyle/>
          <a:p>
            <a:endParaRPr lang="de-DE"/>
          </a:p>
        </p:txBody>
      </p:sp>
      <p:pic>
        <p:nvPicPr>
          <p:cNvPr id="4" name="Grafik 3">
            <a:extLst>
              <a:ext uri="{FF2B5EF4-FFF2-40B4-BE49-F238E27FC236}">
                <a16:creationId xmlns:a16="http://schemas.microsoft.com/office/drawing/2014/main" id="{79947BEE-C889-083B-8DB7-010E698B71E6}"/>
              </a:ext>
            </a:extLst>
          </p:cNvPr>
          <p:cNvPicPr>
            <a:picLocks noChangeAspect="1"/>
          </p:cNvPicPr>
          <p:nvPr/>
        </p:nvPicPr>
        <p:blipFill>
          <a:blip r:embed="rId2"/>
          <a:stretch>
            <a:fillRect/>
          </a:stretch>
        </p:blipFill>
        <p:spPr>
          <a:xfrm>
            <a:off x="1880599" y="1056944"/>
            <a:ext cx="8430802" cy="4744112"/>
          </a:xfrm>
          <a:prstGeom prst="rect">
            <a:avLst/>
          </a:prstGeom>
        </p:spPr>
      </p:pic>
    </p:spTree>
    <p:extLst>
      <p:ext uri="{BB962C8B-B14F-4D97-AF65-F5344CB8AC3E}">
        <p14:creationId xmlns:p14="http://schemas.microsoft.com/office/powerpoint/2010/main" val="188088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37B1F74-459B-70B7-6A8F-DAD6F2219224}"/>
              </a:ext>
            </a:extLst>
          </p:cNvPr>
          <p:cNvSpPr>
            <a:spLocks noGrp="1"/>
          </p:cNvSpPr>
          <p:nvPr>
            <p:ph idx="1"/>
          </p:nvPr>
        </p:nvSpPr>
        <p:spPr/>
        <p:txBody>
          <a:bodyPr>
            <a:normAutofit/>
          </a:bodyPr>
          <a:lstStyle/>
          <a:p>
            <a:r>
              <a:rPr lang="de-DE" dirty="0"/>
              <a:t>COVID-19-Impfungen und andere Totimpfstoffe (inaktivierte Impfstoffe) können gleichzeitig erfolgen. </a:t>
            </a:r>
          </a:p>
          <a:p>
            <a:r>
              <a:rPr lang="de-DE" dirty="0"/>
              <a:t>Dies gilt insbesondere für die Influenzaimpfung</a:t>
            </a:r>
          </a:p>
          <a:p>
            <a:pPr lvl="1"/>
            <a:r>
              <a:rPr lang="de-DE" dirty="0"/>
              <a:t>Injektion jeweils an unterschiedlichen Gliedmaßen </a:t>
            </a:r>
          </a:p>
          <a:p>
            <a:pPr lvl="1"/>
            <a:r>
              <a:rPr lang="de-DE" dirty="0"/>
              <a:t>gleichzeitige Gabe COVID-19- und Influenza-Impfstoffe (inklusive Hochdosis-Impfstoffen) Impfreaktionen häufiger </a:t>
            </a:r>
          </a:p>
          <a:p>
            <a:pPr lvl="1"/>
            <a:r>
              <a:rPr lang="de-DE" dirty="0"/>
              <a:t>Immunantwort und Nebenwirkungsprofil entsprechen dem bei alleiniger Anwendung</a:t>
            </a:r>
          </a:p>
          <a:p>
            <a:pPr lvl="1"/>
            <a:endParaRPr lang="de-DE" dirty="0"/>
          </a:p>
          <a:p>
            <a:pPr lvl="1"/>
            <a:r>
              <a:rPr lang="de-DE" dirty="0"/>
              <a:t>und als weitere Impfung: RSV </a:t>
            </a:r>
          </a:p>
        </p:txBody>
      </p:sp>
      <p:sp>
        <p:nvSpPr>
          <p:cNvPr id="3" name="Titel 2">
            <a:extLst>
              <a:ext uri="{FF2B5EF4-FFF2-40B4-BE49-F238E27FC236}">
                <a16:creationId xmlns:a16="http://schemas.microsoft.com/office/drawing/2014/main" id="{7513F6DC-D243-E87B-AC45-7A0A9DD57E7F}"/>
              </a:ext>
            </a:extLst>
          </p:cNvPr>
          <p:cNvSpPr>
            <a:spLocks noGrp="1"/>
          </p:cNvSpPr>
          <p:nvPr>
            <p:ph type="title"/>
          </p:nvPr>
        </p:nvSpPr>
        <p:spPr/>
        <p:txBody>
          <a:bodyPr/>
          <a:lstStyle/>
          <a:p>
            <a:r>
              <a:rPr lang="de-DE" u="sng" dirty="0"/>
              <a:t>Gleichzeitige </a:t>
            </a:r>
            <a:r>
              <a:rPr lang="de-DE" dirty="0"/>
              <a:t>Impfung Influenza und COVID-19</a:t>
            </a:r>
          </a:p>
        </p:txBody>
      </p:sp>
      <p:pic>
        <p:nvPicPr>
          <p:cNvPr id="5" name="Grafik 4">
            <a:extLst>
              <a:ext uri="{FF2B5EF4-FFF2-40B4-BE49-F238E27FC236}">
                <a16:creationId xmlns:a16="http://schemas.microsoft.com/office/drawing/2014/main" id="{789AE1F9-03F3-515F-4647-4FA2E9F43C8D}"/>
              </a:ext>
            </a:extLst>
          </p:cNvPr>
          <p:cNvPicPr>
            <a:picLocks noChangeAspect="1"/>
          </p:cNvPicPr>
          <p:nvPr/>
        </p:nvPicPr>
        <p:blipFill>
          <a:blip r:embed="rId2"/>
          <a:stretch>
            <a:fillRect/>
          </a:stretch>
        </p:blipFill>
        <p:spPr>
          <a:xfrm>
            <a:off x="481280" y="155388"/>
            <a:ext cx="10872520" cy="6547224"/>
          </a:xfrm>
          <a:prstGeom prst="rect">
            <a:avLst/>
          </a:prstGeom>
        </p:spPr>
      </p:pic>
    </p:spTree>
    <p:extLst>
      <p:ext uri="{BB962C8B-B14F-4D97-AF65-F5344CB8AC3E}">
        <p14:creationId xmlns:p14="http://schemas.microsoft.com/office/powerpoint/2010/main" val="297319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1D76BE-225A-D7AF-2559-0D7B4E9204E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GSK Precision"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000" b="0" i="0" u="none" strike="noStrike" kern="1200" cap="none" spc="0" normalizeH="0" baseline="0" noProof="0">
              <a:ln>
                <a:noFill/>
              </a:ln>
              <a:solidFill>
                <a:srgbClr val="000000"/>
              </a:solidFill>
              <a:effectLst/>
              <a:uLnTx/>
              <a:uFillTx/>
              <a:latin typeface="GSK Precision" pitchFamily="2" charset="0"/>
              <a:ea typeface="+mn-ea"/>
            </a:endParaRPr>
          </a:p>
        </p:txBody>
      </p:sp>
      <p:sp>
        <p:nvSpPr>
          <p:cNvPr id="5" name="Title 4">
            <a:extLst>
              <a:ext uri="{FF2B5EF4-FFF2-40B4-BE49-F238E27FC236}">
                <a16:creationId xmlns:a16="http://schemas.microsoft.com/office/drawing/2014/main" id="{745CAA1F-3AA9-AB8E-E348-8CCADAFE7851}"/>
              </a:ext>
            </a:extLst>
          </p:cNvPr>
          <p:cNvSpPr>
            <a:spLocks noGrp="1"/>
          </p:cNvSpPr>
          <p:nvPr>
            <p:ph type="title"/>
          </p:nvPr>
        </p:nvSpPr>
        <p:spPr/>
        <p:txBody>
          <a:bodyPr>
            <a:normAutofit fontScale="90000"/>
          </a:bodyPr>
          <a:lstStyle/>
          <a:p>
            <a:br>
              <a:rPr lang="en-GB" dirty="0"/>
            </a:br>
            <a:r>
              <a:rPr lang="en-GB" dirty="0" err="1"/>
              <a:t>Koadministration</a:t>
            </a:r>
            <a:r>
              <a:rPr lang="en-GB" dirty="0"/>
              <a:t> von </a:t>
            </a:r>
            <a:r>
              <a:rPr lang="en-GB" dirty="0" err="1"/>
              <a:t>Impfstoffen</a:t>
            </a:r>
            <a:r>
              <a:rPr lang="en-GB" dirty="0"/>
              <a:t> – </a:t>
            </a:r>
            <a:br>
              <a:rPr lang="en-GB" dirty="0"/>
            </a:br>
            <a:r>
              <a:rPr lang="en-GB" dirty="0" err="1"/>
              <a:t>Welche</a:t>
            </a:r>
            <a:r>
              <a:rPr lang="en-GB" dirty="0"/>
              <a:t> </a:t>
            </a:r>
            <a:r>
              <a:rPr lang="en-GB" dirty="0" err="1"/>
              <a:t>Vorteile</a:t>
            </a:r>
            <a:r>
              <a:rPr lang="en-GB" dirty="0"/>
              <a:t> </a:t>
            </a:r>
            <a:r>
              <a:rPr lang="en-GB" dirty="0" err="1"/>
              <a:t>bietet</a:t>
            </a:r>
            <a:r>
              <a:rPr lang="en-GB" dirty="0"/>
              <a:t> das? </a:t>
            </a:r>
          </a:p>
        </p:txBody>
      </p:sp>
      <p:sp>
        <p:nvSpPr>
          <p:cNvPr id="3" name="Footer Placeholder 2">
            <a:extLst>
              <a:ext uri="{FF2B5EF4-FFF2-40B4-BE49-F238E27FC236}">
                <a16:creationId xmlns:a16="http://schemas.microsoft.com/office/drawing/2014/main" id="{4AFC8CF3-4470-BD3F-FFCE-AAC85CDADC42}"/>
              </a:ext>
            </a:extLst>
          </p:cNvPr>
          <p:cNvSpPr>
            <a:spLocks noGrp="1"/>
          </p:cNvSpPr>
          <p:nvPr>
            <p:ph type="ftr" sz="quarter" idx="3"/>
          </p:nvPr>
        </p:nvSpPr>
        <p:spPr>
          <a:xfrm>
            <a:off x="365125" y="6253120"/>
            <a:ext cx="10242964" cy="4663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GSK Precision" pitchFamily="2" charset="0"/>
                <a:ea typeface="+mn-ea"/>
                <a:cs typeface="Noto Sans"/>
              </a:rPr>
              <a:t>FLU-</a:t>
            </a:r>
            <a:r>
              <a:rPr kumimoji="0" lang="en-US" sz="700" b="0" i="0" u="none" strike="noStrike" kern="1200" cap="none" spc="0" normalizeH="0" baseline="0" noProof="0" dirty="0" err="1">
                <a:ln>
                  <a:noFill/>
                </a:ln>
                <a:solidFill>
                  <a:srgbClr val="000000"/>
                </a:solidFill>
                <a:effectLst/>
                <a:uLnTx/>
                <a:uFillTx/>
                <a:latin typeface="GSK Precision" pitchFamily="2" charset="0"/>
                <a:ea typeface="+mn-ea"/>
                <a:cs typeface="Noto Sans"/>
              </a:rPr>
              <a:t>aQIV</a:t>
            </a:r>
            <a:r>
              <a:rPr kumimoji="0" lang="en-US" sz="700" b="0" i="0" u="none" strike="noStrike" kern="1200" cap="none" spc="0" normalizeH="0" baseline="0" noProof="0" dirty="0">
                <a:ln>
                  <a:noFill/>
                </a:ln>
                <a:solidFill>
                  <a:srgbClr val="000000"/>
                </a:solidFill>
                <a:effectLst/>
                <a:uLnTx/>
                <a:uFillTx/>
                <a:latin typeface="GSK Precision" pitchFamily="2" charset="0"/>
                <a:ea typeface="+mn-ea"/>
                <a:cs typeface="Noto Sans"/>
              </a:rPr>
              <a:t>, adjuvanted quadrivalent influenza vaccine; FLU-</a:t>
            </a:r>
            <a:r>
              <a:rPr kumimoji="0" lang="en-US" sz="700" b="0" i="0" u="none" strike="noStrike" kern="1200" cap="none" spc="0" normalizeH="0" baseline="0" noProof="0" dirty="0" err="1">
                <a:ln>
                  <a:noFill/>
                </a:ln>
                <a:solidFill>
                  <a:srgbClr val="000000"/>
                </a:solidFill>
                <a:effectLst/>
                <a:uLnTx/>
                <a:uFillTx/>
                <a:latin typeface="GSK Precision" pitchFamily="2" charset="0"/>
                <a:ea typeface="+mn-ea"/>
                <a:cs typeface="Noto Sans"/>
              </a:rPr>
              <a:t>aQIV</a:t>
            </a:r>
            <a:r>
              <a:rPr kumimoji="0" lang="en-US" sz="700" b="0" i="0" u="none" strike="noStrike" kern="1200" cap="none" spc="0" normalizeH="0" baseline="0" noProof="0" dirty="0">
                <a:ln>
                  <a:noFill/>
                </a:ln>
                <a:solidFill>
                  <a:srgbClr val="000000"/>
                </a:solidFill>
                <a:effectLst/>
                <a:uLnTx/>
                <a:uFillTx/>
                <a:latin typeface="GSK Precision" pitchFamily="2" charset="0"/>
                <a:ea typeface="+mn-ea"/>
                <a:cs typeface="Noto Sans"/>
              </a:rPr>
              <a:t>, adjuvanted quadrivalent influenza vaccine; </a:t>
            </a:r>
            <a:r>
              <a:rPr kumimoji="0" lang="en-GB" sz="700" b="0" i="0" u="none" strike="noStrike" kern="1200" cap="none" spc="0" normalizeH="0" baseline="0" noProof="0" dirty="0">
                <a:ln>
                  <a:noFill/>
                </a:ln>
                <a:solidFill>
                  <a:srgbClr val="000000"/>
                </a:solidFill>
                <a:effectLst/>
                <a:uLnTx/>
                <a:uFillTx/>
                <a:latin typeface="GSK Precision" pitchFamily="2" charset="0"/>
                <a:ea typeface="+mn-ea"/>
                <a:cs typeface="Noto Sans"/>
              </a:rPr>
              <a:t>FLU-QIV-HD: high-dose quadrivalent influenza vaccine; RZV, recombinant zoster vaccine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GSK Precision" pitchFamily="2" charset="0"/>
                <a:ea typeface="+mn-ea"/>
              </a:rPr>
              <a:t>1. Chadha M, </a:t>
            </a:r>
            <a:r>
              <a:rPr kumimoji="0" lang="en-GB" sz="700" b="0" i="1" u="none" strike="noStrike" kern="1200" cap="none" spc="0" normalizeH="0" baseline="0" noProof="0" dirty="0">
                <a:ln>
                  <a:noFill/>
                </a:ln>
                <a:solidFill>
                  <a:srgbClr val="000000"/>
                </a:solidFill>
                <a:effectLst/>
                <a:uLnTx/>
                <a:uFillTx/>
                <a:latin typeface="GSK Precision" pitchFamily="2" charset="0"/>
                <a:ea typeface="+mn-ea"/>
              </a:rPr>
              <a:t>et al. Influenza Other Respir Viruses </a:t>
            </a:r>
            <a:r>
              <a:rPr kumimoji="0" lang="en-GB" sz="700" b="0" i="0" u="none" strike="noStrike" kern="1200" cap="none" spc="0" normalizeH="0" baseline="0" noProof="0" dirty="0">
                <a:ln>
                  <a:noFill/>
                </a:ln>
                <a:solidFill>
                  <a:srgbClr val="000000"/>
                </a:solidFill>
                <a:effectLst/>
                <a:uLnTx/>
                <a:uFillTx/>
                <a:latin typeface="GSK Precision" pitchFamily="2" charset="0"/>
                <a:ea typeface="+mn-ea"/>
              </a:rPr>
              <a:t>2020;14:638–46; </a:t>
            </a:r>
            <a:r>
              <a:rPr lang="en-GB" dirty="0">
                <a:solidFill>
                  <a:srgbClr val="000000"/>
                </a:solidFill>
              </a:rPr>
              <a:t>2</a:t>
            </a:r>
            <a:r>
              <a:rPr kumimoji="0" lang="en-GB" sz="700" b="0" i="0" u="none" strike="noStrike" kern="1200" cap="none" spc="0" normalizeH="0" baseline="0" noProof="0" dirty="0">
                <a:ln>
                  <a:noFill/>
                </a:ln>
                <a:solidFill>
                  <a:srgbClr val="000000"/>
                </a:solidFill>
                <a:effectLst/>
                <a:uLnTx/>
                <a:uFillTx/>
                <a:latin typeface="GSK Precision" pitchFamily="2" charset="0"/>
                <a:ea typeface="+mn-ea"/>
              </a:rPr>
              <a:t>. Tan L, </a:t>
            </a:r>
            <a:r>
              <a:rPr kumimoji="0" lang="en-GB" sz="700" b="0" i="1" u="none" strike="noStrike" kern="1200" cap="none" spc="0" normalizeH="0" baseline="0" noProof="0" dirty="0">
                <a:ln>
                  <a:noFill/>
                </a:ln>
                <a:solidFill>
                  <a:srgbClr val="000000"/>
                </a:solidFill>
                <a:effectLst/>
                <a:uLnTx/>
                <a:uFillTx/>
                <a:latin typeface="GSK Precision" pitchFamily="2" charset="0"/>
                <a:ea typeface="+mn-ea"/>
              </a:rPr>
              <a:t>et al.</a:t>
            </a:r>
            <a:r>
              <a:rPr kumimoji="0" lang="pt-BR" sz="700" b="0" i="1" u="none" strike="noStrike" kern="1200" cap="none" spc="0" normalizeH="0" baseline="0" noProof="0" dirty="0">
                <a:ln>
                  <a:noFill/>
                </a:ln>
                <a:solidFill>
                  <a:srgbClr val="000000"/>
                </a:solidFill>
                <a:effectLst/>
                <a:uLnTx/>
                <a:uFillTx/>
                <a:latin typeface="GSK Precision" pitchFamily="2" charset="0"/>
                <a:ea typeface="+mn-ea"/>
              </a:rPr>
              <a:t> Influenza Other Respir Viruses</a:t>
            </a:r>
            <a:r>
              <a:rPr kumimoji="0" lang="pt-BR" sz="700" b="0" i="0" u="none" strike="noStrike" kern="1200" cap="none" spc="0" normalizeH="0" baseline="0" noProof="0" dirty="0">
                <a:ln>
                  <a:noFill/>
                </a:ln>
                <a:solidFill>
                  <a:srgbClr val="000000"/>
                </a:solidFill>
                <a:effectLst/>
                <a:uLnTx/>
                <a:uFillTx/>
                <a:latin typeface="GSK Precision" pitchFamily="2" charset="0"/>
                <a:ea typeface="+mn-ea"/>
              </a:rPr>
              <a:t>. 2025;19(3):e70090. </a:t>
            </a:r>
            <a:r>
              <a:rPr lang="en-GB" dirty="0">
                <a:solidFill>
                  <a:srgbClr val="000000"/>
                </a:solidFill>
              </a:rPr>
              <a:t>3</a:t>
            </a:r>
            <a:r>
              <a:rPr kumimoji="0" lang="en-GB" sz="700" b="0" i="0" u="none" strike="noStrike" kern="1200" cap="none" spc="0" normalizeH="0" baseline="0" noProof="0" dirty="0">
                <a:ln>
                  <a:noFill/>
                </a:ln>
                <a:solidFill>
                  <a:srgbClr val="000000"/>
                </a:solidFill>
                <a:effectLst/>
                <a:uLnTx/>
                <a:uFillTx/>
                <a:latin typeface="GSK Precision" pitchFamily="2" charset="0"/>
                <a:ea typeface="+mn-ea"/>
              </a:rPr>
              <a:t>. Bonanni P, </a:t>
            </a:r>
            <a:r>
              <a:rPr kumimoji="0" lang="en-GB" sz="700" b="0" i="1" u="none" strike="noStrike" kern="1200" cap="none" spc="0" normalizeH="0" baseline="0" noProof="0" dirty="0">
                <a:ln>
                  <a:noFill/>
                </a:ln>
                <a:solidFill>
                  <a:srgbClr val="000000"/>
                </a:solidFill>
                <a:effectLst/>
                <a:uLnTx/>
                <a:uFillTx/>
                <a:latin typeface="GSK Precision" pitchFamily="2" charset="0"/>
                <a:ea typeface="+mn-ea"/>
              </a:rPr>
              <a:t>et al. Hum </a:t>
            </a:r>
            <a:r>
              <a:rPr kumimoji="0" lang="en-GB" sz="700" b="0" i="1" u="none" strike="noStrike" kern="1200" cap="none" spc="0" normalizeH="0" baseline="0" noProof="0" dirty="0" err="1">
                <a:ln>
                  <a:noFill/>
                </a:ln>
                <a:solidFill>
                  <a:srgbClr val="000000"/>
                </a:solidFill>
                <a:effectLst/>
                <a:uLnTx/>
                <a:uFillTx/>
                <a:latin typeface="GSK Precision" pitchFamily="2" charset="0"/>
                <a:ea typeface="+mn-ea"/>
              </a:rPr>
              <a:t>Vaccin</a:t>
            </a:r>
            <a:r>
              <a:rPr kumimoji="0" lang="en-GB" sz="700" b="0" i="1" u="none" strike="noStrike" kern="1200" cap="none" spc="0" normalizeH="0" baseline="0" noProof="0" dirty="0">
                <a:ln>
                  <a:noFill/>
                </a:ln>
                <a:solidFill>
                  <a:srgbClr val="000000"/>
                </a:solidFill>
                <a:effectLst/>
                <a:uLnTx/>
                <a:uFillTx/>
                <a:latin typeface="GSK Precision" pitchFamily="2" charset="0"/>
                <a:ea typeface="+mn-ea"/>
              </a:rPr>
              <a:t> </a:t>
            </a:r>
            <a:r>
              <a:rPr kumimoji="0" lang="en-GB" sz="700" b="0" i="1" u="none" strike="noStrike" kern="1200" cap="none" spc="0" normalizeH="0" baseline="0" noProof="0" dirty="0" err="1">
                <a:ln>
                  <a:noFill/>
                </a:ln>
                <a:solidFill>
                  <a:srgbClr val="000000"/>
                </a:solidFill>
                <a:effectLst/>
                <a:uLnTx/>
                <a:uFillTx/>
                <a:latin typeface="GSK Precision" pitchFamily="2" charset="0"/>
                <a:ea typeface="+mn-ea"/>
              </a:rPr>
              <a:t>Immunother</a:t>
            </a:r>
            <a:r>
              <a:rPr kumimoji="0" lang="en-GB" sz="700" b="0" i="1" u="none" strike="noStrike" kern="1200" cap="none" spc="0" normalizeH="0" baseline="0" noProof="0" dirty="0">
                <a:ln>
                  <a:noFill/>
                </a:ln>
                <a:solidFill>
                  <a:srgbClr val="000000"/>
                </a:solidFill>
                <a:effectLst/>
                <a:uLnTx/>
                <a:uFillTx/>
                <a:latin typeface="GSK Precision" pitchFamily="2" charset="0"/>
                <a:ea typeface="+mn-ea"/>
              </a:rPr>
              <a:t> </a:t>
            </a:r>
            <a:r>
              <a:rPr kumimoji="0" lang="en-GB" sz="700" b="0" i="0" u="none" strike="noStrike" kern="1200" cap="none" spc="0" normalizeH="0" baseline="0" noProof="0" dirty="0">
                <a:ln>
                  <a:noFill/>
                </a:ln>
                <a:solidFill>
                  <a:srgbClr val="000000"/>
                </a:solidFill>
                <a:effectLst/>
                <a:uLnTx/>
                <a:uFillTx/>
                <a:latin typeface="GSK Precision" pitchFamily="2" charset="0"/>
                <a:ea typeface="+mn-ea"/>
              </a:rPr>
              <a:t>2023;19:219786; 3.World Health Organization. Coadministration of seasonal inactivated influenza and COVID-19 vaccines. </a:t>
            </a:r>
            <a:r>
              <a:rPr kumimoji="0" lang="en-GB" sz="700" b="0" i="0" u="none" strike="noStrike" kern="1200" cap="none" spc="0" normalizeH="0" baseline="0" noProof="0" dirty="0">
                <a:ln>
                  <a:noFill/>
                </a:ln>
                <a:solidFill>
                  <a:srgbClr val="000000"/>
                </a:solidFill>
                <a:effectLst/>
                <a:uLnTx/>
                <a:uFillTx/>
                <a:latin typeface="GSK Precision" pitchFamily="2" charset="0"/>
                <a:ea typeface="+mn-ea"/>
                <a:hlinkClick r:id="rId3"/>
              </a:rPr>
              <a:t>https://www.who.int/publications/i/item/WHO-2019-nCoV-vaccines-SAGE_recommendation-coadministration-influenza-vaccines</a:t>
            </a:r>
            <a:r>
              <a:rPr kumimoji="0" lang="en-GB" sz="700" b="0" i="0" u="none" strike="noStrike" kern="1200" cap="none" spc="0" normalizeH="0" baseline="0" noProof="0" dirty="0">
                <a:ln>
                  <a:noFill/>
                </a:ln>
                <a:solidFill>
                  <a:srgbClr val="000000"/>
                </a:solidFill>
                <a:effectLst/>
                <a:uLnTx/>
                <a:uFillTx/>
                <a:latin typeface="GSK Precision" pitchFamily="2" charset="0"/>
                <a:ea typeface="+mn-ea"/>
              </a:rPr>
              <a:t> (accessed April 2025); 4. Bonanni P, </a:t>
            </a:r>
            <a:r>
              <a:rPr kumimoji="0" lang="en-GB" sz="700" b="0" i="1" u="none" strike="noStrike" kern="1200" cap="none" spc="0" normalizeH="0" baseline="0" noProof="0" dirty="0">
                <a:ln>
                  <a:noFill/>
                </a:ln>
                <a:solidFill>
                  <a:srgbClr val="000000"/>
                </a:solidFill>
                <a:effectLst/>
                <a:uLnTx/>
                <a:uFillTx/>
                <a:latin typeface="GSK Precision" pitchFamily="2" charset="0"/>
                <a:ea typeface="+mn-ea"/>
              </a:rPr>
              <a:t>et al. Hum </a:t>
            </a:r>
            <a:r>
              <a:rPr kumimoji="0" lang="en-GB" sz="700" b="0" i="1" u="none" strike="noStrike" kern="1200" cap="none" spc="0" normalizeH="0" baseline="0" noProof="0" dirty="0" err="1">
                <a:ln>
                  <a:noFill/>
                </a:ln>
                <a:solidFill>
                  <a:srgbClr val="000000"/>
                </a:solidFill>
                <a:effectLst/>
                <a:uLnTx/>
                <a:uFillTx/>
                <a:latin typeface="GSK Precision" pitchFamily="2" charset="0"/>
                <a:ea typeface="+mn-ea"/>
              </a:rPr>
              <a:t>Vaccin</a:t>
            </a:r>
            <a:r>
              <a:rPr kumimoji="0" lang="en-GB" sz="700" b="0" i="1" u="none" strike="noStrike" kern="1200" cap="none" spc="0" normalizeH="0" baseline="0" noProof="0" dirty="0">
                <a:ln>
                  <a:noFill/>
                </a:ln>
                <a:solidFill>
                  <a:srgbClr val="000000"/>
                </a:solidFill>
                <a:effectLst/>
                <a:uLnTx/>
                <a:uFillTx/>
                <a:latin typeface="GSK Precision" pitchFamily="2" charset="0"/>
                <a:ea typeface="+mn-ea"/>
              </a:rPr>
              <a:t> </a:t>
            </a:r>
            <a:r>
              <a:rPr kumimoji="0" lang="en-GB" sz="700" b="0" i="1" u="none" strike="noStrike" kern="1200" cap="none" spc="0" normalizeH="0" baseline="0" noProof="0" dirty="0" err="1">
                <a:ln>
                  <a:noFill/>
                </a:ln>
                <a:solidFill>
                  <a:srgbClr val="000000"/>
                </a:solidFill>
                <a:effectLst/>
                <a:uLnTx/>
                <a:uFillTx/>
                <a:latin typeface="GSK Precision" pitchFamily="2" charset="0"/>
                <a:ea typeface="+mn-ea"/>
              </a:rPr>
              <a:t>Immunother</a:t>
            </a:r>
            <a:r>
              <a:rPr kumimoji="0" lang="en-GB" sz="700" b="0" i="1" u="none" strike="noStrike" kern="1200" cap="none" spc="0" normalizeH="0" baseline="0" noProof="0" dirty="0">
                <a:ln>
                  <a:noFill/>
                </a:ln>
                <a:solidFill>
                  <a:srgbClr val="000000"/>
                </a:solidFill>
                <a:effectLst/>
                <a:uLnTx/>
                <a:uFillTx/>
                <a:latin typeface="GSK Precision" pitchFamily="2" charset="0"/>
                <a:ea typeface="+mn-ea"/>
              </a:rPr>
              <a:t> </a:t>
            </a:r>
            <a:r>
              <a:rPr kumimoji="0" lang="en-GB" sz="700" b="0" u="none" strike="noStrike" kern="1200" cap="none" spc="0" normalizeH="0" baseline="0" noProof="0" dirty="0">
                <a:ln>
                  <a:noFill/>
                </a:ln>
                <a:solidFill>
                  <a:srgbClr val="000000"/>
                </a:solidFill>
                <a:effectLst/>
                <a:uLnTx/>
                <a:uFillTx/>
                <a:latin typeface="GSK Precision" pitchFamily="2" charset="0"/>
                <a:ea typeface="+mn-ea"/>
              </a:rPr>
              <a:t>2020;16(6):1313-1321.</a:t>
            </a:r>
          </a:p>
        </p:txBody>
      </p:sp>
      <p:sp>
        <p:nvSpPr>
          <p:cNvPr id="11" name="TextBox 10">
            <a:extLst>
              <a:ext uri="{FF2B5EF4-FFF2-40B4-BE49-F238E27FC236}">
                <a16:creationId xmlns:a16="http://schemas.microsoft.com/office/drawing/2014/main" id="{568141DA-ED0C-CCAB-1027-CF3341FC1C6F}"/>
              </a:ext>
            </a:extLst>
          </p:cNvPr>
          <p:cNvSpPr txBox="1"/>
          <p:nvPr/>
        </p:nvSpPr>
        <p:spPr>
          <a:xfrm>
            <a:off x="849501" y="1345210"/>
            <a:ext cx="3228448"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en-GB" sz="1600" b="1" i="0" u="none" strike="noStrike" kern="1200" cap="none" spc="0" normalizeH="0" baseline="0" noProof="0" dirty="0" err="1">
                <a:ln>
                  <a:noFill/>
                </a:ln>
                <a:solidFill>
                  <a:srgbClr val="000000"/>
                </a:solidFill>
                <a:effectLst/>
                <a:uLnTx/>
                <a:uFillTx/>
                <a:ea typeface="+mn-ea"/>
              </a:rPr>
              <a:t>Erwachsene</a:t>
            </a:r>
            <a:r>
              <a:rPr kumimoji="0" lang="en-GB" sz="1600" b="1" i="0" u="none" strike="noStrike" kern="1200" cap="none" spc="0" normalizeH="0" baseline="0" noProof="0" dirty="0">
                <a:ln>
                  <a:noFill/>
                </a:ln>
                <a:solidFill>
                  <a:srgbClr val="000000"/>
                </a:solidFill>
                <a:effectLst/>
                <a:uLnTx/>
                <a:uFillTx/>
                <a:ea typeface="+mn-ea"/>
              </a:rPr>
              <a:t> </a:t>
            </a:r>
            <a:r>
              <a:rPr kumimoji="0" lang="en-GB" sz="1600" b="1" i="0" u="none" strike="noStrike" kern="1200" cap="none" spc="0" normalizeH="0" baseline="0" noProof="0" dirty="0" err="1">
                <a:ln>
                  <a:noFill/>
                </a:ln>
                <a:solidFill>
                  <a:srgbClr val="000000"/>
                </a:solidFill>
                <a:effectLst/>
                <a:uLnTx/>
                <a:uFillTx/>
                <a:ea typeface="+mn-ea"/>
              </a:rPr>
              <a:t>mit</a:t>
            </a:r>
            <a:r>
              <a:rPr kumimoji="0" lang="en-GB" sz="1600" b="1" i="0" u="none" strike="noStrike" kern="1200" cap="none" spc="0" normalizeH="0" baseline="0" noProof="0" dirty="0">
                <a:ln>
                  <a:noFill/>
                </a:ln>
                <a:solidFill>
                  <a:srgbClr val="000000"/>
                </a:solidFill>
                <a:effectLst/>
                <a:uLnTx/>
                <a:uFillTx/>
                <a:ea typeface="+mn-ea"/>
              </a:rPr>
              <a:t> </a:t>
            </a:r>
            <a:r>
              <a:rPr kumimoji="0" lang="en-GB" sz="1600" b="1" i="0" u="none" strike="noStrike" kern="1200" cap="none" spc="0" normalizeH="0" baseline="0" noProof="0" dirty="0" err="1">
                <a:ln>
                  <a:noFill/>
                </a:ln>
                <a:solidFill>
                  <a:srgbClr val="000000"/>
                </a:solidFill>
                <a:effectLst/>
                <a:uLnTx/>
                <a:uFillTx/>
                <a:ea typeface="+mn-ea"/>
              </a:rPr>
              <a:t>erhöhtem</a:t>
            </a:r>
            <a:r>
              <a:rPr kumimoji="0" lang="en-GB" sz="1600" b="1" i="0" u="none" strike="noStrike" kern="1200" cap="none" spc="0" normalizeH="0" baseline="0" noProof="0" dirty="0">
                <a:ln>
                  <a:noFill/>
                </a:ln>
                <a:solidFill>
                  <a:srgbClr val="000000"/>
                </a:solidFill>
                <a:effectLst/>
                <a:uLnTx/>
                <a:uFillTx/>
                <a:ea typeface="+mn-ea"/>
              </a:rPr>
              <a:t> </a:t>
            </a:r>
            <a:r>
              <a:rPr kumimoji="0" lang="en-GB" sz="1600" b="1" i="0" u="none" strike="noStrike" kern="1200" cap="none" spc="0" normalizeH="0" baseline="0" noProof="0" dirty="0" err="1">
                <a:ln>
                  <a:noFill/>
                </a:ln>
                <a:solidFill>
                  <a:srgbClr val="000000"/>
                </a:solidFill>
                <a:effectLst/>
                <a:uLnTx/>
                <a:uFillTx/>
                <a:ea typeface="+mn-ea"/>
              </a:rPr>
              <a:t>Risiko</a:t>
            </a:r>
            <a:endParaRPr kumimoji="0" lang="en-GB" sz="1600" b="1" i="0" u="none" strike="noStrike" kern="1200" cap="none" spc="0" normalizeH="0" baseline="0" noProof="0" dirty="0">
              <a:ln>
                <a:noFill/>
              </a:ln>
              <a:solidFill>
                <a:srgbClr val="000000"/>
              </a:solidFill>
              <a:effectLst/>
              <a:uLnTx/>
              <a:uFillTx/>
              <a:ea typeface="+mn-ea"/>
            </a:endParaRPr>
          </a:p>
        </p:txBody>
      </p:sp>
      <p:sp>
        <p:nvSpPr>
          <p:cNvPr id="18" name="Oval 17">
            <a:extLst>
              <a:ext uri="{FF2B5EF4-FFF2-40B4-BE49-F238E27FC236}">
                <a16:creationId xmlns:a16="http://schemas.microsoft.com/office/drawing/2014/main" id="{9CE0403F-50BA-0CAB-7EC8-9589041410A9}"/>
              </a:ext>
            </a:extLst>
          </p:cNvPr>
          <p:cNvSpPr/>
          <p:nvPr/>
        </p:nvSpPr>
        <p:spPr bwMode="auto">
          <a:xfrm>
            <a:off x="700808" y="1974688"/>
            <a:ext cx="1620000" cy="1620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GB" sz="1200" b="0" i="0" u="none" strike="noStrike" kern="0" cap="none" spc="0" normalizeH="0" baseline="0" noProof="0" err="1">
              <a:ln>
                <a:noFill/>
              </a:ln>
              <a:solidFill>
                <a:srgbClr val="000000"/>
              </a:solidFill>
              <a:effectLst/>
              <a:uLnTx/>
              <a:uFillTx/>
              <a:ea typeface="+mn-ea"/>
            </a:endParaRPr>
          </a:p>
        </p:txBody>
      </p:sp>
      <p:pic>
        <p:nvPicPr>
          <p:cNvPr id="12" name="Graphic 11">
            <a:extLst>
              <a:ext uri="{FF2B5EF4-FFF2-40B4-BE49-F238E27FC236}">
                <a16:creationId xmlns:a16="http://schemas.microsoft.com/office/drawing/2014/main" id="{835E0A66-245C-2CB0-B328-2B16CD8605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0356" y="2855093"/>
            <a:ext cx="582930" cy="582930"/>
          </a:xfrm>
          <a:prstGeom prst="rect">
            <a:avLst/>
          </a:prstGeom>
        </p:spPr>
      </p:pic>
      <p:sp>
        <p:nvSpPr>
          <p:cNvPr id="19" name="TextBox 18">
            <a:extLst>
              <a:ext uri="{FF2B5EF4-FFF2-40B4-BE49-F238E27FC236}">
                <a16:creationId xmlns:a16="http://schemas.microsoft.com/office/drawing/2014/main" id="{2F560881-C826-9561-5652-4D82126DDD42}"/>
              </a:ext>
            </a:extLst>
          </p:cNvPr>
          <p:cNvSpPr txBox="1"/>
          <p:nvPr/>
        </p:nvSpPr>
        <p:spPr>
          <a:xfrm>
            <a:off x="1053608" y="2121896"/>
            <a:ext cx="914400" cy="748576"/>
          </a:xfrm>
          <a:prstGeom prst="rect">
            <a:avLst/>
          </a:prstGeom>
          <a:noFill/>
        </p:spPr>
        <p:txBody>
          <a:bodyPr wrap="none" lIns="180000" tIns="180000" rIns="180000" bIns="180000" rtlCol="0">
            <a:norm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en-GB" sz="1200" b="1" i="0" u="none" strike="noStrike" kern="1200" cap="none" spc="0" normalizeH="0" baseline="0" noProof="0">
                <a:ln>
                  <a:noFill/>
                </a:ln>
                <a:solidFill>
                  <a:prstClr val="white"/>
                </a:solidFill>
                <a:effectLst/>
                <a:uLnTx/>
                <a:uFillTx/>
                <a:ea typeface="+mn-ea"/>
              </a:rPr>
              <a:t>RSV</a:t>
            </a:r>
          </a:p>
        </p:txBody>
      </p:sp>
      <p:sp>
        <p:nvSpPr>
          <p:cNvPr id="20" name="Oval 19">
            <a:extLst>
              <a:ext uri="{FF2B5EF4-FFF2-40B4-BE49-F238E27FC236}">
                <a16:creationId xmlns:a16="http://schemas.microsoft.com/office/drawing/2014/main" id="{4B3A2E85-DE0A-FC8E-4727-743A1E9168F8}"/>
              </a:ext>
            </a:extLst>
          </p:cNvPr>
          <p:cNvSpPr/>
          <p:nvPr/>
        </p:nvSpPr>
        <p:spPr bwMode="auto">
          <a:xfrm>
            <a:off x="2467636" y="1974688"/>
            <a:ext cx="1620000" cy="1620000"/>
          </a:xfrm>
          <a:prstGeom prst="ellipse">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GB" sz="1200" b="0" i="0" u="none" strike="noStrike" kern="0" cap="none" spc="0" normalizeH="0" baseline="0" noProof="0" err="1">
              <a:ln>
                <a:noFill/>
              </a:ln>
              <a:solidFill>
                <a:srgbClr val="000000"/>
              </a:solidFill>
              <a:effectLst/>
              <a:uLnTx/>
              <a:uFillTx/>
              <a:ea typeface="+mn-ea"/>
            </a:endParaRPr>
          </a:p>
        </p:txBody>
      </p:sp>
      <p:pic>
        <p:nvPicPr>
          <p:cNvPr id="21" name="Graphic 20">
            <a:extLst>
              <a:ext uri="{FF2B5EF4-FFF2-40B4-BE49-F238E27FC236}">
                <a16:creationId xmlns:a16="http://schemas.microsoft.com/office/drawing/2014/main" id="{93027EB3-B6CC-D9EF-D955-0E7BF27BA7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8309" y="2860452"/>
            <a:ext cx="582930" cy="582930"/>
          </a:xfrm>
          <a:prstGeom prst="rect">
            <a:avLst/>
          </a:prstGeom>
        </p:spPr>
      </p:pic>
      <p:sp>
        <p:nvSpPr>
          <p:cNvPr id="22" name="TextBox 21">
            <a:extLst>
              <a:ext uri="{FF2B5EF4-FFF2-40B4-BE49-F238E27FC236}">
                <a16:creationId xmlns:a16="http://schemas.microsoft.com/office/drawing/2014/main" id="{3A5B9FBC-66C6-B1E8-DDCD-A7FED5C2D016}"/>
              </a:ext>
            </a:extLst>
          </p:cNvPr>
          <p:cNvSpPr txBox="1"/>
          <p:nvPr/>
        </p:nvSpPr>
        <p:spPr>
          <a:xfrm>
            <a:off x="2590207" y="2086306"/>
            <a:ext cx="1413242" cy="8422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en-GB" sz="1200" b="1" i="0" u="none" strike="noStrike" kern="1200" cap="none" spc="0" normalizeH="0" baseline="0" noProof="0" dirty="0" err="1">
                <a:ln>
                  <a:noFill/>
                </a:ln>
                <a:solidFill>
                  <a:prstClr val="white"/>
                </a:solidFill>
                <a:effectLst/>
                <a:uLnTx/>
                <a:uFillTx/>
                <a:ea typeface="+mn-ea"/>
              </a:rPr>
              <a:t>Weitere</a:t>
            </a:r>
            <a:r>
              <a:rPr kumimoji="0" lang="en-GB" sz="1200" b="1" i="0" u="none" strike="noStrike" kern="1200" cap="none" spc="0" normalizeH="0" baseline="0" noProof="0" dirty="0">
                <a:ln>
                  <a:noFill/>
                </a:ln>
                <a:solidFill>
                  <a:prstClr val="white"/>
                </a:solidFill>
                <a:effectLst/>
                <a:uLnTx/>
                <a:uFillTx/>
                <a:ea typeface="+mn-ea"/>
              </a:rPr>
              <a:t> </a:t>
            </a:r>
            <a:br>
              <a:rPr kumimoji="0" lang="en-GB" sz="1200" b="1" i="0" u="none" strike="noStrike" kern="1200" cap="none" spc="0" normalizeH="0" baseline="0" noProof="0" dirty="0">
                <a:ln>
                  <a:noFill/>
                </a:ln>
                <a:solidFill>
                  <a:prstClr val="white"/>
                </a:solidFill>
                <a:effectLst/>
                <a:uLnTx/>
                <a:uFillTx/>
                <a:ea typeface="+mn-ea"/>
              </a:rPr>
            </a:br>
            <a:r>
              <a:rPr kumimoji="0" lang="en-GB" sz="1200" b="1" i="0" u="none" strike="noStrike" kern="1200" cap="none" spc="0" normalizeH="0" baseline="0" noProof="0" dirty="0" err="1">
                <a:ln>
                  <a:noFill/>
                </a:ln>
                <a:solidFill>
                  <a:prstClr val="white"/>
                </a:solidFill>
                <a:effectLst/>
                <a:uLnTx/>
                <a:uFillTx/>
                <a:ea typeface="+mn-ea"/>
              </a:rPr>
              <a:t>infektiöse</a:t>
            </a:r>
            <a:r>
              <a:rPr kumimoji="0" lang="en-GB" sz="1200" b="1" i="0" u="none" strike="noStrike" kern="1200" cap="none" spc="0" normalizeH="0" baseline="0" noProof="0" dirty="0">
                <a:ln>
                  <a:noFill/>
                </a:ln>
                <a:solidFill>
                  <a:prstClr val="white"/>
                </a:solidFill>
                <a:effectLst/>
                <a:uLnTx/>
                <a:uFillTx/>
                <a:ea typeface="+mn-ea"/>
              </a:rPr>
              <a:t> </a:t>
            </a:r>
            <a:r>
              <a:rPr lang="en-GB" sz="1200" b="1" dirty="0">
                <a:solidFill>
                  <a:prstClr val="white"/>
                </a:solidFill>
              </a:rPr>
              <a:t>P</a:t>
            </a:r>
            <a:r>
              <a:rPr kumimoji="0" lang="en-GB" sz="1200" b="1" i="0" u="none" strike="noStrike" kern="1200" cap="none" spc="0" normalizeH="0" baseline="0" noProof="0" dirty="0" err="1">
                <a:ln>
                  <a:noFill/>
                </a:ln>
                <a:solidFill>
                  <a:prstClr val="white"/>
                </a:solidFill>
                <a:effectLst/>
                <a:uLnTx/>
                <a:uFillTx/>
                <a:ea typeface="+mn-ea"/>
              </a:rPr>
              <a:t>athogene</a:t>
            </a:r>
            <a:br>
              <a:rPr kumimoji="0" lang="en-GB" sz="1200" b="1" i="0" u="none" strike="noStrike" kern="1200" cap="none" spc="0" normalizeH="0" baseline="0" noProof="0" dirty="0">
                <a:ln>
                  <a:noFill/>
                </a:ln>
                <a:solidFill>
                  <a:prstClr val="white"/>
                </a:solidFill>
                <a:effectLst/>
                <a:uLnTx/>
                <a:uFillTx/>
                <a:ea typeface="+mn-ea"/>
              </a:rPr>
            </a:br>
            <a:r>
              <a:rPr kumimoji="0" lang="en-GB" sz="1200" b="1" i="0" u="none" strike="noStrike" kern="1200" cap="none" spc="0" normalizeH="0" baseline="0" noProof="0" dirty="0">
                <a:ln>
                  <a:noFill/>
                </a:ln>
                <a:solidFill>
                  <a:prstClr val="white"/>
                </a:solidFill>
                <a:effectLst/>
                <a:uLnTx/>
                <a:uFillTx/>
                <a:ea typeface="+mn-ea"/>
              </a:rPr>
              <a:t>e.g. Influenza</a:t>
            </a:r>
          </a:p>
        </p:txBody>
      </p:sp>
      <p:sp>
        <p:nvSpPr>
          <p:cNvPr id="25" name="Oval 24">
            <a:extLst>
              <a:ext uri="{FF2B5EF4-FFF2-40B4-BE49-F238E27FC236}">
                <a16:creationId xmlns:a16="http://schemas.microsoft.com/office/drawing/2014/main" id="{E1D26C9B-0849-9864-A33B-B7AC35BA6466}"/>
              </a:ext>
            </a:extLst>
          </p:cNvPr>
          <p:cNvSpPr/>
          <p:nvPr/>
        </p:nvSpPr>
        <p:spPr bwMode="auto">
          <a:xfrm>
            <a:off x="886374" y="4015507"/>
            <a:ext cx="1620000" cy="1620000"/>
          </a:xfrm>
          <a:prstGeom prst="ellipse">
            <a:avLst/>
          </a:prstGeom>
          <a:solidFill>
            <a:schemeClr val="tx2"/>
          </a:solidFill>
          <a:ln>
            <a:noFill/>
            <a:headEnd/>
            <a:tailEnd/>
          </a:ln>
          <a:effectLst>
            <a:outerShdw blurRad="50800" algn="ctr"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GB" sz="1600" b="0" i="0" u="none" strike="noStrike" kern="0" cap="none" spc="0" normalizeH="0" baseline="0" noProof="0">
              <a:ln>
                <a:noFill/>
              </a:ln>
              <a:solidFill>
                <a:srgbClr val="000000"/>
              </a:solidFill>
              <a:effectLst/>
              <a:uLnTx/>
              <a:uFillTx/>
              <a:ea typeface="+mn-ea"/>
            </a:endParaRPr>
          </a:p>
        </p:txBody>
      </p:sp>
      <p:sp>
        <p:nvSpPr>
          <p:cNvPr id="26" name="TextBox 25">
            <a:extLst>
              <a:ext uri="{FF2B5EF4-FFF2-40B4-BE49-F238E27FC236}">
                <a16:creationId xmlns:a16="http://schemas.microsoft.com/office/drawing/2014/main" id="{F74426B3-97EE-A2A8-5280-682DE7DB7ED0}"/>
              </a:ext>
            </a:extLst>
          </p:cNvPr>
          <p:cNvSpPr txBox="1"/>
          <p:nvPr/>
        </p:nvSpPr>
        <p:spPr>
          <a:xfrm>
            <a:off x="836244" y="4265667"/>
            <a:ext cx="1474397" cy="809792"/>
          </a:xfrm>
          <a:prstGeom prst="rect">
            <a:avLst/>
          </a:prstGeom>
          <a:noFill/>
        </p:spPr>
        <p:txBody>
          <a:bodyPr wrap="none" lIns="180000" tIns="180000" rIns="180000" bIns="180000" rtlCol="0">
            <a:sp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en-GB" sz="1200" b="1" i="0" u="none" strike="noStrike" kern="1200" cap="none" spc="0" normalizeH="0" baseline="0" noProof="0" dirty="0" err="1">
                <a:ln>
                  <a:noFill/>
                </a:ln>
                <a:solidFill>
                  <a:prstClr val="white"/>
                </a:solidFill>
                <a:effectLst/>
                <a:uLnTx/>
                <a:uFillTx/>
                <a:ea typeface="+mn-ea"/>
              </a:rPr>
              <a:t>Adjuvantiertes</a:t>
            </a:r>
            <a:r>
              <a:rPr kumimoji="0" lang="en-GB" sz="1200" b="1" i="0" u="none" strike="noStrike" kern="1200" cap="none" spc="0" normalizeH="0" baseline="0" noProof="0" dirty="0">
                <a:ln>
                  <a:noFill/>
                </a:ln>
                <a:solidFill>
                  <a:prstClr val="white"/>
                </a:solidFill>
                <a:effectLst/>
                <a:uLnTx/>
                <a:uFillTx/>
                <a:ea typeface="+mn-ea"/>
              </a:rPr>
              <a:t> </a:t>
            </a:r>
          </a:p>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en-GB" sz="1200" b="1" i="0" u="none" strike="noStrike" kern="1200" cap="none" spc="0" normalizeH="0" baseline="0" noProof="0" dirty="0">
                <a:ln>
                  <a:noFill/>
                </a:ln>
                <a:solidFill>
                  <a:prstClr val="white"/>
                </a:solidFill>
                <a:effectLst/>
                <a:uLnTx/>
                <a:uFillTx/>
                <a:ea typeface="+mn-ea"/>
              </a:rPr>
              <a:t>RSVPreF3</a:t>
            </a:r>
          </a:p>
        </p:txBody>
      </p:sp>
      <p:sp>
        <p:nvSpPr>
          <p:cNvPr id="27" name="Oval 26">
            <a:extLst>
              <a:ext uri="{FF2B5EF4-FFF2-40B4-BE49-F238E27FC236}">
                <a16:creationId xmlns:a16="http://schemas.microsoft.com/office/drawing/2014/main" id="{7D90D7B2-0956-A0C6-869A-B2BF29C54C41}"/>
              </a:ext>
            </a:extLst>
          </p:cNvPr>
          <p:cNvSpPr/>
          <p:nvPr/>
        </p:nvSpPr>
        <p:spPr bwMode="auto">
          <a:xfrm>
            <a:off x="2327763" y="4015507"/>
            <a:ext cx="1620000" cy="1620000"/>
          </a:xfrm>
          <a:prstGeom prst="ellipse">
            <a:avLst/>
          </a:prstGeom>
          <a:solidFill>
            <a:schemeClr val="bg2"/>
          </a:solidFill>
          <a:ln>
            <a:noFill/>
            <a:headEnd/>
            <a:tailEnd/>
          </a:ln>
          <a:effectLst>
            <a:outerShdw blurRad="50800" algn="ctr"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GB" sz="1600" b="0" i="0" u="none" strike="noStrike" kern="0" cap="none" spc="0" normalizeH="0" baseline="0" noProof="0">
              <a:ln>
                <a:noFill/>
              </a:ln>
              <a:solidFill>
                <a:srgbClr val="000000"/>
              </a:solidFill>
              <a:effectLst/>
              <a:uLnTx/>
              <a:uFillTx/>
              <a:ea typeface="+mn-ea"/>
            </a:endParaRPr>
          </a:p>
        </p:txBody>
      </p:sp>
      <p:sp>
        <p:nvSpPr>
          <p:cNvPr id="29" name="TextBox 28">
            <a:extLst>
              <a:ext uri="{FF2B5EF4-FFF2-40B4-BE49-F238E27FC236}">
                <a16:creationId xmlns:a16="http://schemas.microsoft.com/office/drawing/2014/main" id="{9290992D-F9CC-07D5-04BC-AF692CD7EB21}"/>
              </a:ext>
            </a:extLst>
          </p:cNvPr>
          <p:cNvSpPr txBox="1"/>
          <p:nvPr/>
        </p:nvSpPr>
        <p:spPr>
          <a:xfrm>
            <a:off x="2605778" y="4221247"/>
            <a:ext cx="123509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en-GB" sz="1200" b="1" i="0" u="none" strike="noStrike" kern="1200" cap="none" spc="0" normalizeH="0" baseline="0" noProof="0">
                <a:ln>
                  <a:noFill/>
                </a:ln>
                <a:solidFill>
                  <a:prstClr val="white"/>
                </a:solidFill>
                <a:effectLst/>
                <a:uLnTx/>
                <a:uFillTx/>
                <a:ea typeface="+mn-ea"/>
              </a:rPr>
              <a:t>FLU-QIV, </a:t>
            </a:r>
            <a:br>
              <a:rPr kumimoji="0" lang="en-GB" sz="1200" b="1" i="0" u="none" strike="noStrike" kern="1200" cap="none" spc="0" normalizeH="0" baseline="0" noProof="0">
                <a:ln>
                  <a:noFill/>
                </a:ln>
                <a:solidFill>
                  <a:prstClr val="white"/>
                </a:solidFill>
                <a:effectLst/>
                <a:uLnTx/>
                <a:uFillTx/>
                <a:ea typeface="+mn-ea"/>
              </a:rPr>
            </a:br>
            <a:r>
              <a:rPr kumimoji="0" lang="en-GB" sz="1200" b="1" i="0" u="none" strike="noStrike" kern="1200" cap="none" spc="0" normalizeH="0" baseline="0" noProof="0">
                <a:ln>
                  <a:noFill/>
                </a:ln>
                <a:solidFill>
                  <a:prstClr val="white"/>
                </a:solidFill>
                <a:effectLst/>
                <a:uLnTx/>
                <a:uFillTx/>
                <a:ea typeface="+mn-ea"/>
              </a:rPr>
              <a:t>FLU-QIV-HD, </a:t>
            </a:r>
            <a:br>
              <a:rPr kumimoji="0" lang="en-GB" sz="1200" b="1" i="0" u="none" strike="noStrike" kern="1200" cap="none" spc="0" normalizeH="0" baseline="0" noProof="0">
                <a:ln>
                  <a:noFill/>
                </a:ln>
                <a:solidFill>
                  <a:prstClr val="white"/>
                </a:solidFill>
                <a:effectLst/>
                <a:uLnTx/>
                <a:uFillTx/>
                <a:ea typeface="+mn-ea"/>
              </a:rPr>
            </a:br>
            <a:r>
              <a:rPr kumimoji="0" lang="en-GB" sz="1200" b="1" i="0" u="none" strike="noStrike" kern="1200" cap="none" spc="0" normalizeH="0" baseline="0" noProof="0">
                <a:ln>
                  <a:noFill/>
                </a:ln>
                <a:solidFill>
                  <a:prstClr val="white"/>
                </a:solidFill>
                <a:effectLst/>
                <a:uLnTx/>
                <a:uFillTx/>
                <a:ea typeface="+mn-ea"/>
              </a:rPr>
              <a:t>FLU-</a:t>
            </a:r>
            <a:r>
              <a:rPr kumimoji="0" lang="en-GB" sz="1200" b="1" i="0" u="none" strike="noStrike" kern="1200" cap="none" spc="0" normalizeH="0" baseline="0" noProof="0" err="1">
                <a:ln>
                  <a:noFill/>
                </a:ln>
                <a:solidFill>
                  <a:prstClr val="white"/>
                </a:solidFill>
                <a:effectLst/>
                <a:uLnTx/>
                <a:uFillTx/>
                <a:ea typeface="+mn-ea"/>
              </a:rPr>
              <a:t>aQIV</a:t>
            </a:r>
            <a:r>
              <a:rPr kumimoji="0" lang="en-GB" sz="1200" b="1" i="0" u="none" strike="noStrike" kern="1200" cap="none" spc="0" normalizeH="0" baseline="0" noProof="0">
                <a:ln>
                  <a:noFill/>
                </a:ln>
                <a:solidFill>
                  <a:prstClr val="white"/>
                </a:solidFill>
                <a:effectLst/>
                <a:uLnTx/>
                <a:uFillTx/>
                <a:ea typeface="+mn-ea"/>
              </a:rPr>
              <a:t>,</a:t>
            </a:r>
            <a:br>
              <a:rPr kumimoji="0" lang="en-GB" sz="1200" b="1" i="0" u="none" strike="noStrike" kern="1200" cap="none" spc="0" normalizeH="0" baseline="0" noProof="0">
                <a:ln>
                  <a:noFill/>
                </a:ln>
                <a:solidFill>
                  <a:prstClr val="white"/>
                </a:solidFill>
                <a:effectLst/>
                <a:uLnTx/>
                <a:uFillTx/>
                <a:ea typeface="+mn-ea"/>
              </a:rPr>
            </a:br>
            <a:r>
              <a:rPr kumimoji="0" lang="en-GB" sz="1200" b="1" i="0" u="none" strike="noStrike" kern="1200" cap="none" spc="0" normalizeH="0" baseline="0" noProof="0">
                <a:ln>
                  <a:noFill/>
                </a:ln>
                <a:solidFill>
                  <a:prstClr val="white"/>
                </a:solidFill>
                <a:effectLst/>
                <a:uLnTx/>
                <a:uFillTx/>
                <a:ea typeface="+mn-ea"/>
              </a:rPr>
              <a:t>RZV, PCV20</a:t>
            </a:r>
          </a:p>
        </p:txBody>
      </p:sp>
      <p:sp>
        <p:nvSpPr>
          <p:cNvPr id="37" name="Arrow: Down 36">
            <a:extLst>
              <a:ext uri="{FF2B5EF4-FFF2-40B4-BE49-F238E27FC236}">
                <a16:creationId xmlns:a16="http://schemas.microsoft.com/office/drawing/2014/main" id="{C7DA7020-D83D-A44D-8CAB-E716205FF15E}"/>
              </a:ext>
            </a:extLst>
          </p:cNvPr>
          <p:cNvSpPr/>
          <p:nvPr/>
        </p:nvSpPr>
        <p:spPr bwMode="auto">
          <a:xfrm>
            <a:off x="2156113" y="3462204"/>
            <a:ext cx="510616" cy="685951"/>
          </a:xfrm>
          <a:prstGeom prst="downArrow">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GB" sz="1600" b="0" i="0" u="none" strike="noStrike" kern="0" cap="none" spc="0" normalizeH="0" baseline="0" noProof="0" err="1">
              <a:ln>
                <a:noFill/>
              </a:ln>
              <a:solidFill>
                <a:srgbClr val="000000"/>
              </a:solidFill>
              <a:effectLst/>
              <a:uLnTx/>
              <a:uFillTx/>
              <a:ea typeface="+mn-ea"/>
            </a:endParaRPr>
          </a:p>
        </p:txBody>
      </p:sp>
      <p:grpSp>
        <p:nvGrpSpPr>
          <p:cNvPr id="36" name="Group 35">
            <a:extLst>
              <a:ext uri="{FF2B5EF4-FFF2-40B4-BE49-F238E27FC236}">
                <a16:creationId xmlns:a16="http://schemas.microsoft.com/office/drawing/2014/main" id="{1D52F38C-9CEE-9FA5-5477-FDA09AEC2F60}"/>
              </a:ext>
            </a:extLst>
          </p:cNvPr>
          <p:cNvGrpSpPr/>
          <p:nvPr/>
        </p:nvGrpSpPr>
        <p:grpSpPr>
          <a:xfrm>
            <a:off x="1917024" y="4368307"/>
            <a:ext cx="914400" cy="914400"/>
            <a:chOff x="1917024" y="4920671"/>
            <a:chExt cx="914400" cy="914400"/>
          </a:xfrm>
        </p:grpSpPr>
        <p:sp>
          <p:nvSpPr>
            <p:cNvPr id="35" name="Oval 34">
              <a:extLst>
                <a:ext uri="{FF2B5EF4-FFF2-40B4-BE49-F238E27FC236}">
                  <a16:creationId xmlns:a16="http://schemas.microsoft.com/office/drawing/2014/main" id="{5F047AC3-BE10-F2EA-3803-CF2326C0421D}"/>
                </a:ext>
              </a:extLst>
            </p:cNvPr>
            <p:cNvSpPr/>
            <p:nvPr/>
          </p:nvSpPr>
          <p:spPr bwMode="auto">
            <a:xfrm>
              <a:off x="2129352" y="5127162"/>
              <a:ext cx="476426" cy="476426"/>
            </a:xfrm>
            <a:prstGeom prst="ellipse">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GB" sz="1600" b="0" i="0" u="none" strike="noStrike" kern="0" cap="none" spc="0" normalizeH="0" baseline="0" noProof="0" err="1">
                <a:ln>
                  <a:noFill/>
                </a:ln>
                <a:solidFill>
                  <a:srgbClr val="000000"/>
                </a:solidFill>
                <a:effectLst/>
                <a:uLnTx/>
                <a:uFillTx/>
                <a:ea typeface="+mn-ea"/>
              </a:endParaRPr>
            </a:p>
          </p:txBody>
        </p:sp>
        <p:pic>
          <p:nvPicPr>
            <p:cNvPr id="31" name="Graphic 30" descr="Badge Follow with solid fill">
              <a:extLst>
                <a:ext uri="{FF2B5EF4-FFF2-40B4-BE49-F238E27FC236}">
                  <a16:creationId xmlns:a16="http://schemas.microsoft.com/office/drawing/2014/main" id="{6A56318B-E2EC-7142-34E4-76A89848EE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17024" y="4920671"/>
              <a:ext cx="914400" cy="914400"/>
            </a:xfrm>
            <a:prstGeom prst="rect">
              <a:avLst/>
            </a:prstGeom>
          </p:spPr>
        </p:pic>
      </p:grpSp>
      <p:grpSp>
        <p:nvGrpSpPr>
          <p:cNvPr id="4" name="Group 3">
            <a:extLst>
              <a:ext uri="{FF2B5EF4-FFF2-40B4-BE49-F238E27FC236}">
                <a16:creationId xmlns:a16="http://schemas.microsoft.com/office/drawing/2014/main" id="{73611E2B-7939-4B99-FC70-6788CDCCA762}"/>
              </a:ext>
            </a:extLst>
          </p:cNvPr>
          <p:cNvGrpSpPr/>
          <p:nvPr/>
        </p:nvGrpSpPr>
        <p:grpSpPr>
          <a:xfrm>
            <a:off x="4595890" y="3709719"/>
            <a:ext cx="7225175" cy="1080000"/>
            <a:chOff x="367736" y="1092038"/>
            <a:chExt cx="9874639" cy="2231875"/>
          </a:xfrm>
        </p:grpSpPr>
        <p:sp>
          <p:nvSpPr>
            <p:cNvPr id="6" name="Rectangle: Rounded Corners 5">
              <a:extLst>
                <a:ext uri="{FF2B5EF4-FFF2-40B4-BE49-F238E27FC236}">
                  <a16:creationId xmlns:a16="http://schemas.microsoft.com/office/drawing/2014/main" id="{30171B06-B89F-ABEE-FC16-DD6958647744}"/>
                </a:ext>
              </a:extLst>
            </p:cNvPr>
            <p:cNvSpPr/>
            <p:nvPr/>
          </p:nvSpPr>
          <p:spPr>
            <a:xfrm>
              <a:off x="374157" y="1092042"/>
              <a:ext cx="9868218" cy="2231871"/>
            </a:xfrm>
            <a:prstGeom prst="roundRect">
              <a:avLst>
                <a:gd name="adj" fmla="val 184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0" rtlCol="0" anchor="ctr"/>
            <a:lstStyle/>
            <a:p>
              <a:pPr lvl="0" defTabSz="914400">
                <a:defRPr/>
              </a:pPr>
              <a:r>
                <a:rPr lang="de-DE" sz="1400" kern="0" dirty="0">
                  <a:solidFill>
                    <a:srgbClr val="000000"/>
                  </a:solidFill>
                  <a:cs typeface="Noto Sans"/>
                </a:rPr>
                <a:t>Eine routinemäßige </a:t>
              </a:r>
              <a:r>
                <a:rPr lang="de-DE" sz="1400" kern="0" dirty="0" err="1">
                  <a:solidFill>
                    <a:srgbClr val="000000"/>
                  </a:solidFill>
                  <a:cs typeface="Noto Sans"/>
                </a:rPr>
                <a:t>Koadministration</a:t>
              </a:r>
              <a:r>
                <a:rPr lang="de-DE" sz="1400" kern="0" dirty="0">
                  <a:solidFill>
                    <a:srgbClr val="000000"/>
                  </a:solidFill>
                  <a:cs typeface="Noto Sans"/>
                </a:rPr>
                <a:t> von Impfungen kann zu einer verbesserten Einhaltung von Impfplänen beitragen, die Impfquoten erhöhen, vor mehreren Infektionen gleichzeitig schützen und die Gesamtkosten im Gesundheitswesen senken.</a:t>
              </a:r>
              <a:r>
                <a:rPr kumimoji="0" lang="en-GB" sz="1400" b="0" i="0" u="none" strike="noStrike" kern="0" cap="none" spc="0" normalizeH="0" baseline="30000" noProof="0" dirty="0">
                  <a:ln>
                    <a:noFill/>
                  </a:ln>
                  <a:solidFill>
                    <a:srgbClr val="000000"/>
                  </a:solidFill>
                  <a:effectLst/>
                  <a:uLnTx/>
                  <a:uFillTx/>
                  <a:ea typeface="+mn-ea"/>
                  <a:cs typeface="Noto Sans"/>
                </a:rPr>
                <a:t>2–5</a:t>
              </a:r>
              <a:endParaRPr kumimoji="0" lang="en-GB" sz="1400" b="0" i="0" u="none" strike="noStrike" kern="0" cap="none" spc="0" normalizeH="0" baseline="0" noProof="0" dirty="0">
                <a:ln>
                  <a:noFill/>
                </a:ln>
                <a:solidFill>
                  <a:srgbClr val="000000"/>
                </a:solidFill>
                <a:effectLst/>
                <a:uLnTx/>
                <a:uFillTx/>
                <a:ea typeface="+mn-ea"/>
                <a:cs typeface="Noto Sans"/>
              </a:endParaRPr>
            </a:p>
          </p:txBody>
        </p:sp>
        <p:sp>
          <p:nvSpPr>
            <p:cNvPr id="14" name="Rectangle: Top Corners Rounded 13">
              <a:extLst>
                <a:ext uri="{FF2B5EF4-FFF2-40B4-BE49-F238E27FC236}">
                  <a16:creationId xmlns:a16="http://schemas.microsoft.com/office/drawing/2014/main" id="{EDFD4C3C-5327-F3EC-50AC-4E35AFC5E94D}"/>
                </a:ext>
              </a:extLst>
            </p:cNvPr>
            <p:cNvSpPr/>
            <p:nvPr/>
          </p:nvSpPr>
          <p:spPr>
            <a:xfrm rot="16200000">
              <a:off x="280070" y="1179704"/>
              <a:ext cx="2229328" cy="2053996"/>
            </a:xfrm>
            <a:prstGeom prst="round2SameRect">
              <a:avLst>
                <a:gd name="adj1" fmla="val 16682"/>
                <a:gd name="adj2" fmla="val 0"/>
              </a:avLst>
            </a:prstGeom>
            <a:gradFill>
              <a:gsLst>
                <a:gs pos="100000">
                  <a:schemeClr val="accent2"/>
                </a:gs>
                <a:gs pos="0">
                  <a:schemeClr val="accent2">
                    <a:lumMod val="40000"/>
                    <a:lumOff val="60000"/>
                  </a:schemeClr>
                </a:gs>
                <a:gs pos="49000">
                  <a:schemeClr val="accent2"/>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 tIns="10800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err="1">
                  <a:ln>
                    <a:noFill/>
                  </a:ln>
                  <a:solidFill>
                    <a:prstClr val="white"/>
                  </a:solidFill>
                  <a:effectLst/>
                  <a:uLnTx/>
                  <a:uFillTx/>
                  <a:ea typeface="+mn-ea"/>
                  <a:cs typeface="Noto Sans"/>
                </a:rPr>
                <a:t>Verbesserte</a:t>
              </a:r>
              <a:r>
                <a:rPr kumimoji="0" lang="en-GB" sz="1300" b="1" i="0" u="none" strike="noStrike" kern="1200" cap="none" spc="0" normalizeH="0" baseline="0" noProof="0" dirty="0">
                  <a:ln>
                    <a:noFill/>
                  </a:ln>
                  <a:solidFill>
                    <a:prstClr val="white"/>
                  </a:solidFill>
                  <a:effectLst/>
                  <a:uLnTx/>
                  <a:uFillTx/>
                  <a:ea typeface="+mn-ea"/>
                  <a:cs typeface="Noto Sans"/>
                </a:rPr>
                <a:t> </a:t>
              </a:r>
              <a:r>
                <a:rPr kumimoji="0" lang="en-GB" sz="1300" b="1" i="0" u="none" strike="noStrike" kern="1200" cap="none" spc="0" normalizeH="0" baseline="0" noProof="0" dirty="0" err="1">
                  <a:ln>
                    <a:noFill/>
                  </a:ln>
                  <a:solidFill>
                    <a:prstClr val="white"/>
                  </a:solidFill>
                  <a:effectLst/>
                  <a:uLnTx/>
                  <a:uFillTx/>
                  <a:ea typeface="+mn-ea"/>
                  <a:cs typeface="Noto Sans"/>
                </a:rPr>
                <a:t>Impfabdeckung</a:t>
              </a:r>
              <a:endParaRPr kumimoji="0" lang="en-GB" sz="1300" b="1" i="0" u="none" strike="noStrike" kern="1200" cap="none" spc="0" normalizeH="0" baseline="30000" noProof="0" dirty="0">
                <a:ln>
                  <a:noFill/>
                </a:ln>
                <a:solidFill>
                  <a:prstClr val="white"/>
                </a:solidFill>
                <a:effectLst/>
                <a:uLnTx/>
                <a:uFillTx/>
                <a:ea typeface="+mn-ea"/>
                <a:cs typeface="Noto Sans"/>
              </a:endParaRPr>
            </a:p>
          </p:txBody>
        </p:sp>
      </p:grpSp>
      <p:grpSp>
        <p:nvGrpSpPr>
          <p:cNvPr id="15" name="Group 14">
            <a:extLst>
              <a:ext uri="{FF2B5EF4-FFF2-40B4-BE49-F238E27FC236}">
                <a16:creationId xmlns:a16="http://schemas.microsoft.com/office/drawing/2014/main" id="{4D62FFE5-ACE7-9303-2455-261625AAEE2D}"/>
              </a:ext>
            </a:extLst>
          </p:cNvPr>
          <p:cNvGrpSpPr/>
          <p:nvPr/>
        </p:nvGrpSpPr>
        <p:grpSpPr>
          <a:xfrm>
            <a:off x="4591665" y="1093623"/>
            <a:ext cx="7229400" cy="1080000"/>
            <a:chOff x="321089" y="1605226"/>
            <a:chExt cx="11457552" cy="1193848"/>
          </a:xfrm>
        </p:grpSpPr>
        <p:sp>
          <p:nvSpPr>
            <p:cNvPr id="16" name="Rectangle: Rounded Corners 15">
              <a:extLst>
                <a:ext uri="{FF2B5EF4-FFF2-40B4-BE49-F238E27FC236}">
                  <a16:creationId xmlns:a16="http://schemas.microsoft.com/office/drawing/2014/main" id="{AD6E9A98-BAE5-DAB7-BEAD-3802DE0558A4}"/>
                </a:ext>
              </a:extLst>
            </p:cNvPr>
            <p:cNvSpPr/>
            <p:nvPr/>
          </p:nvSpPr>
          <p:spPr>
            <a:xfrm>
              <a:off x="321089" y="1605235"/>
              <a:ext cx="11457552" cy="119383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ea typeface="+mn-ea"/>
                  <a:cs typeface="Noto Sans"/>
                </a:rPr>
                <a:t>RSV </a:t>
              </a:r>
              <a:r>
                <a:rPr kumimoji="0" lang="en-GB" sz="1400" b="0" i="0" u="none" strike="noStrike" kern="0" cap="none" spc="0" normalizeH="0" baseline="0" noProof="0" dirty="0" err="1">
                  <a:ln>
                    <a:noFill/>
                  </a:ln>
                  <a:solidFill>
                    <a:srgbClr val="000000"/>
                  </a:solidFill>
                  <a:effectLst/>
                  <a:uLnTx/>
                  <a:uFillTx/>
                  <a:ea typeface="+mn-ea"/>
                  <a:cs typeface="Noto Sans"/>
                </a:rPr>
                <a:t>zirkuliert</a:t>
              </a:r>
              <a:r>
                <a:rPr kumimoji="0" lang="en-GB" sz="1400" b="0" i="0" u="none" strike="noStrike" kern="0" cap="none" spc="0" normalizeH="0" baseline="0" noProof="0" dirty="0">
                  <a:ln>
                    <a:noFill/>
                  </a:ln>
                  <a:solidFill>
                    <a:srgbClr val="000000"/>
                  </a:solidFill>
                  <a:effectLst/>
                  <a:uLnTx/>
                  <a:uFillTx/>
                  <a:ea typeface="+mn-ea"/>
                  <a:cs typeface="Noto Sans"/>
                </a:rPr>
                <a:t> </a:t>
              </a:r>
              <a:r>
                <a:rPr kumimoji="0" lang="en-GB" sz="1400" b="0" i="0" u="none" strike="noStrike" kern="0" cap="none" spc="0" normalizeH="0" baseline="0" noProof="0" dirty="0" err="1">
                  <a:ln>
                    <a:noFill/>
                  </a:ln>
                  <a:solidFill>
                    <a:srgbClr val="000000"/>
                  </a:solidFill>
                  <a:effectLst/>
                  <a:uLnTx/>
                  <a:uFillTx/>
                  <a:ea typeface="+mn-ea"/>
                  <a:cs typeface="Noto Sans"/>
                </a:rPr>
                <a:t>mit</a:t>
              </a:r>
              <a:r>
                <a:rPr kumimoji="0" lang="en-GB" sz="1400" b="0" i="0" u="none" strike="noStrike" kern="0" cap="none" spc="0" normalizeH="0" baseline="0" noProof="0" dirty="0">
                  <a:ln>
                    <a:noFill/>
                  </a:ln>
                  <a:solidFill>
                    <a:srgbClr val="000000"/>
                  </a:solidFill>
                  <a:effectLst/>
                  <a:uLnTx/>
                  <a:uFillTx/>
                  <a:ea typeface="+mn-ea"/>
                  <a:cs typeface="Noto Sans"/>
                </a:rPr>
                <a:t> </a:t>
              </a:r>
              <a:r>
                <a:rPr kumimoji="0" lang="en-GB" sz="1400" b="0" i="0" u="none" strike="noStrike" kern="0" cap="none" spc="0" normalizeH="0" baseline="0" noProof="0" dirty="0" err="1">
                  <a:ln>
                    <a:noFill/>
                  </a:ln>
                  <a:solidFill>
                    <a:srgbClr val="000000"/>
                  </a:solidFill>
                  <a:effectLst/>
                  <a:uLnTx/>
                  <a:uFillTx/>
                  <a:ea typeface="+mn-ea"/>
                  <a:cs typeface="Noto Sans"/>
                </a:rPr>
                <a:t>weiteren</a:t>
              </a:r>
              <a:r>
                <a:rPr kumimoji="0" lang="en-GB" sz="1400" b="0" i="0" u="none" strike="noStrike" kern="0" cap="none" spc="0" normalizeH="0" baseline="0" noProof="0" dirty="0">
                  <a:ln>
                    <a:noFill/>
                  </a:ln>
                  <a:solidFill>
                    <a:srgbClr val="000000"/>
                  </a:solidFill>
                  <a:effectLst/>
                  <a:uLnTx/>
                  <a:uFillTx/>
                  <a:ea typeface="+mn-ea"/>
                  <a:cs typeface="Noto Sans"/>
                </a:rPr>
                <a:t> </a:t>
              </a:r>
              <a:r>
                <a:rPr kumimoji="0" lang="en-GB" sz="1400" b="0" i="0" u="none" strike="noStrike" kern="0" cap="none" spc="0" normalizeH="0" baseline="0" noProof="0" dirty="0" err="1">
                  <a:ln>
                    <a:noFill/>
                  </a:ln>
                  <a:solidFill>
                    <a:srgbClr val="000000"/>
                  </a:solidFill>
                  <a:effectLst/>
                  <a:uLnTx/>
                  <a:uFillTx/>
                  <a:ea typeface="+mn-ea"/>
                  <a:cs typeface="Noto Sans"/>
                </a:rPr>
                <a:t>respiratorischen</a:t>
              </a:r>
              <a:r>
                <a:rPr kumimoji="0" lang="en-GB" sz="1400" b="0" i="0" u="none" strike="noStrike" kern="0" cap="none" spc="0" normalizeH="0" baseline="0" noProof="0" dirty="0">
                  <a:ln>
                    <a:noFill/>
                  </a:ln>
                  <a:solidFill>
                    <a:srgbClr val="000000"/>
                  </a:solidFill>
                  <a:effectLst/>
                  <a:uLnTx/>
                  <a:uFillTx/>
                  <a:ea typeface="+mn-ea"/>
                  <a:cs typeface="Noto Sans"/>
                </a:rPr>
                <a:t> Viren </a:t>
              </a:r>
              <a:r>
                <a:rPr kumimoji="0" lang="en-GB" sz="1400" b="0" i="0" u="none" strike="noStrike" kern="0" cap="none" spc="0" normalizeH="0" baseline="0" noProof="0" dirty="0" err="1">
                  <a:ln>
                    <a:noFill/>
                  </a:ln>
                  <a:solidFill>
                    <a:srgbClr val="000000"/>
                  </a:solidFill>
                  <a:effectLst/>
                  <a:uLnTx/>
                  <a:uFillTx/>
                  <a:ea typeface="+mn-ea"/>
                  <a:cs typeface="Noto Sans"/>
                </a:rPr>
                <a:t>wie</a:t>
              </a:r>
              <a:r>
                <a:rPr kumimoji="0" lang="en-GB" sz="1400" b="0" i="0" u="none" strike="noStrike" kern="0" cap="none" spc="0" normalizeH="0" baseline="0" noProof="0" dirty="0">
                  <a:ln>
                    <a:noFill/>
                  </a:ln>
                  <a:solidFill>
                    <a:srgbClr val="000000"/>
                  </a:solidFill>
                  <a:effectLst/>
                  <a:uLnTx/>
                  <a:uFillTx/>
                  <a:ea typeface="+mn-ea"/>
                  <a:cs typeface="Noto Sans"/>
                </a:rPr>
                <a:t> Influenza</a:t>
              </a:r>
              <a:r>
                <a:rPr kumimoji="0" lang="en-GB" sz="1400" b="0" i="0" u="none" strike="noStrike" kern="0" cap="none" spc="0" normalizeH="0" noProof="0" dirty="0">
                  <a:ln>
                    <a:noFill/>
                  </a:ln>
                  <a:solidFill>
                    <a:srgbClr val="000000"/>
                  </a:solidFill>
                  <a:effectLst/>
                  <a:uLnTx/>
                  <a:uFillTx/>
                  <a:ea typeface="+mn-ea"/>
                  <a:cs typeface="Noto Sans"/>
                </a:rPr>
                <a:t>,</a:t>
              </a:r>
              <a:r>
                <a:rPr kumimoji="0" lang="en-GB" sz="1400" b="0" i="0" u="none" strike="noStrike" kern="0" cap="none" spc="0" normalizeH="0" baseline="0" noProof="0" dirty="0">
                  <a:ln>
                    <a:noFill/>
                  </a:ln>
                  <a:solidFill>
                    <a:srgbClr val="000000"/>
                  </a:solidFill>
                  <a:effectLst/>
                  <a:uLnTx/>
                  <a:uFillTx/>
                  <a:ea typeface="+mn-ea"/>
                  <a:cs typeface="Noto Sans"/>
                </a:rPr>
                <a:t> </a:t>
              </a:r>
              <a:r>
                <a:rPr kumimoji="0" lang="en-GB" sz="1400" b="0" i="0" u="none" strike="noStrike" kern="0" cap="none" spc="0" normalizeH="0" baseline="0" noProof="0" dirty="0" err="1">
                  <a:ln>
                    <a:noFill/>
                  </a:ln>
                  <a:solidFill>
                    <a:srgbClr val="000000"/>
                  </a:solidFill>
                  <a:effectLst/>
                  <a:uLnTx/>
                  <a:uFillTx/>
                  <a:ea typeface="+mn-ea"/>
                  <a:cs typeface="Noto Sans"/>
                </a:rPr>
                <a:t>eine</a:t>
              </a:r>
              <a:r>
                <a:rPr kumimoji="0" lang="en-GB" sz="1400" b="0" i="0" u="none" strike="noStrike" kern="0" cap="none" spc="0" normalizeH="0" baseline="0" noProof="0" dirty="0">
                  <a:ln>
                    <a:noFill/>
                  </a:ln>
                  <a:solidFill>
                    <a:srgbClr val="000000"/>
                  </a:solidFill>
                  <a:effectLst/>
                  <a:uLnTx/>
                  <a:uFillTx/>
                  <a:ea typeface="+mn-ea"/>
                  <a:cs typeface="Noto Sans"/>
                </a:rPr>
                <a:t> </a:t>
              </a:r>
              <a:r>
                <a:rPr kumimoji="0" lang="en-GB" sz="1400" b="0" i="0" u="none" strike="noStrike" kern="0" cap="none" spc="0" normalizeH="0" baseline="0" noProof="0" dirty="0" err="1">
                  <a:ln>
                    <a:noFill/>
                  </a:ln>
                  <a:solidFill>
                    <a:srgbClr val="000000"/>
                  </a:solidFill>
                  <a:effectLst/>
                  <a:uLnTx/>
                  <a:uFillTx/>
                  <a:ea typeface="+mn-ea"/>
                  <a:cs typeface="Noto Sans"/>
                </a:rPr>
                <a:t>Koadministration</a:t>
              </a:r>
              <a:r>
                <a:rPr kumimoji="0" lang="en-GB" sz="1400" b="0" i="0" u="none" strike="noStrike" kern="0" cap="none" spc="0" normalizeH="0" baseline="0" noProof="0" dirty="0">
                  <a:ln>
                    <a:noFill/>
                  </a:ln>
                  <a:solidFill>
                    <a:srgbClr val="000000"/>
                  </a:solidFill>
                  <a:effectLst/>
                  <a:uLnTx/>
                  <a:uFillTx/>
                  <a:ea typeface="+mn-ea"/>
                  <a:cs typeface="Noto Sans"/>
                </a:rPr>
                <a:t> der </a:t>
              </a:r>
              <a:r>
                <a:rPr kumimoji="0" lang="en-GB" sz="1400" b="0" i="0" u="none" strike="noStrike" kern="0" cap="none" spc="0" normalizeH="0" baseline="0" noProof="0" dirty="0" err="1">
                  <a:ln>
                    <a:noFill/>
                  </a:ln>
                  <a:solidFill>
                    <a:srgbClr val="000000"/>
                  </a:solidFill>
                  <a:effectLst/>
                  <a:uLnTx/>
                  <a:uFillTx/>
                  <a:ea typeface="+mn-ea"/>
                  <a:cs typeface="Noto Sans"/>
                </a:rPr>
                <a:t>entsprechenden</a:t>
              </a:r>
              <a:r>
                <a:rPr kumimoji="0" lang="en-GB" sz="1400" b="0" i="0" u="none" strike="noStrike" kern="0" cap="none" spc="0" normalizeH="0" baseline="0" noProof="0" dirty="0">
                  <a:ln>
                    <a:noFill/>
                  </a:ln>
                  <a:solidFill>
                    <a:srgbClr val="000000"/>
                  </a:solidFill>
                  <a:effectLst/>
                  <a:uLnTx/>
                  <a:uFillTx/>
                  <a:ea typeface="+mn-ea"/>
                  <a:cs typeface="Noto Sans"/>
                </a:rPr>
                <a:t> </a:t>
              </a:r>
              <a:r>
                <a:rPr kumimoji="0" lang="en-GB" sz="1400" b="0" i="0" u="none" strike="noStrike" kern="0" cap="none" spc="0" normalizeH="0" baseline="0" noProof="0" dirty="0" err="1">
                  <a:ln>
                    <a:noFill/>
                  </a:ln>
                  <a:solidFill>
                    <a:srgbClr val="000000"/>
                  </a:solidFill>
                  <a:effectLst/>
                  <a:uLnTx/>
                  <a:uFillTx/>
                  <a:ea typeface="+mn-ea"/>
                  <a:cs typeface="Noto Sans"/>
                </a:rPr>
                <a:t>Impfstoffe</a:t>
              </a:r>
              <a:r>
                <a:rPr kumimoji="0" lang="en-GB" sz="1400" b="0" i="0" u="none" strike="noStrike" kern="0" cap="none" spc="0" normalizeH="0" baseline="0" noProof="0" dirty="0">
                  <a:ln>
                    <a:noFill/>
                  </a:ln>
                  <a:solidFill>
                    <a:srgbClr val="000000"/>
                  </a:solidFill>
                  <a:effectLst/>
                  <a:uLnTx/>
                  <a:uFillTx/>
                  <a:ea typeface="+mn-ea"/>
                  <a:cs typeface="Noto Sans"/>
                </a:rPr>
                <a:t> </a:t>
              </a:r>
              <a:r>
                <a:rPr kumimoji="0" lang="en-GB" sz="1400" b="0" i="0" u="none" strike="noStrike" kern="0" cap="none" spc="0" normalizeH="0" baseline="0" noProof="0" dirty="0" err="1">
                  <a:ln>
                    <a:noFill/>
                  </a:ln>
                  <a:solidFill>
                    <a:srgbClr val="000000"/>
                  </a:solidFill>
                  <a:effectLst/>
                  <a:uLnTx/>
                  <a:uFillTx/>
                  <a:ea typeface="+mn-ea"/>
                  <a:cs typeface="Noto Sans"/>
                </a:rPr>
                <a:t>ist</a:t>
              </a:r>
              <a:r>
                <a:rPr kumimoji="0" lang="en-GB" sz="1400" b="0" i="0" u="none" strike="noStrike" kern="0" cap="none" spc="0" normalizeH="0" baseline="0" noProof="0" dirty="0">
                  <a:ln>
                    <a:noFill/>
                  </a:ln>
                  <a:solidFill>
                    <a:srgbClr val="000000"/>
                  </a:solidFill>
                  <a:effectLst/>
                  <a:uLnTx/>
                  <a:uFillTx/>
                  <a:ea typeface="+mn-ea"/>
                  <a:cs typeface="Noto Sans"/>
                </a:rPr>
                <a:t> </a:t>
              </a:r>
              <a:r>
                <a:rPr kumimoji="0" lang="en-GB" sz="1400" b="0" i="0" u="none" strike="noStrike" kern="0" cap="none" spc="0" normalizeH="0" baseline="0" noProof="0" dirty="0" err="1">
                  <a:ln>
                    <a:noFill/>
                  </a:ln>
                  <a:solidFill>
                    <a:srgbClr val="000000"/>
                  </a:solidFill>
                  <a:effectLst/>
                  <a:uLnTx/>
                  <a:uFillTx/>
                  <a:ea typeface="+mn-ea"/>
                  <a:cs typeface="Noto Sans"/>
                </a:rPr>
                <a:t>naheliegend</a:t>
              </a:r>
              <a:r>
                <a:rPr kumimoji="0" lang="en-GB" sz="1400" b="0" i="0" u="none" strike="noStrike" kern="0" cap="none" spc="0" normalizeH="0" baseline="0" noProof="0" dirty="0">
                  <a:ln>
                    <a:noFill/>
                  </a:ln>
                  <a:solidFill>
                    <a:srgbClr val="000000"/>
                  </a:solidFill>
                  <a:effectLst/>
                  <a:uLnTx/>
                  <a:uFillTx/>
                  <a:ea typeface="+mn-ea"/>
                  <a:cs typeface="Noto Sans"/>
                </a:rPr>
                <a:t> </a:t>
              </a:r>
              <a:r>
                <a:rPr kumimoji="0" lang="en-GB" sz="1400" b="0" i="0" u="none" strike="noStrike" kern="0" cap="none" spc="0" normalizeH="0" baseline="30000" noProof="0" dirty="0">
                  <a:ln>
                    <a:noFill/>
                  </a:ln>
                  <a:solidFill>
                    <a:srgbClr val="000000"/>
                  </a:solidFill>
                  <a:effectLst/>
                  <a:uLnTx/>
                  <a:uFillTx/>
                  <a:ea typeface="+mn-ea"/>
                  <a:cs typeface="Noto Sans"/>
                </a:rPr>
                <a:t>1,</a:t>
              </a:r>
              <a:r>
                <a:rPr lang="en-GB" sz="1400" kern="0" baseline="30000" dirty="0">
                  <a:solidFill>
                    <a:srgbClr val="000000"/>
                  </a:solidFill>
                  <a:cs typeface="Noto Sans"/>
                </a:rPr>
                <a:t>2</a:t>
              </a:r>
              <a:r>
                <a:rPr kumimoji="0" lang="en-GB" sz="1400" b="0" i="0" u="none" strike="noStrike" kern="0" cap="none" spc="0" normalizeH="0" baseline="30000" noProof="0" dirty="0">
                  <a:ln>
                    <a:noFill/>
                  </a:ln>
                  <a:solidFill>
                    <a:srgbClr val="000000"/>
                  </a:solidFill>
                  <a:effectLst/>
                  <a:highlight>
                    <a:srgbClr val="FFFF00"/>
                  </a:highlight>
                  <a:uLnTx/>
                  <a:uFillTx/>
                  <a:ea typeface="+mn-ea"/>
                  <a:cs typeface="Noto Sans"/>
                </a:rPr>
                <a:t> </a:t>
              </a:r>
              <a:endParaRPr kumimoji="0" lang="en-GB" sz="1400" b="0" i="0" u="none" strike="sngStrike" kern="0" cap="none" spc="0" normalizeH="0" baseline="30000" noProof="0" dirty="0">
                <a:ln>
                  <a:noFill/>
                </a:ln>
                <a:solidFill>
                  <a:srgbClr val="000000"/>
                </a:solidFill>
                <a:effectLst/>
                <a:highlight>
                  <a:srgbClr val="FFFF00"/>
                </a:highlight>
                <a:uLnTx/>
                <a:uFillTx/>
                <a:ea typeface="+mn-ea"/>
                <a:cs typeface="Noto Sans"/>
              </a:endParaRPr>
            </a:p>
          </p:txBody>
        </p:sp>
        <p:sp>
          <p:nvSpPr>
            <p:cNvPr id="17" name="Rectangle: Top Corners Rounded 16">
              <a:extLst>
                <a:ext uri="{FF2B5EF4-FFF2-40B4-BE49-F238E27FC236}">
                  <a16:creationId xmlns:a16="http://schemas.microsoft.com/office/drawing/2014/main" id="{F4F3C3A4-C137-417E-E02E-ED1090DD9CFE}"/>
                </a:ext>
              </a:extLst>
            </p:cNvPr>
            <p:cNvSpPr/>
            <p:nvPr/>
          </p:nvSpPr>
          <p:spPr>
            <a:xfrm rot="16200000">
              <a:off x="909535" y="1016781"/>
              <a:ext cx="1193844" cy="2370733"/>
            </a:xfrm>
            <a:prstGeom prst="round2SameRect">
              <a:avLst>
                <a:gd name="adj1" fmla="val 12493"/>
                <a:gd name="adj2" fmla="val 0"/>
              </a:avLst>
            </a:prstGeom>
            <a:gradFill>
              <a:gsLst>
                <a:gs pos="100000">
                  <a:srgbClr val="574B8D"/>
                </a:gs>
                <a:gs pos="0">
                  <a:srgbClr val="3388AA"/>
                </a:gs>
                <a:gs pos="49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 tIns="10800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prstClr val="white"/>
                  </a:solidFill>
                  <a:effectLst/>
                  <a:uLnTx/>
                  <a:uFillTx/>
                  <a:ea typeface="+mn-ea"/>
                  <a:cs typeface="Noto Sans"/>
                </a:rPr>
                <a:t>Gleichzeitiges</a:t>
              </a:r>
              <a:r>
                <a:rPr kumimoji="0" lang="en-GB" sz="1400" b="1" i="0" u="none" strike="noStrike" kern="1200" cap="none" spc="0" normalizeH="0" baseline="0" noProof="0" dirty="0">
                  <a:ln>
                    <a:noFill/>
                  </a:ln>
                  <a:solidFill>
                    <a:prstClr val="white"/>
                  </a:solidFill>
                  <a:effectLst/>
                  <a:uLnTx/>
                  <a:uFillTx/>
                  <a:ea typeface="+mn-ea"/>
                  <a:cs typeface="Noto Sans"/>
                </a:rPr>
                <a:t> </a:t>
              </a:r>
              <a:r>
                <a:rPr kumimoji="0" lang="en-GB" sz="1400" b="1" i="0" u="none" strike="noStrike" kern="1200" cap="none" spc="0" normalizeH="0" baseline="0" noProof="0" dirty="0" err="1">
                  <a:ln>
                    <a:noFill/>
                  </a:ln>
                  <a:solidFill>
                    <a:prstClr val="white"/>
                  </a:solidFill>
                  <a:effectLst/>
                  <a:uLnTx/>
                  <a:uFillTx/>
                  <a:ea typeface="+mn-ea"/>
                  <a:cs typeface="Noto Sans"/>
                </a:rPr>
                <a:t>Auftreten</a:t>
              </a:r>
              <a:r>
                <a:rPr kumimoji="0" lang="en-GB" sz="1400" b="1" i="0" u="none" strike="noStrike" kern="1200" cap="none" spc="0" normalizeH="0" baseline="0" noProof="0" dirty="0">
                  <a:ln>
                    <a:noFill/>
                  </a:ln>
                  <a:solidFill>
                    <a:prstClr val="white"/>
                  </a:solidFill>
                  <a:effectLst/>
                  <a:uLnTx/>
                  <a:uFillTx/>
                  <a:ea typeface="+mn-ea"/>
                  <a:cs typeface="Noto Sans"/>
                </a:rPr>
                <a:t> </a:t>
              </a:r>
              <a:r>
                <a:rPr kumimoji="0" lang="en-GB" sz="1400" b="1" i="0" u="none" strike="noStrike" kern="1200" cap="none" spc="0" normalizeH="0" baseline="0" noProof="0" dirty="0" err="1">
                  <a:ln>
                    <a:noFill/>
                  </a:ln>
                  <a:solidFill>
                    <a:prstClr val="white"/>
                  </a:solidFill>
                  <a:effectLst/>
                  <a:uLnTx/>
                  <a:uFillTx/>
                  <a:ea typeface="+mn-ea"/>
                  <a:cs typeface="Noto Sans"/>
                </a:rPr>
                <a:t>mehrerer</a:t>
              </a:r>
              <a:r>
                <a:rPr kumimoji="0" lang="en-GB" sz="1400" b="1" i="0" u="none" strike="noStrike" kern="1200" cap="none" spc="0" normalizeH="0" baseline="0" noProof="0" dirty="0">
                  <a:ln>
                    <a:noFill/>
                  </a:ln>
                  <a:solidFill>
                    <a:prstClr val="white"/>
                  </a:solidFill>
                  <a:effectLst/>
                  <a:uLnTx/>
                  <a:uFillTx/>
                  <a:ea typeface="+mn-ea"/>
                  <a:cs typeface="Noto Sans"/>
                </a:rPr>
                <a:t> </a:t>
              </a:r>
              <a:r>
                <a:rPr kumimoji="0" lang="en-GB" sz="1400" b="1" i="0" u="none" strike="noStrike" kern="1200" cap="none" spc="0" normalizeH="0" baseline="0" noProof="0" dirty="0" err="1">
                  <a:ln>
                    <a:noFill/>
                  </a:ln>
                  <a:solidFill>
                    <a:prstClr val="white"/>
                  </a:solidFill>
                  <a:effectLst/>
                  <a:uLnTx/>
                  <a:uFillTx/>
                  <a:ea typeface="+mn-ea"/>
                  <a:cs typeface="Noto Sans"/>
                </a:rPr>
                <a:t>Erreger</a:t>
              </a:r>
              <a:endParaRPr kumimoji="0" lang="en-GB" sz="1400" b="1" i="0" u="none" strike="noStrike" kern="1200" cap="none" spc="0" normalizeH="0" baseline="30000" noProof="0" dirty="0">
                <a:ln>
                  <a:noFill/>
                </a:ln>
                <a:solidFill>
                  <a:prstClr val="white"/>
                </a:solidFill>
                <a:effectLst/>
                <a:uLnTx/>
                <a:uFillTx/>
                <a:ea typeface="+mn-ea"/>
                <a:cs typeface="Noto Sans"/>
              </a:endParaRPr>
            </a:p>
          </p:txBody>
        </p:sp>
      </p:grpSp>
      <p:grpSp>
        <p:nvGrpSpPr>
          <p:cNvPr id="30" name="Group 29">
            <a:extLst>
              <a:ext uri="{FF2B5EF4-FFF2-40B4-BE49-F238E27FC236}">
                <a16:creationId xmlns:a16="http://schemas.microsoft.com/office/drawing/2014/main" id="{5B1A6B65-AB1F-9379-2D70-096536E56E47}"/>
              </a:ext>
            </a:extLst>
          </p:cNvPr>
          <p:cNvGrpSpPr/>
          <p:nvPr/>
        </p:nvGrpSpPr>
        <p:grpSpPr>
          <a:xfrm>
            <a:off x="4600590" y="5017766"/>
            <a:ext cx="7220476" cy="1080000"/>
            <a:chOff x="367736" y="1090471"/>
            <a:chExt cx="10433525" cy="1237568"/>
          </a:xfrm>
        </p:grpSpPr>
        <p:sp>
          <p:nvSpPr>
            <p:cNvPr id="32" name="Rectangle: Rounded Corners 31">
              <a:extLst>
                <a:ext uri="{FF2B5EF4-FFF2-40B4-BE49-F238E27FC236}">
                  <a16:creationId xmlns:a16="http://schemas.microsoft.com/office/drawing/2014/main" id="{41C1654B-F016-66D0-AE2D-62A8D248586A}"/>
                </a:ext>
              </a:extLst>
            </p:cNvPr>
            <p:cNvSpPr/>
            <p:nvPr/>
          </p:nvSpPr>
          <p:spPr>
            <a:xfrm>
              <a:off x="367736" y="1092041"/>
              <a:ext cx="10433525" cy="1235998"/>
            </a:xfrm>
            <a:prstGeom prst="roundRect">
              <a:avLst>
                <a:gd name="adj" fmla="val 184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0" rtlCol="0" anchor="ctr"/>
            <a:lstStyle/>
            <a:p>
              <a:pPr lvl="0" fontAlgn="base">
                <a:spcAft>
                  <a:spcPts val="600"/>
                </a:spcAft>
                <a:buClr>
                  <a:srgbClr val="244EA2"/>
                </a:buClr>
                <a:buSzPct val="110000"/>
                <a:tabLst>
                  <a:tab pos="609585" algn="l"/>
                </a:tabLst>
                <a:defRPr/>
              </a:pPr>
              <a:r>
                <a:rPr lang="en-GB" sz="1400" kern="0" dirty="0">
                  <a:solidFill>
                    <a:srgbClr val="000000"/>
                  </a:solidFill>
                </a:rPr>
                <a:t>Daten </a:t>
              </a:r>
              <a:r>
                <a:rPr lang="en-GB" sz="1400" kern="0" dirty="0" err="1">
                  <a:solidFill>
                    <a:srgbClr val="000000"/>
                  </a:solidFill>
                </a:rPr>
                <a:t>aus</a:t>
              </a:r>
              <a:r>
                <a:rPr lang="en-GB" sz="1400" kern="0" dirty="0">
                  <a:solidFill>
                    <a:srgbClr val="000000"/>
                  </a:solidFill>
                </a:rPr>
                <a:t> K</a:t>
              </a:r>
              <a:r>
                <a:rPr kumimoji="0" lang="en-GB" sz="1400" b="0" i="0" u="none" strike="noStrike" kern="0" cap="none" spc="0" normalizeH="0" baseline="0" noProof="0" dirty="0" err="1">
                  <a:ln>
                    <a:noFill/>
                  </a:ln>
                  <a:solidFill>
                    <a:srgbClr val="000000"/>
                  </a:solidFill>
                  <a:effectLst/>
                  <a:uLnTx/>
                  <a:uFillTx/>
                  <a:ea typeface="+mn-ea"/>
                </a:rPr>
                <a:t>oadministrationsstudien</a:t>
              </a:r>
              <a:r>
                <a:rPr lang="en-GB" sz="1400" kern="0" dirty="0">
                  <a:solidFill>
                    <a:srgbClr val="000000"/>
                  </a:solidFill>
                </a:rPr>
                <a:t> </a:t>
              </a:r>
              <a:r>
                <a:rPr lang="en-GB" sz="1400" kern="0" dirty="0" err="1">
                  <a:solidFill>
                    <a:srgbClr val="000000"/>
                  </a:solidFill>
                </a:rPr>
                <a:t>zur</a:t>
              </a:r>
              <a:r>
                <a:rPr lang="en-GB" sz="1400" kern="0" dirty="0">
                  <a:solidFill>
                    <a:srgbClr val="000000"/>
                  </a:solidFill>
                </a:rPr>
                <a:t> Sicherheit und </a:t>
              </a:r>
              <a:r>
                <a:rPr lang="en-GB" sz="1400" kern="0" dirty="0" err="1">
                  <a:solidFill>
                    <a:srgbClr val="000000"/>
                  </a:solidFill>
                </a:rPr>
                <a:t>Wirksamkeit</a:t>
              </a:r>
              <a:r>
                <a:rPr lang="en-GB" sz="1400" kern="0" dirty="0">
                  <a:solidFill>
                    <a:srgbClr val="000000"/>
                  </a:solidFill>
                </a:rPr>
                <a:t> </a:t>
              </a:r>
              <a:r>
                <a:rPr lang="en-GB" sz="1400" kern="0" dirty="0" err="1">
                  <a:solidFill>
                    <a:srgbClr val="000000"/>
                  </a:solidFill>
                </a:rPr>
                <a:t>tragen</a:t>
              </a:r>
              <a:r>
                <a:rPr lang="en-GB" sz="1400" kern="0" dirty="0">
                  <a:solidFill>
                    <a:srgbClr val="000000"/>
                  </a:solidFill>
                </a:rPr>
                <a:t> </a:t>
              </a:r>
              <a:r>
                <a:rPr lang="en-GB" sz="1400" kern="0" dirty="0" err="1">
                  <a:solidFill>
                    <a:srgbClr val="000000"/>
                  </a:solidFill>
                </a:rPr>
                <a:t>zu</a:t>
              </a:r>
              <a:r>
                <a:rPr lang="en-GB" sz="1400" kern="0" dirty="0">
                  <a:solidFill>
                    <a:srgbClr val="000000"/>
                  </a:solidFill>
                </a:rPr>
                <a:t> </a:t>
              </a:r>
              <a:r>
                <a:rPr lang="en-GB" sz="1400" kern="0" dirty="0" err="1">
                  <a:solidFill>
                    <a:srgbClr val="000000"/>
                  </a:solidFill>
                </a:rPr>
                <a:t>einem</a:t>
              </a:r>
              <a:r>
                <a:rPr lang="en-GB" sz="1400" kern="0" dirty="0">
                  <a:solidFill>
                    <a:srgbClr val="000000"/>
                  </a:solidFill>
                </a:rPr>
                <a:t> </a:t>
              </a:r>
              <a:r>
                <a:rPr lang="en-GB" sz="1400" kern="0" dirty="0" err="1">
                  <a:solidFill>
                    <a:srgbClr val="000000"/>
                  </a:solidFill>
                </a:rPr>
                <a:t>sicheren</a:t>
              </a:r>
              <a:r>
                <a:rPr lang="en-GB" sz="1400" kern="0" dirty="0">
                  <a:solidFill>
                    <a:srgbClr val="000000"/>
                  </a:solidFill>
                </a:rPr>
                <a:t> </a:t>
              </a:r>
              <a:r>
                <a:rPr lang="en-GB" sz="1400" kern="0" dirty="0" err="1">
                  <a:solidFill>
                    <a:srgbClr val="000000"/>
                  </a:solidFill>
                </a:rPr>
                <a:t>Umgang</a:t>
              </a:r>
              <a:r>
                <a:rPr lang="en-GB" sz="1400" kern="0" dirty="0">
                  <a:solidFill>
                    <a:srgbClr val="000000"/>
                  </a:solidFill>
                </a:rPr>
                <a:t> </a:t>
              </a:r>
              <a:r>
                <a:rPr lang="en-GB" sz="1400" kern="0" dirty="0" err="1">
                  <a:solidFill>
                    <a:srgbClr val="000000"/>
                  </a:solidFill>
                </a:rPr>
                <a:t>bei</a:t>
              </a:r>
              <a:r>
                <a:rPr lang="en-GB" sz="1400" kern="0" dirty="0">
                  <a:solidFill>
                    <a:srgbClr val="000000"/>
                  </a:solidFill>
                </a:rPr>
                <a:t> </a:t>
              </a:r>
              <a:r>
                <a:rPr lang="en-GB" sz="1400" kern="0" dirty="0" err="1">
                  <a:solidFill>
                    <a:srgbClr val="000000"/>
                  </a:solidFill>
                </a:rPr>
                <a:t>Patienten</a:t>
              </a:r>
              <a:r>
                <a:rPr lang="en-GB" sz="1400" kern="0" dirty="0">
                  <a:solidFill>
                    <a:srgbClr val="000000"/>
                  </a:solidFill>
                </a:rPr>
                <a:t>   und </a:t>
              </a:r>
              <a:r>
                <a:rPr lang="en-GB" sz="1400" kern="0" dirty="0" err="1">
                  <a:solidFill>
                    <a:srgbClr val="000000"/>
                  </a:solidFill>
                </a:rPr>
                <a:t>Ärzten</a:t>
              </a:r>
              <a:r>
                <a:rPr lang="en-GB" sz="1400" kern="0" dirty="0">
                  <a:solidFill>
                    <a:srgbClr val="000000"/>
                  </a:solidFill>
                </a:rPr>
                <a:t> </a:t>
              </a:r>
              <a:r>
                <a:rPr lang="en-GB" sz="1400" kern="0" dirty="0" err="1">
                  <a:solidFill>
                    <a:srgbClr val="000000"/>
                  </a:solidFill>
                </a:rPr>
                <a:t>bei</a:t>
              </a:r>
              <a:r>
                <a:rPr kumimoji="0" lang="en-GB" sz="1400" b="0" i="0" u="none" strike="noStrike" kern="0" cap="none" spc="0" normalizeH="0" baseline="0" noProof="0" dirty="0">
                  <a:ln>
                    <a:noFill/>
                  </a:ln>
                  <a:solidFill>
                    <a:srgbClr val="000000"/>
                  </a:solidFill>
                  <a:effectLst/>
                  <a:uLnTx/>
                  <a:uFillTx/>
                  <a:ea typeface="+mn-ea"/>
                </a:rPr>
                <a:t> </a:t>
              </a:r>
              <a:r>
                <a:rPr kumimoji="0" lang="en-GB" sz="1400" b="0" i="0" u="none" strike="noStrike" kern="0" cap="none" spc="0" normalizeH="0" baseline="0" noProof="0" dirty="0" err="1">
                  <a:ln>
                    <a:noFill/>
                  </a:ln>
                  <a:solidFill>
                    <a:srgbClr val="000000"/>
                  </a:solidFill>
                  <a:effectLst/>
                  <a:uLnTx/>
                  <a:uFillTx/>
                  <a:ea typeface="+mn-ea"/>
                </a:rPr>
                <a:t>bzgl</a:t>
              </a:r>
              <a:r>
                <a:rPr kumimoji="0" lang="en-GB" sz="1400" b="0" i="0" u="none" strike="noStrike" kern="0" cap="none" spc="0" normalizeH="0" baseline="0" noProof="0" dirty="0">
                  <a:ln>
                    <a:noFill/>
                  </a:ln>
                  <a:solidFill>
                    <a:srgbClr val="000000"/>
                  </a:solidFill>
                  <a:effectLst/>
                  <a:uLnTx/>
                  <a:uFillTx/>
                  <a:ea typeface="+mn-ea"/>
                </a:rPr>
                <a:t>. der </a:t>
              </a:r>
              <a:r>
                <a:rPr kumimoji="0" lang="en-GB" sz="1400" b="0" i="0" u="none" strike="noStrike" kern="0" cap="none" spc="0" normalizeH="0" baseline="0" noProof="0" dirty="0" err="1">
                  <a:ln>
                    <a:noFill/>
                  </a:ln>
                  <a:solidFill>
                    <a:srgbClr val="000000"/>
                  </a:solidFill>
                  <a:effectLst/>
                  <a:uLnTx/>
                  <a:uFillTx/>
                  <a:ea typeface="+mn-ea"/>
                </a:rPr>
                <a:t>Koadministration</a:t>
              </a:r>
              <a:r>
                <a:rPr kumimoji="0" lang="en-GB" sz="1400" b="0" i="0" u="none" strike="noStrike" kern="0" cap="none" spc="0" normalizeH="0" baseline="0" noProof="0" dirty="0">
                  <a:ln>
                    <a:noFill/>
                  </a:ln>
                  <a:solidFill>
                    <a:srgbClr val="000000"/>
                  </a:solidFill>
                  <a:effectLst/>
                  <a:uLnTx/>
                  <a:uFillTx/>
                  <a:ea typeface="+mn-ea"/>
                </a:rPr>
                <a:t> von </a:t>
              </a:r>
              <a:r>
                <a:rPr kumimoji="0" lang="en-GB" sz="1400" b="0" i="0" u="none" strike="noStrike" kern="0" cap="none" spc="0" normalizeH="0" baseline="0" noProof="0" dirty="0" err="1">
                  <a:ln>
                    <a:noFill/>
                  </a:ln>
                  <a:solidFill>
                    <a:srgbClr val="000000"/>
                  </a:solidFill>
                  <a:effectLst/>
                  <a:uLnTx/>
                  <a:uFillTx/>
                  <a:ea typeface="+mn-ea"/>
                </a:rPr>
                <a:t>Impfstoffen</a:t>
              </a:r>
              <a:r>
                <a:rPr kumimoji="0" lang="en-GB" sz="1400" b="0" i="0" u="none" strike="noStrike" kern="0" cap="none" spc="0" normalizeH="0" baseline="0" noProof="0" dirty="0">
                  <a:ln>
                    <a:noFill/>
                  </a:ln>
                  <a:solidFill>
                    <a:srgbClr val="000000"/>
                  </a:solidFill>
                  <a:effectLst/>
                  <a:uLnTx/>
                  <a:uFillTx/>
                  <a:ea typeface="+mn-ea"/>
                </a:rPr>
                <a:t> </a:t>
              </a:r>
              <a:r>
                <a:rPr lang="en-GB" sz="1400" kern="0" baseline="30000" dirty="0">
                  <a:solidFill>
                    <a:srgbClr val="000000"/>
                  </a:solidFill>
                </a:rPr>
                <a:t>3</a:t>
              </a:r>
              <a:r>
                <a:rPr kumimoji="0" lang="en-GB" sz="1400" b="0" i="0" u="none" strike="noStrike" kern="0" cap="none" spc="0" normalizeH="0" baseline="30000" noProof="0" dirty="0">
                  <a:ln>
                    <a:noFill/>
                  </a:ln>
                  <a:solidFill>
                    <a:srgbClr val="000000"/>
                  </a:solidFill>
                  <a:effectLst/>
                  <a:uLnTx/>
                  <a:uFillTx/>
                  <a:ea typeface="+mn-ea"/>
                </a:rPr>
                <a:t>,4</a:t>
              </a:r>
              <a:endParaRPr kumimoji="0" lang="en-GB" sz="1400" b="0" i="0" u="none" strike="noStrike" kern="0" cap="none" spc="0" normalizeH="0" baseline="30000" noProof="0" dirty="0">
                <a:ln>
                  <a:noFill/>
                </a:ln>
                <a:solidFill>
                  <a:srgbClr val="000000"/>
                </a:solidFill>
                <a:effectLst/>
                <a:uLnTx/>
                <a:uFillTx/>
                <a:ea typeface="+mn-ea"/>
                <a:cs typeface="Noto Sans"/>
              </a:endParaRPr>
            </a:p>
          </p:txBody>
        </p:sp>
        <p:sp>
          <p:nvSpPr>
            <p:cNvPr id="33" name="Rectangle: Top Corners Rounded 32">
              <a:extLst>
                <a:ext uri="{FF2B5EF4-FFF2-40B4-BE49-F238E27FC236}">
                  <a16:creationId xmlns:a16="http://schemas.microsoft.com/office/drawing/2014/main" id="{A536FB37-3189-6243-ECF5-5B2FA8BD5655}"/>
                </a:ext>
              </a:extLst>
            </p:cNvPr>
            <p:cNvSpPr/>
            <p:nvPr/>
          </p:nvSpPr>
          <p:spPr>
            <a:xfrm rot="16200000">
              <a:off x="835568" y="622639"/>
              <a:ext cx="1235997" cy="2171662"/>
            </a:xfrm>
            <a:prstGeom prst="round2SameRect">
              <a:avLst>
                <a:gd name="adj1" fmla="val 16682"/>
                <a:gd name="adj2" fmla="val 0"/>
              </a:avLst>
            </a:prstGeom>
            <a:gradFill>
              <a:gsLst>
                <a:gs pos="100000">
                  <a:schemeClr val="accent4"/>
                </a:gs>
                <a:gs pos="0">
                  <a:schemeClr val="accent1">
                    <a:lumMod val="60000"/>
                    <a:lumOff val="40000"/>
                  </a:schemeClr>
                </a:gs>
                <a:gs pos="49000">
                  <a:schemeClr val="accent4"/>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 tIns="10800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ea typeface="+mn-ea"/>
                  <a:cs typeface="Noto Sans"/>
                </a:rPr>
                <a:t>Aufklärung</a:t>
              </a:r>
              <a:endParaRPr kumimoji="0" lang="en-GB" sz="1400" b="1" i="0" u="none" strike="noStrike" kern="1200" cap="none" spc="0" normalizeH="0" baseline="30000" noProof="0" dirty="0">
                <a:ln>
                  <a:noFill/>
                </a:ln>
                <a:solidFill>
                  <a:prstClr val="white"/>
                </a:solidFill>
                <a:effectLst/>
                <a:uLnTx/>
                <a:uFillTx/>
                <a:ea typeface="+mn-ea"/>
                <a:cs typeface="Noto Sans"/>
              </a:endParaRPr>
            </a:p>
          </p:txBody>
        </p:sp>
      </p:grpSp>
      <p:grpSp>
        <p:nvGrpSpPr>
          <p:cNvPr id="34" name="Group 33">
            <a:extLst>
              <a:ext uri="{FF2B5EF4-FFF2-40B4-BE49-F238E27FC236}">
                <a16:creationId xmlns:a16="http://schemas.microsoft.com/office/drawing/2014/main" id="{11F202C6-95C4-D14D-BDE0-41288249B73B}"/>
              </a:ext>
            </a:extLst>
          </p:cNvPr>
          <p:cNvGrpSpPr/>
          <p:nvPr/>
        </p:nvGrpSpPr>
        <p:grpSpPr>
          <a:xfrm>
            <a:off x="4591665" y="2401671"/>
            <a:ext cx="7229400" cy="1080000"/>
            <a:chOff x="321090" y="1605226"/>
            <a:chExt cx="10440233" cy="1193848"/>
          </a:xfrm>
        </p:grpSpPr>
        <p:sp>
          <p:nvSpPr>
            <p:cNvPr id="41" name="Rectangle: Rounded Corners 40">
              <a:extLst>
                <a:ext uri="{FF2B5EF4-FFF2-40B4-BE49-F238E27FC236}">
                  <a16:creationId xmlns:a16="http://schemas.microsoft.com/office/drawing/2014/main" id="{BA924ADF-6C1F-6703-E450-E0B10EE508EF}"/>
                </a:ext>
              </a:extLst>
            </p:cNvPr>
            <p:cNvSpPr/>
            <p:nvPr/>
          </p:nvSpPr>
          <p:spPr>
            <a:xfrm>
              <a:off x="321090" y="1605235"/>
              <a:ext cx="10440233" cy="119383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solidFill>
                    <a:srgbClr val="000000"/>
                  </a:solidFill>
                  <a:cs typeface="Noto Sans"/>
                </a:rPr>
                <a:t>Die </a:t>
              </a:r>
              <a:r>
                <a:rPr lang="en-GB" sz="1400" kern="0" dirty="0" err="1">
                  <a:solidFill>
                    <a:srgbClr val="000000"/>
                  </a:solidFill>
                  <a:cs typeface="Noto Sans"/>
                </a:rPr>
                <a:t>Koadministration</a:t>
              </a:r>
              <a:r>
                <a:rPr lang="en-GB" sz="1400" kern="0" dirty="0">
                  <a:solidFill>
                    <a:srgbClr val="000000"/>
                  </a:solidFill>
                  <a:cs typeface="Noto Sans"/>
                </a:rPr>
                <a:t> von </a:t>
              </a:r>
              <a:r>
                <a:rPr lang="en-GB" sz="1400" kern="0" dirty="0" err="1">
                  <a:solidFill>
                    <a:srgbClr val="000000"/>
                  </a:solidFill>
                  <a:cs typeface="Noto Sans"/>
                </a:rPr>
                <a:t>Impfstoffen</a:t>
              </a:r>
              <a:r>
                <a:rPr lang="en-GB" sz="1400" kern="0" dirty="0">
                  <a:solidFill>
                    <a:srgbClr val="000000"/>
                  </a:solidFill>
                  <a:cs typeface="Noto Sans"/>
                </a:rPr>
                <a:t> </a:t>
              </a:r>
              <a:r>
                <a:rPr lang="en-GB" sz="1400" kern="0" dirty="0" err="1">
                  <a:solidFill>
                    <a:srgbClr val="000000"/>
                  </a:solidFill>
                  <a:cs typeface="Noto Sans"/>
                </a:rPr>
                <a:t>reduziert</a:t>
              </a:r>
              <a:r>
                <a:rPr lang="en-GB" sz="1400" kern="0" dirty="0">
                  <a:solidFill>
                    <a:srgbClr val="000000"/>
                  </a:solidFill>
                  <a:cs typeface="Noto Sans"/>
                </a:rPr>
                <a:t> die </a:t>
              </a:r>
              <a:r>
                <a:rPr lang="en-GB" sz="1400" kern="0" dirty="0" err="1">
                  <a:solidFill>
                    <a:srgbClr val="000000"/>
                  </a:solidFill>
                  <a:cs typeface="Noto Sans"/>
                </a:rPr>
                <a:t>Anzahl</a:t>
              </a:r>
              <a:r>
                <a:rPr lang="en-GB" sz="1400" kern="0" dirty="0">
                  <a:solidFill>
                    <a:srgbClr val="000000"/>
                  </a:solidFill>
                  <a:cs typeface="Noto Sans"/>
                </a:rPr>
                <a:t> an </a:t>
              </a:r>
              <a:r>
                <a:rPr lang="en-GB" sz="1400" kern="0" dirty="0" err="1">
                  <a:solidFill>
                    <a:srgbClr val="000000"/>
                  </a:solidFill>
                  <a:cs typeface="Noto Sans"/>
                </a:rPr>
                <a:t>Besuchen</a:t>
              </a:r>
              <a:r>
                <a:rPr lang="en-GB" sz="1400" kern="0" dirty="0">
                  <a:solidFill>
                    <a:srgbClr val="000000"/>
                  </a:solidFill>
                  <a:cs typeface="Noto Sans"/>
                </a:rPr>
                <a:t> in der Arztpraxis</a:t>
              </a:r>
              <a:r>
                <a:rPr lang="en-GB" sz="1400" kern="0" baseline="30000" dirty="0">
                  <a:solidFill>
                    <a:srgbClr val="000000"/>
                  </a:solidFill>
                  <a:cs typeface="Noto Sans"/>
                </a:rPr>
                <a:t>3</a:t>
              </a:r>
              <a:r>
                <a:rPr kumimoji="0" lang="en-GB" sz="1400" b="0" i="0" u="none" strike="noStrike" kern="0" cap="none" spc="0" normalizeH="0" baseline="30000" noProof="0" dirty="0">
                  <a:ln>
                    <a:noFill/>
                  </a:ln>
                  <a:solidFill>
                    <a:srgbClr val="000000"/>
                  </a:solidFill>
                  <a:effectLst/>
                  <a:uLnTx/>
                  <a:uFillTx/>
                  <a:ea typeface="+mn-ea"/>
                  <a:cs typeface="Noto Sans"/>
                </a:rPr>
                <a:t>,4</a:t>
              </a:r>
            </a:p>
          </p:txBody>
        </p:sp>
        <p:sp>
          <p:nvSpPr>
            <p:cNvPr id="42" name="Rectangle: Top Corners Rounded 41">
              <a:extLst>
                <a:ext uri="{FF2B5EF4-FFF2-40B4-BE49-F238E27FC236}">
                  <a16:creationId xmlns:a16="http://schemas.microsoft.com/office/drawing/2014/main" id="{F9D3AAD5-C7EF-950D-A6B6-22B3DCBFCFBC}"/>
                </a:ext>
              </a:extLst>
            </p:cNvPr>
            <p:cNvSpPr/>
            <p:nvPr/>
          </p:nvSpPr>
          <p:spPr>
            <a:xfrm rot="16200000">
              <a:off x="809356" y="1116960"/>
              <a:ext cx="1193844" cy="2170375"/>
            </a:xfrm>
            <a:prstGeom prst="round2SameRect">
              <a:avLst>
                <a:gd name="adj1" fmla="val 12493"/>
                <a:gd name="adj2" fmla="val 0"/>
              </a:avLst>
            </a:prstGeom>
            <a:gradFill>
              <a:gsLst>
                <a:gs pos="100000">
                  <a:schemeClr val="accent3"/>
                </a:gs>
                <a:gs pos="0">
                  <a:schemeClr val="accent3">
                    <a:lumMod val="40000"/>
                    <a:lumOff val="60000"/>
                  </a:schemeClr>
                </a:gs>
                <a:gs pos="49000">
                  <a:schemeClr val="accent3"/>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 tIns="10800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ea typeface="+mn-ea"/>
                  <a:cs typeface="Noto Sans"/>
                </a:rPr>
                <a:t>Weniger </a:t>
              </a:r>
              <a:r>
                <a:rPr kumimoji="0" lang="en-GB" sz="1400" b="1" i="0" u="none" strike="noStrike" kern="1200" cap="none" spc="0" normalizeH="0" baseline="0" noProof="0" dirty="0" err="1">
                  <a:ln>
                    <a:noFill/>
                  </a:ln>
                  <a:solidFill>
                    <a:prstClr val="white"/>
                  </a:solidFill>
                  <a:effectLst/>
                  <a:uLnTx/>
                  <a:uFillTx/>
                  <a:ea typeface="+mn-ea"/>
                  <a:cs typeface="Noto Sans"/>
                </a:rPr>
                <a:t>Arztbesuche</a:t>
              </a:r>
              <a:endParaRPr kumimoji="0" lang="en-GB" sz="1400" b="1" i="0" u="none" strike="noStrike" kern="1200" cap="none" spc="0" normalizeH="0" baseline="30000" noProof="0" dirty="0">
                <a:ln>
                  <a:noFill/>
                </a:ln>
                <a:solidFill>
                  <a:prstClr val="white"/>
                </a:solidFill>
                <a:effectLst/>
                <a:uLnTx/>
                <a:uFillTx/>
                <a:ea typeface="+mn-ea"/>
                <a:cs typeface="Noto Sans"/>
              </a:endParaRPr>
            </a:p>
          </p:txBody>
        </p:sp>
      </p:grpSp>
      <p:pic>
        <p:nvPicPr>
          <p:cNvPr id="7" name="Graphic 6">
            <a:extLst>
              <a:ext uri="{FF2B5EF4-FFF2-40B4-BE49-F238E27FC236}">
                <a16:creationId xmlns:a16="http://schemas.microsoft.com/office/drawing/2014/main" id="{F0045D29-223A-D91A-3F26-2D719947DD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7997" y="4985920"/>
            <a:ext cx="516754" cy="516754"/>
          </a:xfrm>
          <a:prstGeom prst="rect">
            <a:avLst/>
          </a:prstGeom>
        </p:spPr>
      </p:pic>
      <p:pic>
        <p:nvPicPr>
          <p:cNvPr id="8" name="Graphic 7">
            <a:extLst>
              <a:ext uri="{FF2B5EF4-FFF2-40B4-BE49-F238E27FC236}">
                <a16:creationId xmlns:a16="http://schemas.microsoft.com/office/drawing/2014/main" id="{0E6D4C23-E3DD-1C91-EF27-6424C3527C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79386" y="4985920"/>
            <a:ext cx="516754" cy="516754"/>
          </a:xfrm>
          <a:prstGeom prst="rect">
            <a:avLst/>
          </a:prstGeom>
        </p:spPr>
      </p:pic>
    </p:spTree>
    <p:extLst>
      <p:ext uri="{BB962C8B-B14F-4D97-AF65-F5344CB8AC3E}">
        <p14:creationId xmlns:p14="http://schemas.microsoft.com/office/powerpoint/2010/main" val="276606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4A10E4D6-9C52-36EE-4BF0-DCAB5A01DF4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1" name="think-cell data - do not delete" hidden="1">
                        <a:extLst>
                          <a:ext uri="{FF2B5EF4-FFF2-40B4-BE49-F238E27FC236}">
                            <a16:creationId xmlns:a16="http://schemas.microsoft.com/office/drawing/2014/main" id="{4A10E4D6-9C52-36EE-4BF0-DCAB5A01DF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3017D387-2324-048E-AF56-7D47540BF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5125" y="1376363"/>
            <a:ext cx="4122738" cy="4782385"/>
          </a:xfrm>
          <a:prstGeom prst="rect">
            <a:avLst/>
          </a:prstGeom>
        </p:spPr>
      </p:pic>
      <p:sp>
        <p:nvSpPr>
          <p:cNvPr id="9" name="Textplatzhalter 8">
            <a:extLst>
              <a:ext uri="{FF2B5EF4-FFF2-40B4-BE49-F238E27FC236}">
                <a16:creationId xmlns:a16="http://schemas.microsoft.com/office/drawing/2014/main" id="{97FC206D-5C5F-065C-F356-87584AF4AA83}"/>
              </a:ext>
            </a:extLst>
          </p:cNvPr>
          <p:cNvSpPr>
            <a:spLocks noGrp="1"/>
          </p:cNvSpPr>
          <p:nvPr>
            <p:ph type="body" sz="quarter" idx="13"/>
          </p:nvPr>
        </p:nvSpPr>
        <p:spPr>
          <a:xfrm>
            <a:off x="365125" y="6308185"/>
            <a:ext cx="10336213" cy="276999"/>
          </a:xfrm>
        </p:spPr>
        <p:txBody>
          <a:bodyPr/>
          <a:lstStyle/>
          <a:p>
            <a:r>
              <a:rPr lang="de-DE" sz="1000" dirty="0">
                <a:solidFill>
                  <a:schemeClr val="tx1">
                    <a:lumMod val="65000"/>
                    <a:lumOff val="35000"/>
                  </a:schemeClr>
                </a:solidFill>
                <a:hlinkClick r:id="rId6">
                  <a:extLst>
                    <a:ext uri="{A12FA001-AC4F-418D-AE19-62706E023703}">
                      <ahyp:hlinkClr xmlns:ahyp="http://schemas.microsoft.com/office/drawing/2018/hyperlinkcolor" val="tx"/>
                    </a:ext>
                  </a:extLst>
                </a:hlinkClick>
              </a:rPr>
              <a:t>https://www.rki.de/SharedDocs/FAQ/COVID-19/FAQ-gesamt.html?nn=2386228</a:t>
            </a:r>
            <a:r>
              <a:rPr lang="de-DE" sz="1000" dirty="0">
                <a:solidFill>
                  <a:schemeClr val="tx1">
                    <a:lumMod val="65000"/>
                    <a:lumOff val="35000"/>
                  </a:schemeClr>
                </a:solidFill>
              </a:rPr>
              <a:t>; </a:t>
            </a:r>
            <a:r>
              <a:rPr lang="de-DE" sz="1000" dirty="0">
                <a:solidFill>
                  <a:schemeClr val="tx1">
                    <a:lumMod val="65000"/>
                    <a:lumOff val="35000"/>
                  </a:schemeClr>
                </a:solidFill>
                <a:hlinkClick r:id="rId7">
                  <a:extLst>
                    <a:ext uri="{A12FA001-AC4F-418D-AE19-62706E023703}">
                      <ahyp:hlinkClr xmlns:ahyp="http://schemas.microsoft.com/office/drawing/2018/hyperlinkcolor" val="tx"/>
                    </a:ext>
                  </a:extLst>
                </a:hlinkClick>
              </a:rPr>
              <a:t>RKI - Navigation - Wie sollen Personen geimpft werden, die bereits eine SARS-CoV-2-Infektion durchgemacht haben?</a:t>
            </a:r>
            <a:r>
              <a:rPr lang="de-DE" sz="1000" dirty="0">
                <a:solidFill>
                  <a:schemeClr val="tx1">
                    <a:lumMod val="65000"/>
                    <a:lumOff val="35000"/>
                  </a:schemeClr>
                </a:solidFill>
              </a:rPr>
              <a:t>; </a:t>
            </a:r>
            <a:r>
              <a:rPr lang="de-DE" sz="1000" dirty="0">
                <a:solidFill>
                  <a:schemeClr val="tx1">
                    <a:lumMod val="65000"/>
                    <a:lumOff val="35000"/>
                  </a:schemeClr>
                </a:solidFill>
                <a:hlinkClick r:id="rId8">
                  <a:extLst>
                    <a:ext uri="{A12FA001-AC4F-418D-AE19-62706E023703}">
                      <ahyp:hlinkClr xmlns:ahyp="http://schemas.microsoft.com/office/drawing/2018/hyperlinkcolor" val="tx"/>
                    </a:ext>
                  </a:extLst>
                </a:hlinkClick>
              </a:rPr>
              <a:t>RKI - Impfen - Wirksamkeit (Stand: 20.9.2023)</a:t>
            </a:r>
            <a:r>
              <a:rPr lang="de-DE" sz="1000" dirty="0">
                <a:solidFill>
                  <a:schemeClr val="tx1">
                    <a:lumMod val="65000"/>
                    <a:lumOff val="35000"/>
                  </a:schemeClr>
                </a:solidFill>
              </a:rPr>
              <a:t>;  zuletzt zugegriffen am 08.11.2023; </a:t>
            </a:r>
            <a:r>
              <a:rPr lang="de-DE" b="0" i="0" dirty="0">
                <a:solidFill>
                  <a:srgbClr val="303030"/>
                </a:solidFill>
                <a:effectLst/>
                <a:latin typeface="Arial" panose="020B0604020202020204" pitchFamily="34" charset="0"/>
              </a:rPr>
              <a:t>ASSET-2337370</a:t>
            </a:r>
            <a:endParaRPr lang="de-DE" sz="1000" dirty="0">
              <a:solidFill>
                <a:schemeClr val="tx1">
                  <a:lumMod val="65000"/>
                  <a:lumOff val="35000"/>
                </a:schemeClr>
              </a:solidFill>
              <a:highlight>
                <a:srgbClr val="FFFF00"/>
              </a:highlight>
            </a:endParaRPr>
          </a:p>
        </p:txBody>
      </p:sp>
      <p:sp>
        <p:nvSpPr>
          <p:cNvPr id="6" name="Titel 5">
            <a:extLst>
              <a:ext uri="{FF2B5EF4-FFF2-40B4-BE49-F238E27FC236}">
                <a16:creationId xmlns:a16="http://schemas.microsoft.com/office/drawing/2014/main" id="{C64479E9-4489-4964-225A-F8EF5F66431C}"/>
              </a:ext>
            </a:extLst>
          </p:cNvPr>
          <p:cNvSpPr>
            <a:spLocks noGrp="1"/>
          </p:cNvSpPr>
          <p:nvPr>
            <p:ph type="title" idx="4294967295"/>
          </p:nvPr>
        </p:nvSpPr>
        <p:spPr>
          <a:xfrm>
            <a:off x="365125" y="288006"/>
            <a:ext cx="11460163" cy="424732"/>
          </a:xfrm>
        </p:spPr>
        <p:txBody>
          <a:bodyPr vert="horz" lIns="91440" tIns="45720" rIns="91440" bIns="45720" rtlCol="0" anchor="ctr">
            <a:normAutofit fontScale="90000"/>
          </a:bodyPr>
          <a:lstStyle/>
          <a:p>
            <a:r>
              <a:rPr lang="de-DE" dirty="0">
                <a:solidFill>
                  <a:schemeClr val="bg1"/>
                </a:solidFill>
                <a:highlight>
                  <a:srgbClr val="0000FF"/>
                </a:highlight>
                <a:latin typeface="Arial" panose="020B0604020202020204" pitchFamily="34" charset="0"/>
                <a:cs typeface="Arial" panose="020B0604020202020204" pitchFamily="34" charset="0"/>
              </a:rPr>
              <a:t>COVID-19</a:t>
            </a:r>
          </a:p>
        </p:txBody>
      </p:sp>
      <p:sp>
        <p:nvSpPr>
          <p:cNvPr id="10" name="Foliennummernplatzhalter 9">
            <a:extLst>
              <a:ext uri="{FF2B5EF4-FFF2-40B4-BE49-F238E27FC236}">
                <a16:creationId xmlns:a16="http://schemas.microsoft.com/office/drawing/2014/main" id="{0C2F77CC-9491-35E9-6EC6-4F3465E30ADD}"/>
              </a:ext>
            </a:extLst>
          </p:cNvPr>
          <p:cNvSpPr>
            <a:spLocks noGrp="1"/>
          </p:cNvSpPr>
          <p:nvPr>
            <p:ph type="sldNum" sz="quarter" idx="21"/>
          </p:nvPr>
        </p:nvSpPr>
        <p:spPr/>
        <p:txBody>
          <a:bodyPr/>
          <a:lstStyle/>
          <a:p>
            <a:fld id="{9F9F533D-B52E-4A2F-BF72-0ADD2D94BD75}" type="slidenum">
              <a:rPr lang="en-GB" smtClean="0"/>
              <a:pPr/>
              <a:t>25</a:t>
            </a:fld>
            <a:endParaRPr lang="en-GB"/>
          </a:p>
        </p:txBody>
      </p:sp>
      <p:sp>
        <p:nvSpPr>
          <p:cNvPr id="2" name="Rechteck: diagonal liegende Ecken abgerundet 1">
            <a:extLst>
              <a:ext uri="{FF2B5EF4-FFF2-40B4-BE49-F238E27FC236}">
                <a16:creationId xmlns:a16="http://schemas.microsoft.com/office/drawing/2014/main" id="{E187AB4A-19B6-3C8E-B3C6-3984FFF20BE3}"/>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i="1" kern="1200" baseline="0">
                <a:solidFill>
                  <a:schemeClr val="tx1">
                    <a:lumMod val="65000"/>
                    <a:lumOff val="35000"/>
                  </a:schemeClr>
                </a:solidFill>
              </a:rPr>
              <a:t>SARS-CoV-2</a:t>
            </a:r>
          </a:p>
        </p:txBody>
      </p:sp>
      <p:sp>
        <p:nvSpPr>
          <p:cNvPr id="3" name="Rechteck: diagonal liegende Ecken abgerundet 2">
            <a:extLst>
              <a:ext uri="{FF2B5EF4-FFF2-40B4-BE49-F238E27FC236}">
                <a16:creationId xmlns:a16="http://schemas.microsoft.com/office/drawing/2014/main" id="{99C8A534-2AAE-802B-4A51-D2BE55A8FD88}"/>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 und Aerosole</a:t>
            </a:r>
          </a:p>
        </p:txBody>
      </p:sp>
      <p:sp>
        <p:nvSpPr>
          <p:cNvPr id="4" name="Rechteck: diagonal liegende Ecken abgerundet 3">
            <a:extLst>
              <a:ext uri="{FF2B5EF4-FFF2-40B4-BE49-F238E27FC236}">
                <a16:creationId xmlns:a16="http://schemas.microsoft.com/office/drawing/2014/main" id="{C541476E-8A6E-2855-B83C-35139A3B8199}"/>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i="0" kern="1200" baseline="0">
                <a:solidFill>
                  <a:schemeClr val="tx1">
                    <a:lumMod val="65000"/>
                    <a:lumOff val="35000"/>
                  </a:schemeClr>
                </a:solidFill>
              </a:rPr>
              <a:t>3-4 </a:t>
            </a:r>
            <a:r>
              <a:rPr lang="de-DE" sz="2000" b="0" i="0" kern="1200" baseline="0">
                <a:solidFill>
                  <a:schemeClr val="tx1">
                    <a:lumMod val="65000"/>
                    <a:lumOff val="35000"/>
                  </a:schemeClr>
                </a:solidFill>
              </a:rPr>
              <a:t>Tage</a:t>
            </a:r>
            <a:endParaRPr lang="en-US" sz="2000" kern="1200">
              <a:solidFill>
                <a:schemeClr val="tx1">
                  <a:lumMod val="65000"/>
                  <a:lumOff val="35000"/>
                </a:schemeClr>
              </a:solidFill>
            </a:endParaRPr>
          </a:p>
        </p:txBody>
      </p:sp>
      <p:sp>
        <p:nvSpPr>
          <p:cNvPr id="7" name="Rechteck: diagonal liegende Ecken abgerundet 6">
            <a:extLst>
              <a:ext uri="{FF2B5EF4-FFF2-40B4-BE49-F238E27FC236}">
                <a16:creationId xmlns:a16="http://schemas.microsoft.com/office/drawing/2014/main" id="{5C30762A-3098-314C-DCC1-9B37F9AD22BD}"/>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nicht anhaltend</a:t>
            </a:r>
          </a:p>
        </p:txBody>
      </p:sp>
      <p:sp>
        <p:nvSpPr>
          <p:cNvPr id="12" name="Rechteck: diagonal liegende Ecken abgerundet 11">
            <a:extLst>
              <a:ext uri="{FF2B5EF4-FFF2-40B4-BE49-F238E27FC236}">
                <a16:creationId xmlns:a16="http://schemas.microsoft.com/office/drawing/2014/main" id="{7A4B6F16-264E-D5A5-AE09-902F2C4E8B00}"/>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15" name="Rechteck: diagonal liegende Ecken abgerundet 14">
            <a:extLst>
              <a:ext uri="{FF2B5EF4-FFF2-40B4-BE49-F238E27FC236}">
                <a16:creationId xmlns:a16="http://schemas.microsoft.com/office/drawing/2014/main" id="{A2508BEF-0DA0-3ECF-C651-1C50AAAC28AD}"/>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i="0" u="sng" kern="1200" baseline="0">
                <a:solidFill>
                  <a:schemeClr val="tx1">
                    <a:lumMod val="65000"/>
                    <a:lumOff val="35000"/>
                  </a:schemeClr>
                </a:solidFill>
              </a:rPr>
              <a:t>Verdacht</a:t>
            </a:r>
            <a:r>
              <a:rPr lang="de-DE" i="0" kern="1200" baseline="0">
                <a:solidFill>
                  <a:schemeClr val="tx1">
                    <a:lumMod val="65000"/>
                    <a:lumOff val="35000"/>
                  </a:schemeClr>
                </a:solidFill>
              </a:rPr>
              <a:t> gemäß § 6 Absatz 1 Nummer 1 Buchstabe t IfSG; </a:t>
            </a:r>
            <a:r>
              <a:rPr lang="de-DE" i="0" u="sng" kern="1200" baseline="0">
                <a:solidFill>
                  <a:schemeClr val="tx1">
                    <a:lumMod val="65000"/>
                    <a:lumOff val="35000"/>
                  </a:schemeClr>
                </a:solidFill>
              </a:rPr>
              <a:t>Nachweis</a:t>
            </a:r>
            <a:r>
              <a:rPr lang="de-DE" i="0" kern="1200" baseline="0">
                <a:solidFill>
                  <a:schemeClr val="tx1">
                    <a:lumMod val="65000"/>
                    <a:lumOff val="35000"/>
                  </a:schemeClr>
                </a:solidFill>
              </a:rPr>
              <a:t> gemäß § 7 Absatz 1 Nummer 44a IfSG</a:t>
            </a:r>
            <a:endParaRPr lang="de-DE" sz="2000" i="0" kern="1200" baseline="0">
              <a:solidFill>
                <a:schemeClr val="tx1">
                  <a:lumMod val="65000"/>
                  <a:lumOff val="35000"/>
                </a:schemeClr>
              </a:solidFill>
            </a:endParaRPr>
          </a:p>
        </p:txBody>
      </p:sp>
      <p:sp>
        <p:nvSpPr>
          <p:cNvPr id="16" name="Rechteck: abgerundete Ecken 15">
            <a:extLst>
              <a:ext uri="{FF2B5EF4-FFF2-40B4-BE49-F238E27FC236}">
                <a16:creationId xmlns:a16="http://schemas.microsoft.com/office/drawing/2014/main" id="{91F40339-868F-E927-9236-CA5C4000F7F9}"/>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4853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A22A124-512F-D32F-AE5E-2385276F9E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think-cell data - do not delete" hidden="1">
                        <a:extLst>
                          <a:ext uri="{FF2B5EF4-FFF2-40B4-BE49-F238E27FC236}">
                            <a16:creationId xmlns:a16="http://schemas.microsoft.com/office/drawing/2014/main" id="{1A22A124-512F-D32F-AE5E-2385276F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hteck: abgerundete Ecken 2">
            <a:extLst>
              <a:ext uri="{FF2B5EF4-FFF2-40B4-BE49-F238E27FC236}">
                <a16:creationId xmlns:a16="http://schemas.microsoft.com/office/drawing/2014/main" id="{737FF10F-AC7A-A9F9-F2BC-C6E13E888391}"/>
              </a:ext>
            </a:extLst>
          </p:cNvPr>
          <p:cNvSpPr/>
          <p:nvPr/>
        </p:nvSpPr>
        <p:spPr>
          <a:xfrm>
            <a:off x="577580" y="1380346"/>
            <a:ext cx="4664757" cy="611254"/>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Ins="36000" rtlCol="0" anchor="ctr"/>
          <a:lstStyle/>
          <a:p>
            <a:r>
              <a:rPr lang="de-DE" b="1"/>
              <a:t>Basis-Immunität</a:t>
            </a:r>
          </a:p>
        </p:txBody>
      </p:sp>
      <p:sp>
        <p:nvSpPr>
          <p:cNvPr id="5" name="Untertitel 4">
            <a:extLst>
              <a:ext uri="{FF2B5EF4-FFF2-40B4-BE49-F238E27FC236}">
                <a16:creationId xmlns:a16="http://schemas.microsoft.com/office/drawing/2014/main" id="{2DF3A9F7-B521-5EF6-4297-5E15F3B2557A}"/>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STIKO-Empfehlung</a:t>
            </a:r>
          </a:p>
        </p:txBody>
      </p:sp>
      <p:grpSp>
        <p:nvGrpSpPr>
          <p:cNvPr id="2" name="Gruppieren 1">
            <a:extLst>
              <a:ext uri="{FF2B5EF4-FFF2-40B4-BE49-F238E27FC236}">
                <a16:creationId xmlns:a16="http://schemas.microsoft.com/office/drawing/2014/main" id="{6E33E340-3008-DD5F-02CD-430F8862E601}"/>
              </a:ext>
            </a:extLst>
          </p:cNvPr>
          <p:cNvGrpSpPr/>
          <p:nvPr/>
        </p:nvGrpSpPr>
        <p:grpSpPr>
          <a:xfrm>
            <a:off x="7260862" y="1364571"/>
            <a:ext cx="4556757" cy="4801279"/>
            <a:chOff x="6325477" y="1074166"/>
            <a:chExt cx="5494870" cy="5789732"/>
          </a:xfrm>
        </p:grpSpPr>
        <p:pic>
          <p:nvPicPr>
            <p:cNvPr id="6" name="Grafik 5">
              <a:extLst>
                <a:ext uri="{FF2B5EF4-FFF2-40B4-BE49-F238E27FC236}">
                  <a16:creationId xmlns:a16="http://schemas.microsoft.com/office/drawing/2014/main" id="{EF75FED3-330C-33E7-EB31-A7BB7448BD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133"/>
            <a:stretch/>
          </p:blipFill>
          <p:spPr>
            <a:xfrm>
              <a:off x="6325477" y="1074166"/>
              <a:ext cx="5494870" cy="5789732"/>
            </a:xfrm>
            <a:prstGeom prst="rect">
              <a:avLst/>
            </a:prstGeom>
          </p:spPr>
        </p:pic>
        <p:sp>
          <p:nvSpPr>
            <p:cNvPr id="15" name="Rechteck: abgerundete Ecken 14">
              <a:extLst>
                <a:ext uri="{FF2B5EF4-FFF2-40B4-BE49-F238E27FC236}">
                  <a16:creationId xmlns:a16="http://schemas.microsoft.com/office/drawing/2014/main" id="{79E7B85C-9E73-6454-E964-4A4A22E0EA40}"/>
                </a:ext>
              </a:extLst>
            </p:cNvPr>
            <p:cNvSpPr/>
            <p:nvPr/>
          </p:nvSpPr>
          <p:spPr>
            <a:xfrm>
              <a:off x="6697980" y="2216658"/>
              <a:ext cx="2574818" cy="21544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abgerundete Ecken 13">
              <a:extLst>
                <a:ext uri="{FF2B5EF4-FFF2-40B4-BE49-F238E27FC236}">
                  <a16:creationId xmlns:a16="http://schemas.microsoft.com/office/drawing/2014/main" id="{2E9FAEE6-9EC0-E869-4FC6-1372BDA7983A}"/>
                </a:ext>
              </a:extLst>
            </p:cNvPr>
            <p:cNvSpPr/>
            <p:nvPr/>
          </p:nvSpPr>
          <p:spPr>
            <a:xfrm>
              <a:off x="9272798" y="2216658"/>
              <a:ext cx="2547549" cy="1398089"/>
            </a:xfrm>
            <a:prstGeom prst="roundRect">
              <a:avLst>
                <a:gd name="adj" fmla="val 5628"/>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 name="Textfeld 6">
            <a:extLst>
              <a:ext uri="{FF2B5EF4-FFF2-40B4-BE49-F238E27FC236}">
                <a16:creationId xmlns:a16="http://schemas.microsoft.com/office/drawing/2014/main" id="{09E62114-330C-695D-6328-8D915471C5A4}"/>
              </a:ext>
            </a:extLst>
          </p:cNvPr>
          <p:cNvSpPr txBox="1"/>
          <p:nvPr/>
        </p:nvSpPr>
        <p:spPr>
          <a:xfrm>
            <a:off x="963325" y="2139606"/>
            <a:ext cx="4078576" cy="276999"/>
          </a:xfrm>
          <a:prstGeom prst="rect">
            <a:avLst/>
          </a:prstGeom>
          <a:noFill/>
        </p:spPr>
        <p:txBody>
          <a:bodyPr wrap="square" lIns="0" tIns="0" rIns="0" bIns="0" rtlCol="0">
            <a:spAutoFit/>
          </a:bodyPr>
          <a:lstStyle/>
          <a:p>
            <a:pPr marL="285750" indent="-285750">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Alle im Alter von 18-59 Jahren</a:t>
            </a:r>
            <a:endParaRPr lang="de-DE">
              <a:solidFill>
                <a:schemeClr val="tx1">
                  <a:lumMod val="65000"/>
                  <a:lumOff val="35000"/>
                </a:schemeClr>
              </a:solidFill>
            </a:endParaRPr>
          </a:p>
        </p:txBody>
      </p:sp>
      <p:sp>
        <p:nvSpPr>
          <p:cNvPr id="16" name="Textfeld 15">
            <a:extLst>
              <a:ext uri="{FF2B5EF4-FFF2-40B4-BE49-F238E27FC236}">
                <a16:creationId xmlns:a16="http://schemas.microsoft.com/office/drawing/2014/main" id="{B94BE218-6144-8842-62CD-90615AC0EECD}"/>
              </a:ext>
            </a:extLst>
          </p:cNvPr>
          <p:cNvSpPr txBox="1"/>
          <p:nvPr/>
        </p:nvSpPr>
        <p:spPr>
          <a:xfrm>
            <a:off x="963325" y="3799356"/>
            <a:ext cx="4078576" cy="2246769"/>
          </a:xfrm>
          <a:prstGeom prst="rect">
            <a:avLst/>
          </a:prstGeom>
          <a:noFill/>
        </p:spPr>
        <p:txBody>
          <a:bodyPr wrap="square" lIns="0" tIns="0" rIns="0" bIns="0" rtlCol="0">
            <a:spAutoFit/>
          </a:bodyPr>
          <a:lstStyle/>
          <a:p>
            <a:pPr marL="285750" indent="-285750">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Alle ab einem Alter von 60 Jahren</a:t>
            </a:r>
          </a:p>
          <a:p>
            <a:pPr marL="285750" indent="-285750">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Personen mit einem erhöhten Risiko</a:t>
            </a:r>
          </a:p>
          <a:p>
            <a:pPr marL="714375" lvl="1" indent="-257175">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durch Grunderkrankungen (ab 6 Monate Alter)</a:t>
            </a:r>
          </a:p>
          <a:p>
            <a:pPr marL="714375" lvl="1" indent="-257175">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Berufsbezogene Indikationen</a:t>
            </a:r>
          </a:p>
          <a:p>
            <a:pPr marL="714375" lvl="1" indent="-257175">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Pflegeeinrichtungsbezogene Indikation</a:t>
            </a:r>
            <a:endParaRPr lang="de-DE">
              <a:solidFill>
                <a:schemeClr val="tx1">
                  <a:lumMod val="65000"/>
                  <a:lumOff val="35000"/>
                </a:schemeClr>
              </a:solidFill>
            </a:endParaRPr>
          </a:p>
        </p:txBody>
      </p:sp>
      <p:sp>
        <p:nvSpPr>
          <p:cNvPr id="9" name="Textplatzhalter 8">
            <a:extLst>
              <a:ext uri="{FF2B5EF4-FFF2-40B4-BE49-F238E27FC236}">
                <a16:creationId xmlns:a16="http://schemas.microsoft.com/office/drawing/2014/main" id="{22AAB23F-1877-E732-C2B3-F481CE0DE540}"/>
              </a:ext>
            </a:extLst>
          </p:cNvPr>
          <p:cNvSpPr>
            <a:spLocks noGrp="1"/>
          </p:cNvSpPr>
          <p:nvPr>
            <p:ph type="body" sz="quarter" idx="13"/>
          </p:nvPr>
        </p:nvSpPr>
        <p:spPr>
          <a:xfrm>
            <a:off x="365125" y="6446685"/>
            <a:ext cx="10336213" cy="138499"/>
          </a:xfrm>
        </p:spPr>
        <p:txBody>
          <a:bodyPr/>
          <a:lstStyle/>
          <a:p>
            <a:r>
              <a:rPr lang="en-US" err="1"/>
              <a:t>Epid</a:t>
            </a:r>
            <a:r>
              <a:rPr lang="en-US"/>
              <a:t> Bull 2024;2:3-19 | DOI 10.25646/11894</a:t>
            </a:r>
          </a:p>
        </p:txBody>
      </p:sp>
      <p:sp>
        <p:nvSpPr>
          <p:cNvPr id="4" name="Titel 3">
            <a:extLst>
              <a:ext uri="{FF2B5EF4-FFF2-40B4-BE49-F238E27FC236}">
                <a16:creationId xmlns:a16="http://schemas.microsoft.com/office/drawing/2014/main" id="{2BA7C39A-9538-CF61-0D9A-A33400FB6DD1}"/>
              </a:ext>
            </a:extLst>
          </p:cNvPr>
          <p:cNvSpPr>
            <a:spLocks noGrp="1"/>
          </p:cNvSpPr>
          <p:nvPr>
            <p:ph type="title" idx="4294967295"/>
          </p:nvPr>
        </p:nvSpPr>
        <p:spPr>
          <a:xfrm>
            <a:off x="365125" y="284928"/>
            <a:ext cx="11460163" cy="430887"/>
          </a:xfrm>
        </p:spPr>
        <p:txBody>
          <a:bodyPr vert="horz">
            <a:normAutofit fontScale="90000"/>
          </a:bodyPr>
          <a:lstStyle/>
          <a:p>
            <a:r>
              <a:rPr lang="de-DE"/>
              <a:t>COVID-19</a:t>
            </a:r>
          </a:p>
        </p:txBody>
      </p:sp>
      <p:sp>
        <p:nvSpPr>
          <p:cNvPr id="12" name="Foliennummernplatzhalter 11">
            <a:extLst>
              <a:ext uri="{FF2B5EF4-FFF2-40B4-BE49-F238E27FC236}">
                <a16:creationId xmlns:a16="http://schemas.microsoft.com/office/drawing/2014/main" id="{0B65FA29-8099-6A61-29C8-CB4D793D894F}"/>
              </a:ext>
            </a:extLst>
          </p:cNvPr>
          <p:cNvSpPr>
            <a:spLocks noGrp="1"/>
          </p:cNvSpPr>
          <p:nvPr>
            <p:ph type="sldNum" sz="quarter" idx="21"/>
          </p:nvPr>
        </p:nvSpPr>
        <p:spPr/>
        <p:txBody>
          <a:bodyPr/>
          <a:lstStyle/>
          <a:p>
            <a:fld id="{9F9F533D-B52E-4A2F-BF72-0ADD2D94BD75}" type="slidenum">
              <a:rPr lang="en-GB" smtClean="0"/>
              <a:pPr/>
              <a:t>26</a:t>
            </a:fld>
            <a:endParaRPr lang="en-GB"/>
          </a:p>
        </p:txBody>
      </p:sp>
      <p:sp>
        <p:nvSpPr>
          <p:cNvPr id="8" name="Ellipse 7">
            <a:extLst>
              <a:ext uri="{FF2B5EF4-FFF2-40B4-BE49-F238E27FC236}">
                <a16:creationId xmlns:a16="http://schemas.microsoft.com/office/drawing/2014/main" id="{410A066E-1A80-0AB1-C3D5-12149861D7E3}"/>
              </a:ext>
            </a:extLst>
          </p:cNvPr>
          <p:cNvSpPr/>
          <p:nvPr/>
        </p:nvSpPr>
        <p:spPr>
          <a:xfrm>
            <a:off x="335534" y="1427744"/>
            <a:ext cx="484094" cy="484094"/>
          </a:xfrm>
          <a:prstGeom prst="ellipse">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t>1</a:t>
            </a:r>
          </a:p>
        </p:txBody>
      </p:sp>
      <p:sp>
        <p:nvSpPr>
          <p:cNvPr id="10" name="Rechteck: abgerundete Ecken 9">
            <a:extLst>
              <a:ext uri="{FF2B5EF4-FFF2-40B4-BE49-F238E27FC236}">
                <a16:creationId xmlns:a16="http://schemas.microsoft.com/office/drawing/2014/main" id="{CB342868-C9BE-4F40-AF87-07D517533340}"/>
              </a:ext>
            </a:extLst>
          </p:cNvPr>
          <p:cNvSpPr/>
          <p:nvPr/>
        </p:nvSpPr>
        <p:spPr>
          <a:xfrm>
            <a:off x="577580" y="2997177"/>
            <a:ext cx="4664757" cy="611254"/>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Ins="36000" rtlCol="0" anchor="ctr"/>
          <a:lstStyle/>
          <a:p>
            <a:r>
              <a:rPr lang="de-DE" b="1"/>
              <a:t>Basis-Immunität + jährliche Auffrischung im Herbst</a:t>
            </a:r>
          </a:p>
        </p:txBody>
      </p:sp>
      <p:sp>
        <p:nvSpPr>
          <p:cNvPr id="11" name="Ellipse 10">
            <a:extLst>
              <a:ext uri="{FF2B5EF4-FFF2-40B4-BE49-F238E27FC236}">
                <a16:creationId xmlns:a16="http://schemas.microsoft.com/office/drawing/2014/main" id="{0AA23C3A-5232-66DA-0C08-73430BB9113B}"/>
              </a:ext>
            </a:extLst>
          </p:cNvPr>
          <p:cNvSpPr/>
          <p:nvPr/>
        </p:nvSpPr>
        <p:spPr>
          <a:xfrm>
            <a:off x="335534" y="3044575"/>
            <a:ext cx="484094" cy="484094"/>
          </a:xfrm>
          <a:prstGeom prst="ellipse">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t>2</a:t>
            </a:r>
          </a:p>
        </p:txBody>
      </p:sp>
      <p:grpSp>
        <p:nvGrpSpPr>
          <p:cNvPr id="23" name="Gruppieren 22">
            <a:extLst>
              <a:ext uri="{FF2B5EF4-FFF2-40B4-BE49-F238E27FC236}">
                <a16:creationId xmlns:a16="http://schemas.microsoft.com/office/drawing/2014/main" id="{31E1D437-088C-734D-741E-72570488D501}"/>
              </a:ext>
            </a:extLst>
          </p:cNvPr>
          <p:cNvGrpSpPr/>
          <p:nvPr/>
        </p:nvGrpSpPr>
        <p:grpSpPr>
          <a:xfrm>
            <a:off x="5719762" y="1376363"/>
            <a:ext cx="1258888" cy="4789487"/>
            <a:chOff x="347662" y="1376363"/>
            <a:chExt cx="1258888" cy="4789487"/>
          </a:xfrm>
        </p:grpSpPr>
        <p:sp>
          <p:nvSpPr>
            <p:cNvPr id="24" name="Rechteck 23">
              <a:extLst>
                <a:ext uri="{FF2B5EF4-FFF2-40B4-BE49-F238E27FC236}">
                  <a16:creationId xmlns:a16="http://schemas.microsoft.com/office/drawing/2014/main" id="{E411ED9B-844F-8944-3ED0-C58078291111}"/>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911FF89-1120-E71D-A9E5-0E53ED080A77}"/>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abgerundete Ecken 25">
              <a:extLst>
                <a:ext uri="{FF2B5EF4-FFF2-40B4-BE49-F238E27FC236}">
                  <a16:creationId xmlns:a16="http://schemas.microsoft.com/office/drawing/2014/main" id="{2DEF8A25-09FD-F1BF-B121-A773643A0327}"/>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abgerundete Ecken 26">
              <a:extLst>
                <a:ext uri="{FF2B5EF4-FFF2-40B4-BE49-F238E27FC236}">
                  <a16:creationId xmlns:a16="http://schemas.microsoft.com/office/drawing/2014/main" id="{49A5D350-662E-B176-7F71-D5BE9F3BF280}"/>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8" name="Grafik 27" descr="Dokument Silhouette">
            <a:extLst>
              <a:ext uri="{FF2B5EF4-FFF2-40B4-BE49-F238E27FC236}">
                <a16:creationId xmlns:a16="http://schemas.microsoft.com/office/drawing/2014/main" id="{3CD6E6CD-2B94-DC57-2E57-0F761E5C384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52418" y="1532961"/>
            <a:ext cx="914400" cy="914400"/>
          </a:xfrm>
          <a:prstGeom prst="rect">
            <a:avLst/>
          </a:prstGeom>
        </p:spPr>
      </p:pic>
      <p:pic>
        <p:nvPicPr>
          <p:cNvPr id="18" name="Grafik 17">
            <a:extLst>
              <a:ext uri="{FF2B5EF4-FFF2-40B4-BE49-F238E27FC236}">
                <a16:creationId xmlns:a16="http://schemas.microsoft.com/office/drawing/2014/main" id="{BC8BEE8E-51A5-AE64-9879-4F1294E074D4}"/>
              </a:ext>
            </a:extLst>
          </p:cNvPr>
          <p:cNvPicPr>
            <a:picLocks noChangeAspect="1"/>
          </p:cNvPicPr>
          <p:nvPr/>
        </p:nvPicPr>
        <p:blipFill>
          <a:blip r:embed="rId8"/>
          <a:stretch>
            <a:fillRect/>
          </a:stretch>
        </p:blipFill>
        <p:spPr>
          <a:xfrm>
            <a:off x="5352095" y="1997660"/>
            <a:ext cx="6839905" cy="2362530"/>
          </a:xfrm>
          <a:prstGeom prst="rect">
            <a:avLst/>
          </a:prstGeom>
        </p:spPr>
      </p:pic>
    </p:spTree>
    <p:extLst>
      <p:ext uri="{BB962C8B-B14F-4D97-AF65-F5344CB8AC3E}">
        <p14:creationId xmlns:p14="http://schemas.microsoft.com/office/powerpoint/2010/main" val="2615332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23"/>
                                        </p:tgtEl>
                                      </p:cBhvr>
                                    </p:animEffect>
                                    <p:anim calcmode="lin" valueType="num">
                                      <p:cBhvr>
                                        <p:cTn id="12" dur="1000"/>
                                        <p:tgtEl>
                                          <p:spTgt spid="23"/>
                                        </p:tgtEl>
                                        <p:attrNameLst>
                                          <p:attrName>ppt_x</p:attrName>
                                        </p:attrNameLst>
                                      </p:cBhvr>
                                      <p:tavLst>
                                        <p:tav tm="0">
                                          <p:val>
                                            <p:strVal val="ppt_x"/>
                                          </p:val>
                                        </p:tav>
                                        <p:tav tm="100000">
                                          <p:val>
                                            <p:strVal val="ppt_x"/>
                                          </p:val>
                                        </p:tav>
                                      </p:tavLst>
                                    </p:anim>
                                    <p:anim calcmode="lin" valueType="num">
                                      <p:cBhvr>
                                        <p:cTn id="13" dur="1000"/>
                                        <p:tgtEl>
                                          <p:spTgt spid="23"/>
                                        </p:tgtEl>
                                        <p:attrNameLst>
                                          <p:attrName>ppt_y</p:attrName>
                                        </p:attrNameLst>
                                      </p:cBhvr>
                                      <p:tavLst>
                                        <p:tav tm="0">
                                          <p:val>
                                            <p:strVal val="ppt_y"/>
                                          </p:val>
                                        </p:tav>
                                        <p:tav tm="100000">
                                          <p:val>
                                            <p:strVal val="ppt_y+.1"/>
                                          </p:val>
                                        </p:tav>
                                      </p:tavLst>
                                    </p:anim>
                                    <p:set>
                                      <p:cBhvr>
                                        <p:cTn id="14" dur="1" fill="hold">
                                          <p:stCondLst>
                                            <p:cond delay="999"/>
                                          </p:stCondLst>
                                        </p:cTn>
                                        <p:tgtEl>
                                          <p:spTgt spid="23"/>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28"/>
                                        </p:tgtEl>
                                      </p:cBhvr>
                                    </p:animEffect>
                                    <p:anim calcmode="lin" valueType="num">
                                      <p:cBhvr>
                                        <p:cTn id="17" dur="1000"/>
                                        <p:tgtEl>
                                          <p:spTgt spid="28"/>
                                        </p:tgtEl>
                                        <p:attrNameLst>
                                          <p:attrName>ppt_x</p:attrName>
                                        </p:attrNameLst>
                                      </p:cBhvr>
                                      <p:tavLst>
                                        <p:tav tm="0">
                                          <p:val>
                                            <p:strVal val="ppt_x"/>
                                          </p:val>
                                        </p:tav>
                                        <p:tav tm="100000">
                                          <p:val>
                                            <p:strVal val="ppt_x"/>
                                          </p:val>
                                        </p:tav>
                                      </p:tavLst>
                                    </p:anim>
                                    <p:anim calcmode="lin" valueType="num">
                                      <p:cBhvr>
                                        <p:cTn id="18" dur="1000"/>
                                        <p:tgtEl>
                                          <p:spTgt spid="28"/>
                                        </p:tgtEl>
                                        <p:attrNameLst>
                                          <p:attrName>ppt_y</p:attrName>
                                        </p:attrNameLst>
                                      </p:cBhvr>
                                      <p:tavLst>
                                        <p:tav tm="0">
                                          <p:val>
                                            <p:strVal val="ppt_y"/>
                                          </p:val>
                                        </p:tav>
                                        <p:tav tm="100000">
                                          <p:val>
                                            <p:strVal val="ppt_y+.1"/>
                                          </p:val>
                                        </p:tav>
                                      </p:tavLst>
                                    </p:anim>
                                    <p:set>
                                      <p:cBhvr>
                                        <p:cTn id="19" dur="1" fill="hold">
                                          <p:stCondLst>
                                            <p:cond delay="999"/>
                                          </p:stCondLst>
                                        </p:cTn>
                                        <p:tgtEl>
                                          <p:spTgt spid="28"/>
                                        </p:tgtEl>
                                        <p:attrNameLst>
                                          <p:attrName>style.visibility</p:attrName>
                                        </p:attrNameLst>
                                      </p:cBhvr>
                                      <p:to>
                                        <p:strVal val="hidden"/>
                                      </p:to>
                                    </p:se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7B5DCFC-8107-B319-CECE-AC501BD5C850}"/>
              </a:ext>
            </a:extLst>
          </p:cNvPr>
          <p:cNvSpPr>
            <a:spLocks noGrp="1"/>
          </p:cNvSpPr>
          <p:nvPr>
            <p:ph type="body" sz="quarter" idx="13"/>
          </p:nvPr>
        </p:nvSpPr>
        <p:spPr/>
        <p:txBody>
          <a:bodyPr/>
          <a:lstStyle/>
          <a:p>
            <a:r>
              <a:rPr lang="de-DE" dirty="0"/>
              <a:t>KBV – Nachrichten vom 21.08.2025</a:t>
            </a:r>
          </a:p>
        </p:txBody>
      </p:sp>
      <p:pic>
        <p:nvPicPr>
          <p:cNvPr id="4" name="Grafik 3">
            <a:extLst>
              <a:ext uri="{FF2B5EF4-FFF2-40B4-BE49-F238E27FC236}">
                <a16:creationId xmlns:a16="http://schemas.microsoft.com/office/drawing/2014/main" id="{D7A87D2A-8EEA-8846-40DE-E00BC860D96D}"/>
              </a:ext>
            </a:extLst>
          </p:cNvPr>
          <p:cNvPicPr>
            <a:picLocks noChangeAspect="1"/>
          </p:cNvPicPr>
          <p:nvPr/>
        </p:nvPicPr>
        <p:blipFill>
          <a:blip r:embed="rId3"/>
          <a:stretch>
            <a:fillRect/>
          </a:stretch>
        </p:blipFill>
        <p:spPr>
          <a:xfrm>
            <a:off x="1351888" y="272816"/>
            <a:ext cx="9488224" cy="4163006"/>
          </a:xfrm>
          <a:prstGeom prst="rect">
            <a:avLst/>
          </a:prstGeom>
        </p:spPr>
      </p:pic>
      <p:pic>
        <p:nvPicPr>
          <p:cNvPr id="6" name="Grafik 5">
            <a:extLst>
              <a:ext uri="{FF2B5EF4-FFF2-40B4-BE49-F238E27FC236}">
                <a16:creationId xmlns:a16="http://schemas.microsoft.com/office/drawing/2014/main" id="{61BF0EE9-F9FD-C801-07B7-79806E8CB7D1}"/>
              </a:ext>
            </a:extLst>
          </p:cNvPr>
          <p:cNvPicPr>
            <a:picLocks noChangeAspect="1"/>
          </p:cNvPicPr>
          <p:nvPr/>
        </p:nvPicPr>
        <p:blipFill>
          <a:blip r:embed="rId4"/>
          <a:stretch>
            <a:fillRect/>
          </a:stretch>
        </p:blipFill>
        <p:spPr>
          <a:xfrm>
            <a:off x="1463488" y="4793463"/>
            <a:ext cx="7230484" cy="647790"/>
          </a:xfrm>
          <a:prstGeom prst="rect">
            <a:avLst/>
          </a:prstGeom>
        </p:spPr>
      </p:pic>
    </p:spTree>
    <p:extLst>
      <p:ext uri="{BB962C8B-B14F-4D97-AF65-F5344CB8AC3E}">
        <p14:creationId xmlns:p14="http://schemas.microsoft.com/office/powerpoint/2010/main" val="220606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C4C34E-0D23-1F0B-8142-C2B8B629CE20}"/>
              </a:ext>
            </a:extLst>
          </p:cNvPr>
          <p:cNvSpPr>
            <a:spLocks noGrp="1"/>
          </p:cNvSpPr>
          <p:nvPr>
            <p:ph type="body" sz="quarter" idx="13"/>
          </p:nvPr>
        </p:nvSpPr>
        <p:spPr/>
        <p:txBody>
          <a:bodyPr/>
          <a:lstStyle/>
          <a:p>
            <a:r>
              <a:rPr lang="de-DE" dirty="0">
                <a:hlinkClick r:id="rId3"/>
              </a:rPr>
              <a:t>https://infektionsradar.gesund.bund.de/de/covid/abwasser</a:t>
            </a:r>
            <a:r>
              <a:rPr lang="de-DE" dirty="0"/>
              <a:t> --&gt; Abruf 29.08.2025</a:t>
            </a:r>
          </a:p>
        </p:txBody>
      </p:sp>
      <p:pic>
        <p:nvPicPr>
          <p:cNvPr id="4" name="Grafik 3">
            <a:extLst>
              <a:ext uri="{FF2B5EF4-FFF2-40B4-BE49-F238E27FC236}">
                <a16:creationId xmlns:a16="http://schemas.microsoft.com/office/drawing/2014/main" id="{A64C75EE-058F-C034-D071-1FE7EF199F2E}"/>
              </a:ext>
            </a:extLst>
          </p:cNvPr>
          <p:cNvPicPr>
            <a:picLocks noChangeAspect="1"/>
          </p:cNvPicPr>
          <p:nvPr/>
        </p:nvPicPr>
        <p:blipFill>
          <a:blip r:embed="rId4"/>
          <a:stretch>
            <a:fillRect/>
          </a:stretch>
        </p:blipFill>
        <p:spPr>
          <a:xfrm>
            <a:off x="808887" y="480601"/>
            <a:ext cx="10574226" cy="5896798"/>
          </a:xfrm>
          <a:prstGeom prst="rect">
            <a:avLst/>
          </a:prstGeom>
        </p:spPr>
      </p:pic>
    </p:spTree>
    <p:extLst>
      <p:ext uri="{BB962C8B-B14F-4D97-AF65-F5344CB8AC3E}">
        <p14:creationId xmlns:p14="http://schemas.microsoft.com/office/powerpoint/2010/main" val="394869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D4EBCD6-B66B-EDC4-6D3E-078EE2134999}"/>
              </a:ext>
            </a:extLst>
          </p:cNvPr>
          <p:cNvPicPr>
            <a:picLocks noChangeAspect="1"/>
          </p:cNvPicPr>
          <p:nvPr/>
        </p:nvPicPr>
        <p:blipFill>
          <a:blip r:embed="rId3"/>
          <a:stretch>
            <a:fillRect/>
          </a:stretch>
        </p:blipFill>
        <p:spPr>
          <a:xfrm>
            <a:off x="1199388" y="0"/>
            <a:ext cx="9167622" cy="6419903"/>
          </a:xfrm>
          <a:prstGeom prst="rect">
            <a:avLst/>
          </a:prstGeom>
        </p:spPr>
      </p:pic>
      <p:sp>
        <p:nvSpPr>
          <p:cNvPr id="5" name="Textplatzhalter 1">
            <a:extLst>
              <a:ext uri="{FF2B5EF4-FFF2-40B4-BE49-F238E27FC236}">
                <a16:creationId xmlns:a16="http://schemas.microsoft.com/office/drawing/2014/main" id="{E833B960-7712-8492-B65D-2C2724A79D41}"/>
              </a:ext>
            </a:extLst>
          </p:cNvPr>
          <p:cNvSpPr txBox="1">
            <a:spLocks/>
          </p:cNvSpPr>
          <p:nvPr/>
        </p:nvSpPr>
        <p:spPr>
          <a:xfrm>
            <a:off x="517525" y="6599085"/>
            <a:ext cx="10336213" cy="138499"/>
          </a:xfrm>
          <a:prstGeom prst="rect">
            <a:avLst/>
          </a:prstGeom>
        </p:spPr>
        <p:txBody>
          <a:bodyPr vert="horz" wrap="square" lIns="0" tIns="0" rIns="0" bIns="0" rtlCol="0" anchor="b">
            <a:spAutoFit/>
          </a:bodyPr>
          <a:lstStyle>
            <a:lvl1pPr marL="0" indent="0" algn="l" defTabSz="914400" rtl="0" eaLnBrk="1" latinLnBrk="0" hangingPunct="1">
              <a:lnSpc>
                <a:spcPct val="90000"/>
              </a:lnSpc>
              <a:spcBef>
                <a:spcPts val="0"/>
              </a:spcBef>
              <a:buFont typeface="Arial" panose="020B0604020202020204" pitchFamily="34" charset="0"/>
              <a:buNone/>
              <a:defRPr sz="1000" kern="1200">
                <a:solidFill>
                  <a:schemeClr val="tx1"/>
                </a:solidFill>
                <a:latin typeface="+mn-lt"/>
                <a:ea typeface="+mn-ea"/>
                <a:cs typeface="+mn-cs"/>
              </a:defRPr>
            </a:lvl1pPr>
            <a:lvl2pPr marL="357542"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19982"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81424"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439964"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hlinkClick r:id="rId4"/>
              </a:rPr>
              <a:t>https://infektionsradar.gesund.bund.de/de/covid/abwasser</a:t>
            </a:r>
            <a:r>
              <a:rPr lang="de-DE"/>
              <a:t> --&gt; Abruf 29.08.2025</a:t>
            </a:r>
            <a:endParaRPr lang="de-DE" dirty="0"/>
          </a:p>
        </p:txBody>
      </p:sp>
    </p:spTree>
    <p:extLst>
      <p:ext uri="{BB962C8B-B14F-4D97-AF65-F5344CB8AC3E}">
        <p14:creationId xmlns:p14="http://schemas.microsoft.com/office/powerpoint/2010/main" val="259215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695FE7F-C69B-3C5A-EC29-F8CF665D1949}"/>
              </a:ext>
            </a:extLst>
          </p:cNvPr>
          <p:cNvSpPr txBox="1"/>
          <p:nvPr/>
        </p:nvSpPr>
        <p:spPr>
          <a:xfrm>
            <a:off x="4913271" y="1905506"/>
            <a:ext cx="6973929" cy="3785652"/>
          </a:xfrm>
          <a:prstGeom prst="rect">
            <a:avLst/>
          </a:prstGeom>
          <a:solidFill>
            <a:srgbClr val="92D050"/>
          </a:solidFill>
          <a:effectLst>
            <a:outerShdw blurRad="63500" sx="102000" sy="102000" algn="ctr" rotWithShape="0">
              <a:prstClr val="black">
                <a:alpha val="40000"/>
              </a:prstClr>
            </a:outerShdw>
          </a:effectLst>
        </p:spPr>
        <p:txBody>
          <a:bodyPr wrap="square" rtlCol="0">
            <a:spAutoFit/>
          </a:bodyPr>
          <a:lstStyle/>
          <a:p>
            <a:pPr algn="ctr"/>
            <a:r>
              <a:rPr lang="de-DE" sz="4800" b="1" dirty="0">
                <a:latin typeface="Montserrat" panose="00000500000000000000" pitchFamily="2" charset="0"/>
              </a:rPr>
              <a:t>Impfen schützt !</a:t>
            </a:r>
            <a:br>
              <a:rPr lang="de-DE" sz="4800" b="1" dirty="0">
                <a:latin typeface="Montserrat" panose="00000500000000000000" pitchFamily="2" charset="0"/>
              </a:rPr>
            </a:br>
            <a:endParaRPr lang="de-DE" sz="4800" b="1" dirty="0">
              <a:latin typeface="Montserrat" panose="00000500000000000000" pitchFamily="2" charset="0"/>
            </a:endParaRPr>
          </a:p>
          <a:p>
            <a:pPr algn="ctr"/>
            <a:r>
              <a:rPr lang="de-DE" sz="4800" b="1" dirty="0">
                <a:latin typeface="Montserrat" panose="00000500000000000000" pitchFamily="2" charset="0"/>
              </a:rPr>
              <a:t>Patienten </a:t>
            </a:r>
            <a:br>
              <a:rPr lang="de-DE" sz="4800" b="1" dirty="0">
                <a:latin typeface="Montserrat" panose="00000500000000000000" pitchFamily="2" charset="0"/>
              </a:rPr>
            </a:br>
            <a:r>
              <a:rPr lang="de-DE" sz="4800" dirty="0">
                <a:latin typeface="Montserrat" panose="00000500000000000000" pitchFamily="2" charset="0"/>
              </a:rPr>
              <a:t>und </a:t>
            </a:r>
            <a:br>
              <a:rPr lang="de-DE" sz="4800" dirty="0">
                <a:latin typeface="Montserrat" panose="00000500000000000000" pitchFamily="2" charset="0"/>
              </a:rPr>
            </a:br>
            <a:r>
              <a:rPr lang="de-DE" sz="4800" b="1" dirty="0">
                <a:latin typeface="Montserrat" panose="00000500000000000000" pitchFamily="2" charset="0"/>
              </a:rPr>
              <a:t>Personal</a:t>
            </a:r>
          </a:p>
        </p:txBody>
      </p:sp>
      <p:pic>
        <p:nvPicPr>
          <p:cNvPr id="3" name="Inhaltsplatzhalter 4">
            <a:extLst>
              <a:ext uri="{FF2B5EF4-FFF2-40B4-BE49-F238E27FC236}">
                <a16:creationId xmlns:a16="http://schemas.microsoft.com/office/drawing/2014/main" id="{8134B49C-CBBE-397E-065A-36A29436B43A}"/>
              </a:ext>
            </a:extLst>
          </p:cNvPr>
          <p:cNvPicPr>
            <a:picLocks noChangeAspect="1"/>
          </p:cNvPicPr>
          <p:nvPr/>
        </p:nvPicPr>
        <p:blipFill>
          <a:blip r:embed="rId2"/>
          <a:stretch>
            <a:fillRect/>
          </a:stretch>
        </p:blipFill>
        <p:spPr>
          <a:xfrm>
            <a:off x="483219" y="474261"/>
            <a:ext cx="4206129" cy="5909477"/>
          </a:xfrm>
          <a:prstGeom prst="rect">
            <a:avLst/>
          </a:prstGeom>
        </p:spPr>
      </p:pic>
    </p:spTree>
    <p:extLst>
      <p:ext uri="{BB962C8B-B14F-4D97-AF65-F5344CB8AC3E}">
        <p14:creationId xmlns:p14="http://schemas.microsoft.com/office/powerpoint/2010/main" val="424961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9E271A88-7253-5DBF-8345-5B9822580B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21" name="think-cell data - do not delete" hidden="1">
                        <a:extLst>
                          <a:ext uri="{FF2B5EF4-FFF2-40B4-BE49-F238E27FC236}">
                            <a16:creationId xmlns:a16="http://schemas.microsoft.com/office/drawing/2014/main" id="{9E271A88-7253-5DBF-8345-5B9822580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Grafik 12" descr="Ein Bild, das Kunst, Farbigkeit enthält.&#10;&#10;Automatisch generierte Beschreibung">
            <a:extLst>
              <a:ext uri="{FF2B5EF4-FFF2-40B4-BE49-F238E27FC236}">
                <a16:creationId xmlns:a16="http://schemas.microsoft.com/office/drawing/2014/main" id="{E4AF71C7-083D-78D0-D33B-4080482CF6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2425" y="1383464"/>
            <a:ext cx="4135438" cy="4779586"/>
          </a:xfrm>
          <a:prstGeom prst="rect">
            <a:avLst/>
          </a:prstGeom>
        </p:spPr>
      </p:pic>
      <p:sp>
        <p:nvSpPr>
          <p:cNvPr id="2" name="Rectangle 2">
            <a:extLst>
              <a:ext uri="{FF2B5EF4-FFF2-40B4-BE49-F238E27FC236}">
                <a16:creationId xmlns:a16="http://schemas.microsoft.com/office/drawing/2014/main" id="{546CA809-FCE2-C6C7-12F7-565872A580E8}"/>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18" name="Textplatzhalter 17">
            <a:extLst>
              <a:ext uri="{FF2B5EF4-FFF2-40B4-BE49-F238E27FC236}">
                <a16:creationId xmlns:a16="http://schemas.microsoft.com/office/drawing/2014/main" id="{A55308CC-71EE-4F61-1BCF-46272C446D44}"/>
              </a:ext>
            </a:extLst>
          </p:cNvPr>
          <p:cNvSpPr>
            <a:spLocks noGrp="1"/>
          </p:cNvSpPr>
          <p:nvPr>
            <p:ph type="body" sz="quarter" idx="13"/>
          </p:nvPr>
        </p:nvSpPr>
        <p:spPr>
          <a:xfrm>
            <a:off x="365125" y="6252785"/>
            <a:ext cx="10336213" cy="332399"/>
          </a:xfrm>
        </p:spPr>
        <p:txBody>
          <a:bodyPr/>
          <a:lstStyle/>
          <a:p>
            <a:r>
              <a:rPr lang="en-US" sz="800" dirty="0"/>
              <a:t>1</a:t>
            </a:r>
            <a:r>
              <a:rPr lang="en-GB" sz="800" dirty="0"/>
              <a:t>. RKI-</a:t>
            </a:r>
            <a:r>
              <a:rPr lang="en-GB" sz="800" dirty="0" err="1"/>
              <a:t>Ratgeber</a:t>
            </a:r>
            <a:r>
              <a:rPr lang="en-GB" sz="800" dirty="0"/>
              <a:t> </a:t>
            </a:r>
            <a:r>
              <a:rPr lang="en-GB" sz="800" dirty="0" err="1"/>
              <a:t>Respiratorische</a:t>
            </a:r>
            <a:r>
              <a:rPr lang="en-GB" sz="800" dirty="0"/>
              <a:t> </a:t>
            </a:r>
            <a:r>
              <a:rPr lang="en-GB" sz="800" dirty="0" err="1"/>
              <a:t>Synzyitial</a:t>
            </a:r>
            <a:r>
              <a:rPr lang="en-GB" sz="800" dirty="0"/>
              <a:t>-Virus-</a:t>
            </a:r>
            <a:r>
              <a:rPr lang="en-GB" sz="800" dirty="0" err="1"/>
              <a:t>Infektionen</a:t>
            </a:r>
            <a:r>
              <a:rPr lang="en-GB" sz="800" dirty="0"/>
              <a:t> (RSV). </a:t>
            </a:r>
            <a:r>
              <a:rPr lang="de-DE" sz="800" dirty="0">
                <a:hlinkClick r:id="rId7"/>
              </a:rPr>
              <a:t>RKI - RKI-Ratgeber - RSV-Infektionen </a:t>
            </a:r>
            <a:r>
              <a:rPr lang="de-DE" sz="800" dirty="0"/>
              <a:t>(letzter Zugriff Sep 2024). 2. </a:t>
            </a:r>
            <a:r>
              <a:rPr lang="en-GB" sz="800" dirty="0" err="1"/>
              <a:t>Centers</a:t>
            </a:r>
            <a:r>
              <a:rPr lang="en-GB" sz="800" dirty="0"/>
              <a:t> for Disease Control and Prevention (CDC), 2020. Respiratory syncytial virus infection (RSV): symptoms and care. </a:t>
            </a:r>
            <a:r>
              <a:rPr lang="en-GB" sz="800" dirty="0">
                <a:hlinkClick r:id="rId8"/>
              </a:rPr>
              <a:t>http://www.cdc.gov/rsv/about/symptoms.html</a:t>
            </a:r>
            <a:r>
              <a:rPr lang="en-GB" sz="800" dirty="0"/>
              <a:t>; 3. Openshaw PJM </a:t>
            </a:r>
            <a:r>
              <a:rPr lang="en-GB" sz="800" i="1" dirty="0"/>
              <a:t>et al. Annu Rev Immunol </a:t>
            </a:r>
            <a:r>
              <a:rPr lang="en-GB" sz="800" dirty="0"/>
              <a:t>2017;35:501–532; 4. Walsh E </a:t>
            </a:r>
            <a:r>
              <a:rPr lang="en-GB" sz="800" i="1" dirty="0"/>
              <a:t>et al</a:t>
            </a:r>
            <a:r>
              <a:rPr lang="en-GB" sz="800" dirty="0"/>
              <a:t>. </a:t>
            </a:r>
            <a:r>
              <a:rPr lang="en-GB" sz="800" i="1" dirty="0"/>
              <a:t>Clin Chest </a:t>
            </a:r>
            <a:r>
              <a:rPr lang="en-GB" sz="800" dirty="0"/>
              <a:t>Med 2017;38(1):29–36. 5. </a:t>
            </a:r>
            <a:r>
              <a:rPr lang="de-DE" sz="800" dirty="0">
                <a:hlinkClick r:id="rId9"/>
              </a:rPr>
              <a:t>§ 7 IfSG - Einzelnorm (gesetze-im-internet.de)</a:t>
            </a:r>
            <a:r>
              <a:rPr lang="de-DE" sz="800" dirty="0"/>
              <a:t>.</a:t>
            </a:r>
            <a:endParaRPr lang="de-DE" sz="800" dirty="0">
              <a:solidFill>
                <a:schemeClr val="tx1">
                  <a:lumMod val="65000"/>
                  <a:lumOff val="35000"/>
                </a:schemeClr>
              </a:solidFill>
            </a:endParaRPr>
          </a:p>
        </p:txBody>
      </p:sp>
      <p:sp>
        <p:nvSpPr>
          <p:cNvPr id="6" name="Titel 5">
            <a:extLst>
              <a:ext uri="{FF2B5EF4-FFF2-40B4-BE49-F238E27FC236}">
                <a16:creationId xmlns:a16="http://schemas.microsoft.com/office/drawing/2014/main" id="{4F1482AA-DFF2-1E74-A04E-C1A6151B7166}"/>
              </a:ext>
            </a:extLst>
          </p:cNvPr>
          <p:cNvSpPr>
            <a:spLocks noGrp="1"/>
          </p:cNvSpPr>
          <p:nvPr>
            <p:ph type="title" idx="4294967295"/>
          </p:nvPr>
        </p:nvSpPr>
        <p:spPr>
          <a:xfrm>
            <a:off x="365125" y="288006"/>
            <a:ext cx="11460163" cy="424732"/>
          </a:xfrm>
        </p:spPr>
        <p:txBody>
          <a:bodyPr vert="horz">
            <a:normAutofit fontScale="90000"/>
          </a:bodyPr>
          <a:lstStyle/>
          <a:p>
            <a:r>
              <a:rPr lang="de-DE" sz="3600" dirty="0">
                <a:solidFill>
                  <a:schemeClr val="bg1"/>
                </a:solidFill>
                <a:highlight>
                  <a:srgbClr val="0000FF"/>
                </a:highlight>
                <a:latin typeface="Arial" panose="020B0604020202020204" pitchFamily="34" charset="0"/>
                <a:cs typeface="Arial" panose="020B0604020202020204" pitchFamily="34" charset="0"/>
              </a:rPr>
              <a:t>Respiratorisches </a:t>
            </a:r>
            <a:r>
              <a:rPr lang="de-DE" sz="3600" dirty="0" err="1">
                <a:solidFill>
                  <a:schemeClr val="bg1"/>
                </a:solidFill>
                <a:highlight>
                  <a:srgbClr val="0000FF"/>
                </a:highlight>
                <a:latin typeface="Arial" panose="020B0604020202020204" pitchFamily="34" charset="0"/>
                <a:cs typeface="Arial" panose="020B0604020202020204" pitchFamily="34" charset="0"/>
              </a:rPr>
              <a:t>Synzytial</a:t>
            </a:r>
            <a:r>
              <a:rPr lang="de-DE" sz="3600" dirty="0">
                <a:solidFill>
                  <a:schemeClr val="bg1"/>
                </a:solidFill>
                <a:highlight>
                  <a:srgbClr val="0000FF"/>
                </a:highlight>
                <a:latin typeface="Arial" panose="020B0604020202020204" pitchFamily="34" charset="0"/>
                <a:cs typeface="Arial" panose="020B0604020202020204" pitchFamily="34" charset="0"/>
              </a:rPr>
              <a:t>-Virus (RSV)</a:t>
            </a:r>
          </a:p>
        </p:txBody>
      </p:sp>
      <p:sp>
        <p:nvSpPr>
          <p:cNvPr id="19" name="Foliennummernplatzhalter 18">
            <a:extLst>
              <a:ext uri="{FF2B5EF4-FFF2-40B4-BE49-F238E27FC236}">
                <a16:creationId xmlns:a16="http://schemas.microsoft.com/office/drawing/2014/main" id="{D3037B2E-EEFC-489C-7266-863E75260D3C}"/>
              </a:ext>
            </a:extLst>
          </p:cNvPr>
          <p:cNvSpPr>
            <a:spLocks noGrp="1"/>
          </p:cNvSpPr>
          <p:nvPr>
            <p:ph type="sldNum" sz="quarter" idx="21"/>
          </p:nvPr>
        </p:nvSpPr>
        <p:spPr/>
        <p:txBody>
          <a:bodyPr/>
          <a:lstStyle/>
          <a:p>
            <a:fld id="{9F9F533D-B52E-4A2F-BF72-0ADD2D94BD75}" type="slidenum">
              <a:rPr lang="en-GB" smtClean="0"/>
              <a:pPr/>
              <a:t>30</a:t>
            </a:fld>
            <a:endParaRPr lang="en-GB"/>
          </a:p>
        </p:txBody>
      </p:sp>
      <p:sp>
        <p:nvSpPr>
          <p:cNvPr id="3" name="Rechteck: diagonal liegende Ecken abgerundet 2">
            <a:extLst>
              <a:ext uri="{FF2B5EF4-FFF2-40B4-BE49-F238E27FC236}">
                <a16:creationId xmlns:a16="http://schemas.microsoft.com/office/drawing/2014/main" id="{9D5DC78C-72BE-5979-2B69-38B17A1E5332}"/>
              </a:ext>
            </a:extLst>
          </p:cNvPr>
          <p:cNvSpPr/>
          <p:nvPr/>
        </p:nvSpPr>
        <p:spPr>
          <a:xfrm>
            <a:off x="4826000" y="1372741"/>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i="1" kern="1200" baseline="0">
                <a:solidFill>
                  <a:schemeClr val="tx1">
                    <a:lumMod val="65000"/>
                    <a:lumOff val="35000"/>
                  </a:schemeClr>
                </a:solidFill>
              </a:rPr>
              <a:t>Respiratorisches </a:t>
            </a:r>
            <a:r>
              <a:rPr lang="de-DE" sz="2000" b="0" i="1" kern="1200" baseline="0" err="1">
                <a:solidFill>
                  <a:schemeClr val="tx1">
                    <a:lumMod val="65000"/>
                    <a:lumOff val="35000"/>
                  </a:schemeClr>
                </a:solidFill>
              </a:rPr>
              <a:t>Synzytial</a:t>
            </a:r>
            <a:r>
              <a:rPr lang="de-DE" sz="2000" b="0" i="1" kern="1200" baseline="0">
                <a:solidFill>
                  <a:schemeClr val="tx1">
                    <a:lumMod val="65000"/>
                    <a:lumOff val="35000"/>
                  </a:schemeClr>
                </a:solidFill>
              </a:rPr>
              <a:t>-Virus (RSV)</a:t>
            </a:r>
            <a:endParaRPr lang="en-US" sz="2000" kern="1200">
              <a:solidFill>
                <a:schemeClr val="tx1">
                  <a:lumMod val="65000"/>
                  <a:lumOff val="35000"/>
                </a:schemeClr>
              </a:solidFill>
            </a:endParaRPr>
          </a:p>
        </p:txBody>
      </p:sp>
      <p:sp>
        <p:nvSpPr>
          <p:cNvPr id="4" name="Rechteck: diagonal liegende Ecken abgerundet 3">
            <a:extLst>
              <a:ext uri="{FF2B5EF4-FFF2-40B4-BE49-F238E27FC236}">
                <a16:creationId xmlns:a16="http://schemas.microsoft.com/office/drawing/2014/main" id="{1F28378C-9459-77F2-EC1C-2CFE08F216DE}"/>
              </a:ext>
            </a:extLst>
          </p:cNvPr>
          <p:cNvSpPr/>
          <p:nvPr/>
        </p:nvSpPr>
        <p:spPr>
          <a:xfrm>
            <a:off x="4826000" y="2022431"/>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a:t>
            </a:r>
            <a:r>
              <a:rPr lang="de-DE" sz="2000" b="0" i="0" kern="1200" baseline="30000">
                <a:solidFill>
                  <a:schemeClr val="tx1">
                    <a:lumMod val="65000"/>
                    <a:lumOff val="35000"/>
                  </a:schemeClr>
                </a:solidFill>
              </a:rPr>
              <a:t>1</a:t>
            </a:r>
            <a:endParaRPr lang="en-US" sz="2000" kern="1200" baseline="30000">
              <a:solidFill>
                <a:schemeClr val="tx1">
                  <a:lumMod val="65000"/>
                  <a:lumOff val="35000"/>
                </a:schemeClr>
              </a:solidFill>
            </a:endParaRPr>
          </a:p>
        </p:txBody>
      </p:sp>
      <p:sp>
        <p:nvSpPr>
          <p:cNvPr id="12" name="Rechteck: diagonal liegende Ecken abgerundet 11">
            <a:extLst>
              <a:ext uri="{FF2B5EF4-FFF2-40B4-BE49-F238E27FC236}">
                <a16:creationId xmlns:a16="http://schemas.microsoft.com/office/drawing/2014/main" id="{91334354-6F23-B228-C699-911C8A2E1DDA}"/>
              </a:ext>
            </a:extLst>
          </p:cNvPr>
          <p:cNvSpPr/>
          <p:nvPr/>
        </p:nvSpPr>
        <p:spPr>
          <a:xfrm>
            <a:off x="4826000" y="2672122"/>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i="0" baseline="0">
                <a:solidFill>
                  <a:schemeClr val="tx1">
                    <a:lumMod val="65000"/>
                    <a:lumOff val="35000"/>
                  </a:schemeClr>
                </a:solidFill>
              </a:rPr>
              <a:t>2 – 8 Tage (durchschnittlich 5 Tage)</a:t>
            </a:r>
            <a:r>
              <a:rPr lang="de-DE" sz="2000" i="0" baseline="30000">
                <a:solidFill>
                  <a:schemeClr val="tx1">
                    <a:lumMod val="65000"/>
                    <a:lumOff val="35000"/>
                  </a:schemeClr>
                </a:solidFill>
              </a:rPr>
              <a:t>1</a:t>
            </a:r>
          </a:p>
        </p:txBody>
      </p:sp>
      <p:sp>
        <p:nvSpPr>
          <p:cNvPr id="15" name="Rechteck: diagonal liegende Ecken abgerundet 14">
            <a:extLst>
              <a:ext uri="{FF2B5EF4-FFF2-40B4-BE49-F238E27FC236}">
                <a16:creationId xmlns:a16="http://schemas.microsoft.com/office/drawing/2014/main" id="{875D83DD-3E38-4A0D-8F7A-C6CE5610BE98}"/>
              </a:ext>
            </a:extLst>
          </p:cNvPr>
          <p:cNvSpPr/>
          <p:nvPr/>
        </p:nvSpPr>
        <p:spPr>
          <a:xfrm>
            <a:off x="4826000" y="3321812"/>
            <a:ext cx="7031038" cy="1544660"/>
          </a:xfrm>
          <a:prstGeom prst="round2DiagRect">
            <a:avLst>
              <a:gd name="adj1" fmla="val 12862"/>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i="0" kern="1200" baseline="0">
                <a:solidFill>
                  <a:schemeClr val="tx1">
                    <a:lumMod val="65000"/>
                    <a:lumOff val="35000"/>
                  </a:schemeClr>
                </a:solidFill>
              </a:rPr>
              <a:t>Fast alle Kinder infizieren sich bis zum Ende des 2. Lebensjahres einmal mit RSV. </a:t>
            </a:r>
          </a:p>
          <a:p>
            <a:pPr marL="2159000" lvl="0" indent="-2159000" algn="l" defTabSz="889000">
              <a:lnSpc>
                <a:spcPct val="100000"/>
              </a:lnSpc>
              <a:spcBef>
                <a:spcPct val="0"/>
              </a:spcBef>
              <a:spcAft>
                <a:spcPct val="35000"/>
              </a:spcAft>
              <a:buNone/>
            </a:pPr>
            <a:r>
              <a:rPr lang="de-DE" i="0" kern="1200" baseline="0">
                <a:solidFill>
                  <a:schemeClr val="tx1">
                    <a:lumMod val="65000"/>
                    <a:lumOff val="35000"/>
                  </a:schemeClr>
                </a:solidFill>
              </a:rPr>
              <a:t>	Keine langfristige Immunität. </a:t>
            </a:r>
          </a:p>
          <a:p>
            <a:pPr marL="2159000" lvl="0" indent="-2159000" algn="l" defTabSz="889000">
              <a:lnSpc>
                <a:spcPct val="100000"/>
              </a:lnSpc>
              <a:spcBef>
                <a:spcPct val="0"/>
              </a:spcBef>
              <a:spcAft>
                <a:spcPct val="35000"/>
              </a:spcAft>
              <a:buNone/>
            </a:pPr>
            <a:r>
              <a:rPr lang="de-DE" i="0" kern="1200" baseline="0">
                <a:solidFill>
                  <a:schemeClr val="tx1">
                    <a:lumMod val="65000"/>
                    <a:lumOff val="35000"/>
                  </a:schemeClr>
                </a:solidFill>
              </a:rPr>
              <a:t>	Reinfektionen treten lebenslang auf. </a:t>
            </a:r>
            <a:r>
              <a:rPr lang="de-DE" i="0" kern="1200" baseline="30000">
                <a:solidFill>
                  <a:schemeClr val="tx1">
                    <a:lumMod val="65000"/>
                    <a:lumOff val="35000"/>
                  </a:schemeClr>
                </a:solidFill>
              </a:rPr>
              <a:t>2-4</a:t>
            </a:r>
            <a:endParaRPr lang="en-US" sz="2000" kern="1200" baseline="30000">
              <a:solidFill>
                <a:schemeClr val="tx1">
                  <a:lumMod val="65000"/>
                  <a:lumOff val="35000"/>
                </a:schemeClr>
              </a:solidFill>
            </a:endParaRPr>
          </a:p>
        </p:txBody>
      </p:sp>
      <p:sp>
        <p:nvSpPr>
          <p:cNvPr id="16" name="Rechteck: diagonal liegende Ecken abgerundet 15">
            <a:extLst>
              <a:ext uri="{FF2B5EF4-FFF2-40B4-BE49-F238E27FC236}">
                <a16:creationId xmlns:a16="http://schemas.microsoft.com/office/drawing/2014/main" id="{3AF00AF7-4D1A-5295-E9BB-2EE37B3E596C}"/>
              </a:ext>
            </a:extLst>
          </p:cNvPr>
          <p:cNvSpPr/>
          <p:nvPr/>
        </p:nvSpPr>
        <p:spPr>
          <a:xfrm>
            <a:off x="4826000" y="4866852"/>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20" name="Rechteck: diagonal liegende Ecken abgerundet 19">
            <a:extLst>
              <a:ext uri="{FF2B5EF4-FFF2-40B4-BE49-F238E27FC236}">
                <a16:creationId xmlns:a16="http://schemas.microsoft.com/office/drawing/2014/main" id="{F52E8309-0088-1B3D-0B6F-A7A04A3707E3}"/>
              </a:ext>
            </a:extLst>
          </p:cNvPr>
          <p:cNvSpPr/>
          <p:nvPr/>
        </p:nvSpPr>
        <p:spPr>
          <a:xfrm>
            <a:off x="4826000" y="5516541"/>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i="0" u="sng" kern="1200" baseline="0">
                <a:solidFill>
                  <a:schemeClr val="tx1">
                    <a:lumMod val="65000"/>
                    <a:lumOff val="35000"/>
                  </a:schemeClr>
                </a:solidFill>
              </a:rPr>
              <a:t>Nachweis</a:t>
            </a:r>
            <a:r>
              <a:rPr lang="de-DE" sz="2000" i="0" kern="1200" baseline="0">
                <a:solidFill>
                  <a:schemeClr val="tx1">
                    <a:lumMod val="65000"/>
                    <a:lumOff val="35000"/>
                  </a:schemeClr>
                </a:solidFill>
              </a:rPr>
              <a:t> gemäß § 7 Absatz 1 Nummer 38a IfSG</a:t>
            </a:r>
            <a:r>
              <a:rPr lang="de-DE" sz="2000" i="0" kern="1200" baseline="30000">
                <a:solidFill>
                  <a:schemeClr val="tx1">
                    <a:lumMod val="65000"/>
                    <a:lumOff val="35000"/>
                  </a:schemeClr>
                </a:solidFill>
              </a:rPr>
              <a:t>5</a:t>
            </a:r>
            <a:endParaRPr lang="en-US" sz="2000" kern="1200" baseline="30000">
              <a:solidFill>
                <a:schemeClr val="tx1">
                  <a:lumMod val="65000"/>
                  <a:lumOff val="35000"/>
                </a:schemeClr>
              </a:solidFill>
            </a:endParaRPr>
          </a:p>
        </p:txBody>
      </p:sp>
      <p:sp>
        <p:nvSpPr>
          <p:cNvPr id="24" name="Rechteck: abgerundete Ecken 23">
            <a:extLst>
              <a:ext uri="{FF2B5EF4-FFF2-40B4-BE49-F238E27FC236}">
                <a16:creationId xmlns:a16="http://schemas.microsoft.com/office/drawing/2014/main" id="{18AD7776-3903-353A-C527-E62C2C049FA0}"/>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8840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13F44EF-DB79-240D-9B08-0F1CD0585239}"/>
              </a:ext>
            </a:extLst>
          </p:cNvPr>
          <p:cNvSpPr>
            <a:spLocks noGrp="1"/>
          </p:cNvSpPr>
          <p:nvPr>
            <p:ph type="sldNum" sz="quarter" idx="11"/>
          </p:nvPr>
        </p:nvSpPr>
        <p:spPr>
          <a:xfrm>
            <a:off x="11285288" y="6345237"/>
            <a:ext cx="540000" cy="2698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rial"/>
                <a:ea typeface="+mn-ea"/>
                <a:cs typeface="Noto San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000" b="0" i="0" u="none" strike="noStrike" kern="1200" cap="none" spc="0" normalizeH="0" baseline="0" noProof="0">
              <a:ln>
                <a:noFill/>
              </a:ln>
              <a:solidFill>
                <a:srgbClr val="000000"/>
              </a:solidFill>
              <a:effectLst/>
              <a:uLnTx/>
              <a:uFillTx/>
              <a:latin typeface="Arial"/>
              <a:ea typeface="+mn-ea"/>
              <a:cs typeface="Noto Sans"/>
            </a:endParaRPr>
          </a:p>
        </p:txBody>
      </p:sp>
      <p:sp>
        <p:nvSpPr>
          <p:cNvPr id="3" name="Titel 2">
            <a:extLst>
              <a:ext uri="{FF2B5EF4-FFF2-40B4-BE49-F238E27FC236}">
                <a16:creationId xmlns:a16="http://schemas.microsoft.com/office/drawing/2014/main" id="{CB0767C5-EB1C-38D1-5AA6-9F6A6AE166B8}"/>
              </a:ext>
            </a:extLst>
          </p:cNvPr>
          <p:cNvSpPr>
            <a:spLocks noGrp="1"/>
          </p:cNvSpPr>
          <p:nvPr>
            <p:ph type="title"/>
          </p:nvPr>
        </p:nvSpPr>
        <p:spPr>
          <a:xfrm>
            <a:off x="365126" y="562844"/>
            <a:ext cx="9863396" cy="430887"/>
          </a:xfrm>
        </p:spPr>
        <p:txBody>
          <a:bodyPr>
            <a:noAutofit/>
          </a:bodyPr>
          <a:lstStyle/>
          <a:p>
            <a:r>
              <a:rPr lang="de-DE" b="1">
                <a:effectLst/>
                <a:ea typeface="Calibri" panose="020F0502020204030204" pitchFamily="34" charset="0"/>
              </a:rPr>
              <a:t>Empfehlung der Ständigen Impfkommission (STIKO) zur RSV-Impfung für ältere Erwachsene</a:t>
            </a:r>
            <a:endParaRPr lang="de-DE"/>
          </a:p>
        </p:txBody>
      </p:sp>
      <p:sp>
        <p:nvSpPr>
          <p:cNvPr id="19" name="Textplatzhalter 6">
            <a:extLst>
              <a:ext uri="{FF2B5EF4-FFF2-40B4-BE49-F238E27FC236}">
                <a16:creationId xmlns:a16="http://schemas.microsoft.com/office/drawing/2014/main" id="{5FF4761A-03EE-E66B-D32C-8E6D128CA0FE}"/>
              </a:ext>
            </a:extLst>
          </p:cNvPr>
          <p:cNvSpPr txBox="1">
            <a:spLocks/>
          </p:cNvSpPr>
          <p:nvPr/>
        </p:nvSpPr>
        <p:spPr>
          <a:xfrm>
            <a:off x="365125" y="6110821"/>
            <a:ext cx="10577614" cy="703484"/>
          </a:xfrm>
          <a:prstGeom prst="rect">
            <a:avLst/>
          </a:prstGeom>
        </p:spPr>
        <p:txBody>
          <a:bodyPr vert="horz" wrap="square" lIns="0" tIns="72000" rIns="0" bIns="72000" rtlCol="0" anchor="b"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12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endParaRPr kumimoji="0" lang="de-DE" sz="800" b="0" i="0" u="none" strike="noStrike" kern="1200" cap="none" spc="0" normalizeH="0" baseline="0" noProof="0">
              <a:ln>
                <a:noFill/>
              </a:ln>
              <a:solidFill>
                <a:srgbClr val="000000"/>
              </a:solidFill>
              <a:effectLst/>
              <a:uLnTx/>
              <a:uFillTx/>
              <a:latin typeface="Arial"/>
              <a:ea typeface="+mn-ea"/>
              <a:cs typeface="Noto Sans"/>
            </a:endParaRPr>
          </a:p>
        </p:txBody>
      </p:sp>
      <p:sp>
        <p:nvSpPr>
          <p:cNvPr id="5" name="Textfeld 4">
            <a:extLst>
              <a:ext uri="{FF2B5EF4-FFF2-40B4-BE49-F238E27FC236}">
                <a16:creationId xmlns:a16="http://schemas.microsoft.com/office/drawing/2014/main" id="{9A2ABC4F-AB99-D869-D95B-12CACCDD4E39}"/>
              </a:ext>
            </a:extLst>
          </p:cNvPr>
          <p:cNvSpPr txBox="1"/>
          <p:nvPr/>
        </p:nvSpPr>
        <p:spPr>
          <a:xfrm>
            <a:off x="173390" y="6354888"/>
            <a:ext cx="8244100" cy="352800"/>
          </a:xfrm>
          <a:prstGeom prst="rect">
            <a:avLst/>
          </a:prstGeom>
          <a:noFill/>
        </p:spPr>
        <p:txBody>
          <a:bodyPr wrap="none" lIns="180000" tIns="180000" rIns="180000" bIns="18000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800" b="0" i="0" u="none" strike="noStrike" kern="1200" cap="none" spc="0" normalizeH="0" baseline="0" noProof="0">
                <a:ln>
                  <a:noFill/>
                </a:ln>
                <a:effectLst/>
                <a:uLnTx/>
                <a:uFillTx/>
                <a:latin typeface="Arial"/>
                <a:ea typeface="+mn-ea"/>
                <a:cs typeface="Noto Sans"/>
              </a:rPr>
              <a:t>Robert-Koch-Institut, </a:t>
            </a:r>
            <a:r>
              <a:rPr lang="de-DE" sz="800">
                <a:hlinkClick r:id="rId3">
                  <a:extLst>
                    <a:ext uri="{A12FA001-AC4F-418D-AE19-62706E023703}">
                      <ahyp:hlinkClr xmlns:ahyp="http://schemas.microsoft.com/office/drawing/2018/hyperlinkcolor" val="tx"/>
                    </a:ext>
                  </a:extLst>
                </a:hlinkClick>
              </a:rPr>
              <a:t>Epidemiologisches Bulletin 15/2025</a:t>
            </a:r>
            <a:endParaRPr kumimoji="0" lang="de-DE" sz="800" b="0" i="0" u="none" strike="noStrike" kern="1200" cap="none" spc="0" normalizeH="0" baseline="0" noProof="0">
              <a:ln>
                <a:noFill/>
              </a:ln>
              <a:effectLst/>
              <a:uLnTx/>
              <a:uFillTx/>
              <a:latin typeface="Arial"/>
              <a:ea typeface="+mn-ea"/>
              <a:cs typeface="Noto Sans"/>
            </a:endParaRPr>
          </a:p>
        </p:txBody>
      </p:sp>
      <p:grpSp>
        <p:nvGrpSpPr>
          <p:cNvPr id="16" name="Gruppieren 15">
            <a:extLst>
              <a:ext uri="{FF2B5EF4-FFF2-40B4-BE49-F238E27FC236}">
                <a16:creationId xmlns:a16="http://schemas.microsoft.com/office/drawing/2014/main" id="{EA372376-38CB-E8F5-4DBC-B51A018BFF03}"/>
              </a:ext>
            </a:extLst>
          </p:cNvPr>
          <p:cNvGrpSpPr/>
          <p:nvPr/>
        </p:nvGrpSpPr>
        <p:grpSpPr>
          <a:xfrm>
            <a:off x="618981" y="1283808"/>
            <a:ext cx="4314772" cy="712914"/>
            <a:chOff x="397966" y="1609157"/>
            <a:chExt cx="4314772" cy="712914"/>
          </a:xfrm>
        </p:grpSpPr>
        <p:sp>
          <p:nvSpPr>
            <p:cNvPr id="24" name="Textfeld 8">
              <a:extLst>
                <a:ext uri="{FF2B5EF4-FFF2-40B4-BE49-F238E27FC236}">
                  <a16:creationId xmlns:a16="http://schemas.microsoft.com/office/drawing/2014/main" id="{9B947260-88EB-3EE2-8E35-B2F769AE833A}"/>
                </a:ext>
              </a:extLst>
            </p:cNvPr>
            <p:cNvSpPr txBox="1"/>
            <p:nvPr/>
          </p:nvSpPr>
          <p:spPr>
            <a:xfrm>
              <a:off x="1687559" y="1609157"/>
              <a:ext cx="3025179" cy="593128"/>
            </a:xfrm>
            <a:prstGeom prst="rect">
              <a:avLst/>
            </a:prstGeom>
            <a:noFill/>
          </p:spPr>
          <p:txBody>
            <a:bodyPr wrap="none" lIns="180000" tIns="180000" rIns="180000" bIns="180000"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spcAft>
                  <a:spcPts val="300"/>
                </a:spcAft>
                <a:buClr>
                  <a:schemeClr val="tx2"/>
                </a:buClr>
                <a:buSzPct val="110000"/>
              </a:pPr>
              <a:r>
                <a:rPr lang="de-DE" sz="1400" b="1"/>
                <a:t>Standardimpfung (S)</a:t>
              </a:r>
            </a:p>
            <a:p>
              <a:pPr algn="ctr">
                <a:spcBef>
                  <a:spcPts val="300"/>
                </a:spcBef>
                <a:spcAft>
                  <a:spcPts val="300"/>
                </a:spcAft>
                <a:buClr>
                  <a:schemeClr val="tx2"/>
                </a:buClr>
                <a:buSzPct val="110000"/>
              </a:pPr>
              <a:r>
                <a:rPr lang="de-DE" sz="1400" b="1"/>
                <a:t>für alle Personen ab 75 Jahren</a:t>
              </a:r>
            </a:p>
            <a:p>
              <a:pPr algn="ctr">
                <a:spcBef>
                  <a:spcPts val="300"/>
                </a:spcBef>
                <a:spcAft>
                  <a:spcPts val="300"/>
                </a:spcAft>
                <a:buClr>
                  <a:schemeClr val="tx2"/>
                </a:buClr>
                <a:buSzPct val="110000"/>
              </a:pPr>
              <a:endParaRPr lang="de-DE" sz="1400" b="1"/>
            </a:p>
          </p:txBody>
        </p:sp>
        <p:grpSp>
          <p:nvGrpSpPr>
            <p:cNvPr id="25" name="Group 7">
              <a:extLst>
                <a:ext uri="{FF2B5EF4-FFF2-40B4-BE49-F238E27FC236}">
                  <a16:creationId xmlns:a16="http://schemas.microsoft.com/office/drawing/2014/main" id="{DB64ECE8-2C7A-BA9F-9ABD-59D6193BE480}"/>
                </a:ext>
              </a:extLst>
            </p:cNvPr>
            <p:cNvGrpSpPr/>
            <p:nvPr/>
          </p:nvGrpSpPr>
          <p:grpSpPr>
            <a:xfrm>
              <a:off x="397966" y="1728942"/>
              <a:ext cx="1196548" cy="593129"/>
              <a:chOff x="3665257" y="1812125"/>
              <a:chExt cx="1785007" cy="954108"/>
            </a:xfrm>
          </p:grpSpPr>
          <p:pic>
            <p:nvPicPr>
              <p:cNvPr id="26" name="Picture 30" descr="Icon&#10;&#10;Description automatically generated">
                <a:extLst>
                  <a:ext uri="{FF2B5EF4-FFF2-40B4-BE49-F238E27FC236}">
                    <a16:creationId xmlns:a16="http://schemas.microsoft.com/office/drawing/2014/main" id="{D16F24F9-6416-0A34-85EC-D9EA0E2482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8752" y="1812125"/>
                <a:ext cx="881512" cy="954107"/>
              </a:xfrm>
              <a:prstGeom prst="rect">
                <a:avLst/>
              </a:prstGeom>
            </p:spPr>
          </p:pic>
          <p:pic>
            <p:nvPicPr>
              <p:cNvPr id="27" name="Picture 27" descr="Icon&#10;&#10;Description automatically generated">
                <a:extLst>
                  <a:ext uri="{FF2B5EF4-FFF2-40B4-BE49-F238E27FC236}">
                    <a16:creationId xmlns:a16="http://schemas.microsoft.com/office/drawing/2014/main" id="{4FC42FAF-1F08-5827-A16F-26E24F1E5E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5257" y="1812126"/>
                <a:ext cx="881512" cy="954107"/>
              </a:xfrm>
              <a:prstGeom prst="rect">
                <a:avLst/>
              </a:prstGeom>
            </p:spPr>
          </p:pic>
        </p:grpSp>
      </p:grpSp>
      <p:grpSp>
        <p:nvGrpSpPr>
          <p:cNvPr id="18" name="Gruppieren 17">
            <a:extLst>
              <a:ext uri="{FF2B5EF4-FFF2-40B4-BE49-F238E27FC236}">
                <a16:creationId xmlns:a16="http://schemas.microsoft.com/office/drawing/2014/main" id="{2929514E-C7B4-0B4A-E4B4-116405AA6A27}"/>
              </a:ext>
            </a:extLst>
          </p:cNvPr>
          <p:cNvGrpSpPr/>
          <p:nvPr/>
        </p:nvGrpSpPr>
        <p:grpSpPr>
          <a:xfrm>
            <a:off x="5822265" y="1202889"/>
            <a:ext cx="4751942" cy="1154940"/>
            <a:chOff x="5523722" y="1443831"/>
            <a:chExt cx="4751942" cy="1154940"/>
          </a:xfrm>
        </p:grpSpPr>
        <p:grpSp>
          <p:nvGrpSpPr>
            <p:cNvPr id="20" name="Gruppieren 19">
              <a:extLst>
                <a:ext uri="{FF2B5EF4-FFF2-40B4-BE49-F238E27FC236}">
                  <a16:creationId xmlns:a16="http://schemas.microsoft.com/office/drawing/2014/main" id="{5E33F3DA-C6B1-88F8-65EF-422981BECADB}"/>
                </a:ext>
              </a:extLst>
            </p:cNvPr>
            <p:cNvGrpSpPr/>
            <p:nvPr/>
          </p:nvGrpSpPr>
          <p:grpSpPr>
            <a:xfrm>
              <a:off x="5523722" y="1724737"/>
              <a:ext cx="1142970" cy="593127"/>
              <a:chOff x="466915" y="2305818"/>
              <a:chExt cx="1153238" cy="596363"/>
            </a:xfrm>
          </p:grpSpPr>
          <p:pic>
            <p:nvPicPr>
              <p:cNvPr id="22" name="Grafik 21" descr="Lunge mit Virus Silhouette">
                <a:extLst>
                  <a:ext uri="{FF2B5EF4-FFF2-40B4-BE49-F238E27FC236}">
                    <a16:creationId xmlns:a16="http://schemas.microsoft.com/office/drawing/2014/main" id="{A8BE060F-01A5-0FE1-BBB9-4D5FB0B401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6915" y="2311275"/>
                <a:ext cx="590906" cy="590906"/>
              </a:xfrm>
              <a:prstGeom prst="rect">
                <a:avLst/>
              </a:prstGeom>
            </p:spPr>
          </p:pic>
          <p:pic>
            <p:nvPicPr>
              <p:cNvPr id="23" name="Grafik 22" descr="Herz Organ Silhouette">
                <a:extLst>
                  <a:ext uri="{FF2B5EF4-FFF2-40B4-BE49-F238E27FC236}">
                    <a16:creationId xmlns:a16="http://schemas.microsoft.com/office/drawing/2014/main" id="{784292BA-D4BE-F2AF-B3EF-F34F38AE00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9247" y="2305818"/>
                <a:ext cx="590906" cy="590906"/>
              </a:xfrm>
              <a:prstGeom prst="rect">
                <a:avLst/>
              </a:prstGeom>
            </p:spPr>
          </p:pic>
        </p:grpSp>
        <p:sp>
          <p:nvSpPr>
            <p:cNvPr id="21" name="Textfeld 20">
              <a:extLst>
                <a:ext uri="{FF2B5EF4-FFF2-40B4-BE49-F238E27FC236}">
                  <a16:creationId xmlns:a16="http://schemas.microsoft.com/office/drawing/2014/main" id="{3F5E6C22-99CB-3A0C-DA2F-EBA067334A40}"/>
                </a:ext>
              </a:extLst>
            </p:cNvPr>
            <p:cNvSpPr txBox="1"/>
            <p:nvPr/>
          </p:nvSpPr>
          <p:spPr>
            <a:xfrm>
              <a:off x="6320736" y="1443831"/>
              <a:ext cx="3954928" cy="1154940"/>
            </a:xfrm>
            <a:prstGeom prst="rect">
              <a:avLst/>
            </a:prstGeom>
            <a:noFill/>
          </p:spPr>
          <p:txBody>
            <a:bodyPr wrap="none" lIns="180000" tIns="180000" rIns="180000" bIns="180000"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spcAft>
                  <a:spcPts val="300"/>
                </a:spcAft>
                <a:buClr>
                  <a:schemeClr val="tx2"/>
                </a:buClr>
                <a:buSzPct val="110000"/>
              </a:pPr>
              <a:r>
                <a:rPr lang="de-DE" sz="1400" b="1" dirty="0"/>
                <a:t>Indikationsimpfung (I) für Personen </a:t>
              </a:r>
            </a:p>
            <a:p>
              <a:pPr algn="ctr">
                <a:spcBef>
                  <a:spcPts val="300"/>
                </a:spcBef>
                <a:spcAft>
                  <a:spcPts val="300"/>
                </a:spcAft>
                <a:buClr>
                  <a:schemeClr val="tx2"/>
                </a:buClr>
                <a:buSzPct val="110000"/>
              </a:pPr>
              <a:r>
                <a:rPr lang="de-DE" sz="1400" b="1" dirty="0"/>
                <a:t>im Alter 60-74 Jahre:</a:t>
              </a:r>
            </a:p>
            <a:p>
              <a:pPr marL="742950" lvl="1" indent="-285750" algn="ctr">
                <a:spcBef>
                  <a:spcPts val="300"/>
                </a:spcBef>
                <a:spcAft>
                  <a:spcPts val="300"/>
                </a:spcAft>
                <a:buClr>
                  <a:schemeClr val="tx2"/>
                </a:buClr>
                <a:buSzPct val="110000"/>
                <a:buFont typeface="Arial" panose="020B0604020202020204" pitchFamily="34" charset="0"/>
                <a:buChar char="•"/>
              </a:pPr>
              <a:r>
                <a:rPr lang="de-DE" sz="1400" dirty="0"/>
                <a:t>Mit schweren Grunderkrankungen oder</a:t>
              </a:r>
            </a:p>
            <a:p>
              <a:pPr marL="742950" lvl="1" indent="-285750" algn="ctr">
                <a:spcBef>
                  <a:spcPts val="300"/>
                </a:spcBef>
                <a:spcAft>
                  <a:spcPts val="300"/>
                </a:spcAft>
                <a:buClr>
                  <a:schemeClr val="tx2"/>
                </a:buClr>
                <a:buSzPct val="110000"/>
                <a:buFont typeface="Arial" panose="020B0604020202020204" pitchFamily="34" charset="0"/>
                <a:buChar char="•"/>
              </a:pPr>
              <a:r>
                <a:rPr lang="de-DE" sz="1400" dirty="0"/>
                <a:t>Bewohner von Einrichtungen der Pflege</a:t>
              </a:r>
            </a:p>
          </p:txBody>
        </p:sp>
      </p:grpSp>
      <p:pic>
        <p:nvPicPr>
          <p:cNvPr id="6" name="Grafik 5">
            <a:extLst>
              <a:ext uri="{FF2B5EF4-FFF2-40B4-BE49-F238E27FC236}">
                <a16:creationId xmlns:a16="http://schemas.microsoft.com/office/drawing/2014/main" id="{71B09EE7-5A67-12F1-8311-F63963865EB2}"/>
              </a:ext>
            </a:extLst>
          </p:cNvPr>
          <p:cNvPicPr>
            <a:picLocks noChangeAspect="1"/>
          </p:cNvPicPr>
          <p:nvPr/>
        </p:nvPicPr>
        <p:blipFill>
          <a:blip r:embed="rId10"/>
          <a:stretch>
            <a:fillRect/>
          </a:stretch>
        </p:blipFill>
        <p:spPr>
          <a:xfrm>
            <a:off x="365125" y="2647483"/>
            <a:ext cx="10395802" cy="3678970"/>
          </a:xfrm>
          <a:prstGeom prst="rect">
            <a:avLst/>
          </a:prstGeom>
        </p:spPr>
      </p:pic>
    </p:spTree>
    <p:extLst>
      <p:ext uri="{BB962C8B-B14F-4D97-AF65-F5344CB8AC3E}">
        <p14:creationId xmlns:p14="http://schemas.microsoft.com/office/powerpoint/2010/main" val="401184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302ABD3F-B6B2-01A9-A7CA-305DCD2529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8" name="think-cell data - do not delete" hidden="1">
                        <a:extLst>
                          <a:ext uri="{FF2B5EF4-FFF2-40B4-BE49-F238E27FC236}">
                            <a16:creationId xmlns:a16="http://schemas.microsoft.com/office/drawing/2014/main" id="{302ABD3F-B6B2-01A9-A7CA-305DCD2529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platzhalter 8">
            <a:extLst>
              <a:ext uri="{FF2B5EF4-FFF2-40B4-BE49-F238E27FC236}">
                <a16:creationId xmlns:a16="http://schemas.microsoft.com/office/drawing/2014/main" id="{7D252A73-4F49-997F-4F90-010565252D8B}"/>
              </a:ext>
            </a:extLst>
          </p:cNvPr>
          <p:cNvSpPr>
            <a:spLocks noGrp="1"/>
          </p:cNvSpPr>
          <p:nvPr>
            <p:ph type="body" sz="quarter" idx="13"/>
          </p:nvPr>
        </p:nvSpPr>
        <p:spPr>
          <a:xfrm>
            <a:off x="251097" y="5943665"/>
            <a:ext cx="11460164" cy="830997"/>
          </a:xfrm>
        </p:spPr>
        <p:txBody>
          <a:bodyPr/>
          <a:lstStyle/>
          <a:p>
            <a:r>
              <a:rPr lang="de-DE" dirty="0"/>
              <a:t>1</a:t>
            </a:r>
            <a:r>
              <a:rPr lang="de-DE" sz="1000" dirty="0"/>
              <a:t>. DGP Positionspapier RSV: https://pneumologie.de/storage/app/media/uploaded-files/2023_RSV-Impfung_DGP.pdf (Zugriff am 23.01.2024; 2. DGHO. Wörmann, B. et al. Fachgruppe der DGHO. (2023) Empfehlung zur RSV-Schutzimpfung bei </a:t>
            </a:r>
            <a:r>
              <a:rPr lang="de-DE" sz="1000" dirty="0" err="1"/>
              <a:t>immundefizienten</a:t>
            </a:r>
            <a:r>
              <a:rPr lang="de-DE" sz="1000" dirty="0"/>
              <a:t> Patientinnen und Patienten mit hämatologischen und/ oder onkologischen Erkrankungen. https://www.dgho.de/aktuelles/news/news/2023/download/rsv-impfung-20230815.pdf (letzter Zugriff Januar 2024)​; *Eine Anwendung der Impfung wird u.a. empfohlen bei Personen im Alter von ≥ 60 Jahren. Nach individueller Beratung wird der Einsatz der Impfung bei Erwachsenen ab 18 mit schweren pulmonalen oder kardiovaskulären Vorerkrankungen und bei Erwachsenen ab 18 mit einer deutlichen Einschränkung der Immunabwehr ebenfalls empfohlen. </a:t>
            </a:r>
            <a:r>
              <a:rPr lang="de-DE" dirty="0"/>
              <a:t>RSVPreF3 OA ist indiziert für Erwachsenen im Alter von 60 Jahren und älter und Erwachsenen im Alter von 50 bis 59 Jah-</a:t>
            </a:r>
          </a:p>
          <a:p>
            <a:r>
              <a:rPr lang="de-DE" dirty="0" err="1"/>
              <a:t>ren</a:t>
            </a:r>
            <a:r>
              <a:rPr lang="de-DE" dirty="0"/>
              <a:t> mit erhöhtem Risiko für </a:t>
            </a:r>
            <a:r>
              <a:rPr lang="de-DE"/>
              <a:t>eine RSV-Erkrankung</a:t>
            </a:r>
            <a:r>
              <a:rPr lang="de-DE" dirty="0"/>
              <a:t>.</a:t>
            </a:r>
          </a:p>
        </p:txBody>
      </p:sp>
      <p:sp>
        <p:nvSpPr>
          <p:cNvPr id="8" name="Titel 7">
            <a:extLst>
              <a:ext uri="{FF2B5EF4-FFF2-40B4-BE49-F238E27FC236}">
                <a16:creationId xmlns:a16="http://schemas.microsoft.com/office/drawing/2014/main" id="{5BD6513E-E0D3-2C46-C27A-601E2D245905}"/>
              </a:ext>
            </a:extLst>
          </p:cNvPr>
          <p:cNvSpPr>
            <a:spLocks noGrp="1"/>
          </p:cNvSpPr>
          <p:nvPr>
            <p:ph type="title" idx="4294967295"/>
          </p:nvPr>
        </p:nvSpPr>
        <p:spPr>
          <a:xfrm>
            <a:off x="365125" y="284928"/>
            <a:ext cx="11460163" cy="430887"/>
          </a:xfrm>
        </p:spPr>
        <p:txBody>
          <a:bodyPr vert="horz">
            <a:noAutofit/>
          </a:bodyPr>
          <a:lstStyle/>
          <a:p>
            <a:r>
              <a:rPr lang="de-DE" sz="3200" dirty="0">
                <a:latin typeface="Arial" panose="020B0604020202020204" pitchFamily="34" charset="0"/>
                <a:cs typeface="Arial" panose="020B0604020202020204" pitchFamily="34" charset="0"/>
              </a:rPr>
              <a:t>RSV- Impfempfehlungen von Fachgesellschaften</a:t>
            </a:r>
          </a:p>
        </p:txBody>
      </p:sp>
      <p:sp>
        <p:nvSpPr>
          <p:cNvPr id="6" name="Rechteck 5">
            <a:extLst>
              <a:ext uri="{FF2B5EF4-FFF2-40B4-BE49-F238E27FC236}">
                <a16:creationId xmlns:a16="http://schemas.microsoft.com/office/drawing/2014/main" id="{489D8A41-C371-FE40-DFA5-B72D10E9AA05}"/>
              </a:ext>
            </a:extLst>
          </p:cNvPr>
          <p:cNvSpPr/>
          <p:nvPr/>
        </p:nvSpPr>
        <p:spPr>
          <a:xfrm>
            <a:off x="583652" y="2067395"/>
            <a:ext cx="4561200" cy="360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marL="0" lvl="2">
              <a:spcAft>
                <a:spcPts val="200"/>
              </a:spcAft>
            </a:pPr>
            <a:r>
              <a:rPr lang="de-DE" sz="2000" dirty="0">
                <a:solidFill>
                  <a:schemeClr val="tx1">
                    <a:lumMod val="65000"/>
                    <a:lumOff val="35000"/>
                  </a:schemeClr>
                </a:solidFill>
              </a:rPr>
              <a:t>Die DGP empfiehlt eine RSV-Impfung u.a.* für </a:t>
            </a:r>
          </a:p>
          <a:p>
            <a:pPr marL="0" lvl="2">
              <a:spcAft>
                <a:spcPts val="200"/>
              </a:spcAft>
            </a:pPr>
            <a:endParaRPr lang="de-DE" dirty="0">
              <a:solidFill>
                <a:schemeClr val="tx1">
                  <a:lumMod val="65000"/>
                  <a:lumOff val="35000"/>
                </a:schemeClr>
              </a:solidFill>
            </a:endParaRPr>
          </a:p>
          <a:p>
            <a:pPr marL="285750" lvl="2" indent="-285750">
              <a:spcAft>
                <a:spcPts val="200"/>
              </a:spcAft>
              <a:buFont typeface="Arial" panose="020B0604020202020204" pitchFamily="34" charset="0"/>
              <a:buChar char="•"/>
            </a:pPr>
            <a:r>
              <a:rPr lang="de-DE" dirty="0">
                <a:solidFill>
                  <a:schemeClr val="tx1">
                    <a:lumMod val="65000"/>
                    <a:lumOff val="35000"/>
                  </a:schemeClr>
                </a:solidFill>
              </a:rPr>
              <a:t>alle Erwachsene ab 60 Jahren (ohne/mit schwere pulmonale oder kardiovaskulären Vorerkrankungen oder deiner deutlichen Einschränkung der Immunabwehr)</a:t>
            </a:r>
            <a:endParaRPr lang="de-DE" sz="1600" dirty="0">
              <a:solidFill>
                <a:schemeClr val="tx1">
                  <a:lumMod val="65000"/>
                  <a:lumOff val="35000"/>
                </a:schemeClr>
              </a:solidFill>
            </a:endParaRPr>
          </a:p>
        </p:txBody>
      </p:sp>
      <p:sp>
        <p:nvSpPr>
          <p:cNvPr id="2" name="Rechteck: abgerundete Ecken 1">
            <a:extLst>
              <a:ext uri="{FF2B5EF4-FFF2-40B4-BE49-F238E27FC236}">
                <a16:creationId xmlns:a16="http://schemas.microsoft.com/office/drawing/2014/main" id="{D0C9CD95-A050-9FB8-853A-C0344BF20D1D}"/>
              </a:ext>
            </a:extLst>
          </p:cNvPr>
          <p:cNvSpPr/>
          <p:nvPr/>
        </p:nvSpPr>
        <p:spPr>
          <a:xfrm>
            <a:off x="351833" y="1416999"/>
            <a:ext cx="5024839" cy="720000"/>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de-DE" sz="2200" b="1" dirty="0"/>
              <a:t>DGP &amp; weitere Fachgesellschaften</a:t>
            </a:r>
            <a:r>
              <a:rPr lang="de-DE" sz="2200" b="1" baseline="30000" dirty="0"/>
              <a:t>1</a:t>
            </a:r>
            <a:endParaRPr lang="de-DE" sz="2200" b="1" dirty="0"/>
          </a:p>
        </p:txBody>
      </p:sp>
      <p:sp>
        <p:nvSpPr>
          <p:cNvPr id="13" name="Rechteck 12">
            <a:extLst>
              <a:ext uri="{FF2B5EF4-FFF2-40B4-BE49-F238E27FC236}">
                <a16:creationId xmlns:a16="http://schemas.microsoft.com/office/drawing/2014/main" id="{04F216BC-6D40-CA9C-9AC6-CF00E6E12E91}"/>
              </a:ext>
            </a:extLst>
          </p:cNvPr>
          <p:cNvSpPr/>
          <p:nvPr/>
        </p:nvSpPr>
        <p:spPr>
          <a:xfrm>
            <a:off x="6494830" y="2067395"/>
            <a:ext cx="4560266" cy="360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marL="0" lvl="2">
              <a:spcAft>
                <a:spcPts val="200"/>
              </a:spcAft>
            </a:pPr>
            <a:r>
              <a:rPr lang="de-DE" sz="2000" dirty="0">
                <a:solidFill>
                  <a:schemeClr val="tx1">
                    <a:lumMod val="65000"/>
                    <a:lumOff val="35000"/>
                  </a:schemeClr>
                </a:solidFill>
              </a:rPr>
              <a:t>Patienten mit Immundefizienz:</a:t>
            </a:r>
          </a:p>
          <a:p>
            <a:pPr marL="0" lvl="2">
              <a:spcAft>
                <a:spcPts val="200"/>
              </a:spcAft>
            </a:pPr>
            <a:endParaRPr lang="de-DE" dirty="0">
              <a:solidFill>
                <a:schemeClr val="tx1">
                  <a:lumMod val="65000"/>
                  <a:lumOff val="35000"/>
                </a:schemeClr>
              </a:solidFill>
            </a:endParaRPr>
          </a:p>
          <a:p>
            <a:pPr marL="182563" lvl="2" indent="-182563">
              <a:spcAft>
                <a:spcPts val="200"/>
              </a:spcAft>
              <a:buFont typeface="Arial" panose="020B0604020202020204" pitchFamily="34" charset="0"/>
              <a:buChar char="•"/>
            </a:pPr>
            <a:r>
              <a:rPr lang="de-DE" dirty="0">
                <a:solidFill>
                  <a:schemeClr val="tx1">
                    <a:lumMod val="65000"/>
                    <a:lumOff val="35000"/>
                  </a:schemeClr>
                </a:solidFill>
              </a:rPr>
              <a:t>Immunsuppressiver Behandlung</a:t>
            </a:r>
          </a:p>
          <a:p>
            <a:pPr marL="182563" lvl="2" indent="-182563">
              <a:spcAft>
                <a:spcPts val="200"/>
              </a:spcAft>
              <a:buFont typeface="Arial" panose="020B0604020202020204" pitchFamily="34" charset="0"/>
              <a:buChar char="•"/>
            </a:pPr>
            <a:r>
              <a:rPr lang="de-DE" dirty="0">
                <a:solidFill>
                  <a:schemeClr val="tx1">
                    <a:lumMod val="65000"/>
                    <a:lumOff val="35000"/>
                  </a:schemeClr>
                </a:solidFill>
              </a:rPr>
              <a:t>Maligner hämatologischer Grundkrankheit</a:t>
            </a:r>
          </a:p>
          <a:p>
            <a:pPr marL="182563" lvl="2" indent="-182563">
              <a:spcAft>
                <a:spcPts val="200"/>
              </a:spcAft>
              <a:buFont typeface="Arial" panose="020B0604020202020204" pitchFamily="34" charset="0"/>
              <a:buChar char="•"/>
            </a:pPr>
            <a:r>
              <a:rPr lang="de-DE" dirty="0">
                <a:solidFill>
                  <a:schemeClr val="tx1">
                    <a:lumMod val="65000"/>
                    <a:lumOff val="35000"/>
                  </a:schemeClr>
                </a:solidFill>
              </a:rPr>
              <a:t>Stammzelltransplantation/ Transplantation solider Organe</a:t>
            </a:r>
          </a:p>
          <a:p>
            <a:pPr marL="182563" lvl="2" indent="-182563">
              <a:spcAft>
                <a:spcPts val="200"/>
              </a:spcAft>
              <a:buFont typeface="Arial" panose="020B0604020202020204" pitchFamily="34" charset="0"/>
              <a:buChar char="•"/>
            </a:pPr>
            <a:r>
              <a:rPr lang="de-DE" dirty="0">
                <a:solidFill>
                  <a:schemeClr val="tx1">
                    <a:lumMod val="65000"/>
                    <a:lumOff val="35000"/>
                  </a:schemeClr>
                </a:solidFill>
              </a:rPr>
              <a:t>Hereditären Immundefekten</a:t>
            </a:r>
          </a:p>
          <a:p>
            <a:pPr marL="0" lvl="2">
              <a:spcAft>
                <a:spcPts val="200"/>
              </a:spcAft>
            </a:pPr>
            <a:endParaRPr lang="de-DE" sz="1600" dirty="0">
              <a:solidFill>
                <a:schemeClr val="tx1">
                  <a:lumMod val="65000"/>
                  <a:lumOff val="35000"/>
                </a:schemeClr>
              </a:solidFill>
            </a:endParaRPr>
          </a:p>
        </p:txBody>
      </p:sp>
      <p:sp>
        <p:nvSpPr>
          <p:cNvPr id="14" name="Rechteck: abgerundete Ecken 13">
            <a:extLst>
              <a:ext uri="{FF2B5EF4-FFF2-40B4-BE49-F238E27FC236}">
                <a16:creationId xmlns:a16="http://schemas.microsoft.com/office/drawing/2014/main" id="{9BFA811B-42B8-7452-C6F2-7250AE3D1155}"/>
              </a:ext>
            </a:extLst>
          </p:cNvPr>
          <p:cNvSpPr/>
          <p:nvPr/>
        </p:nvSpPr>
        <p:spPr>
          <a:xfrm>
            <a:off x="6238798" y="1416999"/>
            <a:ext cx="5025600" cy="684000"/>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de-DE" sz="2200" b="1" dirty="0"/>
              <a:t>DGHO</a:t>
            </a:r>
            <a:r>
              <a:rPr lang="de-DE" sz="2200" b="1" baseline="30000" dirty="0"/>
              <a:t>2</a:t>
            </a:r>
            <a:endParaRPr lang="de-DE" sz="2200" b="1" dirty="0"/>
          </a:p>
        </p:txBody>
      </p:sp>
      <p:sp>
        <p:nvSpPr>
          <p:cNvPr id="20" name="Rectangle 2">
            <a:extLst>
              <a:ext uri="{FF2B5EF4-FFF2-40B4-BE49-F238E27FC236}">
                <a16:creationId xmlns:a16="http://schemas.microsoft.com/office/drawing/2014/main" id="{23ACE182-3B26-9B96-6921-12050E86EED4}"/>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10" name="Foliennummernplatzhalter 9">
            <a:extLst>
              <a:ext uri="{FF2B5EF4-FFF2-40B4-BE49-F238E27FC236}">
                <a16:creationId xmlns:a16="http://schemas.microsoft.com/office/drawing/2014/main" id="{6C2BA2EC-F1B9-874D-F23D-C7D304EC9367}"/>
              </a:ext>
            </a:extLst>
          </p:cNvPr>
          <p:cNvSpPr>
            <a:spLocks noGrp="1"/>
          </p:cNvSpPr>
          <p:nvPr>
            <p:ph type="sldNum" sz="quarter" idx="21"/>
          </p:nvPr>
        </p:nvSpPr>
        <p:spPr/>
        <p:txBody>
          <a:bodyPr/>
          <a:lstStyle/>
          <a:p>
            <a:fld id="{9F9F533D-B52E-4A2F-BF72-0ADD2D94BD75}" type="slidenum">
              <a:rPr lang="en-GB" smtClean="0"/>
              <a:pPr/>
              <a:t>32</a:t>
            </a:fld>
            <a:endParaRPr lang="en-GB"/>
          </a:p>
        </p:txBody>
      </p:sp>
    </p:spTree>
    <p:extLst>
      <p:ext uri="{BB962C8B-B14F-4D97-AF65-F5344CB8AC3E}">
        <p14:creationId xmlns:p14="http://schemas.microsoft.com/office/powerpoint/2010/main" val="1033774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 name="think-cell data - do not delete" hidden="1">
            <a:extLst>
              <a:ext uri="{FF2B5EF4-FFF2-40B4-BE49-F238E27FC236}">
                <a16:creationId xmlns:a16="http://schemas.microsoft.com/office/drawing/2014/main" id="{0D991BAA-899A-5028-8F22-805B5A6B70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69" name="think-cell data - do not delete" hidden="1">
                        <a:extLst>
                          <a:ext uri="{FF2B5EF4-FFF2-40B4-BE49-F238E27FC236}">
                            <a16:creationId xmlns:a16="http://schemas.microsoft.com/office/drawing/2014/main" id="{0D991BAA-899A-5028-8F22-805B5A6B70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68" name="Chart 67">
            <a:extLst>
              <a:ext uri="{FF2B5EF4-FFF2-40B4-BE49-F238E27FC236}">
                <a16:creationId xmlns:a16="http://schemas.microsoft.com/office/drawing/2014/main" id="{C8F8B6B5-82FD-C886-B6CA-CE6ED14C7456}"/>
              </a:ext>
            </a:extLst>
          </p:cNvPr>
          <p:cNvGraphicFramePr/>
          <p:nvPr/>
        </p:nvGraphicFramePr>
        <p:xfrm>
          <a:off x="6840067" y="2138514"/>
          <a:ext cx="4834587" cy="2551458"/>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3CED390D-C7A6-C864-B96C-233883D92800}"/>
              </a:ext>
            </a:extLst>
          </p:cNvPr>
          <p:cNvSpPr txBox="1"/>
          <p:nvPr/>
        </p:nvSpPr>
        <p:spPr>
          <a:xfrm>
            <a:off x="6441214" y="1835994"/>
            <a:ext cx="3432927" cy="215444"/>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300"/>
              </a:spcBef>
              <a:spcAft>
                <a:spcPts val="300"/>
              </a:spcAft>
              <a:buClr>
                <a:srgbClr val="F36633"/>
              </a:buClr>
              <a:buSzPct val="110000"/>
              <a:buFontTx/>
              <a:buNone/>
              <a:tabLst/>
              <a:defRPr/>
            </a:pPr>
            <a:r>
              <a:rPr kumimoji="0" lang="de-DE" sz="1400" b="0" i="0" u="none" strike="noStrike" kern="1200" cap="none" spc="0" normalizeH="0" baseline="0" noProof="0">
                <a:ln>
                  <a:noFill/>
                </a:ln>
                <a:solidFill>
                  <a:srgbClr val="000000"/>
                </a:solidFill>
                <a:effectLst/>
                <a:uLnTx/>
                <a:uFillTx/>
                <a:ea typeface="+mn-ea"/>
                <a:cs typeface="Noto Sans"/>
              </a:rPr>
              <a:t>Nördliche Hemisphäre – gemäßigte Zone</a:t>
            </a:r>
            <a:r>
              <a:rPr kumimoji="0" lang="de-DE" sz="1400" b="0" i="0" u="none" strike="noStrike" kern="1200" cap="none" spc="0" normalizeH="0" baseline="30000" noProof="0">
                <a:ln>
                  <a:noFill/>
                </a:ln>
                <a:solidFill>
                  <a:srgbClr val="000000"/>
                </a:solidFill>
                <a:effectLst/>
                <a:uLnTx/>
                <a:uFillTx/>
                <a:ea typeface="+mn-ea"/>
                <a:cs typeface="Noto Sans"/>
              </a:rPr>
              <a:t>7</a:t>
            </a:r>
          </a:p>
        </p:txBody>
      </p:sp>
      <p:sp>
        <p:nvSpPr>
          <p:cNvPr id="66" name="TextBox 65">
            <a:extLst>
              <a:ext uri="{FF2B5EF4-FFF2-40B4-BE49-F238E27FC236}">
                <a16:creationId xmlns:a16="http://schemas.microsoft.com/office/drawing/2014/main" id="{084C23CD-4754-FCC9-C375-108E3A0B8BE3}"/>
              </a:ext>
            </a:extLst>
          </p:cNvPr>
          <p:cNvSpPr txBox="1"/>
          <p:nvPr/>
        </p:nvSpPr>
        <p:spPr>
          <a:xfrm rot="16200000">
            <a:off x="5768538" y="3001755"/>
            <a:ext cx="176191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544F40"/>
              </a:buClr>
              <a:buSzTx/>
              <a:buFontTx/>
              <a:buNone/>
              <a:tabLst/>
              <a:defRPr/>
            </a:pPr>
            <a:r>
              <a:rPr kumimoji="0" lang="en-GB" sz="1400" b="1" i="0" u="none" strike="noStrike" kern="0" cap="none" spc="0" normalizeH="0" baseline="0" noProof="0" err="1">
                <a:ln>
                  <a:noFill/>
                </a:ln>
                <a:solidFill>
                  <a:schemeClr val="tx1">
                    <a:lumMod val="65000"/>
                    <a:lumOff val="35000"/>
                  </a:schemeClr>
                </a:solidFill>
                <a:effectLst/>
                <a:uLnTx/>
                <a:uFillTx/>
                <a:latin typeface="Avenir Next LT Pro" panose="020B0504020202020204" pitchFamily="34" charset="0"/>
                <a:cs typeface="Noto Sans"/>
              </a:rPr>
              <a:t>Häufigkeit</a:t>
            </a:r>
            <a:endParaRPr kumimoji="0" lang="en-GB" sz="1200" b="1" i="0" u="none" strike="noStrike" kern="0" cap="none" spc="0" normalizeH="0" baseline="0" noProof="0">
              <a:ln>
                <a:noFill/>
              </a:ln>
              <a:solidFill>
                <a:schemeClr val="tx1">
                  <a:lumMod val="65000"/>
                  <a:lumOff val="35000"/>
                </a:schemeClr>
              </a:solidFill>
              <a:effectLst/>
              <a:uLnTx/>
              <a:uFillTx/>
              <a:latin typeface="Avenir Next LT Pro" panose="020B0504020202020204" pitchFamily="34" charset="0"/>
              <a:cs typeface="Noto Sans"/>
            </a:endParaRPr>
          </a:p>
        </p:txBody>
      </p:sp>
      <p:sp>
        <p:nvSpPr>
          <p:cNvPr id="67" name="TextBox 66">
            <a:extLst>
              <a:ext uri="{FF2B5EF4-FFF2-40B4-BE49-F238E27FC236}">
                <a16:creationId xmlns:a16="http://schemas.microsoft.com/office/drawing/2014/main" id="{758B468C-3B72-D4D6-3396-5EEC74BC17D2}"/>
              </a:ext>
            </a:extLst>
          </p:cNvPr>
          <p:cNvSpPr txBox="1"/>
          <p:nvPr/>
        </p:nvSpPr>
        <p:spPr>
          <a:xfrm>
            <a:off x="8937270" y="4433904"/>
            <a:ext cx="9697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544F40"/>
              </a:buClr>
              <a:buSzTx/>
              <a:buFontTx/>
              <a:buNone/>
              <a:tabLst/>
              <a:defRPr/>
            </a:pPr>
            <a:r>
              <a:rPr kumimoji="0" lang="en-GB" sz="1400" b="1" i="0" u="none" strike="noStrike" kern="0" cap="none" spc="0" normalizeH="0" baseline="0" noProof="0">
                <a:ln>
                  <a:noFill/>
                </a:ln>
                <a:solidFill>
                  <a:schemeClr val="tx1">
                    <a:lumMod val="65000"/>
                    <a:lumOff val="35000"/>
                  </a:schemeClr>
                </a:solidFill>
                <a:effectLst/>
                <a:uLnTx/>
                <a:uFillTx/>
                <a:latin typeface="Avenir Next LT Pro" panose="020B0504020202020204" pitchFamily="34" charset="0"/>
                <a:cs typeface="Noto Sans"/>
              </a:rPr>
              <a:t>Monat</a:t>
            </a:r>
            <a:endParaRPr kumimoji="0" lang="en-GB" sz="1200" b="1" i="0" u="none" strike="noStrike" kern="0" cap="none" spc="0" normalizeH="0" baseline="0" noProof="0">
              <a:ln>
                <a:noFill/>
              </a:ln>
              <a:solidFill>
                <a:schemeClr val="tx1">
                  <a:lumMod val="65000"/>
                  <a:lumOff val="35000"/>
                </a:schemeClr>
              </a:solidFill>
              <a:effectLst/>
              <a:uLnTx/>
              <a:uFillTx/>
              <a:latin typeface="Avenir Next LT Pro" panose="020B0504020202020204" pitchFamily="34" charset="0"/>
              <a:cs typeface="Noto Sans"/>
            </a:endParaRPr>
          </a:p>
        </p:txBody>
      </p:sp>
      <p:grpSp>
        <p:nvGrpSpPr>
          <p:cNvPr id="69" name="Group 68">
            <a:extLst>
              <a:ext uri="{FF2B5EF4-FFF2-40B4-BE49-F238E27FC236}">
                <a16:creationId xmlns:a16="http://schemas.microsoft.com/office/drawing/2014/main" id="{46256BF8-1E77-A0B8-05ED-16AC61A2FA35}"/>
              </a:ext>
            </a:extLst>
          </p:cNvPr>
          <p:cNvGrpSpPr/>
          <p:nvPr/>
        </p:nvGrpSpPr>
        <p:grpSpPr>
          <a:xfrm>
            <a:off x="7137960" y="4939301"/>
            <a:ext cx="2275124" cy="342141"/>
            <a:chOff x="3216313" y="3854808"/>
            <a:chExt cx="739200" cy="116316"/>
          </a:xfrm>
        </p:grpSpPr>
        <p:sp>
          <p:nvSpPr>
            <p:cNvPr id="70" name="TextBox 69">
              <a:extLst>
                <a:ext uri="{FF2B5EF4-FFF2-40B4-BE49-F238E27FC236}">
                  <a16:creationId xmlns:a16="http://schemas.microsoft.com/office/drawing/2014/main" id="{A05DE71F-5EEB-DCBC-D7F7-876081A3E7AE}"/>
                </a:ext>
              </a:extLst>
            </p:cNvPr>
            <p:cNvSpPr txBox="1"/>
            <p:nvPr/>
          </p:nvSpPr>
          <p:spPr>
            <a:xfrm>
              <a:off x="3470865" y="3854808"/>
              <a:ext cx="484648" cy="94170"/>
            </a:xfrm>
            <a:prstGeom prst="rect">
              <a:avLst/>
            </a:prstGeom>
            <a:noFill/>
          </p:spPr>
          <p:txBody>
            <a:bodyPr wrap="square" lIns="72000" rIns="7200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0" cap="none" spc="0" normalizeH="0" baseline="0" noProof="0" err="1">
                  <a:ln>
                    <a:noFill/>
                  </a:ln>
                  <a:solidFill>
                    <a:schemeClr val="tx1">
                      <a:lumMod val="65000"/>
                      <a:lumOff val="35000"/>
                    </a:schemeClr>
                  </a:solidFill>
                  <a:effectLst/>
                  <a:uLnTx/>
                  <a:uFillTx/>
                  <a:ea typeface="+mn-ea"/>
                  <a:cs typeface="Noto Sans"/>
                </a:rPr>
                <a:t>Beobachtungen</a:t>
              </a:r>
              <a:endParaRPr kumimoji="0" lang="en-GB" sz="1400" b="0" i="0" u="none" strike="noStrike" kern="0" cap="none" spc="0" normalizeH="0" baseline="30000" noProof="0">
                <a:ln>
                  <a:noFill/>
                </a:ln>
                <a:solidFill>
                  <a:schemeClr val="tx1">
                    <a:lumMod val="65000"/>
                    <a:lumOff val="35000"/>
                  </a:schemeClr>
                </a:solidFill>
                <a:effectLst/>
                <a:uLnTx/>
                <a:uFillTx/>
                <a:ea typeface="+mn-ea"/>
                <a:cs typeface="Noto Sans"/>
              </a:endParaRPr>
            </a:p>
          </p:txBody>
        </p:sp>
        <p:grpSp>
          <p:nvGrpSpPr>
            <p:cNvPr id="71" name="Group 70">
              <a:extLst>
                <a:ext uri="{FF2B5EF4-FFF2-40B4-BE49-F238E27FC236}">
                  <a16:creationId xmlns:a16="http://schemas.microsoft.com/office/drawing/2014/main" id="{EEF9AB61-CB34-6E66-70FE-2313EB274EC0}"/>
                </a:ext>
              </a:extLst>
            </p:cNvPr>
            <p:cNvGrpSpPr/>
            <p:nvPr/>
          </p:nvGrpSpPr>
          <p:grpSpPr>
            <a:xfrm>
              <a:off x="3216313" y="3872927"/>
              <a:ext cx="228130" cy="98197"/>
              <a:chOff x="4281270" y="3726703"/>
              <a:chExt cx="272506" cy="98197"/>
            </a:xfrm>
          </p:grpSpPr>
          <p:sp>
            <p:nvSpPr>
              <p:cNvPr id="72" name="Rectangle 71">
                <a:extLst>
                  <a:ext uri="{FF2B5EF4-FFF2-40B4-BE49-F238E27FC236}">
                    <a16:creationId xmlns:a16="http://schemas.microsoft.com/office/drawing/2014/main" id="{55CAC970-8B60-D003-8AC4-4B023CAD84AB}"/>
                  </a:ext>
                </a:extLst>
              </p:cNvPr>
              <p:cNvSpPr/>
              <p:nvPr/>
            </p:nvSpPr>
            <p:spPr bwMode="auto">
              <a:xfrm>
                <a:off x="4417523" y="3726703"/>
                <a:ext cx="136253" cy="98197"/>
              </a:xfrm>
              <a:prstGeom prst="rect">
                <a:avLst/>
              </a:prstGeom>
              <a:solidFill>
                <a:schemeClr val="bg1">
                  <a:lumMod val="65000"/>
                </a:schemeClr>
              </a:solidFill>
              <a:ln w="19050" cap="flat" cmpd="sng" algn="ctr">
                <a:solidFill>
                  <a:schemeClr val="bg1"/>
                </a:solidFill>
                <a:prstDash val="solid"/>
                <a:headEnd/>
                <a:tailEnd/>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err="1">
                  <a:ln>
                    <a:noFill/>
                  </a:ln>
                  <a:solidFill>
                    <a:srgbClr val="FFFFFF"/>
                  </a:solidFill>
                  <a:effectLst/>
                  <a:uLnTx/>
                  <a:uFillTx/>
                  <a:latin typeface="Arial"/>
                  <a:ea typeface="+mn-ea"/>
                  <a:cs typeface="Noto Sans"/>
                </a:endParaRPr>
              </a:p>
            </p:txBody>
          </p:sp>
          <p:sp>
            <p:nvSpPr>
              <p:cNvPr id="73" name="Rectangle 72">
                <a:extLst>
                  <a:ext uri="{FF2B5EF4-FFF2-40B4-BE49-F238E27FC236}">
                    <a16:creationId xmlns:a16="http://schemas.microsoft.com/office/drawing/2014/main" id="{E79E0903-564B-2760-BA66-5CBD09357A76}"/>
                  </a:ext>
                </a:extLst>
              </p:cNvPr>
              <p:cNvSpPr/>
              <p:nvPr/>
            </p:nvSpPr>
            <p:spPr bwMode="auto">
              <a:xfrm>
                <a:off x="4281270" y="3777051"/>
                <a:ext cx="136253" cy="47849"/>
              </a:xfrm>
              <a:prstGeom prst="rect">
                <a:avLst/>
              </a:prstGeom>
              <a:solidFill>
                <a:schemeClr val="bg1">
                  <a:lumMod val="65000"/>
                </a:schemeClr>
              </a:solidFill>
              <a:ln w="19050" cap="flat" cmpd="sng" algn="ctr">
                <a:solidFill>
                  <a:schemeClr val="bg1"/>
                </a:solidFill>
                <a:prstDash val="solid"/>
                <a:headEnd/>
                <a:tailEnd/>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err="1">
                  <a:ln>
                    <a:noFill/>
                  </a:ln>
                  <a:solidFill>
                    <a:srgbClr val="FFFFFF"/>
                  </a:solidFill>
                  <a:effectLst/>
                  <a:uLnTx/>
                  <a:uFillTx/>
                  <a:latin typeface="Arial"/>
                  <a:ea typeface="+mn-ea"/>
                  <a:cs typeface="Noto Sans"/>
                </a:endParaRPr>
              </a:p>
            </p:txBody>
          </p:sp>
        </p:grpSp>
      </p:grpSp>
      <p:grpSp>
        <p:nvGrpSpPr>
          <p:cNvPr id="79" name="Group 78">
            <a:extLst>
              <a:ext uri="{FF2B5EF4-FFF2-40B4-BE49-F238E27FC236}">
                <a16:creationId xmlns:a16="http://schemas.microsoft.com/office/drawing/2014/main" id="{7DEFCD5A-A838-B6DE-91BB-0AA27B60C923}"/>
              </a:ext>
            </a:extLst>
          </p:cNvPr>
          <p:cNvGrpSpPr/>
          <p:nvPr/>
        </p:nvGrpSpPr>
        <p:grpSpPr>
          <a:xfrm>
            <a:off x="9376256" y="4929134"/>
            <a:ext cx="2512216" cy="410085"/>
            <a:chOff x="9156330" y="4924241"/>
            <a:chExt cx="1047277" cy="189739"/>
          </a:xfrm>
        </p:grpSpPr>
        <p:sp>
          <p:nvSpPr>
            <p:cNvPr id="80" name="TextBox 79">
              <a:extLst>
                <a:ext uri="{FF2B5EF4-FFF2-40B4-BE49-F238E27FC236}">
                  <a16:creationId xmlns:a16="http://schemas.microsoft.com/office/drawing/2014/main" id="{75EB9BF1-6702-F7E0-3D9E-7FE149774303}"/>
                </a:ext>
              </a:extLst>
            </p:cNvPr>
            <p:cNvSpPr txBox="1"/>
            <p:nvPr/>
          </p:nvSpPr>
          <p:spPr>
            <a:xfrm>
              <a:off x="9458421" y="4939183"/>
              <a:ext cx="745186" cy="128162"/>
            </a:xfrm>
            <a:prstGeom prst="rect">
              <a:avLst/>
            </a:prstGeom>
            <a:noFill/>
          </p:spPr>
          <p:txBody>
            <a:bodyPr wrap="square" lIns="72000" rIns="7200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0" cap="none" spc="0" normalizeH="0" baseline="0" noProof="0" err="1">
                  <a:ln>
                    <a:noFill/>
                  </a:ln>
                  <a:solidFill>
                    <a:schemeClr val="tx1">
                      <a:lumMod val="65000"/>
                      <a:lumOff val="35000"/>
                    </a:schemeClr>
                  </a:solidFill>
                  <a:effectLst/>
                  <a:uLnTx/>
                  <a:uFillTx/>
                  <a:ea typeface="+mn-ea"/>
                  <a:cs typeface="Noto Sans"/>
                </a:rPr>
                <a:t>Kurvenanpassung</a:t>
              </a:r>
              <a:endParaRPr kumimoji="0" lang="en-GB" sz="1400" b="0" i="0" u="none" strike="noStrike" kern="0" cap="none" spc="0" normalizeH="0" baseline="30000" noProof="0">
                <a:ln>
                  <a:noFill/>
                </a:ln>
                <a:solidFill>
                  <a:schemeClr val="tx1">
                    <a:lumMod val="65000"/>
                    <a:lumOff val="35000"/>
                  </a:schemeClr>
                </a:solidFill>
                <a:effectLst/>
                <a:uLnTx/>
                <a:uFillTx/>
                <a:ea typeface="+mn-ea"/>
                <a:cs typeface="Noto Sans"/>
              </a:endParaRPr>
            </a:p>
          </p:txBody>
        </p:sp>
        <p:sp>
          <p:nvSpPr>
            <p:cNvPr id="81" name="Freeform: Shape 199">
              <a:extLst>
                <a:ext uri="{FF2B5EF4-FFF2-40B4-BE49-F238E27FC236}">
                  <a16:creationId xmlns:a16="http://schemas.microsoft.com/office/drawing/2014/main" id="{C971491F-A258-6B9F-8168-01F6AD8B940C}"/>
                </a:ext>
              </a:extLst>
            </p:cNvPr>
            <p:cNvSpPr/>
            <p:nvPr/>
          </p:nvSpPr>
          <p:spPr bwMode="auto">
            <a:xfrm>
              <a:off x="9156330" y="4924241"/>
              <a:ext cx="290411" cy="189739"/>
            </a:xfrm>
            <a:custGeom>
              <a:avLst/>
              <a:gdLst>
                <a:gd name="connsiteX0" fmla="*/ 0 w 330994"/>
                <a:gd name="connsiteY0" fmla="*/ 178594 h 178594"/>
                <a:gd name="connsiteX1" fmla="*/ 109537 w 330994"/>
                <a:gd name="connsiteY1" fmla="*/ 152400 h 178594"/>
                <a:gd name="connsiteX2" fmla="*/ 152400 w 330994"/>
                <a:gd name="connsiteY2" fmla="*/ 140494 h 178594"/>
                <a:gd name="connsiteX3" fmla="*/ 252412 w 330994"/>
                <a:gd name="connsiteY3" fmla="*/ 109538 h 178594"/>
                <a:gd name="connsiteX4" fmla="*/ 297656 w 330994"/>
                <a:gd name="connsiteY4" fmla="*/ 66675 h 178594"/>
                <a:gd name="connsiteX5" fmla="*/ 330994 w 330994"/>
                <a:gd name="connsiteY5" fmla="*/ 0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94" h="178594">
                  <a:moveTo>
                    <a:pt x="0" y="178594"/>
                  </a:moveTo>
                  <a:lnTo>
                    <a:pt x="109537" y="152400"/>
                  </a:lnTo>
                  <a:cubicBezTo>
                    <a:pt x="134937" y="146050"/>
                    <a:pt x="152400" y="140494"/>
                    <a:pt x="152400" y="140494"/>
                  </a:cubicBezTo>
                  <a:cubicBezTo>
                    <a:pt x="176212" y="133350"/>
                    <a:pt x="228203" y="121841"/>
                    <a:pt x="252412" y="109538"/>
                  </a:cubicBezTo>
                  <a:cubicBezTo>
                    <a:pt x="276621" y="97235"/>
                    <a:pt x="284559" y="84931"/>
                    <a:pt x="297656" y="66675"/>
                  </a:cubicBezTo>
                  <a:cubicBezTo>
                    <a:pt x="310753" y="48419"/>
                    <a:pt x="320873" y="24209"/>
                    <a:pt x="330994" y="0"/>
                  </a:cubicBezTo>
                </a:path>
              </a:pathLst>
            </a:custGeom>
            <a:noFill/>
            <a:ln w="28575" cap="flat" cmpd="sng" algn="ctr">
              <a:solidFill>
                <a:srgbClr val="ED7D31"/>
              </a:solidFill>
              <a:prstDash val="soli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Noto Sans"/>
              </a:endParaRPr>
            </a:p>
          </p:txBody>
        </p:sp>
      </p:grpSp>
      <p:sp>
        <p:nvSpPr>
          <p:cNvPr id="2" name="Textplatzhalter 9">
            <a:extLst>
              <a:ext uri="{FF2B5EF4-FFF2-40B4-BE49-F238E27FC236}">
                <a16:creationId xmlns:a16="http://schemas.microsoft.com/office/drawing/2014/main" id="{092BC184-1540-BDE5-AE25-13F8A9AABE86}"/>
              </a:ext>
            </a:extLst>
          </p:cNvPr>
          <p:cNvSpPr txBox="1">
            <a:spLocks/>
          </p:cNvSpPr>
          <p:nvPr/>
        </p:nvSpPr>
        <p:spPr>
          <a:xfrm>
            <a:off x="1920676" y="1885750"/>
            <a:ext cx="4342280" cy="523220"/>
          </a:xfrm>
          <a:prstGeom prst="rect">
            <a:avLst/>
          </a:prstGeom>
        </p:spPr>
        <p:txBody>
          <a:bodyPr wrap="square">
            <a:sp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a:spcBef>
                <a:spcPts val="1200"/>
              </a:spcBef>
              <a:spcAft>
                <a:spcPts val="0"/>
              </a:spcAft>
              <a:buClr>
                <a:srgbClr val="F36633"/>
              </a:buClr>
              <a:buNone/>
              <a:defRPr/>
            </a:pP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Tröpfchen- bzw. Schmierinfektion</a:t>
            </a:r>
            <a:r>
              <a:rPr kumimoji="0" lang="de-DE" sz="1400" b="0" i="0" u="none" strike="noStrike" kern="1200" cap="none" spc="0" normalizeH="0" baseline="30000">
                <a:ln>
                  <a:noFill/>
                </a:ln>
                <a:solidFill>
                  <a:schemeClr val="tx1">
                    <a:lumMod val="65000"/>
                    <a:lumOff val="35000"/>
                  </a:schemeClr>
                </a:solidFill>
                <a:effectLst/>
                <a:uLnTx/>
                <a:uFillTx/>
                <a:ea typeface="+mn-ea"/>
                <a:cs typeface="Noto Sans"/>
              </a:rPr>
              <a:t>1</a:t>
            </a:r>
            <a:r>
              <a:rPr kumimoji="0" lang="de-DE" sz="1400" b="0" i="0" u="none" strike="noStrike" kern="1200" cap="none" spc="0" normalizeH="0">
                <a:ln>
                  <a:noFill/>
                </a:ln>
                <a:solidFill>
                  <a:schemeClr val="tx1">
                    <a:lumMod val="65000"/>
                    <a:lumOff val="35000"/>
                  </a:schemeClr>
                </a:solidFill>
                <a:effectLst/>
                <a:uLnTx/>
                <a:uFillTx/>
                <a:ea typeface="+mn-ea"/>
                <a:cs typeface="Noto Sans"/>
              </a:rPr>
              <a:t>;</a:t>
            </a: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 </a:t>
            </a:r>
            <a:br>
              <a:rPr kumimoji="0" lang="de-DE" sz="1400" b="0" i="0" u="none" strike="noStrike" kern="1200" cap="none" spc="0" normalizeH="0" baseline="0">
                <a:ln>
                  <a:noFill/>
                </a:ln>
                <a:solidFill>
                  <a:schemeClr val="tx1">
                    <a:lumMod val="65000"/>
                    <a:lumOff val="35000"/>
                  </a:schemeClr>
                </a:solidFill>
                <a:effectLst/>
                <a:uLnTx/>
                <a:uFillTx/>
                <a:ea typeface="+mn-ea"/>
                <a:cs typeface="Noto Sans"/>
              </a:rPr>
            </a:b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Verbreitung innerhalb von Haushalten ist möglich</a:t>
            </a:r>
            <a:r>
              <a:rPr kumimoji="0" lang="de-DE" sz="1400" b="0" i="0" u="none" strike="noStrike" kern="1200" cap="none" spc="0" normalizeH="0" baseline="30000">
                <a:ln>
                  <a:noFill/>
                </a:ln>
                <a:solidFill>
                  <a:schemeClr val="tx1">
                    <a:lumMod val="65000"/>
                    <a:lumOff val="35000"/>
                  </a:schemeClr>
                </a:solidFill>
                <a:effectLst/>
                <a:uLnTx/>
                <a:uFillTx/>
                <a:ea typeface="+mn-ea"/>
                <a:cs typeface="Noto Sans"/>
              </a:rPr>
              <a:t>2</a:t>
            </a:r>
            <a:endParaRPr kumimoji="0" lang="de-DE" sz="1400" b="0" i="0" u="none" strike="noStrike" kern="0" cap="none" spc="0" normalizeH="0" baseline="0">
              <a:ln>
                <a:noFill/>
              </a:ln>
              <a:solidFill>
                <a:schemeClr val="tx1">
                  <a:lumMod val="65000"/>
                  <a:lumOff val="35000"/>
                </a:schemeClr>
              </a:solidFill>
              <a:effectLst/>
              <a:uLnTx/>
              <a:uFillTx/>
              <a:ea typeface="+mn-ea"/>
              <a:cs typeface="Noto Sans"/>
            </a:endParaRPr>
          </a:p>
        </p:txBody>
      </p:sp>
      <p:sp>
        <p:nvSpPr>
          <p:cNvPr id="162" name="Textplatzhalter 9">
            <a:extLst>
              <a:ext uri="{FF2B5EF4-FFF2-40B4-BE49-F238E27FC236}">
                <a16:creationId xmlns:a16="http://schemas.microsoft.com/office/drawing/2014/main" id="{5B2C3A6E-2612-7304-686D-009F11A6D357}"/>
              </a:ext>
            </a:extLst>
          </p:cNvPr>
          <p:cNvSpPr txBox="1">
            <a:spLocks/>
          </p:cNvSpPr>
          <p:nvPr/>
        </p:nvSpPr>
        <p:spPr>
          <a:xfrm>
            <a:off x="1942566" y="2646891"/>
            <a:ext cx="4048536" cy="1261884"/>
          </a:xfrm>
          <a:prstGeom prst="rect">
            <a:avLst/>
          </a:prstGeom>
        </p:spPr>
        <p:txBody>
          <a:bodyPr wrap="square">
            <a:sp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defTabSz="1219170" rtl="0" eaLnBrk="1" fontAlgn="auto" latinLnBrk="0" hangingPunct="1">
              <a:spcBef>
                <a:spcPts val="1200"/>
              </a:spcBef>
              <a:spcAft>
                <a:spcPts val="0"/>
              </a:spcAft>
              <a:buClr>
                <a:srgbClr val="F36633"/>
              </a:buClr>
              <a:buSzPct val="110000"/>
              <a:buNone/>
              <a:tabLst/>
              <a:defRPr/>
            </a:pP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RSV verbreitet sich leicht – </a:t>
            </a:r>
            <a:br>
              <a:rPr kumimoji="0" lang="de-DE" sz="1400" b="0" i="0" u="none" strike="noStrike" kern="1200" cap="none" spc="0" normalizeH="0" baseline="0">
                <a:ln>
                  <a:noFill/>
                </a:ln>
                <a:solidFill>
                  <a:schemeClr val="tx1">
                    <a:lumMod val="65000"/>
                    <a:lumOff val="35000"/>
                  </a:schemeClr>
                </a:solidFill>
                <a:effectLst/>
                <a:uLnTx/>
                <a:uFillTx/>
                <a:ea typeface="+mn-ea"/>
                <a:cs typeface="Noto Sans"/>
              </a:rPr>
            </a:b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mittlere Basisreproduktionszahl:</a:t>
            </a:r>
            <a:endParaRPr kumimoji="0" lang="de-DE" sz="1400" b="1" i="0" u="none" strike="noStrike" kern="1200" cap="none" spc="0" normalizeH="0" baseline="0">
              <a:ln>
                <a:noFill/>
              </a:ln>
              <a:solidFill>
                <a:schemeClr val="tx1">
                  <a:lumMod val="65000"/>
                  <a:lumOff val="35000"/>
                </a:schemeClr>
              </a:solidFill>
              <a:effectLst/>
              <a:uLnTx/>
              <a:uFillTx/>
              <a:ea typeface="+mn-ea"/>
              <a:cs typeface="Noto Sans"/>
            </a:endParaRPr>
          </a:p>
          <a:p>
            <a:pPr marL="357542" marR="0" lvl="1" indent="0" defTabSz="1219170" rtl="0" eaLnBrk="1" fontAlgn="auto" latinLnBrk="0" hangingPunct="1">
              <a:spcBef>
                <a:spcPts val="1200"/>
              </a:spcBef>
              <a:spcAft>
                <a:spcPts val="0"/>
              </a:spcAft>
              <a:buClr>
                <a:srgbClr val="000000"/>
              </a:buClr>
              <a:buSzTx/>
              <a:buNone/>
              <a:tabLst>
                <a:tab pos="1879600" algn="l"/>
              </a:tabLst>
              <a:defRPr/>
            </a:pPr>
            <a:r>
              <a:rPr kumimoji="0" lang="de-DE" sz="1400" b="0" i="0" u="none" strike="noStrike" kern="1200" cap="none" spc="0" normalizeH="0" baseline="0">
                <a:ln>
                  <a:noFill/>
                </a:ln>
                <a:solidFill>
                  <a:schemeClr val="accent2"/>
                </a:solidFill>
                <a:effectLst/>
                <a:uLnTx/>
                <a:uFillTx/>
                <a:ea typeface="+mn-ea"/>
                <a:cs typeface="Noto Sans"/>
              </a:rPr>
              <a:t>(</a:t>
            </a:r>
            <a:r>
              <a:rPr kumimoji="0" lang="de-DE" sz="1400" b="1" i="0" u="none" strike="noStrike" kern="1200" cap="none" spc="0" normalizeH="0" baseline="0">
                <a:ln>
                  <a:noFill/>
                </a:ln>
                <a:solidFill>
                  <a:schemeClr val="accent2"/>
                </a:solidFill>
                <a:effectLst/>
                <a:uLnTx/>
                <a:uFillTx/>
                <a:ea typeface="+mn-ea"/>
                <a:cs typeface="Noto Sans"/>
              </a:rPr>
              <a:t>R</a:t>
            </a:r>
            <a:r>
              <a:rPr kumimoji="0" lang="de-DE" sz="1400" b="1" i="0" u="none" strike="noStrike" kern="1200" cap="none" spc="0" normalizeH="0" baseline="-25000">
                <a:ln>
                  <a:noFill/>
                </a:ln>
                <a:solidFill>
                  <a:schemeClr val="accent2"/>
                </a:solidFill>
                <a:effectLst/>
                <a:uLnTx/>
                <a:uFillTx/>
                <a:ea typeface="+mn-ea"/>
                <a:cs typeface="Noto Sans"/>
              </a:rPr>
              <a:t>0</a:t>
            </a:r>
            <a:r>
              <a:rPr kumimoji="0" lang="de-DE" sz="1400" b="0" i="0" u="none" strike="noStrike" kern="1200" cap="none" spc="0" normalizeH="0" baseline="0">
                <a:ln>
                  <a:noFill/>
                </a:ln>
                <a:solidFill>
                  <a:schemeClr val="accent2"/>
                </a:solidFill>
                <a:effectLst/>
                <a:uLnTx/>
                <a:uFillTx/>
                <a:ea typeface="+mn-ea"/>
                <a:cs typeface="Noto Sans"/>
              </a:rPr>
              <a:t>)</a:t>
            </a:r>
            <a:r>
              <a:rPr kumimoji="0" lang="de-DE" sz="1400" b="1" i="0" u="none" strike="noStrike" kern="1200" cap="none" spc="0" normalizeH="0" baseline="0">
                <a:ln>
                  <a:noFill/>
                </a:ln>
                <a:solidFill>
                  <a:schemeClr val="accent2"/>
                </a:solidFill>
                <a:effectLst/>
                <a:uLnTx/>
                <a:uFillTx/>
                <a:ea typeface="+mn-ea"/>
                <a:cs typeface="Noto Sans"/>
              </a:rPr>
              <a:t>* RSV</a:t>
            </a:r>
            <a:r>
              <a:rPr kumimoji="0" lang="de-DE" sz="1400" b="1" i="0" u="none" strike="noStrike" kern="1200" cap="none" spc="0" normalizeH="0" baseline="30000">
                <a:ln>
                  <a:noFill/>
                </a:ln>
                <a:solidFill>
                  <a:schemeClr val="accent2"/>
                </a:solidFill>
                <a:effectLst/>
                <a:uLnTx/>
                <a:uFillTx/>
                <a:ea typeface="+mn-ea"/>
                <a:cs typeface="Noto Sans"/>
              </a:rPr>
              <a:t>3</a:t>
            </a:r>
            <a:r>
              <a:rPr kumimoji="0" lang="de-DE" sz="1400" b="0" i="0" u="none" strike="noStrike" kern="1200" cap="none" spc="0" normalizeH="0" baseline="0">
                <a:ln>
                  <a:noFill/>
                </a:ln>
                <a:solidFill>
                  <a:schemeClr val="accent2"/>
                </a:solidFill>
                <a:effectLst/>
                <a:uLnTx/>
                <a:uFillTx/>
                <a:ea typeface="+mn-ea"/>
                <a:cs typeface="Noto Sans"/>
              </a:rPr>
              <a:t>:	</a:t>
            </a:r>
            <a:r>
              <a:rPr kumimoji="0" lang="de-DE" sz="1400" b="1" i="0" u="none" strike="noStrike" kern="0" cap="none" spc="0" normalizeH="0" baseline="0">
                <a:ln>
                  <a:noFill/>
                </a:ln>
                <a:solidFill>
                  <a:schemeClr val="accent2"/>
                </a:solidFill>
                <a:effectLst/>
                <a:uLnTx/>
                <a:uFillTx/>
                <a:ea typeface="+mn-ea"/>
                <a:cs typeface="Noto Sans"/>
              </a:rPr>
              <a:t>R</a:t>
            </a:r>
            <a:r>
              <a:rPr kumimoji="0" lang="de-DE" sz="1400" b="1" i="0" u="none" strike="noStrike" kern="0" cap="none" spc="0" normalizeH="0" baseline="-25000">
                <a:ln>
                  <a:noFill/>
                </a:ln>
                <a:solidFill>
                  <a:schemeClr val="accent2"/>
                </a:solidFill>
                <a:effectLst/>
                <a:uLnTx/>
                <a:uFillTx/>
                <a:ea typeface="+mn-ea"/>
                <a:cs typeface="Noto Sans"/>
              </a:rPr>
              <a:t>0</a:t>
            </a:r>
            <a:r>
              <a:rPr kumimoji="0" lang="de-DE" sz="1400" b="1" i="0" u="none" strike="noStrike" kern="0" cap="none" spc="0" normalizeH="0" baseline="0">
                <a:ln>
                  <a:noFill/>
                </a:ln>
                <a:solidFill>
                  <a:schemeClr val="accent2"/>
                </a:solidFill>
                <a:effectLst/>
                <a:uLnTx/>
                <a:uFillTx/>
                <a:ea typeface="+mn-ea"/>
                <a:cs typeface="Noto Sans"/>
              </a:rPr>
              <a:t> ~ 3 (SD = 0,6) </a:t>
            </a:r>
          </a:p>
          <a:p>
            <a:pPr marL="357542" marR="0" lvl="1" indent="0" defTabSz="1219170" rtl="0" eaLnBrk="1" fontAlgn="auto" latinLnBrk="0" hangingPunct="1">
              <a:spcBef>
                <a:spcPts val="1200"/>
              </a:spcBef>
              <a:spcAft>
                <a:spcPts val="0"/>
              </a:spcAft>
              <a:buClr>
                <a:srgbClr val="000000"/>
              </a:buClr>
              <a:buSzTx/>
              <a:buNone/>
              <a:tabLst>
                <a:tab pos="1879600" algn="l"/>
              </a:tabLst>
              <a:defRPr/>
            </a:pPr>
            <a:r>
              <a:rPr kumimoji="0" lang="de-DE" sz="1400" b="0" i="0" u="none" strike="noStrike" kern="0" cap="none" spc="0" normalizeH="0" baseline="0">
                <a:ln>
                  <a:noFill/>
                </a:ln>
                <a:solidFill>
                  <a:schemeClr val="accent2"/>
                </a:solidFill>
                <a:effectLst/>
                <a:uLnTx/>
                <a:uFillTx/>
                <a:ea typeface="+mn-ea"/>
                <a:cs typeface="Noto Sans"/>
              </a:rPr>
              <a:t>(</a:t>
            </a:r>
            <a:r>
              <a:rPr kumimoji="0" lang="de-DE" sz="1400" b="1" i="0" u="none" strike="noStrike" kern="1200" cap="none" spc="0" normalizeH="0" baseline="0">
                <a:ln>
                  <a:noFill/>
                </a:ln>
                <a:solidFill>
                  <a:schemeClr val="accent2"/>
                </a:solidFill>
                <a:effectLst/>
                <a:uLnTx/>
                <a:uFillTx/>
                <a:ea typeface="+mn-ea"/>
                <a:cs typeface="Noto Sans"/>
              </a:rPr>
              <a:t>R</a:t>
            </a:r>
            <a:r>
              <a:rPr kumimoji="0" lang="de-DE" sz="1400" b="1" i="0" u="none" strike="noStrike" kern="1200" cap="none" spc="0" normalizeH="0" baseline="-25000">
                <a:ln>
                  <a:noFill/>
                </a:ln>
                <a:solidFill>
                  <a:schemeClr val="accent2"/>
                </a:solidFill>
                <a:effectLst/>
                <a:uLnTx/>
                <a:uFillTx/>
                <a:ea typeface="+mn-ea"/>
                <a:cs typeface="Noto Sans"/>
              </a:rPr>
              <a:t>0</a:t>
            </a:r>
            <a:r>
              <a:rPr kumimoji="0" lang="de-DE" sz="1400" b="0" i="0" u="none" strike="noStrike" kern="1200" cap="none" spc="0" normalizeH="0" baseline="0">
                <a:ln>
                  <a:noFill/>
                </a:ln>
                <a:solidFill>
                  <a:schemeClr val="accent2"/>
                </a:solidFill>
                <a:effectLst/>
                <a:uLnTx/>
                <a:uFillTx/>
                <a:ea typeface="+mn-ea"/>
                <a:cs typeface="Noto Sans"/>
              </a:rPr>
              <a:t>)</a:t>
            </a:r>
            <a:r>
              <a:rPr kumimoji="0" lang="de-DE" sz="1400" b="1" i="0" u="none" strike="noStrike" kern="1200" cap="none" spc="0" normalizeH="0" baseline="0">
                <a:ln>
                  <a:noFill/>
                </a:ln>
                <a:solidFill>
                  <a:schemeClr val="accent2"/>
                </a:solidFill>
                <a:effectLst/>
                <a:uLnTx/>
                <a:uFillTx/>
                <a:ea typeface="+mn-ea"/>
                <a:cs typeface="Noto Sans"/>
              </a:rPr>
              <a:t> Influenza</a:t>
            </a:r>
            <a:r>
              <a:rPr kumimoji="0" lang="de-DE" sz="1400" b="0" i="0" u="none" strike="noStrike" kern="0" cap="none" spc="0" normalizeH="0" baseline="30000">
                <a:ln>
                  <a:noFill/>
                </a:ln>
                <a:solidFill>
                  <a:schemeClr val="accent2"/>
                </a:solidFill>
                <a:effectLst/>
                <a:uLnTx/>
                <a:uFillTx/>
                <a:ea typeface="+mn-ea"/>
                <a:cs typeface="Noto Sans"/>
              </a:rPr>
              <a:t>6</a:t>
            </a:r>
            <a:r>
              <a:rPr kumimoji="0" lang="de-DE" sz="1400" b="0" i="0" u="none" strike="noStrike" kern="0" cap="none" spc="0" normalizeH="0" baseline="0">
                <a:ln>
                  <a:noFill/>
                </a:ln>
                <a:solidFill>
                  <a:schemeClr val="accent2"/>
                </a:solidFill>
                <a:effectLst/>
                <a:uLnTx/>
                <a:uFillTx/>
                <a:ea typeface="+mn-ea"/>
                <a:cs typeface="Noto Sans"/>
              </a:rPr>
              <a:t>:	</a:t>
            </a:r>
            <a:r>
              <a:rPr kumimoji="0" lang="de-DE" sz="1400" b="1" i="0" u="none" strike="noStrike" kern="0" cap="none" spc="0" normalizeH="0" baseline="0">
                <a:ln>
                  <a:noFill/>
                </a:ln>
                <a:solidFill>
                  <a:schemeClr val="accent2"/>
                </a:solidFill>
                <a:effectLst/>
                <a:uLnTx/>
                <a:uFillTx/>
                <a:ea typeface="+mn-ea"/>
                <a:cs typeface="Noto Sans"/>
              </a:rPr>
              <a:t>R</a:t>
            </a:r>
            <a:r>
              <a:rPr kumimoji="0" lang="de-DE" sz="1400" b="1" i="0" u="none" strike="noStrike" kern="0" cap="none" spc="0" normalizeH="0" baseline="-25000">
                <a:ln>
                  <a:noFill/>
                </a:ln>
                <a:solidFill>
                  <a:schemeClr val="accent2"/>
                </a:solidFill>
                <a:effectLst/>
                <a:uLnTx/>
                <a:uFillTx/>
                <a:ea typeface="+mn-ea"/>
                <a:cs typeface="Noto Sans"/>
              </a:rPr>
              <a:t>0</a:t>
            </a:r>
            <a:r>
              <a:rPr kumimoji="0" lang="de-DE" sz="1400" b="1" i="0" u="none" strike="noStrike" kern="0" cap="none" spc="0" normalizeH="0" baseline="0">
                <a:ln>
                  <a:noFill/>
                </a:ln>
                <a:solidFill>
                  <a:schemeClr val="accent2"/>
                </a:solidFill>
                <a:effectLst/>
                <a:uLnTx/>
                <a:uFillTx/>
                <a:ea typeface="+mn-ea"/>
                <a:cs typeface="Noto Sans"/>
              </a:rPr>
              <a:t> ~ [1,16 - 2,10]</a:t>
            </a:r>
            <a:endParaRPr kumimoji="0" lang="de-DE" sz="1400" b="0" i="0" u="none" strike="noStrike" kern="0" cap="none" spc="0" normalizeH="0" baseline="0">
              <a:ln>
                <a:noFill/>
              </a:ln>
              <a:solidFill>
                <a:schemeClr val="accent2"/>
              </a:solidFill>
              <a:effectLst/>
              <a:uLnTx/>
              <a:uFillTx/>
              <a:ea typeface="+mn-ea"/>
              <a:cs typeface="Noto Sans"/>
            </a:endParaRPr>
          </a:p>
        </p:txBody>
      </p:sp>
      <p:sp>
        <p:nvSpPr>
          <p:cNvPr id="163" name="Textplatzhalter 9">
            <a:extLst>
              <a:ext uri="{FF2B5EF4-FFF2-40B4-BE49-F238E27FC236}">
                <a16:creationId xmlns:a16="http://schemas.microsoft.com/office/drawing/2014/main" id="{25572503-7209-FAD0-0231-2117DB3B241C}"/>
              </a:ext>
            </a:extLst>
          </p:cNvPr>
          <p:cNvSpPr txBox="1">
            <a:spLocks/>
          </p:cNvSpPr>
          <p:nvPr/>
        </p:nvSpPr>
        <p:spPr>
          <a:xfrm>
            <a:off x="1942566" y="4186178"/>
            <a:ext cx="4048536" cy="1323439"/>
          </a:xfrm>
          <a:prstGeom prst="rect">
            <a:avLst/>
          </a:prstGeom>
        </p:spPr>
        <p:txBody>
          <a:bodyPr wrap="square">
            <a:sp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defTabSz="914400" rtl="0" eaLnBrk="1" fontAlgn="auto" latinLnBrk="0" hangingPunct="1">
              <a:spcBef>
                <a:spcPts val="1200"/>
              </a:spcBef>
              <a:spcAft>
                <a:spcPts val="0"/>
              </a:spcAft>
              <a:buClr>
                <a:srgbClr val="F36633"/>
              </a:buClr>
              <a:buSzTx/>
              <a:buNone/>
              <a:tabLst/>
              <a:defRPr/>
            </a:pPr>
            <a:r>
              <a:rPr kumimoji="0" lang="de-DE" sz="1400" b="0" i="0" u="none" strike="noStrike" kern="0" cap="none" spc="0" normalizeH="0" baseline="0">
                <a:ln>
                  <a:noFill/>
                </a:ln>
                <a:solidFill>
                  <a:schemeClr val="tx1">
                    <a:lumMod val="65000"/>
                    <a:lumOff val="35000"/>
                  </a:schemeClr>
                </a:solidFill>
                <a:effectLst/>
                <a:uLnTx/>
                <a:uFillTx/>
                <a:ea typeface="+mn-ea"/>
                <a:cs typeface="Noto Sans"/>
              </a:rPr>
              <a:t>Infizierte Personen sind in der Regel 3 – 8 Tage lang ansteckend</a:t>
            </a:r>
            <a:r>
              <a:rPr kumimoji="0" lang="de-DE" sz="1400" b="0" i="0" u="none" strike="noStrike" kern="0" cap="none" spc="0" normalizeH="0" baseline="30000">
                <a:ln>
                  <a:noFill/>
                </a:ln>
                <a:solidFill>
                  <a:schemeClr val="tx1">
                    <a:lumMod val="65000"/>
                    <a:lumOff val="35000"/>
                  </a:schemeClr>
                </a:solidFill>
                <a:effectLst/>
                <a:uLnTx/>
                <a:uFillTx/>
                <a:ea typeface="+mn-ea"/>
                <a:cs typeface="Noto Sans"/>
              </a:rPr>
              <a:t>1</a:t>
            </a:r>
            <a:r>
              <a:rPr kumimoji="0" lang="de-DE" sz="1400" b="0" i="0" u="none" strike="noStrike" kern="0" cap="none" spc="0" normalizeH="0" baseline="0">
                <a:ln>
                  <a:noFill/>
                </a:ln>
                <a:solidFill>
                  <a:schemeClr val="tx1">
                    <a:lumMod val="65000"/>
                    <a:lumOff val="35000"/>
                  </a:schemeClr>
                </a:solidFill>
                <a:effectLst/>
                <a:uLnTx/>
                <a:uFillTx/>
                <a:ea typeface="+mn-ea"/>
                <a:cs typeface="Noto Sans"/>
              </a:rPr>
              <a:t>. Ältere Erwachsene können das Virus über längere Zeit ausscheiden</a:t>
            </a:r>
            <a:r>
              <a:rPr kumimoji="0" lang="de-DE" sz="1400" b="0" i="0" u="none" strike="noStrike" kern="0" cap="none" spc="0" normalizeH="0" baseline="30000">
                <a:ln>
                  <a:noFill/>
                </a:ln>
                <a:solidFill>
                  <a:schemeClr val="tx1">
                    <a:lumMod val="65000"/>
                    <a:lumOff val="35000"/>
                  </a:schemeClr>
                </a:solidFill>
                <a:effectLst/>
                <a:uLnTx/>
                <a:uFillTx/>
                <a:ea typeface="+mn-ea"/>
                <a:cs typeface="Noto Sans"/>
              </a:rPr>
              <a:t>4,5</a:t>
            </a:r>
            <a:endParaRPr lang="de-DE" sz="1400" kern="0">
              <a:solidFill>
                <a:schemeClr val="tx1">
                  <a:lumMod val="65000"/>
                  <a:lumOff val="35000"/>
                </a:schemeClr>
              </a:solidFill>
              <a:cs typeface="Noto Sans"/>
            </a:endParaRPr>
          </a:p>
          <a:p>
            <a:pPr marL="0" marR="0" lvl="0" indent="0" defTabSz="914400" rtl="0" eaLnBrk="1" fontAlgn="auto" latinLnBrk="0" hangingPunct="1">
              <a:spcBef>
                <a:spcPts val="1200"/>
              </a:spcBef>
              <a:spcAft>
                <a:spcPts val="0"/>
              </a:spcAft>
              <a:buClr>
                <a:srgbClr val="F36633"/>
              </a:buClr>
              <a:buSzTx/>
              <a:buNone/>
              <a:tabLst/>
              <a:defRPr/>
            </a:pPr>
            <a:r>
              <a:rPr kumimoji="0" lang="de-DE" sz="1400" b="0" i="0" u="none" strike="noStrike" kern="0" cap="none" spc="0" normalizeH="0" baseline="0">
                <a:ln>
                  <a:noFill/>
                </a:ln>
                <a:solidFill>
                  <a:schemeClr val="tx1">
                    <a:lumMod val="65000"/>
                    <a:lumOff val="35000"/>
                  </a:schemeClr>
                </a:solidFill>
                <a:effectLst/>
                <a:uLnTx/>
                <a:uFillTx/>
                <a:ea typeface="+mn-ea"/>
                <a:cs typeface="Noto Sans"/>
              </a:rPr>
              <a:t>Mehrfachinfektionen im Laufe des Lebens sind möglich.</a:t>
            </a:r>
          </a:p>
        </p:txBody>
      </p:sp>
      <p:sp>
        <p:nvSpPr>
          <p:cNvPr id="28" name="TextBox 34">
            <a:extLst>
              <a:ext uri="{FF2B5EF4-FFF2-40B4-BE49-F238E27FC236}">
                <a16:creationId xmlns:a16="http://schemas.microsoft.com/office/drawing/2014/main" id="{741E5D73-E5FB-2555-9CF1-F4FF0F1738DD}"/>
              </a:ext>
            </a:extLst>
          </p:cNvPr>
          <p:cNvSpPr txBox="1"/>
          <p:nvPr/>
        </p:nvSpPr>
        <p:spPr>
          <a:xfrm>
            <a:off x="526953" y="3519672"/>
            <a:ext cx="949496"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a:ln>
                  <a:noFill/>
                </a:ln>
                <a:solidFill>
                  <a:schemeClr val="accent2"/>
                </a:solidFill>
                <a:effectLst/>
                <a:uLnTx/>
                <a:uFillTx/>
              </a:rPr>
              <a:t>Infizierte </a:t>
            </a:r>
            <a:r>
              <a:rPr lang="de-DE" sz="1100" b="1" kern="0">
                <a:solidFill>
                  <a:schemeClr val="accent2"/>
                </a:solidFill>
              </a:rPr>
              <a:t>P</a:t>
            </a:r>
            <a:r>
              <a:rPr kumimoji="0" lang="de-DE" sz="1100" b="1" i="0" u="none" strike="noStrike" kern="0" cap="none" spc="0" normalizeH="0" baseline="0" noProof="0" err="1">
                <a:ln>
                  <a:noFill/>
                </a:ln>
                <a:solidFill>
                  <a:schemeClr val="accent2"/>
                </a:solidFill>
                <a:effectLst/>
                <a:uLnTx/>
                <a:uFillTx/>
              </a:rPr>
              <a:t>erson</a:t>
            </a:r>
            <a:endParaRPr kumimoji="0" lang="de-DE" sz="1100" b="1" i="0" u="none" strike="noStrike" kern="0" cap="none" spc="0" normalizeH="0" baseline="0" noProof="0">
              <a:ln>
                <a:noFill/>
              </a:ln>
              <a:solidFill>
                <a:schemeClr val="accent2"/>
              </a:solidFill>
              <a:effectLst/>
              <a:uLnTx/>
              <a:uFillTx/>
            </a:endParaRPr>
          </a:p>
        </p:txBody>
      </p:sp>
      <p:sp>
        <p:nvSpPr>
          <p:cNvPr id="160" name="Freeform 120">
            <a:extLst>
              <a:ext uri="{FF2B5EF4-FFF2-40B4-BE49-F238E27FC236}">
                <a16:creationId xmlns:a16="http://schemas.microsoft.com/office/drawing/2014/main" id="{2288868F-C5BE-2596-B157-DC41EF193E0D}"/>
              </a:ext>
            </a:extLst>
          </p:cNvPr>
          <p:cNvSpPr>
            <a:spLocks noChangeAspect="1" noEditPoints="1"/>
          </p:cNvSpPr>
          <p:nvPr/>
        </p:nvSpPr>
        <p:spPr bwMode="auto">
          <a:xfrm>
            <a:off x="613879" y="4452763"/>
            <a:ext cx="788520" cy="793341"/>
          </a:xfrm>
          <a:custGeom>
            <a:avLst/>
            <a:gdLst>
              <a:gd name="T0" fmla="*/ 0 w 195"/>
              <a:gd name="T1" fmla="*/ 98 h 196"/>
              <a:gd name="T2" fmla="*/ 195 w 195"/>
              <a:gd name="T3" fmla="*/ 98 h 196"/>
              <a:gd name="T4" fmla="*/ 97 w 195"/>
              <a:gd name="T5" fmla="*/ 181 h 196"/>
              <a:gd name="T6" fmla="*/ 97 w 195"/>
              <a:gd name="T7" fmla="*/ 15 h 196"/>
              <a:gd name="T8" fmla="*/ 97 w 195"/>
              <a:gd name="T9" fmla="*/ 181 h 196"/>
              <a:gd name="T10" fmla="*/ 105 w 195"/>
              <a:gd name="T11" fmla="*/ 90 h 196"/>
              <a:gd name="T12" fmla="*/ 97 w 195"/>
              <a:gd name="T13" fmla="*/ 49 h 196"/>
              <a:gd name="T14" fmla="*/ 90 w 195"/>
              <a:gd name="T15" fmla="*/ 98 h 196"/>
              <a:gd name="T16" fmla="*/ 64 w 195"/>
              <a:gd name="T17" fmla="*/ 126 h 196"/>
              <a:gd name="T18" fmla="*/ 66 w 195"/>
              <a:gd name="T19" fmla="*/ 133 h 196"/>
              <a:gd name="T20" fmla="*/ 96 w 195"/>
              <a:gd name="T21" fmla="*/ 105 h 196"/>
              <a:gd name="T22" fmla="*/ 122 w 195"/>
              <a:gd name="T23" fmla="*/ 105 h 196"/>
              <a:gd name="T24" fmla="*/ 122 w 195"/>
              <a:gd name="T25" fmla="*/ 90 h 196"/>
              <a:gd name="T26" fmla="*/ 105 w 195"/>
              <a:gd name="T27" fmla="*/ 29 h 196"/>
              <a:gd name="T28" fmla="*/ 90 w 195"/>
              <a:gd name="T29" fmla="*/ 29 h 196"/>
              <a:gd name="T30" fmla="*/ 97 w 195"/>
              <a:gd name="T31" fmla="*/ 159 h 196"/>
              <a:gd name="T32" fmla="*/ 97 w 195"/>
              <a:gd name="T33" fmla="*/ 174 h 196"/>
              <a:gd name="T34" fmla="*/ 97 w 195"/>
              <a:gd name="T35" fmla="*/ 159 h 196"/>
              <a:gd name="T36" fmla="*/ 159 w 195"/>
              <a:gd name="T37" fmla="*/ 98 h 196"/>
              <a:gd name="T38" fmla="*/ 173 w 195"/>
              <a:gd name="T39" fmla="*/ 98 h 196"/>
              <a:gd name="T40" fmla="*/ 36 w 195"/>
              <a:gd name="T41" fmla="*/ 98 h 196"/>
              <a:gd name="T42" fmla="*/ 22 w 195"/>
              <a:gd name="T43" fmla="*/ 98 h 196"/>
              <a:gd name="T44" fmla="*/ 36 w 195"/>
              <a:gd name="T45" fmla="*/ 98 h 196"/>
              <a:gd name="T46" fmla="*/ 130 w 195"/>
              <a:gd name="T47" fmla="*/ 35 h 196"/>
              <a:gd name="T48" fmla="*/ 137 w 195"/>
              <a:gd name="T49" fmla="*/ 35 h 196"/>
              <a:gd name="T50" fmla="*/ 160 w 195"/>
              <a:gd name="T51" fmla="*/ 65 h 196"/>
              <a:gd name="T52" fmla="*/ 160 w 195"/>
              <a:gd name="T53" fmla="*/ 58 h 196"/>
              <a:gd name="T54" fmla="*/ 160 w 195"/>
              <a:gd name="T55" fmla="*/ 65 h 196"/>
              <a:gd name="T56" fmla="*/ 156 w 195"/>
              <a:gd name="T57" fmla="*/ 134 h 196"/>
              <a:gd name="T58" fmla="*/ 164 w 195"/>
              <a:gd name="T59" fmla="*/ 134 h 196"/>
              <a:gd name="T60" fmla="*/ 134 w 195"/>
              <a:gd name="T61" fmla="*/ 157 h 196"/>
              <a:gd name="T62" fmla="*/ 134 w 195"/>
              <a:gd name="T63" fmla="*/ 164 h 196"/>
              <a:gd name="T64" fmla="*/ 134 w 195"/>
              <a:gd name="T65" fmla="*/ 157 h 196"/>
              <a:gd name="T66" fmla="*/ 58 w 195"/>
              <a:gd name="T67" fmla="*/ 160 h 196"/>
              <a:gd name="T68" fmla="*/ 65 w 195"/>
              <a:gd name="T69" fmla="*/ 160 h 196"/>
              <a:gd name="T70" fmla="*/ 35 w 195"/>
              <a:gd name="T71" fmla="*/ 130 h 196"/>
              <a:gd name="T72" fmla="*/ 35 w 195"/>
              <a:gd name="T73" fmla="*/ 138 h 196"/>
              <a:gd name="T74" fmla="*/ 35 w 195"/>
              <a:gd name="T75" fmla="*/ 130 h 196"/>
              <a:gd name="T76" fmla="*/ 31 w 195"/>
              <a:gd name="T77" fmla="*/ 62 h 196"/>
              <a:gd name="T78" fmla="*/ 39 w 195"/>
              <a:gd name="T79" fmla="*/ 62 h 196"/>
              <a:gd name="T80" fmla="*/ 61 w 195"/>
              <a:gd name="T81" fmla="*/ 39 h 196"/>
              <a:gd name="T82" fmla="*/ 61 w 195"/>
              <a:gd name="T83" fmla="*/ 32 h 196"/>
              <a:gd name="T84" fmla="*/ 61 w 195"/>
              <a:gd name="T85" fmla="*/ 3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5" h="196">
                <a:moveTo>
                  <a:pt x="97" y="0"/>
                </a:moveTo>
                <a:cubicBezTo>
                  <a:pt x="43" y="0"/>
                  <a:pt x="0" y="44"/>
                  <a:pt x="0" y="98"/>
                </a:cubicBezTo>
                <a:cubicBezTo>
                  <a:pt x="0" y="152"/>
                  <a:pt x="43" y="196"/>
                  <a:pt x="97" y="196"/>
                </a:cubicBezTo>
                <a:cubicBezTo>
                  <a:pt x="151" y="196"/>
                  <a:pt x="195" y="152"/>
                  <a:pt x="195" y="98"/>
                </a:cubicBezTo>
                <a:cubicBezTo>
                  <a:pt x="195" y="44"/>
                  <a:pt x="151" y="0"/>
                  <a:pt x="97" y="0"/>
                </a:cubicBezTo>
                <a:moveTo>
                  <a:pt x="97" y="181"/>
                </a:moveTo>
                <a:cubicBezTo>
                  <a:pt x="52" y="181"/>
                  <a:pt x="14" y="144"/>
                  <a:pt x="14" y="98"/>
                </a:cubicBezTo>
                <a:cubicBezTo>
                  <a:pt x="14" y="52"/>
                  <a:pt x="52" y="15"/>
                  <a:pt x="97" y="15"/>
                </a:cubicBezTo>
                <a:cubicBezTo>
                  <a:pt x="143" y="15"/>
                  <a:pt x="181" y="52"/>
                  <a:pt x="181" y="98"/>
                </a:cubicBezTo>
                <a:cubicBezTo>
                  <a:pt x="181" y="144"/>
                  <a:pt x="143" y="181"/>
                  <a:pt x="97" y="181"/>
                </a:cubicBezTo>
                <a:moveTo>
                  <a:pt x="122" y="90"/>
                </a:moveTo>
                <a:cubicBezTo>
                  <a:pt x="105" y="90"/>
                  <a:pt x="105" y="90"/>
                  <a:pt x="105" y="90"/>
                </a:cubicBezTo>
                <a:cubicBezTo>
                  <a:pt x="105" y="56"/>
                  <a:pt x="105" y="56"/>
                  <a:pt x="105" y="56"/>
                </a:cubicBezTo>
                <a:cubicBezTo>
                  <a:pt x="105" y="52"/>
                  <a:pt x="101" y="49"/>
                  <a:pt x="97" y="49"/>
                </a:cubicBezTo>
                <a:cubicBezTo>
                  <a:pt x="93" y="49"/>
                  <a:pt x="90" y="52"/>
                  <a:pt x="90" y="56"/>
                </a:cubicBezTo>
                <a:cubicBezTo>
                  <a:pt x="90" y="98"/>
                  <a:pt x="90" y="98"/>
                  <a:pt x="90" y="98"/>
                </a:cubicBezTo>
                <a:cubicBezTo>
                  <a:pt x="90" y="98"/>
                  <a:pt x="90" y="99"/>
                  <a:pt x="90" y="100"/>
                </a:cubicBezTo>
                <a:cubicBezTo>
                  <a:pt x="64" y="126"/>
                  <a:pt x="64" y="126"/>
                  <a:pt x="64" y="126"/>
                </a:cubicBezTo>
                <a:cubicBezTo>
                  <a:pt x="62" y="128"/>
                  <a:pt x="62" y="130"/>
                  <a:pt x="64" y="132"/>
                </a:cubicBezTo>
                <a:cubicBezTo>
                  <a:pt x="64" y="132"/>
                  <a:pt x="65" y="133"/>
                  <a:pt x="66" y="133"/>
                </a:cubicBezTo>
                <a:cubicBezTo>
                  <a:pt x="67" y="133"/>
                  <a:pt x="68" y="132"/>
                  <a:pt x="69" y="132"/>
                </a:cubicBezTo>
                <a:cubicBezTo>
                  <a:pt x="96" y="105"/>
                  <a:pt x="96" y="105"/>
                  <a:pt x="96" y="105"/>
                </a:cubicBezTo>
                <a:cubicBezTo>
                  <a:pt x="96" y="105"/>
                  <a:pt x="97" y="105"/>
                  <a:pt x="97" y="105"/>
                </a:cubicBezTo>
                <a:cubicBezTo>
                  <a:pt x="122" y="105"/>
                  <a:pt x="122" y="105"/>
                  <a:pt x="122" y="105"/>
                </a:cubicBezTo>
                <a:cubicBezTo>
                  <a:pt x="126" y="105"/>
                  <a:pt x="129" y="102"/>
                  <a:pt x="129" y="98"/>
                </a:cubicBezTo>
                <a:cubicBezTo>
                  <a:pt x="129" y="94"/>
                  <a:pt x="126" y="90"/>
                  <a:pt x="122" y="90"/>
                </a:cubicBezTo>
                <a:moveTo>
                  <a:pt x="97" y="37"/>
                </a:moveTo>
                <a:cubicBezTo>
                  <a:pt x="101" y="37"/>
                  <a:pt x="105" y="33"/>
                  <a:pt x="105" y="29"/>
                </a:cubicBezTo>
                <a:cubicBezTo>
                  <a:pt x="105" y="25"/>
                  <a:pt x="101" y="22"/>
                  <a:pt x="97" y="22"/>
                </a:cubicBezTo>
                <a:cubicBezTo>
                  <a:pt x="93" y="22"/>
                  <a:pt x="90" y="25"/>
                  <a:pt x="90" y="29"/>
                </a:cubicBezTo>
                <a:cubicBezTo>
                  <a:pt x="90" y="33"/>
                  <a:pt x="93" y="37"/>
                  <a:pt x="97" y="37"/>
                </a:cubicBezTo>
                <a:moveTo>
                  <a:pt x="97" y="159"/>
                </a:moveTo>
                <a:cubicBezTo>
                  <a:pt x="93" y="159"/>
                  <a:pt x="90" y="162"/>
                  <a:pt x="90" y="166"/>
                </a:cubicBezTo>
                <a:cubicBezTo>
                  <a:pt x="90" y="170"/>
                  <a:pt x="93" y="174"/>
                  <a:pt x="97" y="174"/>
                </a:cubicBezTo>
                <a:cubicBezTo>
                  <a:pt x="101" y="174"/>
                  <a:pt x="105" y="170"/>
                  <a:pt x="105" y="166"/>
                </a:cubicBezTo>
                <a:cubicBezTo>
                  <a:pt x="105" y="162"/>
                  <a:pt x="101" y="159"/>
                  <a:pt x="97" y="159"/>
                </a:cubicBezTo>
                <a:moveTo>
                  <a:pt x="166" y="90"/>
                </a:moveTo>
                <a:cubicBezTo>
                  <a:pt x="162" y="90"/>
                  <a:pt x="159" y="94"/>
                  <a:pt x="159" y="98"/>
                </a:cubicBezTo>
                <a:cubicBezTo>
                  <a:pt x="159" y="102"/>
                  <a:pt x="162" y="105"/>
                  <a:pt x="166" y="105"/>
                </a:cubicBezTo>
                <a:cubicBezTo>
                  <a:pt x="170" y="105"/>
                  <a:pt x="173" y="102"/>
                  <a:pt x="173" y="98"/>
                </a:cubicBezTo>
                <a:cubicBezTo>
                  <a:pt x="173" y="94"/>
                  <a:pt x="170" y="90"/>
                  <a:pt x="166" y="90"/>
                </a:cubicBezTo>
                <a:moveTo>
                  <a:pt x="36" y="98"/>
                </a:moveTo>
                <a:cubicBezTo>
                  <a:pt x="36" y="94"/>
                  <a:pt x="33" y="90"/>
                  <a:pt x="29" y="90"/>
                </a:cubicBezTo>
                <a:cubicBezTo>
                  <a:pt x="25" y="90"/>
                  <a:pt x="22" y="94"/>
                  <a:pt x="22" y="98"/>
                </a:cubicBezTo>
                <a:cubicBezTo>
                  <a:pt x="22" y="102"/>
                  <a:pt x="25" y="105"/>
                  <a:pt x="29" y="105"/>
                </a:cubicBezTo>
                <a:cubicBezTo>
                  <a:pt x="33" y="105"/>
                  <a:pt x="36" y="102"/>
                  <a:pt x="36" y="98"/>
                </a:cubicBezTo>
                <a:moveTo>
                  <a:pt x="134" y="32"/>
                </a:moveTo>
                <a:cubicBezTo>
                  <a:pt x="132" y="32"/>
                  <a:pt x="130" y="33"/>
                  <a:pt x="130" y="35"/>
                </a:cubicBezTo>
                <a:cubicBezTo>
                  <a:pt x="130" y="37"/>
                  <a:pt x="132" y="39"/>
                  <a:pt x="134" y="39"/>
                </a:cubicBezTo>
                <a:cubicBezTo>
                  <a:pt x="136" y="39"/>
                  <a:pt x="137" y="37"/>
                  <a:pt x="137" y="35"/>
                </a:cubicBezTo>
                <a:cubicBezTo>
                  <a:pt x="137" y="33"/>
                  <a:pt x="136" y="32"/>
                  <a:pt x="134" y="32"/>
                </a:cubicBezTo>
                <a:moveTo>
                  <a:pt x="160" y="65"/>
                </a:moveTo>
                <a:cubicBezTo>
                  <a:pt x="162" y="65"/>
                  <a:pt x="164" y="64"/>
                  <a:pt x="164" y="62"/>
                </a:cubicBezTo>
                <a:cubicBezTo>
                  <a:pt x="164" y="60"/>
                  <a:pt x="162" y="58"/>
                  <a:pt x="160" y="58"/>
                </a:cubicBezTo>
                <a:cubicBezTo>
                  <a:pt x="158" y="58"/>
                  <a:pt x="156" y="60"/>
                  <a:pt x="156" y="62"/>
                </a:cubicBezTo>
                <a:cubicBezTo>
                  <a:pt x="156" y="64"/>
                  <a:pt x="158" y="65"/>
                  <a:pt x="160" y="65"/>
                </a:cubicBezTo>
                <a:moveTo>
                  <a:pt x="160" y="130"/>
                </a:moveTo>
                <a:cubicBezTo>
                  <a:pt x="158" y="130"/>
                  <a:pt x="156" y="132"/>
                  <a:pt x="156" y="134"/>
                </a:cubicBezTo>
                <a:cubicBezTo>
                  <a:pt x="156" y="136"/>
                  <a:pt x="158" y="138"/>
                  <a:pt x="160" y="138"/>
                </a:cubicBezTo>
                <a:cubicBezTo>
                  <a:pt x="162" y="138"/>
                  <a:pt x="164" y="136"/>
                  <a:pt x="164" y="134"/>
                </a:cubicBezTo>
                <a:cubicBezTo>
                  <a:pt x="164" y="132"/>
                  <a:pt x="162" y="130"/>
                  <a:pt x="160" y="130"/>
                </a:cubicBezTo>
                <a:moveTo>
                  <a:pt x="134" y="157"/>
                </a:moveTo>
                <a:cubicBezTo>
                  <a:pt x="131" y="157"/>
                  <a:pt x="130" y="158"/>
                  <a:pt x="130" y="160"/>
                </a:cubicBezTo>
                <a:cubicBezTo>
                  <a:pt x="130" y="162"/>
                  <a:pt x="131" y="164"/>
                  <a:pt x="134" y="164"/>
                </a:cubicBezTo>
                <a:cubicBezTo>
                  <a:pt x="136" y="164"/>
                  <a:pt x="137" y="162"/>
                  <a:pt x="137" y="160"/>
                </a:cubicBezTo>
                <a:cubicBezTo>
                  <a:pt x="137" y="158"/>
                  <a:pt x="136" y="157"/>
                  <a:pt x="134" y="157"/>
                </a:cubicBezTo>
                <a:moveTo>
                  <a:pt x="61" y="157"/>
                </a:moveTo>
                <a:cubicBezTo>
                  <a:pt x="59" y="157"/>
                  <a:pt x="58" y="158"/>
                  <a:pt x="58" y="160"/>
                </a:cubicBezTo>
                <a:cubicBezTo>
                  <a:pt x="58" y="162"/>
                  <a:pt x="59" y="164"/>
                  <a:pt x="61" y="164"/>
                </a:cubicBezTo>
                <a:cubicBezTo>
                  <a:pt x="63" y="164"/>
                  <a:pt x="65" y="162"/>
                  <a:pt x="65" y="160"/>
                </a:cubicBezTo>
                <a:cubicBezTo>
                  <a:pt x="65" y="158"/>
                  <a:pt x="63" y="157"/>
                  <a:pt x="61" y="157"/>
                </a:cubicBezTo>
                <a:moveTo>
                  <a:pt x="35" y="130"/>
                </a:moveTo>
                <a:cubicBezTo>
                  <a:pt x="33" y="130"/>
                  <a:pt x="31" y="132"/>
                  <a:pt x="31" y="134"/>
                </a:cubicBezTo>
                <a:cubicBezTo>
                  <a:pt x="31" y="136"/>
                  <a:pt x="33" y="138"/>
                  <a:pt x="35" y="138"/>
                </a:cubicBezTo>
                <a:cubicBezTo>
                  <a:pt x="37" y="138"/>
                  <a:pt x="39" y="136"/>
                  <a:pt x="39" y="134"/>
                </a:cubicBezTo>
                <a:cubicBezTo>
                  <a:pt x="39" y="132"/>
                  <a:pt x="37" y="130"/>
                  <a:pt x="35" y="130"/>
                </a:cubicBezTo>
                <a:moveTo>
                  <a:pt x="35" y="58"/>
                </a:moveTo>
                <a:cubicBezTo>
                  <a:pt x="33" y="58"/>
                  <a:pt x="31" y="60"/>
                  <a:pt x="31" y="62"/>
                </a:cubicBezTo>
                <a:cubicBezTo>
                  <a:pt x="31" y="64"/>
                  <a:pt x="33" y="65"/>
                  <a:pt x="35" y="65"/>
                </a:cubicBezTo>
                <a:cubicBezTo>
                  <a:pt x="37" y="65"/>
                  <a:pt x="39" y="64"/>
                  <a:pt x="39" y="62"/>
                </a:cubicBezTo>
                <a:cubicBezTo>
                  <a:pt x="39" y="60"/>
                  <a:pt x="37" y="58"/>
                  <a:pt x="35" y="58"/>
                </a:cubicBezTo>
                <a:moveTo>
                  <a:pt x="61" y="39"/>
                </a:moveTo>
                <a:cubicBezTo>
                  <a:pt x="63" y="39"/>
                  <a:pt x="65" y="37"/>
                  <a:pt x="65" y="35"/>
                </a:cubicBezTo>
                <a:cubicBezTo>
                  <a:pt x="65" y="33"/>
                  <a:pt x="63" y="32"/>
                  <a:pt x="61" y="32"/>
                </a:cubicBezTo>
                <a:cubicBezTo>
                  <a:pt x="59" y="32"/>
                  <a:pt x="58" y="33"/>
                  <a:pt x="58" y="35"/>
                </a:cubicBezTo>
                <a:cubicBezTo>
                  <a:pt x="58" y="37"/>
                  <a:pt x="59" y="39"/>
                  <a:pt x="61" y="39"/>
                </a:cubicBezTo>
              </a:path>
            </a:pathLst>
          </a:custGeom>
          <a:solidFill>
            <a:schemeClr val="accent2"/>
          </a:solidFill>
          <a:ln w="38100">
            <a:solidFill>
              <a:schemeClr val="bg1"/>
            </a:solidFill>
          </a:ln>
        </p:spPr>
        <p:txBody>
          <a:bodyPr vert="horz" wrap="square" lIns="121920" tIns="60960" rIns="121920" bIns="60960" numCol="1" anchor="t" anchorCtr="0" compatLnSpc="1">
            <a:prstTxWarp prst="textNoShape">
              <a:avLst/>
            </a:prstTxWarp>
          </a:bodyPr>
          <a:lstStyle/>
          <a:p>
            <a:endParaRPr lang="en-GB" sz="3200"/>
          </a:p>
        </p:txBody>
      </p:sp>
      <p:sp>
        <p:nvSpPr>
          <p:cNvPr id="7" name="Rectangle 2">
            <a:extLst>
              <a:ext uri="{FF2B5EF4-FFF2-40B4-BE49-F238E27FC236}">
                <a16:creationId xmlns:a16="http://schemas.microsoft.com/office/drawing/2014/main" id="{A6A2F172-5F75-A229-E462-2BA579C1CA2E}"/>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167" name="Textplatzhalter 166">
            <a:extLst>
              <a:ext uri="{FF2B5EF4-FFF2-40B4-BE49-F238E27FC236}">
                <a16:creationId xmlns:a16="http://schemas.microsoft.com/office/drawing/2014/main" id="{286F4FCB-CCBF-05DF-0C00-D6F13CD59397}"/>
              </a:ext>
            </a:extLst>
          </p:cNvPr>
          <p:cNvSpPr>
            <a:spLocks noGrp="1"/>
          </p:cNvSpPr>
          <p:nvPr>
            <p:ph type="body" sz="quarter" idx="13"/>
          </p:nvPr>
        </p:nvSpPr>
        <p:spPr>
          <a:xfrm>
            <a:off x="365125" y="5754187"/>
            <a:ext cx="10336213" cy="830997"/>
          </a:xfrm>
        </p:spPr>
        <p:txBody>
          <a:bodyPr/>
          <a:lstStyle/>
          <a:p>
            <a:r>
              <a:rPr kumimoji="0" lang="en-US" sz="1000" b="0" i="0" u="none" strike="noStrike" kern="1200" cap="none" spc="0" normalizeH="0" baseline="0" noProof="0">
                <a:ln>
                  <a:noFill/>
                </a:ln>
                <a:solidFill>
                  <a:schemeClr val="tx1">
                    <a:lumMod val="65000"/>
                    <a:lumOff val="35000"/>
                  </a:schemeClr>
                </a:solidFill>
                <a:effectLst/>
                <a:uLnTx/>
                <a:uFillTx/>
                <a:ea typeface="+mn-ea"/>
                <a:cs typeface="Noto Sans"/>
              </a:rPr>
              <a:t>*</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bedeutet, dass in einer vollständig empfänglichen Bevölkerung jede infizierte Person im Durchschnitt drei weitere Personen ansteckt; SD: Standardabweichung. R-Werte basierend auf U.S. Daten</a:t>
            </a:r>
            <a:r>
              <a:rPr lang="de-DE">
                <a:cs typeface="Noto Sans"/>
              </a:rPr>
              <a:t>.</a:t>
            </a:r>
            <a:b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b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1</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Centers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for</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Disease Control and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Prevention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(CDC), 2018. RSV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transmission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www.cdc.gov/rsv/about/transmission.html;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2</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Otomaru</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H et al. Am J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Epidemiol</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2021;190:2536–2543;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3</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Reis J,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Shaman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J. PLoS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Comput</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Biol</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2016;12:e1005133;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4</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Walsh EE et al. J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Infect</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Dis 2013;207:1424–1432;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5</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National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Foundation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for</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Infectious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Diseases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(NFID), 2016. RSV in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older</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adults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https://www.nfid.org/wp-content/uploads/2019/08/rsv-report.pdf ;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6</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Biggerstaff</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M et al. BMC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Infectious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Diseases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2014; 480: 1471-2334;</a:t>
            </a:r>
            <a:r>
              <a:rPr lang="en-US" sz="1000">
                <a:solidFill>
                  <a:schemeClr val="tx1">
                    <a:lumMod val="65000"/>
                    <a:lumOff val="35000"/>
                  </a:schemeClr>
                </a:solidFill>
              </a:rPr>
              <a:t> </a:t>
            </a:r>
            <a:r>
              <a:rPr lang="en-US" sz="1000" baseline="30000">
                <a:solidFill>
                  <a:schemeClr val="tx1">
                    <a:lumMod val="65000"/>
                    <a:lumOff val="35000"/>
                  </a:schemeClr>
                </a:solidFill>
              </a:rPr>
              <a:t>7</a:t>
            </a:r>
            <a:r>
              <a:rPr lang="en-US" sz="1000">
                <a:solidFill>
                  <a:schemeClr val="tx1">
                    <a:lumMod val="65000"/>
                    <a:lumOff val="35000"/>
                  </a:schemeClr>
                </a:solidFill>
              </a:rPr>
              <a:t> Bloom-</a:t>
            </a:r>
            <a:r>
              <a:rPr lang="en-US" sz="1000" err="1">
                <a:solidFill>
                  <a:schemeClr val="tx1">
                    <a:lumMod val="65000"/>
                    <a:lumOff val="35000"/>
                  </a:schemeClr>
                </a:solidFill>
              </a:rPr>
              <a:t>Feshbach</a:t>
            </a:r>
            <a:r>
              <a:rPr lang="en-US" sz="1000">
                <a:solidFill>
                  <a:schemeClr val="tx1">
                    <a:lumMod val="65000"/>
                    <a:lumOff val="35000"/>
                  </a:schemeClr>
                </a:solidFill>
              </a:rPr>
              <a:t> K et al. </a:t>
            </a:r>
            <a:r>
              <a:rPr lang="en-US" sz="1000" err="1">
                <a:solidFill>
                  <a:schemeClr val="tx1">
                    <a:lumMod val="65000"/>
                    <a:lumOff val="35000"/>
                  </a:schemeClr>
                </a:solidFill>
              </a:rPr>
              <a:t>PLoS</a:t>
            </a:r>
            <a:r>
              <a:rPr lang="en-US" sz="1000">
                <a:solidFill>
                  <a:schemeClr val="tx1">
                    <a:lumMod val="65000"/>
                    <a:lumOff val="35000"/>
                  </a:schemeClr>
                </a:solidFill>
              </a:rPr>
              <a:t> One 2013;8:e54445.</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All URLs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accessed</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January</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2023, Diagramm urheberrechtsfrei unter Creative Commons CCO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public</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domain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dedication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veröffentlicht</a:t>
            </a:r>
          </a:p>
        </p:txBody>
      </p:sp>
      <p:sp>
        <p:nvSpPr>
          <p:cNvPr id="164" name="Titel 163">
            <a:extLst>
              <a:ext uri="{FF2B5EF4-FFF2-40B4-BE49-F238E27FC236}">
                <a16:creationId xmlns:a16="http://schemas.microsoft.com/office/drawing/2014/main" id="{1B7DE17D-5956-468A-2D06-EC4A06C026BE}"/>
              </a:ext>
            </a:extLst>
          </p:cNvPr>
          <p:cNvSpPr>
            <a:spLocks noGrp="1"/>
          </p:cNvSpPr>
          <p:nvPr>
            <p:ph type="title" idx="4294967295"/>
          </p:nvPr>
        </p:nvSpPr>
        <p:spPr>
          <a:xfrm>
            <a:off x="401542" y="508893"/>
            <a:ext cx="11460163" cy="430887"/>
          </a:xfrm>
        </p:spPr>
        <p:txBody>
          <a:bodyPr vert="horz">
            <a:noAutofit/>
          </a:bodyPr>
          <a:lstStyle/>
          <a:p>
            <a:pPr>
              <a:spcBef>
                <a:spcPts val="1200"/>
              </a:spcBef>
              <a:buClr>
                <a:srgbClr val="FC1921"/>
              </a:buClr>
              <a:defRPr/>
            </a:pPr>
            <a:r>
              <a:rPr lang="de-DE" sz="3200" dirty="0">
                <a:latin typeface="Arial" panose="020B0604020202020204" pitchFamily="34" charset="0"/>
                <a:cs typeface="Arial" panose="020B0604020202020204" pitchFamily="34" charset="0"/>
              </a:rPr>
              <a:t>RSV - </a:t>
            </a:r>
            <a:r>
              <a:rPr lang="de-DE" sz="2400" dirty="0"/>
              <a:t>ein ansteckendes, saisonales, respiratorisches Virus</a:t>
            </a:r>
            <a:endParaRPr lang="de-DE" sz="3200" dirty="0">
              <a:latin typeface="Arial" panose="020B0604020202020204" pitchFamily="34" charset="0"/>
              <a:cs typeface="Arial" panose="020B0604020202020204" pitchFamily="34" charset="0"/>
            </a:endParaRPr>
          </a:p>
        </p:txBody>
      </p:sp>
      <p:sp>
        <p:nvSpPr>
          <p:cNvPr id="168" name="Foliennummernplatzhalter 167">
            <a:extLst>
              <a:ext uri="{FF2B5EF4-FFF2-40B4-BE49-F238E27FC236}">
                <a16:creationId xmlns:a16="http://schemas.microsoft.com/office/drawing/2014/main" id="{6E0DCBFD-A96B-2895-FDA2-ECF5D31C7D60}"/>
              </a:ext>
            </a:extLst>
          </p:cNvPr>
          <p:cNvSpPr>
            <a:spLocks noGrp="1"/>
          </p:cNvSpPr>
          <p:nvPr>
            <p:ph type="sldNum" sz="quarter" idx="21"/>
          </p:nvPr>
        </p:nvSpPr>
        <p:spPr/>
        <p:txBody>
          <a:bodyPr/>
          <a:lstStyle/>
          <a:p>
            <a:fld id="{9F9F533D-B52E-4A2F-BF72-0ADD2D94BD75}" type="slidenum">
              <a:rPr lang="en-GB" smtClean="0"/>
              <a:pPr/>
              <a:t>33</a:t>
            </a:fld>
            <a:endParaRPr lang="en-GB"/>
          </a:p>
        </p:txBody>
      </p:sp>
      <p:sp>
        <p:nvSpPr>
          <p:cNvPr id="10" name="Rechteck: abgerundete Ecken 9">
            <a:extLst>
              <a:ext uri="{FF2B5EF4-FFF2-40B4-BE49-F238E27FC236}">
                <a16:creationId xmlns:a16="http://schemas.microsoft.com/office/drawing/2014/main" id="{0B6DF696-7967-F377-4C12-BA4201C6CAA4}"/>
              </a:ext>
            </a:extLst>
          </p:cNvPr>
          <p:cNvSpPr/>
          <p:nvPr/>
        </p:nvSpPr>
        <p:spPr>
          <a:xfrm>
            <a:off x="352424" y="1385077"/>
            <a:ext cx="5572191" cy="352801"/>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b="1"/>
              <a:t>Übertragung</a:t>
            </a:r>
          </a:p>
        </p:txBody>
      </p:sp>
      <p:sp>
        <p:nvSpPr>
          <p:cNvPr id="161" name="Rechteck: abgerundete Ecken 160">
            <a:extLst>
              <a:ext uri="{FF2B5EF4-FFF2-40B4-BE49-F238E27FC236}">
                <a16:creationId xmlns:a16="http://schemas.microsoft.com/office/drawing/2014/main" id="{A650F078-4ADB-7E6A-F253-312CF7146254}"/>
              </a:ext>
            </a:extLst>
          </p:cNvPr>
          <p:cNvSpPr/>
          <p:nvPr/>
        </p:nvSpPr>
        <p:spPr>
          <a:xfrm>
            <a:off x="6284846" y="1385077"/>
            <a:ext cx="5572191" cy="352801"/>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b="1"/>
              <a:t>Saisonalität</a:t>
            </a:r>
          </a:p>
        </p:txBody>
      </p:sp>
      <p:cxnSp>
        <p:nvCxnSpPr>
          <p:cNvPr id="165" name="Gerader Verbinder 164">
            <a:extLst>
              <a:ext uri="{FF2B5EF4-FFF2-40B4-BE49-F238E27FC236}">
                <a16:creationId xmlns:a16="http://schemas.microsoft.com/office/drawing/2014/main" id="{3F6D3B77-C65B-EA35-CEAC-BE949327CFF1}"/>
              </a:ext>
            </a:extLst>
          </p:cNvPr>
          <p:cNvCxnSpPr>
            <a:cxnSpLocks/>
          </p:cNvCxnSpPr>
          <p:nvPr/>
        </p:nvCxnSpPr>
        <p:spPr>
          <a:xfrm flipH="1">
            <a:off x="365126" y="2536019"/>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9AD2C7BF-67CF-2E63-81A4-C2C804AB72DD}"/>
              </a:ext>
            </a:extLst>
          </p:cNvPr>
          <p:cNvCxnSpPr>
            <a:cxnSpLocks/>
          </p:cNvCxnSpPr>
          <p:nvPr/>
        </p:nvCxnSpPr>
        <p:spPr>
          <a:xfrm flipH="1">
            <a:off x="365126" y="4067422"/>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0F9C123B-4682-CED4-3324-457657373FFC}"/>
              </a:ext>
            </a:extLst>
          </p:cNvPr>
          <p:cNvCxnSpPr>
            <a:cxnSpLocks/>
          </p:cNvCxnSpPr>
          <p:nvPr/>
        </p:nvCxnSpPr>
        <p:spPr>
          <a:xfrm flipH="1">
            <a:off x="365126" y="5614607"/>
            <a:ext cx="5572191" cy="0"/>
          </a:xfrm>
          <a:prstGeom prst="line">
            <a:avLst/>
          </a:prstGeom>
          <a:ln w="1905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51DFCF9B-68AD-DC85-FC26-E10CF9C74FE8}"/>
              </a:ext>
            </a:extLst>
          </p:cNvPr>
          <p:cNvCxnSpPr>
            <a:cxnSpLocks/>
          </p:cNvCxnSpPr>
          <p:nvPr/>
        </p:nvCxnSpPr>
        <p:spPr>
          <a:xfrm flipH="1">
            <a:off x="6284846" y="5614607"/>
            <a:ext cx="5572191" cy="0"/>
          </a:xfrm>
          <a:prstGeom prst="line">
            <a:avLst/>
          </a:prstGeom>
          <a:ln w="19050">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175" name="Grafik 174" descr="Familie mit Mädchen Silhouette">
            <a:extLst>
              <a:ext uri="{FF2B5EF4-FFF2-40B4-BE49-F238E27FC236}">
                <a16:creationId xmlns:a16="http://schemas.microsoft.com/office/drawing/2014/main" id="{28CB1937-2B79-94FE-46D4-6BBFFEEE0AC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7322" y="1782034"/>
            <a:ext cx="686244" cy="686244"/>
          </a:xfrm>
          <a:prstGeom prst="rect">
            <a:avLst/>
          </a:prstGeom>
        </p:spPr>
      </p:pic>
      <p:grpSp>
        <p:nvGrpSpPr>
          <p:cNvPr id="194" name="Gruppieren 193">
            <a:extLst>
              <a:ext uri="{FF2B5EF4-FFF2-40B4-BE49-F238E27FC236}">
                <a16:creationId xmlns:a16="http://schemas.microsoft.com/office/drawing/2014/main" id="{0413F91E-DDBC-7734-E88C-7D7F7AB663AA}"/>
              </a:ext>
            </a:extLst>
          </p:cNvPr>
          <p:cNvGrpSpPr/>
          <p:nvPr/>
        </p:nvGrpSpPr>
        <p:grpSpPr>
          <a:xfrm>
            <a:off x="352751" y="2706795"/>
            <a:ext cx="1313261" cy="788210"/>
            <a:chOff x="286076" y="2640120"/>
            <a:chExt cx="1313261" cy="788210"/>
          </a:xfrm>
        </p:grpSpPr>
        <p:pic>
          <p:nvPicPr>
            <p:cNvPr id="177" name="Grafik 176" descr="Frau Silhouette">
              <a:extLst>
                <a:ext uri="{FF2B5EF4-FFF2-40B4-BE49-F238E27FC236}">
                  <a16:creationId xmlns:a16="http://schemas.microsoft.com/office/drawing/2014/main" id="{B5B1A2EE-03A4-36FF-0FD3-8BDBA21C4B3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3269" y="2640120"/>
              <a:ext cx="788210" cy="788210"/>
            </a:xfrm>
            <a:prstGeom prst="rect">
              <a:avLst/>
            </a:prstGeom>
          </p:spPr>
        </p:pic>
        <p:grpSp>
          <p:nvGrpSpPr>
            <p:cNvPr id="185" name="Gruppieren 184">
              <a:extLst>
                <a:ext uri="{FF2B5EF4-FFF2-40B4-BE49-F238E27FC236}">
                  <a16:creationId xmlns:a16="http://schemas.microsoft.com/office/drawing/2014/main" id="{BEE8BD30-9B8B-EBA5-E93E-AC2D805436EC}"/>
                </a:ext>
              </a:extLst>
            </p:cNvPr>
            <p:cNvGrpSpPr/>
            <p:nvPr/>
          </p:nvGrpSpPr>
          <p:grpSpPr>
            <a:xfrm>
              <a:off x="286076" y="2724304"/>
              <a:ext cx="464842" cy="609858"/>
              <a:chOff x="208000" y="2646863"/>
              <a:chExt cx="582893" cy="764739"/>
            </a:xfrm>
          </p:grpSpPr>
          <p:pic>
            <p:nvPicPr>
              <p:cNvPr id="179" name="Grafik 178" descr="Benutzer Silhouette">
                <a:extLst>
                  <a:ext uri="{FF2B5EF4-FFF2-40B4-BE49-F238E27FC236}">
                    <a16:creationId xmlns:a16="http://schemas.microsoft.com/office/drawing/2014/main" id="{75456F63-7480-B97F-BC97-33375C9E5EA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4340" y="2646863"/>
                <a:ext cx="264375" cy="264375"/>
              </a:xfrm>
              <a:prstGeom prst="rect">
                <a:avLst/>
              </a:prstGeom>
            </p:spPr>
          </p:pic>
          <p:pic>
            <p:nvPicPr>
              <p:cNvPr id="180" name="Grafik 179" descr="Benutzer Silhouette">
                <a:extLst>
                  <a:ext uri="{FF2B5EF4-FFF2-40B4-BE49-F238E27FC236}">
                    <a16:creationId xmlns:a16="http://schemas.microsoft.com/office/drawing/2014/main" id="{B152E032-3A17-FE8F-4346-7EFE6D2D0DC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26518" y="2646863"/>
                <a:ext cx="264375" cy="264375"/>
              </a:xfrm>
              <a:prstGeom prst="rect">
                <a:avLst/>
              </a:prstGeom>
            </p:spPr>
          </p:pic>
          <p:pic>
            <p:nvPicPr>
              <p:cNvPr id="181" name="Grafik 180" descr="Benutzer Silhouette">
                <a:extLst>
                  <a:ext uri="{FF2B5EF4-FFF2-40B4-BE49-F238E27FC236}">
                    <a16:creationId xmlns:a16="http://schemas.microsoft.com/office/drawing/2014/main" id="{AB9BC0C6-B2CE-AC41-7B31-24C160FC925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08000" y="2898307"/>
                <a:ext cx="264375" cy="264375"/>
              </a:xfrm>
              <a:prstGeom prst="rect">
                <a:avLst/>
              </a:prstGeom>
            </p:spPr>
          </p:pic>
          <p:pic>
            <p:nvPicPr>
              <p:cNvPr id="182" name="Grafik 181" descr="Benutzer Silhouette">
                <a:extLst>
                  <a:ext uri="{FF2B5EF4-FFF2-40B4-BE49-F238E27FC236}">
                    <a16:creationId xmlns:a16="http://schemas.microsoft.com/office/drawing/2014/main" id="{DF92331D-66BE-E70B-2AF9-7FA90A65FF5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30178" y="2898307"/>
                <a:ext cx="264375" cy="264375"/>
              </a:xfrm>
              <a:prstGeom prst="rect">
                <a:avLst/>
              </a:prstGeom>
            </p:spPr>
          </p:pic>
          <p:pic>
            <p:nvPicPr>
              <p:cNvPr id="183" name="Grafik 182" descr="Benutzer Silhouette">
                <a:extLst>
                  <a:ext uri="{FF2B5EF4-FFF2-40B4-BE49-F238E27FC236}">
                    <a16:creationId xmlns:a16="http://schemas.microsoft.com/office/drawing/2014/main" id="{FC24F8FE-4165-0E56-4D36-27BF62AB88F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4340" y="3147227"/>
                <a:ext cx="264375" cy="264375"/>
              </a:xfrm>
              <a:prstGeom prst="rect">
                <a:avLst/>
              </a:prstGeom>
            </p:spPr>
          </p:pic>
          <p:pic>
            <p:nvPicPr>
              <p:cNvPr id="184" name="Grafik 183" descr="Benutzer Silhouette">
                <a:extLst>
                  <a:ext uri="{FF2B5EF4-FFF2-40B4-BE49-F238E27FC236}">
                    <a16:creationId xmlns:a16="http://schemas.microsoft.com/office/drawing/2014/main" id="{3AE55CE8-A95B-30F0-C789-BB196DCD8A3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26518" y="3147227"/>
                <a:ext cx="264375" cy="264375"/>
              </a:xfrm>
              <a:prstGeom prst="rect">
                <a:avLst/>
              </a:prstGeom>
            </p:spPr>
          </p:pic>
        </p:grpSp>
        <p:grpSp>
          <p:nvGrpSpPr>
            <p:cNvPr id="186" name="Gruppieren 185">
              <a:extLst>
                <a:ext uri="{FF2B5EF4-FFF2-40B4-BE49-F238E27FC236}">
                  <a16:creationId xmlns:a16="http://schemas.microsoft.com/office/drawing/2014/main" id="{5F9E0B78-B861-8B5D-183D-4F0C0F502CB6}"/>
                </a:ext>
              </a:extLst>
            </p:cNvPr>
            <p:cNvGrpSpPr/>
            <p:nvPr/>
          </p:nvGrpSpPr>
          <p:grpSpPr>
            <a:xfrm flipH="1">
              <a:off x="1134497" y="2724304"/>
              <a:ext cx="464840" cy="609858"/>
              <a:chOff x="208000" y="2646863"/>
              <a:chExt cx="582893" cy="764739"/>
            </a:xfrm>
          </p:grpSpPr>
          <p:pic>
            <p:nvPicPr>
              <p:cNvPr id="187" name="Grafik 186" descr="Benutzer Silhouette">
                <a:extLst>
                  <a:ext uri="{FF2B5EF4-FFF2-40B4-BE49-F238E27FC236}">
                    <a16:creationId xmlns:a16="http://schemas.microsoft.com/office/drawing/2014/main" id="{E0B32F81-AFEE-86C4-9E72-D4A5EC6E2D0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4340" y="2646863"/>
                <a:ext cx="264375" cy="264375"/>
              </a:xfrm>
              <a:prstGeom prst="rect">
                <a:avLst/>
              </a:prstGeom>
            </p:spPr>
          </p:pic>
          <p:pic>
            <p:nvPicPr>
              <p:cNvPr id="188" name="Grafik 187" descr="Benutzer Silhouette">
                <a:extLst>
                  <a:ext uri="{FF2B5EF4-FFF2-40B4-BE49-F238E27FC236}">
                    <a16:creationId xmlns:a16="http://schemas.microsoft.com/office/drawing/2014/main" id="{6B0BF232-06C5-818B-7CB5-558A8A25199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26518" y="2646863"/>
                <a:ext cx="264375" cy="264375"/>
              </a:xfrm>
              <a:prstGeom prst="rect">
                <a:avLst/>
              </a:prstGeom>
            </p:spPr>
          </p:pic>
          <p:pic>
            <p:nvPicPr>
              <p:cNvPr id="189" name="Grafik 188" descr="Benutzer Silhouette">
                <a:extLst>
                  <a:ext uri="{FF2B5EF4-FFF2-40B4-BE49-F238E27FC236}">
                    <a16:creationId xmlns:a16="http://schemas.microsoft.com/office/drawing/2014/main" id="{EE0552BE-7E5D-BAD5-6410-70E28067236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8000" y="2898307"/>
                <a:ext cx="264375" cy="264375"/>
              </a:xfrm>
              <a:prstGeom prst="rect">
                <a:avLst/>
              </a:prstGeom>
            </p:spPr>
          </p:pic>
          <p:pic>
            <p:nvPicPr>
              <p:cNvPr id="190" name="Grafik 189" descr="Benutzer Silhouette">
                <a:extLst>
                  <a:ext uri="{FF2B5EF4-FFF2-40B4-BE49-F238E27FC236}">
                    <a16:creationId xmlns:a16="http://schemas.microsoft.com/office/drawing/2014/main" id="{5497EBAE-414F-2D0A-2876-783D076C55F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30178" y="2898307"/>
                <a:ext cx="264375" cy="264375"/>
              </a:xfrm>
              <a:prstGeom prst="rect">
                <a:avLst/>
              </a:prstGeom>
            </p:spPr>
          </p:pic>
          <p:pic>
            <p:nvPicPr>
              <p:cNvPr id="191" name="Grafik 190" descr="Benutzer Silhouette">
                <a:extLst>
                  <a:ext uri="{FF2B5EF4-FFF2-40B4-BE49-F238E27FC236}">
                    <a16:creationId xmlns:a16="http://schemas.microsoft.com/office/drawing/2014/main" id="{AF413B8C-DCA9-4E74-283E-2E943CCDB3B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4340" y="3147227"/>
                <a:ext cx="264375" cy="264375"/>
              </a:xfrm>
              <a:prstGeom prst="rect">
                <a:avLst/>
              </a:prstGeom>
            </p:spPr>
          </p:pic>
          <p:pic>
            <p:nvPicPr>
              <p:cNvPr id="192" name="Grafik 191" descr="Benutzer Silhouette">
                <a:extLst>
                  <a:ext uri="{FF2B5EF4-FFF2-40B4-BE49-F238E27FC236}">
                    <a16:creationId xmlns:a16="http://schemas.microsoft.com/office/drawing/2014/main" id="{49F180B3-4AED-594F-961A-381906EC2E4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26518" y="3147227"/>
                <a:ext cx="264375" cy="264375"/>
              </a:xfrm>
              <a:prstGeom prst="rect">
                <a:avLst/>
              </a:prstGeom>
            </p:spPr>
          </p:pic>
        </p:grpSp>
      </p:grpSp>
    </p:spTree>
    <p:extLst>
      <p:ext uri="{BB962C8B-B14F-4D97-AF65-F5344CB8AC3E}">
        <p14:creationId xmlns:p14="http://schemas.microsoft.com/office/powerpoint/2010/main" val="2914259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0376D3A-1DF4-ED3B-5644-C36D1549CBE3}"/>
              </a:ext>
            </a:extLst>
          </p:cNvPr>
          <p:cNvSpPr>
            <a:spLocks noGrp="1"/>
          </p:cNvSpPr>
          <p:nvPr>
            <p:ph type="body" sz="quarter" idx="13"/>
          </p:nvPr>
        </p:nvSpPr>
        <p:spPr/>
        <p:txBody>
          <a:bodyPr/>
          <a:lstStyle/>
          <a:p>
            <a:endParaRPr lang="de-DE"/>
          </a:p>
        </p:txBody>
      </p:sp>
      <p:pic>
        <p:nvPicPr>
          <p:cNvPr id="4" name="Grafik 3">
            <a:extLst>
              <a:ext uri="{FF2B5EF4-FFF2-40B4-BE49-F238E27FC236}">
                <a16:creationId xmlns:a16="http://schemas.microsoft.com/office/drawing/2014/main" id="{42483929-7509-E6A9-9897-0982039801D4}"/>
              </a:ext>
            </a:extLst>
          </p:cNvPr>
          <p:cNvPicPr>
            <a:picLocks noChangeAspect="1"/>
          </p:cNvPicPr>
          <p:nvPr/>
        </p:nvPicPr>
        <p:blipFill>
          <a:blip r:embed="rId3"/>
          <a:stretch>
            <a:fillRect/>
          </a:stretch>
        </p:blipFill>
        <p:spPr>
          <a:xfrm>
            <a:off x="1018466" y="1018838"/>
            <a:ext cx="10155067" cy="4820323"/>
          </a:xfrm>
          <a:prstGeom prst="rect">
            <a:avLst/>
          </a:prstGeom>
        </p:spPr>
      </p:pic>
    </p:spTree>
    <p:extLst>
      <p:ext uri="{BB962C8B-B14F-4D97-AF65-F5344CB8AC3E}">
        <p14:creationId xmlns:p14="http://schemas.microsoft.com/office/powerpoint/2010/main" val="24497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2041B1-3602-81D2-2E7A-58E88BFADBC7}"/>
              </a:ext>
            </a:extLst>
          </p:cNvPr>
          <p:cNvSpPr>
            <a:spLocks noGrp="1"/>
          </p:cNvSpPr>
          <p:nvPr>
            <p:ph type="sldNum" sz="quarter" idx="11"/>
          </p:nvPr>
        </p:nvSpPr>
        <p:spPr/>
        <p:txBody>
          <a:bodyPr/>
          <a:lstStyle/>
          <a:p>
            <a:fld id="{9F9F533D-B52E-4A2F-BF72-0ADD2D94BD75}" type="slidenum">
              <a:rPr lang="en-GB" noProof="0" smtClean="0"/>
              <a:pPr/>
              <a:t>35</a:t>
            </a:fld>
            <a:endParaRPr lang="en-GB" noProof="0"/>
          </a:p>
        </p:txBody>
      </p:sp>
      <p:sp>
        <p:nvSpPr>
          <p:cNvPr id="6" name="Text Placeholder 5">
            <a:extLst>
              <a:ext uri="{FF2B5EF4-FFF2-40B4-BE49-F238E27FC236}">
                <a16:creationId xmlns:a16="http://schemas.microsoft.com/office/drawing/2014/main" id="{047D4FF7-64EA-E198-4A90-8E5614EE415B}"/>
              </a:ext>
            </a:extLst>
          </p:cNvPr>
          <p:cNvSpPr>
            <a:spLocks noGrp="1"/>
          </p:cNvSpPr>
          <p:nvPr>
            <p:ph type="body" sz="quarter" idx="13"/>
          </p:nvPr>
        </p:nvSpPr>
        <p:spPr>
          <a:xfrm>
            <a:off x="365124" y="6432726"/>
            <a:ext cx="10403599" cy="298800"/>
          </a:xfrm>
        </p:spPr>
        <p:txBody>
          <a:bodyPr anchor="ctr">
            <a:noAutofit/>
          </a:bodyPr>
          <a:lstStyle/>
          <a:p>
            <a:r>
              <a:rPr lang="en-US" sz="800"/>
              <a:t>1</a:t>
            </a:r>
            <a:r>
              <a:rPr lang="en-GB" sz="800"/>
              <a:t>. </a:t>
            </a:r>
            <a:r>
              <a:rPr lang="en-GB" sz="800" err="1"/>
              <a:t>Centers</a:t>
            </a:r>
            <a:r>
              <a:rPr lang="en-GB" sz="800"/>
              <a:t> for Disease Control and Prevention (CDC), 2024. </a:t>
            </a:r>
            <a:r>
              <a:rPr lang="en-US" sz="800">
                <a:hlinkClick r:id="rId3"/>
              </a:rPr>
              <a:t>Symptoms and Care of RSV | RSV | CDC </a:t>
            </a:r>
            <a:r>
              <a:rPr lang="en-GB" sz="800"/>
              <a:t>(accessed Sep 2024) 2. Openshaw PJM </a:t>
            </a:r>
            <a:r>
              <a:rPr lang="en-GB" sz="800" i="1"/>
              <a:t>et al. Annu Rev Immunol </a:t>
            </a:r>
            <a:r>
              <a:rPr lang="en-GB" sz="800"/>
              <a:t>2017;35:501–532; 3. Walsh E </a:t>
            </a:r>
            <a:r>
              <a:rPr lang="en-GB" sz="800" i="1"/>
              <a:t>et al</a:t>
            </a:r>
            <a:r>
              <a:rPr lang="en-GB" sz="800"/>
              <a:t>. </a:t>
            </a:r>
            <a:r>
              <a:rPr lang="en-GB" sz="800" i="1"/>
              <a:t>Clin Chest </a:t>
            </a:r>
            <a:r>
              <a:rPr lang="en-GB" sz="800"/>
              <a:t>Med 2017;38(1):29–36; 4. Branche AR </a:t>
            </a:r>
            <a:r>
              <a:rPr lang="en-GB" sz="800" i="1"/>
              <a:t>et al. Clin Infect Dis </a:t>
            </a:r>
            <a:r>
              <a:rPr lang="en-GB" sz="800"/>
              <a:t>2022;74(6):1004-1011; 5. </a:t>
            </a:r>
            <a:r>
              <a:rPr lang="de-DE" sz="800"/>
              <a:t>Centers </a:t>
            </a:r>
            <a:r>
              <a:rPr lang="de-DE" sz="800" err="1"/>
              <a:t>for</a:t>
            </a:r>
            <a:r>
              <a:rPr lang="de-DE" sz="800"/>
              <a:t> Disease Control and </a:t>
            </a:r>
            <a:r>
              <a:rPr lang="de-DE" sz="800" err="1"/>
              <a:t>Prevention</a:t>
            </a:r>
            <a:r>
              <a:rPr lang="de-DE" sz="800"/>
              <a:t> (CDC), 2024. </a:t>
            </a:r>
            <a:r>
              <a:rPr lang="de-DE" sz="900">
                <a:hlinkClick r:id="rId4"/>
              </a:rPr>
              <a:t>RSV in </a:t>
            </a:r>
            <a:r>
              <a:rPr lang="de-DE" sz="900" err="1">
                <a:hlinkClick r:id="rId4"/>
              </a:rPr>
              <a:t>Older</a:t>
            </a:r>
            <a:r>
              <a:rPr lang="de-DE" sz="900">
                <a:hlinkClick r:id="rId4"/>
              </a:rPr>
              <a:t> </a:t>
            </a:r>
            <a:r>
              <a:rPr lang="de-DE" sz="900" err="1">
                <a:hlinkClick r:id="rId4"/>
              </a:rPr>
              <a:t>Adults</a:t>
            </a:r>
            <a:r>
              <a:rPr lang="de-DE" sz="900">
                <a:hlinkClick r:id="rId4"/>
              </a:rPr>
              <a:t> | RSV | CDC </a:t>
            </a:r>
            <a:r>
              <a:rPr lang="de-DE" sz="900"/>
              <a:t> </a:t>
            </a:r>
            <a:r>
              <a:rPr lang="de-DE" sz="800"/>
              <a:t>(</a:t>
            </a:r>
            <a:r>
              <a:rPr lang="de-DE" sz="800" err="1"/>
              <a:t>accessed</a:t>
            </a:r>
            <a:r>
              <a:rPr lang="de-DE" sz="800"/>
              <a:t> Sep 2024)</a:t>
            </a:r>
            <a:endParaRPr lang="en-GB" sz="800"/>
          </a:p>
        </p:txBody>
      </p:sp>
      <p:sp>
        <p:nvSpPr>
          <p:cNvPr id="2" name="Title 1">
            <a:extLst>
              <a:ext uri="{FF2B5EF4-FFF2-40B4-BE49-F238E27FC236}">
                <a16:creationId xmlns:a16="http://schemas.microsoft.com/office/drawing/2014/main" id="{99F1318D-1A2B-40FC-B693-73CB7FBFA1DF}"/>
              </a:ext>
            </a:extLst>
          </p:cNvPr>
          <p:cNvSpPr>
            <a:spLocks noGrp="1"/>
          </p:cNvSpPr>
          <p:nvPr>
            <p:ph type="title"/>
          </p:nvPr>
        </p:nvSpPr>
        <p:spPr/>
        <p:txBody>
          <a:bodyPr anchor="b">
            <a:normAutofit fontScale="90000"/>
          </a:bodyPr>
          <a:lstStyle/>
          <a:p>
            <a:r>
              <a:rPr lang="de-DE"/>
              <a:t>Die Infektion mit RSV betrifft alle Altersgruppen</a:t>
            </a:r>
            <a:endParaRPr lang="en-GB"/>
          </a:p>
        </p:txBody>
      </p:sp>
      <p:sp>
        <p:nvSpPr>
          <p:cNvPr id="7" name="Subtitle 6">
            <a:extLst>
              <a:ext uri="{FF2B5EF4-FFF2-40B4-BE49-F238E27FC236}">
                <a16:creationId xmlns:a16="http://schemas.microsoft.com/office/drawing/2014/main" id="{FCA4599B-AE55-459D-BA0B-3A3015CD02A9}"/>
              </a:ext>
            </a:extLst>
          </p:cNvPr>
          <p:cNvSpPr>
            <a:spLocks noGrp="1"/>
          </p:cNvSpPr>
          <p:nvPr>
            <p:ph type="subTitle" idx="1"/>
          </p:nvPr>
        </p:nvSpPr>
        <p:spPr/>
        <p:txBody>
          <a:bodyPr/>
          <a:lstStyle/>
          <a:p>
            <a:r>
              <a:rPr lang="de-DE" sz="2000"/>
              <a:t>RSV verursacht wiederholte Infektionen während des gesamten Lebens, besonders bei Kindern und älteren Erwachsenen</a:t>
            </a:r>
          </a:p>
        </p:txBody>
      </p:sp>
      <p:sp>
        <p:nvSpPr>
          <p:cNvPr id="38" name="TextBox 37">
            <a:extLst>
              <a:ext uri="{FF2B5EF4-FFF2-40B4-BE49-F238E27FC236}">
                <a16:creationId xmlns:a16="http://schemas.microsoft.com/office/drawing/2014/main" id="{3A00F030-7F51-4534-86CA-E2B4B810F4CB}"/>
              </a:ext>
            </a:extLst>
          </p:cNvPr>
          <p:cNvSpPr txBox="1"/>
          <p:nvPr/>
        </p:nvSpPr>
        <p:spPr>
          <a:xfrm>
            <a:off x="7692284" y="4495549"/>
            <a:ext cx="4060955" cy="1000005"/>
          </a:xfrm>
          <a:prstGeom prst="rect">
            <a:avLst/>
          </a:prstGeom>
          <a:solidFill>
            <a:srgbClr val="FEEFEA"/>
          </a:solidFill>
          <a:ln>
            <a:solidFill>
              <a:schemeClr val="accent1"/>
            </a:solidFill>
          </a:ln>
        </p:spPr>
        <p:txBody>
          <a:bodyPr wrap="square" tIns="48000" bIns="48000" rtlCol="0">
            <a:spAutoFit/>
          </a:bodyPr>
          <a:lstStyle/>
          <a:p>
            <a:pPr algn="ctr">
              <a:buClr>
                <a:srgbClr val="544F40"/>
              </a:buClr>
            </a:pPr>
            <a:r>
              <a:rPr lang="de-DE" sz="1467">
                <a:latin typeface="Arial"/>
              </a:rPr>
              <a:t>Ältere Erwachsene mit hohem Risiko für schwere RSV-Infektionen. </a:t>
            </a:r>
          </a:p>
          <a:p>
            <a:pPr algn="ctr">
              <a:buClr>
                <a:srgbClr val="544F40"/>
              </a:buClr>
            </a:pPr>
            <a:r>
              <a:rPr lang="de-DE" sz="1467">
                <a:latin typeface="Arial"/>
              </a:rPr>
              <a:t>Personen mit medizinischen Vorerkrankungen haben ein noch höheres Risiko</a:t>
            </a:r>
            <a:r>
              <a:rPr lang="de-DE" sz="1467" baseline="30000">
                <a:latin typeface="Arial"/>
              </a:rPr>
              <a:t>4,5</a:t>
            </a:r>
            <a:endParaRPr lang="en-GB" sz="1467" baseline="30000">
              <a:latin typeface="Arial"/>
            </a:endParaRPr>
          </a:p>
        </p:txBody>
      </p:sp>
      <p:sp>
        <p:nvSpPr>
          <p:cNvPr id="320" name="TextBox 319">
            <a:extLst>
              <a:ext uri="{FF2B5EF4-FFF2-40B4-BE49-F238E27FC236}">
                <a16:creationId xmlns:a16="http://schemas.microsoft.com/office/drawing/2014/main" id="{1796EBEC-1FBA-AA45-FD4D-7A79BCFB48FB}"/>
              </a:ext>
            </a:extLst>
          </p:cNvPr>
          <p:cNvSpPr txBox="1"/>
          <p:nvPr/>
        </p:nvSpPr>
        <p:spPr>
          <a:xfrm>
            <a:off x="404499" y="4495549"/>
            <a:ext cx="2818203" cy="548471"/>
          </a:xfrm>
          <a:prstGeom prst="rect">
            <a:avLst/>
          </a:prstGeom>
          <a:solidFill>
            <a:srgbClr val="EBECF6"/>
          </a:solidFill>
          <a:ln>
            <a:solidFill>
              <a:schemeClr val="accent5"/>
            </a:solidFill>
          </a:ln>
        </p:spPr>
        <p:txBody>
          <a:bodyPr wrap="square" tIns="48000" bIns="48000" rtlCol="0">
            <a:spAutoFit/>
          </a:bodyPr>
          <a:lstStyle/>
          <a:p>
            <a:pPr algn="ctr">
              <a:defRPr/>
            </a:pPr>
            <a:r>
              <a:rPr lang="de-DE" sz="1467"/>
              <a:t>Fast alle Kinder werden bis zum Alter von 2 Jahren infiziert</a:t>
            </a:r>
            <a:r>
              <a:rPr lang="en-GB" sz="1467" baseline="30000"/>
              <a:t>1</a:t>
            </a:r>
          </a:p>
        </p:txBody>
      </p:sp>
      <p:grpSp>
        <p:nvGrpSpPr>
          <p:cNvPr id="33" name="Group 32">
            <a:extLst>
              <a:ext uri="{FF2B5EF4-FFF2-40B4-BE49-F238E27FC236}">
                <a16:creationId xmlns:a16="http://schemas.microsoft.com/office/drawing/2014/main" id="{4C545CCE-975B-49E1-AE98-3A208275F337}"/>
              </a:ext>
            </a:extLst>
          </p:cNvPr>
          <p:cNvGrpSpPr>
            <a:grpSpLocks noChangeAspect="1"/>
          </p:cNvGrpSpPr>
          <p:nvPr/>
        </p:nvGrpSpPr>
        <p:grpSpPr>
          <a:xfrm>
            <a:off x="365124" y="1799338"/>
            <a:ext cx="11645722" cy="2101785"/>
            <a:chOff x="344229" y="1624912"/>
            <a:chExt cx="8438923" cy="1523033"/>
          </a:xfrm>
        </p:grpSpPr>
        <p:grpSp>
          <p:nvGrpSpPr>
            <p:cNvPr id="34" name="Group 33">
              <a:extLst>
                <a:ext uri="{FF2B5EF4-FFF2-40B4-BE49-F238E27FC236}">
                  <a16:creationId xmlns:a16="http://schemas.microsoft.com/office/drawing/2014/main" id="{61A78905-4F3E-4650-AB17-7A453BE04686}"/>
                </a:ext>
              </a:extLst>
            </p:cNvPr>
            <p:cNvGrpSpPr/>
            <p:nvPr/>
          </p:nvGrpSpPr>
          <p:grpSpPr>
            <a:xfrm>
              <a:off x="344229" y="1664011"/>
              <a:ext cx="8438923" cy="1458558"/>
              <a:chOff x="354860" y="2029722"/>
              <a:chExt cx="8438923" cy="1659575"/>
            </a:xfrm>
          </p:grpSpPr>
          <p:sp>
            <p:nvSpPr>
              <p:cNvPr id="62" name="Freeform: Shape 61">
                <a:extLst>
                  <a:ext uri="{FF2B5EF4-FFF2-40B4-BE49-F238E27FC236}">
                    <a16:creationId xmlns:a16="http://schemas.microsoft.com/office/drawing/2014/main" id="{168310D8-AC87-495B-9259-A6639AD36C3E}"/>
                  </a:ext>
                </a:extLst>
              </p:cNvPr>
              <p:cNvSpPr/>
              <p:nvPr/>
            </p:nvSpPr>
            <p:spPr bwMode="auto">
              <a:xfrm>
                <a:off x="354860" y="2029722"/>
                <a:ext cx="8438923" cy="1659575"/>
              </a:xfrm>
              <a:custGeom>
                <a:avLst/>
                <a:gdLst>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152676 w 8438923"/>
                  <a:gd name="connsiteY13" fmla="*/ 1577165 h 1659575"/>
                  <a:gd name="connsiteX14" fmla="*/ 3238546 w 8438923"/>
                  <a:gd name="connsiteY14" fmla="*/ 1589499 h 1659575"/>
                  <a:gd name="connsiteX15" fmla="*/ 3649312 w 8438923"/>
                  <a:gd name="connsiteY15" fmla="*/ 1574111 h 1659575"/>
                  <a:gd name="connsiteX16" fmla="*/ 5098689 w 8438923"/>
                  <a:gd name="connsiteY16" fmla="*/ 1510397 h 1659575"/>
                  <a:gd name="connsiteX17" fmla="*/ 7056663 w 8438923"/>
                  <a:gd name="connsiteY17" fmla="*/ 1389819 h 1659575"/>
                  <a:gd name="connsiteX18" fmla="*/ 7906710 w 8438923"/>
                  <a:gd name="connsiteY18" fmla="*/ 293658 h 1659575"/>
                  <a:gd name="connsiteX19" fmla="*/ 8362438 w 8438923"/>
                  <a:gd name="connsiteY19" fmla="*/ 18174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152676 w 8438923"/>
                  <a:gd name="connsiteY13" fmla="*/ 1577165 h 1659575"/>
                  <a:gd name="connsiteX14" fmla="*/ 3649312 w 8438923"/>
                  <a:gd name="connsiteY14" fmla="*/ 1574111 h 1659575"/>
                  <a:gd name="connsiteX15" fmla="*/ 5098689 w 8438923"/>
                  <a:gd name="connsiteY15" fmla="*/ 1510397 h 1659575"/>
                  <a:gd name="connsiteX16" fmla="*/ 7056663 w 8438923"/>
                  <a:gd name="connsiteY16" fmla="*/ 1389819 h 1659575"/>
                  <a:gd name="connsiteX17" fmla="*/ 7906710 w 8438923"/>
                  <a:gd name="connsiteY17" fmla="*/ 293658 h 1659575"/>
                  <a:gd name="connsiteX18" fmla="*/ 8362438 w 8438923"/>
                  <a:gd name="connsiteY18" fmla="*/ 18174 h 1659575"/>
                  <a:gd name="connsiteX19" fmla="*/ 8438923 w 8438923"/>
                  <a:gd name="connsiteY19" fmla="*/ 0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152676 w 8438923"/>
                  <a:gd name="connsiteY13" fmla="*/ 1577165 h 1659575"/>
                  <a:gd name="connsiteX14" fmla="*/ 3649312 w 8438923"/>
                  <a:gd name="connsiteY14" fmla="*/ 1574111 h 1659575"/>
                  <a:gd name="connsiteX15" fmla="*/ 5098689 w 8438923"/>
                  <a:gd name="connsiteY15" fmla="*/ 1510397 h 1659575"/>
                  <a:gd name="connsiteX16" fmla="*/ 7056663 w 8438923"/>
                  <a:gd name="connsiteY16" fmla="*/ 1389819 h 1659575"/>
                  <a:gd name="connsiteX17" fmla="*/ 7906710 w 8438923"/>
                  <a:gd name="connsiteY17" fmla="*/ 293658 h 1659575"/>
                  <a:gd name="connsiteX18" fmla="*/ 8362438 w 8438923"/>
                  <a:gd name="connsiteY18" fmla="*/ 18174 h 1659575"/>
                  <a:gd name="connsiteX19" fmla="*/ 8438923 w 8438923"/>
                  <a:gd name="connsiteY19" fmla="*/ 0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649312 w 8438923"/>
                  <a:gd name="connsiteY13" fmla="*/ 1574111 h 1659575"/>
                  <a:gd name="connsiteX14" fmla="*/ 5098689 w 8438923"/>
                  <a:gd name="connsiteY14" fmla="*/ 1510397 h 1659575"/>
                  <a:gd name="connsiteX15" fmla="*/ 7056663 w 8438923"/>
                  <a:gd name="connsiteY15" fmla="*/ 1389819 h 1659575"/>
                  <a:gd name="connsiteX16" fmla="*/ 7906710 w 8438923"/>
                  <a:gd name="connsiteY16" fmla="*/ 293658 h 1659575"/>
                  <a:gd name="connsiteX17" fmla="*/ 8362438 w 8438923"/>
                  <a:gd name="connsiteY17" fmla="*/ 18174 h 1659575"/>
                  <a:gd name="connsiteX18" fmla="*/ 8438923 w 8438923"/>
                  <a:gd name="connsiteY18" fmla="*/ 0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649312 w 8438923"/>
                  <a:gd name="connsiteY13" fmla="*/ 1574111 h 1659575"/>
                  <a:gd name="connsiteX14" fmla="*/ 5098689 w 8438923"/>
                  <a:gd name="connsiteY14" fmla="*/ 1510397 h 1659575"/>
                  <a:gd name="connsiteX15" fmla="*/ 7056663 w 8438923"/>
                  <a:gd name="connsiteY15" fmla="*/ 1389819 h 1659575"/>
                  <a:gd name="connsiteX16" fmla="*/ 7906710 w 8438923"/>
                  <a:gd name="connsiteY16" fmla="*/ 293658 h 1659575"/>
                  <a:gd name="connsiteX17" fmla="*/ 8362438 w 8438923"/>
                  <a:gd name="connsiteY17" fmla="*/ 18174 h 1659575"/>
                  <a:gd name="connsiteX18" fmla="*/ 8438923 w 8438923"/>
                  <a:gd name="connsiteY18" fmla="*/ 0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649312 w 8438923"/>
                  <a:gd name="connsiteY13" fmla="*/ 1574111 h 1659575"/>
                  <a:gd name="connsiteX14" fmla="*/ 5098689 w 8438923"/>
                  <a:gd name="connsiteY14" fmla="*/ 1510397 h 1659575"/>
                  <a:gd name="connsiteX15" fmla="*/ 7056663 w 8438923"/>
                  <a:gd name="connsiteY15" fmla="*/ 1389819 h 1659575"/>
                  <a:gd name="connsiteX16" fmla="*/ 7906710 w 8438923"/>
                  <a:gd name="connsiteY16" fmla="*/ 293658 h 1659575"/>
                  <a:gd name="connsiteX17" fmla="*/ 8362438 w 8438923"/>
                  <a:gd name="connsiteY17" fmla="*/ 18174 h 1659575"/>
                  <a:gd name="connsiteX18" fmla="*/ 8438923 w 8438923"/>
                  <a:gd name="connsiteY18" fmla="*/ 0 h 16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38923" h="1659575">
                    <a:moveTo>
                      <a:pt x="8438923" y="0"/>
                    </a:moveTo>
                    <a:lnTo>
                      <a:pt x="8438923" y="1659575"/>
                    </a:lnTo>
                    <a:lnTo>
                      <a:pt x="8429140" y="1659575"/>
                    </a:lnTo>
                    <a:lnTo>
                      <a:pt x="5140" y="1659575"/>
                    </a:lnTo>
                    <a:lnTo>
                      <a:pt x="0" y="1659575"/>
                    </a:lnTo>
                    <a:lnTo>
                      <a:pt x="0" y="1605666"/>
                    </a:lnTo>
                    <a:lnTo>
                      <a:pt x="5140" y="1605412"/>
                    </a:lnTo>
                    <a:lnTo>
                      <a:pt x="5140" y="357013"/>
                    </a:lnTo>
                    <a:lnTo>
                      <a:pt x="111862" y="357939"/>
                    </a:lnTo>
                    <a:cubicBezTo>
                      <a:pt x="159488" y="356540"/>
                      <a:pt x="208643" y="354507"/>
                      <a:pt x="260351" y="355350"/>
                    </a:cubicBezTo>
                    <a:cubicBezTo>
                      <a:pt x="363765" y="357038"/>
                      <a:pt x="477385" y="370228"/>
                      <a:pt x="609374" y="422986"/>
                    </a:cubicBezTo>
                    <a:cubicBezTo>
                      <a:pt x="873353" y="528504"/>
                      <a:pt x="1235303" y="825426"/>
                      <a:pt x="1556431" y="989838"/>
                    </a:cubicBezTo>
                    <a:cubicBezTo>
                      <a:pt x="1877559" y="1154250"/>
                      <a:pt x="2187332" y="1312078"/>
                      <a:pt x="2536145" y="1409457"/>
                    </a:cubicBezTo>
                    <a:cubicBezTo>
                      <a:pt x="2884958" y="1506836"/>
                      <a:pt x="3428123" y="1571537"/>
                      <a:pt x="3649312" y="1574111"/>
                    </a:cubicBezTo>
                    <a:cubicBezTo>
                      <a:pt x="3870501" y="1576685"/>
                      <a:pt x="4615563" y="1531635"/>
                      <a:pt x="5098689" y="1510397"/>
                    </a:cubicBezTo>
                    <a:cubicBezTo>
                      <a:pt x="5893021" y="1472032"/>
                      <a:pt x="6588659" y="1592609"/>
                      <a:pt x="7056663" y="1389819"/>
                    </a:cubicBezTo>
                    <a:cubicBezTo>
                      <a:pt x="7524666" y="1187029"/>
                      <a:pt x="7647238" y="527506"/>
                      <a:pt x="7906710" y="293658"/>
                    </a:cubicBezTo>
                    <a:cubicBezTo>
                      <a:pt x="8068879" y="147504"/>
                      <a:pt x="8219234" y="60582"/>
                      <a:pt x="8362438" y="18174"/>
                    </a:cubicBezTo>
                    <a:lnTo>
                      <a:pt x="8438923" y="0"/>
                    </a:lnTo>
                    <a:close/>
                  </a:path>
                </a:pathLst>
              </a:custGeom>
              <a:solidFill>
                <a:srgbClr val="FEF2F5"/>
              </a:solidFill>
              <a:ln w="25400" cap="flat">
                <a:noFill/>
                <a:prstDash val="solid"/>
                <a:round/>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44F40"/>
                  </a:solidFill>
                  <a:effectLst/>
                  <a:uLnTx/>
                  <a:uFillTx/>
                </a:endParaRPr>
              </a:p>
            </p:txBody>
          </p:sp>
          <p:cxnSp>
            <p:nvCxnSpPr>
              <p:cNvPr id="63" name="Straight Arrow Connector 62">
                <a:extLst>
                  <a:ext uri="{FF2B5EF4-FFF2-40B4-BE49-F238E27FC236}">
                    <a16:creationId xmlns:a16="http://schemas.microsoft.com/office/drawing/2014/main" id="{40D52C45-6472-494A-9BE8-BAECD8676FDA}"/>
                  </a:ext>
                </a:extLst>
              </p:cNvPr>
              <p:cNvCxnSpPr>
                <a:cxnSpLocks/>
              </p:cNvCxnSpPr>
              <p:nvPr/>
            </p:nvCxnSpPr>
            <p:spPr>
              <a:xfrm flipV="1">
                <a:off x="360000" y="2223441"/>
                <a:ext cx="0" cy="1465856"/>
              </a:xfrm>
              <a:prstGeom prst="straightConnector1">
                <a:avLst/>
              </a:prstGeom>
              <a:noFill/>
              <a:ln w="9525" cap="flat" cmpd="sng" algn="ctr">
                <a:solidFill>
                  <a:srgbClr val="ED003C">
                    <a:shade val="95000"/>
                    <a:satMod val="105000"/>
                  </a:srgbClr>
                </a:solidFill>
                <a:prstDash val="solid"/>
                <a:headEnd type="none" w="med" len="med"/>
                <a:tailEnd type="triangle"/>
              </a:ln>
              <a:effectLst/>
            </p:spPr>
          </p:cxnSp>
          <p:sp>
            <p:nvSpPr>
              <p:cNvPr id="64" name="Freeform: Shape 63">
                <a:extLst>
                  <a:ext uri="{FF2B5EF4-FFF2-40B4-BE49-F238E27FC236}">
                    <a16:creationId xmlns:a16="http://schemas.microsoft.com/office/drawing/2014/main" id="{DF8F5B6F-8D23-454F-A752-FCF3E7E2F4AC}"/>
                  </a:ext>
                </a:extLst>
              </p:cNvPr>
              <p:cNvSpPr/>
              <p:nvPr/>
            </p:nvSpPr>
            <p:spPr bwMode="auto">
              <a:xfrm>
                <a:off x="360000" y="2029722"/>
                <a:ext cx="8433783" cy="1574216"/>
              </a:xfrm>
              <a:custGeom>
                <a:avLst/>
                <a:gdLst>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152676 w 8438923"/>
                  <a:gd name="connsiteY13" fmla="*/ 1577165 h 1659575"/>
                  <a:gd name="connsiteX14" fmla="*/ 3238546 w 8438923"/>
                  <a:gd name="connsiteY14" fmla="*/ 1589499 h 1659575"/>
                  <a:gd name="connsiteX15" fmla="*/ 3649312 w 8438923"/>
                  <a:gd name="connsiteY15" fmla="*/ 1574111 h 1659575"/>
                  <a:gd name="connsiteX16" fmla="*/ 5098689 w 8438923"/>
                  <a:gd name="connsiteY16" fmla="*/ 1510397 h 1659575"/>
                  <a:gd name="connsiteX17" fmla="*/ 7056663 w 8438923"/>
                  <a:gd name="connsiteY17" fmla="*/ 1389819 h 1659575"/>
                  <a:gd name="connsiteX18" fmla="*/ 7906710 w 8438923"/>
                  <a:gd name="connsiteY18" fmla="*/ 293658 h 1659575"/>
                  <a:gd name="connsiteX19" fmla="*/ 8362438 w 8438923"/>
                  <a:gd name="connsiteY19" fmla="*/ 18174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152676 w 8438923"/>
                  <a:gd name="connsiteY13" fmla="*/ 1577165 h 1659575"/>
                  <a:gd name="connsiteX14" fmla="*/ 3649312 w 8438923"/>
                  <a:gd name="connsiteY14" fmla="*/ 1574111 h 1659575"/>
                  <a:gd name="connsiteX15" fmla="*/ 5098689 w 8438923"/>
                  <a:gd name="connsiteY15" fmla="*/ 1510397 h 1659575"/>
                  <a:gd name="connsiteX16" fmla="*/ 7056663 w 8438923"/>
                  <a:gd name="connsiteY16" fmla="*/ 1389819 h 1659575"/>
                  <a:gd name="connsiteX17" fmla="*/ 7906710 w 8438923"/>
                  <a:gd name="connsiteY17" fmla="*/ 293658 h 1659575"/>
                  <a:gd name="connsiteX18" fmla="*/ 8362438 w 8438923"/>
                  <a:gd name="connsiteY18" fmla="*/ 18174 h 1659575"/>
                  <a:gd name="connsiteX19" fmla="*/ 8438923 w 8438923"/>
                  <a:gd name="connsiteY19" fmla="*/ 0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152676 w 8438923"/>
                  <a:gd name="connsiteY13" fmla="*/ 1577165 h 1659575"/>
                  <a:gd name="connsiteX14" fmla="*/ 3649312 w 8438923"/>
                  <a:gd name="connsiteY14" fmla="*/ 1574111 h 1659575"/>
                  <a:gd name="connsiteX15" fmla="*/ 5098689 w 8438923"/>
                  <a:gd name="connsiteY15" fmla="*/ 1510397 h 1659575"/>
                  <a:gd name="connsiteX16" fmla="*/ 7056663 w 8438923"/>
                  <a:gd name="connsiteY16" fmla="*/ 1389819 h 1659575"/>
                  <a:gd name="connsiteX17" fmla="*/ 7906710 w 8438923"/>
                  <a:gd name="connsiteY17" fmla="*/ 293658 h 1659575"/>
                  <a:gd name="connsiteX18" fmla="*/ 8362438 w 8438923"/>
                  <a:gd name="connsiteY18" fmla="*/ 18174 h 1659575"/>
                  <a:gd name="connsiteX19" fmla="*/ 8438923 w 8438923"/>
                  <a:gd name="connsiteY19" fmla="*/ 0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649312 w 8438923"/>
                  <a:gd name="connsiteY13" fmla="*/ 1574111 h 1659575"/>
                  <a:gd name="connsiteX14" fmla="*/ 5098689 w 8438923"/>
                  <a:gd name="connsiteY14" fmla="*/ 1510397 h 1659575"/>
                  <a:gd name="connsiteX15" fmla="*/ 7056663 w 8438923"/>
                  <a:gd name="connsiteY15" fmla="*/ 1389819 h 1659575"/>
                  <a:gd name="connsiteX16" fmla="*/ 7906710 w 8438923"/>
                  <a:gd name="connsiteY16" fmla="*/ 293658 h 1659575"/>
                  <a:gd name="connsiteX17" fmla="*/ 8362438 w 8438923"/>
                  <a:gd name="connsiteY17" fmla="*/ 18174 h 1659575"/>
                  <a:gd name="connsiteX18" fmla="*/ 8438923 w 8438923"/>
                  <a:gd name="connsiteY18" fmla="*/ 0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649312 w 8438923"/>
                  <a:gd name="connsiteY13" fmla="*/ 1574111 h 1659575"/>
                  <a:gd name="connsiteX14" fmla="*/ 5098689 w 8438923"/>
                  <a:gd name="connsiteY14" fmla="*/ 1510397 h 1659575"/>
                  <a:gd name="connsiteX15" fmla="*/ 7056663 w 8438923"/>
                  <a:gd name="connsiteY15" fmla="*/ 1389819 h 1659575"/>
                  <a:gd name="connsiteX16" fmla="*/ 7906710 w 8438923"/>
                  <a:gd name="connsiteY16" fmla="*/ 293658 h 1659575"/>
                  <a:gd name="connsiteX17" fmla="*/ 8362438 w 8438923"/>
                  <a:gd name="connsiteY17" fmla="*/ 18174 h 1659575"/>
                  <a:gd name="connsiteX18" fmla="*/ 8438923 w 8438923"/>
                  <a:gd name="connsiteY18" fmla="*/ 0 h 1659575"/>
                  <a:gd name="connsiteX0" fmla="*/ 8438923 w 8438923"/>
                  <a:gd name="connsiteY0" fmla="*/ 0 h 1659575"/>
                  <a:gd name="connsiteX1" fmla="*/ 8438923 w 8438923"/>
                  <a:gd name="connsiteY1" fmla="*/ 1659575 h 1659575"/>
                  <a:gd name="connsiteX2" fmla="*/ 8429140 w 8438923"/>
                  <a:gd name="connsiteY2" fmla="*/ 1659575 h 1659575"/>
                  <a:gd name="connsiteX3" fmla="*/ 5140 w 8438923"/>
                  <a:gd name="connsiteY3" fmla="*/ 1659575 h 1659575"/>
                  <a:gd name="connsiteX4" fmla="*/ 0 w 8438923"/>
                  <a:gd name="connsiteY4" fmla="*/ 1659575 h 1659575"/>
                  <a:gd name="connsiteX5" fmla="*/ 0 w 8438923"/>
                  <a:gd name="connsiteY5" fmla="*/ 1605666 h 1659575"/>
                  <a:gd name="connsiteX6" fmla="*/ 5140 w 8438923"/>
                  <a:gd name="connsiteY6" fmla="*/ 1605412 h 1659575"/>
                  <a:gd name="connsiteX7" fmla="*/ 5140 w 8438923"/>
                  <a:gd name="connsiteY7" fmla="*/ 357013 h 1659575"/>
                  <a:gd name="connsiteX8" fmla="*/ 111862 w 8438923"/>
                  <a:gd name="connsiteY8" fmla="*/ 357939 h 1659575"/>
                  <a:gd name="connsiteX9" fmla="*/ 260351 w 8438923"/>
                  <a:gd name="connsiteY9" fmla="*/ 355350 h 1659575"/>
                  <a:gd name="connsiteX10" fmla="*/ 609374 w 8438923"/>
                  <a:gd name="connsiteY10" fmla="*/ 422986 h 1659575"/>
                  <a:gd name="connsiteX11" fmla="*/ 1556431 w 8438923"/>
                  <a:gd name="connsiteY11" fmla="*/ 989838 h 1659575"/>
                  <a:gd name="connsiteX12" fmla="*/ 2536145 w 8438923"/>
                  <a:gd name="connsiteY12" fmla="*/ 1409457 h 1659575"/>
                  <a:gd name="connsiteX13" fmla="*/ 3649312 w 8438923"/>
                  <a:gd name="connsiteY13" fmla="*/ 1574111 h 1659575"/>
                  <a:gd name="connsiteX14" fmla="*/ 5098689 w 8438923"/>
                  <a:gd name="connsiteY14" fmla="*/ 1510397 h 1659575"/>
                  <a:gd name="connsiteX15" fmla="*/ 7056663 w 8438923"/>
                  <a:gd name="connsiteY15" fmla="*/ 1389819 h 1659575"/>
                  <a:gd name="connsiteX16" fmla="*/ 7906710 w 8438923"/>
                  <a:gd name="connsiteY16" fmla="*/ 293658 h 1659575"/>
                  <a:gd name="connsiteX17" fmla="*/ 8362438 w 8438923"/>
                  <a:gd name="connsiteY17" fmla="*/ 18174 h 1659575"/>
                  <a:gd name="connsiteX18" fmla="*/ 8438923 w 8438923"/>
                  <a:gd name="connsiteY18" fmla="*/ 0 h 1659575"/>
                  <a:gd name="connsiteX0" fmla="*/ 8429140 w 8520580"/>
                  <a:gd name="connsiteY0" fmla="*/ 1659575 h 1751015"/>
                  <a:gd name="connsiteX1" fmla="*/ 5140 w 8520580"/>
                  <a:gd name="connsiteY1" fmla="*/ 1659575 h 1751015"/>
                  <a:gd name="connsiteX2" fmla="*/ 0 w 8520580"/>
                  <a:gd name="connsiteY2" fmla="*/ 1659575 h 1751015"/>
                  <a:gd name="connsiteX3" fmla="*/ 0 w 8520580"/>
                  <a:gd name="connsiteY3" fmla="*/ 1605666 h 1751015"/>
                  <a:gd name="connsiteX4" fmla="*/ 5140 w 8520580"/>
                  <a:gd name="connsiteY4" fmla="*/ 1605412 h 1751015"/>
                  <a:gd name="connsiteX5" fmla="*/ 5140 w 8520580"/>
                  <a:gd name="connsiteY5" fmla="*/ 357013 h 1751015"/>
                  <a:gd name="connsiteX6" fmla="*/ 111862 w 8520580"/>
                  <a:gd name="connsiteY6" fmla="*/ 357939 h 1751015"/>
                  <a:gd name="connsiteX7" fmla="*/ 260351 w 8520580"/>
                  <a:gd name="connsiteY7" fmla="*/ 355350 h 1751015"/>
                  <a:gd name="connsiteX8" fmla="*/ 609374 w 8520580"/>
                  <a:gd name="connsiteY8" fmla="*/ 422986 h 1751015"/>
                  <a:gd name="connsiteX9" fmla="*/ 1556431 w 8520580"/>
                  <a:gd name="connsiteY9" fmla="*/ 989838 h 1751015"/>
                  <a:gd name="connsiteX10" fmla="*/ 2536145 w 8520580"/>
                  <a:gd name="connsiteY10" fmla="*/ 1409457 h 1751015"/>
                  <a:gd name="connsiteX11" fmla="*/ 3649312 w 8520580"/>
                  <a:gd name="connsiteY11" fmla="*/ 1574111 h 1751015"/>
                  <a:gd name="connsiteX12" fmla="*/ 5098689 w 8520580"/>
                  <a:gd name="connsiteY12" fmla="*/ 1510397 h 1751015"/>
                  <a:gd name="connsiteX13" fmla="*/ 7056663 w 8520580"/>
                  <a:gd name="connsiteY13" fmla="*/ 1389819 h 1751015"/>
                  <a:gd name="connsiteX14" fmla="*/ 7906710 w 8520580"/>
                  <a:gd name="connsiteY14" fmla="*/ 293658 h 1751015"/>
                  <a:gd name="connsiteX15" fmla="*/ 8362438 w 8520580"/>
                  <a:gd name="connsiteY15" fmla="*/ 18174 h 1751015"/>
                  <a:gd name="connsiteX16" fmla="*/ 8438923 w 8520580"/>
                  <a:gd name="connsiteY16" fmla="*/ 0 h 1751015"/>
                  <a:gd name="connsiteX17" fmla="*/ 8438923 w 8520580"/>
                  <a:gd name="connsiteY17" fmla="*/ 1659575 h 1751015"/>
                  <a:gd name="connsiteX18" fmla="*/ 8520580 w 8520580"/>
                  <a:gd name="connsiteY18" fmla="*/ 1751015 h 1751015"/>
                  <a:gd name="connsiteX0" fmla="*/ 8429140 w 8438923"/>
                  <a:gd name="connsiteY0" fmla="*/ 1659575 h 1659575"/>
                  <a:gd name="connsiteX1" fmla="*/ 5140 w 8438923"/>
                  <a:gd name="connsiteY1" fmla="*/ 1659575 h 1659575"/>
                  <a:gd name="connsiteX2" fmla="*/ 0 w 8438923"/>
                  <a:gd name="connsiteY2" fmla="*/ 1659575 h 1659575"/>
                  <a:gd name="connsiteX3" fmla="*/ 0 w 8438923"/>
                  <a:gd name="connsiteY3" fmla="*/ 1605666 h 1659575"/>
                  <a:gd name="connsiteX4" fmla="*/ 5140 w 8438923"/>
                  <a:gd name="connsiteY4" fmla="*/ 1605412 h 1659575"/>
                  <a:gd name="connsiteX5" fmla="*/ 5140 w 8438923"/>
                  <a:gd name="connsiteY5" fmla="*/ 357013 h 1659575"/>
                  <a:gd name="connsiteX6" fmla="*/ 111862 w 8438923"/>
                  <a:gd name="connsiteY6" fmla="*/ 357939 h 1659575"/>
                  <a:gd name="connsiteX7" fmla="*/ 260351 w 8438923"/>
                  <a:gd name="connsiteY7" fmla="*/ 355350 h 1659575"/>
                  <a:gd name="connsiteX8" fmla="*/ 609374 w 8438923"/>
                  <a:gd name="connsiteY8" fmla="*/ 422986 h 1659575"/>
                  <a:gd name="connsiteX9" fmla="*/ 1556431 w 8438923"/>
                  <a:gd name="connsiteY9" fmla="*/ 989838 h 1659575"/>
                  <a:gd name="connsiteX10" fmla="*/ 2536145 w 8438923"/>
                  <a:gd name="connsiteY10" fmla="*/ 1409457 h 1659575"/>
                  <a:gd name="connsiteX11" fmla="*/ 3649312 w 8438923"/>
                  <a:gd name="connsiteY11" fmla="*/ 1574111 h 1659575"/>
                  <a:gd name="connsiteX12" fmla="*/ 5098689 w 8438923"/>
                  <a:gd name="connsiteY12" fmla="*/ 1510397 h 1659575"/>
                  <a:gd name="connsiteX13" fmla="*/ 7056663 w 8438923"/>
                  <a:gd name="connsiteY13" fmla="*/ 1389819 h 1659575"/>
                  <a:gd name="connsiteX14" fmla="*/ 7906710 w 8438923"/>
                  <a:gd name="connsiteY14" fmla="*/ 293658 h 1659575"/>
                  <a:gd name="connsiteX15" fmla="*/ 8362438 w 8438923"/>
                  <a:gd name="connsiteY15" fmla="*/ 18174 h 1659575"/>
                  <a:gd name="connsiteX16" fmla="*/ 8438923 w 8438923"/>
                  <a:gd name="connsiteY16" fmla="*/ 0 h 1659575"/>
                  <a:gd name="connsiteX17" fmla="*/ 8438923 w 8438923"/>
                  <a:gd name="connsiteY17" fmla="*/ 1659575 h 1659575"/>
                  <a:gd name="connsiteX0" fmla="*/ 8429140 w 8438923"/>
                  <a:gd name="connsiteY0" fmla="*/ 1659575 h 1659575"/>
                  <a:gd name="connsiteX1" fmla="*/ 5140 w 8438923"/>
                  <a:gd name="connsiteY1" fmla="*/ 1659575 h 1659575"/>
                  <a:gd name="connsiteX2" fmla="*/ 0 w 8438923"/>
                  <a:gd name="connsiteY2" fmla="*/ 1659575 h 1659575"/>
                  <a:gd name="connsiteX3" fmla="*/ 0 w 8438923"/>
                  <a:gd name="connsiteY3" fmla="*/ 1605666 h 1659575"/>
                  <a:gd name="connsiteX4" fmla="*/ 5140 w 8438923"/>
                  <a:gd name="connsiteY4" fmla="*/ 1605412 h 1659575"/>
                  <a:gd name="connsiteX5" fmla="*/ 5140 w 8438923"/>
                  <a:gd name="connsiteY5" fmla="*/ 357013 h 1659575"/>
                  <a:gd name="connsiteX6" fmla="*/ 111862 w 8438923"/>
                  <a:gd name="connsiteY6" fmla="*/ 357939 h 1659575"/>
                  <a:gd name="connsiteX7" fmla="*/ 260351 w 8438923"/>
                  <a:gd name="connsiteY7" fmla="*/ 355350 h 1659575"/>
                  <a:gd name="connsiteX8" fmla="*/ 609374 w 8438923"/>
                  <a:gd name="connsiteY8" fmla="*/ 422986 h 1659575"/>
                  <a:gd name="connsiteX9" fmla="*/ 1556431 w 8438923"/>
                  <a:gd name="connsiteY9" fmla="*/ 989838 h 1659575"/>
                  <a:gd name="connsiteX10" fmla="*/ 2536145 w 8438923"/>
                  <a:gd name="connsiteY10" fmla="*/ 1409457 h 1659575"/>
                  <a:gd name="connsiteX11" fmla="*/ 3649312 w 8438923"/>
                  <a:gd name="connsiteY11" fmla="*/ 1574111 h 1659575"/>
                  <a:gd name="connsiteX12" fmla="*/ 5098689 w 8438923"/>
                  <a:gd name="connsiteY12" fmla="*/ 1510397 h 1659575"/>
                  <a:gd name="connsiteX13" fmla="*/ 7056663 w 8438923"/>
                  <a:gd name="connsiteY13" fmla="*/ 1389819 h 1659575"/>
                  <a:gd name="connsiteX14" fmla="*/ 7906710 w 8438923"/>
                  <a:gd name="connsiteY14" fmla="*/ 293658 h 1659575"/>
                  <a:gd name="connsiteX15" fmla="*/ 8362438 w 8438923"/>
                  <a:gd name="connsiteY15" fmla="*/ 18174 h 1659575"/>
                  <a:gd name="connsiteX16" fmla="*/ 8438923 w 8438923"/>
                  <a:gd name="connsiteY16" fmla="*/ 0 h 1659575"/>
                  <a:gd name="connsiteX0" fmla="*/ 5140 w 8438923"/>
                  <a:gd name="connsiteY0" fmla="*/ 1659575 h 1659575"/>
                  <a:gd name="connsiteX1" fmla="*/ 0 w 8438923"/>
                  <a:gd name="connsiteY1" fmla="*/ 1659575 h 1659575"/>
                  <a:gd name="connsiteX2" fmla="*/ 0 w 8438923"/>
                  <a:gd name="connsiteY2" fmla="*/ 1605666 h 1659575"/>
                  <a:gd name="connsiteX3" fmla="*/ 5140 w 8438923"/>
                  <a:gd name="connsiteY3" fmla="*/ 1605412 h 1659575"/>
                  <a:gd name="connsiteX4" fmla="*/ 5140 w 8438923"/>
                  <a:gd name="connsiteY4" fmla="*/ 357013 h 1659575"/>
                  <a:gd name="connsiteX5" fmla="*/ 111862 w 8438923"/>
                  <a:gd name="connsiteY5" fmla="*/ 357939 h 1659575"/>
                  <a:gd name="connsiteX6" fmla="*/ 260351 w 8438923"/>
                  <a:gd name="connsiteY6" fmla="*/ 355350 h 1659575"/>
                  <a:gd name="connsiteX7" fmla="*/ 609374 w 8438923"/>
                  <a:gd name="connsiteY7" fmla="*/ 422986 h 1659575"/>
                  <a:gd name="connsiteX8" fmla="*/ 1556431 w 8438923"/>
                  <a:gd name="connsiteY8" fmla="*/ 989838 h 1659575"/>
                  <a:gd name="connsiteX9" fmla="*/ 2536145 w 8438923"/>
                  <a:gd name="connsiteY9" fmla="*/ 1409457 h 1659575"/>
                  <a:gd name="connsiteX10" fmla="*/ 3649312 w 8438923"/>
                  <a:gd name="connsiteY10" fmla="*/ 1574111 h 1659575"/>
                  <a:gd name="connsiteX11" fmla="*/ 5098689 w 8438923"/>
                  <a:gd name="connsiteY11" fmla="*/ 1510397 h 1659575"/>
                  <a:gd name="connsiteX12" fmla="*/ 7056663 w 8438923"/>
                  <a:gd name="connsiteY12" fmla="*/ 1389819 h 1659575"/>
                  <a:gd name="connsiteX13" fmla="*/ 7906710 w 8438923"/>
                  <a:gd name="connsiteY13" fmla="*/ 293658 h 1659575"/>
                  <a:gd name="connsiteX14" fmla="*/ 8362438 w 8438923"/>
                  <a:gd name="connsiteY14" fmla="*/ 18174 h 1659575"/>
                  <a:gd name="connsiteX15" fmla="*/ 8438923 w 8438923"/>
                  <a:gd name="connsiteY15" fmla="*/ 0 h 1659575"/>
                  <a:gd name="connsiteX0" fmla="*/ 5140 w 8438923"/>
                  <a:gd name="connsiteY0" fmla="*/ 1659575 h 1659575"/>
                  <a:gd name="connsiteX1" fmla="*/ 0 w 8438923"/>
                  <a:gd name="connsiteY1" fmla="*/ 1659575 h 1659575"/>
                  <a:gd name="connsiteX2" fmla="*/ 0 w 8438923"/>
                  <a:gd name="connsiteY2" fmla="*/ 1605666 h 1659575"/>
                  <a:gd name="connsiteX3" fmla="*/ 5140 w 8438923"/>
                  <a:gd name="connsiteY3" fmla="*/ 357013 h 1659575"/>
                  <a:gd name="connsiteX4" fmla="*/ 111862 w 8438923"/>
                  <a:gd name="connsiteY4" fmla="*/ 357939 h 1659575"/>
                  <a:gd name="connsiteX5" fmla="*/ 260351 w 8438923"/>
                  <a:gd name="connsiteY5" fmla="*/ 355350 h 1659575"/>
                  <a:gd name="connsiteX6" fmla="*/ 609374 w 8438923"/>
                  <a:gd name="connsiteY6" fmla="*/ 422986 h 1659575"/>
                  <a:gd name="connsiteX7" fmla="*/ 1556431 w 8438923"/>
                  <a:gd name="connsiteY7" fmla="*/ 989838 h 1659575"/>
                  <a:gd name="connsiteX8" fmla="*/ 2536145 w 8438923"/>
                  <a:gd name="connsiteY8" fmla="*/ 1409457 h 1659575"/>
                  <a:gd name="connsiteX9" fmla="*/ 3649312 w 8438923"/>
                  <a:gd name="connsiteY9" fmla="*/ 1574111 h 1659575"/>
                  <a:gd name="connsiteX10" fmla="*/ 5098689 w 8438923"/>
                  <a:gd name="connsiteY10" fmla="*/ 1510397 h 1659575"/>
                  <a:gd name="connsiteX11" fmla="*/ 7056663 w 8438923"/>
                  <a:gd name="connsiteY11" fmla="*/ 1389819 h 1659575"/>
                  <a:gd name="connsiteX12" fmla="*/ 7906710 w 8438923"/>
                  <a:gd name="connsiteY12" fmla="*/ 293658 h 1659575"/>
                  <a:gd name="connsiteX13" fmla="*/ 8362438 w 8438923"/>
                  <a:gd name="connsiteY13" fmla="*/ 18174 h 1659575"/>
                  <a:gd name="connsiteX14" fmla="*/ 8438923 w 8438923"/>
                  <a:gd name="connsiteY14" fmla="*/ 0 h 1659575"/>
                  <a:gd name="connsiteX0" fmla="*/ 5140 w 8438923"/>
                  <a:gd name="connsiteY0" fmla="*/ 1659575 h 1659575"/>
                  <a:gd name="connsiteX1" fmla="*/ 0 w 8438923"/>
                  <a:gd name="connsiteY1" fmla="*/ 1659575 h 1659575"/>
                  <a:gd name="connsiteX2" fmla="*/ 5140 w 8438923"/>
                  <a:gd name="connsiteY2" fmla="*/ 357013 h 1659575"/>
                  <a:gd name="connsiteX3" fmla="*/ 111862 w 8438923"/>
                  <a:gd name="connsiteY3" fmla="*/ 357939 h 1659575"/>
                  <a:gd name="connsiteX4" fmla="*/ 260351 w 8438923"/>
                  <a:gd name="connsiteY4" fmla="*/ 355350 h 1659575"/>
                  <a:gd name="connsiteX5" fmla="*/ 609374 w 8438923"/>
                  <a:gd name="connsiteY5" fmla="*/ 422986 h 1659575"/>
                  <a:gd name="connsiteX6" fmla="*/ 1556431 w 8438923"/>
                  <a:gd name="connsiteY6" fmla="*/ 989838 h 1659575"/>
                  <a:gd name="connsiteX7" fmla="*/ 2536145 w 8438923"/>
                  <a:gd name="connsiteY7" fmla="*/ 1409457 h 1659575"/>
                  <a:gd name="connsiteX8" fmla="*/ 3649312 w 8438923"/>
                  <a:gd name="connsiteY8" fmla="*/ 1574111 h 1659575"/>
                  <a:gd name="connsiteX9" fmla="*/ 5098689 w 8438923"/>
                  <a:gd name="connsiteY9" fmla="*/ 1510397 h 1659575"/>
                  <a:gd name="connsiteX10" fmla="*/ 7056663 w 8438923"/>
                  <a:gd name="connsiteY10" fmla="*/ 1389819 h 1659575"/>
                  <a:gd name="connsiteX11" fmla="*/ 7906710 w 8438923"/>
                  <a:gd name="connsiteY11" fmla="*/ 293658 h 1659575"/>
                  <a:gd name="connsiteX12" fmla="*/ 8362438 w 8438923"/>
                  <a:gd name="connsiteY12" fmla="*/ 18174 h 1659575"/>
                  <a:gd name="connsiteX13" fmla="*/ 8438923 w 8438923"/>
                  <a:gd name="connsiteY13" fmla="*/ 0 h 1659575"/>
                  <a:gd name="connsiteX0" fmla="*/ 0 w 8433783"/>
                  <a:gd name="connsiteY0" fmla="*/ 1659575 h 1659575"/>
                  <a:gd name="connsiteX1" fmla="*/ 0 w 8433783"/>
                  <a:gd name="connsiteY1" fmla="*/ 357013 h 1659575"/>
                  <a:gd name="connsiteX2" fmla="*/ 106722 w 8433783"/>
                  <a:gd name="connsiteY2" fmla="*/ 357939 h 1659575"/>
                  <a:gd name="connsiteX3" fmla="*/ 255211 w 8433783"/>
                  <a:gd name="connsiteY3" fmla="*/ 355350 h 1659575"/>
                  <a:gd name="connsiteX4" fmla="*/ 604234 w 8433783"/>
                  <a:gd name="connsiteY4" fmla="*/ 422986 h 1659575"/>
                  <a:gd name="connsiteX5" fmla="*/ 1551291 w 8433783"/>
                  <a:gd name="connsiteY5" fmla="*/ 989838 h 1659575"/>
                  <a:gd name="connsiteX6" fmla="*/ 2531005 w 8433783"/>
                  <a:gd name="connsiteY6" fmla="*/ 1409457 h 1659575"/>
                  <a:gd name="connsiteX7" fmla="*/ 3644172 w 8433783"/>
                  <a:gd name="connsiteY7" fmla="*/ 1574111 h 1659575"/>
                  <a:gd name="connsiteX8" fmla="*/ 5093549 w 8433783"/>
                  <a:gd name="connsiteY8" fmla="*/ 1510397 h 1659575"/>
                  <a:gd name="connsiteX9" fmla="*/ 7051523 w 8433783"/>
                  <a:gd name="connsiteY9" fmla="*/ 1389819 h 1659575"/>
                  <a:gd name="connsiteX10" fmla="*/ 7901570 w 8433783"/>
                  <a:gd name="connsiteY10" fmla="*/ 293658 h 1659575"/>
                  <a:gd name="connsiteX11" fmla="*/ 8357298 w 8433783"/>
                  <a:gd name="connsiteY11" fmla="*/ 18174 h 1659575"/>
                  <a:gd name="connsiteX12" fmla="*/ 8433783 w 8433783"/>
                  <a:gd name="connsiteY12" fmla="*/ 0 h 1659575"/>
                  <a:gd name="connsiteX0" fmla="*/ 0 w 8433783"/>
                  <a:gd name="connsiteY0" fmla="*/ 357013 h 1574216"/>
                  <a:gd name="connsiteX1" fmla="*/ 106722 w 8433783"/>
                  <a:gd name="connsiteY1" fmla="*/ 357939 h 1574216"/>
                  <a:gd name="connsiteX2" fmla="*/ 255211 w 8433783"/>
                  <a:gd name="connsiteY2" fmla="*/ 355350 h 1574216"/>
                  <a:gd name="connsiteX3" fmla="*/ 604234 w 8433783"/>
                  <a:gd name="connsiteY3" fmla="*/ 422986 h 1574216"/>
                  <a:gd name="connsiteX4" fmla="*/ 1551291 w 8433783"/>
                  <a:gd name="connsiteY4" fmla="*/ 989838 h 1574216"/>
                  <a:gd name="connsiteX5" fmla="*/ 2531005 w 8433783"/>
                  <a:gd name="connsiteY5" fmla="*/ 1409457 h 1574216"/>
                  <a:gd name="connsiteX6" fmla="*/ 3644172 w 8433783"/>
                  <a:gd name="connsiteY6" fmla="*/ 1574111 h 1574216"/>
                  <a:gd name="connsiteX7" fmla="*/ 5093549 w 8433783"/>
                  <a:gd name="connsiteY7" fmla="*/ 1510397 h 1574216"/>
                  <a:gd name="connsiteX8" fmla="*/ 7051523 w 8433783"/>
                  <a:gd name="connsiteY8" fmla="*/ 1389819 h 1574216"/>
                  <a:gd name="connsiteX9" fmla="*/ 7901570 w 8433783"/>
                  <a:gd name="connsiteY9" fmla="*/ 293658 h 1574216"/>
                  <a:gd name="connsiteX10" fmla="*/ 8357298 w 8433783"/>
                  <a:gd name="connsiteY10" fmla="*/ 18174 h 1574216"/>
                  <a:gd name="connsiteX11" fmla="*/ 8433783 w 8433783"/>
                  <a:gd name="connsiteY11" fmla="*/ 0 h 157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3783" h="1574216">
                    <a:moveTo>
                      <a:pt x="0" y="357013"/>
                    </a:moveTo>
                    <a:lnTo>
                      <a:pt x="106722" y="357939"/>
                    </a:lnTo>
                    <a:cubicBezTo>
                      <a:pt x="154348" y="356540"/>
                      <a:pt x="203503" y="354507"/>
                      <a:pt x="255211" y="355350"/>
                    </a:cubicBezTo>
                    <a:cubicBezTo>
                      <a:pt x="358625" y="357038"/>
                      <a:pt x="472245" y="370228"/>
                      <a:pt x="604234" y="422986"/>
                    </a:cubicBezTo>
                    <a:cubicBezTo>
                      <a:pt x="868213" y="528504"/>
                      <a:pt x="1230163" y="825426"/>
                      <a:pt x="1551291" y="989838"/>
                    </a:cubicBezTo>
                    <a:cubicBezTo>
                      <a:pt x="1872419" y="1154250"/>
                      <a:pt x="2182192" y="1312078"/>
                      <a:pt x="2531005" y="1409457"/>
                    </a:cubicBezTo>
                    <a:cubicBezTo>
                      <a:pt x="2879818" y="1506836"/>
                      <a:pt x="3422983" y="1571537"/>
                      <a:pt x="3644172" y="1574111"/>
                    </a:cubicBezTo>
                    <a:cubicBezTo>
                      <a:pt x="3865361" y="1576685"/>
                      <a:pt x="4610423" y="1531635"/>
                      <a:pt x="5093549" y="1510397"/>
                    </a:cubicBezTo>
                    <a:cubicBezTo>
                      <a:pt x="5887881" y="1472032"/>
                      <a:pt x="6583519" y="1592609"/>
                      <a:pt x="7051523" y="1389819"/>
                    </a:cubicBezTo>
                    <a:cubicBezTo>
                      <a:pt x="7519526" y="1187029"/>
                      <a:pt x="7642098" y="527506"/>
                      <a:pt x="7901570" y="293658"/>
                    </a:cubicBezTo>
                    <a:cubicBezTo>
                      <a:pt x="8063739" y="147504"/>
                      <a:pt x="8214094" y="60582"/>
                      <a:pt x="8357298" y="18174"/>
                    </a:cubicBezTo>
                    <a:lnTo>
                      <a:pt x="8433783" y="0"/>
                    </a:lnTo>
                  </a:path>
                </a:pathLst>
              </a:custGeom>
              <a:noFill/>
              <a:ln w="3175" cap="flat">
                <a:gradFill>
                  <a:gsLst>
                    <a:gs pos="31000">
                      <a:srgbClr val="D1F2F7"/>
                    </a:gs>
                    <a:gs pos="0">
                      <a:srgbClr val="40488D"/>
                    </a:gs>
                    <a:gs pos="79000">
                      <a:srgbClr val="D1F2F7"/>
                    </a:gs>
                    <a:gs pos="100000">
                      <a:srgbClr val="F36633"/>
                    </a:gs>
                  </a:gsLst>
                  <a:lin ang="0" scaled="0"/>
                </a:gradFill>
                <a:prstDash val="solid"/>
                <a:round/>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44F40"/>
                  </a:solidFill>
                  <a:effectLst/>
                  <a:uLnTx/>
                  <a:uFillTx/>
                </a:endParaRPr>
              </a:p>
            </p:txBody>
          </p:sp>
          <p:sp>
            <p:nvSpPr>
              <p:cNvPr id="65" name="TextBox 64">
                <a:extLst>
                  <a:ext uri="{FF2B5EF4-FFF2-40B4-BE49-F238E27FC236}">
                    <a16:creationId xmlns:a16="http://schemas.microsoft.com/office/drawing/2014/main" id="{9B846E38-9125-4FDF-ACE2-2DBA7AAB09BC}"/>
                  </a:ext>
                </a:extLst>
              </p:cNvPr>
              <p:cNvSpPr txBox="1"/>
              <p:nvPr/>
            </p:nvSpPr>
            <p:spPr>
              <a:xfrm rot="16200000">
                <a:off x="-90930" y="3027979"/>
                <a:ext cx="1082462" cy="13381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
                    <a:srgbClr val="544F40"/>
                  </a:buClr>
                  <a:buSzTx/>
                  <a:buFontTx/>
                  <a:buNone/>
                  <a:tabLst/>
                  <a:defRPr/>
                </a:pPr>
                <a:r>
                  <a:rPr kumimoji="0" lang="en-GB" sz="1200" b="0" i="0" u="none" strike="noStrike" kern="0" cap="none" spc="0" normalizeH="0" baseline="0" noProof="0">
                    <a:ln>
                      <a:noFill/>
                    </a:ln>
                    <a:solidFill>
                      <a:srgbClr val="ED003C"/>
                    </a:solidFill>
                    <a:effectLst/>
                    <a:uLnTx/>
                    <a:uFillTx/>
                  </a:rPr>
                  <a:t>RSV </a:t>
                </a:r>
                <a:r>
                  <a:rPr kumimoji="0" lang="en-GB" sz="1200" b="0" i="0" u="none" strike="noStrike" kern="0" cap="none" spc="0" normalizeH="0" baseline="0" noProof="0" err="1">
                    <a:ln>
                      <a:noFill/>
                    </a:ln>
                    <a:solidFill>
                      <a:srgbClr val="ED003C"/>
                    </a:solidFill>
                    <a:effectLst/>
                    <a:uLnTx/>
                    <a:uFillTx/>
                  </a:rPr>
                  <a:t>Erkrankungen</a:t>
                </a:r>
                <a:endParaRPr kumimoji="0" lang="en-GB" sz="1200" b="0" i="0" u="none" strike="noStrike" kern="0" cap="none" spc="0" normalizeH="0" baseline="0" noProof="0">
                  <a:ln>
                    <a:noFill/>
                  </a:ln>
                  <a:solidFill>
                    <a:srgbClr val="ED003C"/>
                  </a:solidFill>
                  <a:effectLst/>
                  <a:uLnTx/>
                  <a:uFillTx/>
                </a:endParaRPr>
              </a:p>
            </p:txBody>
          </p:sp>
        </p:grpSp>
        <p:grpSp>
          <p:nvGrpSpPr>
            <p:cNvPr id="59" name="Group 58">
              <a:extLst>
                <a:ext uri="{FF2B5EF4-FFF2-40B4-BE49-F238E27FC236}">
                  <a16:creationId xmlns:a16="http://schemas.microsoft.com/office/drawing/2014/main" id="{6C8808E3-CD8C-4DD7-99BC-908DE1CF9891}"/>
                </a:ext>
              </a:extLst>
            </p:cNvPr>
            <p:cNvGrpSpPr/>
            <p:nvPr/>
          </p:nvGrpSpPr>
          <p:grpSpPr>
            <a:xfrm rot="21391911">
              <a:off x="5536230" y="1735503"/>
              <a:ext cx="547119" cy="673896"/>
              <a:chOff x="5364453" y="1217272"/>
              <a:chExt cx="547119" cy="673896"/>
            </a:xfrm>
          </p:grpSpPr>
          <p:sp>
            <p:nvSpPr>
              <p:cNvPr id="60" name="Freeform: Shape 59">
                <a:extLst>
                  <a:ext uri="{FF2B5EF4-FFF2-40B4-BE49-F238E27FC236}">
                    <a16:creationId xmlns:a16="http://schemas.microsoft.com/office/drawing/2014/main" id="{A6FA28E9-4694-438A-B3FC-9CDFD1509F82}"/>
                  </a:ext>
                </a:extLst>
              </p:cNvPr>
              <p:cNvSpPr/>
              <p:nvPr/>
            </p:nvSpPr>
            <p:spPr bwMode="auto">
              <a:xfrm>
                <a:off x="5364453" y="1217272"/>
                <a:ext cx="476515" cy="98689"/>
              </a:xfrm>
              <a:custGeom>
                <a:avLst/>
                <a:gdLst>
                  <a:gd name="connsiteX0" fmla="*/ 279078 w 589546"/>
                  <a:gd name="connsiteY0" fmla="*/ 0 h 673894"/>
                  <a:gd name="connsiteX1" fmla="*/ 517336 w 589546"/>
                  <a:gd name="connsiteY1" fmla="*/ 98689 h 673894"/>
                  <a:gd name="connsiteX2" fmla="*/ 589546 w 589546"/>
                  <a:gd name="connsiteY2" fmla="*/ 468102 h 673894"/>
                  <a:gd name="connsiteX3" fmla="*/ 279078 w 589546"/>
                  <a:gd name="connsiteY3" fmla="*/ 673894 h 673894"/>
                  <a:gd name="connsiteX4" fmla="*/ 147923 w 589546"/>
                  <a:gd name="connsiteY4" fmla="*/ 647415 h 673894"/>
                  <a:gd name="connsiteX5" fmla="*/ 128431 w 589546"/>
                  <a:gd name="connsiteY5" fmla="*/ 636835 h 673894"/>
                  <a:gd name="connsiteX6" fmla="*/ 128431 w 589546"/>
                  <a:gd name="connsiteY6" fmla="*/ 148165 h 673894"/>
                  <a:gd name="connsiteX7" fmla="*/ 0 w 589546"/>
                  <a:gd name="connsiteY7" fmla="*/ 148165 h 673894"/>
                  <a:gd name="connsiteX8" fmla="*/ 40821 w 589546"/>
                  <a:gd name="connsiteY8" fmla="*/ 98689 h 673894"/>
                  <a:gd name="connsiteX9" fmla="*/ 279078 w 589546"/>
                  <a:gd name="connsiteY9" fmla="*/ 0 h 673894"/>
                  <a:gd name="connsiteX0" fmla="*/ 589546 w 680986"/>
                  <a:gd name="connsiteY0" fmla="*/ 468102 h 673894"/>
                  <a:gd name="connsiteX1" fmla="*/ 279078 w 680986"/>
                  <a:gd name="connsiteY1" fmla="*/ 673894 h 673894"/>
                  <a:gd name="connsiteX2" fmla="*/ 147923 w 680986"/>
                  <a:gd name="connsiteY2" fmla="*/ 647415 h 673894"/>
                  <a:gd name="connsiteX3" fmla="*/ 128431 w 680986"/>
                  <a:gd name="connsiteY3" fmla="*/ 636835 h 673894"/>
                  <a:gd name="connsiteX4" fmla="*/ 128431 w 680986"/>
                  <a:gd name="connsiteY4" fmla="*/ 148165 h 673894"/>
                  <a:gd name="connsiteX5" fmla="*/ 0 w 680986"/>
                  <a:gd name="connsiteY5" fmla="*/ 148165 h 673894"/>
                  <a:gd name="connsiteX6" fmla="*/ 40821 w 680986"/>
                  <a:gd name="connsiteY6" fmla="*/ 98689 h 673894"/>
                  <a:gd name="connsiteX7" fmla="*/ 279078 w 680986"/>
                  <a:gd name="connsiteY7" fmla="*/ 0 h 673894"/>
                  <a:gd name="connsiteX8" fmla="*/ 517336 w 680986"/>
                  <a:gd name="connsiteY8" fmla="*/ 98689 h 673894"/>
                  <a:gd name="connsiteX9" fmla="*/ 680986 w 680986"/>
                  <a:gd name="connsiteY9" fmla="*/ 559542 h 673894"/>
                  <a:gd name="connsiteX0" fmla="*/ 589546 w 589546"/>
                  <a:gd name="connsiteY0" fmla="*/ 468102 h 673894"/>
                  <a:gd name="connsiteX1" fmla="*/ 279078 w 589546"/>
                  <a:gd name="connsiteY1" fmla="*/ 673894 h 673894"/>
                  <a:gd name="connsiteX2" fmla="*/ 147923 w 589546"/>
                  <a:gd name="connsiteY2" fmla="*/ 647415 h 673894"/>
                  <a:gd name="connsiteX3" fmla="*/ 128431 w 589546"/>
                  <a:gd name="connsiteY3" fmla="*/ 636835 h 673894"/>
                  <a:gd name="connsiteX4" fmla="*/ 128431 w 589546"/>
                  <a:gd name="connsiteY4" fmla="*/ 148165 h 673894"/>
                  <a:gd name="connsiteX5" fmla="*/ 0 w 589546"/>
                  <a:gd name="connsiteY5" fmla="*/ 148165 h 673894"/>
                  <a:gd name="connsiteX6" fmla="*/ 40821 w 589546"/>
                  <a:gd name="connsiteY6" fmla="*/ 98689 h 673894"/>
                  <a:gd name="connsiteX7" fmla="*/ 279078 w 589546"/>
                  <a:gd name="connsiteY7" fmla="*/ 0 h 673894"/>
                  <a:gd name="connsiteX8" fmla="*/ 517336 w 589546"/>
                  <a:gd name="connsiteY8" fmla="*/ 98689 h 673894"/>
                  <a:gd name="connsiteX0" fmla="*/ 548725 w 548725"/>
                  <a:gd name="connsiteY0" fmla="*/ 468102 h 673894"/>
                  <a:gd name="connsiteX1" fmla="*/ 238257 w 548725"/>
                  <a:gd name="connsiteY1" fmla="*/ 673894 h 673894"/>
                  <a:gd name="connsiteX2" fmla="*/ 107102 w 548725"/>
                  <a:gd name="connsiteY2" fmla="*/ 647415 h 673894"/>
                  <a:gd name="connsiteX3" fmla="*/ 87610 w 548725"/>
                  <a:gd name="connsiteY3" fmla="*/ 636835 h 673894"/>
                  <a:gd name="connsiteX4" fmla="*/ 87610 w 548725"/>
                  <a:gd name="connsiteY4" fmla="*/ 148165 h 673894"/>
                  <a:gd name="connsiteX5" fmla="*/ 0 w 548725"/>
                  <a:gd name="connsiteY5" fmla="*/ 98689 h 673894"/>
                  <a:gd name="connsiteX6" fmla="*/ 238257 w 548725"/>
                  <a:gd name="connsiteY6" fmla="*/ 0 h 673894"/>
                  <a:gd name="connsiteX7" fmla="*/ 476515 w 548725"/>
                  <a:gd name="connsiteY7" fmla="*/ 98689 h 673894"/>
                  <a:gd name="connsiteX0" fmla="*/ 548725 w 548725"/>
                  <a:gd name="connsiteY0" fmla="*/ 468102 h 673894"/>
                  <a:gd name="connsiteX1" fmla="*/ 238257 w 548725"/>
                  <a:gd name="connsiteY1" fmla="*/ 673894 h 673894"/>
                  <a:gd name="connsiteX2" fmla="*/ 107102 w 548725"/>
                  <a:gd name="connsiteY2" fmla="*/ 647415 h 673894"/>
                  <a:gd name="connsiteX3" fmla="*/ 87610 w 548725"/>
                  <a:gd name="connsiteY3" fmla="*/ 636835 h 673894"/>
                  <a:gd name="connsiteX4" fmla="*/ 0 w 548725"/>
                  <a:gd name="connsiteY4" fmla="*/ 98689 h 673894"/>
                  <a:gd name="connsiteX5" fmla="*/ 238257 w 548725"/>
                  <a:gd name="connsiteY5" fmla="*/ 0 h 673894"/>
                  <a:gd name="connsiteX6" fmla="*/ 476515 w 548725"/>
                  <a:gd name="connsiteY6" fmla="*/ 98689 h 673894"/>
                  <a:gd name="connsiteX0" fmla="*/ 548725 w 548725"/>
                  <a:gd name="connsiteY0" fmla="*/ 468102 h 673894"/>
                  <a:gd name="connsiteX1" fmla="*/ 238257 w 548725"/>
                  <a:gd name="connsiteY1" fmla="*/ 673894 h 673894"/>
                  <a:gd name="connsiteX2" fmla="*/ 107102 w 548725"/>
                  <a:gd name="connsiteY2" fmla="*/ 647415 h 673894"/>
                  <a:gd name="connsiteX3" fmla="*/ 0 w 548725"/>
                  <a:gd name="connsiteY3" fmla="*/ 98689 h 673894"/>
                  <a:gd name="connsiteX4" fmla="*/ 238257 w 548725"/>
                  <a:gd name="connsiteY4" fmla="*/ 0 h 673894"/>
                  <a:gd name="connsiteX5" fmla="*/ 476515 w 548725"/>
                  <a:gd name="connsiteY5" fmla="*/ 98689 h 673894"/>
                  <a:gd name="connsiteX0" fmla="*/ 548725 w 548725"/>
                  <a:gd name="connsiteY0" fmla="*/ 468102 h 688433"/>
                  <a:gd name="connsiteX1" fmla="*/ 238257 w 548725"/>
                  <a:gd name="connsiteY1" fmla="*/ 673894 h 688433"/>
                  <a:gd name="connsiteX2" fmla="*/ 0 w 548725"/>
                  <a:gd name="connsiteY2" fmla="*/ 98689 h 688433"/>
                  <a:gd name="connsiteX3" fmla="*/ 238257 w 548725"/>
                  <a:gd name="connsiteY3" fmla="*/ 0 h 688433"/>
                  <a:gd name="connsiteX4" fmla="*/ 476515 w 548725"/>
                  <a:gd name="connsiteY4" fmla="*/ 98689 h 688433"/>
                  <a:gd name="connsiteX0" fmla="*/ 548725 w 548725"/>
                  <a:gd name="connsiteY0" fmla="*/ 468102 h 468102"/>
                  <a:gd name="connsiteX1" fmla="*/ 0 w 548725"/>
                  <a:gd name="connsiteY1" fmla="*/ 98689 h 468102"/>
                  <a:gd name="connsiteX2" fmla="*/ 238257 w 548725"/>
                  <a:gd name="connsiteY2" fmla="*/ 0 h 468102"/>
                  <a:gd name="connsiteX3" fmla="*/ 476515 w 548725"/>
                  <a:gd name="connsiteY3" fmla="*/ 98689 h 468102"/>
                  <a:gd name="connsiteX0" fmla="*/ 0 w 476515"/>
                  <a:gd name="connsiteY0" fmla="*/ 98689 h 98689"/>
                  <a:gd name="connsiteX1" fmla="*/ 238257 w 476515"/>
                  <a:gd name="connsiteY1" fmla="*/ 0 h 98689"/>
                  <a:gd name="connsiteX2" fmla="*/ 476515 w 476515"/>
                  <a:gd name="connsiteY2" fmla="*/ 98689 h 98689"/>
                </a:gdLst>
                <a:ahLst/>
                <a:cxnLst>
                  <a:cxn ang="0">
                    <a:pos x="connsiteX0" y="connsiteY0"/>
                  </a:cxn>
                  <a:cxn ang="0">
                    <a:pos x="connsiteX1" y="connsiteY1"/>
                  </a:cxn>
                  <a:cxn ang="0">
                    <a:pos x="connsiteX2" y="connsiteY2"/>
                  </a:cxn>
                </a:cxnLst>
                <a:rect l="l" t="t" r="r" b="b"/>
                <a:pathLst>
                  <a:path w="476515" h="98689">
                    <a:moveTo>
                      <a:pt x="0" y="98689"/>
                    </a:moveTo>
                    <a:cubicBezTo>
                      <a:pt x="60975" y="37714"/>
                      <a:pt x="145212" y="0"/>
                      <a:pt x="238257" y="0"/>
                    </a:cubicBezTo>
                    <a:cubicBezTo>
                      <a:pt x="331303" y="0"/>
                      <a:pt x="415540" y="37714"/>
                      <a:pt x="476515" y="98689"/>
                    </a:cubicBezTo>
                  </a:path>
                </a:pathLst>
              </a:custGeom>
              <a:noFill/>
              <a:ln w="25400" cap="rnd" cmpd="sng" algn="ctr">
                <a:solidFill>
                  <a:srgbClr val="D1F2F7"/>
                </a:solidFill>
                <a:prstDash val="solid"/>
                <a:headEnd type="none"/>
                <a:tailEnd type="triangle"/>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ctr" defTabSz="91440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C7C83711-23CE-4847-ABE4-C4BCF5AFE61C}"/>
                  </a:ext>
                </a:extLst>
              </p:cNvPr>
              <p:cNvSpPr/>
              <p:nvPr/>
            </p:nvSpPr>
            <p:spPr bwMode="auto">
              <a:xfrm>
                <a:off x="5469949" y="1685376"/>
                <a:ext cx="441623" cy="205792"/>
              </a:xfrm>
              <a:custGeom>
                <a:avLst/>
                <a:gdLst>
                  <a:gd name="connsiteX0" fmla="*/ 279078 w 589546"/>
                  <a:gd name="connsiteY0" fmla="*/ 0 h 673894"/>
                  <a:gd name="connsiteX1" fmla="*/ 517336 w 589546"/>
                  <a:gd name="connsiteY1" fmla="*/ 98689 h 673894"/>
                  <a:gd name="connsiteX2" fmla="*/ 589546 w 589546"/>
                  <a:gd name="connsiteY2" fmla="*/ 468102 h 673894"/>
                  <a:gd name="connsiteX3" fmla="*/ 279078 w 589546"/>
                  <a:gd name="connsiteY3" fmla="*/ 673894 h 673894"/>
                  <a:gd name="connsiteX4" fmla="*/ 147923 w 589546"/>
                  <a:gd name="connsiteY4" fmla="*/ 647415 h 673894"/>
                  <a:gd name="connsiteX5" fmla="*/ 128431 w 589546"/>
                  <a:gd name="connsiteY5" fmla="*/ 636835 h 673894"/>
                  <a:gd name="connsiteX6" fmla="*/ 128431 w 589546"/>
                  <a:gd name="connsiteY6" fmla="*/ 148165 h 673894"/>
                  <a:gd name="connsiteX7" fmla="*/ 0 w 589546"/>
                  <a:gd name="connsiteY7" fmla="*/ 148165 h 673894"/>
                  <a:gd name="connsiteX8" fmla="*/ 40821 w 589546"/>
                  <a:gd name="connsiteY8" fmla="*/ 98689 h 673894"/>
                  <a:gd name="connsiteX9" fmla="*/ 279078 w 589546"/>
                  <a:gd name="connsiteY9" fmla="*/ 0 h 673894"/>
                  <a:gd name="connsiteX0" fmla="*/ 589546 w 680986"/>
                  <a:gd name="connsiteY0" fmla="*/ 468102 h 673894"/>
                  <a:gd name="connsiteX1" fmla="*/ 279078 w 680986"/>
                  <a:gd name="connsiteY1" fmla="*/ 673894 h 673894"/>
                  <a:gd name="connsiteX2" fmla="*/ 147923 w 680986"/>
                  <a:gd name="connsiteY2" fmla="*/ 647415 h 673894"/>
                  <a:gd name="connsiteX3" fmla="*/ 128431 w 680986"/>
                  <a:gd name="connsiteY3" fmla="*/ 636835 h 673894"/>
                  <a:gd name="connsiteX4" fmla="*/ 128431 w 680986"/>
                  <a:gd name="connsiteY4" fmla="*/ 148165 h 673894"/>
                  <a:gd name="connsiteX5" fmla="*/ 0 w 680986"/>
                  <a:gd name="connsiteY5" fmla="*/ 148165 h 673894"/>
                  <a:gd name="connsiteX6" fmla="*/ 40821 w 680986"/>
                  <a:gd name="connsiteY6" fmla="*/ 98689 h 673894"/>
                  <a:gd name="connsiteX7" fmla="*/ 279078 w 680986"/>
                  <a:gd name="connsiteY7" fmla="*/ 0 h 673894"/>
                  <a:gd name="connsiteX8" fmla="*/ 517336 w 680986"/>
                  <a:gd name="connsiteY8" fmla="*/ 98689 h 673894"/>
                  <a:gd name="connsiteX9" fmla="*/ 680986 w 680986"/>
                  <a:gd name="connsiteY9" fmla="*/ 559542 h 673894"/>
                  <a:gd name="connsiteX0" fmla="*/ 589546 w 589546"/>
                  <a:gd name="connsiteY0" fmla="*/ 468102 h 673894"/>
                  <a:gd name="connsiteX1" fmla="*/ 279078 w 589546"/>
                  <a:gd name="connsiteY1" fmla="*/ 673894 h 673894"/>
                  <a:gd name="connsiteX2" fmla="*/ 147923 w 589546"/>
                  <a:gd name="connsiteY2" fmla="*/ 647415 h 673894"/>
                  <a:gd name="connsiteX3" fmla="*/ 128431 w 589546"/>
                  <a:gd name="connsiteY3" fmla="*/ 636835 h 673894"/>
                  <a:gd name="connsiteX4" fmla="*/ 128431 w 589546"/>
                  <a:gd name="connsiteY4" fmla="*/ 148165 h 673894"/>
                  <a:gd name="connsiteX5" fmla="*/ 0 w 589546"/>
                  <a:gd name="connsiteY5" fmla="*/ 148165 h 673894"/>
                  <a:gd name="connsiteX6" fmla="*/ 40821 w 589546"/>
                  <a:gd name="connsiteY6" fmla="*/ 98689 h 673894"/>
                  <a:gd name="connsiteX7" fmla="*/ 279078 w 589546"/>
                  <a:gd name="connsiteY7" fmla="*/ 0 h 673894"/>
                  <a:gd name="connsiteX8" fmla="*/ 517336 w 589546"/>
                  <a:gd name="connsiteY8" fmla="*/ 98689 h 673894"/>
                  <a:gd name="connsiteX0" fmla="*/ 589546 w 589546"/>
                  <a:gd name="connsiteY0" fmla="*/ 468102 h 673894"/>
                  <a:gd name="connsiteX1" fmla="*/ 279078 w 589546"/>
                  <a:gd name="connsiteY1" fmla="*/ 673894 h 673894"/>
                  <a:gd name="connsiteX2" fmla="*/ 147923 w 589546"/>
                  <a:gd name="connsiteY2" fmla="*/ 647415 h 673894"/>
                  <a:gd name="connsiteX3" fmla="*/ 128431 w 589546"/>
                  <a:gd name="connsiteY3" fmla="*/ 636835 h 673894"/>
                  <a:gd name="connsiteX4" fmla="*/ 128431 w 589546"/>
                  <a:gd name="connsiteY4" fmla="*/ 148165 h 673894"/>
                  <a:gd name="connsiteX5" fmla="*/ 0 w 589546"/>
                  <a:gd name="connsiteY5" fmla="*/ 148165 h 673894"/>
                  <a:gd name="connsiteX6" fmla="*/ 40821 w 589546"/>
                  <a:gd name="connsiteY6" fmla="*/ 98689 h 673894"/>
                  <a:gd name="connsiteX7" fmla="*/ 279078 w 589546"/>
                  <a:gd name="connsiteY7" fmla="*/ 0 h 673894"/>
                  <a:gd name="connsiteX0" fmla="*/ 589546 w 589546"/>
                  <a:gd name="connsiteY0" fmla="*/ 477107 h 682899"/>
                  <a:gd name="connsiteX1" fmla="*/ 279078 w 589546"/>
                  <a:gd name="connsiteY1" fmla="*/ 682899 h 682899"/>
                  <a:gd name="connsiteX2" fmla="*/ 147923 w 589546"/>
                  <a:gd name="connsiteY2" fmla="*/ 656420 h 682899"/>
                  <a:gd name="connsiteX3" fmla="*/ 128431 w 589546"/>
                  <a:gd name="connsiteY3" fmla="*/ 645840 h 682899"/>
                  <a:gd name="connsiteX4" fmla="*/ 128431 w 589546"/>
                  <a:gd name="connsiteY4" fmla="*/ 157170 h 682899"/>
                  <a:gd name="connsiteX5" fmla="*/ 0 w 589546"/>
                  <a:gd name="connsiteY5" fmla="*/ 157170 h 682899"/>
                  <a:gd name="connsiteX6" fmla="*/ 40821 w 589546"/>
                  <a:gd name="connsiteY6" fmla="*/ 107694 h 682899"/>
                  <a:gd name="connsiteX7" fmla="*/ 279078 w 589546"/>
                  <a:gd name="connsiteY7" fmla="*/ 9005 h 682899"/>
                  <a:gd name="connsiteX8" fmla="*/ 281053 w 589546"/>
                  <a:gd name="connsiteY8" fmla="*/ 3788 h 682899"/>
                  <a:gd name="connsiteX0" fmla="*/ 589546 w 589546"/>
                  <a:gd name="connsiteY0" fmla="*/ 468102 h 673894"/>
                  <a:gd name="connsiteX1" fmla="*/ 279078 w 589546"/>
                  <a:gd name="connsiteY1" fmla="*/ 673894 h 673894"/>
                  <a:gd name="connsiteX2" fmla="*/ 147923 w 589546"/>
                  <a:gd name="connsiteY2" fmla="*/ 647415 h 673894"/>
                  <a:gd name="connsiteX3" fmla="*/ 128431 w 589546"/>
                  <a:gd name="connsiteY3" fmla="*/ 636835 h 673894"/>
                  <a:gd name="connsiteX4" fmla="*/ 128431 w 589546"/>
                  <a:gd name="connsiteY4" fmla="*/ 148165 h 673894"/>
                  <a:gd name="connsiteX5" fmla="*/ 0 w 589546"/>
                  <a:gd name="connsiteY5" fmla="*/ 148165 h 673894"/>
                  <a:gd name="connsiteX6" fmla="*/ 40821 w 589546"/>
                  <a:gd name="connsiteY6" fmla="*/ 98689 h 673894"/>
                  <a:gd name="connsiteX7" fmla="*/ 279078 w 589546"/>
                  <a:gd name="connsiteY7" fmla="*/ 0 h 673894"/>
                  <a:gd name="connsiteX0" fmla="*/ 589546 w 589546"/>
                  <a:gd name="connsiteY0" fmla="*/ 369413 h 575205"/>
                  <a:gd name="connsiteX1" fmla="*/ 279078 w 589546"/>
                  <a:gd name="connsiteY1" fmla="*/ 575205 h 575205"/>
                  <a:gd name="connsiteX2" fmla="*/ 147923 w 589546"/>
                  <a:gd name="connsiteY2" fmla="*/ 548726 h 575205"/>
                  <a:gd name="connsiteX3" fmla="*/ 128431 w 589546"/>
                  <a:gd name="connsiteY3" fmla="*/ 538146 h 575205"/>
                  <a:gd name="connsiteX4" fmla="*/ 128431 w 589546"/>
                  <a:gd name="connsiteY4" fmla="*/ 49476 h 575205"/>
                  <a:gd name="connsiteX5" fmla="*/ 0 w 589546"/>
                  <a:gd name="connsiteY5" fmla="*/ 49476 h 575205"/>
                  <a:gd name="connsiteX6" fmla="*/ 40821 w 589546"/>
                  <a:gd name="connsiteY6" fmla="*/ 0 h 575205"/>
                  <a:gd name="connsiteX0" fmla="*/ 589546 w 589546"/>
                  <a:gd name="connsiteY0" fmla="*/ 319937 h 525729"/>
                  <a:gd name="connsiteX1" fmla="*/ 279078 w 589546"/>
                  <a:gd name="connsiteY1" fmla="*/ 525729 h 525729"/>
                  <a:gd name="connsiteX2" fmla="*/ 147923 w 589546"/>
                  <a:gd name="connsiteY2" fmla="*/ 499250 h 525729"/>
                  <a:gd name="connsiteX3" fmla="*/ 128431 w 589546"/>
                  <a:gd name="connsiteY3" fmla="*/ 488670 h 525729"/>
                  <a:gd name="connsiteX4" fmla="*/ 128431 w 589546"/>
                  <a:gd name="connsiteY4" fmla="*/ 0 h 525729"/>
                  <a:gd name="connsiteX5" fmla="*/ 0 w 589546"/>
                  <a:gd name="connsiteY5" fmla="*/ 0 h 525729"/>
                  <a:gd name="connsiteX0" fmla="*/ 461115 w 461115"/>
                  <a:gd name="connsiteY0" fmla="*/ 319937 h 525729"/>
                  <a:gd name="connsiteX1" fmla="*/ 150647 w 461115"/>
                  <a:gd name="connsiteY1" fmla="*/ 525729 h 525729"/>
                  <a:gd name="connsiteX2" fmla="*/ 19492 w 461115"/>
                  <a:gd name="connsiteY2" fmla="*/ 499250 h 525729"/>
                  <a:gd name="connsiteX3" fmla="*/ 0 w 461115"/>
                  <a:gd name="connsiteY3" fmla="*/ 488670 h 525729"/>
                  <a:gd name="connsiteX4" fmla="*/ 0 w 461115"/>
                  <a:gd name="connsiteY4" fmla="*/ 0 h 525729"/>
                  <a:gd name="connsiteX0" fmla="*/ 461115 w 461115"/>
                  <a:gd name="connsiteY0" fmla="*/ 0 h 205792"/>
                  <a:gd name="connsiteX1" fmla="*/ 150647 w 461115"/>
                  <a:gd name="connsiteY1" fmla="*/ 205792 h 205792"/>
                  <a:gd name="connsiteX2" fmla="*/ 19492 w 461115"/>
                  <a:gd name="connsiteY2" fmla="*/ 179313 h 205792"/>
                  <a:gd name="connsiteX3" fmla="*/ 0 w 461115"/>
                  <a:gd name="connsiteY3" fmla="*/ 168733 h 205792"/>
                  <a:gd name="connsiteX0" fmla="*/ 441623 w 441623"/>
                  <a:gd name="connsiteY0" fmla="*/ 0 h 205792"/>
                  <a:gd name="connsiteX1" fmla="*/ 131155 w 441623"/>
                  <a:gd name="connsiteY1" fmla="*/ 205792 h 205792"/>
                  <a:gd name="connsiteX2" fmla="*/ 0 w 441623"/>
                  <a:gd name="connsiteY2" fmla="*/ 179313 h 205792"/>
                </a:gdLst>
                <a:ahLst/>
                <a:cxnLst>
                  <a:cxn ang="0">
                    <a:pos x="connsiteX0" y="connsiteY0"/>
                  </a:cxn>
                  <a:cxn ang="0">
                    <a:pos x="connsiteX1" y="connsiteY1"/>
                  </a:cxn>
                  <a:cxn ang="0">
                    <a:pos x="connsiteX2" y="connsiteY2"/>
                  </a:cxn>
                </a:cxnLst>
                <a:rect l="l" t="t" r="r" b="b"/>
                <a:pathLst>
                  <a:path w="441623" h="205792">
                    <a:moveTo>
                      <a:pt x="441623" y="0"/>
                    </a:moveTo>
                    <a:cubicBezTo>
                      <a:pt x="390472" y="120936"/>
                      <a:pt x="270724" y="205792"/>
                      <a:pt x="131155" y="205792"/>
                    </a:cubicBezTo>
                    <a:cubicBezTo>
                      <a:pt x="84633" y="205792"/>
                      <a:pt x="40312" y="196364"/>
                      <a:pt x="0" y="179313"/>
                    </a:cubicBezTo>
                  </a:path>
                </a:pathLst>
              </a:custGeom>
              <a:noFill/>
              <a:ln w="25400" cap="flat" cmpd="sng" algn="ctr">
                <a:solidFill>
                  <a:srgbClr val="D1F2F7"/>
                </a:solidFill>
                <a:prstDash val="solid"/>
                <a:headEnd/>
                <a:tailEnd type="triangle"/>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ctr" defTabSz="91440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6" name="Group 35">
              <a:extLst>
                <a:ext uri="{FF2B5EF4-FFF2-40B4-BE49-F238E27FC236}">
                  <a16:creationId xmlns:a16="http://schemas.microsoft.com/office/drawing/2014/main" id="{D90C1576-2018-4913-84B4-33ED6D68F2E7}"/>
                </a:ext>
              </a:extLst>
            </p:cNvPr>
            <p:cNvGrpSpPr/>
            <p:nvPr/>
          </p:nvGrpSpPr>
          <p:grpSpPr>
            <a:xfrm rot="341041">
              <a:off x="1037477" y="2559060"/>
              <a:ext cx="968484" cy="503635"/>
              <a:chOff x="2505645" y="1880847"/>
              <a:chExt cx="968484" cy="503635"/>
            </a:xfrm>
          </p:grpSpPr>
          <p:sp>
            <p:nvSpPr>
              <p:cNvPr id="56" name="Freeform: Shape 55">
                <a:extLst>
                  <a:ext uri="{FF2B5EF4-FFF2-40B4-BE49-F238E27FC236}">
                    <a16:creationId xmlns:a16="http://schemas.microsoft.com/office/drawing/2014/main" id="{5A1AB16B-4452-4E3C-92F5-E996D554274E}"/>
                  </a:ext>
                </a:extLst>
              </p:cNvPr>
              <p:cNvSpPr/>
              <p:nvPr/>
            </p:nvSpPr>
            <p:spPr bwMode="auto">
              <a:xfrm rot="6729590">
                <a:off x="2340962" y="2045530"/>
                <a:ext cx="503635" cy="174270"/>
              </a:xfrm>
              <a:custGeom>
                <a:avLst/>
                <a:gdLst>
                  <a:gd name="connsiteX0" fmla="*/ 279078 w 589546"/>
                  <a:gd name="connsiteY0" fmla="*/ 0 h 673894"/>
                  <a:gd name="connsiteX1" fmla="*/ 517336 w 589546"/>
                  <a:gd name="connsiteY1" fmla="*/ 98689 h 673894"/>
                  <a:gd name="connsiteX2" fmla="*/ 589546 w 589546"/>
                  <a:gd name="connsiteY2" fmla="*/ 468102 h 673894"/>
                  <a:gd name="connsiteX3" fmla="*/ 279078 w 589546"/>
                  <a:gd name="connsiteY3" fmla="*/ 673894 h 673894"/>
                  <a:gd name="connsiteX4" fmla="*/ 147923 w 589546"/>
                  <a:gd name="connsiteY4" fmla="*/ 647415 h 673894"/>
                  <a:gd name="connsiteX5" fmla="*/ 128431 w 589546"/>
                  <a:gd name="connsiteY5" fmla="*/ 636835 h 673894"/>
                  <a:gd name="connsiteX6" fmla="*/ 128431 w 589546"/>
                  <a:gd name="connsiteY6" fmla="*/ 148165 h 673894"/>
                  <a:gd name="connsiteX7" fmla="*/ 0 w 589546"/>
                  <a:gd name="connsiteY7" fmla="*/ 148165 h 673894"/>
                  <a:gd name="connsiteX8" fmla="*/ 40821 w 589546"/>
                  <a:gd name="connsiteY8" fmla="*/ 98689 h 673894"/>
                  <a:gd name="connsiteX9" fmla="*/ 279078 w 589546"/>
                  <a:gd name="connsiteY9" fmla="*/ 0 h 673894"/>
                  <a:gd name="connsiteX0" fmla="*/ 589546 w 680986"/>
                  <a:gd name="connsiteY0" fmla="*/ 468102 h 673894"/>
                  <a:gd name="connsiteX1" fmla="*/ 279078 w 680986"/>
                  <a:gd name="connsiteY1" fmla="*/ 673894 h 673894"/>
                  <a:gd name="connsiteX2" fmla="*/ 147923 w 680986"/>
                  <a:gd name="connsiteY2" fmla="*/ 647415 h 673894"/>
                  <a:gd name="connsiteX3" fmla="*/ 128431 w 680986"/>
                  <a:gd name="connsiteY3" fmla="*/ 636835 h 673894"/>
                  <a:gd name="connsiteX4" fmla="*/ 128431 w 680986"/>
                  <a:gd name="connsiteY4" fmla="*/ 148165 h 673894"/>
                  <a:gd name="connsiteX5" fmla="*/ 0 w 680986"/>
                  <a:gd name="connsiteY5" fmla="*/ 148165 h 673894"/>
                  <a:gd name="connsiteX6" fmla="*/ 40821 w 680986"/>
                  <a:gd name="connsiteY6" fmla="*/ 98689 h 673894"/>
                  <a:gd name="connsiteX7" fmla="*/ 279078 w 680986"/>
                  <a:gd name="connsiteY7" fmla="*/ 0 h 673894"/>
                  <a:gd name="connsiteX8" fmla="*/ 517336 w 680986"/>
                  <a:gd name="connsiteY8" fmla="*/ 98689 h 673894"/>
                  <a:gd name="connsiteX9" fmla="*/ 680986 w 680986"/>
                  <a:gd name="connsiteY9" fmla="*/ 559542 h 673894"/>
                  <a:gd name="connsiteX0" fmla="*/ 589546 w 589546"/>
                  <a:gd name="connsiteY0" fmla="*/ 468102 h 673894"/>
                  <a:gd name="connsiteX1" fmla="*/ 279078 w 589546"/>
                  <a:gd name="connsiteY1" fmla="*/ 673894 h 673894"/>
                  <a:gd name="connsiteX2" fmla="*/ 147923 w 589546"/>
                  <a:gd name="connsiteY2" fmla="*/ 647415 h 673894"/>
                  <a:gd name="connsiteX3" fmla="*/ 128431 w 589546"/>
                  <a:gd name="connsiteY3" fmla="*/ 636835 h 673894"/>
                  <a:gd name="connsiteX4" fmla="*/ 128431 w 589546"/>
                  <a:gd name="connsiteY4" fmla="*/ 148165 h 673894"/>
                  <a:gd name="connsiteX5" fmla="*/ 0 w 589546"/>
                  <a:gd name="connsiteY5" fmla="*/ 148165 h 673894"/>
                  <a:gd name="connsiteX6" fmla="*/ 40821 w 589546"/>
                  <a:gd name="connsiteY6" fmla="*/ 98689 h 673894"/>
                  <a:gd name="connsiteX7" fmla="*/ 279078 w 589546"/>
                  <a:gd name="connsiteY7" fmla="*/ 0 h 673894"/>
                  <a:gd name="connsiteX8" fmla="*/ 517336 w 589546"/>
                  <a:gd name="connsiteY8" fmla="*/ 98689 h 673894"/>
                  <a:gd name="connsiteX0" fmla="*/ 548725 w 548725"/>
                  <a:gd name="connsiteY0" fmla="*/ 468102 h 673894"/>
                  <a:gd name="connsiteX1" fmla="*/ 238257 w 548725"/>
                  <a:gd name="connsiteY1" fmla="*/ 673894 h 673894"/>
                  <a:gd name="connsiteX2" fmla="*/ 107102 w 548725"/>
                  <a:gd name="connsiteY2" fmla="*/ 647415 h 673894"/>
                  <a:gd name="connsiteX3" fmla="*/ 87610 w 548725"/>
                  <a:gd name="connsiteY3" fmla="*/ 636835 h 673894"/>
                  <a:gd name="connsiteX4" fmla="*/ 87610 w 548725"/>
                  <a:gd name="connsiteY4" fmla="*/ 148165 h 673894"/>
                  <a:gd name="connsiteX5" fmla="*/ 0 w 548725"/>
                  <a:gd name="connsiteY5" fmla="*/ 98689 h 673894"/>
                  <a:gd name="connsiteX6" fmla="*/ 238257 w 548725"/>
                  <a:gd name="connsiteY6" fmla="*/ 0 h 673894"/>
                  <a:gd name="connsiteX7" fmla="*/ 476515 w 548725"/>
                  <a:gd name="connsiteY7" fmla="*/ 98689 h 673894"/>
                  <a:gd name="connsiteX0" fmla="*/ 548725 w 548725"/>
                  <a:gd name="connsiteY0" fmla="*/ 468102 h 673894"/>
                  <a:gd name="connsiteX1" fmla="*/ 238257 w 548725"/>
                  <a:gd name="connsiteY1" fmla="*/ 673894 h 673894"/>
                  <a:gd name="connsiteX2" fmla="*/ 107102 w 548725"/>
                  <a:gd name="connsiteY2" fmla="*/ 647415 h 673894"/>
                  <a:gd name="connsiteX3" fmla="*/ 87610 w 548725"/>
                  <a:gd name="connsiteY3" fmla="*/ 636835 h 673894"/>
                  <a:gd name="connsiteX4" fmla="*/ 0 w 548725"/>
                  <a:gd name="connsiteY4" fmla="*/ 98689 h 673894"/>
                  <a:gd name="connsiteX5" fmla="*/ 238257 w 548725"/>
                  <a:gd name="connsiteY5" fmla="*/ 0 h 673894"/>
                  <a:gd name="connsiteX6" fmla="*/ 476515 w 548725"/>
                  <a:gd name="connsiteY6" fmla="*/ 98689 h 673894"/>
                  <a:gd name="connsiteX0" fmla="*/ 548725 w 548725"/>
                  <a:gd name="connsiteY0" fmla="*/ 468102 h 673894"/>
                  <a:gd name="connsiteX1" fmla="*/ 238257 w 548725"/>
                  <a:gd name="connsiteY1" fmla="*/ 673894 h 673894"/>
                  <a:gd name="connsiteX2" fmla="*/ 107102 w 548725"/>
                  <a:gd name="connsiteY2" fmla="*/ 647415 h 673894"/>
                  <a:gd name="connsiteX3" fmla="*/ 0 w 548725"/>
                  <a:gd name="connsiteY3" fmla="*/ 98689 h 673894"/>
                  <a:gd name="connsiteX4" fmla="*/ 238257 w 548725"/>
                  <a:gd name="connsiteY4" fmla="*/ 0 h 673894"/>
                  <a:gd name="connsiteX5" fmla="*/ 476515 w 548725"/>
                  <a:gd name="connsiteY5" fmla="*/ 98689 h 673894"/>
                  <a:gd name="connsiteX0" fmla="*/ 548725 w 548725"/>
                  <a:gd name="connsiteY0" fmla="*/ 468102 h 688433"/>
                  <a:gd name="connsiteX1" fmla="*/ 238257 w 548725"/>
                  <a:gd name="connsiteY1" fmla="*/ 673894 h 688433"/>
                  <a:gd name="connsiteX2" fmla="*/ 0 w 548725"/>
                  <a:gd name="connsiteY2" fmla="*/ 98689 h 688433"/>
                  <a:gd name="connsiteX3" fmla="*/ 238257 w 548725"/>
                  <a:gd name="connsiteY3" fmla="*/ 0 h 688433"/>
                  <a:gd name="connsiteX4" fmla="*/ 476515 w 548725"/>
                  <a:gd name="connsiteY4" fmla="*/ 98689 h 688433"/>
                  <a:gd name="connsiteX0" fmla="*/ 548725 w 548725"/>
                  <a:gd name="connsiteY0" fmla="*/ 468102 h 468102"/>
                  <a:gd name="connsiteX1" fmla="*/ 0 w 548725"/>
                  <a:gd name="connsiteY1" fmla="*/ 98689 h 468102"/>
                  <a:gd name="connsiteX2" fmla="*/ 238257 w 548725"/>
                  <a:gd name="connsiteY2" fmla="*/ 0 h 468102"/>
                  <a:gd name="connsiteX3" fmla="*/ 476515 w 548725"/>
                  <a:gd name="connsiteY3" fmla="*/ 98689 h 468102"/>
                  <a:gd name="connsiteX0" fmla="*/ 0 w 476515"/>
                  <a:gd name="connsiteY0" fmla="*/ 98689 h 98689"/>
                  <a:gd name="connsiteX1" fmla="*/ 238257 w 476515"/>
                  <a:gd name="connsiteY1" fmla="*/ 0 h 98689"/>
                  <a:gd name="connsiteX2" fmla="*/ 476515 w 476515"/>
                  <a:gd name="connsiteY2" fmla="*/ 98689 h 98689"/>
                </a:gdLst>
                <a:ahLst/>
                <a:cxnLst>
                  <a:cxn ang="0">
                    <a:pos x="connsiteX0" y="connsiteY0"/>
                  </a:cxn>
                  <a:cxn ang="0">
                    <a:pos x="connsiteX1" y="connsiteY1"/>
                  </a:cxn>
                  <a:cxn ang="0">
                    <a:pos x="connsiteX2" y="connsiteY2"/>
                  </a:cxn>
                </a:cxnLst>
                <a:rect l="l" t="t" r="r" b="b"/>
                <a:pathLst>
                  <a:path w="476515" h="98689">
                    <a:moveTo>
                      <a:pt x="0" y="98689"/>
                    </a:moveTo>
                    <a:cubicBezTo>
                      <a:pt x="60975" y="37714"/>
                      <a:pt x="145212" y="0"/>
                      <a:pt x="238257" y="0"/>
                    </a:cubicBezTo>
                    <a:cubicBezTo>
                      <a:pt x="331303" y="0"/>
                      <a:pt x="415540" y="37714"/>
                      <a:pt x="476515" y="98689"/>
                    </a:cubicBezTo>
                  </a:path>
                </a:pathLst>
              </a:custGeom>
              <a:noFill/>
              <a:ln w="25400" cap="rnd" cmpd="sng" algn="ctr">
                <a:solidFill>
                  <a:srgbClr val="40488D">
                    <a:lumMod val="20000"/>
                    <a:lumOff val="80000"/>
                  </a:srgbClr>
                </a:solidFill>
                <a:prstDash val="solid"/>
                <a:headEnd type="none"/>
                <a:tailEnd type="triangle"/>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ctr" defTabSz="91440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DE151A87-CD4A-41A7-A560-9D09308E4A9A}"/>
                  </a:ext>
                </a:extLst>
              </p:cNvPr>
              <p:cNvSpPr/>
              <p:nvPr/>
            </p:nvSpPr>
            <p:spPr bwMode="auto">
              <a:xfrm rot="12112789" flipH="1">
                <a:off x="2555480" y="2031933"/>
                <a:ext cx="918649" cy="140429"/>
              </a:xfrm>
              <a:custGeom>
                <a:avLst/>
                <a:gdLst>
                  <a:gd name="connsiteX0" fmla="*/ 279078 w 589546"/>
                  <a:gd name="connsiteY0" fmla="*/ 0 h 673894"/>
                  <a:gd name="connsiteX1" fmla="*/ 517336 w 589546"/>
                  <a:gd name="connsiteY1" fmla="*/ 98689 h 673894"/>
                  <a:gd name="connsiteX2" fmla="*/ 589546 w 589546"/>
                  <a:gd name="connsiteY2" fmla="*/ 468102 h 673894"/>
                  <a:gd name="connsiteX3" fmla="*/ 279078 w 589546"/>
                  <a:gd name="connsiteY3" fmla="*/ 673894 h 673894"/>
                  <a:gd name="connsiteX4" fmla="*/ 147923 w 589546"/>
                  <a:gd name="connsiteY4" fmla="*/ 647415 h 673894"/>
                  <a:gd name="connsiteX5" fmla="*/ 128431 w 589546"/>
                  <a:gd name="connsiteY5" fmla="*/ 636835 h 673894"/>
                  <a:gd name="connsiteX6" fmla="*/ 128431 w 589546"/>
                  <a:gd name="connsiteY6" fmla="*/ 148165 h 673894"/>
                  <a:gd name="connsiteX7" fmla="*/ 0 w 589546"/>
                  <a:gd name="connsiteY7" fmla="*/ 148165 h 673894"/>
                  <a:gd name="connsiteX8" fmla="*/ 40821 w 589546"/>
                  <a:gd name="connsiteY8" fmla="*/ 98689 h 673894"/>
                  <a:gd name="connsiteX9" fmla="*/ 279078 w 589546"/>
                  <a:gd name="connsiteY9" fmla="*/ 0 h 673894"/>
                  <a:gd name="connsiteX0" fmla="*/ 589546 w 680986"/>
                  <a:gd name="connsiteY0" fmla="*/ 468102 h 673894"/>
                  <a:gd name="connsiteX1" fmla="*/ 279078 w 680986"/>
                  <a:gd name="connsiteY1" fmla="*/ 673894 h 673894"/>
                  <a:gd name="connsiteX2" fmla="*/ 147923 w 680986"/>
                  <a:gd name="connsiteY2" fmla="*/ 647415 h 673894"/>
                  <a:gd name="connsiteX3" fmla="*/ 128431 w 680986"/>
                  <a:gd name="connsiteY3" fmla="*/ 636835 h 673894"/>
                  <a:gd name="connsiteX4" fmla="*/ 128431 w 680986"/>
                  <a:gd name="connsiteY4" fmla="*/ 148165 h 673894"/>
                  <a:gd name="connsiteX5" fmla="*/ 0 w 680986"/>
                  <a:gd name="connsiteY5" fmla="*/ 148165 h 673894"/>
                  <a:gd name="connsiteX6" fmla="*/ 40821 w 680986"/>
                  <a:gd name="connsiteY6" fmla="*/ 98689 h 673894"/>
                  <a:gd name="connsiteX7" fmla="*/ 279078 w 680986"/>
                  <a:gd name="connsiteY7" fmla="*/ 0 h 673894"/>
                  <a:gd name="connsiteX8" fmla="*/ 517336 w 680986"/>
                  <a:gd name="connsiteY8" fmla="*/ 98689 h 673894"/>
                  <a:gd name="connsiteX9" fmla="*/ 680986 w 680986"/>
                  <a:gd name="connsiteY9" fmla="*/ 559542 h 673894"/>
                  <a:gd name="connsiteX0" fmla="*/ 589546 w 589546"/>
                  <a:gd name="connsiteY0" fmla="*/ 468102 h 673894"/>
                  <a:gd name="connsiteX1" fmla="*/ 279078 w 589546"/>
                  <a:gd name="connsiteY1" fmla="*/ 673894 h 673894"/>
                  <a:gd name="connsiteX2" fmla="*/ 147923 w 589546"/>
                  <a:gd name="connsiteY2" fmla="*/ 647415 h 673894"/>
                  <a:gd name="connsiteX3" fmla="*/ 128431 w 589546"/>
                  <a:gd name="connsiteY3" fmla="*/ 636835 h 673894"/>
                  <a:gd name="connsiteX4" fmla="*/ 128431 w 589546"/>
                  <a:gd name="connsiteY4" fmla="*/ 148165 h 673894"/>
                  <a:gd name="connsiteX5" fmla="*/ 0 w 589546"/>
                  <a:gd name="connsiteY5" fmla="*/ 148165 h 673894"/>
                  <a:gd name="connsiteX6" fmla="*/ 40821 w 589546"/>
                  <a:gd name="connsiteY6" fmla="*/ 98689 h 673894"/>
                  <a:gd name="connsiteX7" fmla="*/ 279078 w 589546"/>
                  <a:gd name="connsiteY7" fmla="*/ 0 h 673894"/>
                  <a:gd name="connsiteX8" fmla="*/ 517336 w 589546"/>
                  <a:gd name="connsiteY8" fmla="*/ 98689 h 673894"/>
                  <a:gd name="connsiteX0" fmla="*/ 548725 w 548725"/>
                  <a:gd name="connsiteY0" fmla="*/ 468102 h 673894"/>
                  <a:gd name="connsiteX1" fmla="*/ 238257 w 548725"/>
                  <a:gd name="connsiteY1" fmla="*/ 673894 h 673894"/>
                  <a:gd name="connsiteX2" fmla="*/ 107102 w 548725"/>
                  <a:gd name="connsiteY2" fmla="*/ 647415 h 673894"/>
                  <a:gd name="connsiteX3" fmla="*/ 87610 w 548725"/>
                  <a:gd name="connsiteY3" fmla="*/ 636835 h 673894"/>
                  <a:gd name="connsiteX4" fmla="*/ 87610 w 548725"/>
                  <a:gd name="connsiteY4" fmla="*/ 148165 h 673894"/>
                  <a:gd name="connsiteX5" fmla="*/ 0 w 548725"/>
                  <a:gd name="connsiteY5" fmla="*/ 98689 h 673894"/>
                  <a:gd name="connsiteX6" fmla="*/ 238257 w 548725"/>
                  <a:gd name="connsiteY6" fmla="*/ 0 h 673894"/>
                  <a:gd name="connsiteX7" fmla="*/ 476515 w 548725"/>
                  <a:gd name="connsiteY7" fmla="*/ 98689 h 673894"/>
                  <a:gd name="connsiteX0" fmla="*/ 548725 w 548725"/>
                  <a:gd name="connsiteY0" fmla="*/ 468102 h 673894"/>
                  <a:gd name="connsiteX1" fmla="*/ 238257 w 548725"/>
                  <a:gd name="connsiteY1" fmla="*/ 673894 h 673894"/>
                  <a:gd name="connsiteX2" fmla="*/ 107102 w 548725"/>
                  <a:gd name="connsiteY2" fmla="*/ 647415 h 673894"/>
                  <a:gd name="connsiteX3" fmla="*/ 87610 w 548725"/>
                  <a:gd name="connsiteY3" fmla="*/ 636835 h 673894"/>
                  <a:gd name="connsiteX4" fmla="*/ 0 w 548725"/>
                  <a:gd name="connsiteY4" fmla="*/ 98689 h 673894"/>
                  <a:gd name="connsiteX5" fmla="*/ 238257 w 548725"/>
                  <a:gd name="connsiteY5" fmla="*/ 0 h 673894"/>
                  <a:gd name="connsiteX6" fmla="*/ 476515 w 548725"/>
                  <a:gd name="connsiteY6" fmla="*/ 98689 h 673894"/>
                  <a:gd name="connsiteX0" fmla="*/ 548725 w 548725"/>
                  <a:gd name="connsiteY0" fmla="*/ 468102 h 673894"/>
                  <a:gd name="connsiteX1" fmla="*/ 238257 w 548725"/>
                  <a:gd name="connsiteY1" fmla="*/ 673894 h 673894"/>
                  <a:gd name="connsiteX2" fmla="*/ 107102 w 548725"/>
                  <a:gd name="connsiteY2" fmla="*/ 647415 h 673894"/>
                  <a:gd name="connsiteX3" fmla="*/ 0 w 548725"/>
                  <a:gd name="connsiteY3" fmla="*/ 98689 h 673894"/>
                  <a:gd name="connsiteX4" fmla="*/ 238257 w 548725"/>
                  <a:gd name="connsiteY4" fmla="*/ 0 h 673894"/>
                  <a:gd name="connsiteX5" fmla="*/ 476515 w 548725"/>
                  <a:gd name="connsiteY5" fmla="*/ 98689 h 673894"/>
                  <a:gd name="connsiteX0" fmla="*/ 548725 w 548725"/>
                  <a:gd name="connsiteY0" fmla="*/ 468102 h 688433"/>
                  <a:gd name="connsiteX1" fmla="*/ 238257 w 548725"/>
                  <a:gd name="connsiteY1" fmla="*/ 673894 h 688433"/>
                  <a:gd name="connsiteX2" fmla="*/ 0 w 548725"/>
                  <a:gd name="connsiteY2" fmla="*/ 98689 h 688433"/>
                  <a:gd name="connsiteX3" fmla="*/ 238257 w 548725"/>
                  <a:gd name="connsiteY3" fmla="*/ 0 h 688433"/>
                  <a:gd name="connsiteX4" fmla="*/ 476515 w 548725"/>
                  <a:gd name="connsiteY4" fmla="*/ 98689 h 688433"/>
                  <a:gd name="connsiteX0" fmla="*/ 548725 w 548725"/>
                  <a:gd name="connsiteY0" fmla="*/ 468102 h 468102"/>
                  <a:gd name="connsiteX1" fmla="*/ 0 w 548725"/>
                  <a:gd name="connsiteY1" fmla="*/ 98689 h 468102"/>
                  <a:gd name="connsiteX2" fmla="*/ 238257 w 548725"/>
                  <a:gd name="connsiteY2" fmla="*/ 0 h 468102"/>
                  <a:gd name="connsiteX3" fmla="*/ 476515 w 548725"/>
                  <a:gd name="connsiteY3" fmla="*/ 98689 h 468102"/>
                  <a:gd name="connsiteX0" fmla="*/ 0 w 476515"/>
                  <a:gd name="connsiteY0" fmla="*/ 98689 h 98689"/>
                  <a:gd name="connsiteX1" fmla="*/ 238257 w 476515"/>
                  <a:gd name="connsiteY1" fmla="*/ 0 h 98689"/>
                  <a:gd name="connsiteX2" fmla="*/ 476515 w 476515"/>
                  <a:gd name="connsiteY2" fmla="*/ 98689 h 98689"/>
                </a:gdLst>
                <a:ahLst/>
                <a:cxnLst>
                  <a:cxn ang="0">
                    <a:pos x="connsiteX0" y="connsiteY0"/>
                  </a:cxn>
                  <a:cxn ang="0">
                    <a:pos x="connsiteX1" y="connsiteY1"/>
                  </a:cxn>
                  <a:cxn ang="0">
                    <a:pos x="connsiteX2" y="connsiteY2"/>
                  </a:cxn>
                </a:cxnLst>
                <a:rect l="l" t="t" r="r" b="b"/>
                <a:pathLst>
                  <a:path w="476515" h="98689">
                    <a:moveTo>
                      <a:pt x="0" y="98689"/>
                    </a:moveTo>
                    <a:cubicBezTo>
                      <a:pt x="60975" y="37714"/>
                      <a:pt x="145212" y="0"/>
                      <a:pt x="238257" y="0"/>
                    </a:cubicBezTo>
                    <a:cubicBezTo>
                      <a:pt x="331303" y="0"/>
                      <a:pt x="415540" y="37714"/>
                      <a:pt x="476515" y="98689"/>
                    </a:cubicBezTo>
                  </a:path>
                </a:pathLst>
              </a:custGeom>
              <a:noFill/>
              <a:ln w="25400" cap="rnd" cmpd="sng" algn="ctr">
                <a:solidFill>
                  <a:srgbClr val="40488D">
                    <a:lumMod val="20000"/>
                    <a:lumOff val="80000"/>
                  </a:srgbClr>
                </a:solidFill>
                <a:prstDash val="solid"/>
                <a:headEnd type="none"/>
                <a:tailEnd type="triangle"/>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ctr" defTabSz="91440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9" name="Group 38">
              <a:extLst>
                <a:ext uri="{FF2B5EF4-FFF2-40B4-BE49-F238E27FC236}">
                  <a16:creationId xmlns:a16="http://schemas.microsoft.com/office/drawing/2014/main" id="{62EA505A-DC1D-499C-A098-24DE29536573}"/>
                </a:ext>
              </a:extLst>
            </p:cNvPr>
            <p:cNvGrpSpPr/>
            <p:nvPr/>
          </p:nvGrpSpPr>
          <p:grpSpPr>
            <a:xfrm>
              <a:off x="402993" y="1624912"/>
              <a:ext cx="8240527" cy="1523033"/>
              <a:chOff x="413624" y="2785602"/>
              <a:chExt cx="8240527" cy="1523033"/>
            </a:xfrm>
          </p:grpSpPr>
          <p:pic>
            <p:nvPicPr>
              <p:cNvPr id="50" name="Picture 49">
                <a:extLst>
                  <a:ext uri="{FF2B5EF4-FFF2-40B4-BE49-F238E27FC236}">
                    <a16:creationId xmlns:a16="http://schemas.microsoft.com/office/drawing/2014/main" id="{B7F2F120-8AE4-41F1-ADD4-C58342F17F9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050551" y="2785602"/>
                <a:ext cx="603600" cy="1523033"/>
              </a:xfrm>
              <a:prstGeom prst="rect">
                <a:avLst/>
              </a:prstGeom>
            </p:spPr>
          </p:pic>
          <p:pic>
            <p:nvPicPr>
              <p:cNvPr id="51" name="Picture 50">
                <a:extLst>
                  <a:ext uri="{FF2B5EF4-FFF2-40B4-BE49-F238E27FC236}">
                    <a16:creationId xmlns:a16="http://schemas.microsoft.com/office/drawing/2014/main" id="{F5E84543-C667-42C2-8F51-3D1C8D30755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523164" y="2785602"/>
                <a:ext cx="603600" cy="1523033"/>
              </a:xfrm>
              <a:prstGeom prst="rect">
                <a:avLst/>
              </a:prstGeom>
            </p:spPr>
          </p:pic>
          <p:pic>
            <p:nvPicPr>
              <p:cNvPr id="52" name="Picture 51">
                <a:extLst>
                  <a:ext uri="{FF2B5EF4-FFF2-40B4-BE49-F238E27FC236}">
                    <a16:creationId xmlns:a16="http://schemas.microsoft.com/office/drawing/2014/main" id="{29830845-10D8-40CF-B96A-4D3883232D9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995779" y="2785603"/>
                <a:ext cx="603600" cy="1523032"/>
              </a:xfrm>
              <a:prstGeom prst="rect">
                <a:avLst/>
              </a:prstGeom>
            </p:spPr>
          </p:pic>
          <p:pic>
            <p:nvPicPr>
              <p:cNvPr id="53" name="Picture 52">
                <a:extLst>
                  <a:ext uri="{FF2B5EF4-FFF2-40B4-BE49-F238E27FC236}">
                    <a16:creationId xmlns:a16="http://schemas.microsoft.com/office/drawing/2014/main" id="{F308530E-3EA1-4731-8EAD-973E38602F6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468394" y="2785602"/>
                <a:ext cx="603600" cy="1523033"/>
              </a:xfrm>
              <a:prstGeom prst="rect">
                <a:avLst/>
              </a:prstGeom>
            </p:spPr>
          </p:pic>
          <p:pic>
            <p:nvPicPr>
              <p:cNvPr id="54" name="Picture 53">
                <a:extLst>
                  <a:ext uri="{FF2B5EF4-FFF2-40B4-BE49-F238E27FC236}">
                    <a16:creationId xmlns:a16="http://schemas.microsoft.com/office/drawing/2014/main" id="{A8C93E51-1FC4-413E-9FA4-B32AC4617DE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941009" y="2785602"/>
                <a:ext cx="603600" cy="1523033"/>
              </a:xfrm>
              <a:prstGeom prst="rect">
                <a:avLst/>
              </a:prstGeom>
            </p:spPr>
          </p:pic>
          <p:pic>
            <p:nvPicPr>
              <p:cNvPr id="55" name="Picture 54">
                <a:extLst>
                  <a:ext uri="{FF2B5EF4-FFF2-40B4-BE49-F238E27FC236}">
                    <a16:creationId xmlns:a16="http://schemas.microsoft.com/office/drawing/2014/main" id="{7A093462-FF9F-4C5C-9606-03FD24F36D9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13624" y="2785603"/>
                <a:ext cx="603600" cy="1523032"/>
              </a:xfrm>
              <a:prstGeom prst="rect">
                <a:avLst/>
              </a:prstGeom>
            </p:spPr>
          </p:pic>
        </p:grpSp>
      </p:grpSp>
      <p:sp>
        <p:nvSpPr>
          <p:cNvPr id="44" name="TextBox 43">
            <a:extLst>
              <a:ext uri="{FF2B5EF4-FFF2-40B4-BE49-F238E27FC236}">
                <a16:creationId xmlns:a16="http://schemas.microsoft.com/office/drawing/2014/main" id="{9BA7E29F-B6E0-465B-8E09-8E5417FAAE5A}"/>
              </a:ext>
            </a:extLst>
          </p:cNvPr>
          <p:cNvSpPr txBox="1"/>
          <p:nvPr/>
        </p:nvSpPr>
        <p:spPr>
          <a:xfrm>
            <a:off x="3420433" y="4495549"/>
            <a:ext cx="4060955" cy="876831"/>
          </a:xfrm>
          <a:prstGeom prst="rect">
            <a:avLst/>
          </a:prstGeom>
          <a:solidFill>
            <a:srgbClr val="D1F2F7"/>
          </a:solidFill>
          <a:ln>
            <a:solidFill>
              <a:schemeClr val="tx2"/>
            </a:solidFill>
          </a:ln>
        </p:spPr>
        <p:txBody>
          <a:bodyPr wrap="square" tIns="48000" bIns="48000" rtlCol="0">
            <a:spAutoFit/>
          </a:bodyPr>
          <a:lstStyle/>
          <a:p>
            <a:pPr algn="ctr">
              <a:spcAft>
                <a:spcPts val="800"/>
              </a:spcAft>
            </a:pPr>
            <a:r>
              <a:rPr lang="de-DE" sz="1467">
                <a:latin typeface="Arial"/>
              </a:rPr>
              <a:t>Nur unvollständige &amp; unbeständige Immunantwort nach natürlichen Infektionen</a:t>
            </a:r>
            <a:r>
              <a:rPr lang="de-DE" sz="1467" baseline="30000">
                <a:latin typeface="Arial"/>
              </a:rPr>
              <a:t>2,3</a:t>
            </a:r>
            <a:r>
              <a:rPr lang="de-DE" sz="1467">
                <a:latin typeface="Arial"/>
              </a:rPr>
              <a:t>.</a:t>
            </a:r>
          </a:p>
          <a:p>
            <a:pPr algn="ctr"/>
            <a:r>
              <a:rPr lang="de-DE" sz="1467">
                <a:latin typeface="Arial"/>
              </a:rPr>
              <a:t>RSV-Reinfektionen treten lebenslang auf</a:t>
            </a:r>
            <a:r>
              <a:rPr lang="de-DE" sz="1467" baseline="30000">
                <a:latin typeface="Arial"/>
              </a:rPr>
              <a:t>3</a:t>
            </a:r>
            <a:endParaRPr lang="en-GB" sz="1467" baseline="30000">
              <a:latin typeface="Arial"/>
            </a:endParaRPr>
          </a:p>
        </p:txBody>
      </p:sp>
      <p:grpSp>
        <p:nvGrpSpPr>
          <p:cNvPr id="12" name="Group 11">
            <a:extLst>
              <a:ext uri="{FF2B5EF4-FFF2-40B4-BE49-F238E27FC236}">
                <a16:creationId xmlns:a16="http://schemas.microsoft.com/office/drawing/2014/main" id="{5DBEC453-6A72-4C5B-A406-4C12656852F0}"/>
              </a:ext>
            </a:extLst>
          </p:cNvPr>
          <p:cNvGrpSpPr/>
          <p:nvPr/>
        </p:nvGrpSpPr>
        <p:grpSpPr>
          <a:xfrm>
            <a:off x="7925969" y="1799338"/>
            <a:ext cx="732316" cy="847527"/>
            <a:chOff x="7981499" y="1967164"/>
            <a:chExt cx="916911" cy="970772"/>
          </a:xfrm>
        </p:grpSpPr>
        <p:sp>
          <p:nvSpPr>
            <p:cNvPr id="11" name="Oval 10">
              <a:extLst>
                <a:ext uri="{FF2B5EF4-FFF2-40B4-BE49-F238E27FC236}">
                  <a16:creationId xmlns:a16="http://schemas.microsoft.com/office/drawing/2014/main" id="{5665F2EC-645E-4CA3-8403-F2C058AB8462}"/>
                </a:ext>
              </a:extLst>
            </p:cNvPr>
            <p:cNvSpPr/>
            <p:nvPr/>
          </p:nvSpPr>
          <p:spPr bwMode="auto">
            <a:xfrm rot="18835645">
              <a:off x="7941033" y="2343622"/>
              <a:ext cx="970772" cy="217856"/>
            </a:xfrm>
            <a:prstGeom prst="ellipse">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pic>
          <p:nvPicPr>
            <p:cNvPr id="10" name="Picture 9">
              <a:extLst>
                <a:ext uri="{FF2B5EF4-FFF2-40B4-BE49-F238E27FC236}">
                  <a16:creationId xmlns:a16="http://schemas.microsoft.com/office/drawing/2014/main" id="{F524FB6D-00BC-42A3-98BB-D946DCA0BF8C}"/>
                </a:ext>
              </a:extLst>
            </p:cNvPr>
            <p:cNvPicPr>
              <a:picLocks noChangeAspect="1"/>
            </p:cNvPicPr>
            <p:nvPr/>
          </p:nvPicPr>
          <p:blipFill>
            <a:blip r:embed="rId11" cstate="screen">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981499" y="1991273"/>
              <a:ext cx="916911" cy="945808"/>
            </a:xfrm>
            <a:prstGeom prst="rect">
              <a:avLst/>
            </a:prstGeom>
          </p:spPr>
        </p:pic>
      </p:grpSp>
      <p:grpSp>
        <p:nvGrpSpPr>
          <p:cNvPr id="43" name="Group 42">
            <a:extLst>
              <a:ext uri="{FF2B5EF4-FFF2-40B4-BE49-F238E27FC236}">
                <a16:creationId xmlns:a16="http://schemas.microsoft.com/office/drawing/2014/main" id="{B886DE90-080D-4C45-9C6B-3F8C07C8E51F}"/>
              </a:ext>
            </a:extLst>
          </p:cNvPr>
          <p:cNvGrpSpPr/>
          <p:nvPr/>
        </p:nvGrpSpPr>
        <p:grpSpPr>
          <a:xfrm>
            <a:off x="1064632" y="2388812"/>
            <a:ext cx="737608" cy="751603"/>
            <a:chOff x="7981499" y="1967164"/>
            <a:chExt cx="916911" cy="970772"/>
          </a:xfrm>
        </p:grpSpPr>
        <p:sp>
          <p:nvSpPr>
            <p:cNvPr id="47" name="Oval 46">
              <a:extLst>
                <a:ext uri="{FF2B5EF4-FFF2-40B4-BE49-F238E27FC236}">
                  <a16:creationId xmlns:a16="http://schemas.microsoft.com/office/drawing/2014/main" id="{FB950F0A-804F-44FB-AB36-B1E1F33D7E51}"/>
                </a:ext>
              </a:extLst>
            </p:cNvPr>
            <p:cNvSpPr/>
            <p:nvPr/>
          </p:nvSpPr>
          <p:spPr bwMode="auto">
            <a:xfrm rot="18835645">
              <a:off x="7941033" y="2343622"/>
              <a:ext cx="970772" cy="217856"/>
            </a:xfrm>
            <a:prstGeom prst="ellipse">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pic>
          <p:nvPicPr>
            <p:cNvPr id="48" name="Picture 47">
              <a:extLst>
                <a:ext uri="{FF2B5EF4-FFF2-40B4-BE49-F238E27FC236}">
                  <a16:creationId xmlns:a16="http://schemas.microsoft.com/office/drawing/2014/main" id="{AAB83CF0-7B69-42D7-B699-D950BF6F6E13}"/>
                </a:ext>
              </a:extLst>
            </p:cNvPr>
            <p:cNvPicPr>
              <a:picLocks noChangeAspect="1"/>
            </p:cNvPicPr>
            <p:nvPr/>
          </p:nvPicPr>
          <p:blipFill>
            <a:blip r:embed="rId13" cstate="screen">
              <a:clrChange>
                <a:clrFrom>
                  <a:srgbClr val="FFFFFF"/>
                </a:clrFrom>
                <a:clrTo>
                  <a:srgbClr val="FFFFFF">
                    <a:alpha val="0"/>
                  </a:srgbClr>
                </a:clrTo>
              </a:clrChange>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981499" y="1991273"/>
              <a:ext cx="916911" cy="945808"/>
            </a:xfrm>
            <a:prstGeom prst="rect">
              <a:avLst/>
            </a:prstGeom>
          </p:spPr>
        </p:pic>
      </p:grpSp>
      <p:sp>
        <p:nvSpPr>
          <p:cNvPr id="3" name="Textfeld 2">
            <a:extLst>
              <a:ext uri="{FF2B5EF4-FFF2-40B4-BE49-F238E27FC236}">
                <a16:creationId xmlns:a16="http://schemas.microsoft.com/office/drawing/2014/main" id="{DAD91B7F-BAAF-A0D1-768F-229F7CFF11BB}"/>
              </a:ext>
            </a:extLst>
          </p:cNvPr>
          <p:cNvSpPr txBox="1"/>
          <p:nvPr/>
        </p:nvSpPr>
        <p:spPr>
          <a:xfrm>
            <a:off x="5637540" y="2973689"/>
            <a:ext cx="914400" cy="914400"/>
          </a:xfrm>
          <a:prstGeom prst="rect">
            <a:avLst/>
          </a:prstGeom>
          <a:noFill/>
        </p:spPr>
        <p:txBody>
          <a:bodyPr wrap="square" lIns="180000" tIns="180000" rIns="180000" bIns="180000" rtlCol="0">
            <a:normAutofit/>
          </a:bodyPr>
          <a:lstStyle/>
          <a:p>
            <a:pPr marL="285750" indent="-285750" algn="l">
              <a:spcBef>
                <a:spcPts val="300"/>
              </a:spcBef>
              <a:spcAft>
                <a:spcPts val="300"/>
              </a:spcAft>
              <a:buClr>
                <a:schemeClr val="tx2"/>
              </a:buClr>
              <a:buSzPct val="110000"/>
              <a:buFont typeface="Arial" panose="020B0604020202020204" pitchFamily="34" charset="0"/>
              <a:buChar char="•"/>
            </a:pPr>
            <a:endParaRPr lang="de-DE" sz="1600" err="1"/>
          </a:p>
        </p:txBody>
      </p:sp>
      <p:sp>
        <p:nvSpPr>
          <p:cNvPr id="4" name="Textfeld 3">
            <a:extLst>
              <a:ext uri="{FF2B5EF4-FFF2-40B4-BE49-F238E27FC236}">
                <a16:creationId xmlns:a16="http://schemas.microsoft.com/office/drawing/2014/main" id="{89452D20-E7EC-FC10-DD94-65BB29A39169}"/>
              </a:ext>
            </a:extLst>
          </p:cNvPr>
          <p:cNvSpPr txBox="1"/>
          <p:nvPr/>
        </p:nvSpPr>
        <p:spPr>
          <a:xfrm>
            <a:off x="5637540" y="2883005"/>
            <a:ext cx="914400" cy="914400"/>
          </a:xfrm>
          <a:prstGeom prst="rect">
            <a:avLst/>
          </a:prstGeom>
          <a:noFill/>
        </p:spPr>
        <p:txBody>
          <a:bodyPr wrap="square" lIns="180000" tIns="180000" rIns="180000" bIns="180000" rtlCol="0">
            <a:normAutofit/>
          </a:bodyPr>
          <a:lstStyle/>
          <a:p>
            <a:pPr marL="285750" indent="-285750" algn="l">
              <a:spcBef>
                <a:spcPts val="300"/>
              </a:spcBef>
              <a:spcAft>
                <a:spcPts val="300"/>
              </a:spcAft>
              <a:buClr>
                <a:schemeClr val="tx2"/>
              </a:buClr>
              <a:buSzPct val="110000"/>
              <a:buFont typeface="Arial" panose="020B0604020202020204" pitchFamily="34" charset="0"/>
              <a:buChar char="•"/>
            </a:pPr>
            <a:endParaRPr lang="de-DE" sz="1600" err="1"/>
          </a:p>
        </p:txBody>
      </p:sp>
    </p:spTree>
    <p:extLst>
      <p:ext uri="{BB962C8B-B14F-4D97-AF65-F5344CB8AC3E}">
        <p14:creationId xmlns:p14="http://schemas.microsoft.com/office/powerpoint/2010/main" val="108663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CE021745-6A5C-CED6-FF7F-6AE9E6AE73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9" name="think-cell data - do not delete" hidden="1">
                        <a:extLst>
                          <a:ext uri="{FF2B5EF4-FFF2-40B4-BE49-F238E27FC236}">
                            <a16:creationId xmlns:a16="http://schemas.microsoft.com/office/drawing/2014/main" id="{CE021745-6A5C-CED6-FF7F-6AE9E6AE732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extplatzhalter 22">
            <a:extLst>
              <a:ext uri="{FF2B5EF4-FFF2-40B4-BE49-F238E27FC236}">
                <a16:creationId xmlns:a16="http://schemas.microsoft.com/office/drawing/2014/main" id="{D07D805C-C89C-0575-DFF1-BAE0F99B3B47}"/>
              </a:ext>
            </a:extLst>
          </p:cNvPr>
          <p:cNvSpPr>
            <a:spLocks noGrp="1"/>
          </p:cNvSpPr>
          <p:nvPr>
            <p:ph type="body" sz="quarter" idx="13"/>
          </p:nvPr>
        </p:nvSpPr>
        <p:spPr>
          <a:xfrm>
            <a:off x="365125" y="6446685"/>
            <a:ext cx="10336213" cy="138499"/>
          </a:xfrm>
        </p:spPr>
        <p:txBody>
          <a:bodyPr/>
          <a:lstStyle/>
          <a:p>
            <a:r>
              <a:rPr lang="en-US" dirty="0" err="1"/>
              <a:t>Epid</a:t>
            </a:r>
            <a:r>
              <a:rPr lang="en-US" dirty="0"/>
              <a:t> Bull 2024;32:3-28 | DOI 10.25646/12470</a:t>
            </a:r>
            <a:endParaRPr lang="de-DE" dirty="0"/>
          </a:p>
        </p:txBody>
      </p:sp>
      <p:sp>
        <p:nvSpPr>
          <p:cNvPr id="14" name="Titel 13">
            <a:extLst>
              <a:ext uri="{FF2B5EF4-FFF2-40B4-BE49-F238E27FC236}">
                <a16:creationId xmlns:a16="http://schemas.microsoft.com/office/drawing/2014/main" id="{C4F54D7D-8C6B-1129-315A-731B408449BF}"/>
              </a:ext>
            </a:extLst>
          </p:cNvPr>
          <p:cNvSpPr>
            <a:spLocks noGrp="1"/>
          </p:cNvSpPr>
          <p:nvPr>
            <p:ph type="title" idx="4294967295"/>
          </p:nvPr>
        </p:nvSpPr>
        <p:spPr>
          <a:xfrm>
            <a:off x="365125" y="288006"/>
            <a:ext cx="11460163" cy="424732"/>
          </a:xfrm>
        </p:spPr>
        <p:txBody>
          <a:bodyPr vert="horz">
            <a:noAutofit/>
          </a:bodyPr>
          <a:lstStyle/>
          <a:p>
            <a:r>
              <a:rPr lang="de-DE" sz="3200" dirty="0">
                <a:latin typeface="Arial" panose="020B0604020202020204" pitchFamily="34" charset="0"/>
                <a:cs typeface="Arial" panose="020B0604020202020204" pitchFamily="34" charset="0"/>
              </a:rPr>
              <a:t>RSV – Todesfälle Erwachsene</a:t>
            </a:r>
          </a:p>
        </p:txBody>
      </p:sp>
      <p:sp>
        <p:nvSpPr>
          <p:cNvPr id="17" name="Foliennummernplatzhalter 16">
            <a:extLst>
              <a:ext uri="{FF2B5EF4-FFF2-40B4-BE49-F238E27FC236}">
                <a16:creationId xmlns:a16="http://schemas.microsoft.com/office/drawing/2014/main" id="{42B768C4-9CF8-A18C-F61A-58FC5211697F}"/>
              </a:ext>
            </a:extLst>
          </p:cNvPr>
          <p:cNvSpPr>
            <a:spLocks noGrp="1"/>
          </p:cNvSpPr>
          <p:nvPr>
            <p:ph type="sldNum" sz="quarter" idx="21"/>
          </p:nvPr>
        </p:nvSpPr>
        <p:spPr/>
        <p:txBody>
          <a:bodyPr/>
          <a:lstStyle/>
          <a:p>
            <a:fld id="{9F9F533D-B52E-4A2F-BF72-0ADD2D94BD75}" type="slidenum">
              <a:rPr lang="en-GB" smtClean="0"/>
              <a:pPr/>
              <a:t>36</a:t>
            </a:fld>
            <a:endParaRPr lang="en-GB"/>
          </a:p>
        </p:txBody>
      </p:sp>
      <p:grpSp>
        <p:nvGrpSpPr>
          <p:cNvPr id="4" name="Gruppieren 3">
            <a:extLst>
              <a:ext uri="{FF2B5EF4-FFF2-40B4-BE49-F238E27FC236}">
                <a16:creationId xmlns:a16="http://schemas.microsoft.com/office/drawing/2014/main" id="{8239AE4E-685B-B729-5C65-ADC645DEA17E}"/>
              </a:ext>
            </a:extLst>
          </p:cNvPr>
          <p:cNvGrpSpPr/>
          <p:nvPr/>
        </p:nvGrpSpPr>
        <p:grpSpPr>
          <a:xfrm>
            <a:off x="347662" y="1376363"/>
            <a:ext cx="1258888" cy="4789487"/>
            <a:chOff x="347662" y="1376363"/>
            <a:chExt cx="1258888" cy="4789487"/>
          </a:xfrm>
        </p:grpSpPr>
        <p:sp>
          <p:nvSpPr>
            <p:cNvPr id="5" name="Rechteck 4">
              <a:extLst>
                <a:ext uri="{FF2B5EF4-FFF2-40B4-BE49-F238E27FC236}">
                  <a16:creationId xmlns:a16="http://schemas.microsoft.com/office/drawing/2014/main" id="{32E97CD1-959D-A004-DB39-FBE8C464BE20}"/>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C1C4960-0F85-6039-E333-AE2BCF39A93C}"/>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23D8697A-9B8F-F73E-85F8-45B4437025D2}"/>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6BD6911-499D-640D-F9F2-DFEB500036C9}"/>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9" name="Grafik 8" descr="Balkendiagramm Silhouette">
            <a:extLst>
              <a:ext uri="{FF2B5EF4-FFF2-40B4-BE49-F238E27FC236}">
                <a16:creationId xmlns:a16="http://schemas.microsoft.com/office/drawing/2014/main" id="{9064A85B-E066-2711-D51D-E659215DCFC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3076" y="1528815"/>
            <a:ext cx="914400" cy="914400"/>
          </a:xfrm>
          <a:prstGeom prst="rect">
            <a:avLst/>
          </a:prstGeom>
        </p:spPr>
      </p:pic>
      <p:pic>
        <p:nvPicPr>
          <p:cNvPr id="3" name="Grafik 2">
            <a:extLst>
              <a:ext uri="{FF2B5EF4-FFF2-40B4-BE49-F238E27FC236}">
                <a16:creationId xmlns:a16="http://schemas.microsoft.com/office/drawing/2014/main" id="{9C0BC503-15EF-32D7-E07F-A508F9C5AE14}"/>
              </a:ext>
            </a:extLst>
          </p:cNvPr>
          <p:cNvPicPr>
            <a:picLocks noChangeAspect="1"/>
          </p:cNvPicPr>
          <p:nvPr/>
        </p:nvPicPr>
        <p:blipFill>
          <a:blip r:embed="rId8"/>
          <a:stretch>
            <a:fillRect/>
          </a:stretch>
        </p:blipFill>
        <p:spPr>
          <a:xfrm>
            <a:off x="2323573" y="1104575"/>
            <a:ext cx="7544853" cy="4648849"/>
          </a:xfrm>
          <a:prstGeom prst="rect">
            <a:avLst/>
          </a:prstGeom>
        </p:spPr>
      </p:pic>
      <p:sp>
        <p:nvSpPr>
          <p:cNvPr id="10" name="Rechteck: abgerundete Ecken 9">
            <a:extLst>
              <a:ext uri="{FF2B5EF4-FFF2-40B4-BE49-F238E27FC236}">
                <a16:creationId xmlns:a16="http://schemas.microsoft.com/office/drawing/2014/main" id="{66FC7AC2-4BCA-9E8B-4129-52B5A21C1D93}"/>
              </a:ext>
            </a:extLst>
          </p:cNvPr>
          <p:cNvSpPr/>
          <p:nvPr/>
        </p:nvSpPr>
        <p:spPr>
          <a:xfrm>
            <a:off x="1955800" y="5820810"/>
            <a:ext cx="9901238" cy="374571"/>
          </a:xfrm>
          <a:prstGeom prst="round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600"/>
              </a:spcBef>
              <a:buClr>
                <a:schemeClr val="tx1"/>
              </a:buClr>
              <a:defRPr/>
            </a:pPr>
            <a:r>
              <a:rPr lang="de-DE" sz="1600" dirty="0">
                <a:solidFill>
                  <a:schemeClr val="bg1"/>
                </a:solidFill>
                <a:latin typeface="Avenir Next LT Pro" panose="020B0504020202020204" pitchFamily="34" charset="0"/>
                <a:cs typeface="Arial" panose="020B0604020202020204" pitchFamily="34" charset="0"/>
              </a:rPr>
              <a:t>Die Inzidenz von </a:t>
            </a:r>
            <a:r>
              <a:rPr lang="de-DE" sz="1600" b="1" dirty="0">
                <a:solidFill>
                  <a:schemeClr val="bg1"/>
                </a:solidFill>
                <a:latin typeface="Avenir Next LT Pro" panose="020B0504020202020204" pitchFamily="34" charset="0"/>
                <a:cs typeface="Arial" panose="020B0604020202020204" pitchFamily="34" charset="0"/>
              </a:rPr>
              <a:t>RSV-bedingten Todesfällen </a:t>
            </a:r>
            <a:r>
              <a:rPr lang="de-DE" sz="1600" dirty="0">
                <a:solidFill>
                  <a:schemeClr val="bg1"/>
                </a:solidFill>
                <a:latin typeface="Avenir Next LT Pro" panose="020B0504020202020204" pitchFamily="34" charset="0"/>
                <a:cs typeface="Arial" panose="020B0604020202020204" pitchFamily="34" charset="0"/>
              </a:rPr>
              <a:t>steigt </a:t>
            </a:r>
            <a:r>
              <a:rPr lang="de-DE" sz="1600" b="1" dirty="0">
                <a:solidFill>
                  <a:schemeClr val="bg1"/>
                </a:solidFill>
                <a:latin typeface="Avenir Next LT Pro" panose="020B0504020202020204" pitchFamily="34" charset="0"/>
                <a:cs typeface="Arial" panose="020B0604020202020204" pitchFamily="34" charset="0"/>
              </a:rPr>
              <a:t>mit zunehmendem Alter deutlich an</a:t>
            </a:r>
            <a:r>
              <a:rPr lang="de-DE" sz="1600" dirty="0">
                <a:solidFill>
                  <a:schemeClr val="bg1"/>
                </a:solidFill>
                <a:latin typeface="Avenir Next LT Pro" panose="020B0504020202020204" pitchFamily="34" charset="0"/>
                <a:cs typeface="Arial" panose="020B0604020202020204" pitchFamily="34" charset="0"/>
              </a:rPr>
              <a:t>.</a:t>
            </a:r>
          </a:p>
        </p:txBody>
      </p:sp>
    </p:spTree>
    <p:extLst>
      <p:ext uri="{BB962C8B-B14F-4D97-AF65-F5344CB8AC3E}">
        <p14:creationId xmlns:p14="http://schemas.microsoft.com/office/powerpoint/2010/main" val="1343653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4"/>
          <p:cNvSpPr>
            <a:spLocks noGrp="1"/>
          </p:cNvSpPr>
          <p:nvPr>
            <p:ph type="sldNum" sz="quarter" idx="21"/>
          </p:nvPr>
        </p:nvSpPr>
        <p:spPr>
          <a:xfrm>
            <a:off x="11285288" y="6343650"/>
            <a:ext cx="540000" cy="269875"/>
          </a:xfrm>
          <a:prstGeom prst="rect">
            <a:avLst/>
          </a:prstGeom>
        </p:spPr>
        <p:txBody>
          <a:bodyPr vert="horz" lIns="0" tIns="0" rIns="0" bIns="0" rtlCol="0" anchor="b" anchorCtr="0">
            <a:noAutofit/>
          </a:bodyPr>
          <a:lstStyle>
            <a:defPPr>
              <a:defRPr lang="en-US"/>
            </a:defPPr>
            <a:lvl1pPr marL="0" algn="r" defTabSz="1219170" rtl="0" eaLnBrk="1" latinLnBrk="0" hangingPunct="1">
              <a:defRPr sz="1000" kern="1200">
                <a:solidFill>
                  <a:schemeClr val="tx1"/>
                </a:solidFill>
                <a:latin typeface="GSK Precision" pitchFamily="2"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9F9F533D-B52E-4A2F-BF72-0ADD2D94BD75}" type="slidenum">
              <a:rPr lang="en-GB" smtClean="0"/>
              <a:pPr/>
              <a:t>37</a:t>
            </a:fld>
            <a:endParaRPr/>
          </a:p>
        </p:txBody>
      </p:sp>
      <p:sp>
        <p:nvSpPr>
          <p:cNvPr id="6025" name="PlaceHolder 1"/>
          <p:cNvSpPr>
            <a:spLocks noGrp="1"/>
          </p:cNvSpPr>
          <p:nvPr>
            <p:ph type="title"/>
          </p:nvPr>
        </p:nvSpPr>
        <p:spPr>
          <a:prstGeom prst="rect">
            <a:avLst/>
          </a:prstGeom>
          <a:noFill/>
          <a:ln w="0">
            <a:noFill/>
          </a:ln>
        </p:spPr>
        <p:txBody>
          <a:bodyPr lIns="0" tIns="0" rIns="0" bIns="0" anchor="b">
            <a:noAutofit/>
          </a:bodyPr>
          <a:lstStyle/>
          <a:p>
            <a:pPr indent="0" defTabSz="1219320">
              <a:lnSpc>
                <a:spcPct val="100000"/>
              </a:lnSpc>
              <a:buNone/>
            </a:pPr>
            <a:r>
              <a:rPr lang="en-GB" sz="2600" b="1" strike="noStrike" spc="-1" dirty="0">
                <a:solidFill>
                  <a:schemeClr val="dk2"/>
                </a:solidFill>
              </a:rPr>
              <a:t>RSV: </a:t>
            </a:r>
            <a:r>
              <a:rPr lang="en-GB" sz="2600" b="1" strike="noStrike" spc="-1" dirty="0" err="1">
                <a:solidFill>
                  <a:schemeClr val="dk2"/>
                </a:solidFill>
              </a:rPr>
              <a:t>Hospitalisierungen</a:t>
            </a:r>
            <a:r>
              <a:rPr lang="en-GB" sz="2600" b="1" strike="noStrike" spc="-1" dirty="0">
                <a:solidFill>
                  <a:schemeClr val="dk2"/>
                </a:solidFill>
              </a:rPr>
              <a:t> </a:t>
            </a:r>
            <a:r>
              <a:rPr lang="en-GB" sz="2600" b="1" strike="noStrike" spc="-1" dirty="0" err="1">
                <a:solidFill>
                  <a:schemeClr val="dk2"/>
                </a:solidFill>
              </a:rPr>
              <a:t>bei</a:t>
            </a:r>
            <a:r>
              <a:rPr lang="en-GB" sz="2600" b="1" strike="noStrike" spc="-1" dirty="0">
                <a:solidFill>
                  <a:schemeClr val="dk2"/>
                </a:solidFill>
              </a:rPr>
              <a:t> </a:t>
            </a:r>
            <a:r>
              <a:rPr lang="en-GB" sz="2600" b="1" strike="noStrike" spc="-1" dirty="0" err="1">
                <a:solidFill>
                  <a:schemeClr val="dk2"/>
                </a:solidFill>
              </a:rPr>
              <a:t>Erwachsenen</a:t>
            </a:r>
            <a:r>
              <a:rPr lang="en-GB" sz="2600" b="1" strike="noStrike" spc="-1" dirty="0">
                <a:solidFill>
                  <a:schemeClr val="dk2"/>
                </a:solidFill>
              </a:rPr>
              <a:t> ab 60 Jahren in Deutschland</a:t>
            </a:r>
            <a:endParaRPr lang="en-US" sz="2600" b="0" strike="noStrike" spc="-1" dirty="0">
              <a:solidFill>
                <a:schemeClr val="dk1"/>
              </a:solidFill>
            </a:endParaRPr>
          </a:p>
        </p:txBody>
      </p:sp>
      <p:sp>
        <p:nvSpPr>
          <p:cNvPr id="6026" name="PlaceHolder 2"/>
          <p:cNvSpPr>
            <a:spLocks noGrp="1"/>
          </p:cNvSpPr>
          <p:nvPr>
            <p:ph type="subTitle" idx="1"/>
          </p:nvPr>
        </p:nvSpPr>
        <p:spPr>
          <a:xfrm>
            <a:off x="365918" y="375155"/>
            <a:ext cx="11460164" cy="352800"/>
          </a:xfrm>
          <a:prstGeom prst="rect">
            <a:avLst/>
          </a:prstGeom>
          <a:noFill/>
          <a:ln w="0">
            <a:noFill/>
          </a:ln>
        </p:spPr>
        <p:txBody>
          <a:bodyPr lIns="0" tIns="0" rIns="0" bIns="0" anchor="t">
            <a:noAutofit/>
          </a:bodyPr>
          <a:lstStyle/>
          <a:p>
            <a:pPr indent="0" defTabSz="1219320">
              <a:lnSpc>
                <a:spcPct val="100000"/>
              </a:lnSpc>
              <a:buNone/>
              <a:tabLst>
                <a:tab pos="0" algn="l"/>
              </a:tabLst>
            </a:pPr>
            <a:r>
              <a:rPr lang="en-GB" sz="1800" b="0" strike="noStrike" spc="-1" dirty="0" err="1">
                <a:solidFill>
                  <a:schemeClr val="dk1"/>
                </a:solidFill>
              </a:rPr>
              <a:t>Ursachen</a:t>
            </a:r>
            <a:r>
              <a:rPr lang="en-GB" sz="1800" b="0" strike="noStrike" spc="-1" dirty="0">
                <a:solidFill>
                  <a:schemeClr val="dk1"/>
                </a:solidFill>
              </a:rPr>
              <a:t> für </a:t>
            </a:r>
            <a:r>
              <a:rPr lang="en-GB" sz="1800" b="0" strike="noStrike" spc="-1" dirty="0" err="1">
                <a:solidFill>
                  <a:schemeClr val="dk1"/>
                </a:solidFill>
              </a:rPr>
              <a:t>unterschätzte</a:t>
            </a:r>
            <a:r>
              <a:rPr lang="en-GB" sz="1800" b="0" strike="noStrike" spc="-1" dirty="0">
                <a:solidFill>
                  <a:schemeClr val="dk1"/>
                </a:solidFill>
              </a:rPr>
              <a:t> </a:t>
            </a:r>
            <a:r>
              <a:rPr lang="en-GB" sz="1800" b="0" strike="noStrike" spc="-1" dirty="0" err="1">
                <a:solidFill>
                  <a:schemeClr val="dk1"/>
                </a:solidFill>
              </a:rPr>
              <a:t>Anzahl</a:t>
            </a:r>
            <a:r>
              <a:rPr lang="en-GB" sz="1800" b="0" strike="noStrike" spc="-1" dirty="0">
                <a:solidFill>
                  <a:schemeClr val="dk1"/>
                </a:solidFill>
              </a:rPr>
              <a:t> an </a:t>
            </a:r>
            <a:r>
              <a:rPr lang="en-GB" sz="1800" b="0" strike="noStrike" spc="-1" dirty="0" err="1">
                <a:solidFill>
                  <a:schemeClr val="dk1"/>
                </a:solidFill>
              </a:rPr>
              <a:t>Hospitalisierungen</a:t>
            </a:r>
            <a:r>
              <a:rPr lang="en-GB" sz="1800" b="0" strike="noStrike" spc="-1" dirty="0">
                <a:solidFill>
                  <a:schemeClr val="dk1"/>
                </a:solidFill>
              </a:rPr>
              <a:t>: </a:t>
            </a:r>
          </a:p>
          <a:p>
            <a:pPr indent="0" defTabSz="1219320">
              <a:lnSpc>
                <a:spcPct val="100000"/>
              </a:lnSpc>
              <a:buNone/>
              <a:tabLst>
                <a:tab pos="0" algn="l"/>
              </a:tabLst>
            </a:pPr>
            <a:r>
              <a:rPr lang="en-GB" sz="1800" b="1" strike="noStrike" spc="-1" dirty="0" err="1">
                <a:solidFill>
                  <a:schemeClr val="dk1"/>
                </a:solidFill>
              </a:rPr>
              <a:t>Unspezifische</a:t>
            </a:r>
            <a:r>
              <a:rPr lang="en-GB" sz="1800" b="1" strike="noStrike" spc="-1" dirty="0">
                <a:solidFill>
                  <a:schemeClr val="dk1"/>
                </a:solidFill>
              </a:rPr>
              <a:t> </a:t>
            </a:r>
            <a:r>
              <a:rPr lang="en-GB" sz="1800" b="1" strike="noStrike" spc="-1" dirty="0" err="1">
                <a:solidFill>
                  <a:schemeClr val="dk1"/>
                </a:solidFill>
              </a:rPr>
              <a:t>Symptome</a:t>
            </a:r>
            <a:r>
              <a:rPr lang="en-GB" sz="1800" b="1" strike="noStrike" spc="-1" dirty="0">
                <a:solidFill>
                  <a:schemeClr val="dk1"/>
                </a:solidFill>
              </a:rPr>
              <a:t>, </a:t>
            </a:r>
            <a:r>
              <a:rPr lang="en-GB" sz="1800" b="1" strike="noStrike" spc="-1" dirty="0" err="1">
                <a:solidFill>
                  <a:schemeClr val="dk1"/>
                </a:solidFill>
              </a:rPr>
              <a:t>begrenzte</a:t>
            </a:r>
            <a:r>
              <a:rPr lang="en-GB" sz="1800" b="1" strike="noStrike" spc="-1" dirty="0">
                <a:solidFill>
                  <a:schemeClr val="dk1"/>
                </a:solidFill>
              </a:rPr>
              <a:t> </a:t>
            </a:r>
            <a:r>
              <a:rPr lang="en-GB" sz="1800" b="1" strike="noStrike" spc="-1" dirty="0" err="1">
                <a:solidFill>
                  <a:schemeClr val="dk1"/>
                </a:solidFill>
              </a:rPr>
              <a:t>Testung</a:t>
            </a:r>
            <a:r>
              <a:rPr lang="en-GB" sz="1800" b="0" strike="noStrike" spc="-1" dirty="0">
                <a:solidFill>
                  <a:schemeClr val="dk1"/>
                </a:solidFill>
              </a:rPr>
              <a:t>, </a:t>
            </a:r>
            <a:r>
              <a:rPr lang="en-GB" sz="1800" b="0" strike="noStrike" spc="-1" dirty="0" err="1">
                <a:solidFill>
                  <a:schemeClr val="dk1"/>
                </a:solidFill>
              </a:rPr>
              <a:t>niedrigere</a:t>
            </a:r>
            <a:r>
              <a:rPr lang="en-GB" sz="1800" b="0" strike="noStrike" spc="-1" dirty="0">
                <a:solidFill>
                  <a:schemeClr val="dk1"/>
                </a:solidFill>
              </a:rPr>
              <a:t> </a:t>
            </a:r>
            <a:r>
              <a:rPr lang="en-GB" sz="1800" spc="-1" dirty="0">
                <a:solidFill>
                  <a:schemeClr val="dk1"/>
                </a:solidFill>
              </a:rPr>
              <a:t>Test-</a:t>
            </a:r>
            <a:r>
              <a:rPr lang="en-GB" sz="1800" spc="-1" dirty="0" err="1">
                <a:solidFill>
                  <a:schemeClr val="dk1"/>
                </a:solidFill>
              </a:rPr>
              <a:t>sensitivität</a:t>
            </a:r>
            <a:r>
              <a:rPr lang="en-GB" sz="1800" b="0" strike="noStrike" spc="-1" dirty="0">
                <a:solidFill>
                  <a:schemeClr val="dk1"/>
                </a:solidFill>
              </a:rPr>
              <a:t> im </a:t>
            </a:r>
            <a:r>
              <a:rPr lang="en-GB" sz="1800" b="0" strike="noStrike" spc="-1" dirty="0" err="1">
                <a:solidFill>
                  <a:schemeClr val="dk1"/>
                </a:solidFill>
              </a:rPr>
              <a:t>Vergleich</a:t>
            </a:r>
            <a:r>
              <a:rPr lang="en-GB" sz="1800" b="0" strike="noStrike" spc="-1" dirty="0">
                <a:solidFill>
                  <a:schemeClr val="dk1"/>
                </a:solidFill>
              </a:rPr>
              <a:t> zu </a:t>
            </a:r>
            <a:r>
              <a:rPr lang="en-GB" sz="1800" b="0" strike="noStrike" spc="-1" dirty="0" err="1">
                <a:solidFill>
                  <a:schemeClr val="dk1"/>
                </a:solidFill>
              </a:rPr>
              <a:t>Säuglingen</a:t>
            </a:r>
            <a:r>
              <a:rPr lang="en-GB" sz="1800" b="0" strike="noStrike" spc="-1" dirty="0">
                <a:solidFill>
                  <a:schemeClr val="dk1"/>
                </a:solidFill>
              </a:rPr>
              <a:t>, </a:t>
            </a:r>
            <a:r>
              <a:rPr lang="en-GB" sz="1800" b="0" strike="noStrike" spc="-1" dirty="0" err="1">
                <a:solidFill>
                  <a:schemeClr val="dk1"/>
                </a:solidFill>
              </a:rPr>
              <a:t>geringe</a:t>
            </a:r>
            <a:r>
              <a:rPr lang="en-GB" sz="1800" b="0" strike="noStrike" spc="-1" dirty="0">
                <a:solidFill>
                  <a:schemeClr val="dk1"/>
                </a:solidFill>
              </a:rPr>
              <a:t> Awareness (ICD-10 </a:t>
            </a:r>
            <a:r>
              <a:rPr lang="en-GB" sz="1800" b="0" strike="noStrike" spc="-1" dirty="0" err="1">
                <a:solidFill>
                  <a:schemeClr val="dk1"/>
                </a:solidFill>
              </a:rPr>
              <a:t>Fehlkodierung</a:t>
            </a:r>
            <a:r>
              <a:rPr lang="en-GB" sz="1800" b="0" strike="noStrike" spc="-1" dirty="0">
                <a:solidFill>
                  <a:schemeClr val="dk1"/>
                </a:solidFill>
              </a:rPr>
              <a:t>)</a:t>
            </a:r>
            <a:r>
              <a:rPr lang="en-GB" sz="1800" b="0" strike="noStrike" spc="-1" baseline="30000" dirty="0">
                <a:solidFill>
                  <a:schemeClr val="dk1"/>
                </a:solidFill>
              </a:rPr>
              <a:t>1,2</a:t>
            </a:r>
            <a:endParaRPr lang="de-DE" sz="1800" b="0" strike="noStrike" spc="-1" dirty="0">
              <a:solidFill>
                <a:schemeClr val="dk1"/>
              </a:solidFill>
            </a:endParaRPr>
          </a:p>
        </p:txBody>
      </p:sp>
      <p:sp>
        <p:nvSpPr>
          <p:cNvPr id="6028" name="Rechteck: abgerundete Ecken 43"/>
          <p:cNvSpPr/>
          <p:nvPr/>
        </p:nvSpPr>
        <p:spPr>
          <a:xfrm>
            <a:off x="10035000" y="3425040"/>
            <a:ext cx="1787760" cy="682560"/>
          </a:xfrm>
          <a:prstGeom prst="roundRect">
            <a:avLst>
              <a:gd name="adj" fmla="val 7127"/>
            </a:avLst>
          </a:prstGeom>
          <a:solidFill>
            <a:srgbClr val="FDE0D6"/>
          </a:solidFill>
          <a:ln>
            <a:noFill/>
          </a:ln>
          <a:effectLst/>
        </p:spPr>
        <p:style>
          <a:lnRef idx="1">
            <a:schemeClr val="accent1"/>
          </a:lnRef>
          <a:fillRef idx="3">
            <a:schemeClr val="accent1"/>
          </a:fillRef>
          <a:effectRef idx="2">
            <a:schemeClr val="accent1"/>
          </a:effectRef>
          <a:fontRef idx="minor"/>
        </p:style>
        <p:txBody>
          <a:bodyPr horzOverflow="overflow" lIns="180000" tIns="180000" rIns="180000" bIns="180000" numCol="1" spcCol="0" anchor="ctr">
            <a:noAutofit/>
          </a:bodyPr>
          <a:lstStyle/>
          <a:p>
            <a:pPr defTabSz="1219320">
              <a:lnSpc>
                <a:spcPct val="100000"/>
              </a:lnSpc>
              <a:spcBef>
                <a:spcPts val="300"/>
              </a:spcBef>
              <a:spcAft>
                <a:spcPts val="300"/>
              </a:spcAft>
            </a:pPr>
            <a:r>
              <a:rPr lang="de-DE" sz="1400" b="1" strike="noStrike" spc="-1">
                <a:solidFill>
                  <a:schemeClr val="dk2"/>
                </a:solidFill>
                <a:ea typeface="MS PGothic"/>
              </a:rPr>
              <a:t>~  34.400</a:t>
            </a:r>
            <a:endParaRPr lang="de-DE" sz="1400" b="0" strike="noStrike" spc="-1">
              <a:solidFill>
                <a:srgbClr val="000000"/>
              </a:solidFill>
            </a:endParaRPr>
          </a:p>
        </p:txBody>
      </p:sp>
      <p:sp>
        <p:nvSpPr>
          <p:cNvPr id="6029" name="Rechteck: abgerundete Ecken 44"/>
          <p:cNvSpPr/>
          <p:nvPr/>
        </p:nvSpPr>
        <p:spPr>
          <a:xfrm>
            <a:off x="10035000" y="4208040"/>
            <a:ext cx="1787760" cy="678240"/>
          </a:xfrm>
          <a:prstGeom prst="roundRect">
            <a:avLst>
              <a:gd name="adj" fmla="val 7127"/>
            </a:avLst>
          </a:prstGeom>
          <a:solidFill>
            <a:srgbClr val="FDE0D6"/>
          </a:solidFill>
          <a:ln>
            <a:noFill/>
          </a:ln>
          <a:effectLst/>
        </p:spPr>
        <p:style>
          <a:lnRef idx="1">
            <a:schemeClr val="accent1"/>
          </a:lnRef>
          <a:fillRef idx="3">
            <a:schemeClr val="accent1"/>
          </a:fillRef>
          <a:effectRef idx="2">
            <a:schemeClr val="accent1"/>
          </a:effectRef>
          <a:fontRef idx="minor"/>
        </p:style>
        <p:txBody>
          <a:bodyPr horzOverflow="overflow" lIns="180000" tIns="180000" rIns="180000" bIns="180000" numCol="1" spcCol="0" anchor="ctr">
            <a:noAutofit/>
          </a:bodyPr>
          <a:lstStyle/>
          <a:p>
            <a:pPr defTabSz="1219320">
              <a:lnSpc>
                <a:spcPct val="100000"/>
              </a:lnSpc>
              <a:spcBef>
                <a:spcPts val="300"/>
              </a:spcBef>
              <a:spcAft>
                <a:spcPts val="300"/>
              </a:spcAft>
            </a:pPr>
            <a:r>
              <a:rPr lang="de-DE" sz="1400" b="1" strike="noStrike" spc="-1">
                <a:solidFill>
                  <a:schemeClr val="dk2"/>
                </a:solidFill>
                <a:ea typeface="MS PGothic"/>
              </a:rPr>
              <a:t>~ 58.000 – 152.000</a:t>
            </a:r>
            <a:endParaRPr lang="de-DE" sz="1400" b="0" strike="noStrike" spc="-1">
              <a:solidFill>
                <a:srgbClr val="000000"/>
              </a:solidFill>
            </a:endParaRPr>
          </a:p>
        </p:txBody>
      </p:sp>
      <p:sp>
        <p:nvSpPr>
          <p:cNvPr id="6030" name="Rechteck: abgerundete Ecken 45"/>
          <p:cNvSpPr/>
          <p:nvPr/>
        </p:nvSpPr>
        <p:spPr>
          <a:xfrm>
            <a:off x="10035000" y="4968000"/>
            <a:ext cx="1787760" cy="673560"/>
          </a:xfrm>
          <a:prstGeom prst="roundRect">
            <a:avLst>
              <a:gd name="adj" fmla="val 7127"/>
            </a:avLst>
          </a:prstGeom>
          <a:solidFill>
            <a:srgbClr val="FDE0D6"/>
          </a:solidFill>
          <a:ln>
            <a:noFill/>
          </a:ln>
          <a:effectLst/>
        </p:spPr>
        <p:style>
          <a:lnRef idx="1">
            <a:schemeClr val="accent1"/>
          </a:lnRef>
          <a:fillRef idx="3">
            <a:schemeClr val="accent1"/>
          </a:fillRef>
          <a:effectRef idx="2">
            <a:schemeClr val="accent1"/>
          </a:effectRef>
          <a:fontRef idx="minor"/>
        </p:style>
        <p:txBody>
          <a:bodyPr horzOverflow="overflow" lIns="180000" tIns="180000" rIns="180000" bIns="180000" numCol="1" spcCol="0" anchor="ctr">
            <a:noAutofit/>
          </a:bodyPr>
          <a:lstStyle/>
          <a:p>
            <a:pPr defTabSz="1219320">
              <a:lnSpc>
                <a:spcPct val="100000"/>
              </a:lnSpc>
              <a:spcBef>
                <a:spcPts val="300"/>
              </a:spcBef>
              <a:spcAft>
                <a:spcPts val="300"/>
              </a:spcAft>
            </a:pPr>
            <a:r>
              <a:rPr lang="de-DE" sz="1400" b="1" strike="noStrike" spc="-1">
                <a:solidFill>
                  <a:schemeClr val="dk2"/>
                </a:solidFill>
                <a:ea typeface="MS PGothic"/>
              </a:rPr>
              <a:t>~ 145.000 – 227.000</a:t>
            </a:r>
            <a:endParaRPr lang="de-DE" sz="1400" b="0" strike="noStrike" spc="-1">
              <a:solidFill>
                <a:srgbClr val="000000"/>
              </a:solidFill>
            </a:endParaRPr>
          </a:p>
        </p:txBody>
      </p:sp>
      <p:sp>
        <p:nvSpPr>
          <p:cNvPr id="6031" name="Rechteck: abgerundete Ecken 47"/>
          <p:cNvSpPr/>
          <p:nvPr/>
        </p:nvSpPr>
        <p:spPr>
          <a:xfrm>
            <a:off x="8183880" y="4208040"/>
            <a:ext cx="1758600" cy="678240"/>
          </a:xfrm>
          <a:prstGeom prst="roundRect">
            <a:avLst>
              <a:gd name="adj" fmla="val 7127"/>
            </a:avLst>
          </a:prstGeom>
          <a:solidFill>
            <a:srgbClr val="FDE0D6"/>
          </a:solidFill>
          <a:ln>
            <a:noFill/>
          </a:ln>
          <a:effectLst/>
        </p:spPr>
        <p:style>
          <a:lnRef idx="1">
            <a:schemeClr val="accent1"/>
          </a:lnRef>
          <a:fillRef idx="3">
            <a:schemeClr val="accent1"/>
          </a:fillRef>
          <a:effectRef idx="2">
            <a:schemeClr val="accent1"/>
          </a:effectRef>
          <a:fontRef idx="minor"/>
        </p:style>
        <p:txBody>
          <a:bodyPr horzOverflow="overflow" lIns="180000" tIns="180000" rIns="180000" bIns="180000" numCol="1" spcCol="0" anchor="ctr">
            <a:noAutofit/>
          </a:bodyPr>
          <a:lstStyle/>
          <a:p>
            <a:pPr defTabSz="1219320">
              <a:lnSpc>
                <a:spcPct val="100000"/>
              </a:lnSpc>
              <a:spcBef>
                <a:spcPts val="300"/>
              </a:spcBef>
              <a:spcAft>
                <a:spcPts val="300"/>
              </a:spcAft>
            </a:pPr>
            <a:r>
              <a:rPr lang="de-DE" sz="1400" b="1" strike="noStrike" spc="-1">
                <a:solidFill>
                  <a:schemeClr val="dk2"/>
                </a:solidFill>
                <a:ea typeface="MS PGothic"/>
              </a:rPr>
              <a:t>~ 236 – 609</a:t>
            </a:r>
            <a:r>
              <a:rPr lang="de-DE" sz="1400" b="1" strike="noStrike" spc="-1" baseline="30000">
                <a:solidFill>
                  <a:schemeClr val="dk2"/>
                </a:solidFill>
                <a:ea typeface="MS PGothic"/>
              </a:rPr>
              <a:t>7,8</a:t>
            </a:r>
            <a:endParaRPr lang="de-DE" sz="1400" b="0" strike="noStrike" spc="-1">
              <a:solidFill>
                <a:srgbClr val="000000"/>
              </a:solidFill>
            </a:endParaRPr>
          </a:p>
        </p:txBody>
      </p:sp>
      <p:sp>
        <p:nvSpPr>
          <p:cNvPr id="6032" name="Rechteck: abgerundete Ecken 48"/>
          <p:cNvSpPr/>
          <p:nvPr/>
        </p:nvSpPr>
        <p:spPr>
          <a:xfrm>
            <a:off x="8183880" y="4968360"/>
            <a:ext cx="1758600" cy="678240"/>
          </a:xfrm>
          <a:prstGeom prst="roundRect">
            <a:avLst>
              <a:gd name="adj" fmla="val 7127"/>
            </a:avLst>
          </a:prstGeom>
          <a:solidFill>
            <a:srgbClr val="FDE0D6"/>
          </a:solidFill>
          <a:ln>
            <a:noFill/>
          </a:ln>
          <a:effectLst/>
        </p:spPr>
        <p:style>
          <a:lnRef idx="1">
            <a:schemeClr val="accent1"/>
          </a:lnRef>
          <a:fillRef idx="3">
            <a:schemeClr val="accent1"/>
          </a:fillRef>
          <a:effectRef idx="2">
            <a:schemeClr val="accent1"/>
          </a:effectRef>
          <a:fontRef idx="minor"/>
        </p:style>
        <p:txBody>
          <a:bodyPr horzOverflow="overflow" lIns="180000" tIns="180000" rIns="180000" bIns="180000" numCol="1" spcCol="0" anchor="ctr">
            <a:noAutofit/>
          </a:bodyPr>
          <a:lstStyle/>
          <a:p>
            <a:pPr defTabSz="1219320">
              <a:lnSpc>
                <a:spcPct val="100000"/>
              </a:lnSpc>
              <a:spcBef>
                <a:spcPts val="300"/>
              </a:spcBef>
              <a:spcAft>
                <a:spcPts val="300"/>
              </a:spcAft>
            </a:pPr>
            <a:r>
              <a:rPr lang="de-DE" sz="1400" b="1" strike="noStrike" spc="-1">
                <a:solidFill>
                  <a:schemeClr val="dk2"/>
                </a:solidFill>
                <a:ea typeface="MS PGothic"/>
              </a:rPr>
              <a:t>~ 584 – 912</a:t>
            </a:r>
            <a:r>
              <a:rPr lang="de-DE" sz="1400" b="1" strike="noStrike" spc="-1" baseline="30000">
                <a:solidFill>
                  <a:schemeClr val="dk2"/>
                </a:solidFill>
                <a:ea typeface="MS PGothic"/>
              </a:rPr>
              <a:t>7</a:t>
            </a:r>
            <a:endParaRPr lang="de-DE" sz="1400" b="0" strike="noStrike" spc="-1">
              <a:solidFill>
                <a:srgbClr val="000000"/>
              </a:solidFill>
            </a:endParaRPr>
          </a:p>
        </p:txBody>
      </p:sp>
      <p:sp>
        <p:nvSpPr>
          <p:cNvPr id="6033" name="Rechteck: abgerundete Ecken 51"/>
          <p:cNvSpPr/>
          <p:nvPr/>
        </p:nvSpPr>
        <p:spPr>
          <a:xfrm>
            <a:off x="10035000" y="2518920"/>
            <a:ext cx="1787760" cy="673560"/>
          </a:xfrm>
          <a:prstGeom prst="roundRect">
            <a:avLst>
              <a:gd name="adj" fmla="val 7127"/>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p:style>
        <p:txBody>
          <a:bodyPr horzOverflow="overflow" lIns="180000" tIns="180000" rIns="180000" bIns="180000" numCol="1" spcCol="0" anchor="ctr">
            <a:noAutofit/>
          </a:bodyPr>
          <a:lstStyle/>
          <a:p>
            <a:pPr defTabSz="1219320">
              <a:lnSpc>
                <a:spcPct val="100000"/>
              </a:lnSpc>
              <a:spcBef>
                <a:spcPts val="300"/>
              </a:spcBef>
              <a:spcAft>
                <a:spcPts val="300"/>
              </a:spcAft>
            </a:pPr>
            <a:r>
              <a:rPr lang="de-DE" sz="1400" b="1" strike="noStrike" spc="-1">
                <a:solidFill>
                  <a:schemeClr val="accent1"/>
                </a:solidFill>
                <a:ea typeface="MS PGothic"/>
              </a:rPr>
              <a:t>~ 2.800 – 12.800</a:t>
            </a:r>
            <a:endParaRPr lang="de-DE" sz="1400" b="0" strike="noStrike" spc="-1">
              <a:solidFill>
                <a:srgbClr val="000000"/>
              </a:solidFill>
            </a:endParaRPr>
          </a:p>
        </p:txBody>
      </p:sp>
      <p:sp>
        <p:nvSpPr>
          <p:cNvPr id="6034" name="Rechteck: abgerundete Ecken 46"/>
          <p:cNvSpPr/>
          <p:nvPr/>
        </p:nvSpPr>
        <p:spPr>
          <a:xfrm>
            <a:off x="8183880" y="3425040"/>
            <a:ext cx="1758600" cy="682560"/>
          </a:xfrm>
          <a:prstGeom prst="roundRect">
            <a:avLst>
              <a:gd name="adj" fmla="val 7127"/>
            </a:avLst>
          </a:prstGeom>
          <a:solidFill>
            <a:srgbClr val="FDE0D6"/>
          </a:solidFill>
          <a:ln>
            <a:noFill/>
          </a:ln>
          <a:effectLst/>
        </p:spPr>
        <p:style>
          <a:lnRef idx="1">
            <a:schemeClr val="accent1"/>
          </a:lnRef>
          <a:fillRef idx="3">
            <a:schemeClr val="accent1"/>
          </a:fillRef>
          <a:effectRef idx="2">
            <a:schemeClr val="accent1"/>
          </a:effectRef>
          <a:fontRef idx="minor"/>
        </p:style>
        <p:txBody>
          <a:bodyPr horzOverflow="overflow" lIns="180000" tIns="180000" rIns="180000" bIns="180000" numCol="1" spcCol="0" anchor="ctr">
            <a:noAutofit/>
          </a:bodyPr>
          <a:lstStyle/>
          <a:p>
            <a:pPr defTabSz="1219320">
              <a:lnSpc>
                <a:spcPct val="100000"/>
              </a:lnSpc>
              <a:spcBef>
                <a:spcPts val="300"/>
              </a:spcBef>
              <a:spcAft>
                <a:spcPts val="300"/>
              </a:spcAft>
            </a:pPr>
            <a:r>
              <a:rPr lang="de-DE" sz="1400" b="1" strike="noStrike" spc="-1">
                <a:solidFill>
                  <a:schemeClr val="dk2"/>
                </a:solidFill>
                <a:ea typeface="MS PGothic"/>
              </a:rPr>
              <a:t>~ 51 – 138</a:t>
            </a:r>
            <a:r>
              <a:rPr lang="de-DE" sz="1400" b="1" strike="noStrike" spc="-1" baseline="30000">
                <a:solidFill>
                  <a:schemeClr val="dk2"/>
                </a:solidFill>
                <a:ea typeface="MS PGothic"/>
              </a:rPr>
              <a:t>6</a:t>
            </a:r>
            <a:endParaRPr lang="de-DE" sz="1400" b="0" strike="noStrike" spc="-1">
              <a:solidFill>
                <a:srgbClr val="000000"/>
              </a:solidFill>
            </a:endParaRPr>
          </a:p>
        </p:txBody>
      </p:sp>
      <p:sp>
        <p:nvSpPr>
          <p:cNvPr id="6035" name="Rechteck: abgerundete Ecken 11"/>
          <p:cNvSpPr/>
          <p:nvPr/>
        </p:nvSpPr>
        <p:spPr>
          <a:xfrm>
            <a:off x="8183880" y="1882080"/>
            <a:ext cx="1758600" cy="523080"/>
          </a:xfrm>
          <a:prstGeom prst="roundRect">
            <a:avLst>
              <a:gd name="adj" fmla="val 623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p:style>
        <p:txBody>
          <a:bodyPr horzOverflow="overflow" lIns="108000" tIns="108000" rIns="108000" bIns="108000" numCol="1" spcCol="0" anchor="ctr">
            <a:noAutofit/>
          </a:bodyPr>
          <a:lstStyle/>
          <a:p>
            <a:pPr defTabSz="1219320">
              <a:lnSpc>
                <a:spcPct val="100000"/>
              </a:lnSpc>
              <a:spcBef>
                <a:spcPts val="300"/>
              </a:spcBef>
              <a:spcAft>
                <a:spcPts val="300"/>
              </a:spcAft>
            </a:pPr>
            <a:r>
              <a:rPr lang="de-DE" sz="1400" b="1" strike="noStrike" spc="-1">
                <a:solidFill>
                  <a:srgbClr val="4A4A4A"/>
                </a:solidFill>
              </a:rPr>
              <a:t>Inzidenz /100.000</a:t>
            </a:r>
            <a:endParaRPr lang="de-DE" sz="1400" b="0" strike="noStrike" spc="-1">
              <a:solidFill>
                <a:srgbClr val="000000"/>
              </a:solidFill>
            </a:endParaRPr>
          </a:p>
        </p:txBody>
      </p:sp>
      <p:sp>
        <p:nvSpPr>
          <p:cNvPr id="6036" name="Rechteck: abgerundete Ecken 13"/>
          <p:cNvSpPr/>
          <p:nvPr/>
        </p:nvSpPr>
        <p:spPr>
          <a:xfrm>
            <a:off x="10035000" y="1881360"/>
            <a:ext cx="1787760" cy="523080"/>
          </a:xfrm>
          <a:prstGeom prst="roundRect">
            <a:avLst>
              <a:gd name="adj" fmla="val 7885"/>
            </a:avLst>
          </a:prstGeom>
          <a:solidFill>
            <a:schemeClr val="bg1">
              <a:lumMod val="95000"/>
            </a:schemeClr>
          </a:solidFill>
          <a:ln>
            <a:noFill/>
          </a:ln>
          <a:effectLst/>
        </p:spPr>
        <p:style>
          <a:lnRef idx="1">
            <a:schemeClr val="accent1"/>
          </a:lnRef>
          <a:fillRef idx="3">
            <a:schemeClr val="accent1"/>
          </a:fillRef>
          <a:effectRef idx="2">
            <a:schemeClr val="accent1"/>
          </a:effectRef>
          <a:fontRef idx="minor"/>
        </p:style>
        <p:txBody>
          <a:bodyPr horzOverflow="overflow" lIns="108000" tIns="108000" rIns="108000" bIns="108000" numCol="1" spcCol="0" anchor="ctr">
            <a:noAutofit/>
          </a:bodyPr>
          <a:lstStyle/>
          <a:p>
            <a:pPr defTabSz="1219320">
              <a:lnSpc>
                <a:spcPct val="100000"/>
              </a:lnSpc>
              <a:spcBef>
                <a:spcPts val="300"/>
              </a:spcBef>
              <a:spcAft>
                <a:spcPts val="300"/>
              </a:spcAft>
            </a:pPr>
            <a:r>
              <a:rPr lang="de-DE" sz="1400" b="1" strike="noStrike" spc="-1">
                <a:solidFill>
                  <a:srgbClr val="4A4A4A"/>
                </a:solidFill>
              </a:rPr>
              <a:t>Fälle bezogen auf die Bevölkerung</a:t>
            </a:r>
            <a:r>
              <a:rPr lang="de-DE" sz="1400" b="1" strike="noStrike" spc="-1" baseline="30000">
                <a:solidFill>
                  <a:srgbClr val="4A4A4A"/>
                </a:solidFill>
              </a:rPr>
              <a:t>3*</a:t>
            </a:r>
            <a:endParaRPr lang="de-DE" sz="1400" b="0" strike="noStrike" spc="-1">
              <a:solidFill>
                <a:srgbClr val="000000"/>
              </a:solidFill>
            </a:endParaRPr>
          </a:p>
        </p:txBody>
      </p:sp>
      <p:sp>
        <p:nvSpPr>
          <p:cNvPr id="6037" name="Rechteck: abgerundete Ecken 50"/>
          <p:cNvSpPr/>
          <p:nvPr/>
        </p:nvSpPr>
        <p:spPr>
          <a:xfrm>
            <a:off x="8192160" y="2518920"/>
            <a:ext cx="1758600" cy="678240"/>
          </a:xfrm>
          <a:prstGeom prst="roundRect">
            <a:avLst>
              <a:gd name="adj" fmla="val 7127"/>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p:style>
        <p:txBody>
          <a:bodyPr horzOverflow="overflow" lIns="180000" tIns="180000" rIns="180000" bIns="180000" numCol="1" spcCol="0" anchor="ctr">
            <a:noAutofit/>
          </a:bodyPr>
          <a:lstStyle/>
          <a:p>
            <a:pPr defTabSz="1219320">
              <a:lnSpc>
                <a:spcPct val="100000"/>
              </a:lnSpc>
              <a:spcBef>
                <a:spcPts val="300"/>
              </a:spcBef>
              <a:spcAft>
                <a:spcPts val="300"/>
              </a:spcAft>
            </a:pPr>
            <a:r>
              <a:rPr lang="de-DE" sz="1400" b="1" strike="noStrike" spc="-1">
                <a:solidFill>
                  <a:schemeClr val="accent1"/>
                </a:solidFill>
                <a:ea typeface="MS PGothic"/>
              </a:rPr>
              <a:t>~ 11</a:t>
            </a:r>
            <a:r>
              <a:rPr lang="de-DE" sz="1400" b="1" strike="noStrike" spc="-1" baseline="30000">
                <a:solidFill>
                  <a:schemeClr val="accent1"/>
                </a:solidFill>
                <a:ea typeface="MS PGothic"/>
              </a:rPr>
              <a:t>4,5</a:t>
            </a:r>
            <a:endParaRPr lang="de-DE" sz="1400" b="0" strike="noStrike" spc="-1">
              <a:solidFill>
                <a:srgbClr val="000000"/>
              </a:solidFill>
            </a:endParaRPr>
          </a:p>
        </p:txBody>
      </p:sp>
      <p:sp>
        <p:nvSpPr>
          <p:cNvPr id="6038" name="Rechteck: abgerundete Ecken 52"/>
          <p:cNvSpPr/>
          <p:nvPr/>
        </p:nvSpPr>
        <p:spPr>
          <a:xfrm>
            <a:off x="3921120" y="3429360"/>
            <a:ext cx="4181400" cy="678240"/>
          </a:xfrm>
          <a:prstGeom prst="roundRect">
            <a:avLst>
              <a:gd name="adj" fmla="val 7127"/>
            </a:avLst>
          </a:prstGeom>
          <a:solidFill>
            <a:schemeClr val="tx2"/>
          </a:solidFill>
          <a:ln>
            <a:noFill/>
          </a:ln>
          <a:effectLst/>
        </p:spPr>
        <p:style>
          <a:lnRef idx="1">
            <a:schemeClr val="accent1"/>
          </a:lnRef>
          <a:fillRef idx="3">
            <a:schemeClr val="accent1"/>
          </a:fillRef>
          <a:effectRef idx="2">
            <a:schemeClr val="accent1"/>
          </a:effectRef>
          <a:fontRef idx="minor"/>
        </p:style>
        <p:txBody>
          <a:bodyPr horzOverflow="overflow" lIns="108000" tIns="108000" rIns="108000" bIns="108000" numCol="1" spcCol="0" anchor="ctr">
            <a:noAutofit/>
          </a:bodyPr>
          <a:lstStyle/>
          <a:p>
            <a:pPr defTabSz="1219320">
              <a:lnSpc>
                <a:spcPct val="100000"/>
              </a:lnSpc>
              <a:spcBef>
                <a:spcPts val="300"/>
              </a:spcBef>
              <a:spcAft>
                <a:spcPts val="300"/>
              </a:spcAft>
            </a:pPr>
            <a:r>
              <a:rPr lang="de-DE" sz="1400" b="0" strike="noStrike" spc="-1">
                <a:solidFill>
                  <a:schemeClr val="lt1"/>
                </a:solidFill>
                <a:ea typeface="MS PGothic"/>
              </a:rPr>
              <a:t>Epidemiologische prospektive Studien</a:t>
            </a:r>
            <a:endParaRPr lang="de-DE" sz="1400" b="0" strike="noStrike" spc="-1">
              <a:solidFill>
                <a:srgbClr val="FFFFFF"/>
              </a:solidFill>
            </a:endParaRPr>
          </a:p>
        </p:txBody>
      </p:sp>
      <p:sp>
        <p:nvSpPr>
          <p:cNvPr id="6039" name="Rechteck: abgerundete Ecken 53"/>
          <p:cNvSpPr/>
          <p:nvPr/>
        </p:nvSpPr>
        <p:spPr>
          <a:xfrm>
            <a:off x="3921120" y="4199040"/>
            <a:ext cx="4166280" cy="678240"/>
          </a:xfrm>
          <a:prstGeom prst="roundRect">
            <a:avLst>
              <a:gd name="adj" fmla="val 7127"/>
            </a:avLst>
          </a:prstGeom>
          <a:solidFill>
            <a:schemeClr val="tx2"/>
          </a:solidFill>
          <a:ln>
            <a:noFill/>
          </a:ln>
          <a:effectLst/>
        </p:spPr>
        <p:style>
          <a:lnRef idx="1">
            <a:schemeClr val="accent1"/>
          </a:lnRef>
          <a:fillRef idx="3">
            <a:schemeClr val="accent1"/>
          </a:fillRef>
          <a:effectRef idx="2">
            <a:schemeClr val="accent1"/>
          </a:effectRef>
          <a:fontRef idx="minor"/>
        </p:style>
        <p:txBody>
          <a:bodyPr horzOverflow="overflow" lIns="108000" tIns="108000" rIns="108000" bIns="108000" numCol="1" spcCol="0" anchor="ctr">
            <a:noAutofit/>
          </a:bodyPr>
          <a:lstStyle/>
          <a:p>
            <a:pPr defTabSz="1219320">
              <a:lnSpc>
                <a:spcPct val="100000"/>
              </a:lnSpc>
              <a:spcBef>
                <a:spcPts val="300"/>
              </a:spcBef>
              <a:spcAft>
                <a:spcPts val="300"/>
              </a:spcAft>
            </a:pPr>
            <a:r>
              <a:rPr lang="de-DE" sz="1400" b="0" strike="noStrike" spc="-1">
                <a:solidFill>
                  <a:schemeClr val="lt1"/>
                </a:solidFill>
                <a:ea typeface="MS PGothic"/>
              </a:rPr>
              <a:t>Modellierung nach respiratorischen Hospitalisierungen</a:t>
            </a:r>
            <a:endParaRPr lang="de-DE" sz="1400" b="0" strike="noStrike" spc="-1">
              <a:solidFill>
                <a:srgbClr val="FFFFFF"/>
              </a:solidFill>
            </a:endParaRPr>
          </a:p>
        </p:txBody>
      </p:sp>
      <p:sp>
        <p:nvSpPr>
          <p:cNvPr id="6040" name="Rechteck: abgerundete Ecken 54"/>
          <p:cNvSpPr/>
          <p:nvPr/>
        </p:nvSpPr>
        <p:spPr>
          <a:xfrm>
            <a:off x="3921120" y="4968360"/>
            <a:ext cx="4173480" cy="678240"/>
          </a:xfrm>
          <a:prstGeom prst="roundRect">
            <a:avLst>
              <a:gd name="adj" fmla="val 7127"/>
            </a:avLst>
          </a:prstGeom>
          <a:solidFill>
            <a:schemeClr val="tx2"/>
          </a:solidFill>
          <a:ln>
            <a:noFill/>
          </a:ln>
          <a:effectLst/>
        </p:spPr>
        <p:style>
          <a:lnRef idx="1">
            <a:schemeClr val="accent1"/>
          </a:lnRef>
          <a:fillRef idx="3">
            <a:schemeClr val="accent1"/>
          </a:fillRef>
          <a:effectRef idx="2">
            <a:schemeClr val="accent1"/>
          </a:effectRef>
          <a:fontRef idx="minor"/>
        </p:style>
        <p:txBody>
          <a:bodyPr horzOverflow="overflow" lIns="108000" tIns="108000" rIns="108000" bIns="108000" numCol="1" spcCol="0" anchor="ctr">
            <a:noAutofit/>
          </a:bodyPr>
          <a:lstStyle/>
          <a:p>
            <a:pPr defTabSz="1219320">
              <a:lnSpc>
                <a:spcPct val="100000"/>
              </a:lnSpc>
              <a:spcBef>
                <a:spcPts val="300"/>
              </a:spcBef>
              <a:spcAft>
                <a:spcPts val="300"/>
              </a:spcAft>
            </a:pPr>
            <a:r>
              <a:rPr lang="de-DE" sz="1400" b="0" strike="noStrike" spc="-1">
                <a:solidFill>
                  <a:schemeClr val="lt1"/>
                </a:solidFill>
                <a:ea typeface="MS PGothic"/>
              </a:rPr>
              <a:t>Modellierung nach kardiorespiratorischen Hospitalisierungen</a:t>
            </a:r>
            <a:endParaRPr lang="de-DE" sz="1400" b="0" strike="noStrike" spc="-1">
              <a:solidFill>
                <a:srgbClr val="FFFFFF"/>
              </a:solidFill>
            </a:endParaRPr>
          </a:p>
        </p:txBody>
      </p:sp>
      <p:sp>
        <p:nvSpPr>
          <p:cNvPr id="6041" name="Rechteck: abgerundete Ecken 39"/>
          <p:cNvSpPr/>
          <p:nvPr/>
        </p:nvSpPr>
        <p:spPr>
          <a:xfrm>
            <a:off x="3921120" y="2518920"/>
            <a:ext cx="4173480" cy="678240"/>
          </a:xfrm>
          <a:prstGeom prst="roundRect">
            <a:avLst>
              <a:gd name="adj" fmla="val 7127"/>
            </a:avLst>
          </a:prstGeom>
          <a:solidFill>
            <a:schemeClr val="accent1"/>
          </a:solidFill>
          <a:ln>
            <a:noFill/>
          </a:ln>
          <a:effectLst/>
        </p:spPr>
        <p:style>
          <a:lnRef idx="1">
            <a:schemeClr val="accent1"/>
          </a:lnRef>
          <a:fillRef idx="3">
            <a:schemeClr val="accent1"/>
          </a:fillRef>
          <a:effectRef idx="2">
            <a:schemeClr val="accent1"/>
          </a:effectRef>
          <a:fontRef idx="minor"/>
        </p:style>
        <p:txBody>
          <a:bodyPr horzOverflow="overflow" lIns="108000" tIns="108000" rIns="108000" bIns="108000" numCol="1" spcCol="0" anchor="ctr">
            <a:noAutofit/>
          </a:bodyPr>
          <a:lstStyle/>
          <a:p>
            <a:pPr defTabSz="1219320">
              <a:lnSpc>
                <a:spcPct val="100000"/>
              </a:lnSpc>
              <a:spcBef>
                <a:spcPts val="300"/>
              </a:spcBef>
              <a:spcAft>
                <a:spcPts val="300"/>
              </a:spcAft>
            </a:pPr>
            <a:r>
              <a:rPr lang="de-DE" sz="1400" spc="-1">
                <a:solidFill>
                  <a:schemeClr val="lt1"/>
                </a:solidFill>
              </a:rPr>
              <a:t>Routinedaten</a:t>
            </a:r>
            <a:r>
              <a:rPr lang="de-DE" sz="1400" b="0" strike="noStrike" spc="-1">
                <a:solidFill>
                  <a:schemeClr val="lt1"/>
                </a:solidFill>
              </a:rPr>
              <a:t>: </a:t>
            </a:r>
            <a:br>
              <a:rPr lang="de-DE" sz="1400"/>
            </a:br>
            <a:r>
              <a:rPr lang="de-DE" sz="1400" b="0" strike="noStrike" spc="-1">
                <a:solidFill>
                  <a:schemeClr val="lt1"/>
                </a:solidFill>
              </a:rPr>
              <a:t>Krankenkassen- &amp; InEK-Daten</a:t>
            </a:r>
          </a:p>
        </p:txBody>
      </p:sp>
      <p:sp>
        <p:nvSpPr>
          <p:cNvPr id="6042" name="Rechteck: abgerundete Ecken 12"/>
          <p:cNvSpPr/>
          <p:nvPr/>
        </p:nvSpPr>
        <p:spPr>
          <a:xfrm>
            <a:off x="3921120" y="1882080"/>
            <a:ext cx="4173480" cy="532080"/>
          </a:xfrm>
          <a:prstGeom prst="roundRect">
            <a:avLst>
              <a:gd name="adj" fmla="val 7628"/>
            </a:avLst>
          </a:prstGeom>
          <a:solidFill>
            <a:schemeClr val="bg1">
              <a:lumMod val="95000"/>
            </a:schemeClr>
          </a:solidFill>
          <a:ln>
            <a:noFill/>
          </a:ln>
          <a:effectLst/>
        </p:spPr>
        <p:style>
          <a:lnRef idx="1">
            <a:schemeClr val="accent1"/>
          </a:lnRef>
          <a:fillRef idx="3">
            <a:schemeClr val="accent1"/>
          </a:fillRef>
          <a:effectRef idx="2">
            <a:schemeClr val="accent1"/>
          </a:effectRef>
          <a:fontRef idx="minor"/>
        </p:style>
        <p:txBody>
          <a:bodyPr horzOverflow="overflow" lIns="108000" tIns="108000" rIns="108000" bIns="108000" numCol="1" spcCol="0" anchor="ctr">
            <a:noAutofit/>
          </a:bodyPr>
          <a:lstStyle/>
          <a:p>
            <a:pPr defTabSz="1219320">
              <a:lnSpc>
                <a:spcPct val="100000"/>
              </a:lnSpc>
              <a:spcBef>
                <a:spcPts val="300"/>
              </a:spcBef>
              <a:spcAft>
                <a:spcPts val="300"/>
              </a:spcAft>
            </a:pPr>
            <a:r>
              <a:rPr lang="de-DE" sz="1400" b="1" strike="noStrike" spc="-1">
                <a:solidFill>
                  <a:srgbClr val="4A4A4A"/>
                </a:solidFill>
              </a:rPr>
              <a:t>Quelle/ Erhebungsmethode</a:t>
            </a:r>
            <a:endParaRPr lang="de-DE" sz="1400" b="0" strike="noStrike" spc="-1">
              <a:solidFill>
                <a:srgbClr val="000000"/>
              </a:solidFill>
            </a:endParaRPr>
          </a:p>
        </p:txBody>
      </p:sp>
      <p:sp>
        <p:nvSpPr>
          <p:cNvPr id="6043" name="Textfeld 20"/>
          <p:cNvSpPr/>
          <p:nvPr/>
        </p:nvSpPr>
        <p:spPr>
          <a:xfrm>
            <a:off x="8059480" y="1492560"/>
            <a:ext cx="3922769"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1219320">
              <a:lnSpc>
                <a:spcPct val="100000"/>
              </a:lnSpc>
            </a:pPr>
            <a:r>
              <a:rPr lang="de-DE" sz="1400" b="1" strike="noStrike" spc="-1">
                <a:solidFill>
                  <a:schemeClr val="dk1"/>
                </a:solidFill>
              </a:rPr>
              <a:t>Hospitalisierungen in der Altersgruppe 60+</a:t>
            </a:r>
            <a:endParaRPr lang="de-DE" sz="1400" b="0" strike="noStrike" spc="-1">
              <a:solidFill>
                <a:srgbClr val="000000"/>
              </a:solidFill>
            </a:endParaRPr>
          </a:p>
        </p:txBody>
      </p:sp>
      <p:pic>
        <p:nvPicPr>
          <p:cNvPr id="6044" name="Grafik 21" descr="Ein Bild, das Origami enthält.&#10;&#10;KI-generierte Inhalte können fehlerhaft sein."/>
          <p:cNvPicPr/>
          <p:nvPr/>
        </p:nvPicPr>
        <p:blipFill>
          <a:blip r:embed="rId3" cstate="screen">
            <a:extLst>
              <a:ext uri="{28A0092B-C50C-407E-A947-70E740481C1C}">
                <a14:useLocalDpi xmlns:a14="http://schemas.microsoft.com/office/drawing/2010/main"/>
              </a:ext>
            </a:extLst>
          </a:blip>
          <a:srcRect/>
          <a:stretch/>
        </p:blipFill>
        <p:spPr>
          <a:xfrm>
            <a:off x="365040" y="2367000"/>
            <a:ext cx="2338920" cy="3357720"/>
          </a:xfrm>
          <a:prstGeom prst="rect">
            <a:avLst/>
          </a:prstGeom>
          <a:ln w="0">
            <a:noFill/>
          </a:ln>
        </p:spPr>
      </p:pic>
      <p:cxnSp>
        <p:nvCxnSpPr>
          <p:cNvPr id="6045" name="Gerade Verbindung 23"/>
          <p:cNvCxnSpPr/>
          <p:nvPr/>
        </p:nvCxnSpPr>
        <p:spPr>
          <a:xfrm>
            <a:off x="365040" y="3306600"/>
            <a:ext cx="3393360" cy="360"/>
          </a:xfrm>
          <a:prstGeom prst="straightConnector1">
            <a:avLst/>
          </a:prstGeom>
          <a:ln w="28575" cap="rnd">
            <a:solidFill>
              <a:srgbClr val="F36633"/>
            </a:solidFill>
            <a:round/>
          </a:ln>
        </p:spPr>
      </p:cxnSp>
      <p:sp>
        <p:nvSpPr>
          <p:cNvPr id="6046" name="Textfeld 24"/>
          <p:cNvSpPr/>
          <p:nvPr/>
        </p:nvSpPr>
        <p:spPr>
          <a:xfrm>
            <a:off x="2116800" y="2543400"/>
            <a:ext cx="2052000" cy="685440"/>
          </a:xfrm>
          <a:prstGeom prst="rect">
            <a:avLst/>
          </a:prstGeom>
          <a:noFill/>
          <a:ln w="0">
            <a:noFill/>
          </a:ln>
        </p:spPr>
        <p:style>
          <a:lnRef idx="0">
            <a:scrgbClr r="0" g="0" b="0"/>
          </a:lnRef>
          <a:fillRef idx="0">
            <a:scrgbClr r="0" g="0" b="0"/>
          </a:fillRef>
          <a:effectRef idx="0">
            <a:scrgbClr r="0" g="0" b="0"/>
          </a:effectRef>
          <a:fontRef idx="minor"/>
        </p:style>
        <p:txBody>
          <a:bodyPr lIns="180000" tIns="180000" rIns="180000" bIns="180000" anchor="t">
            <a:noAutofit/>
          </a:bodyPr>
          <a:lstStyle/>
          <a:p>
            <a:pPr algn="ctr" defTabSz="914400">
              <a:lnSpc>
                <a:spcPct val="80000"/>
              </a:lnSpc>
              <a:spcBef>
                <a:spcPts val="300"/>
              </a:spcBef>
              <a:spcAft>
                <a:spcPts val="300"/>
              </a:spcAft>
              <a:tabLst>
                <a:tab pos="0" algn="l"/>
              </a:tabLst>
            </a:pPr>
            <a:r>
              <a:rPr lang="de-DE" sz="1400" b="1" strike="noStrike" spc="-1">
                <a:solidFill>
                  <a:schemeClr val="accent1"/>
                </a:solidFill>
                <a:latin typeface="Arial"/>
              </a:rPr>
              <a:t>direkt</a:t>
            </a:r>
            <a:endParaRPr lang="de-DE" sz="1400" b="0" strike="noStrike" spc="-1">
              <a:solidFill>
                <a:srgbClr val="000000"/>
              </a:solidFill>
              <a:latin typeface="Calibri"/>
            </a:endParaRPr>
          </a:p>
          <a:p>
            <a:pPr algn="ctr" defTabSz="914400">
              <a:lnSpc>
                <a:spcPct val="80000"/>
              </a:lnSpc>
              <a:spcBef>
                <a:spcPts val="300"/>
              </a:spcBef>
              <a:spcAft>
                <a:spcPts val="300"/>
              </a:spcAft>
              <a:tabLst>
                <a:tab pos="0" algn="l"/>
              </a:tabLst>
            </a:pPr>
            <a:r>
              <a:rPr lang="de-DE" sz="1400" b="1" strike="noStrike" spc="-1">
                <a:solidFill>
                  <a:schemeClr val="accent1"/>
                </a:solidFill>
                <a:latin typeface="Arial"/>
              </a:rPr>
              <a:t>sichtbar</a:t>
            </a:r>
            <a:endParaRPr lang="de-DE" sz="1400" b="0" strike="noStrike" spc="-1">
              <a:solidFill>
                <a:srgbClr val="000000"/>
              </a:solidFill>
              <a:latin typeface="Calibri"/>
            </a:endParaRPr>
          </a:p>
        </p:txBody>
      </p:sp>
      <p:sp>
        <p:nvSpPr>
          <p:cNvPr id="6047" name="Textfeld 25"/>
          <p:cNvSpPr/>
          <p:nvPr/>
        </p:nvSpPr>
        <p:spPr>
          <a:xfrm>
            <a:off x="2527920" y="3306960"/>
            <a:ext cx="1230120" cy="1084320"/>
          </a:xfrm>
          <a:prstGeom prst="rect">
            <a:avLst/>
          </a:prstGeom>
          <a:noFill/>
          <a:ln w="0">
            <a:noFill/>
          </a:ln>
        </p:spPr>
        <p:style>
          <a:lnRef idx="0">
            <a:scrgbClr r="0" g="0" b="0"/>
          </a:lnRef>
          <a:fillRef idx="0">
            <a:scrgbClr r="0" g="0" b="0"/>
          </a:fillRef>
          <a:effectRef idx="0">
            <a:scrgbClr r="0" g="0" b="0"/>
          </a:effectRef>
          <a:fontRef idx="minor"/>
        </p:style>
        <p:txBody>
          <a:bodyPr lIns="180000" tIns="180000" rIns="180000" bIns="180000" anchor="t">
            <a:noAutofit/>
          </a:bodyPr>
          <a:lstStyle/>
          <a:p>
            <a:pPr algn="ctr" defTabSz="914400">
              <a:lnSpc>
                <a:spcPct val="80000"/>
              </a:lnSpc>
              <a:spcBef>
                <a:spcPts val="300"/>
              </a:spcBef>
              <a:spcAft>
                <a:spcPts val="300"/>
              </a:spcAft>
              <a:tabLst>
                <a:tab pos="0" algn="l"/>
              </a:tabLst>
            </a:pPr>
            <a:r>
              <a:rPr lang="de-DE" sz="1400" b="1" strike="noStrike" spc="-1">
                <a:solidFill>
                  <a:schemeClr val="dk2"/>
                </a:solidFill>
                <a:latin typeface="Arial"/>
              </a:rPr>
              <a:t>nicht</a:t>
            </a:r>
            <a:endParaRPr lang="de-DE" sz="1400" b="0" strike="noStrike" spc="-1">
              <a:solidFill>
                <a:srgbClr val="000000"/>
              </a:solidFill>
              <a:latin typeface="Calibri"/>
            </a:endParaRPr>
          </a:p>
          <a:p>
            <a:pPr algn="ctr" defTabSz="914400">
              <a:lnSpc>
                <a:spcPct val="80000"/>
              </a:lnSpc>
              <a:spcBef>
                <a:spcPts val="300"/>
              </a:spcBef>
              <a:spcAft>
                <a:spcPts val="300"/>
              </a:spcAft>
              <a:tabLst>
                <a:tab pos="0" algn="l"/>
              </a:tabLst>
            </a:pPr>
            <a:r>
              <a:rPr lang="de-DE" sz="1400" b="1" strike="noStrike" spc="-1">
                <a:solidFill>
                  <a:schemeClr val="dk2"/>
                </a:solidFill>
                <a:latin typeface="Arial"/>
              </a:rPr>
              <a:t>direkt</a:t>
            </a:r>
            <a:endParaRPr lang="de-DE" sz="1400" b="0" strike="noStrike" spc="-1">
              <a:solidFill>
                <a:srgbClr val="000000"/>
              </a:solidFill>
              <a:latin typeface="Calibri"/>
            </a:endParaRPr>
          </a:p>
          <a:p>
            <a:pPr algn="ctr" defTabSz="914400">
              <a:lnSpc>
                <a:spcPct val="80000"/>
              </a:lnSpc>
              <a:spcBef>
                <a:spcPts val="300"/>
              </a:spcBef>
              <a:spcAft>
                <a:spcPts val="300"/>
              </a:spcAft>
              <a:tabLst>
                <a:tab pos="0" algn="l"/>
              </a:tabLst>
            </a:pPr>
            <a:r>
              <a:rPr lang="de-DE" sz="1400" b="1" strike="noStrike" spc="-1">
                <a:solidFill>
                  <a:schemeClr val="dk2"/>
                </a:solidFill>
                <a:latin typeface="Arial"/>
              </a:rPr>
              <a:t>sichtbar</a:t>
            </a:r>
            <a:endParaRPr lang="de-DE" sz="1400" b="0" strike="noStrike" spc="-1">
              <a:solidFill>
                <a:srgbClr val="000000"/>
              </a:solidFill>
              <a:latin typeface="Calibri"/>
            </a:endParaRPr>
          </a:p>
        </p:txBody>
      </p:sp>
      <p:cxnSp>
        <p:nvCxnSpPr>
          <p:cNvPr id="6048" name="Gerade Verbindung 26"/>
          <p:cNvCxnSpPr/>
          <p:nvPr/>
        </p:nvCxnSpPr>
        <p:spPr>
          <a:xfrm>
            <a:off x="3758040" y="3306600"/>
            <a:ext cx="7719840" cy="360"/>
          </a:xfrm>
          <a:prstGeom prst="straightConnector1">
            <a:avLst/>
          </a:prstGeom>
          <a:ln w="28575" cap="rnd">
            <a:solidFill>
              <a:srgbClr val="F36633"/>
            </a:solidFill>
            <a:prstDash val="sysDot"/>
            <a:round/>
          </a:ln>
        </p:spPr>
      </p:cxnSp>
      <p:sp>
        <p:nvSpPr>
          <p:cNvPr id="8" name="Footer Placeholder 30">
            <a:extLst>
              <a:ext uri="{FF2B5EF4-FFF2-40B4-BE49-F238E27FC236}">
                <a16:creationId xmlns:a16="http://schemas.microsoft.com/office/drawing/2014/main" id="{27BF89A1-E3AF-E4B4-CFE4-4A3BAC683EAE}"/>
              </a:ext>
            </a:extLst>
          </p:cNvPr>
          <p:cNvSpPr/>
          <p:nvPr/>
        </p:nvSpPr>
        <p:spPr>
          <a:xfrm>
            <a:off x="258683" y="6206725"/>
            <a:ext cx="11564077" cy="406800"/>
          </a:xfrm>
          <a:prstGeom prst="rect">
            <a:avLst/>
          </a:prstGeom>
          <a:noFill/>
          <a:ln w="0">
            <a:noFill/>
          </a:ln>
        </p:spPr>
        <p:style>
          <a:lnRef idx="0">
            <a:scrgbClr r="0" g="0" b="0"/>
          </a:lnRef>
          <a:fillRef idx="0">
            <a:scrgbClr r="0" g="0" b="0"/>
          </a:fillRef>
          <a:effectRef idx="0">
            <a:scrgbClr r="0" g="0" b="0"/>
          </a:effectRef>
          <a:fontRef idx="minor"/>
        </p:style>
        <p:txBody>
          <a:bodyPr lIns="0" tIns="45000" rIns="90000" bIns="45000" anchor="b">
            <a:noAutofit/>
          </a:bodyPr>
          <a:lstStyle/>
          <a:p>
            <a:pPr indent="0" defTabSz="1219320">
              <a:lnSpc>
                <a:spcPct val="85000"/>
              </a:lnSpc>
              <a:spcAft>
                <a:spcPts val="150"/>
              </a:spcAft>
              <a:buNone/>
              <a:tabLst>
                <a:tab pos="0" algn="l"/>
              </a:tabLst>
            </a:pPr>
            <a:r>
              <a:rPr lang="de-DE" sz="800" b="0" strike="noStrike" spc="-1" baseline="30000">
                <a:solidFill>
                  <a:schemeClr val="dk1">
                    <a:lumMod val="65000"/>
                    <a:lumOff val="35000"/>
                  </a:schemeClr>
                </a:solidFill>
                <a:ea typeface="Arial Unicode MS"/>
              </a:rPr>
              <a:t>1</a:t>
            </a:r>
            <a:r>
              <a:rPr lang="de-DE" sz="800" b="0" strike="noStrike" spc="-1">
                <a:solidFill>
                  <a:srgbClr val="212121"/>
                </a:solidFill>
                <a:ea typeface="Arial Unicode MS"/>
              </a:rPr>
              <a:t>Liang C, et al., Influenza Other </a:t>
            </a:r>
            <a:r>
              <a:rPr lang="de-DE" sz="800" b="0" strike="noStrike" spc="-1" err="1">
                <a:solidFill>
                  <a:srgbClr val="212121"/>
                </a:solidFill>
                <a:ea typeface="Arial Unicode MS"/>
              </a:rPr>
              <a:t>Respir</a:t>
            </a:r>
            <a:r>
              <a:rPr lang="de-DE" sz="800" b="0" strike="noStrike" spc="-1">
                <a:solidFill>
                  <a:srgbClr val="212121"/>
                </a:solidFill>
                <a:ea typeface="Arial Unicode MS"/>
              </a:rPr>
              <a:t> </a:t>
            </a:r>
            <a:r>
              <a:rPr lang="de-DE" sz="800" b="0" strike="noStrike" spc="-1" err="1">
                <a:solidFill>
                  <a:srgbClr val="212121"/>
                </a:solidFill>
                <a:ea typeface="Arial Unicode MS"/>
              </a:rPr>
              <a:t>Viruses</a:t>
            </a:r>
            <a:r>
              <a:rPr lang="de-DE" sz="800" b="0" strike="noStrike" spc="-1">
                <a:solidFill>
                  <a:srgbClr val="212121"/>
                </a:solidFill>
                <a:ea typeface="Arial Unicode MS"/>
              </a:rPr>
              <a:t>. 2025 May;19(5):e70097. </a:t>
            </a:r>
            <a:r>
              <a:rPr lang="de-DE" sz="800" b="0" strike="noStrike" spc="-1" err="1">
                <a:solidFill>
                  <a:srgbClr val="212121"/>
                </a:solidFill>
                <a:ea typeface="Arial Unicode MS"/>
              </a:rPr>
              <a:t>doi</a:t>
            </a:r>
            <a:r>
              <a:rPr lang="de-DE" sz="800" b="0" strike="noStrike" spc="-1">
                <a:solidFill>
                  <a:srgbClr val="212121"/>
                </a:solidFill>
                <a:ea typeface="Arial Unicode MS"/>
              </a:rPr>
              <a:t>: 10.1111/irv.70097; </a:t>
            </a:r>
            <a:r>
              <a:rPr lang="de-DE" sz="800" b="0" strike="noStrike" spc="-1" baseline="30000">
                <a:solidFill>
                  <a:srgbClr val="212121"/>
                </a:solidFill>
                <a:ea typeface="Arial Unicode MS"/>
              </a:rPr>
              <a:t>2</a:t>
            </a:r>
            <a:r>
              <a:rPr lang="de-DE" sz="800" b="0" strike="noStrike" spc="-1">
                <a:solidFill>
                  <a:srgbClr val="222222"/>
                </a:solidFill>
                <a:ea typeface="Arial Unicode MS"/>
              </a:rPr>
              <a:t> </a:t>
            </a:r>
            <a:r>
              <a:rPr lang="de-DE" sz="800" b="0" strike="noStrike" spc="-1" err="1">
                <a:solidFill>
                  <a:srgbClr val="222222"/>
                </a:solidFill>
                <a:ea typeface="Arial Unicode MS"/>
              </a:rPr>
              <a:t>Egeskov-Cavling</a:t>
            </a:r>
            <a:r>
              <a:rPr lang="de-DE" sz="800" b="0" strike="noStrike" spc="-1">
                <a:solidFill>
                  <a:srgbClr val="222222"/>
                </a:solidFill>
                <a:ea typeface="Arial Unicode MS"/>
              </a:rPr>
              <a:t> AM </a:t>
            </a:r>
            <a:r>
              <a:rPr lang="de-DE" sz="800" b="0" i="1" strike="noStrike" spc="-1">
                <a:solidFill>
                  <a:srgbClr val="222222"/>
                </a:solidFill>
                <a:ea typeface="Arial Unicode MS"/>
              </a:rPr>
              <a:t>et </a:t>
            </a:r>
            <a:r>
              <a:rPr lang="de-DE" sz="800" b="0" i="1" strike="noStrike" spc="-1" err="1">
                <a:solidFill>
                  <a:srgbClr val="222222"/>
                </a:solidFill>
                <a:ea typeface="Arial Unicode MS"/>
              </a:rPr>
              <a:t>al</a:t>
            </a:r>
            <a:r>
              <a:rPr lang="de-DE" sz="800" b="0" strike="noStrike" spc="-1" err="1">
                <a:solidFill>
                  <a:srgbClr val="222222"/>
                </a:solidFill>
                <a:ea typeface="Arial Unicode MS"/>
              </a:rPr>
              <a:t>.Underreporting</a:t>
            </a:r>
            <a:r>
              <a:rPr lang="de-DE" sz="800" b="0" strike="noStrike" spc="-1">
                <a:solidFill>
                  <a:srgbClr val="222222"/>
                </a:solidFill>
                <a:ea typeface="Arial Unicode MS"/>
              </a:rPr>
              <a:t> and </a:t>
            </a:r>
            <a:r>
              <a:rPr lang="de-DE" sz="800" b="0" strike="noStrike" spc="-1" err="1">
                <a:solidFill>
                  <a:srgbClr val="222222"/>
                </a:solidFill>
                <a:ea typeface="Arial Unicode MS"/>
              </a:rPr>
              <a:t>Misclassification</a:t>
            </a:r>
            <a:r>
              <a:rPr lang="de-DE" sz="800" b="0" strike="noStrike" spc="-1">
                <a:solidFill>
                  <a:srgbClr val="222222"/>
                </a:solidFill>
                <a:ea typeface="Arial Unicode MS"/>
              </a:rPr>
              <a:t> </a:t>
            </a:r>
            <a:r>
              <a:rPr lang="de-DE" sz="800" b="0" strike="noStrike" spc="-1" err="1">
                <a:solidFill>
                  <a:srgbClr val="222222"/>
                </a:solidFill>
                <a:ea typeface="Arial Unicode MS"/>
              </a:rPr>
              <a:t>of</a:t>
            </a:r>
            <a:r>
              <a:rPr lang="de-DE" sz="800" b="0" strike="noStrike" spc="-1">
                <a:solidFill>
                  <a:srgbClr val="222222"/>
                </a:solidFill>
                <a:ea typeface="Arial Unicode MS"/>
              </a:rPr>
              <a:t> </a:t>
            </a:r>
            <a:r>
              <a:rPr lang="de-DE" sz="800" b="0" strike="noStrike" spc="-1" err="1">
                <a:solidFill>
                  <a:srgbClr val="222222"/>
                </a:solidFill>
                <a:ea typeface="Arial Unicode MS"/>
              </a:rPr>
              <a:t>Respiratory</a:t>
            </a:r>
            <a:r>
              <a:rPr lang="de-DE" sz="800" b="0" strike="noStrike" spc="-1">
                <a:solidFill>
                  <a:srgbClr val="222222"/>
                </a:solidFill>
                <a:ea typeface="Arial Unicode MS"/>
              </a:rPr>
              <a:t> </a:t>
            </a:r>
            <a:r>
              <a:rPr lang="de-DE" sz="800" b="0" strike="noStrike" spc="-1" err="1">
                <a:solidFill>
                  <a:srgbClr val="222222"/>
                </a:solidFill>
                <a:ea typeface="Arial Unicode MS"/>
              </a:rPr>
              <a:t>Syncytial</a:t>
            </a:r>
            <a:r>
              <a:rPr lang="de-DE" sz="800" b="0" strike="noStrike" spc="-1">
                <a:solidFill>
                  <a:srgbClr val="222222"/>
                </a:solidFill>
                <a:ea typeface="Arial Unicode MS"/>
              </a:rPr>
              <a:t> Virus-</a:t>
            </a:r>
            <a:r>
              <a:rPr lang="de-DE" sz="800" b="0" strike="noStrike" spc="-1" err="1">
                <a:solidFill>
                  <a:srgbClr val="222222"/>
                </a:solidFill>
                <a:ea typeface="Arial Unicode MS"/>
              </a:rPr>
              <a:t>Coded</a:t>
            </a:r>
            <a:r>
              <a:rPr lang="de-DE" sz="800" b="0" strike="noStrike" spc="-1">
                <a:solidFill>
                  <a:srgbClr val="222222"/>
                </a:solidFill>
                <a:ea typeface="Arial Unicode MS"/>
              </a:rPr>
              <a:t> </a:t>
            </a:r>
            <a:r>
              <a:rPr lang="de-DE" sz="800" b="0" strike="noStrike" spc="-1" err="1">
                <a:solidFill>
                  <a:srgbClr val="222222"/>
                </a:solidFill>
                <a:ea typeface="Arial Unicode MS"/>
              </a:rPr>
              <a:t>Hospitalization</a:t>
            </a:r>
            <a:r>
              <a:rPr lang="de-DE" sz="800" b="0" strike="noStrike" spc="-1">
                <a:solidFill>
                  <a:srgbClr val="222222"/>
                </a:solidFill>
                <a:ea typeface="Arial Unicode MS"/>
              </a:rPr>
              <a:t> </a:t>
            </a:r>
            <a:r>
              <a:rPr lang="de-DE" sz="800" b="0" strike="noStrike" spc="-1" err="1">
                <a:solidFill>
                  <a:srgbClr val="222222"/>
                </a:solidFill>
                <a:ea typeface="Arial Unicode MS"/>
              </a:rPr>
              <a:t>Among</a:t>
            </a:r>
            <a:r>
              <a:rPr lang="de-DE" sz="800" b="0" strike="noStrike" spc="-1">
                <a:solidFill>
                  <a:srgbClr val="222222"/>
                </a:solidFill>
                <a:ea typeface="Arial Unicode MS"/>
              </a:rPr>
              <a:t> </a:t>
            </a:r>
            <a:r>
              <a:rPr lang="de-DE" sz="800" b="0" strike="noStrike" spc="-1" err="1">
                <a:solidFill>
                  <a:srgbClr val="222222"/>
                </a:solidFill>
                <a:ea typeface="Arial Unicode MS"/>
              </a:rPr>
              <a:t>Adults</a:t>
            </a:r>
            <a:r>
              <a:rPr lang="de-DE" sz="800" b="0" strike="noStrike" spc="-1">
                <a:solidFill>
                  <a:srgbClr val="222222"/>
                </a:solidFill>
                <a:ea typeface="Arial Unicode MS"/>
              </a:rPr>
              <a:t> in </a:t>
            </a:r>
            <a:r>
              <a:rPr lang="de-DE" sz="800" b="0" strike="noStrike" spc="-1" err="1">
                <a:solidFill>
                  <a:srgbClr val="222222"/>
                </a:solidFill>
                <a:ea typeface="Arial Unicode MS"/>
              </a:rPr>
              <a:t>Denmark</a:t>
            </a:r>
            <a:r>
              <a:rPr lang="de-DE" sz="800" b="0" strike="noStrike" spc="-1">
                <a:solidFill>
                  <a:srgbClr val="222222"/>
                </a:solidFill>
                <a:ea typeface="Arial Unicode MS"/>
              </a:rPr>
              <a:t> </a:t>
            </a:r>
            <a:r>
              <a:rPr lang="de-DE" sz="800" b="0" strike="noStrike" spc="-1" err="1">
                <a:solidFill>
                  <a:srgbClr val="222222"/>
                </a:solidFill>
                <a:ea typeface="Arial Unicode MS"/>
              </a:rPr>
              <a:t>Between</a:t>
            </a:r>
            <a:r>
              <a:rPr lang="de-DE" sz="800" b="0" strike="noStrike" spc="-1">
                <a:solidFill>
                  <a:srgbClr val="222222"/>
                </a:solidFill>
                <a:ea typeface="Arial Unicode MS"/>
              </a:rPr>
              <a:t> 2015-2016 and 2017-2018. J </a:t>
            </a:r>
            <a:r>
              <a:rPr lang="de-DE" sz="800" b="0" strike="noStrike" spc="-1" err="1">
                <a:solidFill>
                  <a:srgbClr val="222222"/>
                </a:solidFill>
                <a:ea typeface="Arial Unicode MS"/>
              </a:rPr>
              <a:t>Infect</a:t>
            </a:r>
            <a:r>
              <a:rPr lang="de-DE" sz="800" b="0" strike="noStrike" spc="-1">
                <a:solidFill>
                  <a:srgbClr val="222222"/>
                </a:solidFill>
                <a:ea typeface="Arial Unicode MS"/>
              </a:rPr>
              <a:t> Dis. 2024 Mar 1;229(Supplement_1):S78-S83; </a:t>
            </a:r>
            <a:r>
              <a:rPr lang="de-DE" sz="800" b="0" strike="noStrike" spc="-1" baseline="30000">
                <a:solidFill>
                  <a:srgbClr val="222222"/>
                </a:solidFill>
                <a:ea typeface="Arial Unicode MS"/>
              </a:rPr>
              <a:t>3</a:t>
            </a:r>
            <a:r>
              <a:rPr lang="de-DE" sz="800" b="0" strike="noStrike" spc="-1">
                <a:solidFill>
                  <a:srgbClr val="222222"/>
                </a:solidFill>
                <a:ea typeface="Arial Unicode MS"/>
              </a:rPr>
              <a:t> 2022: 24,9 </a:t>
            </a:r>
            <a:r>
              <a:rPr lang="de-DE" sz="800" b="0" strike="noStrike" spc="-1" err="1">
                <a:solidFill>
                  <a:srgbClr val="222222"/>
                </a:solidFill>
                <a:ea typeface="Arial Unicode MS"/>
              </a:rPr>
              <a:t>Mio</a:t>
            </a:r>
            <a:r>
              <a:rPr lang="de-DE" sz="800" b="0" strike="noStrike" spc="-1">
                <a:solidFill>
                  <a:srgbClr val="222222"/>
                </a:solidFill>
                <a:ea typeface="Arial Unicode MS"/>
              </a:rPr>
              <a:t> 60+: </a:t>
            </a:r>
            <a:r>
              <a:rPr lang="de-DE" sz="800" b="0" u="sng" strike="noStrike" spc="-1">
                <a:solidFill>
                  <a:srgbClr val="000000"/>
                </a:solidFill>
                <a:uFillTx/>
                <a:ea typeface="Arial Unicode MS"/>
                <a:hlinkClick r:id="rId4"/>
              </a:rPr>
              <a:t>https://service.destatis.de/bevoelkerungspyramide/#!a=20,60&amp;g</a:t>
            </a:r>
            <a:r>
              <a:rPr lang="de-DE" sz="800" b="0" strike="noStrike" spc="-1">
                <a:solidFill>
                  <a:srgbClr val="222222"/>
                </a:solidFill>
                <a:ea typeface="Arial Unicode MS"/>
              </a:rPr>
              <a:t> (letzter Zugriff 25.05.2025); </a:t>
            </a:r>
            <a:r>
              <a:rPr lang="de-DE" sz="800" b="0" strike="noStrike" spc="-1" baseline="30000">
                <a:solidFill>
                  <a:srgbClr val="222222"/>
                </a:solidFill>
                <a:ea typeface="Arial Unicode MS"/>
              </a:rPr>
              <a:t>4</a:t>
            </a:r>
            <a:r>
              <a:rPr lang="en-US" sz="800" b="0" strike="noStrike" spc="-1" err="1">
                <a:solidFill>
                  <a:schemeClr val="dk1"/>
                </a:solidFill>
                <a:ea typeface="Arial Unicode MS"/>
              </a:rPr>
              <a:t>Epid</a:t>
            </a:r>
            <a:r>
              <a:rPr lang="en-US" sz="800" b="0" strike="noStrike" spc="-1">
                <a:solidFill>
                  <a:schemeClr val="dk1"/>
                </a:solidFill>
                <a:ea typeface="Arial Unicode MS"/>
              </a:rPr>
              <a:t> Bull 2024;32:3-28 | DOI 10.25646/12470; </a:t>
            </a:r>
            <a:r>
              <a:rPr lang="en-US" sz="800" b="0" strike="noStrike" spc="-1" baseline="30000">
                <a:solidFill>
                  <a:schemeClr val="dk1"/>
                </a:solidFill>
                <a:ea typeface="Arial Unicode MS"/>
              </a:rPr>
              <a:t>5</a:t>
            </a:r>
            <a:r>
              <a:rPr lang="de-DE" sz="800" b="0" strike="noStrike" spc="-1">
                <a:solidFill>
                  <a:srgbClr val="212121"/>
                </a:solidFill>
                <a:ea typeface="Arial Unicode MS"/>
              </a:rPr>
              <a:t>Scholz S, et al., </a:t>
            </a:r>
            <a:r>
              <a:rPr lang="de-DE" sz="800" b="0" strike="noStrike" spc="-1" err="1">
                <a:solidFill>
                  <a:srgbClr val="212121"/>
                </a:solidFill>
                <a:ea typeface="Arial Unicode MS"/>
              </a:rPr>
              <a:t>Infect</a:t>
            </a:r>
            <a:r>
              <a:rPr lang="de-DE" sz="800" b="0" strike="noStrike" spc="-1">
                <a:solidFill>
                  <a:srgbClr val="212121"/>
                </a:solidFill>
                <a:ea typeface="Arial Unicode MS"/>
              </a:rPr>
              <a:t> Dis </a:t>
            </a:r>
            <a:r>
              <a:rPr lang="de-DE" sz="800" b="0" strike="noStrike" spc="-1" err="1">
                <a:solidFill>
                  <a:srgbClr val="212121"/>
                </a:solidFill>
                <a:ea typeface="Arial Unicode MS"/>
              </a:rPr>
              <a:t>Ther</a:t>
            </a:r>
            <a:r>
              <a:rPr lang="de-DE" sz="800" b="0" strike="noStrike" spc="-1">
                <a:solidFill>
                  <a:srgbClr val="212121"/>
                </a:solidFill>
                <a:ea typeface="Arial Unicode MS"/>
              </a:rPr>
              <a:t>. 2024 Aug;13(8):1759-1770. </a:t>
            </a:r>
            <a:r>
              <a:rPr lang="de-DE" sz="800" b="0" strike="noStrike" spc="-1" err="1">
                <a:solidFill>
                  <a:srgbClr val="212121"/>
                </a:solidFill>
                <a:ea typeface="Arial Unicode MS"/>
              </a:rPr>
              <a:t>doi</a:t>
            </a:r>
            <a:r>
              <a:rPr lang="de-DE" sz="800" b="0" strike="noStrike" spc="-1">
                <a:solidFill>
                  <a:srgbClr val="212121"/>
                </a:solidFill>
                <a:ea typeface="Arial Unicode MS"/>
              </a:rPr>
              <a:t>: 10.1007/s40121-024-01006-0; </a:t>
            </a:r>
            <a:r>
              <a:rPr lang="de-DE" sz="800" b="0" strike="noStrike" spc="-1" baseline="30000">
                <a:solidFill>
                  <a:srgbClr val="212121"/>
                </a:solidFill>
                <a:ea typeface="Arial Unicode MS"/>
              </a:rPr>
              <a:t>6</a:t>
            </a:r>
            <a:r>
              <a:rPr lang="de-DE" sz="800" b="0" strike="noStrike" spc="-1">
                <a:solidFill>
                  <a:srgbClr val="212121"/>
                </a:solidFill>
                <a:ea typeface="Arial Unicode MS"/>
              </a:rPr>
              <a:t> Savic M, et al., Influenza Other </a:t>
            </a:r>
            <a:r>
              <a:rPr lang="de-DE" sz="800" b="0" strike="noStrike" spc="-1" err="1">
                <a:solidFill>
                  <a:srgbClr val="212121"/>
                </a:solidFill>
                <a:ea typeface="Arial Unicode MS"/>
              </a:rPr>
              <a:t>Respir</a:t>
            </a:r>
            <a:r>
              <a:rPr lang="de-DE" sz="800" b="0" strike="noStrike" spc="-1">
                <a:solidFill>
                  <a:srgbClr val="212121"/>
                </a:solidFill>
                <a:ea typeface="Arial Unicode MS"/>
              </a:rPr>
              <a:t> </a:t>
            </a:r>
            <a:r>
              <a:rPr lang="de-DE" sz="800" b="0" strike="noStrike" spc="-1" err="1">
                <a:solidFill>
                  <a:srgbClr val="212121"/>
                </a:solidFill>
                <a:ea typeface="Arial Unicode MS"/>
              </a:rPr>
              <a:t>Viruses</a:t>
            </a:r>
            <a:r>
              <a:rPr lang="de-DE" sz="800" b="0" strike="noStrike" spc="-1">
                <a:solidFill>
                  <a:srgbClr val="212121"/>
                </a:solidFill>
                <a:ea typeface="Arial Unicode MS"/>
              </a:rPr>
              <a:t>. 2023 Jan;17(1):e13031. </a:t>
            </a:r>
            <a:r>
              <a:rPr lang="de-DE" sz="800" b="0" strike="noStrike" spc="-1" err="1">
                <a:solidFill>
                  <a:srgbClr val="212121"/>
                </a:solidFill>
                <a:ea typeface="Arial Unicode MS"/>
              </a:rPr>
              <a:t>doi</a:t>
            </a:r>
            <a:r>
              <a:rPr lang="de-DE" sz="800" b="0" strike="noStrike" spc="-1">
                <a:solidFill>
                  <a:srgbClr val="212121"/>
                </a:solidFill>
                <a:ea typeface="Arial Unicode MS"/>
              </a:rPr>
              <a:t>: 10.1111/irv.13031; </a:t>
            </a:r>
            <a:r>
              <a:rPr lang="de-DE" sz="800" b="0" strike="noStrike" spc="-1" baseline="30000">
                <a:solidFill>
                  <a:srgbClr val="212121"/>
                </a:solidFill>
                <a:ea typeface="Arial Unicode MS"/>
              </a:rPr>
              <a:t>7</a:t>
            </a:r>
            <a:r>
              <a:rPr lang="de-DE" sz="800" b="0" strike="noStrike" spc="-1">
                <a:solidFill>
                  <a:srgbClr val="212121"/>
                </a:solidFill>
                <a:ea typeface="Arial Unicode MS"/>
              </a:rPr>
              <a:t>Polkowska-Kramek A, et al., </a:t>
            </a:r>
            <a:r>
              <a:rPr lang="de-DE" sz="800" b="0" strike="noStrike" spc="-1" err="1">
                <a:solidFill>
                  <a:srgbClr val="212121"/>
                </a:solidFill>
                <a:ea typeface="Arial Unicode MS"/>
              </a:rPr>
              <a:t>Infect</a:t>
            </a:r>
            <a:r>
              <a:rPr lang="de-DE" sz="800" b="0" strike="noStrike" spc="-1">
                <a:solidFill>
                  <a:srgbClr val="212121"/>
                </a:solidFill>
                <a:ea typeface="Arial Unicode MS"/>
              </a:rPr>
              <a:t> Dis </a:t>
            </a:r>
            <a:r>
              <a:rPr lang="de-DE" sz="800" b="0" strike="noStrike" spc="-1" err="1">
                <a:solidFill>
                  <a:srgbClr val="212121"/>
                </a:solidFill>
                <a:ea typeface="Arial Unicode MS"/>
              </a:rPr>
              <a:t>Ther</a:t>
            </a:r>
            <a:r>
              <a:rPr lang="de-DE" sz="800" b="0" strike="noStrike" spc="-1">
                <a:solidFill>
                  <a:srgbClr val="212121"/>
                </a:solidFill>
                <a:ea typeface="Arial Unicode MS"/>
              </a:rPr>
              <a:t>. 2024 Apr;13(4):845-860. </a:t>
            </a:r>
            <a:r>
              <a:rPr lang="de-DE" sz="800" b="0" strike="noStrike" spc="-1" err="1">
                <a:solidFill>
                  <a:srgbClr val="212121"/>
                </a:solidFill>
                <a:ea typeface="Arial Unicode MS"/>
              </a:rPr>
              <a:t>doi</a:t>
            </a:r>
            <a:r>
              <a:rPr lang="de-DE" sz="800" b="0" strike="noStrike" spc="-1">
                <a:solidFill>
                  <a:srgbClr val="212121"/>
                </a:solidFill>
                <a:ea typeface="Arial Unicode MS"/>
              </a:rPr>
              <a:t>: 10.1007/s40121-024-00951-0; </a:t>
            </a:r>
            <a:r>
              <a:rPr lang="de-DE" sz="800" b="0" strike="noStrike" spc="-1" baseline="30000">
                <a:solidFill>
                  <a:srgbClr val="212121"/>
                </a:solidFill>
                <a:ea typeface="Arial Unicode MS"/>
              </a:rPr>
              <a:t>8</a:t>
            </a:r>
            <a:r>
              <a:rPr lang="de-DE" sz="800" b="0" strike="noStrike" spc="-1">
                <a:solidFill>
                  <a:srgbClr val="212121"/>
                </a:solidFill>
                <a:ea typeface="Arial Unicode MS"/>
              </a:rPr>
              <a:t>Liang C et al., </a:t>
            </a:r>
            <a:r>
              <a:rPr lang="pt-BR" sz="800" b="0" strike="noStrike" spc="-1">
                <a:solidFill>
                  <a:srgbClr val="212121"/>
                </a:solidFill>
                <a:ea typeface="Arial Unicode MS"/>
              </a:rPr>
              <a:t>J Infect. 2025 Mar;90(3):106440. doi: 10.1016/j.jinf.2025.106440; SLR = systematic literature review; Community Aquired Pneumonia; InEK = </a:t>
            </a:r>
            <a:r>
              <a:rPr lang="de-DE" sz="800" b="0" strike="noStrike" spc="-1">
                <a:solidFill>
                  <a:srgbClr val="212121"/>
                </a:solidFill>
                <a:ea typeface="Arial Unicode MS"/>
              </a:rPr>
              <a:t>Institut für das Entgeltsystem im Krankenhaus; RKI = Robert Koch-Institut</a:t>
            </a:r>
            <a:r>
              <a:rPr lang="en-US" sz="800" spc="-1">
                <a:solidFill>
                  <a:schemeClr val="dk1"/>
                </a:solidFill>
              </a:rPr>
              <a:t>    </a:t>
            </a:r>
            <a:r>
              <a:rPr lang="de-DE" sz="800" b="0" strike="noStrike" spc="-1">
                <a:solidFill>
                  <a:srgbClr val="212121"/>
                </a:solidFill>
                <a:ea typeface="Arial Unicode MS"/>
              </a:rPr>
              <a:t>*Bevölkerung 60+ (2022): 24,9 </a:t>
            </a:r>
            <a:r>
              <a:rPr lang="de-DE" sz="800" b="0" strike="noStrike" spc="-1" err="1">
                <a:solidFill>
                  <a:srgbClr val="212121"/>
                </a:solidFill>
                <a:ea typeface="Arial Unicode MS"/>
              </a:rPr>
              <a:t>Mio</a:t>
            </a:r>
            <a:endParaRPr lang="en-US" sz="800" b="0" strike="noStrike" spc="-1">
              <a:solidFill>
                <a:schemeClr val="dk1"/>
              </a:solidFill>
            </a:endParaRPr>
          </a:p>
        </p:txBody>
      </p:sp>
    </p:spTree>
    <p:extLst>
      <p:ext uri="{BB962C8B-B14F-4D97-AF65-F5344CB8AC3E}">
        <p14:creationId xmlns:p14="http://schemas.microsoft.com/office/powerpoint/2010/main" val="353992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9">
            <a:extLst>
              <a:ext uri="{FF2B5EF4-FFF2-40B4-BE49-F238E27FC236}">
                <a16:creationId xmlns:a16="http://schemas.microsoft.com/office/drawing/2014/main" id="{8650744C-A376-CAC8-E8F3-53D8507CD2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14455" y="1928025"/>
            <a:ext cx="936894" cy="973845"/>
          </a:xfrm>
          <a:custGeom>
            <a:avLst/>
            <a:gdLst>
              <a:gd name="connsiteX0" fmla="*/ 0 w 2099515"/>
              <a:gd name="connsiteY0" fmla="*/ 0 h 2182318"/>
              <a:gd name="connsiteX1" fmla="*/ 2099515 w 2099515"/>
              <a:gd name="connsiteY1" fmla="*/ 0 h 2182318"/>
              <a:gd name="connsiteX2" fmla="*/ 2099515 w 2099515"/>
              <a:gd name="connsiteY2" fmla="*/ 2182318 h 2182318"/>
              <a:gd name="connsiteX3" fmla="*/ 0 w 2099515"/>
              <a:gd name="connsiteY3" fmla="*/ 2182318 h 2182318"/>
            </a:gdLst>
            <a:ahLst/>
            <a:cxnLst>
              <a:cxn ang="0">
                <a:pos x="connsiteX0" y="connsiteY0"/>
              </a:cxn>
              <a:cxn ang="0">
                <a:pos x="connsiteX1" y="connsiteY1"/>
              </a:cxn>
              <a:cxn ang="0">
                <a:pos x="connsiteX2" y="connsiteY2"/>
              </a:cxn>
              <a:cxn ang="0">
                <a:pos x="connsiteX3" y="connsiteY3"/>
              </a:cxn>
            </a:cxnLst>
            <a:rect l="l" t="t" r="r" b="b"/>
            <a:pathLst>
              <a:path w="2099515" h="2182318">
                <a:moveTo>
                  <a:pt x="0" y="0"/>
                </a:moveTo>
                <a:lnTo>
                  <a:pt x="2099515" y="0"/>
                </a:lnTo>
                <a:lnTo>
                  <a:pt x="2099515" y="2182318"/>
                </a:lnTo>
                <a:lnTo>
                  <a:pt x="0" y="2182318"/>
                </a:lnTo>
                <a:close/>
              </a:path>
            </a:pathLst>
          </a:custGeom>
        </p:spPr>
      </p:pic>
      <p:grpSp>
        <p:nvGrpSpPr>
          <p:cNvPr id="4" name="Group 7">
            <a:extLst>
              <a:ext uri="{FF2B5EF4-FFF2-40B4-BE49-F238E27FC236}">
                <a16:creationId xmlns:a16="http://schemas.microsoft.com/office/drawing/2014/main" id="{FAEB868A-D2BE-D6B9-CCE5-5DDAF1D33583}"/>
              </a:ext>
            </a:extLst>
          </p:cNvPr>
          <p:cNvGrpSpPr/>
          <p:nvPr/>
        </p:nvGrpSpPr>
        <p:grpSpPr>
          <a:xfrm>
            <a:off x="284531" y="2372949"/>
            <a:ext cx="1231891" cy="712757"/>
            <a:chOff x="3665257" y="1812125"/>
            <a:chExt cx="1785007" cy="954108"/>
          </a:xfrm>
        </p:grpSpPr>
        <p:pic>
          <p:nvPicPr>
            <p:cNvPr id="26" name="Picture 30" descr="Icon&#10;&#10;Description automatically generated">
              <a:extLst>
                <a:ext uri="{FF2B5EF4-FFF2-40B4-BE49-F238E27FC236}">
                  <a16:creationId xmlns:a16="http://schemas.microsoft.com/office/drawing/2014/main" id="{7BDDAB3D-ED06-2ECF-30E8-A38A009E1D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8752" y="1812125"/>
              <a:ext cx="881512" cy="954107"/>
            </a:xfrm>
            <a:prstGeom prst="rect">
              <a:avLst/>
            </a:prstGeom>
          </p:spPr>
        </p:pic>
        <p:pic>
          <p:nvPicPr>
            <p:cNvPr id="27" name="Picture 27" descr="Icon&#10;&#10;Description automatically generated">
              <a:extLst>
                <a:ext uri="{FF2B5EF4-FFF2-40B4-BE49-F238E27FC236}">
                  <a16:creationId xmlns:a16="http://schemas.microsoft.com/office/drawing/2014/main" id="{B67E9573-E532-5322-6BC7-62F883536A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5257" y="1812126"/>
              <a:ext cx="881512" cy="954107"/>
            </a:xfrm>
            <a:prstGeom prst="rect">
              <a:avLst/>
            </a:prstGeom>
          </p:spPr>
        </p:pic>
      </p:grpSp>
      <p:sp>
        <p:nvSpPr>
          <p:cNvPr id="2" name="Foliennummernplatzhalter 1">
            <a:extLst>
              <a:ext uri="{FF2B5EF4-FFF2-40B4-BE49-F238E27FC236}">
                <a16:creationId xmlns:a16="http://schemas.microsoft.com/office/drawing/2014/main" id="{1571C881-9204-8EB5-80EA-9B59FA2D935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rial"/>
                <a:ea typeface="+mn-ea"/>
                <a:cs typeface="Noto San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000" b="0" i="0" u="none" strike="noStrike" kern="1200" cap="none" spc="0" normalizeH="0" baseline="0" noProof="0">
              <a:ln>
                <a:noFill/>
              </a:ln>
              <a:solidFill>
                <a:srgbClr val="000000"/>
              </a:solidFill>
              <a:effectLst/>
              <a:uLnTx/>
              <a:uFillTx/>
              <a:latin typeface="Arial"/>
              <a:ea typeface="+mn-ea"/>
              <a:cs typeface="Noto Sans"/>
            </a:endParaRPr>
          </a:p>
        </p:txBody>
      </p:sp>
      <p:sp>
        <p:nvSpPr>
          <p:cNvPr id="5" name="Titel 4">
            <a:extLst>
              <a:ext uri="{FF2B5EF4-FFF2-40B4-BE49-F238E27FC236}">
                <a16:creationId xmlns:a16="http://schemas.microsoft.com/office/drawing/2014/main" id="{CE3E48A8-07E4-4CBA-0C74-CF2C3DBDB51A}"/>
              </a:ext>
            </a:extLst>
          </p:cNvPr>
          <p:cNvSpPr>
            <a:spLocks noGrp="1"/>
          </p:cNvSpPr>
          <p:nvPr>
            <p:ph type="title"/>
          </p:nvPr>
        </p:nvSpPr>
        <p:spPr/>
        <p:txBody>
          <a:bodyPr>
            <a:normAutofit fontScale="90000"/>
          </a:bodyPr>
          <a:lstStyle/>
          <a:p>
            <a:r>
              <a:rPr lang="de-DE" dirty="0"/>
              <a:t>RSV-Meldepflicht – Bedeutung für die ärztliche Praxis</a:t>
            </a:r>
          </a:p>
        </p:txBody>
      </p:sp>
      <p:sp>
        <p:nvSpPr>
          <p:cNvPr id="6" name="Untertitel 5">
            <a:extLst>
              <a:ext uri="{FF2B5EF4-FFF2-40B4-BE49-F238E27FC236}">
                <a16:creationId xmlns:a16="http://schemas.microsoft.com/office/drawing/2014/main" id="{D0615467-A3A4-3A95-EE19-6997A58CD311}"/>
              </a:ext>
            </a:extLst>
          </p:cNvPr>
          <p:cNvSpPr>
            <a:spLocks noGrp="1"/>
          </p:cNvSpPr>
          <p:nvPr>
            <p:ph type="subTitle" idx="1"/>
          </p:nvPr>
        </p:nvSpPr>
        <p:spPr/>
        <p:txBody>
          <a:bodyPr/>
          <a:lstStyle/>
          <a:p>
            <a:r>
              <a:rPr lang="de-DE" sz="2000" dirty="0"/>
              <a:t>RSV-Tests können abgerechnet werden - die </a:t>
            </a:r>
            <a:r>
              <a:rPr lang="de-DE" sz="2000" b="1" dirty="0">
                <a:highlight>
                  <a:srgbClr val="00FF00"/>
                </a:highlight>
              </a:rPr>
              <a:t>Befreiungsziffer 32006 </a:t>
            </a:r>
            <a:r>
              <a:rPr lang="de-DE" sz="2000" dirty="0"/>
              <a:t>ist hier entscheidend </a:t>
            </a:r>
          </a:p>
        </p:txBody>
      </p:sp>
      <p:sp>
        <p:nvSpPr>
          <p:cNvPr id="7" name="Textplatzhalter 1">
            <a:extLst>
              <a:ext uri="{FF2B5EF4-FFF2-40B4-BE49-F238E27FC236}">
                <a16:creationId xmlns:a16="http://schemas.microsoft.com/office/drawing/2014/main" id="{F8511801-B914-002A-4859-2E02D97DE2C9}"/>
              </a:ext>
            </a:extLst>
          </p:cNvPr>
          <p:cNvSpPr txBox="1">
            <a:spLocks/>
          </p:cNvSpPr>
          <p:nvPr/>
        </p:nvSpPr>
        <p:spPr>
          <a:xfrm>
            <a:off x="365125" y="6022749"/>
            <a:ext cx="11460163" cy="606922"/>
          </a:xfrm>
          <a:prstGeom prst="rect">
            <a:avLst/>
          </a:prstGeom>
        </p:spPr>
        <p:txBody>
          <a:bodyPr anchor="ct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300"/>
              </a:spcBef>
              <a:spcAft>
                <a:spcPts val="300"/>
              </a:spcAft>
              <a:buClr>
                <a:srgbClr val="F36633"/>
              </a:buClr>
              <a:buSzPct val="110000"/>
              <a:buFont typeface="Arial" panose="020B0604020202020204" pitchFamily="34" charset="0"/>
              <a:buNone/>
              <a:tabLst/>
              <a:defRPr/>
            </a:pPr>
            <a:r>
              <a:rPr kumimoji="0" lang="de-DE" sz="800" b="0" i="0" u="none" strike="noStrike" kern="1200" cap="none" spc="0" normalizeH="0" baseline="0" noProof="0">
                <a:ln>
                  <a:noFill/>
                </a:ln>
                <a:solidFill>
                  <a:srgbClr val="000000"/>
                </a:solidFill>
                <a:effectLst/>
                <a:uLnTx/>
                <a:uFillTx/>
                <a:latin typeface="Arial"/>
                <a:ea typeface="+mn-ea"/>
                <a:cs typeface="Noto Sans"/>
              </a:rPr>
              <a:t>1. Deutscher Bundestag. Beschlussempfehlung und Bericht zum Entwurf eines Gesetzes zur Änderung des Bevölkerungsstatistikgesetzes, der Infektionsschutzgesetzes und personenstands- und dienstrechtlicher Regelungen. </a:t>
            </a:r>
            <a:r>
              <a:rPr kumimoji="0" lang="de-DE" sz="800" b="0" i="0" u="none" strike="noStrike" kern="1200" cap="none" spc="0" normalizeH="0" baseline="0" noProof="0" err="1">
                <a:ln>
                  <a:noFill/>
                </a:ln>
                <a:solidFill>
                  <a:srgbClr val="000000"/>
                </a:solidFill>
                <a:effectLst/>
                <a:uLnTx/>
                <a:uFillTx/>
                <a:latin typeface="Arial"/>
                <a:ea typeface="+mn-ea"/>
                <a:cs typeface="Noto Sans"/>
              </a:rPr>
              <a:t>Drs</a:t>
            </a:r>
            <a:r>
              <a:rPr kumimoji="0" lang="de-DE" sz="800" b="0" i="0" u="none" strike="noStrike" kern="1200" cap="none" spc="0" normalizeH="0" baseline="0" noProof="0">
                <a:ln>
                  <a:noFill/>
                </a:ln>
                <a:solidFill>
                  <a:srgbClr val="000000"/>
                </a:solidFill>
                <a:effectLst/>
                <a:uLnTx/>
                <a:uFillTx/>
                <a:latin typeface="Arial"/>
                <a:ea typeface="+mn-ea"/>
                <a:cs typeface="Noto Sans"/>
              </a:rPr>
              <a:t> 20/7235, </a:t>
            </a:r>
            <a:r>
              <a:rPr kumimoji="0" lang="de-DE" sz="800" b="0" i="0" u="none" strike="noStrike" kern="1200" cap="none" spc="0" normalizeH="0" baseline="0" noProof="0">
                <a:ln>
                  <a:noFill/>
                </a:ln>
                <a:solidFill>
                  <a:srgbClr val="000000"/>
                </a:solidFill>
                <a:effectLst/>
                <a:uLnTx/>
                <a:uFillTx/>
                <a:latin typeface="Arial"/>
                <a:ea typeface="+mn-ea"/>
                <a:cs typeface="Noto Sans"/>
                <a:hlinkClick r:id="rId6">
                  <a:extLst>
                    <a:ext uri="{A12FA001-AC4F-418D-AE19-62706E023703}">
                      <ahyp:hlinkClr xmlns:ahyp="http://schemas.microsoft.com/office/drawing/2018/hyperlinkcolor" val="tx"/>
                    </a:ext>
                  </a:extLst>
                </a:hlinkClick>
              </a:rPr>
              <a:t>2007235.pdf (bundestag.de </a:t>
            </a:r>
            <a:r>
              <a:rPr kumimoji="0" lang="de-DE" sz="800" b="0" i="0" u="none" strike="noStrike" kern="1200" cap="none" spc="0" normalizeH="0" baseline="0" noProof="0">
                <a:ln>
                  <a:noFill/>
                </a:ln>
                <a:solidFill>
                  <a:srgbClr val="000000"/>
                </a:solidFill>
                <a:effectLst/>
                <a:uLnTx/>
                <a:uFillTx/>
                <a:latin typeface="Arial"/>
                <a:ea typeface="+mn-ea"/>
                <a:cs typeface="Noto Sans"/>
              </a:rPr>
              <a:t> 2. KBV. EBM online Version, Kapitel 32.1 Grundleistungen. </a:t>
            </a:r>
            <a:r>
              <a:rPr kumimoji="0" lang="de-DE" sz="800" b="0" i="0" u="none" strike="noStrike" kern="1200" cap="none" spc="0" normalizeH="0" baseline="0" noProof="0">
                <a:ln>
                  <a:noFill/>
                </a:ln>
                <a:solidFill>
                  <a:srgbClr val="000000"/>
                </a:solidFill>
                <a:effectLst/>
                <a:uLnTx/>
                <a:uFillTx/>
                <a:latin typeface="Arial"/>
                <a:ea typeface="+mn-ea"/>
                <a:cs typeface="Noto Sans"/>
                <a:hlinkClick r:id="rId7">
                  <a:extLst>
                    <a:ext uri="{A12FA001-AC4F-418D-AE19-62706E023703}">
                      <ahyp:hlinkClr xmlns:ahyp="http://schemas.microsoft.com/office/drawing/2018/hyperlinkcolor" val="tx"/>
                    </a:ext>
                  </a:extLst>
                </a:hlinkClick>
              </a:rPr>
              <a:t>KBV - EBM Suche</a:t>
            </a:r>
            <a:r>
              <a:rPr kumimoji="0" lang="de-DE" sz="800" b="0" i="0" u="none" strike="noStrike" kern="1200" cap="none" spc="0" normalizeH="0" baseline="0" noProof="0">
                <a:ln>
                  <a:noFill/>
                </a:ln>
                <a:solidFill>
                  <a:srgbClr val="000000"/>
                </a:solidFill>
                <a:effectLst/>
                <a:uLnTx/>
                <a:uFillTx/>
                <a:latin typeface="Arial"/>
                <a:ea typeface="+mn-ea"/>
                <a:cs typeface="Noto Sans"/>
              </a:rPr>
              <a:t>, aufgerufen am 30.06.2023. 3. </a:t>
            </a:r>
            <a:r>
              <a:rPr kumimoji="0" lang="de-DE" sz="800" b="0" i="0" u="none" strike="noStrike" kern="1200" cap="none" spc="0" normalizeH="0" baseline="0" noProof="0">
                <a:ln>
                  <a:noFill/>
                </a:ln>
                <a:solidFill>
                  <a:srgbClr val="000000"/>
                </a:solidFill>
                <a:effectLst/>
                <a:uLnTx/>
                <a:uFillTx/>
                <a:latin typeface="Arial"/>
                <a:ea typeface="+mn-ea"/>
                <a:cs typeface="Noto Sans"/>
                <a:hlinkClick r:id="rId8"/>
              </a:rPr>
              <a:t>32851 - </a:t>
            </a:r>
            <a:r>
              <a:rPr kumimoji="0" lang="de-DE" sz="800" b="0" i="0" u="none" strike="noStrike" kern="1200" cap="none" spc="0" normalizeH="0" baseline="0" noProof="0" err="1">
                <a:ln>
                  <a:noFill/>
                </a:ln>
                <a:solidFill>
                  <a:srgbClr val="000000"/>
                </a:solidFill>
                <a:effectLst/>
                <a:uLnTx/>
                <a:uFillTx/>
                <a:latin typeface="Arial"/>
                <a:ea typeface="+mn-ea"/>
                <a:cs typeface="Noto Sans"/>
                <a:hlinkClick r:id="rId8"/>
              </a:rPr>
              <a:t>Nukleinsäurenachweis</a:t>
            </a:r>
            <a:r>
              <a:rPr kumimoji="0" lang="de-DE" sz="800" b="0" i="0" u="none" strike="noStrike" kern="1200" cap="none" spc="0" normalizeH="0" baseline="0" noProof="0">
                <a:ln>
                  <a:noFill/>
                </a:ln>
                <a:solidFill>
                  <a:srgbClr val="000000"/>
                </a:solidFill>
                <a:effectLst/>
                <a:uLnTx/>
                <a:uFillTx/>
                <a:latin typeface="Arial"/>
                <a:ea typeface="+mn-ea"/>
                <a:cs typeface="Noto Sans"/>
                <a:hlinkClick r:id="rId8"/>
              </a:rPr>
              <a:t> von einem oder mehreren Erregern akuter respiratorischer Infektionen (kbv.de)</a:t>
            </a:r>
            <a:r>
              <a:rPr kumimoji="0" lang="de-DE" sz="800" b="0" i="0" u="none" strike="noStrike" kern="1200" cap="none" spc="0" normalizeH="0" baseline="0" noProof="0">
                <a:ln>
                  <a:noFill/>
                </a:ln>
                <a:solidFill>
                  <a:srgbClr val="000000"/>
                </a:solidFill>
                <a:effectLst/>
                <a:uLnTx/>
                <a:uFillTx/>
                <a:latin typeface="Arial"/>
                <a:ea typeface="+mn-ea"/>
                <a:cs typeface="Noto Sans"/>
              </a:rPr>
              <a:t>. 4. </a:t>
            </a:r>
            <a:r>
              <a:rPr kumimoji="0" lang="de-DE" sz="800" b="0" i="0" u="none" strike="noStrike" kern="1200" cap="none" spc="0" normalizeH="0" baseline="0" noProof="0">
                <a:ln>
                  <a:noFill/>
                </a:ln>
                <a:solidFill>
                  <a:srgbClr val="000000"/>
                </a:solidFill>
                <a:effectLst/>
                <a:uLnTx/>
                <a:uFillTx/>
                <a:latin typeface="Arial"/>
                <a:ea typeface="+mn-ea"/>
                <a:cs typeface="Noto Sans"/>
                <a:hlinkClick r:id="rId9"/>
              </a:rPr>
              <a:t>32788 - Nachweis von RSV (kbv.de)</a:t>
            </a:r>
            <a:r>
              <a:rPr kumimoji="0" lang="de-DE" sz="800" b="0" i="0" u="none" strike="noStrike" kern="1200" cap="none" spc="0" normalizeH="0" baseline="0" noProof="0">
                <a:ln>
                  <a:noFill/>
                </a:ln>
                <a:solidFill>
                  <a:srgbClr val="000000"/>
                </a:solidFill>
                <a:effectLst/>
                <a:uLnTx/>
                <a:uFillTx/>
                <a:latin typeface="Arial"/>
                <a:ea typeface="+mn-ea"/>
                <a:cs typeface="Noto Sans"/>
              </a:rPr>
              <a:t> ASSET 2102601 5. Chartrand C et al. 2015. J </a:t>
            </a:r>
            <a:r>
              <a:rPr kumimoji="0" lang="de-DE" sz="800" b="0" i="0" u="none" strike="noStrike" kern="1200" cap="none" spc="0" normalizeH="0" baseline="0" noProof="0" err="1">
                <a:ln>
                  <a:noFill/>
                </a:ln>
                <a:solidFill>
                  <a:srgbClr val="000000"/>
                </a:solidFill>
                <a:effectLst/>
                <a:uLnTx/>
                <a:uFillTx/>
                <a:latin typeface="Arial"/>
                <a:ea typeface="+mn-ea"/>
                <a:cs typeface="Noto Sans"/>
              </a:rPr>
              <a:t>Clin</a:t>
            </a:r>
            <a:r>
              <a:rPr kumimoji="0" lang="de-DE" sz="800" b="0" i="0" u="none" strike="noStrike" kern="1200" cap="none" spc="0" normalizeH="0" baseline="0" noProof="0">
                <a:ln>
                  <a:noFill/>
                </a:ln>
                <a:solidFill>
                  <a:srgbClr val="000000"/>
                </a:solidFill>
                <a:effectLst/>
                <a:uLnTx/>
                <a:uFillTx/>
                <a:latin typeface="Arial"/>
                <a:ea typeface="+mn-ea"/>
                <a:cs typeface="Noto Sans"/>
              </a:rPr>
              <a:t> </a:t>
            </a:r>
            <a:r>
              <a:rPr kumimoji="0" lang="de-DE" sz="800" b="0" i="0" u="none" strike="noStrike" kern="1200" cap="none" spc="0" normalizeH="0" baseline="0" noProof="0" err="1">
                <a:ln>
                  <a:noFill/>
                </a:ln>
                <a:solidFill>
                  <a:srgbClr val="000000"/>
                </a:solidFill>
                <a:effectLst/>
                <a:uLnTx/>
                <a:uFillTx/>
                <a:latin typeface="Arial"/>
                <a:ea typeface="+mn-ea"/>
                <a:cs typeface="Noto Sans"/>
              </a:rPr>
              <a:t>Microbiol</a:t>
            </a:r>
            <a:r>
              <a:rPr kumimoji="0" lang="de-DE" sz="800" b="0" i="0" u="none" strike="noStrike" kern="1200" cap="none" spc="0" normalizeH="0" baseline="0" noProof="0">
                <a:ln>
                  <a:noFill/>
                </a:ln>
                <a:solidFill>
                  <a:srgbClr val="000000"/>
                </a:solidFill>
                <a:effectLst/>
                <a:uLnTx/>
                <a:uFillTx/>
                <a:latin typeface="Arial"/>
                <a:ea typeface="+mn-ea"/>
                <a:cs typeface="Noto Sans"/>
              </a:rPr>
              <a:t> ;53(12):3738-49</a:t>
            </a:r>
          </a:p>
        </p:txBody>
      </p:sp>
      <p:sp>
        <p:nvSpPr>
          <p:cNvPr id="8" name="Textplatzhalter 4">
            <a:extLst>
              <a:ext uri="{FF2B5EF4-FFF2-40B4-BE49-F238E27FC236}">
                <a16:creationId xmlns:a16="http://schemas.microsoft.com/office/drawing/2014/main" id="{FEB1DA0B-203C-8A67-8F65-B18DD4B8D671}"/>
              </a:ext>
            </a:extLst>
          </p:cNvPr>
          <p:cNvSpPr txBox="1">
            <a:spLocks/>
          </p:cNvSpPr>
          <p:nvPr/>
        </p:nvSpPr>
        <p:spPr>
          <a:xfrm>
            <a:off x="1218845" y="1495121"/>
            <a:ext cx="2329948" cy="793231"/>
          </a:xfrm>
          <a:prstGeom prst="rect">
            <a:avLst/>
          </a:prstGeom>
        </p:spPr>
        <p:txBody>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300"/>
              </a:spcBef>
              <a:spcAft>
                <a:spcPts val="300"/>
              </a:spcAft>
              <a:buClr>
                <a:srgbClr val="F36633"/>
              </a:buClr>
              <a:buSzPct val="110000"/>
              <a:buFont typeface="Arial" panose="020B0604020202020204" pitchFamily="34" charset="0"/>
              <a:buNone/>
              <a:tabLst/>
              <a:defRPr/>
            </a:pPr>
            <a:r>
              <a:rPr kumimoji="0" lang="de-DE" sz="1400" b="0" i="0" u="none" strike="noStrike" kern="1200" cap="none" spc="0" normalizeH="0" baseline="0" noProof="0">
                <a:ln>
                  <a:noFill/>
                </a:ln>
                <a:solidFill>
                  <a:srgbClr val="000000"/>
                </a:solidFill>
                <a:effectLst/>
                <a:uLnTx/>
                <a:uFillTx/>
                <a:latin typeface="Arial"/>
                <a:ea typeface="+mn-ea"/>
                <a:cs typeface="Noto Sans"/>
              </a:rPr>
              <a:t>Verdacht auf RSV-Infektion:</a:t>
            </a:r>
          </a:p>
          <a:p>
            <a:pPr marL="0" marR="0" lvl="0" indent="0" algn="ctr" defTabSz="1219170" rtl="0" eaLnBrk="1" fontAlgn="auto" latinLnBrk="0" hangingPunct="1">
              <a:lnSpc>
                <a:spcPct val="100000"/>
              </a:lnSpc>
              <a:spcBef>
                <a:spcPts val="300"/>
              </a:spcBef>
              <a:spcAft>
                <a:spcPts val="300"/>
              </a:spcAft>
              <a:buClr>
                <a:srgbClr val="F36633"/>
              </a:buClr>
              <a:buSzPct val="110000"/>
              <a:buFont typeface="Arial" panose="020B0604020202020204" pitchFamily="34" charset="0"/>
              <a:buNone/>
              <a:tabLst/>
              <a:defRPr/>
            </a:pPr>
            <a:r>
              <a:rPr kumimoji="0" lang="de-DE" sz="1400" b="0" i="0" u="none" strike="noStrike" kern="1200" cap="none" spc="0" normalizeH="0" baseline="0" noProof="0">
                <a:ln>
                  <a:noFill/>
                </a:ln>
                <a:solidFill>
                  <a:srgbClr val="000000"/>
                </a:solidFill>
                <a:effectLst/>
                <a:uLnTx/>
                <a:uFillTx/>
                <a:latin typeface="Arial"/>
                <a:ea typeface="+mn-ea"/>
                <a:cs typeface="Noto Sans"/>
              </a:rPr>
              <a:t>Probenentnahme</a:t>
            </a:r>
          </a:p>
        </p:txBody>
      </p:sp>
      <p:cxnSp>
        <p:nvCxnSpPr>
          <p:cNvPr id="12" name="Gerade Verbindung mit Pfeil 11">
            <a:extLst>
              <a:ext uri="{FF2B5EF4-FFF2-40B4-BE49-F238E27FC236}">
                <a16:creationId xmlns:a16="http://schemas.microsoft.com/office/drawing/2014/main" id="{5CA05ECF-6937-4AE9-149D-C8438EEE4CD7}"/>
              </a:ext>
            </a:extLst>
          </p:cNvPr>
          <p:cNvCxnSpPr>
            <a:cxnSpLocks/>
          </p:cNvCxnSpPr>
          <p:nvPr/>
        </p:nvCxnSpPr>
        <p:spPr>
          <a:xfrm flipH="1" flipV="1">
            <a:off x="1431949" y="2806462"/>
            <a:ext cx="1772614" cy="4121"/>
          </a:xfrm>
          <a:prstGeom prst="straightConnector1">
            <a:avLst/>
          </a:prstGeom>
          <a:ln w="19050" cap="rnd">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0433E6F3-B80D-04E8-581F-57F22C42D9B4}"/>
              </a:ext>
            </a:extLst>
          </p:cNvPr>
          <p:cNvCxnSpPr>
            <a:cxnSpLocks/>
          </p:cNvCxnSpPr>
          <p:nvPr/>
        </p:nvCxnSpPr>
        <p:spPr>
          <a:xfrm flipV="1">
            <a:off x="4192234" y="2792972"/>
            <a:ext cx="1891201" cy="0"/>
          </a:xfrm>
          <a:prstGeom prst="straightConnector1">
            <a:avLst/>
          </a:prstGeom>
          <a:ln w="19050" cap="rnd">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Textplatzhalter 4">
            <a:extLst>
              <a:ext uri="{FF2B5EF4-FFF2-40B4-BE49-F238E27FC236}">
                <a16:creationId xmlns:a16="http://schemas.microsoft.com/office/drawing/2014/main" id="{B650AEC1-33FC-7B11-94ED-937BB86D251C}"/>
              </a:ext>
            </a:extLst>
          </p:cNvPr>
          <p:cNvSpPr txBox="1">
            <a:spLocks/>
          </p:cNvSpPr>
          <p:nvPr/>
        </p:nvSpPr>
        <p:spPr>
          <a:xfrm>
            <a:off x="3816456" y="1444338"/>
            <a:ext cx="2329948" cy="793231"/>
          </a:xfrm>
          <a:prstGeom prst="rect">
            <a:avLst/>
          </a:prstGeom>
        </p:spPr>
        <p:txBody>
          <a:bodyPr vert="horz" lIns="0" tIns="180000" rIns="0" bIns="180000" rtlCol="0">
            <a:no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300"/>
              </a:spcBef>
              <a:spcAft>
                <a:spcPts val="300"/>
              </a:spcAft>
              <a:buClr>
                <a:srgbClr val="F36633"/>
              </a:buClr>
              <a:buSzPct val="110000"/>
              <a:buFont typeface="Arial" panose="020B0604020202020204" pitchFamily="34" charset="0"/>
              <a:buNone/>
              <a:tabLst/>
              <a:defRPr/>
            </a:pPr>
            <a:r>
              <a:rPr kumimoji="0" lang="de-DE" sz="1400" b="0" i="0" u="none" strike="noStrike" kern="1200" cap="none" spc="0" normalizeH="0" baseline="0" noProof="0" dirty="0">
                <a:ln>
                  <a:noFill/>
                </a:ln>
                <a:solidFill>
                  <a:srgbClr val="000000"/>
                </a:solidFill>
                <a:effectLst/>
                <a:highlight>
                  <a:srgbClr val="00FF00"/>
                </a:highlight>
                <a:uLnTx/>
                <a:uFillTx/>
                <a:latin typeface="Arial"/>
                <a:ea typeface="+mn-ea"/>
                <a:cs typeface="Noto Sans"/>
              </a:rPr>
              <a:t>Veranlassung Labornachweis auf RSV</a:t>
            </a:r>
          </a:p>
        </p:txBody>
      </p:sp>
      <p:cxnSp>
        <p:nvCxnSpPr>
          <p:cNvPr id="17" name="Gerade Verbindung mit Pfeil 16">
            <a:extLst>
              <a:ext uri="{FF2B5EF4-FFF2-40B4-BE49-F238E27FC236}">
                <a16:creationId xmlns:a16="http://schemas.microsoft.com/office/drawing/2014/main" id="{58E0CD2E-CFBC-ACAA-C434-A28A91E3F108}"/>
              </a:ext>
            </a:extLst>
          </p:cNvPr>
          <p:cNvCxnSpPr>
            <a:cxnSpLocks/>
          </p:cNvCxnSpPr>
          <p:nvPr/>
        </p:nvCxnSpPr>
        <p:spPr>
          <a:xfrm flipV="1">
            <a:off x="7254228" y="2778319"/>
            <a:ext cx="1515060" cy="12698"/>
          </a:xfrm>
          <a:prstGeom prst="straightConnector1">
            <a:avLst/>
          </a:prstGeom>
          <a:ln w="19050" cap="rnd">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Textplatzhalter 4">
            <a:extLst>
              <a:ext uri="{FF2B5EF4-FFF2-40B4-BE49-F238E27FC236}">
                <a16:creationId xmlns:a16="http://schemas.microsoft.com/office/drawing/2014/main" id="{19A3DECF-9766-5403-271F-A7A3C224C51A}"/>
              </a:ext>
            </a:extLst>
          </p:cNvPr>
          <p:cNvSpPr txBox="1">
            <a:spLocks/>
          </p:cNvSpPr>
          <p:nvPr/>
        </p:nvSpPr>
        <p:spPr>
          <a:xfrm>
            <a:off x="6896540" y="1413369"/>
            <a:ext cx="2329948" cy="793231"/>
          </a:xfrm>
          <a:prstGeom prst="rect">
            <a:avLst/>
          </a:prstGeom>
        </p:spPr>
        <p:txBody>
          <a:bodyPr vert="horz" lIns="0" tIns="180000" rIns="0" bIns="180000" rtlCol="0">
            <a:no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300"/>
              </a:spcBef>
              <a:spcAft>
                <a:spcPts val="300"/>
              </a:spcAft>
              <a:buClr>
                <a:srgbClr val="F36633"/>
              </a:buClr>
              <a:buSzPct val="110000"/>
              <a:buFont typeface="Arial" panose="020B0604020202020204" pitchFamily="34" charset="0"/>
              <a:buNone/>
              <a:tabLst/>
              <a:defRPr/>
            </a:pPr>
            <a:r>
              <a:rPr kumimoji="0" lang="de-DE" sz="1400" b="0" i="0" u="none" strike="noStrike" kern="1200" cap="none" spc="0" normalizeH="0" baseline="0" noProof="0">
                <a:ln>
                  <a:noFill/>
                </a:ln>
                <a:solidFill>
                  <a:srgbClr val="000000"/>
                </a:solidFill>
                <a:effectLst/>
                <a:uLnTx/>
                <a:uFillTx/>
                <a:latin typeface="Arial"/>
                <a:ea typeface="+mn-ea"/>
                <a:cs typeface="Noto Sans"/>
              </a:rPr>
              <a:t>Nachweis positiv: Meldung an das Gesundheitsamt innerhalb von 24 Stunden</a:t>
            </a:r>
          </a:p>
        </p:txBody>
      </p:sp>
      <p:cxnSp>
        <p:nvCxnSpPr>
          <p:cNvPr id="19" name="Gerade Verbindung mit Pfeil 18">
            <a:extLst>
              <a:ext uri="{FF2B5EF4-FFF2-40B4-BE49-F238E27FC236}">
                <a16:creationId xmlns:a16="http://schemas.microsoft.com/office/drawing/2014/main" id="{4B45B0F8-DC2C-A234-1310-E7DD601E5646}"/>
              </a:ext>
            </a:extLst>
          </p:cNvPr>
          <p:cNvCxnSpPr>
            <a:cxnSpLocks/>
            <a:endCxn id="20" idx="0"/>
          </p:cNvCxnSpPr>
          <p:nvPr/>
        </p:nvCxnSpPr>
        <p:spPr>
          <a:xfrm flipH="1">
            <a:off x="3698398" y="3248217"/>
            <a:ext cx="1" cy="1667360"/>
          </a:xfrm>
          <a:prstGeom prst="straightConnector1">
            <a:avLst/>
          </a:prstGeom>
          <a:ln w="19050" cap="rnd">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abgerundete Ecken 19">
            <a:extLst>
              <a:ext uri="{FF2B5EF4-FFF2-40B4-BE49-F238E27FC236}">
                <a16:creationId xmlns:a16="http://schemas.microsoft.com/office/drawing/2014/main" id="{F95EA0E1-908E-8FFC-40B5-27692422F4C7}"/>
              </a:ext>
            </a:extLst>
          </p:cNvPr>
          <p:cNvSpPr/>
          <p:nvPr/>
        </p:nvSpPr>
        <p:spPr bwMode="auto">
          <a:xfrm>
            <a:off x="2102594" y="4915577"/>
            <a:ext cx="3191608" cy="793231"/>
          </a:xfrm>
          <a:prstGeom prst="round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300"/>
              </a:spcBef>
              <a:spcAft>
                <a:spcPts val="300"/>
              </a:spcAft>
              <a:buClr>
                <a:srgbClr val="F36633"/>
              </a:buClr>
              <a:buSzPct val="110000"/>
              <a:buFontTx/>
              <a:buNone/>
              <a:tabLst/>
              <a:defRPr/>
            </a:pPr>
            <a:r>
              <a:rPr kumimoji="0" lang="de-DE" sz="2000" b="1" i="0" u="none" strike="noStrike" kern="0" cap="none" spc="0" normalizeH="0" baseline="0" noProof="0">
                <a:ln>
                  <a:noFill/>
                </a:ln>
                <a:solidFill>
                  <a:prstClr val="white"/>
                </a:solidFill>
                <a:effectLst/>
                <a:uLnTx/>
                <a:uFillTx/>
                <a:latin typeface="Arial"/>
                <a:ea typeface="+mn-ea"/>
                <a:cs typeface="Noto Sans"/>
              </a:rPr>
              <a:t>Krankenversicherung</a:t>
            </a:r>
          </a:p>
        </p:txBody>
      </p:sp>
      <p:sp>
        <p:nvSpPr>
          <p:cNvPr id="21" name="Textplatzhalter 4">
            <a:extLst>
              <a:ext uri="{FF2B5EF4-FFF2-40B4-BE49-F238E27FC236}">
                <a16:creationId xmlns:a16="http://schemas.microsoft.com/office/drawing/2014/main" id="{6CC6E7A9-888F-F50F-F41F-83FA39737592}"/>
              </a:ext>
            </a:extLst>
          </p:cNvPr>
          <p:cNvSpPr txBox="1">
            <a:spLocks/>
          </p:cNvSpPr>
          <p:nvPr/>
        </p:nvSpPr>
        <p:spPr>
          <a:xfrm>
            <a:off x="4233953" y="3304850"/>
            <a:ext cx="3395123" cy="1177821"/>
          </a:xfrm>
          <a:prstGeom prst="rect">
            <a:avLst/>
          </a:prstGeom>
        </p:spPr>
        <p:txBody>
          <a:bodyPr vert="horz" lIns="0" tIns="180000" rIns="0" bIns="180000" rtlCol="0" anchor="t">
            <a:no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79388" rtl="0" eaLnBrk="1" fontAlgn="auto" latinLnBrk="0" hangingPunct="1">
              <a:lnSpc>
                <a:spcPct val="100000"/>
              </a:lnSpc>
              <a:spcBef>
                <a:spcPts val="0"/>
              </a:spcBef>
              <a:spcAft>
                <a:spcPts val="600"/>
              </a:spcAft>
              <a:buClr>
                <a:srgbClr val="F36633"/>
              </a:buClr>
              <a:buSzPct val="110000"/>
              <a:buFont typeface="Arial" panose="020B0604020202020204" pitchFamily="34" charset="0"/>
              <a:buNone/>
              <a:tabLst/>
              <a:defRPr/>
            </a:pPr>
            <a:r>
              <a:rPr kumimoji="0" lang="de-DE" sz="1400" b="0" i="0" u="sng" strike="noStrike" kern="1200" cap="none" spc="0" normalizeH="0" baseline="0" noProof="0" dirty="0">
                <a:ln>
                  <a:noFill/>
                </a:ln>
                <a:solidFill>
                  <a:srgbClr val="000000"/>
                </a:solidFill>
                <a:effectLst/>
                <a:uLnTx/>
                <a:uFillTx/>
                <a:latin typeface="Arial"/>
                <a:ea typeface="+mn-ea"/>
                <a:cs typeface="Noto Sans"/>
              </a:rPr>
              <a:t>Abrechnung Laboruntersuchung RSV</a:t>
            </a:r>
            <a:endParaRPr kumimoji="0" lang="en-US" sz="2200" b="0" i="0" u="sng" strike="noStrike" kern="1200" cap="none" spc="0" normalizeH="0" baseline="0" noProof="0" dirty="0">
              <a:ln>
                <a:noFill/>
              </a:ln>
              <a:solidFill>
                <a:srgbClr val="000000"/>
              </a:solidFill>
              <a:effectLst/>
              <a:uLnTx/>
              <a:uFillTx/>
              <a:latin typeface="Arial"/>
              <a:ea typeface="+mn-ea"/>
              <a:cs typeface="Noto Sans"/>
            </a:endParaRPr>
          </a:p>
          <a:p>
            <a:pPr marL="0" marR="0" lvl="0" indent="0" algn="l" defTabSz="179388" rtl="0" eaLnBrk="1" fontAlgn="auto" latinLnBrk="0" hangingPunct="1">
              <a:lnSpc>
                <a:spcPct val="100000"/>
              </a:lnSpc>
              <a:spcBef>
                <a:spcPts val="0"/>
              </a:spcBef>
              <a:spcAft>
                <a:spcPts val="300"/>
              </a:spcAft>
              <a:buClr>
                <a:srgbClr val="F36633"/>
              </a:buClr>
              <a:buSzPct val="110000"/>
              <a:buFont typeface="Arial" panose="020B0604020202020204" pitchFamily="34" charset="0"/>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Noto Sans"/>
              </a:rPr>
              <a:t>Gebührenposition Antigentest</a:t>
            </a:r>
            <a:r>
              <a:rPr kumimoji="0" lang="de-DE" sz="1400" b="0" i="0" u="none" strike="noStrike" kern="1200" cap="none" spc="0" normalizeH="0" baseline="30000" noProof="0" dirty="0">
                <a:ln>
                  <a:noFill/>
                </a:ln>
                <a:solidFill>
                  <a:srgbClr val="000000"/>
                </a:solidFill>
                <a:effectLst/>
                <a:uLnTx/>
                <a:uFillTx/>
                <a:latin typeface="Arial"/>
                <a:ea typeface="+mn-ea"/>
                <a:cs typeface="Noto Sans"/>
              </a:rPr>
              <a:t>4</a:t>
            </a:r>
            <a:r>
              <a:rPr kumimoji="0" lang="de-DE" sz="1400" b="0" i="0" u="none" strike="noStrike" kern="1200" cap="none" spc="0" normalizeH="0" baseline="0" noProof="0" dirty="0">
                <a:ln>
                  <a:noFill/>
                </a:ln>
                <a:solidFill>
                  <a:srgbClr val="000000"/>
                </a:solidFill>
                <a:effectLst/>
                <a:uLnTx/>
                <a:uFillTx/>
                <a:latin typeface="Arial"/>
                <a:ea typeface="+mn-ea"/>
                <a:cs typeface="Noto Sans"/>
              </a:rPr>
              <a:t>: 	32788</a:t>
            </a:r>
          </a:p>
          <a:p>
            <a:pPr marL="0" marR="0" lvl="0" indent="0" algn="l" defTabSz="179388" rtl="0" eaLnBrk="1" fontAlgn="auto" latinLnBrk="0" hangingPunct="1">
              <a:lnSpc>
                <a:spcPct val="100000"/>
              </a:lnSpc>
              <a:spcBef>
                <a:spcPts val="0"/>
              </a:spcBef>
              <a:spcAft>
                <a:spcPts val="300"/>
              </a:spcAft>
              <a:buClr>
                <a:srgbClr val="F36633"/>
              </a:buClr>
              <a:buSzPct val="110000"/>
              <a:buFont typeface="Arial" panose="020B0604020202020204" pitchFamily="34" charset="0"/>
              <a:buNone/>
              <a:tabLst/>
              <a:defRPr/>
            </a:pPr>
            <a:r>
              <a:rPr kumimoji="0" lang="de-DE" sz="1400" b="0" i="0" u="sng" strike="noStrike" kern="1200" cap="none" spc="0" normalizeH="0" baseline="0" noProof="0" dirty="0">
                <a:ln>
                  <a:noFill/>
                </a:ln>
                <a:solidFill>
                  <a:srgbClr val="000000"/>
                </a:solidFill>
                <a:effectLst/>
                <a:uLnTx/>
                <a:uFillTx/>
                <a:latin typeface="Arial"/>
                <a:ea typeface="+mn-ea"/>
                <a:cs typeface="Noto Sans"/>
              </a:rPr>
              <a:t>oder</a:t>
            </a:r>
          </a:p>
          <a:p>
            <a:pPr marL="0" marR="0" lvl="0" indent="0" algn="l" defTabSz="179388" rtl="0" eaLnBrk="1" fontAlgn="auto" latinLnBrk="0" hangingPunct="1">
              <a:lnSpc>
                <a:spcPct val="100000"/>
              </a:lnSpc>
              <a:spcBef>
                <a:spcPts val="0"/>
              </a:spcBef>
              <a:spcAft>
                <a:spcPts val="300"/>
              </a:spcAft>
              <a:buClr>
                <a:srgbClr val="F36633"/>
              </a:buClr>
              <a:buSzPct val="110000"/>
              <a:buFont typeface="Arial" panose="020B0604020202020204" pitchFamily="34" charset="0"/>
              <a:buNone/>
              <a:tabLst/>
              <a:defRPr/>
            </a:pPr>
            <a:r>
              <a:rPr kumimoji="0" lang="de-DE" sz="1400" b="1" i="0" u="none" strike="noStrike" kern="1200" cap="none" spc="0" normalizeH="0" baseline="0" noProof="0" dirty="0">
                <a:ln>
                  <a:noFill/>
                </a:ln>
                <a:solidFill>
                  <a:srgbClr val="000000"/>
                </a:solidFill>
                <a:effectLst/>
                <a:uLnTx/>
                <a:uFillTx/>
                <a:latin typeface="Arial"/>
                <a:ea typeface="+mn-lt"/>
                <a:cs typeface="Arial"/>
              </a:rPr>
              <a:t>Gebührenposition PCR</a:t>
            </a:r>
            <a:r>
              <a:rPr kumimoji="0" lang="de-DE" sz="1400" b="1" i="0" u="none" strike="noStrike" kern="1200" cap="none" spc="0" normalizeH="0" baseline="30000" noProof="0" dirty="0">
                <a:ln>
                  <a:noFill/>
                </a:ln>
                <a:solidFill>
                  <a:srgbClr val="000000"/>
                </a:solidFill>
                <a:effectLst/>
                <a:uLnTx/>
                <a:uFillTx/>
                <a:latin typeface="Arial"/>
                <a:ea typeface="+mn-lt"/>
                <a:cs typeface="Arial"/>
              </a:rPr>
              <a:t>3</a:t>
            </a:r>
            <a:r>
              <a:rPr kumimoji="0" lang="de-DE" sz="1400" b="1" i="0" u="none" strike="noStrike" kern="1200" cap="none" spc="0" normalizeH="0" baseline="0" noProof="0" dirty="0">
                <a:ln>
                  <a:noFill/>
                </a:ln>
                <a:solidFill>
                  <a:srgbClr val="000000"/>
                </a:solidFill>
                <a:effectLst/>
                <a:uLnTx/>
                <a:uFillTx/>
                <a:latin typeface="Arial"/>
                <a:ea typeface="+mn-lt"/>
                <a:cs typeface="Arial"/>
              </a:rPr>
              <a:t>: 			32851</a:t>
            </a:r>
            <a:endParaRPr kumimoji="0" lang="de-DE" sz="2200" b="1" i="0" u="none" strike="noStrike" kern="1200" cap="none" spc="0" normalizeH="0" baseline="0" noProof="0" dirty="0">
              <a:ln>
                <a:noFill/>
              </a:ln>
              <a:solidFill>
                <a:srgbClr val="000000"/>
              </a:solidFill>
              <a:effectLst/>
              <a:uLnTx/>
              <a:uFillTx/>
              <a:latin typeface="Arial"/>
              <a:ea typeface="+mn-ea"/>
              <a:cs typeface="Noto Sans"/>
            </a:endParaRPr>
          </a:p>
          <a:p>
            <a:pPr marL="0" marR="0" lvl="0" indent="0" algn="l" defTabSz="179388" rtl="0" eaLnBrk="1" fontAlgn="auto" latinLnBrk="0" hangingPunct="1">
              <a:lnSpc>
                <a:spcPct val="100000"/>
              </a:lnSpc>
              <a:spcBef>
                <a:spcPts val="0"/>
              </a:spcBef>
              <a:spcAft>
                <a:spcPts val="300"/>
              </a:spcAft>
              <a:buClr>
                <a:srgbClr val="F36633"/>
              </a:buClr>
              <a:buSzPct val="110000"/>
              <a:buFont typeface="Arial" panose="020B0604020202020204" pitchFamily="34" charset="0"/>
              <a:buNone/>
              <a:tabLst/>
              <a:defRPr/>
            </a:pPr>
            <a:r>
              <a:rPr kumimoji="0" lang="de-DE" sz="1400" b="1" i="0" u="none" strike="noStrike" kern="1200" cap="none" spc="0" normalizeH="0" baseline="0" noProof="0" dirty="0">
                <a:ln>
                  <a:noFill/>
                </a:ln>
                <a:solidFill>
                  <a:srgbClr val="F36633"/>
                </a:solidFill>
                <a:effectLst/>
                <a:uLnTx/>
                <a:uFillTx/>
                <a:latin typeface="Arial"/>
                <a:ea typeface="+mn-ea"/>
                <a:cs typeface="Noto Sans"/>
              </a:rPr>
              <a:t>+ Befreiungsziffer: 						32006</a:t>
            </a:r>
          </a:p>
        </p:txBody>
      </p:sp>
      <p:pic>
        <p:nvPicPr>
          <p:cNvPr id="23" name="Grafik 22">
            <a:extLst>
              <a:ext uri="{FF2B5EF4-FFF2-40B4-BE49-F238E27FC236}">
                <a16:creationId xmlns:a16="http://schemas.microsoft.com/office/drawing/2014/main" id="{72EF89A3-C8F6-EA14-AC5D-D0B9C22C56FA}"/>
              </a:ext>
            </a:extLst>
          </p:cNvPr>
          <p:cNvPicPr>
            <a:picLocks noChangeAspect="1"/>
          </p:cNvPicPr>
          <p:nvPr/>
        </p:nvPicPr>
        <p:blipFill>
          <a:blip r:embed="rId10" cstate="screen">
            <a:alphaModFix amt="70000"/>
            <a:extLst>
              <a:ext uri="{28A0092B-C50C-407E-A947-70E740481C1C}">
                <a14:useLocalDpi xmlns:a14="http://schemas.microsoft.com/office/drawing/2010/main"/>
              </a:ext>
            </a:extLst>
          </a:blip>
          <a:stretch>
            <a:fillRect/>
          </a:stretch>
        </p:blipFill>
        <p:spPr>
          <a:xfrm>
            <a:off x="728826" y="3049731"/>
            <a:ext cx="307915" cy="314936"/>
          </a:xfrm>
          <a:prstGeom prst="ellipse">
            <a:avLst/>
          </a:prstGeom>
        </p:spPr>
      </p:pic>
      <p:pic>
        <p:nvPicPr>
          <p:cNvPr id="24" name="Grafik 23">
            <a:extLst>
              <a:ext uri="{FF2B5EF4-FFF2-40B4-BE49-F238E27FC236}">
                <a16:creationId xmlns:a16="http://schemas.microsoft.com/office/drawing/2014/main" id="{63585BE3-F4E9-78A1-B4E5-1A26E06F279B}"/>
              </a:ext>
            </a:extLst>
          </p:cNvPr>
          <p:cNvPicPr>
            <a:picLocks noChangeAspect="1"/>
          </p:cNvPicPr>
          <p:nvPr/>
        </p:nvPicPr>
        <p:blipFill>
          <a:blip r:embed="rId10" cstate="screen">
            <a:alphaModFix amt="70000"/>
            <a:extLst>
              <a:ext uri="{28A0092B-C50C-407E-A947-70E740481C1C}">
                <a14:useLocalDpi xmlns:a14="http://schemas.microsoft.com/office/drawing/2010/main"/>
              </a:ext>
            </a:extLst>
          </a:blip>
          <a:stretch>
            <a:fillRect/>
          </a:stretch>
        </p:blipFill>
        <p:spPr>
          <a:xfrm>
            <a:off x="617293" y="2928238"/>
            <a:ext cx="307915" cy="314936"/>
          </a:xfrm>
          <a:prstGeom prst="ellipse">
            <a:avLst/>
          </a:prstGeom>
        </p:spPr>
      </p:pic>
      <p:pic>
        <p:nvPicPr>
          <p:cNvPr id="25" name="Grafik 24">
            <a:extLst>
              <a:ext uri="{FF2B5EF4-FFF2-40B4-BE49-F238E27FC236}">
                <a16:creationId xmlns:a16="http://schemas.microsoft.com/office/drawing/2014/main" id="{D36938C9-A6CC-026A-F48D-99ECC888C815}"/>
              </a:ext>
            </a:extLst>
          </p:cNvPr>
          <p:cNvPicPr>
            <a:picLocks noChangeAspect="1"/>
          </p:cNvPicPr>
          <p:nvPr/>
        </p:nvPicPr>
        <p:blipFill>
          <a:blip r:embed="rId10" cstate="screen">
            <a:alphaModFix amt="70000"/>
            <a:extLst>
              <a:ext uri="{28A0092B-C50C-407E-A947-70E740481C1C}">
                <a14:useLocalDpi xmlns:a14="http://schemas.microsoft.com/office/drawing/2010/main"/>
              </a:ext>
            </a:extLst>
          </a:blip>
          <a:stretch>
            <a:fillRect/>
          </a:stretch>
        </p:blipFill>
        <p:spPr>
          <a:xfrm>
            <a:off x="941812" y="2928238"/>
            <a:ext cx="307915" cy="314936"/>
          </a:xfrm>
          <a:prstGeom prst="ellipse">
            <a:avLst/>
          </a:prstGeom>
        </p:spPr>
      </p:pic>
      <p:cxnSp>
        <p:nvCxnSpPr>
          <p:cNvPr id="3" name="Gerade Verbindung mit Pfeil 2">
            <a:extLst>
              <a:ext uri="{FF2B5EF4-FFF2-40B4-BE49-F238E27FC236}">
                <a16:creationId xmlns:a16="http://schemas.microsoft.com/office/drawing/2014/main" id="{88F0BA5B-911F-F3E7-D610-35103E7F6BA4}"/>
              </a:ext>
            </a:extLst>
          </p:cNvPr>
          <p:cNvCxnSpPr>
            <a:cxnSpLocks/>
          </p:cNvCxnSpPr>
          <p:nvPr/>
        </p:nvCxnSpPr>
        <p:spPr>
          <a:xfrm>
            <a:off x="7407100" y="4398456"/>
            <a:ext cx="1293757" cy="0"/>
          </a:xfrm>
          <a:prstGeom prst="straightConnector1">
            <a:avLst/>
          </a:prstGeom>
          <a:ln w="19050" cap="rnd">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Textplatzhalter 4">
            <a:extLst>
              <a:ext uri="{FF2B5EF4-FFF2-40B4-BE49-F238E27FC236}">
                <a16:creationId xmlns:a16="http://schemas.microsoft.com/office/drawing/2014/main" id="{AA36C76B-B834-DB98-6E2D-46B25B73377D}"/>
              </a:ext>
            </a:extLst>
          </p:cNvPr>
          <p:cNvSpPr txBox="1">
            <a:spLocks/>
          </p:cNvSpPr>
          <p:nvPr/>
        </p:nvSpPr>
        <p:spPr>
          <a:xfrm>
            <a:off x="8769288" y="3304850"/>
            <a:ext cx="3204853" cy="1177821"/>
          </a:xfrm>
          <a:prstGeom prst="rect">
            <a:avLst/>
          </a:prstGeom>
        </p:spPr>
        <p:txBody>
          <a:bodyPr vert="horz" lIns="0" tIns="180000" rIns="0" bIns="180000" rtlCol="0" anchor="t">
            <a:no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79388" rtl="0" eaLnBrk="1" fontAlgn="auto" latinLnBrk="0" hangingPunct="1">
              <a:lnSpc>
                <a:spcPct val="100000"/>
              </a:lnSpc>
              <a:spcBef>
                <a:spcPts val="0"/>
              </a:spcBef>
              <a:spcAft>
                <a:spcPts val="600"/>
              </a:spcAft>
              <a:buClr>
                <a:srgbClr val="F36633"/>
              </a:buClr>
              <a:buSzPct val="110000"/>
              <a:buFont typeface="Arial" panose="020B0604020202020204" pitchFamily="34" charset="0"/>
              <a:buNone/>
              <a:tabLst/>
              <a:defRPr/>
            </a:pPr>
            <a:r>
              <a:rPr kumimoji="0" lang="de-DE" sz="1400" b="0" i="0" u="sng" strike="noStrike" kern="1200" cap="none" spc="0" normalizeH="0" baseline="0" noProof="0">
                <a:ln>
                  <a:noFill/>
                </a:ln>
                <a:solidFill>
                  <a:srgbClr val="000000"/>
                </a:solidFill>
                <a:effectLst/>
                <a:uLnTx/>
                <a:uFillTx/>
                <a:latin typeface="Arial"/>
                <a:ea typeface="+mn-ea"/>
                <a:cs typeface="Noto Sans"/>
              </a:rPr>
              <a:t>PCR Test bevorzugt, da: </a:t>
            </a:r>
          </a:p>
          <a:p>
            <a:pPr marL="265113" marR="0" lvl="0" indent="-265113" algn="l" defTabSz="179388" rtl="0" eaLnBrk="1" fontAlgn="auto" latinLnBrk="0" hangingPunct="1">
              <a:lnSpc>
                <a:spcPct val="100000"/>
              </a:lnSpc>
              <a:spcBef>
                <a:spcPts val="0"/>
              </a:spcBef>
              <a:spcAft>
                <a:spcPts val="600"/>
              </a:spcAft>
              <a:buClrTx/>
              <a:buSzPct val="110000"/>
              <a:buFont typeface="Arial" panose="020B0604020202020204" pitchFamily="34" charset="0"/>
              <a:buAutoNum type="arabicParenR"/>
              <a:tabLst/>
              <a:defRPr/>
            </a:pPr>
            <a:r>
              <a:rPr kumimoji="0" lang="de-DE" sz="1400" b="1" i="0" u="none" strike="noStrike" kern="1200" cap="none" spc="0" normalizeH="0" baseline="0" noProof="0">
                <a:ln>
                  <a:noFill/>
                </a:ln>
                <a:solidFill>
                  <a:srgbClr val="000000"/>
                </a:solidFill>
                <a:effectLst/>
                <a:uLnTx/>
                <a:uFillTx/>
                <a:latin typeface="Arial"/>
                <a:ea typeface="+mn-ea"/>
                <a:cs typeface="Noto Sans"/>
              </a:rPr>
              <a:t>auf mehrere Erreger gleichzeitig  getestet werden kann</a:t>
            </a:r>
            <a:br>
              <a:rPr kumimoji="0" lang="de-DE" sz="1400" b="1" i="0" u="none" strike="noStrike" kern="1200" cap="none" spc="0" normalizeH="0" baseline="0" noProof="0">
                <a:ln>
                  <a:noFill/>
                </a:ln>
                <a:solidFill>
                  <a:srgbClr val="000000"/>
                </a:solidFill>
                <a:effectLst/>
                <a:uLnTx/>
                <a:uFillTx/>
                <a:latin typeface="Arial"/>
                <a:ea typeface="+mn-ea"/>
                <a:cs typeface="Noto Sans"/>
              </a:rPr>
            </a:br>
            <a:r>
              <a:rPr kumimoji="0" lang="de-DE" sz="1400" b="0" i="0" u="none" strike="noStrike" kern="1200" cap="none" spc="0" normalizeH="0" baseline="0" noProof="0">
                <a:ln>
                  <a:noFill/>
                </a:ln>
                <a:solidFill>
                  <a:srgbClr val="000000"/>
                </a:solidFill>
                <a:effectLst/>
                <a:uLnTx/>
                <a:uFillTx/>
                <a:latin typeface="Arial"/>
                <a:ea typeface="+mn-ea"/>
                <a:cs typeface="Noto Sans"/>
              </a:rPr>
              <a:t>(z.B. RSV, Influenza, SARS-CoV-2)</a:t>
            </a:r>
          </a:p>
          <a:p>
            <a:pPr marL="265113" marR="0" lvl="0" indent="-265113" algn="l" defTabSz="179388" rtl="0" eaLnBrk="1" fontAlgn="auto" latinLnBrk="0" hangingPunct="1">
              <a:lnSpc>
                <a:spcPct val="100000"/>
              </a:lnSpc>
              <a:spcBef>
                <a:spcPts val="0"/>
              </a:spcBef>
              <a:spcAft>
                <a:spcPts val="600"/>
              </a:spcAft>
              <a:buClr>
                <a:srgbClr val="000000"/>
              </a:buClr>
              <a:buSzPct val="110000"/>
              <a:buFont typeface="Arial" panose="020B0604020202020204" pitchFamily="34" charset="0"/>
              <a:buAutoNum type="arabicParenR"/>
              <a:tabLst>
                <a:tab pos="265113" algn="l"/>
              </a:tabLst>
              <a:defRPr/>
            </a:pPr>
            <a:r>
              <a:rPr kumimoji="0" lang="de-DE" sz="1400" b="1" i="0" u="none" strike="noStrike" kern="1200" cap="none" spc="0" normalizeH="0" baseline="0" noProof="0">
                <a:ln>
                  <a:noFill/>
                </a:ln>
                <a:solidFill>
                  <a:srgbClr val="000000"/>
                </a:solidFill>
                <a:effectLst/>
                <a:uLnTx/>
                <a:uFillTx/>
                <a:latin typeface="Arial"/>
                <a:ea typeface="+mn-ea"/>
                <a:cs typeface="Noto Sans"/>
              </a:rPr>
              <a:t>Sensitivität der RSV-Antigenschnelltests bei Erwachsenen </a:t>
            </a:r>
            <a:r>
              <a:rPr kumimoji="0" lang="de-DE" sz="1400" b="1" i="0" u="sng" strike="noStrike" kern="1200" cap="none" spc="0" normalizeH="0" baseline="0" noProof="0">
                <a:ln>
                  <a:noFill/>
                </a:ln>
                <a:solidFill>
                  <a:srgbClr val="000000"/>
                </a:solidFill>
                <a:effectLst/>
                <a:uLnTx/>
                <a:uFillTx/>
                <a:latin typeface="Arial"/>
                <a:ea typeface="+mn-ea"/>
                <a:cs typeface="Noto Sans"/>
              </a:rPr>
              <a:t>nur 29%</a:t>
            </a:r>
            <a:r>
              <a:rPr kumimoji="0" lang="de-DE" sz="1400" b="1" i="0" u="none" strike="noStrike" kern="1200" cap="none" spc="0" normalizeH="0" baseline="0" noProof="0">
                <a:ln>
                  <a:noFill/>
                </a:ln>
                <a:solidFill>
                  <a:srgbClr val="000000"/>
                </a:solidFill>
                <a:effectLst/>
                <a:uLnTx/>
                <a:uFillTx/>
                <a:latin typeface="Arial"/>
                <a:ea typeface="+mn-ea"/>
                <a:cs typeface="Noto Sans"/>
              </a:rPr>
              <a:t> beträgt</a:t>
            </a:r>
            <a:r>
              <a:rPr kumimoji="0" lang="de-DE" sz="1400" b="1" i="0" u="none" strike="noStrike" kern="1200" cap="none" spc="0" normalizeH="0" baseline="30000" noProof="0">
                <a:ln>
                  <a:noFill/>
                </a:ln>
                <a:solidFill>
                  <a:srgbClr val="000000"/>
                </a:solidFill>
                <a:effectLst/>
                <a:uLnTx/>
                <a:uFillTx/>
                <a:latin typeface="Arial"/>
                <a:ea typeface="+mn-ea"/>
                <a:cs typeface="Noto Sans"/>
              </a:rPr>
              <a:t>5</a:t>
            </a:r>
            <a:endParaRPr kumimoji="0" lang="de-DE" sz="1400" b="1" i="0" u="none" strike="noStrike" kern="1200" cap="none" spc="0" normalizeH="0" baseline="30000" noProof="0">
              <a:ln>
                <a:noFill/>
              </a:ln>
              <a:solidFill>
                <a:srgbClr val="F36633"/>
              </a:solidFill>
              <a:effectLst/>
              <a:uLnTx/>
              <a:uFillTx/>
              <a:latin typeface="Arial"/>
              <a:ea typeface="+mn-ea"/>
              <a:cs typeface="Noto Sans"/>
            </a:endParaRPr>
          </a:p>
        </p:txBody>
      </p:sp>
      <p:grpSp>
        <p:nvGrpSpPr>
          <p:cNvPr id="28" name="Group 47">
            <a:extLst>
              <a:ext uri="{FF2B5EF4-FFF2-40B4-BE49-F238E27FC236}">
                <a16:creationId xmlns:a16="http://schemas.microsoft.com/office/drawing/2014/main" id="{F733A3D4-E19D-54AE-FAAC-B2FA2619C26A}"/>
              </a:ext>
            </a:extLst>
          </p:cNvPr>
          <p:cNvGrpSpPr/>
          <p:nvPr/>
        </p:nvGrpSpPr>
        <p:grpSpPr>
          <a:xfrm>
            <a:off x="8913794" y="2396356"/>
            <a:ext cx="1147099" cy="751523"/>
            <a:chOff x="2998108" y="1774651"/>
            <a:chExt cx="1056097" cy="747249"/>
          </a:xfrm>
          <a:solidFill>
            <a:schemeClr val="bg2"/>
          </a:solidFill>
        </p:grpSpPr>
        <p:grpSp>
          <p:nvGrpSpPr>
            <p:cNvPr id="29" name="Group 48">
              <a:extLst>
                <a:ext uri="{FF2B5EF4-FFF2-40B4-BE49-F238E27FC236}">
                  <a16:creationId xmlns:a16="http://schemas.microsoft.com/office/drawing/2014/main" id="{8DB944DC-24DB-A97C-FC05-5B065151B4DF}"/>
                </a:ext>
              </a:extLst>
            </p:cNvPr>
            <p:cNvGrpSpPr/>
            <p:nvPr/>
          </p:nvGrpSpPr>
          <p:grpSpPr>
            <a:xfrm>
              <a:off x="2998108" y="1774651"/>
              <a:ext cx="783088" cy="678526"/>
              <a:chOff x="5658826" y="2743198"/>
              <a:chExt cx="3265256" cy="2829262"/>
            </a:xfrm>
            <a:grpFill/>
          </p:grpSpPr>
          <p:sp>
            <p:nvSpPr>
              <p:cNvPr id="33" name="Freeform: Shape 52">
                <a:extLst>
                  <a:ext uri="{FF2B5EF4-FFF2-40B4-BE49-F238E27FC236}">
                    <a16:creationId xmlns:a16="http://schemas.microsoft.com/office/drawing/2014/main" id="{B135A8BF-C198-19B1-3613-AD7EAC4D2720}"/>
                  </a:ext>
                </a:extLst>
              </p:cNvPr>
              <p:cNvSpPr/>
              <p:nvPr/>
            </p:nvSpPr>
            <p:spPr bwMode="auto">
              <a:xfrm>
                <a:off x="6560011" y="2743198"/>
                <a:ext cx="2364071" cy="2829262"/>
              </a:xfrm>
              <a:custGeom>
                <a:avLst/>
                <a:gdLst>
                  <a:gd name="connsiteX0" fmla="*/ 1838593 w 2364071"/>
                  <a:gd name="connsiteY0" fmla="*/ 2225787 h 2829262"/>
                  <a:gd name="connsiteX1" fmla="*/ 1931580 w 2364071"/>
                  <a:gd name="connsiteY1" fmla="*/ 2225787 h 2829262"/>
                  <a:gd name="connsiteX2" fmla="*/ 1931580 w 2364071"/>
                  <a:gd name="connsiteY2" fmla="*/ 2341855 h 2829262"/>
                  <a:gd name="connsiteX3" fmla="*/ 2047648 w 2364071"/>
                  <a:gd name="connsiteY3" fmla="*/ 2341855 h 2829262"/>
                  <a:gd name="connsiteX4" fmla="*/ 2047648 w 2364071"/>
                  <a:gd name="connsiteY4" fmla="*/ 2434843 h 2829262"/>
                  <a:gd name="connsiteX5" fmla="*/ 1931580 w 2364071"/>
                  <a:gd name="connsiteY5" fmla="*/ 2434843 h 2829262"/>
                  <a:gd name="connsiteX6" fmla="*/ 1931580 w 2364071"/>
                  <a:gd name="connsiteY6" fmla="*/ 2550910 h 2829262"/>
                  <a:gd name="connsiteX7" fmla="*/ 1838593 w 2364071"/>
                  <a:gd name="connsiteY7" fmla="*/ 2550910 h 2829262"/>
                  <a:gd name="connsiteX8" fmla="*/ 1838593 w 2364071"/>
                  <a:gd name="connsiteY8" fmla="*/ 2434843 h 2829262"/>
                  <a:gd name="connsiteX9" fmla="*/ 1722525 w 2364071"/>
                  <a:gd name="connsiteY9" fmla="*/ 2434843 h 2829262"/>
                  <a:gd name="connsiteX10" fmla="*/ 1722525 w 2364071"/>
                  <a:gd name="connsiteY10" fmla="*/ 2341855 h 2829262"/>
                  <a:gd name="connsiteX11" fmla="*/ 1838593 w 2364071"/>
                  <a:gd name="connsiteY11" fmla="*/ 2341855 h 2829262"/>
                  <a:gd name="connsiteX12" fmla="*/ 1885086 w 2364071"/>
                  <a:gd name="connsiteY12" fmla="*/ 2153173 h 2829262"/>
                  <a:gd name="connsiteX13" fmla="*/ 1649911 w 2364071"/>
                  <a:gd name="connsiteY13" fmla="*/ 2388348 h 2829262"/>
                  <a:gd name="connsiteX14" fmla="*/ 1885086 w 2364071"/>
                  <a:gd name="connsiteY14" fmla="*/ 2623523 h 2829262"/>
                  <a:gd name="connsiteX15" fmla="*/ 2120261 w 2364071"/>
                  <a:gd name="connsiteY15" fmla="*/ 2388348 h 2829262"/>
                  <a:gd name="connsiteX16" fmla="*/ 1885086 w 2364071"/>
                  <a:gd name="connsiteY16" fmla="*/ 2153173 h 2829262"/>
                  <a:gd name="connsiteX17" fmla="*/ 827501 w 2364071"/>
                  <a:gd name="connsiteY17" fmla="*/ 2095319 h 2829262"/>
                  <a:gd name="connsiteX18" fmla="*/ 827501 w 2364071"/>
                  <a:gd name="connsiteY18" fmla="*/ 2826233 h 2829262"/>
                  <a:gd name="connsiteX19" fmla="*/ 1469658 w 2364071"/>
                  <a:gd name="connsiteY19" fmla="*/ 2826233 h 2829262"/>
                  <a:gd name="connsiteX20" fmla="*/ 1469658 w 2364071"/>
                  <a:gd name="connsiteY20" fmla="*/ 2095319 h 2829262"/>
                  <a:gd name="connsiteX21" fmla="*/ 159772 w 2364071"/>
                  <a:gd name="connsiteY21" fmla="*/ 2095319 h 2829262"/>
                  <a:gd name="connsiteX22" fmla="*/ 159772 w 2364071"/>
                  <a:gd name="connsiteY22" fmla="*/ 2826233 h 2829262"/>
                  <a:gd name="connsiteX23" fmla="*/ 801929 w 2364071"/>
                  <a:gd name="connsiteY23" fmla="*/ 2826233 h 2829262"/>
                  <a:gd name="connsiteX24" fmla="*/ 801929 w 2364071"/>
                  <a:gd name="connsiteY24" fmla="*/ 2095319 h 2829262"/>
                  <a:gd name="connsiteX25" fmla="*/ 76931 w 2364071"/>
                  <a:gd name="connsiteY25" fmla="*/ 2017478 h 2829262"/>
                  <a:gd name="connsiteX26" fmla="*/ 2287139 w 2364071"/>
                  <a:gd name="connsiteY26" fmla="*/ 2017478 h 2829262"/>
                  <a:gd name="connsiteX27" fmla="*/ 2287139 w 2364071"/>
                  <a:gd name="connsiteY27" fmla="*/ 2829262 h 2829262"/>
                  <a:gd name="connsiteX28" fmla="*/ 76931 w 2364071"/>
                  <a:gd name="connsiteY28" fmla="*/ 2829262 h 2829262"/>
                  <a:gd name="connsiteX29" fmla="*/ 38302 w 2364071"/>
                  <a:gd name="connsiteY29" fmla="*/ 1773978 h 2829262"/>
                  <a:gd name="connsiteX30" fmla="*/ 2325770 w 2364071"/>
                  <a:gd name="connsiteY30" fmla="*/ 1773978 h 2829262"/>
                  <a:gd name="connsiteX31" fmla="*/ 2325770 w 2364071"/>
                  <a:gd name="connsiteY31" fmla="*/ 1953978 h 2829262"/>
                  <a:gd name="connsiteX32" fmla="*/ 38302 w 2364071"/>
                  <a:gd name="connsiteY32" fmla="*/ 1953978 h 2829262"/>
                  <a:gd name="connsiteX33" fmla="*/ 1881786 w 2364071"/>
                  <a:gd name="connsiteY33" fmla="*/ 1405323 h 2829262"/>
                  <a:gd name="connsiteX34" fmla="*/ 1881786 w 2364071"/>
                  <a:gd name="connsiteY34" fmla="*/ 1627505 h 2829262"/>
                  <a:gd name="connsiteX35" fmla="*/ 2103968 w 2364071"/>
                  <a:gd name="connsiteY35" fmla="*/ 1627505 h 2829262"/>
                  <a:gd name="connsiteX36" fmla="*/ 2103968 w 2364071"/>
                  <a:gd name="connsiteY36" fmla="*/ 1405323 h 2829262"/>
                  <a:gd name="connsiteX37" fmla="*/ 1476366 w 2364071"/>
                  <a:gd name="connsiteY37" fmla="*/ 1405323 h 2829262"/>
                  <a:gd name="connsiteX38" fmla="*/ 1476366 w 2364071"/>
                  <a:gd name="connsiteY38" fmla="*/ 1627505 h 2829262"/>
                  <a:gd name="connsiteX39" fmla="*/ 1698548 w 2364071"/>
                  <a:gd name="connsiteY39" fmla="*/ 1627505 h 2829262"/>
                  <a:gd name="connsiteX40" fmla="*/ 1698548 w 2364071"/>
                  <a:gd name="connsiteY40" fmla="*/ 1405323 h 2829262"/>
                  <a:gd name="connsiteX41" fmla="*/ 1070945 w 2364071"/>
                  <a:gd name="connsiteY41" fmla="*/ 1405323 h 2829262"/>
                  <a:gd name="connsiteX42" fmla="*/ 1070945 w 2364071"/>
                  <a:gd name="connsiteY42" fmla="*/ 1627505 h 2829262"/>
                  <a:gd name="connsiteX43" fmla="*/ 1293127 w 2364071"/>
                  <a:gd name="connsiteY43" fmla="*/ 1627505 h 2829262"/>
                  <a:gd name="connsiteX44" fmla="*/ 1293127 w 2364071"/>
                  <a:gd name="connsiteY44" fmla="*/ 1405323 h 2829262"/>
                  <a:gd name="connsiteX45" fmla="*/ 665524 w 2364071"/>
                  <a:gd name="connsiteY45" fmla="*/ 1405323 h 2829262"/>
                  <a:gd name="connsiteX46" fmla="*/ 665524 w 2364071"/>
                  <a:gd name="connsiteY46" fmla="*/ 1627505 h 2829262"/>
                  <a:gd name="connsiteX47" fmla="*/ 887706 w 2364071"/>
                  <a:gd name="connsiteY47" fmla="*/ 1627505 h 2829262"/>
                  <a:gd name="connsiteX48" fmla="*/ 887706 w 2364071"/>
                  <a:gd name="connsiteY48" fmla="*/ 1405323 h 2829262"/>
                  <a:gd name="connsiteX49" fmla="*/ 260103 w 2364071"/>
                  <a:gd name="connsiteY49" fmla="*/ 1405323 h 2829262"/>
                  <a:gd name="connsiteX50" fmla="*/ 260103 w 2364071"/>
                  <a:gd name="connsiteY50" fmla="*/ 1627505 h 2829262"/>
                  <a:gd name="connsiteX51" fmla="*/ 482285 w 2364071"/>
                  <a:gd name="connsiteY51" fmla="*/ 1627505 h 2829262"/>
                  <a:gd name="connsiteX52" fmla="*/ 482285 w 2364071"/>
                  <a:gd name="connsiteY52" fmla="*/ 1405323 h 2829262"/>
                  <a:gd name="connsiteX53" fmla="*/ 1881786 w 2364071"/>
                  <a:gd name="connsiteY53" fmla="*/ 1057759 h 2829262"/>
                  <a:gd name="connsiteX54" fmla="*/ 1881786 w 2364071"/>
                  <a:gd name="connsiteY54" fmla="*/ 1279941 h 2829262"/>
                  <a:gd name="connsiteX55" fmla="*/ 2103968 w 2364071"/>
                  <a:gd name="connsiteY55" fmla="*/ 1279941 h 2829262"/>
                  <a:gd name="connsiteX56" fmla="*/ 2103968 w 2364071"/>
                  <a:gd name="connsiteY56" fmla="*/ 1057759 h 2829262"/>
                  <a:gd name="connsiteX57" fmla="*/ 1476366 w 2364071"/>
                  <a:gd name="connsiteY57" fmla="*/ 1057759 h 2829262"/>
                  <a:gd name="connsiteX58" fmla="*/ 1476366 w 2364071"/>
                  <a:gd name="connsiteY58" fmla="*/ 1279941 h 2829262"/>
                  <a:gd name="connsiteX59" fmla="*/ 1698548 w 2364071"/>
                  <a:gd name="connsiteY59" fmla="*/ 1279941 h 2829262"/>
                  <a:gd name="connsiteX60" fmla="*/ 1698548 w 2364071"/>
                  <a:gd name="connsiteY60" fmla="*/ 1057759 h 2829262"/>
                  <a:gd name="connsiteX61" fmla="*/ 1070945 w 2364071"/>
                  <a:gd name="connsiteY61" fmla="*/ 1057759 h 2829262"/>
                  <a:gd name="connsiteX62" fmla="*/ 1070945 w 2364071"/>
                  <a:gd name="connsiteY62" fmla="*/ 1279941 h 2829262"/>
                  <a:gd name="connsiteX63" fmla="*/ 1293127 w 2364071"/>
                  <a:gd name="connsiteY63" fmla="*/ 1279941 h 2829262"/>
                  <a:gd name="connsiteX64" fmla="*/ 1293127 w 2364071"/>
                  <a:gd name="connsiteY64" fmla="*/ 1057759 h 2829262"/>
                  <a:gd name="connsiteX65" fmla="*/ 665524 w 2364071"/>
                  <a:gd name="connsiteY65" fmla="*/ 1057759 h 2829262"/>
                  <a:gd name="connsiteX66" fmla="*/ 665524 w 2364071"/>
                  <a:gd name="connsiteY66" fmla="*/ 1279941 h 2829262"/>
                  <a:gd name="connsiteX67" fmla="*/ 887706 w 2364071"/>
                  <a:gd name="connsiteY67" fmla="*/ 1279941 h 2829262"/>
                  <a:gd name="connsiteX68" fmla="*/ 887706 w 2364071"/>
                  <a:gd name="connsiteY68" fmla="*/ 1057759 h 2829262"/>
                  <a:gd name="connsiteX69" fmla="*/ 260103 w 2364071"/>
                  <a:gd name="connsiteY69" fmla="*/ 1057759 h 2829262"/>
                  <a:gd name="connsiteX70" fmla="*/ 260103 w 2364071"/>
                  <a:gd name="connsiteY70" fmla="*/ 1279941 h 2829262"/>
                  <a:gd name="connsiteX71" fmla="*/ 482285 w 2364071"/>
                  <a:gd name="connsiteY71" fmla="*/ 1279941 h 2829262"/>
                  <a:gd name="connsiteX72" fmla="*/ 482285 w 2364071"/>
                  <a:gd name="connsiteY72" fmla="*/ 1057759 h 2829262"/>
                  <a:gd name="connsiteX73" fmla="*/ 1881786 w 2364071"/>
                  <a:gd name="connsiteY73" fmla="*/ 710195 h 2829262"/>
                  <a:gd name="connsiteX74" fmla="*/ 1881786 w 2364071"/>
                  <a:gd name="connsiteY74" fmla="*/ 932377 h 2829262"/>
                  <a:gd name="connsiteX75" fmla="*/ 2103968 w 2364071"/>
                  <a:gd name="connsiteY75" fmla="*/ 932377 h 2829262"/>
                  <a:gd name="connsiteX76" fmla="*/ 2103968 w 2364071"/>
                  <a:gd name="connsiteY76" fmla="*/ 710195 h 2829262"/>
                  <a:gd name="connsiteX77" fmla="*/ 1476366 w 2364071"/>
                  <a:gd name="connsiteY77" fmla="*/ 710195 h 2829262"/>
                  <a:gd name="connsiteX78" fmla="*/ 1476366 w 2364071"/>
                  <a:gd name="connsiteY78" fmla="*/ 932377 h 2829262"/>
                  <a:gd name="connsiteX79" fmla="*/ 1698548 w 2364071"/>
                  <a:gd name="connsiteY79" fmla="*/ 932377 h 2829262"/>
                  <a:gd name="connsiteX80" fmla="*/ 1698548 w 2364071"/>
                  <a:gd name="connsiteY80" fmla="*/ 710195 h 2829262"/>
                  <a:gd name="connsiteX81" fmla="*/ 1070945 w 2364071"/>
                  <a:gd name="connsiteY81" fmla="*/ 710195 h 2829262"/>
                  <a:gd name="connsiteX82" fmla="*/ 1070945 w 2364071"/>
                  <a:gd name="connsiteY82" fmla="*/ 932377 h 2829262"/>
                  <a:gd name="connsiteX83" fmla="*/ 1293127 w 2364071"/>
                  <a:gd name="connsiteY83" fmla="*/ 932377 h 2829262"/>
                  <a:gd name="connsiteX84" fmla="*/ 1293127 w 2364071"/>
                  <a:gd name="connsiteY84" fmla="*/ 710195 h 2829262"/>
                  <a:gd name="connsiteX85" fmla="*/ 665524 w 2364071"/>
                  <a:gd name="connsiteY85" fmla="*/ 710195 h 2829262"/>
                  <a:gd name="connsiteX86" fmla="*/ 665524 w 2364071"/>
                  <a:gd name="connsiteY86" fmla="*/ 932377 h 2829262"/>
                  <a:gd name="connsiteX87" fmla="*/ 887706 w 2364071"/>
                  <a:gd name="connsiteY87" fmla="*/ 932377 h 2829262"/>
                  <a:gd name="connsiteX88" fmla="*/ 887706 w 2364071"/>
                  <a:gd name="connsiteY88" fmla="*/ 710195 h 2829262"/>
                  <a:gd name="connsiteX89" fmla="*/ 260103 w 2364071"/>
                  <a:gd name="connsiteY89" fmla="*/ 710195 h 2829262"/>
                  <a:gd name="connsiteX90" fmla="*/ 260103 w 2364071"/>
                  <a:gd name="connsiteY90" fmla="*/ 932377 h 2829262"/>
                  <a:gd name="connsiteX91" fmla="*/ 482285 w 2364071"/>
                  <a:gd name="connsiteY91" fmla="*/ 932377 h 2829262"/>
                  <a:gd name="connsiteX92" fmla="*/ 482285 w 2364071"/>
                  <a:gd name="connsiteY92" fmla="*/ 710195 h 2829262"/>
                  <a:gd name="connsiteX93" fmla="*/ 1881786 w 2364071"/>
                  <a:gd name="connsiteY93" fmla="*/ 362631 h 2829262"/>
                  <a:gd name="connsiteX94" fmla="*/ 1881786 w 2364071"/>
                  <a:gd name="connsiteY94" fmla="*/ 584813 h 2829262"/>
                  <a:gd name="connsiteX95" fmla="*/ 2103968 w 2364071"/>
                  <a:gd name="connsiteY95" fmla="*/ 584813 h 2829262"/>
                  <a:gd name="connsiteX96" fmla="*/ 2103968 w 2364071"/>
                  <a:gd name="connsiteY96" fmla="*/ 362631 h 2829262"/>
                  <a:gd name="connsiteX97" fmla="*/ 1476366 w 2364071"/>
                  <a:gd name="connsiteY97" fmla="*/ 362631 h 2829262"/>
                  <a:gd name="connsiteX98" fmla="*/ 1476366 w 2364071"/>
                  <a:gd name="connsiteY98" fmla="*/ 584813 h 2829262"/>
                  <a:gd name="connsiteX99" fmla="*/ 1698548 w 2364071"/>
                  <a:gd name="connsiteY99" fmla="*/ 584813 h 2829262"/>
                  <a:gd name="connsiteX100" fmla="*/ 1698548 w 2364071"/>
                  <a:gd name="connsiteY100" fmla="*/ 362631 h 2829262"/>
                  <a:gd name="connsiteX101" fmla="*/ 1070945 w 2364071"/>
                  <a:gd name="connsiteY101" fmla="*/ 362631 h 2829262"/>
                  <a:gd name="connsiteX102" fmla="*/ 1070945 w 2364071"/>
                  <a:gd name="connsiteY102" fmla="*/ 584813 h 2829262"/>
                  <a:gd name="connsiteX103" fmla="*/ 1293127 w 2364071"/>
                  <a:gd name="connsiteY103" fmla="*/ 584813 h 2829262"/>
                  <a:gd name="connsiteX104" fmla="*/ 1293127 w 2364071"/>
                  <a:gd name="connsiteY104" fmla="*/ 362631 h 2829262"/>
                  <a:gd name="connsiteX105" fmla="*/ 665524 w 2364071"/>
                  <a:gd name="connsiteY105" fmla="*/ 362631 h 2829262"/>
                  <a:gd name="connsiteX106" fmla="*/ 665524 w 2364071"/>
                  <a:gd name="connsiteY106" fmla="*/ 584813 h 2829262"/>
                  <a:gd name="connsiteX107" fmla="*/ 887706 w 2364071"/>
                  <a:gd name="connsiteY107" fmla="*/ 584813 h 2829262"/>
                  <a:gd name="connsiteX108" fmla="*/ 887706 w 2364071"/>
                  <a:gd name="connsiteY108" fmla="*/ 362631 h 2829262"/>
                  <a:gd name="connsiteX109" fmla="*/ 260103 w 2364071"/>
                  <a:gd name="connsiteY109" fmla="*/ 362631 h 2829262"/>
                  <a:gd name="connsiteX110" fmla="*/ 260103 w 2364071"/>
                  <a:gd name="connsiteY110" fmla="*/ 584813 h 2829262"/>
                  <a:gd name="connsiteX111" fmla="*/ 482285 w 2364071"/>
                  <a:gd name="connsiteY111" fmla="*/ 584813 h 2829262"/>
                  <a:gd name="connsiteX112" fmla="*/ 482285 w 2364071"/>
                  <a:gd name="connsiteY112" fmla="*/ 362631 h 2829262"/>
                  <a:gd name="connsiteX113" fmla="*/ 76931 w 2364071"/>
                  <a:gd name="connsiteY113" fmla="*/ 243500 h 2829262"/>
                  <a:gd name="connsiteX114" fmla="*/ 2287139 w 2364071"/>
                  <a:gd name="connsiteY114" fmla="*/ 243500 h 2829262"/>
                  <a:gd name="connsiteX115" fmla="*/ 2287139 w 2364071"/>
                  <a:gd name="connsiteY115" fmla="*/ 1710478 h 2829262"/>
                  <a:gd name="connsiteX116" fmla="*/ 76931 w 2364071"/>
                  <a:gd name="connsiteY116" fmla="*/ 1710478 h 2829262"/>
                  <a:gd name="connsiteX117" fmla="*/ 0 w 2364071"/>
                  <a:gd name="connsiteY117" fmla="*/ 0 h 2829262"/>
                  <a:gd name="connsiteX118" fmla="*/ 2364071 w 2364071"/>
                  <a:gd name="connsiteY118" fmla="*/ 0 h 2829262"/>
                  <a:gd name="connsiteX119" fmla="*/ 2364071 w 2364071"/>
                  <a:gd name="connsiteY119" fmla="*/ 180000 h 2829262"/>
                  <a:gd name="connsiteX120" fmla="*/ 0 w 2364071"/>
                  <a:gd name="connsiteY120" fmla="*/ 180000 h 282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364071" h="2829262">
                    <a:moveTo>
                      <a:pt x="1838593" y="2225787"/>
                    </a:moveTo>
                    <a:lnTo>
                      <a:pt x="1931580" y="2225787"/>
                    </a:lnTo>
                    <a:lnTo>
                      <a:pt x="1931580" y="2341855"/>
                    </a:lnTo>
                    <a:lnTo>
                      <a:pt x="2047648" y="2341855"/>
                    </a:lnTo>
                    <a:lnTo>
                      <a:pt x="2047648" y="2434843"/>
                    </a:lnTo>
                    <a:lnTo>
                      <a:pt x="1931580" y="2434843"/>
                    </a:lnTo>
                    <a:lnTo>
                      <a:pt x="1931580" y="2550910"/>
                    </a:lnTo>
                    <a:lnTo>
                      <a:pt x="1838593" y="2550910"/>
                    </a:lnTo>
                    <a:lnTo>
                      <a:pt x="1838593" y="2434843"/>
                    </a:lnTo>
                    <a:lnTo>
                      <a:pt x="1722525" y="2434843"/>
                    </a:lnTo>
                    <a:lnTo>
                      <a:pt x="1722525" y="2341855"/>
                    </a:lnTo>
                    <a:lnTo>
                      <a:pt x="1838593" y="2341855"/>
                    </a:lnTo>
                    <a:close/>
                    <a:moveTo>
                      <a:pt x="1885086" y="2153173"/>
                    </a:moveTo>
                    <a:cubicBezTo>
                      <a:pt x="1755202" y="2153173"/>
                      <a:pt x="1649911" y="2258464"/>
                      <a:pt x="1649911" y="2388348"/>
                    </a:cubicBezTo>
                    <a:cubicBezTo>
                      <a:pt x="1649911" y="2518232"/>
                      <a:pt x="1755202" y="2623523"/>
                      <a:pt x="1885086" y="2623523"/>
                    </a:cubicBezTo>
                    <a:cubicBezTo>
                      <a:pt x="2014970" y="2623523"/>
                      <a:pt x="2120261" y="2518232"/>
                      <a:pt x="2120261" y="2388348"/>
                    </a:cubicBezTo>
                    <a:cubicBezTo>
                      <a:pt x="2120261" y="2258464"/>
                      <a:pt x="2014970" y="2153173"/>
                      <a:pt x="1885086" y="2153173"/>
                    </a:cubicBezTo>
                    <a:close/>
                    <a:moveTo>
                      <a:pt x="827501" y="2095319"/>
                    </a:moveTo>
                    <a:lnTo>
                      <a:pt x="827501" y="2826233"/>
                    </a:lnTo>
                    <a:lnTo>
                      <a:pt x="1469658" y="2826233"/>
                    </a:lnTo>
                    <a:lnTo>
                      <a:pt x="1469658" y="2095319"/>
                    </a:lnTo>
                    <a:close/>
                    <a:moveTo>
                      <a:pt x="159772" y="2095319"/>
                    </a:moveTo>
                    <a:lnTo>
                      <a:pt x="159772" y="2826233"/>
                    </a:lnTo>
                    <a:lnTo>
                      <a:pt x="801929" y="2826233"/>
                    </a:lnTo>
                    <a:lnTo>
                      <a:pt x="801929" y="2095319"/>
                    </a:lnTo>
                    <a:close/>
                    <a:moveTo>
                      <a:pt x="76931" y="2017478"/>
                    </a:moveTo>
                    <a:lnTo>
                      <a:pt x="2287139" y="2017478"/>
                    </a:lnTo>
                    <a:lnTo>
                      <a:pt x="2287139" y="2829262"/>
                    </a:lnTo>
                    <a:lnTo>
                      <a:pt x="76931" y="2829262"/>
                    </a:lnTo>
                    <a:close/>
                    <a:moveTo>
                      <a:pt x="38302" y="1773978"/>
                    </a:moveTo>
                    <a:lnTo>
                      <a:pt x="2325770" y="1773978"/>
                    </a:lnTo>
                    <a:lnTo>
                      <a:pt x="2325770" y="1953978"/>
                    </a:lnTo>
                    <a:lnTo>
                      <a:pt x="38302" y="1953978"/>
                    </a:lnTo>
                    <a:close/>
                    <a:moveTo>
                      <a:pt x="1881786" y="1405323"/>
                    </a:moveTo>
                    <a:lnTo>
                      <a:pt x="1881786" y="1627505"/>
                    </a:lnTo>
                    <a:lnTo>
                      <a:pt x="2103968" y="1627505"/>
                    </a:lnTo>
                    <a:lnTo>
                      <a:pt x="2103968" y="1405323"/>
                    </a:lnTo>
                    <a:close/>
                    <a:moveTo>
                      <a:pt x="1476366" y="1405323"/>
                    </a:moveTo>
                    <a:lnTo>
                      <a:pt x="1476366" y="1627505"/>
                    </a:lnTo>
                    <a:lnTo>
                      <a:pt x="1698548" y="1627505"/>
                    </a:lnTo>
                    <a:lnTo>
                      <a:pt x="1698548" y="1405323"/>
                    </a:lnTo>
                    <a:close/>
                    <a:moveTo>
                      <a:pt x="1070945" y="1405323"/>
                    </a:moveTo>
                    <a:lnTo>
                      <a:pt x="1070945" y="1627505"/>
                    </a:lnTo>
                    <a:lnTo>
                      <a:pt x="1293127" y="1627505"/>
                    </a:lnTo>
                    <a:lnTo>
                      <a:pt x="1293127" y="1405323"/>
                    </a:lnTo>
                    <a:close/>
                    <a:moveTo>
                      <a:pt x="665524" y="1405323"/>
                    </a:moveTo>
                    <a:lnTo>
                      <a:pt x="665524" y="1627505"/>
                    </a:lnTo>
                    <a:lnTo>
                      <a:pt x="887706" y="1627505"/>
                    </a:lnTo>
                    <a:lnTo>
                      <a:pt x="887706" y="1405323"/>
                    </a:lnTo>
                    <a:close/>
                    <a:moveTo>
                      <a:pt x="260103" y="1405323"/>
                    </a:moveTo>
                    <a:lnTo>
                      <a:pt x="260103" y="1627505"/>
                    </a:lnTo>
                    <a:lnTo>
                      <a:pt x="482285" y="1627505"/>
                    </a:lnTo>
                    <a:lnTo>
                      <a:pt x="482285" y="1405323"/>
                    </a:lnTo>
                    <a:close/>
                    <a:moveTo>
                      <a:pt x="1881786" y="1057759"/>
                    </a:moveTo>
                    <a:lnTo>
                      <a:pt x="1881786" y="1279941"/>
                    </a:lnTo>
                    <a:lnTo>
                      <a:pt x="2103968" y="1279941"/>
                    </a:lnTo>
                    <a:lnTo>
                      <a:pt x="2103968" y="1057759"/>
                    </a:lnTo>
                    <a:close/>
                    <a:moveTo>
                      <a:pt x="1476366" y="1057759"/>
                    </a:moveTo>
                    <a:lnTo>
                      <a:pt x="1476366" y="1279941"/>
                    </a:lnTo>
                    <a:lnTo>
                      <a:pt x="1698548" y="1279941"/>
                    </a:lnTo>
                    <a:lnTo>
                      <a:pt x="1698548" y="1057759"/>
                    </a:lnTo>
                    <a:close/>
                    <a:moveTo>
                      <a:pt x="1070945" y="1057759"/>
                    </a:moveTo>
                    <a:lnTo>
                      <a:pt x="1070945" y="1279941"/>
                    </a:lnTo>
                    <a:lnTo>
                      <a:pt x="1293127" y="1279941"/>
                    </a:lnTo>
                    <a:lnTo>
                      <a:pt x="1293127" y="1057759"/>
                    </a:lnTo>
                    <a:close/>
                    <a:moveTo>
                      <a:pt x="665524" y="1057759"/>
                    </a:moveTo>
                    <a:lnTo>
                      <a:pt x="665524" y="1279941"/>
                    </a:lnTo>
                    <a:lnTo>
                      <a:pt x="887706" y="1279941"/>
                    </a:lnTo>
                    <a:lnTo>
                      <a:pt x="887706" y="1057759"/>
                    </a:lnTo>
                    <a:close/>
                    <a:moveTo>
                      <a:pt x="260103" y="1057759"/>
                    </a:moveTo>
                    <a:lnTo>
                      <a:pt x="260103" y="1279941"/>
                    </a:lnTo>
                    <a:lnTo>
                      <a:pt x="482285" y="1279941"/>
                    </a:lnTo>
                    <a:lnTo>
                      <a:pt x="482285" y="1057759"/>
                    </a:lnTo>
                    <a:close/>
                    <a:moveTo>
                      <a:pt x="1881786" y="710195"/>
                    </a:moveTo>
                    <a:lnTo>
                      <a:pt x="1881786" y="932377"/>
                    </a:lnTo>
                    <a:lnTo>
                      <a:pt x="2103968" y="932377"/>
                    </a:lnTo>
                    <a:lnTo>
                      <a:pt x="2103968" y="710195"/>
                    </a:lnTo>
                    <a:close/>
                    <a:moveTo>
                      <a:pt x="1476366" y="710195"/>
                    </a:moveTo>
                    <a:lnTo>
                      <a:pt x="1476366" y="932377"/>
                    </a:lnTo>
                    <a:lnTo>
                      <a:pt x="1698548" y="932377"/>
                    </a:lnTo>
                    <a:lnTo>
                      <a:pt x="1698548" y="710195"/>
                    </a:lnTo>
                    <a:close/>
                    <a:moveTo>
                      <a:pt x="1070945" y="710195"/>
                    </a:moveTo>
                    <a:lnTo>
                      <a:pt x="1070945" y="932377"/>
                    </a:lnTo>
                    <a:lnTo>
                      <a:pt x="1293127" y="932377"/>
                    </a:lnTo>
                    <a:lnTo>
                      <a:pt x="1293127" y="710195"/>
                    </a:lnTo>
                    <a:close/>
                    <a:moveTo>
                      <a:pt x="665524" y="710195"/>
                    </a:moveTo>
                    <a:lnTo>
                      <a:pt x="665524" y="932377"/>
                    </a:lnTo>
                    <a:lnTo>
                      <a:pt x="887706" y="932377"/>
                    </a:lnTo>
                    <a:lnTo>
                      <a:pt x="887706" y="710195"/>
                    </a:lnTo>
                    <a:close/>
                    <a:moveTo>
                      <a:pt x="260103" y="710195"/>
                    </a:moveTo>
                    <a:lnTo>
                      <a:pt x="260103" y="932377"/>
                    </a:lnTo>
                    <a:lnTo>
                      <a:pt x="482285" y="932377"/>
                    </a:lnTo>
                    <a:lnTo>
                      <a:pt x="482285" y="710195"/>
                    </a:lnTo>
                    <a:close/>
                    <a:moveTo>
                      <a:pt x="1881786" y="362631"/>
                    </a:moveTo>
                    <a:lnTo>
                      <a:pt x="1881786" y="584813"/>
                    </a:lnTo>
                    <a:lnTo>
                      <a:pt x="2103968" y="584813"/>
                    </a:lnTo>
                    <a:lnTo>
                      <a:pt x="2103968" y="362631"/>
                    </a:lnTo>
                    <a:close/>
                    <a:moveTo>
                      <a:pt x="1476366" y="362631"/>
                    </a:moveTo>
                    <a:lnTo>
                      <a:pt x="1476366" y="584813"/>
                    </a:lnTo>
                    <a:lnTo>
                      <a:pt x="1698548" y="584813"/>
                    </a:lnTo>
                    <a:lnTo>
                      <a:pt x="1698548" y="362631"/>
                    </a:lnTo>
                    <a:close/>
                    <a:moveTo>
                      <a:pt x="1070945" y="362631"/>
                    </a:moveTo>
                    <a:lnTo>
                      <a:pt x="1070945" y="584813"/>
                    </a:lnTo>
                    <a:lnTo>
                      <a:pt x="1293127" y="584813"/>
                    </a:lnTo>
                    <a:lnTo>
                      <a:pt x="1293127" y="362631"/>
                    </a:lnTo>
                    <a:close/>
                    <a:moveTo>
                      <a:pt x="665524" y="362631"/>
                    </a:moveTo>
                    <a:lnTo>
                      <a:pt x="665524" y="584813"/>
                    </a:lnTo>
                    <a:lnTo>
                      <a:pt x="887706" y="584813"/>
                    </a:lnTo>
                    <a:lnTo>
                      <a:pt x="887706" y="362631"/>
                    </a:lnTo>
                    <a:close/>
                    <a:moveTo>
                      <a:pt x="260103" y="362631"/>
                    </a:moveTo>
                    <a:lnTo>
                      <a:pt x="260103" y="584813"/>
                    </a:lnTo>
                    <a:lnTo>
                      <a:pt x="482285" y="584813"/>
                    </a:lnTo>
                    <a:lnTo>
                      <a:pt x="482285" y="362631"/>
                    </a:lnTo>
                    <a:close/>
                    <a:moveTo>
                      <a:pt x="76931" y="243500"/>
                    </a:moveTo>
                    <a:lnTo>
                      <a:pt x="2287139" y="243500"/>
                    </a:lnTo>
                    <a:lnTo>
                      <a:pt x="2287139" y="1710478"/>
                    </a:lnTo>
                    <a:lnTo>
                      <a:pt x="76931" y="1710478"/>
                    </a:lnTo>
                    <a:close/>
                    <a:moveTo>
                      <a:pt x="0" y="0"/>
                    </a:moveTo>
                    <a:lnTo>
                      <a:pt x="2364071" y="0"/>
                    </a:lnTo>
                    <a:lnTo>
                      <a:pt x="2364071" y="180000"/>
                    </a:lnTo>
                    <a:lnTo>
                      <a:pt x="0" y="180000"/>
                    </a:lnTo>
                    <a:close/>
                  </a:path>
                </a:pathLst>
              </a:custGeom>
              <a:grpFill/>
              <a:ln w="6350">
                <a:solidFill>
                  <a:schemeClr val="tx1">
                    <a:lumMod val="65000"/>
                    <a:lumOff val="35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0" marR="0" lvl="0" indent="0" algn="ctr" defTabSz="1219170" rtl="0" eaLnBrk="0" fontAlgn="auto" latinLnBrk="0" hangingPunct="0">
                  <a:lnSpc>
                    <a:spcPct val="100000"/>
                  </a:lnSpc>
                  <a:spcBef>
                    <a:spcPts val="0"/>
                  </a:spcBef>
                  <a:spcAft>
                    <a:spcPts val="0"/>
                  </a:spcAft>
                  <a:buClr>
                    <a:prstClr val="white"/>
                  </a:buClr>
                  <a:buSzTx/>
                  <a:buFontTx/>
                  <a:buNone/>
                  <a:tabLst/>
                  <a:defRPr/>
                </a:pPr>
                <a:endParaRPr kumimoji="0" lang="de-DE" sz="1600" b="0" i="0" u="none" strike="noStrike" kern="0" cap="none" spc="0" normalizeH="0" baseline="0" noProof="0">
                  <a:ln>
                    <a:noFill/>
                  </a:ln>
                  <a:solidFill>
                    <a:srgbClr val="FFFFFF"/>
                  </a:solidFill>
                  <a:effectLst/>
                  <a:uLnTx/>
                  <a:uFillTx/>
                  <a:latin typeface="Arial"/>
                  <a:ea typeface="+mn-ea"/>
                  <a:cs typeface="Noto Sans"/>
                </a:endParaRPr>
              </a:p>
            </p:txBody>
          </p:sp>
          <p:sp>
            <p:nvSpPr>
              <p:cNvPr id="34" name="Freeform: Shape 53">
                <a:extLst>
                  <a:ext uri="{FF2B5EF4-FFF2-40B4-BE49-F238E27FC236}">
                    <a16:creationId xmlns:a16="http://schemas.microsoft.com/office/drawing/2014/main" id="{D73C7D41-4814-DC28-740B-8B5FB6C75399}"/>
                  </a:ext>
                </a:extLst>
              </p:cNvPr>
              <p:cNvSpPr/>
              <p:nvPr/>
            </p:nvSpPr>
            <p:spPr bwMode="auto">
              <a:xfrm flipH="1">
                <a:off x="5658826" y="3429567"/>
                <a:ext cx="936001" cy="2142893"/>
              </a:xfrm>
              <a:custGeom>
                <a:avLst/>
                <a:gdLst>
                  <a:gd name="connsiteX0" fmla="*/ 484224 w 936000"/>
                  <a:gd name="connsiteY0" fmla="*/ 1414081 h 2142892"/>
                  <a:gd name="connsiteX1" fmla="*/ 484224 w 936000"/>
                  <a:gd name="connsiteY1" fmla="*/ 1636263 h 2142892"/>
                  <a:gd name="connsiteX2" fmla="*/ 706406 w 936000"/>
                  <a:gd name="connsiteY2" fmla="*/ 1636263 h 2142892"/>
                  <a:gd name="connsiteX3" fmla="*/ 706406 w 936000"/>
                  <a:gd name="connsiteY3" fmla="*/ 1414081 h 2142892"/>
                  <a:gd name="connsiteX4" fmla="*/ 78803 w 936000"/>
                  <a:gd name="connsiteY4" fmla="*/ 1414081 h 2142892"/>
                  <a:gd name="connsiteX5" fmla="*/ 78803 w 936000"/>
                  <a:gd name="connsiteY5" fmla="*/ 1636263 h 2142892"/>
                  <a:gd name="connsiteX6" fmla="*/ 300985 w 936000"/>
                  <a:gd name="connsiteY6" fmla="*/ 1636263 h 2142892"/>
                  <a:gd name="connsiteX7" fmla="*/ 300985 w 936000"/>
                  <a:gd name="connsiteY7" fmla="*/ 1414081 h 2142892"/>
                  <a:gd name="connsiteX8" fmla="*/ 484224 w 936000"/>
                  <a:gd name="connsiteY8" fmla="*/ 1066517 h 2142892"/>
                  <a:gd name="connsiteX9" fmla="*/ 484224 w 936000"/>
                  <a:gd name="connsiteY9" fmla="*/ 1288699 h 2142892"/>
                  <a:gd name="connsiteX10" fmla="*/ 706406 w 936000"/>
                  <a:gd name="connsiteY10" fmla="*/ 1288699 h 2142892"/>
                  <a:gd name="connsiteX11" fmla="*/ 706406 w 936000"/>
                  <a:gd name="connsiteY11" fmla="*/ 1066517 h 2142892"/>
                  <a:gd name="connsiteX12" fmla="*/ 78803 w 936000"/>
                  <a:gd name="connsiteY12" fmla="*/ 1066517 h 2142892"/>
                  <a:gd name="connsiteX13" fmla="*/ 78803 w 936000"/>
                  <a:gd name="connsiteY13" fmla="*/ 1288699 h 2142892"/>
                  <a:gd name="connsiteX14" fmla="*/ 300985 w 936000"/>
                  <a:gd name="connsiteY14" fmla="*/ 1288699 h 2142892"/>
                  <a:gd name="connsiteX15" fmla="*/ 300985 w 936000"/>
                  <a:gd name="connsiteY15" fmla="*/ 1066517 h 2142892"/>
                  <a:gd name="connsiteX16" fmla="*/ 484224 w 936000"/>
                  <a:gd name="connsiteY16" fmla="*/ 718953 h 2142892"/>
                  <a:gd name="connsiteX17" fmla="*/ 484224 w 936000"/>
                  <a:gd name="connsiteY17" fmla="*/ 941135 h 2142892"/>
                  <a:gd name="connsiteX18" fmla="*/ 706406 w 936000"/>
                  <a:gd name="connsiteY18" fmla="*/ 941135 h 2142892"/>
                  <a:gd name="connsiteX19" fmla="*/ 706406 w 936000"/>
                  <a:gd name="connsiteY19" fmla="*/ 718953 h 2142892"/>
                  <a:gd name="connsiteX20" fmla="*/ 78803 w 936000"/>
                  <a:gd name="connsiteY20" fmla="*/ 718953 h 2142892"/>
                  <a:gd name="connsiteX21" fmla="*/ 78803 w 936000"/>
                  <a:gd name="connsiteY21" fmla="*/ 941135 h 2142892"/>
                  <a:gd name="connsiteX22" fmla="*/ 300985 w 936000"/>
                  <a:gd name="connsiteY22" fmla="*/ 941135 h 2142892"/>
                  <a:gd name="connsiteX23" fmla="*/ 300985 w 936000"/>
                  <a:gd name="connsiteY23" fmla="*/ 718953 h 2142892"/>
                  <a:gd name="connsiteX24" fmla="*/ 484224 w 936000"/>
                  <a:gd name="connsiteY24" fmla="*/ 371389 h 2142892"/>
                  <a:gd name="connsiteX25" fmla="*/ 484224 w 936000"/>
                  <a:gd name="connsiteY25" fmla="*/ 593571 h 2142892"/>
                  <a:gd name="connsiteX26" fmla="*/ 706406 w 936000"/>
                  <a:gd name="connsiteY26" fmla="*/ 593571 h 2142892"/>
                  <a:gd name="connsiteX27" fmla="*/ 706406 w 936000"/>
                  <a:gd name="connsiteY27" fmla="*/ 371389 h 2142892"/>
                  <a:gd name="connsiteX28" fmla="*/ 78803 w 936000"/>
                  <a:gd name="connsiteY28" fmla="*/ 371389 h 2142892"/>
                  <a:gd name="connsiteX29" fmla="*/ 78803 w 936000"/>
                  <a:gd name="connsiteY29" fmla="*/ 593571 h 2142892"/>
                  <a:gd name="connsiteX30" fmla="*/ 300985 w 936000"/>
                  <a:gd name="connsiteY30" fmla="*/ 593571 h 2142892"/>
                  <a:gd name="connsiteX31" fmla="*/ 300985 w 936000"/>
                  <a:gd name="connsiteY31" fmla="*/ 371389 h 2142892"/>
                  <a:gd name="connsiteX32" fmla="*/ 1 w 936000"/>
                  <a:gd name="connsiteY32" fmla="*/ 243500 h 2142892"/>
                  <a:gd name="connsiteX33" fmla="*/ 864001 w 936000"/>
                  <a:gd name="connsiteY33" fmla="*/ 243500 h 2142892"/>
                  <a:gd name="connsiteX34" fmla="*/ 864001 w 936000"/>
                  <a:gd name="connsiteY34" fmla="*/ 2142892 h 2142892"/>
                  <a:gd name="connsiteX35" fmla="*/ 1 w 936000"/>
                  <a:gd name="connsiteY35" fmla="*/ 2142892 h 2142892"/>
                  <a:gd name="connsiteX36" fmla="*/ 1 w 936000"/>
                  <a:gd name="connsiteY36" fmla="*/ 1331108 h 2142892"/>
                  <a:gd name="connsiteX37" fmla="*/ 33753 w 936000"/>
                  <a:gd name="connsiteY37" fmla="*/ 1331108 h 2142892"/>
                  <a:gd name="connsiteX38" fmla="*/ 33753 w 936000"/>
                  <a:gd name="connsiteY38" fmla="*/ 1204108 h 2142892"/>
                  <a:gd name="connsiteX39" fmla="*/ 33753 w 936000"/>
                  <a:gd name="connsiteY39" fmla="*/ 1151108 h 2142892"/>
                  <a:gd name="connsiteX40" fmla="*/ 33753 w 936000"/>
                  <a:gd name="connsiteY40" fmla="*/ 1024108 h 2142892"/>
                  <a:gd name="connsiteX41" fmla="*/ 1 w 936000"/>
                  <a:gd name="connsiteY41" fmla="*/ 1024108 h 2142892"/>
                  <a:gd name="connsiteX42" fmla="*/ 0 w 936000"/>
                  <a:gd name="connsiteY42" fmla="*/ 0 h 2142892"/>
                  <a:gd name="connsiteX43" fmla="*/ 936000 w 936000"/>
                  <a:gd name="connsiteY43" fmla="*/ 0 h 2142892"/>
                  <a:gd name="connsiteX44" fmla="*/ 936000 w 936000"/>
                  <a:gd name="connsiteY44" fmla="*/ 180000 h 2142892"/>
                  <a:gd name="connsiteX45" fmla="*/ 0 w 936000"/>
                  <a:gd name="connsiteY45" fmla="*/ 180000 h 214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6000" h="2142892">
                    <a:moveTo>
                      <a:pt x="484224" y="1414081"/>
                    </a:moveTo>
                    <a:lnTo>
                      <a:pt x="484224" y="1636263"/>
                    </a:lnTo>
                    <a:lnTo>
                      <a:pt x="706406" y="1636263"/>
                    </a:lnTo>
                    <a:lnTo>
                      <a:pt x="706406" y="1414081"/>
                    </a:lnTo>
                    <a:close/>
                    <a:moveTo>
                      <a:pt x="78803" y="1414081"/>
                    </a:moveTo>
                    <a:lnTo>
                      <a:pt x="78803" y="1636263"/>
                    </a:lnTo>
                    <a:lnTo>
                      <a:pt x="300985" y="1636263"/>
                    </a:lnTo>
                    <a:lnTo>
                      <a:pt x="300985" y="1414081"/>
                    </a:lnTo>
                    <a:close/>
                    <a:moveTo>
                      <a:pt x="484224" y="1066517"/>
                    </a:moveTo>
                    <a:lnTo>
                      <a:pt x="484224" y="1288699"/>
                    </a:lnTo>
                    <a:lnTo>
                      <a:pt x="706406" y="1288699"/>
                    </a:lnTo>
                    <a:lnTo>
                      <a:pt x="706406" y="1066517"/>
                    </a:lnTo>
                    <a:close/>
                    <a:moveTo>
                      <a:pt x="78803" y="1066517"/>
                    </a:moveTo>
                    <a:lnTo>
                      <a:pt x="78803" y="1288699"/>
                    </a:lnTo>
                    <a:lnTo>
                      <a:pt x="300985" y="1288699"/>
                    </a:lnTo>
                    <a:lnTo>
                      <a:pt x="300985" y="1066517"/>
                    </a:lnTo>
                    <a:close/>
                    <a:moveTo>
                      <a:pt x="484224" y="718953"/>
                    </a:moveTo>
                    <a:lnTo>
                      <a:pt x="484224" y="941135"/>
                    </a:lnTo>
                    <a:lnTo>
                      <a:pt x="706406" y="941135"/>
                    </a:lnTo>
                    <a:lnTo>
                      <a:pt x="706406" y="718953"/>
                    </a:lnTo>
                    <a:close/>
                    <a:moveTo>
                      <a:pt x="78803" y="718953"/>
                    </a:moveTo>
                    <a:lnTo>
                      <a:pt x="78803" y="941135"/>
                    </a:lnTo>
                    <a:lnTo>
                      <a:pt x="300985" y="941135"/>
                    </a:lnTo>
                    <a:lnTo>
                      <a:pt x="300985" y="718953"/>
                    </a:lnTo>
                    <a:close/>
                    <a:moveTo>
                      <a:pt x="484224" y="371389"/>
                    </a:moveTo>
                    <a:lnTo>
                      <a:pt x="484224" y="593571"/>
                    </a:lnTo>
                    <a:lnTo>
                      <a:pt x="706406" y="593571"/>
                    </a:lnTo>
                    <a:lnTo>
                      <a:pt x="706406" y="371389"/>
                    </a:lnTo>
                    <a:close/>
                    <a:moveTo>
                      <a:pt x="78803" y="371389"/>
                    </a:moveTo>
                    <a:lnTo>
                      <a:pt x="78803" y="593571"/>
                    </a:lnTo>
                    <a:lnTo>
                      <a:pt x="300985" y="593571"/>
                    </a:lnTo>
                    <a:lnTo>
                      <a:pt x="300985" y="371389"/>
                    </a:lnTo>
                    <a:close/>
                    <a:moveTo>
                      <a:pt x="1" y="243500"/>
                    </a:moveTo>
                    <a:lnTo>
                      <a:pt x="864001" y="243500"/>
                    </a:lnTo>
                    <a:lnTo>
                      <a:pt x="864001" y="2142892"/>
                    </a:lnTo>
                    <a:lnTo>
                      <a:pt x="1" y="2142892"/>
                    </a:lnTo>
                    <a:lnTo>
                      <a:pt x="1" y="1331108"/>
                    </a:lnTo>
                    <a:lnTo>
                      <a:pt x="33753" y="1331108"/>
                    </a:lnTo>
                    <a:lnTo>
                      <a:pt x="33753" y="1204108"/>
                    </a:lnTo>
                    <a:lnTo>
                      <a:pt x="33753" y="1151108"/>
                    </a:lnTo>
                    <a:lnTo>
                      <a:pt x="33753" y="1024108"/>
                    </a:lnTo>
                    <a:lnTo>
                      <a:pt x="1" y="1024108"/>
                    </a:lnTo>
                    <a:close/>
                    <a:moveTo>
                      <a:pt x="0" y="0"/>
                    </a:moveTo>
                    <a:lnTo>
                      <a:pt x="936000" y="0"/>
                    </a:lnTo>
                    <a:lnTo>
                      <a:pt x="936000" y="180000"/>
                    </a:lnTo>
                    <a:lnTo>
                      <a:pt x="0" y="180000"/>
                    </a:lnTo>
                    <a:close/>
                  </a:path>
                </a:pathLst>
              </a:custGeom>
              <a:grpFill/>
              <a:ln w="6350">
                <a:solidFill>
                  <a:schemeClr val="tx1">
                    <a:lumMod val="65000"/>
                    <a:lumOff val="35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0" marR="0" lvl="0" indent="0" algn="ctr" defTabSz="1219170" rtl="0" eaLnBrk="0" fontAlgn="auto" latinLnBrk="0" hangingPunct="0">
                  <a:lnSpc>
                    <a:spcPct val="100000"/>
                  </a:lnSpc>
                  <a:spcBef>
                    <a:spcPts val="0"/>
                  </a:spcBef>
                  <a:spcAft>
                    <a:spcPts val="0"/>
                  </a:spcAft>
                  <a:buClr>
                    <a:prstClr val="white"/>
                  </a:buClr>
                  <a:buSzTx/>
                  <a:buFontTx/>
                  <a:buNone/>
                  <a:tabLst/>
                  <a:defRPr/>
                </a:pPr>
                <a:endParaRPr kumimoji="0" lang="de-DE" sz="1600" b="0" i="0" u="none" strike="noStrike" kern="0" cap="none" spc="0" normalizeH="0" baseline="0" noProof="0">
                  <a:ln>
                    <a:noFill/>
                  </a:ln>
                  <a:solidFill>
                    <a:srgbClr val="FFFFFF"/>
                  </a:solidFill>
                  <a:effectLst/>
                  <a:uLnTx/>
                  <a:uFillTx/>
                  <a:latin typeface="Arial"/>
                  <a:ea typeface="+mn-ea"/>
                  <a:cs typeface="Noto Sans"/>
                </a:endParaRPr>
              </a:p>
            </p:txBody>
          </p:sp>
        </p:grpSp>
        <p:sp>
          <p:nvSpPr>
            <p:cNvPr id="30" name="Freeform: Shape 49">
              <a:extLst>
                <a:ext uri="{FF2B5EF4-FFF2-40B4-BE49-F238E27FC236}">
                  <a16:creationId xmlns:a16="http://schemas.microsoft.com/office/drawing/2014/main" id="{513CCFA4-1283-EF9F-D321-93A331825F32}"/>
                </a:ext>
              </a:extLst>
            </p:cNvPr>
            <p:cNvSpPr/>
            <p:nvPr/>
          </p:nvSpPr>
          <p:spPr bwMode="auto">
            <a:xfrm flipH="1">
              <a:off x="3739544" y="2034697"/>
              <a:ext cx="314661" cy="487203"/>
            </a:xfrm>
            <a:custGeom>
              <a:avLst/>
              <a:gdLst>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20153 w 433887"/>
                <a:gd name="connsiteY4" fmla="*/ 0 h 671704"/>
                <a:gd name="connsiteX5" fmla="*/ 320086 w 433887"/>
                <a:gd name="connsiteY5" fmla="*/ 59476 h 671704"/>
                <a:gd name="connsiteX6" fmla="*/ 312233 w 433887"/>
                <a:gd name="connsiteY6" fmla="*/ 82627 h 671704"/>
                <a:gd name="connsiteX7" fmla="*/ 301676 w 433887"/>
                <a:gd name="connsiteY7" fmla="*/ 91946 h 671704"/>
                <a:gd name="connsiteX8" fmla="*/ 313956 w 433887"/>
                <a:gd name="connsiteY8" fmla="*/ 96697 h 671704"/>
                <a:gd name="connsiteX9" fmla="*/ 323668 w 433887"/>
                <a:gd name="connsiteY9" fmla="*/ 110153 h 671704"/>
                <a:gd name="connsiteX10" fmla="*/ 327088 w 433887"/>
                <a:gd name="connsiteY10" fmla="*/ 125976 h 671704"/>
                <a:gd name="connsiteX11" fmla="*/ 335128 w 433887"/>
                <a:gd name="connsiteY11" fmla="*/ 127053 h 671704"/>
                <a:gd name="connsiteX12" fmla="*/ 391117 w 433887"/>
                <a:gd name="connsiteY12" fmla="*/ 222143 h 671704"/>
                <a:gd name="connsiteX13" fmla="*/ 386287 w 433887"/>
                <a:gd name="connsiteY13" fmla="*/ 284637 h 671704"/>
                <a:gd name="connsiteX14" fmla="*/ 401939 w 433887"/>
                <a:gd name="connsiteY14" fmla="*/ 374637 h 671704"/>
                <a:gd name="connsiteX15" fmla="*/ 419207 w 433887"/>
                <a:gd name="connsiteY15" fmla="*/ 473040 h 671704"/>
                <a:gd name="connsiteX16" fmla="*/ 270738 w 433887"/>
                <a:gd name="connsiteY16" fmla="*/ 482945 h 671704"/>
                <a:gd name="connsiteX17" fmla="*/ 246569 w 433887"/>
                <a:gd name="connsiteY17" fmla="*/ 502047 h 671704"/>
                <a:gd name="connsiteX18" fmla="*/ 257156 w 433887"/>
                <a:gd name="connsiteY18" fmla="*/ 611378 h 671704"/>
                <a:gd name="connsiteX19" fmla="*/ 247788 w 433887"/>
                <a:gd name="connsiteY19" fmla="*/ 643262 h 671704"/>
                <a:gd name="connsiteX20" fmla="*/ 242592 w 433887"/>
                <a:gd name="connsiteY20" fmla="*/ 653308 h 671704"/>
                <a:gd name="connsiteX21" fmla="*/ 233251 w 433887"/>
                <a:gd name="connsiteY21" fmla="*/ 610825 h 671704"/>
                <a:gd name="connsiteX22" fmla="*/ 219919 w 433887"/>
                <a:gd name="connsiteY22" fmla="*/ 553411 h 671704"/>
                <a:gd name="connsiteX23" fmla="*/ 219919 w 433887"/>
                <a:gd name="connsiteY23" fmla="*/ 553414 h 671704"/>
                <a:gd name="connsiteX24" fmla="*/ 213565 w 433887"/>
                <a:gd name="connsiteY24" fmla="*/ 635205 h 671704"/>
                <a:gd name="connsiteX25" fmla="*/ 168946 w 433887"/>
                <a:gd name="connsiteY25" fmla="*/ 627093 h 671704"/>
                <a:gd name="connsiteX26" fmla="*/ 175030 w 433887"/>
                <a:gd name="connsiteY26" fmla="*/ 562191 h 671704"/>
                <a:gd name="connsiteX27" fmla="*/ 140552 w 433887"/>
                <a:gd name="connsiteY27" fmla="*/ 507431 h 671704"/>
                <a:gd name="connsiteX28" fmla="*/ 29004 w 433887"/>
                <a:gd name="connsiteY28" fmla="*/ 399941 h 671704"/>
                <a:gd name="connsiteX29" fmla="*/ 14807 w 433887"/>
                <a:gd name="connsiteY29" fmla="*/ 306646 h 671704"/>
                <a:gd name="connsiteX30" fmla="*/ 67539 w 433887"/>
                <a:gd name="connsiteY30" fmla="*/ 209295 h 671704"/>
                <a:gd name="connsiteX31" fmla="*/ 75952 w 433887"/>
                <a:gd name="connsiteY31" fmla="*/ 170697 h 671704"/>
                <a:gd name="connsiteX32" fmla="*/ 85961 w 433887"/>
                <a:gd name="connsiteY32" fmla="*/ 169040 h 671704"/>
                <a:gd name="connsiteX33" fmla="*/ 82297 w 433887"/>
                <a:gd name="connsiteY33" fmla="*/ 167048 h 671704"/>
                <a:gd name="connsiteX34" fmla="*/ 69024 w 433887"/>
                <a:gd name="connsiteY34" fmla="*/ 124992 h 671704"/>
                <a:gd name="connsiteX35" fmla="*/ 114341 w 433887"/>
                <a:gd name="connsiteY35" fmla="*/ 65516 h 671704"/>
                <a:gd name="connsiteX36" fmla="*/ 123052 w 433887"/>
                <a:gd name="connsiteY36" fmla="*/ 67824 h 671704"/>
                <a:gd name="connsiteX37" fmla="*/ 120220 w 433887"/>
                <a:gd name="connsiteY37" fmla="*/ 59476 h 671704"/>
                <a:gd name="connsiteX38" fmla="*/ 220153 w 433887"/>
                <a:gd name="connsiteY38"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67539 w 433887"/>
                <a:gd name="connsiteY31" fmla="*/ 209295 h 671704"/>
                <a:gd name="connsiteX32" fmla="*/ 75952 w 433887"/>
                <a:gd name="connsiteY32" fmla="*/ 170697 h 671704"/>
                <a:gd name="connsiteX33" fmla="*/ 85961 w 433887"/>
                <a:gd name="connsiteY33" fmla="*/ 169040 h 671704"/>
                <a:gd name="connsiteX34" fmla="*/ 69024 w 433887"/>
                <a:gd name="connsiteY34" fmla="*/ 124992 h 671704"/>
                <a:gd name="connsiteX35" fmla="*/ 114341 w 433887"/>
                <a:gd name="connsiteY35" fmla="*/ 65516 h 671704"/>
                <a:gd name="connsiteX36" fmla="*/ 123052 w 433887"/>
                <a:gd name="connsiteY36" fmla="*/ 67824 h 671704"/>
                <a:gd name="connsiteX37" fmla="*/ 120220 w 433887"/>
                <a:gd name="connsiteY37" fmla="*/ 59476 h 671704"/>
                <a:gd name="connsiteX38" fmla="*/ 220153 w 433887"/>
                <a:gd name="connsiteY38"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67539 w 433887"/>
                <a:gd name="connsiteY31" fmla="*/ 209295 h 671704"/>
                <a:gd name="connsiteX32" fmla="*/ 85961 w 433887"/>
                <a:gd name="connsiteY32" fmla="*/ 169040 h 671704"/>
                <a:gd name="connsiteX33" fmla="*/ 69024 w 433887"/>
                <a:gd name="connsiteY33" fmla="*/ 124992 h 671704"/>
                <a:gd name="connsiteX34" fmla="*/ 114341 w 433887"/>
                <a:gd name="connsiteY34" fmla="*/ 65516 h 671704"/>
                <a:gd name="connsiteX35" fmla="*/ 123052 w 433887"/>
                <a:gd name="connsiteY35" fmla="*/ 67824 h 671704"/>
                <a:gd name="connsiteX36" fmla="*/ 120220 w 433887"/>
                <a:gd name="connsiteY36" fmla="*/ 59476 h 671704"/>
                <a:gd name="connsiteX37" fmla="*/ 220153 w 433887"/>
                <a:gd name="connsiteY37"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67539 w 433887"/>
                <a:gd name="connsiteY31" fmla="*/ 209295 h 671704"/>
                <a:gd name="connsiteX32" fmla="*/ 85961 w 433887"/>
                <a:gd name="connsiteY32" fmla="*/ 169040 h 671704"/>
                <a:gd name="connsiteX33" fmla="*/ 69024 w 433887"/>
                <a:gd name="connsiteY33" fmla="*/ 124992 h 671704"/>
                <a:gd name="connsiteX34" fmla="*/ 114341 w 433887"/>
                <a:gd name="connsiteY34" fmla="*/ 65516 h 671704"/>
                <a:gd name="connsiteX35" fmla="*/ 120220 w 433887"/>
                <a:gd name="connsiteY35" fmla="*/ 59476 h 671704"/>
                <a:gd name="connsiteX36" fmla="*/ 220153 w 433887"/>
                <a:gd name="connsiteY36"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67539 w 433887"/>
                <a:gd name="connsiteY31" fmla="*/ 209295 h 671704"/>
                <a:gd name="connsiteX32" fmla="*/ 85961 w 433887"/>
                <a:gd name="connsiteY32" fmla="*/ 169040 h 671704"/>
                <a:gd name="connsiteX33" fmla="*/ 69024 w 433887"/>
                <a:gd name="connsiteY33" fmla="*/ 124992 h 671704"/>
                <a:gd name="connsiteX34" fmla="*/ 120220 w 433887"/>
                <a:gd name="connsiteY34" fmla="*/ 59476 h 671704"/>
                <a:gd name="connsiteX35" fmla="*/ 220153 w 433887"/>
                <a:gd name="connsiteY35"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67539 w 433887"/>
                <a:gd name="connsiteY31" fmla="*/ 209295 h 671704"/>
                <a:gd name="connsiteX32" fmla="*/ 85961 w 433887"/>
                <a:gd name="connsiteY32" fmla="*/ 169040 h 671704"/>
                <a:gd name="connsiteX33" fmla="*/ 69024 w 433887"/>
                <a:gd name="connsiteY33" fmla="*/ 124992 h 671704"/>
                <a:gd name="connsiteX34" fmla="*/ 120220 w 433887"/>
                <a:gd name="connsiteY34" fmla="*/ 59476 h 671704"/>
                <a:gd name="connsiteX35" fmla="*/ 220153 w 433887"/>
                <a:gd name="connsiteY35"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67539 w 433887"/>
                <a:gd name="connsiteY31" fmla="*/ 209295 h 671704"/>
                <a:gd name="connsiteX32" fmla="*/ 85961 w 433887"/>
                <a:gd name="connsiteY32" fmla="*/ 169040 h 671704"/>
                <a:gd name="connsiteX33" fmla="*/ 69024 w 433887"/>
                <a:gd name="connsiteY33" fmla="*/ 124992 h 671704"/>
                <a:gd name="connsiteX34" fmla="*/ 120220 w 433887"/>
                <a:gd name="connsiteY34" fmla="*/ 59476 h 671704"/>
                <a:gd name="connsiteX35" fmla="*/ 220153 w 433887"/>
                <a:gd name="connsiteY35"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67539 w 433887"/>
                <a:gd name="connsiteY31" fmla="*/ 209295 h 671704"/>
                <a:gd name="connsiteX32" fmla="*/ 85961 w 433887"/>
                <a:gd name="connsiteY32" fmla="*/ 169040 h 671704"/>
                <a:gd name="connsiteX33" fmla="*/ 120220 w 433887"/>
                <a:gd name="connsiteY33" fmla="*/ 59476 h 671704"/>
                <a:gd name="connsiteX34" fmla="*/ 220153 w 433887"/>
                <a:gd name="connsiteY34"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67539 w 433887"/>
                <a:gd name="connsiteY31" fmla="*/ 209295 h 671704"/>
                <a:gd name="connsiteX32" fmla="*/ 94064 w 433887"/>
                <a:gd name="connsiteY32" fmla="*/ 169040 h 671704"/>
                <a:gd name="connsiteX33" fmla="*/ 120220 w 433887"/>
                <a:gd name="connsiteY33" fmla="*/ 59476 h 671704"/>
                <a:gd name="connsiteX34" fmla="*/ 220153 w 433887"/>
                <a:gd name="connsiteY34"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71012 w 433887"/>
                <a:gd name="connsiteY31" fmla="*/ 215083 h 671704"/>
                <a:gd name="connsiteX32" fmla="*/ 94064 w 433887"/>
                <a:gd name="connsiteY32" fmla="*/ 169040 h 671704"/>
                <a:gd name="connsiteX33" fmla="*/ 120220 w 433887"/>
                <a:gd name="connsiteY33" fmla="*/ 59476 h 671704"/>
                <a:gd name="connsiteX34" fmla="*/ 220153 w 433887"/>
                <a:gd name="connsiteY34"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71012 w 433887"/>
                <a:gd name="connsiteY31" fmla="*/ 215083 h 671704"/>
                <a:gd name="connsiteX32" fmla="*/ 94064 w 433887"/>
                <a:gd name="connsiteY32" fmla="*/ 169040 h 671704"/>
                <a:gd name="connsiteX33" fmla="*/ 120220 w 433887"/>
                <a:gd name="connsiteY33" fmla="*/ 59476 h 671704"/>
                <a:gd name="connsiteX34" fmla="*/ 220153 w 433887"/>
                <a:gd name="connsiteY34"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71012 w 433887"/>
                <a:gd name="connsiteY31" fmla="*/ 215083 h 671704"/>
                <a:gd name="connsiteX32" fmla="*/ 94064 w 433887"/>
                <a:gd name="connsiteY32" fmla="*/ 169040 h 671704"/>
                <a:gd name="connsiteX33" fmla="*/ 120220 w 433887"/>
                <a:gd name="connsiteY33" fmla="*/ 59476 h 671704"/>
                <a:gd name="connsiteX34" fmla="*/ 220153 w 433887"/>
                <a:gd name="connsiteY34"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71012 w 433887"/>
                <a:gd name="connsiteY31" fmla="*/ 215083 h 671704"/>
                <a:gd name="connsiteX32" fmla="*/ 94064 w 433887"/>
                <a:gd name="connsiteY32" fmla="*/ 169040 h 671704"/>
                <a:gd name="connsiteX33" fmla="*/ 120220 w 433887"/>
                <a:gd name="connsiteY33" fmla="*/ 59476 h 671704"/>
                <a:gd name="connsiteX34" fmla="*/ 220153 w 433887"/>
                <a:gd name="connsiteY34"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13956 w 433887"/>
                <a:gd name="connsiteY9" fmla="*/ 96697 h 671704"/>
                <a:gd name="connsiteX10" fmla="*/ 323668 w 433887"/>
                <a:gd name="connsiteY10" fmla="*/ 110153 h 671704"/>
                <a:gd name="connsiteX11" fmla="*/ 327088 w 433887"/>
                <a:gd name="connsiteY11" fmla="*/ 125976 h 671704"/>
                <a:gd name="connsiteX12" fmla="*/ 335128 w 433887"/>
                <a:gd name="connsiteY12" fmla="*/ 127053 h 671704"/>
                <a:gd name="connsiteX13" fmla="*/ 391117 w 433887"/>
                <a:gd name="connsiteY13" fmla="*/ 222143 h 671704"/>
                <a:gd name="connsiteX14" fmla="*/ 386287 w 433887"/>
                <a:gd name="connsiteY14" fmla="*/ 284637 h 671704"/>
                <a:gd name="connsiteX15" fmla="*/ 401939 w 433887"/>
                <a:gd name="connsiteY15" fmla="*/ 374637 h 671704"/>
                <a:gd name="connsiteX16" fmla="*/ 419207 w 433887"/>
                <a:gd name="connsiteY16" fmla="*/ 473040 h 671704"/>
                <a:gd name="connsiteX17" fmla="*/ 270738 w 433887"/>
                <a:gd name="connsiteY17" fmla="*/ 482945 h 671704"/>
                <a:gd name="connsiteX18" fmla="*/ 246569 w 433887"/>
                <a:gd name="connsiteY18" fmla="*/ 502047 h 671704"/>
                <a:gd name="connsiteX19" fmla="*/ 257156 w 433887"/>
                <a:gd name="connsiteY19" fmla="*/ 611378 h 671704"/>
                <a:gd name="connsiteX20" fmla="*/ 247788 w 433887"/>
                <a:gd name="connsiteY20" fmla="*/ 643262 h 671704"/>
                <a:gd name="connsiteX21" fmla="*/ 242592 w 433887"/>
                <a:gd name="connsiteY21" fmla="*/ 653308 h 671704"/>
                <a:gd name="connsiteX22" fmla="*/ 233251 w 433887"/>
                <a:gd name="connsiteY22" fmla="*/ 610825 h 671704"/>
                <a:gd name="connsiteX23" fmla="*/ 219919 w 433887"/>
                <a:gd name="connsiteY23" fmla="*/ 553411 h 671704"/>
                <a:gd name="connsiteX24" fmla="*/ 219919 w 433887"/>
                <a:gd name="connsiteY24" fmla="*/ 553414 h 671704"/>
                <a:gd name="connsiteX25" fmla="*/ 213565 w 433887"/>
                <a:gd name="connsiteY25" fmla="*/ 635205 h 671704"/>
                <a:gd name="connsiteX26" fmla="*/ 168946 w 433887"/>
                <a:gd name="connsiteY26" fmla="*/ 627093 h 671704"/>
                <a:gd name="connsiteX27" fmla="*/ 175030 w 433887"/>
                <a:gd name="connsiteY27" fmla="*/ 562191 h 671704"/>
                <a:gd name="connsiteX28" fmla="*/ 140552 w 433887"/>
                <a:gd name="connsiteY28" fmla="*/ 507431 h 671704"/>
                <a:gd name="connsiteX29" fmla="*/ 29004 w 433887"/>
                <a:gd name="connsiteY29" fmla="*/ 399941 h 671704"/>
                <a:gd name="connsiteX30" fmla="*/ 14807 w 433887"/>
                <a:gd name="connsiteY30" fmla="*/ 306646 h 671704"/>
                <a:gd name="connsiteX31" fmla="*/ 71012 w 433887"/>
                <a:gd name="connsiteY31" fmla="*/ 215083 h 671704"/>
                <a:gd name="connsiteX32" fmla="*/ 94064 w 433887"/>
                <a:gd name="connsiteY32" fmla="*/ 169040 h 671704"/>
                <a:gd name="connsiteX33" fmla="*/ 120220 w 433887"/>
                <a:gd name="connsiteY33" fmla="*/ 59476 h 671704"/>
                <a:gd name="connsiteX34" fmla="*/ 220153 w 433887"/>
                <a:gd name="connsiteY34"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23668 w 433887"/>
                <a:gd name="connsiteY9" fmla="*/ 110153 h 671704"/>
                <a:gd name="connsiteX10" fmla="*/ 327088 w 433887"/>
                <a:gd name="connsiteY10" fmla="*/ 125976 h 671704"/>
                <a:gd name="connsiteX11" fmla="*/ 335128 w 433887"/>
                <a:gd name="connsiteY11" fmla="*/ 127053 h 671704"/>
                <a:gd name="connsiteX12" fmla="*/ 391117 w 433887"/>
                <a:gd name="connsiteY12" fmla="*/ 222143 h 671704"/>
                <a:gd name="connsiteX13" fmla="*/ 386287 w 433887"/>
                <a:gd name="connsiteY13" fmla="*/ 284637 h 671704"/>
                <a:gd name="connsiteX14" fmla="*/ 401939 w 433887"/>
                <a:gd name="connsiteY14" fmla="*/ 374637 h 671704"/>
                <a:gd name="connsiteX15" fmla="*/ 419207 w 433887"/>
                <a:gd name="connsiteY15" fmla="*/ 473040 h 671704"/>
                <a:gd name="connsiteX16" fmla="*/ 270738 w 433887"/>
                <a:gd name="connsiteY16" fmla="*/ 482945 h 671704"/>
                <a:gd name="connsiteX17" fmla="*/ 246569 w 433887"/>
                <a:gd name="connsiteY17" fmla="*/ 502047 h 671704"/>
                <a:gd name="connsiteX18" fmla="*/ 257156 w 433887"/>
                <a:gd name="connsiteY18" fmla="*/ 611378 h 671704"/>
                <a:gd name="connsiteX19" fmla="*/ 247788 w 433887"/>
                <a:gd name="connsiteY19" fmla="*/ 643262 h 671704"/>
                <a:gd name="connsiteX20" fmla="*/ 242592 w 433887"/>
                <a:gd name="connsiteY20" fmla="*/ 653308 h 671704"/>
                <a:gd name="connsiteX21" fmla="*/ 233251 w 433887"/>
                <a:gd name="connsiteY21" fmla="*/ 610825 h 671704"/>
                <a:gd name="connsiteX22" fmla="*/ 219919 w 433887"/>
                <a:gd name="connsiteY22" fmla="*/ 553411 h 671704"/>
                <a:gd name="connsiteX23" fmla="*/ 219919 w 433887"/>
                <a:gd name="connsiteY23" fmla="*/ 553414 h 671704"/>
                <a:gd name="connsiteX24" fmla="*/ 213565 w 433887"/>
                <a:gd name="connsiteY24" fmla="*/ 635205 h 671704"/>
                <a:gd name="connsiteX25" fmla="*/ 168946 w 433887"/>
                <a:gd name="connsiteY25" fmla="*/ 627093 h 671704"/>
                <a:gd name="connsiteX26" fmla="*/ 175030 w 433887"/>
                <a:gd name="connsiteY26" fmla="*/ 562191 h 671704"/>
                <a:gd name="connsiteX27" fmla="*/ 140552 w 433887"/>
                <a:gd name="connsiteY27" fmla="*/ 507431 h 671704"/>
                <a:gd name="connsiteX28" fmla="*/ 29004 w 433887"/>
                <a:gd name="connsiteY28" fmla="*/ 399941 h 671704"/>
                <a:gd name="connsiteX29" fmla="*/ 14807 w 433887"/>
                <a:gd name="connsiteY29" fmla="*/ 306646 h 671704"/>
                <a:gd name="connsiteX30" fmla="*/ 71012 w 433887"/>
                <a:gd name="connsiteY30" fmla="*/ 215083 h 671704"/>
                <a:gd name="connsiteX31" fmla="*/ 94064 w 433887"/>
                <a:gd name="connsiteY31" fmla="*/ 169040 h 671704"/>
                <a:gd name="connsiteX32" fmla="*/ 120220 w 433887"/>
                <a:gd name="connsiteY32" fmla="*/ 59476 h 671704"/>
                <a:gd name="connsiteX33" fmla="*/ 220153 w 433887"/>
                <a:gd name="connsiteY33"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12233 w 433887"/>
                <a:gd name="connsiteY7" fmla="*/ 82627 h 671704"/>
                <a:gd name="connsiteX8" fmla="*/ 301676 w 433887"/>
                <a:gd name="connsiteY8" fmla="*/ 91946 h 671704"/>
                <a:gd name="connsiteX9" fmla="*/ 327088 w 433887"/>
                <a:gd name="connsiteY9" fmla="*/ 125976 h 671704"/>
                <a:gd name="connsiteX10" fmla="*/ 335128 w 433887"/>
                <a:gd name="connsiteY10" fmla="*/ 127053 h 671704"/>
                <a:gd name="connsiteX11" fmla="*/ 391117 w 433887"/>
                <a:gd name="connsiteY11" fmla="*/ 222143 h 671704"/>
                <a:gd name="connsiteX12" fmla="*/ 386287 w 433887"/>
                <a:gd name="connsiteY12" fmla="*/ 284637 h 671704"/>
                <a:gd name="connsiteX13" fmla="*/ 401939 w 433887"/>
                <a:gd name="connsiteY13" fmla="*/ 374637 h 671704"/>
                <a:gd name="connsiteX14" fmla="*/ 419207 w 433887"/>
                <a:gd name="connsiteY14" fmla="*/ 473040 h 671704"/>
                <a:gd name="connsiteX15" fmla="*/ 270738 w 433887"/>
                <a:gd name="connsiteY15" fmla="*/ 482945 h 671704"/>
                <a:gd name="connsiteX16" fmla="*/ 246569 w 433887"/>
                <a:gd name="connsiteY16" fmla="*/ 502047 h 671704"/>
                <a:gd name="connsiteX17" fmla="*/ 257156 w 433887"/>
                <a:gd name="connsiteY17" fmla="*/ 611378 h 671704"/>
                <a:gd name="connsiteX18" fmla="*/ 247788 w 433887"/>
                <a:gd name="connsiteY18" fmla="*/ 643262 h 671704"/>
                <a:gd name="connsiteX19" fmla="*/ 242592 w 433887"/>
                <a:gd name="connsiteY19" fmla="*/ 653308 h 671704"/>
                <a:gd name="connsiteX20" fmla="*/ 233251 w 433887"/>
                <a:gd name="connsiteY20" fmla="*/ 610825 h 671704"/>
                <a:gd name="connsiteX21" fmla="*/ 219919 w 433887"/>
                <a:gd name="connsiteY21" fmla="*/ 553411 h 671704"/>
                <a:gd name="connsiteX22" fmla="*/ 219919 w 433887"/>
                <a:gd name="connsiteY22" fmla="*/ 553414 h 671704"/>
                <a:gd name="connsiteX23" fmla="*/ 213565 w 433887"/>
                <a:gd name="connsiteY23" fmla="*/ 635205 h 671704"/>
                <a:gd name="connsiteX24" fmla="*/ 168946 w 433887"/>
                <a:gd name="connsiteY24" fmla="*/ 627093 h 671704"/>
                <a:gd name="connsiteX25" fmla="*/ 175030 w 433887"/>
                <a:gd name="connsiteY25" fmla="*/ 562191 h 671704"/>
                <a:gd name="connsiteX26" fmla="*/ 140552 w 433887"/>
                <a:gd name="connsiteY26" fmla="*/ 507431 h 671704"/>
                <a:gd name="connsiteX27" fmla="*/ 29004 w 433887"/>
                <a:gd name="connsiteY27" fmla="*/ 399941 h 671704"/>
                <a:gd name="connsiteX28" fmla="*/ 14807 w 433887"/>
                <a:gd name="connsiteY28" fmla="*/ 306646 h 671704"/>
                <a:gd name="connsiteX29" fmla="*/ 71012 w 433887"/>
                <a:gd name="connsiteY29" fmla="*/ 215083 h 671704"/>
                <a:gd name="connsiteX30" fmla="*/ 94064 w 433887"/>
                <a:gd name="connsiteY30" fmla="*/ 169040 h 671704"/>
                <a:gd name="connsiteX31" fmla="*/ 120220 w 433887"/>
                <a:gd name="connsiteY31" fmla="*/ 59476 h 671704"/>
                <a:gd name="connsiteX32" fmla="*/ 220153 w 433887"/>
                <a:gd name="connsiteY32" fmla="*/ 0 h 671704"/>
                <a:gd name="connsiteX0" fmla="*/ 242592 w 433887"/>
                <a:gd name="connsiteY0" fmla="*/ 653308 h 671704"/>
                <a:gd name="connsiteX1" fmla="*/ 243370 w 433887"/>
                <a:gd name="connsiteY1" fmla="*/ 656849 h 671704"/>
                <a:gd name="connsiteX2" fmla="*/ 245440 w 433887"/>
                <a:gd name="connsiteY2" fmla="*/ 671457 h 671704"/>
                <a:gd name="connsiteX3" fmla="*/ 241094 w 433887"/>
                <a:gd name="connsiteY3" fmla="*/ 656204 h 671704"/>
                <a:gd name="connsiteX4" fmla="*/ 242592 w 433887"/>
                <a:gd name="connsiteY4" fmla="*/ 653308 h 671704"/>
                <a:gd name="connsiteX5" fmla="*/ 220153 w 433887"/>
                <a:gd name="connsiteY5" fmla="*/ 0 h 671704"/>
                <a:gd name="connsiteX6" fmla="*/ 320086 w 433887"/>
                <a:gd name="connsiteY6" fmla="*/ 59476 h 671704"/>
                <a:gd name="connsiteX7" fmla="*/ 301676 w 433887"/>
                <a:gd name="connsiteY7" fmla="*/ 91946 h 671704"/>
                <a:gd name="connsiteX8" fmla="*/ 327088 w 433887"/>
                <a:gd name="connsiteY8" fmla="*/ 125976 h 671704"/>
                <a:gd name="connsiteX9" fmla="*/ 335128 w 433887"/>
                <a:gd name="connsiteY9" fmla="*/ 127053 h 671704"/>
                <a:gd name="connsiteX10" fmla="*/ 391117 w 433887"/>
                <a:gd name="connsiteY10" fmla="*/ 222143 h 671704"/>
                <a:gd name="connsiteX11" fmla="*/ 386287 w 433887"/>
                <a:gd name="connsiteY11" fmla="*/ 284637 h 671704"/>
                <a:gd name="connsiteX12" fmla="*/ 401939 w 433887"/>
                <a:gd name="connsiteY12" fmla="*/ 374637 h 671704"/>
                <a:gd name="connsiteX13" fmla="*/ 419207 w 433887"/>
                <a:gd name="connsiteY13" fmla="*/ 473040 h 671704"/>
                <a:gd name="connsiteX14" fmla="*/ 270738 w 433887"/>
                <a:gd name="connsiteY14" fmla="*/ 482945 h 671704"/>
                <a:gd name="connsiteX15" fmla="*/ 246569 w 433887"/>
                <a:gd name="connsiteY15" fmla="*/ 502047 h 671704"/>
                <a:gd name="connsiteX16" fmla="*/ 257156 w 433887"/>
                <a:gd name="connsiteY16" fmla="*/ 611378 h 671704"/>
                <a:gd name="connsiteX17" fmla="*/ 247788 w 433887"/>
                <a:gd name="connsiteY17" fmla="*/ 643262 h 671704"/>
                <a:gd name="connsiteX18" fmla="*/ 242592 w 433887"/>
                <a:gd name="connsiteY18" fmla="*/ 653308 h 671704"/>
                <a:gd name="connsiteX19" fmla="*/ 233251 w 433887"/>
                <a:gd name="connsiteY19" fmla="*/ 610825 h 671704"/>
                <a:gd name="connsiteX20" fmla="*/ 219919 w 433887"/>
                <a:gd name="connsiteY20" fmla="*/ 553411 h 671704"/>
                <a:gd name="connsiteX21" fmla="*/ 219919 w 433887"/>
                <a:gd name="connsiteY21" fmla="*/ 553414 h 671704"/>
                <a:gd name="connsiteX22" fmla="*/ 213565 w 433887"/>
                <a:gd name="connsiteY22" fmla="*/ 635205 h 671704"/>
                <a:gd name="connsiteX23" fmla="*/ 168946 w 433887"/>
                <a:gd name="connsiteY23" fmla="*/ 627093 h 671704"/>
                <a:gd name="connsiteX24" fmla="*/ 175030 w 433887"/>
                <a:gd name="connsiteY24" fmla="*/ 562191 h 671704"/>
                <a:gd name="connsiteX25" fmla="*/ 140552 w 433887"/>
                <a:gd name="connsiteY25" fmla="*/ 507431 h 671704"/>
                <a:gd name="connsiteX26" fmla="*/ 29004 w 433887"/>
                <a:gd name="connsiteY26" fmla="*/ 399941 h 671704"/>
                <a:gd name="connsiteX27" fmla="*/ 14807 w 433887"/>
                <a:gd name="connsiteY27" fmla="*/ 306646 h 671704"/>
                <a:gd name="connsiteX28" fmla="*/ 71012 w 433887"/>
                <a:gd name="connsiteY28" fmla="*/ 215083 h 671704"/>
                <a:gd name="connsiteX29" fmla="*/ 94064 w 433887"/>
                <a:gd name="connsiteY29" fmla="*/ 169040 h 671704"/>
                <a:gd name="connsiteX30" fmla="*/ 120220 w 433887"/>
                <a:gd name="connsiteY30" fmla="*/ 59476 h 671704"/>
                <a:gd name="connsiteX31" fmla="*/ 220153 w 433887"/>
                <a:gd name="connsiteY31" fmla="*/ 0 h 671704"/>
                <a:gd name="connsiteX0" fmla="*/ 242592 w 433887"/>
                <a:gd name="connsiteY0" fmla="*/ 653843 h 672239"/>
                <a:gd name="connsiteX1" fmla="*/ 243370 w 433887"/>
                <a:gd name="connsiteY1" fmla="*/ 657384 h 672239"/>
                <a:gd name="connsiteX2" fmla="*/ 245440 w 433887"/>
                <a:gd name="connsiteY2" fmla="*/ 671992 h 672239"/>
                <a:gd name="connsiteX3" fmla="*/ 241094 w 433887"/>
                <a:gd name="connsiteY3" fmla="*/ 656739 h 672239"/>
                <a:gd name="connsiteX4" fmla="*/ 242592 w 433887"/>
                <a:gd name="connsiteY4" fmla="*/ 653843 h 672239"/>
                <a:gd name="connsiteX5" fmla="*/ 220153 w 433887"/>
                <a:gd name="connsiteY5" fmla="*/ 535 h 672239"/>
                <a:gd name="connsiteX6" fmla="*/ 301676 w 433887"/>
                <a:gd name="connsiteY6" fmla="*/ 92481 h 672239"/>
                <a:gd name="connsiteX7" fmla="*/ 327088 w 433887"/>
                <a:gd name="connsiteY7" fmla="*/ 126511 h 672239"/>
                <a:gd name="connsiteX8" fmla="*/ 335128 w 433887"/>
                <a:gd name="connsiteY8" fmla="*/ 127588 h 672239"/>
                <a:gd name="connsiteX9" fmla="*/ 391117 w 433887"/>
                <a:gd name="connsiteY9" fmla="*/ 222678 h 672239"/>
                <a:gd name="connsiteX10" fmla="*/ 386287 w 433887"/>
                <a:gd name="connsiteY10" fmla="*/ 285172 h 672239"/>
                <a:gd name="connsiteX11" fmla="*/ 401939 w 433887"/>
                <a:gd name="connsiteY11" fmla="*/ 375172 h 672239"/>
                <a:gd name="connsiteX12" fmla="*/ 419207 w 433887"/>
                <a:gd name="connsiteY12" fmla="*/ 473575 h 672239"/>
                <a:gd name="connsiteX13" fmla="*/ 270738 w 433887"/>
                <a:gd name="connsiteY13" fmla="*/ 483480 h 672239"/>
                <a:gd name="connsiteX14" fmla="*/ 246569 w 433887"/>
                <a:gd name="connsiteY14" fmla="*/ 502582 h 672239"/>
                <a:gd name="connsiteX15" fmla="*/ 257156 w 433887"/>
                <a:gd name="connsiteY15" fmla="*/ 611913 h 672239"/>
                <a:gd name="connsiteX16" fmla="*/ 247788 w 433887"/>
                <a:gd name="connsiteY16" fmla="*/ 643797 h 672239"/>
                <a:gd name="connsiteX17" fmla="*/ 242592 w 433887"/>
                <a:gd name="connsiteY17" fmla="*/ 653843 h 672239"/>
                <a:gd name="connsiteX18" fmla="*/ 233251 w 433887"/>
                <a:gd name="connsiteY18" fmla="*/ 611360 h 672239"/>
                <a:gd name="connsiteX19" fmla="*/ 219919 w 433887"/>
                <a:gd name="connsiteY19" fmla="*/ 553946 h 672239"/>
                <a:gd name="connsiteX20" fmla="*/ 219919 w 433887"/>
                <a:gd name="connsiteY20" fmla="*/ 553949 h 672239"/>
                <a:gd name="connsiteX21" fmla="*/ 213565 w 433887"/>
                <a:gd name="connsiteY21" fmla="*/ 635740 h 672239"/>
                <a:gd name="connsiteX22" fmla="*/ 168946 w 433887"/>
                <a:gd name="connsiteY22" fmla="*/ 627628 h 672239"/>
                <a:gd name="connsiteX23" fmla="*/ 175030 w 433887"/>
                <a:gd name="connsiteY23" fmla="*/ 562726 h 672239"/>
                <a:gd name="connsiteX24" fmla="*/ 140552 w 433887"/>
                <a:gd name="connsiteY24" fmla="*/ 507966 h 672239"/>
                <a:gd name="connsiteX25" fmla="*/ 29004 w 433887"/>
                <a:gd name="connsiteY25" fmla="*/ 400476 h 672239"/>
                <a:gd name="connsiteX26" fmla="*/ 14807 w 433887"/>
                <a:gd name="connsiteY26" fmla="*/ 307181 h 672239"/>
                <a:gd name="connsiteX27" fmla="*/ 71012 w 433887"/>
                <a:gd name="connsiteY27" fmla="*/ 215618 h 672239"/>
                <a:gd name="connsiteX28" fmla="*/ 94064 w 433887"/>
                <a:gd name="connsiteY28" fmla="*/ 169575 h 672239"/>
                <a:gd name="connsiteX29" fmla="*/ 120220 w 433887"/>
                <a:gd name="connsiteY29" fmla="*/ 60011 h 672239"/>
                <a:gd name="connsiteX30" fmla="*/ 220153 w 433887"/>
                <a:gd name="connsiteY30" fmla="*/ 535 h 672239"/>
                <a:gd name="connsiteX0" fmla="*/ 242592 w 433887"/>
                <a:gd name="connsiteY0" fmla="*/ 653843 h 672239"/>
                <a:gd name="connsiteX1" fmla="*/ 243370 w 433887"/>
                <a:gd name="connsiteY1" fmla="*/ 657384 h 672239"/>
                <a:gd name="connsiteX2" fmla="*/ 245440 w 433887"/>
                <a:gd name="connsiteY2" fmla="*/ 671992 h 672239"/>
                <a:gd name="connsiteX3" fmla="*/ 241094 w 433887"/>
                <a:gd name="connsiteY3" fmla="*/ 656739 h 672239"/>
                <a:gd name="connsiteX4" fmla="*/ 242592 w 433887"/>
                <a:gd name="connsiteY4" fmla="*/ 653843 h 672239"/>
                <a:gd name="connsiteX5" fmla="*/ 220153 w 433887"/>
                <a:gd name="connsiteY5" fmla="*/ 535 h 672239"/>
                <a:gd name="connsiteX6" fmla="*/ 301676 w 433887"/>
                <a:gd name="connsiteY6" fmla="*/ 92481 h 672239"/>
                <a:gd name="connsiteX7" fmla="*/ 335128 w 433887"/>
                <a:gd name="connsiteY7" fmla="*/ 127588 h 672239"/>
                <a:gd name="connsiteX8" fmla="*/ 391117 w 433887"/>
                <a:gd name="connsiteY8" fmla="*/ 222678 h 672239"/>
                <a:gd name="connsiteX9" fmla="*/ 386287 w 433887"/>
                <a:gd name="connsiteY9" fmla="*/ 285172 h 672239"/>
                <a:gd name="connsiteX10" fmla="*/ 401939 w 433887"/>
                <a:gd name="connsiteY10" fmla="*/ 375172 h 672239"/>
                <a:gd name="connsiteX11" fmla="*/ 419207 w 433887"/>
                <a:gd name="connsiteY11" fmla="*/ 473575 h 672239"/>
                <a:gd name="connsiteX12" fmla="*/ 270738 w 433887"/>
                <a:gd name="connsiteY12" fmla="*/ 483480 h 672239"/>
                <a:gd name="connsiteX13" fmla="*/ 246569 w 433887"/>
                <a:gd name="connsiteY13" fmla="*/ 502582 h 672239"/>
                <a:gd name="connsiteX14" fmla="*/ 257156 w 433887"/>
                <a:gd name="connsiteY14" fmla="*/ 611913 h 672239"/>
                <a:gd name="connsiteX15" fmla="*/ 247788 w 433887"/>
                <a:gd name="connsiteY15" fmla="*/ 643797 h 672239"/>
                <a:gd name="connsiteX16" fmla="*/ 242592 w 433887"/>
                <a:gd name="connsiteY16" fmla="*/ 653843 h 672239"/>
                <a:gd name="connsiteX17" fmla="*/ 233251 w 433887"/>
                <a:gd name="connsiteY17" fmla="*/ 611360 h 672239"/>
                <a:gd name="connsiteX18" fmla="*/ 219919 w 433887"/>
                <a:gd name="connsiteY18" fmla="*/ 553946 h 672239"/>
                <a:gd name="connsiteX19" fmla="*/ 219919 w 433887"/>
                <a:gd name="connsiteY19" fmla="*/ 553949 h 672239"/>
                <a:gd name="connsiteX20" fmla="*/ 213565 w 433887"/>
                <a:gd name="connsiteY20" fmla="*/ 635740 h 672239"/>
                <a:gd name="connsiteX21" fmla="*/ 168946 w 433887"/>
                <a:gd name="connsiteY21" fmla="*/ 627628 h 672239"/>
                <a:gd name="connsiteX22" fmla="*/ 175030 w 433887"/>
                <a:gd name="connsiteY22" fmla="*/ 562726 h 672239"/>
                <a:gd name="connsiteX23" fmla="*/ 140552 w 433887"/>
                <a:gd name="connsiteY23" fmla="*/ 507966 h 672239"/>
                <a:gd name="connsiteX24" fmla="*/ 29004 w 433887"/>
                <a:gd name="connsiteY24" fmla="*/ 400476 h 672239"/>
                <a:gd name="connsiteX25" fmla="*/ 14807 w 433887"/>
                <a:gd name="connsiteY25" fmla="*/ 307181 h 672239"/>
                <a:gd name="connsiteX26" fmla="*/ 71012 w 433887"/>
                <a:gd name="connsiteY26" fmla="*/ 215618 h 672239"/>
                <a:gd name="connsiteX27" fmla="*/ 94064 w 433887"/>
                <a:gd name="connsiteY27" fmla="*/ 169575 h 672239"/>
                <a:gd name="connsiteX28" fmla="*/ 120220 w 433887"/>
                <a:gd name="connsiteY28" fmla="*/ 60011 h 672239"/>
                <a:gd name="connsiteX29" fmla="*/ 220153 w 433887"/>
                <a:gd name="connsiteY29" fmla="*/ 535 h 672239"/>
                <a:gd name="connsiteX0" fmla="*/ 242592 w 433887"/>
                <a:gd name="connsiteY0" fmla="*/ 653843 h 672239"/>
                <a:gd name="connsiteX1" fmla="*/ 243370 w 433887"/>
                <a:gd name="connsiteY1" fmla="*/ 657384 h 672239"/>
                <a:gd name="connsiteX2" fmla="*/ 245440 w 433887"/>
                <a:gd name="connsiteY2" fmla="*/ 671992 h 672239"/>
                <a:gd name="connsiteX3" fmla="*/ 241094 w 433887"/>
                <a:gd name="connsiteY3" fmla="*/ 656739 h 672239"/>
                <a:gd name="connsiteX4" fmla="*/ 242592 w 433887"/>
                <a:gd name="connsiteY4" fmla="*/ 653843 h 672239"/>
                <a:gd name="connsiteX5" fmla="*/ 220153 w 433887"/>
                <a:gd name="connsiteY5" fmla="*/ 535 h 672239"/>
                <a:gd name="connsiteX6" fmla="*/ 301676 w 433887"/>
                <a:gd name="connsiteY6" fmla="*/ 92481 h 672239"/>
                <a:gd name="connsiteX7" fmla="*/ 335128 w 433887"/>
                <a:gd name="connsiteY7" fmla="*/ 127588 h 672239"/>
                <a:gd name="connsiteX8" fmla="*/ 391117 w 433887"/>
                <a:gd name="connsiteY8" fmla="*/ 222678 h 672239"/>
                <a:gd name="connsiteX9" fmla="*/ 386287 w 433887"/>
                <a:gd name="connsiteY9" fmla="*/ 285172 h 672239"/>
                <a:gd name="connsiteX10" fmla="*/ 401939 w 433887"/>
                <a:gd name="connsiteY10" fmla="*/ 375172 h 672239"/>
                <a:gd name="connsiteX11" fmla="*/ 419207 w 433887"/>
                <a:gd name="connsiteY11" fmla="*/ 473575 h 672239"/>
                <a:gd name="connsiteX12" fmla="*/ 270738 w 433887"/>
                <a:gd name="connsiteY12" fmla="*/ 483480 h 672239"/>
                <a:gd name="connsiteX13" fmla="*/ 246569 w 433887"/>
                <a:gd name="connsiteY13" fmla="*/ 502582 h 672239"/>
                <a:gd name="connsiteX14" fmla="*/ 257156 w 433887"/>
                <a:gd name="connsiteY14" fmla="*/ 611913 h 672239"/>
                <a:gd name="connsiteX15" fmla="*/ 247788 w 433887"/>
                <a:gd name="connsiteY15" fmla="*/ 643797 h 672239"/>
                <a:gd name="connsiteX16" fmla="*/ 242592 w 433887"/>
                <a:gd name="connsiteY16" fmla="*/ 653843 h 672239"/>
                <a:gd name="connsiteX17" fmla="*/ 233251 w 433887"/>
                <a:gd name="connsiteY17" fmla="*/ 611360 h 672239"/>
                <a:gd name="connsiteX18" fmla="*/ 219919 w 433887"/>
                <a:gd name="connsiteY18" fmla="*/ 553946 h 672239"/>
                <a:gd name="connsiteX19" fmla="*/ 219919 w 433887"/>
                <a:gd name="connsiteY19" fmla="*/ 553949 h 672239"/>
                <a:gd name="connsiteX20" fmla="*/ 213565 w 433887"/>
                <a:gd name="connsiteY20" fmla="*/ 635740 h 672239"/>
                <a:gd name="connsiteX21" fmla="*/ 168946 w 433887"/>
                <a:gd name="connsiteY21" fmla="*/ 627628 h 672239"/>
                <a:gd name="connsiteX22" fmla="*/ 175030 w 433887"/>
                <a:gd name="connsiteY22" fmla="*/ 562726 h 672239"/>
                <a:gd name="connsiteX23" fmla="*/ 140552 w 433887"/>
                <a:gd name="connsiteY23" fmla="*/ 507966 h 672239"/>
                <a:gd name="connsiteX24" fmla="*/ 29004 w 433887"/>
                <a:gd name="connsiteY24" fmla="*/ 400476 h 672239"/>
                <a:gd name="connsiteX25" fmla="*/ 14807 w 433887"/>
                <a:gd name="connsiteY25" fmla="*/ 307181 h 672239"/>
                <a:gd name="connsiteX26" fmla="*/ 71012 w 433887"/>
                <a:gd name="connsiteY26" fmla="*/ 215618 h 672239"/>
                <a:gd name="connsiteX27" fmla="*/ 94064 w 433887"/>
                <a:gd name="connsiteY27" fmla="*/ 169575 h 672239"/>
                <a:gd name="connsiteX28" fmla="*/ 120220 w 433887"/>
                <a:gd name="connsiteY28" fmla="*/ 60011 h 672239"/>
                <a:gd name="connsiteX29" fmla="*/ 220153 w 433887"/>
                <a:gd name="connsiteY29" fmla="*/ 535 h 672239"/>
                <a:gd name="connsiteX0" fmla="*/ 242592 w 433887"/>
                <a:gd name="connsiteY0" fmla="*/ 654059 h 672455"/>
                <a:gd name="connsiteX1" fmla="*/ 243370 w 433887"/>
                <a:gd name="connsiteY1" fmla="*/ 657600 h 672455"/>
                <a:gd name="connsiteX2" fmla="*/ 245440 w 433887"/>
                <a:gd name="connsiteY2" fmla="*/ 672208 h 672455"/>
                <a:gd name="connsiteX3" fmla="*/ 241094 w 433887"/>
                <a:gd name="connsiteY3" fmla="*/ 656955 h 672455"/>
                <a:gd name="connsiteX4" fmla="*/ 242592 w 433887"/>
                <a:gd name="connsiteY4" fmla="*/ 654059 h 672455"/>
                <a:gd name="connsiteX5" fmla="*/ 220153 w 433887"/>
                <a:gd name="connsiteY5" fmla="*/ 751 h 672455"/>
                <a:gd name="connsiteX6" fmla="*/ 306306 w 433887"/>
                <a:gd name="connsiteY6" fmla="*/ 99642 h 672455"/>
                <a:gd name="connsiteX7" fmla="*/ 335128 w 433887"/>
                <a:gd name="connsiteY7" fmla="*/ 127804 h 672455"/>
                <a:gd name="connsiteX8" fmla="*/ 391117 w 433887"/>
                <a:gd name="connsiteY8" fmla="*/ 222894 h 672455"/>
                <a:gd name="connsiteX9" fmla="*/ 386287 w 433887"/>
                <a:gd name="connsiteY9" fmla="*/ 285388 h 672455"/>
                <a:gd name="connsiteX10" fmla="*/ 401939 w 433887"/>
                <a:gd name="connsiteY10" fmla="*/ 375388 h 672455"/>
                <a:gd name="connsiteX11" fmla="*/ 419207 w 433887"/>
                <a:gd name="connsiteY11" fmla="*/ 473791 h 672455"/>
                <a:gd name="connsiteX12" fmla="*/ 270738 w 433887"/>
                <a:gd name="connsiteY12" fmla="*/ 483696 h 672455"/>
                <a:gd name="connsiteX13" fmla="*/ 246569 w 433887"/>
                <a:gd name="connsiteY13" fmla="*/ 502798 h 672455"/>
                <a:gd name="connsiteX14" fmla="*/ 257156 w 433887"/>
                <a:gd name="connsiteY14" fmla="*/ 612129 h 672455"/>
                <a:gd name="connsiteX15" fmla="*/ 247788 w 433887"/>
                <a:gd name="connsiteY15" fmla="*/ 644013 h 672455"/>
                <a:gd name="connsiteX16" fmla="*/ 242592 w 433887"/>
                <a:gd name="connsiteY16" fmla="*/ 654059 h 672455"/>
                <a:gd name="connsiteX17" fmla="*/ 233251 w 433887"/>
                <a:gd name="connsiteY17" fmla="*/ 611576 h 672455"/>
                <a:gd name="connsiteX18" fmla="*/ 219919 w 433887"/>
                <a:gd name="connsiteY18" fmla="*/ 554162 h 672455"/>
                <a:gd name="connsiteX19" fmla="*/ 219919 w 433887"/>
                <a:gd name="connsiteY19" fmla="*/ 554165 h 672455"/>
                <a:gd name="connsiteX20" fmla="*/ 213565 w 433887"/>
                <a:gd name="connsiteY20" fmla="*/ 635956 h 672455"/>
                <a:gd name="connsiteX21" fmla="*/ 168946 w 433887"/>
                <a:gd name="connsiteY21" fmla="*/ 627844 h 672455"/>
                <a:gd name="connsiteX22" fmla="*/ 175030 w 433887"/>
                <a:gd name="connsiteY22" fmla="*/ 562942 h 672455"/>
                <a:gd name="connsiteX23" fmla="*/ 140552 w 433887"/>
                <a:gd name="connsiteY23" fmla="*/ 508182 h 672455"/>
                <a:gd name="connsiteX24" fmla="*/ 29004 w 433887"/>
                <a:gd name="connsiteY24" fmla="*/ 400692 h 672455"/>
                <a:gd name="connsiteX25" fmla="*/ 14807 w 433887"/>
                <a:gd name="connsiteY25" fmla="*/ 307397 h 672455"/>
                <a:gd name="connsiteX26" fmla="*/ 71012 w 433887"/>
                <a:gd name="connsiteY26" fmla="*/ 215834 h 672455"/>
                <a:gd name="connsiteX27" fmla="*/ 94064 w 433887"/>
                <a:gd name="connsiteY27" fmla="*/ 169791 h 672455"/>
                <a:gd name="connsiteX28" fmla="*/ 120220 w 433887"/>
                <a:gd name="connsiteY28" fmla="*/ 60227 h 672455"/>
                <a:gd name="connsiteX29" fmla="*/ 220153 w 433887"/>
                <a:gd name="connsiteY29" fmla="*/ 751 h 672455"/>
                <a:gd name="connsiteX0" fmla="*/ 242592 w 433887"/>
                <a:gd name="connsiteY0" fmla="*/ 654059 h 672455"/>
                <a:gd name="connsiteX1" fmla="*/ 243370 w 433887"/>
                <a:gd name="connsiteY1" fmla="*/ 657600 h 672455"/>
                <a:gd name="connsiteX2" fmla="*/ 245440 w 433887"/>
                <a:gd name="connsiteY2" fmla="*/ 672208 h 672455"/>
                <a:gd name="connsiteX3" fmla="*/ 241094 w 433887"/>
                <a:gd name="connsiteY3" fmla="*/ 656955 h 672455"/>
                <a:gd name="connsiteX4" fmla="*/ 242592 w 433887"/>
                <a:gd name="connsiteY4" fmla="*/ 654059 h 672455"/>
                <a:gd name="connsiteX5" fmla="*/ 220153 w 433887"/>
                <a:gd name="connsiteY5" fmla="*/ 751 h 672455"/>
                <a:gd name="connsiteX6" fmla="*/ 306306 w 433887"/>
                <a:gd name="connsiteY6" fmla="*/ 99642 h 672455"/>
                <a:gd name="connsiteX7" fmla="*/ 335128 w 433887"/>
                <a:gd name="connsiteY7" fmla="*/ 127804 h 672455"/>
                <a:gd name="connsiteX8" fmla="*/ 391117 w 433887"/>
                <a:gd name="connsiteY8" fmla="*/ 222894 h 672455"/>
                <a:gd name="connsiteX9" fmla="*/ 386287 w 433887"/>
                <a:gd name="connsiteY9" fmla="*/ 285388 h 672455"/>
                <a:gd name="connsiteX10" fmla="*/ 401939 w 433887"/>
                <a:gd name="connsiteY10" fmla="*/ 375388 h 672455"/>
                <a:gd name="connsiteX11" fmla="*/ 419207 w 433887"/>
                <a:gd name="connsiteY11" fmla="*/ 473791 h 672455"/>
                <a:gd name="connsiteX12" fmla="*/ 270738 w 433887"/>
                <a:gd name="connsiteY12" fmla="*/ 483696 h 672455"/>
                <a:gd name="connsiteX13" fmla="*/ 246569 w 433887"/>
                <a:gd name="connsiteY13" fmla="*/ 502798 h 672455"/>
                <a:gd name="connsiteX14" fmla="*/ 257156 w 433887"/>
                <a:gd name="connsiteY14" fmla="*/ 612129 h 672455"/>
                <a:gd name="connsiteX15" fmla="*/ 247788 w 433887"/>
                <a:gd name="connsiteY15" fmla="*/ 644013 h 672455"/>
                <a:gd name="connsiteX16" fmla="*/ 242592 w 433887"/>
                <a:gd name="connsiteY16" fmla="*/ 654059 h 672455"/>
                <a:gd name="connsiteX17" fmla="*/ 233251 w 433887"/>
                <a:gd name="connsiteY17" fmla="*/ 611576 h 672455"/>
                <a:gd name="connsiteX18" fmla="*/ 219919 w 433887"/>
                <a:gd name="connsiteY18" fmla="*/ 554162 h 672455"/>
                <a:gd name="connsiteX19" fmla="*/ 219919 w 433887"/>
                <a:gd name="connsiteY19" fmla="*/ 554165 h 672455"/>
                <a:gd name="connsiteX20" fmla="*/ 213565 w 433887"/>
                <a:gd name="connsiteY20" fmla="*/ 635956 h 672455"/>
                <a:gd name="connsiteX21" fmla="*/ 168946 w 433887"/>
                <a:gd name="connsiteY21" fmla="*/ 627844 h 672455"/>
                <a:gd name="connsiteX22" fmla="*/ 175030 w 433887"/>
                <a:gd name="connsiteY22" fmla="*/ 562942 h 672455"/>
                <a:gd name="connsiteX23" fmla="*/ 140552 w 433887"/>
                <a:gd name="connsiteY23" fmla="*/ 508182 h 672455"/>
                <a:gd name="connsiteX24" fmla="*/ 29004 w 433887"/>
                <a:gd name="connsiteY24" fmla="*/ 400692 h 672455"/>
                <a:gd name="connsiteX25" fmla="*/ 14807 w 433887"/>
                <a:gd name="connsiteY25" fmla="*/ 307397 h 672455"/>
                <a:gd name="connsiteX26" fmla="*/ 71012 w 433887"/>
                <a:gd name="connsiteY26" fmla="*/ 215834 h 672455"/>
                <a:gd name="connsiteX27" fmla="*/ 94064 w 433887"/>
                <a:gd name="connsiteY27" fmla="*/ 169791 h 672455"/>
                <a:gd name="connsiteX28" fmla="*/ 120220 w 433887"/>
                <a:gd name="connsiteY28" fmla="*/ 60227 h 672455"/>
                <a:gd name="connsiteX29" fmla="*/ 220153 w 433887"/>
                <a:gd name="connsiteY29" fmla="*/ 751 h 672455"/>
                <a:gd name="connsiteX0" fmla="*/ 242592 w 433887"/>
                <a:gd name="connsiteY0" fmla="*/ 654059 h 672455"/>
                <a:gd name="connsiteX1" fmla="*/ 243370 w 433887"/>
                <a:gd name="connsiteY1" fmla="*/ 657600 h 672455"/>
                <a:gd name="connsiteX2" fmla="*/ 245440 w 433887"/>
                <a:gd name="connsiteY2" fmla="*/ 672208 h 672455"/>
                <a:gd name="connsiteX3" fmla="*/ 241094 w 433887"/>
                <a:gd name="connsiteY3" fmla="*/ 656955 h 672455"/>
                <a:gd name="connsiteX4" fmla="*/ 242592 w 433887"/>
                <a:gd name="connsiteY4" fmla="*/ 654059 h 672455"/>
                <a:gd name="connsiteX5" fmla="*/ 220153 w 433887"/>
                <a:gd name="connsiteY5" fmla="*/ 751 h 672455"/>
                <a:gd name="connsiteX6" fmla="*/ 306306 w 433887"/>
                <a:gd name="connsiteY6" fmla="*/ 99642 h 672455"/>
                <a:gd name="connsiteX7" fmla="*/ 335128 w 433887"/>
                <a:gd name="connsiteY7" fmla="*/ 127804 h 672455"/>
                <a:gd name="connsiteX8" fmla="*/ 391117 w 433887"/>
                <a:gd name="connsiteY8" fmla="*/ 222894 h 672455"/>
                <a:gd name="connsiteX9" fmla="*/ 386287 w 433887"/>
                <a:gd name="connsiteY9" fmla="*/ 285388 h 672455"/>
                <a:gd name="connsiteX10" fmla="*/ 401939 w 433887"/>
                <a:gd name="connsiteY10" fmla="*/ 375388 h 672455"/>
                <a:gd name="connsiteX11" fmla="*/ 419207 w 433887"/>
                <a:gd name="connsiteY11" fmla="*/ 473791 h 672455"/>
                <a:gd name="connsiteX12" fmla="*/ 270738 w 433887"/>
                <a:gd name="connsiteY12" fmla="*/ 483696 h 672455"/>
                <a:gd name="connsiteX13" fmla="*/ 246569 w 433887"/>
                <a:gd name="connsiteY13" fmla="*/ 502798 h 672455"/>
                <a:gd name="connsiteX14" fmla="*/ 257156 w 433887"/>
                <a:gd name="connsiteY14" fmla="*/ 612129 h 672455"/>
                <a:gd name="connsiteX15" fmla="*/ 247788 w 433887"/>
                <a:gd name="connsiteY15" fmla="*/ 644013 h 672455"/>
                <a:gd name="connsiteX16" fmla="*/ 242592 w 433887"/>
                <a:gd name="connsiteY16" fmla="*/ 654059 h 672455"/>
                <a:gd name="connsiteX17" fmla="*/ 233251 w 433887"/>
                <a:gd name="connsiteY17" fmla="*/ 611576 h 672455"/>
                <a:gd name="connsiteX18" fmla="*/ 219919 w 433887"/>
                <a:gd name="connsiteY18" fmla="*/ 554162 h 672455"/>
                <a:gd name="connsiteX19" fmla="*/ 219919 w 433887"/>
                <a:gd name="connsiteY19" fmla="*/ 554165 h 672455"/>
                <a:gd name="connsiteX20" fmla="*/ 213565 w 433887"/>
                <a:gd name="connsiteY20" fmla="*/ 635956 h 672455"/>
                <a:gd name="connsiteX21" fmla="*/ 168946 w 433887"/>
                <a:gd name="connsiteY21" fmla="*/ 627844 h 672455"/>
                <a:gd name="connsiteX22" fmla="*/ 175030 w 433887"/>
                <a:gd name="connsiteY22" fmla="*/ 562942 h 672455"/>
                <a:gd name="connsiteX23" fmla="*/ 140552 w 433887"/>
                <a:gd name="connsiteY23" fmla="*/ 508182 h 672455"/>
                <a:gd name="connsiteX24" fmla="*/ 29004 w 433887"/>
                <a:gd name="connsiteY24" fmla="*/ 400692 h 672455"/>
                <a:gd name="connsiteX25" fmla="*/ 14807 w 433887"/>
                <a:gd name="connsiteY25" fmla="*/ 307397 h 672455"/>
                <a:gd name="connsiteX26" fmla="*/ 71012 w 433887"/>
                <a:gd name="connsiteY26" fmla="*/ 215834 h 672455"/>
                <a:gd name="connsiteX27" fmla="*/ 94064 w 433887"/>
                <a:gd name="connsiteY27" fmla="*/ 169791 h 672455"/>
                <a:gd name="connsiteX28" fmla="*/ 120220 w 433887"/>
                <a:gd name="connsiteY28" fmla="*/ 60227 h 672455"/>
                <a:gd name="connsiteX29" fmla="*/ 220153 w 433887"/>
                <a:gd name="connsiteY29" fmla="*/ 751 h 672455"/>
                <a:gd name="connsiteX0" fmla="*/ 242592 w 433887"/>
                <a:gd name="connsiteY0" fmla="*/ 653390 h 671786"/>
                <a:gd name="connsiteX1" fmla="*/ 243370 w 433887"/>
                <a:gd name="connsiteY1" fmla="*/ 656931 h 671786"/>
                <a:gd name="connsiteX2" fmla="*/ 245440 w 433887"/>
                <a:gd name="connsiteY2" fmla="*/ 671539 h 671786"/>
                <a:gd name="connsiteX3" fmla="*/ 241094 w 433887"/>
                <a:gd name="connsiteY3" fmla="*/ 656286 h 671786"/>
                <a:gd name="connsiteX4" fmla="*/ 242592 w 433887"/>
                <a:gd name="connsiteY4" fmla="*/ 653390 h 671786"/>
                <a:gd name="connsiteX5" fmla="*/ 220153 w 433887"/>
                <a:gd name="connsiteY5" fmla="*/ 82 h 671786"/>
                <a:gd name="connsiteX6" fmla="*/ 306306 w 433887"/>
                <a:gd name="connsiteY6" fmla="*/ 98973 h 671786"/>
                <a:gd name="connsiteX7" fmla="*/ 335128 w 433887"/>
                <a:gd name="connsiteY7" fmla="*/ 127135 h 671786"/>
                <a:gd name="connsiteX8" fmla="*/ 391117 w 433887"/>
                <a:gd name="connsiteY8" fmla="*/ 222225 h 671786"/>
                <a:gd name="connsiteX9" fmla="*/ 386287 w 433887"/>
                <a:gd name="connsiteY9" fmla="*/ 284719 h 671786"/>
                <a:gd name="connsiteX10" fmla="*/ 401939 w 433887"/>
                <a:gd name="connsiteY10" fmla="*/ 374719 h 671786"/>
                <a:gd name="connsiteX11" fmla="*/ 419207 w 433887"/>
                <a:gd name="connsiteY11" fmla="*/ 473122 h 671786"/>
                <a:gd name="connsiteX12" fmla="*/ 270738 w 433887"/>
                <a:gd name="connsiteY12" fmla="*/ 483027 h 671786"/>
                <a:gd name="connsiteX13" fmla="*/ 246569 w 433887"/>
                <a:gd name="connsiteY13" fmla="*/ 502129 h 671786"/>
                <a:gd name="connsiteX14" fmla="*/ 257156 w 433887"/>
                <a:gd name="connsiteY14" fmla="*/ 611460 h 671786"/>
                <a:gd name="connsiteX15" fmla="*/ 247788 w 433887"/>
                <a:gd name="connsiteY15" fmla="*/ 643344 h 671786"/>
                <a:gd name="connsiteX16" fmla="*/ 242592 w 433887"/>
                <a:gd name="connsiteY16" fmla="*/ 653390 h 671786"/>
                <a:gd name="connsiteX17" fmla="*/ 233251 w 433887"/>
                <a:gd name="connsiteY17" fmla="*/ 610907 h 671786"/>
                <a:gd name="connsiteX18" fmla="*/ 219919 w 433887"/>
                <a:gd name="connsiteY18" fmla="*/ 553493 h 671786"/>
                <a:gd name="connsiteX19" fmla="*/ 219919 w 433887"/>
                <a:gd name="connsiteY19" fmla="*/ 553496 h 671786"/>
                <a:gd name="connsiteX20" fmla="*/ 213565 w 433887"/>
                <a:gd name="connsiteY20" fmla="*/ 635287 h 671786"/>
                <a:gd name="connsiteX21" fmla="*/ 168946 w 433887"/>
                <a:gd name="connsiteY21" fmla="*/ 627175 h 671786"/>
                <a:gd name="connsiteX22" fmla="*/ 175030 w 433887"/>
                <a:gd name="connsiteY22" fmla="*/ 562273 h 671786"/>
                <a:gd name="connsiteX23" fmla="*/ 140552 w 433887"/>
                <a:gd name="connsiteY23" fmla="*/ 507513 h 671786"/>
                <a:gd name="connsiteX24" fmla="*/ 29004 w 433887"/>
                <a:gd name="connsiteY24" fmla="*/ 400023 h 671786"/>
                <a:gd name="connsiteX25" fmla="*/ 14807 w 433887"/>
                <a:gd name="connsiteY25" fmla="*/ 306728 h 671786"/>
                <a:gd name="connsiteX26" fmla="*/ 71012 w 433887"/>
                <a:gd name="connsiteY26" fmla="*/ 215165 h 671786"/>
                <a:gd name="connsiteX27" fmla="*/ 94064 w 433887"/>
                <a:gd name="connsiteY27" fmla="*/ 169122 h 671786"/>
                <a:gd name="connsiteX28" fmla="*/ 120220 w 433887"/>
                <a:gd name="connsiteY28" fmla="*/ 59558 h 671786"/>
                <a:gd name="connsiteX29" fmla="*/ 220153 w 433887"/>
                <a:gd name="connsiteY29" fmla="*/ 82 h 671786"/>
                <a:gd name="connsiteX0" fmla="*/ 242592 w 433887"/>
                <a:gd name="connsiteY0" fmla="*/ 653408 h 671804"/>
                <a:gd name="connsiteX1" fmla="*/ 243370 w 433887"/>
                <a:gd name="connsiteY1" fmla="*/ 656949 h 671804"/>
                <a:gd name="connsiteX2" fmla="*/ 245440 w 433887"/>
                <a:gd name="connsiteY2" fmla="*/ 671557 h 671804"/>
                <a:gd name="connsiteX3" fmla="*/ 241094 w 433887"/>
                <a:gd name="connsiteY3" fmla="*/ 656304 h 671804"/>
                <a:gd name="connsiteX4" fmla="*/ 242592 w 433887"/>
                <a:gd name="connsiteY4" fmla="*/ 653408 h 671804"/>
                <a:gd name="connsiteX5" fmla="*/ 220153 w 433887"/>
                <a:gd name="connsiteY5" fmla="*/ 100 h 671804"/>
                <a:gd name="connsiteX6" fmla="*/ 306306 w 433887"/>
                <a:gd name="connsiteY6" fmla="*/ 98991 h 671804"/>
                <a:gd name="connsiteX7" fmla="*/ 335128 w 433887"/>
                <a:gd name="connsiteY7" fmla="*/ 127153 h 671804"/>
                <a:gd name="connsiteX8" fmla="*/ 391117 w 433887"/>
                <a:gd name="connsiteY8" fmla="*/ 222243 h 671804"/>
                <a:gd name="connsiteX9" fmla="*/ 386287 w 433887"/>
                <a:gd name="connsiteY9" fmla="*/ 284737 h 671804"/>
                <a:gd name="connsiteX10" fmla="*/ 401939 w 433887"/>
                <a:gd name="connsiteY10" fmla="*/ 374737 h 671804"/>
                <a:gd name="connsiteX11" fmla="*/ 419207 w 433887"/>
                <a:gd name="connsiteY11" fmla="*/ 473140 h 671804"/>
                <a:gd name="connsiteX12" fmla="*/ 270738 w 433887"/>
                <a:gd name="connsiteY12" fmla="*/ 483045 h 671804"/>
                <a:gd name="connsiteX13" fmla="*/ 246569 w 433887"/>
                <a:gd name="connsiteY13" fmla="*/ 502147 h 671804"/>
                <a:gd name="connsiteX14" fmla="*/ 257156 w 433887"/>
                <a:gd name="connsiteY14" fmla="*/ 611478 h 671804"/>
                <a:gd name="connsiteX15" fmla="*/ 247788 w 433887"/>
                <a:gd name="connsiteY15" fmla="*/ 643362 h 671804"/>
                <a:gd name="connsiteX16" fmla="*/ 242592 w 433887"/>
                <a:gd name="connsiteY16" fmla="*/ 653408 h 671804"/>
                <a:gd name="connsiteX17" fmla="*/ 233251 w 433887"/>
                <a:gd name="connsiteY17" fmla="*/ 610925 h 671804"/>
                <a:gd name="connsiteX18" fmla="*/ 219919 w 433887"/>
                <a:gd name="connsiteY18" fmla="*/ 553511 h 671804"/>
                <a:gd name="connsiteX19" fmla="*/ 219919 w 433887"/>
                <a:gd name="connsiteY19" fmla="*/ 553514 h 671804"/>
                <a:gd name="connsiteX20" fmla="*/ 213565 w 433887"/>
                <a:gd name="connsiteY20" fmla="*/ 635305 h 671804"/>
                <a:gd name="connsiteX21" fmla="*/ 168946 w 433887"/>
                <a:gd name="connsiteY21" fmla="*/ 627193 h 671804"/>
                <a:gd name="connsiteX22" fmla="*/ 175030 w 433887"/>
                <a:gd name="connsiteY22" fmla="*/ 562291 h 671804"/>
                <a:gd name="connsiteX23" fmla="*/ 140552 w 433887"/>
                <a:gd name="connsiteY23" fmla="*/ 507531 h 671804"/>
                <a:gd name="connsiteX24" fmla="*/ 29004 w 433887"/>
                <a:gd name="connsiteY24" fmla="*/ 400041 h 671804"/>
                <a:gd name="connsiteX25" fmla="*/ 14807 w 433887"/>
                <a:gd name="connsiteY25" fmla="*/ 306746 h 671804"/>
                <a:gd name="connsiteX26" fmla="*/ 71012 w 433887"/>
                <a:gd name="connsiteY26" fmla="*/ 215183 h 671804"/>
                <a:gd name="connsiteX27" fmla="*/ 94064 w 433887"/>
                <a:gd name="connsiteY27" fmla="*/ 169140 h 671804"/>
                <a:gd name="connsiteX28" fmla="*/ 120220 w 433887"/>
                <a:gd name="connsiteY28" fmla="*/ 59576 h 671804"/>
                <a:gd name="connsiteX29" fmla="*/ 220153 w 433887"/>
                <a:gd name="connsiteY29" fmla="*/ 100 h 6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3887" h="671804">
                  <a:moveTo>
                    <a:pt x="242592" y="653408"/>
                  </a:moveTo>
                  <a:lnTo>
                    <a:pt x="243370" y="656949"/>
                  </a:lnTo>
                  <a:cubicBezTo>
                    <a:pt x="245545" y="667625"/>
                    <a:pt x="246378" y="673065"/>
                    <a:pt x="245440" y="671557"/>
                  </a:cubicBezTo>
                  <a:cubicBezTo>
                    <a:pt x="241119" y="665728"/>
                    <a:pt x="240186" y="660824"/>
                    <a:pt x="241094" y="656304"/>
                  </a:cubicBezTo>
                  <a:lnTo>
                    <a:pt x="242592" y="653408"/>
                  </a:lnTo>
                  <a:close/>
                  <a:moveTo>
                    <a:pt x="220153" y="100"/>
                  </a:moveTo>
                  <a:cubicBezTo>
                    <a:pt x="262743" y="2039"/>
                    <a:pt x="359096" y="14329"/>
                    <a:pt x="306306" y="98991"/>
                  </a:cubicBezTo>
                  <a:cubicBezTo>
                    <a:pt x="325560" y="103748"/>
                    <a:pt x="326292" y="98087"/>
                    <a:pt x="335128" y="127153"/>
                  </a:cubicBezTo>
                  <a:cubicBezTo>
                    <a:pt x="407194" y="135957"/>
                    <a:pt x="406336" y="205627"/>
                    <a:pt x="391117" y="222243"/>
                  </a:cubicBezTo>
                  <a:cubicBezTo>
                    <a:pt x="401432" y="250591"/>
                    <a:pt x="399206" y="253456"/>
                    <a:pt x="386287" y="284737"/>
                  </a:cubicBezTo>
                  <a:cubicBezTo>
                    <a:pt x="410634" y="307048"/>
                    <a:pt x="429232" y="363810"/>
                    <a:pt x="401939" y="374737"/>
                  </a:cubicBezTo>
                  <a:cubicBezTo>
                    <a:pt x="443655" y="399467"/>
                    <a:pt x="439004" y="439906"/>
                    <a:pt x="419207" y="473140"/>
                  </a:cubicBezTo>
                  <a:cubicBezTo>
                    <a:pt x="399409" y="506374"/>
                    <a:pt x="330450" y="521341"/>
                    <a:pt x="270738" y="483045"/>
                  </a:cubicBezTo>
                  <a:cubicBezTo>
                    <a:pt x="266923" y="492365"/>
                    <a:pt x="266429" y="497765"/>
                    <a:pt x="246569" y="502147"/>
                  </a:cubicBezTo>
                  <a:cubicBezTo>
                    <a:pt x="243960" y="521713"/>
                    <a:pt x="249232" y="583243"/>
                    <a:pt x="257156" y="611478"/>
                  </a:cubicBezTo>
                  <a:cubicBezTo>
                    <a:pt x="261118" y="625595"/>
                    <a:pt x="253868" y="634786"/>
                    <a:pt x="247788" y="643362"/>
                  </a:cubicBezTo>
                  <a:lnTo>
                    <a:pt x="242592" y="653408"/>
                  </a:lnTo>
                  <a:lnTo>
                    <a:pt x="233251" y="610925"/>
                  </a:lnTo>
                  <a:lnTo>
                    <a:pt x="219919" y="553511"/>
                  </a:lnTo>
                  <a:lnTo>
                    <a:pt x="219919" y="553514"/>
                  </a:lnTo>
                  <a:cubicBezTo>
                    <a:pt x="217833" y="589250"/>
                    <a:pt x="215509" y="618573"/>
                    <a:pt x="213565" y="635305"/>
                  </a:cubicBezTo>
                  <a:cubicBezTo>
                    <a:pt x="205791" y="702234"/>
                    <a:pt x="175369" y="639362"/>
                    <a:pt x="168946" y="627193"/>
                  </a:cubicBezTo>
                  <a:cubicBezTo>
                    <a:pt x="162523" y="615023"/>
                    <a:pt x="179762" y="582235"/>
                    <a:pt x="175030" y="562291"/>
                  </a:cubicBezTo>
                  <a:cubicBezTo>
                    <a:pt x="170298" y="542347"/>
                    <a:pt x="166918" y="522742"/>
                    <a:pt x="140552" y="507531"/>
                  </a:cubicBezTo>
                  <a:cubicBezTo>
                    <a:pt x="40160" y="518687"/>
                    <a:pt x="-12910" y="459871"/>
                    <a:pt x="29004" y="400041"/>
                  </a:cubicBezTo>
                  <a:cubicBezTo>
                    <a:pt x="-8178" y="376717"/>
                    <a:pt x="-5813" y="336492"/>
                    <a:pt x="14807" y="306746"/>
                  </a:cubicBezTo>
                  <a:cubicBezTo>
                    <a:pt x="949" y="254691"/>
                    <a:pt x="40589" y="221943"/>
                    <a:pt x="71012" y="215183"/>
                  </a:cubicBezTo>
                  <a:cubicBezTo>
                    <a:pt x="74768" y="192249"/>
                    <a:pt x="83399" y="175087"/>
                    <a:pt x="94064" y="169140"/>
                  </a:cubicBezTo>
                  <a:cubicBezTo>
                    <a:pt x="64644" y="112916"/>
                    <a:pt x="75861" y="70385"/>
                    <a:pt x="120220" y="59576"/>
                  </a:cubicBezTo>
                  <a:cubicBezTo>
                    <a:pt x="131009" y="24458"/>
                    <a:pt x="177563" y="-1839"/>
                    <a:pt x="220153" y="100"/>
                  </a:cubicBezTo>
                  <a:close/>
                </a:path>
              </a:pathLst>
            </a:custGeom>
            <a:grpFill/>
            <a:ln w="6350">
              <a:solidFill>
                <a:schemeClr val="tx1">
                  <a:lumMod val="65000"/>
                  <a:lumOff val="35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0" marR="0" lvl="0" indent="0" algn="ctr" defTabSz="1219170" rtl="0" eaLnBrk="0" fontAlgn="auto" latinLnBrk="0" hangingPunct="0">
                <a:lnSpc>
                  <a:spcPct val="100000"/>
                </a:lnSpc>
                <a:spcBef>
                  <a:spcPts val="0"/>
                </a:spcBef>
                <a:spcAft>
                  <a:spcPts val="0"/>
                </a:spcAft>
                <a:buClr>
                  <a:prstClr val="white"/>
                </a:buClr>
                <a:buSzTx/>
                <a:buFontTx/>
                <a:buNone/>
                <a:tabLst/>
                <a:defRPr/>
              </a:pPr>
              <a:endParaRPr kumimoji="0" lang="de-DE" sz="1600" b="0" i="0" u="none" strike="noStrike" kern="0" cap="none" spc="0" normalizeH="0" baseline="0" noProof="0">
                <a:ln>
                  <a:noFill/>
                </a:ln>
                <a:solidFill>
                  <a:srgbClr val="FFFFFF"/>
                </a:solidFill>
                <a:effectLst/>
                <a:uLnTx/>
                <a:uFillTx/>
                <a:latin typeface="Arial"/>
                <a:ea typeface="+mn-ea"/>
                <a:cs typeface="Noto Sans"/>
              </a:endParaRPr>
            </a:p>
          </p:txBody>
        </p:sp>
        <p:sp>
          <p:nvSpPr>
            <p:cNvPr id="31" name="Freeform: Shape 50">
              <a:extLst>
                <a:ext uri="{FF2B5EF4-FFF2-40B4-BE49-F238E27FC236}">
                  <a16:creationId xmlns:a16="http://schemas.microsoft.com/office/drawing/2014/main" id="{22C8610B-B3E8-BD05-AFBB-A90B03854A5F}"/>
                </a:ext>
              </a:extLst>
            </p:cNvPr>
            <p:cNvSpPr/>
            <p:nvPr/>
          </p:nvSpPr>
          <p:spPr bwMode="auto">
            <a:xfrm>
              <a:off x="3750110" y="2044887"/>
              <a:ext cx="148947" cy="468518"/>
            </a:xfrm>
            <a:custGeom>
              <a:avLst/>
              <a:gdLst>
                <a:gd name="connsiteX0" fmla="*/ 142419 w 148947"/>
                <a:gd name="connsiteY0" fmla="*/ 0 h 468518"/>
                <a:gd name="connsiteX1" fmla="*/ 148947 w 148947"/>
                <a:gd name="connsiteY1" fmla="*/ 1650 h 468518"/>
                <a:gd name="connsiteX2" fmla="*/ 148947 w 148947"/>
                <a:gd name="connsiteY2" fmla="*/ 468518 h 468518"/>
                <a:gd name="connsiteX3" fmla="*/ 118595 w 148947"/>
                <a:gd name="connsiteY3" fmla="*/ 468518 h 468518"/>
                <a:gd name="connsiteX4" fmla="*/ 127847 w 148947"/>
                <a:gd name="connsiteY4" fmla="*/ 437120 h 468518"/>
                <a:gd name="connsiteX5" fmla="*/ 135934 w 148947"/>
                <a:gd name="connsiteY5" fmla="*/ 375537 h 468518"/>
                <a:gd name="connsiteX6" fmla="*/ 135010 w 148947"/>
                <a:gd name="connsiteY6" fmla="*/ 345395 h 468518"/>
                <a:gd name="connsiteX7" fmla="*/ 122691 w 148947"/>
                <a:gd name="connsiteY7" fmla="*/ 341889 h 468518"/>
                <a:gd name="connsiteX8" fmla="*/ 112503 w 148947"/>
                <a:gd name="connsiteY8" fmla="*/ 332208 h 468518"/>
                <a:gd name="connsiteX9" fmla="*/ 107231 w 148947"/>
                <a:gd name="connsiteY9" fmla="*/ 321187 h 468518"/>
                <a:gd name="connsiteX10" fmla="*/ 106915 w 148947"/>
                <a:gd name="connsiteY10" fmla="*/ 322698 h 468518"/>
                <a:gd name="connsiteX11" fmla="*/ 66296 w 148947"/>
                <a:gd name="connsiteY11" fmla="*/ 345343 h 468518"/>
                <a:gd name="connsiteX12" fmla="*/ 59475 w 148947"/>
                <a:gd name="connsiteY12" fmla="*/ 343620 h 468518"/>
                <a:gd name="connsiteX13" fmla="*/ 44941 w 148947"/>
                <a:gd name="connsiteY13" fmla="*/ 345343 h 468518"/>
                <a:gd name="connsiteX14" fmla="*/ 27613 w 148947"/>
                <a:gd name="connsiteY14" fmla="*/ 340966 h 468518"/>
                <a:gd name="connsiteX15" fmla="*/ 3323 w 148947"/>
                <a:gd name="connsiteY15" fmla="*/ 285276 h 468518"/>
                <a:gd name="connsiteX16" fmla="*/ 19753 w 148947"/>
                <a:gd name="connsiteY16" fmla="*/ 267796 h 468518"/>
                <a:gd name="connsiteX17" fmla="*/ 41365 w 148947"/>
                <a:gd name="connsiteY17" fmla="*/ 263181 h 468518"/>
                <a:gd name="connsiteX18" fmla="*/ 34314 w 148947"/>
                <a:gd name="connsiteY18" fmla="*/ 262524 h 468518"/>
                <a:gd name="connsiteX19" fmla="*/ 23431 w 148947"/>
                <a:gd name="connsiteY19" fmla="*/ 255465 h 468518"/>
                <a:gd name="connsiteX20" fmla="*/ 36360 w 148947"/>
                <a:gd name="connsiteY20" fmla="*/ 201603 h 468518"/>
                <a:gd name="connsiteX21" fmla="*/ 42040 w 148947"/>
                <a:gd name="connsiteY21" fmla="*/ 197915 h 468518"/>
                <a:gd name="connsiteX22" fmla="*/ 41593 w 148947"/>
                <a:gd name="connsiteY22" fmla="*/ 197490 h 468518"/>
                <a:gd name="connsiteX23" fmla="*/ 32204 w 148947"/>
                <a:gd name="connsiteY23" fmla="*/ 165546 h 468518"/>
                <a:gd name="connsiteX24" fmla="*/ 34723 w 148947"/>
                <a:gd name="connsiteY24" fmla="*/ 147961 h 468518"/>
                <a:gd name="connsiteX25" fmla="*/ 36035 w 148947"/>
                <a:gd name="connsiteY25" fmla="*/ 145220 h 468518"/>
                <a:gd name="connsiteX26" fmla="*/ 29163 w 148947"/>
                <a:gd name="connsiteY26" fmla="*/ 139000 h 468518"/>
                <a:gd name="connsiteX27" fmla="*/ 24482 w 148947"/>
                <a:gd name="connsiteY27" fmla="*/ 124851 h 468518"/>
                <a:gd name="connsiteX28" fmla="*/ 60860 w 148947"/>
                <a:gd name="connsiteY28" fmla="*/ 91358 h 468518"/>
                <a:gd name="connsiteX29" fmla="*/ 73812 w 148947"/>
                <a:gd name="connsiteY29" fmla="*/ 89762 h 468518"/>
                <a:gd name="connsiteX30" fmla="*/ 74499 w 148947"/>
                <a:gd name="connsiteY30" fmla="*/ 84965 h 468518"/>
                <a:gd name="connsiteX31" fmla="*/ 81368 w 148947"/>
                <a:gd name="connsiteY31" fmla="*/ 70606 h 468518"/>
                <a:gd name="connsiteX32" fmla="*/ 98704 w 148947"/>
                <a:gd name="connsiteY32" fmla="*/ 60485 h 468518"/>
                <a:gd name="connsiteX33" fmla="*/ 93029 w 148947"/>
                <a:gd name="connsiteY33" fmla="*/ 56673 h 468518"/>
                <a:gd name="connsiteX34" fmla="*/ 82857 w 148947"/>
                <a:gd name="connsiteY34" fmla="*/ 36350 h 468518"/>
                <a:gd name="connsiteX35" fmla="*/ 142419 w 148947"/>
                <a:gd name="connsiteY35" fmla="*/ 0 h 4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947" h="468518">
                  <a:moveTo>
                    <a:pt x="142419" y="0"/>
                  </a:moveTo>
                  <a:lnTo>
                    <a:pt x="148947" y="1650"/>
                  </a:lnTo>
                  <a:lnTo>
                    <a:pt x="148947" y="468518"/>
                  </a:lnTo>
                  <a:lnTo>
                    <a:pt x="118595" y="468518"/>
                  </a:lnTo>
                  <a:lnTo>
                    <a:pt x="127847" y="437120"/>
                  </a:lnTo>
                  <a:cubicBezTo>
                    <a:pt x="132105" y="418153"/>
                    <a:pt x="134870" y="397443"/>
                    <a:pt x="135934" y="375537"/>
                  </a:cubicBezTo>
                  <a:lnTo>
                    <a:pt x="135010" y="345395"/>
                  </a:lnTo>
                  <a:lnTo>
                    <a:pt x="122691" y="341889"/>
                  </a:lnTo>
                  <a:cubicBezTo>
                    <a:pt x="118856" y="339603"/>
                    <a:pt x="115403" y="336295"/>
                    <a:pt x="112503" y="332208"/>
                  </a:cubicBezTo>
                  <a:lnTo>
                    <a:pt x="107231" y="321187"/>
                  </a:lnTo>
                  <a:lnTo>
                    <a:pt x="106915" y="322698"/>
                  </a:lnTo>
                  <a:cubicBezTo>
                    <a:pt x="99945" y="338016"/>
                    <a:pt x="83609" y="346446"/>
                    <a:pt x="66296" y="345343"/>
                  </a:cubicBezTo>
                  <a:lnTo>
                    <a:pt x="59475" y="343620"/>
                  </a:lnTo>
                  <a:lnTo>
                    <a:pt x="44941" y="345343"/>
                  </a:lnTo>
                  <a:cubicBezTo>
                    <a:pt x="39170" y="344976"/>
                    <a:pt x="33291" y="343550"/>
                    <a:pt x="27613" y="340966"/>
                  </a:cubicBezTo>
                  <a:cubicBezTo>
                    <a:pt x="4904" y="330632"/>
                    <a:pt x="-5971" y="305699"/>
                    <a:pt x="3323" y="285276"/>
                  </a:cubicBezTo>
                  <a:cubicBezTo>
                    <a:pt x="6807" y="277617"/>
                    <a:pt x="12633" y="271680"/>
                    <a:pt x="19753" y="267796"/>
                  </a:cubicBezTo>
                  <a:lnTo>
                    <a:pt x="41365" y="263181"/>
                  </a:lnTo>
                  <a:lnTo>
                    <a:pt x="34314" y="262524"/>
                  </a:lnTo>
                  <a:cubicBezTo>
                    <a:pt x="30069" y="261141"/>
                    <a:pt x="26343" y="258798"/>
                    <a:pt x="23431" y="255465"/>
                  </a:cubicBezTo>
                  <a:cubicBezTo>
                    <a:pt x="11783" y="242134"/>
                    <a:pt x="17571" y="218020"/>
                    <a:pt x="36360" y="201603"/>
                  </a:cubicBezTo>
                  <a:lnTo>
                    <a:pt x="42040" y="197915"/>
                  </a:lnTo>
                  <a:lnTo>
                    <a:pt x="41593" y="197490"/>
                  </a:lnTo>
                  <a:cubicBezTo>
                    <a:pt x="35792" y="189315"/>
                    <a:pt x="32204" y="178021"/>
                    <a:pt x="32204" y="165546"/>
                  </a:cubicBezTo>
                  <a:cubicBezTo>
                    <a:pt x="32205" y="159309"/>
                    <a:pt x="33102" y="153367"/>
                    <a:pt x="34723" y="147961"/>
                  </a:cubicBezTo>
                  <a:lnTo>
                    <a:pt x="36035" y="145220"/>
                  </a:lnTo>
                  <a:lnTo>
                    <a:pt x="29163" y="139000"/>
                  </a:lnTo>
                  <a:cubicBezTo>
                    <a:pt x="26149" y="134651"/>
                    <a:pt x="24482" y="129870"/>
                    <a:pt x="24482" y="124851"/>
                  </a:cubicBezTo>
                  <a:cubicBezTo>
                    <a:pt x="24482" y="109794"/>
                    <a:pt x="39483" y="96876"/>
                    <a:pt x="60860" y="91358"/>
                  </a:cubicBezTo>
                  <a:lnTo>
                    <a:pt x="73812" y="89762"/>
                  </a:lnTo>
                  <a:lnTo>
                    <a:pt x="74499" y="84965"/>
                  </a:lnTo>
                  <a:cubicBezTo>
                    <a:pt x="76121" y="79560"/>
                    <a:pt x="78468" y="74693"/>
                    <a:pt x="81368" y="70606"/>
                  </a:cubicBezTo>
                  <a:lnTo>
                    <a:pt x="98704" y="60485"/>
                  </a:lnTo>
                  <a:lnTo>
                    <a:pt x="93029" y="56673"/>
                  </a:lnTo>
                  <a:cubicBezTo>
                    <a:pt x="86606" y="50872"/>
                    <a:pt x="82856" y="43878"/>
                    <a:pt x="82857" y="36350"/>
                  </a:cubicBezTo>
                  <a:cubicBezTo>
                    <a:pt x="82856" y="16274"/>
                    <a:pt x="109524" y="0"/>
                    <a:pt x="142419" y="0"/>
                  </a:cubicBezTo>
                  <a:close/>
                </a:path>
              </a:pathLst>
            </a:custGeom>
            <a:grpFill/>
            <a:ln w="6350">
              <a:solidFill>
                <a:schemeClr val="tx1">
                  <a:lumMod val="65000"/>
                  <a:lumOff val="35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6000" tIns="96000" rIns="96000" bIns="96000" numCol="1" spcCol="0" rtlCol="0" fromWordArt="0" anchor="t" anchorCtr="0" forceAA="0" compatLnSpc="1">
              <a:prstTxWarp prst="textNoShape">
                <a:avLst/>
              </a:prstTxWarp>
              <a:noAutofit/>
            </a:bodyPr>
            <a:lstStyle/>
            <a:p>
              <a:pPr marL="0" marR="0" lvl="0" indent="0" algn="ctr" defTabSz="1219170" rtl="0" eaLnBrk="0" fontAlgn="auto" latinLnBrk="0" hangingPunct="0">
                <a:lnSpc>
                  <a:spcPct val="100000"/>
                </a:lnSpc>
                <a:spcBef>
                  <a:spcPts val="0"/>
                </a:spcBef>
                <a:spcAft>
                  <a:spcPts val="0"/>
                </a:spcAft>
                <a:buClr>
                  <a:prstClr val="white"/>
                </a:buClr>
                <a:buSzTx/>
                <a:buFontTx/>
                <a:buNone/>
                <a:tabLst/>
                <a:defRPr/>
              </a:pPr>
              <a:endParaRPr kumimoji="0" lang="de-DE" sz="1600" b="0" i="0" u="none" strike="noStrike" kern="0" cap="none" spc="0" normalizeH="0" baseline="0" noProof="0">
                <a:ln>
                  <a:noFill/>
                </a:ln>
                <a:solidFill>
                  <a:srgbClr val="FFFFFF"/>
                </a:solidFill>
                <a:effectLst/>
                <a:uLnTx/>
                <a:uFillTx/>
                <a:latin typeface="Arial"/>
                <a:ea typeface="+mn-ea"/>
                <a:cs typeface="Noto Sans"/>
              </a:endParaRPr>
            </a:p>
          </p:txBody>
        </p:sp>
        <p:sp>
          <p:nvSpPr>
            <p:cNvPr id="32" name="Freeform: Shape 51">
              <a:extLst>
                <a:ext uri="{FF2B5EF4-FFF2-40B4-BE49-F238E27FC236}">
                  <a16:creationId xmlns:a16="http://schemas.microsoft.com/office/drawing/2014/main" id="{78D61575-F285-6827-6116-14BB10C2E9E5}"/>
                </a:ext>
              </a:extLst>
            </p:cNvPr>
            <p:cNvSpPr/>
            <p:nvPr/>
          </p:nvSpPr>
          <p:spPr bwMode="auto">
            <a:xfrm>
              <a:off x="3899057" y="2046537"/>
              <a:ext cx="141582" cy="466868"/>
            </a:xfrm>
            <a:custGeom>
              <a:avLst/>
              <a:gdLst>
                <a:gd name="connsiteX0" fmla="*/ 0 w 141582"/>
                <a:gd name="connsiteY0" fmla="*/ 0 h 466868"/>
                <a:gd name="connsiteX1" fmla="*/ 35589 w 141582"/>
                <a:gd name="connsiteY1" fmla="*/ 8996 h 466868"/>
                <a:gd name="connsiteX2" fmla="*/ 53034 w 141582"/>
                <a:gd name="connsiteY2" fmla="*/ 34699 h 466868"/>
                <a:gd name="connsiteX3" fmla="*/ 52864 w 141582"/>
                <a:gd name="connsiteY3" fmla="*/ 35215 h 466868"/>
                <a:gd name="connsiteX4" fmla="*/ 58191 w 141582"/>
                <a:gd name="connsiteY4" fmla="*/ 36184 h 466868"/>
                <a:gd name="connsiteX5" fmla="*/ 87302 w 141582"/>
                <a:gd name="connsiteY5" fmla="*/ 75765 h 466868"/>
                <a:gd name="connsiteX6" fmla="*/ 73341 w 141582"/>
                <a:gd name="connsiteY6" fmla="*/ 106139 h 466868"/>
                <a:gd name="connsiteX7" fmla="*/ 66724 w 141582"/>
                <a:gd name="connsiteY7" fmla="*/ 110160 h 466868"/>
                <a:gd name="connsiteX8" fmla="*/ 68163 w 141582"/>
                <a:gd name="connsiteY8" fmla="*/ 110569 h 466868"/>
                <a:gd name="connsiteX9" fmla="*/ 87739 w 141582"/>
                <a:gd name="connsiteY9" fmla="*/ 152195 h 466868"/>
                <a:gd name="connsiteX10" fmla="*/ 87578 w 141582"/>
                <a:gd name="connsiteY10" fmla="*/ 153320 h 466868"/>
                <a:gd name="connsiteX11" fmla="*/ 102761 w 141582"/>
                <a:gd name="connsiteY11" fmla="*/ 156082 h 466868"/>
                <a:gd name="connsiteX12" fmla="*/ 131871 w 141582"/>
                <a:gd name="connsiteY12" fmla="*/ 195662 h 466868"/>
                <a:gd name="connsiteX13" fmla="*/ 128126 w 141582"/>
                <a:gd name="connsiteY13" fmla="*/ 212383 h 466868"/>
                <a:gd name="connsiteX14" fmla="*/ 125442 w 141582"/>
                <a:gd name="connsiteY14" fmla="*/ 215970 h 466868"/>
                <a:gd name="connsiteX15" fmla="*/ 136902 w 141582"/>
                <a:gd name="connsiteY15" fmla="*/ 226342 h 466868"/>
                <a:gd name="connsiteX16" fmla="*/ 141582 w 141582"/>
                <a:gd name="connsiteY16" fmla="*/ 240491 h 466868"/>
                <a:gd name="connsiteX17" fmla="*/ 105204 w 141582"/>
                <a:gd name="connsiteY17" fmla="*/ 273984 h 466868"/>
                <a:gd name="connsiteX18" fmla="*/ 101958 w 141582"/>
                <a:gd name="connsiteY18" fmla="*/ 274384 h 466868"/>
                <a:gd name="connsiteX19" fmla="*/ 103634 w 141582"/>
                <a:gd name="connsiteY19" fmla="*/ 275547 h 466868"/>
                <a:gd name="connsiteX20" fmla="*/ 104064 w 141582"/>
                <a:gd name="connsiteY20" fmla="*/ 276177 h 466868"/>
                <a:gd name="connsiteX21" fmla="*/ 117577 w 141582"/>
                <a:gd name="connsiteY21" fmla="*/ 281736 h 466868"/>
                <a:gd name="connsiteX22" fmla="*/ 135022 w 141582"/>
                <a:gd name="connsiteY22" fmla="*/ 307440 h 466868"/>
                <a:gd name="connsiteX23" fmla="*/ 75460 w 141582"/>
                <a:gd name="connsiteY23" fmla="*/ 343789 h 466868"/>
                <a:gd name="connsiteX24" fmla="*/ 73672 w 141582"/>
                <a:gd name="connsiteY24" fmla="*/ 343569 h 466868"/>
                <a:gd name="connsiteX25" fmla="*/ 72624 w 141582"/>
                <a:gd name="connsiteY25" fmla="*/ 343693 h 466868"/>
                <a:gd name="connsiteX26" fmla="*/ 70666 w 141582"/>
                <a:gd name="connsiteY26" fmla="*/ 343198 h 466868"/>
                <a:gd name="connsiteX27" fmla="*/ 52276 w 141582"/>
                <a:gd name="connsiteY27" fmla="*/ 340933 h 466868"/>
                <a:gd name="connsiteX28" fmla="*/ 50270 w 141582"/>
                <a:gd name="connsiteY28" fmla="*/ 340108 h 466868"/>
                <a:gd name="connsiteX29" fmla="*/ 50496 w 141582"/>
                <a:gd name="connsiteY29" fmla="*/ 340238 h 466868"/>
                <a:gd name="connsiteX30" fmla="*/ 46224 w 141582"/>
                <a:gd name="connsiteY30" fmla="*/ 344304 h 466868"/>
                <a:gd name="connsiteX31" fmla="*/ 21466 w 141582"/>
                <a:gd name="connsiteY31" fmla="*/ 382976 h 466868"/>
                <a:gd name="connsiteX32" fmla="*/ 15860 w 141582"/>
                <a:gd name="connsiteY32" fmla="*/ 397581 h 466868"/>
                <a:gd name="connsiteX33" fmla="*/ 22848 w 141582"/>
                <a:gd name="connsiteY33" fmla="*/ 450794 h 466868"/>
                <a:gd name="connsiteX34" fmla="*/ 27585 w 141582"/>
                <a:gd name="connsiteY34" fmla="*/ 466868 h 466868"/>
                <a:gd name="connsiteX35" fmla="*/ 0 w 141582"/>
                <a:gd name="connsiteY35" fmla="*/ 466868 h 466868"/>
                <a:gd name="connsiteX36" fmla="*/ 0 w 141582"/>
                <a:gd name="connsiteY36" fmla="*/ 0 h 466868"/>
                <a:gd name="connsiteX37" fmla="*/ 16465 w 141582"/>
                <a:gd name="connsiteY37" fmla="*/ 333614 h 466868"/>
                <a:gd name="connsiteX38" fmla="*/ 15292 w 141582"/>
                <a:gd name="connsiteY38" fmla="*/ 371885 h 466868"/>
                <a:gd name="connsiteX39" fmla="*/ 21762 w 141582"/>
                <a:gd name="connsiteY39" fmla="*/ 361433 h 466868"/>
                <a:gd name="connsiteX40" fmla="*/ 29798 w 141582"/>
                <a:gd name="connsiteY40" fmla="*/ 342049 h 466868"/>
                <a:gd name="connsiteX41" fmla="*/ 23437 w 141582"/>
                <a:gd name="connsiteY41" fmla="*/ 340239 h 466868"/>
                <a:gd name="connsiteX42" fmla="*/ 16465 w 141582"/>
                <a:gd name="connsiteY42" fmla="*/ 333614 h 46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1582" h="466868">
                  <a:moveTo>
                    <a:pt x="0" y="0"/>
                  </a:moveTo>
                  <a:lnTo>
                    <a:pt x="35589" y="8996"/>
                  </a:lnTo>
                  <a:cubicBezTo>
                    <a:pt x="46367" y="15574"/>
                    <a:pt x="53034" y="24662"/>
                    <a:pt x="53034" y="34699"/>
                  </a:cubicBezTo>
                  <a:lnTo>
                    <a:pt x="52864" y="35215"/>
                  </a:lnTo>
                  <a:lnTo>
                    <a:pt x="58191" y="36184"/>
                  </a:lnTo>
                  <a:cubicBezTo>
                    <a:pt x="75298" y="42706"/>
                    <a:pt x="87302" y="57972"/>
                    <a:pt x="87302" y="75765"/>
                  </a:cubicBezTo>
                  <a:cubicBezTo>
                    <a:pt x="87302" y="87627"/>
                    <a:pt x="81966" y="98365"/>
                    <a:pt x="73341" y="106139"/>
                  </a:cubicBezTo>
                  <a:lnTo>
                    <a:pt x="66724" y="110160"/>
                  </a:lnTo>
                  <a:lnTo>
                    <a:pt x="68163" y="110569"/>
                  </a:lnTo>
                  <a:cubicBezTo>
                    <a:pt x="79667" y="117428"/>
                    <a:pt x="87739" y="133483"/>
                    <a:pt x="87739" y="152195"/>
                  </a:cubicBezTo>
                  <a:lnTo>
                    <a:pt x="87578" y="153320"/>
                  </a:lnTo>
                  <a:lnTo>
                    <a:pt x="102761" y="156082"/>
                  </a:lnTo>
                  <a:cubicBezTo>
                    <a:pt x="119868" y="162603"/>
                    <a:pt x="131871" y="177870"/>
                    <a:pt x="131871" y="195662"/>
                  </a:cubicBezTo>
                  <a:cubicBezTo>
                    <a:pt x="131871" y="201593"/>
                    <a:pt x="130537" y="207244"/>
                    <a:pt x="128126" y="212383"/>
                  </a:cubicBezTo>
                  <a:lnTo>
                    <a:pt x="125442" y="215970"/>
                  </a:lnTo>
                  <a:lnTo>
                    <a:pt x="136902" y="226342"/>
                  </a:lnTo>
                  <a:cubicBezTo>
                    <a:pt x="139916" y="230691"/>
                    <a:pt x="141582" y="235472"/>
                    <a:pt x="141582" y="240491"/>
                  </a:cubicBezTo>
                  <a:cubicBezTo>
                    <a:pt x="141582" y="255547"/>
                    <a:pt x="126582" y="268466"/>
                    <a:pt x="105204" y="273984"/>
                  </a:cubicBezTo>
                  <a:lnTo>
                    <a:pt x="101958" y="274384"/>
                  </a:lnTo>
                  <a:lnTo>
                    <a:pt x="103634" y="275547"/>
                  </a:lnTo>
                  <a:lnTo>
                    <a:pt x="104064" y="276177"/>
                  </a:lnTo>
                  <a:lnTo>
                    <a:pt x="117577" y="281736"/>
                  </a:lnTo>
                  <a:cubicBezTo>
                    <a:pt x="128355" y="288315"/>
                    <a:pt x="135022" y="297402"/>
                    <a:pt x="135022" y="307440"/>
                  </a:cubicBezTo>
                  <a:cubicBezTo>
                    <a:pt x="135022" y="327515"/>
                    <a:pt x="108355" y="343789"/>
                    <a:pt x="75460" y="343789"/>
                  </a:cubicBezTo>
                  <a:lnTo>
                    <a:pt x="73672" y="343569"/>
                  </a:lnTo>
                  <a:lnTo>
                    <a:pt x="72624" y="343693"/>
                  </a:lnTo>
                  <a:lnTo>
                    <a:pt x="70666" y="343198"/>
                  </a:lnTo>
                  <a:lnTo>
                    <a:pt x="52276" y="340933"/>
                  </a:lnTo>
                  <a:lnTo>
                    <a:pt x="50270" y="340108"/>
                  </a:lnTo>
                  <a:lnTo>
                    <a:pt x="50496" y="340238"/>
                  </a:lnTo>
                  <a:lnTo>
                    <a:pt x="46224" y="344304"/>
                  </a:lnTo>
                  <a:cubicBezTo>
                    <a:pt x="36954" y="354367"/>
                    <a:pt x="28278" y="367605"/>
                    <a:pt x="21466" y="382976"/>
                  </a:cubicBezTo>
                  <a:lnTo>
                    <a:pt x="15860" y="397581"/>
                  </a:lnTo>
                  <a:lnTo>
                    <a:pt x="22848" y="450794"/>
                  </a:lnTo>
                  <a:lnTo>
                    <a:pt x="27585" y="466868"/>
                  </a:lnTo>
                  <a:lnTo>
                    <a:pt x="0" y="466868"/>
                  </a:lnTo>
                  <a:lnTo>
                    <a:pt x="0" y="0"/>
                  </a:lnTo>
                  <a:close/>
                  <a:moveTo>
                    <a:pt x="16465" y="333614"/>
                  </a:moveTo>
                  <a:lnTo>
                    <a:pt x="15292" y="371885"/>
                  </a:lnTo>
                  <a:lnTo>
                    <a:pt x="21762" y="361433"/>
                  </a:lnTo>
                  <a:lnTo>
                    <a:pt x="29798" y="342049"/>
                  </a:lnTo>
                  <a:lnTo>
                    <a:pt x="23437" y="340239"/>
                  </a:lnTo>
                  <a:lnTo>
                    <a:pt x="16465" y="333614"/>
                  </a:lnTo>
                  <a:close/>
                </a:path>
              </a:pathLst>
            </a:custGeom>
            <a:grpFill/>
            <a:ln w="6350">
              <a:solidFill>
                <a:schemeClr val="tx1">
                  <a:lumMod val="65000"/>
                  <a:lumOff val="35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6000" tIns="96000" rIns="96000" bIns="96000" numCol="1" spcCol="0" rtlCol="0" fromWordArt="0" anchor="t" anchorCtr="0" forceAA="0" compatLnSpc="1">
              <a:prstTxWarp prst="textNoShape">
                <a:avLst/>
              </a:prstTxWarp>
              <a:noAutofit/>
            </a:bodyPr>
            <a:lstStyle/>
            <a:p>
              <a:pPr marL="0" marR="0" lvl="0" indent="0" algn="ctr" defTabSz="1219170" rtl="0" eaLnBrk="0" fontAlgn="auto" latinLnBrk="0" hangingPunct="0">
                <a:lnSpc>
                  <a:spcPct val="100000"/>
                </a:lnSpc>
                <a:spcBef>
                  <a:spcPts val="0"/>
                </a:spcBef>
                <a:spcAft>
                  <a:spcPts val="0"/>
                </a:spcAft>
                <a:buClr>
                  <a:prstClr val="white"/>
                </a:buClr>
                <a:buSzTx/>
                <a:buFontTx/>
                <a:buNone/>
                <a:tabLst/>
                <a:defRPr/>
              </a:pPr>
              <a:endParaRPr kumimoji="0" lang="de-DE" sz="1600" b="0" i="0" u="none" strike="noStrike" kern="0" cap="none" spc="0" normalizeH="0" baseline="0" noProof="0">
                <a:ln>
                  <a:noFill/>
                </a:ln>
                <a:solidFill>
                  <a:srgbClr val="FFFFFF"/>
                </a:solidFill>
                <a:effectLst/>
                <a:uLnTx/>
                <a:uFillTx/>
                <a:latin typeface="Arial"/>
                <a:ea typeface="+mn-ea"/>
                <a:cs typeface="Noto Sans"/>
              </a:endParaRPr>
            </a:p>
          </p:txBody>
        </p:sp>
      </p:grpSp>
      <p:sp>
        <p:nvSpPr>
          <p:cNvPr id="35" name="Ellipse 34">
            <a:extLst>
              <a:ext uri="{FF2B5EF4-FFF2-40B4-BE49-F238E27FC236}">
                <a16:creationId xmlns:a16="http://schemas.microsoft.com/office/drawing/2014/main" id="{1FF7A292-1AE5-C7B7-E712-066B57679148}"/>
              </a:ext>
            </a:extLst>
          </p:cNvPr>
          <p:cNvSpPr/>
          <p:nvPr/>
        </p:nvSpPr>
        <p:spPr bwMode="auto">
          <a:xfrm>
            <a:off x="9579340" y="2918713"/>
            <a:ext cx="126995" cy="138217"/>
          </a:xfrm>
          <a:prstGeom prst="ellipse">
            <a:avLst/>
          </a:prstGeom>
          <a:solidFill>
            <a:schemeClr val="tx1">
              <a:lumMod val="65000"/>
              <a:lumOff val="3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err="1">
              <a:ln>
                <a:noFill/>
              </a:ln>
              <a:solidFill>
                <a:srgbClr val="000000"/>
              </a:solidFill>
              <a:effectLst/>
              <a:uLnTx/>
              <a:uFillTx/>
              <a:latin typeface="Arial"/>
              <a:ea typeface="+mn-ea"/>
              <a:cs typeface="Noto Sans"/>
            </a:endParaRPr>
          </a:p>
        </p:txBody>
      </p:sp>
      <p:pic>
        <p:nvPicPr>
          <p:cNvPr id="37" name="Grafik 36">
            <a:extLst>
              <a:ext uri="{FF2B5EF4-FFF2-40B4-BE49-F238E27FC236}">
                <a16:creationId xmlns:a16="http://schemas.microsoft.com/office/drawing/2014/main" id="{F877ABA4-EA41-60B1-C0CD-5CF791180FC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84915" y="2164158"/>
            <a:ext cx="955517" cy="1005601"/>
          </a:xfrm>
          <a:prstGeom prst="rect">
            <a:avLst/>
          </a:prstGeom>
        </p:spPr>
      </p:pic>
      <p:grpSp>
        <p:nvGrpSpPr>
          <p:cNvPr id="55" name="Gruppieren 54">
            <a:extLst>
              <a:ext uri="{FF2B5EF4-FFF2-40B4-BE49-F238E27FC236}">
                <a16:creationId xmlns:a16="http://schemas.microsoft.com/office/drawing/2014/main" id="{92809CC3-1592-5205-FCC0-0B36F2CDFB52}"/>
              </a:ext>
            </a:extLst>
          </p:cNvPr>
          <p:cNvGrpSpPr/>
          <p:nvPr/>
        </p:nvGrpSpPr>
        <p:grpSpPr>
          <a:xfrm>
            <a:off x="6145569" y="2263875"/>
            <a:ext cx="1108659" cy="1165125"/>
            <a:chOff x="3857182" y="839498"/>
            <a:chExt cx="6858000" cy="6858000"/>
          </a:xfrm>
        </p:grpSpPr>
        <p:pic>
          <p:nvPicPr>
            <p:cNvPr id="44" name="Grafik 43" descr="Ein Bild, das Zeichnung, Kreis, Blume, Darstellung enthält.&#10;&#10;Automatisch generierte Beschreibung">
              <a:extLst>
                <a:ext uri="{FF2B5EF4-FFF2-40B4-BE49-F238E27FC236}">
                  <a16:creationId xmlns:a16="http://schemas.microsoft.com/office/drawing/2014/main" id="{F3A220B9-4897-F534-B38B-BF4227119CB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57182" y="839498"/>
              <a:ext cx="6858000" cy="6858000"/>
            </a:xfrm>
            <a:prstGeom prst="rect">
              <a:avLst/>
            </a:prstGeom>
          </p:spPr>
        </p:pic>
        <p:pic>
          <p:nvPicPr>
            <p:cNvPr id="45" name="Grafik 44">
              <a:extLst>
                <a:ext uri="{FF2B5EF4-FFF2-40B4-BE49-F238E27FC236}">
                  <a16:creationId xmlns:a16="http://schemas.microsoft.com/office/drawing/2014/main" id="{C85214B5-012A-1ED0-2FA3-BC0F385638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92179" y="2603187"/>
              <a:ext cx="1913668" cy="1957301"/>
            </a:xfrm>
            <a:prstGeom prst="ellipse">
              <a:avLst/>
            </a:prstGeom>
          </p:spPr>
        </p:pic>
        <p:pic>
          <p:nvPicPr>
            <p:cNvPr id="46" name="Grafik 45">
              <a:extLst>
                <a:ext uri="{FF2B5EF4-FFF2-40B4-BE49-F238E27FC236}">
                  <a16:creationId xmlns:a16="http://schemas.microsoft.com/office/drawing/2014/main" id="{4FDEFF27-B1A0-FABD-072C-2BE7777CBBA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205751" y="1864781"/>
              <a:ext cx="752224" cy="769375"/>
            </a:xfrm>
            <a:prstGeom prst="ellipse">
              <a:avLst/>
            </a:prstGeom>
          </p:spPr>
        </p:pic>
        <p:pic>
          <p:nvPicPr>
            <p:cNvPr id="47" name="Grafik 46">
              <a:extLst>
                <a:ext uri="{FF2B5EF4-FFF2-40B4-BE49-F238E27FC236}">
                  <a16:creationId xmlns:a16="http://schemas.microsoft.com/office/drawing/2014/main" id="{B8F9EAAD-0782-FD26-8B77-61B9565CD4B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960106" y="3116611"/>
              <a:ext cx="943767" cy="965286"/>
            </a:xfrm>
            <a:prstGeom prst="ellipse">
              <a:avLst/>
            </a:prstGeom>
          </p:spPr>
        </p:pic>
        <p:pic>
          <p:nvPicPr>
            <p:cNvPr id="48" name="Grafik 47">
              <a:extLst>
                <a:ext uri="{FF2B5EF4-FFF2-40B4-BE49-F238E27FC236}">
                  <a16:creationId xmlns:a16="http://schemas.microsoft.com/office/drawing/2014/main" id="{BAB18B58-0DD2-DFBF-4F2B-C05F80BA275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322038" y="4096417"/>
              <a:ext cx="530414" cy="542508"/>
            </a:xfrm>
            <a:prstGeom prst="ellipse">
              <a:avLst/>
            </a:prstGeom>
          </p:spPr>
        </p:pic>
        <p:pic>
          <p:nvPicPr>
            <p:cNvPr id="49" name="Grafik 48">
              <a:extLst>
                <a:ext uri="{FF2B5EF4-FFF2-40B4-BE49-F238E27FC236}">
                  <a16:creationId xmlns:a16="http://schemas.microsoft.com/office/drawing/2014/main" id="{FBFA8379-A6C8-94B2-0607-EE76968B1DE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332068" y="2206600"/>
              <a:ext cx="688458" cy="704156"/>
            </a:xfrm>
            <a:prstGeom prst="ellipse">
              <a:avLst/>
            </a:prstGeom>
          </p:spPr>
        </p:pic>
        <p:pic>
          <p:nvPicPr>
            <p:cNvPr id="50" name="Grafik 49">
              <a:extLst>
                <a:ext uri="{FF2B5EF4-FFF2-40B4-BE49-F238E27FC236}">
                  <a16:creationId xmlns:a16="http://schemas.microsoft.com/office/drawing/2014/main" id="{820DA1ED-4510-A98B-DE08-D68E03183F2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302118" y="2986540"/>
              <a:ext cx="1159066" cy="1185494"/>
            </a:xfrm>
            <a:prstGeom prst="ellipse">
              <a:avLst/>
            </a:prstGeom>
          </p:spPr>
        </p:pic>
        <p:pic>
          <p:nvPicPr>
            <p:cNvPr id="51" name="Grafik 50">
              <a:extLst>
                <a:ext uri="{FF2B5EF4-FFF2-40B4-BE49-F238E27FC236}">
                  <a16:creationId xmlns:a16="http://schemas.microsoft.com/office/drawing/2014/main" id="{342C5A10-0DCE-8061-842A-1C7F0226972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44357" y="5669199"/>
              <a:ext cx="530414" cy="542508"/>
            </a:xfrm>
            <a:prstGeom prst="ellipse">
              <a:avLst/>
            </a:prstGeom>
          </p:spPr>
        </p:pic>
        <p:pic>
          <p:nvPicPr>
            <p:cNvPr id="52" name="Grafik 51">
              <a:extLst>
                <a:ext uri="{FF2B5EF4-FFF2-40B4-BE49-F238E27FC236}">
                  <a16:creationId xmlns:a16="http://schemas.microsoft.com/office/drawing/2014/main" id="{658B33D8-4F81-D15B-D5A9-11A142BF38E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289646" y="4886188"/>
              <a:ext cx="1101967" cy="1127093"/>
            </a:xfrm>
            <a:prstGeom prst="ellipse">
              <a:avLst/>
            </a:prstGeom>
          </p:spPr>
        </p:pic>
        <p:pic>
          <p:nvPicPr>
            <p:cNvPr id="53" name="Grafik 52">
              <a:extLst>
                <a:ext uri="{FF2B5EF4-FFF2-40B4-BE49-F238E27FC236}">
                  <a16:creationId xmlns:a16="http://schemas.microsoft.com/office/drawing/2014/main" id="{4FDD514F-508B-07F3-9437-81C35A197A7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786259" y="4451022"/>
              <a:ext cx="861833" cy="881484"/>
            </a:xfrm>
            <a:prstGeom prst="ellipse">
              <a:avLst/>
            </a:prstGeom>
          </p:spPr>
        </p:pic>
      </p:grpSp>
    </p:spTree>
    <p:extLst>
      <p:ext uri="{BB962C8B-B14F-4D97-AF65-F5344CB8AC3E}">
        <p14:creationId xmlns:p14="http://schemas.microsoft.com/office/powerpoint/2010/main" val="25773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8FCCB1-E15D-5799-73E3-C6F6E389E930}"/>
              </a:ext>
            </a:extLst>
          </p:cNvPr>
          <p:cNvSpPr>
            <a:spLocks noGrp="1"/>
          </p:cNvSpPr>
          <p:nvPr>
            <p:ph type="title"/>
          </p:nvPr>
        </p:nvSpPr>
        <p:spPr/>
        <p:txBody>
          <a:bodyPr anchor="ctr" anchorCtr="0">
            <a:normAutofit fontScale="90000"/>
          </a:bodyPr>
          <a:lstStyle/>
          <a:p>
            <a:r>
              <a:rPr lang="de-DE" sz="2700" dirty="0">
                <a:solidFill>
                  <a:srgbClr val="F36633"/>
                </a:solidFill>
              </a:rPr>
              <a:t>Hohe Prävalenz von </a:t>
            </a:r>
            <a:r>
              <a:rPr lang="de-DE" sz="3100" dirty="0">
                <a:solidFill>
                  <a:srgbClr val="F36633"/>
                </a:solidFill>
              </a:rPr>
              <a:t>Atemwegsviren bei akuten COPD-Exazerbationen</a:t>
            </a:r>
            <a:endParaRPr lang="de-DE" sz="2700" dirty="0">
              <a:solidFill>
                <a:srgbClr val="F36633"/>
              </a:solidFill>
            </a:endParaRPr>
          </a:p>
        </p:txBody>
      </p:sp>
      <p:sp>
        <p:nvSpPr>
          <p:cNvPr id="3" name="Text Placeholder 3">
            <a:extLst>
              <a:ext uri="{FF2B5EF4-FFF2-40B4-BE49-F238E27FC236}">
                <a16:creationId xmlns:a16="http://schemas.microsoft.com/office/drawing/2014/main" id="{6789BBEE-2221-EB87-69B1-D805588D8203}"/>
              </a:ext>
            </a:extLst>
          </p:cNvPr>
          <p:cNvSpPr txBox="1">
            <a:spLocks/>
          </p:cNvSpPr>
          <p:nvPr/>
        </p:nvSpPr>
        <p:spPr>
          <a:xfrm>
            <a:off x="284333" y="6083038"/>
            <a:ext cx="10437986" cy="791098"/>
          </a:xfrm>
          <a:prstGeom prst="rect">
            <a:avLst/>
          </a:prstGeom>
        </p:spPr>
        <p:txBody>
          <a:bodyPr lIns="0" anchor="ct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endParaRPr kumimoji="0" lang="de-DE" sz="800" b="0" i="0" u="none" strike="noStrike" kern="1200" cap="none" spc="0" normalizeH="0" baseline="0">
              <a:ln>
                <a:noFill/>
              </a:ln>
              <a:solidFill>
                <a:srgbClr val="000000"/>
              </a:solidFill>
              <a:effectLst/>
              <a:uLnTx/>
              <a:uFillTx/>
              <a:latin typeface="Arial"/>
              <a:ea typeface="+mn-ea"/>
              <a:cs typeface="Noto Sans"/>
            </a:endParaRPr>
          </a:p>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r>
              <a:rPr kumimoji="0" lang="de-DE" sz="800" b="0" i="0" u="none" strike="noStrike" kern="1200" cap="none" spc="0" normalizeH="0" baseline="0">
                <a:ln>
                  <a:noFill/>
                </a:ln>
                <a:solidFill>
                  <a:srgbClr val="000000"/>
                </a:solidFill>
                <a:effectLst/>
                <a:uLnTx/>
                <a:uFillTx/>
                <a:latin typeface="Arial"/>
                <a:ea typeface="+mn-ea"/>
                <a:cs typeface="Noto Sans"/>
              </a:rPr>
              <a:t>KI = Konfidenz Intervall; COPD = chronisch obstruktive Lungenerkrankung (</a:t>
            </a:r>
            <a:r>
              <a:rPr kumimoji="0" lang="de-DE" sz="800" b="0" i="0" u="none" strike="noStrike" kern="1200" cap="none" spc="0" normalizeH="0" baseline="0" err="1">
                <a:ln>
                  <a:noFill/>
                </a:ln>
                <a:solidFill>
                  <a:srgbClr val="000000"/>
                </a:solidFill>
                <a:effectLst/>
                <a:uLnTx/>
                <a:uFillTx/>
                <a:latin typeface="Arial"/>
                <a:ea typeface="+mn-ea"/>
                <a:cs typeface="Noto Sans"/>
              </a:rPr>
              <a:t>chronic</a:t>
            </a:r>
            <a:r>
              <a:rPr kumimoji="0" lang="de-DE" sz="800" b="0" i="0" u="none" strike="noStrike" kern="1200" cap="none" spc="0" normalizeH="0" baseline="0">
                <a:ln>
                  <a:noFill/>
                </a:ln>
                <a:solidFill>
                  <a:srgbClr val="000000"/>
                </a:solidFill>
                <a:effectLst/>
                <a:uLnTx/>
                <a:uFillTx/>
                <a:latin typeface="Arial"/>
                <a:ea typeface="+mn-ea"/>
                <a:cs typeface="Noto Sans"/>
              </a:rPr>
              <a:t> </a:t>
            </a:r>
            <a:r>
              <a:rPr kumimoji="0" lang="de-DE" sz="800" b="0" i="0" u="none" strike="noStrike" kern="1200" cap="none" spc="0" normalizeH="0" baseline="0" err="1">
                <a:ln>
                  <a:noFill/>
                </a:ln>
                <a:solidFill>
                  <a:srgbClr val="000000"/>
                </a:solidFill>
                <a:effectLst/>
                <a:uLnTx/>
                <a:uFillTx/>
                <a:latin typeface="Arial"/>
                <a:ea typeface="+mn-ea"/>
                <a:cs typeface="Noto Sans"/>
              </a:rPr>
              <a:t>obstructive</a:t>
            </a:r>
            <a:r>
              <a:rPr kumimoji="0" lang="de-DE" sz="800" b="0" i="0" u="none" strike="noStrike" kern="1200" cap="none" spc="0" normalizeH="0" baseline="0">
                <a:ln>
                  <a:noFill/>
                </a:ln>
                <a:solidFill>
                  <a:srgbClr val="000000"/>
                </a:solidFill>
                <a:effectLst/>
                <a:uLnTx/>
                <a:uFillTx/>
                <a:latin typeface="Arial"/>
                <a:ea typeface="+mn-ea"/>
                <a:cs typeface="Noto Sans"/>
              </a:rPr>
              <a:t> </a:t>
            </a:r>
            <a:r>
              <a:rPr kumimoji="0" lang="de-DE" sz="800" b="0" i="0" u="none" strike="noStrike" kern="1200" cap="none" spc="0" normalizeH="0" baseline="0" err="1">
                <a:ln>
                  <a:noFill/>
                </a:ln>
                <a:solidFill>
                  <a:srgbClr val="000000"/>
                </a:solidFill>
                <a:effectLst/>
                <a:uLnTx/>
                <a:uFillTx/>
                <a:latin typeface="Arial"/>
                <a:ea typeface="+mn-ea"/>
                <a:cs typeface="Noto Sans"/>
              </a:rPr>
              <a:t>pulmonary</a:t>
            </a:r>
            <a:r>
              <a:rPr kumimoji="0" lang="de-DE" sz="800" b="0" i="0" u="none" strike="noStrike" kern="1200" cap="none" spc="0" normalizeH="0" baseline="0">
                <a:ln>
                  <a:noFill/>
                </a:ln>
                <a:solidFill>
                  <a:srgbClr val="000000"/>
                </a:solidFill>
                <a:effectLst/>
                <a:uLnTx/>
                <a:uFillTx/>
                <a:latin typeface="Arial"/>
                <a:ea typeface="+mn-ea"/>
                <a:cs typeface="Noto Sans"/>
              </a:rPr>
              <a:t> </a:t>
            </a:r>
            <a:r>
              <a:rPr kumimoji="0" lang="de-DE" sz="800" b="0" i="0" u="none" strike="noStrike" kern="1200" cap="none" spc="0" normalizeH="0" baseline="0" err="1">
                <a:ln>
                  <a:noFill/>
                </a:ln>
                <a:solidFill>
                  <a:srgbClr val="000000"/>
                </a:solidFill>
                <a:effectLst/>
                <a:uLnTx/>
                <a:uFillTx/>
                <a:latin typeface="Arial"/>
                <a:ea typeface="+mn-ea"/>
                <a:cs typeface="Noto Sans"/>
              </a:rPr>
              <a:t>disease</a:t>
            </a:r>
            <a:r>
              <a:rPr kumimoji="0" lang="de-DE" sz="800" b="0" i="0" u="none" strike="noStrike" kern="1200" cap="none" spc="0" normalizeH="0" baseline="0">
                <a:ln>
                  <a:noFill/>
                </a:ln>
                <a:solidFill>
                  <a:srgbClr val="000000"/>
                </a:solidFill>
                <a:effectLst/>
                <a:uLnTx/>
                <a:uFillTx/>
                <a:latin typeface="Arial"/>
                <a:ea typeface="+mn-ea"/>
                <a:cs typeface="Noto Sans"/>
              </a:rPr>
              <a:t>)</a:t>
            </a:r>
          </a:p>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r>
              <a:rPr kumimoji="0" lang="de-DE" sz="800" b="0" i="0" u="none" strike="noStrike" kern="1200" cap="none" spc="0" normalizeH="0" baseline="0">
                <a:ln>
                  <a:noFill/>
                </a:ln>
                <a:solidFill>
                  <a:srgbClr val="000000"/>
                </a:solidFill>
                <a:effectLst/>
                <a:uLnTx/>
                <a:uFillTx/>
                <a:latin typeface="Arial"/>
                <a:ea typeface="+mn-ea"/>
                <a:cs typeface="Noto Sans"/>
              </a:rPr>
              <a:t>Grafik und Tabelle wurden unabhängig voneinander für GSK aus den Originaldaten erstellt</a:t>
            </a:r>
          </a:p>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r>
              <a:rPr kumimoji="0" lang="de-DE" sz="800" b="0" i="0" u="none" strike="noStrike" kern="1200" cap="none" spc="0" normalizeH="0" baseline="0" err="1">
                <a:ln>
                  <a:noFill/>
                </a:ln>
                <a:solidFill>
                  <a:srgbClr val="000000"/>
                </a:solidFill>
                <a:effectLst/>
                <a:uLnTx/>
                <a:uFillTx/>
                <a:latin typeface="Arial"/>
                <a:ea typeface="+mn-ea"/>
                <a:cs typeface="Noto Sans"/>
              </a:rPr>
              <a:t>Zwaans</a:t>
            </a:r>
            <a:r>
              <a:rPr kumimoji="0" lang="de-DE" sz="800" b="0" i="0" u="none" strike="noStrike" kern="1200" cap="none" spc="0" normalizeH="0" baseline="0">
                <a:ln>
                  <a:noFill/>
                </a:ln>
                <a:solidFill>
                  <a:srgbClr val="000000"/>
                </a:solidFill>
                <a:effectLst/>
                <a:uLnTx/>
                <a:uFillTx/>
                <a:latin typeface="Arial"/>
                <a:ea typeface="+mn-ea"/>
                <a:cs typeface="Noto Sans"/>
              </a:rPr>
              <a:t> W </a:t>
            </a:r>
            <a:r>
              <a:rPr kumimoji="0" lang="de-DE" sz="800" b="0" i="1" u="none" strike="noStrike" kern="1200" cap="none" spc="0" normalizeH="0" baseline="0">
                <a:ln>
                  <a:noFill/>
                </a:ln>
                <a:solidFill>
                  <a:srgbClr val="000000"/>
                </a:solidFill>
                <a:effectLst/>
                <a:uLnTx/>
                <a:uFillTx/>
                <a:latin typeface="Arial"/>
                <a:ea typeface="+mn-ea"/>
                <a:cs typeface="Noto Sans"/>
              </a:rPr>
              <a:t>et al</a:t>
            </a:r>
            <a:r>
              <a:rPr kumimoji="0" lang="de-DE" sz="800" b="0" i="0" u="none" strike="noStrike" kern="1200" cap="none" spc="0" normalizeH="0" baseline="0">
                <a:ln>
                  <a:noFill/>
                </a:ln>
                <a:solidFill>
                  <a:srgbClr val="000000"/>
                </a:solidFill>
                <a:effectLst/>
                <a:uLnTx/>
                <a:uFillTx/>
                <a:latin typeface="Arial"/>
                <a:ea typeface="+mn-ea"/>
                <a:cs typeface="Noto Sans"/>
              </a:rPr>
              <a:t>. </a:t>
            </a:r>
            <a:r>
              <a:rPr kumimoji="0" lang="de-DE" sz="800" b="0" i="1" u="none" strike="noStrike" kern="1200" cap="none" spc="0" normalizeH="0" baseline="0">
                <a:ln>
                  <a:noFill/>
                </a:ln>
                <a:solidFill>
                  <a:srgbClr val="000000"/>
                </a:solidFill>
                <a:effectLst/>
                <a:uLnTx/>
                <a:uFillTx/>
                <a:latin typeface="Arial"/>
                <a:ea typeface="+mn-ea"/>
                <a:cs typeface="Noto Sans"/>
              </a:rPr>
              <a:t>J </a:t>
            </a:r>
            <a:r>
              <a:rPr kumimoji="0" lang="de-DE" sz="800" b="0" i="1" u="none" strike="noStrike" kern="1200" cap="none" spc="0" normalizeH="0" baseline="0" err="1">
                <a:ln>
                  <a:noFill/>
                </a:ln>
                <a:solidFill>
                  <a:srgbClr val="000000"/>
                </a:solidFill>
                <a:effectLst/>
                <a:uLnTx/>
                <a:uFillTx/>
                <a:latin typeface="Arial"/>
                <a:ea typeface="+mn-ea"/>
                <a:cs typeface="Noto Sans"/>
              </a:rPr>
              <a:t>Clin</a:t>
            </a:r>
            <a:r>
              <a:rPr kumimoji="0" lang="de-DE" sz="800" b="0" i="1" u="none" strike="noStrike" kern="1200" cap="none" spc="0" normalizeH="0" baseline="0">
                <a:ln>
                  <a:noFill/>
                </a:ln>
                <a:solidFill>
                  <a:srgbClr val="000000"/>
                </a:solidFill>
                <a:effectLst/>
                <a:uLnTx/>
                <a:uFillTx/>
                <a:latin typeface="Arial"/>
                <a:ea typeface="+mn-ea"/>
                <a:cs typeface="Noto Sans"/>
              </a:rPr>
              <a:t> </a:t>
            </a:r>
            <a:r>
              <a:rPr kumimoji="0" lang="de-DE" sz="800" b="0" i="1" u="none" strike="noStrike" kern="1200" cap="none" spc="0" normalizeH="0" baseline="0" err="1">
                <a:ln>
                  <a:noFill/>
                </a:ln>
                <a:solidFill>
                  <a:srgbClr val="000000"/>
                </a:solidFill>
                <a:effectLst/>
                <a:uLnTx/>
                <a:uFillTx/>
                <a:latin typeface="Arial"/>
                <a:ea typeface="+mn-ea"/>
                <a:cs typeface="Noto Sans"/>
              </a:rPr>
              <a:t>Virol</a:t>
            </a:r>
            <a:r>
              <a:rPr kumimoji="0" lang="de-DE" sz="800" b="0" i="0" u="none" strike="noStrike" kern="1200" cap="none" spc="0" normalizeH="0" baseline="0">
                <a:ln>
                  <a:noFill/>
                </a:ln>
                <a:solidFill>
                  <a:srgbClr val="000000"/>
                </a:solidFill>
                <a:effectLst/>
                <a:uLnTx/>
                <a:uFillTx/>
                <a:latin typeface="Arial"/>
                <a:ea typeface="+mn-ea"/>
                <a:cs typeface="Noto Sans"/>
              </a:rPr>
              <a:t> 2014;61:181−188</a:t>
            </a:r>
          </a:p>
        </p:txBody>
      </p:sp>
      <p:graphicFrame>
        <p:nvGraphicFramePr>
          <p:cNvPr id="8" name="Chart 7">
            <a:extLst>
              <a:ext uri="{FF2B5EF4-FFF2-40B4-BE49-F238E27FC236}">
                <a16:creationId xmlns:a16="http://schemas.microsoft.com/office/drawing/2014/main" id="{36E65B7F-E38F-3198-D41A-9049113F6B98}"/>
              </a:ext>
            </a:extLst>
          </p:cNvPr>
          <p:cNvGraphicFramePr/>
          <p:nvPr/>
        </p:nvGraphicFramePr>
        <p:xfrm>
          <a:off x="1832915" y="1417495"/>
          <a:ext cx="8150225" cy="4315321"/>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4">
            <a:extLst>
              <a:ext uri="{FF2B5EF4-FFF2-40B4-BE49-F238E27FC236}">
                <a16:creationId xmlns:a16="http://schemas.microsoft.com/office/drawing/2014/main" id="{A938F8CA-2545-DD2A-5143-38EEAF61F4D1}"/>
              </a:ext>
            </a:extLst>
          </p:cNvPr>
          <p:cNvSpPr>
            <a:spLocks noGrp="1"/>
          </p:cNvSpPr>
          <p:nvPr>
            <p:ph type="sldNum" sz="quarter" idx="11"/>
          </p:nvPr>
        </p:nvSpPr>
        <p:spPr>
          <a:xfrm>
            <a:off x="11285288" y="6343650"/>
            <a:ext cx="540000" cy="2698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F533D-B52E-4A2F-BF72-0ADD2D94BD75}" type="slidenum">
              <a:rPr kumimoji="0" lang="de-DE" sz="1000" b="0" i="0" u="none" strike="noStrike" kern="1200" cap="none" spc="0" normalizeH="0" baseline="0" smtClean="0">
                <a:ln>
                  <a:noFill/>
                </a:ln>
                <a:solidFill>
                  <a:srgbClr val="000000"/>
                </a:solidFill>
                <a:effectLst/>
                <a:uLnTx/>
                <a:uFillTx/>
                <a:latin typeface="Arial"/>
                <a:ea typeface="+mn-ea"/>
                <a:cs typeface="Noto San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000" b="0" i="0" u="none" strike="noStrike" kern="1200" cap="none" spc="0" normalizeH="0" baseline="0">
              <a:ln>
                <a:noFill/>
              </a:ln>
              <a:solidFill>
                <a:srgbClr val="000000"/>
              </a:solidFill>
              <a:effectLst/>
              <a:uLnTx/>
              <a:uFillTx/>
              <a:latin typeface="Arial"/>
              <a:ea typeface="+mn-ea"/>
              <a:cs typeface="Noto Sans"/>
            </a:endParaRPr>
          </a:p>
        </p:txBody>
      </p:sp>
      <p:sp>
        <p:nvSpPr>
          <p:cNvPr id="9" name="Untertitel 8">
            <a:extLst>
              <a:ext uri="{FF2B5EF4-FFF2-40B4-BE49-F238E27FC236}">
                <a16:creationId xmlns:a16="http://schemas.microsoft.com/office/drawing/2014/main" id="{4A600705-4614-9DD7-F9FA-D35077A8DFBA}"/>
              </a:ext>
            </a:extLst>
          </p:cNvPr>
          <p:cNvSpPr>
            <a:spLocks noGrp="1"/>
          </p:cNvSpPr>
          <p:nvPr>
            <p:ph type="subTitle" idx="1"/>
          </p:nvPr>
        </p:nvSpPr>
        <p:spPr>
          <a:xfrm>
            <a:off x="365125" y="694950"/>
            <a:ext cx="11460164" cy="352800"/>
          </a:xfrm>
        </p:spPr>
        <p:txBody>
          <a:bodyPr/>
          <a:lstStyle/>
          <a:p>
            <a:r>
              <a:rPr lang="de-DE" sz="1800"/>
              <a:t>Systematischer Review der gepoolten Daten aus 19 Studien (N=1728)</a:t>
            </a:r>
          </a:p>
        </p:txBody>
      </p:sp>
    </p:spTree>
    <p:custDataLst>
      <p:tags r:id="rId1"/>
    </p:custDataLst>
    <p:extLst>
      <p:ext uri="{BB962C8B-B14F-4D97-AF65-F5344CB8AC3E}">
        <p14:creationId xmlns:p14="http://schemas.microsoft.com/office/powerpoint/2010/main" val="72845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pPr>
              <a:lnSpc>
                <a:spcPct val="150000"/>
              </a:lnSpc>
            </a:pPr>
            <a:r>
              <a:rPr lang="de-DE" sz="2000">
                <a:latin typeface="Century Gothic" pitchFamily="34" charset="0"/>
              </a:rPr>
              <a:t>Offenlegung von Interessenkonflikten </a:t>
            </a:r>
            <a:br>
              <a:rPr lang="de-DE" sz="2000">
                <a:latin typeface="Century Gothic" pitchFamily="34" charset="0"/>
              </a:rPr>
            </a:br>
            <a:r>
              <a:rPr lang="de-DE" sz="2000">
                <a:latin typeface="Century Gothic" pitchFamily="34" charset="0"/>
              </a:rPr>
              <a:t>Carsten Hafer</a:t>
            </a:r>
            <a:endParaRPr lang="de-DE" sz="2000" dirty="0"/>
          </a:p>
        </p:txBody>
      </p:sp>
      <p:sp>
        <p:nvSpPr>
          <p:cNvPr id="5" name="Inhaltsplatzhalter 4"/>
          <p:cNvSpPr>
            <a:spLocks noGrp="1"/>
          </p:cNvSpPr>
          <p:nvPr>
            <p:ph idx="1"/>
          </p:nvPr>
        </p:nvSpPr>
        <p:spPr/>
        <p:txBody>
          <a:bodyPr>
            <a:normAutofit lnSpcReduction="10000"/>
          </a:bodyPr>
          <a:lstStyle/>
          <a:p>
            <a:pPr marL="0" indent="0">
              <a:lnSpc>
                <a:spcPct val="170000"/>
              </a:lnSpc>
              <a:buNone/>
            </a:pPr>
            <a:r>
              <a:rPr lang="de-DE" sz="2000" b="1" dirty="0">
                <a:latin typeface="Century Gothic" pitchFamily="34" charset="0"/>
                <a:cs typeface="Arial" pitchFamily="34" charset="0"/>
              </a:rPr>
              <a:t>Honorare und Reisekosten </a:t>
            </a:r>
            <a:r>
              <a:rPr lang="de-DE" sz="2000" dirty="0">
                <a:latin typeface="Century Gothic" pitchFamily="34" charset="0"/>
                <a:cs typeface="Arial" pitchFamily="34" charset="0"/>
              </a:rPr>
              <a:t> </a:t>
            </a:r>
          </a:p>
          <a:p>
            <a:pPr marL="342900" indent="-342900">
              <a:lnSpc>
                <a:spcPct val="170000"/>
              </a:lnSpc>
              <a:buFontTx/>
              <a:buChar char="-"/>
            </a:pPr>
            <a:r>
              <a:rPr lang="de-DE" sz="2000" b="1" dirty="0">
                <a:latin typeface="Century Gothic" pitchFamily="34" charset="0"/>
                <a:cs typeface="Arial" pitchFamily="34" charset="0"/>
              </a:rPr>
              <a:t>CSL </a:t>
            </a:r>
            <a:r>
              <a:rPr lang="de-DE" sz="2000" b="1" dirty="0" err="1">
                <a:latin typeface="Century Gothic" pitchFamily="34" charset="0"/>
                <a:cs typeface="Arial" pitchFamily="34" charset="0"/>
              </a:rPr>
              <a:t>Sequiris</a:t>
            </a:r>
            <a:r>
              <a:rPr lang="de-DE" sz="2000" b="1" dirty="0">
                <a:latin typeface="Century Gothic" pitchFamily="34" charset="0"/>
                <a:cs typeface="Arial" pitchFamily="34" charset="0"/>
              </a:rPr>
              <a:t> / Vifor: 		</a:t>
            </a:r>
            <a:r>
              <a:rPr lang="de-DE" sz="2000" dirty="0">
                <a:latin typeface="Century Gothic" pitchFamily="34" charset="0"/>
                <a:cs typeface="Arial" pitchFamily="34" charset="0"/>
              </a:rPr>
              <a:t>Vorträge </a:t>
            </a:r>
          </a:p>
          <a:p>
            <a:pPr marL="342900" indent="-342900">
              <a:lnSpc>
                <a:spcPct val="170000"/>
              </a:lnSpc>
              <a:buFontTx/>
              <a:buChar char="-"/>
            </a:pPr>
            <a:r>
              <a:rPr lang="de-DE" sz="2000" b="1" dirty="0">
                <a:latin typeface="Century Gothic" pitchFamily="34" charset="0"/>
                <a:cs typeface="Arial" pitchFamily="34" charset="0"/>
              </a:rPr>
              <a:t>Fresenius Medical Care</a:t>
            </a:r>
            <a:r>
              <a:rPr lang="de-DE" sz="2000" b="1" dirty="0">
                <a:latin typeface="Century Gothic" pitchFamily="34" charset="0"/>
                <a:cs typeface="Arial" pitchFamily="34" charset="0"/>
                <a:sym typeface="Wingdings"/>
              </a:rPr>
              <a:t>: 	</a:t>
            </a:r>
            <a:r>
              <a:rPr lang="de-DE" sz="2000" dirty="0">
                <a:latin typeface="Century Gothic" pitchFamily="34" charset="0"/>
                <a:cs typeface="Arial" pitchFamily="34" charset="0"/>
                <a:sym typeface="Wingdings"/>
              </a:rPr>
              <a:t>Vorträge</a:t>
            </a:r>
          </a:p>
          <a:p>
            <a:pPr>
              <a:lnSpc>
                <a:spcPct val="170000"/>
              </a:lnSpc>
              <a:buFontTx/>
              <a:buChar char="-"/>
            </a:pPr>
            <a:r>
              <a:rPr lang="de-DE" sz="2000" b="1" dirty="0">
                <a:latin typeface="Century Gothic" pitchFamily="34" charset="0"/>
                <a:cs typeface="Arial" pitchFamily="34" charset="0"/>
              </a:rPr>
              <a:t> Astra </a:t>
            </a:r>
            <a:r>
              <a:rPr lang="de-DE" sz="2000" b="1" dirty="0" err="1">
                <a:latin typeface="Century Gothic" pitchFamily="34" charset="0"/>
                <a:cs typeface="Arial" pitchFamily="34" charset="0"/>
              </a:rPr>
              <a:t>Zeneca</a:t>
            </a:r>
            <a:r>
              <a:rPr lang="de-DE" sz="2000" b="1" dirty="0">
                <a:latin typeface="Century Gothic" pitchFamily="34" charset="0"/>
                <a:cs typeface="Arial" pitchFamily="34" charset="0"/>
                <a:sym typeface="Wingdings"/>
              </a:rPr>
              <a:t>: 		</a:t>
            </a:r>
            <a:r>
              <a:rPr lang="de-DE" sz="2000" dirty="0">
                <a:latin typeface="Century Gothic" pitchFamily="34" charset="0"/>
                <a:cs typeface="Arial" pitchFamily="34" charset="0"/>
                <a:sym typeface="Wingdings"/>
              </a:rPr>
              <a:t>Vorträge</a:t>
            </a:r>
          </a:p>
          <a:p>
            <a:pPr>
              <a:lnSpc>
                <a:spcPct val="170000"/>
              </a:lnSpc>
              <a:buFontTx/>
              <a:buChar char="-"/>
            </a:pPr>
            <a:r>
              <a:rPr lang="de-DE" sz="2000" b="1" dirty="0">
                <a:latin typeface="Century Gothic" pitchFamily="34" charset="0"/>
                <a:cs typeface="Arial" pitchFamily="34" charset="0"/>
                <a:sym typeface="Wingdings"/>
              </a:rPr>
              <a:t> GSK				</a:t>
            </a:r>
            <a:r>
              <a:rPr lang="de-DE" sz="2000" dirty="0">
                <a:latin typeface="Century Gothic" pitchFamily="34" charset="0"/>
                <a:cs typeface="Arial" pitchFamily="34" charset="0"/>
                <a:sym typeface="Wingdings"/>
              </a:rPr>
              <a:t>Vorträge</a:t>
            </a:r>
            <a:endParaRPr lang="de-DE" sz="2000" b="1" dirty="0">
              <a:latin typeface="Century Gothic" pitchFamily="34" charset="0"/>
              <a:cs typeface="Arial" pitchFamily="34" charset="0"/>
              <a:sym typeface="Wingdings"/>
            </a:endParaRPr>
          </a:p>
          <a:p>
            <a:pPr marL="0" indent="0">
              <a:lnSpc>
                <a:spcPct val="170000"/>
              </a:lnSpc>
              <a:buNone/>
            </a:pPr>
            <a:endParaRPr lang="de-DE" sz="2000" dirty="0">
              <a:latin typeface="Century Gothic" pitchFamily="34" charset="0"/>
              <a:cs typeface="Arial" pitchFamily="34" charset="0"/>
              <a:sym typeface="Wingdings"/>
            </a:endParaRPr>
          </a:p>
          <a:p>
            <a:pPr marL="342900" indent="-342900">
              <a:lnSpc>
                <a:spcPct val="170000"/>
              </a:lnSpc>
              <a:buFontTx/>
              <a:buChar char="-"/>
            </a:pPr>
            <a:r>
              <a:rPr lang="de-DE" sz="2000" dirty="0">
                <a:latin typeface="Century Gothic" pitchFamily="34" charset="0"/>
                <a:cs typeface="Arial" pitchFamily="34" charset="0"/>
                <a:sym typeface="Wingdings"/>
              </a:rPr>
              <a:t>Von </a:t>
            </a:r>
            <a:r>
              <a:rPr lang="de-DE" sz="2000" b="1" dirty="0">
                <a:latin typeface="Century Gothic" pitchFamily="34" charset="0"/>
                <a:cs typeface="Arial" pitchFamily="34" charset="0"/>
                <a:sym typeface="Wingdings"/>
              </a:rPr>
              <a:t>GSK</a:t>
            </a:r>
            <a:r>
              <a:rPr lang="de-DE" sz="2000" dirty="0">
                <a:latin typeface="Century Gothic" pitchFamily="34" charset="0"/>
                <a:cs typeface="Arial" pitchFamily="34" charset="0"/>
                <a:sym typeface="Wingdings"/>
              </a:rPr>
              <a:t> habe ich </a:t>
            </a:r>
            <a:r>
              <a:rPr lang="de-DE" sz="2000" b="1" dirty="0">
                <a:latin typeface="Century Gothic" pitchFamily="34" charset="0"/>
                <a:cs typeface="Arial" pitchFamily="34" charset="0"/>
                <a:sym typeface="Wingdings"/>
              </a:rPr>
              <a:t>Folien</a:t>
            </a:r>
            <a:r>
              <a:rPr lang="de-DE" sz="2000" dirty="0">
                <a:latin typeface="Century Gothic" pitchFamily="34" charset="0"/>
                <a:cs typeface="Arial" pitchFamily="34" charset="0"/>
                <a:sym typeface="Wingdings"/>
              </a:rPr>
              <a:t> erhalten und in diesem Vortrag verwendet </a:t>
            </a:r>
            <a:endParaRPr lang="de-DE" dirty="0"/>
          </a:p>
        </p:txBody>
      </p:sp>
    </p:spTree>
    <p:extLst>
      <p:ext uri="{BB962C8B-B14F-4D97-AF65-F5344CB8AC3E}">
        <p14:creationId xmlns:p14="http://schemas.microsoft.com/office/powerpoint/2010/main" val="4054694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E195C22-B10E-43EA-A007-BE702FA9844E}"/>
              </a:ext>
            </a:extLst>
          </p:cNvPr>
          <p:cNvSpPr>
            <a:spLocks noGrp="1"/>
          </p:cNvSpPr>
          <p:nvPr>
            <p:ph type="sldNum" sz="quarter" idx="32"/>
          </p:nvPr>
        </p:nvSpPr>
        <p:spPr/>
        <p:txBody>
          <a:bodyPr vert="horz" lIns="0" tIns="0" rIns="0" bIns="0" rtlCol="0" anchor="b" anchorCtr="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F9F533D-B52E-4A2F-BF72-0ADD2D94BD75}" type="slidenum">
              <a:rPr kumimoji="0" lang="de-DE" sz="1000" b="0" i="0" u="none" strike="noStrike" kern="1200" cap="none" spc="0" normalizeH="0" baseline="0" noProof="0" smtClean="0">
                <a:ln>
                  <a:noFill/>
                </a:ln>
                <a:solidFill>
                  <a:srgbClr val="000000"/>
                </a:solidFill>
                <a:effectLst/>
                <a:uLnTx/>
                <a:uFillTx/>
                <a:latin typeface="Arial"/>
                <a:ea typeface="+mn-ea"/>
                <a:cs typeface="Noto San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de-DE" sz="1000" b="0" i="0" u="none" strike="noStrike" kern="1200" cap="none" spc="0" normalizeH="0" baseline="0" noProof="0">
              <a:ln>
                <a:noFill/>
              </a:ln>
              <a:solidFill>
                <a:srgbClr val="000000"/>
              </a:solidFill>
              <a:effectLst/>
              <a:uLnTx/>
              <a:uFillTx/>
              <a:latin typeface="Arial"/>
              <a:ea typeface="+mn-ea"/>
              <a:cs typeface="Noto Sans"/>
            </a:endParaRPr>
          </a:p>
        </p:txBody>
      </p:sp>
      <p:sp>
        <p:nvSpPr>
          <p:cNvPr id="5" name="Title 4">
            <a:extLst>
              <a:ext uri="{FF2B5EF4-FFF2-40B4-BE49-F238E27FC236}">
                <a16:creationId xmlns:a16="http://schemas.microsoft.com/office/drawing/2014/main" id="{2C2E1593-08D4-43A9-9126-A8E8395C7B30}"/>
              </a:ext>
            </a:extLst>
          </p:cNvPr>
          <p:cNvSpPr>
            <a:spLocks noGrp="1"/>
          </p:cNvSpPr>
          <p:nvPr>
            <p:ph type="title"/>
          </p:nvPr>
        </p:nvSpPr>
        <p:spPr>
          <a:xfrm>
            <a:off x="365125" y="439100"/>
            <a:ext cx="11460163" cy="430887"/>
          </a:xfrm>
        </p:spPr>
        <p:txBody>
          <a:bodyPr vert="horz" lIns="0" tIns="0" rIns="0" bIns="0" rtlCol="0" anchor="b" anchorCtr="0">
            <a:noAutofit/>
          </a:bodyPr>
          <a:lstStyle/>
          <a:p>
            <a:r>
              <a:rPr lang="de-DE" sz="2400"/>
              <a:t>BUCOSS Studie: Krankheitslast von viralen respiratorischen Erregern bei Patienten ≥ 60 Jahre im ambulanten Bereich in Deutschland</a:t>
            </a:r>
            <a:endParaRPr lang="de-DE" sz="2400" b="1" kern="1200"/>
          </a:p>
        </p:txBody>
      </p:sp>
      <p:sp>
        <p:nvSpPr>
          <p:cNvPr id="7" name="Rechteck 6">
            <a:extLst>
              <a:ext uri="{FF2B5EF4-FFF2-40B4-BE49-F238E27FC236}">
                <a16:creationId xmlns:a16="http://schemas.microsoft.com/office/drawing/2014/main" id="{13743B7F-E8F8-6B24-7482-727162877B2D}"/>
              </a:ext>
            </a:extLst>
          </p:cNvPr>
          <p:cNvSpPr/>
          <p:nvPr/>
        </p:nvSpPr>
        <p:spPr bwMode="auto">
          <a:xfrm>
            <a:off x="7029110" y="1068512"/>
            <a:ext cx="45719" cy="60629"/>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a:ln>
                <a:noFill/>
              </a:ln>
              <a:solidFill>
                <a:srgbClr val="000000"/>
              </a:solidFill>
              <a:effectLst/>
              <a:uLnTx/>
              <a:uFillTx/>
              <a:latin typeface="Arial"/>
              <a:ea typeface="+mn-ea"/>
              <a:cs typeface="Noto Sans"/>
            </a:endParaRPr>
          </a:p>
        </p:txBody>
      </p:sp>
      <p:sp>
        <p:nvSpPr>
          <p:cNvPr id="29" name="Textfeld 28">
            <a:extLst>
              <a:ext uri="{FF2B5EF4-FFF2-40B4-BE49-F238E27FC236}">
                <a16:creationId xmlns:a16="http://schemas.microsoft.com/office/drawing/2014/main" id="{D5476E8F-49F2-FFFB-C991-64DCBBE880A7}"/>
              </a:ext>
            </a:extLst>
          </p:cNvPr>
          <p:cNvSpPr txBox="1"/>
          <p:nvPr/>
        </p:nvSpPr>
        <p:spPr>
          <a:xfrm>
            <a:off x="1752600" y="350728"/>
            <a:ext cx="45719" cy="45719"/>
          </a:xfrm>
          <a:prstGeom prst="rect">
            <a:avLst/>
          </a:prstGeom>
          <a:noFill/>
        </p:spPr>
        <p:txBody>
          <a:bodyPr wrap="square" lIns="180000" tIns="180000" rIns="180000" bIns="180000" rtlCol="0">
            <a:normAutofit fontScale="25000" lnSpcReduction="20000"/>
          </a:bodyPr>
          <a:lstStyle/>
          <a:p>
            <a:pPr marL="285750" marR="0" lvl="0" indent="-285750" algn="l" defTabSz="914400" rtl="0" eaLnBrk="1" fontAlgn="auto" latinLnBrk="0" hangingPunct="1">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1200" cap="none" spc="0" normalizeH="0" baseline="0" noProof="0">
              <a:ln>
                <a:noFill/>
              </a:ln>
              <a:solidFill>
                <a:srgbClr val="000000"/>
              </a:solidFill>
              <a:effectLst/>
              <a:uLnTx/>
              <a:uFillTx/>
              <a:latin typeface="Arial"/>
              <a:ea typeface="+mn-ea"/>
              <a:cs typeface="Noto Sans"/>
            </a:endParaRPr>
          </a:p>
        </p:txBody>
      </p:sp>
      <p:graphicFrame>
        <p:nvGraphicFramePr>
          <p:cNvPr id="23" name="Diagramm 22">
            <a:extLst>
              <a:ext uri="{FF2B5EF4-FFF2-40B4-BE49-F238E27FC236}">
                <a16:creationId xmlns:a16="http://schemas.microsoft.com/office/drawing/2014/main" id="{CEE61178-4FBB-08D3-DB5D-CFAD8FD4F014}"/>
              </a:ext>
            </a:extLst>
          </p:cNvPr>
          <p:cNvGraphicFramePr>
            <a:graphicFrameLocks/>
          </p:cNvGraphicFramePr>
          <p:nvPr/>
        </p:nvGraphicFramePr>
        <p:xfrm>
          <a:off x="154327" y="2704514"/>
          <a:ext cx="6547131" cy="3819064"/>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feld 24">
            <a:extLst>
              <a:ext uri="{FF2B5EF4-FFF2-40B4-BE49-F238E27FC236}">
                <a16:creationId xmlns:a16="http://schemas.microsoft.com/office/drawing/2014/main" id="{0EB99829-16DD-45E2-3105-756496A20609}"/>
              </a:ext>
            </a:extLst>
          </p:cNvPr>
          <p:cNvSpPr txBox="1"/>
          <p:nvPr/>
        </p:nvSpPr>
        <p:spPr>
          <a:xfrm>
            <a:off x="497090" y="2448532"/>
            <a:ext cx="6099242" cy="293607"/>
          </a:xfrm>
          <a:prstGeom prst="rect">
            <a:avLst/>
          </a:prstGeom>
          <a:noFill/>
        </p:spPr>
        <p:txBody>
          <a:bodyPr wrap="square">
            <a:spAutoFit/>
          </a:bodyPr>
          <a:lstStyle/>
          <a:p>
            <a:pPr marL="0" marR="0" lvl="0" indent="0" algn="l" defTabSz="914400" rtl="0" eaLnBrk="1" fontAlgn="auto" latinLnBrk="0" hangingPunct="1">
              <a:lnSpc>
                <a:spcPct val="120000"/>
              </a:lnSpc>
              <a:spcBef>
                <a:spcPts val="300"/>
              </a:spcBef>
              <a:spcAft>
                <a:spcPts val="300"/>
              </a:spcAft>
              <a:buClr>
                <a:srgbClr val="F36633"/>
              </a:buClr>
              <a:buSzPct val="110000"/>
              <a:buFontTx/>
              <a:buNone/>
              <a:tabLst/>
              <a:defRPr/>
            </a:pPr>
            <a:r>
              <a:rPr kumimoji="0" lang="de-DE" sz="12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Verteilung</a:t>
            </a: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der viralen Erreger bei positiv-getesteten Patienten (n = 232)</a:t>
            </a:r>
          </a:p>
        </p:txBody>
      </p:sp>
      <p:grpSp>
        <p:nvGrpSpPr>
          <p:cNvPr id="38" name="Gruppieren 37">
            <a:extLst>
              <a:ext uri="{FF2B5EF4-FFF2-40B4-BE49-F238E27FC236}">
                <a16:creationId xmlns:a16="http://schemas.microsoft.com/office/drawing/2014/main" id="{A00AE509-E535-6B23-0440-42CE7AA21296}"/>
              </a:ext>
            </a:extLst>
          </p:cNvPr>
          <p:cNvGrpSpPr/>
          <p:nvPr/>
        </p:nvGrpSpPr>
        <p:grpSpPr>
          <a:xfrm>
            <a:off x="6778314" y="2779705"/>
            <a:ext cx="4544701" cy="4053498"/>
            <a:chOff x="6352607" y="1461420"/>
            <a:chExt cx="5174670" cy="4519643"/>
          </a:xfrm>
        </p:grpSpPr>
        <p:graphicFrame>
          <p:nvGraphicFramePr>
            <p:cNvPr id="26" name="Diagramm 25">
              <a:extLst>
                <a:ext uri="{FF2B5EF4-FFF2-40B4-BE49-F238E27FC236}">
                  <a16:creationId xmlns:a16="http://schemas.microsoft.com/office/drawing/2014/main" id="{A8E6A9D9-9F33-5C70-046E-3EA41AF837B0}"/>
                </a:ext>
              </a:extLst>
            </p:cNvPr>
            <p:cNvGraphicFramePr/>
            <p:nvPr/>
          </p:nvGraphicFramePr>
          <p:xfrm>
            <a:off x="7379369" y="1624727"/>
            <a:ext cx="4147908" cy="43563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feld 26">
              <a:extLst>
                <a:ext uri="{FF2B5EF4-FFF2-40B4-BE49-F238E27FC236}">
                  <a16:creationId xmlns:a16="http://schemas.microsoft.com/office/drawing/2014/main" id="{2D535659-619E-FA5A-4F2F-E8B5A85A2C01}"/>
                </a:ext>
              </a:extLst>
            </p:cNvPr>
            <p:cNvSpPr txBox="1"/>
            <p:nvPr/>
          </p:nvSpPr>
          <p:spPr>
            <a:xfrm>
              <a:off x="10105691" y="3011385"/>
              <a:ext cx="914400" cy="914400"/>
            </a:xfrm>
            <a:prstGeom prst="rect">
              <a:avLst/>
            </a:prstGeom>
            <a:noFill/>
          </p:spPr>
          <p:txBody>
            <a:bodyPr wrap="none" lIns="180000" tIns="180000" rIns="180000" bIns="180000" rtlCol="0">
              <a:norm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100" b="1" i="0" u="none" strike="noStrike" kern="1200" cap="none" spc="0" normalizeH="0" baseline="0" noProof="0">
                  <a:ln>
                    <a:noFill/>
                  </a:ln>
                  <a:solidFill>
                    <a:prstClr val="white"/>
                  </a:solidFill>
                  <a:effectLst/>
                  <a:uLnTx/>
                  <a:uFillTx/>
                  <a:latin typeface="Arial"/>
                  <a:ea typeface="+mn-ea"/>
                  <a:cs typeface="Noto Sans"/>
                </a:rPr>
                <a:t>Asthma</a:t>
              </a:r>
            </a:p>
          </p:txBody>
        </p:sp>
        <p:sp>
          <p:nvSpPr>
            <p:cNvPr id="28" name="Textfeld 27">
              <a:extLst>
                <a:ext uri="{FF2B5EF4-FFF2-40B4-BE49-F238E27FC236}">
                  <a16:creationId xmlns:a16="http://schemas.microsoft.com/office/drawing/2014/main" id="{EEF471DE-440A-5512-672C-9EAE282BA693}"/>
                </a:ext>
              </a:extLst>
            </p:cNvPr>
            <p:cNvSpPr txBox="1"/>
            <p:nvPr/>
          </p:nvSpPr>
          <p:spPr>
            <a:xfrm>
              <a:off x="9682624" y="4433646"/>
              <a:ext cx="914400" cy="914400"/>
            </a:xfrm>
            <a:prstGeom prst="rect">
              <a:avLst/>
            </a:prstGeom>
            <a:noFill/>
          </p:spPr>
          <p:txBody>
            <a:bodyPr wrap="none" lIns="180000" tIns="180000" rIns="180000" bIns="180000" rtlCol="0">
              <a:norm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100" b="1" i="0" u="none" strike="noStrike" kern="1200" cap="none" spc="0" normalizeH="0" baseline="0" noProof="0">
                  <a:ln>
                    <a:noFill/>
                  </a:ln>
                  <a:solidFill>
                    <a:prstClr val="white"/>
                  </a:solidFill>
                  <a:effectLst/>
                  <a:uLnTx/>
                  <a:uFillTx/>
                  <a:latin typeface="Arial"/>
                  <a:ea typeface="+mn-ea"/>
                  <a:cs typeface="Noto Sans"/>
                </a:rPr>
                <a:t>COPD</a:t>
              </a:r>
            </a:p>
          </p:txBody>
        </p:sp>
        <p:sp>
          <p:nvSpPr>
            <p:cNvPr id="31" name="Textfeld 30">
              <a:extLst>
                <a:ext uri="{FF2B5EF4-FFF2-40B4-BE49-F238E27FC236}">
                  <a16:creationId xmlns:a16="http://schemas.microsoft.com/office/drawing/2014/main" id="{20E3A513-FF5E-FD68-52E0-0A2BBEB1CFCA}"/>
                </a:ext>
              </a:extLst>
            </p:cNvPr>
            <p:cNvSpPr txBox="1"/>
            <p:nvPr/>
          </p:nvSpPr>
          <p:spPr>
            <a:xfrm>
              <a:off x="6672899" y="2483388"/>
              <a:ext cx="1621670" cy="782807"/>
            </a:xfrm>
            <a:prstGeom prst="rect">
              <a:avLst/>
            </a:prstGeom>
            <a:noFill/>
          </p:spPr>
          <p:txBody>
            <a:bodyPr wrap="square" lIns="180000" tIns="180000" rIns="180000" bIns="180000" rtlCol="0">
              <a:sp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100" b="1" i="0" u="none" strike="noStrike" kern="1200" cap="none" spc="0" normalizeH="0" baseline="0" noProof="0">
                  <a:ln>
                    <a:noFill/>
                  </a:ln>
                  <a:solidFill>
                    <a:srgbClr val="000000">
                      <a:lumMod val="50000"/>
                      <a:lumOff val="50000"/>
                    </a:srgbClr>
                  </a:solidFill>
                  <a:effectLst/>
                  <a:uLnTx/>
                  <a:uFillTx/>
                  <a:latin typeface="Arial"/>
                  <a:ea typeface="+mn-ea"/>
                  <a:cs typeface="Noto Sans"/>
                </a:rPr>
                <a:t>Andere resp. Erkrankungen </a:t>
              </a:r>
            </a:p>
          </p:txBody>
        </p:sp>
        <p:sp>
          <p:nvSpPr>
            <p:cNvPr id="32" name="Textfeld 31">
              <a:extLst>
                <a:ext uri="{FF2B5EF4-FFF2-40B4-BE49-F238E27FC236}">
                  <a16:creationId xmlns:a16="http://schemas.microsoft.com/office/drawing/2014/main" id="{9CA42424-0A90-8A3B-CD7B-6C40EAB230FA}"/>
                </a:ext>
              </a:extLst>
            </p:cNvPr>
            <p:cNvSpPr txBox="1"/>
            <p:nvPr/>
          </p:nvSpPr>
          <p:spPr>
            <a:xfrm>
              <a:off x="7993106" y="3971338"/>
              <a:ext cx="1385744" cy="782807"/>
            </a:xfrm>
            <a:prstGeom prst="rect">
              <a:avLst/>
            </a:prstGeom>
            <a:noFill/>
          </p:spPr>
          <p:txBody>
            <a:bodyPr wrap="square" lIns="180000" tIns="180000" rIns="180000" bIns="180000" rtlCol="0">
              <a:sp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100" b="1" i="0" u="none" strike="noStrike" kern="1200" cap="none" spc="0" normalizeH="0" baseline="0" noProof="0">
                  <a:ln>
                    <a:noFill/>
                  </a:ln>
                  <a:solidFill>
                    <a:prstClr val="white"/>
                  </a:solidFill>
                  <a:effectLst/>
                  <a:uLnTx/>
                  <a:uFillTx/>
                  <a:latin typeface="Arial"/>
                  <a:ea typeface="+mn-ea"/>
                  <a:cs typeface="Noto Sans"/>
                </a:rPr>
                <a:t>Diabetes mellitus</a:t>
              </a:r>
            </a:p>
          </p:txBody>
        </p:sp>
        <p:sp>
          <p:nvSpPr>
            <p:cNvPr id="33" name="Textfeld 32">
              <a:extLst>
                <a:ext uri="{FF2B5EF4-FFF2-40B4-BE49-F238E27FC236}">
                  <a16:creationId xmlns:a16="http://schemas.microsoft.com/office/drawing/2014/main" id="{28C86B30-78E3-81F3-3090-61783B7564F8}"/>
                </a:ext>
              </a:extLst>
            </p:cNvPr>
            <p:cNvSpPr txBox="1"/>
            <p:nvPr/>
          </p:nvSpPr>
          <p:spPr>
            <a:xfrm>
              <a:off x="6352607" y="3348363"/>
              <a:ext cx="1776799" cy="782807"/>
            </a:xfrm>
            <a:prstGeom prst="rect">
              <a:avLst/>
            </a:prstGeom>
            <a:noFill/>
          </p:spPr>
          <p:txBody>
            <a:bodyPr wrap="square" lIns="180000" tIns="180000" rIns="180000" bIns="180000" rtlCol="0">
              <a:sp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100" b="1" i="0" u="none" strike="noStrike" kern="1200" cap="none" spc="0" normalizeH="0" baseline="0" noProof="0">
                  <a:ln>
                    <a:noFill/>
                  </a:ln>
                  <a:solidFill>
                    <a:srgbClr val="000000">
                      <a:lumMod val="50000"/>
                      <a:lumOff val="50000"/>
                    </a:srgbClr>
                  </a:solidFill>
                  <a:effectLst/>
                  <a:uLnTx/>
                  <a:uFillTx/>
                  <a:latin typeface="Arial"/>
                  <a:ea typeface="+mn-ea"/>
                  <a:cs typeface="Noto Sans"/>
                </a:rPr>
                <a:t>Chron. Herzinsuffizienz </a:t>
              </a:r>
            </a:p>
          </p:txBody>
        </p:sp>
        <p:sp>
          <p:nvSpPr>
            <p:cNvPr id="34" name="Textfeld 33">
              <a:extLst>
                <a:ext uri="{FF2B5EF4-FFF2-40B4-BE49-F238E27FC236}">
                  <a16:creationId xmlns:a16="http://schemas.microsoft.com/office/drawing/2014/main" id="{7B1B57FE-314F-B447-BC95-1BEB234C1664}"/>
                </a:ext>
              </a:extLst>
            </p:cNvPr>
            <p:cNvSpPr txBox="1"/>
            <p:nvPr/>
          </p:nvSpPr>
          <p:spPr>
            <a:xfrm>
              <a:off x="7260571" y="1693638"/>
              <a:ext cx="1776799" cy="782807"/>
            </a:xfrm>
            <a:prstGeom prst="rect">
              <a:avLst/>
            </a:prstGeom>
            <a:noFill/>
          </p:spPr>
          <p:txBody>
            <a:bodyPr wrap="square" lIns="180000" tIns="180000" rIns="180000" bIns="180000" rtlCol="0">
              <a:sp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100" b="1" i="0" u="none" strike="noStrike" kern="1200" cap="none" spc="0" normalizeH="0" baseline="0" noProof="0">
                  <a:ln>
                    <a:noFill/>
                  </a:ln>
                  <a:solidFill>
                    <a:srgbClr val="000000">
                      <a:lumMod val="50000"/>
                      <a:lumOff val="50000"/>
                    </a:srgbClr>
                  </a:solidFill>
                  <a:effectLst/>
                  <a:uLnTx/>
                  <a:uFillTx/>
                  <a:latin typeface="Arial"/>
                  <a:ea typeface="+mn-ea"/>
                  <a:cs typeface="Noto Sans"/>
                </a:rPr>
                <a:t>Chron. Nierenerkrankung </a:t>
              </a:r>
            </a:p>
          </p:txBody>
        </p:sp>
        <p:sp>
          <p:nvSpPr>
            <p:cNvPr id="36" name="Textfeld 35">
              <a:extLst>
                <a:ext uri="{FF2B5EF4-FFF2-40B4-BE49-F238E27FC236}">
                  <a16:creationId xmlns:a16="http://schemas.microsoft.com/office/drawing/2014/main" id="{1D0654E5-21CE-60DC-030A-91CF70EAEAD1}"/>
                </a:ext>
              </a:extLst>
            </p:cNvPr>
            <p:cNvSpPr txBox="1"/>
            <p:nvPr/>
          </p:nvSpPr>
          <p:spPr>
            <a:xfrm>
              <a:off x="8855441" y="1461420"/>
              <a:ext cx="1776799" cy="782807"/>
            </a:xfrm>
            <a:prstGeom prst="rect">
              <a:avLst/>
            </a:prstGeom>
            <a:noFill/>
          </p:spPr>
          <p:txBody>
            <a:bodyPr wrap="square" lIns="180000" tIns="180000" rIns="180000" bIns="180000" rtlCol="0">
              <a:sp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100" b="1" i="0" u="none" strike="noStrike" kern="1200" cap="none" spc="0" normalizeH="0" baseline="0" noProof="0">
                  <a:ln>
                    <a:noFill/>
                  </a:ln>
                  <a:solidFill>
                    <a:srgbClr val="000000">
                      <a:lumMod val="50000"/>
                      <a:lumOff val="50000"/>
                    </a:srgbClr>
                  </a:solidFill>
                  <a:effectLst/>
                  <a:uLnTx/>
                  <a:uFillTx/>
                  <a:latin typeface="Arial"/>
                  <a:ea typeface="+mn-ea"/>
                  <a:cs typeface="Noto Sans"/>
                </a:rPr>
                <a:t>Chron. Lebererkrankung </a:t>
              </a:r>
            </a:p>
          </p:txBody>
        </p:sp>
      </p:grpSp>
      <p:grpSp>
        <p:nvGrpSpPr>
          <p:cNvPr id="6" name="Gruppieren 5">
            <a:extLst>
              <a:ext uri="{FF2B5EF4-FFF2-40B4-BE49-F238E27FC236}">
                <a16:creationId xmlns:a16="http://schemas.microsoft.com/office/drawing/2014/main" id="{DB7BCD47-E0A4-1035-8048-0F21F3A125B0}"/>
              </a:ext>
            </a:extLst>
          </p:cNvPr>
          <p:cNvGrpSpPr/>
          <p:nvPr/>
        </p:nvGrpSpPr>
        <p:grpSpPr>
          <a:xfrm>
            <a:off x="6365139" y="1235329"/>
            <a:ext cx="5234588" cy="915769"/>
            <a:chOff x="6365139" y="1235329"/>
            <a:chExt cx="5234588" cy="915769"/>
          </a:xfrm>
          <a:solidFill>
            <a:schemeClr val="bg2">
              <a:lumMod val="20000"/>
              <a:lumOff val="80000"/>
            </a:schemeClr>
          </a:solidFill>
        </p:grpSpPr>
        <p:sp>
          <p:nvSpPr>
            <p:cNvPr id="41" name="Rechteck: abgerundete Ecken 40">
              <a:extLst>
                <a:ext uri="{FF2B5EF4-FFF2-40B4-BE49-F238E27FC236}">
                  <a16:creationId xmlns:a16="http://schemas.microsoft.com/office/drawing/2014/main" id="{F91A086B-A279-C65F-C7EF-72219B66903B}"/>
                </a:ext>
              </a:extLst>
            </p:cNvPr>
            <p:cNvSpPr/>
            <p:nvPr/>
          </p:nvSpPr>
          <p:spPr bwMode="auto">
            <a:xfrm>
              <a:off x="6365139" y="1235329"/>
              <a:ext cx="5234588" cy="915769"/>
            </a:xfrm>
            <a:prstGeom prst="roundRect">
              <a:avLst/>
            </a:prstGeom>
            <a:grpFill/>
            <a:ln w="28575">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300"/>
                </a:spcBef>
                <a:spcAft>
                  <a:spcPts val="300"/>
                </a:spcAft>
                <a:buClr>
                  <a:srgbClr val="F36633"/>
                </a:buClr>
                <a:buSzPct val="110000"/>
                <a:buFontTx/>
                <a:buNone/>
                <a:tabLst/>
                <a:defRPr/>
              </a:pPr>
              <a:endParaRPr kumimoji="0" lang="de-DE" sz="1800" b="1" i="0" u="none" strike="noStrike" kern="0" cap="none" spc="0" normalizeH="0" baseline="0" noProof="0" err="1">
                <a:ln>
                  <a:noFill/>
                </a:ln>
                <a:solidFill>
                  <a:schemeClr val="tx1"/>
                </a:solidFill>
                <a:effectLst/>
                <a:uLnTx/>
                <a:uFillTx/>
                <a:latin typeface="Arial"/>
                <a:ea typeface="+mn-ea"/>
                <a:cs typeface="Noto Sans"/>
              </a:endParaRPr>
            </a:p>
          </p:txBody>
        </p:sp>
        <p:sp>
          <p:nvSpPr>
            <p:cNvPr id="44" name="Textfeld 43">
              <a:extLst>
                <a:ext uri="{FF2B5EF4-FFF2-40B4-BE49-F238E27FC236}">
                  <a16:creationId xmlns:a16="http://schemas.microsoft.com/office/drawing/2014/main" id="{EDFFC3F8-F900-4E5A-57A8-7F84419A553F}"/>
                </a:ext>
              </a:extLst>
            </p:cNvPr>
            <p:cNvSpPr txBox="1"/>
            <p:nvPr/>
          </p:nvSpPr>
          <p:spPr>
            <a:xfrm>
              <a:off x="6555471" y="1259885"/>
              <a:ext cx="4841959" cy="855958"/>
            </a:xfrm>
            <a:prstGeom prst="rect">
              <a:avLst/>
            </a:prstGeom>
            <a:grpFill/>
          </p:spPr>
          <p:txBody>
            <a:bodyPr wrap="square" lIns="180000" tIns="180000" rIns="180000" bIns="180000" rtlCol="0" anchor="t">
              <a:sp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600" b="0" i="0" u="none" strike="noStrike" kern="1200" cap="none" spc="0" normalizeH="0" baseline="0" noProof="0" dirty="0">
                  <a:ln>
                    <a:noFill/>
                  </a:ln>
                  <a:effectLst/>
                  <a:uLnTx/>
                  <a:uFillTx/>
                  <a:latin typeface="Arial"/>
                  <a:ea typeface="+mn-ea"/>
                  <a:cs typeface="Noto Sans"/>
                </a:rPr>
                <a:t>Hoher Risikostatus bei </a:t>
              </a:r>
              <a:r>
                <a:rPr kumimoji="0" lang="de-DE" sz="1600" b="1" i="0" u="none" strike="noStrike" kern="1200" cap="none" spc="0" normalizeH="0" baseline="0" noProof="0" dirty="0">
                  <a:ln>
                    <a:noFill/>
                  </a:ln>
                  <a:effectLst/>
                  <a:uLnTx/>
                  <a:uFillTx/>
                  <a:latin typeface="Arial"/>
                  <a:ea typeface="+mn-ea"/>
                  <a:cs typeface="Noto Sans"/>
                </a:rPr>
                <a:t>67,9%</a:t>
              </a:r>
              <a:r>
                <a:rPr kumimoji="0" lang="de-DE" sz="1600" b="0" i="0" u="none" strike="noStrike" kern="1200" cap="none" spc="0" normalizeH="0" baseline="0" noProof="0" dirty="0">
                  <a:ln>
                    <a:noFill/>
                  </a:ln>
                  <a:effectLst/>
                  <a:uLnTx/>
                  <a:uFillTx/>
                  <a:latin typeface="Arial"/>
                  <a:ea typeface="+mn-ea"/>
                  <a:cs typeface="Noto Sans"/>
                </a:rPr>
                <a:t> der RSV-ARI-Patienten aufgrund von Komorbiditäten.</a:t>
              </a:r>
            </a:p>
          </p:txBody>
        </p:sp>
      </p:grpSp>
      <p:sp>
        <p:nvSpPr>
          <p:cNvPr id="45" name="Textfeld 44">
            <a:extLst>
              <a:ext uri="{FF2B5EF4-FFF2-40B4-BE49-F238E27FC236}">
                <a16:creationId xmlns:a16="http://schemas.microsoft.com/office/drawing/2014/main" id="{BFBA5F44-3B0D-49E5-E8AA-1CC8AB3BED94}"/>
              </a:ext>
            </a:extLst>
          </p:cNvPr>
          <p:cNvSpPr txBox="1"/>
          <p:nvPr/>
        </p:nvSpPr>
        <p:spPr>
          <a:xfrm>
            <a:off x="6286932" y="2464739"/>
            <a:ext cx="6099242" cy="293607"/>
          </a:xfrm>
          <a:prstGeom prst="rect">
            <a:avLst/>
          </a:prstGeom>
          <a:noFill/>
        </p:spPr>
        <p:txBody>
          <a:bodyPr wrap="square">
            <a:spAutoFit/>
          </a:bodyPr>
          <a:lstStyle/>
          <a:p>
            <a:pPr marL="0" marR="0" lvl="0" indent="0" algn="l" defTabSz="914400" rtl="0" eaLnBrk="1" fontAlgn="auto" latinLnBrk="0" hangingPunct="1">
              <a:lnSpc>
                <a:spcPct val="120000"/>
              </a:lnSpc>
              <a:spcBef>
                <a:spcPts val="300"/>
              </a:spcBef>
              <a:spcAft>
                <a:spcPts val="300"/>
              </a:spcAft>
              <a:buClr>
                <a:srgbClr val="F36633"/>
              </a:buClr>
              <a:buSzPct val="110000"/>
              <a:buFontTx/>
              <a:buNone/>
              <a:tabLst/>
              <a:defRPr/>
            </a:pPr>
            <a:r>
              <a:rPr kumimoji="0" lang="de-DE" sz="12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Verteilung</a:t>
            </a: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der Komorbiditäten bei Patienten mit  RSV-ARI (n= 36)</a:t>
            </a:r>
          </a:p>
        </p:txBody>
      </p:sp>
      <p:grpSp>
        <p:nvGrpSpPr>
          <p:cNvPr id="10" name="Gruppieren 9">
            <a:extLst>
              <a:ext uri="{FF2B5EF4-FFF2-40B4-BE49-F238E27FC236}">
                <a16:creationId xmlns:a16="http://schemas.microsoft.com/office/drawing/2014/main" id="{FD529724-125D-B6FE-E0C7-2EEAD2FA2766}"/>
              </a:ext>
            </a:extLst>
          </p:cNvPr>
          <p:cNvGrpSpPr/>
          <p:nvPr/>
        </p:nvGrpSpPr>
        <p:grpSpPr>
          <a:xfrm>
            <a:off x="764599" y="1235739"/>
            <a:ext cx="5234589" cy="915769"/>
            <a:chOff x="764599" y="1235739"/>
            <a:chExt cx="5234589" cy="915769"/>
          </a:xfrm>
          <a:solidFill>
            <a:schemeClr val="bg2">
              <a:lumMod val="20000"/>
              <a:lumOff val="80000"/>
            </a:schemeClr>
          </a:solidFill>
        </p:grpSpPr>
        <p:sp>
          <p:nvSpPr>
            <p:cNvPr id="22" name="Rechteck: abgerundete Ecken 21">
              <a:extLst>
                <a:ext uri="{FF2B5EF4-FFF2-40B4-BE49-F238E27FC236}">
                  <a16:creationId xmlns:a16="http://schemas.microsoft.com/office/drawing/2014/main" id="{219DE4F5-A979-668C-76D4-C1DA95DC6D22}"/>
                </a:ext>
              </a:extLst>
            </p:cNvPr>
            <p:cNvSpPr/>
            <p:nvPr/>
          </p:nvSpPr>
          <p:spPr bwMode="auto">
            <a:xfrm>
              <a:off x="764599" y="1235739"/>
              <a:ext cx="5234589" cy="915769"/>
            </a:xfrm>
            <a:prstGeom prst="roundRect">
              <a:avLst/>
            </a:prstGeom>
            <a:grpFill/>
            <a:ln w="28575">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300"/>
                </a:spcBef>
                <a:spcAft>
                  <a:spcPts val="300"/>
                </a:spcAft>
                <a:buClr>
                  <a:srgbClr val="F36633"/>
                </a:buClr>
                <a:buSzPct val="110000"/>
                <a:buFontTx/>
                <a:buNone/>
                <a:tabLst/>
                <a:defRPr/>
              </a:pPr>
              <a:endParaRPr kumimoji="0" lang="de-DE" sz="1800" b="1" i="0" u="none" strike="noStrike" kern="0" cap="none" spc="0" normalizeH="0" baseline="0" noProof="0">
                <a:ln>
                  <a:noFill/>
                </a:ln>
                <a:solidFill>
                  <a:schemeClr val="tx1"/>
                </a:solidFill>
                <a:effectLst/>
                <a:uLnTx/>
                <a:uFillTx/>
                <a:latin typeface="Arial"/>
                <a:ea typeface="+mn-ea"/>
                <a:cs typeface="Noto Sans"/>
              </a:endParaRPr>
            </a:p>
          </p:txBody>
        </p:sp>
        <p:sp>
          <p:nvSpPr>
            <p:cNvPr id="9" name="Textfeld 8">
              <a:extLst>
                <a:ext uri="{FF2B5EF4-FFF2-40B4-BE49-F238E27FC236}">
                  <a16:creationId xmlns:a16="http://schemas.microsoft.com/office/drawing/2014/main" id="{9A8D872A-A630-4675-F9CF-E83BDDA6C113}"/>
                </a:ext>
              </a:extLst>
            </p:cNvPr>
            <p:cNvSpPr txBox="1"/>
            <p:nvPr/>
          </p:nvSpPr>
          <p:spPr>
            <a:xfrm>
              <a:off x="1022382" y="1253469"/>
              <a:ext cx="4719021" cy="855958"/>
            </a:xfrm>
            <a:prstGeom prst="rect">
              <a:avLst/>
            </a:prstGeom>
            <a:grpFill/>
          </p:spPr>
          <p:txBody>
            <a:bodyPr wrap="square" lIns="180000" tIns="180000" rIns="180000" bIns="180000" rtlCol="0" anchor="t">
              <a:sp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600" b="0" i="0" u="none" strike="noStrike" kern="1200" cap="none" spc="0" normalizeH="0" baseline="0" noProof="0">
                  <a:ln>
                    <a:noFill/>
                  </a:ln>
                  <a:effectLst/>
                  <a:uLnTx/>
                  <a:uFillTx/>
                  <a:latin typeface="Arial"/>
                  <a:ea typeface="+mn-ea"/>
                  <a:cs typeface="Noto Sans"/>
                </a:rPr>
                <a:t>Bei </a:t>
              </a:r>
              <a:r>
                <a:rPr kumimoji="0" lang="de-DE" sz="1600" b="1" i="0" u="none" strike="noStrike" kern="1200" cap="none" spc="0" normalizeH="0" baseline="0" noProof="0">
                  <a:ln>
                    <a:noFill/>
                  </a:ln>
                  <a:effectLst/>
                  <a:uLnTx/>
                  <a:uFillTx/>
                  <a:latin typeface="Arial"/>
                  <a:ea typeface="+mn-ea"/>
                  <a:cs typeface="Noto Sans"/>
                </a:rPr>
                <a:t>57 %</a:t>
              </a:r>
              <a:r>
                <a:rPr kumimoji="0" lang="de-DE" sz="1600" b="0" i="0" u="none" strike="noStrike" kern="1200" cap="none" spc="0" normalizeH="0" baseline="0" noProof="0">
                  <a:ln>
                    <a:noFill/>
                  </a:ln>
                  <a:effectLst/>
                  <a:uLnTx/>
                  <a:uFillTx/>
                  <a:latin typeface="Arial"/>
                  <a:ea typeface="+mn-ea"/>
                  <a:cs typeface="Noto Sans"/>
                </a:rPr>
                <a:t> der ARI-Patienten wurden </a:t>
              </a:r>
              <a:r>
                <a:rPr kumimoji="0" lang="de-DE" sz="1600" b="1" i="0" u="none" strike="noStrike" kern="1200" cap="none" spc="0" normalizeH="0" baseline="0" noProof="0">
                  <a:ln>
                    <a:noFill/>
                  </a:ln>
                  <a:effectLst/>
                  <a:uLnTx/>
                  <a:uFillTx/>
                  <a:latin typeface="Arial"/>
                  <a:ea typeface="+mn-ea"/>
                  <a:cs typeface="Noto Sans"/>
                </a:rPr>
                <a:t>Viren </a:t>
              </a:r>
              <a:r>
                <a:rPr kumimoji="0" lang="de-DE" sz="1600" b="0" i="0" u="none" strike="noStrike" kern="1200" cap="none" spc="0" normalizeH="0" baseline="0" noProof="0">
                  <a:ln>
                    <a:noFill/>
                  </a:ln>
                  <a:effectLst/>
                  <a:uLnTx/>
                  <a:uFillTx/>
                  <a:latin typeface="Arial"/>
                  <a:ea typeface="+mn-ea"/>
                  <a:cs typeface="Noto Sans"/>
                </a:rPr>
                <a:t>und</a:t>
              </a:r>
              <a:r>
                <a:rPr kumimoji="0" lang="de-DE" sz="1600" b="1" i="0" u="none" strike="noStrike" kern="1200" cap="none" spc="0" normalizeH="0" baseline="0" noProof="0">
                  <a:ln>
                    <a:noFill/>
                  </a:ln>
                  <a:effectLst/>
                  <a:uLnTx/>
                  <a:uFillTx/>
                  <a:latin typeface="Arial"/>
                  <a:ea typeface="+mn-ea"/>
                  <a:cs typeface="Noto Sans"/>
                </a:rPr>
                <a:t> </a:t>
              </a:r>
              <a:r>
                <a:rPr kumimoji="0" lang="de-DE" sz="1600" b="0" i="0" u="none" strike="noStrike" kern="1200" cap="none" spc="0" normalizeH="0" baseline="0" noProof="0">
                  <a:ln>
                    <a:noFill/>
                  </a:ln>
                  <a:effectLst/>
                  <a:uLnTx/>
                  <a:uFillTx/>
                  <a:latin typeface="Arial"/>
                  <a:ea typeface="+mn-ea"/>
                  <a:cs typeface="Noto Sans"/>
                </a:rPr>
                <a:t>bei </a:t>
              </a:r>
              <a:r>
                <a:rPr kumimoji="0" lang="de-DE" sz="1600" b="1" i="0" u="none" strike="noStrike" kern="1200" cap="none" spc="0" normalizeH="0" baseline="0" noProof="0">
                  <a:ln>
                    <a:noFill/>
                  </a:ln>
                  <a:effectLst/>
                  <a:uLnTx/>
                  <a:uFillTx/>
                  <a:latin typeface="Arial"/>
                  <a:ea typeface="+mn-ea"/>
                  <a:cs typeface="Noto Sans"/>
                </a:rPr>
                <a:t>13 % RSV </a:t>
              </a:r>
              <a:r>
                <a:rPr kumimoji="0" lang="de-DE" sz="1600" b="0" i="0" u="none" strike="noStrike" kern="1200" cap="none" spc="0" normalizeH="0" baseline="0" noProof="0">
                  <a:ln>
                    <a:noFill/>
                  </a:ln>
                  <a:effectLst/>
                  <a:uLnTx/>
                  <a:uFillTx/>
                  <a:latin typeface="Arial"/>
                  <a:ea typeface="+mn-ea"/>
                  <a:cs typeface="Noto Sans"/>
                </a:rPr>
                <a:t>nachgewiesen.</a:t>
              </a:r>
            </a:p>
          </p:txBody>
        </p:sp>
      </p:grpSp>
      <p:pic>
        <p:nvPicPr>
          <p:cNvPr id="3" name="Grafik 2">
            <a:extLst>
              <a:ext uri="{FF2B5EF4-FFF2-40B4-BE49-F238E27FC236}">
                <a16:creationId xmlns:a16="http://schemas.microsoft.com/office/drawing/2014/main" id="{1D19CD01-92DA-9FA8-2227-A1889D3B43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667" r="16667"/>
          <a:stretch/>
        </p:blipFill>
        <p:spPr>
          <a:xfrm>
            <a:off x="11679717" y="66610"/>
            <a:ext cx="360000" cy="360000"/>
          </a:xfrm>
          <a:prstGeom prst="ellipse">
            <a:avLst/>
          </a:prstGeom>
          <a:ln w="3175">
            <a:solidFill>
              <a:schemeClr val="bg1">
                <a:lumMod val="85000"/>
              </a:schemeClr>
            </a:solidFill>
          </a:ln>
        </p:spPr>
      </p:pic>
      <p:sp>
        <p:nvSpPr>
          <p:cNvPr id="2" name="Textfeld 1">
            <a:extLst>
              <a:ext uri="{FF2B5EF4-FFF2-40B4-BE49-F238E27FC236}">
                <a16:creationId xmlns:a16="http://schemas.microsoft.com/office/drawing/2014/main" id="{CB017B20-188A-3D0A-CD96-8943F4BF134E}"/>
              </a:ext>
            </a:extLst>
          </p:cNvPr>
          <p:cNvSpPr txBox="1"/>
          <p:nvPr/>
        </p:nvSpPr>
        <p:spPr>
          <a:xfrm>
            <a:off x="262091" y="6318415"/>
            <a:ext cx="9534877" cy="309297"/>
          </a:xfrm>
          <a:prstGeom prst="rect">
            <a:avLst/>
          </a:prstGeom>
          <a:noFill/>
        </p:spPr>
        <p:txBody>
          <a:bodyPr wrap="square" lIns="180000" tIns="180000" rIns="180000" bIns="18000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800" b="0" i="0" u="none" strike="noStrike" kern="1200" cap="none" spc="0" normalizeH="0" baseline="0" noProof="0">
                <a:ln>
                  <a:noFill/>
                </a:ln>
                <a:solidFill>
                  <a:srgbClr val="000000"/>
                </a:solidFill>
                <a:effectLst/>
                <a:uLnTx/>
                <a:uFillTx/>
                <a:latin typeface="Arial"/>
                <a:ea typeface="+mn-ea"/>
                <a:cs typeface="Noto Sans"/>
              </a:rPr>
              <a:t>BUCOSS = </a:t>
            </a:r>
            <a:r>
              <a:rPr kumimoji="0" lang="de-DE" sz="800" b="0" i="0" u="none" strike="noStrike" kern="1200" cap="none" spc="0" normalizeH="0" baseline="0" noProof="0" err="1">
                <a:ln>
                  <a:noFill/>
                </a:ln>
                <a:solidFill>
                  <a:srgbClr val="000000"/>
                </a:solidFill>
                <a:effectLst/>
                <a:uLnTx/>
                <a:uFillTx/>
                <a:latin typeface="Arial"/>
                <a:ea typeface="+mn-ea"/>
                <a:cs typeface="Noto Sans"/>
              </a:rPr>
              <a:t>Burden</a:t>
            </a:r>
            <a:r>
              <a:rPr kumimoji="0" lang="de-DE" sz="800" b="0" i="0" u="none" strike="noStrike" kern="1200" cap="none" spc="0" normalizeH="0" baseline="0" noProof="0">
                <a:ln>
                  <a:noFill/>
                </a:ln>
                <a:solidFill>
                  <a:srgbClr val="000000"/>
                </a:solidFill>
                <a:effectLst/>
                <a:uLnTx/>
                <a:uFillTx/>
                <a:latin typeface="Arial"/>
                <a:ea typeface="+mn-ea"/>
                <a:cs typeface="Noto Sans"/>
              </a:rPr>
              <a:t> </a:t>
            </a:r>
            <a:r>
              <a:rPr kumimoji="0" lang="de-DE" sz="800" b="0" i="0" u="none" strike="noStrike" kern="1200" cap="none" spc="0" normalizeH="0" baseline="0" noProof="0" err="1">
                <a:ln>
                  <a:noFill/>
                </a:ln>
                <a:solidFill>
                  <a:srgbClr val="000000"/>
                </a:solidFill>
                <a:effectLst/>
                <a:uLnTx/>
                <a:uFillTx/>
                <a:latin typeface="Arial"/>
                <a:ea typeface="+mn-ea"/>
                <a:cs typeface="Noto Sans"/>
              </a:rPr>
              <a:t>of</a:t>
            </a:r>
            <a:r>
              <a:rPr kumimoji="0" lang="de-DE" sz="800" b="0" i="0" u="none" strike="noStrike" kern="1200" cap="none" spc="0" normalizeH="0" baseline="0" noProof="0">
                <a:ln>
                  <a:noFill/>
                </a:ln>
                <a:solidFill>
                  <a:srgbClr val="000000"/>
                </a:solidFill>
                <a:effectLst/>
                <a:uLnTx/>
                <a:uFillTx/>
                <a:latin typeface="Arial"/>
                <a:ea typeface="+mn-ea"/>
                <a:cs typeface="Noto Sans"/>
              </a:rPr>
              <a:t> Disease and </a:t>
            </a:r>
            <a:r>
              <a:rPr kumimoji="0" lang="de-DE" sz="800" b="0" i="0" u="none" strike="noStrike" kern="1200" cap="none" spc="0" normalizeH="0" baseline="0" noProof="0" err="1">
                <a:ln>
                  <a:noFill/>
                </a:ln>
                <a:solidFill>
                  <a:srgbClr val="000000"/>
                </a:solidFill>
                <a:effectLst/>
                <a:uLnTx/>
                <a:uFillTx/>
                <a:latin typeface="Arial"/>
                <a:ea typeface="+mn-ea"/>
                <a:cs typeface="Noto Sans"/>
              </a:rPr>
              <a:t>Cost</a:t>
            </a:r>
            <a:r>
              <a:rPr kumimoji="0" lang="de-DE" sz="800" b="0" i="0" u="none" strike="noStrike" kern="1200" cap="none" spc="0" normalizeH="0" baseline="0" noProof="0">
                <a:ln>
                  <a:noFill/>
                </a:ln>
                <a:solidFill>
                  <a:srgbClr val="000000"/>
                </a:solidFill>
                <a:effectLst/>
                <a:uLnTx/>
                <a:uFillTx/>
                <a:latin typeface="Arial"/>
                <a:ea typeface="+mn-ea"/>
                <a:cs typeface="Noto Sans"/>
              </a:rPr>
              <a:t> </a:t>
            </a:r>
            <a:r>
              <a:rPr kumimoji="0" lang="de-DE" sz="800" b="0" i="0" u="none" strike="noStrike" kern="1200" cap="none" spc="0" normalizeH="0" baseline="0" noProof="0" err="1">
                <a:ln>
                  <a:noFill/>
                </a:ln>
                <a:solidFill>
                  <a:srgbClr val="000000"/>
                </a:solidFill>
                <a:effectLst/>
                <a:uLnTx/>
                <a:uFillTx/>
                <a:latin typeface="Arial"/>
                <a:ea typeface="+mn-ea"/>
                <a:cs typeface="Noto Sans"/>
              </a:rPr>
              <a:t>of</a:t>
            </a:r>
            <a:r>
              <a:rPr kumimoji="0" lang="de-DE" sz="800" b="0" i="0" u="none" strike="noStrike" kern="1200" cap="none" spc="0" normalizeH="0" baseline="0" noProof="0">
                <a:ln>
                  <a:noFill/>
                </a:ln>
                <a:solidFill>
                  <a:srgbClr val="000000"/>
                </a:solidFill>
                <a:effectLst/>
                <a:uLnTx/>
                <a:uFillTx/>
                <a:latin typeface="Arial"/>
                <a:ea typeface="+mn-ea"/>
                <a:cs typeface="Noto Sans"/>
              </a:rPr>
              <a:t> </a:t>
            </a:r>
            <a:r>
              <a:rPr kumimoji="0" lang="de-DE" sz="800" b="0" i="0" u="none" strike="noStrike" kern="1200" cap="none" spc="0" normalizeH="0" baseline="0" noProof="0" err="1">
                <a:ln>
                  <a:noFill/>
                </a:ln>
                <a:solidFill>
                  <a:srgbClr val="000000"/>
                </a:solidFill>
                <a:effectLst/>
                <a:uLnTx/>
                <a:uFillTx/>
                <a:latin typeface="Arial"/>
                <a:ea typeface="+mn-ea"/>
                <a:cs typeface="Noto Sans"/>
              </a:rPr>
              <a:t>Illness</a:t>
            </a:r>
            <a:r>
              <a:rPr kumimoji="0" lang="de-DE" sz="800" b="0" i="0" u="none" strike="noStrike" kern="1200" cap="none" spc="0" normalizeH="0" baseline="0" noProof="0">
                <a:ln>
                  <a:noFill/>
                </a:ln>
                <a:solidFill>
                  <a:srgbClr val="000000"/>
                </a:solidFill>
                <a:effectLst/>
                <a:uLnTx/>
                <a:uFillTx/>
                <a:latin typeface="Arial"/>
                <a:ea typeface="+mn-ea"/>
                <a:cs typeface="Noto Sans"/>
              </a:rPr>
              <a:t>  (</a:t>
            </a:r>
            <a:r>
              <a:rPr kumimoji="0" lang="de-DE" sz="800" b="0" i="0" u="none" strike="noStrike" kern="1200" cap="none" spc="0" normalizeH="0" baseline="0" noProof="0" err="1">
                <a:ln>
                  <a:noFill/>
                </a:ln>
                <a:solidFill>
                  <a:srgbClr val="000000"/>
                </a:solidFill>
                <a:effectLst/>
                <a:uLnTx/>
                <a:uFillTx/>
                <a:latin typeface="Arial"/>
                <a:ea typeface="+mn-ea"/>
                <a:cs typeface="Noto Sans"/>
              </a:rPr>
              <a:t>for</a:t>
            </a:r>
            <a:r>
              <a:rPr kumimoji="0" lang="de-DE" sz="800" b="0" i="0" u="none" strike="noStrike" kern="1200" cap="none" spc="0" normalizeH="0" baseline="0" noProof="0">
                <a:ln>
                  <a:noFill/>
                </a:ln>
                <a:solidFill>
                  <a:srgbClr val="000000"/>
                </a:solidFill>
                <a:effectLst/>
                <a:uLnTx/>
                <a:uFillTx/>
                <a:latin typeface="Arial"/>
                <a:ea typeface="+mn-ea"/>
                <a:cs typeface="Noto Sans"/>
              </a:rPr>
              <a:t> RSV) ARI = akute Atemwegsinfektion (</a:t>
            </a:r>
            <a:r>
              <a:rPr kumimoji="0" lang="de-DE" sz="800" b="0" i="0" u="none" strike="noStrike" kern="1200" cap="none" spc="0" normalizeH="0" baseline="0" noProof="0" err="1">
                <a:ln>
                  <a:noFill/>
                </a:ln>
                <a:solidFill>
                  <a:srgbClr val="000000"/>
                </a:solidFill>
                <a:effectLst/>
                <a:uLnTx/>
                <a:uFillTx/>
                <a:latin typeface="Arial"/>
                <a:ea typeface="+mn-ea"/>
                <a:cs typeface="Noto Sans"/>
              </a:rPr>
              <a:t>acute</a:t>
            </a:r>
            <a:r>
              <a:rPr kumimoji="0" lang="de-DE" sz="800" b="0" i="0" u="none" strike="noStrike" kern="1200" cap="none" spc="0" normalizeH="0" baseline="0" noProof="0">
                <a:ln>
                  <a:noFill/>
                </a:ln>
                <a:solidFill>
                  <a:srgbClr val="000000"/>
                </a:solidFill>
                <a:effectLst/>
                <a:uLnTx/>
                <a:uFillTx/>
                <a:latin typeface="Arial"/>
                <a:ea typeface="+mn-ea"/>
                <a:cs typeface="Noto Sans"/>
              </a:rPr>
              <a:t> </a:t>
            </a:r>
            <a:r>
              <a:rPr kumimoji="0" lang="de-DE" sz="800" b="0" i="0" u="none" strike="noStrike" kern="1200" cap="none" spc="0" normalizeH="0" baseline="0" noProof="0" err="1">
                <a:ln>
                  <a:noFill/>
                </a:ln>
                <a:solidFill>
                  <a:srgbClr val="000000"/>
                </a:solidFill>
                <a:effectLst/>
                <a:uLnTx/>
                <a:uFillTx/>
                <a:latin typeface="Arial"/>
                <a:ea typeface="+mn-ea"/>
                <a:cs typeface="Noto Sans"/>
              </a:rPr>
              <a:t>respiratory</a:t>
            </a:r>
            <a:r>
              <a:rPr kumimoji="0" lang="de-DE" sz="800" b="0" i="0" u="none" strike="noStrike" kern="1200" cap="none" spc="0" normalizeH="0" baseline="0" noProof="0">
                <a:ln>
                  <a:noFill/>
                </a:ln>
                <a:solidFill>
                  <a:srgbClr val="000000"/>
                </a:solidFill>
                <a:effectLst/>
                <a:uLnTx/>
                <a:uFillTx/>
                <a:latin typeface="Arial"/>
                <a:ea typeface="+mn-ea"/>
                <a:cs typeface="Noto Sans"/>
              </a:rPr>
              <a:t> </a:t>
            </a:r>
            <a:r>
              <a:rPr kumimoji="0" lang="de-DE" sz="800" b="0" i="0" u="none" strike="noStrike" kern="1200" cap="none" spc="0" normalizeH="0" baseline="0" noProof="0" err="1">
                <a:ln>
                  <a:noFill/>
                </a:ln>
                <a:solidFill>
                  <a:srgbClr val="000000"/>
                </a:solidFill>
                <a:effectLst/>
                <a:uLnTx/>
                <a:uFillTx/>
                <a:latin typeface="Arial"/>
                <a:ea typeface="+mn-ea"/>
                <a:cs typeface="Noto Sans"/>
              </a:rPr>
              <a:t>infection</a:t>
            </a:r>
            <a:r>
              <a:rPr kumimoji="0" lang="de-DE" sz="800" b="0" i="0" u="none" strike="noStrike" kern="1200" cap="none" spc="0" normalizeH="0" baseline="0" noProof="0">
                <a:ln>
                  <a:noFill/>
                </a:ln>
                <a:solidFill>
                  <a:srgbClr val="000000"/>
                </a:solidFill>
                <a:effectLst/>
                <a:uLnTx/>
                <a:uFillTx/>
                <a:latin typeface="Arial"/>
                <a:ea typeface="+mn-ea"/>
                <a:cs typeface="Noto Sans"/>
              </a:rPr>
              <a:t>); COPD = Chronisch obstruktive Lungenerkrankung; SA = Standardabweichung. </a:t>
            </a:r>
            <a:r>
              <a:rPr lang="en-US" sz="800">
                <a:solidFill>
                  <a:srgbClr val="000000"/>
                </a:solidFill>
                <a:latin typeface="Arial"/>
                <a:cs typeface="Noto Sans"/>
              </a:rPr>
              <a:t>Hinze et al. 2024 European Respiratory Journal 2024; 64(suppl 68): PA3300</a:t>
            </a:r>
            <a:endParaRPr lang="de-DE" sz="800">
              <a:solidFill>
                <a:srgbClr val="000000"/>
              </a:solidFill>
              <a:latin typeface="Arial"/>
              <a:cs typeface="Noto Sans"/>
            </a:endParaRPr>
          </a:p>
        </p:txBody>
      </p:sp>
    </p:spTree>
    <p:extLst>
      <p:ext uri="{BB962C8B-B14F-4D97-AF65-F5344CB8AC3E}">
        <p14:creationId xmlns:p14="http://schemas.microsoft.com/office/powerpoint/2010/main" val="111839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Textplatzhalter 1">
            <a:extLst>
              <a:ext uri="{FF2B5EF4-FFF2-40B4-BE49-F238E27FC236}">
                <a16:creationId xmlns:a16="http://schemas.microsoft.com/office/drawing/2014/main" id="{13E6903C-8390-AC5B-3FB6-82A7B07327F1}"/>
              </a:ext>
            </a:extLst>
          </p:cNvPr>
          <p:cNvSpPr txBox="1">
            <a:spLocks/>
          </p:cNvSpPr>
          <p:nvPr/>
        </p:nvSpPr>
        <p:spPr>
          <a:xfrm>
            <a:off x="365124" y="1184580"/>
            <a:ext cx="11465806" cy="5016879"/>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vert="horz" wrap="square" lIns="180000" tIns="180000" rIns="180000" bIns="180000" rtlCol="0">
            <a:noAutofit/>
          </a:bodyPr>
          <a:lstStyle>
            <a:lvl1pPr marL="0" indent="0" algn="l" defTabSz="1219170" rtl="0" eaLnBrk="1" latinLnBrk="0" hangingPunct="1">
              <a:spcBef>
                <a:spcPts val="300"/>
              </a:spcBef>
              <a:spcAft>
                <a:spcPts val="300"/>
              </a:spcAft>
              <a:buClr>
                <a:schemeClr val="tx2"/>
              </a:buClr>
              <a:buSzPct val="110000"/>
              <a:buFont typeface="Arial" panose="020B0604020202020204" pitchFamily="34" charset="0"/>
              <a:buNone/>
              <a:defRPr sz="2200" kern="1200">
                <a:solidFill>
                  <a:schemeClr val="tx1"/>
                </a:solidFill>
                <a:latin typeface="GSK Precision" pitchFamily="2" charset="0"/>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GSK Precision" pitchFamily="2" charset="0"/>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GSK Precision" pitchFamily="2" charset="0"/>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GSK Precision" pitchFamily="2" charset="0"/>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GSK Precision" pitchFamily="2" charset="0"/>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GSK Precision" pitchFamily="2" charset="0"/>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GSK Precision" pitchFamily="2" charset="0"/>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GSK Precision" pitchFamily="2" charset="0"/>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GSK Precision" pitchFamily="2" charset="0"/>
                <a:ea typeface="+mn-ea"/>
                <a:cs typeface="+mn-cs"/>
              </a:defRPr>
            </a:lvl9pPr>
          </a:lstStyle>
          <a:p>
            <a:endParaRPr lang="de-DE"/>
          </a:p>
        </p:txBody>
      </p:sp>
      <p:sp>
        <p:nvSpPr>
          <p:cNvPr id="1042" name="Abgerundetes Rechteck 1041">
            <a:extLst>
              <a:ext uri="{FF2B5EF4-FFF2-40B4-BE49-F238E27FC236}">
                <a16:creationId xmlns:a16="http://schemas.microsoft.com/office/drawing/2014/main" id="{A8007A9E-7C93-9E34-4EB1-09837BD96159}"/>
              </a:ext>
            </a:extLst>
          </p:cNvPr>
          <p:cNvSpPr/>
          <p:nvPr/>
        </p:nvSpPr>
        <p:spPr bwMode="auto">
          <a:xfrm>
            <a:off x="362925" y="1162308"/>
            <a:ext cx="11462363" cy="365760"/>
          </a:xfrm>
          <a:prstGeom prst="round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914400" eaLnBrk="0" hangingPunct="0">
              <a:spcBef>
                <a:spcPts val="300"/>
              </a:spcBef>
              <a:spcAft>
                <a:spcPts val="300"/>
              </a:spcAft>
              <a:buClr>
                <a:srgbClr val="F36633"/>
              </a:buClr>
              <a:buSzPct val="110000"/>
              <a:defRPr/>
            </a:pPr>
            <a:r>
              <a:rPr kumimoji="0" lang="en-GB" sz="1400" b="1" i="0" u="none" strike="noStrike" kern="0" cap="none" spc="0" normalizeH="0" baseline="0" noProof="0" err="1">
                <a:ln>
                  <a:noFill/>
                </a:ln>
                <a:solidFill>
                  <a:prstClr val="white"/>
                </a:solidFill>
                <a:effectLst/>
                <a:uLnTx/>
                <a:uFillTx/>
                <a:ea typeface="+mn-ea"/>
                <a:cs typeface="Noto Sans"/>
              </a:rPr>
              <a:t>Risikofaktoren</a:t>
            </a:r>
            <a:r>
              <a:rPr kumimoji="0" lang="en-GB" sz="1400" b="1" i="0" u="none" strike="noStrike" kern="0" cap="none" spc="0" normalizeH="0" baseline="0" noProof="0">
                <a:ln>
                  <a:noFill/>
                </a:ln>
                <a:solidFill>
                  <a:prstClr val="white"/>
                </a:solidFill>
                <a:effectLst/>
                <a:uLnTx/>
                <a:uFillTx/>
                <a:ea typeface="+mn-ea"/>
                <a:cs typeface="Noto Sans"/>
              </a:rPr>
              <a:t> für </a:t>
            </a:r>
            <a:r>
              <a:rPr kumimoji="0" lang="en-GB" sz="1400" b="1" i="0" u="none" strike="noStrike" kern="0" cap="none" spc="0" normalizeH="0" baseline="0" noProof="0" err="1">
                <a:ln>
                  <a:noFill/>
                </a:ln>
                <a:solidFill>
                  <a:prstClr val="white"/>
                </a:solidFill>
                <a:effectLst/>
                <a:uLnTx/>
                <a:uFillTx/>
                <a:ea typeface="+mn-ea"/>
                <a:cs typeface="Noto Sans"/>
              </a:rPr>
              <a:t>Mortalität</a:t>
            </a:r>
            <a:r>
              <a:rPr kumimoji="0" lang="en-GB" sz="1400" b="1" i="0" u="none" strike="noStrike" kern="0" cap="none" spc="0" normalizeH="0" baseline="0" noProof="0">
                <a:ln>
                  <a:noFill/>
                </a:ln>
                <a:solidFill>
                  <a:prstClr val="white"/>
                </a:solidFill>
                <a:effectLst/>
                <a:uLnTx/>
                <a:uFillTx/>
                <a:ea typeface="+mn-ea"/>
                <a:cs typeface="Noto Sans"/>
              </a:rPr>
              <a:t> (≥ 18 Jahre)</a:t>
            </a:r>
          </a:p>
        </p:txBody>
      </p:sp>
      <p:graphicFrame>
        <p:nvGraphicFramePr>
          <p:cNvPr id="4" name="Tabelle 3">
            <a:extLst>
              <a:ext uri="{FF2B5EF4-FFF2-40B4-BE49-F238E27FC236}">
                <a16:creationId xmlns:a16="http://schemas.microsoft.com/office/drawing/2014/main" id="{30D56B86-C210-0F96-4522-705C144CFBC7}"/>
              </a:ext>
            </a:extLst>
          </p:cNvPr>
          <p:cNvGraphicFramePr>
            <a:graphicFrameLocks noGrp="1"/>
          </p:cNvGraphicFramePr>
          <p:nvPr/>
        </p:nvGraphicFramePr>
        <p:xfrm>
          <a:off x="2782110" y="1730447"/>
          <a:ext cx="6574766" cy="3177237"/>
        </p:xfrm>
        <a:graphic>
          <a:graphicData uri="http://schemas.openxmlformats.org/drawingml/2006/table">
            <a:tbl>
              <a:tblPr firstRow="1" bandRow="1">
                <a:tableStyleId>{9D7B26C5-4107-4FEC-AEDC-1716B250A1EF}</a:tableStyleId>
              </a:tblPr>
              <a:tblGrid>
                <a:gridCol w="986766">
                  <a:extLst>
                    <a:ext uri="{9D8B030D-6E8A-4147-A177-3AD203B41FA5}">
                      <a16:colId xmlns:a16="http://schemas.microsoft.com/office/drawing/2014/main" val="642352014"/>
                    </a:ext>
                  </a:extLst>
                </a:gridCol>
                <a:gridCol w="585410">
                  <a:extLst>
                    <a:ext uri="{9D8B030D-6E8A-4147-A177-3AD203B41FA5}">
                      <a16:colId xmlns:a16="http://schemas.microsoft.com/office/drawing/2014/main" val="2323096089"/>
                    </a:ext>
                  </a:extLst>
                </a:gridCol>
                <a:gridCol w="406400">
                  <a:extLst>
                    <a:ext uri="{9D8B030D-6E8A-4147-A177-3AD203B41FA5}">
                      <a16:colId xmlns:a16="http://schemas.microsoft.com/office/drawing/2014/main" val="1537213626"/>
                    </a:ext>
                  </a:extLst>
                </a:gridCol>
                <a:gridCol w="324152">
                  <a:extLst>
                    <a:ext uri="{9D8B030D-6E8A-4147-A177-3AD203B41FA5}">
                      <a16:colId xmlns:a16="http://schemas.microsoft.com/office/drawing/2014/main" val="2601059178"/>
                    </a:ext>
                  </a:extLst>
                </a:gridCol>
                <a:gridCol w="256419">
                  <a:extLst>
                    <a:ext uri="{9D8B030D-6E8A-4147-A177-3AD203B41FA5}">
                      <a16:colId xmlns:a16="http://schemas.microsoft.com/office/drawing/2014/main" val="3437253096"/>
                    </a:ext>
                  </a:extLst>
                </a:gridCol>
                <a:gridCol w="217714">
                  <a:extLst>
                    <a:ext uri="{9D8B030D-6E8A-4147-A177-3AD203B41FA5}">
                      <a16:colId xmlns:a16="http://schemas.microsoft.com/office/drawing/2014/main" val="4105544607"/>
                    </a:ext>
                  </a:extLst>
                </a:gridCol>
                <a:gridCol w="193524">
                  <a:extLst>
                    <a:ext uri="{9D8B030D-6E8A-4147-A177-3AD203B41FA5}">
                      <a16:colId xmlns:a16="http://schemas.microsoft.com/office/drawing/2014/main" val="2809048140"/>
                    </a:ext>
                  </a:extLst>
                </a:gridCol>
                <a:gridCol w="169334">
                  <a:extLst>
                    <a:ext uri="{9D8B030D-6E8A-4147-A177-3AD203B41FA5}">
                      <a16:colId xmlns:a16="http://schemas.microsoft.com/office/drawing/2014/main" val="3562772"/>
                    </a:ext>
                  </a:extLst>
                </a:gridCol>
                <a:gridCol w="145142">
                  <a:extLst>
                    <a:ext uri="{9D8B030D-6E8A-4147-A177-3AD203B41FA5}">
                      <a16:colId xmlns:a16="http://schemas.microsoft.com/office/drawing/2014/main" val="2309115309"/>
                    </a:ext>
                  </a:extLst>
                </a:gridCol>
                <a:gridCol w="991810">
                  <a:extLst>
                    <a:ext uri="{9D8B030D-6E8A-4147-A177-3AD203B41FA5}">
                      <a16:colId xmlns:a16="http://schemas.microsoft.com/office/drawing/2014/main" val="3390762889"/>
                    </a:ext>
                  </a:extLst>
                </a:gridCol>
                <a:gridCol w="575733">
                  <a:extLst>
                    <a:ext uri="{9D8B030D-6E8A-4147-A177-3AD203B41FA5}">
                      <a16:colId xmlns:a16="http://schemas.microsoft.com/office/drawing/2014/main" val="258851734"/>
                    </a:ext>
                  </a:extLst>
                </a:gridCol>
                <a:gridCol w="420915">
                  <a:extLst>
                    <a:ext uri="{9D8B030D-6E8A-4147-A177-3AD203B41FA5}">
                      <a16:colId xmlns:a16="http://schemas.microsoft.com/office/drawing/2014/main" val="2265158535"/>
                    </a:ext>
                  </a:extLst>
                </a:gridCol>
                <a:gridCol w="319314">
                  <a:extLst>
                    <a:ext uri="{9D8B030D-6E8A-4147-A177-3AD203B41FA5}">
                      <a16:colId xmlns:a16="http://schemas.microsoft.com/office/drawing/2014/main" val="4088610915"/>
                    </a:ext>
                  </a:extLst>
                </a:gridCol>
                <a:gridCol w="256419">
                  <a:extLst>
                    <a:ext uri="{9D8B030D-6E8A-4147-A177-3AD203B41FA5}">
                      <a16:colId xmlns:a16="http://schemas.microsoft.com/office/drawing/2014/main" val="1589838569"/>
                    </a:ext>
                  </a:extLst>
                </a:gridCol>
                <a:gridCol w="212876">
                  <a:extLst>
                    <a:ext uri="{9D8B030D-6E8A-4147-A177-3AD203B41FA5}">
                      <a16:colId xmlns:a16="http://schemas.microsoft.com/office/drawing/2014/main" val="2823796009"/>
                    </a:ext>
                  </a:extLst>
                </a:gridCol>
                <a:gridCol w="188686">
                  <a:extLst>
                    <a:ext uri="{9D8B030D-6E8A-4147-A177-3AD203B41FA5}">
                      <a16:colId xmlns:a16="http://schemas.microsoft.com/office/drawing/2014/main" val="2262298180"/>
                    </a:ext>
                  </a:extLst>
                </a:gridCol>
                <a:gridCol w="174171">
                  <a:extLst>
                    <a:ext uri="{9D8B030D-6E8A-4147-A177-3AD203B41FA5}">
                      <a16:colId xmlns:a16="http://schemas.microsoft.com/office/drawing/2014/main" val="4070271511"/>
                    </a:ext>
                  </a:extLst>
                </a:gridCol>
                <a:gridCol w="149981">
                  <a:extLst>
                    <a:ext uri="{9D8B030D-6E8A-4147-A177-3AD203B41FA5}">
                      <a16:colId xmlns:a16="http://schemas.microsoft.com/office/drawing/2014/main" val="3583617405"/>
                    </a:ext>
                  </a:extLst>
                </a:gridCol>
              </a:tblGrid>
              <a:tr h="198491">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0384477"/>
                  </a:ext>
                </a:extLst>
              </a:tr>
              <a:tr h="351365">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0100788"/>
                  </a:ext>
                </a:extLst>
              </a:tr>
              <a:tr h="351365">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987156"/>
                  </a:ext>
                </a:extLst>
              </a:tr>
              <a:tr h="351365">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7446101"/>
                  </a:ext>
                </a:extLst>
              </a:tr>
              <a:tr h="351365">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11470"/>
                  </a:ext>
                </a:extLst>
              </a:tr>
              <a:tr h="351365">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2012699"/>
                  </a:ext>
                </a:extLst>
              </a:tr>
              <a:tr h="351365">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6963136"/>
                  </a:ext>
                </a:extLst>
              </a:tr>
              <a:tr h="351365">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976873"/>
                  </a:ext>
                </a:extLst>
              </a:tr>
              <a:tr h="351365">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0339244"/>
                  </a:ext>
                </a:extLst>
              </a:tr>
              <a:tr h="152957">
                <a:tc>
                  <a:txBody>
                    <a:bodyPr/>
                    <a:lstStyle/>
                    <a:p>
                      <a:endParaRPr lang="de-DE" sz="800"/>
                    </a:p>
                  </a:txBody>
                  <a:tcPr marL="36000" marR="36000" marT="0" marB="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9050" cap="flat" cmpd="sng" algn="ctr">
                      <a:solidFill>
                        <a:schemeClr val="tx1"/>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7790049"/>
                  </a:ext>
                </a:extLst>
              </a:tr>
            </a:tbl>
          </a:graphicData>
        </a:graphic>
      </p:graphicFrame>
      <p:graphicFrame>
        <p:nvGraphicFramePr>
          <p:cNvPr id="61" name="Tabelle 60">
            <a:extLst>
              <a:ext uri="{FF2B5EF4-FFF2-40B4-BE49-F238E27FC236}">
                <a16:creationId xmlns:a16="http://schemas.microsoft.com/office/drawing/2014/main" id="{F984ADEA-E447-CBD3-B10B-E22A3774F961}"/>
              </a:ext>
            </a:extLst>
          </p:cNvPr>
          <p:cNvGraphicFramePr>
            <a:graphicFrameLocks noGrp="1"/>
          </p:cNvGraphicFramePr>
          <p:nvPr/>
        </p:nvGraphicFramePr>
        <p:xfrm>
          <a:off x="9381288" y="1730447"/>
          <a:ext cx="1572176" cy="3177237"/>
        </p:xfrm>
        <a:graphic>
          <a:graphicData uri="http://schemas.openxmlformats.org/drawingml/2006/table">
            <a:tbl>
              <a:tblPr firstRow="1" bandRow="1">
                <a:tableStyleId>{9D7B26C5-4107-4FEC-AEDC-1716B250A1EF}</a:tableStyleId>
              </a:tblPr>
              <a:tblGrid>
                <a:gridCol w="986766">
                  <a:extLst>
                    <a:ext uri="{9D8B030D-6E8A-4147-A177-3AD203B41FA5}">
                      <a16:colId xmlns:a16="http://schemas.microsoft.com/office/drawing/2014/main" val="642352014"/>
                    </a:ext>
                  </a:extLst>
                </a:gridCol>
                <a:gridCol w="585410">
                  <a:extLst>
                    <a:ext uri="{9D8B030D-6E8A-4147-A177-3AD203B41FA5}">
                      <a16:colId xmlns:a16="http://schemas.microsoft.com/office/drawing/2014/main" val="2323096089"/>
                    </a:ext>
                  </a:extLst>
                </a:gridCol>
              </a:tblGrid>
              <a:tr h="198491">
                <a:tc>
                  <a:txBody>
                    <a:bodyPr/>
                    <a:lstStyle/>
                    <a:p>
                      <a:endParaRPr lang="de-DE" sz="800"/>
                    </a:p>
                  </a:txBody>
                  <a:tcPr marL="36000" marR="3600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0384477"/>
                  </a:ext>
                </a:extLst>
              </a:tr>
              <a:tr h="351365">
                <a:tc>
                  <a:txBody>
                    <a:bodyPr/>
                    <a:lstStyle/>
                    <a:p>
                      <a:endParaRPr lang="de-DE" sz="800"/>
                    </a:p>
                  </a:txBody>
                  <a:tcPr marL="36000" marR="3600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0100788"/>
                  </a:ext>
                </a:extLst>
              </a:tr>
              <a:tr h="351365">
                <a:tc>
                  <a:txBody>
                    <a:bodyPr/>
                    <a:lstStyle/>
                    <a:p>
                      <a:endParaRPr lang="de-DE" sz="800"/>
                    </a:p>
                  </a:txBody>
                  <a:tcPr marL="36000" marR="3600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987156"/>
                  </a:ext>
                </a:extLst>
              </a:tr>
              <a:tr h="351365">
                <a:tc>
                  <a:txBody>
                    <a:bodyPr/>
                    <a:lstStyle/>
                    <a:p>
                      <a:endParaRPr lang="de-DE" sz="800"/>
                    </a:p>
                  </a:txBody>
                  <a:tcPr marL="36000" marR="3600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7446101"/>
                  </a:ext>
                </a:extLst>
              </a:tr>
              <a:tr h="351365">
                <a:tc>
                  <a:txBody>
                    <a:bodyPr/>
                    <a:lstStyle/>
                    <a:p>
                      <a:endParaRPr lang="de-DE" sz="800"/>
                    </a:p>
                  </a:txBody>
                  <a:tcPr marL="36000" marR="3600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11470"/>
                  </a:ext>
                </a:extLst>
              </a:tr>
              <a:tr h="351365">
                <a:tc>
                  <a:txBody>
                    <a:bodyPr/>
                    <a:lstStyle/>
                    <a:p>
                      <a:endParaRPr lang="de-DE" sz="800"/>
                    </a:p>
                  </a:txBody>
                  <a:tcPr marL="36000" marR="3600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2012699"/>
                  </a:ext>
                </a:extLst>
              </a:tr>
              <a:tr h="351365">
                <a:tc>
                  <a:txBody>
                    <a:bodyPr/>
                    <a:lstStyle/>
                    <a:p>
                      <a:endParaRPr lang="de-DE" sz="800"/>
                    </a:p>
                  </a:txBody>
                  <a:tcPr marL="36000" marR="3600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6963136"/>
                  </a:ext>
                </a:extLst>
              </a:tr>
              <a:tr h="351365">
                <a:tc>
                  <a:txBody>
                    <a:bodyPr/>
                    <a:lstStyle/>
                    <a:p>
                      <a:endParaRPr lang="de-DE" sz="800"/>
                    </a:p>
                  </a:txBody>
                  <a:tcPr marL="36000" marR="3600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976873"/>
                  </a:ext>
                </a:extLst>
              </a:tr>
              <a:tr h="351365">
                <a:tc>
                  <a:txBody>
                    <a:bodyPr/>
                    <a:lstStyle/>
                    <a:p>
                      <a:endParaRPr lang="de-DE" sz="800"/>
                    </a:p>
                  </a:txBody>
                  <a:tcPr marL="36000" marR="3600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800"/>
                    </a:p>
                  </a:txBody>
                  <a:tcPr marL="36000" marR="360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0339244"/>
                  </a:ext>
                </a:extLst>
              </a:tr>
              <a:tr h="152957">
                <a:tc>
                  <a:txBody>
                    <a:bodyPr/>
                    <a:lstStyle/>
                    <a:p>
                      <a:endParaRPr lang="de-DE" sz="800"/>
                    </a:p>
                  </a:txBody>
                  <a:tcPr marL="36000" marR="36000" marT="0" marB="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de-DE" sz="800"/>
                    </a:p>
                  </a:txBody>
                  <a:tcPr marL="36000" marR="36000" marT="0" marB="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7790049"/>
                  </a:ext>
                </a:extLst>
              </a:tr>
            </a:tbl>
          </a:graphicData>
        </a:graphic>
      </p:graphicFrame>
      <p:sp>
        <p:nvSpPr>
          <p:cNvPr id="3" name="Foliennummernplatzhalter 2">
            <a:extLst>
              <a:ext uri="{FF2B5EF4-FFF2-40B4-BE49-F238E27FC236}">
                <a16:creationId xmlns:a16="http://schemas.microsoft.com/office/drawing/2014/main" id="{6FA237EA-2B8F-13BE-3FF1-F0942FA215E8}"/>
              </a:ext>
            </a:extLst>
          </p:cNvPr>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rial"/>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41</a:t>
            </a:fld>
            <a:endParaRPr kumimoji="0" lang="en-GB" sz="1000" b="0" i="0" u="none" strike="noStrike" kern="1200" cap="none" spc="0" normalizeH="0" baseline="0" noProof="0">
              <a:ln>
                <a:noFill/>
              </a:ln>
              <a:solidFill>
                <a:srgbClr val="000000"/>
              </a:solidFill>
              <a:effectLst/>
              <a:uLnTx/>
              <a:uFillTx/>
              <a:latin typeface="Arial"/>
              <a:ea typeface="+mn-ea"/>
              <a:cs typeface="Noto Sans"/>
            </a:endParaRPr>
          </a:p>
        </p:txBody>
      </p:sp>
      <p:sp>
        <p:nvSpPr>
          <p:cNvPr id="5" name="Titel 4">
            <a:extLst>
              <a:ext uri="{FF2B5EF4-FFF2-40B4-BE49-F238E27FC236}">
                <a16:creationId xmlns:a16="http://schemas.microsoft.com/office/drawing/2014/main" id="{8673B57D-4CDD-332D-0F75-58E3D77B510A}"/>
              </a:ext>
            </a:extLst>
          </p:cNvPr>
          <p:cNvSpPr>
            <a:spLocks noGrp="1"/>
          </p:cNvSpPr>
          <p:nvPr>
            <p:ph type="title"/>
          </p:nvPr>
        </p:nvSpPr>
        <p:spPr>
          <a:xfrm>
            <a:off x="365125" y="418252"/>
            <a:ext cx="11460163" cy="430887"/>
          </a:xfrm>
        </p:spPr>
        <p:txBody>
          <a:bodyPr>
            <a:noAutofit/>
          </a:bodyPr>
          <a:lstStyle/>
          <a:p>
            <a:r>
              <a:rPr lang="de-DE" sz="2400" dirty="0"/>
              <a:t>Hospitalisierte Patienten mit RSV haben ein höheres Mortalitätsrisiko</a:t>
            </a:r>
            <a:br>
              <a:rPr lang="de-DE" sz="2400" dirty="0"/>
            </a:br>
            <a:r>
              <a:rPr lang="de-DE" sz="2400" dirty="0"/>
              <a:t>im Vergleich zu Influenza</a:t>
            </a:r>
          </a:p>
        </p:txBody>
      </p:sp>
      <p:sp>
        <p:nvSpPr>
          <p:cNvPr id="11" name="Textfeld 10">
            <a:extLst>
              <a:ext uri="{FF2B5EF4-FFF2-40B4-BE49-F238E27FC236}">
                <a16:creationId xmlns:a16="http://schemas.microsoft.com/office/drawing/2014/main" id="{DAAB3D76-05BA-19F6-7DB8-C0729B6EFEAA}"/>
              </a:ext>
            </a:extLst>
          </p:cNvPr>
          <p:cNvSpPr txBox="1"/>
          <p:nvPr/>
        </p:nvSpPr>
        <p:spPr>
          <a:xfrm>
            <a:off x="658638" y="5631278"/>
            <a:ext cx="11279188" cy="492032"/>
          </a:xfrm>
          <a:prstGeom prst="rect">
            <a:avLst/>
          </a:prstGeom>
          <a:noFill/>
        </p:spPr>
        <p:txBody>
          <a:bodyPr wrap="square" lIns="0" tIns="0" rIns="0" bIns="0" rtlCol="0" anchor="b">
            <a:noAutofit/>
          </a:bodyPr>
          <a:lstStyle/>
          <a:p>
            <a:r>
              <a:rPr lang="de-DE" sz="800" dirty="0">
                <a:solidFill>
                  <a:srgbClr val="000000"/>
                </a:solidFill>
              </a:rPr>
              <a:t>Ergebnisse der multiplen logistischen </a:t>
            </a:r>
            <a:r>
              <a:rPr lang="de-DE" sz="800" dirty="0">
                <a:solidFill>
                  <a:srgbClr val="000000"/>
                </a:solidFill>
                <a:effectLst/>
              </a:rPr>
              <a:t>Regressionsanalyse zu potenziellen Risikofaktoren für die Krankenhausmortalität bei Patienten im Alter von ≥18 Jahren. Für den Vergleich der drei Infektionen wurde SARS-CoV-2 als Referenz herangezogen. Dargestellt sind Odds </a:t>
            </a:r>
            <a:r>
              <a:rPr lang="de-DE" sz="800" dirty="0" err="1">
                <a:solidFill>
                  <a:srgbClr val="000000"/>
                </a:solidFill>
                <a:effectLst/>
              </a:rPr>
              <a:t>Ratios</a:t>
            </a:r>
            <a:r>
              <a:rPr lang="de-DE" sz="800" dirty="0">
                <a:solidFill>
                  <a:srgbClr val="000000"/>
                </a:solidFill>
                <a:effectLst/>
              </a:rPr>
              <a:t> und 95%-Konfidenzintervalle . CRP= C-reaktives Protein; </a:t>
            </a:r>
            <a:r>
              <a:rPr lang="de-DE" sz="800" dirty="0" err="1">
                <a:solidFill>
                  <a:srgbClr val="000000"/>
                </a:solidFill>
                <a:effectLst/>
              </a:rPr>
              <a:t>eGFR</a:t>
            </a:r>
            <a:r>
              <a:rPr lang="de-DE" sz="800" dirty="0">
                <a:solidFill>
                  <a:srgbClr val="000000"/>
                </a:solidFill>
                <a:effectLst/>
              </a:rPr>
              <a:t>= glomeruläre Filtrationsrate, bestimmt durch Kreatinin</a:t>
            </a:r>
          </a:p>
        </p:txBody>
      </p:sp>
      <p:cxnSp>
        <p:nvCxnSpPr>
          <p:cNvPr id="9" name="Gerade Verbindung 8">
            <a:extLst>
              <a:ext uri="{FF2B5EF4-FFF2-40B4-BE49-F238E27FC236}">
                <a16:creationId xmlns:a16="http://schemas.microsoft.com/office/drawing/2014/main" id="{27EC1537-F87D-5271-690F-76AB9C48D049}"/>
              </a:ext>
            </a:extLst>
          </p:cNvPr>
          <p:cNvCxnSpPr>
            <a:cxnSpLocks/>
          </p:cNvCxnSpPr>
          <p:nvPr/>
        </p:nvCxnSpPr>
        <p:spPr>
          <a:xfrm>
            <a:off x="5783349" y="2292483"/>
            <a:ext cx="330662" cy="0"/>
          </a:xfrm>
          <a:prstGeom prst="line">
            <a:avLst/>
          </a:prstGeom>
          <a:ln w="1905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99BFF7A0-8D99-3C8D-DEA0-162A4AEE36DF}"/>
              </a:ext>
            </a:extLst>
          </p:cNvPr>
          <p:cNvCxnSpPr>
            <a:cxnSpLocks/>
          </p:cNvCxnSpPr>
          <p:nvPr/>
        </p:nvCxnSpPr>
        <p:spPr>
          <a:xfrm>
            <a:off x="6273800" y="1941435"/>
            <a:ext cx="355600" cy="0"/>
          </a:xfrm>
          <a:prstGeom prst="line">
            <a:avLst/>
          </a:prstGeom>
          <a:ln w="1905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0DDD87FB-8F63-F67F-ACCA-D9B367EC31E3}"/>
              </a:ext>
            </a:extLst>
          </p:cNvPr>
          <p:cNvCxnSpPr>
            <a:cxnSpLocks/>
          </p:cNvCxnSpPr>
          <p:nvPr/>
        </p:nvCxnSpPr>
        <p:spPr>
          <a:xfrm>
            <a:off x="3898669" y="2637037"/>
            <a:ext cx="2356659" cy="0"/>
          </a:xfrm>
          <a:prstGeom prst="line">
            <a:avLst/>
          </a:prstGeom>
          <a:ln w="1905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F6752881-82DA-5389-C199-A6C629A3436A}"/>
              </a:ext>
            </a:extLst>
          </p:cNvPr>
          <p:cNvCxnSpPr>
            <a:cxnSpLocks/>
          </p:cNvCxnSpPr>
          <p:nvPr/>
        </p:nvCxnSpPr>
        <p:spPr>
          <a:xfrm>
            <a:off x="4210396" y="2997090"/>
            <a:ext cx="1832957" cy="0"/>
          </a:xfrm>
          <a:prstGeom prst="line">
            <a:avLst/>
          </a:prstGeom>
          <a:ln w="1905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75131E0-9B56-51E9-BCC3-A4CD668EE035}"/>
              </a:ext>
            </a:extLst>
          </p:cNvPr>
          <p:cNvCxnSpPr>
            <a:cxnSpLocks/>
          </p:cNvCxnSpPr>
          <p:nvPr/>
        </p:nvCxnSpPr>
        <p:spPr>
          <a:xfrm>
            <a:off x="7406640" y="3342208"/>
            <a:ext cx="1799706" cy="0"/>
          </a:xfrm>
          <a:prstGeom prst="line">
            <a:avLst/>
          </a:prstGeom>
          <a:ln w="1905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14894BBE-CF51-07FB-0950-67676541F668}"/>
              </a:ext>
            </a:extLst>
          </p:cNvPr>
          <p:cNvCxnSpPr>
            <a:cxnSpLocks/>
          </p:cNvCxnSpPr>
          <p:nvPr/>
        </p:nvCxnSpPr>
        <p:spPr>
          <a:xfrm>
            <a:off x="6284422" y="3698108"/>
            <a:ext cx="1770611" cy="0"/>
          </a:xfrm>
          <a:prstGeom prst="line">
            <a:avLst/>
          </a:prstGeom>
          <a:ln w="1905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5797BCBE-A64F-8B88-CDB6-7E55FEB862C5}"/>
              </a:ext>
            </a:extLst>
          </p:cNvPr>
          <p:cNvCxnSpPr>
            <a:cxnSpLocks/>
          </p:cNvCxnSpPr>
          <p:nvPr/>
        </p:nvCxnSpPr>
        <p:spPr>
          <a:xfrm>
            <a:off x="6263640" y="4054571"/>
            <a:ext cx="868680" cy="0"/>
          </a:xfrm>
          <a:prstGeom prst="line">
            <a:avLst/>
          </a:prstGeom>
          <a:ln w="1905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B9B3CC68-16C9-4331-5727-A0DB99793574}"/>
              </a:ext>
            </a:extLst>
          </p:cNvPr>
          <p:cNvCxnSpPr>
            <a:cxnSpLocks/>
          </p:cNvCxnSpPr>
          <p:nvPr/>
        </p:nvCxnSpPr>
        <p:spPr>
          <a:xfrm>
            <a:off x="5203767" y="4403283"/>
            <a:ext cx="2040775" cy="0"/>
          </a:xfrm>
          <a:prstGeom prst="line">
            <a:avLst/>
          </a:prstGeom>
          <a:ln w="1905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CB10E7F4-E3FF-FF7C-567D-8FCC2724FBEA}"/>
              </a:ext>
            </a:extLst>
          </p:cNvPr>
          <p:cNvCxnSpPr>
            <a:cxnSpLocks/>
          </p:cNvCxnSpPr>
          <p:nvPr/>
        </p:nvCxnSpPr>
        <p:spPr>
          <a:xfrm>
            <a:off x="6828905" y="4755589"/>
            <a:ext cx="2934393" cy="0"/>
          </a:xfrm>
          <a:prstGeom prst="line">
            <a:avLst/>
          </a:prstGeom>
          <a:ln w="1905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A32F392-7DD0-6AEA-1833-A731EBA43826}"/>
              </a:ext>
            </a:extLst>
          </p:cNvPr>
          <p:cNvSpPr/>
          <p:nvPr/>
        </p:nvSpPr>
        <p:spPr bwMode="auto">
          <a:xfrm>
            <a:off x="8224101" y="4683589"/>
            <a:ext cx="144000" cy="144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31" name="Oval 30">
            <a:extLst>
              <a:ext uri="{FF2B5EF4-FFF2-40B4-BE49-F238E27FC236}">
                <a16:creationId xmlns:a16="http://schemas.microsoft.com/office/drawing/2014/main" id="{FD9F3818-3B10-4E58-D49D-DEE88BAF1BAF}"/>
              </a:ext>
            </a:extLst>
          </p:cNvPr>
          <p:cNvSpPr/>
          <p:nvPr/>
        </p:nvSpPr>
        <p:spPr bwMode="auto">
          <a:xfrm>
            <a:off x="6154232" y="4331283"/>
            <a:ext cx="144000" cy="144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32" name="Oval 31">
            <a:extLst>
              <a:ext uri="{FF2B5EF4-FFF2-40B4-BE49-F238E27FC236}">
                <a16:creationId xmlns:a16="http://schemas.microsoft.com/office/drawing/2014/main" id="{A94EFCAA-C64B-7BE8-B477-BB97EDF519BC}"/>
              </a:ext>
            </a:extLst>
          </p:cNvPr>
          <p:cNvSpPr/>
          <p:nvPr/>
        </p:nvSpPr>
        <p:spPr bwMode="auto">
          <a:xfrm>
            <a:off x="6632214" y="3982571"/>
            <a:ext cx="144000" cy="144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33" name="Oval 32">
            <a:extLst>
              <a:ext uri="{FF2B5EF4-FFF2-40B4-BE49-F238E27FC236}">
                <a16:creationId xmlns:a16="http://schemas.microsoft.com/office/drawing/2014/main" id="{E293EF62-F973-DEC2-5FD6-EE1F08DA30CE}"/>
              </a:ext>
            </a:extLst>
          </p:cNvPr>
          <p:cNvSpPr/>
          <p:nvPr/>
        </p:nvSpPr>
        <p:spPr bwMode="auto">
          <a:xfrm>
            <a:off x="7093570" y="3626108"/>
            <a:ext cx="144000" cy="144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34" name="Oval 33">
            <a:extLst>
              <a:ext uri="{FF2B5EF4-FFF2-40B4-BE49-F238E27FC236}">
                <a16:creationId xmlns:a16="http://schemas.microsoft.com/office/drawing/2014/main" id="{8CE5333F-CFB2-E787-B67A-13485B21A877}"/>
              </a:ext>
            </a:extLst>
          </p:cNvPr>
          <p:cNvSpPr/>
          <p:nvPr/>
        </p:nvSpPr>
        <p:spPr bwMode="auto">
          <a:xfrm>
            <a:off x="8232413" y="3270208"/>
            <a:ext cx="144000" cy="144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35" name="Oval 34">
            <a:extLst>
              <a:ext uri="{FF2B5EF4-FFF2-40B4-BE49-F238E27FC236}">
                <a16:creationId xmlns:a16="http://schemas.microsoft.com/office/drawing/2014/main" id="{94210E05-5AB7-390A-242E-BC0567CA696C}"/>
              </a:ext>
            </a:extLst>
          </p:cNvPr>
          <p:cNvSpPr/>
          <p:nvPr/>
        </p:nvSpPr>
        <p:spPr bwMode="auto">
          <a:xfrm>
            <a:off x="5048639" y="2925090"/>
            <a:ext cx="144000" cy="144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36" name="Oval 35">
            <a:extLst>
              <a:ext uri="{FF2B5EF4-FFF2-40B4-BE49-F238E27FC236}">
                <a16:creationId xmlns:a16="http://schemas.microsoft.com/office/drawing/2014/main" id="{C315947E-4B21-5334-7FF3-1576DC0D8F4B}"/>
              </a:ext>
            </a:extLst>
          </p:cNvPr>
          <p:cNvSpPr/>
          <p:nvPr/>
        </p:nvSpPr>
        <p:spPr bwMode="auto">
          <a:xfrm>
            <a:off x="5002919" y="2565037"/>
            <a:ext cx="144000" cy="144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37" name="Oval 36">
            <a:extLst>
              <a:ext uri="{FF2B5EF4-FFF2-40B4-BE49-F238E27FC236}">
                <a16:creationId xmlns:a16="http://schemas.microsoft.com/office/drawing/2014/main" id="{88F3E0D3-B697-1811-D2F3-26537095469D}"/>
              </a:ext>
            </a:extLst>
          </p:cNvPr>
          <p:cNvSpPr/>
          <p:nvPr/>
        </p:nvSpPr>
        <p:spPr bwMode="auto">
          <a:xfrm>
            <a:off x="5875755" y="2220483"/>
            <a:ext cx="144000" cy="144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38" name="Oval 37">
            <a:extLst>
              <a:ext uri="{FF2B5EF4-FFF2-40B4-BE49-F238E27FC236}">
                <a16:creationId xmlns:a16="http://schemas.microsoft.com/office/drawing/2014/main" id="{464B0474-9C51-E4CD-CE66-8BDF22046854}"/>
              </a:ext>
            </a:extLst>
          </p:cNvPr>
          <p:cNvSpPr/>
          <p:nvPr/>
        </p:nvSpPr>
        <p:spPr bwMode="auto">
          <a:xfrm>
            <a:off x="6379600" y="1869435"/>
            <a:ext cx="144000" cy="144000"/>
          </a:xfrm>
          <a:prstGeom prst="ellipse">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1037" name="Textfeld 1036">
            <a:extLst>
              <a:ext uri="{FF2B5EF4-FFF2-40B4-BE49-F238E27FC236}">
                <a16:creationId xmlns:a16="http://schemas.microsoft.com/office/drawing/2014/main" id="{A7702547-4D66-5100-F417-8680F42F9AE2}"/>
              </a:ext>
            </a:extLst>
          </p:cNvPr>
          <p:cNvSpPr txBox="1"/>
          <p:nvPr/>
        </p:nvSpPr>
        <p:spPr>
          <a:xfrm>
            <a:off x="2401455" y="4974074"/>
            <a:ext cx="761310" cy="424069"/>
          </a:xfrm>
          <a:prstGeom prst="rect">
            <a:avLst/>
          </a:prstGeom>
          <a:noFill/>
        </p:spPr>
        <p:txBody>
          <a:bodyPr wrap="square" lIns="0" tIns="0" rIns="0" bIns="0" rtlCol="0">
            <a:noAutofit/>
          </a:bodyPr>
          <a:lstStyle/>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r>
              <a:rPr kumimoji="0" lang="en-US" sz="1200" b="1" i="0" u="none" strike="noStrike" kern="1200" cap="none" spc="0" normalizeH="0" baseline="0" noProof="0">
                <a:ln>
                  <a:noFill/>
                </a:ln>
                <a:solidFill>
                  <a:srgbClr val="000000"/>
                </a:solidFill>
                <a:effectLst/>
                <a:uLnTx/>
                <a:uFillTx/>
                <a:cs typeface="Noto Sans"/>
              </a:rPr>
              <a:t>0</a:t>
            </a:r>
            <a:endParaRPr kumimoji="0" lang="de-DE" sz="1200" b="0" i="0" u="none" strike="noStrike" kern="1200" cap="none" spc="0" normalizeH="0" baseline="0" noProof="0" err="1">
              <a:ln>
                <a:noFill/>
              </a:ln>
              <a:solidFill>
                <a:srgbClr val="000000"/>
              </a:solidFill>
              <a:effectLst/>
              <a:uLnTx/>
              <a:uFillTx/>
              <a:cs typeface="Noto Sans"/>
            </a:endParaRPr>
          </a:p>
        </p:txBody>
      </p:sp>
      <p:sp>
        <p:nvSpPr>
          <p:cNvPr id="1038" name="Textfeld 1037">
            <a:extLst>
              <a:ext uri="{FF2B5EF4-FFF2-40B4-BE49-F238E27FC236}">
                <a16:creationId xmlns:a16="http://schemas.microsoft.com/office/drawing/2014/main" id="{6B6879E4-8C89-384C-22DF-183C38FD3281}"/>
              </a:ext>
            </a:extLst>
          </p:cNvPr>
          <p:cNvSpPr txBox="1"/>
          <p:nvPr/>
        </p:nvSpPr>
        <p:spPr>
          <a:xfrm>
            <a:off x="5687994" y="4974074"/>
            <a:ext cx="761310" cy="424069"/>
          </a:xfrm>
          <a:prstGeom prst="rect">
            <a:avLst/>
          </a:prstGeom>
          <a:noFill/>
        </p:spPr>
        <p:txBody>
          <a:bodyPr wrap="square" lIns="0" tIns="0" rIns="0" bIns="0" rtlCol="0">
            <a:noAutofit/>
          </a:bodyPr>
          <a:lstStyle/>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r>
              <a:rPr kumimoji="0" lang="en-US" sz="1200" b="1" i="0" u="none" strike="noStrike" kern="1200" cap="none" spc="0" normalizeH="0" baseline="0" noProof="0">
                <a:ln>
                  <a:noFill/>
                </a:ln>
                <a:solidFill>
                  <a:srgbClr val="000000"/>
                </a:solidFill>
                <a:effectLst/>
                <a:uLnTx/>
                <a:uFillTx/>
                <a:latin typeface="GSK Precision" pitchFamily="2" charset="77"/>
                <a:cs typeface="Noto Sans"/>
              </a:rPr>
              <a:t>1</a:t>
            </a:r>
            <a:endParaRPr kumimoji="0" lang="de-DE" sz="1200" b="0" i="0" u="none" strike="noStrike" kern="1200" cap="none" spc="0" normalizeH="0" baseline="0" noProof="0" err="1">
              <a:ln>
                <a:noFill/>
              </a:ln>
              <a:solidFill>
                <a:srgbClr val="000000"/>
              </a:solidFill>
              <a:effectLst/>
              <a:uLnTx/>
              <a:uFillTx/>
              <a:latin typeface="GSK Precision" pitchFamily="2" charset="77"/>
              <a:cs typeface="Noto Sans"/>
            </a:endParaRPr>
          </a:p>
        </p:txBody>
      </p:sp>
      <p:sp>
        <p:nvSpPr>
          <p:cNvPr id="1039" name="Textfeld 1038">
            <a:extLst>
              <a:ext uri="{FF2B5EF4-FFF2-40B4-BE49-F238E27FC236}">
                <a16:creationId xmlns:a16="http://schemas.microsoft.com/office/drawing/2014/main" id="{54965DE4-EA3B-6123-6DA3-18EFF220A329}"/>
              </a:ext>
            </a:extLst>
          </p:cNvPr>
          <p:cNvSpPr txBox="1"/>
          <p:nvPr/>
        </p:nvSpPr>
        <p:spPr>
          <a:xfrm>
            <a:off x="8974533" y="4974074"/>
            <a:ext cx="761310" cy="424069"/>
          </a:xfrm>
          <a:prstGeom prst="rect">
            <a:avLst/>
          </a:prstGeom>
          <a:noFill/>
        </p:spPr>
        <p:txBody>
          <a:bodyPr wrap="square" lIns="0" tIns="0" rIns="0" bIns="0" rtlCol="0">
            <a:noAutofit/>
          </a:bodyPr>
          <a:lstStyle/>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r>
              <a:rPr kumimoji="0" lang="en-US" sz="1200" b="1" i="0" u="none" strike="noStrike" kern="1200" cap="none" spc="0" normalizeH="0" baseline="0" noProof="0">
                <a:ln>
                  <a:noFill/>
                </a:ln>
                <a:solidFill>
                  <a:srgbClr val="000000"/>
                </a:solidFill>
                <a:effectLst/>
                <a:uLnTx/>
                <a:uFillTx/>
                <a:latin typeface="GSK Precision" pitchFamily="2" charset="77"/>
                <a:cs typeface="Noto Sans"/>
              </a:rPr>
              <a:t>10</a:t>
            </a:r>
            <a:endParaRPr kumimoji="0" lang="de-DE" sz="1200" b="0" i="0" u="none" strike="noStrike" kern="1200" cap="none" spc="0" normalizeH="0" baseline="0" noProof="0" err="1">
              <a:ln>
                <a:noFill/>
              </a:ln>
              <a:solidFill>
                <a:srgbClr val="000000"/>
              </a:solidFill>
              <a:effectLst/>
              <a:uLnTx/>
              <a:uFillTx/>
              <a:latin typeface="GSK Precision" pitchFamily="2" charset="77"/>
              <a:cs typeface="Noto Sans"/>
            </a:endParaRPr>
          </a:p>
        </p:txBody>
      </p:sp>
      <p:sp>
        <p:nvSpPr>
          <p:cNvPr id="1040" name="Textfeld 1039">
            <a:extLst>
              <a:ext uri="{FF2B5EF4-FFF2-40B4-BE49-F238E27FC236}">
                <a16:creationId xmlns:a16="http://schemas.microsoft.com/office/drawing/2014/main" id="{443E9878-9A4D-D5B9-0624-B4B756AA8ED0}"/>
              </a:ext>
            </a:extLst>
          </p:cNvPr>
          <p:cNvSpPr txBox="1"/>
          <p:nvPr/>
        </p:nvSpPr>
        <p:spPr>
          <a:xfrm>
            <a:off x="365125" y="1857748"/>
            <a:ext cx="2311185" cy="155687"/>
          </a:xfrm>
          <a:prstGeom prst="rect">
            <a:avLst/>
          </a:prstGeom>
          <a:noFill/>
        </p:spPr>
        <p:txBody>
          <a:bodyPr wrap="square" lIns="0" tIns="0" rIns="0" bIns="0" rtlCol="0">
            <a:noAutofit/>
          </a:bodyPr>
          <a:lstStyle/>
          <a:p>
            <a:pPr algn="r">
              <a:spcBef>
                <a:spcPts val="300"/>
              </a:spcBef>
              <a:spcAft>
                <a:spcPts val="300"/>
              </a:spcAft>
              <a:buClr>
                <a:srgbClr val="F36633"/>
              </a:buClr>
              <a:buSzPct val="110000"/>
              <a:defRPr/>
            </a:pPr>
            <a:r>
              <a:rPr kumimoji="0" lang="en-US" sz="1200" b="1" i="0" u="none" strike="noStrike" kern="1200" cap="none" spc="0" normalizeH="0" baseline="0" noProof="0" dirty="0">
                <a:ln>
                  <a:noFill/>
                </a:ln>
                <a:solidFill>
                  <a:srgbClr val="000000"/>
                </a:solidFill>
                <a:effectLst/>
                <a:uLnTx/>
                <a:uFillTx/>
                <a:cs typeface="Noto Sans"/>
              </a:rPr>
              <a:t>CRP (je 5 mg/dl)</a:t>
            </a:r>
          </a:p>
          <a:p>
            <a:pPr algn="r">
              <a:spcBef>
                <a:spcPts val="300"/>
              </a:spcBef>
              <a:spcAft>
                <a:spcPts val="300"/>
              </a:spcAft>
              <a:buClr>
                <a:srgbClr val="F36633"/>
              </a:buClr>
              <a:buSzPct val="110000"/>
              <a:defRPr/>
            </a:pPr>
            <a:endParaRPr kumimoji="0" lang="de-DE" sz="1200" b="1" i="0" u="none" strike="noStrike" kern="1200" cap="none" spc="0" normalizeH="0" baseline="0" noProof="0" dirty="0">
              <a:ln>
                <a:noFill/>
              </a:ln>
              <a:solidFill>
                <a:srgbClr val="000000"/>
              </a:solidFill>
              <a:effectLst/>
              <a:uLnTx/>
              <a:uFillTx/>
              <a:cs typeface="Noto Sans"/>
            </a:endParaRPr>
          </a:p>
        </p:txBody>
      </p:sp>
      <p:sp>
        <p:nvSpPr>
          <p:cNvPr id="1043" name="Textfeld 1042">
            <a:extLst>
              <a:ext uri="{FF2B5EF4-FFF2-40B4-BE49-F238E27FC236}">
                <a16:creationId xmlns:a16="http://schemas.microsoft.com/office/drawing/2014/main" id="{58B6F067-B302-5CE3-ED10-2577AD97964F}"/>
              </a:ext>
            </a:extLst>
          </p:cNvPr>
          <p:cNvSpPr txBox="1"/>
          <p:nvPr/>
        </p:nvSpPr>
        <p:spPr>
          <a:xfrm>
            <a:off x="365125" y="2197382"/>
            <a:ext cx="2311185" cy="155687"/>
          </a:xfrm>
          <a:prstGeom prst="rect">
            <a:avLst/>
          </a:prstGeom>
          <a:noFill/>
        </p:spPr>
        <p:txBody>
          <a:bodyPr wrap="square" lIns="0" tIns="0" rIns="0" bIns="0" rtlCol="0">
            <a:noAutofit/>
          </a:bodyPr>
          <a:lstStyle/>
          <a:p>
            <a:pPr algn="r"/>
            <a:r>
              <a:rPr lang="de-DE" sz="1200" b="1" dirty="0" err="1">
                <a:solidFill>
                  <a:srgbClr val="000000"/>
                </a:solidFill>
                <a:effectLst/>
              </a:rPr>
              <a:t>eGFR</a:t>
            </a:r>
            <a:r>
              <a:rPr lang="de-DE" sz="1200" b="1" dirty="0">
                <a:solidFill>
                  <a:srgbClr val="000000"/>
                </a:solidFill>
                <a:effectLst/>
              </a:rPr>
              <a:t> (je 10 ml/min)</a:t>
            </a:r>
          </a:p>
        </p:txBody>
      </p:sp>
      <p:sp>
        <p:nvSpPr>
          <p:cNvPr id="1044" name="Textfeld 1043">
            <a:extLst>
              <a:ext uri="{FF2B5EF4-FFF2-40B4-BE49-F238E27FC236}">
                <a16:creationId xmlns:a16="http://schemas.microsoft.com/office/drawing/2014/main" id="{AD3D70F8-CA8F-2C36-FCE2-0BF02997B7F8}"/>
              </a:ext>
            </a:extLst>
          </p:cNvPr>
          <p:cNvSpPr txBox="1"/>
          <p:nvPr/>
        </p:nvSpPr>
        <p:spPr>
          <a:xfrm>
            <a:off x="365125" y="2563142"/>
            <a:ext cx="2311185" cy="155687"/>
          </a:xfrm>
          <a:prstGeom prst="rect">
            <a:avLst/>
          </a:prstGeom>
          <a:noFill/>
        </p:spPr>
        <p:txBody>
          <a:bodyPr wrap="square" lIns="0" tIns="0" rIns="0" bIns="0" rtlCol="0">
            <a:noAutofit/>
          </a:bodyPr>
          <a:lstStyle/>
          <a:p>
            <a:pPr algn="r"/>
            <a:r>
              <a:rPr lang="de-DE" sz="1200" b="1">
                <a:solidFill>
                  <a:srgbClr val="000000"/>
                </a:solidFill>
                <a:effectLst/>
              </a:rPr>
              <a:t>Fieber</a:t>
            </a:r>
          </a:p>
        </p:txBody>
      </p:sp>
      <p:sp>
        <p:nvSpPr>
          <p:cNvPr id="1046" name="Rechteck 1045">
            <a:extLst>
              <a:ext uri="{FF2B5EF4-FFF2-40B4-BE49-F238E27FC236}">
                <a16:creationId xmlns:a16="http://schemas.microsoft.com/office/drawing/2014/main" id="{69C3408C-8DF6-1EC2-9215-D0C5952E2F4E}"/>
              </a:ext>
            </a:extLst>
          </p:cNvPr>
          <p:cNvSpPr/>
          <p:nvPr/>
        </p:nvSpPr>
        <p:spPr bwMode="auto">
          <a:xfrm>
            <a:off x="10927339" y="1730447"/>
            <a:ext cx="300466" cy="32436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err="1">
              <a:solidFill>
                <a:schemeClr val="tx1"/>
              </a:solidFill>
            </a:endParaRPr>
          </a:p>
        </p:txBody>
      </p:sp>
      <p:sp>
        <p:nvSpPr>
          <p:cNvPr id="1047" name="Textfeld 1046">
            <a:extLst>
              <a:ext uri="{FF2B5EF4-FFF2-40B4-BE49-F238E27FC236}">
                <a16:creationId xmlns:a16="http://schemas.microsoft.com/office/drawing/2014/main" id="{96E51964-3088-5911-9AA9-9770895D5A6F}"/>
              </a:ext>
            </a:extLst>
          </p:cNvPr>
          <p:cNvSpPr txBox="1"/>
          <p:nvPr/>
        </p:nvSpPr>
        <p:spPr>
          <a:xfrm>
            <a:off x="365125" y="2941965"/>
            <a:ext cx="2311185" cy="155687"/>
          </a:xfrm>
          <a:prstGeom prst="rect">
            <a:avLst/>
          </a:prstGeom>
          <a:noFill/>
        </p:spPr>
        <p:txBody>
          <a:bodyPr wrap="square" lIns="0" tIns="0" rIns="0" bIns="0" rtlCol="0">
            <a:noAutofit/>
          </a:bodyPr>
          <a:lstStyle/>
          <a:p>
            <a:pPr algn="r"/>
            <a:r>
              <a:rPr lang="de-DE" sz="1200" b="1">
                <a:solidFill>
                  <a:srgbClr val="000000"/>
                </a:solidFill>
                <a:effectLst/>
              </a:rPr>
              <a:t>Husten</a:t>
            </a:r>
          </a:p>
        </p:txBody>
      </p:sp>
      <p:sp>
        <p:nvSpPr>
          <p:cNvPr id="1048" name="Textfeld 1047">
            <a:extLst>
              <a:ext uri="{FF2B5EF4-FFF2-40B4-BE49-F238E27FC236}">
                <a16:creationId xmlns:a16="http://schemas.microsoft.com/office/drawing/2014/main" id="{774CB35D-636A-17D5-AAE9-B1AF14E9A6A5}"/>
              </a:ext>
            </a:extLst>
          </p:cNvPr>
          <p:cNvSpPr txBox="1"/>
          <p:nvPr/>
        </p:nvSpPr>
        <p:spPr>
          <a:xfrm>
            <a:off x="365125" y="3268536"/>
            <a:ext cx="2311185" cy="155687"/>
          </a:xfrm>
          <a:prstGeom prst="rect">
            <a:avLst/>
          </a:prstGeom>
          <a:noFill/>
        </p:spPr>
        <p:txBody>
          <a:bodyPr wrap="square" lIns="0" tIns="0" rIns="0" bIns="0" rtlCol="0">
            <a:noAutofit/>
          </a:bodyPr>
          <a:lstStyle/>
          <a:p>
            <a:pPr algn="r"/>
            <a:r>
              <a:rPr lang="de-DE" sz="1200" b="1">
                <a:solidFill>
                  <a:srgbClr val="000000"/>
                </a:solidFill>
                <a:effectLst/>
              </a:rPr>
              <a:t>Sauerstoffgabe bei Aufnahme</a:t>
            </a:r>
          </a:p>
        </p:txBody>
      </p:sp>
      <p:sp>
        <p:nvSpPr>
          <p:cNvPr id="1049" name="Textfeld 1048">
            <a:extLst>
              <a:ext uri="{FF2B5EF4-FFF2-40B4-BE49-F238E27FC236}">
                <a16:creationId xmlns:a16="http://schemas.microsoft.com/office/drawing/2014/main" id="{7A6EA24B-65C4-639A-2DDC-14567F76E4A6}"/>
              </a:ext>
            </a:extLst>
          </p:cNvPr>
          <p:cNvSpPr txBox="1"/>
          <p:nvPr/>
        </p:nvSpPr>
        <p:spPr>
          <a:xfrm>
            <a:off x="365125" y="3634296"/>
            <a:ext cx="2311185" cy="155687"/>
          </a:xfrm>
          <a:prstGeom prst="rect">
            <a:avLst/>
          </a:prstGeom>
          <a:noFill/>
        </p:spPr>
        <p:txBody>
          <a:bodyPr wrap="square" lIns="0" tIns="0" rIns="0" bIns="0" rtlCol="0">
            <a:noAutofit/>
          </a:bodyPr>
          <a:lstStyle/>
          <a:p>
            <a:pPr algn="r"/>
            <a:r>
              <a:rPr lang="de-DE" sz="1200" b="1" dirty="0">
                <a:solidFill>
                  <a:srgbClr val="000000"/>
                </a:solidFill>
                <a:effectLst/>
              </a:rPr>
              <a:t>Männliches Geschlecht</a:t>
            </a:r>
          </a:p>
        </p:txBody>
      </p:sp>
      <p:sp>
        <p:nvSpPr>
          <p:cNvPr id="1052" name="Textfeld 1051">
            <a:extLst>
              <a:ext uri="{FF2B5EF4-FFF2-40B4-BE49-F238E27FC236}">
                <a16:creationId xmlns:a16="http://schemas.microsoft.com/office/drawing/2014/main" id="{03744141-4542-636C-4CBC-4BD1B0283E01}"/>
              </a:ext>
            </a:extLst>
          </p:cNvPr>
          <p:cNvSpPr txBox="1"/>
          <p:nvPr/>
        </p:nvSpPr>
        <p:spPr>
          <a:xfrm>
            <a:off x="365125" y="3973930"/>
            <a:ext cx="2311185" cy="155687"/>
          </a:xfrm>
          <a:prstGeom prst="rect">
            <a:avLst/>
          </a:prstGeom>
          <a:noFill/>
        </p:spPr>
        <p:txBody>
          <a:bodyPr wrap="square" lIns="0" tIns="0" rIns="0" bIns="0" rtlCol="0">
            <a:noAutofit/>
          </a:bodyPr>
          <a:lstStyle/>
          <a:p>
            <a:pPr algn="r"/>
            <a:r>
              <a:rPr lang="de-DE" sz="1200" b="1">
                <a:solidFill>
                  <a:srgbClr val="000000"/>
                </a:solidFill>
                <a:effectLst/>
              </a:rPr>
              <a:t>Alter (je 10 Jahre)</a:t>
            </a:r>
          </a:p>
        </p:txBody>
      </p:sp>
      <p:sp>
        <p:nvSpPr>
          <p:cNvPr id="1053" name="Textfeld 1052">
            <a:extLst>
              <a:ext uri="{FF2B5EF4-FFF2-40B4-BE49-F238E27FC236}">
                <a16:creationId xmlns:a16="http://schemas.microsoft.com/office/drawing/2014/main" id="{68A930D8-A7D9-D377-B2B2-BBBE4E093690}"/>
              </a:ext>
            </a:extLst>
          </p:cNvPr>
          <p:cNvSpPr txBox="1"/>
          <p:nvPr/>
        </p:nvSpPr>
        <p:spPr>
          <a:xfrm>
            <a:off x="365125" y="4326628"/>
            <a:ext cx="2311185" cy="155687"/>
          </a:xfrm>
          <a:prstGeom prst="rect">
            <a:avLst/>
          </a:prstGeom>
          <a:noFill/>
        </p:spPr>
        <p:txBody>
          <a:bodyPr wrap="square" lIns="0" tIns="0" rIns="0" bIns="0" rtlCol="0">
            <a:noAutofit/>
          </a:bodyPr>
          <a:lstStyle/>
          <a:p>
            <a:pPr algn="r"/>
            <a:r>
              <a:rPr lang="de-DE" sz="1200" b="1">
                <a:solidFill>
                  <a:srgbClr val="000000"/>
                </a:solidFill>
                <a:effectLst/>
              </a:rPr>
              <a:t>Influenza A*</a:t>
            </a:r>
          </a:p>
        </p:txBody>
      </p:sp>
      <p:sp>
        <p:nvSpPr>
          <p:cNvPr id="1054" name="Textfeld 1053">
            <a:extLst>
              <a:ext uri="{FF2B5EF4-FFF2-40B4-BE49-F238E27FC236}">
                <a16:creationId xmlns:a16="http://schemas.microsoft.com/office/drawing/2014/main" id="{62E129FE-FE21-A5D4-0A05-B3AE7614E896}"/>
              </a:ext>
            </a:extLst>
          </p:cNvPr>
          <p:cNvSpPr txBox="1"/>
          <p:nvPr/>
        </p:nvSpPr>
        <p:spPr>
          <a:xfrm>
            <a:off x="365125" y="4692388"/>
            <a:ext cx="2311185" cy="155687"/>
          </a:xfrm>
          <a:prstGeom prst="rect">
            <a:avLst/>
          </a:prstGeom>
          <a:noFill/>
        </p:spPr>
        <p:txBody>
          <a:bodyPr wrap="square" lIns="0" tIns="0" rIns="0" bIns="0" rtlCol="0">
            <a:noAutofit/>
          </a:bodyPr>
          <a:lstStyle/>
          <a:p>
            <a:pPr algn="r"/>
            <a:r>
              <a:rPr lang="de-DE" sz="1200" b="1">
                <a:solidFill>
                  <a:srgbClr val="000000"/>
                </a:solidFill>
                <a:effectLst/>
              </a:rPr>
              <a:t>RSV*</a:t>
            </a:r>
          </a:p>
        </p:txBody>
      </p:sp>
      <p:sp>
        <p:nvSpPr>
          <p:cNvPr id="6" name="Textplatzhalter 2">
            <a:extLst>
              <a:ext uri="{FF2B5EF4-FFF2-40B4-BE49-F238E27FC236}">
                <a16:creationId xmlns:a16="http://schemas.microsoft.com/office/drawing/2014/main" id="{A84D6C46-8458-7F18-3858-2AD37C67E524}"/>
              </a:ext>
            </a:extLst>
          </p:cNvPr>
          <p:cNvSpPr txBox="1">
            <a:spLocks/>
          </p:cNvSpPr>
          <p:nvPr/>
        </p:nvSpPr>
        <p:spPr>
          <a:xfrm>
            <a:off x="422502" y="6408703"/>
            <a:ext cx="9562529" cy="486082"/>
          </a:xfrm>
          <a:prstGeom prst="rect">
            <a:avLst/>
          </a:prstGeom>
        </p:spPr>
        <p:txBody>
          <a:bodyPr lIns="0" tIns="0" rIns="0" bIns="0"/>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GSK Precision" pitchFamily="2" charset="0"/>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GSK Precision" pitchFamily="2" charset="0"/>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GSK Precision" pitchFamily="2" charset="0"/>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GSK Precision" pitchFamily="2" charset="0"/>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GSK Precision" pitchFamily="2" charset="0"/>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GSK Precision" pitchFamily="2" charset="0"/>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GSK Precision" pitchFamily="2" charset="0"/>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GSK Precision" pitchFamily="2" charset="0"/>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GSK Precision" pitchFamily="2" charset="0"/>
                <a:ea typeface="+mn-ea"/>
                <a:cs typeface="+mn-cs"/>
              </a:defRPr>
            </a:lvl9pPr>
          </a:lstStyle>
          <a:p>
            <a:pPr marL="0" indent="0">
              <a:buNone/>
            </a:pPr>
            <a:r>
              <a:rPr lang="de-DE" sz="800" b="0" i="0" dirty="0">
                <a:solidFill>
                  <a:srgbClr val="212121"/>
                </a:solidFill>
                <a:effectLst/>
                <a:latin typeface="+mn-lt"/>
              </a:rPr>
              <a:t>Wiechert L, </a:t>
            </a:r>
            <a:r>
              <a:rPr lang="de-DE" sz="800" b="0" i="1" dirty="0">
                <a:solidFill>
                  <a:srgbClr val="212121"/>
                </a:solidFill>
                <a:effectLst/>
                <a:latin typeface="+mn-lt"/>
              </a:rPr>
              <a:t>et al</a:t>
            </a:r>
            <a:r>
              <a:rPr lang="de-DE" sz="800" b="0" i="0" dirty="0">
                <a:solidFill>
                  <a:srgbClr val="212121"/>
                </a:solidFill>
                <a:effectLst/>
                <a:latin typeface="+mn-lt"/>
              </a:rPr>
              <a:t>. </a:t>
            </a:r>
            <a:r>
              <a:rPr lang="de-DE" sz="800" b="0" i="0" dirty="0" err="1">
                <a:solidFill>
                  <a:srgbClr val="212121"/>
                </a:solidFill>
                <a:effectLst/>
                <a:latin typeface="+mn-lt"/>
              </a:rPr>
              <a:t>Characteristics</a:t>
            </a:r>
            <a:r>
              <a:rPr lang="de-DE" sz="800" b="0" i="0" dirty="0">
                <a:solidFill>
                  <a:srgbClr val="212121"/>
                </a:solidFill>
                <a:effectLst/>
                <a:latin typeface="+mn-lt"/>
              </a:rPr>
              <a:t> and </a:t>
            </a:r>
            <a:r>
              <a:rPr lang="de-DE" sz="800" b="0" i="0" dirty="0" err="1">
                <a:solidFill>
                  <a:srgbClr val="212121"/>
                </a:solidFill>
                <a:effectLst/>
                <a:latin typeface="+mn-lt"/>
              </a:rPr>
              <a:t>outcomes</a:t>
            </a:r>
            <a:r>
              <a:rPr lang="de-DE" sz="800" b="0" i="0" dirty="0">
                <a:solidFill>
                  <a:srgbClr val="212121"/>
                </a:solidFill>
                <a:effectLst/>
                <a:latin typeface="+mn-lt"/>
              </a:rPr>
              <a:t> </a:t>
            </a:r>
            <a:r>
              <a:rPr lang="de-DE" sz="800" b="0" i="0" dirty="0" err="1">
                <a:solidFill>
                  <a:srgbClr val="212121"/>
                </a:solidFill>
                <a:effectLst/>
                <a:latin typeface="+mn-lt"/>
              </a:rPr>
              <a:t>of</a:t>
            </a:r>
            <a:r>
              <a:rPr lang="de-DE" sz="800" b="0" i="0" dirty="0">
                <a:solidFill>
                  <a:srgbClr val="212121"/>
                </a:solidFill>
                <a:effectLst/>
                <a:latin typeface="+mn-lt"/>
              </a:rPr>
              <a:t> </a:t>
            </a:r>
            <a:r>
              <a:rPr lang="de-DE" sz="800" b="0" i="0" dirty="0" err="1">
                <a:solidFill>
                  <a:srgbClr val="212121"/>
                </a:solidFill>
                <a:effectLst/>
                <a:latin typeface="+mn-lt"/>
              </a:rPr>
              <a:t>patients</a:t>
            </a:r>
            <a:r>
              <a:rPr lang="de-DE" sz="800" b="0" i="0" dirty="0">
                <a:solidFill>
                  <a:srgbClr val="212121"/>
                </a:solidFill>
                <a:effectLst/>
                <a:latin typeface="+mn-lt"/>
              </a:rPr>
              <a:t> </a:t>
            </a:r>
            <a:r>
              <a:rPr lang="de-DE" sz="800" b="0" i="0" dirty="0" err="1">
                <a:solidFill>
                  <a:srgbClr val="212121"/>
                </a:solidFill>
                <a:effectLst/>
                <a:latin typeface="+mn-lt"/>
              </a:rPr>
              <a:t>hospitalized</a:t>
            </a:r>
            <a:r>
              <a:rPr lang="de-DE" sz="800" b="0" i="0" dirty="0">
                <a:solidFill>
                  <a:srgbClr val="212121"/>
                </a:solidFill>
                <a:effectLst/>
                <a:latin typeface="+mn-lt"/>
              </a:rPr>
              <a:t> </a:t>
            </a:r>
            <a:r>
              <a:rPr lang="de-DE" sz="800" b="0" i="0" dirty="0" err="1">
                <a:solidFill>
                  <a:srgbClr val="212121"/>
                </a:solidFill>
                <a:effectLst/>
                <a:latin typeface="+mn-lt"/>
              </a:rPr>
              <a:t>for</a:t>
            </a:r>
            <a:r>
              <a:rPr lang="de-DE" sz="800" b="0" i="0" dirty="0">
                <a:solidFill>
                  <a:srgbClr val="212121"/>
                </a:solidFill>
                <a:effectLst/>
                <a:latin typeface="+mn-lt"/>
              </a:rPr>
              <a:t> </a:t>
            </a:r>
            <a:r>
              <a:rPr lang="de-DE" sz="800" b="0" i="0" dirty="0" err="1">
                <a:solidFill>
                  <a:srgbClr val="212121"/>
                </a:solidFill>
                <a:effectLst/>
                <a:latin typeface="+mn-lt"/>
              </a:rPr>
              <a:t>infection</a:t>
            </a:r>
            <a:r>
              <a:rPr lang="de-DE" sz="800" b="0" i="0" dirty="0">
                <a:solidFill>
                  <a:srgbClr val="212121"/>
                </a:solidFill>
                <a:effectLst/>
                <a:latin typeface="+mn-lt"/>
              </a:rPr>
              <a:t> </a:t>
            </a:r>
            <a:r>
              <a:rPr lang="de-DE" sz="800" b="0" i="0" dirty="0" err="1">
                <a:solidFill>
                  <a:srgbClr val="212121"/>
                </a:solidFill>
                <a:effectLst/>
                <a:latin typeface="+mn-lt"/>
              </a:rPr>
              <a:t>with</a:t>
            </a:r>
            <a:r>
              <a:rPr lang="de-DE" sz="800" b="0" i="0" dirty="0">
                <a:solidFill>
                  <a:srgbClr val="212121"/>
                </a:solidFill>
                <a:effectLst/>
                <a:latin typeface="+mn-lt"/>
              </a:rPr>
              <a:t> Influenza A, SARS-CoV-2 </a:t>
            </a:r>
            <a:r>
              <a:rPr lang="de-DE" sz="800" b="0" i="0" dirty="0" err="1">
                <a:solidFill>
                  <a:srgbClr val="212121"/>
                </a:solidFill>
                <a:effectLst/>
                <a:latin typeface="+mn-lt"/>
              </a:rPr>
              <a:t>or</a:t>
            </a:r>
            <a:r>
              <a:rPr lang="de-DE" sz="800" b="0" i="0" dirty="0">
                <a:solidFill>
                  <a:srgbClr val="212121"/>
                </a:solidFill>
                <a:effectLst/>
                <a:latin typeface="+mn-lt"/>
              </a:rPr>
              <a:t> </a:t>
            </a:r>
            <a:r>
              <a:rPr lang="de-DE" sz="800" b="0" i="0" dirty="0" err="1">
                <a:solidFill>
                  <a:srgbClr val="212121"/>
                </a:solidFill>
                <a:effectLst/>
                <a:latin typeface="+mn-lt"/>
              </a:rPr>
              <a:t>respiratory</a:t>
            </a:r>
            <a:r>
              <a:rPr lang="de-DE" sz="800" b="0" i="0" dirty="0">
                <a:solidFill>
                  <a:srgbClr val="212121"/>
                </a:solidFill>
                <a:effectLst/>
                <a:latin typeface="+mn-lt"/>
              </a:rPr>
              <a:t> </a:t>
            </a:r>
            <a:r>
              <a:rPr lang="de-DE" sz="800" b="0" i="0" dirty="0" err="1">
                <a:solidFill>
                  <a:srgbClr val="212121"/>
                </a:solidFill>
                <a:effectLst/>
                <a:latin typeface="+mn-lt"/>
              </a:rPr>
              <a:t>syncytial</a:t>
            </a:r>
            <a:r>
              <a:rPr lang="de-DE" sz="800" b="0" i="0" dirty="0">
                <a:solidFill>
                  <a:srgbClr val="212121"/>
                </a:solidFill>
                <a:effectLst/>
                <a:latin typeface="+mn-lt"/>
              </a:rPr>
              <a:t> </a:t>
            </a:r>
            <a:r>
              <a:rPr lang="de-DE" sz="800" b="0" i="0" dirty="0" err="1">
                <a:solidFill>
                  <a:srgbClr val="212121"/>
                </a:solidFill>
                <a:effectLst/>
                <a:latin typeface="+mn-lt"/>
              </a:rPr>
              <a:t>virus</a:t>
            </a:r>
            <a:r>
              <a:rPr lang="de-DE" sz="800" b="0" i="0" dirty="0">
                <a:solidFill>
                  <a:srgbClr val="212121"/>
                </a:solidFill>
                <a:effectLst/>
                <a:latin typeface="+mn-lt"/>
              </a:rPr>
              <a:t> in </a:t>
            </a:r>
            <a:r>
              <a:rPr lang="de-DE" sz="800" b="0" i="0" dirty="0" err="1">
                <a:solidFill>
                  <a:srgbClr val="212121"/>
                </a:solidFill>
                <a:effectLst/>
                <a:latin typeface="+mn-lt"/>
              </a:rPr>
              <a:t>the</a:t>
            </a:r>
            <a:r>
              <a:rPr lang="de-DE" sz="800" b="0" i="0" dirty="0">
                <a:solidFill>
                  <a:srgbClr val="212121"/>
                </a:solidFill>
                <a:effectLst/>
                <a:latin typeface="+mn-lt"/>
              </a:rPr>
              <a:t> </a:t>
            </a:r>
            <a:r>
              <a:rPr lang="de-DE" sz="800" b="0" i="0" dirty="0" err="1">
                <a:solidFill>
                  <a:srgbClr val="212121"/>
                </a:solidFill>
                <a:effectLst/>
                <a:latin typeface="+mn-lt"/>
              </a:rPr>
              <a:t>season</a:t>
            </a:r>
            <a:r>
              <a:rPr lang="de-DE" sz="800" b="0" i="0" dirty="0">
                <a:solidFill>
                  <a:srgbClr val="212121"/>
                </a:solidFill>
                <a:effectLst/>
                <a:latin typeface="+mn-lt"/>
              </a:rPr>
              <a:t> 2023/2024 in a large German </a:t>
            </a:r>
            <a:r>
              <a:rPr lang="de-DE" sz="800" b="0" i="0" dirty="0" err="1">
                <a:solidFill>
                  <a:srgbClr val="212121"/>
                </a:solidFill>
                <a:effectLst/>
                <a:latin typeface="+mn-lt"/>
              </a:rPr>
              <a:t>primary</a:t>
            </a:r>
            <a:r>
              <a:rPr lang="de-DE" sz="800" b="0" i="0" dirty="0">
                <a:solidFill>
                  <a:srgbClr val="212121"/>
                </a:solidFill>
                <a:effectLst/>
                <a:latin typeface="+mn-lt"/>
              </a:rPr>
              <a:t> care </a:t>
            </a:r>
            <a:r>
              <a:rPr lang="de-DE" sz="800" b="0" i="0" dirty="0" err="1">
                <a:solidFill>
                  <a:srgbClr val="212121"/>
                </a:solidFill>
                <a:effectLst/>
                <a:latin typeface="+mn-lt"/>
              </a:rPr>
              <a:t>centre</a:t>
            </a:r>
            <a:r>
              <a:rPr lang="de-DE" sz="800" b="0" i="0" dirty="0">
                <a:solidFill>
                  <a:srgbClr val="212121"/>
                </a:solidFill>
                <a:effectLst/>
                <a:latin typeface="+mn-lt"/>
              </a:rPr>
              <a:t>. </a:t>
            </a:r>
            <a:r>
              <a:rPr lang="de-DE" sz="800" b="0" i="0" dirty="0" err="1">
                <a:solidFill>
                  <a:srgbClr val="212121"/>
                </a:solidFill>
                <a:effectLst/>
                <a:latin typeface="+mn-lt"/>
              </a:rPr>
              <a:t>Eur</a:t>
            </a:r>
            <a:r>
              <a:rPr lang="de-DE" sz="800" b="0" i="0" dirty="0">
                <a:solidFill>
                  <a:srgbClr val="212121"/>
                </a:solidFill>
                <a:effectLst/>
                <a:latin typeface="+mn-lt"/>
              </a:rPr>
              <a:t> J </a:t>
            </a:r>
            <a:r>
              <a:rPr lang="de-DE" sz="800" b="0" i="0" dirty="0" err="1">
                <a:solidFill>
                  <a:srgbClr val="212121"/>
                </a:solidFill>
                <a:effectLst/>
                <a:latin typeface="+mn-lt"/>
              </a:rPr>
              <a:t>Med</a:t>
            </a:r>
            <a:r>
              <a:rPr lang="de-DE" sz="800" b="0" i="0" dirty="0">
                <a:solidFill>
                  <a:srgbClr val="212121"/>
                </a:solidFill>
                <a:effectLst/>
                <a:latin typeface="+mn-lt"/>
              </a:rPr>
              <a:t> Res. 2024 </a:t>
            </a:r>
            <a:r>
              <a:rPr lang="de-DE" sz="800" b="0" i="0" dirty="0" err="1">
                <a:solidFill>
                  <a:srgbClr val="212121"/>
                </a:solidFill>
                <a:effectLst/>
                <a:latin typeface="+mn-lt"/>
              </a:rPr>
              <a:t>Oct</a:t>
            </a:r>
            <a:r>
              <a:rPr lang="de-DE" sz="800" b="0" i="0" dirty="0">
                <a:solidFill>
                  <a:srgbClr val="212121"/>
                </a:solidFill>
                <a:effectLst/>
                <a:latin typeface="+mn-lt"/>
              </a:rPr>
              <a:t> 22;29(1):509. </a:t>
            </a:r>
            <a:r>
              <a:rPr lang="de-DE" sz="800" b="0" i="0" dirty="0" err="1">
                <a:solidFill>
                  <a:srgbClr val="212121"/>
                </a:solidFill>
                <a:effectLst/>
                <a:latin typeface="+mn-lt"/>
              </a:rPr>
              <a:t>doi</a:t>
            </a:r>
            <a:r>
              <a:rPr lang="de-DE" sz="800" b="0" i="0" dirty="0">
                <a:solidFill>
                  <a:srgbClr val="212121"/>
                </a:solidFill>
                <a:effectLst/>
                <a:latin typeface="+mn-lt"/>
              </a:rPr>
              <a:t>: 10.1186/s40001-024-02096-9. </a:t>
            </a:r>
            <a:r>
              <a:rPr lang="de-DE" sz="800" b="0" i="0" dirty="0">
                <a:solidFill>
                  <a:srgbClr val="212121"/>
                </a:solidFill>
                <a:effectLst/>
                <a:latin typeface="+mn-lt"/>
                <a:hlinkClick r:id="rId3"/>
              </a:rPr>
              <a:t>https://doi.org/10.1186/s40001-024-02096-9</a:t>
            </a:r>
            <a:r>
              <a:rPr lang="de-DE" sz="800" b="0" i="0" dirty="0">
                <a:solidFill>
                  <a:srgbClr val="212121"/>
                </a:solidFill>
                <a:effectLst/>
                <a:latin typeface="+mn-lt"/>
              </a:rPr>
              <a:t> </a:t>
            </a:r>
            <a:endParaRPr lang="de-DE" sz="500" dirty="0">
              <a:latin typeface="+mn-lt"/>
            </a:endParaRPr>
          </a:p>
        </p:txBody>
      </p:sp>
      <p:sp>
        <p:nvSpPr>
          <p:cNvPr id="2" name="Pfeil: nach rechts 1">
            <a:extLst>
              <a:ext uri="{FF2B5EF4-FFF2-40B4-BE49-F238E27FC236}">
                <a16:creationId xmlns:a16="http://schemas.microsoft.com/office/drawing/2014/main" id="{4DBAA898-48CF-0DAB-FE13-6774A3816E18}"/>
              </a:ext>
            </a:extLst>
          </p:cNvPr>
          <p:cNvSpPr/>
          <p:nvPr/>
        </p:nvSpPr>
        <p:spPr bwMode="auto">
          <a:xfrm>
            <a:off x="6043353" y="5126168"/>
            <a:ext cx="3337935" cy="498639"/>
          </a:xfrm>
          <a:prstGeom prst="rightArrow">
            <a:avLst/>
          </a:prstGeom>
          <a:gradFill flip="none" rotWithShape="1">
            <a:gsLst>
              <a:gs pos="0">
                <a:schemeClr val="tx2">
                  <a:lumMod val="20000"/>
                  <a:lumOff val="80000"/>
                </a:schemeClr>
              </a:gs>
              <a:gs pos="27000">
                <a:schemeClr val="tx2"/>
              </a:gs>
              <a:gs pos="61000">
                <a:schemeClr val="tx2"/>
              </a:gs>
              <a:gs pos="90000">
                <a:schemeClr val="tx2">
                  <a:lumMod val="75000"/>
                </a:schemeClr>
              </a:gs>
            </a:gsLst>
            <a:lin ang="0" scaled="1"/>
            <a:tileRect/>
          </a:gra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tx2"/>
              </a:buClr>
              <a:buSzPct val="110000"/>
            </a:pPr>
            <a:r>
              <a:rPr lang="de-DE" sz="1600" kern="0">
                <a:solidFill>
                  <a:schemeClr val="bg1"/>
                </a:solidFill>
              </a:rPr>
              <a:t>Erhöhtes Risiko</a:t>
            </a:r>
          </a:p>
        </p:txBody>
      </p:sp>
      <p:sp>
        <p:nvSpPr>
          <p:cNvPr id="8" name="Textfeld 7">
            <a:extLst>
              <a:ext uri="{FF2B5EF4-FFF2-40B4-BE49-F238E27FC236}">
                <a16:creationId xmlns:a16="http://schemas.microsoft.com/office/drawing/2014/main" id="{7A2C58DF-6E69-EB0B-1968-A9CD6163C192}"/>
              </a:ext>
            </a:extLst>
          </p:cNvPr>
          <p:cNvSpPr txBox="1"/>
          <p:nvPr/>
        </p:nvSpPr>
        <p:spPr>
          <a:xfrm>
            <a:off x="658638" y="5286321"/>
            <a:ext cx="1868731" cy="215444"/>
          </a:xfrm>
          <a:prstGeom prst="rect">
            <a:avLst/>
          </a:prstGeom>
          <a:noFill/>
        </p:spPr>
        <p:txBody>
          <a:bodyPr wrap="square">
            <a:spAutoFit/>
          </a:bodyPr>
          <a:lstStyle/>
          <a:p>
            <a:r>
              <a:rPr lang="de-DE" sz="800" dirty="0">
                <a:solidFill>
                  <a:srgbClr val="000000"/>
                </a:solidFill>
              </a:rPr>
              <a:t>* </a:t>
            </a:r>
            <a:r>
              <a:rPr lang="en-GB" sz="800" dirty="0" err="1">
                <a:solidFill>
                  <a:srgbClr val="000000"/>
                </a:solidFill>
              </a:rPr>
              <a:t>Referenz</a:t>
            </a:r>
            <a:r>
              <a:rPr lang="en-GB" sz="800" dirty="0">
                <a:solidFill>
                  <a:srgbClr val="000000"/>
                </a:solidFill>
              </a:rPr>
              <a:t>  = SARS-CoV-2</a:t>
            </a:r>
            <a:endParaRPr lang="de-DE" sz="800" dirty="0">
              <a:solidFill>
                <a:srgbClr val="000000"/>
              </a:solidFill>
            </a:endParaRPr>
          </a:p>
        </p:txBody>
      </p:sp>
    </p:spTree>
    <p:extLst>
      <p:ext uri="{BB962C8B-B14F-4D97-AF65-F5344CB8AC3E}">
        <p14:creationId xmlns:p14="http://schemas.microsoft.com/office/powerpoint/2010/main" val="299327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CEF76A7-FCEB-497C-90A7-063A8C66AE94}"/>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8" name="Object 7" hidden="1">
                        <a:extLst>
                          <a:ext uri="{FF2B5EF4-FFF2-40B4-BE49-F238E27FC236}">
                            <a16:creationId xmlns:a16="http://schemas.microsoft.com/office/drawing/2014/main" id="{8CEF76A7-FCEB-497C-90A7-063A8C66AE94}"/>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2BDB8903-500D-4952-A9D7-1902BD69FA57}"/>
              </a:ext>
            </a:extLst>
          </p:cNvPr>
          <p:cNvSpPr>
            <a:spLocks noGrp="1"/>
          </p:cNvSpPr>
          <p:nvPr>
            <p:ph type="sldNum" sz="quarter" idx="11"/>
          </p:nvPr>
        </p:nvSpPr>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GSK Precision" pitchFamily="2" charset="0"/>
                <a:ea typeface="+mn-ea"/>
                <a:cs typeface="Noto San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000" b="0" i="0" u="none" strike="noStrike" kern="1200" cap="none" spc="0" normalizeH="0" baseline="0" noProof="0">
              <a:ln>
                <a:noFill/>
              </a:ln>
              <a:solidFill>
                <a:srgbClr val="000000"/>
              </a:solidFill>
              <a:effectLst/>
              <a:uLnTx/>
              <a:uFillTx/>
              <a:latin typeface="GSK Precision" pitchFamily="2" charset="0"/>
              <a:ea typeface="+mn-ea"/>
              <a:cs typeface="Noto Sans"/>
            </a:endParaRPr>
          </a:p>
        </p:txBody>
      </p:sp>
      <p:sp>
        <p:nvSpPr>
          <p:cNvPr id="3" name="Title 2">
            <a:extLst>
              <a:ext uri="{FF2B5EF4-FFF2-40B4-BE49-F238E27FC236}">
                <a16:creationId xmlns:a16="http://schemas.microsoft.com/office/drawing/2014/main" id="{B6AD9DF3-A479-9598-59C5-9F6E21E1603B}"/>
              </a:ext>
            </a:extLst>
          </p:cNvPr>
          <p:cNvSpPr>
            <a:spLocks noGrp="1"/>
          </p:cNvSpPr>
          <p:nvPr>
            <p:ph type="title"/>
          </p:nvPr>
        </p:nvSpPr>
        <p:spPr>
          <a:xfrm>
            <a:off x="365126" y="242888"/>
            <a:ext cx="10073294" cy="430887"/>
          </a:xfrm>
        </p:spPr>
        <p:txBody>
          <a:bodyPr anchor="t">
            <a:noAutofit/>
          </a:bodyPr>
          <a:lstStyle/>
          <a:p>
            <a:r>
              <a:rPr lang="en-US" sz="2400" err="1"/>
              <a:t>Kumulative</a:t>
            </a:r>
            <a:r>
              <a:rPr lang="en-US" sz="2400"/>
              <a:t> </a:t>
            </a:r>
            <a:r>
              <a:rPr lang="en-US" sz="2400" err="1"/>
              <a:t>Wirksamkeit</a:t>
            </a:r>
            <a:r>
              <a:rPr lang="en-US" sz="2400"/>
              <a:t> </a:t>
            </a:r>
            <a:r>
              <a:rPr lang="en-US" sz="2400" err="1"/>
              <a:t>einer</a:t>
            </a:r>
            <a:r>
              <a:rPr lang="en-US" sz="2400"/>
              <a:t> </a:t>
            </a:r>
            <a:r>
              <a:rPr lang="en-US" sz="2400" err="1"/>
              <a:t>Dosis</a:t>
            </a:r>
            <a:r>
              <a:rPr lang="en-US" sz="2400"/>
              <a:t> des adj. RSVPreF3-Impfstoffes </a:t>
            </a:r>
            <a:r>
              <a:rPr lang="en-US" sz="2400" err="1"/>
              <a:t>gegen</a:t>
            </a:r>
            <a:r>
              <a:rPr lang="en-US" sz="2400"/>
              <a:t> RSV-LRTD </a:t>
            </a:r>
            <a:r>
              <a:rPr lang="en-US" sz="2400" err="1"/>
              <a:t>über</a:t>
            </a:r>
            <a:r>
              <a:rPr lang="en-US" sz="2400"/>
              <a:t> 3 </a:t>
            </a:r>
            <a:r>
              <a:rPr lang="en-US" sz="2400" err="1"/>
              <a:t>Saisons</a:t>
            </a:r>
            <a:endParaRPr lang="en-GB" sz="2400"/>
          </a:p>
        </p:txBody>
      </p:sp>
      <p:sp>
        <p:nvSpPr>
          <p:cNvPr id="4" name="Footer Placeholder 27">
            <a:extLst>
              <a:ext uri="{FF2B5EF4-FFF2-40B4-BE49-F238E27FC236}">
                <a16:creationId xmlns:a16="http://schemas.microsoft.com/office/drawing/2014/main" id="{8B794DDD-A26E-C863-B6BA-EC93EFF79099}"/>
              </a:ext>
            </a:extLst>
          </p:cNvPr>
          <p:cNvSpPr txBox="1">
            <a:spLocks/>
          </p:cNvSpPr>
          <p:nvPr/>
        </p:nvSpPr>
        <p:spPr>
          <a:xfrm>
            <a:off x="422508" y="6474200"/>
            <a:ext cx="10702692" cy="320616"/>
          </a:xfrm>
          <a:prstGeom prst="rect">
            <a:avLst/>
          </a:prstGeom>
        </p:spPr>
        <p:txBody>
          <a:bodyPr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00000"/>
                </a:solidFill>
                <a:effectLst/>
                <a:uLnTx/>
                <a:uFillTx/>
                <a:ea typeface="+mn-ea"/>
                <a:cs typeface="Noto Sans"/>
              </a:rPr>
              <a:t>*ARI defined as ≥2 respiratory symptoms/signs for ≥24 hours, or ≥1 respiratory symptom/sign and 1 systemic symptom/sign for ≥24 hours. LRTD defined as ≥2 lower respiratory symptoms/signs for ≥24 hours including ≥1 lower respiratory sign, or ≥3 lower respiratory symptoms for ≥24 hours. Severe LRTD defined as LRTD with ≥2 lower respiratory signs, or an LRTD episode assessed as severe by the investigator (definition 1), or LRTD with need for oxygen supplementation, positive airway pressure therapy or need other types of mechanical ventilation (definition 2). All RSV cases confirmed by RT-PCR; # </a:t>
            </a:r>
            <a:r>
              <a:rPr kumimoji="0" lang="en-GB" sz="700" b="0" i="0" u="none" strike="noStrike" kern="1200" cap="none" spc="0" normalizeH="0" baseline="0" noProof="0" err="1">
                <a:ln>
                  <a:noFill/>
                </a:ln>
                <a:solidFill>
                  <a:srgbClr val="000000"/>
                </a:solidFill>
                <a:effectLst/>
                <a:uLnTx/>
                <a:uFillTx/>
                <a:ea typeface="+mn-ea"/>
                <a:cs typeface="Noto Sans"/>
              </a:rPr>
              <a:t>Dargestellt</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sind</a:t>
            </a:r>
            <a:r>
              <a:rPr kumimoji="0" lang="en-GB" sz="700" b="0" i="0" u="none" strike="noStrike" kern="1200" cap="none" spc="0" normalizeH="0" baseline="0" noProof="0">
                <a:ln>
                  <a:noFill/>
                </a:ln>
                <a:solidFill>
                  <a:srgbClr val="000000"/>
                </a:solidFill>
                <a:effectLst/>
                <a:uLnTx/>
                <a:uFillTx/>
                <a:ea typeface="+mn-ea"/>
                <a:cs typeface="Noto Sans"/>
              </a:rPr>
              <a:t> der </a:t>
            </a:r>
            <a:r>
              <a:rPr kumimoji="0" lang="en-GB" sz="700" b="0" i="0" u="none" strike="noStrike" kern="1200" cap="none" spc="0" normalizeH="0" baseline="0" noProof="0" err="1">
                <a:ln>
                  <a:noFill/>
                </a:ln>
                <a:solidFill>
                  <a:srgbClr val="000000"/>
                </a:solidFill>
                <a:effectLst/>
                <a:uLnTx/>
                <a:uFillTx/>
                <a:ea typeface="+mn-ea"/>
                <a:cs typeface="Noto Sans"/>
              </a:rPr>
              <a:t>primäre</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Endpunkt</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aus</a:t>
            </a:r>
            <a:r>
              <a:rPr kumimoji="0" lang="en-GB" sz="700" b="0" i="0" u="none" strike="noStrike" kern="1200" cap="none" spc="0" normalizeH="0" baseline="0" noProof="0">
                <a:ln>
                  <a:noFill/>
                </a:ln>
                <a:solidFill>
                  <a:srgbClr val="000000"/>
                </a:solidFill>
                <a:effectLst/>
                <a:uLnTx/>
                <a:uFillTx/>
                <a:ea typeface="+mn-ea"/>
                <a:cs typeface="Noto Sans"/>
              </a:rPr>
              <a:t> Saison 1 (RSV-LRTD) </a:t>
            </a:r>
            <a:r>
              <a:rPr kumimoji="0" lang="en-GB" sz="700" b="0" i="0" u="none" strike="noStrike" kern="1200" cap="none" spc="0" normalizeH="0" baseline="0" noProof="0" err="1">
                <a:ln>
                  <a:noFill/>
                </a:ln>
                <a:solidFill>
                  <a:srgbClr val="000000"/>
                </a:solidFill>
                <a:effectLst/>
                <a:uLnTx/>
                <a:uFillTx/>
                <a:ea typeface="+mn-ea"/>
                <a:cs typeface="Noto Sans"/>
              </a:rPr>
              <a:t>sowie</a:t>
            </a:r>
            <a:r>
              <a:rPr kumimoji="0" lang="en-GB" sz="700" b="0" i="0" u="none" strike="noStrike" kern="1200" cap="none" spc="0" normalizeH="0" baseline="0" noProof="0">
                <a:ln>
                  <a:noFill/>
                </a:ln>
                <a:solidFill>
                  <a:srgbClr val="000000"/>
                </a:solidFill>
                <a:effectLst/>
                <a:uLnTx/>
                <a:uFillTx/>
                <a:ea typeface="+mn-ea"/>
                <a:cs typeface="Noto Sans"/>
              </a:rPr>
              <a:t> die </a:t>
            </a:r>
            <a:r>
              <a:rPr kumimoji="0" lang="en-GB" sz="700" b="0" i="0" u="none" strike="noStrike" kern="1200" cap="none" spc="0" normalizeH="0" baseline="0" noProof="0" err="1">
                <a:ln>
                  <a:noFill/>
                </a:ln>
                <a:solidFill>
                  <a:srgbClr val="000000"/>
                </a:solidFill>
                <a:effectLst/>
                <a:uLnTx/>
                <a:uFillTx/>
                <a:ea typeface="+mn-ea"/>
                <a:cs typeface="Noto Sans"/>
              </a:rPr>
              <a:t>sekundären</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Endpunkte</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aller</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Saisons</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Sekundäre</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Endpunkte</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sind</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deskriptiv</a:t>
            </a:r>
            <a:r>
              <a:rPr kumimoji="0" lang="en-GB" sz="700" b="0" i="0" u="none" strike="noStrike" kern="1200" cap="none" spc="0" normalizeH="0" baseline="0" noProof="0">
                <a:ln>
                  <a:noFill/>
                </a:ln>
                <a:solidFill>
                  <a:srgbClr val="000000"/>
                </a:solidFill>
                <a:effectLst/>
                <a:uLnTx/>
                <a:uFillTx/>
                <a:ea typeface="+mn-ea"/>
                <a:cs typeface="Noto Sans"/>
              </a:rPr>
              <a:t> und </a:t>
            </a:r>
            <a:r>
              <a:rPr kumimoji="0" lang="en-GB" sz="700" b="0" i="0" u="none" strike="noStrike" kern="1200" cap="none" spc="0" normalizeH="0" baseline="0" noProof="0" err="1">
                <a:ln>
                  <a:noFill/>
                </a:ln>
                <a:solidFill>
                  <a:srgbClr val="000000"/>
                </a:solidFill>
                <a:effectLst/>
                <a:uLnTx/>
                <a:uFillTx/>
                <a:ea typeface="+mn-ea"/>
                <a:cs typeface="Noto Sans"/>
              </a:rPr>
              <a:t>wurden</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nicht</a:t>
            </a:r>
            <a:r>
              <a:rPr kumimoji="0" lang="en-GB" sz="700" b="0" i="0" u="none" strike="noStrike" kern="1200" cap="none" spc="0" normalizeH="0" baseline="0" noProof="0">
                <a:ln>
                  <a:noFill/>
                </a:ln>
                <a:solidFill>
                  <a:srgbClr val="000000"/>
                </a:solidFill>
                <a:effectLst/>
                <a:uLnTx/>
                <a:uFillTx/>
                <a:ea typeface="+mn-ea"/>
                <a:cs typeface="Noto Sans"/>
              </a:rPr>
              <a:t> um den </a:t>
            </a:r>
            <a:r>
              <a:rPr kumimoji="0" lang="en-GB" sz="700" b="0" i="0" u="none" strike="noStrike" kern="1200" cap="none" spc="0" normalizeH="0" baseline="0" noProof="0" err="1">
                <a:ln>
                  <a:noFill/>
                </a:ln>
                <a:solidFill>
                  <a:srgbClr val="000000"/>
                </a:solidFill>
                <a:effectLst/>
                <a:uLnTx/>
                <a:uFillTx/>
                <a:ea typeface="+mn-ea"/>
                <a:cs typeface="Noto Sans"/>
              </a:rPr>
              <a:t>Effekt</a:t>
            </a:r>
            <a:r>
              <a:rPr kumimoji="0" lang="en-GB" sz="700" b="0" i="0" u="none" strike="noStrike" kern="1200" cap="none" spc="0" normalizeH="0" baseline="0" noProof="0">
                <a:ln>
                  <a:noFill/>
                </a:ln>
                <a:solidFill>
                  <a:srgbClr val="000000"/>
                </a:solidFill>
                <a:effectLst/>
                <a:uLnTx/>
                <a:uFillTx/>
                <a:ea typeface="+mn-ea"/>
                <a:cs typeface="Noto Sans"/>
              </a:rPr>
              <a:t> der </a:t>
            </a:r>
            <a:r>
              <a:rPr kumimoji="0" lang="en-GB" sz="700" b="0" i="0" u="none" strike="noStrike" kern="1200" cap="none" spc="0" normalizeH="0" baseline="0" noProof="0" err="1">
                <a:ln>
                  <a:noFill/>
                </a:ln>
                <a:solidFill>
                  <a:srgbClr val="000000"/>
                </a:solidFill>
                <a:effectLst/>
                <a:uLnTx/>
                <a:uFillTx/>
                <a:ea typeface="+mn-ea"/>
                <a:cs typeface="Noto Sans"/>
              </a:rPr>
              <a:t>Multiplizität</a:t>
            </a:r>
            <a:r>
              <a:rPr kumimoji="0" lang="en-GB" sz="700" b="0" i="0" u="none" strike="noStrike" kern="1200" cap="none" spc="0" normalizeH="0" baseline="0" noProof="0">
                <a:ln>
                  <a:noFill/>
                </a:ln>
                <a:solidFill>
                  <a:srgbClr val="000000"/>
                </a:solidFill>
                <a:effectLst/>
                <a:uLnTx/>
                <a:uFillTx/>
                <a:ea typeface="+mn-ea"/>
                <a:cs typeface="Noto Sans"/>
              </a:rPr>
              <a:t> </a:t>
            </a:r>
            <a:r>
              <a:rPr kumimoji="0" lang="en-GB" sz="700" b="0" i="0" u="none" strike="noStrike" kern="1200" cap="none" spc="0" normalizeH="0" baseline="0" noProof="0" err="1">
                <a:ln>
                  <a:noFill/>
                </a:ln>
                <a:solidFill>
                  <a:srgbClr val="000000"/>
                </a:solidFill>
                <a:effectLst/>
                <a:uLnTx/>
                <a:uFillTx/>
                <a:ea typeface="+mn-ea"/>
                <a:cs typeface="Noto Sans"/>
              </a:rPr>
              <a:t>bereinigt</a:t>
            </a:r>
            <a:r>
              <a:rPr kumimoji="0" lang="en-GB" sz="700" b="0" i="0" u="none" strike="noStrike" kern="1200" cap="none" spc="0" normalizeH="0" baseline="0" noProof="0">
                <a:ln>
                  <a:noFill/>
                </a:ln>
                <a:solidFill>
                  <a:srgbClr val="000000"/>
                </a:solidFill>
                <a:effectLst/>
                <a:uLnTx/>
                <a:uFillTx/>
                <a:ea typeface="+mn-ea"/>
                <a:cs typeface="Noto Sans"/>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30000" noProof="0">
                <a:ln>
                  <a:noFill/>
                </a:ln>
                <a:solidFill>
                  <a:srgbClr val="000000"/>
                </a:solidFill>
                <a:effectLst/>
                <a:uLnTx/>
                <a:uFillTx/>
                <a:ea typeface="+mn-ea"/>
                <a:cs typeface="Noto Sans"/>
              </a:rPr>
              <a:t>†</a:t>
            </a:r>
            <a:r>
              <a:rPr kumimoji="0" lang="en-GB" sz="700" b="0" i="0" u="none" strike="noStrike" kern="1200" cap="none" spc="0" normalizeH="0" baseline="0" noProof="0">
                <a:ln>
                  <a:noFill/>
                </a:ln>
                <a:solidFill>
                  <a:srgbClr val="000000"/>
                </a:solidFill>
                <a:effectLst/>
                <a:uLnTx/>
                <a:uFillTx/>
                <a:ea typeface="+mn-ea"/>
                <a:cs typeface="Noto Sans"/>
              </a:rPr>
              <a:t>Including chronic obstructive pulmonary disease, asthma, any chronic respiratory/pulmonary disease, heart failure, diabetes mellitus type 1 or type 2, and advanced liver or renal disease; </a:t>
            </a:r>
            <a:r>
              <a:rPr kumimoji="0" lang="en-GB" sz="700" b="0" i="0" u="none" strike="noStrike" kern="1200" cap="none" spc="0" normalizeH="0" baseline="30000" noProof="0">
                <a:ln>
                  <a:noFill/>
                </a:ln>
                <a:solidFill>
                  <a:srgbClr val="000000"/>
                </a:solidFill>
                <a:effectLst/>
                <a:uLnTx/>
                <a:uFillTx/>
                <a:ea typeface="+mn-ea"/>
                <a:cs typeface="Calibri" panose="020F0502020204030204" pitchFamily="34" charset="0"/>
              </a:rPr>
              <a:t>‡</a:t>
            </a:r>
            <a:r>
              <a:rPr kumimoji="0" lang="en-GB" sz="700" b="0" i="0" u="none" strike="noStrike" kern="1200" cap="none" spc="0" normalizeH="0" baseline="0" noProof="0">
                <a:ln>
                  <a:noFill/>
                </a:ln>
                <a:solidFill>
                  <a:srgbClr val="000000"/>
                </a:solidFill>
                <a:effectLst/>
                <a:uLnTx/>
                <a:uFillTx/>
                <a:ea typeface="+mn-ea"/>
                <a:cs typeface="Noto Sans"/>
              </a:rPr>
              <a:t>96.95% CI for Season 1 VE RSV-LRTD, 95% CI for other Season 1 VE endpoints;</a:t>
            </a:r>
            <a:r>
              <a:rPr kumimoji="0" lang="en-GB" sz="800" b="0" i="0" u="none" strike="noStrike" kern="1200" cap="none" spc="0" normalizeH="0" baseline="30000" noProof="0">
                <a:ln>
                  <a:noFill/>
                </a:ln>
                <a:solidFill>
                  <a:srgbClr val="000000"/>
                </a:solidFill>
                <a:effectLst/>
                <a:uLnTx/>
                <a:uFillTx/>
                <a:ea typeface="+mn-ea"/>
              </a:rPr>
              <a:t> §</a:t>
            </a:r>
            <a:r>
              <a:rPr kumimoji="0" lang="en-GB" sz="700" b="0" i="0" u="none" strike="noStrike" kern="1200" cap="none" spc="0" normalizeH="0" baseline="0" noProof="0">
                <a:ln>
                  <a:noFill/>
                </a:ln>
                <a:solidFill>
                  <a:srgbClr val="000000"/>
                </a:solidFill>
                <a:effectLst/>
                <a:uLnTx/>
                <a:uFillTx/>
                <a:ea typeface="+mn-ea"/>
                <a:cs typeface="Calibri" panose="020F0502020204030204" pitchFamily="34" charset="0"/>
              </a:rPr>
              <a:t>VE with season as a covariate. </a:t>
            </a:r>
            <a:r>
              <a:rPr kumimoji="0" lang="en-US" sz="700" b="0" i="0" u="none" strike="noStrike" kern="1200" cap="none" spc="0" normalizeH="0" baseline="0" noProof="0">
                <a:ln>
                  <a:noFill/>
                </a:ln>
                <a:solidFill>
                  <a:srgbClr val="000000"/>
                </a:solidFill>
                <a:effectLst/>
                <a:uLnTx/>
                <a:uFillTx/>
                <a:ea typeface="+mn-ea"/>
                <a:cs typeface="Calibri" panose="020F0502020204030204" pitchFamily="34" charset="0"/>
              </a:rPr>
              <a:t>VE is estimated </a:t>
            </a:r>
            <a:r>
              <a:rPr kumimoji="0" lang="en-US" sz="700" b="0" i="0" u="none" strike="noStrike" kern="1200" cap="none" spc="0" normalizeH="0" baseline="0" noProof="0">
                <a:ln>
                  <a:noFill/>
                </a:ln>
                <a:solidFill>
                  <a:srgbClr val="000000"/>
                </a:solidFill>
                <a:effectLst/>
                <a:uLnTx/>
                <a:uFillTx/>
                <a:ea typeface="+mn-ea"/>
                <a:cs typeface="Noto Sans"/>
              </a:rPr>
              <a:t>using a Poisson regression model adjusted </a:t>
            </a:r>
            <a:r>
              <a:rPr kumimoji="0" lang="en-GB" sz="700" b="0" i="0" u="none" strike="noStrike" kern="1200" cap="none" spc="0" normalizeH="0" baseline="0" noProof="0">
                <a:ln>
                  <a:noFill/>
                </a:ln>
                <a:solidFill>
                  <a:srgbClr val="000000"/>
                </a:solidFill>
                <a:effectLst/>
                <a:uLnTx/>
                <a:uFillTx/>
                <a:ea typeface="+mn-ea"/>
                <a:cs typeface="Noto Sans"/>
              </a:rPr>
              <a:t>using age, region and season. </a:t>
            </a:r>
            <a:r>
              <a:rPr kumimoji="0" lang="en-GB" sz="700" b="0" i="0" u="none" strike="noStrike" kern="1200" cap="none" spc="0" normalizeH="0" baseline="0" noProof="0">
                <a:ln>
                  <a:noFill/>
                </a:ln>
                <a:solidFill>
                  <a:srgbClr val="000000"/>
                </a:solidFill>
                <a:effectLst/>
                <a:uLnTx/>
                <a:uFillTx/>
                <a:ea typeface="+mn-ea"/>
                <a:cs typeface="Calibri" panose="020F0502020204030204" pitchFamily="34" charset="0"/>
              </a:rPr>
              <a:t>97.5% CI for cumulative Season 1+2 VE RSV-LRTD, 95% CI for other cumulative Season 1+2 VE endpoints</a:t>
            </a:r>
            <a:br>
              <a:rPr kumimoji="0" lang="en-GB" sz="700" b="0" i="0" u="none" strike="noStrike" kern="1200" cap="none" spc="0" normalizeH="0" baseline="0" noProof="0">
                <a:ln>
                  <a:noFill/>
                </a:ln>
                <a:solidFill>
                  <a:srgbClr val="000000"/>
                </a:solidFill>
                <a:effectLst/>
                <a:uLnTx/>
                <a:uFillTx/>
                <a:ea typeface="+mn-ea"/>
                <a:cs typeface="Noto Sans"/>
              </a:rPr>
            </a:br>
            <a:r>
              <a:rPr kumimoji="0" lang="en-GB" sz="700" b="0" i="0" u="none" strike="noStrike" kern="1200" cap="none" spc="0" normalizeH="0" baseline="0" noProof="0">
                <a:ln>
                  <a:noFill/>
                </a:ln>
                <a:solidFill>
                  <a:srgbClr val="000000"/>
                </a:solidFill>
                <a:effectLst/>
                <a:uLnTx/>
                <a:uFillTx/>
                <a:ea typeface="+mn-ea"/>
                <a:cs typeface="Noto Sans"/>
              </a:rPr>
              <a:t>ARI, acute respiratory infection; KI, </a:t>
            </a:r>
            <a:r>
              <a:rPr kumimoji="0" lang="en-GB" sz="700" b="0" i="0" u="none" strike="noStrike" kern="1200" cap="none" spc="0" normalizeH="0" baseline="0" noProof="0" err="1">
                <a:ln>
                  <a:noFill/>
                </a:ln>
                <a:solidFill>
                  <a:srgbClr val="000000"/>
                </a:solidFill>
                <a:effectLst/>
                <a:uLnTx/>
                <a:uFillTx/>
                <a:ea typeface="+mn-ea"/>
                <a:cs typeface="Noto Sans"/>
              </a:rPr>
              <a:t>Konfidenzintervall</a:t>
            </a:r>
            <a:r>
              <a:rPr kumimoji="0" lang="en-GB" sz="700" b="0" i="0" u="none" strike="noStrike" kern="1200" cap="none" spc="0" normalizeH="0" baseline="0" noProof="0">
                <a:ln>
                  <a:noFill/>
                </a:ln>
                <a:solidFill>
                  <a:srgbClr val="000000"/>
                </a:solidFill>
                <a:effectLst/>
                <a:uLnTx/>
                <a:uFillTx/>
                <a:ea typeface="+mn-ea"/>
                <a:cs typeface="Noto Sans"/>
              </a:rPr>
              <a:t>; LRTD, lower respiratory tract disease; NR, not reported; RT-PCR, reverse-transcriptase polymerase chain reaction; VE, vaccine efficacy; adj., </a:t>
            </a:r>
            <a:r>
              <a:rPr kumimoji="0" lang="en-GB" sz="700" b="0" i="0" u="none" strike="noStrike" kern="1200" cap="none" spc="0" normalizeH="0" baseline="0" noProof="0" err="1">
                <a:ln>
                  <a:noFill/>
                </a:ln>
                <a:solidFill>
                  <a:srgbClr val="000000"/>
                </a:solidFill>
                <a:effectLst/>
                <a:uLnTx/>
                <a:uFillTx/>
                <a:ea typeface="+mn-ea"/>
                <a:cs typeface="Noto Sans"/>
              </a:rPr>
              <a:t>adjuvantiert</a:t>
            </a:r>
            <a:endParaRPr kumimoji="0" lang="en-GB" sz="700" b="0" i="0" u="none" strike="noStrike" kern="1200" cap="none" spc="0" normalizeH="0" baseline="0" noProof="0">
              <a:ln>
                <a:noFill/>
              </a:ln>
              <a:solidFill>
                <a:srgbClr val="000000"/>
              </a:solidFill>
              <a:effectLst/>
              <a:uLnTx/>
              <a:uFillTx/>
              <a:ea typeface="+mn-ea"/>
              <a:cs typeface="Noto Sans"/>
            </a:endParaRPr>
          </a:p>
          <a:p>
            <a:pPr defTabSz="1219170">
              <a:defRPr/>
            </a:pPr>
            <a:r>
              <a:rPr kumimoji="0" lang="fr-FR" sz="700" b="0" i="0" u="none" strike="noStrike" kern="1200" cap="none" spc="0" normalizeH="0" baseline="0" noProof="0">
                <a:ln>
                  <a:noFill/>
                </a:ln>
                <a:solidFill>
                  <a:srgbClr val="000000"/>
                </a:solidFill>
                <a:effectLst/>
                <a:uLnTx/>
                <a:uFillTx/>
                <a:ea typeface="+mn-ea"/>
                <a:cs typeface="Noto Sans"/>
              </a:rPr>
              <a:t>1. </a:t>
            </a:r>
            <a:r>
              <a:rPr kumimoji="0" lang="da-DK" sz="700" b="0" i="0" u="none" strike="noStrike" kern="1200" cap="none" spc="0" normalizeH="0" baseline="0" noProof="0">
                <a:ln>
                  <a:noFill/>
                </a:ln>
                <a:solidFill>
                  <a:srgbClr val="000000"/>
                </a:solidFill>
                <a:effectLst/>
                <a:uLnTx/>
                <a:uFillTx/>
                <a:ea typeface="+mn-ea"/>
                <a:cs typeface="Calibri" panose="020F0502020204030204" pitchFamily="34" charset="0"/>
              </a:rPr>
              <a:t>Papi A </a:t>
            </a:r>
            <a:r>
              <a:rPr kumimoji="0" lang="da-DK" sz="700" b="0" i="1" u="none" strike="noStrike" kern="1200" cap="none" spc="0" normalizeH="0" baseline="0" noProof="0">
                <a:ln>
                  <a:noFill/>
                </a:ln>
                <a:solidFill>
                  <a:srgbClr val="000000"/>
                </a:solidFill>
                <a:effectLst/>
                <a:uLnTx/>
                <a:uFillTx/>
                <a:ea typeface="+mn-ea"/>
                <a:cs typeface="Calibri" panose="020F0502020204030204" pitchFamily="34" charset="0"/>
              </a:rPr>
              <a:t>et al. N Engl J Med </a:t>
            </a:r>
            <a:r>
              <a:rPr kumimoji="0" lang="da-DK" sz="700" b="0" i="0" u="none" strike="noStrike" kern="1200" cap="none" spc="0" normalizeH="0" baseline="0" noProof="0">
                <a:ln>
                  <a:noFill/>
                </a:ln>
                <a:solidFill>
                  <a:srgbClr val="000000"/>
                </a:solidFill>
                <a:effectLst/>
                <a:uLnTx/>
                <a:uFillTx/>
                <a:ea typeface="+mn-ea"/>
                <a:cs typeface="Calibri" panose="020F0502020204030204" pitchFamily="34" charset="0"/>
              </a:rPr>
              <a:t>2023;388:595–608; </a:t>
            </a:r>
            <a:r>
              <a:rPr kumimoji="0" lang="fr-FR" sz="700" b="0" i="0" u="none" strike="noStrike" kern="1200" cap="none" spc="0" normalizeH="0" baseline="0" noProof="0">
                <a:ln>
                  <a:noFill/>
                </a:ln>
                <a:solidFill>
                  <a:srgbClr val="000000"/>
                </a:solidFill>
                <a:effectLst/>
                <a:uLnTx/>
                <a:uFillTx/>
                <a:ea typeface="+mn-ea"/>
                <a:cs typeface="Noto Sans"/>
              </a:rPr>
              <a:t>2. </a:t>
            </a:r>
            <a:r>
              <a:rPr kumimoji="0" lang="fr-FR" sz="700" b="0" i="0" u="none" strike="noStrike" kern="1200" cap="none" spc="0" normalizeH="0" baseline="0" noProof="0" err="1">
                <a:ln>
                  <a:noFill/>
                </a:ln>
                <a:solidFill>
                  <a:srgbClr val="000000"/>
                </a:solidFill>
                <a:effectLst/>
                <a:uLnTx/>
                <a:uFillTx/>
                <a:ea typeface="+mn-ea"/>
                <a:cs typeface="Noto Sans"/>
              </a:rPr>
              <a:t>Ison</a:t>
            </a:r>
            <a:r>
              <a:rPr kumimoji="0" lang="fr-FR" sz="700" b="0" i="0" u="none" strike="noStrike" kern="1200" cap="none" spc="0" normalizeH="0" baseline="0" noProof="0">
                <a:ln>
                  <a:noFill/>
                </a:ln>
                <a:solidFill>
                  <a:srgbClr val="000000"/>
                </a:solidFill>
                <a:effectLst/>
                <a:uLnTx/>
                <a:uFillTx/>
                <a:ea typeface="+mn-ea"/>
                <a:cs typeface="Noto Sans"/>
              </a:rPr>
              <a:t> MG </a:t>
            </a:r>
            <a:r>
              <a:rPr kumimoji="0" lang="fr-FR" sz="700" b="0" i="1" u="none" strike="noStrike" kern="1200" cap="none" spc="0" normalizeH="0" baseline="0" noProof="0">
                <a:ln>
                  <a:noFill/>
                </a:ln>
                <a:solidFill>
                  <a:srgbClr val="000000"/>
                </a:solidFill>
                <a:effectLst/>
                <a:uLnTx/>
                <a:uFillTx/>
                <a:ea typeface="+mn-ea"/>
                <a:cs typeface="Noto Sans"/>
              </a:rPr>
              <a:t>et al. Clin Infect Dis</a:t>
            </a:r>
            <a:r>
              <a:rPr kumimoji="0" lang="fr-FR" sz="700" b="0" i="0" u="none" strike="noStrike" kern="1200" cap="none" spc="0" normalizeH="0" baseline="0" noProof="0">
                <a:ln>
                  <a:noFill/>
                </a:ln>
                <a:solidFill>
                  <a:srgbClr val="000000"/>
                </a:solidFill>
                <a:effectLst/>
                <a:uLnTx/>
                <a:uFillTx/>
                <a:ea typeface="+mn-ea"/>
                <a:cs typeface="Noto Sans"/>
              </a:rPr>
              <a:t> 2024;78:1732–1744.; 3.</a:t>
            </a:r>
            <a:r>
              <a:rPr kumimoji="0" lang="en-GB" sz="700" b="0" i="0" u="none" strike="noStrike" kern="1200" cap="none" spc="0" normalizeH="0" baseline="0" noProof="0">
                <a:ln>
                  <a:noFill/>
                </a:ln>
                <a:solidFill>
                  <a:srgbClr val="000000"/>
                </a:solidFill>
                <a:effectLst/>
                <a:uLnTx/>
                <a:uFillTx/>
                <a:ea typeface="+mn-ea"/>
                <a:cs typeface="Noto Sans"/>
              </a:rPr>
              <a:t> Ison MG </a:t>
            </a:r>
            <a:r>
              <a:rPr kumimoji="0" lang="en-GB" sz="700" b="0" u="none" strike="noStrike" kern="1200" cap="none" spc="0" normalizeH="0" baseline="0" noProof="0">
                <a:ln>
                  <a:noFill/>
                </a:ln>
                <a:solidFill>
                  <a:srgbClr val="000000"/>
                </a:solidFill>
                <a:effectLst/>
                <a:uLnTx/>
                <a:uFillTx/>
                <a:ea typeface="+mn-ea"/>
                <a:cs typeface="Noto Sans"/>
              </a:rPr>
              <a:t>et al. </a:t>
            </a:r>
            <a:r>
              <a:rPr kumimoji="0" lang="en-GB" sz="700" b="0" i="0" u="none" strike="noStrike" kern="1200" cap="none" spc="0" normalizeH="0" baseline="0" noProof="0">
                <a:ln>
                  <a:noFill/>
                </a:ln>
                <a:solidFill>
                  <a:srgbClr val="000000"/>
                </a:solidFill>
                <a:effectLst/>
                <a:uLnTx/>
                <a:uFillTx/>
                <a:ea typeface="+mn-ea"/>
                <a:cs typeface="Noto Sans"/>
              </a:rPr>
              <a:t>The efficacy of a single dose of the respiratory syncytial virus prefusion F protein vaccine in adults ≥60 years of age over 3 RSV seasons. </a:t>
            </a:r>
            <a:r>
              <a:rPr lang="de-DE" sz="700"/>
              <a:t>Lancet Respir Med 2025</a:t>
            </a:r>
            <a:endParaRPr lang="en-US" sz="700"/>
          </a:p>
        </p:txBody>
      </p:sp>
      <p:sp>
        <p:nvSpPr>
          <p:cNvPr id="12" name="Title 3">
            <a:extLst>
              <a:ext uri="{FF2B5EF4-FFF2-40B4-BE49-F238E27FC236}">
                <a16:creationId xmlns:a16="http://schemas.microsoft.com/office/drawing/2014/main" id="{872F5625-5FFA-2F05-263F-7858ADC082B4}"/>
              </a:ext>
            </a:extLst>
          </p:cNvPr>
          <p:cNvSpPr txBox="1">
            <a:spLocks/>
          </p:cNvSpPr>
          <p:nvPr/>
        </p:nvSpPr>
        <p:spPr>
          <a:xfrm>
            <a:off x="365125" y="242888"/>
            <a:ext cx="11460163" cy="430887"/>
          </a:xfrm>
          <a:prstGeom prst="rect">
            <a:avLst/>
          </a:prstGeom>
        </p:spPr>
        <p:txBody>
          <a:bodyPr vert="horz" lIns="0" tIns="0" rIns="0" bIns="0" rtlCol="0" anchor="t" anchorCtr="0">
            <a:noAutofit/>
          </a:bodyPr>
          <a:lst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GB" sz="2400" b="1" i="0" u="none" strike="noStrike" kern="1200" cap="none" spc="0" normalizeH="0" baseline="30000" noProof="0">
              <a:ln>
                <a:noFill/>
              </a:ln>
              <a:solidFill>
                <a:srgbClr val="F36633"/>
              </a:solidFill>
              <a:effectLst/>
              <a:uLnTx/>
              <a:uFillTx/>
              <a:latin typeface="GSK Precision" pitchFamily="2" charset="0"/>
              <a:ea typeface="+mj-ea"/>
            </a:endParaRPr>
          </a:p>
        </p:txBody>
      </p:sp>
      <p:sp>
        <p:nvSpPr>
          <p:cNvPr id="20" name="Freeform: Shape 19">
            <a:extLst>
              <a:ext uri="{FF2B5EF4-FFF2-40B4-BE49-F238E27FC236}">
                <a16:creationId xmlns:a16="http://schemas.microsoft.com/office/drawing/2014/main" id="{5DD5AB41-6723-B026-027D-BC2D03F0D4E5}"/>
              </a:ext>
            </a:extLst>
          </p:cNvPr>
          <p:cNvSpPr/>
          <p:nvPr/>
        </p:nvSpPr>
        <p:spPr>
          <a:xfrm>
            <a:off x="3882363" y="3149004"/>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rgbClr val="FF5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SK Precision" pitchFamily="2" charset="0"/>
              <a:ea typeface="+mn-ea"/>
            </a:endParaRPr>
          </a:p>
        </p:txBody>
      </p:sp>
      <p:sp>
        <p:nvSpPr>
          <p:cNvPr id="84" name="TextBox 83">
            <a:extLst>
              <a:ext uri="{FF2B5EF4-FFF2-40B4-BE49-F238E27FC236}">
                <a16:creationId xmlns:a16="http://schemas.microsoft.com/office/drawing/2014/main" id="{DD635440-3C6F-B934-27F7-1EA4AB8DBD8D}"/>
              </a:ext>
            </a:extLst>
          </p:cNvPr>
          <p:cNvSpPr txBox="1"/>
          <p:nvPr/>
        </p:nvSpPr>
        <p:spPr>
          <a:xfrm>
            <a:off x="4293181" y="1881604"/>
            <a:ext cx="1675393" cy="914400"/>
          </a:xfrm>
          <a:prstGeom prst="rect">
            <a:avLst/>
          </a:prstGeom>
          <a:noFill/>
        </p:spPr>
        <p:txBody>
          <a:bodyPr wrap="none" lIns="180000" tIns="180000" rIns="180000" bIns="180000" rtlCol="0">
            <a:norm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fr-BE" sz="1600" b="0" i="0" u="none" strike="noStrike" kern="1200" cap="none" spc="0" normalizeH="0" baseline="0" noProof="0">
                <a:ln>
                  <a:noFill/>
                </a:ln>
                <a:solidFill>
                  <a:srgbClr val="000000">
                    <a:lumMod val="50000"/>
                    <a:lumOff val="50000"/>
                  </a:srgbClr>
                </a:solidFill>
                <a:effectLst/>
                <a:uLnTx/>
                <a:uFillTx/>
                <a:ea typeface="+mn-ea"/>
                <a:cs typeface="Noto Sans"/>
              </a:rPr>
              <a:t>RSV-ARI*</a:t>
            </a:r>
            <a:endParaRPr kumimoji="0" lang="en-US" sz="1600" b="0" i="0" u="none" strike="noStrike" kern="1200" cap="none" spc="0" normalizeH="0" baseline="0" noProof="0">
              <a:ln>
                <a:noFill/>
              </a:ln>
              <a:solidFill>
                <a:srgbClr val="000000">
                  <a:lumMod val="50000"/>
                  <a:lumOff val="50000"/>
                </a:srgbClr>
              </a:solidFill>
              <a:effectLst/>
              <a:uLnTx/>
              <a:uFillTx/>
              <a:ea typeface="+mn-ea"/>
              <a:cs typeface="Noto Sans"/>
            </a:endParaRPr>
          </a:p>
        </p:txBody>
      </p:sp>
      <p:sp>
        <p:nvSpPr>
          <p:cNvPr id="85" name="Right Bracket 84">
            <a:extLst>
              <a:ext uri="{FF2B5EF4-FFF2-40B4-BE49-F238E27FC236}">
                <a16:creationId xmlns:a16="http://schemas.microsoft.com/office/drawing/2014/main" id="{291C935B-CB1C-854E-E958-3605BBA8B078}"/>
              </a:ext>
            </a:extLst>
          </p:cNvPr>
          <p:cNvSpPr/>
          <p:nvPr/>
        </p:nvSpPr>
        <p:spPr>
          <a:xfrm>
            <a:off x="4185555" y="2027450"/>
            <a:ext cx="146954" cy="3020680"/>
          </a:xfrm>
          <a:prstGeom prst="rightBracket">
            <a:avLst/>
          </a:prstGeom>
          <a:ln w="381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4EA2">
                  <a:lumMod val="60000"/>
                  <a:lumOff val="40000"/>
                </a:srgbClr>
              </a:solidFill>
              <a:effectLst/>
              <a:uLnTx/>
              <a:uFillTx/>
              <a:latin typeface="GSK Precision" pitchFamily="2" charset="0"/>
              <a:ea typeface="+mn-ea"/>
              <a:cs typeface="Noto Sans"/>
            </a:endParaRPr>
          </a:p>
        </p:txBody>
      </p:sp>
      <p:sp>
        <p:nvSpPr>
          <p:cNvPr id="86" name="Right Bracket 85">
            <a:extLst>
              <a:ext uri="{FF2B5EF4-FFF2-40B4-BE49-F238E27FC236}">
                <a16:creationId xmlns:a16="http://schemas.microsoft.com/office/drawing/2014/main" id="{1347814C-1A06-8668-8DB3-7ACC24249FE5}"/>
              </a:ext>
            </a:extLst>
          </p:cNvPr>
          <p:cNvSpPr/>
          <p:nvPr/>
        </p:nvSpPr>
        <p:spPr>
          <a:xfrm>
            <a:off x="4498590" y="3021564"/>
            <a:ext cx="105004" cy="2005952"/>
          </a:xfrm>
          <a:prstGeom prst="rightBracket">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58A6"/>
              </a:solidFill>
              <a:effectLst/>
              <a:uLnTx/>
              <a:uFillTx/>
              <a:latin typeface="GSK Precision" pitchFamily="2" charset="0"/>
              <a:ea typeface="+mn-ea"/>
              <a:cs typeface="Noto Sans"/>
            </a:endParaRPr>
          </a:p>
        </p:txBody>
      </p:sp>
      <p:sp>
        <p:nvSpPr>
          <p:cNvPr id="87" name="TextBox 86">
            <a:extLst>
              <a:ext uri="{FF2B5EF4-FFF2-40B4-BE49-F238E27FC236}">
                <a16:creationId xmlns:a16="http://schemas.microsoft.com/office/drawing/2014/main" id="{4B921B50-AD68-1060-E08D-10F855FD92AC}"/>
              </a:ext>
            </a:extLst>
          </p:cNvPr>
          <p:cNvSpPr txBox="1"/>
          <p:nvPr/>
        </p:nvSpPr>
        <p:spPr>
          <a:xfrm>
            <a:off x="4560491" y="2804963"/>
            <a:ext cx="914400" cy="914400"/>
          </a:xfrm>
          <a:prstGeom prst="rect">
            <a:avLst/>
          </a:prstGeom>
          <a:noFill/>
        </p:spPr>
        <p:txBody>
          <a:bodyPr wrap="none" lIns="180000" tIns="180000" rIns="180000" bIns="180000" rtlCol="0">
            <a:norm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lang="fr-BE" sz="1600">
                <a:solidFill>
                  <a:srgbClr val="000000">
                    <a:lumMod val="85000"/>
                    <a:lumOff val="15000"/>
                  </a:srgbClr>
                </a:solidFill>
                <a:cs typeface="Noto Sans"/>
              </a:rPr>
              <a:t>RSV-LRTD*</a:t>
            </a:r>
            <a:endParaRPr lang="en-US" sz="1600">
              <a:solidFill>
                <a:srgbClr val="000000">
                  <a:lumMod val="85000"/>
                  <a:lumOff val="15000"/>
                </a:srgbClr>
              </a:solidFill>
              <a:cs typeface="Noto Sans"/>
            </a:endParaRPr>
          </a:p>
        </p:txBody>
      </p:sp>
      <p:sp>
        <p:nvSpPr>
          <p:cNvPr id="88" name="TextBox 87">
            <a:extLst>
              <a:ext uri="{FF2B5EF4-FFF2-40B4-BE49-F238E27FC236}">
                <a16:creationId xmlns:a16="http://schemas.microsoft.com/office/drawing/2014/main" id="{8F085461-E73B-A6E0-C295-F5A0005DEC2E}"/>
              </a:ext>
            </a:extLst>
          </p:cNvPr>
          <p:cNvSpPr txBox="1"/>
          <p:nvPr/>
        </p:nvSpPr>
        <p:spPr>
          <a:xfrm>
            <a:off x="4544755" y="4654514"/>
            <a:ext cx="914400" cy="914400"/>
          </a:xfrm>
          <a:prstGeom prst="rect">
            <a:avLst/>
          </a:prstGeom>
          <a:noFill/>
        </p:spPr>
        <p:txBody>
          <a:bodyPr wrap="none" lIns="180000" tIns="180000" rIns="180000" bIns="180000" rtlCol="0">
            <a:norm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fr-BE" sz="1600" b="0" i="0" u="none" strike="noStrike" kern="1200" cap="none" spc="0" normalizeH="0" baseline="0" noProof="0" err="1">
                <a:ln>
                  <a:noFill/>
                </a:ln>
                <a:solidFill>
                  <a:srgbClr val="000000"/>
                </a:solidFill>
                <a:effectLst/>
                <a:uLnTx/>
                <a:uFillTx/>
                <a:ea typeface="+mn-ea"/>
                <a:cs typeface="Noto Sans"/>
              </a:rPr>
              <a:t>Schweres</a:t>
            </a:r>
            <a:r>
              <a:rPr kumimoji="0" lang="fr-BE" sz="1600" b="0" i="0" u="none" strike="noStrike" kern="1200" cap="none" spc="0" normalizeH="0" baseline="0" noProof="0">
                <a:ln>
                  <a:noFill/>
                </a:ln>
                <a:solidFill>
                  <a:srgbClr val="000000"/>
                </a:solidFill>
                <a:effectLst/>
                <a:uLnTx/>
                <a:uFillTx/>
                <a:ea typeface="+mn-ea"/>
                <a:cs typeface="Noto Sans"/>
              </a:rPr>
              <a:t> RSV-LRTD*</a:t>
            </a:r>
            <a:endParaRPr kumimoji="0" lang="en-US" sz="1600" b="0" i="0" u="none" strike="noStrike" kern="1200" cap="none" spc="0" normalizeH="0" baseline="0" noProof="0">
              <a:ln>
                <a:noFill/>
              </a:ln>
              <a:solidFill>
                <a:srgbClr val="000000"/>
              </a:solidFill>
              <a:effectLst/>
              <a:uLnTx/>
              <a:uFillTx/>
              <a:ea typeface="+mn-ea"/>
              <a:cs typeface="Noto Sans"/>
            </a:endParaRPr>
          </a:p>
        </p:txBody>
      </p:sp>
      <p:sp>
        <p:nvSpPr>
          <p:cNvPr id="101" name="TextBox 100">
            <a:extLst>
              <a:ext uri="{FF2B5EF4-FFF2-40B4-BE49-F238E27FC236}">
                <a16:creationId xmlns:a16="http://schemas.microsoft.com/office/drawing/2014/main" id="{91172F60-27ED-17E1-96F2-43414E178FF5}"/>
              </a:ext>
            </a:extLst>
          </p:cNvPr>
          <p:cNvSpPr txBox="1"/>
          <p:nvPr/>
        </p:nvSpPr>
        <p:spPr>
          <a:xfrm>
            <a:off x="4334368" y="3428612"/>
            <a:ext cx="3154003" cy="1301692"/>
          </a:xfrm>
          <a:prstGeom prst="rect">
            <a:avLst/>
          </a:prstGeom>
          <a:noFill/>
        </p:spPr>
        <p:txBody>
          <a:bodyPr wrap="square" lIns="180000" tIns="180000" rIns="180000" bIns="180000" rtlCol="0" anchor="ctr">
            <a:noAutofit/>
          </a:bodyPr>
          <a:lstStyle/>
          <a:p>
            <a:pPr marL="248400" marR="0" lvl="1"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fr-BE" sz="1600" b="0" i="0" u="none" strike="noStrike" kern="1200" cap="none" spc="0" normalizeH="0" baseline="0" noProof="0">
                <a:ln>
                  <a:noFill/>
                </a:ln>
                <a:solidFill>
                  <a:srgbClr val="000000">
                    <a:lumMod val="85000"/>
                    <a:lumOff val="15000"/>
                  </a:srgbClr>
                </a:solidFill>
                <a:effectLst/>
                <a:uLnTx/>
                <a:uFillTx/>
                <a:ea typeface="+mn-ea"/>
                <a:cs typeface="Noto Sans"/>
              </a:rPr>
              <a:t>RSV-LRTD* in </a:t>
            </a:r>
            <a:r>
              <a:rPr kumimoji="0" lang="fr-BE" sz="1600" b="0" i="0" u="none" strike="noStrike" kern="1200" cap="none" spc="0" normalizeH="0" baseline="0" noProof="0" err="1">
                <a:ln>
                  <a:noFill/>
                </a:ln>
                <a:solidFill>
                  <a:srgbClr val="000000">
                    <a:lumMod val="85000"/>
                    <a:lumOff val="15000"/>
                  </a:srgbClr>
                </a:solidFill>
                <a:effectLst/>
                <a:uLnTx/>
                <a:uFillTx/>
                <a:ea typeface="+mn-ea"/>
                <a:cs typeface="Noto Sans"/>
              </a:rPr>
              <a:t>Teilnehmern</a:t>
            </a:r>
            <a:r>
              <a:rPr kumimoji="0" lang="fr-BE" sz="1600" b="0" i="0" u="none" strike="noStrike" kern="1200" cap="none" spc="0" normalizeH="0" baseline="0" noProof="0">
                <a:ln>
                  <a:noFill/>
                </a:ln>
                <a:solidFill>
                  <a:srgbClr val="000000">
                    <a:lumMod val="85000"/>
                    <a:lumOff val="15000"/>
                  </a:srgbClr>
                </a:solidFill>
                <a:effectLst/>
                <a:uLnTx/>
                <a:uFillTx/>
                <a:ea typeface="+mn-ea"/>
                <a:cs typeface="Noto Sans"/>
              </a:rPr>
              <a:t> mit </a:t>
            </a:r>
            <a:r>
              <a:rPr kumimoji="0" lang="fr-BE" sz="1600" b="1" i="0" u="none" strike="noStrike" kern="1200" cap="none" spc="0" normalizeH="0" baseline="0" noProof="0">
                <a:ln>
                  <a:noFill/>
                </a:ln>
                <a:solidFill>
                  <a:srgbClr val="000000">
                    <a:lumMod val="85000"/>
                    <a:lumOff val="15000"/>
                  </a:srgbClr>
                </a:solidFill>
                <a:effectLst/>
                <a:uLnTx/>
                <a:uFillTx/>
                <a:ea typeface="+mn-ea"/>
                <a:cs typeface="Noto Sans"/>
              </a:rPr>
              <a:t>≥1 </a:t>
            </a:r>
            <a:r>
              <a:rPr kumimoji="0" lang="fr-BE" sz="1600" b="1" i="0" u="none" strike="noStrike" kern="1200" cap="none" spc="0" normalizeH="0" baseline="0" noProof="0" err="1">
                <a:ln>
                  <a:noFill/>
                </a:ln>
                <a:solidFill>
                  <a:srgbClr val="000000">
                    <a:lumMod val="85000"/>
                    <a:lumOff val="15000"/>
                  </a:srgbClr>
                </a:solidFill>
                <a:effectLst/>
                <a:uLnTx/>
                <a:uFillTx/>
                <a:ea typeface="+mn-ea"/>
                <a:cs typeface="Noto Sans"/>
              </a:rPr>
              <a:t>Komorbidität</a:t>
            </a:r>
            <a:r>
              <a:rPr kumimoji="0" lang="fr-BE" sz="1600" b="1" i="0" u="none" strike="noStrike" kern="1200" cap="none" spc="0" normalizeH="0" baseline="0" noProof="0">
                <a:ln>
                  <a:noFill/>
                </a:ln>
                <a:solidFill>
                  <a:srgbClr val="000000">
                    <a:lumMod val="85000"/>
                    <a:lumOff val="15000"/>
                  </a:srgbClr>
                </a:solidFill>
                <a:effectLst/>
                <a:uLnTx/>
                <a:uFillTx/>
                <a:ea typeface="+mn-ea"/>
                <a:cs typeface="Noto Sans"/>
              </a:rPr>
              <a:t> von </a:t>
            </a:r>
            <a:r>
              <a:rPr kumimoji="0" lang="fr-BE" sz="1600" b="1" i="0" u="none" strike="noStrike" kern="1200" cap="none" spc="0" normalizeH="0" baseline="0" noProof="0" err="1">
                <a:ln>
                  <a:noFill/>
                </a:ln>
                <a:solidFill>
                  <a:srgbClr val="000000">
                    <a:lumMod val="85000"/>
                    <a:lumOff val="15000"/>
                  </a:srgbClr>
                </a:solidFill>
                <a:effectLst/>
                <a:uLnTx/>
                <a:uFillTx/>
                <a:ea typeface="+mn-ea"/>
                <a:cs typeface="Noto Sans"/>
              </a:rPr>
              <a:t>Interesse</a:t>
            </a:r>
            <a:endParaRPr kumimoji="0" lang="en-US" sz="1600" b="1" i="0" u="none" strike="noStrike" kern="1200" cap="none" spc="0" normalizeH="0" baseline="30000" noProof="0">
              <a:ln>
                <a:noFill/>
              </a:ln>
              <a:solidFill>
                <a:srgbClr val="000000">
                  <a:lumMod val="85000"/>
                  <a:lumOff val="15000"/>
                </a:srgbClr>
              </a:solidFill>
              <a:effectLst/>
              <a:uLnTx/>
              <a:uFillTx/>
              <a:ea typeface="+mn-ea"/>
              <a:cs typeface="Noto Sans"/>
            </a:endParaRPr>
          </a:p>
        </p:txBody>
      </p:sp>
      <p:sp>
        <p:nvSpPr>
          <p:cNvPr id="5" name="Rectangle: Rounded Corners 4">
            <a:extLst>
              <a:ext uri="{FF2B5EF4-FFF2-40B4-BE49-F238E27FC236}">
                <a16:creationId xmlns:a16="http://schemas.microsoft.com/office/drawing/2014/main" id="{67D3853C-30A9-6547-3E96-47F69DD6E458}"/>
              </a:ext>
            </a:extLst>
          </p:cNvPr>
          <p:cNvSpPr/>
          <p:nvPr/>
        </p:nvSpPr>
        <p:spPr bwMode="auto">
          <a:xfrm>
            <a:off x="370205" y="1303338"/>
            <a:ext cx="3506099" cy="4458701"/>
          </a:xfrm>
          <a:prstGeom prst="roundRect">
            <a:avLst>
              <a:gd name="adj" fmla="val 8184"/>
            </a:avLst>
          </a:prstGeom>
          <a:solidFill>
            <a:schemeClr val="bg1"/>
          </a:solidFill>
          <a:ln>
            <a:noFill/>
            <a:headEnd/>
            <a:tailEnd/>
          </a:ln>
          <a:effectLst>
            <a:outerShdw blurRad="635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a:ln>
                <a:noFill/>
              </a:ln>
              <a:solidFill>
                <a:srgbClr val="000000"/>
              </a:solidFill>
              <a:effectLst/>
              <a:uLnTx/>
              <a:uFillTx/>
              <a:latin typeface="GSK Precision" pitchFamily="2" charset="0"/>
              <a:ea typeface="+mn-ea"/>
            </a:endParaRPr>
          </a:p>
        </p:txBody>
      </p:sp>
      <p:sp>
        <p:nvSpPr>
          <p:cNvPr id="76" name="Rectangle: Rounded Corners 75">
            <a:extLst>
              <a:ext uri="{FF2B5EF4-FFF2-40B4-BE49-F238E27FC236}">
                <a16:creationId xmlns:a16="http://schemas.microsoft.com/office/drawing/2014/main" id="{A1253394-63F1-BBEA-E27C-BCA3E514B60B}"/>
              </a:ext>
            </a:extLst>
          </p:cNvPr>
          <p:cNvSpPr/>
          <p:nvPr/>
        </p:nvSpPr>
        <p:spPr>
          <a:xfrm>
            <a:off x="7488371" y="1041623"/>
            <a:ext cx="4337538" cy="4441452"/>
          </a:xfrm>
          <a:prstGeom prst="roundRect">
            <a:avLst>
              <a:gd name="adj" fmla="val 5049"/>
            </a:avLst>
          </a:prstGeom>
          <a:solidFill>
            <a:schemeClr val="bg1"/>
          </a:solidFill>
          <a:ln>
            <a:noFill/>
          </a:ln>
          <a:effectLst>
            <a:outerShdw blurRad="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SK Precision" pitchFamily="2" charset="0"/>
              <a:ea typeface="+mn-ea"/>
              <a:cs typeface="Noto Sans"/>
            </a:endParaRPr>
          </a:p>
        </p:txBody>
      </p:sp>
      <p:sp>
        <p:nvSpPr>
          <p:cNvPr id="75" name="Rectangle: Top Corners Rounded 74">
            <a:extLst>
              <a:ext uri="{FF2B5EF4-FFF2-40B4-BE49-F238E27FC236}">
                <a16:creationId xmlns:a16="http://schemas.microsoft.com/office/drawing/2014/main" id="{0C238019-E983-4E43-3DF7-9974E0C21E3C}"/>
              </a:ext>
            </a:extLst>
          </p:cNvPr>
          <p:cNvSpPr/>
          <p:nvPr/>
        </p:nvSpPr>
        <p:spPr>
          <a:xfrm>
            <a:off x="7488371" y="1024374"/>
            <a:ext cx="4337538" cy="377784"/>
          </a:xfrm>
          <a:prstGeom prst="round2SameRect">
            <a:avLst>
              <a:gd name="adj1" fmla="val 46353"/>
              <a:gd name="adj2" fmla="val 0"/>
            </a:avLst>
          </a:prstGeom>
          <a:gradFill>
            <a:gsLst>
              <a:gs pos="5000">
                <a:srgbClr val="FB8B09"/>
              </a:gs>
              <a:gs pos="23000">
                <a:srgbClr val="FF4E00"/>
              </a:gs>
            </a:gsLst>
            <a:lin ang="37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9000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1200" cap="none" spc="0" normalizeH="0" baseline="0" noProof="0" err="1">
                <a:ln>
                  <a:noFill/>
                </a:ln>
                <a:solidFill>
                  <a:prstClr val="white"/>
                </a:solidFill>
                <a:effectLst/>
                <a:uLnTx/>
                <a:uFillTx/>
                <a:ea typeface="+mn-ea"/>
              </a:rPr>
              <a:t>Impfstoffwirksamkeit</a:t>
            </a:r>
            <a:r>
              <a:rPr kumimoji="0" lang="en-US" sz="1800" i="0" u="none" strike="noStrike" kern="1200" cap="none" spc="0" normalizeH="0" baseline="30000" noProof="0">
                <a:ln>
                  <a:noFill/>
                </a:ln>
                <a:solidFill>
                  <a:prstClr val="white"/>
                </a:solidFill>
                <a:effectLst/>
                <a:uLnTx/>
                <a:uFillTx/>
                <a:ea typeface="+mn-ea"/>
              </a:rPr>
              <a:t>#</a:t>
            </a:r>
          </a:p>
        </p:txBody>
      </p:sp>
      <p:sp>
        <p:nvSpPr>
          <p:cNvPr id="83" name="TextBox 82">
            <a:extLst>
              <a:ext uri="{FF2B5EF4-FFF2-40B4-BE49-F238E27FC236}">
                <a16:creationId xmlns:a16="http://schemas.microsoft.com/office/drawing/2014/main" id="{6A0421D1-F402-323C-54F1-D274243F73E5}"/>
              </a:ext>
            </a:extLst>
          </p:cNvPr>
          <p:cNvSpPr txBox="1"/>
          <p:nvPr/>
        </p:nvSpPr>
        <p:spPr>
          <a:xfrm>
            <a:off x="7596523" y="1443044"/>
            <a:ext cx="1408974" cy="353796"/>
          </a:xfrm>
          <a:prstGeom prst="rect">
            <a:avLst/>
          </a:prstGeom>
          <a:noFill/>
        </p:spPr>
        <p:txBody>
          <a:bodyPr wrap="none" lIns="180000" tIns="180000" rIns="180000" bIns="180000" rtlCol="0" anchor="ctr">
            <a:no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fr-BE" sz="1400" b="1" i="0" u="none" strike="noStrike" kern="1200" cap="none" spc="0" normalizeH="0" baseline="0" noProof="0">
                <a:ln>
                  <a:noFill/>
                </a:ln>
                <a:solidFill>
                  <a:srgbClr val="000000"/>
                </a:solidFill>
                <a:effectLst/>
                <a:uLnTx/>
                <a:uFillTx/>
                <a:ea typeface="+mn-ea"/>
                <a:cs typeface="Noto Sans"/>
              </a:rPr>
              <a:t>Saison 1</a:t>
            </a:r>
            <a:r>
              <a:rPr kumimoji="0" lang="fr-BE" sz="1400" b="1" i="0" u="none" strike="noStrike" kern="1200" cap="none" spc="0" normalizeH="0" baseline="30000" noProof="0">
                <a:ln>
                  <a:noFill/>
                </a:ln>
                <a:solidFill>
                  <a:srgbClr val="000000"/>
                </a:solidFill>
                <a:effectLst/>
                <a:uLnTx/>
                <a:uFillTx/>
                <a:ea typeface="+mn-ea"/>
                <a:cs typeface="Noto Sans"/>
              </a:rPr>
              <a:t>1</a:t>
            </a:r>
            <a:r>
              <a:rPr kumimoji="0" lang="fr-BE" sz="1400" b="1" i="0" u="none" strike="noStrike" kern="1200" cap="none" spc="0" normalizeH="0" baseline="30000" noProof="0">
                <a:ln>
                  <a:noFill/>
                </a:ln>
                <a:solidFill>
                  <a:srgbClr val="000000"/>
                </a:solidFill>
                <a:effectLst/>
                <a:uLnTx/>
                <a:uFillTx/>
                <a:ea typeface="+mn-ea"/>
                <a:cs typeface="Arial" panose="020B0604020202020204" pitchFamily="34" charset="0"/>
              </a:rPr>
              <a:t>‡</a:t>
            </a:r>
            <a:endParaRPr kumimoji="0" lang="en-US" sz="1400" b="1" i="0" u="none" strike="noStrike" kern="1200" cap="none" spc="0" normalizeH="0" baseline="30000" noProof="0">
              <a:ln>
                <a:noFill/>
              </a:ln>
              <a:solidFill>
                <a:srgbClr val="000000"/>
              </a:solidFill>
              <a:effectLst/>
              <a:uLnTx/>
              <a:uFillTx/>
              <a:ea typeface="+mn-ea"/>
              <a:cs typeface="Noto Sans"/>
            </a:endParaRPr>
          </a:p>
        </p:txBody>
      </p:sp>
      <p:sp>
        <p:nvSpPr>
          <p:cNvPr id="94" name="Rectangle: Rounded Corners 93">
            <a:extLst>
              <a:ext uri="{FF2B5EF4-FFF2-40B4-BE49-F238E27FC236}">
                <a16:creationId xmlns:a16="http://schemas.microsoft.com/office/drawing/2014/main" id="{68C9EC5F-4705-61BA-5245-B3492F164A05}"/>
              </a:ext>
            </a:extLst>
          </p:cNvPr>
          <p:cNvSpPr/>
          <p:nvPr/>
        </p:nvSpPr>
        <p:spPr bwMode="auto">
          <a:xfrm>
            <a:off x="9045140" y="2729202"/>
            <a:ext cx="1224000" cy="748800"/>
          </a:xfrm>
          <a:prstGeom prst="round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67.2%</a:t>
            </a:r>
          </a:p>
          <a:p>
            <a:pPr marL="0" marR="0" lvl="0" indent="0" algn="ctr" defTabSz="914400" rtl="0" eaLnBrk="1" fontAlgn="auto" latinLnBrk="0" hangingPunct="1">
              <a:lnSpc>
                <a:spcPct val="100000"/>
              </a:lnSpc>
              <a:spcBef>
                <a:spcPts val="300"/>
              </a:spcBef>
              <a:spcAft>
                <a:spcPts val="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97.5% KI: 48.2, 80.0</a:t>
            </a:r>
          </a:p>
        </p:txBody>
      </p:sp>
      <p:sp>
        <p:nvSpPr>
          <p:cNvPr id="98" name="Rectangle: Rounded Corners 97">
            <a:extLst>
              <a:ext uri="{FF2B5EF4-FFF2-40B4-BE49-F238E27FC236}">
                <a16:creationId xmlns:a16="http://schemas.microsoft.com/office/drawing/2014/main" id="{94AFCB43-29FB-9AE3-2E29-4FD12CC6F706}"/>
              </a:ext>
            </a:extLst>
          </p:cNvPr>
          <p:cNvSpPr/>
          <p:nvPr/>
        </p:nvSpPr>
        <p:spPr bwMode="auto">
          <a:xfrm>
            <a:off x="9045140" y="4530506"/>
            <a:ext cx="1224000" cy="748800"/>
          </a:xfrm>
          <a:prstGeom prst="roundRect">
            <a:avLst/>
          </a:prstGeom>
          <a:solidFill>
            <a:srgbClr val="355A2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78.8%</a:t>
            </a:r>
          </a:p>
          <a:p>
            <a:pPr marL="0" marR="0" lvl="0" indent="0" algn="ctr" defTabSz="914400" rtl="0" eaLnBrk="1" fontAlgn="auto" latinLnBrk="0" hangingPunct="1">
              <a:lnSpc>
                <a:spcPct val="100000"/>
              </a:lnSpc>
              <a:spcBef>
                <a:spcPts val="300"/>
              </a:spcBef>
              <a:spcAft>
                <a:spcPts val="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95% KI: 52.6, 92.0</a:t>
            </a:r>
          </a:p>
        </p:txBody>
      </p:sp>
      <p:sp>
        <p:nvSpPr>
          <p:cNvPr id="103" name="Rectangle: Rounded Corners 102">
            <a:extLst>
              <a:ext uri="{FF2B5EF4-FFF2-40B4-BE49-F238E27FC236}">
                <a16:creationId xmlns:a16="http://schemas.microsoft.com/office/drawing/2014/main" id="{5E2FA8E4-52C3-841F-93B6-5BFE371F253D}"/>
              </a:ext>
            </a:extLst>
          </p:cNvPr>
          <p:cNvSpPr/>
          <p:nvPr/>
        </p:nvSpPr>
        <p:spPr bwMode="auto">
          <a:xfrm>
            <a:off x="9045140" y="3629854"/>
            <a:ext cx="1224000" cy="748800"/>
          </a:xfrm>
          <a:prstGeom prst="roundRect">
            <a:avLst/>
          </a:prstGeom>
          <a:solidFill>
            <a:srgbClr val="69B44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66.7%</a:t>
            </a:r>
          </a:p>
          <a:p>
            <a:pPr marL="0" marR="0" lvl="0" indent="0" algn="ctr" defTabSz="914400" rtl="0" eaLnBrk="1" fontAlgn="auto" latinLnBrk="0" hangingPunct="1">
              <a:lnSpc>
                <a:spcPct val="100000"/>
              </a:lnSpc>
              <a:spcBef>
                <a:spcPts val="300"/>
              </a:spcBef>
              <a:spcAft>
                <a:spcPts val="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95% KI: 41.8, 82.0</a:t>
            </a:r>
          </a:p>
        </p:txBody>
      </p:sp>
      <p:sp>
        <p:nvSpPr>
          <p:cNvPr id="16" name="Rectangle: Rounded Corners 15">
            <a:extLst>
              <a:ext uri="{FF2B5EF4-FFF2-40B4-BE49-F238E27FC236}">
                <a16:creationId xmlns:a16="http://schemas.microsoft.com/office/drawing/2014/main" id="{F6086F57-9E05-171F-D14D-299A5BBF76DB}"/>
              </a:ext>
            </a:extLst>
          </p:cNvPr>
          <p:cNvSpPr/>
          <p:nvPr/>
        </p:nvSpPr>
        <p:spPr bwMode="auto">
          <a:xfrm>
            <a:off x="7691766" y="2729202"/>
            <a:ext cx="1224000" cy="748800"/>
          </a:xfrm>
          <a:prstGeom prst="roundRect">
            <a:avLst/>
          </a:prstGeom>
          <a:solidFill>
            <a:schemeClr val="accent4">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82.6%</a:t>
            </a:r>
          </a:p>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lang="fr-BE" sz="1000" err="1">
                <a:solidFill>
                  <a:prstClr val="white"/>
                </a:solidFill>
                <a:cs typeface="Noto Sans"/>
              </a:rPr>
              <a:t>Primärer</a:t>
            </a:r>
            <a:r>
              <a:rPr lang="fr-BE" sz="1000">
                <a:solidFill>
                  <a:prstClr val="white"/>
                </a:solidFill>
                <a:cs typeface="Noto Sans"/>
              </a:rPr>
              <a:t> </a:t>
            </a:r>
            <a:r>
              <a:rPr lang="fr-BE" sz="1000" err="1">
                <a:solidFill>
                  <a:prstClr val="white"/>
                </a:solidFill>
                <a:cs typeface="Noto Sans"/>
              </a:rPr>
              <a:t>Endpunkt</a:t>
            </a:r>
            <a:endParaRPr lang="fr-BE" sz="1000">
              <a:solidFill>
                <a:prstClr val="white"/>
              </a:solidFill>
              <a:cs typeface="Noto Sans"/>
            </a:endParaRPr>
          </a:p>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900" b="0" i="0" u="none" strike="noStrike" kern="1200" cap="none" spc="-20" normalizeH="0" baseline="0" noProof="0">
                <a:ln>
                  <a:noFill/>
                </a:ln>
                <a:solidFill>
                  <a:prstClr val="white"/>
                </a:solidFill>
                <a:effectLst/>
                <a:uLnTx/>
                <a:uFillTx/>
                <a:ea typeface="+mn-ea"/>
                <a:cs typeface="Noto Sans"/>
              </a:rPr>
              <a:t>96.95% KI: 57.9, 94.1</a:t>
            </a:r>
            <a:endParaRPr kumimoji="0" lang="en-US" sz="900" b="0" i="0" u="none" strike="noStrike" kern="1200" cap="none" spc="-20" normalizeH="0" baseline="0" noProof="0">
              <a:ln>
                <a:noFill/>
              </a:ln>
              <a:solidFill>
                <a:prstClr val="white"/>
              </a:solidFill>
              <a:effectLst/>
              <a:uLnTx/>
              <a:uFillTx/>
              <a:ea typeface="+mn-ea"/>
              <a:cs typeface="Noto Sans"/>
            </a:endParaRPr>
          </a:p>
        </p:txBody>
      </p:sp>
      <p:sp>
        <p:nvSpPr>
          <p:cNvPr id="21" name="Rectangle: Rounded Corners 20">
            <a:extLst>
              <a:ext uri="{FF2B5EF4-FFF2-40B4-BE49-F238E27FC236}">
                <a16:creationId xmlns:a16="http://schemas.microsoft.com/office/drawing/2014/main" id="{CED12C08-03C3-1746-6792-3666513A007D}"/>
              </a:ext>
            </a:extLst>
          </p:cNvPr>
          <p:cNvSpPr/>
          <p:nvPr/>
        </p:nvSpPr>
        <p:spPr bwMode="auto">
          <a:xfrm>
            <a:off x="7691766" y="4530506"/>
            <a:ext cx="1224000" cy="748800"/>
          </a:xfrm>
          <a:prstGeom prst="roundRect">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94.1%</a:t>
            </a:r>
          </a:p>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95% KI: 62.4, 99.9</a:t>
            </a:r>
            <a:endParaRPr kumimoji="0" lang="en-US" sz="1000" b="0" i="0" u="none" strike="noStrike" kern="1200" cap="none" spc="0" normalizeH="0" baseline="0" noProof="0">
              <a:ln>
                <a:noFill/>
              </a:ln>
              <a:solidFill>
                <a:prstClr val="white"/>
              </a:solidFill>
              <a:effectLst/>
              <a:uLnTx/>
              <a:uFillTx/>
              <a:ea typeface="+mn-ea"/>
              <a:cs typeface="Noto Sans"/>
            </a:endParaRPr>
          </a:p>
        </p:txBody>
      </p:sp>
      <p:sp>
        <p:nvSpPr>
          <p:cNvPr id="25" name="Rectangle: Rounded Corners 24">
            <a:extLst>
              <a:ext uri="{FF2B5EF4-FFF2-40B4-BE49-F238E27FC236}">
                <a16:creationId xmlns:a16="http://schemas.microsoft.com/office/drawing/2014/main" id="{294AFC44-BE02-866F-0593-D87252FCC786}"/>
              </a:ext>
            </a:extLst>
          </p:cNvPr>
          <p:cNvSpPr/>
          <p:nvPr/>
        </p:nvSpPr>
        <p:spPr bwMode="auto">
          <a:xfrm>
            <a:off x="7691766" y="3629854"/>
            <a:ext cx="1224000" cy="748800"/>
          </a:xfrm>
          <a:prstGeom prst="round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94.6%</a:t>
            </a:r>
          </a:p>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95% KI: 65.9, 99.9</a:t>
            </a:r>
            <a:endParaRPr kumimoji="0" lang="en-US" sz="1000" b="0" i="0" u="none" strike="noStrike" kern="1200" cap="none" spc="0" normalizeH="0" baseline="0" noProof="0">
              <a:ln>
                <a:noFill/>
              </a:ln>
              <a:solidFill>
                <a:prstClr val="white"/>
              </a:solidFill>
              <a:effectLst/>
              <a:uLnTx/>
              <a:uFillTx/>
              <a:ea typeface="+mn-ea"/>
              <a:cs typeface="Noto Sans"/>
            </a:endParaRPr>
          </a:p>
        </p:txBody>
      </p:sp>
      <p:sp>
        <p:nvSpPr>
          <p:cNvPr id="29" name="TextBox 28">
            <a:extLst>
              <a:ext uri="{FF2B5EF4-FFF2-40B4-BE49-F238E27FC236}">
                <a16:creationId xmlns:a16="http://schemas.microsoft.com/office/drawing/2014/main" id="{72CEFD93-9D73-D8E1-8F8C-9C03706B3A89}"/>
              </a:ext>
            </a:extLst>
          </p:cNvPr>
          <p:cNvSpPr txBox="1"/>
          <p:nvPr/>
        </p:nvSpPr>
        <p:spPr>
          <a:xfrm>
            <a:off x="8946280" y="1443044"/>
            <a:ext cx="1421721" cy="353796"/>
          </a:xfrm>
          <a:prstGeom prst="rect">
            <a:avLst/>
          </a:prstGeom>
          <a:noFill/>
        </p:spPr>
        <p:txBody>
          <a:bodyPr wrap="none" lIns="180000" tIns="180000" rIns="180000" bIns="180000" rtlCol="0" anchor="ctr">
            <a:no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fr-BE" sz="1400" b="1" i="0" u="none" strike="noStrike" kern="1200" cap="none" spc="0" normalizeH="0" baseline="0" noProof="0">
                <a:ln>
                  <a:noFill/>
                </a:ln>
                <a:solidFill>
                  <a:srgbClr val="000000"/>
                </a:solidFill>
                <a:effectLst/>
                <a:uLnTx/>
                <a:uFillTx/>
                <a:ea typeface="+mn-ea"/>
                <a:cs typeface="Noto Sans"/>
              </a:rPr>
              <a:t>Saisons 1</a:t>
            </a:r>
            <a:r>
              <a:rPr kumimoji="0" lang="fr-BE" sz="1400" b="1" i="0" u="none" strike="noStrike" kern="1200" cap="none" spc="0" normalizeH="0" baseline="0" noProof="0">
                <a:ln>
                  <a:noFill/>
                </a:ln>
                <a:solidFill>
                  <a:srgbClr val="000000"/>
                </a:solidFill>
                <a:effectLst/>
                <a:uLnTx/>
                <a:uFillTx/>
                <a:cs typeface="Arial" panose="020B0604020202020204" pitchFamily="34" charset="0"/>
              </a:rPr>
              <a:t>–</a:t>
            </a:r>
            <a:r>
              <a:rPr kumimoji="0" lang="fr-BE" sz="1400" b="1" i="0" u="none" strike="noStrike" kern="1200" cap="none" spc="0" normalizeH="0" baseline="0" noProof="0">
                <a:ln>
                  <a:noFill/>
                </a:ln>
                <a:solidFill>
                  <a:srgbClr val="000000"/>
                </a:solidFill>
                <a:effectLst/>
                <a:uLnTx/>
                <a:uFillTx/>
                <a:ea typeface="+mn-ea"/>
                <a:cs typeface="Noto Sans"/>
              </a:rPr>
              <a:t>2</a:t>
            </a:r>
            <a:r>
              <a:rPr kumimoji="0" lang="fr-BE" sz="1400" b="1" i="0" u="none" strike="noStrike" kern="1200" cap="none" spc="0" normalizeH="0" baseline="30000" noProof="0">
                <a:ln>
                  <a:noFill/>
                </a:ln>
                <a:solidFill>
                  <a:srgbClr val="000000"/>
                </a:solidFill>
                <a:effectLst/>
                <a:uLnTx/>
                <a:uFillTx/>
                <a:ea typeface="+mn-ea"/>
                <a:cs typeface="Noto Sans"/>
              </a:rPr>
              <a:t>2</a:t>
            </a:r>
            <a:r>
              <a:rPr kumimoji="0" lang="en-GB" sz="1400" b="0" i="0" u="none" strike="noStrike" kern="1200" cap="none" spc="0" normalizeH="0" baseline="30000" noProof="0">
                <a:ln>
                  <a:noFill/>
                </a:ln>
                <a:solidFill>
                  <a:srgbClr val="000000"/>
                </a:solidFill>
                <a:effectLst/>
                <a:uLnTx/>
                <a:uFillTx/>
                <a:ea typeface="+mn-ea"/>
              </a:rPr>
              <a:t>§</a:t>
            </a:r>
            <a:endParaRPr kumimoji="0" lang="en-US" sz="1400" b="1" i="0" u="none" strike="noStrike" kern="1200" cap="none" spc="0" normalizeH="0" baseline="0" noProof="0">
              <a:ln>
                <a:noFill/>
              </a:ln>
              <a:solidFill>
                <a:srgbClr val="000000"/>
              </a:solidFill>
              <a:effectLst/>
              <a:uLnTx/>
              <a:uFillTx/>
              <a:ea typeface="+mn-ea"/>
              <a:cs typeface="Noto Sans"/>
            </a:endParaRPr>
          </a:p>
        </p:txBody>
      </p:sp>
      <p:sp>
        <p:nvSpPr>
          <p:cNvPr id="28" name="TextBox 27">
            <a:extLst>
              <a:ext uri="{FF2B5EF4-FFF2-40B4-BE49-F238E27FC236}">
                <a16:creationId xmlns:a16="http://schemas.microsoft.com/office/drawing/2014/main" id="{7E4C04E2-F5D2-8B5A-0154-33346164D410}"/>
              </a:ext>
            </a:extLst>
          </p:cNvPr>
          <p:cNvSpPr txBox="1"/>
          <p:nvPr/>
        </p:nvSpPr>
        <p:spPr>
          <a:xfrm>
            <a:off x="10296036" y="1443044"/>
            <a:ext cx="1421721" cy="353796"/>
          </a:xfrm>
          <a:prstGeom prst="rect">
            <a:avLst/>
          </a:prstGeom>
          <a:noFill/>
        </p:spPr>
        <p:txBody>
          <a:bodyPr wrap="none" lIns="180000" tIns="180000" rIns="180000" bIns="180000" rtlCol="0" anchor="ctr">
            <a:no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fr-BE" sz="1400" b="1" i="0" u="none" strike="noStrike" kern="1200" cap="none" spc="0" normalizeH="0" baseline="0" noProof="0">
                <a:ln>
                  <a:noFill/>
                </a:ln>
                <a:solidFill>
                  <a:srgbClr val="000000"/>
                </a:solidFill>
                <a:effectLst/>
                <a:uLnTx/>
                <a:uFillTx/>
                <a:ea typeface="+mn-ea"/>
                <a:cs typeface="Noto Sans"/>
              </a:rPr>
              <a:t>Saisons 1</a:t>
            </a:r>
            <a:r>
              <a:rPr kumimoji="0" lang="fr-BE" sz="1400" b="1" i="0" u="none" strike="noStrike" kern="1200" cap="none" spc="0" normalizeH="0" baseline="0" noProof="0">
                <a:ln>
                  <a:noFill/>
                </a:ln>
                <a:solidFill>
                  <a:srgbClr val="000000"/>
                </a:solidFill>
                <a:effectLst/>
                <a:uLnTx/>
                <a:uFillTx/>
                <a:cs typeface="Arial" panose="020B0604020202020204" pitchFamily="34" charset="0"/>
              </a:rPr>
              <a:t>–</a:t>
            </a:r>
            <a:r>
              <a:rPr kumimoji="0" lang="fr-BE" sz="1400" b="1" i="0" u="none" strike="noStrike" kern="1200" cap="none" spc="0" normalizeH="0" baseline="0" noProof="0">
                <a:ln>
                  <a:noFill/>
                </a:ln>
                <a:solidFill>
                  <a:srgbClr val="000000"/>
                </a:solidFill>
                <a:effectLst/>
                <a:uLnTx/>
                <a:uFillTx/>
                <a:ea typeface="+mn-ea"/>
                <a:cs typeface="Noto Sans"/>
              </a:rPr>
              <a:t>3</a:t>
            </a:r>
            <a:r>
              <a:rPr kumimoji="0" lang="fr-BE" sz="1400" b="1" i="0" u="none" strike="noStrike" kern="1200" cap="none" spc="0" normalizeH="0" baseline="30000" noProof="0">
                <a:ln>
                  <a:noFill/>
                </a:ln>
                <a:solidFill>
                  <a:srgbClr val="000000"/>
                </a:solidFill>
                <a:effectLst/>
                <a:uLnTx/>
                <a:uFillTx/>
                <a:ea typeface="+mn-ea"/>
                <a:cs typeface="Noto Sans"/>
              </a:rPr>
              <a:t>3</a:t>
            </a:r>
            <a:r>
              <a:rPr kumimoji="0" lang="en-GB" sz="1400" b="0" i="0" u="none" strike="noStrike" kern="1200" cap="none" spc="0" normalizeH="0" baseline="30000" noProof="0">
                <a:ln>
                  <a:noFill/>
                </a:ln>
                <a:solidFill>
                  <a:srgbClr val="000000"/>
                </a:solidFill>
                <a:effectLst/>
                <a:uLnTx/>
                <a:uFillTx/>
                <a:ea typeface="+mn-ea"/>
              </a:rPr>
              <a:t>§</a:t>
            </a:r>
            <a:endParaRPr kumimoji="0" lang="en-US" sz="1400" b="1" i="0" u="none" strike="noStrike" kern="1200" cap="none" spc="0" normalizeH="0" baseline="0" noProof="0">
              <a:ln>
                <a:noFill/>
              </a:ln>
              <a:solidFill>
                <a:srgbClr val="000000"/>
              </a:solidFill>
              <a:effectLst/>
              <a:uLnTx/>
              <a:uFillTx/>
              <a:ea typeface="+mn-ea"/>
              <a:cs typeface="Noto Sans"/>
            </a:endParaRPr>
          </a:p>
        </p:txBody>
      </p:sp>
      <p:sp>
        <p:nvSpPr>
          <p:cNvPr id="90" name="Rectangle: Rounded Corners 89">
            <a:extLst>
              <a:ext uri="{FF2B5EF4-FFF2-40B4-BE49-F238E27FC236}">
                <a16:creationId xmlns:a16="http://schemas.microsoft.com/office/drawing/2014/main" id="{3DB0E128-8B42-0D68-007B-486F8F1FDEA1}"/>
              </a:ext>
            </a:extLst>
          </p:cNvPr>
          <p:cNvSpPr/>
          <p:nvPr/>
        </p:nvSpPr>
        <p:spPr bwMode="auto">
          <a:xfrm>
            <a:off x="9045140" y="1827039"/>
            <a:ext cx="1224000" cy="750311"/>
          </a:xfrm>
          <a:prstGeom prst="roundRect">
            <a:avLst/>
          </a:prstGeom>
          <a:solidFill>
            <a:schemeClr val="accent3">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52.7%</a:t>
            </a:r>
          </a:p>
          <a:p>
            <a:pPr marL="0" marR="0" lvl="0" indent="0" algn="ctr" defTabSz="914400" rtl="0" eaLnBrk="1" fontAlgn="auto" latinLnBrk="0" hangingPunct="1">
              <a:lnSpc>
                <a:spcPct val="100000"/>
              </a:lnSpc>
              <a:spcBef>
                <a:spcPts val="300"/>
              </a:spcBef>
              <a:spcAft>
                <a:spcPts val="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95% KI: 40.0, 63.0</a:t>
            </a:r>
          </a:p>
        </p:txBody>
      </p:sp>
      <p:sp>
        <p:nvSpPr>
          <p:cNvPr id="11" name="Rectangle: Rounded Corners 10">
            <a:extLst>
              <a:ext uri="{FF2B5EF4-FFF2-40B4-BE49-F238E27FC236}">
                <a16:creationId xmlns:a16="http://schemas.microsoft.com/office/drawing/2014/main" id="{113D0FFF-549C-795E-1960-DD976825C715}"/>
              </a:ext>
            </a:extLst>
          </p:cNvPr>
          <p:cNvSpPr/>
          <p:nvPr/>
        </p:nvSpPr>
        <p:spPr bwMode="auto">
          <a:xfrm>
            <a:off x="7691766" y="1827039"/>
            <a:ext cx="1224000" cy="750311"/>
          </a:xfrm>
          <a:prstGeom prst="roundRect">
            <a:avLst/>
          </a:prstGeom>
          <a:solidFill>
            <a:schemeClr val="accent4">
              <a:lumMod val="40000"/>
              <a:lumOff val="6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71.7%</a:t>
            </a:r>
          </a:p>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95% KI: 56.2, 82.3</a:t>
            </a:r>
            <a:endParaRPr kumimoji="0" lang="en-US" sz="1000" b="0" i="0" u="none" strike="noStrike" kern="1200" cap="none" spc="0" normalizeH="0" baseline="0" noProof="0">
              <a:ln>
                <a:noFill/>
              </a:ln>
              <a:solidFill>
                <a:prstClr val="white"/>
              </a:solidFill>
              <a:effectLst/>
              <a:uLnTx/>
              <a:uFillTx/>
              <a:ea typeface="+mn-ea"/>
              <a:cs typeface="Noto Sans"/>
            </a:endParaRPr>
          </a:p>
        </p:txBody>
      </p:sp>
      <p:sp>
        <p:nvSpPr>
          <p:cNvPr id="31" name="Rectangle: Rounded Corners 30">
            <a:extLst>
              <a:ext uri="{FF2B5EF4-FFF2-40B4-BE49-F238E27FC236}">
                <a16:creationId xmlns:a16="http://schemas.microsoft.com/office/drawing/2014/main" id="{70E06A7E-4CDF-E559-2401-789677F87041}"/>
              </a:ext>
            </a:extLst>
          </p:cNvPr>
          <p:cNvSpPr/>
          <p:nvPr/>
        </p:nvSpPr>
        <p:spPr bwMode="auto">
          <a:xfrm>
            <a:off x="10398514" y="1827039"/>
            <a:ext cx="1224000" cy="750311"/>
          </a:xfrm>
          <a:prstGeom prst="roundRect">
            <a:avLst/>
          </a:prstGeom>
          <a:solidFill>
            <a:schemeClr val="accent5">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51.1%</a:t>
            </a:r>
          </a:p>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95% KI: 40.3, 60.2</a:t>
            </a:r>
          </a:p>
        </p:txBody>
      </p:sp>
      <p:sp>
        <p:nvSpPr>
          <p:cNvPr id="35" name="Rectangle: Rounded Corners 34">
            <a:extLst>
              <a:ext uri="{FF2B5EF4-FFF2-40B4-BE49-F238E27FC236}">
                <a16:creationId xmlns:a16="http://schemas.microsoft.com/office/drawing/2014/main" id="{B7196BE1-44BC-931B-25AB-39B5D2EB8BC1}"/>
              </a:ext>
            </a:extLst>
          </p:cNvPr>
          <p:cNvSpPr/>
          <p:nvPr/>
        </p:nvSpPr>
        <p:spPr bwMode="auto">
          <a:xfrm>
            <a:off x="10398514" y="2729202"/>
            <a:ext cx="1224000" cy="748800"/>
          </a:xfrm>
          <a:prstGeom prst="roundRect">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62.9%</a:t>
            </a:r>
          </a:p>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97.5% KI: 46.7, 74.8</a:t>
            </a:r>
          </a:p>
        </p:txBody>
      </p:sp>
      <p:sp>
        <p:nvSpPr>
          <p:cNvPr id="39" name="Rectangle: Rounded Corners 38">
            <a:extLst>
              <a:ext uri="{FF2B5EF4-FFF2-40B4-BE49-F238E27FC236}">
                <a16:creationId xmlns:a16="http://schemas.microsoft.com/office/drawing/2014/main" id="{6C84D56D-76DB-6940-FDB3-84A0DBB422A7}"/>
              </a:ext>
            </a:extLst>
          </p:cNvPr>
          <p:cNvSpPr/>
          <p:nvPr/>
        </p:nvSpPr>
        <p:spPr bwMode="auto">
          <a:xfrm>
            <a:off x="10398514" y="4530506"/>
            <a:ext cx="1224000" cy="748800"/>
          </a:xfrm>
          <a:prstGeom prst="roundRect">
            <a:avLst/>
          </a:prstGeom>
          <a:solidFill>
            <a:schemeClr val="accent5">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600" b="1" i="0" u="none" strike="noStrike" kern="1200" cap="none" spc="0" normalizeH="0" baseline="0" noProof="0">
                <a:ln>
                  <a:noFill/>
                </a:ln>
                <a:solidFill>
                  <a:prstClr val="white"/>
                </a:solidFill>
                <a:effectLst/>
                <a:uLnTx/>
                <a:uFillTx/>
                <a:ea typeface="+mn-ea"/>
                <a:cs typeface="Noto Sans"/>
              </a:rPr>
              <a:t>67.4%</a:t>
            </a:r>
          </a:p>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ea typeface="+mn-ea"/>
                <a:cs typeface="Noto Sans"/>
              </a:rPr>
              <a:t>95% KI: 42.4, 82.7</a:t>
            </a:r>
          </a:p>
        </p:txBody>
      </p:sp>
      <p:sp>
        <p:nvSpPr>
          <p:cNvPr id="43" name="Rectangle: Rounded Corners 42">
            <a:extLst>
              <a:ext uri="{FF2B5EF4-FFF2-40B4-BE49-F238E27FC236}">
                <a16:creationId xmlns:a16="http://schemas.microsoft.com/office/drawing/2014/main" id="{06FAE8BF-8C8D-5377-9F96-AF95EEE423A3}"/>
              </a:ext>
            </a:extLst>
          </p:cNvPr>
          <p:cNvSpPr/>
          <p:nvPr/>
        </p:nvSpPr>
        <p:spPr bwMode="auto">
          <a:xfrm>
            <a:off x="10398514" y="3629854"/>
            <a:ext cx="1224000" cy="748800"/>
          </a:xfrm>
          <a:prstGeom prst="roundRect">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buClr>
                <a:srgbClr val="F36633"/>
              </a:buClr>
              <a:buSzPct val="110000"/>
              <a:defRPr/>
            </a:pPr>
            <a:r>
              <a:rPr kumimoji="0" lang="fr-BE" sz="1600" b="1" i="0" u="none" strike="noStrike" kern="1200" cap="none" spc="0" normalizeH="0" baseline="0" noProof="0">
                <a:ln>
                  <a:noFill/>
                </a:ln>
                <a:solidFill>
                  <a:prstClr val="white"/>
                </a:solidFill>
                <a:effectLst/>
                <a:uLnTx/>
                <a:uFillTx/>
                <a:latin typeface="Arial"/>
                <a:ea typeface="+mn-ea"/>
                <a:cs typeface="Noto Sans"/>
              </a:rPr>
              <a:t>64,7%</a:t>
            </a:r>
            <a:endParaRPr kumimoji="0" lang="en-US" sz="1600" b="1" i="0" u="none" strike="noStrike" kern="1200" cap="none" spc="0" normalizeH="0" baseline="0" noProof="0">
              <a:ln>
                <a:noFill/>
              </a:ln>
              <a:solidFill>
                <a:prstClr val="white"/>
              </a:solidFill>
              <a:effectLst/>
              <a:uLnTx/>
              <a:uFillTx/>
              <a:latin typeface="Arial"/>
              <a:ea typeface="+mn-ea"/>
              <a:cs typeface="Noto Sans"/>
            </a:endParaRPr>
          </a:p>
          <a:p>
            <a:pPr marL="0" marR="0" lvl="0" indent="0" algn="ctr" defTabSz="914400" rtl="0" eaLnBrk="1" fontAlgn="auto" latinLnBrk="0" hangingPunct="1">
              <a:lnSpc>
                <a:spcPct val="100000"/>
              </a:lnSpc>
              <a:spcBef>
                <a:spcPts val="0"/>
              </a:spcBef>
              <a:spcAft>
                <a:spcPts val="300"/>
              </a:spcAft>
              <a:buClr>
                <a:srgbClr val="F36633"/>
              </a:buClr>
              <a:buSzPct val="110000"/>
              <a:buFontTx/>
              <a:buNone/>
              <a:tabLst/>
              <a:defRPr/>
            </a:pPr>
            <a:r>
              <a:rPr kumimoji="0" lang="fr-BE" sz="1000" b="0" i="0" u="none" strike="noStrike" kern="1200" cap="none" spc="0" normalizeH="0" baseline="0" noProof="0">
                <a:ln>
                  <a:noFill/>
                </a:ln>
                <a:solidFill>
                  <a:prstClr val="white"/>
                </a:solidFill>
                <a:effectLst/>
                <a:uLnTx/>
                <a:uFillTx/>
                <a:latin typeface="Arial"/>
                <a:ea typeface="+mn-ea"/>
                <a:cs typeface="Noto Sans"/>
              </a:rPr>
              <a:t>(95% KI: 42,4-82.7)</a:t>
            </a:r>
            <a:endParaRPr kumimoji="0" lang="fr-BE" sz="1000" b="1" i="0" u="none" strike="noStrike" kern="1200" cap="none" spc="0" normalizeH="0" baseline="0" noProof="0">
              <a:ln>
                <a:noFill/>
              </a:ln>
              <a:solidFill>
                <a:prstClr val="white"/>
              </a:solidFill>
              <a:effectLst/>
              <a:uLnTx/>
              <a:uFillTx/>
              <a:ea typeface="+mn-ea"/>
              <a:cs typeface="Noto Sans"/>
            </a:endParaRPr>
          </a:p>
        </p:txBody>
      </p:sp>
      <p:grpSp>
        <p:nvGrpSpPr>
          <p:cNvPr id="47" name="Group 2">
            <a:extLst>
              <a:ext uri="{FF2B5EF4-FFF2-40B4-BE49-F238E27FC236}">
                <a16:creationId xmlns:a16="http://schemas.microsoft.com/office/drawing/2014/main" id="{15F5C922-3D2F-B352-2672-F1C6D93B7074}"/>
              </a:ext>
            </a:extLst>
          </p:cNvPr>
          <p:cNvGrpSpPr/>
          <p:nvPr/>
        </p:nvGrpSpPr>
        <p:grpSpPr>
          <a:xfrm flipH="1">
            <a:off x="584807" y="1397963"/>
            <a:ext cx="3085310" cy="4206281"/>
            <a:chOff x="807941" y="1080476"/>
            <a:chExt cx="3259234" cy="4227846"/>
          </a:xfrm>
        </p:grpSpPr>
        <p:sp>
          <p:nvSpPr>
            <p:cNvPr id="48" name="Freeform: Shape 5">
              <a:extLst>
                <a:ext uri="{FF2B5EF4-FFF2-40B4-BE49-F238E27FC236}">
                  <a16:creationId xmlns:a16="http://schemas.microsoft.com/office/drawing/2014/main" id="{342CA4B9-4021-0FDF-10F8-439E74DFF477}"/>
                </a:ext>
              </a:extLst>
            </p:cNvPr>
            <p:cNvSpPr/>
            <p:nvPr/>
          </p:nvSpPr>
          <p:spPr>
            <a:xfrm>
              <a:off x="807941" y="1080476"/>
              <a:ext cx="3259234" cy="4227846"/>
            </a:xfrm>
            <a:custGeom>
              <a:avLst/>
              <a:gdLst>
                <a:gd name="connsiteX0" fmla="*/ 47 w 5283099"/>
                <a:gd name="connsiteY0" fmla="*/ 6853186 h 6853186"/>
                <a:gd name="connsiteX1" fmla="*/ 857813 w 5283099"/>
                <a:gd name="connsiteY1" fmla="*/ 6853186 h 6853186"/>
                <a:gd name="connsiteX2" fmla="*/ 891212 w 5283099"/>
                <a:gd name="connsiteY2" fmla="*/ 6588952 h 6853186"/>
                <a:gd name="connsiteX3" fmla="*/ 982495 w 5283099"/>
                <a:gd name="connsiteY3" fmla="*/ 5666265 h 6853186"/>
                <a:gd name="connsiteX4" fmla="*/ 990610 w 5283099"/>
                <a:gd name="connsiteY4" fmla="*/ 5615135 h 6853186"/>
                <a:gd name="connsiteX5" fmla="*/ 982495 w 5283099"/>
                <a:gd name="connsiteY5" fmla="*/ 5666265 h 6853186"/>
                <a:gd name="connsiteX6" fmla="*/ 1139122 w 5283099"/>
                <a:gd name="connsiteY6" fmla="*/ 6614611 h 6853186"/>
                <a:gd name="connsiteX7" fmla="*/ 1162107 w 5283099"/>
                <a:gd name="connsiteY7" fmla="*/ 6853186 h 6853186"/>
                <a:gd name="connsiteX8" fmla="*/ 4123760 w 5283099"/>
                <a:gd name="connsiteY8" fmla="*/ 6853186 h 6853186"/>
                <a:gd name="connsiteX9" fmla="*/ 4139193 w 5283099"/>
                <a:gd name="connsiteY9" fmla="*/ 6614611 h 6853186"/>
                <a:gd name="connsiteX10" fmla="*/ 4229913 w 5283099"/>
                <a:gd name="connsiteY10" fmla="*/ 5603079 h 6853186"/>
                <a:gd name="connsiteX11" fmla="*/ 4391935 w 5283099"/>
                <a:gd name="connsiteY11" fmla="*/ 6588952 h 6853186"/>
                <a:gd name="connsiteX12" fmla="*/ 4424348 w 5283099"/>
                <a:gd name="connsiteY12" fmla="*/ 6853186 h 6853186"/>
                <a:gd name="connsiteX13" fmla="*/ 5283099 w 5283099"/>
                <a:gd name="connsiteY13" fmla="*/ 6853186 h 6853186"/>
                <a:gd name="connsiteX14" fmla="*/ 5195240 w 5283099"/>
                <a:gd name="connsiteY14" fmla="*/ 6518589 h 6853186"/>
                <a:gd name="connsiteX15" fmla="*/ 5149645 w 5283099"/>
                <a:gd name="connsiteY15" fmla="*/ 4327735 h 6853186"/>
                <a:gd name="connsiteX16" fmla="*/ 4906378 w 5283099"/>
                <a:gd name="connsiteY16" fmla="*/ 3338672 h 6853186"/>
                <a:gd name="connsiteX17" fmla="*/ 4313457 w 5283099"/>
                <a:gd name="connsiteY17" fmla="*/ 2978276 h 6853186"/>
                <a:gd name="connsiteX18" fmla="*/ 3768007 w 5283099"/>
                <a:gd name="connsiteY18" fmla="*/ 2812783 h 6853186"/>
                <a:gd name="connsiteX19" fmla="*/ 3184092 w 5283099"/>
                <a:gd name="connsiteY19" fmla="*/ 2555631 h 6853186"/>
                <a:gd name="connsiteX20" fmla="*/ 3178416 w 5283099"/>
                <a:gd name="connsiteY20" fmla="*/ 2541324 h 6853186"/>
                <a:gd name="connsiteX21" fmla="*/ 3164953 w 5283099"/>
                <a:gd name="connsiteY21" fmla="*/ 2256262 h 6853186"/>
                <a:gd name="connsiteX22" fmla="*/ 3366284 w 5283099"/>
                <a:gd name="connsiteY22" fmla="*/ 2229665 h 6853186"/>
                <a:gd name="connsiteX23" fmla="*/ 3629158 w 5283099"/>
                <a:gd name="connsiteY23" fmla="*/ 2197908 h 6853186"/>
                <a:gd name="connsiteX24" fmla="*/ 3659930 w 5283099"/>
                <a:gd name="connsiteY24" fmla="*/ 1993013 h 6853186"/>
                <a:gd name="connsiteX25" fmla="*/ 3657444 w 5283099"/>
                <a:gd name="connsiteY25" fmla="*/ 1954923 h 6853186"/>
                <a:gd name="connsiteX26" fmla="*/ 3690045 w 5283099"/>
                <a:gd name="connsiteY26" fmla="*/ 1886109 h 6853186"/>
                <a:gd name="connsiteX27" fmla="*/ 3717580 w 5283099"/>
                <a:gd name="connsiteY27" fmla="*/ 1785162 h 6853186"/>
                <a:gd name="connsiteX28" fmla="*/ 3699989 w 5283099"/>
                <a:gd name="connsiteY28" fmla="*/ 1746369 h 6853186"/>
                <a:gd name="connsiteX29" fmla="*/ 3776825 w 5283099"/>
                <a:gd name="connsiteY29" fmla="*/ 1675396 h 6853186"/>
                <a:gd name="connsiteX30" fmla="*/ 3765896 w 5283099"/>
                <a:gd name="connsiteY30" fmla="*/ 1601469 h 6853186"/>
                <a:gd name="connsiteX31" fmla="*/ 3759329 w 5283099"/>
                <a:gd name="connsiteY31" fmla="*/ 1523507 h 6853186"/>
                <a:gd name="connsiteX32" fmla="*/ 3787708 w 5283099"/>
                <a:gd name="connsiteY32" fmla="*/ 1518582 h 6853186"/>
                <a:gd name="connsiteX33" fmla="*/ 3904791 w 5283099"/>
                <a:gd name="connsiteY33" fmla="*/ 1442965 h 6853186"/>
                <a:gd name="connsiteX34" fmla="*/ 3777764 w 5283099"/>
                <a:gd name="connsiteY34" fmla="*/ 1151946 h 6853186"/>
                <a:gd name="connsiteX35" fmla="*/ 3716830 w 5283099"/>
                <a:gd name="connsiteY35" fmla="*/ 989080 h 6853186"/>
                <a:gd name="connsiteX36" fmla="*/ 3728510 w 5283099"/>
                <a:gd name="connsiteY36" fmla="*/ 942078 h 6853186"/>
                <a:gd name="connsiteX37" fmla="*/ 3743286 w 5283099"/>
                <a:gd name="connsiteY37" fmla="*/ 891464 h 6853186"/>
                <a:gd name="connsiteX38" fmla="*/ 3610817 w 5283099"/>
                <a:gd name="connsiteY38" fmla="*/ 405963 h 6853186"/>
                <a:gd name="connsiteX39" fmla="*/ 2939981 w 5283099"/>
                <a:gd name="connsiteY39" fmla="*/ 14935 h 6853186"/>
                <a:gd name="connsiteX40" fmla="*/ 2283170 w 5283099"/>
                <a:gd name="connsiteY40" fmla="*/ 95007 h 6853186"/>
                <a:gd name="connsiteX41" fmla="*/ 1987647 w 5283099"/>
                <a:gd name="connsiteY41" fmla="*/ 299387 h 6853186"/>
                <a:gd name="connsiteX42" fmla="*/ 1724257 w 5283099"/>
                <a:gd name="connsiteY42" fmla="*/ 925613 h 6853186"/>
                <a:gd name="connsiteX43" fmla="*/ 1965694 w 5283099"/>
                <a:gd name="connsiteY43" fmla="*/ 1685388 h 6853186"/>
                <a:gd name="connsiteX44" fmla="*/ 2102573 w 5283099"/>
                <a:gd name="connsiteY44" fmla="*/ 2172953 h 6853186"/>
                <a:gd name="connsiteX45" fmla="*/ 2041263 w 5283099"/>
                <a:gd name="connsiteY45" fmla="*/ 2587857 h 6853186"/>
                <a:gd name="connsiteX46" fmla="*/ 1501302 w 5283099"/>
                <a:gd name="connsiteY46" fmla="*/ 2812783 h 6853186"/>
                <a:gd name="connsiteX47" fmla="*/ 969689 w 5283099"/>
                <a:gd name="connsiteY47" fmla="*/ 2978229 h 6853186"/>
                <a:gd name="connsiteX48" fmla="*/ 376768 w 5283099"/>
                <a:gd name="connsiteY48" fmla="*/ 3338625 h 6853186"/>
                <a:gd name="connsiteX49" fmla="*/ 133501 w 5283099"/>
                <a:gd name="connsiteY49" fmla="*/ 4327688 h 6853186"/>
                <a:gd name="connsiteX50" fmla="*/ 87859 w 5283099"/>
                <a:gd name="connsiteY50" fmla="*/ 6518542 h 6853186"/>
                <a:gd name="connsiteX51" fmla="*/ 0 w 5283099"/>
                <a:gd name="connsiteY51" fmla="*/ 6853139 h 685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83099" h="6853186">
                  <a:moveTo>
                    <a:pt x="47" y="6853186"/>
                  </a:moveTo>
                  <a:lnTo>
                    <a:pt x="857813" y="6853186"/>
                  </a:lnTo>
                  <a:cubicBezTo>
                    <a:pt x="869352" y="6764670"/>
                    <a:pt x="880517" y="6676483"/>
                    <a:pt x="891212" y="6588952"/>
                  </a:cubicBezTo>
                  <a:cubicBezTo>
                    <a:pt x="910632" y="6430073"/>
                    <a:pt x="951161" y="5888094"/>
                    <a:pt x="982495" y="5666265"/>
                  </a:cubicBezTo>
                  <a:cubicBezTo>
                    <a:pt x="982824" y="5639527"/>
                    <a:pt x="985357" y="5621467"/>
                    <a:pt x="990610" y="5615135"/>
                  </a:cubicBezTo>
                  <a:cubicBezTo>
                    <a:pt x="987984" y="5629254"/>
                    <a:pt x="985263" y="5646657"/>
                    <a:pt x="982495" y="5666265"/>
                  </a:cubicBezTo>
                  <a:cubicBezTo>
                    <a:pt x="980431" y="5826175"/>
                    <a:pt x="1059050" y="6308159"/>
                    <a:pt x="1139122" y="6614611"/>
                  </a:cubicBezTo>
                  <a:cubicBezTo>
                    <a:pt x="1153945" y="6671276"/>
                    <a:pt x="1161075" y="6753741"/>
                    <a:pt x="1162107" y="6853186"/>
                  </a:cubicBezTo>
                  <a:lnTo>
                    <a:pt x="4123760" y="6853186"/>
                  </a:lnTo>
                  <a:cubicBezTo>
                    <a:pt x="4124557" y="6755148"/>
                    <a:pt x="4129623" y="6672918"/>
                    <a:pt x="4139193" y="6614611"/>
                  </a:cubicBezTo>
                  <a:cubicBezTo>
                    <a:pt x="4195670" y="6270069"/>
                    <a:pt x="4256041" y="5803800"/>
                    <a:pt x="4229913" y="5603079"/>
                  </a:cubicBezTo>
                  <a:cubicBezTo>
                    <a:pt x="4249099" y="5687983"/>
                    <a:pt x="4371295" y="6411216"/>
                    <a:pt x="4391935" y="6588952"/>
                  </a:cubicBezTo>
                  <a:cubicBezTo>
                    <a:pt x="4402161" y="6676764"/>
                    <a:pt x="4412997" y="6764905"/>
                    <a:pt x="4424348" y="6853186"/>
                  </a:cubicBezTo>
                  <a:lnTo>
                    <a:pt x="5283099" y="6853186"/>
                  </a:lnTo>
                  <a:cubicBezTo>
                    <a:pt x="5253406" y="6741310"/>
                    <a:pt x="5216396" y="6629199"/>
                    <a:pt x="5195240" y="6518589"/>
                  </a:cubicBezTo>
                  <a:cubicBezTo>
                    <a:pt x="5103159" y="6037497"/>
                    <a:pt x="5150161" y="4826559"/>
                    <a:pt x="5149645" y="4327735"/>
                  </a:cubicBezTo>
                  <a:cubicBezTo>
                    <a:pt x="5149317" y="3998204"/>
                    <a:pt x="5089603" y="3617589"/>
                    <a:pt x="4906378" y="3338672"/>
                  </a:cubicBezTo>
                  <a:cubicBezTo>
                    <a:pt x="4778084" y="3143393"/>
                    <a:pt x="4537022" y="3027998"/>
                    <a:pt x="4313457" y="2978276"/>
                  </a:cubicBezTo>
                  <a:cubicBezTo>
                    <a:pt x="4130514" y="2927005"/>
                    <a:pt x="3948463" y="2872122"/>
                    <a:pt x="3768007" y="2812783"/>
                  </a:cubicBezTo>
                  <a:cubicBezTo>
                    <a:pt x="3615554" y="2762685"/>
                    <a:pt x="3244556" y="2691806"/>
                    <a:pt x="3184092" y="2555631"/>
                  </a:cubicBezTo>
                  <a:cubicBezTo>
                    <a:pt x="3182028" y="2550941"/>
                    <a:pt x="3180292" y="2546109"/>
                    <a:pt x="3178416" y="2541324"/>
                  </a:cubicBezTo>
                  <a:cubicBezTo>
                    <a:pt x="3159230" y="2475230"/>
                    <a:pt x="3121094" y="2315836"/>
                    <a:pt x="3164953" y="2256262"/>
                  </a:cubicBezTo>
                  <a:cubicBezTo>
                    <a:pt x="3205435" y="2201286"/>
                    <a:pt x="3279972" y="2214420"/>
                    <a:pt x="3366284" y="2229665"/>
                  </a:cubicBezTo>
                  <a:cubicBezTo>
                    <a:pt x="3455175" y="2245380"/>
                    <a:pt x="3555934" y="2263158"/>
                    <a:pt x="3629158" y="2197908"/>
                  </a:cubicBezTo>
                  <a:cubicBezTo>
                    <a:pt x="3676442" y="2155832"/>
                    <a:pt x="3666122" y="2053900"/>
                    <a:pt x="3659930" y="1993013"/>
                  </a:cubicBezTo>
                  <a:cubicBezTo>
                    <a:pt x="3658241" y="1976079"/>
                    <a:pt x="3656599" y="1959989"/>
                    <a:pt x="3657444" y="1954923"/>
                  </a:cubicBezTo>
                  <a:cubicBezTo>
                    <a:pt x="3661759" y="1928983"/>
                    <a:pt x="3676160" y="1907170"/>
                    <a:pt x="3690045" y="1886109"/>
                  </a:cubicBezTo>
                  <a:cubicBezTo>
                    <a:pt x="3709840" y="1856134"/>
                    <a:pt x="3730292" y="1825128"/>
                    <a:pt x="3717580" y="1785162"/>
                  </a:cubicBezTo>
                  <a:cubicBezTo>
                    <a:pt x="3711717" y="1766727"/>
                    <a:pt x="3705290" y="1754343"/>
                    <a:pt x="3699989" y="1746369"/>
                  </a:cubicBezTo>
                  <a:cubicBezTo>
                    <a:pt x="3722318" y="1734970"/>
                    <a:pt x="3766177" y="1708842"/>
                    <a:pt x="3776825" y="1675396"/>
                  </a:cubicBezTo>
                  <a:cubicBezTo>
                    <a:pt x="3783533" y="1654334"/>
                    <a:pt x="3774949" y="1628676"/>
                    <a:pt x="3765896" y="1601469"/>
                  </a:cubicBezTo>
                  <a:cubicBezTo>
                    <a:pt x="3755998" y="1571776"/>
                    <a:pt x="3745819" y="1541051"/>
                    <a:pt x="3759329" y="1523507"/>
                  </a:cubicBezTo>
                  <a:cubicBezTo>
                    <a:pt x="3762002" y="1520646"/>
                    <a:pt x="3776872" y="1519426"/>
                    <a:pt x="3787708" y="1518582"/>
                  </a:cubicBezTo>
                  <a:cubicBezTo>
                    <a:pt x="3823640" y="1515673"/>
                    <a:pt x="3883776" y="1510842"/>
                    <a:pt x="3904791" y="1442965"/>
                  </a:cubicBezTo>
                  <a:cubicBezTo>
                    <a:pt x="3928808" y="1365379"/>
                    <a:pt x="3829926" y="1257490"/>
                    <a:pt x="3777764" y="1151946"/>
                  </a:cubicBezTo>
                  <a:cubicBezTo>
                    <a:pt x="3751026" y="1097861"/>
                    <a:pt x="3719738" y="1008266"/>
                    <a:pt x="3716830" y="989080"/>
                  </a:cubicBezTo>
                  <a:cubicBezTo>
                    <a:pt x="3714437" y="973178"/>
                    <a:pt x="3721286" y="958074"/>
                    <a:pt x="3728510" y="942078"/>
                  </a:cubicBezTo>
                  <a:cubicBezTo>
                    <a:pt x="3735546" y="926551"/>
                    <a:pt x="3742817" y="910462"/>
                    <a:pt x="3743286" y="891464"/>
                  </a:cubicBezTo>
                  <a:cubicBezTo>
                    <a:pt x="3747461" y="719217"/>
                    <a:pt x="3701256" y="549502"/>
                    <a:pt x="3610817" y="405963"/>
                  </a:cubicBezTo>
                  <a:cubicBezTo>
                    <a:pt x="3470936" y="183945"/>
                    <a:pt x="3182825" y="52977"/>
                    <a:pt x="2939981" y="14935"/>
                  </a:cubicBezTo>
                  <a:cubicBezTo>
                    <a:pt x="2721200" y="-19355"/>
                    <a:pt x="2487737" y="4615"/>
                    <a:pt x="2283170" y="95007"/>
                  </a:cubicBezTo>
                  <a:cubicBezTo>
                    <a:pt x="2174530" y="143041"/>
                    <a:pt x="2074662" y="216594"/>
                    <a:pt x="1987647" y="299387"/>
                  </a:cubicBezTo>
                  <a:cubicBezTo>
                    <a:pt x="1819012" y="459766"/>
                    <a:pt x="1733029" y="696091"/>
                    <a:pt x="1724257" y="925613"/>
                  </a:cubicBezTo>
                  <a:cubicBezTo>
                    <a:pt x="1713187" y="1215085"/>
                    <a:pt x="1846219" y="1442356"/>
                    <a:pt x="1965694" y="1685388"/>
                  </a:cubicBezTo>
                  <a:cubicBezTo>
                    <a:pt x="2036667" y="1829772"/>
                    <a:pt x="2104637" y="2002207"/>
                    <a:pt x="2102573" y="2172953"/>
                  </a:cubicBezTo>
                  <a:cubicBezTo>
                    <a:pt x="2101166" y="2289192"/>
                    <a:pt x="2109468" y="2486160"/>
                    <a:pt x="2041263" y="2587857"/>
                  </a:cubicBezTo>
                  <a:cubicBezTo>
                    <a:pt x="1946040" y="2701939"/>
                    <a:pt x="1640010" y="2766015"/>
                    <a:pt x="1501302" y="2812783"/>
                  </a:cubicBezTo>
                  <a:cubicBezTo>
                    <a:pt x="1325489" y="2872075"/>
                    <a:pt x="1148035" y="2926958"/>
                    <a:pt x="969689" y="2978229"/>
                  </a:cubicBezTo>
                  <a:cubicBezTo>
                    <a:pt x="746124" y="3027952"/>
                    <a:pt x="505062" y="3143346"/>
                    <a:pt x="376768" y="3338625"/>
                  </a:cubicBezTo>
                  <a:cubicBezTo>
                    <a:pt x="193544" y="3617496"/>
                    <a:pt x="133876" y="3998157"/>
                    <a:pt x="133501" y="4327688"/>
                  </a:cubicBezTo>
                  <a:cubicBezTo>
                    <a:pt x="132985" y="4826465"/>
                    <a:pt x="179987" y="6037404"/>
                    <a:pt x="87859" y="6518542"/>
                  </a:cubicBezTo>
                  <a:cubicBezTo>
                    <a:pt x="66704" y="6629105"/>
                    <a:pt x="29693" y="6741263"/>
                    <a:pt x="0" y="6853139"/>
                  </a:cubicBezTo>
                  <a:close/>
                </a:path>
              </a:pathLst>
            </a:custGeom>
            <a:solidFill>
              <a:schemeClr val="tx2">
                <a:lumMod val="20000"/>
                <a:lumOff val="80000"/>
              </a:schemeClr>
            </a:solidFill>
            <a:ln w="46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49" name="Freeform: Shape 6">
              <a:extLst>
                <a:ext uri="{FF2B5EF4-FFF2-40B4-BE49-F238E27FC236}">
                  <a16:creationId xmlns:a16="http://schemas.microsoft.com/office/drawing/2014/main" id="{B00FD520-93AA-F1A2-53AC-0D291D294840}"/>
                </a:ext>
              </a:extLst>
            </p:cNvPr>
            <p:cNvSpPr/>
            <p:nvPr/>
          </p:nvSpPr>
          <p:spPr>
            <a:xfrm>
              <a:off x="2333753" y="1718640"/>
              <a:ext cx="816230" cy="1438187"/>
            </a:xfrm>
            <a:custGeom>
              <a:avLst/>
              <a:gdLst>
                <a:gd name="connsiteX0" fmla="*/ 1103569 w 1323079"/>
                <a:gd name="connsiteY0" fmla="*/ 5160 h 2331250"/>
                <a:gd name="connsiteX1" fmla="*/ 1072938 w 1323079"/>
                <a:gd name="connsiteY1" fmla="*/ 0 h 2331250"/>
                <a:gd name="connsiteX2" fmla="*/ 561731 w 1323079"/>
                <a:gd name="connsiteY2" fmla="*/ 142179 h 2331250"/>
                <a:gd name="connsiteX3" fmla="*/ 18908 w 1323079"/>
                <a:gd name="connsiteY3" fmla="*/ 453557 h 2331250"/>
                <a:gd name="connsiteX4" fmla="*/ 30166 w 1323079"/>
                <a:gd name="connsiteY4" fmla="*/ 1437835 h 2331250"/>
                <a:gd name="connsiteX5" fmla="*/ 83125 w 1323079"/>
                <a:gd name="connsiteY5" fmla="*/ 2331251 h 2331250"/>
                <a:gd name="connsiteX6" fmla="*/ 248852 w 1323079"/>
                <a:gd name="connsiteY6" fmla="*/ 2331251 h 2331250"/>
                <a:gd name="connsiteX7" fmla="*/ 262925 w 1323079"/>
                <a:gd name="connsiteY7" fmla="*/ 1455660 h 2331250"/>
                <a:gd name="connsiteX8" fmla="*/ 255701 w 1323079"/>
                <a:gd name="connsiteY8" fmla="*/ 1086397 h 2331250"/>
                <a:gd name="connsiteX9" fmla="*/ 206916 w 1323079"/>
                <a:gd name="connsiteY9" fmla="*/ 872401 h 2331250"/>
                <a:gd name="connsiteX10" fmla="*/ 206916 w 1323079"/>
                <a:gd name="connsiteY10" fmla="*/ 796879 h 2331250"/>
                <a:gd name="connsiteX11" fmla="*/ 211466 w 1323079"/>
                <a:gd name="connsiteY11" fmla="*/ 798193 h 2331250"/>
                <a:gd name="connsiteX12" fmla="*/ 333803 w 1323079"/>
                <a:gd name="connsiteY12" fmla="*/ 954069 h 2331250"/>
                <a:gd name="connsiteX13" fmla="*/ 335023 w 1323079"/>
                <a:gd name="connsiteY13" fmla="*/ 954069 h 2331250"/>
                <a:gd name="connsiteX14" fmla="*/ 292102 w 1323079"/>
                <a:gd name="connsiteY14" fmla="*/ 800491 h 2331250"/>
                <a:gd name="connsiteX15" fmla="*/ 293275 w 1323079"/>
                <a:gd name="connsiteY15" fmla="*/ 799740 h 2331250"/>
                <a:gd name="connsiteX16" fmla="*/ 337040 w 1323079"/>
                <a:gd name="connsiteY16" fmla="*/ 826994 h 2331250"/>
                <a:gd name="connsiteX17" fmla="*/ 353317 w 1323079"/>
                <a:gd name="connsiteY17" fmla="*/ 818129 h 2331250"/>
                <a:gd name="connsiteX18" fmla="*/ 327236 w 1323079"/>
                <a:gd name="connsiteY18" fmla="*/ 722670 h 2331250"/>
                <a:gd name="connsiteX19" fmla="*/ 818929 w 1323079"/>
                <a:gd name="connsiteY19" fmla="*/ 606103 h 2331250"/>
                <a:gd name="connsiteX20" fmla="*/ 829578 w 1323079"/>
                <a:gd name="connsiteY20" fmla="*/ 606103 h 2331250"/>
                <a:gd name="connsiteX21" fmla="*/ 969365 w 1323079"/>
                <a:gd name="connsiteY21" fmla="*/ 657045 h 2331250"/>
                <a:gd name="connsiteX22" fmla="*/ 820009 w 1323079"/>
                <a:gd name="connsiteY22" fmla="*/ 765216 h 2331250"/>
                <a:gd name="connsiteX23" fmla="*/ 905335 w 1323079"/>
                <a:gd name="connsiteY23" fmla="*/ 803071 h 2331250"/>
                <a:gd name="connsiteX24" fmla="*/ 948162 w 1323079"/>
                <a:gd name="connsiteY24" fmla="*/ 800397 h 2331250"/>
                <a:gd name="connsiteX25" fmla="*/ 1056333 w 1323079"/>
                <a:gd name="connsiteY25" fmla="*/ 664081 h 2331250"/>
                <a:gd name="connsiteX26" fmla="*/ 858802 w 1323079"/>
                <a:gd name="connsiteY26" fmla="*/ 473587 h 2331250"/>
                <a:gd name="connsiteX27" fmla="*/ 662866 w 1323079"/>
                <a:gd name="connsiteY27" fmla="*/ 449757 h 2331250"/>
                <a:gd name="connsiteX28" fmla="*/ 382447 w 1323079"/>
                <a:gd name="connsiteY28" fmla="*/ 500278 h 2331250"/>
                <a:gd name="connsiteX29" fmla="*/ 231262 w 1323079"/>
                <a:gd name="connsiteY29" fmla="*/ 606150 h 2331250"/>
                <a:gd name="connsiteX30" fmla="*/ 223146 w 1323079"/>
                <a:gd name="connsiteY30" fmla="*/ 604836 h 2331250"/>
                <a:gd name="connsiteX31" fmla="*/ 304392 w 1323079"/>
                <a:gd name="connsiteY31" fmla="*/ 467348 h 2331250"/>
                <a:gd name="connsiteX32" fmla="*/ 798243 w 1323079"/>
                <a:gd name="connsiteY32" fmla="*/ 346559 h 2331250"/>
                <a:gd name="connsiteX33" fmla="*/ 1044371 w 1323079"/>
                <a:gd name="connsiteY33" fmla="*/ 369403 h 2331250"/>
                <a:gd name="connsiteX34" fmla="*/ 1237399 w 1323079"/>
                <a:gd name="connsiteY34" fmla="*/ 404538 h 2331250"/>
                <a:gd name="connsiteX35" fmla="*/ 1315267 w 1323079"/>
                <a:gd name="connsiteY35" fmla="*/ 378738 h 2331250"/>
                <a:gd name="connsiteX36" fmla="*/ 1103523 w 1323079"/>
                <a:gd name="connsiteY36" fmla="*/ 5066 h 23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23079" h="2331250">
                  <a:moveTo>
                    <a:pt x="1103569" y="5160"/>
                  </a:moveTo>
                  <a:cubicBezTo>
                    <a:pt x="1096861" y="1642"/>
                    <a:pt x="1086401" y="0"/>
                    <a:pt x="1072938" y="0"/>
                  </a:cubicBezTo>
                  <a:cubicBezTo>
                    <a:pt x="967957" y="0"/>
                    <a:pt x="680456" y="97992"/>
                    <a:pt x="561731" y="142179"/>
                  </a:cubicBezTo>
                  <a:cubicBezTo>
                    <a:pt x="427808" y="191996"/>
                    <a:pt x="94665" y="273382"/>
                    <a:pt x="18908" y="453557"/>
                  </a:cubicBezTo>
                  <a:cubicBezTo>
                    <a:pt x="-19792" y="545591"/>
                    <a:pt x="9620" y="1045681"/>
                    <a:pt x="30166" y="1437835"/>
                  </a:cubicBezTo>
                  <a:cubicBezTo>
                    <a:pt x="31151" y="1456880"/>
                    <a:pt x="74682" y="1961848"/>
                    <a:pt x="83125" y="2331251"/>
                  </a:cubicBezTo>
                  <a:lnTo>
                    <a:pt x="248852" y="2331251"/>
                  </a:lnTo>
                  <a:cubicBezTo>
                    <a:pt x="239705" y="1964615"/>
                    <a:pt x="262644" y="1477332"/>
                    <a:pt x="262925" y="1455660"/>
                  </a:cubicBezTo>
                  <a:cubicBezTo>
                    <a:pt x="265036" y="1294717"/>
                    <a:pt x="258844" y="1123971"/>
                    <a:pt x="255701" y="1086397"/>
                  </a:cubicBezTo>
                  <a:cubicBezTo>
                    <a:pt x="250072" y="1018896"/>
                    <a:pt x="217799" y="943421"/>
                    <a:pt x="206916" y="872401"/>
                  </a:cubicBezTo>
                  <a:cubicBezTo>
                    <a:pt x="203820" y="852184"/>
                    <a:pt x="193594" y="796879"/>
                    <a:pt x="206916" y="796879"/>
                  </a:cubicBezTo>
                  <a:cubicBezTo>
                    <a:pt x="208371" y="796879"/>
                    <a:pt x="209872" y="797301"/>
                    <a:pt x="211466" y="798193"/>
                  </a:cubicBezTo>
                  <a:cubicBezTo>
                    <a:pt x="227978" y="807246"/>
                    <a:pt x="241159" y="950926"/>
                    <a:pt x="333803" y="954069"/>
                  </a:cubicBezTo>
                  <a:cubicBezTo>
                    <a:pt x="334226" y="954069"/>
                    <a:pt x="334601" y="954069"/>
                    <a:pt x="335023" y="954069"/>
                  </a:cubicBezTo>
                  <a:cubicBezTo>
                    <a:pt x="386059" y="954069"/>
                    <a:pt x="273854" y="837173"/>
                    <a:pt x="292102" y="800491"/>
                  </a:cubicBezTo>
                  <a:cubicBezTo>
                    <a:pt x="292336" y="799975"/>
                    <a:pt x="292759" y="799740"/>
                    <a:pt x="293275" y="799740"/>
                  </a:cubicBezTo>
                  <a:cubicBezTo>
                    <a:pt x="298763" y="799740"/>
                    <a:pt x="318277" y="826994"/>
                    <a:pt x="337040" y="826994"/>
                  </a:cubicBezTo>
                  <a:cubicBezTo>
                    <a:pt x="342669" y="826994"/>
                    <a:pt x="348251" y="824555"/>
                    <a:pt x="353317" y="818129"/>
                  </a:cubicBezTo>
                  <a:cubicBezTo>
                    <a:pt x="381884" y="782244"/>
                    <a:pt x="319168" y="751003"/>
                    <a:pt x="327236" y="722670"/>
                  </a:cubicBezTo>
                  <a:cubicBezTo>
                    <a:pt x="354396" y="626977"/>
                    <a:pt x="627496" y="606103"/>
                    <a:pt x="818929" y="606103"/>
                  </a:cubicBezTo>
                  <a:cubicBezTo>
                    <a:pt x="822495" y="606103"/>
                    <a:pt x="826060" y="606103"/>
                    <a:pt x="829578" y="606103"/>
                  </a:cubicBezTo>
                  <a:cubicBezTo>
                    <a:pt x="931885" y="606525"/>
                    <a:pt x="969693" y="634435"/>
                    <a:pt x="969365" y="657045"/>
                  </a:cubicBezTo>
                  <a:cubicBezTo>
                    <a:pt x="968520" y="720231"/>
                    <a:pt x="820009" y="681813"/>
                    <a:pt x="820009" y="765216"/>
                  </a:cubicBezTo>
                  <a:cubicBezTo>
                    <a:pt x="820009" y="795097"/>
                    <a:pt x="864149" y="803071"/>
                    <a:pt x="905335" y="803071"/>
                  </a:cubicBezTo>
                  <a:cubicBezTo>
                    <a:pt x="920861" y="803071"/>
                    <a:pt x="935966" y="801945"/>
                    <a:pt x="948162" y="800397"/>
                  </a:cubicBezTo>
                  <a:cubicBezTo>
                    <a:pt x="986533" y="795566"/>
                    <a:pt x="1049156" y="747860"/>
                    <a:pt x="1056333" y="664081"/>
                  </a:cubicBezTo>
                  <a:cubicBezTo>
                    <a:pt x="1060601" y="614218"/>
                    <a:pt x="1043808" y="521246"/>
                    <a:pt x="858802" y="473587"/>
                  </a:cubicBezTo>
                  <a:cubicBezTo>
                    <a:pt x="792098" y="456418"/>
                    <a:pt x="725113" y="449757"/>
                    <a:pt x="662866" y="449757"/>
                  </a:cubicBezTo>
                  <a:cubicBezTo>
                    <a:pt x="533398" y="449757"/>
                    <a:pt x="424665" y="478418"/>
                    <a:pt x="382447" y="500278"/>
                  </a:cubicBezTo>
                  <a:cubicBezTo>
                    <a:pt x="311709" y="536866"/>
                    <a:pt x="266771" y="606150"/>
                    <a:pt x="231262" y="606150"/>
                  </a:cubicBezTo>
                  <a:cubicBezTo>
                    <a:pt x="228494" y="606150"/>
                    <a:pt x="225773" y="605728"/>
                    <a:pt x="223146" y="604836"/>
                  </a:cubicBezTo>
                  <a:cubicBezTo>
                    <a:pt x="195001" y="595455"/>
                    <a:pt x="251573" y="507267"/>
                    <a:pt x="304392" y="467348"/>
                  </a:cubicBezTo>
                  <a:cubicBezTo>
                    <a:pt x="414486" y="384132"/>
                    <a:pt x="609671" y="346559"/>
                    <a:pt x="798243" y="346559"/>
                  </a:cubicBezTo>
                  <a:cubicBezTo>
                    <a:pt x="884601" y="346559"/>
                    <a:pt x="969599" y="354440"/>
                    <a:pt x="1044371" y="369403"/>
                  </a:cubicBezTo>
                  <a:cubicBezTo>
                    <a:pt x="1093109" y="379160"/>
                    <a:pt x="1173838" y="404538"/>
                    <a:pt x="1237399" y="404538"/>
                  </a:cubicBezTo>
                  <a:cubicBezTo>
                    <a:pt x="1270141" y="404538"/>
                    <a:pt x="1298333" y="397830"/>
                    <a:pt x="1315267" y="378738"/>
                  </a:cubicBezTo>
                  <a:cubicBezTo>
                    <a:pt x="1365083" y="322682"/>
                    <a:pt x="1162674" y="36213"/>
                    <a:pt x="1103523" y="5066"/>
                  </a:cubicBezTo>
                  <a:close/>
                </a:path>
              </a:pathLst>
            </a:custGeom>
            <a:solidFill>
              <a:schemeClr val="accent6">
                <a:lumMod val="40000"/>
                <a:lumOff val="6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grpSp>
          <p:nvGrpSpPr>
            <p:cNvPr id="50" name="Graphic 75">
              <a:extLst>
                <a:ext uri="{FF2B5EF4-FFF2-40B4-BE49-F238E27FC236}">
                  <a16:creationId xmlns:a16="http://schemas.microsoft.com/office/drawing/2014/main" id="{91172230-8D4D-7CD3-C983-DED3724261BA}"/>
                </a:ext>
              </a:extLst>
            </p:cNvPr>
            <p:cNvGrpSpPr/>
            <p:nvPr/>
          </p:nvGrpSpPr>
          <p:grpSpPr>
            <a:xfrm>
              <a:off x="1541270" y="2628512"/>
              <a:ext cx="1760576" cy="2013407"/>
              <a:chOff x="-5466869" y="2511591"/>
              <a:chExt cx="2853832" cy="3263659"/>
            </a:xfrm>
          </p:grpSpPr>
          <p:sp>
            <p:nvSpPr>
              <p:cNvPr id="51" name="Freeform: Shape 9">
                <a:extLst>
                  <a:ext uri="{FF2B5EF4-FFF2-40B4-BE49-F238E27FC236}">
                    <a16:creationId xmlns:a16="http://schemas.microsoft.com/office/drawing/2014/main" id="{8567067C-6ECC-239F-BF28-2FAD280615FF}"/>
                  </a:ext>
                </a:extLst>
              </p:cNvPr>
              <p:cNvSpPr/>
              <p:nvPr/>
            </p:nvSpPr>
            <p:spPr>
              <a:xfrm>
                <a:off x="-4248193" y="2511591"/>
                <a:ext cx="423693" cy="1045984"/>
              </a:xfrm>
              <a:custGeom>
                <a:avLst/>
                <a:gdLst>
                  <a:gd name="connsiteX0" fmla="*/ 102083 w 423693"/>
                  <a:gd name="connsiteY0" fmla="*/ 481630 h 1045984"/>
                  <a:gd name="connsiteX1" fmla="*/ 106914 w 423693"/>
                  <a:gd name="connsiteY1" fmla="*/ 1045985 h 1045984"/>
                  <a:gd name="connsiteX2" fmla="*/ 302569 w 423693"/>
                  <a:gd name="connsiteY2" fmla="*/ 1045985 h 1045984"/>
                  <a:gd name="connsiteX3" fmla="*/ 314531 w 423693"/>
                  <a:gd name="connsiteY3" fmla="*/ 485289 h 1045984"/>
                  <a:gd name="connsiteX4" fmla="*/ 358531 w 423693"/>
                  <a:gd name="connsiteY4" fmla="*/ 416240 h 1045984"/>
                  <a:gd name="connsiteX5" fmla="*/ 423405 w 423693"/>
                  <a:gd name="connsiteY5" fmla="*/ 229029 h 1045984"/>
                  <a:gd name="connsiteX6" fmla="*/ 337094 w 423693"/>
                  <a:gd name="connsiteY6" fmla="*/ 6590 h 1045984"/>
                  <a:gd name="connsiteX7" fmla="*/ 311059 w 423693"/>
                  <a:gd name="connsiteY7" fmla="*/ 13391 h 1045984"/>
                  <a:gd name="connsiteX8" fmla="*/ 210629 w 423693"/>
                  <a:gd name="connsiteY8" fmla="*/ 49886 h 1045984"/>
                  <a:gd name="connsiteX9" fmla="*/ 107712 w 423693"/>
                  <a:gd name="connsiteY9" fmla="*/ 6027 h 1045984"/>
                  <a:gd name="connsiteX10" fmla="*/ 83976 w 423693"/>
                  <a:gd name="connsiteY10" fmla="*/ 8231 h 1045984"/>
                  <a:gd name="connsiteX11" fmla="*/ 104 w 423693"/>
                  <a:gd name="connsiteY11" fmla="*/ 228325 h 1045984"/>
                  <a:gd name="connsiteX12" fmla="*/ 64181 w 423693"/>
                  <a:gd name="connsiteY12" fmla="*/ 419195 h 1045984"/>
                  <a:gd name="connsiteX13" fmla="*/ 102083 w 423693"/>
                  <a:gd name="connsiteY13" fmla="*/ 481677 h 104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693" h="1045984">
                    <a:moveTo>
                      <a:pt x="102083" y="481630"/>
                    </a:moveTo>
                    <a:cubicBezTo>
                      <a:pt x="104147" y="504850"/>
                      <a:pt x="106211" y="857319"/>
                      <a:pt x="106914" y="1045985"/>
                    </a:cubicBezTo>
                    <a:lnTo>
                      <a:pt x="302569" y="1045985"/>
                    </a:lnTo>
                    <a:cubicBezTo>
                      <a:pt x="305806" y="854036"/>
                      <a:pt x="314202" y="489089"/>
                      <a:pt x="314531" y="485289"/>
                    </a:cubicBezTo>
                    <a:cubicBezTo>
                      <a:pt x="317392" y="454986"/>
                      <a:pt x="348398" y="450483"/>
                      <a:pt x="358531" y="416240"/>
                    </a:cubicBezTo>
                    <a:cubicBezTo>
                      <a:pt x="379874" y="343861"/>
                      <a:pt x="417213" y="293716"/>
                      <a:pt x="423405" y="229029"/>
                    </a:cubicBezTo>
                    <a:cubicBezTo>
                      <a:pt x="428940" y="171238"/>
                      <a:pt x="353183" y="29012"/>
                      <a:pt x="337094" y="6590"/>
                    </a:cubicBezTo>
                    <a:cubicBezTo>
                      <a:pt x="327618" y="-6638"/>
                      <a:pt x="319831" y="5089"/>
                      <a:pt x="311059" y="13391"/>
                    </a:cubicBezTo>
                    <a:cubicBezTo>
                      <a:pt x="292671" y="30700"/>
                      <a:pt x="266778" y="49886"/>
                      <a:pt x="210629" y="49886"/>
                    </a:cubicBezTo>
                    <a:cubicBezTo>
                      <a:pt x="157435" y="49886"/>
                      <a:pt x="134590" y="33796"/>
                      <a:pt x="107712" y="6027"/>
                    </a:cubicBezTo>
                    <a:cubicBezTo>
                      <a:pt x="100160" y="-1760"/>
                      <a:pt x="93452" y="-2980"/>
                      <a:pt x="83976" y="8231"/>
                    </a:cubicBezTo>
                    <a:cubicBezTo>
                      <a:pt x="72484" y="21788"/>
                      <a:pt x="3857" y="117246"/>
                      <a:pt x="104" y="228325"/>
                    </a:cubicBezTo>
                    <a:cubicBezTo>
                      <a:pt x="-2101" y="292637"/>
                      <a:pt x="31110" y="327443"/>
                      <a:pt x="64181" y="419195"/>
                    </a:cubicBezTo>
                    <a:cubicBezTo>
                      <a:pt x="74454" y="447716"/>
                      <a:pt x="99081" y="447716"/>
                      <a:pt x="102083" y="481677"/>
                    </a:cubicBezTo>
                    <a:close/>
                  </a:path>
                </a:pathLst>
              </a:custGeom>
              <a:solidFill>
                <a:schemeClr val="accent6">
                  <a:lumMod val="7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grpSp>
            <p:nvGrpSpPr>
              <p:cNvPr id="52" name="Graphic 75">
                <a:extLst>
                  <a:ext uri="{FF2B5EF4-FFF2-40B4-BE49-F238E27FC236}">
                    <a16:creationId xmlns:a16="http://schemas.microsoft.com/office/drawing/2014/main" id="{69C9AFBA-FEE1-00E9-EEC1-866F1B7E3645}"/>
                  </a:ext>
                </a:extLst>
              </p:cNvPr>
              <p:cNvGrpSpPr/>
              <p:nvPr/>
            </p:nvGrpSpPr>
            <p:grpSpPr>
              <a:xfrm>
                <a:off x="-5466869" y="3498594"/>
                <a:ext cx="2853832" cy="2276656"/>
                <a:chOff x="-5466869" y="3498594"/>
                <a:chExt cx="2853832" cy="2276656"/>
              </a:xfrm>
            </p:grpSpPr>
            <p:grpSp>
              <p:nvGrpSpPr>
                <p:cNvPr id="93" name="Graphic 75">
                  <a:extLst>
                    <a:ext uri="{FF2B5EF4-FFF2-40B4-BE49-F238E27FC236}">
                      <a16:creationId xmlns:a16="http://schemas.microsoft.com/office/drawing/2014/main" id="{5C9498AF-CA93-16F3-B8A6-A497D29FA23A}"/>
                    </a:ext>
                  </a:extLst>
                </p:cNvPr>
                <p:cNvGrpSpPr/>
                <p:nvPr/>
              </p:nvGrpSpPr>
              <p:grpSpPr>
                <a:xfrm>
                  <a:off x="-5466869" y="3498594"/>
                  <a:ext cx="2853832" cy="2276656"/>
                  <a:chOff x="-5466869" y="3498594"/>
                  <a:chExt cx="2853832" cy="2276656"/>
                </a:xfrm>
                <a:solidFill>
                  <a:srgbClr val="FC95A4"/>
                </a:solidFill>
              </p:grpSpPr>
              <p:sp>
                <p:nvSpPr>
                  <p:cNvPr id="99" name="Freeform: Shape 31">
                    <a:extLst>
                      <a:ext uri="{FF2B5EF4-FFF2-40B4-BE49-F238E27FC236}">
                        <a16:creationId xmlns:a16="http://schemas.microsoft.com/office/drawing/2014/main" id="{F2DF5936-71E9-0DFA-8696-C3AF9636F7B1}"/>
                      </a:ext>
                    </a:extLst>
                  </p:cNvPr>
                  <p:cNvSpPr/>
                  <p:nvPr/>
                </p:nvSpPr>
                <p:spPr>
                  <a:xfrm flipH="1">
                    <a:off x="-5466869" y="3505544"/>
                    <a:ext cx="1403316" cy="2269706"/>
                  </a:xfrm>
                  <a:custGeom>
                    <a:avLst/>
                    <a:gdLst>
                      <a:gd name="connsiteX0" fmla="*/ 383833 w 1360954"/>
                      <a:gd name="connsiteY0" fmla="*/ 949 h 2269706"/>
                      <a:gd name="connsiteX1" fmla="*/ 167258 w 1360954"/>
                      <a:gd name="connsiteY1" fmla="*/ 276723 h 2269706"/>
                      <a:gd name="connsiteX2" fmla="*/ 71189 w 1360954"/>
                      <a:gd name="connsiteY2" fmla="*/ 424156 h 2269706"/>
                      <a:gd name="connsiteX3" fmla="*/ 7957 w 1360954"/>
                      <a:gd name="connsiteY3" fmla="*/ 848442 h 2269706"/>
                      <a:gd name="connsiteX4" fmla="*/ 447019 w 1360954"/>
                      <a:gd name="connsiteY4" fmla="*/ 1630216 h 2269706"/>
                      <a:gd name="connsiteX5" fmla="*/ 396686 w 1360954"/>
                      <a:gd name="connsiteY5" fmla="*/ 2100332 h 2269706"/>
                      <a:gd name="connsiteX6" fmla="*/ 796111 w 1360954"/>
                      <a:gd name="connsiteY6" fmla="*/ 2193257 h 2269706"/>
                      <a:gd name="connsiteX7" fmla="*/ 1305019 w 1360954"/>
                      <a:gd name="connsiteY7" fmla="*/ 2245654 h 2269706"/>
                      <a:gd name="connsiteX8" fmla="*/ 1189062 w 1360954"/>
                      <a:gd name="connsiteY8" fmla="*/ 930532 h 2269706"/>
                      <a:gd name="connsiteX9" fmla="*/ 383833 w 1360954"/>
                      <a:gd name="connsiteY9" fmla="*/ 996 h 22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0954" h="2269706">
                        <a:moveTo>
                          <a:pt x="383833" y="949"/>
                        </a:moveTo>
                        <a:cubicBezTo>
                          <a:pt x="237104" y="19055"/>
                          <a:pt x="255258" y="159734"/>
                          <a:pt x="167258" y="276723"/>
                        </a:cubicBezTo>
                        <a:cubicBezTo>
                          <a:pt x="160456" y="285776"/>
                          <a:pt x="84558" y="400655"/>
                          <a:pt x="71189" y="424156"/>
                        </a:cubicBezTo>
                        <a:cubicBezTo>
                          <a:pt x="15697" y="529512"/>
                          <a:pt x="-15685" y="673427"/>
                          <a:pt x="7957" y="848442"/>
                        </a:cubicBezTo>
                        <a:cubicBezTo>
                          <a:pt x="55616" y="1201099"/>
                          <a:pt x="389040" y="1422506"/>
                          <a:pt x="447019" y="1630216"/>
                        </a:cubicBezTo>
                        <a:cubicBezTo>
                          <a:pt x="504998" y="1837927"/>
                          <a:pt x="293863" y="2007406"/>
                          <a:pt x="396686" y="2100332"/>
                        </a:cubicBezTo>
                        <a:cubicBezTo>
                          <a:pt x="471786" y="2168208"/>
                          <a:pt x="628601" y="2160468"/>
                          <a:pt x="796111" y="2193257"/>
                        </a:cubicBezTo>
                        <a:cubicBezTo>
                          <a:pt x="963621" y="2226046"/>
                          <a:pt x="1195489" y="2310997"/>
                          <a:pt x="1305019" y="2245654"/>
                        </a:cubicBezTo>
                        <a:cubicBezTo>
                          <a:pt x="1414550" y="2180264"/>
                          <a:pt x="1356572" y="1356928"/>
                          <a:pt x="1189062" y="930532"/>
                        </a:cubicBezTo>
                        <a:cubicBezTo>
                          <a:pt x="1021552" y="504135"/>
                          <a:pt x="602848" y="-26070"/>
                          <a:pt x="383833" y="996"/>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100" name="Freeform: Shape 32">
                    <a:extLst>
                      <a:ext uri="{FF2B5EF4-FFF2-40B4-BE49-F238E27FC236}">
                        <a16:creationId xmlns:a16="http://schemas.microsoft.com/office/drawing/2014/main" id="{C85E20F5-3B70-E8C0-2D20-98A8A7C7FCBF}"/>
                      </a:ext>
                    </a:extLst>
                  </p:cNvPr>
                  <p:cNvSpPr/>
                  <p:nvPr/>
                </p:nvSpPr>
                <p:spPr>
                  <a:xfrm flipH="1">
                    <a:off x="-3984376" y="3498594"/>
                    <a:ext cx="1371339" cy="2211787"/>
                  </a:xfrm>
                  <a:custGeom>
                    <a:avLst/>
                    <a:gdLst>
                      <a:gd name="connsiteX0" fmla="*/ 1181937 w 1275590"/>
                      <a:gd name="connsiteY0" fmla="*/ 301899 h 2211787"/>
                      <a:gd name="connsiteX1" fmla="*/ 983796 w 1275590"/>
                      <a:gd name="connsiteY1" fmla="*/ 279 h 2211787"/>
                      <a:gd name="connsiteX2" fmla="*/ 167872 w 1275590"/>
                      <a:gd name="connsiteY2" fmla="*/ 1012889 h 2211787"/>
                      <a:gd name="connsiteX3" fmla="*/ 51305 w 1275590"/>
                      <a:gd name="connsiteY3" fmla="*/ 2197888 h 2211787"/>
                      <a:gd name="connsiteX4" fmla="*/ 762341 w 1275590"/>
                      <a:gd name="connsiteY4" fmla="*/ 2111717 h 2211787"/>
                      <a:gd name="connsiteX5" fmla="*/ 1181984 w 1275590"/>
                      <a:gd name="connsiteY5" fmla="*/ 2025547 h 2211787"/>
                      <a:gd name="connsiteX6" fmla="*/ 1275378 w 1275590"/>
                      <a:gd name="connsiteY6" fmla="*/ 1239128 h 2211787"/>
                      <a:gd name="connsiteX7" fmla="*/ 1234709 w 1275590"/>
                      <a:gd name="connsiteY7" fmla="*/ 469831 h 2211787"/>
                      <a:gd name="connsiteX8" fmla="*/ 1181984 w 1275590"/>
                      <a:gd name="connsiteY8" fmla="*/ 301946 h 221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590" h="2211787">
                        <a:moveTo>
                          <a:pt x="1181937" y="301899"/>
                        </a:moveTo>
                        <a:cubicBezTo>
                          <a:pt x="1108713" y="185098"/>
                          <a:pt x="1170303" y="11021"/>
                          <a:pt x="983796" y="279"/>
                        </a:cubicBezTo>
                        <a:cubicBezTo>
                          <a:pt x="761544" y="-12574"/>
                          <a:pt x="366013" y="420390"/>
                          <a:pt x="167872" y="1012889"/>
                        </a:cubicBezTo>
                        <a:cubicBezTo>
                          <a:pt x="-30269" y="1605389"/>
                          <a:pt x="-30269" y="2143990"/>
                          <a:pt x="51305" y="2197888"/>
                        </a:cubicBezTo>
                        <a:cubicBezTo>
                          <a:pt x="132925" y="2251739"/>
                          <a:pt x="587514" y="2133248"/>
                          <a:pt x="762341" y="2111717"/>
                        </a:cubicBezTo>
                        <a:cubicBezTo>
                          <a:pt x="937216" y="2090186"/>
                          <a:pt x="1123676" y="2090186"/>
                          <a:pt x="1181984" y="2025547"/>
                        </a:cubicBezTo>
                        <a:cubicBezTo>
                          <a:pt x="1240244" y="1960907"/>
                          <a:pt x="1274440" y="1417568"/>
                          <a:pt x="1275378" y="1239128"/>
                        </a:cubicBezTo>
                        <a:cubicBezTo>
                          <a:pt x="1277020" y="934036"/>
                          <a:pt x="1269702" y="653853"/>
                          <a:pt x="1234709" y="469831"/>
                        </a:cubicBezTo>
                        <a:cubicBezTo>
                          <a:pt x="1229126" y="438309"/>
                          <a:pt x="1208158" y="343695"/>
                          <a:pt x="1181984" y="301946"/>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grpSp>
            <p:sp>
              <p:nvSpPr>
                <p:cNvPr id="95" name="Freeform: Shape 28">
                  <a:extLst>
                    <a:ext uri="{FF2B5EF4-FFF2-40B4-BE49-F238E27FC236}">
                      <a16:creationId xmlns:a16="http://schemas.microsoft.com/office/drawing/2014/main" id="{EAEB2DA6-9EA6-B340-9048-5F6F7AE79214}"/>
                    </a:ext>
                  </a:extLst>
                </p:cNvPr>
                <p:cNvSpPr/>
                <p:nvPr/>
              </p:nvSpPr>
              <p:spPr>
                <a:xfrm>
                  <a:off x="-5367801" y="4646932"/>
                  <a:ext cx="858742" cy="386254"/>
                </a:xfrm>
                <a:custGeom>
                  <a:avLst/>
                  <a:gdLst>
                    <a:gd name="connsiteX0" fmla="*/ 1134572 w 1136120"/>
                    <a:gd name="connsiteY0" fmla="*/ 451915 h 459185"/>
                    <a:gd name="connsiteX1" fmla="*/ 1003698 w 1136120"/>
                    <a:gd name="connsiteY1" fmla="*/ 459186 h 459185"/>
                    <a:gd name="connsiteX2" fmla="*/ 481702 w 1136120"/>
                    <a:gd name="connsiteY2" fmla="*/ 364665 h 459185"/>
                    <a:gd name="connsiteX3" fmla="*/ 0 w 1136120"/>
                    <a:gd name="connsiteY3" fmla="*/ 28145 h 459185"/>
                    <a:gd name="connsiteX4" fmla="*/ 6004 w 1136120"/>
                    <a:gd name="connsiteY4" fmla="*/ 7646 h 459185"/>
                    <a:gd name="connsiteX5" fmla="*/ 8162 w 1136120"/>
                    <a:gd name="connsiteY5" fmla="*/ 0 h 459185"/>
                    <a:gd name="connsiteX6" fmla="*/ 489395 w 1136120"/>
                    <a:gd name="connsiteY6" fmla="*/ 346136 h 459185"/>
                    <a:gd name="connsiteX7" fmla="*/ 1136120 w 1136120"/>
                    <a:gd name="connsiteY7" fmla="*/ 431651 h 459185"/>
                    <a:gd name="connsiteX8" fmla="*/ 1134525 w 1136120"/>
                    <a:gd name="connsiteY8" fmla="*/ 451868 h 45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20" h="459185">
                      <a:moveTo>
                        <a:pt x="1134572" y="451915"/>
                      </a:moveTo>
                      <a:cubicBezTo>
                        <a:pt x="1092683" y="456793"/>
                        <a:pt x="1048777" y="459186"/>
                        <a:pt x="1003698" y="459186"/>
                      </a:cubicBezTo>
                      <a:cubicBezTo>
                        <a:pt x="837783" y="459186"/>
                        <a:pt x="654465" y="426819"/>
                        <a:pt x="481702" y="364665"/>
                      </a:cubicBezTo>
                      <a:cubicBezTo>
                        <a:pt x="250866" y="281778"/>
                        <a:pt x="79838" y="161365"/>
                        <a:pt x="0" y="28145"/>
                      </a:cubicBezTo>
                      <a:lnTo>
                        <a:pt x="6004" y="7646"/>
                      </a:lnTo>
                      <a:lnTo>
                        <a:pt x="8162" y="0"/>
                      </a:lnTo>
                      <a:cubicBezTo>
                        <a:pt x="80260" y="136550"/>
                        <a:pt x="252414" y="261045"/>
                        <a:pt x="489395" y="346136"/>
                      </a:cubicBezTo>
                      <a:cubicBezTo>
                        <a:pt x="707659" y="424521"/>
                        <a:pt x="942623" y="455058"/>
                        <a:pt x="1136120" y="431651"/>
                      </a:cubicBezTo>
                      <a:lnTo>
                        <a:pt x="1134525" y="451868"/>
                      </a:lnTo>
                      <a:close/>
                    </a:path>
                  </a:pathLst>
                </a:custGeom>
                <a:solidFill>
                  <a:schemeClr val="accent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96" name="Freeform: Shape 29">
                  <a:extLst>
                    <a:ext uri="{FF2B5EF4-FFF2-40B4-BE49-F238E27FC236}">
                      <a16:creationId xmlns:a16="http://schemas.microsoft.com/office/drawing/2014/main" id="{41F6AC03-005A-C777-3ED6-311A0FF349DD}"/>
                    </a:ext>
                  </a:extLst>
                </p:cNvPr>
                <p:cNvSpPr/>
                <p:nvPr/>
              </p:nvSpPr>
              <p:spPr>
                <a:xfrm>
                  <a:off x="-5466867" y="5239229"/>
                  <a:ext cx="957808" cy="386254"/>
                </a:xfrm>
                <a:custGeom>
                  <a:avLst/>
                  <a:gdLst>
                    <a:gd name="connsiteX0" fmla="*/ 562666 w 562665"/>
                    <a:gd name="connsiteY0" fmla="*/ 523028 h 529735"/>
                    <a:gd name="connsiteX1" fmla="*/ 4738 w 562665"/>
                    <a:gd name="connsiteY1" fmla="*/ 0 h 529735"/>
                    <a:gd name="connsiteX2" fmla="*/ 0 w 562665"/>
                    <a:gd name="connsiteY2" fmla="*/ 35415 h 529735"/>
                    <a:gd name="connsiteX3" fmla="*/ 527578 w 562665"/>
                    <a:gd name="connsiteY3" fmla="*/ 529736 h 529735"/>
                    <a:gd name="connsiteX4" fmla="*/ 562619 w 562665"/>
                    <a:gd name="connsiteY4" fmla="*/ 522981 h 52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665" h="529735">
                      <a:moveTo>
                        <a:pt x="562666" y="523028"/>
                      </a:moveTo>
                      <a:cubicBezTo>
                        <a:pt x="296226" y="413215"/>
                        <a:pt x="105309" y="190495"/>
                        <a:pt x="4738" y="0"/>
                      </a:cubicBezTo>
                      <a:lnTo>
                        <a:pt x="0" y="35415"/>
                      </a:lnTo>
                      <a:cubicBezTo>
                        <a:pt x="102119" y="216482"/>
                        <a:pt x="281872" y="419783"/>
                        <a:pt x="527578" y="529736"/>
                      </a:cubicBezTo>
                      <a:lnTo>
                        <a:pt x="562619" y="522981"/>
                      </a:lnTo>
                      <a:close/>
                    </a:path>
                  </a:pathLst>
                </a:custGeom>
                <a:solidFill>
                  <a:schemeClr val="accent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97" name="Freeform: Shape 30">
                  <a:extLst>
                    <a:ext uri="{FF2B5EF4-FFF2-40B4-BE49-F238E27FC236}">
                      <a16:creationId xmlns:a16="http://schemas.microsoft.com/office/drawing/2014/main" id="{C361D16A-0100-C81A-A009-851F2DBBC1F3}"/>
                    </a:ext>
                  </a:extLst>
                </p:cNvPr>
                <p:cNvSpPr/>
                <p:nvPr/>
              </p:nvSpPr>
              <p:spPr>
                <a:xfrm>
                  <a:off x="-3374124" y="4794641"/>
                  <a:ext cx="658739" cy="830842"/>
                </a:xfrm>
                <a:custGeom>
                  <a:avLst/>
                  <a:gdLst>
                    <a:gd name="connsiteX0" fmla="*/ 567779 w 567778"/>
                    <a:gd name="connsiteY0" fmla="*/ 47987 h 785011"/>
                    <a:gd name="connsiteX1" fmla="*/ 567779 w 567778"/>
                    <a:gd name="connsiteY1" fmla="*/ 48128 h 785011"/>
                    <a:gd name="connsiteX2" fmla="*/ 30913 w 567778"/>
                    <a:gd name="connsiteY2" fmla="*/ 785011 h 785011"/>
                    <a:gd name="connsiteX3" fmla="*/ 0 w 567778"/>
                    <a:gd name="connsiteY3" fmla="*/ 779710 h 785011"/>
                    <a:gd name="connsiteX4" fmla="*/ 560039 w 567778"/>
                    <a:gd name="connsiteY4" fmla="*/ 141 h 785011"/>
                    <a:gd name="connsiteX5" fmla="*/ 560039 w 567778"/>
                    <a:gd name="connsiteY5" fmla="*/ 0 h 785011"/>
                    <a:gd name="connsiteX6" fmla="*/ 567779 w 567778"/>
                    <a:gd name="connsiteY6" fmla="*/ 47987 h 7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778" h="785011">
                      <a:moveTo>
                        <a:pt x="567779" y="47987"/>
                      </a:moveTo>
                      <a:lnTo>
                        <a:pt x="567779" y="48128"/>
                      </a:lnTo>
                      <a:cubicBezTo>
                        <a:pt x="468802" y="359412"/>
                        <a:pt x="258418" y="647804"/>
                        <a:pt x="30913" y="785011"/>
                      </a:cubicBezTo>
                      <a:lnTo>
                        <a:pt x="0" y="779710"/>
                      </a:lnTo>
                      <a:cubicBezTo>
                        <a:pt x="240968" y="644615"/>
                        <a:pt x="466081" y="332158"/>
                        <a:pt x="560039" y="141"/>
                      </a:cubicBezTo>
                      <a:lnTo>
                        <a:pt x="560039" y="0"/>
                      </a:lnTo>
                      <a:lnTo>
                        <a:pt x="567779" y="47987"/>
                      </a:lnTo>
                      <a:close/>
                    </a:path>
                  </a:pathLst>
                </a:custGeom>
                <a:solidFill>
                  <a:schemeClr val="accent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grpSp>
          <p:sp>
            <p:nvSpPr>
              <p:cNvPr id="53" name="Freeform: Shape 14">
                <a:extLst>
                  <a:ext uri="{FF2B5EF4-FFF2-40B4-BE49-F238E27FC236}">
                    <a16:creationId xmlns:a16="http://schemas.microsoft.com/office/drawing/2014/main" id="{C0F83272-11BA-CBE6-2A38-5B2F20DECE98}"/>
                  </a:ext>
                </a:extLst>
              </p:cNvPr>
              <p:cNvSpPr/>
              <p:nvPr/>
            </p:nvSpPr>
            <p:spPr>
              <a:xfrm>
                <a:off x="-3551266" y="5625483"/>
                <a:ext cx="281" cy="750"/>
              </a:xfrm>
              <a:custGeom>
                <a:avLst/>
                <a:gdLst>
                  <a:gd name="connsiteX0" fmla="*/ 0 w 281"/>
                  <a:gd name="connsiteY0" fmla="*/ 704 h 750"/>
                  <a:gd name="connsiteX1" fmla="*/ 94 w 281"/>
                  <a:gd name="connsiteY1" fmla="*/ 375 h 750"/>
                  <a:gd name="connsiteX2" fmla="*/ 281 w 281"/>
                  <a:gd name="connsiteY2" fmla="*/ 0 h 750"/>
                  <a:gd name="connsiteX3" fmla="*/ 47 w 281"/>
                  <a:gd name="connsiteY3" fmla="*/ 751 h 750"/>
                </a:gdLst>
                <a:ahLst/>
                <a:cxnLst>
                  <a:cxn ang="0">
                    <a:pos x="connsiteX0" y="connsiteY0"/>
                  </a:cxn>
                  <a:cxn ang="0">
                    <a:pos x="connsiteX1" y="connsiteY1"/>
                  </a:cxn>
                  <a:cxn ang="0">
                    <a:pos x="connsiteX2" y="connsiteY2"/>
                  </a:cxn>
                  <a:cxn ang="0">
                    <a:pos x="connsiteX3" y="connsiteY3"/>
                  </a:cxn>
                </a:cxnLst>
                <a:rect l="l" t="t" r="r" b="b"/>
                <a:pathLst>
                  <a:path w="281" h="750">
                    <a:moveTo>
                      <a:pt x="0" y="704"/>
                    </a:moveTo>
                    <a:cubicBezTo>
                      <a:pt x="0" y="704"/>
                      <a:pt x="94" y="469"/>
                      <a:pt x="94" y="375"/>
                    </a:cubicBezTo>
                    <a:cubicBezTo>
                      <a:pt x="188" y="282"/>
                      <a:pt x="234" y="94"/>
                      <a:pt x="281" y="0"/>
                    </a:cubicBezTo>
                    <a:cubicBezTo>
                      <a:pt x="281" y="282"/>
                      <a:pt x="141" y="516"/>
                      <a:pt x="47" y="751"/>
                    </a:cubicBezTo>
                    <a:close/>
                  </a:path>
                </a:pathLst>
              </a:custGeom>
              <a:solidFill>
                <a:srgbClr val="F26D6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grpSp>
            <p:nvGrpSpPr>
              <p:cNvPr id="54" name="Graphic 75">
                <a:extLst>
                  <a:ext uri="{FF2B5EF4-FFF2-40B4-BE49-F238E27FC236}">
                    <a16:creationId xmlns:a16="http://schemas.microsoft.com/office/drawing/2014/main" id="{8D9488E7-596B-91B6-25B0-C8F08FEAD03C}"/>
                  </a:ext>
                </a:extLst>
              </p:cNvPr>
              <p:cNvGrpSpPr/>
              <p:nvPr/>
            </p:nvGrpSpPr>
            <p:grpSpPr>
              <a:xfrm>
                <a:off x="-4259117" y="2586649"/>
                <a:ext cx="443116" cy="1023844"/>
                <a:chOff x="-4259117" y="2586649"/>
                <a:chExt cx="443116" cy="1023844"/>
              </a:xfrm>
              <a:solidFill>
                <a:srgbClr val="FFA3B1"/>
              </a:solidFill>
            </p:grpSpPr>
            <p:sp>
              <p:nvSpPr>
                <p:cNvPr id="78" name="Freeform: Shape 18">
                  <a:extLst>
                    <a:ext uri="{FF2B5EF4-FFF2-40B4-BE49-F238E27FC236}">
                      <a16:creationId xmlns:a16="http://schemas.microsoft.com/office/drawing/2014/main" id="{54EC1F68-3D8D-6C72-A629-4698B7A1CA75}"/>
                    </a:ext>
                  </a:extLst>
                </p:cNvPr>
                <p:cNvSpPr/>
                <p:nvPr/>
              </p:nvSpPr>
              <p:spPr>
                <a:xfrm>
                  <a:off x="-4259117" y="2586649"/>
                  <a:ext cx="443116" cy="362162"/>
                </a:xfrm>
                <a:custGeom>
                  <a:avLst/>
                  <a:gdLst>
                    <a:gd name="connsiteX0" fmla="*/ 221693 w 443116"/>
                    <a:gd name="connsiteY0" fmla="*/ 340244 h 362162"/>
                    <a:gd name="connsiteX1" fmla="*/ 165403 w 443116"/>
                    <a:gd name="connsiteY1" fmla="*/ 332879 h 362162"/>
                    <a:gd name="connsiteX2" fmla="*/ 95463 w 443116"/>
                    <a:gd name="connsiteY2" fmla="*/ 362150 h 362162"/>
                    <a:gd name="connsiteX3" fmla="*/ 48648 w 443116"/>
                    <a:gd name="connsiteY3" fmla="*/ 295774 h 362162"/>
                    <a:gd name="connsiteX4" fmla="*/ 1880 w 443116"/>
                    <a:gd name="connsiteY4" fmla="*/ 176252 h 362162"/>
                    <a:gd name="connsiteX5" fmla="*/ 55168 w 443116"/>
                    <a:gd name="connsiteY5" fmla="*/ 111 h 362162"/>
                    <a:gd name="connsiteX6" fmla="*/ 40627 w 443116"/>
                    <a:gd name="connsiteY6" fmla="*/ 128734 h 362162"/>
                    <a:gd name="connsiteX7" fmla="*/ 146264 w 443116"/>
                    <a:gd name="connsiteY7" fmla="*/ 82294 h 362162"/>
                    <a:gd name="connsiteX8" fmla="*/ 221552 w 443116"/>
                    <a:gd name="connsiteY8" fmla="*/ 128687 h 362162"/>
                    <a:gd name="connsiteX9" fmla="*/ 221552 w 443116"/>
                    <a:gd name="connsiteY9" fmla="*/ 128687 h 362162"/>
                    <a:gd name="connsiteX10" fmla="*/ 296840 w 443116"/>
                    <a:gd name="connsiteY10" fmla="*/ 82294 h 362162"/>
                    <a:gd name="connsiteX11" fmla="*/ 402478 w 443116"/>
                    <a:gd name="connsiteY11" fmla="*/ 128734 h 362162"/>
                    <a:gd name="connsiteX12" fmla="*/ 387936 w 443116"/>
                    <a:gd name="connsiteY12" fmla="*/ 111 h 362162"/>
                    <a:gd name="connsiteX13" fmla="*/ 441224 w 443116"/>
                    <a:gd name="connsiteY13" fmla="*/ 176252 h 362162"/>
                    <a:gd name="connsiteX14" fmla="*/ 394456 w 443116"/>
                    <a:gd name="connsiteY14" fmla="*/ 295774 h 362162"/>
                    <a:gd name="connsiteX15" fmla="*/ 347642 w 443116"/>
                    <a:gd name="connsiteY15" fmla="*/ 362150 h 362162"/>
                    <a:gd name="connsiteX16" fmla="*/ 277701 w 443116"/>
                    <a:gd name="connsiteY16" fmla="*/ 332879 h 362162"/>
                    <a:gd name="connsiteX17" fmla="*/ 221693 w 443116"/>
                    <a:gd name="connsiteY17" fmla="*/ 340244 h 3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3116" h="362162">
                      <a:moveTo>
                        <a:pt x="221693" y="340244"/>
                      </a:moveTo>
                      <a:cubicBezTo>
                        <a:pt x="204525" y="340244"/>
                        <a:pt x="186934" y="327672"/>
                        <a:pt x="165403" y="332879"/>
                      </a:cubicBezTo>
                      <a:cubicBezTo>
                        <a:pt x="130456" y="341322"/>
                        <a:pt x="120840" y="361352"/>
                        <a:pt x="95463" y="362150"/>
                      </a:cubicBezTo>
                      <a:cubicBezTo>
                        <a:pt x="71539" y="362900"/>
                        <a:pt x="56435" y="326593"/>
                        <a:pt x="48648" y="295774"/>
                      </a:cubicBezTo>
                      <a:cubicBezTo>
                        <a:pt x="40204" y="262423"/>
                        <a:pt x="10230" y="219783"/>
                        <a:pt x="1880" y="176252"/>
                      </a:cubicBezTo>
                      <a:cubicBezTo>
                        <a:pt x="-9753" y="115599"/>
                        <a:pt x="35608" y="-4158"/>
                        <a:pt x="55168" y="111"/>
                      </a:cubicBezTo>
                      <a:cubicBezTo>
                        <a:pt x="68584" y="3019"/>
                        <a:pt x="26742" y="120525"/>
                        <a:pt x="40627" y="128734"/>
                      </a:cubicBezTo>
                      <a:cubicBezTo>
                        <a:pt x="50618" y="134644"/>
                        <a:pt x="102264" y="80840"/>
                        <a:pt x="146264" y="82294"/>
                      </a:cubicBezTo>
                      <a:cubicBezTo>
                        <a:pt x="177177" y="83327"/>
                        <a:pt x="204806" y="128687"/>
                        <a:pt x="221552" y="128687"/>
                      </a:cubicBezTo>
                      <a:lnTo>
                        <a:pt x="221552" y="128687"/>
                      </a:lnTo>
                      <a:cubicBezTo>
                        <a:pt x="238252" y="128687"/>
                        <a:pt x="265928" y="83327"/>
                        <a:pt x="296840" y="82294"/>
                      </a:cubicBezTo>
                      <a:cubicBezTo>
                        <a:pt x="340840" y="80794"/>
                        <a:pt x="392533" y="134597"/>
                        <a:pt x="402478" y="128734"/>
                      </a:cubicBezTo>
                      <a:cubicBezTo>
                        <a:pt x="416363" y="120525"/>
                        <a:pt x="374520" y="3019"/>
                        <a:pt x="387936" y="111"/>
                      </a:cubicBezTo>
                      <a:cubicBezTo>
                        <a:pt x="407497" y="-4158"/>
                        <a:pt x="452904" y="115646"/>
                        <a:pt x="441224" y="176252"/>
                      </a:cubicBezTo>
                      <a:cubicBezTo>
                        <a:pt x="432874" y="219783"/>
                        <a:pt x="402900" y="262423"/>
                        <a:pt x="394456" y="295774"/>
                      </a:cubicBezTo>
                      <a:cubicBezTo>
                        <a:pt x="386670" y="326640"/>
                        <a:pt x="371612" y="362947"/>
                        <a:pt x="347642" y="362150"/>
                      </a:cubicBezTo>
                      <a:cubicBezTo>
                        <a:pt x="322264" y="361352"/>
                        <a:pt x="312648" y="341322"/>
                        <a:pt x="277701" y="332879"/>
                      </a:cubicBezTo>
                      <a:cubicBezTo>
                        <a:pt x="256171" y="327672"/>
                        <a:pt x="238861" y="340244"/>
                        <a:pt x="221693" y="340244"/>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79" name="Freeform: Shape 20">
                  <a:extLst>
                    <a:ext uri="{FF2B5EF4-FFF2-40B4-BE49-F238E27FC236}">
                      <a16:creationId xmlns:a16="http://schemas.microsoft.com/office/drawing/2014/main" id="{C19B5BF7-7080-A2D3-D6B6-8DD7E23A5722}"/>
                    </a:ext>
                  </a:extLst>
                </p:cNvPr>
                <p:cNvSpPr/>
                <p:nvPr/>
              </p:nvSpPr>
              <p:spPr>
                <a:xfrm>
                  <a:off x="-4153290" y="2949965"/>
                  <a:ext cx="226834" cy="102641"/>
                </a:xfrm>
                <a:custGeom>
                  <a:avLst/>
                  <a:gdLst>
                    <a:gd name="connsiteX0" fmla="*/ 2582 w 226834"/>
                    <a:gd name="connsiteY0" fmla="*/ 95043 h 102641"/>
                    <a:gd name="connsiteX1" fmla="*/ 13840 w 226834"/>
                    <a:gd name="connsiteY1" fmla="*/ 102642 h 102641"/>
                    <a:gd name="connsiteX2" fmla="*/ 210152 w 226834"/>
                    <a:gd name="connsiteY2" fmla="*/ 99405 h 102641"/>
                    <a:gd name="connsiteX3" fmla="*/ 224600 w 226834"/>
                    <a:gd name="connsiteY3" fmla="*/ 89367 h 102641"/>
                    <a:gd name="connsiteX4" fmla="*/ 226007 w 226834"/>
                    <a:gd name="connsiteY4" fmla="*/ 65350 h 102641"/>
                    <a:gd name="connsiteX5" fmla="*/ 200113 w 226834"/>
                    <a:gd name="connsiteY5" fmla="*/ 53 h 102641"/>
                    <a:gd name="connsiteX6" fmla="*/ 111738 w 226834"/>
                    <a:gd name="connsiteY6" fmla="*/ 51465 h 102641"/>
                    <a:gd name="connsiteX7" fmla="*/ 24770 w 226834"/>
                    <a:gd name="connsiteY7" fmla="*/ 2962 h 102641"/>
                    <a:gd name="connsiteX8" fmla="*/ 753 w 226834"/>
                    <a:gd name="connsiteY8" fmla="*/ 61691 h 102641"/>
                    <a:gd name="connsiteX9" fmla="*/ 2582 w 226834"/>
                    <a:gd name="connsiteY9" fmla="*/ 95043 h 10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834" h="102641">
                      <a:moveTo>
                        <a:pt x="2582" y="95043"/>
                      </a:moveTo>
                      <a:cubicBezTo>
                        <a:pt x="2770" y="100343"/>
                        <a:pt x="8117" y="102642"/>
                        <a:pt x="13840" y="102642"/>
                      </a:cubicBezTo>
                      <a:cubicBezTo>
                        <a:pt x="53853" y="102642"/>
                        <a:pt x="173751" y="102642"/>
                        <a:pt x="210152" y="99405"/>
                      </a:cubicBezTo>
                      <a:cubicBezTo>
                        <a:pt x="217469" y="98748"/>
                        <a:pt x="224271" y="96168"/>
                        <a:pt x="224600" y="89367"/>
                      </a:cubicBezTo>
                      <a:cubicBezTo>
                        <a:pt x="225209" y="76701"/>
                        <a:pt x="225678" y="68352"/>
                        <a:pt x="226007" y="65350"/>
                      </a:cubicBezTo>
                      <a:cubicBezTo>
                        <a:pt x="229853" y="29887"/>
                        <a:pt x="220143" y="1695"/>
                        <a:pt x="200113" y="53"/>
                      </a:cubicBezTo>
                      <a:cubicBezTo>
                        <a:pt x="176425" y="-1917"/>
                        <a:pt x="162446" y="51465"/>
                        <a:pt x="111738" y="51465"/>
                      </a:cubicBezTo>
                      <a:cubicBezTo>
                        <a:pt x="63751" y="51465"/>
                        <a:pt x="45034" y="1929"/>
                        <a:pt x="24770" y="2962"/>
                      </a:cubicBezTo>
                      <a:cubicBezTo>
                        <a:pt x="7039" y="3900"/>
                        <a:pt x="-2906" y="29371"/>
                        <a:pt x="753" y="61691"/>
                      </a:cubicBezTo>
                      <a:cubicBezTo>
                        <a:pt x="1269" y="66428"/>
                        <a:pt x="1926" y="78109"/>
                        <a:pt x="2582" y="95043"/>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80" name="Freeform: Shape 21">
                  <a:extLst>
                    <a:ext uri="{FF2B5EF4-FFF2-40B4-BE49-F238E27FC236}">
                      <a16:creationId xmlns:a16="http://schemas.microsoft.com/office/drawing/2014/main" id="{6F5A8E3A-06A8-A5DD-E30C-C36EBEEC1265}"/>
                    </a:ext>
                  </a:extLst>
                </p:cNvPr>
                <p:cNvSpPr/>
                <p:nvPr/>
              </p:nvSpPr>
              <p:spPr>
                <a:xfrm>
                  <a:off x="-4149866" y="3066664"/>
                  <a:ext cx="218321" cy="79672"/>
                </a:xfrm>
                <a:custGeom>
                  <a:avLst/>
                  <a:gdLst>
                    <a:gd name="connsiteX0" fmla="*/ 218315 w 218321"/>
                    <a:gd name="connsiteY0" fmla="*/ 19530 h 79672"/>
                    <a:gd name="connsiteX1" fmla="*/ 206494 w 218321"/>
                    <a:gd name="connsiteY1" fmla="*/ 110 h 79672"/>
                    <a:gd name="connsiteX2" fmla="*/ 82187 w 218321"/>
                    <a:gd name="connsiteY2" fmla="*/ 7287 h 79672"/>
                    <a:gd name="connsiteX3" fmla="*/ 10182 w 218321"/>
                    <a:gd name="connsiteY3" fmla="*/ 3065 h 79672"/>
                    <a:gd name="connsiteX4" fmla="*/ 3 w 218321"/>
                    <a:gd name="connsiteY4" fmla="*/ 26472 h 79672"/>
                    <a:gd name="connsiteX5" fmla="*/ 379 w 218321"/>
                    <a:gd name="connsiteY5" fmla="*/ 53491 h 79672"/>
                    <a:gd name="connsiteX6" fmla="*/ 10136 w 218321"/>
                    <a:gd name="connsiteY6" fmla="*/ 71926 h 79672"/>
                    <a:gd name="connsiteX7" fmla="*/ 208793 w 218321"/>
                    <a:gd name="connsiteY7" fmla="*/ 67189 h 79672"/>
                    <a:gd name="connsiteX8" fmla="*/ 217705 w 218321"/>
                    <a:gd name="connsiteY8" fmla="*/ 49082 h 79672"/>
                    <a:gd name="connsiteX9" fmla="*/ 218268 w 218321"/>
                    <a:gd name="connsiteY9" fmla="*/ 19530 h 7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321" h="79672">
                      <a:moveTo>
                        <a:pt x="218315" y="19530"/>
                      </a:moveTo>
                      <a:cubicBezTo>
                        <a:pt x="218550" y="7990"/>
                        <a:pt x="212967" y="-1110"/>
                        <a:pt x="206494" y="110"/>
                      </a:cubicBezTo>
                      <a:cubicBezTo>
                        <a:pt x="171453" y="6771"/>
                        <a:pt x="125765" y="7287"/>
                        <a:pt x="82187" y="7287"/>
                      </a:cubicBezTo>
                      <a:cubicBezTo>
                        <a:pt x="57138" y="7287"/>
                        <a:pt x="32886" y="4425"/>
                        <a:pt x="10182" y="3065"/>
                      </a:cubicBezTo>
                      <a:cubicBezTo>
                        <a:pt x="4038" y="2690"/>
                        <a:pt x="-137" y="15589"/>
                        <a:pt x="3" y="26472"/>
                      </a:cubicBezTo>
                      <a:cubicBezTo>
                        <a:pt x="144" y="35197"/>
                        <a:pt x="238" y="44203"/>
                        <a:pt x="379" y="53491"/>
                      </a:cubicBezTo>
                      <a:cubicBezTo>
                        <a:pt x="519" y="63154"/>
                        <a:pt x="4694" y="71129"/>
                        <a:pt x="10136" y="71926"/>
                      </a:cubicBezTo>
                      <a:cubicBezTo>
                        <a:pt x="76230" y="81777"/>
                        <a:pt x="154520" y="84263"/>
                        <a:pt x="208793" y="67189"/>
                      </a:cubicBezTo>
                      <a:cubicBezTo>
                        <a:pt x="213812" y="65594"/>
                        <a:pt x="217517" y="58088"/>
                        <a:pt x="217705" y="49082"/>
                      </a:cubicBezTo>
                      <a:cubicBezTo>
                        <a:pt x="217893" y="38856"/>
                        <a:pt x="218080" y="29005"/>
                        <a:pt x="218268" y="19530"/>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81" name="Freeform: Shape 22">
                  <a:extLst>
                    <a:ext uri="{FF2B5EF4-FFF2-40B4-BE49-F238E27FC236}">
                      <a16:creationId xmlns:a16="http://schemas.microsoft.com/office/drawing/2014/main" id="{BCF644EB-A63B-B256-869B-0A70221F4A5B}"/>
                    </a:ext>
                  </a:extLst>
                </p:cNvPr>
                <p:cNvSpPr/>
                <p:nvPr/>
              </p:nvSpPr>
              <p:spPr>
                <a:xfrm>
                  <a:off x="-4149116" y="3158791"/>
                  <a:ext cx="218322" cy="79672"/>
                </a:xfrm>
                <a:custGeom>
                  <a:avLst/>
                  <a:gdLst>
                    <a:gd name="connsiteX0" fmla="*/ 218315 w 218322"/>
                    <a:gd name="connsiteY0" fmla="*/ 19530 h 79672"/>
                    <a:gd name="connsiteX1" fmla="*/ 206494 w 218322"/>
                    <a:gd name="connsiteY1" fmla="*/ 110 h 79672"/>
                    <a:gd name="connsiteX2" fmla="*/ 82187 w 218322"/>
                    <a:gd name="connsiteY2" fmla="*/ 7287 h 79672"/>
                    <a:gd name="connsiteX3" fmla="*/ 10183 w 218322"/>
                    <a:gd name="connsiteY3" fmla="*/ 3065 h 79672"/>
                    <a:gd name="connsiteX4" fmla="*/ 3 w 218322"/>
                    <a:gd name="connsiteY4" fmla="*/ 26472 h 79672"/>
                    <a:gd name="connsiteX5" fmla="*/ 379 w 218322"/>
                    <a:gd name="connsiteY5" fmla="*/ 53492 h 79672"/>
                    <a:gd name="connsiteX6" fmla="*/ 10136 w 218322"/>
                    <a:gd name="connsiteY6" fmla="*/ 71926 h 79672"/>
                    <a:gd name="connsiteX7" fmla="*/ 208793 w 218322"/>
                    <a:gd name="connsiteY7" fmla="*/ 67189 h 79672"/>
                    <a:gd name="connsiteX8" fmla="*/ 217705 w 218322"/>
                    <a:gd name="connsiteY8" fmla="*/ 49082 h 79672"/>
                    <a:gd name="connsiteX9" fmla="*/ 218268 w 218322"/>
                    <a:gd name="connsiteY9" fmla="*/ 19530 h 7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322" h="79672">
                      <a:moveTo>
                        <a:pt x="218315" y="19530"/>
                      </a:moveTo>
                      <a:cubicBezTo>
                        <a:pt x="218550" y="7990"/>
                        <a:pt x="212967" y="-1110"/>
                        <a:pt x="206494" y="110"/>
                      </a:cubicBezTo>
                      <a:cubicBezTo>
                        <a:pt x="171454" y="6771"/>
                        <a:pt x="125765" y="7287"/>
                        <a:pt x="82187" y="7287"/>
                      </a:cubicBezTo>
                      <a:cubicBezTo>
                        <a:pt x="57138" y="7287"/>
                        <a:pt x="32886" y="4426"/>
                        <a:pt x="10183" y="3065"/>
                      </a:cubicBezTo>
                      <a:cubicBezTo>
                        <a:pt x="4038" y="2690"/>
                        <a:pt x="-137" y="15589"/>
                        <a:pt x="3" y="26472"/>
                      </a:cubicBezTo>
                      <a:cubicBezTo>
                        <a:pt x="144" y="35197"/>
                        <a:pt x="238" y="44204"/>
                        <a:pt x="379" y="53492"/>
                      </a:cubicBezTo>
                      <a:cubicBezTo>
                        <a:pt x="520" y="63155"/>
                        <a:pt x="4694" y="71129"/>
                        <a:pt x="10136" y="71926"/>
                      </a:cubicBezTo>
                      <a:cubicBezTo>
                        <a:pt x="76230" y="81777"/>
                        <a:pt x="154520" y="84263"/>
                        <a:pt x="208793" y="67189"/>
                      </a:cubicBezTo>
                      <a:cubicBezTo>
                        <a:pt x="213812" y="65594"/>
                        <a:pt x="217517" y="58089"/>
                        <a:pt x="217705" y="49082"/>
                      </a:cubicBezTo>
                      <a:cubicBezTo>
                        <a:pt x="217893" y="38856"/>
                        <a:pt x="218081" y="29005"/>
                        <a:pt x="218268" y="19530"/>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82" name="Freeform: Shape 23">
                  <a:extLst>
                    <a:ext uri="{FF2B5EF4-FFF2-40B4-BE49-F238E27FC236}">
                      <a16:creationId xmlns:a16="http://schemas.microsoft.com/office/drawing/2014/main" id="{E1A4DA14-034B-951C-240B-86B83E08220A}"/>
                    </a:ext>
                  </a:extLst>
                </p:cNvPr>
                <p:cNvSpPr/>
                <p:nvPr/>
              </p:nvSpPr>
              <p:spPr>
                <a:xfrm>
                  <a:off x="-4149726" y="3250263"/>
                  <a:ext cx="218322" cy="79672"/>
                </a:xfrm>
                <a:custGeom>
                  <a:avLst/>
                  <a:gdLst>
                    <a:gd name="connsiteX0" fmla="*/ 218315 w 218322"/>
                    <a:gd name="connsiteY0" fmla="*/ 19530 h 79672"/>
                    <a:gd name="connsiteX1" fmla="*/ 206494 w 218322"/>
                    <a:gd name="connsiteY1" fmla="*/ 110 h 79672"/>
                    <a:gd name="connsiteX2" fmla="*/ 82187 w 218322"/>
                    <a:gd name="connsiteY2" fmla="*/ 7287 h 79672"/>
                    <a:gd name="connsiteX3" fmla="*/ 10183 w 218322"/>
                    <a:gd name="connsiteY3" fmla="*/ 3065 h 79672"/>
                    <a:gd name="connsiteX4" fmla="*/ 3 w 218322"/>
                    <a:gd name="connsiteY4" fmla="*/ 26472 h 79672"/>
                    <a:gd name="connsiteX5" fmla="*/ 379 w 218322"/>
                    <a:gd name="connsiteY5" fmla="*/ 53492 h 79672"/>
                    <a:gd name="connsiteX6" fmla="*/ 10136 w 218322"/>
                    <a:gd name="connsiteY6" fmla="*/ 71926 h 79672"/>
                    <a:gd name="connsiteX7" fmla="*/ 208793 w 218322"/>
                    <a:gd name="connsiteY7" fmla="*/ 67189 h 79672"/>
                    <a:gd name="connsiteX8" fmla="*/ 217705 w 218322"/>
                    <a:gd name="connsiteY8" fmla="*/ 49082 h 79672"/>
                    <a:gd name="connsiteX9" fmla="*/ 218268 w 218322"/>
                    <a:gd name="connsiteY9" fmla="*/ 19530 h 7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322" h="79672">
                      <a:moveTo>
                        <a:pt x="218315" y="19530"/>
                      </a:moveTo>
                      <a:cubicBezTo>
                        <a:pt x="218550" y="7990"/>
                        <a:pt x="212967" y="-1110"/>
                        <a:pt x="206494" y="110"/>
                      </a:cubicBezTo>
                      <a:cubicBezTo>
                        <a:pt x="171454" y="6771"/>
                        <a:pt x="125765" y="7287"/>
                        <a:pt x="82187" y="7287"/>
                      </a:cubicBezTo>
                      <a:cubicBezTo>
                        <a:pt x="57138" y="7287"/>
                        <a:pt x="32886" y="4426"/>
                        <a:pt x="10183" y="3065"/>
                      </a:cubicBezTo>
                      <a:cubicBezTo>
                        <a:pt x="4038" y="2690"/>
                        <a:pt x="-137" y="15589"/>
                        <a:pt x="3" y="26472"/>
                      </a:cubicBezTo>
                      <a:cubicBezTo>
                        <a:pt x="144" y="35197"/>
                        <a:pt x="238" y="44204"/>
                        <a:pt x="379" y="53492"/>
                      </a:cubicBezTo>
                      <a:cubicBezTo>
                        <a:pt x="520" y="63155"/>
                        <a:pt x="4694" y="71129"/>
                        <a:pt x="10136" y="71926"/>
                      </a:cubicBezTo>
                      <a:cubicBezTo>
                        <a:pt x="76230" y="81777"/>
                        <a:pt x="154520" y="84263"/>
                        <a:pt x="208793" y="67189"/>
                      </a:cubicBezTo>
                      <a:cubicBezTo>
                        <a:pt x="213812" y="65594"/>
                        <a:pt x="217518" y="58089"/>
                        <a:pt x="217705" y="49082"/>
                      </a:cubicBezTo>
                      <a:cubicBezTo>
                        <a:pt x="217893" y="38856"/>
                        <a:pt x="218081" y="29005"/>
                        <a:pt x="218268" y="19530"/>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89" name="Freeform: Shape 24">
                  <a:extLst>
                    <a:ext uri="{FF2B5EF4-FFF2-40B4-BE49-F238E27FC236}">
                      <a16:creationId xmlns:a16="http://schemas.microsoft.com/office/drawing/2014/main" id="{BA8B860B-9B22-745E-7249-52DAE85A6FE5}"/>
                    </a:ext>
                  </a:extLst>
                </p:cNvPr>
                <p:cNvSpPr/>
                <p:nvPr/>
              </p:nvSpPr>
              <p:spPr>
                <a:xfrm>
                  <a:off x="-4149116" y="3341312"/>
                  <a:ext cx="218322" cy="79672"/>
                </a:xfrm>
                <a:custGeom>
                  <a:avLst/>
                  <a:gdLst>
                    <a:gd name="connsiteX0" fmla="*/ 218315 w 218322"/>
                    <a:gd name="connsiteY0" fmla="*/ 19530 h 79672"/>
                    <a:gd name="connsiteX1" fmla="*/ 206494 w 218322"/>
                    <a:gd name="connsiteY1" fmla="*/ 110 h 79672"/>
                    <a:gd name="connsiteX2" fmla="*/ 82187 w 218322"/>
                    <a:gd name="connsiteY2" fmla="*/ 7287 h 79672"/>
                    <a:gd name="connsiteX3" fmla="*/ 10183 w 218322"/>
                    <a:gd name="connsiteY3" fmla="*/ 3065 h 79672"/>
                    <a:gd name="connsiteX4" fmla="*/ 3 w 218322"/>
                    <a:gd name="connsiteY4" fmla="*/ 26472 h 79672"/>
                    <a:gd name="connsiteX5" fmla="*/ 379 w 218322"/>
                    <a:gd name="connsiteY5" fmla="*/ 53492 h 79672"/>
                    <a:gd name="connsiteX6" fmla="*/ 10136 w 218322"/>
                    <a:gd name="connsiteY6" fmla="*/ 71926 h 79672"/>
                    <a:gd name="connsiteX7" fmla="*/ 208793 w 218322"/>
                    <a:gd name="connsiteY7" fmla="*/ 67189 h 79672"/>
                    <a:gd name="connsiteX8" fmla="*/ 217705 w 218322"/>
                    <a:gd name="connsiteY8" fmla="*/ 49082 h 79672"/>
                    <a:gd name="connsiteX9" fmla="*/ 218268 w 218322"/>
                    <a:gd name="connsiteY9" fmla="*/ 19530 h 7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322" h="79672">
                      <a:moveTo>
                        <a:pt x="218315" y="19530"/>
                      </a:moveTo>
                      <a:cubicBezTo>
                        <a:pt x="218550" y="7990"/>
                        <a:pt x="212967" y="-1110"/>
                        <a:pt x="206494" y="110"/>
                      </a:cubicBezTo>
                      <a:cubicBezTo>
                        <a:pt x="171454" y="6771"/>
                        <a:pt x="125765" y="7287"/>
                        <a:pt x="82187" y="7287"/>
                      </a:cubicBezTo>
                      <a:cubicBezTo>
                        <a:pt x="57138" y="7287"/>
                        <a:pt x="32886" y="4425"/>
                        <a:pt x="10183" y="3065"/>
                      </a:cubicBezTo>
                      <a:cubicBezTo>
                        <a:pt x="4038" y="2690"/>
                        <a:pt x="-137" y="15589"/>
                        <a:pt x="3" y="26472"/>
                      </a:cubicBezTo>
                      <a:cubicBezTo>
                        <a:pt x="144" y="35197"/>
                        <a:pt x="238" y="44203"/>
                        <a:pt x="379" y="53492"/>
                      </a:cubicBezTo>
                      <a:cubicBezTo>
                        <a:pt x="520" y="63155"/>
                        <a:pt x="4694" y="71129"/>
                        <a:pt x="10136" y="71926"/>
                      </a:cubicBezTo>
                      <a:cubicBezTo>
                        <a:pt x="76230" y="81777"/>
                        <a:pt x="154520" y="84263"/>
                        <a:pt x="208793" y="67189"/>
                      </a:cubicBezTo>
                      <a:cubicBezTo>
                        <a:pt x="213812" y="65594"/>
                        <a:pt x="217517" y="58088"/>
                        <a:pt x="217705" y="49082"/>
                      </a:cubicBezTo>
                      <a:cubicBezTo>
                        <a:pt x="217893" y="38856"/>
                        <a:pt x="218081" y="29005"/>
                        <a:pt x="218268" y="19530"/>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91" name="Freeform: Shape 25">
                  <a:extLst>
                    <a:ext uri="{FF2B5EF4-FFF2-40B4-BE49-F238E27FC236}">
                      <a16:creationId xmlns:a16="http://schemas.microsoft.com/office/drawing/2014/main" id="{77C2A22E-0134-4784-8E2D-DEDC4BA3777E}"/>
                    </a:ext>
                  </a:extLst>
                </p:cNvPr>
                <p:cNvSpPr/>
                <p:nvPr/>
              </p:nvSpPr>
              <p:spPr>
                <a:xfrm>
                  <a:off x="-4149116" y="3434425"/>
                  <a:ext cx="218322" cy="79672"/>
                </a:xfrm>
                <a:custGeom>
                  <a:avLst/>
                  <a:gdLst>
                    <a:gd name="connsiteX0" fmla="*/ 218315 w 218322"/>
                    <a:gd name="connsiteY0" fmla="*/ 19530 h 79672"/>
                    <a:gd name="connsiteX1" fmla="*/ 206494 w 218322"/>
                    <a:gd name="connsiteY1" fmla="*/ 110 h 79672"/>
                    <a:gd name="connsiteX2" fmla="*/ 82187 w 218322"/>
                    <a:gd name="connsiteY2" fmla="*/ 7287 h 79672"/>
                    <a:gd name="connsiteX3" fmla="*/ 10183 w 218322"/>
                    <a:gd name="connsiteY3" fmla="*/ 3065 h 79672"/>
                    <a:gd name="connsiteX4" fmla="*/ 3 w 218322"/>
                    <a:gd name="connsiteY4" fmla="*/ 26472 h 79672"/>
                    <a:gd name="connsiteX5" fmla="*/ 379 w 218322"/>
                    <a:gd name="connsiteY5" fmla="*/ 53492 h 79672"/>
                    <a:gd name="connsiteX6" fmla="*/ 10136 w 218322"/>
                    <a:gd name="connsiteY6" fmla="*/ 71926 h 79672"/>
                    <a:gd name="connsiteX7" fmla="*/ 208793 w 218322"/>
                    <a:gd name="connsiteY7" fmla="*/ 67189 h 79672"/>
                    <a:gd name="connsiteX8" fmla="*/ 217705 w 218322"/>
                    <a:gd name="connsiteY8" fmla="*/ 49082 h 79672"/>
                    <a:gd name="connsiteX9" fmla="*/ 218268 w 218322"/>
                    <a:gd name="connsiteY9" fmla="*/ 19530 h 7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322" h="79672">
                      <a:moveTo>
                        <a:pt x="218315" y="19530"/>
                      </a:moveTo>
                      <a:cubicBezTo>
                        <a:pt x="218550" y="7990"/>
                        <a:pt x="212967" y="-1110"/>
                        <a:pt x="206494" y="110"/>
                      </a:cubicBezTo>
                      <a:cubicBezTo>
                        <a:pt x="171454" y="6771"/>
                        <a:pt x="125765" y="7287"/>
                        <a:pt x="82187" y="7287"/>
                      </a:cubicBezTo>
                      <a:cubicBezTo>
                        <a:pt x="57138" y="7287"/>
                        <a:pt x="32886" y="4425"/>
                        <a:pt x="10183" y="3065"/>
                      </a:cubicBezTo>
                      <a:cubicBezTo>
                        <a:pt x="4038" y="2690"/>
                        <a:pt x="-137" y="15589"/>
                        <a:pt x="3" y="26472"/>
                      </a:cubicBezTo>
                      <a:cubicBezTo>
                        <a:pt x="144" y="35197"/>
                        <a:pt x="238" y="44204"/>
                        <a:pt x="379" y="53492"/>
                      </a:cubicBezTo>
                      <a:cubicBezTo>
                        <a:pt x="520" y="63155"/>
                        <a:pt x="4694" y="71129"/>
                        <a:pt x="10136" y="71926"/>
                      </a:cubicBezTo>
                      <a:cubicBezTo>
                        <a:pt x="76230" y="81777"/>
                        <a:pt x="154520" y="84263"/>
                        <a:pt x="208793" y="67189"/>
                      </a:cubicBezTo>
                      <a:cubicBezTo>
                        <a:pt x="213812" y="65594"/>
                        <a:pt x="217517" y="58088"/>
                        <a:pt x="217705" y="49082"/>
                      </a:cubicBezTo>
                      <a:cubicBezTo>
                        <a:pt x="217893" y="38856"/>
                        <a:pt x="218081" y="29005"/>
                        <a:pt x="218268" y="19530"/>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92" name="Freeform: Shape 26">
                  <a:extLst>
                    <a:ext uri="{FF2B5EF4-FFF2-40B4-BE49-F238E27FC236}">
                      <a16:creationId xmlns:a16="http://schemas.microsoft.com/office/drawing/2014/main" id="{9E880CA7-E7AB-707C-D532-806FFD45D39E}"/>
                    </a:ext>
                  </a:extLst>
                </p:cNvPr>
                <p:cNvSpPr/>
                <p:nvPr/>
              </p:nvSpPr>
              <p:spPr>
                <a:xfrm>
                  <a:off x="-4149116" y="3530821"/>
                  <a:ext cx="218322" cy="79672"/>
                </a:xfrm>
                <a:custGeom>
                  <a:avLst/>
                  <a:gdLst>
                    <a:gd name="connsiteX0" fmla="*/ 218315 w 218322"/>
                    <a:gd name="connsiteY0" fmla="*/ 19530 h 79672"/>
                    <a:gd name="connsiteX1" fmla="*/ 206494 w 218322"/>
                    <a:gd name="connsiteY1" fmla="*/ 110 h 79672"/>
                    <a:gd name="connsiteX2" fmla="*/ 82187 w 218322"/>
                    <a:gd name="connsiteY2" fmla="*/ 7287 h 79672"/>
                    <a:gd name="connsiteX3" fmla="*/ 10183 w 218322"/>
                    <a:gd name="connsiteY3" fmla="*/ 3065 h 79672"/>
                    <a:gd name="connsiteX4" fmla="*/ 3 w 218322"/>
                    <a:gd name="connsiteY4" fmla="*/ 26472 h 79672"/>
                    <a:gd name="connsiteX5" fmla="*/ 379 w 218322"/>
                    <a:gd name="connsiteY5" fmla="*/ 53492 h 79672"/>
                    <a:gd name="connsiteX6" fmla="*/ 10136 w 218322"/>
                    <a:gd name="connsiteY6" fmla="*/ 71926 h 79672"/>
                    <a:gd name="connsiteX7" fmla="*/ 208793 w 218322"/>
                    <a:gd name="connsiteY7" fmla="*/ 67189 h 79672"/>
                    <a:gd name="connsiteX8" fmla="*/ 217705 w 218322"/>
                    <a:gd name="connsiteY8" fmla="*/ 49082 h 79672"/>
                    <a:gd name="connsiteX9" fmla="*/ 218268 w 218322"/>
                    <a:gd name="connsiteY9" fmla="*/ 19530 h 7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322" h="79672">
                      <a:moveTo>
                        <a:pt x="218315" y="19530"/>
                      </a:moveTo>
                      <a:cubicBezTo>
                        <a:pt x="218550" y="7990"/>
                        <a:pt x="212967" y="-1110"/>
                        <a:pt x="206494" y="110"/>
                      </a:cubicBezTo>
                      <a:cubicBezTo>
                        <a:pt x="171454" y="6771"/>
                        <a:pt x="125765" y="7287"/>
                        <a:pt x="82187" y="7287"/>
                      </a:cubicBezTo>
                      <a:cubicBezTo>
                        <a:pt x="57138" y="7287"/>
                        <a:pt x="32886" y="4426"/>
                        <a:pt x="10183" y="3065"/>
                      </a:cubicBezTo>
                      <a:cubicBezTo>
                        <a:pt x="4038" y="2690"/>
                        <a:pt x="-137" y="15590"/>
                        <a:pt x="3" y="26472"/>
                      </a:cubicBezTo>
                      <a:cubicBezTo>
                        <a:pt x="144" y="35197"/>
                        <a:pt x="238" y="44204"/>
                        <a:pt x="379" y="53492"/>
                      </a:cubicBezTo>
                      <a:cubicBezTo>
                        <a:pt x="520" y="63155"/>
                        <a:pt x="4694" y="71129"/>
                        <a:pt x="10136" y="71926"/>
                      </a:cubicBezTo>
                      <a:cubicBezTo>
                        <a:pt x="76230" y="81777"/>
                        <a:pt x="154520" y="84263"/>
                        <a:pt x="208793" y="67189"/>
                      </a:cubicBezTo>
                      <a:cubicBezTo>
                        <a:pt x="213812" y="65594"/>
                        <a:pt x="217517" y="58089"/>
                        <a:pt x="217705" y="49082"/>
                      </a:cubicBezTo>
                      <a:cubicBezTo>
                        <a:pt x="217893" y="38856"/>
                        <a:pt x="218081" y="29005"/>
                        <a:pt x="218268" y="19530"/>
                      </a:cubicBezTo>
                      <a:close/>
                    </a:path>
                  </a:pathLst>
                </a:custGeom>
                <a:solidFill>
                  <a:schemeClr val="accent6">
                    <a:lumMod val="60000"/>
                    <a:lumOff val="4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grpSp>
          <p:sp>
            <p:nvSpPr>
              <p:cNvPr id="74" name="Freeform: Shape 16">
                <a:extLst>
                  <a:ext uri="{FF2B5EF4-FFF2-40B4-BE49-F238E27FC236}">
                    <a16:creationId xmlns:a16="http://schemas.microsoft.com/office/drawing/2014/main" id="{F08F10A7-6FF8-1B3C-7F08-E0C7E5760900}"/>
                  </a:ext>
                </a:extLst>
              </p:cNvPr>
              <p:cNvSpPr/>
              <p:nvPr/>
            </p:nvSpPr>
            <p:spPr>
              <a:xfrm>
                <a:off x="-4821872" y="3592147"/>
                <a:ext cx="1618947" cy="1266666"/>
              </a:xfrm>
              <a:custGeom>
                <a:avLst/>
                <a:gdLst>
                  <a:gd name="connsiteX0" fmla="*/ 1424278 w 1618947"/>
                  <a:gd name="connsiteY0" fmla="*/ 976960 h 1266666"/>
                  <a:gd name="connsiteX1" fmla="*/ 1380747 w 1618947"/>
                  <a:gd name="connsiteY1" fmla="*/ 839472 h 1266666"/>
                  <a:gd name="connsiteX2" fmla="*/ 1348662 w 1618947"/>
                  <a:gd name="connsiteY2" fmla="*/ 715727 h 1266666"/>
                  <a:gd name="connsiteX3" fmla="*/ 1429203 w 1618947"/>
                  <a:gd name="connsiteY3" fmla="*/ 732005 h 1266666"/>
                  <a:gd name="connsiteX4" fmla="*/ 1544739 w 1618947"/>
                  <a:gd name="connsiteY4" fmla="*/ 767702 h 1266666"/>
                  <a:gd name="connsiteX5" fmla="*/ 1477191 w 1618947"/>
                  <a:gd name="connsiteY5" fmla="*/ 710333 h 1266666"/>
                  <a:gd name="connsiteX6" fmla="*/ 1618948 w 1618947"/>
                  <a:gd name="connsiteY6" fmla="*/ 635092 h 1266666"/>
                  <a:gd name="connsiteX7" fmla="*/ 1530713 w 1618947"/>
                  <a:gd name="connsiteY7" fmla="*/ 655356 h 1266666"/>
                  <a:gd name="connsiteX8" fmla="*/ 1529259 w 1618947"/>
                  <a:gd name="connsiteY8" fmla="*/ 529501 h 1266666"/>
                  <a:gd name="connsiteX9" fmla="*/ 1451110 w 1618947"/>
                  <a:gd name="connsiteY9" fmla="*/ 684299 h 1266666"/>
                  <a:gd name="connsiteX10" fmla="*/ 1345425 w 1618947"/>
                  <a:gd name="connsiteY10" fmla="*/ 652776 h 1266666"/>
                  <a:gd name="connsiteX11" fmla="*/ 1332525 w 1618947"/>
                  <a:gd name="connsiteY11" fmla="*/ 640111 h 1266666"/>
                  <a:gd name="connsiteX12" fmla="*/ 1234768 w 1618947"/>
                  <a:gd name="connsiteY12" fmla="*/ 474384 h 1266666"/>
                  <a:gd name="connsiteX13" fmla="*/ 1132884 w 1618947"/>
                  <a:gd name="connsiteY13" fmla="*/ 332814 h 1266666"/>
                  <a:gd name="connsiteX14" fmla="*/ 1185421 w 1618947"/>
                  <a:gd name="connsiteY14" fmla="*/ 238247 h 1266666"/>
                  <a:gd name="connsiteX15" fmla="*/ 1311464 w 1618947"/>
                  <a:gd name="connsiteY15" fmla="*/ 168917 h 1266666"/>
                  <a:gd name="connsiteX16" fmla="*/ 1227451 w 1618947"/>
                  <a:gd name="connsiteY16" fmla="*/ 194106 h 1266666"/>
                  <a:gd name="connsiteX17" fmla="*/ 1158120 w 1618947"/>
                  <a:gd name="connsiteY17" fmla="*/ 204614 h 1266666"/>
                  <a:gd name="connsiteX18" fmla="*/ 1179135 w 1618947"/>
                  <a:gd name="connsiteY18" fmla="*/ 25987 h 1266666"/>
                  <a:gd name="connsiteX19" fmla="*/ 1135041 w 1618947"/>
                  <a:gd name="connsiteY19" fmla="*/ 122618 h 1266666"/>
                  <a:gd name="connsiteX20" fmla="*/ 1080393 w 1618947"/>
                  <a:gd name="connsiteY20" fmla="*/ 63795 h 1266666"/>
                  <a:gd name="connsiteX21" fmla="*/ 1122423 w 1618947"/>
                  <a:gd name="connsiteY21" fmla="*/ 198281 h 1266666"/>
                  <a:gd name="connsiteX22" fmla="*/ 1069088 w 1618947"/>
                  <a:gd name="connsiteY22" fmla="*/ 287220 h 1266666"/>
                  <a:gd name="connsiteX23" fmla="*/ 1001681 w 1618947"/>
                  <a:gd name="connsiteY23" fmla="*/ 210337 h 1266666"/>
                  <a:gd name="connsiteX24" fmla="*/ 909131 w 1618947"/>
                  <a:gd name="connsiteY24" fmla="*/ 65765 h 1266666"/>
                  <a:gd name="connsiteX25" fmla="*/ 877280 w 1618947"/>
                  <a:gd name="connsiteY25" fmla="*/ 0 h 1266666"/>
                  <a:gd name="connsiteX26" fmla="*/ 782103 w 1618947"/>
                  <a:gd name="connsiteY26" fmla="*/ 610 h 1266666"/>
                  <a:gd name="connsiteX27" fmla="*/ 683924 w 1618947"/>
                  <a:gd name="connsiteY27" fmla="*/ 0 h 1266666"/>
                  <a:gd name="connsiteX28" fmla="*/ 641612 w 1618947"/>
                  <a:gd name="connsiteY28" fmla="*/ 81808 h 1266666"/>
                  <a:gd name="connsiteX29" fmla="*/ 524811 w 1618947"/>
                  <a:gd name="connsiteY29" fmla="*/ 290269 h 1266666"/>
                  <a:gd name="connsiteX30" fmla="*/ 498636 w 1618947"/>
                  <a:gd name="connsiteY30" fmla="*/ 332486 h 1266666"/>
                  <a:gd name="connsiteX31" fmla="*/ 483484 w 1618947"/>
                  <a:gd name="connsiteY31" fmla="*/ 349749 h 1266666"/>
                  <a:gd name="connsiteX32" fmla="*/ 375971 w 1618947"/>
                  <a:gd name="connsiteY32" fmla="*/ 299463 h 1266666"/>
                  <a:gd name="connsiteX33" fmla="*/ 345011 w 1618947"/>
                  <a:gd name="connsiteY33" fmla="*/ 132375 h 1266666"/>
                  <a:gd name="connsiteX34" fmla="*/ 340367 w 1618947"/>
                  <a:gd name="connsiteY34" fmla="*/ 294819 h 1266666"/>
                  <a:gd name="connsiteX35" fmla="*/ 301715 w 1618947"/>
                  <a:gd name="connsiteY35" fmla="*/ 274695 h 1266666"/>
                  <a:gd name="connsiteX36" fmla="*/ 249130 w 1618947"/>
                  <a:gd name="connsiteY36" fmla="*/ 158691 h 1266666"/>
                  <a:gd name="connsiteX37" fmla="*/ 290879 w 1618947"/>
                  <a:gd name="connsiteY37" fmla="*/ 313395 h 1266666"/>
                  <a:gd name="connsiteX38" fmla="*/ 216623 w 1618947"/>
                  <a:gd name="connsiteY38" fmla="*/ 376815 h 1266666"/>
                  <a:gd name="connsiteX39" fmla="*/ 358943 w 1618947"/>
                  <a:gd name="connsiteY39" fmla="*/ 362883 h 1266666"/>
                  <a:gd name="connsiteX40" fmla="*/ 430103 w 1618947"/>
                  <a:gd name="connsiteY40" fmla="*/ 421659 h 1266666"/>
                  <a:gd name="connsiteX41" fmla="*/ 371327 w 1618947"/>
                  <a:gd name="connsiteY41" fmla="*/ 543855 h 1266666"/>
                  <a:gd name="connsiteX42" fmla="*/ 207335 w 1618947"/>
                  <a:gd name="connsiteY42" fmla="*/ 584056 h 1266666"/>
                  <a:gd name="connsiteX43" fmla="*/ 105215 w 1618947"/>
                  <a:gd name="connsiteY43" fmla="*/ 438640 h 1266666"/>
                  <a:gd name="connsiteX44" fmla="*/ 157800 w 1618947"/>
                  <a:gd name="connsiteY44" fmla="*/ 596439 h 1266666"/>
                  <a:gd name="connsiteX45" fmla="*/ 10085 w 1618947"/>
                  <a:gd name="connsiteY45" fmla="*/ 704704 h 1266666"/>
                  <a:gd name="connsiteX46" fmla="*/ 179471 w 1618947"/>
                  <a:gd name="connsiteY46" fmla="*/ 628900 h 1266666"/>
                  <a:gd name="connsiteX47" fmla="*/ 334175 w 1618947"/>
                  <a:gd name="connsiteY47" fmla="*/ 635092 h 1266666"/>
                  <a:gd name="connsiteX48" fmla="*/ 234354 w 1618947"/>
                  <a:gd name="connsiteY48" fmla="*/ 820568 h 1266666"/>
                  <a:gd name="connsiteX49" fmla="*/ 113894 w 1618947"/>
                  <a:gd name="connsiteY49" fmla="*/ 868602 h 1266666"/>
                  <a:gd name="connsiteX50" fmla="*/ 217233 w 1618947"/>
                  <a:gd name="connsiteY50" fmla="*/ 846649 h 1266666"/>
                  <a:gd name="connsiteX51" fmla="*/ 262968 w 1618947"/>
                  <a:gd name="connsiteY51" fmla="*/ 850167 h 1266666"/>
                  <a:gd name="connsiteX52" fmla="*/ 201096 w 1618947"/>
                  <a:gd name="connsiteY52" fmla="*/ 1006419 h 1266666"/>
                  <a:gd name="connsiteX53" fmla="*/ 0 w 1618947"/>
                  <a:gd name="connsiteY53" fmla="*/ 1184295 h 1266666"/>
                  <a:gd name="connsiteX54" fmla="*/ 185616 w 1618947"/>
                  <a:gd name="connsiteY54" fmla="*/ 1072935 h 1266666"/>
                  <a:gd name="connsiteX55" fmla="*/ 125292 w 1618947"/>
                  <a:gd name="connsiteY55" fmla="*/ 1215254 h 1266666"/>
                  <a:gd name="connsiteX56" fmla="*/ 228960 w 1618947"/>
                  <a:gd name="connsiteY56" fmla="*/ 1037331 h 1266666"/>
                  <a:gd name="connsiteX57" fmla="*/ 329531 w 1618947"/>
                  <a:gd name="connsiteY57" fmla="*/ 825399 h 1266666"/>
                  <a:gd name="connsiteX58" fmla="*/ 465800 w 1618947"/>
                  <a:gd name="connsiteY58" fmla="*/ 1128990 h 1266666"/>
                  <a:gd name="connsiteX59" fmla="*/ 437936 w 1618947"/>
                  <a:gd name="connsiteY59" fmla="*/ 1266666 h 1266666"/>
                  <a:gd name="connsiteX60" fmla="*/ 498261 w 1618947"/>
                  <a:gd name="connsiteY60" fmla="*/ 1149114 h 1266666"/>
                  <a:gd name="connsiteX61" fmla="*/ 584900 w 1618947"/>
                  <a:gd name="connsiteY61" fmla="*/ 1164593 h 1266666"/>
                  <a:gd name="connsiteX62" fmla="*/ 460171 w 1618947"/>
                  <a:gd name="connsiteY62" fmla="*/ 999804 h 1266666"/>
                  <a:gd name="connsiteX63" fmla="*/ 357395 w 1618947"/>
                  <a:gd name="connsiteY63" fmla="*/ 760478 h 1266666"/>
                  <a:gd name="connsiteX64" fmla="*/ 382162 w 1618947"/>
                  <a:gd name="connsiteY64" fmla="*/ 706627 h 1266666"/>
                  <a:gd name="connsiteX65" fmla="*/ 436857 w 1618947"/>
                  <a:gd name="connsiteY65" fmla="*/ 599817 h 1266666"/>
                  <a:gd name="connsiteX66" fmla="*/ 586589 w 1618947"/>
                  <a:gd name="connsiteY66" fmla="*/ 339945 h 1266666"/>
                  <a:gd name="connsiteX67" fmla="*/ 711506 w 1618947"/>
                  <a:gd name="connsiteY67" fmla="*/ 206772 h 1266666"/>
                  <a:gd name="connsiteX68" fmla="*/ 822210 w 1618947"/>
                  <a:gd name="connsiteY68" fmla="*/ 203817 h 1266666"/>
                  <a:gd name="connsiteX69" fmla="*/ 874559 w 1618947"/>
                  <a:gd name="connsiteY69" fmla="*/ 226004 h 1266666"/>
                  <a:gd name="connsiteX70" fmla="*/ 917433 w 1618947"/>
                  <a:gd name="connsiteY70" fmla="*/ 267143 h 1266666"/>
                  <a:gd name="connsiteX71" fmla="*/ 1006888 w 1618947"/>
                  <a:gd name="connsiteY71" fmla="*/ 358004 h 1266666"/>
                  <a:gd name="connsiteX72" fmla="*/ 1130960 w 1618947"/>
                  <a:gd name="connsiteY72" fmla="*/ 482030 h 1266666"/>
                  <a:gd name="connsiteX73" fmla="*/ 1147660 w 1618947"/>
                  <a:gd name="connsiteY73" fmla="*/ 675292 h 1266666"/>
                  <a:gd name="connsiteX74" fmla="*/ 1090947 w 1618947"/>
                  <a:gd name="connsiteY74" fmla="*/ 761416 h 1266666"/>
                  <a:gd name="connsiteX75" fmla="*/ 1158167 w 1618947"/>
                  <a:gd name="connsiteY75" fmla="*/ 700482 h 1266666"/>
                  <a:gd name="connsiteX76" fmla="*/ 1218022 w 1618947"/>
                  <a:gd name="connsiteY76" fmla="*/ 807386 h 1266666"/>
                  <a:gd name="connsiteX77" fmla="*/ 1176790 w 1618947"/>
                  <a:gd name="connsiteY77" fmla="*/ 688239 h 1266666"/>
                  <a:gd name="connsiteX78" fmla="*/ 1172193 w 1618947"/>
                  <a:gd name="connsiteY78" fmla="*/ 530111 h 1266666"/>
                  <a:gd name="connsiteX79" fmla="*/ 1282193 w 1618947"/>
                  <a:gd name="connsiteY79" fmla="*/ 701983 h 1266666"/>
                  <a:gd name="connsiteX80" fmla="*/ 1285007 w 1618947"/>
                  <a:gd name="connsiteY80" fmla="*/ 708222 h 1266666"/>
                  <a:gd name="connsiteX81" fmla="*/ 1343221 w 1618947"/>
                  <a:gd name="connsiteY81" fmla="*/ 889382 h 1266666"/>
                  <a:gd name="connsiteX82" fmla="*/ 1266103 w 1618947"/>
                  <a:gd name="connsiteY82" fmla="*/ 1029638 h 1266666"/>
                  <a:gd name="connsiteX83" fmla="*/ 1364189 w 1618947"/>
                  <a:gd name="connsiteY83" fmla="*/ 956602 h 1266666"/>
                  <a:gd name="connsiteX84" fmla="*/ 1341720 w 1618947"/>
                  <a:gd name="connsiteY84" fmla="*/ 1215207 h 1266666"/>
                  <a:gd name="connsiteX85" fmla="*/ 1415037 w 1618947"/>
                  <a:gd name="connsiteY85" fmla="*/ 1020444 h 1266666"/>
                  <a:gd name="connsiteX86" fmla="*/ 1550227 w 1618947"/>
                  <a:gd name="connsiteY86" fmla="*/ 1070871 h 1266666"/>
                  <a:gd name="connsiteX87" fmla="*/ 1424231 w 1618947"/>
                  <a:gd name="connsiteY87" fmla="*/ 976913 h 126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618947" h="1266666">
                    <a:moveTo>
                      <a:pt x="1424278" y="976960"/>
                    </a:moveTo>
                    <a:cubicBezTo>
                      <a:pt x="1401387" y="942576"/>
                      <a:pt x="1388722" y="876435"/>
                      <a:pt x="1380747" y="839472"/>
                    </a:cubicBezTo>
                    <a:cubicBezTo>
                      <a:pt x="1362406" y="754708"/>
                      <a:pt x="1338154" y="722060"/>
                      <a:pt x="1348662" y="715727"/>
                    </a:cubicBezTo>
                    <a:cubicBezTo>
                      <a:pt x="1359169" y="709442"/>
                      <a:pt x="1387174" y="725672"/>
                      <a:pt x="1429203" y="732005"/>
                    </a:cubicBezTo>
                    <a:cubicBezTo>
                      <a:pt x="1457442" y="736226"/>
                      <a:pt x="1511152" y="729894"/>
                      <a:pt x="1544739" y="767702"/>
                    </a:cubicBezTo>
                    <a:cubicBezTo>
                      <a:pt x="1527805" y="716103"/>
                      <a:pt x="1481412" y="720840"/>
                      <a:pt x="1477191" y="710333"/>
                    </a:cubicBezTo>
                    <a:cubicBezTo>
                      <a:pt x="1475221" y="705407"/>
                      <a:pt x="1559656" y="651041"/>
                      <a:pt x="1618948" y="635092"/>
                    </a:cubicBezTo>
                    <a:cubicBezTo>
                      <a:pt x="1568334" y="629275"/>
                      <a:pt x="1538781" y="660469"/>
                      <a:pt x="1530713" y="655356"/>
                    </a:cubicBezTo>
                    <a:cubicBezTo>
                      <a:pt x="1522880" y="650384"/>
                      <a:pt x="1566880" y="580115"/>
                      <a:pt x="1529259" y="529501"/>
                    </a:cubicBezTo>
                    <a:cubicBezTo>
                      <a:pt x="1548069" y="619190"/>
                      <a:pt x="1485869" y="677075"/>
                      <a:pt x="1451110" y="684299"/>
                    </a:cubicBezTo>
                    <a:cubicBezTo>
                      <a:pt x="1415084" y="691804"/>
                      <a:pt x="1370334" y="672853"/>
                      <a:pt x="1345425" y="652776"/>
                    </a:cubicBezTo>
                    <a:cubicBezTo>
                      <a:pt x="1340172" y="648508"/>
                      <a:pt x="1335762" y="644239"/>
                      <a:pt x="1332525" y="640111"/>
                    </a:cubicBezTo>
                    <a:cubicBezTo>
                      <a:pt x="1307336" y="608026"/>
                      <a:pt x="1285195" y="547889"/>
                      <a:pt x="1234768" y="474384"/>
                    </a:cubicBezTo>
                    <a:cubicBezTo>
                      <a:pt x="1188517" y="406883"/>
                      <a:pt x="1139216" y="353830"/>
                      <a:pt x="1132884" y="332814"/>
                    </a:cubicBezTo>
                    <a:cubicBezTo>
                      <a:pt x="1126598" y="311800"/>
                      <a:pt x="1156009" y="257198"/>
                      <a:pt x="1185421" y="238247"/>
                    </a:cubicBezTo>
                    <a:cubicBezTo>
                      <a:pt x="1214832" y="219343"/>
                      <a:pt x="1284163" y="223565"/>
                      <a:pt x="1311464" y="168917"/>
                    </a:cubicBezTo>
                    <a:cubicBezTo>
                      <a:pt x="1279941" y="202550"/>
                      <a:pt x="1246308" y="193403"/>
                      <a:pt x="1227451" y="194106"/>
                    </a:cubicBezTo>
                    <a:cubicBezTo>
                      <a:pt x="1196491" y="195279"/>
                      <a:pt x="1166517" y="213011"/>
                      <a:pt x="1158120" y="204614"/>
                    </a:cubicBezTo>
                    <a:cubicBezTo>
                      <a:pt x="1149724" y="196217"/>
                      <a:pt x="1145502" y="86921"/>
                      <a:pt x="1179135" y="25987"/>
                    </a:cubicBezTo>
                    <a:cubicBezTo>
                      <a:pt x="1128709" y="65906"/>
                      <a:pt x="1145502" y="122618"/>
                      <a:pt x="1135041" y="122618"/>
                    </a:cubicBezTo>
                    <a:cubicBezTo>
                      <a:pt x="1124581" y="122618"/>
                      <a:pt x="1118201" y="93207"/>
                      <a:pt x="1080393" y="63795"/>
                    </a:cubicBezTo>
                    <a:cubicBezTo>
                      <a:pt x="1103519" y="95318"/>
                      <a:pt x="1126598" y="166759"/>
                      <a:pt x="1122423" y="198281"/>
                    </a:cubicBezTo>
                    <a:cubicBezTo>
                      <a:pt x="1118248" y="229804"/>
                      <a:pt x="1080534" y="292473"/>
                      <a:pt x="1069088" y="287220"/>
                    </a:cubicBezTo>
                    <a:cubicBezTo>
                      <a:pt x="1036768" y="272303"/>
                      <a:pt x="1019178" y="239467"/>
                      <a:pt x="1001681" y="210337"/>
                    </a:cubicBezTo>
                    <a:cubicBezTo>
                      <a:pt x="972222" y="161271"/>
                      <a:pt x="940231" y="113753"/>
                      <a:pt x="909131" y="65765"/>
                    </a:cubicBezTo>
                    <a:cubicBezTo>
                      <a:pt x="905566" y="60230"/>
                      <a:pt x="870150" y="2017"/>
                      <a:pt x="877280" y="0"/>
                    </a:cubicBezTo>
                    <a:cubicBezTo>
                      <a:pt x="841676" y="10038"/>
                      <a:pt x="821131" y="610"/>
                      <a:pt x="782103" y="610"/>
                    </a:cubicBezTo>
                    <a:cubicBezTo>
                      <a:pt x="743075" y="610"/>
                      <a:pt x="718636" y="7787"/>
                      <a:pt x="683924" y="0"/>
                    </a:cubicBezTo>
                    <a:cubicBezTo>
                      <a:pt x="685096" y="281"/>
                      <a:pt x="644661" y="76367"/>
                      <a:pt x="641612" y="81808"/>
                    </a:cubicBezTo>
                    <a:cubicBezTo>
                      <a:pt x="602585" y="151279"/>
                      <a:pt x="564354" y="221126"/>
                      <a:pt x="524811" y="290269"/>
                    </a:cubicBezTo>
                    <a:cubicBezTo>
                      <a:pt x="516461" y="304529"/>
                      <a:pt x="508064" y="318836"/>
                      <a:pt x="498636" y="332486"/>
                    </a:cubicBezTo>
                    <a:cubicBezTo>
                      <a:pt x="495446" y="337083"/>
                      <a:pt x="489676" y="348388"/>
                      <a:pt x="483484" y="349749"/>
                    </a:cubicBezTo>
                    <a:cubicBezTo>
                      <a:pt x="465706" y="353595"/>
                      <a:pt x="392998" y="314942"/>
                      <a:pt x="375971" y="299463"/>
                    </a:cubicBezTo>
                    <a:cubicBezTo>
                      <a:pt x="358943" y="283983"/>
                      <a:pt x="331126" y="194294"/>
                      <a:pt x="345011" y="132375"/>
                    </a:cubicBezTo>
                    <a:cubicBezTo>
                      <a:pt x="309408" y="215919"/>
                      <a:pt x="349655" y="290175"/>
                      <a:pt x="340367" y="294819"/>
                    </a:cubicBezTo>
                    <a:cubicBezTo>
                      <a:pt x="331079" y="299463"/>
                      <a:pt x="311002" y="287079"/>
                      <a:pt x="301715" y="274695"/>
                    </a:cubicBezTo>
                    <a:cubicBezTo>
                      <a:pt x="292427" y="262311"/>
                      <a:pt x="250678" y="228303"/>
                      <a:pt x="249130" y="158691"/>
                    </a:cubicBezTo>
                    <a:cubicBezTo>
                      <a:pt x="230555" y="268503"/>
                      <a:pt x="293975" y="304107"/>
                      <a:pt x="290879" y="313395"/>
                    </a:cubicBezTo>
                    <a:cubicBezTo>
                      <a:pt x="287783" y="322682"/>
                      <a:pt x="222815" y="313395"/>
                      <a:pt x="216623" y="376815"/>
                    </a:cubicBezTo>
                    <a:cubicBezTo>
                      <a:pt x="250678" y="325778"/>
                      <a:pt x="327420" y="329390"/>
                      <a:pt x="358943" y="362883"/>
                    </a:cubicBezTo>
                    <a:cubicBezTo>
                      <a:pt x="383710" y="389198"/>
                      <a:pt x="422363" y="403083"/>
                      <a:pt x="430103" y="421659"/>
                    </a:cubicBezTo>
                    <a:cubicBezTo>
                      <a:pt x="434887" y="433152"/>
                      <a:pt x="394405" y="526030"/>
                      <a:pt x="371327" y="543855"/>
                    </a:cubicBezTo>
                    <a:cubicBezTo>
                      <a:pt x="337271" y="570171"/>
                      <a:pt x="264563" y="596439"/>
                      <a:pt x="207335" y="584056"/>
                    </a:cubicBezTo>
                    <a:cubicBezTo>
                      <a:pt x="171497" y="576316"/>
                      <a:pt x="116051" y="509800"/>
                      <a:pt x="105215" y="438640"/>
                    </a:cubicBezTo>
                    <a:cubicBezTo>
                      <a:pt x="99023" y="529923"/>
                      <a:pt x="160896" y="588700"/>
                      <a:pt x="157800" y="596439"/>
                    </a:cubicBezTo>
                    <a:cubicBezTo>
                      <a:pt x="154704" y="604179"/>
                      <a:pt x="31710" y="633591"/>
                      <a:pt x="10085" y="704704"/>
                    </a:cubicBezTo>
                    <a:cubicBezTo>
                      <a:pt x="45689" y="644380"/>
                      <a:pt x="152124" y="621864"/>
                      <a:pt x="179471" y="628900"/>
                    </a:cubicBezTo>
                    <a:cubicBezTo>
                      <a:pt x="275399" y="653668"/>
                      <a:pt x="329531" y="625804"/>
                      <a:pt x="334175" y="635092"/>
                    </a:cubicBezTo>
                    <a:cubicBezTo>
                      <a:pt x="340132" y="647007"/>
                      <a:pt x="298665" y="794158"/>
                      <a:pt x="234354" y="820568"/>
                    </a:cubicBezTo>
                    <a:cubicBezTo>
                      <a:pt x="174265" y="845241"/>
                      <a:pt x="156017" y="793642"/>
                      <a:pt x="113894" y="868602"/>
                    </a:cubicBezTo>
                    <a:cubicBezTo>
                      <a:pt x="149450" y="812922"/>
                      <a:pt x="184021" y="851715"/>
                      <a:pt x="217233" y="846649"/>
                    </a:cubicBezTo>
                    <a:cubicBezTo>
                      <a:pt x="256354" y="840691"/>
                      <a:pt x="256823" y="845523"/>
                      <a:pt x="262968" y="850167"/>
                    </a:cubicBezTo>
                    <a:cubicBezTo>
                      <a:pt x="269160" y="854811"/>
                      <a:pt x="227412" y="961527"/>
                      <a:pt x="201096" y="1006419"/>
                    </a:cubicBezTo>
                    <a:cubicBezTo>
                      <a:pt x="182145" y="1038738"/>
                      <a:pt x="106716" y="1162670"/>
                      <a:pt x="0" y="1184295"/>
                    </a:cubicBezTo>
                    <a:cubicBezTo>
                      <a:pt x="106716" y="1184295"/>
                      <a:pt x="177923" y="1068291"/>
                      <a:pt x="185616" y="1072935"/>
                    </a:cubicBezTo>
                    <a:cubicBezTo>
                      <a:pt x="193356" y="1077578"/>
                      <a:pt x="162397" y="1188939"/>
                      <a:pt x="125292" y="1215254"/>
                    </a:cubicBezTo>
                    <a:cubicBezTo>
                      <a:pt x="179424" y="1193583"/>
                      <a:pt x="222768" y="1057455"/>
                      <a:pt x="228960" y="1037331"/>
                    </a:cubicBezTo>
                    <a:cubicBezTo>
                      <a:pt x="235152" y="1017207"/>
                      <a:pt x="315599" y="825399"/>
                      <a:pt x="329531" y="825399"/>
                    </a:cubicBezTo>
                    <a:cubicBezTo>
                      <a:pt x="343463" y="825399"/>
                      <a:pt x="465800" y="1094982"/>
                      <a:pt x="465800" y="1128990"/>
                    </a:cubicBezTo>
                    <a:cubicBezTo>
                      <a:pt x="465800" y="1162999"/>
                      <a:pt x="468896" y="1234205"/>
                      <a:pt x="437936" y="1266666"/>
                    </a:cubicBezTo>
                    <a:cubicBezTo>
                      <a:pt x="490521" y="1243446"/>
                      <a:pt x="488973" y="1152209"/>
                      <a:pt x="498261" y="1149114"/>
                    </a:cubicBezTo>
                    <a:cubicBezTo>
                      <a:pt x="507548" y="1146018"/>
                      <a:pt x="543105" y="1186265"/>
                      <a:pt x="584900" y="1164593"/>
                    </a:cubicBezTo>
                    <a:cubicBezTo>
                      <a:pt x="526124" y="1169237"/>
                      <a:pt x="466363" y="1017911"/>
                      <a:pt x="460171" y="999804"/>
                    </a:cubicBezTo>
                    <a:cubicBezTo>
                      <a:pt x="440047" y="941028"/>
                      <a:pt x="348294" y="789092"/>
                      <a:pt x="357395" y="760478"/>
                    </a:cubicBezTo>
                    <a:cubicBezTo>
                      <a:pt x="363305" y="741902"/>
                      <a:pt x="373625" y="724077"/>
                      <a:pt x="382162" y="706627"/>
                    </a:cubicBezTo>
                    <a:cubicBezTo>
                      <a:pt x="399800" y="670742"/>
                      <a:pt x="418141" y="635186"/>
                      <a:pt x="436857" y="599817"/>
                    </a:cubicBezTo>
                    <a:cubicBezTo>
                      <a:pt x="483578" y="511489"/>
                      <a:pt x="532175" y="423817"/>
                      <a:pt x="586589" y="339945"/>
                    </a:cubicBezTo>
                    <a:cubicBezTo>
                      <a:pt x="620128" y="288252"/>
                      <a:pt x="648695" y="227083"/>
                      <a:pt x="711506" y="206772"/>
                    </a:cubicBezTo>
                    <a:cubicBezTo>
                      <a:pt x="747109" y="195233"/>
                      <a:pt x="785996" y="194435"/>
                      <a:pt x="822210" y="203817"/>
                    </a:cubicBezTo>
                    <a:cubicBezTo>
                      <a:pt x="840598" y="208601"/>
                      <a:pt x="858376" y="216013"/>
                      <a:pt x="874559" y="226004"/>
                    </a:cubicBezTo>
                    <a:cubicBezTo>
                      <a:pt x="891493" y="236465"/>
                      <a:pt x="903549" y="252977"/>
                      <a:pt x="917433" y="267143"/>
                    </a:cubicBezTo>
                    <a:cubicBezTo>
                      <a:pt x="947173" y="297493"/>
                      <a:pt x="975928" y="328874"/>
                      <a:pt x="1006888" y="358004"/>
                    </a:cubicBezTo>
                    <a:cubicBezTo>
                      <a:pt x="1042632" y="391638"/>
                      <a:pt x="1124393" y="472836"/>
                      <a:pt x="1130960" y="482030"/>
                    </a:cubicBezTo>
                    <a:cubicBezTo>
                      <a:pt x="1153851" y="514115"/>
                      <a:pt x="1151553" y="660751"/>
                      <a:pt x="1147660" y="675292"/>
                    </a:cubicBezTo>
                    <a:cubicBezTo>
                      <a:pt x="1136589" y="716197"/>
                      <a:pt x="1108726" y="750017"/>
                      <a:pt x="1090947" y="761416"/>
                    </a:cubicBezTo>
                    <a:cubicBezTo>
                      <a:pt x="1137856" y="750111"/>
                      <a:pt x="1153992" y="696261"/>
                      <a:pt x="1158167" y="700482"/>
                    </a:cubicBezTo>
                    <a:cubicBezTo>
                      <a:pt x="1162389" y="704704"/>
                      <a:pt x="1159199" y="773800"/>
                      <a:pt x="1218022" y="807386"/>
                    </a:cubicBezTo>
                    <a:cubicBezTo>
                      <a:pt x="1190534" y="763855"/>
                      <a:pt x="1181856" y="711459"/>
                      <a:pt x="1176790" y="688239"/>
                    </a:cubicBezTo>
                    <a:cubicBezTo>
                      <a:pt x="1169847" y="656576"/>
                      <a:pt x="1164641" y="530111"/>
                      <a:pt x="1172193" y="530111"/>
                    </a:cubicBezTo>
                    <a:cubicBezTo>
                      <a:pt x="1178478" y="530111"/>
                      <a:pt x="1264555" y="662955"/>
                      <a:pt x="1282193" y="701983"/>
                    </a:cubicBezTo>
                    <a:cubicBezTo>
                      <a:pt x="1283131" y="704094"/>
                      <a:pt x="1284116" y="706205"/>
                      <a:pt x="1285007" y="708222"/>
                    </a:cubicBezTo>
                    <a:cubicBezTo>
                      <a:pt x="1315592" y="775489"/>
                      <a:pt x="1337357" y="816487"/>
                      <a:pt x="1343221" y="889382"/>
                    </a:cubicBezTo>
                    <a:cubicBezTo>
                      <a:pt x="1346598" y="931318"/>
                      <a:pt x="1341720" y="992956"/>
                      <a:pt x="1266103" y="1029638"/>
                    </a:cubicBezTo>
                    <a:cubicBezTo>
                      <a:pt x="1350866" y="1018193"/>
                      <a:pt x="1349506" y="946094"/>
                      <a:pt x="1364189" y="956602"/>
                    </a:cubicBezTo>
                    <a:cubicBezTo>
                      <a:pt x="1378918" y="967109"/>
                      <a:pt x="1410440" y="1139591"/>
                      <a:pt x="1341720" y="1215207"/>
                    </a:cubicBezTo>
                    <a:cubicBezTo>
                      <a:pt x="1442526" y="1151037"/>
                      <a:pt x="1398244" y="1024666"/>
                      <a:pt x="1415037" y="1020444"/>
                    </a:cubicBezTo>
                    <a:cubicBezTo>
                      <a:pt x="1431830" y="1016269"/>
                      <a:pt x="1447122" y="1089212"/>
                      <a:pt x="1550227" y="1070871"/>
                    </a:cubicBezTo>
                    <a:cubicBezTo>
                      <a:pt x="1481506" y="1059425"/>
                      <a:pt x="1441165" y="1002338"/>
                      <a:pt x="1424231" y="976913"/>
                    </a:cubicBezTo>
                    <a:close/>
                  </a:path>
                </a:pathLst>
              </a:custGeom>
              <a:solidFill>
                <a:schemeClr val="accent6">
                  <a:lumMod val="7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77" name="Freeform: Shape 17">
                <a:extLst>
                  <a:ext uri="{FF2B5EF4-FFF2-40B4-BE49-F238E27FC236}">
                    <a16:creationId xmlns:a16="http://schemas.microsoft.com/office/drawing/2014/main" id="{D8BBAF04-B516-DFFE-E58F-1B0845A0EDB4}"/>
                  </a:ext>
                </a:extLst>
              </p:cNvPr>
              <p:cNvSpPr/>
              <p:nvPr/>
            </p:nvSpPr>
            <p:spPr>
              <a:xfrm>
                <a:off x="-3476353" y="4199188"/>
                <a:ext cx="49863" cy="45735"/>
              </a:xfrm>
              <a:custGeom>
                <a:avLst/>
                <a:gdLst>
                  <a:gd name="connsiteX0" fmla="*/ 49864 w 49863"/>
                  <a:gd name="connsiteY0" fmla="*/ 0 h 45735"/>
                  <a:gd name="connsiteX1" fmla="*/ 0 w 49863"/>
                  <a:gd name="connsiteY1" fmla="*/ 45736 h 45735"/>
                </a:gdLst>
                <a:ahLst/>
                <a:cxnLst>
                  <a:cxn ang="0">
                    <a:pos x="connsiteX0" y="connsiteY0"/>
                  </a:cxn>
                  <a:cxn ang="0">
                    <a:pos x="connsiteX1" y="connsiteY1"/>
                  </a:cxn>
                </a:cxnLst>
                <a:rect l="l" t="t" r="r" b="b"/>
                <a:pathLst>
                  <a:path w="49863" h="45735">
                    <a:moveTo>
                      <a:pt x="49864" y="0"/>
                    </a:moveTo>
                    <a:lnTo>
                      <a:pt x="0" y="45736"/>
                    </a:lnTo>
                  </a:path>
                </a:pathLst>
              </a:custGeom>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grpSp>
      </p:grpSp>
      <p:grpSp>
        <p:nvGrpSpPr>
          <p:cNvPr id="6" name="Gruppieren 5">
            <a:extLst>
              <a:ext uri="{FF2B5EF4-FFF2-40B4-BE49-F238E27FC236}">
                <a16:creationId xmlns:a16="http://schemas.microsoft.com/office/drawing/2014/main" id="{1AE10C6F-388C-9BBA-2748-2F38FD3D24F6}"/>
              </a:ext>
            </a:extLst>
          </p:cNvPr>
          <p:cNvGrpSpPr/>
          <p:nvPr/>
        </p:nvGrpSpPr>
        <p:grpSpPr>
          <a:xfrm>
            <a:off x="10697844" y="0"/>
            <a:ext cx="1494156" cy="599147"/>
            <a:chOff x="10697844" y="0"/>
            <a:chExt cx="1494156" cy="599147"/>
          </a:xfrm>
        </p:grpSpPr>
        <p:sp>
          <p:nvSpPr>
            <p:cNvPr id="7" name="TextBox 18">
              <a:extLst>
                <a:ext uri="{FF2B5EF4-FFF2-40B4-BE49-F238E27FC236}">
                  <a16:creationId xmlns:a16="http://schemas.microsoft.com/office/drawing/2014/main" id="{7DACA382-9126-B58D-F57D-2E9286B9302F}"/>
                </a:ext>
              </a:extLst>
            </p:cNvPr>
            <p:cNvSpPr txBox="1"/>
            <p:nvPr/>
          </p:nvSpPr>
          <p:spPr>
            <a:xfrm>
              <a:off x="10697845" y="0"/>
              <a:ext cx="1494155" cy="338554"/>
            </a:xfrm>
            <a:prstGeom prst="rect">
              <a:avLst/>
            </a:prstGeom>
            <a:solidFill>
              <a:schemeClr val="tx2"/>
            </a:solidFill>
          </p:spPr>
          <p:txBody>
            <a:bodyPr wrap="none" lIns="144000" rIns="14400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mj-lt"/>
                  <a:ea typeface="+mn-ea"/>
                  <a:cs typeface="Noto Sans"/>
                </a:rPr>
                <a:t>AReSVi-006 </a:t>
              </a:r>
            </a:p>
          </p:txBody>
        </p:sp>
        <p:sp>
          <p:nvSpPr>
            <p:cNvPr id="9" name="TextBox 12">
              <a:extLst>
                <a:ext uri="{FF2B5EF4-FFF2-40B4-BE49-F238E27FC236}">
                  <a16:creationId xmlns:a16="http://schemas.microsoft.com/office/drawing/2014/main" id="{E508B690-3A91-79C1-C6B6-C2545D4FFB71}"/>
                </a:ext>
              </a:extLst>
            </p:cNvPr>
            <p:cNvSpPr txBox="1"/>
            <p:nvPr/>
          </p:nvSpPr>
          <p:spPr>
            <a:xfrm>
              <a:off x="10697844" y="329272"/>
              <a:ext cx="1494155" cy="269875"/>
            </a:xfrm>
            <a:prstGeom prst="rect">
              <a:avLst/>
            </a:prstGeom>
            <a:solidFill>
              <a:srgbClr val="C00000"/>
            </a:solidFill>
          </p:spPr>
          <p:txBody>
            <a:bodyPr wrap="square" lIns="91440" tIns="45720" rIns="91440" bIns="45720" anchor="t">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Arial"/>
                  <a:ea typeface="+mn-ea"/>
                  <a:cs typeface="Noto Sans"/>
                </a:rPr>
                <a:t>Saison 1-3</a:t>
              </a:r>
            </a:p>
          </p:txBody>
        </p:sp>
      </p:grpSp>
    </p:spTree>
    <p:custDataLst>
      <p:tags r:id="rId1"/>
    </p:custDataLst>
    <p:extLst>
      <p:ext uri="{BB962C8B-B14F-4D97-AF65-F5344CB8AC3E}">
        <p14:creationId xmlns:p14="http://schemas.microsoft.com/office/powerpoint/2010/main" val="76245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60E0B53A-5059-6762-6EED-DD047C90E5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4" name="think-cell data - do not delete" hidden="1">
                        <a:extLst>
                          <a:ext uri="{FF2B5EF4-FFF2-40B4-BE49-F238E27FC236}">
                            <a16:creationId xmlns:a16="http://schemas.microsoft.com/office/drawing/2014/main" id="{60E0B53A-5059-6762-6EED-DD047C90E5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hteck: diagonal liegende Ecken abgerundet 2">
            <a:extLst>
              <a:ext uri="{FF2B5EF4-FFF2-40B4-BE49-F238E27FC236}">
                <a16:creationId xmlns:a16="http://schemas.microsoft.com/office/drawing/2014/main" id="{75AD2991-567A-9D25-3A7F-B32FDCA351F5}"/>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i="1" kern="1200" baseline="0">
                <a:solidFill>
                  <a:schemeClr val="tx1">
                    <a:lumMod val="65000"/>
                    <a:lumOff val="35000"/>
                  </a:schemeClr>
                </a:solidFill>
              </a:rPr>
              <a:t>Bakterien, Streptococcus pneumoniae</a:t>
            </a:r>
          </a:p>
        </p:txBody>
      </p:sp>
      <p:sp>
        <p:nvSpPr>
          <p:cNvPr id="5" name="Rechteck: diagonal liegende Ecken abgerundet 4">
            <a:extLst>
              <a:ext uri="{FF2B5EF4-FFF2-40B4-BE49-F238E27FC236}">
                <a16:creationId xmlns:a16="http://schemas.microsoft.com/office/drawing/2014/main" id="{1269B2F9-735A-076D-5DB8-277C1717EF8C}"/>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 auch Schmiereninfektion möglich </a:t>
            </a:r>
          </a:p>
        </p:txBody>
      </p:sp>
      <p:sp>
        <p:nvSpPr>
          <p:cNvPr id="6" name="Rechteck: diagonal liegende Ecken abgerundet 5">
            <a:extLst>
              <a:ext uri="{FF2B5EF4-FFF2-40B4-BE49-F238E27FC236}">
                <a16:creationId xmlns:a16="http://schemas.microsoft.com/office/drawing/2014/main" id="{EE39730F-ECA6-8C15-5340-ED4AEB6F4977}"/>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i="0" baseline="0">
                <a:solidFill>
                  <a:schemeClr val="tx1">
                    <a:lumMod val="65000"/>
                    <a:lumOff val="35000"/>
                  </a:schemeClr>
                </a:solidFill>
              </a:rPr>
              <a:t>Sehr variabel</a:t>
            </a:r>
          </a:p>
        </p:txBody>
      </p:sp>
      <p:sp>
        <p:nvSpPr>
          <p:cNvPr id="7" name="Rechteck: diagonal liegende Ecken abgerundet 6">
            <a:extLst>
              <a:ext uri="{FF2B5EF4-FFF2-40B4-BE49-F238E27FC236}">
                <a16:creationId xmlns:a16="http://schemas.microsoft.com/office/drawing/2014/main" id="{313A9D29-2F8C-FF5F-99A8-A5A518A97353}"/>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Nur gegen </a:t>
            </a:r>
            <a:br>
              <a:rPr lang="de-DE" sz="2000" i="0" kern="1200" baseline="0">
                <a:solidFill>
                  <a:schemeClr val="tx1">
                    <a:lumMod val="65000"/>
                    <a:lumOff val="35000"/>
                  </a:schemeClr>
                </a:solidFill>
              </a:rPr>
            </a:br>
            <a:r>
              <a:rPr lang="de-DE" sz="2000" i="0" kern="1200" baseline="0">
                <a:solidFill>
                  <a:schemeClr val="tx1">
                    <a:lumMod val="65000"/>
                    <a:lumOff val="35000"/>
                  </a:schemeClr>
                </a:solidFill>
              </a:rPr>
              <a:t>jeweiligen Serotyp</a:t>
            </a:r>
          </a:p>
        </p:txBody>
      </p:sp>
      <p:sp>
        <p:nvSpPr>
          <p:cNvPr id="9" name="Rechteck: diagonal liegende Ecken abgerundet 8">
            <a:extLst>
              <a:ext uri="{FF2B5EF4-FFF2-40B4-BE49-F238E27FC236}">
                <a16:creationId xmlns:a16="http://schemas.microsoft.com/office/drawing/2014/main" id="{B07AB994-5839-DE9F-8A0E-65E32D83E736}"/>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16" name="Rechteck: diagonal liegende Ecken abgerundet 15">
            <a:extLst>
              <a:ext uri="{FF2B5EF4-FFF2-40B4-BE49-F238E27FC236}">
                <a16:creationId xmlns:a16="http://schemas.microsoft.com/office/drawing/2014/main" id="{DF1A80EA-1445-83AA-5431-1CD19D4D9D17}"/>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i="0" kern="1200" baseline="0">
                <a:solidFill>
                  <a:schemeClr val="tx1">
                    <a:lumMod val="65000"/>
                    <a:lumOff val="35000"/>
                  </a:schemeClr>
                </a:solidFill>
              </a:rPr>
              <a:t>Ja, für IPD</a:t>
            </a:r>
          </a:p>
        </p:txBody>
      </p:sp>
      <p:pic>
        <p:nvPicPr>
          <p:cNvPr id="2" name="Grafik 1" descr="Ein Bild, das lila, Perlen, Kunst enthält.&#10;&#10;Automatisch generierte Beschreibung mit mittlerer Zuverlässigkeit">
            <a:extLst>
              <a:ext uri="{FF2B5EF4-FFF2-40B4-BE49-F238E27FC236}">
                <a16:creationId xmlns:a16="http://schemas.microsoft.com/office/drawing/2014/main" id="{157ED071-8F0E-3418-77CE-481AD8E27B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2426" y="1378609"/>
            <a:ext cx="4135438" cy="4782386"/>
          </a:xfrm>
          <a:prstGeom prst="rect">
            <a:avLst/>
          </a:prstGeom>
        </p:spPr>
      </p:pic>
      <p:sp>
        <p:nvSpPr>
          <p:cNvPr id="8" name="object 8"/>
          <p:cNvSpPr>
            <a:spLocks noChangeAspect="1"/>
          </p:cNvSpPr>
          <p:nvPr/>
        </p:nvSpPr>
        <p:spPr>
          <a:xfrm>
            <a:off x="10290321" y="4461956"/>
            <a:ext cx="1534967" cy="1719076"/>
          </a:xfrm>
          <a:prstGeom prst="roundRect">
            <a:avLst>
              <a:gd name="adj" fmla="val 10245"/>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Textplatzhalter 10">
            <a:extLst>
              <a:ext uri="{FF2B5EF4-FFF2-40B4-BE49-F238E27FC236}">
                <a16:creationId xmlns:a16="http://schemas.microsoft.com/office/drawing/2014/main" id="{CDA11A47-2E1A-5A96-004B-56FF7E5291C1}"/>
              </a:ext>
            </a:extLst>
          </p:cNvPr>
          <p:cNvSpPr>
            <a:spLocks noGrp="1"/>
          </p:cNvSpPr>
          <p:nvPr>
            <p:ph type="body" sz="quarter" idx="13"/>
          </p:nvPr>
        </p:nvSpPr>
        <p:spPr>
          <a:xfrm>
            <a:off x="365125" y="6252785"/>
            <a:ext cx="10336213" cy="332399"/>
          </a:xfrm>
        </p:spPr>
        <p:txBody>
          <a:bodyPr/>
          <a:lstStyle/>
          <a:p>
            <a:r>
              <a:rPr lang="de-DE" sz="800" spc="-5">
                <a:solidFill>
                  <a:schemeClr val="tx1">
                    <a:lumMod val="65000"/>
                    <a:lumOff val="35000"/>
                  </a:schemeClr>
                </a:solidFill>
                <a:cs typeface="Arial"/>
              </a:rPr>
              <a:t>Bildquellen: oben: Pneumokokken_300_(c)GSK </a:t>
            </a:r>
            <a:r>
              <a:rPr lang="de-DE" sz="800">
                <a:solidFill>
                  <a:schemeClr val="tx1">
                    <a:lumMod val="65000"/>
                    <a:lumOff val="35000"/>
                  </a:schemeClr>
                </a:solidFill>
                <a:cs typeface="Arial"/>
              </a:rPr>
              <a:t>(ASSET-2311796) </a:t>
            </a:r>
            <a:r>
              <a:rPr lang="de-DE" sz="800" spc="-5">
                <a:solidFill>
                  <a:schemeClr val="tx1">
                    <a:lumMod val="65000"/>
                    <a:lumOff val="35000"/>
                  </a:schemeClr>
                </a:solidFill>
                <a:cs typeface="Arial"/>
              </a:rPr>
              <a:t>unten: Vaccines_ChestXRay_029530 </a:t>
            </a:r>
            <a:r>
              <a:rPr lang="de-DE" sz="800">
                <a:solidFill>
                  <a:schemeClr val="tx1">
                    <a:lumMod val="65000"/>
                    <a:lumOff val="35000"/>
                  </a:schemeClr>
                </a:solidFill>
                <a:cs typeface="Arial"/>
              </a:rPr>
              <a:t>(ASSET-  </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1824548)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1 : Forum Impfen </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der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BZgA, </a:t>
            </a:r>
            <a:r>
              <a:rPr lang="de-DE" sz="800" u="sng">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https://www.impfen-info.de/impfempfehlungen/fuer-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 </a:t>
            </a:r>
            <a:r>
              <a:rPr lang="de-DE" sz="800" u="sng" spc="-5">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erwachsene/</a:t>
            </a:r>
            <a:r>
              <a:rPr lang="de-DE" sz="800" u="sng" spc="-5" err="1">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pneumokokken</a:t>
            </a:r>
            <a:r>
              <a:rPr lang="de-DE" sz="800" u="sng" spc="-5">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a:t>
            </a:r>
            <a:r>
              <a:rPr lang="de-DE" sz="800" u="sng" spc="-5" err="1">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infektion</a:t>
            </a:r>
            <a:r>
              <a:rPr lang="de-DE" sz="800" u="sng" spc="-5">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 letzter Aufruf 06.10.2019 2: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Van </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Hoek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AJ </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et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al., J </a:t>
            </a:r>
            <a:r>
              <a:rPr lang="de-DE" sz="800" err="1">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I</a:t>
            </a:r>
            <a:r>
              <a:rPr lang="de-DE" sz="800" err="1">
                <a:solidFill>
                  <a:schemeClr val="tx1">
                    <a:lumMod val="65000"/>
                    <a:lumOff val="35000"/>
                  </a:schemeClr>
                </a:solidFill>
                <a:cs typeface="Arial"/>
              </a:rPr>
              <a:t>nfection</a:t>
            </a:r>
            <a:r>
              <a:rPr lang="de-DE" sz="800">
                <a:solidFill>
                  <a:schemeClr val="tx1">
                    <a:lumMod val="65000"/>
                    <a:lumOff val="35000"/>
                  </a:schemeClr>
                </a:solidFill>
                <a:cs typeface="Arial"/>
              </a:rPr>
              <a:t>, </a:t>
            </a:r>
            <a:r>
              <a:rPr lang="de-DE" sz="800" spc="-5">
                <a:solidFill>
                  <a:schemeClr val="tx1">
                    <a:lumMod val="65000"/>
                    <a:lumOff val="35000"/>
                  </a:schemeClr>
                </a:solidFill>
                <a:cs typeface="Arial"/>
              </a:rPr>
              <a:t>2012; 65;</a:t>
            </a:r>
            <a:r>
              <a:rPr lang="de-DE" sz="800" spc="190">
                <a:solidFill>
                  <a:schemeClr val="tx1">
                    <a:lumMod val="65000"/>
                    <a:lumOff val="35000"/>
                  </a:schemeClr>
                </a:solidFill>
                <a:cs typeface="Arial"/>
              </a:rPr>
              <a:t> </a:t>
            </a:r>
            <a:r>
              <a:rPr lang="de-DE" sz="800" spc="-5">
                <a:solidFill>
                  <a:schemeClr val="tx1">
                    <a:lumMod val="65000"/>
                    <a:lumOff val="35000"/>
                  </a:schemeClr>
                </a:solidFill>
                <a:cs typeface="Arial"/>
              </a:rPr>
              <a:t>17-24.; </a:t>
            </a:r>
            <a:r>
              <a:rPr lang="de-DE" sz="800" spc="-5">
                <a:solidFill>
                  <a:schemeClr val="tx1">
                    <a:lumMod val="65000"/>
                    <a:lumOff val="35000"/>
                  </a:schemeClr>
                </a:solidFill>
                <a:cs typeface="Arial"/>
                <a:hlinkClick r:id="rId8"/>
              </a:rPr>
              <a:t>https://www.gesetze-im-internet.de/ifsg/__7.html</a:t>
            </a:r>
            <a:r>
              <a:rPr lang="de-DE" sz="800" spc="-5">
                <a:solidFill>
                  <a:schemeClr val="tx1">
                    <a:lumMod val="65000"/>
                    <a:lumOff val="35000"/>
                  </a:schemeClr>
                </a:solidFill>
                <a:cs typeface="Arial"/>
              </a:rPr>
              <a:t> (zuletzt </a:t>
            </a:r>
            <a:r>
              <a:rPr lang="de-DE" sz="800" spc="-5" err="1">
                <a:solidFill>
                  <a:schemeClr val="tx1">
                    <a:lumMod val="65000"/>
                    <a:lumOff val="35000"/>
                  </a:schemeClr>
                </a:solidFill>
                <a:cs typeface="Arial"/>
              </a:rPr>
              <a:t>zugefriffen</a:t>
            </a:r>
            <a:r>
              <a:rPr lang="de-DE" sz="800" spc="-5">
                <a:solidFill>
                  <a:schemeClr val="tx1">
                    <a:lumMod val="65000"/>
                    <a:lumOff val="35000"/>
                  </a:schemeClr>
                </a:solidFill>
                <a:cs typeface="Arial"/>
              </a:rPr>
              <a:t>: Jan. 2024); (invasive </a:t>
            </a:r>
            <a:r>
              <a:rPr lang="de-DE" sz="800" spc="-5" err="1">
                <a:solidFill>
                  <a:schemeClr val="tx1">
                    <a:lumMod val="65000"/>
                    <a:lumOff val="35000"/>
                  </a:schemeClr>
                </a:solidFill>
                <a:cs typeface="Arial"/>
              </a:rPr>
              <a:t>pneumococcal</a:t>
            </a:r>
            <a:r>
              <a:rPr lang="de-DE" sz="800" spc="-5">
                <a:solidFill>
                  <a:schemeClr val="tx1">
                    <a:lumMod val="65000"/>
                    <a:lumOff val="35000"/>
                  </a:schemeClr>
                </a:solidFill>
                <a:cs typeface="Arial"/>
              </a:rPr>
              <a:t> </a:t>
            </a:r>
            <a:r>
              <a:rPr lang="de-DE" sz="800" spc="-5" err="1">
                <a:solidFill>
                  <a:schemeClr val="tx1">
                    <a:lumMod val="65000"/>
                    <a:lumOff val="35000"/>
                  </a:schemeClr>
                </a:solidFill>
                <a:cs typeface="Arial"/>
              </a:rPr>
              <a:t>disease</a:t>
            </a:r>
            <a:r>
              <a:rPr lang="de-DE" sz="800" spc="-5">
                <a:solidFill>
                  <a:schemeClr val="tx1">
                    <a:lumMod val="65000"/>
                    <a:lumOff val="35000"/>
                  </a:schemeClr>
                </a:solidFill>
                <a:cs typeface="Arial"/>
              </a:rPr>
              <a:t>, IPD = invasive Pneumokokken Erkrankung)</a:t>
            </a:r>
          </a:p>
        </p:txBody>
      </p:sp>
      <p:sp>
        <p:nvSpPr>
          <p:cNvPr id="4" name="Titel 3">
            <a:extLst>
              <a:ext uri="{FF2B5EF4-FFF2-40B4-BE49-F238E27FC236}">
                <a16:creationId xmlns:a16="http://schemas.microsoft.com/office/drawing/2014/main" id="{E847E12A-C3EA-C398-AACE-263CEFF70EDB}"/>
              </a:ext>
            </a:extLst>
          </p:cNvPr>
          <p:cNvSpPr>
            <a:spLocks noGrp="1"/>
          </p:cNvSpPr>
          <p:nvPr>
            <p:ph type="title" idx="4294967295"/>
          </p:nvPr>
        </p:nvSpPr>
        <p:spPr>
          <a:xfrm>
            <a:off x="365125" y="288006"/>
            <a:ext cx="11460163" cy="424732"/>
          </a:xfrm>
        </p:spPr>
        <p:txBody>
          <a:bodyPr vert="horz">
            <a:noAutofit/>
          </a:bodyPr>
          <a:lstStyle/>
          <a:p>
            <a:r>
              <a:rPr lang="de-DE" sz="3600" dirty="0">
                <a:solidFill>
                  <a:schemeClr val="bg1"/>
                </a:solidFill>
                <a:highlight>
                  <a:srgbClr val="0000FF"/>
                </a:highlight>
                <a:latin typeface="Arial" panose="020B0604020202020204" pitchFamily="34" charset="0"/>
                <a:cs typeface="Arial" panose="020B0604020202020204" pitchFamily="34" charset="0"/>
              </a:rPr>
              <a:t>Pneumokokken</a:t>
            </a:r>
          </a:p>
        </p:txBody>
      </p:sp>
      <p:sp>
        <p:nvSpPr>
          <p:cNvPr id="13" name="Foliennummernplatzhalter 12">
            <a:extLst>
              <a:ext uri="{FF2B5EF4-FFF2-40B4-BE49-F238E27FC236}">
                <a16:creationId xmlns:a16="http://schemas.microsoft.com/office/drawing/2014/main" id="{B999758F-3B22-D0A1-B6A1-60A8214AD528}"/>
              </a:ext>
            </a:extLst>
          </p:cNvPr>
          <p:cNvSpPr>
            <a:spLocks noGrp="1"/>
          </p:cNvSpPr>
          <p:nvPr>
            <p:ph type="sldNum" sz="quarter" idx="21"/>
          </p:nvPr>
        </p:nvSpPr>
        <p:spPr/>
        <p:txBody>
          <a:bodyPr/>
          <a:lstStyle/>
          <a:p>
            <a:fld id="{9F9F533D-B52E-4A2F-BF72-0ADD2D94BD75}" type="slidenum">
              <a:rPr lang="en-GB" smtClean="0"/>
              <a:pPr/>
              <a:t>43</a:t>
            </a:fld>
            <a:endParaRPr lang="en-GB"/>
          </a:p>
        </p:txBody>
      </p:sp>
      <p:sp>
        <p:nvSpPr>
          <p:cNvPr id="18" name="Rechteck: abgerundete Ecken 17">
            <a:extLst>
              <a:ext uri="{FF2B5EF4-FFF2-40B4-BE49-F238E27FC236}">
                <a16:creationId xmlns:a16="http://schemas.microsoft.com/office/drawing/2014/main" id="{FAB5B26A-7BED-26AD-E6F5-36370609F575}"/>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29945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CC1C188-4CF6-907D-105C-D8085AFAF56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1" name="think-cell data - do not delete" hidden="1">
                        <a:extLst>
                          <a:ext uri="{FF2B5EF4-FFF2-40B4-BE49-F238E27FC236}">
                            <a16:creationId xmlns:a16="http://schemas.microsoft.com/office/drawing/2014/main" id="{1CC1C188-4CF6-907D-105C-D8085AFAF5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Untertitel 5">
            <a:extLst>
              <a:ext uri="{FF2B5EF4-FFF2-40B4-BE49-F238E27FC236}">
                <a16:creationId xmlns:a16="http://schemas.microsoft.com/office/drawing/2014/main" id="{C5B1DB80-9048-A1FC-BABA-FDA4C497C62E}"/>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Epidemiologie – das Risiko einer schweren Infektion ist altersabhängig </a:t>
            </a:r>
          </a:p>
        </p:txBody>
      </p:sp>
      <p:pic>
        <p:nvPicPr>
          <p:cNvPr id="12" name="Grafik 11">
            <a:extLst>
              <a:ext uri="{FF2B5EF4-FFF2-40B4-BE49-F238E27FC236}">
                <a16:creationId xmlns:a16="http://schemas.microsoft.com/office/drawing/2014/main" id="{65FBA119-07FB-7685-4E88-0E58E19698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927872" y="1974836"/>
            <a:ext cx="9730728" cy="4189688"/>
          </a:xfrm>
          <a:prstGeom prst="rect">
            <a:avLst/>
          </a:prstGeom>
        </p:spPr>
      </p:pic>
      <p:sp>
        <p:nvSpPr>
          <p:cNvPr id="7" name="Textplatzhalter 6">
            <a:extLst>
              <a:ext uri="{FF2B5EF4-FFF2-40B4-BE49-F238E27FC236}">
                <a16:creationId xmlns:a16="http://schemas.microsoft.com/office/drawing/2014/main" id="{D42B4703-E1F1-3456-BEC0-38BBE9F504C6}"/>
              </a:ext>
            </a:extLst>
          </p:cNvPr>
          <p:cNvSpPr>
            <a:spLocks noGrp="1"/>
          </p:cNvSpPr>
          <p:nvPr>
            <p:ph type="body" sz="quarter" idx="13"/>
          </p:nvPr>
        </p:nvSpPr>
        <p:spPr>
          <a:xfrm>
            <a:off x="365125" y="6446685"/>
            <a:ext cx="10336213" cy="138499"/>
          </a:xfrm>
        </p:spPr>
        <p:txBody>
          <a:bodyPr/>
          <a:lstStyle/>
          <a:p>
            <a:r>
              <a:rPr lang="en-US" err="1"/>
              <a:t>Epid</a:t>
            </a:r>
            <a:r>
              <a:rPr lang="en-US"/>
              <a:t> Bull 2023;39:3-44 | DOI 10.25646/11719</a:t>
            </a:r>
          </a:p>
        </p:txBody>
      </p:sp>
      <p:sp>
        <p:nvSpPr>
          <p:cNvPr id="3" name="Titel 2">
            <a:extLst>
              <a:ext uri="{FF2B5EF4-FFF2-40B4-BE49-F238E27FC236}">
                <a16:creationId xmlns:a16="http://schemas.microsoft.com/office/drawing/2014/main" id="{51B0E48A-51DB-B463-36A6-D56E94513EC1}"/>
              </a:ext>
            </a:extLst>
          </p:cNvPr>
          <p:cNvSpPr>
            <a:spLocks noGrp="1"/>
          </p:cNvSpPr>
          <p:nvPr>
            <p:ph type="title" idx="4294967295"/>
          </p:nvPr>
        </p:nvSpPr>
        <p:spPr>
          <a:xfrm>
            <a:off x="365125" y="288006"/>
            <a:ext cx="11460163" cy="424732"/>
          </a:xfrm>
        </p:spPr>
        <p:txBody>
          <a:bodyPr vert="horz">
            <a:normAutofit fontScale="90000"/>
          </a:bodyPr>
          <a:lstStyle/>
          <a:p>
            <a:r>
              <a:rPr lang="de-DE"/>
              <a:t>Pneumokokken</a:t>
            </a:r>
          </a:p>
        </p:txBody>
      </p:sp>
      <p:sp>
        <p:nvSpPr>
          <p:cNvPr id="8" name="Foliennummernplatzhalter 7">
            <a:extLst>
              <a:ext uri="{FF2B5EF4-FFF2-40B4-BE49-F238E27FC236}">
                <a16:creationId xmlns:a16="http://schemas.microsoft.com/office/drawing/2014/main" id="{5FDB913C-26F6-3821-CC17-9F2E2294A287}"/>
              </a:ext>
            </a:extLst>
          </p:cNvPr>
          <p:cNvSpPr>
            <a:spLocks noGrp="1"/>
          </p:cNvSpPr>
          <p:nvPr>
            <p:ph type="sldNum" sz="quarter" idx="21"/>
          </p:nvPr>
        </p:nvSpPr>
        <p:spPr/>
        <p:txBody>
          <a:bodyPr/>
          <a:lstStyle/>
          <a:p>
            <a:fld id="{9F9F533D-B52E-4A2F-BF72-0ADD2D94BD75}" type="slidenum">
              <a:rPr lang="en-GB" smtClean="0"/>
              <a:pPr/>
              <a:t>44</a:t>
            </a:fld>
            <a:endParaRPr lang="en-GB"/>
          </a:p>
        </p:txBody>
      </p:sp>
      <p:sp>
        <p:nvSpPr>
          <p:cNvPr id="2" name="Textfeld 1">
            <a:extLst>
              <a:ext uri="{FF2B5EF4-FFF2-40B4-BE49-F238E27FC236}">
                <a16:creationId xmlns:a16="http://schemas.microsoft.com/office/drawing/2014/main" id="{4ED14A58-25B7-1FBB-D5C9-E8F639881391}"/>
              </a:ext>
            </a:extLst>
          </p:cNvPr>
          <p:cNvSpPr txBox="1"/>
          <p:nvPr/>
        </p:nvSpPr>
        <p:spPr>
          <a:xfrm>
            <a:off x="1965324" y="1385466"/>
            <a:ext cx="7458075" cy="276999"/>
          </a:xfrm>
          <a:prstGeom prst="rect">
            <a:avLst/>
          </a:prstGeom>
          <a:noFill/>
        </p:spPr>
        <p:txBody>
          <a:bodyPr wrap="square" lIns="0" tIns="0" rIns="0" bIns="0">
            <a:spAutoFit/>
          </a:bodyPr>
          <a:lstStyle/>
          <a:p>
            <a:r>
              <a:rPr lang="de-DE" b="1">
                <a:solidFill>
                  <a:schemeClr val="tx1">
                    <a:lumMod val="65000"/>
                    <a:lumOff val="35000"/>
                  </a:schemeClr>
                </a:solidFill>
              </a:rPr>
              <a:t>Fälle/100.000 der Altersgruppe</a:t>
            </a:r>
            <a:endParaRPr lang="de-DE">
              <a:solidFill>
                <a:schemeClr val="tx1">
                  <a:lumMod val="65000"/>
                  <a:lumOff val="35000"/>
                </a:schemeClr>
              </a:solidFill>
            </a:endParaRPr>
          </a:p>
        </p:txBody>
      </p:sp>
      <p:grpSp>
        <p:nvGrpSpPr>
          <p:cNvPr id="4" name="Gruppieren 3">
            <a:extLst>
              <a:ext uri="{FF2B5EF4-FFF2-40B4-BE49-F238E27FC236}">
                <a16:creationId xmlns:a16="http://schemas.microsoft.com/office/drawing/2014/main" id="{99D3E16B-AEF2-A538-A369-D37ACD3928FA}"/>
              </a:ext>
            </a:extLst>
          </p:cNvPr>
          <p:cNvGrpSpPr/>
          <p:nvPr/>
        </p:nvGrpSpPr>
        <p:grpSpPr>
          <a:xfrm>
            <a:off x="347662" y="1376363"/>
            <a:ext cx="1258888" cy="4789487"/>
            <a:chOff x="347662" y="1376363"/>
            <a:chExt cx="1258888" cy="4789487"/>
          </a:xfrm>
        </p:grpSpPr>
        <p:sp>
          <p:nvSpPr>
            <p:cNvPr id="5" name="Rechteck 4">
              <a:extLst>
                <a:ext uri="{FF2B5EF4-FFF2-40B4-BE49-F238E27FC236}">
                  <a16:creationId xmlns:a16="http://schemas.microsoft.com/office/drawing/2014/main" id="{D188FC27-AAA8-F4E2-7EB0-B0F10F2C4E51}"/>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627E9D6B-AC87-641D-6C18-5AA4056CF792}"/>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abgerundete Ecken 9">
              <a:extLst>
                <a:ext uri="{FF2B5EF4-FFF2-40B4-BE49-F238E27FC236}">
                  <a16:creationId xmlns:a16="http://schemas.microsoft.com/office/drawing/2014/main" id="{93BB51A3-6D1A-3520-F3B3-9F4836AB7C58}"/>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extLst>
                <a:ext uri="{FF2B5EF4-FFF2-40B4-BE49-F238E27FC236}">
                  <a16:creationId xmlns:a16="http://schemas.microsoft.com/office/drawing/2014/main" id="{25CA5EC7-267D-C6F2-DD30-2976F10C30F4}"/>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4" name="Grafik 13" descr="Balkendiagramm Silhouette">
            <a:extLst>
              <a:ext uri="{FF2B5EF4-FFF2-40B4-BE49-F238E27FC236}">
                <a16:creationId xmlns:a16="http://schemas.microsoft.com/office/drawing/2014/main" id="{6E2C6236-2C2B-6280-38D1-D724F9F8E79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3076" y="1528815"/>
            <a:ext cx="914400" cy="914400"/>
          </a:xfrm>
          <a:prstGeom prst="rect">
            <a:avLst/>
          </a:prstGeom>
        </p:spPr>
      </p:pic>
    </p:spTree>
    <p:extLst>
      <p:ext uri="{BB962C8B-B14F-4D97-AF65-F5344CB8AC3E}">
        <p14:creationId xmlns:p14="http://schemas.microsoft.com/office/powerpoint/2010/main" val="266089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31E92EC-B1D7-80AF-CFE6-10100A9CB2E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2" name="think-cell data - do not delete" hidden="1">
                        <a:extLst>
                          <a:ext uri="{FF2B5EF4-FFF2-40B4-BE49-F238E27FC236}">
                            <a16:creationId xmlns:a16="http://schemas.microsoft.com/office/drawing/2014/main" id="{F31E92EC-B1D7-80AF-CFE6-10100A9CB2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Rechteck 22">
            <a:extLst>
              <a:ext uri="{FF2B5EF4-FFF2-40B4-BE49-F238E27FC236}">
                <a16:creationId xmlns:a16="http://schemas.microsoft.com/office/drawing/2014/main" id="{C12B1937-E869-15AB-E2C7-0F99AF4BC7DE}"/>
              </a:ext>
            </a:extLst>
          </p:cNvPr>
          <p:cNvSpPr/>
          <p:nvPr/>
        </p:nvSpPr>
        <p:spPr bwMode="ltGray">
          <a:xfrm rot="5400000">
            <a:off x="1270927" y="589566"/>
            <a:ext cx="1464166" cy="3060797"/>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25" name="Rechteck 24">
            <a:extLst>
              <a:ext uri="{FF2B5EF4-FFF2-40B4-BE49-F238E27FC236}">
                <a16:creationId xmlns:a16="http://schemas.microsoft.com/office/drawing/2014/main" id="{D1482076-3E19-C71C-DF93-F196A980778B}"/>
              </a:ext>
            </a:extLst>
          </p:cNvPr>
          <p:cNvSpPr/>
          <p:nvPr/>
        </p:nvSpPr>
        <p:spPr bwMode="ltGray">
          <a:xfrm rot="5400000">
            <a:off x="1270927" y="2254631"/>
            <a:ext cx="1464166" cy="3060797"/>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27" name="Rechteck 26">
            <a:extLst>
              <a:ext uri="{FF2B5EF4-FFF2-40B4-BE49-F238E27FC236}">
                <a16:creationId xmlns:a16="http://schemas.microsoft.com/office/drawing/2014/main" id="{EEFD7D1A-7D36-0108-A18C-68321C480F24}"/>
              </a:ext>
            </a:extLst>
          </p:cNvPr>
          <p:cNvSpPr/>
          <p:nvPr/>
        </p:nvSpPr>
        <p:spPr bwMode="ltGray">
          <a:xfrm rot="5400000">
            <a:off x="1270927" y="3921886"/>
            <a:ext cx="1464166" cy="3060797"/>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8" name="Rechteck: obere Ecken abgerundet 7">
            <a:extLst>
              <a:ext uri="{FF2B5EF4-FFF2-40B4-BE49-F238E27FC236}">
                <a16:creationId xmlns:a16="http://schemas.microsoft.com/office/drawing/2014/main" id="{335EE7F4-E49B-CEAB-8CCA-C77FAB9304AA}"/>
              </a:ext>
            </a:extLst>
          </p:cNvPr>
          <p:cNvSpPr/>
          <p:nvPr/>
        </p:nvSpPr>
        <p:spPr bwMode="ltGray">
          <a:xfrm rot="5400000">
            <a:off x="8318008" y="-686983"/>
            <a:ext cx="1464166" cy="5613894"/>
          </a:xfrm>
          <a:prstGeom prst="round2SameRect">
            <a:avLst>
              <a:gd name="adj1" fmla="val 46172"/>
              <a:gd name="adj2" fmla="val 0"/>
            </a:avLst>
          </a:prstGeom>
          <a:solidFill>
            <a:schemeClr val="bg1">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17" name="Rechteck: obere Ecken abgerundet 16">
            <a:extLst>
              <a:ext uri="{FF2B5EF4-FFF2-40B4-BE49-F238E27FC236}">
                <a16:creationId xmlns:a16="http://schemas.microsoft.com/office/drawing/2014/main" id="{3DD0F324-3021-D82A-9E2D-F199834234AF}"/>
              </a:ext>
            </a:extLst>
          </p:cNvPr>
          <p:cNvSpPr/>
          <p:nvPr/>
        </p:nvSpPr>
        <p:spPr bwMode="ltGray">
          <a:xfrm rot="5400000">
            <a:off x="8318009" y="978082"/>
            <a:ext cx="1464164" cy="5613894"/>
          </a:xfrm>
          <a:prstGeom prst="round2SameRect">
            <a:avLst>
              <a:gd name="adj1" fmla="val 46172"/>
              <a:gd name="adj2" fmla="val 0"/>
            </a:avLst>
          </a:prstGeom>
          <a:solidFill>
            <a:schemeClr val="bg1">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21" name="Rechteck: obere Ecken abgerundet 20">
            <a:extLst>
              <a:ext uri="{FF2B5EF4-FFF2-40B4-BE49-F238E27FC236}">
                <a16:creationId xmlns:a16="http://schemas.microsoft.com/office/drawing/2014/main" id="{30022210-5762-626E-EFC2-4AA1F684AE9D}"/>
              </a:ext>
            </a:extLst>
          </p:cNvPr>
          <p:cNvSpPr/>
          <p:nvPr/>
        </p:nvSpPr>
        <p:spPr bwMode="ltGray">
          <a:xfrm rot="5400000">
            <a:off x="8318009" y="2645337"/>
            <a:ext cx="1464164" cy="5613894"/>
          </a:xfrm>
          <a:prstGeom prst="round2SameRect">
            <a:avLst>
              <a:gd name="adj1" fmla="val 46172"/>
              <a:gd name="adj2" fmla="val 0"/>
            </a:avLst>
          </a:prstGeom>
          <a:solidFill>
            <a:schemeClr val="bg1">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pic>
        <p:nvPicPr>
          <p:cNvPr id="2" name="Grafik 1" descr="Ein Bild, das Metallarbeit, Fabrik, Schweißen, Schweißer enthält.&#10;&#10;Automatisch generierte Beschreibung">
            <a:extLst>
              <a:ext uri="{FF2B5EF4-FFF2-40B4-BE49-F238E27FC236}">
                <a16:creationId xmlns:a16="http://schemas.microsoft.com/office/drawing/2014/main" id="{71FDF617-C484-B1B7-6B4E-70CCEFAB03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33409" y="4718012"/>
            <a:ext cx="2709736" cy="1464166"/>
          </a:xfrm>
          <a:prstGeom prst="rect">
            <a:avLst/>
          </a:prstGeom>
        </p:spPr>
      </p:pic>
      <p:pic>
        <p:nvPicPr>
          <p:cNvPr id="6" name="Grafik 5" descr="Ein Bild, das Person, Kleidung, Menschliches Gesicht, draußen enthält.&#10;&#10;Automatisch generierte Beschreibung">
            <a:extLst>
              <a:ext uri="{FF2B5EF4-FFF2-40B4-BE49-F238E27FC236}">
                <a16:creationId xmlns:a16="http://schemas.microsoft.com/office/drawing/2014/main" id="{44FEB369-AB77-9D51-F5A6-0603F4B2D1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33408" y="1387880"/>
            <a:ext cx="2709737" cy="1461977"/>
          </a:xfrm>
          <a:prstGeom prst="rect">
            <a:avLst/>
          </a:prstGeom>
        </p:spPr>
      </p:pic>
      <p:pic>
        <p:nvPicPr>
          <p:cNvPr id="9" name="Grafik 8" descr="Ein Bild, das Person, medizinische Ausrüstung, Gesundheitsversorgung, Im Haus enthält.&#10;&#10;Automatisch generierte Beschreibung">
            <a:extLst>
              <a:ext uri="{FF2B5EF4-FFF2-40B4-BE49-F238E27FC236}">
                <a16:creationId xmlns:a16="http://schemas.microsoft.com/office/drawing/2014/main" id="{94108D04-6261-1B3B-25BC-A33FB9C934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33408" y="3056549"/>
            <a:ext cx="2709736" cy="1450053"/>
          </a:xfrm>
          <a:prstGeom prst="rect">
            <a:avLst/>
          </a:prstGeom>
        </p:spPr>
      </p:pic>
      <p:sp>
        <p:nvSpPr>
          <p:cNvPr id="4" name="Untertitel 3">
            <a:extLst>
              <a:ext uri="{FF2B5EF4-FFF2-40B4-BE49-F238E27FC236}">
                <a16:creationId xmlns:a16="http://schemas.microsoft.com/office/drawing/2014/main" id="{02BBBD2B-CAAF-09A1-AE33-41065D1D182A}"/>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Impfung bei Erwachsenen – eine Übersicht</a:t>
            </a:r>
          </a:p>
        </p:txBody>
      </p:sp>
      <p:sp>
        <p:nvSpPr>
          <p:cNvPr id="11" name="Textfeld 10">
            <a:extLst>
              <a:ext uri="{FF2B5EF4-FFF2-40B4-BE49-F238E27FC236}">
                <a16:creationId xmlns:a16="http://schemas.microsoft.com/office/drawing/2014/main" id="{097E89F9-C323-C21F-B25F-B3E9EB8BD90E}"/>
              </a:ext>
            </a:extLst>
          </p:cNvPr>
          <p:cNvSpPr txBox="1"/>
          <p:nvPr/>
        </p:nvSpPr>
        <p:spPr>
          <a:xfrm>
            <a:off x="826109" y="2014389"/>
            <a:ext cx="2487502" cy="280885"/>
          </a:xfrm>
          <a:prstGeom prst="rect">
            <a:avLst/>
          </a:prstGeom>
          <a:noFill/>
        </p:spPr>
        <p:txBody>
          <a:bodyPr wrap="square" lIns="0" tIns="0" rIns="0" bIns="0" rtlCol="0" anchor="ctr">
            <a:noAutofit/>
          </a:bodyPr>
          <a:lstStyle/>
          <a:p>
            <a:pPr marL="0" marR="0" lvl="0" indent="0" defTabSz="914400" rtl="0" eaLnBrk="1" fontAlgn="auto" latinLnBrk="0" hangingPunct="1">
              <a:lnSpc>
                <a:spcPct val="90000"/>
              </a:lnSpc>
              <a:spcBef>
                <a:spcPts val="400"/>
              </a:spcBef>
              <a:spcAft>
                <a:spcPts val="400"/>
              </a:spcAft>
              <a:buClrTx/>
              <a:buSzTx/>
              <a:buFontTx/>
              <a:buNone/>
              <a:tabLst/>
              <a:defRPr/>
            </a:pPr>
            <a:r>
              <a:rPr kumimoji="0" lang="de-DE" sz="2000" b="1"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Standardimpfung</a:t>
            </a:r>
          </a:p>
        </p:txBody>
      </p:sp>
      <p:sp>
        <p:nvSpPr>
          <p:cNvPr id="13" name="Textfeld 12">
            <a:extLst>
              <a:ext uri="{FF2B5EF4-FFF2-40B4-BE49-F238E27FC236}">
                <a16:creationId xmlns:a16="http://schemas.microsoft.com/office/drawing/2014/main" id="{2F64278C-2F94-8A8C-B21A-2672B77BE2AA}"/>
              </a:ext>
            </a:extLst>
          </p:cNvPr>
          <p:cNvSpPr txBox="1"/>
          <p:nvPr/>
        </p:nvSpPr>
        <p:spPr>
          <a:xfrm>
            <a:off x="6538476" y="1988218"/>
            <a:ext cx="4984530" cy="265589"/>
          </a:xfrm>
          <a:prstGeom prst="rect">
            <a:avLst/>
          </a:prstGeom>
          <a:noFill/>
        </p:spPr>
        <p:txBody>
          <a:bodyPr wrap="square" lIns="0" tIns="0" rIns="0" bIns="0" rtlCol="0" anchor="ctr">
            <a:noAutofit/>
          </a:bodyPr>
          <a:lstStyle/>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cs typeface="Poppins" panose="00000500000000000000" pitchFamily="2" charset="0"/>
              </a:rPr>
              <a:t>Personen ≥ 60 Jahre</a:t>
            </a:r>
            <a:endPar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endParaRPr>
          </a:p>
        </p:txBody>
      </p:sp>
      <p:sp>
        <p:nvSpPr>
          <p:cNvPr id="14" name="Textfeld 13">
            <a:extLst>
              <a:ext uri="{FF2B5EF4-FFF2-40B4-BE49-F238E27FC236}">
                <a16:creationId xmlns:a16="http://schemas.microsoft.com/office/drawing/2014/main" id="{12A4A9E5-6096-422E-44D4-8C4AAAB1879E}"/>
              </a:ext>
            </a:extLst>
          </p:cNvPr>
          <p:cNvSpPr txBox="1"/>
          <p:nvPr/>
        </p:nvSpPr>
        <p:spPr>
          <a:xfrm>
            <a:off x="6516413" y="3316883"/>
            <a:ext cx="4984530" cy="919236"/>
          </a:xfrm>
          <a:prstGeom prst="rect">
            <a:avLst/>
          </a:prstGeom>
          <a:noFill/>
        </p:spPr>
        <p:txBody>
          <a:bodyPr wrap="square" lIns="0" tIns="0" rIns="0" bIns="0" rtlCol="0" anchor="ctr">
            <a:noAutofit/>
          </a:bodyPr>
          <a:lstStyle/>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Angeborene/erworbene Immundefekte</a:t>
            </a:r>
          </a:p>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Sonstige chronische Erkrankungen</a:t>
            </a:r>
          </a:p>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Fremdkörperassoziierte Risiken</a:t>
            </a:r>
          </a:p>
        </p:txBody>
      </p:sp>
      <p:sp>
        <p:nvSpPr>
          <p:cNvPr id="18" name="Textfeld 17">
            <a:extLst>
              <a:ext uri="{FF2B5EF4-FFF2-40B4-BE49-F238E27FC236}">
                <a16:creationId xmlns:a16="http://schemas.microsoft.com/office/drawing/2014/main" id="{1554D616-5D41-164A-C7B4-E5CC07EDD2ED}"/>
              </a:ext>
            </a:extLst>
          </p:cNvPr>
          <p:cNvSpPr txBox="1"/>
          <p:nvPr/>
        </p:nvSpPr>
        <p:spPr>
          <a:xfrm>
            <a:off x="826109" y="3670667"/>
            <a:ext cx="2487502" cy="333049"/>
          </a:xfrm>
          <a:prstGeom prst="rect">
            <a:avLst/>
          </a:prstGeom>
          <a:noFill/>
        </p:spPr>
        <p:txBody>
          <a:bodyPr wrap="square" lIns="0" tIns="0" rIns="0" bIns="0" rtlCol="0" anchor="ctr">
            <a:noAutofit/>
          </a:bodyPr>
          <a:lstStyle/>
          <a:p>
            <a:pPr marL="0" marR="0" lvl="0" indent="0" defTabSz="914400" rtl="0" eaLnBrk="1" fontAlgn="auto" latinLnBrk="0" hangingPunct="1">
              <a:lnSpc>
                <a:spcPct val="90000"/>
              </a:lnSpc>
              <a:spcBef>
                <a:spcPts val="400"/>
              </a:spcBef>
              <a:spcAft>
                <a:spcPts val="400"/>
              </a:spcAft>
              <a:buClrTx/>
              <a:buSzTx/>
              <a:buFontTx/>
              <a:buNone/>
              <a:tabLst/>
              <a:defRPr/>
            </a:pPr>
            <a:r>
              <a:rPr kumimoji="0" lang="de-DE" sz="2000" b="1"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Gesundheitliche Indikation</a:t>
            </a:r>
          </a:p>
        </p:txBody>
      </p:sp>
      <p:sp>
        <p:nvSpPr>
          <p:cNvPr id="19" name="Textfeld 18">
            <a:extLst>
              <a:ext uri="{FF2B5EF4-FFF2-40B4-BE49-F238E27FC236}">
                <a16:creationId xmlns:a16="http://schemas.microsoft.com/office/drawing/2014/main" id="{EDB2DA46-476F-02C5-FB98-559901490446}"/>
              </a:ext>
            </a:extLst>
          </p:cNvPr>
          <p:cNvSpPr txBox="1"/>
          <p:nvPr/>
        </p:nvSpPr>
        <p:spPr>
          <a:xfrm>
            <a:off x="6516414" y="5028462"/>
            <a:ext cx="4984530" cy="919236"/>
          </a:xfrm>
          <a:prstGeom prst="rect">
            <a:avLst/>
          </a:prstGeom>
          <a:noFill/>
        </p:spPr>
        <p:txBody>
          <a:bodyPr wrap="square" lIns="0" tIns="0" rIns="0" bIns="0" rtlCol="0" anchor="ctr">
            <a:noAutofit/>
          </a:bodyPr>
          <a:lstStyle/>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Exposition gegenüber  Metallrauchen, z.B. beim Schweißen</a:t>
            </a:r>
          </a:p>
        </p:txBody>
      </p:sp>
      <p:sp>
        <p:nvSpPr>
          <p:cNvPr id="22" name="Textfeld 21">
            <a:extLst>
              <a:ext uri="{FF2B5EF4-FFF2-40B4-BE49-F238E27FC236}">
                <a16:creationId xmlns:a16="http://schemas.microsoft.com/office/drawing/2014/main" id="{6538A5A3-C776-FA40-D18B-B8B0995B0A49}"/>
              </a:ext>
            </a:extLst>
          </p:cNvPr>
          <p:cNvSpPr txBox="1"/>
          <p:nvPr/>
        </p:nvSpPr>
        <p:spPr>
          <a:xfrm>
            <a:off x="826109" y="5336286"/>
            <a:ext cx="2487502" cy="333049"/>
          </a:xfrm>
          <a:prstGeom prst="rect">
            <a:avLst/>
          </a:prstGeom>
          <a:noFill/>
        </p:spPr>
        <p:txBody>
          <a:bodyPr wrap="square" lIns="0" tIns="0" rIns="0" bIns="0" rtlCol="0" anchor="ctr">
            <a:noAutofit/>
          </a:bodyPr>
          <a:lstStyle/>
          <a:p>
            <a:pPr marL="0" marR="0" lvl="0" indent="0" defTabSz="914400" rtl="0" eaLnBrk="1" fontAlgn="auto" latinLnBrk="0" hangingPunct="1">
              <a:lnSpc>
                <a:spcPct val="90000"/>
              </a:lnSpc>
              <a:spcBef>
                <a:spcPts val="400"/>
              </a:spcBef>
              <a:spcAft>
                <a:spcPts val="400"/>
              </a:spcAft>
              <a:buClrTx/>
              <a:buSzTx/>
              <a:buFontTx/>
              <a:buNone/>
              <a:tabLst/>
              <a:defRPr/>
            </a:pPr>
            <a:r>
              <a:rPr kumimoji="0" lang="de-DE" sz="2000" b="1"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Berufliche Indikation</a:t>
            </a:r>
          </a:p>
        </p:txBody>
      </p:sp>
      <p:sp>
        <p:nvSpPr>
          <p:cNvPr id="5" name="Textplatzhalter 4">
            <a:extLst>
              <a:ext uri="{FF2B5EF4-FFF2-40B4-BE49-F238E27FC236}">
                <a16:creationId xmlns:a16="http://schemas.microsoft.com/office/drawing/2014/main" id="{F032F4DD-00B2-1A78-3C97-1607068F8E03}"/>
              </a:ext>
            </a:extLst>
          </p:cNvPr>
          <p:cNvSpPr>
            <a:spLocks noGrp="1"/>
          </p:cNvSpPr>
          <p:nvPr>
            <p:ph type="body" sz="quarter" idx="13"/>
          </p:nvPr>
        </p:nvSpPr>
        <p:spPr>
          <a:xfrm>
            <a:off x="365125" y="6446685"/>
            <a:ext cx="10336213" cy="138499"/>
          </a:xfrm>
        </p:spPr>
        <p:txBody>
          <a:bodyPr/>
          <a:lstStyle/>
          <a:p>
            <a:r>
              <a:rPr lang="sv-SE"/>
              <a:t>Epid Bull 2024;4:1- 72 | DOI 10.25646/11892; Bild: ASSET-1930661, ASSET-1915444, ASSET-2008406</a:t>
            </a:r>
          </a:p>
        </p:txBody>
      </p:sp>
      <p:sp>
        <p:nvSpPr>
          <p:cNvPr id="3" name="Titel 2">
            <a:extLst>
              <a:ext uri="{FF2B5EF4-FFF2-40B4-BE49-F238E27FC236}">
                <a16:creationId xmlns:a16="http://schemas.microsoft.com/office/drawing/2014/main" id="{BAB6C686-6C9A-CB88-DC47-AD4CAB2E09EC}"/>
              </a:ext>
            </a:extLst>
          </p:cNvPr>
          <p:cNvSpPr>
            <a:spLocks noGrp="1"/>
          </p:cNvSpPr>
          <p:nvPr>
            <p:ph type="title" idx="4294967295"/>
          </p:nvPr>
        </p:nvSpPr>
        <p:spPr>
          <a:xfrm>
            <a:off x="365125" y="288006"/>
            <a:ext cx="11460163" cy="424732"/>
          </a:xfrm>
        </p:spPr>
        <p:txBody>
          <a:bodyPr vert="horz">
            <a:normAutofit fontScale="90000"/>
          </a:bodyPr>
          <a:lstStyle/>
          <a:p>
            <a:r>
              <a:rPr lang="de-DE"/>
              <a:t>Pneumokokken</a:t>
            </a:r>
          </a:p>
        </p:txBody>
      </p:sp>
      <p:sp>
        <p:nvSpPr>
          <p:cNvPr id="10" name="Foliennummernplatzhalter 9">
            <a:extLst>
              <a:ext uri="{FF2B5EF4-FFF2-40B4-BE49-F238E27FC236}">
                <a16:creationId xmlns:a16="http://schemas.microsoft.com/office/drawing/2014/main" id="{191E23E2-1A9F-FCB9-81E5-4FF1B54F0396}"/>
              </a:ext>
            </a:extLst>
          </p:cNvPr>
          <p:cNvSpPr>
            <a:spLocks noGrp="1"/>
          </p:cNvSpPr>
          <p:nvPr>
            <p:ph type="sldNum" sz="quarter" idx="21"/>
          </p:nvPr>
        </p:nvSpPr>
        <p:spPr/>
        <p:txBody>
          <a:bodyPr/>
          <a:lstStyle/>
          <a:p>
            <a:fld id="{9F9F533D-B52E-4A2F-BF72-0ADD2D94BD75}" type="slidenum">
              <a:rPr lang="en-GB" smtClean="0"/>
              <a:pPr/>
              <a:t>45</a:t>
            </a:fld>
            <a:endParaRPr lang="en-GB"/>
          </a:p>
        </p:txBody>
      </p:sp>
      <p:sp>
        <p:nvSpPr>
          <p:cNvPr id="7" name="Rechteck: abgerundete Ecken 6">
            <a:extLst>
              <a:ext uri="{FF2B5EF4-FFF2-40B4-BE49-F238E27FC236}">
                <a16:creationId xmlns:a16="http://schemas.microsoft.com/office/drawing/2014/main" id="{F6F88FC1-771A-1E17-BC98-D59631518921}"/>
              </a:ext>
            </a:extLst>
          </p:cNvPr>
          <p:cNvSpPr/>
          <p:nvPr/>
        </p:nvSpPr>
        <p:spPr bwMode="ltGray">
          <a:xfrm rot="5400000">
            <a:off x="-269606" y="2022612"/>
            <a:ext cx="1464166" cy="194706"/>
          </a:xfrm>
          <a:prstGeom prst="roundRect">
            <a:avLst>
              <a:gd name="adj" fmla="val 64713"/>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16" name="Rechteck: abgerundete Ecken 15">
            <a:extLst>
              <a:ext uri="{FF2B5EF4-FFF2-40B4-BE49-F238E27FC236}">
                <a16:creationId xmlns:a16="http://schemas.microsoft.com/office/drawing/2014/main" id="{D8D2FE3B-5C4C-D1EF-59C6-6F0A6A2E1D29}"/>
              </a:ext>
            </a:extLst>
          </p:cNvPr>
          <p:cNvSpPr/>
          <p:nvPr/>
        </p:nvSpPr>
        <p:spPr bwMode="ltGray">
          <a:xfrm rot="5400000">
            <a:off x="-269606" y="3687677"/>
            <a:ext cx="1464166" cy="194706"/>
          </a:xfrm>
          <a:prstGeom prst="roundRect">
            <a:avLst>
              <a:gd name="adj" fmla="val 64713"/>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20" name="Rechteck: abgerundete Ecken 19">
            <a:extLst>
              <a:ext uri="{FF2B5EF4-FFF2-40B4-BE49-F238E27FC236}">
                <a16:creationId xmlns:a16="http://schemas.microsoft.com/office/drawing/2014/main" id="{DA1E53EF-C4F9-66BF-5E91-4C64C89AC27C}"/>
              </a:ext>
            </a:extLst>
          </p:cNvPr>
          <p:cNvSpPr/>
          <p:nvPr/>
        </p:nvSpPr>
        <p:spPr bwMode="ltGray">
          <a:xfrm rot="5400000">
            <a:off x="-269606" y="5354932"/>
            <a:ext cx="1464166" cy="194706"/>
          </a:xfrm>
          <a:prstGeom prst="roundRect">
            <a:avLst>
              <a:gd name="adj" fmla="val 64713"/>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278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962228" y="627052"/>
            <a:ext cx="10729912"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en-US" sz="3200" dirty="0" err="1">
                <a:solidFill>
                  <a:schemeClr val="tx1"/>
                </a:solidFill>
                <a:latin typeface="Arial" panose="020B0604020202020204" pitchFamily="34" charset="0"/>
                <a:ea typeface="+mj-ea"/>
                <a:cs typeface="Arial" panose="020B0604020202020204" pitchFamily="34" charset="0"/>
              </a:rPr>
              <a:t>Relevanz</a:t>
            </a:r>
            <a:r>
              <a:rPr lang="en-US" sz="3200" dirty="0">
                <a:solidFill>
                  <a:schemeClr val="tx1"/>
                </a:solidFill>
                <a:latin typeface="Arial" panose="020B0604020202020204" pitchFamily="34" charset="0"/>
                <a:ea typeface="+mj-ea"/>
                <a:cs typeface="Arial" panose="020B0604020202020204" pitchFamily="34" charset="0"/>
              </a:rPr>
              <a:t> der </a:t>
            </a:r>
            <a:r>
              <a:rPr lang="en-US" sz="3200" dirty="0" err="1">
                <a:solidFill>
                  <a:schemeClr val="tx1"/>
                </a:solidFill>
                <a:latin typeface="Arial" panose="020B0604020202020204" pitchFamily="34" charset="0"/>
                <a:ea typeface="+mj-ea"/>
                <a:cs typeface="Arial" panose="020B0604020202020204" pitchFamily="34" charset="0"/>
              </a:rPr>
              <a:t>Pneumokokken-Impfung</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46</a:t>
            </a:fld>
            <a:endParaRPr lang="de-DE" dirty="0"/>
          </a:p>
        </p:txBody>
      </p:sp>
      <p:sp>
        <p:nvSpPr>
          <p:cNvPr id="2" name="Textfeld 1">
            <a:extLst>
              <a:ext uri="{FF2B5EF4-FFF2-40B4-BE49-F238E27FC236}">
                <a16:creationId xmlns:a16="http://schemas.microsoft.com/office/drawing/2014/main" id="{1A479935-746C-E632-4D26-18E9E93C8E3C}"/>
              </a:ext>
            </a:extLst>
          </p:cNvPr>
          <p:cNvSpPr txBox="1"/>
          <p:nvPr/>
        </p:nvSpPr>
        <p:spPr>
          <a:xfrm>
            <a:off x="0" y="6312386"/>
            <a:ext cx="11361917" cy="553998"/>
          </a:xfrm>
          <a:prstGeom prst="rect">
            <a:avLst/>
          </a:prstGeom>
          <a:noFill/>
        </p:spPr>
        <p:txBody>
          <a:bodyPr wrap="square">
            <a:spAutoFit/>
          </a:bodyPr>
          <a:lstStyle/>
          <a:p>
            <a:r>
              <a:rPr lang="de-DE" sz="1000" dirty="0">
                <a:latin typeface="Montserrat Light" panose="00000400000000000000" pitchFamily="2" charset="0"/>
              </a:rPr>
              <a:t>Zitat übersetzt aus: Mo Y, Zeng J, Xiao C, Zhang L, Wang L, Lu F, Johnson DW, </a:t>
            </a:r>
            <a:r>
              <a:rPr lang="de-DE" sz="1000" dirty="0" err="1">
                <a:latin typeface="Montserrat Light" panose="00000400000000000000" pitchFamily="2" charset="0"/>
              </a:rPr>
              <a:t>Stålsby</a:t>
            </a:r>
            <a:r>
              <a:rPr lang="de-DE" sz="1000" dirty="0">
                <a:latin typeface="Montserrat Light" panose="00000400000000000000" pitchFamily="2" charset="0"/>
              </a:rPr>
              <a:t> </a:t>
            </a:r>
            <a:r>
              <a:rPr lang="de-DE" sz="1000" dirty="0" err="1">
                <a:latin typeface="Montserrat Light" panose="00000400000000000000" pitchFamily="2" charset="0"/>
              </a:rPr>
              <a:t>Lundborg</a:t>
            </a:r>
            <a:r>
              <a:rPr lang="de-DE" sz="1000" dirty="0">
                <a:latin typeface="Montserrat Light" panose="00000400000000000000" pitchFamily="2" charset="0"/>
              </a:rPr>
              <a:t> C, Nitsch D, Liu X, Su G. </a:t>
            </a:r>
            <a:r>
              <a:rPr lang="de-DE" sz="1000" dirty="0" err="1">
                <a:latin typeface="Montserrat Light" panose="00000400000000000000" pitchFamily="2" charset="0"/>
              </a:rPr>
              <a:t>Effectiveness</a:t>
            </a:r>
            <a:r>
              <a:rPr lang="de-DE" sz="1000" dirty="0">
                <a:latin typeface="Montserrat Light" panose="00000400000000000000" pitchFamily="2" charset="0"/>
              </a:rPr>
              <a:t> and </a:t>
            </a:r>
            <a:r>
              <a:rPr lang="de-DE" sz="1000" dirty="0" err="1">
                <a:latin typeface="Montserrat Light" panose="00000400000000000000" pitchFamily="2" charset="0"/>
              </a:rPr>
              <a:t>safety</a:t>
            </a:r>
            <a:r>
              <a:rPr lang="de-DE" sz="1000" dirty="0">
                <a:latin typeface="Montserrat Light" panose="00000400000000000000" pitchFamily="2" charset="0"/>
              </a:rPr>
              <a:t> of </a:t>
            </a:r>
            <a:r>
              <a:rPr lang="de-DE" sz="1000" dirty="0" err="1">
                <a:latin typeface="Montserrat Light" panose="00000400000000000000" pitchFamily="2" charset="0"/>
              </a:rPr>
              <a:t>pneumococcal</a:t>
            </a:r>
            <a:r>
              <a:rPr lang="de-DE" sz="1000" dirty="0">
                <a:latin typeface="Montserrat Light" panose="00000400000000000000" pitchFamily="2" charset="0"/>
              </a:rPr>
              <a:t> </a:t>
            </a:r>
            <a:r>
              <a:rPr lang="de-DE" sz="1000" dirty="0" err="1">
                <a:latin typeface="Montserrat Light" panose="00000400000000000000" pitchFamily="2" charset="0"/>
              </a:rPr>
              <a:t>vaccines</a:t>
            </a:r>
            <a:r>
              <a:rPr lang="de-DE" sz="1000" dirty="0">
                <a:latin typeface="Montserrat Light" panose="00000400000000000000" pitchFamily="2" charset="0"/>
              </a:rPr>
              <a:t> </a:t>
            </a:r>
            <a:r>
              <a:rPr lang="de-DE" sz="1000" dirty="0" err="1">
                <a:latin typeface="Montserrat Light" panose="00000400000000000000" pitchFamily="2" charset="0"/>
              </a:rPr>
              <a:t>used</a:t>
            </a:r>
            <a:r>
              <a:rPr lang="de-DE" sz="1000" dirty="0">
                <a:latin typeface="Montserrat Light" panose="00000400000000000000" pitchFamily="2" charset="0"/>
              </a:rPr>
              <a:t> </a:t>
            </a:r>
            <a:r>
              <a:rPr lang="de-DE" sz="1000" dirty="0" err="1">
                <a:latin typeface="Montserrat Light" panose="00000400000000000000" pitchFamily="2" charset="0"/>
              </a:rPr>
              <a:t>alone</a:t>
            </a:r>
            <a:r>
              <a:rPr lang="de-DE" sz="1000" dirty="0">
                <a:latin typeface="Montserrat Light" panose="00000400000000000000" pitchFamily="2" charset="0"/>
              </a:rPr>
              <a:t> </a:t>
            </a:r>
            <a:r>
              <a:rPr lang="de-DE" sz="1000" dirty="0" err="1">
                <a:latin typeface="Montserrat Light" panose="00000400000000000000" pitchFamily="2" charset="0"/>
              </a:rPr>
              <a:t>or</a:t>
            </a:r>
            <a:r>
              <a:rPr lang="de-DE" sz="1000" dirty="0">
                <a:latin typeface="Montserrat Light" panose="00000400000000000000" pitchFamily="2" charset="0"/>
              </a:rPr>
              <a:t> </a:t>
            </a:r>
            <a:r>
              <a:rPr lang="de-DE" sz="1000" dirty="0" err="1">
                <a:latin typeface="Montserrat Light" panose="00000400000000000000" pitchFamily="2" charset="0"/>
              </a:rPr>
              <a:t>combined</a:t>
            </a:r>
            <a:r>
              <a:rPr lang="de-DE" sz="1000" dirty="0">
                <a:latin typeface="Montserrat Light" panose="00000400000000000000" pitchFamily="2" charset="0"/>
              </a:rPr>
              <a:t> </a:t>
            </a:r>
            <a:r>
              <a:rPr lang="de-DE" sz="1000" dirty="0" err="1">
                <a:latin typeface="Montserrat Light" panose="00000400000000000000" pitchFamily="2" charset="0"/>
              </a:rPr>
              <a:t>with</a:t>
            </a:r>
            <a:r>
              <a:rPr lang="de-DE" sz="1000" dirty="0">
                <a:latin typeface="Montserrat Light" panose="00000400000000000000" pitchFamily="2" charset="0"/>
              </a:rPr>
              <a:t> </a:t>
            </a:r>
            <a:r>
              <a:rPr lang="de-DE" sz="1000" dirty="0" err="1">
                <a:latin typeface="Montserrat Light" panose="00000400000000000000" pitchFamily="2" charset="0"/>
              </a:rPr>
              <a:t>influenza</a:t>
            </a:r>
            <a:r>
              <a:rPr lang="de-DE" sz="1000" dirty="0">
                <a:latin typeface="Montserrat Light" panose="00000400000000000000" pitchFamily="2" charset="0"/>
              </a:rPr>
              <a:t> </a:t>
            </a:r>
            <a:r>
              <a:rPr lang="de-DE" sz="1000" dirty="0" err="1">
                <a:latin typeface="Montserrat Light" panose="00000400000000000000" pitchFamily="2" charset="0"/>
              </a:rPr>
              <a:t>vaccination</a:t>
            </a:r>
            <a:r>
              <a:rPr lang="de-DE" sz="1000" dirty="0">
                <a:latin typeface="Montserrat Light" panose="00000400000000000000" pitchFamily="2" charset="0"/>
              </a:rPr>
              <a:t> in </a:t>
            </a:r>
            <a:r>
              <a:rPr lang="de-DE" sz="1000" dirty="0" err="1">
                <a:latin typeface="Montserrat Light" panose="00000400000000000000" pitchFamily="2" charset="0"/>
              </a:rPr>
              <a:t>dialysis</a:t>
            </a:r>
            <a:r>
              <a:rPr lang="de-DE" sz="1000" dirty="0">
                <a:latin typeface="Montserrat Light" panose="00000400000000000000" pitchFamily="2" charset="0"/>
              </a:rPr>
              <a:t> </a:t>
            </a:r>
            <a:r>
              <a:rPr lang="de-DE" sz="1000" dirty="0" err="1">
                <a:latin typeface="Montserrat Light" panose="00000400000000000000" pitchFamily="2" charset="0"/>
              </a:rPr>
              <a:t>patients</a:t>
            </a:r>
            <a:r>
              <a:rPr lang="de-DE" sz="1000" dirty="0">
                <a:latin typeface="Montserrat Light" panose="00000400000000000000" pitchFamily="2" charset="0"/>
              </a:rPr>
              <a:t>: A </a:t>
            </a:r>
            <a:r>
              <a:rPr lang="de-DE" sz="1000" dirty="0" err="1">
                <a:latin typeface="Montserrat Light" panose="00000400000000000000" pitchFamily="2" charset="0"/>
              </a:rPr>
              <a:t>systematic</a:t>
            </a:r>
            <a:r>
              <a:rPr lang="de-DE" sz="1000" dirty="0">
                <a:latin typeface="Montserrat Light" panose="00000400000000000000" pitchFamily="2" charset="0"/>
              </a:rPr>
              <a:t> review and meta-analysis. Vaccine. 2020 Nov 3;38(47):7422-7432. doi: 10.1016/j.vaccine.2020.09.080. </a:t>
            </a:r>
            <a:r>
              <a:rPr lang="de-DE" sz="1000" dirty="0" err="1">
                <a:latin typeface="Montserrat Light" panose="00000400000000000000" pitchFamily="2" charset="0"/>
              </a:rPr>
              <a:t>Epub</a:t>
            </a:r>
            <a:r>
              <a:rPr lang="de-DE" sz="1000" dirty="0">
                <a:latin typeface="Montserrat Light" panose="00000400000000000000" pitchFamily="2" charset="0"/>
              </a:rPr>
              <a:t> 2020 </a:t>
            </a:r>
            <a:r>
              <a:rPr lang="de-DE" sz="1000" dirty="0" err="1">
                <a:latin typeface="Montserrat Light" panose="00000400000000000000" pitchFamily="2" charset="0"/>
              </a:rPr>
              <a:t>Oct</a:t>
            </a:r>
            <a:r>
              <a:rPr lang="de-DE" sz="1000" dirty="0">
                <a:latin typeface="Montserrat Light" panose="00000400000000000000" pitchFamily="2" charset="0"/>
              </a:rPr>
              <a:t> 12. PMID: 33059969.</a:t>
            </a:r>
          </a:p>
        </p:txBody>
      </p:sp>
      <p:sp>
        <p:nvSpPr>
          <p:cNvPr id="11" name="Textfeld 10">
            <a:extLst>
              <a:ext uri="{FF2B5EF4-FFF2-40B4-BE49-F238E27FC236}">
                <a16:creationId xmlns:a16="http://schemas.microsoft.com/office/drawing/2014/main" id="{037A72A8-21CC-EBFF-6683-352D53EA879C}"/>
              </a:ext>
            </a:extLst>
          </p:cNvPr>
          <p:cNvSpPr txBox="1"/>
          <p:nvPr/>
        </p:nvSpPr>
        <p:spPr>
          <a:xfrm>
            <a:off x="1375144" y="1960009"/>
            <a:ext cx="9441712" cy="2308324"/>
          </a:xfrm>
          <a:prstGeom prst="rect">
            <a:avLst/>
          </a:prstGeom>
          <a:solidFill>
            <a:srgbClr val="FFFF00"/>
          </a:solidFill>
          <a:effectLst>
            <a:outerShdw blurRad="63500" sx="102000" sy="102000" algn="ctr" rotWithShape="0">
              <a:prstClr val="black">
                <a:alpha val="40000"/>
              </a:prstClr>
            </a:outerShdw>
          </a:effectLst>
        </p:spPr>
        <p:txBody>
          <a:bodyPr wrap="square" rtlCol="0">
            <a:spAutoFit/>
          </a:bodyPr>
          <a:lstStyle/>
          <a:p>
            <a:pPr algn="ctr"/>
            <a:r>
              <a:rPr lang="de-DE" sz="2000" dirty="0">
                <a:latin typeface="Montserrat" panose="00000500000000000000" pitchFamily="2" charset="0"/>
              </a:rPr>
              <a:t>Bei </a:t>
            </a:r>
            <a:r>
              <a:rPr lang="de-DE" sz="2000" b="1" dirty="0">
                <a:latin typeface="Montserrat" panose="00000500000000000000" pitchFamily="2" charset="0"/>
              </a:rPr>
              <a:t>Dialysepatienten</a:t>
            </a:r>
            <a:r>
              <a:rPr lang="de-DE" sz="2000" dirty="0">
                <a:latin typeface="Montserrat" panose="00000500000000000000" pitchFamily="2" charset="0"/>
              </a:rPr>
              <a:t> war das Risiko, an einer </a:t>
            </a:r>
            <a:r>
              <a:rPr lang="de-DE" sz="2000" b="1" dirty="0">
                <a:latin typeface="Montserrat" panose="00000500000000000000" pitchFamily="2" charset="0"/>
              </a:rPr>
              <a:t>Lungenentzündung zu sterben,</a:t>
            </a:r>
            <a:r>
              <a:rPr lang="de-DE" sz="2000" dirty="0">
                <a:latin typeface="Montserrat" panose="00000500000000000000" pitchFamily="2" charset="0"/>
              </a:rPr>
              <a:t> </a:t>
            </a:r>
          </a:p>
          <a:p>
            <a:pPr algn="ctr"/>
            <a:endParaRPr lang="de-DE" sz="2000" dirty="0">
              <a:latin typeface="Montserrat" panose="00000500000000000000" pitchFamily="2" charset="0"/>
            </a:endParaRPr>
          </a:p>
          <a:p>
            <a:pPr algn="ctr"/>
            <a:r>
              <a:rPr lang="de-DE" sz="2400" b="1" dirty="0">
                <a:solidFill>
                  <a:srgbClr val="FF0000"/>
                </a:solidFill>
                <a:latin typeface="Montserrat" panose="00000500000000000000" pitchFamily="2" charset="0"/>
              </a:rPr>
              <a:t>14- bis 16-mal höher als in der Allgemeinbevölkerung,</a:t>
            </a:r>
          </a:p>
          <a:p>
            <a:pPr algn="ctr"/>
            <a:endParaRPr lang="de-DE" sz="2000" dirty="0">
              <a:latin typeface="Montserrat" panose="00000500000000000000" pitchFamily="2" charset="0"/>
            </a:endParaRPr>
          </a:p>
          <a:p>
            <a:pPr algn="ctr"/>
            <a:r>
              <a:rPr lang="de-DE" sz="2000" dirty="0">
                <a:latin typeface="Montserrat" panose="00000500000000000000" pitchFamily="2" charset="0"/>
              </a:rPr>
              <a:t> während </a:t>
            </a:r>
            <a:r>
              <a:rPr lang="de-DE" sz="2000" b="1" i="1" dirty="0">
                <a:latin typeface="Montserrat" panose="00000500000000000000" pitchFamily="2" charset="0"/>
              </a:rPr>
              <a:t>Streptococcus pneumoniae </a:t>
            </a:r>
            <a:r>
              <a:rPr lang="de-DE" sz="2000" dirty="0">
                <a:latin typeface="Montserrat" panose="00000500000000000000" pitchFamily="2" charset="0"/>
              </a:rPr>
              <a:t>der häufigste Erreger von Lungenentzündungen war.</a:t>
            </a:r>
          </a:p>
        </p:txBody>
      </p:sp>
    </p:spTree>
    <p:extLst>
      <p:ext uri="{BB962C8B-B14F-4D97-AF65-F5344CB8AC3E}">
        <p14:creationId xmlns:p14="http://schemas.microsoft.com/office/powerpoint/2010/main" val="3266222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8B38E65-9E09-31ED-CD80-1170E67268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2" name="think-cell data - do not delete" hidden="1">
                        <a:extLst>
                          <a:ext uri="{FF2B5EF4-FFF2-40B4-BE49-F238E27FC236}">
                            <a16:creationId xmlns:a16="http://schemas.microsoft.com/office/drawing/2014/main" id="{F8B38E65-9E09-31ED-CD80-1170E67268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Grafik 9">
            <a:extLst>
              <a:ext uri="{FF2B5EF4-FFF2-40B4-BE49-F238E27FC236}">
                <a16:creationId xmlns:a16="http://schemas.microsoft.com/office/drawing/2014/main" id="{F0C89648-D241-5B34-680C-3A5962A72F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14525" y="1791463"/>
            <a:ext cx="3863975" cy="2006973"/>
          </a:xfrm>
          <a:prstGeom prst="rect">
            <a:avLst/>
          </a:prstGeom>
        </p:spPr>
      </p:pic>
      <p:sp>
        <p:nvSpPr>
          <p:cNvPr id="15" name="Textfeld 14">
            <a:extLst>
              <a:ext uri="{FF2B5EF4-FFF2-40B4-BE49-F238E27FC236}">
                <a16:creationId xmlns:a16="http://schemas.microsoft.com/office/drawing/2014/main" id="{83485409-DD14-25A9-D3E5-61DF2E089814}"/>
              </a:ext>
            </a:extLst>
          </p:cNvPr>
          <p:cNvSpPr txBox="1"/>
          <p:nvPr/>
        </p:nvSpPr>
        <p:spPr>
          <a:xfrm>
            <a:off x="1955800" y="1386725"/>
            <a:ext cx="6103620" cy="276999"/>
          </a:xfrm>
          <a:prstGeom prst="rect">
            <a:avLst/>
          </a:prstGeom>
          <a:noFill/>
        </p:spPr>
        <p:txBody>
          <a:bodyPr wrap="square" lIns="0" tIns="0" rIns="0" bIns="0">
            <a:spAutoFit/>
          </a:bodyPr>
          <a:lstStyle/>
          <a:p>
            <a:r>
              <a:rPr lang="de-DE" b="1">
                <a:solidFill>
                  <a:schemeClr val="tx1">
                    <a:lumMod val="65000"/>
                    <a:lumOff val="35000"/>
                  </a:schemeClr>
                </a:solidFill>
              </a:rPr>
              <a:t> Empfehlungen zur Standardimpfung</a:t>
            </a:r>
          </a:p>
        </p:txBody>
      </p:sp>
      <p:sp>
        <p:nvSpPr>
          <p:cNvPr id="17" name="Textfeld 16">
            <a:extLst>
              <a:ext uri="{FF2B5EF4-FFF2-40B4-BE49-F238E27FC236}">
                <a16:creationId xmlns:a16="http://schemas.microsoft.com/office/drawing/2014/main" id="{C18C2F0B-1CAF-6143-E283-0B2E20B6609E}"/>
              </a:ext>
            </a:extLst>
          </p:cNvPr>
          <p:cNvSpPr txBox="1"/>
          <p:nvPr/>
        </p:nvSpPr>
        <p:spPr>
          <a:xfrm>
            <a:off x="1955800" y="4407817"/>
            <a:ext cx="9918700" cy="1107996"/>
          </a:xfrm>
          <a:prstGeom prst="rect">
            <a:avLst/>
          </a:prstGeom>
          <a:noFill/>
        </p:spPr>
        <p:txBody>
          <a:bodyPr wrap="square" lIns="0" tIns="0" rIns="0" bIns="0">
            <a:spAutoFit/>
          </a:bodyPr>
          <a:lstStyle/>
          <a:p>
            <a:r>
              <a:rPr lang="de-DE" b="1">
                <a:solidFill>
                  <a:schemeClr val="tx1">
                    <a:lumMod val="65000"/>
                    <a:lumOff val="35000"/>
                  </a:schemeClr>
                </a:solidFill>
              </a:rPr>
              <a:t>Wiederholungsimpfungen mit PCV20</a:t>
            </a:r>
            <a:r>
              <a:rPr lang="de-DE">
                <a:solidFill>
                  <a:schemeClr val="tx1">
                    <a:lumMod val="65000"/>
                    <a:lumOff val="35000"/>
                  </a:schemeClr>
                </a:solidFill>
              </a:rPr>
              <a:t> </a:t>
            </a:r>
          </a:p>
          <a:p>
            <a:r>
              <a:rPr lang="de-DE">
                <a:solidFill>
                  <a:schemeClr val="tx1">
                    <a:lumMod val="65000"/>
                    <a:lumOff val="35000"/>
                  </a:schemeClr>
                </a:solidFill>
              </a:rPr>
              <a:t>Zur möglichen Notwendigkeit von Wiederholungsimpfungen nach einer Impfung mit PCV20 liegen derzeit keine Daten vor, weswegen hierzu noch keine Aussagen gemacht werden können. Die STIKO wird sich zu gegebener Zeit erneut mit diesem Thema beschäftigen.</a:t>
            </a:r>
          </a:p>
        </p:txBody>
      </p:sp>
      <p:sp>
        <p:nvSpPr>
          <p:cNvPr id="7" name="Textplatzhalter 6">
            <a:extLst>
              <a:ext uri="{FF2B5EF4-FFF2-40B4-BE49-F238E27FC236}">
                <a16:creationId xmlns:a16="http://schemas.microsoft.com/office/drawing/2014/main" id="{AB68D696-3F07-5D63-95D0-82A00D21A65A}"/>
              </a:ext>
            </a:extLst>
          </p:cNvPr>
          <p:cNvSpPr>
            <a:spLocks noGrp="1"/>
          </p:cNvSpPr>
          <p:nvPr>
            <p:ph type="body" sz="quarter" idx="13"/>
          </p:nvPr>
        </p:nvSpPr>
        <p:spPr>
          <a:xfrm>
            <a:off x="365125" y="6446685"/>
            <a:ext cx="10336213" cy="138499"/>
          </a:xfrm>
        </p:spPr>
        <p:txBody>
          <a:bodyPr/>
          <a:lstStyle/>
          <a:p>
            <a:r>
              <a:rPr lang="de-DE" err="1"/>
              <a:t>Epid</a:t>
            </a:r>
            <a:r>
              <a:rPr lang="de-DE"/>
              <a:t> Bull 2024;4:1- 72 | DOI 10.25646/11892 &amp; </a:t>
            </a:r>
            <a:r>
              <a:rPr lang="de-DE" err="1"/>
              <a:t>Epid</a:t>
            </a:r>
            <a:r>
              <a:rPr lang="de-DE"/>
              <a:t> Bull 2023;39:3-44 | DOI 10.25646/11719</a:t>
            </a:r>
          </a:p>
        </p:txBody>
      </p:sp>
      <p:sp>
        <p:nvSpPr>
          <p:cNvPr id="3" name="Titel 2">
            <a:extLst>
              <a:ext uri="{FF2B5EF4-FFF2-40B4-BE49-F238E27FC236}">
                <a16:creationId xmlns:a16="http://schemas.microsoft.com/office/drawing/2014/main" id="{BE08F424-8BAA-C155-1BBF-D3BB1058077E}"/>
              </a:ext>
            </a:extLst>
          </p:cNvPr>
          <p:cNvSpPr>
            <a:spLocks noGrp="1"/>
          </p:cNvSpPr>
          <p:nvPr>
            <p:ph type="title" idx="4294967295"/>
          </p:nvPr>
        </p:nvSpPr>
        <p:spPr>
          <a:xfrm>
            <a:off x="365125" y="442379"/>
            <a:ext cx="11460163" cy="430887"/>
          </a:xfrm>
        </p:spPr>
        <p:txBody>
          <a:bodyPr vert="horz">
            <a:noAutofit/>
          </a:bodyPr>
          <a:lstStyle/>
          <a:p>
            <a:pPr>
              <a:buClr>
                <a:srgbClr val="FC1921"/>
              </a:buClr>
              <a:defRPr/>
            </a:pPr>
            <a:r>
              <a:rPr lang="de-DE" sz="3200" dirty="0">
                <a:latin typeface="Arial" panose="020B0604020202020204" pitchFamily="34" charset="0"/>
                <a:cs typeface="Arial" panose="020B0604020202020204" pitchFamily="34" charset="0"/>
              </a:rPr>
              <a:t>Pneumokokken </a:t>
            </a:r>
            <a:br>
              <a:rPr lang="de-DE" sz="3200" dirty="0">
                <a:latin typeface="Arial" panose="020B0604020202020204" pitchFamily="34" charset="0"/>
                <a:cs typeface="Arial" panose="020B0604020202020204" pitchFamily="34" charset="0"/>
              </a:rPr>
            </a:br>
            <a:r>
              <a:rPr lang="de-DE" sz="3200" dirty="0"/>
              <a:t>STIKO-Impfempfehlung für Erwachsene 60+</a:t>
            </a:r>
            <a:endParaRPr lang="de-DE" sz="3200" dirty="0">
              <a:latin typeface="Arial" panose="020B0604020202020204" pitchFamily="34" charset="0"/>
              <a:cs typeface="Arial" panose="020B0604020202020204" pitchFamily="34" charset="0"/>
            </a:endParaRPr>
          </a:p>
        </p:txBody>
      </p:sp>
      <p:sp>
        <p:nvSpPr>
          <p:cNvPr id="11" name="Foliennummernplatzhalter 10">
            <a:extLst>
              <a:ext uri="{FF2B5EF4-FFF2-40B4-BE49-F238E27FC236}">
                <a16:creationId xmlns:a16="http://schemas.microsoft.com/office/drawing/2014/main" id="{4EFC588E-79A1-83A9-C4C0-D8ABEE757C02}"/>
              </a:ext>
            </a:extLst>
          </p:cNvPr>
          <p:cNvSpPr>
            <a:spLocks noGrp="1"/>
          </p:cNvSpPr>
          <p:nvPr>
            <p:ph type="sldNum" sz="quarter" idx="21"/>
          </p:nvPr>
        </p:nvSpPr>
        <p:spPr/>
        <p:txBody>
          <a:bodyPr/>
          <a:lstStyle/>
          <a:p>
            <a:fld id="{9F9F533D-B52E-4A2F-BF72-0ADD2D94BD75}" type="slidenum">
              <a:rPr lang="en-GB" smtClean="0"/>
              <a:pPr/>
              <a:t>47</a:t>
            </a:fld>
            <a:endParaRPr lang="en-GB"/>
          </a:p>
        </p:txBody>
      </p:sp>
      <p:pic>
        <p:nvPicPr>
          <p:cNvPr id="2" name="Grafik 1">
            <a:extLst>
              <a:ext uri="{FF2B5EF4-FFF2-40B4-BE49-F238E27FC236}">
                <a16:creationId xmlns:a16="http://schemas.microsoft.com/office/drawing/2014/main" id="{4DAEB651-DF28-D7F4-0116-CFD5F00319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86400" y="1791463"/>
            <a:ext cx="6464300" cy="2006973"/>
          </a:xfrm>
          <a:prstGeom prst="rect">
            <a:avLst/>
          </a:prstGeom>
        </p:spPr>
      </p:pic>
      <p:grpSp>
        <p:nvGrpSpPr>
          <p:cNvPr id="5" name="Gruppieren 4">
            <a:extLst>
              <a:ext uri="{FF2B5EF4-FFF2-40B4-BE49-F238E27FC236}">
                <a16:creationId xmlns:a16="http://schemas.microsoft.com/office/drawing/2014/main" id="{A9D4C426-326F-1E7F-FE6A-B49072383B6E}"/>
              </a:ext>
            </a:extLst>
          </p:cNvPr>
          <p:cNvGrpSpPr/>
          <p:nvPr/>
        </p:nvGrpSpPr>
        <p:grpSpPr>
          <a:xfrm>
            <a:off x="347662" y="1376363"/>
            <a:ext cx="1258888" cy="4789487"/>
            <a:chOff x="347662" y="1376363"/>
            <a:chExt cx="1258888" cy="4789487"/>
          </a:xfrm>
        </p:grpSpPr>
        <p:sp>
          <p:nvSpPr>
            <p:cNvPr id="6" name="Rechteck 5">
              <a:extLst>
                <a:ext uri="{FF2B5EF4-FFF2-40B4-BE49-F238E27FC236}">
                  <a16:creationId xmlns:a16="http://schemas.microsoft.com/office/drawing/2014/main" id="{63C4626B-00AE-A99B-6744-4E76CAF29AC8}"/>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6AADCA27-A247-F7E2-0F5F-B45D5BCF9583}"/>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8">
              <a:extLst>
                <a:ext uri="{FF2B5EF4-FFF2-40B4-BE49-F238E27FC236}">
                  <a16:creationId xmlns:a16="http://schemas.microsoft.com/office/drawing/2014/main" id="{032CED2C-6002-A2C0-798B-2C76E86F12F1}"/>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extLst>
                <a:ext uri="{FF2B5EF4-FFF2-40B4-BE49-F238E27FC236}">
                  <a16:creationId xmlns:a16="http://schemas.microsoft.com/office/drawing/2014/main" id="{EA9E4F4B-FDC3-D40E-B091-3DE8AADE034D}"/>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4" name="Grafik 13" descr="Dokument Silhouette">
            <a:extLst>
              <a:ext uri="{FF2B5EF4-FFF2-40B4-BE49-F238E27FC236}">
                <a16:creationId xmlns:a16="http://schemas.microsoft.com/office/drawing/2014/main" id="{9BFBA840-43CF-5FB7-6E76-4ACAC28D266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0318" y="1532961"/>
            <a:ext cx="914400" cy="914400"/>
          </a:xfrm>
          <a:prstGeom prst="rect">
            <a:avLst/>
          </a:prstGeom>
        </p:spPr>
      </p:pic>
    </p:spTree>
    <p:extLst>
      <p:ext uri="{BB962C8B-B14F-4D97-AF65-F5344CB8AC3E}">
        <p14:creationId xmlns:p14="http://schemas.microsoft.com/office/powerpoint/2010/main" val="291120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79ABFC4F-C4EE-37DD-BF04-E0D6CC40383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4" name="think-cell data - do not delete" hidden="1">
                        <a:extLst>
                          <a:ext uri="{FF2B5EF4-FFF2-40B4-BE49-F238E27FC236}">
                            <a16:creationId xmlns:a16="http://schemas.microsoft.com/office/drawing/2014/main" id="{79ABFC4F-C4EE-37DD-BF04-E0D6CC4038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Untertitel 3">
            <a:extLst>
              <a:ext uri="{FF2B5EF4-FFF2-40B4-BE49-F238E27FC236}">
                <a16:creationId xmlns:a16="http://schemas.microsoft.com/office/drawing/2014/main" id="{E370B66D-7052-6641-7128-0042FFD2B9A4}"/>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Empfehlungen zum Impfabstand nach Vorimpfung mit anderen Pneumokokken Impfstoffen</a:t>
            </a:r>
          </a:p>
        </p:txBody>
      </p:sp>
      <p:sp>
        <p:nvSpPr>
          <p:cNvPr id="15" name="Textfeld 14">
            <a:extLst>
              <a:ext uri="{FF2B5EF4-FFF2-40B4-BE49-F238E27FC236}">
                <a16:creationId xmlns:a16="http://schemas.microsoft.com/office/drawing/2014/main" id="{83485409-DD14-25A9-D3E5-61DF2E089814}"/>
              </a:ext>
            </a:extLst>
          </p:cNvPr>
          <p:cNvSpPr txBox="1"/>
          <p:nvPr/>
        </p:nvSpPr>
        <p:spPr>
          <a:xfrm>
            <a:off x="2677885" y="1122994"/>
            <a:ext cx="7764388" cy="369332"/>
          </a:xfrm>
          <a:prstGeom prst="rect">
            <a:avLst/>
          </a:prstGeom>
          <a:noFill/>
        </p:spPr>
        <p:txBody>
          <a:bodyPr wrap="square">
            <a:spAutoFit/>
          </a:bodyPr>
          <a:lstStyle/>
          <a:p>
            <a:pPr algn="ctr"/>
            <a:r>
              <a:rPr lang="de-DE" b="1"/>
              <a:t> </a:t>
            </a:r>
          </a:p>
        </p:txBody>
      </p:sp>
      <p:pic>
        <p:nvPicPr>
          <p:cNvPr id="7" name="Grafik 6">
            <a:extLst>
              <a:ext uri="{FF2B5EF4-FFF2-40B4-BE49-F238E27FC236}">
                <a16:creationId xmlns:a16="http://schemas.microsoft.com/office/drawing/2014/main" id="{9E35271E-7415-2EA7-9B8A-C7CFA87ED184}"/>
              </a:ext>
            </a:extLst>
          </p:cNvPr>
          <p:cNvPicPr>
            <a:picLocks noChangeAspect="1"/>
          </p:cNvPicPr>
          <p:nvPr/>
        </p:nvPicPr>
        <p:blipFill>
          <a:blip r:embed="rId5"/>
          <a:stretch>
            <a:fillRect/>
          </a:stretch>
        </p:blipFill>
        <p:spPr>
          <a:xfrm>
            <a:off x="1947863" y="1307660"/>
            <a:ext cx="4514068" cy="4858190"/>
          </a:xfrm>
          <a:prstGeom prst="rect">
            <a:avLst/>
          </a:prstGeom>
        </p:spPr>
      </p:pic>
      <p:sp>
        <p:nvSpPr>
          <p:cNvPr id="9" name="Textfeld 8">
            <a:extLst>
              <a:ext uri="{FF2B5EF4-FFF2-40B4-BE49-F238E27FC236}">
                <a16:creationId xmlns:a16="http://schemas.microsoft.com/office/drawing/2014/main" id="{CE09B047-FE0C-281B-D49B-6DBBC6DF0A11}"/>
              </a:ext>
            </a:extLst>
          </p:cNvPr>
          <p:cNvSpPr txBox="1"/>
          <p:nvPr/>
        </p:nvSpPr>
        <p:spPr>
          <a:xfrm>
            <a:off x="6997700" y="1346427"/>
            <a:ext cx="4827587" cy="2031325"/>
          </a:xfrm>
          <a:prstGeom prst="rect">
            <a:avLst/>
          </a:prstGeom>
          <a:noFill/>
        </p:spPr>
        <p:txBody>
          <a:bodyPr wrap="square">
            <a:spAutoFit/>
          </a:bodyPr>
          <a:lstStyle/>
          <a:p>
            <a:r>
              <a:rPr lang="de-DE">
                <a:solidFill>
                  <a:schemeClr val="tx1">
                    <a:lumMod val="65000"/>
                    <a:lumOff val="35000"/>
                  </a:schemeClr>
                </a:solidFill>
              </a:rPr>
              <a:t>„Für Personen ≥18 Jahre mit entsprechender Indikation, deren sequenzielle Impfung bereits mit PCV13 begonnen, bisher jedoch nicht mit PPSV23 abgeschlossen wurde, empfiehlt die STIKO eine Impfung mit PCV20 in einem Mindestabstand von einem Jahr.“</a:t>
            </a:r>
          </a:p>
        </p:txBody>
      </p:sp>
      <p:sp>
        <p:nvSpPr>
          <p:cNvPr id="12" name="Textfeld 11">
            <a:extLst>
              <a:ext uri="{FF2B5EF4-FFF2-40B4-BE49-F238E27FC236}">
                <a16:creationId xmlns:a16="http://schemas.microsoft.com/office/drawing/2014/main" id="{B66D2CB2-8124-74B2-698D-7FFC25A1C1C0}"/>
              </a:ext>
            </a:extLst>
          </p:cNvPr>
          <p:cNvSpPr txBox="1"/>
          <p:nvPr/>
        </p:nvSpPr>
        <p:spPr>
          <a:xfrm>
            <a:off x="6997700" y="3607810"/>
            <a:ext cx="4827587" cy="2031325"/>
          </a:xfrm>
          <a:prstGeom prst="rect">
            <a:avLst/>
          </a:prstGeom>
          <a:noFill/>
        </p:spPr>
        <p:txBody>
          <a:bodyPr wrap="square">
            <a:spAutoFit/>
          </a:bodyPr>
          <a:lstStyle/>
          <a:p>
            <a:r>
              <a:rPr lang="de-DE" dirty="0">
                <a:solidFill>
                  <a:schemeClr val="tx1">
                    <a:lumMod val="65000"/>
                    <a:lumOff val="35000"/>
                  </a:schemeClr>
                </a:solidFill>
              </a:rPr>
              <a:t>„Zur möglichen Notwendigkeit von Wiederholungsimpfungen nach einer Impfung mit PCV20 liegen derzeit keine Daten vor, weswegen hierzu noch keine Aussagen gemacht werden können. Die STIKO wird sich zu gegebener Zeit erneut mit diesem Thema beschäftigen.“</a:t>
            </a:r>
          </a:p>
        </p:txBody>
      </p:sp>
      <p:sp>
        <p:nvSpPr>
          <p:cNvPr id="8" name="Textplatzhalter 7">
            <a:extLst>
              <a:ext uri="{FF2B5EF4-FFF2-40B4-BE49-F238E27FC236}">
                <a16:creationId xmlns:a16="http://schemas.microsoft.com/office/drawing/2014/main" id="{7748BFD7-392F-5D2D-885C-34D51D600A32}"/>
              </a:ext>
            </a:extLst>
          </p:cNvPr>
          <p:cNvSpPr>
            <a:spLocks noGrp="1"/>
          </p:cNvSpPr>
          <p:nvPr>
            <p:ph type="body" sz="quarter" idx="13"/>
          </p:nvPr>
        </p:nvSpPr>
        <p:spPr>
          <a:xfrm>
            <a:off x="365125" y="6446685"/>
            <a:ext cx="10336213" cy="138499"/>
          </a:xfrm>
        </p:spPr>
        <p:txBody>
          <a:bodyPr/>
          <a:lstStyle/>
          <a:p>
            <a:r>
              <a:rPr lang="de-DE" err="1"/>
              <a:t>Epid</a:t>
            </a:r>
            <a:r>
              <a:rPr lang="de-DE"/>
              <a:t> Bull 2024;4:1- 72 | DOI 10.25646/11892 &amp; </a:t>
            </a:r>
            <a:r>
              <a:rPr lang="de-DE" err="1"/>
              <a:t>Epid</a:t>
            </a:r>
            <a:r>
              <a:rPr lang="de-DE"/>
              <a:t> Bull 2023;39:3-44 | DOI 10.25646/11719</a:t>
            </a:r>
          </a:p>
        </p:txBody>
      </p:sp>
      <p:sp>
        <p:nvSpPr>
          <p:cNvPr id="3" name="Titel 2">
            <a:extLst>
              <a:ext uri="{FF2B5EF4-FFF2-40B4-BE49-F238E27FC236}">
                <a16:creationId xmlns:a16="http://schemas.microsoft.com/office/drawing/2014/main" id="{BAA46B78-7CE9-EEDB-728F-4A4C81977B68}"/>
              </a:ext>
            </a:extLst>
          </p:cNvPr>
          <p:cNvSpPr>
            <a:spLocks noGrp="1"/>
          </p:cNvSpPr>
          <p:nvPr>
            <p:ph type="title" idx="4294967295"/>
          </p:nvPr>
        </p:nvSpPr>
        <p:spPr>
          <a:xfrm>
            <a:off x="365125" y="284928"/>
            <a:ext cx="11460163" cy="430887"/>
          </a:xfrm>
        </p:spPr>
        <p:txBody>
          <a:bodyPr vert="horz">
            <a:noAutofit/>
          </a:bodyPr>
          <a:lstStyle/>
          <a:p>
            <a:r>
              <a:rPr lang="de-DE" sz="3200" dirty="0">
                <a:latin typeface="Arial" panose="020B0604020202020204" pitchFamily="34" charset="0"/>
                <a:cs typeface="Arial" panose="020B0604020202020204" pitchFamily="34" charset="0"/>
              </a:rPr>
              <a:t>Pneumokokken</a:t>
            </a:r>
          </a:p>
        </p:txBody>
      </p:sp>
      <p:sp>
        <p:nvSpPr>
          <p:cNvPr id="13" name="Foliennummernplatzhalter 12">
            <a:extLst>
              <a:ext uri="{FF2B5EF4-FFF2-40B4-BE49-F238E27FC236}">
                <a16:creationId xmlns:a16="http://schemas.microsoft.com/office/drawing/2014/main" id="{6971A0BF-58CF-C615-FAED-0530BE3A14C4}"/>
              </a:ext>
            </a:extLst>
          </p:cNvPr>
          <p:cNvSpPr>
            <a:spLocks noGrp="1"/>
          </p:cNvSpPr>
          <p:nvPr>
            <p:ph type="sldNum" sz="quarter" idx="21"/>
          </p:nvPr>
        </p:nvSpPr>
        <p:spPr/>
        <p:txBody>
          <a:bodyPr/>
          <a:lstStyle/>
          <a:p>
            <a:fld id="{9F9F533D-B52E-4A2F-BF72-0ADD2D94BD75}" type="slidenum">
              <a:rPr lang="en-GB" smtClean="0"/>
              <a:pPr/>
              <a:t>48</a:t>
            </a:fld>
            <a:endParaRPr lang="en-GB"/>
          </a:p>
        </p:txBody>
      </p:sp>
      <p:grpSp>
        <p:nvGrpSpPr>
          <p:cNvPr id="2" name="Gruppieren 1">
            <a:extLst>
              <a:ext uri="{FF2B5EF4-FFF2-40B4-BE49-F238E27FC236}">
                <a16:creationId xmlns:a16="http://schemas.microsoft.com/office/drawing/2014/main" id="{36DE6F23-0CE8-BC84-9AD3-8E355B01AF15}"/>
              </a:ext>
            </a:extLst>
          </p:cNvPr>
          <p:cNvGrpSpPr/>
          <p:nvPr/>
        </p:nvGrpSpPr>
        <p:grpSpPr>
          <a:xfrm>
            <a:off x="347662" y="1376363"/>
            <a:ext cx="1258888" cy="4789487"/>
            <a:chOff x="347662" y="1376363"/>
            <a:chExt cx="1258888" cy="4789487"/>
          </a:xfrm>
        </p:grpSpPr>
        <p:sp>
          <p:nvSpPr>
            <p:cNvPr id="5" name="Rechteck 4">
              <a:extLst>
                <a:ext uri="{FF2B5EF4-FFF2-40B4-BE49-F238E27FC236}">
                  <a16:creationId xmlns:a16="http://schemas.microsoft.com/office/drawing/2014/main" id="{B3D38398-3A05-E3CA-EF19-91067B6E21F9}"/>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F9CA647C-9933-68F1-911E-D91EA81A4668}"/>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abgerundete Ecken 9">
              <a:extLst>
                <a:ext uri="{FF2B5EF4-FFF2-40B4-BE49-F238E27FC236}">
                  <a16:creationId xmlns:a16="http://schemas.microsoft.com/office/drawing/2014/main" id="{9C50D8F2-0A63-F068-BFF0-33D80AB23D73}"/>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abgerundete Ecken 10">
              <a:extLst>
                <a:ext uri="{FF2B5EF4-FFF2-40B4-BE49-F238E27FC236}">
                  <a16:creationId xmlns:a16="http://schemas.microsoft.com/office/drawing/2014/main" id="{0F06735D-4F5F-7572-5AF9-936039A45C2A}"/>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6" name="Grafik 15" descr="Dokument Silhouette">
            <a:extLst>
              <a:ext uri="{FF2B5EF4-FFF2-40B4-BE49-F238E27FC236}">
                <a16:creationId xmlns:a16="http://schemas.microsoft.com/office/drawing/2014/main" id="{D27213BD-4E2E-051A-C602-5A07A57641F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0318" y="1532961"/>
            <a:ext cx="914400" cy="914400"/>
          </a:xfrm>
          <a:prstGeom prst="rect">
            <a:avLst/>
          </a:prstGeom>
        </p:spPr>
      </p:pic>
    </p:spTree>
    <p:extLst>
      <p:ext uri="{BB962C8B-B14F-4D97-AF65-F5344CB8AC3E}">
        <p14:creationId xmlns:p14="http://schemas.microsoft.com/office/powerpoint/2010/main" val="774129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1" y="247911"/>
            <a:ext cx="11646165"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en-US" sz="3200" dirty="0" err="1">
                <a:solidFill>
                  <a:schemeClr val="tx1"/>
                </a:solidFill>
                <a:latin typeface="Arial" panose="020B0604020202020204" pitchFamily="34" charset="0"/>
                <a:ea typeface="+mj-ea"/>
                <a:cs typeface="Arial" panose="020B0604020202020204" pitchFamily="34" charset="0"/>
              </a:rPr>
              <a:t>Pneumokokken</a:t>
            </a:r>
            <a:r>
              <a:rPr lang="en-US" sz="3200" dirty="0">
                <a:solidFill>
                  <a:schemeClr val="tx1"/>
                </a:solidFill>
                <a:latin typeface="Arial" panose="020B0604020202020204" pitchFamily="34" charset="0"/>
                <a:ea typeface="+mj-ea"/>
                <a:cs typeface="Arial" panose="020B0604020202020204" pitchFamily="34" charset="0"/>
              </a:rPr>
              <a:t> – </a:t>
            </a:r>
            <a:r>
              <a:rPr lang="en-US" sz="3200" dirty="0" err="1">
                <a:solidFill>
                  <a:schemeClr val="tx1"/>
                </a:solidFill>
                <a:latin typeface="Arial" panose="020B0604020202020204" pitchFamily="34" charset="0"/>
                <a:ea typeface="+mj-ea"/>
                <a:cs typeface="Arial" panose="020B0604020202020204" pitchFamily="34" charset="0"/>
              </a:rPr>
              <a:t>Impfstoffe</a:t>
            </a:r>
            <a:r>
              <a:rPr lang="en-US" sz="3200" dirty="0">
                <a:solidFill>
                  <a:schemeClr val="tx1"/>
                </a:solidFill>
                <a:latin typeface="Arial" panose="020B0604020202020204" pitchFamily="34" charset="0"/>
                <a:ea typeface="+mj-ea"/>
                <a:cs typeface="Arial" panose="020B0604020202020204" pitchFamily="34" charset="0"/>
              </a:rPr>
              <a:t> und </a:t>
            </a:r>
            <a:r>
              <a:rPr lang="en-US" sz="3200" dirty="0" err="1">
                <a:solidFill>
                  <a:schemeClr val="tx1"/>
                </a:solidFill>
                <a:latin typeface="Arial" panose="020B0604020202020204" pitchFamily="34" charset="0"/>
                <a:ea typeface="+mj-ea"/>
                <a:cs typeface="Arial" panose="020B0604020202020204" pitchFamily="34" charset="0"/>
              </a:rPr>
              <a:t>etwaige</a:t>
            </a:r>
            <a:r>
              <a:rPr lang="en-US" sz="3200" dirty="0">
                <a:solidFill>
                  <a:schemeClr val="tx1"/>
                </a:solidFill>
                <a:latin typeface="Arial" panose="020B0604020202020204" pitchFamily="34" charset="0"/>
                <a:ea typeface="+mj-ea"/>
                <a:cs typeface="Arial" panose="020B0604020202020204" pitchFamily="34" charset="0"/>
              </a:rPr>
              <a:t> </a:t>
            </a:r>
            <a:r>
              <a:rPr lang="en-US" sz="3200" dirty="0" err="1">
                <a:solidFill>
                  <a:schemeClr val="tx1"/>
                </a:solidFill>
                <a:latin typeface="Arial" panose="020B0604020202020204" pitchFamily="34" charset="0"/>
                <a:ea typeface="+mj-ea"/>
                <a:cs typeface="Arial" panose="020B0604020202020204" pitchFamily="34" charset="0"/>
              </a:rPr>
              <a:t>Besonderheiten</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49</a:t>
            </a:fld>
            <a:endParaRPr lang="de-DE" dirty="0"/>
          </a:p>
        </p:txBody>
      </p:sp>
      <p:sp>
        <p:nvSpPr>
          <p:cNvPr id="2" name="Textfeld 1">
            <a:extLst>
              <a:ext uri="{FF2B5EF4-FFF2-40B4-BE49-F238E27FC236}">
                <a16:creationId xmlns:a16="http://schemas.microsoft.com/office/drawing/2014/main" id="{1A479935-746C-E632-4D26-18E9E93C8E3C}"/>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rPr>
              <a:t>https://www.rki.de/DE/Content/Infekt/EpidBull/Archiv/2024/Ausgaben/04_24.pdf?__blob=publicationFile</a:t>
            </a:r>
          </a:p>
        </p:txBody>
      </p:sp>
      <p:pic>
        <p:nvPicPr>
          <p:cNvPr id="7" name="Grafik 6">
            <a:extLst>
              <a:ext uri="{FF2B5EF4-FFF2-40B4-BE49-F238E27FC236}">
                <a16:creationId xmlns:a16="http://schemas.microsoft.com/office/drawing/2014/main" id="{BE0948D7-0165-EB5B-9A7D-84E92F3688DB}"/>
              </a:ext>
            </a:extLst>
          </p:cNvPr>
          <p:cNvPicPr>
            <a:picLocks noChangeAspect="1"/>
          </p:cNvPicPr>
          <p:nvPr/>
        </p:nvPicPr>
        <p:blipFill rotWithShape="1">
          <a:blip r:embed="rId2"/>
          <a:srcRect l="15744" t="12928" r="3565"/>
          <a:stretch/>
        </p:blipFill>
        <p:spPr>
          <a:xfrm>
            <a:off x="159944" y="743461"/>
            <a:ext cx="5847452" cy="5772011"/>
          </a:xfrm>
          <a:prstGeom prst="rect">
            <a:avLst/>
          </a:prstGeom>
          <a:effectLst>
            <a:outerShdw blurRad="63500" sx="102000" sy="102000" algn="ctr" rotWithShape="0">
              <a:prstClr val="black">
                <a:alpha val="40000"/>
              </a:prstClr>
            </a:outerShdw>
          </a:effectLst>
        </p:spPr>
      </p:pic>
      <p:sp>
        <p:nvSpPr>
          <p:cNvPr id="8" name="Rechteck 7">
            <a:extLst>
              <a:ext uri="{FF2B5EF4-FFF2-40B4-BE49-F238E27FC236}">
                <a16:creationId xmlns:a16="http://schemas.microsoft.com/office/drawing/2014/main" id="{16B4B866-B287-1DEC-760B-3C66434E4E7F}"/>
              </a:ext>
            </a:extLst>
          </p:cNvPr>
          <p:cNvSpPr/>
          <p:nvPr/>
        </p:nvSpPr>
        <p:spPr>
          <a:xfrm>
            <a:off x="478971" y="3283131"/>
            <a:ext cx="2725783" cy="574765"/>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A2B06410-48F3-23E7-0234-D13563EB915D}"/>
              </a:ext>
            </a:extLst>
          </p:cNvPr>
          <p:cNvSpPr/>
          <p:nvPr/>
        </p:nvSpPr>
        <p:spPr>
          <a:xfrm>
            <a:off x="332829" y="5977389"/>
            <a:ext cx="5249264" cy="538083"/>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FBBB0ED4-BF68-A6F2-8E16-B0F39E57B4BF}"/>
              </a:ext>
            </a:extLst>
          </p:cNvPr>
          <p:cNvPicPr>
            <a:picLocks noChangeAspect="1"/>
          </p:cNvPicPr>
          <p:nvPr/>
        </p:nvPicPr>
        <p:blipFill rotWithShape="1">
          <a:blip r:embed="rId2"/>
          <a:srcRect l="15744" t="-747" r="2331" b="86967"/>
          <a:stretch/>
        </p:blipFill>
        <p:spPr>
          <a:xfrm>
            <a:off x="6410926" y="1004689"/>
            <a:ext cx="5621130" cy="864919"/>
          </a:xfrm>
          <a:prstGeom prst="rect">
            <a:avLst/>
          </a:prstGeom>
          <a:effectLst>
            <a:outerShdw blurRad="63500" sx="102000" sy="102000" algn="ctr" rotWithShape="0">
              <a:prstClr val="black">
                <a:alpha val="40000"/>
              </a:prstClr>
            </a:outerShdw>
          </a:effectLst>
        </p:spPr>
      </p:pic>
      <p:sp>
        <p:nvSpPr>
          <p:cNvPr id="6" name="Textfeld 5">
            <a:extLst>
              <a:ext uri="{FF2B5EF4-FFF2-40B4-BE49-F238E27FC236}">
                <a16:creationId xmlns:a16="http://schemas.microsoft.com/office/drawing/2014/main" id="{CDCFE4E8-FEA4-60CD-9B7D-0C59992C2348}"/>
              </a:ext>
            </a:extLst>
          </p:cNvPr>
          <p:cNvSpPr txBox="1"/>
          <p:nvPr/>
        </p:nvSpPr>
        <p:spPr>
          <a:xfrm>
            <a:off x="7008426" y="2960211"/>
            <a:ext cx="4598581" cy="2893100"/>
          </a:xfrm>
          <a:prstGeom prst="rect">
            <a:avLst/>
          </a:prstGeom>
          <a:noFill/>
        </p:spPr>
        <p:txBody>
          <a:bodyPr wrap="square">
            <a:spAutoFit/>
          </a:bodyPr>
          <a:lstStyle/>
          <a:p>
            <a:pPr algn="ctr"/>
            <a:r>
              <a:rPr lang="de-DE" sz="1400" i="1" dirty="0">
                <a:latin typeface="Montserrat" panose="00000500000000000000" pitchFamily="2" charset="0"/>
              </a:rPr>
              <a:t>„Eine </a:t>
            </a:r>
            <a:r>
              <a:rPr lang="de-DE" sz="1400" b="1" i="1" dirty="0">
                <a:highlight>
                  <a:srgbClr val="FFFF00"/>
                </a:highlight>
                <a:latin typeface="Montserrat" panose="00000500000000000000" pitchFamily="2" charset="0"/>
              </a:rPr>
              <a:t>sequenzielle Impfung ist für Personen ≥18 Jahre nicht mehr empfohlen</a:t>
            </a:r>
            <a:r>
              <a:rPr lang="de-DE" sz="1400" i="1" dirty="0">
                <a:latin typeface="Montserrat" panose="00000500000000000000" pitchFamily="2" charset="0"/>
              </a:rPr>
              <a:t>, da der zusätzliche Nutzen der 3 weiteren Serotypen von  PPSV23 bei gleichzeitiger immunologischer Überlegenheit des Konjugat-Impfstoffs gegenüber dem Polysacharid-Impfstoff als sehr gering angesehen wird. </a:t>
            </a:r>
            <a:r>
              <a:rPr lang="de-DE" sz="1400" b="1" i="1" dirty="0">
                <a:highlight>
                  <a:srgbClr val="FFFF00"/>
                </a:highlight>
                <a:latin typeface="Montserrat" panose="00000500000000000000" pitchFamily="2" charset="0"/>
              </a:rPr>
              <a:t>Zur Schutzdauer von PCV20 und damit zur Notwendigkeit von Wiederholungsimpfungen nach der Impfung mit PCV20 liegen noch keine Daten vor</a:t>
            </a:r>
            <a:r>
              <a:rPr lang="de-DE" sz="1400" i="1" dirty="0">
                <a:latin typeface="Montserrat" panose="00000500000000000000" pitchFamily="2" charset="0"/>
              </a:rPr>
              <a:t>, weswegen zum gegenwärtigen Zeitpunkt hierzu keine Empfehlung ausgesprochen werden kann.“</a:t>
            </a:r>
          </a:p>
        </p:txBody>
      </p:sp>
      <p:sp>
        <p:nvSpPr>
          <p:cNvPr id="3" name="Rechteck 2">
            <a:extLst>
              <a:ext uri="{FF2B5EF4-FFF2-40B4-BE49-F238E27FC236}">
                <a16:creationId xmlns:a16="http://schemas.microsoft.com/office/drawing/2014/main" id="{523466C7-E4D8-E803-AB17-1B28EF5FD397}"/>
              </a:ext>
            </a:extLst>
          </p:cNvPr>
          <p:cNvSpPr/>
          <p:nvPr/>
        </p:nvSpPr>
        <p:spPr>
          <a:xfrm>
            <a:off x="3281613" y="1661595"/>
            <a:ext cx="2725783" cy="1298616"/>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22FDF4BC-AEB8-0158-7D4B-AE1E70220879}"/>
              </a:ext>
            </a:extLst>
          </p:cNvPr>
          <p:cNvSpPr/>
          <p:nvPr/>
        </p:nvSpPr>
        <p:spPr>
          <a:xfrm>
            <a:off x="9340163" y="983123"/>
            <a:ext cx="2691894" cy="886485"/>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8155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1F2FAD25-22F7-07EE-2B4E-125341319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32" name="think-cell data - do not delete" hidden="1">
                        <a:extLst>
                          <a:ext uri="{FF2B5EF4-FFF2-40B4-BE49-F238E27FC236}">
                            <a16:creationId xmlns:a16="http://schemas.microsoft.com/office/drawing/2014/main" id="{1F2FAD25-22F7-07EE-2B4E-125341319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Rounded Rectangle 24"/>
          <p:cNvSpPr/>
          <p:nvPr/>
        </p:nvSpPr>
        <p:spPr bwMode="auto">
          <a:xfrm>
            <a:off x="3838577" y="4744013"/>
            <a:ext cx="4514848" cy="1068207"/>
          </a:xfrm>
          <a:prstGeom prst="roundRect">
            <a:avLst>
              <a:gd name="adj" fmla="val 50000"/>
            </a:avLst>
          </a:prstGeom>
          <a:solidFill>
            <a:schemeClr val="accent3">
              <a:lumMod val="20000"/>
              <a:lumOff val="8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a:solidFill>
                <a:schemeClr val="tx1"/>
              </a:solidFill>
            </a:endParaRPr>
          </a:p>
        </p:txBody>
      </p:sp>
      <p:sp>
        <p:nvSpPr>
          <p:cNvPr id="21" name="Rounded Rectangle 20"/>
          <p:cNvSpPr/>
          <p:nvPr/>
        </p:nvSpPr>
        <p:spPr bwMode="auto">
          <a:xfrm>
            <a:off x="365125" y="2342381"/>
            <a:ext cx="11460163" cy="1068207"/>
          </a:xfrm>
          <a:prstGeom prst="roundRect">
            <a:avLst>
              <a:gd name="adj" fmla="val 50000"/>
            </a:avLst>
          </a:prstGeom>
          <a:solidFill>
            <a:schemeClr val="accent3">
              <a:lumMod val="20000"/>
              <a:lumOff val="8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a:solidFill>
                <a:schemeClr val="tx1"/>
              </a:solidFill>
            </a:endParaRPr>
          </a:p>
        </p:txBody>
      </p:sp>
      <p:sp>
        <p:nvSpPr>
          <p:cNvPr id="22" name="Rounded Rectangle 21"/>
          <p:cNvSpPr/>
          <p:nvPr/>
        </p:nvSpPr>
        <p:spPr bwMode="auto">
          <a:xfrm>
            <a:off x="365124" y="3543197"/>
            <a:ext cx="11460163" cy="1068207"/>
          </a:xfrm>
          <a:prstGeom prst="roundRect">
            <a:avLst>
              <a:gd name="adj" fmla="val 50000"/>
            </a:avLst>
          </a:prstGeom>
          <a:solidFill>
            <a:schemeClr val="accent3">
              <a:lumMod val="20000"/>
              <a:lumOff val="8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a:solidFill>
                <a:schemeClr val="tx1"/>
              </a:solidFill>
            </a:endParaRPr>
          </a:p>
        </p:txBody>
      </p:sp>
      <p:sp>
        <p:nvSpPr>
          <p:cNvPr id="26" name="TextBox 25"/>
          <p:cNvSpPr txBox="1"/>
          <p:nvPr/>
        </p:nvSpPr>
        <p:spPr>
          <a:xfrm>
            <a:off x="9211015" y="3862649"/>
            <a:ext cx="1352487" cy="429303"/>
          </a:xfrm>
          <a:prstGeom prst="rect">
            <a:avLst/>
          </a:prstGeom>
          <a:noFill/>
        </p:spPr>
        <p:txBody>
          <a:bodyPr wrap="square" lIns="0" tIns="0" rIns="0" bIns="0" rtlCol="0" anchor="ctr">
            <a:noAutofit/>
          </a:bodyPr>
          <a:lstStyle>
            <a:defPPr>
              <a:defRPr lang="en-US"/>
            </a:defPPr>
            <a:lvl1pPr algn="ctr">
              <a:defRPr>
                <a:solidFill>
                  <a:srgbClr val="980056"/>
                </a:solidFill>
              </a:defRPr>
            </a:lvl1pPr>
            <a:lvl4pPr marL="0" lvl="3" algn="ctr">
              <a:defRPr sz="2100" b="1">
                <a:solidFill>
                  <a:schemeClr val="accent4"/>
                </a:solidFill>
              </a:defRPr>
            </a:lvl4pPr>
          </a:lstStyle>
          <a:p>
            <a:pPr algn="r"/>
            <a:r>
              <a:rPr lang="de-DE" b="1">
                <a:solidFill>
                  <a:schemeClr val="tx1">
                    <a:lumMod val="65000"/>
                    <a:lumOff val="35000"/>
                  </a:schemeClr>
                </a:solidFill>
              </a:rPr>
              <a:t>Ernährung</a:t>
            </a:r>
            <a:r>
              <a:rPr lang="de-DE" b="1" baseline="30000">
                <a:solidFill>
                  <a:schemeClr val="tx1">
                    <a:lumMod val="65000"/>
                    <a:lumOff val="35000"/>
                  </a:schemeClr>
                </a:solidFill>
              </a:rPr>
              <a:t>2</a:t>
            </a:r>
          </a:p>
        </p:txBody>
      </p:sp>
      <p:sp>
        <p:nvSpPr>
          <p:cNvPr id="27" name="TextBox 26"/>
          <p:cNvSpPr txBox="1"/>
          <p:nvPr/>
        </p:nvSpPr>
        <p:spPr>
          <a:xfrm>
            <a:off x="8596296" y="2649318"/>
            <a:ext cx="1967206" cy="454332"/>
          </a:xfrm>
          <a:prstGeom prst="rect">
            <a:avLst/>
          </a:prstGeom>
          <a:noFill/>
        </p:spPr>
        <p:txBody>
          <a:bodyPr wrap="square" lIns="0" tIns="0" rIns="0" bIns="0" rtlCol="0" anchor="ctr">
            <a:noAutofit/>
          </a:bodyPr>
          <a:lstStyle>
            <a:defPPr>
              <a:defRPr lang="en-US"/>
            </a:defPPr>
            <a:lvl1pPr algn="ctr">
              <a:defRPr>
                <a:solidFill>
                  <a:srgbClr val="980056"/>
                </a:solidFill>
              </a:defRPr>
            </a:lvl1pPr>
            <a:lvl4pPr marL="0" lvl="3" algn="ctr">
              <a:defRPr sz="2100" b="1">
                <a:solidFill>
                  <a:schemeClr val="accent4"/>
                </a:solidFill>
              </a:defRPr>
            </a:lvl4pPr>
          </a:lstStyle>
          <a:p>
            <a:pPr algn="r"/>
            <a:r>
              <a:rPr lang="de-DE" b="1">
                <a:solidFill>
                  <a:schemeClr val="tx1">
                    <a:lumMod val="65000"/>
                    <a:lumOff val="35000"/>
                  </a:schemeClr>
                </a:solidFill>
              </a:rPr>
              <a:t>Bewegung</a:t>
            </a:r>
            <a:r>
              <a:rPr lang="de-DE" b="1" baseline="30000">
                <a:solidFill>
                  <a:schemeClr val="tx1">
                    <a:lumMod val="65000"/>
                    <a:lumOff val="35000"/>
                  </a:schemeClr>
                </a:solidFill>
              </a:rPr>
              <a:t>2</a:t>
            </a:r>
          </a:p>
        </p:txBody>
      </p:sp>
      <p:sp>
        <p:nvSpPr>
          <p:cNvPr id="28" name="TextBox 27"/>
          <p:cNvSpPr txBox="1"/>
          <p:nvPr/>
        </p:nvSpPr>
        <p:spPr>
          <a:xfrm>
            <a:off x="1497514" y="3867368"/>
            <a:ext cx="2121093" cy="419865"/>
          </a:xfrm>
          <a:prstGeom prst="rect">
            <a:avLst/>
          </a:prstGeom>
          <a:noFill/>
        </p:spPr>
        <p:txBody>
          <a:bodyPr wrap="square" lIns="0" tIns="0" rIns="0" bIns="0" rtlCol="0" anchor="ctr">
            <a:noAutofit/>
          </a:bodyPr>
          <a:lstStyle>
            <a:defPPr>
              <a:defRPr lang="en-US"/>
            </a:defPPr>
            <a:lvl4pPr marL="0" lvl="3" algn="ctr">
              <a:defRPr sz="2100" b="1">
                <a:solidFill>
                  <a:schemeClr val="accent4"/>
                </a:solidFill>
              </a:defRPr>
            </a:lvl4pPr>
          </a:lstStyle>
          <a:p>
            <a:r>
              <a:rPr lang="de-DE" b="1">
                <a:solidFill>
                  <a:schemeClr val="tx1">
                    <a:lumMod val="65000"/>
                    <a:lumOff val="35000"/>
                  </a:schemeClr>
                </a:solidFill>
              </a:rPr>
              <a:t>Medikamente</a:t>
            </a:r>
            <a:r>
              <a:rPr lang="de-DE" b="1" baseline="30000">
                <a:solidFill>
                  <a:schemeClr val="tx1">
                    <a:lumMod val="65000"/>
                    <a:lumOff val="35000"/>
                  </a:schemeClr>
                </a:solidFill>
              </a:rPr>
              <a:t>3</a:t>
            </a:r>
          </a:p>
        </p:txBody>
      </p:sp>
      <p:sp>
        <p:nvSpPr>
          <p:cNvPr id="29" name="TextBox 28"/>
          <p:cNvSpPr txBox="1"/>
          <p:nvPr/>
        </p:nvSpPr>
        <p:spPr>
          <a:xfrm>
            <a:off x="1497514" y="2602671"/>
            <a:ext cx="1408971" cy="547627"/>
          </a:xfrm>
          <a:prstGeom prst="rect">
            <a:avLst/>
          </a:prstGeom>
          <a:noFill/>
        </p:spPr>
        <p:txBody>
          <a:bodyPr wrap="square" lIns="0" tIns="0" rIns="0" bIns="0" rtlCol="0" anchor="ctr">
            <a:noAutofit/>
          </a:bodyPr>
          <a:lstStyle/>
          <a:p>
            <a:r>
              <a:rPr lang="de-DE" b="1">
                <a:solidFill>
                  <a:schemeClr val="tx1">
                    <a:lumMod val="65000"/>
                    <a:lumOff val="35000"/>
                  </a:schemeClr>
                </a:solidFill>
              </a:rPr>
              <a:t>Impfungen</a:t>
            </a:r>
            <a:r>
              <a:rPr lang="de-DE" b="1" baseline="30000">
                <a:solidFill>
                  <a:schemeClr val="tx1">
                    <a:lumMod val="65000"/>
                    <a:lumOff val="35000"/>
                  </a:schemeClr>
                </a:solidFill>
              </a:rPr>
              <a:t>1</a:t>
            </a:r>
          </a:p>
        </p:txBody>
      </p:sp>
      <p:sp>
        <p:nvSpPr>
          <p:cNvPr id="30" name="TextBox 29">
            <a:extLst>
              <a:ext uri="{FF2B5EF4-FFF2-40B4-BE49-F238E27FC236}">
                <a16:creationId xmlns:a16="http://schemas.microsoft.com/office/drawing/2014/main" id="{26FF9ADB-B785-4F7A-999A-C7700BE0BF69}"/>
              </a:ext>
            </a:extLst>
          </p:cNvPr>
          <p:cNvSpPr txBox="1"/>
          <p:nvPr/>
        </p:nvSpPr>
        <p:spPr>
          <a:xfrm>
            <a:off x="4624552" y="5078746"/>
            <a:ext cx="3005958" cy="672010"/>
          </a:xfrm>
          <a:prstGeom prst="rect">
            <a:avLst/>
          </a:prstGeom>
          <a:noFill/>
        </p:spPr>
        <p:txBody>
          <a:bodyPr wrap="square" lIns="0" tIns="0" rIns="0" bIns="0" rtlCol="0">
            <a:noAutofit/>
          </a:bodyPr>
          <a:lstStyle>
            <a:defPPr>
              <a:defRPr lang="en-US"/>
            </a:defPPr>
            <a:lvl1pPr algn="ctr">
              <a:defRPr>
                <a:solidFill>
                  <a:srgbClr val="980056"/>
                </a:solidFill>
              </a:defRPr>
            </a:lvl1pPr>
            <a:lvl4pPr marL="0" lvl="3" algn="ctr">
              <a:defRPr sz="2100" b="1">
                <a:solidFill>
                  <a:schemeClr val="accent4"/>
                </a:solidFill>
              </a:defRPr>
            </a:lvl4pPr>
          </a:lstStyle>
          <a:p>
            <a:r>
              <a:rPr lang="de-DE" b="1">
                <a:solidFill>
                  <a:schemeClr val="tx1">
                    <a:lumMod val="65000"/>
                    <a:lumOff val="35000"/>
                  </a:schemeClr>
                </a:solidFill>
              </a:rPr>
              <a:t>Rauchentwöhnung,</a:t>
            </a:r>
            <a:br>
              <a:rPr lang="de-DE" b="1">
                <a:solidFill>
                  <a:schemeClr val="tx1">
                    <a:lumMod val="65000"/>
                    <a:lumOff val="35000"/>
                  </a:schemeClr>
                </a:solidFill>
              </a:rPr>
            </a:br>
            <a:r>
              <a:rPr lang="de-DE" b="1">
                <a:solidFill>
                  <a:schemeClr val="tx1">
                    <a:lumMod val="65000"/>
                    <a:lumOff val="35000"/>
                  </a:schemeClr>
                </a:solidFill>
              </a:rPr>
              <a:t>Krebsvorsorge</a:t>
            </a:r>
            <a:r>
              <a:rPr lang="de-DE" b="1" baseline="30000">
                <a:solidFill>
                  <a:schemeClr val="tx1">
                    <a:lumMod val="65000"/>
                    <a:lumOff val="35000"/>
                  </a:schemeClr>
                </a:solidFill>
              </a:rPr>
              <a:t>4,5</a:t>
            </a:r>
          </a:p>
        </p:txBody>
      </p:sp>
      <p:sp>
        <p:nvSpPr>
          <p:cNvPr id="4" name="Text Placeholder 3"/>
          <p:cNvSpPr>
            <a:spLocks noGrp="1"/>
          </p:cNvSpPr>
          <p:nvPr>
            <p:ph type="body" sz="quarter" idx="13"/>
          </p:nvPr>
        </p:nvSpPr>
        <p:spPr>
          <a:xfrm>
            <a:off x="365125" y="6446685"/>
            <a:ext cx="10336213" cy="138499"/>
          </a:xfrm>
        </p:spPr>
        <p:txBody>
          <a:bodyPr/>
          <a:lstStyle/>
          <a:p>
            <a:r>
              <a:rPr lang="en-GB"/>
              <a:t>1. Global Coalition on Aging, 2013. Life-course immunization: a driver of healthy aging. </a:t>
            </a:r>
            <a:r>
              <a:rPr lang="en-US">
                <a:hlinkClick r:id="rId6">
                  <a:extLst>
                    <a:ext uri="{A12FA001-AC4F-418D-AE19-62706E023703}">
                      <ahyp:hlinkClr xmlns:ahyp="http://schemas.microsoft.com/office/drawing/2018/hyperlinkcolor" val="tx"/>
                    </a:ext>
                  </a:extLst>
                </a:hlinkClick>
              </a:rPr>
              <a:t>https://globalcoalitiononaging.com/wp-content/uploads/2018/07/life-course-immunization_gcoa-for-web-1.pdf</a:t>
            </a:r>
            <a:r>
              <a:rPr lang="en-US"/>
              <a:t> </a:t>
            </a:r>
            <a:r>
              <a:rPr lang="en-GB"/>
              <a:t>(accessed November 2022); </a:t>
            </a:r>
            <a:br>
              <a:rPr lang="en-GB"/>
            </a:br>
            <a:r>
              <a:rPr lang="en-GB"/>
              <a:t>2. World Health Organization, 1999. A life course perspective of maintaining independence in older age. </a:t>
            </a:r>
            <a:r>
              <a:rPr lang="en-US">
                <a:hlinkClick r:id="rId7"/>
              </a:rPr>
              <a:t>https://apps.who.int/iris/handle/10665/65576</a:t>
            </a:r>
            <a:r>
              <a:rPr lang="en-US"/>
              <a:t> </a:t>
            </a:r>
            <a:r>
              <a:rPr lang="en-GB"/>
              <a:t>(accessed November 2022); 3. </a:t>
            </a:r>
            <a:r>
              <a:rPr lang="en-GB" err="1"/>
              <a:t>Monane</a:t>
            </a:r>
            <a:r>
              <a:rPr lang="en-GB"/>
              <a:t> M, et al. West J Med 1997;167:233–37; 4. Pace LE, et al. </a:t>
            </a:r>
            <a:r>
              <a:rPr lang="pt-BR"/>
              <a:t>JAMA 2014;311(13):1327–35; 5. Duffy JY, et al. </a:t>
            </a:r>
            <a:r>
              <a:rPr lang="fi-FI"/>
              <a:t>Semin Perinatol 2015;39(4):264–7</a:t>
            </a:r>
            <a:endParaRPr lang="en-GB"/>
          </a:p>
        </p:txBody>
      </p:sp>
      <p:sp>
        <p:nvSpPr>
          <p:cNvPr id="40" name="Untertitel 39">
            <a:extLst>
              <a:ext uri="{FF2B5EF4-FFF2-40B4-BE49-F238E27FC236}">
                <a16:creationId xmlns:a16="http://schemas.microsoft.com/office/drawing/2014/main" id="{1BCE86EB-BD47-B024-0E41-A8C55CBC8094}"/>
              </a:ext>
            </a:extLst>
          </p:cNvPr>
          <p:cNvSpPr>
            <a:spLocks noGrp="1"/>
          </p:cNvSpPr>
          <p:nvPr>
            <p:ph type="subTitle" idx="1"/>
          </p:nvPr>
        </p:nvSpPr>
        <p:spPr/>
        <p:txBody>
          <a:bodyPr/>
          <a:lstStyle/>
          <a:p>
            <a:r>
              <a:rPr lang="de-DE"/>
              <a:t>Um Gesundheit und Wohlbefinden in der Bevölkerung zu fördern</a:t>
            </a:r>
          </a:p>
        </p:txBody>
      </p:sp>
      <p:sp>
        <p:nvSpPr>
          <p:cNvPr id="33" name="Foliennummernplatzhalter 32">
            <a:extLst>
              <a:ext uri="{FF2B5EF4-FFF2-40B4-BE49-F238E27FC236}">
                <a16:creationId xmlns:a16="http://schemas.microsoft.com/office/drawing/2014/main" id="{041390CF-CB35-1FD6-12C5-FE1F62B6AA24}"/>
              </a:ext>
            </a:extLst>
          </p:cNvPr>
          <p:cNvSpPr>
            <a:spLocks noGrp="1"/>
          </p:cNvSpPr>
          <p:nvPr>
            <p:ph type="sldNum" sz="quarter" idx="21"/>
          </p:nvPr>
        </p:nvSpPr>
        <p:spPr>
          <a:xfrm>
            <a:off x="9988277" y="6289914"/>
            <a:ext cx="1952626" cy="430886"/>
          </a:xfrm>
        </p:spPr>
        <p:txBody>
          <a:bodyPr/>
          <a:lstStyle/>
          <a:p>
            <a:fld id="{9F9F533D-B52E-4A2F-BF72-0ADD2D94BD75}" type="slidenum">
              <a:rPr lang="en-GB" smtClean="0"/>
              <a:pPr/>
              <a:t>5</a:t>
            </a:fld>
            <a:endParaRPr lang="en-GB"/>
          </a:p>
        </p:txBody>
      </p:sp>
      <p:sp>
        <p:nvSpPr>
          <p:cNvPr id="8" name="Content Placeholder 9"/>
          <p:cNvSpPr txBox="1">
            <a:spLocks/>
          </p:cNvSpPr>
          <p:nvPr/>
        </p:nvSpPr>
        <p:spPr>
          <a:xfrm>
            <a:off x="365124" y="1380382"/>
            <a:ext cx="11460162" cy="5539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b="1">
                <a:solidFill>
                  <a:schemeClr val="tx1">
                    <a:lumMod val="65000"/>
                    <a:lumOff val="35000"/>
                  </a:schemeClr>
                </a:solidFill>
              </a:rPr>
              <a:t>Lebenslanges Impfen </a:t>
            </a:r>
            <a:r>
              <a:rPr lang="de-DE" sz="1800">
                <a:solidFill>
                  <a:schemeClr val="tx1">
                    <a:lumMod val="65000"/>
                    <a:lumOff val="35000"/>
                  </a:schemeClr>
                </a:solidFill>
              </a:rPr>
              <a:t>bietet zusammen mit einer angemessenen Lebensweise und Gesundheitsfürsorge die Möglichkeit, in guter Gesundheit zu leben und zu altern.</a:t>
            </a:r>
            <a:r>
              <a:rPr lang="de-DE" sz="1800" baseline="30000">
                <a:solidFill>
                  <a:schemeClr val="tx1">
                    <a:lumMod val="65000"/>
                    <a:lumOff val="35000"/>
                  </a:schemeClr>
                </a:solidFill>
              </a:rPr>
              <a:t>1,2</a:t>
            </a:r>
          </a:p>
        </p:txBody>
      </p:sp>
      <p:sp>
        <p:nvSpPr>
          <p:cNvPr id="9" name="Oval 73">
            <a:extLst>
              <a:ext uri="{FF2B5EF4-FFF2-40B4-BE49-F238E27FC236}">
                <a16:creationId xmlns:a16="http://schemas.microsoft.com/office/drawing/2014/main" id="{1C9C70F7-11B1-47FC-9AB6-122789B26616}"/>
              </a:ext>
            </a:extLst>
          </p:cNvPr>
          <p:cNvSpPr/>
          <p:nvPr/>
        </p:nvSpPr>
        <p:spPr bwMode="auto">
          <a:xfrm>
            <a:off x="4677103" y="2148804"/>
            <a:ext cx="2837794" cy="2837794"/>
          </a:xfrm>
          <a:prstGeom prst="ellipse">
            <a:avLst/>
          </a:prstGeom>
          <a:solidFill>
            <a:schemeClr val="accent2"/>
          </a:solidFill>
          <a:ln w="19050">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2000" b="1" baseline="30000">
              <a:solidFill>
                <a:schemeClr val="bg1"/>
              </a:solidFill>
              <a:latin typeface="+mj-lt"/>
            </a:endParaRPr>
          </a:p>
        </p:txBody>
      </p:sp>
      <p:sp>
        <p:nvSpPr>
          <p:cNvPr id="10" name="TextBox 9"/>
          <p:cNvSpPr txBox="1"/>
          <p:nvPr/>
        </p:nvSpPr>
        <p:spPr>
          <a:xfrm>
            <a:off x="4847657" y="3930850"/>
            <a:ext cx="2496686" cy="687461"/>
          </a:xfrm>
          <a:prstGeom prst="rect">
            <a:avLst/>
          </a:prstGeom>
          <a:noFill/>
        </p:spPr>
        <p:txBody>
          <a:bodyPr wrap="square" lIns="0" tIns="0" rIns="0" bIns="0" rtlCol="0">
            <a:noAutofit/>
          </a:bodyPr>
          <a:lstStyle>
            <a:defPPr>
              <a:defRPr lang="en-US"/>
            </a:defPPr>
            <a:lvl4pPr marL="0" lvl="3" algn="ctr">
              <a:defRPr sz="2100" b="1">
                <a:solidFill>
                  <a:schemeClr val="accent4"/>
                </a:solidFill>
              </a:defRPr>
            </a:lvl4pPr>
          </a:lstStyle>
          <a:p>
            <a:pPr algn="ctr"/>
            <a:r>
              <a:rPr lang="de-DE" b="1">
                <a:solidFill>
                  <a:schemeClr val="bg1"/>
                </a:solidFill>
                <a:latin typeface="+mj-lt"/>
              </a:rPr>
              <a:t>Gesundes Leben und Wohlbefinden</a:t>
            </a:r>
          </a:p>
        </p:txBody>
      </p:sp>
      <p:grpSp>
        <p:nvGrpSpPr>
          <p:cNvPr id="6" name="Gruppieren 5">
            <a:extLst>
              <a:ext uri="{FF2B5EF4-FFF2-40B4-BE49-F238E27FC236}">
                <a16:creationId xmlns:a16="http://schemas.microsoft.com/office/drawing/2014/main" id="{5B31D5B3-3B24-449E-58A7-E1CE77125829}"/>
              </a:ext>
            </a:extLst>
          </p:cNvPr>
          <p:cNvGrpSpPr/>
          <p:nvPr/>
        </p:nvGrpSpPr>
        <p:grpSpPr>
          <a:xfrm>
            <a:off x="5716377" y="2317481"/>
            <a:ext cx="789526" cy="1524136"/>
            <a:chOff x="5779439" y="2439219"/>
            <a:chExt cx="663402" cy="1280660"/>
          </a:xfrm>
        </p:grpSpPr>
        <p:grpSp>
          <p:nvGrpSpPr>
            <p:cNvPr id="11" name="Group 10"/>
            <p:cNvGrpSpPr/>
            <p:nvPr/>
          </p:nvGrpSpPr>
          <p:grpSpPr>
            <a:xfrm>
              <a:off x="5941026" y="2439219"/>
              <a:ext cx="379376" cy="358237"/>
              <a:chOff x="2853144" y="2927540"/>
              <a:chExt cx="722742" cy="717891"/>
            </a:xfrm>
            <a:solidFill>
              <a:srgbClr val="343E56"/>
            </a:solidFill>
          </p:grpSpPr>
          <p:sp>
            <p:nvSpPr>
              <p:cNvPr id="12" name="Heart 11"/>
              <p:cNvSpPr/>
              <p:nvPr/>
            </p:nvSpPr>
            <p:spPr bwMode="auto">
              <a:xfrm>
                <a:off x="2853144" y="3000901"/>
                <a:ext cx="661584" cy="644530"/>
              </a:xfrm>
              <a:prstGeom prst="heart">
                <a:avLst/>
              </a:prstGeom>
              <a:noFill/>
              <a:ln w="19050">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de-DE" sz="1200" b="1" kern="0">
                  <a:solidFill>
                    <a:srgbClr val="FFFFFF"/>
                  </a:solidFill>
                  <a:latin typeface="+mj-lt"/>
                </a:endParaRPr>
              </a:p>
            </p:txBody>
          </p:sp>
          <p:grpSp>
            <p:nvGrpSpPr>
              <p:cNvPr id="13" name="Group 12"/>
              <p:cNvGrpSpPr/>
              <p:nvPr/>
            </p:nvGrpSpPr>
            <p:grpSpPr>
              <a:xfrm>
                <a:off x="3318070" y="2927540"/>
                <a:ext cx="257816" cy="251212"/>
                <a:chOff x="3450665" y="2688111"/>
                <a:chExt cx="338635" cy="329961"/>
              </a:xfrm>
              <a:grpFill/>
            </p:grpSpPr>
            <p:sp>
              <p:nvSpPr>
                <p:cNvPr id="14" name="Oval 13"/>
                <p:cNvSpPr/>
                <p:nvPr/>
              </p:nvSpPr>
              <p:spPr bwMode="auto">
                <a:xfrm>
                  <a:off x="3450665" y="2688111"/>
                  <a:ext cx="338635" cy="329961"/>
                </a:xfrm>
                <a:prstGeom prst="ellipse">
                  <a:avLst/>
                </a:prstGeom>
                <a:solidFill>
                  <a:schemeClr val="accent2"/>
                </a:solidFill>
                <a:ln w="19050">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de-DE" sz="1200" b="1" kern="0">
                    <a:solidFill>
                      <a:srgbClr val="FFFFFF"/>
                    </a:solidFill>
                    <a:latin typeface="+mj-lt"/>
                  </a:endParaRPr>
                </a:p>
              </p:txBody>
            </p:sp>
            <p:sp>
              <p:nvSpPr>
                <p:cNvPr id="15" name="Plus 14"/>
                <p:cNvSpPr/>
                <p:nvPr/>
              </p:nvSpPr>
              <p:spPr bwMode="auto">
                <a:xfrm>
                  <a:off x="3462607" y="2709241"/>
                  <a:ext cx="298631" cy="290981"/>
                </a:xfrm>
                <a:prstGeom prst="mathPlus">
                  <a:avLst>
                    <a:gd name="adj1" fmla="val 17553"/>
                  </a:avLst>
                </a:prstGeom>
                <a:solidFill>
                  <a:schemeClr val="bg1"/>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de-DE" sz="1200" b="1" kern="0">
                    <a:solidFill>
                      <a:srgbClr val="FFFFFF"/>
                    </a:solidFill>
                    <a:latin typeface="+mj-lt"/>
                  </a:endParaRPr>
                </a:p>
              </p:txBody>
            </p:sp>
          </p:grpSp>
        </p:grpSp>
        <p:sp>
          <p:nvSpPr>
            <p:cNvPr id="16" name="Freeform 32">
              <a:extLst>
                <a:ext uri="{FF2B5EF4-FFF2-40B4-BE49-F238E27FC236}">
                  <a16:creationId xmlns:a16="http://schemas.microsoft.com/office/drawing/2014/main" id="{89C61FAE-39F6-4CA6-9D96-16AB1686806A}"/>
                </a:ext>
              </a:extLst>
            </p:cNvPr>
            <p:cNvSpPr>
              <a:spLocks noEditPoints="1"/>
            </p:cNvSpPr>
            <p:nvPr/>
          </p:nvSpPr>
          <p:spPr bwMode="auto">
            <a:xfrm>
              <a:off x="6122864" y="2835502"/>
              <a:ext cx="319977" cy="884377"/>
            </a:xfrm>
            <a:custGeom>
              <a:avLst/>
              <a:gdLst>
                <a:gd name="T0" fmla="*/ 191 w 213"/>
                <a:gd name="T1" fmla="*/ 371 h 615"/>
                <a:gd name="T2" fmla="*/ 212 w 213"/>
                <a:gd name="T3" fmla="*/ 332 h 615"/>
                <a:gd name="T4" fmla="*/ 194 w 213"/>
                <a:gd name="T5" fmla="*/ 164 h 615"/>
                <a:gd name="T6" fmla="*/ 182 w 213"/>
                <a:gd name="T7" fmla="*/ 147 h 615"/>
                <a:gd name="T8" fmla="*/ 140 w 213"/>
                <a:gd name="T9" fmla="*/ 127 h 615"/>
                <a:gd name="T10" fmla="*/ 144 w 213"/>
                <a:gd name="T11" fmla="*/ 124 h 615"/>
                <a:gd name="T12" fmla="*/ 167 w 213"/>
                <a:gd name="T13" fmla="*/ 124 h 615"/>
                <a:gd name="T14" fmla="*/ 172 w 213"/>
                <a:gd name="T15" fmla="*/ 121 h 615"/>
                <a:gd name="T16" fmla="*/ 172 w 213"/>
                <a:gd name="T17" fmla="*/ 115 h 615"/>
                <a:gd name="T18" fmla="*/ 161 w 213"/>
                <a:gd name="T19" fmla="*/ 74 h 615"/>
                <a:gd name="T20" fmla="*/ 161 w 213"/>
                <a:gd name="T21" fmla="*/ 54 h 615"/>
                <a:gd name="T22" fmla="*/ 107 w 213"/>
                <a:gd name="T23" fmla="*/ 0 h 615"/>
                <a:gd name="T24" fmla="*/ 53 w 213"/>
                <a:gd name="T25" fmla="*/ 54 h 615"/>
                <a:gd name="T26" fmla="*/ 53 w 213"/>
                <a:gd name="T27" fmla="*/ 69 h 615"/>
                <a:gd name="T28" fmla="*/ 53 w 213"/>
                <a:gd name="T29" fmla="*/ 69 h 615"/>
                <a:gd name="T30" fmla="*/ 42 w 213"/>
                <a:gd name="T31" fmla="*/ 115 h 615"/>
                <a:gd name="T32" fmla="*/ 42 w 213"/>
                <a:gd name="T33" fmla="*/ 121 h 615"/>
                <a:gd name="T34" fmla="*/ 47 w 213"/>
                <a:gd name="T35" fmla="*/ 124 h 615"/>
                <a:gd name="T36" fmla="*/ 70 w 213"/>
                <a:gd name="T37" fmla="*/ 124 h 615"/>
                <a:gd name="T38" fmla="*/ 74 w 213"/>
                <a:gd name="T39" fmla="*/ 127 h 615"/>
                <a:gd name="T40" fmla="*/ 32 w 213"/>
                <a:gd name="T41" fmla="*/ 147 h 615"/>
                <a:gd name="T42" fmla="*/ 19 w 213"/>
                <a:gd name="T43" fmla="*/ 164 h 615"/>
                <a:gd name="T44" fmla="*/ 2 w 213"/>
                <a:gd name="T45" fmla="*/ 332 h 615"/>
                <a:gd name="T46" fmla="*/ 23 w 213"/>
                <a:gd name="T47" fmla="*/ 371 h 615"/>
                <a:gd name="T48" fmla="*/ 4 w 213"/>
                <a:gd name="T49" fmla="*/ 454 h 615"/>
                <a:gd name="T50" fmla="*/ 14 w 213"/>
                <a:gd name="T51" fmla="*/ 465 h 615"/>
                <a:gd name="T52" fmla="*/ 50 w 213"/>
                <a:gd name="T53" fmla="*/ 465 h 615"/>
                <a:gd name="T54" fmla="*/ 69 w 213"/>
                <a:gd name="T55" fmla="*/ 603 h 615"/>
                <a:gd name="T56" fmla="*/ 83 w 213"/>
                <a:gd name="T57" fmla="*/ 615 h 615"/>
                <a:gd name="T58" fmla="*/ 101 w 213"/>
                <a:gd name="T59" fmla="*/ 615 h 615"/>
                <a:gd name="T60" fmla="*/ 101 w 213"/>
                <a:gd name="T61" fmla="*/ 465 h 615"/>
                <a:gd name="T62" fmla="*/ 113 w 213"/>
                <a:gd name="T63" fmla="*/ 465 h 615"/>
                <a:gd name="T64" fmla="*/ 113 w 213"/>
                <a:gd name="T65" fmla="*/ 615 h 615"/>
                <a:gd name="T66" fmla="*/ 131 w 213"/>
                <a:gd name="T67" fmla="*/ 615 h 615"/>
                <a:gd name="T68" fmla="*/ 144 w 213"/>
                <a:gd name="T69" fmla="*/ 603 h 615"/>
                <a:gd name="T70" fmla="*/ 164 w 213"/>
                <a:gd name="T71" fmla="*/ 465 h 615"/>
                <a:gd name="T72" fmla="*/ 200 w 213"/>
                <a:gd name="T73" fmla="*/ 465 h 615"/>
                <a:gd name="T74" fmla="*/ 209 w 213"/>
                <a:gd name="T75" fmla="*/ 454 h 615"/>
                <a:gd name="T76" fmla="*/ 191 w 213"/>
                <a:gd name="T77" fmla="*/ 371 h 615"/>
                <a:gd name="T78" fmla="*/ 25 w 213"/>
                <a:gd name="T79" fmla="*/ 358 h 615"/>
                <a:gd name="T80" fmla="*/ 21 w 213"/>
                <a:gd name="T81" fmla="*/ 355 h 615"/>
                <a:gd name="T82" fmla="*/ 14 w 213"/>
                <a:gd name="T83" fmla="*/ 333 h 615"/>
                <a:gd name="T84" fmla="*/ 16 w 213"/>
                <a:gd name="T85" fmla="*/ 308 h 615"/>
                <a:gd name="T86" fmla="*/ 36 w 213"/>
                <a:gd name="T87" fmla="*/ 308 h 615"/>
                <a:gd name="T88" fmla="*/ 25 w 213"/>
                <a:gd name="T89" fmla="*/ 358 h 615"/>
                <a:gd name="T90" fmla="*/ 107 w 213"/>
                <a:gd name="T91" fmla="*/ 127 h 615"/>
                <a:gd name="T92" fmla="*/ 65 w 213"/>
                <a:gd name="T93" fmla="*/ 85 h 615"/>
                <a:gd name="T94" fmla="*/ 65 w 213"/>
                <a:gd name="T95" fmla="*/ 74 h 615"/>
                <a:gd name="T96" fmla="*/ 85 w 213"/>
                <a:gd name="T97" fmla="*/ 54 h 615"/>
                <a:gd name="T98" fmla="*/ 113 w 213"/>
                <a:gd name="T99" fmla="*/ 54 h 615"/>
                <a:gd name="T100" fmla="*/ 133 w 213"/>
                <a:gd name="T101" fmla="*/ 34 h 615"/>
                <a:gd name="T102" fmla="*/ 133 w 213"/>
                <a:gd name="T103" fmla="*/ 21 h 615"/>
                <a:gd name="T104" fmla="*/ 149 w 213"/>
                <a:gd name="T105" fmla="*/ 54 h 615"/>
                <a:gd name="T106" fmla="*/ 149 w 213"/>
                <a:gd name="T107" fmla="*/ 85 h 615"/>
                <a:gd name="T108" fmla="*/ 107 w 213"/>
                <a:gd name="T109" fmla="*/ 127 h 615"/>
                <a:gd name="T110" fmla="*/ 177 w 213"/>
                <a:gd name="T111" fmla="*/ 308 h 615"/>
                <a:gd name="T112" fmla="*/ 197 w 213"/>
                <a:gd name="T113" fmla="*/ 308 h 615"/>
                <a:gd name="T114" fmla="*/ 200 w 213"/>
                <a:gd name="T115" fmla="*/ 333 h 615"/>
                <a:gd name="T116" fmla="*/ 192 w 213"/>
                <a:gd name="T117" fmla="*/ 355 h 615"/>
                <a:gd name="T118" fmla="*/ 188 w 213"/>
                <a:gd name="T119" fmla="*/ 359 h 615"/>
                <a:gd name="T120" fmla="*/ 177 w 213"/>
                <a:gd name="T121" fmla="*/ 308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 h="615">
                  <a:moveTo>
                    <a:pt x="191" y="371"/>
                  </a:moveTo>
                  <a:cubicBezTo>
                    <a:pt x="205" y="363"/>
                    <a:pt x="213" y="349"/>
                    <a:pt x="212" y="332"/>
                  </a:cubicBezTo>
                  <a:cubicBezTo>
                    <a:pt x="194" y="164"/>
                    <a:pt x="194" y="164"/>
                    <a:pt x="194" y="164"/>
                  </a:cubicBezTo>
                  <a:cubicBezTo>
                    <a:pt x="193" y="154"/>
                    <a:pt x="188" y="150"/>
                    <a:pt x="182" y="147"/>
                  </a:cubicBezTo>
                  <a:cubicBezTo>
                    <a:pt x="140" y="127"/>
                    <a:pt x="140" y="127"/>
                    <a:pt x="140" y="127"/>
                  </a:cubicBezTo>
                  <a:cubicBezTo>
                    <a:pt x="141" y="126"/>
                    <a:pt x="143" y="125"/>
                    <a:pt x="144" y="124"/>
                  </a:cubicBezTo>
                  <a:cubicBezTo>
                    <a:pt x="167" y="124"/>
                    <a:pt x="167" y="124"/>
                    <a:pt x="167" y="124"/>
                  </a:cubicBezTo>
                  <a:cubicBezTo>
                    <a:pt x="169" y="124"/>
                    <a:pt x="171" y="123"/>
                    <a:pt x="172" y="121"/>
                  </a:cubicBezTo>
                  <a:cubicBezTo>
                    <a:pt x="173" y="119"/>
                    <a:pt x="173" y="117"/>
                    <a:pt x="172" y="115"/>
                  </a:cubicBezTo>
                  <a:cubicBezTo>
                    <a:pt x="162" y="95"/>
                    <a:pt x="161" y="90"/>
                    <a:pt x="161" y="74"/>
                  </a:cubicBezTo>
                  <a:cubicBezTo>
                    <a:pt x="161" y="54"/>
                    <a:pt x="161" y="54"/>
                    <a:pt x="161" y="54"/>
                  </a:cubicBezTo>
                  <a:cubicBezTo>
                    <a:pt x="161" y="24"/>
                    <a:pt x="137" y="0"/>
                    <a:pt x="107" y="0"/>
                  </a:cubicBezTo>
                  <a:cubicBezTo>
                    <a:pt x="77" y="0"/>
                    <a:pt x="53" y="24"/>
                    <a:pt x="53" y="54"/>
                  </a:cubicBezTo>
                  <a:cubicBezTo>
                    <a:pt x="53" y="69"/>
                    <a:pt x="53" y="69"/>
                    <a:pt x="53" y="69"/>
                  </a:cubicBezTo>
                  <a:cubicBezTo>
                    <a:pt x="53" y="69"/>
                    <a:pt x="53" y="69"/>
                    <a:pt x="53" y="69"/>
                  </a:cubicBezTo>
                  <a:cubicBezTo>
                    <a:pt x="53" y="89"/>
                    <a:pt x="53" y="94"/>
                    <a:pt x="42" y="115"/>
                  </a:cubicBezTo>
                  <a:cubicBezTo>
                    <a:pt x="41" y="117"/>
                    <a:pt x="41" y="119"/>
                    <a:pt x="42" y="121"/>
                  </a:cubicBezTo>
                  <a:cubicBezTo>
                    <a:pt x="43" y="123"/>
                    <a:pt x="45" y="124"/>
                    <a:pt x="47" y="124"/>
                  </a:cubicBezTo>
                  <a:cubicBezTo>
                    <a:pt x="70" y="124"/>
                    <a:pt x="70" y="124"/>
                    <a:pt x="70" y="124"/>
                  </a:cubicBezTo>
                  <a:cubicBezTo>
                    <a:pt x="71" y="125"/>
                    <a:pt x="72" y="126"/>
                    <a:pt x="74" y="127"/>
                  </a:cubicBezTo>
                  <a:cubicBezTo>
                    <a:pt x="32" y="147"/>
                    <a:pt x="32" y="147"/>
                    <a:pt x="32" y="147"/>
                  </a:cubicBezTo>
                  <a:cubicBezTo>
                    <a:pt x="26" y="150"/>
                    <a:pt x="21" y="155"/>
                    <a:pt x="19" y="164"/>
                  </a:cubicBezTo>
                  <a:cubicBezTo>
                    <a:pt x="2" y="332"/>
                    <a:pt x="2" y="332"/>
                    <a:pt x="2" y="332"/>
                  </a:cubicBezTo>
                  <a:cubicBezTo>
                    <a:pt x="0" y="349"/>
                    <a:pt x="9" y="363"/>
                    <a:pt x="23" y="371"/>
                  </a:cubicBezTo>
                  <a:cubicBezTo>
                    <a:pt x="4" y="454"/>
                    <a:pt x="4" y="454"/>
                    <a:pt x="4" y="454"/>
                  </a:cubicBezTo>
                  <a:cubicBezTo>
                    <a:pt x="3" y="460"/>
                    <a:pt x="7" y="465"/>
                    <a:pt x="14" y="465"/>
                  </a:cubicBezTo>
                  <a:cubicBezTo>
                    <a:pt x="50" y="465"/>
                    <a:pt x="50" y="465"/>
                    <a:pt x="50" y="465"/>
                  </a:cubicBezTo>
                  <a:cubicBezTo>
                    <a:pt x="69" y="603"/>
                    <a:pt x="69" y="603"/>
                    <a:pt x="69" y="603"/>
                  </a:cubicBezTo>
                  <a:cubicBezTo>
                    <a:pt x="70" y="609"/>
                    <a:pt x="76" y="615"/>
                    <a:pt x="83" y="615"/>
                  </a:cubicBezTo>
                  <a:cubicBezTo>
                    <a:pt x="101" y="615"/>
                    <a:pt x="101" y="615"/>
                    <a:pt x="101" y="615"/>
                  </a:cubicBezTo>
                  <a:cubicBezTo>
                    <a:pt x="101" y="465"/>
                    <a:pt x="101" y="465"/>
                    <a:pt x="101" y="465"/>
                  </a:cubicBezTo>
                  <a:cubicBezTo>
                    <a:pt x="105" y="465"/>
                    <a:pt x="109" y="465"/>
                    <a:pt x="113" y="465"/>
                  </a:cubicBezTo>
                  <a:cubicBezTo>
                    <a:pt x="113" y="615"/>
                    <a:pt x="113" y="615"/>
                    <a:pt x="113" y="615"/>
                  </a:cubicBezTo>
                  <a:cubicBezTo>
                    <a:pt x="131" y="615"/>
                    <a:pt x="131" y="615"/>
                    <a:pt x="131" y="615"/>
                  </a:cubicBezTo>
                  <a:cubicBezTo>
                    <a:pt x="137" y="615"/>
                    <a:pt x="143" y="609"/>
                    <a:pt x="144" y="603"/>
                  </a:cubicBezTo>
                  <a:cubicBezTo>
                    <a:pt x="164" y="465"/>
                    <a:pt x="164" y="465"/>
                    <a:pt x="164" y="465"/>
                  </a:cubicBezTo>
                  <a:cubicBezTo>
                    <a:pt x="200" y="465"/>
                    <a:pt x="200" y="465"/>
                    <a:pt x="200" y="465"/>
                  </a:cubicBezTo>
                  <a:cubicBezTo>
                    <a:pt x="206" y="465"/>
                    <a:pt x="211" y="460"/>
                    <a:pt x="209" y="454"/>
                  </a:cubicBezTo>
                  <a:lnTo>
                    <a:pt x="191" y="371"/>
                  </a:lnTo>
                  <a:close/>
                  <a:moveTo>
                    <a:pt x="25" y="358"/>
                  </a:moveTo>
                  <a:cubicBezTo>
                    <a:pt x="24" y="357"/>
                    <a:pt x="22" y="356"/>
                    <a:pt x="21" y="355"/>
                  </a:cubicBezTo>
                  <a:cubicBezTo>
                    <a:pt x="17" y="350"/>
                    <a:pt x="13" y="343"/>
                    <a:pt x="14" y="333"/>
                  </a:cubicBezTo>
                  <a:cubicBezTo>
                    <a:pt x="16" y="308"/>
                    <a:pt x="16" y="308"/>
                    <a:pt x="16" y="308"/>
                  </a:cubicBezTo>
                  <a:cubicBezTo>
                    <a:pt x="36" y="308"/>
                    <a:pt x="36" y="308"/>
                    <a:pt x="36" y="308"/>
                  </a:cubicBezTo>
                  <a:lnTo>
                    <a:pt x="25" y="358"/>
                  </a:lnTo>
                  <a:close/>
                  <a:moveTo>
                    <a:pt x="107" y="127"/>
                  </a:moveTo>
                  <a:cubicBezTo>
                    <a:pt x="84" y="127"/>
                    <a:pt x="65" y="108"/>
                    <a:pt x="65" y="85"/>
                  </a:cubicBezTo>
                  <a:cubicBezTo>
                    <a:pt x="65" y="74"/>
                    <a:pt x="65" y="74"/>
                    <a:pt x="65" y="74"/>
                  </a:cubicBezTo>
                  <a:cubicBezTo>
                    <a:pt x="65" y="63"/>
                    <a:pt x="74" y="54"/>
                    <a:pt x="85" y="54"/>
                  </a:cubicBezTo>
                  <a:cubicBezTo>
                    <a:pt x="99" y="54"/>
                    <a:pt x="113" y="54"/>
                    <a:pt x="113" y="54"/>
                  </a:cubicBezTo>
                  <a:cubicBezTo>
                    <a:pt x="124" y="54"/>
                    <a:pt x="133" y="45"/>
                    <a:pt x="133" y="34"/>
                  </a:cubicBezTo>
                  <a:cubicBezTo>
                    <a:pt x="133" y="34"/>
                    <a:pt x="133" y="27"/>
                    <a:pt x="133" y="21"/>
                  </a:cubicBezTo>
                  <a:cubicBezTo>
                    <a:pt x="143" y="29"/>
                    <a:pt x="149" y="41"/>
                    <a:pt x="149" y="54"/>
                  </a:cubicBezTo>
                  <a:cubicBezTo>
                    <a:pt x="149" y="85"/>
                    <a:pt x="149" y="85"/>
                    <a:pt x="149" y="85"/>
                  </a:cubicBezTo>
                  <a:cubicBezTo>
                    <a:pt x="149" y="108"/>
                    <a:pt x="130" y="127"/>
                    <a:pt x="107" y="127"/>
                  </a:cubicBezTo>
                  <a:close/>
                  <a:moveTo>
                    <a:pt x="177" y="308"/>
                  </a:moveTo>
                  <a:cubicBezTo>
                    <a:pt x="197" y="308"/>
                    <a:pt x="197" y="308"/>
                    <a:pt x="197" y="308"/>
                  </a:cubicBezTo>
                  <a:cubicBezTo>
                    <a:pt x="200" y="333"/>
                    <a:pt x="200" y="333"/>
                    <a:pt x="200" y="333"/>
                  </a:cubicBezTo>
                  <a:cubicBezTo>
                    <a:pt x="201" y="343"/>
                    <a:pt x="196" y="350"/>
                    <a:pt x="192" y="355"/>
                  </a:cubicBezTo>
                  <a:cubicBezTo>
                    <a:pt x="191" y="356"/>
                    <a:pt x="190" y="357"/>
                    <a:pt x="188" y="359"/>
                  </a:cubicBezTo>
                  <a:lnTo>
                    <a:pt x="177" y="308"/>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de-DE">
                <a:latin typeface="+mj-lt"/>
              </a:endParaRPr>
            </a:p>
          </p:txBody>
        </p:sp>
        <p:grpSp>
          <p:nvGrpSpPr>
            <p:cNvPr id="17" name="Group 37">
              <a:extLst>
                <a:ext uri="{FF2B5EF4-FFF2-40B4-BE49-F238E27FC236}">
                  <a16:creationId xmlns:a16="http://schemas.microsoft.com/office/drawing/2014/main" id="{98BD38D2-F2C3-4DFA-A47C-A27DAB3D088F}"/>
                </a:ext>
              </a:extLst>
            </p:cNvPr>
            <p:cNvGrpSpPr/>
            <p:nvPr/>
          </p:nvGrpSpPr>
          <p:grpSpPr>
            <a:xfrm>
              <a:off x="5779439" y="2831199"/>
              <a:ext cx="300516" cy="880582"/>
              <a:chOff x="6677025" y="1263650"/>
              <a:chExt cx="409575" cy="1200150"/>
            </a:xfrm>
            <a:solidFill>
              <a:srgbClr val="343E56"/>
            </a:solidFill>
          </p:grpSpPr>
          <p:sp>
            <p:nvSpPr>
              <p:cNvPr id="18" name="Freeform 88">
                <a:extLst>
                  <a:ext uri="{FF2B5EF4-FFF2-40B4-BE49-F238E27FC236}">
                    <a16:creationId xmlns:a16="http://schemas.microsoft.com/office/drawing/2014/main" id="{B395C473-D806-4241-B042-6D33642DF1B5}"/>
                  </a:ext>
                </a:extLst>
              </p:cNvPr>
              <p:cNvSpPr>
                <a:spLocks noEditPoints="1"/>
              </p:cNvSpPr>
              <p:nvPr/>
            </p:nvSpPr>
            <p:spPr bwMode="auto">
              <a:xfrm>
                <a:off x="6778625" y="1263650"/>
                <a:ext cx="204788" cy="263525"/>
              </a:xfrm>
              <a:custGeom>
                <a:avLst/>
                <a:gdLst>
                  <a:gd name="T0" fmla="*/ 55 w 109"/>
                  <a:gd name="T1" fmla="*/ 0 h 140"/>
                  <a:gd name="T2" fmla="*/ 0 w 109"/>
                  <a:gd name="T3" fmla="*/ 55 h 140"/>
                  <a:gd name="T4" fmla="*/ 0 w 109"/>
                  <a:gd name="T5" fmla="*/ 85 h 140"/>
                  <a:gd name="T6" fmla="*/ 55 w 109"/>
                  <a:gd name="T7" fmla="*/ 140 h 140"/>
                  <a:gd name="T8" fmla="*/ 109 w 109"/>
                  <a:gd name="T9" fmla="*/ 85 h 140"/>
                  <a:gd name="T10" fmla="*/ 109 w 109"/>
                  <a:gd name="T11" fmla="*/ 55 h 140"/>
                  <a:gd name="T12" fmla="*/ 55 w 109"/>
                  <a:gd name="T13" fmla="*/ 0 h 140"/>
                  <a:gd name="T14" fmla="*/ 97 w 109"/>
                  <a:gd name="T15" fmla="*/ 85 h 140"/>
                  <a:gd name="T16" fmla="*/ 55 w 109"/>
                  <a:gd name="T17" fmla="*/ 128 h 140"/>
                  <a:gd name="T18" fmla="*/ 12 w 109"/>
                  <a:gd name="T19" fmla="*/ 85 h 140"/>
                  <a:gd name="T20" fmla="*/ 12 w 109"/>
                  <a:gd name="T21" fmla="*/ 59 h 140"/>
                  <a:gd name="T22" fmla="*/ 33 w 109"/>
                  <a:gd name="T23" fmla="*/ 39 h 140"/>
                  <a:gd name="T24" fmla="*/ 33 w 109"/>
                  <a:gd name="T25" fmla="*/ 39 h 140"/>
                  <a:gd name="T26" fmla="*/ 55 w 109"/>
                  <a:gd name="T27" fmla="*/ 41 h 140"/>
                  <a:gd name="T28" fmla="*/ 91 w 109"/>
                  <a:gd name="T29" fmla="*/ 34 h 140"/>
                  <a:gd name="T30" fmla="*/ 97 w 109"/>
                  <a:gd name="T31" fmla="*/ 55 h 140"/>
                  <a:gd name="T32" fmla="*/ 97 w 109"/>
                  <a:gd name="T33" fmla="*/ 8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140">
                    <a:moveTo>
                      <a:pt x="55" y="0"/>
                    </a:moveTo>
                    <a:cubicBezTo>
                      <a:pt x="25" y="0"/>
                      <a:pt x="0" y="25"/>
                      <a:pt x="0" y="55"/>
                    </a:cubicBezTo>
                    <a:cubicBezTo>
                      <a:pt x="0" y="85"/>
                      <a:pt x="0" y="85"/>
                      <a:pt x="0" y="85"/>
                    </a:cubicBezTo>
                    <a:cubicBezTo>
                      <a:pt x="0" y="115"/>
                      <a:pt x="25" y="140"/>
                      <a:pt x="55" y="140"/>
                    </a:cubicBezTo>
                    <a:cubicBezTo>
                      <a:pt x="84" y="140"/>
                      <a:pt x="109" y="115"/>
                      <a:pt x="109" y="85"/>
                    </a:cubicBezTo>
                    <a:cubicBezTo>
                      <a:pt x="109" y="55"/>
                      <a:pt x="109" y="55"/>
                      <a:pt x="109" y="55"/>
                    </a:cubicBezTo>
                    <a:cubicBezTo>
                      <a:pt x="109" y="25"/>
                      <a:pt x="84" y="0"/>
                      <a:pt x="55" y="0"/>
                    </a:cubicBezTo>
                    <a:close/>
                    <a:moveTo>
                      <a:pt x="97" y="85"/>
                    </a:moveTo>
                    <a:cubicBezTo>
                      <a:pt x="97" y="109"/>
                      <a:pt x="78" y="128"/>
                      <a:pt x="55" y="128"/>
                    </a:cubicBezTo>
                    <a:cubicBezTo>
                      <a:pt x="31" y="128"/>
                      <a:pt x="12" y="109"/>
                      <a:pt x="12" y="85"/>
                    </a:cubicBezTo>
                    <a:cubicBezTo>
                      <a:pt x="12" y="59"/>
                      <a:pt x="12" y="59"/>
                      <a:pt x="12" y="59"/>
                    </a:cubicBezTo>
                    <a:cubicBezTo>
                      <a:pt x="13" y="48"/>
                      <a:pt x="22" y="39"/>
                      <a:pt x="33" y="39"/>
                    </a:cubicBezTo>
                    <a:cubicBezTo>
                      <a:pt x="33" y="39"/>
                      <a:pt x="33" y="39"/>
                      <a:pt x="33" y="39"/>
                    </a:cubicBezTo>
                    <a:cubicBezTo>
                      <a:pt x="39" y="41"/>
                      <a:pt x="47" y="41"/>
                      <a:pt x="55" y="41"/>
                    </a:cubicBezTo>
                    <a:cubicBezTo>
                      <a:pt x="70" y="41"/>
                      <a:pt x="83" y="38"/>
                      <a:pt x="91" y="34"/>
                    </a:cubicBezTo>
                    <a:cubicBezTo>
                      <a:pt x="95" y="40"/>
                      <a:pt x="97" y="47"/>
                      <a:pt x="97" y="55"/>
                    </a:cubicBezTo>
                    <a:lnTo>
                      <a:pt x="97" y="85"/>
                    </a:ln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latin typeface="+mj-lt"/>
                </a:endParaRPr>
              </a:p>
            </p:txBody>
          </p:sp>
          <p:sp>
            <p:nvSpPr>
              <p:cNvPr id="19" name="Freeform 89">
                <a:extLst>
                  <a:ext uri="{FF2B5EF4-FFF2-40B4-BE49-F238E27FC236}">
                    <a16:creationId xmlns:a16="http://schemas.microsoft.com/office/drawing/2014/main" id="{1983BF79-1CD4-4C44-AB4D-E89DAFC205F2}"/>
                  </a:ext>
                </a:extLst>
              </p:cNvPr>
              <p:cNvSpPr>
                <a:spLocks noEditPoints="1"/>
              </p:cNvSpPr>
              <p:nvPr/>
            </p:nvSpPr>
            <p:spPr bwMode="auto">
              <a:xfrm>
                <a:off x="6677025" y="1512888"/>
                <a:ext cx="409575" cy="950912"/>
              </a:xfrm>
              <a:custGeom>
                <a:avLst/>
                <a:gdLst>
                  <a:gd name="T0" fmla="*/ 219 w 219"/>
                  <a:gd name="T1" fmla="*/ 213 h 507"/>
                  <a:gd name="T2" fmla="*/ 219 w 219"/>
                  <a:gd name="T3" fmla="*/ 213 h 507"/>
                  <a:gd name="T4" fmla="*/ 208 w 219"/>
                  <a:gd name="T5" fmla="*/ 40 h 507"/>
                  <a:gd name="T6" fmla="*/ 197 w 219"/>
                  <a:gd name="T7" fmla="*/ 23 h 507"/>
                  <a:gd name="T8" fmla="*/ 151 w 219"/>
                  <a:gd name="T9" fmla="*/ 0 h 507"/>
                  <a:gd name="T10" fmla="*/ 123 w 219"/>
                  <a:gd name="T11" fmla="*/ 90 h 507"/>
                  <a:gd name="T12" fmla="*/ 115 w 219"/>
                  <a:gd name="T13" fmla="*/ 42 h 507"/>
                  <a:gd name="T14" fmla="*/ 126 w 219"/>
                  <a:gd name="T15" fmla="*/ 27 h 507"/>
                  <a:gd name="T16" fmla="*/ 126 w 219"/>
                  <a:gd name="T17" fmla="*/ 27 h 507"/>
                  <a:gd name="T18" fmla="*/ 126 w 219"/>
                  <a:gd name="T19" fmla="*/ 21 h 507"/>
                  <a:gd name="T20" fmla="*/ 119 w 219"/>
                  <a:gd name="T21" fmla="*/ 15 h 507"/>
                  <a:gd name="T22" fmla="*/ 99 w 219"/>
                  <a:gd name="T23" fmla="*/ 15 h 507"/>
                  <a:gd name="T24" fmla="*/ 93 w 219"/>
                  <a:gd name="T25" fmla="*/ 21 h 507"/>
                  <a:gd name="T26" fmla="*/ 93 w 219"/>
                  <a:gd name="T27" fmla="*/ 27 h 507"/>
                  <a:gd name="T28" fmla="*/ 104 w 219"/>
                  <a:gd name="T29" fmla="*/ 42 h 507"/>
                  <a:gd name="T30" fmla="*/ 97 w 219"/>
                  <a:gd name="T31" fmla="*/ 89 h 507"/>
                  <a:gd name="T32" fmla="*/ 68 w 219"/>
                  <a:gd name="T33" fmla="*/ 0 h 507"/>
                  <a:gd name="T34" fmla="*/ 22 w 219"/>
                  <a:gd name="T35" fmla="*/ 23 h 507"/>
                  <a:gd name="T36" fmla="*/ 11 w 219"/>
                  <a:gd name="T37" fmla="*/ 40 h 507"/>
                  <a:gd name="T38" fmla="*/ 0 w 219"/>
                  <a:gd name="T39" fmla="*/ 213 h 507"/>
                  <a:gd name="T40" fmla="*/ 0 w 219"/>
                  <a:gd name="T41" fmla="*/ 213 h 507"/>
                  <a:gd name="T42" fmla="*/ 0 w 219"/>
                  <a:gd name="T43" fmla="*/ 225 h 507"/>
                  <a:gd name="T44" fmla="*/ 34 w 219"/>
                  <a:gd name="T45" fmla="*/ 269 h 507"/>
                  <a:gd name="T46" fmla="*/ 34 w 219"/>
                  <a:gd name="T47" fmla="*/ 507 h 507"/>
                  <a:gd name="T48" fmla="*/ 63 w 219"/>
                  <a:gd name="T49" fmla="*/ 507 h 507"/>
                  <a:gd name="T50" fmla="*/ 76 w 219"/>
                  <a:gd name="T51" fmla="*/ 495 h 507"/>
                  <a:gd name="T52" fmla="*/ 103 w 219"/>
                  <a:gd name="T53" fmla="*/ 271 h 507"/>
                  <a:gd name="T54" fmla="*/ 116 w 219"/>
                  <a:gd name="T55" fmla="*/ 271 h 507"/>
                  <a:gd name="T56" fmla="*/ 143 w 219"/>
                  <a:gd name="T57" fmla="*/ 495 h 507"/>
                  <a:gd name="T58" fmla="*/ 156 w 219"/>
                  <a:gd name="T59" fmla="*/ 507 h 507"/>
                  <a:gd name="T60" fmla="*/ 185 w 219"/>
                  <a:gd name="T61" fmla="*/ 507 h 507"/>
                  <a:gd name="T62" fmla="*/ 185 w 219"/>
                  <a:gd name="T63" fmla="*/ 269 h 507"/>
                  <a:gd name="T64" fmla="*/ 219 w 219"/>
                  <a:gd name="T65" fmla="*/ 225 h 507"/>
                  <a:gd name="T66" fmla="*/ 219 w 219"/>
                  <a:gd name="T67" fmla="*/ 213 h 507"/>
                  <a:gd name="T68" fmla="*/ 34 w 219"/>
                  <a:gd name="T69" fmla="*/ 257 h 507"/>
                  <a:gd name="T70" fmla="*/ 12 w 219"/>
                  <a:gd name="T71" fmla="*/ 225 h 507"/>
                  <a:gd name="T72" fmla="*/ 12 w 219"/>
                  <a:gd name="T73" fmla="*/ 225 h 507"/>
                  <a:gd name="T74" fmla="*/ 34 w 219"/>
                  <a:gd name="T75" fmla="*/ 225 h 507"/>
                  <a:gd name="T76" fmla="*/ 34 w 219"/>
                  <a:gd name="T77" fmla="*/ 257 h 507"/>
                  <a:gd name="T78" fmla="*/ 185 w 219"/>
                  <a:gd name="T79" fmla="*/ 257 h 507"/>
                  <a:gd name="T80" fmla="*/ 185 w 219"/>
                  <a:gd name="T81" fmla="*/ 225 h 507"/>
                  <a:gd name="T82" fmla="*/ 207 w 219"/>
                  <a:gd name="T83" fmla="*/ 225 h 507"/>
                  <a:gd name="T84" fmla="*/ 207 w 219"/>
                  <a:gd name="T85" fmla="*/ 225 h 507"/>
                  <a:gd name="T86" fmla="*/ 185 w 219"/>
                  <a:gd name="T87" fmla="*/ 25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9" h="507">
                    <a:moveTo>
                      <a:pt x="219" y="213"/>
                    </a:moveTo>
                    <a:cubicBezTo>
                      <a:pt x="219" y="213"/>
                      <a:pt x="219" y="213"/>
                      <a:pt x="219" y="213"/>
                    </a:cubicBezTo>
                    <a:cubicBezTo>
                      <a:pt x="208" y="40"/>
                      <a:pt x="208" y="40"/>
                      <a:pt x="208" y="40"/>
                    </a:cubicBezTo>
                    <a:cubicBezTo>
                      <a:pt x="207" y="31"/>
                      <a:pt x="202" y="26"/>
                      <a:pt x="197" y="23"/>
                    </a:cubicBezTo>
                    <a:cubicBezTo>
                      <a:pt x="151" y="0"/>
                      <a:pt x="151" y="0"/>
                      <a:pt x="151" y="0"/>
                    </a:cubicBezTo>
                    <a:cubicBezTo>
                      <a:pt x="123" y="90"/>
                      <a:pt x="123" y="90"/>
                      <a:pt x="123" y="90"/>
                    </a:cubicBezTo>
                    <a:cubicBezTo>
                      <a:pt x="115" y="42"/>
                      <a:pt x="115" y="42"/>
                      <a:pt x="115" y="42"/>
                    </a:cubicBezTo>
                    <a:cubicBezTo>
                      <a:pt x="121" y="39"/>
                      <a:pt x="126" y="34"/>
                      <a:pt x="126" y="27"/>
                    </a:cubicBezTo>
                    <a:cubicBezTo>
                      <a:pt x="126" y="27"/>
                      <a:pt x="126" y="27"/>
                      <a:pt x="126" y="27"/>
                    </a:cubicBezTo>
                    <a:cubicBezTo>
                      <a:pt x="126" y="21"/>
                      <a:pt x="126" y="21"/>
                      <a:pt x="126" y="21"/>
                    </a:cubicBezTo>
                    <a:cubicBezTo>
                      <a:pt x="126" y="18"/>
                      <a:pt x="123" y="15"/>
                      <a:pt x="119" y="15"/>
                    </a:cubicBezTo>
                    <a:cubicBezTo>
                      <a:pt x="99" y="15"/>
                      <a:pt x="99" y="15"/>
                      <a:pt x="99" y="15"/>
                    </a:cubicBezTo>
                    <a:cubicBezTo>
                      <a:pt x="96" y="15"/>
                      <a:pt x="93" y="18"/>
                      <a:pt x="93" y="21"/>
                    </a:cubicBezTo>
                    <a:cubicBezTo>
                      <a:pt x="93" y="27"/>
                      <a:pt x="93" y="27"/>
                      <a:pt x="93" y="27"/>
                    </a:cubicBezTo>
                    <a:cubicBezTo>
                      <a:pt x="93" y="34"/>
                      <a:pt x="98" y="39"/>
                      <a:pt x="104" y="42"/>
                    </a:cubicBezTo>
                    <a:cubicBezTo>
                      <a:pt x="97" y="89"/>
                      <a:pt x="97" y="89"/>
                      <a:pt x="97" y="89"/>
                    </a:cubicBezTo>
                    <a:cubicBezTo>
                      <a:pt x="68" y="0"/>
                      <a:pt x="68" y="0"/>
                      <a:pt x="68" y="0"/>
                    </a:cubicBezTo>
                    <a:cubicBezTo>
                      <a:pt x="22" y="23"/>
                      <a:pt x="22" y="23"/>
                      <a:pt x="22" y="23"/>
                    </a:cubicBezTo>
                    <a:cubicBezTo>
                      <a:pt x="17" y="26"/>
                      <a:pt x="12" y="30"/>
                      <a:pt x="11" y="40"/>
                    </a:cubicBezTo>
                    <a:cubicBezTo>
                      <a:pt x="0" y="213"/>
                      <a:pt x="0" y="213"/>
                      <a:pt x="0" y="213"/>
                    </a:cubicBezTo>
                    <a:cubicBezTo>
                      <a:pt x="0" y="213"/>
                      <a:pt x="0" y="213"/>
                      <a:pt x="0" y="213"/>
                    </a:cubicBezTo>
                    <a:cubicBezTo>
                      <a:pt x="0" y="225"/>
                      <a:pt x="0" y="225"/>
                      <a:pt x="0" y="225"/>
                    </a:cubicBezTo>
                    <a:cubicBezTo>
                      <a:pt x="0" y="246"/>
                      <a:pt x="14" y="264"/>
                      <a:pt x="34" y="269"/>
                    </a:cubicBezTo>
                    <a:cubicBezTo>
                      <a:pt x="34" y="507"/>
                      <a:pt x="34" y="507"/>
                      <a:pt x="34" y="507"/>
                    </a:cubicBezTo>
                    <a:cubicBezTo>
                      <a:pt x="63" y="507"/>
                      <a:pt x="63" y="507"/>
                      <a:pt x="63" y="507"/>
                    </a:cubicBezTo>
                    <a:cubicBezTo>
                      <a:pt x="70" y="507"/>
                      <a:pt x="76" y="501"/>
                      <a:pt x="76" y="495"/>
                    </a:cubicBezTo>
                    <a:cubicBezTo>
                      <a:pt x="103" y="271"/>
                      <a:pt x="103" y="271"/>
                      <a:pt x="103" y="271"/>
                    </a:cubicBezTo>
                    <a:cubicBezTo>
                      <a:pt x="116" y="271"/>
                      <a:pt x="116" y="271"/>
                      <a:pt x="116" y="271"/>
                    </a:cubicBezTo>
                    <a:cubicBezTo>
                      <a:pt x="143" y="495"/>
                      <a:pt x="143" y="495"/>
                      <a:pt x="143" y="495"/>
                    </a:cubicBezTo>
                    <a:cubicBezTo>
                      <a:pt x="143" y="501"/>
                      <a:pt x="149" y="507"/>
                      <a:pt x="156" y="507"/>
                    </a:cubicBezTo>
                    <a:cubicBezTo>
                      <a:pt x="185" y="507"/>
                      <a:pt x="185" y="507"/>
                      <a:pt x="185" y="507"/>
                    </a:cubicBezTo>
                    <a:cubicBezTo>
                      <a:pt x="185" y="269"/>
                      <a:pt x="185" y="269"/>
                      <a:pt x="185" y="269"/>
                    </a:cubicBezTo>
                    <a:cubicBezTo>
                      <a:pt x="205" y="264"/>
                      <a:pt x="219" y="246"/>
                      <a:pt x="219" y="225"/>
                    </a:cubicBezTo>
                    <a:lnTo>
                      <a:pt x="219" y="213"/>
                    </a:lnTo>
                    <a:close/>
                    <a:moveTo>
                      <a:pt x="34" y="257"/>
                    </a:moveTo>
                    <a:cubicBezTo>
                      <a:pt x="21" y="252"/>
                      <a:pt x="12" y="240"/>
                      <a:pt x="12" y="225"/>
                    </a:cubicBezTo>
                    <a:cubicBezTo>
                      <a:pt x="12" y="225"/>
                      <a:pt x="12" y="225"/>
                      <a:pt x="12" y="225"/>
                    </a:cubicBezTo>
                    <a:cubicBezTo>
                      <a:pt x="34" y="225"/>
                      <a:pt x="34" y="225"/>
                      <a:pt x="34" y="225"/>
                    </a:cubicBezTo>
                    <a:lnTo>
                      <a:pt x="34" y="257"/>
                    </a:lnTo>
                    <a:close/>
                    <a:moveTo>
                      <a:pt x="185" y="257"/>
                    </a:moveTo>
                    <a:cubicBezTo>
                      <a:pt x="185" y="225"/>
                      <a:pt x="185" y="225"/>
                      <a:pt x="185" y="225"/>
                    </a:cubicBezTo>
                    <a:cubicBezTo>
                      <a:pt x="207" y="225"/>
                      <a:pt x="207" y="225"/>
                      <a:pt x="207" y="225"/>
                    </a:cubicBezTo>
                    <a:cubicBezTo>
                      <a:pt x="207" y="225"/>
                      <a:pt x="207" y="225"/>
                      <a:pt x="207" y="225"/>
                    </a:cubicBezTo>
                    <a:cubicBezTo>
                      <a:pt x="207" y="240"/>
                      <a:pt x="198" y="252"/>
                      <a:pt x="185" y="257"/>
                    </a:cubicBez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latin typeface="+mj-lt"/>
                </a:endParaRPr>
              </a:p>
            </p:txBody>
          </p:sp>
        </p:grpSp>
      </p:grpSp>
      <p:sp>
        <p:nvSpPr>
          <p:cNvPr id="31" name="Freeform: Shape 71">
            <a:extLst>
              <a:ext uri="{FF2B5EF4-FFF2-40B4-BE49-F238E27FC236}">
                <a16:creationId xmlns:a16="http://schemas.microsoft.com/office/drawing/2014/main" id="{7AF422A5-B372-4861-A729-D121DDC83EEC}"/>
              </a:ext>
            </a:extLst>
          </p:cNvPr>
          <p:cNvSpPr/>
          <p:nvPr/>
        </p:nvSpPr>
        <p:spPr>
          <a:xfrm>
            <a:off x="657237" y="2604165"/>
            <a:ext cx="544925" cy="544639"/>
          </a:xfrm>
          <a:custGeom>
            <a:avLst/>
            <a:gdLst>
              <a:gd name="connsiteX0" fmla="*/ 415290 w 544925"/>
              <a:gd name="connsiteY0" fmla="*/ 208502 h 544639"/>
              <a:gd name="connsiteX1" fmla="*/ 403003 w 544925"/>
              <a:gd name="connsiteY1" fmla="*/ 220789 h 544639"/>
              <a:gd name="connsiteX2" fmla="*/ 348329 w 544925"/>
              <a:gd name="connsiteY2" fmla="*/ 166116 h 544639"/>
              <a:gd name="connsiteX3" fmla="*/ 318040 w 544925"/>
              <a:gd name="connsiteY3" fmla="*/ 196406 h 544639"/>
              <a:gd name="connsiteX4" fmla="*/ 372713 w 544925"/>
              <a:gd name="connsiteY4" fmla="*/ 251079 h 544639"/>
              <a:gd name="connsiteX5" fmla="*/ 342424 w 544925"/>
              <a:gd name="connsiteY5" fmla="*/ 281369 h 544639"/>
              <a:gd name="connsiteX6" fmla="*/ 287750 w 544925"/>
              <a:gd name="connsiteY6" fmla="*/ 226695 h 544639"/>
              <a:gd name="connsiteX7" fmla="*/ 257461 w 544925"/>
              <a:gd name="connsiteY7" fmla="*/ 256984 h 544639"/>
              <a:gd name="connsiteX8" fmla="*/ 312134 w 544925"/>
              <a:gd name="connsiteY8" fmla="*/ 311658 h 544639"/>
              <a:gd name="connsiteX9" fmla="*/ 281845 w 544925"/>
              <a:gd name="connsiteY9" fmla="*/ 341948 h 544639"/>
              <a:gd name="connsiteX10" fmla="*/ 227171 w 544925"/>
              <a:gd name="connsiteY10" fmla="*/ 287274 h 544639"/>
              <a:gd name="connsiteX11" fmla="*/ 196882 w 544925"/>
              <a:gd name="connsiteY11" fmla="*/ 317564 h 544639"/>
              <a:gd name="connsiteX12" fmla="*/ 251555 w 544925"/>
              <a:gd name="connsiteY12" fmla="*/ 372237 h 544639"/>
              <a:gd name="connsiteX13" fmla="*/ 218313 w 544925"/>
              <a:gd name="connsiteY13" fmla="*/ 405479 h 544639"/>
              <a:gd name="connsiteX14" fmla="*/ 139351 w 544925"/>
              <a:gd name="connsiteY14" fmla="*/ 326517 h 544639"/>
              <a:gd name="connsiteX15" fmla="*/ 336137 w 544925"/>
              <a:gd name="connsiteY15" fmla="*/ 129730 h 544639"/>
              <a:gd name="connsiteX16" fmla="*/ 415195 w 544925"/>
              <a:gd name="connsiteY16" fmla="*/ 129730 h 544639"/>
              <a:gd name="connsiteX17" fmla="*/ 415195 w 544925"/>
              <a:gd name="connsiteY17" fmla="*/ 208788 h 544639"/>
              <a:gd name="connsiteX18" fmla="*/ 544925 w 544925"/>
              <a:gd name="connsiteY18" fmla="*/ 30289 h 544639"/>
              <a:gd name="connsiteX19" fmla="*/ 514636 w 544925"/>
              <a:gd name="connsiteY19" fmla="*/ 0 h 544639"/>
              <a:gd name="connsiteX20" fmla="*/ 428530 w 544925"/>
              <a:gd name="connsiteY20" fmla="*/ 86106 h 544639"/>
              <a:gd name="connsiteX21" fmla="*/ 305848 w 544925"/>
              <a:gd name="connsiteY21" fmla="*/ 99441 h 544639"/>
              <a:gd name="connsiteX22" fmla="*/ 109061 w 544925"/>
              <a:gd name="connsiteY22" fmla="*/ 296228 h 544639"/>
              <a:gd name="connsiteX23" fmla="*/ 81248 w 544925"/>
              <a:gd name="connsiteY23" fmla="*/ 268415 h 544639"/>
              <a:gd name="connsiteX24" fmla="*/ 50959 w 544925"/>
              <a:gd name="connsiteY24" fmla="*/ 298704 h 544639"/>
              <a:gd name="connsiteX25" fmla="*/ 133350 w 544925"/>
              <a:gd name="connsiteY25" fmla="*/ 381095 h 544639"/>
              <a:gd name="connsiteX26" fmla="*/ 60579 w 544925"/>
              <a:gd name="connsiteY26" fmla="*/ 453866 h 544639"/>
              <a:gd name="connsiteX27" fmla="*/ 30290 w 544925"/>
              <a:gd name="connsiteY27" fmla="*/ 423577 h 544639"/>
              <a:gd name="connsiteX28" fmla="*/ 0 w 544925"/>
              <a:gd name="connsiteY28" fmla="*/ 453866 h 544639"/>
              <a:gd name="connsiteX29" fmla="*/ 27432 w 544925"/>
              <a:gd name="connsiteY29" fmla="*/ 481298 h 544639"/>
              <a:gd name="connsiteX30" fmla="*/ 61151 w 544925"/>
              <a:gd name="connsiteY30" fmla="*/ 482441 h 544639"/>
              <a:gd name="connsiteX31" fmla="*/ 61913 w 544925"/>
              <a:gd name="connsiteY31" fmla="*/ 483203 h 544639"/>
              <a:gd name="connsiteX32" fmla="*/ 63246 w 544925"/>
              <a:gd name="connsiteY32" fmla="*/ 517112 h 544639"/>
              <a:gd name="connsiteX33" fmla="*/ 90773 w 544925"/>
              <a:gd name="connsiteY33" fmla="*/ 544640 h 544639"/>
              <a:gd name="connsiteX34" fmla="*/ 121063 w 544925"/>
              <a:gd name="connsiteY34" fmla="*/ 514350 h 544639"/>
              <a:gd name="connsiteX35" fmla="*/ 90773 w 544925"/>
              <a:gd name="connsiteY35" fmla="*/ 484060 h 544639"/>
              <a:gd name="connsiteX36" fmla="*/ 163544 w 544925"/>
              <a:gd name="connsiteY36" fmla="*/ 411290 h 544639"/>
              <a:gd name="connsiteX37" fmla="*/ 245935 w 544925"/>
              <a:gd name="connsiteY37" fmla="*/ 493681 h 544639"/>
              <a:gd name="connsiteX38" fmla="*/ 276225 w 544925"/>
              <a:gd name="connsiteY38" fmla="*/ 463391 h 544639"/>
              <a:gd name="connsiteX39" fmla="*/ 248412 w 544925"/>
              <a:gd name="connsiteY39" fmla="*/ 435578 h 544639"/>
              <a:gd name="connsiteX40" fmla="*/ 445199 w 544925"/>
              <a:gd name="connsiteY40" fmla="*/ 238792 h 544639"/>
              <a:gd name="connsiteX41" fmla="*/ 458534 w 544925"/>
              <a:gd name="connsiteY41" fmla="*/ 116110 h 544639"/>
              <a:gd name="connsiteX42" fmla="*/ 544640 w 544925"/>
              <a:gd name="connsiteY42" fmla="*/ 30004 h 54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4925" h="544639">
                <a:moveTo>
                  <a:pt x="415290" y="208502"/>
                </a:moveTo>
                <a:lnTo>
                  <a:pt x="403003" y="220789"/>
                </a:lnTo>
                <a:lnTo>
                  <a:pt x="348329" y="166116"/>
                </a:lnTo>
                <a:lnTo>
                  <a:pt x="318040" y="196406"/>
                </a:lnTo>
                <a:lnTo>
                  <a:pt x="372713" y="251079"/>
                </a:lnTo>
                <a:lnTo>
                  <a:pt x="342424" y="281369"/>
                </a:lnTo>
                <a:lnTo>
                  <a:pt x="287750" y="226695"/>
                </a:lnTo>
                <a:lnTo>
                  <a:pt x="257461" y="256984"/>
                </a:lnTo>
                <a:lnTo>
                  <a:pt x="312134" y="311658"/>
                </a:lnTo>
                <a:lnTo>
                  <a:pt x="281845" y="341948"/>
                </a:lnTo>
                <a:lnTo>
                  <a:pt x="227171" y="287274"/>
                </a:lnTo>
                <a:lnTo>
                  <a:pt x="196882" y="317564"/>
                </a:lnTo>
                <a:lnTo>
                  <a:pt x="251555" y="372237"/>
                </a:lnTo>
                <a:lnTo>
                  <a:pt x="218313" y="405479"/>
                </a:lnTo>
                <a:lnTo>
                  <a:pt x="139351" y="326517"/>
                </a:lnTo>
                <a:lnTo>
                  <a:pt x="336137" y="129730"/>
                </a:lnTo>
                <a:cubicBezTo>
                  <a:pt x="357950" y="107918"/>
                  <a:pt x="393383" y="107918"/>
                  <a:pt x="415195" y="129730"/>
                </a:cubicBezTo>
                <a:cubicBezTo>
                  <a:pt x="437007" y="151543"/>
                  <a:pt x="437007" y="186976"/>
                  <a:pt x="415195" y="208788"/>
                </a:cubicBezTo>
                <a:moveTo>
                  <a:pt x="544925" y="30289"/>
                </a:moveTo>
                <a:lnTo>
                  <a:pt x="514636" y="0"/>
                </a:lnTo>
                <a:lnTo>
                  <a:pt x="428530" y="86106"/>
                </a:lnTo>
                <a:cubicBezTo>
                  <a:pt x="390335" y="61912"/>
                  <a:pt x="339185" y="66199"/>
                  <a:pt x="305848" y="99441"/>
                </a:cubicBezTo>
                <a:lnTo>
                  <a:pt x="109061" y="296228"/>
                </a:lnTo>
                <a:lnTo>
                  <a:pt x="81248" y="268415"/>
                </a:lnTo>
                <a:lnTo>
                  <a:pt x="50959" y="298704"/>
                </a:lnTo>
                <a:lnTo>
                  <a:pt x="133350" y="381095"/>
                </a:lnTo>
                <a:lnTo>
                  <a:pt x="60579" y="453866"/>
                </a:lnTo>
                <a:lnTo>
                  <a:pt x="30290" y="423577"/>
                </a:lnTo>
                <a:lnTo>
                  <a:pt x="0" y="453866"/>
                </a:lnTo>
                <a:lnTo>
                  <a:pt x="27432" y="481298"/>
                </a:lnTo>
                <a:cubicBezTo>
                  <a:pt x="37338" y="489014"/>
                  <a:pt x="50292" y="487299"/>
                  <a:pt x="61151" y="482441"/>
                </a:cubicBezTo>
                <a:lnTo>
                  <a:pt x="61913" y="483203"/>
                </a:lnTo>
                <a:cubicBezTo>
                  <a:pt x="57055" y="494062"/>
                  <a:pt x="55531" y="507206"/>
                  <a:pt x="63246" y="517112"/>
                </a:cubicBezTo>
                <a:lnTo>
                  <a:pt x="90773" y="544640"/>
                </a:lnTo>
                <a:lnTo>
                  <a:pt x="121063" y="514350"/>
                </a:lnTo>
                <a:lnTo>
                  <a:pt x="90773" y="484060"/>
                </a:lnTo>
                <a:lnTo>
                  <a:pt x="163544" y="411290"/>
                </a:lnTo>
                <a:lnTo>
                  <a:pt x="245935" y="493681"/>
                </a:lnTo>
                <a:lnTo>
                  <a:pt x="276225" y="463391"/>
                </a:lnTo>
                <a:lnTo>
                  <a:pt x="248412" y="435578"/>
                </a:lnTo>
                <a:lnTo>
                  <a:pt x="445199" y="238792"/>
                </a:lnTo>
                <a:cubicBezTo>
                  <a:pt x="478441" y="205550"/>
                  <a:pt x="482822" y="154305"/>
                  <a:pt x="458534" y="116110"/>
                </a:cubicBezTo>
                <a:lnTo>
                  <a:pt x="544640" y="30004"/>
                </a:lnTo>
                <a:close/>
              </a:path>
            </a:pathLst>
          </a:custGeom>
          <a:solidFill>
            <a:schemeClr val="accent2"/>
          </a:solidFill>
          <a:ln w="9525" cap="flat">
            <a:solidFill>
              <a:schemeClr val="bg1">
                <a:lumMod val="95000"/>
              </a:schemeClr>
            </a:solidFill>
            <a:prstDash val="solid"/>
            <a:miter/>
          </a:ln>
        </p:spPr>
        <p:txBody>
          <a:bodyPr rtlCol="0" anchor="ctr"/>
          <a:lstStyle/>
          <a:p>
            <a:endParaRPr lang="de-DE"/>
          </a:p>
        </p:txBody>
      </p:sp>
      <p:sp>
        <p:nvSpPr>
          <p:cNvPr id="35" name="Freeform: Shape 20">
            <a:extLst>
              <a:ext uri="{FF2B5EF4-FFF2-40B4-BE49-F238E27FC236}">
                <a16:creationId xmlns:a16="http://schemas.microsoft.com/office/drawing/2014/main" id="{480C65D9-9362-439D-A3A4-299EFC181739}"/>
              </a:ext>
            </a:extLst>
          </p:cNvPr>
          <p:cNvSpPr/>
          <p:nvPr/>
        </p:nvSpPr>
        <p:spPr>
          <a:xfrm>
            <a:off x="706682" y="3763389"/>
            <a:ext cx="446034" cy="627823"/>
          </a:xfrm>
          <a:custGeom>
            <a:avLst/>
            <a:gdLst>
              <a:gd name="connsiteX0" fmla="*/ 43529 w 473487"/>
              <a:gd name="connsiteY0" fmla="*/ 623507 h 666464"/>
              <a:gd name="connsiteX1" fmla="*/ 43053 w 473487"/>
              <a:gd name="connsiteY1" fmla="*/ 42958 h 666464"/>
              <a:gd name="connsiteX2" fmla="*/ 430054 w 473487"/>
              <a:gd name="connsiteY2" fmla="*/ 42958 h 666464"/>
              <a:gd name="connsiteX3" fmla="*/ 430530 w 473487"/>
              <a:gd name="connsiteY3" fmla="*/ 623507 h 666464"/>
              <a:gd name="connsiteX4" fmla="*/ 43529 w 473487"/>
              <a:gd name="connsiteY4" fmla="*/ 623507 h 666464"/>
              <a:gd name="connsiteX5" fmla="*/ 473012 w 473487"/>
              <a:gd name="connsiteY5" fmla="*/ 21431 h 666464"/>
              <a:gd name="connsiteX6" fmla="*/ 451485 w 473487"/>
              <a:gd name="connsiteY6" fmla="*/ 0 h 666464"/>
              <a:gd name="connsiteX7" fmla="*/ 21527 w 473487"/>
              <a:gd name="connsiteY7" fmla="*/ 0 h 666464"/>
              <a:gd name="connsiteX8" fmla="*/ 6286 w 473487"/>
              <a:gd name="connsiteY8" fmla="*/ 6287 h 666464"/>
              <a:gd name="connsiteX9" fmla="*/ 0 w 473487"/>
              <a:gd name="connsiteY9" fmla="*/ 21527 h 666464"/>
              <a:gd name="connsiteX10" fmla="*/ 572 w 473487"/>
              <a:gd name="connsiteY10" fmla="*/ 645033 h 666464"/>
              <a:gd name="connsiteX11" fmla="*/ 22003 w 473487"/>
              <a:gd name="connsiteY11" fmla="*/ 666464 h 666464"/>
              <a:gd name="connsiteX12" fmla="*/ 213836 w 473487"/>
              <a:gd name="connsiteY12" fmla="*/ 666464 h 666464"/>
              <a:gd name="connsiteX13" fmla="*/ 236601 w 473487"/>
              <a:gd name="connsiteY13" fmla="*/ 643604 h 666464"/>
              <a:gd name="connsiteX14" fmla="*/ 237744 w 473487"/>
              <a:gd name="connsiteY14" fmla="*/ 643604 h 666464"/>
              <a:gd name="connsiteX15" fmla="*/ 260794 w 473487"/>
              <a:gd name="connsiteY15" fmla="*/ 666464 h 666464"/>
              <a:gd name="connsiteX16" fmla="*/ 451961 w 473487"/>
              <a:gd name="connsiteY16" fmla="*/ 666464 h 666464"/>
              <a:gd name="connsiteX17" fmla="*/ 467201 w 473487"/>
              <a:gd name="connsiteY17" fmla="*/ 660178 h 666464"/>
              <a:gd name="connsiteX18" fmla="*/ 473488 w 473487"/>
              <a:gd name="connsiteY18" fmla="*/ 644938 h 666464"/>
              <a:gd name="connsiteX19" fmla="*/ 473012 w 473487"/>
              <a:gd name="connsiteY19" fmla="*/ 21431 h 666464"/>
              <a:gd name="connsiteX20" fmla="*/ 215551 w 473487"/>
              <a:gd name="connsiteY20" fmla="*/ 558927 h 666464"/>
              <a:gd name="connsiteX21" fmla="*/ 258604 w 473487"/>
              <a:gd name="connsiteY21" fmla="*/ 558927 h 666464"/>
              <a:gd name="connsiteX22" fmla="*/ 258604 w 473487"/>
              <a:gd name="connsiteY22" fmla="*/ 107823 h 666464"/>
              <a:gd name="connsiteX23" fmla="*/ 215551 w 473487"/>
              <a:gd name="connsiteY23" fmla="*/ 107823 h 666464"/>
              <a:gd name="connsiteX24" fmla="*/ 215551 w 473487"/>
              <a:gd name="connsiteY24" fmla="*/ 558927 h 666464"/>
              <a:gd name="connsiteX25" fmla="*/ 118872 w 473487"/>
              <a:gd name="connsiteY25" fmla="*/ 107442 h 666464"/>
              <a:gd name="connsiteX26" fmla="*/ 86582 w 473487"/>
              <a:gd name="connsiteY26" fmla="*/ 139732 h 666464"/>
              <a:gd name="connsiteX27" fmla="*/ 118872 w 473487"/>
              <a:gd name="connsiteY27" fmla="*/ 172022 h 666464"/>
              <a:gd name="connsiteX28" fmla="*/ 151162 w 473487"/>
              <a:gd name="connsiteY28" fmla="*/ 139732 h 666464"/>
              <a:gd name="connsiteX29" fmla="*/ 118872 w 473487"/>
              <a:gd name="connsiteY29" fmla="*/ 107442 h 666464"/>
              <a:gd name="connsiteX30" fmla="*/ 118872 w 473487"/>
              <a:gd name="connsiteY30" fmla="*/ 236411 h 666464"/>
              <a:gd name="connsiteX31" fmla="*/ 86582 w 473487"/>
              <a:gd name="connsiteY31" fmla="*/ 268700 h 666464"/>
              <a:gd name="connsiteX32" fmla="*/ 118872 w 473487"/>
              <a:gd name="connsiteY32" fmla="*/ 300990 h 666464"/>
              <a:gd name="connsiteX33" fmla="*/ 151162 w 473487"/>
              <a:gd name="connsiteY33" fmla="*/ 268700 h 666464"/>
              <a:gd name="connsiteX34" fmla="*/ 118872 w 473487"/>
              <a:gd name="connsiteY34" fmla="*/ 236411 h 666464"/>
              <a:gd name="connsiteX35" fmla="*/ 118872 w 473487"/>
              <a:gd name="connsiteY35" fmla="*/ 365379 h 666464"/>
              <a:gd name="connsiteX36" fmla="*/ 86582 w 473487"/>
              <a:gd name="connsiteY36" fmla="*/ 397669 h 666464"/>
              <a:gd name="connsiteX37" fmla="*/ 118872 w 473487"/>
              <a:gd name="connsiteY37" fmla="*/ 429959 h 666464"/>
              <a:gd name="connsiteX38" fmla="*/ 151162 w 473487"/>
              <a:gd name="connsiteY38" fmla="*/ 397669 h 666464"/>
              <a:gd name="connsiteX39" fmla="*/ 118872 w 473487"/>
              <a:gd name="connsiteY39" fmla="*/ 365379 h 666464"/>
              <a:gd name="connsiteX40" fmla="*/ 118872 w 473487"/>
              <a:gd name="connsiteY40" fmla="*/ 494348 h 666464"/>
              <a:gd name="connsiteX41" fmla="*/ 86582 w 473487"/>
              <a:gd name="connsiteY41" fmla="*/ 526637 h 666464"/>
              <a:gd name="connsiteX42" fmla="*/ 118872 w 473487"/>
              <a:gd name="connsiteY42" fmla="*/ 558927 h 666464"/>
              <a:gd name="connsiteX43" fmla="*/ 151162 w 473487"/>
              <a:gd name="connsiteY43" fmla="*/ 526637 h 666464"/>
              <a:gd name="connsiteX44" fmla="*/ 118872 w 473487"/>
              <a:gd name="connsiteY44" fmla="*/ 494348 h 666464"/>
              <a:gd name="connsiteX45" fmla="*/ 355283 w 473487"/>
              <a:gd name="connsiteY45" fmla="*/ 107442 h 666464"/>
              <a:gd name="connsiteX46" fmla="*/ 322993 w 473487"/>
              <a:gd name="connsiteY46" fmla="*/ 139732 h 666464"/>
              <a:gd name="connsiteX47" fmla="*/ 355283 w 473487"/>
              <a:gd name="connsiteY47" fmla="*/ 172022 h 666464"/>
              <a:gd name="connsiteX48" fmla="*/ 387572 w 473487"/>
              <a:gd name="connsiteY48" fmla="*/ 139732 h 666464"/>
              <a:gd name="connsiteX49" fmla="*/ 355283 w 473487"/>
              <a:gd name="connsiteY49" fmla="*/ 107442 h 666464"/>
              <a:gd name="connsiteX50" fmla="*/ 355283 w 473487"/>
              <a:gd name="connsiteY50" fmla="*/ 236411 h 666464"/>
              <a:gd name="connsiteX51" fmla="*/ 322993 w 473487"/>
              <a:gd name="connsiteY51" fmla="*/ 268700 h 666464"/>
              <a:gd name="connsiteX52" fmla="*/ 355283 w 473487"/>
              <a:gd name="connsiteY52" fmla="*/ 300990 h 666464"/>
              <a:gd name="connsiteX53" fmla="*/ 387572 w 473487"/>
              <a:gd name="connsiteY53" fmla="*/ 268700 h 666464"/>
              <a:gd name="connsiteX54" fmla="*/ 355283 w 473487"/>
              <a:gd name="connsiteY54" fmla="*/ 236411 h 666464"/>
              <a:gd name="connsiteX55" fmla="*/ 355283 w 473487"/>
              <a:gd name="connsiteY55" fmla="*/ 365379 h 666464"/>
              <a:gd name="connsiteX56" fmla="*/ 322993 w 473487"/>
              <a:gd name="connsiteY56" fmla="*/ 397669 h 666464"/>
              <a:gd name="connsiteX57" fmla="*/ 355283 w 473487"/>
              <a:gd name="connsiteY57" fmla="*/ 429959 h 666464"/>
              <a:gd name="connsiteX58" fmla="*/ 387572 w 473487"/>
              <a:gd name="connsiteY58" fmla="*/ 397669 h 666464"/>
              <a:gd name="connsiteX59" fmla="*/ 355283 w 473487"/>
              <a:gd name="connsiteY59" fmla="*/ 365379 h 666464"/>
              <a:gd name="connsiteX60" fmla="*/ 355283 w 473487"/>
              <a:gd name="connsiteY60" fmla="*/ 494348 h 666464"/>
              <a:gd name="connsiteX61" fmla="*/ 322993 w 473487"/>
              <a:gd name="connsiteY61" fmla="*/ 526637 h 666464"/>
              <a:gd name="connsiteX62" fmla="*/ 355283 w 473487"/>
              <a:gd name="connsiteY62" fmla="*/ 558927 h 666464"/>
              <a:gd name="connsiteX63" fmla="*/ 387572 w 473487"/>
              <a:gd name="connsiteY63" fmla="*/ 526637 h 666464"/>
              <a:gd name="connsiteX64" fmla="*/ 355283 w 473487"/>
              <a:gd name="connsiteY64" fmla="*/ 494348 h 66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73487" h="666464">
                <a:moveTo>
                  <a:pt x="43529" y="623507"/>
                </a:moveTo>
                <a:lnTo>
                  <a:pt x="43053" y="42958"/>
                </a:lnTo>
                <a:lnTo>
                  <a:pt x="430054" y="42958"/>
                </a:lnTo>
                <a:lnTo>
                  <a:pt x="430530" y="623507"/>
                </a:lnTo>
                <a:lnTo>
                  <a:pt x="43529" y="623507"/>
                </a:lnTo>
                <a:close/>
                <a:moveTo>
                  <a:pt x="473012" y="21431"/>
                </a:moveTo>
                <a:cubicBezTo>
                  <a:pt x="473012" y="9620"/>
                  <a:pt x="463391" y="0"/>
                  <a:pt x="451485" y="0"/>
                </a:cubicBezTo>
                <a:lnTo>
                  <a:pt x="21527" y="0"/>
                </a:lnTo>
                <a:cubicBezTo>
                  <a:pt x="15811" y="0"/>
                  <a:pt x="10382" y="2286"/>
                  <a:pt x="6286" y="6287"/>
                </a:cubicBezTo>
                <a:cubicBezTo>
                  <a:pt x="2286" y="10287"/>
                  <a:pt x="0" y="15812"/>
                  <a:pt x="0" y="21527"/>
                </a:cubicBezTo>
                <a:lnTo>
                  <a:pt x="572" y="645033"/>
                </a:lnTo>
                <a:cubicBezTo>
                  <a:pt x="572" y="656844"/>
                  <a:pt x="10192" y="666464"/>
                  <a:pt x="22003" y="666464"/>
                </a:cubicBezTo>
                <a:lnTo>
                  <a:pt x="213836" y="666464"/>
                </a:lnTo>
                <a:cubicBezTo>
                  <a:pt x="225171" y="663988"/>
                  <a:pt x="232601" y="654272"/>
                  <a:pt x="236601" y="643604"/>
                </a:cubicBezTo>
                <a:lnTo>
                  <a:pt x="237744" y="643604"/>
                </a:lnTo>
                <a:cubicBezTo>
                  <a:pt x="241744" y="654177"/>
                  <a:pt x="249364" y="663988"/>
                  <a:pt x="260794" y="666464"/>
                </a:cubicBezTo>
                <a:lnTo>
                  <a:pt x="451961" y="666464"/>
                </a:lnTo>
                <a:cubicBezTo>
                  <a:pt x="457676" y="666464"/>
                  <a:pt x="463106" y="664178"/>
                  <a:pt x="467201" y="660178"/>
                </a:cubicBezTo>
                <a:cubicBezTo>
                  <a:pt x="471202" y="656177"/>
                  <a:pt x="473488" y="650653"/>
                  <a:pt x="473488" y="644938"/>
                </a:cubicBezTo>
                <a:lnTo>
                  <a:pt x="473012" y="21431"/>
                </a:lnTo>
                <a:close/>
                <a:moveTo>
                  <a:pt x="215551" y="558927"/>
                </a:moveTo>
                <a:lnTo>
                  <a:pt x="258604" y="558927"/>
                </a:lnTo>
                <a:lnTo>
                  <a:pt x="258604" y="107823"/>
                </a:lnTo>
                <a:lnTo>
                  <a:pt x="215551" y="107823"/>
                </a:lnTo>
                <a:lnTo>
                  <a:pt x="215551" y="558927"/>
                </a:lnTo>
                <a:close/>
                <a:moveTo>
                  <a:pt x="118872" y="107442"/>
                </a:moveTo>
                <a:cubicBezTo>
                  <a:pt x="101060" y="107442"/>
                  <a:pt x="86582" y="121920"/>
                  <a:pt x="86582" y="139732"/>
                </a:cubicBezTo>
                <a:cubicBezTo>
                  <a:pt x="86582" y="157544"/>
                  <a:pt x="101060" y="172022"/>
                  <a:pt x="118872" y="172022"/>
                </a:cubicBezTo>
                <a:cubicBezTo>
                  <a:pt x="136684" y="172022"/>
                  <a:pt x="151162" y="157544"/>
                  <a:pt x="151162" y="139732"/>
                </a:cubicBezTo>
                <a:cubicBezTo>
                  <a:pt x="151162" y="121920"/>
                  <a:pt x="136684" y="107442"/>
                  <a:pt x="118872" y="107442"/>
                </a:cubicBezTo>
                <a:moveTo>
                  <a:pt x="118872" y="236411"/>
                </a:moveTo>
                <a:cubicBezTo>
                  <a:pt x="101060" y="236411"/>
                  <a:pt x="86582" y="250889"/>
                  <a:pt x="86582" y="268700"/>
                </a:cubicBezTo>
                <a:cubicBezTo>
                  <a:pt x="86582" y="286512"/>
                  <a:pt x="101060" y="300990"/>
                  <a:pt x="118872" y="300990"/>
                </a:cubicBezTo>
                <a:cubicBezTo>
                  <a:pt x="136684" y="300990"/>
                  <a:pt x="151162" y="286512"/>
                  <a:pt x="151162" y="268700"/>
                </a:cubicBezTo>
                <a:cubicBezTo>
                  <a:pt x="151162" y="250889"/>
                  <a:pt x="136684" y="236411"/>
                  <a:pt x="118872" y="236411"/>
                </a:cubicBezTo>
                <a:moveTo>
                  <a:pt x="118872" y="365379"/>
                </a:moveTo>
                <a:cubicBezTo>
                  <a:pt x="101060" y="365379"/>
                  <a:pt x="86582" y="379857"/>
                  <a:pt x="86582" y="397669"/>
                </a:cubicBezTo>
                <a:cubicBezTo>
                  <a:pt x="86582" y="415481"/>
                  <a:pt x="101060" y="429959"/>
                  <a:pt x="118872" y="429959"/>
                </a:cubicBezTo>
                <a:cubicBezTo>
                  <a:pt x="136684" y="429959"/>
                  <a:pt x="151162" y="415481"/>
                  <a:pt x="151162" y="397669"/>
                </a:cubicBezTo>
                <a:cubicBezTo>
                  <a:pt x="151162" y="379857"/>
                  <a:pt x="136684" y="365379"/>
                  <a:pt x="118872" y="365379"/>
                </a:cubicBezTo>
                <a:moveTo>
                  <a:pt x="118872" y="494348"/>
                </a:moveTo>
                <a:cubicBezTo>
                  <a:pt x="101060" y="494348"/>
                  <a:pt x="86582" y="508826"/>
                  <a:pt x="86582" y="526637"/>
                </a:cubicBezTo>
                <a:cubicBezTo>
                  <a:pt x="86582" y="544449"/>
                  <a:pt x="101060" y="558927"/>
                  <a:pt x="118872" y="558927"/>
                </a:cubicBezTo>
                <a:cubicBezTo>
                  <a:pt x="136684" y="558927"/>
                  <a:pt x="151162" y="544449"/>
                  <a:pt x="151162" y="526637"/>
                </a:cubicBezTo>
                <a:cubicBezTo>
                  <a:pt x="151162" y="508826"/>
                  <a:pt x="136684" y="494348"/>
                  <a:pt x="118872" y="494348"/>
                </a:cubicBezTo>
                <a:moveTo>
                  <a:pt x="355283" y="107442"/>
                </a:moveTo>
                <a:cubicBezTo>
                  <a:pt x="337471" y="107442"/>
                  <a:pt x="322993" y="121920"/>
                  <a:pt x="322993" y="139732"/>
                </a:cubicBezTo>
                <a:cubicBezTo>
                  <a:pt x="322993" y="157544"/>
                  <a:pt x="337471" y="172022"/>
                  <a:pt x="355283" y="172022"/>
                </a:cubicBezTo>
                <a:cubicBezTo>
                  <a:pt x="373094" y="172022"/>
                  <a:pt x="387572" y="157544"/>
                  <a:pt x="387572" y="139732"/>
                </a:cubicBezTo>
                <a:cubicBezTo>
                  <a:pt x="387572" y="121920"/>
                  <a:pt x="373094" y="107442"/>
                  <a:pt x="355283" y="107442"/>
                </a:cubicBezTo>
                <a:moveTo>
                  <a:pt x="355283" y="236411"/>
                </a:moveTo>
                <a:cubicBezTo>
                  <a:pt x="337471" y="236411"/>
                  <a:pt x="322993" y="250889"/>
                  <a:pt x="322993" y="268700"/>
                </a:cubicBezTo>
                <a:cubicBezTo>
                  <a:pt x="322993" y="286512"/>
                  <a:pt x="337471" y="300990"/>
                  <a:pt x="355283" y="300990"/>
                </a:cubicBezTo>
                <a:cubicBezTo>
                  <a:pt x="373094" y="300990"/>
                  <a:pt x="387572" y="286512"/>
                  <a:pt x="387572" y="268700"/>
                </a:cubicBezTo>
                <a:cubicBezTo>
                  <a:pt x="387572" y="250889"/>
                  <a:pt x="373094" y="236411"/>
                  <a:pt x="355283" y="236411"/>
                </a:cubicBezTo>
                <a:moveTo>
                  <a:pt x="355283" y="365379"/>
                </a:moveTo>
                <a:cubicBezTo>
                  <a:pt x="337471" y="365379"/>
                  <a:pt x="322993" y="379857"/>
                  <a:pt x="322993" y="397669"/>
                </a:cubicBezTo>
                <a:cubicBezTo>
                  <a:pt x="322993" y="415481"/>
                  <a:pt x="337471" y="429959"/>
                  <a:pt x="355283" y="429959"/>
                </a:cubicBezTo>
                <a:cubicBezTo>
                  <a:pt x="373094" y="429959"/>
                  <a:pt x="387572" y="415481"/>
                  <a:pt x="387572" y="397669"/>
                </a:cubicBezTo>
                <a:cubicBezTo>
                  <a:pt x="387572" y="379857"/>
                  <a:pt x="373094" y="365379"/>
                  <a:pt x="355283" y="365379"/>
                </a:cubicBezTo>
                <a:moveTo>
                  <a:pt x="355283" y="494348"/>
                </a:moveTo>
                <a:cubicBezTo>
                  <a:pt x="337471" y="494348"/>
                  <a:pt x="322993" y="508826"/>
                  <a:pt x="322993" y="526637"/>
                </a:cubicBezTo>
                <a:cubicBezTo>
                  <a:pt x="322993" y="544449"/>
                  <a:pt x="337471" y="558927"/>
                  <a:pt x="355283" y="558927"/>
                </a:cubicBezTo>
                <a:cubicBezTo>
                  <a:pt x="373094" y="558927"/>
                  <a:pt x="387572" y="544449"/>
                  <a:pt x="387572" y="526637"/>
                </a:cubicBezTo>
                <a:cubicBezTo>
                  <a:pt x="387572" y="508826"/>
                  <a:pt x="373094" y="494348"/>
                  <a:pt x="355283" y="494348"/>
                </a:cubicBezTo>
              </a:path>
            </a:pathLst>
          </a:custGeom>
          <a:solidFill>
            <a:schemeClr val="accent2"/>
          </a:solidFill>
          <a:ln w="9525" cap="flat">
            <a:solidFill>
              <a:schemeClr val="bg1">
                <a:lumMod val="95000"/>
              </a:schemeClr>
            </a:solidFill>
            <a:prstDash val="solid"/>
            <a:miter/>
          </a:ln>
        </p:spPr>
        <p:txBody>
          <a:bodyPr rtlCol="0" anchor="ctr"/>
          <a:lstStyle/>
          <a:p>
            <a:endParaRPr lang="de-DE"/>
          </a:p>
        </p:txBody>
      </p:sp>
      <p:sp>
        <p:nvSpPr>
          <p:cNvPr id="36" name="Freeform: Shape 211">
            <a:extLst>
              <a:ext uri="{FF2B5EF4-FFF2-40B4-BE49-F238E27FC236}">
                <a16:creationId xmlns:a16="http://schemas.microsoft.com/office/drawing/2014/main" id="{EB8936BA-7FF9-42CB-82FB-00F351A9BEDD}"/>
              </a:ext>
            </a:extLst>
          </p:cNvPr>
          <p:cNvSpPr/>
          <p:nvPr/>
        </p:nvSpPr>
        <p:spPr>
          <a:xfrm>
            <a:off x="4146606" y="5087779"/>
            <a:ext cx="581994" cy="538286"/>
          </a:xfrm>
          <a:custGeom>
            <a:avLst/>
            <a:gdLst>
              <a:gd name="connsiteX0" fmla="*/ 437036 w 468190"/>
              <a:gd name="connsiteY0" fmla="*/ 123150 h 433028"/>
              <a:gd name="connsiteX1" fmla="*/ 448188 w 468190"/>
              <a:gd name="connsiteY1" fmla="*/ 149997 h 433028"/>
              <a:gd name="connsiteX2" fmla="*/ 426884 w 468190"/>
              <a:gd name="connsiteY2" fmla="*/ 171301 h 433028"/>
              <a:gd name="connsiteX3" fmla="*/ 406916 w 468190"/>
              <a:gd name="connsiteY3" fmla="*/ 123150 h 433028"/>
              <a:gd name="connsiteX4" fmla="*/ 426884 w 468190"/>
              <a:gd name="connsiteY4" fmla="*/ 74998 h 433028"/>
              <a:gd name="connsiteX5" fmla="*/ 426884 w 468190"/>
              <a:gd name="connsiteY5" fmla="*/ 21304 h 433028"/>
              <a:gd name="connsiteX6" fmla="*/ 448255 w 468190"/>
              <a:gd name="connsiteY6" fmla="*/ 0 h 433028"/>
              <a:gd name="connsiteX7" fmla="*/ 448255 w 468190"/>
              <a:gd name="connsiteY7" fmla="*/ 96369 h 433028"/>
              <a:gd name="connsiteX8" fmla="*/ 437102 w 468190"/>
              <a:gd name="connsiteY8" fmla="*/ 123217 h 433028"/>
              <a:gd name="connsiteX9" fmla="*/ 387482 w 468190"/>
              <a:gd name="connsiteY9" fmla="*/ 0 h 433028"/>
              <a:gd name="connsiteX10" fmla="*/ 366111 w 468190"/>
              <a:gd name="connsiteY10" fmla="*/ 21304 h 433028"/>
              <a:gd name="connsiteX11" fmla="*/ 366111 w 468190"/>
              <a:gd name="connsiteY11" fmla="*/ 74998 h 433028"/>
              <a:gd name="connsiteX12" fmla="*/ 366111 w 468190"/>
              <a:gd name="connsiteY12" fmla="*/ 171368 h 433028"/>
              <a:gd name="connsiteX13" fmla="*/ 387415 w 468190"/>
              <a:gd name="connsiteY13" fmla="*/ 150064 h 433028"/>
              <a:gd name="connsiteX14" fmla="*/ 387415 w 468190"/>
              <a:gd name="connsiteY14" fmla="*/ 96369 h 433028"/>
              <a:gd name="connsiteX15" fmla="*/ 387415 w 468190"/>
              <a:gd name="connsiteY15" fmla="*/ 0 h 433028"/>
              <a:gd name="connsiteX16" fmla="*/ 391823 w 468190"/>
              <a:gd name="connsiteY16" fmla="*/ 281629 h 433028"/>
              <a:gd name="connsiteX17" fmla="*/ 422009 w 468190"/>
              <a:gd name="connsiteY17" fmla="*/ 281629 h 433028"/>
              <a:gd name="connsiteX18" fmla="*/ 422009 w 468190"/>
              <a:gd name="connsiteY18" fmla="*/ 191136 h 433028"/>
              <a:gd name="connsiteX19" fmla="*/ 391823 w 468190"/>
              <a:gd name="connsiteY19" fmla="*/ 191136 h 433028"/>
              <a:gd name="connsiteX20" fmla="*/ 391823 w 468190"/>
              <a:gd name="connsiteY20" fmla="*/ 281629 h 433028"/>
              <a:gd name="connsiteX21" fmla="*/ 437036 w 468190"/>
              <a:gd name="connsiteY21" fmla="*/ 281629 h 433028"/>
              <a:gd name="connsiteX22" fmla="*/ 467222 w 468190"/>
              <a:gd name="connsiteY22" fmla="*/ 281629 h 433028"/>
              <a:gd name="connsiteX23" fmla="*/ 467222 w 468190"/>
              <a:gd name="connsiteY23" fmla="*/ 191136 h 433028"/>
              <a:gd name="connsiteX24" fmla="*/ 437036 w 468190"/>
              <a:gd name="connsiteY24" fmla="*/ 191136 h 433028"/>
              <a:gd name="connsiteX25" fmla="*/ 437036 w 468190"/>
              <a:gd name="connsiteY25" fmla="*/ 281629 h 433028"/>
              <a:gd name="connsiteX26" fmla="*/ 105519 w 468190"/>
              <a:gd name="connsiteY26" fmla="*/ 221523 h 433028"/>
              <a:gd name="connsiteX27" fmla="*/ 30120 w 468190"/>
              <a:gd name="connsiteY27" fmla="*/ 221523 h 433028"/>
              <a:gd name="connsiteX28" fmla="*/ 30120 w 468190"/>
              <a:gd name="connsiteY28" fmla="*/ 251709 h 433028"/>
              <a:gd name="connsiteX29" fmla="*/ 105519 w 468190"/>
              <a:gd name="connsiteY29" fmla="*/ 251709 h 433028"/>
              <a:gd name="connsiteX30" fmla="*/ 105519 w 468190"/>
              <a:gd name="connsiteY30" fmla="*/ 221523 h 433028"/>
              <a:gd name="connsiteX31" fmla="*/ 222792 w 468190"/>
              <a:gd name="connsiteY31" fmla="*/ 281829 h 433028"/>
              <a:gd name="connsiteX32" fmla="*/ 0 w 468190"/>
              <a:gd name="connsiteY32" fmla="*/ 281829 h 433028"/>
              <a:gd name="connsiteX33" fmla="*/ 0 w 468190"/>
              <a:gd name="connsiteY33" fmla="*/ 191337 h 433028"/>
              <a:gd name="connsiteX34" fmla="*/ 132500 w 468190"/>
              <a:gd name="connsiteY34" fmla="*/ 191337 h 433028"/>
              <a:gd name="connsiteX35" fmla="*/ 162619 w 468190"/>
              <a:gd name="connsiteY35" fmla="*/ 221456 h 433028"/>
              <a:gd name="connsiteX36" fmla="*/ 135705 w 468190"/>
              <a:gd name="connsiteY36" fmla="*/ 221456 h 433028"/>
              <a:gd name="connsiteX37" fmla="*/ 135705 w 468190"/>
              <a:gd name="connsiteY37" fmla="*/ 251643 h 433028"/>
              <a:gd name="connsiteX38" fmla="*/ 192672 w 468190"/>
              <a:gd name="connsiteY38" fmla="*/ 251643 h 433028"/>
              <a:gd name="connsiteX39" fmla="*/ 222792 w 468190"/>
              <a:gd name="connsiteY39" fmla="*/ 281829 h 433028"/>
              <a:gd name="connsiteX40" fmla="*/ 290778 w 468190"/>
              <a:gd name="connsiteY40" fmla="*/ 221523 h 433028"/>
              <a:gd name="connsiteX41" fmla="*/ 376997 w 468190"/>
              <a:gd name="connsiteY41" fmla="*/ 221523 h 433028"/>
              <a:gd name="connsiteX42" fmla="*/ 376997 w 468190"/>
              <a:gd name="connsiteY42" fmla="*/ 191337 h 433028"/>
              <a:gd name="connsiteX43" fmla="*/ 260725 w 468190"/>
              <a:gd name="connsiteY43" fmla="*/ 191337 h 433028"/>
              <a:gd name="connsiteX44" fmla="*/ 290845 w 468190"/>
              <a:gd name="connsiteY44" fmla="*/ 221523 h 433028"/>
              <a:gd name="connsiteX45" fmla="*/ 376997 w 468190"/>
              <a:gd name="connsiteY45" fmla="*/ 251709 h 433028"/>
              <a:gd name="connsiteX46" fmla="*/ 320898 w 468190"/>
              <a:gd name="connsiteY46" fmla="*/ 251709 h 433028"/>
              <a:gd name="connsiteX47" fmla="*/ 351018 w 468190"/>
              <a:gd name="connsiteY47" fmla="*/ 281896 h 433028"/>
              <a:gd name="connsiteX48" fmla="*/ 377063 w 468190"/>
              <a:gd name="connsiteY48" fmla="*/ 281896 h 433028"/>
              <a:gd name="connsiteX49" fmla="*/ 377063 w 468190"/>
              <a:gd name="connsiteY49" fmla="*/ 251709 h 433028"/>
              <a:gd name="connsiteX50" fmla="*/ 435099 w 468190"/>
              <a:gd name="connsiteY50" fmla="*/ 411724 h 433028"/>
              <a:gd name="connsiteX51" fmla="*/ 43877 w 468190"/>
              <a:gd name="connsiteY51" fmla="*/ 19701 h 433028"/>
              <a:gd name="connsiteX52" fmla="*/ 22506 w 468190"/>
              <a:gd name="connsiteY52" fmla="*/ 41005 h 433028"/>
              <a:gd name="connsiteX53" fmla="*/ 413728 w 468190"/>
              <a:gd name="connsiteY53" fmla="*/ 433028 h 433028"/>
              <a:gd name="connsiteX54" fmla="*/ 435099 w 468190"/>
              <a:gd name="connsiteY54" fmla="*/ 411724 h 43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68190" h="433028">
                <a:moveTo>
                  <a:pt x="437036" y="123150"/>
                </a:moveTo>
                <a:cubicBezTo>
                  <a:pt x="437036" y="133301"/>
                  <a:pt x="440976" y="142851"/>
                  <a:pt x="448188" y="149997"/>
                </a:cubicBezTo>
                <a:lnTo>
                  <a:pt x="426884" y="171301"/>
                </a:lnTo>
                <a:cubicBezTo>
                  <a:pt x="413995" y="158412"/>
                  <a:pt x="406916" y="141315"/>
                  <a:pt x="406916" y="123150"/>
                </a:cubicBezTo>
                <a:cubicBezTo>
                  <a:pt x="406916" y="104985"/>
                  <a:pt x="413995" y="87821"/>
                  <a:pt x="426884" y="74998"/>
                </a:cubicBezTo>
                <a:cubicBezTo>
                  <a:pt x="441710" y="60172"/>
                  <a:pt x="441710" y="36063"/>
                  <a:pt x="426884" y="21304"/>
                </a:cubicBezTo>
                <a:lnTo>
                  <a:pt x="448255" y="0"/>
                </a:lnTo>
                <a:cubicBezTo>
                  <a:pt x="474835" y="26580"/>
                  <a:pt x="474835" y="69789"/>
                  <a:pt x="448255" y="96369"/>
                </a:cubicBezTo>
                <a:cubicBezTo>
                  <a:pt x="441043" y="103515"/>
                  <a:pt x="437102" y="113066"/>
                  <a:pt x="437102" y="123217"/>
                </a:cubicBezTo>
                <a:moveTo>
                  <a:pt x="387482" y="0"/>
                </a:moveTo>
                <a:lnTo>
                  <a:pt x="366111" y="21304"/>
                </a:lnTo>
                <a:cubicBezTo>
                  <a:pt x="380937" y="36130"/>
                  <a:pt x="380937" y="60239"/>
                  <a:pt x="366111" y="74998"/>
                </a:cubicBezTo>
                <a:cubicBezTo>
                  <a:pt x="339531" y="101579"/>
                  <a:pt x="339531" y="144788"/>
                  <a:pt x="366111" y="171368"/>
                </a:cubicBezTo>
                <a:lnTo>
                  <a:pt x="387415" y="150064"/>
                </a:lnTo>
                <a:cubicBezTo>
                  <a:pt x="372589" y="135238"/>
                  <a:pt x="372589" y="111129"/>
                  <a:pt x="387415" y="96369"/>
                </a:cubicBezTo>
                <a:cubicBezTo>
                  <a:pt x="413995" y="69789"/>
                  <a:pt x="413995" y="26580"/>
                  <a:pt x="387415" y="0"/>
                </a:cubicBezTo>
                <a:moveTo>
                  <a:pt x="391823" y="281629"/>
                </a:moveTo>
                <a:lnTo>
                  <a:pt x="422009" y="281629"/>
                </a:lnTo>
                <a:lnTo>
                  <a:pt x="422009" y="191136"/>
                </a:lnTo>
                <a:lnTo>
                  <a:pt x="391823" y="191136"/>
                </a:lnTo>
                <a:lnTo>
                  <a:pt x="391823" y="281629"/>
                </a:lnTo>
                <a:close/>
                <a:moveTo>
                  <a:pt x="437036" y="281629"/>
                </a:moveTo>
                <a:lnTo>
                  <a:pt x="467222" y="281629"/>
                </a:lnTo>
                <a:lnTo>
                  <a:pt x="467222" y="191136"/>
                </a:lnTo>
                <a:lnTo>
                  <a:pt x="437036" y="191136"/>
                </a:lnTo>
                <a:lnTo>
                  <a:pt x="437036" y="281629"/>
                </a:lnTo>
                <a:close/>
                <a:moveTo>
                  <a:pt x="105519" y="221523"/>
                </a:moveTo>
                <a:lnTo>
                  <a:pt x="30120" y="221523"/>
                </a:lnTo>
                <a:lnTo>
                  <a:pt x="30120" y="251709"/>
                </a:lnTo>
                <a:lnTo>
                  <a:pt x="105519" y="251709"/>
                </a:lnTo>
                <a:lnTo>
                  <a:pt x="105519" y="221523"/>
                </a:lnTo>
                <a:close/>
                <a:moveTo>
                  <a:pt x="222792" y="281829"/>
                </a:moveTo>
                <a:lnTo>
                  <a:pt x="0" y="281829"/>
                </a:lnTo>
                <a:lnTo>
                  <a:pt x="0" y="191337"/>
                </a:lnTo>
                <a:lnTo>
                  <a:pt x="132500" y="191337"/>
                </a:lnTo>
                <a:lnTo>
                  <a:pt x="162619" y="221456"/>
                </a:lnTo>
                <a:lnTo>
                  <a:pt x="135705" y="221456"/>
                </a:lnTo>
                <a:lnTo>
                  <a:pt x="135705" y="251643"/>
                </a:lnTo>
                <a:lnTo>
                  <a:pt x="192672" y="251643"/>
                </a:lnTo>
                <a:lnTo>
                  <a:pt x="222792" y="281829"/>
                </a:lnTo>
                <a:close/>
                <a:moveTo>
                  <a:pt x="290778" y="221523"/>
                </a:moveTo>
                <a:lnTo>
                  <a:pt x="376997" y="221523"/>
                </a:lnTo>
                <a:lnTo>
                  <a:pt x="376997" y="191337"/>
                </a:lnTo>
                <a:lnTo>
                  <a:pt x="260725" y="191337"/>
                </a:lnTo>
                <a:lnTo>
                  <a:pt x="290845" y="221523"/>
                </a:lnTo>
                <a:close/>
                <a:moveTo>
                  <a:pt x="376997" y="251709"/>
                </a:moveTo>
                <a:lnTo>
                  <a:pt x="320898" y="251709"/>
                </a:lnTo>
                <a:lnTo>
                  <a:pt x="351018" y="281896"/>
                </a:lnTo>
                <a:lnTo>
                  <a:pt x="377063" y="281896"/>
                </a:lnTo>
                <a:lnTo>
                  <a:pt x="377063" y="251709"/>
                </a:lnTo>
                <a:close/>
                <a:moveTo>
                  <a:pt x="435099" y="411724"/>
                </a:moveTo>
                <a:lnTo>
                  <a:pt x="43877" y="19701"/>
                </a:lnTo>
                <a:lnTo>
                  <a:pt x="22506" y="41005"/>
                </a:lnTo>
                <a:lnTo>
                  <a:pt x="413728" y="433028"/>
                </a:lnTo>
                <a:lnTo>
                  <a:pt x="435099" y="411724"/>
                </a:lnTo>
                <a:close/>
              </a:path>
            </a:pathLst>
          </a:custGeom>
          <a:solidFill>
            <a:schemeClr val="accent2"/>
          </a:solidFill>
          <a:ln w="6677" cap="flat">
            <a:noFill/>
            <a:prstDash val="solid"/>
            <a:miter/>
          </a:ln>
        </p:spPr>
        <p:txBody>
          <a:bodyPr rtlCol="0" anchor="ctr"/>
          <a:lstStyle/>
          <a:p>
            <a:endParaRPr lang="de-DE"/>
          </a:p>
        </p:txBody>
      </p:sp>
      <p:sp>
        <p:nvSpPr>
          <p:cNvPr id="37" name="Freeform: Shape 214">
            <a:extLst>
              <a:ext uri="{FF2B5EF4-FFF2-40B4-BE49-F238E27FC236}">
                <a16:creationId xmlns:a16="http://schemas.microsoft.com/office/drawing/2014/main" id="{96C4E308-C7BD-4E3F-8E88-2D340E31E9B6}"/>
              </a:ext>
            </a:extLst>
          </p:cNvPr>
          <p:cNvSpPr/>
          <p:nvPr/>
        </p:nvSpPr>
        <p:spPr>
          <a:xfrm>
            <a:off x="10872112" y="2670078"/>
            <a:ext cx="733902" cy="412812"/>
          </a:xfrm>
          <a:custGeom>
            <a:avLst/>
            <a:gdLst>
              <a:gd name="connsiteX0" fmla="*/ 105585 w 482515"/>
              <a:gd name="connsiteY0" fmla="*/ 0 h 271410"/>
              <a:gd name="connsiteX1" fmla="*/ 120679 w 482515"/>
              <a:gd name="connsiteY1" fmla="*/ 15093 h 271410"/>
              <a:gd name="connsiteX2" fmla="*/ 120679 w 482515"/>
              <a:gd name="connsiteY2" fmla="*/ 256318 h 271410"/>
              <a:gd name="connsiteX3" fmla="*/ 105585 w 482515"/>
              <a:gd name="connsiteY3" fmla="*/ 271411 h 271410"/>
              <a:gd name="connsiteX4" fmla="*/ 90492 w 482515"/>
              <a:gd name="connsiteY4" fmla="*/ 256318 h 271410"/>
              <a:gd name="connsiteX5" fmla="*/ 90492 w 482515"/>
              <a:gd name="connsiteY5" fmla="*/ 15093 h 271410"/>
              <a:gd name="connsiteX6" fmla="*/ 105585 w 482515"/>
              <a:gd name="connsiteY6" fmla="*/ 0 h 271410"/>
              <a:gd name="connsiteX7" fmla="*/ 60372 w 482515"/>
              <a:gd name="connsiteY7" fmla="*/ 45213 h 271410"/>
              <a:gd name="connsiteX8" fmla="*/ 45279 w 482515"/>
              <a:gd name="connsiteY8" fmla="*/ 60306 h 271410"/>
              <a:gd name="connsiteX9" fmla="*/ 45279 w 482515"/>
              <a:gd name="connsiteY9" fmla="*/ 211105 h 271410"/>
              <a:gd name="connsiteX10" fmla="*/ 60372 w 482515"/>
              <a:gd name="connsiteY10" fmla="*/ 226198 h 271410"/>
              <a:gd name="connsiteX11" fmla="*/ 75466 w 482515"/>
              <a:gd name="connsiteY11" fmla="*/ 211105 h 271410"/>
              <a:gd name="connsiteX12" fmla="*/ 75466 w 482515"/>
              <a:gd name="connsiteY12" fmla="*/ 60306 h 271410"/>
              <a:gd name="connsiteX13" fmla="*/ 60372 w 482515"/>
              <a:gd name="connsiteY13" fmla="*/ 45213 h 271410"/>
              <a:gd name="connsiteX14" fmla="*/ 376996 w 482515"/>
              <a:gd name="connsiteY14" fmla="*/ 0 h 271410"/>
              <a:gd name="connsiteX15" fmla="*/ 361903 w 482515"/>
              <a:gd name="connsiteY15" fmla="*/ 15093 h 271410"/>
              <a:gd name="connsiteX16" fmla="*/ 361903 w 482515"/>
              <a:gd name="connsiteY16" fmla="*/ 256318 h 271410"/>
              <a:gd name="connsiteX17" fmla="*/ 376996 w 482515"/>
              <a:gd name="connsiteY17" fmla="*/ 271411 h 271410"/>
              <a:gd name="connsiteX18" fmla="*/ 392090 w 482515"/>
              <a:gd name="connsiteY18" fmla="*/ 256318 h 271410"/>
              <a:gd name="connsiteX19" fmla="*/ 392090 w 482515"/>
              <a:gd name="connsiteY19" fmla="*/ 15093 h 271410"/>
              <a:gd name="connsiteX20" fmla="*/ 376996 w 482515"/>
              <a:gd name="connsiteY20" fmla="*/ 0 h 271410"/>
              <a:gd name="connsiteX21" fmla="*/ 422209 w 482515"/>
              <a:gd name="connsiteY21" fmla="*/ 45213 h 271410"/>
              <a:gd name="connsiteX22" fmla="*/ 407116 w 482515"/>
              <a:gd name="connsiteY22" fmla="*/ 60306 h 271410"/>
              <a:gd name="connsiteX23" fmla="*/ 407116 w 482515"/>
              <a:gd name="connsiteY23" fmla="*/ 211105 h 271410"/>
              <a:gd name="connsiteX24" fmla="*/ 422209 w 482515"/>
              <a:gd name="connsiteY24" fmla="*/ 226198 h 271410"/>
              <a:gd name="connsiteX25" fmla="*/ 437303 w 482515"/>
              <a:gd name="connsiteY25" fmla="*/ 211105 h 271410"/>
              <a:gd name="connsiteX26" fmla="*/ 437303 w 482515"/>
              <a:gd name="connsiteY26" fmla="*/ 60306 h 271410"/>
              <a:gd name="connsiteX27" fmla="*/ 422209 w 482515"/>
              <a:gd name="connsiteY27" fmla="*/ 45213 h 271410"/>
              <a:gd name="connsiteX28" fmla="*/ 0 w 482515"/>
              <a:gd name="connsiteY28" fmla="*/ 150732 h 271410"/>
              <a:gd name="connsiteX29" fmla="*/ 30187 w 482515"/>
              <a:gd name="connsiteY29" fmla="*/ 150732 h 271410"/>
              <a:gd name="connsiteX30" fmla="*/ 30187 w 482515"/>
              <a:gd name="connsiteY30" fmla="*/ 120546 h 271410"/>
              <a:gd name="connsiteX31" fmla="*/ 0 w 482515"/>
              <a:gd name="connsiteY31" fmla="*/ 120546 h 271410"/>
              <a:gd name="connsiteX32" fmla="*/ 0 w 482515"/>
              <a:gd name="connsiteY32" fmla="*/ 150732 h 271410"/>
              <a:gd name="connsiteX33" fmla="*/ 452329 w 482515"/>
              <a:gd name="connsiteY33" fmla="*/ 150732 h 271410"/>
              <a:gd name="connsiteX34" fmla="*/ 482516 w 482515"/>
              <a:gd name="connsiteY34" fmla="*/ 150732 h 271410"/>
              <a:gd name="connsiteX35" fmla="*/ 482516 w 482515"/>
              <a:gd name="connsiteY35" fmla="*/ 120546 h 271410"/>
              <a:gd name="connsiteX36" fmla="*/ 452329 w 482515"/>
              <a:gd name="connsiteY36" fmla="*/ 120546 h 271410"/>
              <a:gd name="connsiteX37" fmla="*/ 452329 w 482515"/>
              <a:gd name="connsiteY37" fmla="*/ 150732 h 271410"/>
              <a:gd name="connsiteX38" fmla="*/ 135705 w 482515"/>
              <a:gd name="connsiteY38" fmla="*/ 150732 h 271410"/>
              <a:gd name="connsiteX39" fmla="*/ 346810 w 482515"/>
              <a:gd name="connsiteY39" fmla="*/ 150732 h 271410"/>
              <a:gd name="connsiteX40" fmla="*/ 346810 w 482515"/>
              <a:gd name="connsiteY40" fmla="*/ 120546 h 271410"/>
              <a:gd name="connsiteX41" fmla="*/ 135705 w 482515"/>
              <a:gd name="connsiteY41" fmla="*/ 120546 h 271410"/>
              <a:gd name="connsiteX42" fmla="*/ 135705 w 482515"/>
              <a:gd name="connsiteY42" fmla="*/ 150732 h 27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2515" h="271410">
                <a:moveTo>
                  <a:pt x="105585" y="0"/>
                </a:moveTo>
                <a:cubicBezTo>
                  <a:pt x="113933" y="0"/>
                  <a:pt x="120679" y="6745"/>
                  <a:pt x="120679" y="15093"/>
                </a:cubicBezTo>
                <a:lnTo>
                  <a:pt x="120679" y="256318"/>
                </a:lnTo>
                <a:cubicBezTo>
                  <a:pt x="120679" y="264666"/>
                  <a:pt x="113933" y="271411"/>
                  <a:pt x="105585" y="271411"/>
                </a:cubicBezTo>
                <a:cubicBezTo>
                  <a:pt x="97237" y="271411"/>
                  <a:pt x="90492" y="264666"/>
                  <a:pt x="90492" y="256318"/>
                </a:cubicBezTo>
                <a:lnTo>
                  <a:pt x="90492" y="15093"/>
                </a:lnTo>
                <a:cubicBezTo>
                  <a:pt x="90492" y="6745"/>
                  <a:pt x="97237" y="0"/>
                  <a:pt x="105585" y="0"/>
                </a:cubicBezTo>
                <a:moveTo>
                  <a:pt x="60372" y="45213"/>
                </a:moveTo>
                <a:cubicBezTo>
                  <a:pt x="52024" y="45213"/>
                  <a:pt x="45279" y="51958"/>
                  <a:pt x="45279" y="60306"/>
                </a:cubicBezTo>
                <a:lnTo>
                  <a:pt x="45279" y="211105"/>
                </a:lnTo>
                <a:cubicBezTo>
                  <a:pt x="45279" y="219453"/>
                  <a:pt x="52024" y="226198"/>
                  <a:pt x="60372" y="226198"/>
                </a:cubicBezTo>
                <a:cubicBezTo>
                  <a:pt x="68720" y="226198"/>
                  <a:pt x="75466" y="219453"/>
                  <a:pt x="75466" y="211105"/>
                </a:cubicBezTo>
                <a:lnTo>
                  <a:pt x="75466" y="60306"/>
                </a:lnTo>
                <a:cubicBezTo>
                  <a:pt x="75466" y="51958"/>
                  <a:pt x="68720" y="45213"/>
                  <a:pt x="60372" y="45213"/>
                </a:cubicBezTo>
                <a:moveTo>
                  <a:pt x="376996" y="0"/>
                </a:moveTo>
                <a:cubicBezTo>
                  <a:pt x="368648" y="0"/>
                  <a:pt x="361903" y="6745"/>
                  <a:pt x="361903" y="15093"/>
                </a:cubicBezTo>
                <a:lnTo>
                  <a:pt x="361903" y="256318"/>
                </a:lnTo>
                <a:cubicBezTo>
                  <a:pt x="361903" y="264666"/>
                  <a:pt x="368648" y="271411"/>
                  <a:pt x="376996" y="271411"/>
                </a:cubicBezTo>
                <a:cubicBezTo>
                  <a:pt x="385344" y="271411"/>
                  <a:pt x="392090" y="264666"/>
                  <a:pt x="392090" y="256318"/>
                </a:cubicBezTo>
                <a:lnTo>
                  <a:pt x="392090" y="15093"/>
                </a:lnTo>
                <a:cubicBezTo>
                  <a:pt x="392090" y="6745"/>
                  <a:pt x="385344" y="0"/>
                  <a:pt x="376996" y="0"/>
                </a:cubicBezTo>
                <a:moveTo>
                  <a:pt x="422209" y="45213"/>
                </a:moveTo>
                <a:cubicBezTo>
                  <a:pt x="413861" y="45213"/>
                  <a:pt x="407116" y="51958"/>
                  <a:pt x="407116" y="60306"/>
                </a:cubicBezTo>
                <a:lnTo>
                  <a:pt x="407116" y="211105"/>
                </a:lnTo>
                <a:cubicBezTo>
                  <a:pt x="407116" y="219453"/>
                  <a:pt x="413861" y="226198"/>
                  <a:pt x="422209" y="226198"/>
                </a:cubicBezTo>
                <a:cubicBezTo>
                  <a:pt x="430557" y="226198"/>
                  <a:pt x="437303" y="219453"/>
                  <a:pt x="437303" y="211105"/>
                </a:cubicBezTo>
                <a:lnTo>
                  <a:pt x="437303" y="60306"/>
                </a:lnTo>
                <a:cubicBezTo>
                  <a:pt x="437303" y="51958"/>
                  <a:pt x="430557" y="45213"/>
                  <a:pt x="422209" y="45213"/>
                </a:cubicBezTo>
                <a:moveTo>
                  <a:pt x="0" y="150732"/>
                </a:moveTo>
                <a:lnTo>
                  <a:pt x="30187" y="150732"/>
                </a:lnTo>
                <a:lnTo>
                  <a:pt x="30187" y="120546"/>
                </a:lnTo>
                <a:lnTo>
                  <a:pt x="0" y="120546"/>
                </a:lnTo>
                <a:lnTo>
                  <a:pt x="0" y="150732"/>
                </a:lnTo>
                <a:close/>
                <a:moveTo>
                  <a:pt x="452329" y="150732"/>
                </a:moveTo>
                <a:lnTo>
                  <a:pt x="482516" y="150732"/>
                </a:lnTo>
                <a:lnTo>
                  <a:pt x="482516" y="120546"/>
                </a:lnTo>
                <a:lnTo>
                  <a:pt x="452329" y="120546"/>
                </a:lnTo>
                <a:lnTo>
                  <a:pt x="452329" y="150732"/>
                </a:lnTo>
                <a:close/>
                <a:moveTo>
                  <a:pt x="135705" y="150732"/>
                </a:moveTo>
                <a:lnTo>
                  <a:pt x="346810" y="150732"/>
                </a:lnTo>
                <a:lnTo>
                  <a:pt x="346810" y="120546"/>
                </a:lnTo>
                <a:lnTo>
                  <a:pt x="135705" y="120546"/>
                </a:lnTo>
                <a:lnTo>
                  <a:pt x="135705" y="150732"/>
                </a:lnTo>
                <a:close/>
              </a:path>
            </a:pathLst>
          </a:custGeom>
          <a:solidFill>
            <a:schemeClr val="accent2"/>
          </a:solidFill>
          <a:ln w="6677" cap="flat">
            <a:solidFill>
              <a:schemeClr val="bg1">
                <a:lumMod val="95000"/>
              </a:schemeClr>
            </a:solidFill>
            <a:prstDash val="solid"/>
            <a:miter/>
          </a:ln>
        </p:spPr>
        <p:txBody>
          <a:bodyPr rtlCol="0" anchor="ctr"/>
          <a:lstStyle/>
          <a:p>
            <a:endParaRPr lang="de-DE"/>
          </a:p>
        </p:txBody>
      </p:sp>
      <p:sp>
        <p:nvSpPr>
          <p:cNvPr id="23" name="Graphic 36">
            <a:extLst>
              <a:ext uri="{FF2B5EF4-FFF2-40B4-BE49-F238E27FC236}">
                <a16:creationId xmlns:a16="http://schemas.microsoft.com/office/drawing/2014/main" id="{9F14A304-AD10-1A3D-2CD9-D06D4DD7ADBF}"/>
              </a:ext>
            </a:extLst>
          </p:cNvPr>
          <p:cNvSpPr/>
          <p:nvPr/>
        </p:nvSpPr>
        <p:spPr>
          <a:xfrm>
            <a:off x="11000601" y="3802223"/>
            <a:ext cx="483097" cy="550154"/>
          </a:xfrm>
          <a:custGeom>
            <a:avLst/>
            <a:gdLst>
              <a:gd name="connsiteX0" fmla="*/ 4483395 w 5709836"/>
              <a:gd name="connsiteY0" fmla="*/ 1603226 h 6502400"/>
              <a:gd name="connsiteX1" fmla="*/ 3103758 w 5709836"/>
              <a:gd name="connsiteY1" fmla="*/ 1917650 h 6502400"/>
              <a:gd name="connsiteX2" fmla="*/ 3052065 w 5709836"/>
              <a:gd name="connsiteY2" fmla="*/ 1962299 h 6502400"/>
              <a:gd name="connsiteX3" fmla="*/ 4378918 w 5709836"/>
              <a:gd name="connsiteY3" fmla="*/ 762000 h 6502400"/>
              <a:gd name="connsiteX4" fmla="*/ 4569418 w 5709836"/>
              <a:gd name="connsiteY4" fmla="*/ 571500 h 6502400"/>
              <a:gd name="connsiteX5" fmla="*/ 4378918 w 5709836"/>
              <a:gd name="connsiteY5" fmla="*/ 381000 h 6502400"/>
              <a:gd name="connsiteX6" fmla="*/ 3016347 w 5709836"/>
              <a:gd name="connsiteY6" fmla="*/ 1056184 h 6502400"/>
              <a:gd name="connsiteX7" fmla="*/ 1711918 w 5709836"/>
              <a:gd name="connsiteY7" fmla="*/ 0 h 6502400"/>
              <a:gd name="connsiteX8" fmla="*/ 949918 w 5709836"/>
              <a:gd name="connsiteY8" fmla="*/ 0 h 6502400"/>
              <a:gd name="connsiteX9" fmla="*/ 759418 w 5709836"/>
              <a:gd name="connsiteY9" fmla="*/ 190500 h 6502400"/>
              <a:gd name="connsiteX10" fmla="*/ 2092918 w 5709836"/>
              <a:gd name="connsiteY10" fmla="*/ 1523851 h 6502400"/>
              <a:gd name="connsiteX11" fmla="*/ 2762496 w 5709836"/>
              <a:gd name="connsiteY11" fmla="*/ 1523851 h 6502400"/>
              <a:gd name="connsiteX12" fmla="*/ 2669031 w 5709836"/>
              <a:gd name="connsiteY12" fmla="*/ 1969740 h 6502400"/>
              <a:gd name="connsiteX13" fmla="*/ 2605829 w 5709836"/>
              <a:gd name="connsiteY13" fmla="*/ 1917402 h 6502400"/>
              <a:gd name="connsiteX14" fmla="*/ 1256057 w 5709836"/>
              <a:gd name="connsiteY14" fmla="*/ 1574155 h 6502400"/>
              <a:gd name="connsiteX15" fmla="*/ 124418 w 5709836"/>
              <a:gd name="connsiteY15" fmla="*/ 2650927 h 6502400"/>
              <a:gd name="connsiteX16" fmla="*/ 57445 w 5709836"/>
              <a:gd name="connsiteY16" fmla="*/ 4254451 h 6502400"/>
              <a:gd name="connsiteX17" fmla="*/ 701027 w 5709836"/>
              <a:gd name="connsiteY17" fmla="*/ 5807770 h 6502400"/>
              <a:gd name="connsiteX18" fmla="*/ 1825970 w 5709836"/>
              <a:gd name="connsiteY18" fmla="*/ 6502400 h 6502400"/>
              <a:gd name="connsiteX19" fmla="*/ 2272355 w 5709836"/>
              <a:gd name="connsiteY19" fmla="*/ 6388448 h 6502400"/>
              <a:gd name="connsiteX20" fmla="*/ 2854918 w 5709836"/>
              <a:gd name="connsiteY20" fmla="*/ 6239173 h 6502400"/>
              <a:gd name="connsiteX21" fmla="*/ 3437530 w 5709836"/>
              <a:gd name="connsiteY21" fmla="*/ 6388299 h 6502400"/>
              <a:gd name="connsiteX22" fmla="*/ 3883866 w 5709836"/>
              <a:gd name="connsiteY22" fmla="*/ 6502400 h 6502400"/>
              <a:gd name="connsiteX23" fmla="*/ 5008858 w 5709836"/>
              <a:gd name="connsiteY23" fmla="*/ 5807720 h 6502400"/>
              <a:gd name="connsiteX24" fmla="*/ 5652391 w 5709836"/>
              <a:gd name="connsiteY24" fmla="*/ 4254302 h 6502400"/>
              <a:gd name="connsiteX25" fmla="*/ 5599457 w 5709836"/>
              <a:gd name="connsiteY25" fmla="*/ 2698701 h 6502400"/>
              <a:gd name="connsiteX26" fmla="*/ 4483395 w 5709836"/>
              <a:gd name="connsiteY26" fmla="*/ 1603226 h 6502400"/>
              <a:gd name="connsiteX27" fmla="*/ 2092918 w 5709836"/>
              <a:gd name="connsiteY27" fmla="*/ 1143000 h 6502400"/>
              <a:gd name="connsiteX28" fmla="*/ 1159567 w 5709836"/>
              <a:gd name="connsiteY28" fmla="*/ 381000 h 6502400"/>
              <a:gd name="connsiteX29" fmla="*/ 1711918 w 5709836"/>
              <a:gd name="connsiteY29" fmla="*/ 381000 h 6502400"/>
              <a:gd name="connsiteX30" fmla="*/ 2645269 w 5709836"/>
              <a:gd name="connsiteY30" fmla="*/ 1143000 h 6502400"/>
              <a:gd name="connsiteX31" fmla="*/ 5277195 w 5709836"/>
              <a:gd name="connsiteY31" fmla="*/ 4188123 h 6502400"/>
              <a:gd name="connsiteX32" fmla="*/ 4703710 w 5709836"/>
              <a:gd name="connsiteY32" fmla="*/ 5579567 h 6502400"/>
              <a:gd name="connsiteX33" fmla="*/ 3883866 w 5709836"/>
              <a:gd name="connsiteY33" fmla="*/ 6121400 h 6502400"/>
              <a:gd name="connsiteX34" fmla="*/ 3619150 w 5709836"/>
              <a:gd name="connsiteY34" fmla="*/ 6053336 h 6502400"/>
              <a:gd name="connsiteX35" fmla="*/ 2854918 w 5709836"/>
              <a:gd name="connsiteY35" fmla="*/ 5858173 h 6502400"/>
              <a:gd name="connsiteX36" fmla="*/ 2091033 w 5709836"/>
              <a:gd name="connsiteY36" fmla="*/ 6053386 h 6502400"/>
              <a:gd name="connsiteX37" fmla="*/ 1825970 w 5709836"/>
              <a:gd name="connsiteY37" fmla="*/ 6121400 h 6502400"/>
              <a:gd name="connsiteX38" fmla="*/ 1006125 w 5709836"/>
              <a:gd name="connsiteY38" fmla="*/ 5579567 h 6502400"/>
              <a:gd name="connsiteX39" fmla="*/ 432641 w 5709836"/>
              <a:gd name="connsiteY39" fmla="*/ 4188272 h 6502400"/>
              <a:gd name="connsiteX40" fmla="*/ 490436 w 5709836"/>
              <a:gd name="connsiteY40" fmla="*/ 2756694 h 6502400"/>
              <a:gd name="connsiteX41" fmla="*/ 1345801 w 5709836"/>
              <a:gd name="connsiteY41" fmla="*/ 1944440 h 6502400"/>
              <a:gd name="connsiteX42" fmla="*/ 2328810 w 5709836"/>
              <a:gd name="connsiteY42" fmla="*/ 2178993 h 6502400"/>
              <a:gd name="connsiteX43" fmla="*/ 2854620 w 5709836"/>
              <a:gd name="connsiteY43" fmla="*/ 2405658 h 6502400"/>
              <a:gd name="connsiteX44" fmla="*/ 2854918 w 5709836"/>
              <a:gd name="connsiteY44" fmla="*/ 2405658 h 6502400"/>
              <a:gd name="connsiteX45" fmla="*/ 2855017 w 5709836"/>
              <a:gd name="connsiteY45" fmla="*/ 2405658 h 6502400"/>
              <a:gd name="connsiteX46" fmla="*/ 3380827 w 5709836"/>
              <a:gd name="connsiteY46" fmla="*/ 2179191 h 6502400"/>
              <a:gd name="connsiteX47" fmla="*/ 4390328 w 5709836"/>
              <a:gd name="connsiteY47" fmla="*/ 1972717 h 6502400"/>
              <a:gd name="connsiteX48" fmla="*/ 5231554 w 5709836"/>
              <a:gd name="connsiteY48" fmla="*/ 2797770 h 6502400"/>
              <a:gd name="connsiteX49" fmla="*/ 5277195 w 5709836"/>
              <a:gd name="connsiteY49" fmla="*/ 4188123 h 65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9836" h="6502400">
                <a:moveTo>
                  <a:pt x="4483395" y="1603226"/>
                </a:moveTo>
                <a:cubicBezTo>
                  <a:pt x="3960016" y="1471414"/>
                  <a:pt x="3405582" y="1597819"/>
                  <a:pt x="3103758" y="1917650"/>
                </a:cubicBezTo>
                <a:cubicBezTo>
                  <a:pt x="3087983" y="1934319"/>
                  <a:pt x="3070669" y="1949252"/>
                  <a:pt x="3052065" y="1962299"/>
                </a:cubicBezTo>
                <a:cubicBezTo>
                  <a:pt x="3119137" y="1289298"/>
                  <a:pt x="3688603" y="762000"/>
                  <a:pt x="4378918" y="762000"/>
                </a:cubicBezTo>
                <a:cubicBezTo>
                  <a:pt x="4484139" y="762000"/>
                  <a:pt x="4569418" y="676722"/>
                  <a:pt x="4569418" y="571500"/>
                </a:cubicBezTo>
                <a:cubicBezTo>
                  <a:pt x="4569418" y="466279"/>
                  <a:pt x="4484139" y="381000"/>
                  <a:pt x="4378918" y="381000"/>
                </a:cubicBezTo>
                <a:cubicBezTo>
                  <a:pt x="3823987" y="381000"/>
                  <a:pt x="3329878" y="646063"/>
                  <a:pt x="3016347" y="1056184"/>
                </a:cubicBezTo>
                <a:cubicBezTo>
                  <a:pt x="2888354" y="453529"/>
                  <a:pt x="2352127" y="0"/>
                  <a:pt x="1711918" y="0"/>
                </a:cubicBezTo>
                <a:lnTo>
                  <a:pt x="949918" y="0"/>
                </a:lnTo>
                <a:cubicBezTo>
                  <a:pt x="844696" y="0"/>
                  <a:pt x="759418" y="85279"/>
                  <a:pt x="759418" y="190500"/>
                </a:cubicBezTo>
                <a:cubicBezTo>
                  <a:pt x="759418" y="925810"/>
                  <a:pt x="1357608" y="1523851"/>
                  <a:pt x="2092918" y="1523851"/>
                </a:cubicBezTo>
                <a:lnTo>
                  <a:pt x="2762496" y="1523851"/>
                </a:lnTo>
                <a:cubicBezTo>
                  <a:pt x="2712440" y="1664940"/>
                  <a:pt x="2680342" y="1814562"/>
                  <a:pt x="2669031" y="1969740"/>
                </a:cubicBezTo>
                <a:cubicBezTo>
                  <a:pt x="2646112" y="1954957"/>
                  <a:pt x="2624780" y="1937494"/>
                  <a:pt x="2605829" y="1917402"/>
                </a:cubicBezTo>
                <a:cubicBezTo>
                  <a:pt x="2288131" y="1580952"/>
                  <a:pt x="1770953" y="1449388"/>
                  <a:pt x="1256057" y="1574155"/>
                </a:cubicBezTo>
                <a:cubicBezTo>
                  <a:pt x="703607" y="1708001"/>
                  <a:pt x="280538" y="2110532"/>
                  <a:pt x="124418" y="2650927"/>
                </a:cubicBezTo>
                <a:cubicBezTo>
                  <a:pt x="-13645" y="3128665"/>
                  <a:pt x="-38053" y="3713113"/>
                  <a:pt x="57445" y="4254451"/>
                </a:cubicBezTo>
                <a:cubicBezTo>
                  <a:pt x="160484" y="4838948"/>
                  <a:pt x="389034" y="5390555"/>
                  <a:pt x="701027" y="5807770"/>
                </a:cubicBezTo>
                <a:cubicBezTo>
                  <a:pt x="1035990" y="6255693"/>
                  <a:pt x="1435544" y="6502400"/>
                  <a:pt x="1825970" y="6502400"/>
                </a:cubicBezTo>
                <a:cubicBezTo>
                  <a:pt x="1982388" y="6502400"/>
                  <a:pt x="2132605" y="6464052"/>
                  <a:pt x="2272355" y="6388448"/>
                </a:cubicBezTo>
                <a:cubicBezTo>
                  <a:pt x="2452685" y="6290767"/>
                  <a:pt x="2654149" y="6239173"/>
                  <a:pt x="2854918" y="6239173"/>
                </a:cubicBezTo>
                <a:cubicBezTo>
                  <a:pt x="3055637" y="6239173"/>
                  <a:pt x="3257250" y="6290816"/>
                  <a:pt x="3437530" y="6388299"/>
                </a:cubicBezTo>
                <a:cubicBezTo>
                  <a:pt x="3576784" y="6464003"/>
                  <a:pt x="3726951" y="6502400"/>
                  <a:pt x="3883866" y="6502400"/>
                </a:cubicBezTo>
                <a:cubicBezTo>
                  <a:pt x="4274341" y="6502400"/>
                  <a:pt x="4673846" y="6255693"/>
                  <a:pt x="5008858" y="5807720"/>
                </a:cubicBezTo>
                <a:cubicBezTo>
                  <a:pt x="5320801" y="5390555"/>
                  <a:pt x="5549401" y="4838849"/>
                  <a:pt x="5652391" y="4254302"/>
                </a:cubicBezTo>
                <a:cubicBezTo>
                  <a:pt x="5744466" y="3732510"/>
                  <a:pt x="5725168" y="3165525"/>
                  <a:pt x="5599457" y="2698701"/>
                </a:cubicBezTo>
                <a:cubicBezTo>
                  <a:pt x="5449935" y="2143472"/>
                  <a:pt x="5043187" y="1744166"/>
                  <a:pt x="4483395" y="1603226"/>
                </a:cubicBezTo>
                <a:close/>
                <a:moveTo>
                  <a:pt x="2092918" y="1143000"/>
                </a:moveTo>
                <a:cubicBezTo>
                  <a:pt x="1632940" y="1143000"/>
                  <a:pt x="1248070" y="815231"/>
                  <a:pt x="1159567" y="381000"/>
                </a:cubicBezTo>
                <a:lnTo>
                  <a:pt x="1711918" y="381000"/>
                </a:lnTo>
                <a:cubicBezTo>
                  <a:pt x="2171896" y="381000"/>
                  <a:pt x="2556765" y="708769"/>
                  <a:pt x="2645269" y="1143000"/>
                </a:cubicBezTo>
                <a:close/>
                <a:moveTo>
                  <a:pt x="5277195" y="4188123"/>
                </a:moveTo>
                <a:cubicBezTo>
                  <a:pt x="5184326" y="4715074"/>
                  <a:pt x="4980630" y="5209233"/>
                  <a:pt x="4703710" y="5579567"/>
                </a:cubicBezTo>
                <a:cubicBezTo>
                  <a:pt x="4446188" y="5923905"/>
                  <a:pt x="4147391" y="6121400"/>
                  <a:pt x="3883866" y="6121400"/>
                </a:cubicBezTo>
                <a:cubicBezTo>
                  <a:pt x="3791245" y="6121400"/>
                  <a:pt x="3702345" y="6098580"/>
                  <a:pt x="3619150" y="6053336"/>
                </a:cubicBezTo>
                <a:cubicBezTo>
                  <a:pt x="3382910" y="5925642"/>
                  <a:pt x="3118691" y="5858173"/>
                  <a:pt x="2854918" y="5858173"/>
                </a:cubicBezTo>
                <a:cubicBezTo>
                  <a:pt x="2590996" y="5858173"/>
                  <a:pt x="2326826" y="5925691"/>
                  <a:pt x="2091033" y="6053386"/>
                </a:cubicBezTo>
                <a:cubicBezTo>
                  <a:pt x="2007590" y="6098530"/>
                  <a:pt x="1918392" y="6121400"/>
                  <a:pt x="1825970" y="6121400"/>
                </a:cubicBezTo>
                <a:cubicBezTo>
                  <a:pt x="1562445" y="6121400"/>
                  <a:pt x="1263647" y="5923905"/>
                  <a:pt x="1006125" y="5579567"/>
                </a:cubicBezTo>
                <a:cubicBezTo>
                  <a:pt x="729156" y="5209282"/>
                  <a:pt x="525509" y="4715173"/>
                  <a:pt x="432641" y="4188272"/>
                </a:cubicBezTo>
                <a:cubicBezTo>
                  <a:pt x="348156" y="3709392"/>
                  <a:pt x="369786" y="3174256"/>
                  <a:pt x="490436" y="2756694"/>
                </a:cubicBezTo>
                <a:cubicBezTo>
                  <a:pt x="609895" y="2343249"/>
                  <a:pt x="921640" y="2047230"/>
                  <a:pt x="1345801" y="1944440"/>
                </a:cubicBezTo>
                <a:cubicBezTo>
                  <a:pt x="1722336" y="1853208"/>
                  <a:pt x="2108148" y="1945283"/>
                  <a:pt x="2328810" y="2178993"/>
                </a:cubicBezTo>
                <a:cubicBezTo>
                  <a:pt x="2464790" y="2322959"/>
                  <a:pt x="2656431" y="2405559"/>
                  <a:pt x="2854620" y="2405658"/>
                </a:cubicBezTo>
                <a:lnTo>
                  <a:pt x="2854918" y="2405658"/>
                </a:lnTo>
                <a:lnTo>
                  <a:pt x="2855017" y="2405658"/>
                </a:lnTo>
                <a:cubicBezTo>
                  <a:pt x="3053405" y="2405608"/>
                  <a:pt x="3245046" y="2323058"/>
                  <a:pt x="3380827" y="2179191"/>
                </a:cubicBezTo>
                <a:cubicBezTo>
                  <a:pt x="3587648" y="1960017"/>
                  <a:pt x="4002779" y="1875135"/>
                  <a:pt x="4390328" y="1972717"/>
                </a:cubicBezTo>
                <a:cubicBezTo>
                  <a:pt x="4638325" y="2035175"/>
                  <a:pt x="5077418" y="2225377"/>
                  <a:pt x="5231554" y="2797770"/>
                </a:cubicBezTo>
                <a:cubicBezTo>
                  <a:pt x="5341637" y="3206452"/>
                  <a:pt x="5358703" y="3726210"/>
                  <a:pt x="5277195" y="4188123"/>
                </a:cubicBezTo>
                <a:close/>
              </a:path>
            </a:pathLst>
          </a:custGeom>
          <a:solidFill>
            <a:schemeClr val="accent2"/>
          </a:solidFill>
          <a:ln w="12688" cap="flat">
            <a:noFill/>
            <a:prstDash val="solid"/>
            <a:miter/>
          </a:ln>
        </p:spPr>
        <p:txBody>
          <a:bodyPr rtlCol="0" anchor="ctr"/>
          <a:lstStyle/>
          <a:p>
            <a:endParaRPr lang="de-DE"/>
          </a:p>
        </p:txBody>
      </p:sp>
      <p:sp>
        <p:nvSpPr>
          <p:cNvPr id="44" name="Titel 43">
            <a:extLst>
              <a:ext uri="{FF2B5EF4-FFF2-40B4-BE49-F238E27FC236}">
                <a16:creationId xmlns:a16="http://schemas.microsoft.com/office/drawing/2014/main" id="{940C59C0-7EB5-0B56-CDE0-8E7C3EB132EF}"/>
              </a:ext>
            </a:extLst>
          </p:cNvPr>
          <p:cNvSpPr>
            <a:spLocks noGrp="1"/>
          </p:cNvSpPr>
          <p:nvPr>
            <p:ph type="title"/>
          </p:nvPr>
        </p:nvSpPr>
        <p:spPr>
          <a:xfrm>
            <a:off x="365125" y="288006"/>
            <a:ext cx="11460163" cy="424732"/>
          </a:xfrm>
        </p:spPr>
        <p:txBody>
          <a:bodyPr vert="horz"/>
          <a:lstStyle/>
          <a:p>
            <a:r>
              <a:rPr lang="de-DE"/>
              <a:t>Warum sind lebenslange Impfungen wichtig?</a:t>
            </a:r>
          </a:p>
        </p:txBody>
      </p:sp>
    </p:spTree>
    <p:extLst>
      <p:ext uri="{BB962C8B-B14F-4D97-AF65-F5344CB8AC3E}">
        <p14:creationId xmlns:p14="http://schemas.microsoft.com/office/powerpoint/2010/main" val="2650042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C886199C-1954-BA63-F55E-7878D26BC8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5" name="think-cell data - do not delete" hidden="1">
                        <a:extLst>
                          <a:ext uri="{FF2B5EF4-FFF2-40B4-BE49-F238E27FC236}">
                            <a16:creationId xmlns:a16="http://schemas.microsoft.com/office/drawing/2014/main" id="{C886199C-1954-BA63-F55E-7878D26BC8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diagonal liegende Ecken abgerundet 1">
            <a:extLst>
              <a:ext uri="{FF2B5EF4-FFF2-40B4-BE49-F238E27FC236}">
                <a16:creationId xmlns:a16="http://schemas.microsoft.com/office/drawing/2014/main" id="{EF2A613D-1BDF-4664-74AC-2DF41D198728}"/>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i="1" kern="1200" baseline="0" err="1">
                <a:solidFill>
                  <a:schemeClr val="tx1">
                    <a:lumMod val="65000"/>
                    <a:lumOff val="35000"/>
                  </a:schemeClr>
                </a:solidFill>
              </a:rPr>
              <a:t>Varizella</a:t>
            </a:r>
            <a:r>
              <a:rPr lang="de-DE" sz="2000" b="0" i="1" kern="1200" baseline="0">
                <a:solidFill>
                  <a:schemeClr val="tx1">
                    <a:lumMod val="65000"/>
                    <a:lumOff val="35000"/>
                  </a:schemeClr>
                </a:solidFill>
              </a:rPr>
              <a:t>-Zoster-Virus</a:t>
            </a:r>
          </a:p>
        </p:txBody>
      </p:sp>
      <p:sp>
        <p:nvSpPr>
          <p:cNvPr id="3" name="Rechteck: diagonal liegende Ecken abgerundet 2">
            <a:extLst>
              <a:ext uri="{FF2B5EF4-FFF2-40B4-BE49-F238E27FC236}">
                <a16:creationId xmlns:a16="http://schemas.microsoft.com/office/drawing/2014/main" id="{9E12277C-B6B6-2D25-4C36-CD40010442E7}"/>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1600" b="0" i="0" kern="1200" baseline="0">
                <a:solidFill>
                  <a:schemeClr val="tx1">
                    <a:lumMod val="65000"/>
                    <a:lumOff val="35000"/>
                  </a:schemeClr>
                </a:solidFill>
              </a:rPr>
              <a:t>Endogene Reaktivierung von VZV, </a:t>
            </a:r>
            <a:r>
              <a:rPr lang="de-DE" sz="1600" b="0" i="0" kern="1200" baseline="0" err="1">
                <a:solidFill>
                  <a:schemeClr val="tx1">
                    <a:lumMod val="65000"/>
                    <a:lumOff val="35000"/>
                  </a:schemeClr>
                </a:solidFill>
              </a:rPr>
              <a:t>Schmierin-fektion</a:t>
            </a:r>
            <a:r>
              <a:rPr lang="de-DE" sz="1600" b="0" i="0" kern="1200" baseline="0">
                <a:solidFill>
                  <a:schemeClr val="tx1">
                    <a:lumMod val="65000"/>
                    <a:lumOff val="35000"/>
                  </a:schemeClr>
                </a:solidFill>
              </a:rPr>
              <a:t> bei Kontakt mit Bläscheninhalt möglich</a:t>
            </a:r>
            <a:endParaRPr lang="de-DE" sz="2000" b="0" i="0" kern="1200" baseline="0">
              <a:solidFill>
                <a:schemeClr val="tx1">
                  <a:lumMod val="65000"/>
                  <a:lumOff val="35000"/>
                </a:schemeClr>
              </a:solidFill>
            </a:endParaRPr>
          </a:p>
        </p:txBody>
      </p:sp>
      <p:sp>
        <p:nvSpPr>
          <p:cNvPr id="5" name="Rechteck: diagonal liegende Ecken abgerundet 4">
            <a:extLst>
              <a:ext uri="{FF2B5EF4-FFF2-40B4-BE49-F238E27FC236}">
                <a16:creationId xmlns:a16="http://schemas.microsoft.com/office/drawing/2014/main" id="{16DCFCC3-6C60-BBD9-2E1B-F7194AEFBB0A}"/>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i="0" baseline="0">
                <a:solidFill>
                  <a:schemeClr val="tx1">
                    <a:lumMod val="65000"/>
                    <a:lumOff val="35000"/>
                  </a:schemeClr>
                </a:solidFill>
              </a:rPr>
              <a:t>Altersabhängiges Lebenszeitrisiko</a:t>
            </a:r>
          </a:p>
        </p:txBody>
      </p:sp>
      <p:sp>
        <p:nvSpPr>
          <p:cNvPr id="13" name="Rechteck: diagonal liegende Ecken abgerundet 12">
            <a:extLst>
              <a:ext uri="{FF2B5EF4-FFF2-40B4-BE49-F238E27FC236}">
                <a16:creationId xmlns:a16="http://schemas.microsoft.com/office/drawing/2014/main" id="{6D1EB618-3FAA-B387-61DF-D0F62D850757}"/>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Weitere Reaktivierungen möglich</a:t>
            </a:r>
          </a:p>
        </p:txBody>
      </p:sp>
      <p:sp>
        <p:nvSpPr>
          <p:cNvPr id="14" name="Rechteck: diagonal liegende Ecken abgerundet 13">
            <a:extLst>
              <a:ext uri="{FF2B5EF4-FFF2-40B4-BE49-F238E27FC236}">
                <a16:creationId xmlns:a16="http://schemas.microsoft.com/office/drawing/2014/main" id="{F3A3C0D7-D780-F788-5FC9-3127493068AB}"/>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16" name="Rechteck: diagonal liegende Ecken abgerundet 15">
            <a:extLst>
              <a:ext uri="{FF2B5EF4-FFF2-40B4-BE49-F238E27FC236}">
                <a16:creationId xmlns:a16="http://schemas.microsoft.com/office/drawing/2014/main" id="{E4E626C8-928B-454E-833C-348F628959EA}"/>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i="0" kern="1200" baseline="0">
                <a:solidFill>
                  <a:schemeClr val="tx1">
                    <a:lumMod val="65000"/>
                    <a:lumOff val="35000"/>
                  </a:schemeClr>
                </a:solidFill>
              </a:rPr>
              <a:t>Nein</a:t>
            </a:r>
            <a:endParaRPr lang="en-US" sz="2000" kern="1200">
              <a:solidFill>
                <a:schemeClr val="tx1">
                  <a:lumMod val="65000"/>
                  <a:lumOff val="35000"/>
                </a:schemeClr>
              </a:solidFill>
            </a:endParaRPr>
          </a:p>
        </p:txBody>
      </p:sp>
      <p:sp>
        <p:nvSpPr>
          <p:cNvPr id="19" name="Rechteck: abgerundete Ecken 18">
            <a:extLst>
              <a:ext uri="{FF2B5EF4-FFF2-40B4-BE49-F238E27FC236}">
                <a16:creationId xmlns:a16="http://schemas.microsoft.com/office/drawing/2014/main" id="{DB1B894E-F2B9-D07F-C0E4-5C26B9DAF1EA}"/>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Untertitel 9">
            <a:extLst>
              <a:ext uri="{FF2B5EF4-FFF2-40B4-BE49-F238E27FC236}">
                <a16:creationId xmlns:a16="http://schemas.microsoft.com/office/drawing/2014/main" id="{09E0677E-D482-F8A7-0977-EE6F98115464}"/>
              </a:ext>
            </a:extLst>
          </p:cNvPr>
          <p:cNvSpPr>
            <a:spLocks noGrp="1"/>
          </p:cNvSpPr>
          <p:nvPr>
            <p:ph type="subTitle" idx="1"/>
          </p:nvPr>
        </p:nvSpPr>
        <p:spPr/>
        <p:txBody>
          <a:bodyPr/>
          <a:lstStyle/>
          <a:p>
            <a:r>
              <a:rPr lang="de-DE"/>
              <a:t>Steckbrief</a:t>
            </a:r>
          </a:p>
        </p:txBody>
      </p:sp>
      <p:sp>
        <p:nvSpPr>
          <p:cNvPr id="8" name="Rectangle 2">
            <a:extLst>
              <a:ext uri="{FF2B5EF4-FFF2-40B4-BE49-F238E27FC236}">
                <a16:creationId xmlns:a16="http://schemas.microsoft.com/office/drawing/2014/main" id="{E76B105B-9AE1-B114-0F1E-47390D561875}"/>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pic>
        <p:nvPicPr>
          <p:cNvPr id="6" name="Grafik 5" descr="Ein Bild, das Kreis, Fraktalkunst, Farbigkeit, Licht enthält.&#10;&#10;Automatisch generierte Beschreibung">
            <a:extLst>
              <a:ext uri="{FF2B5EF4-FFF2-40B4-BE49-F238E27FC236}">
                <a16:creationId xmlns:a16="http://schemas.microsoft.com/office/drawing/2014/main" id="{37785736-DDBF-5356-7FE0-5BF19A694D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363" y="1389063"/>
            <a:ext cx="4127500" cy="4773988"/>
          </a:xfrm>
          <a:prstGeom prst="rect">
            <a:avLst/>
          </a:prstGeom>
        </p:spPr>
      </p:pic>
      <p:pic>
        <p:nvPicPr>
          <p:cNvPr id="7" name="Bildplatzhalter 17">
            <a:extLst>
              <a:ext uri="{FF2B5EF4-FFF2-40B4-BE49-F238E27FC236}">
                <a16:creationId xmlns:a16="http://schemas.microsoft.com/office/drawing/2014/main" id="{DC1FA69C-0EBB-2D3E-DC5A-AE90A4B885E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29" b="-398"/>
          <a:stretch/>
        </p:blipFill>
        <p:spPr>
          <a:xfrm>
            <a:off x="9480649" y="4567992"/>
            <a:ext cx="2376389" cy="1598719"/>
          </a:xfrm>
          <a:prstGeom prst="roundRect">
            <a:avLst/>
          </a:prstGeom>
          <a:ln>
            <a:noFill/>
          </a:ln>
          <a:effectLst/>
        </p:spPr>
      </p:pic>
      <p:sp>
        <p:nvSpPr>
          <p:cNvPr id="4" name="TextBox 14">
            <a:extLst>
              <a:ext uri="{FF2B5EF4-FFF2-40B4-BE49-F238E27FC236}">
                <a16:creationId xmlns:a16="http://schemas.microsoft.com/office/drawing/2014/main" id="{794D5AEB-1129-A8F2-AC30-363656B2E279}"/>
              </a:ext>
            </a:extLst>
          </p:cNvPr>
          <p:cNvSpPr txBox="1"/>
          <p:nvPr/>
        </p:nvSpPr>
        <p:spPr>
          <a:xfrm>
            <a:off x="9302198" y="6649391"/>
            <a:ext cx="2889802" cy="123111"/>
          </a:xfrm>
          <a:prstGeom prst="rect">
            <a:avLst/>
          </a:prstGeom>
          <a:noFill/>
        </p:spPr>
        <p:txBody>
          <a:bodyPr wrap="square" lIns="0" tIns="0" rIns="0" bIns="0" rtlCol="0" anchor="b">
            <a:spAutoFit/>
          </a:bodyPr>
          <a:lstStyle/>
          <a:p>
            <a:pPr>
              <a:defRPr/>
            </a:pPr>
            <a:r>
              <a:rPr lang="de-DE" sz="800" kern="0">
                <a:solidFill>
                  <a:srgbClr val="544F40"/>
                </a:solidFill>
                <a:latin typeface="Arial" panose="020B0604020202020204" pitchFamily="34" charset="0"/>
                <a:cs typeface="Arial" panose="020B0604020202020204" pitchFamily="34" charset="0"/>
              </a:rPr>
              <a:t>Adaptiert von Getty </a:t>
            </a:r>
            <a:r>
              <a:rPr lang="de-DE" sz="800">
                <a:latin typeface="Arial" panose="020B0604020202020204" pitchFamily="34" charset="0"/>
                <a:cs typeface="Arial" panose="020B0604020202020204" pitchFamily="34" charset="0"/>
              </a:rPr>
              <a:t>177384156  (ASSET-1800199)</a:t>
            </a:r>
            <a:endParaRPr lang="en-US" sz="800" kern="0">
              <a:solidFill>
                <a:srgbClr val="544F40"/>
              </a:solidFill>
              <a:latin typeface="Arial" panose="020B0604020202020204" pitchFamily="34" charset="0"/>
              <a:cs typeface="Arial" panose="020B0604020202020204" pitchFamily="34" charset="0"/>
            </a:endParaRPr>
          </a:p>
        </p:txBody>
      </p:sp>
      <p:sp>
        <p:nvSpPr>
          <p:cNvPr id="11" name="Textplatzhalter 10">
            <a:extLst>
              <a:ext uri="{FF2B5EF4-FFF2-40B4-BE49-F238E27FC236}">
                <a16:creationId xmlns:a16="http://schemas.microsoft.com/office/drawing/2014/main" id="{3D069780-804E-9F05-9BA6-6FF72EECB0BD}"/>
              </a:ext>
            </a:extLst>
          </p:cNvPr>
          <p:cNvSpPr>
            <a:spLocks noGrp="1"/>
          </p:cNvSpPr>
          <p:nvPr>
            <p:ph type="body" sz="quarter" idx="13"/>
          </p:nvPr>
        </p:nvSpPr>
        <p:spPr>
          <a:xfrm>
            <a:off x="365125" y="6446685"/>
            <a:ext cx="10336213" cy="138499"/>
          </a:xfrm>
        </p:spPr>
        <p:txBody>
          <a:bodyPr/>
          <a:lstStyle/>
          <a:p>
            <a:r>
              <a:rPr lang="de-DE" sz="1000">
                <a:hlinkClick r:id="rId7" tooltip="ratgeber"/>
              </a:rPr>
              <a:t>www.rki.de/ratgeber</a:t>
            </a:r>
            <a:r>
              <a:rPr lang="de-DE" sz="1000"/>
              <a:t>; </a:t>
            </a:r>
            <a:r>
              <a:rPr lang="de-DE" sz="1000">
                <a:solidFill>
                  <a:srgbClr val="544F40"/>
                </a:solidFill>
              </a:rPr>
              <a:t>ASSET-2337369</a:t>
            </a:r>
            <a:endParaRPr lang="en-GB" sz="1000">
              <a:solidFill>
                <a:srgbClr val="544F40"/>
              </a:solidFill>
            </a:endParaRPr>
          </a:p>
        </p:txBody>
      </p:sp>
      <p:sp>
        <p:nvSpPr>
          <p:cNvPr id="9" name="Titel 8">
            <a:extLst>
              <a:ext uri="{FF2B5EF4-FFF2-40B4-BE49-F238E27FC236}">
                <a16:creationId xmlns:a16="http://schemas.microsoft.com/office/drawing/2014/main" id="{565D1076-8645-8462-7F70-A3399C8B8E14}"/>
              </a:ext>
            </a:extLst>
          </p:cNvPr>
          <p:cNvSpPr>
            <a:spLocks noGrp="1"/>
          </p:cNvSpPr>
          <p:nvPr>
            <p:ph type="title"/>
          </p:nvPr>
        </p:nvSpPr>
        <p:spPr>
          <a:xfrm>
            <a:off x="365125" y="288006"/>
            <a:ext cx="11460163" cy="424732"/>
          </a:xfrm>
        </p:spPr>
        <p:txBody>
          <a:bodyPr vert="horz"/>
          <a:lstStyle/>
          <a:p>
            <a:r>
              <a:rPr lang="de-DE"/>
              <a:t>Herpes </a:t>
            </a:r>
            <a:r>
              <a:rPr lang="de-DE" err="1"/>
              <a:t>zoster</a:t>
            </a:r>
            <a:endParaRPr lang="de-DE"/>
          </a:p>
        </p:txBody>
      </p:sp>
      <p:sp>
        <p:nvSpPr>
          <p:cNvPr id="12" name="Foliennummernplatzhalter 11">
            <a:extLst>
              <a:ext uri="{FF2B5EF4-FFF2-40B4-BE49-F238E27FC236}">
                <a16:creationId xmlns:a16="http://schemas.microsoft.com/office/drawing/2014/main" id="{A370A71B-F17A-7CB8-E04C-39F66DE4DB47}"/>
              </a:ext>
            </a:extLst>
          </p:cNvPr>
          <p:cNvSpPr>
            <a:spLocks noGrp="1"/>
          </p:cNvSpPr>
          <p:nvPr>
            <p:ph type="sldNum" sz="quarter" idx="21"/>
          </p:nvPr>
        </p:nvSpPr>
        <p:spPr/>
        <p:txBody>
          <a:bodyPr/>
          <a:lstStyle/>
          <a:p>
            <a:fld id="{9F9F533D-B52E-4A2F-BF72-0ADD2D94BD75}" type="slidenum">
              <a:rPr lang="en-GB" smtClean="0"/>
              <a:pPr/>
              <a:t>50</a:t>
            </a:fld>
            <a:endParaRPr lang="en-GB"/>
          </a:p>
        </p:txBody>
      </p:sp>
    </p:spTree>
    <p:extLst>
      <p:ext uri="{BB962C8B-B14F-4D97-AF65-F5344CB8AC3E}">
        <p14:creationId xmlns:p14="http://schemas.microsoft.com/office/powerpoint/2010/main" val="4111349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2563C4B9-9B71-7675-B21C-FE00AC334B1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1" name="think-cell data - do not delete" hidden="1">
                        <a:extLst>
                          <a:ext uri="{FF2B5EF4-FFF2-40B4-BE49-F238E27FC236}">
                            <a16:creationId xmlns:a16="http://schemas.microsoft.com/office/drawing/2014/main" id="{2563C4B9-9B71-7675-B21C-FE00AC334B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platzhalter 8">
            <a:extLst>
              <a:ext uri="{FF2B5EF4-FFF2-40B4-BE49-F238E27FC236}">
                <a16:creationId xmlns:a16="http://schemas.microsoft.com/office/drawing/2014/main" id="{BA72CE88-643D-E14B-F6E6-FE2BCC814CDC}"/>
              </a:ext>
            </a:extLst>
          </p:cNvPr>
          <p:cNvSpPr txBox="1">
            <a:spLocks/>
          </p:cNvSpPr>
          <p:nvPr/>
        </p:nvSpPr>
        <p:spPr>
          <a:xfrm>
            <a:off x="365125" y="2133601"/>
            <a:ext cx="6759575" cy="3208506"/>
          </a:xfrm>
          <a:prstGeom prst="round2DiagRect">
            <a:avLst>
              <a:gd name="adj1" fmla="val 16667"/>
              <a:gd name="adj2" fmla="val 0"/>
            </a:avLst>
          </a:prstGeom>
          <a:solidFill>
            <a:schemeClr val="bg1">
              <a:lumMod val="95000"/>
            </a:schemeClr>
          </a:solidFill>
        </p:spPr>
        <p:txBody>
          <a:bodyPr wrap="square" lIns="0" tIns="0" rIns="0" bIns="0" rtlCol="0" anchor="ctr" anchorCtr="0">
            <a:noAutofit/>
          </a:bodyPr>
          <a:lstStyle>
            <a:defPPr>
              <a:defRPr lang="de-DE"/>
            </a:defPPr>
            <a:lvl1pPr marL="285750" indent="-285750">
              <a:spcBef>
                <a:spcPts val="600"/>
              </a:spcBef>
              <a:buFont typeface="Arial" panose="020B0604020202020204" pitchFamily="34" charset="0"/>
              <a:buChar char="•"/>
              <a:defRPr>
                <a:solidFill>
                  <a:schemeClr val="tx1">
                    <a:lumMod val="65000"/>
                    <a:lumOff val="35000"/>
                  </a:schemeClr>
                </a:solidFill>
              </a:defRPr>
            </a:lvl1pPr>
            <a:lvl2pPr marL="714375" lvl="1" indent="-257175">
              <a:spcBef>
                <a:spcPts val="600"/>
              </a:spcBef>
              <a:buFont typeface="Arial" panose="020B0604020202020204" pitchFamily="34" charset="0"/>
              <a:buChar char="•"/>
              <a:defRPr>
                <a:solidFill>
                  <a:schemeClr val="tx1">
                    <a:lumMod val="65000"/>
                    <a:lumOff val="35000"/>
                  </a:schemeClr>
                </a:solidFill>
              </a:defRPr>
            </a:lvl2pPr>
            <a:lvl3pPr marL="719982" indent="0" algn="l" defTabSz="914400" rtl="0" eaLnBrk="1" latinLnBrk="0" hangingPunct="1">
              <a:lnSpc>
                <a:spcPct val="90000"/>
              </a:lnSpc>
              <a:spcBef>
                <a:spcPts val="500"/>
              </a:spcBef>
              <a:buFont typeface="Arial" panose="020B0604020202020204" pitchFamily="34" charset="0"/>
              <a:buNone/>
              <a:defRPr sz="1000" kern="1200">
                <a:solidFill>
                  <a:schemeClr val="tx1">
                    <a:lumMod val="65000"/>
                    <a:lumOff val="35000"/>
                  </a:schemeClr>
                </a:solidFill>
                <a:latin typeface="Avenir Next LT Pro" panose="020B0504020202020204" pitchFamily="34" charset="0"/>
                <a:ea typeface="+mn-ea"/>
                <a:cs typeface="+mn-cs"/>
              </a:defRPr>
            </a:lvl3pPr>
            <a:lvl4pPr marL="1081424" indent="0" algn="l" defTabSz="914400" rtl="0" eaLnBrk="1" latinLnBrk="0" hangingPunct="1">
              <a:lnSpc>
                <a:spcPct val="90000"/>
              </a:lnSpc>
              <a:spcBef>
                <a:spcPts val="500"/>
              </a:spcBef>
              <a:buFont typeface="Arial" panose="020B0604020202020204" pitchFamily="34" charset="0"/>
              <a:buNone/>
              <a:defRPr sz="1000" kern="1200">
                <a:solidFill>
                  <a:schemeClr val="tx1">
                    <a:lumMod val="65000"/>
                    <a:lumOff val="35000"/>
                  </a:schemeClr>
                </a:solidFill>
                <a:latin typeface="Avenir Next LT Pro" panose="020B0504020202020204" pitchFamily="34" charset="0"/>
                <a:ea typeface="+mn-ea"/>
                <a:cs typeface="+mn-cs"/>
              </a:defRPr>
            </a:lvl4pPr>
            <a:lvl5pPr marL="1439964" indent="0" algn="l" defTabSz="914400" rtl="0" eaLnBrk="1" latinLnBrk="0" hangingPunct="1">
              <a:lnSpc>
                <a:spcPct val="90000"/>
              </a:lnSpc>
              <a:spcBef>
                <a:spcPts val="500"/>
              </a:spcBef>
              <a:buFont typeface="Arial" panose="020B0604020202020204" pitchFamily="34" charset="0"/>
              <a:buNone/>
              <a:defRPr sz="10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de-DE" sz="2400" dirty="0"/>
              <a:t>In Deutschland erkrankt etwa</a:t>
            </a:r>
            <a:br>
              <a:rPr lang="de-DE" sz="2400" dirty="0"/>
            </a:br>
            <a:r>
              <a:rPr lang="de-DE" sz="2400" b="1" dirty="0"/>
              <a:t>1 von 3 Personen </a:t>
            </a:r>
            <a:r>
              <a:rPr lang="de-DE" sz="2400" dirty="0"/>
              <a:t>im Laufe ihres Lebens an Gürtelrose</a:t>
            </a:r>
            <a:r>
              <a:rPr lang="de-DE" sz="2400" baseline="30000" dirty="0"/>
              <a:t>1</a:t>
            </a:r>
          </a:p>
          <a:p>
            <a:pPr>
              <a:spcBef>
                <a:spcPts val="1800"/>
              </a:spcBef>
            </a:pPr>
            <a:r>
              <a:rPr lang="de-DE" sz="2400" dirty="0"/>
              <a:t>Die Zahl der Gürtelrosenfälle wird auf ca. </a:t>
            </a:r>
            <a:r>
              <a:rPr lang="de-DE" sz="2400" b="1" dirty="0"/>
              <a:t>400.000 pro Jahr </a:t>
            </a:r>
            <a:r>
              <a:rPr lang="de-DE" sz="2400" dirty="0"/>
              <a:t>geschätzt</a:t>
            </a:r>
            <a:r>
              <a:rPr lang="de-DE" sz="2400" baseline="30000" dirty="0"/>
              <a:t>2</a:t>
            </a:r>
          </a:p>
        </p:txBody>
      </p:sp>
      <p:pic>
        <p:nvPicPr>
          <p:cNvPr id="18" name="Bildplatzhalter 17">
            <a:extLst>
              <a:ext uri="{FF2B5EF4-FFF2-40B4-BE49-F238E27FC236}">
                <a16:creationId xmlns:a16="http://schemas.microsoft.com/office/drawing/2014/main" id="{7421BA68-4253-A218-A9DB-4F0B950DF3D9}"/>
              </a:ext>
            </a:extLst>
          </p:cNvPr>
          <p:cNvPicPr>
            <a:picLocks noGrp="1" noChangeAspect="1"/>
          </p:cNvPicPr>
          <p:nvPr>
            <p:ph type="pic" sz="quarter" idx="4294967295"/>
          </p:nvPr>
        </p:nvPicPr>
        <p:blipFill rotWithShape="1">
          <a:blip r:embed="rId6" cstate="screen">
            <a:extLst>
              <a:ext uri="{28A0092B-C50C-407E-A947-70E740481C1C}">
                <a14:useLocalDpi xmlns:a14="http://schemas.microsoft.com/office/drawing/2010/main"/>
              </a:ext>
            </a:extLst>
          </a:blip>
          <a:srcRect/>
          <a:stretch/>
        </p:blipFill>
        <p:spPr>
          <a:xfrm>
            <a:off x="8154186" y="1383464"/>
            <a:ext cx="3702852" cy="4782386"/>
          </a:xfrm>
          <a:prstGeom prst="rect">
            <a:avLst/>
          </a:prstGeom>
          <a:ln>
            <a:noFill/>
          </a:ln>
          <a:effectLst/>
        </p:spPr>
      </p:pic>
      <p:sp>
        <p:nvSpPr>
          <p:cNvPr id="8" name="Untertitel 7">
            <a:extLst>
              <a:ext uri="{FF2B5EF4-FFF2-40B4-BE49-F238E27FC236}">
                <a16:creationId xmlns:a16="http://schemas.microsoft.com/office/drawing/2014/main" id="{66143B8F-7F34-D8CC-B75D-6897066301E2}"/>
              </a:ext>
            </a:extLst>
          </p:cNvPr>
          <p:cNvSpPr>
            <a:spLocks noGrp="1"/>
          </p:cNvSpPr>
          <p:nvPr>
            <p:ph type="subTitle" idx="1"/>
          </p:nvPr>
        </p:nvSpPr>
        <p:spPr/>
        <p:txBody>
          <a:bodyPr/>
          <a:lstStyle/>
          <a:p>
            <a:r>
              <a:rPr lang="de-DE" dirty="0"/>
              <a:t>Wie viele trifft es?</a:t>
            </a:r>
          </a:p>
        </p:txBody>
      </p:sp>
      <p:sp>
        <p:nvSpPr>
          <p:cNvPr id="3" name="Titel 2">
            <a:extLst>
              <a:ext uri="{FF2B5EF4-FFF2-40B4-BE49-F238E27FC236}">
                <a16:creationId xmlns:a16="http://schemas.microsoft.com/office/drawing/2014/main" id="{A9C97459-40C8-32EF-07B7-79D944A7999A}"/>
              </a:ext>
            </a:extLst>
          </p:cNvPr>
          <p:cNvSpPr>
            <a:spLocks noGrp="1"/>
          </p:cNvSpPr>
          <p:nvPr>
            <p:ph type="title"/>
          </p:nvPr>
        </p:nvSpPr>
        <p:spPr>
          <a:xfrm>
            <a:off x="365125" y="288006"/>
            <a:ext cx="11460163" cy="424732"/>
          </a:xfrm>
        </p:spPr>
        <p:txBody>
          <a:bodyPr vert="horz"/>
          <a:lstStyle/>
          <a:p>
            <a:r>
              <a:rPr lang="de-DE" dirty="0"/>
              <a:t>Herpes </a:t>
            </a:r>
            <a:r>
              <a:rPr lang="de-DE" dirty="0" err="1"/>
              <a:t>zoster</a:t>
            </a:r>
            <a:endParaRPr lang="de-DE" dirty="0"/>
          </a:p>
        </p:txBody>
      </p:sp>
      <p:sp>
        <p:nvSpPr>
          <p:cNvPr id="4" name="Rectangle 2">
            <a:extLst>
              <a:ext uri="{FF2B5EF4-FFF2-40B4-BE49-F238E27FC236}">
                <a16:creationId xmlns:a16="http://schemas.microsoft.com/office/drawing/2014/main" id="{82DE8B14-4EB4-DC2C-6FD9-CADC37ED8A2F}"/>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9" name="Foliennummernplatzhalter 8">
            <a:extLst>
              <a:ext uri="{FF2B5EF4-FFF2-40B4-BE49-F238E27FC236}">
                <a16:creationId xmlns:a16="http://schemas.microsoft.com/office/drawing/2014/main" id="{4B892CC6-7E8E-14A9-8169-D676968F25C3}"/>
              </a:ext>
            </a:extLst>
          </p:cNvPr>
          <p:cNvSpPr>
            <a:spLocks noGrp="1"/>
          </p:cNvSpPr>
          <p:nvPr>
            <p:ph type="sldNum" sz="quarter" idx="21"/>
          </p:nvPr>
        </p:nvSpPr>
        <p:spPr/>
        <p:txBody>
          <a:bodyPr/>
          <a:lstStyle/>
          <a:p>
            <a:fld id="{9F9F533D-B52E-4A2F-BF72-0ADD2D94BD75}" type="slidenum">
              <a:rPr lang="en-GB" smtClean="0"/>
              <a:pPr/>
              <a:t>51</a:t>
            </a:fld>
            <a:endParaRPr lang="en-GB"/>
          </a:p>
        </p:txBody>
      </p:sp>
      <p:sp>
        <p:nvSpPr>
          <p:cNvPr id="25" name="Textplatzhalter 24">
            <a:extLst>
              <a:ext uri="{FF2B5EF4-FFF2-40B4-BE49-F238E27FC236}">
                <a16:creationId xmlns:a16="http://schemas.microsoft.com/office/drawing/2014/main" id="{E0DC1848-7EC9-718D-E527-DDFF891ADA43}"/>
              </a:ext>
            </a:extLst>
          </p:cNvPr>
          <p:cNvSpPr>
            <a:spLocks noGrp="1"/>
          </p:cNvSpPr>
          <p:nvPr>
            <p:ph type="body" sz="quarter" idx="13"/>
          </p:nvPr>
        </p:nvSpPr>
        <p:spPr>
          <a:xfrm>
            <a:off x="365125" y="6308185"/>
            <a:ext cx="10336213" cy="276999"/>
          </a:xfrm>
        </p:spPr>
        <p:txBody>
          <a:bodyPr/>
          <a:lstStyle/>
          <a:p>
            <a:r>
              <a:rPr lang="en-US"/>
              <a:t>(1) Hillebrand K; Journal of infection;2015;70;178-186; (2) </a:t>
            </a:r>
            <a:r>
              <a:rPr lang="en-US" err="1"/>
              <a:t>Ultsch</a:t>
            </a:r>
            <a:r>
              <a:rPr lang="en-US"/>
              <a:t> et al., </a:t>
            </a:r>
            <a:r>
              <a:rPr lang="en-US" err="1"/>
              <a:t>Eur</a:t>
            </a:r>
            <a:r>
              <a:rPr lang="en-US"/>
              <a:t> J Health Econ 2013; 14:1015–1026</a:t>
            </a:r>
          </a:p>
          <a:p>
            <a:r>
              <a:rPr lang="de-DE"/>
              <a:t>Adaptiert von Getty 177384156  (ASSET-1800199)</a:t>
            </a:r>
          </a:p>
        </p:txBody>
      </p:sp>
      <p:sp>
        <p:nvSpPr>
          <p:cNvPr id="2" name="Rechteck: abgerundete Ecken 1">
            <a:extLst>
              <a:ext uri="{FF2B5EF4-FFF2-40B4-BE49-F238E27FC236}">
                <a16:creationId xmlns:a16="http://schemas.microsoft.com/office/drawing/2014/main" id="{1CAA54BD-0EB8-E9C2-46FD-5DD33B61129E}"/>
              </a:ext>
            </a:extLst>
          </p:cNvPr>
          <p:cNvSpPr/>
          <p:nvPr/>
        </p:nvSpPr>
        <p:spPr>
          <a:xfrm>
            <a:off x="8084141"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4755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5FA54321-8DCE-965E-FEAA-4B71D024E3B1}"/>
              </a:ext>
            </a:extLst>
          </p:cNvPr>
          <p:cNvSpPr>
            <a:spLocks noGrp="1"/>
          </p:cNvSpPr>
          <p:nvPr>
            <p:ph type="sldNum" sz="quarter" idx="30"/>
          </p:nvPr>
        </p:nvSpPr>
        <p:spPr/>
        <p:txBody>
          <a:bodyPr/>
          <a:lstStyle/>
          <a:p>
            <a:fld id="{9F9F533D-B52E-4A2F-BF72-0ADD2D94BD75}" type="slidenum">
              <a:rPr lang="de-DE" smtClean="0"/>
              <a:pPr/>
              <a:t>52</a:t>
            </a:fld>
            <a:endParaRPr lang="de-DE"/>
          </a:p>
        </p:txBody>
      </p:sp>
      <p:sp>
        <p:nvSpPr>
          <p:cNvPr id="7" name="Titel 6">
            <a:extLst>
              <a:ext uri="{FF2B5EF4-FFF2-40B4-BE49-F238E27FC236}">
                <a16:creationId xmlns:a16="http://schemas.microsoft.com/office/drawing/2014/main" id="{BE0559C6-B215-A85D-7DFD-5D96F32E5CE4}"/>
              </a:ext>
            </a:extLst>
          </p:cNvPr>
          <p:cNvSpPr>
            <a:spLocks noGrp="1"/>
          </p:cNvSpPr>
          <p:nvPr>
            <p:ph type="title"/>
          </p:nvPr>
        </p:nvSpPr>
        <p:spPr/>
        <p:txBody>
          <a:bodyPr>
            <a:normAutofit fontScale="90000"/>
          </a:bodyPr>
          <a:lstStyle/>
          <a:p>
            <a:r>
              <a:rPr lang="de-DE" sz="2800" b="1"/>
              <a:t>Herpes zoster</a:t>
            </a:r>
            <a:r>
              <a:rPr lang="de-DE" b="1"/>
              <a:t>: </a:t>
            </a:r>
            <a:r>
              <a:rPr lang="de-DE" sz="2800" b="1"/>
              <a:t>Die Reaktivierung des </a:t>
            </a:r>
            <a:r>
              <a:rPr lang="de-DE" sz="2800" b="1" err="1"/>
              <a:t>Varizella</a:t>
            </a:r>
            <a:r>
              <a:rPr lang="de-DE" b="1"/>
              <a:t>-Z</a:t>
            </a:r>
            <a:r>
              <a:rPr lang="de-DE" sz="2800" b="1"/>
              <a:t>oster-Virus (VZV)</a:t>
            </a:r>
          </a:p>
        </p:txBody>
      </p:sp>
      <p:sp>
        <p:nvSpPr>
          <p:cNvPr id="13" name="Untertitel 12">
            <a:extLst>
              <a:ext uri="{FF2B5EF4-FFF2-40B4-BE49-F238E27FC236}">
                <a16:creationId xmlns:a16="http://schemas.microsoft.com/office/drawing/2014/main" id="{95D3080E-6EF2-8342-361C-7EDBB377D2CD}"/>
              </a:ext>
            </a:extLst>
          </p:cNvPr>
          <p:cNvSpPr>
            <a:spLocks noGrp="1"/>
          </p:cNvSpPr>
          <p:nvPr>
            <p:ph type="subTitle" idx="1"/>
          </p:nvPr>
        </p:nvSpPr>
        <p:spPr>
          <a:xfrm>
            <a:off x="365125" y="720263"/>
            <a:ext cx="11460164" cy="352800"/>
          </a:xfrm>
        </p:spPr>
        <p:txBody>
          <a:bodyPr/>
          <a:lstStyle/>
          <a:p>
            <a:endParaRPr lang="de-DE">
              <a:latin typeface="Arial" panose="020B0604020202020204" pitchFamily="34" charset="0"/>
            </a:endParaRPr>
          </a:p>
        </p:txBody>
      </p:sp>
      <p:sp>
        <p:nvSpPr>
          <p:cNvPr id="18" name="Textplatzhalter 4">
            <a:extLst>
              <a:ext uri="{FF2B5EF4-FFF2-40B4-BE49-F238E27FC236}">
                <a16:creationId xmlns:a16="http://schemas.microsoft.com/office/drawing/2014/main" id="{D46EE318-D1C7-2757-DF38-2881BB2D104B}"/>
              </a:ext>
            </a:extLst>
          </p:cNvPr>
          <p:cNvSpPr txBox="1">
            <a:spLocks/>
          </p:cNvSpPr>
          <p:nvPr/>
        </p:nvSpPr>
        <p:spPr>
          <a:xfrm>
            <a:off x="1227576" y="6007834"/>
            <a:ext cx="9025133" cy="327367"/>
          </a:xfrm>
          <a:prstGeom prst="rect">
            <a:avLst/>
          </a:prstGeom>
        </p:spPr>
        <p:txBody>
          <a:bodyPr/>
          <a:lstStyle>
            <a:lvl1pPr marL="269993" indent="-269993" algn="l" defTabSz="914378" rtl="0" eaLnBrk="1" latinLnBrk="0" hangingPunct="1">
              <a:spcBef>
                <a:spcPts val="225"/>
              </a:spcBef>
              <a:spcAft>
                <a:spcPts val="225"/>
              </a:spcAft>
              <a:buClr>
                <a:schemeClr val="tx2"/>
              </a:buClr>
              <a:buSzPct val="110000"/>
              <a:buFont typeface="GSK Precision Light"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1pPr>
            <a:lvl2pPr marL="538150" indent="-269993" algn="l" defTabSz="914378" rtl="0" eaLnBrk="1" latinLnBrk="0" hangingPunct="1">
              <a:spcBef>
                <a:spcPts val="225"/>
              </a:spcBef>
              <a:spcAft>
                <a:spcPts val="225"/>
              </a:spcAft>
              <a:buClr>
                <a:schemeClr val="tx1"/>
              </a:buClr>
              <a:buFont typeface="GSK Precision Light"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09980" indent="-269993" algn="l" defTabSz="914378" rtl="0" eaLnBrk="1" latinLnBrk="0" hangingPunct="1">
              <a:spcBef>
                <a:spcPts val="225"/>
              </a:spcBef>
              <a:spcAft>
                <a:spcPts val="225"/>
              </a:spcAft>
              <a:buClr>
                <a:schemeClr val="tx1"/>
              </a:buClr>
              <a:buFont typeface="GSK Precision Light"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081061" indent="-269993" algn="l" defTabSz="914378" rtl="0" eaLnBrk="1" latinLnBrk="0" hangingPunct="1">
              <a:spcBef>
                <a:spcPts val="225"/>
              </a:spcBef>
              <a:spcAft>
                <a:spcPts val="225"/>
              </a:spcAft>
              <a:buClr>
                <a:schemeClr val="tx1"/>
              </a:buClr>
              <a:buFont typeface="GSK Precision Light"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49966" indent="-269993" algn="l" defTabSz="914378" rtl="0" eaLnBrk="1" latinLnBrk="0" hangingPunct="1">
              <a:spcBef>
                <a:spcPts val="225"/>
              </a:spcBef>
              <a:spcAft>
                <a:spcPts val="225"/>
              </a:spcAft>
              <a:buClr>
                <a:schemeClr val="tx1"/>
              </a:buClr>
              <a:buFont typeface="GSK Precision Light" panose="020B0604020202020204" pitchFamily="34" charset="0"/>
              <a:buChar char="­"/>
              <a:defRPr sz="1050" b="0" kern="1200">
                <a:solidFill>
                  <a:schemeClr val="tx1"/>
                </a:solidFill>
                <a:latin typeface="Arial" panose="020B0604020202020204" pitchFamily="34" charset="0"/>
                <a:ea typeface="+mn-ea"/>
                <a:cs typeface="Arial" panose="020B0604020202020204" pitchFamily="34" charset="0"/>
              </a:defRPr>
            </a:lvl5pPr>
            <a:lvl6pPr marL="1619960"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6pPr>
            <a:lvl7pPr marL="1799955"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7pPr>
            <a:lvl8pPr marL="2069948"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8pPr>
            <a:lvl9pPr marL="2339942"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9pPr>
          </a:lstStyle>
          <a:p>
            <a:pPr marL="0" indent="0">
              <a:buNone/>
            </a:pPr>
            <a:r>
              <a:rPr lang="de-DE" sz="800"/>
              <a:t>HZ, Herpes zoster</a:t>
            </a:r>
          </a:p>
          <a:p>
            <a:pPr marL="0" indent="0">
              <a:buNone/>
            </a:pPr>
            <a:r>
              <a:rPr lang="de-DE" sz="800"/>
              <a:t>1. </a:t>
            </a:r>
            <a:r>
              <a:rPr lang="de-DE" sz="800" err="1"/>
              <a:t>Puchhammer</a:t>
            </a:r>
            <a:r>
              <a:rPr lang="de-DE" sz="800"/>
              <a:t>-Stöckl E, Aberle SW. </a:t>
            </a:r>
            <a:r>
              <a:rPr lang="de-DE" sz="800" err="1"/>
              <a:t>Varicella</a:t>
            </a:r>
            <a:r>
              <a:rPr lang="de-DE" sz="800"/>
              <a:t> zoster </a:t>
            </a:r>
            <a:r>
              <a:rPr lang="de-DE" sz="800" err="1"/>
              <a:t>virus</a:t>
            </a:r>
            <a:r>
              <a:rPr lang="de-DE" sz="800"/>
              <a:t>. In: Jorgensen JH et al. (</a:t>
            </a:r>
            <a:r>
              <a:rPr lang="de-DE" sz="800" err="1"/>
              <a:t>eds</a:t>
            </a:r>
            <a:r>
              <a:rPr lang="de-DE" sz="800"/>
              <a:t>). Manual </a:t>
            </a:r>
            <a:r>
              <a:rPr lang="de-DE" sz="800" err="1"/>
              <a:t>of</a:t>
            </a:r>
            <a:r>
              <a:rPr lang="de-DE" sz="800"/>
              <a:t> </a:t>
            </a:r>
            <a:r>
              <a:rPr lang="de-DE" sz="800" err="1"/>
              <a:t>clinical</a:t>
            </a:r>
            <a:r>
              <a:rPr lang="de-DE" sz="800"/>
              <a:t> </a:t>
            </a:r>
            <a:r>
              <a:rPr lang="de-DE" sz="800" err="1"/>
              <a:t>microbiology</a:t>
            </a:r>
            <a:r>
              <a:rPr lang="de-DE" sz="800"/>
              <a:t>, 11th </a:t>
            </a:r>
            <a:r>
              <a:rPr lang="de-DE" sz="800" err="1"/>
              <a:t>edn</a:t>
            </a:r>
            <a:r>
              <a:rPr lang="de-DE" sz="800"/>
              <a:t>. Washington, DC: ASM Press, 2015; 2. Cohen JI. N Engl J Med 2013;369:255–263; 3. Dworkin RH et al. </a:t>
            </a:r>
            <a:r>
              <a:rPr lang="de-DE" sz="800" err="1"/>
              <a:t>Clin</a:t>
            </a:r>
            <a:r>
              <a:rPr lang="de-DE" sz="800"/>
              <a:t> </a:t>
            </a:r>
            <a:r>
              <a:rPr lang="de-DE" sz="800" err="1"/>
              <a:t>Infect</a:t>
            </a:r>
            <a:r>
              <a:rPr lang="de-DE" sz="800"/>
              <a:t> Dis 2007;44(</a:t>
            </a:r>
            <a:r>
              <a:rPr lang="de-DE" sz="800" err="1"/>
              <a:t>Suppl</a:t>
            </a:r>
            <a:r>
              <a:rPr lang="de-DE" sz="800"/>
              <a:t> 1):S1–26; 4. </a:t>
            </a:r>
            <a:r>
              <a:rPr lang="de-DE" sz="800" err="1"/>
              <a:t>Oxman</a:t>
            </a:r>
            <a:r>
              <a:rPr lang="de-DE" sz="800"/>
              <a:t> MN. </a:t>
            </a:r>
            <a:r>
              <a:rPr lang="de-DE" sz="800" err="1"/>
              <a:t>Clin</a:t>
            </a:r>
            <a:r>
              <a:rPr lang="de-DE" sz="800"/>
              <a:t> </a:t>
            </a:r>
            <a:r>
              <a:rPr lang="de-DE" sz="800" err="1"/>
              <a:t>Infect</a:t>
            </a:r>
            <a:r>
              <a:rPr lang="de-DE" sz="800"/>
              <a:t> Dis 2010;51:197–213; 5. Arvin AM. J </a:t>
            </a:r>
            <a:r>
              <a:rPr lang="de-DE" sz="800" err="1"/>
              <a:t>Infect</a:t>
            </a:r>
            <a:r>
              <a:rPr lang="de-DE" sz="800"/>
              <a:t> Dis 2008;197(</a:t>
            </a:r>
            <a:r>
              <a:rPr lang="de-DE" sz="800" err="1"/>
              <a:t>Suppl</a:t>
            </a:r>
            <a:r>
              <a:rPr lang="de-DE" sz="800"/>
              <a:t> 2):S58–60; 6. </a:t>
            </a:r>
            <a:r>
              <a:rPr lang="de-DE" sz="800" err="1"/>
              <a:t>Sampathkumar</a:t>
            </a:r>
            <a:r>
              <a:rPr lang="de-DE" sz="800"/>
              <a:t> P et al. Mayo </a:t>
            </a:r>
            <a:r>
              <a:rPr lang="de-DE" sz="800" err="1"/>
              <a:t>Clin</a:t>
            </a:r>
            <a:r>
              <a:rPr lang="de-DE" sz="800"/>
              <a:t> </a:t>
            </a:r>
            <a:r>
              <a:rPr lang="de-DE" sz="800" err="1"/>
              <a:t>Proc</a:t>
            </a:r>
            <a:r>
              <a:rPr lang="de-DE" sz="800"/>
              <a:t> 2009;84:274–280. </a:t>
            </a:r>
          </a:p>
          <a:p>
            <a:pPr marL="0" indent="0">
              <a:buNone/>
            </a:pPr>
            <a:r>
              <a:rPr lang="de-DE" sz="800"/>
              <a:t>Bilder: </a:t>
            </a:r>
            <a:r>
              <a:rPr lang="en-US" sz="800"/>
              <a:t>Thinkstock 489634516 (ASSET-1910834), Kimberlin DW et al. N Engl J Med 2007;356:1338‒1343, iStock 178635431 (ASSET-1814566)</a:t>
            </a:r>
            <a:endParaRPr lang="de-DE" sz="800"/>
          </a:p>
        </p:txBody>
      </p:sp>
      <p:sp>
        <p:nvSpPr>
          <p:cNvPr id="8" name="Rectangle 39">
            <a:extLst>
              <a:ext uri="{FF2B5EF4-FFF2-40B4-BE49-F238E27FC236}">
                <a16:creationId xmlns:a16="http://schemas.microsoft.com/office/drawing/2014/main" id="{5924E20B-A5D5-DDE2-5559-367DB00BCE19}"/>
              </a:ext>
            </a:extLst>
          </p:cNvPr>
          <p:cNvSpPr/>
          <p:nvPr/>
        </p:nvSpPr>
        <p:spPr bwMode="auto">
          <a:xfrm>
            <a:off x="319960" y="2039524"/>
            <a:ext cx="3242584" cy="3542820"/>
          </a:xfrm>
          <a:prstGeom prst="rect">
            <a:avLst/>
          </a:prstGeom>
          <a:noFill/>
          <a:ln w="63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IN"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9" name="Rectangle 63">
            <a:extLst>
              <a:ext uri="{FF2B5EF4-FFF2-40B4-BE49-F238E27FC236}">
                <a16:creationId xmlns:a16="http://schemas.microsoft.com/office/drawing/2014/main" id="{64A92EA2-A2E2-8E86-9AB3-A3B90466BCD3}"/>
              </a:ext>
            </a:extLst>
          </p:cNvPr>
          <p:cNvSpPr/>
          <p:nvPr/>
        </p:nvSpPr>
        <p:spPr bwMode="auto">
          <a:xfrm>
            <a:off x="4662019" y="2033385"/>
            <a:ext cx="2831578" cy="937619"/>
          </a:xfrm>
          <a:prstGeom prst="rect">
            <a:avLst/>
          </a:prstGeom>
          <a:noFill/>
          <a:ln w="63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IN"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10" name="Rectangle 65">
            <a:extLst>
              <a:ext uri="{FF2B5EF4-FFF2-40B4-BE49-F238E27FC236}">
                <a16:creationId xmlns:a16="http://schemas.microsoft.com/office/drawing/2014/main" id="{D18BDC0B-ACFB-8728-5B92-308E4D288090}"/>
              </a:ext>
            </a:extLst>
          </p:cNvPr>
          <p:cNvSpPr/>
          <p:nvPr/>
        </p:nvSpPr>
        <p:spPr bwMode="auto">
          <a:xfrm>
            <a:off x="8716431" y="2033385"/>
            <a:ext cx="3088573" cy="3548959"/>
          </a:xfrm>
          <a:prstGeom prst="rect">
            <a:avLst/>
          </a:prstGeom>
          <a:noFill/>
          <a:ln w="63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IN"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pic>
        <p:nvPicPr>
          <p:cNvPr id="11" name="Picture 66" descr="A picture containing person, indoor, toothbrush, hand&#10;&#10;Description automatically generated">
            <a:extLst>
              <a:ext uri="{FF2B5EF4-FFF2-40B4-BE49-F238E27FC236}">
                <a16:creationId xmlns:a16="http://schemas.microsoft.com/office/drawing/2014/main" id="{C5AF8005-CD6D-29D4-9B1A-EB9504A273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4715" y="2955030"/>
            <a:ext cx="2904545" cy="2243820"/>
          </a:xfrm>
          <a:prstGeom prst="rect">
            <a:avLst/>
          </a:prstGeom>
        </p:spPr>
      </p:pic>
      <p:pic>
        <p:nvPicPr>
          <p:cNvPr id="12" name="Picture 67">
            <a:extLst>
              <a:ext uri="{FF2B5EF4-FFF2-40B4-BE49-F238E27FC236}">
                <a16:creationId xmlns:a16="http://schemas.microsoft.com/office/drawing/2014/main" id="{CA0C3D85-A9D1-D8C2-2BC7-279AF8B751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60021" y="2960430"/>
            <a:ext cx="2946215" cy="2224124"/>
          </a:xfrm>
          <a:prstGeom prst="rect">
            <a:avLst/>
          </a:prstGeom>
          <a:ln w="3175">
            <a:solidFill>
              <a:schemeClr val="bg1">
                <a:lumMod val="85000"/>
              </a:schemeClr>
            </a:solidFill>
          </a:ln>
        </p:spPr>
      </p:pic>
      <p:sp>
        <p:nvSpPr>
          <p:cNvPr id="17" name="Arrow: Right 69">
            <a:extLst>
              <a:ext uri="{FF2B5EF4-FFF2-40B4-BE49-F238E27FC236}">
                <a16:creationId xmlns:a16="http://schemas.microsoft.com/office/drawing/2014/main" id="{76103797-1D3B-3A9E-6323-D145A82B2807}"/>
              </a:ext>
            </a:extLst>
          </p:cNvPr>
          <p:cNvSpPr/>
          <p:nvPr/>
        </p:nvSpPr>
        <p:spPr bwMode="auto">
          <a:xfrm>
            <a:off x="7699228" y="1830838"/>
            <a:ext cx="493012" cy="417372"/>
          </a:xfrm>
          <a:prstGeom prst="righ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6000" tIns="96000" rIns="96000" bIns="96000" numCol="1" spcCol="0" rtlCol="0" fromWordArt="0" anchor="ctr" anchorCtr="0" forceAA="0" compatLnSpc="1">
            <a:prstTxWarp prst="textNoShape">
              <a:avLst/>
            </a:prstTxWarp>
            <a:noAutofit/>
          </a:bodyPr>
          <a:lstStyle/>
          <a:p>
            <a:pPr marL="0" marR="0" lvl="0" indent="0" algn="ctr" defTabSz="914377" rtl="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a:ln>
                <a:noFill/>
              </a:ln>
              <a:solidFill>
                <a:srgbClr val="544F40"/>
              </a:solidFill>
              <a:effectLst/>
              <a:uLnTx/>
              <a:uFillTx/>
              <a:latin typeface="Arial"/>
              <a:ea typeface="+mn-ea"/>
              <a:cs typeface="+mn-cs"/>
            </a:endParaRPr>
          </a:p>
        </p:txBody>
      </p:sp>
      <p:grpSp>
        <p:nvGrpSpPr>
          <p:cNvPr id="19" name="Gruppieren 18">
            <a:extLst>
              <a:ext uri="{FF2B5EF4-FFF2-40B4-BE49-F238E27FC236}">
                <a16:creationId xmlns:a16="http://schemas.microsoft.com/office/drawing/2014/main" id="{992FFF63-6425-AAE6-00F1-B74845AC2946}"/>
              </a:ext>
            </a:extLst>
          </p:cNvPr>
          <p:cNvGrpSpPr/>
          <p:nvPr/>
        </p:nvGrpSpPr>
        <p:grpSpPr>
          <a:xfrm>
            <a:off x="3754602" y="2948767"/>
            <a:ext cx="4669693" cy="2267841"/>
            <a:chOff x="3754602" y="3220153"/>
            <a:chExt cx="4669693" cy="2267841"/>
          </a:xfrm>
        </p:grpSpPr>
        <p:grpSp>
          <p:nvGrpSpPr>
            <p:cNvPr id="20" name="Group 28">
              <a:extLst>
                <a:ext uri="{FF2B5EF4-FFF2-40B4-BE49-F238E27FC236}">
                  <a16:creationId xmlns:a16="http://schemas.microsoft.com/office/drawing/2014/main" id="{E77A87A7-D0DF-0A97-A9A4-0AA9E25CCCCB}"/>
                </a:ext>
              </a:extLst>
            </p:cNvPr>
            <p:cNvGrpSpPr/>
            <p:nvPr/>
          </p:nvGrpSpPr>
          <p:grpSpPr>
            <a:xfrm>
              <a:off x="3847065" y="3338147"/>
              <a:ext cx="4481183" cy="2149847"/>
              <a:chOff x="2587321" y="2539625"/>
              <a:chExt cx="3837167" cy="1637865"/>
            </a:xfrm>
          </p:grpSpPr>
          <p:pic>
            <p:nvPicPr>
              <p:cNvPr id="22" name="Picture 29">
                <a:extLst>
                  <a:ext uri="{FF2B5EF4-FFF2-40B4-BE49-F238E27FC236}">
                    <a16:creationId xmlns:a16="http://schemas.microsoft.com/office/drawing/2014/main" id="{9FD76892-F966-980E-6A4F-A363AE6688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70098" y="2539625"/>
                <a:ext cx="3554390" cy="1637865"/>
              </a:xfrm>
              <a:prstGeom prst="rect">
                <a:avLst/>
              </a:prstGeom>
            </p:spPr>
          </p:pic>
          <p:sp>
            <p:nvSpPr>
              <p:cNvPr id="23" name="TextBox 30">
                <a:extLst>
                  <a:ext uri="{FF2B5EF4-FFF2-40B4-BE49-F238E27FC236}">
                    <a16:creationId xmlns:a16="http://schemas.microsoft.com/office/drawing/2014/main" id="{34BD9774-92A1-D38C-5E1C-9FD8A940A5EC}"/>
                  </a:ext>
                </a:extLst>
              </p:cNvPr>
              <p:cNvSpPr txBox="1"/>
              <p:nvPr/>
            </p:nvSpPr>
            <p:spPr>
              <a:xfrm>
                <a:off x="2587321" y="2898076"/>
                <a:ext cx="805398" cy="109375"/>
              </a:xfrm>
              <a:prstGeom prst="rect">
                <a:avLst/>
              </a:prstGeom>
              <a:solidFill>
                <a:schemeClr val="bg1"/>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de" sz="933" b="0" i="0" u="none" strike="noStrike" kern="1200" cap="none" spc="0" normalizeH="0" baseline="0" noProof="0">
                    <a:ln>
                      <a:noFill/>
                    </a:ln>
                    <a:solidFill>
                      <a:srgbClr val="544F40"/>
                    </a:solidFill>
                    <a:effectLst/>
                    <a:uLnTx/>
                    <a:uFillTx/>
                    <a:latin typeface="Arial"/>
                    <a:ea typeface="+mn-ea"/>
                    <a:cs typeface="+mn-cs"/>
                  </a:rPr>
                  <a:t>Brustwirbelsäule</a:t>
                </a:r>
              </a:p>
            </p:txBody>
          </p:sp>
          <p:sp>
            <p:nvSpPr>
              <p:cNvPr id="24" name="Rectangle 31">
                <a:extLst>
                  <a:ext uri="{FF2B5EF4-FFF2-40B4-BE49-F238E27FC236}">
                    <a16:creationId xmlns:a16="http://schemas.microsoft.com/office/drawing/2014/main" id="{3AC9EF06-16FE-0040-49BF-50E660C31D5C}"/>
                  </a:ext>
                </a:extLst>
              </p:cNvPr>
              <p:cNvSpPr/>
              <p:nvPr/>
            </p:nvSpPr>
            <p:spPr bwMode="auto">
              <a:xfrm>
                <a:off x="3979540" y="3916981"/>
                <a:ext cx="320501" cy="130409"/>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1219170" rtl="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GB" sz="1600" b="1" i="0" u="none" strike="noStrike" kern="0" cap="none" spc="0" normalizeH="0" baseline="0" noProof="0" err="1">
                  <a:ln>
                    <a:noFill/>
                  </a:ln>
                  <a:solidFill>
                    <a:srgbClr val="FFFFFF"/>
                  </a:solidFill>
                  <a:effectLst/>
                  <a:uLnTx/>
                  <a:uFillTx/>
                  <a:latin typeface="Arial"/>
                  <a:ea typeface="+mn-ea"/>
                  <a:cs typeface="+mn-cs"/>
                </a:endParaRPr>
              </a:p>
            </p:txBody>
          </p:sp>
          <p:sp>
            <p:nvSpPr>
              <p:cNvPr id="25" name="Rectangle 32">
                <a:extLst>
                  <a:ext uri="{FF2B5EF4-FFF2-40B4-BE49-F238E27FC236}">
                    <a16:creationId xmlns:a16="http://schemas.microsoft.com/office/drawing/2014/main" id="{A623F80A-4080-D5B0-863E-7A7DDD932EDE}"/>
                  </a:ext>
                </a:extLst>
              </p:cNvPr>
              <p:cNvSpPr/>
              <p:nvPr/>
            </p:nvSpPr>
            <p:spPr bwMode="auto">
              <a:xfrm>
                <a:off x="5046915" y="3103204"/>
                <a:ext cx="320501" cy="130409"/>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1219170" rtl="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GB" sz="1600" b="1" i="0" u="none" strike="noStrike" kern="0" cap="none" spc="0" normalizeH="0" baseline="0" noProof="0" err="1">
                  <a:ln>
                    <a:noFill/>
                  </a:ln>
                  <a:solidFill>
                    <a:srgbClr val="FFFFFF"/>
                  </a:solidFill>
                  <a:effectLst/>
                  <a:uLnTx/>
                  <a:uFillTx/>
                  <a:latin typeface="Arial"/>
                  <a:ea typeface="+mn-ea"/>
                  <a:cs typeface="+mn-cs"/>
                </a:endParaRPr>
              </a:p>
            </p:txBody>
          </p:sp>
          <p:sp>
            <p:nvSpPr>
              <p:cNvPr id="26" name="Rectangle 33">
                <a:extLst>
                  <a:ext uri="{FF2B5EF4-FFF2-40B4-BE49-F238E27FC236}">
                    <a16:creationId xmlns:a16="http://schemas.microsoft.com/office/drawing/2014/main" id="{4C0B88C6-469E-FB68-A369-E75A234B8E3C}"/>
                  </a:ext>
                </a:extLst>
              </p:cNvPr>
              <p:cNvSpPr/>
              <p:nvPr/>
            </p:nvSpPr>
            <p:spPr bwMode="auto">
              <a:xfrm>
                <a:off x="5578440" y="3012563"/>
                <a:ext cx="320501" cy="130409"/>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1219170" rtl="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GB" sz="1600" b="1" i="0" u="none" strike="noStrike" kern="0" cap="none" spc="0" normalizeH="0" baseline="0" noProof="0" err="1">
                  <a:ln>
                    <a:noFill/>
                  </a:ln>
                  <a:solidFill>
                    <a:srgbClr val="FFFFFF"/>
                  </a:solidFill>
                  <a:effectLst/>
                  <a:uLnTx/>
                  <a:uFillTx/>
                  <a:latin typeface="Arial"/>
                  <a:ea typeface="+mn-ea"/>
                  <a:cs typeface="+mn-cs"/>
                </a:endParaRPr>
              </a:p>
            </p:txBody>
          </p:sp>
          <p:pic>
            <p:nvPicPr>
              <p:cNvPr id="27" name="Picture 34">
                <a:extLst>
                  <a:ext uri="{FF2B5EF4-FFF2-40B4-BE49-F238E27FC236}">
                    <a16:creationId xmlns:a16="http://schemas.microsoft.com/office/drawing/2014/main" id="{2BE9D551-1C9A-9B17-D1D8-42EC91092F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207165" y="3864518"/>
                <a:ext cx="288867" cy="84564"/>
              </a:xfrm>
              <a:prstGeom prst="rect">
                <a:avLst/>
              </a:prstGeom>
            </p:spPr>
          </p:pic>
          <p:sp>
            <p:nvSpPr>
              <p:cNvPr id="28" name="TextBox 35">
                <a:extLst>
                  <a:ext uri="{FF2B5EF4-FFF2-40B4-BE49-F238E27FC236}">
                    <a16:creationId xmlns:a16="http://schemas.microsoft.com/office/drawing/2014/main" id="{36BD54F1-2796-E868-0565-85C87C59B6BE}"/>
                  </a:ext>
                </a:extLst>
              </p:cNvPr>
              <p:cNvSpPr txBox="1"/>
              <p:nvPr/>
            </p:nvSpPr>
            <p:spPr>
              <a:xfrm>
                <a:off x="5046915" y="3864518"/>
                <a:ext cx="969688" cy="109375"/>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de" sz="933" b="0" i="0" u="none" strike="noStrike" kern="1200" cap="none" spc="0" normalizeH="0" baseline="0" noProof="0">
                    <a:ln>
                      <a:noFill/>
                    </a:ln>
                    <a:solidFill>
                      <a:srgbClr val="544F40"/>
                    </a:solidFill>
                    <a:effectLst/>
                    <a:uLnTx/>
                    <a:uFillTx/>
                    <a:latin typeface="Arial"/>
                    <a:ea typeface="+mn-ea"/>
                    <a:cs typeface="+mn-cs"/>
                  </a:rPr>
                  <a:t>Windpocken-Läsion</a:t>
                </a:r>
              </a:p>
            </p:txBody>
          </p:sp>
          <p:sp>
            <p:nvSpPr>
              <p:cNvPr id="29" name="TextBox 36">
                <a:extLst>
                  <a:ext uri="{FF2B5EF4-FFF2-40B4-BE49-F238E27FC236}">
                    <a16:creationId xmlns:a16="http://schemas.microsoft.com/office/drawing/2014/main" id="{4220C8A7-657A-AF65-8282-64B079787C2E}"/>
                  </a:ext>
                </a:extLst>
              </p:cNvPr>
              <p:cNvSpPr txBox="1"/>
              <p:nvPr/>
            </p:nvSpPr>
            <p:spPr>
              <a:xfrm>
                <a:off x="4824734" y="3014022"/>
                <a:ext cx="570760" cy="218751"/>
              </a:xfrm>
              <a:prstGeom prst="rect">
                <a:avLst/>
              </a:prstGeom>
              <a:solidFill>
                <a:schemeClr val="bg1"/>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de" sz="933" b="0" i="0" u="none" strike="noStrike" kern="1200" cap="none" spc="0" normalizeH="0" baseline="0" noProof="0">
                    <a:ln>
                      <a:noFill/>
                    </a:ln>
                    <a:solidFill>
                      <a:srgbClr val="544F40"/>
                    </a:solidFill>
                    <a:effectLst/>
                    <a:uLnTx/>
                    <a:uFillTx/>
                    <a:latin typeface="Arial"/>
                    <a:ea typeface="+mn-ea"/>
                    <a:cs typeface="+mn-cs"/>
                  </a:rPr>
                  <a:t>Sensorische Neuronen</a:t>
                </a:r>
              </a:p>
            </p:txBody>
          </p:sp>
          <p:sp>
            <p:nvSpPr>
              <p:cNvPr id="30" name="TextBox 37">
                <a:extLst>
                  <a:ext uri="{FF2B5EF4-FFF2-40B4-BE49-F238E27FC236}">
                    <a16:creationId xmlns:a16="http://schemas.microsoft.com/office/drawing/2014/main" id="{A7D9E7C6-965D-CFAE-8147-AB51AAAD409D}"/>
                  </a:ext>
                </a:extLst>
              </p:cNvPr>
              <p:cNvSpPr txBox="1"/>
              <p:nvPr/>
            </p:nvSpPr>
            <p:spPr>
              <a:xfrm>
                <a:off x="5388495" y="2991609"/>
                <a:ext cx="836089" cy="109375"/>
              </a:xfrm>
              <a:prstGeom prst="rect">
                <a:avLst/>
              </a:prstGeom>
              <a:solidFill>
                <a:schemeClr val="bg1"/>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de" sz="933" b="0" i="0" u="none" strike="noStrike" kern="1200" cap="none" spc="0" normalizeH="0" baseline="0" noProof="0">
                    <a:ln>
                      <a:noFill/>
                    </a:ln>
                    <a:solidFill>
                      <a:srgbClr val="544F40"/>
                    </a:solidFill>
                    <a:effectLst/>
                    <a:uLnTx/>
                    <a:uFillTx/>
                    <a:latin typeface="Arial"/>
                    <a:ea typeface="+mn-ea"/>
                    <a:cs typeface="+mn-cs"/>
                  </a:rPr>
                  <a:t>Zoster-Läsionen</a:t>
                </a:r>
              </a:p>
            </p:txBody>
          </p:sp>
          <p:sp>
            <p:nvSpPr>
              <p:cNvPr id="31" name="TextBox 38">
                <a:extLst>
                  <a:ext uri="{FF2B5EF4-FFF2-40B4-BE49-F238E27FC236}">
                    <a16:creationId xmlns:a16="http://schemas.microsoft.com/office/drawing/2014/main" id="{82133880-CD13-6F95-C61E-82CF06111640}"/>
                  </a:ext>
                </a:extLst>
              </p:cNvPr>
              <p:cNvSpPr txBox="1"/>
              <p:nvPr/>
            </p:nvSpPr>
            <p:spPr>
              <a:xfrm>
                <a:off x="3638750" y="3809464"/>
                <a:ext cx="687392" cy="328126"/>
              </a:xfrm>
              <a:prstGeom prst="rect">
                <a:avLst/>
              </a:prstGeom>
              <a:solidFill>
                <a:schemeClr val="bg1"/>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de" sz="900" b="0" i="0" u="none" strike="noStrike" kern="1200" cap="none" spc="0" normalizeH="0" baseline="0" noProof="0">
                    <a:ln>
                      <a:noFill/>
                    </a:ln>
                    <a:solidFill>
                      <a:srgbClr val="544F40"/>
                    </a:solidFill>
                    <a:effectLst/>
                    <a:uLnTx/>
                    <a:uFillTx/>
                    <a:latin typeface="Arial"/>
                    <a:ea typeface="+mn-ea"/>
                    <a:cs typeface="+mn-cs"/>
                  </a:rPr>
                  <a:t>Dorsalwurzel-Ganglion </a:t>
                </a:r>
                <a:br>
                  <a:rPr kumimoji="0" sz="900" b="0" i="0" u="none" strike="noStrike" kern="1200" cap="none" spc="0" normalizeH="0" baseline="0" noProof="0">
                    <a:ln>
                      <a:noFill/>
                    </a:ln>
                    <a:solidFill>
                      <a:prstClr val="black"/>
                    </a:solidFill>
                    <a:effectLst/>
                    <a:uLnTx/>
                    <a:uFillTx/>
                    <a:latin typeface="Poppins"/>
                    <a:ea typeface="+mn-ea"/>
                    <a:cs typeface="+mn-cs"/>
                  </a:rPr>
                </a:br>
                <a:r>
                  <a:rPr kumimoji="0" lang="de-de" sz="900" b="0" i="0" u="none" strike="noStrike" kern="1200" cap="none" spc="0" normalizeH="0" baseline="0" noProof="0">
                    <a:ln>
                      <a:noFill/>
                    </a:ln>
                    <a:solidFill>
                      <a:srgbClr val="544F40"/>
                    </a:solidFill>
                    <a:effectLst/>
                    <a:uLnTx/>
                    <a:uFillTx/>
                    <a:latin typeface="Arial"/>
                    <a:ea typeface="+mn-ea"/>
                    <a:cs typeface="+mn-cs"/>
                  </a:rPr>
                  <a:t>(latentes Virus)</a:t>
                </a:r>
              </a:p>
            </p:txBody>
          </p:sp>
        </p:grpSp>
        <p:sp>
          <p:nvSpPr>
            <p:cNvPr id="21" name="Rectangle 70">
              <a:extLst>
                <a:ext uri="{FF2B5EF4-FFF2-40B4-BE49-F238E27FC236}">
                  <a16:creationId xmlns:a16="http://schemas.microsoft.com/office/drawing/2014/main" id="{9BD4B0A1-AF32-FC4F-D8C2-C4405B18BF58}"/>
                </a:ext>
              </a:extLst>
            </p:cNvPr>
            <p:cNvSpPr/>
            <p:nvPr/>
          </p:nvSpPr>
          <p:spPr bwMode="auto">
            <a:xfrm>
              <a:off x="3754602" y="3220153"/>
              <a:ext cx="4669693" cy="2243819"/>
            </a:xfrm>
            <a:prstGeom prst="rect">
              <a:avLst/>
            </a:prstGeom>
            <a:noFill/>
            <a:ln>
              <a:solidFill>
                <a:schemeClr val="bg1">
                  <a:lumMod val="85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6000" tIns="96000" rIns="96000" bIns="96000" numCol="1" spcCol="0" rtlCol="0" fromWordArt="0" anchor="ctr" anchorCtr="0" forceAA="0" compatLnSpc="1">
              <a:prstTxWarp prst="textNoShape">
                <a:avLst/>
              </a:prstTxWarp>
              <a:noAutofit/>
            </a:bodyPr>
            <a:lstStyle/>
            <a:p>
              <a:pPr marL="0" marR="0" lvl="0" indent="0" algn="ctr" defTabSz="914377" rtl="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a:ln>
                  <a:noFill/>
                </a:ln>
                <a:solidFill>
                  <a:srgbClr val="544F40"/>
                </a:solidFill>
                <a:effectLst/>
                <a:uLnTx/>
                <a:uFillTx/>
                <a:latin typeface="Arial"/>
                <a:ea typeface="+mn-ea"/>
                <a:cs typeface="+mn-cs"/>
              </a:endParaRPr>
            </a:p>
          </p:txBody>
        </p:sp>
      </p:grpSp>
      <p:sp>
        <p:nvSpPr>
          <p:cNvPr id="4" name="Rectangle 63">
            <a:extLst>
              <a:ext uri="{FF2B5EF4-FFF2-40B4-BE49-F238E27FC236}">
                <a16:creationId xmlns:a16="http://schemas.microsoft.com/office/drawing/2014/main" id="{002F4F22-CCF6-2D1A-EAB5-8075ADBE0029}"/>
              </a:ext>
            </a:extLst>
          </p:cNvPr>
          <p:cNvSpPr/>
          <p:nvPr/>
        </p:nvSpPr>
        <p:spPr bwMode="auto">
          <a:xfrm>
            <a:off x="4662606" y="1732761"/>
            <a:ext cx="2831578" cy="937619"/>
          </a:xfrm>
          <a:prstGeom prst="rect">
            <a:avLst/>
          </a:prstGeom>
          <a:noFill/>
          <a:ln w="63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Latenz</a:t>
            </a:r>
            <a:r>
              <a:rPr kumimoji="0" lang="de-de" b="1" i="0" u="none" strike="noStrike" kern="1200" cap="none" spc="0" normalizeH="0" baseline="30000" noProof="0">
                <a:ln>
                  <a:noFill/>
                </a:ln>
                <a:solidFill>
                  <a:prstClr val="black"/>
                </a:solidFill>
                <a:effectLst/>
                <a:uLnTx/>
                <a:uFillTx/>
                <a:latin typeface="Avenir Next LT Pro" panose="020B0504020202020204" pitchFamily="34" charset="0"/>
                <a:ea typeface="+mn-ea"/>
                <a:cs typeface="+mn-cs"/>
              </a:rPr>
              <a:t>2–5</a:t>
            </a:r>
            <a:endParaRPr kumimoji="0" lang="en-IN"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5" name="Rectangle 65">
            <a:extLst>
              <a:ext uri="{FF2B5EF4-FFF2-40B4-BE49-F238E27FC236}">
                <a16:creationId xmlns:a16="http://schemas.microsoft.com/office/drawing/2014/main" id="{F3595E59-D448-42CF-5310-42FA6E448627}"/>
              </a:ext>
            </a:extLst>
          </p:cNvPr>
          <p:cNvSpPr/>
          <p:nvPr/>
        </p:nvSpPr>
        <p:spPr bwMode="auto">
          <a:xfrm>
            <a:off x="8717018" y="1732761"/>
            <a:ext cx="3088573" cy="3548959"/>
          </a:xfrm>
          <a:prstGeom prst="rect">
            <a:avLst/>
          </a:prstGeom>
          <a:noFill/>
          <a:ln w="63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Reaktivierung: HZ</a:t>
            </a:r>
            <a:r>
              <a:rPr kumimoji="0" lang="de-de" b="1" i="0" u="none" strike="noStrike" kern="1200" cap="none" spc="0" normalizeH="0" baseline="30000" noProof="0">
                <a:ln>
                  <a:noFill/>
                </a:ln>
                <a:solidFill>
                  <a:prstClr val="black"/>
                </a:solidFill>
                <a:effectLst/>
                <a:uLnTx/>
                <a:uFillTx/>
                <a:latin typeface="Avenir Next LT Pro" panose="020B0504020202020204" pitchFamily="34" charset="0"/>
                <a:ea typeface="+mn-ea"/>
                <a:cs typeface="+mn-cs"/>
              </a:rPr>
              <a:t>1,3,6</a:t>
            </a:r>
            <a:endParaRPr kumimoji="0" lang="en-IN"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14" name="Rectangle 39">
            <a:extLst>
              <a:ext uri="{FF2B5EF4-FFF2-40B4-BE49-F238E27FC236}">
                <a16:creationId xmlns:a16="http://schemas.microsoft.com/office/drawing/2014/main" id="{D0A6FB1F-EB06-B10F-B594-FF2AB3DB340B}"/>
              </a:ext>
            </a:extLst>
          </p:cNvPr>
          <p:cNvSpPr/>
          <p:nvPr/>
        </p:nvSpPr>
        <p:spPr bwMode="auto">
          <a:xfrm>
            <a:off x="300443" y="1732761"/>
            <a:ext cx="3242584" cy="3542820"/>
          </a:xfrm>
          <a:prstGeom prst="rect">
            <a:avLst/>
          </a:prstGeom>
          <a:noFill/>
          <a:ln w="63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Primäre </a:t>
            </a:r>
            <a:r>
              <a:rPr kumimoji="0" lang="de-de" b="1" i="0" u="none" strike="noStrike" kern="1200" cap="none" spc="0" normalizeH="0" baseline="0" noProof="0" err="1">
                <a:ln>
                  <a:noFill/>
                </a:ln>
                <a:solidFill>
                  <a:prstClr val="black"/>
                </a:solidFill>
                <a:effectLst/>
                <a:uLnTx/>
                <a:uFillTx/>
                <a:latin typeface="Avenir Next LT Pro" panose="020B0504020202020204" pitchFamily="34" charset="0"/>
                <a:ea typeface="+mn-ea"/>
                <a:cs typeface="+mn-cs"/>
              </a:rPr>
              <a:t>Varizelleninfektion</a:t>
            </a:r>
            <a:r>
              <a:rPr kumimoji="0" lang="de-de"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Windpocken</a:t>
            </a:r>
            <a:r>
              <a:rPr kumimoji="0" lang="de-de" b="1" i="0" u="none" strike="noStrike" kern="1200" cap="none" spc="0" normalizeH="0" baseline="30000" noProof="0">
                <a:ln>
                  <a:noFill/>
                </a:ln>
                <a:solidFill>
                  <a:prstClr val="black"/>
                </a:solidFill>
                <a:effectLst/>
                <a:uLnTx/>
                <a:uFillTx/>
                <a:latin typeface="Avenir Next LT Pro" panose="020B0504020202020204" pitchFamily="34" charset="0"/>
                <a:ea typeface="+mn-ea"/>
                <a:cs typeface="+mn-cs"/>
              </a:rPr>
              <a:t>1</a:t>
            </a:r>
            <a:endParaRPr kumimoji="0" lang="en-IN"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16" name="Arrow: Right 68">
            <a:extLst>
              <a:ext uri="{FF2B5EF4-FFF2-40B4-BE49-F238E27FC236}">
                <a16:creationId xmlns:a16="http://schemas.microsoft.com/office/drawing/2014/main" id="{28A1DDD3-CE59-C993-8E21-376896203498}"/>
              </a:ext>
            </a:extLst>
          </p:cNvPr>
          <p:cNvSpPr/>
          <p:nvPr/>
        </p:nvSpPr>
        <p:spPr bwMode="auto">
          <a:xfrm>
            <a:off x="3926822" y="1824314"/>
            <a:ext cx="493012" cy="417372"/>
          </a:xfrm>
          <a:prstGeom prst="righ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6000" tIns="96000" rIns="96000" bIns="96000" numCol="1" spcCol="0" rtlCol="0" fromWordArt="0" anchor="ctr" anchorCtr="0" forceAA="0" compatLnSpc="1">
            <a:prstTxWarp prst="textNoShape">
              <a:avLst/>
            </a:prstTxWarp>
            <a:noAutofit/>
          </a:bodyPr>
          <a:lstStyle/>
          <a:p>
            <a:pPr marL="0" marR="0" lvl="0" indent="0" algn="ctr" defTabSz="914377" rtl="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a:ln>
                <a:noFill/>
              </a:ln>
              <a:solidFill>
                <a:srgbClr val="544F40"/>
              </a:solidFill>
              <a:effectLst/>
              <a:uLnTx/>
              <a:uFillTx/>
              <a:latin typeface="Arial"/>
              <a:ea typeface="+mn-ea"/>
              <a:cs typeface="+mn-cs"/>
            </a:endParaRPr>
          </a:p>
        </p:txBody>
      </p:sp>
    </p:spTree>
    <p:extLst>
      <p:ext uri="{BB962C8B-B14F-4D97-AF65-F5344CB8AC3E}">
        <p14:creationId xmlns:p14="http://schemas.microsoft.com/office/powerpoint/2010/main" val="183338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0B1653F-E3DA-EF4B-BD34-51E35CA9FF7B}"/>
              </a:ext>
            </a:extLst>
          </p:cNvPr>
          <p:cNvSpPr txBox="1"/>
          <p:nvPr/>
        </p:nvSpPr>
        <p:spPr>
          <a:xfrm>
            <a:off x="374287" y="2781146"/>
            <a:ext cx="3600000" cy="1440000"/>
          </a:xfrm>
          <a:prstGeom prst="rect">
            <a:avLst/>
          </a:prstGeom>
          <a:solidFill>
            <a:schemeClr val="bg1">
              <a:lumMod val="95000"/>
            </a:schemeClr>
          </a:solidFill>
          <a:ln w="12700">
            <a:noFill/>
          </a:ln>
        </p:spPr>
        <p:txBody>
          <a:bodyPr wrap="square" lIns="72000" tIns="72000" rIns="72000" bIns="72000" rtlCol="0" anchor="ctr">
            <a:noAutofit/>
          </a:bodyPr>
          <a:lstStyle/>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endParaRPr kumimoji="0" lang="en-GB" sz="1200" b="0" i="0" u="none" strike="noStrike" kern="1200" cap="none" spc="0" normalizeH="0" baseline="0" noProof="0">
              <a:ln>
                <a:noFill/>
              </a:ln>
              <a:solidFill>
                <a:srgbClr val="000000"/>
              </a:solidFill>
              <a:effectLst/>
              <a:uLnTx/>
              <a:uFillTx/>
              <a:latin typeface="Arial"/>
              <a:ea typeface="+mn-ea"/>
              <a:cs typeface="Arial"/>
            </a:endParaRPr>
          </a:p>
          <a:p>
            <a:pPr marL="9144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 sz="1200" b="0" i="0" u="none" strike="noStrike" kern="1200" cap="none" spc="0" normalizeH="0" baseline="0" noProof="0">
                <a:ln>
                  <a:noFill/>
                </a:ln>
                <a:solidFill>
                  <a:srgbClr val="000000"/>
                </a:solidFill>
                <a:effectLst/>
                <a:uLnTx/>
                <a:uFillTx/>
                <a:latin typeface="Arial"/>
                <a:ea typeface="+mn-ea"/>
                <a:cs typeface="Arial"/>
              </a:rPr>
              <a:t>Schlaganfall, TIA, Myokardinfarkt </a:t>
            </a:r>
            <a:r>
              <a:rPr lang="en-US" sz="1200">
                <a:solidFill>
                  <a:srgbClr val="000000"/>
                </a:solidFill>
                <a:latin typeface="Arial"/>
                <a:cs typeface="Arial"/>
              </a:rPr>
              <a:t>etc.</a:t>
            </a:r>
            <a:br>
              <a:rPr lang="en-US" sz="1200">
                <a:solidFill>
                  <a:srgbClr val="000000"/>
                </a:solidFill>
                <a:latin typeface="Arial"/>
                <a:cs typeface="Arial"/>
              </a:rPr>
            </a:br>
            <a:endParaRPr kumimoji="0" lang="en-GB" sz="1200" b="1" i="0" u="none" strike="noStrike" kern="0" cap="none" spc="0" normalizeH="0" baseline="0" noProof="0">
              <a:ln>
                <a:noFill/>
              </a:ln>
              <a:solidFill>
                <a:srgbClr val="69B445"/>
              </a:solidFill>
              <a:effectLst/>
              <a:uLnTx/>
              <a:uFillTx/>
              <a:latin typeface="Arial"/>
              <a:ea typeface="+mn-ea"/>
              <a:cs typeface="Arial"/>
            </a:endParaRPr>
          </a:p>
          <a:p>
            <a:pPr marL="9144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 sz="1800" b="1" i="0" u="none" strike="noStrike" kern="0" cap="none" spc="0" normalizeH="0" baseline="0" noProof="0">
                <a:ln>
                  <a:noFill/>
                </a:ln>
                <a:solidFill>
                  <a:srgbClr val="69B445"/>
                </a:solidFill>
                <a:effectLst/>
                <a:uLnTx/>
                <a:uFillTx/>
                <a:latin typeface="Arial"/>
                <a:ea typeface="+mn-ea"/>
                <a:cs typeface="Arial"/>
              </a:rPr>
              <a:t>0,1–0,74%</a:t>
            </a:r>
            <a:br>
              <a:rPr kumimoji="0" lang="en-GB" sz="1200" b="1" i="0" u="none" strike="noStrike" kern="0" cap="none" spc="0" normalizeH="0" baseline="0" noProof="0">
                <a:ln>
                  <a:noFill/>
                </a:ln>
                <a:solidFill>
                  <a:srgbClr val="000000"/>
                </a:solidFill>
                <a:effectLst/>
                <a:uLnTx/>
                <a:uFillTx/>
                <a:latin typeface="Arial"/>
                <a:ea typeface="+mn-ea"/>
                <a:cs typeface="Arial"/>
              </a:rPr>
            </a:br>
            <a:r>
              <a:rPr kumimoji="0" lang="de-DE" sz="1200" b="0" i="0" u="none" strike="noStrike" kern="0" cap="none" spc="0" normalizeH="0" baseline="0" noProof="0">
                <a:ln>
                  <a:noFill/>
                </a:ln>
                <a:solidFill>
                  <a:srgbClr val="000000"/>
                </a:solidFill>
                <a:effectLst/>
                <a:uLnTx/>
                <a:uFillTx/>
                <a:latin typeface="Arial"/>
                <a:ea typeface="+mn-ea"/>
                <a:cs typeface="Arial"/>
              </a:rPr>
              <a:t>entwickeln innerhalb von 3 Monaten nach HZ einen Schlaganfall oder Herzinfarkt</a:t>
            </a:r>
            <a:r>
              <a:rPr kumimoji="0" lang="de-DE" sz="1200" b="0" i="0" u="none" strike="noStrike" kern="0" cap="none" spc="0" normalizeH="0" baseline="30000" noProof="0">
                <a:ln>
                  <a:noFill/>
                </a:ln>
                <a:solidFill>
                  <a:srgbClr val="000000"/>
                </a:solidFill>
                <a:effectLst/>
                <a:uLnTx/>
                <a:uFillTx/>
                <a:latin typeface="Arial"/>
                <a:ea typeface="+mn-ea"/>
                <a:cs typeface="Arial"/>
              </a:rPr>
              <a:t>4-8‡</a:t>
            </a:r>
            <a:endParaRPr kumimoji="0" lang="de" sz="1200" b="0" i="0" u="none" strike="noStrike" kern="0" cap="none" spc="0" normalizeH="0" baseline="30000" noProof="0">
              <a:ln>
                <a:noFill/>
              </a:ln>
              <a:solidFill>
                <a:srgbClr val="000000"/>
              </a:solidFill>
              <a:effectLst/>
              <a:uLnTx/>
              <a:uFillTx/>
              <a:latin typeface="Arial"/>
              <a:ea typeface="+mn-ea"/>
              <a:cs typeface="Arial"/>
            </a:endParaRPr>
          </a:p>
        </p:txBody>
      </p:sp>
      <p:sp>
        <p:nvSpPr>
          <p:cNvPr id="45" name="TextBox 44">
            <a:extLst>
              <a:ext uri="{FF2B5EF4-FFF2-40B4-BE49-F238E27FC236}">
                <a16:creationId xmlns:a16="http://schemas.microsoft.com/office/drawing/2014/main" id="{C56EFE95-E999-469D-8338-4CDF4880490F}"/>
              </a:ext>
            </a:extLst>
          </p:cNvPr>
          <p:cNvSpPr txBox="1"/>
          <p:nvPr/>
        </p:nvSpPr>
        <p:spPr>
          <a:xfrm>
            <a:off x="1511957" y="2801333"/>
            <a:ext cx="1342785" cy="307777"/>
          </a:xfrm>
          <a:prstGeom prst="rect">
            <a:avLst/>
          </a:prstGeom>
          <a:noFill/>
          <a:ln>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err="1">
                <a:ln>
                  <a:noFill/>
                </a:ln>
                <a:solidFill>
                  <a:srgbClr val="69B445">
                    <a:lumMod val="75000"/>
                  </a:srgbClr>
                </a:solidFill>
                <a:effectLst/>
                <a:uLnTx/>
                <a:uFillTx/>
                <a:latin typeface="Arial"/>
                <a:ea typeface="+mn-ea"/>
                <a:cs typeface="Arial"/>
              </a:rPr>
              <a:t>Vaskulär</a:t>
            </a:r>
            <a:endParaRPr kumimoji="0" lang="en-GB" sz="1400" b="0" i="0" u="none" strike="noStrike" kern="1200" cap="none" spc="0" normalizeH="0" baseline="0" noProof="0">
              <a:ln>
                <a:noFill/>
              </a:ln>
              <a:solidFill>
                <a:srgbClr val="69B445">
                  <a:lumMod val="75000"/>
                </a:srgbClr>
              </a:solidFill>
              <a:effectLst/>
              <a:uLnTx/>
              <a:uFillTx/>
              <a:latin typeface="Arial"/>
              <a:ea typeface="+mn-ea"/>
              <a:cs typeface="Arial"/>
            </a:endParaRPr>
          </a:p>
        </p:txBody>
      </p:sp>
      <p:sp>
        <p:nvSpPr>
          <p:cNvPr id="17" name="TextBox 16">
            <a:extLst>
              <a:ext uri="{FF2B5EF4-FFF2-40B4-BE49-F238E27FC236}">
                <a16:creationId xmlns:a16="http://schemas.microsoft.com/office/drawing/2014/main" id="{EB2A2B65-E195-D502-6573-010FE3389D6C}"/>
              </a:ext>
            </a:extLst>
          </p:cNvPr>
          <p:cNvSpPr txBox="1"/>
          <p:nvPr/>
        </p:nvSpPr>
        <p:spPr>
          <a:xfrm>
            <a:off x="8010583" y="2781146"/>
            <a:ext cx="3814705" cy="1440000"/>
          </a:xfrm>
          <a:prstGeom prst="rect">
            <a:avLst/>
          </a:prstGeom>
          <a:solidFill>
            <a:schemeClr val="bg1">
              <a:lumMod val="95000"/>
            </a:schemeClr>
          </a:solidFill>
          <a:ln w="12700">
            <a:noFill/>
          </a:ln>
        </p:spPr>
        <p:txBody>
          <a:bodyPr wrap="square" lIns="72000" tIns="432000" rIns="72000" bIns="432000" numCol="2" rtlCol="0" anchor="ctr">
            <a:noAutofit/>
          </a:bodyPr>
          <a:lstStyle/>
          <a:p>
            <a:pPr marL="0" marR="0" lvl="0" indent="0" algn="ctr" defTabSz="1219170" rtl="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9170" rtl="0" eaLnBrk="0" fontAlgn="auto" latinLnBrk="0" hangingPunct="0">
              <a:lnSpc>
                <a:spcPct val="100000"/>
              </a:lnSpc>
              <a:spcBef>
                <a:spcPts val="0"/>
              </a:spcBef>
              <a:spcAft>
                <a:spcPts val="0"/>
              </a:spcAft>
              <a:buClr>
                <a:srgbClr val="FFFFFF"/>
              </a:buClr>
              <a:buSzTx/>
              <a:buFontTx/>
              <a:buNone/>
              <a:tabLst/>
              <a:defRPr/>
            </a:pPr>
            <a:r>
              <a:rPr kumimoji="0" lang="de" sz="1200" b="0" i="0" u="none" strike="noStrike" kern="0" cap="none" spc="0" normalizeH="0" baseline="0" noProof="0">
                <a:ln>
                  <a:noFill/>
                </a:ln>
                <a:solidFill>
                  <a:srgbClr val="000000"/>
                </a:solidFill>
                <a:effectLst/>
                <a:uLnTx/>
                <a:uFillTx/>
                <a:latin typeface="Arial"/>
                <a:ea typeface="+mn-ea"/>
                <a:cs typeface="Arial"/>
              </a:rPr>
              <a:t>HZO kommt in</a:t>
            </a:r>
          </a:p>
          <a:p>
            <a:pPr marL="0" marR="0" lvl="0" indent="0" algn="ctr" defTabSz="1219170" rtl="0" eaLnBrk="0" fontAlgn="auto" latinLnBrk="0" hangingPunct="0">
              <a:lnSpc>
                <a:spcPct val="100000"/>
              </a:lnSpc>
              <a:spcBef>
                <a:spcPts val="0"/>
              </a:spcBef>
              <a:spcAft>
                <a:spcPts val="0"/>
              </a:spcAft>
              <a:buClr>
                <a:srgbClr val="FFFFFF"/>
              </a:buClr>
              <a:buSzTx/>
              <a:buFontTx/>
              <a:buNone/>
              <a:tabLst/>
              <a:defRPr/>
            </a:pPr>
            <a:r>
              <a:rPr kumimoji="0" lang="de" sz="1800" b="1" i="0" u="none" strike="noStrike" kern="0" cap="none" spc="0" normalizeH="0" baseline="0" noProof="0">
                <a:ln>
                  <a:noFill/>
                </a:ln>
                <a:solidFill>
                  <a:srgbClr val="A91248"/>
                </a:solidFill>
                <a:effectLst/>
                <a:uLnTx/>
                <a:uFillTx/>
                <a:latin typeface="Arial"/>
                <a:ea typeface="+mn-ea"/>
                <a:cs typeface="Arial"/>
              </a:rPr>
              <a:t>1,4</a:t>
            </a:r>
            <a:r>
              <a:rPr kumimoji="0" lang="en-US" sz="1800" b="1" i="0" u="none" strike="noStrike" kern="0" cap="none" spc="0" normalizeH="0" baseline="0" noProof="0">
                <a:ln>
                  <a:noFill/>
                </a:ln>
                <a:solidFill>
                  <a:srgbClr val="A91248"/>
                </a:solidFill>
                <a:effectLst/>
                <a:uLnTx/>
                <a:uFillTx/>
                <a:latin typeface="Arial"/>
                <a:ea typeface="+mn-ea"/>
                <a:cs typeface="Arial"/>
              </a:rPr>
              <a:t>–</a:t>
            </a:r>
            <a:r>
              <a:rPr kumimoji="0" lang="de" sz="1800" b="1" i="0" u="none" strike="noStrike" kern="0" cap="none" spc="0" normalizeH="0" baseline="0" noProof="0">
                <a:ln>
                  <a:noFill/>
                </a:ln>
                <a:solidFill>
                  <a:srgbClr val="A91248"/>
                </a:solidFill>
                <a:effectLst/>
                <a:uLnTx/>
                <a:uFillTx/>
                <a:latin typeface="Arial"/>
                <a:ea typeface="+mn-ea"/>
                <a:cs typeface="Arial"/>
              </a:rPr>
              <a:t>15,9% </a:t>
            </a:r>
          </a:p>
          <a:p>
            <a:pPr marL="0" marR="0" lvl="0" indent="0" algn="ctr" defTabSz="1219170" rtl="0" eaLnBrk="0" fontAlgn="auto" latinLnBrk="0" hangingPunct="0">
              <a:lnSpc>
                <a:spcPct val="100000"/>
              </a:lnSpc>
              <a:spcBef>
                <a:spcPts val="0"/>
              </a:spcBef>
              <a:spcAft>
                <a:spcPts val="0"/>
              </a:spcAft>
              <a:buClr>
                <a:srgbClr val="FFFFFF"/>
              </a:buClr>
              <a:buSzTx/>
              <a:buFontTx/>
              <a:buNone/>
              <a:tabLst/>
              <a:defRPr/>
            </a:pPr>
            <a:r>
              <a:rPr kumimoji="0" lang="de" sz="1200" b="0" i="0" u="none" strike="noStrike" kern="0" cap="none" spc="0" normalizeH="0" baseline="0" noProof="0">
                <a:ln>
                  <a:noFill/>
                </a:ln>
                <a:solidFill>
                  <a:srgbClr val="000000"/>
                </a:solidFill>
                <a:effectLst/>
                <a:uLnTx/>
                <a:uFillTx/>
                <a:latin typeface="Arial"/>
                <a:ea typeface="+mn-ea"/>
                <a:cs typeface="Arial"/>
              </a:rPr>
              <a:t>aller HZ Patienten vor</a:t>
            </a:r>
            <a:r>
              <a:rPr kumimoji="0" lang="de" sz="1200" b="0" i="0" u="none" strike="noStrike" kern="0" cap="none" spc="0" normalizeH="0" baseline="30000" noProof="0">
                <a:ln>
                  <a:noFill/>
                </a:ln>
                <a:solidFill>
                  <a:srgbClr val="000000"/>
                </a:solidFill>
                <a:effectLst/>
                <a:uLnTx/>
                <a:uFillTx/>
                <a:latin typeface="Arial"/>
                <a:ea typeface="+mn-ea"/>
                <a:cs typeface="Arial"/>
              </a:rPr>
              <a:t>9</a:t>
            </a:r>
            <a:endParaRPr lang="en-GB" sz="1200" kern="0">
              <a:solidFill>
                <a:srgbClr val="000000"/>
              </a:solidFill>
              <a:latin typeface="Arial"/>
              <a:cs typeface="Arial"/>
            </a:endParaRPr>
          </a:p>
          <a:p>
            <a:pPr marL="0" marR="0" lvl="0" indent="0" algn="ctr" defTabSz="1219170" rtl="0" eaLnBrk="0" fontAlgn="auto" latinLnBrk="0" hangingPunct="0">
              <a:lnSpc>
                <a:spcPct val="100000"/>
              </a:lnSpc>
              <a:spcBef>
                <a:spcPts val="0"/>
              </a:spcBef>
              <a:spcAft>
                <a:spcPts val="0"/>
              </a:spcAft>
              <a:buClr>
                <a:srgbClr val="FFFFFF"/>
              </a:buClr>
              <a:buSzTx/>
              <a:buFontTx/>
              <a:buNone/>
              <a:tabLst/>
              <a:defRPr/>
            </a:pPr>
            <a:r>
              <a:rPr kumimoji="0" lang="de" sz="1200" b="0" i="0" u="none" strike="noStrike" kern="0" cap="none" spc="0" normalizeH="0" baseline="0" noProof="0">
                <a:ln>
                  <a:noFill/>
                </a:ln>
                <a:solidFill>
                  <a:srgbClr val="000000"/>
                </a:solidFill>
                <a:effectLst/>
                <a:uLnTx/>
                <a:uFillTx/>
                <a:latin typeface="Arial"/>
                <a:ea typeface="+mn-ea"/>
                <a:cs typeface="Arial"/>
              </a:rPr>
              <a:t> </a:t>
            </a:r>
          </a:p>
          <a:p>
            <a:pPr marL="0" marR="0" lvl="0" indent="0" algn="ctr" defTabSz="1219170" rtl="0" eaLnBrk="0" fontAlgn="auto" latinLnBrk="0" hangingPunct="0">
              <a:lnSpc>
                <a:spcPct val="100000"/>
              </a:lnSpc>
              <a:spcBef>
                <a:spcPts val="0"/>
              </a:spcBef>
              <a:spcAft>
                <a:spcPts val="0"/>
              </a:spcAft>
              <a:buClr>
                <a:srgbClr val="FFFFFF"/>
              </a:buClr>
              <a:buSzTx/>
              <a:buFontTx/>
              <a:buNone/>
              <a:tabLst/>
              <a:defRPr/>
            </a:pPr>
            <a:endParaRPr kumimoji="0" lang="de" sz="1200" b="0" i="0" u="none" strike="noStrike" kern="0" cap="none" spc="0" normalizeH="0" baseline="0" noProof="0">
              <a:ln>
                <a:noFill/>
              </a:ln>
              <a:solidFill>
                <a:srgbClr val="000000"/>
              </a:solidFill>
              <a:effectLst/>
              <a:uLnTx/>
              <a:uFillTx/>
              <a:latin typeface="Arial"/>
              <a:ea typeface="+mn-ea"/>
              <a:cs typeface="Arial"/>
            </a:endParaRPr>
          </a:p>
          <a:p>
            <a:pPr marL="0" marR="0" lvl="0" indent="0" algn="ctr" defTabSz="1219170" rtl="0" eaLnBrk="0" fontAlgn="auto" latinLnBrk="0" hangingPunct="0">
              <a:lnSpc>
                <a:spcPct val="100000"/>
              </a:lnSpc>
              <a:spcBef>
                <a:spcPts val="0"/>
              </a:spcBef>
              <a:spcAft>
                <a:spcPts val="0"/>
              </a:spcAft>
              <a:buClr>
                <a:srgbClr val="FFFFFF"/>
              </a:buClr>
              <a:buSzTx/>
              <a:buFontTx/>
              <a:buNone/>
              <a:tabLst/>
              <a:defRPr/>
            </a:pPr>
            <a:r>
              <a:rPr kumimoji="0" lang="de" sz="1200" b="0" i="0" u="none" strike="noStrike" kern="0" cap="none" spc="0" normalizeH="0" baseline="0" noProof="0">
                <a:ln>
                  <a:noFill/>
                </a:ln>
                <a:solidFill>
                  <a:srgbClr val="000000"/>
                </a:solidFill>
                <a:effectLst/>
                <a:uLnTx/>
                <a:uFillTx/>
                <a:latin typeface="Arial"/>
                <a:ea typeface="+mn-ea"/>
                <a:cs typeface="Arial"/>
              </a:rPr>
              <a:t>Augenbedingte Komplikationen treten bei </a:t>
            </a:r>
            <a:r>
              <a:rPr kumimoji="0" lang="de" sz="1800" b="1" i="0" u="none" strike="noStrike" kern="0" cap="none" spc="0" normalizeH="0" baseline="0" noProof="0">
                <a:ln>
                  <a:noFill/>
                </a:ln>
                <a:solidFill>
                  <a:srgbClr val="A91248"/>
                </a:solidFill>
                <a:effectLst/>
                <a:uLnTx/>
                <a:uFillTx/>
                <a:latin typeface="Arial"/>
                <a:ea typeface="+mn-ea"/>
                <a:cs typeface="Arial"/>
              </a:rPr>
              <a:t>30</a:t>
            </a:r>
            <a:r>
              <a:rPr kumimoji="0" lang="en-US" sz="1800" b="1" i="0" u="none" strike="noStrike" kern="0" cap="none" spc="0" normalizeH="0" baseline="0" noProof="0">
                <a:ln>
                  <a:noFill/>
                </a:ln>
                <a:solidFill>
                  <a:srgbClr val="A91248"/>
                </a:solidFill>
                <a:effectLst/>
                <a:uLnTx/>
                <a:uFillTx/>
                <a:latin typeface="Arial"/>
                <a:ea typeface="+mn-ea"/>
                <a:cs typeface="Arial"/>
              </a:rPr>
              <a:t>–</a:t>
            </a:r>
            <a:r>
              <a:rPr kumimoji="0" lang="de" sz="1800" b="1" i="0" u="none" strike="noStrike" kern="0" cap="none" spc="0" normalizeH="0" baseline="0" noProof="0">
                <a:ln>
                  <a:noFill/>
                </a:ln>
                <a:solidFill>
                  <a:srgbClr val="A91248"/>
                </a:solidFill>
                <a:effectLst/>
                <a:uLnTx/>
                <a:uFillTx/>
                <a:latin typeface="Arial"/>
                <a:ea typeface="+mn-ea"/>
                <a:cs typeface="Arial"/>
              </a:rPr>
              <a:t>78% </a:t>
            </a:r>
            <a:br>
              <a:rPr kumimoji="0" lang="en-GB" sz="1200" b="1" i="0" u="none" strike="noStrike" kern="0" cap="none" spc="0" normalizeH="0" baseline="0" noProof="0">
                <a:ln>
                  <a:noFill/>
                </a:ln>
                <a:solidFill>
                  <a:srgbClr val="959595"/>
                </a:solidFill>
                <a:effectLst/>
                <a:uLnTx/>
                <a:uFillTx/>
                <a:latin typeface="Arial"/>
                <a:ea typeface="+mn-ea"/>
                <a:cs typeface="Arial"/>
              </a:rPr>
            </a:br>
            <a:r>
              <a:rPr kumimoji="0" lang="de" sz="1200" b="0" i="0" u="none" strike="noStrike" kern="0" cap="none" spc="0" normalizeH="0" baseline="0" noProof="0">
                <a:ln>
                  <a:noFill/>
                </a:ln>
                <a:solidFill>
                  <a:srgbClr val="000000"/>
                </a:solidFill>
                <a:effectLst/>
                <a:uLnTx/>
                <a:uFillTx/>
                <a:latin typeface="Arial"/>
                <a:ea typeface="+mn-ea"/>
                <a:cs typeface="Arial"/>
              </a:rPr>
              <a:t>der Patienten mit HZO auf</a:t>
            </a:r>
            <a:r>
              <a:rPr kumimoji="0" lang="de" sz="1200" b="0" i="0" u="none" strike="noStrike" kern="0" cap="none" spc="0" normalizeH="0" baseline="30000" noProof="0">
                <a:ln>
                  <a:noFill/>
                </a:ln>
                <a:solidFill>
                  <a:srgbClr val="000000"/>
                </a:solidFill>
                <a:effectLst/>
                <a:uLnTx/>
                <a:uFillTx/>
                <a:latin typeface="Arial"/>
                <a:ea typeface="+mn-ea"/>
                <a:cs typeface="Arial"/>
              </a:rPr>
              <a:t>3†</a:t>
            </a:r>
            <a:endParaRPr kumimoji="0" lang="en-GB" sz="1200" b="0" i="0" u="none" strike="noStrike" kern="0" cap="none" spc="0" normalizeH="0" baseline="30000" noProof="0">
              <a:ln>
                <a:noFill/>
              </a:ln>
              <a:solidFill>
                <a:srgbClr val="000000"/>
              </a:solidFill>
              <a:effectLst/>
              <a:uLnTx/>
              <a:uFillTx/>
              <a:latin typeface="Arial"/>
              <a:ea typeface="+mn-ea"/>
              <a:cs typeface="Arial"/>
            </a:endParaRPr>
          </a:p>
        </p:txBody>
      </p:sp>
      <p:sp>
        <p:nvSpPr>
          <p:cNvPr id="46" name="TextBox 45">
            <a:extLst>
              <a:ext uri="{FF2B5EF4-FFF2-40B4-BE49-F238E27FC236}">
                <a16:creationId xmlns:a16="http://schemas.microsoft.com/office/drawing/2014/main" id="{E7D34DEC-0A8B-43EB-B550-621FF91A0372}"/>
              </a:ext>
            </a:extLst>
          </p:cNvPr>
          <p:cNvSpPr txBox="1"/>
          <p:nvPr/>
        </p:nvSpPr>
        <p:spPr>
          <a:xfrm>
            <a:off x="9460175" y="2793979"/>
            <a:ext cx="700820" cy="307777"/>
          </a:xfrm>
          <a:prstGeom prst="rect">
            <a:avLst/>
          </a:prstGeom>
          <a:noFill/>
          <a:ln>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E21860">
                    <a:lumMod val="75000"/>
                  </a:srgbClr>
                </a:solidFill>
                <a:effectLst/>
                <a:uLnTx/>
                <a:uFillTx/>
                <a:latin typeface="Arial"/>
                <a:ea typeface="+mn-ea"/>
                <a:cs typeface="Arial"/>
              </a:rPr>
              <a:t>HZO</a:t>
            </a:r>
            <a:endParaRPr kumimoji="0" lang="en-GB" sz="1400" b="0" i="0" u="none" strike="noStrike" kern="1200" cap="none" spc="0" normalizeH="0" baseline="0" noProof="0">
              <a:ln>
                <a:noFill/>
              </a:ln>
              <a:solidFill>
                <a:srgbClr val="E21860">
                  <a:lumMod val="75000"/>
                </a:srgbClr>
              </a:solidFill>
              <a:effectLst/>
              <a:uLnTx/>
              <a:uFillTx/>
              <a:latin typeface="Arial"/>
              <a:ea typeface="+mn-ea"/>
              <a:cs typeface="Arial"/>
            </a:endParaRPr>
          </a:p>
        </p:txBody>
      </p:sp>
      <p:grpSp>
        <p:nvGrpSpPr>
          <p:cNvPr id="26" name="Gruppieren 25">
            <a:extLst>
              <a:ext uri="{FF2B5EF4-FFF2-40B4-BE49-F238E27FC236}">
                <a16:creationId xmlns:a16="http://schemas.microsoft.com/office/drawing/2014/main" id="{4519C0FA-7A64-0A1D-3147-726E2F5A6D9B}"/>
              </a:ext>
            </a:extLst>
          </p:cNvPr>
          <p:cNvGrpSpPr/>
          <p:nvPr/>
        </p:nvGrpSpPr>
        <p:grpSpPr>
          <a:xfrm>
            <a:off x="385800" y="1045246"/>
            <a:ext cx="3600000" cy="1411092"/>
            <a:chOff x="364539" y="1361173"/>
            <a:chExt cx="3600000" cy="1411092"/>
          </a:xfrm>
        </p:grpSpPr>
        <p:sp>
          <p:nvSpPr>
            <p:cNvPr id="21" name="TextBox 20">
              <a:extLst>
                <a:ext uri="{FF2B5EF4-FFF2-40B4-BE49-F238E27FC236}">
                  <a16:creationId xmlns:a16="http://schemas.microsoft.com/office/drawing/2014/main" id="{95CB7802-D364-07A0-4658-6A953906098D}"/>
                </a:ext>
              </a:extLst>
            </p:cNvPr>
            <p:cNvSpPr txBox="1"/>
            <p:nvPr/>
          </p:nvSpPr>
          <p:spPr>
            <a:xfrm>
              <a:off x="364539" y="1361173"/>
              <a:ext cx="3600000" cy="1411092"/>
            </a:xfrm>
            <a:prstGeom prst="rect">
              <a:avLst/>
            </a:prstGeom>
            <a:solidFill>
              <a:schemeClr val="bg1">
                <a:lumMod val="95000"/>
              </a:schemeClr>
            </a:solidFill>
            <a:ln w="12700">
              <a:noFill/>
            </a:ln>
          </p:spPr>
          <p:txBody>
            <a:bodyPr wrap="square" lIns="72000" tIns="72000" rIns="72000" bIns="72000" rtlCol="0" anchor="ctr">
              <a:noAutofit/>
            </a:bodyPr>
            <a:lstStyle/>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endParaRPr kumimoji="0" lang="en-GB" sz="1200" b="0" i="0" u="none" strike="noStrike" kern="1200" cap="none" spc="0" normalizeH="0" baseline="0" noProof="0">
                <a:ln>
                  <a:noFill/>
                </a:ln>
                <a:solidFill>
                  <a:srgbClr val="000000"/>
                </a:solidFill>
                <a:effectLst/>
                <a:uLnTx/>
                <a:uFillTx/>
                <a:latin typeface="Arial"/>
                <a:ea typeface="+mn-ea"/>
                <a:cs typeface="Arial"/>
              </a:endParaRPr>
            </a:p>
            <a:p>
              <a:pPr marL="9144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 sz="1200" b="0" i="0" u="none" strike="noStrike" kern="1200" cap="none" spc="0" normalizeH="0" baseline="0" noProof="0">
                  <a:ln>
                    <a:noFill/>
                  </a:ln>
                  <a:solidFill>
                    <a:srgbClr val="000000"/>
                  </a:solidFill>
                  <a:effectLst/>
                  <a:uLnTx/>
                  <a:uFillTx/>
                  <a:latin typeface="Arial"/>
                  <a:ea typeface="+mn-ea"/>
                  <a:cs typeface="Arial"/>
                </a:rPr>
                <a:t>Neuropathische Schmerzen</a:t>
              </a:r>
              <a:br>
                <a:rPr kumimoji="0" lang="de" sz="1200" b="0" i="0" u="none" strike="noStrike" kern="1200" cap="none" spc="0" normalizeH="0" baseline="0" noProof="0">
                  <a:ln>
                    <a:noFill/>
                  </a:ln>
                  <a:solidFill>
                    <a:srgbClr val="000000"/>
                  </a:solidFill>
                  <a:effectLst/>
                  <a:uLnTx/>
                  <a:uFillTx/>
                  <a:latin typeface="Arial"/>
                  <a:ea typeface="+mn-ea"/>
                  <a:cs typeface="Arial"/>
                </a:rPr>
              </a:br>
              <a:r>
                <a:rPr lang="de" sz="1200">
                  <a:solidFill>
                    <a:srgbClr val="000000"/>
                  </a:solidFill>
                  <a:latin typeface="Arial"/>
                  <a:cs typeface="Arial"/>
                </a:rPr>
                <a:t>(</a:t>
              </a:r>
              <a:r>
                <a:rPr kumimoji="0" lang="de" sz="1200" b="0" i="0" u="none" strike="noStrike" kern="1200" cap="none" spc="0" normalizeH="0" baseline="0" noProof="0">
                  <a:ln>
                    <a:noFill/>
                  </a:ln>
                  <a:solidFill>
                    <a:srgbClr val="000000"/>
                  </a:solidFill>
                  <a:effectLst/>
                  <a:uLnTx/>
                  <a:uFillTx/>
                  <a:latin typeface="Arial"/>
                  <a:ea typeface="+mn-ea"/>
                  <a:cs typeface="Arial"/>
                </a:rPr>
                <a:t>≥90 Tage anhaltend)</a:t>
              </a:r>
              <a:r>
                <a:rPr kumimoji="0" lang="de" sz="1200" b="0" i="0" u="none" strike="noStrike" kern="1200" cap="none" spc="0" normalizeH="0" baseline="30000" noProof="0">
                  <a:ln>
                    <a:noFill/>
                  </a:ln>
                  <a:solidFill>
                    <a:srgbClr val="000000"/>
                  </a:solidFill>
                  <a:effectLst/>
                  <a:uLnTx/>
                  <a:uFillTx/>
                  <a:latin typeface="Arial"/>
                  <a:ea typeface="+mn-ea"/>
                  <a:cs typeface="Arial"/>
                </a:rPr>
                <a:t>1,2</a:t>
              </a:r>
              <a:br>
                <a:rPr kumimoji="0" lang="de" sz="1200" b="0" i="0" u="none" strike="noStrike" kern="1200" cap="none" spc="0" normalizeH="0" baseline="30000" noProof="0">
                  <a:ln>
                    <a:noFill/>
                  </a:ln>
                  <a:solidFill>
                    <a:srgbClr val="000000"/>
                  </a:solidFill>
                  <a:effectLst/>
                  <a:uLnTx/>
                  <a:uFillTx/>
                  <a:latin typeface="Arial"/>
                  <a:ea typeface="+mn-ea"/>
                  <a:cs typeface="Arial"/>
                </a:rPr>
              </a:br>
              <a:endParaRPr kumimoji="0" lang="en-GB" sz="1200" b="1" i="0" u="none" strike="noStrike" kern="0" cap="none" spc="0" normalizeH="0" baseline="0" noProof="0">
                <a:ln>
                  <a:noFill/>
                </a:ln>
                <a:solidFill>
                  <a:srgbClr val="000000"/>
                </a:solidFill>
                <a:effectLst/>
                <a:uLnTx/>
                <a:uFillTx/>
                <a:latin typeface="Arial"/>
                <a:ea typeface="+mn-ea"/>
                <a:cs typeface="Arial"/>
              </a:endParaRPr>
            </a:p>
            <a:p>
              <a:pPr marL="9144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 sz="1800" b="1" i="0" u="none" strike="noStrike" kern="0" cap="none" spc="0" normalizeH="0" baseline="0" noProof="0">
                  <a:ln>
                    <a:noFill/>
                  </a:ln>
                  <a:solidFill>
                    <a:srgbClr val="4D427D"/>
                  </a:solidFill>
                  <a:effectLst/>
                  <a:uLnTx/>
                  <a:uFillTx/>
                  <a:latin typeface="Arial"/>
                  <a:ea typeface="+mn-ea"/>
                  <a:cs typeface="Arial"/>
                </a:rPr>
                <a:t>5% bis &gt;30%*</a:t>
              </a:r>
              <a:br>
                <a:rPr kumimoji="0" lang="en-GB" sz="1600" b="1" i="0" u="none" strike="noStrike" kern="0" cap="none" spc="0" normalizeH="0" baseline="0" noProof="0">
                  <a:ln>
                    <a:noFill/>
                  </a:ln>
                  <a:solidFill>
                    <a:srgbClr val="000000"/>
                  </a:solidFill>
                  <a:effectLst/>
                  <a:uLnTx/>
                  <a:uFillTx/>
                  <a:latin typeface="Arial"/>
                  <a:ea typeface="+mn-ea"/>
                  <a:cs typeface="Arial"/>
                </a:rPr>
              </a:br>
              <a:r>
                <a:rPr kumimoji="0" lang="de" sz="1200" b="0" i="0" u="none" strike="noStrike" kern="0" cap="none" spc="0" normalizeH="0" baseline="0" noProof="0">
                  <a:ln>
                    <a:noFill/>
                  </a:ln>
                  <a:solidFill>
                    <a:srgbClr val="000000"/>
                  </a:solidFill>
                  <a:effectLst/>
                  <a:uLnTx/>
                  <a:uFillTx/>
                  <a:latin typeface="Arial"/>
                  <a:ea typeface="+mn-ea"/>
                  <a:cs typeface="Arial"/>
                </a:rPr>
                <a:t> der Patienten mit HZ</a:t>
              </a:r>
              <a:r>
                <a:rPr kumimoji="0" lang="de" sz="1200" b="0" i="0" u="none" strike="noStrike" kern="0" cap="none" spc="0" normalizeH="0" baseline="30000" noProof="0">
                  <a:ln>
                    <a:noFill/>
                  </a:ln>
                  <a:solidFill>
                    <a:srgbClr val="000000"/>
                  </a:solidFill>
                  <a:effectLst/>
                  <a:uLnTx/>
                  <a:uFillTx/>
                  <a:latin typeface="Arial"/>
                  <a:ea typeface="+mn-ea"/>
                  <a:cs typeface="Arial"/>
                </a:rPr>
                <a:t>3</a:t>
              </a:r>
              <a:endParaRPr kumimoji="0" lang="en-GB" sz="1200" b="0" i="0" u="none" strike="noStrike" kern="0" cap="none" spc="0" normalizeH="0" baseline="30000" noProof="0">
                <a:ln>
                  <a:noFill/>
                </a:ln>
                <a:solidFill>
                  <a:srgbClr val="000000"/>
                </a:solidFill>
                <a:effectLst/>
                <a:uLnTx/>
                <a:uFillTx/>
                <a:latin typeface="Arial"/>
                <a:ea typeface="+mn-ea"/>
                <a:cs typeface="Arial"/>
              </a:endParaRPr>
            </a:p>
          </p:txBody>
        </p:sp>
        <p:sp>
          <p:nvSpPr>
            <p:cNvPr id="47" name="TextBox 46">
              <a:extLst>
                <a:ext uri="{FF2B5EF4-FFF2-40B4-BE49-F238E27FC236}">
                  <a16:creationId xmlns:a16="http://schemas.microsoft.com/office/drawing/2014/main" id="{AA8D69A9-8D66-B32C-BB56-B75E2B7007AD}"/>
                </a:ext>
              </a:extLst>
            </p:cNvPr>
            <p:cNvSpPr txBox="1"/>
            <p:nvPr/>
          </p:nvSpPr>
          <p:spPr>
            <a:xfrm>
              <a:off x="1843157" y="1378234"/>
              <a:ext cx="710377" cy="30777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6658A6">
                      <a:lumMod val="75000"/>
                    </a:srgbClr>
                  </a:solidFill>
                  <a:effectLst/>
                  <a:uLnTx/>
                  <a:uFillTx/>
                  <a:latin typeface="Arial"/>
                  <a:ea typeface="+mn-ea"/>
                  <a:cs typeface="Arial"/>
                </a:rPr>
                <a:t>PZN</a:t>
              </a:r>
              <a:endParaRPr kumimoji="0" lang="en-GB" sz="1400" b="0" i="0" u="none" strike="noStrike" kern="1200" cap="none" spc="0" normalizeH="0" baseline="0" noProof="0">
                <a:ln>
                  <a:noFill/>
                </a:ln>
                <a:solidFill>
                  <a:srgbClr val="6658A6">
                    <a:lumMod val="75000"/>
                  </a:srgbClr>
                </a:solidFill>
                <a:effectLst/>
                <a:uLnTx/>
                <a:uFillTx/>
                <a:latin typeface="Arial"/>
                <a:ea typeface="+mn-ea"/>
                <a:cs typeface="Arial"/>
              </a:endParaRPr>
            </a:p>
          </p:txBody>
        </p:sp>
      </p:grpSp>
      <p:grpSp>
        <p:nvGrpSpPr>
          <p:cNvPr id="22" name="Gruppieren 21">
            <a:extLst>
              <a:ext uri="{FF2B5EF4-FFF2-40B4-BE49-F238E27FC236}">
                <a16:creationId xmlns:a16="http://schemas.microsoft.com/office/drawing/2014/main" id="{98D7F7F6-A581-CA98-E550-B6CA4666CEC1}"/>
              </a:ext>
            </a:extLst>
          </p:cNvPr>
          <p:cNvGrpSpPr/>
          <p:nvPr/>
        </p:nvGrpSpPr>
        <p:grpSpPr>
          <a:xfrm>
            <a:off x="250812" y="777907"/>
            <a:ext cx="567707" cy="568800"/>
            <a:chOff x="785830" y="855686"/>
            <a:chExt cx="567707" cy="568800"/>
          </a:xfrm>
        </p:grpSpPr>
        <p:sp>
          <p:nvSpPr>
            <p:cNvPr id="20" name="Ellipse 19">
              <a:extLst>
                <a:ext uri="{FF2B5EF4-FFF2-40B4-BE49-F238E27FC236}">
                  <a16:creationId xmlns:a16="http://schemas.microsoft.com/office/drawing/2014/main" id="{8141767B-EE88-DF86-3636-4E92DF3E41DC}"/>
                </a:ext>
              </a:extLst>
            </p:cNvPr>
            <p:cNvSpPr/>
            <p:nvPr/>
          </p:nvSpPr>
          <p:spPr bwMode="auto">
            <a:xfrm>
              <a:off x="785830" y="855686"/>
              <a:ext cx="567707" cy="568800"/>
            </a:xfrm>
            <a:prstGeom prst="ellipse">
              <a:avLst/>
            </a:prstGeom>
            <a:solidFill>
              <a:schemeClr val="bg1"/>
            </a:solidFill>
            <a:ln w="1905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endParaRPr kumimoji="0" lang="de-DE" sz="1600" b="0" i="0" u="none" strike="noStrike" kern="0" cap="none" spc="0" normalizeH="0" baseline="0" noProof="0" err="1">
                <a:ln>
                  <a:noFill/>
                </a:ln>
                <a:solidFill>
                  <a:srgbClr val="000000"/>
                </a:solidFill>
                <a:effectLst/>
                <a:uLnTx/>
                <a:uFillTx/>
                <a:latin typeface="Arial"/>
                <a:ea typeface="+mn-ea"/>
                <a:cs typeface="Arial"/>
              </a:endParaRPr>
            </a:p>
          </p:txBody>
        </p:sp>
        <p:pic>
          <p:nvPicPr>
            <p:cNvPr id="31" name="Graphic 30" descr="Nerve with solid fill">
              <a:extLst>
                <a:ext uri="{FF2B5EF4-FFF2-40B4-BE49-F238E27FC236}">
                  <a16:creationId xmlns:a16="http://schemas.microsoft.com/office/drawing/2014/main" id="{0080257D-E564-FC91-845B-CE17E9C614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976" y="886834"/>
              <a:ext cx="461414" cy="461414"/>
            </a:xfrm>
            <a:prstGeom prst="rect">
              <a:avLst/>
            </a:prstGeom>
          </p:spPr>
        </p:pic>
      </p:grpSp>
      <p:sp>
        <p:nvSpPr>
          <p:cNvPr id="19" name="TextBox 18">
            <a:extLst>
              <a:ext uri="{FF2B5EF4-FFF2-40B4-BE49-F238E27FC236}">
                <a16:creationId xmlns:a16="http://schemas.microsoft.com/office/drawing/2014/main" id="{3DC3B445-22FA-233F-9144-FE39D2E05404}"/>
              </a:ext>
            </a:extLst>
          </p:cNvPr>
          <p:cNvSpPr txBox="1"/>
          <p:nvPr/>
        </p:nvSpPr>
        <p:spPr>
          <a:xfrm>
            <a:off x="7987193" y="985878"/>
            <a:ext cx="3854285" cy="1475008"/>
          </a:xfrm>
          <a:prstGeom prst="rect">
            <a:avLst/>
          </a:prstGeom>
          <a:solidFill>
            <a:schemeClr val="bg1">
              <a:lumMod val="95000"/>
            </a:schemeClr>
          </a:solidFill>
          <a:ln w="12700">
            <a:noFill/>
          </a:ln>
        </p:spPr>
        <p:txBody>
          <a:bodyPr wrap="square" lIns="72000" tIns="72000" rIns="72000" bIns="72000" rtlCol="0" anchor="b">
            <a:noAutofit/>
          </a:bodyPr>
          <a:lstStyle/>
          <a:p>
            <a:pPr marL="9144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DE" sz="1200" b="0" i="0" u="none" strike="noStrike" kern="1200" cap="none" spc="0" normalizeH="0" baseline="0" noProof="0">
                <a:ln>
                  <a:noFill/>
                </a:ln>
                <a:solidFill>
                  <a:srgbClr val="000000"/>
                </a:solidFill>
                <a:effectLst/>
                <a:uLnTx/>
                <a:uFillTx/>
                <a:latin typeface="Arial"/>
                <a:ea typeface="+mn-ea"/>
                <a:cs typeface="Arial"/>
              </a:rPr>
              <a:t>Enzephalitis, Meningitis, Ramsay-</a:t>
            </a:r>
            <a:r>
              <a:rPr kumimoji="0" lang="de-DE" sz="1200" b="0" i="0" u="none" strike="noStrike" kern="1200" cap="none" spc="0" normalizeH="0" baseline="0" noProof="0" err="1">
                <a:ln>
                  <a:noFill/>
                </a:ln>
                <a:solidFill>
                  <a:srgbClr val="000000"/>
                </a:solidFill>
                <a:effectLst/>
                <a:uLnTx/>
                <a:uFillTx/>
                <a:latin typeface="Arial"/>
                <a:ea typeface="+mn-ea"/>
                <a:cs typeface="Arial"/>
              </a:rPr>
              <a:t>Hunt</a:t>
            </a:r>
            <a:r>
              <a:rPr kumimoji="0" lang="de-DE" sz="1200" b="0" i="0" u="none" strike="noStrike" kern="1200" cap="none" spc="0" normalizeH="0" baseline="0" noProof="0">
                <a:ln>
                  <a:noFill/>
                </a:ln>
                <a:solidFill>
                  <a:srgbClr val="000000"/>
                </a:solidFill>
                <a:effectLst/>
                <a:uLnTx/>
                <a:uFillTx/>
                <a:latin typeface="Arial"/>
                <a:ea typeface="+mn-ea"/>
                <a:cs typeface="Arial"/>
              </a:rPr>
              <a:t>-Syndrom, Hemiparese, plötzlicher Hörverlust</a:t>
            </a:r>
            <a:br>
              <a:rPr kumimoji="0" lang="de-DE" sz="1200" b="0" i="0" u="none" strike="noStrike" kern="1200" cap="none" spc="0" normalizeH="0" baseline="0" noProof="0">
                <a:ln>
                  <a:noFill/>
                </a:ln>
                <a:solidFill>
                  <a:srgbClr val="000000"/>
                </a:solidFill>
                <a:effectLst/>
                <a:uLnTx/>
                <a:uFillTx/>
                <a:latin typeface="Arial"/>
                <a:ea typeface="+mn-ea"/>
                <a:cs typeface="Arial"/>
              </a:rPr>
            </a:br>
            <a:r>
              <a:rPr kumimoji="0" lang="de-DE" sz="1200" b="0" i="0" u="none" strike="noStrike" kern="1200" cap="none" spc="0" normalizeH="0" baseline="0" noProof="0">
                <a:ln>
                  <a:noFill/>
                </a:ln>
                <a:solidFill>
                  <a:srgbClr val="000000"/>
                </a:solidFill>
                <a:effectLst/>
                <a:uLnTx/>
                <a:uFillTx/>
                <a:latin typeface="Arial"/>
                <a:ea typeface="+mn-ea"/>
                <a:cs typeface="Arial"/>
              </a:rPr>
              <a:t>.</a:t>
            </a:r>
            <a:endParaRPr kumimoji="0" lang="en-GB" sz="1200" b="1" i="0" u="none" strike="noStrike" kern="0" cap="none" spc="0" normalizeH="0" baseline="0" noProof="0">
              <a:ln>
                <a:noFill/>
              </a:ln>
              <a:solidFill>
                <a:srgbClr val="6658A6"/>
              </a:solidFill>
              <a:effectLst/>
              <a:uLnTx/>
              <a:uFillTx/>
              <a:latin typeface="Arial"/>
              <a:ea typeface="+mn-ea"/>
              <a:cs typeface="Arial"/>
            </a:endParaRPr>
          </a:p>
          <a:p>
            <a:pPr marL="9144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 sz="1800" b="1" i="0" u="none" strike="noStrike" kern="0" cap="none" spc="0" normalizeH="0" baseline="0" noProof="0">
                <a:ln>
                  <a:noFill/>
                </a:ln>
                <a:solidFill>
                  <a:srgbClr val="244EA2"/>
                </a:solidFill>
                <a:effectLst/>
                <a:uLnTx/>
                <a:uFillTx/>
                <a:latin typeface="Arial"/>
                <a:ea typeface="+mn-ea"/>
                <a:cs typeface="Arial"/>
              </a:rPr>
              <a:t>0,6–3,24% </a:t>
            </a:r>
            <a:br>
              <a:rPr kumimoji="0" lang="en-GB" sz="1200" b="1" i="0" u="none" strike="noStrike" kern="0" cap="none" spc="0" normalizeH="0" baseline="0" noProof="0">
                <a:ln>
                  <a:noFill/>
                </a:ln>
                <a:solidFill>
                  <a:srgbClr val="000000"/>
                </a:solidFill>
                <a:effectLst/>
                <a:uLnTx/>
                <a:uFillTx/>
                <a:latin typeface="Arial"/>
                <a:ea typeface="+mn-ea"/>
                <a:cs typeface="Arial"/>
              </a:rPr>
            </a:br>
            <a:r>
              <a:rPr kumimoji="0" lang="de" sz="1200" b="0" i="0" u="none" strike="noStrike" kern="0" cap="none" spc="0" normalizeH="0" baseline="0" noProof="0">
                <a:ln>
                  <a:noFill/>
                </a:ln>
                <a:solidFill>
                  <a:srgbClr val="000000"/>
                </a:solidFill>
                <a:effectLst/>
                <a:uLnTx/>
                <a:uFillTx/>
                <a:latin typeface="Arial"/>
                <a:ea typeface="+mn-ea"/>
                <a:cs typeface="Arial"/>
              </a:rPr>
              <a:t>der Patienten mit HZ</a:t>
            </a:r>
            <a:r>
              <a:rPr kumimoji="0" lang="de" sz="1200" b="0" i="0" u="none" strike="noStrike" kern="0" cap="none" spc="0" normalizeH="0" baseline="30000" noProof="0">
                <a:ln>
                  <a:noFill/>
                </a:ln>
                <a:solidFill>
                  <a:srgbClr val="000000"/>
                </a:solidFill>
                <a:effectLst/>
                <a:uLnTx/>
                <a:uFillTx/>
                <a:latin typeface="Arial"/>
                <a:ea typeface="+mn-ea"/>
                <a:cs typeface="Arial"/>
              </a:rPr>
              <a:t>9</a:t>
            </a:r>
            <a:endParaRPr kumimoji="0" lang="en-GB" sz="1200" b="0" i="0" u="none" strike="noStrike" kern="0" cap="none" spc="0" normalizeH="0" baseline="30000" noProof="0">
              <a:ln>
                <a:noFill/>
              </a:ln>
              <a:solidFill>
                <a:srgbClr val="000000"/>
              </a:solidFill>
              <a:effectLst/>
              <a:uLnTx/>
              <a:uFillTx/>
              <a:latin typeface="Arial"/>
              <a:ea typeface="+mn-ea"/>
              <a:cs typeface="Arial"/>
            </a:endParaRPr>
          </a:p>
        </p:txBody>
      </p:sp>
      <p:sp>
        <p:nvSpPr>
          <p:cNvPr id="48" name="TextBox 47">
            <a:extLst>
              <a:ext uri="{FF2B5EF4-FFF2-40B4-BE49-F238E27FC236}">
                <a16:creationId xmlns:a16="http://schemas.microsoft.com/office/drawing/2014/main" id="{2A29C0A6-C0EE-8CB3-ADBC-45658248BDF6}"/>
              </a:ext>
            </a:extLst>
          </p:cNvPr>
          <p:cNvSpPr txBox="1"/>
          <p:nvPr/>
        </p:nvSpPr>
        <p:spPr>
          <a:xfrm>
            <a:off x="9219579" y="1012278"/>
            <a:ext cx="1342785" cy="30777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err="1">
                <a:ln>
                  <a:noFill/>
                </a:ln>
                <a:solidFill>
                  <a:srgbClr val="244EA2">
                    <a:lumMod val="75000"/>
                  </a:srgbClr>
                </a:solidFill>
                <a:effectLst/>
                <a:uLnTx/>
                <a:uFillTx/>
                <a:latin typeface="Arial"/>
                <a:ea typeface="+mn-ea"/>
                <a:cs typeface="Arial"/>
              </a:rPr>
              <a:t>Neurologisch</a:t>
            </a:r>
            <a:endParaRPr kumimoji="0" lang="en-GB" sz="1400" b="0" i="0" u="none" strike="noStrike" kern="1200" cap="none" spc="0" normalizeH="0" baseline="0" noProof="0">
              <a:ln>
                <a:noFill/>
              </a:ln>
              <a:solidFill>
                <a:srgbClr val="244EA2">
                  <a:lumMod val="75000"/>
                </a:srgbClr>
              </a:solidFill>
              <a:effectLst/>
              <a:uLnTx/>
              <a:uFillTx/>
              <a:latin typeface="Arial"/>
              <a:ea typeface="+mn-ea"/>
              <a:cs typeface="Arial"/>
            </a:endParaRPr>
          </a:p>
        </p:txBody>
      </p:sp>
      <p:sp>
        <p:nvSpPr>
          <p:cNvPr id="3" name="Shape 31117">
            <a:extLst>
              <a:ext uri="{FF2B5EF4-FFF2-40B4-BE49-F238E27FC236}">
                <a16:creationId xmlns:a16="http://schemas.microsoft.com/office/drawing/2014/main" id="{B54FD9D0-54FD-E2D9-4598-E63C4A034751}"/>
              </a:ext>
            </a:extLst>
          </p:cNvPr>
          <p:cNvSpPr/>
          <p:nvPr/>
        </p:nvSpPr>
        <p:spPr>
          <a:xfrm>
            <a:off x="4986094" y="1088230"/>
            <a:ext cx="2219811" cy="4418881"/>
          </a:xfrm>
          <a:custGeom>
            <a:avLst/>
            <a:gdLst/>
            <a:ahLst/>
            <a:cxnLst>
              <a:cxn ang="0">
                <a:pos x="wd2" y="hd2"/>
              </a:cxn>
              <a:cxn ang="5400000">
                <a:pos x="wd2" y="hd2"/>
              </a:cxn>
              <a:cxn ang="10800000">
                <a:pos x="wd2" y="hd2"/>
              </a:cxn>
              <a:cxn ang="16200000">
                <a:pos x="wd2" y="hd2"/>
              </a:cxn>
            </a:cxnLst>
            <a:rect l="0" t="0" r="r" b="b"/>
            <a:pathLst>
              <a:path w="21405" h="21589" extrusionOk="0">
                <a:moveTo>
                  <a:pt x="20749" y="11025"/>
                </a:moveTo>
                <a:cubicBezTo>
                  <a:pt x="20553" y="10853"/>
                  <a:pt x="20508" y="10859"/>
                  <a:pt x="20263" y="10723"/>
                </a:cubicBezTo>
                <a:cubicBezTo>
                  <a:pt x="19984" y="10586"/>
                  <a:pt x="19774" y="10559"/>
                  <a:pt x="19542" y="10393"/>
                </a:cubicBezTo>
                <a:cubicBezTo>
                  <a:pt x="19310" y="10226"/>
                  <a:pt x="19106" y="9814"/>
                  <a:pt x="19005" y="9637"/>
                </a:cubicBezTo>
                <a:cubicBezTo>
                  <a:pt x="18905" y="9460"/>
                  <a:pt x="18804" y="9184"/>
                  <a:pt x="18529" y="8743"/>
                </a:cubicBezTo>
                <a:cubicBezTo>
                  <a:pt x="18228" y="8262"/>
                  <a:pt x="17801" y="7716"/>
                  <a:pt x="17644" y="7540"/>
                </a:cubicBezTo>
                <a:cubicBezTo>
                  <a:pt x="17343" y="7202"/>
                  <a:pt x="17427" y="6596"/>
                  <a:pt x="17312" y="6194"/>
                </a:cubicBezTo>
                <a:cubicBezTo>
                  <a:pt x="17296" y="6115"/>
                  <a:pt x="17412" y="5253"/>
                  <a:pt x="17410" y="5010"/>
                </a:cubicBezTo>
                <a:cubicBezTo>
                  <a:pt x="17409" y="4767"/>
                  <a:pt x="17065" y="4209"/>
                  <a:pt x="16705" y="3998"/>
                </a:cubicBezTo>
                <a:cubicBezTo>
                  <a:pt x="16345" y="3786"/>
                  <a:pt x="15577" y="3606"/>
                  <a:pt x="15232" y="3575"/>
                </a:cubicBezTo>
                <a:cubicBezTo>
                  <a:pt x="14887" y="3543"/>
                  <a:pt x="14010" y="3483"/>
                  <a:pt x="13673" y="3449"/>
                </a:cubicBezTo>
                <a:cubicBezTo>
                  <a:pt x="13336" y="3415"/>
                  <a:pt x="12641" y="3368"/>
                  <a:pt x="12355" y="3226"/>
                </a:cubicBezTo>
                <a:cubicBezTo>
                  <a:pt x="12105" y="3101"/>
                  <a:pt x="11967" y="2985"/>
                  <a:pt x="11998" y="2814"/>
                </a:cubicBezTo>
                <a:cubicBezTo>
                  <a:pt x="11998" y="2814"/>
                  <a:pt x="12271" y="2666"/>
                  <a:pt x="12346" y="2616"/>
                </a:cubicBezTo>
                <a:cubicBezTo>
                  <a:pt x="12421" y="2567"/>
                  <a:pt x="12600" y="2441"/>
                  <a:pt x="12675" y="2365"/>
                </a:cubicBezTo>
                <a:lnTo>
                  <a:pt x="12919" y="2067"/>
                </a:lnTo>
                <a:cubicBezTo>
                  <a:pt x="13164" y="1988"/>
                  <a:pt x="13503" y="1372"/>
                  <a:pt x="13353" y="1323"/>
                </a:cubicBezTo>
                <a:cubicBezTo>
                  <a:pt x="13257" y="1291"/>
                  <a:pt x="13099" y="1350"/>
                  <a:pt x="13099" y="1350"/>
                </a:cubicBezTo>
                <a:cubicBezTo>
                  <a:pt x="13164" y="1278"/>
                  <a:pt x="13240" y="1248"/>
                  <a:pt x="13240" y="981"/>
                </a:cubicBezTo>
                <a:cubicBezTo>
                  <a:pt x="13240" y="713"/>
                  <a:pt x="13014" y="1"/>
                  <a:pt x="10705" y="0"/>
                </a:cubicBezTo>
                <a:lnTo>
                  <a:pt x="10705" y="0"/>
                </a:lnTo>
                <a:cubicBezTo>
                  <a:pt x="10704" y="0"/>
                  <a:pt x="10703" y="0"/>
                  <a:pt x="10702" y="0"/>
                </a:cubicBezTo>
                <a:cubicBezTo>
                  <a:pt x="10701" y="0"/>
                  <a:pt x="10700" y="0"/>
                  <a:pt x="10699" y="0"/>
                </a:cubicBezTo>
                <a:lnTo>
                  <a:pt x="10699" y="0"/>
                </a:lnTo>
                <a:cubicBezTo>
                  <a:pt x="8390" y="1"/>
                  <a:pt x="8132" y="795"/>
                  <a:pt x="8164" y="981"/>
                </a:cubicBezTo>
                <a:cubicBezTo>
                  <a:pt x="8196" y="1166"/>
                  <a:pt x="8240" y="1278"/>
                  <a:pt x="8305" y="1350"/>
                </a:cubicBezTo>
                <a:cubicBezTo>
                  <a:pt x="8305" y="1350"/>
                  <a:pt x="8147" y="1291"/>
                  <a:pt x="8051" y="1323"/>
                </a:cubicBezTo>
                <a:cubicBezTo>
                  <a:pt x="7901" y="1372"/>
                  <a:pt x="8240" y="1988"/>
                  <a:pt x="8486" y="2067"/>
                </a:cubicBezTo>
                <a:lnTo>
                  <a:pt x="8729" y="2365"/>
                </a:lnTo>
                <a:cubicBezTo>
                  <a:pt x="8804" y="2441"/>
                  <a:pt x="8983" y="2567"/>
                  <a:pt x="9058" y="2616"/>
                </a:cubicBezTo>
                <a:cubicBezTo>
                  <a:pt x="9134" y="2666"/>
                  <a:pt x="9406" y="2814"/>
                  <a:pt x="9406" y="2814"/>
                </a:cubicBezTo>
                <a:cubicBezTo>
                  <a:pt x="9437" y="2985"/>
                  <a:pt x="9299" y="3101"/>
                  <a:pt x="9049" y="3226"/>
                </a:cubicBezTo>
                <a:cubicBezTo>
                  <a:pt x="8764" y="3368"/>
                  <a:pt x="8068" y="3415"/>
                  <a:pt x="7731" y="3449"/>
                </a:cubicBezTo>
                <a:cubicBezTo>
                  <a:pt x="7395" y="3483"/>
                  <a:pt x="6518" y="3543"/>
                  <a:pt x="6172" y="3575"/>
                </a:cubicBezTo>
                <a:cubicBezTo>
                  <a:pt x="5827" y="3606"/>
                  <a:pt x="5059" y="3786"/>
                  <a:pt x="4699" y="3998"/>
                </a:cubicBezTo>
                <a:cubicBezTo>
                  <a:pt x="4339" y="4209"/>
                  <a:pt x="3995" y="4767"/>
                  <a:pt x="3994" y="5010"/>
                </a:cubicBezTo>
                <a:cubicBezTo>
                  <a:pt x="3993" y="5253"/>
                  <a:pt x="4109" y="6115"/>
                  <a:pt x="4092" y="6194"/>
                </a:cubicBezTo>
                <a:cubicBezTo>
                  <a:pt x="3977" y="6596"/>
                  <a:pt x="4061" y="7202"/>
                  <a:pt x="3760" y="7540"/>
                </a:cubicBezTo>
                <a:cubicBezTo>
                  <a:pt x="3603" y="7716"/>
                  <a:pt x="3176" y="8262"/>
                  <a:pt x="2876" y="8743"/>
                </a:cubicBezTo>
                <a:cubicBezTo>
                  <a:pt x="2600" y="9184"/>
                  <a:pt x="2499" y="9460"/>
                  <a:pt x="2399" y="9637"/>
                </a:cubicBezTo>
                <a:cubicBezTo>
                  <a:pt x="2298" y="9814"/>
                  <a:pt x="2095" y="10226"/>
                  <a:pt x="1863" y="10393"/>
                </a:cubicBezTo>
                <a:cubicBezTo>
                  <a:pt x="1630" y="10559"/>
                  <a:pt x="1421" y="10586"/>
                  <a:pt x="1142" y="10723"/>
                </a:cubicBezTo>
                <a:cubicBezTo>
                  <a:pt x="896" y="10859"/>
                  <a:pt x="851" y="10853"/>
                  <a:pt x="655" y="11025"/>
                </a:cubicBezTo>
                <a:cubicBezTo>
                  <a:pt x="442" y="11212"/>
                  <a:pt x="-98" y="11437"/>
                  <a:pt x="15" y="11495"/>
                </a:cubicBezTo>
                <a:cubicBezTo>
                  <a:pt x="128" y="11553"/>
                  <a:pt x="279" y="11528"/>
                  <a:pt x="448" y="11470"/>
                </a:cubicBezTo>
                <a:cubicBezTo>
                  <a:pt x="617" y="11412"/>
                  <a:pt x="956" y="11202"/>
                  <a:pt x="1163" y="11161"/>
                </a:cubicBezTo>
                <a:cubicBezTo>
                  <a:pt x="1370" y="11120"/>
                  <a:pt x="1361" y="11169"/>
                  <a:pt x="1257" y="11314"/>
                </a:cubicBezTo>
                <a:lnTo>
                  <a:pt x="1088" y="11569"/>
                </a:lnTo>
                <a:cubicBezTo>
                  <a:pt x="1006" y="11691"/>
                  <a:pt x="767" y="11878"/>
                  <a:pt x="636" y="12072"/>
                </a:cubicBezTo>
                <a:cubicBezTo>
                  <a:pt x="456" y="12308"/>
                  <a:pt x="388" y="12388"/>
                  <a:pt x="617" y="12410"/>
                </a:cubicBezTo>
                <a:cubicBezTo>
                  <a:pt x="847" y="12424"/>
                  <a:pt x="1009" y="12173"/>
                  <a:pt x="1107" y="12080"/>
                </a:cubicBezTo>
                <a:cubicBezTo>
                  <a:pt x="1304" y="11893"/>
                  <a:pt x="1434" y="11732"/>
                  <a:pt x="1615" y="11610"/>
                </a:cubicBezTo>
                <a:cubicBezTo>
                  <a:pt x="1598" y="11632"/>
                  <a:pt x="1587" y="11771"/>
                  <a:pt x="1587" y="11814"/>
                </a:cubicBezTo>
                <a:cubicBezTo>
                  <a:pt x="1587" y="11857"/>
                  <a:pt x="1450" y="12246"/>
                  <a:pt x="1347" y="12500"/>
                </a:cubicBezTo>
                <a:cubicBezTo>
                  <a:pt x="1276" y="12673"/>
                  <a:pt x="1587" y="12642"/>
                  <a:pt x="1657" y="12580"/>
                </a:cubicBezTo>
                <a:cubicBezTo>
                  <a:pt x="1728" y="12519"/>
                  <a:pt x="1798" y="12309"/>
                  <a:pt x="1897" y="12148"/>
                </a:cubicBezTo>
                <a:cubicBezTo>
                  <a:pt x="2010" y="11964"/>
                  <a:pt x="2032" y="11765"/>
                  <a:pt x="2179" y="11672"/>
                </a:cubicBezTo>
                <a:cubicBezTo>
                  <a:pt x="2147" y="11701"/>
                  <a:pt x="2193" y="11808"/>
                  <a:pt x="2137" y="12105"/>
                </a:cubicBezTo>
                <a:cubicBezTo>
                  <a:pt x="2097" y="12313"/>
                  <a:pt x="1989" y="12574"/>
                  <a:pt x="2229" y="12574"/>
                </a:cubicBezTo>
                <a:cubicBezTo>
                  <a:pt x="2469" y="12574"/>
                  <a:pt x="2518" y="12241"/>
                  <a:pt x="2589" y="12086"/>
                </a:cubicBezTo>
                <a:cubicBezTo>
                  <a:pt x="2659" y="11932"/>
                  <a:pt x="2673" y="11799"/>
                  <a:pt x="2730" y="11703"/>
                </a:cubicBezTo>
                <a:cubicBezTo>
                  <a:pt x="2765" y="11814"/>
                  <a:pt x="2772" y="11969"/>
                  <a:pt x="2782" y="12109"/>
                </a:cubicBezTo>
                <a:cubicBezTo>
                  <a:pt x="2796" y="12327"/>
                  <a:pt x="2760" y="12468"/>
                  <a:pt x="2923" y="12471"/>
                </a:cubicBezTo>
                <a:cubicBezTo>
                  <a:pt x="3218" y="12477"/>
                  <a:pt x="3175" y="12083"/>
                  <a:pt x="3196" y="11728"/>
                </a:cubicBezTo>
                <a:cubicBezTo>
                  <a:pt x="3238" y="11495"/>
                  <a:pt x="3417" y="11319"/>
                  <a:pt x="3478" y="11211"/>
                </a:cubicBezTo>
                <a:cubicBezTo>
                  <a:pt x="3539" y="11103"/>
                  <a:pt x="3428" y="10868"/>
                  <a:pt x="3403" y="10679"/>
                </a:cubicBezTo>
                <a:cubicBezTo>
                  <a:pt x="3354" y="10586"/>
                  <a:pt x="3521" y="10372"/>
                  <a:pt x="3817" y="10135"/>
                </a:cubicBezTo>
                <a:cubicBezTo>
                  <a:pt x="3866" y="10092"/>
                  <a:pt x="4830" y="9517"/>
                  <a:pt x="4961" y="9388"/>
                </a:cubicBezTo>
                <a:cubicBezTo>
                  <a:pt x="5109" y="9251"/>
                  <a:pt x="5404" y="8979"/>
                  <a:pt x="5551" y="8756"/>
                </a:cubicBezTo>
                <a:cubicBezTo>
                  <a:pt x="5633" y="8649"/>
                  <a:pt x="5699" y="8570"/>
                  <a:pt x="5765" y="8397"/>
                </a:cubicBezTo>
                <a:cubicBezTo>
                  <a:pt x="5863" y="8146"/>
                  <a:pt x="5872" y="7984"/>
                  <a:pt x="5937" y="7704"/>
                </a:cubicBezTo>
                <a:cubicBezTo>
                  <a:pt x="5954" y="7654"/>
                  <a:pt x="6226" y="7259"/>
                  <a:pt x="6301" y="6946"/>
                </a:cubicBezTo>
                <a:cubicBezTo>
                  <a:pt x="6376" y="6633"/>
                  <a:pt x="6386" y="6345"/>
                  <a:pt x="6386" y="6345"/>
                </a:cubicBezTo>
                <a:cubicBezTo>
                  <a:pt x="6433" y="6468"/>
                  <a:pt x="6809" y="8607"/>
                  <a:pt x="6650" y="9194"/>
                </a:cubicBezTo>
                <a:cubicBezTo>
                  <a:pt x="6491" y="9781"/>
                  <a:pt x="6047" y="10189"/>
                  <a:pt x="5849" y="10955"/>
                </a:cubicBezTo>
                <a:cubicBezTo>
                  <a:pt x="5652" y="11721"/>
                  <a:pt x="5907" y="13063"/>
                  <a:pt x="6021" y="13663"/>
                </a:cubicBezTo>
                <a:cubicBezTo>
                  <a:pt x="6093" y="14042"/>
                  <a:pt x="6245" y="14164"/>
                  <a:pt x="6320" y="14666"/>
                </a:cubicBezTo>
                <a:cubicBezTo>
                  <a:pt x="6320" y="14666"/>
                  <a:pt x="6438" y="15870"/>
                  <a:pt x="6162" y="16124"/>
                </a:cubicBezTo>
                <a:cubicBezTo>
                  <a:pt x="5657" y="16569"/>
                  <a:pt x="5562" y="17279"/>
                  <a:pt x="5631" y="17672"/>
                </a:cubicBezTo>
                <a:cubicBezTo>
                  <a:pt x="5679" y="17949"/>
                  <a:pt x="6160" y="18977"/>
                  <a:pt x="6238" y="19181"/>
                </a:cubicBezTo>
                <a:cubicBezTo>
                  <a:pt x="6316" y="19385"/>
                  <a:pt x="6446" y="19497"/>
                  <a:pt x="6456" y="19774"/>
                </a:cubicBezTo>
                <a:cubicBezTo>
                  <a:pt x="6463" y="19938"/>
                  <a:pt x="6333" y="20102"/>
                  <a:pt x="6315" y="20151"/>
                </a:cubicBezTo>
                <a:cubicBezTo>
                  <a:pt x="6268" y="20283"/>
                  <a:pt x="6274" y="20455"/>
                  <a:pt x="6160" y="20577"/>
                </a:cubicBezTo>
                <a:cubicBezTo>
                  <a:pt x="5923" y="20832"/>
                  <a:pt x="5849" y="21057"/>
                  <a:pt x="5623" y="21152"/>
                </a:cubicBezTo>
                <a:cubicBezTo>
                  <a:pt x="5466" y="21218"/>
                  <a:pt x="5561" y="21343"/>
                  <a:pt x="5964" y="21311"/>
                </a:cubicBezTo>
                <a:cubicBezTo>
                  <a:pt x="5931" y="21310"/>
                  <a:pt x="6038" y="21481"/>
                  <a:pt x="6540" y="21382"/>
                </a:cubicBezTo>
                <a:lnTo>
                  <a:pt x="6628" y="21429"/>
                </a:lnTo>
                <a:cubicBezTo>
                  <a:pt x="6806" y="21510"/>
                  <a:pt x="6954" y="21510"/>
                  <a:pt x="7151" y="21447"/>
                </a:cubicBezTo>
                <a:cubicBezTo>
                  <a:pt x="7117" y="21452"/>
                  <a:pt x="7345" y="21600"/>
                  <a:pt x="7669" y="21485"/>
                </a:cubicBezTo>
                <a:cubicBezTo>
                  <a:pt x="7615" y="21504"/>
                  <a:pt x="7831" y="21565"/>
                  <a:pt x="7878" y="21574"/>
                </a:cubicBezTo>
                <a:cubicBezTo>
                  <a:pt x="8005" y="21595"/>
                  <a:pt x="8154" y="21595"/>
                  <a:pt x="8291" y="21572"/>
                </a:cubicBezTo>
                <a:cubicBezTo>
                  <a:pt x="8481" y="21538"/>
                  <a:pt x="8559" y="21419"/>
                  <a:pt x="8559" y="21419"/>
                </a:cubicBezTo>
                <a:lnTo>
                  <a:pt x="8563" y="21405"/>
                </a:lnTo>
                <a:cubicBezTo>
                  <a:pt x="8596" y="21269"/>
                  <a:pt x="8381" y="21201"/>
                  <a:pt x="8439" y="21103"/>
                </a:cubicBezTo>
                <a:cubicBezTo>
                  <a:pt x="8469" y="21046"/>
                  <a:pt x="8469" y="20982"/>
                  <a:pt x="8433" y="20922"/>
                </a:cubicBezTo>
                <a:cubicBezTo>
                  <a:pt x="8362" y="20810"/>
                  <a:pt x="8205" y="20709"/>
                  <a:pt x="8238" y="20574"/>
                </a:cubicBezTo>
                <a:cubicBezTo>
                  <a:pt x="8282" y="20395"/>
                  <a:pt x="8362" y="20204"/>
                  <a:pt x="8194" y="20016"/>
                </a:cubicBezTo>
                <a:lnTo>
                  <a:pt x="8220" y="19909"/>
                </a:lnTo>
                <a:cubicBezTo>
                  <a:pt x="8243" y="19744"/>
                  <a:pt x="8065" y="19570"/>
                  <a:pt x="8061" y="19410"/>
                </a:cubicBezTo>
                <a:cubicBezTo>
                  <a:pt x="8057" y="19251"/>
                  <a:pt x="8130" y="18930"/>
                  <a:pt x="8160" y="18737"/>
                </a:cubicBezTo>
                <a:cubicBezTo>
                  <a:pt x="8218" y="18364"/>
                  <a:pt x="8436" y="18013"/>
                  <a:pt x="8535" y="17809"/>
                </a:cubicBezTo>
                <a:cubicBezTo>
                  <a:pt x="8747" y="17414"/>
                  <a:pt x="8823" y="17172"/>
                  <a:pt x="8710" y="16826"/>
                </a:cubicBezTo>
                <a:cubicBezTo>
                  <a:pt x="8641" y="16615"/>
                  <a:pt x="8724" y="16294"/>
                  <a:pt x="8821" y="16104"/>
                </a:cubicBezTo>
                <a:cubicBezTo>
                  <a:pt x="8922" y="15892"/>
                  <a:pt x="9033" y="15775"/>
                  <a:pt x="9199" y="15566"/>
                </a:cubicBezTo>
                <a:cubicBezTo>
                  <a:pt x="9697" y="14898"/>
                  <a:pt x="9687" y="14011"/>
                  <a:pt x="9886" y="13637"/>
                </a:cubicBezTo>
                <a:cubicBezTo>
                  <a:pt x="10068" y="13296"/>
                  <a:pt x="10566" y="12623"/>
                  <a:pt x="10696" y="12305"/>
                </a:cubicBezTo>
                <a:cubicBezTo>
                  <a:pt x="10826" y="12622"/>
                  <a:pt x="11336" y="13295"/>
                  <a:pt x="11518" y="13637"/>
                </a:cubicBezTo>
                <a:cubicBezTo>
                  <a:pt x="11717" y="14011"/>
                  <a:pt x="11708" y="14898"/>
                  <a:pt x="12205" y="15566"/>
                </a:cubicBezTo>
                <a:cubicBezTo>
                  <a:pt x="12372" y="15775"/>
                  <a:pt x="12483" y="15892"/>
                  <a:pt x="12584" y="16104"/>
                </a:cubicBezTo>
                <a:cubicBezTo>
                  <a:pt x="12680" y="16294"/>
                  <a:pt x="12763" y="16615"/>
                  <a:pt x="12694" y="16826"/>
                </a:cubicBezTo>
                <a:cubicBezTo>
                  <a:pt x="12581" y="17172"/>
                  <a:pt x="12657" y="17414"/>
                  <a:pt x="12869" y="17809"/>
                </a:cubicBezTo>
                <a:cubicBezTo>
                  <a:pt x="12968" y="18013"/>
                  <a:pt x="13186" y="18364"/>
                  <a:pt x="13244" y="18737"/>
                </a:cubicBezTo>
                <a:cubicBezTo>
                  <a:pt x="13275" y="18930"/>
                  <a:pt x="13347" y="19251"/>
                  <a:pt x="13343" y="19410"/>
                </a:cubicBezTo>
                <a:cubicBezTo>
                  <a:pt x="13339" y="19570"/>
                  <a:pt x="13161" y="19744"/>
                  <a:pt x="13185" y="19909"/>
                </a:cubicBezTo>
                <a:lnTo>
                  <a:pt x="13211" y="20016"/>
                </a:lnTo>
                <a:cubicBezTo>
                  <a:pt x="13043" y="20204"/>
                  <a:pt x="13122" y="20395"/>
                  <a:pt x="13166" y="20574"/>
                </a:cubicBezTo>
                <a:cubicBezTo>
                  <a:pt x="13199" y="20709"/>
                  <a:pt x="13043" y="20810"/>
                  <a:pt x="12971" y="20922"/>
                </a:cubicBezTo>
                <a:cubicBezTo>
                  <a:pt x="12935" y="20982"/>
                  <a:pt x="12935" y="21046"/>
                  <a:pt x="12965" y="21103"/>
                </a:cubicBezTo>
                <a:cubicBezTo>
                  <a:pt x="13023" y="21201"/>
                  <a:pt x="12808" y="21269"/>
                  <a:pt x="12841" y="21405"/>
                </a:cubicBezTo>
                <a:lnTo>
                  <a:pt x="12845" y="21419"/>
                </a:lnTo>
                <a:cubicBezTo>
                  <a:pt x="12845" y="21419"/>
                  <a:pt x="12924" y="21538"/>
                  <a:pt x="13113" y="21572"/>
                </a:cubicBezTo>
                <a:cubicBezTo>
                  <a:pt x="13250" y="21595"/>
                  <a:pt x="13399" y="21595"/>
                  <a:pt x="13526" y="21574"/>
                </a:cubicBezTo>
                <a:cubicBezTo>
                  <a:pt x="13573" y="21565"/>
                  <a:pt x="13789" y="21504"/>
                  <a:pt x="13735" y="21485"/>
                </a:cubicBezTo>
                <a:cubicBezTo>
                  <a:pt x="14060" y="21600"/>
                  <a:pt x="14287" y="21452"/>
                  <a:pt x="14253" y="21447"/>
                </a:cubicBezTo>
                <a:cubicBezTo>
                  <a:pt x="14450" y="21510"/>
                  <a:pt x="14598" y="21510"/>
                  <a:pt x="14776" y="21429"/>
                </a:cubicBezTo>
                <a:lnTo>
                  <a:pt x="14864" y="21382"/>
                </a:lnTo>
                <a:cubicBezTo>
                  <a:pt x="15366" y="21481"/>
                  <a:pt x="15473" y="21310"/>
                  <a:pt x="15440" y="21311"/>
                </a:cubicBezTo>
                <a:cubicBezTo>
                  <a:pt x="15843" y="21343"/>
                  <a:pt x="15938" y="21218"/>
                  <a:pt x="15781" y="21152"/>
                </a:cubicBezTo>
                <a:cubicBezTo>
                  <a:pt x="15555" y="21057"/>
                  <a:pt x="15481" y="20832"/>
                  <a:pt x="15244" y="20577"/>
                </a:cubicBezTo>
                <a:cubicBezTo>
                  <a:pt x="15130" y="20455"/>
                  <a:pt x="15136" y="20283"/>
                  <a:pt x="15089" y="20151"/>
                </a:cubicBezTo>
                <a:cubicBezTo>
                  <a:pt x="15071" y="20102"/>
                  <a:pt x="14942" y="19938"/>
                  <a:pt x="14948" y="19774"/>
                </a:cubicBezTo>
                <a:cubicBezTo>
                  <a:pt x="14958" y="19497"/>
                  <a:pt x="15088" y="19385"/>
                  <a:pt x="15166" y="19181"/>
                </a:cubicBezTo>
                <a:cubicBezTo>
                  <a:pt x="15244" y="18977"/>
                  <a:pt x="15725" y="17949"/>
                  <a:pt x="15773" y="17672"/>
                </a:cubicBezTo>
                <a:cubicBezTo>
                  <a:pt x="15842" y="17279"/>
                  <a:pt x="15748" y="16569"/>
                  <a:pt x="15243" y="16124"/>
                </a:cubicBezTo>
                <a:cubicBezTo>
                  <a:pt x="14966" y="15870"/>
                  <a:pt x="15084" y="14666"/>
                  <a:pt x="15084" y="14666"/>
                </a:cubicBezTo>
                <a:cubicBezTo>
                  <a:pt x="15159" y="14164"/>
                  <a:pt x="15311" y="14042"/>
                  <a:pt x="15383" y="13663"/>
                </a:cubicBezTo>
                <a:cubicBezTo>
                  <a:pt x="15497" y="13063"/>
                  <a:pt x="15753" y="11721"/>
                  <a:pt x="15555" y="10955"/>
                </a:cubicBezTo>
                <a:cubicBezTo>
                  <a:pt x="15357" y="10189"/>
                  <a:pt x="14913" y="9781"/>
                  <a:pt x="14754" y="9194"/>
                </a:cubicBezTo>
                <a:cubicBezTo>
                  <a:pt x="14595" y="8607"/>
                  <a:pt x="14972" y="6468"/>
                  <a:pt x="15019" y="6345"/>
                </a:cubicBezTo>
                <a:cubicBezTo>
                  <a:pt x="15019" y="6345"/>
                  <a:pt x="15028" y="6633"/>
                  <a:pt x="15103" y="6946"/>
                </a:cubicBezTo>
                <a:cubicBezTo>
                  <a:pt x="15178" y="7259"/>
                  <a:pt x="15450" y="7654"/>
                  <a:pt x="15467" y="7704"/>
                </a:cubicBezTo>
                <a:cubicBezTo>
                  <a:pt x="15533" y="7984"/>
                  <a:pt x="15542" y="8146"/>
                  <a:pt x="15640" y="8397"/>
                </a:cubicBezTo>
                <a:cubicBezTo>
                  <a:pt x="15705" y="8570"/>
                  <a:pt x="15771" y="8649"/>
                  <a:pt x="15853" y="8756"/>
                </a:cubicBezTo>
                <a:cubicBezTo>
                  <a:pt x="16000" y="8979"/>
                  <a:pt x="16295" y="9251"/>
                  <a:pt x="16443" y="9388"/>
                </a:cubicBezTo>
                <a:cubicBezTo>
                  <a:pt x="16574" y="9517"/>
                  <a:pt x="17538" y="10092"/>
                  <a:pt x="17588" y="10135"/>
                </a:cubicBezTo>
                <a:cubicBezTo>
                  <a:pt x="17883" y="10372"/>
                  <a:pt x="18051" y="10586"/>
                  <a:pt x="18001" y="10679"/>
                </a:cubicBezTo>
                <a:cubicBezTo>
                  <a:pt x="17976" y="10868"/>
                  <a:pt x="17865" y="11103"/>
                  <a:pt x="17926" y="11211"/>
                </a:cubicBezTo>
                <a:cubicBezTo>
                  <a:pt x="17987" y="11319"/>
                  <a:pt x="18166" y="11495"/>
                  <a:pt x="18208" y="11728"/>
                </a:cubicBezTo>
                <a:cubicBezTo>
                  <a:pt x="18230" y="12083"/>
                  <a:pt x="18186" y="12477"/>
                  <a:pt x="18481" y="12471"/>
                </a:cubicBezTo>
                <a:cubicBezTo>
                  <a:pt x="18644" y="12468"/>
                  <a:pt x="18608" y="12327"/>
                  <a:pt x="18623" y="12109"/>
                </a:cubicBezTo>
                <a:cubicBezTo>
                  <a:pt x="18632" y="11969"/>
                  <a:pt x="18639" y="11814"/>
                  <a:pt x="18674" y="11703"/>
                </a:cubicBezTo>
                <a:cubicBezTo>
                  <a:pt x="18731" y="11799"/>
                  <a:pt x="18745" y="11932"/>
                  <a:pt x="18815" y="12086"/>
                </a:cubicBezTo>
                <a:cubicBezTo>
                  <a:pt x="18886" y="12241"/>
                  <a:pt x="18935" y="12574"/>
                  <a:pt x="19175" y="12574"/>
                </a:cubicBezTo>
                <a:cubicBezTo>
                  <a:pt x="19415" y="12574"/>
                  <a:pt x="19307" y="12313"/>
                  <a:pt x="19267" y="12105"/>
                </a:cubicBezTo>
                <a:cubicBezTo>
                  <a:pt x="19211" y="11808"/>
                  <a:pt x="19257" y="11701"/>
                  <a:pt x="19225" y="11672"/>
                </a:cubicBezTo>
                <a:cubicBezTo>
                  <a:pt x="19372" y="11765"/>
                  <a:pt x="19394" y="11964"/>
                  <a:pt x="19507" y="12148"/>
                </a:cubicBezTo>
                <a:cubicBezTo>
                  <a:pt x="19606" y="12309"/>
                  <a:pt x="19676" y="12519"/>
                  <a:pt x="19747" y="12580"/>
                </a:cubicBezTo>
                <a:cubicBezTo>
                  <a:pt x="19818" y="12642"/>
                  <a:pt x="20128" y="12673"/>
                  <a:pt x="20058" y="12500"/>
                </a:cubicBezTo>
                <a:cubicBezTo>
                  <a:pt x="19954" y="12246"/>
                  <a:pt x="19818" y="11857"/>
                  <a:pt x="19818" y="11814"/>
                </a:cubicBezTo>
                <a:cubicBezTo>
                  <a:pt x="19818" y="11771"/>
                  <a:pt x="19806" y="11632"/>
                  <a:pt x="19789" y="11610"/>
                </a:cubicBezTo>
                <a:cubicBezTo>
                  <a:pt x="19970" y="11732"/>
                  <a:pt x="20101" y="11893"/>
                  <a:pt x="20298" y="12080"/>
                </a:cubicBezTo>
                <a:cubicBezTo>
                  <a:pt x="20396" y="12173"/>
                  <a:pt x="20557" y="12424"/>
                  <a:pt x="20787" y="12410"/>
                </a:cubicBezTo>
                <a:cubicBezTo>
                  <a:pt x="21017" y="12388"/>
                  <a:pt x="20949" y="12308"/>
                  <a:pt x="20768" y="12072"/>
                </a:cubicBezTo>
                <a:cubicBezTo>
                  <a:pt x="20637" y="11878"/>
                  <a:pt x="20398" y="11691"/>
                  <a:pt x="20316" y="11569"/>
                </a:cubicBezTo>
                <a:lnTo>
                  <a:pt x="20147" y="11314"/>
                </a:lnTo>
                <a:cubicBezTo>
                  <a:pt x="20043" y="11169"/>
                  <a:pt x="20034" y="11120"/>
                  <a:pt x="20241" y="11161"/>
                </a:cubicBezTo>
                <a:cubicBezTo>
                  <a:pt x="20448" y="11202"/>
                  <a:pt x="20787" y="11412"/>
                  <a:pt x="20956" y="11470"/>
                </a:cubicBezTo>
                <a:cubicBezTo>
                  <a:pt x="21125" y="11528"/>
                  <a:pt x="21276" y="11553"/>
                  <a:pt x="21389" y="11495"/>
                </a:cubicBezTo>
                <a:cubicBezTo>
                  <a:pt x="21502" y="11437"/>
                  <a:pt x="20963" y="11212"/>
                  <a:pt x="20749" y="11025"/>
                </a:cubicBezTo>
                <a:close/>
              </a:path>
            </a:pathLst>
          </a:custGeom>
          <a:solidFill>
            <a:schemeClr val="bg1">
              <a:lumMod val="85000"/>
            </a:schemeClr>
          </a:solidFill>
          <a:ln w="12700" cap="flat">
            <a:noFill/>
            <a:miter lim="400000"/>
          </a:ln>
          <a:effectLst/>
          <a:extLst>
            <a:ext uri="{C572A759-6A51-4108-AA02-DFA0A04FC94B}">
              <ma14:wrappingTextBoxFlag xmlns="" xmlns:ma14="http://schemas.microsoft.com/office/mac/drawingml/2011/main" val="1"/>
            </a:ext>
          </a:extLst>
        </p:spPr>
        <p:txBody>
          <a:bodyPr wrap="square" lIns="71438" tIns="71438" rIns="71438" bIns="71438" numCol="1"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5063" b="0" i="0" u="none" strike="noStrike" kern="1200" cap="none" spc="0" normalizeH="0" baseline="0" noProof="0">
                <a:ln>
                  <a:noFill/>
                </a:ln>
                <a:solidFill>
                  <a:srgbClr val="000000"/>
                </a:solidFill>
                <a:effectLst/>
                <a:uLnTx/>
                <a:uFillTx/>
                <a:latin typeface="Lato Light" panose="020F0502020204030203" pitchFamily="34" charset="0"/>
                <a:ea typeface="+mn-ea"/>
                <a:cs typeface="Arial"/>
              </a:rPr>
              <a:t> </a:t>
            </a:r>
          </a:p>
        </p:txBody>
      </p:sp>
      <p:sp>
        <p:nvSpPr>
          <p:cNvPr id="6" name="Slide Number Placeholder 5">
            <a:extLst>
              <a:ext uri="{FF2B5EF4-FFF2-40B4-BE49-F238E27FC236}">
                <a16:creationId xmlns:a16="http://schemas.microsoft.com/office/drawing/2014/main" id="{F61890B8-FFB5-AC91-D596-50BC3DE715E3}"/>
              </a:ext>
            </a:extLst>
          </p:cNvPr>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219170" rtl="0" eaLnBrk="1" fontAlgn="auto" latinLnBrk="0" hangingPunct="1">
                <a:lnSpc>
                  <a:spcPct val="100000"/>
                </a:lnSpc>
                <a:spcBef>
                  <a:spcPts val="0"/>
                </a:spcBef>
                <a:spcAft>
                  <a:spcPts val="0"/>
                </a:spcAft>
                <a:buClrTx/>
                <a:buSzTx/>
                <a:buFontTx/>
                <a:buNone/>
                <a:tabLst/>
                <a:defRPr/>
              </a:pPr>
              <a:t>53</a:t>
            </a:fld>
            <a:endParaRPr kumimoji="0" lang="en-GB" sz="1000" b="0" i="0" u="none" strike="noStrike" kern="1200" cap="none" spc="0" normalizeH="0" baseline="0" noProof="0">
              <a:ln>
                <a:noFill/>
              </a:ln>
              <a:solidFill>
                <a:srgbClr val="000000"/>
              </a:solidFill>
              <a:effectLst/>
              <a:uLnTx/>
              <a:uFillTx/>
              <a:latin typeface="Arial"/>
              <a:ea typeface="+mn-ea"/>
              <a:cs typeface="Arial"/>
            </a:endParaRPr>
          </a:p>
        </p:txBody>
      </p:sp>
      <p:sp>
        <p:nvSpPr>
          <p:cNvPr id="70" name="Text Placeholder 6">
            <a:extLst>
              <a:ext uri="{FF2B5EF4-FFF2-40B4-BE49-F238E27FC236}">
                <a16:creationId xmlns:a16="http://schemas.microsoft.com/office/drawing/2014/main" id="{7D30C418-93ED-ECF2-0CC5-F90C38170B01}"/>
              </a:ext>
            </a:extLst>
          </p:cNvPr>
          <p:cNvSpPr>
            <a:spLocks noGrp="1"/>
          </p:cNvSpPr>
          <p:nvPr>
            <p:ph type="body" sz="quarter" idx="13"/>
          </p:nvPr>
        </p:nvSpPr>
        <p:spPr>
          <a:xfrm>
            <a:off x="1333499" y="6449940"/>
            <a:ext cx="10661329" cy="298800"/>
          </a:xfrm>
        </p:spPr>
        <p:txBody>
          <a:bodyPr/>
          <a:lstStyle/>
          <a:p>
            <a:pPr>
              <a:spcBef>
                <a:spcPts val="0"/>
              </a:spcBef>
              <a:spcAft>
                <a:spcPts val="0"/>
              </a:spcAft>
            </a:pPr>
            <a:r>
              <a:rPr lang="de"/>
              <a:t>HZ, Herpes zoster; HZO, Herpes zoster ophthalmicus; PZN, Post-Zoster-Neuralgie; TIA, transitorische ischämische Attacke.</a:t>
            </a:r>
          </a:p>
          <a:p>
            <a:pPr marL="228600" indent="-228600">
              <a:spcBef>
                <a:spcPts val="0"/>
              </a:spcBef>
              <a:spcAft>
                <a:spcPts val="0"/>
              </a:spcAft>
              <a:buAutoNum type="arabicPeriod"/>
            </a:pPr>
            <a:r>
              <a:rPr lang="de-DE"/>
              <a:t>Cohen JI et al. </a:t>
            </a:r>
            <a:r>
              <a:rPr lang="de-DE" i="1"/>
              <a:t>N Engl J </a:t>
            </a:r>
            <a:r>
              <a:rPr lang="de-DE" i="1" err="1"/>
              <a:t>Med</a:t>
            </a:r>
            <a:r>
              <a:rPr lang="de-DE" i="1"/>
              <a:t> </a:t>
            </a:r>
            <a:r>
              <a:rPr lang="de-DE"/>
              <a:t>2013;369:255–263; 2. </a:t>
            </a:r>
            <a:r>
              <a:rPr lang="de-DE" err="1"/>
              <a:t>Harpaz</a:t>
            </a:r>
            <a:r>
              <a:rPr lang="de-DE"/>
              <a:t> R et al. </a:t>
            </a:r>
            <a:r>
              <a:rPr lang="de-DE" i="1"/>
              <a:t>MMWR </a:t>
            </a:r>
            <a:r>
              <a:rPr lang="de-DE" i="1" err="1"/>
              <a:t>Recomm</a:t>
            </a:r>
            <a:r>
              <a:rPr lang="de-DE" i="1"/>
              <a:t> Rep </a:t>
            </a:r>
            <a:r>
              <a:rPr lang="de-DE"/>
              <a:t>2008;57:1–30; 3. Kawai K et al. </a:t>
            </a:r>
            <a:r>
              <a:rPr lang="de-DE" i="1"/>
              <a:t>BMJ Open </a:t>
            </a:r>
            <a:r>
              <a:rPr lang="de-DE"/>
              <a:t>2014;4:e004833; 4. </a:t>
            </a:r>
            <a:r>
              <a:rPr lang="de-DE" err="1"/>
              <a:t>Yawn</a:t>
            </a:r>
            <a:r>
              <a:rPr lang="de-DE"/>
              <a:t> BP et al</a:t>
            </a:r>
            <a:r>
              <a:rPr lang="de-DE" i="1"/>
              <a:t>. Mayo </a:t>
            </a:r>
            <a:r>
              <a:rPr lang="de-DE" i="1" err="1"/>
              <a:t>Clin</a:t>
            </a:r>
            <a:r>
              <a:rPr lang="de-DE" i="1"/>
              <a:t> </a:t>
            </a:r>
            <a:r>
              <a:rPr lang="de-DE" i="1" err="1"/>
              <a:t>Proc</a:t>
            </a:r>
            <a:r>
              <a:rPr lang="de-DE" i="1"/>
              <a:t> </a:t>
            </a:r>
            <a:r>
              <a:rPr lang="de-DE"/>
              <a:t>2007;82:1341–1349; 5. Forbes HJ et al</a:t>
            </a:r>
            <a:r>
              <a:rPr lang="de-DE" i="1"/>
              <a:t>. Br J </a:t>
            </a:r>
            <a:r>
              <a:rPr lang="de-DE" i="1" err="1"/>
              <a:t>Dermatol</a:t>
            </a:r>
            <a:r>
              <a:rPr lang="de-DE" i="1"/>
              <a:t> </a:t>
            </a:r>
            <a:r>
              <a:rPr lang="de-DE"/>
              <a:t>2021;184:1077–1084; 6. Patterson BJ et al. </a:t>
            </a:r>
            <a:r>
              <a:rPr lang="de-DE" i="1"/>
              <a:t>Mayo </a:t>
            </a:r>
            <a:r>
              <a:rPr lang="de-DE" i="1" err="1"/>
              <a:t>Clin</a:t>
            </a:r>
            <a:r>
              <a:rPr lang="de-DE" i="1"/>
              <a:t> </a:t>
            </a:r>
            <a:r>
              <a:rPr lang="de-DE" i="1" err="1"/>
              <a:t>Proc</a:t>
            </a:r>
            <a:r>
              <a:rPr lang="de-DE" i="1"/>
              <a:t> </a:t>
            </a:r>
            <a:r>
              <a:rPr lang="de-DE"/>
              <a:t>2019;94:763–775; 7. Wang CC et al</a:t>
            </a:r>
            <a:r>
              <a:rPr lang="de-DE" i="1"/>
              <a:t>. Br J </a:t>
            </a:r>
            <a:r>
              <a:rPr lang="de-DE" i="1" err="1"/>
              <a:t>Dermatol</a:t>
            </a:r>
            <a:r>
              <a:rPr lang="de-DE" i="1"/>
              <a:t> </a:t>
            </a:r>
            <a:r>
              <a:rPr lang="de-DE"/>
              <a:t>2014;170:1122–1129; 8. </a:t>
            </a:r>
            <a:r>
              <a:rPr lang="de-DE" err="1"/>
              <a:t>Parameswaran</a:t>
            </a:r>
            <a:r>
              <a:rPr lang="de-DE"/>
              <a:t> GI et al</a:t>
            </a:r>
            <a:r>
              <a:rPr lang="de-DE" i="1"/>
              <a:t>. Open Forum </a:t>
            </a:r>
            <a:r>
              <a:rPr lang="de-DE" i="1" err="1"/>
              <a:t>Infect</a:t>
            </a:r>
            <a:r>
              <a:rPr lang="de-DE" i="1"/>
              <a:t> Dis </a:t>
            </a:r>
            <a:r>
              <a:rPr lang="de-DE"/>
              <a:t>2023;10:ofad137; 9. </a:t>
            </a:r>
            <a:r>
              <a:rPr lang="de-DE" err="1"/>
              <a:t>Giannelos</a:t>
            </a:r>
            <a:r>
              <a:rPr lang="de-DE"/>
              <a:t> N et al</a:t>
            </a:r>
            <a:r>
              <a:rPr lang="de-DE" i="1"/>
              <a:t>. </a:t>
            </a:r>
            <a:r>
              <a:rPr lang="de-DE" i="1" err="1"/>
              <a:t>Infect</a:t>
            </a:r>
            <a:r>
              <a:rPr lang="de-DE" i="1"/>
              <a:t> Dis </a:t>
            </a:r>
            <a:r>
              <a:rPr lang="de-DE" i="1" err="1"/>
              <a:t>Ther</a:t>
            </a:r>
            <a:r>
              <a:rPr lang="de-DE" i="1"/>
              <a:t> </a:t>
            </a:r>
            <a:r>
              <a:rPr lang="de-DE"/>
              <a:t>2024;doi:10.1007/s40121-024-01002-4. Online </a:t>
            </a:r>
            <a:r>
              <a:rPr lang="de-DE" err="1"/>
              <a:t>ahead</a:t>
            </a:r>
            <a:r>
              <a:rPr lang="de-DE"/>
              <a:t> </a:t>
            </a:r>
            <a:r>
              <a:rPr lang="de-DE" err="1"/>
              <a:t>of</a:t>
            </a:r>
            <a:r>
              <a:rPr lang="de-DE"/>
              <a:t> </a:t>
            </a:r>
            <a:r>
              <a:rPr lang="de-DE" err="1"/>
              <a:t>print</a:t>
            </a:r>
            <a:r>
              <a:rPr lang="de-DE"/>
              <a:t>.</a:t>
            </a:r>
            <a:r>
              <a:rPr lang="da-DK">
                <a:cs typeface="Noto Sans"/>
              </a:rPr>
              <a:t> </a:t>
            </a:r>
            <a:r>
              <a:rPr lang="da-DK" baseline="30000">
                <a:cs typeface="Noto Sans"/>
              </a:rPr>
              <a:t>‡ </a:t>
            </a:r>
            <a:r>
              <a:rPr lang="de-DE" err="1"/>
              <a:t>Staikov</a:t>
            </a:r>
            <a:r>
              <a:rPr lang="de-DE"/>
              <a:t> I, </a:t>
            </a:r>
            <a:r>
              <a:rPr lang="de-DE" err="1"/>
              <a:t>Neykov</a:t>
            </a:r>
            <a:r>
              <a:rPr lang="de-DE"/>
              <a:t> N, Marinovic B, </a:t>
            </a:r>
            <a:r>
              <a:rPr lang="de-DE" err="1"/>
              <a:t>Lipozenčić</a:t>
            </a:r>
            <a:r>
              <a:rPr lang="de-DE"/>
              <a:t> J, </a:t>
            </a:r>
            <a:r>
              <a:rPr lang="de-DE" err="1"/>
              <a:t>Tsankov</a:t>
            </a:r>
            <a:r>
              <a:rPr lang="de-DE"/>
              <a:t> N. Herpes </a:t>
            </a:r>
            <a:r>
              <a:rPr lang="de-DE" err="1"/>
              <a:t>zoster</a:t>
            </a:r>
            <a:r>
              <a:rPr lang="de-DE"/>
              <a:t> </a:t>
            </a:r>
            <a:r>
              <a:rPr lang="de-DE" err="1"/>
              <a:t>as</a:t>
            </a:r>
            <a:r>
              <a:rPr lang="de-DE"/>
              <a:t> a </a:t>
            </a:r>
            <a:r>
              <a:rPr lang="de-DE" err="1"/>
              <a:t>systemic</a:t>
            </a:r>
            <a:r>
              <a:rPr lang="de-DE"/>
              <a:t> </a:t>
            </a:r>
            <a:r>
              <a:rPr lang="de-DE" err="1"/>
              <a:t>disease</a:t>
            </a:r>
            <a:r>
              <a:rPr lang="de-DE"/>
              <a:t>. </a:t>
            </a:r>
            <a:r>
              <a:rPr lang="de-DE" err="1"/>
              <a:t>Clin</a:t>
            </a:r>
            <a:r>
              <a:rPr lang="de-DE"/>
              <a:t> </a:t>
            </a:r>
            <a:r>
              <a:rPr lang="de-DE" err="1"/>
              <a:t>Dermatol</a:t>
            </a:r>
            <a:r>
              <a:rPr lang="de-DE"/>
              <a:t>. 2014 May-Jun;32(3):424-9. </a:t>
            </a:r>
            <a:endParaRPr lang="de-DE" baseline="30000"/>
          </a:p>
        </p:txBody>
      </p:sp>
      <p:sp>
        <p:nvSpPr>
          <p:cNvPr id="4" name="Title 3">
            <a:extLst>
              <a:ext uri="{FF2B5EF4-FFF2-40B4-BE49-F238E27FC236}">
                <a16:creationId xmlns:a16="http://schemas.microsoft.com/office/drawing/2014/main" id="{99B82B33-DBED-9DA5-01FF-BDD283F6D262}"/>
              </a:ext>
            </a:extLst>
          </p:cNvPr>
          <p:cNvSpPr>
            <a:spLocks noGrp="1"/>
          </p:cNvSpPr>
          <p:nvPr>
            <p:ph type="title"/>
          </p:nvPr>
        </p:nvSpPr>
        <p:spPr/>
        <p:txBody>
          <a:bodyPr>
            <a:normAutofit fontScale="90000"/>
          </a:bodyPr>
          <a:lstStyle/>
          <a:p>
            <a:r>
              <a:rPr lang="de"/>
              <a:t>HZ ist eine systemische Erkankung</a:t>
            </a:r>
            <a:r>
              <a:rPr lang="de" baseline="30000"/>
              <a:t>‡</a:t>
            </a:r>
            <a:endParaRPr lang="en-GB" baseline="30000"/>
          </a:p>
        </p:txBody>
      </p:sp>
      <p:cxnSp>
        <p:nvCxnSpPr>
          <p:cNvPr id="23" name="Straight Connector 22">
            <a:extLst>
              <a:ext uri="{FF2B5EF4-FFF2-40B4-BE49-F238E27FC236}">
                <a16:creationId xmlns:a16="http://schemas.microsoft.com/office/drawing/2014/main" id="{8858BBFD-6BCB-0568-156D-6AFA763F1F99}"/>
              </a:ext>
            </a:extLst>
          </p:cNvPr>
          <p:cNvCxnSpPr>
            <a:cxnSpLocks/>
            <a:stCxn id="17" idx="1"/>
            <a:endCxn id="37" idx="0"/>
          </p:cNvCxnSpPr>
          <p:nvPr/>
        </p:nvCxnSpPr>
        <p:spPr>
          <a:xfrm flipH="1" flipV="1">
            <a:off x="6260406" y="1418592"/>
            <a:ext cx="1750177" cy="2082554"/>
          </a:xfrm>
          <a:prstGeom prst="line">
            <a:avLst/>
          </a:prstGeom>
          <a:ln w="19050" cap="rnd">
            <a:solidFill>
              <a:schemeClr val="accent2">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D0A0FC-B60B-7052-8820-942DC4F6677A}"/>
              </a:ext>
            </a:extLst>
          </p:cNvPr>
          <p:cNvCxnSpPr>
            <a:cxnSpLocks/>
            <a:stCxn id="38" idx="0"/>
          </p:cNvCxnSpPr>
          <p:nvPr/>
        </p:nvCxnSpPr>
        <p:spPr>
          <a:xfrm flipH="1" flipV="1">
            <a:off x="3985800" y="1750792"/>
            <a:ext cx="1668388" cy="228400"/>
          </a:xfrm>
          <a:prstGeom prst="line">
            <a:avLst/>
          </a:prstGeom>
          <a:ln w="19050" cap="rnd">
            <a:solidFill>
              <a:schemeClr val="accent1">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6D20000-F65C-1A51-63C7-A2A94E43EFE5}"/>
              </a:ext>
            </a:extLst>
          </p:cNvPr>
          <p:cNvCxnSpPr>
            <a:cxnSpLocks/>
            <a:stCxn id="49" idx="0"/>
            <a:endCxn id="19" idx="1"/>
          </p:cNvCxnSpPr>
          <p:nvPr/>
        </p:nvCxnSpPr>
        <p:spPr>
          <a:xfrm>
            <a:off x="6092799" y="1198067"/>
            <a:ext cx="1894394" cy="525315"/>
          </a:xfrm>
          <a:prstGeom prst="line">
            <a:avLst/>
          </a:prstGeom>
          <a:ln w="19050" cap="rnd">
            <a:solidFill>
              <a:schemeClr val="accent4">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4685A3-AF52-D00C-FEC2-B947DFE686AA}"/>
              </a:ext>
            </a:extLst>
          </p:cNvPr>
          <p:cNvCxnSpPr>
            <a:cxnSpLocks/>
            <a:stCxn id="15" idx="3"/>
            <a:endCxn id="42" idx="0"/>
          </p:cNvCxnSpPr>
          <p:nvPr/>
        </p:nvCxnSpPr>
        <p:spPr>
          <a:xfrm flipV="1">
            <a:off x="3974287" y="2173743"/>
            <a:ext cx="2295482" cy="1327403"/>
          </a:xfrm>
          <a:prstGeom prst="line">
            <a:avLst/>
          </a:prstGeom>
          <a:ln w="19050" cap="rnd">
            <a:solidFill>
              <a:schemeClr val="accent3">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Shape 34467">
            <a:extLst>
              <a:ext uri="{FF2B5EF4-FFF2-40B4-BE49-F238E27FC236}">
                <a16:creationId xmlns:a16="http://schemas.microsoft.com/office/drawing/2014/main" id="{798510D2-DF63-9109-CBD7-05C02D5AF73E}"/>
              </a:ext>
            </a:extLst>
          </p:cNvPr>
          <p:cNvSpPr/>
          <p:nvPr/>
        </p:nvSpPr>
        <p:spPr>
          <a:xfrm>
            <a:off x="6128043" y="1286172"/>
            <a:ext cx="264726"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2">
              <a:lumMod val="75000"/>
            </a:schemeClr>
          </a:solidFill>
          <a:ln w="12700" cap="flat">
            <a:noFill/>
            <a:miter lim="400000"/>
          </a:ln>
          <a:effectLst/>
        </p:spPr>
        <p:txBody>
          <a:bodyPr wrap="square" lIns="0" tIns="0" rIns="0" bIns="0" numCol="1"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5063" b="0" i="0" u="none" strike="noStrike" kern="1200" cap="none" spc="0" normalizeH="0" baseline="0" noProof="0">
              <a:ln>
                <a:noFill/>
              </a:ln>
              <a:solidFill>
                <a:srgbClr val="000000"/>
              </a:solidFill>
              <a:effectLst/>
              <a:uLnTx/>
              <a:uFillTx/>
              <a:latin typeface="Lato Light" panose="020F0502020204030203" pitchFamily="34" charset="0"/>
              <a:ea typeface="+mn-ea"/>
              <a:cs typeface="Arial"/>
            </a:endParaRPr>
          </a:p>
        </p:txBody>
      </p:sp>
      <p:sp>
        <p:nvSpPr>
          <p:cNvPr id="38" name="Shape 34467">
            <a:extLst>
              <a:ext uri="{FF2B5EF4-FFF2-40B4-BE49-F238E27FC236}">
                <a16:creationId xmlns:a16="http://schemas.microsoft.com/office/drawing/2014/main" id="{150ED4E6-F813-07BB-3DA1-8ED7AC5432E9}"/>
              </a:ext>
            </a:extLst>
          </p:cNvPr>
          <p:cNvSpPr/>
          <p:nvPr/>
        </p:nvSpPr>
        <p:spPr>
          <a:xfrm>
            <a:off x="5521825" y="1846772"/>
            <a:ext cx="264726"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5063" b="0" i="0" u="none" strike="noStrike" kern="1200" cap="none" spc="0" normalizeH="0" baseline="0" noProof="0">
              <a:ln>
                <a:noFill/>
              </a:ln>
              <a:solidFill>
                <a:srgbClr val="000000"/>
              </a:solidFill>
              <a:effectLst/>
              <a:uLnTx/>
              <a:uFillTx/>
              <a:latin typeface="Lato Light" panose="020F0502020204030203" pitchFamily="34" charset="0"/>
              <a:ea typeface="+mn-ea"/>
              <a:cs typeface="Arial"/>
            </a:endParaRPr>
          </a:p>
        </p:txBody>
      </p:sp>
      <p:sp>
        <p:nvSpPr>
          <p:cNvPr id="42" name="Shape 34467">
            <a:extLst>
              <a:ext uri="{FF2B5EF4-FFF2-40B4-BE49-F238E27FC236}">
                <a16:creationId xmlns:a16="http://schemas.microsoft.com/office/drawing/2014/main" id="{68B499FD-2F35-8ACB-943B-2B8457E9592F}"/>
              </a:ext>
            </a:extLst>
          </p:cNvPr>
          <p:cNvSpPr/>
          <p:nvPr/>
        </p:nvSpPr>
        <p:spPr>
          <a:xfrm>
            <a:off x="6137406" y="2041323"/>
            <a:ext cx="264726"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3">
              <a:lumMod val="75000"/>
            </a:schemeClr>
          </a:solidFill>
          <a:ln w="12700" cap="flat">
            <a:noFill/>
            <a:miter lim="400000"/>
          </a:ln>
          <a:effectLst/>
        </p:spPr>
        <p:txBody>
          <a:bodyPr wrap="square" lIns="0" tIns="0" rIns="0" bIns="0" numCol="1"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5063" b="0" i="0" u="none" strike="noStrike" kern="1200" cap="none" spc="0" normalizeH="0" baseline="0" noProof="0">
              <a:ln>
                <a:noFill/>
              </a:ln>
              <a:solidFill>
                <a:srgbClr val="000000"/>
              </a:solidFill>
              <a:effectLst/>
              <a:uLnTx/>
              <a:uFillTx/>
              <a:latin typeface="Lato Light" panose="020F0502020204030203" pitchFamily="34" charset="0"/>
              <a:ea typeface="+mn-ea"/>
              <a:cs typeface="Arial"/>
            </a:endParaRPr>
          </a:p>
        </p:txBody>
      </p:sp>
      <p:sp>
        <p:nvSpPr>
          <p:cNvPr id="43" name="Shape 34467">
            <a:extLst>
              <a:ext uri="{FF2B5EF4-FFF2-40B4-BE49-F238E27FC236}">
                <a16:creationId xmlns:a16="http://schemas.microsoft.com/office/drawing/2014/main" id="{5E378C39-33A5-7D00-9D32-1FF4A476D593}"/>
              </a:ext>
            </a:extLst>
          </p:cNvPr>
          <p:cNvSpPr/>
          <p:nvPr/>
        </p:nvSpPr>
        <p:spPr>
          <a:xfrm>
            <a:off x="6693169" y="2869064"/>
            <a:ext cx="264726"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5">
              <a:lumMod val="75000"/>
            </a:schemeClr>
          </a:solidFill>
          <a:ln w="12700" cap="flat">
            <a:noFill/>
            <a:miter lim="400000"/>
          </a:ln>
          <a:effectLst/>
        </p:spPr>
        <p:txBody>
          <a:bodyPr wrap="square" lIns="0" tIns="0" rIns="0" bIns="0" numCol="1"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5063" b="0" i="0" u="none" strike="noStrike" kern="1200" cap="none" spc="0" normalizeH="0" baseline="0" noProof="0">
              <a:ln>
                <a:noFill/>
              </a:ln>
              <a:solidFill>
                <a:srgbClr val="000000"/>
              </a:solidFill>
              <a:effectLst/>
              <a:uLnTx/>
              <a:uFillTx/>
              <a:latin typeface="Lato Light" panose="020F0502020204030203" pitchFamily="34" charset="0"/>
              <a:ea typeface="+mn-ea"/>
              <a:cs typeface="Arial"/>
            </a:endParaRPr>
          </a:p>
        </p:txBody>
      </p:sp>
      <p:sp>
        <p:nvSpPr>
          <p:cNvPr id="49" name="Shape 34467">
            <a:extLst>
              <a:ext uri="{FF2B5EF4-FFF2-40B4-BE49-F238E27FC236}">
                <a16:creationId xmlns:a16="http://schemas.microsoft.com/office/drawing/2014/main" id="{B8C8F450-00A8-EC2E-1FE7-6E946BBCD612}"/>
              </a:ext>
            </a:extLst>
          </p:cNvPr>
          <p:cNvSpPr/>
          <p:nvPr/>
        </p:nvSpPr>
        <p:spPr>
          <a:xfrm>
            <a:off x="5960436" y="1065647"/>
            <a:ext cx="264726"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4">
              <a:lumMod val="75000"/>
            </a:schemeClr>
          </a:solidFill>
          <a:ln w="12700" cap="flat">
            <a:noFill/>
            <a:miter lim="400000"/>
          </a:ln>
          <a:effectLst/>
        </p:spPr>
        <p:txBody>
          <a:bodyPr wrap="square" lIns="0" tIns="0" rIns="0" bIns="0" numCol="1"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5063" b="0" i="0" u="none" strike="noStrike" kern="1200" cap="none" spc="0" normalizeH="0" baseline="0" noProof="0">
              <a:ln>
                <a:noFill/>
              </a:ln>
              <a:solidFill>
                <a:srgbClr val="000000"/>
              </a:solidFill>
              <a:effectLst/>
              <a:uLnTx/>
              <a:uFillTx/>
              <a:latin typeface="Lato Light" panose="020F0502020204030203" pitchFamily="34" charset="0"/>
              <a:ea typeface="+mn-ea"/>
              <a:cs typeface="Arial"/>
            </a:endParaRPr>
          </a:p>
        </p:txBody>
      </p:sp>
      <p:sp>
        <p:nvSpPr>
          <p:cNvPr id="9" name="TextBox 8">
            <a:extLst>
              <a:ext uri="{FF2B5EF4-FFF2-40B4-BE49-F238E27FC236}">
                <a16:creationId xmlns:a16="http://schemas.microsoft.com/office/drawing/2014/main" id="{44CD9482-AD43-7AD3-8792-3FEED5D7ACB5}"/>
              </a:ext>
            </a:extLst>
          </p:cNvPr>
          <p:cNvSpPr txBox="1"/>
          <p:nvPr/>
        </p:nvSpPr>
        <p:spPr>
          <a:xfrm>
            <a:off x="4093342" y="4351328"/>
            <a:ext cx="3896515" cy="1254812"/>
          </a:xfrm>
          <a:prstGeom prst="rect">
            <a:avLst/>
          </a:prstGeom>
          <a:solidFill>
            <a:schemeClr val="bg1">
              <a:lumMod val="95000"/>
            </a:schemeClr>
          </a:solidFill>
          <a:ln w="12700">
            <a:noFill/>
          </a:ln>
        </p:spPr>
        <p:txBody>
          <a:bodyPr wrap="square" lIns="72000" tIns="432000" rIns="72000" bIns="432000" numCol="2" rtlCol="0" anchor="ctr">
            <a:noAutofit/>
          </a:bodyPr>
          <a:lstStyle/>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endParaRPr kumimoji="0" lang="en-GB" sz="1200" b="0" i="0" u="none" strike="noStrike" kern="1200" cap="none" spc="0" normalizeH="0" baseline="0" noProof="0">
              <a:ln>
                <a:noFill/>
              </a:ln>
              <a:solidFill>
                <a:srgbClr val="000000"/>
              </a:solidFill>
              <a:effectLst/>
              <a:uLnTx/>
              <a:uFillTx/>
              <a:latin typeface="Arial"/>
              <a:ea typeface="+mn-ea"/>
              <a:cs typeface="Arial"/>
            </a:endParaRPr>
          </a:p>
          <a:p>
            <a:pPr marL="91440" marR="0" lvl="0" indent="0" algn="ctr" defTabSz="1219170" rtl="0" eaLnBrk="0" fontAlgn="auto" latinLnBrk="0" hangingPunct="0">
              <a:lnSpc>
                <a:spcPct val="100000"/>
              </a:lnSpc>
              <a:spcBef>
                <a:spcPts val="300"/>
              </a:spcBef>
              <a:spcAft>
                <a:spcPts val="300"/>
              </a:spcAft>
              <a:buClr>
                <a:srgbClr val="F36633"/>
              </a:buClr>
              <a:buSzPct val="110000"/>
              <a:buFontTx/>
              <a:buNone/>
              <a:tabLst/>
              <a:defRPr/>
            </a:pPr>
            <a:r>
              <a:rPr kumimoji="0" lang="de" sz="1200" b="0" i="0" u="none" strike="noStrike" kern="0" cap="none" spc="0" normalizeH="0" baseline="0" noProof="0">
                <a:ln>
                  <a:noFill/>
                </a:ln>
                <a:solidFill>
                  <a:srgbClr val="000000"/>
                </a:solidFill>
                <a:effectLst/>
                <a:uLnTx/>
                <a:uFillTx/>
                <a:latin typeface="Arial"/>
                <a:ea typeface="+mn-ea"/>
                <a:cs typeface="Arial"/>
              </a:rPr>
              <a:t>Disseminierter Zoster</a:t>
            </a:r>
          </a:p>
          <a:p>
            <a:pPr marL="91440" marR="0" lvl="0" indent="0" algn="ctr" defTabSz="1219170" rtl="0" eaLnBrk="0" fontAlgn="auto" latinLnBrk="0" hangingPunct="0">
              <a:lnSpc>
                <a:spcPct val="100000"/>
              </a:lnSpc>
              <a:spcBef>
                <a:spcPts val="300"/>
              </a:spcBef>
              <a:spcAft>
                <a:spcPts val="300"/>
              </a:spcAft>
              <a:buClr>
                <a:srgbClr val="F36633"/>
              </a:buClr>
              <a:buSzPct val="110000"/>
              <a:buFontTx/>
              <a:buNone/>
              <a:tabLst/>
              <a:defRPr/>
            </a:pPr>
            <a:r>
              <a:rPr kumimoji="0" lang="de" sz="1800" b="1" i="0" u="none" strike="noStrike" kern="0" cap="none" spc="0" normalizeH="0" baseline="0" noProof="0">
                <a:ln>
                  <a:noFill/>
                </a:ln>
                <a:solidFill>
                  <a:srgbClr val="FFC709">
                    <a:lumMod val="75000"/>
                  </a:srgbClr>
                </a:solidFill>
                <a:effectLst/>
                <a:uLnTx/>
                <a:uFillTx/>
                <a:latin typeface="Arial"/>
                <a:ea typeface="+mn-ea"/>
                <a:cs typeface="Arial"/>
              </a:rPr>
              <a:t>0,3–8,2% </a:t>
            </a:r>
          </a:p>
          <a:p>
            <a:pPr marL="91440" marR="0" lvl="0" indent="0" algn="ctr" defTabSz="1219170" rtl="0" eaLnBrk="0" fontAlgn="auto" latinLnBrk="0" hangingPunct="0">
              <a:lnSpc>
                <a:spcPct val="100000"/>
              </a:lnSpc>
              <a:spcBef>
                <a:spcPts val="300"/>
              </a:spcBef>
              <a:spcAft>
                <a:spcPts val="300"/>
              </a:spcAft>
              <a:buClr>
                <a:srgbClr val="F36633"/>
              </a:buClr>
              <a:buSzPct val="110000"/>
              <a:buFontTx/>
              <a:buNone/>
              <a:tabLst/>
              <a:defRPr/>
            </a:pPr>
            <a:r>
              <a:rPr kumimoji="0" lang="de" sz="1200" b="0" i="0" u="none" strike="noStrike" kern="0" cap="none" spc="0" normalizeH="0" baseline="0" noProof="0">
                <a:ln>
                  <a:noFill/>
                </a:ln>
                <a:solidFill>
                  <a:srgbClr val="000000"/>
                </a:solidFill>
                <a:effectLst/>
                <a:uLnTx/>
                <a:uFillTx/>
                <a:latin typeface="Arial"/>
                <a:ea typeface="+mn-ea"/>
                <a:cs typeface="Arial"/>
              </a:rPr>
              <a:t>der Patienten mit HZ</a:t>
            </a:r>
            <a:r>
              <a:rPr kumimoji="0" lang="de" sz="1200" b="0" i="0" u="none" strike="noStrike" kern="0" cap="none" spc="0" normalizeH="0" baseline="30000" noProof="0">
                <a:ln>
                  <a:noFill/>
                </a:ln>
                <a:solidFill>
                  <a:srgbClr val="000000"/>
                </a:solidFill>
                <a:effectLst/>
                <a:uLnTx/>
                <a:uFillTx/>
                <a:latin typeface="Arial"/>
                <a:ea typeface="+mn-ea"/>
                <a:cs typeface="Arial"/>
              </a:rPr>
              <a:t>9</a:t>
            </a:r>
          </a:p>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endParaRPr kumimoji="0" lang="en-GB" sz="1200" b="0" i="0" u="none" strike="noStrike" kern="0" cap="none" spc="0" normalizeH="0" baseline="0" noProof="0">
              <a:ln>
                <a:noFill/>
              </a:ln>
              <a:solidFill>
                <a:srgbClr val="000000"/>
              </a:solidFill>
              <a:effectLst/>
              <a:uLnTx/>
              <a:uFillTx/>
              <a:latin typeface="Arial"/>
              <a:ea typeface="+mn-ea"/>
              <a:cs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00000"/>
                </a:solidFill>
                <a:effectLst/>
                <a:uLnTx/>
                <a:uFillTx/>
                <a:latin typeface="Arial"/>
                <a:ea typeface="+mn-ea"/>
                <a:cs typeface="Arial"/>
              </a:rPr>
              <a:t>Jegliche kutanen Komplikationen treten bei</a:t>
            </a:r>
            <a:endParaRPr kumimoji="0" lang="de-DE" sz="1800" b="0" i="0" u="none" strike="noStrike" kern="0" cap="none" spc="0" normalizeH="0" baseline="0" noProof="0">
              <a:ln>
                <a:noFill/>
              </a:ln>
              <a:solidFill>
                <a:srgbClr val="000000"/>
              </a:solidFill>
              <a:effectLst/>
              <a:uLnTx/>
              <a:uFillTx/>
              <a:latin typeface="Arial"/>
              <a:ea typeface="+mn-ea"/>
              <a:cs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rgbClr val="FFC709">
                    <a:lumMod val="75000"/>
                  </a:srgbClr>
                </a:solidFill>
                <a:effectLst/>
                <a:uLnTx/>
                <a:uFillTx/>
                <a:latin typeface="Arial"/>
                <a:ea typeface="+mn-ea"/>
                <a:cs typeface="Arial"/>
              </a:rPr>
              <a:t>0,7–10,5%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00000"/>
                </a:solidFill>
                <a:effectLst/>
                <a:uLnTx/>
                <a:uFillTx/>
                <a:latin typeface="Arial"/>
                <a:ea typeface="+mn-ea"/>
                <a:cs typeface="Arial"/>
              </a:rPr>
              <a:t>der Patienten mit HZO auf</a:t>
            </a:r>
            <a:r>
              <a:rPr kumimoji="0" lang="de" sz="1200" b="0" i="0" u="none" strike="noStrike" kern="0" cap="none" spc="0" normalizeH="0" baseline="30000" noProof="0">
                <a:ln>
                  <a:noFill/>
                </a:ln>
                <a:solidFill>
                  <a:srgbClr val="000000"/>
                </a:solidFill>
                <a:effectLst/>
                <a:uLnTx/>
                <a:uFillTx/>
                <a:latin typeface="Arial"/>
                <a:ea typeface="+mn-ea"/>
                <a:cs typeface="Arial"/>
              </a:rPr>
              <a:t>9</a:t>
            </a:r>
            <a:endParaRPr kumimoji="0" lang="de-DE" sz="1200" b="0" i="0" u="none" strike="noStrike" kern="0" cap="none" spc="0" normalizeH="0" baseline="0" noProof="0">
              <a:ln>
                <a:noFill/>
              </a:ln>
              <a:solidFill>
                <a:srgbClr val="000000"/>
              </a:solidFill>
              <a:effectLst/>
              <a:uLnTx/>
              <a:uFillTx/>
              <a:latin typeface="Arial"/>
              <a:ea typeface="+mn-ea"/>
              <a:cs typeface="Arial"/>
            </a:endParaRPr>
          </a:p>
        </p:txBody>
      </p:sp>
      <p:sp>
        <p:nvSpPr>
          <p:cNvPr id="44" name="TextBox 43">
            <a:extLst>
              <a:ext uri="{FF2B5EF4-FFF2-40B4-BE49-F238E27FC236}">
                <a16:creationId xmlns:a16="http://schemas.microsoft.com/office/drawing/2014/main" id="{71A3C06C-1723-B2FC-899D-381D344501B5}"/>
              </a:ext>
            </a:extLst>
          </p:cNvPr>
          <p:cNvSpPr txBox="1"/>
          <p:nvPr/>
        </p:nvSpPr>
        <p:spPr>
          <a:xfrm>
            <a:off x="5274326" y="4361040"/>
            <a:ext cx="1569977" cy="30777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err="1">
                <a:ln>
                  <a:noFill/>
                </a:ln>
                <a:solidFill>
                  <a:srgbClr val="FFC709">
                    <a:lumMod val="75000"/>
                  </a:srgbClr>
                </a:solidFill>
                <a:effectLst/>
                <a:uLnTx/>
                <a:uFillTx/>
                <a:latin typeface="Arial"/>
                <a:ea typeface="+mn-ea"/>
                <a:cs typeface="Arial"/>
              </a:rPr>
              <a:t>Dermatologisch</a:t>
            </a:r>
            <a:endParaRPr kumimoji="0" lang="en-GB" sz="1400" b="0" i="0" u="none" strike="noStrike" kern="1200" cap="none" spc="0" normalizeH="0" baseline="0" noProof="0">
              <a:ln>
                <a:noFill/>
              </a:ln>
              <a:solidFill>
                <a:srgbClr val="FFC709">
                  <a:lumMod val="75000"/>
                </a:srgbClr>
              </a:solidFill>
              <a:effectLst/>
              <a:uLnTx/>
              <a:uFillTx/>
              <a:latin typeface="Arial"/>
              <a:ea typeface="+mn-ea"/>
              <a:cs typeface="Arial"/>
            </a:endParaRPr>
          </a:p>
        </p:txBody>
      </p:sp>
      <p:cxnSp>
        <p:nvCxnSpPr>
          <p:cNvPr id="11" name="Straight Connector 10">
            <a:extLst>
              <a:ext uri="{FF2B5EF4-FFF2-40B4-BE49-F238E27FC236}">
                <a16:creationId xmlns:a16="http://schemas.microsoft.com/office/drawing/2014/main" id="{D1161FDA-BC20-3311-FFC4-CCC7FE2B88DA}"/>
              </a:ext>
            </a:extLst>
          </p:cNvPr>
          <p:cNvCxnSpPr>
            <a:cxnSpLocks/>
          </p:cNvCxnSpPr>
          <p:nvPr/>
        </p:nvCxnSpPr>
        <p:spPr>
          <a:xfrm>
            <a:off x="5975321" y="4668817"/>
            <a:ext cx="0" cy="827486"/>
          </a:xfrm>
          <a:prstGeom prst="line">
            <a:avLst/>
          </a:prstGeom>
          <a:ln w="9525"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EF63841-8AE1-E6C9-F1B5-0F50A4F35C8E}"/>
              </a:ext>
            </a:extLst>
          </p:cNvPr>
          <p:cNvCxnSpPr>
            <a:cxnSpLocks/>
          </p:cNvCxnSpPr>
          <p:nvPr/>
        </p:nvCxnSpPr>
        <p:spPr>
          <a:xfrm flipH="1">
            <a:off x="6108724" y="2990767"/>
            <a:ext cx="710630" cy="1370273"/>
          </a:xfrm>
          <a:prstGeom prst="line">
            <a:avLst/>
          </a:prstGeom>
          <a:ln w="19050" cap="rnd">
            <a:solidFill>
              <a:schemeClr val="accent5">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0D898FD9-DF64-177E-B9ED-54DFAABC1A66}"/>
              </a:ext>
            </a:extLst>
          </p:cNvPr>
          <p:cNvSpPr/>
          <p:nvPr/>
        </p:nvSpPr>
        <p:spPr bwMode="auto">
          <a:xfrm>
            <a:off x="3989564" y="4082260"/>
            <a:ext cx="567707" cy="568800"/>
          </a:xfrm>
          <a:prstGeom prst="ellipse">
            <a:avLst/>
          </a:prstGeom>
          <a:solidFill>
            <a:schemeClr val="bg1"/>
          </a:solidFill>
          <a:ln w="19050">
            <a:solidFill>
              <a:srgbClr val="C69900"/>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endParaRPr kumimoji="0" lang="de-DE" sz="1600" b="0" i="0" u="none" strike="noStrike" kern="0" cap="none" spc="0" normalizeH="0" baseline="0" noProof="0" err="1">
              <a:ln>
                <a:noFill/>
              </a:ln>
              <a:solidFill>
                <a:srgbClr val="000000"/>
              </a:solidFill>
              <a:effectLst/>
              <a:uLnTx/>
              <a:uFillTx/>
              <a:latin typeface="Arial"/>
              <a:ea typeface="+mn-ea"/>
              <a:cs typeface="Arial"/>
            </a:endParaRPr>
          </a:p>
        </p:txBody>
      </p:sp>
      <p:sp>
        <p:nvSpPr>
          <p:cNvPr id="56" name="Ellipse 55">
            <a:extLst>
              <a:ext uri="{FF2B5EF4-FFF2-40B4-BE49-F238E27FC236}">
                <a16:creationId xmlns:a16="http://schemas.microsoft.com/office/drawing/2014/main" id="{537152FC-3CD9-33F6-F997-3EA140A3218E}"/>
              </a:ext>
            </a:extLst>
          </p:cNvPr>
          <p:cNvSpPr/>
          <p:nvPr/>
        </p:nvSpPr>
        <p:spPr bwMode="auto">
          <a:xfrm>
            <a:off x="7816313" y="2573564"/>
            <a:ext cx="567707" cy="568800"/>
          </a:xfrm>
          <a:prstGeom prst="ellipse">
            <a:avLst/>
          </a:prstGeom>
          <a:solidFill>
            <a:schemeClr val="bg1"/>
          </a:solidFill>
          <a:ln w="19050">
            <a:solidFill>
              <a:srgbClr val="A91248"/>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endParaRPr kumimoji="0" lang="de-DE" sz="1600" b="0" i="0" u="none" strike="noStrike" kern="0" cap="none" spc="0" normalizeH="0" baseline="0" noProof="0" err="1">
              <a:ln>
                <a:noFill/>
              </a:ln>
              <a:solidFill>
                <a:srgbClr val="000000"/>
              </a:solidFill>
              <a:effectLst/>
              <a:uLnTx/>
              <a:uFillTx/>
              <a:latin typeface="Arial"/>
              <a:ea typeface="+mn-ea"/>
              <a:cs typeface="Arial"/>
            </a:endParaRPr>
          </a:p>
        </p:txBody>
      </p:sp>
      <p:pic>
        <p:nvPicPr>
          <p:cNvPr id="36" name="Graphic 35" descr="Eye with solid fill">
            <a:extLst>
              <a:ext uri="{FF2B5EF4-FFF2-40B4-BE49-F238E27FC236}">
                <a16:creationId xmlns:a16="http://schemas.microsoft.com/office/drawing/2014/main" id="{A4D37E3A-861A-2021-DA97-7DA60B3C97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55019" y="2613401"/>
            <a:ext cx="500543" cy="500543"/>
          </a:xfrm>
          <a:prstGeom prst="rect">
            <a:avLst/>
          </a:prstGeom>
        </p:spPr>
      </p:pic>
      <p:grpSp>
        <p:nvGrpSpPr>
          <p:cNvPr id="58" name="Gruppieren 57">
            <a:extLst>
              <a:ext uri="{FF2B5EF4-FFF2-40B4-BE49-F238E27FC236}">
                <a16:creationId xmlns:a16="http://schemas.microsoft.com/office/drawing/2014/main" id="{59573520-E5DF-E79A-3A4B-E7D4BBE42810}"/>
              </a:ext>
            </a:extLst>
          </p:cNvPr>
          <p:cNvGrpSpPr/>
          <p:nvPr/>
        </p:nvGrpSpPr>
        <p:grpSpPr>
          <a:xfrm>
            <a:off x="241924" y="2629173"/>
            <a:ext cx="567707" cy="568800"/>
            <a:chOff x="3537121" y="2987579"/>
            <a:chExt cx="567707" cy="568800"/>
          </a:xfrm>
        </p:grpSpPr>
        <p:sp>
          <p:nvSpPr>
            <p:cNvPr id="53" name="Ellipse 52">
              <a:extLst>
                <a:ext uri="{FF2B5EF4-FFF2-40B4-BE49-F238E27FC236}">
                  <a16:creationId xmlns:a16="http://schemas.microsoft.com/office/drawing/2014/main" id="{CD003BB1-0E8E-B48B-ED2E-22757AFC93F0}"/>
                </a:ext>
              </a:extLst>
            </p:cNvPr>
            <p:cNvSpPr/>
            <p:nvPr/>
          </p:nvSpPr>
          <p:spPr bwMode="auto">
            <a:xfrm>
              <a:off x="3537121" y="2987579"/>
              <a:ext cx="567707" cy="568800"/>
            </a:xfrm>
            <a:prstGeom prst="ellipse">
              <a:avLst/>
            </a:prstGeom>
            <a:solidFill>
              <a:schemeClr val="bg1"/>
            </a:solidFill>
            <a:ln w="19050">
              <a:solidFill>
                <a:srgbClr val="4F873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endParaRPr kumimoji="0" lang="de-DE" sz="1600" b="0" i="0" u="none" strike="noStrike" kern="0" cap="none" spc="0" normalizeH="0" baseline="0" noProof="0" err="1">
                <a:ln>
                  <a:noFill/>
                </a:ln>
                <a:solidFill>
                  <a:srgbClr val="000000"/>
                </a:solidFill>
                <a:effectLst/>
                <a:uLnTx/>
                <a:uFillTx/>
                <a:latin typeface="Arial"/>
                <a:ea typeface="+mn-ea"/>
                <a:cs typeface="Arial"/>
              </a:endParaRPr>
            </a:p>
          </p:txBody>
        </p:sp>
        <p:pic>
          <p:nvPicPr>
            <p:cNvPr id="35" name="Graphic 34" descr="Heart organ with solid fill">
              <a:extLst>
                <a:ext uri="{FF2B5EF4-FFF2-40B4-BE49-F238E27FC236}">
                  <a16:creationId xmlns:a16="http://schemas.microsoft.com/office/drawing/2014/main" id="{D3D6D689-FAAF-BF91-95FF-87BD70309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66009" y="3021363"/>
              <a:ext cx="500543" cy="500543"/>
            </a:xfrm>
            <a:prstGeom prst="rect">
              <a:avLst/>
            </a:prstGeom>
          </p:spPr>
        </p:pic>
      </p:grpSp>
      <p:pic>
        <p:nvPicPr>
          <p:cNvPr id="34" name="Graphic 33" descr="Man with solid fill">
            <a:extLst>
              <a:ext uri="{FF2B5EF4-FFF2-40B4-BE49-F238E27FC236}">
                <a16:creationId xmlns:a16="http://schemas.microsoft.com/office/drawing/2014/main" id="{2C42807A-958E-EC95-7DA0-625B8DAF12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18620" y="4116388"/>
            <a:ext cx="500543" cy="500543"/>
          </a:xfrm>
          <a:prstGeom prst="rect">
            <a:avLst/>
          </a:prstGeom>
        </p:spPr>
      </p:pic>
      <p:grpSp>
        <p:nvGrpSpPr>
          <p:cNvPr id="66" name="Gruppieren 65">
            <a:extLst>
              <a:ext uri="{FF2B5EF4-FFF2-40B4-BE49-F238E27FC236}">
                <a16:creationId xmlns:a16="http://schemas.microsoft.com/office/drawing/2014/main" id="{1D7BB8BD-C8B0-67A9-40B4-5514D8A1D537}"/>
              </a:ext>
            </a:extLst>
          </p:cNvPr>
          <p:cNvGrpSpPr/>
          <p:nvPr/>
        </p:nvGrpSpPr>
        <p:grpSpPr>
          <a:xfrm>
            <a:off x="7817675" y="744507"/>
            <a:ext cx="567707" cy="568800"/>
            <a:chOff x="7960902" y="1081766"/>
            <a:chExt cx="567707" cy="568800"/>
          </a:xfrm>
        </p:grpSpPr>
        <p:sp>
          <p:nvSpPr>
            <p:cNvPr id="39" name="Ellipse 38">
              <a:extLst>
                <a:ext uri="{FF2B5EF4-FFF2-40B4-BE49-F238E27FC236}">
                  <a16:creationId xmlns:a16="http://schemas.microsoft.com/office/drawing/2014/main" id="{ECC66AB7-8254-53E8-74BD-602E22A76721}"/>
                </a:ext>
              </a:extLst>
            </p:cNvPr>
            <p:cNvSpPr/>
            <p:nvPr/>
          </p:nvSpPr>
          <p:spPr bwMode="auto">
            <a:xfrm>
              <a:off x="7960902" y="1081766"/>
              <a:ext cx="567707" cy="568800"/>
            </a:xfrm>
            <a:prstGeom prst="ellipse">
              <a:avLst/>
            </a:prstGeom>
            <a:solidFill>
              <a:schemeClr val="bg1"/>
            </a:solidFill>
            <a:ln w="19050">
              <a:solidFill>
                <a:srgbClr val="1B3B7A"/>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endParaRPr kumimoji="0" lang="de-DE" sz="1600" b="0" i="0" u="none" strike="noStrike" kern="0" cap="none" spc="0" normalizeH="0" baseline="0" noProof="0" err="1">
                <a:ln>
                  <a:noFill/>
                </a:ln>
                <a:solidFill>
                  <a:srgbClr val="000000"/>
                </a:solidFill>
                <a:effectLst/>
                <a:uLnTx/>
                <a:uFillTx/>
                <a:latin typeface="Arial"/>
                <a:ea typeface="+mn-ea"/>
                <a:cs typeface="Arial"/>
              </a:endParaRPr>
            </a:p>
          </p:txBody>
        </p:sp>
        <p:pic>
          <p:nvPicPr>
            <p:cNvPr id="33" name="Graphic 32" descr="Brain in head with solid fill">
              <a:extLst>
                <a:ext uri="{FF2B5EF4-FFF2-40B4-BE49-F238E27FC236}">
                  <a16:creationId xmlns:a16="http://schemas.microsoft.com/office/drawing/2014/main" id="{3F10B64A-7EB3-1C27-0153-401E7B248E3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94483" y="1088230"/>
              <a:ext cx="500543" cy="500543"/>
            </a:xfrm>
            <a:prstGeom prst="rect">
              <a:avLst/>
            </a:prstGeom>
          </p:spPr>
        </p:pic>
      </p:grpSp>
      <p:cxnSp>
        <p:nvCxnSpPr>
          <p:cNvPr id="24" name="Straight Connector 23">
            <a:extLst>
              <a:ext uri="{FF2B5EF4-FFF2-40B4-BE49-F238E27FC236}">
                <a16:creationId xmlns:a16="http://schemas.microsoft.com/office/drawing/2014/main" id="{390C6E21-0D20-F18E-B1D0-5D1AA4D0542E}"/>
              </a:ext>
            </a:extLst>
          </p:cNvPr>
          <p:cNvCxnSpPr>
            <a:cxnSpLocks/>
          </p:cNvCxnSpPr>
          <p:nvPr/>
        </p:nvCxnSpPr>
        <p:spPr>
          <a:xfrm>
            <a:off x="9856304" y="3142364"/>
            <a:ext cx="0" cy="989835"/>
          </a:xfrm>
          <a:prstGeom prst="line">
            <a:avLst/>
          </a:prstGeom>
          <a:ln w="9525" cap="rnd">
            <a:solidFill>
              <a:srgbClr val="A9124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4086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ED446F-B501-44D6-B1A8-FCF04302BBF5}"/>
              </a:ext>
            </a:extLst>
          </p:cNvPr>
          <p:cNvSpPr>
            <a:spLocks noGrp="1"/>
          </p:cNvSpPr>
          <p:nvPr>
            <p:ph type="body" sz="quarter" idx="18"/>
          </p:nvPr>
        </p:nvSpPr>
        <p:spPr>
          <a:xfrm>
            <a:off x="1513370" y="6465712"/>
            <a:ext cx="9116215" cy="298800"/>
          </a:xfrm>
        </p:spPr>
        <p:txBody>
          <a:bodyPr/>
          <a:lstStyle/>
          <a:p>
            <a:r>
              <a:rPr lang="en-GB" sz="800">
                <a:latin typeface="Arial"/>
              </a:rPr>
              <a:t>CKD = </a:t>
            </a:r>
            <a:r>
              <a:rPr lang="en-GB" sz="800" err="1">
                <a:latin typeface="Arial"/>
              </a:rPr>
              <a:t>chronische</a:t>
            </a:r>
            <a:r>
              <a:rPr lang="en-GB" sz="800">
                <a:latin typeface="Arial"/>
              </a:rPr>
              <a:t> </a:t>
            </a:r>
            <a:r>
              <a:rPr lang="en-GB" sz="800" err="1">
                <a:latin typeface="Arial"/>
              </a:rPr>
              <a:t>Nierenerkrankung</a:t>
            </a:r>
            <a:r>
              <a:rPr lang="en-GB" sz="800">
                <a:latin typeface="Arial"/>
              </a:rPr>
              <a:t> (chronic kidney disease)</a:t>
            </a:r>
            <a:br>
              <a:rPr lang="en-GB" sz="800"/>
            </a:br>
            <a:r>
              <a:rPr lang="en-US" sz="800"/>
              <a:t>1. </a:t>
            </a:r>
            <a:r>
              <a:rPr lang="de-DE" sz="800">
                <a:hlinkClick r:id="rId3"/>
              </a:rPr>
              <a:t>RKI - RKI-Ratgeber - Windpocken (Varizellen), Gürtelrose (Herpes </a:t>
            </a:r>
            <a:r>
              <a:rPr lang="de-DE" sz="800" err="1">
                <a:hlinkClick r:id="rId3"/>
              </a:rPr>
              <a:t>zoster</a:t>
            </a:r>
            <a:r>
              <a:rPr lang="de-DE" sz="800">
                <a:hlinkClick r:id="rId3"/>
              </a:rPr>
              <a:t>)</a:t>
            </a:r>
            <a:r>
              <a:rPr lang="de-DE" sz="800"/>
              <a:t> (abgerufen am 26.06.2025)</a:t>
            </a:r>
            <a:endParaRPr lang="en-US" sz="800"/>
          </a:p>
        </p:txBody>
      </p:sp>
      <p:sp>
        <p:nvSpPr>
          <p:cNvPr id="7" name="Title 6">
            <a:extLst>
              <a:ext uri="{FF2B5EF4-FFF2-40B4-BE49-F238E27FC236}">
                <a16:creationId xmlns:a16="http://schemas.microsoft.com/office/drawing/2014/main" id="{A0A70BF8-2966-4757-A6F8-A535BE027094}"/>
              </a:ext>
            </a:extLst>
          </p:cNvPr>
          <p:cNvSpPr>
            <a:spLocks noGrp="1"/>
          </p:cNvSpPr>
          <p:nvPr>
            <p:ph type="title"/>
          </p:nvPr>
        </p:nvSpPr>
        <p:spPr/>
        <p:txBody>
          <a:bodyPr>
            <a:normAutofit fontScale="90000"/>
          </a:bodyPr>
          <a:lstStyle/>
          <a:p>
            <a:r>
              <a:rPr lang="de-de" b="1"/>
              <a:t>Risikofaktoren für Herpes </a:t>
            </a:r>
            <a:r>
              <a:rPr lang="de-de" b="1" err="1"/>
              <a:t>zoster</a:t>
            </a:r>
            <a:r>
              <a:rPr lang="de-de" b="1"/>
              <a:t> bei Erwachsenen</a:t>
            </a:r>
            <a:endParaRPr lang="en-US" b="1"/>
          </a:p>
        </p:txBody>
      </p:sp>
      <p:sp>
        <p:nvSpPr>
          <p:cNvPr id="18" name="TextBox 17">
            <a:extLst>
              <a:ext uri="{FF2B5EF4-FFF2-40B4-BE49-F238E27FC236}">
                <a16:creationId xmlns:a16="http://schemas.microsoft.com/office/drawing/2014/main" id="{11987899-6AEB-403E-95AF-E6302091C42F}"/>
              </a:ext>
            </a:extLst>
          </p:cNvPr>
          <p:cNvSpPr txBox="1"/>
          <p:nvPr/>
        </p:nvSpPr>
        <p:spPr>
          <a:xfrm>
            <a:off x="8184185" y="3582834"/>
            <a:ext cx="3693524" cy="12209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1219140">
              <a:defRPr/>
            </a:pPr>
            <a:r>
              <a:rPr lang="en-GB" sz="1867" b="1" err="1">
                <a:solidFill>
                  <a:srgbClr val="544F40"/>
                </a:solidFill>
                <a:latin typeface="Arial"/>
                <a:cs typeface="Noto Sans"/>
              </a:rPr>
              <a:t>Schwacher</a:t>
            </a:r>
            <a:r>
              <a:rPr lang="en-GB" sz="1867" b="1">
                <a:solidFill>
                  <a:srgbClr val="544F40"/>
                </a:solidFill>
                <a:latin typeface="Arial"/>
                <a:cs typeface="Noto Sans"/>
              </a:rPr>
              <a:t> Immunstatus</a:t>
            </a:r>
            <a:r>
              <a:rPr lang="en-GB" sz="1867" b="1" baseline="30000">
                <a:solidFill>
                  <a:srgbClr val="544F40"/>
                </a:solidFill>
                <a:latin typeface="Arial"/>
                <a:cs typeface="Noto Sans"/>
              </a:rPr>
              <a:t>1</a:t>
            </a:r>
          </a:p>
          <a:p>
            <a:pPr algn="ctr" defTabSz="1219140">
              <a:defRPr/>
            </a:pPr>
            <a:endParaRPr lang="en-GB" sz="1867" b="1">
              <a:solidFill>
                <a:srgbClr val="544F40"/>
              </a:solidFill>
              <a:latin typeface="Arial"/>
              <a:cs typeface="Noto Sans"/>
            </a:endParaRPr>
          </a:p>
          <a:p>
            <a:pPr algn="ctr" defTabSz="1219140">
              <a:defRPr/>
            </a:pPr>
            <a:r>
              <a:rPr lang="de-de" sz="1800">
                <a:solidFill>
                  <a:srgbClr val="544F40"/>
                </a:solidFill>
                <a:latin typeface="Arial"/>
                <a:cs typeface="Noto Sans"/>
              </a:rPr>
              <a:t>Erwachsene mit einem </a:t>
            </a:r>
            <a:r>
              <a:rPr lang="de-de" sz="1800" b="1">
                <a:solidFill>
                  <a:schemeClr val="tx2"/>
                </a:solidFill>
                <a:latin typeface="Arial"/>
                <a:cs typeface="Noto Sans"/>
              </a:rPr>
              <a:t>geschwächtem Immunsystem</a:t>
            </a:r>
            <a:endParaRPr lang="en-GB" sz="1800" b="1">
              <a:solidFill>
                <a:schemeClr val="tx2"/>
              </a:solidFill>
              <a:latin typeface="Arial"/>
              <a:cs typeface="Noto Sans"/>
            </a:endParaRPr>
          </a:p>
        </p:txBody>
      </p:sp>
      <p:sp>
        <p:nvSpPr>
          <p:cNvPr id="16" name="TextBox 15">
            <a:extLst>
              <a:ext uri="{FF2B5EF4-FFF2-40B4-BE49-F238E27FC236}">
                <a16:creationId xmlns:a16="http://schemas.microsoft.com/office/drawing/2014/main" id="{3F285F0C-05F5-4C92-A166-89966E7FD60D}"/>
              </a:ext>
            </a:extLst>
          </p:cNvPr>
          <p:cNvSpPr txBox="1"/>
          <p:nvPr/>
        </p:nvSpPr>
        <p:spPr>
          <a:xfrm>
            <a:off x="3958772" y="3576035"/>
            <a:ext cx="4225413" cy="12209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1219140">
              <a:defRPr/>
            </a:pPr>
            <a:r>
              <a:rPr lang="en-GB" sz="1867" b="1" err="1">
                <a:solidFill>
                  <a:srgbClr val="544F40"/>
                </a:solidFill>
                <a:latin typeface="Arial"/>
                <a:cs typeface="Noto Sans"/>
              </a:rPr>
              <a:t>Chronische</a:t>
            </a:r>
            <a:r>
              <a:rPr lang="en-GB" sz="1867" b="1">
                <a:solidFill>
                  <a:srgbClr val="544F40"/>
                </a:solidFill>
                <a:latin typeface="Arial"/>
                <a:cs typeface="Noto Sans"/>
              </a:rPr>
              <a:t> Grunderkrankungen</a:t>
            </a:r>
            <a:r>
              <a:rPr lang="en-GB" sz="1867" b="1" baseline="30000">
                <a:solidFill>
                  <a:srgbClr val="544F40"/>
                </a:solidFill>
                <a:latin typeface="Arial"/>
                <a:cs typeface="Noto Sans"/>
              </a:rPr>
              <a:t>1</a:t>
            </a:r>
          </a:p>
          <a:p>
            <a:pPr algn="ctr" defTabSz="1219140">
              <a:defRPr/>
            </a:pPr>
            <a:endParaRPr lang="en-GB" sz="1867" b="1">
              <a:solidFill>
                <a:srgbClr val="544F40"/>
              </a:solidFill>
              <a:latin typeface="Arial"/>
              <a:cs typeface="Noto Sans"/>
            </a:endParaRPr>
          </a:p>
          <a:p>
            <a:pPr algn="ctr" defTabSz="1219140">
              <a:defRPr/>
            </a:pPr>
            <a:r>
              <a:rPr lang="en-GB" sz="1800" err="1">
                <a:solidFill>
                  <a:srgbClr val="544F40"/>
                </a:solidFill>
                <a:latin typeface="Arial"/>
                <a:cs typeface="Noto Sans"/>
              </a:rPr>
              <a:t>z.B.</a:t>
            </a:r>
            <a:r>
              <a:rPr lang="en-GB" sz="1800">
                <a:solidFill>
                  <a:srgbClr val="544F40"/>
                </a:solidFill>
                <a:latin typeface="Arial"/>
                <a:cs typeface="Noto Sans"/>
              </a:rPr>
              <a:t> Diabetes, CKD, </a:t>
            </a:r>
            <a:r>
              <a:rPr lang="en-GB" sz="1800" err="1">
                <a:solidFill>
                  <a:srgbClr val="544F40"/>
                </a:solidFill>
                <a:latin typeface="Arial"/>
                <a:cs typeface="Noto Sans"/>
              </a:rPr>
              <a:t>Rheumatische</a:t>
            </a:r>
            <a:r>
              <a:rPr lang="en-GB" sz="1800">
                <a:solidFill>
                  <a:srgbClr val="544F40"/>
                </a:solidFill>
                <a:latin typeface="Arial"/>
                <a:cs typeface="Noto Sans"/>
              </a:rPr>
              <a:t> Erkrankungen, </a:t>
            </a:r>
            <a:r>
              <a:rPr lang="en-GB" sz="1800" err="1">
                <a:solidFill>
                  <a:srgbClr val="544F40"/>
                </a:solidFill>
                <a:latin typeface="Arial"/>
                <a:cs typeface="Noto Sans"/>
              </a:rPr>
              <a:t>Rekurrenz</a:t>
            </a:r>
            <a:endParaRPr lang="en-GB" sz="1800">
              <a:solidFill>
                <a:srgbClr val="544F40"/>
              </a:solidFill>
              <a:latin typeface="Arial"/>
              <a:cs typeface="Noto Sans"/>
            </a:endParaRPr>
          </a:p>
        </p:txBody>
      </p:sp>
      <p:sp>
        <p:nvSpPr>
          <p:cNvPr id="15" name="TextBox 14">
            <a:extLst>
              <a:ext uri="{FF2B5EF4-FFF2-40B4-BE49-F238E27FC236}">
                <a16:creationId xmlns:a16="http://schemas.microsoft.com/office/drawing/2014/main" id="{AB985E4D-1E73-4331-93E8-5A3579C9AA82}"/>
              </a:ext>
            </a:extLst>
          </p:cNvPr>
          <p:cNvSpPr txBox="1"/>
          <p:nvPr/>
        </p:nvSpPr>
        <p:spPr>
          <a:xfrm>
            <a:off x="423047" y="3582835"/>
            <a:ext cx="3693524" cy="12209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1219140">
              <a:defRPr/>
            </a:pPr>
            <a:r>
              <a:rPr lang="en-GB" sz="1867" b="1" err="1">
                <a:solidFill>
                  <a:srgbClr val="544F40"/>
                </a:solidFill>
                <a:latin typeface="Arial"/>
                <a:cs typeface="Noto Sans"/>
              </a:rPr>
              <a:t>Höheres</a:t>
            </a:r>
            <a:r>
              <a:rPr lang="en-GB" sz="1867" b="1">
                <a:solidFill>
                  <a:srgbClr val="544F40"/>
                </a:solidFill>
                <a:latin typeface="Arial"/>
                <a:cs typeface="Noto Sans"/>
              </a:rPr>
              <a:t> Alter</a:t>
            </a:r>
            <a:r>
              <a:rPr lang="en-GB" sz="1867" b="1" baseline="30000">
                <a:solidFill>
                  <a:srgbClr val="544F40"/>
                </a:solidFill>
                <a:latin typeface="Arial"/>
                <a:cs typeface="Noto Sans"/>
              </a:rPr>
              <a:t>1</a:t>
            </a:r>
          </a:p>
          <a:p>
            <a:pPr algn="ctr" defTabSz="1219140">
              <a:defRPr/>
            </a:pPr>
            <a:endParaRPr lang="en-GB" sz="1867" b="1">
              <a:solidFill>
                <a:srgbClr val="F36633"/>
              </a:solidFill>
              <a:latin typeface="Arial"/>
              <a:cs typeface="Noto Sans"/>
            </a:endParaRPr>
          </a:p>
          <a:p>
            <a:pPr algn="ctr" defTabSz="914377">
              <a:defRPr/>
            </a:pPr>
            <a:r>
              <a:rPr lang="de-de" sz="1800">
                <a:solidFill>
                  <a:srgbClr val="544F40"/>
                </a:solidFill>
                <a:latin typeface="Arial"/>
                <a:cs typeface="Noto Sans"/>
              </a:rPr>
              <a:t>Insbesondere bei Personen </a:t>
            </a:r>
            <a:br>
              <a:rPr lang="de-de" sz="1800">
                <a:solidFill>
                  <a:srgbClr val="544F40"/>
                </a:solidFill>
                <a:latin typeface="Arial"/>
                <a:cs typeface="Noto Sans"/>
              </a:rPr>
            </a:br>
            <a:r>
              <a:rPr lang="de-de" sz="1800" b="1">
                <a:solidFill>
                  <a:schemeClr val="tx2"/>
                </a:solidFill>
                <a:latin typeface="Arial"/>
                <a:cs typeface="Noto Sans"/>
              </a:rPr>
              <a:t>im Alter von ≥60 Jahren</a:t>
            </a:r>
          </a:p>
        </p:txBody>
      </p:sp>
      <p:grpSp>
        <p:nvGrpSpPr>
          <p:cNvPr id="8" name="Group 7">
            <a:extLst>
              <a:ext uri="{FF2B5EF4-FFF2-40B4-BE49-F238E27FC236}">
                <a16:creationId xmlns:a16="http://schemas.microsoft.com/office/drawing/2014/main" id="{4FBF3A66-1DF4-4DC1-B25F-29CB267FFF1B}"/>
              </a:ext>
            </a:extLst>
          </p:cNvPr>
          <p:cNvGrpSpPr/>
          <p:nvPr/>
        </p:nvGrpSpPr>
        <p:grpSpPr>
          <a:xfrm>
            <a:off x="1072433" y="2054917"/>
            <a:ext cx="2380009" cy="1272144"/>
            <a:chOff x="3665257" y="1812125"/>
            <a:chExt cx="1785007" cy="954108"/>
          </a:xfrm>
        </p:grpSpPr>
        <p:pic>
          <p:nvPicPr>
            <p:cNvPr id="31" name="Picture 30" descr="Icon&#10;&#10;Description automatically generated">
              <a:extLst>
                <a:ext uri="{FF2B5EF4-FFF2-40B4-BE49-F238E27FC236}">
                  <a16:creationId xmlns:a16="http://schemas.microsoft.com/office/drawing/2014/main" id="{17CEA3A3-9484-4235-A916-9ABC07F33A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8752" y="1812125"/>
              <a:ext cx="881512" cy="954107"/>
            </a:xfrm>
            <a:prstGeom prst="rect">
              <a:avLst/>
            </a:prstGeom>
          </p:spPr>
        </p:pic>
        <p:pic>
          <p:nvPicPr>
            <p:cNvPr id="28" name="Picture 27" descr="Icon&#10;&#10;Description automatically generated">
              <a:extLst>
                <a:ext uri="{FF2B5EF4-FFF2-40B4-BE49-F238E27FC236}">
                  <a16:creationId xmlns:a16="http://schemas.microsoft.com/office/drawing/2014/main" id="{594AA381-1BA2-4537-B519-06D1B793BB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5257" y="1812126"/>
              <a:ext cx="881512" cy="954107"/>
            </a:xfrm>
            <a:prstGeom prst="rect">
              <a:avLst/>
            </a:prstGeom>
          </p:spPr>
        </p:pic>
      </p:grpSp>
      <p:grpSp>
        <p:nvGrpSpPr>
          <p:cNvPr id="26" name="Group 25">
            <a:extLst>
              <a:ext uri="{FF2B5EF4-FFF2-40B4-BE49-F238E27FC236}">
                <a16:creationId xmlns:a16="http://schemas.microsoft.com/office/drawing/2014/main" id="{EF805CCD-AA0C-4B9F-B8D1-91ED22F68329}"/>
              </a:ext>
            </a:extLst>
          </p:cNvPr>
          <p:cNvGrpSpPr>
            <a:grpSpLocks noChangeAspect="1"/>
          </p:cNvGrpSpPr>
          <p:nvPr/>
        </p:nvGrpSpPr>
        <p:grpSpPr>
          <a:xfrm>
            <a:off x="4709020" y="1959651"/>
            <a:ext cx="1963899" cy="1462673"/>
            <a:chOff x="797112" y="1923113"/>
            <a:chExt cx="1277738" cy="951633"/>
          </a:xfrm>
        </p:grpSpPr>
        <p:sp>
          <p:nvSpPr>
            <p:cNvPr id="34" name="Rectangle 33">
              <a:extLst>
                <a:ext uri="{FF2B5EF4-FFF2-40B4-BE49-F238E27FC236}">
                  <a16:creationId xmlns:a16="http://schemas.microsoft.com/office/drawing/2014/main" id="{B07C9014-D9CD-459A-9D9E-86E474C3DAE9}"/>
                </a:ext>
              </a:extLst>
            </p:cNvPr>
            <p:cNvSpPr/>
            <p:nvPr/>
          </p:nvSpPr>
          <p:spPr bwMode="auto">
            <a:xfrm>
              <a:off x="1593183" y="1923113"/>
              <a:ext cx="481667" cy="845771"/>
            </a:xfrm>
            <a:prstGeom prst="rect">
              <a:avLst/>
            </a:prstGeom>
            <a:solidFill>
              <a:schemeClr val="bg1">
                <a:alpha val="25000"/>
              </a:schemeClr>
            </a:solidFill>
            <a:ln w="9525" cap="flat" cmpd="sng" algn="ctr">
              <a:noFill/>
              <a:prstDash val="solid"/>
              <a:headEnd/>
              <a:tailEnd/>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algn="ctr" defTabSz="914377" eaLnBrk="0" hangingPunct="0">
                <a:buClr>
                  <a:srgbClr val="FFFFFF"/>
                </a:buClr>
                <a:defRPr/>
              </a:pPr>
              <a:endParaRPr lang="en-GB" sz="1200" kern="0">
                <a:solidFill>
                  <a:srgbClr val="FFFFFF"/>
                </a:solidFill>
                <a:latin typeface="Arial"/>
                <a:cs typeface="Noto Sans"/>
              </a:endParaRPr>
            </a:p>
          </p:txBody>
        </p:sp>
        <p:sp>
          <p:nvSpPr>
            <p:cNvPr id="32" name="Freeform: Shape 31">
              <a:extLst>
                <a:ext uri="{FF2B5EF4-FFF2-40B4-BE49-F238E27FC236}">
                  <a16:creationId xmlns:a16="http://schemas.microsoft.com/office/drawing/2014/main" id="{A64FC1CF-7BCC-43CC-9018-DCCD3386D846}"/>
                </a:ext>
              </a:extLst>
            </p:cNvPr>
            <p:cNvSpPr/>
            <p:nvPr/>
          </p:nvSpPr>
          <p:spPr bwMode="auto">
            <a:xfrm>
              <a:off x="995627" y="2017022"/>
              <a:ext cx="453423" cy="544314"/>
            </a:xfrm>
            <a:custGeom>
              <a:avLst/>
              <a:gdLst>
                <a:gd name="connsiteX0" fmla="*/ 404086 w 4082920"/>
                <a:gd name="connsiteY0" fmla="*/ 796982 h 4901369"/>
                <a:gd name="connsiteX1" fmla="*/ 431905 w 4082920"/>
                <a:gd name="connsiteY1" fmla="*/ 861157 h 4901369"/>
                <a:gd name="connsiteX2" fmla="*/ 479021 w 4082920"/>
                <a:gd name="connsiteY2" fmla="*/ 949362 h 4901369"/>
                <a:gd name="connsiteX3" fmla="*/ 694921 w 4082920"/>
                <a:gd name="connsiteY3" fmla="*/ 1216062 h 4901369"/>
                <a:gd name="connsiteX4" fmla="*/ 775304 w 4082920"/>
                <a:gd name="connsiteY4" fmla="*/ 1289901 h 4901369"/>
                <a:gd name="connsiteX5" fmla="*/ 708226 w 4082920"/>
                <a:gd name="connsiteY5" fmla="*/ 1330892 h 4901369"/>
                <a:gd name="connsiteX6" fmla="*/ 330985 w 4082920"/>
                <a:gd name="connsiteY6" fmla="*/ 1741120 h 4901369"/>
                <a:gd name="connsiteX7" fmla="*/ 301760 w 4082920"/>
                <a:gd name="connsiteY7" fmla="*/ 1796117 h 4901369"/>
                <a:gd name="connsiteX8" fmla="*/ 288170 w 4082920"/>
                <a:gd name="connsiteY8" fmla="*/ 1774022 h 4901369"/>
                <a:gd name="connsiteX9" fmla="*/ 186921 w 4082920"/>
                <a:gd name="connsiteY9" fmla="*/ 1609762 h 4901369"/>
                <a:gd name="connsiteX10" fmla="*/ 22615 w 4082920"/>
                <a:gd name="connsiteY10" fmla="*/ 1302581 h 4901369"/>
                <a:gd name="connsiteX11" fmla="*/ 0 w 4082920"/>
                <a:gd name="connsiteY11" fmla="*/ 1262349 h 4901369"/>
                <a:gd name="connsiteX12" fmla="*/ 1378364 w 4082920"/>
                <a:gd name="connsiteY12" fmla="*/ 0 h 4901369"/>
                <a:gd name="connsiteX13" fmla="*/ 1571351 w 4082920"/>
                <a:gd name="connsiteY13" fmla="*/ 0 h 4901369"/>
                <a:gd name="connsiteX14" fmla="*/ 1579676 w 4082920"/>
                <a:gd name="connsiteY14" fmla="*/ 32305 h 4901369"/>
                <a:gd name="connsiteX15" fmla="*/ 1600486 w 4082920"/>
                <a:gd name="connsiteY15" fmla="*/ 88523 h 4901369"/>
                <a:gd name="connsiteX16" fmla="*/ 1733008 w 4082920"/>
                <a:gd name="connsiteY16" fmla="*/ 234297 h 4901369"/>
                <a:gd name="connsiteX17" fmla="*/ 1918538 w 4082920"/>
                <a:gd name="connsiteY17" fmla="*/ 115027 h 4901369"/>
                <a:gd name="connsiteX18" fmla="*/ 1967613 w 4082920"/>
                <a:gd name="connsiteY18" fmla="*/ 18845 h 4901369"/>
                <a:gd name="connsiteX19" fmla="*/ 1974890 w 4082920"/>
                <a:gd name="connsiteY19" fmla="*/ 0 h 4901369"/>
                <a:gd name="connsiteX20" fmla="*/ 2342274 w 4082920"/>
                <a:gd name="connsiteY20" fmla="*/ 0 h 4901369"/>
                <a:gd name="connsiteX21" fmla="*/ 2342274 w 4082920"/>
                <a:gd name="connsiteY21" fmla="*/ 227507 h 4901369"/>
                <a:gd name="connsiteX22" fmla="*/ 2278004 w 4082920"/>
                <a:gd name="connsiteY22" fmla="*/ 255832 h 4901369"/>
                <a:gd name="connsiteX23" fmla="*/ 2117321 w 4082920"/>
                <a:gd name="connsiteY23" fmla="*/ 380071 h 4901369"/>
                <a:gd name="connsiteX24" fmla="*/ 1679999 w 4082920"/>
                <a:gd name="connsiteY24" fmla="*/ 949914 h 4901369"/>
                <a:gd name="connsiteX25" fmla="*/ 1650401 w 4082920"/>
                <a:gd name="connsiteY25" fmla="*/ 1285491 h 4901369"/>
                <a:gd name="connsiteX26" fmla="*/ 1658955 w 4082920"/>
                <a:gd name="connsiteY26" fmla="*/ 1327073 h 4901369"/>
                <a:gd name="connsiteX27" fmla="*/ 1680176 w 4082920"/>
                <a:gd name="connsiteY27" fmla="*/ 1334373 h 4901369"/>
                <a:gd name="connsiteX28" fmla="*/ 1752789 w 4082920"/>
                <a:gd name="connsiteY28" fmla="*/ 1370501 h 4901369"/>
                <a:gd name="connsiteX29" fmla="*/ 1978346 w 4082920"/>
                <a:gd name="connsiteY29" fmla="*/ 1595432 h 4901369"/>
                <a:gd name="connsiteX30" fmla="*/ 1979501 w 4082920"/>
                <a:gd name="connsiteY30" fmla="*/ 1597630 h 4901369"/>
                <a:gd name="connsiteX31" fmla="*/ 2095926 w 4082920"/>
                <a:gd name="connsiteY31" fmla="*/ 1632891 h 4901369"/>
                <a:gd name="connsiteX32" fmla="*/ 2111318 w 4082920"/>
                <a:gd name="connsiteY32" fmla="*/ 1638873 h 4901369"/>
                <a:gd name="connsiteX33" fmla="*/ 2126648 w 4082920"/>
                <a:gd name="connsiteY33" fmla="*/ 1603016 h 4901369"/>
                <a:gd name="connsiteX34" fmla="*/ 2155421 w 4082920"/>
                <a:gd name="connsiteY34" fmla="*/ 1482762 h 4901369"/>
                <a:gd name="connsiteX35" fmla="*/ 2003021 w 4082920"/>
                <a:gd name="connsiteY35" fmla="*/ 1127162 h 4901369"/>
                <a:gd name="connsiteX36" fmla="*/ 2396721 w 4082920"/>
                <a:gd name="connsiteY36" fmla="*/ 784262 h 4901369"/>
                <a:gd name="connsiteX37" fmla="*/ 3133321 w 4082920"/>
                <a:gd name="connsiteY37" fmla="*/ 644562 h 4901369"/>
                <a:gd name="connsiteX38" fmla="*/ 3167116 w 4082920"/>
                <a:gd name="connsiteY38" fmla="*/ 643304 h 4901369"/>
                <a:gd name="connsiteX39" fmla="*/ 3167116 w 4082920"/>
                <a:gd name="connsiteY39" fmla="*/ 1134859 h 4901369"/>
                <a:gd name="connsiteX40" fmla="*/ 3143541 w 4082920"/>
                <a:gd name="connsiteY40" fmla="*/ 1132718 h 4901369"/>
                <a:gd name="connsiteX41" fmla="*/ 2930121 w 4082920"/>
                <a:gd name="connsiteY41" fmla="*/ 1101762 h 4901369"/>
                <a:gd name="connsiteX42" fmla="*/ 2574521 w 4082920"/>
                <a:gd name="connsiteY42" fmla="*/ 1304962 h 4901369"/>
                <a:gd name="connsiteX43" fmla="*/ 2560531 w 4082920"/>
                <a:gd name="connsiteY43" fmla="*/ 1710072 h 4901369"/>
                <a:gd name="connsiteX44" fmla="*/ 2595239 w 4082920"/>
                <a:gd name="connsiteY44" fmla="*/ 1834301 h 4901369"/>
                <a:gd name="connsiteX45" fmla="*/ 2683363 w 4082920"/>
                <a:gd name="connsiteY45" fmla="*/ 1859295 h 4901369"/>
                <a:gd name="connsiteX46" fmla="*/ 2853920 w 4082920"/>
                <a:gd name="connsiteY46" fmla="*/ 1851060 h 4901369"/>
                <a:gd name="connsiteX47" fmla="*/ 3069820 w 4082920"/>
                <a:gd name="connsiteY47" fmla="*/ 1520860 h 4901369"/>
                <a:gd name="connsiteX48" fmla="*/ 3869920 w 4082920"/>
                <a:gd name="connsiteY48" fmla="*/ 2041560 h 4901369"/>
                <a:gd name="connsiteX49" fmla="*/ 4073120 w 4082920"/>
                <a:gd name="connsiteY49" fmla="*/ 3578260 h 4901369"/>
                <a:gd name="connsiteX50" fmla="*/ 3641320 w 4082920"/>
                <a:gd name="connsiteY50" fmla="*/ 4797460 h 4901369"/>
                <a:gd name="connsiteX51" fmla="*/ 2523720 w 4082920"/>
                <a:gd name="connsiteY51" fmla="*/ 4784760 h 4901369"/>
                <a:gd name="connsiteX52" fmla="*/ 847320 w 4082920"/>
                <a:gd name="connsiteY52" fmla="*/ 3819560 h 4901369"/>
                <a:gd name="connsiteX53" fmla="*/ 372695 w 4082920"/>
                <a:gd name="connsiteY53" fmla="*/ 2483977 h 4901369"/>
                <a:gd name="connsiteX54" fmla="*/ 378023 w 4082920"/>
                <a:gd name="connsiteY54" fmla="*/ 2434132 h 4901369"/>
                <a:gd name="connsiteX55" fmla="*/ 378061 w 4082920"/>
                <a:gd name="connsiteY55" fmla="*/ 2427180 h 4901369"/>
                <a:gd name="connsiteX56" fmla="*/ 427555 w 4082920"/>
                <a:gd name="connsiteY56" fmla="*/ 2144233 h 4901369"/>
                <a:gd name="connsiteX57" fmla="*/ 453574 w 4082920"/>
                <a:gd name="connsiteY57" fmla="*/ 2068774 h 4901369"/>
                <a:gd name="connsiteX58" fmla="*/ 451909 w 4082920"/>
                <a:gd name="connsiteY58" fmla="*/ 2065308 h 4901369"/>
                <a:gd name="connsiteX59" fmla="*/ 462201 w 4082920"/>
                <a:gd name="connsiteY59" fmla="*/ 2034504 h 4901369"/>
                <a:gd name="connsiteX60" fmla="*/ 543200 w 4082920"/>
                <a:gd name="connsiteY60" fmla="*/ 1870815 h 4901369"/>
                <a:gd name="connsiteX61" fmla="*/ 891631 w 4082920"/>
                <a:gd name="connsiteY61" fmla="*/ 1480794 h 4901369"/>
                <a:gd name="connsiteX62" fmla="*/ 1024730 w 4082920"/>
                <a:gd name="connsiteY62" fmla="*/ 1398465 h 4901369"/>
                <a:gd name="connsiteX63" fmla="*/ 1024730 w 4082920"/>
                <a:gd name="connsiteY63" fmla="*/ 1397463 h 4901369"/>
                <a:gd name="connsiteX64" fmla="*/ 1096290 w 4082920"/>
                <a:gd name="connsiteY64" fmla="*/ 1360373 h 4901369"/>
                <a:gd name="connsiteX65" fmla="*/ 1089760 w 4082920"/>
                <a:gd name="connsiteY65" fmla="*/ 1215786 h 4901369"/>
                <a:gd name="connsiteX66" fmla="*/ 977634 w 4082920"/>
                <a:gd name="connsiteY66" fmla="*/ 790888 h 4901369"/>
                <a:gd name="connsiteX67" fmla="*/ 900710 w 4082920"/>
                <a:gd name="connsiteY67" fmla="*/ 677624 h 4901369"/>
                <a:gd name="connsiteX68" fmla="*/ 806923 w 4082920"/>
                <a:gd name="connsiteY68" fmla="*/ 582928 h 4901369"/>
                <a:gd name="connsiteX69" fmla="*/ 806923 w 4082920"/>
                <a:gd name="connsiteY69" fmla="*/ 198707 h 4901369"/>
                <a:gd name="connsiteX70" fmla="*/ 1057264 w 4082920"/>
                <a:gd name="connsiteY70" fmla="*/ 198707 h 4901369"/>
                <a:gd name="connsiteX71" fmla="*/ 1071124 w 4082920"/>
                <a:gd name="connsiteY71" fmla="*/ 221873 h 4901369"/>
                <a:gd name="connsiteX72" fmla="*/ 1255930 w 4082920"/>
                <a:gd name="connsiteY72" fmla="*/ 472836 h 4901369"/>
                <a:gd name="connsiteX73" fmla="*/ 1367811 w 4082920"/>
                <a:gd name="connsiteY73" fmla="*/ 73135 h 490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082920" h="4901369">
                  <a:moveTo>
                    <a:pt x="404086" y="796982"/>
                  </a:moveTo>
                  <a:lnTo>
                    <a:pt x="431905" y="861157"/>
                  </a:lnTo>
                  <a:cubicBezTo>
                    <a:pt x="447205" y="893436"/>
                    <a:pt x="462882" y="923168"/>
                    <a:pt x="479021" y="949362"/>
                  </a:cubicBezTo>
                  <a:cubicBezTo>
                    <a:pt x="543580" y="1054137"/>
                    <a:pt x="619251" y="1141450"/>
                    <a:pt x="694921" y="1216062"/>
                  </a:cubicBezTo>
                  <a:lnTo>
                    <a:pt x="775304" y="1289901"/>
                  </a:lnTo>
                  <a:lnTo>
                    <a:pt x="708226" y="1330892"/>
                  </a:lnTo>
                  <a:cubicBezTo>
                    <a:pt x="563268" y="1429216"/>
                    <a:pt x="431548" y="1568401"/>
                    <a:pt x="330985" y="1741120"/>
                  </a:cubicBezTo>
                  <a:lnTo>
                    <a:pt x="301760" y="1796117"/>
                  </a:lnTo>
                  <a:lnTo>
                    <a:pt x="288170" y="1774022"/>
                  </a:lnTo>
                  <a:cubicBezTo>
                    <a:pt x="251166" y="1716905"/>
                    <a:pt x="215397" y="1661852"/>
                    <a:pt x="186921" y="1609762"/>
                  </a:cubicBezTo>
                  <a:cubicBezTo>
                    <a:pt x="186921" y="1609762"/>
                    <a:pt x="96434" y="1435931"/>
                    <a:pt x="22615" y="1302581"/>
                  </a:cubicBezTo>
                  <a:lnTo>
                    <a:pt x="0" y="1262349"/>
                  </a:lnTo>
                  <a:close/>
                  <a:moveTo>
                    <a:pt x="1378364" y="0"/>
                  </a:moveTo>
                  <a:lnTo>
                    <a:pt x="1571351" y="0"/>
                  </a:lnTo>
                  <a:lnTo>
                    <a:pt x="1579676" y="32305"/>
                  </a:lnTo>
                  <a:cubicBezTo>
                    <a:pt x="1586130" y="52218"/>
                    <a:pt x="1593308" y="70854"/>
                    <a:pt x="1600486" y="88523"/>
                  </a:cubicBezTo>
                  <a:cubicBezTo>
                    <a:pt x="1629199" y="159201"/>
                    <a:pt x="1679999" y="229880"/>
                    <a:pt x="1733008" y="234297"/>
                  </a:cubicBezTo>
                  <a:cubicBezTo>
                    <a:pt x="1786017" y="238714"/>
                    <a:pt x="1847860" y="210001"/>
                    <a:pt x="1918538" y="115027"/>
                  </a:cubicBezTo>
                  <a:cubicBezTo>
                    <a:pt x="1936208" y="91284"/>
                    <a:pt x="1951945" y="57601"/>
                    <a:pt x="1967613" y="18845"/>
                  </a:cubicBezTo>
                  <a:lnTo>
                    <a:pt x="1974890" y="0"/>
                  </a:lnTo>
                  <a:lnTo>
                    <a:pt x="2342274" y="0"/>
                  </a:lnTo>
                  <a:lnTo>
                    <a:pt x="2342274" y="227507"/>
                  </a:lnTo>
                  <a:lnTo>
                    <a:pt x="2278004" y="255832"/>
                  </a:lnTo>
                  <a:cubicBezTo>
                    <a:pt x="2228308" y="281784"/>
                    <a:pt x="2182478" y="316019"/>
                    <a:pt x="2117321" y="380071"/>
                  </a:cubicBezTo>
                  <a:cubicBezTo>
                    <a:pt x="1987008" y="508175"/>
                    <a:pt x="1744051" y="751132"/>
                    <a:pt x="1679999" y="949914"/>
                  </a:cubicBezTo>
                  <a:cubicBezTo>
                    <a:pt x="1643970" y="1061729"/>
                    <a:pt x="1634497" y="1170050"/>
                    <a:pt x="1650401" y="1285491"/>
                  </a:cubicBezTo>
                  <a:lnTo>
                    <a:pt x="1658955" y="1327073"/>
                  </a:lnTo>
                  <a:lnTo>
                    <a:pt x="1680176" y="1334373"/>
                  </a:lnTo>
                  <a:cubicBezTo>
                    <a:pt x="1704939" y="1344725"/>
                    <a:pt x="1729177" y="1356754"/>
                    <a:pt x="1752789" y="1370501"/>
                  </a:cubicBezTo>
                  <a:cubicBezTo>
                    <a:pt x="1847235" y="1425491"/>
                    <a:pt x="1922717" y="1502769"/>
                    <a:pt x="1978346" y="1595432"/>
                  </a:cubicBezTo>
                  <a:lnTo>
                    <a:pt x="1979501" y="1597630"/>
                  </a:lnTo>
                  <a:lnTo>
                    <a:pt x="2095926" y="1632891"/>
                  </a:lnTo>
                  <a:lnTo>
                    <a:pt x="2111318" y="1638873"/>
                  </a:lnTo>
                  <a:lnTo>
                    <a:pt x="2126648" y="1603016"/>
                  </a:lnTo>
                  <a:cubicBezTo>
                    <a:pt x="2142457" y="1558433"/>
                    <a:pt x="2153305" y="1516629"/>
                    <a:pt x="2155421" y="1482762"/>
                  </a:cubicBezTo>
                  <a:cubicBezTo>
                    <a:pt x="2163888" y="1347295"/>
                    <a:pt x="1962804" y="1243579"/>
                    <a:pt x="2003021" y="1127162"/>
                  </a:cubicBezTo>
                  <a:cubicBezTo>
                    <a:pt x="2043238" y="1010745"/>
                    <a:pt x="2208338" y="864695"/>
                    <a:pt x="2396721" y="784262"/>
                  </a:cubicBezTo>
                  <a:cubicBezTo>
                    <a:pt x="2585104" y="703829"/>
                    <a:pt x="2936471" y="657262"/>
                    <a:pt x="3133321" y="644562"/>
                  </a:cubicBezTo>
                  <a:lnTo>
                    <a:pt x="3167116" y="643304"/>
                  </a:lnTo>
                  <a:lnTo>
                    <a:pt x="3167116" y="1134859"/>
                  </a:lnTo>
                  <a:lnTo>
                    <a:pt x="3143541" y="1132718"/>
                  </a:lnTo>
                  <a:cubicBezTo>
                    <a:pt x="3070615" y="1116446"/>
                    <a:pt x="3011084" y="1081124"/>
                    <a:pt x="2930121" y="1101762"/>
                  </a:cubicBezTo>
                  <a:cubicBezTo>
                    <a:pt x="2822171" y="1129279"/>
                    <a:pt x="2629554" y="1180079"/>
                    <a:pt x="2574521" y="1304962"/>
                  </a:cubicBezTo>
                  <a:cubicBezTo>
                    <a:pt x="2533247" y="1398625"/>
                    <a:pt x="2531262" y="1561343"/>
                    <a:pt x="2560531" y="1710072"/>
                  </a:cubicBezTo>
                  <a:lnTo>
                    <a:pt x="2595239" y="1834301"/>
                  </a:lnTo>
                  <a:lnTo>
                    <a:pt x="2683363" y="1859295"/>
                  </a:lnTo>
                  <a:cubicBezTo>
                    <a:pt x="2750071" y="1873153"/>
                    <a:pt x="2808412" y="1873285"/>
                    <a:pt x="2853920" y="1851060"/>
                  </a:cubicBezTo>
                  <a:cubicBezTo>
                    <a:pt x="3035953" y="1762160"/>
                    <a:pt x="2862387" y="1590710"/>
                    <a:pt x="3069820" y="1520860"/>
                  </a:cubicBezTo>
                  <a:cubicBezTo>
                    <a:pt x="3277253" y="1451010"/>
                    <a:pt x="3702703" y="1698660"/>
                    <a:pt x="3869920" y="2041560"/>
                  </a:cubicBezTo>
                  <a:cubicBezTo>
                    <a:pt x="4037137" y="2384460"/>
                    <a:pt x="4111220" y="3118943"/>
                    <a:pt x="4073120" y="3578260"/>
                  </a:cubicBezTo>
                  <a:cubicBezTo>
                    <a:pt x="4035020" y="4037577"/>
                    <a:pt x="3899553" y="4596377"/>
                    <a:pt x="3641320" y="4797460"/>
                  </a:cubicBezTo>
                  <a:cubicBezTo>
                    <a:pt x="3383087" y="4998543"/>
                    <a:pt x="3052887" y="4858843"/>
                    <a:pt x="2523720" y="4784760"/>
                  </a:cubicBezTo>
                  <a:cubicBezTo>
                    <a:pt x="1994553" y="4710677"/>
                    <a:pt x="1202920" y="4230193"/>
                    <a:pt x="847320" y="3819560"/>
                  </a:cubicBezTo>
                  <a:cubicBezTo>
                    <a:pt x="536170" y="3460256"/>
                    <a:pt x="359528" y="2890278"/>
                    <a:pt x="372695" y="2483977"/>
                  </a:cubicBezTo>
                  <a:lnTo>
                    <a:pt x="378023" y="2434132"/>
                  </a:lnTo>
                  <a:lnTo>
                    <a:pt x="378061" y="2427180"/>
                  </a:lnTo>
                  <a:cubicBezTo>
                    <a:pt x="382514" y="2334721"/>
                    <a:pt x="398887" y="2239434"/>
                    <a:pt x="427555" y="2144233"/>
                  </a:cubicBezTo>
                  <a:lnTo>
                    <a:pt x="453574" y="2068774"/>
                  </a:lnTo>
                  <a:lnTo>
                    <a:pt x="451909" y="2065308"/>
                  </a:lnTo>
                  <a:lnTo>
                    <a:pt x="462201" y="2034504"/>
                  </a:lnTo>
                  <a:cubicBezTo>
                    <a:pt x="484939" y="1979306"/>
                    <a:pt x="511913" y="1924550"/>
                    <a:pt x="543200" y="1870815"/>
                  </a:cubicBezTo>
                  <a:cubicBezTo>
                    <a:pt x="637059" y="1709609"/>
                    <a:pt x="758060" y="1577618"/>
                    <a:pt x="891631" y="1480794"/>
                  </a:cubicBezTo>
                  <a:lnTo>
                    <a:pt x="1024730" y="1398465"/>
                  </a:lnTo>
                  <a:lnTo>
                    <a:pt x="1024730" y="1397463"/>
                  </a:lnTo>
                  <a:lnTo>
                    <a:pt x="1096290" y="1360373"/>
                  </a:lnTo>
                  <a:lnTo>
                    <a:pt x="1089760" y="1215786"/>
                  </a:lnTo>
                  <a:cubicBezTo>
                    <a:pt x="1076612" y="1061730"/>
                    <a:pt x="1043895" y="920097"/>
                    <a:pt x="977634" y="790888"/>
                  </a:cubicBezTo>
                  <a:cubicBezTo>
                    <a:pt x="955547" y="747819"/>
                    <a:pt x="929733" y="711375"/>
                    <a:pt x="900710" y="677624"/>
                  </a:cubicBezTo>
                  <a:lnTo>
                    <a:pt x="806923" y="582928"/>
                  </a:lnTo>
                  <a:lnTo>
                    <a:pt x="806923" y="198707"/>
                  </a:lnTo>
                  <a:lnTo>
                    <a:pt x="1057264" y="198707"/>
                  </a:lnTo>
                  <a:lnTo>
                    <a:pt x="1071124" y="221873"/>
                  </a:lnTo>
                  <a:cubicBezTo>
                    <a:pt x="1145771" y="356465"/>
                    <a:pt x="1204578" y="510936"/>
                    <a:pt x="1255930" y="472836"/>
                  </a:cubicBezTo>
                  <a:cubicBezTo>
                    <a:pt x="1298724" y="441086"/>
                    <a:pt x="1339792" y="252312"/>
                    <a:pt x="1367811" y="73135"/>
                  </a:cubicBezTo>
                  <a:close/>
                </a:path>
              </a:pathLst>
            </a:custGeom>
            <a:solidFill>
              <a:schemeClr val="tx2"/>
            </a:solidFill>
            <a:ln w="9525" cap="flat" cmpd="sng" algn="ctr">
              <a:noFill/>
              <a:prstDash val="solid"/>
              <a:headEnd/>
              <a:tailEnd/>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algn="ctr" defTabSz="914377" eaLnBrk="0" hangingPunct="0">
                <a:buClr>
                  <a:srgbClr val="FFFFFF"/>
                </a:buClr>
                <a:defRPr/>
              </a:pPr>
              <a:endParaRPr lang="en-GB" sz="1200" kern="0">
                <a:solidFill>
                  <a:srgbClr val="FFFFFF"/>
                </a:solidFill>
                <a:latin typeface="Arial"/>
                <a:cs typeface="Noto Sans"/>
              </a:endParaRPr>
            </a:p>
          </p:txBody>
        </p:sp>
        <p:sp>
          <p:nvSpPr>
            <p:cNvPr id="33" name="Rectangle 32">
              <a:extLst>
                <a:ext uri="{FF2B5EF4-FFF2-40B4-BE49-F238E27FC236}">
                  <a16:creationId xmlns:a16="http://schemas.microsoft.com/office/drawing/2014/main" id="{90516EAC-99F4-4263-B4F6-1FF3E16C77F9}"/>
                </a:ext>
              </a:extLst>
            </p:cNvPr>
            <p:cNvSpPr/>
            <p:nvPr/>
          </p:nvSpPr>
          <p:spPr bwMode="auto">
            <a:xfrm rot="19398837">
              <a:off x="797112" y="2081184"/>
              <a:ext cx="481667" cy="793562"/>
            </a:xfrm>
            <a:prstGeom prst="rect">
              <a:avLst/>
            </a:prstGeom>
            <a:solidFill>
              <a:srgbClr val="FFFFFF">
                <a:alpha val="25000"/>
              </a:srgbClr>
            </a:solidFill>
            <a:ln w="9525" cap="flat" cmpd="sng" algn="ctr">
              <a:noFill/>
              <a:prstDash val="solid"/>
              <a:headEnd/>
              <a:tailEnd/>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algn="ctr" defTabSz="914377" eaLnBrk="0" hangingPunct="0">
                <a:buClr>
                  <a:srgbClr val="FFFFFF"/>
                </a:buClr>
                <a:defRPr/>
              </a:pPr>
              <a:endParaRPr lang="en-GB" sz="1200" kern="0">
                <a:solidFill>
                  <a:srgbClr val="FFFFFF"/>
                </a:solidFill>
                <a:latin typeface="Arial"/>
                <a:cs typeface="Noto Sans"/>
              </a:endParaRPr>
            </a:p>
          </p:txBody>
        </p:sp>
      </p:grpSp>
      <p:grpSp>
        <p:nvGrpSpPr>
          <p:cNvPr id="39" name="Group 38">
            <a:extLst>
              <a:ext uri="{FF2B5EF4-FFF2-40B4-BE49-F238E27FC236}">
                <a16:creationId xmlns:a16="http://schemas.microsoft.com/office/drawing/2014/main" id="{2D61A753-FCD2-4A7F-B9D0-3CC233A59865}"/>
              </a:ext>
            </a:extLst>
          </p:cNvPr>
          <p:cNvGrpSpPr>
            <a:grpSpLocks noChangeAspect="1"/>
          </p:cNvGrpSpPr>
          <p:nvPr/>
        </p:nvGrpSpPr>
        <p:grpSpPr>
          <a:xfrm>
            <a:off x="9389872" y="2063536"/>
            <a:ext cx="884360" cy="1029293"/>
            <a:chOff x="7042404" y="1905948"/>
            <a:chExt cx="658546" cy="766463"/>
          </a:xfrm>
          <a:solidFill>
            <a:schemeClr val="tx2"/>
          </a:solidFill>
        </p:grpSpPr>
        <p:sp>
          <p:nvSpPr>
            <p:cNvPr id="41" name="Freeform: Shape 40">
              <a:extLst>
                <a:ext uri="{FF2B5EF4-FFF2-40B4-BE49-F238E27FC236}">
                  <a16:creationId xmlns:a16="http://schemas.microsoft.com/office/drawing/2014/main" id="{CB1EDF71-14DC-4099-95AD-533FF9FBE56E}"/>
                </a:ext>
              </a:extLst>
            </p:cNvPr>
            <p:cNvSpPr/>
            <p:nvPr/>
          </p:nvSpPr>
          <p:spPr bwMode="auto">
            <a:xfrm>
              <a:off x="7042404" y="1905948"/>
              <a:ext cx="374363" cy="744914"/>
            </a:xfrm>
            <a:custGeom>
              <a:avLst/>
              <a:gdLst>
                <a:gd name="connsiteX0" fmla="*/ 329250 w 374363"/>
                <a:gd name="connsiteY0" fmla="*/ 0 h 744914"/>
                <a:gd name="connsiteX1" fmla="*/ 329328 w 374363"/>
                <a:gd name="connsiteY1" fmla="*/ 58 h 744914"/>
                <a:gd name="connsiteX2" fmla="*/ 356075 w 374363"/>
                <a:gd name="connsiteY2" fmla="*/ 15875 h 744914"/>
                <a:gd name="connsiteX3" fmla="*/ 366585 w 374363"/>
                <a:gd name="connsiteY3" fmla="*/ 21008 h 744914"/>
                <a:gd name="connsiteX4" fmla="*/ 260484 w 374363"/>
                <a:gd name="connsiteY4" fmla="*/ 199165 h 744914"/>
                <a:gd name="connsiteX5" fmla="*/ 258704 w 374363"/>
                <a:gd name="connsiteY5" fmla="*/ 199580 h 744914"/>
                <a:gd name="connsiteX6" fmla="*/ 374363 w 374363"/>
                <a:gd name="connsiteY6" fmla="*/ 338405 h 744914"/>
                <a:gd name="connsiteX7" fmla="*/ 257937 w 374363"/>
                <a:gd name="connsiteY7" fmla="*/ 453702 h 744914"/>
                <a:gd name="connsiteX8" fmla="*/ 258039 w 374363"/>
                <a:gd name="connsiteY8" fmla="*/ 453778 h 744914"/>
                <a:gd name="connsiteX9" fmla="*/ 257827 w 374363"/>
                <a:gd name="connsiteY9" fmla="*/ 453861 h 744914"/>
                <a:gd name="connsiteX10" fmla="*/ 353863 w 374363"/>
                <a:gd name="connsiteY10" fmla="*/ 611603 h 744914"/>
                <a:gd name="connsiteX11" fmla="*/ 287509 w 374363"/>
                <a:gd name="connsiteY11" fmla="*/ 744914 h 744914"/>
                <a:gd name="connsiteX12" fmla="*/ 258440 w 374363"/>
                <a:gd name="connsiteY12" fmla="*/ 726211 h 744914"/>
                <a:gd name="connsiteX13" fmla="*/ 0 w 374363"/>
                <a:gd name="connsiteY13" fmla="*/ 128092 h 744914"/>
                <a:gd name="connsiteX14" fmla="*/ 1400 w 374363"/>
                <a:gd name="connsiteY14" fmla="*/ 88313 h 744914"/>
                <a:gd name="connsiteX15" fmla="*/ 40625 w 374363"/>
                <a:gd name="connsiteY15" fmla="*/ 86524 h 744914"/>
                <a:gd name="connsiteX16" fmla="*/ 305832 w 374363"/>
                <a:gd name="connsiteY16" fmla="*/ 14176 h 744914"/>
                <a:gd name="connsiteX17" fmla="*/ 329250 w 374363"/>
                <a:gd name="connsiteY17" fmla="*/ 0 h 74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363" h="744914">
                  <a:moveTo>
                    <a:pt x="329250" y="0"/>
                  </a:moveTo>
                  <a:lnTo>
                    <a:pt x="329328" y="58"/>
                  </a:lnTo>
                  <a:cubicBezTo>
                    <a:pt x="337699" y="5524"/>
                    <a:pt x="346627" y="10802"/>
                    <a:pt x="356075" y="15875"/>
                  </a:cubicBezTo>
                  <a:lnTo>
                    <a:pt x="366585" y="21008"/>
                  </a:lnTo>
                  <a:lnTo>
                    <a:pt x="260484" y="199165"/>
                  </a:lnTo>
                  <a:lnTo>
                    <a:pt x="258704" y="199580"/>
                  </a:lnTo>
                  <a:lnTo>
                    <a:pt x="374363" y="338405"/>
                  </a:lnTo>
                  <a:lnTo>
                    <a:pt x="257937" y="453702"/>
                  </a:lnTo>
                  <a:lnTo>
                    <a:pt x="258039" y="453778"/>
                  </a:lnTo>
                  <a:lnTo>
                    <a:pt x="257827" y="453861"/>
                  </a:lnTo>
                  <a:lnTo>
                    <a:pt x="353863" y="611603"/>
                  </a:lnTo>
                  <a:lnTo>
                    <a:pt x="287509" y="744914"/>
                  </a:lnTo>
                  <a:lnTo>
                    <a:pt x="258440" y="726211"/>
                  </a:lnTo>
                  <a:cubicBezTo>
                    <a:pt x="105266" y="616987"/>
                    <a:pt x="0" y="390179"/>
                    <a:pt x="0" y="128092"/>
                  </a:cubicBezTo>
                  <a:lnTo>
                    <a:pt x="1400" y="88313"/>
                  </a:lnTo>
                  <a:lnTo>
                    <a:pt x="40625" y="86524"/>
                  </a:lnTo>
                  <a:cubicBezTo>
                    <a:pt x="146613" y="76706"/>
                    <a:pt x="239471" y="50574"/>
                    <a:pt x="305832" y="14176"/>
                  </a:cubicBezTo>
                  <a:lnTo>
                    <a:pt x="329250" y="0"/>
                  </a:lnTo>
                  <a:close/>
                </a:path>
              </a:pathLst>
            </a:custGeom>
            <a:solidFill>
              <a:schemeClr val="tx2">
                <a:lumMod val="60000"/>
                <a:lumOff val="40000"/>
              </a:schemeClr>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defTabSz="914377" eaLnBrk="0" hangingPunct="0">
                <a:buClr>
                  <a:srgbClr val="FFFFFF"/>
                </a:buClr>
                <a:defRPr/>
              </a:pPr>
              <a:endParaRPr lang="en-GB" sz="1200" kern="0">
                <a:solidFill>
                  <a:srgbClr val="FFFFFF"/>
                </a:solidFill>
                <a:latin typeface="Arial"/>
                <a:cs typeface="Noto Sans"/>
              </a:endParaRPr>
            </a:p>
          </p:txBody>
        </p:sp>
        <p:sp>
          <p:nvSpPr>
            <p:cNvPr id="43" name="Freeform: Shape 42">
              <a:extLst>
                <a:ext uri="{FF2B5EF4-FFF2-40B4-BE49-F238E27FC236}">
                  <a16:creationId xmlns:a16="http://schemas.microsoft.com/office/drawing/2014/main" id="{414957F5-ECF7-4AF0-B729-A4FA29EE29CE}"/>
                </a:ext>
              </a:extLst>
            </p:cNvPr>
            <p:cNvSpPr/>
            <p:nvPr/>
          </p:nvSpPr>
          <p:spPr bwMode="auto">
            <a:xfrm>
              <a:off x="7334255" y="1959856"/>
              <a:ext cx="366695" cy="712555"/>
            </a:xfrm>
            <a:custGeom>
              <a:avLst/>
              <a:gdLst>
                <a:gd name="connsiteX0" fmla="*/ 157378 w 366695"/>
                <a:gd name="connsiteY0" fmla="*/ 0 h 712555"/>
                <a:gd name="connsiteX1" fmla="*/ 162289 w 366695"/>
                <a:gd name="connsiteY1" fmla="*/ 1639 h 712555"/>
                <a:gd name="connsiteX2" fmla="*/ 326301 w 366695"/>
                <a:gd name="connsiteY2" fmla="*/ 32616 h 712555"/>
                <a:gd name="connsiteX3" fmla="*/ 365295 w 366695"/>
                <a:gd name="connsiteY3" fmla="*/ 34395 h 712555"/>
                <a:gd name="connsiteX4" fmla="*/ 366695 w 366695"/>
                <a:gd name="connsiteY4" fmla="*/ 74184 h 712555"/>
                <a:gd name="connsiteX5" fmla="*/ 74720 w 366695"/>
                <a:gd name="connsiteY5" fmla="*/ 693879 h 712555"/>
                <a:gd name="connsiteX6" fmla="*/ 37387 w 366695"/>
                <a:gd name="connsiteY6" fmla="*/ 712555 h 712555"/>
                <a:gd name="connsiteX7" fmla="*/ 35001 w 366695"/>
                <a:gd name="connsiteY7" fmla="*/ 711675 h 712555"/>
                <a:gd name="connsiteX8" fmla="*/ 124 w 366695"/>
                <a:gd name="connsiteY8" fmla="*/ 693879 h 712555"/>
                <a:gd name="connsiteX9" fmla="*/ 0 w 366695"/>
                <a:gd name="connsiteY9" fmla="*/ 693799 h 712555"/>
                <a:gd name="connsiteX10" fmla="*/ 99586 w 366695"/>
                <a:gd name="connsiteY10" fmla="*/ 554359 h 712555"/>
                <a:gd name="connsiteX11" fmla="*/ 102453 w 366695"/>
                <a:gd name="connsiteY11" fmla="*/ 552933 h 712555"/>
                <a:gd name="connsiteX12" fmla="*/ 21265 w 366695"/>
                <a:gd name="connsiteY12" fmla="*/ 401926 h 712555"/>
                <a:gd name="connsiteX13" fmla="*/ 158062 w 366695"/>
                <a:gd name="connsiteY13" fmla="*/ 298774 h 712555"/>
                <a:gd name="connsiteX14" fmla="*/ 153428 w 366695"/>
                <a:gd name="connsiteY14" fmla="*/ 294545 h 712555"/>
                <a:gd name="connsiteX15" fmla="*/ 50707 w 366695"/>
                <a:gd name="connsiteY15" fmla="*/ 140760 h 712555"/>
                <a:gd name="connsiteX16" fmla="*/ 157378 w 366695"/>
                <a:gd name="connsiteY16" fmla="*/ 0 h 71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695" h="712555">
                  <a:moveTo>
                    <a:pt x="157378" y="0"/>
                  </a:moveTo>
                  <a:lnTo>
                    <a:pt x="162289" y="1639"/>
                  </a:lnTo>
                  <a:cubicBezTo>
                    <a:pt x="211219" y="16409"/>
                    <a:pt x="266683" y="27094"/>
                    <a:pt x="326301" y="32616"/>
                  </a:cubicBezTo>
                  <a:lnTo>
                    <a:pt x="365295" y="34395"/>
                  </a:lnTo>
                  <a:lnTo>
                    <a:pt x="366695" y="74184"/>
                  </a:lnTo>
                  <a:cubicBezTo>
                    <a:pt x="366695" y="354992"/>
                    <a:pt x="245854" y="595300"/>
                    <a:pt x="74720" y="693879"/>
                  </a:cubicBezTo>
                  <a:lnTo>
                    <a:pt x="37387" y="712555"/>
                  </a:lnTo>
                  <a:lnTo>
                    <a:pt x="35001" y="711675"/>
                  </a:lnTo>
                  <a:cubicBezTo>
                    <a:pt x="23166" y="706393"/>
                    <a:pt x="11533" y="700451"/>
                    <a:pt x="124" y="693879"/>
                  </a:cubicBezTo>
                  <a:lnTo>
                    <a:pt x="0" y="693799"/>
                  </a:lnTo>
                  <a:lnTo>
                    <a:pt x="99586" y="554359"/>
                  </a:lnTo>
                  <a:lnTo>
                    <a:pt x="102453" y="552933"/>
                  </a:lnTo>
                  <a:lnTo>
                    <a:pt x="21265" y="401926"/>
                  </a:lnTo>
                  <a:lnTo>
                    <a:pt x="158062" y="298774"/>
                  </a:lnTo>
                  <a:lnTo>
                    <a:pt x="153428" y="294545"/>
                  </a:lnTo>
                  <a:lnTo>
                    <a:pt x="50707" y="140760"/>
                  </a:lnTo>
                  <a:lnTo>
                    <a:pt x="157378" y="0"/>
                  </a:lnTo>
                  <a:close/>
                </a:path>
              </a:pathLst>
            </a:custGeom>
            <a:grp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defTabSz="914377" eaLnBrk="0" hangingPunct="0">
                <a:buClr>
                  <a:srgbClr val="FFFFFF"/>
                </a:buClr>
                <a:defRPr/>
              </a:pPr>
              <a:endParaRPr lang="en-GB" sz="1200" kern="0">
                <a:solidFill>
                  <a:srgbClr val="FFFFFF"/>
                </a:solidFill>
                <a:latin typeface="Arial"/>
                <a:cs typeface="Noto Sans"/>
              </a:endParaRPr>
            </a:p>
          </p:txBody>
        </p:sp>
      </p:grpSp>
      <p:sp>
        <p:nvSpPr>
          <p:cNvPr id="44" name="Title 1">
            <a:extLst>
              <a:ext uri="{FF2B5EF4-FFF2-40B4-BE49-F238E27FC236}">
                <a16:creationId xmlns:a16="http://schemas.microsoft.com/office/drawing/2014/main" id="{B7075D56-6FD1-4C5D-8057-4CDE712A5326}"/>
              </a:ext>
            </a:extLst>
          </p:cNvPr>
          <p:cNvSpPr txBox="1">
            <a:spLocks/>
          </p:cNvSpPr>
          <p:nvPr/>
        </p:nvSpPr>
        <p:spPr>
          <a:xfrm>
            <a:off x="-72756" y="230147"/>
            <a:ext cx="11460163" cy="430887"/>
          </a:xfrm>
          <a:prstGeom prst="rect">
            <a:avLst/>
          </a:prstGeom>
          <a:ln>
            <a:noFill/>
          </a:ln>
        </p:spPr>
        <p:txBody>
          <a:bodyPr vert="horz" lIns="0" tIns="0" rIns="0" bIns="0" rtlCol="0" anchor="b" anchorCtr="0">
            <a:normAutofit/>
          </a:bodyPr>
          <a:lst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a:lstStyle>
          <a:p>
            <a:pPr defTabSz="1219140">
              <a:defRPr/>
            </a:pPr>
            <a:endParaRPr lang="en-US" sz="2400">
              <a:solidFill>
                <a:srgbClr val="F36633"/>
              </a:solidFill>
              <a:latin typeface="Arial"/>
              <a:cs typeface="Noto Sans"/>
            </a:endParaRPr>
          </a:p>
        </p:txBody>
      </p:sp>
      <p:grpSp>
        <p:nvGrpSpPr>
          <p:cNvPr id="2" name="Gruppieren 1">
            <a:extLst>
              <a:ext uri="{FF2B5EF4-FFF2-40B4-BE49-F238E27FC236}">
                <a16:creationId xmlns:a16="http://schemas.microsoft.com/office/drawing/2014/main" id="{56089C33-8BE5-C8A9-518E-BB11269C5D0A}"/>
              </a:ext>
            </a:extLst>
          </p:cNvPr>
          <p:cNvGrpSpPr/>
          <p:nvPr/>
        </p:nvGrpSpPr>
        <p:grpSpPr>
          <a:xfrm>
            <a:off x="5932591" y="1999144"/>
            <a:ext cx="1285868" cy="1220976"/>
            <a:chOff x="897790" y="3437702"/>
            <a:chExt cx="796261" cy="799446"/>
          </a:xfrm>
        </p:grpSpPr>
        <p:pic>
          <p:nvPicPr>
            <p:cNvPr id="3" name="Grafik 2" descr="Nieren mit einfarbiger Füllung">
              <a:extLst>
                <a:ext uri="{FF2B5EF4-FFF2-40B4-BE49-F238E27FC236}">
                  <a16:creationId xmlns:a16="http://schemas.microsoft.com/office/drawing/2014/main" id="{7988F977-CF16-5A24-B061-16E19C1403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7790" y="3437702"/>
              <a:ext cx="796260" cy="796260"/>
            </a:xfrm>
            <a:prstGeom prst="rect">
              <a:avLst/>
            </a:prstGeom>
          </p:spPr>
        </p:pic>
        <p:pic>
          <p:nvPicPr>
            <p:cNvPr id="5" name="Grafik 4" descr="Nieren mit einfarbiger Füllung">
              <a:extLst>
                <a:ext uri="{FF2B5EF4-FFF2-40B4-BE49-F238E27FC236}">
                  <a16:creationId xmlns:a16="http://schemas.microsoft.com/office/drawing/2014/main" id="{92E5BBA8-E6DF-5826-20E2-CD3CBF8F29D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0000"/>
            <a:stretch/>
          </p:blipFill>
          <p:spPr>
            <a:xfrm>
              <a:off x="1295921" y="3440888"/>
              <a:ext cx="398130" cy="796260"/>
            </a:xfrm>
            <a:prstGeom prst="rect">
              <a:avLst/>
            </a:prstGeom>
          </p:spPr>
        </p:pic>
      </p:grpSp>
    </p:spTree>
    <p:extLst>
      <p:ext uri="{BB962C8B-B14F-4D97-AF65-F5344CB8AC3E}">
        <p14:creationId xmlns:p14="http://schemas.microsoft.com/office/powerpoint/2010/main" val="169703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B8FFE-0E69-D9E1-09CC-1951733912A6}"/>
            </a:ext>
          </a:extLst>
        </p:cNvPr>
        <p:cNvGrpSpPr/>
        <p:nvPr/>
      </p:nvGrpSpPr>
      <p:grpSpPr>
        <a:xfrm>
          <a:off x="0" y="0"/>
          <a:ext cx="0" cy="0"/>
          <a:chOff x="0" y="0"/>
          <a:chExt cx="0" cy="0"/>
        </a:xfrm>
      </p:grpSpPr>
      <p:pic>
        <p:nvPicPr>
          <p:cNvPr id="14" name="Grafik 13">
            <a:extLst>
              <a:ext uri="{FF2B5EF4-FFF2-40B4-BE49-F238E27FC236}">
                <a16:creationId xmlns:a16="http://schemas.microsoft.com/office/drawing/2014/main" id="{0CFB0C7F-C021-7F31-14ED-47E5D266ABD7}"/>
              </a:ext>
            </a:extLst>
          </p:cNvPr>
          <p:cNvPicPr>
            <a:picLocks noChangeAspect="1"/>
          </p:cNvPicPr>
          <p:nvPr/>
        </p:nvPicPr>
        <p:blipFill>
          <a:blip r:embed="rId2"/>
          <a:stretch>
            <a:fillRect/>
          </a:stretch>
        </p:blipFill>
        <p:spPr>
          <a:xfrm>
            <a:off x="7995994" y="1487155"/>
            <a:ext cx="3473752" cy="4577270"/>
          </a:xfrm>
          <a:prstGeom prst="rect">
            <a:avLst/>
          </a:prstGeom>
        </p:spPr>
      </p:pic>
      <p:pic>
        <p:nvPicPr>
          <p:cNvPr id="5" name="Grafik 4">
            <a:extLst>
              <a:ext uri="{FF2B5EF4-FFF2-40B4-BE49-F238E27FC236}">
                <a16:creationId xmlns:a16="http://schemas.microsoft.com/office/drawing/2014/main" id="{1126C304-7D75-2830-4D39-467C3046FDEA}"/>
              </a:ext>
            </a:extLst>
          </p:cNvPr>
          <p:cNvPicPr>
            <a:picLocks noChangeAspect="1"/>
          </p:cNvPicPr>
          <p:nvPr/>
        </p:nvPicPr>
        <p:blipFill>
          <a:blip r:embed="rId3"/>
          <a:stretch>
            <a:fillRect/>
          </a:stretch>
        </p:blipFill>
        <p:spPr>
          <a:xfrm>
            <a:off x="1356207" y="1611836"/>
            <a:ext cx="3404812" cy="4473139"/>
          </a:xfrm>
          <a:prstGeom prst="rect">
            <a:avLst/>
          </a:prstGeom>
        </p:spPr>
      </p:pic>
      <p:sp>
        <p:nvSpPr>
          <p:cNvPr id="7" name="Titel 6">
            <a:extLst>
              <a:ext uri="{FF2B5EF4-FFF2-40B4-BE49-F238E27FC236}">
                <a16:creationId xmlns:a16="http://schemas.microsoft.com/office/drawing/2014/main" id="{0BBEB1F7-669C-47F0-7EAA-29E80D5C0FAC}"/>
              </a:ext>
            </a:extLst>
          </p:cNvPr>
          <p:cNvSpPr>
            <a:spLocks noGrp="1"/>
          </p:cNvSpPr>
          <p:nvPr>
            <p:ph type="title"/>
          </p:nvPr>
        </p:nvSpPr>
        <p:spPr>
          <a:xfrm>
            <a:off x="365125" y="536806"/>
            <a:ext cx="11460163" cy="430887"/>
          </a:xfrm>
        </p:spPr>
        <p:txBody>
          <a:bodyPr>
            <a:normAutofit fontScale="90000"/>
          </a:bodyPr>
          <a:lstStyle/>
          <a:p>
            <a:r>
              <a:rPr lang="de-DE" b="1"/>
              <a:t>Herpes </a:t>
            </a:r>
            <a:r>
              <a:rPr lang="de-DE" b="1" err="1"/>
              <a:t>zoster</a:t>
            </a:r>
            <a:r>
              <a:rPr lang="de-DE" b="1"/>
              <a:t>: Impfquote bei Personen ab 50 Jahren mit Grunderkrankung nach Region</a:t>
            </a:r>
          </a:p>
        </p:txBody>
      </p:sp>
      <p:sp>
        <p:nvSpPr>
          <p:cNvPr id="31" name="Untertitel 30">
            <a:extLst>
              <a:ext uri="{FF2B5EF4-FFF2-40B4-BE49-F238E27FC236}">
                <a16:creationId xmlns:a16="http://schemas.microsoft.com/office/drawing/2014/main" id="{53F1804B-71D9-876B-F834-239BEEF3DDB3}"/>
              </a:ext>
            </a:extLst>
          </p:cNvPr>
          <p:cNvSpPr>
            <a:spLocks noGrp="1"/>
          </p:cNvSpPr>
          <p:nvPr>
            <p:ph type="subTitle" idx="1"/>
          </p:nvPr>
        </p:nvSpPr>
        <p:spPr>
          <a:xfrm>
            <a:off x="381214" y="1154905"/>
            <a:ext cx="11460164" cy="352800"/>
          </a:xfrm>
        </p:spPr>
        <p:txBody>
          <a:bodyPr/>
          <a:lstStyle/>
          <a:p>
            <a:r>
              <a:rPr lang="de-DE" sz="1800"/>
              <a:t>Herpes-zoster-Impfquoten der Indikationsimpfung in Quartal I/2024</a:t>
            </a:r>
          </a:p>
          <a:p>
            <a:endParaRPr lang="de-DE"/>
          </a:p>
        </p:txBody>
      </p:sp>
      <p:sp>
        <p:nvSpPr>
          <p:cNvPr id="24" name="Textplatzhalter 6">
            <a:extLst>
              <a:ext uri="{FF2B5EF4-FFF2-40B4-BE49-F238E27FC236}">
                <a16:creationId xmlns:a16="http://schemas.microsoft.com/office/drawing/2014/main" id="{A6F7BFAA-5E95-BCAD-4936-5A30A816A960}"/>
              </a:ext>
            </a:extLst>
          </p:cNvPr>
          <p:cNvSpPr txBox="1">
            <a:spLocks/>
          </p:cNvSpPr>
          <p:nvPr/>
        </p:nvSpPr>
        <p:spPr>
          <a:xfrm>
            <a:off x="1316736" y="6320470"/>
            <a:ext cx="10067544" cy="326862"/>
          </a:xfrm>
          <a:prstGeom prst="rect">
            <a:avLst/>
          </a:prstGeom>
        </p:spPr>
        <p:txBody>
          <a:bodyPr vert="horz" lIns="0" tIns="0" rIns="0" bIns="0" rtlCol="0">
            <a:noAutofit/>
          </a:bodyPr>
          <a:lstStyle>
            <a:lvl1pPr marL="270000" indent="-270000" algn="l" defTabSz="914400" rtl="0" eaLnBrk="1" latinLnBrk="0" hangingPunct="1">
              <a:spcBef>
                <a:spcPts val="0"/>
              </a:spcBef>
              <a:spcAft>
                <a:spcPts val="600"/>
              </a:spcAft>
              <a:buClr>
                <a:schemeClr val="accent2"/>
              </a:buClr>
              <a:buFont typeface="Arial" pitchFamily="34" charset="0"/>
              <a:buNone/>
              <a:defRPr sz="8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20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8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8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8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270000" marR="0" lvl="0" indent="-270000" algn="l" defTabSz="914400" rtl="0" eaLnBrk="1" fontAlgn="auto" latinLnBrk="0" hangingPunct="1">
              <a:lnSpc>
                <a:spcPct val="100000"/>
              </a:lnSpc>
              <a:spcBef>
                <a:spcPts val="0"/>
              </a:spcBef>
              <a:spcAft>
                <a:spcPts val="600"/>
              </a:spcAft>
              <a:buClr>
                <a:srgbClr val="E21860"/>
              </a:buClr>
              <a:buSzTx/>
              <a:buFont typeface="Arial" pitchFamily="34" charset="0"/>
              <a:buNone/>
              <a:tabLst/>
              <a:defRPr/>
            </a:pPr>
            <a:r>
              <a:rPr kumimoji="0" lang="de-DE" sz="800" b="0" i="0" u="none" strike="noStrike" kern="1200" cap="none" spc="0" normalizeH="0" baseline="0" noProof="0">
                <a:ln>
                  <a:noFill/>
                </a:ln>
                <a:solidFill>
                  <a:srgbClr val="4C4D4E"/>
                </a:solidFill>
                <a:effectLst/>
                <a:uLnTx/>
                <a:uFillTx/>
                <a:latin typeface="GSK Precision Light"/>
                <a:ea typeface="+mn-ea"/>
                <a:cs typeface="Arial"/>
              </a:rPr>
              <a:t>Robert Koch-Institut (2025). </a:t>
            </a:r>
            <a:r>
              <a:rPr kumimoji="0" lang="de-DE" sz="800" b="0" i="0" u="none" strike="noStrike" kern="1200" cap="none" spc="0" normalizeH="0" baseline="0" noProof="0" err="1">
                <a:ln>
                  <a:noFill/>
                </a:ln>
                <a:solidFill>
                  <a:srgbClr val="4C4D4E"/>
                </a:solidFill>
                <a:effectLst/>
                <a:uLnTx/>
                <a:uFillTx/>
                <a:latin typeface="GSK Precision Light"/>
                <a:ea typeface="+mn-ea"/>
                <a:cs typeface="Arial"/>
              </a:rPr>
              <a:t>VacMap</a:t>
            </a:r>
            <a:r>
              <a:rPr kumimoji="0" lang="de-DE" sz="800" b="0" i="0" u="none" strike="noStrike" kern="1200" cap="none" spc="0" normalizeH="0" baseline="0" noProof="0">
                <a:ln>
                  <a:noFill/>
                </a:ln>
                <a:solidFill>
                  <a:srgbClr val="4C4D4E"/>
                </a:solidFill>
                <a:effectLst/>
                <a:uLnTx/>
                <a:uFillTx/>
                <a:latin typeface="GSK Precision Light"/>
                <a:ea typeface="+mn-ea"/>
                <a:cs typeface="Arial"/>
              </a:rPr>
              <a:t> - Dashboard zum Impfgeschehen in Deutschland. Indikationsimpfung bei Personen ab 60 Jahren, 2 Impfungen (Grundimmunisierung), </a:t>
            </a:r>
            <a:r>
              <a:rPr kumimoji="0" lang="de-DE" sz="800" b="0" i="0" u="none" strike="noStrike" kern="1200" cap="none" spc="0" normalizeH="0" baseline="0" noProof="0">
                <a:ln>
                  <a:noFill/>
                </a:ln>
                <a:solidFill>
                  <a:srgbClr val="4C4D4E"/>
                </a:solidFill>
                <a:effectLst/>
                <a:uLnTx/>
                <a:uFillTx/>
                <a:latin typeface="GSK Precision Light"/>
                <a:ea typeface="+mn-ea"/>
                <a:cs typeface="Arial"/>
                <a:hlinkClick r:id="rId4"/>
              </a:rPr>
              <a:t>https://www.rki.de/vacmap</a:t>
            </a:r>
            <a:r>
              <a:rPr kumimoji="0" lang="de-DE" sz="800" b="0" i="0" u="none" strike="noStrike" kern="1200" cap="none" spc="0" normalizeH="0" baseline="0" noProof="0">
                <a:ln>
                  <a:noFill/>
                </a:ln>
                <a:solidFill>
                  <a:srgbClr val="4C4D4E"/>
                </a:solidFill>
                <a:effectLst/>
                <a:uLnTx/>
                <a:uFillTx/>
                <a:latin typeface="GSK Precision Light"/>
                <a:ea typeface="+mn-ea"/>
                <a:cs typeface="Arial"/>
              </a:rPr>
              <a:t>. (Aufgerufen April 2025). </a:t>
            </a:r>
          </a:p>
        </p:txBody>
      </p:sp>
      <p:pic>
        <p:nvPicPr>
          <p:cNvPr id="6" name="Grafik 5">
            <a:extLst>
              <a:ext uri="{FF2B5EF4-FFF2-40B4-BE49-F238E27FC236}">
                <a16:creationId xmlns:a16="http://schemas.microsoft.com/office/drawing/2014/main" id="{AA4F841D-5028-AA3D-ECA3-877C8DD1597E}"/>
              </a:ext>
            </a:extLst>
          </p:cNvPr>
          <p:cNvPicPr>
            <a:picLocks noChangeAspect="1"/>
          </p:cNvPicPr>
          <p:nvPr/>
        </p:nvPicPr>
        <p:blipFill>
          <a:blip r:embed="rId5"/>
          <a:stretch>
            <a:fillRect/>
          </a:stretch>
        </p:blipFill>
        <p:spPr>
          <a:xfrm>
            <a:off x="421857" y="1635566"/>
            <a:ext cx="752580" cy="1943371"/>
          </a:xfrm>
          <a:prstGeom prst="rect">
            <a:avLst/>
          </a:prstGeom>
        </p:spPr>
      </p:pic>
      <p:sp>
        <p:nvSpPr>
          <p:cNvPr id="9" name="Textfeld 8">
            <a:extLst>
              <a:ext uri="{FF2B5EF4-FFF2-40B4-BE49-F238E27FC236}">
                <a16:creationId xmlns:a16="http://schemas.microsoft.com/office/drawing/2014/main" id="{263695EF-BBAF-E60A-4C87-B1AE1759945F}"/>
              </a:ext>
            </a:extLst>
          </p:cNvPr>
          <p:cNvSpPr txBox="1"/>
          <p:nvPr/>
        </p:nvSpPr>
        <p:spPr>
          <a:xfrm>
            <a:off x="1867307" y="3556045"/>
            <a:ext cx="2226638" cy="467044"/>
          </a:xfrm>
          <a:prstGeom prst="rect">
            <a:avLst/>
          </a:prstGeom>
          <a:solidFill>
            <a:schemeClr val="bg1">
              <a:alpha val="90000"/>
            </a:schemeClr>
          </a:solidFill>
        </p:spPr>
        <p:txBody>
          <a:bodyPr wrap="square" lIns="0" tIns="0" rIns="0" bIns="0" rtlCol="0" anchor="ctr">
            <a:noAutofit/>
          </a:bodyPr>
          <a:lstStyle/>
          <a:p>
            <a:pPr algn="ctr"/>
            <a:r>
              <a:rPr lang="de-DE" sz="1200">
                <a:solidFill>
                  <a:schemeClr val="accent4"/>
                </a:solidFill>
              </a:rPr>
              <a:t>Bundesweite Impfquote</a:t>
            </a:r>
          </a:p>
          <a:p>
            <a:pPr algn="ctr"/>
            <a:r>
              <a:rPr lang="de-DE" sz="1200">
                <a:solidFill>
                  <a:schemeClr val="accent4"/>
                </a:solidFill>
                <a:latin typeface="+mj-lt"/>
              </a:rPr>
              <a:t>1. Dosis</a:t>
            </a:r>
          </a:p>
        </p:txBody>
      </p:sp>
      <p:sp>
        <p:nvSpPr>
          <p:cNvPr id="10" name="Textfeld 9">
            <a:extLst>
              <a:ext uri="{FF2B5EF4-FFF2-40B4-BE49-F238E27FC236}">
                <a16:creationId xmlns:a16="http://schemas.microsoft.com/office/drawing/2014/main" id="{2B6D41A2-CF40-64D8-3C80-50392226BE58}"/>
              </a:ext>
            </a:extLst>
          </p:cNvPr>
          <p:cNvSpPr txBox="1"/>
          <p:nvPr/>
        </p:nvSpPr>
        <p:spPr>
          <a:xfrm>
            <a:off x="8568109" y="3556045"/>
            <a:ext cx="2226638" cy="467044"/>
          </a:xfrm>
          <a:prstGeom prst="rect">
            <a:avLst/>
          </a:prstGeom>
          <a:solidFill>
            <a:schemeClr val="bg1">
              <a:alpha val="90000"/>
            </a:schemeClr>
          </a:solidFill>
        </p:spPr>
        <p:txBody>
          <a:bodyPr wrap="square" lIns="0" tIns="0" rIns="0" bIns="0" rtlCol="0" anchor="ctr">
            <a:noAutofit/>
          </a:bodyPr>
          <a:lstStyle/>
          <a:p>
            <a:pPr algn="ctr"/>
            <a:r>
              <a:rPr lang="de-DE" sz="1200">
                <a:solidFill>
                  <a:schemeClr val="accent4"/>
                </a:solidFill>
              </a:rPr>
              <a:t>Bundesweite Impfquote</a:t>
            </a:r>
          </a:p>
          <a:p>
            <a:pPr algn="ctr"/>
            <a:r>
              <a:rPr lang="de-DE" sz="1200">
                <a:solidFill>
                  <a:schemeClr val="accent4"/>
                </a:solidFill>
                <a:latin typeface="+mj-lt"/>
              </a:rPr>
              <a:t>2. Dosis</a:t>
            </a:r>
          </a:p>
        </p:txBody>
      </p:sp>
      <p:sp>
        <p:nvSpPr>
          <p:cNvPr id="11" name="Textplatzhalter 46">
            <a:extLst>
              <a:ext uri="{FF2B5EF4-FFF2-40B4-BE49-F238E27FC236}">
                <a16:creationId xmlns:a16="http://schemas.microsoft.com/office/drawing/2014/main" id="{F5CD119E-1124-BAEB-D480-87BC931A5F41}"/>
              </a:ext>
            </a:extLst>
          </p:cNvPr>
          <p:cNvSpPr txBox="1">
            <a:spLocks/>
          </p:cNvSpPr>
          <p:nvPr/>
        </p:nvSpPr>
        <p:spPr bwMode="gray">
          <a:xfrm>
            <a:off x="4678388" y="3036697"/>
            <a:ext cx="1175097" cy="514738"/>
          </a:xfrm>
          <a:prstGeom prst="rect">
            <a:avLst/>
          </a:prstGeom>
          <a:ln w="19050">
            <a:noFill/>
          </a:ln>
        </p:spPr>
        <p:txBody>
          <a:bodyPr vert="horz" wrap="square" lIns="72000" tIns="72000" rIns="72000" bIns="72000" rtlCol="0" anchor="ctr">
            <a:sp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400" kern="1200">
                <a:solidFill>
                  <a:schemeClr val="accent1"/>
                </a:solidFill>
                <a:latin typeface="+mn-lt"/>
                <a:ea typeface="+mn-ea"/>
                <a:cs typeface="+mn-cs"/>
              </a:defRPr>
            </a:lvl1pPr>
            <a:lvl2pPr marL="216000" indent="-216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1"/>
                </a:solidFill>
                <a:latin typeface="+mn-lt"/>
                <a:ea typeface="+mn-ea"/>
                <a:cs typeface="+mn-cs"/>
              </a:defRPr>
            </a:lvl2pPr>
            <a:lvl3pPr marL="432000" indent="-216000" algn="l" defTabSz="914400" rtl="0" eaLnBrk="1" latinLnBrk="0" hangingPunct="1">
              <a:lnSpc>
                <a:spcPct val="100000"/>
              </a:lnSpc>
              <a:spcBef>
                <a:spcPts val="300"/>
              </a:spcBef>
              <a:spcAft>
                <a:spcPts val="300"/>
              </a:spcAft>
              <a:buFont typeface="Symbol" panose="05050102010706020507" pitchFamily="18" charset="2"/>
              <a:buChar char="-"/>
              <a:defRPr sz="1400" kern="1200">
                <a:solidFill>
                  <a:schemeClr val="accent1"/>
                </a:solidFill>
                <a:latin typeface="+mn-lt"/>
                <a:ea typeface="+mn-ea"/>
                <a:cs typeface="+mn-cs"/>
              </a:defRPr>
            </a:lvl3pPr>
            <a:lvl4pPr marL="216000" indent="-216000" algn="l" defTabSz="914400" rtl="0" eaLnBrk="1" latinLnBrk="0" hangingPunct="1">
              <a:lnSpc>
                <a:spcPct val="100000"/>
              </a:lnSpc>
              <a:spcBef>
                <a:spcPts val="300"/>
              </a:spcBef>
              <a:spcAft>
                <a:spcPts val="300"/>
              </a:spcAft>
              <a:buFont typeface="+mj-lt"/>
              <a:buAutoNum type="arabicPeriod"/>
              <a:defRPr sz="1400" kern="1200">
                <a:solidFill>
                  <a:schemeClr val="accent1"/>
                </a:solidFill>
                <a:latin typeface="+mn-lt"/>
                <a:ea typeface="+mn-ea"/>
                <a:cs typeface="+mn-cs"/>
              </a:defRPr>
            </a:lvl4pPr>
            <a:lvl5pPr marL="432000" indent="-216000" algn="l" defTabSz="914400" rtl="0" eaLnBrk="1" latinLnBrk="0" hangingPunct="1">
              <a:lnSpc>
                <a:spcPct val="100000"/>
              </a:lnSpc>
              <a:spcBef>
                <a:spcPts val="300"/>
              </a:spcBef>
              <a:spcAft>
                <a:spcPts val="300"/>
              </a:spcAft>
              <a:buFont typeface="+mj-lt"/>
              <a:buAutoNum type="alphaLcPeriod"/>
              <a:defRPr sz="1400" kern="1200">
                <a:solidFill>
                  <a:schemeClr val="accent1"/>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400" b="0" kern="1200">
                <a:solidFill>
                  <a:schemeClr val="accent1"/>
                </a:solidFill>
                <a:latin typeface="+mj-lt"/>
                <a:ea typeface="+mn-ea"/>
                <a:cs typeface="+mn-cs"/>
              </a:defRPr>
            </a:lvl6pPr>
            <a:lvl7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7pPr>
            <a:lvl8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8pPr>
            <a:lvl9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de-DE" sz="2400" b="1" i="0" u="none" strike="noStrike" kern="1200" cap="none" spc="0" normalizeH="0" baseline="0" noProof="0">
                <a:ln>
                  <a:noFill/>
                </a:ln>
                <a:solidFill>
                  <a:schemeClr val="bg2">
                    <a:lumMod val="50000"/>
                  </a:schemeClr>
                </a:solidFill>
                <a:effectLst/>
                <a:uLnTx/>
                <a:uFillTx/>
                <a:latin typeface="Poppins SemiBold"/>
                <a:ea typeface="+mn-ea"/>
                <a:cs typeface="+mn-cs"/>
              </a:rPr>
              <a:t>21,2%</a:t>
            </a:r>
            <a:endParaRPr kumimoji="0" lang="de-DE" sz="2000" b="1" i="0" u="none" strike="noStrike" kern="1200" cap="none" spc="0" normalizeH="0" baseline="0" noProof="0">
              <a:ln>
                <a:noFill/>
              </a:ln>
              <a:solidFill>
                <a:schemeClr val="bg2">
                  <a:lumMod val="50000"/>
                </a:schemeClr>
              </a:solidFill>
              <a:effectLst/>
              <a:uLnTx/>
              <a:uFillTx/>
              <a:latin typeface="Poppins"/>
              <a:ea typeface="+mn-ea"/>
              <a:cs typeface="+mn-cs"/>
            </a:endParaRPr>
          </a:p>
        </p:txBody>
      </p:sp>
      <p:sp>
        <p:nvSpPr>
          <p:cNvPr id="12" name="Textplatzhalter 46">
            <a:extLst>
              <a:ext uri="{FF2B5EF4-FFF2-40B4-BE49-F238E27FC236}">
                <a16:creationId xmlns:a16="http://schemas.microsoft.com/office/drawing/2014/main" id="{9DC8F486-33A1-7A6A-7684-6A33A7711993}"/>
              </a:ext>
            </a:extLst>
          </p:cNvPr>
          <p:cNvSpPr txBox="1">
            <a:spLocks/>
          </p:cNvSpPr>
          <p:nvPr/>
        </p:nvSpPr>
        <p:spPr bwMode="gray">
          <a:xfrm>
            <a:off x="6767775" y="3049660"/>
            <a:ext cx="1175097" cy="514738"/>
          </a:xfrm>
          <a:prstGeom prst="rect">
            <a:avLst/>
          </a:prstGeom>
          <a:ln w="19050">
            <a:noFill/>
          </a:ln>
        </p:spPr>
        <p:txBody>
          <a:bodyPr vert="horz" wrap="square" lIns="72000" tIns="72000" rIns="72000" bIns="72000" rtlCol="0" anchor="ctr">
            <a:sp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400" kern="1200">
                <a:solidFill>
                  <a:schemeClr val="accent1"/>
                </a:solidFill>
                <a:latin typeface="+mn-lt"/>
                <a:ea typeface="+mn-ea"/>
                <a:cs typeface="+mn-cs"/>
              </a:defRPr>
            </a:lvl1pPr>
            <a:lvl2pPr marL="216000" indent="-216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1"/>
                </a:solidFill>
                <a:latin typeface="+mn-lt"/>
                <a:ea typeface="+mn-ea"/>
                <a:cs typeface="+mn-cs"/>
              </a:defRPr>
            </a:lvl2pPr>
            <a:lvl3pPr marL="432000" indent="-216000" algn="l" defTabSz="914400" rtl="0" eaLnBrk="1" latinLnBrk="0" hangingPunct="1">
              <a:lnSpc>
                <a:spcPct val="100000"/>
              </a:lnSpc>
              <a:spcBef>
                <a:spcPts val="300"/>
              </a:spcBef>
              <a:spcAft>
                <a:spcPts val="300"/>
              </a:spcAft>
              <a:buFont typeface="Symbol" panose="05050102010706020507" pitchFamily="18" charset="2"/>
              <a:buChar char="-"/>
              <a:defRPr sz="1400" kern="1200">
                <a:solidFill>
                  <a:schemeClr val="accent1"/>
                </a:solidFill>
                <a:latin typeface="+mn-lt"/>
                <a:ea typeface="+mn-ea"/>
                <a:cs typeface="+mn-cs"/>
              </a:defRPr>
            </a:lvl3pPr>
            <a:lvl4pPr marL="216000" indent="-216000" algn="l" defTabSz="914400" rtl="0" eaLnBrk="1" latinLnBrk="0" hangingPunct="1">
              <a:lnSpc>
                <a:spcPct val="100000"/>
              </a:lnSpc>
              <a:spcBef>
                <a:spcPts val="300"/>
              </a:spcBef>
              <a:spcAft>
                <a:spcPts val="300"/>
              </a:spcAft>
              <a:buFont typeface="+mj-lt"/>
              <a:buAutoNum type="arabicPeriod"/>
              <a:defRPr sz="1400" kern="1200">
                <a:solidFill>
                  <a:schemeClr val="accent1"/>
                </a:solidFill>
                <a:latin typeface="+mn-lt"/>
                <a:ea typeface="+mn-ea"/>
                <a:cs typeface="+mn-cs"/>
              </a:defRPr>
            </a:lvl4pPr>
            <a:lvl5pPr marL="432000" indent="-216000" algn="l" defTabSz="914400" rtl="0" eaLnBrk="1" latinLnBrk="0" hangingPunct="1">
              <a:lnSpc>
                <a:spcPct val="100000"/>
              </a:lnSpc>
              <a:spcBef>
                <a:spcPts val="300"/>
              </a:spcBef>
              <a:spcAft>
                <a:spcPts val="300"/>
              </a:spcAft>
              <a:buFont typeface="+mj-lt"/>
              <a:buAutoNum type="alphaLcPeriod"/>
              <a:defRPr sz="1400" kern="1200">
                <a:solidFill>
                  <a:schemeClr val="accent1"/>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400" b="0" kern="1200">
                <a:solidFill>
                  <a:schemeClr val="accent1"/>
                </a:solidFill>
                <a:latin typeface="+mj-lt"/>
                <a:ea typeface="+mn-ea"/>
                <a:cs typeface="+mn-cs"/>
              </a:defRPr>
            </a:lvl6pPr>
            <a:lvl7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7pPr>
            <a:lvl8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8pPr>
            <a:lvl9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9pPr>
          </a:lstStyle>
          <a:p>
            <a:pPr lvl="0" algn="ctr">
              <a:defRPr/>
            </a:pPr>
            <a:r>
              <a:rPr lang="de-DE" sz="2400" b="1">
                <a:solidFill>
                  <a:schemeClr val="bg2">
                    <a:lumMod val="50000"/>
                  </a:schemeClr>
                </a:solidFill>
                <a:latin typeface="Poppins SemiBold"/>
              </a:rPr>
              <a:t>17,5</a:t>
            </a:r>
            <a:r>
              <a:rPr kumimoji="0" lang="de-DE" sz="2400" b="1" i="0" u="none" strike="noStrike" kern="1200" cap="none" spc="0" normalizeH="0" baseline="0" noProof="0">
                <a:ln>
                  <a:noFill/>
                </a:ln>
                <a:solidFill>
                  <a:schemeClr val="bg2">
                    <a:lumMod val="50000"/>
                  </a:schemeClr>
                </a:solidFill>
                <a:effectLst/>
                <a:uLnTx/>
                <a:uFillTx/>
                <a:latin typeface="Poppins SemiBold"/>
                <a:ea typeface="+mn-ea"/>
                <a:cs typeface="+mn-cs"/>
              </a:rPr>
              <a:t>%</a:t>
            </a:r>
          </a:p>
        </p:txBody>
      </p:sp>
      <p:sp>
        <p:nvSpPr>
          <p:cNvPr id="17" name="Textfeld 16">
            <a:extLst>
              <a:ext uri="{FF2B5EF4-FFF2-40B4-BE49-F238E27FC236}">
                <a16:creationId xmlns:a16="http://schemas.microsoft.com/office/drawing/2014/main" id="{8E757191-D231-E1F8-487E-541CB2515C6F}"/>
              </a:ext>
            </a:extLst>
          </p:cNvPr>
          <p:cNvSpPr txBox="1"/>
          <p:nvPr/>
        </p:nvSpPr>
        <p:spPr>
          <a:xfrm>
            <a:off x="4839571" y="2448517"/>
            <a:ext cx="2942118" cy="467045"/>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400"/>
              </a:spcBef>
              <a:spcAft>
                <a:spcPts val="400"/>
              </a:spcAft>
              <a:buClrTx/>
              <a:buSzTx/>
              <a:buFontTx/>
              <a:buNone/>
              <a:tabLst/>
              <a:defRPr/>
            </a:pPr>
            <a:r>
              <a:rPr kumimoji="0" lang="de-DE" sz="2400" b="1" i="0" u="none" strike="noStrike" kern="1200" cap="none" spc="0" normalizeH="0" baseline="0" noProof="0">
                <a:ln>
                  <a:noFill/>
                </a:ln>
                <a:effectLst/>
                <a:uLnTx/>
                <a:uFillTx/>
                <a:latin typeface="+mj-lt"/>
                <a:ea typeface="+mn-ea"/>
                <a:cs typeface="+mn-cs"/>
              </a:rPr>
              <a:t>Bundesweite Impfquote</a:t>
            </a:r>
          </a:p>
        </p:txBody>
      </p:sp>
      <p:sp>
        <p:nvSpPr>
          <p:cNvPr id="37" name="Foliennummernplatzhalter 5">
            <a:extLst>
              <a:ext uri="{FF2B5EF4-FFF2-40B4-BE49-F238E27FC236}">
                <a16:creationId xmlns:a16="http://schemas.microsoft.com/office/drawing/2014/main" id="{02A8C31E-C036-4C4F-B7B5-00EFB7F8CD79}"/>
              </a:ext>
            </a:extLst>
          </p:cNvPr>
          <p:cNvSpPr txBox="1">
            <a:spLocks/>
          </p:cNvSpPr>
          <p:nvPr/>
        </p:nvSpPr>
        <p:spPr>
          <a:xfrm>
            <a:off x="11285288" y="6457952"/>
            <a:ext cx="540000" cy="26987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F533D-B52E-4A2F-BF72-0ADD2D94BD75}" type="slidenum">
              <a:rPr lang="de-DE" sz="750" smtClean="0"/>
              <a:pPr/>
              <a:t>55</a:t>
            </a:fld>
            <a:endParaRPr lang="de-DE" sz="750"/>
          </a:p>
        </p:txBody>
      </p:sp>
      <p:sp>
        <p:nvSpPr>
          <p:cNvPr id="15" name="Textfeld 14">
            <a:extLst>
              <a:ext uri="{FF2B5EF4-FFF2-40B4-BE49-F238E27FC236}">
                <a16:creationId xmlns:a16="http://schemas.microsoft.com/office/drawing/2014/main" id="{67057D81-598D-0AA4-678A-6DF59ED11572}"/>
              </a:ext>
            </a:extLst>
          </p:cNvPr>
          <p:cNvSpPr txBox="1"/>
          <p:nvPr/>
        </p:nvSpPr>
        <p:spPr>
          <a:xfrm>
            <a:off x="4847546" y="4073323"/>
            <a:ext cx="2942118" cy="467045"/>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400"/>
              </a:spcBef>
              <a:spcAft>
                <a:spcPts val="400"/>
              </a:spcAft>
              <a:buClrTx/>
              <a:buSzTx/>
              <a:buFontTx/>
              <a:buNone/>
              <a:tabLst/>
              <a:defRPr/>
            </a:pPr>
            <a:r>
              <a:rPr kumimoji="0" lang="de-DE" sz="1600" b="1" i="0" u="none" strike="noStrike" kern="1200" cap="none" spc="0" normalizeH="0" baseline="0" noProof="0">
                <a:ln>
                  <a:noFill/>
                </a:ln>
                <a:effectLst/>
                <a:uLnTx/>
                <a:uFillTx/>
                <a:latin typeface="+mj-lt"/>
                <a:ea typeface="+mn-ea"/>
                <a:cs typeface="+mn-cs"/>
              </a:rPr>
              <a:t>Altersgruppe 50 – 59 Jahre</a:t>
            </a:r>
          </a:p>
        </p:txBody>
      </p:sp>
      <p:sp>
        <p:nvSpPr>
          <p:cNvPr id="18" name="Textplatzhalter 46">
            <a:extLst>
              <a:ext uri="{FF2B5EF4-FFF2-40B4-BE49-F238E27FC236}">
                <a16:creationId xmlns:a16="http://schemas.microsoft.com/office/drawing/2014/main" id="{33F90075-9CB3-0B5E-D2ED-8C4103F6ABDA}"/>
              </a:ext>
            </a:extLst>
          </p:cNvPr>
          <p:cNvSpPr txBox="1">
            <a:spLocks/>
          </p:cNvSpPr>
          <p:nvPr/>
        </p:nvSpPr>
        <p:spPr bwMode="gray">
          <a:xfrm>
            <a:off x="4698057" y="4510593"/>
            <a:ext cx="1175097" cy="422405"/>
          </a:xfrm>
          <a:prstGeom prst="rect">
            <a:avLst/>
          </a:prstGeom>
          <a:ln w="19050">
            <a:noFill/>
          </a:ln>
        </p:spPr>
        <p:txBody>
          <a:bodyPr vert="horz" wrap="square" lIns="72000" tIns="72000" rIns="72000" bIns="72000" rtlCol="0" anchor="ctr">
            <a:sp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400" kern="1200">
                <a:solidFill>
                  <a:schemeClr val="accent1"/>
                </a:solidFill>
                <a:latin typeface="+mn-lt"/>
                <a:ea typeface="+mn-ea"/>
                <a:cs typeface="+mn-cs"/>
              </a:defRPr>
            </a:lvl1pPr>
            <a:lvl2pPr marL="216000" indent="-216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1"/>
                </a:solidFill>
                <a:latin typeface="+mn-lt"/>
                <a:ea typeface="+mn-ea"/>
                <a:cs typeface="+mn-cs"/>
              </a:defRPr>
            </a:lvl2pPr>
            <a:lvl3pPr marL="432000" indent="-216000" algn="l" defTabSz="914400" rtl="0" eaLnBrk="1" latinLnBrk="0" hangingPunct="1">
              <a:lnSpc>
                <a:spcPct val="100000"/>
              </a:lnSpc>
              <a:spcBef>
                <a:spcPts val="300"/>
              </a:spcBef>
              <a:spcAft>
                <a:spcPts val="300"/>
              </a:spcAft>
              <a:buFont typeface="Symbol" panose="05050102010706020507" pitchFamily="18" charset="2"/>
              <a:buChar char="-"/>
              <a:defRPr sz="1400" kern="1200">
                <a:solidFill>
                  <a:schemeClr val="accent1"/>
                </a:solidFill>
                <a:latin typeface="+mn-lt"/>
                <a:ea typeface="+mn-ea"/>
                <a:cs typeface="+mn-cs"/>
              </a:defRPr>
            </a:lvl3pPr>
            <a:lvl4pPr marL="216000" indent="-216000" algn="l" defTabSz="914400" rtl="0" eaLnBrk="1" latinLnBrk="0" hangingPunct="1">
              <a:lnSpc>
                <a:spcPct val="100000"/>
              </a:lnSpc>
              <a:spcBef>
                <a:spcPts val="300"/>
              </a:spcBef>
              <a:spcAft>
                <a:spcPts val="300"/>
              </a:spcAft>
              <a:buFont typeface="+mj-lt"/>
              <a:buAutoNum type="arabicPeriod"/>
              <a:defRPr sz="1400" kern="1200">
                <a:solidFill>
                  <a:schemeClr val="accent1"/>
                </a:solidFill>
                <a:latin typeface="+mn-lt"/>
                <a:ea typeface="+mn-ea"/>
                <a:cs typeface="+mn-cs"/>
              </a:defRPr>
            </a:lvl4pPr>
            <a:lvl5pPr marL="432000" indent="-216000" algn="l" defTabSz="914400" rtl="0" eaLnBrk="1" latinLnBrk="0" hangingPunct="1">
              <a:lnSpc>
                <a:spcPct val="100000"/>
              </a:lnSpc>
              <a:spcBef>
                <a:spcPts val="300"/>
              </a:spcBef>
              <a:spcAft>
                <a:spcPts val="300"/>
              </a:spcAft>
              <a:buFont typeface="+mj-lt"/>
              <a:buAutoNum type="alphaLcPeriod"/>
              <a:defRPr sz="1400" kern="1200">
                <a:solidFill>
                  <a:schemeClr val="accent1"/>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400" b="0" kern="1200">
                <a:solidFill>
                  <a:schemeClr val="accent1"/>
                </a:solidFill>
                <a:latin typeface="+mj-lt"/>
                <a:ea typeface="+mn-ea"/>
                <a:cs typeface="+mn-cs"/>
              </a:defRPr>
            </a:lvl6pPr>
            <a:lvl7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7pPr>
            <a:lvl8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8pPr>
            <a:lvl9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de-DE" sz="1800" b="1" i="0" u="none" strike="noStrike" kern="1200" cap="none" spc="0" normalizeH="0" baseline="0" noProof="0">
                <a:ln>
                  <a:noFill/>
                </a:ln>
                <a:solidFill>
                  <a:schemeClr val="bg2">
                    <a:lumMod val="50000"/>
                  </a:schemeClr>
                </a:solidFill>
                <a:effectLst/>
                <a:uLnTx/>
                <a:uFillTx/>
                <a:latin typeface="Poppins SemiBold"/>
                <a:ea typeface="+mn-ea"/>
                <a:cs typeface="+mn-cs"/>
              </a:rPr>
              <a:t>4,5%</a:t>
            </a:r>
            <a:endParaRPr kumimoji="0" lang="de-DE" sz="1600" b="1" i="0" u="none" strike="noStrike" kern="1200" cap="none" spc="0" normalizeH="0" baseline="0" noProof="0">
              <a:ln>
                <a:noFill/>
              </a:ln>
              <a:solidFill>
                <a:schemeClr val="bg2">
                  <a:lumMod val="50000"/>
                </a:schemeClr>
              </a:solidFill>
              <a:effectLst/>
              <a:uLnTx/>
              <a:uFillTx/>
              <a:latin typeface="Poppins"/>
              <a:ea typeface="+mn-ea"/>
              <a:cs typeface="+mn-cs"/>
            </a:endParaRPr>
          </a:p>
        </p:txBody>
      </p:sp>
      <p:sp>
        <p:nvSpPr>
          <p:cNvPr id="20" name="Textplatzhalter 46">
            <a:extLst>
              <a:ext uri="{FF2B5EF4-FFF2-40B4-BE49-F238E27FC236}">
                <a16:creationId xmlns:a16="http://schemas.microsoft.com/office/drawing/2014/main" id="{A4C182D4-FF77-5318-953F-D09E987E6A65}"/>
              </a:ext>
            </a:extLst>
          </p:cNvPr>
          <p:cNvSpPr txBox="1">
            <a:spLocks/>
          </p:cNvSpPr>
          <p:nvPr/>
        </p:nvSpPr>
        <p:spPr bwMode="gray">
          <a:xfrm>
            <a:off x="6742344" y="4512670"/>
            <a:ext cx="1175097" cy="422405"/>
          </a:xfrm>
          <a:prstGeom prst="rect">
            <a:avLst/>
          </a:prstGeom>
          <a:ln w="19050">
            <a:noFill/>
          </a:ln>
        </p:spPr>
        <p:txBody>
          <a:bodyPr vert="horz" wrap="square" lIns="72000" tIns="72000" rIns="72000" bIns="72000" rtlCol="0" anchor="ctr">
            <a:sp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400" kern="1200">
                <a:solidFill>
                  <a:schemeClr val="accent1"/>
                </a:solidFill>
                <a:latin typeface="+mn-lt"/>
                <a:ea typeface="+mn-ea"/>
                <a:cs typeface="+mn-cs"/>
              </a:defRPr>
            </a:lvl1pPr>
            <a:lvl2pPr marL="216000" indent="-216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1"/>
                </a:solidFill>
                <a:latin typeface="+mn-lt"/>
                <a:ea typeface="+mn-ea"/>
                <a:cs typeface="+mn-cs"/>
              </a:defRPr>
            </a:lvl2pPr>
            <a:lvl3pPr marL="432000" indent="-216000" algn="l" defTabSz="914400" rtl="0" eaLnBrk="1" latinLnBrk="0" hangingPunct="1">
              <a:lnSpc>
                <a:spcPct val="100000"/>
              </a:lnSpc>
              <a:spcBef>
                <a:spcPts val="300"/>
              </a:spcBef>
              <a:spcAft>
                <a:spcPts val="300"/>
              </a:spcAft>
              <a:buFont typeface="Symbol" panose="05050102010706020507" pitchFamily="18" charset="2"/>
              <a:buChar char="-"/>
              <a:defRPr sz="1400" kern="1200">
                <a:solidFill>
                  <a:schemeClr val="accent1"/>
                </a:solidFill>
                <a:latin typeface="+mn-lt"/>
                <a:ea typeface="+mn-ea"/>
                <a:cs typeface="+mn-cs"/>
              </a:defRPr>
            </a:lvl3pPr>
            <a:lvl4pPr marL="216000" indent="-216000" algn="l" defTabSz="914400" rtl="0" eaLnBrk="1" latinLnBrk="0" hangingPunct="1">
              <a:lnSpc>
                <a:spcPct val="100000"/>
              </a:lnSpc>
              <a:spcBef>
                <a:spcPts val="300"/>
              </a:spcBef>
              <a:spcAft>
                <a:spcPts val="300"/>
              </a:spcAft>
              <a:buFont typeface="+mj-lt"/>
              <a:buAutoNum type="arabicPeriod"/>
              <a:defRPr sz="1400" kern="1200">
                <a:solidFill>
                  <a:schemeClr val="accent1"/>
                </a:solidFill>
                <a:latin typeface="+mn-lt"/>
                <a:ea typeface="+mn-ea"/>
                <a:cs typeface="+mn-cs"/>
              </a:defRPr>
            </a:lvl4pPr>
            <a:lvl5pPr marL="432000" indent="-216000" algn="l" defTabSz="914400" rtl="0" eaLnBrk="1" latinLnBrk="0" hangingPunct="1">
              <a:lnSpc>
                <a:spcPct val="100000"/>
              </a:lnSpc>
              <a:spcBef>
                <a:spcPts val="300"/>
              </a:spcBef>
              <a:spcAft>
                <a:spcPts val="300"/>
              </a:spcAft>
              <a:buFont typeface="+mj-lt"/>
              <a:buAutoNum type="alphaLcPeriod"/>
              <a:defRPr sz="1400" kern="1200">
                <a:solidFill>
                  <a:schemeClr val="accent1"/>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400" b="0" kern="1200">
                <a:solidFill>
                  <a:schemeClr val="accent1"/>
                </a:solidFill>
                <a:latin typeface="+mj-lt"/>
                <a:ea typeface="+mn-ea"/>
                <a:cs typeface="+mn-cs"/>
              </a:defRPr>
            </a:lvl6pPr>
            <a:lvl7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7pPr>
            <a:lvl8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8pPr>
            <a:lvl9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9pPr>
          </a:lstStyle>
          <a:p>
            <a:pPr lvl="0" algn="ctr">
              <a:defRPr/>
            </a:pPr>
            <a:r>
              <a:rPr lang="de-DE" sz="1800" b="1">
                <a:solidFill>
                  <a:schemeClr val="bg2">
                    <a:lumMod val="50000"/>
                  </a:schemeClr>
                </a:solidFill>
                <a:latin typeface="Poppins SemiBold"/>
              </a:rPr>
              <a:t>3,2</a:t>
            </a:r>
            <a:r>
              <a:rPr kumimoji="0" lang="de-DE" sz="1800" b="1" i="0" u="none" strike="noStrike" kern="1200" cap="none" spc="0" normalizeH="0" baseline="0" noProof="0">
                <a:ln>
                  <a:noFill/>
                </a:ln>
                <a:solidFill>
                  <a:schemeClr val="bg2">
                    <a:lumMod val="50000"/>
                  </a:schemeClr>
                </a:solidFill>
                <a:effectLst/>
                <a:uLnTx/>
                <a:uFillTx/>
                <a:latin typeface="Poppins SemiBold"/>
              </a:rPr>
              <a:t>%</a:t>
            </a:r>
          </a:p>
        </p:txBody>
      </p:sp>
      <p:sp>
        <p:nvSpPr>
          <p:cNvPr id="3" name="Textfeld 2">
            <a:extLst>
              <a:ext uri="{FF2B5EF4-FFF2-40B4-BE49-F238E27FC236}">
                <a16:creationId xmlns:a16="http://schemas.microsoft.com/office/drawing/2014/main" id="{2792D138-AED3-B818-04F7-BCB078096506}"/>
              </a:ext>
            </a:extLst>
          </p:cNvPr>
          <p:cNvSpPr txBox="1"/>
          <p:nvPr/>
        </p:nvSpPr>
        <p:spPr>
          <a:xfrm>
            <a:off x="4655732" y="4988069"/>
            <a:ext cx="1150674" cy="261610"/>
          </a:xfrm>
          <a:prstGeom prst="rect">
            <a:avLst/>
          </a:prstGeom>
          <a:noFill/>
        </p:spPr>
        <p:txBody>
          <a:bodyPr wrap="square">
            <a:spAutoFit/>
          </a:bodyPr>
          <a:lstStyle/>
          <a:p>
            <a:pPr algn="ctr"/>
            <a:r>
              <a:rPr lang="de-DE" sz="1100">
                <a:latin typeface="+mj-lt"/>
              </a:rPr>
              <a:t>1. Dosis</a:t>
            </a:r>
          </a:p>
        </p:txBody>
      </p:sp>
      <p:sp>
        <p:nvSpPr>
          <p:cNvPr id="21" name="Textfeld 20">
            <a:extLst>
              <a:ext uri="{FF2B5EF4-FFF2-40B4-BE49-F238E27FC236}">
                <a16:creationId xmlns:a16="http://schemas.microsoft.com/office/drawing/2014/main" id="{B8F36FF7-9835-0BEB-4D5D-D02C28CD9820}"/>
              </a:ext>
            </a:extLst>
          </p:cNvPr>
          <p:cNvSpPr txBox="1"/>
          <p:nvPr/>
        </p:nvSpPr>
        <p:spPr>
          <a:xfrm>
            <a:off x="6754010" y="4986614"/>
            <a:ext cx="1150674" cy="261610"/>
          </a:xfrm>
          <a:prstGeom prst="rect">
            <a:avLst/>
          </a:prstGeom>
          <a:noFill/>
        </p:spPr>
        <p:txBody>
          <a:bodyPr wrap="square">
            <a:spAutoFit/>
          </a:bodyPr>
          <a:lstStyle/>
          <a:p>
            <a:pPr algn="ctr"/>
            <a:r>
              <a:rPr lang="de-DE" sz="1100">
                <a:latin typeface="+mj-lt"/>
              </a:rPr>
              <a:t>2. Dosis</a:t>
            </a:r>
          </a:p>
        </p:txBody>
      </p:sp>
      <p:sp>
        <p:nvSpPr>
          <p:cNvPr id="32" name="Textfeld 31">
            <a:extLst>
              <a:ext uri="{FF2B5EF4-FFF2-40B4-BE49-F238E27FC236}">
                <a16:creationId xmlns:a16="http://schemas.microsoft.com/office/drawing/2014/main" id="{CC81195E-FA8F-0863-FECE-FC668CAD0BEA}"/>
              </a:ext>
            </a:extLst>
          </p:cNvPr>
          <p:cNvSpPr txBox="1"/>
          <p:nvPr/>
        </p:nvSpPr>
        <p:spPr>
          <a:xfrm>
            <a:off x="6754099" y="3521060"/>
            <a:ext cx="1150674" cy="261610"/>
          </a:xfrm>
          <a:prstGeom prst="rect">
            <a:avLst/>
          </a:prstGeom>
          <a:noFill/>
        </p:spPr>
        <p:txBody>
          <a:bodyPr wrap="square">
            <a:spAutoFit/>
          </a:bodyPr>
          <a:lstStyle/>
          <a:p>
            <a:pPr algn="ctr"/>
            <a:r>
              <a:rPr lang="de-DE" sz="1100">
                <a:latin typeface="+mj-lt"/>
              </a:rPr>
              <a:t>2. Dosis</a:t>
            </a:r>
          </a:p>
        </p:txBody>
      </p:sp>
      <p:sp>
        <p:nvSpPr>
          <p:cNvPr id="33" name="Textfeld 32">
            <a:extLst>
              <a:ext uri="{FF2B5EF4-FFF2-40B4-BE49-F238E27FC236}">
                <a16:creationId xmlns:a16="http://schemas.microsoft.com/office/drawing/2014/main" id="{E20E2CE6-299E-18B1-C942-7052E91DDD7F}"/>
              </a:ext>
            </a:extLst>
          </p:cNvPr>
          <p:cNvSpPr txBox="1"/>
          <p:nvPr/>
        </p:nvSpPr>
        <p:spPr>
          <a:xfrm>
            <a:off x="4655732" y="3519776"/>
            <a:ext cx="1150674" cy="261610"/>
          </a:xfrm>
          <a:prstGeom prst="rect">
            <a:avLst/>
          </a:prstGeom>
          <a:noFill/>
        </p:spPr>
        <p:txBody>
          <a:bodyPr wrap="square">
            <a:spAutoFit/>
          </a:bodyPr>
          <a:lstStyle/>
          <a:p>
            <a:pPr algn="ctr"/>
            <a:r>
              <a:rPr lang="de-DE" sz="1100">
                <a:latin typeface="+mj-lt"/>
              </a:rPr>
              <a:t>1. Dosis</a:t>
            </a:r>
          </a:p>
        </p:txBody>
      </p:sp>
    </p:spTree>
    <p:extLst>
      <p:ext uri="{BB962C8B-B14F-4D97-AF65-F5344CB8AC3E}">
        <p14:creationId xmlns:p14="http://schemas.microsoft.com/office/powerpoint/2010/main" val="320742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P spid="12" grpId="0" uiExpand="1" build="p" animBg="1"/>
      <p:bldP spid="18" grpId="0" uiExpand="1" build="p" animBg="1"/>
      <p:bldP spid="20"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76AA0-CF50-088D-D554-222ACE04A116}"/>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1C0EF6AD-741C-5587-89FD-3FA93EE9748E}"/>
              </a:ext>
            </a:extLst>
          </p:cNvPr>
          <p:cNvSpPr>
            <a:spLocks noGrp="1"/>
          </p:cNvSpPr>
          <p:nvPr>
            <p:ph type="title"/>
          </p:nvPr>
        </p:nvSpPr>
        <p:spPr/>
        <p:txBody>
          <a:bodyPr>
            <a:normAutofit fontScale="90000"/>
          </a:bodyPr>
          <a:lstStyle/>
          <a:p>
            <a:r>
              <a:rPr lang="de-DE" sz="2800"/>
              <a:t>Nur 1 von 5 Personen ist gegen Herpes </a:t>
            </a:r>
            <a:r>
              <a:rPr lang="de-DE" sz="2800" err="1"/>
              <a:t>zoster</a:t>
            </a:r>
            <a:r>
              <a:rPr lang="de-DE" sz="2800"/>
              <a:t> geimpft</a:t>
            </a:r>
          </a:p>
        </p:txBody>
      </p:sp>
      <p:pic>
        <p:nvPicPr>
          <p:cNvPr id="21" name="Grafik 20">
            <a:extLst>
              <a:ext uri="{FF2B5EF4-FFF2-40B4-BE49-F238E27FC236}">
                <a16:creationId xmlns:a16="http://schemas.microsoft.com/office/drawing/2014/main" id="{13A554A9-35F0-A8A4-0FE7-F6ED6559C03C}"/>
              </a:ext>
            </a:extLst>
          </p:cNvPr>
          <p:cNvPicPr>
            <a:picLocks noChangeAspect="1"/>
          </p:cNvPicPr>
          <p:nvPr/>
        </p:nvPicPr>
        <p:blipFill>
          <a:blip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539496" y="1143000"/>
            <a:ext cx="3776472" cy="4773168"/>
          </a:xfrm>
          <a:prstGeom prst="rect">
            <a:avLst/>
          </a:prstGeom>
        </p:spPr>
      </p:pic>
      <p:pic>
        <p:nvPicPr>
          <p:cNvPr id="2" name="Grafik 1">
            <a:extLst>
              <a:ext uri="{FF2B5EF4-FFF2-40B4-BE49-F238E27FC236}">
                <a16:creationId xmlns:a16="http://schemas.microsoft.com/office/drawing/2014/main" id="{B58526C5-829A-20E6-3F96-A943B1CCDB97}"/>
              </a:ext>
            </a:extLst>
          </p:cNvPr>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037970" y="2432780"/>
            <a:ext cx="155449" cy="1755648"/>
          </a:xfrm>
          <a:prstGeom prst="rect">
            <a:avLst/>
          </a:prstGeom>
        </p:spPr>
      </p:pic>
      <p:pic>
        <p:nvPicPr>
          <p:cNvPr id="5" name="Grafik 4">
            <a:extLst>
              <a:ext uri="{FF2B5EF4-FFF2-40B4-BE49-F238E27FC236}">
                <a16:creationId xmlns:a16="http://schemas.microsoft.com/office/drawing/2014/main" id="{524B5DD7-EDBD-04D1-2EA2-F223EA14F58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49979" y="2432377"/>
            <a:ext cx="588265" cy="1755648"/>
          </a:xfrm>
          <a:prstGeom prst="rect">
            <a:avLst/>
          </a:prstGeom>
        </p:spPr>
      </p:pic>
      <p:sp>
        <p:nvSpPr>
          <p:cNvPr id="13" name="Rechteck: abgerundete Ecken 12">
            <a:extLst>
              <a:ext uri="{FF2B5EF4-FFF2-40B4-BE49-F238E27FC236}">
                <a16:creationId xmlns:a16="http://schemas.microsoft.com/office/drawing/2014/main" id="{1F76DD88-6E6F-D6BA-51A3-2DA0DBC9F03D}"/>
              </a:ext>
            </a:extLst>
          </p:cNvPr>
          <p:cNvSpPr/>
          <p:nvPr/>
        </p:nvSpPr>
        <p:spPr bwMode="auto">
          <a:xfrm>
            <a:off x="5619604" y="2484327"/>
            <a:ext cx="5329383" cy="2629150"/>
          </a:xfrm>
          <a:prstGeom prst="roundRect">
            <a:avLst/>
          </a:prstGeom>
          <a:solidFill>
            <a:schemeClr val="accent6">
              <a:lumMod val="75000"/>
            </a:schemeClr>
          </a:solidFill>
          <a:ln>
            <a:solidFill>
              <a:schemeClr val="bg1"/>
            </a:solidFill>
          </a:ln>
        </p:spPr>
        <p:txBody>
          <a:bodyPr wrap="square" anchor="t">
            <a:noAutofit/>
          </a:bodyPr>
          <a:lstStyle/>
          <a:p>
            <a:pPr marL="0" marR="0" lvl="0" indent="0" algn="ctr" defTabSz="1219170" rtl="0" eaLnBrk="1" fontAlgn="auto" latinLnBrk="0" hangingPunct="1">
              <a:lnSpc>
                <a:spcPct val="100000"/>
              </a:lnSpc>
              <a:spcBef>
                <a:spcPts val="0"/>
              </a:spcBef>
              <a:spcAft>
                <a:spcPts val="0"/>
              </a:spcAft>
              <a:buClr>
                <a:srgbClr val="FF6600"/>
              </a:buClr>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Damit sind </a:t>
            </a:r>
            <a:r>
              <a:rPr kumimoji="0" lang="de-DE"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 von 5 Personen </a:t>
            </a:r>
            <a:r>
              <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ab 50 Jahren </a:t>
            </a:r>
            <a:r>
              <a:rPr kumimoji="0" lang="de-DE"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nicht</a:t>
            </a:r>
            <a:r>
              <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vor Herpes </a:t>
            </a:r>
            <a:r>
              <a:rPr kumimoji="0" lang="de-DE"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zoster</a:t>
            </a:r>
            <a:r>
              <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und den damit verbundenen Folgeerkrankungen </a:t>
            </a:r>
            <a:r>
              <a:rPr kumimoji="0" lang="de-DE"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geschützt</a:t>
            </a:r>
            <a:r>
              <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4" name="Textfeld 13">
            <a:extLst>
              <a:ext uri="{FF2B5EF4-FFF2-40B4-BE49-F238E27FC236}">
                <a16:creationId xmlns:a16="http://schemas.microsoft.com/office/drawing/2014/main" id="{780CB2BE-6654-B07E-AFB5-21E252DFC93F}"/>
              </a:ext>
            </a:extLst>
          </p:cNvPr>
          <p:cNvSpPr txBox="1"/>
          <p:nvPr/>
        </p:nvSpPr>
        <p:spPr>
          <a:xfrm>
            <a:off x="4951816" y="1313910"/>
            <a:ext cx="6664958" cy="882143"/>
          </a:xfrm>
          <a:prstGeom prst="rect">
            <a:avLst/>
          </a:prstGeom>
          <a:noFill/>
        </p:spPr>
        <p:txBody>
          <a:bodyPr wrap="square" lIns="180000" tIns="180000" rIns="180000" bIns="180000" rtlCol="0">
            <a:noAutofit/>
          </a:bodyPr>
          <a:lstStyle/>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r>
              <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Laut aktuellen Daten des RKI sind 17,5% der Personen ab 50 Jahren mit Grunderkrankung und 20,6% der Personen ab 60 Jahren in Deutschland vollständig gegen Herpes </a:t>
            </a:r>
            <a:r>
              <a:rPr kumimoji="0" lang="de-DE"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zoster</a:t>
            </a:r>
            <a:r>
              <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geimpft.</a:t>
            </a:r>
          </a:p>
        </p:txBody>
      </p:sp>
      <p:grpSp>
        <p:nvGrpSpPr>
          <p:cNvPr id="23" name="Gruppieren 22">
            <a:extLst>
              <a:ext uri="{FF2B5EF4-FFF2-40B4-BE49-F238E27FC236}">
                <a16:creationId xmlns:a16="http://schemas.microsoft.com/office/drawing/2014/main" id="{E8487DC1-CF97-C975-928D-1AC9E2A6537A}"/>
              </a:ext>
            </a:extLst>
          </p:cNvPr>
          <p:cNvGrpSpPr/>
          <p:nvPr/>
        </p:nvGrpSpPr>
        <p:grpSpPr>
          <a:xfrm>
            <a:off x="5744296" y="3654744"/>
            <a:ext cx="5079997" cy="1170459"/>
            <a:chOff x="3893501" y="4685987"/>
            <a:chExt cx="5304664" cy="1274452"/>
          </a:xfrm>
        </p:grpSpPr>
        <p:pic>
          <p:nvPicPr>
            <p:cNvPr id="15" name="Grafik 9">
              <a:extLst>
                <a:ext uri="{FF2B5EF4-FFF2-40B4-BE49-F238E27FC236}">
                  <a16:creationId xmlns:a16="http://schemas.microsoft.com/office/drawing/2014/main" id="{141398E3-102C-F373-E0F0-ADAE6DF0ABB4}"/>
                </a:ext>
              </a:extLst>
            </p:cNvPr>
            <p:cNvPicPr>
              <a:picLocks noChangeAspect="1"/>
            </p:cNvPicPr>
            <p:nvPr/>
          </p:nvPicPr>
          <p:blipFill>
            <a:blip r:embed="rId5" cstate="screen">
              <a:grayscl/>
              <a:extLst>
                <a:ext uri="{28A0092B-C50C-407E-A947-70E740481C1C}">
                  <a14:useLocalDpi xmlns:a14="http://schemas.microsoft.com/office/drawing/2010/main"/>
                </a:ext>
              </a:extLst>
            </a:blip>
            <a:srcRect/>
            <a:stretch/>
          </p:blipFill>
          <p:spPr>
            <a:xfrm>
              <a:off x="4538672" y="4729237"/>
              <a:ext cx="2750045" cy="1231202"/>
            </a:xfrm>
            <a:prstGeom prst="rect">
              <a:avLst/>
            </a:prstGeom>
          </p:spPr>
        </p:pic>
        <p:pic>
          <p:nvPicPr>
            <p:cNvPr id="16" name="Picture 199">
              <a:extLst>
                <a:ext uri="{FF2B5EF4-FFF2-40B4-BE49-F238E27FC236}">
                  <a16:creationId xmlns:a16="http://schemas.microsoft.com/office/drawing/2014/main" id="{AB4CB9FC-5454-ED3E-E1F7-0D78163123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93501" y="4704741"/>
              <a:ext cx="1523525" cy="1087294"/>
            </a:xfrm>
            <a:prstGeom prst="rect">
              <a:avLst/>
            </a:prstGeom>
          </p:spPr>
        </p:pic>
        <p:pic>
          <p:nvPicPr>
            <p:cNvPr id="18" name="Grafik 17" descr="Ein Bild, das Menschliches Gesicht, Cartoon, Darstellung enthält.&#10;&#10;KI-generierte Inhalte können fehlerhaft sein.">
              <a:extLst>
                <a:ext uri="{FF2B5EF4-FFF2-40B4-BE49-F238E27FC236}">
                  <a16:creationId xmlns:a16="http://schemas.microsoft.com/office/drawing/2014/main" id="{CB9C8276-3032-2DBC-A112-2547A91E5530}"/>
                </a:ext>
              </a:extLst>
            </p:cNvPr>
            <p:cNvPicPr>
              <a:picLocks noChangeAspect="1"/>
            </p:cNvPicPr>
            <p:nvPr/>
          </p:nvPicPr>
          <p:blipFill>
            <a:blip r:embed="rId7" cstate="screen">
              <a:grayscl/>
              <a:extLst>
                <a:ext uri="{BEBA8EAE-BF5A-486C-A8C5-ECC9F3942E4B}">
                  <a14:imgProps xmlns:a14="http://schemas.microsoft.com/office/drawing/2010/main">
                    <a14:imgLayer r:embed="rId8">
                      <a14:imgEffect>
                        <a14:backgroundRemoval t="6731" b="100000" l="9091" r="90083">
                          <a14:foregroundMark x1="23140" y1="89423" x2="76860" y2="93269"/>
                          <a14:foregroundMark x1="85124" y1="94231" x2="85124" y2="94231"/>
                          <a14:foregroundMark x1="19008" y1="93269" x2="19008" y2="93269"/>
                          <a14:foregroundMark x1="42975" y1="96154" x2="42975" y2="96154"/>
                          <a14:foregroundMark x1="68595" y1="97115" x2="68595" y2="97115"/>
                          <a14:foregroundMark x1="52893" y1="97115" x2="52893" y2="97115"/>
                          <a14:foregroundMark x1="26446" y1="97115" x2="42975" y2="97115"/>
                          <a14:foregroundMark x1="55372" y1="96154" x2="77686" y2="97115"/>
                          <a14:foregroundMark x1="88430" y1="96154" x2="76860" y2="96154"/>
                          <a14:foregroundMark x1="45455" y1="97115" x2="51240" y2="97115"/>
                          <a14:foregroundMark x1="91736" y1="97115" x2="91736" y2="97115"/>
                          <a14:foregroundMark x1="91736" y1="97115" x2="91736" y2="97115"/>
                          <a14:foregroundMark x1="19835" y1="98077" x2="19835" y2="99038"/>
                          <a14:backgroundMark x1="12397" y1="95192" x2="12397" y2="95192"/>
                          <a14:backgroundMark x1="12397" y1="95192" x2="11570" y2="94231"/>
                          <a14:backgroundMark x1="11570" y1="96154" x2="11570" y2="99038"/>
                        </a14:backgroundRemoval>
                      </a14:imgEffect>
                    </a14:imgLayer>
                  </a14:imgProps>
                </a:ext>
                <a:ext uri="{28A0092B-C50C-407E-A947-70E740481C1C}">
                  <a14:useLocalDpi xmlns:a14="http://schemas.microsoft.com/office/drawing/2010/main"/>
                </a:ext>
              </a:extLst>
            </a:blip>
            <a:srcRect/>
            <a:stretch/>
          </p:blipFill>
          <p:spPr>
            <a:xfrm>
              <a:off x="7011734" y="4685987"/>
              <a:ext cx="1302593" cy="1114394"/>
            </a:xfrm>
            <a:prstGeom prst="rect">
              <a:avLst/>
            </a:prstGeom>
          </p:spPr>
        </p:pic>
        <p:pic>
          <p:nvPicPr>
            <p:cNvPr id="20" name="Grafik 19" descr="Ein Bild, das Menschliches Gesicht, Cartoon, Darstellung enthält.&#10;&#10;KI-generierte Inhalte können fehlerhaft sein.">
              <a:extLst>
                <a:ext uri="{FF2B5EF4-FFF2-40B4-BE49-F238E27FC236}">
                  <a16:creationId xmlns:a16="http://schemas.microsoft.com/office/drawing/2014/main" id="{22B9CAAE-7868-0CBA-4D82-E78171767A42}"/>
                </a:ext>
              </a:extLst>
            </p:cNvPr>
            <p:cNvPicPr>
              <a:picLocks noChangeAspect="1"/>
            </p:cNvPicPr>
            <p:nvPr/>
          </p:nvPicPr>
          <p:blipFill>
            <a:blip r:embed="rId9" cstate="screen">
              <a:grayscl/>
              <a:extLst>
                <a:ext uri="{BEBA8EAE-BF5A-486C-A8C5-ECC9F3942E4B}">
                  <a14:imgProps xmlns:a14="http://schemas.microsoft.com/office/drawing/2010/main">
                    <a14:imgLayer r:embed="rId10">
                      <a14:imgEffect>
                        <a14:backgroundRemoval t="9244" b="100000" l="7071" r="86869">
                          <a14:foregroundMark x1="12121" y1="47059" x2="7071" y2="47059"/>
                          <a14:foregroundMark x1="15152" y1="92437" x2="76768" y2="94958"/>
                          <a14:foregroundMark x1="74747" y1="85714" x2="80808" y2="99160"/>
                          <a14:foregroundMark x1="14141" y1="93277" x2="14141" y2="99160"/>
                          <a14:foregroundMark x1="84848" y1="53782" x2="81818" y2="44538"/>
                        </a14:backgroundRemoval>
                      </a14:imgEffect>
                    </a14:imgLayer>
                  </a14:imgProps>
                </a:ext>
                <a:ext uri="{28A0092B-C50C-407E-A947-70E740481C1C}">
                  <a14:useLocalDpi xmlns:a14="http://schemas.microsoft.com/office/drawing/2010/main"/>
                </a:ext>
              </a:extLst>
            </a:blip>
            <a:srcRect/>
            <a:stretch/>
          </p:blipFill>
          <p:spPr>
            <a:xfrm>
              <a:off x="8268727" y="4685987"/>
              <a:ext cx="929438" cy="1114394"/>
            </a:xfrm>
            <a:prstGeom prst="rect">
              <a:avLst/>
            </a:prstGeom>
          </p:spPr>
        </p:pic>
      </p:grpSp>
      <p:sp>
        <p:nvSpPr>
          <p:cNvPr id="24" name="Textplatzhalter 6">
            <a:extLst>
              <a:ext uri="{FF2B5EF4-FFF2-40B4-BE49-F238E27FC236}">
                <a16:creationId xmlns:a16="http://schemas.microsoft.com/office/drawing/2014/main" id="{529FF807-1ED5-723A-65A6-E5771C664AE3}"/>
              </a:ext>
            </a:extLst>
          </p:cNvPr>
          <p:cNvSpPr txBox="1">
            <a:spLocks/>
          </p:cNvSpPr>
          <p:nvPr/>
        </p:nvSpPr>
        <p:spPr>
          <a:xfrm>
            <a:off x="365125" y="6283894"/>
            <a:ext cx="10205339" cy="620568"/>
          </a:xfrm>
          <a:prstGeom prst="rect">
            <a:avLst/>
          </a:prstGeom>
        </p:spPr>
        <p:txBody>
          <a:bodyPr vert="horz" lIns="0" tIns="0" rIns="0" bIns="0" rtlCol="0">
            <a:noAutofit/>
          </a:bodyPr>
          <a:lstStyle>
            <a:lvl1pPr marL="270000" indent="-270000" algn="l" defTabSz="914400" rtl="0" eaLnBrk="1" latinLnBrk="0" hangingPunct="1">
              <a:spcBef>
                <a:spcPts val="0"/>
              </a:spcBef>
              <a:spcAft>
                <a:spcPts val="600"/>
              </a:spcAft>
              <a:buClr>
                <a:schemeClr val="accent2"/>
              </a:buClr>
              <a:buFont typeface="Arial" pitchFamily="34" charset="0"/>
              <a:buNone/>
              <a:defRPr sz="8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20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8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8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8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270000" marR="0" lvl="0" indent="-270000" algn="l" defTabSz="914400" rtl="0" eaLnBrk="1" fontAlgn="auto" latinLnBrk="0" hangingPunct="1">
              <a:lnSpc>
                <a:spcPct val="100000"/>
              </a:lnSpc>
              <a:spcBef>
                <a:spcPts val="0"/>
              </a:spcBef>
              <a:spcAft>
                <a:spcPts val="600"/>
              </a:spcAft>
              <a:buClr>
                <a:srgbClr val="E21860"/>
              </a:buClr>
              <a:buSzTx/>
              <a:buFont typeface="Arial" pitchFamily="34" charset="0"/>
              <a:buNone/>
              <a:tabLst/>
              <a:defRPr/>
            </a:pPr>
            <a:r>
              <a:rPr kumimoji="0" lang="en-US" sz="800" b="0" i="0" u="none" strike="noStrike" kern="1200" cap="none" spc="0" normalizeH="0" baseline="0" noProof="0">
                <a:ln>
                  <a:noFill/>
                </a:ln>
                <a:solidFill>
                  <a:srgbClr val="4C4D4E"/>
                </a:solidFill>
                <a:effectLst/>
                <a:uLnTx/>
                <a:uFillTx/>
                <a:latin typeface="GSK Precision Light"/>
                <a:ea typeface="+mn-ea"/>
                <a:cs typeface="Arial"/>
              </a:rPr>
              <a:t>RKI, Robert Koch </a:t>
            </a:r>
            <a:r>
              <a:rPr kumimoji="0" lang="en-US" sz="800" b="0" i="0" u="none" strike="noStrike" kern="1200" cap="none" spc="0" normalizeH="0" baseline="0" noProof="0" err="1">
                <a:ln>
                  <a:noFill/>
                </a:ln>
                <a:solidFill>
                  <a:srgbClr val="4C4D4E"/>
                </a:solidFill>
                <a:effectLst/>
                <a:uLnTx/>
                <a:uFillTx/>
                <a:latin typeface="GSK Precision Light"/>
                <a:ea typeface="+mn-ea"/>
                <a:cs typeface="Arial"/>
              </a:rPr>
              <a:t>Institut</a:t>
            </a:r>
            <a:r>
              <a:rPr kumimoji="0" lang="en-US" sz="800" b="0" i="0" u="none" strike="noStrike" kern="1200" cap="none" spc="0" normalizeH="0" baseline="0" noProof="0">
                <a:ln>
                  <a:noFill/>
                </a:ln>
                <a:solidFill>
                  <a:srgbClr val="4C4D4E"/>
                </a:solidFill>
                <a:effectLst/>
                <a:uLnTx/>
                <a:uFillTx/>
                <a:latin typeface="GSK Precision Light"/>
                <a:ea typeface="+mn-ea"/>
                <a:cs typeface="Arial"/>
              </a:rPr>
              <a:t>.</a:t>
            </a:r>
          </a:p>
          <a:p>
            <a:pPr marL="270000" marR="0" lvl="0" indent="-270000" algn="l" defTabSz="914400" rtl="0" eaLnBrk="1" fontAlgn="auto" latinLnBrk="0" hangingPunct="1">
              <a:lnSpc>
                <a:spcPct val="100000"/>
              </a:lnSpc>
              <a:spcBef>
                <a:spcPts val="0"/>
              </a:spcBef>
              <a:spcAft>
                <a:spcPts val="600"/>
              </a:spcAft>
              <a:buClr>
                <a:srgbClr val="E21860"/>
              </a:buClr>
              <a:buSzTx/>
              <a:buFont typeface="Arial" pitchFamily="34" charset="0"/>
              <a:buNone/>
              <a:tabLst/>
              <a:defRPr/>
            </a:pPr>
            <a:r>
              <a:rPr kumimoji="0" lang="de-DE" sz="800" b="0" i="0" u="none" strike="noStrike" kern="1200" cap="none" spc="0" normalizeH="0" baseline="0" noProof="0">
                <a:ln>
                  <a:noFill/>
                </a:ln>
                <a:solidFill>
                  <a:srgbClr val="4C4D4E"/>
                </a:solidFill>
                <a:effectLst/>
                <a:uLnTx/>
                <a:uFillTx/>
                <a:latin typeface="GSK Precision Light"/>
                <a:ea typeface="+mn-ea"/>
                <a:cs typeface="Arial"/>
              </a:rPr>
              <a:t>Robert Koch-Institut (2025). </a:t>
            </a:r>
            <a:r>
              <a:rPr kumimoji="0" lang="de-DE" sz="800" b="0" i="0" u="none" strike="noStrike" kern="1200" cap="none" spc="0" normalizeH="0" baseline="0" noProof="0" err="1">
                <a:ln>
                  <a:noFill/>
                </a:ln>
                <a:solidFill>
                  <a:srgbClr val="4C4D4E"/>
                </a:solidFill>
                <a:effectLst/>
                <a:uLnTx/>
                <a:uFillTx/>
                <a:latin typeface="GSK Precision Light"/>
                <a:ea typeface="+mn-ea"/>
                <a:cs typeface="Arial"/>
              </a:rPr>
              <a:t>VacMap</a:t>
            </a:r>
            <a:r>
              <a:rPr kumimoji="0" lang="de-DE" sz="800" b="0" i="0" u="none" strike="noStrike" kern="1200" cap="none" spc="0" normalizeH="0" baseline="0" noProof="0">
                <a:ln>
                  <a:noFill/>
                </a:ln>
                <a:solidFill>
                  <a:srgbClr val="4C4D4E"/>
                </a:solidFill>
                <a:effectLst/>
                <a:uLnTx/>
                <a:uFillTx/>
                <a:latin typeface="GSK Precision Light"/>
                <a:ea typeface="+mn-ea"/>
                <a:cs typeface="Arial"/>
              </a:rPr>
              <a:t> - Dashboard zum Impfgeschehen in Deutschland. Standardimpfung bei Personen ab 60 Jahren sowie Indikationsimpfung bei Personen ab 50 Jahren, 2 Impfungen (Grundimmunisierung), </a:t>
            </a:r>
            <a:r>
              <a:rPr kumimoji="0" lang="de-DE" sz="800" b="0" i="0" u="none" strike="noStrike" kern="1200" cap="none" spc="0" normalizeH="0" baseline="0" noProof="0">
                <a:ln>
                  <a:noFill/>
                </a:ln>
                <a:solidFill>
                  <a:srgbClr val="4C4D4E"/>
                </a:solidFill>
                <a:effectLst/>
                <a:uLnTx/>
                <a:uFillTx/>
                <a:latin typeface="GSK Precision Light"/>
                <a:ea typeface="+mn-ea"/>
                <a:cs typeface="Arial"/>
                <a:hlinkClick r:id="rId11"/>
              </a:rPr>
              <a:t>https://www.rki.de/vacmap</a:t>
            </a:r>
            <a:r>
              <a:rPr kumimoji="0" lang="de-DE" sz="800" b="0" i="0" u="none" strike="noStrike" kern="1200" cap="none" spc="0" normalizeH="0" baseline="0" noProof="0">
                <a:ln>
                  <a:noFill/>
                </a:ln>
                <a:solidFill>
                  <a:srgbClr val="4C4D4E"/>
                </a:solidFill>
                <a:effectLst/>
                <a:uLnTx/>
                <a:uFillTx/>
                <a:latin typeface="GSK Precision Light"/>
                <a:ea typeface="+mn-ea"/>
                <a:cs typeface="Arial"/>
              </a:rPr>
              <a:t>. (Aufgerufen </a:t>
            </a:r>
            <a:r>
              <a:rPr lang="de-DE">
                <a:solidFill>
                  <a:srgbClr val="4C4D4E"/>
                </a:solidFill>
                <a:latin typeface="GSK Precision Light"/>
                <a:cs typeface="Arial"/>
              </a:rPr>
              <a:t>April</a:t>
            </a:r>
            <a:r>
              <a:rPr kumimoji="0" lang="de-DE" sz="800" b="0" i="0" u="none" strike="noStrike" kern="1200" cap="none" spc="0" normalizeH="0" baseline="0" noProof="0">
                <a:ln>
                  <a:noFill/>
                </a:ln>
                <a:solidFill>
                  <a:srgbClr val="4C4D4E"/>
                </a:solidFill>
                <a:effectLst/>
                <a:uLnTx/>
                <a:uFillTx/>
                <a:latin typeface="GSK Precision Light"/>
                <a:ea typeface="+mn-ea"/>
                <a:cs typeface="Arial"/>
              </a:rPr>
              <a:t> 2025). </a:t>
            </a:r>
          </a:p>
        </p:txBody>
      </p:sp>
      <p:sp>
        <p:nvSpPr>
          <p:cNvPr id="9" name="Foliennummernplatzhalter 5">
            <a:extLst>
              <a:ext uri="{FF2B5EF4-FFF2-40B4-BE49-F238E27FC236}">
                <a16:creationId xmlns:a16="http://schemas.microsoft.com/office/drawing/2014/main" id="{0BCC1EB7-CAC8-1E92-2B91-E503D00EB674}"/>
              </a:ext>
            </a:extLst>
          </p:cNvPr>
          <p:cNvSpPr>
            <a:spLocks noGrp="1"/>
          </p:cNvSpPr>
          <p:nvPr>
            <p:ph type="sldNum" sz="quarter" idx="30"/>
          </p:nvPr>
        </p:nvSpPr>
        <p:spPr>
          <a:xfrm>
            <a:off x="11285288" y="6400802"/>
            <a:ext cx="540000" cy="269875"/>
          </a:xfrm>
        </p:spPr>
        <p:txBody>
          <a:bodyPr/>
          <a:lstStyle/>
          <a:p>
            <a:fld id="{9F9F533D-B52E-4A2F-BF72-0ADD2D94BD75}" type="slidenum">
              <a:rPr lang="de-DE" smtClean="0"/>
              <a:pPr/>
              <a:t>56</a:t>
            </a:fld>
            <a:endParaRPr lang="de-DE"/>
          </a:p>
        </p:txBody>
      </p:sp>
    </p:spTree>
    <p:extLst>
      <p:ext uri="{BB962C8B-B14F-4D97-AF65-F5344CB8AC3E}">
        <p14:creationId xmlns:p14="http://schemas.microsoft.com/office/powerpoint/2010/main" val="20217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2EFF68F-8E47-FB53-292C-2F5C52B7B897}"/>
              </a:ext>
            </a:extLst>
          </p:cNvPr>
          <p:cNvPicPr>
            <a:picLocks noChangeAspect="1"/>
          </p:cNvPicPr>
          <p:nvPr/>
        </p:nvPicPr>
        <p:blipFill>
          <a:blip r:embed="rId3"/>
          <a:stretch>
            <a:fillRect/>
          </a:stretch>
        </p:blipFill>
        <p:spPr>
          <a:xfrm>
            <a:off x="334568" y="800101"/>
            <a:ext cx="9152332" cy="5519158"/>
          </a:xfrm>
          <a:prstGeom prst="rect">
            <a:avLst/>
          </a:prstGeom>
        </p:spPr>
      </p:pic>
      <p:sp>
        <p:nvSpPr>
          <p:cNvPr id="3" name="Textplatzhalter 2">
            <a:extLst>
              <a:ext uri="{FF2B5EF4-FFF2-40B4-BE49-F238E27FC236}">
                <a16:creationId xmlns:a16="http://schemas.microsoft.com/office/drawing/2014/main" id="{5A958E1C-23D4-040E-4C53-FD73446E1BC6}"/>
              </a:ext>
            </a:extLst>
          </p:cNvPr>
          <p:cNvSpPr>
            <a:spLocks noGrp="1"/>
          </p:cNvSpPr>
          <p:nvPr>
            <p:ph type="body" sz="quarter" idx="13"/>
          </p:nvPr>
        </p:nvSpPr>
        <p:spPr>
          <a:xfrm>
            <a:off x="1304925" y="6257430"/>
            <a:ext cx="10520363" cy="461038"/>
          </a:xfrm>
        </p:spPr>
        <p:txBody>
          <a:bodyPr/>
          <a:lstStyle/>
          <a:p>
            <a:pPr>
              <a:spcAft>
                <a:spcPts val="0"/>
              </a:spcAft>
            </a:pPr>
            <a:r>
              <a:rPr lang="de-DE" sz="800"/>
              <a:t>CHF, kongestive Herzinsuffizienz; COPD, chronisch obstruktive Lungenerkrankung; RA, rheumatoide </a:t>
            </a:r>
            <a:r>
              <a:rPr lang="de-DE" sz="800" err="1"/>
              <a:t>arthritis</a:t>
            </a:r>
            <a:r>
              <a:rPr lang="de-DE" sz="800"/>
              <a:t>; IBD, chronisch-entzündliche Darmerkrankung; HIV, humanes </a:t>
            </a:r>
            <a:r>
              <a:rPr lang="de-DE" sz="800" err="1"/>
              <a:t>Immundefizienzvirus</a:t>
            </a:r>
            <a:r>
              <a:rPr lang="de-DE" sz="800"/>
              <a:t>; SLE, </a:t>
            </a:r>
            <a:r>
              <a:rPr lang="de-DE" sz="800" err="1"/>
              <a:t>system</a:t>
            </a:r>
            <a:r>
              <a:rPr lang="de-DE" sz="800"/>
              <a:t>. Lupus erythematodes</a:t>
            </a:r>
          </a:p>
          <a:p>
            <a:pPr>
              <a:spcAft>
                <a:spcPts val="0"/>
              </a:spcAft>
            </a:pPr>
            <a:r>
              <a:rPr lang="en-GB" sz="800"/>
              <a:t>Steinmann M. </a:t>
            </a:r>
            <a:r>
              <a:rPr lang="en-GB" sz="800" i="1"/>
              <a:t>et al. </a:t>
            </a:r>
            <a:r>
              <a:rPr lang="de-DE" sz="800" i="1" err="1"/>
              <a:t>Infection</a:t>
            </a:r>
            <a:r>
              <a:rPr lang="de-DE" sz="800" i="1"/>
              <a:t> </a:t>
            </a:r>
            <a:r>
              <a:rPr lang="de-DE" sz="800"/>
              <a:t>(</a:t>
            </a:r>
            <a:r>
              <a:rPr lang="en-GB" sz="800"/>
              <a:t>2024),  </a:t>
            </a:r>
            <a:r>
              <a:rPr lang="de-DE" sz="800" b="0" i="0" u="none" strike="noStrike" baseline="0"/>
              <a:t>https://doi.org/10.1007/s15010-023-02156-y</a:t>
            </a:r>
            <a:endParaRPr lang="en-GB" sz="800"/>
          </a:p>
        </p:txBody>
      </p:sp>
      <p:sp>
        <p:nvSpPr>
          <p:cNvPr id="4" name="Titel 3">
            <a:extLst>
              <a:ext uri="{FF2B5EF4-FFF2-40B4-BE49-F238E27FC236}">
                <a16:creationId xmlns:a16="http://schemas.microsoft.com/office/drawing/2014/main" id="{6CC94BB0-D89C-8CC3-5928-7EE15B341944}"/>
              </a:ext>
            </a:extLst>
          </p:cNvPr>
          <p:cNvSpPr>
            <a:spLocks noGrp="1"/>
          </p:cNvSpPr>
          <p:nvPr>
            <p:ph type="title"/>
          </p:nvPr>
        </p:nvSpPr>
        <p:spPr/>
        <p:txBody>
          <a:bodyPr>
            <a:normAutofit fontScale="90000"/>
          </a:bodyPr>
          <a:lstStyle/>
          <a:p>
            <a:r>
              <a:rPr lang="de-DE"/>
              <a:t>Erhöhtes Risiko für Herpes </a:t>
            </a:r>
            <a:r>
              <a:rPr lang="de-DE" err="1"/>
              <a:t>zoster</a:t>
            </a:r>
            <a:r>
              <a:rPr lang="de-DE"/>
              <a:t> bei Grunderkrankungen</a:t>
            </a:r>
          </a:p>
        </p:txBody>
      </p:sp>
      <p:sp>
        <p:nvSpPr>
          <p:cNvPr id="9" name="Rechteck 8">
            <a:extLst>
              <a:ext uri="{FF2B5EF4-FFF2-40B4-BE49-F238E27FC236}">
                <a16:creationId xmlns:a16="http://schemas.microsoft.com/office/drawing/2014/main" id="{AE0BD395-E096-0697-97E7-A5C215B8B155}"/>
              </a:ext>
            </a:extLst>
          </p:cNvPr>
          <p:cNvSpPr/>
          <p:nvPr/>
        </p:nvSpPr>
        <p:spPr bwMode="auto">
          <a:xfrm>
            <a:off x="540812" y="1633918"/>
            <a:ext cx="1813635" cy="179054"/>
          </a:xfrm>
          <a:prstGeom prst="rect">
            <a:avLst/>
          </a:prstGeom>
          <a:noFill/>
          <a:ln w="1905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GSK Precision Light" panose="020B0604020202020204" pitchFamily="34" charset="0"/>
              <a:buChar char="•"/>
            </a:pPr>
            <a:endParaRPr lang="de-DE" sz="1600" kern="0" err="1">
              <a:solidFill>
                <a:schemeClr val="tx1"/>
              </a:solidFill>
            </a:endParaRPr>
          </a:p>
        </p:txBody>
      </p:sp>
      <p:sp>
        <p:nvSpPr>
          <p:cNvPr id="10" name="Rechteck 9">
            <a:extLst>
              <a:ext uri="{FF2B5EF4-FFF2-40B4-BE49-F238E27FC236}">
                <a16:creationId xmlns:a16="http://schemas.microsoft.com/office/drawing/2014/main" id="{5FACDA67-B779-46D2-B7BA-332147388349}"/>
              </a:ext>
            </a:extLst>
          </p:cNvPr>
          <p:cNvSpPr/>
          <p:nvPr/>
        </p:nvSpPr>
        <p:spPr bwMode="auto">
          <a:xfrm>
            <a:off x="540812" y="1216421"/>
            <a:ext cx="1808071" cy="173316"/>
          </a:xfrm>
          <a:prstGeom prst="rect">
            <a:avLst/>
          </a:prstGeom>
          <a:noFill/>
          <a:ln w="1905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GSK Precision Light" panose="020B0604020202020204" pitchFamily="34" charset="0"/>
              <a:buChar char="•"/>
            </a:pPr>
            <a:endParaRPr lang="de-DE" sz="1600" kern="0" err="1">
              <a:solidFill>
                <a:schemeClr val="tx1"/>
              </a:solidFill>
            </a:endParaRPr>
          </a:p>
        </p:txBody>
      </p:sp>
      <p:grpSp>
        <p:nvGrpSpPr>
          <p:cNvPr id="18" name="Gruppieren 17">
            <a:extLst>
              <a:ext uri="{FF2B5EF4-FFF2-40B4-BE49-F238E27FC236}">
                <a16:creationId xmlns:a16="http://schemas.microsoft.com/office/drawing/2014/main" id="{C4A2AF0B-A9E1-220A-0C39-092067226479}"/>
              </a:ext>
            </a:extLst>
          </p:cNvPr>
          <p:cNvGrpSpPr/>
          <p:nvPr/>
        </p:nvGrpSpPr>
        <p:grpSpPr>
          <a:xfrm>
            <a:off x="9675629" y="1798662"/>
            <a:ext cx="1621021" cy="716043"/>
            <a:chOff x="9675629" y="1798662"/>
            <a:chExt cx="1621021" cy="716043"/>
          </a:xfrm>
        </p:grpSpPr>
        <p:sp>
          <p:nvSpPr>
            <p:cNvPr id="16" name="Rechteck 15">
              <a:extLst>
                <a:ext uri="{FF2B5EF4-FFF2-40B4-BE49-F238E27FC236}">
                  <a16:creationId xmlns:a16="http://schemas.microsoft.com/office/drawing/2014/main" id="{98742DFC-282A-797F-A9CE-CD26D956DEDC}"/>
                </a:ext>
              </a:extLst>
            </p:cNvPr>
            <p:cNvSpPr/>
            <p:nvPr/>
          </p:nvSpPr>
          <p:spPr bwMode="auto">
            <a:xfrm>
              <a:off x="9675629" y="2094614"/>
              <a:ext cx="274472" cy="157940"/>
            </a:xfrm>
            <a:prstGeom prst="rect">
              <a:avLst/>
            </a:prstGeom>
            <a:noFill/>
            <a:ln w="1905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GSK Precision Light" panose="020B0604020202020204" pitchFamily="34" charset="0"/>
                <a:buChar char="•"/>
              </a:pPr>
              <a:endParaRPr lang="de-DE" sz="1600" kern="0" err="1">
                <a:solidFill>
                  <a:schemeClr val="tx1"/>
                </a:solidFill>
              </a:endParaRPr>
            </a:p>
          </p:txBody>
        </p:sp>
        <p:sp>
          <p:nvSpPr>
            <p:cNvPr id="17" name="Textfeld 16">
              <a:extLst>
                <a:ext uri="{FF2B5EF4-FFF2-40B4-BE49-F238E27FC236}">
                  <a16:creationId xmlns:a16="http://schemas.microsoft.com/office/drawing/2014/main" id="{A09E7C54-4A66-5CA5-2714-01EBAB08AD22}"/>
                </a:ext>
              </a:extLst>
            </p:cNvPr>
            <p:cNvSpPr txBox="1"/>
            <p:nvPr/>
          </p:nvSpPr>
          <p:spPr>
            <a:xfrm>
              <a:off x="9847396" y="1798662"/>
              <a:ext cx="1449254" cy="716043"/>
            </a:xfrm>
            <a:prstGeom prst="rect">
              <a:avLst/>
            </a:prstGeom>
            <a:noFill/>
          </p:spPr>
          <p:txBody>
            <a:bodyPr wrap="square" lIns="180000" tIns="180000" rIns="180000" bIns="180000" rtlCol="0">
              <a:noAutofit/>
            </a:bodyPr>
            <a:lstStyle/>
            <a:p>
              <a:pPr algn="l">
                <a:spcBef>
                  <a:spcPts val="300"/>
                </a:spcBef>
                <a:spcAft>
                  <a:spcPts val="300"/>
                </a:spcAft>
                <a:buClr>
                  <a:schemeClr val="tx2"/>
                </a:buClr>
                <a:buSzPct val="110000"/>
              </a:pPr>
              <a:r>
                <a:rPr lang="de-DE" sz="900">
                  <a:latin typeface="Arial" panose="020B0604020202020204" pitchFamily="34" charset="0"/>
                  <a:cs typeface="Arial" panose="020B0604020202020204" pitchFamily="34" charset="0"/>
                </a:rPr>
                <a:t>Grunderkrankungen, die als </a:t>
              </a:r>
              <a:r>
                <a:rPr lang="de-DE" sz="1000">
                  <a:latin typeface="Arial" panose="020B0604020202020204" pitchFamily="34" charset="0"/>
                  <a:cs typeface="Arial" panose="020B0604020202020204" pitchFamily="34" charset="0"/>
                </a:rPr>
                <a:t>Beispiel</a:t>
              </a:r>
              <a:r>
                <a:rPr lang="de-DE" sz="900">
                  <a:latin typeface="Arial" panose="020B0604020202020204" pitchFamily="34" charset="0"/>
                  <a:cs typeface="Arial" panose="020B0604020202020204" pitchFamily="34" charset="0"/>
                </a:rPr>
                <a:t> in der STIKO-Empfehlung aufgelistet sind</a:t>
              </a:r>
            </a:p>
          </p:txBody>
        </p:sp>
      </p:grpSp>
      <p:sp>
        <p:nvSpPr>
          <p:cNvPr id="11" name="Rechteck 10">
            <a:extLst>
              <a:ext uri="{FF2B5EF4-FFF2-40B4-BE49-F238E27FC236}">
                <a16:creationId xmlns:a16="http://schemas.microsoft.com/office/drawing/2014/main" id="{642C9F0C-4399-88EF-4615-C077380DDDAD}"/>
              </a:ext>
            </a:extLst>
          </p:cNvPr>
          <p:cNvSpPr/>
          <p:nvPr/>
        </p:nvSpPr>
        <p:spPr bwMode="auto">
          <a:xfrm>
            <a:off x="540812" y="3957687"/>
            <a:ext cx="1808071" cy="173316"/>
          </a:xfrm>
          <a:prstGeom prst="rect">
            <a:avLst/>
          </a:prstGeom>
          <a:noFill/>
          <a:ln w="1905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GSK Precision Light" panose="020B0604020202020204" pitchFamily="34" charset="0"/>
              <a:buChar char="•"/>
            </a:pPr>
            <a:endParaRPr lang="de-DE" sz="1600" kern="0" err="1">
              <a:solidFill>
                <a:schemeClr val="tx1"/>
              </a:solidFill>
            </a:endParaRPr>
          </a:p>
        </p:txBody>
      </p:sp>
      <p:sp>
        <p:nvSpPr>
          <p:cNvPr id="14" name="Rechteck 13">
            <a:extLst>
              <a:ext uri="{FF2B5EF4-FFF2-40B4-BE49-F238E27FC236}">
                <a16:creationId xmlns:a16="http://schemas.microsoft.com/office/drawing/2014/main" id="{D4E73DC6-82D1-DA98-394E-461956283050}"/>
              </a:ext>
            </a:extLst>
          </p:cNvPr>
          <p:cNvSpPr/>
          <p:nvPr/>
        </p:nvSpPr>
        <p:spPr bwMode="auto">
          <a:xfrm>
            <a:off x="540812" y="2487551"/>
            <a:ext cx="1808071" cy="173316"/>
          </a:xfrm>
          <a:prstGeom prst="rect">
            <a:avLst/>
          </a:prstGeom>
          <a:noFill/>
          <a:ln w="1905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GSK Precision Light" panose="020B0604020202020204" pitchFamily="34" charset="0"/>
              <a:buChar char="•"/>
            </a:pPr>
            <a:endParaRPr lang="de-DE" sz="1600" kern="0" err="1">
              <a:solidFill>
                <a:schemeClr val="tx1"/>
              </a:solidFill>
            </a:endParaRPr>
          </a:p>
        </p:txBody>
      </p:sp>
      <p:sp>
        <p:nvSpPr>
          <p:cNvPr id="22" name="Rechteck 21">
            <a:extLst>
              <a:ext uri="{FF2B5EF4-FFF2-40B4-BE49-F238E27FC236}">
                <a16:creationId xmlns:a16="http://schemas.microsoft.com/office/drawing/2014/main" id="{1A9E117F-EE41-5863-2472-C13327A445B4}"/>
              </a:ext>
            </a:extLst>
          </p:cNvPr>
          <p:cNvSpPr/>
          <p:nvPr/>
        </p:nvSpPr>
        <p:spPr bwMode="auto">
          <a:xfrm>
            <a:off x="540812" y="4375973"/>
            <a:ext cx="1808071" cy="173316"/>
          </a:xfrm>
          <a:prstGeom prst="rect">
            <a:avLst/>
          </a:prstGeom>
          <a:noFill/>
          <a:ln w="1905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GSK Precision Light" panose="020B0604020202020204" pitchFamily="34" charset="0"/>
              <a:buChar char="•"/>
            </a:pPr>
            <a:endParaRPr lang="de-DE" sz="1600" kern="0" err="1">
              <a:solidFill>
                <a:schemeClr val="tx1"/>
              </a:solidFill>
            </a:endParaRPr>
          </a:p>
        </p:txBody>
      </p:sp>
      <p:sp>
        <p:nvSpPr>
          <p:cNvPr id="27" name="Rechteck 26">
            <a:extLst>
              <a:ext uri="{FF2B5EF4-FFF2-40B4-BE49-F238E27FC236}">
                <a16:creationId xmlns:a16="http://schemas.microsoft.com/office/drawing/2014/main" id="{CC9E55A4-C22B-CB45-32F0-38D345FF3C05}"/>
              </a:ext>
            </a:extLst>
          </p:cNvPr>
          <p:cNvSpPr/>
          <p:nvPr/>
        </p:nvSpPr>
        <p:spPr bwMode="auto">
          <a:xfrm>
            <a:off x="540812" y="4591160"/>
            <a:ext cx="1808071" cy="173316"/>
          </a:xfrm>
          <a:prstGeom prst="rect">
            <a:avLst/>
          </a:prstGeom>
          <a:noFill/>
          <a:ln w="1905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GSK Precision Light" panose="020B0604020202020204" pitchFamily="34" charset="0"/>
              <a:buChar char="•"/>
            </a:pPr>
            <a:endParaRPr lang="de-DE" sz="1600" kern="0" err="1">
              <a:solidFill>
                <a:schemeClr val="tx1"/>
              </a:solidFill>
            </a:endParaRPr>
          </a:p>
        </p:txBody>
      </p:sp>
      <p:sp>
        <p:nvSpPr>
          <p:cNvPr id="28" name="Rechteck 27">
            <a:extLst>
              <a:ext uri="{FF2B5EF4-FFF2-40B4-BE49-F238E27FC236}">
                <a16:creationId xmlns:a16="http://schemas.microsoft.com/office/drawing/2014/main" id="{B94FB65E-2F2A-7BA1-8149-B6F283E7C2BE}"/>
              </a:ext>
            </a:extLst>
          </p:cNvPr>
          <p:cNvSpPr/>
          <p:nvPr/>
        </p:nvSpPr>
        <p:spPr bwMode="auto">
          <a:xfrm>
            <a:off x="540812" y="4165516"/>
            <a:ext cx="1808071" cy="173316"/>
          </a:xfrm>
          <a:prstGeom prst="rect">
            <a:avLst/>
          </a:prstGeom>
          <a:noFill/>
          <a:ln w="1905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GSK Precision Light" panose="020B0604020202020204" pitchFamily="34" charset="0"/>
              <a:buChar char="•"/>
            </a:pPr>
            <a:endParaRPr lang="de-DE" sz="1600" kern="0" err="1">
              <a:solidFill>
                <a:schemeClr val="tx1"/>
              </a:solidFill>
            </a:endParaRPr>
          </a:p>
        </p:txBody>
      </p:sp>
      <p:sp>
        <p:nvSpPr>
          <p:cNvPr id="29" name="Rechteck 28">
            <a:extLst>
              <a:ext uri="{FF2B5EF4-FFF2-40B4-BE49-F238E27FC236}">
                <a16:creationId xmlns:a16="http://schemas.microsoft.com/office/drawing/2014/main" id="{D201397D-B13C-8DBB-B2D4-79C06BD6E78D}"/>
              </a:ext>
            </a:extLst>
          </p:cNvPr>
          <p:cNvSpPr/>
          <p:nvPr/>
        </p:nvSpPr>
        <p:spPr bwMode="auto">
          <a:xfrm>
            <a:off x="540812" y="5230043"/>
            <a:ext cx="1808071" cy="173316"/>
          </a:xfrm>
          <a:prstGeom prst="rect">
            <a:avLst/>
          </a:prstGeom>
          <a:noFill/>
          <a:ln w="1905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GSK Precision Light" panose="020B0604020202020204" pitchFamily="34" charset="0"/>
              <a:buChar char="•"/>
            </a:pPr>
            <a:endParaRPr lang="de-DE" sz="1600" kern="0" err="1">
              <a:solidFill>
                <a:schemeClr val="tx1"/>
              </a:solidFill>
            </a:endParaRPr>
          </a:p>
        </p:txBody>
      </p:sp>
    </p:spTree>
    <p:extLst>
      <p:ext uri="{BB962C8B-B14F-4D97-AF65-F5344CB8AC3E}">
        <p14:creationId xmlns:p14="http://schemas.microsoft.com/office/powerpoint/2010/main" val="389607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3C510AA-39D2-020C-7588-D7F4188DC9AF}"/>
              </a:ext>
            </a:extLst>
          </p:cNvPr>
          <p:cNvSpPr>
            <a:spLocks noGrp="1"/>
          </p:cNvSpPr>
          <p:nvPr>
            <p:ph type="body" sz="quarter" idx="18"/>
          </p:nvPr>
        </p:nvSpPr>
        <p:spPr>
          <a:xfrm>
            <a:off x="8620125" y="5562599"/>
            <a:ext cx="1994716" cy="314325"/>
          </a:xfrm>
        </p:spPr>
        <p:txBody>
          <a:bodyPr/>
          <a:lstStyle/>
          <a:p>
            <a:pPr algn="ctr"/>
            <a:r>
              <a:rPr lang="de-DE" sz="1100">
                <a:solidFill>
                  <a:schemeClr val="tx1">
                    <a:lumMod val="85000"/>
                    <a:lumOff val="15000"/>
                  </a:schemeClr>
                </a:solidFill>
              </a:rPr>
              <a:t>Angaben in Prozent (%)</a:t>
            </a:r>
          </a:p>
        </p:txBody>
      </p:sp>
      <p:sp>
        <p:nvSpPr>
          <p:cNvPr id="6" name="Text Placeholder 5">
            <a:extLst>
              <a:ext uri="{FF2B5EF4-FFF2-40B4-BE49-F238E27FC236}">
                <a16:creationId xmlns:a16="http://schemas.microsoft.com/office/drawing/2014/main" id="{B200BEBF-1836-465B-8BB2-55681E594A5B}"/>
              </a:ext>
            </a:extLst>
          </p:cNvPr>
          <p:cNvSpPr>
            <a:spLocks noGrp="1"/>
          </p:cNvSpPr>
          <p:nvPr>
            <p:ph type="body" sz="quarter" idx="22"/>
          </p:nvPr>
        </p:nvSpPr>
        <p:spPr>
          <a:xfrm>
            <a:off x="275722" y="6387820"/>
            <a:ext cx="11438679" cy="470180"/>
          </a:xfrm>
        </p:spPr>
        <p:txBody>
          <a:bodyPr/>
          <a:lstStyle/>
          <a:p>
            <a:pPr marL="0" indent="0">
              <a:buNone/>
            </a:pPr>
            <a:r>
              <a:rPr lang="de-DE" sz="800">
                <a:hlinkClick r:id="rId3">
                  <a:extLst>
                    <a:ext uri="{A12FA001-AC4F-418D-AE19-62706E023703}">
                      <ahyp:hlinkClr xmlns:ahyp="http://schemas.microsoft.com/office/drawing/2018/hyperlinkcolor" val="tx"/>
                    </a:ext>
                  </a:extLst>
                </a:hlinkClick>
              </a:rPr>
              <a:t>Epidemiologisches Bulletin 32/2024</a:t>
            </a:r>
            <a:endParaRPr lang="de-de" sz="800"/>
          </a:p>
        </p:txBody>
      </p:sp>
      <p:sp>
        <p:nvSpPr>
          <p:cNvPr id="2" name="Title 1">
            <a:extLst>
              <a:ext uri="{FF2B5EF4-FFF2-40B4-BE49-F238E27FC236}">
                <a16:creationId xmlns:a16="http://schemas.microsoft.com/office/drawing/2014/main" id="{CFDE08DE-F781-402E-B40A-68E2C4F5374B}"/>
              </a:ext>
            </a:extLst>
          </p:cNvPr>
          <p:cNvSpPr>
            <a:spLocks noGrp="1"/>
          </p:cNvSpPr>
          <p:nvPr>
            <p:ph type="title"/>
          </p:nvPr>
        </p:nvSpPr>
        <p:spPr>
          <a:xfrm>
            <a:off x="365125" y="259514"/>
            <a:ext cx="11460163" cy="430887"/>
          </a:xfrm>
        </p:spPr>
        <p:txBody>
          <a:bodyPr>
            <a:noAutofit/>
          </a:bodyPr>
          <a:lstStyle/>
          <a:p>
            <a:r>
              <a:rPr lang="de-DE" dirty="0">
                <a:solidFill>
                  <a:srgbClr val="F36633"/>
                </a:solidFill>
                <a:sym typeface="GSK Precision Bold"/>
              </a:rPr>
              <a:t>G</a:t>
            </a:r>
            <a:r>
              <a:rPr lang="de-de" dirty="0">
                <a:solidFill>
                  <a:srgbClr val="F36633"/>
                </a:solidFill>
                <a:sym typeface="GSK Precision Bold"/>
              </a:rPr>
              <a:t>runderkrankungen als Risikofaktor</a:t>
            </a:r>
            <a:endParaRPr lang="de-de" dirty="0">
              <a:solidFill>
                <a:srgbClr val="F36633"/>
              </a:solidFill>
            </a:endParaRPr>
          </a:p>
        </p:txBody>
      </p:sp>
      <p:sp>
        <p:nvSpPr>
          <p:cNvPr id="7" name="Foliennummernplatzhalter 1">
            <a:extLst>
              <a:ext uri="{FF2B5EF4-FFF2-40B4-BE49-F238E27FC236}">
                <a16:creationId xmlns:a16="http://schemas.microsoft.com/office/drawing/2014/main" id="{CDC0E724-C1C8-7C99-AECF-2CEB0253387B}"/>
              </a:ext>
            </a:extLst>
          </p:cNvPr>
          <p:cNvSpPr txBox="1">
            <a:spLocks/>
          </p:cNvSpPr>
          <p:nvPr/>
        </p:nvSpPr>
        <p:spPr>
          <a:xfrm>
            <a:off x="11376278" y="6396158"/>
            <a:ext cx="540000" cy="26987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rial"/>
                <a:ea typeface="+mn-ea"/>
                <a:cs typeface="Noto San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000" b="0" i="0" u="none" strike="noStrike" kern="1200" cap="none" spc="0" normalizeH="0" baseline="0" noProof="0">
              <a:ln>
                <a:noFill/>
              </a:ln>
              <a:solidFill>
                <a:srgbClr val="000000"/>
              </a:solidFill>
              <a:effectLst/>
              <a:uLnTx/>
              <a:uFillTx/>
              <a:latin typeface="Arial"/>
              <a:ea typeface="+mn-ea"/>
              <a:cs typeface="Noto Sans"/>
            </a:endParaRPr>
          </a:p>
        </p:txBody>
      </p:sp>
      <p:graphicFrame>
        <p:nvGraphicFramePr>
          <p:cNvPr id="10" name="Diagramm 9">
            <a:extLst>
              <a:ext uri="{FF2B5EF4-FFF2-40B4-BE49-F238E27FC236}">
                <a16:creationId xmlns:a16="http://schemas.microsoft.com/office/drawing/2014/main" id="{0BFDA94B-AA30-231F-B208-FAF36842CAD1}"/>
              </a:ext>
            </a:extLst>
          </p:cNvPr>
          <p:cNvGraphicFramePr/>
          <p:nvPr/>
        </p:nvGraphicFramePr>
        <p:xfrm>
          <a:off x="365125" y="1420557"/>
          <a:ext cx="5388495" cy="42890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m 12">
            <a:extLst>
              <a:ext uri="{FF2B5EF4-FFF2-40B4-BE49-F238E27FC236}">
                <a16:creationId xmlns:a16="http://schemas.microsoft.com/office/drawing/2014/main" id="{F20CC467-9272-90BF-81D8-7F38FD5AF6DC}"/>
              </a:ext>
            </a:extLst>
          </p:cNvPr>
          <p:cNvGraphicFramePr/>
          <p:nvPr/>
        </p:nvGraphicFramePr>
        <p:xfrm>
          <a:off x="6096000" y="1445714"/>
          <a:ext cx="5550278" cy="3996225"/>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Placeholder 5">
            <a:extLst>
              <a:ext uri="{FF2B5EF4-FFF2-40B4-BE49-F238E27FC236}">
                <a16:creationId xmlns:a16="http://schemas.microsoft.com/office/drawing/2014/main" id="{6C18E288-D929-3FF6-2FA4-A98FE4CA2075}"/>
              </a:ext>
            </a:extLst>
          </p:cNvPr>
          <p:cNvSpPr txBox="1">
            <a:spLocks/>
          </p:cNvSpPr>
          <p:nvPr/>
        </p:nvSpPr>
        <p:spPr>
          <a:xfrm>
            <a:off x="365125" y="698738"/>
            <a:ext cx="11438679" cy="412283"/>
          </a:xfrm>
          <a:prstGeom prst="rect">
            <a:avLst/>
          </a:prstGeom>
        </p:spPr>
        <p:txBody>
          <a:bodyPr vert="horz" lIns="0" tIns="180000" rIns="0" bIns="180000" rtlCol="0" anchor="ctr">
            <a:no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300"/>
              </a:spcBef>
              <a:spcAft>
                <a:spcPts val="300"/>
              </a:spcAft>
              <a:buClr>
                <a:srgbClr val="F36633"/>
              </a:buClr>
              <a:buSzPct val="110000"/>
              <a:buNone/>
              <a:tabLst/>
              <a:defRPr/>
            </a:pPr>
            <a:r>
              <a:rPr kumimoji="0" lang="de-DE" sz="2000" b="0" i="0" u="none" strike="noStrike" kern="1200" cap="none" spc="0" normalizeH="0" baseline="0" noProof="0" dirty="0">
                <a:ln>
                  <a:noFill/>
                </a:ln>
                <a:solidFill>
                  <a:srgbClr val="000000"/>
                </a:solidFill>
                <a:effectLst/>
                <a:uLnTx/>
                <a:uFillTx/>
                <a:latin typeface="Arial"/>
                <a:ea typeface="+mn-ea"/>
                <a:cs typeface="Noto Sans"/>
              </a:rPr>
              <a:t>Daten aus einem systematischen Review der STIKO</a:t>
            </a:r>
            <a:endParaRPr kumimoji="0" lang="de-de" sz="2000" b="0" i="0" u="none" strike="noStrike" kern="1200" cap="none" spc="0" normalizeH="0" baseline="0" noProof="0" dirty="0">
              <a:ln>
                <a:noFill/>
              </a:ln>
              <a:solidFill>
                <a:srgbClr val="000000"/>
              </a:solidFill>
              <a:effectLst/>
              <a:uLnTx/>
              <a:uFillTx/>
              <a:latin typeface="Arial"/>
              <a:ea typeface="+mn-ea"/>
              <a:cs typeface="Noto Sans"/>
            </a:endParaRPr>
          </a:p>
        </p:txBody>
      </p:sp>
      <p:pic>
        <p:nvPicPr>
          <p:cNvPr id="16" name="Grafik 15" descr="Herz Organ Silhouette">
            <a:extLst>
              <a:ext uri="{FF2B5EF4-FFF2-40B4-BE49-F238E27FC236}">
                <a16:creationId xmlns:a16="http://schemas.microsoft.com/office/drawing/2014/main" id="{513B8235-2C1C-5BF4-9BBD-30A82B08F8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8324" y="2728872"/>
            <a:ext cx="496962" cy="496962"/>
          </a:xfrm>
          <a:prstGeom prst="rect">
            <a:avLst/>
          </a:prstGeom>
        </p:spPr>
      </p:pic>
      <p:pic>
        <p:nvPicPr>
          <p:cNvPr id="18" name="Grafik 17" descr="Lungen Silhouette">
            <a:extLst>
              <a:ext uri="{FF2B5EF4-FFF2-40B4-BE49-F238E27FC236}">
                <a16:creationId xmlns:a16="http://schemas.microsoft.com/office/drawing/2014/main" id="{4D470E66-FA31-B87B-1234-C312460DD0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35125" y="2072034"/>
            <a:ext cx="476082" cy="476082"/>
          </a:xfrm>
          <a:prstGeom prst="rect">
            <a:avLst/>
          </a:prstGeom>
        </p:spPr>
      </p:pic>
      <p:pic>
        <p:nvPicPr>
          <p:cNvPr id="20" name="Grafik 19" descr="Nadel Silhouette">
            <a:extLst>
              <a:ext uri="{FF2B5EF4-FFF2-40B4-BE49-F238E27FC236}">
                <a16:creationId xmlns:a16="http://schemas.microsoft.com/office/drawing/2014/main" id="{4EE67B06-FF23-CEBC-14CD-46EE488D93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83158" y="2973333"/>
            <a:ext cx="496962" cy="496962"/>
          </a:xfrm>
          <a:prstGeom prst="rect">
            <a:avLst/>
          </a:prstGeom>
        </p:spPr>
      </p:pic>
      <p:sp>
        <p:nvSpPr>
          <p:cNvPr id="4" name="Textfeld 3">
            <a:extLst>
              <a:ext uri="{FF2B5EF4-FFF2-40B4-BE49-F238E27FC236}">
                <a16:creationId xmlns:a16="http://schemas.microsoft.com/office/drawing/2014/main" id="{761BB6D8-1E50-4F26-54AA-9E8373ACDAFC}"/>
              </a:ext>
            </a:extLst>
          </p:cNvPr>
          <p:cNvSpPr txBox="1"/>
          <p:nvPr/>
        </p:nvSpPr>
        <p:spPr>
          <a:xfrm rot="16200000">
            <a:off x="-1320959" y="3151271"/>
            <a:ext cx="3325456" cy="638048"/>
          </a:xfrm>
          <a:prstGeom prst="rect">
            <a:avLst/>
          </a:prstGeom>
          <a:noFill/>
        </p:spPr>
        <p:txBody>
          <a:bodyPr wrap="none" lIns="180000" tIns="180000" rIns="180000" bIns="180000" rtlCol="0">
            <a:normAutofit/>
          </a:bodyPr>
          <a:lstStyle/>
          <a:p>
            <a:pPr algn="ctr">
              <a:spcBef>
                <a:spcPts val="300"/>
              </a:spcBef>
              <a:spcAft>
                <a:spcPts val="300"/>
              </a:spcAft>
              <a:buClr>
                <a:schemeClr val="tx2"/>
              </a:buClr>
              <a:buSzPct val="110000"/>
            </a:pPr>
            <a:r>
              <a:rPr lang="de-DE" sz="900">
                <a:solidFill>
                  <a:schemeClr val="tx1">
                    <a:lumMod val="65000"/>
                    <a:lumOff val="35000"/>
                  </a:schemeClr>
                </a:solidFill>
              </a:rPr>
              <a:t>Numerisches Vielfache der  Inzidenz</a:t>
            </a:r>
          </a:p>
        </p:txBody>
      </p:sp>
    </p:spTree>
    <p:extLst>
      <p:ext uri="{BB962C8B-B14F-4D97-AF65-F5344CB8AC3E}">
        <p14:creationId xmlns:p14="http://schemas.microsoft.com/office/powerpoint/2010/main" val="332044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F4B6A0-3EB2-8D5D-E513-8C6013F6C6DA}"/>
              </a:ext>
            </a:extLst>
          </p:cNvPr>
          <p:cNvSpPr>
            <a:spLocks noGrp="1"/>
          </p:cNvSpPr>
          <p:nvPr>
            <p:ph type="sldNum" sz="quarter" idx="11"/>
          </p:nvPr>
        </p:nvSpPr>
        <p:spPr/>
        <p:txBody>
          <a:bodyPr/>
          <a:lstStyle/>
          <a:p>
            <a:fld id="{9F9F533D-B52E-4A2F-BF72-0ADD2D94BD75}" type="slidenum">
              <a:rPr lang="de-DE" smtClean="0"/>
              <a:pPr/>
              <a:t>59</a:t>
            </a:fld>
            <a:endParaRPr lang="de-DE"/>
          </a:p>
        </p:txBody>
      </p:sp>
      <p:sp>
        <p:nvSpPr>
          <p:cNvPr id="9" name="Textplatzhalter 8">
            <a:extLst>
              <a:ext uri="{FF2B5EF4-FFF2-40B4-BE49-F238E27FC236}">
                <a16:creationId xmlns:a16="http://schemas.microsoft.com/office/drawing/2014/main" id="{7464611C-DCDF-6DD1-6BC6-CDE26176CC42}"/>
              </a:ext>
            </a:extLst>
          </p:cNvPr>
          <p:cNvSpPr>
            <a:spLocks noGrp="1"/>
          </p:cNvSpPr>
          <p:nvPr>
            <p:ph type="body" sz="quarter" idx="13"/>
          </p:nvPr>
        </p:nvSpPr>
        <p:spPr>
          <a:xfrm>
            <a:off x="1366235" y="6159152"/>
            <a:ext cx="11460164" cy="298800"/>
          </a:xfrm>
        </p:spPr>
        <p:txBody>
          <a:bodyPr/>
          <a:lstStyle/>
          <a:p>
            <a:r>
              <a:rPr lang="en-US" sz="800">
                <a:solidFill>
                  <a:schemeClr val="tx1"/>
                </a:solidFill>
              </a:rPr>
              <a:t>DMARDs = </a:t>
            </a:r>
            <a:r>
              <a:rPr lang="de-DE" sz="800">
                <a:solidFill>
                  <a:schemeClr val="tx1"/>
                </a:solidFill>
              </a:rPr>
              <a:t>Disease-</a:t>
            </a:r>
            <a:r>
              <a:rPr lang="de-DE" sz="800" err="1">
                <a:solidFill>
                  <a:schemeClr val="tx1"/>
                </a:solidFill>
              </a:rPr>
              <a:t>modifying</a:t>
            </a:r>
            <a:r>
              <a:rPr lang="de-DE" sz="800">
                <a:solidFill>
                  <a:schemeClr val="tx1"/>
                </a:solidFill>
              </a:rPr>
              <a:t> </a:t>
            </a:r>
            <a:r>
              <a:rPr lang="de-DE" sz="800" err="1">
                <a:solidFill>
                  <a:schemeClr val="tx1"/>
                </a:solidFill>
              </a:rPr>
              <a:t>antirheumatic</a:t>
            </a:r>
            <a:r>
              <a:rPr lang="de-DE" sz="800">
                <a:solidFill>
                  <a:schemeClr val="tx1"/>
                </a:solidFill>
              </a:rPr>
              <a:t> </a:t>
            </a:r>
            <a:r>
              <a:rPr lang="de-DE" sz="800" err="1">
                <a:solidFill>
                  <a:schemeClr val="tx1"/>
                </a:solidFill>
              </a:rPr>
              <a:t>drugs</a:t>
            </a:r>
            <a:r>
              <a:rPr lang="de-DE" sz="800">
                <a:solidFill>
                  <a:schemeClr val="tx1"/>
                </a:solidFill>
              </a:rPr>
              <a:t>; JAK = Janus Kinase</a:t>
            </a:r>
            <a:r>
              <a:rPr lang="en-US" sz="800"/>
              <a:t>.</a:t>
            </a:r>
            <a:endParaRPr lang="en-US" sz="800">
              <a:solidFill>
                <a:schemeClr val="tx1"/>
              </a:solidFill>
            </a:endParaRPr>
          </a:p>
        </p:txBody>
      </p:sp>
      <p:sp>
        <p:nvSpPr>
          <p:cNvPr id="7" name="Titel 6">
            <a:extLst>
              <a:ext uri="{FF2B5EF4-FFF2-40B4-BE49-F238E27FC236}">
                <a16:creationId xmlns:a16="http://schemas.microsoft.com/office/drawing/2014/main" id="{3DC39991-FBDD-2E65-3757-2E0DC7F3AC22}"/>
              </a:ext>
            </a:extLst>
          </p:cNvPr>
          <p:cNvSpPr>
            <a:spLocks noGrp="1"/>
          </p:cNvSpPr>
          <p:nvPr>
            <p:ph type="title"/>
          </p:nvPr>
        </p:nvSpPr>
        <p:spPr>
          <a:xfrm>
            <a:off x="365125" y="187643"/>
            <a:ext cx="11122025" cy="691832"/>
          </a:xfrm>
        </p:spPr>
        <p:txBody>
          <a:bodyPr>
            <a:noAutofit/>
          </a:bodyPr>
          <a:lstStyle/>
          <a:p>
            <a:r>
              <a:rPr lang="en-US" sz="2400" err="1"/>
              <a:t>Erhöhtes</a:t>
            </a:r>
            <a:r>
              <a:rPr lang="en-US" sz="2400"/>
              <a:t> </a:t>
            </a:r>
            <a:r>
              <a:rPr lang="en-US" sz="2400" err="1"/>
              <a:t>Risiko</a:t>
            </a:r>
            <a:r>
              <a:rPr lang="en-US" sz="2400"/>
              <a:t> für Herpes zoster </a:t>
            </a:r>
            <a:r>
              <a:rPr lang="en-US" sz="2400" err="1"/>
              <a:t>bei</a:t>
            </a:r>
            <a:r>
              <a:rPr lang="en-US" sz="2400"/>
              <a:t> </a:t>
            </a:r>
            <a:r>
              <a:rPr lang="en-US" sz="2400" err="1"/>
              <a:t>Patienten</a:t>
            </a:r>
            <a:r>
              <a:rPr lang="en-US" sz="2400"/>
              <a:t> </a:t>
            </a:r>
            <a:r>
              <a:rPr lang="en-US" sz="2400" err="1"/>
              <a:t>mit</a:t>
            </a:r>
            <a:r>
              <a:rPr lang="en-US" sz="2400"/>
              <a:t> </a:t>
            </a:r>
            <a:r>
              <a:rPr lang="en-US" sz="2400" err="1"/>
              <a:t>rheumatoider</a:t>
            </a:r>
            <a:r>
              <a:rPr lang="en-US" sz="2400"/>
              <a:t> Arthritis (RA) </a:t>
            </a:r>
            <a:r>
              <a:rPr lang="en-US" sz="2400" err="1"/>
              <a:t>unter</a:t>
            </a:r>
            <a:r>
              <a:rPr lang="en-US" sz="2400"/>
              <a:t> </a:t>
            </a:r>
            <a:r>
              <a:rPr lang="en-US" sz="2400" err="1"/>
              <a:t>immunmodulierender</a:t>
            </a:r>
            <a:r>
              <a:rPr lang="en-US" sz="2400"/>
              <a:t> </a:t>
            </a:r>
            <a:r>
              <a:rPr lang="en-US" sz="2400" err="1"/>
              <a:t>Therapie</a:t>
            </a:r>
            <a:endParaRPr lang="de-DE" sz="2400"/>
          </a:p>
        </p:txBody>
      </p:sp>
      <p:grpSp>
        <p:nvGrpSpPr>
          <p:cNvPr id="10" name="Gruppieren 9">
            <a:extLst>
              <a:ext uri="{FF2B5EF4-FFF2-40B4-BE49-F238E27FC236}">
                <a16:creationId xmlns:a16="http://schemas.microsoft.com/office/drawing/2014/main" id="{CC43F662-6CB7-4CB2-F6CF-175B61193B3D}"/>
              </a:ext>
            </a:extLst>
          </p:cNvPr>
          <p:cNvGrpSpPr/>
          <p:nvPr/>
        </p:nvGrpSpPr>
        <p:grpSpPr>
          <a:xfrm>
            <a:off x="735999" y="1305815"/>
            <a:ext cx="9220035" cy="4737622"/>
            <a:chOff x="1569738" y="1242488"/>
            <a:chExt cx="8835213" cy="4505118"/>
          </a:xfrm>
        </p:grpSpPr>
        <p:pic>
          <p:nvPicPr>
            <p:cNvPr id="11" name="Grafik 10">
              <a:extLst>
                <a:ext uri="{FF2B5EF4-FFF2-40B4-BE49-F238E27FC236}">
                  <a16:creationId xmlns:a16="http://schemas.microsoft.com/office/drawing/2014/main" id="{72473DA9-4D67-0D91-9E96-46054843D5DC}"/>
                </a:ext>
              </a:extLst>
            </p:cNvPr>
            <p:cNvPicPr>
              <a:picLocks noChangeAspect="1"/>
            </p:cNvPicPr>
            <p:nvPr/>
          </p:nvPicPr>
          <p:blipFill rotWithShape="1">
            <a:blip r:embed="rId3"/>
            <a:srcRect b="27389"/>
            <a:stretch/>
          </p:blipFill>
          <p:spPr>
            <a:xfrm>
              <a:off x="1569738" y="1242488"/>
              <a:ext cx="8514632" cy="3836816"/>
            </a:xfrm>
            <a:prstGeom prst="rect">
              <a:avLst/>
            </a:prstGeom>
          </p:spPr>
        </p:pic>
        <p:sp>
          <p:nvSpPr>
            <p:cNvPr id="12" name="Textfeld 11">
              <a:extLst>
                <a:ext uri="{FF2B5EF4-FFF2-40B4-BE49-F238E27FC236}">
                  <a16:creationId xmlns:a16="http://schemas.microsoft.com/office/drawing/2014/main" id="{F4AB7AC1-E6C4-D976-5518-EE6334D7B164}"/>
                </a:ext>
              </a:extLst>
            </p:cNvPr>
            <p:cNvSpPr txBox="1"/>
            <p:nvPr/>
          </p:nvSpPr>
          <p:spPr>
            <a:xfrm>
              <a:off x="2324797" y="5316663"/>
              <a:ext cx="8080154" cy="430943"/>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none" lIns="108000" tIns="72000" rIns="108000" bIns="72000" rtlCol="0">
              <a:spAutoFit/>
            </a:bodyPr>
            <a:lstStyle/>
            <a:p>
              <a:pPr>
                <a:buClr>
                  <a:schemeClr val="tx1"/>
                </a:buClr>
              </a:pPr>
              <a:r>
                <a:rPr lang="de-DE" sz="2000">
                  <a:latin typeface="Arial" panose="020B0604020202020204" pitchFamily="34" charset="0"/>
                  <a:cs typeface="Arial" panose="020B0604020202020204" pitchFamily="34" charset="0"/>
                </a:rPr>
                <a:t>DMARDs und v.a. JAK Inhibitoren erhöhen das Risiko für Herpes zoster .</a:t>
              </a:r>
            </a:p>
          </p:txBody>
        </p:sp>
      </p:grpSp>
      <p:sp>
        <p:nvSpPr>
          <p:cNvPr id="13" name="Text Placeholder 13">
            <a:extLst>
              <a:ext uri="{FF2B5EF4-FFF2-40B4-BE49-F238E27FC236}">
                <a16:creationId xmlns:a16="http://schemas.microsoft.com/office/drawing/2014/main" id="{7DF66340-F84B-4184-8E2B-A8D10595B3A5}"/>
              </a:ext>
            </a:extLst>
          </p:cNvPr>
          <p:cNvSpPr txBox="1">
            <a:spLocks/>
          </p:cNvSpPr>
          <p:nvPr/>
        </p:nvSpPr>
        <p:spPr>
          <a:xfrm>
            <a:off x="1366235" y="6469778"/>
            <a:ext cx="3979782" cy="123111"/>
          </a:xfrm>
          <a:prstGeom prst="rect">
            <a:avLst/>
          </a:prstGeom>
        </p:spPr>
        <p:txBody>
          <a:bodyPr vert="horz" wrap="square" lIns="0" tIns="0" rIns="0" bIns="0" rtlCol="0" anchor="b" anchorCtr="0">
            <a:spAutoFit/>
          </a:bodyPr>
          <a:lstStyle>
            <a:lvl1pPr marL="0" indent="0" algn="l" defTabSz="685800" rtl="0" eaLnBrk="1" latinLnBrk="0" hangingPunct="1">
              <a:spcBef>
                <a:spcPts val="0"/>
              </a:spcBef>
              <a:spcAft>
                <a:spcPts val="450"/>
              </a:spcAft>
              <a:buClr>
                <a:srgbClr val="FF6E00"/>
              </a:buClr>
              <a:buFont typeface="Wingdings" panose="05000000000000000000" pitchFamily="2" charset="2"/>
              <a:buNone/>
              <a:defRPr sz="800" kern="1200" baseline="0">
                <a:solidFill>
                  <a:schemeClr val="accent2"/>
                </a:solidFill>
                <a:latin typeface="+mn-lt"/>
                <a:ea typeface="+mn-ea"/>
                <a:cs typeface="+mn-cs"/>
              </a:defRPr>
            </a:lvl1pPr>
            <a:lvl2pPr marL="268163" indent="0" algn="l" defTabSz="685800" rtl="0" eaLnBrk="1" latinLnBrk="0" hangingPunct="1">
              <a:spcBef>
                <a:spcPts val="0"/>
              </a:spcBef>
              <a:spcAft>
                <a:spcPts val="450"/>
              </a:spcAft>
              <a:buClr>
                <a:srgbClr val="FF6E00"/>
              </a:buClr>
              <a:buFont typeface="Arial" pitchFamily="34" charset="0"/>
              <a:buNone/>
              <a:defRPr sz="800" kern="1200">
                <a:solidFill>
                  <a:schemeClr val="accent2"/>
                </a:solidFill>
                <a:latin typeface="+mn-lt"/>
                <a:ea typeface="+mn-ea"/>
                <a:cs typeface="+mn-cs"/>
              </a:defRPr>
            </a:lvl2pPr>
            <a:lvl3pPr marL="540000" indent="0" algn="l" defTabSz="685800" rtl="0" eaLnBrk="1" latinLnBrk="0" hangingPunct="1">
              <a:spcBef>
                <a:spcPts val="0"/>
              </a:spcBef>
              <a:spcAft>
                <a:spcPts val="450"/>
              </a:spcAft>
              <a:buClr>
                <a:srgbClr val="FF6E00"/>
              </a:buClr>
              <a:buFont typeface="Arial" pitchFamily="34" charset="0"/>
              <a:buNone/>
              <a:defRPr sz="800" kern="1200">
                <a:solidFill>
                  <a:schemeClr val="accent2"/>
                </a:solidFill>
                <a:latin typeface="+mn-lt"/>
                <a:ea typeface="+mn-ea"/>
                <a:cs typeface="+mn-cs"/>
              </a:defRPr>
            </a:lvl3pPr>
            <a:lvl4pPr marL="811088" indent="0" algn="l" defTabSz="685800" rtl="0" eaLnBrk="1" latinLnBrk="0" hangingPunct="1">
              <a:spcBef>
                <a:spcPts val="0"/>
              </a:spcBef>
              <a:spcAft>
                <a:spcPts val="450"/>
              </a:spcAft>
              <a:buClr>
                <a:srgbClr val="FF6E00"/>
              </a:buClr>
              <a:buFont typeface="Arial" pitchFamily="34" charset="0"/>
              <a:buNone/>
              <a:defRPr sz="800" kern="1200">
                <a:solidFill>
                  <a:schemeClr val="accent2"/>
                </a:solidFill>
                <a:latin typeface="+mn-lt"/>
                <a:ea typeface="+mn-ea"/>
                <a:cs typeface="+mn-cs"/>
              </a:defRPr>
            </a:lvl4pPr>
            <a:lvl5pPr marL="1080000" indent="0" algn="l" defTabSz="685800" rtl="0" eaLnBrk="1" latinLnBrk="0" hangingPunct="1">
              <a:spcBef>
                <a:spcPts val="0"/>
              </a:spcBef>
              <a:spcAft>
                <a:spcPts val="450"/>
              </a:spcAft>
              <a:buClr>
                <a:srgbClr val="FF6E00"/>
              </a:buClr>
              <a:buFont typeface="Arial" pitchFamily="34" charset="0"/>
              <a:buNone/>
              <a:defRPr sz="800" b="0" kern="1200">
                <a:solidFill>
                  <a:schemeClr val="accent2"/>
                </a:solidFill>
                <a:latin typeface="+mn-lt"/>
                <a:ea typeface="+mn-ea"/>
                <a:cs typeface="+mn-cs"/>
              </a:defRPr>
            </a:lvl5pPr>
            <a:lvl6pPr marL="12150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6pPr>
            <a:lvl7pPr marL="13500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7pPr>
            <a:lvl8pPr marL="15525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8pPr>
            <a:lvl9pPr marL="17550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9pPr>
          </a:lstStyle>
          <a:p>
            <a:r>
              <a:rPr lang="en-US">
                <a:solidFill>
                  <a:schemeClr val="tx1"/>
                </a:solidFill>
                <a:latin typeface="Arial" panose="020B0604020202020204" pitchFamily="34" charset="0"/>
                <a:cs typeface="Arial" panose="020B0604020202020204" pitchFamily="34" charset="0"/>
              </a:rPr>
              <a:t>Redeker et al</a:t>
            </a:r>
            <a:r>
              <a:rPr lang="en-US" i="1">
                <a:solidFill>
                  <a:schemeClr val="tx1"/>
                </a:solidFill>
                <a:latin typeface="Arial" panose="020B0604020202020204" pitchFamily="34" charset="0"/>
                <a:cs typeface="Arial" panose="020B0604020202020204" pitchFamily="34" charset="0"/>
              </a:rPr>
              <a:t>. Ann Rheum Dis. </a:t>
            </a:r>
            <a:r>
              <a:rPr lang="en-US">
                <a:solidFill>
                  <a:schemeClr val="tx1"/>
                </a:solidFill>
                <a:latin typeface="Arial" panose="020B0604020202020204" pitchFamily="34" charset="0"/>
                <a:cs typeface="Arial" panose="020B0604020202020204" pitchFamily="34" charset="0"/>
              </a:rPr>
              <a:t>2022 Jan;81(1):41-47. </a:t>
            </a:r>
          </a:p>
        </p:txBody>
      </p:sp>
    </p:spTree>
    <p:extLst>
      <p:ext uri="{BB962C8B-B14F-4D97-AF65-F5344CB8AC3E}">
        <p14:creationId xmlns:p14="http://schemas.microsoft.com/office/powerpoint/2010/main" val="293211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D3C4D39-AF61-3B2B-ABB5-8774DE78B66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44" imgH="345" progId="TCLayout.ActiveDocument.1">
                  <p:embed/>
                </p:oleObj>
              </mc:Choice>
              <mc:Fallback>
                <p:oleObj name="think-cell Folie" r:id="rId5" imgW="344" imgH="345" progId="TCLayout.ActiveDocument.1">
                  <p:embed/>
                  <p:pic>
                    <p:nvPicPr>
                      <p:cNvPr id="7" name="think-cell data - do not delete" hidden="1">
                        <a:extLst>
                          <a:ext uri="{FF2B5EF4-FFF2-40B4-BE49-F238E27FC236}">
                            <a16:creationId xmlns:a16="http://schemas.microsoft.com/office/drawing/2014/main" id="{8D3C4D39-AF61-3B2B-ABB5-8774DE78B6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1" name="Grafik 10">
            <a:extLst>
              <a:ext uri="{FF2B5EF4-FFF2-40B4-BE49-F238E27FC236}">
                <a16:creationId xmlns:a16="http://schemas.microsoft.com/office/drawing/2014/main" id="{D9C8DBA1-8857-5D51-614C-E017C31B7B7C}"/>
              </a:ext>
            </a:extLst>
          </p:cNvPr>
          <p:cNvPicPr>
            <a:picLocks noChangeAspect="1"/>
          </p:cNvPicPr>
          <p:nvPr/>
        </p:nvPicPr>
        <p:blipFill rotWithShape="1">
          <a:blip r:embed="rId7" cstate="screen">
            <a:grayscl/>
            <a:extLst>
              <a:ext uri="{28A0092B-C50C-407E-A947-70E740481C1C}">
                <a14:useLocalDpi xmlns:a14="http://schemas.microsoft.com/office/drawing/2010/main"/>
              </a:ext>
            </a:extLst>
          </a:blip>
          <a:srcRect t="65430"/>
          <a:stretch/>
        </p:blipFill>
        <p:spPr>
          <a:xfrm>
            <a:off x="1449739" y="3975101"/>
            <a:ext cx="8214961" cy="1642616"/>
          </a:xfrm>
          <a:prstGeom prst="rect">
            <a:avLst/>
          </a:prstGeom>
        </p:spPr>
      </p:pic>
      <p:pic>
        <p:nvPicPr>
          <p:cNvPr id="12" name="Grafik 11">
            <a:extLst>
              <a:ext uri="{FF2B5EF4-FFF2-40B4-BE49-F238E27FC236}">
                <a16:creationId xmlns:a16="http://schemas.microsoft.com/office/drawing/2014/main" id="{65BD4E7E-F545-48F3-2EFD-AC5F4A1ADE3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528" b="42549"/>
          <a:stretch/>
        </p:blipFill>
        <p:spPr>
          <a:xfrm>
            <a:off x="1449739" y="1175144"/>
            <a:ext cx="8456261" cy="2827035"/>
          </a:xfrm>
          <a:prstGeom prst="rect">
            <a:avLst/>
          </a:prstGeom>
        </p:spPr>
      </p:pic>
      <p:sp>
        <p:nvSpPr>
          <p:cNvPr id="13" name="TextBox 46">
            <a:extLst>
              <a:ext uri="{FF2B5EF4-FFF2-40B4-BE49-F238E27FC236}">
                <a16:creationId xmlns:a16="http://schemas.microsoft.com/office/drawing/2014/main" id="{91CE4B1F-AC39-3564-0DE3-8B2C1E195054}"/>
              </a:ext>
            </a:extLst>
          </p:cNvPr>
          <p:cNvSpPr txBox="1"/>
          <p:nvPr/>
        </p:nvSpPr>
        <p:spPr>
          <a:xfrm rot="16200000">
            <a:off x="264410" y="2383152"/>
            <a:ext cx="2063894" cy="25591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sz="1600" b="1">
                <a:solidFill>
                  <a:schemeClr val="tx1">
                    <a:lumMod val="65000"/>
                    <a:lumOff val="35000"/>
                  </a:schemeClr>
                </a:solidFill>
              </a:rPr>
              <a:t>Ausprägung</a:t>
            </a:r>
          </a:p>
        </p:txBody>
      </p:sp>
      <p:sp>
        <p:nvSpPr>
          <p:cNvPr id="14" name="Rounded Rectangle 30">
            <a:extLst>
              <a:ext uri="{FF2B5EF4-FFF2-40B4-BE49-F238E27FC236}">
                <a16:creationId xmlns:a16="http://schemas.microsoft.com/office/drawing/2014/main" id="{19D71B83-388B-47A7-F52D-BF91AAA821B9}"/>
              </a:ext>
            </a:extLst>
          </p:cNvPr>
          <p:cNvSpPr/>
          <p:nvPr/>
        </p:nvSpPr>
        <p:spPr bwMode="auto">
          <a:xfrm>
            <a:off x="365125" y="5617717"/>
            <a:ext cx="11491913" cy="548133"/>
          </a:xfrm>
          <a:prstGeom prst="roundRect">
            <a:avLst>
              <a:gd name="adj" fmla="val 50000"/>
            </a:avLst>
          </a:prstGeom>
          <a:solidFill>
            <a:schemeClr val="accent2"/>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de-DE" b="1" dirty="0">
                <a:solidFill>
                  <a:schemeClr val="bg1"/>
                </a:solidFill>
              </a:rPr>
              <a:t>Notwendigkeit von Impfprogrammen, um Menschen in allen Altersdekaden zu schützen</a:t>
            </a:r>
            <a:endParaRPr lang="de-DE" b="1" baseline="30000" dirty="0">
              <a:solidFill>
                <a:schemeClr val="bg1"/>
              </a:solidFill>
            </a:endParaRPr>
          </a:p>
        </p:txBody>
      </p:sp>
      <p:sp>
        <p:nvSpPr>
          <p:cNvPr id="3" name="Titel 2">
            <a:extLst>
              <a:ext uri="{FF2B5EF4-FFF2-40B4-BE49-F238E27FC236}">
                <a16:creationId xmlns:a16="http://schemas.microsoft.com/office/drawing/2014/main" id="{35569B42-D0AD-E371-0289-8301382FD3A1}"/>
              </a:ext>
            </a:extLst>
          </p:cNvPr>
          <p:cNvSpPr>
            <a:spLocks noGrp="1"/>
          </p:cNvSpPr>
          <p:nvPr>
            <p:ph type="title"/>
          </p:nvPr>
        </p:nvSpPr>
        <p:spPr/>
        <p:txBody>
          <a:bodyPr/>
          <a:lstStyle/>
          <a:p>
            <a:r>
              <a:rPr lang="de-DE" sz="3600" dirty="0" err="1">
                <a:solidFill>
                  <a:srgbClr val="323232"/>
                </a:solidFill>
                <a:latin typeface="arial" panose="020B0604020202020204" pitchFamily="34" charset="0"/>
              </a:rPr>
              <a:t>Immunoseneszenz</a:t>
            </a:r>
            <a:endParaRPr lang="de-DE" sz="3600" dirty="0">
              <a:solidFill>
                <a:srgbClr val="323232"/>
              </a:solidFill>
              <a:latin typeface="arial" panose="020B0604020202020204" pitchFamily="34" charset="0"/>
            </a:endParaRPr>
          </a:p>
        </p:txBody>
      </p:sp>
      <p:sp>
        <p:nvSpPr>
          <p:cNvPr id="20" name="Foliennummernplatzhalter 19">
            <a:extLst>
              <a:ext uri="{FF2B5EF4-FFF2-40B4-BE49-F238E27FC236}">
                <a16:creationId xmlns:a16="http://schemas.microsoft.com/office/drawing/2014/main" id="{FA87E739-646F-D02D-00FD-037E52F6D547}"/>
              </a:ext>
            </a:extLst>
          </p:cNvPr>
          <p:cNvSpPr>
            <a:spLocks noGrp="1"/>
          </p:cNvSpPr>
          <p:nvPr>
            <p:ph type="sldNum" sz="quarter" idx="12"/>
          </p:nvPr>
        </p:nvSpPr>
        <p:spPr/>
        <p:txBody>
          <a:bodyPr/>
          <a:lstStyle/>
          <a:p>
            <a:fld id="{9F9F533D-B52E-4A2F-BF72-0ADD2D94BD75}" type="slidenum">
              <a:rPr lang="en-GB" smtClean="0"/>
              <a:pPr/>
              <a:t>6</a:t>
            </a:fld>
            <a:endParaRPr lang="en-GB"/>
          </a:p>
        </p:txBody>
      </p:sp>
      <p:sp>
        <p:nvSpPr>
          <p:cNvPr id="4" name="Untertitel 3">
            <a:extLst>
              <a:ext uri="{FF2B5EF4-FFF2-40B4-BE49-F238E27FC236}">
                <a16:creationId xmlns:a16="http://schemas.microsoft.com/office/drawing/2014/main" id="{734F1A4C-A234-E8BA-AC01-180CE253E18A}"/>
              </a:ext>
            </a:extLst>
          </p:cNvPr>
          <p:cNvSpPr>
            <a:spLocks noGrp="1"/>
          </p:cNvSpPr>
          <p:nvPr>
            <p:ph type="subTitle" idx="4294967295"/>
          </p:nvPr>
        </p:nvSpPr>
        <p:spPr>
          <a:xfrm>
            <a:off x="3263984" y="6339681"/>
            <a:ext cx="11460163" cy="352425"/>
          </a:xfrm>
        </p:spPr>
        <p:txBody>
          <a:bodyPr>
            <a:normAutofit fontScale="77500" lnSpcReduction="20000"/>
          </a:bodyPr>
          <a:lstStyle/>
          <a:p>
            <a:r>
              <a:rPr lang="de-DE" dirty="0"/>
              <a:t>Die Immunkompetenz nimmt mit dem Alter ab</a:t>
            </a:r>
          </a:p>
        </p:txBody>
      </p:sp>
      <p:sp>
        <p:nvSpPr>
          <p:cNvPr id="18" name="Textplatzhalter 17">
            <a:extLst>
              <a:ext uri="{FF2B5EF4-FFF2-40B4-BE49-F238E27FC236}">
                <a16:creationId xmlns:a16="http://schemas.microsoft.com/office/drawing/2014/main" id="{AC28103A-9476-250C-EA9A-F02BBE3C1E76}"/>
              </a:ext>
            </a:extLst>
          </p:cNvPr>
          <p:cNvSpPr>
            <a:spLocks noGrp="1"/>
          </p:cNvSpPr>
          <p:nvPr>
            <p:ph type="body" sz="quarter" idx="4294967295"/>
          </p:nvPr>
        </p:nvSpPr>
        <p:spPr>
          <a:xfrm>
            <a:off x="0" y="6446838"/>
            <a:ext cx="10336213" cy="138112"/>
          </a:xfrm>
        </p:spPr>
        <p:txBody>
          <a:bodyPr>
            <a:normAutofit fontScale="25000" lnSpcReduction="20000"/>
          </a:bodyPr>
          <a:lstStyle/>
          <a:p>
            <a:r>
              <a:rPr lang="de-DE" err="1"/>
              <a:t>Epid</a:t>
            </a:r>
            <a:r>
              <a:rPr lang="de-DE"/>
              <a:t>. Bull. 50/2018; Bildquelle: Adaptiert von Simon et al. 2015 </a:t>
            </a:r>
          </a:p>
        </p:txBody>
      </p:sp>
    </p:spTree>
    <p:extLst>
      <p:ext uri="{BB962C8B-B14F-4D97-AF65-F5344CB8AC3E}">
        <p14:creationId xmlns:p14="http://schemas.microsoft.com/office/powerpoint/2010/main" val="2438148919"/>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38A7-0C9C-61E6-49AC-D7640FEDCA69}"/>
            </a:ext>
          </a:extLst>
        </p:cNvPr>
        <p:cNvGrpSpPr/>
        <p:nvPr/>
      </p:nvGrpSpPr>
      <p:grpSpPr>
        <a:xfrm>
          <a:off x="0" y="0"/>
          <a:ext cx="0" cy="0"/>
          <a:chOff x="0" y="0"/>
          <a:chExt cx="0" cy="0"/>
        </a:xfrm>
      </p:grpSpPr>
      <p:sp>
        <p:nvSpPr>
          <p:cNvPr id="14" name="Textplatzhalter 13">
            <a:extLst>
              <a:ext uri="{FF2B5EF4-FFF2-40B4-BE49-F238E27FC236}">
                <a16:creationId xmlns:a16="http://schemas.microsoft.com/office/drawing/2014/main" id="{FE2D6BDA-21B1-AD20-6119-BF38342B5DCA}"/>
              </a:ext>
            </a:extLst>
          </p:cNvPr>
          <p:cNvSpPr>
            <a:spLocks noGrp="1"/>
          </p:cNvSpPr>
          <p:nvPr>
            <p:ph type="body" sz="quarter" idx="13"/>
          </p:nvPr>
        </p:nvSpPr>
        <p:spPr>
          <a:xfrm>
            <a:off x="1354275" y="6443591"/>
            <a:ext cx="6143805" cy="298800"/>
          </a:xfrm>
        </p:spPr>
        <p:txBody>
          <a:bodyPr/>
          <a:lstStyle/>
          <a:p>
            <a:r>
              <a:rPr lang="de"/>
              <a:t>Die Zahlen wurden von Gionda CB et al. 2024 übernommen.</a:t>
            </a:r>
            <a:br>
              <a:rPr lang="en-US"/>
            </a:br>
            <a:r>
              <a:rPr lang="de"/>
              <a:t>*Eine 10-jährige Beobachtungsstudie, die den Zusammenhang zwischen HZ-Krankenhausaufenthalten und DM im Piemont, Italien, untersuchte (2010–2019). N = 3423 Krankenhausaufenthalte wegen HZ, davon 614 mit DM; #P-Wert &lt;0,001; ‡p-Wert: 0,0089. </a:t>
            </a:r>
            <a:br>
              <a:rPr lang="en-US"/>
            </a:br>
            <a:r>
              <a:rPr lang="de"/>
              <a:t>BMI, Body-Mass-Index; KI, Konfidenzintervall; HbA1c, Hämoglobin A1c; HZ, Herpes Zoster; RR, relatives Risiko.</a:t>
            </a:r>
            <a:br>
              <a:rPr lang="da-DK"/>
            </a:br>
            <a:r>
              <a:rPr lang="de"/>
              <a:t>Giorda CB et al. </a:t>
            </a:r>
            <a:r>
              <a:rPr lang="de" i="1"/>
              <a:t>Diabetes Res Clin Pract </a:t>
            </a:r>
            <a:r>
              <a:rPr lang="de"/>
              <a:t>2024:210:111603.</a:t>
            </a:r>
            <a:endParaRPr lang="de-DE"/>
          </a:p>
        </p:txBody>
      </p:sp>
      <p:sp>
        <p:nvSpPr>
          <p:cNvPr id="12" name="Titel 11">
            <a:extLst>
              <a:ext uri="{FF2B5EF4-FFF2-40B4-BE49-F238E27FC236}">
                <a16:creationId xmlns:a16="http://schemas.microsoft.com/office/drawing/2014/main" id="{43824E29-AC8D-5222-EA68-BC6698801FC2}"/>
              </a:ext>
            </a:extLst>
          </p:cNvPr>
          <p:cNvSpPr>
            <a:spLocks noGrp="1"/>
          </p:cNvSpPr>
          <p:nvPr>
            <p:ph type="title"/>
          </p:nvPr>
        </p:nvSpPr>
        <p:spPr>
          <a:xfrm>
            <a:off x="365125" y="561872"/>
            <a:ext cx="11460163" cy="430887"/>
          </a:xfrm>
        </p:spPr>
        <p:txBody>
          <a:bodyPr>
            <a:normAutofit fontScale="90000"/>
          </a:bodyPr>
          <a:lstStyle/>
          <a:p>
            <a:r>
              <a:rPr lang="de"/>
              <a:t>Patienten mit Diabetes haben ein erhöhtes Risiko für einen Krankenhausaufenthalt wegen HZ</a:t>
            </a:r>
            <a:endParaRPr lang="de-DE"/>
          </a:p>
        </p:txBody>
      </p:sp>
      <p:sp>
        <p:nvSpPr>
          <p:cNvPr id="18" name="Textfeld 17">
            <a:extLst>
              <a:ext uri="{FF2B5EF4-FFF2-40B4-BE49-F238E27FC236}">
                <a16:creationId xmlns:a16="http://schemas.microsoft.com/office/drawing/2014/main" id="{0890322D-C98F-AE46-FC64-BEE0D2454C7D}"/>
              </a:ext>
            </a:extLst>
          </p:cNvPr>
          <p:cNvSpPr txBox="1"/>
          <p:nvPr/>
        </p:nvSpPr>
        <p:spPr>
          <a:xfrm>
            <a:off x="223284" y="1181047"/>
            <a:ext cx="5718506" cy="444616"/>
          </a:xfrm>
          <a:prstGeom prst="rect">
            <a:avLst/>
          </a:prstGeom>
          <a:noFill/>
        </p:spPr>
        <p:txBody>
          <a:bodyPr wrap="square" lIns="180000" tIns="180000" rIns="180000" bIns="180000" rtlCol="0" anchor="ctr">
            <a:noAutofit/>
          </a:bodyPr>
          <a:lstStyle/>
          <a:p>
            <a:pPr marL="0" marR="0" lvl="0" indent="0" algn="ctr" defTabSz="1219170" rtl="0" eaLnBrk="1" fontAlgn="auto" latinLnBrk="0" hangingPunct="1">
              <a:lnSpc>
                <a:spcPct val="100000"/>
              </a:lnSpc>
              <a:spcBef>
                <a:spcPts val="300"/>
              </a:spcBef>
              <a:spcAft>
                <a:spcPts val="0"/>
              </a:spcAft>
              <a:buClr>
                <a:srgbClr val="F36633"/>
              </a:buClr>
              <a:buSzPct val="150000"/>
              <a:buFontTx/>
              <a:buNone/>
              <a:tabLst/>
              <a:defRPr/>
            </a:pPr>
            <a:r>
              <a:rPr kumimoji="0" lang="de" sz="1400" b="1" i="0" u="none" strike="noStrike" kern="1200" cap="none" spc="0" normalizeH="0" baseline="0" noProof="0">
                <a:ln>
                  <a:noFill/>
                </a:ln>
                <a:solidFill>
                  <a:srgbClr val="000000"/>
                </a:solidFill>
                <a:effectLst/>
                <a:uLnTx/>
                <a:uFillTx/>
                <a:latin typeface="Arial"/>
                <a:ea typeface="+mn-ea"/>
                <a:cs typeface="Noto Sans"/>
              </a:rPr>
              <a:t>Inzidenz von Krankenhausaufenthalten wegen HZ</a:t>
            </a:r>
            <a:r>
              <a:rPr kumimoji="0" lang="de" sz="1300" b="1" i="0" u="none" strike="noStrike" kern="1200" cap="none" spc="0" normalizeH="0" baseline="0" noProof="0">
                <a:ln>
                  <a:noFill/>
                </a:ln>
                <a:solidFill>
                  <a:srgbClr val="000000"/>
                </a:solidFill>
                <a:effectLst/>
                <a:uLnTx/>
                <a:uFillTx/>
                <a:latin typeface="Arial"/>
                <a:ea typeface="+mn-ea"/>
                <a:cs typeface="Noto Sans"/>
              </a:rPr>
              <a:t>*</a:t>
            </a:r>
            <a:endParaRPr kumimoji="0" lang="de-DE" sz="1300" b="1" i="0" u="none" strike="noStrike" kern="1200" cap="none" spc="0" normalizeH="0" baseline="0" noProof="0">
              <a:ln>
                <a:noFill/>
              </a:ln>
              <a:solidFill>
                <a:srgbClr val="000000"/>
              </a:solidFill>
              <a:effectLst/>
              <a:uLnTx/>
              <a:uFillTx/>
              <a:latin typeface="Arial"/>
              <a:ea typeface="+mn-ea"/>
              <a:cs typeface="Noto Sans"/>
            </a:endParaRPr>
          </a:p>
        </p:txBody>
      </p:sp>
      <p:sp>
        <p:nvSpPr>
          <p:cNvPr id="20" name="Rechteck 19">
            <a:extLst>
              <a:ext uri="{FF2B5EF4-FFF2-40B4-BE49-F238E27FC236}">
                <a16:creationId xmlns:a16="http://schemas.microsoft.com/office/drawing/2014/main" id="{8F5A8DB2-9626-760B-8100-6678ED3579E1}"/>
              </a:ext>
            </a:extLst>
          </p:cNvPr>
          <p:cNvSpPr/>
          <p:nvPr/>
        </p:nvSpPr>
        <p:spPr bwMode="auto">
          <a:xfrm>
            <a:off x="9387281" y="4932727"/>
            <a:ext cx="45719" cy="109057"/>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50000"/>
              <a:buFont typeface="Arial" panose="020B0604020202020204" pitchFamily="34" charset="0"/>
              <a:buChar char="•"/>
              <a:tabLst/>
              <a:defRPr/>
            </a:pPr>
            <a:endParaRPr kumimoji="0" lang="de-DE" sz="1600" b="0" i="0" u="none" strike="noStrike" kern="0" cap="none" spc="0" normalizeH="0" baseline="0" noProof="0" err="1">
              <a:ln>
                <a:noFill/>
              </a:ln>
              <a:solidFill>
                <a:srgbClr val="000000"/>
              </a:solidFill>
              <a:effectLst/>
              <a:uLnTx/>
              <a:uFillTx/>
              <a:latin typeface="Arial"/>
              <a:ea typeface="+mn-ea"/>
              <a:cs typeface="Noto Sans"/>
            </a:endParaRPr>
          </a:p>
        </p:txBody>
      </p:sp>
      <p:sp>
        <p:nvSpPr>
          <p:cNvPr id="13" name="TextBox 12">
            <a:extLst>
              <a:ext uri="{FF2B5EF4-FFF2-40B4-BE49-F238E27FC236}">
                <a16:creationId xmlns:a16="http://schemas.microsoft.com/office/drawing/2014/main" id="{4F8A8604-FB0A-19BE-E599-B2641E3CB188}"/>
              </a:ext>
            </a:extLst>
          </p:cNvPr>
          <p:cNvSpPr txBox="1"/>
          <p:nvPr/>
        </p:nvSpPr>
        <p:spPr>
          <a:xfrm>
            <a:off x="337656" y="5362893"/>
            <a:ext cx="5415439" cy="653238"/>
          </a:xfrm>
          <a:prstGeom prst="rect">
            <a:avLst/>
          </a:prstGeom>
          <a:solidFill>
            <a:schemeClr val="tx2"/>
          </a:solidFill>
        </p:spPr>
        <p:txBody>
          <a:bodyPr wrap="square" lIns="72000" tIns="72000" rIns="72000" bIns="7200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 sz="1100" b="0" i="0" u="none" strike="noStrike" kern="1200" cap="none" spc="0" normalizeH="0" baseline="0" noProof="0">
                <a:ln>
                  <a:noFill/>
                </a:ln>
                <a:solidFill>
                  <a:prstClr val="white"/>
                </a:solidFill>
                <a:effectLst/>
                <a:uLnTx/>
                <a:uFillTx/>
                <a:latin typeface="Arial"/>
                <a:ea typeface="+mn-ea"/>
                <a:cs typeface="Noto Sans"/>
              </a:rPr>
              <a:t>Im Durchschnitt blieben Diabetiker, die mit HZ ins Krankenhaus eingeliefert wurden, </a:t>
            </a:r>
            <a:r>
              <a:rPr kumimoji="0" lang="de" sz="1100" b="1" i="0" u="none" strike="noStrike" kern="1200" cap="none" spc="0" normalizeH="0" baseline="0" noProof="0">
                <a:ln>
                  <a:noFill/>
                </a:ln>
                <a:solidFill>
                  <a:prstClr val="white"/>
                </a:solidFill>
                <a:effectLst/>
                <a:uLnTx/>
                <a:uFillTx/>
                <a:latin typeface="Arial"/>
                <a:ea typeface="+mn-ea"/>
                <a:cs typeface="Noto Sans"/>
              </a:rPr>
              <a:t>~3 Tage länger</a:t>
            </a:r>
            <a:r>
              <a:rPr kumimoji="0" lang="de" sz="1100" b="0" i="0" u="none" strike="noStrike" kern="1200" cap="none" spc="0" normalizeH="0" baseline="0" noProof="0">
                <a:ln>
                  <a:noFill/>
                </a:ln>
                <a:solidFill>
                  <a:prstClr val="white"/>
                </a:solidFill>
                <a:effectLst/>
                <a:uLnTx/>
                <a:uFillTx/>
                <a:latin typeface="Arial"/>
                <a:ea typeface="+mn-ea"/>
                <a:cs typeface="Noto Sans"/>
              </a:rPr>
              <a:t>. Die </a:t>
            </a:r>
            <a:r>
              <a:rPr kumimoji="0" lang="de" sz="1100" b="1" i="0" u="none" strike="noStrike" kern="1200" cap="none" spc="0" normalizeH="0" baseline="0" noProof="0">
                <a:ln>
                  <a:noFill/>
                </a:ln>
                <a:solidFill>
                  <a:prstClr val="white"/>
                </a:solidFill>
                <a:effectLst/>
                <a:uLnTx/>
                <a:uFillTx/>
                <a:latin typeface="Arial"/>
                <a:ea typeface="+mn-ea"/>
                <a:cs typeface="Noto Sans"/>
              </a:rPr>
              <a:t>Aufenthaltsdauer </a:t>
            </a:r>
            <a:r>
              <a:rPr kumimoji="0" lang="de" sz="1100" b="0" i="0" u="none" strike="noStrike" kern="1200" cap="none" spc="0" normalizeH="0" baseline="0" noProof="0">
                <a:ln>
                  <a:noFill/>
                </a:ln>
                <a:solidFill>
                  <a:prstClr val="white"/>
                </a:solidFill>
                <a:effectLst/>
                <a:uLnTx/>
                <a:uFillTx/>
                <a:latin typeface="Arial"/>
                <a:ea typeface="+mn-ea"/>
                <a:cs typeface="Noto Sans"/>
              </a:rPr>
              <a:t>stieg von 13,9 Tagen bei Nicht-Diabetikern auf </a:t>
            </a:r>
            <a:r>
              <a:rPr kumimoji="0" lang="de" sz="1100" b="1" i="0" u="none" strike="noStrike" kern="1200" cap="none" spc="0" normalizeH="0" baseline="0" noProof="0">
                <a:ln>
                  <a:noFill/>
                </a:ln>
                <a:solidFill>
                  <a:prstClr val="white"/>
                </a:solidFill>
                <a:effectLst/>
                <a:uLnTx/>
                <a:uFillTx/>
                <a:latin typeface="Arial"/>
                <a:ea typeface="+mn-ea"/>
                <a:cs typeface="Noto Sans"/>
              </a:rPr>
              <a:t>17,2 Tage bei Menschen mit Diabetes </a:t>
            </a:r>
            <a:endParaRPr kumimoji="0" lang="en-GB" sz="1100" b="1" i="0" u="none" strike="noStrike" kern="1200" cap="none" spc="0" normalizeH="0" baseline="0" noProof="0">
              <a:ln>
                <a:noFill/>
              </a:ln>
              <a:solidFill>
                <a:prstClr val="white"/>
              </a:solidFill>
              <a:effectLst/>
              <a:uLnTx/>
              <a:uFillTx/>
              <a:latin typeface="Arial"/>
              <a:ea typeface="+mn-ea"/>
              <a:cs typeface="Noto Sans"/>
            </a:endParaRPr>
          </a:p>
        </p:txBody>
      </p:sp>
      <p:graphicFrame>
        <p:nvGraphicFramePr>
          <p:cNvPr id="15" name="Table 77">
            <a:extLst>
              <a:ext uri="{FF2B5EF4-FFF2-40B4-BE49-F238E27FC236}">
                <a16:creationId xmlns:a16="http://schemas.microsoft.com/office/drawing/2014/main" id="{4D0BFFA1-3421-EE28-8E8D-DC150FF72288}"/>
              </a:ext>
            </a:extLst>
          </p:cNvPr>
          <p:cNvGraphicFramePr>
            <a:graphicFrameLocks noGrp="1"/>
          </p:cNvGraphicFramePr>
          <p:nvPr/>
        </p:nvGraphicFramePr>
        <p:xfrm>
          <a:off x="6250211" y="1630623"/>
          <a:ext cx="5186844" cy="3749040"/>
        </p:xfrm>
        <a:graphic>
          <a:graphicData uri="http://schemas.openxmlformats.org/drawingml/2006/table">
            <a:tbl>
              <a:tblPr firstRow="1">
                <a:tableStyleId>{5C22544A-7EE6-4342-B048-85BDC9FD1C3A}</a:tableStyleId>
              </a:tblPr>
              <a:tblGrid>
                <a:gridCol w="1436464">
                  <a:extLst>
                    <a:ext uri="{9D8B030D-6E8A-4147-A177-3AD203B41FA5}">
                      <a16:colId xmlns:a16="http://schemas.microsoft.com/office/drawing/2014/main" val="3291728642"/>
                    </a:ext>
                  </a:extLst>
                </a:gridCol>
                <a:gridCol w="3750380">
                  <a:extLst>
                    <a:ext uri="{9D8B030D-6E8A-4147-A177-3AD203B41FA5}">
                      <a16:colId xmlns:a16="http://schemas.microsoft.com/office/drawing/2014/main" val="3588065622"/>
                    </a:ext>
                  </a:extLst>
                </a:gridCol>
              </a:tblGrid>
              <a:tr h="346633">
                <a:tc>
                  <a:txBody>
                    <a:bodyPr/>
                    <a:lstStyle/>
                    <a:p>
                      <a:pPr algn="l"/>
                      <a:r>
                        <a:rPr lang="de" sz="1200">
                          <a:solidFill>
                            <a:schemeClr val="bg1"/>
                          </a:solidFill>
                        </a:rPr>
                        <a:t>Signifikante Variablen</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de" sz="1200" b="1" kern="1200">
                          <a:solidFill>
                            <a:schemeClr val="bg1"/>
                          </a:solidFill>
                          <a:latin typeface="+mn-lt"/>
                          <a:ea typeface="+mn-ea"/>
                          <a:cs typeface="+mn-cs"/>
                        </a:rPr>
                        <a:t>RR (95 % KI)</a:t>
                      </a:r>
                      <a:endParaRPr lang="en-GB" sz="1200" b="1" kern="1200" baseline="30000">
                        <a:solidFill>
                          <a:schemeClr val="bg1"/>
                        </a:solidFill>
                        <a:latin typeface="+mn-lt"/>
                        <a:ea typeface="+mn-ea"/>
                        <a:cs typeface="+mn-cs"/>
                      </a:endParaRPr>
                    </a:p>
                  </a:txBody>
                  <a:tcPr marL="121920" marR="121920" marT="60960" marB="609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700589155"/>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b="1" kern="1200">
                          <a:solidFill>
                            <a:schemeClr val="tx1"/>
                          </a:solidFill>
                          <a:latin typeface="+mn-lt"/>
                          <a:ea typeface="+mn-ea"/>
                          <a:cs typeface="+mn-cs"/>
                        </a:rPr>
                        <a:t>Alter</a:t>
                      </a:r>
                      <a:r>
                        <a:rPr lang="de" sz="1200" b="1" kern="1200" baseline="30000">
                          <a:solidFill>
                            <a:schemeClr val="tx1"/>
                          </a:solidFill>
                          <a:latin typeface="+mn-lt"/>
                          <a:ea typeface="+mn-ea"/>
                          <a:cs typeface="+mn-cs"/>
                        </a:rPr>
                        <a:t>#</a:t>
                      </a:r>
                      <a:endParaRPr lang="en-GB" sz="1200" b="1" kern="1200" baseline="30000">
                        <a:solidFill>
                          <a:schemeClr val="tx1"/>
                        </a:solidFill>
                        <a:latin typeface="+mn-lt"/>
                        <a:ea typeface="+mn-ea"/>
                        <a:cs typeface="+mn-cs"/>
                      </a:endParaRP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endParaRPr lang="en-GB"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87203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noProof="0">
                          <a:solidFill>
                            <a:schemeClr val="tx1"/>
                          </a:solidFill>
                          <a:latin typeface="+mn-lt"/>
                          <a:ea typeface="+mn-ea"/>
                          <a:cs typeface="+mn-cs"/>
                        </a:rPr>
                        <a:t>   46–55</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 sz="1200" b="0">
                          <a:solidFill>
                            <a:schemeClr val="tx1"/>
                          </a:solidFill>
                        </a:rPr>
                        <a:t>1,04 (1,02–1,05)</a:t>
                      </a:r>
                      <a:endParaRPr lang="en-GB"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756578"/>
                  </a:ext>
                </a:extLst>
              </a:tr>
              <a:tr h="365760">
                <a:tc>
                  <a:txBody>
                    <a:bodyPr/>
                    <a:lstStyle/>
                    <a:p>
                      <a:pPr algn="l"/>
                      <a:r>
                        <a:rPr lang="de" sz="1200" b="0" kern="1200">
                          <a:solidFill>
                            <a:schemeClr val="tx1"/>
                          </a:solidFill>
                          <a:latin typeface="+mn-lt"/>
                          <a:ea typeface="+mn-ea"/>
                          <a:cs typeface="+mn-cs"/>
                        </a:rPr>
                        <a:t>   56–65</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b="0" kern="1200">
                          <a:solidFill>
                            <a:schemeClr val="tx1"/>
                          </a:solidFill>
                          <a:latin typeface="+mn-lt"/>
                          <a:ea typeface="+mn-ea"/>
                          <a:cs typeface="+mn-cs"/>
                        </a:rPr>
                        <a:t>1,12 (1,11–1,14)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8399350"/>
                  </a:ext>
                </a:extLst>
              </a:tr>
              <a:tr h="365760">
                <a:tc>
                  <a:txBody>
                    <a:bodyPr/>
                    <a:lstStyle/>
                    <a:p>
                      <a:pPr algn="l"/>
                      <a:r>
                        <a:rPr lang="de" sz="1200" kern="1200">
                          <a:solidFill>
                            <a:schemeClr val="tx1"/>
                          </a:solidFill>
                          <a:latin typeface="+mn-lt"/>
                          <a:ea typeface="+mn-ea"/>
                          <a:cs typeface="+mn-cs"/>
                        </a:rPr>
                        <a:t>   66–75</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a:solidFill>
                            <a:schemeClr val="tx1"/>
                          </a:solidFill>
                          <a:latin typeface="+mn-lt"/>
                          <a:ea typeface="+mn-ea"/>
                          <a:cs typeface="+mn-cs"/>
                        </a:rPr>
                        <a:t>1,30 (1,28–1,32)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369450"/>
                  </a:ext>
                </a:extLst>
              </a:tr>
              <a:tr h="365760">
                <a:tc>
                  <a:txBody>
                    <a:bodyPr/>
                    <a:lstStyle/>
                    <a:p>
                      <a:pPr algn="l"/>
                      <a:r>
                        <a:rPr lang="de" sz="1200" kern="1200">
                          <a:solidFill>
                            <a:schemeClr val="tx1"/>
                          </a:solidFill>
                          <a:latin typeface="+mn-lt"/>
                          <a:ea typeface="+mn-ea"/>
                          <a:cs typeface="+mn-cs"/>
                        </a:rPr>
                        <a:t>   ≥76</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a:solidFill>
                            <a:schemeClr val="tx1"/>
                          </a:solidFill>
                          <a:latin typeface="+mn-lt"/>
                          <a:ea typeface="+mn-ea"/>
                          <a:cs typeface="+mn-cs"/>
                        </a:rPr>
                        <a:t>1,87 (1,84–1,90)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565602"/>
                  </a:ext>
                </a:extLst>
              </a:tr>
              <a:tr h="365760">
                <a:tc>
                  <a:txBody>
                    <a:bodyPr/>
                    <a:lstStyle/>
                    <a:p>
                      <a:pPr algn="l"/>
                      <a:r>
                        <a:rPr lang="de" sz="1200" b="1" kern="1200">
                          <a:solidFill>
                            <a:schemeClr val="tx1"/>
                          </a:solidFill>
                          <a:latin typeface="+mn-lt"/>
                          <a:ea typeface="+mn-ea"/>
                          <a:cs typeface="+mn-cs"/>
                        </a:rPr>
                        <a:t>BMI</a:t>
                      </a:r>
                      <a:r>
                        <a:rPr lang="de" sz="1200" kern="1200">
                          <a:solidFill>
                            <a:schemeClr val="tx1"/>
                          </a:solidFill>
                          <a:latin typeface="+mn-lt"/>
                          <a:ea typeface="+mn-ea"/>
                          <a:cs typeface="+mn-cs"/>
                        </a:rPr>
                        <a:t> ≥30</a:t>
                      </a:r>
                      <a:r>
                        <a:rPr lang="de" sz="1200" kern="1200" baseline="30000">
                          <a:solidFill>
                            <a:schemeClr val="tx1"/>
                          </a:solidFill>
                          <a:latin typeface="+mn-lt"/>
                          <a:ea typeface="+mn-ea"/>
                          <a:cs typeface="+mn-cs"/>
                        </a:rPr>
                        <a:t>#</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a:solidFill>
                            <a:schemeClr val="tx1"/>
                          </a:solidFill>
                          <a:latin typeface="+mn-lt"/>
                          <a:ea typeface="+mn-ea"/>
                          <a:cs typeface="+mn-cs"/>
                        </a:rPr>
                        <a:t>1,06 (1,05–1,07)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1155072"/>
                  </a:ext>
                </a:extLst>
              </a:tr>
              <a:tr h="365760">
                <a:tc>
                  <a:txBody>
                    <a:bodyPr/>
                    <a:lstStyle/>
                    <a:p>
                      <a:pPr algn="l"/>
                      <a:r>
                        <a:rPr lang="de" sz="1200" b="1" kern="1200">
                          <a:solidFill>
                            <a:schemeClr val="tx1"/>
                          </a:solidFill>
                          <a:latin typeface="+mn-lt"/>
                          <a:ea typeface="+mn-ea"/>
                          <a:cs typeface="+mn-cs"/>
                        </a:rPr>
                        <a:t>HbA1c-Mittelwert</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27061"/>
                  </a:ext>
                </a:extLst>
              </a:tr>
              <a:tr h="365760">
                <a:tc>
                  <a:txBody>
                    <a:bodyPr/>
                    <a:lstStyle/>
                    <a:p>
                      <a:pPr algn="l"/>
                      <a:r>
                        <a:rPr lang="de" sz="1200" kern="1200">
                          <a:solidFill>
                            <a:schemeClr val="tx1"/>
                          </a:solidFill>
                          <a:latin typeface="+mn-lt"/>
                          <a:ea typeface="+mn-ea"/>
                          <a:cs typeface="+mn-cs"/>
                        </a:rPr>
                        <a:t>   8–9</a:t>
                      </a:r>
                      <a:r>
                        <a:rPr lang="de" sz="1200" kern="1200" baseline="30000">
                          <a:solidFill>
                            <a:schemeClr val="tx1"/>
                          </a:solidFill>
                          <a:latin typeface="+mn-lt"/>
                          <a:ea typeface="+mn-ea"/>
                          <a:cs typeface="+mn-cs"/>
                        </a:rPr>
                        <a:t>‡</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a:solidFill>
                            <a:schemeClr val="tx1"/>
                          </a:solidFill>
                          <a:latin typeface="+mn-lt"/>
                          <a:ea typeface="+mn-ea"/>
                          <a:cs typeface="+mn-cs"/>
                        </a:rPr>
                        <a:t>1,01 (1,00–1,02)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1730626"/>
                  </a:ext>
                </a:extLst>
              </a:tr>
              <a:tr h="365760">
                <a:tc>
                  <a:txBody>
                    <a:bodyPr/>
                    <a:lstStyle/>
                    <a:p>
                      <a:pPr algn="l"/>
                      <a:r>
                        <a:rPr lang="de" sz="1200" kern="1200">
                          <a:solidFill>
                            <a:schemeClr val="tx1"/>
                          </a:solidFill>
                          <a:latin typeface="+mn-lt"/>
                          <a:ea typeface="+mn-ea"/>
                          <a:cs typeface="+mn-cs"/>
                        </a:rPr>
                        <a:t>   ≥9</a:t>
                      </a:r>
                      <a:r>
                        <a:rPr lang="de" sz="1200" kern="1200" baseline="30000">
                          <a:solidFill>
                            <a:schemeClr val="tx1"/>
                          </a:solidFill>
                          <a:latin typeface="+mn-lt"/>
                          <a:ea typeface="+mn-ea"/>
                          <a:cs typeface="+mn-cs"/>
                        </a:rPr>
                        <a:t>#</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a:solidFill>
                            <a:schemeClr val="tx1"/>
                          </a:solidFill>
                          <a:latin typeface="+mn-lt"/>
                          <a:ea typeface="+mn-ea"/>
                          <a:cs typeface="+mn-cs"/>
                        </a:rPr>
                        <a:t>1,16 (1,14–1,17)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329698"/>
                  </a:ext>
                </a:extLst>
              </a:tr>
            </a:tbl>
          </a:graphicData>
        </a:graphic>
      </p:graphicFrame>
      <p:graphicFrame>
        <p:nvGraphicFramePr>
          <p:cNvPr id="16" name="Chart 15">
            <a:extLst>
              <a:ext uri="{FF2B5EF4-FFF2-40B4-BE49-F238E27FC236}">
                <a16:creationId xmlns:a16="http://schemas.microsoft.com/office/drawing/2014/main" id="{D39A48A1-AF1C-894F-7E0E-10CA5EAC6A16}"/>
              </a:ext>
            </a:extLst>
          </p:cNvPr>
          <p:cNvGraphicFramePr/>
          <p:nvPr/>
        </p:nvGraphicFramePr>
        <p:xfrm>
          <a:off x="7783536" y="2209855"/>
          <a:ext cx="3452880" cy="3619384"/>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C2178B34-2BBC-9F06-7525-3882279EAE8A}"/>
              </a:ext>
            </a:extLst>
          </p:cNvPr>
          <p:cNvGrpSpPr/>
          <p:nvPr/>
        </p:nvGrpSpPr>
        <p:grpSpPr>
          <a:xfrm>
            <a:off x="7900174" y="5764001"/>
            <a:ext cx="3336241" cy="399049"/>
            <a:chOff x="4765995" y="4294118"/>
            <a:chExt cx="3336241" cy="399049"/>
          </a:xfrm>
        </p:grpSpPr>
        <p:sp>
          <p:nvSpPr>
            <p:cNvPr id="23" name="TextBox 22">
              <a:extLst>
                <a:ext uri="{FF2B5EF4-FFF2-40B4-BE49-F238E27FC236}">
                  <a16:creationId xmlns:a16="http://schemas.microsoft.com/office/drawing/2014/main" id="{46B8515E-1824-BF59-8A7E-24AD598DCC7B}"/>
                </a:ext>
              </a:extLst>
            </p:cNvPr>
            <p:cNvSpPr txBox="1"/>
            <p:nvPr/>
          </p:nvSpPr>
          <p:spPr>
            <a:xfrm>
              <a:off x="4765995" y="4364744"/>
              <a:ext cx="1527655" cy="328423"/>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de" sz="1067" b="0" i="0" u="none" strike="noStrike" kern="1200" cap="none" spc="0" normalizeH="0" baseline="0" noProof="0">
                  <a:ln>
                    <a:noFill/>
                  </a:ln>
                  <a:solidFill>
                    <a:srgbClr val="000000"/>
                  </a:solidFill>
                  <a:effectLst/>
                  <a:uLnTx/>
                  <a:uFillTx/>
                  <a:latin typeface="Arial"/>
                  <a:ea typeface="+mn-ea"/>
                  <a:cs typeface="Noto Sans"/>
                </a:rPr>
                <a:t>Geringeres Risiko eines Krankenhausaufenthalts</a:t>
              </a:r>
            </a:p>
          </p:txBody>
        </p:sp>
        <p:sp>
          <p:nvSpPr>
            <p:cNvPr id="25" name="TextBox 24">
              <a:extLst>
                <a:ext uri="{FF2B5EF4-FFF2-40B4-BE49-F238E27FC236}">
                  <a16:creationId xmlns:a16="http://schemas.microsoft.com/office/drawing/2014/main" id="{FD67258E-E596-1060-9593-3C02018893EE}"/>
                </a:ext>
              </a:extLst>
            </p:cNvPr>
            <p:cNvSpPr txBox="1"/>
            <p:nvPr/>
          </p:nvSpPr>
          <p:spPr>
            <a:xfrm>
              <a:off x="6574581" y="4364744"/>
              <a:ext cx="1527655" cy="328423"/>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e" sz="1067" b="0" i="0" u="none" strike="noStrike" kern="1200" cap="none" spc="0" normalizeH="0" baseline="0" noProof="0">
                  <a:ln>
                    <a:noFill/>
                  </a:ln>
                  <a:solidFill>
                    <a:srgbClr val="000000"/>
                  </a:solidFill>
                  <a:effectLst/>
                  <a:uLnTx/>
                  <a:uFillTx/>
                  <a:latin typeface="Arial"/>
                  <a:ea typeface="+mn-ea"/>
                  <a:cs typeface="Noto Sans"/>
                </a:rPr>
                <a:t>Höheres Risiko für einen Krankenhausaufenthalt</a:t>
              </a:r>
            </a:p>
          </p:txBody>
        </p:sp>
        <p:cxnSp>
          <p:nvCxnSpPr>
            <p:cNvPr id="26" name="Straight Arrow Connector 25">
              <a:extLst>
                <a:ext uri="{FF2B5EF4-FFF2-40B4-BE49-F238E27FC236}">
                  <a16:creationId xmlns:a16="http://schemas.microsoft.com/office/drawing/2014/main" id="{AB272B0C-35EB-410B-94CA-40DDC43213AC}"/>
                </a:ext>
              </a:extLst>
            </p:cNvPr>
            <p:cNvCxnSpPr>
              <a:cxnSpLocks/>
            </p:cNvCxnSpPr>
            <p:nvPr/>
          </p:nvCxnSpPr>
          <p:spPr>
            <a:xfrm>
              <a:off x="6553074" y="4294118"/>
              <a:ext cx="717993"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59A998D-07B2-2C1C-4C0C-1204796457B5}"/>
                </a:ext>
              </a:extLst>
            </p:cNvPr>
            <p:cNvCxnSpPr>
              <a:cxnSpLocks/>
            </p:cNvCxnSpPr>
            <p:nvPr/>
          </p:nvCxnSpPr>
          <p:spPr>
            <a:xfrm flipH="1">
              <a:off x="5575658" y="4294118"/>
              <a:ext cx="717993"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 name="Textfeld 17">
            <a:extLst>
              <a:ext uri="{FF2B5EF4-FFF2-40B4-BE49-F238E27FC236}">
                <a16:creationId xmlns:a16="http://schemas.microsoft.com/office/drawing/2014/main" id="{177DE666-BC6A-73F9-4E9E-9BA5351B31DF}"/>
              </a:ext>
            </a:extLst>
          </p:cNvPr>
          <p:cNvSpPr txBox="1"/>
          <p:nvPr/>
        </p:nvSpPr>
        <p:spPr>
          <a:xfrm>
            <a:off x="6250211" y="1181047"/>
            <a:ext cx="5186844" cy="444616"/>
          </a:xfrm>
          <a:prstGeom prst="rect">
            <a:avLst/>
          </a:prstGeom>
          <a:noFill/>
        </p:spPr>
        <p:txBody>
          <a:bodyPr wrap="square" lIns="180000" tIns="180000" rIns="180000" bIns="180000" rtlCol="0" anchor="ctr">
            <a:noAutofit/>
          </a:bodyPr>
          <a:lstStyle/>
          <a:p>
            <a:pPr marL="0" marR="0" lvl="0" indent="0" algn="ctr" defTabSz="1219170" rtl="0" eaLnBrk="1" fontAlgn="auto" latinLnBrk="0" hangingPunct="1">
              <a:lnSpc>
                <a:spcPct val="100000"/>
              </a:lnSpc>
              <a:spcBef>
                <a:spcPts val="300"/>
              </a:spcBef>
              <a:spcAft>
                <a:spcPts val="0"/>
              </a:spcAft>
              <a:buClr>
                <a:srgbClr val="F36633"/>
              </a:buClr>
              <a:buSzPct val="150000"/>
              <a:buFontTx/>
              <a:buNone/>
              <a:tabLst/>
              <a:defRPr/>
            </a:pPr>
            <a:r>
              <a:rPr kumimoji="0" lang="de" sz="1400" b="1" i="0" u="none" strike="noStrike" kern="1200" cap="none" spc="0" normalizeH="0" baseline="0" noProof="0">
                <a:ln>
                  <a:noFill/>
                </a:ln>
                <a:solidFill>
                  <a:srgbClr val="000000"/>
                </a:solidFill>
                <a:effectLst/>
                <a:uLnTx/>
                <a:uFillTx/>
                <a:latin typeface="Arial"/>
                <a:ea typeface="+mn-ea"/>
                <a:cs typeface="Noto Sans"/>
              </a:rPr>
              <a:t>Risiko eines Krankenhausaufenthalts mit HZ*</a:t>
            </a:r>
            <a:endParaRPr kumimoji="0" lang="de-DE" sz="1300" b="1" i="0" u="none" strike="noStrike" kern="1200" cap="none" spc="0" normalizeH="0" baseline="0" noProof="0">
              <a:ln>
                <a:noFill/>
              </a:ln>
              <a:solidFill>
                <a:srgbClr val="000000"/>
              </a:solidFill>
              <a:effectLst/>
              <a:uLnTx/>
              <a:uFillTx/>
              <a:latin typeface="Arial"/>
              <a:ea typeface="+mn-ea"/>
              <a:cs typeface="Noto Sans"/>
            </a:endParaRPr>
          </a:p>
        </p:txBody>
      </p:sp>
      <p:pic>
        <p:nvPicPr>
          <p:cNvPr id="2" name="Grafik 1" descr="Ein Bild, das Kreis, Grafiken, Farbigkeit enthält.&#10;&#10;Automatisch generierte Beschreibung">
            <a:extLst>
              <a:ext uri="{FF2B5EF4-FFF2-40B4-BE49-F238E27FC236}">
                <a16:creationId xmlns:a16="http://schemas.microsoft.com/office/drawing/2014/main" id="{58B0C58C-C58D-4DAA-0FEE-B8768C5CD7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8443" y="101787"/>
            <a:ext cx="568960" cy="568960"/>
          </a:xfrm>
          <a:prstGeom prst="rect">
            <a:avLst/>
          </a:prstGeom>
        </p:spPr>
      </p:pic>
      <p:graphicFrame>
        <p:nvGraphicFramePr>
          <p:cNvPr id="9" name="Chart 4">
            <a:extLst>
              <a:ext uri="{FF2B5EF4-FFF2-40B4-BE49-F238E27FC236}">
                <a16:creationId xmlns:a16="http://schemas.microsoft.com/office/drawing/2014/main" id="{F0D9CC00-5052-3DDC-C402-D0528B9117BD}"/>
              </a:ext>
            </a:extLst>
          </p:cNvPr>
          <p:cNvGraphicFramePr/>
          <p:nvPr/>
        </p:nvGraphicFramePr>
        <p:xfrm>
          <a:off x="466725" y="2103417"/>
          <a:ext cx="5186844" cy="2964633"/>
        </p:xfrm>
        <a:graphic>
          <a:graphicData uri="http://schemas.openxmlformats.org/drawingml/2006/chart">
            <c:chart xmlns:c="http://schemas.openxmlformats.org/drawingml/2006/chart" xmlns:r="http://schemas.openxmlformats.org/officeDocument/2006/relationships" r:id="rId5"/>
          </a:graphicData>
        </a:graphic>
      </p:graphicFrame>
      <p:grpSp>
        <p:nvGrpSpPr>
          <p:cNvPr id="10" name="Group 33">
            <a:extLst>
              <a:ext uri="{FF2B5EF4-FFF2-40B4-BE49-F238E27FC236}">
                <a16:creationId xmlns:a16="http://schemas.microsoft.com/office/drawing/2014/main" id="{DCD1DC58-53EB-219B-EB51-968C811B34DC}"/>
              </a:ext>
            </a:extLst>
          </p:cNvPr>
          <p:cNvGrpSpPr/>
          <p:nvPr/>
        </p:nvGrpSpPr>
        <p:grpSpPr>
          <a:xfrm>
            <a:off x="3884551" y="1669212"/>
            <a:ext cx="424206" cy="1416139"/>
            <a:chOff x="3813527" y="1669212"/>
            <a:chExt cx="424206" cy="1416139"/>
          </a:xfrm>
        </p:grpSpPr>
        <p:sp>
          <p:nvSpPr>
            <p:cNvPr id="11" name="TextBox 2">
              <a:extLst>
                <a:ext uri="{FF2B5EF4-FFF2-40B4-BE49-F238E27FC236}">
                  <a16:creationId xmlns:a16="http://schemas.microsoft.com/office/drawing/2014/main" id="{69696CA9-8E05-A652-DCDB-D716367EBA36}"/>
                </a:ext>
              </a:extLst>
            </p:cNvPr>
            <p:cNvSpPr txBox="1"/>
            <p:nvPr/>
          </p:nvSpPr>
          <p:spPr>
            <a:xfrm>
              <a:off x="3813527" y="1669212"/>
              <a:ext cx="424206" cy="280696"/>
            </a:xfrm>
            <a:prstGeom prst="rect">
              <a:avLst/>
            </a:prstGeom>
            <a:noFill/>
          </p:spPr>
          <p:txBody>
            <a:bodyPr wrap="square" lIns="36000" tIns="36000" rIns="36000" bIns="36000" rtlCol="0">
              <a:noAutofit/>
            </a:bodyPr>
            <a:lstStyle/>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r>
                <a:rPr kumimoji="0" lang="en-GB" sz="1400" b="1" i="0" u="none" strike="noStrike" kern="1200" cap="none" spc="0" normalizeH="0" baseline="0" noProof="0">
                  <a:ln>
                    <a:noFill/>
                  </a:ln>
                  <a:solidFill>
                    <a:srgbClr val="000000"/>
                  </a:solidFill>
                  <a:effectLst/>
                  <a:uLnTx/>
                  <a:uFillTx/>
                  <a:latin typeface="Arial"/>
                  <a:ea typeface="+mn-ea"/>
                  <a:cs typeface="Noto Sans"/>
                </a:rPr>
                <a:t>11,8</a:t>
              </a:r>
            </a:p>
          </p:txBody>
        </p:sp>
        <p:cxnSp>
          <p:nvCxnSpPr>
            <p:cNvPr id="19" name="Straight Connector 29">
              <a:extLst>
                <a:ext uri="{FF2B5EF4-FFF2-40B4-BE49-F238E27FC236}">
                  <a16:creationId xmlns:a16="http://schemas.microsoft.com/office/drawing/2014/main" id="{06FD0674-F906-2F9F-18B3-78A4410E664D}"/>
                </a:ext>
              </a:extLst>
            </p:cNvPr>
            <p:cNvCxnSpPr>
              <a:cxnSpLocks/>
            </p:cNvCxnSpPr>
            <p:nvPr/>
          </p:nvCxnSpPr>
          <p:spPr>
            <a:xfrm>
              <a:off x="4025630" y="1993900"/>
              <a:ext cx="0" cy="1076854"/>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18DF42B5-11FC-7EAA-E1A3-E681A7DE7835}"/>
                </a:ext>
              </a:extLst>
            </p:cNvPr>
            <p:cNvCxnSpPr>
              <a:cxnSpLocks/>
            </p:cNvCxnSpPr>
            <p:nvPr/>
          </p:nvCxnSpPr>
          <p:spPr>
            <a:xfrm rot="5400000">
              <a:off x="4025630" y="3018849"/>
              <a:ext cx="0" cy="13300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32">
              <a:extLst>
                <a:ext uri="{FF2B5EF4-FFF2-40B4-BE49-F238E27FC236}">
                  <a16:creationId xmlns:a16="http://schemas.microsoft.com/office/drawing/2014/main" id="{11BA6327-C24A-4941-B2E5-E7FA66BD0E66}"/>
                </a:ext>
              </a:extLst>
            </p:cNvPr>
            <p:cNvCxnSpPr>
              <a:cxnSpLocks/>
            </p:cNvCxnSpPr>
            <p:nvPr/>
          </p:nvCxnSpPr>
          <p:spPr>
            <a:xfrm rot="5400000">
              <a:off x="4025630" y="1927399"/>
              <a:ext cx="0" cy="13300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38">
            <a:extLst>
              <a:ext uri="{FF2B5EF4-FFF2-40B4-BE49-F238E27FC236}">
                <a16:creationId xmlns:a16="http://schemas.microsoft.com/office/drawing/2014/main" id="{154232CE-E434-1903-ECE7-2F112079D698}"/>
              </a:ext>
            </a:extLst>
          </p:cNvPr>
          <p:cNvGrpSpPr/>
          <p:nvPr/>
        </p:nvGrpSpPr>
        <p:grpSpPr>
          <a:xfrm>
            <a:off x="2709302" y="3222906"/>
            <a:ext cx="424206" cy="418002"/>
            <a:chOff x="2611644" y="3222906"/>
            <a:chExt cx="424206" cy="418002"/>
          </a:xfrm>
        </p:grpSpPr>
        <p:sp>
          <p:nvSpPr>
            <p:cNvPr id="29" name="TextBox 3">
              <a:extLst>
                <a:ext uri="{FF2B5EF4-FFF2-40B4-BE49-F238E27FC236}">
                  <a16:creationId xmlns:a16="http://schemas.microsoft.com/office/drawing/2014/main" id="{DF2FA645-3416-447F-8B48-0EC3D3A5B8A5}"/>
                </a:ext>
              </a:extLst>
            </p:cNvPr>
            <p:cNvSpPr txBox="1"/>
            <p:nvPr/>
          </p:nvSpPr>
          <p:spPr>
            <a:xfrm>
              <a:off x="2611644" y="3222906"/>
              <a:ext cx="424206" cy="280696"/>
            </a:xfrm>
            <a:prstGeom prst="rect">
              <a:avLst/>
            </a:prstGeom>
            <a:noFill/>
          </p:spPr>
          <p:txBody>
            <a:bodyPr wrap="square" lIns="36000" tIns="36000" rIns="36000" bIns="36000" rtlCol="0">
              <a:noAutofit/>
            </a:bodyPr>
            <a:lstStyle/>
            <a:p>
              <a:pPr marL="0" marR="0" lvl="0" indent="0" algn="ctr" defTabSz="1219170" rtl="0" eaLnBrk="1" fontAlgn="auto" latinLnBrk="0" hangingPunct="1">
                <a:lnSpc>
                  <a:spcPct val="100000"/>
                </a:lnSpc>
                <a:spcBef>
                  <a:spcPts val="300"/>
                </a:spcBef>
                <a:spcAft>
                  <a:spcPts val="300"/>
                </a:spcAft>
                <a:buClr>
                  <a:srgbClr val="F36633"/>
                </a:buClr>
                <a:buSzPct val="110000"/>
                <a:buFontTx/>
                <a:buNone/>
                <a:tabLst/>
                <a:defRPr/>
              </a:pPr>
              <a:r>
                <a:rPr kumimoji="0" lang="en-GB" sz="1400" b="1" i="0" u="none" strike="noStrike" kern="1200" cap="none" spc="0" normalizeH="0" baseline="0" noProof="0">
                  <a:ln>
                    <a:noFill/>
                  </a:ln>
                  <a:solidFill>
                    <a:srgbClr val="000000"/>
                  </a:solidFill>
                  <a:effectLst/>
                  <a:uLnTx/>
                  <a:uFillTx/>
                  <a:latin typeface="Arial"/>
                  <a:ea typeface="+mn-ea"/>
                  <a:cs typeface="Noto Sans"/>
                </a:rPr>
                <a:t>5,9</a:t>
              </a:r>
            </a:p>
          </p:txBody>
        </p:sp>
        <p:cxnSp>
          <p:nvCxnSpPr>
            <p:cNvPr id="31" name="Straight Connector 34">
              <a:extLst>
                <a:ext uri="{FF2B5EF4-FFF2-40B4-BE49-F238E27FC236}">
                  <a16:creationId xmlns:a16="http://schemas.microsoft.com/office/drawing/2014/main" id="{3E4EDB11-E5B2-0DCD-2D2E-0B2E90D7F1BA}"/>
                </a:ext>
              </a:extLst>
            </p:cNvPr>
            <p:cNvCxnSpPr>
              <a:cxnSpLocks/>
            </p:cNvCxnSpPr>
            <p:nvPr/>
          </p:nvCxnSpPr>
          <p:spPr>
            <a:xfrm>
              <a:off x="2823747" y="3571361"/>
              <a:ext cx="0" cy="6127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6">
              <a:extLst>
                <a:ext uri="{FF2B5EF4-FFF2-40B4-BE49-F238E27FC236}">
                  <a16:creationId xmlns:a16="http://schemas.microsoft.com/office/drawing/2014/main" id="{B632210B-CD50-4ADD-7F3D-8C4B96EB53DA}"/>
                </a:ext>
              </a:extLst>
            </p:cNvPr>
            <p:cNvCxnSpPr>
              <a:cxnSpLocks/>
            </p:cNvCxnSpPr>
            <p:nvPr/>
          </p:nvCxnSpPr>
          <p:spPr>
            <a:xfrm rot="5400000">
              <a:off x="2823747" y="3574406"/>
              <a:ext cx="0" cy="13300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7">
              <a:extLst>
                <a:ext uri="{FF2B5EF4-FFF2-40B4-BE49-F238E27FC236}">
                  <a16:creationId xmlns:a16="http://schemas.microsoft.com/office/drawing/2014/main" id="{69C151FF-5FEA-8241-6F55-256FD529E07B}"/>
                </a:ext>
              </a:extLst>
            </p:cNvPr>
            <p:cNvCxnSpPr>
              <a:cxnSpLocks/>
            </p:cNvCxnSpPr>
            <p:nvPr/>
          </p:nvCxnSpPr>
          <p:spPr>
            <a:xfrm rot="5400000">
              <a:off x="2823747" y="3504860"/>
              <a:ext cx="0" cy="13300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955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D89EBA1E-FF81-EDB8-BB00-EDAFD5488C78}"/>
              </a:ext>
            </a:extLst>
          </p:cNvPr>
          <p:cNvGraphicFramePr/>
          <p:nvPr/>
        </p:nvGraphicFramePr>
        <p:xfrm>
          <a:off x="365125" y="2533510"/>
          <a:ext cx="11388162" cy="302180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1"/>
          </p:nvPr>
        </p:nvSpPr>
        <p:spPr/>
        <p:txBody>
          <a:bodyPr/>
          <a:lstStyle/>
          <a:p>
            <a:pPr marL="0" marR="0" lvl="0" indent="0" algn="r" defTabSz="1212428" rtl="0" eaLnBrk="1" fontAlgn="auto" latinLnBrk="0" hangingPunct="1">
              <a:lnSpc>
                <a:spcPct val="100000"/>
              </a:lnSpc>
              <a:spcBef>
                <a:spcPts val="0"/>
              </a:spcBef>
              <a:spcAft>
                <a:spcPts val="0"/>
              </a:spcAft>
              <a:buClrTx/>
              <a:buSzTx/>
              <a:buFontTx/>
              <a:buNone/>
              <a:tabLst/>
              <a:defRPr/>
            </a:pPr>
            <a:fld id="{9F9F533D-B52E-4A2F-BF72-0ADD2D94BD75}" type="slidenum">
              <a:rPr kumimoji="0" sz="750" b="0" i="0" u="none" strike="noStrike" kern="1200" cap="none" spc="0" normalizeH="0" baseline="0" noProof="0">
                <a:ln>
                  <a:noFill/>
                </a:ln>
                <a:solidFill>
                  <a:srgbClr val="544F40"/>
                </a:solidFill>
                <a:effectLst/>
                <a:uLnTx/>
                <a:uFillTx/>
                <a:latin typeface="Arial"/>
                <a:ea typeface="+mn-ea"/>
                <a:cs typeface="Noto Sans"/>
              </a:rPr>
              <a:pPr marL="0" marR="0" lvl="0" indent="0" algn="r" defTabSz="1212428" rtl="0" eaLnBrk="1" fontAlgn="auto" latinLnBrk="0" hangingPunct="1">
                <a:lnSpc>
                  <a:spcPct val="100000"/>
                </a:lnSpc>
                <a:spcBef>
                  <a:spcPts val="0"/>
                </a:spcBef>
                <a:spcAft>
                  <a:spcPts val="0"/>
                </a:spcAft>
                <a:buClrTx/>
                <a:buSzTx/>
                <a:buFontTx/>
                <a:buNone/>
                <a:tabLst/>
                <a:defRPr/>
              </a:pPr>
              <a:t>61</a:t>
            </a:fld>
            <a:endParaRPr kumimoji="0" sz="750" b="0" i="0" u="none" strike="noStrike" kern="1200" cap="none" spc="0" normalizeH="0" baseline="0" noProof="0">
              <a:ln>
                <a:noFill/>
              </a:ln>
              <a:solidFill>
                <a:srgbClr val="544F40"/>
              </a:solidFill>
              <a:effectLst/>
              <a:uLnTx/>
              <a:uFillTx/>
              <a:latin typeface="Arial"/>
              <a:ea typeface="+mn-ea"/>
              <a:cs typeface="Noto Sans"/>
            </a:endParaRPr>
          </a:p>
        </p:txBody>
      </p:sp>
      <p:sp>
        <p:nvSpPr>
          <p:cNvPr id="11" name="Text Placeholder 10">
            <a:extLst>
              <a:ext uri="{FF2B5EF4-FFF2-40B4-BE49-F238E27FC236}">
                <a16:creationId xmlns:a16="http://schemas.microsoft.com/office/drawing/2014/main" id="{EDF35496-54BB-D862-265A-15CB84EDF2B5}"/>
              </a:ext>
            </a:extLst>
          </p:cNvPr>
          <p:cNvSpPr>
            <a:spLocks noGrp="1"/>
          </p:cNvSpPr>
          <p:nvPr>
            <p:ph type="body" sz="quarter" idx="13"/>
          </p:nvPr>
        </p:nvSpPr>
        <p:spPr>
          <a:xfrm>
            <a:off x="1377816" y="5609741"/>
            <a:ext cx="10094796" cy="1164741"/>
          </a:xfrm>
        </p:spPr>
        <p:txBody>
          <a:bodyPr/>
          <a:lstStyle/>
          <a:p>
            <a:pPr defTabSz="1212428">
              <a:defRPr/>
            </a:pPr>
            <a:endParaRPr lang="de-de" sz="800"/>
          </a:p>
          <a:p>
            <a:pPr defTabSz="1212428">
              <a:defRPr/>
            </a:pPr>
            <a:r>
              <a:rPr lang="de-de" sz="800">
                <a:solidFill>
                  <a:srgbClr val="000000"/>
                </a:solidFill>
                <a:cs typeface="Noto Sans"/>
              </a:rPr>
              <a:t>RZV = rekombinanter Zoster-Impfstoff (</a:t>
            </a:r>
            <a:r>
              <a:rPr lang="de-de" sz="800" err="1">
                <a:solidFill>
                  <a:srgbClr val="000000"/>
                </a:solidFill>
                <a:cs typeface="Noto Sans"/>
              </a:rPr>
              <a:t>recombinant</a:t>
            </a:r>
            <a:r>
              <a:rPr lang="de-de" sz="800">
                <a:solidFill>
                  <a:srgbClr val="000000"/>
                </a:solidFill>
                <a:cs typeface="Noto Sans"/>
              </a:rPr>
              <a:t> zoster </a:t>
            </a:r>
            <a:r>
              <a:rPr lang="de-de" sz="800" err="1">
                <a:solidFill>
                  <a:srgbClr val="000000"/>
                </a:solidFill>
                <a:cs typeface="Noto Sans"/>
              </a:rPr>
              <a:t>vaccine</a:t>
            </a:r>
            <a:r>
              <a:rPr lang="de-de" sz="800">
                <a:solidFill>
                  <a:srgbClr val="000000"/>
                </a:solidFill>
                <a:cs typeface="Noto Sans"/>
              </a:rPr>
              <a:t>); VE = Impfstoffwirksamkeit (</a:t>
            </a:r>
            <a:r>
              <a:rPr lang="de-de" sz="800" err="1">
                <a:solidFill>
                  <a:srgbClr val="000000"/>
                </a:solidFill>
                <a:cs typeface="Noto Sans"/>
              </a:rPr>
              <a:t>vaccine</a:t>
            </a:r>
            <a:r>
              <a:rPr lang="de-de" sz="800">
                <a:solidFill>
                  <a:srgbClr val="000000"/>
                </a:solidFill>
                <a:cs typeface="Noto Sans"/>
              </a:rPr>
              <a:t> </a:t>
            </a:r>
            <a:r>
              <a:rPr lang="de-de" sz="800" err="1">
                <a:solidFill>
                  <a:srgbClr val="000000"/>
                </a:solidFill>
                <a:cs typeface="Noto Sans"/>
              </a:rPr>
              <a:t>efficacy</a:t>
            </a:r>
            <a:r>
              <a:rPr lang="de-de" sz="800">
                <a:solidFill>
                  <a:srgbClr val="000000"/>
                </a:solidFill>
                <a:cs typeface="Noto Sans"/>
              </a:rPr>
              <a:t>); J = Jahr; KI = Konfidenzintervall</a:t>
            </a:r>
          </a:p>
          <a:p>
            <a:pPr defTabSz="1212428">
              <a:defRPr/>
            </a:pPr>
            <a:r>
              <a:rPr lang="de-de" sz="800">
                <a:solidFill>
                  <a:srgbClr val="000000"/>
                </a:solidFill>
                <a:cs typeface="Noto Sans"/>
              </a:rPr>
              <a:t>^ Bei der ZOE-LTFU war die VE-Analyse in Bezug auf die erste oder einzige HZ-Episode deskriptiv und wurde in der </a:t>
            </a:r>
            <a:r>
              <a:rPr lang="de-de" sz="800" err="1">
                <a:solidFill>
                  <a:srgbClr val="000000"/>
                </a:solidFill>
                <a:cs typeface="Noto Sans"/>
              </a:rPr>
              <a:t>mTVC</a:t>
            </a:r>
            <a:r>
              <a:rPr lang="de-de" sz="800">
                <a:solidFill>
                  <a:srgbClr val="000000"/>
                </a:solidFill>
                <a:cs typeface="Noto Sans"/>
              </a:rPr>
              <a:t> anhand der Poisson-Regression durchgeführt. Teilnehmende mit bestätigtem HZ während der Studien ZOE-50/70 wurden nicht berücksichtigt</a:t>
            </a:r>
          </a:p>
          <a:p>
            <a:pPr defTabSz="1212428">
              <a:defRPr/>
            </a:pPr>
            <a:r>
              <a:rPr lang="de-de" sz="800">
                <a:solidFill>
                  <a:srgbClr val="000000"/>
                </a:solidFill>
                <a:cs typeface="Noto Sans"/>
              </a:rPr>
              <a:t>*** Übergangszeitraum zwischen ZOE-50/70 und ZOE-LTFU; die VE wurde in J5 nicht geschätzt. † Es wird angenommen, dass N und die Jahre der Nachbeobachtung die gleichen sind wie in der RZV-Gruppe in der ZOE-LTFU-Studie (ab J6). </a:t>
            </a:r>
          </a:p>
          <a:p>
            <a:pPr defTabSz="1212428">
              <a:defRPr/>
            </a:pPr>
            <a:r>
              <a:rPr lang="de-de" sz="800" err="1">
                <a:solidFill>
                  <a:srgbClr val="000000"/>
                </a:solidFill>
                <a:latin typeface="Arial"/>
                <a:cs typeface="Noto Sans"/>
              </a:rPr>
              <a:t>Strezova</a:t>
            </a:r>
            <a:r>
              <a:rPr lang="de-de" sz="800">
                <a:solidFill>
                  <a:srgbClr val="000000"/>
                </a:solidFill>
                <a:latin typeface="Arial"/>
                <a:cs typeface="Noto Sans"/>
              </a:rPr>
              <a:t> A, et al. ECCMID 2024; Barcelona, Spain</a:t>
            </a:r>
          </a:p>
        </p:txBody>
      </p:sp>
      <p:sp>
        <p:nvSpPr>
          <p:cNvPr id="2" name="Title 1"/>
          <p:cNvSpPr>
            <a:spLocks noGrp="1"/>
          </p:cNvSpPr>
          <p:nvPr>
            <p:ph type="title"/>
          </p:nvPr>
        </p:nvSpPr>
        <p:spPr>
          <a:xfrm>
            <a:off x="365125" y="277915"/>
            <a:ext cx="11892977" cy="368304"/>
          </a:xfrm>
        </p:spPr>
        <p:txBody>
          <a:bodyPr>
            <a:normAutofit fontScale="90000"/>
          </a:bodyPr>
          <a:lstStyle/>
          <a:p>
            <a:r>
              <a:rPr lang="de-de" sz="2200"/>
              <a:t>Jährliche Wirksamkeit (VE) des RZV gegen Herpes zoster bei Teilnehmern ≥50 Jahren</a:t>
            </a:r>
            <a:r>
              <a:rPr lang="de-de" sz="2200" baseline="30000"/>
              <a:t>^</a:t>
            </a:r>
          </a:p>
        </p:txBody>
      </p:sp>
      <p:cxnSp>
        <p:nvCxnSpPr>
          <p:cNvPr id="33" name="Straight Connector 32">
            <a:extLst>
              <a:ext uri="{FF2B5EF4-FFF2-40B4-BE49-F238E27FC236}">
                <a16:creationId xmlns:a16="http://schemas.microsoft.com/office/drawing/2014/main" id="{A84521AC-6BAE-0EBF-E140-24451B517C42}"/>
              </a:ext>
            </a:extLst>
          </p:cNvPr>
          <p:cNvCxnSpPr>
            <a:cxnSpLocks/>
          </p:cNvCxnSpPr>
          <p:nvPr/>
        </p:nvCxnSpPr>
        <p:spPr>
          <a:xfrm flipV="1">
            <a:off x="773742" y="2200203"/>
            <a:ext cx="0" cy="106672"/>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C20790-F05A-6396-7543-AF46AEB61D5C}"/>
              </a:ext>
            </a:extLst>
          </p:cNvPr>
          <p:cNvCxnSpPr>
            <a:cxnSpLocks/>
          </p:cNvCxnSpPr>
          <p:nvPr/>
        </p:nvCxnSpPr>
        <p:spPr>
          <a:xfrm flipV="1">
            <a:off x="1011275" y="2194640"/>
            <a:ext cx="0" cy="106672"/>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6142269-B1E2-E93E-A4B4-B50CC07D5F81}"/>
              </a:ext>
            </a:extLst>
          </p:cNvPr>
          <p:cNvCxnSpPr>
            <a:cxnSpLocks/>
          </p:cNvCxnSpPr>
          <p:nvPr/>
        </p:nvCxnSpPr>
        <p:spPr>
          <a:xfrm>
            <a:off x="758453" y="2103124"/>
            <a:ext cx="9135991" cy="13321"/>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Arrow: Right 36">
            <a:extLst>
              <a:ext uri="{FF2B5EF4-FFF2-40B4-BE49-F238E27FC236}">
                <a16:creationId xmlns:a16="http://schemas.microsoft.com/office/drawing/2014/main" id="{7A9B4F02-9B2C-6156-60C8-D9EBD1E80140}"/>
              </a:ext>
            </a:extLst>
          </p:cNvPr>
          <p:cNvSpPr/>
          <p:nvPr/>
        </p:nvSpPr>
        <p:spPr bwMode="auto">
          <a:xfrm>
            <a:off x="758453" y="1843109"/>
            <a:ext cx="4249645" cy="550305"/>
          </a:xfrm>
          <a:prstGeom prst="rightArrow">
            <a:avLst>
              <a:gd name="adj1" fmla="val 50000"/>
              <a:gd name="adj2" fmla="val 71546"/>
            </a:avLst>
          </a:prstGeom>
          <a:solidFill>
            <a:schemeClr val="tx1">
              <a:lumMod val="65000"/>
              <a:lumOff val="3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00" tIns="128000" rIns="128000" bIns="128000" numCol="1" spcCol="0" rtlCol="0" fromWordArt="0" anchor="t" anchorCtr="0" forceAA="0" compatLnSpc="1">
            <a:prstTxWarp prst="textNoShape">
              <a:avLst/>
            </a:prstTxWarp>
            <a:noAutofit/>
          </a:bodyPr>
          <a:lstStyle/>
          <a:p>
            <a:pPr marL="321717" marR="0" lvl="0" indent="-321717" algn="ctr" defTabSz="1625519" rtl="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sz="1600" b="1" i="0" u="none" strike="noStrike" kern="1200" cap="none" spc="0" normalizeH="0" baseline="0" noProof="0">
              <a:ln>
                <a:noFill/>
              </a:ln>
              <a:solidFill>
                <a:srgbClr val="FFFFFF"/>
              </a:solidFill>
              <a:effectLst/>
              <a:uLnTx/>
              <a:uFillTx/>
              <a:latin typeface="Arial"/>
              <a:ea typeface="+mn-ea"/>
              <a:cs typeface="Noto Sans"/>
            </a:endParaRPr>
          </a:p>
        </p:txBody>
      </p:sp>
      <p:sp>
        <p:nvSpPr>
          <p:cNvPr id="38" name="TextBox 37">
            <a:extLst>
              <a:ext uri="{FF2B5EF4-FFF2-40B4-BE49-F238E27FC236}">
                <a16:creationId xmlns:a16="http://schemas.microsoft.com/office/drawing/2014/main" id="{0076BA04-57AD-6CC6-3A92-2D49F64625FA}"/>
              </a:ext>
            </a:extLst>
          </p:cNvPr>
          <p:cNvSpPr txBox="1"/>
          <p:nvPr/>
        </p:nvSpPr>
        <p:spPr>
          <a:xfrm>
            <a:off x="1678998" y="1949387"/>
            <a:ext cx="1354651" cy="309899"/>
          </a:xfrm>
          <a:prstGeom prst="rect">
            <a:avLst/>
          </a:prstGeom>
          <a:noFill/>
        </p:spPr>
        <p:txBody>
          <a:bodyPr wrap="none" rtlCol="0">
            <a:noAutofit/>
          </a:bodyPr>
          <a:lstStyle/>
          <a:p>
            <a:pPr marL="0" marR="0" lvl="0" indent="0" algn="ctr" defTabSz="1625519" rtl="0" eaLnBrk="1" fontAlgn="auto" latinLnBrk="0" hangingPunct="1">
              <a:lnSpc>
                <a:spcPct val="100000"/>
              </a:lnSpc>
              <a:spcBef>
                <a:spcPts val="0"/>
              </a:spcBef>
              <a:spcAft>
                <a:spcPts val="0"/>
              </a:spcAft>
              <a:buClr>
                <a:srgbClr val="544F40"/>
              </a:buClr>
              <a:buSzTx/>
              <a:buFontTx/>
              <a:buNone/>
              <a:tabLst/>
              <a:defRPr/>
            </a:pPr>
            <a:r>
              <a:rPr kumimoji="0" lang="de-de" sz="1600" b="1" i="0" u="none" strike="noStrike" kern="1200" cap="none" spc="0" normalizeH="0" baseline="0" noProof="0">
                <a:ln>
                  <a:noFill/>
                </a:ln>
                <a:solidFill>
                  <a:srgbClr val="FFFFFF"/>
                </a:solidFill>
                <a:effectLst/>
                <a:uLnTx/>
                <a:uFillTx/>
                <a:latin typeface="Arial"/>
                <a:ea typeface="+mn-ea"/>
                <a:cs typeface="Noto Sans"/>
              </a:rPr>
              <a:t>ZOE-50/70</a:t>
            </a:r>
          </a:p>
        </p:txBody>
      </p:sp>
      <p:sp>
        <p:nvSpPr>
          <p:cNvPr id="40" name="Arrow: Right 39">
            <a:extLst>
              <a:ext uri="{FF2B5EF4-FFF2-40B4-BE49-F238E27FC236}">
                <a16:creationId xmlns:a16="http://schemas.microsoft.com/office/drawing/2014/main" id="{1C187DCA-67CB-4989-09E2-F670855E660C}"/>
              </a:ext>
            </a:extLst>
          </p:cNvPr>
          <p:cNvSpPr/>
          <p:nvPr/>
        </p:nvSpPr>
        <p:spPr bwMode="auto">
          <a:xfrm>
            <a:off x="6231986" y="1841292"/>
            <a:ext cx="5240625" cy="550305"/>
          </a:xfrm>
          <a:prstGeom prst="rightArrow">
            <a:avLst>
              <a:gd name="adj1" fmla="val 50000"/>
              <a:gd name="adj2" fmla="val 78404"/>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00" tIns="128000" rIns="128000" bIns="128000" numCol="1" spcCol="0" rtlCol="0" fromWordArt="0" anchor="t" anchorCtr="0" forceAA="0" compatLnSpc="1">
            <a:prstTxWarp prst="textNoShape">
              <a:avLst/>
            </a:prstTxWarp>
            <a:noAutofit/>
          </a:bodyPr>
          <a:lstStyle/>
          <a:p>
            <a:pPr marL="321717" marR="0" lvl="0" indent="-321717" algn="ctr" defTabSz="1625519" rtl="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sz="1600" b="1" i="0" u="none" strike="noStrike" kern="1200" cap="none" spc="0" normalizeH="0" baseline="0" noProof="0">
              <a:ln>
                <a:noFill/>
              </a:ln>
              <a:solidFill>
                <a:srgbClr val="FFFFFF"/>
              </a:solidFill>
              <a:effectLst/>
              <a:uLnTx/>
              <a:uFillTx/>
              <a:latin typeface="Arial"/>
              <a:ea typeface="+mn-ea"/>
              <a:cs typeface="Noto Sans"/>
            </a:endParaRPr>
          </a:p>
        </p:txBody>
      </p:sp>
      <p:sp>
        <p:nvSpPr>
          <p:cNvPr id="41" name="TextBox 40">
            <a:extLst>
              <a:ext uri="{FF2B5EF4-FFF2-40B4-BE49-F238E27FC236}">
                <a16:creationId xmlns:a16="http://schemas.microsoft.com/office/drawing/2014/main" id="{1100235D-D921-D78C-7237-4077DEB0F17D}"/>
              </a:ext>
            </a:extLst>
          </p:cNvPr>
          <p:cNvSpPr txBox="1"/>
          <p:nvPr/>
        </p:nvSpPr>
        <p:spPr>
          <a:xfrm>
            <a:off x="7800295" y="1945056"/>
            <a:ext cx="1046700" cy="309899"/>
          </a:xfrm>
          <a:prstGeom prst="rect">
            <a:avLst/>
          </a:prstGeom>
          <a:noFill/>
        </p:spPr>
        <p:txBody>
          <a:bodyPr wrap="none" rtlCol="0">
            <a:noAutofit/>
          </a:bodyPr>
          <a:lstStyle/>
          <a:p>
            <a:pPr marL="0" marR="0" lvl="0" indent="0" algn="ctr" defTabSz="1625519" rtl="0" eaLnBrk="1" fontAlgn="auto" latinLnBrk="0" hangingPunct="1">
              <a:lnSpc>
                <a:spcPct val="100000"/>
              </a:lnSpc>
              <a:spcBef>
                <a:spcPts val="0"/>
              </a:spcBef>
              <a:spcAft>
                <a:spcPts val="0"/>
              </a:spcAft>
              <a:buClr>
                <a:srgbClr val="544F40"/>
              </a:buClr>
              <a:buSzTx/>
              <a:buFontTx/>
              <a:buNone/>
              <a:tabLst/>
              <a:defRPr/>
            </a:pPr>
            <a:r>
              <a:rPr kumimoji="0" lang="de-de" sz="1600" b="1" i="0" u="none" strike="noStrike" kern="1200" cap="none" spc="0" normalizeH="0" baseline="0" noProof="0">
                <a:ln>
                  <a:noFill/>
                </a:ln>
                <a:solidFill>
                  <a:srgbClr val="FFFFFF"/>
                </a:solidFill>
                <a:effectLst/>
                <a:uLnTx/>
                <a:uFillTx/>
                <a:latin typeface="Arial"/>
                <a:ea typeface="+mn-ea"/>
                <a:cs typeface="Noto Sans"/>
              </a:rPr>
              <a:t>ZOE-LTFU</a:t>
            </a:r>
          </a:p>
        </p:txBody>
      </p:sp>
      <p:sp>
        <p:nvSpPr>
          <p:cNvPr id="61" name="Freeform 66">
            <a:extLst>
              <a:ext uri="{FF2B5EF4-FFF2-40B4-BE49-F238E27FC236}">
                <a16:creationId xmlns:a16="http://schemas.microsoft.com/office/drawing/2014/main" id="{A7183269-8D21-0519-D980-7BEA8E3D1A35}"/>
              </a:ext>
            </a:extLst>
          </p:cNvPr>
          <p:cNvSpPr>
            <a:spLocks noEditPoints="1"/>
          </p:cNvSpPr>
          <p:nvPr/>
        </p:nvSpPr>
        <p:spPr bwMode="auto">
          <a:xfrm rot="10800000">
            <a:off x="651602" y="2394996"/>
            <a:ext cx="188653" cy="188087"/>
          </a:xfrm>
          <a:custGeom>
            <a:avLst/>
            <a:gdLst>
              <a:gd name="T0" fmla="*/ 190 w 197"/>
              <a:gd name="T1" fmla="*/ 161 h 196"/>
              <a:gd name="T2" fmla="*/ 181 w 197"/>
              <a:gd name="T3" fmla="*/ 170 h 196"/>
              <a:gd name="T4" fmla="*/ 161 w 197"/>
              <a:gd name="T5" fmla="*/ 151 h 196"/>
              <a:gd name="T6" fmla="*/ 194 w 197"/>
              <a:gd name="T7" fmla="*/ 118 h 196"/>
              <a:gd name="T8" fmla="*/ 194 w 197"/>
              <a:gd name="T9" fmla="*/ 108 h 196"/>
              <a:gd name="T10" fmla="*/ 184 w 197"/>
              <a:gd name="T11" fmla="*/ 108 h 196"/>
              <a:gd name="T12" fmla="*/ 171 w 197"/>
              <a:gd name="T13" fmla="*/ 120 h 196"/>
              <a:gd name="T14" fmla="*/ 60 w 197"/>
              <a:gd name="T15" fmla="*/ 8 h 196"/>
              <a:gd name="T16" fmla="*/ 49 w 197"/>
              <a:gd name="T17" fmla="*/ 8 h 196"/>
              <a:gd name="T18" fmla="*/ 31 w 197"/>
              <a:gd name="T19" fmla="*/ 26 h 196"/>
              <a:gd name="T20" fmla="*/ 7 w 197"/>
              <a:gd name="T21" fmla="*/ 2 h 196"/>
              <a:gd name="T22" fmla="*/ 1 w 197"/>
              <a:gd name="T23" fmla="*/ 2 h 196"/>
              <a:gd name="T24" fmla="*/ 1 w 197"/>
              <a:gd name="T25" fmla="*/ 7 h 196"/>
              <a:gd name="T26" fmla="*/ 26 w 197"/>
              <a:gd name="T27" fmla="*/ 31 h 196"/>
              <a:gd name="T28" fmla="*/ 8 w 197"/>
              <a:gd name="T29" fmla="*/ 50 h 196"/>
              <a:gd name="T30" fmla="*/ 8 w 197"/>
              <a:gd name="T31" fmla="*/ 60 h 196"/>
              <a:gd name="T32" fmla="*/ 120 w 197"/>
              <a:gd name="T33" fmla="*/ 172 h 196"/>
              <a:gd name="T34" fmla="*/ 107 w 197"/>
              <a:gd name="T35" fmla="*/ 184 h 196"/>
              <a:gd name="T36" fmla="*/ 107 w 197"/>
              <a:gd name="T37" fmla="*/ 194 h 196"/>
              <a:gd name="T38" fmla="*/ 113 w 197"/>
              <a:gd name="T39" fmla="*/ 196 h 196"/>
              <a:gd name="T40" fmla="*/ 118 w 197"/>
              <a:gd name="T41" fmla="*/ 194 h 196"/>
              <a:gd name="T42" fmla="*/ 151 w 197"/>
              <a:gd name="T43" fmla="*/ 161 h 196"/>
              <a:gd name="T44" fmla="*/ 170 w 197"/>
              <a:gd name="T45" fmla="*/ 181 h 196"/>
              <a:gd name="T46" fmla="*/ 161 w 197"/>
              <a:gd name="T47" fmla="*/ 190 h 196"/>
              <a:gd name="T48" fmla="*/ 161 w 197"/>
              <a:gd name="T49" fmla="*/ 195 h 196"/>
              <a:gd name="T50" fmla="*/ 164 w 197"/>
              <a:gd name="T51" fmla="*/ 196 h 196"/>
              <a:gd name="T52" fmla="*/ 166 w 197"/>
              <a:gd name="T53" fmla="*/ 195 h 196"/>
              <a:gd name="T54" fmla="*/ 195 w 197"/>
              <a:gd name="T55" fmla="*/ 166 h 196"/>
              <a:gd name="T56" fmla="*/ 195 w 197"/>
              <a:gd name="T57" fmla="*/ 161 h 196"/>
              <a:gd name="T58" fmla="*/ 190 w 197"/>
              <a:gd name="T59" fmla="*/ 161 h 196"/>
              <a:gd name="T60" fmla="*/ 60 w 197"/>
              <a:gd name="T61" fmla="*/ 91 h 196"/>
              <a:gd name="T62" fmla="*/ 73 w 197"/>
              <a:gd name="T63" fmla="*/ 78 h 196"/>
              <a:gd name="T64" fmla="*/ 73 w 197"/>
              <a:gd name="T65" fmla="*/ 73 h 196"/>
              <a:gd name="T66" fmla="*/ 68 w 197"/>
              <a:gd name="T67" fmla="*/ 73 h 196"/>
              <a:gd name="T68" fmla="*/ 55 w 197"/>
              <a:gd name="T69" fmla="*/ 86 h 196"/>
              <a:gd name="T70" fmla="*/ 23 w 197"/>
              <a:gd name="T71" fmla="*/ 55 h 196"/>
              <a:gd name="T72" fmla="*/ 54 w 197"/>
              <a:gd name="T73" fmla="*/ 24 h 196"/>
              <a:gd name="T74" fmla="*/ 101 w 197"/>
              <a:gd name="T75" fmla="*/ 71 h 196"/>
              <a:gd name="T76" fmla="*/ 70 w 197"/>
              <a:gd name="T77" fmla="*/ 102 h 196"/>
              <a:gd name="T78" fmla="*/ 60 w 197"/>
              <a:gd name="T79" fmla="*/ 91 h 196"/>
              <a:gd name="T80" fmla="*/ 81 w 197"/>
              <a:gd name="T81" fmla="*/ 112 h 196"/>
              <a:gd name="T82" fmla="*/ 94 w 197"/>
              <a:gd name="T83" fmla="*/ 99 h 196"/>
              <a:gd name="T84" fmla="*/ 99 w 197"/>
              <a:gd name="T85" fmla="*/ 99 h 196"/>
              <a:gd name="T86" fmla="*/ 99 w 197"/>
              <a:gd name="T87" fmla="*/ 104 h 196"/>
              <a:gd name="T88" fmla="*/ 86 w 197"/>
              <a:gd name="T89" fmla="*/ 117 h 196"/>
              <a:gd name="T90" fmla="*/ 81 w 197"/>
              <a:gd name="T91" fmla="*/ 112 h 196"/>
              <a:gd name="T92" fmla="*/ 96 w 197"/>
              <a:gd name="T93" fmla="*/ 128 h 196"/>
              <a:gd name="T94" fmla="*/ 109 w 197"/>
              <a:gd name="T95" fmla="*/ 115 h 196"/>
              <a:gd name="T96" fmla="*/ 114 w 197"/>
              <a:gd name="T97" fmla="*/ 115 h 196"/>
              <a:gd name="T98" fmla="*/ 114 w 197"/>
              <a:gd name="T99" fmla="*/ 120 h 196"/>
              <a:gd name="T100" fmla="*/ 101 w 197"/>
              <a:gd name="T101" fmla="*/ 133 h 196"/>
              <a:gd name="T102" fmla="*/ 96 w 197"/>
              <a:gd name="T103" fmla="*/ 128 h 196"/>
              <a:gd name="T104" fmla="*/ 130 w 197"/>
              <a:gd name="T105" fmla="*/ 135 h 196"/>
              <a:gd name="T106" fmla="*/ 117 w 197"/>
              <a:gd name="T107" fmla="*/ 148 h 196"/>
              <a:gd name="T108" fmla="*/ 112 w 197"/>
              <a:gd name="T109" fmla="*/ 143 h 196"/>
              <a:gd name="T110" fmla="*/ 125 w 197"/>
              <a:gd name="T111" fmla="*/ 130 h 196"/>
              <a:gd name="T112" fmla="*/ 130 w 197"/>
              <a:gd name="T113" fmla="*/ 130 h 196"/>
              <a:gd name="T114" fmla="*/ 130 w 197"/>
              <a:gd name="T115" fmla="*/ 1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7" h="196">
                <a:moveTo>
                  <a:pt x="190" y="161"/>
                </a:moveTo>
                <a:cubicBezTo>
                  <a:pt x="181" y="170"/>
                  <a:pt x="181" y="170"/>
                  <a:pt x="181" y="170"/>
                </a:cubicBezTo>
                <a:cubicBezTo>
                  <a:pt x="161" y="151"/>
                  <a:pt x="161" y="151"/>
                  <a:pt x="161" y="151"/>
                </a:cubicBezTo>
                <a:cubicBezTo>
                  <a:pt x="194" y="118"/>
                  <a:pt x="194" y="118"/>
                  <a:pt x="194" y="118"/>
                </a:cubicBezTo>
                <a:cubicBezTo>
                  <a:pt x="197" y="115"/>
                  <a:pt x="197" y="111"/>
                  <a:pt x="194" y="108"/>
                </a:cubicBezTo>
                <a:cubicBezTo>
                  <a:pt x="191" y="105"/>
                  <a:pt x="186" y="105"/>
                  <a:pt x="184" y="108"/>
                </a:cubicBezTo>
                <a:cubicBezTo>
                  <a:pt x="171" y="120"/>
                  <a:pt x="171" y="120"/>
                  <a:pt x="171" y="120"/>
                </a:cubicBezTo>
                <a:cubicBezTo>
                  <a:pt x="60" y="8"/>
                  <a:pt x="60" y="8"/>
                  <a:pt x="60" y="8"/>
                </a:cubicBezTo>
                <a:cubicBezTo>
                  <a:pt x="57" y="5"/>
                  <a:pt x="52" y="5"/>
                  <a:pt x="49" y="8"/>
                </a:cubicBezTo>
                <a:cubicBezTo>
                  <a:pt x="31" y="26"/>
                  <a:pt x="31" y="26"/>
                  <a:pt x="31" y="26"/>
                </a:cubicBezTo>
                <a:cubicBezTo>
                  <a:pt x="7" y="2"/>
                  <a:pt x="7" y="2"/>
                  <a:pt x="7" y="2"/>
                </a:cubicBezTo>
                <a:cubicBezTo>
                  <a:pt x="5" y="0"/>
                  <a:pt x="3" y="0"/>
                  <a:pt x="1" y="2"/>
                </a:cubicBezTo>
                <a:cubicBezTo>
                  <a:pt x="0" y="3"/>
                  <a:pt x="0" y="5"/>
                  <a:pt x="1" y="7"/>
                </a:cubicBezTo>
                <a:cubicBezTo>
                  <a:pt x="26" y="31"/>
                  <a:pt x="26" y="31"/>
                  <a:pt x="26" y="31"/>
                </a:cubicBezTo>
                <a:cubicBezTo>
                  <a:pt x="8" y="50"/>
                  <a:pt x="8" y="50"/>
                  <a:pt x="8" y="50"/>
                </a:cubicBezTo>
                <a:cubicBezTo>
                  <a:pt x="5" y="52"/>
                  <a:pt x="5" y="57"/>
                  <a:pt x="8" y="60"/>
                </a:cubicBezTo>
                <a:cubicBezTo>
                  <a:pt x="120" y="172"/>
                  <a:pt x="120" y="172"/>
                  <a:pt x="120" y="172"/>
                </a:cubicBezTo>
                <a:cubicBezTo>
                  <a:pt x="107" y="184"/>
                  <a:pt x="107" y="184"/>
                  <a:pt x="107" y="184"/>
                </a:cubicBezTo>
                <a:cubicBezTo>
                  <a:pt x="105" y="187"/>
                  <a:pt x="105" y="191"/>
                  <a:pt x="107" y="194"/>
                </a:cubicBezTo>
                <a:cubicBezTo>
                  <a:pt x="109" y="196"/>
                  <a:pt x="111" y="196"/>
                  <a:pt x="113" y="196"/>
                </a:cubicBezTo>
                <a:cubicBezTo>
                  <a:pt x="115" y="196"/>
                  <a:pt x="116" y="196"/>
                  <a:pt x="118" y="194"/>
                </a:cubicBezTo>
                <a:cubicBezTo>
                  <a:pt x="151" y="161"/>
                  <a:pt x="151" y="161"/>
                  <a:pt x="151" y="161"/>
                </a:cubicBezTo>
                <a:cubicBezTo>
                  <a:pt x="170" y="181"/>
                  <a:pt x="170" y="181"/>
                  <a:pt x="170" y="181"/>
                </a:cubicBezTo>
                <a:cubicBezTo>
                  <a:pt x="161" y="190"/>
                  <a:pt x="161" y="190"/>
                  <a:pt x="161" y="190"/>
                </a:cubicBezTo>
                <a:cubicBezTo>
                  <a:pt x="160" y="192"/>
                  <a:pt x="160" y="194"/>
                  <a:pt x="161" y="195"/>
                </a:cubicBezTo>
                <a:cubicBezTo>
                  <a:pt x="162" y="196"/>
                  <a:pt x="163" y="196"/>
                  <a:pt x="164" y="196"/>
                </a:cubicBezTo>
                <a:cubicBezTo>
                  <a:pt x="165" y="196"/>
                  <a:pt x="165" y="196"/>
                  <a:pt x="166" y="195"/>
                </a:cubicBezTo>
                <a:cubicBezTo>
                  <a:pt x="195" y="166"/>
                  <a:pt x="195" y="166"/>
                  <a:pt x="195" y="166"/>
                </a:cubicBezTo>
                <a:cubicBezTo>
                  <a:pt x="196" y="165"/>
                  <a:pt x="196" y="163"/>
                  <a:pt x="195" y="161"/>
                </a:cubicBezTo>
                <a:cubicBezTo>
                  <a:pt x="194" y="160"/>
                  <a:pt x="191" y="160"/>
                  <a:pt x="190" y="161"/>
                </a:cubicBezTo>
                <a:moveTo>
                  <a:pt x="60" y="91"/>
                </a:moveTo>
                <a:cubicBezTo>
                  <a:pt x="73" y="78"/>
                  <a:pt x="73" y="78"/>
                  <a:pt x="73" y="78"/>
                </a:cubicBezTo>
                <a:cubicBezTo>
                  <a:pt x="74" y="77"/>
                  <a:pt x="74" y="75"/>
                  <a:pt x="73" y="73"/>
                </a:cubicBezTo>
                <a:cubicBezTo>
                  <a:pt x="71" y="72"/>
                  <a:pt x="69" y="72"/>
                  <a:pt x="68" y="73"/>
                </a:cubicBezTo>
                <a:cubicBezTo>
                  <a:pt x="55" y="86"/>
                  <a:pt x="55" y="86"/>
                  <a:pt x="55" y="86"/>
                </a:cubicBezTo>
                <a:cubicBezTo>
                  <a:pt x="23" y="55"/>
                  <a:pt x="23" y="55"/>
                  <a:pt x="23" y="55"/>
                </a:cubicBezTo>
                <a:cubicBezTo>
                  <a:pt x="54" y="24"/>
                  <a:pt x="54" y="24"/>
                  <a:pt x="54" y="24"/>
                </a:cubicBezTo>
                <a:cubicBezTo>
                  <a:pt x="101" y="71"/>
                  <a:pt x="101" y="71"/>
                  <a:pt x="101" y="71"/>
                </a:cubicBezTo>
                <a:cubicBezTo>
                  <a:pt x="70" y="102"/>
                  <a:pt x="70" y="102"/>
                  <a:pt x="70" y="102"/>
                </a:cubicBezTo>
                <a:lnTo>
                  <a:pt x="60" y="91"/>
                </a:lnTo>
                <a:close/>
                <a:moveTo>
                  <a:pt x="81" y="112"/>
                </a:moveTo>
                <a:cubicBezTo>
                  <a:pt x="94" y="99"/>
                  <a:pt x="94" y="99"/>
                  <a:pt x="94" y="99"/>
                </a:cubicBezTo>
                <a:cubicBezTo>
                  <a:pt x="95" y="98"/>
                  <a:pt x="97" y="98"/>
                  <a:pt x="99" y="99"/>
                </a:cubicBezTo>
                <a:cubicBezTo>
                  <a:pt x="100" y="101"/>
                  <a:pt x="100" y="103"/>
                  <a:pt x="99" y="104"/>
                </a:cubicBezTo>
                <a:cubicBezTo>
                  <a:pt x="86" y="117"/>
                  <a:pt x="86" y="117"/>
                  <a:pt x="86" y="117"/>
                </a:cubicBezTo>
                <a:lnTo>
                  <a:pt x="81" y="112"/>
                </a:lnTo>
                <a:close/>
                <a:moveTo>
                  <a:pt x="96" y="128"/>
                </a:moveTo>
                <a:cubicBezTo>
                  <a:pt x="109" y="115"/>
                  <a:pt x="109" y="115"/>
                  <a:pt x="109" y="115"/>
                </a:cubicBezTo>
                <a:cubicBezTo>
                  <a:pt x="111" y="113"/>
                  <a:pt x="113" y="113"/>
                  <a:pt x="114" y="115"/>
                </a:cubicBezTo>
                <a:cubicBezTo>
                  <a:pt x="116" y="116"/>
                  <a:pt x="116" y="118"/>
                  <a:pt x="114" y="120"/>
                </a:cubicBezTo>
                <a:cubicBezTo>
                  <a:pt x="101" y="133"/>
                  <a:pt x="101" y="133"/>
                  <a:pt x="101" y="133"/>
                </a:cubicBezTo>
                <a:lnTo>
                  <a:pt x="96" y="128"/>
                </a:lnTo>
                <a:close/>
                <a:moveTo>
                  <a:pt x="130" y="135"/>
                </a:moveTo>
                <a:cubicBezTo>
                  <a:pt x="117" y="148"/>
                  <a:pt x="117" y="148"/>
                  <a:pt x="117" y="148"/>
                </a:cubicBezTo>
                <a:cubicBezTo>
                  <a:pt x="112" y="143"/>
                  <a:pt x="112" y="143"/>
                  <a:pt x="112" y="143"/>
                </a:cubicBezTo>
                <a:cubicBezTo>
                  <a:pt x="125" y="130"/>
                  <a:pt x="125" y="130"/>
                  <a:pt x="125" y="130"/>
                </a:cubicBezTo>
                <a:cubicBezTo>
                  <a:pt x="126" y="129"/>
                  <a:pt x="129" y="129"/>
                  <a:pt x="130" y="130"/>
                </a:cubicBezTo>
                <a:cubicBezTo>
                  <a:pt x="131" y="132"/>
                  <a:pt x="131" y="134"/>
                  <a:pt x="130" y="135"/>
                </a:cubicBezTo>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marL="0" marR="0" lvl="0" indent="0" algn="l" defTabSz="121245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62" name="Freeform 66">
            <a:extLst>
              <a:ext uri="{FF2B5EF4-FFF2-40B4-BE49-F238E27FC236}">
                <a16:creationId xmlns:a16="http://schemas.microsoft.com/office/drawing/2014/main" id="{CD671494-8B4D-C035-286C-1C51CE44ED13}"/>
              </a:ext>
            </a:extLst>
          </p:cNvPr>
          <p:cNvSpPr>
            <a:spLocks noEditPoints="1"/>
          </p:cNvSpPr>
          <p:nvPr/>
        </p:nvSpPr>
        <p:spPr bwMode="auto">
          <a:xfrm rot="10800000">
            <a:off x="941202" y="2394996"/>
            <a:ext cx="188653" cy="188087"/>
          </a:xfrm>
          <a:custGeom>
            <a:avLst/>
            <a:gdLst>
              <a:gd name="T0" fmla="*/ 190 w 197"/>
              <a:gd name="T1" fmla="*/ 161 h 196"/>
              <a:gd name="T2" fmla="*/ 181 w 197"/>
              <a:gd name="T3" fmla="*/ 170 h 196"/>
              <a:gd name="T4" fmla="*/ 161 w 197"/>
              <a:gd name="T5" fmla="*/ 151 h 196"/>
              <a:gd name="T6" fmla="*/ 194 w 197"/>
              <a:gd name="T7" fmla="*/ 118 h 196"/>
              <a:gd name="T8" fmla="*/ 194 w 197"/>
              <a:gd name="T9" fmla="*/ 108 h 196"/>
              <a:gd name="T10" fmla="*/ 184 w 197"/>
              <a:gd name="T11" fmla="*/ 108 h 196"/>
              <a:gd name="T12" fmla="*/ 171 w 197"/>
              <a:gd name="T13" fmla="*/ 120 h 196"/>
              <a:gd name="T14" fmla="*/ 60 w 197"/>
              <a:gd name="T15" fmla="*/ 8 h 196"/>
              <a:gd name="T16" fmla="*/ 49 w 197"/>
              <a:gd name="T17" fmla="*/ 8 h 196"/>
              <a:gd name="T18" fmla="*/ 31 w 197"/>
              <a:gd name="T19" fmla="*/ 26 h 196"/>
              <a:gd name="T20" fmla="*/ 7 w 197"/>
              <a:gd name="T21" fmla="*/ 2 h 196"/>
              <a:gd name="T22" fmla="*/ 1 w 197"/>
              <a:gd name="T23" fmla="*/ 2 h 196"/>
              <a:gd name="T24" fmla="*/ 1 w 197"/>
              <a:gd name="T25" fmla="*/ 7 h 196"/>
              <a:gd name="T26" fmla="*/ 26 w 197"/>
              <a:gd name="T27" fmla="*/ 31 h 196"/>
              <a:gd name="T28" fmla="*/ 8 w 197"/>
              <a:gd name="T29" fmla="*/ 50 h 196"/>
              <a:gd name="T30" fmla="*/ 8 w 197"/>
              <a:gd name="T31" fmla="*/ 60 h 196"/>
              <a:gd name="T32" fmla="*/ 120 w 197"/>
              <a:gd name="T33" fmla="*/ 172 h 196"/>
              <a:gd name="T34" fmla="*/ 107 w 197"/>
              <a:gd name="T35" fmla="*/ 184 h 196"/>
              <a:gd name="T36" fmla="*/ 107 w 197"/>
              <a:gd name="T37" fmla="*/ 194 h 196"/>
              <a:gd name="T38" fmla="*/ 113 w 197"/>
              <a:gd name="T39" fmla="*/ 196 h 196"/>
              <a:gd name="T40" fmla="*/ 118 w 197"/>
              <a:gd name="T41" fmla="*/ 194 h 196"/>
              <a:gd name="T42" fmla="*/ 151 w 197"/>
              <a:gd name="T43" fmla="*/ 161 h 196"/>
              <a:gd name="T44" fmla="*/ 170 w 197"/>
              <a:gd name="T45" fmla="*/ 181 h 196"/>
              <a:gd name="T46" fmla="*/ 161 w 197"/>
              <a:gd name="T47" fmla="*/ 190 h 196"/>
              <a:gd name="T48" fmla="*/ 161 w 197"/>
              <a:gd name="T49" fmla="*/ 195 h 196"/>
              <a:gd name="T50" fmla="*/ 164 w 197"/>
              <a:gd name="T51" fmla="*/ 196 h 196"/>
              <a:gd name="T52" fmla="*/ 166 w 197"/>
              <a:gd name="T53" fmla="*/ 195 h 196"/>
              <a:gd name="T54" fmla="*/ 195 w 197"/>
              <a:gd name="T55" fmla="*/ 166 h 196"/>
              <a:gd name="T56" fmla="*/ 195 w 197"/>
              <a:gd name="T57" fmla="*/ 161 h 196"/>
              <a:gd name="T58" fmla="*/ 190 w 197"/>
              <a:gd name="T59" fmla="*/ 161 h 196"/>
              <a:gd name="T60" fmla="*/ 60 w 197"/>
              <a:gd name="T61" fmla="*/ 91 h 196"/>
              <a:gd name="T62" fmla="*/ 73 w 197"/>
              <a:gd name="T63" fmla="*/ 78 h 196"/>
              <a:gd name="T64" fmla="*/ 73 w 197"/>
              <a:gd name="T65" fmla="*/ 73 h 196"/>
              <a:gd name="T66" fmla="*/ 68 w 197"/>
              <a:gd name="T67" fmla="*/ 73 h 196"/>
              <a:gd name="T68" fmla="*/ 55 w 197"/>
              <a:gd name="T69" fmla="*/ 86 h 196"/>
              <a:gd name="T70" fmla="*/ 23 w 197"/>
              <a:gd name="T71" fmla="*/ 55 h 196"/>
              <a:gd name="T72" fmla="*/ 54 w 197"/>
              <a:gd name="T73" fmla="*/ 24 h 196"/>
              <a:gd name="T74" fmla="*/ 101 w 197"/>
              <a:gd name="T75" fmla="*/ 71 h 196"/>
              <a:gd name="T76" fmla="*/ 70 w 197"/>
              <a:gd name="T77" fmla="*/ 102 h 196"/>
              <a:gd name="T78" fmla="*/ 60 w 197"/>
              <a:gd name="T79" fmla="*/ 91 h 196"/>
              <a:gd name="T80" fmla="*/ 81 w 197"/>
              <a:gd name="T81" fmla="*/ 112 h 196"/>
              <a:gd name="T82" fmla="*/ 94 w 197"/>
              <a:gd name="T83" fmla="*/ 99 h 196"/>
              <a:gd name="T84" fmla="*/ 99 w 197"/>
              <a:gd name="T85" fmla="*/ 99 h 196"/>
              <a:gd name="T86" fmla="*/ 99 w 197"/>
              <a:gd name="T87" fmla="*/ 104 h 196"/>
              <a:gd name="T88" fmla="*/ 86 w 197"/>
              <a:gd name="T89" fmla="*/ 117 h 196"/>
              <a:gd name="T90" fmla="*/ 81 w 197"/>
              <a:gd name="T91" fmla="*/ 112 h 196"/>
              <a:gd name="T92" fmla="*/ 96 w 197"/>
              <a:gd name="T93" fmla="*/ 128 h 196"/>
              <a:gd name="T94" fmla="*/ 109 w 197"/>
              <a:gd name="T95" fmla="*/ 115 h 196"/>
              <a:gd name="T96" fmla="*/ 114 w 197"/>
              <a:gd name="T97" fmla="*/ 115 h 196"/>
              <a:gd name="T98" fmla="*/ 114 w 197"/>
              <a:gd name="T99" fmla="*/ 120 h 196"/>
              <a:gd name="T100" fmla="*/ 101 w 197"/>
              <a:gd name="T101" fmla="*/ 133 h 196"/>
              <a:gd name="T102" fmla="*/ 96 w 197"/>
              <a:gd name="T103" fmla="*/ 128 h 196"/>
              <a:gd name="T104" fmla="*/ 130 w 197"/>
              <a:gd name="T105" fmla="*/ 135 h 196"/>
              <a:gd name="T106" fmla="*/ 117 w 197"/>
              <a:gd name="T107" fmla="*/ 148 h 196"/>
              <a:gd name="T108" fmla="*/ 112 w 197"/>
              <a:gd name="T109" fmla="*/ 143 h 196"/>
              <a:gd name="T110" fmla="*/ 125 w 197"/>
              <a:gd name="T111" fmla="*/ 130 h 196"/>
              <a:gd name="T112" fmla="*/ 130 w 197"/>
              <a:gd name="T113" fmla="*/ 130 h 196"/>
              <a:gd name="T114" fmla="*/ 130 w 197"/>
              <a:gd name="T115" fmla="*/ 1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7" h="196">
                <a:moveTo>
                  <a:pt x="190" y="161"/>
                </a:moveTo>
                <a:cubicBezTo>
                  <a:pt x="181" y="170"/>
                  <a:pt x="181" y="170"/>
                  <a:pt x="181" y="170"/>
                </a:cubicBezTo>
                <a:cubicBezTo>
                  <a:pt x="161" y="151"/>
                  <a:pt x="161" y="151"/>
                  <a:pt x="161" y="151"/>
                </a:cubicBezTo>
                <a:cubicBezTo>
                  <a:pt x="194" y="118"/>
                  <a:pt x="194" y="118"/>
                  <a:pt x="194" y="118"/>
                </a:cubicBezTo>
                <a:cubicBezTo>
                  <a:pt x="197" y="115"/>
                  <a:pt x="197" y="111"/>
                  <a:pt x="194" y="108"/>
                </a:cubicBezTo>
                <a:cubicBezTo>
                  <a:pt x="191" y="105"/>
                  <a:pt x="186" y="105"/>
                  <a:pt x="184" y="108"/>
                </a:cubicBezTo>
                <a:cubicBezTo>
                  <a:pt x="171" y="120"/>
                  <a:pt x="171" y="120"/>
                  <a:pt x="171" y="120"/>
                </a:cubicBezTo>
                <a:cubicBezTo>
                  <a:pt x="60" y="8"/>
                  <a:pt x="60" y="8"/>
                  <a:pt x="60" y="8"/>
                </a:cubicBezTo>
                <a:cubicBezTo>
                  <a:pt x="57" y="5"/>
                  <a:pt x="52" y="5"/>
                  <a:pt x="49" y="8"/>
                </a:cubicBezTo>
                <a:cubicBezTo>
                  <a:pt x="31" y="26"/>
                  <a:pt x="31" y="26"/>
                  <a:pt x="31" y="26"/>
                </a:cubicBezTo>
                <a:cubicBezTo>
                  <a:pt x="7" y="2"/>
                  <a:pt x="7" y="2"/>
                  <a:pt x="7" y="2"/>
                </a:cubicBezTo>
                <a:cubicBezTo>
                  <a:pt x="5" y="0"/>
                  <a:pt x="3" y="0"/>
                  <a:pt x="1" y="2"/>
                </a:cubicBezTo>
                <a:cubicBezTo>
                  <a:pt x="0" y="3"/>
                  <a:pt x="0" y="5"/>
                  <a:pt x="1" y="7"/>
                </a:cubicBezTo>
                <a:cubicBezTo>
                  <a:pt x="26" y="31"/>
                  <a:pt x="26" y="31"/>
                  <a:pt x="26" y="31"/>
                </a:cubicBezTo>
                <a:cubicBezTo>
                  <a:pt x="8" y="50"/>
                  <a:pt x="8" y="50"/>
                  <a:pt x="8" y="50"/>
                </a:cubicBezTo>
                <a:cubicBezTo>
                  <a:pt x="5" y="52"/>
                  <a:pt x="5" y="57"/>
                  <a:pt x="8" y="60"/>
                </a:cubicBezTo>
                <a:cubicBezTo>
                  <a:pt x="120" y="172"/>
                  <a:pt x="120" y="172"/>
                  <a:pt x="120" y="172"/>
                </a:cubicBezTo>
                <a:cubicBezTo>
                  <a:pt x="107" y="184"/>
                  <a:pt x="107" y="184"/>
                  <a:pt x="107" y="184"/>
                </a:cubicBezTo>
                <a:cubicBezTo>
                  <a:pt x="105" y="187"/>
                  <a:pt x="105" y="191"/>
                  <a:pt x="107" y="194"/>
                </a:cubicBezTo>
                <a:cubicBezTo>
                  <a:pt x="109" y="196"/>
                  <a:pt x="111" y="196"/>
                  <a:pt x="113" y="196"/>
                </a:cubicBezTo>
                <a:cubicBezTo>
                  <a:pt x="115" y="196"/>
                  <a:pt x="116" y="196"/>
                  <a:pt x="118" y="194"/>
                </a:cubicBezTo>
                <a:cubicBezTo>
                  <a:pt x="151" y="161"/>
                  <a:pt x="151" y="161"/>
                  <a:pt x="151" y="161"/>
                </a:cubicBezTo>
                <a:cubicBezTo>
                  <a:pt x="170" y="181"/>
                  <a:pt x="170" y="181"/>
                  <a:pt x="170" y="181"/>
                </a:cubicBezTo>
                <a:cubicBezTo>
                  <a:pt x="161" y="190"/>
                  <a:pt x="161" y="190"/>
                  <a:pt x="161" y="190"/>
                </a:cubicBezTo>
                <a:cubicBezTo>
                  <a:pt x="160" y="192"/>
                  <a:pt x="160" y="194"/>
                  <a:pt x="161" y="195"/>
                </a:cubicBezTo>
                <a:cubicBezTo>
                  <a:pt x="162" y="196"/>
                  <a:pt x="163" y="196"/>
                  <a:pt x="164" y="196"/>
                </a:cubicBezTo>
                <a:cubicBezTo>
                  <a:pt x="165" y="196"/>
                  <a:pt x="165" y="196"/>
                  <a:pt x="166" y="195"/>
                </a:cubicBezTo>
                <a:cubicBezTo>
                  <a:pt x="195" y="166"/>
                  <a:pt x="195" y="166"/>
                  <a:pt x="195" y="166"/>
                </a:cubicBezTo>
                <a:cubicBezTo>
                  <a:pt x="196" y="165"/>
                  <a:pt x="196" y="163"/>
                  <a:pt x="195" y="161"/>
                </a:cubicBezTo>
                <a:cubicBezTo>
                  <a:pt x="194" y="160"/>
                  <a:pt x="191" y="160"/>
                  <a:pt x="190" y="161"/>
                </a:cubicBezTo>
                <a:moveTo>
                  <a:pt x="60" y="91"/>
                </a:moveTo>
                <a:cubicBezTo>
                  <a:pt x="73" y="78"/>
                  <a:pt x="73" y="78"/>
                  <a:pt x="73" y="78"/>
                </a:cubicBezTo>
                <a:cubicBezTo>
                  <a:pt x="74" y="77"/>
                  <a:pt x="74" y="75"/>
                  <a:pt x="73" y="73"/>
                </a:cubicBezTo>
                <a:cubicBezTo>
                  <a:pt x="71" y="72"/>
                  <a:pt x="69" y="72"/>
                  <a:pt x="68" y="73"/>
                </a:cubicBezTo>
                <a:cubicBezTo>
                  <a:pt x="55" y="86"/>
                  <a:pt x="55" y="86"/>
                  <a:pt x="55" y="86"/>
                </a:cubicBezTo>
                <a:cubicBezTo>
                  <a:pt x="23" y="55"/>
                  <a:pt x="23" y="55"/>
                  <a:pt x="23" y="55"/>
                </a:cubicBezTo>
                <a:cubicBezTo>
                  <a:pt x="54" y="24"/>
                  <a:pt x="54" y="24"/>
                  <a:pt x="54" y="24"/>
                </a:cubicBezTo>
                <a:cubicBezTo>
                  <a:pt x="101" y="71"/>
                  <a:pt x="101" y="71"/>
                  <a:pt x="101" y="71"/>
                </a:cubicBezTo>
                <a:cubicBezTo>
                  <a:pt x="70" y="102"/>
                  <a:pt x="70" y="102"/>
                  <a:pt x="70" y="102"/>
                </a:cubicBezTo>
                <a:lnTo>
                  <a:pt x="60" y="91"/>
                </a:lnTo>
                <a:close/>
                <a:moveTo>
                  <a:pt x="81" y="112"/>
                </a:moveTo>
                <a:cubicBezTo>
                  <a:pt x="94" y="99"/>
                  <a:pt x="94" y="99"/>
                  <a:pt x="94" y="99"/>
                </a:cubicBezTo>
                <a:cubicBezTo>
                  <a:pt x="95" y="98"/>
                  <a:pt x="97" y="98"/>
                  <a:pt x="99" y="99"/>
                </a:cubicBezTo>
                <a:cubicBezTo>
                  <a:pt x="100" y="101"/>
                  <a:pt x="100" y="103"/>
                  <a:pt x="99" y="104"/>
                </a:cubicBezTo>
                <a:cubicBezTo>
                  <a:pt x="86" y="117"/>
                  <a:pt x="86" y="117"/>
                  <a:pt x="86" y="117"/>
                </a:cubicBezTo>
                <a:lnTo>
                  <a:pt x="81" y="112"/>
                </a:lnTo>
                <a:close/>
                <a:moveTo>
                  <a:pt x="96" y="128"/>
                </a:moveTo>
                <a:cubicBezTo>
                  <a:pt x="109" y="115"/>
                  <a:pt x="109" y="115"/>
                  <a:pt x="109" y="115"/>
                </a:cubicBezTo>
                <a:cubicBezTo>
                  <a:pt x="111" y="113"/>
                  <a:pt x="113" y="113"/>
                  <a:pt x="114" y="115"/>
                </a:cubicBezTo>
                <a:cubicBezTo>
                  <a:pt x="116" y="116"/>
                  <a:pt x="116" y="118"/>
                  <a:pt x="114" y="120"/>
                </a:cubicBezTo>
                <a:cubicBezTo>
                  <a:pt x="101" y="133"/>
                  <a:pt x="101" y="133"/>
                  <a:pt x="101" y="133"/>
                </a:cubicBezTo>
                <a:lnTo>
                  <a:pt x="96" y="128"/>
                </a:lnTo>
                <a:close/>
                <a:moveTo>
                  <a:pt x="130" y="135"/>
                </a:moveTo>
                <a:cubicBezTo>
                  <a:pt x="117" y="148"/>
                  <a:pt x="117" y="148"/>
                  <a:pt x="117" y="148"/>
                </a:cubicBezTo>
                <a:cubicBezTo>
                  <a:pt x="112" y="143"/>
                  <a:pt x="112" y="143"/>
                  <a:pt x="112" y="143"/>
                </a:cubicBezTo>
                <a:cubicBezTo>
                  <a:pt x="125" y="130"/>
                  <a:pt x="125" y="130"/>
                  <a:pt x="125" y="130"/>
                </a:cubicBezTo>
                <a:cubicBezTo>
                  <a:pt x="126" y="129"/>
                  <a:pt x="129" y="129"/>
                  <a:pt x="130" y="130"/>
                </a:cubicBezTo>
                <a:cubicBezTo>
                  <a:pt x="131" y="132"/>
                  <a:pt x="131" y="134"/>
                  <a:pt x="130" y="135"/>
                </a:cubicBezTo>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marL="0" marR="0" lvl="0" indent="0" algn="l" defTabSz="121245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5" name="TextBox 4">
            <a:extLst>
              <a:ext uri="{FF2B5EF4-FFF2-40B4-BE49-F238E27FC236}">
                <a16:creationId xmlns:a16="http://schemas.microsoft.com/office/drawing/2014/main" id="{F798C41F-C5B4-8F13-01C1-8C6706CF8A51}"/>
              </a:ext>
            </a:extLst>
          </p:cNvPr>
          <p:cNvSpPr txBox="1"/>
          <p:nvPr/>
        </p:nvSpPr>
        <p:spPr>
          <a:xfrm>
            <a:off x="5525892" y="5113715"/>
            <a:ext cx="248534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a:ea typeface="+mn-ea"/>
                <a:cs typeface="Noto Sans"/>
              </a:rPr>
              <a:t>***</a:t>
            </a:r>
            <a:endParaRPr kumimoji="0" sz="1100" b="0" i="0" u="none" strike="noStrike" kern="1200" cap="none" spc="0" normalizeH="0" baseline="0" noProof="0">
              <a:ln>
                <a:noFill/>
              </a:ln>
              <a:solidFill>
                <a:srgbClr val="000000"/>
              </a:solidFill>
              <a:effectLst/>
              <a:uLnTx/>
              <a:uFillTx/>
              <a:latin typeface="GSK Precision Light"/>
              <a:ea typeface="+mn-ea"/>
              <a:cs typeface="Noto Sans"/>
            </a:endParaRPr>
          </a:p>
        </p:txBody>
      </p:sp>
      <p:sp>
        <p:nvSpPr>
          <p:cNvPr id="8" name="Subtitle 7">
            <a:extLst>
              <a:ext uri="{FF2B5EF4-FFF2-40B4-BE49-F238E27FC236}">
                <a16:creationId xmlns:a16="http://schemas.microsoft.com/office/drawing/2014/main" id="{36720822-6E6B-FED1-7884-5BA1DABDCC13}"/>
              </a:ext>
            </a:extLst>
          </p:cNvPr>
          <p:cNvSpPr>
            <a:spLocks noGrp="1"/>
          </p:cNvSpPr>
          <p:nvPr>
            <p:ph type="subTitle" idx="1"/>
          </p:nvPr>
        </p:nvSpPr>
        <p:spPr>
          <a:xfrm>
            <a:off x="365125" y="694950"/>
            <a:ext cx="11460164" cy="352800"/>
          </a:xfrm>
        </p:spPr>
        <p:txBody>
          <a:bodyPr/>
          <a:lstStyle/>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endParaRPr kumimoji="0" sz="1600" b="0" i="0" u="none" strike="noStrike" cap="none" normalizeH="0" baseline="0">
              <a:ln>
                <a:noFill/>
              </a:ln>
              <a:solidFill>
                <a:srgbClr val="000000"/>
              </a:solidFill>
              <a:effectLst/>
              <a:uLnTx/>
              <a:uFillTx/>
              <a:latin typeface="Arial"/>
              <a:ea typeface="+mn-ea"/>
              <a:cs typeface="Arial"/>
            </a:endParaRPr>
          </a:p>
        </p:txBody>
      </p:sp>
      <p:sp>
        <p:nvSpPr>
          <p:cNvPr id="3" name="TextBox 2">
            <a:extLst>
              <a:ext uri="{FF2B5EF4-FFF2-40B4-BE49-F238E27FC236}">
                <a16:creationId xmlns:a16="http://schemas.microsoft.com/office/drawing/2014/main" id="{101A5E95-7319-700E-D85F-DE30DF5E7968}"/>
              </a:ext>
            </a:extLst>
          </p:cNvPr>
          <p:cNvSpPr txBox="1"/>
          <p:nvPr/>
        </p:nvSpPr>
        <p:spPr>
          <a:xfrm>
            <a:off x="10898182" y="5207440"/>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7" name="TextBox 6">
            <a:extLst>
              <a:ext uri="{FF2B5EF4-FFF2-40B4-BE49-F238E27FC236}">
                <a16:creationId xmlns:a16="http://schemas.microsoft.com/office/drawing/2014/main" id="{3795B416-0969-C4F5-D3E9-6F4A2F5F0EEA}"/>
              </a:ext>
            </a:extLst>
          </p:cNvPr>
          <p:cNvSpPr txBox="1"/>
          <p:nvPr/>
        </p:nvSpPr>
        <p:spPr>
          <a:xfrm>
            <a:off x="9979020" y="5209333"/>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9" name="TextBox 8">
            <a:extLst>
              <a:ext uri="{FF2B5EF4-FFF2-40B4-BE49-F238E27FC236}">
                <a16:creationId xmlns:a16="http://schemas.microsoft.com/office/drawing/2014/main" id="{EC3B093D-E1C0-41CA-562E-CCA320E479EE}"/>
              </a:ext>
            </a:extLst>
          </p:cNvPr>
          <p:cNvSpPr txBox="1"/>
          <p:nvPr/>
        </p:nvSpPr>
        <p:spPr>
          <a:xfrm>
            <a:off x="9097954" y="5208845"/>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10" name="TextBox 9">
            <a:extLst>
              <a:ext uri="{FF2B5EF4-FFF2-40B4-BE49-F238E27FC236}">
                <a16:creationId xmlns:a16="http://schemas.microsoft.com/office/drawing/2014/main" id="{3905F74D-F1E5-95EA-C6D1-1E940EB06B2F}"/>
              </a:ext>
            </a:extLst>
          </p:cNvPr>
          <p:cNvSpPr txBox="1"/>
          <p:nvPr/>
        </p:nvSpPr>
        <p:spPr>
          <a:xfrm>
            <a:off x="8181173" y="5208357"/>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12" name="TextBox 11">
            <a:extLst>
              <a:ext uri="{FF2B5EF4-FFF2-40B4-BE49-F238E27FC236}">
                <a16:creationId xmlns:a16="http://schemas.microsoft.com/office/drawing/2014/main" id="{5847AAE9-9E8C-826B-F4F6-D7174E6F141A}"/>
              </a:ext>
            </a:extLst>
          </p:cNvPr>
          <p:cNvSpPr txBox="1"/>
          <p:nvPr/>
        </p:nvSpPr>
        <p:spPr>
          <a:xfrm>
            <a:off x="7264392" y="5207869"/>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14" name="TextBox 13">
            <a:extLst>
              <a:ext uri="{FF2B5EF4-FFF2-40B4-BE49-F238E27FC236}">
                <a16:creationId xmlns:a16="http://schemas.microsoft.com/office/drawing/2014/main" id="{C840167F-304A-911B-6EBD-66BC9C7C7CA9}"/>
              </a:ext>
            </a:extLst>
          </p:cNvPr>
          <p:cNvSpPr txBox="1"/>
          <p:nvPr/>
        </p:nvSpPr>
        <p:spPr>
          <a:xfrm>
            <a:off x="6342849" y="5207381"/>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15" name="TextBox 14">
            <a:extLst>
              <a:ext uri="{FF2B5EF4-FFF2-40B4-BE49-F238E27FC236}">
                <a16:creationId xmlns:a16="http://schemas.microsoft.com/office/drawing/2014/main" id="{1D652E07-DA46-9DE4-E097-D0CB2ABADB23}"/>
              </a:ext>
            </a:extLst>
          </p:cNvPr>
          <p:cNvSpPr txBox="1"/>
          <p:nvPr/>
        </p:nvSpPr>
        <p:spPr>
          <a:xfrm>
            <a:off x="5426068" y="5209274"/>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16" name="TextBox 15">
            <a:extLst>
              <a:ext uri="{FF2B5EF4-FFF2-40B4-BE49-F238E27FC236}">
                <a16:creationId xmlns:a16="http://schemas.microsoft.com/office/drawing/2014/main" id="{93400ACD-D57E-1D44-94F5-66E94C4736A5}"/>
              </a:ext>
            </a:extLst>
          </p:cNvPr>
          <p:cNvSpPr txBox="1"/>
          <p:nvPr/>
        </p:nvSpPr>
        <p:spPr>
          <a:xfrm>
            <a:off x="4509287" y="5208786"/>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17" name="TextBox 16">
            <a:extLst>
              <a:ext uri="{FF2B5EF4-FFF2-40B4-BE49-F238E27FC236}">
                <a16:creationId xmlns:a16="http://schemas.microsoft.com/office/drawing/2014/main" id="{68015AEC-0CBE-B4FF-6343-7ACB63102C9A}"/>
              </a:ext>
            </a:extLst>
          </p:cNvPr>
          <p:cNvSpPr txBox="1"/>
          <p:nvPr/>
        </p:nvSpPr>
        <p:spPr>
          <a:xfrm>
            <a:off x="3590125" y="5208298"/>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18" name="TextBox 17">
            <a:extLst>
              <a:ext uri="{FF2B5EF4-FFF2-40B4-BE49-F238E27FC236}">
                <a16:creationId xmlns:a16="http://schemas.microsoft.com/office/drawing/2014/main" id="{08B37055-8322-FCFE-51EC-0E79BBFB02B9}"/>
              </a:ext>
            </a:extLst>
          </p:cNvPr>
          <p:cNvSpPr txBox="1"/>
          <p:nvPr/>
        </p:nvSpPr>
        <p:spPr>
          <a:xfrm>
            <a:off x="2673344" y="5207810"/>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19" name="TextBox 18">
            <a:extLst>
              <a:ext uri="{FF2B5EF4-FFF2-40B4-BE49-F238E27FC236}">
                <a16:creationId xmlns:a16="http://schemas.microsoft.com/office/drawing/2014/main" id="{752AA226-DF5D-5CFD-33BB-8FB575969E18}"/>
              </a:ext>
            </a:extLst>
          </p:cNvPr>
          <p:cNvSpPr txBox="1"/>
          <p:nvPr/>
        </p:nvSpPr>
        <p:spPr>
          <a:xfrm>
            <a:off x="1754182" y="5207322"/>
            <a:ext cx="98431" cy="13891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
                <a:srgbClr val="F36633"/>
              </a:buClr>
              <a:buSzPct val="110000"/>
              <a:buFontTx/>
              <a:buNone/>
              <a:tabLst/>
              <a:defRPr/>
            </a:pPr>
            <a:r>
              <a:rPr kumimoji="0" lang="en-IN" sz="1000" b="0" i="0" u="none" strike="noStrike" kern="1200" cap="none" spc="0" normalizeH="0" baseline="0" noProof="0">
                <a:ln>
                  <a:noFill/>
                </a:ln>
                <a:solidFill>
                  <a:srgbClr val="000000"/>
                </a:solidFill>
                <a:effectLst/>
                <a:uLnTx/>
                <a:uFillTx/>
                <a:latin typeface="GSK Precision Light"/>
                <a:ea typeface="+mn-ea"/>
                <a:cs typeface="Noto Sans"/>
              </a:rPr>
              <a:t>J</a:t>
            </a:r>
          </a:p>
        </p:txBody>
      </p:sp>
      <p:sp>
        <p:nvSpPr>
          <p:cNvPr id="6" name="Textfeld 5">
            <a:extLst>
              <a:ext uri="{FF2B5EF4-FFF2-40B4-BE49-F238E27FC236}">
                <a16:creationId xmlns:a16="http://schemas.microsoft.com/office/drawing/2014/main" id="{FA7E131A-A8BF-E4C0-6A5E-048A4DBEF2E9}"/>
              </a:ext>
            </a:extLst>
          </p:cNvPr>
          <p:cNvSpPr txBox="1"/>
          <p:nvPr/>
        </p:nvSpPr>
        <p:spPr>
          <a:xfrm>
            <a:off x="4558502" y="5401972"/>
            <a:ext cx="2150677" cy="335803"/>
          </a:xfrm>
          <a:prstGeom prst="rect">
            <a:avLst/>
          </a:prstGeom>
          <a:noFill/>
        </p:spPr>
        <p:txBody>
          <a:bodyPr wrap="none" lIns="36000" tIns="36000" rIns="36000" bIns="36000" rtlCol="0">
            <a:no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Jahre seit Impfung </a:t>
            </a:r>
          </a:p>
        </p:txBody>
      </p:sp>
      <p:sp>
        <p:nvSpPr>
          <p:cNvPr id="20" name="Arrow: Right 58">
            <a:extLst>
              <a:ext uri="{FF2B5EF4-FFF2-40B4-BE49-F238E27FC236}">
                <a16:creationId xmlns:a16="http://schemas.microsoft.com/office/drawing/2014/main" id="{B0F688E4-6080-64F8-8C7E-0029201A6954}"/>
              </a:ext>
            </a:extLst>
          </p:cNvPr>
          <p:cNvSpPr/>
          <p:nvPr/>
        </p:nvSpPr>
        <p:spPr bwMode="auto">
          <a:xfrm>
            <a:off x="763569" y="862336"/>
            <a:ext cx="10709041" cy="1081138"/>
          </a:xfrm>
          <a:prstGeom prst="rightArrow">
            <a:avLst>
              <a:gd name="adj1" fmla="val 50000"/>
              <a:gd name="adj2" fmla="val 48884"/>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ctr" anchorCtr="0" forceAA="0" compatLnSpc="1">
            <a:prstTxWarp prst="textNoShape">
              <a:avLst/>
            </a:prstTxWarp>
            <a:noAutofit/>
          </a:bodyPr>
          <a:lstStyle/>
          <a:p>
            <a:pPr marL="0" marR="0" lvl="0" indent="0" algn="ctr" defTabSz="1212428" rtl="0" eaLnBrk="1" fontAlgn="auto" latinLnBrk="0" hangingPunct="1">
              <a:lnSpc>
                <a:spcPct val="100000"/>
              </a:lnSpc>
              <a:spcBef>
                <a:spcPts val="30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Arial"/>
                <a:ea typeface="+mn-ea"/>
                <a:cs typeface="Noto Sans"/>
              </a:rPr>
              <a:t>87,73 % </a:t>
            </a:r>
            <a:endParaRPr kumimoji="0" lang="de-de" sz="1400" b="1" i="0" u="none" strike="noStrike" kern="1200" cap="none" spc="0" normalizeH="0" baseline="0" noProof="0">
              <a:ln>
                <a:noFill/>
              </a:ln>
              <a:solidFill>
                <a:prstClr val="white"/>
              </a:solidFill>
              <a:effectLst/>
              <a:uLnTx/>
              <a:uFillTx/>
              <a:latin typeface="Arial"/>
              <a:ea typeface="+mn-ea"/>
              <a:cs typeface="Noto Sans"/>
            </a:endParaRPr>
          </a:p>
          <a:p>
            <a:pPr marL="0" marR="0" lvl="0" indent="0" algn="ctr" defTabSz="1212428" rtl="0" eaLnBrk="1" fontAlgn="auto" latinLnBrk="0" hangingPunct="1">
              <a:lnSpc>
                <a:spcPct val="100000"/>
              </a:lnSpc>
              <a:spcBef>
                <a:spcPts val="30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Arial"/>
                <a:ea typeface="+mn-ea"/>
                <a:cs typeface="Noto Sans"/>
              </a:rPr>
              <a:t>Gesamtwirksamkeit ab Impfung bis zum Zeitpunkt 11 Jahre nach Impfung</a:t>
            </a:r>
            <a:endParaRPr kumimoji="0" sz="1200" b="1" i="0" u="none" strike="noStrike" kern="1200" cap="none" spc="0" normalizeH="0" baseline="0" noProof="0">
              <a:ln>
                <a:noFill/>
              </a:ln>
              <a:solidFill>
                <a:prstClr val="white"/>
              </a:solidFill>
              <a:effectLst/>
              <a:uLnTx/>
              <a:uFillTx/>
              <a:latin typeface="GSK Precision Light"/>
              <a:ea typeface="+mn-ea"/>
              <a:cs typeface="Noto Sans"/>
            </a:endParaRPr>
          </a:p>
        </p:txBody>
      </p:sp>
      <p:sp>
        <p:nvSpPr>
          <p:cNvPr id="21" name="Rechteck 20">
            <a:extLst>
              <a:ext uri="{FF2B5EF4-FFF2-40B4-BE49-F238E27FC236}">
                <a16:creationId xmlns:a16="http://schemas.microsoft.com/office/drawing/2014/main" id="{6A8A0AF2-0364-D26B-0FBE-50AD1263136B}"/>
              </a:ext>
            </a:extLst>
          </p:cNvPr>
          <p:cNvSpPr/>
          <p:nvPr/>
        </p:nvSpPr>
        <p:spPr bwMode="auto">
          <a:xfrm>
            <a:off x="10496707" y="2583083"/>
            <a:ext cx="1043691" cy="2918431"/>
          </a:xfrm>
          <a:prstGeom prst="rect">
            <a:avLst/>
          </a:prstGeom>
          <a:noFill/>
          <a:ln w="28575">
            <a:solidFill>
              <a:srgbClr val="0070C0"/>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914400" rtl="0" eaLnBrk="0" fontAlgn="auto" latinLnBrk="0" hangingPunct="0">
              <a:lnSpc>
                <a:spcPct val="100000"/>
              </a:lnSpc>
              <a:spcBef>
                <a:spcPts val="300"/>
              </a:spcBef>
              <a:spcAft>
                <a:spcPts val="300"/>
              </a:spcAft>
              <a:buClr>
                <a:srgbClr val="F36633"/>
              </a:buClr>
              <a:buSzPct val="110000"/>
              <a:buFont typeface="GSK Precision Light" panose="020B0604020202020204" pitchFamily="34" charset="0"/>
              <a:buChar char="•"/>
              <a:tabLst/>
              <a:defRPr/>
            </a:pPr>
            <a:endParaRPr kumimoji="0" lang="de-DE" sz="1600" b="0" i="0" u="none" strike="noStrike" kern="0" cap="none" spc="0" normalizeH="0" baseline="0" noProof="0" err="1">
              <a:ln>
                <a:noFill/>
              </a:ln>
              <a:solidFill>
                <a:srgbClr val="000000"/>
              </a:solidFill>
              <a:effectLst/>
              <a:uLnTx/>
              <a:uFillTx/>
              <a:latin typeface="GSK Precision Light"/>
              <a:ea typeface="+mn-ea"/>
              <a:cs typeface="Noto Sans"/>
            </a:endParaRPr>
          </a:p>
        </p:txBody>
      </p:sp>
    </p:spTree>
    <p:extLst>
      <p:ext uri="{BB962C8B-B14F-4D97-AF65-F5344CB8AC3E}">
        <p14:creationId xmlns:p14="http://schemas.microsoft.com/office/powerpoint/2010/main" val="46640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2798AA-17D2-4269-A1AE-1F806C8D214F}"/>
              </a:ext>
            </a:extLst>
          </p:cNvPr>
          <p:cNvSpPr>
            <a:spLocks noGrp="1"/>
          </p:cNvSpPr>
          <p:nvPr>
            <p:ph type="sldNum" sz="quarter" idx="11"/>
          </p:nvPr>
        </p:nvSpPr>
        <p:spPr/>
        <p:txBody>
          <a:bodyPr>
            <a:normAutofit/>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9F9F533D-B52E-4A2F-BF72-0ADD2D94BD75}" type="slidenum">
              <a:rPr lang="en-GB" sz="1000" smtClean="0"/>
              <a:pPr/>
              <a:t>62</a:t>
            </a:fld>
            <a:endParaRPr lang="en-GB" sz="1000"/>
          </a:p>
        </p:txBody>
      </p:sp>
      <p:sp>
        <p:nvSpPr>
          <p:cNvPr id="2" name="Title 1">
            <a:extLst>
              <a:ext uri="{FF2B5EF4-FFF2-40B4-BE49-F238E27FC236}">
                <a16:creationId xmlns:a16="http://schemas.microsoft.com/office/drawing/2014/main" id="{CA806DD2-1FA6-45D3-A761-1949CBCF376C}"/>
              </a:ext>
            </a:extLst>
          </p:cNvPr>
          <p:cNvSpPr>
            <a:spLocks noGrp="1"/>
          </p:cNvSpPr>
          <p:nvPr>
            <p:ph type="title"/>
          </p:nvPr>
        </p:nvSpPr>
        <p:spPr/>
        <p:txBody>
          <a:bodyPr>
            <a:normAutofit fontScale="9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800" err="1">
                <a:solidFill>
                  <a:srgbClr val="F36633"/>
                </a:solidFill>
                <a:latin typeface="Arial" panose="020B0604020202020204" pitchFamily="34" charset="0"/>
                <a:cs typeface="Arial" panose="020B0604020202020204" pitchFamily="34" charset="0"/>
              </a:rPr>
              <a:t>Zusammenfassung</a:t>
            </a:r>
            <a:endParaRPr lang="en-GB" sz="2800">
              <a:solidFill>
                <a:srgbClr val="F36633"/>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E20F4DF-6D74-421B-8B4D-04093459BED6}"/>
              </a:ext>
            </a:extLst>
          </p:cNvPr>
          <p:cNvSpPr>
            <a:spLocks noGrp="1"/>
          </p:cNvSpPr>
          <p:nvPr>
            <p:ph type="subTitle" idx="1"/>
          </p:nvPr>
        </p:nvSpPr>
        <p:spPr>
          <a:xfrm>
            <a:off x="365125" y="699352"/>
            <a:ext cx="11460164" cy="3528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2000">
              <a:latin typeface="Arial" panose="020B0604020202020204" pitchFamily="34" charset="0"/>
              <a:cs typeface="Arial" panose="020B0604020202020204" pitchFamily="34" charset="0"/>
            </a:endParaRPr>
          </a:p>
        </p:txBody>
      </p:sp>
      <p:grpSp>
        <p:nvGrpSpPr>
          <p:cNvPr id="28" name="Gruppieren 27">
            <a:extLst>
              <a:ext uri="{FF2B5EF4-FFF2-40B4-BE49-F238E27FC236}">
                <a16:creationId xmlns:a16="http://schemas.microsoft.com/office/drawing/2014/main" id="{06E55026-6B1B-6AFD-1908-B2CC9FE2A68E}"/>
              </a:ext>
            </a:extLst>
          </p:cNvPr>
          <p:cNvGrpSpPr/>
          <p:nvPr/>
        </p:nvGrpSpPr>
        <p:grpSpPr>
          <a:xfrm>
            <a:off x="472459" y="2741492"/>
            <a:ext cx="11232000" cy="672001"/>
            <a:chOff x="472459" y="3088775"/>
            <a:chExt cx="11232000" cy="672001"/>
          </a:xfrm>
        </p:grpSpPr>
        <p:sp>
          <p:nvSpPr>
            <p:cNvPr id="14" name="Rectangle 13">
              <a:extLst>
                <a:ext uri="{FF2B5EF4-FFF2-40B4-BE49-F238E27FC236}">
                  <a16:creationId xmlns:a16="http://schemas.microsoft.com/office/drawing/2014/main" id="{8F5B61C4-F4B0-4B25-A8FB-76DDFD7B9FE6}"/>
                </a:ext>
              </a:extLst>
            </p:cNvPr>
            <p:cNvSpPr/>
            <p:nvPr/>
          </p:nvSpPr>
          <p:spPr>
            <a:xfrm>
              <a:off x="472459" y="3088776"/>
              <a:ext cx="11232000" cy="672000"/>
            </a:xfrm>
            <a:prstGeom prst="rect">
              <a:avLst/>
            </a:prstGeom>
            <a:solidFill>
              <a:srgbClr val="BC1077"/>
            </a:solidFill>
            <a:ln w="9525">
              <a:solidFill>
                <a:srgbClr val="BC1077"/>
              </a:solidFill>
            </a:ln>
          </p:spPr>
          <p:style>
            <a:lnRef idx="2">
              <a:schemeClr val="accent1">
                <a:shade val="50000"/>
              </a:schemeClr>
            </a:lnRef>
            <a:fillRef idx="1">
              <a:schemeClr val="accent1"/>
            </a:fillRef>
            <a:effectRef idx="0">
              <a:schemeClr val="accent1"/>
            </a:effectRef>
            <a:fontRef idx="minor">
              <a:schemeClr val="lt1"/>
            </a:fontRef>
          </p:style>
          <p:txBody>
            <a:bodyPr lIns="828000" tIns="0" rIns="180000" bIns="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1200" cap="none" spc="0" normalizeH="0" baseline="0" noProof="0" err="1">
                  <a:ln>
                    <a:noFill/>
                  </a:ln>
                  <a:solidFill>
                    <a:schemeClr val="bg1"/>
                  </a:solidFill>
                  <a:effectLst/>
                  <a:uLnTx/>
                  <a:uFillTx/>
                  <a:latin typeface="Arial"/>
                  <a:ea typeface="+mn-ea"/>
                  <a:cs typeface="Noto Sans"/>
                </a:rPr>
                <a:t>Chronische</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Nierenfunktionserkrankungen</a:t>
              </a:r>
              <a:r>
                <a:rPr kumimoji="0" lang="en-GB" sz="1400" b="0" i="0" u="none" strike="noStrike" kern="1200" cap="none" spc="0" normalizeH="0" baseline="0" noProof="0">
                  <a:ln>
                    <a:noFill/>
                  </a:ln>
                  <a:solidFill>
                    <a:schemeClr val="bg1"/>
                  </a:solidFill>
                  <a:effectLst/>
                  <a:uLnTx/>
                  <a:uFillTx/>
                  <a:latin typeface="Arial"/>
                  <a:ea typeface="+mn-ea"/>
                  <a:cs typeface="Noto Sans"/>
                </a:rPr>
                <a:t>, Diabetes mellitus, </a:t>
              </a:r>
              <a:r>
                <a:rPr kumimoji="0" lang="en-GB" sz="1400" b="0" i="0" u="none" strike="noStrike" kern="1200" cap="none" spc="0" normalizeH="0" baseline="0" noProof="0" err="1">
                  <a:ln>
                    <a:noFill/>
                  </a:ln>
                  <a:solidFill>
                    <a:schemeClr val="bg1"/>
                  </a:solidFill>
                  <a:effectLst/>
                  <a:uLnTx/>
                  <a:uFillTx/>
                  <a:latin typeface="Arial"/>
                  <a:ea typeface="+mn-ea"/>
                  <a:cs typeface="Noto Sans"/>
                </a:rPr>
                <a:t>kardiovaskuläre</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Erkrankungen</a:t>
              </a:r>
              <a:r>
                <a:rPr kumimoji="0" lang="en-GB" sz="1400" b="0" i="0" u="none" strike="noStrike" kern="1200" cap="none" spc="0" normalizeH="0" baseline="0" noProof="0">
                  <a:ln>
                    <a:noFill/>
                  </a:ln>
                  <a:solidFill>
                    <a:schemeClr val="bg1"/>
                  </a:solidFill>
                  <a:effectLst/>
                  <a:uLnTx/>
                  <a:uFillTx/>
                  <a:latin typeface="Arial"/>
                  <a:ea typeface="+mn-ea"/>
                  <a:cs typeface="Noto Sans"/>
                </a:rPr>
                <a:t> und </a:t>
              </a:r>
              <a:r>
                <a:rPr kumimoji="0" lang="en-GB" sz="1400" b="0" i="0" u="none" strike="noStrike" kern="1200" cap="none" spc="0" normalizeH="0" baseline="0" noProof="0" err="1">
                  <a:ln>
                    <a:noFill/>
                  </a:ln>
                  <a:solidFill>
                    <a:schemeClr val="bg1"/>
                  </a:solidFill>
                  <a:effectLst/>
                  <a:uLnTx/>
                  <a:uFillTx/>
                  <a:latin typeface="Arial"/>
                  <a:ea typeface="+mn-ea"/>
                  <a:cs typeface="Noto Sans"/>
                </a:rPr>
                <a:t>rheumatische</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Erkrankungen</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erhöhen</a:t>
              </a:r>
              <a:r>
                <a:rPr kumimoji="0" lang="en-GB" sz="1400" b="0" i="0" u="none" strike="noStrike" kern="1200" cap="none" spc="0" normalizeH="0" baseline="0" noProof="0">
                  <a:ln>
                    <a:noFill/>
                  </a:ln>
                  <a:solidFill>
                    <a:schemeClr val="bg1"/>
                  </a:solidFill>
                  <a:effectLst/>
                  <a:uLnTx/>
                  <a:uFillTx/>
                  <a:latin typeface="Arial"/>
                  <a:ea typeface="+mn-ea"/>
                  <a:cs typeface="Noto Sans"/>
                </a:rPr>
                <a:t> das </a:t>
              </a:r>
              <a:r>
                <a:rPr kumimoji="0" lang="en-GB" sz="1400" b="0" i="0" u="none" strike="noStrike" kern="1200" cap="none" spc="0" normalizeH="0" baseline="0" noProof="0" err="1">
                  <a:ln>
                    <a:noFill/>
                  </a:ln>
                  <a:solidFill>
                    <a:schemeClr val="bg1"/>
                  </a:solidFill>
                  <a:effectLst/>
                  <a:uLnTx/>
                  <a:uFillTx/>
                  <a:latin typeface="Arial"/>
                  <a:ea typeface="+mn-ea"/>
                  <a:cs typeface="Noto Sans"/>
                </a:rPr>
                <a:t>Risiko</a:t>
              </a:r>
              <a:r>
                <a:rPr kumimoji="0" lang="en-GB" sz="1400" b="0" i="0" u="none" strike="noStrike" kern="1200" cap="none" spc="0" normalizeH="0" baseline="0" noProof="0">
                  <a:ln>
                    <a:noFill/>
                  </a:ln>
                  <a:solidFill>
                    <a:schemeClr val="bg1"/>
                  </a:solidFill>
                  <a:effectLst/>
                  <a:uLnTx/>
                  <a:uFillTx/>
                  <a:latin typeface="Arial"/>
                  <a:ea typeface="+mn-ea"/>
                  <a:cs typeface="Noto Sans"/>
                </a:rPr>
                <a:t> für HZ</a:t>
              </a:r>
              <a:r>
                <a:rPr kumimoji="0" lang="en-GB" sz="1400" b="0" i="0" u="none" strike="noStrike" kern="1200" cap="none" spc="0" normalizeH="0" baseline="30000" noProof="0">
                  <a:ln>
                    <a:noFill/>
                  </a:ln>
                  <a:solidFill>
                    <a:schemeClr val="bg1"/>
                  </a:solidFill>
                  <a:effectLst/>
                  <a:uLnTx/>
                  <a:uFillTx/>
                  <a:latin typeface="Arial"/>
                  <a:ea typeface="+mn-ea"/>
                  <a:cs typeface="Noto Sans"/>
                </a:rPr>
                <a:t>3</a:t>
              </a:r>
              <a:r>
                <a:rPr lang="en-GB" sz="1400" baseline="30000">
                  <a:solidFill>
                    <a:schemeClr val="bg1"/>
                  </a:solidFill>
                  <a:latin typeface="Arial"/>
                  <a:cs typeface="Noto Sans"/>
                </a:rPr>
                <a:t>-5</a:t>
              </a:r>
              <a:r>
                <a:rPr kumimoji="0" lang="en-GB" sz="1400" b="0" i="0" u="none" strike="noStrike" kern="1200" cap="none" spc="0" normalizeH="0" baseline="0" noProof="0">
                  <a:ln>
                    <a:noFill/>
                  </a:ln>
                  <a:solidFill>
                    <a:schemeClr val="bg1"/>
                  </a:solidFill>
                  <a:effectLst/>
                  <a:uLnTx/>
                  <a:uFillTx/>
                  <a:latin typeface="Arial"/>
                  <a:ea typeface="+mn-ea"/>
                  <a:cs typeface="Noto Sans"/>
                </a:rPr>
                <a:t>*</a:t>
              </a:r>
            </a:p>
          </p:txBody>
        </p:sp>
        <p:sp>
          <p:nvSpPr>
            <p:cNvPr id="15" name="Arrow: Pentagon 14">
              <a:extLst>
                <a:ext uri="{FF2B5EF4-FFF2-40B4-BE49-F238E27FC236}">
                  <a16:creationId xmlns:a16="http://schemas.microsoft.com/office/drawing/2014/main" id="{8AC2EDA4-0ED1-491D-A379-B314ABF43D76}"/>
                </a:ext>
              </a:extLst>
            </p:cNvPr>
            <p:cNvSpPr/>
            <p:nvPr/>
          </p:nvSpPr>
          <p:spPr>
            <a:xfrm>
              <a:off x="472461" y="3088775"/>
              <a:ext cx="677522" cy="672000"/>
            </a:xfrm>
            <a:prstGeom prst="homePlate">
              <a:avLst>
                <a:gd name="adj" fmla="val 33139"/>
              </a:avLst>
            </a:prstGeom>
            <a:solidFill>
              <a:schemeClr val="bg1"/>
            </a:solidFill>
            <a:ln w="9525">
              <a:solidFill>
                <a:srgbClr val="BC1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spcAft>
                  <a:spcPts val="400"/>
                </a:spcAft>
              </a:pPr>
              <a:endParaRPr lang="en-GB" sz="1351"/>
            </a:p>
          </p:txBody>
        </p:sp>
      </p:grpSp>
      <p:grpSp>
        <p:nvGrpSpPr>
          <p:cNvPr id="27" name="Gruppieren 26">
            <a:extLst>
              <a:ext uri="{FF2B5EF4-FFF2-40B4-BE49-F238E27FC236}">
                <a16:creationId xmlns:a16="http://schemas.microsoft.com/office/drawing/2014/main" id="{D3ED746B-FC82-0AB1-6F86-D8C0B5CBFB94}"/>
              </a:ext>
            </a:extLst>
          </p:cNvPr>
          <p:cNvGrpSpPr/>
          <p:nvPr/>
        </p:nvGrpSpPr>
        <p:grpSpPr>
          <a:xfrm>
            <a:off x="472459" y="4556290"/>
            <a:ext cx="11232000" cy="672002"/>
            <a:chOff x="472459" y="3935191"/>
            <a:chExt cx="11232000" cy="672002"/>
          </a:xfrm>
        </p:grpSpPr>
        <p:sp>
          <p:nvSpPr>
            <p:cNvPr id="8" name="Rectangle 7">
              <a:extLst>
                <a:ext uri="{FF2B5EF4-FFF2-40B4-BE49-F238E27FC236}">
                  <a16:creationId xmlns:a16="http://schemas.microsoft.com/office/drawing/2014/main" id="{B30E1176-AF61-4641-B762-040B3D312F49}"/>
                </a:ext>
              </a:extLst>
            </p:cNvPr>
            <p:cNvSpPr/>
            <p:nvPr/>
          </p:nvSpPr>
          <p:spPr>
            <a:xfrm>
              <a:off x="472459" y="3935193"/>
              <a:ext cx="11232000" cy="672000"/>
            </a:xfrm>
            <a:prstGeom prst="rect">
              <a:avLst/>
            </a:prstGeom>
            <a:solidFill>
              <a:srgbClr val="214897"/>
            </a:solidFill>
            <a:ln w="9525">
              <a:solidFill>
                <a:srgbClr val="214897"/>
              </a:solidFill>
            </a:ln>
          </p:spPr>
          <p:style>
            <a:lnRef idx="2">
              <a:schemeClr val="accent1">
                <a:shade val="50000"/>
              </a:schemeClr>
            </a:lnRef>
            <a:fillRef idx="1">
              <a:schemeClr val="accent1"/>
            </a:fillRef>
            <a:effectRef idx="0">
              <a:schemeClr val="accent1"/>
            </a:effectRef>
            <a:fontRef idx="minor">
              <a:schemeClr val="lt1"/>
            </a:fontRef>
          </p:style>
          <p:txBody>
            <a:bodyPr lIns="828000" tIns="0" rIns="180000" bIns="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685800" rtl="0" eaLnBrk="0" fontAlgn="auto" latinLnBrk="0" hangingPunct="0">
                <a:lnSpc>
                  <a:spcPct val="100000"/>
                </a:lnSpc>
                <a:spcBef>
                  <a:spcPts val="0"/>
                </a:spcBef>
                <a:spcAft>
                  <a:spcPts val="400"/>
                </a:spcAft>
                <a:buClr>
                  <a:srgbClr val="FFFFFF"/>
                </a:buClr>
                <a:buSzTx/>
                <a:buFontTx/>
                <a:buNone/>
                <a:tabLst/>
                <a:defRPr/>
              </a:pPr>
              <a:r>
                <a:rPr lang="en-US" sz="1400">
                  <a:solidFill>
                    <a:schemeClr val="bg1"/>
                  </a:solidFill>
                  <a:latin typeface="Arial"/>
                  <a:cs typeface="Noto Sans"/>
                </a:rPr>
                <a:t>Die STIKO </a:t>
              </a:r>
              <a:r>
                <a:rPr lang="en-US" sz="1400" err="1">
                  <a:solidFill>
                    <a:schemeClr val="bg1"/>
                  </a:solidFill>
                  <a:latin typeface="Arial"/>
                  <a:cs typeface="Noto Sans"/>
                </a:rPr>
                <a:t>empfiehlt</a:t>
              </a:r>
              <a:r>
                <a:rPr lang="en-US" sz="1400">
                  <a:solidFill>
                    <a:schemeClr val="bg1"/>
                  </a:solidFill>
                  <a:latin typeface="Arial"/>
                  <a:cs typeface="Noto Sans"/>
                </a:rPr>
                <a:t> die </a:t>
              </a:r>
              <a:r>
                <a:rPr kumimoji="0" lang="en-US" sz="1400" b="0" i="0" u="none" strike="noStrike" kern="1200" cap="none" spc="0" normalizeH="0" baseline="0" noProof="0" err="1">
                  <a:ln>
                    <a:noFill/>
                  </a:ln>
                  <a:solidFill>
                    <a:schemeClr val="bg1"/>
                  </a:solidFill>
                  <a:effectLst/>
                  <a:uLnTx/>
                  <a:uFillTx/>
                  <a:latin typeface="Arial"/>
                  <a:ea typeface="+mn-ea"/>
                  <a:cs typeface="Noto Sans"/>
                </a:rPr>
                <a:t>Impfung</a:t>
              </a:r>
              <a:r>
                <a:rPr kumimoji="0" lang="en-US" sz="1400" b="0" i="0" u="none" strike="noStrike" kern="1200" cap="none" spc="0" normalizeH="0" baseline="0" noProof="0">
                  <a:ln>
                    <a:noFill/>
                  </a:ln>
                  <a:solidFill>
                    <a:schemeClr val="bg1"/>
                  </a:solidFill>
                  <a:effectLst/>
                  <a:uLnTx/>
                  <a:uFillTx/>
                  <a:latin typeface="Arial"/>
                  <a:ea typeface="+mn-ea"/>
                  <a:cs typeface="Noto Sans"/>
                </a:rPr>
                <a:t> </a:t>
              </a:r>
              <a:r>
                <a:rPr kumimoji="0" lang="en-US" sz="1400" b="0" i="0" u="none" strike="noStrike" kern="1200" cap="none" spc="0" normalizeH="0" baseline="0" noProof="0" err="1">
                  <a:ln>
                    <a:noFill/>
                  </a:ln>
                  <a:solidFill>
                    <a:schemeClr val="bg1"/>
                  </a:solidFill>
                  <a:effectLst/>
                  <a:uLnTx/>
                  <a:uFillTx/>
                  <a:latin typeface="Arial"/>
                  <a:ea typeface="+mn-ea"/>
                  <a:cs typeface="Noto Sans"/>
                </a:rPr>
                <a:t>mit</a:t>
              </a:r>
              <a:r>
                <a:rPr kumimoji="0" lang="en-US" sz="1400" b="0" i="0" u="none" strike="noStrike" kern="1200" cap="none" spc="0" normalizeH="0" baseline="0" noProof="0">
                  <a:ln>
                    <a:noFill/>
                  </a:ln>
                  <a:solidFill>
                    <a:schemeClr val="bg1"/>
                  </a:solidFill>
                  <a:effectLst/>
                  <a:uLnTx/>
                  <a:uFillTx/>
                  <a:latin typeface="Arial"/>
                  <a:ea typeface="+mn-ea"/>
                  <a:cs typeface="Noto Sans"/>
                </a:rPr>
                <a:t> HZ/</a:t>
              </a:r>
              <a:r>
                <a:rPr kumimoji="0" lang="en-US" sz="1400" b="0" i="0" u="none" strike="noStrike" kern="1200" cap="none" spc="0" normalizeH="0" baseline="0" noProof="0" err="1">
                  <a:ln>
                    <a:noFill/>
                  </a:ln>
                  <a:solidFill>
                    <a:schemeClr val="bg1"/>
                  </a:solidFill>
                  <a:effectLst/>
                  <a:uLnTx/>
                  <a:uFillTx/>
                  <a:latin typeface="Arial"/>
                  <a:ea typeface="+mn-ea"/>
                  <a:cs typeface="Noto Sans"/>
                </a:rPr>
                <a:t>su</a:t>
              </a:r>
              <a:r>
                <a:rPr kumimoji="0" lang="en-US" sz="1400" b="0" i="0" u="none" strike="noStrike" kern="1200" cap="none" spc="0" normalizeH="0" baseline="0" noProof="0">
                  <a:ln>
                    <a:noFill/>
                  </a:ln>
                  <a:solidFill>
                    <a:schemeClr val="bg1"/>
                  </a:solidFill>
                  <a:effectLst/>
                  <a:uLnTx/>
                  <a:uFillTx/>
                  <a:latin typeface="Arial"/>
                  <a:ea typeface="+mn-ea"/>
                  <a:cs typeface="Noto Sans"/>
                </a:rPr>
                <a:t> </a:t>
              </a:r>
              <a:r>
                <a:rPr lang="en-US" sz="1400" err="1">
                  <a:solidFill>
                    <a:schemeClr val="bg1"/>
                  </a:solidFill>
                  <a:latin typeface="Arial"/>
                  <a:cs typeface="Noto Sans"/>
                </a:rPr>
                <a:t>bei</a:t>
              </a:r>
              <a:r>
                <a:rPr lang="en-US" sz="1400">
                  <a:solidFill>
                    <a:schemeClr val="bg1"/>
                  </a:solidFill>
                  <a:latin typeface="Arial"/>
                  <a:cs typeface="Noto Sans"/>
                </a:rPr>
                <a:t> </a:t>
              </a:r>
              <a:r>
                <a:rPr kumimoji="0" lang="en-US" sz="1400" b="0" i="0" u="none" strike="noStrike" kern="1200" cap="none" spc="0" normalizeH="0" baseline="0" noProof="0" err="1">
                  <a:ln>
                    <a:noFill/>
                  </a:ln>
                  <a:solidFill>
                    <a:schemeClr val="bg1"/>
                  </a:solidFill>
                  <a:effectLst/>
                  <a:uLnTx/>
                  <a:uFillTx/>
                  <a:latin typeface="Arial"/>
                  <a:ea typeface="+mn-ea"/>
                  <a:cs typeface="Noto Sans"/>
                </a:rPr>
                <a:t>allen</a:t>
              </a:r>
              <a:r>
                <a:rPr kumimoji="0" lang="en-US" sz="1400" b="0" i="0" u="none" strike="noStrike" kern="1200" cap="none" spc="0" normalizeH="0" baseline="0" noProof="0">
                  <a:ln>
                    <a:noFill/>
                  </a:ln>
                  <a:solidFill>
                    <a:schemeClr val="bg1"/>
                  </a:solidFill>
                  <a:effectLst/>
                  <a:uLnTx/>
                  <a:uFillTx/>
                  <a:latin typeface="Arial"/>
                  <a:ea typeface="+mn-ea"/>
                  <a:cs typeface="Noto Sans"/>
                </a:rPr>
                <a:t> </a:t>
              </a:r>
              <a:r>
                <a:rPr kumimoji="0" lang="en-US" sz="1400" b="0" i="0" u="none" strike="noStrike" kern="1200" cap="none" spc="0" normalizeH="0" baseline="0" noProof="0" err="1">
                  <a:ln>
                    <a:noFill/>
                  </a:ln>
                  <a:solidFill>
                    <a:schemeClr val="bg1"/>
                  </a:solidFill>
                  <a:effectLst/>
                  <a:uLnTx/>
                  <a:uFillTx/>
                  <a:latin typeface="Arial"/>
                  <a:ea typeface="+mn-ea"/>
                  <a:cs typeface="Noto Sans"/>
                </a:rPr>
                <a:t>Erwachsenen</a:t>
              </a:r>
              <a:r>
                <a:rPr kumimoji="0" lang="en-US" sz="1400" b="0" i="0" u="none" strike="noStrike" kern="1200" cap="none" spc="0" normalizeH="0" baseline="0" noProof="0">
                  <a:ln>
                    <a:noFill/>
                  </a:ln>
                  <a:solidFill>
                    <a:schemeClr val="bg1"/>
                  </a:solidFill>
                  <a:effectLst/>
                  <a:uLnTx/>
                  <a:uFillTx/>
                  <a:latin typeface="Arial"/>
                  <a:ea typeface="+mn-ea"/>
                  <a:cs typeface="Noto Sans"/>
                </a:rPr>
                <a:t> ab 60 </a:t>
              </a:r>
              <a:r>
                <a:rPr lang="en-US" sz="1400">
                  <a:solidFill>
                    <a:schemeClr val="bg1"/>
                  </a:solidFill>
                  <a:latin typeface="Arial"/>
                  <a:cs typeface="Noto Sans"/>
                </a:rPr>
                <a:t>Jahren </a:t>
              </a:r>
              <a:r>
                <a:rPr lang="en-US" sz="1400" err="1">
                  <a:solidFill>
                    <a:schemeClr val="bg1"/>
                  </a:solidFill>
                  <a:latin typeface="Arial"/>
                  <a:cs typeface="Noto Sans"/>
                </a:rPr>
                <a:t>bzw</a:t>
              </a:r>
              <a:r>
                <a:rPr lang="en-US" sz="1400">
                  <a:solidFill>
                    <a:schemeClr val="bg1"/>
                  </a:solidFill>
                  <a:latin typeface="Arial"/>
                  <a:cs typeface="Noto Sans"/>
                </a:rPr>
                <a:t>. ab 50 Jahren </a:t>
              </a:r>
              <a:r>
                <a:rPr lang="en-US" sz="1400" err="1">
                  <a:solidFill>
                    <a:schemeClr val="bg1"/>
                  </a:solidFill>
                  <a:latin typeface="Arial"/>
                  <a:cs typeface="Noto Sans"/>
                </a:rPr>
                <a:t>bei</a:t>
              </a:r>
              <a:r>
                <a:rPr lang="en-US" sz="1400">
                  <a:solidFill>
                    <a:schemeClr val="bg1"/>
                  </a:solidFill>
                  <a:latin typeface="Arial"/>
                  <a:cs typeface="Noto Sans"/>
                </a:rPr>
                <a:t> </a:t>
              </a:r>
              <a:r>
                <a:rPr lang="en-US" sz="1400" err="1">
                  <a:solidFill>
                    <a:schemeClr val="bg1"/>
                  </a:solidFill>
                  <a:latin typeface="Arial"/>
                  <a:cs typeface="Noto Sans"/>
                </a:rPr>
                <a:t>Erwachsenen</a:t>
              </a:r>
              <a:r>
                <a:rPr lang="en-US" sz="1400">
                  <a:solidFill>
                    <a:schemeClr val="bg1"/>
                  </a:solidFill>
                  <a:latin typeface="Arial"/>
                  <a:cs typeface="Noto Sans"/>
                </a:rPr>
                <a:t> </a:t>
              </a:r>
              <a:r>
                <a:rPr lang="en-US" sz="1400" err="1">
                  <a:solidFill>
                    <a:schemeClr val="bg1"/>
                  </a:solidFill>
                  <a:latin typeface="Arial"/>
                  <a:cs typeface="Noto Sans"/>
                </a:rPr>
                <a:t>mit</a:t>
              </a:r>
              <a:r>
                <a:rPr lang="en-US" sz="1400">
                  <a:solidFill>
                    <a:schemeClr val="bg1"/>
                  </a:solidFill>
                  <a:latin typeface="Arial"/>
                  <a:cs typeface="Noto Sans"/>
                </a:rPr>
                <a:t> </a:t>
              </a:r>
              <a:r>
                <a:rPr kumimoji="0" lang="en-US" sz="1400" b="0" i="0" u="none" strike="noStrike" kern="1200" cap="none" spc="0" normalizeH="0" baseline="0" noProof="0" err="1">
                  <a:ln>
                    <a:noFill/>
                  </a:ln>
                  <a:solidFill>
                    <a:schemeClr val="bg1"/>
                  </a:solidFill>
                  <a:effectLst/>
                  <a:uLnTx/>
                  <a:uFillTx/>
                  <a:latin typeface="Arial"/>
                  <a:ea typeface="+mn-ea"/>
                  <a:cs typeface="Noto Sans"/>
                </a:rPr>
                <a:t>chronischen</a:t>
              </a:r>
              <a:r>
                <a:rPr kumimoji="0" lang="en-US" sz="1400" b="0" i="0" u="none" strike="noStrike" kern="1200" cap="none" spc="0" normalizeH="0" baseline="0" noProof="0">
                  <a:ln>
                    <a:noFill/>
                  </a:ln>
                  <a:solidFill>
                    <a:schemeClr val="bg1"/>
                  </a:solidFill>
                  <a:effectLst/>
                  <a:uLnTx/>
                  <a:uFillTx/>
                  <a:latin typeface="Arial"/>
                  <a:ea typeface="+mn-ea"/>
                  <a:cs typeface="Noto Sans"/>
                </a:rPr>
                <a:t> </a:t>
              </a:r>
              <a:r>
                <a:rPr kumimoji="0" lang="en-US" sz="1400" b="0" i="0" u="none" strike="noStrike" kern="1200" cap="none" spc="0" normalizeH="0" baseline="0" noProof="0" err="1">
                  <a:ln>
                    <a:noFill/>
                  </a:ln>
                  <a:solidFill>
                    <a:schemeClr val="bg1"/>
                  </a:solidFill>
                  <a:effectLst/>
                  <a:uLnTx/>
                  <a:uFillTx/>
                  <a:latin typeface="Arial"/>
                  <a:ea typeface="+mn-ea"/>
                  <a:cs typeface="Noto Sans"/>
                </a:rPr>
                <a:t>Erkrankungen</a:t>
              </a:r>
              <a:r>
                <a:rPr kumimoji="0" lang="en-US" sz="1400" b="0" i="0" u="none" strike="noStrike" kern="1200" cap="none" spc="0" normalizeH="0" baseline="0" noProof="0">
                  <a:ln>
                    <a:noFill/>
                  </a:ln>
                  <a:solidFill>
                    <a:schemeClr val="bg1"/>
                  </a:solidFill>
                  <a:effectLst/>
                  <a:uLnTx/>
                  <a:uFillTx/>
                  <a:latin typeface="Arial"/>
                  <a:ea typeface="+mn-ea"/>
                  <a:cs typeface="Noto Sans"/>
                </a:rPr>
                <a:t>.</a:t>
              </a:r>
              <a:r>
                <a:rPr lang="en-US" sz="1400" baseline="30000">
                  <a:solidFill>
                    <a:schemeClr val="bg1"/>
                  </a:solidFill>
                  <a:latin typeface="Arial"/>
                  <a:cs typeface="Noto Sans"/>
                </a:rPr>
                <a:t>9</a:t>
              </a:r>
              <a:endParaRPr kumimoji="0" lang="en-US" sz="1400" b="0" i="0" u="none" strike="noStrike" kern="1200" cap="none" spc="0" normalizeH="0" baseline="30000" noProof="0">
                <a:ln>
                  <a:noFill/>
                </a:ln>
                <a:solidFill>
                  <a:schemeClr val="bg1"/>
                </a:solidFill>
                <a:effectLst/>
                <a:uLnTx/>
                <a:uFillTx/>
                <a:latin typeface="Arial"/>
                <a:ea typeface="+mn-ea"/>
                <a:cs typeface="Noto Sans"/>
              </a:endParaRPr>
            </a:p>
          </p:txBody>
        </p:sp>
        <p:sp>
          <p:nvSpPr>
            <p:cNvPr id="16" name="Arrow: Pentagon 15">
              <a:extLst>
                <a:ext uri="{FF2B5EF4-FFF2-40B4-BE49-F238E27FC236}">
                  <a16:creationId xmlns:a16="http://schemas.microsoft.com/office/drawing/2014/main" id="{C8873388-2568-4A6F-8485-5B907F50CEBC}"/>
                </a:ext>
              </a:extLst>
            </p:cNvPr>
            <p:cNvSpPr/>
            <p:nvPr/>
          </p:nvSpPr>
          <p:spPr>
            <a:xfrm>
              <a:off x="472459" y="3935191"/>
              <a:ext cx="677524" cy="672000"/>
            </a:xfrm>
            <a:prstGeom prst="homePlate">
              <a:avLst>
                <a:gd name="adj" fmla="val 33139"/>
              </a:avLst>
            </a:prstGeom>
            <a:solidFill>
              <a:schemeClr val="bg1"/>
            </a:solidFill>
            <a:ln w="9525">
              <a:solidFill>
                <a:srgbClr val="214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spcAft>
                  <a:spcPts val="400"/>
                </a:spcAft>
              </a:pPr>
              <a:endParaRPr lang="en-GB" sz="1351"/>
            </a:p>
          </p:txBody>
        </p:sp>
      </p:grpSp>
      <p:sp>
        <p:nvSpPr>
          <p:cNvPr id="19" name="Freeform 7699">
            <a:extLst>
              <a:ext uri="{FF2B5EF4-FFF2-40B4-BE49-F238E27FC236}">
                <a16:creationId xmlns:a16="http://schemas.microsoft.com/office/drawing/2014/main" id="{356E9FED-75D5-42F7-AE73-DF720A375B48}"/>
              </a:ext>
            </a:extLst>
          </p:cNvPr>
          <p:cNvSpPr>
            <a:spLocks noEditPoints="1"/>
          </p:cNvSpPr>
          <p:nvPr/>
        </p:nvSpPr>
        <p:spPr bwMode="auto">
          <a:xfrm>
            <a:off x="617388" y="2544036"/>
            <a:ext cx="261937" cy="261144"/>
          </a:xfrm>
          <a:custGeom>
            <a:avLst/>
            <a:gdLst>
              <a:gd name="T0" fmla="*/ 98 w 196"/>
              <a:gd name="T1" fmla="*/ 0 h 195"/>
              <a:gd name="T2" fmla="*/ 0 w 196"/>
              <a:gd name="T3" fmla="*/ 97 h 195"/>
              <a:gd name="T4" fmla="*/ 98 w 196"/>
              <a:gd name="T5" fmla="*/ 195 h 195"/>
              <a:gd name="T6" fmla="*/ 196 w 196"/>
              <a:gd name="T7" fmla="*/ 97 h 195"/>
              <a:gd name="T8" fmla="*/ 98 w 196"/>
              <a:gd name="T9" fmla="*/ 0 h 195"/>
              <a:gd name="T10" fmla="*/ 98 w 196"/>
              <a:gd name="T11" fmla="*/ 179 h 195"/>
              <a:gd name="T12" fmla="*/ 16 w 196"/>
              <a:gd name="T13" fmla="*/ 97 h 195"/>
              <a:gd name="T14" fmla="*/ 98 w 196"/>
              <a:gd name="T15" fmla="*/ 16 h 195"/>
              <a:gd name="T16" fmla="*/ 179 w 196"/>
              <a:gd name="T17" fmla="*/ 97 h 195"/>
              <a:gd name="T18" fmla="*/ 98 w 196"/>
              <a:gd name="T19" fmla="*/ 179 h 195"/>
              <a:gd name="T20" fmla="*/ 139 w 196"/>
              <a:gd name="T21" fmla="*/ 89 h 195"/>
              <a:gd name="T22" fmla="*/ 106 w 196"/>
              <a:gd name="T23" fmla="*/ 89 h 195"/>
              <a:gd name="T24" fmla="*/ 106 w 196"/>
              <a:gd name="T25" fmla="*/ 57 h 195"/>
              <a:gd name="T26" fmla="*/ 98 w 196"/>
              <a:gd name="T27" fmla="*/ 49 h 195"/>
              <a:gd name="T28" fmla="*/ 90 w 196"/>
              <a:gd name="T29" fmla="*/ 57 h 195"/>
              <a:gd name="T30" fmla="*/ 90 w 196"/>
              <a:gd name="T31" fmla="*/ 89 h 195"/>
              <a:gd name="T32" fmla="*/ 57 w 196"/>
              <a:gd name="T33" fmla="*/ 89 h 195"/>
              <a:gd name="T34" fmla="*/ 49 w 196"/>
              <a:gd name="T35" fmla="*/ 97 h 195"/>
              <a:gd name="T36" fmla="*/ 57 w 196"/>
              <a:gd name="T37" fmla="*/ 106 h 195"/>
              <a:gd name="T38" fmla="*/ 90 w 196"/>
              <a:gd name="T39" fmla="*/ 106 h 195"/>
              <a:gd name="T40" fmla="*/ 90 w 196"/>
              <a:gd name="T41" fmla="*/ 138 h 195"/>
              <a:gd name="T42" fmla="*/ 98 w 196"/>
              <a:gd name="T43" fmla="*/ 146 h 195"/>
              <a:gd name="T44" fmla="*/ 106 w 196"/>
              <a:gd name="T45" fmla="*/ 138 h 195"/>
              <a:gd name="T46" fmla="*/ 106 w 196"/>
              <a:gd name="T47" fmla="*/ 106 h 195"/>
              <a:gd name="T48" fmla="*/ 139 w 196"/>
              <a:gd name="T49" fmla="*/ 106 h 195"/>
              <a:gd name="T50" fmla="*/ 147 w 196"/>
              <a:gd name="T51" fmla="*/ 97 h 195"/>
              <a:gd name="T52" fmla="*/ 139 w 196"/>
              <a:gd name="T53" fmla="*/ 8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195">
                <a:moveTo>
                  <a:pt x="98" y="0"/>
                </a:moveTo>
                <a:cubicBezTo>
                  <a:pt x="44" y="0"/>
                  <a:pt x="0" y="43"/>
                  <a:pt x="0" y="97"/>
                </a:cubicBezTo>
                <a:cubicBezTo>
                  <a:pt x="0" y="151"/>
                  <a:pt x="44" y="195"/>
                  <a:pt x="98" y="195"/>
                </a:cubicBezTo>
                <a:cubicBezTo>
                  <a:pt x="152" y="195"/>
                  <a:pt x="196" y="151"/>
                  <a:pt x="196" y="97"/>
                </a:cubicBezTo>
                <a:cubicBezTo>
                  <a:pt x="196" y="43"/>
                  <a:pt x="152" y="0"/>
                  <a:pt x="98" y="0"/>
                </a:cubicBezTo>
                <a:moveTo>
                  <a:pt x="98" y="179"/>
                </a:moveTo>
                <a:cubicBezTo>
                  <a:pt x="53" y="179"/>
                  <a:pt x="16" y="142"/>
                  <a:pt x="16" y="97"/>
                </a:cubicBezTo>
                <a:cubicBezTo>
                  <a:pt x="16" y="52"/>
                  <a:pt x="53" y="16"/>
                  <a:pt x="98" y="16"/>
                </a:cubicBezTo>
                <a:cubicBezTo>
                  <a:pt x="143" y="16"/>
                  <a:pt x="179" y="52"/>
                  <a:pt x="179" y="97"/>
                </a:cubicBezTo>
                <a:cubicBezTo>
                  <a:pt x="179" y="142"/>
                  <a:pt x="143" y="179"/>
                  <a:pt x="98" y="179"/>
                </a:cubicBezTo>
                <a:moveTo>
                  <a:pt x="139" y="89"/>
                </a:moveTo>
                <a:cubicBezTo>
                  <a:pt x="106" y="89"/>
                  <a:pt x="106" y="89"/>
                  <a:pt x="106" y="89"/>
                </a:cubicBezTo>
                <a:cubicBezTo>
                  <a:pt x="106" y="57"/>
                  <a:pt x="106" y="57"/>
                  <a:pt x="106" y="57"/>
                </a:cubicBezTo>
                <a:cubicBezTo>
                  <a:pt x="106" y="52"/>
                  <a:pt x="102" y="49"/>
                  <a:pt x="98" y="49"/>
                </a:cubicBezTo>
                <a:cubicBezTo>
                  <a:pt x="93" y="49"/>
                  <a:pt x="90" y="52"/>
                  <a:pt x="90" y="57"/>
                </a:cubicBezTo>
                <a:cubicBezTo>
                  <a:pt x="90" y="89"/>
                  <a:pt x="90" y="89"/>
                  <a:pt x="90" y="89"/>
                </a:cubicBezTo>
                <a:cubicBezTo>
                  <a:pt x="57" y="89"/>
                  <a:pt x="57" y="89"/>
                  <a:pt x="57" y="89"/>
                </a:cubicBezTo>
                <a:cubicBezTo>
                  <a:pt x="53" y="89"/>
                  <a:pt x="49" y="93"/>
                  <a:pt x="49" y="97"/>
                </a:cubicBezTo>
                <a:cubicBezTo>
                  <a:pt x="49" y="102"/>
                  <a:pt x="53" y="106"/>
                  <a:pt x="57" y="106"/>
                </a:cubicBezTo>
                <a:cubicBezTo>
                  <a:pt x="90" y="106"/>
                  <a:pt x="90" y="106"/>
                  <a:pt x="90" y="106"/>
                </a:cubicBezTo>
                <a:cubicBezTo>
                  <a:pt x="90" y="138"/>
                  <a:pt x="90" y="138"/>
                  <a:pt x="90" y="138"/>
                </a:cubicBezTo>
                <a:cubicBezTo>
                  <a:pt x="90" y="143"/>
                  <a:pt x="93" y="146"/>
                  <a:pt x="98" y="146"/>
                </a:cubicBezTo>
                <a:cubicBezTo>
                  <a:pt x="102" y="146"/>
                  <a:pt x="106" y="143"/>
                  <a:pt x="106" y="138"/>
                </a:cubicBezTo>
                <a:cubicBezTo>
                  <a:pt x="106" y="106"/>
                  <a:pt x="106" y="106"/>
                  <a:pt x="106" y="106"/>
                </a:cubicBezTo>
                <a:cubicBezTo>
                  <a:pt x="139" y="106"/>
                  <a:pt x="139" y="106"/>
                  <a:pt x="139" y="106"/>
                </a:cubicBezTo>
                <a:cubicBezTo>
                  <a:pt x="143" y="106"/>
                  <a:pt x="147" y="102"/>
                  <a:pt x="147" y="97"/>
                </a:cubicBezTo>
                <a:cubicBezTo>
                  <a:pt x="147" y="93"/>
                  <a:pt x="143" y="89"/>
                  <a:pt x="139" y="8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1351"/>
          </a:p>
        </p:txBody>
      </p:sp>
      <p:grpSp>
        <p:nvGrpSpPr>
          <p:cNvPr id="31" name="Gruppieren 30">
            <a:extLst>
              <a:ext uri="{FF2B5EF4-FFF2-40B4-BE49-F238E27FC236}">
                <a16:creationId xmlns:a16="http://schemas.microsoft.com/office/drawing/2014/main" id="{6CC64524-8C9E-E7E6-6382-4DC738F8E368}"/>
              </a:ext>
            </a:extLst>
          </p:cNvPr>
          <p:cNvGrpSpPr/>
          <p:nvPr/>
        </p:nvGrpSpPr>
        <p:grpSpPr>
          <a:xfrm>
            <a:off x="472459" y="1881325"/>
            <a:ext cx="11232000" cy="672001"/>
            <a:chOff x="472459" y="2476108"/>
            <a:chExt cx="11232000" cy="672001"/>
          </a:xfrm>
        </p:grpSpPr>
        <p:sp>
          <p:nvSpPr>
            <p:cNvPr id="20" name="Rectangle 19">
              <a:extLst>
                <a:ext uri="{FF2B5EF4-FFF2-40B4-BE49-F238E27FC236}">
                  <a16:creationId xmlns:a16="http://schemas.microsoft.com/office/drawing/2014/main" id="{3BB93DDE-F6F0-4367-AA64-54268E87AACE}"/>
                </a:ext>
              </a:extLst>
            </p:cNvPr>
            <p:cNvSpPr/>
            <p:nvPr/>
          </p:nvSpPr>
          <p:spPr>
            <a:xfrm>
              <a:off x="472459" y="2476109"/>
              <a:ext cx="11232000" cy="672000"/>
            </a:xfrm>
            <a:prstGeom prst="rect">
              <a:avLst/>
            </a:prstGeom>
            <a:solidFill>
              <a:srgbClr val="008A00"/>
            </a:solidFill>
            <a:ln w="9525">
              <a:solidFill>
                <a:srgbClr val="008A00"/>
              </a:solidFill>
            </a:ln>
          </p:spPr>
          <p:style>
            <a:lnRef idx="2">
              <a:schemeClr val="accent1">
                <a:shade val="50000"/>
              </a:schemeClr>
            </a:lnRef>
            <a:fillRef idx="1">
              <a:schemeClr val="accent1"/>
            </a:fillRef>
            <a:effectRef idx="0">
              <a:schemeClr val="accent1"/>
            </a:effectRef>
            <a:fontRef idx="minor">
              <a:schemeClr val="lt1"/>
            </a:fontRef>
          </p:style>
          <p:txBody>
            <a:bodyPr lIns="828000" tIns="0" rIns="180000" bIns="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00"/>
                </a:spcAft>
                <a:buClrTx/>
                <a:buSzTx/>
                <a:buFontTx/>
                <a:buNone/>
                <a:tabLst/>
                <a:defRPr/>
              </a:pPr>
              <a:r>
                <a:rPr kumimoji="0" lang="en-GB" sz="1400" b="0" i="0" u="none" strike="noStrike" kern="1200" cap="none" spc="0" normalizeH="0" baseline="0" noProof="0">
                  <a:ln>
                    <a:noFill/>
                  </a:ln>
                  <a:solidFill>
                    <a:schemeClr val="bg1"/>
                  </a:solidFill>
                  <a:effectLst/>
                  <a:uLnTx/>
                  <a:uFillTx/>
                  <a:latin typeface="Arial"/>
                  <a:ea typeface="+mn-ea"/>
                  <a:cs typeface="Noto Sans"/>
                </a:rPr>
                <a:t>Das Alter und </a:t>
              </a:r>
              <a:r>
                <a:rPr kumimoji="0" lang="en-GB" sz="1400" b="0" i="0" u="none" strike="noStrike" kern="1200" cap="none" spc="0" normalizeH="0" baseline="0" noProof="0" err="1">
                  <a:ln>
                    <a:noFill/>
                  </a:ln>
                  <a:solidFill>
                    <a:schemeClr val="bg1"/>
                  </a:solidFill>
                  <a:effectLst/>
                  <a:uLnTx/>
                  <a:uFillTx/>
                  <a:latin typeface="Arial"/>
                  <a:ea typeface="+mn-ea"/>
                  <a:cs typeface="Noto Sans"/>
                </a:rPr>
                <a:t>eine</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lang="en-GB" sz="1400" err="1">
                  <a:solidFill>
                    <a:schemeClr val="bg1"/>
                  </a:solidFill>
                  <a:latin typeface="Arial"/>
                  <a:cs typeface="Noto Sans"/>
                </a:rPr>
                <a:t>nachlassende</a:t>
              </a:r>
              <a:r>
                <a:rPr lang="en-GB" sz="1400">
                  <a:solidFill>
                    <a:schemeClr val="bg1"/>
                  </a:solidFill>
                  <a:latin typeface="Arial"/>
                  <a:cs typeface="Noto Sans"/>
                </a:rPr>
                <a:t> </a:t>
              </a:r>
              <a:r>
                <a:rPr lang="en-GB" sz="1400" err="1">
                  <a:solidFill>
                    <a:schemeClr val="bg1"/>
                  </a:solidFill>
                  <a:latin typeface="Arial"/>
                  <a:cs typeface="Noto Sans"/>
                </a:rPr>
                <a:t>Aktivität</a:t>
              </a:r>
              <a:r>
                <a:rPr lang="en-GB" sz="1400">
                  <a:solidFill>
                    <a:schemeClr val="bg1"/>
                  </a:solidFill>
                  <a:latin typeface="Arial"/>
                  <a:cs typeface="Noto Sans"/>
                </a:rPr>
                <a:t> des </a:t>
              </a:r>
              <a:r>
                <a:rPr kumimoji="0" lang="en-GB" sz="1400" b="0" i="0" u="none" strike="noStrike" kern="1200" cap="none" spc="0" normalizeH="0" baseline="0" noProof="0" err="1">
                  <a:ln>
                    <a:noFill/>
                  </a:ln>
                  <a:solidFill>
                    <a:schemeClr val="bg1"/>
                  </a:solidFill>
                  <a:effectLst/>
                  <a:uLnTx/>
                  <a:uFillTx/>
                  <a:latin typeface="Arial"/>
                  <a:ea typeface="+mn-ea"/>
                  <a:cs typeface="Noto Sans"/>
                </a:rPr>
                <a:t>Immunsystems</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stellen</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bekannte</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Risikofaktoren</a:t>
              </a:r>
              <a:r>
                <a:rPr kumimoji="0" lang="en-GB" sz="1400" b="0" i="0" u="none" strike="noStrike" kern="1200" cap="none" spc="0" normalizeH="0" baseline="0" noProof="0">
                  <a:ln>
                    <a:noFill/>
                  </a:ln>
                  <a:solidFill>
                    <a:schemeClr val="bg1"/>
                  </a:solidFill>
                  <a:effectLst/>
                  <a:uLnTx/>
                  <a:uFillTx/>
                  <a:latin typeface="Arial"/>
                  <a:ea typeface="+mn-ea"/>
                  <a:cs typeface="Noto Sans"/>
                </a:rPr>
                <a:t> für HZ </a:t>
              </a:r>
              <a:r>
                <a:rPr kumimoji="0" lang="en-GB" sz="1400" b="0" i="0" u="none" strike="noStrike" kern="1200" cap="none" spc="0" normalizeH="0" baseline="0" noProof="0" err="1">
                  <a:ln>
                    <a:noFill/>
                  </a:ln>
                  <a:solidFill>
                    <a:schemeClr val="bg1"/>
                  </a:solidFill>
                  <a:effectLst/>
                  <a:uLnTx/>
                  <a:uFillTx/>
                  <a:latin typeface="Arial"/>
                  <a:ea typeface="+mn-ea"/>
                  <a:cs typeface="Noto Sans"/>
                </a:rPr>
                <a:t>dar</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Darüberhinaus</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zeigen</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Studien</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dass</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bestimmte</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kumimoji="0" lang="en-GB" sz="1400" b="0" i="0" u="none" strike="noStrike" kern="1200" cap="none" spc="0" normalizeH="0" baseline="0" noProof="0" err="1">
                  <a:ln>
                    <a:noFill/>
                  </a:ln>
                  <a:solidFill>
                    <a:schemeClr val="bg1"/>
                  </a:solidFill>
                  <a:effectLst/>
                  <a:uLnTx/>
                  <a:uFillTx/>
                  <a:latin typeface="Arial"/>
                  <a:ea typeface="+mn-ea"/>
                  <a:cs typeface="Noto Sans"/>
                </a:rPr>
                <a:t>Grunderkrankungen</a:t>
              </a:r>
              <a:r>
                <a:rPr kumimoji="0" lang="en-GB" sz="1400" b="0" i="0" u="none" strike="noStrike" kern="1200" cap="none" spc="0" normalizeH="0" baseline="0" noProof="0">
                  <a:ln>
                    <a:noFill/>
                  </a:ln>
                  <a:solidFill>
                    <a:schemeClr val="bg1"/>
                  </a:solidFill>
                  <a:effectLst/>
                  <a:uLnTx/>
                  <a:uFillTx/>
                  <a:latin typeface="Arial"/>
                  <a:ea typeface="+mn-ea"/>
                  <a:cs typeface="Noto Sans"/>
                </a:rPr>
                <a:t> </a:t>
              </a:r>
              <a:r>
                <a:rPr lang="en-GB" sz="1400">
                  <a:solidFill>
                    <a:schemeClr val="bg1"/>
                  </a:solidFill>
                  <a:latin typeface="Arial"/>
                  <a:cs typeface="Noto Sans"/>
                </a:rPr>
                <a:t>und </a:t>
              </a:r>
              <a:r>
                <a:rPr lang="en-GB" sz="1400" err="1">
                  <a:solidFill>
                    <a:schemeClr val="bg1"/>
                  </a:solidFill>
                  <a:latin typeface="Arial"/>
                  <a:cs typeface="Noto Sans"/>
                </a:rPr>
                <a:t>psychologische</a:t>
              </a:r>
              <a:r>
                <a:rPr lang="en-GB" sz="1400">
                  <a:solidFill>
                    <a:schemeClr val="bg1"/>
                  </a:solidFill>
                  <a:latin typeface="Arial"/>
                  <a:cs typeface="Noto Sans"/>
                </a:rPr>
                <a:t> Erkrankungen das </a:t>
              </a:r>
              <a:r>
                <a:rPr lang="en-GB" sz="1400" err="1">
                  <a:solidFill>
                    <a:schemeClr val="bg1"/>
                  </a:solidFill>
                  <a:latin typeface="Arial"/>
                  <a:cs typeface="Noto Sans"/>
                </a:rPr>
                <a:t>Risiko</a:t>
              </a:r>
              <a:r>
                <a:rPr lang="en-GB" sz="1400">
                  <a:solidFill>
                    <a:schemeClr val="bg1"/>
                  </a:solidFill>
                  <a:latin typeface="Arial"/>
                  <a:cs typeface="Noto Sans"/>
                </a:rPr>
                <a:t> für </a:t>
              </a:r>
              <a:r>
                <a:rPr lang="en-GB" sz="1400" err="1">
                  <a:solidFill>
                    <a:schemeClr val="bg1"/>
                  </a:solidFill>
                  <a:latin typeface="Arial"/>
                  <a:cs typeface="Noto Sans"/>
                </a:rPr>
                <a:t>einen</a:t>
              </a:r>
              <a:r>
                <a:rPr lang="en-GB" sz="1400">
                  <a:solidFill>
                    <a:schemeClr val="bg1"/>
                  </a:solidFill>
                  <a:latin typeface="Arial"/>
                  <a:cs typeface="Noto Sans"/>
                </a:rPr>
                <a:t> HZ </a:t>
              </a:r>
              <a:r>
                <a:rPr lang="en-GB" sz="1400" err="1">
                  <a:solidFill>
                    <a:schemeClr val="bg1"/>
                  </a:solidFill>
                  <a:latin typeface="Arial"/>
                  <a:cs typeface="Noto Sans"/>
                </a:rPr>
                <a:t>weiter</a:t>
              </a:r>
              <a:r>
                <a:rPr lang="en-GB" sz="1400">
                  <a:solidFill>
                    <a:schemeClr val="bg1"/>
                  </a:solidFill>
                  <a:latin typeface="Arial"/>
                  <a:cs typeface="Noto Sans"/>
                </a:rPr>
                <a:t> </a:t>
              </a:r>
              <a:r>
                <a:rPr lang="en-GB" sz="1400" err="1">
                  <a:solidFill>
                    <a:schemeClr val="bg1"/>
                  </a:solidFill>
                  <a:latin typeface="Arial"/>
                  <a:cs typeface="Noto Sans"/>
                </a:rPr>
                <a:t>erhöhen</a:t>
              </a:r>
              <a:r>
                <a:rPr lang="en-GB" sz="1400">
                  <a:solidFill>
                    <a:schemeClr val="bg1"/>
                  </a:solidFill>
                  <a:latin typeface="Arial"/>
                  <a:cs typeface="Noto Sans"/>
                </a:rPr>
                <a:t>.</a:t>
              </a:r>
              <a:r>
                <a:rPr kumimoji="0" lang="en-GB" sz="1400" b="0" i="0" u="none" strike="noStrike" kern="1200" cap="none" spc="0" normalizeH="0" baseline="30000" noProof="0">
                  <a:ln>
                    <a:noFill/>
                  </a:ln>
                  <a:solidFill>
                    <a:schemeClr val="bg1"/>
                  </a:solidFill>
                  <a:effectLst/>
                  <a:uLnTx/>
                  <a:uFillTx/>
                  <a:latin typeface="Arial"/>
                  <a:ea typeface="+mn-ea"/>
                  <a:cs typeface="Noto Sans"/>
                </a:rPr>
                <a:t>3,4</a:t>
              </a:r>
              <a:endParaRPr kumimoji="0" lang="en-GB" sz="1400" b="0" i="0" u="none" strike="noStrike" kern="1200" cap="none" spc="0" normalizeH="0" baseline="0" noProof="0">
                <a:ln>
                  <a:noFill/>
                </a:ln>
                <a:solidFill>
                  <a:schemeClr val="bg1"/>
                </a:solidFill>
                <a:effectLst/>
                <a:uLnTx/>
                <a:uFillTx/>
                <a:latin typeface="Arial"/>
                <a:ea typeface="+mn-ea"/>
                <a:cs typeface="Noto Sans"/>
              </a:endParaRPr>
            </a:p>
          </p:txBody>
        </p:sp>
        <p:sp>
          <p:nvSpPr>
            <p:cNvPr id="21" name="Arrow: Pentagon 20">
              <a:extLst>
                <a:ext uri="{FF2B5EF4-FFF2-40B4-BE49-F238E27FC236}">
                  <a16:creationId xmlns:a16="http://schemas.microsoft.com/office/drawing/2014/main" id="{8F5B9E8A-DE39-4B6E-927C-E1D8068F255F}"/>
                </a:ext>
              </a:extLst>
            </p:cNvPr>
            <p:cNvSpPr/>
            <p:nvPr/>
          </p:nvSpPr>
          <p:spPr>
            <a:xfrm>
              <a:off x="472461" y="2476108"/>
              <a:ext cx="677522" cy="672000"/>
            </a:xfrm>
            <a:prstGeom prst="homePlate">
              <a:avLst>
                <a:gd name="adj" fmla="val 33139"/>
              </a:avLst>
            </a:prstGeom>
            <a:solidFill>
              <a:schemeClr val="bg1"/>
            </a:solidFill>
            <a:ln w="9525">
              <a:solidFill>
                <a:srgbClr val="008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spcAft>
                  <a:spcPts val="400"/>
                </a:spcAft>
              </a:pPr>
              <a:endParaRPr lang="en-GB" sz="1351"/>
            </a:p>
          </p:txBody>
        </p:sp>
      </p:grpSp>
      <p:sp>
        <p:nvSpPr>
          <p:cNvPr id="4" name="Text Placeholder 10">
            <a:extLst>
              <a:ext uri="{FF2B5EF4-FFF2-40B4-BE49-F238E27FC236}">
                <a16:creationId xmlns:a16="http://schemas.microsoft.com/office/drawing/2014/main" id="{FF011B62-91F0-9444-473E-B2FBA62469BF}"/>
              </a:ext>
            </a:extLst>
          </p:cNvPr>
          <p:cNvSpPr txBox="1">
            <a:spLocks/>
          </p:cNvSpPr>
          <p:nvPr/>
        </p:nvSpPr>
        <p:spPr>
          <a:xfrm>
            <a:off x="1236555" y="6182091"/>
            <a:ext cx="8820000" cy="595035"/>
          </a:xfrm>
          <a:prstGeom prst="rect">
            <a:avLst/>
          </a:prstGeom>
        </p:spPr>
        <p:txBody>
          <a:bodyPr/>
          <a:lstStyle>
            <a:lvl1pPr marL="269993" indent="-269993" algn="l" defTabSz="914378" rtl="0" eaLnBrk="1" latinLnBrk="0" hangingPunct="1">
              <a:spcBef>
                <a:spcPts val="225"/>
              </a:spcBef>
              <a:spcAft>
                <a:spcPts val="225"/>
              </a:spcAft>
              <a:buClr>
                <a:schemeClr val="tx2"/>
              </a:buClr>
              <a:buSzPct val="110000"/>
              <a:buFont typeface="GSK Precision Light"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1pPr>
            <a:lvl2pPr marL="538150" indent="-269993" algn="l" defTabSz="914378" rtl="0" eaLnBrk="1" latinLnBrk="0" hangingPunct="1">
              <a:spcBef>
                <a:spcPts val="225"/>
              </a:spcBef>
              <a:spcAft>
                <a:spcPts val="225"/>
              </a:spcAft>
              <a:buClr>
                <a:schemeClr val="tx1"/>
              </a:buClr>
              <a:buFont typeface="GSK Precision Light"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09980" indent="-269993" algn="l" defTabSz="914378" rtl="0" eaLnBrk="1" latinLnBrk="0" hangingPunct="1">
              <a:spcBef>
                <a:spcPts val="225"/>
              </a:spcBef>
              <a:spcAft>
                <a:spcPts val="225"/>
              </a:spcAft>
              <a:buClr>
                <a:schemeClr val="tx1"/>
              </a:buClr>
              <a:buFont typeface="GSK Precision Light"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081061" indent="-269993" algn="l" defTabSz="914378" rtl="0" eaLnBrk="1" latinLnBrk="0" hangingPunct="1">
              <a:spcBef>
                <a:spcPts val="225"/>
              </a:spcBef>
              <a:spcAft>
                <a:spcPts val="225"/>
              </a:spcAft>
              <a:buClr>
                <a:schemeClr val="tx1"/>
              </a:buClr>
              <a:buFont typeface="GSK Precision Light"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49966" indent="-269993" algn="l" defTabSz="914378" rtl="0" eaLnBrk="1" latinLnBrk="0" hangingPunct="1">
              <a:spcBef>
                <a:spcPts val="225"/>
              </a:spcBef>
              <a:spcAft>
                <a:spcPts val="225"/>
              </a:spcAft>
              <a:buClr>
                <a:schemeClr val="tx1"/>
              </a:buClr>
              <a:buFont typeface="GSK Precision Light" panose="020B0604020202020204" pitchFamily="34" charset="0"/>
              <a:buChar char="­"/>
              <a:defRPr sz="1050" b="0" kern="1200">
                <a:solidFill>
                  <a:schemeClr val="tx1"/>
                </a:solidFill>
                <a:latin typeface="Arial" panose="020B0604020202020204" pitchFamily="34" charset="0"/>
                <a:ea typeface="+mn-ea"/>
                <a:cs typeface="Arial" panose="020B0604020202020204" pitchFamily="34" charset="0"/>
              </a:defRPr>
            </a:lvl5pPr>
            <a:lvl6pPr marL="1619960"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6pPr>
            <a:lvl7pPr marL="1799955"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7pPr>
            <a:lvl8pPr marL="2069948"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8pPr>
            <a:lvl9pPr marL="2339942"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9pPr>
          </a:lstStyle>
          <a:p>
            <a:pPr marL="0" indent="0">
              <a:buNone/>
            </a:pPr>
            <a:r>
              <a:rPr lang="en-GB" sz="800"/>
              <a:t>*Dies </a:t>
            </a:r>
            <a:r>
              <a:rPr lang="en-GB" sz="800" err="1"/>
              <a:t>ist</a:t>
            </a:r>
            <a:r>
              <a:rPr lang="en-GB" sz="800"/>
              <a:t> </a:t>
            </a:r>
            <a:r>
              <a:rPr lang="en-GB" sz="800" err="1"/>
              <a:t>keine</a:t>
            </a:r>
            <a:r>
              <a:rPr lang="en-GB" sz="800"/>
              <a:t> </a:t>
            </a:r>
            <a:r>
              <a:rPr lang="en-GB" sz="800" err="1"/>
              <a:t>auschließliche</a:t>
            </a:r>
            <a:r>
              <a:rPr lang="en-GB" sz="800"/>
              <a:t> </a:t>
            </a:r>
            <a:r>
              <a:rPr lang="en-GB" sz="800" err="1"/>
              <a:t>Auflistung</a:t>
            </a:r>
            <a:r>
              <a:rPr lang="en-GB" sz="800"/>
              <a:t> von </a:t>
            </a:r>
            <a:r>
              <a:rPr lang="en-GB" sz="800" err="1"/>
              <a:t>Bedingungen</a:t>
            </a:r>
            <a:r>
              <a:rPr lang="en-GB" sz="800"/>
              <a:t>/</a:t>
            </a:r>
            <a:r>
              <a:rPr lang="en-GB" sz="800" err="1"/>
              <a:t>Umständen</a:t>
            </a:r>
            <a:r>
              <a:rPr lang="en-GB" sz="800"/>
              <a:t>, die </a:t>
            </a:r>
            <a:r>
              <a:rPr lang="en-GB" sz="800" err="1"/>
              <a:t>zu</a:t>
            </a:r>
            <a:r>
              <a:rPr lang="en-GB" sz="800"/>
              <a:t> Herpes zoster </a:t>
            </a:r>
            <a:r>
              <a:rPr lang="en-GB" sz="800" err="1"/>
              <a:t>führen</a:t>
            </a:r>
            <a:r>
              <a:rPr lang="en-GB" sz="800"/>
              <a:t> </a:t>
            </a:r>
            <a:r>
              <a:rPr lang="en-GB" sz="800" err="1"/>
              <a:t>können</a:t>
            </a:r>
            <a:r>
              <a:rPr lang="en-GB" sz="800"/>
              <a:t>.</a:t>
            </a:r>
            <a:br>
              <a:rPr lang="en-GB" sz="800"/>
            </a:br>
            <a:r>
              <a:rPr lang="en-US" sz="800"/>
              <a:t>HZ, Herpes zoster;</a:t>
            </a:r>
          </a:p>
          <a:p>
            <a:pPr marL="0" indent="0">
              <a:buNone/>
            </a:pPr>
            <a:r>
              <a:rPr lang="en-US" sz="800" err="1"/>
              <a:t>Quellenangaben</a:t>
            </a:r>
            <a:r>
              <a:rPr lang="en-US" sz="800"/>
              <a:t> </a:t>
            </a:r>
            <a:r>
              <a:rPr lang="en-US" sz="800" err="1"/>
              <a:t>siehe</a:t>
            </a:r>
            <a:r>
              <a:rPr lang="en-US" sz="800"/>
              <a:t> </a:t>
            </a:r>
            <a:r>
              <a:rPr lang="en-US" sz="800" err="1"/>
              <a:t>Notizen</a:t>
            </a:r>
            <a:endParaRPr lang="en-US" sz="800"/>
          </a:p>
        </p:txBody>
      </p:sp>
      <p:grpSp>
        <p:nvGrpSpPr>
          <p:cNvPr id="17" name="Gruppieren 16">
            <a:extLst>
              <a:ext uri="{FF2B5EF4-FFF2-40B4-BE49-F238E27FC236}">
                <a16:creationId xmlns:a16="http://schemas.microsoft.com/office/drawing/2014/main" id="{B2A8BF02-1E37-3C26-2C02-0CB73128D580}"/>
              </a:ext>
            </a:extLst>
          </p:cNvPr>
          <p:cNvGrpSpPr/>
          <p:nvPr/>
        </p:nvGrpSpPr>
        <p:grpSpPr>
          <a:xfrm>
            <a:off x="479206" y="3601347"/>
            <a:ext cx="11232000" cy="722813"/>
            <a:chOff x="472459" y="4988643"/>
            <a:chExt cx="11232000" cy="672000"/>
          </a:xfrm>
        </p:grpSpPr>
        <p:grpSp>
          <p:nvGrpSpPr>
            <p:cNvPr id="7" name="Gruppieren 6">
              <a:extLst>
                <a:ext uri="{FF2B5EF4-FFF2-40B4-BE49-F238E27FC236}">
                  <a16:creationId xmlns:a16="http://schemas.microsoft.com/office/drawing/2014/main" id="{51B7C4C8-4AEA-CDCA-7FA2-E869457AE71D}"/>
                </a:ext>
              </a:extLst>
            </p:cNvPr>
            <p:cNvGrpSpPr/>
            <p:nvPr/>
          </p:nvGrpSpPr>
          <p:grpSpPr>
            <a:xfrm>
              <a:off x="472459" y="4988643"/>
              <a:ext cx="11232000" cy="672000"/>
              <a:chOff x="472459" y="5332401"/>
              <a:chExt cx="11232000" cy="672000"/>
            </a:xfrm>
          </p:grpSpPr>
          <p:sp>
            <p:nvSpPr>
              <p:cNvPr id="10" name="Rectangle 9">
                <a:extLst>
                  <a:ext uri="{FF2B5EF4-FFF2-40B4-BE49-F238E27FC236}">
                    <a16:creationId xmlns:a16="http://schemas.microsoft.com/office/drawing/2014/main" id="{D3385D66-7F44-45F5-9503-A558CECACDF1}"/>
                  </a:ext>
                </a:extLst>
              </p:cNvPr>
              <p:cNvSpPr/>
              <p:nvPr/>
            </p:nvSpPr>
            <p:spPr>
              <a:xfrm>
                <a:off x="472459" y="5332401"/>
                <a:ext cx="11232000" cy="672000"/>
              </a:xfrm>
              <a:prstGeom prst="rect">
                <a:avLst/>
              </a:prstGeom>
              <a:solidFill>
                <a:srgbClr val="15717D"/>
              </a:solidFill>
              <a:ln w="9525">
                <a:solidFill>
                  <a:srgbClr val="15717D"/>
                </a:solidFill>
              </a:ln>
            </p:spPr>
            <p:style>
              <a:lnRef idx="2">
                <a:schemeClr val="accent1">
                  <a:shade val="50000"/>
                </a:schemeClr>
              </a:lnRef>
              <a:fillRef idx="1">
                <a:schemeClr val="accent1"/>
              </a:fillRef>
              <a:effectRef idx="0">
                <a:schemeClr val="accent1"/>
              </a:effectRef>
              <a:fontRef idx="minor">
                <a:schemeClr val="lt1"/>
              </a:fontRef>
            </p:style>
            <p:txBody>
              <a:bodyPr lIns="828000" tIns="0" rIns="180000" bIns="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lvl="0">
                  <a:spcAft>
                    <a:spcPts val="400"/>
                  </a:spcAft>
                </a:pPr>
                <a:endParaRPr lang="en-GB" sz="1467" baseline="30000">
                  <a:solidFill>
                    <a:schemeClr val="bg1"/>
                  </a:solidFill>
                  <a:latin typeface="Arial" panose="020B060402020202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id="{085FD915-DB88-468E-AF4F-7A7970221AEB}"/>
                  </a:ext>
                </a:extLst>
              </p:cNvPr>
              <p:cNvSpPr/>
              <p:nvPr/>
            </p:nvSpPr>
            <p:spPr>
              <a:xfrm>
                <a:off x="472461" y="5332401"/>
                <a:ext cx="677524" cy="672000"/>
              </a:xfrm>
              <a:prstGeom prst="homePlate">
                <a:avLst>
                  <a:gd name="adj" fmla="val 33139"/>
                </a:avLst>
              </a:prstGeom>
              <a:solidFill>
                <a:schemeClr val="bg1"/>
              </a:solidFill>
              <a:ln w="9525">
                <a:solidFill>
                  <a:srgbClr val="157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spcAft>
                    <a:spcPts val="400"/>
                  </a:spcAft>
                </a:pPr>
                <a:endParaRPr lang="en-GB" sz="1351"/>
              </a:p>
            </p:txBody>
          </p:sp>
        </p:grpSp>
        <p:sp>
          <p:nvSpPr>
            <p:cNvPr id="9" name="Textfeld 8">
              <a:extLst>
                <a:ext uri="{FF2B5EF4-FFF2-40B4-BE49-F238E27FC236}">
                  <a16:creationId xmlns:a16="http://schemas.microsoft.com/office/drawing/2014/main" id="{BA4E1B84-1998-3A1E-4D69-4BC4A2D506EC}"/>
                </a:ext>
              </a:extLst>
            </p:cNvPr>
            <p:cNvSpPr txBox="1"/>
            <p:nvPr/>
          </p:nvSpPr>
          <p:spPr>
            <a:xfrm>
              <a:off x="1236555" y="5080741"/>
              <a:ext cx="10467904" cy="486438"/>
            </a:xfrm>
            <a:prstGeom prst="rect">
              <a:avLst/>
            </a:prstGeom>
            <a:noFill/>
          </p:spPr>
          <p:txBody>
            <a:bodyPr wrap="square">
              <a:spAutoFit/>
            </a:bodyPr>
            <a:lstStyle/>
            <a:p>
              <a:pPr>
                <a:spcAft>
                  <a:spcPts val="900"/>
                </a:spcAft>
                <a:defRPr/>
              </a:pPr>
              <a:r>
                <a:rPr lang="de-de" sz="1400">
                  <a:solidFill>
                    <a:schemeClr val="bg1"/>
                  </a:solidFill>
                  <a:latin typeface="Arial" panose="020B0604020202020204" pitchFamily="34" charset="0"/>
                  <a:cs typeface="Arial" panose="020B0604020202020204" pitchFamily="34" charset="0"/>
                </a:rPr>
                <a:t>Die Wirksamkeit des Impfstoffs gegen HZ war auch bei Personen mit Grunderkrankungen sehr hoch</a:t>
              </a:r>
              <a:r>
                <a:rPr lang="de-de" sz="1400" baseline="30000">
                  <a:solidFill>
                    <a:schemeClr val="bg1"/>
                  </a:solidFill>
                  <a:latin typeface="Arial" panose="020B0604020202020204" pitchFamily="34" charset="0"/>
                  <a:cs typeface="Arial" panose="020B0604020202020204" pitchFamily="34" charset="0"/>
                </a:rPr>
                <a:t>6</a:t>
              </a:r>
              <a:r>
                <a:rPr lang="de-de" sz="1400">
                  <a:solidFill>
                    <a:schemeClr val="bg1"/>
                  </a:solidFill>
                  <a:latin typeface="Arial" panose="020B0604020202020204" pitchFamily="34" charset="0"/>
                  <a:cs typeface="Arial" panose="020B0604020202020204" pitchFamily="34" charset="0"/>
                </a:rPr>
                <a:t>;</a:t>
              </a:r>
              <a:r>
                <a:rPr lang="de-de" sz="1400" baseline="30000">
                  <a:solidFill>
                    <a:schemeClr val="bg1"/>
                  </a:solidFill>
                  <a:latin typeface="Arial" panose="020B0604020202020204" pitchFamily="34" charset="0"/>
                  <a:cs typeface="Arial" panose="020B0604020202020204" pitchFamily="34" charset="0"/>
                </a:rPr>
                <a:t> </a:t>
              </a:r>
              <a:r>
                <a:rPr lang="de-de" sz="1400">
                  <a:solidFill>
                    <a:schemeClr val="bg1"/>
                  </a:solidFill>
                  <a:latin typeface="Arial" panose="020B0604020202020204" pitchFamily="34" charset="0"/>
                  <a:cs typeface="Arial" panose="020B0604020202020204" pitchFamily="34" charset="0"/>
                </a:rPr>
                <a:t>auch bei Patienten mit Immundefizient/Immunsuppression wurde eine gute Wirksamkeit beobachtet</a:t>
              </a:r>
              <a:r>
                <a:rPr lang="de-de" sz="1400" baseline="30000">
                  <a:solidFill>
                    <a:schemeClr val="bg1"/>
                  </a:solidFill>
                  <a:latin typeface="Arial" panose="020B0604020202020204" pitchFamily="34" charset="0"/>
                  <a:cs typeface="Arial" panose="020B0604020202020204" pitchFamily="34" charset="0"/>
                </a:rPr>
                <a:t>7,8</a:t>
              </a:r>
              <a:r>
                <a:rPr lang="de-de" sz="1400">
                  <a:solidFill>
                    <a:schemeClr val="bg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71768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ED070AC-FE00-9E5E-84A8-AE9FE0BD2B6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2" name="think-cell data - do not delete" hidden="1">
                        <a:extLst>
                          <a:ext uri="{FF2B5EF4-FFF2-40B4-BE49-F238E27FC236}">
                            <a16:creationId xmlns:a16="http://schemas.microsoft.com/office/drawing/2014/main" id="{DED070AC-FE00-9E5E-84A8-AE9FE0BD2B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Grafik 8" descr="Ein Bild, das pink enthält.&#10;&#10;Automatisch generierte Beschreibung">
            <a:extLst>
              <a:ext uri="{FF2B5EF4-FFF2-40B4-BE49-F238E27FC236}">
                <a16:creationId xmlns:a16="http://schemas.microsoft.com/office/drawing/2014/main" id="{A691EBEB-8042-D8C6-BD65-6516A59986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5124" y="1383463"/>
            <a:ext cx="4122739" cy="4793110"/>
          </a:xfrm>
          <a:prstGeom prst="rect">
            <a:avLst/>
          </a:prstGeom>
        </p:spPr>
      </p:pic>
      <p:sp>
        <p:nvSpPr>
          <p:cNvPr id="7" name="Titel 6">
            <a:extLst>
              <a:ext uri="{FF2B5EF4-FFF2-40B4-BE49-F238E27FC236}">
                <a16:creationId xmlns:a16="http://schemas.microsoft.com/office/drawing/2014/main" id="{7F48C35C-77BF-DC82-BA7F-F1B3936B2EBA}"/>
              </a:ext>
            </a:extLst>
          </p:cNvPr>
          <p:cNvSpPr>
            <a:spLocks noGrp="1"/>
          </p:cNvSpPr>
          <p:nvPr>
            <p:ph type="title" idx="4294967295"/>
          </p:nvPr>
        </p:nvSpPr>
        <p:spPr>
          <a:xfrm>
            <a:off x="365125" y="284928"/>
            <a:ext cx="11460163" cy="430887"/>
          </a:xfrm>
        </p:spPr>
        <p:txBody>
          <a:bodyPr vert="horz">
            <a:noAutofit/>
          </a:bodyPr>
          <a:lstStyle/>
          <a:p>
            <a:r>
              <a:rPr lang="de-DE" sz="3200" dirty="0">
                <a:solidFill>
                  <a:schemeClr val="bg1"/>
                </a:solidFill>
                <a:highlight>
                  <a:srgbClr val="0000FF"/>
                </a:highlight>
                <a:latin typeface="Arial" panose="020B0604020202020204" pitchFamily="34" charset="0"/>
                <a:cs typeface="Arial" panose="020B0604020202020204" pitchFamily="34" charset="0"/>
              </a:rPr>
              <a:t>Pertussis</a:t>
            </a:r>
          </a:p>
        </p:txBody>
      </p:sp>
      <p:sp>
        <p:nvSpPr>
          <p:cNvPr id="11" name="Foliennummernplatzhalter 10">
            <a:extLst>
              <a:ext uri="{FF2B5EF4-FFF2-40B4-BE49-F238E27FC236}">
                <a16:creationId xmlns:a16="http://schemas.microsoft.com/office/drawing/2014/main" id="{DEE35DC0-9789-BB9A-6153-5F21FCDA19FF}"/>
              </a:ext>
            </a:extLst>
          </p:cNvPr>
          <p:cNvSpPr>
            <a:spLocks noGrp="1"/>
          </p:cNvSpPr>
          <p:nvPr>
            <p:ph type="sldNum" sz="quarter" idx="21"/>
          </p:nvPr>
        </p:nvSpPr>
        <p:spPr/>
        <p:txBody>
          <a:bodyPr/>
          <a:lstStyle/>
          <a:p>
            <a:fld id="{9F9F533D-B52E-4A2F-BF72-0ADD2D94BD75}" type="slidenum">
              <a:rPr lang="en-GB" smtClean="0"/>
              <a:pPr/>
              <a:t>63</a:t>
            </a:fld>
            <a:endParaRPr lang="en-GB"/>
          </a:p>
        </p:txBody>
      </p:sp>
      <p:sp>
        <p:nvSpPr>
          <p:cNvPr id="2" name="Rechteck: diagonal liegende Ecken abgerundet 1">
            <a:extLst>
              <a:ext uri="{FF2B5EF4-FFF2-40B4-BE49-F238E27FC236}">
                <a16:creationId xmlns:a16="http://schemas.microsoft.com/office/drawing/2014/main" id="{F11B8068-FBF5-2BFD-B776-BD58D3236B65}"/>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kern="1200" baseline="0">
                <a:solidFill>
                  <a:schemeClr val="tx1">
                    <a:lumMod val="65000"/>
                    <a:lumOff val="35000"/>
                  </a:schemeClr>
                </a:solidFill>
              </a:rPr>
              <a:t>Bakterien</a:t>
            </a:r>
            <a:r>
              <a:rPr lang="de-DE" sz="2000" b="0" i="1" kern="1200" baseline="0">
                <a:solidFill>
                  <a:schemeClr val="tx1">
                    <a:lumMod val="65000"/>
                    <a:lumOff val="35000"/>
                  </a:schemeClr>
                </a:solidFill>
              </a:rPr>
              <a:t> Bordetella pertussis, </a:t>
            </a:r>
            <a:br>
              <a:rPr lang="de-DE" sz="2000" b="0" i="1" kern="1200" baseline="0">
                <a:solidFill>
                  <a:schemeClr val="tx1">
                    <a:lumMod val="65000"/>
                    <a:lumOff val="35000"/>
                  </a:schemeClr>
                </a:solidFill>
              </a:rPr>
            </a:br>
            <a:r>
              <a:rPr lang="de-DE" sz="2000" b="0" kern="1200" baseline="0">
                <a:solidFill>
                  <a:schemeClr val="tx1">
                    <a:lumMod val="65000"/>
                    <a:lumOff val="35000"/>
                  </a:schemeClr>
                </a:solidFill>
              </a:rPr>
              <a:t>rein humanpathogen</a:t>
            </a:r>
          </a:p>
        </p:txBody>
      </p:sp>
      <p:sp>
        <p:nvSpPr>
          <p:cNvPr id="3" name="Rechteck: diagonal liegende Ecken abgerundet 2">
            <a:extLst>
              <a:ext uri="{FF2B5EF4-FFF2-40B4-BE49-F238E27FC236}">
                <a16:creationId xmlns:a16="http://schemas.microsoft.com/office/drawing/2014/main" id="{57E9D820-6D7E-4B51-F872-1B1768EACBAB}"/>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a:t>
            </a:r>
          </a:p>
        </p:txBody>
      </p:sp>
      <p:sp>
        <p:nvSpPr>
          <p:cNvPr id="4" name="Rechteck: diagonal liegende Ecken abgerundet 3">
            <a:extLst>
              <a:ext uri="{FF2B5EF4-FFF2-40B4-BE49-F238E27FC236}">
                <a16:creationId xmlns:a16="http://schemas.microsoft.com/office/drawing/2014/main" id="{DF6B02D3-1D0A-F4AD-D8E8-7AE982C6C125}"/>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dirty="0">
                <a:solidFill>
                  <a:schemeClr val="tx1">
                    <a:lumMod val="65000"/>
                    <a:lumOff val="35000"/>
                  </a:schemeClr>
                </a:solidFill>
              </a:rPr>
              <a:t>Inkubationszeit:	</a:t>
            </a:r>
            <a:r>
              <a:rPr lang="de-DE" sz="2000" i="0" kern="1200" baseline="0" dirty="0">
                <a:solidFill>
                  <a:schemeClr val="tx1">
                    <a:lumMod val="65000"/>
                    <a:lumOff val="35000"/>
                  </a:schemeClr>
                </a:solidFill>
              </a:rPr>
              <a:t>meist </a:t>
            </a:r>
            <a:r>
              <a:rPr lang="de-DE" sz="2000" i="0" baseline="0" dirty="0">
                <a:solidFill>
                  <a:schemeClr val="tx1">
                    <a:lumMod val="65000"/>
                    <a:lumOff val="35000"/>
                  </a:schemeClr>
                </a:solidFill>
              </a:rPr>
              <a:t>9-10 (Spanne 6-20) Tage</a:t>
            </a:r>
          </a:p>
        </p:txBody>
      </p:sp>
      <p:sp>
        <p:nvSpPr>
          <p:cNvPr id="5" name="Rechteck: diagonal liegende Ecken abgerundet 4">
            <a:extLst>
              <a:ext uri="{FF2B5EF4-FFF2-40B4-BE49-F238E27FC236}">
                <a16:creationId xmlns:a16="http://schemas.microsoft.com/office/drawing/2014/main" id="{CC4CD027-4563-3821-2C6F-3445B2D45C49}"/>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3,5-12 Jahre</a:t>
            </a:r>
          </a:p>
        </p:txBody>
      </p:sp>
      <p:sp>
        <p:nvSpPr>
          <p:cNvPr id="6" name="Rechteck: diagonal liegende Ecken abgerundet 5">
            <a:extLst>
              <a:ext uri="{FF2B5EF4-FFF2-40B4-BE49-F238E27FC236}">
                <a16:creationId xmlns:a16="http://schemas.microsoft.com/office/drawing/2014/main" id="{1A1FA757-EAF1-3351-054E-BBC7433E0DEE}"/>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14" name="Rechteck: diagonal liegende Ecken abgerundet 13">
            <a:extLst>
              <a:ext uri="{FF2B5EF4-FFF2-40B4-BE49-F238E27FC236}">
                <a16:creationId xmlns:a16="http://schemas.microsoft.com/office/drawing/2014/main" id="{B1839ACD-BDA5-3C7A-122C-B2CAA73106E4}"/>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i="0" kern="1200" baseline="0">
                <a:solidFill>
                  <a:schemeClr val="tx1">
                    <a:lumMod val="65000"/>
                    <a:lumOff val="35000"/>
                  </a:schemeClr>
                </a:solidFill>
              </a:rPr>
              <a:t>(IfSG): seit 2013</a:t>
            </a:r>
          </a:p>
        </p:txBody>
      </p:sp>
      <p:sp>
        <p:nvSpPr>
          <p:cNvPr id="10" name="Textplatzhalter 9">
            <a:extLst>
              <a:ext uri="{FF2B5EF4-FFF2-40B4-BE49-F238E27FC236}">
                <a16:creationId xmlns:a16="http://schemas.microsoft.com/office/drawing/2014/main" id="{092C15DA-BD5E-F1C5-A89B-68DC3B29B6CF}"/>
              </a:ext>
            </a:extLst>
          </p:cNvPr>
          <p:cNvSpPr>
            <a:spLocks noGrp="1"/>
          </p:cNvSpPr>
          <p:nvPr>
            <p:ph type="body" sz="quarter" idx="13"/>
          </p:nvPr>
        </p:nvSpPr>
        <p:spPr>
          <a:xfrm>
            <a:off x="365125" y="6338963"/>
            <a:ext cx="9940925" cy="246221"/>
          </a:xfrm>
        </p:spPr>
        <p:txBody>
          <a:bodyPr/>
          <a:lstStyle/>
          <a:p>
            <a:pPr>
              <a:lnSpc>
                <a:spcPct val="100000"/>
              </a:lnSpc>
              <a:spcBef>
                <a:spcPts val="0"/>
              </a:spcBef>
            </a:pPr>
            <a:r>
              <a:rPr lang="de-DE" sz="800" dirty="0">
                <a:solidFill>
                  <a:schemeClr val="tx1">
                    <a:lumMod val="65000"/>
                    <a:lumOff val="35000"/>
                  </a:schemeClr>
                </a:solidFill>
              </a:rPr>
              <a:t>RKI Ratgeber Keuchhusten; </a:t>
            </a:r>
            <a:r>
              <a:rPr lang="de-DE" sz="800" dirty="0">
                <a:solidFill>
                  <a:schemeClr val="tx1">
                    <a:lumMod val="65000"/>
                    <a:lumOff val="35000"/>
                  </a:schemeClr>
                </a:solidFill>
                <a:hlinkClick r:id="rId7">
                  <a:extLst>
                    <a:ext uri="{A12FA001-AC4F-418D-AE19-62706E023703}">
                      <ahyp:hlinkClr xmlns:ahyp="http://schemas.microsoft.com/office/drawing/2018/hyperlinkcolor" val="tx"/>
                    </a:ext>
                  </a:extLst>
                </a:hlinkClick>
              </a:rPr>
              <a:t>https://www.rki.de/DE/Content/Infekt/EpidBull/Merkblaetter/Ratgeber_Pertussis.html</a:t>
            </a:r>
            <a:r>
              <a:rPr lang="de-DE" sz="800" dirty="0">
                <a:solidFill>
                  <a:schemeClr val="tx1">
                    <a:lumMod val="65000"/>
                    <a:lumOff val="35000"/>
                  </a:schemeClr>
                </a:solidFill>
              </a:rPr>
              <a:t>, Zugriff 02/2024; </a:t>
            </a:r>
            <a:r>
              <a:rPr lang="de-DE" sz="800" dirty="0" err="1">
                <a:solidFill>
                  <a:schemeClr val="tx1">
                    <a:lumMod val="65000"/>
                    <a:lumOff val="35000"/>
                  </a:schemeClr>
                </a:solidFill>
              </a:rPr>
              <a:t>Wendelboe</a:t>
            </a:r>
            <a:r>
              <a:rPr lang="de-DE" sz="800" dirty="0">
                <a:solidFill>
                  <a:schemeClr val="tx1">
                    <a:lumMod val="65000"/>
                    <a:lumOff val="35000"/>
                  </a:schemeClr>
                </a:solidFill>
              </a:rPr>
              <a:t> A et al., </a:t>
            </a:r>
            <a:r>
              <a:rPr lang="en-US" sz="800" dirty="0">
                <a:solidFill>
                  <a:schemeClr val="tx1">
                    <a:lumMod val="65000"/>
                    <a:lumOff val="35000"/>
                  </a:schemeClr>
                </a:solidFill>
              </a:rPr>
              <a:t> Ped Inf Dis J </a:t>
            </a:r>
            <a:r>
              <a:rPr lang="de-DE" sz="800" dirty="0">
                <a:solidFill>
                  <a:schemeClr val="tx1">
                    <a:lumMod val="65000"/>
                    <a:lumOff val="35000"/>
                  </a:schemeClr>
                </a:solidFill>
              </a:rPr>
              <a:t>2005; 24: 58–62. </a:t>
            </a:r>
            <a:r>
              <a:rPr lang="en-GB" sz="800" dirty="0">
                <a:solidFill>
                  <a:schemeClr val="tx1">
                    <a:lumMod val="65000"/>
                    <a:lumOff val="35000"/>
                  </a:schemeClr>
                </a:solidFill>
              </a:rPr>
              <a:t>3. CDC. In: </a:t>
            </a:r>
            <a:r>
              <a:rPr lang="en-US" sz="800" dirty="0">
                <a:solidFill>
                  <a:schemeClr val="tx1">
                    <a:lumMod val="65000"/>
                    <a:lumOff val="35000"/>
                  </a:schemeClr>
                </a:solidFill>
              </a:rPr>
              <a:t>Epidemiology and Prevention of Vaccine-Preventable Diseases; Pink Book 13th Edition] 2015:261–278</a:t>
            </a:r>
            <a:r>
              <a:rPr lang="en-GB" sz="800" dirty="0">
                <a:solidFill>
                  <a:schemeClr val="tx1">
                    <a:lumMod val="65000"/>
                    <a:lumOff val="35000"/>
                  </a:schemeClr>
                </a:solidFill>
              </a:rPr>
              <a:t>; Hong. </a:t>
            </a:r>
            <a:r>
              <a:rPr lang="es-ES" sz="800" dirty="0" err="1">
                <a:solidFill>
                  <a:schemeClr val="tx1">
                    <a:lumMod val="65000"/>
                    <a:lumOff val="35000"/>
                  </a:schemeClr>
                </a:solidFill>
              </a:rPr>
              <a:t>Korean</a:t>
            </a:r>
            <a:r>
              <a:rPr lang="es-ES" sz="800" dirty="0">
                <a:solidFill>
                  <a:schemeClr val="tx1">
                    <a:lumMod val="65000"/>
                    <a:lumOff val="35000"/>
                  </a:schemeClr>
                </a:solidFill>
              </a:rPr>
              <a:t> J </a:t>
            </a:r>
            <a:r>
              <a:rPr lang="es-ES" sz="800" dirty="0" err="1">
                <a:solidFill>
                  <a:schemeClr val="tx1">
                    <a:lumMod val="65000"/>
                    <a:lumOff val="35000"/>
                  </a:schemeClr>
                </a:solidFill>
              </a:rPr>
              <a:t>Pediatr</a:t>
            </a:r>
            <a:r>
              <a:rPr lang="es-ES" sz="800" dirty="0">
                <a:solidFill>
                  <a:schemeClr val="tx1">
                    <a:lumMod val="65000"/>
                    <a:lumOff val="35000"/>
                  </a:schemeClr>
                </a:solidFill>
              </a:rPr>
              <a:t> 2010;53(5):629–633;  </a:t>
            </a:r>
            <a:r>
              <a:rPr lang="es-ES" sz="800" dirty="0" err="1">
                <a:solidFill>
                  <a:schemeClr val="tx1">
                    <a:lumMod val="65000"/>
                    <a:lumOff val="35000"/>
                  </a:schemeClr>
                </a:solidFill>
              </a:rPr>
              <a:t>Bildquelle</a:t>
            </a:r>
            <a:r>
              <a:rPr lang="es-ES" sz="800" dirty="0">
                <a:solidFill>
                  <a:schemeClr val="tx1">
                    <a:lumMod val="65000"/>
                    <a:lumOff val="35000"/>
                  </a:schemeClr>
                </a:solidFill>
              </a:rPr>
              <a:t>:</a:t>
            </a:r>
            <a:r>
              <a:rPr lang="de-DE" sz="800" dirty="0">
                <a:solidFill>
                  <a:schemeClr val="tx1">
                    <a:lumMod val="65000"/>
                    <a:lumOff val="35000"/>
                  </a:schemeClr>
                </a:solidFill>
              </a:rPr>
              <a:t> Getty 646628324 Bacteria Bordetella </a:t>
            </a:r>
            <a:r>
              <a:rPr lang="de-DE" sz="800" i="1" dirty="0">
                <a:solidFill>
                  <a:schemeClr val="tx1">
                    <a:lumMod val="65000"/>
                    <a:lumOff val="35000"/>
                  </a:schemeClr>
                </a:solidFill>
              </a:rPr>
              <a:t>pertussis (</a:t>
            </a:r>
            <a:r>
              <a:rPr lang="de-DE" sz="800" dirty="0">
                <a:solidFill>
                  <a:schemeClr val="tx1">
                    <a:lumMod val="65000"/>
                    <a:lumOff val="35000"/>
                  </a:schemeClr>
                </a:solidFill>
              </a:rPr>
              <a:t>ASSET-2115403)</a:t>
            </a:r>
          </a:p>
        </p:txBody>
      </p:sp>
      <p:sp>
        <p:nvSpPr>
          <p:cNvPr id="16" name="Rechteck: abgerundete Ecken 15">
            <a:extLst>
              <a:ext uri="{FF2B5EF4-FFF2-40B4-BE49-F238E27FC236}">
                <a16:creationId xmlns:a16="http://schemas.microsoft.com/office/drawing/2014/main" id="{C015A873-A32C-0A7A-4E89-1C13F8090C77}"/>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abgerundete Ecken 16">
            <a:extLst>
              <a:ext uri="{FF2B5EF4-FFF2-40B4-BE49-F238E27FC236}">
                <a16:creationId xmlns:a16="http://schemas.microsoft.com/office/drawing/2014/main" id="{4CBD3534-3AE8-71B1-322B-8005F7CD6C19}"/>
              </a:ext>
            </a:extLst>
          </p:cNvPr>
          <p:cNvSpPr/>
          <p:nvPr/>
        </p:nvSpPr>
        <p:spPr>
          <a:xfrm>
            <a:off x="9466326" y="3769062"/>
            <a:ext cx="2395539" cy="2393988"/>
          </a:xfrm>
          <a:prstGeom prst="roundRect">
            <a:avLst>
              <a:gd name="adj" fmla="val 10084"/>
            </a:avLst>
          </a:prstGeom>
          <a:solidFill>
            <a:schemeClr val="accent2">
              <a:lumMod val="40000"/>
              <a:lumOff val="6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rIns="36000" rtlCol="0" anchor="ctr"/>
          <a:lstStyle/>
          <a:p>
            <a:pPr lvl="0" algn="ctr">
              <a:spcBef>
                <a:spcPts val="1200"/>
              </a:spcBef>
            </a:pPr>
            <a:r>
              <a:rPr lang="de-DE" sz="1600">
                <a:solidFill>
                  <a:schemeClr val="tx1">
                    <a:lumMod val="65000"/>
                    <a:lumOff val="35000"/>
                  </a:schemeClr>
                </a:solidFill>
              </a:rPr>
              <a:t>Säuglinge (Apnoen!), Jugendliche und Erwachsene zeigen oft </a:t>
            </a:r>
            <a:r>
              <a:rPr lang="de-DE" sz="1600" b="1">
                <a:solidFill>
                  <a:schemeClr val="tx1">
                    <a:lumMod val="65000"/>
                    <a:lumOff val="35000"/>
                  </a:schemeClr>
                </a:solidFill>
              </a:rPr>
              <a:t>keine typischen Symptome.</a:t>
            </a:r>
          </a:p>
          <a:p>
            <a:pPr lvl="0" algn="ctr">
              <a:spcBef>
                <a:spcPts val="1200"/>
              </a:spcBef>
            </a:pPr>
            <a:r>
              <a:rPr lang="de-DE" sz="1600" b="1">
                <a:solidFill>
                  <a:schemeClr val="tx1">
                    <a:lumMod val="65000"/>
                    <a:lumOff val="35000"/>
                  </a:schemeClr>
                </a:solidFill>
              </a:rPr>
              <a:t>Kein Nestschutz </a:t>
            </a:r>
            <a:r>
              <a:rPr lang="de-DE" sz="1600">
                <a:solidFill>
                  <a:schemeClr val="tx1">
                    <a:lumMod val="65000"/>
                    <a:lumOff val="35000"/>
                  </a:schemeClr>
                </a:solidFill>
              </a:rPr>
              <a:t>für Säuglinge!</a:t>
            </a:r>
          </a:p>
        </p:txBody>
      </p:sp>
    </p:spTree>
    <p:extLst>
      <p:ext uri="{BB962C8B-B14F-4D97-AF65-F5344CB8AC3E}">
        <p14:creationId xmlns:p14="http://schemas.microsoft.com/office/powerpoint/2010/main" val="4246428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CA9CF856-5D5E-B305-0817-4ABE37108E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21" name="think-cell data - do not delete" hidden="1">
                        <a:extLst>
                          <a:ext uri="{FF2B5EF4-FFF2-40B4-BE49-F238E27FC236}">
                            <a16:creationId xmlns:a16="http://schemas.microsoft.com/office/drawing/2014/main" id="{CA9CF856-5D5E-B305-0817-4ABE37108E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Untertitel 14">
            <a:extLst>
              <a:ext uri="{FF2B5EF4-FFF2-40B4-BE49-F238E27FC236}">
                <a16:creationId xmlns:a16="http://schemas.microsoft.com/office/drawing/2014/main" id="{162EFC05-5C38-2960-4316-27D49D254405}"/>
              </a:ext>
            </a:extLst>
          </p:cNvPr>
          <p:cNvSpPr>
            <a:spLocks noGrp="1"/>
          </p:cNvSpPr>
          <p:nvPr>
            <p:ph type="subTitle" idx="4294967295"/>
          </p:nvPr>
        </p:nvSpPr>
        <p:spPr>
          <a:xfrm>
            <a:off x="365124" y="876979"/>
            <a:ext cx="11460164" cy="352800"/>
          </a:xfrm>
        </p:spPr>
        <p:txBody>
          <a:bodyPr>
            <a:normAutofit fontScale="77500" lnSpcReduction="20000"/>
          </a:bodyPr>
          <a:lstStyle/>
          <a:p>
            <a:r>
              <a:rPr lang="de-DE" dirty="0"/>
              <a:t>Untererfassung lässt eine hohe Dunkelziffer vermuten </a:t>
            </a:r>
          </a:p>
        </p:txBody>
      </p:sp>
      <p:pic>
        <p:nvPicPr>
          <p:cNvPr id="13" name="Grafik 12" descr="Ein Bild, das Natur, Eis enthält.&#10;&#10;Automatisch generierte Beschreibung">
            <a:extLst>
              <a:ext uri="{FF2B5EF4-FFF2-40B4-BE49-F238E27FC236}">
                <a16:creationId xmlns:a16="http://schemas.microsoft.com/office/drawing/2014/main" id="{93A40343-F60C-203E-C58D-0021208D1768}"/>
              </a:ext>
            </a:extLst>
          </p:cNvPr>
          <p:cNvPicPr>
            <a:picLocks noChangeAspect="1"/>
          </p:cNvPicPr>
          <p:nvPr/>
        </p:nvPicPr>
        <p:blipFill>
          <a:blip r:embed="rId6" cstate="screen">
            <a:duotone>
              <a:schemeClr val="bg2">
                <a:shade val="45000"/>
                <a:satMod val="135000"/>
              </a:schemeClr>
              <a:prstClr val="white"/>
            </a:duotone>
            <a:alphaModFix/>
            <a:extLst>
              <a:ext uri="{28A0092B-C50C-407E-A947-70E740481C1C}">
                <a14:useLocalDpi xmlns:a14="http://schemas.microsoft.com/office/drawing/2010/main"/>
              </a:ext>
            </a:extLst>
          </a:blip>
          <a:stretch>
            <a:fillRect/>
          </a:stretch>
        </p:blipFill>
        <p:spPr>
          <a:xfrm>
            <a:off x="362456" y="1377801"/>
            <a:ext cx="4510383" cy="4510383"/>
          </a:xfrm>
          <a:prstGeom prst="rect">
            <a:avLst/>
          </a:prstGeom>
        </p:spPr>
      </p:pic>
      <p:sp>
        <p:nvSpPr>
          <p:cNvPr id="4" name="Text Box 8">
            <a:extLst>
              <a:ext uri="{FF2B5EF4-FFF2-40B4-BE49-F238E27FC236}">
                <a16:creationId xmlns:a16="http://schemas.microsoft.com/office/drawing/2014/main" id="{389F4F93-3697-EA1F-ACD0-E7404214E00C}"/>
              </a:ext>
            </a:extLst>
          </p:cNvPr>
          <p:cNvSpPr txBox="1">
            <a:spLocks noChangeArrowheads="1"/>
          </p:cNvSpPr>
          <p:nvPr/>
        </p:nvSpPr>
        <p:spPr bwMode="auto">
          <a:xfrm>
            <a:off x="8393986" y="1792039"/>
            <a:ext cx="33904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50000"/>
              </a:spcBef>
              <a:spcAft>
                <a:spcPct val="0"/>
              </a:spcAft>
              <a:buClrTx/>
              <a:buSzTx/>
              <a:buFontTx/>
              <a:buNone/>
            </a:pPr>
            <a:r>
              <a:rPr lang="de-DE" altLang="de-DE" sz="1800">
                <a:solidFill>
                  <a:schemeClr val="tx1">
                    <a:lumMod val="75000"/>
                    <a:lumOff val="25000"/>
                  </a:schemeClr>
                </a:solidFill>
                <a:latin typeface="+mn-lt"/>
                <a:ea typeface="MS PGothic" panose="020B0600070205080204" pitchFamily="34" charset="-128"/>
              </a:rPr>
              <a:t>Gemeldete Fälle</a:t>
            </a:r>
          </a:p>
        </p:txBody>
      </p:sp>
      <p:sp>
        <p:nvSpPr>
          <p:cNvPr id="5" name="Text Box 11">
            <a:extLst>
              <a:ext uri="{FF2B5EF4-FFF2-40B4-BE49-F238E27FC236}">
                <a16:creationId xmlns:a16="http://schemas.microsoft.com/office/drawing/2014/main" id="{E96266AE-A60F-3DEA-F67D-9847F2A7DEE8}"/>
              </a:ext>
            </a:extLst>
          </p:cNvPr>
          <p:cNvSpPr txBox="1">
            <a:spLocks noChangeArrowheads="1"/>
          </p:cNvSpPr>
          <p:nvPr/>
        </p:nvSpPr>
        <p:spPr bwMode="auto">
          <a:xfrm>
            <a:off x="5366369" y="1729236"/>
            <a:ext cx="2493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b="1">
                <a:solidFill>
                  <a:schemeClr val="accent2"/>
                </a:solidFill>
                <a:latin typeface="+mn-lt"/>
                <a:ea typeface="MS PGothic" panose="020B0600070205080204" pitchFamily="34" charset="-128"/>
              </a:rPr>
              <a:t>10-20</a:t>
            </a:r>
            <a:br>
              <a:rPr lang="de-DE" altLang="de-DE" sz="1800" b="1">
                <a:solidFill>
                  <a:schemeClr val="tx1">
                    <a:lumMod val="75000"/>
                    <a:lumOff val="25000"/>
                  </a:schemeClr>
                </a:solidFill>
                <a:latin typeface="+mn-lt"/>
                <a:ea typeface="MS PGothic" panose="020B0600070205080204" pitchFamily="34" charset="-128"/>
              </a:rPr>
            </a:br>
            <a:r>
              <a:rPr lang="de-DE" altLang="de-DE" sz="1800">
                <a:solidFill>
                  <a:schemeClr val="tx1">
                    <a:lumMod val="75000"/>
                    <a:lumOff val="25000"/>
                  </a:schemeClr>
                </a:solidFill>
                <a:latin typeface="+mn-lt"/>
                <a:ea typeface="MS PGothic" panose="020B0600070205080204" pitchFamily="34" charset="-128"/>
              </a:rPr>
              <a:t>/100.000</a:t>
            </a:r>
            <a:r>
              <a:rPr lang="de-DE" altLang="de-DE" sz="1800" baseline="30000">
                <a:solidFill>
                  <a:schemeClr val="tx1">
                    <a:lumMod val="75000"/>
                    <a:lumOff val="25000"/>
                  </a:schemeClr>
                </a:solidFill>
                <a:latin typeface="+mn-lt"/>
                <a:ea typeface="MS PGothic" panose="020B0600070205080204" pitchFamily="34" charset="-128"/>
              </a:rPr>
              <a:t>1</a:t>
            </a:r>
            <a:endParaRPr lang="de-DE" altLang="de-DE" sz="1800">
              <a:solidFill>
                <a:schemeClr val="tx1">
                  <a:lumMod val="75000"/>
                  <a:lumOff val="25000"/>
                </a:schemeClr>
              </a:solidFill>
              <a:latin typeface="+mn-lt"/>
              <a:ea typeface="MS PGothic" panose="020B0600070205080204" pitchFamily="34" charset="-128"/>
            </a:endParaRPr>
          </a:p>
        </p:txBody>
      </p:sp>
      <p:sp>
        <p:nvSpPr>
          <p:cNvPr id="6" name="Text Box 12">
            <a:extLst>
              <a:ext uri="{FF2B5EF4-FFF2-40B4-BE49-F238E27FC236}">
                <a16:creationId xmlns:a16="http://schemas.microsoft.com/office/drawing/2014/main" id="{6F83DC79-4650-8EA5-3D0F-202C79AE7D93}"/>
              </a:ext>
            </a:extLst>
          </p:cNvPr>
          <p:cNvSpPr txBox="1">
            <a:spLocks noChangeArrowheads="1"/>
          </p:cNvSpPr>
          <p:nvPr/>
        </p:nvSpPr>
        <p:spPr bwMode="auto">
          <a:xfrm>
            <a:off x="5366369" y="2709106"/>
            <a:ext cx="2493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50000"/>
              </a:spcBef>
              <a:spcAft>
                <a:spcPct val="0"/>
              </a:spcAft>
              <a:buClrTx/>
              <a:buSzTx/>
              <a:buFontTx/>
              <a:buNone/>
            </a:pPr>
            <a:r>
              <a:rPr lang="de-DE" altLang="de-DE" b="1">
                <a:solidFill>
                  <a:schemeClr val="accent2"/>
                </a:solidFill>
                <a:latin typeface="+mn-lt"/>
                <a:ea typeface="MS PGothic" panose="020B0600070205080204" pitchFamily="34" charset="-128"/>
              </a:rPr>
              <a:t>165 - 507 </a:t>
            </a:r>
            <a:br>
              <a:rPr lang="de-DE" altLang="de-DE" b="1">
                <a:solidFill>
                  <a:srgbClr val="4573C4"/>
                </a:solidFill>
                <a:latin typeface="+mn-lt"/>
                <a:ea typeface="MS PGothic" panose="020B0600070205080204" pitchFamily="34" charset="-128"/>
              </a:rPr>
            </a:br>
            <a:r>
              <a:rPr lang="de-DE" altLang="de-DE" sz="1800">
                <a:solidFill>
                  <a:schemeClr val="tx1">
                    <a:lumMod val="75000"/>
                    <a:lumOff val="25000"/>
                  </a:schemeClr>
                </a:solidFill>
                <a:latin typeface="+mn-lt"/>
                <a:ea typeface="MS PGothic" panose="020B0600070205080204" pitchFamily="34" charset="-128"/>
              </a:rPr>
              <a:t>/100.000</a:t>
            </a:r>
            <a:r>
              <a:rPr lang="de-DE" altLang="de-DE" sz="1800" baseline="30000">
                <a:solidFill>
                  <a:schemeClr val="tx1">
                    <a:lumMod val="75000"/>
                    <a:lumOff val="25000"/>
                  </a:schemeClr>
                </a:solidFill>
                <a:latin typeface="+mn-lt"/>
                <a:ea typeface="MS PGothic" panose="020B0600070205080204" pitchFamily="34" charset="-128"/>
              </a:rPr>
              <a:t>2</a:t>
            </a:r>
          </a:p>
        </p:txBody>
      </p:sp>
      <p:sp>
        <p:nvSpPr>
          <p:cNvPr id="7" name="Text Box 13">
            <a:extLst>
              <a:ext uri="{FF2B5EF4-FFF2-40B4-BE49-F238E27FC236}">
                <a16:creationId xmlns:a16="http://schemas.microsoft.com/office/drawing/2014/main" id="{66CBFBDA-155C-D66A-C66D-9803D691BC28}"/>
              </a:ext>
            </a:extLst>
          </p:cNvPr>
          <p:cNvSpPr txBox="1">
            <a:spLocks noChangeArrowheads="1"/>
          </p:cNvSpPr>
          <p:nvPr/>
        </p:nvSpPr>
        <p:spPr bwMode="auto">
          <a:xfrm>
            <a:off x="8393987" y="2709106"/>
            <a:ext cx="3390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ts val="0"/>
              </a:spcBef>
              <a:spcAft>
                <a:spcPct val="0"/>
              </a:spcAft>
              <a:buClrTx/>
              <a:buSzTx/>
              <a:buNone/>
            </a:pPr>
            <a:r>
              <a:rPr lang="de-DE" altLang="de-DE" sz="1800">
                <a:solidFill>
                  <a:schemeClr val="tx1">
                    <a:lumMod val="75000"/>
                    <a:lumOff val="25000"/>
                  </a:schemeClr>
                </a:solidFill>
                <a:latin typeface="+mn-lt"/>
                <a:ea typeface="MS PGothic" panose="020B0600070205080204" pitchFamily="34" charset="-128"/>
              </a:rPr>
              <a:t>Fälle in Studien mit Arztbesuch (passive Suche)</a:t>
            </a:r>
          </a:p>
        </p:txBody>
      </p:sp>
      <p:sp>
        <p:nvSpPr>
          <p:cNvPr id="8" name="Text Box 14">
            <a:extLst>
              <a:ext uri="{FF2B5EF4-FFF2-40B4-BE49-F238E27FC236}">
                <a16:creationId xmlns:a16="http://schemas.microsoft.com/office/drawing/2014/main" id="{D75FD430-FDD4-158B-9226-28C5ACE530B1}"/>
              </a:ext>
            </a:extLst>
          </p:cNvPr>
          <p:cNvSpPr txBox="1">
            <a:spLocks noChangeArrowheads="1"/>
          </p:cNvSpPr>
          <p:nvPr/>
        </p:nvSpPr>
        <p:spPr bwMode="auto">
          <a:xfrm>
            <a:off x="8393987" y="3725811"/>
            <a:ext cx="33904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50000"/>
              </a:spcBef>
              <a:spcAft>
                <a:spcPct val="0"/>
              </a:spcAft>
              <a:buClrTx/>
              <a:buSzTx/>
              <a:buFontTx/>
              <a:buNone/>
            </a:pPr>
            <a:r>
              <a:rPr lang="de-DE" altLang="de-DE" sz="1800">
                <a:solidFill>
                  <a:schemeClr val="tx1">
                    <a:lumMod val="75000"/>
                    <a:lumOff val="25000"/>
                  </a:schemeClr>
                </a:solidFill>
                <a:latin typeface="+mn-lt"/>
                <a:ea typeface="MS PGothic" panose="020B0600070205080204" pitchFamily="34" charset="-128"/>
              </a:rPr>
              <a:t>Fälle mit aktiver Fallsuche</a:t>
            </a:r>
          </a:p>
        </p:txBody>
      </p:sp>
      <p:sp>
        <p:nvSpPr>
          <p:cNvPr id="9" name="Text Box 15">
            <a:extLst>
              <a:ext uri="{FF2B5EF4-FFF2-40B4-BE49-F238E27FC236}">
                <a16:creationId xmlns:a16="http://schemas.microsoft.com/office/drawing/2014/main" id="{FC503571-8D1B-E55A-DD13-3B1BA9E5877B}"/>
              </a:ext>
            </a:extLst>
          </p:cNvPr>
          <p:cNvSpPr txBox="1">
            <a:spLocks noChangeArrowheads="1"/>
          </p:cNvSpPr>
          <p:nvPr/>
        </p:nvSpPr>
        <p:spPr bwMode="auto">
          <a:xfrm>
            <a:off x="8393986" y="5302612"/>
            <a:ext cx="33904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50000"/>
              </a:spcBef>
              <a:spcAft>
                <a:spcPct val="0"/>
              </a:spcAft>
              <a:buClrTx/>
              <a:buSzTx/>
              <a:buFontTx/>
              <a:buNone/>
            </a:pPr>
            <a:r>
              <a:rPr lang="de-DE" altLang="de-DE" sz="1800" err="1">
                <a:solidFill>
                  <a:schemeClr val="tx1">
                    <a:lumMod val="75000"/>
                    <a:lumOff val="25000"/>
                  </a:schemeClr>
                </a:solidFill>
                <a:latin typeface="+mn-lt"/>
                <a:ea typeface="MS PGothic" panose="020B0600070205080204" pitchFamily="34" charset="-128"/>
              </a:rPr>
              <a:t>Sero</a:t>
            </a:r>
            <a:r>
              <a:rPr lang="de-DE" altLang="de-DE" sz="1800">
                <a:solidFill>
                  <a:schemeClr val="tx1">
                    <a:lumMod val="75000"/>
                    <a:lumOff val="25000"/>
                  </a:schemeClr>
                </a:solidFill>
                <a:latin typeface="+mn-lt"/>
                <a:ea typeface="MS PGothic" panose="020B0600070205080204" pitchFamily="34" charset="-128"/>
              </a:rPr>
              <a:t>-Epidemiologie</a:t>
            </a:r>
          </a:p>
        </p:txBody>
      </p:sp>
      <p:sp>
        <p:nvSpPr>
          <p:cNvPr id="10" name="Text Box 16">
            <a:extLst>
              <a:ext uri="{FF2B5EF4-FFF2-40B4-BE49-F238E27FC236}">
                <a16:creationId xmlns:a16="http://schemas.microsoft.com/office/drawing/2014/main" id="{30E04F85-4812-30C3-F3B9-5302AEB6E38D}"/>
              </a:ext>
            </a:extLst>
          </p:cNvPr>
          <p:cNvSpPr txBox="1">
            <a:spLocks noChangeArrowheads="1"/>
          </p:cNvSpPr>
          <p:nvPr/>
        </p:nvSpPr>
        <p:spPr bwMode="auto">
          <a:xfrm>
            <a:off x="5366369" y="3725811"/>
            <a:ext cx="2493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b="1">
                <a:solidFill>
                  <a:schemeClr val="accent2"/>
                </a:solidFill>
                <a:latin typeface="+mn-lt"/>
                <a:ea typeface="MS PGothic" panose="020B0600070205080204" pitchFamily="34" charset="-128"/>
              </a:rPr>
              <a:t>370 – 884</a:t>
            </a:r>
            <a:br>
              <a:rPr lang="de-DE" altLang="de-DE" sz="1800" b="1">
                <a:solidFill>
                  <a:schemeClr val="tx1">
                    <a:lumMod val="75000"/>
                    <a:lumOff val="25000"/>
                  </a:schemeClr>
                </a:solidFill>
                <a:latin typeface="+mn-lt"/>
                <a:ea typeface="MS PGothic" panose="020B0600070205080204" pitchFamily="34" charset="-128"/>
              </a:rPr>
            </a:br>
            <a:r>
              <a:rPr lang="de-DE" altLang="de-DE" sz="1800">
                <a:solidFill>
                  <a:schemeClr val="tx1">
                    <a:lumMod val="75000"/>
                    <a:lumOff val="25000"/>
                  </a:schemeClr>
                </a:solidFill>
                <a:latin typeface="+mn-lt"/>
                <a:ea typeface="MS PGothic" panose="020B0600070205080204" pitchFamily="34" charset="-128"/>
              </a:rPr>
              <a:t>/100.000</a:t>
            </a:r>
            <a:r>
              <a:rPr lang="de-DE" altLang="de-DE" sz="1800" baseline="30000">
                <a:solidFill>
                  <a:schemeClr val="tx1">
                    <a:lumMod val="75000"/>
                    <a:lumOff val="25000"/>
                  </a:schemeClr>
                </a:solidFill>
                <a:latin typeface="+mn-lt"/>
                <a:ea typeface="MS PGothic" panose="020B0600070205080204" pitchFamily="34" charset="-128"/>
              </a:rPr>
              <a:t>3</a:t>
            </a:r>
            <a:endParaRPr lang="de-DE" altLang="de-DE" sz="1800">
              <a:solidFill>
                <a:schemeClr val="tx1">
                  <a:lumMod val="75000"/>
                  <a:lumOff val="25000"/>
                </a:schemeClr>
              </a:solidFill>
              <a:latin typeface="+mn-lt"/>
              <a:ea typeface="MS PGothic" panose="020B0600070205080204" pitchFamily="34" charset="-128"/>
            </a:endParaRPr>
          </a:p>
        </p:txBody>
      </p:sp>
      <p:sp>
        <p:nvSpPr>
          <p:cNvPr id="11" name="Text Box 17">
            <a:extLst>
              <a:ext uri="{FF2B5EF4-FFF2-40B4-BE49-F238E27FC236}">
                <a16:creationId xmlns:a16="http://schemas.microsoft.com/office/drawing/2014/main" id="{791D7135-E4F5-0823-13E5-3082857041B8}"/>
              </a:ext>
            </a:extLst>
          </p:cNvPr>
          <p:cNvSpPr txBox="1">
            <a:spLocks noChangeArrowheads="1"/>
          </p:cNvSpPr>
          <p:nvPr/>
        </p:nvSpPr>
        <p:spPr bwMode="auto">
          <a:xfrm>
            <a:off x="5366369" y="4683121"/>
            <a:ext cx="2493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b="1">
                <a:solidFill>
                  <a:schemeClr val="accent2"/>
                </a:solidFill>
                <a:latin typeface="+mn-lt"/>
                <a:ea typeface="MS PGothic" panose="020B0600070205080204" pitchFamily="34" charset="-128"/>
              </a:rPr>
              <a:t>~1.000 - &gt;10.000 </a:t>
            </a:r>
            <a:r>
              <a:rPr lang="de-DE" altLang="de-DE" sz="1800">
                <a:solidFill>
                  <a:schemeClr val="tx1">
                    <a:lumMod val="75000"/>
                    <a:lumOff val="25000"/>
                  </a:schemeClr>
                </a:solidFill>
                <a:latin typeface="+mn-lt"/>
                <a:ea typeface="MS PGothic" panose="020B0600070205080204" pitchFamily="34" charset="-128"/>
              </a:rPr>
              <a:t>/100.000</a:t>
            </a:r>
            <a:r>
              <a:rPr lang="de-DE" altLang="de-DE" sz="1800" baseline="30000">
                <a:solidFill>
                  <a:schemeClr val="tx1">
                    <a:lumMod val="75000"/>
                    <a:lumOff val="25000"/>
                  </a:schemeClr>
                </a:solidFill>
                <a:latin typeface="+mn-lt"/>
                <a:ea typeface="MS PGothic" panose="020B0600070205080204" pitchFamily="34" charset="-128"/>
              </a:rPr>
              <a:t>4</a:t>
            </a:r>
          </a:p>
        </p:txBody>
      </p:sp>
      <p:sp>
        <p:nvSpPr>
          <p:cNvPr id="17" name="Text Box 17">
            <a:extLst>
              <a:ext uri="{FF2B5EF4-FFF2-40B4-BE49-F238E27FC236}">
                <a16:creationId xmlns:a16="http://schemas.microsoft.com/office/drawing/2014/main" id="{1885CF5D-02B6-2623-BFE1-302B96D93AA6}"/>
              </a:ext>
            </a:extLst>
          </p:cNvPr>
          <p:cNvSpPr txBox="1">
            <a:spLocks noChangeArrowheads="1"/>
          </p:cNvSpPr>
          <p:nvPr/>
        </p:nvSpPr>
        <p:spPr bwMode="auto">
          <a:xfrm>
            <a:off x="8393986" y="4682454"/>
            <a:ext cx="3390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sz="1800">
                <a:solidFill>
                  <a:schemeClr val="tx1">
                    <a:lumMod val="75000"/>
                    <a:lumOff val="25000"/>
                  </a:schemeClr>
                </a:solidFill>
                <a:latin typeface="+mn-lt"/>
                <a:ea typeface="MS PGothic" panose="020B0600070205080204" pitchFamily="34" charset="-128"/>
              </a:rPr>
              <a:t>Wahre Inzidenz um bis zu </a:t>
            </a:r>
            <a:r>
              <a:rPr lang="de-DE" altLang="de-DE" sz="1800" b="1">
                <a:solidFill>
                  <a:schemeClr val="tx1">
                    <a:lumMod val="75000"/>
                    <a:lumOff val="25000"/>
                  </a:schemeClr>
                </a:solidFill>
                <a:latin typeface="+mn-lt"/>
                <a:ea typeface="MS PGothic" panose="020B0600070205080204" pitchFamily="34" charset="-128"/>
              </a:rPr>
              <a:t>Faktor 4000 </a:t>
            </a:r>
            <a:r>
              <a:rPr lang="de-DE" altLang="de-DE" sz="1800">
                <a:solidFill>
                  <a:schemeClr val="tx1">
                    <a:lumMod val="75000"/>
                    <a:lumOff val="25000"/>
                  </a:schemeClr>
                </a:solidFill>
                <a:latin typeface="+mn-lt"/>
                <a:ea typeface="MS PGothic" panose="020B0600070205080204" pitchFamily="34" charset="-128"/>
              </a:rPr>
              <a:t>unterschätzt</a:t>
            </a:r>
            <a:r>
              <a:rPr lang="de-DE" altLang="de-DE" sz="1800" baseline="30000">
                <a:solidFill>
                  <a:schemeClr val="tx1">
                    <a:lumMod val="75000"/>
                    <a:lumOff val="25000"/>
                  </a:schemeClr>
                </a:solidFill>
                <a:latin typeface="+mn-lt"/>
                <a:ea typeface="MS PGothic" panose="020B0600070205080204" pitchFamily="34" charset="-128"/>
              </a:rPr>
              <a:t>5</a:t>
            </a:r>
          </a:p>
        </p:txBody>
      </p:sp>
      <p:cxnSp>
        <p:nvCxnSpPr>
          <p:cNvPr id="18" name="Gerader Verbinder 17">
            <a:extLst>
              <a:ext uri="{FF2B5EF4-FFF2-40B4-BE49-F238E27FC236}">
                <a16:creationId xmlns:a16="http://schemas.microsoft.com/office/drawing/2014/main" id="{D8FB4BEA-07FB-0747-5519-95D9DB476564}"/>
              </a:ext>
            </a:extLst>
          </p:cNvPr>
          <p:cNvCxnSpPr>
            <a:cxnSpLocks/>
          </p:cNvCxnSpPr>
          <p:nvPr/>
        </p:nvCxnSpPr>
        <p:spPr>
          <a:xfrm flipH="1">
            <a:off x="362456" y="2425573"/>
            <a:ext cx="11462832" cy="0"/>
          </a:xfrm>
          <a:prstGeom prst="line">
            <a:avLst/>
          </a:prstGeom>
          <a:ln w="19050">
            <a:solidFill>
              <a:srgbClr val="343E56"/>
            </a:solidFill>
            <a:prstDash val="sysDot"/>
          </a:ln>
        </p:spPr>
        <p:style>
          <a:lnRef idx="1">
            <a:schemeClr val="accent1"/>
          </a:lnRef>
          <a:fillRef idx="0">
            <a:schemeClr val="accent1"/>
          </a:fillRef>
          <a:effectRef idx="0">
            <a:schemeClr val="accent1"/>
          </a:effectRef>
          <a:fontRef idx="minor">
            <a:schemeClr val="tx1"/>
          </a:fontRef>
        </p:style>
      </p:cxnSp>
      <p:sp>
        <p:nvSpPr>
          <p:cNvPr id="48" name="Text Box 11">
            <a:extLst>
              <a:ext uri="{FF2B5EF4-FFF2-40B4-BE49-F238E27FC236}">
                <a16:creationId xmlns:a16="http://schemas.microsoft.com/office/drawing/2014/main" id="{1BE7E0ED-84AB-0A7B-7107-6892F9AD57EE}"/>
              </a:ext>
            </a:extLst>
          </p:cNvPr>
          <p:cNvSpPr txBox="1">
            <a:spLocks noChangeArrowheads="1"/>
          </p:cNvSpPr>
          <p:nvPr/>
        </p:nvSpPr>
        <p:spPr bwMode="auto">
          <a:xfrm>
            <a:off x="5366368" y="1333733"/>
            <a:ext cx="19871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b="1">
                <a:solidFill>
                  <a:schemeClr val="tx1">
                    <a:lumMod val="65000"/>
                    <a:lumOff val="35000"/>
                  </a:schemeClr>
                </a:solidFill>
                <a:latin typeface="+mn-lt"/>
                <a:ea typeface="MS PGothic" panose="020B0600070205080204" pitchFamily="34" charset="-128"/>
              </a:rPr>
              <a:t>Inzidenz</a:t>
            </a:r>
          </a:p>
        </p:txBody>
      </p:sp>
      <p:sp>
        <p:nvSpPr>
          <p:cNvPr id="16" name="Textplatzhalter 15">
            <a:extLst>
              <a:ext uri="{FF2B5EF4-FFF2-40B4-BE49-F238E27FC236}">
                <a16:creationId xmlns:a16="http://schemas.microsoft.com/office/drawing/2014/main" id="{A71D8247-F20C-B2A2-D661-7CF29EF071C2}"/>
              </a:ext>
            </a:extLst>
          </p:cNvPr>
          <p:cNvSpPr>
            <a:spLocks noGrp="1"/>
          </p:cNvSpPr>
          <p:nvPr>
            <p:ph type="body" sz="quarter" idx="13"/>
          </p:nvPr>
        </p:nvSpPr>
        <p:spPr>
          <a:xfrm>
            <a:off x="365125" y="5996561"/>
            <a:ext cx="10336213" cy="588623"/>
          </a:xfrm>
        </p:spPr>
        <p:txBody>
          <a:bodyPr/>
          <a:lstStyle/>
          <a:p>
            <a:pPr>
              <a:lnSpc>
                <a:spcPct val="85000"/>
              </a:lnSpc>
              <a:spcBef>
                <a:spcPct val="0"/>
              </a:spcBef>
              <a:spcAft>
                <a:spcPct val="25000"/>
              </a:spcAft>
              <a:buClr>
                <a:schemeClr val="tx2"/>
              </a:buClr>
              <a:buSzPct val="80000"/>
            </a:pPr>
            <a:r>
              <a:rPr lang="de-DE" altLang="de-DE" sz="900" baseline="30000">
                <a:solidFill>
                  <a:schemeClr val="tx1">
                    <a:lumMod val="65000"/>
                    <a:lumOff val="35000"/>
                  </a:schemeClr>
                </a:solidFill>
                <a:ea typeface="Arial Unicode MS" pitchFamily="34" charset="-128"/>
              </a:rPr>
              <a:t>1 </a:t>
            </a:r>
            <a:r>
              <a:rPr lang="de-DE" altLang="de-DE" sz="900">
                <a:solidFill>
                  <a:schemeClr val="tx1">
                    <a:lumMod val="65000"/>
                    <a:lumOff val="35000"/>
                  </a:schemeClr>
                </a:solidFill>
                <a:ea typeface="Arial Unicode MS" pitchFamily="34" charset="-128"/>
              </a:rPr>
              <a:t>RKI, </a:t>
            </a:r>
            <a:r>
              <a:rPr lang="de-DE" altLang="de-DE" sz="900" err="1">
                <a:solidFill>
                  <a:schemeClr val="tx1">
                    <a:lumMod val="65000"/>
                    <a:lumOff val="35000"/>
                  </a:schemeClr>
                </a:solidFill>
                <a:ea typeface="Arial Unicode MS" pitchFamily="34" charset="-128"/>
              </a:rPr>
              <a:t>Survstat</a:t>
            </a:r>
            <a:r>
              <a:rPr lang="de-DE" altLang="de-DE" sz="900">
                <a:solidFill>
                  <a:schemeClr val="tx1">
                    <a:lumMod val="65000"/>
                    <a:lumOff val="35000"/>
                  </a:schemeClr>
                </a:solidFill>
                <a:ea typeface="Arial Unicode MS" pitchFamily="34" charset="-128"/>
              </a:rPr>
              <a:t>: zwischen 10.000 und 17.000 gemeldete Fälle in den Jahren 2013 – 2019 bezogen auf eine Gesamtbevölkerung in Deutschland von 80–83 Mio. </a:t>
            </a:r>
            <a:br>
              <a:rPr lang="de-DE" altLang="de-DE" sz="900">
                <a:solidFill>
                  <a:schemeClr val="tx1">
                    <a:lumMod val="65000"/>
                    <a:lumOff val="35000"/>
                  </a:schemeClr>
                </a:solidFill>
                <a:ea typeface="Arial Unicode MS" pitchFamily="34" charset="-128"/>
              </a:rPr>
            </a:br>
            <a:r>
              <a:rPr lang="de-DE" altLang="de-DE" sz="900" baseline="30000">
                <a:solidFill>
                  <a:schemeClr val="tx1">
                    <a:lumMod val="65000"/>
                    <a:lumOff val="35000"/>
                  </a:schemeClr>
                </a:solidFill>
                <a:ea typeface="Arial Unicode MS" pitchFamily="34" charset="-128"/>
              </a:rPr>
              <a:t>2 </a:t>
            </a:r>
            <a:r>
              <a:rPr lang="de-DE" altLang="de-DE" sz="900">
                <a:solidFill>
                  <a:schemeClr val="tx1">
                    <a:lumMod val="65000"/>
                    <a:lumOff val="35000"/>
                  </a:schemeClr>
                </a:solidFill>
                <a:ea typeface="Arial Unicode MS" pitchFamily="34" charset="-128"/>
              </a:rPr>
              <a:t>Riffelmann M et al., </a:t>
            </a:r>
            <a:r>
              <a:rPr lang="de-DE" sz="900" err="1">
                <a:solidFill>
                  <a:schemeClr val="tx1">
                    <a:lumMod val="65000"/>
                    <a:lumOff val="35000"/>
                  </a:schemeClr>
                </a:solidFill>
              </a:rPr>
              <a:t>Dtsch</a:t>
            </a:r>
            <a:r>
              <a:rPr lang="de-DE" sz="900">
                <a:solidFill>
                  <a:schemeClr val="tx1">
                    <a:lumMod val="65000"/>
                    <a:lumOff val="35000"/>
                  </a:schemeClr>
                </a:solidFill>
              </a:rPr>
              <a:t> </a:t>
            </a:r>
            <a:r>
              <a:rPr lang="de-DE" sz="900" err="1">
                <a:solidFill>
                  <a:schemeClr val="tx1">
                    <a:lumMod val="65000"/>
                    <a:lumOff val="35000"/>
                  </a:schemeClr>
                </a:solidFill>
              </a:rPr>
              <a:t>med</a:t>
            </a:r>
            <a:r>
              <a:rPr lang="de-DE" sz="900">
                <a:solidFill>
                  <a:schemeClr val="tx1">
                    <a:lumMod val="65000"/>
                    <a:lumOff val="35000"/>
                  </a:schemeClr>
                </a:solidFill>
              </a:rPr>
              <a:t> </a:t>
            </a:r>
            <a:r>
              <a:rPr lang="de-DE" sz="900" err="1">
                <a:solidFill>
                  <a:schemeClr val="tx1">
                    <a:lumMod val="65000"/>
                    <a:lumOff val="35000"/>
                  </a:schemeClr>
                </a:solidFill>
              </a:rPr>
              <a:t>Wochenschr</a:t>
            </a:r>
            <a:r>
              <a:rPr lang="de-DE" sz="900">
                <a:solidFill>
                  <a:schemeClr val="tx1">
                    <a:lumMod val="65000"/>
                    <a:lumOff val="35000"/>
                  </a:schemeClr>
                </a:solidFill>
              </a:rPr>
              <a:t> 2006; 131(50): 2829-2834</a:t>
            </a:r>
            <a:r>
              <a:rPr lang="de-DE" altLang="de-DE" sz="900">
                <a:solidFill>
                  <a:schemeClr val="tx1">
                    <a:lumMod val="65000"/>
                    <a:lumOff val="35000"/>
                  </a:schemeClr>
                </a:solidFill>
                <a:ea typeface="Arial Unicode MS" pitchFamily="34" charset="-128"/>
              </a:rPr>
              <a:t>; Strebel P et al., JID 2001;183:1353–9</a:t>
            </a:r>
            <a:r>
              <a:rPr lang="de-DE" altLang="de-DE" sz="900">
                <a:solidFill>
                  <a:schemeClr val="tx1">
                    <a:lumMod val="65000"/>
                    <a:lumOff val="35000"/>
                  </a:schemeClr>
                </a:solidFill>
                <a:ea typeface="MS PGothic" panose="020B0600070205080204" pitchFamily="34" charset="-128"/>
              </a:rPr>
              <a:t>.  </a:t>
            </a:r>
            <a:br>
              <a:rPr lang="de-DE" altLang="de-DE" sz="900">
                <a:solidFill>
                  <a:schemeClr val="tx1">
                    <a:lumMod val="65000"/>
                    <a:lumOff val="35000"/>
                  </a:schemeClr>
                </a:solidFill>
                <a:ea typeface="MS PGothic" panose="020B0600070205080204" pitchFamily="34" charset="-128"/>
              </a:rPr>
            </a:br>
            <a:r>
              <a:rPr lang="de-DE" altLang="de-DE" sz="900" baseline="30000">
                <a:solidFill>
                  <a:schemeClr val="tx1">
                    <a:lumMod val="65000"/>
                    <a:lumOff val="35000"/>
                  </a:schemeClr>
                </a:solidFill>
                <a:ea typeface="MS PGothic" panose="020B0600070205080204" pitchFamily="34" charset="-128"/>
              </a:rPr>
              <a:t>3 </a:t>
            </a:r>
            <a:r>
              <a:rPr lang="de-DE" altLang="de-DE" sz="900">
                <a:solidFill>
                  <a:schemeClr val="tx1">
                    <a:lumMod val="65000"/>
                    <a:lumOff val="35000"/>
                  </a:schemeClr>
                </a:solidFill>
                <a:ea typeface="MS PGothic" panose="020B0600070205080204" pitchFamily="34" charset="-128"/>
              </a:rPr>
              <a:t>Miller E et al. Commun Dis Public Health. 2000 Jun;3(2):132-4; Gilberg S et al., JID 2002;186:415–8; </a:t>
            </a:r>
            <a:br>
              <a:rPr lang="de-DE" altLang="de-DE" sz="900">
                <a:solidFill>
                  <a:schemeClr val="tx1">
                    <a:lumMod val="65000"/>
                    <a:lumOff val="35000"/>
                  </a:schemeClr>
                </a:solidFill>
                <a:ea typeface="MS PGothic" panose="020B0600070205080204" pitchFamily="34" charset="-128"/>
              </a:rPr>
            </a:br>
            <a:r>
              <a:rPr lang="de-DE" altLang="de-DE" sz="900" baseline="30000">
                <a:solidFill>
                  <a:schemeClr val="tx1">
                    <a:lumMod val="65000"/>
                    <a:lumOff val="35000"/>
                  </a:schemeClr>
                </a:solidFill>
                <a:ea typeface="MS PGothic" panose="020B0600070205080204" pitchFamily="34" charset="-128"/>
              </a:rPr>
              <a:t>4  </a:t>
            </a:r>
            <a:r>
              <a:rPr lang="de-DE" sz="900">
                <a:solidFill>
                  <a:schemeClr val="tx1">
                    <a:lumMod val="65000"/>
                    <a:lumOff val="35000"/>
                  </a:schemeClr>
                </a:solidFill>
              </a:rPr>
              <a:t>Zhang Q, et al. BMC </a:t>
            </a:r>
            <a:r>
              <a:rPr lang="de-DE" sz="900" err="1">
                <a:solidFill>
                  <a:schemeClr val="tx1">
                    <a:lumMod val="65000"/>
                    <a:lumOff val="35000"/>
                  </a:schemeClr>
                </a:solidFill>
              </a:rPr>
              <a:t>Infect</a:t>
            </a:r>
            <a:r>
              <a:rPr lang="de-DE" sz="900">
                <a:solidFill>
                  <a:schemeClr val="tx1">
                    <a:lumMod val="65000"/>
                    <a:lumOff val="35000"/>
                  </a:schemeClr>
                </a:solidFill>
              </a:rPr>
              <a:t> Dis. 2012;12(1):138; </a:t>
            </a:r>
            <a:r>
              <a:rPr lang="de-DE" sz="900" err="1">
                <a:solidFill>
                  <a:schemeClr val="tx1">
                    <a:lumMod val="65000"/>
                    <a:lumOff val="35000"/>
                  </a:schemeClr>
                </a:solidFill>
              </a:rPr>
              <a:t>Rendi</a:t>
            </a:r>
            <a:r>
              <a:rPr lang="de-DE" sz="900">
                <a:solidFill>
                  <a:schemeClr val="tx1">
                    <a:lumMod val="65000"/>
                    <a:lumOff val="35000"/>
                  </a:schemeClr>
                </a:solidFill>
              </a:rPr>
              <a:t>-Wagner P et al. Vaccine. 2010;28(19):3285–3290; </a:t>
            </a:r>
            <a:r>
              <a:rPr lang="de-DE" sz="900" err="1">
                <a:solidFill>
                  <a:schemeClr val="tx1">
                    <a:lumMod val="65000"/>
                    <a:lumOff val="35000"/>
                  </a:schemeClr>
                </a:solidFill>
              </a:rPr>
              <a:t>Xu</a:t>
            </a:r>
            <a:r>
              <a:rPr lang="de-DE" sz="900">
                <a:solidFill>
                  <a:schemeClr val="tx1">
                    <a:lumMod val="65000"/>
                    <a:lumOff val="35000"/>
                  </a:schemeClr>
                </a:solidFill>
              </a:rPr>
              <a:t> Y et al. Hum </a:t>
            </a:r>
            <a:r>
              <a:rPr lang="de-DE" sz="900" err="1">
                <a:solidFill>
                  <a:schemeClr val="tx1">
                    <a:lumMod val="65000"/>
                    <a:lumOff val="35000"/>
                  </a:schemeClr>
                </a:solidFill>
              </a:rPr>
              <a:t>Vaccin</a:t>
            </a:r>
            <a:r>
              <a:rPr lang="de-DE" sz="900">
                <a:solidFill>
                  <a:schemeClr val="tx1">
                    <a:lumMod val="65000"/>
                    <a:lumOff val="35000"/>
                  </a:schemeClr>
                </a:solidFill>
              </a:rPr>
              <a:t> </a:t>
            </a:r>
            <a:r>
              <a:rPr lang="de-DE" sz="900" err="1">
                <a:solidFill>
                  <a:schemeClr val="tx1">
                    <a:lumMod val="65000"/>
                    <a:lumOff val="35000"/>
                  </a:schemeClr>
                </a:solidFill>
              </a:rPr>
              <a:t>Immunother</a:t>
            </a:r>
            <a:r>
              <a:rPr lang="de-DE" sz="900">
                <a:solidFill>
                  <a:schemeClr val="tx1">
                    <a:lumMod val="65000"/>
                    <a:lumOff val="35000"/>
                  </a:schemeClr>
                </a:solidFill>
              </a:rPr>
              <a:t>. 2014;10(1):192–198. </a:t>
            </a:r>
            <a:br>
              <a:rPr lang="de-DE" sz="900">
                <a:solidFill>
                  <a:schemeClr val="tx1">
                    <a:lumMod val="65000"/>
                    <a:lumOff val="35000"/>
                  </a:schemeClr>
                </a:solidFill>
              </a:rPr>
            </a:br>
            <a:r>
              <a:rPr lang="de-DE" sz="900" baseline="30000">
                <a:solidFill>
                  <a:schemeClr val="tx1">
                    <a:lumMod val="65000"/>
                    <a:lumOff val="35000"/>
                  </a:schemeClr>
                </a:solidFill>
              </a:rPr>
              <a:t>5</a:t>
            </a:r>
            <a:r>
              <a:rPr lang="de-DE" sz="900">
                <a:solidFill>
                  <a:schemeClr val="tx1">
                    <a:lumMod val="65000"/>
                    <a:lumOff val="35000"/>
                  </a:schemeClr>
                </a:solidFill>
              </a:rPr>
              <a:t> </a:t>
            </a:r>
            <a:r>
              <a:rPr lang="de-DE" sz="900" err="1">
                <a:solidFill>
                  <a:schemeClr val="tx1">
                    <a:lumMod val="65000"/>
                    <a:lumOff val="35000"/>
                  </a:schemeClr>
                </a:solidFill>
              </a:rPr>
              <a:t>Bagordo</a:t>
            </a:r>
            <a:r>
              <a:rPr lang="de-DE" sz="900">
                <a:solidFill>
                  <a:schemeClr val="tx1">
                    <a:lumMod val="65000"/>
                    <a:lumOff val="35000"/>
                  </a:schemeClr>
                </a:solidFill>
              </a:rPr>
              <a:t> F, et al., </a:t>
            </a:r>
            <a:r>
              <a:rPr lang="de-DE" sz="900" err="1">
                <a:solidFill>
                  <a:schemeClr val="tx1">
                    <a:lumMod val="65000"/>
                    <a:lumOff val="35000"/>
                  </a:schemeClr>
                </a:solidFill>
              </a:rPr>
              <a:t>Seroepidemiological</a:t>
            </a:r>
            <a:r>
              <a:rPr lang="de-DE" sz="900">
                <a:solidFill>
                  <a:schemeClr val="tx1">
                    <a:lumMod val="65000"/>
                    <a:lumOff val="35000"/>
                  </a:schemeClr>
                </a:solidFill>
              </a:rPr>
              <a:t> Study </a:t>
            </a:r>
            <a:r>
              <a:rPr lang="de-DE" sz="900" err="1">
                <a:solidFill>
                  <a:schemeClr val="tx1">
                    <a:lumMod val="65000"/>
                    <a:lumOff val="35000"/>
                  </a:schemeClr>
                </a:solidFill>
              </a:rPr>
              <a:t>Group.J</a:t>
            </a:r>
            <a:r>
              <a:rPr lang="de-DE" sz="900">
                <a:solidFill>
                  <a:schemeClr val="tx1">
                    <a:lumMod val="65000"/>
                    <a:lumOff val="35000"/>
                  </a:schemeClr>
                </a:solidFill>
              </a:rPr>
              <a:t> </a:t>
            </a:r>
            <a:r>
              <a:rPr lang="de-DE" sz="900" err="1">
                <a:solidFill>
                  <a:schemeClr val="tx1">
                    <a:lumMod val="65000"/>
                    <a:lumOff val="35000"/>
                  </a:schemeClr>
                </a:solidFill>
              </a:rPr>
              <a:t>Clin</a:t>
            </a:r>
            <a:r>
              <a:rPr lang="de-DE" sz="900">
                <a:solidFill>
                  <a:schemeClr val="tx1">
                    <a:lumMod val="65000"/>
                    <a:lumOff val="35000"/>
                  </a:schemeClr>
                </a:solidFill>
              </a:rPr>
              <a:t> Med. 2023 Feb 21;12(5):1732. Bild: ASSET-1933988</a:t>
            </a:r>
          </a:p>
        </p:txBody>
      </p:sp>
      <p:sp>
        <p:nvSpPr>
          <p:cNvPr id="3" name="Titel 2">
            <a:extLst>
              <a:ext uri="{FF2B5EF4-FFF2-40B4-BE49-F238E27FC236}">
                <a16:creationId xmlns:a16="http://schemas.microsoft.com/office/drawing/2014/main" id="{20F0AA6E-9510-26D4-4F7C-4BDC015210C3}"/>
              </a:ext>
            </a:extLst>
          </p:cNvPr>
          <p:cNvSpPr>
            <a:spLocks noGrp="1"/>
          </p:cNvSpPr>
          <p:nvPr>
            <p:ph type="title" idx="4294967295"/>
          </p:nvPr>
        </p:nvSpPr>
        <p:spPr>
          <a:xfrm>
            <a:off x="365125" y="284928"/>
            <a:ext cx="11460163" cy="430887"/>
          </a:xfrm>
        </p:spPr>
        <p:txBody>
          <a:bodyPr vert="horz">
            <a:noAutofit/>
          </a:bodyPr>
          <a:lstStyle/>
          <a:p>
            <a:r>
              <a:rPr lang="de-DE" sz="3200" dirty="0">
                <a:latin typeface="Arial" panose="020B0604020202020204" pitchFamily="34" charset="0"/>
                <a:cs typeface="Arial" panose="020B0604020202020204" pitchFamily="34" charset="0"/>
              </a:rPr>
              <a:t>Pertussis</a:t>
            </a:r>
          </a:p>
        </p:txBody>
      </p:sp>
      <p:sp>
        <p:nvSpPr>
          <p:cNvPr id="20" name="Foliennummernplatzhalter 19">
            <a:extLst>
              <a:ext uri="{FF2B5EF4-FFF2-40B4-BE49-F238E27FC236}">
                <a16:creationId xmlns:a16="http://schemas.microsoft.com/office/drawing/2014/main" id="{B36954E2-93EF-C4CE-9C7B-0CF34F4FA27F}"/>
              </a:ext>
            </a:extLst>
          </p:cNvPr>
          <p:cNvSpPr>
            <a:spLocks noGrp="1"/>
          </p:cNvSpPr>
          <p:nvPr>
            <p:ph type="sldNum" sz="quarter" idx="21"/>
          </p:nvPr>
        </p:nvSpPr>
        <p:spPr/>
        <p:txBody>
          <a:bodyPr/>
          <a:lstStyle/>
          <a:p>
            <a:fld id="{9F9F533D-B52E-4A2F-BF72-0ADD2D94BD75}" type="slidenum">
              <a:rPr lang="en-GB" smtClean="0"/>
              <a:pPr/>
              <a:t>64</a:t>
            </a:fld>
            <a:endParaRPr lang="en-GB"/>
          </a:p>
        </p:txBody>
      </p:sp>
      <p:cxnSp>
        <p:nvCxnSpPr>
          <p:cNvPr id="19" name="Gerader Verbinder 18">
            <a:extLst>
              <a:ext uri="{FF2B5EF4-FFF2-40B4-BE49-F238E27FC236}">
                <a16:creationId xmlns:a16="http://schemas.microsoft.com/office/drawing/2014/main" id="{441C33D8-A785-A650-991F-23C79DDFBF78}"/>
              </a:ext>
            </a:extLst>
          </p:cNvPr>
          <p:cNvCxnSpPr>
            <a:cxnSpLocks/>
          </p:cNvCxnSpPr>
          <p:nvPr/>
        </p:nvCxnSpPr>
        <p:spPr>
          <a:xfrm flipH="1">
            <a:off x="5366368" y="3501790"/>
            <a:ext cx="6458920"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003B5842-D84B-FC74-63CB-2AF8E95BE402}"/>
              </a:ext>
            </a:extLst>
          </p:cNvPr>
          <p:cNvCxnSpPr>
            <a:cxnSpLocks/>
          </p:cNvCxnSpPr>
          <p:nvPr/>
        </p:nvCxnSpPr>
        <p:spPr>
          <a:xfrm flipH="1">
            <a:off x="5366368" y="4508658"/>
            <a:ext cx="6458920"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052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1" y="247911"/>
            <a:ext cx="11646165"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en-US" sz="3200" dirty="0">
                <a:solidFill>
                  <a:schemeClr val="tx1"/>
                </a:solidFill>
                <a:latin typeface="Arial" panose="020B0604020202020204" pitchFamily="34" charset="0"/>
                <a:ea typeface="+mj-ea"/>
                <a:cs typeface="Arial" panose="020B0604020202020204" pitchFamily="34" charset="0"/>
              </a:rPr>
              <a:t>Pertussis</a:t>
            </a:r>
            <a:r>
              <a:rPr kumimoji="0" lang="en-US" sz="2800" b="1" i="0" u="none" strike="noStrike" kern="1200" cap="none" spc="0" normalizeH="0" baseline="0" noProof="0" dirty="0">
                <a:ln>
                  <a:noFill/>
                </a:ln>
                <a:solidFill>
                  <a:srgbClr val="FC1921"/>
                </a:solidFill>
                <a:effectLst/>
                <a:uLnTx/>
                <a:uFillTx/>
                <a:latin typeface="Montserrat"/>
                <a:ea typeface="+mn-ea"/>
                <a:cs typeface="+mn-cs"/>
              </a:rPr>
              <a:t> </a:t>
            </a:r>
            <a:r>
              <a:rPr lang="en-US" sz="3200" dirty="0">
                <a:solidFill>
                  <a:schemeClr val="tx1"/>
                </a:solidFill>
                <a:latin typeface="Arial" panose="020B0604020202020204" pitchFamily="34" charset="0"/>
                <a:ea typeface="+mj-ea"/>
                <a:cs typeface="Arial" panose="020B0604020202020204" pitchFamily="34" charset="0"/>
              </a:rPr>
              <a:t>– </a:t>
            </a:r>
            <a:r>
              <a:rPr lang="en-US" sz="3200" dirty="0" err="1">
                <a:solidFill>
                  <a:schemeClr val="tx1"/>
                </a:solidFill>
                <a:latin typeface="Arial" panose="020B0604020202020204" pitchFamily="34" charset="0"/>
                <a:ea typeface="+mj-ea"/>
                <a:cs typeface="Arial" panose="020B0604020202020204" pitchFamily="34" charset="0"/>
              </a:rPr>
              <a:t>Impfstoffe</a:t>
            </a:r>
            <a:r>
              <a:rPr lang="en-US" sz="3200" dirty="0">
                <a:solidFill>
                  <a:schemeClr val="tx1"/>
                </a:solidFill>
                <a:latin typeface="Arial" panose="020B0604020202020204" pitchFamily="34" charset="0"/>
                <a:ea typeface="+mj-ea"/>
                <a:cs typeface="Arial" panose="020B0604020202020204" pitchFamily="34" charset="0"/>
              </a:rPr>
              <a:t> und </a:t>
            </a:r>
            <a:r>
              <a:rPr lang="en-US" sz="3200" dirty="0" err="1">
                <a:solidFill>
                  <a:schemeClr val="tx1"/>
                </a:solidFill>
                <a:latin typeface="Arial" panose="020B0604020202020204" pitchFamily="34" charset="0"/>
                <a:ea typeface="+mj-ea"/>
                <a:cs typeface="Arial" panose="020B0604020202020204" pitchFamily="34" charset="0"/>
              </a:rPr>
              <a:t>etwaige</a:t>
            </a:r>
            <a:r>
              <a:rPr lang="en-US" sz="3200" dirty="0">
                <a:solidFill>
                  <a:schemeClr val="tx1"/>
                </a:solidFill>
                <a:latin typeface="Arial" panose="020B0604020202020204" pitchFamily="34" charset="0"/>
                <a:ea typeface="+mj-ea"/>
                <a:cs typeface="Arial" panose="020B0604020202020204" pitchFamily="34" charset="0"/>
              </a:rPr>
              <a:t> </a:t>
            </a:r>
            <a:r>
              <a:rPr lang="en-US" sz="3200" dirty="0" err="1">
                <a:solidFill>
                  <a:schemeClr val="tx1"/>
                </a:solidFill>
                <a:latin typeface="Arial" panose="020B0604020202020204" pitchFamily="34" charset="0"/>
                <a:ea typeface="+mj-ea"/>
                <a:cs typeface="Arial" panose="020B0604020202020204" pitchFamily="34" charset="0"/>
              </a:rPr>
              <a:t>Besonderheiten</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295F8-B4CB-4F7B-896C-F437778A33C2}"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55D9EBCB-DFD5-D69C-22A2-A342E783E818}"/>
              </a:ext>
            </a:extLst>
          </p:cNvPr>
          <p:cNvSpPr txBox="1"/>
          <p:nvPr/>
        </p:nvSpPr>
        <p:spPr>
          <a:xfrm>
            <a:off x="14176" y="6569421"/>
            <a:ext cx="1136191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hlinkClick r:id="rId3"/>
              </a:rPr>
              <a:t>https://www.rki.de/DE/Content/Infekt/EpidBull/Archiv/2024/Ausgaben/04_24.pdf?__blob=publicationFile</a:t>
            </a: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 (abgerufen am 10.10.2024)</a:t>
            </a:r>
          </a:p>
        </p:txBody>
      </p:sp>
      <p:pic>
        <p:nvPicPr>
          <p:cNvPr id="3" name="Grafik 2">
            <a:extLst>
              <a:ext uri="{FF2B5EF4-FFF2-40B4-BE49-F238E27FC236}">
                <a16:creationId xmlns:a16="http://schemas.microsoft.com/office/drawing/2014/main" id="{A504E363-3AF1-4194-3D5F-0E9FEB88C5FA}"/>
              </a:ext>
            </a:extLst>
          </p:cNvPr>
          <p:cNvPicPr>
            <a:picLocks noChangeAspect="1"/>
          </p:cNvPicPr>
          <p:nvPr/>
        </p:nvPicPr>
        <p:blipFill>
          <a:blip r:embed="rId4"/>
          <a:stretch>
            <a:fillRect/>
          </a:stretch>
        </p:blipFill>
        <p:spPr>
          <a:xfrm>
            <a:off x="1754259" y="930758"/>
            <a:ext cx="8763000" cy="4181475"/>
          </a:xfrm>
          <a:prstGeom prst="rect">
            <a:avLst/>
          </a:prstGeom>
          <a:effectLst>
            <a:outerShdw blurRad="63500" sx="102000" sy="102000" algn="ctr" rotWithShape="0">
              <a:prstClr val="black">
                <a:alpha val="40000"/>
              </a:prstClr>
            </a:outerShdw>
          </a:effectLst>
        </p:spPr>
      </p:pic>
      <p:sp>
        <p:nvSpPr>
          <p:cNvPr id="8" name="Rechteck 7">
            <a:extLst>
              <a:ext uri="{FF2B5EF4-FFF2-40B4-BE49-F238E27FC236}">
                <a16:creationId xmlns:a16="http://schemas.microsoft.com/office/drawing/2014/main" id="{36AB4353-DCC8-6134-3F5A-C7DA86065F86}"/>
              </a:ext>
            </a:extLst>
          </p:cNvPr>
          <p:cNvSpPr/>
          <p:nvPr/>
        </p:nvSpPr>
        <p:spPr>
          <a:xfrm>
            <a:off x="3428068" y="899997"/>
            <a:ext cx="7089191" cy="690264"/>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BD92CDD-B313-0263-AEE1-909199EEA816}"/>
              </a:ext>
            </a:extLst>
          </p:cNvPr>
          <p:cNvSpPr/>
          <p:nvPr/>
        </p:nvSpPr>
        <p:spPr>
          <a:xfrm>
            <a:off x="3428068" y="4463097"/>
            <a:ext cx="3539266" cy="690264"/>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5D26E7E2-D883-0655-EFFE-7078BB7CB2D2}"/>
              </a:ext>
            </a:extLst>
          </p:cNvPr>
          <p:cNvSpPr txBox="1"/>
          <p:nvPr/>
        </p:nvSpPr>
        <p:spPr>
          <a:xfrm>
            <a:off x="270851" y="5280507"/>
            <a:ext cx="11780066" cy="1169551"/>
          </a:xfrm>
          <a:prstGeom prst="rect">
            <a:avLst/>
          </a:prstGeom>
          <a:noFill/>
        </p:spPr>
        <p:txBody>
          <a:bodyPr wrap="square">
            <a:spAutoFit/>
          </a:bodyPr>
          <a:lstStyle/>
          <a:p>
            <a:pPr algn="ctr"/>
            <a:r>
              <a:rPr lang="de-DE" sz="1400" i="1" dirty="0">
                <a:latin typeface="Montserrat" panose="00000500000000000000" pitchFamily="2" charset="0"/>
              </a:rPr>
              <a:t>„Da ein monovalenter Pertussis-Impfstoff nicht mehr zur Verfügung steht, muss einer der genannten Kombinationsimpfstoffe verwendet werden. </a:t>
            </a:r>
            <a:r>
              <a:rPr lang="de-DE" sz="1400" b="1" i="1" dirty="0">
                <a:highlight>
                  <a:srgbClr val="00FF00"/>
                </a:highlight>
                <a:latin typeface="Montserrat" panose="00000500000000000000" pitchFamily="2" charset="0"/>
              </a:rPr>
              <a:t>Bei bestehender Indikation zur Pertussis-Impfung kann auch kurz nach einer erfolgten </a:t>
            </a:r>
            <a:r>
              <a:rPr lang="de-DE" sz="1400" b="1" i="1" dirty="0" err="1">
                <a:highlight>
                  <a:srgbClr val="00FF00"/>
                </a:highlight>
                <a:latin typeface="Montserrat" panose="00000500000000000000" pitchFamily="2" charset="0"/>
              </a:rPr>
              <a:t>Td</a:t>
            </a:r>
            <a:r>
              <a:rPr lang="de-DE" sz="1400" b="1" i="1" dirty="0">
                <a:highlight>
                  <a:srgbClr val="00FF00"/>
                </a:highlight>
                <a:latin typeface="Montserrat" panose="00000500000000000000" pitchFamily="2" charset="0"/>
              </a:rPr>
              <a:t>-Impfung eine Impfung mit </a:t>
            </a:r>
            <a:r>
              <a:rPr lang="de-DE" sz="1400" b="1" i="1" dirty="0" err="1">
                <a:highlight>
                  <a:srgbClr val="00FF00"/>
                </a:highlight>
                <a:latin typeface="Montserrat" panose="00000500000000000000" pitchFamily="2" charset="0"/>
              </a:rPr>
              <a:t>Tdap</a:t>
            </a:r>
            <a:r>
              <a:rPr lang="de-DE" sz="1400" b="1" i="1" dirty="0">
                <a:highlight>
                  <a:srgbClr val="00FF00"/>
                </a:highlight>
                <a:latin typeface="Montserrat" panose="00000500000000000000" pitchFamily="2" charset="0"/>
              </a:rPr>
              <a:t>-Impfstoff durchgeführt werden</a:t>
            </a:r>
            <a:r>
              <a:rPr lang="de-DE" sz="1400" i="1" dirty="0">
                <a:latin typeface="Montserrat" panose="00000500000000000000" pitchFamily="2" charset="0"/>
              </a:rPr>
              <a:t>. Für einen der </a:t>
            </a:r>
            <a:r>
              <a:rPr lang="de-DE" sz="1400" i="1" dirty="0" err="1">
                <a:latin typeface="Montserrat" panose="00000500000000000000" pitchFamily="2" charset="0"/>
              </a:rPr>
              <a:t>Tdap</a:t>
            </a:r>
            <a:r>
              <a:rPr lang="de-DE" sz="1400" i="1" dirty="0">
                <a:latin typeface="Montserrat" panose="00000500000000000000" pitchFamily="2" charset="0"/>
              </a:rPr>
              <a:t>-Impfstoffe konnte in einer </a:t>
            </a:r>
            <a:r>
              <a:rPr lang="de-DE" sz="1400" i="1" dirty="0" err="1">
                <a:latin typeface="Montserrat" panose="00000500000000000000" pitchFamily="2" charset="0"/>
              </a:rPr>
              <a:t>Plazebo</a:t>
            </a:r>
            <a:r>
              <a:rPr lang="de-DE" sz="1400" i="1" dirty="0">
                <a:latin typeface="Montserrat" panose="00000500000000000000" pitchFamily="2" charset="0"/>
              </a:rPr>
              <a:t>-kontrollierten Studie gezeigt werden, dass dieser </a:t>
            </a:r>
            <a:r>
              <a:rPr lang="de-DE" sz="1400" b="1" i="1" dirty="0">
                <a:latin typeface="Montserrat" panose="00000500000000000000" pitchFamily="2" charset="0"/>
              </a:rPr>
              <a:t>bereits 1 Monat nach der letzten </a:t>
            </a:r>
            <a:r>
              <a:rPr lang="de-DE" sz="1400" b="1" i="1" dirty="0" err="1">
                <a:latin typeface="Montserrat" panose="00000500000000000000" pitchFamily="2" charset="0"/>
              </a:rPr>
              <a:t>Td</a:t>
            </a:r>
            <a:r>
              <a:rPr lang="de-DE" sz="1400" b="1" i="1" dirty="0">
                <a:latin typeface="Montserrat" panose="00000500000000000000" pitchFamily="2" charset="0"/>
              </a:rPr>
              <a:t>-Impfung </a:t>
            </a:r>
            <a:r>
              <a:rPr lang="de-DE" sz="1400" i="1" dirty="0">
                <a:latin typeface="Montserrat" panose="00000500000000000000" pitchFamily="2" charset="0"/>
              </a:rPr>
              <a:t>verabreicht werden kann, ohne dass es zu vermehrten Nebenwirkungen kommt (s. </a:t>
            </a:r>
            <a:r>
              <a:rPr lang="de-DE" sz="1400" i="1" dirty="0" err="1">
                <a:latin typeface="Montserrat" panose="00000500000000000000" pitchFamily="2" charset="0"/>
              </a:rPr>
              <a:t>Epid</a:t>
            </a:r>
            <a:r>
              <a:rPr lang="de-DE" sz="1400" i="1" dirty="0">
                <a:latin typeface="Montserrat" panose="00000500000000000000" pitchFamily="2" charset="0"/>
              </a:rPr>
              <a:t> Bull 33/2009)“</a:t>
            </a:r>
          </a:p>
        </p:txBody>
      </p:sp>
    </p:spTree>
    <p:extLst>
      <p:ext uri="{BB962C8B-B14F-4D97-AF65-F5344CB8AC3E}">
        <p14:creationId xmlns:p14="http://schemas.microsoft.com/office/powerpoint/2010/main" val="278854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1" y="247911"/>
            <a:ext cx="11646165"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en-US" sz="3200" dirty="0">
                <a:solidFill>
                  <a:schemeClr val="tx1"/>
                </a:solidFill>
                <a:latin typeface="Arial" panose="020B0604020202020204" pitchFamily="34" charset="0"/>
                <a:ea typeface="+mj-ea"/>
                <a:cs typeface="Arial" panose="020B0604020202020204" pitchFamily="34" charset="0"/>
              </a:rPr>
              <a:t>Pertussis – </a:t>
            </a:r>
            <a:r>
              <a:rPr lang="en-US" sz="3200" dirty="0" err="1">
                <a:solidFill>
                  <a:schemeClr val="tx1"/>
                </a:solidFill>
                <a:latin typeface="Arial" panose="020B0604020202020204" pitchFamily="34" charset="0"/>
                <a:ea typeface="+mj-ea"/>
                <a:cs typeface="Arial" panose="020B0604020202020204" pitchFamily="34" charset="0"/>
              </a:rPr>
              <a:t>Impfstoffe</a:t>
            </a:r>
            <a:r>
              <a:rPr lang="en-US" sz="3200" dirty="0">
                <a:solidFill>
                  <a:schemeClr val="tx1"/>
                </a:solidFill>
                <a:latin typeface="Arial" panose="020B0604020202020204" pitchFamily="34" charset="0"/>
                <a:ea typeface="+mj-ea"/>
                <a:cs typeface="Arial" panose="020B0604020202020204" pitchFamily="34" charset="0"/>
              </a:rPr>
              <a:t> und </a:t>
            </a:r>
            <a:r>
              <a:rPr lang="en-US" sz="3200" dirty="0" err="1">
                <a:solidFill>
                  <a:schemeClr val="tx1"/>
                </a:solidFill>
                <a:latin typeface="Arial" panose="020B0604020202020204" pitchFamily="34" charset="0"/>
                <a:ea typeface="+mj-ea"/>
                <a:cs typeface="Arial" panose="020B0604020202020204" pitchFamily="34" charset="0"/>
              </a:rPr>
              <a:t>etwaige</a:t>
            </a:r>
            <a:r>
              <a:rPr lang="en-US" sz="3200" dirty="0">
                <a:solidFill>
                  <a:schemeClr val="tx1"/>
                </a:solidFill>
                <a:latin typeface="Arial" panose="020B0604020202020204" pitchFamily="34" charset="0"/>
                <a:ea typeface="+mj-ea"/>
                <a:cs typeface="Arial" panose="020B0604020202020204" pitchFamily="34" charset="0"/>
              </a:rPr>
              <a:t> </a:t>
            </a:r>
            <a:r>
              <a:rPr lang="en-US" sz="3200" dirty="0" err="1">
                <a:solidFill>
                  <a:schemeClr val="tx1"/>
                </a:solidFill>
                <a:latin typeface="Arial" panose="020B0604020202020204" pitchFamily="34" charset="0"/>
                <a:ea typeface="+mj-ea"/>
                <a:cs typeface="Arial" panose="020B0604020202020204" pitchFamily="34" charset="0"/>
              </a:rPr>
              <a:t>Besonderheiten</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295F8-B4CB-4F7B-896C-F437778A33C2}"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55D9EBCB-DFD5-D69C-22A2-A342E783E818}"/>
              </a:ext>
            </a:extLst>
          </p:cNvPr>
          <p:cNvSpPr txBox="1"/>
          <p:nvPr/>
        </p:nvSpPr>
        <p:spPr>
          <a:xfrm>
            <a:off x="14176" y="6569421"/>
            <a:ext cx="1136191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hlinkClick r:id="rId3"/>
              </a:rPr>
              <a:t>https://www.rki.de/DE/Content/Infekt/EpidBull/Archiv/2024/Ausgaben/04_24.pdf?__blob=publicationFile</a:t>
            </a: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 (abgerufen am 10.10.2024)</a:t>
            </a:r>
          </a:p>
        </p:txBody>
      </p:sp>
      <p:pic>
        <p:nvPicPr>
          <p:cNvPr id="6" name="Grafik 5">
            <a:extLst>
              <a:ext uri="{FF2B5EF4-FFF2-40B4-BE49-F238E27FC236}">
                <a16:creationId xmlns:a16="http://schemas.microsoft.com/office/drawing/2014/main" id="{4468DEC6-55BC-A8B9-16D2-8951DE7D4272}"/>
              </a:ext>
            </a:extLst>
          </p:cNvPr>
          <p:cNvPicPr>
            <a:picLocks noChangeAspect="1"/>
          </p:cNvPicPr>
          <p:nvPr/>
        </p:nvPicPr>
        <p:blipFill rotWithShape="1">
          <a:blip r:embed="rId4"/>
          <a:srcRect t="29317" b="12644"/>
          <a:stretch/>
        </p:blipFill>
        <p:spPr>
          <a:xfrm>
            <a:off x="1004887" y="1808921"/>
            <a:ext cx="10182225" cy="1868558"/>
          </a:xfrm>
          <a:prstGeom prst="rect">
            <a:avLst/>
          </a:prstGeom>
          <a:effectLst>
            <a:outerShdw blurRad="63500" sx="102000" sy="102000" algn="ctr" rotWithShape="0">
              <a:prstClr val="black">
                <a:alpha val="40000"/>
              </a:prstClr>
            </a:outerShdw>
          </a:effectLst>
        </p:spPr>
      </p:pic>
      <p:pic>
        <p:nvPicPr>
          <p:cNvPr id="9" name="Grafik 8">
            <a:extLst>
              <a:ext uri="{FF2B5EF4-FFF2-40B4-BE49-F238E27FC236}">
                <a16:creationId xmlns:a16="http://schemas.microsoft.com/office/drawing/2014/main" id="{A1E35356-39CE-F089-41EA-20D38F8275F5}"/>
              </a:ext>
            </a:extLst>
          </p:cNvPr>
          <p:cNvPicPr>
            <a:picLocks noChangeAspect="1"/>
          </p:cNvPicPr>
          <p:nvPr/>
        </p:nvPicPr>
        <p:blipFill rotWithShape="1">
          <a:blip r:embed="rId5"/>
          <a:srcRect t="42268"/>
          <a:stretch/>
        </p:blipFill>
        <p:spPr>
          <a:xfrm>
            <a:off x="1723102" y="4323524"/>
            <a:ext cx="9050914" cy="764914"/>
          </a:xfrm>
          <a:prstGeom prst="rect">
            <a:avLst/>
          </a:prstGeom>
          <a:effectLst>
            <a:outerShdw blurRad="63500" sx="102000" sy="102000" algn="ctr" rotWithShape="0">
              <a:prstClr val="black">
                <a:alpha val="40000"/>
              </a:prstClr>
            </a:outerShdw>
          </a:effectLst>
        </p:spPr>
      </p:pic>
      <p:pic>
        <p:nvPicPr>
          <p:cNvPr id="11" name="Grafik 10">
            <a:extLst>
              <a:ext uri="{FF2B5EF4-FFF2-40B4-BE49-F238E27FC236}">
                <a16:creationId xmlns:a16="http://schemas.microsoft.com/office/drawing/2014/main" id="{22F560CC-2328-924C-C39C-D4DE969FD3F9}"/>
              </a:ext>
            </a:extLst>
          </p:cNvPr>
          <p:cNvPicPr>
            <a:picLocks noChangeAspect="1"/>
          </p:cNvPicPr>
          <p:nvPr/>
        </p:nvPicPr>
        <p:blipFill>
          <a:blip r:embed="rId6"/>
          <a:stretch>
            <a:fillRect/>
          </a:stretch>
        </p:blipFill>
        <p:spPr>
          <a:xfrm>
            <a:off x="1004887" y="1030619"/>
            <a:ext cx="10220325" cy="6762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03797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FF0F326-F8E5-1FF0-743F-54B9DA46CA0B}"/>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Sonstiges</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6F56245C-D172-1EA6-C9F8-D3CA484F0B6D}"/>
              </a:ext>
            </a:extLst>
          </p:cNvPr>
          <p:cNvPicPr>
            <a:picLocks noChangeAspect="1"/>
          </p:cNvPicPr>
          <p:nvPr/>
        </p:nvPicPr>
        <p:blipFill>
          <a:blip r:embed="rId3"/>
          <a:stretch>
            <a:fillRect/>
          </a:stretch>
        </p:blipFill>
        <p:spPr>
          <a:xfrm>
            <a:off x="439420" y="2599929"/>
            <a:ext cx="5408676" cy="3605784"/>
          </a:xfrm>
          <a:prstGeom prst="rect">
            <a:avLst/>
          </a:prstGeom>
        </p:spPr>
      </p:pic>
      <p:pic>
        <p:nvPicPr>
          <p:cNvPr id="5" name="Inhaltsplatzhalter 4">
            <a:extLst>
              <a:ext uri="{FF2B5EF4-FFF2-40B4-BE49-F238E27FC236}">
                <a16:creationId xmlns:a16="http://schemas.microsoft.com/office/drawing/2014/main" id="{D4E71447-0BFD-40E6-B35A-5C6ED16CD719}"/>
              </a:ext>
            </a:extLst>
          </p:cNvPr>
          <p:cNvPicPr>
            <a:picLocks noGrp="1" noChangeAspect="1"/>
          </p:cNvPicPr>
          <p:nvPr>
            <p:ph idx="1"/>
          </p:nvPr>
        </p:nvPicPr>
        <p:blipFill>
          <a:blip r:embed="rId4"/>
          <a:stretch>
            <a:fillRect/>
          </a:stretch>
        </p:blipFill>
        <p:spPr>
          <a:xfrm>
            <a:off x="6254496" y="2713843"/>
            <a:ext cx="5614416" cy="1993117"/>
          </a:xfrm>
          <a:prstGeom prst="rect">
            <a:avLst/>
          </a:prstGeom>
        </p:spPr>
      </p:pic>
      <p:cxnSp>
        <p:nvCxnSpPr>
          <p:cNvPr id="9" name="Gerader Verbinder 8">
            <a:extLst>
              <a:ext uri="{FF2B5EF4-FFF2-40B4-BE49-F238E27FC236}">
                <a16:creationId xmlns:a16="http://schemas.microsoft.com/office/drawing/2014/main" id="{C1C9D156-B2F0-FD4D-6CBA-1C34169BA993}"/>
              </a:ext>
            </a:extLst>
          </p:cNvPr>
          <p:cNvCxnSpPr/>
          <p:nvPr/>
        </p:nvCxnSpPr>
        <p:spPr>
          <a:xfrm>
            <a:off x="2614840" y="3538071"/>
            <a:ext cx="1057835" cy="1384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583BF42B-A66A-E71E-EA0F-2A1B36A6A0D4}"/>
              </a:ext>
            </a:extLst>
          </p:cNvPr>
          <p:cNvCxnSpPr>
            <a:cxnSpLocks/>
          </p:cNvCxnSpPr>
          <p:nvPr/>
        </p:nvCxnSpPr>
        <p:spPr>
          <a:xfrm flipH="1">
            <a:off x="2294800" y="3710401"/>
            <a:ext cx="1410447" cy="11365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0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2" y="247911"/>
            <a:ext cx="10729912"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en-US" sz="3200" dirty="0" err="1">
                <a:solidFill>
                  <a:schemeClr val="tx1"/>
                </a:solidFill>
                <a:latin typeface="Arial" panose="020B0604020202020204" pitchFamily="34" charset="0"/>
                <a:ea typeface="+mj-ea"/>
                <a:cs typeface="Arial" panose="020B0604020202020204" pitchFamily="34" charset="0"/>
              </a:rPr>
              <a:t>Nachholimpfungen</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68</a:t>
            </a:fld>
            <a:endParaRPr lang="de-DE" dirty="0"/>
          </a:p>
        </p:txBody>
      </p:sp>
      <p:sp>
        <p:nvSpPr>
          <p:cNvPr id="8" name="Textfeld 7">
            <a:extLst>
              <a:ext uri="{FF2B5EF4-FFF2-40B4-BE49-F238E27FC236}">
                <a16:creationId xmlns:a16="http://schemas.microsoft.com/office/drawing/2014/main" id="{6EA1D5CE-50D9-C5CD-9250-767D37E39CD6}"/>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hlinkClick r:id="rId2"/>
              </a:rPr>
              <a:t>https://www.rki.de/DE/Content/Infekt/EpidBull/Archiv/2024/Ausgaben/04_24.pdf?__blob=publicationFile</a:t>
            </a:r>
            <a:r>
              <a:rPr lang="de-DE" sz="1000" dirty="0">
                <a:latin typeface="Montserrat Light" panose="00000400000000000000" pitchFamily="2" charset="0"/>
              </a:rPr>
              <a:t> (abgerufen am 01.09.2024)</a:t>
            </a:r>
          </a:p>
        </p:txBody>
      </p:sp>
      <p:pic>
        <p:nvPicPr>
          <p:cNvPr id="6" name="Grafik 5">
            <a:extLst>
              <a:ext uri="{FF2B5EF4-FFF2-40B4-BE49-F238E27FC236}">
                <a16:creationId xmlns:a16="http://schemas.microsoft.com/office/drawing/2014/main" id="{1D59E473-B134-9B39-4289-A5341D8D69A3}"/>
              </a:ext>
            </a:extLst>
          </p:cNvPr>
          <p:cNvPicPr>
            <a:picLocks noChangeAspect="1"/>
          </p:cNvPicPr>
          <p:nvPr/>
        </p:nvPicPr>
        <p:blipFill>
          <a:blip r:embed="rId3"/>
          <a:stretch>
            <a:fillRect/>
          </a:stretch>
        </p:blipFill>
        <p:spPr>
          <a:xfrm>
            <a:off x="270852" y="829570"/>
            <a:ext cx="6360226" cy="5294459"/>
          </a:xfrm>
          <a:prstGeom prst="rect">
            <a:avLst/>
          </a:prstGeom>
          <a:effectLst>
            <a:outerShdw blurRad="63500" sx="102000" sy="102000" algn="ctr" rotWithShape="0">
              <a:prstClr val="black">
                <a:alpha val="40000"/>
              </a:prstClr>
            </a:outerShdw>
          </a:effectLst>
        </p:spPr>
      </p:pic>
      <p:sp>
        <p:nvSpPr>
          <p:cNvPr id="10" name="Textfeld 9">
            <a:extLst>
              <a:ext uri="{FF2B5EF4-FFF2-40B4-BE49-F238E27FC236}">
                <a16:creationId xmlns:a16="http://schemas.microsoft.com/office/drawing/2014/main" id="{109E1CE7-59F7-AA22-1724-CA2565C06185}"/>
              </a:ext>
            </a:extLst>
          </p:cNvPr>
          <p:cNvSpPr txBox="1"/>
          <p:nvPr/>
        </p:nvSpPr>
        <p:spPr>
          <a:xfrm>
            <a:off x="7204826" y="1340849"/>
            <a:ext cx="4205781" cy="3970318"/>
          </a:xfrm>
          <a:prstGeom prst="rect">
            <a:avLst/>
          </a:prstGeom>
          <a:noFill/>
        </p:spPr>
        <p:txBody>
          <a:bodyPr wrap="square">
            <a:spAutoFit/>
          </a:bodyPr>
          <a:lstStyle/>
          <a:p>
            <a:pPr algn="ctr"/>
            <a:r>
              <a:rPr lang="de-DE" sz="1400" i="1" dirty="0">
                <a:highlight>
                  <a:srgbClr val="00FF00"/>
                </a:highlight>
                <a:latin typeface="Montserrat" panose="00000500000000000000" pitchFamily="2" charset="0"/>
              </a:rPr>
              <a:t>Erwachsene ≥18 Jahre Erwachsene sollten </a:t>
            </a:r>
            <a:r>
              <a:rPr lang="de-DE" sz="1400" b="1" i="1" dirty="0">
                <a:highlight>
                  <a:srgbClr val="00FF00"/>
                </a:highlight>
                <a:latin typeface="Montserrat" panose="00000500000000000000" pitchFamily="2" charset="0"/>
              </a:rPr>
              <a:t>alle für ihre Altersgruppe empfohlenen Impfungen</a:t>
            </a:r>
            <a:r>
              <a:rPr lang="de-DE" sz="1400" i="1" dirty="0">
                <a:highlight>
                  <a:srgbClr val="00FF00"/>
                </a:highlight>
                <a:latin typeface="Montserrat" panose="00000500000000000000" pitchFamily="2" charset="0"/>
              </a:rPr>
              <a:t> und gegebenenfalls </a:t>
            </a:r>
            <a:r>
              <a:rPr lang="de-DE" sz="1400" b="1" i="1" dirty="0">
                <a:highlight>
                  <a:srgbClr val="00FF00"/>
                </a:highlight>
                <a:latin typeface="Montserrat" panose="00000500000000000000" pitchFamily="2" charset="0"/>
              </a:rPr>
              <a:t>Nachholimpfungen gegen Tetanus, Diphtherie, Pertussis und Poliomyelitis erhalten.</a:t>
            </a:r>
            <a:r>
              <a:rPr lang="de-DE" sz="1400" i="1" dirty="0">
                <a:highlight>
                  <a:srgbClr val="00FF00"/>
                </a:highlight>
                <a:latin typeface="Montserrat" panose="00000500000000000000" pitchFamily="2" charset="0"/>
              </a:rPr>
              <a:t> </a:t>
            </a:r>
          </a:p>
          <a:p>
            <a:pPr algn="ctr"/>
            <a:endParaRPr lang="de-DE" sz="1400" i="1" dirty="0">
              <a:latin typeface="Montserrat" panose="00000500000000000000" pitchFamily="2" charset="0"/>
            </a:endParaRPr>
          </a:p>
          <a:p>
            <a:pPr algn="ctr"/>
            <a:r>
              <a:rPr lang="de-DE" sz="1400" i="1" dirty="0">
                <a:latin typeface="Montserrat" panose="00000500000000000000" pitchFamily="2" charset="0"/>
              </a:rPr>
              <a:t>Ungeimpfte bzw. Personen mit unklarem Impfstatus können 3 Impfstoffdosen eines </a:t>
            </a:r>
            <a:r>
              <a:rPr lang="de-DE" sz="1400" i="1" dirty="0" err="1">
                <a:latin typeface="Montserrat" panose="00000500000000000000" pitchFamily="2" charset="0"/>
              </a:rPr>
              <a:t>Td</a:t>
            </a:r>
            <a:r>
              <a:rPr lang="de-DE" sz="1400" i="1" dirty="0">
                <a:latin typeface="Montserrat" panose="00000500000000000000" pitchFamily="2" charset="0"/>
              </a:rPr>
              <a:t>- oder </a:t>
            </a:r>
            <a:r>
              <a:rPr lang="de-DE" sz="1400" i="1" dirty="0" err="1">
                <a:latin typeface="Montserrat" panose="00000500000000000000" pitchFamily="2" charset="0"/>
              </a:rPr>
              <a:t>Td</a:t>
            </a:r>
            <a:r>
              <a:rPr lang="de-DE" sz="1400" i="1" dirty="0">
                <a:latin typeface="Montserrat" panose="00000500000000000000" pitchFamily="2" charset="0"/>
              </a:rPr>
              <a:t>-IPV-Kombinationsimpfstoffs (0-1-6 Monate) erhalten. Für den Pertussis-Impfschutz sollte bei der 1. Impfung ein </a:t>
            </a:r>
            <a:r>
              <a:rPr lang="de-DE" sz="1400" i="1" dirty="0" err="1">
                <a:latin typeface="Montserrat" panose="00000500000000000000" pitchFamily="2" charset="0"/>
              </a:rPr>
              <a:t>Tdap</a:t>
            </a:r>
            <a:r>
              <a:rPr lang="de-DE" sz="1400" i="1" dirty="0">
                <a:latin typeface="Montserrat" panose="00000500000000000000" pitchFamily="2" charset="0"/>
              </a:rPr>
              <a:t>- bzw. </a:t>
            </a:r>
            <a:r>
              <a:rPr lang="de-DE" sz="1400" i="1" dirty="0" err="1">
                <a:latin typeface="Montserrat" panose="00000500000000000000" pitchFamily="2" charset="0"/>
              </a:rPr>
              <a:t>Tdap</a:t>
            </a:r>
            <a:r>
              <a:rPr lang="de-DE" sz="1400" i="1" dirty="0">
                <a:latin typeface="Montserrat" panose="00000500000000000000" pitchFamily="2" charset="0"/>
              </a:rPr>
              <a:t>-IPV-Impfstoff verwendet werden […]. </a:t>
            </a:r>
            <a:r>
              <a:rPr lang="de-DE" sz="1400" i="1" dirty="0" err="1">
                <a:latin typeface="Montserrat" panose="00000500000000000000" pitchFamily="2" charset="0"/>
              </a:rPr>
              <a:t>Td</a:t>
            </a:r>
            <a:r>
              <a:rPr lang="de-DE" sz="1400" i="1" dirty="0">
                <a:latin typeface="Montserrat" panose="00000500000000000000" pitchFamily="2" charset="0"/>
              </a:rPr>
              <a:t>-Auffrischimpfungen sollten jeweils 10 Jahre nach der vorangegangenen Impfung erfolgen. Bei der ersten fälligen Auffrischimpfung sollte einmalig ein </a:t>
            </a:r>
            <a:r>
              <a:rPr lang="de-DE" sz="1400" i="1" dirty="0" err="1">
                <a:latin typeface="Montserrat" panose="00000500000000000000" pitchFamily="2" charset="0"/>
              </a:rPr>
              <a:t>Tdap</a:t>
            </a:r>
            <a:r>
              <a:rPr lang="de-DE" sz="1400" i="1" dirty="0">
                <a:latin typeface="Montserrat" panose="00000500000000000000" pitchFamily="2" charset="0"/>
              </a:rPr>
              <a:t>-Kombinationsimpfstoff verwendet werden</a:t>
            </a:r>
            <a:r>
              <a:rPr lang="de-DE" sz="1400" dirty="0">
                <a:latin typeface="Montserrat" panose="00000500000000000000" pitchFamily="2" charset="0"/>
              </a:rPr>
              <a:t>.</a:t>
            </a:r>
          </a:p>
        </p:txBody>
      </p:sp>
    </p:spTree>
    <p:extLst>
      <p:ext uri="{BB962C8B-B14F-4D97-AF65-F5344CB8AC3E}">
        <p14:creationId xmlns:p14="http://schemas.microsoft.com/office/powerpoint/2010/main" val="13580006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18515E-ABDC-A480-8B78-1676CDFFFF8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5" name="Rectangle 3">
            <a:extLst>
              <a:ext uri="{FF2B5EF4-FFF2-40B4-BE49-F238E27FC236}">
                <a16:creationId xmlns:a16="http://schemas.microsoft.com/office/drawing/2014/main" id="{0AF43067-5260-33AA-FD9D-9AC5939DC661}"/>
              </a:ext>
            </a:extLst>
          </p:cNvPr>
          <p:cNvSpPr>
            <a:spLocks noChangeArrowheads="1"/>
          </p:cNvSpPr>
          <p:nvPr/>
        </p:nvSpPr>
        <p:spPr bwMode="auto">
          <a:xfrm>
            <a:off x="0" y="374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Rechteck 2">
            <a:extLst>
              <a:ext uri="{FF2B5EF4-FFF2-40B4-BE49-F238E27FC236}">
                <a16:creationId xmlns:a16="http://schemas.microsoft.com/office/drawing/2014/main" id="{6A7103AD-073C-954A-CAB9-0CC648334A66}"/>
              </a:ext>
            </a:extLst>
          </p:cNvPr>
          <p:cNvSpPr/>
          <p:nvPr/>
        </p:nvSpPr>
        <p:spPr>
          <a:xfrm>
            <a:off x="8497177" y="151482"/>
            <a:ext cx="2804711" cy="1247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7">
            <a:extLst>
              <a:ext uri="{FF2B5EF4-FFF2-40B4-BE49-F238E27FC236}">
                <a16:creationId xmlns:a16="http://schemas.microsoft.com/office/drawing/2014/main" id="{FD07EA5A-A929-4D32-8CBB-07ED4B519DDF}"/>
              </a:ext>
            </a:extLst>
          </p:cNvPr>
          <p:cNvPicPr>
            <a:picLocks noChangeAspect="1"/>
          </p:cNvPicPr>
          <p:nvPr/>
        </p:nvPicPr>
        <p:blipFill>
          <a:blip r:embed="rId3"/>
          <a:stretch>
            <a:fillRect/>
          </a:stretch>
        </p:blipFill>
        <p:spPr>
          <a:xfrm>
            <a:off x="2317796" y="1043325"/>
            <a:ext cx="7556406" cy="5400000"/>
          </a:xfrm>
          <a:prstGeom prst="rect">
            <a:avLst/>
          </a:prstGeom>
        </p:spPr>
      </p:pic>
      <p:sp>
        <p:nvSpPr>
          <p:cNvPr id="9" name="Titel 1">
            <a:extLst>
              <a:ext uri="{FF2B5EF4-FFF2-40B4-BE49-F238E27FC236}">
                <a16:creationId xmlns:a16="http://schemas.microsoft.com/office/drawing/2014/main" id="{6FE73367-4A0B-E8FB-AACB-C76A0DC8C82F}"/>
              </a:ext>
            </a:extLst>
          </p:cNvPr>
          <p:cNvSpPr>
            <a:spLocks noGrp="1"/>
          </p:cNvSpPr>
          <p:nvPr>
            <p:ph type="title"/>
          </p:nvPr>
        </p:nvSpPr>
        <p:spPr>
          <a:xfrm>
            <a:off x="838199" y="17248"/>
            <a:ext cx="10515600" cy="1325563"/>
          </a:xfrm>
        </p:spPr>
        <p:txBody>
          <a:bodyPr>
            <a:normAutofit/>
          </a:bodyPr>
          <a:lstStyle/>
          <a:p>
            <a:r>
              <a:rPr lang="de-DE" sz="3200" dirty="0">
                <a:latin typeface="Arial" panose="020B0604020202020204" pitchFamily="34" charset="0"/>
                <a:cs typeface="Arial" panose="020B0604020202020204" pitchFamily="34" charset="0"/>
              </a:rPr>
              <a:t>Influenza: </a:t>
            </a:r>
            <a:br>
              <a:rPr lang="de-DE" sz="3200" dirty="0">
                <a:latin typeface="Arial" panose="020B0604020202020204" pitchFamily="34" charset="0"/>
                <a:cs typeface="Arial" panose="020B0604020202020204" pitchFamily="34" charset="0"/>
              </a:rPr>
            </a:br>
            <a:r>
              <a:rPr lang="de-DE" sz="3200" dirty="0">
                <a:latin typeface="Arial" panose="020B0604020202020204" pitchFamily="34" charset="0"/>
                <a:cs typeface="Arial" panose="020B0604020202020204" pitchFamily="34" charset="0"/>
              </a:rPr>
              <a:t>häufigste </a:t>
            </a:r>
            <a:r>
              <a:rPr lang="de-DE" sz="3200" dirty="0" err="1">
                <a:latin typeface="Arial" panose="020B0604020202020204" pitchFamily="34" charset="0"/>
                <a:cs typeface="Arial" panose="020B0604020202020204" pitchFamily="34" charset="0"/>
              </a:rPr>
              <a:t>impfpräventable</a:t>
            </a:r>
            <a:r>
              <a:rPr lang="de-DE" sz="3200" dirty="0">
                <a:latin typeface="Arial" panose="020B0604020202020204" pitchFamily="34" charset="0"/>
                <a:cs typeface="Arial" panose="020B0604020202020204" pitchFamily="34" charset="0"/>
              </a:rPr>
              <a:t> Reisekrankheit</a:t>
            </a:r>
          </a:p>
        </p:txBody>
      </p:sp>
      <p:sp>
        <p:nvSpPr>
          <p:cNvPr id="10" name="TextBox 9">
            <a:extLst>
              <a:ext uri="{FF2B5EF4-FFF2-40B4-BE49-F238E27FC236}">
                <a16:creationId xmlns:a16="http://schemas.microsoft.com/office/drawing/2014/main" id="{9AE0A5F0-22B0-D4B2-80C7-9A1CE0365E37}"/>
              </a:ext>
            </a:extLst>
          </p:cNvPr>
          <p:cNvSpPr txBox="1"/>
          <p:nvPr/>
        </p:nvSpPr>
        <p:spPr>
          <a:xfrm>
            <a:off x="1018068" y="6491074"/>
            <a:ext cx="10515600" cy="215444"/>
          </a:xfrm>
          <a:prstGeom prst="rect">
            <a:avLst/>
          </a:prstGeom>
          <a:noFill/>
        </p:spPr>
        <p:txBody>
          <a:bodyPr wrap="square">
            <a:spAutoFit/>
          </a:bodyPr>
          <a:lstStyle/>
          <a:p>
            <a:r>
              <a:rPr lang="en-US" sz="800" dirty="0"/>
              <a:t>Robert Steffen, Travel vaccine preventable diseases—updated logarithmic scale with monthly incidence rates, Journal of Travel Medicine, Volume 25, Issue 1, 2018, tay046, </a:t>
            </a:r>
            <a:r>
              <a:rPr lang="en-US" sz="800" dirty="0">
                <a:hlinkClick r:id="rId4"/>
              </a:rPr>
              <a:t>https://doi.org/10.1093/jtm/tay046</a:t>
            </a:r>
            <a:r>
              <a:rPr lang="en-US" sz="800" dirty="0"/>
              <a:t> </a:t>
            </a:r>
          </a:p>
        </p:txBody>
      </p:sp>
    </p:spTree>
    <p:extLst>
      <p:ext uri="{BB962C8B-B14F-4D97-AF65-F5344CB8AC3E}">
        <p14:creationId xmlns:p14="http://schemas.microsoft.com/office/powerpoint/2010/main" val="573891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EC7EF18-D937-4AC0-FDA7-9A061AB10A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think-cell data - do not delete" hidden="1">
                        <a:extLst>
                          <a:ext uri="{FF2B5EF4-FFF2-40B4-BE49-F238E27FC236}">
                            <a16:creationId xmlns:a16="http://schemas.microsoft.com/office/drawing/2014/main" id="{1EC7EF18-D937-4AC0-FDA7-9A061AB10A8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2" name="Textfeld 73">
            <a:extLst>
              <a:ext uri="{FF2B5EF4-FFF2-40B4-BE49-F238E27FC236}">
                <a16:creationId xmlns:a16="http://schemas.microsoft.com/office/drawing/2014/main" id="{CD53FE24-7E5A-35D8-6C09-6AC001CE2283}"/>
              </a:ext>
            </a:extLst>
          </p:cNvPr>
          <p:cNvSpPr txBox="1"/>
          <p:nvPr/>
        </p:nvSpPr>
        <p:spPr>
          <a:xfrm>
            <a:off x="2664533" y="4909031"/>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32 Wochen</a:t>
            </a:r>
          </a:p>
        </p:txBody>
      </p:sp>
      <p:sp>
        <p:nvSpPr>
          <p:cNvPr id="149" name="Textfeld 70">
            <a:extLst>
              <a:ext uri="{FF2B5EF4-FFF2-40B4-BE49-F238E27FC236}">
                <a16:creationId xmlns:a16="http://schemas.microsoft.com/office/drawing/2014/main" id="{50735578-3B4C-44AA-A68B-00459F5CDDDC}"/>
              </a:ext>
            </a:extLst>
          </p:cNvPr>
          <p:cNvSpPr txBox="1"/>
          <p:nvPr/>
        </p:nvSpPr>
        <p:spPr>
          <a:xfrm>
            <a:off x="490733" y="3920123"/>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Pneumokokken</a:t>
            </a:r>
          </a:p>
        </p:txBody>
      </p:sp>
      <p:sp>
        <p:nvSpPr>
          <p:cNvPr id="12" name="Textplatzhalter 11">
            <a:extLst>
              <a:ext uri="{FF2B5EF4-FFF2-40B4-BE49-F238E27FC236}">
                <a16:creationId xmlns:a16="http://schemas.microsoft.com/office/drawing/2014/main" id="{BD791C1F-7795-4091-9DA7-DA632F8E3DAF}"/>
              </a:ext>
            </a:extLst>
          </p:cNvPr>
          <p:cNvSpPr>
            <a:spLocks noGrp="1"/>
          </p:cNvSpPr>
          <p:nvPr>
            <p:ph type="body" sz="quarter" idx="13"/>
          </p:nvPr>
        </p:nvSpPr>
        <p:spPr>
          <a:xfrm>
            <a:off x="365125" y="6169452"/>
            <a:ext cx="10336213" cy="415498"/>
          </a:xfrm>
        </p:spPr>
        <p:txBody>
          <a:bodyPr anchor="b"/>
          <a:lstStyle/>
          <a:p>
            <a:r>
              <a:rPr lang="de-DE"/>
              <a:t>Abkürzungen: SEU: Schuleingangsuntersuchung</a:t>
            </a:r>
            <a:br>
              <a:rPr lang="de-DE"/>
            </a:br>
            <a:r>
              <a:rPr lang="de-DE"/>
              <a:t>Quellen: 1. Epidemiologisches Bulletin (</a:t>
            </a:r>
            <a:r>
              <a:rPr lang="de-DE">
                <a:hlinkClick r:id="rId6"/>
              </a:rPr>
              <a:t>48/2022</a:t>
            </a:r>
            <a:r>
              <a:rPr lang="de-DE"/>
              <a:t>), 2. Epidemiologisches Bulletin (</a:t>
            </a:r>
            <a:r>
              <a:rPr lang="de-DE">
                <a:hlinkClick r:id="rId7"/>
              </a:rPr>
              <a:t>49/2022</a:t>
            </a:r>
            <a:r>
              <a:rPr lang="de-DE"/>
              <a:t>) </a:t>
            </a:r>
          </a:p>
          <a:p>
            <a:r>
              <a:rPr lang="de-DE"/>
              <a:t>*in den letzten 10 Jahren ** 1 Impfung seit 2010 ***Abgeschlossene Impfserie (2 Impfungen)</a:t>
            </a:r>
          </a:p>
        </p:txBody>
      </p:sp>
      <p:sp>
        <p:nvSpPr>
          <p:cNvPr id="7" name="Titel 6">
            <a:extLst>
              <a:ext uri="{FF2B5EF4-FFF2-40B4-BE49-F238E27FC236}">
                <a16:creationId xmlns:a16="http://schemas.microsoft.com/office/drawing/2014/main" id="{9907E0AD-4408-C63B-83EF-562A2B1A5DC3}"/>
              </a:ext>
            </a:extLst>
          </p:cNvPr>
          <p:cNvSpPr>
            <a:spLocks noGrp="1"/>
          </p:cNvSpPr>
          <p:nvPr>
            <p:ph type="title"/>
          </p:nvPr>
        </p:nvSpPr>
        <p:spPr>
          <a:xfrm>
            <a:off x="365125" y="284928"/>
            <a:ext cx="11460163" cy="430887"/>
          </a:xfrm>
        </p:spPr>
        <p:txBody>
          <a:bodyPr vert="horz"/>
          <a:lstStyle/>
          <a:p>
            <a:r>
              <a:rPr lang="de-DE" dirty="0"/>
              <a:t>Hohe Impfquoten bei Kindern und Jugendlichen</a:t>
            </a:r>
          </a:p>
        </p:txBody>
      </p:sp>
      <p:sp>
        <p:nvSpPr>
          <p:cNvPr id="9" name="Untertitel 8">
            <a:extLst>
              <a:ext uri="{FF2B5EF4-FFF2-40B4-BE49-F238E27FC236}">
                <a16:creationId xmlns:a16="http://schemas.microsoft.com/office/drawing/2014/main" id="{3E048C72-957B-A5F0-998D-27E554635CE8}"/>
              </a:ext>
            </a:extLst>
          </p:cNvPr>
          <p:cNvSpPr>
            <a:spLocks noGrp="1"/>
          </p:cNvSpPr>
          <p:nvPr>
            <p:ph type="subTitle" idx="1"/>
          </p:nvPr>
        </p:nvSpPr>
        <p:spPr>
          <a:xfrm>
            <a:off x="365125" y="694950"/>
            <a:ext cx="11460164" cy="352800"/>
          </a:xfrm>
        </p:spPr>
        <p:txBody>
          <a:bodyPr/>
          <a:lstStyle/>
          <a:p>
            <a:r>
              <a:rPr lang="de-DE" dirty="0"/>
              <a:t>Geringe Impfquoten bei Erwachsenen</a:t>
            </a:r>
          </a:p>
        </p:txBody>
      </p:sp>
      <p:sp>
        <p:nvSpPr>
          <p:cNvPr id="10" name="Foliennummernplatzhalter 9">
            <a:extLst>
              <a:ext uri="{FF2B5EF4-FFF2-40B4-BE49-F238E27FC236}">
                <a16:creationId xmlns:a16="http://schemas.microsoft.com/office/drawing/2014/main" id="{FE66C4DE-645C-5E3B-3BD8-446ED0E063FD}"/>
              </a:ext>
            </a:extLst>
          </p:cNvPr>
          <p:cNvSpPr>
            <a:spLocks noGrp="1"/>
          </p:cNvSpPr>
          <p:nvPr>
            <p:ph type="sldNum" sz="quarter" idx="21"/>
          </p:nvPr>
        </p:nvSpPr>
        <p:spPr>
          <a:xfrm>
            <a:off x="9988277" y="6289914"/>
            <a:ext cx="1952626" cy="430886"/>
          </a:xfrm>
        </p:spPr>
        <p:txBody>
          <a:bodyPr/>
          <a:lstStyle/>
          <a:p>
            <a:fld id="{9F9F533D-B52E-4A2F-BF72-0ADD2D94BD75}" type="slidenum">
              <a:rPr lang="en-GB" smtClean="0"/>
              <a:pPr/>
              <a:t>7</a:t>
            </a:fld>
            <a:endParaRPr lang="en-GB"/>
          </a:p>
        </p:txBody>
      </p:sp>
      <p:sp>
        <p:nvSpPr>
          <p:cNvPr id="133" name="Textfeld 82">
            <a:extLst>
              <a:ext uri="{FF2B5EF4-FFF2-40B4-BE49-F238E27FC236}">
                <a16:creationId xmlns:a16="http://schemas.microsoft.com/office/drawing/2014/main" id="{8C884F05-0157-4901-B4FC-07ACC9456A6A}"/>
              </a:ext>
            </a:extLst>
          </p:cNvPr>
          <p:cNvSpPr txBox="1"/>
          <p:nvPr/>
        </p:nvSpPr>
        <p:spPr>
          <a:xfrm>
            <a:off x="490733" y="5403486"/>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HPV, Mädchen</a:t>
            </a:r>
          </a:p>
        </p:txBody>
      </p:sp>
      <p:sp>
        <p:nvSpPr>
          <p:cNvPr id="33" name="Textfeld 82">
            <a:extLst>
              <a:ext uri="{FF2B5EF4-FFF2-40B4-BE49-F238E27FC236}">
                <a16:creationId xmlns:a16="http://schemas.microsoft.com/office/drawing/2014/main" id="{218E8F37-5DB2-6F7C-F703-39B0B2CF66F6}"/>
              </a:ext>
            </a:extLst>
          </p:cNvPr>
          <p:cNvSpPr txBox="1"/>
          <p:nvPr/>
        </p:nvSpPr>
        <p:spPr>
          <a:xfrm>
            <a:off x="2664533" y="5403486"/>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15 Jahre</a:t>
            </a:r>
          </a:p>
        </p:txBody>
      </p:sp>
      <p:sp>
        <p:nvSpPr>
          <p:cNvPr id="134" name="Textfeld 87">
            <a:extLst>
              <a:ext uri="{FF2B5EF4-FFF2-40B4-BE49-F238E27FC236}">
                <a16:creationId xmlns:a16="http://schemas.microsoft.com/office/drawing/2014/main" id="{058CC86E-0CA0-480E-850F-575DA97B5A0C}"/>
              </a:ext>
            </a:extLst>
          </p:cNvPr>
          <p:cNvSpPr txBox="1"/>
          <p:nvPr/>
        </p:nvSpPr>
        <p:spPr>
          <a:xfrm>
            <a:off x="4076827" y="5403486"/>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51%</a:t>
            </a:r>
          </a:p>
        </p:txBody>
      </p:sp>
      <p:sp>
        <p:nvSpPr>
          <p:cNvPr id="136" name="Textfeld 56">
            <a:extLst>
              <a:ext uri="{FF2B5EF4-FFF2-40B4-BE49-F238E27FC236}">
                <a16:creationId xmlns:a16="http://schemas.microsoft.com/office/drawing/2014/main" id="{1425FB22-4848-4216-9395-809FBF12A99F}"/>
              </a:ext>
            </a:extLst>
          </p:cNvPr>
          <p:cNvSpPr txBox="1"/>
          <p:nvPr/>
        </p:nvSpPr>
        <p:spPr>
          <a:xfrm>
            <a:off x="490733" y="2436761"/>
            <a:ext cx="2320394" cy="338554"/>
          </a:xfrm>
          <a:prstGeom prst="rect">
            <a:avLst/>
          </a:prstGeom>
          <a:noFill/>
        </p:spPr>
        <p:txBody>
          <a:bodyPr wrap="square" rtlCol="0" anchor="ctr">
            <a:spAutoFit/>
          </a:bodyPr>
          <a:lstStyle/>
          <a:p>
            <a:pPr defTabSz="685783">
              <a:defRPr/>
            </a:pPr>
            <a:r>
              <a:rPr lang="de-DE" sz="1600" kern="0" dirty="0" err="1">
                <a:solidFill>
                  <a:sysClr val="windowText" lastClr="000000"/>
                </a:solidFill>
                <a:latin typeface="Avenir Next LT Pro" panose="020B0504020202020204" pitchFamily="34" charset="0"/>
              </a:rPr>
              <a:t>DTPa</a:t>
            </a:r>
            <a:r>
              <a:rPr lang="de-DE" sz="1600" kern="0" dirty="0">
                <a:solidFill>
                  <a:sysClr val="windowText" lastClr="000000"/>
                </a:solidFill>
                <a:latin typeface="Avenir Next LT Pro" panose="020B0504020202020204" pitchFamily="34" charset="0"/>
              </a:rPr>
              <a:t>-IPV-HBV-</a:t>
            </a:r>
            <a:r>
              <a:rPr lang="de-DE" sz="1600" kern="0" dirty="0" err="1">
                <a:solidFill>
                  <a:sysClr val="windowText" lastClr="000000"/>
                </a:solidFill>
                <a:latin typeface="Avenir Next LT Pro" panose="020B0504020202020204" pitchFamily="34" charset="0"/>
              </a:rPr>
              <a:t>Hib</a:t>
            </a:r>
            <a:endParaRPr lang="de-DE" sz="1600" kern="0" dirty="0">
              <a:solidFill>
                <a:sysClr val="windowText" lastClr="000000"/>
              </a:solidFill>
              <a:latin typeface="Avenir Next LT Pro" panose="020B0504020202020204" pitchFamily="34" charset="0"/>
            </a:endParaRPr>
          </a:p>
        </p:txBody>
      </p:sp>
      <p:sp>
        <p:nvSpPr>
          <p:cNvPr id="25" name="Textfeld 56">
            <a:extLst>
              <a:ext uri="{FF2B5EF4-FFF2-40B4-BE49-F238E27FC236}">
                <a16:creationId xmlns:a16="http://schemas.microsoft.com/office/drawing/2014/main" id="{281BC233-F24C-6217-8877-005D86637415}"/>
              </a:ext>
            </a:extLst>
          </p:cNvPr>
          <p:cNvSpPr txBox="1"/>
          <p:nvPr/>
        </p:nvSpPr>
        <p:spPr>
          <a:xfrm>
            <a:off x="2664533" y="2436761"/>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(SEU)	</a:t>
            </a:r>
          </a:p>
        </p:txBody>
      </p:sp>
      <p:graphicFrame>
        <p:nvGraphicFramePr>
          <p:cNvPr id="137" name="Inhaltsplatzhalter 4">
            <a:extLst>
              <a:ext uri="{FF2B5EF4-FFF2-40B4-BE49-F238E27FC236}">
                <a16:creationId xmlns:a16="http://schemas.microsoft.com/office/drawing/2014/main" id="{2A3308E0-9FCD-4AEB-84A1-D0E2AB4A5C50}"/>
              </a:ext>
            </a:extLst>
          </p:cNvPr>
          <p:cNvGraphicFramePr>
            <a:graphicFrameLocks/>
          </p:cNvGraphicFramePr>
          <p:nvPr/>
        </p:nvGraphicFramePr>
        <p:xfrm>
          <a:off x="4548897" y="2271704"/>
          <a:ext cx="1367454" cy="675861"/>
        </p:xfrm>
        <a:graphic>
          <a:graphicData uri="http://schemas.openxmlformats.org/drawingml/2006/chart">
            <c:chart xmlns:c="http://schemas.openxmlformats.org/drawingml/2006/chart" xmlns:r="http://schemas.openxmlformats.org/officeDocument/2006/relationships" r:id="rId8"/>
          </a:graphicData>
        </a:graphic>
      </p:graphicFrame>
      <p:sp>
        <p:nvSpPr>
          <p:cNvPr id="138" name="Textfeld 91">
            <a:extLst>
              <a:ext uri="{FF2B5EF4-FFF2-40B4-BE49-F238E27FC236}">
                <a16:creationId xmlns:a16="http://schemas.microsoft.com/office/drawing/2014/main" id="{1F0AFC7B-7F06-48E8-BBF7-A7A0F59CBAFF}"/>
              </a:ext>
            </a:extLst>
          </p:cNvPr>
          <p:cNvSpPr txBox="1"/>
          <p:nvPr/>
        </p:nvSpPr>
        <p:spPr>
          <a:xfrm>
            <a:off x="4076827" y="2436761"/>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90%</a:t>
            </a:r>
          </a:p>
        </p:txBody>
      </p:sp>
      <p:graphicFrame>
        <p:nvGraphicFramePr>
          <p:cNvPr id="140" name="Inhaltsplatzhalter 4">
            <a:extLst>
              <a:ext uri="{FF2B5EF4-FFF2-40B4-BE49-F238E27FC236}">
                <a16:creationId xmlns:a16="http://schemas.microsoft.com/office/drawing/2014/main" id="{99C6A1B1-1B31-4E25-BAE5-5A700058BE79}"/>
              </a:ext>
            </a:extLst>
          </p:cNvPr>
          <p:cNvGraphicFramePr>
            <a:graphicFrameLocks/>
          </p:cNvGraphicFramePr>
          <p:nvPr/>
        </p:nvGraphicFramePr>
        <p:xfrm>
          <a:off x="4548897" y="3248816"/>
          <a:ext cx="1367454" cy="675861"/>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feld 69">
            <a:extLst>
              <a:ext uri="{FF2B5EF4-FFF2-40B4-BE49-F238E27FC236}">
                <a16:creationId xmlns:a16="http://schemas.microsoft.com/office/drawing/2014/main" id="{2FA9EF66-1025-4FA3-83CE-ADF653D669F7}"/>
              </a:ext>
            </a:extLst>
          </p:cNvPr>
          <p:cNvSpPr txBox="1"/>
          <p:nvPr/>
        </p:nvSpPr>
        <p:spPr>
          <a:xfrm>
            <a:off x="490733" y="3425669"/>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Masern (2 Dosen)</a:t>
            </a:r>
          </a:p>
        </p:txBody>
      </p:sp>
      <p:sp>
        <p:nvSpPr>
          <p:cNvPr id="28" name="Textfeld 69">
            <a:extLst>
              <a:ext uri="{FF2B5EF4-FFF2-40B4-BE49-F238E27FC236}">
                <a16:creationId xmlns:a16="http://schemas.microsoft.com/office/drawing/2014/main" id="{402025A1-0EB8-E709-B753-38512D6B81CD}"/>
              </a:ext>
            </a:extLst>
          </p:cNvPr>
          <p:cNvSpPr txBox="1"/>
          <p:nvPr/>
        </p:nvSpPr>
        <p:spPr>
          <a:xfrm>
            <a:off x="2664533" y="3425669"/>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24 Monate</a:t>
            </a:r>
          </a:p>
        </p:txBody>
      </p:sp>
      <p:sp>
        <p:nvSpPr>
          <p:cNvPr id="142" name="Textfeld 92">
            <a:extLst>
              <a:ext uri="{FF2B5EF4-FFF2-40B4-BE49-F238E27FC236}">
                <a16:creationId xmlns:a16="http://schemas.microsoft.com/office/drawing/2014/main" id="{D8D6F4F0-2702-4E42-8D29-90255995B48C}"/>
              </a:ext>
            </a:extLst>
          </p:cNvPr>
          <p:cNvSpPr txBox="1"/>
          <p:nvPr/>
        </p:nvSpPr>
        <p:spPr>
          <a:xfrm>
            <a:off x="4076827" y="3425669"/>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81%</a:t>
            </a:r>
          </a:p>
        </p:txBody>
      </p:sp>
      <p:sp>
        <p:nvSpPr>
          <p:cNvPr id="144" name="Textfeld 72">
            <a:extLst>
              <a:ext uri="{FF2B5EF4-FFF2-40B4-BE49-F238E27FC236}">
                <a16:creationId xmlns:a16="http://schemas.microsoft.com/office/drawing/2014/main" id="{21E62ED4-D882-4271-8E04-1EE59707B53B}"/>
              </a:ext>
            </a:extLst>
          </p:cNvPr>
          <p:cNvSpPr txBox="1"/>
          <p:nvPr/>
        </p:nvSpPr>
        <p:spPr>
          <a:xfrm>
            <a:off x="490733" y="2931215"/>
            <a:ext cx="2320394" cy="338554"/>
          </a:xfrm>
          <a:prstGeom prst="rect">
            <a:avLst/>
          </a:prstGeom>
          <a:noFill/>
        </p:spPr>
        <p:txBody>
          <a:bodyPr wrap="square" rtlCol="0" anchor="ctr">
            <a:spAutoFit/>
          </a:bodyPr>
          <a:lstStyle/>
          <a:p>
            <a:pPr defTabSz="685783">
              <a:defRPr/>
            </a:pPr>
            <a:r>
              <a:rPr lang="de-DE" sz="1600" kern="0" err="1">
                <a:solidFill>
                  <a:sysClr val="windowText" lastClr="000000"/>
                </a:solidFill>
                <a:latin typeface="Avenir Next LT Pro" panose="020B0504020202020204" pitchFamily="34" charset="0"/>
              </a:rPr>
              <a:t>MenC</a:t>
            </a:r>
            <a:endParaRPr lang="de-DE" sz="1600" kern="0">
              <a:solidFill>
                <a:sysClr val="windowText" lastClr="000000"/>
              </a:solidFill>
              <a:latin typeface="Avenir Next LT Pro" panose="020B0504020202020204" pitchFamily="34" charset="0"/>
            </a:endParaRPr>
          </a:p>
        </p:txBody>
      </p:sp>
      <p:sp>
        <p:nvSpPr>
          <p:cNvPr id="26" name="Textfeld 72">
            <a:extLst>
              <a:ext uri="{FF2B5EF4-FFF2-40B4-BE49-F238E27FC236}">
                <a16:creationId xmlns:a16="http://schemas.microsoft.com/office/drawing/2014/main" id="{6BCA97D9-2D25-BD12-974E-8B0CE640AE71}"/>
              </a:ext>
            </a:extLst>
          </p:cNvPr>
          <p:cNvSpPr txBox="1"/>
          <p:nvPr/>
        </p:nvSpPr>
        <p:spPr>
          <a:xfrm>
            <a:off x="2664533" y="2931215"/>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24 Monate</a:t>
            </a:r>
          </a:p>
        </p:txBody>
      </p:sp>
      <p:graphicFrame>
        <p:nvGraphicFramePr>
          <p:cNvPr id="145" name="Inhaltsplatzhalter 4">
            <a:extLst>
              <a:ext uri="{FF2B5EF4-FFF2-40B4-BE49-F238E27FC236}">
                <a16:creationId xmlns:a16="http://schemas.microsoft.com/office/drawing/2014/main" id="{ECBE6359-4BE8-463C-80A7-3D5E7BE8E99A}"/>
              </a:ext>
            </a:extLst>
          </p:cNvPr>
          <p:cNvGraphicFramePr>
            <a:graphicFrameLocks/>
          </p:cNvGraphicFramePr>
          <p:nvPr/>
        </p:nvGraphicFramePr>
        <p:xfrm>
          <a:off x="4549742" y="2760260"/>
          <a:ext cx="1365763" cy="675861"/>
        </p:xfrm>
        <a:graphic>
          <a:graphicData uri="http://schemas.openxmlformats.org/drawingml/2006/chart">
            <c:chart xmlns:c="http://schemas.openxmlformats.org/drawingml/2006/chart" xmlns:r="http://schemas.openxmlformats.org/officeDocument/2006/relationships" r:id="rId10"/>
          </a:graphicData>
        </a:graphic>
      </p:graphicFrame>
      <p:sp>
        <p:nvSpPr>
          <p:cNvPr id="146" name="Textfeld 93">
            <a:extLst>
              <a:ext uri="{FF2B5EF4-FFF2-40B4-BE49-F238E27FC236}">
                <a16:creationId xmlns:a16="http://schemas.microsoft.com/office/drawing/2014/main" id="{2534CB8E-AFB7-41DB-B3DB-B41CB2F28895}"/>
              </a:ext>
            </a:extLst>
          </p:cNvPr>
          <p:cNvSpPr txBox="1"/>
          <p:nvPr/>
        </p:nvSpPr>
        <p:spPr>
          <a:xfrm>
            <a:off x="4076827" y="2931214"/>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82% </a:t>
            </a:r>
          </a:p>
        </p:txBody>
      </p:sp>
      <p:graphicFrame>
        <p:nvGraphicFramePr>
          <p:cNvPr id="148" name="Inhaltsplatzhalter 4">
            <a:extLst>
              <a:ext uri="{FF2B5EF4-FFF2-40B4-BE49-F238E27FC236}">
                <a16:creationId xmlns:a16="http://schemas.microsoft.com/office/drawing/2014/main" id="{7407B1F7-5C3B-494D-8046-74370EDF9FEF}"/>
              </a:ext>
            </a:extLst>
          </p:cNvPr>
          <p:cNvGraphicFramePr>
            <a:graphicFrameLocks/>
          </p:cNvGraphicFramePr>
          <p:nvPr/>
        </p:nvGraphicFramePr>
        <p:xfrm>
          <a:off x="4548974" y="3737372"/>
          <a:ext cx="1367303" cy="675861"/>
        </p:xfrm>
        <a:graphic>
          <a:graphicData uri="http://schemas.openxmlformats.org/drawingml/2006/chart">
            <c:chart xmlns:c="http://schemas.openxmlformats.org/drawingml/2006/chart" xmlns:r="http://schemas.openxmlformats.org/officeDocument/2006/relationships" r:id="rId11"/>
          </a:graphicData>
        </a:graphic>
      </p:graphicFrame>
      <p:sp>
        <p:nvSpPr>
          <p:cNvPr id="150" name="Textfeld 94">
            <a:extLst>
              <a:ext uri="{FF2B5EF4-FFF2-40B4-BE49-F238E27FC236}">
                <a16:creationId xmlns:a16="http://schemas.microsoft.com/office/drawing/2014/main" id="{10248E26-3053-41DE-842D-5E4C56A66996}"/>
              </a:ext>
            </a:extLst>
          </p:cNvPr>
          <p:cNvSpPr txBox="1"/>
          <p:nvPr/>
        </p:nvSpPr>
        <p:spPr>
          <a:xfrm>
            <a:off x="4076827" y="3920123"/>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75%</a:t>
            </a:r>
          </a:p>
        </p:txBody>
      </p:sp>
      <p:graphicFrame>
        <p:nvGraphicFramePr>
          <p:cNvPr id="152" name="Inhaltsplatzhalter 4">
            <a:extLst>
              <a:ext uri="{FF2B5EF4-FFF2-40B4-BE49-F238E27FC236}">
                <a16:creationId xmlns:a16="http://schemas.microsoft.com/office/drawing/2014/main" id="{C00E1EBF-4F6D-4AFD-B1C2-B1F1FBDDF3FC}"/>
              </a:ext>
            </a:extLst>
          </p:cNvPr>
          <p:cNvGraphicFramePr>
            <a:graphicFrameLocks/>
          </p:cNvGraphicFramePr>
          <p:nvPr/>
        </p:nvGraphicFramePr>
        <p:xfrm>
          <a:off x="4548779" y="4225928"/>
          <a:ext cx="1367692" cy="675861"/>
        </p:xfrm>
        <a:graphic>
          <a:graphicData uri="http://schemas.openxmlformats.org/drawingml/2006/chart">
            <c:chart xmlns:c="http://schemas.openxmlformats.org/drawingml/2006/chart" xmlns:r="http://schemas.openxmlformats.org/officeDocument/2006/relationships" r:id="rId12"/>
          </a:graphicData>
        </a:graphic>
      </p:graphicFrame>
      <p:sp>
        <p:nvSpPr>
          <p:cNvPr id="153" name="Textfeld 71">
            <a:extLst>
              <a:ext uri="{FF2B5EF4-FFF2-40B4-BE49-F238E27FC236}">
                <a16:creationId xmlns:a16="http://schemas.microsoft.com/office/drawing/2014/main" id="{0AA3948A-820F-4733-BC82-405ED94BD772}"/>
              </a:ext>
            </a:extLst>
          </p:cNvPr>
          <p:cNvSpPr txBox="1"/>
          <p:nvPr/>
        </p:nvSpPr>
        <p:spPr>
          <a:xfrm>
            <a:off x="490733" y="4414576"/>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Varizellen (2 Dosen)</a:t>
            </a:r>
          </a:p>
        </p:txBody>
      </p:sp>
      <p:sp>
        <p:nvSpPr>
          <p:cNvPr id="154" name="Textfeld 95">
            <a:extLst>
              <a:ext uri="{FF2B5EF4-FFF2-40B4-BE49-F238E27FC236}">
                <a16:creationId xmlns:a16="http://schemas.microsoft.com/office/drawing/2014/main" id="{3BCB38F5-F624-43F4-A856-94707ECDE433}"/>
              </a:ext>
            </a:extLst>
          </p:cNvPr>
          <p:cNvSpPr txBox="1"/>
          <p:nvPr/>
        </p:nvSpPr>
        <p:spPr>
          <a:xfrm>
            <a:off x="4076827" y="4414577"/>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75%</a:t>
            </a:r>
          </a:p>
        </p:txBody>
      </p:sp>
      <p:graphicFrame>
        <p:nvGraphicFramePr>
          <p:cNvPr id="156" name="Inhaltsplatzhalter 4">
            <a:extLst>
              <a:ext uri="{FF2B5EF4-FFF2-40B4-BE49-F238E27FC236}">
                <a16:creationId xmlns:a16="http://schemas.microsoft.com/office/drawing/2014/main" id="{637E05E0-121B-4126-884F-35121FDD4AF3}"/>
              </a:ext>
            </a:extLst>
          </p:cNvPr>
          <p:cNvGraphicFramePr>
            <a:graphicFrameLocks/>
          </p:cNvGraphicFramePr>
          <p:nvPr/>
        </p:nvGraphicFramePr>
        <p:xfrm>
          <a:off x="4548837" y="4714484"/>
          <a:ext cx="1367577" cy="675861"/>
        </p:xfrm>
        <a:graphic>
          <a:graphicData uri="http://schemas.openxmlformats.org/drawingml/2006/chart">
            <c:chart xmlns:c="http://schemas.openxmlformats.org/drawingml/2006/chart" xmlns:r="http://schemas.openxmlformats.org/officeDocument/2006/relationships" r:id="rId13"/>
          </a:graphicData>
        </a:graphic>
      </p:graphicFrame>
      <p:sp>
        <p:nvSpPr>
          <p:cNvPr id="157" name="Textfeld 73">
            <a:extLst>
              <a:ext uri="{FF2B5EF4-FFF2-40B4-BE49-F238E27FC236}">
                <a16:creationId xmlns:a16="http://schemas.microsoft.com/office/drawing/2014/main" id="{37922E9D-05CE-4E26-AE62-8EF841C0E7BA}"/>
              </a:ext>
            </a:extLst>
          </p:cNvPr>
          <p:cNvSpPr txBox="1"/>
          <p:nvPr/>
        </p:nvSpPr>
        <p:spPr>
          <a:xfrm>
            <a:off x="490733" y="4909031"/>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Rotaviren</a:t>
            </a:r>
          </a:p>
        </p:txBody>
      </p:sp>
      <p:sp>
        <p:nvSpPr>
          <p:cNvPr id="158" name="Textfeld 96">
            <a:extLst>
              <a:ext uri="{FF2B5EF4-FFF2-40B4-BE49-F238E27FC236}">
                <a16:creationId xmlns:a16="http://schemas.microsoft.com/office/drawing/2014/main" id="{4B152992-6AD6-41A0-A106-A5BDEECAAE56}"/>
              </a:ext>
            </a:extLst>
          </p:cNvPr>
          <p:cNvSpPr txBox="1"/>
          <p:nvPr/>
        </p:nvSpPr>
        <p:spPr>
          <a:xfrm>
            <a:off x="4076827" y="4909031"/>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70%</a:t>
            </a:r>
          </a:p>
        </p:txBody>
      </p:sp>
      <p:graphicFrame>
        <p:nvGraphicFramePr>
          <p:cNvPr id="160" name="Inhaltsplatzhalter 4">
            <a:extLst>
              <a:ext uri="{FF2B5EF4-FFF2-40B4-BE49-F238E27FC236}">
                <a16:creationId xmlns:a16="http://schemas.microsoft.com/office/drawing/2014/main" id="{2CFBFAA2-222A-4372-98F7-28E6D02DE447}"/>
              </a:ext>
            </a:extLst>
          </p:cNvPr>
          <p:cNvGraphicFramePr>
            <a:graphicFrameLocks/>
          </p:cNvGraphicFramePr>
          <p:nvPr>
            <p:extLst>
              <p:ext uri="{D42A27DB-BD31-4B8C-83A1-F6EECF244321}">
                <p14:modId xmlns:p14="http://schemas.microsoft.com/office/powerpoint/2010/main" val="1868246951"/>
              </p:ext>
            </p:extLst>
          </p:nvPr>
        </p:nvGraphicFramePr>
        <p:xfrm>
          <a:off x="10612394" y="2319487"/>
          <a:ext cx="1061494" cy="642386"/>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61" name="Inhaltsplatzhalter 4">
            <a:extLst>
              <a:ext uri="{FF2B5EF4-FFF2-40B4-BE49-F238E27FC236}">
                <a16:creationId xmlns:a16="http://schemas.microsoft.com/office/drawing/2014/main" id="{E38D6586-1E2A-462A-8CF5-73CBF6F9977A}"/>
              </a:ext>
            </a:extLst>
          </p:cNvPr>
          <p:cNvGraphicFramePr>
            <a:graphicFrameLocks/>
          </p:cNvGraphicFramePr>
          <p:nvPr/>
        </p:nvGraphicFramePr>
        <p:xfrm>
          <a:off x="10612394" y="2891294"/>
          <a:ext cx="1061494" cy="642386"/>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62" name="Inhaltsplatzhalter 4">
            <a:extLst>
              <a:ext uri="{FF2B5EF4-FFF2-40B4-BE49-F238E27FC236}">
                <a16:creationId xmlns:a16="http://schemas.microsoft.com/office/drawing/2014/main" id="{54F1AAAA-9215-49D7-B536-E0C822D9264C}"/>
              </a:ext>
            </a:extLst>
          </p:cNvPr>
          <p:cNvGraphicFramePr>
            <a:graphicFrameLocks/>
          </p:cNvGraphicFramePr>
          <p:nvPr/>
        </p:nvGraphicFramePr>
        <p:xfrm>
          <a:off x="10612394" y="4034908"/>
          <a:ext cx="1061494" cy="642386"/>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63" name="Inhaltsplatzhalter 4">
            <a:extLst>
              <a:ext uri="{FF2B5EF4-FFF2-40B4-BE49-F238E27FC236}">
                <a16:creationId xmlns:a16="http://schemas.microsoft.com/office/drawing/2014/main" id="{9CC03397-29B0-48CB-B9BB-DD07B95F1BED}"/>
              </a:ext>
            </a:extLst>
          </p:cNvPr>
          <p:cNvGraphicFramePr>
            <a:graphicFrameLocks/>
          </p:cNvGraphicFramePr>
          <p:nvPr/>
        </p:nvGraphicFramePr>
        <p:xfrm>
          <a:off x="10612394" y="5178523"/>
          <a:ext cx="1061494" cy="642386"/>
        </p:xfrm>
        <a:graphic>
          <a:graphicData uri="http://schemas.openxmlformats.org/drawingml/2006/chart">
            <c:chart xmlns:c="http://schemas.openxmlformats.org/drawingml/2006/chart" xmlns:r="http://schemas.openxmlformats.org/officeDocument/2006/relationships" r:id="rId17"/>
          </a:graphicData>
        </a:graphic>
      </p:graphicFrame>
      <p:sp>
        <p:nvSpPr>
          <p:cNvPr id="165" name="Textfeld 78">
            <a:extLst>
              <a:ext uri="{FF2B5EF4-FFF2-40B4-BE49-F238E27FC236}">
                <a16:creationId xmlns:a16="http://schemas.microsoft.com/office/drawing/2014/main" id="{141BCB84-61A4-40E3-B7AB-2EE53995DD92}"/>
              </a:ext>
            </a:extLst>
          </p:cNvPr>
          <p:cNvSpPr txBox="1"/>
          <p:nvPr/>
        </p:nvSpPr>
        <p:spPr>
          <a:xfrm>
            <a:off x="6462095" y="2466386"/>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Tetanus*</a:t>
            </a:r>
          </a:p>
        </p:txBody>
      </p:sp>
      <p:sp>
        <p:nvSpPr>
          <p:cNvPr id="166" name="Textfeld 79">
            <a:extLst>
              <a:ext uri="{FF2B5EF4-FFF2-40B4-BE49-F238E27FC236}">
                <a16:creationId xmlns:a16="http://schemas.microsoft.com/office/drawing/2014/main" id="{6A328FE7-9244-4F30-B510-BB09E7566152}"/>
              </a:ext>
            </a:extLst>
          </p:cNvPr>
          <p:cNvSpPr txBox="1"/>
          <p:nvPr/>
        </p:nvSpPr>
        <p:spPr>
          <a:xfrm>
            <a:off x="6462095" y="3046177"/>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Diphtherie*</a:t>
            </a:r>
          </a:p>
        </p:txBody>
      </p:sp>
      <p:sp>
        <p:nvSpPr>
          <p:cNvPr id="167" name="Textfeld 80">
            <a:extLst>
              <a:ext uri="{FF2B5EF4-FFF2-40B4-BE49-F238E27FC236}">
                <a16:creationId xmlns:a16="http://schemas.microsoft.com/office/drawing/2014/main" id="{FB51DB24-B564-4C26-9A42-4BECA85B9EE1}"/>
              </a:ext>
            </a:extLst>
          </p:cNvPr>
          <p:cNvSpPr txBox="1"/>
          <p:nvPr/>
        </p:nvSpPr>
        <p:spPr>
          <a:xfrm>
            <a:off x="6462096" y="4205760"/>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Influenza</a:t>
            </a:r>
          </a:p>
        </p:txBody>
      </p:sp>
      <p:sp>
        <p:nvSpPr>
          <p:cNvPr id="169" name="Textfeld 85">
            <a:extLst>
              <a:ext uri="{FF2B5EF4-FFF2-40B4-BE49-F238E27FC236}">
                <a16:creationId xmlns:a16="http://schemas.microsoft.com/office/drawing/2014/main" id="{687ACDE7-E213-4FD2-91DE-B27C8EC45F36}"/>
              </a:ext>
            </a:extLst>
          </p:cNvPr>
          <p:cNvSpPr txBox="1"/>
          <p:nvPr/>
        </p:nvSpPr>
        <p:spPr>
          <a:xfrm>
            <a:off x="10088872" y="2463603"/>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54%</a:t>
            </a:r>
          </a:p>
        </p:txBody>
      </p:sp>
      <p:sp>
        <p:nvSpPr>
          <p:cNvPr id="170" name="Textfeld 86">
            <a:extLst>
              <a:ext uri="{FF2B5EF4-FFF2-40B4-BE49-F238E27FC236}">
                <a16:creationId xmlns:a16="http://schemas.microsoft.com/office/drawing/2014/main" id="{7FB9325E-A851-4B82-9C86-B08571E0BAA7}"/>
              </a:ext>
            </a:extLst>
          </p:cNvPr>
          <p:cNvSpPr txBox="1"/>
          <p:nvPr/>
        </p:nvSpPr>
        <p:spPr>
          <a:xfrm>
            <a:off x="10088872" y="3043605"/>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53%</a:t>
            </a:r>
          </a:p>
        </p:txBody>
      </p:sp>
      <p:sp>
        <p:nvSpPr>
          <p:cNvPr id="171" name="Textfeld 88">
            <a:extLst>
              <a:ext uri="{FF2B5EF4-FFF2-40B4-BE49-F238E27FC236}">
                <a16:creationId xmlns:a16="http://schemas.microsoft.com/office/drawing/2014/main" id="{6DA05DBB-58EA-4818-9EE2-195CC4EFB25E}"/>
              </a:ext>
            </a:extLst>
          </p:cNvPr>
          <p:cNvSpPr txBox="1"/>
          <p:nvPr/>
        </p:nvSpPr>
        <p:spPr>
          <a:xfrm>
            <a:off x="10088872" y="4203608"/>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43%</a:t>
            </a:r>
          </a:p>
        </p:txBody>
      </p:sp>
      <p:sp>
        <p:nvSpPr>
          <p:cNvPr id="175" name="Textfeld 83">
            <a:extLst>
              <a:ext uri="{FF2B5EF4-FFF2-40B4-BE49-F238E27FC236}">
                <a16:creationId xmlns:a16="http://schemas.microsoft.com/office/drawing/2014/main" id="{84342B51-C862-4FEA-9F55-62A304C69A1E}"/>
              </a:ext>
            </a:extLst>
          </p:cNvPr>
          <p:cNvSpPr txBox="1"/>
          <p:nvPr/>
        </p:nvSpPr>
        <p:spPr>
          <a:xfrm>
            <a:off x="6462097" y="4785549"/>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Pneumokokken</a:t>
            </a:r>
          </a:p>
        </p:txBody>
      </p:sp>
      <p:graphicFrame>
        <p:nvGraphicFramePr>
          <p:cNvPr id="177" name="Inhaltsplatzhalter 4">
            <a:extLst>
              <a:ext uri="{FF2B5EF4-FFF2-40B4-BE49-F238E27FC236}">
                <a16:creationId xmlns:a16="http://schemas.microsoft.com/office/drawing/2014/main" id="{1B4EDB68-1C95-4A1F-BF48-1536C449BED9}"/>
              </a:ext>
            </a:extLst>
          </p:cNvPr>
          <p:cNvGraphicFramePr>
            <a:graphicFrameLocks/>
          </p:cNvGraphicFramePr>
          <p:nvPr/>
        </p:nvGraphicFramePr>
        <p:xfrm>
          <a:off x="10612394" y="3463101"/>
          <a:ext cx="1061494" cy="642386"/>
        </p:xfrm>
        <a:graphic>
          <a:graphicData uri="http://schemas.openxmlformats.org/drawingml/2006/chart">
            <c:chart xmlns:c="http://schemas.openxmlformats.org/drawingml/2006/chart" xmlns:r="http://schemas.openxmlformats.org/officeDocument/2006/relationships" r:id="rId18"/>
          </a:graphicData>
        </a:graphic>
      </p:graphicFrame>
      <p:sp>
        <p:nvSpPr>
          <p:cNvPr id="178" name="Textfeld 81">
            <a:extLst>
              <a:ext uri="{FF2B5EF4-FFF2-40B4-BE49-F238E27FC236}">
                <a16:creationId xmlns:a16="http://schemas.microsoft.com/office/drawing/2014/main" id="{11F5CDE2-1D3E-4854-977B-D374FA768080}"/>
              </a:ext>
            </a:extLst>
          </p:cNvPr>
          <p:cNvSpPr txBox="1"/>
          <p:nvPr/>
        </p:nvSpPr>
        <p:spPr>
          <a:xfrm>
            <a:off x="6462095" y="3625968"/>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Pertussis**</a:t>
            </a:r>
          </a:p>
        </p:txBody>
      </p:sp>
      <p:sp>
        <p:nvSpPr>
          <p:cNvPr id="179" name="Textfeld 89">
            <a:extLst>
              <a:ext uri="{FF2B5EF4-FFF2-40B4-BE49-F238E27FC236}">
                <a16:creationId xmlns:a16="http://schemas.microsoft.com/office/drawing/2014/main" id="{98B07A20-9BA4-49C7-BDD5-0AB91F6EB779}"/>
              </a:ext>
            </a:extLst>
          </p:cNvPr>
          <p:cNvSpPr txBox="1"/>
          <p:nvPr/>
        </p:nvSpPr>
        <p:spPr>
          <a:xfrm>
            <a:off x="10088872" y="3623606"/>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50%</a:t>
            </a:r>
          </a:p>
        </p:txBody>
      </p:sp>
      <p:graphicFrame>
        <p:nvGraphicFramePr>
          <p:cNvPr id="180" name="Inhaltsplatzhalter 4">
            <a:extLst>
              <a:ext uri="{FF2B5EF4-FFF2-40B4-BE49-F238E27FC236}">
                <a16:creationId xmlns:a16="http://schemas.microsoft.com/office/drawing/2014/main" id="{4E6CE79D-F60C-423D-A4D8-170F6AD09795}"/>
              </a:ext>
            </a:extLst>
          </p:cNvPr>
          <p:cNvGraphicFramePr>
            <a:graphicFrameLocks/>
          </p:cNvGraphicFramePr>
          <p:nvPr/>
        </p:nvGraphicFramePr>
        <p:xfrm>
          <a:off x="10612394" y="4606716"/>
          <a:ext cx="1061494" cy="642386"/>
        </p:xfrm>
        <a:graphic>
          <a:graphicData uri="http://schemas.openxmlformats.org/drawingml/2006/chart">
            <c:chart xmlns:c="http://schemas.openxmlformats.org/drawingml/2006/chart" xmlns:r="http://schemas.openxmlformats.org/officeDocument/2006/relationships" r:id="rId19"/>
          </a:graphicData>
        </a:graphic>
      </p:graphicFrame>
      <p:sp>
        <p:nvSpPr>
          <p:cNvPr id="182" name="Textfeld 90">
            <a:extLst>
              <a:ext uri="{FF2B5EF4-FFF2-40B4-BE49-F238E27FC236}">
                <a16:creationId xmlns:a16="http://schemas.microsoft.com/office/drawing/2014/main" id="{7193449B-197D-4B26-A6A2-4852CE7932ED}"/>
              </a:ext>
            </a:extLst>
          </p:cNvPr>
          <p:cNvSpPr txBox="1"/>
          <p:nvPr/>
        </p:nvSpPr>
        <p:spPr>
          <a:xfrm>
            <a:off x="10088872" y="4783610"/>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23%</a:t>
            </a:r>
          </a:p>
        </p:txBody>
      </p:sp>
      <p:sp>
        <p:nvSpPr>
          <p:cNvPr id="184" name="Textfeld 90">
            <a:extLst>
              <a:ext uri="{FF2B5EF4-FFF2-40B4-BE49-F238E27FC236}">
                <a16:creationId xmlns:a16="http://schemas.microsoft.com/office/drawing/2014/main" id="{9920A17D-3919-49D5-8772-F38EC80E6FEC}"/>
              </a:ext>
            </a:extLst>
          </p:cNvPr>
          <p:cNvSpPr txBox="1"/>
          <p:nvPr/>
        </p:nvSpPr>
        <p:spPr>
          <a:xfrm>
            <a:off x="10088872" y="5363613"/>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8%</a:t>
            </a:r>
          </a:p>
        </p:txBody>
      </p:sp>
      <p:sp>
        <p:nvSpPr>
          <p:cNvPr id="187" name="Textfeld 83">
            <a:extLst>
              <a:ext uri="{FF2B5EF4-FFF2-40B4-BE49-F238E27FC236}">
                <a16:creationId xmlns:a16="http://schemas.microsoft.com/office/drawing/2014/main" id="{C00B55A9-5B9A-4D53-A13A-66384AE0A6A5}"/>
              </a:ext>
            </a:extLst>
          </p:cNvPr>
          <p:cNvSpPr txBox="1"/>
          <p:nvPr/>
        </p:nvSpPr>
        <p:spPr>
          <a:xfrm>
            <a:off x="6462097" y="5365340"/>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Herpes Zoster</a:t>
            </a:r>
          </a:p>
        </p:txBody>
      </p:sp>
      <p:sp>
        <p:nvSpPr>
          <p:cNvPr id="17" name="Textfeld 78">
            <a:extLst>
              <a:ext uri="{FF2B5EF4-FFF2-40B4-BE49-F238E27FC236}">
                <a16:creationId xmlns:a16="http://schemas.microsoft.com/office/drawing/2014/main" id="{3842FACC-1784-B66D-5870-B46AC493DE75}"/>
              </a:ext>
            </a:extLst>
          </p:cNvPr>
          <p:cNvSpPr txBox="1"/>
          <p:nvPr/>
        </p:nvSpPr>
        <p:spPr>
          <a:xfrm>
            <a:off x="8290896" y="2466386"/>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 18 Jahre</a:t>
            </a:r>
            <a:endParaRPr lang="de-DE" sz="1600" kern="0">
              <a:solidFill>
                <a:sysClr val="windowText" lastClr="000000"/>
              </a:solidFill>
              <a:latin typeface="Avenir Next LT Pro" panose="020B0504020202020204" pitchFamily="34" charset="0"/>
            </a:endParaRPr>
          </a:p>
        </p:txBody>
      </p:sp>
      <p:sp>
        <p:nvSpPr>
          <p:cNvPr id="18" name="Textfeld 79">
            <a:extLst>
              <a:ext uri="{FF2B5EF4-FFF2-40B4-BE49-F238E27FC236}">
                <a16:creationId xmlns:a16="http://schemas.microsoft.com/office/drawing/2014/main" id="{D20C6C32-3C55-FC64-AC33-5BD12C525600}"/>
              </a:ext>
            </a:extLst>
          </p:cNvPr>
          <p:cNvSpPr txBox="1"/>
          <p:nvPr/>
        </p:nvSpPr>
        <p:spPr>
          <a:xfrm>
            <a:off x="8290896" y="3046177"/>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a:t>
            </a:r>
            <a:r>
              <a:rPr lang="de-DE" sz="1600" kern="0">
                <a:solidFill>
                  <a:sysClr val="windowText" lastClr="000000"/>
                </a:solidFill>
                <a:latin typeface="Avenir Next LT Pro" panose="020B0504020202020204" pitchFamily="34" charset="0"/>
              </a:rPr>
              <a:t>  18 Jahre</a:t>
            </a:r>
          </a:p>
        </p:txBody>
      </p:sp>
      <p:sp>
        <p:nvSpPr>
          <p:cNvPr id="21" name="Textfeld 80">
            <a:extLst>
              <a:ext uri="{FF2B5EF4-FFF2-40B4-BE49-F238E27FC236}">
                <a16:creationId xmlns:a16="http://schemas.microsoft.com/office/drawing/2014/main" id="{512FFEAC-97E0-2826-D8BD-CF07A2BF7FBB}"/>
              </a:ext>
            </a:extLst>
          </p:cNvPr>
          <p:cNvSpPr txBox="1"/>
          <p:nvPr/>
        </p:nvSpPr>
        <p:spPr>
          <a:xfrm>
            <a:off x="8290897" y="4205759"/>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 60 Jahre</a:t>
            </a:r>
            <a:endParaRPr lang="de-DE" sz="1600" kern="0">
              <a:solidFill>
                <a:sysClr val="windowText" lastClr="000000"/>
              </a:solidFill>
              <a:latin typeface="Avenir Next LT Pro" panose="020B0504020202020204" pitchFamily="34" charset="0"/>
            </a:endParaRPr>
          </a:p>
        </p:txBody>
      </p:sp>
      <p:sp>
        <p:nvSpPr>
          <p:cNvPr id="22" name="Textfeld 83">
            <a:extLst>
              <a:ext uri="{FF2B5EF4-FFF2-40B4-BE49-F238E27FC236}">
                <a16:creationId xmlns:a16="http://schemas.microsoft.com/office/drawing/2014/main" id="{AAD6344E-89CC-9825-E651-924DF742761B}"/>
              </a:ext>
            </a:extLst>
          </p:cNvPr>
          <p:cNvSpPr txBox="1"/>
          <p:nvPr/>
        </p:nvSpPr>
        <p:spPr>
          <a:xfrm>
            <a:off x="8290898" y="4785550"/>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60-74 Jahre</a:t>
            </a:r>
            <a:endParaRPr lang="de-DE" sz="1600" kern="0">
              <a:solidFill>
                <a:sysClr val="windowText" lastClr="000000"/>
              </a:solidFill>
              <a:latin typeface="Avenir Next LT Pro" panose="020B0504020202020204" pitchFamily="34" charset="0"/>
            </a:endParaRPr>
          </a:p>
        </p:txBody>
      </p:sp>
      <p:sp>
        <p:nvSpPr>
          <p:cNvPr id="19" name="Textfeld 81">
            <a:extLst>
              <a:ext uri="{FF2B5EF4-FFF2-40B4-BE49-F238E27FC236}">
                <a16:creationId xmlns:a16="http://schemas.microsoft.com/office/drawing/2014/main" id="{D7AA62CC-7C2E-1A3A-D9D3-E21B0429386D}"/>
              </a:ext>
            </a:extLst>
          </p:cNvPr>
          <p:cNvSpPr txBox="1"/>
          <p:nvPr/>
        </p:nvSpPr>
        <p:spPr>
          <a:xfrm>
            <a:off x="8290896" y="3625968"/>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 18 Jahre</a:t>
            </a:r>
            <a:endParaRPr lang="de-DE" sz="1600" kern="0">
              <a:solidFill>
                <a:sysClr val="windowText" lastClr="000000"/>
              </a:solidFill>
              <a:latin typeface="Avenir Next LT Pro" panose="020B0504020202020204" pitchFamily="34" charset="0"/>
            </a:endParaRPr>
          </a:p>
        </p:txBody>
      </p:sp>
      <p:sp>
        <p:nvSpPr>
          <p:cNvPr id="23" name="Textfeld 83">
            <a:extLst>
              <a:ext uri="{FF2B5EF4-FFF2-40B4-BE49-F238E27FC236}">
                <a16:creationId xmlns:a16="http://schemas.microsoft.com/office/drawing/2014/main" id="{EB625D67-5870-2D60-CA52-423C8EEF8F3C}"/>
              </a:ext>
            </a:extLst>
          </p:cNvPr>
          <p:cNvSpPr txBox="1"/>
          <p:nvPr/>
        </p:nvSpPr>
        <p:spPr>
          <a:xfrm>
            <a:off x="8290897" y="5365341"/>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a:t>
            </a:r>
            <a:r>
              <a:rPr lang="de-DE" sz="1600" kern="0">
                <a:solidFill>
                  <a:sysClr val="windowText" lastClr="000000"/>
                </a:solidFill>
                <a:latin typeface="Avenir Next LT Pro" panose="020B0504020202020204" pitchFamily="34" charset="0"/>
              </a:rPr>
              <a:t> 60 Jahre***</a:t>
            </a:r>
          </a:p>
        </p:txBody>
      </p:sp>
      <p:graphicFrame>
        <p:nvGraphicFramePr>
          <p:cNvPr id="56" name="Inhaltsplatzhalter 4">
            <a:extLst>
              <a:ext uri="{FF2B5EF4-FFF2-40B4-BE49-F238E27FC236}">
                <a16:creationId xmlns:a16="http://schemas.microsoft.com/office/drawing/2014/main" id="{2D0CC8FA-E595-4304-92D2-7F78C01894E6}"/>
              </a:ext>
            </a:extLst>
          </p:cNvPr>
          <p:cNvGraphicFramePr>
            <a:graphicFrameLocks/>
          </p:cNvGraphicFramePr>
          <p:nvPr/>
        </p:nvGraphicFramePr>
        <p:xfrm>
          <a:off x="4548837" y="5203038"/>
          <a:ext cx="1367577" cy="675861"/>
        </p:xfrm>
        <a:graphic>
          <a:graphicData uri="http://schemas.openxmlformats.org/drawingml/2006/chart">
            <c:chart xmlns:c="http://schemas.openxmlformats.org/drawingml/2006/chart" xmlns:r="http://schemas.openxmlformats.org/officeDocument/2006/relationships" r:id="rId20"/>
          </a:graphicData>
        </a:graphic>
      </p:graphicFrame>
      <p:sp>
        <p:nvSpPr>
          <p:cNvPr id="6" name="Rectangle 2">
            <a:extLst>
              <a:ext uri="{FF2B5EF4-FFF2-40B4-BE49-F238E27FC236}">
                <a16:creationId xmlns:a16="http://schemas.microsoft.com/office/drawing/2014/main" id="{63642FCE-CF01-1854-B2E3-565115A1A5BC}"/>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3" name="Rechteck: abgerundete Ecken 2">
            <a:extLst>
              <a:ext uri="{FF2B5EF4-FFF2-40B4-BE49-F238E27FC236}">
                <a16:creationId xmlns:a16="http://schemas.microsoft.com/office/drawing/2014/main" id="{9CCE1FA0-9162-820C-ED27-1E561CC91438}"/>
              </a:ext>
            </a:extLst>
          </p:cNvPr>
          <p:cNvSpPr/>
          <p:nvPr/>
        </p:nvSpPr>
        <p:spPr>
          <a:xfrm>
            <a:off x="352424" y="1385077"/>
            <a:ext cx="5572191" cy="72530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sz="2400" b="1" dirty="0"/>
              <a:t>Kinder und Jugendliche</a:t>
            </a:r>
            <a:r>
              <a:rPr lang="de-DE" sz="2400" b="1" baseline="30000" dirty="0"/>
              <a:t>1</a:t>
            </a:r>
          </a:p>
        </p:txBody>
      </p:sp>
      <p:sp>
        <p:nvSpPr>
          <p:cNvPr id="4" name="Rechteck: abgerundete Ecken 3">
            <a:extLst>
              <a:ext uri="{FF2B5EF4-FFF2-40B4-BE49-F238E27FC236}">
                <a16:creationId xmlns:a16="http://schemas.microsoft.com/office/drawing/2014/main" id="{8A76BA99-DFB6-EEFB-C1C4-8E258308A401}"/>
              </a:ext>
            </a:extLst>
          </p:cNvPr>
          <p:cNvSpPr/>
          <p:nvPr/>
        </p:nvSpPr>
        <p:spPr>
          <a:xfrm>
            <a:off x="6284846" y="1385077"/>
            <a:ext cx="5572191" cy="72530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sz="2400" b="1"/>
              <a:t>Erwachsene</a:t>
            </a:r>
            <a:r>
              <a:rPr lang="de-DE" sz="2400" b="1" baseline="30000"/>
              <a:t>2</a:t>
            </a:r>
          </a:p>
        </p:txBody>
      </p:sp>
      <p:grpSp>
        <p:nvGrpSpPr>
          <p:cNvPr id="5" name="Gruppieren 4">
            <a:extLst>
              <a:ext uri="{FF2B5EF4-FFF2-40B4-BE49-F238E27FC236}">
                <a16:creationId xmlns:a16="http://schemas.microsoft.com/office/drawing/2014/main" id="{D99489D6-4D9D-E345-49E8-7D22C584F081}"/>
              </a:ext>
            </a:extLst>
          </p:cNvPr>
          <p:cNvGrpSpPr/>
          <p:nvPr/>
        </p:nvGrpSpPr>
        <p:grpSpPr>
          <a:xfrm>
            <a:off x="10650925" y="1426223"/>
            <a:ext cx="1033692" cy="663546"/>
            <a:chOff x="8115255" y="4191216"/>
            <a:chExt cx="1467986" cy="942328"/>
          </a:xfrm>
          <a:solidFill>
            <a:schemeClr val="bg1"/>
          </a:solidFill>
        </p:grpSpPr>
        <p:pic>
          <p:nvPicPr>
            <p:cNvPr id="8" name="Grafik 7" descr="Mann mit Stock Silhouette">
              <a:extLst>
                <a:ext uri="{FF2B5EF4-FFF2-40B4-BE49-F238E27FC236}">
                  <a16:creationId xmlns:a16="http://schemas.microsoft.com/office/drawing/2014/main" id="{4B3A8D66-8876-1F7F-787D-356E73767436}"/>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640913" y="4191216"/>
              <a:ext cx="942328" cy="942328"/>
            </a:xfrm>
            <a:prstGeom prst="rect">
              <a:avLst/>
            </a:prstGeom>
          </p:spPr>
        </p:pic>
        <p:pic>
          <p:nvPicPr>
            <p:cNvPr id="11" name="Grafik 10" descr="Frau Silhouette">
              <a:extLst>
                <a:ext uri="{FF2B5EF4-FFF2-40B4-BE49-F238E27FC236}">
                  <a16:creationId xmlns:a16="http://schemas.microsoft.com/office/drawing/2014/main" id="{799CAACC-CE7C-7EF5-CB6F-7402302B12E1}"/>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115255" y="4191216"/>
              <a:ext cx="914400" cy="914400"/>
            </a:xfrm>
            <a:prstGeom prst="rect">
              <a:avLst/>
            </a:prstGeom>
          </p:spPr>
        </p:pic>
      </p:grpSp>
      <p:grpSp>
        <p:nvGrpSpPr>
          <p:cNvPr id="14" name="Gruppieren 13">
            <a:extLst>
              <a:ext uri="{FF2B5EF4-FFF2-40B4-BE49-F238E27FC236}">
                <a16:creationId xmlns:a16="http://schemas.microsoft.com/office/drawing/2014/main" id="{4C493FBA-05E0-377E-FBC1-0FEEEEE000ED}"/>
              </a:ext>
            </a:extLst>
          </p:cNvPr>
          <p:cNvGrpSpPr/>
          <p:nvPr/>
        </p:nvGrpSpPr>
        <p:grpSpPr>
          <a:xfrm>
            <a:off x="4849403" y="1475732"/>
            <a:ext cx="1078786" cy="606724"/>
            <a:chOff x="3858599" y="1240782"/>
            <a:chExt cx="2201117" cy="1237938"/>
          </a:xfrm>
          <a:solidFill>
            <a:schemeClr val="bg1"/>
          </a:solidFill>
        </p:grpSpPr>
        <p:pic>
          <p:nvPicPr>
            <p:cNvPr id="15" name="Grafik 14" descr="Kind mit Ballon Silhouette">
              <a:extLst>
                <a:ext uri="{FF2B5EF4-FFF2-40B4-BE49-F238E27FC236}">
                  <a16:creationId xmlns:a16="http://schemas.microsoft.com/office/drawing/2014/main" id="{2F1B2872-9E43-8650-4BA0-725AFB4484F5}"/>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t="38248"/>
            <a:stretch>
              <a:fillRect/>
            </a:stretch>
          </p:blipFill>
          <p:spPr>
            <a:xfrm>
              <a:off x="4322774" y="1240782"/>
              <a:ext cx="1736942" cy="1072589"/>
            </a:xfrm>
            <a:custGeom>
              <a:avLst/>
              <a:gdLst>
                <a:gd name="connsiteX0" fmla="*/ 0 w 1736943"/>
                <a:gd name="connsiteY0" fmla="*/ 0 h 1072589"/>
                <a:gd name="connsiteX1" fmla="*/ 1049210 w 1736943"/>
                <a:gd name="connsiteY1" fmla="*/ 0 h 1072589"/>
                <a:gd name="connsiteX2" fmla="*/ 1066525 w 1736943"/>
                <a:gd name="connsiteY2" fmla="*/ 110271 h 1072589"/>
                <a:gd name="connsiteX3" fmla="*/ 1114150 w 1736943"/>
                <a:gd name="connsiteY3" fmla="*/ 113446 h 1072589"/>
                <a:gd name="connsiteX4" fmla="*/ 1152250 w 1736943"/>
                <a:gd name="connsiteY4" fmla="*/ 116621 h 1072589"/>
                <a:gd name="connsiteX5" fmla="*/ 1187175 w 1736943"/>
                <a:gd name="connsiteY5" fmla="*/ 142021 h 1072589"/>
                <a:gd name="connsiteX6" fmla="*/ 1301475 w 1736943"/>
                <a:gd name="connsiteY6" fmla="*/ 161071 h 1072589"/>
                <a:gd name="connsiteX7" fmla="*/ 1314586 w 1736943"/>
                <a:gd name="connsiteY7" fmla="*/ 0 h 1072589"/>
                <a:gd name="connsiteX8" fmla="*/ 1736943 w 1736943"/>
                <a:gd name="connsiteY8" fmla="*/ 0 h 1072589"/>
                <a:gd name="connsiteX9" fmla="*/ 1736943 w 1736943"/>
                <a:gd name="connsiteY9" fmla="*/ 1072589 h 1072589"/>
                <a:gd name="connsiteX10" fmla="*/ 0 w 1736943"/>
                <a:gd name="connsiteY10" fmla="*/ 1072589 h 10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6943" h="1072589">
                  <a:moveTo>
                    <a:pt x="0" y="0"/>
                  </a:moveTo>
                  <a:lnTo>
                    <a:pt x="1049210" y="0"/>
                  </a:lnTo>
                  <a:lnTo>
                    <a:pt x="1066525" y="110271"/>
                  </a:lnTo>
                  <a:lnTo>
                    <a:pt x="1114150" y="113446"/>
                  </a:lnTo>
                  <a:lnTo>
                    <a:pt x="1152250" y="116621"/>
                  </a:lnTo>
                  <a:lnTo>
                    <a:pt x="1187175" y="142021"/>
                  </a:lnTo>
                  <a:lnTo>
                    <a:pt x="1301475" y="161071"/>
                  </a:lnTo>
                  <a:lnTo>
                    <a:pt x="1314586" y="0"/>
                  </a:lnTo>
                  <a:lnTo>
                    <a:pt x="1736943" y="0"/>
                  </a:lnTo>
                  <a:lnTo>
                    <a:pt x="1736943" y="1072589"/>
                  </a:lnTo>
                  <a:lnTo>
                    <a:pt x="0" y="1072589"/>
                  </a:lnTo>
                  <a:close/>
                </a:path>
              </a:pathLst>
            </a:custGeom>
          </p:spPr>
        </p:pic>
        <p:pic>
          <p:nvPicPr>
            <p:cNvPr id="16" name="Grafik 15" descr="Baby krabbelnd Silhouette">
              <a:extLst>
                <a:ext uri="{FF2B5EF4-FFF2-40B4-BE49-F238E27FC236}">
                  <a16:creationId xmlns:a16="http://schemas.microsoft.com/office/drawing/2014/main" id="{E8E664D3-A06C-4385-C154-A3E0B6682514}"/>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3858599" y="1564320"/>
              <a:ext cx="914400" cy="914400"/>
            </a:xfrm>
            <a:prstGeom prst="rect">
              <a:avLst/>
            </a:prstGeom>
          </p:spPr>
        </p:pic>
      </p:grpSp>
      <p:sp>
        <p:nvSpPr>
          <p:cNvPr id="30" name="Textfeld 69">
            <a:extLst>
              <a:ext uri="{FF2B5EF4-FFF2-40B4-BE49-F238E27FC236}">
                <a16:creationId xmlns:a16="http://schemas.microsoft.com/office/drawing/2014/main" id="{4459AFAC-F9E0-EF1C-C6D2-E1BEE900DBF2}"/>
              </a:ext>
            </a:extLst>
          </p:cNvPr>
          <p:cNvSpPr txBox="1"/>
          <p:nvPr/>
        </p:nvSpPr>
        <p:spPr>
          <a:xfrm>
            <a:off x="2664533" y="4414577"/>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24 Monate</a:t>
            </a:r>
          </a:p>
        </p:txBody>
      </p:sp>
      <p:sp>
        <p:nvSpPr>
          <p:cNvPr id="31" name="Textfeld 72">
            <a:extLst>
              <a:ext uri="{FF2B5EF4-FFF2-40B4-BE49-F238E27FC236}">
                <a16:creationId xmlns:a16="http://schemas.microsoft.com/office/drawing/2014/main" id="{814F79D7-DE79-675A-A9F0-F533DE56D811}"/>
              </a:ext>
            </a:extLst>
          </p:cNvPr>
          <p:cNvSpPr txBox="1"/>
          <p:nvPr/>
        </p:nvSpPr>
        <p:spPr>
          <a:xfrm>
            <a:off x="2664533" y="3920123"/>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24 Monate</a:t>
            </a:r>
          </a:p>
        </p:txBody>
      </p:sp>
      <p:graphicFrame>
        <p:nvGraphicFramePr>
          <p:cNvPr id="2" name="Inhaltsplatzhalter 4">
            <a:extLst>
              <a:ext uri="{FF2B5EF4-FFF2-40B4-BE49-F238E27FC236}">
                <a16:creationId xmlns:a16="http://schemas.microsoft.com/office/drawing/2014/main" id="{E67CC8E4-56A5-0CF1-3AB0-0DD89F6249BB}"/>
              </a:ext>
            </a:extLst>
          </p:cNvPr>
          <p:cNvGraphicFramePr>
            <a:graphicFrameLocks/>
          </p:cNvGraphicFramePr>
          <p:nvPr>
            <p:extLst>
              <p:ext uri="{D42A27DB-BD31-4B8C-83A1-F6EECF244321}">
                <p14:modId xmlns:p14="http://schemas.microsoft.com/office/powerpoint/2010/main" val="1868246951"/>
              </p:ext>
            </p:extLst>
          </p:nvPr>
        </p:nvGraphicFramePr>
        <p:xfrm>
          <a:off x="10650925" y="2331047"/>
          <a:ext cx="1061494" cy="642386"/>
        </p:xfrm>
        <a:graphic>
          <a:graphicData uri="http://schemas.openxmlformats.org/drawingml/2006/chart">
            <c:chart xmlns:c="http://schemas.openxmlformats.org/drawingml/2006/chart" xmlns:r="http://schemas.openxmlformats.org/officeDocument/2006/relationships" r:id="rId29"/>
          </a:graphicData>
        </a:graphic>
      </p:graphicFrame>
      <p:sp>
        <p:nvSpPr>
          <p:cNvPr id="29" name="Rechteck: abgerundete Ecken 28">
            <a:extLst>
              <a:ext uri="{FF2B5EF4-FFF2-40B4-BE49-F238E27FC236}">
                <a16:creationId xmlns:a16="http://schemas.microsoft.com/office/drawing/2014/main" id="{DF37BEBC-45F6-2259-F858-0362567008AB}"/>
              </a:ext>
            </a:extLst>
          </p:cNvPr>
          <p:cNvSpPr/>
          <p:nvPr/>
        </p:nvSpPr>
        <p:spPr>
          <a:xfrm>
            <a:off x="6323377" y="1396637"/>
            <a:ext cx="5572191" cy="72530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sz="2400" b="1"/>
              <a:t>Erwachsene</a:t>
            </a:r>
            <a:r>
              <a:rPr lang="de-DE" sz="2400" b="1" baseline="30000"/>
              <a:t>2</a:t>
            </a:r>
          </a:p>
        </p:txBody>
      </p:sp>
      <p:sp>
        <p:nvSpPr>
          <p:cNvPr id="34" name="Rechteck 33">
            <a:extLst>
              <a:ext uri="{FF2B5EF4-FFF2-40B4-BE49-F238E27FC236}">
                <a16:creationId xmlns:a16="http://schemas.microsoft.com/office/drawing/2014/main" id="{A0EBF39C-F114-8505-5A1C-6EA9FE9CE51B}"/>
              </a:ext>
            </a:extLst>
          </p:cNvPr>
          <p:cNvSpPr/>
          <p:nvPr/>
        </p:nvSpPr>
        <p:spPr>
          <a:xfrm>
            <a:off x="6254647" y="1377045"/>
            <a:ext cx="5656057" cy="4985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07211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34"/>
                                        </p:tgtEl>
                                      </p:cBhvr>
                                    </p:animEffect>
                                    <p:set>
                                      <p:cBhvr>
                                        <p:cTn id="1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70525CE-913D-47CC-5368-DD474A1CEB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think-cell data - do not delete" hidden="1">
                        <a:extLst>
                          <a:ext uri="{FF2B5EF4-FFF2-40B4-BE49-F238E27FC236}">
                            <a16:creationId xmlns:a16="http://schemas.microsoft.com/office/drawing/2014/main" id="{C70525CE-913D-47CC-5368-DD474A1CEB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Rechteck 35">
            <a:extLst>
              <a:ext uri="{FF2B5EF4-FFF2-40B4-BE49-F238E27FC236}">
                <a16:creationId xmlns:a16="http://schemas.microsoft.com/office/drawing/2014/main" id="{1FBF23D7-98E2-8190-7579-D5399F66105B}"/>
              </a:ext>
            </a:extLst>
          </p:cNvPr>
          <p:cNvSpPr/>
          <p:nvPr/>
        </p:nvSpPr>
        <p:spPr>
          <a:xfrm>
            <a:off x="2066544" y="4777631"/>
            <a:ext cx="2484000" cy="131098"/>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70E4FE39-B0C3-7187-861C-E1F2530CA87F}"/>
              </a:ext>
            </a:extLst>
          </p:cNvPr>
          <p:cNvSpPr/>
          <p:nvPr/>
        </p:nvSpPr>
        <p:spPr>
          <a:xfrm>
            <a:off x="2066544" y="5031706"/>
            <a:ext cx="2484000" cy="131098"/>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A2DBFC02-3B8C-AEDD-E022-E57F12CBB871}"/>
              </a:ext>
            </a:extLst>
          </p:cNvPr>
          <p:cNvSpPr/>
          <p:nvPr/>
        </p:nvSpPr>
        <p:spPr>
          <a:xfrm>
            <a:off x="3973567" y="5285781"/>
            <a:ext cx="576000" cy="131098"/>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A6B8F7E3-9FE4-01F6-F4BB-E39CA7F9B3B9}"/>
              </a:ext>
            </a:extLst>
          </p:cNvPr>
          <p:cNvSpPr/>
          <p:nvPr/>
        </p:nvSpPr>
        <p:spPr>
          <a:xfrm>
            <a:off x="2066544" y="5539856"/>
            <a:ext cx="2484000" cy="131098"/>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47" name="Rechteck 46">
            <a:extLst>
              <a:ext uri="{FF2B5EF4-FFF2-40B4-BE49-F238E27FC236}">
                <a16:creationId xmlns:a16="http://schemas.microsoft.com/office/drawing/2014/main" id="{DA01655A-93DF-2A89-732C-9B76028C1B3A}"/>
              </a:ext>
            </a:extLst>
          </p:cNvPr>
          <p:cNvSpPr/>
          <p:nvPr/>
        </p:nvSpPr>
        <p:spPr>
          <a:xfrm>
            <a:off x="4564959" y="4776661"/>
            <a:ext cx="972000" cy="13109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8D8481ED-0D72-7FBD-4921-5110FF777A47}"/>
              </a:ext>
            </a:extLst>
          </p:cNvPr>
          <p:cNvSpPr/>
          <p:nvPr/>
        </p:nvSpPr>
        <p:spPr>
          <a:xfrm>
            <a:off x="4564959" y="5031123"/>
            <a:ext cx="972000" cy="13109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12E365BE-E5A1-834F-E3C4-834EC0E368BF}"/>
              </a:ext>
            </a:extLst>
          </p:cNvPr>
          <p:cNvSpPr/>
          <p:nvPr/>
        </p:nvSpPr>
        <p:spPr>
          <a:xfrm>
            <a:off x="4564959" y="5285760"/>
            <a:ext cx="972000" cy="13109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33BDF6AC-8F71-6A1F-1742-6484137E730D}"/>
              </a:ext>
            </a:extLst>
          </p:cNvPr>
          <p:cNvSpPr/>
          <p:nvPr/>
        </p:nvSpPr>
        <p:spPr>
          <a:xfrm>
            <a:off x="4564959" y="5539856"/>
            <a:ext cx="972000" cy="13109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1397C22F-2C75-0B20-BD7E-D2A8DA8B5DB5}"/>
              </a:ext>
            </a:extLst>
          </p:cNvPr>
          <p:cNvSpPr/>
          <p:nvPr/>
        </p:nvSpPr>
        <p:spPr>
          <a:xfrm>
            <a:off x="352424" y="1385077"/>
            <a:ext cx="5572191" cy="71276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b="1" dirty="0"/>
              <a:t>Bevölkerungsanteil der Personen mit mindestens 1 Grunderkrankung*</a:t>
            </a:r>
          </a:p>
        </p:txBody>
      </p:sp>
      <p:sp>
        <p:nvSpPr>
          <p:cNvPr id="8" name="Rechteck: abgerundete Ecken 7">
            <a:extLst>
              <a:ext uri="{FF2B5EF4-FFF2-40B4-BE49-F238E27FC236}">
                <a16:creationId xmlns:a16="http://schemas.microsoft.com/office/drawing/2014/main" id="{2BE4CAF8-78D1-E2D1-D354-1E9FE0AB7EED}"/>
              </a:ext>
            </a:extLst>
          </p:cNvPr>
          <p:cNvSpPr/>
          <p:nvPr/>
        </p:nvSpPr>
        <p:spPr>
          <a:xfrm>
            <a:off x="6284846" y="1385077"/>
            <a:ext cx="5572191" cy="71276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b="1"/>
              <a:t>Beispiele für Grunderkrankungen (STIKO)</a:t>
            </a:r>
          </a:p>
        </p:txBody>
      </p:sp>
      <p:sp>
        <p:nvSpPr>
          <p:cNvPr id="2" name="Textplatzhalter 1">
            <a:extLst>
              <a:ext uri="{FF2B5EF4-FFF2-40B4-BE49-F238E27FC236}">
                <a16:creationId xmlns:a16="http://schemas.microsoft.com/office/drawing/2014/main" id="{96FFE479-7B70-0FD4-6225-0A1B74417FD4}"/>
              </a:ext>
            </a:extLst>
          </p:cNvPr>
          <p:cNvSpPr>
            <a:spLocks noGrp="1"/>
          </p:cNvSpPr>
          <p:nvPr>
            <p:ph type="body" sz="quarter" idx="13"/>
          </p:nvPr>
        </p:nvSpPr>
        <p:spPr>
          <a:xfrm>
            <a:off x="365125" y="6509353"/>
            <a:ext cx="10336213" cy="276999"/>
          </a:xfrm>
        </p:spPr>
        <p:txBody>
          <a:bodyPr/>
          <a:lstStyle/>
          <a:p>
            <a:r>
              <a:rPr lang="en-US" dirty="0" err="1"/>
              <a:t>Epid</a:t>
            </a:r>
            <a:r>
              <a:rPr lang="en-US" dirty="0"/>
              <a:t> Bull 04/2024;</a:t>
            </a:r>
            <a:r>
              <a:rPr lang="de-DE" dirty="0"/>
              <a:t> </a:t>
            </a:r>
            <a:r>
              <a:rPr lang="de-DE" dirty="0" err="1"/>
              <a:t>Epid</a:t>
            </a:r>
            <a:r>
              <a:rPr lang="de-DE" dirty="0"/>
              <a:t> Bull 32/2024;</a:t>
            </a:r>
            <a:r>
              <a:rPr lang="en-US" dirty="0"/>
              <a:t> *</a:t>
            </a:r>
            <a:r>
              <a:rPr lang="en-US" dirty="0" err="1"/>
              <a:t>graphische</a:t>
            </a:r>
            <a:r>
              <a:rPr lang="en-US" dirty="0"/>
              <a:t> </a:t>
            </a:r>
            <a:r>
              <a:rPr lang="en-US" dirty="0" err="1"/>
              <a:t>Darstellung</a:t>
            </a:r>
            <a:r>
              <a:rPr lang="en-US" dirty="0"/>
              <a:t> der </a:t>
            </a:r>
            <a:r>
              <a:rPr lang="en-US" dirty="0" err="1"/>
              <a:t>ungefähren</a:t>
            </a:r>
            <a:r>
              <a:rPr lang="en-US" dirty="0"/>
              <a:t> </a:t>
            </a:r>
            <a:r>
              <a:rPr lang="en-US" dirty="0" err="1"/>
              <a:t>Verteilung</a:t>
            </a:r>
            <a:r>
              <a:rPr lang="en-US" dirty="0"/>
              <a:t> in der </a:t>
            </a:r>
            <a:r>
              <a:rPr lang="en-US" dirty="0" err="1"/>
              <a:t>deutschen</a:t>
            </a:r>
            <a:r>
              <a:rPr lang="en-US" dirty="0"/>
              <a:t> </a:t>
            </a:r>
            <a:r>
              <a:rPr lang="en-US" dirty="0" err="1"/>
              <a:t>Gesamtbevölkerung</a:t>
            </a:r>
            <a:r>
              <a:rPr lang="en-US" dirty="0"/>
              <a:t>, </a:t>
            </a:r>
            <a:r>
              <a:rPr lang="de-DE" dirty="0"/>
              <a:t>Basierend auf Krankenkassen-Abrechnungsdaten von circa 4,5 Millionen gesetzlich Versicherten in Deutschland, Stand 2021; </a:t>
            </a:r>
          </a:p>
        </p:txBody>
      </p:sp>
      <p:sp>
        <p:nvSpPr>
          <p:cNvPr id="6" name="Titel 5">
            <a:extLst>
              <a:ext uri="{FF2B5EF4-FFF2-40B4-BE49-F238E27FC236}">
                <a16:creationId xmlns:a16="http://schemas.microsoft.com/office/drawing/2014/main" id="{61D7C45D-7051-BA7A-D59D-E3BF9A162DF7}"/>
              </a:ext>
            </a:extLst>
          </p:cNvPr>
          <p:cNvSpPr>
            <a:spLocks noGrp="1"/>
          </p:cNvSpPr>
          <p:nvPr>
            <p:ph type="title" idx="4294967295"/>
          </p:nvPr>
        </p:nvSpPr>
        <p:spPr>
          <a:xfrm>
            <a:off x="365125" y="284928"/>
            <a:ext cx="11460163" cy="430887"/>
          </a:xfrm>
        </p:spPr>
        <p:txBody>
          <a:bodyPr vert="horz">
            <a:noAutofit/>
          </a:bodyPr>
          <a:lstStyle/>
          <a:p>
            <a:r>
              <a:rPr lang="de-DE" sz="3200" dirty="0">
                <a:latin typeface="Arial" panose="020B0604020202020204" pitchFamily="34" charset="0"/>
                <a:cs typeface="Arial" panose="020B0604020202020204" pitchFamily="34" charset="0"/>
              </a:rPr>
              <a:t>Impfen bei Erwachsenen mit Grunderkrankungen</a:t>
            </a:r>
          </a:p>
        </p:txBody>
      </p:sp>
      <p:sp>
        <p:nvSpPr>
          <p:cNvPr id="9" name="Untertitel 8">
            <a:extLst>
              <a:ext uri="{FF2B5EF4-FFF2-40B4-BE49-F238E27FC236}">
                <a16:creationId xmlns:a16="http://schemas.microsoft.com/office/drawing/2014/main" id="{B8F6028E-C792-1C37-CC6F-14CE7CB86144}"/>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Was empfiehlt die STIKO in welchem Alter</a:t>
            </a:r>
          </a:p>
        </p:txBody>
      </p:sp>
      <p:sp>
        <p:nvSpPr>
          <p:cNvPr id="11" name="Foliennummernplatzhalter 10">
            <a:extLst>
              <a:ext uri="{FF2B5EF4-FFF2-40B4-BE49-F238E27FC236}">
                <a16:creationId xmlns:a16="http://schemas.microsoft.com/office/drawing/2014/main" id="{56271BEA-EB26-211E-E49D-DBCD0741FC61}"/>
              </a:ext>
            </a:extLst>
          </p:cNvPr>
          <p:cNvSpPr>
            <a:spLocks noGrp="1"/>
          </p:cNvSpPr>
          <p:nvPr>
            <p:ph type="sldNum" sz="quarter" idx="21"/>
          </p:nvPr>
        </p:nvSpPr>
        <p:spPr>
          <a:xfrm>
            <a:off x="9988277" y="6289914"/>
            <a:ext cx="1952626" cy="430886"/>
          </a:xfrm>
        </p:spPr>
        <p:txBody>
          <a:bodyPr/>
          <a:lstStyle/>
          <a:p>
            <a:fld id="{9F9F533D-B52E-4A2F-BF72-0ADD2D94BD75}" type="slidenum">
              <a:rPr lang="en-GB" smtClean="0"/>
              <a:pPr/>
              <a:t>70</a:t>
            </a:fld>
            <a:endParaRPr lang="en-GB"/>
          </a:p>
        </p:txBody>
      </p:sp>
      <p:graphicFrame>
        <p:nvGraphicFramePr>
          <p:cNvPr id="10" name="Diagramm 9">
            <a:extLst>
              <a:ext uri="{FF2B5EF4-FFF2-40B4-BE49-F238E27FC236}">
                <a16:creationId xmlns:a16="http://schemas.microsoft.com/office/drawing/2014/main" id="{B693436F-5AC8-48C6-FA3A-6C78BC46CF3A}"/>
              </a:ext>
            </a:extLst>
          </p:cNvPr>
          <p:cNvGraphicFramePr>
            <a:graphicFrameLocks/>
          </p:cNvGraphicFramePr>
          <p:nvPr/>
        </p:nvGraphicFramePr>
        <p:xfrm>
          <a:off x="1549527" y="2157181"/>
          <a:ext cx="4336183" cy="2202994"/>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feld 28">
            <a:extLst>
              <a:ext uri="{FF2B5EF4-FFF2-40B4-BE49-F238E27FC236}">
                <a16:creationId xmlns:a16="http://schemas.microsoft.com/office/drawing/2014/main" id="{63B43781-3390-8D85-D6AF-6ED4E478E356}"/>
              </a:ext>
            </a:extLst>
          </p:cNvPr>
          <p:cNvSpPr txBox="1"/>
          <p:nvPr/>
        </p:nvSpPr>
        <p:spPr>
          <a:xfrm rot="16200000">
            <a:off x="281467" y="3017283"/>
            <a:ext cx="2017928" cy="523220"/>
          </a:xfrm>
          <a:prstGeom prst="rect">
            <a:avLst/>
          </a:prstGeom>
          <a:noFill/>
        </p:spPr>
        <p:txBody>
          <a:bodyPr wrap="square" rtlCol="0">
            <a:spAutoFit/>
          </a:bodyPr>
          <a:lstStyle/>
          <a:p>
            <a:r>
              <a:rPr lang="de-DE" sz="1400" b="1">
                <a:solidFill>
                  <a:schemeClr val="tx1">
                    <a:lumMod val="65000"/>
                    <a:lumOff val="35000"/>
                  </a:schemeClr>
                </a:solidFill>
              </a:rPr>
              <a:t>Anteil der Gesamt-bevölkerung [%]</a:t>
            </a:r>
          </a:p>
        </p:txBody>
      </p:sp>
      <p:sp>
        <p:nvSpPr>
          <p:cNvPr id="30" name="Textfeld 29">
            <a:extLst>
              <a:ext uri="{FF2B5EF4-FFF2-40B4-BE49-F238E27FC236}">
                <a16:creationId xmlns:a16="http://schemas.microsoft.com/office/drawing/2014/main" id="{34BB453F-19CE-6607-408E-99EAA497D028}"/>
              </a:ext>
            </a:extLst>
          </p:cNvPr>
          <p:cNvSpPr txBox="1"/>
          <p:nvPr/>
        </p:nvSpPr>
        <p:spPr>
          <a:xfrm>
            <a:off x="5170292" y="4295516"/>
            <a:ext cx="1104598" cy="276999"/>
          </a:xfrm>
          <a:prstGeom prst="rect">
            <a:avLst/>
          </a:prstGeom>
          <a:noFill/>
        </p:spPr>
        <p:txBody>
          <a:bodyPr wrap="none" rtlCol="0">
            <a:spAutoFit/>
          </a:bodyPr>
          <a:lstStyle/>
          <a:p>
            <a:r>
              <a:rPr lang="de-DE" sz="1200" b="1" dirty="0">
                <a:solidFill>
                  <a:schemeClr val="tx1">
                    <a:lumMod val="65000"/>
                    <a:lumOff val="35000"/>
                  </a:schemeClr>
                </a:solidFill>
              </a:rPr>
              <a:t>Alter [Jahre]</a:t>
            </a:r>
          </a:p>
        </p:txBody>
      </p:sp>
      <p:sp>
        <p:nvSpPr>
          <p:cNvPr id="35" name="Textfeld 34">
            <a:extLst>
              <a:ext uri="{FF2B5EF4-FFF2-40B4-BE49-F238E27FC236}">
                <a16:creationId xmlns:a16="http://schemas.microsoft.com/office/drawing/2014/main" id="{1BC3F196-A4C3-5205-D550-64E52DB7175D}"/>
              </a:ext>
            </a:extLst>
          </p:cNvPr>
          <p:cNvSpPr txBox="1"/>
          <p:nvPr/>
        </p:nvSpPr>
        <p:spPr>
          <a:xfrm>
            <a:off x="275844" y="4681728"/>
            <a:ext cx="1804405" cy="1323439"/>
          </a:xfrm>
          <a:prstGeom prst="rect">
            <a:avLst/>
          </a:prstGeom>
          <a:noFill/>
        </p:spPr>
        <p:txBody>
          <a:bodyPr wrap="none" rtlCol="0">
            <a:spAutoFit/>
          </a:bodyPr>
          <a:lstStyle/>
          <a:p>
            <a:pPr marL="182563" indent="-182563">
              <a:buFont typeface="Arial" panose="020B0604020202020204" pitchFamily="34" charset="0"/>
              <a:buChar char="•"/>
            </a:pPr>
            <a:r>
              <a:rPr lang="de-DE" sz="1600" dirty="0">
                <a:solidFill>
                  <a:schemeClr val="tx1">
                    <a:lumMod val="65000"/>
                    <a:lumOff val="35000"/>
                  </a:schemeClr>
                </a:solidFill>
              </a:rPr>
              <a:t>Influenza</a:t>
            </a:r>
          </a:p>
          <a:p>
            <a:pPr marL="182563" indent="-182563">
              <a:buFont typeface="Arial" panose="020B0604020202020204" pitchFamily="34" charset="0"/>
              <a:buChar char="•"/>
            </a:pPr>
            <a:r>
              <a:rPr lang="de-DE" sz="1600" dirty="0">
                <a:solidFill>
                  <a:schemeClr val="tx1">
                    <a:lumMod val="65000"/>
                    <a:lumOff val="35000"/>
                  </a:schemeClr>
                </a:solidFill>
              </a:rPr>
              <a:t>Pneumokokken</a:t>
            </a:r>
          </a:p>
          <a:p>
            <a:pPr marL="182563" indent="-182563">
              <a:buFont typeface="Arial" panose="020B0604020202020204" pitchFamily="34" charset="0"/>
              <a:buChar char="•"/>
            </a:pPr>
            <a:r>
              <a:rPr lang="de-DE" sz="1600" dirty="0">
                <a:solidFill>
                  <a:schemeClr val="tx1">
                    <a:lumMod val="65000"/>
                    <a:lumOff val="35000"/>
                  </a:schemeClr>
                </a:solidFill>
              </a:rPr>
              <a:t>Herpes </a:t>
            </a:r>
            <a:r>
              <a:rPr lang="de-DE" sz="1600" dirty="0" err="1">
                <a:solidFill>
                  <a:schemeClr val="tx1">
                    <a:lumMod val="65000"/>
                    <a:lumOff val="35000"/>
                  </a:schemeClr>
                </a:solidFill>
              </a:rPr>
              <a:t>zoster</a:t>
            </a:r>
            <a:endParaRPr lang="de-DE" sz="1600" dirty="0">
              <a:solidFill>
                <a:schemeClr val="tx1">
                  <a:lumMod val="65000"/>
                  <a:lumOff val="35000"/>
                </a:schemeClr>
              </a:solidFill>
            </a:endParaRPr>
          </a:p>
          <a:p>
            <a:pPr marL="182563" indent="-182563">
              <a:buFont typeface="Arial" panose="020B0604020202020204" pitchFamily="34" charset="0"/>
              <a:buChar char="•"/>
            </a:pPr>
            <a:r>
              <a:rPr lang="de-DE" sz="1600" dirty="0">
                <a:solidFill>
                  <a:schemeClr val="tx1">
                    <a:lumMod val="65000"/>
                    <a:lumOff val="35000"/>
                  </a:schemeClr>
                </a:solidFill>
              </a:rPr>
              <a:t>COVID-19</a:t>
            </a:r>
          </a:p>
          <a:p>
            <a:pPr marL="182563" indent="-182563">
              <a:buFont typeface="Arial" panose="020B0604020202020204" pitchFamily="34" charset="0"/>
              <a:buChar char="•"/>
            </a:pPr>
            <a:r>
              <a:rPr lang="de-DE" sz="1600" dirty="0">
                <a:solidFill>
                  <a:schemeClr val="tx1">
                    <a:lumMod val="65000"/>
                    <a:lumOff val="35000"/>
                  </a:schemeClr>
                </a:solidFill>
              </a:rPr>
              <a:t>RSV</a:t>
            </a:r>
          </a:p>
        </p:txBody>
      </p:sp>
      <p:sp>
        <p:nvSpPr>
          <p:cNvPr id="46" name="Textfeld 45">
            <a:extLst>
              <a:ext uri="{FF2B5EF4-FFF2-40B4-BE49-F238E27FC236}">
                <a16:creationId xmlns:a16="http://schemas.microsoft.com/office/drawing/2014/main" id="{B7A647B7-0DA3-04DC-96B8-1A208060D8B1}"/>
              </a:ext>
            </a:extLst>
          </p:cNvPr>
          <p:cNvSpPr txBox="1"/>
          <p:nvPr/>
        </p:nvSpPr>
        <p:spPr>
          <a:xfrm>
            <a:off x="6492236" y="2269929"/>
            <a:ext cx="5158291" cy="2677656"/>
          </a:xfrm>
          <a:prstGeom prst="rect">
            <a:avLst/>
          </a:prstGeom>
          <a:noFill/>
        </p:spPr>
        <p:txBody>
          <a:bodyPr wrap="square" lIns="0" tIns="0" rIns="0" bIns="0" rtlCol="0">
            <a:spAutoFit/>
          </a:bodyPr>
          <a:lstStyle>
            <a:defPPr>
              <a:defRPr lang="de-DE"/>
            </a:defPPr>
            <a:lvl1pPr marL="285750" indent="-285750">
              <a:spcBef>
                <a:spcPts val="600"/>
              </a:spcBef>
              <a:buFont typeface="Arial" panose="020B0604020202020204" pitchFamily="34" charset="0"/>
              <a:buChar char="•"/>
              <a:defRPr>
                <a:solidFill>
                  <a:schemeClr val="tx1">
                    <a:lumMod val="65000"/>
                    <a:lumOff val="35000"/>
                  </a:schemeClr>
                </a:solidFill>
              </a:defRPr>
            </a:lvl1pPr>
            <a:lvl2pPr marL="714375" lvl="1" indent="-257175">
              <a:spcBef>
                <a:spcPts val="600"/>
              </a:spcBef>
              <a:buFont typeface="Arial" panose="020B0604020202020204" pitchFamily="34" charset="0"/>
              <a:buChar char="•"/>
              <a:defRPr>
                <a:solidFill>
                  <a:schemeClr val="tx1">
                    <a:lumMod val="65000"/>
                    <a:lumOff val="35000"/>
                  </a:schemeClr>
                </a:solidFill>
              </a:defRPr>
            </a:lvl2pPr>
          </a:lstStyle>
          <a:p>
            <a:r>
              <a:rPr lang="de-DE" dirty="0"/>
              <a:t>Chronische Atemwegserkrankungen</a:t>
            </a:r>
          </a:p>
          <a:p>
            <a:r>
              <a:rPr lang="de-DE" dirty="0"/>
              <a:t>Chronische Herz-Kreislauf-, Leber- und  Nierenerkrankung</a:t>
            </a:r>
          </a:p>
          <a:p>
            <a:r>
              <a:rPr lang="de-DE" dirty="0"/>
              <a:t>Angeborene oder erworbene Immundefizienz</a:t>
            </a:r>
          </a:p>
          <a:p>
            <a:r>
              <a:rPr lang="de-DE" dirty="0"/>
              <a:t>HIV-Infektion</a:t>
            </a:r>
          </a:p>
          <a:p>
            <a:r>
              <a:rPr lang="de-DE" dirty="0"/>
              <a:t>Rheumatoide Arthritis</a:t>
            </a:r>
          </a:p>
          <a:p>
            <a:r>
              <a:rPr lang="de-DE" dirty="0"/>
              <a:t>Systemischer Lupus erythematodes</a:t>
            </a:r>
          </a:p>
          <a:p>
            <a:r>
              <a:rPr lang="de-DE" dirty="0"/>
              <a:t>…</a:t>
            </a:r>
          </a:p>
        </p:txBody>
      </p:sp>
      <p:grpSp>
        <p:nvGrpSpPr>
          <p:cNvPr id="16" name="Gruppieren 15">
            <a:extLst>
              <a:ext uri="{FF2B5EF4-FFF2-40B4-BE49-F238E27FC236}">
                <a16:creationId xmlns:a16="http://schemas.microsoft.com/office/drawing/2014/main" id="{B23F5642-9A5E-27D1-28B8-D2834CA0CC6B}"/>
              </a:ext>
            </a:extLst>
          </p:cNvPr>
          <p:cNvGrpSpPr/>
          <p:nvPr/>
        </p:nvGrpSpPr>
        <p:grpSpPr>
          <a:xfrm>
            <a:off x="2064845" y="6136756"/>
            <a:ext cx="3773546" cy="261610"/>
            <a:chOff x="2064845" y="5958448"/>
            <a:chExt cx="3773546" cy="261610"/>
          </a:xfrm>
        </p:grpSpPr>
        <p:sp>
          <p:nvSpPr>
            <p:cNvPr id="51" name="Rechteck 50">
              <a:extLst>
                <a:ext uri="{FF2B5EF4-FFF2-40B4-BE49-F238E27FC236}">
                  <a16:creationId xmlns:a16="http://schemas.microsoft.com/office/drawing/2014/main" id="{A149E2B6-0F85-0031-3697-7F0A001CFE45}"/>
                </a:ext>
              </a:extLst>
            </p:cNvPr>
            <p:cNvSpPr/>
            <p:nvPr/>
          </p:nvSpPr>
          <p:spPr>
            <a:xfrm>
              <a:off x="2064845" y="5999253"/>
              <a:ext cx="180000" cy="180000"/>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1AB89493-BD39-1BEC-8970-DA820E926C25}"/>
                </a:ext>
              </a:extLst>
            </p:cNvPr>
            <p:cNvSpPr/>
            <p:nvPr/>
          </p:nvSpPr>
          <p:spPr>
            <a:xfrm>
              <a:off x="4058942" y="5999253"/>
              <a:ext cx="180000" cy="180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a:extLst>
                <a:ext uri="{FF2B5EF4-FFF2-40B4-BE49-F238E27FC236}">
                  <a16:creationId xmlns:a16="http://schemas.microsoft.com/office/drawing/2014/main" id="{91FCE1E5-E98B-79A2-DF14-1EC5B6A8DC67}"/>
                </a:ext>
              </a:extLst>
            </p:cNvPr>
            <p:cNvSpPr txBox="1"/>
            <p:nvPr/>
          </p:nvSpPr>
          <p:spPr>
            <a:xfrm>
              <a:off x="2236161" y="5958448"/>
              <a:ext cx="1721946" cy="261610"/>
            </a:xfrm>
            <a:prstGeom prst="rect">
              <a:avLst/>
            </a:prstGeom>
            <a:noFill/>
          </p:spPr>
          <p:txBody>
            <a:bodyPr wrap="none" rtlCol="0">
              <a:spAutoFit/>
            </a:bodyPr>
            <a:lstStyle/>
            <a:p>
              <a:r>
                <a:rPr lang="de-DE" sz="1100">
                  <a:solidFill>
                    <a:schemeClr val="tx1">
                      <a:lumMod val="65000"/>
                      <a:lumOff val="35000"/>
                    </a:schemeClr>
                  </a:solidFill>
                </a:rPr>
                <a:t>Indikations-Empfehlung</a:t>
              </a:r>
            </a:p>
          </p:txBody>
        </p:sp>
        <p:sp>
          <p:nvSpPr>
            <p:cNvPr id="54" name="Textfeld 53">
              <a:extLst>
                <a:ext uri="{FF2B5EF4-FFF2-40B4-BE49-F238E27FC236}">
                  <a16:creationId xmlns:a16="http://schemas.microsoft.com/office/drawing/2014/main" id="{D34936B3-2A75-02AD-6AC1-769DA1714AB0}"/>
                </a:ext>
              </a:extLst>
            </p:cNvPr>
            <p:cNvSpPr txBox="1"/>
            <p:nvPr/>
          </p:nvSpPr>
          <p:spPr>
            <a:xfrm>
              <a:off x="4230258" y="5958448"/>
              <a:ext cx="1608133" cy="261610"/>
            </a:xfrm>
            <a:prstGeom prst="rect">
              <a:avLst/>
            </a:prstGeom>
            <a:noFill/>
          </p:spPr>
          <p:txBody>
            <a:bodyPr wrap="none" rtlCol="0">
              <a:spAutoFit/>
            </a:bodyPr>
            <a:lstStyle/>
            <a:p>
              <a:r>
                <a:rPr lang="de-DE" sz="1100">
                  <a:solidFill>
                    <a:schemeClr val="tx1">
                      <a:lumMod val="65000"/>
                      <a:lumOff val="35000"/>
                    </a:schemeClr>
                  </a:solidFill>
                </a:rPr>
                <a:t>Standard-Empfehlung</a:t>
              </a:r>
            </a:p>
          </p:txBody>
        </p:sp>
      </p:grpSp>
      <p:sp>
        <p:nvSpPr>
          <p:cNvPr id="55" name="Gleichschenkliges Dreieck 54">
            <a:extLst>
              <a:ext uri="{FF2B5EF4-FFF2-40B4-BE49-F238E27FC236}">
                <a16:creationId xmlns:a16="http://schemas.microsoft.com/office/drawing/2014/main" id="{242817E8-560E-40D7-EF5F-86416C70AF3A}"/>
              </a:ext>
            </a:extLst>
          </p:cNvPr>
          <p:cNvSpPr/>
          <p:nvPr/>
        </p:nvSpPr>
        <p:spPr>
          <a:xfrm rot="10800000" flipV="1">
            <a:off x="1966618" y="2781305"/>
            <a:ext cx="3570339" cy="1426292"/>
          </a:xfrm>
          <a:prstGeom prst="triangle">
            <a:avLst>
              <a:gd name="adj" fmla="val 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extLst>
              <a:ext uri="{FF2B5EF4-FFF2-40B4-BE49-F238E27FC236}">
                <a16:creationId xmlns:a16="http://schemas.microsoft.com/office/drawing/2014/main" id="{983942D8-0C13-97A1-E3D8-0EA59D46985B}"/>
              </a:ext>
            </a:extLst>
          </p:cNvPr>
          <p:cNvSpPr txBox="1"/>
          <p:nvPr/>
        </p:nvSpPr>
        <p:spPr>
          <a:xfrm>
            <a:off x="2990861" y="3688198"/>
            <a:ext cx="962123" cy="369332"/>
          </a:xfrm>
          <a:prstGeom prst="rect">
            <a:avLst/>
          </a:prstGeom>
          <a:noFill/>
        </p:spPr>
        <p:txBody>
          <a:bodyPr wrap="none" rtlCol="0">
            <a:spAutoFit/>
          </a:bodyPr>
          <a:lstStyle/>
          <a:p>
            <a:r>
              <a:rPr lang="de-DE" b="1">
                <a:solidFill>
                  <a:srgbClr val="343E56"/>
                </a:solidFill>
              </a:rPr>
              <a:t>~ 21 %</a:t>
            </a:r>
          </a:p>
        </p:txBody>
      </p:sp>
      <p:sp>
        <p:nvSpPr>
          <p:cNvPr id="58" name="Textfeld 57">
            <a:extLst>
              <a:ext uri="{FF2B5EF4-FFF2-40B4-BE49-F238E27FC236}">
                <a16:creationId xmlns:a16="http://schemas.microsoft.com/office/drawing/2014/main" id="{5FC92D7E-884A-24A3-FE71-B319D99E02A6}"/>
              </a:ext>
            </a:extLst>
          </p:cNvPr>
          <p:cNvSpPr txBox="1"/>
          <p:nvPr/>
        </p:nvSpPr>
        <p:spPr>
          <a:xfrm>
            <a:off x="4683254" y="2985952"/>
            <a:ext cx="962123" cy="369332"/>
          </a:xfrm>
          <a:prstGeom prst="rect">
            <a:avLst/>
          </a:prstGeom>
          <a:noFill/>
        </p:spPr>
        <p:txBody>
          <a:bodyPr wrap="none" rtlCol="0">
            <a:spAutoFit/>
          </a:bodyPr>
          <a:lstStyle/>
          <a:p>
            <a:r>
              <a:rPr lang="de-DE" b="1">
                <a:solidFill>
                  <a:srgbClr val="343E56"/>
                </a:solidFill>
              </a:rPr>
              <a:t>~ 60 %</a:t>
            </a:r>
          </a:p>
        </p:txBody>
      </p:sp>
      <p:cxnSp>
        <p:nvCxnSpPr>
          <p:cNvPr id="22" name="Gerader Verbinder 21">
            <a:extLst>
              <a:ext uri="{FF2B5EF4-FFF2-40B4-BE49-F238E27FC236}">
                <a16:creationId xmlns:a16="http://schemas.microsoft.com/office/drawing/2014/main" id="{2FEEA62D-FF48-FD3B-4E0B-A6DFF428F139}"/>
              </a:ext>
            </a:extLst>
          </p:cNvPr>
          <p:cNvCxnSpPr>
            <a:cxnSpLocks/>
          </p:cNvCxnSpPr>
          <p:nvPr/>
        </p:nvCxnSpPr>
        <p:spPr>
          <a:xfrm>
            <a:off x="3987430" y="3342798"/>
            <a:ext cx="0" cy="2645733"/>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F0EF9F7-2077-957C-9A33-EF3C4F4BF788}"/>
              </a:ext>
            </a:extLst>
          </p:cNvPr>
          <p:cNvCxnSpPr>
            <a:cxnSpLocks/>
          </p:cNvCxnSpPr>
          <p:nvPr/>
        </p:nvCxnSpPr>
        <p:spPr>
          <a:xfrm>
            <a:off x="2896229" y="3720531"/>
            <a:ext cx="0" cy="226800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DA4EFC3F-8DE9-380A-6613-1EEDA113E56B}"/>
              </a:ext>
            </a:extLst>
          </p:cNvPr>
          <p:cNvCxnSpPr>
            <a:cxnSpLocks/>
          </p:cNvCxnSpPr>
          <p:nvPr/>
        </p:nvCxnSpPr>
        <p:spPr>
          <a:xfrm flipH="1">
            <a:off x="4539880" y="3108531"/>
            <a:ext cx="1003" cy="288000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a:extLst>
              <a:ext uri="{FF2B5EF4-FFF2-40B4-BE49-F238E27FC236}">
                <a16:creationId xmlns:a16="http://schemas.microsoft.com/office/drawing/2014/main" id="{783B523E-FB88-AB4B-C72E-BA8166B08F48}"/>
              </a:ext>
            </a:extLst>
          </p:cNvPr>
          <p:cNvSpPr txBox="1"/>
          <p:nvPr/>
        </p:nvSpPr>
        <p:spPr>
          <a:xfrm>
            <a:off x="3803749" y="3429883"/>
            <a:ext cx="962123" cy="369332"/>
          </a:xfrm>
          <a:prstGeom prst="rect">
            <a:avLst/>
          </a:prstGeom>
          <a:noFill/>
        </p:spPr>
        <p:txBody>
          <a:bodyPr wrap="none" rtlCol="0">
            <a:spAutoFit/>
          </a:bodyPr>
          <a:lstStyle/>
          <a:p>
            <a:r>
              <a:rPr lang="de-DE" b="1">
                <a:solidFill>
                  <a:srgbClr val="343E56"/>
                </a:solidFill>
              </a:rPr>
              <a:t>~ 44 %</a:t>
            </a:r>
          </a:p>
        </p:txBody>
      </p:sp>
      <p:sp>
        <p:nvSpPr>
          <p:cNvPr id="33" name="Textfeld 32">
            <a:extLst>
              <a:ext uri="{FF2B5EF4-FFF2-40B4-BE49-F238E27FC236}">
                <a16:creationId xmlns:a16="http://schemas.microsoft.com/office/drawing/2014/main" id="{364109AF-B7BD-FA1E-5EB2-C2ACEDDE658D}"/>
              </a:ext>
            </a:extLst>
          </p:cNvPr>
          <p:cNvSpPr txBox="1"/>
          <p:nvPr/>
        </p:nvSpPr>
        <p:spPr>
          <a:xfrm>
            <a:off x="3760445" y="4220454"/>
            <a:ext cx="453970" cy="369332"/>
          </a:xfrm>
          <a:prstGeom prst="rect">
            <a:avLst/>
          </a:prstGeom>
          <a:solidFill>
            <a:schemeClr val="bg1"/>
          </a:solidFill>
        </p:spPr>
        <p:txBody>
          <a:bodyPr wrap="none" rtlCol="0">
            <a:spAutoFit/>
          </a:bodyPr>
          <a:lstStyle/>
          <a:p>
            <a:r>
              <a:rPr lang="de-DE">
                <a:solidFill>
                  <a:schemeClr val="tx1">
                    <a:lumMod val="65000"/>
                    <a:lumOff val="35000"/>
                  </a:schemeClr>
                </a:solidFill>
              </a:rPr>
              <a:t>50</a:t>
            </a:r>
          </a:p>
        </p:txBody>
      </p:sp>
      <p:sp>
        <p:nvSpPr>
          <p:cNvPr id="34" name="Textfeld 33">
            <a:extLst>
              <a:ext uri="{FF2B5EF4-FFF2-40B4-BE49-F238E27FC236}">
                <a16:creationId xmlns:a16="http://schemas.microsoft.com/office/drawing/2014/main" id="{17D87CB7-F55C-8AC9-91F8-38F2635EAE26}"/>
              </a:ext>
            </a:extLst>
          </p:cNvPr>
          <p:cNvSpPr txBox="1"/>
          <p:nvPr/>
        </p:nvSpPr>
        <p:spPr>
          <a:xfrm>
            <a:off x="4312895" y="4220454"/>
            <a:ext cx="453970" cy="369332"/>
          </a:xfrm>
          <a:prstGeom prst="rect">
            <a:avLst/>
          </a:prstGeom>
          <a:solidFill>
            <a:schemeClr val="bg1"/>
          </a:solidFill>
        </p:spPr>
        <p:txBody>
          <a:bodyPr wrap="none" rtlCol="0">
            <a:spAutoFit/>
          </a:bodyPr>
          <a:lstStyle/>
          <a:p>
            <a:r>
              <a:rPr lang="de-DE" dirty="0">
                <a:solidFill>
                  <a:schemeClr val="tx1">
                    <a:lumMod val="65000"/>
                    <a:lumOff val="35000"/>
                  </a:schemeClr>
                </a:solidFill>
              </a:rPr>
              <a:t>60</a:t>
            </a:r>
          </a:p>
        </p:txBody>
      </p:sp>
      <p:sp>
        <p:nvSpPr>
          <p:cNvPr id="4" name="Rectangle 2">
            <a:extLst>
              <a:ext uri="{FF2B5EF4-FFF2-40B4-BE49-F238E27FC236}">
                <a16:creationId xmlns:a16="http://schemas.microsoft.com/office/drawing/2014/main" id="{C1082291-09B5-DE68-F186-60E466DA80AA}"/>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32" name="Textfeld 31">
            <a:extLst>
              <a:ext uri="{FF2B5EF4-FFF2-40B4-BE49-F238E27FC236}">
                <a16:creationId xmlns:a16="http://schemas.microsoft.com/office/drawing/2014/main" id="{9ED9ADD5-FD7A-ADEE-0CE8-166C245AF57F}"/>
              </a:ext>
            </a:extLst>
          </p:cNvPr>
          <p:cNvSpPr txBox="1"/>
          <p:nvPr/>
        </p:nvSpPr>
        <p:spPr>
          <a:xfrm>
            <a:off x="2669244" y="4220454"/>
            <a:ext cx="453970" cy="369332"/>
          </a:xfrm>
          <a:prstGeom prst="rect">
            <a:avLst/>
          </a:prstGeom>
          <a:solidFill>
            <a:schemeClr val="bg1"/>
          </a:solidFill>
        </p:spPr>
        <p:txBody>
          <a:bodyPr wrap="none" rtlCol="0">
            <a:spAutoFit/>
          </a:bodyPr>
          <a:lstStyle/>
          <a:p>
            <a:r>
              <a:rPr lang="de-DE" dirty="0">
                <a:solidFill>
                  <a:schemeClr val="tx1">
                    <a:lumMod val="65000"/>
                    <a:lumOff val="35000"/>
                  </a:schemeClr>
                </a:solidFill>
              </a:rPr>
              <a:t>18</a:t>
            </a:r>
          </a:p>
        </p:txBody>
      </p:sp>
      <p:sp>
        <p:nvSpPr>
          <p:cNvPr id="3" name="Rechteck 2">
            <a:extLst>
              <a:ext uri="{FF2B5EF4-FFF2-40B4-BE49-F238E27FC236}">
                <a16:creationId xmlns:a16="http://schemas.microsoft.com/office/drawing/2014/main" id="{D1694ABA-98B3-3E14-17E0-112E5A1BA7AC}"/>
              </a:ext>
            </a:extLst>
          </p:cNvPr>
          <p:cNvSpPr/>
          <p:nvPr/>
        </p:nvSpPr>
        <p:spPr>
          <a:xfrm>
            <a:off x="5067293" y="5799529"/>
            <a:ext cx="465938" cy="10761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6D0CD80A-E18A-EFD5-E6D3-0AB4579172F4}"/>
              </a:ext>
            </a:extLst>
          </p:cNvPr>
          <p:cNvCxnSpPr>
            <a:cxnSpLocks/>
          </p:cNvCxnSpPr>
          <p:nvPr/>
        </p:nvCxnSpPr>
        <p:spPr>
          <a:xfrm flipH="1">
            <a:off x="5067293" y="2899818"/>
            <a:ext cx="24044" cy="3088713"/>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19DE39D4-FACD-92AD-BC60-403883A85AE9}"/>
              </a:ext>
            </a:extLst>
          </p:cNvPr>
          <p:cNvSpPr txBox="1"/>
          <p:nvPr/>
        </p:nvSpPr>
        <p:spPr>
          <a:xfrm>
            <a:off x="4802608" y="4220454"/>
            <a:ext cx="453970" cy="369332"/>
          </a:xfrm>
          <a:prstGeom prst="rect">
            <a:avLst/>
          </a:prstGeom>
          <a:solidFill>
            <a:schemeClr val="bg1"/>
          </a:solidFill>
        </p:spPr>
        <p:txBody>
          <a:bodyPr wrap="none" rtlCol="0">
            <a:spAutoFit/>
          </a:bodyPr>
          <a:lstStyle/>
          <a:p>
            <a:r>
              <a:rPr lang="de-DE" dirty="0">
                <a:solidFill>
                  <a:schemeClr val="tx1">
                    <a:lumMod val="65000"/>
                    <a:lumOff val="35000"/>
                  </a:schemeClr>
                </a:solidFill>
              </a:rPr>
              <a:t>75</a:t>
            </a:r>
          </a:p>
        </p:txBody>
      </p:sp>
      <p:sp>
        <p:nvSpPr>
          <p:cNvPr id="15" name="Rechteck 14">
            <a:extLst>
              <a:ext uri="{FF2B5EF4-FFF2-40B4-BE49-F238E27FC236}">
                <a16:creationId xmlns:a16="http://schemas.microsoft.com/office/drawing/2014/main" id="{52F8D49C-E027-F4B8-737F-06F20C87AA56}"/>
              </a:ext>
            </a:extLst>
          </p:cNvPr>
          <p:cNvSpPr/>
          <p:nvPr/>
        </p:nvSpPr>
        <p:spPr>
          <a:xfrm>
            <a:off x="4539880" y="5807699"/>
            <a:ext cx="504000" cy="107616"/>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r Verbinder 16">
            <a:extLst>
              <a:ext uri="{FF2B5EF4-FFF2-40B4-BE49-F238E27FC236}">
                <a16:creationId xmlns:a16="http://schemas.microsoft.com/office/drawing/2014/main" id="{798579B2-D4FD-31D8-67A1-DBF18E79641F}"/>
              </a:ext>
            </a:extLst>
          </p:cNvPr>
          <p:cNvCxnSpPr>
            <a:cxnSpLocks/>
          </p:cNvCxnSpPr>
          <p:nvPr/>
        </p:nvCxnSpPr>
        <p:spPr>
          <a:xfrm>
            <a:off x="2091764" y="4057530"/>
            <a:ext cx="0" cy="194763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3BC03045-1888-EC6F-1346-AC9D333BD660}"/>
              </a:ext>
            </a:extLst>
          </p:cNvPr>
          <p:cNvSpPr txBox="1"/>
          <p:nvPr/>
        </p:nvSpPr>
        <p:spPr>
          <a:xfrm>
            <a:off x="1842783" y="4221355"/>
            <a:ext cx="513282" cy="369332"/>
          </a:xfrm>
          <a:prstGeom prst="rect">
            <a:avLst/>
          </a:prstGeom>
          <a:solidFill>
            <a:schemeClr val="bg1"/>
          </a:solidFill>
        </p:spPr>
        <p:txBody>
          <a:bodyPr wrap="none" rtlCol="0">
            <a:spAutoFit/>
          </a:bodyPr>
          <a:lstStyle/>
          <a:p>
            <a:r>
              <a:rPr lang="de-DE" dirty="0">
                <a:solidFill>
                  <a:schemeClr val="tx1">
                    <a:lumMod val="65000"/>
                    <a:lumOff val="35000"/>
                  </a:schemeClr>
                </a:solidFill>
              </a:rPr>
              <a:t>0,5</a:t>
            </a:r>
          </a:p>
        </p:txBody>
      </p:sp>
    </p:spTree>
    <p:extLst>
      <p:ext uri="{BB962C8B-B14F-4D97-AF65-F5344CB8AC3E}">
        <p14:creationId xmlns:p14="http://schemas.microsoft.com/office/powerpoint/2010/main" val="423181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nhaltsplatzhalter 4">
            <a:extLst>
              <a:ext uri="{FF2B5EF4-FFF2-40B4-BE49-F238E27FC236}">
                <a16:creationId xmlns:a16="http://schemas.microsoft.com/office/drawing/2014/main" id="{AE00DCDE-1B54-3111-A88E-292825071239}"/>
              </a:ext>
            </a:extLst>
          </p:cNvPr>
          <p:cNvPicPr>
            <a:picLocks noChangeAspect="1"/>
          </p:cNvPicPr>
          <p:nvPr/>
        </p:nvPicPr>
        <p:blipFill>
          <a:blip r:embed="rId3"/>
          <a:srcRect r="1" b="4318"/>
          <a:stretch/>
        </p:blipFill>
        <p:spPr>
          <a:xfrm>
            <a:off x="321734" y="557189"/>
            <a:ext cx="4276956" cy="5743616"/>
          </a:xfrm>
          <a:prstGeom prst="rect">
            <a:avLst/>
          </a:prstGeom>
        </p:spPr>
      </p:pic>
      <p:pic>
        <p:nvPicPr>
          <p:cNvPr id="2" name="Picture 3" descr="59889">
            <a:extLst>
              <a:ext uri="{FF2B5EF4-FFF2-40B4-BE49-F238E27FC236}">
                <a16:creationId xmlns:a16="http://schemas.microsoft.com/office/drawing/2014/main" id="{BAE42058-709F-9840-C717-5650608F0551}"/>
              </a:ext>
            </a:extLst>
          </p:cNvPr>
          <p:cNvPicPr>
            <a:picLocks noChangeAspect="1" noChangeArrowheads="1"/>
          </p:cNvPicPr>
          <p:nvPr/>
        </p:nvPicPr>
        <p:blipFill>
          <a:blip r:embed="rId4" cstate="print"/>
          <a:srcRect l="7318" r="-2" b="-2"/>
          <a:stretch/>
        </p:blipFill>
        <p:spPr bwMode="auto">
          <a:xfrm>
            <a:off x="4772525" y="557189"/>
            <a:ext cx="7097742" cy="5743616"/>
          </a:xfrm>
          <a:prstGeom prst="rect">
            <a:avLst/>
          </a:prstGeom>
          <a:noFill/>
        </p:spPr>
      </p:pic>
    </p:spTree>
    <p:extLst>
      <p:ext uri="{BB962C8B-B14F-4D97-AF65-F5344CB8AC3E}">
        <p14:creationId xmlns:p14="http://schemas.microsoft.com/office/powerpoint/2010/main" val="20338647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329CA824-954D-93CF-8438-6B7E0CAD8B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2" name="think-cell data - do not delete" hidden="1">
                        <a:extLst>
                          <a:ext uri="{FF2B5EF4-FFF2-40B4-BE49-F238E27FC236}">
                            <a16:creationId xmlns:a16="http://schemas.microsoft.com/office/drawing/2014/main" id="{329CA824-954D-93CF-8438-6B7E0CAD8B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extplatzhalter 20">
            <a:extLst>
              <a:ext uri="{FF2B5EF4-FFF2-40B4-BE49-F238E27FC236}">
                <a16:creationId xmlns:a16="http://schemas.microsoft.com/office/drawing/2014/main" id="{E9E337D1-A14E-A667-8894-1DA68DD18D97}"/>
              </a:ext>
            </a:extLst>
          </p:cNvPr>
          <p:cNvSpPr>
            <a:spLocks noGrp="1"/>
          </p:cNvSpPr>
          <p:nvPr>
            <p:ph type="body" sz="quarter" idx="13"/>
          </p:nvPr>
        </p:nvSpPr>
        <p:spPr>
          <a:xfrm>
            <a:off x="365125" y="6308185"/>
            <a:ext cx="10336213" cy="276999"/>
          </a:xfrm>
        </p:spPr>
        <p:txBody>
          <a:bodyPr/>
          <a:lstStyle/>
          <a:p>
            <a:r>
              <a:rPr lang="de-DE" sz="1000">
                <a:hlinkClick r:id="rId5" tooltip="ratgeber">
                  <a:extLst>
                    <a:ext uri="{A12FA001-AC4F-418D-AE19-62706E023703}">
                      <ahyp:hlinkClr xmlns:ahyp="http://schemas.microsoft.com/office/drawing/2018/hyperlinkcolor" val="tx"/>
                    </a:ext>
                  </a:extLst>
                </a:hlinkClick>
              </a:rPr>
              <a:t>www.rki.de/ratgeber</a:t>
            </a:r>
            <a:r>
              <a:rPr lang="de-DE" sz="1000"/>
              <a:t>; https://www.nature.com/articles/nrdp201649</a:t>
            </a:r>
            <a:br>
              <a:rPr lang="de-DE" sz="1000"/>
            </a:br>
            <a:r>
              <a:rPr lang="de-DE" sz="1000">
                <a:solidFill>
                  <a:srgbClr val="544F40"/>
                </a:solidFill>
              </a:rPr>
              <a:t>Bild oben: Masernvirus_shutterstock_208189390 (ASSET-1827291)</a:t>
            </a:r>
            <a:endParaRPr lang="en-GB" sz="1000">
              <a:solidFill>
                <a:srgbClr val="544F40"/>
              </a:solidFill>
            </a:endParaRPr>
          </a:p>
        </p:txBody>
      </p:sp>
      <p:sp>
        <p:nvSpPr>
          <p:cNvPr id="3" name="Titel 2">
            <a:extLst>
              <a:ext uri="{FF2B5EF4-FFF2-40B4-BE49-F238E27FC236}">
                <a16:creationId xmlns:a16="http://schemas.microsoft.com/office/drawing/2014/main" id="{B941907B-6459-1CDF-E2D0-903D4CB4E315}"/>
              </a:ext>
            </a:extLst>
          </p:cNvPr>
          <p:cNvSpPr>
            <a:spLocks noGrp="1"/>
          </p:cNvSpPr>
          <p:nvPr>
            <p:ph type="title"/>
          </p:nvPr>
        </p:nvSpPr>
        <p:spPr>
          <a:xfrm>
            <a:off x="365125" y="284928"/>
            <a:ext cx="11460163" cy="430887"/>
          </a:xfrm>
        </p:spPr>
        <p:txBody>
          <a:bodyPr vert="horz"/>
          <a:lstStyle/>
          <a:p>
            <a:r>
              <a:rPr lang="de-DE"/>
              <a:t>Masern</a:t>
            </a:r>
          </a:p>
        </p:txBody>
      </p:sp>
      <p:sp>
        <p:nvSpPr>
          <p:cNvPr id="7" name="Untertitel 6">
            <a:extLst>
              <a:ext uri="{FF2B5EF4-FFF2-40B4-BE49-F238E27FC236}">
                <a16:creationId xmlns:a16="http://schemas.microsoft.com/office/drawing/2014/main" id="{DB9C9AFF-4D30-18E8-541E-2BD63430F82A}"/>
              </a:ext>
            </a:extLst>
          </p:cNvPr>
          <p:cNvSpPr>
            <a:spLocks noGrp="1"/>
          </p:cNvSpPr>
          <p:nvPr>
            <p:ph type="subTitle" idx="1"/>
          </p:nvPr>
        </p:nvSpPr>
        <p:spPr>
          <a:xfrm>
            <a:off x="365125" y="694950"/>
            <a:ext cx="11460164" cy="352800"/>
          </a:xfrm>
        </p:spPr>
        <p:txBody>
          <a:bodyPr/>
          <a:lstStyle/>
          <a:p>
            <a:r>
              <a:rPr lang="de-DE"/>
              <a:t>Steckbrief</a:t>
            </a:r>
          </a:p>
        </p:txBody>
      </p:sp>
      <p:sp>
        <p:nvSpPr>
          <p:cNvPr id="11" name="Foliennummernplatzhalter 10">
            <a:extLst>
              <a:ext uri="{FF2B5EF4-FFF2-40B4-BE49-F238E27FC236}">
                <a16:creationId xmlns:a16="http://schemas.microsoft.com/office/drawing/2014/main" id="{4A63AA05-DE70-CFB7-B599-9640796CBFB1}"/>
              </a:ext>
            </a:extLst>
          </p:cNvPr>
          <p:cNvSpPr>
            <a:spLocks noGrp="1"/>
          </p:cNvSpPr>
          <p:nvPr>
            <p:ph type="sldNum" sz="quarter" idx="21"/>
          </p:nvPr>
        </p:nvSpPr>
        <p:spPr>
          <a:xfrm>
            <a:off x="9988277" y="6289914"/>
            <a:ext cx="1952626" cy="430886"/>
          </a:xfrm>
        </p:spPr>
        <p:txBody>
          <a:bodyPr/>
          <a:lstStyle/>
          <a:p>
            <a:fld id="{9F9F533D-B52E-4A2F-BF72-0ADD2D94BD75}" type="slidenum">
              <a:rPr lang="en-GB" smtClean="0"/>
              <a:pPr/>
              <a:t>72</a:t>
            </a:fld>
            <a:endParaRPr lang="en-GB"/>
          </a:p>
        </p:txBody>
      </p:sp>
      <p:pic>
        <p:nvPicPr>
          <p:cNvPr id="4" name="Grafik 3" descr="Ein Bild, das Kunst enthält.&#10;&#10;Automatisch generierte Beschreibung mit geringer Zuverlässigkeit">
            <a:extLst>
              <a:ext uri="{FF2B5EF4-FFF2-40B4-BE49-F238E27FC236}">
                <a16:creationId xmlns:a16="http://schemas.microsoft.com/office/drawing/2014/main" id="{3B127F49-23EC-0EBB-788C-B10F6A757DB3}"/>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t="-14405" r="-2830" b="-8865"/>
          <a:stretch/>
        </p:blipFill>
        <p:spPr>
          <a:xfrm>
            <a:off x="334962" y="1376363"/>
            <a:ext cx="4152901" cy="4782386"/>
          </a:xfrm>
          <a:prstGeom prst="rect">
            <a:avLst/>
          </a:prstGeom>
          <a:gradFill>
            <a:gsLst>
              <a:gs pos="53000">
                <a:schemeClr val="bg1"/>
              </a:gs>
              <a:gs pos="100000">
                <a:schemeClr val="accent2">
                  <a:lumMod val="20000"/>
                  <a:lumOff val="80000"/>
                </a:schemeClr>
              </a:gs>
            </a:gsLst>
            <a:path path="circle">
              <a:fillToRect l="50000" t="50000" r="50000" b="50000"/>
            </a:path>
          </a:gradFill>
        </p:spPr>
      </p:pic>
      <p:sp>
        <p:nvSpPr>
          <p:cNvPr id="2" name="Rechteck: diagonal liegende Ecken abgerundet 1">
            <a:extLst>
              <a:ext uri="{FF2B5EF4-FFF2-40B4-BE49-F238E27FC236}">
                <a16:creationId xmlns:a16="http://schemas.microsoft.com/office/drawing/2014/main" id="{703DA317-3B96-0063-F696-D269888EC70A}"/>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i="1" kern="1200" baseline="0">
                <a:solidFill>
                  <a:schemeClr val="tx1">
                    <a:lumMod val="65000"/>
                    <a:lumOff val="35000"/>
                  </a:schemeClr>
                </a:solidFill>
              </a:rPr>
              <a:t>Masern-Virus</a:t>
            </a:r>
          </a:p>
        </p:txBody>
      </p:sp>
      <p:sp>
        <p:nvSpPr>
          <p:cNvPr id="5" name="Rechteck: diagonal liegende Ecken abgerundet 4">
            <a:extLst>
              <a:ext uri="{FF2B5EF4-FFF2-40B4-BE49-F238E27FC236}">
                <a16:creationId xmlns:a16="http://schemas.microsoft.com/office/drawing/2014/main" id="{A851825F-B933-DD6A-5CEC-A68ECF5BA421}"/>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 &amp;  Aerosole</a:t>
            </a:r>
          </a:p>
        </p:txBody>
      </p:sp>
      <p:sp>
        <p:nvSpPr>
          <p:cNvPr id="6" name="Rechteck: diagonal liegende Ecken abgerundet 5">
            <a:extLst>
              <a:ext uri="{FF2B5EF4-FFF2-40B4-BE49-F238E27FC236}">
                <a16:creationId xmlns:a16="http://schemas.microsoft.com/office/drawing/2014/main" id="{D36202C0-63BB-7B58-04BE-4E7551B244B9}"/>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i="0" kern="1200" baseline="0">
                <a:solidFill>
                  <a:schemeClr val="tx1">
                    <a:lumMod val="65000"/>
                    <a:lumOff val="35000"/>
                  </a:schemeClr>
                </a:solidFill>
              </a:rPr>
              <a:t>8-15 </a:t>
            </a:r>
            <a:r>
              <a:rPr lang="de-DE" sz="2000" b="0" i="0" kern="1200" baseline="0">
                <a:solidFill>
                  <a:schemeClr val="tx1">
                    <a:lumMod val="65000"/>
                    <a:lumOff val="35000"/>
                  </a:schemeClr>
                </a:solidFill>
              </a:rPr>
              <a:t>Tage</a:t>
            </a:r>
            <a:endParaRPr lang="en-US" sz="2000" kern="1200">
              <a:solidFill>
                <a:schemeClr val="tx1">
                  <a:lumMod val="65000"/>
                  <a:lumOff val="35000"/>
                </a:schemeClr>
              </a:solidFill>
            </a:endParaRPr>
          </a:p>
        </p:txBody>
      </p:sp>
      <p:sp>
        <p:nvSpPr>
          <p:cNvPr id="8" name="Rechteck: diagonal liegende Ecken abgerundet 7">
            <a:extLst>
              <a:ext uri="{FF2B5EF4-FFF2-40B4-BE49-F238E27FC236}">
                <a16:creationId xmlns:a16="http://schemas.microsoft.com/office/drawing/2014/main" id="{D2C5D1C9-FD79-D128-E76A-05CF70A7A4FA}"/>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Lebenslang</a:t>
            </a:r>
            <a:endParaRPr lang="en-US" sz="2000" kern="1200">
              <a:solidFill>
                <a:schemeClr val="tx1">
                  <a:lumMod val="65000"/>
                  <a:lumOff val="35000"/>
                </a:schemeClr>
              </a:solidFill>
            </a:endParaRPr>
          </a:p>
        </p:txBody>
      </p:sp>
      <p:sp>
        <p:nvSpPr>
          <p:cNvPr id="9" name="Rechteck: diagonal liegende Ecken abgerundet 8">
            <a:extLst>
              <a:ext uri="{FF2B5EF4-FFF2-40B4-BE49-F238E27FC236}">
                <a16:creationId xmlns:a16="http://schemas.microsoft.com/office/drawing/2014/main" id="{6B896A8C-7E29-DEB7-77E5-5DD5D6EFE939}"/>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Weltweit </a:t>
            </a:r>
            <a:br>
              <a:rPr lang="de-DE" sz="2000" kern="1200">
                <a:solidFill>
                  <a:schemeClr val="tx1">
                    <a:lumMod val="65000"/>
                    <a:lumOff val="35000"/>
                  </a:schemeClr>
                </a:solidFill>
              </a:rPr>
            </a:br>
            <a:r>
              <a:rPr lang="de-DE" sz="2000" kern="1200">
                <a:solidFill>
                  <a:schemeClr val="tx1">
                    <a:lumMod val="65000"/>
                    <a:lumOff val="35000"/>
                  </a:schemeClr>
                </a:solidFill>
              </a:rPr>
              <a:t>(in manchen Ländern eliminiert)</a:t>
            </a:r>
          </a:p>
        </p:txBody>
      </p:sp>
      <p:sp>
        <p:nvSpPr>
          <p:cNvPr id="10" name="Rechteck: diagonal liegende Ecken abgerundet 9">
            <a:extLst>
              <a:ext uri="{FF2B5EF4-FFF2-40B4-BE49-F238E27FC236}">
                <a16:creationId xmlns:a16="http://schemas.microsoft.com/office/drawing/2014/main" id="{32C530CD-78E3-7098-2606-83C4E84912E3}"/>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a:solidFill>
                  <a:schemeClr val="tx1">
                    <a:lumMod val="65000"/>
                    <a:lumOff val="35000"/>
                  </a:schemeClr>
                </a:solidFill>
              </a:rPr>
              <a:t>Ja</a:t>
            </a:r>
            <a:endParaRPr lang="en-US" sz="2000" kern="1200">
              <a:solidFill>
                <a:schemeClr val="tx1">
                  <a:lumMod val="65000"/>
                  <a:lumOff val="35000"/>
                </a:schemeClr>
              </a:solidFill>
            </a:endParaRPr>
          </a:p>
        </p:txBody>
      </p:sp>
      <p:sp>
        <p:nvSpPr>
          <p:cNvPr id="15" name="Rechteck: abgerundete Ecken 14">
            <a:extLst>
              <a:ext uri="{FF2B5EF4-FFF2-40B4-BE49-F238E27FC236}">
                <a16:creationId xmlns:a16="http://schemas.microsoft.com/office/drawing/2014/main" id="{55380BF9-4BBF-C881-EAFF-450780C852C0}"/>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1718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78AB72AF-C157-89C1-34AB-DC37D52481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5" name="think-cell data - do not delete" hidden="1">
                        <a:extLst>
                          <a:ext uri="{FF2B5EF4-FFF2-40B4-BE49-F238E27FC236}">
                            <a16:creationId xmlns:a16="http://schemas.microsoft.com/office/drawing/2014/main" id="{78AB72AF-C157-89C1-34AB-DC37D52481B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Untertitel 11">
            <a:extLst>
              <a:ext uri="{FF2B5EF4-FFF2-40B4-BE49-F238E27FC236}">
                <a16:creationId xmlns:a16="http://schemas.microsoft.com/office/drawing/2014/main" id="{302A877C-94C0-DD0A-4D76-68484CFAAAD4}"/>
              </a:ext>
            </a:extLst>
          </p:cNvPr>
          <p:cNvSpPr>
            <a:spLocks noGrp="1"/>
          </p:cNvSpPr>
          <p:nvPr>
            <p:ph type="subTitle" idx="1"/>
          </p:nvPr>
        </p:nvSpPr>
        <p:spPr/>
        <p:txBody>
          <a:bodyPr/>
          <a:lstStyle/>
          <a:p>
            <a:r>
              <a:rPr lang="de-DE"/>
              <a:t>Symptome &amp; Komplikationen</a:t>
            </a:r>
          </a:p>
        </p:txBody>
      </p:sp>
      <p:pic>
        <p:nvPicPr>
          <p:cNvPr id="5" name="Grafik 4">
            <a:extLst>
              <a:ext uri="{FF2B5EF4-FFF2-40B4-BE49-F238E27FC236}">
                <a16:creationId xmlns:a16="http://schemas.microsoft.com/office/drawing/2014/main" id="{C94C04AC-2CEC-6CF1-60BB-AA2A1787FC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75164" y="1380391"/>
            <a:ext cx="8063872" cy="4090204"/>
          </a:xfrm>
          <a:prstGeom prst="rect">
            <a:avLst/>
          </a:prstGeom>
        </p:spPr>
      </p:pic>
      <p:sp>
        <p:nvSpPr>
          <p:cNvPr id="6" name="Flussdiagramm: Manuelle Verarbeitung 5">
            <a:extLst>
              <a:ext uri="{FF2B5EF4-FFF2-40B4-BE49-F238E27FC236}">
                <a16:creationId xmlns:a16="http://schemas.microsoft.com/office/drawing/2014/main" id="{BDE8C039-022A-1CC8-BC0A-EBEBE085A4AC}"/>
              </a:ext>
            </a:extLst>
          </p:cNvPr>
          <p:cNvSpPr/>
          <p:nvPr/>
        </p:nvSpPr>
        <p:spPr>
          <a:xfrm>
            <a:off x="5833492" y="5493745"/>
            <a:ext cx="4205544" cy="488607"/>
          </a:xfrm>
          <a:prstGeom prst="flowChartManualOperatio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a:t>Komplikationen</a:t>
            </a:r>
          </a:p>
        </p:txBody>
      </p:sp>
      <p:sp>
        <p:nvSpPr>
          <p:cNvPr id="7" name="Flussdiagramm: Manuelle Verarbeitung 6">
            <a:extLst>
              <a:ext uri="{FF2B5EF4-FFF2-40B4-BE49-F238E27FC236}">
                <a16:creationId xmlns:a16="http://schemas.microsoft.com/office/drawing/2014/main" id="{F1997B45-C934-8167-D580-FB4FC4AA400A}"/>
              </a:ext>
            </a:extLst>
          </p:cNvPr>
          <p:cNvSpPr/>
          <p:nvPr/>
        </p:nvSpPr>
        <p:spPr>
          <a:xfrm>
            <a:off x="1975163" y="5491531"/>
            <a:ext cx="3858329" cy="488607"/>
          </a:xfrm>
          <a:prstGeom prst="flowChartManualOperati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de-DE">
                <a:solidFill>
                  <a:schemeClr val="tx1"/>
                </a:solidFill>
              </a:rPr>
              <a:t>Symptome</a:t>
            </a:r>
          </a:p>
        </p:txBody>
      </p:sp>
      <p:sp>
        <p:nvSpPr>
          <p:cNvPr id="8" name="Rechteck: abgerundete Ecken 7">
            <a:extLst>
              <a:ext uri="{FF2B5EF4-FFF2-40B4-BE49-F238E27FC236}">
                <a16:creationId xmlns:a16="http://schemas.microsoft.com/office/drawing/2014/main" id="{2684DA38-2868-A26F-CC8E-D6826A41BBF0}"/>
              </a:ext>
            </a:extLst>
          </p:cNvPr>
          <p:cNvSpPr/>
          <p:nvPr/>
        </p:nvSpPr>
        <p:spPr>
          <a:xfrm>
            <a:off x="6967809" y="2029624"/>
            <a:ext cx="3071227" cy="70605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12">
            <a:extLst>
              <a:ext uri="{FF2B5EF4-FFF2-40B4-BE49-F238E27FC236}">
                <a16:creationId xmlns:a16="http://schemas.microsoft.com/office/drawing/2014/main" id="{6F18529E-11C6-D747-AED3-89B71518D5C3}"/>
              </a:ext>
            </a:extLst>
          </p:cNvPr>
          <p:cNvSpPr>
            <a:spLocks noGrp="1"/>
          </p:cNvSpPr>
          <p:nvPr>
            <p:ph type="body" sz="quarter" idx="13"/>
          </p:nvPr>
        </p:nvSpPr>
        <p:spPr>
          <a:xfrm>
            <a:off x="365125" y="6308185"/>
            <a:ext cx="10336213" cy="276999"/>
          </a:xfrm>
        </p:spPr>
        <p:txBody>
          <a:bodyPr/>
          <a:lstStyle/>
          <a:p>
            <a:r>
              <a:rPr kumimoji="0" lang="en-GB" sz="1000" b="0" i="0" u="none" strike="noStrike" kern="1200" cap="none" spc="0" normalizeH="0" baseline="0" noProof="0" err="1">
                <a:ln>
                  <a:noFill/>
                </a:ln>
                <a:effectLst/>
                <a:uLnTx/>
                <a:uFillTx/>
              </a:rPr>
              <a:t>Faktenblätter</a:t>
            </a:r>
            <a:r>
              <a:rPr kumimoji="0" lang="en-GB" sz="1000" b="0" i="0" u="none" strike="noStrike" kern="1200" cap="none" spc="0" normalizeH="0" baseline="0" noProof="0">
                <a:ln>
                  <a:noFill/>
                </a:ln>
                <a:effectLst/>
                <a:uLnTx/>
                <a:uFillTx/>
              </a:rPr>
              <a:t> </a:t>
            </a:r>
            <a:r>
              <a:rPr kumimoji="0" lang="en-GB" sz="1000" b="0" i="0" u="none" strike="noStrike" kern="1200" cap="none" spc="0" normalizeH="0" baseline="0" noProof="0" err="1">
                <a:ln>
                  <a:noFill/>
                </a:ln>
                <a:effectLst/>
                <a:uLnTx/>
                <a:uFillTx/>
              </a:rPr>
              <a:t>zum</a:t>
            </a:r>
            <a:r>
              <a:rPr kumimoji="0" lang="en-GB" sz="1000" b="0" i="0" u="none" strike="noStrike" kern="1200" cap="none" spc="0" normalizeH="0" baseline="0" noProof="0">
                <a:ln>
                  <a:noFill/>
                </a:ln>
                <a:effectLst/>
                <a:uLnTx/>
                <a:uFillTx/>
              </a:rPr>
              <a:t> </a:t>
            </a:r>
            <a:r>
              <a:rPr kumimoji="0" lang="en-GB" sz="1000" b="0" i="0" u="none" strike="noStrike" kern="1200" cap="none" spc="0" normalizeH="0" baseline="0" noProof="0" err="1">
                <a:ln>
                  <a:noFill/>
                </a:ln>
                <a:effectLst/>
                <a:uLnTx/>
                <a:uFillTx/>
              </a:rPr>
              <a:t>Impfen</a:t>
            </a:r>
            <a:r>
              <a:rPr kumimoji="0" lang="en-GB" sz="1000" b="0" i="0" u="none" strike="noStrike" kern="1200" cap="none" spc="0" normalizeH="0" baseline="0" noProof="0">
                <a:ln>
                  <a:noFill/>
                </a:ln>
                <a:effectLst/>
                <a:uLnTx/>
                <a:uFillTx/>
              </a:rPr>
              <a:t>, RKI </a:t>
            </a:r>
            <a:r>
              <a:rPr kumimoji="0" lang="en-GB" sz="1000" b="0" i="0" u="none" strike="noStrike" kern="1200" cap="none" spc="0" normalizeH="0" baseline="0" noProof="0" err="1">
                <a:ln>
                  <a:noFill/>
                </a:ln>
                <a:effectLst/>
                <a:uLnTx/>
                <a:uFillTx/>
              </a:rPr>
              <a:t>März</a:t>
            </a:r>
            <a:r>
              <a:rPr kumimoji="0" lang="en-GB" sz="1000" b="0" i="0" u="none" strike="noStrike" kern="1200" cap="none" spc="0" normalizeH="0" baseline="0" noProof="0">
                <a:ln>
                  <a:noFill/>
                </a:ln>
                <a:effectLst/>
                <a:uLnTx/>
                <a:uFillTx/>
              </a:rPr>
              <a:t> 2020 (</a:t>
            </a:r>
            <a:r>
              <a:rPr kumimoji="0" lang="en-GB" sz="1000" b="0" i="0" u="none" strike="noStrike" kern="1200" cap="none" spc="0" normalizeH="0" baseline="0" noProof="0" err="1">
                <a:ln>
                  <a:noFill/>
                </a:ln>
                <a:effectLst/>
                <a:uLnTx/>
                <a:uFillTx/>
              </a:rPr>
              <a:t>letzter</a:t>
            </a:r>
            <a:r>
              <a:rPr kumimoji="0" lang="en-GB" sz="1000" b="0" i="0" u="none" strike="noStrike" kern="1200" cap="none" spc="0" normalizeH="0" baseline="0" noProof="0">
                <a:ln>
                  <a:noFill/>
                </a:ln>
                <a:effectLst/>
                <a:uLnTx/>
                <a:uFillTx/>
              </a:rPr>
              <a:t> </a:t>
            </a:r>
            <a:r>
              <a:rPr kumimoji="0" lang="en-GB" sz="1000" b="0" i="0" u="none" strike="noStrike" kern="1200" cap="none" spc="0" normalizeH="0" baseline="0" noProof="0" err="1">
                <a:ln>
                  <a:noFill/>
                </a:ln>
                <a:effectLst/>
                <a:uLnTx/>
                <a:uFillTx/>
              </a:rPr>
              <a:t>Zugriff</a:t>
            </a:r>
            <a:r>
              <a:rPr kumimoji="0" lang="en-GB" sz="1000" b="0" i="0" u="none" strike="noStrike" kern="1200" cap="none" spc="0" normalizeH="0" baseline="0" noProof="0">
                <a:ln>
                  <a:noFill/>
                </a:ln>
                <a:effectLst/>
                <a:uLnTx/>
                <a:uFillTx/>
              </a:rPr>
              <a:t>: 29.08.2022); SPPE = </a:t>
            </a:r>
            <a:r>
              <a:rPr kumimoji="0" lang="en-GB" sz="1000" b="0" i="0" u="none" strike="noStrike" kern="1200" cap="none" spc="0" normalizeH="0" baseline="0" noProof="0" err="1">
                <a:ln>
                  <a:noFill/>
                </a:ln>
                <a:effectLst/>
                <a:uLnTx/>
                <a:uFillTx/>
              </a:rPr>
              <a:t>subakute</a:t>
            </a:r>
            <a:r>
              <a:rPr kumimoji="0" lang="en-GB" sz="1000" b="0" i="0" u="none" strike="noStrike" kern="1200" cap="none" spc="0" normalizeH="0" baseline="0" noProof="0">
                <a:ln>
                  <a:noFill/>
                </a:ln>
                <a:effectLst/>
                <a:uLnTx/>
                <a:uFillTx/>
              </a:rPr>
              <a:t> </a:t>
            </a:r>
            <a:r>
              <a:rPr kumimoji="0" lang="en-GB" sz="1000" b="0" i="0" u="none" strike="noStrike" kern="1200" cap="none" spc="0" normalizeH="0" baseline="0" noProof="0" err="1">
                <a:ln>
                  <a:noFill/>
                </a:ln>
                <a:effectLst/>
                <a:uLnTx/>
                <a:uFillTx/>
              </a:rPr>
              <a:t>sklerosierende</a:t>
            </a:r>
            <a:r>
              <a:rPr kumimoji="0" lang="en-GB" sz="1000" b="0" i="0" u="none" strike="noStrike" kern="1200" cap="none" spc="0" normalizeH="0" baseline="0" noProof="0">
                <a:ln>
                  <a:noFill/>
                </a:ln>
                <a:effectLst/>
                <a:uLnTx/>
                <a:uFillTx/>
              </a:rPr>
              <a:t> </a:t>
            </a:r>
            <a:r>
              <a:rPr kumimoji="0" lang="en-GB" sz="1000" b="0" i="0" u="none" strike="noStrike" kern="1200" cap="none" spc="0" normalizeH="0" baseline="0" noProof="0" err="1">
                <a:ln>
                  <a:noFill/>
                </a:ln>
                <a:effectLst/>
                <a:uLnTx/>
                <a:uFillTx/>
              </a:rPr>
              <a:t>Panenzephalitis</a:t>
            </a:r>
            <a:r>
              <a:rPr kumimoji="0" lang="en-GB" sz="1000" b="0" i="0" u="none" strike="noStrike" kern="1200" cap="none" spc="0" normalizeH="0" baseline="0" noProof="0">
                <a:ln>
                  <a:noFill/>
                </a:ln>
                <a:effectLst/>
                <a:uLnTx/>
                <a:uFillTx/>
              </a:rPr>
              <a:t>; </a:t>
            </a:r>
            <a:r>
              <a:rPr kumimoji="0" lang="en-GB" sz="1000" b="0" i="0" u="none" strike="noStrike" kern="1200" cap="none" spc="0" normalizeH="0" baseline="0" noProof="0">
                <a:ln>
                  <a:noFill/>
                </a:ln>
                <a:effectLst/>
                <a:uLnTx/>
                <a:uFillTx/>
                <a:hlinkClick r:id="rId6">
                  <a:extLst>
                    <a:ext uri="{A12FA001-AC4F-418D-AE19-62706E023703}">
                      <ahyp:hlinkClr xmlns:ahyp="http://schemas.microsoft.com/office/drawing/2018/hyperlinkcolor" val="tx"/>
                    </a:ext>
                  </a:extLst>
                </a:hlinkClick>
              </a:rPr>
              <a:t>https://www.rki.de/DE/Content/Infekt/Impfen/Materialien/Faktenblaetter/Masern.pdf?__blob=publicationFile</a:t>
            </a:r>
            <a:endParaRPr kumimoji="0" lang="en-GB" sz="1000" b="0" i="0" u="none" strike="noStrike" kern="1200" cap="none" spc="0" normalizeH="0" baseline="0" noProof="0">
              <a:ln>
                <a:noFill/>
              </a:ln>
              <a:effectLst/>
              <a:uLnTx/>
              <a:uFillTx/>
            </a:endParaRPr>
          </a:p>
        </p:txBody>
      </p:sp>
      <p:sp>
        <p:nvSpPr>
          <p:cNvPr id="10" name="Titel 9">
            <a:extLst>
              <a:ext uri="{FF2B5EF4-FFF2-40B4-BE49-F238E27FC236}">
                <a16:creationId xmlns:a16="http://schemas.microsoft.com/office/drawing/2014/main" id="{C0E5757E-7FC5-C808-45B0-A223D4E460BF}"/>
              </a:ext>
            </a:extLst>
          </p:cNvPr>
          <p:cNvSpPr>
            <a:spLocks noGrp="1"/>
          </p:cNvSpPr>
          <p:nvPr>
            <p:ph type="title"/>
          </p:nvPr>
        </p:nvSpPr>
        <p:spPr/>
        <p:txBody>
          <a:bodyPr vert="horz"/>
          <a:lstStyle/>
          <a:p>
            <a:r>
              <a:rPr lang="de-DE"/>
              <a:t>Masern</a:t>
            </a:r>
          </a:p>
        </p:txBody>
      </p:sp>
      <p:sp>
        <p:nvSpPr>
          <p:cNvPr id="14" name="Foliennummernplatzhalter 13">
            <a:extLst>
              <a:ext uri="{FF2B5EF4-FFF2-40B4-BE49-F238E27FC236}">
                <a16:creationId xmlns:a16="http://schemas.microsoft.com/office/drawing/2014/main" id="{F83EE281-3DF0-DF85-FA60-AD8DE6E65205}"/>
              </a:ext>
            </a:extLst>
          </p:cNvPr>
          <p:cNvSpPr>
            <a:spLocks noGrp="1"/>
          </p:cNvSpPr>
          <p:nvPr>
            <p:ph type="sldNum" sz="quarter" idx="21"/>
          </p:nvPr>
        </p:nvSpPr>
        <p:spPr/>
        <p:txBody>
          <a:bodyPr/>
          <a:lstStyle/>
          <a:p>
            <a:fld id="{9F9F533D-B52E-4A2F-BF72-0ADD2D94BD75}" type="slidenum">
              <a:rPr lang="en-GB" smtClean="0"/>
              <a:pPr/>
              <a:t>73</a:t>
            </a:fld>
            <a:endParaRPr lang="en-GB"/>
          </a:p>
        </p:txBody>
      </p:sp>
      <p:grpSp>
        <p:nvGrpSpPr>
          <p:cNvPr id="2" name="Gruppieren 1">
            <a:extLst>
              <a:ext uri="{FF2B5EF4-FFF2-40B4-BE49-F238E27FC236}">
                <a16:creationId xmlns:a16="http://schemas.microsoft.com/office/drawing/2014/main" id="{9DA075DE-1CA7-F33D-39E6-B875D55DAD36}"/>
              </a:ext>
            </a:extLst>
          </p:cNvPr>
          <p:cNvGrpSpPr/>
          <p:nvPr/>
        </p:nvGrpSpPr>
        <p:grpSpPr>
          <a:xfrm>
            <a:off x="347662" y="1376363"/>
            <a:ext cx="1258888" cy="4789487"/>
            <a:chOff x="347662" y="1376363"/>
            <a:chExt cx="1258888" cy="4789487"/>
          </a:xfrm>
        </p:grpSpPr>
        <p:sp>
          <p:nvSpPr>
            <p:cNvPr id="3" name="Rechteck 2">
              <a:extLst>
                <a:ext uri="{FF2B5EF4-FFF2-40B4-BE49-F238E27FC236}">
                  <a16:creationId xmlns:a16="http://schemas.microsoft.com/office/drawing/2014/main" id="{A755CCB8-3990-BD9E-3F98-ADA3AC4C7930}"/>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9807B6BA-A08F-9876-BB15-7FF67D3D3F35}"/>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8">
              <a:extLst>
                <a:ext uri="{FF2B5EF4-FFF2-40B4-BE49-F238E27FC236}">
                  <a16:creationId xmlns:a16="http://schemas.microsoft.com/office/drawing/2014/main" id="{02EAD632-CCF1-8BA8-2DBC-261181BFE0E8}"/>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abgerundete Ecken 10">
              <a:extLst>
                <a:ext uri="{FF2B5EF4-FFF2-40B4-BE49-F238E27FC236}">
                  <a16:creationId xmlns:a16="http://schemas.microsoft.com/office/drawing/2014/main" id="{0276CB34-C496-0874-EA42-EB62F455A5EA}"/>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6" name="Grafik 15" descr="Dokument Silhouette">
            <a:extLst>
              <a:ext uri="{FF2B5EF4-FFF2-40B4-BE49-F238E27FC236}">
                <a16:creationId xmlns:a16="http://schemas.microsoft.com/office/drawing/2014/main" id="{4ED3A6DD-59BD-B50A-2B3C-2DDE959165B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0318" y="1532961"/>
            <a:ext cx="914400" cy="914400"/>
          </a:xfrm>
          <a:prstGeom prst="rect">
            <a:avLst/>
          </a:prstGeom>
        </p:spPr>
      </p:pic>
    </p:spTree>
    <p:extLst>
      <p:ext uri="{BB962C8B-B14F-4D97-AF65-F5344CB8AC3E}">
        <p14:creationId xmlns:p14="http://schemas.microsoft.com/office/powerpoint/2010/main" val="4035065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F6F47B62-110B-7649-B3B9-90284C54C5D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0" name="think-cell data - do not delete" hidden="1">
                        <a:extLst>
                          <a:ext uri="{FF2B5EF4-FFF2-40B4-BE49-F238E27FC236}">
                            <a16:creationId xmlns:a16="http://schemas.microsoft.com/office/drawing/2014/main" id="{F6F47B62-110B-7649-B3B9-90284C54C5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Untertitel 5">
            <a:extLst>
              <a:ext uri="{FF2B5EF4-FFF2-40B4-BE49-F238E27FC236}">
                <a16:creationId xmlns:a16="http://schemas.microsoft.com/office/drawing/2014/main" id="{06381F4A-D94F-1D72-5DE7-0A3885C1ED8B}"/>
              </a:ext>
            </a:extLst>
          </p:cNvPr>
          <p:cNvSpPr>
            <a:spLocks noGrp="1"/>
          </p:cNvSpPr>
          <p:nvPr>
            <p:ph type="subTitle" idx="1"/>
          </p:nvPr>
        </p:nvSpPr>
        <p:spPr/>
        <p:txBody>
          <a:bodyPr/>
          <a:lstStyle/>
          <a:p>
            <a:r>
              <a:rPr lang="de-DE"/>
              <a:t>Epidemiologie &amp; STIKO Empfehlung für Erwachsene</a:t>
            </a:r>
          </a:p>
        </p:txBody>
      </p:sp>
      <p:pic>
        <p:nvPicPr>
          <p:cNvPr id="11" name="Grafik 10">
            <a:extLst>
              <a:ext uri="{FF2B5EF4-FFF2-40B4-BE49-F238E27FC236}">
                <a16:creationId xmlns:a16="http://schemas.microsoft.com/office/drawing/2014/main" id="{55C76E2F-5E6E-7201-D24C-D7394E47DE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97380" y="1295401"/>
            <a:ext cx="8214502" cy="4152899"/>
          </a:xfrm>
          <a:prstGeom prst="rect">
            <a:avLst/>
          </a:prstGeom>
        </p:spPr>
      </p:pic>
      <p:pic>
        <p:nvPicPr>
          <p:cNvPr id="14" name="Grafik 13">
            <a:extLst>
              <a:ext uri="{FF2B5EF4-FFF2-40B4-BE49-F238E27FC236}">
                <a16:creationId xmlns:a16="http://schemas.microsoft.com/office/drawing/2014/main" id="{112EF01A-8F6B-C434-4A95-A2A30898E60D}"/>
              </a:ext>
            </a:extLst>
          </p:cNvPr>
          <p:cNvPicPr>
            <a:picLocks noChangeAspect="1"/>
          </p:cNvPicPr>
          <p:nvPr/>
        </p:nvPicPr>
        <p:blipFill>
          <a:blip r:embed="rId6"/>
          <a:stretch>
            <a:fillRect/>
          </a:stretch>
        </p:blipFill>
        <p:spPr>
          <a:xfrm>
            <a:off x="1960880" y="5498291"/>
            <a:ext cx="7830820" cy="686915"/>
          </a:xfrm>
          <a:prstGeom prst="rect">
            <a:avLst/>
          </a:prstGeom>
        </p:spPr>
      </p:pic>
      <p:sp>
        <p:nvSpPr>
          <p:cNvPr id="7" name="Textplatzhalter 6">
            <a:extLst>
              <a:ext uri="{FF2B5EF4-FFF2-40B4-BE49-F238E27FC236}">
                <a16:creationId xmlns:a16="http://schemas.microsoft.com/office/drawing/2014/main" id="{80E561C4-F0F1-9F59-9C84-FACD651CC904}"/>
              </a:ext>
            </a:extLst>
          </p:cNvPr>
          <p:cNvSpPr>
            <a:spLocks noGrp="1"/>
          </p:cNvSpPr>
          <p:nvPr>
            <p:ph type="body" sz="quarter" idx="13"/>
          </p:nvPr>
        </p:nvSpPr>
        <p:spPr>
          <a:xfrm>
            <a:off x="365125" y="6446685"/>
            <a:ext cx="10336213" cy="138499"/>
          </a:xfrm>
        </p:spPr>
        <p:txBody>
          <a:bodyPr/>
          <a:lstStyle/>
          <a:p>
            <a:r>
              <a:rPr kumimoji="0" lang="de-DE" sz="1000" b="0" i="0" u="none" strike="noStrike" kern="1200" cap="none" spc="0" normalizeH="0" baseline="0" noProof="0" err="1">
                <a:ln>
                  <a:noFill/>
                </a:ln>
                <a:solidFill>
                  <a:srgbClr val="4E453C"/>
                </a:solidFill>
                <a:effectLst/>
                <a:uLnTx/>
                <a:uFillTx/>
                <a:latin typeface="Arial"/>
                <a:ea typeface="+mn-ea"/>
                <a:cs typeface="+mn-cs"/>
              </a:rPr>
              <a:t>Epid</a:t>
            </a:r>
            <a:r>
              <a:rPr kumimoji="0" lang="de-DE" sz="1000" b="0" i="0" u="none" strike="noStrike" kern="1200" cap="none" spc="0" normalizeH="0" baseline="0" noProof="0">
                <a:ln>
                  <a:noFill/>
                </a:ln>
                <a:solidFill>
                  <a:srgbClr val="4E453C"/>
                </a:solidFill>
                <a:effectLst/>
                <a:uLnTx/>
                <a:uFillTx/>
                <a:latin typeface="Arial"/>
                <a:ea typeface="+mn-ea"/>
                <a:cs typeface="+mn-cs"/>
              </a:rPr>
              <a:t> Bull 2022;34, </a:t>
            </a:r>
            <a:r>
              <a:rPr kumimoji="0" lang="de-DE" sz="1000" b="0" i="0" u="none" strike="noStrike" kern="1200" cap="none" spc="0" normalizeH="0" baseline="0" noProof="0">
                <a:ln>
                  <a:noFill/>
                </a:ln>
                <a:solidFill>
                  <a:srgbClr val="4E453C"/>
                </a:solidFill>
                <a:effectLst/>
                <a:uLnTx/>
                <a:uFillTx/>
                <a:latin typeface="Arial"/>
                <a:ea typeface="+mn-ea"/>
                <a:cs typeface="+mn-cs"/>
                <a:hlinkClick r:id="rId7"/>
              </a:rPr>
              <a:t>Epidemiologisches Bulletin 34/2022 (rki.de)</a:t>
            </a:r>
            <a:r>
              <a:rPr kumimoji="0" lang="de-DE" sz="1000" b="0" i="0" u="none" strike="noStrike" kern="1200" cap="none" spc="0" normalizeH="0" baseline="0" noProof="0">
                <a:ln>
                  <a:noFill/>
                </a:ln>
                <a:solidFill>
                  <a:srgbClr val="4E453C"/>
                </a:solidFill>
                <a:effectLst/>
                <a:uLnTx/>
                <a:uFillTx/>
                <a:latin typeface="Arial"/>
                <a:ea typeface="+mn-ea"/>
                <a:cs typeface="+mn-cs"/>
              </a:rPr>
              <a:t>; </a:t>
            </a:r>
            <a:r>
              <a:rPr lang="en-US" sz="1000" err="1"/>
              <a:t>Epid</a:t>
            </a:r>
            <a:r>
              <a:rPr lang="en-US" sz="1000"/>
              <a:t> Bull 2024;4:1- 72 | DOI 10.25646/11892; MMR = </a:t>
            </a:r>
            <a:r>
              <a:rPr lang="en-US" sz="1000" err="1"/>
              <a:t>Masern</a:t>
            </a:r>
            <a:r>
              <a:rPr lang="en-US" sz="1000"/>
              <a:t>-Mumps-</a:t>
            </a:r>
            <a:r>
              <a:rPr lang="en-US" sz="1000" err="1"/>
              <a:t>Röteln</a:t>
            </a:r>
            <a:r>
              <a:rPr lang="en-US"/>
              <a:t>;</a:t>
            </a:r>
            <a:endParaRPr kumimoji="0" lang="de-DE" sz="1000" b="0" i="0" u="none" strike="noStrike" kern="1200" cap="none" spc="0" normalizeH="0" baseline="0" noProof="0">
              <a:ln>
                <a:noFill/>
              </a:ln>
              <a:solidFill>
                <a:srgbClr val="4E453C"/>
              </a:solidFill>
              <a:effectLst/>
              <a:uLnTx/>
              <a:uFillTx/>
              <a:latin typeface="Arial"/>
              <a:ea typeface="+mn-ea"/>
              <a:cs typeface="+mn-cs"/>
            </a:endParaRPr>
          </a:p>
        </p:txBody>
      </p:sp>
      <p:sp>
        <p:nvSpPr>
          <p:cNvPr id="3" name="Titel 2">
            <a:extLst>
              <a:ext uri="{FF2B5EF4-FFF2-40B4-BE49-F238E27FC236}">
                <a16:creationId xmlns:a16="http://schemas.microsoft.com/office/drawing/2014/main" id="{92703729-9289-D20D-B27C-5BC932A45EA4}"/>
              </a:ext>
            </a:extLst>
          </p:cNvPr>
          <p:cNvSpPr>
            <a:spLocks noGrp="1"/>
          </p:cNvSpPr>
          <p:nvPr>
            <p:ph type="title"/>
          </p:nvPr>
        </p:nvSpPr>
        <p:spPr/>
        <p:txBody>
          <a:bodyPr vert="horz"/>
          <a:lstStyle/>
          <a:p>
            <a:r>
              <a:rPr lang="de-DE"/>
              <a:t>Masern</a:t>
            </a:r>
          </a:p>
        </p:txBody>
      </p:sp>
      <p:sp>
        <p:nvSpPr>
          <p:cNvPr id="8" name="Foliennummernplatzhalter 7">
            <a:extLst>
              <a:ext uri="{FF2B5EF4-FFF2-40B4-BE49-F238E27FC236}">
                <a16:creationId xmlns:a16="http://schemas.microsoft.com/office/drawing/2014/main" id="{BFA3FCF5-AA2D-8A66-7C1D-2DB2AB1D32C1}"/>
              </a:ext>
            </a:extLst>
          </p:cNvPr>
          <p:cNvSpPr>
            <a:spLocks noGrp="1"/>
          </p:cNvSpPr>
          <p:nvPr>
            <p:ph type="sldNum" sz="quarter" idx="21"/>
          </p:nvPr>
        </p:nvSpPr>
        <p:spPr/>
        <p:txBody>
          <a:bodyPr/>
          <a:lstStyle/>
          <a:p>
            <a:fld id="{9F9F533D-B52E-4A2F-BF72-0ADD2D94BD75}" type="slidenum">
              <a:rPr lang="en-GB" smtClean="0"/>
              <a:pPr/>
              <a:t>74</a:t>
            </a:fld>
            <a:endParaRPr lang="en-GB"/>
          </a:p>
        </p:txBody>
      </p:sp>
      <p:grpSp>
        <p:nvGrpSpPr>
          <p:cNvPr id="2" name="Gruppieren 1">
            <a:extLst>
              <a:ext uri="{FF2B5EF4-FFF2-40B4-BE49-F238E27FC236}">
                <a16:creationId xmlns:a16="http://schemas.microsoft.com/office/drawing/2014/main" id="{C4B9CC2F-1DC7-4B72-3F40-9354B3A22247}"/>
              </a:ext>
            </a:extLst>
          </p:cNvPr>
          <p:cNvGrpSpPr/>
          <p:nvPr/>
        </p:nvGrpSpPr>
        <p:grpSpPr>
          <a:xfrm>
            <a:off x="347662" y="1376363"/>
            <a:ext cx="1258888" cy="4789487"/>
            <a:chOff x="347662" y="1376363"/>
            <a:chExt cx="1258888" cy="4789487"/>
          </a:xfrm>
        </p:grpSpPr>
        <p:sp>
          <p:nvSpPr>
            <p:cNvPr id="4" name="Rechteck 3">
              <a:extLst>
                <a:ext uri="{FF2B5EF4-FFF2-40B4-BE49-F238E27FC236}">
                  <a16:creationId xmlns:a16="http://schemas.microsoft.com/office/drawing/2014/main" id="{3FB95176-6605-01F3-C570-8C572E7A50B7}"/>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7395D84-EB2D-AD95-3036-FA5439908A47}"/>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8">
              <a:extLst>
                <a:ext uri="{FF2B5EF4-FFF2-40B4-BE49-F238E27FC236}">
                  <a16:creationId xmlns:a16="http://schemas.microsoft.com/office/drawing/2014/main" id="{D404D812-4907-57DB-5044-6758200D0A4B}"/>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abgerundete Ecken 11">
              <a:extLst>
                <a:ext uri="{FF2B5EF4-FFF2-40B4-BE49-F238E27FC236}">
                  <a16:creationId xmlns:a16="http://schemas.microsoft.com/office/drawing/2014/main" id="{C7EBCE32-3568-40F1-6456-63E6C37F0523}"/>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3" name="Grafik 12" descr="Balkendiagramm Silhouette">
            <a:extLst>
              <a:ext uri="{FF2B5EF4-FFF2-40B4-BE49-F238E27FC236}">
                <a16:creationId xmlns:a16="http://schemas.microsoft.com/office/drawing/2014/main" id="{898F1F78-10A0-F15C-566F-EF85D32FC57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3076" y="1528815"/>
            <a:ext cx="914400" cy="914400"/>
          </a:xfrm>
          <a:prstGeom prst="rect">
            <a:avLst/>
          </a:prstGeom>
        </p:spPr>
      </p:pic>
    </p:spTree>
    <p:extLst>
      <p:ext uri="{BB962C8B-B14F-4D97-AF65-F5344CB8AC3E}">
        <p14:creationId xmlns:p14="http://schemas.microsoft.com/office/powerpoint/2010/main" val="961432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CFD3E0C3-3D1F-D8E2-5D1F-6942BA068A3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2" name="think-cell data - do not delete" hidden="1">
                        <a:extLst>
                          <a:ext uri="{FF2B5EF4-FFF2-40B4-BE49-F238E27FC236}">
                            <a16:creationId xmlns:a16="http://schemas.microsoft.com/office/drawing/2014/main" id="{CFD3E0C3-3D1F-D8E2-5D1F-6942BA068A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Untertitel 8">
            <a:extLst>
              <a:ext uri="{FF2B5EF4-FFF2-40B4-BE49-F238E27FC236}">
                <a16:creationId xmlns:a16="http://schemas.microsoft.com/office/drawing/2014/main" id="{5EB5BD36-A0C1-0307-3F9A-9AEDB16057A4}"/>
              </a:ext>
            </a:extLst>
          </p:cNvPr>
          <p:cNvSpPr>
            <a:spLocks noGrp="1"/>
          </p:cNvSpPr>
          <p:nvPr>
            <p:ph type="subTitle" idx="1"/>
          </p:nvPr>
        </p:nvSpPr>
        <p:spPr/>
        <p:txBody>
          <a:bodyPr/>
          <a:lstStyle/>
          <a:p>
            <a:r>
              <a:rPr lang="de-DE"/>
              <a:t>Einmal oder zweimal impfen?</a:t>
            </a:r>
          </a:p>
        </p:txBody>
      </p:sp>
      <p:pic>
        <p:nvPicPr>
          <p:cNvPr id="8" name="Grafik 7">
            <a:extLst>
              <a:ext uri="{FF2B5EF4-FFF2-40B4-BE49-F238E27FC236}">
                <a16:creationId xmlns:a16="http://schemas.microsoft.com/office/drawing/2014/main" id="{A53C2B60-AE12-6E47-8190-B5E0AB5A07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427" t="14255" r="-310"/>
          <a:stretch/>
        </p:blipFill>
        <p:spPr>
          <a:xfrm>
            <a:off x="1981201" y="1376362"/>
            <a:ext cx="6946900" cy="4807707"/>
          </a:xfrm>
          <a:prstGeom prst="rect">
            <a:avLst/>
          </a:prstGeom>
          <a:noFill/>
        </p:spPr>
      </p:pic>
      <p:sp>
        <p:nvSpPr>
          <p:cNvPr id="10" name="Textplatzhalter 9">
            <a:extLst>
              <a:ext uri="{FF2B5EF4-FFF2-40B4-BE49-F238E27FC236}">
                <a16:creationId xmlns:a16="http://schemas.microsoft.com/office/drawing/2014/main" id="{EE9FD4D6-4C37-3BB9-BFA8-330CE90D5607}"/>
              </a:ext>
            </a:extLst>
          </p:cNvPr>
          <p:cNvSpPr>
            <a:spLocks noGrp="1"/>
          </p:cNvSpPr>
          <p:nvPr>
            <p:ph type="body" sz="quarter" idx="13"/>
          </p:nvPr>
        </p:nvSpPr>
        <p:spPr>
          <a:xfrm>
            <a:off x="365125" y="6277407"/>
            <a:ext cx="10336213"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err="1">
                <a:ln>
                  <a:noFill/>
                </a:ln>
                <a:solidFill>
                  <a:srgbClr val="544F40"/>
                </a:solidFill>
                <a:effectLst/>
                <a:uLnTx/>
                <a:uFillTx/>
              </a:rPr>
              <a:t>Faktenblätter</a:t>
            </a:r>
            <a:r>
              <a:rPr kumimoji="0" lang="en-GB" sz="1000" b="0" i="0" u="none" strike="noStrike" kern="1200" cap="none" spc="0" normalizeH="0" baseline="0" noProof="0">
                <a:ln>
                  <a:noFill/>
                </a:ln>
                <a:solidFill>
                  <a:srgbClr val="544F40"/>
                </a:solidFill>
                <a:effectLst/>
                <a:uLnTx/>
                <a:uFillTx/>
              </a:rPr>
              <a:t> </a:t>
            </a:r>
            <a:r>
              <a:rPr kumimoji="0" lang="en-GB" sz="1000" b="0" i="0" u="none" strike="noStrike" kern="1200" cap="none" spc="0" normalizeH="0" baseline="0" noProof="0" err="1">
                <a:ln>
                  <a:noFill/>
                </a:ln>
                <a:solidFill>
                  <a:srgbClr val="544F40"/>
                </a:solidFill>
                <a:effectLst/>
                <a:uLnTx/>
                <a:uFillTx/>
              </a:rPr>
              <a:t>zum</a:t>
            </a:r>
            <a:r>
              <a:rPr kumimoji="0" lang="en-GB" sz="1000" b="0" i="0" u="none" strike="noStrike" kern="1200" cap="none" spc="0" normalizeH="0" baseline="0" noProof="0">
                <a:ln>
                  <a:noFill/>
                </a:ln>
                <a:solidFill>
                  <a:srgbClr val="544F40"/>
                </a:solidFill>
                <a:effectLst/>
                <a:uLnTx/>
                <a:uFillTx/>
              </a:rPr>
              <a:t> </a:t>
            </a:r>
            <a:r>
              <a:rPr kumimoji="0" lang="en-GB" sz="1000" b="0" i="0" u="none" strike="noStrike" kern="1200" cap="none" spc="0" normalizeH="0" baseline="0" noProof="0" err="1">
                <a:ln>
                  <a:noFill/>
                </a:ln>
                <a:solidFill>
                  <a:srgbClr val="544F40"/>
                </a:solidFill>
                <a:effectLst/>
                <a:uLnTx/>
                <a:uFillTx/>
              </a:rPr>
              <a:t>Impfen</a:t>
            </a:r>
            <a:r>
              <a:rPr kumimoji="0" lang="en-GB" sz="1000" b="0" i="0" u="none" strike="noStrike" kern="1200" cap="none" spc="0" normalizeH="0" baseline="0" noProof="0">
                <a:ln>
                  <a:noFill/>
                </a:ln>
                <a:solidFill>
                  <a:srgbClr val="544F40"/>
                </a:solidFill>
                <a:effectLst/>
                <a:uLnTx/>
                <a:uFillTx/>
              </a:rPr>
              <a:t>, RKI </a:t>
            </a:r>
            <a:r>
              <a:rPr kumimoji="0" lang="en-GB" sz="1000" b="0" i="0" u="none" strike="noStrike" kern="1200" cap="none" spc="0" normalizeH="0" baseline="0" noProof="0" err="1">
                <a:ln>
                  <a:noFill/>
                </a:ln>
                <a:solidFill>
                  <a:srgbClr val="544F40"/>
                </a:solidFill>
                <a:effectLst/>
                <a:uLnTx/>
                <a:uFillTx/>
              </a:rPr>
              <a:t>März</a:t>
            </a:r>
            <a:r>
              <a:rPr kumimoji="0" lang="en-GB" sz="1000" b="0" i="0" u="none" strike="noStrike" kern="1200" cap="none" spc="0" normalizeH="0" baseline="0" noProof="0">
                <a:ln>
                  <a:noFill/>
                </a:ln>
                <a:solidFill>
                  <a:srgbClr val="544F40"/>
                </a:solidFill>
                <a:effectLst/>
                <a:uLnTx/>
                <a:uFillTx/>
              </a:rPr>
              <a:t> 2020 (</a:t>
            </a:r>
            <a:r>
              <a:rPr kumimoji="0" lang="en-GB" sz="1000" b="0" i="0" u="none" strike="noStrike" kern="1200" cap="none" spc="0" normalizeH="0" baseline="0" noProof="0" err="1">
                <a:ln>
                  <a:noFill/>
                </a:ln>
                <a:solidFill>
                  <a:srgbClr val="544F40"/>
                </a:solidFill>
                <a:effectLst/>
                <a:uLnTx/>
                <a:uFillTx/>
              </a:rPr>
              <a:t>letzter</a:t>
            </a:r>
            <a:r>
              <a:rPr kumimoji="0" lang="en-GB" sz="1000" b="0" i="0" u="none" strike="noStrike" kern="1200" cap="none" spc="0" normalizeH="0" baseline="0" noProof="0">
                <a:ln>
                  <a:noFill/>
                </a:ln>
                <a:solidFill>
                  <a:srgbClr val="544F40"/>
                </a:solidFill>
                <a:effectLst/>
                <a:uLnTx/>
                <a:uFillTx/>
              </a:rPr>
              <a:t> </a:t>
            </a:r>
            <a:r>
              <a:rPr kumimoji="0" lang="en-GB" sz="1000" b="0" i="0" u="none" strike="noStrike" kern="1200" cap="none" spc="0" normalizeH="0" baseline="0" noProof="0" err="1">
                <a:ln>
                  <a:noFill/>
                </a:ln>
                <a:solidFill>
                  <a:srgbClr val="544F40"/>
                </a:solidFill>
                <a:effectLst/>
                <a:uLnTx/>
                <a:uFillTx/>
              </a:rPr>
              <a:t>Zugriff</a:t>
            </a:r>
            <a:r>
              <a:rPr kumimoji="0" lang="en-GB" sz="1000" b="0" i="0" u="none" strike="noStrike" kern="1200" cap="none" spc="0" normalizeH="0" baseline="0" noProof="0">
                <a:ln>
                  <a:noFill/>
                </a:ln>
                <a:solidFill>
                  <a:srgbClr val="544F40"/>
                </a:solidFill>
                <a:effectLst/>
                <a:uLnTx/>
                <a:uFillTx/>
              </a:rPr>
              <a:t>: 17.01.2024)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44F40"/>
                </a:solidFill>
                <a:effectLst/>
                <a:uLnTx/>
                <a:uFillTx/>
                <a:hlinkClick r:id="rId7"/>
              </a:rPr>
              <a:t>https://www.rki.de/DE/Content/Infekt/Impfen/Materialien/Faktenblaetter/Masern.pdf?__blob=publicationFile</a:t>
            </a:r>
            <a:r>
              <a:rPr lang="en-GB">
                <a:solidFill>
                  <a:srgbClr val="544F40"/>
                </a:solidFill>
              </a:rPr>
              <a:t> </a:t>
            </a:r>
            <a:endParaRPr kumimoji="0" lang="en-GB" sz="1000" b="0" i="0" u="none" strike="noStrike" kern="1200" cap="none" spc="0" normalizeH="0" baseline="0" noProof="0">
              <a:ln>
                <a:noFill/>
              </a:ln>
              <a:solidFill>
                <a:srgbClr val="544F40"/>
              </a:solidFill>
              <a:effectLst/>
              <a:uLnTx/>
              <a:uFillTx/>
            </a:endParaRPr>
          </a:p>
        </p:txBody>
      </p:sp>
      <p:sp>
        <p:nvSpPr>
          <p:cNvPr id="7" name="Titel 6">
            <a:extLst>
              <a:ext uri="{FF2B5EF4-FFF2-40B4-BE49-F238E27FC236}">
                <a16:creationId xmlns:a16="http://schemas.microsoft.com/office/drawing/2014/main" id="{2AB4C085-E0E7-B33B-7AD5-929F8B1C988E}"/>
              </a:ext>
            </a:extLst>
          </p:cNvPr>
          <p:cNvSpPr>
            <a:spLocks noGrp="1"/>
          </p:cNvSpPr>
          <p:nvPr>
            <p:ph type="title"/>
          </p:nvPr>
        </p:nvSpPr>
        <p:spPr>
          <a:xfrm>
            <a:off x="365125" y="288006"/>
            <a:ext cx="11460163" cy="424732"/>
          </a:xfrm>
        </p:spPr>
        <p:txBody>
          <a:bodyPr vert="horz"/>
          <a:lstStyle/>
          <a:p>
            <a:r>
              <a:rPr lang="de-DE"/>
              <a:t>Masern</a:t>
            </a:r>
          </a:p>
        </p:txBody>
      </p:sp>
      <p:sp>
        <p:nvSpPr>
          <p:cNvPr id="11" name="Foliennummernplatzhalter 10">
            <a:extLst>
              <a:ext uri="{FF2B5EF4-FFF2-40B4-BE49-F238E27FC236}">
                <a16:creationId xmlns:a16="http://schemas.microsoft.com/office/drawing/2014/main" id="{6965A0A5-73EB-6F43-576A-E480811E7756}"/>
              </a:ext>
            </a:extLst>
          </p:cNvPr>
          <p:cNvSpPr>
            <a:spLocks noGrp="1"/>
          </p:cNvSpPr>
          <p:nvPr>
            <p:ph type="sldNum" sz="quarter" idx="21"/>
          </p:nvPr>
        </p:nvSpPr>
        <p:spPr/>
        <p:txBody>
          <a:bodyPr/>
          <a:lstStyle/>
          <a:p>
            <a:fld id="{9F9F533D-B52E-4A2F-BF72-0ADD2D94BD75}" type="slidenum">
              <a:rPr lang="en-GB" smtClean="0"/>
              <a:pPr/>
              <a:t>75</a:t>
            </a:fld>
            <a:endParaRPr lang="en-GB"/>
          </a:p>
        </p:txBody>
      </p:sp>
      <p:grpSp>
        <p:nvGrpSpPr>
          <p:cNvPr id="2" name="Gruppieren 1">
            <a:extLst>
              <a:ext uri="{FF2B5EF4-FFF2-40B4-BE49-F238E27FC236}">
                <a16:creationId xmlns:a16="http://schemas.microsoft.com/office/drawing/2014/main" id="{10541759-50AA-E3D6-C046-4B430443E2D5}"/>
              </a:ext>
            </a:extLst>
          </p:cNvPr>
          <p:cNvGrpSpPr/>
          <p:nvPr/>
        </p:nvGrpSpPr>
        <p:grpSpPr>
          <a:xfrm>
            <a:off x="347662" y="1376363"/>
            <a:ext cx="1258888" cy="4789487"/>
            <a:chOff x="347662" y="1376363"/>
            <a:chExt cx="1258888" cy="4789487"/>
          </a:xfrm>
        </p:grpSpPr>
        <p:sp>
          <p:nvSpPr>
            <p:cNvPr id="3" name="Rechteck 2">
              <a:extLst>
                <a:ext uri="{FF2B5EF4-FFF2-40B4-BE49-F238E27FC236}">
                  <a16:creationId xmlns:a16="http://schemas.microsoft.com/office/drawing/2014/main" id="{4564AF33-B65C-2E09-7345-687754DE5121}"/>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DF35DEAB-A52E-B869-A0C7-7B06F212125C}"/>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3F517F07-CBBB-E1B5-8FBB-FCAA62D5D544}"/>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06612FB3-21D6-3EB7-3554-850011F8361E}"/>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3" name="Grafik 12" descr="Dokument Silhouette">
            <a:extLst>
              <a:ext uri="{FF2B5EF4-FFF2-40B4-BE49-F238E27FC236}">
                <a16:creationId xmlns:a16="http://schemas.microsoft.com/office/drawing/2014/main" id="{BFFC216F-7F1A-5BD6-18CA-A52C2BD8D20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0318" y="1532961"/>
            <a:ext cx="914400" cy="914400"/>
          </a:xfrm>
          <a:prstGeom prst="rect">
            <a:avLst/>
          </a:prstGeom>
        </p:spPr>
      </p:pic>
    </p:spTree>
    <p:extLst>
      <p:ext uri="{BB962C8B-B14F-4D97-AF65-F5344CB8AC3E}">
        <p14:creationId xmlns:p14="http://schemas.microsoft.com/office/powerpoint/2010/main" val="164579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31BE0-9F88-5776-1A2B-BA5D523D23D8}"/>
              </a:ext>
            </a:extLst>
          </p:cNvPr>
          <p:cNvSpPr>
            <a:spLocks noGrp="1"/>
          </p:cNvSpPr>
          <p:nvPr>
            <p:ph type="title"/>
          </p:nvPr>
        </p:nvSpPr>
        <p:spPr/>
        <p:txBody>
          <a:bodyPr>
            <a:normAutofit/>
          </a:bodyPr>
          <a:lstStyle/>
          <a:p>
            <a:r>
              <a:rPr lang="de-DE" sz="3200" dirty="0">
                <a:latin typeface="Arial" panose="020B0604020202020204" pitchFamily="34" charset="0"/>
                <a:cs typeface="Arial" panose="020B0604020202020204" pitchFamily="34" charset="0"/>
              </a:rPr>
              <a:t>Kasuistik Leberzirrhose</a:t>
            </a:r>
          </a:p>
        </p:txBody>
      </p:sp>
      <p:sp>
        <p:nvSpPr>
          <p:cNvPr id="3" name="Inhaltsplatzhalter 2">
            <a:extLst>
              <a:ext uri="{FF2B5EF4-FFF2-40B4-BE49-F238E27FC236}">
                <a16:creationId xmlns:a16="http://schemas.microsoft.com/office/drawing/2014/main" id="{C64BE07A-6FBD-400C-8001-393F2A83602F}"/>
              </a:ext>
            </a:extLst>
          </p:cNvPr>
          <p:cNvSpPr>
            <a:spLocks noGrp="1"/>
          </p:cNvSpPr>
          <p:nvPr>
            <p:ph idx="1"/>
          </p:nvPr>
        </p:nvSpPr>
        <p:spPr/>
        <p:txBody>
          <a:bodyPr/>
          <a:lstStyle/>
          <a:p>
            <a:r>
              <a:rPr lang="de-DE" dirty="0"/>
              <a:t>44 jähriger Mann mit Alkohol- toxischer Leberzirrhose. </a:t>
            </a:r>
            <a:br>
              <a:rPr lang="de-DE" dirty="0"/>
            </a:br>
            <a:r>
              <a:rPr lang="de-DE" dirty="0"/>
              <a:t>Passagere Dekompensation nach inkompletter </a:t>
            </a:r>
            <a:r>
              <a:rPr lang="de-DE" dirty="0" err="1"/>
              <a:t>Pfortaderthrombose</a:t>
            </a:r>
            <a:r>
              <a:rPr lang="de-DE" dirty="0"/>
              <a:t> / Alkoholhepatitis </a:t>
            </a:r>
          </a:p>
          <a:p>
            <a:pPr marL="0" indent="0">
              <a:buNone/>
            </a:pPr>
            <a:r>
              <a:rPr lang="de-DE" dirty="0"/>
              <a:t>Jetzt Rekompensation. Plan: Listung </a:t>
            </a:r>
            <a:r>
              <a:rPr lang="de-DE" dirty="0" err="1"/>
              <a:t>LTx</a:t>
            </a:r>
            <a:r>
              <a:rPr lang="de-DE" dirty="0"/>
              <a:t>  </a:t>
            </a:r>
          </a:p>
          <a:p>
            <a:pPr marL="0" indent="0">
              <a:buNone/>
            </a:pPr>
            <a:endParaRPr lang="de-DE" dirty="0"/>
          </a:p>
          <a:p>
            <a:pPr marL="0" indent="0">
              <a:buNone/>
            </a:pPr>
            <a:r>
              <a:rPr lang="de-DE" dirty="0"/>
              <a:t>Impfungen?</a:t>
            </a:r>
            <a:br>
              <a:rPr lang="de-DE" dirty="0"/>
            </a:br>
            <a:endParaRPr lang="de-DE" dirty="0"/>
          </a:p>
        </p:txBody>
      </p:sp>
    </p:spTree>
    <p:extLst>
      <p:ext uri="{BB962C8B-B14F-4D97-AF65-F5344CB8AC3E}">
        <p14:creationId xmlns:p14="http://schemas.microsoft.com/office/powerpoint/2010/main" val="455674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73101-4D5E-89E8-C0FE-2638CA1E5023}"/>
              </a:ext>
            </a:extLst>
          </p:cNvPr>
          <p:cNvSpPr>
            <a:spLocks noGrp="1"/>
          </p:cNvSpPr>
          <p:nvPr>
            <p:ph type="title"/>
          </p:nvPr>
        </p:nvSpPr>
        <p:spPr/>
        <p:txBody>
          <a:bodyPr>
            <a:normAutofit fontScale="90000"/>
          </a:bodyPr>
          <a:lstStyle/>
          <a:p>
            <a:r>
              <a:rPr lang="de-DE" dirty="0"/>
              <a:t>Impfempfehlungen bei </a:t>
            </a:r>
            <a:br>
              <a:rPr lang="de-DE" dirty="0"/>
            </a:br>
            <a:r>
              <a:rPr lang="de-DE" dirty="0"/>
              <a:t>chronischer Lebererkrankung/Leberzirrhose oder Therapie mit Immunsuppressiva</a:t>
            </a:r>
          </a:p>
        </p:txBody>
      </p:sp>
      <p:sp>
        <p:nvSpPr>
          <p:cNvPr id="5" name="Textfeld 4">
            <a:extLst>
              <a:ext uri="{FF2B5EF4-FFF2-40B4-BE49-F238E27FC236}">
                <a16:creationId xmlns:a16="http://schemas.microsoft.com/office/drawing/2014/main" id="{1FAC9022-0B23-A1C3-0948-4CF58F2C984E}"/>
              </a:ext>
            </a:extLst>
          </p:cNvPr>
          <p:cNvSpPr txBox="1"/>
          <p:nvPr/>
        </p:nvSpPr>
        <p:spPr>
          <a:xfrm>
            <a:off x="4100670" y="6365277"/>
            <a:ext cx="7253130" cy="369332"/>
          </a:xfrm>
          <a:prstGeom prst="rect">
            <a:avLst/>
          </a:prstGeom>
          <a:noFill/>
        </p:spPr>
        <p:txBody>
          <a:bodyPr wrap="square">
            <a:spAutoFit/>
          </a:bodyPr>
          <a:lstStyle/>
          <a:p>
            <a:r>
              <a:rPr lang="en-US" dirty="0"/>
              <a:t>Swiss Medical Forum 2023;23(35):1260–1262</a:t>
            </a:r>
            <a:endParaRPr lang="de-DE" dirty="0"/>
          </a:p>
        </p:txBody>
      </p:sp>
      <p:pic>
        <p:nvPicPr>
          <p:cNvPr id="7" name="Grafik 6">
            <a:extLst>
              <a:ext uri="{FF2B5EF4-FFF2-40B4-BE49-F238E27FC236}">
                <a16:creationId xmlns:a16="http://schemas.microsoft.com/office/drawing/2014/main" id="{B9B06871-EC70-2800-1C58-8BC49A371977}"/>
              </a:ext>
            </a:extLst>
          </p:cNvPr>
          <p:cNvPicPr>
            <a:picLocks noChangeAspect="1"/>
          </p:cNvPicPr>
          <p:nvPr/>
        </p:nvPicPr>
        <p:blipFill>
          <a:blip r:embed="rId3"/>
          <a:stretch>
            <a:fillRect/>
          </a:stretch>
        </p:blipFill>
        <p:spPr>
          <a:xfrm>
            <a:off x="920311" y="123390"/>
            <a:ext cx="9541357" cy="6118659"/>
          </a:xfrm>
          <a:prstGeom prst="rect">
            <a:avLst/>
          </a:prstGeom>
        </p:spPr>
      </p:pic>
    </p:spTree>
    <p:extLst>
      <p:ext uri="{BB962C8B-B14F-4D97-AF65-F5344CB8AC3E}">
        <p14:creationId xmlns:p14="http://schemas.microsoft.com/office/powerpoint/2010/main" val="3738679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2" y="247911"/>
            <a:ext cx="10729912"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fontAlgn="auto">
              <a:spcBef>
                <a:spcPct val="0"/>
              </a:spcBef>
              <a:spcAft>
                <a:spcPts val="0"/>
              </a:spcAft>
              <a:buClr>
                <a:srgbClr val="FC1921"/>
              </a:buClr>
              <a:buSzTx/>
              <a:tabLst/>
              <a:defRPr/>
            </a:pPr>
            <a:r>
              <a:rPr lang="en-US" sz="3200" dirty="0" err="1">
                <a:solidFill>
                  <a:schemeClr val="tx1"/>
                </a:solidFill>
                <a:latin typeface="Arial" panose="020B0604020202020204" pitchFamily="34" charset="0"/>
                <a:ea typeface="+mj-ea"/>
                <a:cs typeface="Arial" panose="020B0604020202020204" pitchFamily="34" charset="0"/>
              </a:rPr>
              <a:t>Impfen</a:t>
            </a:r>
            <a:r>
              <a:rPr lang="en-US" sz="3200" dirty="0">
                <a:solidFill>
                  <a:schemeClr val="tx1"/>
                </a:solidFill>
                <a:latin typeface="Arial" panose="020B0604020202020204" pitchFamily="34" charset="0"/>
                <a:ea typeface="+mj-ea"/>
                <a:cs typeface="Arial" panose="020B0604020202020204" pitchFamily="34" charset="0"/>
              </a:rPr>
              <a:t> </a:t>
            </a:r>
            <a:r>
              <a:rPr lang="en-US" sz="3200" dirty="0" err="1">
                <a:solidFill>
                  <a:schemeClr val="tx1"/>
                </a:solidFill>
                <a:latin typeface="Arial" panose="020B0604020202020204" pitchFamily="34" charset="0"/>
                <a:ea typeface="+mj-ea"/>
                <a:cs typeface="Arial" panose="020B0604020202020204" pitchFamily="34" charset="0"/>
              </a:rPr>
              <a:t>bei</a:t>
            </a:r>
            <a:r>
              <a:rPr lang="en-US" sz="3200" dirty="0">
                <a:solidFill>
                  <a:schemeClr val="tx1"/>
                </a:solidFill>
                <a:latin typeface="Arial" panose="020B0604020202020204" pitchFamily="34" charset="0"/>
                <a:ea typeface="+mj-ea"/>
                <a:cs typeface="Arial" panose="020B0604020202020204" pitchFamily="34" charset="0"/>
              </a:rPr>
              <a:t> </a:t>
            </a:r>
            <a:r>
              <a:rPr lang="en-US" sz="3200" dirty="0" err="1">
                <a:solidFill>
                  <a:schemeClr val="tx1"/>
                </a:solidFill>
                <a:latin typeface="Arial" panose="020B0604020202020204" pitchFamily="34" charset="0"/>
                <a:ea typeface="+mj-ea"/>
                <a:cs typeface="Arial" panose="020B0604020202020204" pitchFamily="34" charset="0"/>
              </a:rPr>
              <a:t>Immunschwäche</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78</a:t>
            </a:fld>
            <a:endParaRPr lang="de-DE" dirty="0"/>
          </a:p>
        </p:txBody>
      </p:sp>
      <p:sp>
        <p:nvSpPr>
          <p:cNvPr id="7" name="Textfeld 6">
            <a:extLst>
              <a:ext uri="{FF2B5EF4-FFF2-40B4-BE49-F238E27FC236}">
                <a16:creationId xmlns:a16="http://schemas.microsoft.com/office/drawing/2014/main" id="{71E66127-4BDD-B4C7-FA37-B0883EA7FA7C}"/>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rPr>
              <a:t>https://www.wirfuersimpfen.de/impfungen-bei-immunschwache</a:t>
            </a:r>
          </a:p>
        </p:txBody>
      </p:sp>
      <p:pic>
        <p:nvPicPr>
          <p:cNvPr id="6" name="Grafik 5">
            <a:extLst>
              <a:ext uri="{FF2B5EF4-FFF2-40B4-BE49-F238E27FC236}">
                <a16:creationId xmlns:a16="http://schemas.microsoft.com/office/drawing/2014/main" id="{82474C4B-7112-8920-53FB-42BEDBB69059}"/>
              </a:ext>
            </a:extLst>
          </p:cNvPr>
          <p:cNvPicPr>
            <a:picLocks noChangeAspect="1"/>
          </p:cNvPicPr>
          <p:nvPr/>
        </p:nvPicPr>
        <p:blipFill>
          <a:blip r:embed="rId2"/>
          <a:stretch>
            <a:fillRect/>
          </a:stretch>
        </p:blipFill>
        <p:spPr>
          <a:xfrm>
            <a:off x="742950" y="709612"/>
            <a:ext cx="10706100" cy="5438775"/>
          </a:xfrm>
          <a:prstGeom prst="rect">
            <a:avLst/>
          </a:prstGeom>
        </p:spPr>
      </p:pic>
    </p:spTree>
    <p:extLst>
      <p:ext uri="{BB962C8B-B14F-4D97-AF65-F5344CB8AC3E}">
        <p14:creationId xmlns:p14="http://schemas.microsoft.com/office/powerpoint/2010/main" val="2413957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825A3A5-B34F-A336-6B91-6429C16CBA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5" name="think-cell data - do not delete" hidden="1">
                        <a:extLst>
                          <a:ext uri="{FF2B5EF4-FFF2-40B4-BE49-F238E27FC236}">
                            <a16:creationId xmlns:a16="http://schemas.microsoft.com/office/drawing/2014/main" id="{D825A3A5-B34F-A336-6B91-6429C16CBA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C82BC5D6-0F3F-EDDC-0878-8FE752504BFC}"/>
              </a:ext>
            </a:extLst>
          </p:cNvPr>
          <p:cNvSpPr>
            <a:spLocks noGrp="1"/>
          </p:cNvSpPr>
          <p:nvPr>
            <p:ph type="title" idx="4294967295"/>
          </p:nvPr>
        </p:nvSpPr>
        <p:spPr>
          <a:xfrm>
            <a:off x="365125" y="284928"/>
            <a:ext cx="11460163" cy="430887"/>
          </a:xfrm>
        </p:spPr>
        <p:txBody>
          <a:bodyPr vert="horz">
            <a:normAutofit fontScale="90000"/>
          </a:bodyPr>
          <a:lstStyle/>
          <a:p>
            <a:r>
              <a:rPr lang="de-DE" dirty="0"/>
              <a:t>Nützliche Links der Impfakademie</a:t>
            </a:r>
          </a:p>
        </p:txBody>
      </p:sp>
      <p:sp>
        <p:nvSpPr>
          <p:cNvPr id="9" name="Foliennummernplatzhalter 8">
            <a:extLst>
              <a:ext uri="{FF2B5EF4-FFF2-40B4-BE49-F238E27FC236}">
                <a16:creationId xmlns:a16="http://schemas.microsoft.com/office/drawing/2014/main" id="{7996AAA3-3860-6DE1-8EB2-D45AACBF6624}"/>
              </a:ext>
            </a:extLst>
          </p:cNvPr>
          <p:cNvSpPr>
            <a:spLocks noGrp="1"/>
          </p:cNvSpPr>
          <p:nvPr>
            <p:ph type="sldNum" sz="quarter" idx="21"/>
          </p:nvPr>
        </p:nvSpPr>
        <p:spPr/>
        <p:txBody>
          <a:bodyPr/>
          <a:lstStyle/>
          <a:p>
            <a:fld id="{9F9F533D-B52E-4A2F-BF72-0ADD2D94BD75}" type="slidenum">
              <a:rPr lang="en-GB" smtClean="0"/>
              <a:pPr/>
              <a:t>79</a:t>
            </a:fld>
            <a:endParaRPr lang="en-GB"/>
          </a:p>
        </p:txBody>
      </p:sp>
      <p:sp>
        <p:nvSpPr>
          <p:cNvPr id="12" name="Untertitel 11">
            <a:extLst>
              <a:ext uri="{FF2B5EF4-FFF2-40B4-BE49-F238E27FC236}">
                <a16:creationId xmlns:a16="http://schemas.microsoft.com/office/drawing/2014/main" id="{A5FAD336-3BC7-1C9A-87B0-8F9F76F68DF6}"/>
              </a:ext>
            </a:extLst>
          </p:cNvPr>
          <p:cNvSpPr>
            <a:spLocks noGrp="1"/>
          </p:cNvSpPr>
          <p:nvPr>
            <p:ph type="subTitle" idx="4294967295"/>
          </p:nvPr>
        </p:nvSpPr>
        <p:spPr>
          <a:xfrm>
            <a:off x="365125" y="694950"/>
            <a:ext cx="11460164" cy="352800"/>
          </a:xfrm>
        </p:spPr>
        <p:txBody>
          <a:bodyPr>
            <a:normAutofit fontScale="77500" lnSpcReduction="20000"/>
          </a:bodyPr>
          <a:lstStyle/>
          <a:p>
            <a:r>
              <a:rPr lang="de-DE" dirty="0"/>
              <a:t>Gebündelte thema-spezifische Informationen &amp; Weiterbildungsangebote der Impfakademie</a:t>
            </a:r>
          </a:p>
        </p:txBody>
      </p:sp>
      <p:sp>
        <p:nvSpPr>
          <p:cNvPr id="4" name="Textplatzhalter 3">
            <a:extLst>
              <a:ext uri="{FF2B5EF4-FFF2-40B4-BE49-F238E27FC236}">
                <a16:creationId xmlns:a16="http://schemas.microsoft.com/office/drawing/2014/main" id="{C588159B-4C46-E4D1-8D9F-3C0CEE823D8F}"/>
              </a:ext>
            </a:extLst>
          </p:cNvPr>
          <p:cNvSpPr>
            <a:spLocks noGrp="1"/>
          </p:cNvSpPr>
          <p:nvPr>
            <p:ph type="body" sz="quarter" idx="13"/>
          </p:nvPr>
        </p:nvSpPr>
        <p:spPr/>
        <p:txBody>
          <a:bodyPr/>
          <a:lstStyle/>
          <a:p>
            <a:endParaRPr lang="de-DE"/>
          </a:p>
        </p:txBody>
      </p:sp>
      <p:pic>
        <p:nvPicPr>
          <p:cNvPr id="3" name="Grafik 2" descr="Ein Bild, das Muster, Quadrat, Grafiken, Pixel enthält.&#10;&#10;Automatisch generierte Beschreibung">
            <a:extLst>
              <a:ext uri="{FF2B5EF4-FFF2-40B4-BE49-F238E27FC236}">
                <a16:creationId xmlns:a16="http://schemas.microsoft.com/office/drawing/2014/main" id="{76770F2A-3022-470A-AAC9-A901BB3F4F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7328" y="1274763"/>
            <a:ext cx="1483200" cy="1483200"/>
          </a:xfrm>
          <a:prstGeom prst="rect">
            <a:avLst/>
          </a:prstGeom>
        </p:spPr>
      </p:pic>
      <p:sp>
        <p:nvSpPr>
          <p:cNvPr id="7" name="Textfeld 6">
            <a:extLst>
              <a:ext uri="{FF2B5EF4-FFF2-40B4-BE49-F238E27FC236}">
                <a16:creationId xmlns:a16="http://schemas.microsoft.com/office/drawing/2014/main" id="{A1E15400-316B-5715-AE18-545BE76FDE36}"/>
              </a:ext>
            </a:extLst>
          </p:cNvPr>
          <p:cNvSpPr txBox="1"/>
          <p:nvPr/>
        </p:nvSpPr>
        <p:spPr>
          <a:xfrm>
            <a:off x="1234440" y="1737253"/>
            <a:ext cx="6108192" cy="738664"/>
          </a:xfrm>
          <a:prstGeom prst="rect">
            <a:avLst/>
          </a:prstGeom>
          <a:noFill/>
        </p:spPr>
        <p:txBody>
          <a:bodyPr wrap="square">
            <a:spAutoFit/>
          </a:bodyPr>
          <a:lstStyle/>
          <a:p>
            <a:pPr marL="342900" lvl="0" indent="-342900">
              <a:buFont typeface="Symbol" panose="05050102010706020507" pitchFamily="18" charset="2"/>
              <a:buChar char=""/>
            </a:pPr>
            <a:r>
              <a:rPr lang="de-DE" sz="2400" dirty="0">
                <a:effectLst/>
                <a:latin typeface="Calibri" panose="020F0502020204030204" pitchFamily="34" charset="0"/>
                <a:ea typeface="Times New Roman" panose="02020603050405020304" pitchFamily="18" charset="0"/>
              </a:rPr>
              <a:t>RSV-Hub: </a:t>
            </a:r>
          </a:p>
          <a:p>
            <a:pPr lvl="0"/>
            <a:r>
              <a:rPr lang="de-DE" sz="1800" u="sng" dirty="0">
                <a:solidFill>
                  <a:srgbClr val="0563C1"/>
                </a:solidFill>
                <a:effectLst/>
                <a:latin typeface="Calibri" panose="020F0502020204030204" pitchFamily="34" charset="0"/>
                <a:ea typeface="Times New Roman" panose="02020603050405020304" pitchFamily="18" charset="0"/>
                <a:hlinkClick r:id="rId6"/>
              </a:rPr>
              <a:t>https://www.impfakademie.de/hubs/rsv/</a:t>
            </a:r>
            <a:endParaRPr lang="de-DE" sz="1800" dirty="0">
              <a:effectLst/>
              <a:latin typeface="Calibri" panose="020F0502020204030204" pitchFamily="34" charset="0"/>
              <a:ea typeface="Calibri" panose="020F0502020204030204" pitchFamily="34" charset="0"/>
            </a:endParaRPr>
          </a:p>
        </p:txBody>
      </p:sp>
      <p:pic>
        <p:nvPicPr>
          <p:cNvPr id="11" name="Grafik 10" descr="Ein Bild, das Muster, Quadrat, Pixel enthält.&#10;&#10;Automatisch generierte Beschreibung">
            <a:extLst>
              <a:ext uri="{FF2B5EF4-FFF2-40B4-BE49-F238E27FC236}">
                <a16:creationId xmlns:a16="http://schemas.microsoft.com/office/drawing/2014/main" id="{8BE1DB56-D7AC-2613-8F3D-E1D7F71D68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77328" y="2916562"/>
            <a:ext cx="1481328" cy="1481328"/>
          </a:xfrm>
          <a:prstGeom prst="rect">
            <a:avLst/>
          </a:prstGeom>
        </p:spPr>
      </p:pic>
      <p:sp>
        <p:nvSpPr>
          <p:cNvPr id="14" name="Textfeld 13">
            <a:extLst>
              <a:ext uri="{FF2B5EF4-FFF2-40B4-BE49-F238E27FC236}">
                <a16:creationId xmlns:a16="http://schemas.microsoft.com/office/drawing/2014/main" id="{677A82A2-33F4-D53A-1CFF-9A9CBDEE3578}"/>
              </a:ext>
            </a:extLst>
          </p:cNvPr>
          <p:cNvSpPr txBox="1"/>
          <p:nvPr/>
        </p:nvSpPr>
        <p:spPr>
          <a:xfrm>
            <a:off x="1234440" y="3092117"/>
            <a:ext cx="6108192" cy="738664"/>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Herpes-zoster-Hub:</a:t>
            </a:r>
          </a:p>
          <a:p>
            <a:pPr lvl="0"/>
            <a:r>
              <a:rPr lang="de-DE" sz="1800" dirty="0">
                <a:effectLst/>
                <a:latin typeface="Calibri" panose="020F0502020204030204" pitchFamily="34" charset="0"/>
                <a:ea typeface="Times New Roman" panose="02020603050405020304" pitchFamily="18"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8"/>
              </a:rPr>
              <a:t>https://www.impfakademie.de/hubs/herpes-zoster/</a:t>
            </a:r>
            <a:r>
              <a:rPr lang="de-DE" sz="1800" dirty="0">
                <a:effectLst/>
                <a:latin typeface="Calibri" panose="020F0502020204030204" pitchFamily="34" charset="0"/>
                <a:ea typeface="Times New Roman" panose="02020603050405020304" pitchFamily="18" charset="0"/>
              </a:rPr>
              <a:t> </a:t>
            </a:r>
            <a:endParaRPr lang="de-DE" sz="1800" dirty="0">
              <a:effectLst/>
              <a:latin typeface="Calibri" panose="020F0502020204030204" pitchFamily="34" charset="0"/>
              <a:ea typeface="Calibri" panose="020F0502020204030204" pitchFamily="34" charset="0"/>
            </a:endParaRPr>
          </a:p>
        </p:txBody>
      </p:sp>
      <p:pic>
        <p:nvPicPr>
          <p:cNvPr id="17" name="Grafik 16" descr="Ein Bild, das Muster, Quadrat, Pixel enthält.&#10;&#10;Automatisch generierte Beschreibung">
            <a:extLst>
              <a:ext uri="{FF2B5EF4-FFF2-40B4-BE49-F238E27FC236}">
                <a16:creationId xmlns:a16="http://schemas.microsoft.com/office/drawing/2014/main" id="{27086B0B-27FA-487A-54A0-A9B9173A29C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77328" y="4579701"/>
            <a:ext cx="1483200" cy="1483200"/>
          </a:xfrm>
          <a:prstGeom prst="rect">
            <a:avLst/>
          </a:prstGeom>
        </p:spPr>
      </p:pic>
      <p:sp>
        <p:nvSpPr>
          <p:cNvPr id="19" name="Textfeld 18">
            <a:extLst>
              <a:ext uri="{FF2B5EF4-FFF2-40B4-BE49-F238E27FC236}">
                <a16:creationId xmlns:a16="http://schemas.microsoft.com/office/drawing/2014/main" id="{F44C22DC-C6D4-87BF-66D9-610DDA0B7371}"/>
              </a:ext>
            </a:extLst>
          </p:cNvPr>
          <p:cNvSpPr txBox="1"/>
          <p:nvPr/>
        </p:nvSpPr>
        <p:spPr>
          <a:xfrm>
            <a:off x="1234440" y="4695352"/>
            <a:ext cx="6108192" cy="738664"/>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Impfmanagement-Hub:</a:t>
            </a:r>
          </a:p>
          <a:p>
            <a:pPr lvl="0"/>
            <a:r>
              <a:rPr lang="de-DE" sz="1800" dirty="0">
                <a:effectLst/>
                <a:latin typeface="Calibri" panose="020F0502020204030204" pitchFamily="34" charset="0"/>
                <a:ea typeface="Times New Roman" panose="02020603050405020304" pitchFamily="18"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10"/>
              </a:rPr>
              <a:t>https://www.impfakademie.de/hubs/impfmanagement/</a:t>
            </a:r>
            <a:endParaRPr lang="de-DE"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96790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2C20EA6-DD60-FFC3-1AA9-92EDBAD2457E}"/>
              </a:ext>
            </a:extLst>
          </p:cNvPr>
          <p:cNvSpPr>
            <a:spLocks noGrp="1"/>
          </p:cNvSpPr>
          <p:nvPr>
            <p:ph type="sldNum" sz="quarter" idx="11"/>
          </p:nvPr>
        </p:nvSpPr>
        <p:spPr/>
        <p:txBody>
          <a:bodyPr/>
          <a:lstStyle/>
          <a:p>
            <a:fld id="{9F9F533D-B52E-4A2F-BF72-0ADD2D94BD75}" type="slidenum">
              <a:rPr lang="de-DE" smtClean="0"/>
              <a:pPr/>
              <a:t>8</a:t>
            </a:fld>
            <a:endParaRPr lang="de-DE"/>
          </a:p>
        </p:txBody>
      </p:sp>
      <p:sp>
        <p:nvSpPr>
          <p:cNvPr id="7" name="Titel 6">
            <a:extLst>
              <a:ext uri="{FF2B5EF4-FFF2-40B4-BE49-F238E27FC236}">
                <a16:creationId xmlns:a16="http://schemas.microsoft.com/office/drawing/2014/main" id="{E9C6F92B-8F5A-1825-3285-46E130CEE3EF}"/>
              </a:ext>
            </a:extLst>
          </p:cNvPr>
          <p:cNvSpPr>
            <a:spLocks noGrp="1"/>
          </p:cNvSpPr>
          <p:nvPr>
            <p:ph type="title"/>
          </p:nvPr>
        </p:nvSpPr>
        <p:spPr/>
        <p:txBody>
          <a:bodyPr>
            <a:normAutofit fontScale="90000"/>
          </a:bodyPr>
          <a:lstStyle/>
          <a:p>
            <a:r>
              <a:rPr lang="de-DE" sz="2800"/>
              <a:t>Impfinanspruchnahme bei Erwachsenen</a:t>
            </a:r>
            <a:endParaRPr lang="de-DE" sz="2800" baseline="30000"/>
          </a:p>
        </p:txBody>
      </p:sp>
      <p:sp>
        <p:nvSpPr>
          <p:cNvPr id="16" name="Textplatzhalter 7">
            <a:extLst>
              <a:ext uri="{FF2B5EF4-FFF2-40B4-BE49-F238E27FC236}">
                <a16:creationId xmlns:a16="http://schemas.microsoft.com/office/drawing/2014/main" id="{F9320981-C085-EE93-CB63-62D16482D7AA}"/>
              </a:ext>
            </a:extLst>
          </p:cNvPr>
          <p:cNvSpPr txBox="1">
            <a:spLocks/>
          </p:cNvSpPr>
          <p:nvPr/>
        </p:nvSpPr>
        <p:spPr>
          <a:xfrm>
            <a:off x="1346580" y="6322500"/>
            <a:ext cx="8445820" cy="246221"/>
          </a:xfrm>
          <a:prstGeom prst="rect">
            <a:avLst/>
          </a:prstGeom>
        </p:spPr>
        <p:txBody>
          <a:bodyPr/>
          <a:lstStyle>
            <a:lvl1pPr marL="269993" indent="-269993" algn="l" defTabSz="914378" rtl="0" eaLnBrk="1" latinLnBrk="0" hangingPunct="1">
              <a:spcBef>
                <a:spcPts val="225"/>
              </a:spcBef>
              <a:spcAft>
                <a:spcPts val="225"/>
              </a:spcAft>
              <a:buClr>
                <a:schemeClr val="tx2"/>
              </a:buClr>
              <a:buSzPct val="110000"/>
              <a:buFont typeface="GSK Precision Light"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1pPr>
            <a:lvl2pPr marL="538150" indent="-269993" algn="l" defTabSz="914378" rtl="0" eaLnBrk="1" latinLnBrk="0" hangingPunct="1">
              <a:spcBef>
                <a:spcPts val="225"/>
              </a:spcBef>
              <a:spcAft>
                <a:spcPts val="225"/>
              </a:spcAft>
              <a:buClr>
                <a:schemeClr val="tx1"/>
              </a:buClr>
              <a:buFont typeface="GSK Precision Light"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09980" indent="-269993" algn="l" defTabSz="914378" rtl="0" eaLnBrk="1" latinLnBrk="0" hangingPunct="1">
              <a:spcBef>
                <a:spcPts val="225"/>
              </a:spcBef>
              <a:spcAft>
                <a:spcPts val="225"/>
              </a:spcAft>
              <a:buClr>
                <a:schemeClr val="tx1"/>
              </a:buClr>
              <a:buFont typeface="GSK Precision Light"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081061" indent="-269993" algn="l" defTabSz="914378" rtl="0" eaLnBrk="1" latinLnBrk="0" hangingPunct="1">
              <a:spcBef>
                <a:spcPts val="225"/>
              </a:spcBef>
              <a:spcAft>
                <a:spcPts val="225"/>
              </a:spcAft>
              <a:buClr>
                <a:schemeClr val="tx1"/>
              </a:buClr>
              <a:buFont typeface="GSK Precision Light"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49966" indent="-269993" algn="l" defTabSz="914378" rtl="0" eaLnBrk="1" latinLnBrk="0" hangingPunct="1">
              <a:spcBef>
                <a:spcPts val="225"/>
              </a:spcBef>
              <a:spcAft>
                <a:spcPts val="225"/>
              </a:spcAft>
              <a:buClr>
                <a:schemeClr val="tx1"/>
              </a:buClr>
              <a:buFont typeface="GSK Precision Light" panose="020B0604020202020204" pitchFamily="34" charset="0"/>
              <a:buChar char="­"/>
              <a:defRPr sz="1050" b="0" kern="1200">
                <a:solidFill>
                  <a:schemeClr val="tx1"/>
                </a:solidFill>
                <a:latin typeface="Arial" panose="020B0604020202020204" pitchFamily="34" charset="0"/>
                <a:ea typeface="+mn-ea"/>
                <a:cs typeface="Arial" panose="020B0604020202020204" pitchFamily="34" charset="0"/>
              </a:defRPr>
            </a:lvl5pPr>
            <a:lvl6pPr marL="1619960"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6pPr>
            <a:lvl7pPr marL="1799955"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7pPr>
            <a:lvl8pPr marL="2069948"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8pPr>
            <a:lvl9pPr marL="2339942" indent="-269993" algn="l" defTabSz="914378" rtl="0" eaLnBrk="1" latinLnBrk="0" hangingPunct="1">
              <a:spcBef>
                <a:spcPts val="225"/>
              </a:spcBef>
              <a:spcAft>
                <a:spcPts val="225"/>
              </a:spcAft>
              <a:buClr>
                <a:schemeClr val="tx1"/>
              </a:buClr>
              <a:buFont typeface="GSK Precision Light"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9pPr>
          </a:lstStyle>
          <a:p>
            <a:pPr marL="228600" indent="-228600">
              <a:spcAft>
                <a:spcPts val="0"/>
              </a:spcAft>
              <a:buClrTx/>
              <a:buAutoNum type="arabicPeriod"/>
            </a:pPr>
            <a:r>
              <a:rPr lang="de-DE" sz="800"/>
              <a:t>RKI, </a:t>
            </a:r>
            <a:r>
              <a:rPr lang="de-DE" sz="800" err="1"/>
              <a:t>Epid</a:t>
            </a:r>
            <a:r>
              <a:rPr lang="de-DE" sz="800"/>
              <a:t>. Bull. 50/2024; 2. RKI, Impfung gegen Herpes </a:t>
            </a:r>
            <a:r>
              <a:rPr lang="de-DE" sz="800" err="1"/>
              <a:t>zoster</a:t>
            </a:r>
            <a:r>
              <a:rPr lang="de-DE" sz="800"/>
              <a:t> </a:t>
            </a:r>
            <a:r>
              <a:rPr lang="de-DE" sz="800" err="1"/>
              <a:t>VacMap</a:t>
            </a:r>
            <a:r>
              <a:rPr lang="de-DE" sz="800"/>
              <a:t> </a:t>
            </a:r>
            <a:r>
              <a:rPr lang="de-DE" sz="800">
                <a:hlinkClick r:id="rId3"/>
              </a:rPr>
              <a:t>Arbeitsmappe: </a:t>
            </a:r>
            <a:r>
              <a:rPr lang="de-DE" sz="800" err="1">
                <a:hlinkClick r:id="rId3"/>
              </a:rPr>
              <a:t>VacMap</a:t>
            </a:r>
            <a:r>
              <a:rPr lang="de-DE" sz="800"/>
              <a:t>; </a:t>
            </a:r>
            <a:r>
              <a:rPr lang="de-DE" sz="800" err="1"/>
              <a:t>accessed</a:t>
            </a:r>
            <a:r>
              <a:rPr lang="de-DE" sz="800"/>
              <a:t> April 2025 </a:t>
            </a:r>
          </a:p>
          <a:p>
            <a:pPr>
              <a:spcAft>
                <a:spcPts val="0"/>
              </a:spcAft>
              <a:buClrTx/>
            </a:pPr>
            <a:endParaRPr lang="de-DE"/>
          </a:p>
        </p:txBody>
      </p:sp>
      <p:sp>
        <p:nvSpPr>
          <p:cNvPr id="3" name="Untertitel 5">
            <a:extLst>
              <a:ext uri="{FF2B5EF4-FFF2-40B4-BE49-F238E27FC236}">
                <a16:creationId xmlns:a16="http://schemas.microsoft.com/office/drawing/2014/main" id="{B3091011-4980-6D7C-1473-7DA018DA206E}"/>
              </a:ext>
            </a:extLst>
          </p:cNvPr>
          <p:cNvSpPr txBox="1">
            <a:spLocks/>
          </p:cNvSpPr>
          <p:nvPr/>
        </p:nvSpPr>
        <p:spPr>
          <a:xfrm>
            <a:off x="253295" y="730111"/>
            <a:ext cx="8398275" cy="406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000" baseline="30000">
              <a:solidFill>
                <a:schemeClr val="tx1"/>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097803D0-F552-32D3-B760-29F1E4C828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244" y="1026034"/>
            <a:ext cx="10687044" cy="2944934"/>
          </a:xfrm>
          <a:prstGeom prst="rect">
            <a:avLst/>
          </a:prstGeom>
        </p:spPr>
      </p:pic>
      <p:graphicFrame>
        <p:nvGraphicFramePr>
          <p:cNvPr id="4" name="Tabelle 3">
            <a:extLst>
              <a:ext uri="{FF2B5EF4-FFF2-40B4-BE49-F238E27FC236}">
                <a16:creationId xmlns:a16="http://schemas.microsoft.com/office/drawing/2014/main" id="{2408AFF1-5679-9805-2873-8CDE3F321911}"/>
              </a:ext>
            </a:extLst>
          </p:cNvPr>
          <p:cNvGraphicFramePr>
            <a:graphicFrameLocks noGrp="1"/>
          </p:cNvGraphicFramePr>
          <p:nvPr/>
        </p:nvGraphicFramePr>
        <p:xfrm>
          <a:off x="653765" y="4139168"/>
          <a:ext cx="10599467" cy="1720596"/>
        </p:xfrm>
        <a:graphic>
          <a:graphicData uri="http://schemas.openxmlformats.org/drawingml/2006/table">
            <a:tbl>
              <a:tblPr firstRow="1" bandRow="1">
                <a:tableStyleId>{5C22544A-7EE6-4342-B048-85BDC9FD1C3A}</a:tableStyleId>
              </a:tblPr>
              <a:tblGrid>
                <a:gridCol w="1165410">
                  <a:extLst>
                    <a:ext uri="{9D8B030D-6E8A-4147-A177-3AD203B41FA5}">
                      <a16:colId xmlns:a16="http://schemas.microsoft.com/office/drawing/2014/main" val="1327454337"/>
                    </a:ext>
                  </a:extLst>
                </a:gridCol>
                <a:gridCol w="1386383">
                  <a:extLst>
                    <a:ext uri="{9D8B030D-6E8A-4147-A177-3AD203B41FA5}">
                      <a16:colId xmlns:a16="http://schemas.microsoft.com/office/drawing/2014/main" val="173924074"/>
                    </a:ext>
                  </a:extLst>
                </a:gridCol>
                <a:gridCol w="1762038">
                  <a:extLst>
                    <a:ext uri="{9D8B030D-6E8A-4147-A177-3AD203B41FA5}">
                      <a16:colId xmlns:a16="http://schemas.microsoft.com/office/drawing/2014/main" val="1122043361"/>
                    </a:ext>
                  </a:extLst>
                </a:gridCol>
                <a:gridCol w="3714579">
                  <a:extLst>
                    <a:ext uri="{9D8B030D-6E8A-4147-A177-3AD203B41FA5}">
                      <a16:colId xmlns:a16="http://schemas.microsoft.com/office/drawing/2014/main" val="2384785906"/>
                    </a:ext>
                  </a:extLst>
                </a:gridCol>
                <a:gridCol w="1106424">
                  <a:extLst>
                    <a:ext uri="{9D8B030D-6E8A-4147-A177-3AD203B41FA5}">
                      <a16:colId xmlns:a16="http://schemas.microsoft.com/office/drawing/2014/main" val="3105082472"/>
                    </a:ext>
                  </a:extLst>
                </a:gridCol>
                <a:gridCol w="1464633">
                  <a:extLst>
                    <a:ext uri="{9D8B030D-6E8A-4147-A177-3AD203B41FA5}">
                      <a16:colId xmlns:a16="http://schemas.microsoft.com/office/drawing/2014/main" val="3365418611"/>
                    </a:ext>
                  </a:extLst>
                </a:gridCol>
              </a:tblGrid>
              <a:tr h="573532">
                <a:tc rowSpan="3">
                  <a:txBody>
                    <a:bodyPr/>
                    <a:lstStyle/>
                    <a:p>
                      <a:pPr algn="ctr"/>
                      <a:r>
                        <a:rPr lang="de-DE" sz="1100">
                          <a:latin typeface="Arial" panose="020B0604020202020204" pitchFamily="34" charset="0"/>
                          <a:cs typeface="Arial" panose="020B0604020202020204" pitchFamily="34" charset="0"/>
                        </a:rPr>
                        <a:t>Herpes </a:t>
                      </a:r>
                      <a:r>
                        <a:rPr lang="de-DE" sz="1100" err="1">
                          <a:latin typeface="Arial" panose="020B0604020202020204" pitchFamily="34" charset="0"/>
                          <a:cs typeface="Arial" panose="020B0604020202020204" pitchFamily="34" charset="0"/>
                        </a:rPr>
                        <a:t>zoster</a:t>
                      </a:r>
                      <a:endParaRPr lang="de-DE" sz="1100">
                        <a:latin typeface="Arial" panose="020B0604020202020204" pitchFamily="34" charset="0"/>
                        <a:cs typeface="Arial" panose="020B0604020202020204" pitchFamily="34" charset="0"/>
                      </a:endParaRPr>
                    </a:p>
                  </a:txBody>
                  <a:tcPr anchor="ctr">
                    <a:solidFill>
                      <a:srgbClr val="F36633"/>
                    </a:solidFill>
                  </a:tcPr>
                </a:tc>
                <a:tc>
                  <a:txBody>
                    <a:bodyPr/>
                    <a:lstStyle/>
                    <a:p>
                      <a:pPr algn="ctr"/>
                      <a:r>
                        <a:rPr lang="de-DE" sz="1200">
                          <a:latin typeface="Arial" panose="020B0604020202020204" pitchFamily="34" charset="0"/>
                          <a:cs typeface="Arial" panose="020B0604020202020204" pitchFamily="34" charset="0"/>
                        </a:rPr>
                        <a:t>20,6%</a:t>
                      </a:r>
                      <a:br>
                        <a:rPr lang="de-DE" sz="1100">
                          <a:latin typeface="Arial" panose="020B0604020202020204" pitchFamily="34" charset="0"/>
                          <a:cs typeface="Arial" panose="020B0604020202020204" pitchFamily="34" charset="0"/>
                        </a:rPr>
                      </a:br>
                      <a:r>
                        <a:rPr lang="de-DE" sz="900">
                          <a:latin typeface="Arial" panose="020B0604020202020204" pitchFamily="34" charset="0"/>
                          <a:cs typeface="Arial" panose="020B0604020202020204" pitchFamily="34" charset="0"/>
                        </a:rPr>
                        <a:t>(24,8 % bei 1. Dosis)</a:t>
                      </a:r>
                      <a:endParaRPr lang="de-DE" sz="1100">
                        <a:latin typeface="Arial" panose="020B0604020202020204" pitchFamily="34" charset="0"/>
                        <a:cs typeface="Arial" panose="020B0604020202020204" pitchFamily="34" charset="0"/>
                      </a:endParaRPr>
                    </a:p>
                  </a:txBody>
                  <a:tcPr anchor="ctr">
                    <a:solidFill>
                      <a:srgbClr val="F36633"/>
                    </a:solidFill>
                  </a:tcPr>
                </a:tc>
                <a:tc>
                  <a:txBody>
                    <a:bodyPr/>
                    <a:lstStyle/>
                    <a:p>
                      <a:pPr algn="ctr"/>
                      <a:r>
                        <a:rPr lang="de-DE" sz="1100">
                          <a:latin typeface="Arial" panose="020B0604020202020204" pitchFamily="34" charset="0"/>
                          <a:cs typeface="Arial" panose="020B0604020202020204" pitchFamily="34" charset="0"/>
                        </a:rPr>
                        <a:t>2 Impfdosen</a:t>
                      </a:r>
                    </a:p>
                  </a:txBody>
                  <a:tcPr anchor="ctr">
                    <a:solidFill>
                      <a:srgbClr val="F36633"/>
                    </a:solidFill>
                  </a:tcPr>
                </a:tc>
                <a:tc>
                  <a:txBody>
                    <a:bodyPr/>
                    <a:lstStyle/>
                    <a:p>
                      <a:pPr algn="ctr"/>
                      <a:r>
                        <a:rPr lang="de-DE" sz="1100">
                          <a:latin typeface="Arial" panose="020B0604020202020204" pitchFamily="34" charset="0"/>
                          <a:cs typeface="Arial" panose="020B0604020202020204" pitchFamily="34" charset="0"/>
                        </a:rPr>
                        <a:t>Standardimpfung</a:t>
                      </a:r>
                    </a:p>
                  </a:txBody>
                  <a:tcPr anchor="ctr">
                    <a:solidFill>
                      <a:srgbClr val="F36633"/>
                    </a:solidFill>
                  </a:tcPr>
                </a:tc>
                <a:tc>
                  <a:txBody>
                    <a:bodyPr/>
                    <a:lstStyle/>
                    <a:p>
                      <a:pPr algn="ctr"/>
                      <a:r>
                        <a:rPr lang="de-DE" sz="1100">
                          <a:latin typeface="Arial" panose="020B0604020202020204" pitchFamily="34" charset="0"/>
                          <a:cs typeface="Arial" panose="020B0604020202020204" pitchFamily="34" charset="0"/>
                        </a:rPr>
                        <a:t>≥ 60 Jahre</a:t>
                      </a:r>
                    </a:p>
                  </a:txBody>
                  <a:tcPr anchor="ctr">
                    <a:solidFill>
                      <a:srgbClr val="F36633"/>
                    </a:solidFill>
                  </a:tcPr>
                </a:tc>
                <a:tc>
                  <a:txBody>
                    <a:bodyPr/>
                    <a:lstStyle/>
                    <a:p>
                      <a:pPr algn="ctr"/>
                      <a:r>
                        <a:rPr lang="de-DE" sz="1100">
                          <a:latin typeface="Arial" panose="020B0604020202020204" pitchFamily="34" charset="0"/>
                          <a:cs typeface="Arial" panose="020B0604020202020204" pitchFamily="34" charset="0"/>
                        </a:rPr>
                        <a:t>bis Q1/2024</a:t>
                      </a:r>
                    </a:p>
                  </a:txBody>
                  <a:tcPr anchor="ctr">
                    <a:solidFill>
                      <a:srgbClr val="F36633"/>
                    </a:solidFill>
                  </a:tcPr>
                </a:tc>
                <a:extLst>
                  <a:ext uri="{0D108BD9-81ED-4DB2-BD59-A6C34878D82A}">
                    <a16:rowId xmlns:a16="http://schemas.microsoft.com/office/drawing/2014/main" val="1230075423"/>
                  </a:ext>
                </a:extLst>
              </a:tr>
              <a:tr h="573532">
                <a:tc vMerge="1">
                  <a:txBody>
                    <a:bodyPr/>
                    <a:lstStyle/>
                    <a:p>
                      <a:pPr algn="ctr"/>
                      <a:endParaRPr lang="de-DE" sz="1100">
                        <a:latin typeface="Arial" panose="020B0604020202020204" pitchFamily="34" charset="0"/>
                        <a:cs typeface="Arial" panose="020B0604020202020204" pitchFamily="34" charset="0"/>
                      </a:endParaRPr>
                    </a:p>
                  </a:txBody>
                  <a:tcPr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17,5%</a:t>
                      </a:r>
                      <a:br>
                        <a:rPr kumimoji="0" lang="de-DE"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de-DE"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(21,2 % bei 1. Dosis)</a:t>
                      </a:r>
                      <a:endParaRPr kumimoji="0" lang="de-DE"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txBody>
                  <a:tcPr anchor="ctr">
                    <a:solidFill>
                      <a:schemeClr val="tx2">
                        <a:lumMod val="60000"/>
                        <a:lumOff val="4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 Impfdosen</a:t>
                      </a:r>
                    </a:p>
                  </a:txBody>
                  <a:tcPr anchor="ctr">
                    <a:solidFill>
                      <a:schemeClr val="tx2">
                        <a:lumMod val="60000"/>
                        <a:lumOff val="40000"/>
                      </a:schemeClr>
                    </a:solidFill>
                  </a:tcPr>
                </a:tc>
                <a:tc>
                  <a:txBody>
                    <a:bodyPr/>
                    <a:lstStyle/>
                    <a:p>
                      <a:pPr marL="0" algn="ctr" defTabSz="1219170" rtl="0" eaLnBrk="1" latinLnBrk="0" hangingPunct="1"/>
                      <a:r>
                        <a:rPr lang="de-DE" sz="1100" b="1" kern="1200">
                          <a:solidFill>
                            <a:schemeClr val="lt1"/>
                          </a:solidFill>
                          <a:latin typeface="Arial" panose="020B0604020202020204" pitchFamily="34" charset="0"/>
                          <a:ea typeface="+mn-ea"/>
                          <a:cs typeface="Arial" panose="020B0604020202020204" pitchFamily="34" charset="0"/>
                        </a:rPr>
                        <a:t>Indikationsimpfung</a:t>
                      </a:r>
                    </a:p>
                  </a:txBody>
                  <a:tcPr anchor="ctr">
                    <a:solidFill>
                      <a:schemeClr val="tx2">
                        <a:lumMod val="60000"/>
                        <a:lumOff val="4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100" b="1" kern="1200">
                          <a:solidFill>
                            <a:schemeClr val="lt1"/>
                          </a:solidFill>
                          <a:latin typeface="Arial" panose="020B0604020202020204" pitchFamily="34" charset="0"/>
                          <a:ea typeface="+mn-ea"/>
                          <a:cs typeface="Arial" panose="020B0604020202020204" pitchFamily="34" charset="0"/>
                        </a:rPr>
                        <a:t>≥ 50 Jahre</a:t>
                      </a:r>
                    </a:p>
                  </a:txBody>
                  <a:tcPr anchor="ctr">
                    <a:solidFill>
                      <a:schemeClr val="tx2">
                        <a:lumMod val="60000"/>
                        <a:lumOff val="4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100" b="1" kern="1200">
                          <a:solidFill>
                            <a:schemeClr val="lt1"/>
                          </a:solidFill>
                          <a:latin typeface="Arial" panose="020B0604020202020204" pitchFamily="34" charset="0"/>
                          <a:ea typeface="+mn-ea"/>
                          <a:cs typeface="Arial" panose="020B0604020202020204" pitchFamily="34" charset="0"/>
                        </a:rPr>
                        <a:t>bis Q1/2024</a:t>
                      </a:r>
                    </a:p>
                  </a:txBody>
                  <a:tcPr anchor="ctr">
                    <a:solidFill>
                      <a:schemeClr val="tx2">
                        <a:lumMod val="60000"/>
                        <a:lumOff val="40000"/>
                      </a:schemeClr>
                    </a:solidFill>
                  </a:tcPr>
                </a:tc>
                <a:extLst>
                  <a:ext uri="{0D108BD9-81ED-4DB2-BD59-A6C34878D82A}">
                    <a16:rowId xmlns:a16="http://schemas.microsoft.com/office/drawing/2014/main" val="2615650719"/>
                  </a:ext>
                </a:extLst>
              </a:tr>
              <a:tr h="573532">
                <a:tc vMerge="1">
                  <a:txBody>
                    <a:bodyPr/>
                    <a:lstStyle/>
                    <a:p>
                      <a:pPr algn="ctr"/>
                      <a:endParaRPr lang="de-DE" sz="1100">
                        <a:latin typeface="Arial" panose="020B0604020202020204" pitchFamily="34" charset="0"/>
                        <a:cs typeface="Arial" panose="020B0604020202020204" pitchFamily="34" charset="0"/>
                      </a:endParaRPr>
                    </a:p>
                  </a:txBody>
                  <a:tcPr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3,2%</a:t>
                      </a:r>
                      <a:br>
                        <a:rPr kumimoji="0" lang="de-DE"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de-DE"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(4,5 % bei 1. Dosis)</a:t>
                      </a:r>
                      <a:endParaRPr kumimoji="0" lang="de-DE"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txBody>
                  <a:tcPr anchor="ctr">
                    <a:solidFill>
                      <a:schemeClr val="tx2">
                        <a:lumMod val="60000"/>
                        <a:lumOff val="4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 Impfdosen</a:t>
                      </a:r>
                    </a:p>
                  </a:txBody>
                  <a:tcPr anchor="ctr">
                    <a:solidFill>
                      <a:schemeClr val="tx2">
                        <a:lumMod val="60000"/>
                        <a:lumOff val="40000"/>
                      </a:schemeClr>
                    </a:solidFill>
                  </a:tcPr>
                </a:tc>
                <a:tc>
                  <a:txBody>
                    <a:bodyPr/>
                    <a:lstStyle/>
                    <a:p>
                      <a:pPr marL="0" algn="ctr" defTabSz="1219170" rtl="0" eaLnBrk="1" latinLnBrk="0" hangingPunct="1"/>
                      <a:r>
                        <a:rPr lang="de-DE" sz="1100" b="1" kern="1200">
                          <a:solidFill>
                            <a:schemeClr val="lt1"/>
                          </a:solidFill>
                          <a:latin typeface="Arial" panose="020B0604020202020204" pitchFamily="34" charset="0"/>
                          <a:ea typeface="+mn-ea"/>
                          <a:cs typeface="Arial" panose="020B0604020202020204" pitchFamily="34" charset="0"/>
                        </a:rPr>
                        <a:t>Indikationsimpfung</a:t>
                      </a:r>
                    </a:p>
                  </a:txBody>
                  <a:tcPr anchor="ctr">
                    <a:solidFill>
                      <a:schemeClr val="tx2">
                        <a:lumMod val="60000"/>
                        <a:lumOff val="4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100" b="1" kern="1200">
                          <a:solidFill>
                            <a:schemeClr val="lt1"/>
                          </a:solidFill>
                          <a:latin typeface="Arial" panose="020B0604020202020204" pitchFamily="34" charset="0"/>
                          <a:ea typeface="+mn-ea"/>
                          <a:cs typeface="Arial" panose="020B0604020202020204" pitchFamily="34" charset="0"/>
                        </a:rPr>
                        <a:t>50 – 59 Jahre</a:t>
                      </a:r>
                    </a:p>
                  </a:txBody>
                  <a:tcPr anchor="ctr">
                    <a:solidFill>
                      <a:schemeClr val="tx2">
                        <a:lumMod val="60000"/>
                        <a:lumOff val="4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100" b="1" kern="1200">
                          <a:solidFill>
                            <a:schemeClr val="lt1"/>
                          </a:solidFill>
                          <a:latin typeface="Arial" panose="020B0604020202020204" pitchFamily="34" charset="0"/>
                          <a:ea typeface="+mn-ea"/>
                          <a:cs typeface="Arial" panose="020B0604020202020204" pitchFamily="34" charset="0"/>
                        </a:rPr>
                        <a:t>bis Q1/2024</a:t>
                      </a:r>
                    </a:p>
                  </a:txBody>
                  <a:tcPr anchor="ctr">
                    <a:solidFill>
                      <a:schemeClr val="tx2">
                        <a:lumMod val="60000"/>
                        <a:lumOff val="40000"/>
                      </a:schemeClr>
                    </a:solidFill>
                  </a:tcPr>
                </a:tc>
                <a:extLst>
                  <a:ext uri="{0D108BD9-81ED-4DB2-BD59-A6C34878D82A}">
                    <a16:rowId xmlns:a16="http://schemas.microsoft.com/office/drawing/2014/main" val="3271922671"/>
                  </a:ext>
                </a:extLst>
              </a:tr>
            </a:tbl>
          </a:graphicData>
        </a:graphic>
      </p:graphicFrame>
    </p:spTree>
    <p:extLst>
      <p:ext uri="{BB962C8B-B14F-4D97-AF65-F5344CB8AC3E}">
        <p14:creationId xmlns:p14="http://schemas.microsoft.com/office/powerpoint/2010/main" val="393945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825A3A5-B34F-A336-6B91-6429C16CBA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5" name="think-cell data - do not delete" hidden="1">
                        <a:extLst>
                          <a:ext uri="{FF2B5EF4-FFF2-40B4-BE49-F238E27FC236}">
                            <a16:creationId xmlns:a16="http://schemas.microsoft.com/office/drawing/2014/main" id="{D825A3A5-B34F-A336-6B91-6429C16CBA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C82BC5D6-0F3F-EDDC-0878-8FE752504BFC}"/>
              </a:ext>
            </a:extLst>
          </p:cNvPr>
          <p:cNvSpPr>
            <a:spLocks noGrp="1"/>
          </p:cNvSpPr>
          <p:nvPr>
            <p:ph type="title" idx="4294967295"/>
          </p:nvPr>
        </p:nvSpPr>
        <p:spPr>
          <a:xfrm>
            <a:off x="365125" y="284928"/>
            <a:ext cx="11460163" cy="430887"/>
          </a:xfrm>
        </p:spPr>
        <p:txBody>
          <a:bodyPr vert="horz">
            <a:normAutofit fontScale="90000"/>
          </a:bodyPr>
          <a:lstStyle/>
          <a:p>
            <a:r>
              <a:rPr lang="de-DE" dirty="0"/>
              <a:t>Nützliche Links der Impfakademie</a:t>
            </a:r>
          </a:p>
        </p:txBody>
      </p:sp>
      <p:sp>
        <p:nvSpPr>
          <p:cNvPr id="9" name="Foliennummernplatzhalter 8">
            <a:extLst>
              <a:ext uri="{FF2B5EF4-FFF2-40B4-BE49-F238E27FC236}">
                <a16:creationId xmlns:a16="http://schemas.microsoft.com/office/drawing/2014/main" id="{7996AAA3-3860-6DE1-8EB2-D45AACBF6624}"/>
              </a:ext>
            </a:extLst>
          </p:cNvPr>
          <p:cNvSpPr>
            <a:spLocks noGrp="1"/>
          </p:cNvSpPr>
          <p:nvPr>
            <p:ph type="sldNum" sz="quarter" idx="21"/>
          </p:nvPr>
        </p:nvSpPr>
        <p:spPr/>
        <p:txBody>
          <a:bodyPr/>
          <a:lstStyle/>
          <a:p>
            <a:fld id="{9F9F533D-B52E-4A2F-BF72-0ADD2D94BD75}" type="slidenum">
              <a:rPr lang="en-GB" smtClean="0"/>
              <a:pPr/>
              <a:t>80</a:t>
            </a:fld>
            <a:endParaRPr lang="en-GB"/>
          </a:p>
        </p:txBody>
      </p:sp>
      <p:sp>
        <p:nvSpPr>
          <p:cNvPr id="12" name="Untertitel 11">
            <a:extLst>
              <a:ext uri="{FF2B5EF4-FFF2-40B4-BE49-F238E27FC236}">
                <a16:creationId xmlns:a16="http://schemas.microsoft.com/office/drawing/2014/main" id="{A5FAD336-3BC7-1C9A-87B0-8F9F76F68DF6}"/>
              </a:ext>
            </a:extLst>
          </p:cNvPr>
          <p:cNvSpPr>
            <a:spLocks noGrp="1"/>
          </p:cNvSpPr>
          <p:nvPr>
            <p:ph type="subTitle" idx="4294967295"/>
          </p:nvPr>
        </p:nvSpPr>
        <p:spPr>
          <a:xfrm>
            <a:off x="365125" y="694950"/>
            <a:ext cx="11460164" cy="352800"/>
          </a:xfrm>
        </p:spPr>
        <p:txBody>
          <a:bodyPr>
            <a:normAutofit fontScale="77500" lnSpcReduction="20000"/>
          </a:bodyPr>
          <a:lstStyle/>
          <a:p>
            <a:r>
              <a:rPr lang="de-DE" dirty="0"/>
              <a:t>Gebündelte thema-spezifische Informationen &amp; Weiterbildungsangebote der Impfakademie</a:t>
            </a:r>
          </a:p>
        </p:txBody>
      </p:sp>
      <p:sp>
        <p:nvSpPr>
          <p:cNvPr id="4" name="Textplatzhalter 3">
            <a:extLst>
              <a:ext uri="{FF2B5EF4-FFF2-40B4-BE49-F238E27FC236}">
                <a16:creationId xmlns:a16="http://schemas.microsoft.com/office/drawing/2014/main" id="{C588159B-4C46-E4D1-8D9F-3C0CEE823D8F}"/>
              </a:ext>
            </a:extLst>
          </p:cNvPr>
          <p:cNvSpPr>
            <a:spLocks noGrp="1"/>
          </p:cNvSpPr>
          <p:nvPr>
            <p:ph type="body" sz="quarter" idx="13"/>
          </p:nvPr>
        </p:nvSpPr>
        <p:spPr/>
        <p:txBody>
          <a:bodyPr/>
          <a:lstStyle/>
          <a:p>
            <a:endParaRPr lang="de-DE"/>
          </a:p>
        </p:txBody>
      </p:sp>
      <p:sp>
        <p:nvSpPr>
          <p:cNvPr id="6" name="Textfeld 5">
            <a:extLst>
              <a:ext uri="{FF2B5EF4-FFF2-40B4-BE49-F238E27FC236}">
                <a16:creationId xmlns:a16="http://schemas.microsoft.com/office/drawing/2014/main" id="{68F17E47-C515-EC0D-2EE4-5EB565D20042}"/>
              </a:ext>
            </a:extLst>
          </p:cNvPr>
          <p:cNvSpPr txBox="1"/>
          <p:nvPr/>
        </p:nvSpPr>
        <p:spPr>
          <a:xfrm>
            <a:off x="429768" y="1632311"/>
            <a:ext cx="6922008" cy="830997"/>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Impfen bei Grunderkrankungen:</a:t>
            </a:r>
          </a:p>
          <a:p>
            <a:pPr lvl="0"/>
            <a:r>
              <a:rPr lang="de-DE" sz="2400" dirty="0">
                <a:latin typeface="Calibri" panose="020F0502020204030204" pitchFamily="34"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5"/>
              </a:rPr>
              <a:t>https://www.impfakademie.de/hubs/impfen-bei-grunderkrankungen/</a:t>
            </a:r>
            <a:endParaRPr lang="de-DE" sz="1800" dirty="0">
              <a:effectLst/>
              <a:latin typeface="Calibri" panose="020F0502020204030204" pitchFamily="34" charset="0"/>
              <a:ea typeface="Calibri" panose="020F0502020204030204" pitchFamily="34" charset="0"/>
            </a:endParaRPr>
          </a:p>
        </p:txBody>
      </p:sp>
      <p:pic>
        <p:nvPicPr>
          <p:cNvPr id="10" name="Grafik 9" descr="Ein Bild, das Muster, Quadrat, Pixel enthält.&#10;&#10;Automatisch generierte Beschreibung">
            <a:extLst>
              <a:ext uri="{FF2B5EF4-FFF2-40B4-BE49-F238E27FC236}">
                <a16:creationId xmlns:a16="http://schemas.microsoft.com/office/drawing/2014/main" id="{2F628D9A-1AD9-B635-2887-EBD1E941F4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4840" y="1306209"/>
            <a:ext cx="1483200" cy="1483200"/>
          </a:xfrm>
          <a:prstGeom prst="rect">
            <a:avLst/>
          </a:prstGeom>
        </p:spPr>
      </p:pic>
      <p:sp>
        <p:nvSpPr>
          <p:cNvPr id="16" name="Textfeld 15">
            <a:extLst>
              <a:ext uri="{FF2B5EF4-FFF2-40B4-BE49-F238E27FC236}">
                <a16:creationId xmlns:a16="http://schemas.microsoft.com/office/drawing/2014/main" id="{18E16A25-2DC1-94C0-B095-B97814AD20C2}"/>
              </a:ext>
            </a:extLst>
          </p:cNvPr>
          <p:cNvSpPr txBox="1"/>
          <p:nvPr/>
        </p:nvSpPr>
        <p:spPr>
          <a:xfrm>
            <a:off x="429768" y="3207167"/>
            <a:ext cx="6922008" cy="830997"/>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Impfen im höheren Lebensalter:</a:t>
            </a:r>
          </a:p>
          <a:p>
            <a:pPr lvl="0"/>
            <a:r>
              <a:rPr lang="de-DE" sz="2400" dirty="0">
                <a:latin typeface="Calibri" panose="020F0502020204030204" pitchFamily="34"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7"/>
              </a:rPr>
              <a:t>https://www.impfakademie.de/hubs/impfen-im-hoeheren-lebensalter/</a:t>
            </a:r>
            <a:endParaRPr lang="de-DE" sz="1800" dirty="0">
              <a:effectLst/>
              <a:latin typeface="Calibri" panose="020F0502020204030204" pitchFamily="34" charset="0"/>
              <a:ea typeface="Calibri" panose="020F0502020204030204" pitchFamily="34" charset="0"/>
            </a:endParaRPr>
          </a:p>
        </p:txBody>
      </p:sp>
      <p:pic>
        <p:nvPicPr>
          <p:cNvPr id="20" name="Grafik 19" descr="Ein Bild, das Muster, Quadrat, Pixel enthält.&#10;&#10;Automatisch generierte Beschreibung">
            <a:extLst>
              <a:ext uri="{FF2B5EF4-FFF2-40B4-BE49-F238E27FC236}">
                <a16:creationId xmlns:a16="http://schemas.microsoft.com/office/drawing/2014/main" id="{40E22139-992B-2921-2390-DAD49EA690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4840" y="2881065"/>
            <a:ext cx="1483200" cy="1483200"/>
          </a:xfrm>
          <a:prstGeom prst="rect">
            <a:avLst/>
          </a:prstGeom>
        </p:spPr>
      </p:pic>
      <p:sp>
        <p:nvSpPr>
          <p:cNvPr id="22" name="Textfeld 21">
            <a:extLst>
              <a:ext uri="{FF2B5EF4-FFF2-40B4-BE49-F238E27FC236}">
                <a16:creationId xmlns:a16="http://schemas.microsoft.com/office/drawing/2014/main" id="{08739C0B-E426-A6AE-8279-E890E3F150FF}"/>
              </a:ext>
            </a:extLst>
          </p:cNvPr>
          <p:cNvSpPr txBox="1"/>
          <p:nvPr/>
        </p:nvSpPr>
        <p:spPr>
          <a:xfrm>
            <a:off x="429768" y="4756518"/>
            <a:ext cx="6108192" cy="830997"/>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Reiseimpfungen-Hub:</a:t>
            </a:r>
          </a:p>
          <a:p>
            <a:pPr lvl="0"/>
            <a:r>
              <a:rPr lang="de-DE" sz="2400" dirty="0">
                <a:latin typeface="Calibri" panose="020F0502020204030204" pitchFamily="34"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9"/>
              </a:rPr>
              <a:t>https://www.impfakademie.de/hubs/reiseimpfungen/</a:t>
            </a:r>
            <a:endParaRPr lang="de-DE" sz="1800" dirty="0">
              <a:effectLst/>
              <a:latin typeface="Calibri" panose="020F0502020204030204" pitchFamily="34" charset="0"/>
              <a:ea typeface="Calibri" panose="020F0502020204030204" pitchFamily="34" charset="0"/>
            </a:endParaRPr>
          </a:p>
        </p:txBody>
      </p:sp>
      <p:pic>
        <p:nvPicPr>
          <p:cNvPr id="24" name="Grafik 23" descr="Ein Bild, das Muster, Quadrat, Pixel enthält.&#10;&#10;Automatisch generierte Beschreibung">
            <a:extLst>
              <a:ext uri="{FF2B5EF4-FFF2-40B4-BE49-F238E27FC236}">
                <a16:creationId xmlns:a16="http://schemas.microsoft.com/office/drawing/2014/main" id="{D5E4092F-F019-576D-AACD-EAD12E1451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44840" y="4456330"/>
            <a:ext cx="1483200" cy="1483200"/>
          </a:xfrm>
          <a:prstGeom prst="rect">
            <a:avLst/>
          </a:prstGeom>
        </p:spPr>
      </p:pic>
    </p:spTree>
    <p:extLst>
      <p:ext uri="{BB962C8B-B14F-4D97-AF65-F5344CB8AC3E}">
        <p14:creationId xmlns:p14="http://schemas.microsoft.com/office/powerpoint/2010/main" val="3026156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E1C096-7733-C781-FC41-E48AEDCD4085}"/>
              </a:ext>
            </a:extLst>
          </p:cNvPr>
          <p:cNvSpPr>
            <a:spLocks noGrp="1"/>
          </p:cNvSpPr>
          <p:nvPr>
            <p:ph type="body" sz="quarter" idx="18"/>
          </p:nvPr>
        </p:nvSpPr>
        <p:spPr>
          <a:xfrm>
            <a:off x="3581401" y="6302470"/>
            <a:ext cx="8096105" cy="298800"/>
          </a:xfrm>
        </p:spPr>
        <p:txBody>
          <a:bodyPr/>
          <a:lstStyle/>
          <a:p>
            <a:r>
              <a:rPr lang="de-DE" dirty="0">
                <a:latin typeface="Avenir Next LT Pro" panose="020B0504020202020204" pitchFamily="34" charset="0"/>
              </a:rPr>
              <a:t>Quellen: Schutzimpfungs-Richtlinie, regionale Impfvereinbarungen, Kassenärztliche Bundesvereinigung (</a:t>
            </a:r>
            <a:r>
              <a:rPr lang="de-DE" dirty="0">
                <a:latin typeface="Avenir Next LT Pro" panose="020B0504020202020204" pitchFamily="34" charset="0"/>
                <a:hlinkClick r:id="rId3"/>
              </a:rPr>
              <a:t>abgerufen am 01.03.24</a:t>
            </a:r>
            <a:r>
              <a:rPr lang="de-DE" dirty="0">
                <a:latin typeface="Avenir Next LT Pro" panose="020B0504020202020204" pitchFamily="34" charset="0"/>
              </a:rPr>
              <a:t>)</a:t>
            </a:r>
          </a:p>
        </p:txBody>
      </p:sp>
      <p:sp>
        <p:nvSpPr>
          <p:cNvPr id="4" name="Foliennummernplatzhalter 3">
            <a:extLst>
              <a:ext uri="{FF2B5EF4-FFF2-40B4-BE49-F238E27FC236}">
                <a16:creationId xmlns:a16="http://schemas.microsoft.com/office/drawing/2014/main" id="{B981EAE9-099F-4B01-44D4-CB09FC6A8487}"/>
              </a:ext>
            </a:extLst>
          </p:cNvPr>
          <p:cNvSpPr>
            <a:spLocks noGrp="1"/>
          </p:cNvSpPr>
          <p:nvPr>
            <p:ph type="sldNum" sz="quarter" idx="2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venir Next LT Pro" panose="020B05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81</a:t>
            </a:fld>
            <a:endParaRPr kumimoji="0" lang="en-GB" sz="1000" b="0" i="0" u="none" strike="noStrike" kern="1200" cap="none" spc="0" normalizeH="0" baseline="0" noProof="0" dirty="0">
              <a:ln>
                <a:noFill/>
              </a:ln>
              <a:solidFill>
                <a:srgbClr val="000000"/>
              </a:solidFill>
              <a:effectLst/>
              <a:uLnTx/>
              <a:uFillTx/>
              <a:latin typeface="Avenir Next LT Pro" panose="020B0504020202020204" pitchFamily="34" charset="0"/>
            </a:endParaRPr>
          </a:p>
        </p:txBody>
      </p:sp>
      <p:sp>
        <p:nvSpPr>
          <p:cNvPr id="6" name="Titel 5">
            <a:extLst>
              <a:ext uri="{FF2B5EF4-FFF2-40B4-BE49-F238E27FC236}">
                <a16:creationId xmlns:a16="http://schemas.microsoft.com/office/drawing/2014/main" id="{BB548812-62C6-6CD2-C2E1-8B8DD8014F46}"/>
              </a:ext>
            </a:extLst>
          </p:cNvPr>
          <p:cNvSpPr>
            <a:spLocks noGrp="1"/>
          </p:cNvSpPr>
          <p:nvPr>
            <p:ph type="title"/>
          </p:nvPr>
        </p:nvSpPr>
        <p:spPr/>
        <p:txBody>
          <a:bodyPr>
            <a:normAutofit fontScale="90000"/>
          </a:bodyPr>
          <a:lstStyle/>
          <a:p>
            <a:r>
              <a:rPr lang="de-DE" dirty="0">
                <a:latin typeface="Avenir Next LT Pro" panose="020B0504020202020204" pitchFamily="34" charset="0"/>
              </a:rPr>
              <a:t>Pflichtleistungen</a:t>
            </a:r>
          </a:p>
        </p:txBody>
      </p:sp>
      <p:sp>
        <p:nvSpPr>
          <p:cNvPr id="7" name="Untertitel 6">
            <a:extLst>
              <a:ext uri="{FF2B5EF4-FFF2-40B4-BE49-F238E27FC236}">
                <a16:creationId xmlns:a16="http://schemas.microsoft.com/office/drawing/2014/main" id="{09D21B41-239C-A6A8-0481-FB320C8B2387}"/>
              </a:ext>
            </a:extLst>
          </p:cNvPr>
          <p:cNvSpPr>
            <a:spLocks noGrp="1"/>
          </p:cNvSpPr>
          <p:nvPr>
            <p:ph type="subTitle" idx="1"/>
          </p:nvPr>
        </p:nvSpPr>
        <p:spPr/>
        <p:txBody>
          <a:bodyPr/>
          <a:lstStyle/>
          <a:p>
            <a:r>
              <a:rPr lang="de-DE" dirty="0">
                <a:latin typeface="Avenir Next LT Pro" panose="020B0504020202020204" pitchFamily="34" charset="0"/>
              </a:rPr>
              <a:t>Verordnung und Abrechnung</a:t>
            </a:r>
          </a:p>
        </p:txBody>
      </p:sp>
      <p:grpSp>
        <p:nvGrpSpPr>
          <p:cNvPr id="33" name="Gruppieren 32">
            <a:extLst>
              <a:ext uri="{FF2B5EF4-FFF2-40B4-BE49-F238E27FC236}">
                <a16:creationId xmlns:a16="http://schemas.microsoft.com/office/drawing/2014/main" id="{E0D12174-21A6-820F-5581-00D9618E52F0}"/>
              </a:ext>
            </a:extLst>
          </p:cNvPr>
          <p:cNvGrpSpPr/>
          <p:nvPr/>
        </p:nvGrpSpPr>
        <p:grpSpPr>
          <a:xfrm>
            <a:off x="363107" y="1297035"/>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9" name="Flussdiagramm: Verzögerung 8">
              <a:extLst>
                <a:ext uri="{FF2B5EF4-FFF2-40B4-BE49-F238E27FC236}">
                  <a16:creationId xmlns:a16="http://schemas.microsoft.com/office/drawing/2014/main" id="{9A20D177-48F0-8D0F-8C50-95C006404B73}"/>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10" name="Rechteck 9">
              <a:extLst>
                <a:ext uri="{FF2B5EF4-FFF2-40B4-BE49-F238E27FC236}">
                  <a16:creationId xmlns:a16="http://schemas.microsoft.com/office/drawing/2014/main" id="{E1C98DC6-0253-C8CE-E811-C7D8EA77854A}"/>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COVID-19</a:t>
              </a:r>
            </a:p>
          </p:txBody>
        </p:sp>
      </p:grpSp>
      <p:sp>
        <p:nvSpPr>
          <p:cNvPr id="11" name="Rechteck: abgerundete Ecken 10">
            <a:extLst>
              <a:ext uri="{FF2B5EF4-FFF2-40B4-BE49-F238E27FC236}">
                <a16:creationId xmlns:a16="http://schemas.microsoft.com/office/drawing/2014/main" id="{6152E290-CFC0-329E-BFA5-35BF7169CF28}"/>
              </a:ext>
            </a:extLst>
          </p:cNvPr>
          <p:cNvSpPr/>
          <p:nvPr/>
        </p:nvSpPr>
        <p:spPr bwMode="auto">
          <a:xfrm>
            <a:off x="3557847" y="1297035"/>
            <a:ext cx="8267441" cy="962418"/>
          </a:xfrm>
          <a:prstGeom prst="roundRect">
            <a:avLst>
              <a:gd name="adj" fmla="val 388"/>
            </a:avLst>
          </a:prstGeom>
          <a:solidFill>
            <a:schemeClr val="tx2">
              <a:lumMod val="20000"/>
              <a:lumOff val="80000"/>
              <a:alpha val="50196"/>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Impfungen sind von der </a:t>
            </a: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rPr>
              <a:t>STIKO</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 empfohlen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Teil der </a:t>
            </a: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rPr>
              <a:t>Schutzimpfungs-Richtlinie</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 </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sym typeface="Wingdings" panose="05000000000000000000" pitchFamily="2" charset="2"/>
              </a:rPr>
              <a:t> Pflichtleistung der GKV</a:t>
            </a:r>
            <a:endPar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endParaRPr>
          </a:p>
        </p:txBody>
      </p:sp>
      <p:sp>
        <p:nvSpPr>
          <p:cNvPr id="12" name="Gleichschenkliges Dreieck 11">
            <a:extLst>
              <a:ext uri="{FF2B5EF4-FFF2-40B4-BE49-F238E27FC236}">
                <a16:creationId xmlns:a16="http://schemas.microsoft.com/office/drawing/2014/main" id="{8C151AD2-A2A0-E078-41C7-27FC3D7FB344}"/>
              </a:ext>
            </a:extLst>
          </p:cNvPr>
          <p:cNvSpPr/>
          <p:nvPr/>
        </p:nvSpPr>
        <p:spPr bwMode="auto">
          <a:xfrm flipV="1">
            <a:off x="3557845" y="2256738"/>
            <a:ext cx="8267441" cy="504000"/>
          </a:xfrm>
          <a:prstGeom prst="triangle">
            <a:avLst/>
          </a:prstGeom>
          <a:solidFill>
            <a:schemeClr val="tx2">
              <a:lumMod val="20000"/>
              <a:lumOff val="80000"/>
              <a:alpha val="50196"/>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13" name="Rechteck: abgerundete Ecken 12">
            <a:extLst>
              <a:ext uri="{FF2B5EF4-FFF2-40B4-BE49-F238E27FC236}">
                <a16:creationId xmlns:a16="http://schemas.microsoft.com/office/drawing/2014/main" id="{63B08C43-54E9-49E3-6076-97C8D0FCBADB}"/>
              </a:ext>
            </a:extLst>
          </p:cNvPr>
          <p:cNvSpPr/>
          <p:nvPr/>
        </p:nvSpPr>
        <p:spPr bwMode="auto">
          <a:xfrm>
            <a:off x="3557845" y="2880569"/>
            <a:ext cx="8267441" cy="2912219"/>
          </a:xfrm>
          <a:prstGeom prst="roundRect">
            <a:avLst>
              <a:gd name="adj" fmla="val 388"/>
            </a:avLst>
          </a:prstGeom>
          <a:solidFill>
            <a:schemeClr val="tx2">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Verordnung über </a:t>
            </a: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rPr>
              <a:t>Sprechstundenbedarf (SSB)</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 bzw. Impfstoffbedarf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Auch Einzeldosen sind über den SSB zu beziehen</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rPr>
              <a:t>Ausnahme:</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 Bezug der COVID-19-Impfungen erfolgt über Bundesamt für Soziale Sicherung (BAS)</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Abrechnung über </a:t>
            </a: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rPr>
              <a:t>Abrechnungsziffern</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 gemäß regionaler Impfvereinbarungen </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sym typeface="Wingdings" panose="05000000000000000000" pitchFamily="2" charset="2"/>
              </a:rPr>
              <a:t> unterschiedliche Ziffern für Standard- und Indikationsimpfungen</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 </a:t>
            </a:r>
          </a:p>
        </p:txBody>
      </p:sp>
      <p:sp>
        <p:nvSpPr>
          <p:cNvPr id="14" name="Freihandform: Form 13">
            <a:extLst>
              <a:ext uri="{FF2B5EF4-FFF2-40B4-BE49-F238E27FC236}">
                <a16:creationId xmlns:a16="http://schemas.microsoft.com/office/drawing/2014/main" id="{2CD918D9-1002-3F85-CEC5-15591515E469}"/>
              </a:ext>
            </a:extLst>
          </p:cNvPr>
          <p:cNvSpPr/>
          <p:nvPr/>
        </p:nvSpPr>
        <p:spPr bwMode="auto">
          <a:xfrm>
            <a:off x="3557844" y="2379284"/>
            <a:ext cx="8267441" cy="503842"/>
          </a:xfrm>
          <a:custGeom>
            <a:avLst/>
            <a:gdLst>
              <a:gd name="connsiteX0" fmla="*/ 11458365 w 11460163"/>
              <a:gd name="connsiteY0" fmla="*/ 0 h 503842"/>
              <a:gd name="connsiteX1" fmla="*/ 11460163 w 11460163"/>
              <a:gd name="connsiteY1" fmla="*/ 1798 h 503842"/>
              <a:gd name="connsiteX2" fmla="*/ 11460163 w 11460163"/>
              <a:gd name="connsiteY2" fmla="*/ 501886 h 503842"/>
              <a:gd name="connsiteX3" fmla="*/ 11458207 w 11460163"/>
              <a:gd name="connsiteY3" fmla="*/ 503842 h 503842"/>
              <a:gd name="connsiteX4" fmla="*/ 5730082 w 11460163"/>
              <a:gd name="connsiteY4" fmla="*/ 503842 h 503842"/>
              <a:gd name="connsiteX5" fmla="*/ 1798 w 11460163"/>
              <a:gd name="connsiteY5" fmla="*/ 0 h 503842"/>
              <a:gd name="connsiteX6" fmla="*/ 5730082 w 11460163"/>
              <a:gd name="connsiteY6" fmla="*/ 503842 h 503842"/>
              <a:gd name="connsiteX7" fmla="*/ 1956 w 11460163"/>
              <a:gd name="connsiteY7" fmla="*/ 503842 h 503842"/>
              <a:gd name="connsiteX8" fmla="*/ 0 w 11460163"/>
              <a:gd name="connsiteY8" fmla="*/ 501886 h 503842"/>
              <a:gd name="connsiteX9" fmla="*/ 0 w 11460163"/>
              <a:gd name="connsiteY9" fmla="*/ 1798 h 50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0163" h="503842">
                <a:moveTo>
                  <a:pt x="11458365" y="0"/>
                </a:moveTo>
                <a:lnTo>
                  <a:pt x="11460163" y="1798"/>
                </a:lnTo>
                <a:lnTo>
                  <a:pt x="11460163" y="501886"/>
                </a:lnTo>
                <a:cubicBezTo>
                  <a:pt x="11460163" y="502966"/>
                  <a:pt x="11459287" y="503842"/>
                  <a:pt x="11458207" y="503842"/>
                </a:cubicBezTo>
                <a:lnTo>
                  <a:pt x="5730082" y="503842"/>
                </a:lnTo>
                <a:close/>
                <a:moveTo>
                  <a:pt x="1798" y="0"/>
                </a:moveTo>
                <a:lnTo>
                  <a:pt x="5730082" y="503842"/>
                </a:lnTo>
                <a:lnTo>
                  <a:pt x="1956" y="503842"/>
                </a:lnTo>
                <a:cubicBezTo>
                  <a:pt x="876" y="503842"/>
                  <a:pt x="0" y="502966"/>
                  <a:pt x="0" y="501886"/>
                </a:cubicBezTo>
                <a:lnTo>
                  <a:pt x="0" y="1798"/>
                </a:lnTo>
                <a:close/>
              </a:path>
            </a:pathLst>
          </a:custGeom>
          <a:solidFill>
            <a:schemeClr val="tx2">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A5D5C7"/>
              </a:buClr>
              <a:buSzPct val="110000"/>
              <a:buFontTx/>
              <a:buNone/>
              <a:tabLst/>
              <a:defRPr/>
            </a:pPr>
            <a:endParaRPr kumimoji="0" lang="de-DE" sz="1600" b="0" i="0" u="none" strike="noStrike" kern="0" cap="none" spc="0" normalizeH="0" baseline="0" noProof="0" dirty="0">
              <a:ln>
                <a:noFill/>
              </a:ln>
              <a:solidFill>
                <a:srgbClr val="000000"/>
              </a:solidFill>
              <a:effectLst/>
              <a:uLnTx/>
              <a:uFillTx/>
              <a:latin typeface="Avenir Next LT Pro" panose="020B0504020202020204" pitchFamily="34" charset="0"/>
            </a:endParaRPr>
          </a:p>
        </p:txBody>
      </p:sp>
      <p:grpSp>
        <p:nvGrpSpPr>
          <p:cNvPr id="34" name="Gruppieren 33">
            <a:extLst>
              <a:ext uri="{FF2B5EF4-FFF2-40B4-BE49-F238E27FC236}">
                <a16:creationId xmlns:a16="http://schemas.microsoft.com/office/drawing/2014/main" id="{535ACE03-8CE8-6FC9-4CE5-F7ED840008DC}"/>
              </a:ext>
            </a:extLst>
          </p:cNvPr>
          <p:cNvGrpSpPr/>
          <p:nvPr/>
        </p:nvGrpSpPr>
        <p:grpSpPr>
          <a:xfrm>
            <a:off x="363107" y="514443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35" name="Flussdiagramm: Verzögerung 34">
              <a:extLst>
                <a:ext uri="{FF2B5EF4-FFF2-40B4-BE49-F238E27FC236}">
                  <a16:creationId xmlns:a16="http://schemas.microsoft.com/office/drawing/2014/main" id="{05A5DFBC-1A09-860E-76C1-E16137EB73E3}"/>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36" name="Rechteck 35">
              <a:extLst>
                <a:ext uri="{FF2B5EF4-FFF2-40B4-BE49-F238E27FC236}">
                  <a16:creationId xmlns:a16="http://schemas.microsoft.com/office/drawing/2014/main" id="{633A34C5-E416-DC02-0E0B-F0E47430A02F}"/>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Pneumokokken</a:t>
              </a:r>
            </a:p>
          </p:txBody>
        </p:sp>
      </p:grpSp>
      <p:grpSp>
        <p:nvGrpSpPr>
          <p:cNvPr id="37" name="Gruppieren 36">
            <a:extLst>
              <a:ext uri="{FF2B5EF4-FFF2-40B4-BE49-F238E27FC236}">
                <a16:creationId xmlns:a16="http://schemas.microsoft.com/office/drawing/2014/main" id="{48256798-704D-EF66-9731-854766EF6B89}"/>
              </a:ext>
            </a:extLst>
          </p:cNvPr>
          <p:cNvGrpSpPr/>
          <p:nvPr/>
        </p:nvGrpSpPr>
        <p:grpSpPr>
          <a:xfrm>
            <a:off x="363107" y="207155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38" name="Flussdiagramm: Verzögerung 37">
              <a:extLst>
                <a:ext uri="{FF2B5EF4-FFF2-40B4-BE49-F238E27FC236}">
                  <a16:creationId xmlns:a16="http://schemas.microsoft.com/office/drawing/2014/main" id="{387E37E8-D8E7-75CE-76CA-7ECCB4DD85B1}"/>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39" name="Rechteck 38">
              <a:extLst>
                <a:ext uri="{FF2B5EF4-FFF2-40B4-BE49-F238E27FC236}">
                  <a16:creationId xmlns:a16="http://schemas.microsoft.com/office/drawing/2014/main" id="{317CAD5E-FAA2-712F-46DE-F621017FE237}"/>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Herpes Zoster</a:t>
              </a:r>
            </a:p>
          </p:txBody>
        </p:sp>
      </p:grpSp>
      <p:grpSp>
        <p:nvGrpSpPr>
          <p:cNvPr id="40" name="Gruppieren 39">
            <a:extLst>
              <a:ext uri="{FF2B5EF4-FFF2-40B4-BE49-F238E27FC236}">
                <a16:creationId xmlns:a16="http://schemas.microsoft.com/office/drawing/2014/main" id="{6B2CCC90-EFCD-AB19-BA9E-B33CD1FD6612}"/>
              </a:ext>
            </a:extLst>
          </p:cNvPr>
          <p:cNvGrpSpPr/>
          <p:nvPr/>
        </p:nvGrpSpPr>
        <p:grpSpPr>
          <a:xfrm>
            <a:off x="363107" y="283977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41" name="Flussdiagramm: Verzögerung 40">
              <a:extLst>
                <a:ext uri="{FF2B5EF4-FFF2-40B4-BE49-F238E27FC236}">
                  <a16:creationId xmlns:a16="http://schemas.microsoft.com/office/drawing/2014/main" id="{1A1BFFC6-2B93-0604-4C4E-5D5BB84EBAB6}"/>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42" name="Rechteck 41">
              <a:extLst>
                <a:ext uri="{FF2B5EF4-FFF2-40B4-BE49-F238E27FC236}">
                  <a16:creationId xmlns:a16="http://schemas.microsoft.com/office/drawing/2014/main" id="{5AE03B72-5FED-55FE-898B-F88810FAD716}"/>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Influenza</a:t>
              </a:r>
            </a:p>
          </p:txBody>
        </p:sp>
      </p:grpSp>
      <p:grpSp>
        <p:nvGrpSpPr>
          <p:cNvPr id="43" name="Gruppieren 42">
            <a:extLst>
              <a:ext uri="{FF2B5EF4-FFF2-40B4-BE49-F238E27FC236}">
                <a16:creationId xmlns:a16="http://schemas.microsoft.com/office/drawing/2014/main" id="{FCA77CC5-343E-2BA3-2292-5D7D6082CA1F}"/>
              </a:ext>
            </a:extLst>
          </p:cNvPr>
          <p:cNvGrpSpPr/>
          <p:nvPr/>
        </p:nvGrpSpPr>
        <p:grpSpPr>
          <a:xfrm>
            <a:off x="363107" y="360799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44" name="Flussdiagramm: Verzögerung 43">
              <a:extLst>
                <a:ext uri="{FF2B5EF4-FFF2-40B4-BE49-F238E27FC236}">
                  <a16:creationId xmlns:a16="http://schemas.microsoft.com/office/drawing/2014/main" id="{91F7A9F1-8D97-E9D3-AB62-39D2EED276E2}"/>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45" name="Rechteck 44">
              <a:extLst>
                <a:ext uri="{FF2B5EF4-FFF2-40B4-BE49-F238E27FC236}">
                  <a16:creationId xmlns:a16="http://schemas.microsoft.com/office/drawing/2014/main" id="{CF355893-2BAC-6C9B-BC9F-2FE0C10158E3}"/>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Masern</a:t>
              </a:r>
            </a:p>
          </p:txBody>
        </p:sp>
      </p:grpSp>
      <p:grpSp>
        <p:nvGrpSpPr>
          <p:cNvPr id="46" name="Gruppieren 45">
            <a:extLst>
              <a:ext uri="{FF2B5EF4-FFF2-40B4-BE49-F238E27FC236}">
                <a16:creationId xmlns:a16="http://schemas.microsoft.com/office/drawing/2014/main" id="{565FF368-1CAE-6BDF-8E34-BF8BFF417E0C}"/>
              </a:ext>
            </a:extLst>
          </p:cNvPr>
          <p:cNvGrpSpPr/>
          <p:nvPr/>
        </p:nvGrpSpPr>
        <p:grpSpPr>
          <a:xfrm>
            <a:off x="363107" y="437621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47" name="Flussdiagramm: Verzögerung 46">
              <a:extLst>
                <a:ext uri="{FF2B5EF4-FFF2-40B4-BE49-F238E27FC236}">
                  <a16:creationId xmlns:a16="http://schemas.microsoft.com/office/drawing/2014/main" id="{908EB2B1-C766-1957-C05D-8FE3C5EBC2CC}"/>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48" name="Rechteck 47">
              <a:extLst>
                <a:ext uri="{FF2B5EF4-FFF2-40B4-BE49-F238E27FC236}">
                  <a16:creationId xmlns:a16="http://schemas.microsoft.com/office/drawing/2014/main" id="{B9781168-6C77-EF31-FFF4-774DF4E2CE8D}"/>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Pertussis</a:t>
              </a:r>
            </a:p>
          </p:txBody>
        </p:sp>
      </p:grpSp>
      <p:grpSp>
        <p:nvGrpSpPr>
          <p:cNvPr id="30" name="Gruppieren 29">
            <a:extLst>
              <a:ext uri="{FF2B5EF4-FFF2-40B4-BE49-F238E27FC236}">
                <a16:creationId xmlns:a16="http://schemas.microsoft.com/office/drawing/2014/main" id="{419619A7-F8CD-16ED-E18C-C9A50FEFB647}"/>
              </a:ext>
            </a:extLst>
          </p:cNvPr>
          <p:cNvGrpSpPr/>
          <p:nvPr/>
        </p:nvGrpSpPr>
        <p:grpSpPr>
          <a:xfrm>
            <a:off x="363107" y="5942470"/>
            <a:ext cx="2959967" cy="720000"/>
            <a:chOff x="365124" y="1303338"/>
            <a:chExt cx="2959967" cy="720000"/>
          </a:xfrm>
          <a:solidFill>
            <a:srgbClr val="ED7D31"/>
          </a:solidFill>
          <a:effectLst>
            <a:outerShdw blurRad="63500" sx="102000" sy="102000" algn="ctr" rotWithShape="0">
              <a:prstClr val="black">
                <a:alpha val="40000"/>
              </a:prstClr>
            </a:outerShdw>
          </a:effectLst>
        </p:grpSpPr>
        <p:sp>
          <p:nvSpPr>
            <p:cNvPr id="31" name="Flussdiagramm: Verzögerung 30">
              <a:extLst>
                <a:ext uri="{FF2B5EF4-FFF2-40B4-BE49-F238E27FC236}">
                  <a16:creationId xmlns:a16="http://schemas.microsoft.com/office/drawing/2014/main" id="{7088736F-4E83-8360-A4E7-4DA3137363CE}"/>
                </a:ext>
              </a:extLst>
            </p:cNvPr>
            <p:cNvSpPr/>
            <p:nvPr/>
          </p:nvSpPr>
          <p:spPr bwMode="auto">
            <a:xfrm>
              <a:off x="2692689" y="1303338"/>
              <a:ext cx="632402" cy="720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32" name="Rechteck 31">
              <a:extLst>
                <a:ext uri="{FF2B5EF4-FFF2-40B4-BE49-F238E27FC236}">
                  <a16:creationId xmlns:a16="http://schemas.microsoft.com/office/drawing/2014/main" id="{07BFE3BF-851C-A51C-2A02-B32B8C972DB5}"/>
                </a:ext>
              </a:extLst>
            </p:cNvPr>
            <p:cNvSpPr/>
            <p:nvPr/>
          </p:nvSpPr>
          <p:spPr bwMode="auto">
            <a:xfrm>
              <a:off x="365124" y="1303338"/>
              <a:ext cx="2327564" cy="720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RSV</a:t>
              </a:r>
            </a:p>
          </p:txBody>
        </p:sp>
      </p:grpSp>
    </p:spTree>
    <p:extLst>
      <p:ext uri="{BB962C8B-B14F-4D97-AF65-F5344CB8AC3E}">
        <p14:creationId xmlns:p14="http://schemas.microsoft.com/office/powerpoint/2010/main" val="666514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E1C096-7733-C781-FC41-E48AEDCD4085}"/>
              </a:ext>
            </a:extLst>
          </p:cNvPr>
          <p:cNvSpPr>
            <a:spLocks noGrp="1"/>
          </p:cNvSpPr>
          <p:nvPr>
            <p:ph type="body" sz="quarter" idx="18"/>
          </p:nvPr>
        </p:nvSpPr>
        <p:spPr/>
        <p:txBody>
          <a:bodyPr/>
          <a:lstStyle/>
          <a:p>
            <a:r>
              <a:rPr lang="de-DE" dirty="0">
                <a:latin typeface="Avenir Next LT Pro" panose="020B0504020202020204" pitchFamily="34" charset="0"/>
              </a:rPr>
              <a:t>Quellen: Satzungen </a:t>
            </a:r>
            <a:r>
              <a:rPr lang="de-DE">
                <a:latin typeface="Avenir Next LT Pro" panose="020B0504020202020204" pitchFamily="34" charset="0"/>
              </a:rPr>
              <a:t>der Krankenkassen, </a:t>
            </a:r>
            <a:r>
              <a:rPr lang="de-DE" dirty="0">
                <a:latin typeface="Avenir Next LT Pro" panose="020B0504020202020204" pitchFamily="34" charset="0"/>
              </a:rPr>
              <a:t>regionale Impfvereinbarungen</a:t>
            </a:r>
          </a:p>
        </p:txBody>
      </p:sp>
      <p:sp>
        <p:nvSpPr>
          <p:cNvPr id="4" name="Foliennummernplatzhalter 3">
            <a:extLst>
              <a:ext uri="{FF2B5EF4-FFF2-40B4-BE49-F238E27FC236}">
                <a16:creationId xmlns:a16="http://schemas.microsoft.com/office/drawing/2014/main" id="{B981EAE9-099F-4B01-44D4-CB09FC6A8487}"/>
              </a:ext>
            </a:extLst>
          </p:cNvPr>
          <p:cNvSpPr>
            <a:spLocks noGrp="1"/>
          </p:cNvSpPr>
          <p:nvPr>
            <p:ph type="sldNum" sz="quarter" idx="2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venir Next LT Pro" panose="020B05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82</a:t>
            </a:fld>
            <a:endParaRPr kumimoji="0" lang="en-GB" sz="1000" b="0" i="0" u="none" strike="noStrike" kern="1200" cap="none" spc="0" normalizeH="0" baseline="0" noProof="0" dirty="0">
              <a:ln>
                <a:noFill/>
              </a:ln>
              <a:solidFill>
                <a:srgbClr val="000000"/>
              </a:solidFill>
              <a:effectLst/>
              <a:uLnTx/>
              <a:uFillTx/>
              <a:latin typeface="Avenir Next LT Pro" panose="020B0504020202020204" pitchFamily="34" charset="0"/>
            </a:endParaRPr>
          </a:p>
        </p:txBody>
      </p:sp>
      <p:sp>
        <p:nvSpPr>
          <p:cNvPr id="6" name="Titel 5">
            <a:extLst>
              <a:ext uri="{FF2B5EF4-FFF2-40B4-BE49-F238E27FC236}">
                <a16:creationId xmlns:a16="http://schemas.microsoft.com/office/drawing/2014/main" id="{BB548812-62C6-6CD2-C2E1-8B8DD8014F46}"/>
              </a:ext>
            </a:extLst>
          </p:cNvPr>
          <p:cNvSpPr>
            <a:spLocks noGrp="1"/>
          </p:cNvSpPr>
          <p:nvPr>
            <p:ph type="title"/>
          </p:nvPr>
        </p:nvSpPr>
        <p:spPr/>
        <p:txBody>
          <a:bodyPr>
            <a:normAutofit fontScale="90000"/>
          </a:bodyPr>
          <a:lstStyle/>
          <a:p>
            <a:r>
              <a:rPr lang="de-DE" dirty="0" err="1">
                <a:solidFill>
                  <a:srgbClr val="ED7D31"/>
                </a:solidFill>
                <a:latin typeface="Avenir Next LT Pro" panose="020B0504020202020204" pitchFamily="34" charset="0"/>
              </a:rPr>
              <a:t>Selbstzahlerleistungen</a:t>
            </a:r>
            <a:r>
              <a:rPr lang="de-DE" dirty="0">
                <a:solidFill>
                  <a:srgbClr val="ED7D31"/>
                </a:solidFill>
                <a:latin typeface="Avenir Next LT Pro" panose="020B0504020202020204" pitchFamily="34" charset="0"/>
              </a:rPr>
              <a:t>/Satzungsleistungen</a:t>
            </a:r>
          </a:p>
        </p:txBody>
      </p:sp>
      <p:sp>
        <p:nvSpPr>
          <p:cNvPr id="7" name="Untertitel 6">
            <a:extLst>
              <a:ext uri="{FF2B5EF4-FFF2-40B4-BE49-F238E27FC236}">
                <a16:creationId xmlns:a16="http://schemas.microsoft.com/office/drawing/2014/main" id="{09D21B41-239C-A6A8-0481-FB320C8B2387}"/>
              </a:ext>
            </a:extLst>
          </p:cNvPr>
          <p:cNvSpPr>
            <a:spLocks noGrp="1"/>
          </p:cNvSpPr>
          <p:nvPr>
            <p:ph type="subTitle" idx="1"/>
          </p:nvPr>
        </p:nvSpPr>
        <p:spPr/>
        <p:txBody>
          <a:bodyPr/>
          <a:lstStyle/>
          <a:p>
            <a:r>
              <a:rPr lang="de-DE" dirty="0">
                <a:latin typeface="Avenir Next LT Pro" panose="020B0504020202020204" pitchFamily="34" charset="0"/>
              </a:rPr>
              <a:t>Verordnung und Abrechnung</a:t>
            </a:r>
          </a:p>
        </p:txBody>
      </p:sp>
      <p:grpSp>
        <p:nvGrpSpPr>
          <p:cNvPr id="8" name="Gruppieren 7">
            <a:extLst>
              <a:ext uri="{FF2B5EF4-FFF2-40B4-BE49-F238E27FC236}">
                <a16:creationId xmlns:a16="http://schemas.microsoft.com/office/drawing/2014/main" id="{33783E48-CE73-1DBC-561D-89B127EB1721}"/>
              </a:ext>
            </a:extLst>
          </p:cNvPr>
          <p:cNvGrpSpPr/>
          <p:nvPr/>
        </p:nvGrpSpPr>
        <p:grpSpPr>
          <a:xfrm>
            <a:off x="365124" y="1303338"/>
            <a:ext cx="2959967" cy="720000"/>
            <a:chOff x="365124" y="1303338"/>
            <a:chExt cx="2959967" cy="720000"/>
          </a:xfrm>
          <a:solidFill>
            <a:srgbClr val="ED7D31"/>
          </a:solidFill>
          <a:effectLst>
            <a:outerShdw blurRad="63500" sx="102000" sy="102000" algn="ctr" rotWithShape="0">
              <a:prstClr val="black">
                <a:alpha val="40000"/>
              </a:prstClr>
            </a:outerShdw>
          </a:effectLst>
        </p:grpSpPr>
        <p:sp>
          <p:nvSpPr>
            <p:cNvPr id="9" name="Flussdiagramm: Verzögerung 8">
              <a:extLst>
                <a:ext uri="{FF2B5EF4-FFF2-40B4-BE49-F238E27FC236}">
                  <a16:creationId xmlns:a16="http://schemas.microsoft.com/office/drawing/2014/main" id="{9E7415FB-56A7-6D11-C5B0-3AA46FDB285E}"/>
                </a:ext>
              </a:extLst>
            </p:cNvPr>
            <p:cNvSpPr/>
            <p:nvPr/>
          </p:nvSpPr>
          <p:spPr bwMode="auto">
            <a:xfrm>
              <a:off x="2692689" y="1303338"/>
              <a:ext cx="632402" cy="720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10" name="Rechteck 9">
              <a:extLst>
                <a:ext uri="{FF2B5EF4-FFF2-40B4-BE49-F238E27FC236}">
                  <a16:creationId xmlns:a16="http://schemas.microsoft.com/office/drawing/2014/main" id="{98078735-B81D-F43A-77EE-6FDE221FC6EF}"/>
                </a:ext>
              </a:extLst>
            </p:cNvPr>
            <p:cNvSpPr/>
            <p:nvPr/>
          </p:nvSpPr>
          <p:spPr bwMode="auto">
            <a:xfrm>
              <a:off x="365124" y="1303338"/>
              <a:ext cx="2327564" cy="720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Herpes Zoster</a:t>
              </a:r>
              <a:b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br>
              <a:r>
                <a:rPr kumimoji="0" lang="de-DE" sz="1050" b="0" i="0" u="none" strike="noStrike" kern="0" cap="none" spc="0" normalizeH="0" baseline="0" noProof="0" dirty="0">
                  <a:ln>
                    <a:noFill/>
                  </a:ln>
                  <a:solidFill>
                    <a:prstClr val="white"/>
                  </a:solidFill>
                  <a:effectLst/>
                  <a:uLnTx/>
                  <a:uFillTx/>
                  <a:latin typeface="Avenir Next LT Pro" panose="020B0504020202020204" pitchFamily="34" charset="0"/>
                </a:rPr>
                <a:t>über STIKO-Empfehlung hinaus</a:t>
              </a:r>
            </a:p>
          </p:txBody>
        </p:sp>
      </p:grpSp>
      <p:grpSp>
        <p:nvGrpSpPr>
          <p:cNvPr id="17" name="Gruppieren 16">
            <a:extLst>
              <a:ext uri="{FF2B5EF4-FFF2-40B4-BE49-F238E27FC236}">
                <a16:creationId xmlns:a16="http://schemas.microsoft.com/office/drawing/2014/main" id="{D4267C18-8722-C5BA-6B9D-CBA4F97A1E96}"/>
              </a:ext>
            </a:extLst>
          </p:cNvPr>
          <p:cNvGrpSpPr/>
          <p:nvPr/>
        </p:nvGrpSpPr>
        <p:grpSpPr>
          <a:xfrm>
            <a:off x="365124" y="3187888"/>
            <a:ext cx="2959967" cy="720000"/>
            <a:chOff x="365124" y="1303338"/>
            <a:chExt cx="2959967" cy="720000"/>
          </a:xfrm>
          <a:solidFill>
            <a:srgbClr val="ED7D31"/>
          </a:solidFill>
          <a:effectLst>
            <a:outerShdw blurRad="63500" sx="102000" sy="102000" algn="ctr" rotWithShape="0">
              <a:prstClr val="black">
                <a:alpha val="40000"/>
              </a:prstClr>
            </a:outerShdw>
          </a:effectLst>
        </p:grpSpPr>
        <p:sp>
          <p:nvSpPr>
            <p:cNvPr id="18" name="Flussdiagramm: Verzögerung 17">
              <a:extLst>
                <a:ext uri="{FF2B5EF4-FFF2-40B4-BE49-F238E27FC236}">
                  <a16:creationId xmlns:a16="http://schemas.microsoft.com/office/drawing/2014/main" id="{148657CC-F88D-36BD-0124-39A6B99CF4BB}"/>
                </a:ext>
              </a:extLst>
            </p:cNvPr>
            <p:cNvSpPr/>
            <p:nvPr/>
          </p:nvSpPr>
          <p:spPr bwMode="auto">
            <a:xfrm>
              <a:off x="2692689" y="1303338"/>
              <a:ext cx="632402" cy="720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19" name="Rechteck 18">
              <a:extLst>
                <a:ext uri="{FF2B5EF4-FFF2-40B4-BE49-F238E27FC236}">
                  <a16:creationId xmlns:a16="http://schemas.microsoft.com/office/drawing/2014/main" id="{8870EF61-BD60-1C12-10AF-A26F72384F00}"/>
                </a:ext>
              </a:extLst>
            </p:cNvPr>
            <p:cNvSpPr/>
            <p:nvPr/>
          </p:nvSpPr>
          <p:spPr bwMode="auto">
            <a:xfrm>
              <a:off x="365124" y="1303338"/>
              <a:ext cx="2327564" cy="720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Masern</a:t>
              </a:r>
              <a:b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br>
              <a:r>
                <a:rPr kumimoji="0" lang="de-DE" sz="1050" b="0" i="0" u="none" strike="noStrike" kern="0" cap="none" spc="0" normalizeH="0" baseline="0" noProof="0" dirty="0">
                  <a:ln>
                    <a:noFill/>
                  </a:ln>
                  <a:solidFill>
                    <a:prstClr val="white"/>
                  </a:solidFill>
                  <a:effectLst/>
                  <a:uLnTx/>
                  <a:uFillTx/>
                  <a:latin typeface="Avenir Next LT Pro" panose="020B0504020202020204" pitchFamily="34" charset="0"/>
                </a:rPr>
                <a:t>über STIKO-Empfehlung hinaus</a:t>
              </a:r>
              <a:endParaRPr kumimoji="0" lang="de-DE" sz="1050" b="1" i="0" u="none" strike="noStrike" kern="0" cap="none" spc="0" normalizeH="0" baseline="0" noProof="0" dirty="0">
                <a:ln>
                  <a:noFill/>
                </a:ln>
                <a:solidFill>
                  <a:prstClr val="white"/>
                </a:solidFill>
                <a:effectLst/>
                <a:uLnTx/>
                <a:uFillTx/>
                <a:latin typeface="Avenir Next LT Pro" panose="020B0504020202020204" pitchFamily="34" charset="0"/>
              </a:endParaRPr>
            </a:p>
          </p:txBody>
        </p:sp>
      </p:grpSp>
      <p:grpSp>
        <p:nvGrpSpPr>
          <p:cNvPr id="20" name="Gruppieren 19">
            <a:extLst>
              <a:ext uri="{FF2B5EF4-FFF2-40B4-BE49-F238E27FC236}">
                <a16:creationId xmlns:a16="http://schemas.microsoft.com/office/drawing/2014/main" id="{0ADDCEA4-5683-1261-B450-D27F5601EBA3}"/>
              </a:ext>
            </a:extLst>
          </p:cNvPr>
          <p:cNvGrpSpPr/>
          <p:nvPr/>
        </p:nvGrpSpPr>
        <p:grpSpPr>
          <a:xfrm>
            <a:off x="365124" y="2245613"/>
            <a:ext cx="2959967" cy="720000"/>
            <a:chOff x="365124" y="1303338"/>
            <a:chExt cx="2959967" cy="720000"/>
          </a:xfrm>
          <a:solidFill>
            <a:srgbClr val="ED7D31"/>
          </a:solidFill>
          <a:effectLst>
            <a:outerShdw blurRad="63500" sx="102000" sy="102000" algn="ctr" rotWithShape="0">
              <a:prstClr val="black">
                <a:alpha val="40000"/>
              </a:prstClr>
            </a:outerShdw>
          </a:effectLst>
        </p:grpSpPr>
        <p:sp>
          <p:nvSpPr>
            <p:cNvPr id="21" name="Flussdiagramm: Verzögerung 20">
              <a:extLst>
                <a:ext uri="{FF2B5EF4-FFF2-40B4-BE49-F238E27FC236}">
                  <a16:creationId xmlns:a16="http://schemas.microsoft.com/office/drawing/2014/main" id="{3F8AB130-0D62-2469-D7CA-32458F4E651E}"/>
                </a:ext>
              </a:extLst>
            </p:cNvPr>
            <p:cNvSpPr/>
            <p:nvPr/>
          </p:nvSpPr>
          <p:spPr bwMode="auto">
            <a:xfrm>
              <a:off x="2692689" y="1303338"/>
              <a:ext cx="632402" cy="720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22" name="Rechteck 21">
              <a:extLst>
                <a:ext uri="{FF2B5EF4-FFF2-40B4-BE49-F238E27FC236}">
                  <a16:creationId xmlns:a16="http://schemas.microsoft.com/office/drawing/2014/main" id="{1243A0BF-7795-C3D3-D9D1-32F7BA94B84E}"/>
                </a:ext>
              </a:extLst>
            </p:cNvPr>
            <p:cNvSpPr/>
            <p:nvPr/>
          </p:nvSpPr>
          <p:spPr bwMode="auto">
            <a:xfrm>
              <a:off x="365124" y="1303338"/>
              <a:ext cx="2327564" cy="720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t>Influenza</a:t>
              </a:r>
              <a:br>
                <a:rPr kumimoji="0" lang="de-DE" sz="1800" b="1" i="0" u="none" strike="noStrike" kern="0" cap="none" spc="0" normalizeH="0" baseline="0" noProof="0" dirty="0">
                  <a:ln>
                    <a:noFill/>
                  </a:ln>
                  <a:solidFill>
                    <a:prstClr val="white"/>
                  </a:solidFill>
                  <a:effectLst/>
                  <a:uLnTx/>
                  <a:uFillTx/>
                  <a:latin typeface="Avenir Next LT Pro" panose="020B0504020202020204" pitchFamily="34" charset="0"/>
                </a:rPr>
              </a:br>
              <a:r>
                <a:rPr kumimoji="0" lang="de-DE" sz="1050" b="0" i="0" u="none" strike="noStrike" kern="0" cap="none" spc="0" normalizeH="0" baseline="0" noProof="0" dirty="0">
                  <a:ln>
                    <a:noFill/>
                  </a:ln>
                  <a:solidFill>
                    <a:prstClr val="white"/>
                  </a:solidFill>
                  <a:effectLst/>
                  <a:uLnTx/>
                  <a:uFillTx/>
                  <a:latin typeface="Avenir Next LT Pro" panose="020B0504020202020204" pitchFamily="34" charset="0"/>
                </a:rPr>
                <a:t>über STIKO-Empfehlung hinaus</a:t>
              </a:r>
              <a:endParaRPr kumimoji="0" lang="de-DE" sz="1800" b="0" i="0" u="none" strike="noStrike" kern="0" cap="none" spc="0" normalizeH="0" baseline="0" noProof="0" dirty="0">
                <a:ln>
                  <a:noFill/>
                </a:ln>
                <a:solidFill>
                  <a:prstClr val="white"/>
                </a:solidFill>
                <a:effectLst/>
                <a:uLnTx/>
                <a:uFillTx/>
                <a:latin typeface="Avenir Next LT Pro" panose="020B0504020202020204" pitchFamily="34" charset="0"/>
              </a:endParaRPr>
            </a:p>
          </p:txBody>
        </p:sp>
      </p:grpSp>
      <p:sp>
        <p:nvSpPr>
          <p:cNvPr id="23" name="Rechteck: abgerundete Ecken 22">
            <a:extLst>
              <a:ext uri="{FF2B5EF4-FFF2-40B4-BE49-F238E27FC236}">
                <a16:creationId xmlns:a16="http://schemas.microsoft.com/office/drawing/2014/main" id="{AEDA6762-3B82-6BA9-D4BE-A1BE1707A432}"/>
              </a:ext>
            </a:extLst>
          </p:cNvPr>
          <p:cNvSpPr/>
          <p:nvPr/>
        </p:nvSpPr>
        <p:spPr bwMode="auto">
          <a:xfrm>
            <a:off x="3557847" y="1297034"/>
            <a:ext cx="8267441" cy="2283337"/>
          </a:xfrm>
          <a:prstGeom prst="roundRect">
            <a:avLst>
              <a:gd name="adj" fmla="val 388"/>
            </a:avLst>
          </a:prstGeom>
          <a:solidFill>
            <a:schemeClr val="tx2">
              <a:lumMod val="20000"/>
              <a:lumOff val="80000"/>
              <a:alpha val="50196"/>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Impfungen sind (für diese Personengruppen) noch nicht von der STIKO empfohlen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Nicht Teil der Schutzimpfungs-Richtlinie </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sym typeface="Wingdings" panose="05000000000000000000" pitchFamily="2" charset="2"/>
              </a:rPr>
              <a:t> Keine Pflichtleistung der GKV</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sym typeface="Wingdings" panose="05000000000000000000" pitchFamily="2" charset="2"/>
              </a:rPr>
              <a:t>Versicherte müssen Impfung selbst bezahlen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sym typeface="Wingdings" panose="05000000000000000000" pitchFamily="2" charset="2"/>
              </a:rPr>
              <a:t>Versicherte können Kosten anschließend bei ihrer Krankenkasse für </a:t>
            </a: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sym typeface="Wingdings" panose="05000000000000000000" pitchFamily="2" charset="2"/>
              </a:rPr>
              <a:t>ggf. bestehende freiwillige Kostenerstattung</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sym typeface="Wingdings" panose="05000000000000000000" pitchFamily="2" charset="2"/>
              </a:rPr>
              <a:t> einreichen (Satzungsleistung)</a:t>
            </a:r>
            <a:endPar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endParaRPr>
          </a:p>
        </p:txBody>
      </p:sp>
      <p:sp>
        <p:nvSpPr>
          <p:cNvPr id="24" name="Gleichschenkliges Dreieck 23">
            <a:extLst>
              <a:ext uri="{FF2B5EF4-FFF2-40B4-BE49-F238E27FC236}">
                <a16:creationId xmlns:a16="http://schemas.microsoft.com/office/drawing/2014/main" id="{55707D6D-6521-EC4D-0511-5D59C1AC268E}"/>
              </a:ext>
            </a:extLst>
          </p:cNvPr>
          <p:cNvSpPr/>
          <p:nvPr/>
        </p:nvSpPr>
        <p:spPr bwMode="auto">
          <a:xfrm flipV="1">
            <a:off x="3557846" y="3580372"/>
            <a:ext cx="8267441" cy="504000"/>
          </a:xfrm>
          <a:prstGeom prst="triangle">
            <a:avLst/>
          </a:prstGeom>
          <a:solidFill>
            <a:schemeClr val="tx2">
              <a:lumMod val="20000"/>
              <a:lumOff val="80000"/>
              <a:alpha val="50196"/>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venir Next LT Pro" panose="020B0504020202020204" pitchFamily="34" charset="0"/>
            </a:endParaRPr>
          </a:p>
        </p:txBody>
      </p:sp>
      <p:sp>
        <p:nvSpPr>
          <p:cNvPr id="25" name="Rechteck: abgerundete Ecken 24">
            <a:extLst>
              <a:ext uri="{FF2B5EF4-FFF2-40B4-BE49-F238E27FC236}">
                <a16:creationId xmlns:a16="http://schemas.microsoft.com/office/drawing/2014/main" id="{D67EF124-B1EF-9039-294D-B0920685FE1F}"/>
              </a:ext>
            </a:extLst>
          </p:cNvPr>
          <p:cNvSpPr/>
          <p:nvPr/>
        </p:nvSpPr>
        <p:spPr bwMode="auto">
          <a:xfrm>
            <a:off x="3557845" y="4206760"/>
            <a:ext cx="8267441" cy="1586028"/>
          </a:xfrm>
          <a:prstGeom prst="roundRect">
            <a:avLst>
              <a:gd name="adj" fmla="val 388"/>
            </a:avLst>
          </a:prstGeom>
          <a:solidFill>
            <a:schemeClr val="tx2">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rPr>
              <a:t>Private Verordnung</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 auf Namen des Patienten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Separate Rechnungsstellung der Impfleistung gemäß </a:t>
            </a: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rPr>
              <a:t>GOÄ</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In einigen KV-Regionen bestehen </a:t>
            </a: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rPr>
              <a:t>Impfvereinbarungen</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 über ausgewählte </a:t>
            </a:r>
            <a:r>
              <a:rPr kumimoji="0" lang="de-DE" sz="1800" b="1" i="0" u="none" strike="noStrike" kern="0" cap="none" spc="0" normalizeH="0" baseline="0" noProof="0" dirty="0">
                <a:ln>
                  <a:noFill/>
                </a:ln>
                <a:solidFill>
                  <a:srgbClr val="000000"/>
                </a:solidFill>
                <a:effectLst/>
                <a:uLnTx/>
                <a:uFillTx/>
                <a:latin typeface="Avenir Next LT Pro" panose="020B0504020202020204" pitchFamily="34" charset="0"/>
              </a:rPr>
              <a:t>Satzungsleistungen</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rPr>
              <a:t> </a:t>
            </a:r>
            <a:r>
              <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sym typeface="Wingdings" panose="05000000000000000000" pitchFamily="2" charset="2"/>
              </a:rPr>
              <a:t> ermöglichen Abrechnung über Chipkarte</a:t>
            </a:r>
            <a:endParaRPr kumimoji="0" lang="de-DE" sz="1800" b="0" i="0" u="none" strike="noStrike" kern="0" cap="none" spc="0" normalizeH="0" baseline="0" noProof="0" dirty="0">
              <a:ln>
                <a:noFill/>
              </a:ln>
              <a:solidFill>
                <a:srgbClr val="000000"/>
              </a:solidFill>
              <a:effectLst/>
              <a:uLnTx/>
              <a:uFillTx/>
              <a:latin typeface="Avenir Next LT Pro" panose="020B0504020202020204" pitchFamily="34" charset="0"/>
            </a:endParaRPr>
          </a:p>
        </p:txBody>
      </p:sp>
      <p:sp>
        <p:nvSpPr>
          <p:cNvPr id="26" name="Freihandform: Form 25">
            <a:extLst>
              <a:ext uri="{FF2B5EF4-FFF2-40B4-BE49-F238E27FC236}">
                <a16:creationId xmlns:a16="http://schemas.microsoft.com/office/drawing/2014/main" id="{B773EBF7-30DA-5196-8F8D-D9324A167364}"/>
              </a:ext>
            </a:extLst>
          </p:cNvPr>
          <p:cNvSpPr/>
          <p:nvPr/>
        </p:nvSpPr>
        <p:spPr bwMode="auto">
          <a:xfrm>
            <a:off x="3557845" y="3702918"/>
            <a:ext cx="8267441" cy="503842"/>
          </a:xfrm>
          <a:custGeom>
            <a:avLst/>
            <a:gdLst>
              <a:gd name="connsiteX0" fmla="*/ 11458365 w 11460163"/>
              <a:gd name="connsiteY0" fmla="*/ 0 h 503842"/>
              <a:gd name="connsiteX1" fmla="*/ 11460163 w 11460163"/>
              <a:gd name="connsiteY1" fmla="*/ 1798 h 503842"/>
              <a:gd name="connsiteX2" fmla="*/ 11460163 w 11460163"/>
              <a:gd name="connsiteY2" fmla="*/ 501886 h 503842"/>
              <a:gd name="connsiteX3" fmla="*/ 11458207 w 11460163"/>
              <a:gd name="connsiteY3" fmla="*/ 503842 h 503842"/>
              <a:gd name="connsiteX4" fmla="*/ 5730082 w 11460163"/>
              <a:gd name="connsiteY4" fmla="*/ 503842 h 503842"/>
              <a:gd name="connsiteX5" fmla="*/ 1798 w 11460163"/>
              <a:gd name="connsiteY5" fmla="*/ 0 h 503842"/>
              <a:gd name="connsiteX6" fmla="*/ 5730082 w 11460163"/>
              <a:gd name="connsiteY6" fmla="*/ 503842 h 503842"/>
              <a:gd name="connsiteX7" fmla="*/ 1956 w 11460163"/>
              <a:gd name="connsiteY7" fmla="*/ 503842 h 503842"/>
              <a:gd name="connsiteX8" fmla="*/ 0 w 11460163"/>
              <a:gd name="connsiteY8" fmla="*/ 501886 h 503842"/>
              <a:gd name="connsiteX9" fmla="*/ 0 w 11460163"/>
              <a:gd name="connsiteY9" fmla="*/ 1798 h 50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0163" h="503842">
                <a:moveTo>
                  <a:pt x="11458365" y="0"/>
                </a:moveTo>
                <a:lnTo>
                  <a:pt x="11460163" y="1798"/>
                </a:lnTo>
                <a:lnTo>
                  <a:pt x="11460163" y="501886"/>
                </a:lnTo>
                <a:cubicBezTo>
                  <a:pt x="11460163" y="502966"/>
                  <a:pt x="11459287" y="503842"/>
                  <a:pt x="11458207" y="503842"/>
                </a:cubicBezTo>
                <a:lnTo>
                  <a:pt x="5730082" y="503842"/>
                </a:lnTo>
                <a:close/>
                <a:moveTo>
                  <a:pt x="1798" y="0"/>
                </a:moveTo>
                <a:lnTo>
                  <a:pt x="5730082" y="503842"/>
                </a:lnTo>
                <a:lnTo>
                  <a:pt x="1956" y="503842"/>
                </a:lnTo>
                <a:cubicBezTo>
                  <a:pt x="876" y="503842"/>
                  <a:pt x="0" y="502966"/>
                  <a:pt x="0" y="501886"/>
                </a:cubicBezTo>
                <a:lnTo>
                  <a:pt x="0" y="1798"/>
                </a:lnTo>
                <a:close/>
              </a:path>
            </a:pathLst>
          </a:custGeom>
          <a:solidFill>
            <a:schemeClr val="tx2">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A5D5C7"/>
              </a:buClr>
              <a:buSzPct val="110000"/>
              <a:buFontTx/>
              <a:buNone/>
              <a:tabLst/>
              <a:defRPr/>
            </a:pPr>
            <a:endParaRPr kumimoji="0" lang="de-DE" sz="1600" b="0" i="0" u="none" strike="noStrike" kern="0" cap="none" spc="0" normalizeH="0" baseline="0" noProof="0" dirty="0">
              <a:ln>
                <a:noFill/>
              </a:ln>
              <a:solidFill>
                <a:srgbClr val="000000"/>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808528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C854C64A-CF72-D58E-75F2-25A3CA238C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6" name="think-cell data - do not delete" hidden="1">
                        <a:extLst>
                          <a:ext uri="{FF2B5EF4-FFF2-40B4-BE49-F238E27FC236}">
                            <a16:creationId xmlns:a16="http://schemas.microsoft.com/office/drawing/2014/main" id="{C854C64A-CF72-D58E-75F2-25A3CA238C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Untertitel 7">
            <a:extLst>
              <a:ext uri="{FF2B5EF4-FFF2-40B4-BE49-F238E27FC236}">
                <a16:creationId xmlns:a16="http://schemas.microsoft.com/office/drawing/2014/main" id="{ADEE3D8E-185D-DF29-A940-1362E8E0231A}"/>
              </a:ext>
            </a:extLst>
          </p:cNvPr>
          <p:cNvSpPr>
            <a:spLocks noGrp="1"/>
          </p:cNvSpPr>
          <p:nvPr>
            <p:ph type="subTitle" idx="1"/>
          </p:nvPr>
        </p:nvSpPr>
        <p:spPr/>
        <p:txBody>
          <a:bodyPr/>
          <a:lstStyle/>
          <a:p>
            <a:r>
              <a:rPr lang="de-DE" dirty="0">
                <a:latin typeface="Avenir Next LT Pro" panose="020B0504020202020204" pitchFamily="34" charset="0"/>
              </a:rPr>
              <a:t>STIKO-Empfehlung</a:t>
            </a:r>
          </a:p>
        </p:txBody>
      </p:sp>
      <p:sp>
        <p:nvSpPr>
          <p:cNvPr id="7" name="Titel 6">
            <a:extLst>
              <a:ext uri="{FF2B5EF4-FFF2-40B4-BE49-F238E27FC236}">
                <a16:creationId xmlns:a16="http://schemas.microsoft.com/office/drawing/2014/main" id="{2BBAD1D2-A73F-15B6-5D73-F4B834BB5FB9}"/>
              </a:ext>
            </a:extLst>
          </p:cNvPr>
          <p:cNvSpPr>
            <a:spLocks noGrp="1"/>
          </p:cNvSpPr>
          <p:nvPr>
            <p:ph type="title"/>
          </p:nvPr>
        </p:nvSpPr>
        <p:spPr>
          <a:xfrm>
            <a:off x="365125" y="281851"/>
            <a:ext cx="11460163" cy="430887"/>
          </a:xfrm>
        </p:spPr>
        <p:txBody>
          <a:bodyPr vert="horz"/>
          <a:lstStyle/>
          <a:p>
            <a:r>
              <a:rPr lang="de-DE" dirty="0">
                <a:solidFill>
                  <a:schemeClr val="tx2"/>
                </a:solidFill>
                <a:latin typeface="Avenir Next LT Pro" panose="020B0504020202020204" pitchFamily="34" charset="0"/>
              </a:rPr>
              <a:t>Abrechnung von Impfungen – Bsp. Herpes </a:t>
            </a:r>
            <a:r>
              <a:rPr lang="de-DE" dirty="0" err="1">
                <a:solidFill>
                  <a:schemeClr val="tx2"/>
                </a:solidFill>
                <a:latin typeface="Avenir Next LT Pro" panose="020B0504020202020204" pitchFamily="34" charset="0"/>
              </a:rPr>
              <a:t>zoster</a:t>
            </a:r>
            <a:endParaRPr lang="de-DE" dirty="0">
              <a:solidFill>
                <a:schemeClr val="tx2"/>
              </a:solidFill>
              <a:latin typeface="Avenir Next LT Pro" panose="020B0504020202020204" pitchFamily="34" charset="0"/>
            </a:endParaRPr>
          </a:p>
        </p:txBody>
      </p:sp>
      <p:sp>
        <p:nvSpPr>
          <p:cNvPr id="14" name="Foliennummernplatzhalter 13">
            <a:extLst>
              <a:ext uri="{FF2B5EF4-FFF2-40B4-BE49-F238E27FC236}">
                <a16:creationId xmlns:a16="http://schemas.microsoft.com/office/drawing/2014/main" id="{9FFB83AA-9B44-D5F1-B3EB-EE67786420AD}"/>
              </a:ext>
            </a:extLst>
          </p:cNvPr>
          <p:cNvSpPr>
            <a:spLocks noGrp="1"/>
          </p:cNvSpPr>
          <p:nvPr>
            <p:ph type="sldNum" sz="quarter" idx="21"/>
          </p:nvPr>
        </p:nvSpPr>
        <p:spPr/>
        <p:txBody>
          <a:bodyPr/>
          <a:lstStyle/>
          <a:p>
            <a:fld id="{9F9F533D-B52E-4A2F-BF72-0ADD2D94BD75}" type="slidenum">
              <a:rPr lang="en-GB" smtClean="0">
                <a:latin typeface="Avenir Next LT Pro" panose="020B0504020202020204" pitchFamily="34" charset="0"/>
              </a:rPr>
              <a:pPr/>
              <a:t>83</a:t>
            </a:fld>
            <a:endParaRPr lang="en-GB">
              <a:latin typeface="Avenir Next LT Pro" panose="020B0504020202020204" pitchFamily="34" charset="0"/>
            </a:endParaRPr>
          </a:p>
        </p:txBody>
      </p:sp>
      <p:sp>
        <p:nvSpPr>
          <p:cNvPr id="6" name="Rechteck: abgerundete Ecken 5">
            <a:extLst>
              <a:ext uri="{FF2B5EF4-FFF2-40B4-BE49-F238E27FC236}">
                <a16:creationId xmlns:a16="http://schemas.microsoft.com/office/drawing/2014/main" id="{B8EE54BC-BDE1-340F-6755-739982B1262D}"/>
              </a:ext>
            </a:extLst>
          </p:cNvPr>
          <p:cNvSpPr/>
          <p:nvPr/>
        </p:nvSpPr>
        <p:spPr>
          <a:xfrm rot="5400000">
            <a:off x="7969651" y="600373"/>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venir Next LT Pro" panose="020B0504020202020204" pitchFamily="34" charset="0"/>
            </a:endParaRPr>
          </a:p>
        </p:txBody>
      </p:sp>
      <p:pic>
        <p:nvPicPr>
          <p:cNvPr id="17" name="Grafik 16" descr="Ein Bild, das Person, Fleisch, Haut, Verletzung enthält.&#10;&#10;Automatisch generierte Beschreibung">
            <a:extLst>
              <a:ext uri="{FF2B5EF4-FFF2-40B4-BE49-F238E27FC236}">
                <a16:creationId xmlns:a16="http://schemas.microsoft.com/office/drawing/2014/main" id="{90844A24-3595-D95D-423E-4EFCD3AEAA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550" y="1483308"/>
            <a:ext cx="4372405" cy="3086168"/>
          </a:xfrm>
          <a:prstGeom prst="rect">
            <a:avLst/>
          </a:prstGeom>
        </p:spPr>
      </p:pic>
      <p:sp>
        <p:nvSpPr>
          <p:cNvPr id="18" name="Rechteck 17">
            <a:extLst>
              <a:ext uri="{FF2B5EF4-FFF2-40B4-BE49-F238E27FC236}">
                <a16:creationId xmlns:a16="http://schemas.microsoft.com/office/drawing/2014/main" id="{DF134D4B-4105-9D37-FF20-B27AEEA36571}"/>
              </a:ext>
            </a:extLst>
          </p:cNvPr>
          <p:cNvSpPr/>
          <p:nvPr/>
        </p:nvSpPr>
        <p:spPr bwMode="ltGray">
          <a:xfrm>
            <a:off x="5728020" y="3839284"/>
            <a:ext cx="4837145" cy="278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1200" b="1" i="0" u="none" strike="noStrike" kern="1200" cap="none" spc="0" normalizeH="0" baseline="0" noProof="0">
                <a:ln>
                  <a:noFill/>
                </a:ln>
                <a:solidFill>
                  <a:prstClr val="black"/>
                </a:solidFill>
                <a:effectLst/>
                <a:uLnTx/>
                <a:uFillTx/>
                <a:latin typeface="Avenir Next LT Pro" panose="020B0504020202020204" pitchFamily="34" charset="0"/>
                <a:cs typeface="Noto Sans"/>
              </a:rPr>
              <a:t>Die STIKO führt als Beispiele folgende Grunderkrankungen auf</a:t>
            </a:r>
            <a:r>
              <a:rPr kumimoji="0" lang="de-DE" sz="1200" b="1" i="0" u="none" strike="noStrike" kern="1200" cap="none" spc="0" normalizeH="0" baseline="30000" noProof="0">
                <a:ln>
                  <a:noFill/>
                </a:ln>
                <a:solidFill>
                  <a:prstClr val="black"/>
                </a:solidFill>
                <a:effectLst/>
                <a:uLnTx/>
                <a:uFillTx/>
                <a:latin typeface="Avenir Next LT Pro" panose="020B0504020202020204" pitchFamily="34" charset="0"/>
                <a:cs typeface="Noto Sans"/>
              </a:rPr>
              <a:t>1</a:t>
            </a:r>
            <a:r>
              <a:rPr kumimoji="0" lang="de-DE" sz="1200" b="1" i="0" u="none" strike="noStrike" kern="1200" cap="none" spc="0" normalizeH="0" baseline="0" noProof="0">
                <a:ln>
                  <a:noFill/>
                </a:ln>
                <a:solidFill>
                  <a:prstClr val="black"/>
                </a:solidFill>
                <a:effectLst/>
                <a:uLnTx/>
                <a:uFillTx/>
                <a:latin typeface="Avenir Next LT Pro" panose="020B0504020202020204" pitchFamily="34" charset="0"/>
                <a:cs typeface="Noto Sans"/>
              </a:rPr>
              <a:t>:</a:t>
            </a:r>
          </a:p>
        </p:txBody>
      </p:sp>
      <p:sp>
        <p:nvSpPr>
          <p:cNvPr id="19" name="Ellipse 18">
            <a:extLst>
              <a:ext uri="{FF2B5EF4-FFF2-40B4-BE49-F238E27FC236}">
                <a16:creationId xmlns:a16="http://schemas.microsoft.com/office/drawing/2014/main" id="{DD6375CA-A8DC-475E-DE3B-E3F24C84037A}"/>
              </a:ext>
            </a:extLst>
          </p:cNvPr>
          <p:cNvSpPr/>
          <p:nvPr/>
        </p:nvSpPr>
        <p:spPr bwMode="ltGray">
          <a:xfrm>
            <a:off x="8548940" y="4277689"/>
            <a:ext cx="288000" cy="28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121917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6658A6"/>
              </a:solidFill>
              <a:effectLst/>
              <a:uLnTx/>
              <a:uFillTx/>
              <a:latin typeface="Avenir Next LT Pro" panose="020B0504020202020204" pitchFamily="34" charset="0"/>
              <a:cs typeface="Noto Sans"/>
            </a:endParaRPr>
          </a:p>
        </p:txBody>
      </p:sp>
      <p:pic>
        <p:nvPicPr>
          <p:cNvPr id="20" name="Grafik 19" descr="Lungen mit einfarbiger Füllung">
            <a:extLst>
              <a:ext uri="{FF2B5EF4-FFF2-40B4-BE49-F238E27FC236}">
                <a16:creationId xmlns:a16="http://schemas.microsoft.com/office/drawing/2014/main" id="{E6295573-CC19-7C8F-2115-F66555AECCC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586972" y="4303660"/>
            <a:ext cx="211936" cy="211936"/>
          </a:xfrm>
          <a:prstGeom prst="rect">
            <a:avLst/>
          </a:prstGeom>
        </p:spPr>
      </p:pic>
      <p:sp>
        <p:nvSpPr>
          <p:cNvPr id="21" name="Rechteck 20">
            <a:extLst>
              <a:ext uri="{FF2B5EF4-FFF2-40B4-BE49-F238E27FC236}">
                <a16:creationId xmlns:a16="http://schemas.microsoft.com/office/drawing/2014/main" id="{08427D18-3C6D-6EF8-506E-3E9EFEB6E23D}"/>
              </a:ext>
            </a:extLst>
          </p:cNvPr>
          <p:cNvSpPr/>
          <p:nvPr/>
        </p:nvSpPr>
        <p:spPr bwMode="ltGray">
          <a:xfrm>
            <a:off x="6152091" y="6048470"/>
            <a:ext cx="2139630" cy="125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Diabetes mellitus</a:t>
            </a:r>
          </a:p>
        </p:txBody>
      </p:sp>
      <p:sp>
        <p:nvSpPr>
          <p:cNvPr id="22" name="Rechteck 21">
            <a:extLst>
              <a:ext uri="{FF2B5EF4-FFF2-40B4-BE49-F238E27FC236}">
                <a16:creationId xmlns:a16="http://schemas.microsoft.com/office/drawing/2014/main" id="{81CB872D-B516-CCED-175C-6F2A5736A80C}"/>
              </a:ext>
            </a:extLst>
          </p:cNvPr>
          <p:cNvSpPr/>
          <p:nvPr/>
        </p:nvSpPr>
        <p:spPr bwMode="ltGray">
          <a:xfrm>
            <a:off x="6152091" y="4288071"/>
            <a:ext cx="1851654" cy="250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Angeborene oder erworbene Immundefizienz</a:t>
            </a:r>
          </a:p>
        </p:txBody>
      </p:sp>
      <p:sp>
        <p:nvSpPr>
          <p:cNvPr id="23" name="Rechteck 22">
            <a:extLst>
              <a:ext uri="{FF2B5EF4-FFF2-40B4-BE49-F238E27FC236}">
                <a16:creationId xmlns:a16="http://schemas.microsoft.com/office/drawing/2014/main" id="{91BDE7D2-C6EE-393D-A2DF-B58E18207728}"/>
              </a:ext>
            </a:extLst>
          </p:cNvPr>
          <p:cNvSpPr/>
          <p:nvPr/>
        </p:nvSpPr>
        <p:spPr bwMode="ltGray">
          <a:xfrm>
            <a:off x="6152091" y="4797380"/>
            <a:ext cx="1851654" cy="125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HIV-Infektion</a:t>
            </a:r>
          </a:p>
        </p:txBody>
      </p:sp>
      <p:sp>
        <p:nvSpPr>
          <p:cNvPr id="24" name="Rechteck 23">
            <a:extLst>
              <a:ext uri="{FF2B5EF4-FFF2-40B4-BE49-F238E27FC236}">
                <a16:creationId xmlns:a16="http://schemas.microsoft.com/office/drawing/2014/main" id="{1612C7D6-5955-31B6-FB18-EFBA70B6F097}"/>
              </a:ext>
            </a:extLst>
          </p:cNvPr>
          <p:cNvSpPr/>
          <p:nvPr/>
        </p:nvSpPr>
        <p:spPr bwMode="ltGray">
          <a:xfrm>
            <a:off x="6152091" y="5182040"/>
            <a:ext cx="1851654" cy="125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Rheumatoide Arthritis</a:t>
            </a:r>
          </a:p>
        </p:txBody>
      </p:sp>
      <p:sp>
        <p:nvSpPr>
          <p:cNvPr id="25" name="Rechteck 24">
            <a:extLst>
              <a:ext uri="{FF2B5EF4-FFF2-40B4-BE49-F238E27FC236}">
                <a16:creationId xmlns:a16="http://schemas.microsoft.com/office/drawing/2014/main" id="{00DA085B-4387-C3B0-9497-60DCD74710F0}"/>
              </a:ext>
            </a:extLst>
          </p:cNvPr>
          <p:cNvSpPr/>
          <p:nvPr/>
        </p:nvSpPr>
        <p:spPr bwMode="ltGray">
          <a:xfrm>
            <a:off x="6152091" y="5629601"/>
            <a:ext cx="1851654" cy="124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Systemischer Lupus erythematodes</a:t>
            </a:r>
          </a:p>
        </p:txBody>
      </p:sp>
      <p:sp>
        <p:nvSpPr>
          <p:cNvPr id="26" name="Ellipse 25">
            <a:extLst>
              <a:ext uri="{FF2B5EF4-FFF2-40B4-BE49-F238E27FC236}">
                <a16:creationId xmlns:a16="http://schemas.microsoft.com/office/drawing/2014/main" id="{B384EA3B-89E1-6AEB-68A9-074B1E337F39}"/>
              </a:ext>
            </a:extLst>
          </p:cNvPr>
          <p:cNvSpPr/>
          <p:nvPr/>
        </p:nvSpPr>
        <p:spPr bwMode="ltGray">
          <a:xfrm>
            <a:off x="5796110" y="5123145"/>
            <a:ext cx="288000" cy="28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121917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6658A6"/>
              </a:solidFill>
              <a:effectLst/>
              <a:uLnTx/>
              <a:uFillTx/>
              <a:latin typeface="Avenir Next LT Pro" panose="020B0504020202020204" pitchFamily="34" charset="0"/>
              <a:cs typeface="Noto Sans"/>
            </a:endParaRPr>
          </a:p>
        </p:txBody>
      </p:sp>
      <p:pic>
        <p:nvPicPr>
          <p:cNvPr id="27" name="Grafik 26" descr="Knochen mit einfarbiger Füllung">
            <a:extLst>
              <a:ext uri="{FF2B5EF4-FFF2-40B4-BE49-F238E27FC236}">
                <a16:creationId xmlns:a16="http://schemas.microsoft.com/office/drawing/2014/main" id="{42484D62-006F-BD70-2173-FCF48970AE4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36207" y="5163242"/>
            <a:ext cx="207806" cy="207806"/>
          </a:xfrm>
          <a:prstGeom prst="rect">
            <a:avLst/>
          </a:prstGeom>
        </p:spPr>
      </p:pic>
      <p:sp>
        <p:nvSpPr>
          <p:cNvPr id="28" name="Ellipse 27">
            <a:extLst>
              <a:ext uri="{FF2B5EF4-FFF2-40B4-BE49-F238E27FC236}">
                <a16:creationId xmlns:a16="http://schemas.microsoft.com/office/drawing/2014/main" id="{FD2EB101-FB65-DF4B-CF25-44DC6C3AC37A}"/>
              </a:ext>
            </a:extLst>
          </p:cNvPr>
          <p:cNvSpPr/>
          <p:nvPr/>
        </p:nvSpPr>
        <p:spPr bwMode="ltGray">
          <a:xfrm>
            <a:off x="8548940" y="5123145"/>
            <a:ext cx="288000" cy="28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121917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6658A6"/>
              </a:solidFill>
              <a:effectLst/>
              <a:uLnTx/>
              <a:uFillTx/>
              <a:latin typeface="Avenir Next LT Pro" panose="020B0504020202020204" pitchFamily="34" charset="0"/>
              <a:cs typeface="Noto Sans"/>
            </a:endParaRPr>
          </a:p>
        </p:txBody>
      </p:sp>
      <p:pic>
        <p:nvPicPr>
          <p:cNvPr id="29" name="Grafik 28" descr="Nieren mit einfarbiger Füllung">
            <a:extLst>
              <a:ext uri="{FF2B5EF4-FFF2-40B4-BE49-F238E27FC236}">
                <a16:creationId xmlns:a16="http://schemas.microsoft.com/office/drawing/2014/main" id="{871E38A0-015C-3074-2740-97605EC7F0F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575263" y="5149468"/>
            <a:ext cx="235355" cy="235354"/>
          </a:xfrm>
          <a:prstGeom prst="rect">
            <a:avLst/>
          </a:prstGeom>
        </p:spPr>
      </p:pic>
      <p:sp>
        <p:nvSpPr>
          <p:cNvPr id="30" name="Ellipse 29">
            <a:extLst>
              <a:ext uri="{FF2B5EF4-FFF2-40B4-BE49-F238E27FC236}">
                <a16:creationId xmlns:a16="http://schemas.microsoft.com/office/drawing/2014/main" id="{0D2BD9C2-1890-E9F5-8003-4A3B29649F6C}"/>
              </a:ext>
            </a:extLst>
          </p:cNvPr>
          <p:cNvSpPr/>
          <p:nvPr/>
        </p:nvSpPr>
        <p:spPr bwMode="ltGray">
          <a:xfrm>
            <a:off x="5796110" y="4277689"/>
            <a:ext cx="288000" cy="28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121917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6658A6"/>
              </a:solidFill>
              <a:effectLst/>
              <a:uLnTx/>
              <a:uFillTx/>
              <a:latin typeface="Avenir Next LT Pro" panose="020B0504020202020204" pitchFamily="34" charset="0"/>
              <a:cs typeface="Noto Sans"/>
            </a:endParaRPr>
          </a:p>
        </p:txBody>
      </p:sp>
      <p:pic>
        <p:nvPicPr>
          <p:cNvPr id="31" name="Grafik 30" descr="Chirurgische Maske mit einfarbiger Füllung">
            <a:extLst>
              <a:ext uri="{FF2B5EF4-FFF2-40B4-BE49-F238E27FC236}">
                <a16:creationId xmlns:a16="http://schemas.microsoft.com/office/drawing/2014/main" id="{752D3E04-62C6-9EEE-5AA6-D033A2694276}"/>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836883" y="4318462"/>
            <a:ext cx="206454" cy="206454"/>
          </a:xfrm>
          <a:prstGeom prst="rect">
            <a:avLst/>
          </a:prstGeom>
        </p:spPr>
      </p:pic>
      <p:sp>
        <p:nvSpPr>
          <p:cNvPr id="32" name="Ellipse 31">
            <a:extLst>
              <a:ext uri="{FF2B5EF4-FFF2-40B4-BE49-F238E27FC236}">
                <a16:creationId xmlns:a16="http://schemas.microsoft.com/office/drawing/2014/main" id="{0DA7F1F3-9F3D-A206-5554-3BE1DDC8D03E}"/>
              </a:ext>
            </a:extLst>
          </p:cNvPr>
          <p:cNvSpPr/>
          <p:nvPr/>
        </p:nvSpPr>
        <p:spPr bwMode="ltGray">
          <a:xfrm>
            <a:off x="5796110" y="5967372"/>
            <a:ext cx="288000" cy="28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121917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6658A6"/>
              </a:solidFill>
              <a:effectLst/>
              <a:uLnTx/>
              <a:uFillTx/>
              <a:latin typeface="Avenir Next LT Pro" panose="020B0504020202020204" pitchFamily="34" charset="0"/>
              <a:cs typeface="Noto Sans"/>
            </a:endParaRPr>
          </a:p>
        </p:txBody>
      </p:sp>
      <p:pic>
        <p:nvPicPr>
          <p:cNvPr id="33" name="Grafik 32" descr="Nadel mit einfarbiger Füllung">
            <a:extLst>
              <a:ext uri="{FF2B5EF4-FFF2-40B4-BE49-F238E27FC236}">
                <a16:creationId xmlns:a16="http://schemas.microsoft.com/office/drawing/2014/main" id="{3C685F59-44D4-2645-0C9B-C11F6DDCD9C5}"/>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834142" y="6005404"/>
            <a:ext cx="211936" cy="211936"/>
          </a:xfrm>
          <a:prstGeom prst="rect">
            <a:avLst/>
          </a:prstGeom>
        </p:spPr>
      </p:pic>
      <p:sp>
        <p:nvSpPr>
          <p:cNvPr id="34" name="Ellipse 33">
            <a:extLst>
              <a:ext uri="{FF2B5EF4-FFF2-40B4-BE49-F238E27FC236}">
                <a16:creationId xmlns:a16="http://schemas.microsoft.com/office/drawing/2014/main" id="{02861E6A-09B7-AAB4-A539-3121C0245373}"/>
              </a:ext>
            </a:extLst>
          </p:cNvPr>
          <p:cNvSpPr/>
          <p:nvPr/>
        </p:nvSpPr>
        <p:spPr bwMode="ltGray">
          <a:xfrm>
            <a:off x="5796110" y="4700417"/>
            <a:ext cx="288000" cy="28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121917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6658A6"/>
              </a:solidFill>
              <a:effectLst/>
              <a:uLnTx/>
              <a:uFillTx/>
              <a:latin typeface="Avenir Next LT Pro" panose="020B0504020202020204" pitchFamily="34" charset="0"/>
              <a:cs typeface="Noto Sans"/>
            </a:endParaRPr>
          </a:p>
        </p:txBody>
      </p:sp>
      <p:grpSp>
        <p:nvGrpSpPr>
          <p:cNvPr id="35" name="Group 657">
            <a:extLst>
              <a:ext uri="{FF2B5EF4-FFF2-40B4-BE49-F238E27FC236}">
                <a16:creationId xmlns:a16="http://schemas.microsoft.com/office/drawing/2014/main" id="{E69FD38E-AAEA-1155-5400-9CF5006ED0E7}"/>
              </a:ext>
            </a:extLst>
          </p:cNvPr>
          <p:cNvGrpSpPr>
            <a:grpSpLocks noChangeAspect="1"/>
          </p:cNvGrpSpPr>
          <p:nvPr/>
        </p:nvGrpSpPr>
        <p:grpSpPr bwMode="auto">
          <a:xfrm>
            <a:off x="5880130" y="4753705"/>
            <a:ext cx="119950" cy="181428"/>
            <a:chOff x="4289" y="2292"/>
            <a:chExt cx="759" cy="1148"/>
          </a:xfrm>
          <a:solidFill>
            <a:schemeClr val="bg2"/>
          </a:solidFill>
        </p:grpSpPr>
        <p:sp>
          <p:nvSpPr>
            <p:cNvPr id="36" name="Freeform 658">
              <a:extLst>
                <a:ext uri="{FF2B5EF4-FFF2-40B4-BE49-F238E27FC236}">
                  <a16:creationId xmlns:a16="http://schemas.microsoft.com/office/drawing/2014/main" id="{3F120992-70F1-A556-A385-8BDA2240A779}"/>
                </a:ext>
              </a:extLst>
            </p:cNvPr>
            <p:cNvSpPr>
              <a:spLocks/>
            </p:cNvSpPr>
            <p:nvPr/>
          </p:nvSpPr>
          <p:spPr bwMode="auto">
            <a:xfrm>
              <a:off x="4289" y="3047"/>
              <a:ext cx="352" cy="393"/>
            </a:xfrm>
            <a:custGeom>
              <a:avLst/>
              <a:gdLst>
                <a:gd name="T0" fmla="*/ 305 w 676"/>
                <a:gd name="T1" fmla="*/ 743 h 754"/>
                <a:gd name="T2" fmla="*/ 276 w 676"/>
                <a:gd name="T3" fmla="*/ 754 h 754"/>
                <a:gd name="T4" fmla="*/ 248 w 676"/>
                <a:gd name="T5" fmla="*/ 743 h 754"/>
                <a:gd name="T6" fmla="*/ 13 w 676"/>
                <a:gd name="T7" fmla="*/ 518 h 754"/>
                <a:gd name="T8" fmla="*/ 0 w 676"/>
                <a:gd name="T9" fmla="*/ 488 h 754"/>
                <a:gd name="T10" fmla="*/ 13 w 676"/>
                <a:gd name="T11" fmla="*/ 458 h 754"/>
                <a:gd name="T12" fmla="*/ 425 w 676"/>
                <a:gd name="T13" fmla="*/ 0 h 754"/>
                <a:gd name="T14" fmla="*/ 676 w 676"/>
                <a:gd name="T15" fmla="*/ 349 h 754"/>
                <a:gd name="T16" fmla="*/ 305 w 676"/>
                <a:gd name="T17" fmla="*/ 743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6" h="754">
                  <a:moveTo>
                    <a:pt x="305" y="743"/>
                  </a:moveTo>
                  <a:cubicBezTo>
                    <a:pt x="297" y="750"/>
                    <a:pt x="286" y="754"/>
                    <a:pt x="276" y="754"/>
                  </a:cubicBezTo>
                  <a:cubicBezTo>
                    <a:pt x="266" y="754"/>
                    <a:pt x="256" y="750"/>
                    <a:pt x="248" y="743"/>
                  </a:cubicBezTo>
                  <a:cubicBezTo>
                    <a:pt x="13" y="518"/>
                    <a:pt x="13" y="518"/>
                    <a:pt x="13" y="518"/>
                  </a:cubicBezTo>
                  <a:cubicBezTo>
                    <a:pt x="5" y="510"/>
                    <a:pt x="0" y="499"/>
                    <a:pt x="0" y="488"/>
                  </a:cubicBezTo>
                  <a:cubicBezTo>
                    <a:pt x="0" y="477"/>
                    <a:pt x="5" y="466"/>
                    <a:pt x="13" y="458"/>
                  </a:cubicBezTo>
                  <a:cubicBezTo>
                    <a:pt x="167" y="311"/>
                    <a:pt x="305" y="155"/>
                    <a:pt x="425" y="0"/>
                  </a:cubicBezTo>
                  <a:cubicBezTo>
                    <a:pt x="496" y="113"/>
                    <a:pt x="580" y="230"/>
                    <a:pt x="676" y="349"/>
                  </a:cubicBezTo>
                  <a:cubicBezTo>
                    <a:pt x="567" y="478"/>
                    <a:pt x="443" y="610"/>
                    <a:pt x="305" y="74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venir Next LT Pro" panose="020B0504020202020204" pitchFamily="34" charset="0"/>
                <a:cs typeface="Noto Sans"/>
              </a:endParaRPr>
            </a:p>
          </p:txBody>
        </p:sp>
        <p:sp>
          <p:nvSpPr>
            <p:cNvPr id="37" name="Freeform 659">
              <a:extLst>
                <a:ext uri="{FF2B5EF4-FFF2-40B4-BE49-F238E27FC236}">
                  <a16:creationId xmlns:a16="http://schemas.microsoft.com/office/drawing/2014/main" id="{3247D6C7-A405-1724-28F9-E1BE5E14A559}"/>
                </a:ext>
              </a:extLst>
            </p:cNvPr>
            <p:cNvSpPr>
              <a:spLocks/>
            </p:cNvSpPr>
            <p:nvPr/>
          </p:nvSpPr>
          <p:spPr bwMode="auto">
            <a:xfrm>
              <a:off x="4357" y="2292"/>
              <a:ext cx="691" cy="1148"/>
            </a:xfrm>
            <a:custGeom>
              <a:avLst/>
              <a:gdLst>
                <a:gd name="T0" fmla="*/ 1313 w 1326"/>
                <a:gd name="T1" fmla="*/ 1964 h 2200"/>
                <a:gd name="T2" fmla="*/ 1078 w 1326"/>
                <a:gd name="T3" fmla="*/ 2189 h 2200"/>
                <a:gd name="T4" fmla="*/ 1050 w 1326"/>
                <a:gd name="T5" fmla="*/ 2200 h 2200"/>
                <a:gd name="T6" fmla="*/ 1021 w 1326"/>
                <a:gd name="T7" fmla="*/ 2189 h 2200"/>
                <a:gd name="T8" fmla="*/ 149 w 1326"/>
                <a:gd name="T9" fmla="*/ 549 h 2200"/>
                <a:gd name="T10" fmla="*/ 316 w 1326"/>
                <a:gd name="T11" fmla="*/ 160 h 2200"/>
                <a:gd name="T12" fmla="*/ 597 w 1326"/>
                <a:gd name="T13" fmla="*/ 0 h 2200"/>
                <a:gd name="T14" fmla="*/ 878 w 1326"/>
                <a:gd name="T15" fmla="*/ 160 h 2200"/>
                <a:gd name="T16" fmla="*/ 878 w 1326"/>
                <a:gd name="T17" fmla="*/ 161 h 2200"/>
                <a:gd name="T18" fmla="*/ 1045 w 1326"/>
                <a:gd name="T19" fmla="*/ 549 h 2200"/>
                <a:gd name="T20" fmla="*/ 893 w 1326"/>
                <a:gd name="T21" fmla="*/ 1301 h 2200"/>
                <a:gd name="T22" fmla="*/ 643 w 1326"/>
                <a:gd name="T23" fmla="*/ 903 h 2200"/>
                <a:gd name="T24" fmla="*/ 813 w 1326"/>
                <a:gd name="T25" fmla="*/ 435 h 2200"/>
                <a:gd name="T26" fmla="*/ 597 w 1326"/>
                <a:gd name="T27" fmla="*/ 400 h 2200"/>
                <a:gd name="T28" fmla="*/ 381 w 1326"/>
                <a:gd name="T29" fmla="*/ 435 h 2200"/>
                <a:gd name="T30" fmla="*/ 1313 w 1326"/>
                <a:gd name="T31" fmla="*/ 1904 h 2200"/>
                <a:gd name="T32" fmla="*/ 1326 w 1326"/>
                <a:gd name="T33" fmla="*/ 1934 h 2200"/>
                <a:gd name="T34" fmla="*/ 1313 w 1326"/>
                <a:gd name="T35" fmla="*/ 1964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6" h="2200">
                  <a:moveTo>
                    <a:pt x="1313" y="1964"/>
                  </a:moveTo>
                  <a:cubicBezTo>
                    <a:pt x="1078" y="2189"/>
                    <a:pt x="1078" y="2189"/>
                    <a:pt x="1078" y="2189"/>
                  </a:cubicBezTo>
                  <a:cubicBezTo>
                    <a:pt x="1070" y="2196"/>
                    <a:pt x="1060" y="2200"/>
                    <a:pt x="1050" y="2200"/>
                  </a:cubicBezTo>
                  <a:cubicBezTo>
                    <a:pt x="1040" y="2200"/>
                    <a:pt x="1029" y="2196"/>
                    <a:pt x="1021" y="2189"/>
                  </a:cubicBezTo>
                  <a:cubicBezTo>
                    <a:pt x="343" y="1539"/>
                    <a:pt x="0" y="895"/>
                    <a:pt x="149" y="549"/>
                  </a:cubicBezTo>
                  <a:cubicBezTo>
                    <a:pt x="316" y="160"/>
                    <a:pt x="316" y="160"/>
                    <a:pt x="316" y="160"/>
                  </a:cubicBezTo>
                  <a:cubicBezTo>
                    <a:pt x="348" y="87"/>
                    <a:pt x="422" y="0"/>
                    <a:pt x="597" y="0"/>
                  </a:cubicBezTo>
                  <a:cubicBezTo>
                    <a:pt x="772" y="0"/>
                    <a:pt x="846" y="87"/>
                    <a:pt x="878" y="160"/>
                  </a:cubicBezTo>
                  <a:cubicBezTo>
                    <a:pt x="878" y="160"/>
                    <a:pt x="878" y="160"/>
                    <a:pt x="878" y="161"/>
                  </a:cubicBezTo>
                  <a:cubicBezTo>
                    <a:pt x="1045" y="549"/>
                    <a:pt x="1045" y="549"/>
                    <a:pt x="1045" y="549"/>
                  </a:cubicBezTo>
                  <a:cubicBezTo>
                    <a:pt x="1123" y="731"/>
                    <a:pt x="1065" y="996"/>
                    <a:pt x="893" y="1301"/>
                  </a:cubicBezTo>
                  <a:cubicBezTo>
                    <a:pt x="792" y="1163"/>
                    <a:pt x="709" y="1028"/>
                    <a:pt x="643" y="903"/>
                  </a:cubicBezTo>
                  <a:cubicBezTo>
                    <a:pt x="732" y="727"/>
                    <a:pt x="790" y="567"/>
                    <a:pt x="813" y="435"/>
                  </a:cubicBezTo>
                  <a:cubicBezTo>
                    <a:pt x="755" y="412"/>
                    <a:pt x="683" y="400"/>
                    <a:pt x="597" y="400"/>
                  </a:cubicBezTo>
                  <a:cubicBezTo>
                    <a:pt x="511" y="400"/>
                    <a:pt x="439" y="412"/>
                    <a:pt x="381" y="435"/>
                  </a:cubicBezTo>
                  <a:cubicBezTo>
                    <a:pt x="444" y="802"/>
                    <a:pt x="785" y="1399"/>
                    <a:pt x="1313" y="1904"/>
                  </a:cubicBezTo>
                  <a:cubicBezTo>
                    <a:pt x="1321" y="1912"/>
                    <a:pt x="1326" y="1923"/>
                    <a:pt x="1326" y="1934"/>
                  </a:cubicBezTo>
                  <a:cubicBezTo>
                    <a:pt x="1326" y="1945"/>
                    <a:pt x="1321" y="1956"/>
                    <a:pt x="1313" y="196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venir Next LT Pro" panose="020B0504020202020204" pitchFamily="34" charset="0"/>
                <a:cs typeface="Noto Sans"/>
              </a:endParaRPr>
            </a:p>
          </p:txBody>
        </p:sp>
      </p:grpSp>
      <p:sp>
        <p:nvSpPr>
          <p:cNvPr id="38" name="Ellipse 37">
            <a:extLst>
              <a:ext uri="{FF2B5EF4-FFF2-40B4-BE49-F238E27FC236}">
                <a16:creationId xmlns:a16="http://schemas.microsoft.com/office/drawing/2014/main" id="{5E444470-A4FA-E97D-DDC6-0B17980541BE}"/>
              </a:ext>
            </a:extLst>
          </p:cNvPr>
          <p:cNvSpPr/>
          <p:nvPr/>
        </p:nvSpPr>
        <p:spPr bwMode="ltGray">
          <a:xfrm>
            <a:off x="5796110" y="5545873"/>
            <a:ext cx="288000" cy="28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121917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6658A6"/>
              </a:solidFill>
              <a:effectLst/>
              <a:uLnTx/>
              <a:uFillTx/>
              <a:latin typeface="Avenir Next LT Pro" panose="020B0504020202020204" pitchFamily="34" charset="0"/>
              <a:cs typeface="Noto Sans"/>
            </a:endParaRPr>
          </a:p>
        </p:txBody>
      </p:sp>
      <p:sp>
        <p:nvSpPr>
          <p:cNvPr id="39" name="Freeform 194">
            <a:extLst>
              <a:ext uri="{FF2B5EF4-FFF2-40B4-BE49-F238E27FC236}">
                <a16:creationId xmlns:a16="http://schemas.microsoft.com/office/drawing/2014/main" id="{24C40063-9012-9EA7-0FE7-75587C03678F}"/>
              </a:ext>
            </a:extLst>
          </p:cNvPr>
          <p:cNvSpPr>
            <a:spLocks noChangeAspect="1"/>
          </p:cNvSpPr>
          <p:nvPr/>
        </p:nvSpPr>
        <p:spPr bwMode="auto">
          <a:xfrm>
            <a:off x="5851131" y="5612970"/>
            <a:ext cx="177958" cy="181427"/>
          </a:xfrm>
          <a:custGeom>
            <a:avLst/>
            <a:gdLst>
              <a:gd name="T0" fmla="*/ 2136 w 2168"/>
              <a:gd name="T1" fmla="*/ 341 h 2208"/>
              <a:gd name="T2" fmla="*/ 1556 w 2168"/>
              <a:gd name="T3" fmla="*/ 922 h 2208"/>
              <a:gd name="T4" fmla="*/ 1496 w 2168"/>
              <a:gd name="T5" fmla="*/ 946 h 2208"/>
              <a:gd name="T6" fmla="*/ 1438 w 2168"/>
              <a:gd name="T7" fmla="*/ 922 h 2208"/>
              <a:gd name="T8" fmla="*/ 1438 w 2168"/>
              <a:gd name="T9" fmla="*/ 806 h 2208"/>
              <a:gd name="T10" fmla="*/ 1519 w 2168"/>
              <a:gd name="T11" fmla="*/ 725 h 2208"/>
              <a:gd name="T12" fmla="*/ 1443 w 2168"/>
              <a:gd name="T13" fmla="*/ 649 h 2208"/>
              <a:gd name="T14" fmla="*/ 1304 w 2168"/>
              <a:gd name="T15" fmla="*/ 788 h 2208"/>
              <a:gd name="T16" fmla="*/ 1304 w 2168"/>
              <a:gd name="T17" fmla="*/ 2126 h 2208"/>
              <a:gd name="T18" fmla="*/ 1221 w 2168"/>
              <a:gd name="T19" fmla="*/ 2208 h 2208"/>
              <a:gd name="T20" fmla="*/ 1139 w 2168"/>
              <a:gd name="T21" fmla="*/ 2126 h 2208"/>
              <a:gd name="T22" fmla="*/ 1139 w 2168"/>
              <a:gd name="T23" fmla="*/ 1098 h 2208"/>
              <a:gd name="T24" fmla="*/ 1029 w 2168"/>
              <a:gd name="T25" fmla="*/ 1098 h 2208"/>
              <a:gd name="T26" fmla="*/ 1029 w 2168"/>
              <a:gd name="T27" fmla="*/ 2126 h 2208"/>
              <a:gd name="T28" fmla="*/ 946 w 2168"/>
              <a:gd name="T29" fmla="*/ 2208 h 2208"/>
              <a:gd name="T30" fmla="*/ 864 w 2168"/>
              <a:gd name="T31" fmla="*/ 2126 h 2208"/>
              <a:gd name="T32" fmla="*/ 864 w 2168"/>
              <a:gd name="T33" fmla="*/ 788 h 2208"/>
              <a:gd name="T34" fmla="*/ 752 w 2168"/>
              <a:gd name="T35" fmla="*/ 676 h 2208"/>
              <a:gd name="T36" fmla="*/ 676 w 2168"/>
              <a:gd name="T37" fmla="*/ 752 h 2208"/>
              <a:gd name="T38" fmla="*/ 730 w 2168"/>
              <a:gd name="T39" fmla="*/ 806 h 2208"/>
              <a:gd name="T40" fmla="*/ 730 w 2168"/>
              <a:gd name="T41" fmla="*/ 922 h 2208"/>
              <a:gd name="T42" fmla="*/ 671 w 2168"/>
              <a:gd name="T43" fmla="*/ 946 h 2208"/>
              <a:gd name="T44" fmla="*/ 612 w 2168"/>
              <a:gd name="T45" fmla="*/ 922 h 2208"/>
              <a:gd name="T46" fmla="*/ 32 w 2168"/>
              <a:gd name="T47" fmla="*/ 341 h 2208"/>
              <a:gd name="T48" fmla="*/ 32 w 2168"/>
              <a:gd name="T49" fmla="*/ 225 h 2208"/>
              <a:gd name="T50" fmla="*/ 149 w 2168"/>
              <a:gd name="T51" fmla="*/ 225 h 2208"/>
              <a:gd name="T52" fmla="*/ 618 w 2168"/>
              <a:gd name="T53" fmla="*/ 694 h 2208"/>
              <a:gd name="T54" fmla="*/ 694 w 2168"/>
              <a:gd name="T55" fmla="*/ 618 h 2208"/>
              <a:gd name="T56" fmla="*/ 225 w 2168"/>
              <a:gd name="T57" fmla="*/ 149 h 2208"/>
              <a:gd name="T58" fmla="*/ 225 w 2168"/>
              <a:gd name="T59" fmla="*/ 32 h 2208"/>
              <a:gd name="T60" fmla="*/ 342 w 2168"/>
              <a:gd name="T61" fmla="*/ 32 h 2208"/>
              <a:gd name="T62" fmla="*/ 1005 w 2168"/>
              <a:gd name="T63" fmla="*/ 696 h 2208"/>
              <a:gd name="T64" fmla="*/ 1015 w 2168"/>
              <a:gd name="T65" fmla="*/ 708 h 2208"/>
              <a:gd name="T66" fmla="*/ 1018 w 2168"/>
              <a:gd name="T67" fmla="*/ 714 h 2208"/>
              <a:gd name="T68" fmla="*/ 1023 w 2168"/>
              <a:gd name="T69" fmla="*/ 722 h 2208"/>
              <a:gd name="T70" fmla="*/ 1025 w 2168"/>
              <a:gd name="T71" fmla="*/ 731 h 2208"/>
              <a:gd name="T72" fmla="*/ 1027 w 2168"/>
              <a:gd name="T73" fmla="*/ 738 h 2208"/>
              <a:gd name="T74" fmla="*/ 1029 w 2168"/>
              <a:gd name="T75" fmla="*/ 754 h 2208"/>
              <a:gd name="T76" fmla="*/ 1029 w 2168"/>
              <a:gd name="T77" fmla="*/ 1015 h 2208"/>
              <a:gd name="T78" fmla="*/ 1139 w 2168"/>
              <a:gd name="T79" fmla="*/ 1015 h 2208"/>
              <a:gd name="T80" fmla="*/ 1139 w 2168"/>
              <a:gd name="T81" fmla="*/ 754 h 2208"/>
              <a:gd name="T82" fmla="*/ 1141 w 2168"/>
              <a:gd name="T83" fmla="*/ 738 h 2208"/>
              <a:gd name="T84" fmla="*/ 1143 w 2168"/>
              <a:gd name="T85" fmla="*/ 731 h 2208"/>
              <a:gd name="T86" fmla="*/ 1145 w 2168"/>
              <a:gd name="T87" fmla="*/ 722 h 2208"/>
              <a:gd name="T88" fmla="*/ 1150 w 2168"/>
              <a:gd name="T89" fmla="*/ 714 h 2208"/>
              <a:gd name="T90" fmla="*/ 1153 w 2168"/>
              <a:gd name="T91" fmla="*/ 708 h 2208"/>
              <a:gd name="T92" fmla="*/ 1163 w 2168"/>
              <a:gd name="T93" fmla="*/ 696 h 2208"/>
              <a:gd name="T94" fmla="*/ 1827 w 2168"/>
              <a:gd name="T95" fmla="*/ 32 h 2208"/>
              <a:gd name="T96" fmla="*/ 1943 w 2168"/>
              <a:gd name="T97" fmla="*/ 32 h 2208"/>
              <a:gd name="T98" fmla="*/ 1943 w 2168"/>
              <a:gd name="T99" fmla="*/ 149 h 2208"/>
              <a:gd name="T100" fmla="*/ 1501 w 2168"/>
              <a:gd name="T101" fmla="*/ 591 h 2208"/>
              <a:gd name="T102" fmla="*/ 1577 w 2168"/>
              <a:gd name="T103" fmla="*/ 666 h 2208"/>
              <a:gd name="T104" fmla="*/ 2019 w 2168"/>
              <a:gd name="T105" fmla="*/ 225 h 2208"/>
              <a:gd name="T106" fmla="*/ 2136 w 2168"/>
              <a:gd name="T107" fmla="*/ 225 h 2208"/>
              <a:gd name="T108" fmla="*/ 2136 w 2168"/>
              <a:gd name="T109" fmla="*/ 341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68" h="2208">
                <a:moveTo>
                  <a:pt x="2136" y="341"/>
                </a:moveTo>
                <a:cubicBezTo>
                  <a:pt x="1556" y="922"/>
                  <a:pt x="1556" y="922"/>
                  <a:pt x="1556" y="922"/>
                </a:cubicBezTo>
                <a:cubicBezTo>
                  <a:pt x="1540" y="938"/>
                  <a:pt x="1518" y="946"/>
                  <a:pt x="1496" y="946"/>
                </a:cubicBezTo>
                <a:cubicBezTo>
                  <a:pt x="1475" y="946"/>
                  <a:pt x="1454" y="938"/>
                  <a:pt x="1438" y="922"/>
                </a:cubicBezTo>
                <a:cubicBezTo>
                  <a:pt x="1406" y="890"/>
                  <a:pt x="1406" y="838"/>
                  <a:pt x="1438" y="806"/>
                </a:cubicBezTo>
                <a:cubicBezTo>
                  <a:pt x="1519" y="725"/>
                  <a:pt x="1519" y="725"/>
                  <a:pt x="1519" y="725"/>
                </a:cubicBezTo>
                <a:cubicBezTo>
                  <a:pt x="1443" y="649"/>
                  <a:pt x="1443" y="649"/>
                  <a:pt x="1443" y="649"/>
                </a:cubicBezTo>
                <a:cubicBezTo>
                  <a:pt x="1304" y="788"/>
                  <a:pt x="1304" y="788"/>
                  <a:pt x="1304" y="788"/>
                </a:cubicBezTo>
                <a:cubicBezTo>
                  <a:pt x="1304" y="2126"/>
                  <a:pt x="1304" y="2126"/>
                  <a:pt x="1304" y="2126"/>
                </a:cubicBezTo>
                <a:cubicBezTo>
                  <a:pt x="1304" y="2171"/>
                  <a:pt x="1267" y="2208"/>
                  <a:pt x="1221" y="2208"/>
                </a:cubicBezTo>
                <a:cubicBezTo>
                  <a:pt x="1176" y="2208"/>
                  <a:pt x="1139" y="2171"/>
                  <a:pt x="1139" y="2126"/>
                </a:cubicBezTo>
                <a:cubicBezTo>
                  <a:pt x="1139" y="1098"/>
                  <a:pt x="1139" y="1098"/>
                  <a:pt x="1139" y="1098"/>
                </a:cubicBezTo>
                <a:cubicBezTo>
                  <a:pt x="1029" y="1098"/>
                  <a:pt x="1029" y="1098"/>
                  <a:pt x="1029" y="1098"/>
                </a:cubicBezTo>
                <a:cubicBezTo>
                  <a:pt x="1029" y="2126"/>
                  <a:pt x="1029" y="2126"/>
                  <a:pt x="1029" y="2126"/>
                </a:cubicBezTo>
                <a:cubicBezTo>
                  <a:pt x="1029" y="2171"/>
                  <a:pt x="992" y="2208"/>
                  <a:pt x="946" y="2208"/>
                </a:cubicBezTo>
                <a:cubicBezTo>
                  <a:pt x="901" y="2208"/>
                  <a:pt x="864" y="2171"/>
                  <a:pt x="864" y="2126"/>
                </a:cubicBezTo>
                <a:cubicBezTo>
                  <a:pt x="864" y="788"/>
                  <a:pt x="864" y="788"/>
                  <a:pt x="864" y="788"/>
                </a:cubicBezTo>
                <a:cubicBezTo>
                  <a:pt x="752" y="676"/>
                  <a:pt x="752" y="676"/>
                  <a:pt x="752" y="676"/>
                </a:cubicBezTo>
                <a:cubicBezTo>
                  <a:pt x="676" y="752"/>
                  <a:pt x="676" y="752"/>
                  <a:pt x="676" y="752"/>
                </a:cubicBezTo>
                <a:cubicBezTo>
                  <a:pt x="730" y="806"/>
                  <a:pt x="730" y="806"/>
                  <a:pt x="730" y="806"/>
                </a:cubicBezTo>
                <a:cubicBezTo>
                  <a:pt x="762" y="838"/>
                  <a:pt x="762" y="890"/>
                  <a:pt x="730" y="922"/>
                </a:cubicBezTo>
                <a:cubicBezTo>
                  <a:pt x="714" y="938"/>
                  <a:pt x="693" y="946"/>
                  <a:pt x="671" y="946"/>
                </a:cubicBezTo>
                <a:cubicBezTo>
                  <a:pt x="650" y="946"/>
                  <a:pt x="628" y="938"/>
                  <a:pt x="612" y="922"/>
                </a:cubicBezTo>
                <a:cubicBezTo>
                  <a:pt x="32" y="341"/>
                  <a:pt x="32" y="341"/>
                  <a:pt x="32" y="341"/>
                </a:cubicBezTo>
                <a:cubicBezTo>
                  <a:pt x="0" y="309"/>
                  <a:pt x="0" y="257"/>
                  <a:pt x="32" y="225"/>
                </a:cubicBezTo>
                <a:cubicBezTo>
                  <a:pt x="64" y="192"/>
                  <a:pt x="117" y="192"/>
                  <a:pt x="149" y="225"/>
                </a:cubicBezTo>
                <a:cubicBezTo>
                  <a:pt x="618" y="694"/>
                  <a:pt x="618" y="694"/>
                  <a:pt x="618" y="694"/>
                </a:cubicBezTo>
                <a:cubicBezTo>
                  <a:pt x="694" y="618"/>
                  <a:pt x="694" y="618"/>
                  <a:pt x="694" y="618"/>
                </a:cubicBezTo>
                <a:cubicBezTo>
                  <a:pt x="225" y="149"/>
                  <a:pt x="225" y="149"/>
                  <a:pt x="225" y="149"/>
                </a:cubicBezTo>
                <a:cubicBezTo>
                  <a:pt x="192" y="117"/>
                  <a:pt x="192" y="64"/>
                  <a:pt x="225" y="32"/>
                </a:cubicBezTo>
                <a:cubicBezTo>
                  <a:pt x="257" y="0"/>
                  <a:pt x="309" y="0"/>
                  <a:pt x="342" y="32"/>
                </a:cubicBezTo>
                <a:cubicBezTo>
                  <a:pt x="1005" y="696"/>
                  <a:pt x="1005" y="696"/>
                  <a:pt x="1005" y="696"/>
                </a:cubicBezTo>
                <a:cubicBezTo>
                  <a:pt x="1009" y="699"/>
                  <a:pt x="1012" y="704"/>
                  <a:pt x="1015" y="708"/>
                </a:cubicBezTo>
                <a:cubicBezTo>
                  <a:pt x="1016" y="710"/>
                  <a:pt x="1017" y="712"/>
                  <a:pt x="1018" y="714"/>
                </a:cubicBezTo>
                <a:cubicBezTo>
                  <a:pt x="1020" y="717"/>
                  <a:pt x="1022" y="720"/>
                  <a:pt x="1023" y="722"/>
                </a:cubicBezTo>
                <a:cubicBezTo>
                  <a:pt x="1024" y="725"/>
                  <a:pt x="1024" y="728"/>
                  <a:pt x="1025" y="731"/>
                </a:cubicBezTo>
                <a:cubicBezTo>
                  <a:pt x="1026" y="733"/>
                  <a:pt x="1027" y="735"/>
                  <a:pt x="1027" y="738"/>
                </a:cubicBezTo>
                <a:cubicBezTo>
                  <a:pt x="1028" y="743"/>
                  <a:pt x="1029" y="749"/>
                  <a:pt x="1029" y="754"/>
                </a:cubicBezTo>
                <a:cubicBezTo>
                  <a:pt x="1029" y="1015"/>
                  <a:pt x="1029" y="1015"/>
                  <a:pt x="1029" y="1015"/>
                </a:cubicBezTo>
                <a:cubicBezTo>
                  <a:pt x="1139" y="1015"/>
                  <a:pt x="1139" y="1015"/>
                  <a:pt x="1139" y="1015"/>
                </a:cubicBezTo>
                <a:cubicBezTo>
                  <a:pt x="1139" y="754"/>
                  <a:pt x="1139" y="754"/>
                  <a:pt x="1139" y="754"/>
                </a:cubicBezTo>
                <a:cubicBezTo>
                  <a:pt x="1139" y="749"/>
                  <a:pt x="1140" y="743"/>
                  <a:pt x="1141" y="738"/>
                </a:cubicBezTo>
                <a:cubicBezTo>
                  <a:pt x="1141" y="735"/>
                  <a:pt x="1142" y="733"/>
                  <a:pt x="1143" y="731"/>
                </a:cubicBezTo>
                <a:cubicBezTo>
                  <a:pt x="1144" y="728"/>
                  <a:pt x="1144" y="725"/>
                  <a:pt x="1145" y="722"/>
                </a:cubicBezTo>
                <a:cubicBezTo>
                  <a:pt x="1146" y="720"/>
                  <a:pt x="1148" y="717"/>
                  <a:pt x="1150" y="714"/>
                </a:cubicBezTo>
                <a:cubicBezTo>
                  <a:pt x="1151" y="712"/>
                  <a:pt x="1152" y="710"/>
                  <a:pt x="1153" y="708"/>
                </a:cubicBezTo>
                <a:cubicBezTo>
                  <a:pt x="1156" y="704"/>
                  <a:pt x="1159" y="699"/>
                  <a:pt x="1163" y="696"/>
                </a:cubicBezTo>
                <a:cubicBezTo>
                  <a:pt x="1827" y="32"/>
                  <a:pt x="1827" y="32"/>
                  <a:pt x="1827" y="32"/>
                </a:cubicBezTo>
                <a:cubicBezTo>
                  <a:pt x="1859" y="0"/>
                  <a:pt x="1911" y="0"/>
                  <a:pt x="1943" y="32"/>
                </a:cubicBezTo>
                <a:cubicBezTo>
                  <a:pt x="1975" y="64"/>
                  <a:pt x="1975" y="117"/>
                  <a:pt x="1943" y="149"/>
                </a:cubicBezTo>
                <a:cubicBezTo>
                  <a:pt x="1501" y="591"/>
                  <a:pt x="1501" y="591"/>
                  <a:pt x="1501" y="591"/>
                </a:cubicBezTo>
                <a:cubicBezTo>
                  <a:pt x="1577" y="666"/>
                  <a:pt x="1577" y="666"/>
                  <a:pt x="1577" y="666"/>
                </a:cubicBezTo>
                <a:cubicBezTo>
                  <a:pt x="2019" y="225"/>
                  <a:pt x="2019" y="225"/>
                  <a:pt x="2019" y="225"/>
                </a:cubicBezTo>
                <a:cubicBezTo>
                  <a:pt x="2051" y="192"/>
                  <a:pt x="2104" y="192"/>
                  <a:pt x="2136" y="225"/>
                </a:cubicBezTo>
                <a:cubicBezTo>
                  <a:pt x="2168" y="257"/>
                  <a:pt x="2168" y="309"/>
                  <a:pt x="2136" y="3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venir Next LT Pro" panose="020B0504020202020204" pitchFamily="34" charset="0"/>
              <a:cs typeface="Noto Sans"/>
            </a:endParaRPr>
          </a:p>
        </p:txBody>
      </p:sp>
      <p:sp>
        <p:nvSpPr>
          <p:cNvPr id="40" name="Ellipse 39">
            <a:extLst>
              <a:ext uri="{FF2B5EF4-FFF2-40B4-BE49-F238E27FC236}">
                <a16:creationId xmlns:a16="http://schemas.microsoft.com/office/drawing/2014/main" id="{904F7984-715C-8069-432A-88A83EEFBE1A}"/>
              </a:ext>
            </a:extLst>
          </p:cNvPr>
          <p:cNvSpPr/>
          <p:nvPr/>
        </p:nvSpPr>
        <p:spPr bwMode="ltGray">
          <a:xfrm>
            <a:off x="8548940" y="4700417"/>
            <a:ext cx="288000" cy="28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121917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6658A6"/>
              </a:solidFill>
              <a:effectLst/>
              <a:uLnTx/>
              <a:uFillTx/>
              <a:latin typeface="Avenir Next LT Pro" panose="020B0504020202020204" pitchFamily="34" charset="0"/>
              <a:cs typeface="Noto Sans"/>
            </a:endParaRPr>
          </a:p>
        </p:txBody>
      </p:sp>
      <p:pic>
        <p:nvPicPr>
          <p:cNvPr id="41" name="Grafik 40" descr="Bauch mit einfarbiger Füllung">
            <a:extLst>
              <a:ext uri="{FF2B5EF4-FFF2-40B4-BE49-F238E27FC236}">
                <a16:creationId xmlns:a16="http://schemas.microsoft.com/office/drawing/2014/main" id="{D718AC32-DD96-98AF-0A3B-DABE4BBE24F8}"/>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586972" y="4738449"/>
            <a:ext cx="211936" cy="211936"/>
          </a:xfrm>
          <a:prstGeom prst="rect">
            <a:avLst/>
          </a:prstGeom>
        </p:spPr>
      </p:pic>
      <p:sp>
        <p:nvSpPr>
          <p:cNvPr id="42" name="Ellipse 41">
            <a:extLst>
              <a:ext uri="{FF2B5EF4-FFF2-40B4-BE49-F238E27FC236}">
                <a16:creationId xmlns:a16="http://schemas.microsoft.com/office/drawing/2014/main" id="{997C8BD0-A382-71B8-6C6F-7E8DC943A6C5}"/>
              </a:ext>
            </a:extLst>
          </p:cNvPr>
          <p:cNvSpPr/>
          <p:nvPr/>
        </p:nvSpPr>
        <p:spPr bwMode="ltGray">
          <a:xfrm>
            <a:off x="8547424" y="5577560"/>
            <a:ext cx="288000" cy="28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121917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6658A6"/>
              </a:solidFill>
              <a:effectLst/>
              <a:uLnTx/>
              <a:uFillTx/>
              <a:latin typeface="Avenir Next LT Pro" panose="020B0504020202020204" pitchFamily="34" charset="0"/>
              <a:cs typeface="Noto Sans"/>
            </a:endParaRPr>
          </a:p>
        </p:txBody>
      </p:sp>
      <p:pic>
        <p:nvPicPr>
          <p:cNvPr id="43" name="Grafik 42" descr="Puzzleteile mit einfarbiger Füllung">
            <a:extLst>
              <a:ext uri="{FF2B5EF4-FFF2-40B4-BE49-F238E27FC236}">
                <a16:creationId xmlns:a16="http://schemas.microsoft.com/office/drawing/2014/main" id="{FD741F11-1F61-AEE6-BF59-3F381E34D203}"/>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572821" y="5576729"/>
            <a:ext cx="252000" cy="252000"/>
          </a:xfrm>
          <a:prstGeom prst="rect">
            <a:avLst/>
          </a:prstGeom>
        </p:spPr>
      </p:pic>
      <p:sp>
        <p:nvSpPr>
          <p:cNvPr id="44" name="Rechteck 43">
            <a:extLst>
              <a:ext uri="{FF2B5EF4-FFF2-40B4-BE49-F238E27FC236}">
                <a16:creationId xmlns:a16="http://schemas.microsoft.com/office/drawing/2014/main" id="{6F8465F8-47FB-6FA9-E781-A970831F4D53}"/>
              </a:ext>
            </a:extLst>
          </p:cNvPr>
          <p:cNvSpPr/>
          <p:nvPr/>
        </p:nvSpPr>
        <p:spPr bwMode="ltGray">
          <a:xfrm>
            <a:off x="8951151" y="5676176"/>
            <a:ext cx="1851654" cy="125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Komorbiditäten</a:t>
            </a:r>
            <a:r>
              <a:rPr kumimoji="0" lang="de-DE" sz="900" b="0" i="0" u="none" strike="noStrike" kern="1200" cap="none" spc="0" normalizeH="0" baseline="30000" noProof="0">
                <a:ln>
                  <a:noFill/>
                </a:ln>
                <a:solidFill>
                  <a:srgbClr val="000000"/>
                </a:solidFill>
                <a:effectLst/>
                <a:uLnTx/>
                <a:uFillTx/>
                <a:latin typeface="Avenir Next LT Pro" panose="020B0504020202020204" pitchFamily="34" charset="0"/>
                <a:cs typeface="Noto Sans"/>
              </a:rPr>
              <a:t>2</a:t>
            </a:r>
            <a:endPar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endParaRPr>
          </a:p>
        </p:txBody>
      </p:sp>
      <p:grpSp>
        <p:nvGrpSpPr>
          <p:cNvPr id="46" name="Gruppieren 45">
            <a:extLst>
              <a:ext uri="{FF2B5EF4-FFF2-40B4-BE49-F238E27FC236}">
                <a16:creationId xmlns:a16="http://schemas.microsoft.com/office/drawing/2014/main" id="{6B595454-3C10-DC89-8AF4-C2D860444009}"/>
              </a:ext>
            </a:extLst>
          </p:cNvPr>
          <p:cNvGrpSpPr/>
          <p:nvPr/>
        </p:nvGrpSpPr>
        <p:grpSpPr>
          <a:xfrm>
            <a:off x="5661927" y="1288577"/>
            <a:ext cx="5799821" cy="2128990"/>
            <a:chOff x="230017" y="2234855"/>
            <a:chExt cx="7075374" cy="2993887"/>
          </a:xfrm>
        </p:grpSpPr>
        <p:sp>
          <p:nvSpPr>
            <p:cNvPr id="47" name="Textfeld 46">
              <a:extLst>
                <a:ext uri="{FF2B5EF4-FFF2-40B4-BE49-F238E27FC236}">
                  <a16:creationId xmlns:a16="http://schemas.microsoft.com/office/drawing/2014/main" id="{6264A6C8-655E-F98F-5F75-BE4F691A31F9}"/>
                </a:ext>
              </a:extLst>
            </p:cNvPr>
            <p:cNvSpPr txBox="1"/>
            <p:nvPr/>
          </p:nvSpPr>
          <p:spPr>
            <a:xfrm>
              <a:off x="4475556" y="3904660"/>
              <a:ext cx="2382065" cy="519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Avenir Next LT Pro" panose="020B0504020202020204" pitchFamily="34" charset="0"/>
                </a:rPr>
                <a:t>2 – 6 Monate</a:t>
              </a:r>
            </a:p>
          </p:txBody>
        </p:sp>
        <p:grpSp>
          <p:nvGrpSpPr>
            <p:cNvPr id="48" name="Gruppieren 47">
              <a:extLst>
                <a:ext uri="{FF2B5EF4-FFF2-40B4-BE49-F238E27FC236}">
                  <a16:creationId xmlns:a16="http://schemas.microsoft.com/office/drawing/2014/main" id="{3ACBE141-62EC-B520-8755-3B205E81F909}"/>
                </a:ext>
              </a:extLst>
            </p:cNvPr>
            <p:cNvGrpSpPr/>
            <p:nvPr/>
          </p:nvGrpSpPr>
          <p:grpSpPr>
            <a:xfrm>
              <a:off x="2497258" y="2891130"/>
              <a:ext cx="4298555" cy="849807"/>
              <a:chOff x="1111483" y="2303089"/>
              <a:chExt cx="6475644" cy="1200218"/>
            </a:xfrm>
          </p:grpSpPr>
          <p:grpSp>
            <p:nvGrpSpPr>
              <p:cNvPr id="62" name="Gruppieren 61">
                <a:extLst>
                  <a:ext uri="{FF2B5EF4-FFF2-40B4-BE49-F238E27FC236}">
                    <a16:creationId xmlns:a16="http://schemas.microsoft.com/office/drawing/2014/main" id="{9E295C36-B9F1-E6A2-15B6-0A378C95AD17}"/>
                  </a:ext>
                </a:extLst>
              </p:cNvPr>
              <p:cNvGrpSpPr/>
              <p:nvPr/>
            </p:nvGrpSpPr>
            <p:grpSpPr>
              <a:xfrm>
                <a:off x="3434558" y="2458441"/>
                <a:ext cx="4152569" cy="914400"/>
                <a:chOff x="3673791" y="2393025"/>
                <a:chExt cx="4152569" cy="914400"/>
              </a:xfrm>
            </p:grpSpPr>
            <p:pic>
              <p:nvPicPr>
                <p:cNvPr id="64" name="Grafik 63" descr="Nadel Silhouette">
                  <a:extLst>
                    <a:ext uri="{FF2B5EF4-FFF2-40B4-BE49-F238E27FC236}">
                      <a16:creationId xmlns:a16="http://schemas.microsoft.com/office/drawing/2014/main" id="{A53E60FF-F8A8-7631-0D6B-0F712E35B472}"/>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673791" y="2393025"/>
                  <a:ext cx="914400" cy="914400"/>
                </a:xfrm>
                <a:prstGeom prst="rect">
                  <a:avLst/>
                </a:prstGeom>
              </p:spPr>
            </p:pic>
            <p:pic>
              <p:nvPicPr>
                <p:cNvPr id="65" name="Grafik 64" descr="Nadel Silhouette">
                  <a:extLst>
                    <a:ext uri="{FF2B5EF4-FFF2-40B4-BE49-F238E27FC236}">
                      <a16:creationId xmlns:a16="http://schemas.microsoft.com/office/drawing/2014/main" id="{F80E96E4-2B62-4212-769E-924C38FEEC5D}"/>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911960" y="2393025"/>
                  <a:ext cx="914400" cy="914400"/>
                </a:xfrm>
                <a:prstGeom prst="rect">
                  <a:avLst/>
                </a:prstGeom>
              </p:spPr>
            </p:pic>
            <p:cxnSp>
              <p:nvCxnSpPr>
                <p:cNvPr id="66" name="Gerade Verbindung mit Pfeil 65">
                  <a:extLst>
                    <a:ext uri="{FF2B5EF4-FFF2-40B4-BE49-F238E27FC236}">
                      <a16:creationId xmlns:a16="http://schemas.microsoft.com/office/drawing/2014/main" id="{5058D500-571B-DCC3-9493-C117E89CC610}"/>
                    </a:ext>
                  </a:extLst>
                </p:cNvPr>
                <p:cNvCxnSpPr>
                  <a:cxnSpLocks/>
                </p:cNvCxnSpPr>
                <p:nvPr/>
              </p:nvCxnSpPr>
              <p:spPr>
                <a:xfrm>
                  <a:off x="5018570" y="2850225"/>
                  <a:ext cx="149564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63" name="Grafik 62" descr="Frau mit Stock Silhouette">
                <a:extLst>
                  <a:ext uri="{FF2B5EF4-FFF2-40B4-BE49-F238E27FC236}">
                    <a16:creationId xmlns:a16="http://schemas.microsoft.com/office/drawing/2014/main" id="{62F2F618-A510-A9C1-8E83-1EF9068C1FCB}"/>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11483" y="2303089"/>
                <a:ext cx="1200217" cy="1200218"/>
              </a:xfrm>
              <a:prstGeom prst="rect">
                <a:avLst/>
              </a:prstGeom>
            </p:spPr>
          </p:pic>
        </p:grpSp>
        <p:grpSp>
          <p:nvGrpSpPr>
            <p:cNvPr id="49" name="Gruppieren 48">
              <a:extLst>
                <a:ext uri="{FF2B5EF4-FFF2-40B4-BE49-F238E27FC236}">
                  <a16:creationId xmlns:a16="http://schemas.microsoft.com/office/drawing/2014/main" id="{DCEB3094-F255-FEC8-561A-4ED9E29AD9D4}"/>
                </a:ext>
              </a:extLst>
            </p:cNvPr>
            <p:cNvGrpSpPr/>
            <p:nvPr/>
          </p:nvGrpSpPr>
          <p:grpSpPr>
            <a:xfrm>
              <a:off x="2559205" y="4413140"/>
              <a:ext cx="4209180" cy="800802"/>
              <a:chOff x="1143653" y="4246676"/>
              <a:chExt cx="6341002" cy="1131005"/>
            </a:xfrm>
          </p:grpSpPr>
          <p:grpSp>
            <p:nvGrpSpPr>
              <p:cNvPr id="55" name="Gruppieren 54">
                <a:extLst>
                  <a:ext uri="{FF2B5EF4-FFF2-40B4-BE49-F238E27FC236}">
                    <a16:creationId xmlns:a16="http://schemas.microsoft.com/office/drawing/2014/main" id="{16D113D2-3B1C-8A28-BF5F-321D48779FE7}"/>
                  </a:ext>
                </a:extLst>
              </p:cNvPr>
              <p:cNvGrpSpPr/>
              <p:nvPr/>
            </p:nvGrpSpPr>
            <p:grpSpPr>
              <a:xfrm>
                <a:off x="3313920" y="4463281"/>
                <a:ext cx="4170735" cy="914400"/>
                <a:chOff x="3537204" y="3847523"/>
                <a:chExt cx="4170735" cy="914400"/>
              </a:xfrm>
            </p:grpSpPr>
            <p:pic>
              <p:nvPicPr>
                <p:cNvPr id="59" name="Grafik 58" descr="Nadel Silhouette">
                  <a:extLst>
                    <a:ext uri="{FF2B5EF4-FFF2-40B4-BE49-F238E27FC236}">
                      <a16:creationId xmlns:a16="http://schemas.microsoft.com/office/drawing/2014/main" id="{96D4F982-FC77-21BA-8E7A-7ABB770796CD}"/>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537204" y="3847523"/>
                  <a:ext cx="914400" cy="914400"/>
                </a:xfrm>
                <a:prstGeom prst="rect">
                  <a:avLst/>
                </a:prstGeom>
              </p:spPr>
            </p:pic>
            <p:pic>
              <p:nvPicPr>
                <p:cNvPr id="60" name="Grafik 59" descr="Nadel Silhouette">
                  <a:extLst>
                    <a:ext uri="{FF2B5EF4-FFF2-40B4-BE49-F238E27FC236}">
                      <a16:creationId xmlns:a16="http://schemas.microsoft.com/office/drawing/2014/main" id="{CC0AC6E1-C14D-6EFA-C3B1-8D6EFA50CC1D}"/>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793539" y="3847523"/>
                  <a:ext cx="914400" cy="914400"/>
                </a:xfrm>
                <a:prstGeom prst="rect">
                  <a:avLst/>
                </a:prstGeom>
              </p:spPr>
            </p:pic>
            <p:cxnSp>
              <p:nvCxnSpPr>
                <p:cNvPr id="61" name="Gerade Verbindung mit Pfeil 60">
                  <a:extLst>
                    <a:ext uri="{FF2B5EF4-FFF2-40B4-BE49-F238E27FC236}">
                      <a16:creationId xmlns:a16="http://schemas.microsoft.com/office/drawing/2014/main" id="{FF8C0865-8DBD-CC6E-2479-56CC9F17DE20}"/>
                    </a:ext>
                  </a:extLst>
                </p:cNvPr>
                <p:cNvCxnSpPr>
                  <a:cxnSpLocks/>
                </p:cNvCxnSpPr>
                <p:nvPr/>
              </p:nvCxnSpPr>
              <p:spPr>
                <a:xfrm>
                  <a:off x="4979900" y="4304723"/>
                  <a:ext cx="149564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uppieren 55">
                <a:extLst>
                  <a:ext uri="{FF2B5EF4-FFF2-40B4-BE49-F238E27FC236}">
                    <a16:creationId xmlns:a16="http://schemas.microsoft.com/office/drawing/2014/main" id="{470E1A12-D22E-225C-A819-A7A469F40889}"/>
                  </a:ext>
                </a:extLst>
              </p:cNvPr>
              <p:cNvGrpSpPr/>
              <p:nvPr/>
            </p:nvGrpSpPr>
            <p:grpSpPr>
              <a:xfrm>
                <a:off x="1143653" y="4246676"/>
                <a:ext cx="1131003" cy="1131005"/>
                <a:chOff x="1033821" y="3843792"/>
                <a:chExt cx="1131003" cy="1131005"/>
              </a:xfrm>
            </p:grpSpPr>
            <p:pic>
              <p:nvPicPr>
                <p:cNvPr id="57" name="Grafik 56" descr="Weibliches Profil Silhouette">
                  <a:extLst>
                    <a:ext uri="{FF2B5EF4-FFF2-40B4-BE49-F238E27FC236}">
                      <a16:creationId xmlns:a16="http://schemas.microsoft.com/office/drawing/2014/main" id="{8B8721EE-F828-A720-638B-0B076F4C16F9}"/>
                    </a:ext>
                  </a:extLst>
                </p:cNvPr>
                <p:cNvPicPr>
                  <a:picLocks noChangeAspect="1"/>
                </p:cNvPicPr>
                <p:nvPr/>
              </p:nvPicPr>
              <p:blipFill>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033821" y="3843792"/>
                  <a:ext cx="1131003" cy="1131005"/>
                </a:xfrm>
                <a:prstGeom prst="rect">
                  <a:avLst/>
                </a:prstGeom>
              </p:spPr>
            </p:pic>
            <p:pic>
              <p:nvPicPr>
                <p:cNvPr id="58" name="Grafik 57" descr="Chirurgische Maske Silhouette">
                  <a:extLst>
                    <a:ext uri="{FF2B5EF4-FFF2-40B4-BE49-F238E27FC236}">
                      <a16:creationId xmlns:a16="http://schemas.microsoft.com/office/drawing/2014/main" id="{066B092E-12AD-3862-25E6-4223C8D0BDBE}"/>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454006" y="4104888"/>
                  <a:ext cx="293804" cy="293803"/>
                </a:xfrm>
                <a:prstGeom prst="rect">
                  <a:avLst/>
                </a:prstGeom>
              </p:spPr>
            </p:pic>
          </p:grpSp>
        </p:grpSp>
        <p:sp>
          <p:nvSpPr>
            <p:cNvPr id="50" name="Textfeld 49">
              <a:extLst>
                <a:ext uri="{FF2B5EF4-FFF2-40B4-BE49-F238E27FC236}">
                  <a16:creationId xmlns:a16="http://schemas.microsoft.com/office/drawing/2014/main" id="{784354CE-8DFD-3D83-E254-298ED9624292}"/>
                </a:ext>
              </a:extLst>
            </p:cNvPr>
            <p:cNvSpPr txBox="1"/>
            <p:nvPr/>
          </p:nvSpPr>
          <p:spPr>
            <a:xfrm>
              <a:off x="230017" y="2886067"/>
              <a:ext cx="1599486" cy="908901"/>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rPr>
                <a:t>Gesunde Personen ab 60 Jahren</a:t>
              </a:r>
            </a:p>
          </p:txBody>
        </p:sp>
        <p:grpSp>
          <p:nvGrpSpPr>
            <p:cNvPr id="51" name="Gruppieren 50">
              <a:extLst>
                <a:ext uri="{FF2B5EF4-FFF2-40B4-BE49-F238E27FC236}">
                  <a16:creationId xmlns:a16="http://schemas.microsoft.com/office/drawing/2014/main" id="{3C4AEFCD-2CA1-1446-1496-19779714A299}"/>
                </a:ext>
              </a:extLst>
            </p:cNvPr>
            <p:cNvGrpSpPr/>
            <p:nvPr/>
          </p:nvGrpSpPr>
          <p:grpSpPr>
            <a:xfrm>
              <a:off x="3810773" y="2234855"/>
              <a:ext cx="3494618" cy="519373"/>
              <a:chOff x="3728799" y="1893346"/>
              <a:chExt cx="5058333" cy="531800"/>
            </a:xfrm>
          </p:grpSpPr>
          <p:sp>
            <p:nvSpPr>
              <p:cNvPr id="53" name="Textfeld 52">
                <a:extLst>
                  <a:ext uri="{FF2B5EF4-FFF2-40B4-BE49-F238E27FC236}">
                    <a16:creationId xmlns:a16="http://schemas.microsoft.com/office/drawing/2014/main" id="{6380B8EC-F48E-9BBC-0F11-07E986282C27}"/>
                  </a:ext>
                </a:extLst>
              </p:cNvPr>
              <p:cNvSpPr txBox="1"/>
              <p:nvPr/>
            </p:nvSpPr>
            <p:spPr>
              <a:xfrm>
                <a:off x="3728799" y="1893347"/>
                <a:ext cx="1924493" cy="531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chemeClr val="tx2"/>
                    </a:solidFill>
                    <a:effectLst/>
                    <a:uLnTx/>
                    <a:uFillTx/>
                    <a:latin typeface="Avenir Next LT Pro" panose="020B0504020202020204" pitchFamily="34" charset="0"/>
                  </a:rPr>
                  <a:t>1. Dosis</a:t>
                </a:r>
              </a:p>
            </p:txBody>
          </p:sp>
          <p:sp>
            <p:nvSpPr>
              <p:cNvPr id="54" name="Textfeld 53">
                <a:extLst>
                  <a:ext uri="{FF2B5EF4-FFF2-40B4-BE49-F238E27FC236}">
                    <a16:creationId xmlns:a16="http://schemas.microsoft.com/office/drawing/2014/main" id="{F3393609-C176-0577-4C54-DEC435974C78}"/>
                  </a:ext>
                </a:extLst>
              </p:cNvPr>
              <p:cNvSpPr txBox="1"/>
              <p:nvPr/>
            </p:nvSpPr>
            <p:spPr>
              <a:xfrm>
                <a:off x="6679331" y="1893346"/>
                <a:ext cx="2107801" cy="531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chemeClr val="tx2"/>
                    </a:solidFill>
                    <a:effectLst/>
                    <a:uLnTx/>
                    <a:uFillTx/>
                    <a:latin typeface="Avenir Next LT Pro" panose="020B0504020202020204" pitchFamily="34" charset="0"/>
                  </a:rPr>
                  <a:t>2. Dosis</a:t>
                </a:r>
              </a:p>
            </p:txBody>
          </p:sp>
        </p:grpSp>
        <p:sp>
          <p:nvSpPr>
            <p:cNvPr id="52" name="Textfeld 51">
              <a:extLst>
                <a:ext uri="{FF2B5EF4-FFF2-40B4-BE49-F238E27FC236}">
                  <a16:creationId xmlns:a16="http://schemas.microsoft.com/office/drawing/2014/main" id="{F064636D-28A1-208A-DADB-598FFF3327D1}"/>
                </a:ext>
              </a:extLst>
            </p:cNvPr>
            <p:cNvSpPr txBox="1"/>
            <p:nvPr/>
          </p:nvSpPr>
          <p:spPr>
            <a:xfrm>
              <a:off x="230017" y="4319841"/>
              <a:ext cx="2130160" cy="908901"/>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rPr>
                <a:t>Personen ab 50 Jahren mit Vorerkrankungen</a:t>
              </a:r>
            </a:p>
          </p:txBody>
        </p:sp>
      </p:grpSp>
      <p:sp>
        <p:nvSpPr>
          <p:cNvPr id="67" name="Rechteck 66">
            <a:extLst>
              <a:ext uri="{FF2B5EF4-FFF2-40B4-BE49-F238E27FC236}">
                <a16:creationId xmlns:a16="http://schemas.microsoft.com/office/drawing/2014/main" id="{C17E5317-9A58-63DB-C48A-C9CA9D1D7B25}"/>
              </a:ext>
            </a:extLst>
          </p:cNvPr>
          <p:cNvSpPr/>
          <p:nvPr/>
        </p:nvSpPr>
        <p:spPr>
          <a:xfrm>
            <a:off x="420878" y="4715232"/>
            <a:ext cx="5056635" cy="98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graphicFrame>
        <p:nvGraphicFramePr>
          <p:cNvPr id="68" name="Tabelle 7">
            <a:extLst>
              <a:ext uri="{FF2B5EF4-FFF2-40B4-BE49-F238E27FC236}">
                <a16:creationId xmlns:a16="http://schemas.microsoft.com/office/drawing/2014/main" id="{1FE9D13B-7EA4-6F9A-C216-9CCA24FFE9B2}"/>
              </a:ext>
            </a:extLst>
          </p:cNvPr>
          <p:cNvGraphicFramePr>
            <a:graphicFrameLocks noGrp="1" noChangeAspect="1"/>
          </p:cNvGraphicFramePr>
          <p:nvPr/>
        </p:nvGraphicFramePr>
        <p:xfrm>
          <a:off x="414505" y="4736983"/>
          <a:ext cx="4428451" cy="1199212"/>
        </p:xfrm>
        <a:graphic>
          <a:graphicData uri="http://schemas.openxmlformats.org/drawingml/2006/table">
            <a:tbl>
              <a:tblPr firstRow="1" bandRow="1">
                <a:tableStyleId>{5FD0F851-EC5A-4D38-B0AD-8093EC10F338}</a:tableStyleId>
              </a:tblPr>
              <a:tblGrid>
                <a:gridCol w="2796794">
                  <a:extLst>
                    <a:ext uri="{9D8B030D-6E8A-4147-A177-3AD203B41FA5}">
                      <a16:colId xmlns:a16="http://schemas.microsoft.com/office/drawing/2014/main" val="1157388717"/>
                    </a:ext>
                  </a:extLst>
                </a:gridCol>
                <a:gridCol w="845796">
                  <a:extLst>
                    <a:ext uri="{9D8B030D-6E8A-4147-A177-3AD203B41FA5}">
                      <a16:colId xmlns:a16="http://schemas.microsoft.com/office/drawing/2014/main" val="552916850"/>
                    </a:ext>
                  </a:extLst>
                </a:gridCol>
                <a:gridCol w="785861">
                  <a:extLst>
                    <a:ext uri="{9D8B030D-6E8A-4147-A177-3AD203B41FA5}">
                      <a16:colId xmlns:a16="http://schemas.microsoft.com/office/drawing/2014/main" val="35089988"/>
                    </a:ext>
                  </a:extLst>
                </a:gridCol>
              </a:tblGrid>
              <a:tr h="553218">
                <a:tc>
                  <a:txBody>
                    <a:bodyPr/>
                    <a:lstStyle/>
                    <a:p>
                      <a:r>
                        <a:rPr lang="de-DE" sz="1200" b="0"/>
                        <a:t>Herpes zoster </a:t>
                      </a:r>
                      <a:r>
                        <a:rPr lang="de-DE" sz="1200" b="1"/>
                        <a:t>Standardimpfung</a:t>
                      </a:r>
                      <a:endParaRPr lang="de-DE" sz="1200" b="0"/>
                    </a:p>
                    <a:p>
                      <a:r>
                        <a:rPr lang="de-DE" sz="1200" b="0"/>
                        <a:t>Personen ab dem Alter von 60 Jahren</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de-DE" sz="1200" b="0"/>
                        <a:t>8912</a:t>
                      </a:r>
                      <a:r>
                        <a:rPr lang="de-DE" sz="1200" b="1"/>
                        <a:t>8 A</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de-DE" sz="1200" b="0"/>
                        <a:t>8912</a:t>
                      </a:r>
                      <a:r>
                        <a:rPr lang="de-DE" sz="1200" b="1"/>
                        <a:t>8</a:t>
                      </a:r>
                      <a:r>
                        <a:rPr lang="de-DE" sz="1200" b="0"/>
                        <a:t> </a:t>
                      </a:r>
                      <a:r>
                        <a:rPr lang="de-DE" sz="1200" b="1"/>
                        <a:t>B</a:t>
                      </a:r>
                    </a:p>
                  </a:txBody>
                  <a:tcPr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0085799"/>
                  </a:ext>
                </a:extLst>
              </a:tr>
              <a:tr h="645994">
                <a:tc>
                  <a:txBody>
                    <a:bodyPr/>
                    <a:lstStyle/>
                    <a:p>
                      <a:r>
                        <a:rPr lang="de-DE" sz="1200" dirty="0"/>
                        <a:t>Herpes Zoster </a:t>
                      </a:r>
                      <a:r>
                        <a:rPr lang="de-DE" sz="1200" b="1" dirty="0"/>
                        <a:t>Indikationsimpfung</a:t>
                      </a:r>
                      <a:r>
                        <a:rPr lang="de-DE" sz="1200" dirty="0"/>
                        <a:t> </a:t>
                      </a:r>
                      <a:br>
                        <a:rPr lang="de-DE" sz="1200" dirty="0"/>
                      </a:br>
                      <a:r>
                        <a:rPr lang="de-DE" sz="1200" dirty="0"/>
                        <a:t>Personen ab dem Alter von 50 Jahren</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2">
                        <a:lumMod val="75000"/>
                        <a:alpha val="20000"/>
                      </a:schemeClr>
                    </a:solidFill>
                  </a:tcPr>
                </a:tc>
                <a:tc>
                  <a:txBody>
                    <a:bodyPr/>
                    <a:lstStyle/>
                    <a:p>
                      <a:r>
                        <a:rPr lang="de-DE" sz="1200" dirty="0"/>
                        <a:t>8912</a:t>
                      </a:r>
                      <a:r>
                        <a:rPr lang="de-DE" sz="1200" b="1" dirty="0"/>
                        <a:t>9 A</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2">
                        <a:lumMod val="75000"/>
                        <a:alpha val="20000"/>
                      </a:schemeClr>
                    </a:solidFill>
                  </a:tcPr>
                </a:tc>
                <a:tc>
                  <a:txBody>
                    <a:bodyPr/>
                    <a:lstStyle/>
                    <a:p>
                      <a:r>
                        <a:rPr lang="de-DE" sz="1200" dirty="0"/>
                        <a:t>8912</a:t>
                      </a:r>
                      <a:r>
                        <a:rPr lang="de-DE" sz="1200" b="1" dirty="0"/>
                        <a:t>9 B</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2">
                        <a:lumMod val="75000"/>
                        <a:alpha val="20000"/>
                      </a:schemeClr>
                    </a:solidFill>
                  </a:tcPr>
                </a:tc>
                <a:extLst>
                  <a:ext uri="{0D108BD9-81ED-4DB2-BD59-A6C34878D82A}">
                    <a16:rowId xmlns:a16="http://schemas.microsoft.com/office/drawing/2014/main" val="2679107607"/>
                  </a:ext>
                </a:extLst>
              </a:tr>
            </a:tbl>
          </a:graphicData>
        </a:graphic>
      </p:graphicFrame>
      <p:sp>
        <p:nvSpPr>
          <p:cNvPr id="71" name="Textplatzhalter 8">
            <a:extLst>
              <a:ext uri="{FF2B5EF4-FFF2-40B4-BE49-F238E27FC236}">
                <a16:creationId xmlns:a16="http://schemas.microsoft.com/office/drawing/2014/main" id="{A560BB67-1A06-2945-0C4F-58146A84A404}"/>
              </a:ext>
            </a:extLst>
          </p:cNvPr>
          <p:cNvSpPr txBox="1">
            <a:spLocks/>
          </p:cNvSpPr>
          <p:nvPr/>
        </p:nvSpPr>
        <p:spPr bwMode="gray">
          <a:xfrm>
            <a:off x="-71151" y="6093074"/>
            <a:ext cx="5810253" cy="863600"/>
          </a:xfrm>
          <a:prstGeom prst="roundRect">
            <a:avLst>
              <a:gd name="adj" fmla="val 50000"/>
            </a:avLst>
          </a:prstGeom>
        </p:spPr>
        <p:txBody>
          <a:bodyPr vert="horz" lIns="0" tIns="0" rIns="0" bIns="0" rtlCol="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700" kern="1200">
                <a:solidFill>
                  <a:schemeClr val="bg1">
                    <a:lumMod val="75000"/>
                  </a:schemeClr>
                </a:solidFill>
                <a:latin typeface="+mn-lt"/>
                <a:ea typeface="+mn-ea"/>
                <a:cs typeface="+mn-cs"/>
              </a:defRPr>
            </a:lvl1pPr>
            <a:lvl2pPr marL="216000" indent="-216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1"/>
                </a:solidFill>
                <a:latin typeface="+mn-lt"/>
                <a:ea typeface="+mn-ea"/>
                <a:cs typeface="+mn-cs"/>
              </a:defRPr>
            </a:lvl2pPr>
            <a:lvl3pPr marL="432000" indent="-216000" algn="l" defTabSz="914400" rtl="0" eaLnBrk="1" latinLnBrk="0" hangingPunct="1">
              <a:lnSpc>
                <a:spcPct val="100000"/>
              </a:lnSpc>
              <a:spcBef>
                <a:spcPts val="300"/>
              </a:spcBef>
              <a:spcAft>
                <a:spcPts val="300"/>
              </a:spcAft>
              <a:buFont typeface="Symbol" panose="05050102010706020507" pitchFamily="18" charset="2"/>
              <a:buChar char="-"/>
              <a:defRPr sz="1200" kern="1200">
                <a:solidFill>
                  <a:schemeClr val="accent1"/>
                </a:solidFill>
                <a:latin typeface="+mn-lt"/>
                <a:ea typeface="+mn-ea"/>
                <a:cs typeface="+mn-cs"/>
              </a:defRPr>
            </a:lvl3pPr>
            <a:lvl4pPr marL="216000" indent="-216000" algn="l" defTabSz="914400" rtl="0" eaLnBrk="1" latinLnBrk="0" hangingPunct="1">
              <a:lnSpc>
                <a:spcPct val="100000"/>
              </a:lnSpc>
              <a:spcBef>
                <a:spcPts val="300"/>
              </a:spcBef>
              <a:spcAft>
                <a:spcPts val="300"/>
              </a:spcAft>
              <a:buFont typeface="+mj-lt"/>
              <a:buAutoNum type="arabicPeriod"/>
              <a:defRPr sz="1200" kern="1200">
                <a:solidFill>
                  <a:schemeClr val="accent1"/>
                </a:solidFill>
                <a:latin typeface="+mn-lt"/>
                <a:ea typeface="+mn-ea"/>
                <a:cs typeface="+mn-cs"/>
              </a:defRPr>
            </a:lvl4pPr>
            <a:lvl5pPr marL="432000" indent="-216000" algn="l" defTabSz="914400" rtl="0" eaLnBrk="1" latinLnBrk="0" hangingPunct="1">
              <a:lnSpc>
                <a:spcPct val="100000"/>
              </a:lnSpc>
              <a:spcBef>
                <a:spcPts val="300"/>
              </a:spcBef>
              <a:spcAft>
                <a:spcPts val="300"/>
              </a:spcAft>
              <a:buFont typeface="+mj-lt"/>
              <a:buAutoNum type="alphaLcPeriod"/>
              <a:defRPr sz="1200" kern="1200">
                <a:solidFill>
                  <a:schemeClr val="accent1"/>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400" b="0" kern="1200">
                <a:solidFill>
                  <a:schemeClr val="accent1"/>
                </a:solidFill>
                <a:latin typeface="+mj-lt"/>
                <a:ea typeface="+mn-ea"/>
                <a:cs typeface="+mn-cs"/>
              </a:defRPr>
            </a:lvl6pPr>
            <a:lvl7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7pPr>
            <a:lvl8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8pPr>
            <a:lvl9pPr marL="0" indent="0" algn="l" defTabSz="914400" rtl="0" eaLnBrk="1" latinLnBrk="0" hangingPunct="1">
              <a:lnSpc>
                <a:spcPct val="100000"/>
              </a:lnSpc>
              <a:spcBef>
                <a:spcPts val="300"/>
              </a:spcBef>
              <a:spcAft>
                <a:spcPts val="300"/>
              </a:spcAft>
              <a:buFont typeface="Arial" panose="020B0604020202020204" pitchFamily="34" charset="0"/>
              <a:buNone/>
              <a:defRPr sz="700"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e-DE" sz="800" b="0" i="0" u="none" strike="noStrike" kern="1200" cap="none" spc="0" normalizeH="0" baseline="0" noProof="0">
              <a:ln>
                <a:noFill/>
              </a:ln>
              <a:solidFill>
                <a:srgbClr val="000000"/>
              </a:solidFill>
              <a:effectLst/>
              <a:uLnTx/>
              <a:uFillTx/>
              <a:latin typeface="Avenir Next LT Pro" panose="020B0504020202020204" pitchFamily="34" charset="0"/>
              <a:cs typeface="Noto Sans"/>
            </a:endParaRPr>
          </a:p>
        </p:txBody>
      </p:sp>
      <p:sp>
        <p:nvSpPr>
          <p:cNvPr id="72" name="Rechteck 71">
            <a:extLst>
              <a:ext uri="{FF2B5EF4-FFF2-40B4-BE49-F238E27FC236}">
                <a16:creationId xmlns:a16="http://schemas.microsoft.com/office/drawing/2014/main" id="{0F507B6D-2286-D281-F282-4EABA65FDD40}"/>
              </a:ext>
            </a:extLst>
          </p:cNvPr>
          <p:cNvSpPr/>
          <p:nvPr/>
        </p:nvSpPr>
        <p:spPr bwMode="ltGray">
          <a:xfrm>
            <a:off x="8964027" y="4246537"/>
            <a:ext cx="2139630" cy="375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Chronisch obstruktive Lungenerkrankungen oder </a:t>
            </a:r>
            <a:b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b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Asthma bronchiale</a:t>
            </a:r>
          </a:p>
        </p:txBody>
      </p:sp>
      <p:sp>
        <p:nvSpPr>
          <p:cNvPr id="73" name="Rechteck 72">
            <a:extLst>
              <a:ext uri="{FF2B5EF4-FFF2-40B4-BE49-F238E27FC236}">
                <a16:creationId xmlns:a16="http://schemas.microsoft.com/office/drawing/2014/main" id="{61463F19-158E-84D5-917F-0FC6FAE085B0}"/>
              </a:ext>
            </a:extLst>
          </p:cNvPr>
          <p:cNvSpPr/>
          <p:nvPr/>
        </p:nvSpPr>
        <p:spPr bwMode="ltGray">
          <a:xfrm>
            <a:off x="8964027" y="4730161"/>
            <a:ext cx="2139630" cy="250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Chronisch-entzündliche Darmerkrankungen</a:t>
            </a:r>
          </a:p>
        </p:txBody>
      </p:sp>
      <p:sp>
        <p:nvSpPr>
          <p:cNvPr id="74" name="Rechteck 73">
            <a:extLst>
              <a:ext uri="{FF2B5EF4-FFF2-40B4-BE49-F238E27FC236}">
                <a16:creationId xmlns:a16="http://schemas.microsoft.com/office/drawing/2014/main" id="{46A2AD97-C12E-4ADF-CDD9-1C1AA653049A}"/>
              </a:ext>
            </a:extLst>
          </p:cNvPr>
          <p:cNvSpPr/>
          <p:nvPr/>
        </p:nvSpPr>
        <p:spPr bwMode="ltGray">
          <a:xfrm>
            <a:off x="8964027" y="5221373"/>
            <a:ext cx="2139630" cy="250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219170" rtl="0" eaLnBrk="1" fontAlgn="auto" latinLnBrk="0" hangingPunct="1">
              <a:lnSpc>
                <a:spcPct val="90000"/>
              </a:lnSpc>
              <a:spcBef>
                <a:spcPts val="400"/>
              </a:spcBef>
              <a:spcAft>
                <a:spcPts val="400"/>
              </a:spcAft>
              <a:buClrTx/>
              <a:buSzTx/>
              <a:buFontTx/>
              <a:buNone/>
              <a:tabLst/>
              <a:defRPr/>
            </a:pP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Chronische</a:t>
            </a:r>
            <a:b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br>
            <a:r>
              <a:rPr kumimoji="0" lang="de-DE" sz="900" b="0" i="0" u="none" strike="noStrike" kern="1200" cap="none" spc="0" normalizeH="0" baseline="0" noProof="0">
                <a:ln>
                  <a:noFill/>
                </a:ln>
                <a:solidFill>
                  <a:srgbClr val="000000"/>
                </a:solidFill>
                <a:effectLst/>
                <a:uLnTx/>
                <a:uFillTx/>
                <a:latin typeface="Avenir Next LT Pro" panose="020B0504020202020204" pitchFamily="34" charset="0"/>
                <a:cs typeface="Noto Sans"/>
              </a:rPr>
              <a:t>Niereninsuffizienz</a:t>
            </a:r>
          </a:p>
        </p:txBody>
      </p:sp>
      <p:sp>
        <p:nvSpPr>
          <p:cNvPr id="13" name="Rechteck: abgerundete Ecken 12">
            <a:extLst>
              <a:ext uri="{FF2B5EF4-FFF2-40B4-BE49-F238E27FC236}">
                <a16:creationId xmlns:a16="http://schemas.microsoft.com/office/drawing/2014/main" id="{5C23CA1E-66A5-2E47-B063-3DCE0E85CEF6}"/>
              </a:ext>
            </a:extLst>
          </p:cNvPr>
          <p:cNvSpPr/>
          <p:nvPr/>
        </p:nvSpPr>
        <p:spPr>
          <a:xfrm>
            <a:off x="5027370" y="1483308"/>
            <a:ext cx="104657" cy="4452887"/>
          </a:xfrm>
          <a:prstGeom prst="roundRect">
            <a:avLst>
              <a:gd name="adj" fmla="val 10525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venir Next LT Pro" panose="020B0504020202020204" pitchFamily="34" charset="0"/>
            </a:endParaRPr>
          </a:p>
        </p:txBody>
      </p:sp>
      <p:sp>
        <p:nvSpPr>
          <p:cNvPr id="78" name="Textplatzhalter 22">
            <a:extLst>
              <a:ext uri="{FF2B5EF4-FFF2-40B4-BE49-F238E27FC236}">
                <a16:creationId xmlns:a16="http://schemas.microsoft.com/office/drawing/2014/main" id="{55C2419D-7598-C950-D5AF-4C2026AABC8A}"/>
              </a:ext>
            </a:extLst>
          </p:cNvPr>
          <p:cNvSpPr>
            <a:spLocks noGrp="1"/>
          </p:cNvSpPr>
          <p:nvPr>
            <p:ph type="body" sz="quarter" idx="13"/>
          </p:nvPr>
        </p:nvSpPr>
        <p:spPr>
          <a:xfrm>
            <a:off x="1513490" y="6344545"/>
            <a:ext cx="9237228" cy="461665"/>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000" b="0" i="0" u="none" strike="noStrike" kern="1200" cap="none" spc="0" normalizeH="0" baseline="0" noProof="0" dirty="0">
                <a:ln>
                  <a:noFill/>
                </a:ln>
                <a:effectLst/>
                <a:uLnTx/>
                <a:uFillTx/>
                <a:latin typeface="Avenir Next LT Pro" panose="020B0504020202020204" pitchFamily="34" charset="0"/>
                <a:cs typeface="Noto Sans"/>
              </a:rPr>
              <a:t>Quellen: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latin typeface="Avenir Next LT Pro" panose="020B0504020202020204" pitchFamily="34" charset="0"/>
                <a:cs typeface="Noto Sans"/>
              </a:rPr>
              <a:t>1 </a:t>
            </a:r>
            <a:r>
              <a:rPr kumimoji="0" lang="en-US" sz="1000" b="0" i="0" u="none" strike="noStrike" kern="1200" cap="none" spc="0" normalizeH="0" baseline="0" noProof="0" dirty="0" err="1">
                <a:ln>
                  <a:noFill/>
                </a:ln>
                <a:effectLst/>
                <a:uLnTx/>
                <a:uFillTx/>
                <a:latin typeface="Avenir Next LT Pro" panose="020B0504020202020204" pitchFamily="34" charset="0"/>
                <a:cs typeface="Noto Sans"/>
              </a:rPr>
              <a:t>Epid</a:t>
            </a:r>
            <a:r>
              <a:rPr kumimoji="0" lang="en-US" sz="1000" b="0" i="0" u="none" strike="noStrike" kern="1200" cap="none" spc="0" normalizeH="0" baseline="0" noProof="0" dirty="0">
                <a:ln>
                  <a:noFill/>
                </a:ln>
                <a:effectLst/>
                <a:uLnTx/>
                <a:uFillTx/>
                <a:latin typeface="Avenir Next LT Pro" panose="020B0504020202020204" pitchFamily="34" charset="0"/>
                <a:cs typeface="Noto Sans"/>
              </a:rPr>
              <a:t> Bull 2023;4:3- 68 | DOI 10.25646/10829; 2 </a:t>
            </a:r>
            <a:r>
              <a:rPr kumimoji="0" lang="en-US" sz="1000" b="0" i="0" u="none" strike="noStrike" kern="1200" cap="none" spc="0" normalizeH="0" baseline="0" noProof="0" dirty="0" err="1">
                <a:ln>
                  <a:noFill/>
                </a:ln>
                <a:effectLst/>
                <a:uLnTx/>
                <a:uFillTx/>
                <a:latin typeface="Avenir Next LT Pro" panose="020B0504020202020204" pitchFamily="34" charset="0"/>
                <a:cs typeface="Noto Sans"/>
              </a:rPr>
              <a:t>Epid</a:t>
            </a:r>
            <a:r>
              <a:rPr kumimoji="0" lang="en-US" sz="1000" b="0" i="0" u="none" strike="noStrike" kern="1200" cap="none" spc="0" normalizeH="0" baseline="0" noProof="0" dirty="0">
                <a:ln>
                  <a:noFill/>
                </a:ln>
                <a:effectLst/>
                <a:uLnTx/>
                <a:uFillTx/>
                <a:latin typeface="Avenir Next LT Pro" panose="020B0504020202020204" pitchFamily="34" charset="0"/>
                <a:cs typeface="Noto Sans"/>
              </a:rPr>
              <a:t> Bull 2018;50:541 – 567 | DOI 10.17886/EpiBull-2017-059.2; </a:t>
            </a:r>
            <a:r>
              <a:rPr kumimoji="0" lang="de-DE" sz="1000" b="0" i="0" u="none" strike="noStrike" kern="1200" cap="none" spc="0" normalizeH="0" baseline="0" noProof="0" dirty="0">
                <a:ln>
                  <a:noFill/>
                </a:ln>
                <a:effectLst/>
                <a:uLnTx/>
                <a:uFillTx/>
                <a:latin typeface="Avenir Next LT Pro" panose="020B0504020202020204" pitchFamily="34" charset="0"/>
                <a:cs typeface="Noto Sans"/>
              </a:rPr>
              <a:t>Fachinformation Totimpfstoff Herpes </a:t>
            </a:r>
            <a:r>
              <a:rPr kumimoji="0" lang="de-DE" sz="1000" b="0" i="0" u="none" strike="noStrike" kern="1200" cap="none" spc="0" normalizeH="0" baseline="0" noProof="0" dirty="0" err="1">
                <a:ln>
                  <a:noFill/>
                </a:ln>
                <a:effectLst/>
                <a:uLnTx/>
                <a:uFillTx/>
                <a:latin typeface="Avenir Next LT Pro" panose="020B0504020202020204" pitchFamily="34" charset="0"/>
                <a:cs typeface="Noto Sans"/>
              </a:rPr>
              <a:t>zoster</a:t>
            </a:r>
            <a:r>
              <a:rPr kumimoji="0" lang="de-DE" sz="1000" b="0" i="0" u="none" strike="noStrike" kern="1200" cap="none" spc="0" normalizeH="0" baseline="0" noProof="0" dirty="0">
                <a:ln>
                  <a:noFill/>
                </a:ln>
                <a:effectLst/>
                <a:uLnTx/>
                <a:uFillTx/>
                <a:latin typeface="Avenir Next LT Pro" panose="020B0504020202020204" pitchFamily="34" charset="0"/>
                <a:cs typeface="Noto Sans"/>
              </a:rPr>
              <a:t>, Stand Dezember 2022;Bild: Shutterstock 2155325805 (ASSET-2304969)</a:t>
            </a:r>
          </a:p>
        </p:txBody>
      </p:sp>
    </p:spTree>
    <p:extLst>
      <p:ext uri="{BB962C8B-B14F-4D97-AF65-F5344CB8AC3E}">
        <p14:creationId xmlns:p14="http://schemas.microsoft.com/office/powerpoint/2010/main" val="1352147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C854C64A-CF72-D58E-75F2-25A3CA238C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6" name="think-cell data - do not delete" hidden="1">
                        <a:extLst>
                          <a:ext uri="{FF2B5EF4-FFF2-40B4-BE49-F238E27FC236}">
                            <a16:creationId xmlns:a16="http://schemas.microsoft.com/office/drawing/2014/main" id="{C854C64A-CF72-D58E-75F2-25A3CA238C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Untertitel 7">
            <a:extLst>
              <a:ext uri="{FF2B5EF4-FFF2-40B4-BE49-F238E27FC236}">
                <a16:creationId xmlns:a16="http://schemas.microsoft.com/office/drawing/2014/main" id="{ADEE3D8E-185D-DF29-A940-1362E8E0231A}"/>
              </a:ext>
            </a:extLst>
          </p:cNvPr>
          <p:cNvSpPr>
            <a:spLocks noGrp="1"/>
          </p:cNvSpPr>
          <p:nvPr>
            <p:ph type="subTitle" idx="1"/>
          </p:nvPr>
        </p:nvSpPr>
        <p:spPr/>
        <p:txBody>
          <a:bodyPr/>
          <a:lstStyle/>
          <a:p>
            <a:r>
              <a:rPr lang="de-DE">
                <a:latin typeface="Avenir Next LT Pro" panose="020B0504020202020204" pitchFamily="34" charset="0"/>
              </a:rPr>
              <a:t>Für diese Personengruppen empfiehlt die STIKO eine Impfung gegen Herpes </a:t>
            </a:r>
            <a:r>
              <a:rPr lang="de-DE" err="1">
                <a:latin typeface="Avenir Next LT Pro" panose="020B0504020202020204" pitchFamily="34" charset="0"/>
              </a:rPr>
              <a:t>zoster</a:t>
            </a:r>
            <a:endParaRPr lang="de-DE">
              <a:latin typeface="Avenir Next LT Pro" panose="020B0504020202020204" pitchFamily="34" charset="0"/>
            </a:endParaRPr>
          </a:p>
        </p:txBody>
      </p:sp>
      <p:sp>
        <p:nvSpPr>
          <p:cNvPr id="7" name="Titel 6">
            <a:extLst>
              <a:ext uri="{FF2B5EF4-FFF2-40B4-BE49-F238E27FC236}">
                <a16:creationId xmlns:a16="http://schemas.microsoft.com/office/drawing/2014/main" id="{2BBAD1D2-A73F-15B6-5D73-F4B834BB5FB9}"/>
              </a:ext>
            </a:extLst>
          </p:cNvPr>
          <p:cNvSpPr>
            <a:spLocks noGrp="1"/>
          </p:cNvSpPr>
          <p:nvPr>
            <p:ph type="title"/>
          </p:nvPr>
        </p:nvSpPr>
        <p:spPr>
          <a:xfrm>
            <a:off x="365125" y="281851"/>
            <a:ext cx="11460163" cy="430887"/>
          </a:xfrm>
        </p:spPr>
        <p:txBody>
          <a:bodyPr vert="horz"/>
          <a:lstStyle/>
          <a:p>
            <a:r>
              <a:rPr lang="de-DE" dirty="0">
                <a:solidFill>
                  <a:schemeClr val="tx2"/>
                </a:solidFill>
                <a:latin typeface="Avenir Next LT Pro" panose="020B0504020202020204" pitchFamily="34" charset="0"/>
              </a:rPr>
              <a:t>Herpes </a:t>
            </a:r>
            <a:r>
              <a:rPr lang="de-DE" dirty="0" err="1">
                <a:solidFill>
                  <a:schemeClr val="tx2"/>
                </a:solidFill>
                <a:latin typeface="Avenir Next LT Pro" panose="020B0504020202020204" pitchFamily="34" charset="0"/>
              </a:rPr>
              <a:t>zoster</a:t>
            </a:r>
            <a:r>
              <a:rPr lang="de-DE" dirty="0">
                <a:solidFill>
                  <a:schemeClr val="tx2"/>
                </a:solidFill>
                <a:latin typeface="Avenir Next LT Pro" panose="020B0504020202020204" pitchFamily="34" charset="0"/>
              </a:rPr>
              <a:t> Impfung als </a:t>
            </a:r>
            <a:r>
              <a:rPr lang="de-DE" u="sng" dirty="0">
                <a:solidFill>
                  <a:schemeClr val="tx2"/>
                </a:solidFill>
                <a:latin typeface="Avenir Next LT Pro" panose="020B0504020202020204" pitchFamily="34" charset="0"/>
              </a:rPr>
              <a:t>Pflichtleistung</a:t>
            </a:r>
            <a:r>
              <a:rPr lang="de-DE" dirty="0">
                <a:solidFill>
                  <a:schemeClr val="tx2"/>
                </a:solidFill>
                <a:latin typeface="Avenir Next LT Pro" panose="020B0504020202020204" pitchFamily="34" charset="0"/>
              </a:rPr>
              <a:t> verordnen</a:t>
            </a:r>
          </a:p>
        </p:txBody>
      </p:sp>
      <p:sp>
        <p:nvSpPr>
          <p:cNvPr id="14" name="Foliennummernplatzhalter 13">
            <a:extLst>
              <a:ext uri="{FF2B5EF4-FFF2-40B4-BE49-F238E27FC236}">
                <a16:creationId xmlns:a16="http://schemas.microsoft.com/office/drawing/2014/main" id="{9FFB83AA-9B44-D5F1-B3EB-EE67786420AD}"/>
              </a:ext>
            </a:extLst>
          </p:cNvPr>
          <p:cNvSpPr>
            <a:spLocks noGrp="1"/>
          </p:cNvSpPr>
          <p:nvPr>
            <p:ph type="sldNum" sz="quarter" idx="21"/>
          </p:nvPr>
        </p:nvSpPr>
        <p:spPr/>
        <p:txBody>
          <a:bodyPr/>
          <a:lstStyle/>
          <a:p>
            <a:fld id="{9F9F533D-B52E-4A2F-BF72-0ADD2D94BD75}" type="slidenum">
              <a:rPr lang="en-GB" smtClean="0">
                <a:latin typeface="Avenir Next LT Pro" panose="020B0504020202020204" pitchFamily="34" charset="0"/>
              </a:rPr>
              <a:pPr/>
              <a:t>84</a:t>
            </a:fld>
            <a:endParaRPr lang="en-GB">
              <a:latin typeface="Avenir Next LT Pro" panose="020B0504020202020204" pitchFamily="34" charset="0"/>
            </a:endParaRPr>
          </a:p>
        </p:txBody>
      </p:sp>
      <p:sp>
        <p:nvSpPr>
          <p:cNvPr id="6" name="Rechteck: abgerundete Ecken 5">
            <a:extLst>
              <a:ext uri="{FF2B5EF4-FFF2-40B4-BE49-F238E27FC236}">
                <a16:creationId xmlns:a16="http://schemas.microsoft.com/office/drawing/2014/main" id="{B8EE54BC-BDE1-340F-6755-739982B1262D}"/>
              </a:ext>
            </a:extLst>
          </p:cNvPr>
          <p:cNvSpPr/>
          <p:nvPr/>
        </p:nvSpPr>
        <p:spPr>
          <a:xfrm rot="5400000">
            <a:off x="7969651" y="600373"/>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venir Next LT Pro" panose="020B0504020202020204" pitchFamily="34" charset="0"/>
            </a:endParaRPr>
          </a:p>
        </p:txBody>
      </p:sp>
      <p:sp>
        <p:nvSpPr>
          <p:cNvPr id="2" name="Textplatzhalter 4">
            <a:extLst>
              <a:ext uri="{FF2B5EF4-FFF2-40B4-BE49-F238E27FC236}">
                <a16:creationId xmlns:a16="http://schemas.microsoft.com/office/drawing/2014/main" id="{5110199D-2040-E8BE-BCD9-CC6423892616}"/>
              </a:ext>
            </a:extLst>
          </p:cNvPr>
          <p:cNvSpPr txBox="1">
            <a:spLocks/>
          </p:cNvSpPr>
          <p:nvPr/>
        </p:nvSpPr>
        <p:spPr>
          <a:xfrm>
            <a:off x="728743" y="2980964"/>
            <a:ext cx="5574404" cy="312738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ts val="600"/>
              </a:spcBef>
              <a:buFont typeface="Arial" panose="020B0604020202020204" pitchFamily="34" charset="0"/>
              <a:buChar char="•"/>
            </a:pPr>
            <a:r>
              <a:rPr lang="de-DE" sz="1800" dirty="0">
                <a:latin typeface="Avenir Next LT Pro" panose="020B0504020202020204" pitchFamily="34" charset="0"/>
              </a:rPr>
              <a:t>In </a:t>
            </a:r>
            <a:r>
              <a:rPr lang="de-DE" sz="1800" b="1" dirty="0">
                <a:latin typeface="Avenir Next LT Pro" panose="020B0504020202020204" pitchFamily="34" charset="0"/>
              </a:rPr>
              <a:t>allen</a:t>
            </a:r>
            <a:r>
              <a:rPr lang="de-DE" sz="1800" dirty="0">
                <a:latin typeface="Avenir Next LT Pro" panose="020B0504020202020204" pitchFamily="34" charset="0"/>
              </a:rPr>
              <a:t> 17 KV-Regionen Verordnung über den </a:t>
            </a:r>
            <a:r>
              <a:rPr lang="de-DE" sz="1800" b="1" dirty="0">
                <a:latin typeface="Avenir Next LT Pro" panose="020B0504020202020204" pitchFamily="34" charset="0"/>
              </a:rPr>
              <a:t>Sprechstundenbedarf (SSB)</a:t>
            </a:r>
          </a:p>
          <a:p>
            <a:pPr marL="285750" indent="-285750">
              <a:spcBef>
                <a:spcPts val="600"/>
              </a:spcBef>
              <a:buFont typeface="Arial" panose="020B0604020202020204" pitchFamily="34" charset="0"/>
              <a:buChar char="•"/>
            </a:pPr>
            <a:r>
              <a:rPr lang="de-DE" sz="1800" dirty="0">
                <a:latin typeface="Avenir Next LT Pro" panose="020B0504020202020204" pitchFamily="34" charset="0"/>
              </a:rPr>
              <a:t>Auch </a:t>
            </a:r>
            <a:r>
              <a:rPr lang="de-DE" sz="1800" b="1" dirty="0">
                <a:latin typeface="Avenir Next LT Pro" panose="020B0504020202020204" pitchFamily="34" charset="0"/>
              </a:rPr>
              <a:t>Einzeldosen</a:t>
            </a:r>
            <a:r>
              <a:rPr lang="de-DE" sz="1800" dirty="0">
                <a:latin typeface="Avenir Next LT Pro" panose="020B0504020202020204" pitchFamily="34" charset="0"/>
              </a:rPr>
              <a:t> sind über den </a:t>
            </a:r>
            <a:r>
              <a:rPr lang="de-DE" sz="1800" b="1" dirty="0">
                <a:latin typeface="Avenir Next LT Pro" panose="020B0504020202020204" pitchFamily="34" charset="0"/>
              </a:rPr>
              <a:t>SSB</a:t>
            </a:r>
            <a:r>
              <a:rPr lang="de-DE" sz="1800" dirty="0">
                <a:latin typeface="Avenir Next LT Pro" panose="020B0504020202020204" pitchFamily="34" charset="0"/>
              </a:rPr>
              <a:t> zu beziehen</a:t>
            </a:r>
          </a:p>
          <a:p>
            <a:pPr marL="285750" indent="-285750">
              <a:spcBef>
                <a:spcPts val="600"/>
              </a:spcBef>
              <a:buFont typeface="Arial" panose="020B0604020202020204" pitchFamily="34" charset="0"/>
              <a:buChar char="•"/>
            </a:pPr>
            <a:r>
              <a:rPr lang="de-DE" sz="1800" dirty="0">
                <a:latin typeface="Avenir Next LT Pro" panose="020B0504020202020204" pitchFamily="34" charset="0"/>
              </a:rPr>
              <a:t>Unterschiedliche Abrechnungsziffern für Standard- und Indikationsimpfung </a:t>
            </a:r>
          </a:p>
          <a:p>
            <a:pPr marL="742950" lvl="1" indent="-285750">
              <a:spcBef>
                <a:spcPts val="600"/>
              </a:spcBef>
              <a:buFont typeface="Courier New" panose="02070309020205020404" pitchFamily="49" charset="0"/>
              <a:buChar char="o"/>
            </a:pPr>
            <a:r>
              <a:rPr lang="de-DE" sz="1800" dirty="0">
                <a:latin typeface="Avenir Next LT Pro" panose="020B0504020202020204" pitchFamily="34" charset="0"/>
              </a:rPr>
              <a:t>Standardimpfung: </a:t>
            </a:r>
            <a:r>
              <a:rPr lang="de-DE" sz="1800" b="1" dirty="0">
                <a:latin typeface="Avenir Next LT Pro" panose="020B0504020202020204" pitchFamily="34" charset="0"/>
              </a:rPr>
              <a:t>89128</a:t>
            </a:r>
            <a:r>
              <a:rPr lang="de-DE" sz="1800" dirty="0">
                <a:latin typeface="Avenir Next LT Pro" panose="020B0504020202020204" pitchFamily="34" charset="0"/>
              </a:rPr>
              <a:t> A/B</a:t>
            </a:r>
          </a:p>
          <a:p>
            <a:pPr marL="742950" lvl="1" indent="-285750">
              <a:spcBef>
                <a:spcPts val="600"/>
              </a:spcBef>
              <a:buFont typeface="Courier New" panose="02070309020205020404" pitchFamily="49" charset="0"/>
              <a:buChar char="o"/>
            </a:pPr>
            <a:r>
              <a:rPr lang="de-DE" sz="1800" dirty="0">
                <a:latin typeface="Avenir Next LT Pro" panose="020B0504020202020204" pitchFamily="34" charset="0"/>
              </a:rPr>
              <a:t>Indikationsimpfung: </a:t>
            </a:r>
            <a:r>
              <a:rPr lang="de-DE" sz="1800" b="1" dirty="0">
                <a:latin typeface="Avenir Next LT Pro" panose="020B0504020202020204" pitchFamily="34" charset="0"/>
              </a:rPr>
              <a:t>89129</a:t>
            </a:r>
            <a:r>
              <a:rPr lang="de-DE" sz="1800" dirty="0">
                <a:latin typeface="Avenir Next LT Pro" panose="020B0504020202020204" pitchFamily="34" charset="0"/>
              </a:rPr>
              <a:t> A/B</a:t>
            </a:r>
          </a:p>
          <a:p>
            <a:endParaRPr lang="de-DE" sz="1800" dirty="0">
              <a:latin typeface="Avenir Next LT Pro" panose="020B0504020202020204" pitchFamily="34" charset="0"/>
            </a:endParaRPr>
          </a:p>
        </p:txBody>
      </p:sp>
      <p:sp>
        <p:nvSpPr>
          <p:cNvPr id="4" name="Rechteck 3">
            <a:extLst>
              <a:ext uri="{FF2B5EF4-FFF2-40B4-BE49-F238E27FC236}">
                <a16:creationId xmlns:a16="http://schemas.microsoft.com/office/drawing/2014/main" id="{F2E528DB-CAAF-55DC-E615-99EBB779ADBA}"/>
              </a:ext>
            </a:extLst>
          </p:cNvPr>
          <p:cNvSpPr/>
          <p:nvPr/>
        </p:nvSpPr>
        <p:spPr bwMode="auto">
          <a:xfrm>
            <a:off x="1154611" y="1709952"/>
            <a:ext cx="4428000" cy="936000"/>
          </a:xfrm>
          <a:prstGeom prst="rect">
            <a:avLst/>
          </a:prstGeom>
          <a:solidFill>
            <a:schemeClr val="tx1">
              <a:lumMod val="65000"/>
              <a:lumOff val="35000"/>
            </a:schemeClr>
          </a:solidFill>
          <a:ln>
            <a:noFill/>
            <a:headEnd/>
            <a:tailEn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horz" wrap="square" lIns="180000" tIns="180000" rIns="180000" bIns="180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auto" hangingPunct="0">
              <a:spcBef>
                <a:spcPts val="300"/>
              </a:spcBef>
              <a:spcAft>
                <a:spcPts val="300"/>
              </a:spcAft>
              <a:buClr>
                <a:schemeClr val="tx2"/>
              </a:buClr>
              <a:buSzPct val="110000"/>
            </a:pPr>
            <a:r>
              <a:rPr lang="de-DE" sz="1600" b="1" kern="0">
                <a:solidFill>
                  <a:schemeClr val="bg1"/>
                </a:solidFill>
                <a:latin typeface="Avenir Next LT Pro" panose="020B0504020202020204" pitchFamily="34" charset="0"/>
              </a:rPr>
              <a:t>Alle Personen ab 60 Jahren</a:t>
            </a:r>
            <a:br>
              <a:rPr lang="de-DE" sz="1600" b="1" kern="0">
                <a:solidFill>
                  <a:schemeClr val="bg1"/>
                </a:solidFill>
                <a:latin typeface="Avenir Next LT Pro" panose="020B0504020202020204" pitchFamily="34" charset="0"/>
              </a:rPr>
            </a:br>
            <a:r>
              <a:rPr lang="de-DE" sz="1600" b="1" kern="0">
                <a:solidFill>
                  <a:schemeClr val="bg1"/>
                </a:solidFill>
                <a:latin typeface="Avenir Next LT Pro" panose="020B0504020202020204" pitchFamily="34" charset="0"/>
              </a:rPr>
              <a:t>(Standardimpfung)</a:t>
            </a:r>
          </a:p>
        </p:txBody>
      </p:sp>
      <p:sp>
        <p:nvSpPr>
          <p:cNvPr id="5" name="Rechteck 4">
            <a:extLst>
              <a:ext uri="{FF2B5EF4-FFF2-40B4-BE49-F238E27FC236}">
                <a16:creationId xmlns:a16="http://schemas.microsoft.com/office/drawing/2014/main" id="{EAEB6B44-D865-3191-3156-A592EFB447F5}"/>
              </a:ext>
            </a:extLst>
          </p:cNvPr>
          <p:cNvSpPr/>
          <p:nvPr/>
        </p:nvSpPr>
        <p:spPr bwMode="auto">
          <a:xfrm>
            <a:off x="6980864" y="1700575"/>
            <a:ext cx="4428000" cy="936000"/>
          </a:xfrm>
          <a:prstGeom prst="rect">
            <a:avLst/>
          </a:prstGeom>
          <a:solidFill>
            <a:schemeClr val="tx1">
              <a:lumMod val="65000"/>
              <a:lumOff val="35000"/>
            </a:schemeClr>
          </a:solidFill>
          <a:ln>
            <a:noFill/>
            <a:headEnd/>
            <a:tailEn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horz" wrap="square" lIns="180000" tIns="180000" rIns="180000" bIns="180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auto" hangingPunct="0">
              <a:spcBef>
                <a:spcPts val="300"/>
              </a:spcBef>
              <a:spcAft>
                <a:spcPts val="300"/>
              </a:spcAft>
              <a:buClr>
                <a:schemeClr val="tx2"/>
              </a:buClr>
              <a:buSzPct val="110000"/>
            </a:pPr>
            <a:r>
              <a:rPr lang="de-DE" sz="1600" kern="0">
                <a:solidFill>
                  <a:schemeClr val="bg1"/>
                </a:solidFill>
                <a:latin typeface="Avenir Next LT Pro" panose="020B0504020202020204" pitchFamily="34" charset="0"/>
              </a:rPr>
              <a:t>Patient*innen mit einer </a:t>
            </a:r>
            <a:r>
              <a:rPr lang="de-DE" sz="1600" b="1" kern="0">
                <a:solidFill>
                  <a:schemeClr val="bg1"/>
                </a:solidFill>
                <a:latin typeface="Avenir Next LT Pro" panose="020B0504020202020204" pitchFamily="34" charset="0"/>
              </a:rPr>
              <a:t>Grunderkrankung von 50 – 59 Jahren</a:t>
            </a:r>
            <a:br>
              <a:rPr lang="de-DE" sz="1600" b="1" kern="0">
                <a:solidFill>
                  <a:schemeClr val="bg1"/>
                </a:solidFill>
                <a:latin typeface="Avenir Next LT Pro" panose="020B0504020202020204" pitchFamily="34" charset="0"/>
              </a:rPr>
            </a:br>
            <a:r>
              <a:rPr lang="de-DE" sz="1600" b="1" kern="0">
                <a:solidFill>
                  <a:schemeClr val="bg1"/>
                </a:solidFill>
                <a:latin typeface="Avenir Next LT Pro" panose="020B0504020202020204" pitchFamily="34" charset="0"/>
              </a:rPr>
              <a:t>(Indikationsimpfung)</a:t>
            </a:r>
          </a:p>
        </p:txBody>
      </p:sp>
      <p:sp>
        <p:nvSpPr>
          <p:cNvPr id="9" name="Textfeld 17">
            <a:extLst>
              <a:ext uri="{FF2B5EF4-FFF2-40B4-BE49-F238E27FC236}">
                <a16:creationId xmlns:a16="http://schemas.microsoft.com/office/drawing/2014/main" id="{AFAB1A96-CFB4-0480-2C8E-A9477DF252EB}"/>
              </a:ext>
            </a:extLst>
          </p:cNvPr>
          <p:cNvSpPr txBox="1"/>
          <p:nvPr/>
        </p:nvSpPr>
        <p:spPr>
          <a:xfrm>
            <a:off x="7195846" y="2925692"/>
            <a:ext cx="1332306" cy="299254"/>
          </a:xfrm>
          <a:prstGeom prst="rect">
            <a:avLst/>
          </a:prstGeom>
          <a:noFill/>
        </p:spPr>
        <p:txBody>
          <a:bodyPr wrap="square" lIns="180000" tIns="180000" rIns="180000" bIns="18000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300"/>
              </a:spcBef>
              <a:spcAft>
                <a:spcPts val="300"/>
              </a:spcAft>
              <a:buClr>
                <a:schemeClr val="tx2"/>
              </a:buClr>
              <a:buSzPct val="110000"/>
            </a:pPr>
            <a:r>
              <a:rPr lang="de-DE" sz="1400">
                <a:latin typeface="Avenir Next LT Pro" panose="020B0504020202020204" pitchFamily="34" charset="0"/>
              </a:rPr>
              <a:t>SSB-Kasse</a:t>
            </a:r>
          </a:p>
        </p:txBody>
      </p:sp>
      <p:sp>
        <p:nvSpPr>
          <p:cNvPr id="10" name="Textfeld 18">
            <a:extLst>
              <a:ext uri="{FF2B5EF4-FFF2-40B4-BE49-F238E27FC236}">
                <a16:creationId xmlns:a16="http://schemas.microsoft.com/office/drawing/2014/main" id="{D7B1FFB4-5F17-8FBC-B761-4F370B6F415C}"/>
              </a:ext>
            </a:extLst>
          </p:cNvPr>
          <p:cNvSpPr txBox="1"/>
          <p:nvPr/>
        </p:nvSpPr>
        <p:spPr>
          <a:xfrm>
            <a:off x="8703750" y="2872146"/>
            <a:ext cx="2535381" cy="352800"/>
          </a:xfrm>
          <a:prstGeom prst="rect">
            <a:avLst/>
          </a:prstGeom>
          <a:noFill/>
        </p:spPr>
        <p:txBody>
          <a:bodyPr wrap="square" lIns="180000" tIns="180000" rIns="180000" bIns="18000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spcAft>
                <a:spcPts val="300"/>
              </a:spcAft>
              <a:buClr>
                <a:schemeClr val="tx2"/>
              </a:buClr>
              <a:buSzPct val="110000"/>
            </a:pPr>
            <a:r>
              <a:rPr lang="de-DE" sz="1400">
                <a:latin typeface="Avenir Next LT Pro" panose="020B0504020202020204" pitchFamily="34" charset="0"/>
              </a:rPr>
              <a:t>Markierungsfelder </a:t>
            </a:r>
            <a:br>
              <a:rPr lang="de-DE" sz="1400">
                <a:latin typeface="Avenir Next LT Pro" panose="020B0504020202020204" pitchFamily="34" charset="0"/>
              </a:rPr>
            </a:br>
            <a:r>
              <a:rPr lang="de-DE" sz="1400">
                <a:latin typeface="Avenir Next LT Pro" panose="020B0504020202020204" pitchFamily="34" charset="0"/>
              </a:rPr>
              <a:t>8 (Impfstoffe) und 9 (SSB)</a:t>
            </a:r>
          </a:p>
        </p:txBody>
      </p:sp>
      <p:sp>
        <p:nvSpPr>
          <p:cNvPr id="15" name="Textplatzhalter 22">
            <a:extLst>
              <a:ext uri="{FF2B5EF4-FFF2-40B4-BE49-F238E27FC236}">
                <a16:creationId xmlns:a16="http://schemas.microsoft.com/office/drawing/2014/main" id="{66590E33-FE77-249E-E56C-684363AB75BD}"/>
              </a:ext>
            </a:extLst>
          </p:cNvPr>
          <p:cNvSpPr>
            <a:spLocks noGrp="1"/>
          </p:cNvSpPr>
          <p:nvPr>
            <p:ph type="body" sz="quarter" idx="13"/>
          </p:nvPr>
        </p:nvSpPr>
        <p:spPr>
          <a:xfrm>
            <a:off x="414505" y="6652322"/>
            <a:ext cx="10336213" cy="153888"/>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000" b="0" i="0" u="none" strike="noStrike" kern="1200" cap="none" spc="0" normalizeH="0" baseline="0" noProof="0">
                <a:ln>
                  <a:noFill/>
                </a:ln>
                <a:effectLst/>
                <a:uLnTx/>
                <a:uFillTx/>
                <a:latin typeface="Avenir Next LT Pro" panose="020B0504020202020204" pitchFamily="34" charset="0"/>
                <a:cs typeface="Noto Sans"/>
              </a:rPr>
              <a:t>Quelle: Regionale Impfvereinbarungen</a:t>
            </a:r>
          </a:p>
        </p:txBody>
      </p:sp>
      <p:pic>
        <p:nvPicPr>
          <p:cNvPr id="17" name="Grafik 16">
            <a:extLst>
              <a:ext uri="{FF2B5EF4-FFF2-40B4-BE49-F238E27FC236}">
                <a16:creationId xmlns:a16="http://schemas.microsoft.com/office/drawing/2014/main" id="{9A979B95-1319-7C26-C51F-66EB67D580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5901" y="3287269"/>
            <a:ext cx="4101196" cy="3076768"/>
          </a:xfrm>
          <a:prstGeom prst="rect">
            <a:avLst/>
          </a:prstGeom>
        </p:spPr>
      </p:pic>
    </p:spTree>
    <p:extLst>
      <p:ext uri="{BB962C8B-B14F-4D97-AF65-F5344CB8AC3E}">
        <p14:creationId xmlns:p14="http://schemas.microsoft.com/office/powerpoint/2010/main" val="2418665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C854C64A-CF72-D58E-75F2-25A3CA238C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6" name="think-cell data - do not delete" hidden="1">
                        <a:extLst>
                          <a:ext uri="{FF2B5EF4-FFF2-40B4-BE49-F238E27FC236}">
                            <a16:creationId xmlns:a16="http://schemas.microsoft.com/office/drawing/2014/main" id="{C854C64A-CF72-D58E-75F2-25A3CA238C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el 6">
            <a:extLst>
              <a:ext uri="{FF2B5EF4-FFF2-40B4-BE49-F238E27FC236}">
                <a16:creationId xmlns:a16="http://schemas.microsoft.com/office/drawing/2014/main" id="{2BBAD1D2-A73F-15B6-5D73-F4B834BB5FB9}"/>
              </a:ext>
            </a:extLst>
          </p:cNvPr>
          <p:cNvSpPr>
            <a:spLocks noGrp="1"/>
          </p:cNvSpPr>
          <p:nvPr>
            <p:ph type="title"/>
          </p:nvPr>
        </p:nvSpPr>
        <p:spPr>
          <a:xfrm>
            <a:off x="365125" y="281851"/>
            <a:ext cx="11460163" cy="430887"/>
          </a:xfrm>
        </p:spPr>
        <p:txBody>
          <a:bodyPr vert="horz"/>
          <a:lstStyle/>
          <a:p>
            <a:r>
              <a:rPr lang="de-DE" dirty="0">
                <a:solidFill>
                  <a:schemeClr val="tx2"/>
                </a:solidFill>
                <a:latin typeface="Avenir Next LT Pro" panose="020B0504020202020204" pitchFamily="34" charset="0"/>
              </a:rPr>
              <a:t>Herpes </a:t>
            </a:r>
            <a:r>
              <a:rPr lang="de-DE" dirty="0" err="1">
                <a:solidFill>
                  <a:schemeClr val="tx2"/>
                </a:solidFill>
                <a:latin typeface="Avenir Next LT Pro" panose="020B0504020202020204" pitchFamily="34" charset="0"/>
              </a:rPr>
              <a:t>zoster</a:t>
            </a:r>
            <a:r>
              <a:rPr lang="de-DE" dirty="0">
                <a:solidFill>
                  <a:schemeClr val="tx2"/>
                </a:solidFill>
                <a:latin typeface="Avenir Next LT Pro" panose="020B0504020202020204" pitchFamily="34" charset="0"/>
              </a:rPr>
              <a:t> Impfung als </a:t>
            </a:r>
            <a:r>
              <a:rPr lang="de-DE" u="sng" dirty="0">
                <a:solidFill>
                  <a:schemeClr val="tx2"/>
                </a:solidFill>
                <a:latin typeface="Avenir Next LT Pro" panose="020B0504020202020204" pitchFamily="34" charset="0"/>
              </a:rPr>
              <a:t>Privatleistung</a:t>
            </a:r>
            <a:r>
              <a:rPr lang="de-DE" dirty="0">
                <a:solidFill>
                  <a:schemeClr val="tx2"/>
                </a:solidFill>
                <a:latin typeface="Avenir Next LT Pro" panose="020B0504020202020204" pitchFamily="34" charset="0"/>
              </a:rPr>
              <a:t> verordnen</a:t>
            </a:r>
          </a:p>
        </p:txBody>
      </p:sp>
      <p:sp>
        <p:nvSpPr>
          <p:cNvPr id="14" name="Foliennummernplatzhalter 13">
            <a:extLst>
              <a:ext uri="{FF2B5EF4-FFF2-40B4-BE49-F238E27FC236}">
                <a16:creationId xmlns:a16="http://schemas.microsoft.com/office/drawing/2014/main" id="{9FFB83AA-9B44-D5F1-B3EB-EE67786420AD}"/>
              </a:ext>
            </a:extLst>
          </p:cNvPr>
          <p:cNvSpPr>
            <a:spLocks noGrp="1"/>
          </p:cNvSpPr>
          <p:nvPr>
            <p:ph type="sldNum" sz="quarter" idx="21"/>
          </p:nvPr>
        </p:nvSpPr>
        <p:spPr/>
        <p:txBody>
          <a:bodyPr/>
          <a:lstStyle/>
          <a:p>
            <a:fld id="{9F9F533D-B52E-4A2F-BF72-0ADD2D94BD75}" type="slidenum">
              <a:rPr lang="en-GB" smtClean="0">
                <a:latin typeface="Avenir Next LT Pro" panose="020B0504020202020204" pitchFamily="34" charset="0"/>
              </a:rPr>
              <a:pPr/>
              <a:t>85</a:t>
            </a:fld>
            <a:endParaRPr lang="en-GB">
              <a:latin typeface="Avenir Next LT Pro" panose="020B0504020202020204" pitchFamily="34" charset="0"/>
            </a:endParaRPr>
          </a:p>
        </p:txBody>
      </p:sp>
      <p:sp>
        <p:nvSpPr>
          <p:cNvPr id="6" name="Rechteck: abgerundete Ecken 5">
            <a:extLst>
              <a:ext uri="{FF2B5EF4-FFF2-40B4-BE49-F238E27FC236}">
                <a16:creationId xmlns:a16="http://schemas.microsoft.com/office/drawing/2014/main" id="{B8EE54BC-BDE1-340F-6755-739982B1262D}"/>
              </a:ext>
            </a:extLst>
          </p:cNvPr>
          <p:cNvSpPr/>
          <p:nvPr/>
        </p:nvSpPr>
        <p:spPr>
          <a:xfrm rot="5400000">
            <a:off x="7969651" y="600373"/>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venir Next LT Pro" panose="020B0504020202020204" pitchFamily="34" charset="0"/>
            </a:endParaRPr>
          </a:p>
        </p:txBody>
      </p:sp>
      <p:sp>
        <p:nvSpPr>
          <p:cNvPr id="2" name="Textplatzhalter 4">
            <a:extLst>
              <a:ext uri="{FF2B5EF4-FFF2-40B4-BE49-F238E27FC236}">
                <a16:creationId xmlns:a16="http://schemas.microsoft.com/office/drawing/2014/main" id="{5110199D-2040-E8BE-BCD9-CC6423892616}"/>
              </a:ext>
            </a:extLst>
          </p:cNvPr>
          <p:cNvSpPr txBox="1">
            <a:spLocks/>
          </p:cNvSpPr>
          <p:nvPr/>
        </p:nvSpPr>
        <p:spPr>
          <a:xfrm>
            <a:off x="728743" y="2980964"/>
            <a:ext cx="5680936" cy="312738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ts val="600"/>
              </a:spcBef>
              <a:buFont typeface="Arial" panose="020B0604020202020204" pitchFamily="34" charset="0"/>
              <a:buChar char="•"/>
            </a:pPr>
            <a:r>
              <a:rPr lang="de-DE" sz="1800" b="1">
                <a:latin typeface="Avenir Next LT Pro" panose="020B0504020202020204" pitchFamily="34" charset="0"/>
              </a:rPr>
              <a:t>Private Verordnung</a:t>
            </a:r>
            <a:r>
              <a:rPr lang="de-DE" sz="1800">
                <a:latin typeface="Avenir Next LT Pro" panose="020B0504020202020204" pitchFamily="34" charset="0"/>
              </a:rPr>
              <a:t> auf Namen des Patienten</a:t>
            </a:r>
          </a:p>
          <a:p>
            <a:pPr marL="285750" indent="-285750">
              <a:spcBef>
                <a:spcPts val="600"/>
              </a:spcBef>
              <a:buFont typeface="Arial" panose="020B0604020202020204" pitchFamily="34" charset="0"/>
              <a:buChar char="•"/>
            </a:pPr>
            <a:r>
              <a:rPr lang="de-DE" sz="1800">
                <a:latin typeface="Avenir Next LT Pro" panose="020B0504020202020204" pitchFamily="34" charset="0"/>
              </a:rPr>
              <a:t>Separate Rechnungsstellung der </a:t>
            </a:r>
            <a:r>
              <a:rPr lang="de-DE" sz="1800" b="1">
                <a:latin typeface="Avenir Next LT Pro" panose="020B0504020202020204" pitchFamily="34" charset="0"/>
              </a:rPr>
              <a:t>Impfleistung</a:t>
            </a:r>
            <a:r>
              <a:rPr lang="de-DE" sz="1800">
                <a:latin typeface="Avenir Next LT Pro" panose="020B0504020202020204" pitchFamily="34" charset="0"/>
              </a:rPr>
              <a:t> gemäß </a:t>
            </a:r>
            <a:r>
              <a:rPr lang="de-DE" sz="1800" b="1">
                <a:latin typeface="Avenir Next LT Pro" panose="020B0504020202020204" pitchFamily="34" charset="0"/>
              </a:rPr>
              <a:t>GOÄ</a:t>
            </a:r>
            <a:endParaRPr lang="de-DE" sz="1600" b="1">
              <a:latin typeface="Avenir Next LT Pro" panose="020B0504020202020204" pitchFamily="34" charset="0"/>
            </a:endParaRPr>
          </a:p>
          <a:p>
            <a:pPr marL="285750" indent="-285750">
              <a:spcBef>
                <a:spcPts val="600"/>
              </a:spcBef>
              <a:buFont typeface="Arial" panose="020B0604020202020204" pitchFamily="34" charset="0"/>
              <a:buChar char="•"/>
            </a:pPr>
            <a:r>
              <a:rPr lang="de-DE" sz="1800">
                <a:latin typeface="Avenir Next LT Pro" panose="020B0504020202020204" pitchFamily="34" charset="0"/>
              </a:rPr>
              <a:t>Patient kann Kosten gegebenenfalls anschließend zur (anteiligen) </a:t>
            </a:r>
            <a:r>
              <a:rPr lang="de-DE" sz="1800" b="1">
                <a:latin typeface="Avenir Next LT Pro" panose="020B0504020202020204" pitchFamily="34" charset="0"/>
              </a:rPr>
              <a:t>Erstattung</a:t>
            </a:r>
            <a:r>
              <a:rPr lang="de-DE" sz="1800">
                <a:latin typeface="Avenir Next LT Pro" panose="020B0504020202020204" pitchFamily="34" charset="0"/>
              </a:rPr>
              <a:t> bei seiner </a:t>
            </a:r>
            <a:r>
              <a:rPr lang="de-DE" sz="1800" b="1">
                <a:latin typeface="Avenir Next LT Pro" panose="020B0504020202020204" pitchFamily="34" charset="0"/>
              </a:rPr>
              <a:t>Krankenkasse einreichen</a:t>
            </a:r>
          </a:p>
          <a:p>
            <a:pPr marL="285750" indent="-285750">
              <a:spcBef>
                <a:spcPts val="600"/>
              </a:spcBef>
              <a:buFont typeface="Arial" panose="020B0604020202020204" pitchFamily="34" charset="0"/>
              <a:buChar char="•"/>
            </a:pPr>
            <a:r>
              <a:rPr lang="de-DE" sz="1800">
                <a:latin typeface="Avenir Next LT Pro" panose="020B0504020202020204" pitchFamily="34" charset="0"/>
              </a:rPr>
              <a:t>KV Sachsen: </a:t>
            </a:r>
            <a:r>
              <a:rPr lang="de-DE" sz="1800" b="1">
                <a:latin typeface="Avenir Next LT Pro" panose="020B0504020202020204" pitchFamily="34" charset="0"/>
              </a:rPr>
              <a:t>Satzungsimpfvereinbarung </a:t>
            </a:r>
            <a:r>
              <a:rPr lang="de-DE" sz="1800">
                <a:latin typeface="Avenir Next LT Pro" panose="020B0504020202020204" pitchFamily="34" charset="0"/>
              </a:rPr>
              <a:t>für Heilfürsorgeberechtigte </a:t>
            </a:r>
          </a:p>
          <a:p>
            <a:endParaRPr lang="de-DE" sz="1800">
              <a:latin typeface="Avenir Next LT Pro" panose="020B0504020202020204" pitchFamily="34" charset="0"/>
            </a:endParaRPr>
          </a:p>
        </p:txBody>
      </p:sp>
      <p:sp>
        <p:nvSpPr>
          <p:cNvPr id="4" name="Rechteck 3">
            <a:extLst>
              <a:ext uri="{FF2B5EF4-FFF2-40B4-BE49-F238E27FC236}">
                <a16:creationId xmlns:a16="http://schemas.microsoft.com/office/drawing/2014/main" id="{F2E528DB-CAAF-55DC-E615-99EBB779ADBA}"/>
              </a:ext>
            </a:extLst>
          </p:cNvPr>
          <p:cNvSpPr/>
          <p:nvPr/>
        </p:nvSpPr>
        <p:spPr bwMode="auto">
          <a:xfrm>
            <a:off x="1154611" y="1709952"/>
            <a:ext cx="4428000" cy="936000"/>
          </a:xfrm>
          <a:prstGeom prst="rect">
            <a:avLst/>
          </a:prstGeom>
          <a:solidFill>
            <a:schemeClr val="tx1">
              <a:lumMod val="65000"/>
              <a:lumOff val="35000"/>
            </a:schemeClr>
          </a:solidFill>
          <a:ln>
            <a:noFill/>
            <a:headEnd/>
            <a:tailEn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horz" wrap="square" lIns="180000" tIns="180000" rIns="180000" bIns="180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auto" hangingPunct="0">
              <a:spcBef>
                <a:spcPts val="300"/>
              </a:spcBef>
              <a:spcAft>
                <a:spcPts val="300"/>
              </a:spcAft>
              <a:buClr>
                <a:schemeClr val="tx2"/>
              </a:buClr>
              <a:buSzPct val="110000"/>
            </a:pPr>
            <a:r>
              <a:rPr lang="de-DE" sz="1600" b="1" kern="0">
                <a:solidFill>
                  <a:schemeClr val="bg1"/>
                </a:solidFill>
                <a:latin typeface="Avenir Next LT Pro" panose="020B0504020202020204" pitchFamily="34" charset="0"/>
              </a:rPr>
              <a:t>Gesunde Personen</a:t>
            </a:r>
          </a:p>
          <a:p>
            <a:pPr algn="ctr" eaLnBrk="0" fontAlgn="auto" hangingPunct="0">
              <a:spcBef>
                <a:spcPts val="300"/>
              </a:spcBef>
              <a:spcAft>
                <a:spcPts val="300"/>
              </a:spcAft>
              <a:buClr>
                <a:schemeClr val="tx2"/>
              </a:buClr>
              <a:buSzPct val="110000"/>
            </a:pPr>
            <a:r>
              <a:rPr lang="de-DE" sz="1600" b="1" kern="0">
                <a:solidFill>
                  <a:schemeClr val="bg1"/>
                </a:solidFill>
                <a:latin typeface="Avenir Next LT Pro" panose="020B0504020202020204" pitchFamily="34" charset="0"/>
              </a:rPr>
              <a:t>von 50 – 59 Jahren</a:t>
            </a:r>
          </a:p>
        </p:txBody>
      </p:sp>
      <p:sp>
        <p:nvSpPr>
          <p:cNvPr id="5" name="Rechteck 4">
            <a:extLst>
              <a:ext uri="{FF2B5EF4-FFF2-40B4-BE49-F238E27FC236}">
                <a16:creationId xmlns:a16="http://schemas.microsoft.com/office/drawing/2014/main" id="{EAEB6B44-D865-3191-3156-A592EFB447F5}"/>
              </a:ext>
            </a:extLst>
          </p:cNvPr>
          <p:cNvSpPr/>
          <p:nvPr/>
        </p:nvSpPr>
        <p:spPr bwMode="auto">
          <a:xfrm>
            <a:off x="6980864" y="1700575"/>
            <a:ext cx="4428000" cy="936000"/>
          </a:xfrm>
          <a:prstGeom prst="rect">
            <a:avLst/>
          </a:prstGeom>
          <a:solidFill>
            <a:schemeClr val="tx1">
              <a:lumMod val="65000"/>
              <a:lumOff val="35000"/>
            </a:schemeClr>
          </a:solidFill>
          <a:ln>
            <a:noFill/>
            <a:headEnd/>
            <a:tailEn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horz" wrap="square" lIns="180000" tIns="180000" rIns="180000" bIns="180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auto" hangingPunct="0">
              <a:spcBef>
                <a:spcPts val="300"/>
              </a:spcBef>
              <a:spcAft>
                <a:spcPts val="300"/>
              </a:spcAft>
              <a:buClr>
                <a:schemeClr val="tx2"/>
              </a:buClr>
              <a:buSzPct val="110000"/>
            </a:pPr>
            <a:r>
              <a:rPr lang="de-DE" sz="1600" kern="0">
                <a:solidFill>
                  <a:schemeClr val="bg1"/>
                </a:solidFill>
                <a:latin typeface="Avenir Next LT Pro" panose="020B0504020202020204" pitchFamily="34" charset="0"/>
              </a:rPr>
              <a:t>Risikopatient*innen von 18 – 49 Jahren</a:t>
            </a:r>
            <a:endParaRPr lang="de-DE" sz="1600" b="1" kern="0">
              <a:solidFill>
                <a:schemeClr val="bg1"/>
              </a:solidFill>
              <a:latin typeface="Avenir Next LT Pro" panose="020B0504020202020204" pitchFamily="34" charset="0"/>
            </a:endParaRPr>
          </a:p>
        </p:txBody>
      </p:sp>
      <p:sp>
        <p:nvSpPr>
          <p:cNvPr id="17" name="Textfeld 2">
            <a:extLst>
              <a:ext uri="{FF2B5EF4-FFF2-40B4-BE49-F238E27FC236}">
                <a16:creationId xmlns:a16="http://schemas.microsoft.com/office/drawing/2014/main" id="{538C1095-9BE3-570A-A53E-45741D5853E4}"/>
              </a:ext>
            </a:extLst>
          </p:cNvPr>
          <p:cNvSpPr txBox="1"/>
          <p:nvPr/>
        </p:nvSpPr>
        <p:spPr>
          <a:xfrm>
            <a:off x="7177052" y="2939241"/>
            <a:ext cx="2412000" cy="299254"/>
          </a:xfrm>
          <a:prstGeom prst="rect">
            <a:avLst/>
          </a:prstGeom>
          <a:noFill/>
        </p:spPr>
        <p:txBody>
          <a:bodyPr wrap="square" lIns="180000" tIns="180000" rIns="180000" bIns="18000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300"/>
              </a:spcBef>
              <a:spcAft>
                <a:spcPts val="300"/>
              </a:spcAft>
              <a:buClr>
                <a:schemeClr val="tx2"/>
              </a:buClr>
              <a:buSzPct val="110000"/>
            </a:pPr>
            <a:r>
              <a:rPr lang="de-DE" sz="1400">
                <a:latin typeface="Avenir Next LT Pro" panose="020B0504020202020204" pitchFamily="34" charset="0"/>
              </a:rPr>
              <a:t>Auf Namen des Patienten</a:t>
            </a:r>
          </a:p>
        </p:txBody>
      </p:sp>
      <p:pic>
        <p:nvPicPr>
          <p:cNvPr id="10" name="Grafik 9">
            <a:extLst>
              <a:ext uri="{FF2B5EF4-FFF2-40B4-BE49-F238E27FC236}">
                <a16:creationId xmlns:a16="http://schemas.microsoft.com/office/drawing/2014/main" id="{A5D61CC4-4549-2D70-2DC7-AC96EEFFEB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8229" y="3540125"/>
            <a:ext cx="4333269" cy="3127387"/>
          </a:xfrm>
          <a:prstGeom prst="rect">
            <a:avLst/>
          </a:prstGeom>
        </p:spPr>
      </p:pic>
      <p:cxnSp>
        <p:nvCxnSpPr>
          <p:cNvPr id="18" name="Gerade Verbindung mit Pfeil 17">
            <a:extLst>
              <a:ext uri="{FF2B5EF4-FFF2-40B4-BE49-F238E27FC236}">
                <a16:creationId xmlns:a16="http://schemas.microsoft.com/office/drawing/2014/main" id="{06D02C4C-7975-D769-6585-AD42B45E795B}"/>
              </a:ext>
            </a:extLst>
          </p:cNvPr>
          <p:cNvCxnSpPr/>
          <p:nvPr/>
        </p:nvCxnSpPr>
        <p:spPr>
          <a:xfrm>
            <a:off x="7522189" y="3429000"/>
            <a:ext cx="0" cy="222250"/>
          </a:xfrm>
          <a:prstGeom prst="straightConnector1">
            <a:avLst/>
          </a:prstGeom>
          <a:ln w="19050" cap="rnd">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300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17131A-8488-4945-8521-9DE6CB67948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AU" sz="900" b="0" i="0" u="none" strike="noStrike" kern="1200" cap="none" spc="0" normalizeH="0" baseline="0" noProof="0" dirty="0">
              <a:ln>
                <a:noFill/>
              </a:ln>
              <a:solidFill>
                <a:srgbClr val="808285"/>
              </a:solidFill>
              <a:effectLst/>
              <a:uLnTx/>
              <a:uFillTx/>
              <a:latin typeface="Montserrat" panose="00000500000000000000" pitchFamily="2" charset="0"/>
              <a:ea typeface="+mn-ea"/>
              <a:cs typeface="+mn-cs"/>
            </a:endParaRPr>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639803"/>
            <a:ext cx="10729912" cy="1089529"/>
          </a:xfrm>
        </p:spPr>
        <p:txBody>
          <a:bodyPr/>
          <a:lstStyle/>
          <a:p>
            <a:pPr marL="0" indent="0">
              <a:spcBef>
                <a:spcPct val="0"/>
              </a:spcBef>
              <a:buNone/>
            </a:pPr>
            <a:r>
              <a:rPr lang="de-DE" sz="3600" dirty="0">
                <a:solidFill>
                  <a:srgbClr val="323232"/>
                </a:solidFill>
                <a:latin typeface="arial" panose="020B0604020202020204" pitchFamily="34" charset="0"/>
                <a:ea typeface="+mj-ea"/>
                <a:cs typeface="+mj-cs"/>
              </a:rPr>
              <a:t>Die saisonale Influenza-Erkrankung ist mehr als eine gewöhnliche Erkältung</a:t>
            </a:r>
            <a:endParaRPr lang="en-AU" sz="3600" dirty="0">
              <a:solidFill>
                <a:srgbClr val="323232"/>
              </a:solidFill>
              <a:latin typeface="arial" panose="020B0604020202020204" pitchFamily="34" charset="0"/>
              <a:ea typeface="+mj-ea"/>
              <a:cs typeface="+mj-cs"/>
            </a:endParaRPr>
          </a:p>
        </p:txBody>
      </p:sp>
      <p:graphicFrame>
        <p:nvGraphicFramePr>
          <p:cNvPr id="5" name="Tabelle 5">
            <a:extLst>
              <a:ext uri="{FF2B5EF4-FFF2-40B4-BE49-F238E27FC236}">
                <a16:creationId xmlns:a16="http://schemas.microsoft.com/office/drawing/2014/main" id="{A1E9F6EC-F1B2-891C-9304-465220BEA70A}"/>
              </a:ext>
            </a:extLst>
          </p:cNvPr>
          <p:cNvGraphicFramePr>
            <a:graphicFrameLocks noGrp="1"/>
          </p:cNvGraphicFramePr>
          <p:nvPr>
            <p:ph idx="1"/>
          </p:nvPr>
        </p:nvGraphicFramePr>
        <p:xfrm>
          <a:off x="731044" y="1818472"/>
          <a:ext cx="10729912" cy="4175760"/>
        </p:xfrm>
        <a:graphic>
          <a:graphicData uri="http://schemas.openxmlformats.org/drawingml/2006/table">
            <a:tbl>
              <a:tblPr firstRow="1" bandRow="1"/>
              <a:tblGrid>
                <a:gridCol w="2682478">
                  <a:extLst>
                    <a:ext uri="{9D8B030D-6E8A-4147-A177-3AD203B41FA5}">
                      <a16:colId xmlns:a16="http://schemas.microsoft.com/office/drawing/2014/main" val="1680702411"/>
                    </a:ext>
                  </a:extLst>
                </a:gridCol>
                <a:gridCol w="2682478">
                  <a:extLst>
                    <a:ext uri="{9D8B030D-6E8A-4147-A177-3AD203B41FA5}">
                      <a16:colId xmlns:a16="http://schemas.microsoft.com/office/drawing/2014/main" val="3479467174"/>
                    </a:ext>
                  </a:extLst>
                </a:gridCol>
                <a:gridCol w="2682478">
                  <a:extLst>
                    <a:ext uri="{9D8B030D-6E8A-4147-A177-3AD203B41FA5}">
                      <a16:colId xmlns:a16="http://schemas.microsoft.com/office/drawing/2014/main" val="3366285758"/>
                    </a:ext>
                  </a:extLst>
                </a:gridCol>
                <a:gridCol w="2682478">
                  <a:extLst>
                    <a:ext uri="{9D8B030D-6E8A-4147-A177-3AD203B41FA5}">
                      <a16:colId xmlns:a16="http://schemas.microsoft.com/office/drawing/2014/main" val="2856797154"/>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GB" sz="1600" dirty="0">
                        <a:latin typeface="+mn-lt"/>
                        <a:cs typeface="Arial" panose="020B0604020202020204" pitchFamily="34" charset="0"/>
                      </a:endParaRPr>
                    </a:p>
                  </a:txBody>
                  <a:tcP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kumimoji="0" lang="de-DE" sz="1600" b="1" u="none" strike="noStrike" kern="1200" cap="none" spc="0" normalizeH="0" baseline="0" dirty="0">
                          <a:ln>
                            <a:noFill/>
                          </a:ln>
                          <a:solidFill>
                            <a:schemeClr val="tx1"/>
                          </a:solidFill>
                          <a:effectLst/>
                          <a:uLnTx/>
                          <a:uFillTx/>
                          <a:latin typeface="+mn-lt"/>
                          <a:ea typeface="+mj-ea"/>
                          <a:cs typeface="+mj-cs"/>
                        </a:rPr>
                        <a:t>Influenza-Erkrankung</a:t>
                      </a:r>
                    </a:p>
                  </a:txBody>
                  <a:tcPr>
                    <a:solidFill>
                      <a:schemeClr val="bg2">
                        <a:lumMod val="9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kumimoji="0" lang="de-DE" sz="1600" b="1" u="none" strike="noStrike" kern="1200" cap="none" spc="0" normalizeH="0" baseline="0" dirty="0">
                          <a:ln>
                            <a:noFill/>
                          </a:ln>
                          <a:solidFill>
                            <a:schemeClr val="tx1"/>
                          </a:solidFill>
                          <a:effectLst/>
                          <a:uLnTx/>
                          <a:uFillTx/>
                          <a:latin typeface="+mn-lt"/>
                          <a:ea typeface="+mj-ea"/>
                          <a:cs typeface="+mj-cs"/>
                        </a:rPr>
                        <a:t>Erkältung</a:t>
                      </a:r>
                    </a:p>
                  </a:txBody>
                  <a:tcPr>
                    <a:solidFill>
                      <a:schemeClr val="bg2">
                        <a:lumMod val="90000"/>
                      </a:schemeClr>
                    </a:solidFill>
                  </a:tcPr>
                </a:tc>
                <a:tc>
                  <a:txBody>
                    <a:bodyPr/>
                    <a:lstStyle/>
                    <a:p>
                      <a:r>
                        <a:rPr kumimoji="0" lang="de-DE" sz="1600" b="1" u="none" strike="noStrike" kern="1200" cap="none" spc="0" normalizeH="0" baseline="0" dirty="0">
                          <a:ln>
                            <a:noFill/>
                          </a:ln>
                          <a:solidFill>
                            <a:schemeClr val="tx1"/>
                          </a:solidFill>
                          <a:effectLst/>
                          <a:uLnTx/>
                          <a:uFillTx/>
                          <a:latin typeface="+mn-lt"/>
                          <a:ea typeface="+mj-ea"/>
                          <a:cs typeface="+mj-cs"/>
                        </a:rPr>
                        <a:t>Corona</a:t>
                      </a:r>
                    </a:p>
                  </a:txBody>
                  <a:tcPr>
                    <a:solidFill>
                      <a:schemeClr val="bg2">
                        <a:lumMod val="90000"/>
                      </a:schemeClr>
                    </a:solidFill>
                  </a:tcPr>
                </a:tc>
                <a:extLst>
                  <a:ext uri="{0D108BD9-81ED-4DB2-BD59-A6C34878D82A}">
                    <a16:rowId xmlns:a16="http://schemas.microsoft.com/office/drawing/2014/main" val="2474390616"/>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Pathogen</a:t>
                      </a:r>
                      <a:endParaRPr lang="de-DE" sz="1600" b="1"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Influenza-</a:t>
                      </a:r>
                      <a:r>
                        <a:rPr lang="de-DE" sz="1600" b="0" baseline="0" dirty="0">
                          <a:solidFill>
                            <a:schemeClr val="tx1"/>
                          </a:solidFill>
                          <a:latin typeface="+mn-lt"/>
                        </a:rPr>
                        <a:t>A/B-Virus</a:t>
                      </a:r>
                      <a:r>
                        <a:rPr lang="de-DE" sz="1600" b="0" baseline="30000" dirty="0">
                          <a:solidFill>
                            <a:schemeClr val="tx1"/>
                          </a:solidFill>
                          <a:latin typeface="+mn-lt"/>
                        </a:rPr>
                        <a:t>1</a:t>
                      </a:r>
                      <a:endParaRPr lang="de-DE" sz="1600" b="0" baseline="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&gt;200</a:t>
                      </a:r>
                      <a:r>
                        <a:rPr lang="de-DE" sz="1600" baseline="0" dirty="0">
                          <a:solidFill>
                            <a:schemeClr val="tx1">
                              <a:lumMod val="50000"/>
                            </a:schemeClr>
                          </a:solidFill>
                          <a:latin typeface="+mn-lt"/>
                        </a:rPr>
                        <a:t> Pathogene</a:t>
                      </a:r>
                      <a:r>
                        <a:rPr lang="de-DE" sz="1600" baseline="30000" dirty="0">
                          <a:solidFill>
                            <a:schemeClr val="tx1">
                              <a:lumMod val="50000"/>
                            </a:schemeClr>
                          </a:solidFill>
                          <a:latin typeface="+mn-lt"/>
                        </a:rPr>
                        <a:t>5</a:t>
                      </a:r>
                      <a:endParaRPr lang="de-DE" sz="1600" baseline="30000" dirty="0">
                        <a:solidFill>
                          <a:schemeClr val="tx1">
                            <a:lumMod val="50000"/>
                          </a:schemeClr>
                        </a:solidFill>
                        <a:latin typeface="+mn-lt"/>
                        <a:cs typeface="Arial" panose="020B0604020202020204" pitchFamily="34" charset="0"/>
                      </a:endParaRPr>
                    </a:p>
                  </a:txBody>
                  <a:tcPr/>
                </a:tc>
                <a:tc>
                  <a:txBody>
                    <a:bodyPr/>
                    <a:lstStyle/>
                    <a:p>
                      <a:r>
                        <a:rPr lang="de-DE" sz="1600" kern="1200" dirty="0">
                          <a:solidFill>
                            <a:schemeClr val="tx1">
                              <a:lumMod val="50000"/>
                            </a:schemeClr>
                          </a:solidFill>
                          <a:latin typeface="+mn-lt"/>
                          <a:ea typeface="+mn-ea"/>
                          <a:cs typeface="+mn-cs"/>
                        </a:rPr>
                        <a:t>SARS-CoV-2</a:t>
                      </a:r>
                      <a:r>
                        <a:rPr lang="de-DE" sz="1600" kern="1200" baseline="30000" dirty="0">
                          <a:solidFill>
                            <a:schemeClr val="tx1">
                              <a:lumMod val="50000"/>
                            </a:schemeClr>
                          </a:solidFill>
                          <a:latin typeface="+mn-lt"/>
                          <a:ea typeface="+mn-ea"/>
                          <a:cs typeface="+mn-cs"/>
                        </a:rPr>
                        <a:t>6</a:t>
                      </a:r>
                      <a:endParaRPr lang="de-DE" sz="1600" kern="1200" dirty="0">
                        <a:solidFill>
                          <a:schemeClr val="tx1">
                            <a:lumMod val="50000"/>
                          </a:schemeClr>
                        </a:solidFill>
                        <a:latin typeface="+mn-lt"/>
                        <a:ea typeface="+mn-ea"/>
                        <a:cs typeface="+mn-cs"/>
                      </a:endParaRPr>
                    </a:p>
                  </a:txBody>
                  <a:tcPr/>
                </a:tc>
                <a:extLst>
                  <a:ext uri="{0D108BD9-81ED-4DB2-BD59-A6C34878D82A}">
                    <a16:rowId xmlns:a16="http://schemas.microsoft.com/office/drawing/2014/main" val="1509245607"/>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Saisonalität</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Saisonal</a:t>
                      </a:r>
                      <a:r>
                        <a:rPr lang="de-DE" sz="1600" b="0" kern="1200" baseline="30000" dirty="0">
                          <a:solidFill>
                            <a:schemeClr val="tx1"/>
                          </a:solidFill>
                          <a:latin typeface="+mn-lt"/>
                          <a:ea typeface="+mn-ea"/>
                          <a:cs typeface="+mn-cs"/>
                        </a:rPr>
                        <a:t>1</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Ganzjährig</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Ganzjährig, könnte saisonal werden</a:t>
                      </a:r>
                      <a:r>
                        <a:rPr lang="de-DE" sz="1600" baseline="30000" dirty="0">
                          <a:solidFill>
                            <a:schemeClr val="tx1">
                              <a:lumMod val="50000"/>
                            </a:schemeClr>
                          </a:solidFill>
                          <a:latin typeface="+mn-lt"/>
                          <a:cs typeface="Arial" panose="020B0604020202020204" pitchFamily="34" charset="0"/>
                        </a:rPr>
                        <a:t>7</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587861922"/>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Einsetzen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Plötzlich</a:t>
                      </a:r>
                      <a:r>
                        <a:rPr lang="de-DE" sz="1600" b="0" baseline="30000" dirty="0">
                          <a:solidFill>
                            <a:schemeClr val="tx1"/>
                          </a:solidFill>
                          <a:latin typeface="+mn-lt"/>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Schleichend</a:t>
                      </a:r>
                      <a:r>
                        <a:rPr lang="de-DE" sz="1600" baseline="30000" dirty="0">
                          <a:solidFill>
                            <a:schemeClr val="tx1">
                              <a:lumMod val="50000"/>
                            </a:schemeClr>
                          </a:solidFill>
                          <a:latin typeface="+mn-lt"/>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Schleichend</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978251756"/>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Krankheitsgefühl</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solidFill>
                          <a:latin typeface="+mn-lt"/>
                        </a:rPr>
                        <a:t>Schwer</a:t>
                      </a:r>
                      <a:r>
                        <a:rPr lang="de-DE" sz="1600" b="1" kern="1200" baseline="30000" dirty="0">
                          <a:solidFill>
                            <a:schemeClr val="tx1"/>
                          </a:solidFill>
                          <a:latin typeface="+mn-lt"/>
                          <a:ea typeface="+mn-ea"/>
                          <a:cs typeface="+mn-cs"/>
                        </a:rPr>
                        <a:t>4</a:t>
                      </a:r>
                      <a:endParaRPr lang="de-DE" sz="1600" b="1"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a:t>
                      </a:r>
                      <a:r>
                        <a:rPr lang="de-DE" sz="1600" kern="1200" baseline="30000" dirty="0">
                          <a:solidFill>
                            <a:schemeClr val="tx1">
                              <a:lumMod val="50000"/>
                            </a:schemeClr>
                          </a:solidFill>
                          <a:latin typeface="+mn-lt"/>
                          <a:ea typeface="+mn-ea"/>
                          <a:cs typeface="+mn-cs"/>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Schwer</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679011861"/>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Müdigkeit, Schwäche</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 bis zu vielen Wochen</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Gelegentlich</a:t>
                      </a:r>
                      <a:r>
                        <a:rPr lang="de-DE" sz="1600" baseline="0" dirty="0">
                          <a:solidFill>
                            <a:schemeClr val="tx1">
                              <a:lumMod val="50000"/>
                            </a:schemeClr>
                          </a:solidFill>
                          <a:latin typeface="+mn-lt"/>
                        </a:rPr>
                        <a:t> und </a:t>
                      </a:r>
                      <a:r>
                        <a:rPr lang="de-DE" sz="1600" dirty="0">
                          <a:solidFill>
                            <a:schemeClr val="tx1">
                              <a:lumMod val="50000"/>
                            </a:schemeClr>
                          </a:solidFill>
                          <a:latin typeface="+mn-lt"/>
                        </a:rPr>
                        <a:t>vorübergehend</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159973348"/>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Muskelschmerzen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417751790"/>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Fieber</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Selten</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924203819"/>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Brustbeschwerden, Husten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Häufig, können schwer sein</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 bis mittelschwer</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Häufig</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743244441"/>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Risiko für Sekundärinfektion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Erhöhtes Risiko</a:t>
                      </a:r>
                      <a:r>
                        <a:rPr lang="de-DE" sz="1600" b="0" baseline="30000" dirty="0">
                          <a:solidFill>
                            <a:schemeClr val="tx1"/>
                          </a:solidFill>
                          <a:latin typeface="+mn-lt"/>
                        </a:rPr>
                        <a:t>3,4</a:t>
                      </a:r>
                      <a:r>
                        <a:rPr lang="de-DE" sz="1600" b="0" baseline="0" dirty="0">
                          <a:solidFill>
                            <a:schemeClr val="tx1"/>
                          </a:solidFill>
                          <a:latin typeface="+mn-lt"/>
                        </a:rPr>
                        <a:t> </a:t>
                      </a:r>
                      <a:endParaRPr lang="de-DE" sz="1600" b="0" baseline="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Geringes Risiko</a:t>
                      </a:r>
                      <a:r>
                        <a:rPr lang="de-DE" sz="1600" baseline="30000" dirty="0">
                          <a:solidFill>
                            <a:schemeClr val="tx1">
                              <a:lumMod val="50000"/>
                            </a:schemeClr>
                          </a:solidFill>
                          <a:latin typeface="+mn-lt"/>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Erhöhtes Risiko</a:t>
                      </a:r>
                      <a:r>
                        <a:rPr lang="de-DE" sz="1600" baseline="30000" dirty="0">
                          <a:solidFill>
                            <a:schemeClr val="tx1">
                              <a:lumMod val="50000"/>
                            </a:schemeClr>
                          </a:solidFill>
                          <a:latin typeface="+mn-lt"/>
                          <a:cs typeface="Arial" panose="020B0604020202020204" pitchFamily="34" charset="0"/>
                        </a:rPr>
                        <a:t>8</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2787461775"/>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Risiko für Komplikationen*</a:t>
                      </a:r>
                      <a:r>
                        <a:rPr lang="de-DE" sz="1600" b="1" baseline="30000" dirty="0">
                          <a:solidFill>
                            <a:schemeClr val="tx1">
                              <a:lumMod val="50000"/>
                            </a:schemeClr>
                          </a:solidFill>
                          <a:latin typeface="+mn-lt"/>
                        </a:rPr>
                        <a:t>3,4</a:t>
                      </a:r>
                      <a:endParaRPr lang="de-DE" sz="1600" b="1" baseline="30000" dirty="0">
                        <a:solidFill>
                          <a:schemeClr val="tx1">
                            <a:lumMod val="50000"/>
                          </a:schemeClr>
                        </a:solidFill>
                        <a:latin typeface="+mn-lt"/>
                        <a:ea typeface="+mn-ea"/>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Erhöhtes Risiko</a:t>
                      </a:r>
                      <a:r>
                        <a:rPr lang="de-DE" sz="1600" b="0" kern="1200" baseline="30000" dirty="0">
                          <a:solidFill>
                            <a:schemeClr val="tx1"/>
                          </a:solidFill>
                          <a:latin typeface="+mn-lt"/>
                          <a:ea typeface="+mn-ea"/>
                          <a:cs typeface="+mn-cs"/>
                        </a:rPr>
                        <a:t>3,4</a:t>
                      </a:r>
                      <a:r>
                        <a:rPr lang="de-DE" sz="1600" b="0" kern="1200" baseline="0" dirty="0">
                          <a:solidFill>
                            <a:schemeClr val="tx1"/>
                          </a:solidFill>
                          <a:latin typeface="+mn-lt"/>
                          <a:ea typeface="+mn-ea"/>
                          <a:cs typeface="+mn-cs"/>
                        </a:rPr>
                        <a:t> </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Geringes Risiko</a:t>
                      </a:r>
                      <a:r>
                        <a:rPr lang="de-DE" sz="1600" kern="1200" baseline="30000" dirty="0">
                          <a:solidFill>
                            <a:schemeClr val="tx1">
                              <a:lumMod val="50000"/>
                            </a:schemeClr>
                          </a:solidFill>
                          <a:latin typeface="+mn-lt"/>
                          <a:ea typeface="+mn-ea"/>
                          <a:cs typeface="+mn-cs"/>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Erhöhtes Risiko</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4017358902"/>
                  </a:ext>
                </a:extLst>
              </a:tr>
            </a:tbl>
          </a:graphicData>
        </a:graphic>
      </p:graphicFrame>
      <p:sp>
        <p:nvSpPr>
          <p:cNvPr id="6" name="Rechteck 5">
            <a:extLst>
              <a:ext uri="{FF2B5EF4-FFF2-40B4-BE49-F238E27FC236}">
                <a16:creationId xmlns:a16="http://schemas.microsoft.com/office/drawing/2014/main" id="{5DE9B53D-A200-B735-4675-79529EF43990}"/>
              </a:ext>
            </a:extLst>
          </p:cNvPr>
          <p:cNvSpPr/>
          <p:nvPr/>
        </p:nvSpPr>
        <p:spPr>
          <a:xfrm>
            <a:off x="730250" y="6026237"/>
            <a:ext cx="489121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231F20"/>
                </a:solidFill>
                <a:effectLst/>
                <a:uLnTx/>
                <a:uFillTx/>
                <a:ea typeface="+mn-ea"/>
                <a:cs typeface="Arial" pitchFamily="34" charset="0"/>
              </a:rPr>
              <a:t>*</a:t>
            </a:r>
            <a:r>
              <a:rPr kumimoji="0" lang="de-DE" altLang="en-US" sz="1200" b="0" i="0" u="none" strike="noStrike" kern="1200" cap="none" spc="0" normalizeH="0" baseline="0" noProof="0" dirty="0">
                <a:ln>
                  <a:noFill/>
                </a:ln>
                <a:solidFill>
                  <a:srgbClr val="231F20"/>
                </a:solidFill>
                <a:effectLst/>
                <a:uLnTx/>
                <a:uFillTx/>
                <a:ea typeface="+mn-ea"/>
                <a:cs typeface="Arial" pitchFamily="34" charset="0"/>
              </a:rPr>
              <a:t>Beispiele enthalten: Pneumonien, bakterielle Infektionen</a:t>
            </a:r>
          </a:p>
        </p:txBody>
      </p:sp>
      <p:sp>
        <p:nvSpPr>
          <p:cNvPr id="10" name="TextBox 9">
            <a:extLst>
              <a:ext uri="{FF2B5EF4-FFF2-40B4-BE49-F238E27FC236}">
                <a16:creationId xmlns:a16="http://schemas.microsoft.com/office/drawing/2014/main" id="{E38C4655-53A6-6E4F-0A7F-AE49DF30664B}"/>
              </a:ext>
            </a:extLst>
          </p:cNvPr>
          <p:cNvSpPr txBox="1"/>
          <p:nvPr/>
        </p:nvSpPr>
        <p:spPr>
          <a:xfrm>
            <a:off x="1027960" y="6335242"/>
            <a:ext cx="10721599" cy="33855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dirty="0">
                <a:ln>
                  <a:noFill/>
                </a:ln>
                <a:solidFill>
                  <a:srgbClr val="231F20"/>
                </a:solidFill>
                <a:effectLst/>
                <a:uLnTx/>
                <a:uFillTx/>
                <a:ea typeface="+mn-ea"/>
                <a:cs typeface="Arial" pitchFamily="34" charset="0"/>
              </a:rPr>
              <a:t>SARS-CoV-2 – Severe acute respiratory syndrome-related coronavirus 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800" b="1" dirty="0">
                <a:solidFill>
                  <a:srgbClr val="231F20"/>
                </a:solidFill>
                <a:cs typeface="Arial" pitchFamily="34" charset="0"/>
              </a:rPr>
              <a:t>Referenzen in den Notizen</a:t>
            </a:r>
            <a:r>
              <a:rPr lang="de-DE" altLang="en-US" sz="800" dirty="0">
                <a:solidFill>
                  <a:srgbClr val="231F20"/>
                </a:solidFill>
                <a:cs typeface="Arial" pitchFamily="34" charset="0"/>
              </a:rPr>
              <a:t>.</a:t>
            </a:r>
            <a:endParaRPr kumimoji="0" lang="de-DE" altLang="en-US" sz="800" b="0" i="0" u="none" strike="noStrike" kern="1200" cap="none" spc="0" normalizeH="0" baseline="0" dirty="0">
              <a:ln>
                <a:noFill/>
              </a:ln>
              <a:solidFill>
                <a:srgbClr val="231F20"/>
              </a:solidFill>
              <a:effectLst/>
              <a:uLnTx/>
              <a:uFillTx/>
              <a:ea typeface="+mn-ea"/>
              <a:cs typeface="Arial" pitchFamily="34" charset="0"/>
            </a:endParaRPr>
          </a:p>
        </p:txBody>
      </p:sp>
    </p:spTree>
    <p:extLst>
      <p:ext uri="{BB962C8B-B14F-4D97-AF65-F5344CB8AC3E}">
        <p14:creationId xmlns:p14="http://schemas.microsoft.com/office/powerpoint/2010/main" val="2177722457"/>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AD1378B-D1B5-82B4-4FB5-007BCAA0628A}"/>
              </a:ext>
            </a:extLst>
          </p:cNvPr>
          <p:cNvSpPr>
            <a:spLocks noGrp="1"/>
          </p:cNvSpPr>
          <p:nvPr>
            <p:ph type="title"/>
          </p:nvPr>
        </p:nvSpPr>
        <p:spPr/>
        <p:txBody>
          <a:bodyPr/>
          <a:lstStyle/>
          <a:p>
            <a:r>
              <a:rPr lang="de-DE" dirty="0"/>
              <a:t>Influenza-Hospitalisierungsinzidenz</a:t>
            </a:r>
          </a:p>
        </p:txBody>
      </p:sp>
      <p:sp>
        <p:nvSpPr>
          <p:cNvPr id="7" name="Textfeld 6">
            <a:extLst>
              <a:ext uri="{FF2B5EF4-FFF2-40B4-BE49-F238E27FC236}">
                <a16:creationId xmlns:a16="http://schemas.microsoft.com/office/drawing/2014/main" id="{0D6FD6A7-088B-9750-3055-F8EE41A1E633}"/>
              </a:ext>
            </a:extLst>
          </p:cNvPr>
          <p:cNvSpPr txBox="1"/>
          <p:nvPr/>
        </p:nvSpPr>
        <p:spPr>
          <a:xfrm>
            <a:off x="5421302" y="6414152"/>
            <a:ext cx="6094990" cy="369332"/>
          </a:xfrm>
          <a:prstGeom prst="rect">
            <a:avLst/>
          </a:prstGeom>
          <a:noFill/>
        </p:spPr>
        <p:txBody>
          <a:bodyPr wrap="square">
            <a:spAutoFit/>
          </a:bodyPr>
          <a:lstStyle/>
          <a:p>
            <a:r>
              <a:rPr lang="de-DE" dirty="0"/>
              <a:t>Epidemiologisches Bulletin 44 |2024 31. Oktober 2024</a:t>
            </a:r>
          </a:p>
        </p:txBody>
      </p:sp>
      <p:pic>
        <p:nvPicPr>
          <p:cNvPr id="9" name="Grafik 8">
            <a:extLst>
              <a:ext uri="{FF2B5EF4-FFF2-40B4-BE49-F238E27FC236}">
                <a16:creationId xmlns:a16="http://schemas.microsoft.com/office/drawing/2014/main" id="{4DA338E6-B504-0EC3-6D64-7B4FBA68FE15}"/>
              </a:ext>
            </a:extLst>
          </p:cNvPr>
          <p:cNvPicPr>
            <a:picLocks noChangeAspect="1"/>
          </p:cNvPicPr>
          <p:nvPr/>
        </p:nvPicPr>
        <p:blipFill>
          <a:blip r:embed="rId3"/>
          <a:stretch>
            <a:fillRect/>
          </a:stretch>
        </p:blipFill>
        <p:spPr>
          <a:xfrm>
            <a:off x="1191855" y="1233233"/>
            <a:ext cx="9469171" cy="5106113"/>
          </a:xfrm>
          <a:prstGeom prst="rect">
            <a:avLst/>
          </a:prstGeom>
        </p:spPr>
      </p:pic>
    </p:spTree>
    <p:extLst>
      <p:ext uri="{BB962C8B-B14F-4D97-AF65-F5344CB8AC3E}">
        <p14:creationId xmlns:p14="http://schemas.microsoft.com/office/powerpoint/2010/main" val="19713361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05F51C-FFBA-1992-A571-FED6A3331579}"/>
              </a:ext>
            </a:extLst>
          </p:cNvPr>
          <p:cNvSpPr>
            <a:spLocks noGrp="1"/>
          </p:cNvSpPr>
          <p:nvPr>
            <p:ph type="body" sz="quarter" idx="18"/>
          </p:nvPr>
        </p:nvSpPr>
        <p:spPr>
          <a:xfrm>
            <a:off x="731045" y="386094"/>
            <a:ext cx="10729912" cy="1089529"/>
          </a:xfrm>
        </p:spPr>
        <p:txBody>
          <a:bodyPr/>
          <a:lstStyle/>
          <a:p>
            <a:pPr marL="0" indent="0">
              <a:spcBef>
                <a:spcPct val="0"/>
              </a:spcBef>
              <a:buNone/>
            </a:pPr>
            <a:r>
              <a:rPr lang="de-DE" sz="3600" dirty="0">
                <a:solidFill>
                  <a:srgbClr val="323232"/>
                </a:solidFill>
                <a:latin typeface="arial" panose="020B0604020202020204" pitchFamily="34" charset="0"/>
                <a:ea typeface="+mj-ea"/>
                <a:cs typeface="+mj-cs"/>
              </a:rPr>
              <a:t>Influenza-Infektion: </a:t>
            </a:r>
            <a:br>
              <a:rPr lang="de-DE" sz="3600" dirty="0">
                <a:solidFill>
                  <a:srgbClr val="323232"/>
                </a:solidFill>
                <a:latin typeface="arial" panose="020B0604020202020204" pitchFamily="34" charset="0"/>
                <a:ea typeface="+mj-ea"/>
                <a:cs typeface="+mj-cs"/>
              </a:rPr>
            </a:br>
            <a:r>
              <a:rPr lang="de-DE" sz="3600" dirty="0">
                <a:solidFill>
                  <a:srgbClr val="323232"/>
                </a:solidFill>
                <a:latin typeface="arial" panose="020B0604020202020204" pitchFamily="34" charset="0"/>
                <a:ea typeface="+mj-ea"/>
                <a:cs typeface="+mj-cs"/>
              </a:rPr>
              <a:t>erhöhtes Risiko für akuten Myokardinfarkt </a:t>
            </a:r>
            <a:endParaRPr lang="en-US" sz="3600" dirty="0">
              <a:solidFill>
                <a:srgbClr val="323232"/>
              </a:solidFill>
              <a:latin typeface="arial" panose="020B0604020202020204" pitchFamily="34" charset="0"/>
              <a:ea typeface="+mj-ea"/>
              <a:cs typeface="+mj-cs"/>
            </a:endParaRPr>
          </a:p>
        </p:txBody>
      </p:sp>
      <p:sp>
        <p:nvSpPr>
          <p:cNvPr id="4" name="TextBox 9">
            <a:extLst>
              <a:ext uri="{FF2B5EF4-FFF2-40B4-BE49-F238E27FC236}">
                <a16:creationId xmlns:a16="http://schemas.microsoft.com/office/drawing/2014/main" id="{7F75AAC3-D714-5840-3A77-B962FF01EEA1}"/>
              </a:ext>
            </a:extLst>
          </p:cNvPr>
          <p:cNvSpPr txBox="1"/>
          <p:nvPr/>
        </p:nvSpPr>
        <p:spPr>
          <a:xfrm>
            <a:off x="646074" y="5910214"/>
            <a:ext cx="10729912" cy="892552"/>
          </a:xfrm>
          <a:prstGeom prst="rect">
            <a:avLst/>
          </a:prstGeom>
          <a:noFill/>
        </p:spPr>
        <p:txBody>
          <a:bodyPr wrap="square" rtlCol="0" anchor="b">
            <a:spAutoFit/>
          </a:bodyPr>
          <a:lstStyle/>
          <a:p>
            <a:pPr>
              <a:spcAft>
                <a:spcPts val="300"/>
              </a:spcAft>
              <a:defRPr/>
            </a:pPr>
            <a:r>
              <a:rPr lang="en-GB" sz="1000" baseline="30000" dirty="0">
                <a:latin typeface="Montserrat Light"/>
              </a:rPr>
              <a:t>†</a:t>
            </a:r>
            <a:r>
              <a:rPr lang="en-GB" sz="1000" dirty="0" err="1">
                <a:latin typeface="Montserrat Light"/>
              </a:rPr>
              <a:t>Adjustierte</a:t>
            </a:r>
            <a:r>
              <a:rPr lang="en-GB" sz="1000" dirty="0">
                <a:latin typeface="Montserrat Light"/>
              </a:rPr>
              <a:t>, relative </a:t>
            </a:r>
            <a:r>
              <a:rPr lang="en-GB" sz="1000" dirty="0" err="1">
                <a:latin typeface="Montserrat Light"/>
              </a:rPr>
              <a:t>Inzidenz</a:t>
            </a:r>
            <a:r>
              <a:rPr lang="en-GB" sz="1000" dirty="0">
                <a:latin typeface="Montserrat Light"/>
              </a:rPr>
              <a:t> </a:t>
            </a:r>
            <a:r>
              <a:rPr lang="en-GB" sz="1000" dirty="0" err="1">
                <a:latin typeface="Montserrat Light"/>
              </a:rPr>
              <a:t>eines</a:t>
            </a:r>
            <a:r>
              <a:rPr lang="en-GB" sz="1000" dirty="0">
                <a:latin typeface="Montserrat Light"/>
              </a:rPr>
              <a:t> AMIs </a:t>
            </a:r>
            <a:r>
              <a:rPr lang="en-GB" sz="1000" dirty="0" err="1">
                <a:latin typeface="Montserrat Light"/>
              </a:rPr>
              <a:t>während</a:t>
            </a:r>
            <a:r>
              <a:rPr lang="en-GB" sz="1000" dirty="0">
                <a:latin typeface="Montserrat Light"/>
              </a:rPr>
              <a:t> der </a:t>
            </a:r>
            <a:r>
              <a:rPr lang="en-GB" sz="1000" dirty="0" err="1">
                <a:latin typeface="Montserrat Light"/>
              </a:rPr>
              <a:t>Risikoperiode</a:t>
            </a:r>
            <a:r>
              <a:rPr lang="en-GB" sz="1000" dirty="0">
                <a:latin typeface="Montserrat Light"/>
              </a:rPr>
              <a:t> versus </a:t>
            </a:r>
            <a:r>
              <a:rPr lang="en-GB" sz="1000" dirty="0" err="1">
                <a:latin typeface="Montserrat Light"/>
              </a:rPr>
              <a:t>Kontrollzeitraum</a:t>
            </a:r>
            <a:r>
              <a:rPr lang="en-GB" sz="1000" dirty="0">
                <a:latin typeface="Montserrat Light"/>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000" baseline="30000" dirty="0">
                <a:latin typeface="Montserrat Light"/>
              </a:rPr>
              <a:t>‡</a:t>
            </a:r>
            <a:r>
              <a:rPr lang="en-GB" sz="1000" u="sng" dirty="0" err="1">
                <a:latin typeface="Montserrat Light"/>
              </a:rPr>
              <a:t>Kontrollzeitraum</a:t>
            </a:r>
            <a:r>
              <a:rPr lang="en-GB" sz="1000" dirty="0">
                <a:latin typeface="Montserrat Light"/>
              </a:rPr>
              <a:t>: 1 </a:t>
            </a:r>
            <a:r>
              <a:rPr lang="en-GB" sz="1000" dirty="0" err="1">
                <a:latin typeface="Montserrat Light"/>
              </a:rPr>
              <a:t>Jahr</a:t>
            </a:r>
            <a:r>
              <a:rPr lang="en-GB" sz="1000" dirty="0">
                <a:latin typeface="Montserrat Light"/>
              </a:rPr>
              <a:t> </a:t>
            </a:r>
            <a:r>
              <a:rPr lang="en-GB" sz="1000" dirty="0" err="1">
                <a:latin typeface="Montserrat Light"/>
              </a:rPr>
              <a:t>vor</a:t>
            </a:r>
            <a:r>
              <a:rPr lang="en-GB" sz="1000" dirty="0">
                <a:latin typeface="Montserrat Light"/>
              </a:rPr>
              <a:t> und 51 </a:t>
            </a:r>
            <a:r>
              <a:rPr lang="en-GB" sz="1000" dirty="0" err="1">
                <a:latin typeface="Montserrat Light"/>
              </a:rPr>
              <a:t>Wochen</a:t>
            </a:r>
            <a:r>
              <a:rPr lang="en-GB" sz="1000" dirty="0">
                <a:latin typeface="Montserrat Light"/>
              </a:rPr>
              <a:t> </a:t>
            </a:r>
            <a:r>
              <a:rPr lang="en-GB" sz="1000" dirty="0" err="1">
                <a:latin typeface="Montserrat Light"/>
              </a:rPr>
              <a:t>nach</a:t>
            </a:r>
            <a:r>
              <a:rPr lang="en-GB" sz="1000" dirty="0">
                <a:latin typeface="Montserrat Light"/>
              </a:rPr>
              <a:t> der </a:t>
            </a:r>
            <a:r>
              <a:rPr lang="en-GB" sz="1000" u="sng" dirty="0" err="1">
                <a:latin typeface="Montserrat Light"/>
              </a:rPr>
              <a:t>Risikoperiode</a:t>
            </a:r>
            <a:r>
              <a:rPr lang="en-GB" sz="1000" dirty="0">
                <a:latin typeface="Montserrat Light"/>
              </a:rPr>
              <a:t>, </a:t>
            </a:r>
            <a:r>
              <a:rPr lang="en-GB" sz="1000" dirty="0" err="1">
                <a:latin typeface="Montserrat Light"/>
              </a:rPr>
              <a:t>definiert</a:t>
            </a:r>
            <a:r>
              <a:rPr lang="en-GB" sz="1000" dirty="0">
                <a:latin typeface="Montserrat Light"/>
              </a:rPr>
              <a:t> </a:t>
            </a:r>
            <a:r>
              <a:rPr lang="en-GB" sz="1000" dirty="0" err="1">
                <a:latin typeface="Montserrat Light"/>
              </a:rPr>
              <a:t>als</a:t>
            </a:r>
            <a:r>
              <a:rPr lang="en-GB" sz="1000" dirty="0">
                <a:latin typeface="Montserrat Light"/>
              </a:rPr>
              <a:t> Tag 1-7 </a:t>
            </a:r>
            <a:r>
              <a:rPr lang="en-GB" sz="1000" dirty="0" err="1">
                <a:latin typeface="Montserrat Light"/>
              </a:rPr>
              <a:t>nach</a:t>
            </a:r>
            <a:r>
              <a:rPr lang="en-GB" sz="1000" dirty="0">
                <a:latin typeface="Montserrat Light"/>
              </a:rPr>
              <a:t> </a:t>
            </a:r>
            <a:r>
              <a:rPr lang="en-GB" sz="1000" dirty="0" err="1">
                <a:latin typeface="Montserrat Light"/>
              </a:rPr>
              <a:t>einer</a:t>
            </a:r>
            <a:r>
              <a:rPr lang="en-GB" sz="1000" dirty="0">
                <a:latin typeface="Montserrat Light"/>
              </a:rPr>
              <a:t> </a:t>
            </a:r>
            <a:r>
              <a:rPr lang="en-GB" sz="1000" dirty="0" err="1">
                <a:latin typeface="Montserrat Light"/>
              </a:rPr>
              <a:t>testbestätigten</a:t>
            </a:r>
            <a:r>
              <a:rPr lang="en-GB" sz="1000" dirty="0">
                <a:latin typeface="Montserrat Light"/>
              </a:rPr>
              <a:t> Influenza-</a:t>
            </a:r>
            <a:r>
              <a:rPr lang="en-GB" sz="1000" dirty="0" err="1">
                <a:latin typeface="Montserrat Light"/>
              </a:rPr>
              <a:t>Infektion</a:t>
            </a:r>
            <a:r>
              <a:rPr lang="en-GB" sz="1000" dirty="0">
                <a:latin typeface="Montserrat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dirty="0">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e-DE" sz="900" b="0" i="0" u="none" strike="noStrike" kern="1200" cap="none" spc="0" normalizeH="0" baseline="0" noProof="0" dirty="0">
                <a:ln>
                  <a:noFill/>
                </a:ln>
                <a:solidFill>
                  <a:srgbClr val="231F20"/>
                </a:solidFill>
                <a:effectLst/>
                <a:uLnTx/>
                <a:uFillTx/>
                <a:latin typeface="Montserrat Light"/>
                <a:ea typeface="+mn-ea"/>
                <a:cs typeface="+mn-cs"/>
              </a:rPr>
              <a:t>AMI – akuter Myokardinfarkt; CAD – koronare Herzkrankheit; CI – Konfidenzintervall.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e-DE" sz="900" b="0" i="0" u="none" strike="noStrike" kern="1200" cap="none" spc="0" normalizeH="0" baseline="0" noProof="0" dirty="0">
                <a:ln>
                  <a:noFill/>
                </a:ln>
                <a:solidFill>
                  <a:srgbClr val="231F20"/>
                </a:solidFill>
                <a:effectLst/>
                <a:uLnTx/>
                <a:uFillTx/>
                <a:latin typeface="Montserrat Light"/>
                <a:ea typeface="+mn-ea"/>
                <a:cs typeface="+mn-cs"/>
              </a:rPr>
              <a:t>1. Modifiziert nach De Boer et al., </a:t>
            </a:r>
            <a:r>
              <a:rPr kumimoji="0" lang="en-US" altLang="de-DE" sz="900" b="0" i="0" u="none" strike="noStrike" kern="1200" cap="none" spc="0" normalizeH="0" baseline="0" noProof="0" dirty="0">
                <a:ln>
                  <a:noFill/>
                </a:ln>
                <a:solidFill>
                  <a:srgbClr val="231F20"/>
                </a:solidFill>
                <a:effectLst/>
                <a:uLnTx/>
                <a:uFillTx/>
                <a:latin typeface="Montserrat Light"/>
                <a:ea typeface="+mn-ea"/>
                <a:cs typeface="+mn-cs"/>
              </a:rPr>
              <a:t>Influenza Infection and Acute Myocardial Infarction, published June 25, 2024; NEJM Evid 2024;3(7); DOI: 10.1056/EVIDoa2300361.</a:t>
            </a:r>
            <a:endParaRPr kumimoji="0" lang="da-DK" altLang="de-DE" sz="900" b="0" i="0" u="none" strike="noStrike" kern="1200" cap="none" spc="0" normalizeH="0" baseline="0" noProof="0" dirty="0">
              <a:ln>
                <a:noFill/>
              </a:ln>
              <a:solidFill>
                <a:srgbClr val="231F20"/>
              </a:solidFill>
              <a:effectLst/>
              <a:uLnTx/>
              <a:uFillTx/>
              <a:latin typeface="Montserrat Light"/>
              <a:ea typeface="+mn-ea"/>
              <a:cs typeface="+mn-cs"/>
            </a:endParaRPr>
          </a:p>
        </p:txBody>
      </p:sp>
      <p:grpSp>
        <p:nvGrpSpPr>
          <p:cNvPr id="18" name="Group 17">
            <a:extLst>
              <a:ext uri="{FF2B5EF4-FFF2-40B4-BE49-F238E27FC236}">
                <a16:creationId xmlns:a16="http://schemas.microsoft.com/office/drawing/2014/main" id="{03EE567F-27E9-5DD9-A241-D1E1A165032F}"/>
              </a:ext>
            </a:extLst>
          </p:cNvPr>
          <p:cNvGrpSpPr/>
          <p:nvPr/>
        </p:nvGrpSpPr>
        <p:grpSpPr>
          <a:xfrm>
            <a:off x="731045" y="1349606"/>
            <a:ext cx="10423056" cy="4297619"/>
            <a:chOff x="731045" y="1349606"/>
            <a:chExt cx="10423056" cy="4297619"/>
          </a:xfrm>
        </p:grpSpPr>
        <p:sp>
          <p:nvSpPr>
            <p:cNvPr id="6" name="TextBox 5">
              <a:extLst>
                <a:ext uri="{FF2B5EF4-FFF2-40B4-BE49-F238E27FC236}">
                  <a16:creationId xmlns:a16="http://schemas.microsoft.com/office/drawing/2014/main" id="{AE1883CD-5B28-2AAF-2D36-56D0E18D040B}"/>
                </a:ext>
              </a:extLst>
            </p:cNvPr>
            <p:cNvSpPr txBox="1"/>
            <p:nvPr/>
          </p:nvSpPr>
          <p:spPr>
            <a:xfrm>
              <a:off x="731045" y="1489238"/>
              <a:ext cx="5609616" cy="4093428"/>
            </a:xfrm>
            <a:prstGeom prst="rect">
              <a:avLst/>
            </a:prstGeom>
            <a:noFill/>
          </p:spPr>
          <p:txBody>
            <a:bodyPr wrap="square">
              <a:spAutoFit/>
            </a:bodyPr>
            <a:lstStyle/>
            <a:p>
              <a:pPr algn="l">
                <a:spcBef>
                  <a:spcPts val="300"/>
                </a:spcBef>
                <a:spcAft>
                  <a:spcPts val="300"/>
                </a:spcAft>
              </a:pPr>
              <a:r>
                <a:rPr lang="de-DE" sz="1600" b="1" dirty="0">
                  <a:solidFill>
                    <a:srgbClr val="231F20"/>
                  </a:solidFill>
                  <a:latin typeface="+mj-lt"/>
                </a:rPr>
                <a:t>Besteht ein Zusammenhang zwischen einer laborbestätigten Influenza-Infektion und eines AMIs?</a:t>
              </a:r>
            </a:p>
            <a:p>
              <a:pPr marL="285750" indent="-285750" algn="l">
                <a:spcBef>
                  <a:spcPts val="300"/>
                </a:spcBef>
                <a:spcAft>
                  <a:spcPts val="300"/>
                </a:spcAft>
                <a:buFont typeface="Arial" panose="020B0604020202020204" pitchFamily="34" charset="0"/>
                <a:buChar char="•"/>
              </a:pPr>
              <a:r>
                <a:rPr lang="de-DE" sz="1600" dirty="0">
                  <a:solidFill>
                    <a:srgbClr val="231F20"/>
                  </a:solidFill>
                  <a:latin typeface="Montserrat Light"/>
                </a:rPr>
                <a:t>Observatorische, Register-basierte, selbstkontrollierte Fall-Serienstudie zwischen 2008 bis 2019 aus den Niederlanden</a:t>
              </a:r>
            </a:p>
            <a:p>
              <a:pPr marL="285750" indent="-285750" algn="l">
                <a:spcBef>
                  <a:spcPts val="300"/>
                </a:spcBef>
                <a:spcAft>
                  <a:spcPts val="300"/>
                </a:spcAft>
                <a:buFont typeface="Arial" panose="020B0604020202020204" pitchFamily="34" charset="0"/>
                <a:buChar char="•"/>
              </a:pPr>
              <a:r>
                <a:rPr lang="de-DE" sz="1600" dirty="0">
                  <a:solidFill>
                    <a:srgbClr val="231F20"/>
                  </a:solidFill>
                  <a:latin typeface="Montserrat Light"/>
                </a:rPr>
                <a:t>Personen ≥35 mit einem AMI 1 Jahr vor bis 1 Jahr nach einer </a:t>
              </a:r>
              <a:r>
                <a:rPr lang="de-DE" sz="1600" u="sng" dirty="0">
                  <a:solidFill>
                    <a:srgbClr val="231F20"/>
                  </a:solidFill>
                  <a:latin typeface="Montserrat Light"/>
                </a:rPr>
                <a:t>testbestätigten</a:t>
              </a:r>
              <a:r>
                <a:rPr lang="de-DE" sz="1600" dirty="0">
                  <a:solidFill>
                    <a:srgbClr val="231F20"/>
                  </a:solidFill>
                  <a:latin typeface="Montserrat Light"/>
                </a:rPr>
                <a:t> Infektion</a:t>
              </a:r>
            </a:p>
            <a:p>
              <a:pPr marL="742950" lvl="1" indent="-285750">
                <a:spcBef>
                  <a:spcPts val="300"/>
                </a:spcBef>
                <a:spcAft>
                  <a:spcPts val="300"/>
                </a:spcAft>
                <a:buFont typeface="Arial" panose="020B0604020202020204" pitchFamily="34" charset="0"/>
                <a:buChar char="•"/>
              </a:pPr>
              <a:r>
                <a:rPr lang="de-DE" sz="1600" b="1" dirty="0">
                  <a:solidFill>
                    <a:srgbClr val="231F20"/>
                  </a:solidFill>
                  <a:latin typeface="Montserrat Light"/>
                </a:rPr>
                <a:t>6x höheres Risiko</a:t>
              </a:r>
              <a:r>
                <a:rPr lang="en-GB" sz="1600" baseline="30000" dirty="0">
                  <a:latin typeface="Montserrat"/>
                </a:rPr>
                <a:t>† </a:t>
              </a:r>
              <a:r>
                <a:rPr lang="de-DE" sz="1600" dirty="0">
                  <a:solidFill>
                    <a:srgbClr val="231F20"/>
                  </a:solidFill>
                  <a:latin typeface="Montserrat Light"/>
                </a:rPr>
                <a:t>für AMI in den </a:t>
              </a:r>
              <a:r>
                <a:rPr lang="de-DE" sz="1600" b="1" dirty="0">
                  <a:solidFill>
                    <a:srgbClr val="231F20"/>
                  </a:solidFill>
                  <a:latin typeface="Montserrat Light"/>
                </a:rPr>
                <a:t>ersten 7 Tagen nach einer </a:t>
              </a:r>
              <a:r>
                <a:rPr lang="de-DE" sz="1600" b="1" dirty="0">
                  <a:latin typeface="Montserrat Light"/>
                </a:rPr>
                <a:t>Influenza-Infektion </a:t>
              </a:r>
              <a:r>
                <a:rPr lang="de-DE" sz="1600" dirty="0">
                  <a:latin typeface="Montserrat Light"/>
                </a:rPr>
                <a:t>im Vergleich zum Kontrollzeitraum</a:t>
              </a:r>
              <a:r>
                <a:rPr lang="en-GB" sz="1600" baseline="30000" dirty="0">
                  <a:latin typeface="Montserrat"/>
                </a:rPr>
                <a:t>‡</a:t>
              </a:r>
            </a:p>
            <a:p>
              <a:pPr marL="742950" lvl="1" indent="-285750">
                <a:spcBef>
                  <a:spcPts val="300"/>
                </a:spcBef>
                <a:spcAft>
                  <a:spcPts val="300"/>
                </a:spcAft>
                <a:buFont typeface="Arial" panose="020B0604020202020204" pitchFamily="34" charset="0"/>
                <a:buChar char="•"/>
              </a:pPr>
              <a:r>
                <a:rPr lang="de-DE" sz="1600" dirty="0">
                  <a:solidFill>
                    <a:srgbClr val="231F20"/>
                  </a:solidFill>
                  <a:latin typeface="Montserrat Light"/>
                </a:rPr>
                <a:t>Es wurde insbesondere ein </a:t>
              </a:r>
              <a:r>
                <a:rPr lang="de-DE" sz="1600" b="1" dirty="0">
                  <a:solidFill>
                    <a:srgbClr val="231F20"/>
                  </a:solidFill>
                  <a:latin typeface="Montserrat Light"/>
                </a:rPr>
                <a:t>höheres Risiko </a:t>
              </a:r>
              <a:r>
                <a:rPr lang="de-DE" sz="1600" dirty="0">
                  <a:solidFill>
                    <a:srgbClr val="231F20"/>
                  </a:solidFill>
                  <a:latin typeface="Montserrat Light"/>
                </a:rPr>
                <a:t>bei Personen </a:t>
              </a:r>
              <a:r>
                <a:rPr lang="de-DE" sz="1600" b="1" u="sng" dirty="0">
                  <a:solidFill>
                    <a:srgbClr val="231F20"/>
                  </a:solidFill>
                  <a:latin typeface="Montserrat Light"/>
                </a:rPr>
                <a:t>ohne</a:t>
              </a:r>
              <a:r>
                <a:rPr lang="de-DE" sz="1600" b="1" dirty="0">
                  <a:solidFill>
                    <a:srgbClr val="231F20"/>
                  </a:solidFill>
                  <a:latin typeface="Montserrat Light"/>
                </a:rPr>
                <a:t> vorherige Hospitalisierung </a:t>
              </a:r>
              <a:r>
                <a:rPr lang="de-DE" sz="1600" dirty="0">
                  <a:solidFill>
                    <a:srgbClr val="231F20"/>
                  </a:solidFill>
                  <a:latin typeface="Montserrat Light"/>
                </a:rPr>
                <a:t>aufgrund einer koronaren Herzkrankheit beobachtet</a:t>
              </a:r>
            </a:p>
          </p:txBody>
        </p:sp>
        <p:grpSp>
          <p:nvGrpSpPr>
            <p:cNvPr id="17" name="Group 16">
              <a:extLst>
                <a:ext uri="{FF2B5EF4-FFF2-40B4-BE49-F238E27FC236}">
                  <a16:creationId xmlns:a16="http://schemas.microsoft.com/office/drawing/2014/main" id="{5756DCC5-C02D-AAD3-ED6F-571C028D2FA5}"/>
                </a:ext>
              </a:extLst>
            </p:cNvPr>
            <p:cNvGrpSpPr/>
            <p:nvPr/>
          </p:nvGrpSpPr>
          <p:grpSpPr>
            <a:xfrm>
              <a:off x="6580103" y="1349606"/>
              <a:ext cx="4573998" cy="4297619"/>
              <a:chOff x="6580103" y="1349606"/>
              <a:chExt cx="4573998" cy="4297619"/>
            </a:xfrm>
          </p:grpSpPr>
          <p:pic>
            <p:nvPicPr>
              <p:cNvPr id="8" name="Picture 7">
                <a:extLst>
                  <a:ext uri="{FF2B5EF4-FFF2-40B4-BE49-F238E27FC236}">
                    <a16:creationId xmlns:a16="http://schemas.microsoft.com/office/drawing/2014/main" id="{A535CDF2-CE60-25FF-6366-56E91B7AB9C7}"/>
                  </a:ext>
                </a:extLst>
              </p:cNvPr>
              <p:cNvPicPr>
                <a:picLocks noChangeAspect="1"/>
              </p:cNvPicPr>
              <p:nvPr/>
            </p:nvPicPr>
            <p:blipFill rotWithShape="1">
              <a:blip r:embed="rId3"/>
              <a:srcRect b="52442"/>
              <a:stretch/>
            </p:blipFill>
            <p:spPr>
              <a:xfrm>
                <a:off x="6580103" y="1349606"/>
                <a:ext cx="4547333" cy="4297619"/>
              </a:xfrm>
              <a:prstGeom prst="rect">
                <a:avLst/>
              </a:prstGeom>
            </p:spPr>
          </p:pic>
          <p:sp>
            <p:nvSpPr>
              <p:cNvPr id="11" name="Rectangle 10">
                <a:extLst>
                  <a:ext uri="{FF2B5EF4-FFF2-40B4-BE49-F238E27FC236}">
                    <a16:creationId xmlns:a16="http://schemas.microsoft.com/office/drawing/2014/main" id="{383F5EDC-86CA-FC4D-F7CF-61BF33CA0218}"/>
                  </a:ext>
                </a:extLst>
              </p:cNvPr>
              <p:cNvSpPr/>
              <p:nvPr/>
            </p:nvSpPr>
            <p:spPr>
              <a:xfrm>
                <a:off x="6580103" y="2317745"/>
                <a:ext cx="4573998" cy="16121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3" name="Rectangle 12">
                <a:extLst>
                  <a:ext uri="{FF2B5EF4-FFF2-40B4-BE49-F238E27FC236}">
                    <a16:creationId xmlns:a16="http://schemas.microsoft.com/office/drawing/2014/main" id="{D9196CAA-A16D-7B9D-3C36-1460063D0B4E}"/>
                  </a:ext>
                </a:extLst>
              </p:cNvPr>
              <p:cNvSpPr/>
              <p:nvPr/>
            </p:nvSpPr>
            <p:spPr>
              <a:xfrm>
                <a:off x="6580103" y="4602144"/>
                <a:ext cx="4573998" cy="2623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5" name="Rectangle 14">
                <a:extLst>
                  <a:ext uri="{FF2B5EF4-FFF2-40B4-BE49-F238E27FC236}">
                    <a16:creationId xmlns:a16="http://schemas.microsoft.com/office/drawing/2014/main" id="{4DEBB50C-4C62-EF3D-C859-82E40C6558B4}"/>
                  </a:ext>
                </a:extLst>
              </p:cNvPr>
              <p:cNvSpPr/>
              <p:nvPr/>
            </p:nvSpPr>
            <p:spPr>
              <a:xfrm>
                <a:off x="6580103" y="5343525"/>
                <a:ext cx="4573998" cy="2623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grpSp>
    </p:spTree>
    <p:extLst>
      <p:ext uri="{BB962C8B-B14F-4D97-AF65-F5344CB8AC3E}">
        <p14:creationId xmlns:p14="http://schemas.microsoft.com/office/powerpoint/2010/main" val="214245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58B0EF-14D4-16F3-E6C0-A25A388AFA55}"/>
              </a:ext>
            </a:extLst>
          </p:cNvPr>
          <p:cNvSpPr>
            <a:spLocks noGrp="1"/>
          </p:cNvSpPr>
          <p:nvPr>
            <p:ph type="body" sz="quarter" idx="18"/>
          </p:nvPr>
        </p:nvSpPr>
        <p:spPr>
          <a:xfrm>
            <a:off x="731044" y="317406"/>
            <a:ext cx="10729912" cy="590931"/>
          </a:xfrm>
        </p:spPr>
        <p:txBody>
          <a:bodyPr/>
          <a:lstStyle/>
          <a:p>
            <a:pPr marL="0" indent="0">
              <a:buNone/>
            </a:pPr>
            <a:r>
              <a:rPr lang="de-DE" sz="3600" dirty="0">
                <a:solidFill>
                  <a:schemeClr val="tx1"/>
                </a:solidFill>
                <a:latin typeface="Arial" panose="020B0604020202020204" pitchFamily="34" charset="0"/>
                <a:cs typeface="Arial" panose="020B0604020202020204" pitchFamily="34" charset="0"/>
              </a:rPr>
              <a:t>Influenza-Impfstoffe</a:t>
            </a:r>
            <a:r>
              <a:rPr lang="de-DE" dirty="0">
                <a:solidFill>
                  <a:schemeClr val="tx1"/>
                </a:solidFill>
                <a:latin typeface="Arial" panose="020B0604020202020204" pitchFamily="34" charset="0"/>
                <a:cs typeface="Arial" panose="020B0604020202020204" pitchFamily="34" charset="0"/>
              </a:rPr>
              <a:t> </a:t>
            </a:r>
            <a:r>
              <a:rPr lang="de-DE" b="0" dirty="0">
                <a:solidFill>
                  <a:schemeClr val="tx1"/>
                </a:solidFill>
                <a:latin typeface="Arial" panose="020B0604020202020204" pitchFamily="34" charset="0"/>
                <a:cs typeface="Arial" panose="020B0604020202020204" pitchFamily="34" charset="0"/>
              </a:rPr>
              <a:t>Saison 2024/2025 Hamburg</a:t>
            </a:r>
            <a:endParaRPr lang="en-US" b="0" dirty="0">
              <a:solidFill>
                <a:schemeClr val="tx1"/>
              </a:solidFill>
              <a:latin typeface="Arial" panose="020B0604020202020204" pitchFamily="34" charset="0"/>
              <a:cs typeface="Arial" panose="020B0604020202020204" pitchFamily="34" charset="0"/>
            </a:endParaRPr>
          </a:p>
        </p:txBody>
      </p:sp>
      <p:sp>
        <p:nvSpPr>
          <p:cNvPr id="7" name="Textfeld 9">
            <a:extLst>
              <a:ext uri="{FF2B5EF4-FFF2-40B4-BE49-F238E27FC236}">
                <a16:creationId xmlns:a16="http://schemas.microsoft.com/office/drawing/2014/main" id="{BEFD4B7F-4FCE-3497-3E33-AEC59A1EE66E}"/>
              </a:ext>
            </a:extLst>
          </p:cNvPr>
          <p:cNvSpPr txBox="1"/>
          <p:nvPr/>
        </p:nvSpPr>
        <p:spPr>
          <a:xfrm>
            <a:off x="771110" y="6548940"/>
            <a:ext cx="1124666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Influenza-</a:t>
            </a:r>
            <a:r>
              <a:rPr kumimoji="0" lang="en-US" sz="800" b="0" i="0" u="none" strike="noStrike" kern="1200" cap="none" spc="0" normalizeH="0" baseline="0" noProof="0" dirty="0" err="1">
                <a:ln>
                  <a:noFill/>
                </a:ln>
                <a:solidFill>
                  <a:srgbClr val="231F20"/>
                </a:solidFill>
                <a:effectLst/>
                <a:uLnTx/>
                <a:uFillTx/>
                <a:latin typeface="Montserrat Light" panose="00000400000000000000" pitchFamily="2" charset="0"/>
                <a:ea typeface="+mn-ea"/>
                <a:cs typeface="+mn-cs"/>
              </a:rPr>
              <a:t>Impfstoffe</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2024/2025 in Hamburg, </a:t>
            </a:r>
            <a:r>
              <a:rPr kumimoji="0" lang="en-US" sz="800" b="0" i="0" u="none" strike="noStrike" kern="1200" cap="none" spc="0" normalizeH="0" baseline="0" noProof="0" dirty="0" err="1">
                <a:ln>
                  <a:noFill/>
                </a:ln>
                <a:solidFill>
                  <a:srgbClr val="231F20"/>
                </a:solidFill>
                <a:effectLst/>
                <a:uLnTx/>
                <a:uFillTx/>
                <a:latin typeface="Montserrat Light" panose="00000400000000000000" pitchFamily="2" charset="0"/>
                <a:ea typeface="+mn-ea"/>
                <a:cs typeface="+mn-cs"/>
              </a:rPr>
              <a:t>abrufbar</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panose="00000400000000000000" pitchFamily="2" charset="0"/>
                <a:ea typeface="+mn-ea"/>
                <a:cs typeface="+mn-cs"/>
              </a:rPr>
              <a:t>unter</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hlinkClick r:id="rId3"/>
              </a:rPr>
              <a:t>https://www.kvhh.net/_Resources/Persistent/1/4/8/5/14853452bc0aaf5ee227e3e492e91c618eb27b20/Preisinformation%20gem.%20%C2%A7%2073%20Abs%208.12.23.pdf</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a:t>
            </a:r>
          </a:p>
        </p:txBody>
      </p:sp>
      <p:pic>
        <p:nvPicPr>
          <p:cNvPr id="4" name="Picture 3">
            <a:extLst>
              <a:ext uri="{FF2B5EF4-FFF2-40B4-BE49-F238E27FC236}">
                <a16:creationId xmlns:a16="http://schemas.microsoft.com/office/drawing/2014/main" id="{BDBF9E4C-4772-C71C-A751-3E5F18D89ED8}"/>
              </a:ext>
            </a:extLst>
          </p:cNvPr>
          <p:cNvPicPr>
            <a:picLocks noChangeAspect="1"/>
          </p:cNvPicPr>
          <p:nvPr/>
        </p:nvPicPr>
        <p:blipFill>
          <a:blip r:embed="rId4"/>
          <a:stretch>
            <a:fillRect/>
          </a:stretch>
        </p:blipFill>
        <p:spPr>
          <a:xfrm>
            <a:off x="3068501" y="794749"/>
            <a:ext cx="5227782" cy="5625548"/>
          </a:xfrm>
          <a:prstGeom prst="rect">
            <a:avLst/>
          </a:prstGeom>
        </p:spPr>
      </p:pic>
    </p:spTree>
    <p:extLst>
      <p:ext uri="{BB962C8B-B14F-4D97-AF65-F5344CB8AC3E}">
        <p14:creationId xmlns:p14="http://schemas.microsoft.com/office/powerpoint/2010/main" val="126666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7240CA9-0432-7A52-8B5A-00751BB8BF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think-cell data - do not delete" hidden="1">
                        <a:extLst>
                          <a:ext uri="{FF2B5EF4-FFF2-40B4-BE49-F238E27FC236}">
                            <a16:creationId xmlns:a16="http://schemas.microsoft.com/office/drawing/2014/main" id="{C7240CA9-0432-7A52-8B5A-00751BB8BF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Freihandform: Form 9">
            <a:extLst>
              <a:ext uri="{FF2B5EF4-FFF2-40B4-BE49-F238E27FC236}">
                <a16:creationId xmlns:a16="http://schemas.microsoft.com/office/drawing/2014/main" id="{EA0228F8-B7CD-5C8A-E33E-1F081620702A}"/>
              </a:ext>
            </a:extLst>
          </p:cNvPr>
          <p:cNvSpPr/>
          <p:nvPr/>
        </p:nvSpPr>
        <p:spPr>
          <a:xfrm flipV="1">
            <a:off x="5307432" y="4833063"/>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sp>
        <p:nvSpPr>
          <p:cNvPr id="14" name="Freihandform: Form 13">
            <a:extLst>
              <a:ext uri="{FF2B5EF4-FFF2-40B4-BE49-F238E27FC236}">
                <a16:creationId xmlns:a16="http://schemas.microsoft.com/office/drawing/2014/main" id="{3A13718F-094A-B1CB-84EF-85FA3B188D98}"/>
              </a:ext>
            </a:extLst>
          </p:cNvPr>
          <p:cNvSpPr/>
          <p:nvPr/>
        </p:nvSpPr>
        <p:spPr>
          <a:xfrm flipV="1">
            <a:off x="6730267" y="4147863"/>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405" tIns="253405" rIns="253405" bIns="253405" numCol="1" spcCol="1270" anchor="ctr" anchorCtr="0">
            <a:noAutofit/>
          </a:bodyPr>
          <a:lstStyle/>
          <a:p>
            <a:pPr marL="0" lvl="0" indent="0" algn="ctr" defTabSz="2400300">
              <a:lnSpc>
                <a:spcPct val="90000"/>
              </a:lnSpc>
              <a:spcBef>
                <a:spcPct val="0"/>
              </a:spcBef>
              <a:spcAft>
                <a:spcPct val="35000"/>
              </a:spcAft>
              <a:buNone/>
            </a:pPr>
            <a:endParaRPr lang="de-DE" sz="5400" kern="1200"/>
          </a:p>
        </p:txBody>
      </p:sp>
      <p:sp>
        <p:nvSpPr>
          <p:cNvPr id="18" name="Freihandform: Form 17">
            <a:extLst>
              <a:ext uri="{FF2B5EF4-FFF2-40B4-BE49-F238E27FC236}">
                <a16:creationId xmlns:a16="http://schemas.microsoft.com/office/drawing/2014/main" id="{5B90A293-1304-FAE4-174D-85499BF70DD4}"/>
              </a:ext>
            </a:extLst>
          </p:cNvPr>
          <p:cNvSpPr/>
          <p:nvPr/>
        </p:nvSpPr>
        <p:spPr>
          <a:xfrm flipV="1">
            <a:off x="7081678" y="2608230"/>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405" tIns="253405" rIns="253405" bIns="253405" numCol="1" spcCol="1270" anchor="ctr" anchorCtr="0">
            <a:noAutofit/>
          </a:bodyPr>
          <a:lstStyle/>
          <a:p>
            <a:pPr marL="0" lvl="0" indent="0" algn="ctr" defTabSz="2400300">
              <a:lnSpc>
                <a:spcPct val="90000"/>
              </a:lnSpc>
              <a:spcBef>
                <a:spcPct val="0"/>
              </a:spcBef>
              <a:spcAft>
                <a:spcPct val="35000"/>
              </a:spcAft>
              <a:buNone/>
            </a:pPr>
            <a:endParaRPr lang="de-DE" sz="5400" kern="1200"/>
          </a:p>
        </p:txBody>
      </p:sp>
      <p:sp>
        <p:nvSpPr>
          <p:cNvPr id="22" name="Freihandform: Form 21">
            <a:extLst>
              <a:ext uri="{FF2B5EF4-FFF2-40B4-BE49-F238E27FC236}">
                <a16:creationId xmlns:a16="http://schemas.microsoft.com/office/drawing/2014/main" id="{78177BA4-14EE-51AF-69E9-F8C259E74D3A}"/>
              </a:ext>
            </a:extLst>
          </p:cNvPr>
          <p:cNvSpPr/>
          <p:nvPr/>
        </p:nvSpPr>
        <p:spPr>
          <a:xfrm flipV="1">
            <a:off x="6097046" y="1373540"/>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sp>
        <p:nvSpPr>
          <p:cNvPr id="26" name="Freihandform: Form 25">
            <a:extLst>
              <a:ext uri="{FF2B5EF4-FFF2-40B4-BE49-F238E27FC236}">
                <a16:creationId xmlns:a16="http://schemas.microsoft.com/office/drawing/2014/main" id="{29C7C422-E27F-93BC-F94B-E2C2DB108DA3}"/>
              </a:ext>
            </a:extLst>
          </p:cNvPr>
          <p:cNvSpPr/>
          <p:nvPr/>
        </p:nvSpPr>
        <p:spPr>
          <a:xfrm flipV="1">
            <a:off x="4517819" y="1373540"/>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sp>
        <p:nvSpPr>
          <p:cNvPr id="28" name="Freihandform: Form 27">
            <a:extLst>
              <a:ext uri="{FF2B5EF4-FFF2-40B4-BE49-F238E27FC236}">
                <a16:creationId xmlns:a16="http://schemas.microsoft.com/office/drawing/2014/main" id="{AE3B5B6B-838F-AF72-DBA1-AA6157E28B2F}"/>
              </a:ext>
            </a:extLst>
          </p:cNvPr>
          <p:cNvSpPr/>
          <p:nvPr/>
        </p:nvSpPr>
        <p:spPr>
          <a:xfrm flipV="1">
            <a:off x="3533187" y="2608230"/>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sp>
        <p:nvSpPr>
          <p:cNvPr id="32" name="Freihandform: Form 31">
            <a:extLst>
              <a:ext uri="{FF2B5EF4-FFF2-40B4-BE49-F238E27FC236}">
                <a16:creationId xmlns:a16="http://schemas.microsoft.com/office/drawing/2014/main" id="{B27A4885-CADE-C2C4-8FD9-FEC1DD8F03C0}"/>
              </a:ext>
            </a:extLst>
          </p:cNvPr>
          <p:cNvSpPr/>
          <p:nvPr/>
        </p:nvSpPr>
        <p:spPr>
          <a:xfrm flipV="1">
            <a:off x="3884598" y="4147863"/>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pic>
        <p:nvPicPr>
          <p:cNvPr id="37" name="Grafik 36" descr="Ein Bild, das Kunst, Farbigkeit enthält.&#10;&#10;Automatisch generierte Beschreibung">
            <a:extLst>
              <a:ext uri="{FF2B5EF4-FFF2-40B4-BE49-F238E27FC236}">
                <a16:creationId xmlns:a16="http://schemas.microsoft.com/office/drawing/2014/main" id="{7D5788A5-622E-00A5-6F50-886E22E978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64412" y="4892435"/>
            <a:ext cx="1236422" cy="1239548"/>
          </a:xfrm>
          <a:prstGeom prst="ellipse">
            <a:avLst/>
          </a:prstGeom>
          <a:effectLst>
            <a:softEdge rad="63500"/>
          </a:effectLst>
        </p:spPr>
      </p:pic>
      <p:sp>
        <p:nvSpPr>
          <p:cNvPr id="4" name="Titel 3">
            <a:extLst>
              <a:ext uri="{FF2B5EF4-FFF2-40B4-BE49-F238E27FC236}">
                <a16:creationId xmlns:a16="http://schemas.microsoft.com/office/drawing/2014/main" id="{7D7087B3-C781-8A8C-C2FC-388AEDC5A982}"/>
              </a:ext>
            </a:extLst>
          </p:cNvPr>
          <p:cNvSpPr>
            <a:spLocks noGrp="1"/>
          </p:cNvSpPr>
          <p:nvPr>
            <p:ph type="title"/>
          </p:nvPr>
        </p:nvSpPr>
        <p:spPr>
          <a:xfrm>
            <a:off x="838200" y="228280"/>
            <a:ext cx="10515600" cy="1325563"/>
          </a:xfrm>
        </p:spPr>
        <p:txBody>
          <a:bodyPr>
            <a:normAutofit/>
          </a:bodyPr>
          <a:lstStyle/>
          <a:p>
            <a:r>
              <a:rPr lang="de-DE" sz="3600" b="0" dirty="0">
                <a:solidFill>
                  <a:srgbClr val="323232"/>
                </a:solidFill>
                <a:latin typeface="arial" panose="020B0604020202020204" pitchFamily="34" charset="0"/>
              </a:rPr>
              <a:t>Die</a:t>
            </a:r>
            <a:r>
              <a:rPr lang="de-DE" sz="3600" dirty="0">
                <a:solidFill>
                  <a:srgbClr val="323232"/>
                </a:solidFill>
                <a:latin typeface="arial" panose="020B0604020202020204" pitchFamily="34" charset="0"/>
              </a:rPr>
              <a:t> Big Seven </a:t>
            </a:r>
            <a:r>
              <a:rPr lang="de-DE" sz="3600" b="0" dirty="0">
                <a:solidFill>
                  <a:srgbClr val="323232"/>
                </a:solidFill>
                <a:latin typeface="arial" panose="020B0604020202020204" pitchFamily="34" charset="0"/>
              </a:rPr>
              <a:t>der Erwachsenen-Impfungen </a:t>
            </a:r>
          </a:p>
        </p:txBody>
      </p:sp>
      <p:sp>
        <p:nvSpPr>
          <p:cNvPr id="8" name="Foliennummernplatzhalter 7">
            <a:extLst>
              <a:ext uri="{FF2B5EF4-FFF2-40B4-BE49-F238E27FC236}">
                <a16:creationId xmlns:a16="http://schemas.microsoft.com/office/drawing/2014/main" id="{1322DB25-1A61-EEB8-76C6-14747575329E}"/>
              </a:ext>
            </a:extLst>
          </p:cNvPr>
          <p:cNvSpPr>
            <a:spLocks noGrp="1"/>
          </p:cNvSpPr>
          <p:nvPr>
            <p:ph type="sldNum" sz="quarter" idx="12"/>
          </p:nvPr>
        </p:nvSpPr>
        <p:spPr/>
        <p:txBody>
          <a:bodyPr/>
          <a:lstStyle/>
          <a:p>
            <a:fld id="{9F9F533D-B52E-4A2F-BF72-0ADD2D94BD75}" type="slidenum">
              <a:rPr lang="en-GB" smtClean="0"/>
              <a:pPr/>
              <a:t>9</a:t>
            </a:fld>
            <a:endParaRPr lang="en-GB"/>
          </a:p>
        </p:txBody>
      </p:sp>
      <p:sp>
        <p:nvSpPr>
          <p:cNvPr id="2" name="Gewitterblitz 1" descr="-">
            <a:extLst>
              <a:ext uri="{FF2B5EF4-FFF2-40B4-BE49-F238E27FC236}">
                <a16:creationId xmlns:a16="http://schemas.microsoft.com/office/drawing/2014/main" id="{F1520574-FB6E-6F6E-3537-3C9DA9814D9E}"/>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ewitterblitz 11" descr="-">
            <a:extLst>
              <a:ext uri="{FF2B5EF4-FFF2-40B4-BE49-F238E27FC236}">
                <a16:creationId xmlns:a16="http://schemas.microsoft.com/office/drawing/2014/main" id="{448B21E4-3896-1435-97A2-AF8D26256A63}"/>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7">
            <a:extLst>
              <a:ext uri="{FF2B5EF4-FFF2-40B4-BE49-F238E27FC236}">
                <a16:creationId xmlns:a16="http://schemas.microsoft.com/office/drawing/2014/main" id="{14356871-2792-380D-25ED-91D93C9FA7F0}"/>
              </a:ext>
            </a:extLst>
          </p:cNvPr>
          <p:cNvSpPr txBox="1">
            <a:spLocks/>
          </p:cNvSpPr>
          <p:nvPr/>
        </p:nvSpPr>
        <p:spPr>
          <a:xfrm>
            <a:off x="1451326" y="1720139"/>
            <a:ext cx="2875108" cy="424732"/>
          </a:xfrm>
          <a:prstGeom prst="rect">
            <a:avLst/>
          </a:prstGeom>
        </p:spPr>
        <p:txBody>
          <a:bodyPr vert="horz"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ts val="600"/>
              </a:spcAft>
              <a:buFont typeface="Arial" panose="020B0604020202020204" pitchFamily="34" charset="0"/>
              <a:buNone/>
            </a:pPr>
            <a:r>
              <a:rPr lang="de-DE" sz="2400" b="1" dirty="0">
                <a:solidFill>
                  <a:schemeClr val="tx1"/>
                </a:solidFill>
                <a:latin typeface="+mn-lt"/>
              </a:rPr>
              <a:t>Influenza</a:t>
            </a:r>
          </a:p>
        </p:txBody>
      </p:sp>
      <p:sp>
        <p:nvSpPr>
          <p:cNvPr id="17" name="Textplatzhalter 7">
            <a:extLst>
              <a:ext uri="{FF2B5EF4-FFF2-40B4-BE49-F238E27FC236}">
                <a16:creationId xmlns:a16="http://schemas.microsoft.com/office/drawing/2014/main" id="{6A17ECD3-5215-1F5B-5EDF-BF2E0EB203F6}"/>
              </a:ext>
            </a:extLst>
          </p:cNvPr>
          <p:cNvSpPr txBox="1">
            <a:spLocks/>
          </p:cNvSpPr>
          <p:nvPr/>
        </p:nvSpPr>
        <p:spPr>
          <a:xfrm>
            <a:off x="676626" y="4584139"/>
            <a:ext cx="3014018" cy="424732"/>
          </a:xfrm>
          <a:prstGeom prst="rect">
            <a:avLst/>
          </a:prstGeom>
        </p:spPr>
        <p:txBody>
          <a:bodyPr vert="horz"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ts val="600"/>
              </a:spcAft>
              <a:buFont typeface="Arial" panose="020B0604020202020204" pitchFamily="34" charset="0"/>
              <a:buNone/>
            </a:pPr>
            <a:r>
              <a:rPr lang="de-DE" sz="2400" b="1" dirty="0">
                <a:solidFill>
                  <a:schemeClr val="tx1"/>
                </a:solidFill>
                <a:latin typeface="+mn-lt"/>
              </a:rPr>
              <a:t>Herpes Zoster</a:t>
            </a:r>
          </a:p>
        </p:txBody>
      </p:sp>
      <p:sp>
        <p:nvSpPr>
          <p:cNvPr id="19" name="Textplatzhalter 7">
            <a:extLst>
              <a:ext uri="{FF2B5EF4-FFF2-40B4-BE49-F238E27FC236}">
                <a16:creationId xmlns:a16="http://schemas.microsoft.com/office/drawing/2014/main" id="{968CC672-A8B8-F428-8790-9A70C6D8C6D6}"/>
              </a:ext>
            </a:extLst>
          </p:cNvPr>
          <p:cNvSpPr txBox="1">
            <a:spLocks/>
          </p:cNvSpPr>
          <p:nvPr/>
        </p:nvSpPr>
        <p:spPr>
          <a:xfrm>
            <a:off x="7568465" y="1720139"/>
            <a:ext cx="2714328" cy="424732"/>
          </a:xfrm>
          <a:prstGeom prst="rect">
            <a:avLst/>
          </a:prstGeom>
        </p:spPr>
        <p:txBody>
          <a:bodyPr vert="horz"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de-DE" sz="2400" b="1" dirty="0">
                <a:solidFill>
                  <a:schemeClr val="tx1"/>
                </a:solidFill>
                <a:latin typeface="+mn-lt"/>
              </a:rPr>
              <a:t>COVID-19</a:t>
            </a:r>
          </a:p>
        </p:txBody>
      </p:sp>
      <p:sp>
        <p:nvSpPr>
          <p:cNvPr id="20" name="Textplatzhalter 7">
            <a:extLst>
              <a:ext uri="{FF2B5EF4-FFF2-40B4-BE49-F238E27FC236}">
                <a16:creationId xmlns:a16="http://schemas.microsoft.com/office/drawing/2014/main" id="{32BAC01A-08AA-ECE4-921A-03C3084C00DE}"/>
              </a:ext>
            </a:extLst>
          </p:cNvPr>
          <p:cNvSpPr txBox="1">
            <a:spLocks/>
          </p:cNvSpPr>
          <p:nvPr/>
        </p:nvSpPr>
        <p:spPr>
          <a:xfrm>
            <a:off x="8584465" y="3015649"/>
            <a:ext cx="2977619" cy="424732"/>
          </a:xfrm>
          <a:prstGeom prst="rect">
            <a:avLst/>
          </a:prstGeom>
        </p:spPr>
        <p:txBody>
          <a:bodyPr vert="horz"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de-DE" sz="2400" b="1" dirty="0">
                <a:solidFill>
                  <a:schemeClr val="tx1"/>
                </a:solidFill>
                <a:latin typeface="+mn-lt"/>
              </a:rPr>
              <a:t>Pneumokokken</a:t>
            </a:r>
          </a:p>
        </p:txBody>
      </p:sp>
      <p:pic>
        <p:nvPicPr>
          <p:cNvPr id="25" name="Grafik 24" descr="Ein Bild, das Kunst enthält.&#10;&#10;Automatisch generierte Beschreibung mit geringer Zuverlässigkeit">
            <a:extLst>
              <a:ext uri="{FF2B5EF4-FFF2-40B4-BE49-F238E27FC236}">
                <a16:creationId xmlns:a16="http://schemas.microsoft.com/office/drawing/2014/main" id="{9DB8833F-556B-1D4F-61C2-B4BB7E38F0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970" b="-5334"/>
          <a:stretch/>
        </p:blipFill>
        <p:spPr>
          <a:xfrm>
            <a:off x="6758091" y="4142710"/>
            <a:ext cx="1322095" cy="1307590"/>
          </a:xfrm>
          <a:prstGeom prst="ellipse">
            <a:avLst/>
          </a:prstGeom>
          <a:solidFill>
            <a:schemeClr val="bg1"/>
          </a:solidFill>
          <a:effectLst>
            <a:softEdge rad="127000"/>
          </a:effectLst>
        </p:spPr>
      </p:pic>
      <p:sp>
        <p:nvSpPr>
          <p:cNvPr id="29" name="Textfeld 28">
            <a:extLst>
              <a:ext uri="{FF2B5EF4-FFF2-40B4-BE49-F238E27FC236}">
                <a16:creationId xmlns:a16="http://schemas.microsoft.com/office/drawing/2014/main" id="{1D41F77A-82A5-3854-37DF-4F5B96B7DC03}"/>
              </a:ext>
            </a:extLst>
          </p:cNvPr>
          <p:cNvSpPr txBox="1"/>
          <p:nvPr/>
        </p:nvSpPr>
        <p:spPr>
          <a:xfrm>
            <a:off x="308326" y="2820211"/>
            <a:ext cx="3014018" cy="815608"/>
          </a:xfrm>
          <a:prstGeom prst="rect">
            <a:avLst/>
          </a:prstGeom>
          <a:noFill/>
        </p:spPr>
        <p:txBody>
          <a:bodyPr vert="horz" wrap="square" anchor="ctr" anchorCtr="0">
            <a:spAutoFit/>
          </a:bodyPr>
          <a:lstStyle/>
          <a:p>
            <a:pPr marL="0" indent="0" algn="r">
              <a:spcAft>
                <a:spcPts val="600"/>
              </a:spcAft>
              <a:buFont typeface="Arial" panose="020B0604020202020204" pitchFamily="34" charset="0"/>
              <a:buNone/>
            </a:pPr>
            <a:r>
              <a:rPr lang="de-DE" sz="2400" b="1" dirty="0">
                <a:solidFill>
                  <a:schemeClr val="tx1"/>
                </a:solidFill>
                <a:latin typeface="+mn-lt"/>
              </a:rPr>
              <a:t>Pertussis</a:t>
            </a:r>
          </a:p>
          <a:p>
            <a:pPr marL="0" indent="0" algn="r">
              <a:spcBef>
                <a:spcPts val="0"/>
              </a:spcBef>
              <a:buFont typeface="Arial" panose="020B0604020202020204" pitchFamily="34" charset="0"/>
              <a:buNone/>
            </a:pPr>
            <a:r>
              <a:rPr lang="de-DE" sz="1800" dirty="0">
                <a:solidFill>
                  <a:schemeClr val="tx1"/>
                </a:solidFill>
                <a:latin typeface="+mn-lt"/>
              </a:rPr>
              <a:t>(+ Diphtherie &amp; Tetanus)</a:t>
            </a:r>
            <a:endParaRPr lang="de-DE" sz="2400" dirty="0">
              <a:solidFill>
                <a:schemeClr val="tx1"/>
              </a:solidFill>
              <a:latin typeface="+mn-lt"/>
            </a:endParaRPr>
          </a:p>
        </p:txBody>
      </p:sp>
      <p:sp>
        <p:nvSpPr>
          <p:cNvPr id="31" name="Textfeld 30">
            <a:extLst>
              <a:ext uri="{FF2B5EF4-FFF2-40B4-BE49-F238E27FC236}">
                <a16:creationId xmlns:a16="http://schemas.microsoft.com/office/drawing/2014/main" id="{2BDB1240-E109-D5C0-45AD-8DAC8C398C21}"/>
              </a:ext>
            </a:extLst>
          </p:cNvPr>
          <p:cNvSpPr txBox="1"/>
          <p:nvPr/>
        </p:nvSpPr>
        <p:spPr>
          <a:xfrm>
            <a:off x="8241565" y="4566248"/>
            <a:ext cx="3182240" cy="461665"/>
          </a:xfrm>
          <a:prstGeom prst="rect">
            <a:avLst/>
          </a:prstGeom>
          <a:noFill/>
        </p:spPr>
        <p:txBody>
          <a:bodyPr vert="horz" wrap="square" anchor="ctr" anchorCtr="0">
            <a:spAutoFit/>
          </a:bodyPr>
          <a:lstStyle/>
          <a:p>
            <a:pPr marL="0" indent="0">
              <a:spcBef>
                <a:spcPts val="0"/>
              </a:spcBef>
              <a:spcAft>
                <a:spcPts val="600"/>
              </a:spcAft>
              <a:buFont typeface="Arial" panose="020B0604020202020204" pitchFamily="34" charset="0"/>
              <a:buNone/>
            </a:pPr>
            <a:r>
              <a:rPr lang="de-DE" sz="2400" b="1" dirty="0">
                <a:solidFill>
                  <a:schemeClr val="tx1"/>
                </a:solidFill>
                <a:latin typeface="+mn-lt"/>
              </a:rPr>
              <a:t>Masern</a:t>
            </a:r>
          </a:p>
        </p:txBody>
      </p:sp>
      <p:pic>
        <p:nvPicPr>
          <p:cNvPr id="3" name="Grafik 2" descr="Ein Bild, das Kreis, Fraktalkunst, Farbigkeit, Licht enthält.&#10;&#10;Automatisch generierte Beschreibung">
            <a:extLst>
              <a:ext uri="{FF2B5EF4-FFF2-40B4-BE49-F238E27FC236}">
                <a16:creationId xmlns:a16="http://schemas.microsoft.com/office/drawing/2014/main" id="{514E76D1-8717-2536-80B7-61CE673BE9D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2619" t="-9238" r="-9213" b="-10568"/>
          <a:stretch/>
        </p:blipFill>
        <p:spPr>
          <a:xfrm>
            <a:off x="3925247" y="4147863"/>
            <a:ext cx="1295357" cy="1307590"/>
          </a:xfrm>
          <a:prstGeom prst="ellipse">
            <a:avLst/>
          </a:prstGeom>
          <a:solidFill>
            <a:schemeClr val="bg1"/>
          </a:solidFill>
          <a:effectLst>
            <a:softEdge rad="127000"/>
          </a:effectLst>
        </p:spPr>
      </p:pic>
      <p:pic>
        <p:nvPicPr>
          <p:cNvPr id="72" name="Grafik 71" descr="Ein Bild, das pink enthält.&#10;&#10;Automatisch generierte Beschreibung">
            <a:extLst>
              <a:ext uri="{FF2B5EF4-FFF2-40B4-BE49-F238E27FC236}">
                <a16:creationId xmlns:a16="http://schemas.microsoft.com/office/drawing/2014/main" id="{5CE0F728-806E-F777-F534-318C840FE2D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3603008" y="2667767"/>
            <a:ext cx="1189932" cy="1191766"/>
          </a:xfrm>
          <a:prstGeom prst="ellipse">
            <a:avLst/>
          </a:prstGeom>
          <a:effectLst>
            <a:softEdge rad="63500"/>
          </a:effectLst>
        </p:spPr>
      </p:pic>
      <p:pic>
        <p:nvPicPr>
          <p:cNvPr id="5" name="Grafik 4" descr="Ein Bild, das lila, Perlen, Kunst enthält.&#10;&#10;Automatisch generierte Beschreibung mit mittlerer Zuverlässigkeit">
            <a:extLst>
              <a:ext uri="{FF2B5EF4-FFF2-40B4-BE49-F238E27FC236}">
                <a16:creationId xmlns:a16="http://schemas.microsoft.com/office/drawing/2014/main" id="{F2339E23-758E-99A3-CC89-BEA9D33F37A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47862" y="2661903"/>
            <a:ext cx="1191768" cy="1187248"/>
          </a:xfrm>
          <a:prstGeom prst="ellipse">
            <a:avLst/>
          </a:prstGeom>
          <a:effectLst>
            <a:softEdge rad="63500"/>
          </a:effectLst>
        </p:spPr>
      </p:pic>
      <p:sp>
        <p:nvSpPr>
          <p:cNvPr id="23" name="Textplatzhalter 7">
            <a:extLst>
              <a:ext uri="{FF2B5EF4-FFF2-40B4-BE49-F238E27FC236}">
                <a16:creationId xmlns:a16="http://schemas.microsoft.com/office/drawing/2014/main" id="{6ED4F92E-4772-82F4-B738-93FB163B188A}"/>
              </a:ext>
            </a:extLst>
          </p:cNvPr>
          <p:cNvSpPr txBox="1">
            <a:spLocks/>
          </p:cNvSpPr>
          <p:nvPr/>
        </p:nvSpPr>
        <p:spPr>
          <a:xfrm>
            <a:off x="6660668" y="5805687"/>
            <a:ext cx="2275316" cy="332399"/>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2000" i="0" kern="1200">
                <a:solidFill>
                  <a:schemeClr val="tx1"/>
                </a:solidFill>
                <a:latin typeface="+mn-lt"/>
                <a:ea typeface="+mn-ea"/>
                <a:cs typeface="+mn-cs"/>
              </a:defRPr>
            </a:lvl1pPr>
            <a:lvl2pPr marL="609585"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Avenir Next LT Pro" panose="020B0504020202020204" pitchFamily="34" charset="0"/>
                <a:ea typeface="+mn-ea"/>
                <a:cs typeface="+mn-cs"/>
              </a:defRPr>
            </a:lvl2pPr>
            <a:lvl3pPr marL="121917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venir Next LT Pro" panose="020B0504020202020204" pitchFamily="34" charset="0"/>
                <a:ea typeface="+mn-ea"/>
                <a:cs typeface="+mn-cs"/>
              </a:defRPr>
            </a:lvl3pPr>
            <a:lvl4pPr marL="182875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venir Next LT Pro" panose="020B0504020202020204" pitchFamily="34" charset="0"/>
                <a:ea typeface="+mn-ea"/>
                <a:cs typeface="+mn-cs"/>
              </a:defRPr>
            </a:lvl4pPr>
            <a:lvl5pPr marL="243833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venir Next LT Pro" panose="020B0504020202020204" pitchFamily="34" charset="0"/>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spcAft>
                <a:spcPts val="600"/>
              </a:spcAft>
            </a:pPr>
            <a:r>
              <a:rPr lang="de-DE" sz="2400" b="1" dirty="0"/>
              <a:t>RSV</a:t>
            </a:r>
            <a:r>
              <a:rPr lang="de-DE" sz="2400" dirty="0"/>
              <a:t> </a:t>
            </a:r>
          </a:p>
        </p:txBody>
      </p:sp>
      <p:pic>
        <p:nvPicPr>
          <p:cNvPr id="9" name="Grafik 8" descr="Ein Bild, das Blume, Kunst enthält.&#10;&#10;Automatisch generierte Beschreibung">
            <a:extLst>
              <a:ext uri="{FF2B5EF4-FFF2-40B4-BE49-F238E27FC236}">
                <a16:creationId xmlns:a16="http://schemas.microsoft.com/office/drawing/2014/main" id="{B32E474D-1B39-1060-1694-BC2006BB7B0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512788" y="1417476"/>
            <a:ext cx="1322093" cy="1244427"/>
          </a:xfrm>
          <a:prstGeom prst="ellipse">
            <a:avLst/>
          </a:prstGeom>
          <a:effectLst>
            <a:softEdge rad="63500"/>
          </a:effectLst>
        </p:spPr>
      </p:pic>
      <p:pic>
        <p:nvPicPr>
          <p:cNvPr id="11" name="Grafik 10">
            <a:extLst>
              <a:ext uri="{FF2B5EF4-FFF2-40B4-BE49-F238E27FC236}">
                <a16:creationId xmlns:a16="http://schemas.microsoft.com/office/drawing/2014/main" id="{6C00C2BA-C7F5-BA3E-5AD6-AC2EC62ECF7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69949" y="1403599"/>
            <a:ext cx="1148810" cy="1332622"/>
          </a:xfrm>
          <a:prstGeom prst="ellipse">
            <a:avLst/>
          </a:prstGeom>
          <a:effectLst>
            <a:softEdge rad="63500"/>
          </a:effectLst>
        </p:spPr>
      </p:pic>
    </p:spTree>
    <p:extLst>
      <p:ext uri="{BB962C8B-B14F-4D97-AF65-F5344CB8AC3E}">
        <p14:creationId xmlns:p14="http://schemas.microsoft.com/office/powerpoint/2010/main" val="30999833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DA9B2A-680C-0B2F-BCFB-4DF173F665A6}"/>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5CF3B0DC-36BF-74DD-6861-F7EE62662344}"/>
              </a:ext>
            </a:extLst>
          </p:cNvPr>
          <p:cNvPicPr>
            <a:picLocks noChangeAspect="1"/>
          </p:cNvPicPr>
          <p:nvPr/>
        </p:nvPicPr>
        <p:blipFill>
          <a:blip r:embed="rId3"/>
          <a:stretch>
            <a:fillRect/>
          </a:stretch>
        </p:blipFill>
        <p:spPr>
          <a:xfrm>
            <a:off x="700867" y="244459"/>
            <a:ext cx="5963958" cy="6410341"/>
          </a:xfrm>
          <a:prstGeom prst="rect">
            <a:avLst/>
          </a:prstGeom>
        </p:spPr>
      </p:pic>
      <p:sp>
        <p:nvSpPr>
          <p:cNvPr id="7" name="Textfeld 6">
            <a:extLst>
              <a:ext uri="{FF2B5EF4-FFF2-40B4-BE49-F238E27FC236}">
                <a16:creationId xmlns:a16="http://schemas.microsoft.com/office/drawing/2014/main" id="{EC333420-7156-25EF-0E85-CE3972BB7E06}"/>
              </a:ext>
            </a:extLst>
          </p:cNvPr>
          <p:cNvSpPr txBox="1"/>
          <p:nvPr/>
        </p:nvSpPr>
        <p:spPr>
          <a:xfrm>
            <a:off x="6717553" y="6008469"/>
            <a:ext cx="6096000" cy="646331"/>
          </a:xfrm>
          <a:prstGeom prst="rect">
            <a:avLst/>
          </a:prstGeom>
          <a:noFill/>
        </p:spPr>
        <p:txBody>
          <a:bodyPr wrap="square">
            <a:spAutoFit/>
          </a:bodyPr>
          <a:lstStyle/>
          <a:p>
            <a:r>
              <a:rPr lang="en-US" b="0" i="1" dirty="0">
                <a:solidFill>
                  <a:srgbClr val="000000"/>
                </a:solidFill>
                <a:effectLst/>
                <a:latin typeface="ff-scala-sans-pro"/>
              </a:rPr>
              <a:t>Arthritis </a:t>
            </a:r>
            <a:r>
              <a:rPr lang="en-US" b="0" i="1" dirty="0" err="1">
                <a:solidFill>
                  <a:srgbClr val="000000"/>
                </a:solidFill>
                <a:effectLst/>
                <a:latin typeface="ff-scala-sans-pro"/>
              </a:rPr>
              <a:t>Rheumatol</a:t>
            </a:r>
            <a:r>
              <a:rPr lang="en-US" b="0" i="0" dirty="0">
                <a:solidFill>
                  <a:srgbClr val="000000"/>
                </a:solidFill>
                <a:effectLst/>
                <a:latin typeface="ff-scala-sans-pro"/>
              </a:rPr>
              <a:t> 2023 Feb; 75:171. (</a:t>
            </a:r>
            <a:r>
              <a:rPr lang="en-US" b="0" i="0" u="none" strike="noStrike" dirty="0">
                <a:solidFill>
                  <a:srgbClr val="114980"/>
                </a:solidFill>
                <a:effectLst/>
                <a:latin typeface="ff-scala-sans-pro"/>
                <a:hlinkClick r:id="rId4"/>
              </a:rPr>
              <a:t>https://doi.org/10.1002/art.42318. opens in new tab</a:t>
            </a:r>
            <a:r>
              <a:rPr lang="en-US" b="0" i="0" dirty="0">
                <a:solidFill>
                  <a:srgbClr val="000000"/>
                </a:solidFill>
                <a:effectLst/>
                <a:latin typeface="ff-scala-sans-pro"/>
              </a:rPr>
              <a:t>)</a:t>
            </a:r>
            <a:endParaRPr lang="de-DE" dirty="0"/>
          </a:p>
        </p:txBody>
      </p:sp>
      <p:pic>
        <p:nvPicPr>
          <p:cNvPr id="9" name="Grafik 8">
            <a:extLst>
              <a:ext uri="{FF2B5EF4-FFF2-40B4-BE49-F238E27FC236}">
                <a16:creationId xmlns:a16="http://schemas.microsoft.com/office/drawing/2014/main" id="{E4274F57-12D7-CA1C-E491-E80083C26078}"/>
              </a:ext>
            </a:extLst>
          </p:cNvPr>
          <p:cNvPicPr>
            <a:picLocks noChangeAspect="1"/>
          </p:cNvPicPr>
          <p:nvPr/>
        </p:nvPicPr>
        <p:blipFill>
          <a:blip r:embed="rId5"/>
          <a:stretch>
            <a:fillRect/>
          </a:stretch>
        </p:blipFill>
        <p:spPr>
          <a:xfrm>
            <a:off x="6664825" y="1099703"/>
            <a:ext cx="5207137" cy="4699852"/>
          </a:xfrm>
          <a:prstGeom prst="rect">
            <a:avLst/>
          </a:prstGeom>
        </p:spPr>
      </p:pic>
    </p:spTree>
    <p:extLst>
      <p:ext uri="{BB962C8B-B14F-4D97-AF65-F5344CB8AC3E}">
        <p14:creationId xmlns:p14="http://schemas.microsoft.com/office/powerpoint/2010/main" val="2812217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2" y="247911"/>
            <a:ext cx="10729912"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a:spcBef>
                <a:spcPct val="0"/>
              </a:spcBef>
              <a:buClr>
                <a:srgbClr val="FC1921"/>
              </a:buClr>
              <a:defRPr/>
            </a:pPr>
            <a:r>
              <a:rPr lang="en-US" sz="3200" dirty="0">
                <a:solidFill>
                  <a:schemeClr val="tx1"/>
                </a:solidFill>
                <a:latin typeface="Arial" panose="020B0604020202020204" pitchFamily="34" charset="0"/>
                <a:ea typeface="+mj-ea"/>
                <a:cs typeface="Arial" panose="020B0604020202020204" pitchFamily="34" charset="0"/>
              </a:rPr>
              <a:t>Achtung </a:t>
            </a:r>
            <a:r>
              <a:rPr lang="en-US" sz="3200" dirty="0" err="1">
                <a:solidFill>
                  <a:schemeClr val="tx1"/>
                </a:solidFill>
                <a:latin typeface="Arial" panose="020B0604020202020204" pitchFamily="34" charset="0"/>
                <a:ea typeface="+mj-ea"/>
                <a:cs typeface="Arial" panose="020B0604020202020204" pitchFamily="34" charset="0"/>
              </a:rPr>
              <a:t>bei</a:t>
            </a:r>
            <a:r>
              <a:rPr lang="en-US" sz="3200" dirty="0">
                <a:solidFill>
                  <a:schemeClr val="tx1"/>
                </a:solidFill>
                <a:latin typeface="Arial" panose="020B0604020202020204" pitchFamily="34" charset="0"/>
                <a:ea typeface="+mj-ea"/>
                <a:cs typeface="Arial" panose="020B0604020202020204" pitchFamily="34" charset="0"/>
              </a:rPr>
              <a:t> </a:t>
            </a:r>
            <a:r>
              <a:rPr lang="en-US" sz="3200" dirty="0" err="1">
                <a:solidFill>
                  <a:schemeClr val="tx1"/>
                </a:solidFill>
                <a:latin typeface="Arial" panose="020B0604020202020204" pitchFamily="34" charset="0"/>
                <a:ea typeface="+mj-ea"/>
                <a:cs typeface="Arial" panose="020B0604020202020204" pitchFamily="34" charset="0"/>
              </a:rPr>
              <a:t>geschwächtem</a:t>
            </a:r>
            <a:r>
              <a:rPr lang="en-US" sz="3200" dirty="0">
                <a:solidFill>
                  <a:schemeClr val="tx1"/>
                </a:solidFill>
                <a:latin typeface="Arial" panose="020B0604020202020204" pitchFamily="34" charset="0"/>
                <a:ea typeface="+mj-ea"/>
                <a:cs typeface="Arial" panose="020B0604020202020204" pitchFamily="34" charset="0"/>
              </a:rPr>
              <a:t> </a:t>
            </a:r>
            <a:r>
              <a:rPr lang="en-US" sz="3200" dirty="0" err="1">
                <a:solidFill>
                  <a:schemeClr val="tx1"/>
                </a:solidFill>
                <a:latin typeface="Arial" panose="020B0604020202020204" pitchFamily="34" charset="0"/>
                <a:ea typeface="+mj-ea"/>
                <a:cs typeface="Arial" panose="020B0604020202020204" pitchFamily="34" charset="0"/>
              </a:rPr>
              <a:t>Immunsystem</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91</a:t>
            </a:fld>
            <a:endParaRPr lang="de-DE" dirty="0"/>
          </a:p>
        </p:txBody>
      </p:sp>
      <p:sp>
        <p:nvSpPr>
          <p:cNvPr id="6" name="Textfeld 5">
            <a:extLst>
              <a:ext uri="{FF2B5EF4-FFF2-40B4-BE49-F238E27FC236}">
                <a16:creationId xmlns:a16="http://schemas.microsoft.com/office/drawing/2014/main" id="{93F997A8-7C5B-04F6-6C97-68A84920F39E}"/>
              </a:ext>
            </a:extLst>
          </p:cNvPr>
          <p:cNvSpPr txBox="1"/>
          <p:nvPr/>
        </p:nvSpPr>
        <p:spPr>
          <a:xfrm>
            <a:off x="4364808" y="4761326"/>
            <a:ext cx="6635956" cy="1785104"/>
          </a:xfrm>
          <a:prstGeom prst="rect">
            <a:avLst/>
          </a:prstGeom>
          <a:noFill/>
        </p:spPr>
        <p:txBody>
          <a:bodyPr wrap="square" rtlCol="0">
            <a:spAutoFit/>
          </a:bodyPr>
          <a:lstStyle/>
          <a:p>
            <a:r>
              <a:rPr lang="de-DE" sz="1100" dirty="0">
                <a:latin typeface="Montserrat Light" panose="00000400000000000000" pitchFamily="2" charset="0"/>
              </a:rPr>
              <a:t>1. Standardimpfungen im Erwachsenenalter</a:t>
            </a:r>
          </a:p>
          <a:p>
            <a:r>
              <a:rPr lang="de-DE" sz="1100" dirty="0">
                <a:latin typeface="Montserrat Light" panose="00000400000000000000" pitchFamily="2" charset="0"/>
              </a:rPr>
              <a:t>2. Indikationsimpfungen, u.a. empfohlen für Menschen mit einer Immunschwäche,</a:t>
            </a:r>
          </a:p>
          <a:p>
            <a:r>
              <a:rPr lang="de-DE" sz="1100" dirty="0">
                <a:latin typeface="Montserrat Light" panose="00000400000000000000" pitchFamily="2" charset="0"/>
              </a:rPr>
              <a:t>im Vorfeld einer immunsuppressiven Therapie oder Organtransplantation</a:t>
            </a:r>
          </a:p>
          <a:p>
            <a:r>
              <a:rPr lang="de-DE" sz="1100" dirty="0">
                <a:latin typeface="Montserrat Light" panose="00000400000000000000" pitchFamily="2" charset="0"/>
              </a:rPr>
              <a:t>3. Reiseimpfungen</a:t>
            </a:r>
          </a:p>
          <a:p>
            <a:r>
              <a:rPr lang="de-DE" sz="1100" dirty="0">
                <a:latin typeface="Montserrat Light" panose="00000400000000000000" pitchFamily="2" charset="0"/>
              </a:rPr>
              <a:t>* Bei diesen Impfungen sollten sie mit Ihrem Arzt über eine </a:t>
            </a:r>
            <a:r>
              <a:rPr lang="de-DE" sz="1100" dirty="0" err="1">
                <a:latin typeface="Montserrat Light" panose="00000400000000000000" pitchFamily="2" charset="0"/>
              </a:rPr>
              <a:t>Titerkontrolle</a:t>
            </a:r>
            <a:r>
              <a:rPr lang="de-DE" sz="1100" dirty="0">
                <a:latin typeface="Montserrat Light" panose="00000400000000000000" pitchFamily="2" charset="0"/>
              </a:rPr>
              <a:t> sprechen. Zeigt diese eine zu niedrige Antikörperkonzentration sollte eine Auffrischimpfung bis spätestens zwei Wochen vor Beginn einer immunsupprimierenden Therapie, bzw. einer Transplantation erfolgt sein.</a:t>
            </a:r>
          </a:p>
          <a:p>
            <a:r>
              <a:rPr lang="de-DE" sz="1100" dirty="0">
                <a:latin typeface="Montserrat Light" panose="00000400000000000000" pitchFamily="2" charset="0"/>
              </a:rPr>
              <a:t># Sequenzielle Impfung mit einem 13-valenten </a:t>
            </a:r>
            <a:r>
              <a:rPr lang="de-DE" sz="1100" dirty="0" err="1">
                <a:latin typeface="Montserrat Light" panose="00000400000000000000" pitchFamily="2" charset="0"/>
              </a:rPr>
              <a:t>Konjugatimpfstoff</a:t>
            </a:r>
            <a:r>
              <a:rPr lang="de-DE" sz="1100" dirty="0">
                <a:latin typeface="Montserrat Light" panose="00000400000000000000" pitchFamily="2" charset="0"/>
              </a:rPr>
              <a:t> gefolgt von einer Impfung </a:t>
            </a:r>
          </a:p>
          <a:p>
            <a:r>
              <a:rPr lang="de-DE" sz="1100" dirty="0">
                <a:latin typeface="Montserrat Light" panose="00000400000000000000" pitchFamily="2" charset="0"/>
              </a:rPr>
              <a:t>mit einem 23-valenten Polysaccharid-Impfstoff nach 6-12 Monate</a:t>
            </a:r>
          </a:p>
        </p:txBody>
      </p:sp>
      <p:sp>
        <p:nvSpPr>
          <p:cNvPr id="2" name="Textfeld 1">
            <a:extLst>
              <a:ext uri="{FF2B5EF4-FFF2-40B4-BE49-F238E27FC236}">
                <a16:creationId xmlns:a16="http://schemas.microsoft.com/office/drawing/2014/main" id="{1A479935-746C-E632-4D26-18E9E93C8E3C}"/>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hlinkClick r:id="rId3"/>
              </a:rPr>
              <a:t>https://www.wirfuersimpfen.de/sites/default/files/2021-05/2683_2101_PREA_PB_Immun_Ampel_ONLINE_1.pdf</a:t>
            </a:r>
            <a:r>
              <a:rPr lang="de-DE" sz="1000" dirty="0">
                <a:latin typeface="Montserrat Light" panose="00000400000000000000" pitchFamily="2" charset="0"/>
              </a:rPr>
              <a:t> (abgerufen am 12.09.2024)</a:t>
            </a:r>
          </a:p>
        </p:txBody>
      </p:sp>
      <p:pic>
        <p:nvPicPr>
          <p:cNvPr id="7" name="Grafik 6">
            <a:extLst>
              <a:ext uri="{FF2B5EF4-FFF2-40B4-BE49-F238E27FC236}">
                <a16:creationId xmlns:a16="http://schemas.microsoft.com/office/drawing/2014/main" id="{D197B80A-2131-223F-872A-249E5D4CD56A}"/>
              </a:ext>
            </a:extLst>
          </p:cNvPr>
          <p:cNvPicPr>
            <a:picLocks noChangeAspect="1"/>
          </p:cNvPicPr>
          <p:nvPr/>
        </p:nvPicPr>
        <p:blipFill>
          <a:blip r:embed="rId4"/>
          <a:stretch>
            <a:fillRect/>
          </a:stretch>
        </p:blipFill>
        <p:spPr>
          <a:xfrm>
            <a:off x="4648963" y="829290"/>
            <a:ext cx="3975313" cy="2379589"/>
          </a:xfrm>
          <a:prstGeom prst="rect">
            <a:avLst/>
          </a:prstGeom>
          <a:effectLst>
            <a:outerShdw blurRad="63500" sx="102000" sy="102000" algn="ctr" rotWithShape="0">
              <a:prstClr val="black">
                <a:alpha val="40000"/>
              </a:prstClr>
            </a:outerShdw>
          </a:effectLst>
        </p:spPr>
      </p:pic>
      <p:pic>
        <p:nvPicPr>
          <p:cNvPr id="9" name="Grafik 8">
            <a:extLst>
              <a:ext uri="{FF2B5EF4-FFF2-40B4-BE49-F238E27FC236}">
                <a16:creationId xmlns:a16="http://schemas.microsoft.com/office/drawing/2014/main" id="{BEA8C87E-FEB9-C9DA-73BE-A8DACBFC58AE}"/>
              </a:ext>
            </a:extLst>
          </p:cNvPr>
          <p:cNvPicPr>
            <a:picLocks noChangeAspect="1"/>
          </p:cNvPicPr>
          <p:nvPr/>
        </p:nvPicPr>
        <p:blipFill>
          <a:blip r:embed="rId5"/>
          <a:stretch>
            <a:fillRect/>
          </a:stretch>
        </p:blipFill>
        <p:spPr>
          <a:xfrm>
            <a:off x="367323" y="829290"/>
            <a:ext cx="3737952" cy="5598236"/>
          </a:xfrm>
          <a:prstGeom prst="rect">
            <a:avLst/>
          </a:prstGeom>
          <a:effectLst>
            <a:outerShdw blurRad="63500" sx="102000" sy="102000" algn="ctr" rotWithShape="0">
              <a:prstClr val="black">
                <a:alpha val="40000"/>
              </a:prstClr>
            </a:outerShdw>
          </a:effectLst>
        </p:spPr>
      </p:pic>
      <p:sp>
        <p:nvSpPr>
          <p:cNvPr id="3" name="Rechteck 2">
            <a:extLst>
              <a:ext uri="{FF2B5EF4-FFF2-40B4-BE49-F238E27FC236}">
                <a16:creationId xmlns:a16="http://schemas.microsoft.com/office/drawing/2014/main" id="{1D1B6107-C175-C857-0EB5-B145E52C4D79}"/>
              </a:ext>
            </a:extLst>
          </p:cNvPr>
          <p:cNvSpPr/>
          <p:nvPr/>
        </p:nvSpPr>
        <p:spPr>
          <a:xfrm>
            <a:off x="6865219" y="1445595"/>
            <a:ext cx="1754164" cy="298287"/>
          </a:xfrm>
          <a:prstGeom prst="rect">
            <a:avLst/>
          </a:prstGeom>
          <a:solidFill>
            <a:srgbClr val="FF0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200" dirty="0">
                <a:solidFill>
                  <a:schemeClr val="tx1"/>
                </a:solidFill>
              </a:rPr>
              <a:t>Nicht STIKO</a:t>
            </a:r>
          </a:p>
        </p:txBody>
      </p:sp>
    </p:spTree>
    <p:extLst>
      <p:ext uri="{BB962C8B-B14F-4D97-AF65-F5344CB8AC3E}">
        <p14:creationId xmlns:p14="http://schemas.microsoft.com/office/powerpoint/2010/main" val="2017559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hink-cell data - do not delete" hidden="1">
            <a:extLst>
              <a:ext uri="{FF2B5EF4-FFF2-40B4-BE49-F238E27FC236}">
                <a16:creationId xmlns:a16="http://schemas.microsoft.com/office/drawing/2014/main" id="{B7C1757B-B90F-6C16-B111-3ADDE2E1C2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38" name="think-cell data - do not delete" hidden="1">
                        <a:extLst>
                          <a:ext uri="{FF2B5EF4-FFF2-40B4-BE49-F238E27FC236}">
                            <a16:creationId xmlns:a16="http://schemas.microsoft.com/office/drawing/2014/main" id="{B7C1757B-B90F-6C16-B111-3ADDE2E1C2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Box 43">
            <a:extLst>
              <a:ext uri="{FF2B5EF4-FFF2-40B4-BE49-F238E27FC236}">
                <a16:creationId xmlns:a16="http://schemas.microsoft.com/office/drawing/2014/main" id="{90894461-A1E9-498A-B129-B8DCB6F7D83B}"/>
              </a:ext>
            </a:extLst>
          </p:cNvPr>
          <p:cNvSpPr txBox="1"/>
          <p:nvPr/>
        </p:nvSpPr>
        <p:spPr>
          <a:xfrm>
            <a:off x="347663" y="5232055"/>
            <a:ext cx="11509373" cy="928343"/>
          </a:xfrm>
          <a:prstGeom prst="rect">
            <a:avLst/>
          </a:prstGeom>
          <a:solidFill>
            <a:schemeClr val="bg1">
              <a:lumMod val="95000"/>
            </a:schemeClr>
          </a:solidFill>
        </p:spPr>
        <p:txBody>
          <a:bodyPr wrap="square" rtlCol="0" anchor="ctr" anchorCtr="0">
            <a:noAutofit/>
          </a:bodyPr>
          <a:lstStyle/>
          <a:p>
            <a:pPr marL="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DE" sz="1800" b="0" i="0" u="none" strike="noStrike" kern="1200" cap="none" spc="0" normalizeH="0" baseline="0" noProof="0">
                <a:ln>
                  <a:noFill/>
                </a:ln>
                <a:solidFill>
                  <a:srgbClr val="544F40"/>
                </a:solidFill>
                <a:effectLst/>
                <a:uLnTx/>
                <a:uFillTx/>
                <a:ea typeface="+mn-ea"/>
                <a:cs typeface="Noto Sans"/>
              </a:rPr>
              <a:t>Obwohl RSV bei Kindern eine erhebliche Morbidität verursacht, sind die Inzidenz</a:t>
            </a:r>
            <a:br>
              <a:rPr kumimoji="0" lang="de-DE" sz="1800" b="0" i="0" u="none" strike="noStrike" kern="1200" cap="none" spc="0" normalizeH="0" baseline="0" noProof="0">
                <a:ln>
                  <a:noFill/>
                </a:ln>
                <a:solidFill>
                  <a:srgbClr val="544F40"/>
                </a:solidFill>
                <a:effectLst/>
                <a:uLnTx/>
                <a:uFillTx/>
                <a:ea typeface="+mn-ea"/>
                <a:cs typeface="Noto Sans"/>
              </a:rPr>
            </a:br>
            <a:r>
              <a:rPr kumimoji="0" lang="de-DE" sz="1800" b="0" i="0" u="none" strike="noStrike" kern="1200" cap="none" spc="0" normalizeH="0" baseline="0" noProof="0">
                <a:ln>
                  <a:noFill/>
                </a:ln>
                <a:solidFill>
                  <a:srgbClr val="544F40"/>
                </a:solidFill>
                <a:effectLst/>
                <a:uLnTx/>
                <a:uFillTx/>
                <a:ea typeface="+mn-ea"/>
                <a:cs typeface="Noto Sans"/>
              </a:rPr>
              <a:t>von </a:t>
            </a:r>
            <a:r>
              <a:rPr kumimoji="0" lang="de-DE" sz="1800" b="1" i="0" u="none" strike="noStrike" kern="1200" cap="none" spc="0" normalizeH="0" baseline="0" noProof="0">
                <a:ln>
                  <a:noFill/>
                </a:ln>
                <a:solidFill>
                  <a:srgbClr val="544F40"/>
                </a:solidFill>
                <a:effectLst/>
                <a:uLnTx/>
                <a:uFillTx/>
                <a:ea typeface="+mn-ea"/>
                <a:cs typeface="Noto Sans"/>
              </a:rPr>
              <a:t>Hospitalisierungen und die Sterblichkeit </a:t>
            </a:r>
            <a:r>
              <a:rPr kumimoji="0" lang="de-DE" sz="1800" b="0" i="0" u="none" strike="noStrike" kern="1200" cap="none" spc="0" normalizeH="0" baseline="0" noProof="0">
                <a:ln>
                  <a:noFill/>
                </a:ln>
                <a:solidFill>
                  <a:srgbClr val="544F40"/>
                </a:solidFill>
                <a:effectLst/>
                <a:uLnTx/>
                <a:uFillTx/>
                <a:ea typeface="+mn-ea"/>
                <a:cs typeface="Noto Sans"/>
              </a:rPr>
              <a:t>bei </a:t>
            </a:r>
            <a:r>
              <a:rPr kumimoji="0" lang="de-DE" sz="1800" b="1" i="0" u="none" strike="noStrike" kern="1200" cap="none" spc="0" normalizeH="0" baseline="0" noProof="0">
                <a:ln>
                  <a:noFill/>
                </a:ln>
                <a:solidFill>
                  <a:srgbClr val="544F40"/>
                </a:solidFill>
                <a:effectLst/>
                <a:uLnTx/>
                <a:uFillTx/>
                <a:ea typeface="+mn-ea"/>
                <a:cs typeface="Noto Sans"/>
              </a:rPr>
              <a:t>älteren Erwachsenen </a:t>
            </a:r>
            <a:r>
              <a:rPr kumimoji="0" lang="de-DE" sz="1800" b="0" i="0" u="none" strike="noStrike" kern="1200" cap="none" spc="0" normalizeH="0" baseline="0" noProof="0">
                <a:ln>
                  <a:noFill/>
                </a:ln>
                <a:solidFill>
                  <a:srgbClr val="544F40"/>
                </a:solidFill>
                <a:effectLst/>
                <a:uLnTx/>
                <a:uFillTx/>
                <a:ea typeface="+mn-ea"/>
                <a:cs typeface="Noto Sans"/>
              </a:rPr>
              <a:t>wesentlich höher.</a:t>
            </a:r>
            <a:endParaRPr kumimoji="0" lang="en-GB" sz="1800" b="0" i="0" u="none" strike="noStrike" kern="1200" cap="none" spc="0" normalizeH="0" baseline="30000" noProof="0">
              <a:ln>
                <a:noFill/>
              </a:ln>
              <a:solidFill>
                <a:srgbClr val="544F40"/>
              </a:solidFill>
              <a:effectLst/>
              <a:uLnTx/>
              <a:uFillTx/>
              <a:ea typeface="+mn-ea"/>
              <a:cs typeface="Noto Sans"/>
            </a:endParaRPr>
          </a:p>
        </p:txBody>
      </p:sp>
      <p:sp>
        <p:nvSpPr>
          <p:cNvPr id="14" name="Rectangle 71">
            <a:extLst>
              <a:ext uri="{FF2B5EF4-FFF2-40B4-BE49-F238E27FC236}">
                <a16:creationId xmlns:a16="http://schemas.microsoft.com/office/drawing/2014/main" id="{9DC95AF1-E3A6-4B48-806C-30423324BD65}"/>
              </a:ext>
            </a:extLst>
          </p:cNvPr>
          <p:cNvSpPr/>
          <p:nvPr/>
        </p:nvSpPr>
        <p:spPr>
          <a:xfrm>
            <a:off x="6369978" y="4399523"/>
            <a:ext cx="5487059" cy="461665"/>
          </a:xfrm>
          <a:prstGeom prst="rect">
            <a:avLst/>
          </a:prstGeom>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schemeClr val="accent2"/>
                </a:solidFill>
                <a:effectLst/>
                <a:uLnTx/>
                <a:uFillTx/>
                <a:ea typeface="+mn-ea"/>
                <a:cs typeface="Noto Sans"/>
              </a:rPr>
              <a:t>~2.500 </a:t>
            </a:r>
            <a:r>
              <a:rPr kumimoji="0" lang="de-DE" sz="1600" b="0" i="0" u="none" strike="noStrike" kern="0" cap="none" spc="0" normalizeH="0" baseline="0" noProof="0">
                <a:ln>
                  <a:noFill/>
                </a:ln>
                <a:solidFill>
                  <a:schemeClr val="tx1">
                    <a:lumMod val="65000"/>
                    <a:lumOff val="35000"/>
                  </a:schemeClr>
                </a:solidFill>
                <a:effectLst/>
                <a:uLnTx/>
                <a:uFillTx/>
                <a:ea typeface="+mn-ea"/>
                <a:cs typeface="Noto Sans"/>
              </a:rPr>
              <a:t>Todesfälle</a:t>
            </a:r>
            <a:endParaRPr kumimoji="0" lang="de-DE" sz="2000" b="0" i="0" u="none" strike="noStrike" kern="0" cap="none" spc="0" normalizeH="0" baseline="0" noProof="0">
              <a:ln>
                <a:noFill/>
              </a:ln>
              <a:solidFill>
                <a:schemeClr val="tx1">
                  <a:lumMod val="65000"/>
                  <a:lumOff val="35000"/>
                </a:schemeClr>
              </a:solidFill>
              <a:effectLst/>
              <a:uLnTx/>
              <a:uFillTx/>
              <a:ea typeface="+mn-ea"/>
              <a:cs typeface="Noto Sans"/>
            </a:endParaRPr>
          </a:p>
        </p:txBody>
      </p:sp>
      <p:sp>
        <p:nvSpPr>
          <p:cNvPr id="17" name="Rectangle 69">
            <a:extLst>
              <a:ext uri="{FF2B5EF4-FFF2-40B4-BE49-F238E27FC236}">
                <a16:creationId xmlns:a16="http://schemas.microsoft.com/office/drawing/2014/main" id="{AEBFCCB4-5CFD-4748-9A74-9B26ACFB5C47}"/>
              </a:ext>
            </a:extLst>
          </p:cNvPr>
          <p:cNvSpPr/>
          <p:nvPr/>
        </p:nvSpPr>
        <p:spPr>
          <a:xfrm>
            <a:off x="6369978" y="3452592"/>
            <a:ext cx="5487059" cy="461665"/>
          </a:xfrm>
          <a:prstGeom prst="rect">
            <a:avLst/>
          </a:prstGeom>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schemeClr val="accent2"/>
                </a:solidFill>
                <a:effectLst/>
                <a:uLnTx/>
                <a:uFillTx/>
                <a:ea typeface="+mn-ea"/>
                <a:cs typeface="Noto Sans"/>
              </a:rPr>
              <a:t>~34.400 </a:t>
            </a:r>
            <a:r>
              <a:rPr kumimoji="0" lang="de-DE" sz="1600" b="0" i="0" u="none" strike="noStrike" kern="0" cap="none" spc="0" normalizeH="0" baseline="0" noProof="0">
                <a:ln>
                  <a:noFill/>
                </a:ln>
                <a:solidFill>
                  <a:schemeClr val="tx1">
                    <a:lumMod val="65000"/>
                    <a:lumOff val="35000"/>
                  </a:schemeClr>
                </a:solidFill>
                <a:effectLst/>
                <a:uLnTx/>
                <a:uFillTx/>
                <a:ea typeface="+mn-ea"/>
                <a:cs typeface="Noto Sans"/>
              </a:rPr>
              <a:t>Hospitalisierungen</a:t>
            </a:r>
            <a:endParaRPr kumimoji="0" lang="de-DE" sz="2000" b="0" i="0" u="none" strike="noStrike" kern="0" cap="none" spc="0" normalizeH="0" baseline="0" noProof="0">
              <a:ln>
                <a:noFill/>
              </a:ln>
              <a:solidFill>
                <a:schemeClr val="tx1">
                  <a:lumMod val="65000"/>
                  <a:lumOff val="35000"/>
                </a:schemeClr>
              </a:solidFill>
              <a:effectLst/>
              <a:uLnTx/>
              <a:uFillTx/>
              <a:ea typeface="+mn-ea"/>
              <a:cs typeface="Noto Sans"/>
            </a:endParaRPr>
          </a:p>
        </p:txBody>
      </p:sp>
      <p:sp>
        <p:nvSpPr>
          <p:cNvPr id="20" name="Rectangle 67">
            <a:extLst>
              <a:ext uri="{FF2B5EF4-FFF2-40B4-BE49-F238E27FC236}">
                <a16:creationId xmlns:a16="http://schemas.microsoft.com/office/drawing/2014/main" id="{6EBD152D-A48B-4607-AD7D-5D573E4736A3}"/>
              </a:ext>
            </a:extLst>
          </p:cNvPr>
          <p:cNvSpPr/>
          <p:nvPr/>
        </p:nvSpPr>
        <p:spPr>
          <a:xfrm>
            <a:off x="437556" y="3452592"/>
            <a:ext cx="5487059" cy="461665"/>
          </a:xfrm>
          <a:prstGeom prst="rect">
            <a:avLst/>
          </a:prstGeom>
        </p:spPr>
        <p:txBody>
          <a:bodyPr wrap="square">
            <a:spAutoFit/>
          </a:bodyPr>
          <a:lstStyle/>
          <a:p>
            <a:pPr marL="0" marR="0" lvl="0" indent="0" algn="ctr" defTabSz="914377" eaLnBrk="1" fontAlgn="auto" latinLnBrk="0" hangingPunct="1">
              <a:lnSpc>
                <a:spcPct val="100000"/>
              </a:lnSpc>
              <a:spcBef>
                <a:spcPts val="600"/>
              </a:spcBef>
              <a:spcAft>
                <a:spcPts val="0"/>
              </a:spcAft>
              <a:buClrTx/>
              <a:buSzTx/>
              <a:buFontTx/>
              <a:buNone/>
              <a:tabLst/>
              <a:defRPr/>
            </a:pPr>
            <a:r>
              <a:rPr kumimoji="0" lang="de-DE" sz="2400" b="1" i="0" u="none" strike="noStrike" kern="0" cap="none" spc="0" normalizeH="0" baseline="0" noProof="0">
                <a:ln>
                  <a:noFill/>
                </a:ln>
                <a:solidFill>
                  <a:schemeClr val="accent2"/>
                </a:solidFill>
                <a:effectLst/>
                <a:uLnTx/>
                <a:uFillTx/>
                <a:ea typeface="+mn-ea"/>
                <a:cs typeface="Noto Sans"/>
              </a:rPr>
              <a:t>~26.000 </a:t>
            </a:r>
            <a:r>
              <a:rPr kumimoji="0" lang="de-DE" sz="1600" b="0" i="0" u="none" strike="noStrike" kern="0" cap="none" spc="0" normalizeH="0" baseline="0" noProof="0">
                <a:ln>
                  <a:noFill/>
                </a:ln>
                <a:solidFill>
                  <a:schemeClr val="tx1">
                    <a:lumMod val="65000"/>
                    <a:lumOff val="35000"/>
                  </a:schemeClr>
                </a:solidFill>
                <a:effectLst/>
                <a:uLnTx/>
                <a:uFillTx/>
                <a:ea typeface="+mn-ea"/>
                <a:cs typeface="Noto Sans"/>
              </a:rPr>
              <a:t>Hospitalisierungen</a:t>
            </a:r>
            <a:endParaRPr kumimoji="0" lang="de-DE" sz="2000" b="0" i="0" u="none" strike="noStrike" kern="0" cap="none" spc="0" normalizeH="0" baseline="0" noProof="0">
              <a:ln>
                <a:noFill/>
              </a:ln>
              <a:solidFill>
                <a:schemeClr val="tx1">
                  <a:lumMod val="65000"/>
                  <a:lumOff val="35000"/>
                </a:schemeClr>
              </a:solidFill>
              <a:effectLst/>
              <a:uLnTx/>
              <a:uFillTx/>
              <a:ea typeface="+mn-ea"/>
              <a:cs typeface="Noto Sans"/>
            </a:endParaRPr>
          </a:p>
        </p:txBody>
      </p:sp>
      <p:sp>
        <p:nvSpPr>
          <p:cNvPr id="23" name="Rectangle 65">
            <a:extLst>
              <a:ext uri="{FF2B5EF4-FFF2-40B4-BE49-F238E27FC236}">
                <a16:creationId xmlns:a16="http://schemas.microsoft.com/office/drawing/2014/main" id="{2F8CC15D-87CF-473F-8262-D46D625B95FC}"/>
              </a:ext>
            </a:extLst>
          </p:cNvPr>
          <p:cNvSpPr/>
          <p:nvPr/>
        </p:nvSpPr>
        <p:spPr>
          <a:xfrm>
            <a:off x="437556" y="4399522"/>
            <a:ext cx="5487059" cy="461665"/>
          </a:xfrm>
          <a:prstGeom prst="rect">
            <a:avLst/>
          </a:prstGeom>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lang="de-DE" sz="2400" b="1" kern="0">
                <a:solidFill>
                  <a:schemeClr val="accent2"/>
                </a:solidFill>
                <a:cs typeface="Noto Sans"/>
              </a:rPr>
              <a:t>3</a:t>
            </a:r>
            <a:r>
              <a:rPr kumimoji="0" lang="de-DE" sz="2000" b="1" i="0" u="none" strike="noStrike" kern="0" cap="none" spc="0" normalizeH="0" baseline="0" noProof="0">
                <a:ln>
                  <a:noFill/>
                </a:ln>
                <a:solidFill>
                  <a:schemeClr val="tx1">
                    <a:lumMod val="65000"/>
                    <a:lumOff val="35000"/>
                  </a:schemeClr>
                </a:solidFill>
                <a:effectLst/>
                <a:uLnTx/>
                <a:uFillTx/>
                <a:ea typeface="+mn-ea"/>
                <a:cs typeface="Noto Sans"/>
              </a:rPr>
              <a:t> </a:t>
            </a:r>
            <a:r>
              <a:rPr kumimoji="0" lang="de-DE" sz="1600" b="0" i="0" u="none" strike="noStrike" kern="0" cap="none" spc="0" normalizeH="0" baseline="0" noProof="0">
                <a:ln>
                  <a:noFill/>
                </a:ln>
                <a:solidFill>
                  <a:schemeClr val="tx1">
                    <a:lumMod val="65000"/>
                    <a:lumOff val="35000"/>
                  </a:schemeClr>
                </a:solidFill>
                <a:effectLst/>
                <a:uLnTx/>
                <a:uFillTx/>
                <a:ea typeface="+mn-ea"/>
                <a:cs typeface="Noto Sans"/>
              </a:rPr>
              <a:t>Todesfälle</a:t>
            </a:r>
            <a:endParaRPr kumimoji="0" lang="de-DE" sz="2000" b="0" i="0" u="none" strike="noStrike" kern="0" cap="none" spc="0" normalizeH="0" baseline="0" noProof="0">
              <a:ln>
                <a:noFill/>
              </a:ln>
              <a:solidFill>
                <a:schemeClr val="tx1">
                  <a:lumMod val="65000"/>
                  <a:lumOff val="35000"/>
                </a:schemeClr>
              </a:solidFill>
              <a:effectLst/>
              <a:uLnTx/>
              <a:uFillTx/>
              <a:ea typeface="+mn-ea"/>
              <a:cs typeface="Noto Sans"/>
            </a:endParaRPr>
          </a:p>
        </p:txBody>
      </p:sp>
      <p:sp>
        <p:nvSpPr>
          <p:cNvPr id="25" name="TextBox 57">
            <a:extLst>
              <a:ext uri="{FF2B5EF4-FFF2-40B4-BE49-F238E27FC236}">
                <a16:creationId xmlns:a16="http://schemas.microsoft.com/office/drawing/2014/main" id="{981988E0-0714-4D0B-9B6A-D7DB5B913AA5}"/>
              </a:ext>
            </a:extLst>
          </p:cNvPr>
          <p:cNvSpPr txBox="1"/>
          <p:nvPr/>
        </p:nvSpPr>
        <p:spPr>
          <a:xfrm>
            <a:off x="437556" y="2323422"/>
            <a:ext cx="5487059" cy="707886"/>
          </a:xfrm>
          <a:prstGeom prst="rect">
            <a:avLst/>
          </a:prstGeom>
          <a:noFill/>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1600" i="0" u="none" strike="noStrike" kern="0" cap="none" spc="0" normalizeH="0" baseline="0" noProof="0">
                <a:ln>
                  <a:noFill/>
                </a:ln>
                <a:solidFill>
                  <a:schemeClr val="tx1">
                    <a:lumMod val="65000"/>
                    <a:lumOff val="35000"/>
                  </a:schemeClr>
                </a:solidFill>
                <a:effectLst/>
                <a:uLnTx/>
                <a:uFillTx/>
                <a:ea typeface="+mn-ea"/>
                <a:cs typeface="Noto Sans"/>
              </a:rPr>
              <a:t>Jährliche Krankheitslast bei Kindern</a:t>
            </a:r>
            <a:br>
              <a:rPr kumimoji="0" lang="de-DE" sz="1600" b="1" i="0" u="none" strike="noStrike" kern="0" cap="none" spc="0" normalizeH="0" baseline="0" noProof="0">
                <a:ln>
                  <a:noFill/>
                </a:ln>
                <a:solidFill>
                  <a:srgbClr val="4573C4"/>
                </a:solidFill>
                <a:effectLst/>
                <a:uLnTx/>
                <a:uFillTx/>
                <a:ea typeface="+mn-ea"/>
                <a:cs typeface="Noto Sans"/>
              </a:rPr>
            </a:br>
            <a:r>
              <a:rPr kumimoji="0" lang="de-DE" sz="2400" b="1" i="0" u="none" strike="noStrike" kern="0" cap="none" spc="0" normalizeH="0" baseline="0" noProof="0">
                <a:ln>
                  <a:noFill/>
                </a:ln>
                <a:solidFill>
                  <a:schemeClr val="accent2"/>
                </a:solidFill>
                <a:effectLst/>
                <a:uLnTx/>
                <a:uFillTx/>
                <a:ea typeface="+mn-ea"/>
                <a:cs typeface="Noto Sans"/>
              </a:rPr>
              <a:t>unter 2 Jahren </a:t>
            </a:r>
            <a:endParaRPr kumimoji="0" lang="de-DE" sz="1400" b="1" i="0" u="none" strike="noStrike" kern="0" cap="none" spc="0" normalizeH="0" baseline="0" noProof="0">
              <a:ln>
                <a:noFill/>
              </a:ln>
              <a:solidFill>
                <a:schemeClr val="accent2"/>
              </a:solidFill>
              <a:effectLst/>
              <a:uLnTx/>
              <a:uFillTx/>
              <a:ea typeface="+mn-ea"/>
              <a:cs typeface="Noto Sans"/>
            </a:endParaRPr>
          </a:p>
        </p:txBody>
      </p:sp>
      <p:sp>
        <p:nvSpPr>
          <p:cNvPr id="26" name="TextBox 58">
            <a:extLst>
              <a:ext uri="{FF2B5EF4-FFF2-40B4-BE49-F238E27FC236}">
                <a16:creationId xmlns:a16="http://schemas.microsoft.com/office/drawing/2014/main" id="{A9F99136-B6D8-438A-976B-93714D0434C2}"/>
              </a:ext>
            </a:extLst>
          </p:cNvPr>
          <p:cNvSpPr txBox="1"/>
          <p:nvPr/>
        </p:nvSpPr>
        <p:spPr>
          <a:xfrm>
            <a:off x="6369978" y="2323422"/>
            <a:ext cx="5487059" cy="707886"/>
          </a:xfrm>
          <a:prstGeom prst="rect">
            <a:avLst/>
          </a:prstGeom>
          <a:noFill/>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1600" i="0" u="none" strike="noStrike" kern="0" cap="none" spc="0" normalizeH="0" baseline="0" noProof="0">
                <a:ln>
                  <a:noFill/>
                </a:ln>
                <a:solidFill>
                  <a:schemeClr val="tx1">
                    <a:lumMod val="65000"/>
                    <a:lumOff val="35000"/>
                  </a:schemeClr>
                </a:solidFill>
                <a:effectLst/>
                <a:uLnTx/>
                <a:uFillTx/>
                <a:ea typeface="+mn-ea"/>
                <a:cs typeface="Noto Sans"/>
              </a:rPr>
              <a:t>Jährliche Krankheitslast bei älteren Erwachsenen </a:t>
            </a:r>
            <a:br>
              <a:rPr kumimoji="0" lang="de-DE" sz="1600" b="1" i="0" u="none" strike="noStrike" kern="0" cap="none" spc="0" normalizeH="0" baseline="0" noProof="0">
                <a:ln>
                  <a:noFill/>
                </a:ln>
                <a:solidFill>
                  <a:srgbClr val="4573C4"/>
                </a:solidFill>
                <a:effectLst/>
                <a:uLnTx/>
                <a:uFillTx/>
                <a:ea typeface="+mn-ea"/>
                <a:cs typeface="Noto Sans"/>
              </a:rPr>
            </a:br>
            <a:r>
              <a:rPr kumimoji="0" lang="de-DE" sz="2400" b="1" i="0" u="none" strike="noStrike" kern="0" cap="none" spc="0" normalizeH="0" baseline="0" noProof="0">
                <a:ln>
                  <a:noFill/>
                </a:ln>
                <a:solidFill>
                  <a:schemeClr val="accent2"/>
                </a:solidFill>
                <a:effectLst/>
                <a:uLnTx/>
                <a:uFillTx/>
                <a:ea typeface="+mn-ea"/>
                <a:cs typeface="Noto Sans"/>
              </a:rPr>
              <a:t>≥60 Jahren* </a:t>
            </a:r>
            <a:endParaRPr kumimoji="0" lang="de-DE" sz="1400" b="1" i="0" u="none" strike="noStrike" kern="0" cap="none" spc="0" normalizeH="0" baseline="0" noProof="0">
              <a:ln>
                <a:noFill/>
              </a:ln>
              <a:solidFill>
                <a:schemeClr val="accent2"/>
              </a:solidFill>
              <a:effectLst/>
              <a:uLnTx/>
              <a:uFillTx/>
              <a:ea typeface="+mn-ea"/>
              <a:cs typeface="Noto Sans"/>
            </a:endParaRPr>
          </a:p>
        </p:txBody>
      </p:sp>
      <p:sp>
        <p:nvSpPr>
          <p:cNvPr id="4" name="Rectangle 2">
            <a:extLst>
              <a:ext uri="{FF2B5EF4-FFF2-40B4-BE49-F238E27FC236}">
                <a16:creationId xmlns:a16="http://schemas.microsoft.com/office/drawing/2014/main" id="{154C9FE0-FA0E-ED4E-AD78-3F60C9F1EC4D}"/>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35" name="Textplatzhalter 34">
            <a:extLst>
              <a:ext uri="{FF2B5EF4-FFF2-40B4-BE49-F238E27FC236}">
                <a16:creationId xmlns:a16="http://schemas.microsoft.com/office/drawing/2014/main" id="{89348FA2-8566-8D20-A5C9-3DFB24417D9D}"/>
              </a:ext>
            </a:extLst>
          </p:cNvPr>
          <p:cNvSpPr>
            <a:spLocks noGrp="1"/>
          </p:cNvSpPr>
          <p:nvPr>
            <p:ph type="body" sz="quarter" idx="13"/>
          </p:nvPr>
        </p:nvSpPr>
        <p:spPr>
          <a:xfrm>
            <a:off x="365125" y="6308357"/>
            <a:ext cx="10336213" cy="529430"/>
          </a:xfrm>
        </p:spPr>
        <p:txBody>
          <a:bodyPr/>
          <a:lstStyle/>
          <a:p>
            <a:pPr defTabSz="1219170">
              <a:lnSpc>
                <a:spcPct val="100000"/>
              </a:lnSpc>
              <a:buClr>
                <a:srgbClr val="544F40"/>
              </a:buClr>
              <a:defRPr/>
            </a:pP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1. Wick, M. </a:t>
            </a:r>
            <a:r>
              <a:rPr kumimoji="0" lang="en-GB" sz="1000" i="1" u="none" strike="noStrike" kern="1200" cap="none" spc="0" normalizeH="0" baseline="0" noProof="0" dirty="0">
                <a:ln>
                  <a:noFill/>
                </a:ln>
                <a:solidFill>
                  <a:schemeClr val="tx1">
                    <a:lumMod val="65000"/>
                    <a:lumOff val="35000"/>
                  </a:schemeClr>
                </a:solidFill>
                <a:effectLst/>
                <a:uLnTx/>
                <a:uFillTx/>
                <a:ea typeface="+mn-ea"/>
                <a:cs typeface="Noto Sans"/>
              </a:rPr>
              <a:t>et al.</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a:t>
            </a:r>
            <a:r>
              <a:rPr kumimoji="0" lang="en-US" sz="1000" i="0" u="none" strike="noStrike" kern="1200" cap="none" spc="0" normalizeH="0" baseline="0" noProof="0" dirty="0">
                <a:ln>
                  <a:noFill/>
                </a:ln>
                <a:solidFill>
                  <a:schemeClr val="tx1">
                    <a:lumMod val="65000"/>
                    <a:lumOff val="35000"/>
                  </a:schemeClr>
                </a:solidFill>
                <a:effectLst/>
                <a:uLnTx/>
                <a:uFillTx/>
                <a:ea typeface="+mn-ea"/>
                <a:cs typeface="Noto Sans"/>
              </a:rPr>
              <a:t>Inpatient Burden of Respiratory Syncytial Virus in Children ≤2 Years of Age in Germany: A Retrospective Analysis of Nationwide Hospitalization Data, 2019-2021. 2. </a:t>
            </a:r>
            <a:r>
              <a:rPr kumimoji="0" lang="en-GB" sz="1000" i="0" u="none" strike="noStrike" kern="1200" cap="none" spc="0" normalizeH="0" baseline="0" noProof="0" dirty="0" err="1">
                <a:ln>
                  <a:noFill/>
                </a:ln>
                <a:solidFill>
                  <a:schemeClr val="tx1">
                    <a:lumMod val="65000"/>
                    <a:lumOff val="35000"/>
                  </a:schemeClr>
                </a:solidFill>
                <a:effectLst/>
                <a:uLnTx/>
                <a:uFillTx/>
                <a:ea typeface="+mn-ea"/>
                <a:cs typeface="Noto Sans"/>
              </a:rPr>
              <a:t>Savic</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M, </a:t>
            </a:r>
            <a:r>
              <a:rPr kumimoji="0" lang="en-GB" sz="1000" i="1" u="none" strike="noStrike" kern="1200" cap="none" spc="0" normalizeH="0" baseline="0" noProof="0" dirty="0">
                <a:ln>
                  <a:noFill/>
                </a:ln>
                <a:solidFill>
                  <a:schemeClr val="tx1">
                    <a:lumMod val="65000"/>
                    <a:lumOff val="35000"/>
                  </a:schemeClr>
                </a:solidFill>
                <a:effectLst/>
                <a:uLnTx/>
                <a:uFillTx/>
                <a:ea typeface="+mn-ea"/>
                <a:cs typeface="Noto Sans"/>
              </a:rPr>
              <a:t>et al.</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a:t>
            </a:r>
            <a:r>
              <a:rPr kumimoji="0" lang="en-GB" sz="1000" i="1" u="none" strike="noStrike" kern="1200" cap="none" spc="0" normalizeH="0" baseline="0" noProof="0" dirty="0">
                <a:ln>
                  <a:noFill/>
                </a:ln>
                <a:solidFill>
                  <a:schemeClr val="tx1">
                    <a:lumMod val="65000"/>
                    <a:lumOff val="35000"/>
                  </a:schemeClr>
                </a:solidFill>
                <a:effectLst/>
                <a:uLnTx/>
                <a:uFillTx/>
                <a:ea typeface="+mn-ea"/>
                <a:cs typeface="Noto Sans"/>
              </a:rPr>
              <a:t>Influenza Other Respir Viruses</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2022; </a:t>
            </a:r>
            <a:r>
              <a:rPr kumimoji="0" lang="en-GB" sz="1000" i="0" u="none" strike="noStrike" kern="1200" cap="none" spc="0" normalizeH="0" baseline="0" noProof="0" dirty="0" err="1">
                <a:ln>
                  <a:noFill/>
                </a:ln>
                <a:solidFill>
                  <a:schemeClr val="tx1">
                    <a:lumMod val="65000"/>
                    <a:lumOff val="35000"/>
                  </a:schemeClr>
                </a:solidFill>
                <a:effectLst/>
                <a:uLnTx/>
                <a:uFillTx/>
                <a:ea typeface="+mn-ea"/>
                <a:cs typeface="Noto Sans"/>
              </a:rPr>
              <a:t>Epub</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ahead of print (doi:10.1111/irv.13031)</a:t>
            </a:r>
          </a:p>
          <a:p>
            <a:pPr defTabSz="1219170">
              <a:lnSpc>
                <a:spcPct val="100000"/>
              </a:lnSpc>
              <a:buClr>
                <a:srgbClr val="544F40"/>
              </a:buClr>
              <a:defRPr/>
            </a:pPr>
            <a:r>
              <a:rPr kumimoji="0" lang="de-DE" sz="1000" i="0" u="none" strike="noStrike" kern="1200" cap="none" spc="0" normalizeH="0" baseline="0" noProof="0" dirty="0">
                <a:ln>
                  <a:noFill/>
                </a:ln>
                <a:solidFill>
                  <a:schemeClr val="tx1">
                    <a:lumMod val="65000"/>
                    <a:lumOff val="35000"/>
                  </a:schemeClr>
                </a:solidFill>
                <a:effectLst/>
                <a:uLnTx/>
                <a:uFillTx/>
                <a:ea typeface="+mn-ea"/>
                <a:cs typeface="Noto Sans"/>
              </a:rPr>
              <a:t>*Geschätzt aufgrund RSV-assoziierten akuten Atemwegsinfektionen bei Erwachsenen ≥60 Jahren in der deutschen Bevölkerung im Jahr 2019.</a:t>
            </a:r>
            <a:endPar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endParaRPr>
          </a:p>
          <a:p>
            <a:pPr marL="0" marR="0" lvl="0" indent="0" algn="l" defTabSz="1219170" rtl="0" eaLnBrk="1" fontAlgn="auto" latinLnBrk="0" hangingPunct="1">
              <a:lnSpc>
                <a:spcPct val="100000"/>
              </a:lnSpc>
              <a:spcBef>
                <a:spcPts val="0"/>
              </a:spcBef>
              <a:spcAft>
                <a:spcPts val="0"/>
              </a:spcAft>
              <a:buClr>
                <a:srgbClr val="544F40"/>
              </a:buClr>
              <a:buSzTx/>
              <a:buFont typeface="Arial" pitchFamily="34" charset="0"/>
              <a:buNone/>
              <a:tabLst/>
              <a:defRPr/>
            </a:pPr>
            <a:endParaRPr kumimoji="0" lang="de-de" sz="1000" i="0" u="none" strike="noStrike" kern="1200" cap="none" spc="0" normalizeH="0" baseline="0" noProof="0" dirty="0">
              <a:ln>
                <a:noFill/>
              </a:ln>
              <a:solidFill>
                <a:schemeClr val="tx1">
                  <a:lumMod val="65000"/>
                  <a:lumOff val="35000"/>
                </a:schemeClr>
              </a:solidFill>
              <a:effectLst/>
              <a:uLnTx/>
              <a:uFillTx/>
              <a:ea typeface="+mn-ea"/>
              <a:cs typeface="Noto Sans"/>
            </a:endParaRPr>
          </a:p>
        </p:txBody>
      </p:sp>
      <p:sp>
        <p:nvSpPr>
          <p:cNvPr id="37" name="Foliennummernplatzhalter 36">
            <a:extLst>
              <a:ext uri="{FF2B5EF4-FFF2-40B4-BE49-F238E27FC236}">
                <a16:creationId xmlns:a16="http://schemas.microsoft.com/office/drawing/2014/main" id="{614CDF64-A563-8227-A0AC-2A9B3D9756C1}"/>
              </a:ext>
            </a:extLst>
          </p:cNvPr>
          <p:cNvSpPr>
            <a:spLocks noGrp="1"/>
          </p:cNvSpPr>
          <p:nvPr>
            <p:ph type="sldNum" sz="quarter" idx="21"/>
          </p:nvPr>
        </p:nvSpPr>
        <p:spPr/>
        <p:txBody>
          <a:bodyPr/>
          <a:lstStyle/>
          <a:p>
            <a:fld id="{9F9F533D-B52E-4A2F-BF72-0ADD2D94BD75}" type="slidenum">
              <a:rPr lang="en-GB" smtClean="0"/>
              <a:pPr/>
              <a:t>92</a:t>
            </a:fld>
            <a:endParaRPr lang="en-GB"/>
          </a:p>
        </p:txBody>
      </p:sp>
      <p:sp>
        <p:nvSpPr>
          <p:cNvPr id="56" name="Rechteck: abgerundete Ecken 55">
            <a:extLst>
              <a:ext uri="{FF2B5EF4-FFF2-40B4-BE49-F238E27FC236}">
                <a16:creationId xmlns:a16="http://schemas.microsoft.com/office/drawing/2014/main" id="{902BB129-162B-CF40-5258-B2DE29F63F4D}"/>
              </a:ext>
            </a:extLst>
          </p:cNvPr>
          <p:cNvSpPr/>
          <p:nvPr/>
        </p:nvSpPr>
        <p:spPr>
          <a:xfrm>
            <a:off x="352424" y="1385077"/>
            <a:ext cx="5572191" cy="72530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sz="1600"/>
              <a:t>Häufige Ursache für Hospitalisierungen bei </a:t>
            </a:r>
            <a:r>
              <a:rPr lang="de-DE" sz="1600" b="1"/>
              <a:t>Kleinkindern</a:t>
            </a:r>
            <a:r>
              <a:rPr lang="de-DE" sz="1600" b="1" baseline="30000"/>
              <a:t>1</a:t>
            </a:r>
          </a:p>
        </p:txBody>
      </p:sp>
      <p:sp>
        <p:nvSpPr>
          <p:cNvPr id="57" name="Rechteck: abgerundete Ecken 56">
            <a:extLst>
              <a:ext uri="{FF2B5EF4-FFF2-40B4-BE49-F238E27FC236}">
                <a16:creationId xmlns:a16="http://schemas.microsoft.com/office/drawing/2014/main" id="{B2218C14-1739-A747-F59F-CDCED8E5DB03}"/>
              </a:ext>
            </a:extLst>
          </p:cNvPr>
          <p:cNvSpPr/>
          <p:nvPr/>
        </p:nvSpPr>
        <p:spPr>
          <a:xfrm>
            <a:off x="6284846" y="1385077"/>
            <a:ext cx="5572191" cy="72530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sz="1600"/>
              <a:t>Häufige Ursache für Hospitalisierungen</a:t>
            </a:r>
            <a:br>
              <a:rPr lang="de-DE" sz="1600"/>
            </a:br>
            <a:r>
              <a:rPr lang="de-DE" sz="1600"/>
              <a:t>und Sterblichkeit bei </a:t>
            </a:r>
            <a:r>
              <a:rPr lang="de-DE" sz="1600" b="1"/>
              <a:t>älteren Erwachsenen</a:t>
            </a:r>
            <a:r>
              <a:rPr lang="de-DE" sz="1600" b="1" baseline="30000"/>
              <a:t>2</a:t>
            </a:r>
          </a:p>
        </p:txBody>
      </p:sp>
      <p:grpSp>
        <p:nvGrpSpPr>
          <p:cNvPr id="53" name="Gruppieren 52">
            <a:extLst>
              <a:ext uri="{FF2B5EF4-FFF2-40B4-BE49-F238E27FC236}">
                <a16:creationId xmlns:a16="http://schemas.microsoft.com/office/drawing/2014/main" id="{0CB293AC-BF20-1581-8473-7301380B0824}"/>
              </a:ext>
            </a:extLst>
          </p:cNvPr>
          <p:cNvGrpSpPr/>
          <p:nvPr/>
        </p:nvGrpSpPr>
        <p:grpSpPr>
          <a:xfrm>
            <a:off x="10650925" y="1426223"/>
            <a:ext cx="1033692" cy="663546"/>
            <a:chOff x="8115255" y="4191216"/>
            <a:chExt cx="1467986" cy="942328"/>
          </a:xfrm>
          <a:solidFill>
            <a:schemeClr val="bg1"/>
          </a:solidFill>
        </p:grpSpPr>
        <p:pic>
          <p:nvPicPr>
            <p:cNvPr id="50" name="Grafik 49" descr="Mann mit Stock Silhouette">
              <a:extLst>
                <a:ext uri="{FF2B5EF4-FFF2-40B4-BE49-F238E27FC236}">
                  <a16:creationId xmlns:a16="http://schemas.microsoft.com/office/drawing/2014/main" id="{92F4EAA1-4D2B-8F46-DBB7-ED26B3EEC8B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40913" y="4191216"/>
              <a:ext cx="942328" cy="942328"/>
            </a:xfrm>
            <a:prstGeom prst="rect">
              <a:avLst/>
            </a:prstGeom>
          </p:spPr>
        </p:pic>
        <p:pic>
          <p:nvPicPr>
            <p:cNvPr id="52" name="Grafik 51" descr="Frau Silhouette">
              <a:extLst>
                <a:ext uri="{FF2B5EF4-FFF2-40B4-BE49-F238E27FC236}">
                  <a16:creationId xmlns:a16="http://schemas.microsoft.com/office/drawing/2014/main" id="{7A85E88D-121B-94F3-BEA5-C217982371E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15255" y="4191216"/>
              <a:ext cx="914400" cy="914400"/>
            </a:xfrm>
            <a:prstGeom prst="rect">
              <a:avLst/>
            </a:prstGeom>
          </p:spPr>
        </p:pic>
      </p:grpSp>
      <p:grpSp>
        <p:nvGrpSpPr>
          <p:cNvPr id="58" name="Gruppieren 57">
            <a:extLst>
              <a:ext uri="{FF2B5EF4-FFF2-40B4-BE49-F238E27FC236}">
                <a16:creationId xmlns:a16="http://schemas.microsoft.com/office/drawing/2014/main" id="{4AFF2FE7-68EE-C643-B444-B5632E1CFA0D}"/>
              </a:ext>
            </a:extLst>
          </p:cNvPr>
          <p:cNvGrpSpPr/>
          <p:nvPr/>
        </p:nvGrpSpPr>
        <p:grpSpPr>
          <a:xfrm>
            <a:off x="4849403" y="1475732"/>
            <a:ext cx="1078786" cy="606724"/>
            <a:chOff x="3858599" y="1240782"/>
            <a:chExt cx="2201117" cy="1237938"/>
          </a:xfrm>
          <a:solidFill>
            <a:schemeClr val="bg1"/>
          </a:solidFill>
        </p:grpSpPr>
        <p:pic>
          <p:nvPicPr>
            <p:cNvPr id="55" name="Grafik 54" descr="Kind mit Ballon Silhouette">
              <a:extLst>
                <a:ext uri="{FF2B5EF4-FFF2-40B4-BE49-F238E27FC236}">
                  <a16:creationId xmlns:a16="http://schemas.microsoft.com/office/drawing/2014/main" id="{CF2983DB-EFE2-D800-FD12-E2F4E0AEF45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38248"/>
            <a:stretch>
              <a:fillRect/>
            </a:stretch>
          </p:blipFill>
          <p:spPr>
            <a:xfrm>
              <a:off x="4322774" y="1240782"/>
              <a:ext cx="1736942" cy="1072589"/>
            </a:xfrm>
            <a:custGeom>
              <a:avLst/>
              <a:gdLst>
                <a:gd name="connsiteX0" fmla="*/ 0 w 1736943"/>
                <a:gd name="connsiteY0" fmla="*/ 0 h 1072589"/>
                <a:gd name="connsiteX1" fmla="*/ 1049210 w 1736943"/>
                <a:gd name="connsiteY1" fmla="*/ 0 h 1072589"/>
                <a:gd name="connsiteX2" fmla="*/ 1066525 w 1736943"/>
                <a:gd name="connsiteY2" fmla="*/ 110271 h 1072589"/>
                <a:gd name="connsiteX3" fmla="*/ 1114150 w 1736943"/>
                <a:gd name="connsiteY3" fmla="*/ 113446 h 1072589"/>
                <a:gd name="connsiteX4" fmla="*/ 1152250 w 1736943"/>
                <a:gd name="connsiteY4" fmla="*/ 116621 h 1072589"/>
                <a:gd name="connsiteX5" fmla="*/ 1187175 w 1736943"/>
                <a:gd name="connsiteY5" fmla="*/ 142021 h 1072589"/>
                <a:gd name="connsiteX6" fmla="*/ 1301475 w 1736943"/>
                <a:gd name="connsiteY6" fmla="*/ 161071 h 1072589"/>
                <a:gd name="connsiteX7" fmla="*/ 1314586 w 1736943"/>
                <a:gd name="connsiteY7" fmla="*/ 0 h 1072589"/>
                <a:gd name="connsiteX8" fmla="*/ 1736943 w 1736943"/>
                <a:gd name="connsiteY8" fmla="*/ 0 h 1072589"/>
                <a:gd name="connsiteX9" fmla="*/ 1736943 w 1736943"/>
                <a:gd name="connsiteY9" fmla="*/ 1072589 h 1072589"/>
                <a:gd name="connsiteX10" fmla="*/ 0 w 1736943"/>
                <a:gd name="connsiteY10" fmla="*/ 1072589 h 10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6943" h="1072589">
                  <a:moveTo>
                    <a:pt x="0" y="0"/>
                  </a:moveTo>
                  <a:lnTo>
                    <a:pt x="1049210" y="0"/>
                  </a:lnTo>
                  <a:lnTo>
                    <a:pt x="1066525" y="110271"/>
                  </a:lnTo>
                  <a:lnTo>
                    <a:pt x="1114150" y="113446"/>
                  </a:lnTo>
                  <a:lnTo>
                    <a:pt x="1152250" y="116621"/>
                  </a:lnTo>
                  <a:lnTo>
                    <a:pt x="1187175" y="142021"/>
                  </a:lnTo>
                  <a:lnTo>
                    <a:pt x="1301475" y="161071"/>
                  </a:lnTo>
                  <a:lnTo>
                    <a:pt x="1314586" y="0"/>
                  </a:lnTo>
                  <a:lnTo>
                    <a:pt x="1736943" y="0"/>
                  </a:lnTo>
                  <a:lnTo>
                    <a:pt x="1736943" y="1072589"/>
                  </a:lnTo>
                  <a:lnTo>
                    <a:pt x="0" y="1072589"/>
                  </a:lnTo>
                  <a:close/>
                </a:path>
              </a:pathLst>
            </a:custGeom>
          </p:spPr>
        </p:pic>
        <p:pic>
          <p:nvPicPr>
            <p:cNvPr id="44" name="Grafik 43" descr="Baby krabbelnd Silhouette">
              <a:extLst>
                <a:ext uri="{FF2B5EF4-FFF2-40B4-BE49-F238E27FC236}">
                  <a16:creationId xmlns:a16="http://schemas.microsoft.com/office/drawing/2014/main" id="{C2857444-7AF3-D50A-D111-E4A7A609ED4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858599" y="1564320"/>
              <a:ext cx="914400" cy="914400"/>
            </a:xfrm>
            <a:prstGeom prst="rect">
              <a:avLst/>
            </a:prstGeom>
          </p:spPr>
        </p:pic>
      </p:grpSp>
      <p:grpSp>
        <p:nvGrpSpPr>
          <p:cNvPr id="64" name="Gruppieren 63">
            <a:extLst>
              <a:ext uri="{FF2B5EF4-FFF2-40B4-BE49-F238E27FC236}">
                <a16:creationId xmlns:a16="http://schemas.microsoft.com/office/drawing/2014/main" id="{8FC0A692-DEDC-6C05-F878-4DB4CB346220}"/>
              </a:ext>
            </a:extLst>
          </p:cNvPr>
          <p:cNvGrpSpPr/>
          <p:nvPr/>
        </p:nvGrpSpPr>
        <p:grpSpPr>
          <a:xfrm>
            <a:off x="564200" y="3244933"/>
            <a:ext cx="5174044" cy="930356"/>
            <a:chOff x="365126" y="3131919"/>
            <a:chExt cx="5572191" cy="930356"/>
          </a:xfrm>
        </p:grpSpPr>
        <p:cxnSp>
          <p:nvCxnSpPr>
            <p:cNvPr id="59" name="Gerader Verbinder 58">
              <a:extLst>
                <a:ext uri="{FF2B5EF4-FFF2-40B4-BE49-F238E27FC236}">
                  <a16:creationId xmlns:a16="http://schemas.microsoft.com/office/drawing/2014/main" id="{24F4268D-2570-D3B5-AFE1-F850CFCB274A}"/>
                </a:ext>
              </a:extLst>
            </p:cNvPr>
            <p:cNvCxnSpPr>
              <a:cxnSpLocks/>
            </p:cNvCxnSpPr>
            <p:nvPr/>
          </p:nvCxnSpPr>
          <p:spPr>
            <a:xfrm flipH="1">
              <a:off x="365126" y="3131919"/>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D1DC1CC2-9032-918C-9FED-665AEEBFD7F1}"/>
                </a:ext>
              </a:extLst>
            </p:cNvPr>
            <p:cNvCxnSpPr>
              <a:cxnSpLocks/>
            </p:cNvCxnSpPr>
            <p:nvPr/>
          </p:nvCxnSpPr>
          <p:spPr>
            <a:xfrm flipH="1">
              <a:off x="365126" y="4062275"/>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uppieren 62">
            <a:extLst>
              <a:ext uri="{FF2B5EF4-FFF2-40B4-BE49-F238E27FC236}">
                <a16:creationId xmlns:a16="http://schemas.microsoft.com/office/drawing/2014/main" id="{E0661EC8-B6DD-EC68-2DDC-F690EABF3ADD}"/>
              </a:ext>
            </a:extLst>
          </p:cNvPr>
          <p:cNvGrpSpPr/>
          <p:nvPr/>
        </p:nvGrpSpPr>
        <p:grpSpPr>
          <a:xfrm>
            <a:off x="6472719" y="3244933"/>
            <a:ext cx="5174044" cy="930356"/>
            <a:chOff x="6273645" y="3131919"/>
            <a:chExt cx="5572191" cy="930356"/>
          </a:xfrm>
        </p:grpSpPr>
        <p:cxnSp>
          <p:nvCxnSpPr>
            <p:cNvPr id="61" name="Gerader Verbinder 60">
              <a:extLst>
                <a:ext uri="{FF2B5EF4-FFF2-40B4-BE49-F238E27FC236}">
                  <a16:creationId xmlns:a16="http://schemas.microsoft.com/office/drawing/2014/main" id="{726E7EC1-ACBC-4B6B-787A-7967E929BEF0}"/>
                </a:ext>
              </a:extLst>
            </p:cNvPr>
            <p:cNvCxnSpPr>
              <a:cxnSpLocks/>
            </p:cNvCxnSpPr>
            <p:nvPr/>
          </p:nvCxnSpPr>
          <p:spPr>
            <a:xfrm flipH="1">
              <a:off x="6273645" y="3131919"/>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FDC925C4-D51C-EA50-719F-E526AC82FC38}"/>
                </a:ext>
              </a:extLst>
            </p:cNvPr>
            <p:cNvCxnSpPr>
              <a:cxnSpLocks/>
            </p:cNvCxnSpPr>
            <p:nvPr/>
          </p:nvCxnSpPr>
          <p:spPr>
            <a:xfrm flipH="1">
              <a:off x="6273645" y="4062275"/>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el 163">
            <a:extLst>
              <a:ext uri="{FF2B5EF4-FFF2-40B4-BE49-F238E27FC236}">
                <a16:creationId xmlns:a16="http://schemas.microsoft.com/office/drawing/2014/main" id="{22EEED1C-9074-A382-24A4-97944914DCB0}"/>
              </a:ext>
            </a:extLst>
          </p:cNvPr>
          <p:cNvSpPr txBox="1">
            <a:spLocks/>
          </p:cNvSpPr>
          <p:nvPr/>
        </p:nvSpPr>
        <p:spPr>
          <a:xfrm>
            <a:off x="347663" y="252721"/>
            <a:ext cx="11460163" cy="430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spcBef>
                <a:spcPts val="1200"/>
              </a:spcBef>
              <a:buClr>
                <a:srgbClr val="FC1921"/>
              </a:buClr>
              <a:defRPr/>
            </a:pPr>
            <a:r>
              <a:rPr lang="de-DE" sz="3200" dirty="0">
                <a:latin typeface="Arial" panose="020B0604020202020204" pitchFamily="34" charset="0"/>
                <a:cs typeface="Arial" panose="020B0604020202020204" pitchFamily="34" charset="0"/>
              </a:rPr>
              <a:t>RSV - </a:t>
            </a:r>
            <a:r>
              <a:rPr lang="de-DE" sz="2000" dirty="0"/>
              <a:t>größte Krankheitslast besteht bei Säuglingen und älteren Erwachsenen</a:t>
            </a:r>
            <a:endParaRPr lang="de-D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998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CE021745-6A5C-CED6-FF7F-6AE9E6AE73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9" name="think-cell data - do not delete" hidden="1">
                        <a:extLst>
                          <a:ext uri="{FF2B5EF4-FFF2-40B4-BE49-F238E27FC236}">
                            <a16:creationId xmlns:a16="http://schemas.microsoft.com/office/drawing/2014/main" id="{CE021745-6A5C-CED6-FF7F-6AE9E6AE732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extplatzhalter 22">
            <a:extLst>
              <a:ext uri="{FF2B5EF4-FFF2-40B4-BE49-F238E27FC236}">
                <a16:creationId xmlns:a16="http://schemas.microsoft.com/office/drawing/2014/main" id="{D07D805C-C89C-0575-DFF1-BAE0F99B3B47}"/>
              </a:ext>
            </a:extLst>
          </p:cNvPr>
          <p:cNvSpPr>
            <a:spLocks noGrp="1"/>
          </p:cNvSpPr>
          <p:nvPr>
            <p:ph type="body" sz="quarter" idx="13"/>
          </p:nvPr>
        </p:nvSpPr>
        <p:spPr>
          <a:xfrm>
            <a:off x="365125" y="6446685"/>
            <a:ext cx="10336213" cy="138499"/>
          </a:xfrm>
        </p:spPr>
        <p:txBody>
          <a:bodyPr/>
          <a:lstStyle/>
          <a:p>
            <a:r>
              <a:rPr lang="en-US" dirty="0" err="1"/>
              <a:t>Epid</a:t>
            </a:r>
            <a:r>
              <a:rPr lang="en-US" dirty="0"/>
              <a:t> Bull 2024;32:3-28 | DOI 10.25646/12470</a:t>
            </a:r>
            <a:endParaRPr lang="de-DE" dirty="0"/>
          </a:p>
        </p:txBody>
      </p:sp>
      <p:sp>
        <p:nvSpPr>
          <p:cNvPr id="14" name="Titel 13">
            <a:extLst>
              <a:ext uri="{FF2B5EF4-FFF2-40B4-BE49-F238E27FC236}">
                <a16:creationId xmlns:a16="http://schemas.microsoft.com/office/drawing/2014/main" id="{C4F54D7D-8C6B-1129-315A-731B408449BF}"/>
              </a:ext>
            </a:extLst>
          </p:cNvPr>
          <p:cNvSpPr>
            <a:spLocks noGrp="1"/>
          </p:cNvSpPr>
          <p:nvPr>
            <p:ph type="title" idx="4294967295"/>
          </p:nvPr>
        </p:nvSpPr>
        <p:spPr>
          <a:xfrm>
            <a:off x="365125" y="288006"/>
            <a:ext cx="11460163" cy="424732"/>
          </a:xfrm>
        </p:spPr>
        <p:txBody>
          <a:bodyPr vert="horz">
            <a:noAutofit/>
          </a:bodyPr>
          <a:lstStyle/>
          <a:p>
            <a:r>
              <a:rPr lang="de-DE" sz="3200" dirty="0">
                <a:latin typeface="Arial" panose="020B0604020202020204" pitchFamily="34" charset="0"/>
                <a:cs typeface="Arial" panose="020B0604020202020204" pitchFamily="34" charset="0"/>
              </a:rPr>
              <a:t>RSV – Hospitalisierungen Erwachsene</a:t>
            </a:r>
          </a:p>
        </p:txBody>
      </p:sp>
      <p:sp>
        <p:nvSpPr>
          <p:cNvPr id="11" name="Rechteck: abgerundete Ecken 10">
            <a:extLst>
              <a:ext uri="{FF2B5EF4-FFF2-40B4-BE49-F238E27FC236}">
                <a16:creationId xmlns:a16="http://schemas.microsoft.com/office/drawing/2014/main" id="{83D8ECC5-4D04-D0F9-7D4A-ED0686F37120}"/>
              </a:ext>
            </a:extLst>
          </p:cNvPr>
          <p:cNvSpPr/>
          <p:nvPr/>
        </p:nvSpPr>
        <p:spPr>
          <a:xfrm>
            <a:off x="1955800" y="5820810"/>
            <a:ext cx="9901238" cy="374571"/>
          </a:xfrm>
          <a:prstGeom prst="round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600"/>
              </a:spcBef>
              <a:buClr>
                <a:schemeClr val="tx1"/>
              </a:buClr>
              <a:defRPr/>
            </a:pPr>
            <a:r>
              <a:rPr lang="de-DE" sz="1600" dirty="0">
                <a:solidFill>
                  <a:schemeClr val="bg1"/>
                </a:solidFill>
                <a:latin typeface="Avenir Next LT Pro" panose="020B0504020202020204" pitchFamily="34" charset="0"/>
                <a:cs typeface="Arial" panose="020B0604020202020204" pitchFamily="34" charset="0"/>
              </a:rPr>
              <a:t>Die Inzidenz von </a:t>
            </a:r>
            <a:r>
              <a:rPr lang="de-DE" sz="1600" b="1" dirty="0">
                <a:solidFill>
                  <a:schemeClr val="bg1"/>
                </a:solidFill>
                <a:latin typeface="Avenir Next LT Pro" panose="020B0504020202020204" pitchFamily="34" charset="0"/>
                <a:cs typeface="Arial" panose="020B0604020202020204" pitchFamily="34" charset="0"/>
              </a:rPr>
              <a:t>RSV-bedingten Hospitalisierungen </a:t>
            </a:r>
            <a:r>
              <a:rPr lang="de-DE" sz="1600" dirty="0">
                <a:solidFill>
                  <a:schemeClr val="bg1"/>
                </a:solidFill>
                <a:latin typeface="Avenir Next LT Pro" panose="020B0504020202020204" pitchFamily="34" charset="0"/>
                <a:cs typeface="Arial" panose="020B0604020202020204" pitchFamily="34" charset="0"/>
              </a:rPr>
              <a:t>steigt </a:t>
            </a:r>
            <a:r>
              <a:rPr lang="de-DE" sz="1600" b="1" dirty="0">
                <a:solidFill>
                  <a:schemeClr val="bg1"/>
                </a:solidFill>
                <a:latin typeface="Avenir Next LT Pro" panose="020B0504020202020204" pitchFamily="34" charset="0"/>
                <a:cs typeface="Arial" panose="020B0604020202020204" pitchFamily="34" charset="0"/>
              </a:rPr>
              <a:t>mit zunehmendem Alter deutlich an</a:t>
            </a:r>
            <a:r>
              <a:rPr lang="de-DE" sz="1600" dirty="0">
                <a:solidFill>
                  <a:schemeClr val="bg1"/>
                </a:solidFill>
                <a:latin typeface="Avenir Next LT Pro" panose="020B0504020202020204" pitchFamily="34" charset="0"/>
                <a:cs typeface="Arial" panose="020B0604020202020204" pitchFamily="34" charset="0"/>
              </a:rPr>
              <a:t>.</a:t>
            </a:r>
          </a:p>
        </p:txBody>
      </p:sp>
      <p:sp>
        <p:nvSpPr>
          <p:cNvPr id="17" name="Foliennummernplatzhalter 16">
            <a:extLst>
              <a:ext uri="{FF2B5EF4-FFF2-40B4-BE49-F238E27FC236}">
                <a16:creationId xmlns:a16="http://schemas.microsoft.com/office/drawing/2014/main" id="{42B768C4-9CF8-A18C-F61A-58FC5211697F}"/>
              </a:ext>
            </a:extLst>
          </p:cNvPr>
          <p:cNvSpPr>
            <a:spLocks noGrp="1"/>
          </p:cNvSpPr>
          <p:nvPr>
            <p:ph type="sldNum" sz="quarter" idx="21"/>
          </p:nvPr>
        </p:nvSpPr>
        <p:spPr/>
        <p:txBody>
          <a:bodyPr/>
          <a:lstStyle/>
          <a:p>
            <a:fld id="{9F9F533D-B52E-4A2F-BF72-0ADD2D94BD75}" type="slidenum">
              <a:rPr lang="en-GB" smtClean="0"/>
              <a:pPr/>
              <a:t>93</a:t>
            </a:fld>
            <a:endParaRPr lang="en-GB"/>
          </a:p>
        </p:txBody>
      </p:sp>
      <p:grpSp>
        <p:nvGrpSpPr>
          <p:cNvPr id="4" name="Gruppieren 3">
            <a:extLst>
              <a:ext uri="{FF2B5EF4-FFF2-40B4-BE49-F238E27FC236}">
                <a16:creationId xmlns:a16="http://schemas.microsoft.com/office/drawing/2014/main" id="{8239AE4E-685B-B729-5C65-ADC645DEA17E}"/>
              </a:ext>
            </a:extLst>
          </p:cNvPr>
          <p:cNvGrpSpPr/>
          <p:nvPr/>
        </p:nvGrpSpPr>
        <p:grpSpPr>
          <a:xfrm>
            <a:off x="347662" y="1376363"/>
            <a:ext cx="1258888" cy="4789487"/>
            <a:chOff x="347662" y="1376363"/>
            <a:chExt cx="1258888" cy="4789487"/>
          </a:xfrm>
        </p:grpSpPr>
        <p:sp>
          <p:nvSpPr>
            <p:cNvPr id="5" name="Rechteck 4">
              <a:extLst>
                <a:ext uri="{FF2B5EF4-FFF2-40B4-BE49-F238E27FC236}">
                  <a16:creationId xmlns:a16="http://schemas.microsoft.com/office/drawing/2014/main" id="{32E97CD1-959D-A004-DB39-FBE8C464BE20}"/>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C1C4960-0F85-6039-E333-AE2BCF39A93C}"/>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23D8697A-9B8F-F73E-85F8-45B4437025D2}"/>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6BD6911-499D-640D-F9F2-DFEB500036C9}"/>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9" name="Grafik 8" descr="Balkendiagramm Silhouette">
            <a:extLst>
              <a:ext uri="{FF2B5EF4-FFF2-40B4-BE49-F238E27FC236}">
                <a16:creationId xmlns:a16="http://schemas.microsoft.com/office/drawing/2014/main" id="{9064A85B-E066-2711-D51D-E659215DCFC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3076" y="1528815"/>
            <a:ext cx="914400" cy="914400"/>
          </a:xfrm>
          <a:prstGeom prst="rect">
            <a:avLst/>
          </a:prstGeom>
        </p:spPr>
      </p:pic>
      <p:pic>
        <p:nvPicPr>
          <p:cNvPr id="18" name="Grafik 17">
            <a:extLst>
              <a:ext uri="{FF2B5EF4-FFF2-40B4-BE49-F238E27FC236}">
                <a16:creationId xmlns:a16="http://schemas.microsoft.com/office/drawing/2014/main" id="{756C30B9-261C-3BD6-9742-68E6A115C666}"/>
              </a:ext>
            </a:extLst>
          </p:cNvPr>
          <p:cNvPicPr>
            <a:picLocks noChangeAspect="1"/>
          </p:cNvPicPr>
          <p:nvPr/>
        </p:nvPicPr>
        <p:blipFill>
          <a:blip r:embed="rId8"/>
          <a:stretch>
            <a:fillRect/>
          </a:stretch>
        </p:blipFill>
        <p:spPr>
          <a:xfrm>
            <a:off x="2323573" y="1123628"/>
            <a:ext cx="7544853" cy="4610743"/>
          </a:xfrm>
          <a:prstGeom prst="rect">
            <a:avLst/>
          </a:prstGeom>
        </p:spPr>
      </p:pic>
    </p:spTree>
    <p:extLst>
      <p:ext uri="{BB962C8B-B14F-4D97-AF65-F5344CB8AC3E}">
        <p14:creationId xmlns:p14="http://schemas.microsoft.com/office/powerpoint/2010/main" val="546082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E44B01-CC51-5FAA-EF13-DEC2E5EDE954}"/>
              </a:ext>
            </a:extLst>
          </p:cNvPr>
          <p:cNvSpPr>
            <a:spLocks noGrp="1"/>
          </p:cNvSpPr>
          <p:nvPr>
            <p:ph type="title"/>
          </p:nvPr>
        </p:nvSpPr>
        <p:spPr/>
        <p:txBody>
          <a:bodyPr/>
          <a:lstStyle/>
          <a:p>
            <a:r>
              <a:rPr lang="de-DE" sz="3200" dirty="0">
                <a:latin typeface="Arial" panose="020B0604020202020204" pitchFamily="34" charset="0"/>
                <a:cs typeface="Arial" panose="020B0604020202020204" pitchFamily="34" charset="0"/>
              </a:rPr>
              <a:t>Frage</a:t>
            </a:r>
          </a:p>
        </p:txBody>
      </p:sp>
      <p:sp>
        <p:nvSpPr>
          <p:cNvPr id="4" name="Inhaltsplatzhalter 3">
            <a:extLst>
              <a:ext uri="{FF2B5EF4-FFF2-40B4-BE49-F238E27FC236}">
                <a16:creationId xmlns:a16="http://schemas.microsoft.com/office/drawing/2014/main" id="{8823F42B-DFBF-5F5D-1AB2-ECC09EB946B4}"/>
              </a:ext>
            </a:extLst>
          </p:cNvPr>
          <p:cNvSpPr>
            <a:spLocks noGrp="1"/>
          </p:cNvSpPr>
          <p:nvPr>
            <p:ph idx="1"/>
          </p:nvPr>
        </p:nvSpPr>
        <p:spPr>
          <a:xfrm>
            <a:off x="838200" y="1825625"/>
            <a:ext cx="7884910" cy="4351338"/>
          </a:xfrm>
        </p:spPr>
        <p:txBody>
          <a:bodyPr/>
          <a:lstStyle/>
          <a:p>
            <a:r>
              <a:rPr lang="de-DE" sz="2400" dirty="0"/>
              <a:t>Patientin mit rheumatoider Arthritis und immunsuppressiver Therapie mit Humira (Adalimumab)</a:t>
            </a:r>
            <a:br>
              <a:rPr lang="de-DE" sz="2400" dirty="0"/>
            </a:br>
            <a:r>
              <a:rPr lang="de-DE" sz="2400" dirty="0"/>
              <a:t>2022 Prevenar 13 erhalten, aber 2023 keine Folgeimpfung</a:t>
            </a:r>
          </a:p>
          <a:p>
            <a:pPr marL="0" indent="0">
              <a:buNone/>
            </a:pPr>
            <a:br>
              <a:rPr lang="de-DE" dirty="0"/>
            </a:br>
            <a:r>
              <a:rPr lang="de-DE" dirty="0"/>
              <a:t>Was tun?</a:t>
            </a:r>
          </a:p>
          <a:p>
            <a:pPr marL="0" indent="0">
              <a:buNone/>
            </a:pPr>
            <a:endParaRPr lang="de-DE" dirty="0"/>
          </a:p>
          <a:p>
            <a:pPr marL="0" indent="0">
              <a:buNone/>
            </a:pPr>
            <a:endParaRPr lang="de-DE" dirty="0"/>
          </a:p>
          <a:p>
            <a:pPr marL="0" indent="0">
              <a:buNone/>
            </a:pPr>
            <a:endParaRPr lang="de-DE" dirty="0"/>
          </a:p>
        </p:txBody>
      </p:sp>
      <p:sp>
        <p:nvSpPr>
          <p:cNvPr id="5" name="Rechteck 4">
            <a:extLst>
              <a:ext uri="{FF2B5EF4-FFF2-40B4-BE49-F238E27FC236}">
                <a16:creationId xmlns:a16="http://schemas.microsoft.com/office/drawing/2014/main" id="{D86BA971-9855-325F-4157-9E57C78D6DB5}"/>
              </a:ext>
            </a:extLst>
          </p:cNvPr>
          <p:cNvSpPr/>
          <p:nvPr/>
        </p:nvSpPr>
        <p:spPr>
          <a:xfrm>
            <a:off x="775059" y="4157869"/>
            <a:ext cx="7357946" cy="18391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400" dirty="0"/>
              <a:t>Patientin kann jetzt sequentiell direkt PCV20 erhalten, </a:t>
            </a:r>
            <a:br>
              <a:rPr lang="de-DE" sz="2400" dirty="0"/>
            </a:br>
            <a:r>
              <a:rPr lang="de-DE" sz="2400" dirty="0"/>
              <a:t>da ja keine PCV23 erfolgt ist</a:t>
            </a:r>
            <a:br>
              <a:rPr lang="de-DE" sz="2400" dirty="0"/>
            </a:br>
            <a:r>
              <a:rPr lang="de-DE" sz="2400" dirty="0"/>
              <a:t>ansonsten wären es 6 Jahre Abstand zur PPSV23.</a:t>
            </a:r>
          </a:p>
        </p:txBody>
      </p:sp>
      <p:pic>
        <p:nvPicPr>
          <p:cNvPr id="7" name="Grafik 6" descr="Ein Bild, das Text, Screenshot, Schrift, Dokument enthält.&#10;&#10;Automatisch generierte Beschreibung">
            <a:extLst>
              <a:ext uri="{FF2B5EF4-FFF2-40B4-BE49-F238E27FC236}">
                <a16:creationId xmlns:a16="http://schemas.microsoft.com/office/drawing/2014/main" id="{ABDF9DB1-6439-E3B3-6210-78CF2BE98BA4}"/>
              </a:ext>
            </a:extLst>
          </p:cNvPr>
          <p:cNvPicPr>
            <a:picLocks noChangeAspect="1"/>
          </p:cNvPicPr>
          <p:nvPr/>
        </p:nvPicPr>
        <p:blipFill rotWithShape="1">
          <a:blip r:embed="rId2">
            <a:extLst>
              <a:ext uri="{28A0092B-C50C-407E-A947-70E740481C1C}">
                <a14:useLocalDpi xmlns:a14="http://schemas.microsoft.com/office/drawing/2010/main" val="0"/>
              </a:ext>
            </a:extLst>
          </a:blip>
          <a:srcRect t="4228" b="10244"/>
          <a:stretch/>
        </p:blipFill>
        <p:spPr>
          <a:xfrm>
            <a:off x="8522388" y="446357"/>
            <a:ext cx="3167807" cy="5865543"/>
          </a:xfrm>
          <a:prstGeom prst="rect">
            <a:avLst/>
          </a:prstGeom>
        </p:spPr>
      </p:pic>
    </p:spTree>
    <p:extLst>
      <p:ext uri="{BB962C8B-B14F-4D97-AF65-F5344CB8AC3E}">
        <p14:creationId xmlns:p14="http://schemas.microsoft.com/office/powerpoint/2010/main" val="303285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E4137-CC22-448A-2B1F-A09AD4D11040}"/>
            </a:ext>
          </a:extLst>
        </p:cNvPr>
        <p:cNvGrpSpPr/>
        <p:nvPr/>
      </p:nvGrpSpPr>
      <p:grpSpPr>
        <a:xfrm>
          <a:off x="0" y="0"/>
          <a:ext cx="0" cy="0"/>
          <a:chOff x="0" y="0"/>
          <a:chExt cx="0" cy="0"/>
        </a:xfrm>
      </p:grpSpPr>
      <p:graphicFrame>
        <p:nvGraphicFramePr>
          <p:cNvPr id="10" name="Table 77">
            <a:extLst>
              <a:ext uri="{FF2B5EF4-FFF2-40B4-BE49-F238E27FC236}">
                <a16:creationId xmlns:a16="http://schemas.microsoft.com/office/drawing/2014/main" id="{03324DE4-7EBF-38EF-07CB-D4C9E80F484B}"/>
              </a:ext>
            </a:extLst>
          </p:cNvPr>
          <p:cNvGraphicFramePr>
            <a:graphicFrameLocks noGrp="1"/>
          </p:cNvGraphicFramePr>
          <p:nvPr/>
        </p:nvGraphicFramePr>
        <p:xfrm>
          <a:off x="3105472" y="1760262"/>
          <a:ext cx="5284572" cy="2645664"/>
        </p:xfrm>
        <a:graphic>
          <a:graphicData uri="http://schemas.openxmlformats.org/drawingml/2006/table">
            <a:tbl>
              <a:tblPr firstRow="1">
                <a:tableStyleId>{5C22544A-7EE6-4342-B048-85BDC9FD1C3A}</a:tableStyleId>
              </a:tblPr>
              <a:tblGrid>
                <a:gridCol w="1605970">
                  <a:extLst>
                    <a:ext uri="{9D8B030D-6E8A-4147-A177-3AD203B41FA5}">
                      <a16:colId xmlns:a16="http://schemas.microsoft.com/office/drawing/2014/main" val="3291728642"/>
                    </a:ext>
                  </a:extLst>
                </a:gridCol>
                <a:gridCol w="3678602">
                  <a:extLst>
                    <a:ext uri="{9D8B030D-6E8A-4147-A177-3AD203B41FA5}">
                      <a16:colId xmlns:a16="http://schemas.microsoft.com/office/drawing/2014/main" val="3588065622"/>
                    </a:ext>
                  </a:extLst>
                </a:gridCol>
              </a:tblGrid>
              <a:tr h="0">
                <a:tc>
                  <a:txBody>
                    <a:bodyPr/>
                    <a:lstStyle/>
                    <a:p>
                      <a:pPr algn="l"/>
                      <a:r>
                        <a:rPr lang="de" sz="1200">
                          <a:solidFill>
                            <a:schemeClr val="bg1"/>
                          </a:solidFill>
                        </a:rPr>
                        <a:t>Grunderkrankung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de" sz="1200" b="1" kern="1200">
                          <a:solidFill>
                            <a:schemeClr val="bg1"/>
                          </a:solidFill>
                          <a:latin typeface="+mn-lt"/>
                          <a:ea typeface="+mn-ea"/>
                          <a:cs typeface="+mn-cs"/>
                        </a:rPr>
                        <a:t>aHR für HZ-Rezidiv (95%-KI)</a:t>
                      </a:r>
                      <a:endParaRPr lang="de" sz="1200" b="1" kern="1200" baseline="30000">
                        <a:solidFill>
                          <a:schemeClr val="bg1"/>
                        </a:solidFill>
                        <a:latin typeface="+mn-lt"/>
                        <a:ea typeface="+mn-ea"/>
                        <a:cs typeface="+mn-cs"/>
                      </a:endParaRPr>
                    </a:p>
                  </a:txBody>
                  <a:tcPr marL="121920" marR="121920" marT="60960" marB="609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700589155"/>
                  </a:ext>
                </a:extLst>
              </a:tr>
              <a:tr h="585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b="1" kern="1200">
                          <a:solidFill>
                            <a:schemeClr val="tx1"/>
                          </a:solidFill>
                          <a:latin typeface="+mn-lt"/>
                          <a:ea typeface="+mn-ea"/>
                          <a:cs typeface="+mn-cs"/>
                        </a:rPr>
                        <a:t>CKD</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l"/>
                      <a:r>
                        <a:rPr lang="de" sz="1200" b="0">
                          <a:solidFill>
                            <a:schemeClr val="tx1"/>
                          </a:solidFill>
                        </a:rPr>
                        <a:t>1,344 (1,066–1,695)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4292872032"/>
                  </a:ext>
                </a:extLst>
              </a:tr>
              <a:tr h="585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noProof="0">
                          <a:solidFill>
                            <a:schemeClr val="tx1"/>
                          </a:solidFill>
                          <a:latin typeface="+mn-lt"/>
                          <a:ea typeface="+mn-ea"/>
                          <a:cs typeface="+mn-cs"/>
                        </a:rPr>
                        <a:t>Dyslipidämie</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 sz="1200">
                          <a:solidFill>
                            <a:schemeClr val="tx1"/>
                          </a:solidFill>
                        </a:rPr>
                        <a:t>1,390 (1,263–1,530)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756578"/>
                  </a:ext>
                </a:extLst>
              </a:tr>
              <a:tr h="585216">
                <a:tc>
                  <a:txBody>
                    <a:bodyPr/>
                    <a:lstStyle/>
                    <a:p>
                      <a:pPr algn="l"/>
                      <a:r>
                        <a:rPr lang="de" sz="1200" b="1" kern="1200">
                          <a:solidFill>
                            <a:schemeClr val="tx1"/>
                          </a:solidFill>
                          <a:latin typeface="+mn-lt"/>
                          <a:ea typeface="+mn-ea"/>
                          <a:cs typeface="+mn-cs"/>
                        </a:rPr>
                        <a:t>Diabetes mellitus</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b="0" kern="1200">
                          <a:solidFill>
                            <a:schemeClr val="tx1"/>
                          </a:solidFill>
                          <a:latin typeface="+mn-lt"/>
                          <a:ea typeface="+mn-ea"/>
                          <a:cs typeface="+mn-cs"/>
                        </a:rPr>
                        <a:t>1,124 (1,008–1,254)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58399350"/>
                  </a:ext>
                </a:extLst>
              </a:tr>
              <a:tr h="585216">
                <a:tc>
                  <a:txBody>
                    <a:bodyPr/>
                    <a:lstStyle/>
                    <a:p>
                      <a:pPr algn="l"/>
                      <a:r>
                        <a:rPr lang="de" sz="1200" kern="1200">
                          <a:solidFill>
                            <a:schemeClr val="tx1"/>
                          </a:solidFill>
                          <a:latin typeface="+mn-lt"/>
                          <a:ea typeface="+mn-ea"/>
                          <a:cs typeface="+mn-cs"/>
                        </a:rPr>
                        <a:t>Bluthochdruck</a:t>
                      </a:r>
                    </a:p>
                  </a:txBody>
                  <a:tcPr marL="9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a:solidFill>
                            <a:schemeClr val="tx1"/>
                          </a:solidFill>
                          <a:latin typeface="+mn-lt"/>
                          <a:ea typeface="+mn-ea"/>
                          <a:cs typeface="+mn-cs"/>
                        </a:rPr>
                        <a:t>1,222 (1,107–1,350)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369450"/>
                  </a:ext>
                </a:extLst>
              </a:tr>
            </a:tbl>
          </a:graphicData>
        </a:graphic>
      </p:graphicFrame>
      <p:graphicFrame>
        <p:nvGraphicFramePr>
          <p:cNvPr id="31" name="Chart 30">
            <a:extLst>
              <a:ext uri="{FF2B5EF4-FFF2-40B4-BE49-F238E27FC236}">
                <a16:creationId xmlns:a16="http://schemas.microsoft.com/office/drawing/2014/main" id="{2861ED19-F5E6-6FEF-B6E1-1D0F044D9B8C}"/>
              </a:ext>
            </a:extLst>
          </p:cNvPr>
          <p:cNvGraphicFramePr/>
          <p:nvPr/>
        </p:nvGraphicFramePr>
        <p:xfrm>
          <a:off x="4864094" y="1973479"/>
          <a:ext cx="3452880" cy="285390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Placeholder 4">
            <a:extLst>
              <a:ext uri="{FF2B5EF4-FFF2-40B4-BE49-F238E27FC236}">
                <a16:creationId xmlns:a16="http://schemas.microsoft.com/office/drawing/2014/main" id="{9BFCD0E1-8BB3-C269-5C21-777B365852F0}"/>
              </a:ext>
            </a:extLst>
          </p:cNvPr>
          <p:cNvSpPr>
            <a:spLocks noGrp="1"/>
          </p:cNvSpPr>
          <p:nvPr>
            <p:ph type="body" sz="quarter" idx="13"/>
          </p:nvPr>
        </p:nvSpPr>
        <p:spPr>
          <a:xfrm>
            <a:off x="1704824" y="6058941"/>
            <a:ext cx="9682644" cy="712744"/>
          </a:xfrm>
        </p:spPr>
        <p:txBody>
          <a:bodyPr/>
          <a:lstStyle/>
          <a:p>
            <a:r>
              <a:rPr lang="de"/>
              <a:t>Die Grafik wurde von GSK aus Originaldaten von Kim YJ et al. 2018 erstellt.</a:t>
            </a:r>
            <a:r>
              <a:rPr lang="de" baseline="30000"/>
              <a:t>1*</a:t>
            </a:r>
            <a:br>
              <a:rPr lang="en-GB"/>
            </a:br>
            <a:r>
              <a:rPr lang="de"/>
              <a:t>Bevölkerungsbasierte Kohortenstudie in Südkorea (2002–2013), bei der die Datenbank des National Health Insurance Service verwendet wurde, um Fälle von anfänglichen HZ-Episoden zu identifizieren, und die zur Identifizierung von Rezidiven verfolgt wurden.</a:t>
            </a:r>
            <a:br>
              <a:rPr lang="en-GB"/>
            </a:br>
            <a:r>
              <a:rPr lang="de"/>
              <a:t>aHR, adjustierte Hazard Ratio; KI, Konfidenzintervall; CKD, chronische Nierenerkrankung; DM, Diabetes mellitus; HZ, Herpes zoster; HTN, Bluthochdruck;</a:t>
            </a:r>
          </a:p>
          <a:p>
            <a:r>
              <a:rPr lang="de"/>
              <a:t>1. Kim YJ et al. </a:t>
            </a:r>
            <a:r>
              <a:rPr lang="de" i="1"/>
              <a:t>J Korean Med Sci </a:t>
            </a:r>
            <a:r>
              <a:rPr lang="de"/>
              <a:t>2018; 34:e1.</a:t>
            </a:r>
          </a:p>
        </p:txBody>
      </p:sp>
      <p:sp>
        <p:nvSpPr>
          <p:cNvPr id="6" name="Slide Number Placeholder 5">
            <a:extLst>
              <a:ext uri="{FF2B5EF4-FFF2-40B4-BE49-F238E27FC236}">
                <a16:creationId xmlns:a16="http://schemas.microsoft.com/office/drawing/2014/main" id="{090C2C90-0A70-C94B-2889-8883C6BCDB12}"/>
              </a:ext>
            </a:extLst>
          </p:cNvPr>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219170" rtl="0" eaLnBrk="1" fontAlgn="auto" latinLnBrk="0" hangingPunct="1">
                <a:lnSpc>
                  <a:spcPct val="100000"/>
                </a:lnSpc>
                <a:spcBef>
                  <a:spcPts val="0"/>
                </a:spcBef>
                <a:spcAft>
                  <a:spcPts val="0"/>
                </a:spcAft>
                <a:buClrTx/>
                <a:buSzTx/>
                <a:buFontTx/>
                <a:buNone/>
                <a:tabLst/>
                <a:defRPr/>
              </a:pPr>
              <a:t>95</a:t>
            </a:fld>
            <a:endParaRPr kumimoji="0" lang="en-GB" sz="1000" b="0" i="0" u="none" strike="noStrike" kern="1200" cap="none" spc="0" normalizeH="0" baseline="0" noProof="0">
              <a:ln>
                <a:noFill/>
              </a:ln>
              <a:solidFill>
                <a:srgbClr val="000000"/>
              </a:solidFill>
              <a:effectLst/>
              <a:uLnTx/>
              <a:uFillTx/>
              <a:latin typeface="Arial"/>
              <a:ea typeface="+mn-ea"/>
              <a:cs typeface="Arial"/>
            </a:endParaRPr>
          </a:p>
        </p:txBody>
      </p:sp>
      <p:sp>
        <p:nvSpPr>
          <p:cNvPr id="4" name="Title 3">
            <a:extLst>
              <a:ext uri="{FF2B5EF4-FFF2-40B4-BE49-F238E27FC236}">
                <a16:creationId xmlns:a16="http://schemas.microsoft.com/office/drawing/2014/main" id="{BBD36713-ACDA-6D5D-381C-96C80820AB40}"/>
              </a:ext>
            </a:extLst>
          </p:cNvPr>
          <p:cNvSpPr>
            <a:spLocks noGrp="1"/>
          </p:cNvSpPr>
          <p:nvPr>
            <p:ph type="title"/>
          </p:nvPr>
        </p:nvSpPr>
        <p:spPr>
          <a:xfrm>
            <a:off x="365125" y="551237"/>
            <a:ext cx="11460163" cy="430887"/>
          </a:xfrm>
        </p:spPr>
        <p:txBody>
          <a:bodyPr>
            <a:normAutofit fontScale="90000"/>
          </a:bodyPr>
          <a:lstStyle/>
          <a:p>
            <a:r>
              <a:rPr lang="de"/>
              <a:t>Ein HZ-Rezidiv ist bei Patienten mit Grunderkrankungen wie CKD und Diabetes wahrscheinlicher</a:t>
            </a:r>
          </a:p>
        </p:txBody>
      </p:sp>
      <p:sp>
        <p:nvSpPr>
          <p:cNvPr id="39" name="TextBox 38">
            <a:extLst>
              <a:ext uri="{FF2B5EF4-FFF2-40B4-BE49-F238E27FC236}">
                <a16:creationId xmlns:a16="http://schemas.microsoft.com/office/drawing/2014/main" id="{A4BA8A4E-55E7-A79D-C6C3-ACAE6DB5BC2A}"/>
              </a:ext>
            </a:extLst>
          </p:cNvPr>
          <p:cNvSpPr txBox="1"/>
          <p:nvPr/>
        </p:nvSpPr>
        <p:spPr>
          <a:xfrm>
            <a:off x="293615" y="5149572"/>
            <a:ext cx="11528498" cy="67175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72000" tIns="96000" rIns="96000" bIns="96000" numCol="1" spcCol="0" rtlCol="0" fromWordArt="0" anchor="ctr" anchorCtr="0" forceAA="0" compatLnSpc="1">
            <a:prstTxWarp prst="textNoShape">
              <a:avLst/>
            </a:prstTxWarp>
            <a:noAutofit/>
          </a:bodyPr>
          <a:lstStyle>
            <a:defPPr>
              <a:defRPr lang="en-US"/>
            </a:defPPr>
            <a:lvl1pPr marR="0" lvl="0" algn="ctr" eaLnBrk="0" fontAlgn="auto" hangingPunct="0">
              <a:lnSpc>
                <a:spcPct val="100000"/>
              </a:lnSpc>
              <a:spcBef>
                <a:spcPts val="0"/>
              </a:spcBef>
              <a:spcAft>
                <a:spcPts val="200"/>
              </a:spcAft>
              <a:buClr>
                <a:prstClr val="white"/>
              </a:buClr>
              <a:buSzTx/>
              <a:tabLst/>
              <a:defRPr kumimoji="0" sz="1100" b="0" i="0" u="none" strike="noStrike" kern="0" cap="none" spc="0" normalizeH="0" baseline="0">
                <a:ln>
                  <a:noFill/>
                </a:ln>
                <a:effectLst/>
                <a:uLnTx/>
                <a:uFillTx/>
                <a:latin typeface="Arial"/>
                <a:cs typeface="Noto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0" fontAlgn="auto" latinLnBrk="0" hangingPunct="0">
              <a:lnSpc>
                <a:spcPct val="100000"/>
              </a:lnSpc>
              <a:spcBef>
                <a:spcPts val="0"/>
              </a:spcBef>
              <a:spcAft>
                <a:spcPts val="0"/>
              </a:spcAft>
              <a:buClr>
                <a:prstClr val="white"/>
              </a:buClr>
              <a:buSzTx/>
              <a:buFontTx/>
              <a:buNone/>
              <a:tabLst/>
              <a:defRPr/>
            </a:pPr>
            <a:r>
              <a:rPr kumimoji="0" lang="de" sz="1600" b="1" i="0" u="none" strike="noStrike" kern="0" cap="none" spc="0" normalizeH="0" baseline="0" noProof="0">
                <a:ln>
                  <a:noFill/>
                </a:ln>
                <a:solidFill>
                  <a:srgbClr val="FFFFFF"/>
                </a:solidFill>
                <a:effectLst/>
                <a:uLnTx/>
                <a:uFillTx/>
                <a:latin typeface="Arial"/>
                <a:ea typeface="+mn-ea"/>
                <a:cs typeface="Noto Sans"/>
              </a:rPr>
              <a:t>Insgesamt hatten Patienten mit Grunderkrankung ein um 30 % erhöhtes Risiko </a:t>
            </a:r>
          </a:p>
          <a:p>
            <a:pPr marL="0" marR="0" lvl="0" indent="0" algn="ctr" defTabSz="1219170" rtl="0" eaLnBrk="0" fontAlgn="auto" latinLnBrk="0" hangingPunct="0">
              <a:lnSpc>
                <a:spcPct val="100000"/>
              </a:lnSpc>
              <a:spcBef>
                <a:spcPts val="0"/>
              </a:spcBef>
              <a:spcAft>
                <a:spcPts val="0"/>
              </a:spcAft>
              <a:buClr>
                <a:prstClr val="white"/>
              </a:buClr>
              <a:buSzTx/>
              <a:buFontTx/>
              <a:buNone/>
              <a:tabLst/>
              <a:defRPr/>
            </a:pPr>
            <a:r>
              <a:rPr kumimoji="0" lang="de" sz="1600" b="1" i="0" u="none" strike="noStrike" kern="0" cap="none" spc="0" normalizeH="0" baseline="0" noProof="0">
                <a:ln>
                  <a:noFill/>
                </a:ln>
                <a:solidFill>
                  <a:srgbClr val="FFFFFF"/>
                </a:solidFill>
                <a:effectLst/>
                <a:uLnTx/>
                <a:uFillTx/>
                <a:latin typeface="Arial"/>
                <a:ea typeface="+mn-ea"/>
                <a:cs typeface="Noto Sans"/>
              </a:rPr>
              <a:t>für ein HZ-Rezidiv (aHR 1,312; 95 %-KI 1,192–1,445)</a:t>
            </a:r>
            <a:r>
              <a:rPr kumimoji="0" lang="de" sz="1600" b="1" i="0" u="none" strike="noStrike" kern="0" cap="none" spc="0" normalizeH="0" baseline="30000" noProof="0">
                <a:ln>
                  <a:noFill/>
                </a:ln>
                <a:solidFill>
                  <a:srgbClr val="FFFFFF"/>
                </a:solidFill>
                <a:effectLst/>
                <a:uLnTx/>
                <a:uFillTx/>
                <a:latin typeface="Arial"/>
                <a:ea typeface="+mn-ea"/>
                <a:cs typeface="Noto Sans"/>
              </a:rPr>
              <a:t>2</a:t>
            </a:r>
          </a:p>
        </p:txBody>
      </p:sp>
      <p:grpSp>
        <p:nvGrpSpPr>
          <p:cNvPr id="26" name="Group 25">
            <a:extLst>
              <a:ext uri="{FF2B5EF4-FFF2-40B4-BE49-F238E27FC236}">
                <a16:creationId xmlns:a16="http://schemas.microsoft.com/office/drawing/2014/main" id="{6C680FBB-7604-9DE0-F448-1C6C402D6787}"/>
              </a:ext>
            </a:extLst>
          </p:cNvPr>
          <p:cNvGrpSpPr/>
          <p:nvPr/>
        </p:nvGrpSpPr>
        <p:grpSpPr>
          <a:xfrm>
            <a:off x="5551347" y="4687444"/>
            <a:ext cx="2302318" cy="224514"/>
            <a:chOff x="5298186" y="4294118"/>
            <a:chExt cx="2302318" cy="224514"/>
          </a:xfrm>
        </p:grpSpPr>
        <p:sp>
          <p:nvSpPr>
            <p:cNvPr id="27" name="TextBox 26">
              <a:extLst>
                <a:ext uri="{FF2B5EF4-FFF2-40B4-BE49-F238E27FC236}">
                  <a16:creationId xmlns:a16="http://schemas.microsoft.com/office/drawing/2014/main" id="{2A36F01B-E2A0-6093-A069-9C9F6598C6E7}"/>
                </a:ext>
              </a:extLst>
            </p:cNvPr>
            <p:cNvSpPr txBox="1"/>
            <p:nvPr/>
          </p:nvSpPr>
          <p:spPr>
            <a:xfrm>
              <a:off x="5298186" y="4364744"/>
              <a:ext cx="995464" cy="153888"/>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de" sz="900" b="0" i="0" u="none" strike="noStrike" kern="1200" cap="none" spc="0" normalizeH="0" baseline="0" noProof="0">
                  <a:ln>
                    <a:noFill/>
                  </a:ln>
                  <a:solidFill>
                    <a:srgbClr val="000000"/>
                  </a:solidFill>
                  <a:effectLst/>
                  <a:uLnTx/>
                  <a:uFillTx/>
                  <a:latin typeface="Arial"/>
                  <a:ea typeface="+mn-ea"/>
                  <a:cs typeface="Noto Sans"/>
                </a:rPr>
                <a:t>Geringeres </a:t>
              </a:r>
              <a:r>
                <a:rPr kumimoji="0" lang="de" sz="1000" b="0" i="0" u="none" strike="noStrike" kern="1200" cap="none" spc="0" normalizeH="0" baseline="0" noProof="0">
                  <a:ln>
                    <a:noFill/>
                  </a:ln>
                  <a:solidFill>
                    <a:srgbClr val="000000"/>
                  </a:solidFill>
                  <a:effectLst/>
                  <a:uLnTx/>
                  <a:uFillTx/>
                  <a:latin typeface="Arial"/>
                  <a:ea typeface="+mn-ea"/>
                  <a:cs typeface="Noto Sans"/>
                </a:rPr>
                <a:t>Risiko</a:t>
              </a:r>
              <a:endParaRPr kumimoji="0" lang="de" sz="900" b="0" i="0" u="none" strike="noStrike" kern="1200" cap="none" spc="0" normalizeH="0" baseline="0" noProof="0">
                <a:ln>
                  <a:noFill/>
                </a:ln>
                <a:solidFill>
                  <a:srgbClr val="000000"/>
                </a:solidFill>
                <a:effectLst/>
                <a:uLnTx/>
                <a:uFillTx/>
                <a:latin typeface="Arial"/>
                <a:ea typeface="+mn-ea"/>
                <a:cs typeface="Noto Sans"/>
              </a:endParaRPr>
            </a:p>
          </p:txBody>
        </p:sp>
        <p:sp>
          <p:nvSpPr>
            <p:cNvPr id="28" name="TextBox 27">
              <a:extLst>
                <a:ext uri="{FF2B5EF4-FFF2-40B4-BE49-F238E27FC236}">
                  <a16:creationId xmlns:a16="http://schemas.microsoft.com/office/drawing/2014/main" id="{CEAB631C-7C68-5960-22BC-D8CCCD7577F8}"/>
                </a:ext>
              </a:extLst>
            </p:cNvPr>
            <p:cNvSpPr txBox="1"/>
            <p:nvPr/>
          </p:nvSpPr>
          <p:spPr>
            <a:xfrm>
              <a:off x="6574582" y="4364744"/>
              <a:ext cx="1025922" cy="153888"/>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e" sz="1000" b="0" i="0" u="none" strike="noStrike" kern="1200" cap="none" spc="0" normalizeH="0" baseline="0" noProof="0">
                  <a:ln>
                    <a:noFill/>
                  </a:ln>
                  <a:solidFill>
                    <a:srgbClr val="000000"/>
                  </a:solidFill>
                  <a:effectLst/>
                  <a:uLnTx/>
                  <a:uFillTx/>
                  <a:latin typeface="Arial"/>
                  <a:ea typeface="+mn-ea"/>
                  <a:cs typeface="Noto Sans"/>
                </a:rPr>
                <a:t>Höheres Risiko</a:t>
              </a:r>
            </a:p>
          </p:txBody>
        </p:sp>
        <p:cxnSp>
          <p:nvCxnSpPr>
            <p:cNvPr id="29" name="Straight Arrow Connector 28">
              <a:extLst>
                <a:ext uri="{FF2B5EF4-FFF2-40B4-BE49-F238E27FC236}">
                  <a16:creationId xmlns:a16="http://schemas.microsoft.com/office/drawing/2014/main" id="{E9DD0087-770F-BA03-113E-C5375877DC26}"/>
                </a:ext>
              </a:extLst>
            </p:cNvPr>
            <p:cNvCxnSpPr>
              <a:cxnSpLocks/>
            </p:cNvCxnSpPr>
            <p:nvPr/>
          </p:nvCxnSpPr>
          <p:spPr>
            <a:xfrm>
              <a:off x="6553074" y="4294118"/>
              <a:ext cx="717993"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EC29A6C-6C9B-893E-9D4A-D307272DA800}"/>
                </a:ext>
              </a:extLst>
            </p:cNvPr>
            <p:cNvCxnSpPr>
              <a:cxnSpLocks/>
            </p:cNvCxnSpPr>
            <p:nvPr/>
          </p:nvCxnSpPr>
          <p:spPr>
            <a:xfrm flipH="1">
              <a:off x="5575658" y="4294118"/>
              <a:ext cx="717993"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2" name="Text Placeholder 5">
            <a:extLst>
              <a:ext uri="{FF2B5EF4-FFF2-40B4-BE49-F238E27FC236}">
                <a16:creationId xmlns:a16="http://schemas.microsoft.com/office/drawing/2014/main" id="{87649F0C-6A97-B4B8-42B5-D2B7F03585D8}"/>
              </a:ext>
            </a:extLst>
          </p:cNvPr>
          <p:cNvSpPr txBox="1">
            <a:spLocks/>
          </p:cNvSpPr>
          <p:nvPr/>
        </p:nvSpPr>
        <p:spPr>
          <a:xfrm>
            <a:off x="3105472" y="1298060"/>
            <a:ext cx="5458044" cy="180544"/>
          </a:xfrm>
          <a:prstGeom prst="rect">
            <a:avLst/>
          </a:prstGeom>
        </p:spPr>
        <p:txBody>
          <a:bodyPr vert="horz"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a:ln>
                  <a:noFill/>
                </a:ln>
                <a:solidFill>
                  <a:srgbClr val="000000"/>
                </a:solidFill>
                <a:effectLst/>
                <a:uLnTx/>
                <a:uFillTx/>
                <a:latin typeface="Arial"/>
                <a:ea typeface="Georgia" charset="0"/>
                <a:cs typeface="Georgia" charset="0"/>
              </a:rPr>
              <a:t>Risikofaktoren für ein HZ-Rezidiv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a:ln>
                  <a:noFill/>
                </a:ln>
                <a:solidFill>
                  <a:srgbClr val="000000"/>
                </a:solidFill>
                <a:effectLst/>
                <a:uLnTx/>
                <a:uFillTx/>
                <a:latin typeface="Arial"/>
                <a:ea typeface="Georgia" charset="0"/>
                <a:cs typeface="Georgia" charset="0"/>
              </a:rPr>
              <a:t>(Südkorea, 2002–2013; n=39.441)</a:t>
            </a:r>
            <a:r>
              <a:rPr kumimoji="0" lang="de" sz="1400" b="1" i="0" u="none" strike="noStrike" kern="1200" cap="none" spc="0" normalizeH="0" baseline="30000" noProof="0">
                <a:ln>
                  <a:noFill/>
                </a:ln>
                <a:solidFill>
                  <a:srgbClr val="000000"/>
                </a:solidFill>
                <a:effectLst/>
                <a:uLnTx/>
                <a:uFillTx/>
                <a:latin typeface="Arial"/>
                <a:ea typeface="Georgia" charset="0"/>
                <a:cs typeface="Georgia" charset="0"/>
              </a:rPr>
              <a:t>1</a:t>
            </a:r>
          </a:p>
        </p:txBody>
      </p:sp>
    </p:spTree>
    <p:custDataLst>
      <p:tags r:id="rId1"/>
    </p:custDataLst>
    <p:extLst>
      <p:ext uri="{BB962C8B-B14F-4D97-AF65-F5344CB8AC3E}">
        <p14:creationId xmlns:p14="http://schemas.microsoft.com/office/powerpoint/2010/main" val="13922044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4">
            <a:extLst>
              <a:ext uri="{FF2B5EF4-FFF2-40B4-BE49-F238E27FC236}">
                <a16:creationId xmlns:a16="http://schemas.microsoft.com/office/drawing/2014/main" id="{9838F562-57C6-3EB8-64D2-E59E3DA196E5}"/>
              </a:ext>
            </a:extLst>
          </p:cNvPr>
          <p:cNvSpPr txBox="1"/>
          <p:nvPr/>
        </p:nvSpPr>
        <p:spPr>
          <a:xfrm>
            <a:off x="6562506" y="949155"/>
            <a:ext cx="5274814" cy="4988808"/>
          </a:xfrm>
          <a:prstGeom prst="roundRect">
            <a:avLst>
              <a:gd name="adj" fmla="val 14246"/>
            </a:avLst>
          </a:prstGeom>
          <a:solidFill>
            <a:schemeClr val="bg1">
              <a:lumMod val="95000"/>
            </a:schemeClr>
          </a:solidFill>
        </p:spPr>
        <p:txBody>
          <a:bodyPr wrap="square" lIns="180000" anchor="ctr">
            <a:noAutofit/>
          </a:bodyPr>
          <a:lstStyle/>
          <a:p>
            <a:pPr algn="ctr"/>
            <a:endParaRPr lang="en-GB" sz="1800">
              <a:solidFill>
                <a:schemeClr val="tx1"/>
              </a:solidFill>
              <a:effectLst/>
              <a:ea typeface="Calibri" panose="020F0502020204030204" pitchFamily="34" charset="0"/>
              <a:cs typeface="Arial" panose="020B0604020202020204" pitchFamily="34" charset="0"/>
            </a:endParaRPr>
          </a:p>
          <a:p>
            <a:pPr algn="ctr"/>
            <a:endParaRPr lang="en-GB" sz="1800">
              <a:solidFill>
                <a:schemeClr val="tx1"/>
              </a:solidFill>
              <a:effectLst/>
              <a:ea typeface="Calibri" panose="020F0502020204030204" pitchFamily="34" charset="0"/>
              <a:cs typeface="Arial" panose="020B0604020202020204" pitchFamily="34" charset="0"/>
            </a:endParaRPr>
          </a:p>
        </p:txBody>
      </p:sp>
      <p:sp>
        <p:nvSpPr>
          <p:cNvPr id="25" name="TextBox 6">
            <a:extLst>
              <a:ext uri="{FF2B5EF4-FFF2-40B4-BE49-F238E27FC236}">
                <a16:creationId xmlns:a16="http://schemas.microsoft.com/office/drawing/2014/main" id="{8C1181D4-ADEF-69C2-2BEE-CA6D9A4B19DB}"/>
              </a:ext>
            </a:extLst>
          </p:cNvPr>
          <p:cNvSpPr txBox="1"/>
          <p:nvPr/>
        </p:nvSpPr>
        <p:spPr>
          <a:xfrm>
            <a:off x="6980635" y="1903464"/>
            <a:ext cx="4763689" cy="3345394"/>
          </a:xfrm>
          <a:prstGeom prst="rect">
            <a:avLst/>
          </a:prstGeom>
          <a:noFill/>
        </p:spPr>
        <p:txBody>
          <a:bodyPr wrap="square" lIns="36000" tIns="36000" rIns="36000" bIns="36000" rtlCol="0" anchor="t">
            <a:spAutoFit/>
          </a:bodyPr>
          <a:lstStyle/>
          <a:p>
            <a:r>
              <a:rPr lang="de" sz="1400">
                <a:ea typeface="Calibri" panose="020F0502020204030204" pitchFamily="34" charset="0"/>
                <a:cs typeface="Arial" panose="020B0604020202020204" pitchFamily="34" charset="0"/>
              </a:rPr>
              <a:t>Im Vergleich zu Patienten ohne RA, haben RA-Patienten, die eine immunsuppressive Therapie erhalten, ein:</a:t>
            </a:r>
          </a:p>
          <a:p>
            <a:endParaRPr lang="de" sz="1400">
              <a:ea typeface="Calibri" panose="020F0502020204030204" pitchFamily="34" charset="0"/>
              <a:cs typeface="Arial" panose="020B0604020202020204" pitchFamily="34" charset="0"/>
            </a:endParaRPr>
          </a:p>
          <a:p>
            <a:pPr marL="742950" lvl="1" indent="-285750">
              <a:buFont typeface="Wingdings" panose="05000000000000000000" pitchFamily="2" charset="2"/>
              <a:buChar char="Ø"/>
            </a:pPr>
            <a:r>
              <a:rPr lang="de" sz="1600" b="1">
                <a:ea typeface="Calibri" panose="020F0502020204030204" pitchFamily="34" charset="0"/>
                <a:cs typeface="Arial" panose="020B0604020202020204" pitchFamily="34" charset="0"/>
              </a:rPr>
              <a:t>13% erhöhtes PZN Risiko</a:t>
            </a:r>
            <a:br>
              <a:rPr lang="de" sz="1400" b="1">
                <a:ea typeface="Calibri" panose="020F0502020204030204" pitchFamily="34" charset="0"/>
                <a:cs typeface="Arial" panose="020B0604020202020204" pitchFamily="34" charset="0"/>
              </a:rPr>
            </a:br>
            <a:r>
              <a:rPr lang="de" sz="1400" b="1">
                <a:ea typeface="Calibri" panose="020F0502020204030204" pitchFamily="34" charset="0"/>
                <a:cs typeface="Arial" panose="020B0604020202020204" pitchFamily="34" charset="0"/>
              </a:rPr>
              <a:t>   </a:t>
            </a:r>
            <a:r>
              <a:rPr lang="de" sz="1400">
                <a:solidFill>
                  <a:schemeClr val="tx1"/>
                </a:solidFill>
                <a:effectLst/>
                <a:ea typeface="Calibri" panose="020F0502020204030204" pitchFamily="34" charset="0"/>
                <a:cs typeface="Arial" panose="020B0604020202020204" pitchFamily="34" charset="0"/>
              </a:rPr>
              <a:t>(</a:t>
            </a:r>
            <a:r>
              <a:rPr lang="de" sz="1200">
                <a:solidFill>
                  <a:schemeClr val="tx1"/>
                </a:solidFill>
                <a:effectLst/>
                <a:ea typeface="Calibri" panose="020F0502020204030204" pitchFamily="34" charset="0"/>
                <a:cs typeface="Arial" panose="020B0604020202020204" pitchFamily="34" charset="0"/>
              </a:rPr>
              <a:t>OR: 1,13; 99% KI: 0,91-1,39)</a:t>
            </a:r>
            <a:r>
              <a:rPr lang="de" sz="1200" baseline="30000">
                <a:solidFill>
                  <a:schemeClr val="tx1"/>
                </a:solidFill>
                <a:effectLst/>
                <a:ea typeface="Calibri" panose="020F0502020204030204" pitchFamily="34" charset="0"/>
                <a:cs typeface="Arial" panose="020B0604020202020204" pitchFamily="34" charset="0"/>
              </a:rPr>
              <a:t>2</a:t>
            </a:r>
          </a:p>
          <a:p>
            <a:endParaRPr lang="de" sz="1400" baseline="30000">
              <a:ea typeface="Calibri" panose="020F0502020204030204" pitchFamily="34" charset="0"/>
              <a:cs typeface="Arial" panose="020B0604020202020204" pitchFamily="34" charset="0"/>
            </a:endParaRPr>
          </a:p>
          <a:p>
            <a:pPr algn="ctr"/>
            <a:endParaRPr lang="en-US" sz="2000" baseline="30000">
              <a:ea typeface="Calibri" panose="020F0502020204030204" pitchFamily="34" charset="0"/>
              <a:cs typeface="Calibri" panose="020F0502020204030204" pitchFamily="34" charset="0"/>
            </a:endParaRPr>
          </a:p>
          <a:p>
            <a:r>
              <a:rPr lang="en-US" sz="1400">
                <a:cs typeface="Arial" panose="020B0604020202020204" pitchFamily="34" charset="0"/>
              </a:rPr>
              <a:t>Im </a:t>
            </a:r>
            <a:r>
              <a:rPr lang="en-US" sz="1400" err="1">
                <a:cs typeface="Arial" panose="020B0604020202020204" pitchFamily="34" charset="0"/>
              </a:rPr>
              <a:t>Vergleich</a:t>
            </a:r>
            <a:r>
              <a:rPr lang="en-US" sz="1400">
                <a:cs typeface="Arial" panose="020B0604020202020204" pitchFamily="34" charset="0"/>
              </a:rPr>
              <a:t> </a:t>
            </a:r>
            <a:r>
              <a:rPr lang="en-US" sz="1400" err="1">
                <a:cs typeface="Arial" panose="020B0604020202020204" pitchFamily="34" charset="0"/>
              </a:rPr>
              <a:t>zu</a:t>
            </a:r>
            <a:r>
              <a:rPr lang="en-US" sz="1400">
                <a:cs typeface="Arial" panose="020B0604020202020204" pitchFamily="34" charset="0"/>
              </a:rPr>
              <a:t> RA-</a:t>
            </a:r>
            <a:r>
              <a:rPr lang="en-US" sz="1400" err="1">
                <a:cs typeface="Arial" panose="020B0604020202020204" pitchFamily="34" charset="0"/>
              </a:rPr>
              <a:t>Patienten</a:t>
            </a:r>
            <a:r>
              <a:rPr lang="en-US" sz="1400">
                <a:cs typeface="Arial" panose="020B0604020202020204" pitchFamily="34" charset="0"/>
              </a:rPr>
              <a:t> </a:t>
            </a:r>
            <a:r>
              <a:rPr lang="en-US" sz="1400" err="1">
                <a:cs typeface="Arial" panose="020B0604020202020204" pitchFamily="34" charset="0"/>
              </a:rPr>
              <a:t>ohne</a:t>
            </a:r>
            <a:r>
              <a:rPr lang="en-US" sz="1400">
                <a:cs typeface="Arial" panose="020B0604020202020204" pitchFamily="34" charset="0"/>
              </a:rPr>
              <a:t> HZ, </a:t>
            </a:r>
            <a:r>
              <a:rPr lang="en-US" sz="1400" err="1">
                <a:cs typeface="Arial" panose="020B0604020202020204" pitchFamily="34" charset="0"/>
              </a:rPr>
              <a:t>haben</a:t>
            </a:r>
            <a:r>
              <a:rPr lang="en-US" sz="1400">
                <a:cs typeface="Arial" panose="020B0604020202020204" pitchFamily="34" charset="0"/>
              </a:rPr>
              <a:t> RA-</a:t>
            </a:r>
            <a:r>
              <a:rPr lang="en-US" sz="1400" err="1">
                <a:cs typeface="Arial" panose="020B0604020202020204" pitchFamily="34" charset="0"/>
              </a:rPr>
              <a:t>Patienten</a:t>
            </a:r>
            <a:r>
              <a:rPr lang="en-US" sz="1400">
                <a:cs typeface="Arial" panose="020B0604020202020204" pitchFamily="34" charset="0"/>
              </a:rPr>
              <a:t> die HZ </a:t>
            </a:r>
            <a:r>
              <a:rPr lang="en-US" sz="1400" err="1">
                <a:cs typeface="Arial" panose="020B0604020202020204" pitchFamily="34" charset="0"/>
              </a:rPr>
              <a:t>entwickeln</a:t>
            </a:r>
            <a:r>
              <a:rPr lang="en-US" sz="1400">
                <a:cs typeface="Arial" panose="020B0604020202020204" pitchFamily="34" charset="0"/>
              </a:rPr>
              <a:t> </a:t>
            </a:r>
            <a:r>
              <a:rPr lang="en-US" sz="1400" err="1">
                <a:cs typeface="Arial" panose="020B0604020202020204" pitchFamily="34" charset="0"/>
              </a:rPr>
              <a:t>ein</a:t>
            </a:r>
            <a:r>
              <a:rPr lang="en-US" sz="1400">
                <a:cs typeface="Arial" panose="020B0604020202020204" pitchFamily="34" charset="0"/>
              </a:rPr>
              <a:t>:</a:t>
            </a:r>
          </a:p>
          <a:p>
            <a:endParaRPr lang="en-US" sz="1400">
              <a:cs typeface="Arial" panose="020B0604020202020204" pitchFamily="34" charset="0"/>
            </a:endParaRPr>
          </a:p>
          <a:p>
            <a:pPr marL="742950" lvl="1" indent="-285750">
              <a:buFont typeface="Wingdings" panose="05000000000000000000" pitchFamily="2" charset="2"/>
              <a:buChar char="Ø"/>
            </a:pPr>
            <a:r>
              <a:rPr lang="de" sz="1600" b="1">
                <a:effectLst/>
                <a:ea typeface="Calibri" panose="020F0502020204030204" pitchFamily="34" charset="0"/>
                <a:cs typeface="Arial"/>
              </a:rPr>
              <a:t>2,3x höheres Schlaganfallrisiko</a:t>
            </a:r>
            <a:br>
              <a:rPr lang="de" sz="1400" b="1">
                <a:effectLst/>
                <a:ea typeface="Calibri" panose="020F0502020204030204" pitchFamily="34" charset="0"/>
                <a:cs typeface="Arial"/>
              </a:rPr>
            </a:br>
            <a:r>
              <a:rPr lang="de" sz="1400" b="1">
                <a:effectLst/>
                <a:ea typeface="Calibri" panose="020F0502020204030204" pitchFamily="34" charset="0"/>
                <a:cs typeface="Arial"/>
              </a:rPr>
              <a:t>   </a:t>
            </a:r>
            <a:r>
              <a:rPr lang="de" sz="1200">
                <a:effectLst/>
                <a:ea typeface="Calibri" panose="020F0502020204030204" pitchFamily="34" charset="0"/>
                <a:cs typeface="Arial"/>
              </a:rPr>
              <a:t>(aHR: 2,30; 95% KI: 1,13-4,69) </a:t>
            </a:r>
            <a:r>
              <a:rPr lang="de" sz="1200" baseline="30000">
                <a:effectLst/>
                <a:ea typeface="Calibri" panose="020F0502020204030204" pitchFamily="34" charset="0"/>
                <a:cs typeface="Arial"/>
              </a:rPr>
              <a:t>*3</a:t>
            </a:r>
            <a:endParaRPr lang="en-GB" sz="1200">
              <a:effectLst/>
              <a:ea typeface="Calibri" panose="020F0502020204030204" pitchFamily="34" charset="0"/>
              <a:cs typeface="Arial"/>
            </a:endParaRPr>
          </a:p>
          <a:p>
            <a:pPr algn="ctr"/>
            <a:endParaRPr lang="en-GB" sz="1600">
              <a:solidFill>
                <a:schemeClr val="tx1"/>
              </a:solidFill>
              <a:effectLst/>
              <a:ea typeface="Calibri" panose="020F0502020204030204" pitchFamily="34" charset="0"/>
              <a:cs typeface="Arial" panose="020B0604020202020204" pitchFamily="34" charset="0"/>
            </a:endParaRPr>
          </a:p>
          <a:p>
            <a:pPr marL="742950" lvl="1" indent="-285750">
              <a:buFont typeface="Wingdings" panose="05000000000000000000" pitchFamily="2" charset="2"/>
              <a:buChar char="Ø"/>
            </a:pPr>
            <a:r>
              <a:rPr lang="de" sz="1600" b="1">
                <a:ea typeface="Calibri" panose="020F0502020204030204" pitchFamily="34" charset="0"/>
                <a:cs typeface="Arial"/>
              </a:rPr>
              <a:t>1,3x erhöhtes Risiko für Hospitalisierung</a:t>
            </a:r>
            <a:br>
              <a:rPr lang="de" sz="1400" b="1">
                <a:ea typeface="Calibri" panose="020F0502020204030204" pitchFamily="34" charset="0"/>
                <a:cs typeface="Arial"/>
              </a:rPr>
            </a:br>
            <a:r>
              <a:rPr lang="de" sz="1400" b="1">
                <a:ea typeface="Calibri" panose="020F0502020204030204" pitchFamily="34" charset="0"/>
                <a:cs typeface="Arial"/>
              </a:rPr>
              <a:t>   </a:t>
            </a:r>
            <a:r>
              <a:rPr lang="de" sz="1200">
                <a:effectLst/>
                <a:ea typeface="Calibri" panose="020F0502020204030204" pitchFamily="34" charset="0"/>
                <a:cs typeface="Arial"/>
              </a:rPr>
              <a:t>(aHR: 1,36; 95% KI: 1,28-1,45)</a:t>
            </a:r>
            <a:r>
              <a:rPr lang="de" sz="1200" baseline="30000">
                <a:effectLst/>
                <a:ea typeface="Calibri" panose="020F0502020204030204" pitchFamily="34" charset="0"/>
                <a:cs typeface="Arial"/>
              </a:rPr>
              <a:t>3</a:t>
            </a:r>
            <a:endParaRPr lang="en-GB" sz="1400" baseline="30000">
              <a:effectLst/>
              <a:ea typeface="Calibri" panose="020F0502020204030204" pitchFamily="34" charset="0"/>
              <a:cs typeface="Arial"/>
            </a:endParaRPr>
          </a:p>
        </p:txBody>
      </p:sp>
      <p:sp>
        <p:nvSpPr>
          <p:cNvPr id="3" name="Text Placeholder 2">
            <a:extLst>
              <a:ext uri="{FF2B5EF4-FFF2-40B4-BE49-F238E27FC236}">
                <a16:creationId xmlns:a16="http://schemas.microsoft.com/office/drawing/2014/main" id="{393F922C-5007-48FB-AE47-48BF20843CA0}"/>
              </a:ext>
            </a:extLst>
          </p:cNvPr>
          <p:cNvSpPr>
            <a:spLocks noGrp="1"/>
          </p:cNvSpPr>
          <p:nvPr>
            <p:ph type="body" sz="quarter" idx="18"/>
          </p:nvPr>
        </p:nvSpPr>
        <p:spPr>
          <a:xfrm>
            <a:off x="1390379" y="6415753"/>
            <a:ext cx="11460164" cy="298800"/>
          </a:xfrm>
        </p:spPr>
        <p:txBody>
          <a:bodyPr wrap="square">
            <a:spAutoFit/>
          </a:bodyPr>
          <a:lstStyle/>
          <a:p>
            <a:r>
              <a:rPr lang="de"/>
              <a:t>Das Diagramm wurde von GSK unabhängig von den Originaldaten erstellt. Die gleichen Ergebnisse wurden zuerst in Winthrop KL, et al. 2022 veröffentlicht.</a:t>
            </a:r>
          </a:p>
          <a:p>
            <a:r>
              <a:rPr lang="de">
                <a:solidFill>
                  <a:srgbClr val="212121"/>
                </a:solidFill>
              </a:rPr>
              <a:t>K</a:t>
            </a:r>
            <a:r>
              <a:rPr lang="de" b="0" i="0">
                <a:solidFill>
                  <a:srgbClr val="212121"/>
                </a:solidFill>
                <a:effectLst/>
              </a:rPr>
              <a:t>I, Kofidenzintervall; HZ, Herpes zoster; PZN, Post-Zoster-Neuralgie; RA, rheumatoide Arthritis.</a:t>
            </a:r>
          </a:p>
          <a:p>
            <a:r>
              <a:rPr lang="de" baseline="30000">
                <a:ea typeface="Calibri" panose="020F0502020204030204" pitchFamily="34" charset="0"/>
                <a:cs typeface="Calibri" panose="020F0502020204030204" pitchFamily="34" charset="0"/>
              </a:rPr>
              <a:t>†</a:t>
            </a:r>
            <a:r>
              <a:rPr lang="de">
                <a:ea typeface="Calibri" panose="020F0502020204030204" pitchFamily="34" charset="0"/>
                <a:cs typeface="Calibri" panose="020F0502020204030204" pitchFamily="34" charset="0"/>
              </a:rPr>
              <a:t>Für die Analyse wurden mehrere Modelle verwendet; der adjustierte OR lag bei 1,20 (99% KI: 0,99–1,46) und der zusätzlich für immunsuppressive Therapien bereinigte OR bei 1,13 (99% KI: 0,91–1,39)</a:t>
            </a:r>
            <a:r>
              <a:rPr lang="de" baseline="30000">
                <a:ea typeface="Calibri" panose="020F0502020204030204" pitchFamily="34" charset="0"/>
                <a:cs typeface="Calibri" panose="020F0502020204030204" pitchFamily="34" charset="0"/>
              </a:rPr>
              <a:t>2</a:t>
            </a:r>
          </a:p>
          <a:p>
            <a:r>
              <a:rPr lang="de">
                <a:cs typeface="Calibri" panose="020F0502020204030204" pitchFamily="34" charset="0"/>
              </a:rPr>
              <a:t>*Innerhalb von 90 Tagen nach Auftreten der HZ</a:t>
            </a:r>
          </a:p>
          <a:p>
            <a:r>
              <a:rPr lang="de"/>
              <a:t>1. Winthrop KL, et al. </a:t>
            </a:r>
            <a:r>
              <a:rPr lang="de" i="1"/>
              <a:t>Rheumatol Ther</a:t>
            </a:r>
            <a:r>
              <a:rPr lang="de"/>
              <a:t>. 2022; 9(1):243-263; 2. Forbes HJ et al.</a:t>
            </a:r>
            <a:r>
              <a:rPr lang="de" i="1"/>
              <a:t> Neurology </a:t>
            </a:r>
            <a:r>
              <a:rPr lang="de"/>
              <a:t>2016; 87:94–102. 3. Liao TL, et al. </a:t>
            </a:r>
            <a:r>
              <a:rPr lang="de" i="1"/>
              <a:t>J Am Heart Assoc </a:t>
            </a:r>
            <a:r>
              <a:rPr lang="de"/>
              <a:t>2017; 6:E006304</a:t>
            </a:r>
            <a:r>
              <a:rPr lang="de" sz="800" b="0" u="none" strike="noStrike" baseline="0"/>
              <a:t>.</a:t>
            </a:r>
            <a:endParaRPr lang="en-US"/>
          </a:p>
        </p:txBody>
      </p:sp>
      <p:sp>
        <p:nvSpPr>
          <p:cNvPr id="2" name="Slide Number Placeholder 5">
            <a:extLst>
              <a:ext uri="{FF2B5EF4-FFF2-40B4-BE49-F238E27FC236}">
                <a16:creationId xmlns:a16="http://schemas.microsoft.com/office/drawing/2014/main" id="{3ABB3C37-B3E9-3C88-4809-4D4238A9748F}"/>
              </a:ext>
            </a:extLst>
          </p:cNvPr>
          <p:cNvSpPr>
            <a:spLocks noGrp="1"/>
          </p:cNvSpPr>
          <p:nvPr>
            <p:ph type="sldNum" sz="quarter" idx="21"/>
          </p:nvPr>
        </p:nvSpPr>
        <p:spPr/>
        <p:txBody>
          <a:bodyPr/>
          <a:lstStyle/>
          <a:p>
            <a:fld id="{9F9F533D-B52E-4A2F-BF72-0ADD2D94BD75}" type="slidenum">
              <a:rPr lang="en-GB" smtClean="0"/>
              <a:pPr/>
              <a:t>96</a:t>
            </a:fld>
            <a:endParaRPr lang="en-GB"/>
          </a:p>
        </p:txBody>
      </p:sp>
      <p:sp>
        <p:nvSpPr>
          <p:cNvPr id="16" name="Title 15">
            <a:extLst>
              <a:ext uri="{FF2B5EF4-FFF2-40B4-BE49-F238E27FC236}">
                <a16:creationId xmlns:a16="http://schemas.microsoft.com/office/drawing/2014/main" id="{D56C3292-810D-F62F-7737-F019046827F3}"/>
              </a:ext>
            </a:extLst>
          </p:cNvPr>
          <p:cNvSpPr>
            <a:spLocks noGrp="1"/>
          </p:cNvSpPr>
          <p:nvPr>
            <p:ph type="title"/>
          </p:nvPr>
        </p:nvSpPr>
        <p:spPr/>
        <p:txBody>
          <a:bodyPr>
            <a:normAutofit fontScale="90000"/>
          </a:bodyPr>
          <a:lstStyle/>
          <a:p>
            <a:r>
              <a:rPr lang="de" dirty="0"/>
              <a:t>Komplikationen bei rheumatoider Arthritis</a:t>
            </a:r>
            <a:endParaRPr lang="en-IN" dirty="0"/>
          </a:p>
        </p:txBody>
      </p:sp>
      <p:sp>
        <p:nvSpPr>
          <p:cNvPr id="9" name="TextBox 8">
            <a:extLst>
              <a:ext uri="{FF2B5EF4-FFF2-40B4-BE49-F238E27FC236}">
                <a16:creationId xmlns:a16="http://schemas.microsoft.com/office/drawing/2014/main" id="{FFAE7F79-AF2D-440B-FEA6-AF8BEDDDDA4A}"/>
              </a:ext>
            </a:extLst>
          </p:cNvPr>
          <p:cNvSpPr txBox="1"/>
          <p:nvPr/>
        </p:nvSpPr>
        <p:spPr>
          <a:xfrm>
            <a:off x="306976" y="4594009"/>
            <a:ext cx="6084124" cy="1343954"/>
          </a:xfrm>
          <a:prstGeom prst="roundRect">
            <a:avLst/>
          </a:prstGeom>
          <a:solidFill>
            <a:schemeClr val="bg1"/>
          </a:solidFill>
          <a:ln>
            <a:solidFill>
              <a:schemeClr val="bg1">
                <a:lumMod val="85000"/>
              </a:schemeClr>
            </a:solidFill>
          </a:ln>
        </p:spPr>
        <p:txBody>
          <a:bodyPr wrap="square" lIns="180000" anchor="ctr">
            <a:noAutofit/>
          </a:bodyPr>
          <a:lstStyle/>
          <a:p>
            <a:pPr marL="285750" indent="-285750">
              <a:buFont typeface="Arial" panose="020B0604020202020204" pitchFamily="34" charset="0"/>
              <a:buChar char="•"/>
            </a:pPr>
            <a:r>
              <a:rPr lang="de" sz="1600">
                <a:solidFill>
                  <a:srgbClr val="212121"/>
                </a:solidFill>
              </a:rPr>
              <a:t>Die ersten HZ-Ereignisse waren im </a:t>
            </a:r>
            <a:r>
              <a:rPr lang="de" sz="1600" b="1">
                <a:solidFill>
                  <a:srgbClr val="212121"/>
                </a:solidFill>
              </a:rPr>
              <a:t>Allgemeinen klinisch beherrschbar</a:t>
            </a:r>
            <a:r>
              <a:rPr lang="de" sz="1600" baseline="30000">
                <a:solidFill>
                  <a:srgbClr val="212121"/>
                </a:solidFill>
              </a:rPr>
              <a:t>1</a:t>
            </a:r>
            <a:endParaRPr lang="en-US" sz="1600" baseline="30000">
              <a:solidFill>
                <a:srgbClr val="212121"/>
              </a:solidFill>
            </a:endParaRPr>
          </a:p>
          <a:p>
            <a:pPr marL="285750" indent="-285750">
              <a:buFont typeface="Arial" panose="020B0604020202020204" pitchFamily="34" charset="0"/>
              <a:buChar char="•"/>
            </a:pPr>
            <a:r>
              <a:rPr lang="de" sz="1600">
                <a:solidFill>
                  <a:srgbClr val="212121"/>
                </a:solidFill>
              </a:rPr>
              <a:t>Auf i</a:t>
            </a:r>
            <a:r>
              <a:rPr lang="de" sz="1600" b="0" i="0">
                <a:solidFill>
                  <a:srgbClr val="212121"/>
                </a:solidFill>
                <a:effectLst/>
              </a:rPr>
              <a:t>nsgesamt 6,9% der ersten HZ-Ereignisse </a:t>
            </a:r>
            <a:r>
              <a:rPr lang="de" sz="1600">
                <a:solidFill>
                  <a:srgbClr val="212121"/>
                </a:solidFill>
              </a:rPr>
              <a:t>folgte eine</a:t>
            </a:r>
            <a:r>
              <a:rPr lang="de" sz="1600" b="0" i="0">
                <a:solidFill>
                  <a:srgbClr val="212121"/>
                </a:solidFill>
                <a:effectLst/>
              </a:rPr>
              <a:t> PZN</a:t>
            </a:r>
            <a:r>
              <a:rPr lang="de" sz="1600" baseline="30000">
                <a:solidFill>
                  <a:srgbClr val="212121"/>
                </a:solidFill>
              </a:rPr>
              <a:t>1</a:t>
            </a:r>
            <a:endParaRPr lang="en-US" sz="1600" baseline="30000">
              <a:solidFill>
                <a:srgbClr val="212121"/>
              </a:solidFill>
            </a:endParaRPr>
          </a:p>
        </p:txBody>
      </p:sp>
      <p:sp>
        <p:nvSpPr>
          <p:cNvPr id="19" name="Rectangle: Rounded Corners 18">
            <a:extLst>
              <a:ext uri="{FF2B5EF4-FFF2-40B4-BE49-F238E27FC236}">
                <a16:creationId xmlns:a16="http://schemas.microsoft.com/office/drawing/2014/main" id="{0117F129-8EF9-BC9E-BB2C-F25CF28955D4}"/>
              </a:ext>
            </a:extLst>
          </p:cNvPr>
          <p:cNvSpPr/>
          <p:nvPr/>
        </p:nvSpPr>
        <p:spPr>
          <a:xfrm>
            <a:off x="321507" y="931693"/>
            <a:ext cx="6069593" cy="3568117"/>
          </a:xfrm>
          <a:prstGeom prst="roundRect">
            <a:avLst>
              <a:gd name="adj" fmla="val 4507"/>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200"/>
          </a:p>
        </p:txBody>
      </p:sp>
      <p:graphicFrame>
        <p:nvGraphicFramePr>
          <p:cNvPr id="12" name="Chart 11">
            <a:extLst>
              <a:ext uri="{FF2B5EF4-FFF2-40B4-BE49-F238E27FC236}">
                <a16:creationId xmlns:a16="http://schemas.microsoft.com/office/drawing/2014/main" id="{7950543E-E4B3-58C6-BD92-84EAD0ABEA9A}"/>
              </a:ext>
            </a:extLst>
          </p:cNvPr>
          <p:cNvGraphicFramePr>
            <a:graphicFrameLocks/>
          </p:cNvGraphicFramePr>
          <p:nvPr/>
        </p:nvGraphicFramePr>
        <p:xfrm>
          <a:off x="517565" y="1724505"/>
          <a:ext cx="5475703" cy="307207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87">
            <a:extLst>
              <a:ext uri="{FF2B5EF4-FFF2-40B4-BE49-F238E27FC236}">
                <a16:creationId xmlns:a16="http://schemas.microsoft.com/office/drawing/2014/main" id="{1099A3A0-2C3F-7C58-D244-CC92ADF227D5}"/>
              </a:ext>
            </a:extLst>
          </p:cNvPr>
          <p:cNvSpPr txBox="1"/>
          <p:nvPr/>
        </p:nvSpPr>
        <p:spPr>
          <a:xfrm>
            <a:off x="306976" y="1035222"/>
            <a:ext cx="6059472" cy="338554"/>
          </a:xfrm>
          <a:prstGeom prst="rect">
            <a:avLst/>
          </a:prstGeom>
          <a:noFill/>
        </p:spPr>
        <p:txBody>
          <a:bodyPr wrap="square" lIns="0" rtlCol="0">
            <a:spAutoFit/>
          </a:bodyPr>
          <a:lstStyle/>
          <a:p>
            <a:pPr marL="71998" lvl="2" algn="ctr" eaLnBrk="0" hangingPunct="0">
              <a:spcAft>
                <a:spcPts val="400"/>
              </a:spcAft>
              <a:buClr>
                <a:srgbClr val="BE0077"/>
              </a:buClr>
            </a:pPr>
            <a:r>
              <a:rPr lang="de" sz="1600" b="1" kern="0">
                <a:solidFill>
                  <a:schemeClr val="tx2"/>
                </a:solidFill>
              </a:rPr>
              <a:t>Schweregrade der ersten HZ-Ereignisse in Patienten mit RA</a:t>
            </a:r>
          </a:p>
        </p:txBody>
      </p:sp>
      <p:pic>
        <p:nvPicPr>
          <p:cNvPr id="20" name="Graphic 3" descr="Warnung">
            <a:extLst>
              <a:ext uri="{FF2B5EF4-FFF2-40B4-BE49-F238E27FC236}">
                <a16:creationId xmlns:a16="http://schemas.microsoft.com/office/drawing/2014/main" id="{69E08D02-7AC4-ABEF-4A79-8D99DBF28DD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28475" y="1123019"/>
            <a:ext cx="568433" cy="568433"/>
          </a:xfrm>
          <a:prstGeom prst="rect">
            <a:avLst/>
          </a:prstGeom>
        </p:spPr>
      </p:pic>
      <p:sp>
        <p:nvSpPr>
          <p:cNvPr id="21" name="Rectangle 5">
            <a:extLst>
              <a:ext uri="{FF2B5EF4-FFF2-40B4-BE49-F238E27FC236}">
                <a16:creationId xmlns:a16="http://schemas.microsoft.com/office/drawing/2014/main" id="{DECF9991-52B7-BD8B-9DA7-A8A1334B8A23}"/>
              </a:ext>
            </a:extLst>
          </p:cNvPr>
          <p:cNvSpPr/>
          <p:nvPr/>
        </p:nvSpPr>
        <p:spPr>
          <a:xfrm>
            <a:off x="8355593" y="1222962"/>
            <a:ext cx="1951175" cy="400110"/>
          </a:xfrm>
          <a:prstGeom prst="rect">
            <a:avLst/>
          </a:prstGeom>
        </p:spPr>
        <p:txBody>
          <a:bodyPr wrap="none">
            <a:spAutoFit/>
          </a:bodyPr>
          <a:lstStyle/>
          <a:p>
            <a:r>
              <a:rPr lang="de" sz="2000" b="1">
                <a:solidFill>
                  <a:schemeClr val="tx2"/>
                </a:solidFill>
              </a:rPr>
              <a:t>Komplikationen</a:t>
            </a:r>
          </a:p>
        </p:txBody>
      </p:sp>
      <p:pic>
        <p:nvPicPr>
          <p:cNvPr id="22" name="Graphic 7" descr="Gehirn im Kopf mit fester Füllung">
            <a:extLst>
              <a:ext uri="{FF2B5EF4-FFF2-40B4-BE49-F238E27FC236}">
                <a16:creationId xmlns:a16="http://schemas.microsoft.com/office/drawing/2014/main" id="{9EA4497F-9745-C86E-9235-81399C7048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5303" y="3951537"/>
            <a:ext cx="627737" cy="627737"/>
          </a:xfrm>
          <a:prstGeom prst="rect">
            <a:avLst/>
          </a:prstGeom>
        </p:spPr>
      </p:pic>
      <p:pic>
        <p:nvPicPr>
          <p:cNvPr id="23" name="Graphic 10" descr="Stationäre Gliederung">
            <a:extLst>
              <a:ext uri="{FF2B5EF4-FFF2-40B4-BE49-F238E27FC236}">
                <a16:creationId xmlns:a16="http://schemas.microsoft.com/office/drawing/2014/main" id="{79B1A516-84E0-546D-A480-EEE3B49545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10357" y="4688216"/>
            <a:ext cx="627738" cy="627738"/>
          </a:xfrm>
          <a:prstGeom prst="rect">
            <a:avLst/>
          </a:prstGeom>
        </p:spPr>
      </p:pic>
      <p:sp>
        <p:nvSpPr>
          <p:cNvPr id="24" name="Lightning Bolt 12">
            <a:extLst>
              <a:ext uri="{FF2B5EF4-FFF2-40B4-BE49-F238E27FC236}">
                <a16:creationId xmlns:a16="http://schemas.microsoft.com/office/drawing/2014/main" id="{0D848AE3-BDFE-2C49-9EC8-E562C03CE2C1}"/>
              </a:ext>
            </a:extLst>
          </p:cNvPr>
          <p:cNvSpPr/>
          <p:nvPr/>
        </p:nvSpPr>
        <p:spPr bwMode="auto">
          <a:xfrm>
            <a:off x="6852888" y="2568333"/>
            <a:ext cx="535147" cy="500750"/>
          </a:xfrm>
          <a:prstGeom prst="lightningBol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l" eaLnBrk="0" fontAlgn="auto" hangingPunct="0">
              <a:spcBef>
                <a:spcPts val="300"/>
              </a:spcBef>
              <a:spcAft>
                <a:spcPts val="300"/>
              </a:spcAft>
              <a:buClr>
                <a:schemeClr val="tx2"/>
              </a:buClr>
              <a:buSzPct val="110000"/>
            </a:pPr>
            <a:endParaRPr lang="en-AU" sz="1600" kern="0" err="1">
              <a:solidFill>
                <a:schemeClr val="tx1"/>
              </a:solidFill>
            </a:endParaRPr>
          </a:p>
        </p:txBody>
      </p:sp>
      <p:sp>
        <p:nvSpPr>
          <p:cNvPr id="4" name="Textfeld 3">
            <a:extLst>
              <a:ext uri="{FF2B5EF4-FFF2-40B4-BE49-F238E27FC236}">
                <a16:creationId xmlns:a16="http://schemas.microsoft.com/office/drawing/2014/main" id="{4545BB86-82B2-6256-2323-DDDA59A24E92}"/>
              </a:ext>
            </a:extLst>
          </p:cNvPr>
          <p:cNvSpPr txBox="1"/>
          <p:nvPr/>
        </p:nvSpPr>
        <p:spPr>
          <a:xfrm>
            <a:off x="1672186" y="1443331"/>
            <a:ext cx="1600200" cy="476734"/>
          </a:xfrm>
          <a:prstGeom prst="rect">
            <a:avLst/>
          </a:prstGeom>
          <a:noFill/>
        </p:spPr>
        <p:txBody>
          <a:bodyPr wrap="square" lIns="36000" tIns="36000" rIns="36000" bIns="36000" rtlCol="0">
            <a:noAutofit/>
          </a:bodyPr>
          <a:lstStyle/>
          <a:p>
            <a:pPr algn="ctr">
              <a:spcBef>
                <a:spcPts val="300"/>
              </a:spcBef>
              <a:spcAft>
                <a:spcPts val="300"/>
              </a:spcAft>
              <a:buClr>
                <a:schemeClr val="tx2"/>
              </a:buClr>
              <a:buSzPct val="110000"/>
            </a:pPr>
            <a:r>
              <a:rPr lang="de-DE" sz="1200">
                <a:solidFill>
                  <a:srgbClr val="6658A6"/>
                </a:solidFill>
              </a:rPr>
              <a:t>Schweregrad des HZ-Ereignisses</a:t>
            </a:r>
          </a:p>
        </p:txBody>
      </p:sp>
      <p:sp>
        <p:nvSpPr>
          <p:cNvPr id="5" name="Textfeld 4">
            <a:extLst>
              <a:ext uri="{FF2B5EF4-FFF2-40B4-BE49-F238E27FC236}">
                <a16:creationId xmlns:a16="http://schemas.microsoft.com/office/drawing/2014/main" id="{3B9391E4-6F61-67ED-3506-CF45A8996CFB}"/>
              </a:ext>
            </a:extLst>
          </p:cNvPr>
          <p:cNvSpPr txBox="1"/>
          <p:nvPr/>
        </p:nvSpPr>
        <p:spPr>
          <a:xfrm>
            <a:off x="3625088" y="1443331"/>
            <a:ext cx="1976619" cy="459295"/>
          </a:xfrm>
          <a:prstGeom prst="rect">
            <a:avLst/>
          </a:prstGeom>
          <a:noFill/>
        </p:spPr>
        <p:txBody>
          <a:bodyPr wrap="square" lIns="36000" tIns="36000" rIns="36000" bIns="36000" rtlCol="0">
            <a:noAutofit/>
          </a:bodyPr>
          <a:lstStyle/>
          <a:p>
            <a:pPr algn="ctr">
              <a:spcBef>
                <a:spcPts val="300"/>
              </a:spcBef>
              <a:spcAft>
                <a:spcPts val="300"/>
              </a:spcAft>
              <a:buClr>
                <a:schemeClr val="tx2"/>
              </a:buClr>
              <a:buSzPct val="110000"/>
            </a:pPr>
            <a:r>
              <a:rPr lang="de-DE" sz="1200">
                <a:solidFill>
                  <a:srgbClr val="F36633"/>
                </a:solidFill>
              </a:rPr>
              <a:t>Schweregrad der </a:t>
            </a:r>
            <a:r>
              <a:rPr lang="de-DE" sz="1200" b="1" i="1">
                <a:solidFill>
                  <a:srgbClr val="F36633"/>
                </a:solidFill>
              </a:rPr>
              <a:t>ernsten </a:t>
            </a:r>
            <a:r>
              <a:rPr lang="de-DE" sz="1200">
                <a:solidFill>
                  <a:srgbClr val="F36633"/>
                </a:solidFill>
              </a:rPr>
              <a:t>HZ-Ereignissen</a:t>
            </a:r>
          </a:p>
        </p:txBody>
      </p:sp>
    </p:spTree>
    <p:extLst>
      <p:ext uri="{BB962C8B-B14F-4D97-AF65-F5344CB8AC3E}">
        <p14:creationId xmlns:p14="http://schemas.microsoft.com/office/powerpoint/2010/main" val="4286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32E1FC4A-C17C-F337-6B2E-4D4661673132}"/>
              </a:ext>
            </a:extLst>
          </p:cNvPr>
          <p:cNvSpPr>
            <a:spLocks noGrp="1"/>
          </p:cNvSpPr>
          <p:nvPr>
            <p:ph type="body" sz="quarter" idx="18"/>
          </p:nvPr>
        </p:nvSpPr>
        <p:spPr>
          <a:xfrm>
            <a:off x="365918" y="5895474"/>
            <a:ext cx="11460163" cy="962526"/>
          </a:xfrm>
        </p:spPr>
        <p:txBody>
          <a:bodyPr anchor="ctr"/>
          <a:lstStyle/>
          <a:p>
            <a:r>
              <a:rPr kumimoji="0" lang="en-US" sz="900" b="0" i="0" u="none" strike="noStrike" kern="1200" cap="none" spc="0" normalizeH="0" baseline="0" noProof="0">
                <a:ln>
                  <a:noFill/>
                </a:ln>
                <a:solidFill>
                  <a:srgbClr val="000000"/>
                </a:solidFill>
                <a:effectLst/>
                <a:uLnTx/>
                <a:uFillTx/>
                <a:ea typeface="+mn-ea"/>
                <a:cs typeface="Noto Sans"/>
              </a:rPr>
              <a:t>RSV: Respir. </a:t>
            </a:r>
            <a:r>
              <a:rPr kumimoji="0" lang="en-US" sz="900" b="0" i="0" u="none" strike="noStrike" kern="1200" cap="none" spc="0" normalizeH="0" baseline="0" noProof="0" err="1">
                <a:ln>
                  <a:noFill/>
                </a:ln>
                <a:solidFill>
                  <a:srgbClr val="000000"/>
                </a:solidFill>
                <a:effectLst/>
                <a:uLnTx/>
                <a:uFillTx/>
                <a:ea typeface="+mn-ea"/>
                <a:cs typeface="Noto Sans"/>
              </a:rPr>
              <a:t>Synzytial</a:t>
            </a:r>
            <a:r>
              <a:rPr lang="en-US" sz="900">
                <a:solidFill>
                  <a:srgbClr val="000000"/>
                </a:solidFill>
                <a:cs typeface="Noto Sans"/>
              </a:rPr>
              <a:t>-Virus; COPD: </a:t>
            </a:r>
            <a:r>
              <a:rPr lang="en-US" sz="900" err="1">
                <a:solidFill>
                  <a:srgbClr val="000000"/>
                </a:solidFill>
                <a:cs typeface="Noto Sans"/>
              </a:rPr>
              <a:t>Chronisch</a:t>
            </a:r>
            <a:r>
              <a:rPr lang="en-US" sz="900">
                <a:solidFill>
                  <a:srgbClr val="000000"/>
                </a:solidFill>
                <a:cs typeface="Noto Sans"/>
              </a:rPr>
              <a:t>-obstructive </a:t>
            </a:r>
            <a:r>
              <a:rPr lang="en-US" sz="900" err="1">
                <a:solidFill>
                  <a:srgbClr val="000000"/>
                </a:solidFill>
                <a:cs typeface="Noto Sans"/>
              </a:rPr>
              <a:t>Lungenerkrankung</a:t>
            </a:r>
            <a:r>
              <a:rPr lang="en-US" sz="900">
                <a:solidFill>
                  <a:srgbClr val="000000"/>
                </a:solidFill>
                <a:cs typeface="Noto Sans"/>
              </a:rPr>
              <a:t>; KHK: </a:t>
            </a:r>
            <a:r>
              <a:rPr lang="en-US" sz="900" err="1">
                <a:solidFill>
                  <a:srgbClr val="000000"/>
                </a:solidFill>
                <a:cs typeface="Noto Sans"/>
              </a:rPr>
              <a:t>kardiale</a:t>
            </a:r>
            <a:r>
              <a:rPr lang="en-US" sz="900">
                <a:solidFill>
                  <a:srgbClr val="000000"/>
                </a:solidFill>
                <a:cs typeface="Noto Sans"/>
              </a:rPr>
              <a:t> </a:t>
            </a:r>
            <a:r>
              <a:rPr lang="en-US" sz="900" err="1">
                <a:solidFill>
                  <a:srgbClr val="000000"/>
                </a:solidFill>
                <a:cs typeface="Noto Sans"/>
              </a:rPr>
              <a:t>Erkrankungen</a:t>
            </a:r>
            <a:r>
              <a:rPr lang="en-US" sz="900">
                <a:solidFill>
                  <a:srgbClr val="000000"/>
                </a:solidFill>
                <a:cs typeface="Noto Sans"/>
              </a:rPr>
              <a:t>; </a:t>
            </a:r>
            <a:r>
              <a:rPr kumimoji="0" lang="en-US" sz="900" b="0" i="0" u="none" strike="noStrike" kern="1200" cap="none" spc="0" normalizeH="0" baseline="0" noProof="0" err="1">
                <a:ln>
                  <a:noFill/>
                </a:ln>
                <a:solidFill>
                  <a:srgbClr val="000000"/>
                </a:solidFill>
                <a:effectLst/>
                <a:uLnTx/>
                <a:uFillTx/>
                <a:ea typeface="+mn-ea"/>
                <a:cs typeface="Noto Sans"/>
              </a:rPr>
              <a:t>HRQoL</a:t>
            </a:r>
            <a:r>
              <a:rPr kumimoji="0" lang="en-US" sz="900" b="0" i="0" u="none" strike="noStrike" kern="1200" cap="none" spc="0" normalizeH="0" baseline="0" noProof="0">
                <a:ln>
                  <a:noFill/>
                </a:ln>
                <a:solidFill>
                  <a:srgbClr val="000000"/>
                </a:solidFill>
                <a:effectLst/>
                <a:uLnTx/>
                <a:uFillTx/>
                <a:ea typeface="+mn-ea"/>
                <a:cs typeface="Noto Sans"/>
              </a:rPr>
              <a:t>: health-related quality of live; MACE:</a:t>
            </a:r>
            <a:r>
              <a:rPr lang="fr-BE" sz="900"/>
              <a:t> major adverse </a:t>
            </a:r>
            <a:r>
              <a:rPr lang="fr-BE" sz="900" err="1"/>
              <a:t>cardiovascular</a:t>
            </a:r>
            <a:r>
              <a:rPr lang="fr-BE" sz="900"/>
              <a:t> </a:t>
            </a:r>
            <a:r>
              <a:rPr lang="fr-BE" sz="900" err="1"/>
              <a:t>event</a:t>
            </a:r>
            <a:endParaRPr kumimoji="0" lang="en-US" sz="900" b="0" i="0" u="none" strike="noStrike" kern="1200" cap="none" spc="0" normalizeH="0" baseline="0" noProof="0">
              <a:ln>
                <a:noFill/>
              </a:ln>
              <a:solidFill>
                <a:srgbClr val="000000"/>
              </a:solidFill>
              <a:effectLst/>
              <a:uLnTx/>
              <a:uFillTx/>
              <a:ea typeface="+mn-ea"/>
              <a:cs typeface="Noto Sans"/>
            </a:endParaRPr>
          </a:p>
          <a:p>
            <a:endParaRPr kumimoji="0" lang="en-US" sz="900" b="0" i="0" u="none" strike="noStrike" kern="1200" cap="none" spc="0" normalizeH="0" baseline="0" noProof="0">
              <a:ln>
                <a:noFill/>
              </a:ln>
              <a:solidFill>
                <a:srgbClr val="000000"/>
              </a:solidFill>
              <a:effectLst/>
              <a:uLnTx/>
              <a:uFillTx/>
              <a:ea typeface="+mn-ea"/>
              <a:cs typeface="Noto Sans"/>
            </a:endParaRPr>
          </a:p>
          <a:p>
            <a:pPr defTabSz="914400">
              <a:buClr>
                <a:srgbClr val="F36633"/>
              </a:buClr>
              <a:defRPr/>
            </a:pPr>
            <a:r>
              <a:rPr kumimoji="0" lang="fr-FR" sz="900" b="0" i="0" u="none" strike="noStrike" kern="1200" cap="none" spc="0" normalizeH="0" baseline="0" noProof="0">
                <a:ln>
                  <a:noFill/>
                </a:ln>
                <a:solidFill>
                  <a:srgbClr val="000000"/>
                </a:solidFill>
                <a:effectLst/>
                <a:uLnTx/>
                <a:uFillTx/>
                <a:latin typeface="Arial"/>
                <a:ea typeface="+mn-ea"/>
                <a:cs typeface="Noto Sans"/>
              </a:rPr>
              <a:t>1. Branche AR et al. </a:t>
            </a:r>
            <a:r>
              <a:rPr lang="de-DE" sz="900" i="1" err="1"/>
              <a:t>Clin</a:t>
            </a:r>
            <a:r>
              <a:rPr lang="de-DE" sz="900" i="1"/>
              <a:t> </a:t>
            </a:r>
            <a:r>
              <a:rPr lang="de-DE" sz="900" i="1" err="1"/>
              <a:t>Infect</a:t>
            </a:r>
            <a:r>
              <a:rPr lang="de-DE" sz="900" i="1"/>
              <a:t> Dis. 2022</a:t>
            </a:r>
            <a:r>
              <a:rPr lang="de-DE" sz="1100" b="0" i="0">
                <a:solidFill>
                  <a:srgbClr val="5B616B"/>
                </a:solidFill>
                <a:effectLst/>
                <a:latin typeface="BlinkMacSystemFont"/>
              </a:rPr>
              <a:t> </a:t>
            </a:r>
            <a:r>
              <a:rPr lang="de-DE" sz="900"/>
              <a:t>Mar 23;74(6):1004-1011</a:t>
            </a:r>
            <a:r>
              <a:rPr lang="fr-BE" sz="900"/>
              <a:t>; </a:t>
            </a:r>
            <a:r>
              <a:rPr lang="de-DE" sz="900" b="0"/>
              <a:t>2.</a:t>
            </a:r>
            <a:r>
              <a:rPr lang="de-DE" sz="900"/>
              <a:t>. </a:t>
            </a:r>
            <a:r>
              <a:rPr lang="pt-BR" sz="900"/>
              <a:t>Ambrosch et al. J Clin Vir. 2023 Apr;161:105399 3. </a:t>
            </a:r>
            <a:r>
              <a:rPr lang="nb-NO" sz="900"/>
              <a:t>Hönemann, M. et al. (2023). Viruses, 15(4), 877 4. Quarg et al 2023 </a:t>
            </a:r>
            <a:r>
              <a:rPr lang="en-US" sz="900"/>
              <a:t>European Journal of Medical Research; 5. </a:t>
            </a:r>
            <a:r>
              <a:rPr lang="fr-BE" sz="900"/>
              <a:t>Fonseca M.J. </a:t>
            </a:r>
            <a:r>
              <a:rPr lang="fr-BE" sz="900" i="1"/>
              <a:t>et al. </a:t>
            </a:r>
            <a:r>
              <a:rPr lang="fr-BE" sz="900" err="1"/>
              <a:t>präsentiert</a:t>
            </a:r>
            <a:r>
              <a:rPr lang="fr-BE" sz="900"/>
              <a:t> </a:t>
            </a:r>
            <a:r>
              <a:rPr lang="fr-BE" sz="900" err="1"/>
              <a:t>auf</a:t>
            </a:r>
            <a:r>
              <a:rPr lang="fr-BE" sz="900"/>
              <a:t> </a:t>
            </a:r>
            <a:r>
              <a:rPr lang="fr-BE" sz="900" err="1"/>
              <a:t>dem</a:t>
            </a:r>
            <a:r>
              <a:rPr lang="fr-BE" sz="900"/>
              <a:t> ESCMID Global 2025, 11.-15.April, Wien, </a:t>
            </a:r>
            <a:r>
              <a:rPr lang="fr-BE" sz="900" err="1"/>
              <a:t>Österreich</a:t>
            </a:r>
            <a:endParaRPr lang="en-US" sz="900"/>
          </a:p>
        </p:txBody>
      </p:sp>
      <p:sp>
        <p:nvSpPr>
          <p:cNvPr id="7" name="Textplatzhalter 6">
            <a:extLst>
              <a:ext uri="{FF2B5EF4-FFF2-40B4-BE49-F238E27FC236}">
                <a16:creationId xmlns:a16="http://schemas.microsoft.com/office/drawing/2014/main" id="{A28E79B3-9CEC-FBAF-5ACA-8D426D65BB5F}"/>
              </a:ext>
            </a:extLst>
          </p:cNvPr>
          <p:cNvSpPr>
            <a:spLocks noGrp="1"/>
          </p:cNvSpPr>
          <p:nvPr>
            <p:ph type="body" sz="quarter" idx="22"/>
          </p:nvPr>
        </p:nvSpPr>
        <p:spPr>
          <a:xfrm>
            <a:off x="365125" y="1182624"/>
            <a:ext cx="11460163" cy="4204002"/>
          </a:xfrm>
        </p:spPr>
        <p:txBody>
          <a:bodyPr/>
          <a:lstStyle/>
          <a:p>
            <a:pPr>
              <a:spcBef>
                <a:spcPts val="600"/>
              </a:spcBef>
              <a:spcAft>
                <a:spcPts val="1200"/>
              </a:spcAft>
            </a:pPr>
            <a:endParaRPr lang="en-GB" sz="2400" b="1">
              <a:solidFill>
                <a:schemeClr val="tx2"/>
              </a:solidFill>
            </a:endParaRPr>
          </a:p>
          <a:p>
            <a:pPr>
              <a:spcBef>
                <a:spcPts val="600"/>
              </a:spcBef>
              <a:spcAft>
                <a:spcPts val="1200"/>
              </a:spcAft>
            </a:pPr>
            <a:r>
              <a:rPr lang="en-GB" sz="2400" b="1" err="1">
                <a:solidFill>
                  <a:schemeClr val="tx2"/>
                </a:solidFill>
              </a:rPr>
              <a:t>Risikofaktoren</a:t>
            </a:r>
            <a:r>
              <a:rPr lang="en-GB" sz="2400"/>
              <a:t> für </a:t>
            </a:r>
            <a:r>
              <a:rPr lang="en-GB" sz="2400" err="1"/>
              <a:t>schwere</a:t>
            </a:r>
            <a:r>
              <a:rPr lang="en-GB" sz="2400"/>
              <a:t> </a:t>
            </a:r>
            <a:r>
              <a:rPr lang="en-GB" sz="2400" err="1"/>
              <a:t>Verläufe</a:t>
            </a:r>
            <a:r>
              <a:rPr lang="en-GB" sz="2400"/>
              <a:t> </a:t>
            </a:r>
            <a:r>
              <a:rPr lang="en-GB" sz="2400" err="1"/>
              <a:t>sind</a:t>
            </a:r>
            <a:r>
              <a:rPr lang="en-GB" sz="2400"/>
              <a:t> </a:t>
            </a:r>
            <a:r>
              <a:rPr lang="en-GB" sz="2400" b="1" err="1">
                <a:solidFill>
                  <a:schemeClr val="tx2"/>
                </a:solidFill>
              </a:rPr>
              <a:t>bestehende</a:t>
            </a:r>
            <a:r>
              <a:rPr lang="en-GB" sz="2400" b="1">
                <a:solidFill>
                  <a:schemeClr val="tx2"/>
                </a:solidFill>
              </a:rPr>
              <a:t> </a:t>
            </a:r>
            <a:r>
              <a:rPr lang="en-GB" sz="2400" b="1" err="1">
                <a:solidFill>
                  <a:schemeClr val="tx2"/>
                </a:solidFill>
              </a:rPr>
              <a:t>Grunderkrankungen</a:t>
            </a:r>
            <a:r>
              <a:rPr lang="en-GB" sz="2400" b="1">
                <a:solidFill>
                  <a:schemeClr val="tx2"/>
                </a:solidFill>
              </a:rPr>
              <a:t> </a:t>
            </a:r>
            <a:r>
              <a:rPr lang="en-GB" sz="2400"/>
              <a:t>(</a:t>
            </a:r>
            <a:r>
              <a:rPr lang="en-GB" sz="2400" err="1"/>
              <a:t>z.B.</a:t>
            </a:r>
            <a:r>
              <a:rPr lang="en-GB" sz="2400"/>
              <a:t> COPD, Asthma, KHK) und </a:t>
            </a:r>
            <a:r>
              <a:rPr lang="en-GB" sz="2400" b="1" err="1">
                <a:solidFill>
                  <a:schemeClr val="tx2"/>
                </a:solidFill>
              </a:rPr>
              <a:t>höheres</a:t>
            </a:r>
            <a:r>
              <a:rPr lang="en-GB" sz="2400" b="1">
                <a:solidFill>
                  <a:schemeClr val="tx2"/>
                </a:solidFill>
              </a:rPr>
              <a:t> Alter </a:t>
            </a:r>
            <a:r>
              <a:rPr lang="en-GB" sz="2400"/>
              <a:t>ab 60 Jahren</a:t>
            </a:r>
            <a:r>
              <a:rPr lang="en-GB" sz="2400" baseline="30000"/>
              <a:t>1</a:t>
            </a:r>
            <a:endParaRPr kumimoji="0" lang="de-DE" sz="2800" i="0" u="none" strike="noStrike" kern="1200" cap="none" spc="0" normalizeH="0" baseline="30000">
              <a:ln>
                <a:noFill/>
              </a:ln>
              <a:effectLst/>
              <a:uLnTx/>
              <a:uFillTx/>
              <a:latin typeface="Arial"/>
              <a:ea typeface="+mn-ea"/>
              <a:cs typeface="Noto Sans"/>
            </a:endParaRPr>
          </a:p>
          <a:p>
            <a:pPr>
              <a:spcBef>
                <a:spcPts val="600"/>
              </a:spcBef>
              <a:spcAft>
                <a:spcPts val="1200"/>
              </a:spcAft>
            </a:pPr>
            <a:r>
              <a:rPr kumimoji="0" lang="de-DE" sz="2400" b="0" i="0" u="none" strike="noStrike" kern="1200" cap="none" spc="0" normalizeH="0" baseline="0" noProof="0">
                <a:ln>
                  <a:noFill/>
                </a:ln>
                <a:solidFill>
                  <a:schemeClr val="tx1"/>
                </a:solidFill>
                <a:effectLst/>
                <a:uLnTx/>
                <a:uFillTx/>
                <a:ea typeface="+mn-ea"/>
                <a:cs typeface="Noto Sans"/>
              </a:rPr>
              <a:t>Patienten mit RSV haben</a:t>
            </a:r>
            <a:r>
              <a:rPr kumimoji="0" lang="de-DE" sz="2400" i="0" u="none" strike="noStrike" kern="1200" cap="none" spc="0" normalizeH="0" baseline="0" noProof="0">
                <a:ln>
                  <a:noFill/>
                </a:ln>
                <a:solidFill>
                  <a:schemeClr val="tx1"/>
                </a:solidFill>
                <a:effectLst/>
                <a:uLnTx/>
                <a:uFillTx/>
                <a:ea typeface="+mn-ea"/>
                <a:cs typeface="Noto Sans"/>
              </a:rPr>
              <a:t> häufig </a:t>
            </a:r>
            <a:r>
              <a:rPr kumimoji="0" lang="de-DE" sz="2400" b="1" i="0" u="none" strike="noStrike" kern="1200" cap="none" spc="0" normalizeH="0" baseline="0" noProof="0">
                <a:ln>
                  <a:noFill/>
                </a:ln>
                <a:solidFill>
                  <a:schemeClr val="tx2"/>
                </a:solidFill>
                <a:effectLst/>
                <a:uLnTx/>
                <a:uFillTx/>
                <a:ea typeface="+mn-ea"/>
                <a:cs typeface="Noto Sans"/>
              </a:rPr>
              <a:t>Komorbiditäten</a:t>
            </a:r>
            <a:r>
              <a:rPr kumimoji="0" lang="de-DE" sz="2400" i="0" u="none" strike="noStrike" kern="1200" cap="none" spc="0" normalizeH="0" baseline="0" noProof="0">
                <a:ln>
                  <a:noFill/>
                </a:ln>
                <a:solidFill>
                  <a:schemeClr val="tx1"/>
                </a:solidFill>
                <a:effectLst/>
                <a:uLnTx/>
                <a:uFillTx/>
                <a:ea typeface="+mn-ea"/>
                <a:cs typeface="Noto Sans"/>
              </a:rPr>
              <a:t>,</a:t>
            </a:r>
            <a:r>
              <a:rPr kumimoji="0" lang="de-DE" sz="2400" b="0" i="0" u="none" strike="noStrike" kern="1200" cap="none" spc="0" normalizeH="0" baseline="0" noProof="0">
                <a:ln>
                  <a:noFill/>
                </a:ln>
                <a:solidFill>
                  <a:schemeClr val="tx1"/>
                </a:solidFill>
                <a:effectLst/>
                <a:uLnTx/>
                <a:uFillTx/>
                <a:ea typeface="+mn-ea"/>
                <a:cs typeface="Noto Sans"/>
              </a:rPr>
              <a:t> die das </a:t>
            </a:r>
            <a:r>
              <a:rPr kumimoji="0" lang="de-DE" sz="2400" b="1" i="0" u="none" strike="noStrike" kern="1200" cap="none" spc="0" normalizeH="0" baseline="0" noProof="0">
                <a:ln>
                  <a:noFill/>
                </a:ln>
                <a:solidFill>
                  <a:schemeClr val="tx2"/>
                </a:solidFill>
                <a:effectLst/>
                <a:uLnTx/>
                <a:uFillTx/>
                <a:ea typeface="+mn-ea"/>
                <a:cs typeface="Noto Sans"/>
              </a:rPr>
              <a:t>Risiko für einen schweren Verlauf</a:t>
            </a:r>
            <a:r>
              <a:rPr kumimoji="0" lang="de-DE" sz="2400" b="0" i="0" u="none" strike="noStrike" kern="1200" cap="none" spc="0" normalizeH="0" baseline="0" noProof="0">
                <a:ln>
                  <a:noFill/>
                </a:ln>
                <a:solidFill>
                  <a:schemeClr val="tx2"/>
                </a:solidFill>
                <a:effectLst/>
                <a:uLnTx/>
                <a:uFillTx/>
                <a:ea typeface="+mn-ea"/>
                <a:cs typeface="Noto Sans"/>
              </a:rPr>
              <a:t> </a:t>
            </a:r>
            <a:r>
              <a:rPr kumimoji="0" lang="de-DE" sz="2400" b="0" i="0" u="none" strike="noStrike" kern="1200" cap="none" spc="0" normalizeH="0" baseline="0" noProof="0">
                <a:ln>
                  <a:noFill/>
                </a:ln>
                <a:solidFill>
                  <a:schemeClr val="tx1"/>
                </a:solidFill>
                <a:effectLst/>
                <a:uLnTx/>
                <a:uFillTx/>
                <a:ea typeface="+mn-ea"/>
                <a:cs typeface="Noto Sans"/>
              </a:rPr>
              <a:t>der Erkrankung erhöhen.</a:t>
            </a:r>
            <a:r>
              <a:rPr kumimoji="0" lang="de-DE" sz="2400" b="0" i="0" u="none" strike="noStrike" kern="1200" cap="none" spc="0" normalizeH="0" baseline="30000" noProof="0">
                <a:ln>
                  <a:noFill/>
                </a:ln>
                <a:solidFill>
                  <a:schemeClr val="tx1"/>
                </a:solidFill>
                <a:effectLst/>
                <a:uLnTx/>
                <a:uFillTx/>
                <a:ea typeface="+mn-ea"/>
                <a:cs typeface="Noto Sans"/>
              </a:rPr>
              <a:t>2-4</a:t>
            </a:r>
          </a:p>
          <a:p>
            <a:pPr>
              <a:spcBef>
                <a:spcPts val="600"/>
              </a:spcBef>
              <a:spcAft>
                <a:spcPts val="1200"/>
              </a:spcAft>
            </a:pPr>
            <a:r>
              <a:rPr lang="en-US" sz="2400" i="0" u="none" strike="noStrike" err="1">
                <a:effectLst/>
                <a:latin typeface="+mj-lt"/>
              </a:rPr>
              <a:t>Patienten</a:t>
            </a:r>
            <a:r>
              <a:rPr lang="en-US" sz="2400" i="0" u="none" strike="noStrike">
                <a:effectLst/>
                <a:latin typeface="+mj-lt"/>
              </a:rPr>
              <a:t> </a:t>
            </a:r>
            <a:r>
              <a:rPr lang="en-US" sz="2400" i="0" u="none" strike="noStrike" err="1">
                <a:effectLst/>
                <a:latin typeface="+mj-lt"/>
              </a:rPr>
              <a:t>mit</a:t>
            </a:r>
            <a:r>
              <a:rPr lang="en-US" sz="2400" i="0" u="none" strike="noStrike">
                <a:effectLst/>
                <a:latin typeface="+mj-lt"/>
              </a:rPr>
              <a:t> RSV-</a:t>
            </a:r>
            <a:r>
              <a:rPr lang="en-US" sz="2400" i="0" u="none" strike="noStrike" err="1">
                <a:effectLst/>
                <a:latin typeface="+mj-lt"/>
              </a:rPr>
              <a:t>Infektionen</a:t>
            </a:r>
            <a:r>
              <a:rPr lang="en-US" sz="2400" i="0" u="none" strike="noStrike">
                <a:effectLst/>
                <a:latin typeface="+mj-lt"/>
              </a:rPr>
              <a:t> </a:t>
            </a:r>
            <a:r>
              <a:rPr lang="en-US" sz="2400" i="0" u="none" strike="noStrike" err="1">
                <a:effectLst/>
                <a:latin typeface="+mj-lt"/>
              </a:rPr>
              <a:t>haben</a:t>
            </a:r>
            <a:r>
              <a:rPr lang="en-US" sz="2400" i="0" u="none" strike="noStrike">
                <a:effectLst/>
                <a:latin typeface="+mj-lt"/>
              </a:rPr>
              <a:t> </a:t>
            </a:r>
            <a:r>
              <a:rPr lang="en-US" sz="2400" i="0" u="none" strike="noStrike" err="1">
                <a:effectLst/>
                <a:latin typeface="+mj-lt"/>
              </a:rPr>
              <a:t>ein</a:t>
            </a:r>
            <a:r>
              <a:rPr lang="en-US" sz="2400" i="0" u="none" strike="noStrike">
                <a:effectLst/>
                <a:latin typeface="+mj-lt"/>
              </a:rPr>
              <a:t> </a:t>
            </a:r>
            <a:r>
              <a:rPr lang="en-US" sz="2400" b="1" i="0" u="none" strike="noStrike" err="1">
                <a:solidFill>
                  <a:schemeClr val="tx2"/>
                </a:solidFill>
                <a:effectLst/>
                <a:latin typeface="+mj-lt"/>
              </a:rPr>
              <a:t>erhöhtes</a:t>
            </a:r>
            <a:r>
              <a:rPr lang="en-US" sz="2400" b="1" i="0" u="none" strike="noStrike">
                <a:solidFill>
                  <a:schemeClr val="tx2"/>
                </a:solidFill>
                <a:effectLst/>
                <a:latin typeface="+mj-lt"/>
              </a:rPr>
              <a:t> </a:t>
            </a:r>
            <a:r>
              <a:rPr lang="en-US" sz="2400" b="1" i="0" u="none" strike="noStrike" err="1">
                <a:solidFill>
                  <a:schemeClr val="tx2"/>
                </a:solidFill>
                <a:effectLst/>
                <a:latin typeface="+mj-lt"/>
              </a:rPr>
              <a:t>Risiko</a:t>
            </a:r>
            <a:r>
              <a:rPr lang="en-US" sz="2400" b="1" i="0" u="none" strike="noStrike">
                <a:solidFill>
                  <a:schemeClr val="tx2"/>
                </a:solidFill>
                <a:effectLst/>
                <a:latin typeface="+mj-lt"/>
              </a:rPr>
              <a:t> für </a:t>
            </a:r>
            <a:r>
              <a:rPr lang="en-US" sz="2400" b="1" err="1">
                <a:solidFill>
                  <a:schemeClr val="tx2"/>
                </a:solidFill>
              </a:rPr>
              <a:t>klinische</a:t>
            </a:r>
            <a:r>
              <a:rPr lang="en-US" sz="2400" b="1">
                <a:solidFill>
                  <a:schemeClr val="tx2"/>
                </a:solidFill>
              </a:rPr>
              <a:t> </a:t>
            </a:r>
            <a:r>
              <a:rPr lang="en-US" sz="2400" b="1" err="1">
                <a:solidFill>
                  <a:schemeClr val="tx2"/>
                </a:solidFill>
              </a:rPr>
              <a:t>Ereignisse</a:t>
            </a:r>
            <a:r>
              <a:rPr lang="en-US" sz="2400" b="1"/>
              <a:t> </a:t>
            </a:r>
            <a:r>
              <a:rPr lang="en-US" sz="2400" err="1"/>
              <a:t>wie</a:t>
            </a:r>
            <a:r>
              <a:rPr lang="en-US" sz="2400"/>
              <a:t> </a:t>
            </a:r>
            <a:r>
              <a:rPr lang="en-US" sz="2400" err="1"/>
              <a:t>Exazerbationen</a:t>
            </a:r>
            <a:r>
              <a:rPr lang="en-US" sz="2400"/>
              <a:t>, MACE und Sepsis </a:t>
            </a:r>
            <a:r>
              <a:rPr lang="en-US" sz="2400" i="0" u="none" strike="noStrike" err="1">
                <a:effectLst/>
                <a:latin typeface="+mj-lt"/>
              </a:rPr>
              <a:t>sowie</a:t>
            </a:r>
            <a:r>
              <a:rPr lang="en-US" sz="2400" i="0" u="none" strike="noStrike">
                <a:effectLst/>
                <a:latin typeface="+mj-lt"/>
              </a:rPr>
              <a:t> </a:t>
            </a:r>
            <a:r>
              <a:rPr lang="en-US" sz="2400" i="0" u="none" strike="noStrike" err="1">
                <a:effectLst/>
                <a:latin typeface="+mj-lt"/>
              </a:rPr>
              <a:t>ein</a:t>
            </a:r>
            <a:r>
              <a:rPr lang="en-US" sz="2400" i="0" u="none" strike="noStrike">
                <a:effectLst/>
                <a:latin typeface="+mj-lt"/>
              </a:rPr>
              <a:t> 2.7-fach </a:t>
            </a:r>
            <a:r>
              <a:rPr lang="en-US" sz="2400" i="0" u="none" strike="noStrike" err="1">
                <a:effectLst/>
                <a:latin typeface="+mj-lt"/>
              </a:rPr>
              <a:t>höheres</a:t>
            </a:r>
            <a:r>
              <a:rPr lang="en-US" sz="2400" i="0" u="none" strike="noStrike">
                <a:effectLst/>
                <a:latin typeface="+mj-lt"/>
              </a:rPr>
              <a:t> </a:t>
            </a:r>
            <a:r>
              <a:rPr lang="en-US" sz="2400" i="0" u="none" strike="noStrike" err="1">
                <a:effectLst/>
                <a:latin typeface="+mj-lt"/>
              </a:rPr>
              <a:t>Sterberisiko</a:t>
            </a:r>
            <a:r>
              <a:rPr lang="de-DE" sz="2400" baseline="30000">
                <a:latin typeface="+mj-lt"/>
              </a:rPr>
              <a:t>5</a:t>
            </a:r>
            <a:endParaRPr lang="de-DE" sz="2400" baseline="30000"/>
          </a:p>
          <a:p>
            <a:pPr>
              <a:spcBef>
                <a:spcPts val="600"/>
              </a:spcBef>
              <a:spcAft>
                <a:spcPts val="1200"/>
              </a:spcAft>
            </a:pPr>
            <a:endParaRPr lang="de-DE" sz="2400"/>
          </a:p>
        </p:txBody>
      </p:sp>
      <p:sp>
        <p:nvSpPr>
          <p:cNvPr id="4" name="Titel 3">
            <a:extLst>
              <a:ext uri="{FF2B5EF4-FFF2-40B4-BE49-F238E27FC236}">
                <a16:creationId xmlns:a16="http://schemas.microsoft.com/office/drawing/2014/main" id="{6BDD83E5-0A5C-6B02-57A6-CE40439C28D4}"/>
              </a:ext>
            </a:extLst>
          </p:cNvPr>
          <p:cNvSpPr>
            <a:spLocks noGrp="1"/>
          </p:cNvSpPr>
          <p:nvPr>
            <p:ph type="title"/>
          </p:nvPr>
        </p:nvSpPr>
        <p:spPr/>
        <p:txBody>
          <a:bodyPr>
            <a:normAutofit fontScale="90000"/>
          </a:bodyPr>
          <a:lstStyle/>
          <a:p>
            <a:r>
              <a:rPr lang="de-DE"/>
              <a:t>„Take-Home </a:t>
            </a:r>
            <a:r>
              <a:rPr lang="de-DE" err="1"/>
              <a:t>message</a:t>
            </a:r>
            <a:r>
              <a:rPr lang="de-DE"/>
              <a:t>“</a:t>
            </a:r>
          </a:p>
        </p:txBody>
      </p:sp>
      <p:sp>
        <p:nvSpPr>
          <p:cNvPr id="5" name="Untertitel 4">
            <a:extLst>
              <a:ext uri="{FF2B5EF4-FFF2-40B4-BE49-F238E27FC236}">
                <a16:creationId xmlns:a16="http://schemas.microsoft.com/office/drawing/2014/main" id="{5C821D10-4317-A17C-808F-BCD5412BA1FB}"/>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266588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FA7EA-B1CD-F029-4567-1C7DB5A28E17}"/>
              </a:ext>
            </a:extLst>
          </p:cNvPr>
          <p:cNvSpPr>
            <a:spLocks noGrp="1"/>
          </p:cNvSpPr>
          <p:nvPr>
            <p:ph type="sldNum" sz="quarter" idx="10"/>
          </p:nvPr>
        </p:nvSpPr>
        <p:spPr/>
        <p:txBody>
          <a:bodyPr/>
          <a:lstStyle/>
          <a:p>
            <a:fld id="{47E06B46-E8AC-A541-8CB9-26D1014CC93B}" type="slidenum">
              <a:rPr lang="en-US" smtClean="0"/>
              <a:pPr/>
              <a:t>98</a:t>
            </a:fld>
            <a:endParaRPr lang="en-US"/>
          </a:p>
        </p:txBody>
      </p:sp>
      <p:sp>
        <p:nvSpPr>
          <p:cNvPr id="3" name="Title 2">
            <a:extLst>
              <a:ext uri="{FF2B5EF4-FFF2-40B4-BE49-F238E27FC236}">
                <a16:creationId xmlns:a16="http://schemas.microsoft.com/office/drawing/2014/main" id="{B9E01381-6358-E0FE-23C7-0EBA21507545}"/>
              </a:ext>
            </a:extLst>
          </p:cNvPr>
          <p:cNvSpPr>
            <a:spLocks noGrp="1"/>
          </p:cNvSpPr>
          <p:nvPr>
            <p:ph type="title"/>
          </p:nvPr>
        </p:nvSpPr>
        <p:spPr>
          <a:xfrm>
            <a:off x="725906" y="458450"/>
            <a:ext cx="10949538" cy="430887"/>
          </a:xfrm>
        </p:spPr>
        <p:txBody>
          <a:bodyPr>
            <a:normAutofit fontScale="90000"/>
          </a:bodyPr>
          <a:lstStyle/>
          <a:p>
            <a:r>
              <a:rPr lang="de-DE"/>
              <a:t>W</a:t>
            </a:r>
            <a:r>
              <a:rPr lang="en-US" err="1"/>
              <a:t>elche</a:t>
            </a:r>
            <a:r>
              <a:rPr lang="en-US"/>
              <a:t> </a:t>
            </a:r>
            <a:r>
              <a:rPr lang="en-US" err="1"/>
              <a:t>Faktoren</a:t>
            </a:r>
            <a:r>
              <a:rPr lang="en-US"/>
              <a:t> </a:t>
            </a:r>
            <a:r>
              <a:rPr lang="en-US" err="1"/>
              <a:t>haben</a:t>
            </a:r>
            <a:r>
              <a:rPr lang="en-US"/>
              <a:t> </a:t>
            </a:r>
            <a:r>
              <a:rPr lang="en-US" err="1"/>
              <a:t>Einfluss</a:t>
            </a:r>
            <a:r>
              <a:rPr lang="en-US"/>
              <a:t> auf die Impfeffektivität?</a:t>
            </a:r>
            <a:r>
              <a:rPr lang="en-US" baseline="30000"/>
              <a:t>1</a:t>
            </a:r>
          </a:p>
        </p:txBody>
      </p:sp>
      <p:sp>
        <p:nvSpPr>
          <p:cNvPr id="5" name="Rectangle 26">
            <a:extLst>
              <a:ext uri="{FF2B5EF4-FFF2-40B4-BE49-F238E27FC236}">
                <a16:creationId xmlns:a16="http://schemas.microsoft.com/office/drawing/2014/main" id="{9327228B-E552-F877-2CB8-94CA3E013738}"/>
              </a:ext>
            </a:extLst>
          </p:cNvPr>
          <p:cNvSpPr/>
          <p:nvPr/>
        </p:nvSpPr>
        <p:spPr>
          <a:xfrm>
            <a:off x="987176" y="6437016"/>
            <a:ext cx="10688268" cy="30329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u="none" strike="noStrike" kern="1200" cap="none" spc="0" normalizeH="0" baseline="0" noProof="0">
                <a:ln>
                  <a:noFill/>
                </a:ln>
                <a:effectLst/>
                <a:uLnTx/>
                <a:uFillTx/>
              </a:rPr>
              <a:t>1. </a:t>
            </a:r>
            <a:r>
              <a:rPr kumimoji="0" lang="en-GB" sz="800" b="0" u="none" strike="noStrike" kern="1200" cap="none" spc="0" normalizeH="0" baseline="0" noProof="0" err="1">
                <a:ln>
                  <a:noFill/>
                </a:ln>
                <a:effectLst/>
                <a:uLnTx/>
                <a:uFillTx/>
              </a:rPr>
              <a:t>Tregoning</a:t>
            </a:r>
            <a:r>
              <a:rPr kumimoji="0" lang="en-GB" sz="800" b="0" u="none" strike="noStrike" kern="1200" cap="none" spc="0" normalizeH="0" baseline="0" noProof="0">
                <a:ln>
                  <a:noFill/>
                </a:ln>
                <a:effectLst/>
                <a:uLnTx/>
                <a:uFillTx/>
              </a:rPr>
              <a:t>, J.S. et al. Nat Rev Immunol 21, 626–636 (2021). 2. </a:t>
            </a:r>
            <a:r>
              <a:rPr kumimoji="0" lang="en-GB" sz="800" b="0" u="none" strike="noStrike" kern="1200" cap="none" spc="0" normalizeH="0" baseline="0" noProof="0" err="1">
                <a:ln>
                  <a:noFill/>
                </a:ln>
                <a:effectLst/>
                <a:uLnTx/>
                <a:uFillTx/>
              </a:rPr>
              <a:t>Epidemiologisches</a:t>
            </a:r>
            <a:r>
              <a:rPr kumimoji="0" lang="en-GB" sz="800" b="0" u="none" strike="noStrike" kern="1200" cap="none" spc="0" normalizeH="0" baseline="0" noProof="0">
                <a:ln>
                  <a:noFill/>
                </a:ln>
                <a:effectLst/>
                <a:uLnTx/>
                <a:uFillTx/>
              </a:rPr>
              <a:t> Bulletin 1/2021, </a:t>
            </a:r>
            <a:r>
              <a:rPr kumimoji="0" lang="en-GB" sz="800" b="0" u="none" strike="noStrike" kern="1200" cap="none" spc="0" normalizeH="0" baseline="0" noProof="0" err="1">
                <a:ln>
                  <a:noFill/>
                </a:ln>
                <a:effectLst/>
                <a:uLnTx/>
                <a:uFillTx/>
              </a:rPr>
              <a:t>abrufbar</a:t>
            </a:r>
            <a:r>
              <a:rPr kumimoji="0" lang="en-GB" sz="800" b="0" u="none" strike="noStrike" kern="1200" cap="none" spc="0" normalizeH="0" baseline="0" noProof="0">
                <a:ln>
                  <a:noFill/>
                </a:ln>
                <a:effectLst/>
                <a:uLnTx/>
                <a:uFillTx/>
              </a:rPr>
              <a:t> </a:t>
            </a:r>
            <a:r>
              <a:rPr kumimoji="0" lang="en-GB" sz="800" b="0" u="none" strike="noStrike" kern="1200" cap="none" spc="0" normalizeH="0" baseline="0" noProof="0" err="1">
                <a:ln>
                  <a:noFill/>
                </a:ln>
                <a:effectLst/>
                <a:uLnTx/>
                <a:uFillTx/>
              </a:rPr>
              <a:t>unter</a:t>
            </a:r>
            <a:r>
              <a:rPr lang="en-GB" sz="800"/>
              <a:t> </a:t>
            </a:r>
            <a:r>
              <a:rPr kumimoji="0" lang="en-GB" sz="800" b="0" u="none" strike="noStrike" kern="1200" cap="none" spc="0" normalizeH="0" baseline="0" noProof="0">
                <a:ln>
                  <a:noFill/>
                </a:ln>
                <a:effectLst/>
                <a:uLnTx/>
                <a:uFillTx/>
                <a:hlinkClick r:id="rId3"/>
              </a:rPr>
              <a:t>https://www.rki.de/DE/Content/Infekt/EpidBull/Archiv/2021/Ausgaben/01_21.pdf?__blob=publicationFile</a:t>
            </a:r>
            <a:r>
              <a:rPr kumimoji="0" lang="en-GB" sz="800" b="0" u="none" strike="noStrike" kern="1200" cap="none" spc="0" normalizeH="0" baseline="0" noProof="0">
                <a:ln>
                  <a:noFill/>
                </a:ln>
                <a:effectLst/>
                <a:uLnTx/>
                <a:uFillTx/>
              </a:rPr>
              <a:t>.   </a:t>
            </a:r>
          </a:p>
        </p:txBody>
      </p:sp>
      <p:grpSp>
        <p:nvGrpSpPr>
          <p:cNvPr id="32" name="Group 31">
            <a:extLst>
              <a:ext uri="{FF2B5EF4-FFF2-40B4-BE49-F238E27FC236}">
                <a16:creationId xmlns:a16="http://schemas.microsoft.com/office/drawing/2014/main" id="{C4521C34-6BAF-7909-4571-66EA2D0438BC}"/>
              </a:ext>
            </a:extLst>
          </p:cNvPr>
          <p:cNvGrpSpPr/>
          <p:nvPr/>
        </p:nvGrpSpPr>
        <p:grpSpPr>
          <a:xfrm>
            <a:off x="3004141" y="1099281"/>
            <a:ext cx="6183718" cy="5317360"/>
            <a:chOff x="725906" y="1052067"/>
            <a:chExt cx="6183718" cy="5317360"/>
          </a:xfrm>
        </p:grpSpPr>
        <p:pic>
          <p:nvPicPr>
            <p:cNvPr id="1026" name="Picture 2" descr="Fig. 1">
              <a:extLst>
                <a:ext uri="{FF2B5EF4-FFF2-40B4-BE49-F238E27FC236}">
                  <a16:creationId xmlns:a16="http://schemas.microsoft.com/office/drawing/2014/main" id="{21FF2B97-4E9F-FF8F-F72A-8904411DA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692" y="1052067"/>
              <a:ext cx="5548500" cy="486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6">
              <a:extLst>
                <a:ext uri="{FF2B5EF4-FFF2-40B4-BE49-F238E27FC236}">
                  <a16:creationId xmlns:a16="http://schemas.microsoft.com/office/drawing/2014/main" id="{13B84BA0-4601-AB67-E949-F93D015F216F}"/>
                </a:ext>
              </a:extLst>
            </p:cNvPr>
            <p:cNvSpPr/>
            <p:nvPr/>
          </p:nvSpPr>
          <p:spPr>
            <a:xfrm>
              <a:off x="1131692" y="6066134"/>
              <a:ext cx="3683009" cy="303293"/>
            </a:xfrm>
            <a:prstGeom prst="rect">
              <a:avLst/>
            </a:prstGeom>
          </p:spPr>
          <p:txBody>
            <a:bodyPr wrap="square" bIns="10800" anchor="b">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800" b="0" u="none" strike="noStrike" kern="1200" cap="none" spc="0" normalizeH="0" baseline="0" noProof="0" dirty="0">
                  <a:ln>
                    <a:noFill/>
                  </a:ln>
                  <a:effectLst/>
                  <a:uLnTx/>
                  <a:uFillTx/>
                </a:rPr>
                <a:t>VE – </a:t>
              </a:r>
              <a:r>
                <a:rPr kumimoji="0" lang="en-GB" sz="800" b="0" u="none" strike="noStrike" kern="1200" cap="none" spc="0" normalizeH="0" baseline="0" noProof="0" dirty="0" err="1">
                  <a:ln>
                    <a:noFill/>
                  </a:ln>
                  <a:effectLst/>
                  <a:uLnTx/>
                  <a:uFillTx/>
                </a:rPr>
                <a:t>Impfeffektivität</a:t>
              </a:r>
              <a:r>
                <a:rPr kumimoji="0" lang="en-GB" sz="800" b="0" u="none" strike="noStrike" kern="1200" cap="none" spc="0" normalizeH="0" baseline="0" noProof="0" dirty="0">
                  <a:ln>
                    <a:noFill/>
                  </a:ln>
                  <a:effectLst/>
                  <a:uLnTx/>
                  <a:uFillTx/>
                </a:rPr>
                <a:t>.</a:t>
              </a:r>
            </a:p>
            <a:p>
              <a:pPr marR="0" lvl="0" algn="l" defTabSz="914400" rtl="0" eaLnBrk="1" fontAlgn="auto" latinLnBrk="0" hangingPunct="1">
                <a:lnSpc>
                  <a:spcPct val="100000"/>
                </a:lnSpc>
                <a:spcBef>
                  <a:spcPts val="0"/>
                </a:spcBef>
                <a:spcAft>
                  <a:spcPts val="0"/>
                </a:spcAft>
                <a:buClrTx/>
                <a:buSzTx/>
                <a:tabLst/>
                <a:defRPr/>
              </a:pPr>
              <a:r>
                <a:rPr kumimoji="0" lang="en-GB" sz="800" b="0" u="none" strike="noStrike" kern="1200" cap="none" spc="0" normalizeH="0" baseline="0" noProof="0" dirty="0" err="1">
                  <a:ln>
                    <a:noFill/>
                  </a:ln>
                  <a:effectLst/>
                  <a:uLnTx/>
                  <a:uFillTx/>
                </a:rPr>
                <a:t>Modifiziert</a:t>
              </a:r>
              <a:r>
                <a:rPr kumimoji="0" lang="en-GB" sz="800" b="0" u="none" strike="noStrike" kern="1200" cap="none" spc="0" normalizeH="0" baseline="0" noProof="0" dirty="0">
                  <a:ln>
                    <a:noFill/>
                  </a:ln>
                  <a:effectLst/>
                  <a:uLnTx/>
                  <a:uFillTx/>
                </a:rPr>
                <a:t> </a:t>
              </a:r>
              <a:r>
                <a:rPr kumimoji="0" lang="en-GB" sz="800" b="0" u="none" strike="noStrike" kern="1200" cap="none" spc="0" normalizeH="0" baseline="0" noProof="0" dirty="0" err="1">
                  <a:ln>
                    <a:noFill/>
                  </a:ln>
                  <a:effectLst/>
                  <a:uLnTx/>
                  <a:uFillTx/>
                </a:rPr>
                <a:t>nach</a:t>
              </a:r>
              <a:r>
                <a:rPr kumimoji="0" lang="en-GB" sz="800" b="0" u="none" strike="noStrike" kern="1200" cap="none" spc="0" normalizeH="0" baseline="0" noProof="0" dirty="0">
                  <a:ln>
                    <a:noFill/>
                  </a:ln>
                  <a:effectLst/>
                  <a:uLnTx/>
                  <a:uFillTx/>
                </a:rPr>
                <a:t> </a:t>
              </a:r>
              <a:r>
                <a:rPr kumimoji="0" lang="en-GB" sz="800" b="0" u="none" strike="noStrike" kern="1200" cap="none" spc="0" normalizeH="0" baseline="0" noProof="0" dirty="0" err="1">
                  <a:ln>
                    <a:noFill/>
                  </a:ln>
                  <a:effectLst/>
                  <a:uLnTx/>
                  <a:uFillTx/>
                </a:rPr>
                <a:t>Tregoning</a:t>
              </a:r>
              <a:r>
                <a:rPr kumimoji="0" lang="en-GB" sz="800" b="0" u="none" strike="noStrike" kern="1200" cap="none" spc="0" normalizeH="0" baseline="0" noProof="0" dirty="0">
                  <a:ln>
                    <a:noFill/>
                  </a:ln>
                  <a:effectLst/>
                  <a:uLnTx/>
                  <a:uFillTx/>
                </a:rPr>
                <a:t>, J.S. et al. (COVID-19)</a:t>
              </a:r>
              <a:r>
                <a:rPr kumimoji="0" lang="en-GB" sz="800" b="0" u="none" strike="noStrike" kern="1200" cap="none" spc="0" normalizeH="0" baseline="30000" noProof="0" dirty="0">
                  <a:ln>
                    <a:noFill/>
                  </a:ln>
                  <a:effectLst/>
                  <a:uLnTx/>
                  <a:uFillTx/>
                </a:rPr>
                <a:t>1</a:t>
              </a:r>
            </a:p>
          </p:txBody>
        </p:sp>
        <p:sp>
          <p:nvSpPr>
            <p:cNvPr id="4" name="TextBox 3">
              <a:extLst>
                <a:ext uri="{FF2B5EF4-FFF2-40B4-BE49-F238E27FC236}">
                  <a16:creationId xmlns:a16="http://schemas.microsoft.com/office/drawing/2014/main" id="{A7E8D8E2-34AD-C598-9DAE-F51D79F04FDD}"/>
                </a:ext>
              </a:extLst>
            </p:cNvPr>
            <p:cNvSpPr txBox="1"/>
            <p:nvPr/>
          </p:nvSpPr>
          <p:spPr>
            <a:xfrm>
              <a:off x="2765031" y="1702765"/>
              <a:ext cx="2049670" cy="246221"/>
            </a:xfrm>
            <a:prstGeom prst="rect">
              <a:avLst/>
            </a:prstGeom>
            <a:solidFill>
              <a:schemeClr val="bg1"/>
            </a:solidFill>
          </p:spPr>
          <p:txBody>
            <a:bodyPr wrap="square" rtlCol="0">
              <a:spAutoFit/>
            </a:bodyPr>
            <a:lstStyle/>
            <a:p>
              <a:pPr algn="ctr"/>
              <a:r>
                <a:rPr lang="de-DE" sz="1000" b="1">
                  <a:latin typeface="+mj-lt"/>
                </a:rPr>
                <a:t>Demographie</a:t>
              </a:r>
              <a:endParaRPr lang="en-US" sz="1000" b="1">
                <a:latin typeface="+mj-lt"/>
              </a:endParaRPr>
            </a:p>
          </p:txBody>
        </p:sp>
        <p:sp>
          <p:nvSpPr>
            <p:cNvPr id="8" name="TextBox 7">
              <a:extLst>
                <a:ext uri="{FF2B5EF4-FFF2-40B4-BE49-F238E27FC236}">
                  <a16:creationId xmlns:a16="http://schemas.microsoft.com/office/drawing/2014/main" id="{65B599D9-6A36-5531-13B5-19A563E28E0A}"/>
                </a:ext>
              </a:extLst>
            </p:cNvPr>
            <p:cNvSpPr txBox="1"/>
            <p:nvPr/>
          </p:nvSpPr>
          <p:spPr>
            <a:xfrm>
              <a:off x="4814701" y="2311704"/>
              <a:ext cx="2049670" cy="253916"/>
            </a:xfrm>
            <a:prstGeom prst="rect">
              <a:avLst/>
            </a:prstGeom>
            <a:solidFill>
              <a:schemeClr val="bg1"/>
            </a:solidFill>
          </p:spPr>
          <p:txBody>
            <a:bodyPr wrap="square" rtlCol="0">
              <a:spAutoFit/>
            </a:bodyPr>
            <a:lstStyle/>
            <a:p>
              <a:pPr algn="ctr"/>
              <a:r>
                <a:rPr lang="de-DE" sz="1050" b="1">
                  <a:latin typeface="+mj-lt"/>
                </a:rPr>
                <a:t>Zugang zu Impfstoffen</a:t>
              </a:r>
              <a:endParaRPr lang="en-US" sz="1050" b="1">
                <a:latin typeface="+mj-lt"/>
              </a:endParaRPr>
            </a:p>
          </p:txBody>
        </p:sp>
        <p:sp>
          <p:nvSpPr>
            <p:cNvPr id="9" name="TextBox 8">
              <a:extLst>
                <a:ext uri="{FF2B5EF4-FFF2-40B4-BE49-F238E27FC236}">
                  <a16:creationId xmlns:a16="http://schemas.microsoft.com/office/drawing/2014/main" id="{26ACFC8D-267A-FA3F-7E87-ED9AB2591950}"/>
                </a:ext>
              </a:extLst>
            </p:cNvPr>
            <p:cNvSpPr txBox="1"/>
            <p:nvPr/>
          </p:nvSpPr>
          <p:spPr>
            <a:xfrm>
              <a:off x="947513" y="5128672"/>
              <a:ext cx="2049670" cy="246221"/>
            </a:xfrm>
            <a:prstGeom prst="rect">
              <a:avLst/>
            </a:prstGeom>
            <a:solidFill>
              <a:schemeClr val="bg1"/>
            </a:solidFill>
          </p:spPr>
          <p:txBody>
            <a:bodyPr wrap="square" rtlCol="0">
              <a:spAutoFit/>
            </a:bodyPr>
            <a:lstStyle/>
            <a:p>
              <a:pPr algn="ctr"/>
              <a:r>
                <a:rPr lang="de-DE" sz="1000" b="1">
                  <a:latin typeface="+mj-lt"/>
                </a:rPr>
                <a:t>Virus(varianten)</a:t>
              </a:r>
              <a:endParaRPr lang="en-US" sz="1000" b="1">
                <a:latin typeface="+mj-lt"/>
              </a:endParaRPr>
            </a:p>
          </p:txBody>
        </p:sp>
        <p:sp>
          <p:nvSpPr>
            <p:cNvPr id="10" name="TextBox 9">
              <a:extLst>
                <a:ext uri="{FF2B5EF4-FFF2-40B4-BE49-F238E27FC236}">
                  <a16:creationId xmlns:a16="http://schemas.microsoft.com/office/drawing/2014/main" id="{D7E04DAF-814C-3C04-8EB4-E8B5357813A0}"/>
                </a:ext>
              </a:extLst>
            </p:cNvPr>
            <p:cNvSpPr txBox="1"/>
            <p:nvPr/>
          </p:nvSpPr>
          <p:spPr>
            <a:xfrm>
              <a:off x="725906" y="2338823"/>
              <a:ext cx="2049670" cy="246221"/>
            </a:xfrm>
            <a:prstGeom prst="rect">
              <a:avLst/>
            </a:prstGeom>
            <a:solidFill>
              <a:schemeClr val="bg1"/>
            </a:solidFill>
          </p:spPr>
          <p:txBody>
            <a:bodyPr wrap="square" rtlCol="0">
              <a:spAutoFit/>
            </a:bodyPr>
            <a:lstStyle/>
            <a:p>
              <a:pPr algn="ctr"/>
              <a:r>
                <a:rPr lang="de-DE" sz="1000" b="1">
                  <a:latin typeface="+mj-lt"/>
                </a:rPr>
                <a:t>Wirt</a:t>
              </a:r>
              <a:endParaRPr lang="en-US" sz="1000" b="1">
                <a:latin typeface="+mj-lt"/>
              </a:endParaRPr>
            </a:p>
          </p:txBody>
        </p:sp>
        <p:sp>
          <p:nvSpPr>
            <p:cNvPr id="12" name="TextBox 11">
              <a:extLst>
                <a:ext uri="{FF2B5EF4-FFF2-40B4-BE49-F238E27FC236}">
                  <a16:creationId xmlns:a16="http://schemas.microsoft.com/office/drawing/2014/main" id="{86E5CBAA-DAC2-3D5A-C1F0-573799956E16}"/>
                </a:ext>
              </a:extLst>
            </p:cNvPr>
            <p:cNvSpPr txBox="1"/>
            <p:nvPr/>
          </p:nvSpPr>
          <p:spPr>
            <a:xfrm>
              <a:off x="5146567" y="4957959"/>
              <a:ext cx="1503289" cy="246221"/>
            </a:xfrm>
            <a:prstGeom prst="rect">
              <a:avLst/>
            </a:prstGeom>
            <a:solidFill>
              <a:schemeClr val="bg1"/>
            </a:solidFill>
          </p:spPr>
          <p:txBody>
            <a:bodyPr wrap="square" rtlCol="0">
              <a:spAutoFit/>
            </a:bodyPr>
            <a:lstStyle/>
            <a:p>
              <a:pPr algn="ctr"/>
              <a:r>
                <a:rPr lang="de-DE" sz="1000" b="1">
                  <a:latin typeface="+mj-lt"/>
                </a:rPr>
                <a:t>Immunstatus</a:t>
              </a:r>
              <a:endParaRPr lang="en-US" sz="1000" b="1">
                <a:latin typeface="+mj-lt"/>
              </a:endParaRPr>
            </a:p>
          </p:txBody>
        </p:sp>
        <p:sp>
          <p:nvSpPr>
            <p:cNvPr id="13" name="TextBox 12">
              <a:extLst>
                <a:ext uri="{FF2B5EF4-FFF2-40B4-BE49-F238E27FC236}">
                  <a16:creationId xmlns:a16="http://schemas.microsoft.com/office/drawing/2014/main" id="{780B126F-3F0B-E259-3CC4-4B6A40234BA6}"/>
                </a:ext>
              </a:extLst>
            </p:cNvPr>
            <p:cNvSpPr txBox="1"/>
            <p:nvPr/>
          </p:nvSpPr>
          <p:spPr>
            <a:xfrm>
              <a:off x="2896697" y="4589198"/>
              <a:ext cx="1922980" cy="276999"/>
            </a:xfrm>
            <a:prstGeom prst="rect">
              <a:avLst/>
            </a:prstGeom>
            <a:solidFill>
              <a:schemeClr val="bg1"/>
            </a:solidFill>
          </p:spPr>
          <p:txBody>
            <a:bodyPr wrap="square" rtlCol="0">
              <a:spAutoFit/>
            </a:bodyPr>
            <a:lstStyle/>
            <a:p>
              <a:pPr algn="ctr"/>
              <a:r>
                <a:rPr lang="de-DE" sz="1200" b="1">
                  <a:latin typeface="+mj-lt"/>
                </a:rPr>
                <a:t>Impfeffektivität (VE)</a:t>
              </a:r>
              <a:endParaRPr lang="en-US" sz="1200" b="1">
                <a:latin typeface="+mj-lt"/>
              </a:endParaRPr>
            </a:p>
          </p:txBody>
        </p:sp>
        <p:sp>
          <p:nvSpPr>
            <p:cNvPr id="16" name="TextBox 15">
              <a:extLst>
                <a:ext uri="{FF2B5EF4-FFF2-40B4-BE49-F238E27FC236}">
                  <a16:creationId xmlns:a16="http://schemas.microsoft.com/office/drawing/2014/main" id="{89536CFB-DAFB-339E-0665-B45E1DA02BD6}"/>
                </a:ext>
              </a:extLst>
            </p:cNvPr>
            <p:cNvSpPr txBox="1"/>
            <p:nvPr/>
          </p:nvSpPr>
          <p:spPr>
            <a:xfrm>
              <a:off x="4994813" y="2551180"/>
              <a:ext cx="1914811" cy="1446550"/>
            </a:xfrm>
            <a:prstGeom prst="rect">
              <a:avLst/>
            </a:prstGeom>
            <a:solidFill>
              <a:schemeClr val="bg1"/>
            </a:solidFill>
          </p:spPr>
          <p:txBody>
            <a:bodyPr wrap="square" rtlCol="0">
              <a:spAutoFit/>
            </a:bodyPr>
            <a:lstStyle/>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endParaRPr lang="de-DE" sz="800" b="1">
                <a:solidFill>
                  <a:srgbClr val="0070C0"/>
                </a:solidFill>
                <a:latin typeface="+mj-lt"/>
              </a:endParaRPr>
            </a:p>
          </p:txBody>
        </p:sp>
        <p:sp>
          <p:nvSpPr>
            <p:cNvPr id="18" name="TextBox 17">
              <a:extLst>
                <a:ext uri="{FF2B5EF4-FFF2-40B4-BE49-F238E27FC236}">
                  <a16:creationId xmlns:a16="http://schemas.microsoft.com/office/drawing/2014/main" id="{DCF5E3B1-3ED7-AD6A-049A-F8DDEDDDCA05}"/>
                </a:ext>
              </a:extLst>
            </p:cNvPr>
            <p:cNvSpPr txBox="1"/>
            <p:nvPr/>
          </p:nvSpPr>
          <p:spPr>
            <a:xfrm>
              <a:off x="5071043" y="5155084"/>
              <a:ext cx="1654338" cy="830997"/>
            </a:xfrm>
            <a:prstGeom prst="rect">
              <a:avLst/>
            </a:prstGeom>
            <a:solidFill>
              <a:schemeClr val="bg1"/>
            </a:solidFill>
          </p:spPr>
          <p:txBody>
            <a:bodyPr wrap="square" rtlCol="0">
              <a:spAutoFit/>
            </a:bodyPr>
            <a:lstStyle/>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p:txBody>
        </p:sp>
        <p:sp>
          <p:nvSpPr>
            <p:cNvPr id="19" name="TextBox 18">
              <a:extLst>
                <a:ext uri="{FF2B5EF4-FFF2-40B4-BE49-F238E27FC236}">
                  <a16:creationId xmlns:a16="http://schemas.microsoft.com/office/drawing/2014/main" id="{DC1D424B-28BD-D7A0-DEFD-1C2C06B1D080}"/>
                </a:ext>
              </a:extLst>
            </p:cNvPr>
            <p:cNvSpPr txBox="1"/>
            <p:nvPr/>
          </p:nvSpPr>
          <p:spPr>
            <a:xfrm>
              <a:off x="1110693" y="5329256"/>
              <a:ext cx="1654338" cy="707886"/>
            </a:xfrm>
            <a:prstGeom prst="rect">
              <a:avLst/>
            </a:prstGeom>
            <a:solidFill>
              <a:schemeClr val="bg1"/>
            </a:solidFill>
          </p:spPr>
          <p:txBody>
            <a:bodyPr wrap="square" rtlCol="0">
              <a:spAutoFit/>
            </a:bodyPr>
            <a:lstStyle/>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p:txBody>
        </p:sp>
        <p:sp>
          <p:nvSpPr>
            <p:cNvPr id="23" name="Rectangle 22">
              <a:extLst>
                <a:ext uri="{FF2B5EF4-FFF2-40B4-BE49-F238E27FC236}">
                  <a16:creationId xmlns:a16="http://schemas.microsoft.com/office/drawing/2014/main" id="{6F48055C-7120-B147-BC7F-D7043496DB25}"/>
                </a:ext>
              </a:extLst>
            </p:cNvPr>
            <p:cNvSpPr/>
            <p:nvPr/>
          </p:nvSpPr>
          <p:spPr>
            <a:xfrm>
              <a:off x="2997183" y="5049610"/>
              <a:ext cx="1654338" cy="9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61E397-681E-7EFC-2EE2-E98C1AA184D4}"/>
                </a:ext>
              </a:extLst>
            </p:cNvPr>
            <p:cNvSpPr/>
            <p:nvPr/>
          </p:nvSpPr>
          <p:spPr>
            <a:xfrm>
              <a:off x="1066508" y="2585044"/>
              <a:ext cx="1528130" cy="1254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1C5BCAE-8A92-67F9-536F-D083165D1D29}"/>
                </a:ext>
              </a:extLst>
            </p:cNvPr>
            <p:cNvGrpSpPr/>
            <p:nvPr/>
          </p:nvGrpSpPr>
          <p:grpSpPr>
            <a:xfrm>
              <a:off x="977133" y="2562090"/>
              <a:ext cx="1617505" cy="1015663"/>
              <a:chOff x="8387835" y="2235435"/>
              <a:chExt cx="1617505" cy="1015663"/>
            </a:xfrm>
          </p:grpSpPr>
          <p:sp>
            <p:nvSpPr>
              <p:cNvPr id="14" name="TextBox 13">
                <a:extLst>
                  <a:ext uri="{FF2B5EF4-FFF2-40B4-BE49-F238E27FC236}">
                    <a16:creationId xmlns:a16="http://schemas.microsoft.com/office/drawing/2014/main" id="{835075B7-670C-E8DF-33ED-76243B4262B6}"/>
                  </a:ext>
                </a:extLst>
              </p:cNvPr>
              <p:cNvSpPr txBox="1"/>
              <p:nvPr/>
            </p:nvSpPr>
            <p:spPr>
              <a:xfrm>
                <a:off x="8387835" y="2450879"/>
                <a:ext cx="1613138" cy="584775"/>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Zunehmendes Alter</a:t>
                </a:r>
              </a:p>
              <a:p>
                <a:pPr marL="171450" indent="-171450">
                  <a:buFont typeface="Arial" panose="020B0604020202020204" pitchFamily="34" charset="0"/>
                  <a:buChar char="•"/>
                </a:pPr>
                <a:r>
                  <a:rPr lang="de-DE" sz="800">
                    <a:latin typeface="+mj-lt"/>
                  </a:rPr>
                  <a:t>Beeinträchtigtes Immunsystem</a:t>
                </a:r>
              </a:p>
              <a:p>
                <a:pPr marL="171450" indent="-171450">
                  <a:buFont typeface="Arial" panose="020B0604020202020204" pitchFamily="34" charset="0"/>
                  <a:buChar char="•"/>
                </a:pPr>
                <a:r>
                  <a:rPr lang="de-DE" sz="800">
                    <a:latin typeface="+mj-lt"/>
                  </a:rPr>
                  <a:t>Begleiterkrankungen</a:t>
                </a:r>
              </a:p>
            </p:txBody>
          </p:sp>
          <p:sp>
            <p:nvSpPr>
              <p:cNvPr id="11" name="TextBox 10">
                <a:extLst>
                  <a:ext uri="{FF2B5EF4-FFF2-40B4-BE49-F238E27FC236}">
                    <a16:creationId xmlns:a16="http://schemas.microsoft.com/office/drawing/2014/main" id="{1DC4689F-B250-162D-40B4-E15E2881139A}"/>
                  </a:ext>
                </a:extLst>
              </p:cNvPr>
              <p:cNvSpPr txBox="1"/>
              <p:nvPr/>
            </p:nvSpPr>
            <p:spPr>
              <a:xfrm>
                <a:off x="8392202" y="3035654"/>
                <a:ext cx="1613138" cy="215444"/>
              </a:xfrm>
              <a:prstGeom prst="rect">
                <a:avLst/>
              </a:prstGeom>
              <a:solidFill>
                <a:srgbClr val="DDDDDD"/>
              </a:solidFill>
            </p:spPr>
            <p:txBody>
              <a:bodyPr wrap="square" rtlCol="0">
                <a:spAutoFit/>
              </a:bodyPr>
              <a:lstStyle/>
              <a:p>
                <a:pPr marL="171450" indent="-171450">
                  <a:buFont typeface="Arial" panose="020B0604020202020204" pitchFamily="34" charset="0"/>
                  <a:buChar char="•"/>
                </a:pPr>
                <a:r>
                  <a:rPr lang="de-DE" sz="800">
                    <a:latin typeface="+mj-lt"/>
                  </a:rPr>
                  <a:t>Polymorphismus</a:t>
                </a:r>
              </a:p>
            </p:txBody>
          </p:sp>
          <p:sp>
            <p:nvSpPr>
              <p:cNvPr id="6" name="TextBox 5">
                <a:extLst>
                  <a:ext uri="{FF2B5EF4-FFF2-40B4-BE49-F238E27FC236}">
                    <a16:creationId xmlns:a16="http://schemas.microsoft.com/office/drawing/2014/main" id="{91355154-7B80-5B03-4BC7-38DECC7C22A8}"/>
                  </a:ext>
                </a:extLst>
              </p:cNvPr>
              <p:cNvSpPr txBox="1"/>
              <p:nvPr/>
            </p:nvSpPr>
            <p:spPr>
              <a:xfrm>
                <a:off x="8387835" y="2235435"/>
                <a:ext cx="1613138" cy="215444"/>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r>
                  <a:rPr lang="de-DE" sz="800">
                    <a:latin typeface="+mj-lt"/>
                  </a:rPr>
                  <a:t>Vorherige Infektion</a:t>
                </a:r>
              </a:p>
            </p:txBody>
          </p:sp>
        </p:grpSp>
        <p:sp>
          <p:nvSpPr>
            <p:cNvPr id="21" name="Rectangle 20">
              <a:extLst>
                <a:ext uri="{FF2B5EF4-FFF2-40B4-BE49-F238E27FC236}">
                  <a16:creationId xmlns:a16="http://schemas.microsoft.com/office/drawing/2014/main" id="{035AC3D6-B3C9-A957-5397-63C6CFF26FC8}"/>
                </a:ext>
              </a:extLst>
            </p:cNvPr>
            <p:cNvSpPr/>
            <p:nvPr/>
          </p:nvSpPr>
          <p:spPr>
            <a:xfrm>
              <a:off x="2950995" y="1952810"/>
              <a:ext cx="1814385" cy="904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6B42464-5E99-9D08-5FB7-744E49398220}"/>
                </a:ext>
              </a:extLst>
            </p:cNvPr>
            <p:cNvGrpSpPr/>
            <p:nvPr/>
          </p:nvGrpSpPr>
          <p:grpSpPr>
            <a:xfrm>
              <a:off x="3054108" y="1933236"/>
              <a:ext cx="1613138" cy="924289"/>
              <a:chOff x="8387835" y="2235435"/>
              <a:chExt cx="1613138" cy="924289"/>
            </a:xfrm>
          </p:grpSpPr>
          <p:sp>
            <p:nvSpPr>
              <p:cNvPr id="27" name="TextBox 26">
                <a:extLst>
                  <a:ext uri="{FF2B5EF4-FFF2-40B4-BE49-F238E27FC236}">
                    <a16:creationId xmlns:a16="http://schemas.microsoft.com/office/drawing/2014/main" id="{4D1D7D3B-137D-B8CD-01D8-03CF7ED4B3B6}"/>
                  </a:ext>
                </a:extLst>
              </p:cNvPr>
              <p:cNvSpPr txBox="1"/>
              <p:nvPr/>
            </p:nvSpPr>
            <p:spPr>
              <a:xfrm>
                <a:off x="8387835" y="2698059"/>
                <a:ext cx="1613138" cy="461665"/>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Hohe Viruszirkulation</a:t>
                </a:r>
              </a:p>
              <a:p>
                <a:pPr marL="171450" indent="-171450">
                  <a:buFont typeface="Arial" panose="020B0604020202020204" pitchFamily="34" charset="0"/>
                  <a:buChar char="•"/>
                </a:pPr>
                <a:r>
                  <a:rPr lang="de-DE" sz="800">
                    <a:latin typeface="+mj-lt"/>
                  </a:rPr>
                  <a:t>Räumliche Nähe zu anderen Menschen</a:t>
                </a:r>
              </a:p>
            </p:txBody>
          </p:sp>
          <p:sp>
            <p:nvSpPr>
              <p:cNvPr id="29" name="TextBox 28">
                <a:extLst>
                  <a:ext uri="{FF2B5EF4-FFF2-40B4-BE49-F238E27FC236}">
                    <a16:creationId xmlns:a16="http://schemas.microsoft.com/office/drawing/2014/main" id="{9C424171-3C9F-3BC1-9773-78D0749BB847}"/>
                  </a:ext>
                </a:extLst>
              </p:cNvPr>
              <p:cNvSpPr txBox="1"/>
              <p:nvPr/>
            </p:nvSpPr>
            <p:spPr>
              <a:xfrm>
                <a:off x="8387835" y="2235435"/>
                <a:ext cx="1613138" cy="461665"/>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r>
                  <a:rPr lang="de-DE" sz="800">
                    <a:latin typeface="+mj-lt"/>
                  </a:rPr>
                  <a:t>Hohe Durchimpfungsrate</a:t>
                </a:r>
              </a:p>
              <a:p>
                <a:pPr marL="171450" indent="-171450">
                  <a:buFont typeface="Arial" panose="020B0604020202020204" pitchFamily="34" charset="0"/>
                  <a:buChar char="•"/>
                </a:pPr>
                <a:r>
                  <a:rPr lang="de-DE" sz="800">
                    <a:latin typeface="+mj-lt"/>
                  </a:rPr>
                  <a:t>Herdenimmunität</a:t>
                </a:r>
              </a:p>
            </p:txBody>
          </p:sp>
        </p:grpSp>
        <p:grpSp>
          <p:nvGrpSpPr>
            <p:cNvPr id="40" name="Group 39">
              <a:extLst>
                <a:ext uri="{FF2B5EF4-FFF2-40B4-BE49-F238E27FC236}">
                  <a16:creationId xmlns:a16="http://schemas.microsoft.com/office/drawing/2014/main" id="{2385D687-834E-3A1A-D550-8225790BDF2E}"/>
                </a:ext>
              </a:extLst>
            </p:cNvPr>
            <p:cNvGrpSpPr/>
            <p:nvPr/>
          </p:nvGrpSpPr>
          <p:grpSpPr>
            <a:xfrm>
              <a:off x="5032967" y="2550848"/>
              <a:ext cx="1613138" cy="1509419"/>
              <a:chOff x="9352977" y="3567794"/>
              <a:chExt cx="1613138" cy="1509419"/>
            </a:xfrm>
          </p:grpSpPr>
          <p:sp>
            <p:nvSpPr>
              <p:cNvPr id="38" name="TextBox 37">
                <a:extLst>
                  <a:ext uri="{FF2B5EF4-FFF2-40B4-BE49-F238E27FC236}">
                    <a16:creationId xmlns:a16="http://schemas.microsoft.com/office/drawing/2014/main" id="{3A7FAFE6-11B6-6867-CB7B-F37D4C2EA61D}"/>
                  </a:ext>
                </a:extLst>
              </p:cNvPr>
              <p:cNvSpPr txBox="1"/>
              <p:nvPr/>
            </p:nvSpPr>
            <p:spPr>
              <a:xfrm>
                <a:off x="10127512" y="3567794"/>
                <a:ext cx="838603" cy="584775"/>
              </a:xfrm>
              <a:prstGeom prst="rect">
                <a:avLst/>
              </a:prstGeom>
              <a:solidFill>
                <a:srgbClr val="FED1D3"/>
              </a:solidFill>
            </p:spPr>
            <p:txBody>
              <a:bodyPr wrap="square" rtlCol="0">
                <a:spAutoFit/>
              </a:bodyPr>
              <a:lstStyle/>
              <a:p>
                <a:endParaRPr lang="de-DE" sz="800">
                  <a:latin typeface="+mj-lt"/>
                </a:endParaRPr>
              </a:p>
              <a:p>
                <a:endParaRPr lang="de-DE" sz="800">
                  <a:latin typeface="+mj-lt"/>
                </a:endParaRPr>
              </a:p>
              <a:p>
                <a:endParaRPr lang="de-DE" sz="800">
                  <a:latin typeface="+mj-lt"/>
                </a:endParaRPr>
              </a:p>
              <a:p>
                <a:endParaRPr lang="de-DE" sz="800">
                  <a:latin typeface="+mj-lt"/>
                </a:endParaRPr>
              </a:p>
            </p:txBody>
          </p:sp>
          <p:grpSp>
            <p:nvGrpSpPr>
              <p:cNvPr id="34" name="Group 33">
                <a:extLst>
                  <a:ext uri="{FF2B5EF4-FFF2-40B4-BE49-F238E27FC236}">
                    <a16:creationId xmlns:a16="http://schemas.microsoft.com/office/drawing/2014/main" id="{604FAFF4-0C69-1865-FDAE-F2904AA311BB}"/>
                  </a:ext>
                </a:extLst>
              </p:cNvPr>
              <p:cNvGrpSpPr/>
              <p:nvPr/>
            </p:nvGrpSpPr>
            <p:grpSpPr>
              <a:xfrm>
                <a:off x="9352977" y="3572965"/>
                <a:ext cx="1613138" cy="1504248"/>
                <a:chOff x="8387835" y="1866104"/>
                <a:chExt cx="1613138" cy="1504248"/>
              </a:xfrm>
            </p:grpSpPr>
            <p:sp>
              <p:nvSpPr>
                <p:cNvPr id="35" name="TextBox 34">
                  <a:extLst>
                    <a:ext uri="{FF2B5EF4-FFF2-40B4-BE49-F238E27FC236}">
                      <a16:creationId xmlns:a16="http://schemas.microsoft.com/office/drawing/2014/main" id="{237B94B8-2678-E294-9F76-82E65FCB173D}"/>
                    </a:ext>
                  </a:extLst>
                </p:cNvPr>
                <p:cNvSpPr txBox="1"/>
                <p:nvPr/>
              </p:nvSpPr>
              <p:spPr>
                <a:xfrm>
                  <a:off x="8387835" y="2450879"/>
                  <a:ext cx="1613138" cy="338554"/>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Limitierter Zugang zu Impfstoffen </a:t>
                  </a:r>
                </a:p>
              </p:txBody>
            </p:sp>
            <p:sp>
              <p:nvSpPr>
                <p:cNvPr id="36" name="TextBox 35">
                  <a:extLst>
                    <a:ext uri="{FF2B5EF4-FFF2-40B4-BE49-F238E27FC236}">
                      <a16:creationId xmlns:a16="http://schemas.microsoft.com/office/drawing/2014/main" id="{E7746DEA-02DB-DCDB-DCD2-F2770197A290}"/>
                    </a:ext>
                  </a:extLst>
                </p:cNvPr>
                <p:cNvSpPr txBox="1"/>
                <p:nvPr/>
              </p:nvSpPr>
              <p:spPr>
                <a:xfrm>
                  <a:off x="8387835" y="2785577"/>
                  <a:ext cx="1613138" cy="584775"/>
                </a:xfrm>
                <a:prstGeom prst="rect">
                  <a:avLst/>
                </a:prstGeom>
                <a:solidFill>
                  <a:srgbClr val="DDDDDD"/>
                </a:solidFill>
              </p:spPr>
              <p:txBody>
                <a:bodyPr wrap="square" rtlCol="0">
                  <a:spAutoFit/>
                </a:bodyPr>
                <a:lstStyle/>
                <a:p>
                  <a:pPr marL="171450" indent="-171450">
                    <a:buFont typeface="Arial" panose="020B0604020202020204" pitchFamily="34" charset="0"/>
                    <a:buChar char="•"/>
                  </a:pPr>
                  <a:r>
                    <a:rPr lang="de-DE" sz="800">
                      <a:latin typeface="+mj-lt"/>
                    </a:rPr>
                    <a:t>Kosten-Effektivitätsentscheidungen nationaler Gesundheitssysteme</a:t>
                  </a:r>
                </a:p>
              </p:txBody>
            </p:sp>
            <p:sp>
              <p:nvSpPr>
                <p:cNvPr id="37" name="TextBox 36">
                  <a:extLst>
                    <a:ext uri="{FF2B5EF4-FFF2-40B4-BE49-F238E27FC236}">
                      <a16:creationId xmlns:a16="http://schemas.microsoft.com/office/drawing/2014/main" id="{E5091264-76C1-C621-9417-35CCC4E90DEB}"/>
                    </a:ext>
                  </a:extLst>
                </p:cNvPr>
                <p:cNvSpPr txBox="1"/>
                <p:nvPr/>
              </p:nvSpPr>
              <p:spPr>
                <a:xfrm>
                  <a:off x="8387835" y="1866104"/>
                  <a:ext cx="774535" cy="584775"/>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endParaRPr lang="de-DE" sz="800">
                    <a:latin typeface="+mj-lt"/>
                  </a:endParaRPr>
                </a:p>
                <a:p>
                  <a:pPr marL="171450" indent="-171450">
                    <a:buFont typeface="Arial" panose="020B0604020202020204" pitchFamily="34" charset="0"/>
                    <a:buChar char="•"/>
                  </a:pPr>
                  <a:endParaRPr lang="de-DE" sz="800">
                    <a:latin typeface="+mj-lt"/>
                  </a:endParaRPr>
                </a:p>
                <a:p>
                  <a:pPr marL="171450" indent="-171450">
                    <a:buFont typeface="Arial" panose="020B0604020202020204" pitchFamily="34" charset="0"/>
                    <a:buChar char="•"/>
                  </a:pPr>
                  <a:endParaRPr lang="de-DE" sz="800">
                    <a:latin typeface="+mj-lt"/>
                  </a:endParaRPr>
                </a:p>
                <a:p>
                  <a:pPr marL="171450" indent="-171450">
                    <a:buFont typeface="Arial" panose="020B0604020202020204" pitchFamily="34" charset="0"/>
                    <a:buChar char="•"/>
                  </a:pPr>
                  <a:endParaRPr lang="de-DE" sz="800">
                    <a:latin typeface="+mj-lt"/>
                  </a:endParaRPr>
                </a:p>
              </p:txBody>
            </p:sp>
          </p:grpSp>
        </p:grpSp>
        <p:grpSp>
          <p:nvGrpSpPr>
            <p:cNvPr id="41" name="Group 40">
              <a:extLst>
                <a:ext uri="{FF2B5EF4-FFF2-40B4-BE49-F238E27FC236}">
                  <a16:creationId xmlns:a16="http://schemas.microsoft.com/office/drawing/2014/main" id="{C44B3E37-F786-310C-4145-01CC75DAD8B5}"/>
                </a:ext>
              </a:extLst>
            </p:cNvPr>
            <p:cNvGrpSpPr/>
            <p:nvPr/>
          </p:nvGrpSpPr>
          <p:grpSpPr>
            <a:xfrm>
              <a:off x="5032967" y="5181466"/>
              <a:ext cx="1613138" cy="804616"/>
              <a:chOff x="8387835" y="2235435"/>
              <a:chExt cx="1613138" cy="804616"/>
            </a:xfrm>
          </p:grpSpPr>
          <p:sp>
            <p:nvSpPr>
              <p:cNvPr id="43" name="TextBox 42">
                <a:extLst>
                  <a:ext uri="{FF2B5EF4-FFF2-40B4-BE49-F238E27FC236}">
                    <a16:creationId xmlns:a16="http://schemas.microsoft.com/office/drawing/2014/main" id="{6D74C76D-04D3-0645-23FF-A6E858699CE9}"/>
                  </a:ext>
                </a:extLst>
              </p:cNvPr>
              <p:cNvSpPr txBox="1"/>
              <p:nvPr/>
            </p:nvSpPr>
            <p:spPr>
              <a:xfrm>
                <a:off x="8387835" y="2824607"/>
                <a:ext cx="1613138" cy="215444"/>
              </a:xfrm>
              <a:prstGeom prst="rect">
                <a:avLst/>
              </a:prstGeom>
              <a:solidFill>
                <a:srgbClr val="DDDDDD"/>
              </a:solidFill>
            </p:spPr>
            <p:txBody>
              <a:bodyPr wrap="square" rtlCol="0">
                <a:spAutoFit/>
              </a:bodyPr>
              <a:lstStyle/>
              <a:p>
                <a:pPr marL="171450" indent="-171450">
                  <a:buFont typeface="Arial" panose="020B0604020202020204" pitchFamily="34" charset="0"/>
                  <a:buChar char="•"/>
                </a:pPr>
                <a:r>
                  <a:rPr lang="de-DE" sz="800">
                    <a:latin typeface="+mj-lt"/>
                  </a:rPr>
                  <a:t>T-Zellen</a:t>
                </a:r>
              </a:p>
            </p:txBody>
          </p:sp>
          <p:sp>
            <p:nvSpPr>
              <p:cNvPr id="44" name="TextBox 43">
                <a:extLst>
                  <a:ext uri="{FF2B5EF4-FFF2-40B4-BE49-F238E27FC236}">
                    <a16:creationId xmlns:a16="http://schemas.microsoft.com/office/drawing/2014/main" id="{F8214D39-AEE8-CBD8-022D-C58F3A423233}"/>
                  </a:ext>
                </a:extLst>
              </p:cNvPr>
              <p:cNvSpPr txBox="1"/>
              <p:nvPr/>
            </p:nvSpPr>
            <p:spPr>
              <a:xfrm>
                <a:off x="8387835" y="2235435"/>
                <a:ext cx="1613138" cy="584775"/>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r>
                  <a:rPr lang="de-DE" sz="800">
                    <a:latin typeface="+mj-lt"/>
                  </a:rPr>
                  <a:t>Hohe Antikörpertiter</a:t>
                </a:r>
              </a:p>
              <a:p>
                <a:pPr marL="171450" indent="-171450">
                  <a:buFont typeface="Arial" panose="020B0604020202020204" pitchFamily="34" charset="0"/>
                  <a:buChar char="•"/>
                </a:pPr>
                <a:r>
                  <a:rPr lang="de-DE" sz="800">
                    <a:latin typeface="+mj-lt"/>
                  </a:rPr>
                  <a:t>Effektivität neutralisierender Antikörper</a:t>
                </a:r>
              </a:p>
            </p:txBody>
          </p:sp>
        </p:grpSp>
        <p:sp>
          <p:nvSpPr>
            <p:cNvPr id="46" name="TextBox 45">
              <a:extLst>
                <a:ext uri="{FF2B5EF4-FFF2-40B4-BE49-F238E27FC236}">
                  <a16:creationId xmlns:a16="http://schemas.microsoft.com/office/drawing/2014/main" id="{F3918426-4428-AD65-2B88-C6E530B010F9}"/>
                </a:ext>
              </a:extLst>
            </p:cNvPr>
            <p:cNvSpPr txBox="1"/>
            <p:nvPr/>
          </p:nvSpPr>
          <p:spPr>
            <a:xfrm>
              <a:off x="1194752" y="5366029"/>
              <a:ext cx="1613138" cy="584775"/>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Vakzin-Antigen-Mismatch</a:t>
              </a:r>
            </a:p>
            <a:p>
              <a:pPr marL="171450" indent="-171450">
                <a:buFont typeface="Arial" panose="020B0604020202020204" pitchFamily="34" charset="0"/>
                <a:buChar char="•"/>
              </a:pPr>
              <a:r>
                <a:rPr lang="de-DE" sz="800">
                  <a:latin typeface="+mj-lt"/>
                </a:rPr>
                <a:t>Erhöhte Übertrangbarkeit</a:t>
              </a:r>
            </a:p>
          </p:txBody>
        </p:sp>
        <p:grpSp>
          <p:nvGrpSpPr>
            <p:cNvPr id="49" name="Group 48">
              <a:extLst>
                <a:ext uri="{FF2B5EF4-FFF2-40B4-BE49-F238E27FC236}">
                  <a16:creationId xmlns:a16="http://schemas.microsoft.com/office/drawing/2014/main" id="{B9108BC2-7F97-228D-5A85-79F7DF71F1DA}"/>
                </a:ext>
              </a:extLst>
            </p:cNvPr>
            <p:cNvGrpSpPr/>
            <p:nvPr/>
          </p:nvGrpSpPr>
          <p:grpSpPr>
            <a:xfrm>
              <a:off x="2928211" y="4858612"/>
              <a:ext cx="1948577" cy="721310"/>
              <a:chOff x="8386320" y="2036263"/>
              <a:chExt cx="1707151" cy="721310"/>
            </a:xfrm>
          </p:grpSpPr>
          <p:sp>
            <p:nvSpPr>
              <p:cNvPr id="50" name="TextBox 49">
                <a:extLst>
                  <a:ext uri="{FF2B5EF4-FFF2-40B4-BE49-F238E27FC236}">
                    <a16:creationId xmlns:a16="http://schemas.microsoft.com/office/drawing/2014/main" id="{30CE2A4A-3650-A1D5-89B4-5C8C653AFB68}"/>
                  </a:ext>
                </a:extLst>
              </p:cNvPr>
              <p:cNvSpPr txBox="1"/>
              <p:nvPr/>
            </p:nvSpPr>
            <p:spPr>
              <a:xfrm>
                <a:off x="8390330" y="2283373"/>
                <a:ext cx="1703141" cy="230832"/>
              </a:xfrm>
              <a:prstGeom prst="rect">
                <a:avLst/>
              </a:prstGeom>
              <a:solidFill>
                <a:srgbClr val="FED1D3"/>
              </a:solidFill>
            </p:spPr>
            <p:txBody>
              <a:bodyPr wrap="square" rtlCol="0">
                <a:spAutoFit/>
              </a:bodyPr>
              <a:lstStyle/>
              <a:p>
                <a:r>
                  <a:rPr lang="de-DE" sz="900">
                    <a:latin typeface="+mj-lt"/>
                  </a:rPr>
                  <a:t>Negativer Effekt auf die VE</a:t>
                </a:r>
              </a:p>
            </p:txBody>
          </p:sp>
          <p:sp>
            <p:nvSpPr>
              <p:cNvPr id="51" name="TextBox 50">
                <a:extLst>
                  <a:ext uri="{FF2B5EF4-FFF2-40B4-BE49-F238E27FC236}">
                    <a16:creationId xmlns:a16="http://schemas.microsoft.com/office/drawing/2014/main" id="{A27F69C1-9E48-B0B1-1B96-1A3DD173ED00}"/>
                  </a:ext>
                </a:extLst>
              </p:cNvPr>
              <p:cNvSpPr txBox="1"/>
              <p:nvPr/>
            </p:nvSpPr>
            <p:spPr>
              <a:xfrm>
                <a:off x="8386320" y="2526741"/>
                <a:ext cx="1703141" cy="230832"/>
              </a:xfrm>
              <a:prstGeom prst="rect">
                <a:avLst/>
              </a:prstGeom>
              <a:solidFill>
                <a:srgbClr val="DDDDDD"/>
              </a:solidFill>
            </p:spPr>
            <p:txBody>
              <a:bodyPr wrap="square" rtlCol="0">
                <a:spAutoFit/>
              </a:bodyPr>
              <a:lstStyle/>
              <a:p>
                <a:r>
                  <a:rPr lang="de-DE" sz="900">
                    <a:latin typeface="+mj-lt"/>
                  </a:rPr>
                  <a:t>Unbekannter Effekt auf die VE </a:t>
                </a:r>
              </a:p>
            </p:txBody>
          </p:sp>
          <p:sp>
            <p:nvSpPr>
              <p:cNvPr id="52" name="TextBox 51">
                <a:extLst>
                  <a:ext uri="{FF2B5EF4-FFF2-40B4-BE49-F238E27FC236}">
                    <a16:creationId xmlns:a16="http://schemas.microsoft.com/office/drawing/2014/main" id="{764C03A2-FCA7-51B9-8AE5-9B4CB3A29B61}"/>
                  </a:ext>
                </a:extLst>
              </p:cNvPr>
              <p:cNvSpPr txBox="1"/>
              <p:nvPr/>
            </p:nvSpPr>
            <p:spPr>
              <a:xfrm>
                <a:off x="8386320" y="2036263"/>
                <a:ext cx="1703141" cy="230832"/>
              </a:xfrm>
              <a:prstGeom prst="rect">
                <a:avLst/>
              </a:prstGeom>
              <a:solidFill>
                <a:srgbClr val="C6D92D">
                  <a:alpha val="30000"/>
                </a:srgbClr>
              </a:solidFill>
            </p:spPr>
            <p:txBody>
              <a:bodyPr wrap="square" rtlCol="0">
                <a:spAutoFit/>
              </a:bodyPr>
              <a:lstStyle/>
              <a:p>
                <a:r>
                  <a:rPr lang="de-DE" sz="900">
                    <a:latin typeface="+mj-lt"/>
                  </a:rPr>
                  <a:t>Positiver Effekt auf die VE</a:t>
                </a:r>
              </a:p>
            </p:txBody>
          </p:sp>
        </p:grpSp>
        <p:sp>
          <p:nvSpPr>
            <p:cNvPr id="30" name="TextBox 36">
              <a:extLst>
                <a:ext uri="{FF2B5EF4-FFF2-40B4-BE49-F238E27FC236}">
                  <a16:creationId xmlns:a16="http://schemas.microsoft.com/office/drawing/2014/main" id="{7057CD1A-A57F-C599-5032-BF994794EEEC}"/>
                </a:ext>
              </a:extLst>
            </p:cNvPr>
            <p:cNvSpPr txBox="1"/>
            <p:nvPr/>
          </p:nvSpPr>
          <p:spPr>
            <a:xfrm>
              <a:off x="5027811" y="2552223"/>
              <a:ext cx="1610885" cy="584775"/>
            </a:xfrm>
            <a:prstGeom prst="rect">
              <a:avLst/>
            </a:prstGeom>
            <a:noFill/>
          </p:spPr>
          <p:txBody>
            <a:bodyPr wrap="square" rtlCol="0">
              <a:spAutoFit/>
            </a:bodyPr>
            <a:lstStyle/>
            <a:p>
              <a:pPr marL="171450" indent="-171450">
                <a:buFont typeface="Arial" panose="020B0604020202020204" pitchFamily="34" charset="0"/>
                <a:buChar char="•"/>
              </a:pPr>
              <a:r>
                <a:rPr lang="de-DE" sz="800">
                  <a:latin typeface="+mj-lt"/>
                </a:rPr>
                <a:t>Impfstoff</a:t>
              </a:r>
            </a:p>
            <a:p>
              <a:pPr marL="171450" indent="-171450">
                <a:buFont typeface="Arial" panose="020B0604020202020204" pitchFamily="34" charset="0"/>
                <a:buChar char="•"/>
              </a:pPr>
              <a:r>
                <a:rPr lang="de-DE" sz="800">
                  <a:latin typeface="+mj-lt"/>
                </a:rPr>
                <a:t>Frühere Impfungen</a:t>
              </a:r>
            </a:p>
            <a:p>
              <a:pPr marL="171450" indent="-171450">
                <a:buFont typeface="Arial" panose="020B0604020202020204" pitchFamily="34" charset="0"/>
                <a:buChar char="•"/>
              </a:pPr>
              <a:r>
                <a:rPr lang="de-DE" sz="800">
                  <a:latin typeface="+mj-lt"/>
                </a:rPr>
                <a:t>Abstand zwischen Impfungen</a:t>
              </a:r>
            </a:p>
          </p:txBody>
        </p:sp>
      </p:grpSp>
    </p:spTree>
    <p:extLst>
      <p:ext uri="{BB962C8B-B14F-4D97-AF65-F5344CB8AC3E}">
        <p14:creationId xmlns:p14="http://schemas.microsoft.com/office/powerpoint/2010/main" val="332203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EMEID" val="4"/>
</p:tagLst>
</file>

<file path=ppt/tags/tag11.xml><?xml version="1.0" encoding="utf-8"?>
<p:tagLst xmlns:a="http://schemas.openxmlformats.org/drawingml/2006/main" xmlns:r="http://schemas.openxmlformats.org/officeDocument/2006/relationships" xmlns:p="http://schemas.openxmlformats.org/presentationml/2006/main">
  <p:tag name="THEMEID" val="5"/>
</p:tagLst>
</file>

<file path=ppt/tags/tag12.xml><?xml version="1.0" encoding="utf-8"?>
<p:tagLst xmlns:a="http://schemas.openxmlformats.org/drawingml/2006/main" xmlns:r="http://schemas.openxmlformats.org/officeDocument/2006/relationships" xmlns:p="http://schemas.openxmlformats.org/presentationml/2006/main">
  <p:tag name="THEMEID" val="6"/>
</p:tagLst>
</file>

<file path=ppt/tags/tag13.xml><?xml version="1.0" encoding="utf-8"?>
<p:tagLst xmlns:a="http://schemas.openxmlformats.org/drawingml/2006/main" xmlns:r="http://schemas.openxmlformats.org/officeDocument/2006/relationships" xmlns:p="http://schemas.openxmlformats.org/presentationml/2006/main">
  <p:tag name="THEMEID" val="7"/>
</p:tagLst>
</file>

<file path=ppt/tags/tag14.xml><?xml version="1.0" encoding="utf-8"?>
<p:tagLst xmlns:a="http://schemas.openxmlformats.org/drawingml/2006/main" xmlns:r="http://schemas.openxmlformats.org/officeDocument/2006/relationships" xmlns:p="http://schemas.openxmlformats.org/presentationml/2006/main">
  <p:tag name="THEMEID" val="8"/>
</p:tagLst>
</file>

<file path=ppt/tags/tag15.xml><?xml version="1.0" encoding="utf-8"?>
<p:tagLst xmlns:a="http://schemas.openxmlformats.org/drawingml/2006/main" xmlns:r="http://schemas.openxmlformats.org/officeDocument/2006/relationships" xmlns:p="http://schemas.openxmlformats.org/presentationml/2006/main">
  <p:tag name="THEMEID" val="9"/>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EMEID" val="1"/>
</p:tagLst>
</file>

<file path=ppt/tags/tag8.xml><?xml version="1.0" encoding="utf-8"?>
<p:tagLst xmlns:a="http://schemas.openxmlformats.org/drawingml/2006/main" xmlns:r="http://schemas.openxmlformats.org/officeDocument/2006/relationships" xmlns:p="http://schemas.openxmlformats.org/presentationml/2006/main">
  <p:tag name="THEMEID" val="2"/>
</p:tagLst>
</file>

<file path=ppt/tags/tag9.xml><?xml version="1.0" encoding="utf-8"?>
<p:tagLst xmlns:a="http://schemas.openxmlformats.org/drawingml/2006/main" xmlns:r="http://schemas.openxmlformats.org/officeDocument/2006/relationships" xmlns:p="http://schemas.openxmlformats.org/presentationml/2006/main">
  <p:tag name="THEMEID" val="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tragsvolage Vorlage Kattenbühl.potx" id="{9B9A45B1-AFEA-4154-9F7A-7C1990B18B62}" vid="{46AD6BA6-D27B-4AE2-8E3C-C11A727EBFD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GSK 2017 4">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Vortragsvolage Vorlage Kattenbühl</Template>
  <TotalTime>0</TotalTime>
  <Words>14845</Words>
  <Application>Microsoft Office PowerPoint</Application>
  <PresentationFormat>Breitbild</PresentationFormat>
  <Paragraphs>1553</Paragraphs>
  <Slides>98</Slides>
  <Notes>68</Notes>
  <HiddenSlides>2</HiddenSlides>
  <MMClips>0</MMClips>
  <ScaleCrop>false</ScaleCrop>
  <HeadingPairs>
    <vt:vector size="8" baseType="variant">
      <vt:variant>
        <vt:lpstr>Verwendete Schriftarten</vt:lpstr>
      </vt:variant>
      <vt:variant>
        <vt:i4>30</vt:i4>
      </vt:variant>
      <vt:variant>
        <vt:lpstr>Design</vt:lpstr>
      </vt:variant>
      <vt:variant>
        <vt:i4>1</vt:i4>
      </vt:variant>
      <vt:variant>
        <vt:lpstr>Eingebettete OLE-Server</vt:lpstr>
      </vt:variant>
      <vt:variant>
        <vt:i4>2</vt:i4>
      </vt:variant>
      <vt:variant>
        <vt:lpstr>Folientitel</vt:lpstr>
      </vt:variant>
      <vt:variant>
        <vt:i4>98</vt:i4>
      </vt:variant>
    </vt:vector>
  </HeadingPairs>
  <TitlesOfParts>
    <vt:vector size="131" baseType="lpstr">
      <vt:lpstr>MS PGothic</vt:lpstr>
      <vt:lpstr>AdvTT28db423f</vt:lpstr>
      <vt:lpstr>Arial</vt:lpstr>
      <vt:lpstr>Arial</vt:lpstr>
      <vt:lpstr>Arial Unicode MS</vt:lpstr>
      <vt:lpstr>Avenir Next LT Pro</vt:lpstr>
      <vt:lpstr>BlinkMacSystemFont</vt:lpstr>
      <vt:lpstr>Calibri</vt:lpstr>
      <vt:lpstr>Calibri Light</vt:lpstr>
      <vt:lpstr>Cambria</vt:lpstr>
      <vt:lpstr>Century Gothic</vt:lpstr>
      <vt:lpstr>Courier New</vt:lpstr>
      <vt:lpstr>ff-scala-sans-pro</vt:lpstr>
      <vt:lpstr>GSK Precision</vt:lpstr>
      <vt:lpstr>GSK Precision Bold</vt:lpstr>
      <vt:lpstr>GSK Precision Light</vt:lpstr>
      <vt:lpstr>Lato Light</vt:lpstr>
      <vt:lpstr>Lyon Text Web</vt:lpstr>
      <vt:lpstr>Montserrat</vt:lpstr>
      <vt:lpstr>Montserrat Light</vt:lpstr>
      <vt:lpstr>Noto Sans</vt:lpstr>
      <vt:lpstr>Open Sans</vt:lpstr>
      <vt:lpstr>OTNEJMScalaSansLF</vt:lpstr>
      <vt:lpstr>Poppins</vt:lpstr>
      <vt:lpstr>Poppins SemiBold</vt:lpstr>
      <vt:lpstr>ScalaSansPro-Regular</vt:lpstr>
      <vt:lpstr>Symbol</vt:lpstr>
      <vt:lpstr>Times New Roman</vt:lpstr>
      <vt:lpstr>Verdana</vt:lpstr>
      <vt:lpstr>Wingdings</vt:lpstr>
      <vt:lpstr>Office</vt:lpstr>
      <vt:lpstr>think-cell Folie</vt:lpstr>
      <vt:lpstr>think-cell Slide</vt:lpstr>
      <vt:lpstr>PowerPoint-Präsentation</vt:lpstr>
      <vt:lpstr>PowerPoint-Präsentation</vt:lpstr>
      <vt:lpstr>PowerPoint-Präsentation</vt:lpstr>
      <vt:lpstr>Offenlegung von Interessenkonflikten  Carsten Hafer</vt:lpstr>
      <vt:lpstr>Warum sind lebenslange Impfungen wichtig?</vt:lpstr>
      <vt:lpstr>Immunoseneszenz</vt:lpstr>
      <vt:lpstr>Hohe Impfquoten bei Kindern und Jugendlichen</vt:lpstr>
      <vt:lpstr>Impfinanspruchnahme bei Erwachsenen</vt:lpstr>
      <vt:lpstr>Die Big Seven der Erwachsenen-Impfungen </vt:lpstr>
      <vt:lpstr>Die „echte“ Grippe – Influenza</vt:lpstr>
      <vt:lpstr>Saisonale Influenza  - ein häufig unterschätztes Risiko: Exzess-Mortaliät</vt:lpstr>
      <vt:lpstr>Influenza-Infektionen betriffen alle Altersgruppen</vt:lpstr>
      <vt:lpstr>Zusammenhang zwischen Altern und Influenza</vt:lpstr>
      <vt:lpstr>PowerPoint-Präsentation</vt:lpstr>
      <vt:lpstr>Komplikationen Influenza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Gleichzeitige Impfung Influenza und COVID-19</vt:lpstr>
      <vt:lpstr> Koadministration von Impfstoffen –  Welche Vorteile bietet das? </vt:lpstr>
      <vt:lpstr>COVID-19</vt:lpstr>
      <vt:lpstr>COVID-19</vt:lpstr>
      <vt:lpstr>PowerPoint-Präsentation</vt:lpstr>
      <vt:lpstr>PowerPoint-Präsentation</vt:lpstr>
      <vt:lpstr>PowerPoint-Präsentation</vt:lpstr>
      <vt:lpstr>Respiratorisches Synzytial-Virus (RSV)</vt:lpstr>
      <vt:lpstr>Empfehlung der Ständigen Impfkommission (STIKO) zur RSV-Impfung für ältere Erwachsene</vt:lpstr>
      <vt:lpstr>RSV- Impfempfehlungen von Fachgesellschaften</vt:lpstr>
      <vt:lpstr>RSV - ein ansteckendes, saisonales, respiratorisches Virus</vt:lpstr>
      <vt:lpstr>PowerPoint-Präsentation</vt:lpstr>
      <vt:lpstr>Die Infektion mit RSV betrifft alle Altersgruppen</vt:lpstr>
      <vt:lpstr>RSV – Todesfälle Erwachsene</vt:lpstr>
      <vt:lpstr>RSV: Hospitalisierungen bei Erwachsenen ab 60 Jahren in Deutschland</vt:lpstr>
      <vt:lpstr>RSV-Meldepflicht – Bedeutung für die ärztliche Praxis</vt:lpstr>
      <vt:lpstr>Hohe Prävalenz von Atemwegsviren bei akuten COPD-Exazerbationen</vt:lpstr>
      <vt:lpstr>BUCOSS Studie: Krankheitslast von viralen respiratorischen Erregern bei Patienten ≥ 60 Jahre im ambulanten Bereich in Deutschland</vt:lpstr>
      <vt:lpstr>Hospitalisierte Patienten mit RSV haben ein höheres Mortalitätsrisiko im Vergleich zu Influenza</vt:lpstr>
      <vt:lpstr>Kumulative Wirksamkeit einer Dosis des adj. RSVPreF3-Impfstoffes gegen RSV-LRTD über 3 Saisons</vt:lpstr>
      <vt:lpstr>Pneumokokken</vt:lpstr>
      <vt:lpstr>Pneumokokken</vt:lpstr>
      <vt:lpstr>Pneumokokken</vt:lpstr>
      <vt:lpstr>PowerPoint-Präsentation</vt:lpstr>
      <vt:lpstr>Pneumokokken  STIKO-Impfempfehlung für Erwachsene 60+</vt:lpstr>
      <vt:lpstr>Pneumokokken</vt:lpstr>
      <vt:lpstr>PowerPoint-Präsentation</vt:lpstr>
      <vt:lpstr>Herpes zoster</vt:lpstr>
      <vt:lpstr>Herpes zoster</vt:lpstr>
      <vt:lpstr>Herpes zoster: Die Reaktivierung des Varizella-Zoster-Virus (VZV)</vt:lpstr>
      <vt:lpstr>HZ ist eine systemische Erkankung‡</vt:lpstr>
      <vt:lpstr>Risikofaktoren für Herpes zoster bei Erwachsenen</vt:lpstr>
      <vt:lpstr>Herpes zoster: Impfquote bei Personen ab 50 Jahren mit Grunderkrankung nach Region</vt:lpstr>
      <vt:lpstr>Nur 1 von 5 Personen ist gegen Herpes zoster geimpft</vt:lpstr>
      <vt:lpstr>Erhöhtes Risiko für Herpes zoster bei Grunderkrankungen</vt:lpstr>
      <vt:lpstr>Grunderkrankungen als Risikofaktor</vt:lpstr>
      <vt:lpstr>Erhöhtes Risiko für Herpes zoster bei Patienten mit rheumatoider Arthritis (RA) unter immunmodulierender Therapie</vt:lpstr>
      <vt:lpstr>Patienten mit Diabetes haben ein erhöhtes Risiko für einen Krankenhausaufenthalt wegen HZ</vt:lpstr>
      <vt:lpstr>Jährliche Wirksamkeit (VE) des RZV gegen Herpes zoster bei Teilnehmern ≥50 Jahren^</vt:lpstr>
      <vt:lpstr>Zusammenfassung</vt:lpstr>
      <vt:lpstr>Pertussis</vt:lpstr>
      <vt:lpstr>Pertussis</vt:lpstr>
      <vt:lpstr>PowerPoint-Präsentation</vt:lpstr>
      <vt:lpstr>PowerPoint-Präsentation</vt:lpstr>
      <vt:lpstr>Sonstiges</vt:lpstr>
      <vt:lpstr>PowerPoint-Präsentation</vt:lpstr>
      <vt:lpstr>Influenza:  häufigste impfpräventable Reisekrankheit</vt:lpstr>
      <vt:lpstr>Impfen bei Erwachsenen mit Grunderkrankungen</vt:lpstr>
      <vt:lpstr>PowerPoint-Präsentation</vt:lpstr>
      <vt:lpstr>Masern</vt:lpstr>
      <vt:lpstr>Masern</vt:lpstr>
      <vt:lpstr>Masern</vt:lpstr>
      <vt:lpstr>Masern</vt:lpstr>
      <vt:lpstr>Kasuistik Leberzirrhose</vt:lpstr>
      <vt:lpstr>Impfempfehlungen bei  chronischer Lebererkrankung/Leberzirrhose oder Therapie mit Immunsuppressiva</vt:lpstr>
      <vt:lpstr>PowerPoint-Präsentation</vt:lpstr>
      <vt:lpstr>Nützliche Links der Impfakademie</vt:lpstr>
      <vt:lpstr>Nützliche Links der Impfakademie</vt:lpstr>
      <vt:lpstr>Pflichtleistungen</vt:lpstr>
      <vt:lpstr>Selbstzahlerleistungen/Satzungsleistungen</vt:lpstr>
      <vt:lpstr>Abrechnung von Impfungen – Bsp. Herpes zoster</vt:lpstr>
      <vt:lpstr>Herpes zoster Impfung als Pflichtleistung verordnen</vt:lpstr>
      <vt:lpstr>Herpes zoster Impfung als Privatleistung verordnen</vt:lpstr>
      <vt:lpstr>PowerPoint-Präsentation</vt:lpstr>
      <vt:lpstr>Influenza-Hospitalisierungsinzidenz</vt:lpstr>
      <vt:lpstr>PowerPoint-Präsentation</vt:lpstr>
      <vt:lpstr>PowerPoint-Präsentation</vt:lpstr>
      <vt:lpstr>PowerPoint-Präsentation</vt:lpstr>
      <vt:lpstr>PowerPoint-Präsentation</vt:lpstr>
      <vt:lpstr>PowerPoint-Präsentation</vt:lpstr>
      <vt:lpstr>RSV – Hospitalisierungen Erwachsene</vt:lpstr>
      <vt:lpstr>Frage</vt:lpstr>
      <vt:lpstr>Ein HZ-Rezidiv ist bei Patienten mit Grunderkrankungen wie CKD und Diabetes wahrscheinlicher</vt:lpstr>
      <vt:lpstr>Komplikationen bei rheumatoider Arthritis</vt:lpstr>
      <vt:lpstr>„Take-Home message“</vt:lpstr>
      <vt:lpstr>Welche Faktoren haben Einfluss auf die Impfeffektivität?1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Eisentherapie 2. Influenza - Impfstoff</dc:title>
  <dc:creator>Carsten Hafer</dc:creator>
  <cp:lastModifiedBy>Carsten Hafer</cp:lastModifiedBy>
  <cp:revision>52</cp:revision>
  <dcterms:created xsi:type="dcterms:W3CDTF">2023-11-04T20:21:43Z</dcterms:created>
  <dcterms:modified xsi:type="dcterms:W3CDTF">2025-08-29T20:15:13Z</dcterms:modified>
</cp:coreProperties>
</file>