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00_68F6E378.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7FFFD05A_2AB4677E.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notesSlides/notesSlide7.xml" ContentType="application/vnd.openxmlformats-officedocument.presentationml.notesSlide+xml"/>
  <Override PartName="/ppt/comments/modernComment_6C1_2E69F8D0.xml" ContentType="application/vnd.ms-powerpoint.comments+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7FFFD059_13C7290D.xml" ContentType="application/vnd.ms-powerpoint.comments+xml"/>
  <Override PartName="/ppt/notesSlides/notesSlide11.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740_8EBBC85F.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29"/>
  </p:notesMasterIdLst>
  <p:handoutMasterIdLst>
    <p:handoutMasterId r:id="rId30"/>
  </p:handoutMasterIdLst>
  <p:sldIdLst>
    <p:sldId id="256" r:id="rId6"/>
    <p:sldId id="1833" r:id="rId7"/>
    <p:sldId id="2145705272" r:id="rId8"/>
    <p:sldId id="1845" r:id="rId9"/>
    <p:sldId id="526" r:id="rId10"/>
    <p:sldId id="2146848424" r:id="rId11"/>
    <p:sldId id="2147471450" r:id="rId12"/>
    <p:sldId id="2141412819" r:id="rId13"/>
    <p:sldId id="1729" r:id="rId14"/>
    <p:sldId id="274" r:id="rId15"/>
    <p:sldId id="1811" r:id="rId16"/>
    <p:sldId id="2147471495" r:id="rId17"/>
    <p:sldId id="2147471527" r:id="rId18"/>
    <p:sldId id="2147471634" r:id="rId19"/>
    <p:sldId id="2147471449" r:id="rId20"/>
    <p:sldId id="2147471662" r:id="rId21"/>
    <p:sldId id="2146848438" r:id="rId22"/>
    <p:sldId id="2147471597" r:id="rId23"/>
    <p:sldId id="2147471360" r:id="rId24"/>
    <p:sldId id="2147471562" r:id="rId25"/>
    <p:sldId id="1856" r:id="rId26"/>
    <p:sldId id="466" r:id="rId27"/>
    <p:sldId id="2147479945" r:id="rId28"/>
  </p:sldIdLst>
  <p:sldSz cx="12192000" cy="6858000"/>
  <p:notesSz cx="6858000" cy="9144000"/>
  <p:defaultTextStyle>
    <a:defPPr>
      <a:defRPr lang="de-DE"/>
    </a:defPPr>
    <a:lvl1pPr algn="l" rtl="0" fontAlgn="base">
      <a:lnSpc>
        <a:spcPct val="110000"/>
      </a:lnSpc>
      <a:spcBef>
        <a:spcPct val="30000"/>
      </a:spcBef>
      <a:spcAft>
        <a:spcPct val="0"/>
      </a:spcAft>
      <a:defRPr kern="1200">
        <a:solidFill>
          <a:schemeClr val="tx1"/>
        </a:solidFill>
        <a:latin typeface="Arial" panose="020B0604020202020204" pitchFamily="34" charset="0"/>
        <a:ea typeface="+mn-ea"/>
        <a:cs typeface="+mn-cs"/>
      </a:defRPr>
    </a:lvl1pPr>
    <a:lvl2pPr marL="457200" algn="l" rtl="0" fontAlgn="base">
      <a:lnSpc>
        <a:spcPct val="110000"/>
      </a:lnSpc>
      <a:spcBef>
        <a:spcPct val="30000"/>
      </a:spcBef>
      <a:spcAft>
        <a:spcPct val="0"/>
      </a:spcAft>
      <a:defRPr kern="1200">
        <a:solidFill>
          <a:schemeClr val="tx1"/>
        </a:solidFill>
        <a:latin typeface="Arial" panose="020B0604020202020204" pitchFamily="34" charset="0"/>
        <a:ea typeface="+mn-ea"/>
        <a:cs typeface="+mn-cs"/>
      </a:defRPr>
    </a:lvl2pPr>
    <a:lvl3pPr marL="914400" algn="l" rtl="0" fontAlgn="base">
      <a:lnSpc>
        <a:spcPct val="110000"/>
      </a:lnSpc>
      <a:spcBef>
        <a:spcPct val="30000"/>
      </a:spcBef>
      <a:spcAft>
        <a:spcPct val="0"/>
      </a:spcAft>
      <a:defRPr kern="1200">
        <a:solidFill>
          <a:schemeClr val="tx1"/>
        </a:solidFill>
        <a:latin typeface="Arial" panose="020B0604020202020204" pitchFamily="34" charset="0"/>
        <a:ea typeface="+mn-ea"/>
        <a:cs typeface="+mn-cs"/>
      </a:defRPr>
    </a:lvl3pPr>
    <a:lvl4pPr marL="1371600" algn="l" rtl="0" fontAlgn="base">
      <a:lnSpc>
        <a:spcPct val="110000"/>
      </a:lnSpc>
      <a:spcBef>
        <a:spcPct val="30000"/>
      </a:spcBef>
      <a:spcAft>
        <a:spcPct val="0"/>
      </a:spcAft>
      <a:defRPr kern="1200">
        <a:solidFill>
          <a:schemeClr val="tx1"/>
        </a:solidFill>
        <a:latin typeface="Arial" panose="020B0604020202020204" pitchFamily="34" charset="0"/>
        <a:ea typeface="+mn-ea"/>
        <a:cs typeface="+mn-cs"/>
      </a:defRPr>
    </a:lvl4pPr>
    <a:lvl5pPr marL="1828800" algn="l" rtl="0" fontAlgn="base">
      <a:lnSpc>
        <a:spcPct val="110000"/>
      </a:lnSpc>
      <a:spcBef>
        <a:spcPct val="3000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65C15B-15B8-3FBE-C4E6-086DA76E2A53}" name="King, Andrea" initials="KA" userId="S::kdqz856@astrazeneca.net::2b671ada-fcaf-4f2b-8928-ff96132ff38a" providerId="AD"/>
  <p188:author id="{4FB1019F-C918-2981-CF16-F093AF9C09CE}" name="Carsten Hafer" initials="CH" userId="186a76b5598ff639" providerId="Windows Live"/>
  <p188:author id="{851E51FA-DFFE-1FF9-8768-7A418515CAD1}" name="Theismann, Eva-Maria" initials="TE" userId="S::kkgx722@astrazeneca.net::b44df76b-6590-4e44-a131-ae64d4587e5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0F7B"/>
    <a:srgbClr val="00799B"/>
    <a:srgbClr val="FFD501"/>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4494E3-8F38-4F54-9A94-7695065F2300}" v="7" dt="2023-11-27T09:39:26.3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54" autoAdjust="0"/>
    <p:restoredTop sz="70692" autoAdjust="0"/>
  </p:normalViewPr>
  <p:slideViewPr>
    <p:cSldViewPr>
      <p:cViewPr varScale="1">
        <p:scale>
          <a:sx n="73" d="100"/>
          <a:sy n="73" d="100"/>
        </p:scale>
        <p:origin x="1179" y="51"/>
      </p:cViewPr>
      <p:guideLst>
        <p:guide orient="horz" pos="2160"/>
        <p:guide pos="3840"/>
      </p:guideLst>
    </p:cSldViewPr>
  </p:slideViewPr>
  <p:outlineViewPr>
    <p:cViewPr>
      <p:scale>
        <a:sx n="33" d="100"/>
        <a:sy n="33" d="100"/>
      </p:scale>
      <p:origin x="0" y="0"/>
    </p:cViewPr>
  </p:outlineViewPr>
  <p:notesTextViewPr>
    <p:cViewPr>
      <p:scale>
        <a:sx n="200" d="100"/>
        <a:sy n="200" d="100"/>
      </p:scale>
      <p:origin x="0" y="0"/>
    </p:cViewPr>
  </p:notesTextViewPr>
  <p:sorterViewPr>
    <p:cViewPr varScale="1">
      <p:scale>
        <a:sx n="100" d="100"/>
        <a:sy n="100" d="100"/>
      </p:scale>
      <p:origin x="0" y="-3897"/>
    </p:cViewPr>
  </p:sorterViewPr>
  <p:notesViewPr>
    <p:cSldViewPr>
      <p:cViewPr varScale="1">
        <p:scale>
          <a:sx n="79" d="100"/>
          <a:sy n="79" d="100"/>
        </p:scale>
        <p:origin x="2751" y="3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181351012822782E-2"/>
          <c:y val="3.7089492398355142E-2"/>
          <c:w val="0.96818648987177214"/>
          <c:h val="0.81912554680664917"/>
        </c:manualLayout>
      </c:layout>
      <c:lineChart>
        <c:grouping val="standard"/>
        <c:varyColors val="0"/>
        <c:ser>
          <c:idx val="3"/>
          <c:order val="0"/>
          <c:tx>
            <c:strRef>
              <c:f>Sheet1!$E$1</c:f>
              <c:strCache>
                <c:ptCount val="1"/>
                <c:pt idx="0">
                  <c:v>SZC 15g</c:v>
                </c:pt>
              </c:strCache>
            </c:strRef>
          </c:tx>
          <c:spPr>
            <a:ln w="31750" cap="rnd">
              <a:solidFill>
                <a:srgbClr val="016D5C"/>
              </a:solidFill>
              <a:round/>
            </a:ln>
            <a:effectLst/>
          </c:spPr>
          <c:marker>
            <c:symbol val="circle"/>
            <c:size val="8"/>
            <c:spPr>
              <a:solidFill>
                <a:srgbClr val="016D5C"/>
              </a:solidFill>
              <a:ln w="9525" cap="flat">
                <a:solidFill>
                  <a:srgbClr val="016D5C"/>
                </a:solidFill>
              </a:ln>
              <a:effectLst/>
            </c:spPr>
          </c:marker>
          <c:errBars>
            <c:errDir val="y"/>
            <c:errBarType val="both"/>
            <c:errValType val="cust"/>
            <c:noEndCap val="0"/>
            <c:plus>
              <c:numRef>
                <c:f>Sheet1!$N$2:$N$10</c:f>
                <c:numCache>
                  <c:formatCode>General</c:formatCode>
                  <c:ptCount val="9"/>
                  <c:pt idx="0">
                    <c:v>9.9999999999999645E-2</c:v>
                  </c:pt>
                  <c:pt idx="1">
                    <c:v>0.10000000000000053</c:v>
                  </c:pt>
                  <c:pt idx="2">
                    <c:v>0.13000000000000078</c:v>
                  </c:pt>
                  <c:pt idx="3">
                    <c:v>0.14000000000000057</c:v>
                  </c:pt>
                  <c:pt idx="4">
                    <c:v>0.14000000000000057</c:v>
                  </c:pt>
                  <c:pt idx="5">
                    <c:v>0.12999999999999989</c:v>
                  </c:pt>
                  <c:pt idx="6">
                    <c:v>0.12999999999999989</c:v>
                  </c:pt>
                  <c:pt idx="7">
                    <c:v>0.12999999999999989</c:v>
                  </c:pt>
                  <c:pt idx="8">
                    <c:v>0.12999999999999989</c:v>
                  </c:pt>
                </c:numCache>
              </c:numRef>
            </c:plus>
            <c:minus>
              <c:numRef>
                <c:f>Sheet1!$M$2:$M$10</c:f>
                <c:numCache>
                  <c:formatCode>General</c:formatCode>
                  <c:ptCount val="9"/>
                  <c:pt idx="0">
                    <c:v>0.10000000000000053</c:v>
                  </c:pt>
                  <c:pt idx="1">
                    <c:v>0.10999999999999943</c:v>
                  </c:pt>
                  <c:pt idx="2">
                    <c:v>0.12999999999999989</c:v>
                  </c:pt>
                  <c:pt idx="3">
                    <c:v>0.14999999999999947</c:v>
                  </c:pt>
                  <c:pt idx="4">
                    <c:v>0.13999999999999968</c:v>
                  </c:pt>
                  <c:pt idx="5">
                    <c:v>0.13999999999999968</c:v>
                  </c:pt>
                  <c:pt idx="6">
                    <c:v>0.12999999999999989</c:v>
                  </c:pt>
                  <c:pt idx="7">
                    <c:v>0.12999999999999989</c:v>
                  </c:pt>
                  <c:pt idx="8">
                    <c:v>0.12000000000000011</c:v>
                  </c:pt>
                </c:numCache>
              </c:numRef>
            </c:minus>
            <c:spPr>
              <a:noFill/>
              <a:ln w="9525" cap="flat" cmpd="sng" algn="ctr">
                <a:solidFill>
                  <a:schemeClr val="tx1">
                    <a:lumMod val="65000"/>
                    <a:lumOff val="35000"/>
                  </a:schemeClr>
                </a:solidFill>
                <a:round/>
              </a:ln>
              <a:effectLst/>
            </c:spPr>
          </c:errBars>
          <c:cat>
            <c:numRef>
              <c:f>Sheet1!$A$2:$A$10</c:f>
              <c:numCache>
                <c:formatCode>General</c:formatCode>
                <c:ptCount val="9"/>
                <c:pt idx="0">
                  <c:v>1</c:v>
                </c:pt>
                <c:pt idx="1">
                  <c:v>2</c:v>
                </c:pt>
                <c:pt idx="2">
                  <c:v>8</c:v>
                </c:pt>
                <c:pt idx="3">
                  <c:v>12</c:v>
                </c:pt>
                <c:pt idx="4">
                  <c:v>15</c:v>
                </c:pt>
                <c:pt idx="5">
                  <c:v>19</c:v>
                </c:pt>
                <c:pt idx="6">
                  <c:v>22</c:v>
                </c:pt>
                <c:pt idx="7">
                  <c:v>26</c:v>
                </c:pt>
                <c:pt idx="8">
                  <c:v>29</c:v>
                </c:pt>
              </c:numCache>
            </c:numRef>
          </c:cat>
          <c:val>
            <c:numRef>
              <c:f>Sheet1!$E$2:$E$10</c:f>
              <c:numCache>
                <c:formatCode>General</c:formatCode>
                <c:ptCount val="9"/>
                <c:pt idx="0">
                  <c:v>4.45</c:v>
                </c:pt>
                <c:pt idx="1">
                  <c:v>4.43</c:v>
                </c:pt>
                <c:pt idx="2">
                  <c:v>4.3499999999999996</c:v>
                </c:pt>
                <c:pt idx="3">
                  <c:v>4.3499999999999996</c:v>
                </c:pt>
                <c:pt idx="4">
                  <c:v>4.3499999999999996</c:v>
                </c:pt>
                <c:pt idx="5">
                  <c:v>4.47</c:v>
                </c:pt>
                <c:pt idx="6">
                  <c:v>4.49</c:v>
                </c:pt>
                <c:pt idx="7">
                  <c:v>4.51</c:v>
                </c:pt>
                <c:pt idx="8">
                  <c:v>4.42</c:v>
                </c:pt>
              </c:numCache>
            </c:numRef>
          </c:val>
          <c:smooth val="0"/>
          <c:extLst>
            <c:ext xmlns:c16="http://schemas.microsoft.com/office/drawing/2014/chart" uri="{C3380CC4-5D6E-409C-BE32-E72D297353CC}">
              <c16:uniqueId val="{00000000-7F15-8B42-AC41-3D084CF5A8F4}"/>
            </c:ext>
          </c:extLst>
        </c:ser>
        <c:dLbls>
          <c:showLegendKey val="0"/>
          <c:showVal val="0"/>
          <c:showCatName val="0"/>
          <c:showSerName val="0"/>
          <c:showPercent val="0"/>
          <c:showBubbleSize val="0"/>
        </c:dLbls>
        <c:marker val="1"/>
        <c:smooth val="0"/>
        <c:axId val="417632792"/>
        <c:axId val="416304048"/>
      </c:lineChart>
      <c:dateAx>
        <c:axId val="417632792"/>
        <c:scaling>
          <c:orientation val="minMax"/>
          <c:max val="30"/>
        </c:scaling>
        <c:delete val="1"/>
        <c:axPos val="b"/>
        <c:numFmt formatCode="General" sourceLinked="1"/>
        <c:majorTickMark val="out"/>
        <c:minorTickMark val="none"/>
        <c:tickLblPos val="nextTo"/>
        <c:crossAx val="416304048"/>
        <c:crosses val="autoZero"/>
        <c:auto val="0"/>
        <c:lblOffset val="100"/>
        <c:baseTimeUnit val="days"/>
        <c:majorUnit val="2"/>
        <c:majorTimeUnit val="days"/>
      </c:dateAx>
      <c:valAx>
        <c:axId val="416304048"/>
        <c:scaling>
          <c:orientation val="minMax"/>
          <c:max val="5.8"/>
          <c:min val="4"/>
        </c:scaling>
        <c:delete val="1"/>
        <c:axPos val="l"/>
        <c:numFmt formatCode="#,##0.0" sourceLinked="0"/>
        <c:majorTickMark val="out"/>
        <c:minorTickMark val="none"/>
        <c:tickLblPos val="nextTo"/>
        <c:crossAx val="417632792"/>
        <c:crosses val="autoZero"/>
        <c:crossBetween val="midCat"/>
        <c:majorUnit val="0.2"/>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de-D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207165526770841"/>
          <c:y val="0.11001866433362496"/>
          <c:w val="0.87928344732291586"/>
          <c:h val="0.64320647419072619"/>
        </c:manualLayout>
      </c:layout>
      <c:barChart>
        <c:barDir val="col"/>
        <c:grouping val="clustered"/>
        <c:varyColors val="0"/>
        <c:ser>
          <c:idx val="0"/>
          <c:order val="0"/>
          <c:tx>
            <c:strRef>
              <c:f>Sheet1!$B$1</c:f>
              <c:strCache>
                <c:ptCount val="1"/>
                <c:pt idx="0">
                  <c:v>Dosis beibehalten</c:v>
                </c:pt>
              </c:strCache>
            </c:strRef>
          </c:tx>
          <c:spPr>
            <a:solidFill>
              <a:srgbClr val="00B050"/>
            </a:solidFill>
          </c:spPr>
          <c:invertIfNegative val="0"/>
          <c:dPt>
            <c:idx val="0"/>
            <c:invertIfNegative val="0"/>
            <c:bubble3D val="0"/>
            <c:extLst>
              <c:ext xmlns:c16="http://schemas.microsoft.com/office/drawing/2014/chart" uri="{C3380CC4-5D6E-409C-BE32-E72D297353CC}">
                <c16:uniqueId val="{00000001-F5F3-405F-A848-35B44E3225E8}"/>
              </c:ext>
            </c:extLst>
          </c:dPt>
          <c:dPt>
            <c:idx val="1"/>
            <c:invertIfNegative val="0"/>
            <c:bubble3D val="0"/>
            <c:extLst>
              <c:ext xmlns:c16="http://schemas.microsoft.com/office/drawing/2014/chart" uri="{C3380CC4-5D6E-409C-BE32-E72D297353CC}">
                <c16:uniqueId val="{00000003-F5F3-405F-A848-35B44E3225E8}"/>
              </c:ext>
            </c:extLst>
          </c:dPt>
          <c:dLbls>
            <c:dLbl>
              <c:idx val="0"/>
              <c:tx>
                <c:rich>
                  <a:bodyPr/>
                  <a:lstStyle/>
                  <a:p>
                    <a:r>
                      <a:rPr lang="en-US" dirty="0">
                        <a:solidFill>
                          <a:srgbClr val="5D5E60"/>
                        </a:solidFill>
                      </a:rPr>
                      <a:t>52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5F3-405F-A848-35B44E3225E8}"/>
                </c:ext>
              </c:extLst>
            </c:dLbl>
            <c:spPr>
              <a:noFill/>
              <a:ln>
                <a:noFill/>
              </a:ln>
              <a:effectLst/>
            </c:spPr>
            <c:txPr>
              <a:bodyPr rot="0" vert="horz"/>
              <a:lstStyle/>
              <a:p>
                <a:pPr>
                  <a:defRPr>
                    <a:solidFill>
                      <a:schemeClr val="tx1"/>
                    </a:solidFill>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Milde Hyperkaliämie 
(Kalium 5,1 - 5,4 mmol/l)</c:v>
                </c:pt>
                <c:pt idx="1">
                  <c:v>Moderate-bis-schwere Hyperkaliämie 
(Kalium ≥5,5 mmol/l) </c:v>
                </c:pt>
              </c:strCache>
            </c:strRef>
          </c:cat>
          <c:val>
            <c:numRef>
              <c:f>Sheet1!$B$2:$B$3</c:f>
              <c:numCache>
                <c:formatCode>General</c:formatCode>
                <c:ptCount val="2"/>
                <c:pt idx="0">
                  <c:v>52</c:v>
                </c:pt>
                <c:pt idx="1">
                  <c:v>41</c:v>
                </c:pt>
              </c:numCache>
            </c:numRef>
          </c:val>
          <c:extLst>
            <c:ext xmlns:c16="http://schemas.microsoft.com/office/drawing/2014/chart" uri="{C3380CC4-5D6E-409C-BE32-E72D297353CC}">
              <c16:uniqueId val="{00000004-F5F3-405F-A848-35B44E3225E8}"/>
            </c:ext>
          </c:extLst>
        </c:ser>
        <c:ser>
          <c:idx val="1"/>
          <c:order val="1"/>
          <c:tx>
            <c:strRef>
              <c:f>Sheet1!$C$1</c:f>
              <c:strCache>
                <c:ptCount val="1"/>
                <c:pt idx="0">
                  <c:v>Dosis reduziert</c:v>
                </c:pt>
              </c:strCache>
            </c:strRef>
          </c:tx>
          <c:spPr>
            <a:solidFill>
              <a:srgbClr val="FFC000"/>
            </a:solidFill>
          </c:spPr>
          <c:invertIfNegative val="0"/>
          <c:dLbls>
            <c:spPr>
              <a:noFill/>
              <a:ln>
                <a:noFill/>
              </a:ln>
              <a:effectLst/>
            </c:spPr>
            <c:txPr>
              <a:bodyPr rot="0" vert="horz"/>
              <a:lstStyle/>
              <a:p>
                <a:pPr>
                  <a:defRPr>
                    <a:solidFill>
                      <a:schemeClr val="tx1"/>
                    </a:solidFill>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Milde Hyperkaliämie 
(Kalium 5,1 - 5,4 mmol/l)</c:v>
                </c:pt>
                <c:pt idx="1">
                  <c:v>Moderate-bis-schwere Hyperkaliämie 
(Kalium ≥5,5 mmol/l) </c:v>
                </c:pt>
              </c:strCache>
            </c:strRef>
          </c:cat>
          <c:val>
            <c:numRef>
              <c:f>Sheet1!$C$2:$C$3</c:f>
              <c:numCache>
                <c:formatCode>General</c:formatCode>
                <c:ptCount val="2"/>
                <c:pt idx="0">
                  <c:v>16</c:v>
                </c:pt>
                <c:pt idx="1">
                  <c:v>21</c:v>
                </c:pt>
              </c:numCache>
            </c:numRef>
          </c:val>
          <c:extLst>
            <c:ext xmlns:c16="http://schemas.microsoft.com/office/drawing/2014/chart" uri="{C3380CC4-5D6E-409C-BE32-E72D297353CC}">
              <c16:uniqueId val="{00000005-F5F3-405F-A848-35B44E3225E8}"/>
            </c:ext>
          </c:extLst>
        </c:ser>
        <c:ser>
          <c:idx val="2"/>
          <c:order val="2"/>
          <c:tx>
            <c:strRef>
              <c:f>Sheet1!$D$1</c:f>
              <c:strCache>
                <c:ptCount val="1"/>
                <c:pt idx="0">
                  <c:v>Abgesetzt</c:v>
                </c:pt>
              </c:strCache>
            </c:strRef>
          </c:tx>
          <c:spPr>
            <a:solidFill>
              <a:schemeClr val="accent2"/>
            </a:solidFill>
          </c:spPr>
          <c:invertIfNegative val="0"/>
          <c:dLbls>
            <c:spPr>
              <a:noFill/>
              <a:ln>
                <a:noFill/>
              </a:ln>
              <a:effectLst/>
            </c:spPr>
            <c:txPr>
              <a:bodyPr rot="0" vert="horz"/>
              <a:lstStyle/>
              <a:p>
                <a:pPr>
                  <a:defRPr>
                    <a:solidFill>
                      <a:schemeClr val="tx1"/>
                    </a:solidFill>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Milde Hyperkaliämie 
(Kalium 5,1 - 5,4 mmol/l)</c:v>
                </c:pt>
                <c:pt idx="1">
                  <c:v>Moderate-bis-schwere Hyperkaliämie 
(Kalium ≥5,5 mmol/l) </c:v>
                </c:pt>
              </c:strCache>
            </c:strRef>
          </c:cat>
          <c:val>
            <c:numRef>
              <c:f>Sheet1!$D$2:$D$3</c:f>
              <c:numCache>
                <c:formatCode>General</c:formatCode>
                <c:ptCount val="2"/>
                <c:pt idx="0">
                  <c:v>22</c:v>
                </c:pt>
                <c:pt idx="1">
                  <c:v>26</c:v>
                </c:pt>
              </c:numCache>
            </c:numRef>
          </c:val>
          <c:extLst>
            <c:ext xmlns:c16="http://schemas.microsoft.com/office/drawing/2014/chart" uri="{C3380CC4-5D6E-409C-BE32-E72D297353CC}">
              <c16:uniqueId val="{00000006-F5F3-405F-A848-35B44E3225E8}"/>
            </c:ext>
          </c:extLst>
        </c:ser>
        <c:dLbls>
          <c:showLegendKey val="0"/>
          <c:showVal val="0"/>
          <c:showCatName val="0"/>
          <c:showSerName val="0"/>
          <c:showPercent val="0"/>
          <c:showBubbleSize val="0"/>
        </c:dLbls>
        <c:gapWidth val="219"/>
        <c:overlap val="-27"/>
        <c:axId val="555615560"/>
        <c:axId val="555614384"/>
      </c:barChart>
      <c:catAx>
        <c:axId val="555615560"/>
        <c:scaling>
          <c:orientation val="minMax"/>
        </c:scaling>
        <c:delete val="0"/>
        <c:axPos val="b"/>
        <c:numFmt formatCode="General" sourceLinked="1"/>
        <c:majorTickMark val="out"/>
        <c:minorTickMark val="none"/>
        <c:tickLblPos val="nextTo"/>
        <c:txPr>
          <a:bodyPr rot="-60000000" vert="horz"/>
          <a:lstStyle/>
          <a:p>
            <a:pPr>
              <a:defRPr sz="1400">
                <a:solidFill>
                  <a:schemeClr val="tx1"/>
                </a:solidFill>
              </a:defRPr>
            </a:pPr>
            <a:endParaRPr lang="de-DE"/>
          </a:p>
        </c:txPr>
        <c:crossAx val="555614384"/>
        <c:crosses val="autoZero"/>
        <c:auto val="1"/>
        <c:lblAlgn val="ctr"/>
        <c:lblOffset val="100"/>
        <c:noMultiLvlLbl val="0"/>
      </c:catAx>
      <c:valAx>
        <c:axId val="555614384"/>
        <c:scaling>
          <c:orientation val="minMax"/>
        </c:scaling>
        <c:delete val="0"/>
        <c:axPos val="l"/>
        <c:title>
          <c:tx>
            <c:rich>
              <a:bodyPr rot="-5400000" vert="horz"/>
              <a:lstStyle/>
              <a:p>
                <a:pPr>
                  <a:defRPr sz="1600" b="1">
                    <a:solidFill>
                      <a:schemeClr val="tx1"/>
                    </a:solidFill>
                  </a:defRPr>
                </a:pPr>
                <a:r>
                  <a:rPr lang="en-GB" sz="1600" b="1" dirty="0" err="1">
                    <a:solidFill>
                      <a:schemeClr val="tx1"/>
                    </a:solidFill>
                  </a:rPr>
                  <a:t>Hyperkaliämie</a:t>
                </a:r>
                <a:r>
                  <a:rPr lang="en-GB" sz="1600" b="1" dirty="0">
                    <a:solidFill>
                      <a:schemeClr val="tx1"/>
                    </a:solidFill>
                  </a:rPr>
                  <a:t> (%)</a:t>
                </a:r>
              </a:p>
            </c:rich>
          </c:tx>
          <c:layout>
            <c:manualLayout>
              <c:xMode val="edge"/>
              <c:yMode val="edge"/>
              <c:x val="1.3546485014753326E-2"/>
              <c:y val="0.31072588567290066"/>
            </c:manualLayout>
          </c:layout>
          <c:overlay val="0"/>
        </c:title>
        <c:numFmt formatCode="General" sourceLinked="1"/>
        <c:majorTickMark val="out"/>
        <c:minorTickMark val="none"/>
        <c:tickLblPos val="nextTo"/>
        <c:txPr>
          <a:bodyPr rot="-60000000" vert="horz"/>
          <a:lstStyle/>
          <a:p>
            <a:pPr>
              <a:defRPr>
                <a:solidFill>
                  <a:schemeClr val="tx1"/>
                </a:solidFill>
              </a:defRPr>
            </a:pPr>
            <a:endParaRPr lang="de-DE"/>
          </a:p>
        </c:txPr>
        <c:crossAx val="555615560"/>
        <c:crosses val="autoZero"/>
        <c:crossBetween val="between"/>
      </c:valAx>
    </c:plotArea>
    <c:legend>
      <c:legendPos val="b"/>
      <c:legendEntry>
        <c:idx val="0"/>
        <c:txPr>
          <a:bodyPr rot="0" vert="horz"/>
          <a:lstStyle/>
          <a:p>
            <a:pPr>
              <a:defRPr sz="1600">
                <a:solidFill>
                  <a:srgbClr val="00B050"/>
                </a:solidFill>
              </a:defRPr>
            </a:pPr>
            <a:endParaRPr lang="de-DE"/>
          </a:p>
        </c:txPr>
      </c:legendEntry>
      <c:layout>
        <c:manualLayout>
          <c:xMode val="edge"/>
          <c:yMode val="edge"/>
          <c:x val="0.24943037944893293"/>
          <c:y val="5.5949602067676747E-2"/>
          <c:w val="0.58737556351414033"/>
          <c:h val="7.3776611256926222E-2"/>
        </c:manualLayout>
      </c:layout>
      <c:overlay val="0"/>
      <c:txPr>
        <a:bodyPr rot="0" vert="horz"/>
        <a:lstStyle/>
        <a:p>
          <a:pPr>
            <a:defRPr sz="1600">
              <a:solidFill>
                <a:schemeClr val="tx1"/>
              </a:solidFill>
            </a:defRPr>
          </a:pPr>
          <a:endParaRPr lang="de-DE"/>
        </a:p>
      </c:txPr>
    </c:legend>
    <c:plotVisOnly val="1"/>
    <c:dispBlanksAs val="gap"/>
    <c:showDLblsOverMax val="0"/>
  </c:chart>
  <c:txPr>
    <a:bodyPr/>
    <a:lstStyle/>
    <a:p>
      <a:pPr>
        <a:defRPr sz="1400">
          <a:solidFill>
            <a:schemeClr val="accent1">
              <a:lumMod val="50000"/>
            </a:schemeClr>
          </a:solidFill>
        </a:defRPr>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181351012822782E-2"/>
          <c:y val="3.7089492398355142E-2"/>
          <c:w val="0.96818648987177214"/>
          <c:h val="0.81912554680664917"/>
        </c:manualLayout>
      </c:layout>
      <c:lineChart>
        <c:grouping val="standard"/>
        <c:varyColors val="0"/>
        <c:ser>
          <c:idx val="3"/>
          <c:order val="0"/>
          <c:tx>
            <c:strRef>
              <c:f>Sheet1!$E$1</c:f>
              <c:strCache>
                <c:ptCount val="1"/>
                <c:pt idx="0">
                  <c:v>SZC 15g</c:v>
                </c:pt>
              </c:strCache>
            </c:strRef>
          </c:tx>
          <c:spPr>
            <a:ln w="31750" cap="rnd">
              <a:solidFill>
                <a:srgbClr val="016D5C"/>
              </a:solidFill>
              <a:round/>
            </a:ln>
            <a:effectLst/>
          </c:spPr>
          <c:marker>
            <c:symbol val="circle"/>
            <c:size val="8"/>
            <c:spPr>
              <a:solidFill>
                <a:srgbClr val="016D5C"/>
              </a:solidFill>
              <a:ln w="9525" cap="flat">
                <a:solidFill>
                  <a:srgbClr val="016D5C"/>
                </a:solidFill>
              </a:ln>
              <a:effectLst/>
            </c:spPr>
          </c:marker>
          <c:errBars>
            <c:errDir val="y"/>
            <c:errBarType val="both"/>
            <c:errValType val="cust"/>
            <c:noEndCap val="0"/>
            <c:plus>
              <c:numRef>
                <c:f>Sheet1!$N$2:$N$10</c:f>
                <c:numCache>
                  <c:formatCode>General</c:formatCode>
                  <c:ptCount val="9"/>
                  <c:pt idx="0">
                    <c:v>9.9999999999999645E-2</c:v>
                  </c:pt>
                  <c:pt idx="1">
                    <c:v>0.10000000000000053</c:v>
                  </c:pt>
                  <c:pt idx="2">
                    <c:v>0.13000000000000078</c:v>
                  </c:pt>
                  <c:pt idx="3">
                    <c:v>0.14000000000000057</c:v>
                  </c:pt>
                  <c:pt idx="4">
                    <c:v>0.14000000000000057</c:v>
                  </c:pt>
                  <c:pt idx="5">
                    <c:v>0.12999999999999989</c:v>
                  </c:pt>
                  <c:pt idx="6">
                    <c:v>0.12999999999999989</c:v>
                  </c:pt>
                  <c:pt idx="7">
                    <c:v>0.12999999999999989</c:v>
                  </c:pt>
                  <c:pt idx="8">
                    <c:v>0.12999999999999989</c:v>
                  </c:pt>
                </c:numCache>
              </c:numRef>
            </c:plus>
            <c:minus>
              <c:numRef>
                <c:f>Sheet1!$M$2:$M$10</c:f>
                <c:numCache>
                  <c:formatCode>General</c:formatCode>
                  <c:ptCount val="9"/>
                  <c:pt idx="0">
                    <c:v>0.10000000000000053</c:v>
                  </c:pt>
                  <c:pt idx="1">
                    <c:v>0.10999999999999943</c:v>
                  </c:pt>
                  <c:pt idx="2">
                    <c:v>0.12999999999999989</c:v>
                  </c:pt>
                  <c:pt idx="3">
                    <c:v>0.14999999999999947</c:v>
                  </c:pt>
                  <c:pt idx="4">
                    <c:v>0.13999999999999968</c:v>
                  </c:pt>
                  <c:pt idx="5">
                    <c:v>0.13999999999999968</c:v>
                  </c:pt>
                  <c:pt idx="6">
                    <c:v>0.12999999999999989</c:v>
                  </c:pt>
                  <c:pt idx="7">
                    <c:v>0.12999999999999989</c:v>
                  </c:pt>
                  <c:pt idx="8">
                    <c:v>0.12000000000000011</c:v>
                  </c:pt>
                </c:numCache>
              </c:numRef>
            </c:minus>
            <c:spPr>
              <a:noFill/>
              <a:ln w="9525" cap="flat" cmpd="sng" algn="ctr">
                <a:solidFill>
                  <a:schemeClr val="tx1">
                    <a:lumMod val="65000"/>
                    <a:lumOff val="35000"/>
                  </a:schemeClr>
                </a:solidFill>
                <a:round/>
              </a:ln>
              <a:effectLst/>
            </c:spPr>
          </c:errBars>
          <c:cat>
            <c:numRef>
              <c:f>Sheet1!$A$2:$A$10</c:f>
              <c:numCache>
                <c:formatCode>General</c:formatCode>
                <c:ptCount val="9"/>
                <c:pt idx="0">
                  <c:v>1</c:v>
                </c:pt>
                <c:pt idx="1">
                  <c:v>2</c:v>
                </c:pt>
                <c:pt idx="2">
                  <c:v>8</c:v>
                </c:pt>
                <c:pt idx="3">
                  <c:v>12</c:v>
                </c:pt>
                <c:pt idx="4">
                  <c:v>15</c:v>
                </c:pt>
                <c:pt idx="5">
                  <c:v>19</c:v>
                </c:pt>
                <c:pt idx="6">
                  <c:v>22</c:v>
                </c:pt>
                <c:pt idx="7">
                  <c:v>26</c:v>
                </c:pt>
                <c:pt idx="8">
                  <c:v>29</c:v>
                </c:pt>
              </c:numCache>
            </c:numRef>
          </c:cat>
          <c:val>
            <c:numRef>
              <c:f>Sheet1!$E$2:$E$10</c:f>
              <c:numCache>
                <c:formatCode>General</c:formatCode>
                <c:ptCount val="9"/>
                <c:pt idx="0">
                  <c:v>4.45</c:v>
                </c:pt>
                <c:pt idx="1">
                  <c:v>4.43</c:v>
                </c:pt>
                <c:pt idx="2">
                  <c:v>4.3499999999999996</c:v>
                </c:pt>
                <c:pt idx="3">
                  <c:v>4.3499999999999996</c:v>
                </c:pt>
                <c:pt idx="4">
                  <c:v>4.3499999999999996</c:v>
                </c:pt>
                <c:pt idx="5">
                  <c:v>4.47</c:v>
                </c:pt>
                <c:pt idx="6">
                  <c:v>4.49</c:v>
                </c:pt>
                <c:pt idx="7">
                  <c:v>4.51</c:v>
                </c:pt>
                <c:pt idx="8">
                  <c:v>4.42</c:v>
                </c:pt>
              </c:numCache>
            </c:numRef>
          </c:val>
          <c:smooth val="0"/>
          <c:extLst>
            <c:ext xmlns:c16="http://schemas.microsoft.com/office/drawing/2014/chart" uri="{C3380CC4-5D6E-409C-BE32-E72D297353CC}">
              <c16:uniqueId val="{00000000-7F15-8B42-AC41-3D084CF5A8F4}"/>
            </c:ext>
          </c:extLst>
        </c:ser>
        <c:dLbls>
          <c:showLegendKey val="0"/>
          <c:showVal val="0"/>
          <c:showCatName val="0"/>
          <c:showSerName val="0"/>
          <c:showPercent val="0"/>
          <c:showBubbleSize val="0"/>
        </c:dLbls>
        <c:marker val="1"/>
        <c:smooth val="0"/>
        <c:axId val="417632792"/>
        <c:axId val="416304048"/>
      </c:lineChart>
      <c:dateAx>
        <c:axId val="417632792"/>
        <c:scaling>
          <c:orientation val="minMax"/>
          <c:max val="30"/>
        </c:scaling>
        <c:delete val="1"/>
        <c:axPos val="b"/>
        <c:numFmt formatCode="General" sourceLinked="1"/>
        <c:majorTickMark val="out"/>
        <c:minorTickMark val="none"/>
        <c:tickLblPos val="nextTo"/>
        <c:crossAx val="416304048"/>
        <c:crosses val="autoZero"/>
        <c:auto val="0"/>
        <c:lblOffset val="100"/>
        <c:baseTimeUnit val="days"/>
        <c:majorUnit val="2"/>
        <c:majorTimeUnit val="days"/>
      </c:dateAx>
      <c:valAx>
        <c:axId val="416304048"/>
        <c:scaling>
          <c:orientation val="minMax"/>
          <c:max val="5.8"/>
          <c:min val="4"/>
        </c:scaling>
        <c:delete val="1"/>
        <c:axPos val="l"/>
        <c:numFmt formatCode="#,##0.0" sourceLinked="0"/>
        <c:majorTickMark val="out"/>
        <c:minorTickMark val="none"/>
        <c:tickLblPos val="nextTo"/>
        <c:crossAx val="417632792"/>
        <c:crosses val="autoZero"/>
        <c:crossBetween val="midCat"/>
        <c:majorUnit val="0.2"/>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de-DE"/>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29271967342445E-2"/>
          <c:y val="0.11588153786222226"/>
          <c:w val="0.81188783308559997"/>
          <c:h val="0.84573107957288063"/>
        </c:manualLayout>
      </c:layout>
      <c:doughnutChart>
        <c:varyColors val="1"/>
        <c:ser>
          <c:idx val="0"/>
          <c:order val="0"/>
          <c:tx>
            <c:strRef>
              <c:f>Sheet1!$B$1</c:f>
              <c:strCache>
                <c:ptCount val="1"/>
                <c:pt idx="0">
                  <c:v>Column1</c:v>
                </c:pt>
              </c:strCache>
            </c:strRef>
          </c:tx>
          <c:spPr>
            <a:solidFill>
              <a:schemeClr val="accent1"/>
            </a:solidFill>
            <a:ln>
              <a:noFill/>
            </a:ln>
            <a:effectLst>
              <a:outerShdw blurRad="50800" dist="38100" dir="2700000" algn="tl" rotWithShape="0">
                <a:prstClr val="black">
                  <a:alpha val="40000"/>
                </a:prstClr>
              </a:outerShdw>
            </a:effectLst>
          </c:spPr>
          <c:dPt>
            <c:idx val="0"/>
            <c:bubble3D val="0"/>
            <c:spPr>
              <a:solidFill>
                <a:schemeClr val="accent1"/>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2F0A-457E-BF6B-2AF73404DEA8}"/>
              </c:ext>
            </c:extLst>
          </c:dPt>
          <c:dPt>
            <c:idx val="1"/>
            <c:bubble3D val="0"/>
            <c:spPr>
              <a:solidFill>
                <a:schemeClr val="bg1">
                  <a:lumMod val="50000"/>
                  <a:alpha val="50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2F0A-457E-BF6B-2AF73404DEA8}"/>
              </c:ext>
            </c:extLst>
          </c:dPt>
          <c:cat>
            <c:strRef>
              <c:f>Sheet1!$A$2:$A$3</c:f>
              <c:strCache>
                <c:ptCount val="2"/>
                <c:pt idx="0">
                  <c:v>edema</c:v>
                </c:pt>
                <c:pt idx="1">
                  <c:v>No Edema</c:v>
                </c:pt>
              </c:strCache>
            </c:strRef>
          </c:cat>
          <c:val>
            <c:numRef>
              <c:f>Sheet1!$B$2:$B$3</c:f>
              <c:numCache>
                <c:formatCode>General</c:formatCode>
                <c:ptCount val="2"/>
                <c:pt idx="0">
                  <c:v>5.7</c:v>
                </c:pt>
                <c:pt idx="1">
                  <c:v>94.3</c:v>
                </c:pt>
              </c:numCache>
            </c:numRef>
          </c:val>
          <c:extLst>
            <c:ext xmlns:c16="http://schemas.microsoft.com/office/drawing/2014/chart" uri="{C3380CC4-5D6E-409C-BE32-E72D297353CC}">
              <c16:uniqueId val="{00000004-2F0A-457E-BF6B-2AF73404DEA8}"/>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00_68F6E378.xml><?xml version="1.0" encoding="utf-8"?>
<p188:cmLst xmlns:a="http://schemas.openxmlformats.org/drawingml/2006/main" xmlns:r="http://schemas.openxmlformats.org/officeDocument/2006/relationships" xmlns:p188="http://schemas.microsoft.com/office/powerpoint/2018/8/main">
  <p188:cm id="{7ED76F69-5E4B-4057-879F-3C5740F91E9E}" authorId="{851E51FA-DFFE-1FF9-8768-7A418515CAD1}" created="2023-11-23T16:29:16.501">
    <pc:sldMkLst xmlns:pc="http://schemas.microsoft.com/office/powerpoint/2013/main/command">
      <pc:docMk/>
      <pc:sldMk cId="1761010552" sldId="256"/>
    </pc:sldMkLst>
    <p188:replyLst>
      <p188:reply id="{3F9A35B5-93DF-4C0F-A594-3F70A5A4780F}" authorId="{4FB1019F-C918-2981-CF16-F093AF9C09CE}" created="2023-11-25T07:54:25.299">
        <p188:txBody>
          <a:bodyPr/>
          <a:lstStyle/>
          <a:p>
            <a:r>
              <a:rPr lang="de-DE"/>
              <a:t>Wird gemacht </a:t>
            </a:r>
          </a:p>
        </p188:txBody>
      </p188:reply>
      <p188:reply id="{98927B0E-4C2C-4A9B-920C-80D4DD2C207D}" authorId="{851E51FA-DFFE-1FF9-8768-7A418515CAD1}" created="2023-11-27T09:34:00.265">
        <p188:txBody>
          <a:bodyPr/>
          <a:lstStyle/>
          <a:p>
            <a:r>
              <a:rPr lang="de-DE"/>
              <a:t>Danke ☺️</a:t>
            </a:r>
          </a:p>
        </p188:txBody>
      </p188:reply>
    </p188:replyLst>
    <p188:txBody>
      <a:bodyPr/>
      <a:lstStyle/>
      <a:p>
        <a:r>
          <a:rPr lang="de-DE"/>
          <a:t>Wäre es möglich, dass Sie das 16:9 Folienformat nutzen, dann wären alle Folien gleich aufgebaut? Des Weiteren würde ich hier das DGIIN-Symbol löschen  oder gegen das DIVI-Symbol austauschen. Könnten Sie das noch umsetzen? Danke. </a:t>
        </a:r>
      </a:p>
    </p188:txBody>
  </p188:cm>
</p188:cmLst>
</file>

<file path=ppt/comments/modernComment_6C1_2E69F8D0.xml><?xml version="1.0" encoding="utf-8"?>
<p188:cmLst xmlns:a="http://schemas.openxmlformats.org/drawingml/2006/main" xmlns:r="http://schemas.openxmlformats.org/officeDocument/2006/relationships" xmlns:p188="http://schemas.microsoft.com/office/powerpoint/2018/8/main">
  <p188:cm id="{456FCA31-2608-4FA6-B894-9246E8213A1C}" authorId="{851E51FA-DFFE-1FF9-8768-7A418515CAD1}" created="2023-11-23T16:37:49.923">
    <pc:sldMkLst xmlns:pc="http://schemas.microsoft.com/office/powerpoint/2013/main/command">
      <pc:docMk/>
      <pc:sldMk cId="778696912" sldId="1729"/>
    </pc:sldMkLst>
    <p188:replyLst>
      <p188:reply id="{3E0EDFAE-4882-40E0-8882-8E11B925F4F2}" authorId="{4FB1019F-C918-2981-CF16-F093AF9C09CE}" created="2023-11-25T07:58:06.240">
        <p188:txBody>
          <a:bodyPr/>
          <a:lstStyle/>
          <a:p>
            <a:r>
              <a:rPr lang="de-DE"/>
              <a:t>Sehe ich ähnlich. 
Für die ambulante Versorgung wollte ich nur unterstreichen, dess es sinnvoll ist überhaupt ein EKG zu schreiben. 
Außerdem ist es ja von mir selbst …. </a:t>
            </a:r>
          </a:p>
        </p188:txBody>
      </p188:reply>
      <p188:reply id="{84539BCE-3343-45D3-90E3-08C4D280F0C0}" authorId="{851E51FA-DFFE-1FF9-8768-7A418515CAD1}" created="2023-11-27T09:35:12.358">
        <p188:txBody>
          <a:bodyPr/>
          <a:lstStyle/>
          <a:p>
            <a:r>
              <a:rPr lang="de-DE"/>
              <a:t>Alles klar, das passt. Danke für die Zusatzerläuterung, das hilft hier sehr. </a:t>
            </a:r>
          </a:p>
        </p188:txBody>
      </p188:reply>
      <p188:reply id="{7358A337-03EB-4048-8DB4-866383B7E144}" authorId="{4FB1019F-C918-2981-CF16-F093AF9C09CE}" created="2023-11-27T21:19:17.140">
        <p188:txBody>
          <a:bodyPr/>
          <a:lstStyle/>
          <a:p>
            <a:r>
              <a:rPr lang="de-DE"/>
              <a:t>Daumen hoch</a:t>
            </a:r>
          </a:p>
        </p188:txBody>
      </p188:reply>
    </p188:replyLst>
    <p188:txBody>
      <a:bodyPr/>
      <a:lstStyle/>
      <a:p>
        <a:r>
          <a:rPr lang="de-DE"/>
          <a:t>Diese Folie würde ich hier löschen, da Dr. Brod auf die Hyperkaliämien im Notfallsetting eingeht. </a:t>
        </a:r>
      </a:p>
    </p188:txBody>
  </p188:cm>
</p188:cmLst>
</file>

<file path=ppt/comments/modernComment_740_8EBBC85F.xml><?xml version="1.0" encoding="utf-8"?>
<p188:cmLst xmlns:a="http://schemas.openxmlformats.org/drawingml/2006/main" xmlns:r="http://schemas.openxmlformats.org/officeDocument/2006/relationships" xmlns:p188="http://schemas.microsoft.com/office/powerpoint/2018/8/main">
  <p188:cm id="{367BF282-86FD-4D1F-AF4B-A727B99F8483}" authorId="{851E51FA-DFFE-1FF9-8768-7A418515CAD1}" created="2023-11-23T16:52:17.091">
    <pc:sldMkLst xmlns:pc="http://schemas.microsoft.com/office/powerpoint/2013/main/command">
      <pc:docMk/>
      <pc:sldMk cId="2394671199" sldId="1856"/>
    </pc:sldMkLst>
    <p188:replyLst>
      <p188:reply id="{88B40965-FDBE-485A-8106-62BE7276B13C}" authorId="{4FB1019F-C918-2981-CF16-F093AF9C09CE}" created="2023-11-25T08:03:04.715">
        <p188:txBody>
          <a:bodyPr/>
          <a:lstStyle/>
          <a:p>
            <a:r>
              <a:rPr lang="de-DE"/>
              <a:t>Die Pseudohyperkaliämie würde ich wie bislang weiter vorne lassen. Denn ohne Verifizierung sollte man sich um die ganzen weiteren medikamentösen Therapien keine größeren Sorgen / Gedanken machen.</a:t>
            </a:r>
          </a:p>
        </p188:txBody>
      </p188:reply>
      <p188:reply id="{EEFDA51F-46BF-45CA-AF31-7BFD00FB8CA7}" authorId="{851E51FA-DFFE-1FF9-8768-7A418515CAD1}" created="2023-11-27T09:43:41.367">
        <p188:txBody>
          <a:bodyPr/>
          <a:lstStyle/>
          <a:p>
            <a:r>
              <a:rPr lang="de-DE"/>
              <a:t>Ja, das passt auch ☺️ </a:t>
            </a:r>
          </a:p>
        </p188:txBody>
      </p188:reply>
      <p188:reply id="{5E8E66A5-033A-40A4-BB91-23A242ED5BD6}" authorId="{4FB1019F-C918-2981-CF16-F093AF9C09CE}" created="2023-11-27T21:20:04.825">
        <p188:txBody>
          <a:bodyPr/>
          <a:lstStyle/>
          <a:p>
            <a:r>
              <a:rPr lang="de-DE"/>
              <a:t>Top</a:t>
            </a:r>
          </a:p>
        </p188:txBody>
      </p188:reply>
    </p188:replyLst>
    <p188:txBody>
      <a:bodyPr/>
      <a:lstStyle/>
      <a:p>
        <a:r>
          <a:rPr lang="de-DE"/>
          <a:t>Idee: Nach dieser Folie dann auf die Pseudo-HK eingehen und Tipps wie man das Risiko einer Pseudo-HK minimiert?</a:t>
        </a:r>
      </a:p>
    </p188:txBody>
  </p188:cm>
</p188:cmLst>
</file>

<file path=ppt/comments/modernComment_7FFFD059_13C7290D.xml><?xml version="1.0" encoding="utf-8"?>
<p188:cmLst xmlns:a="http://schemas.openxmlformats.org/drawingml/2006/main" xmlns:r="http://schemas.openxmlformats.org/officeDocument/2006/relationships" xmlns:p188="http://schemas.microsoft.com/office/powerpoint/2018/8/main">
  <p188:cm id="{63DCB98D-9FF0-4402-A85D-24DA5BBF347D}" authorId="{851E51FA-DFFE-1FF9-8768-7A418515CAD1}" created="2023-11-23T16:49:00.038">
    <pc:sldMkLst xmlns:pc="http://schemas.microsoft.com/office/powerpoint/2013/main/command">
      <pc:docMk/>
      <pc:sldMk cId="331819277" sldId="2147471449"/>
    </pc:sldMkLst>
    <p188:replyLst>
      <p188:reply id="{8CEBD435-0E74-454D-8E66-20E8DC3B7036}" authorId="{4FB1019F-C918-2981-CF16-F093AF9C09CE}" created="2023-11-27T21:18:06.914">
        <p188:txBody>
          <a:bodyPr/>
          <a:lstStyle/>
          <a:p>
            <a:r>
              <a:rPr lang="de-DE"/>
              <a:t>ok</a:t>
            </a:r>
          </a:p>
        </p188:txBody>
      </p188:reply>
    </p188:replyLst>
    <p188:txBody>
      <a:bodyPr/>
      <a:lstStyle/>
      <a:p>
        <a:r>
          <a:rPr lang="de-DE"/>
          <a:t>So ein ähnliches Slide hat Dr. Brod auch, aber ich fände es gut, wenn Sie es hier auch noch einmal aufgreifen und sich dann eher auf das chronische Setting fokussieren und da noch einmal die Rolle der Kaliumbinder aufgreifen, die Sie dann im folgenden vergleichen. </a:t>
        </a:r>
      </a:p>
    </p188:txBody>
  </p188:cm>
  <p188:cm id="{60AA3020-4598-407B-8F71-F48808E060F7}" authorId="{851E51FA-DFFE-1FF9-8768-7A418515CAD1}" created="2023-11-27T09:38:05.452">
    <pc:sldMkLst xmlns:pc="http://schemas.microsoft.com/office/powerpoint/2013/main/command">
      <pc:docMk/>
      <pc:sldMk cId="331819277" sldId="2147471449"/>
    </pc:sldMkLst>
    <p188:replyLst>
      <p188:reply id="{2848B4D8-EBD7-4C97-8F31-9ACD9CAA7699}" authorId="{4FB1019F-C918-2981-CF16-F093AF9C09CE}" created="2023-11-27T21:17:54.409">
        <p188:txBody>
          <a:bodyPr/>
          <a:lstStyle/>
          <a:p>
            <a:r>
              <a:rPr lang="de-DE"/>
              <a:t>Sehr schön !</a:t>
            </a:r>
          </a:p>
        </p188:txBody>
      </p188:reply>
    </p188:replyLst>
    <p188:txBody>
      <a:bodyPr/>
      <a:lstStyle/>
      <a:p>
        <a:r>
          <a:rPr lang="de-DE"/>
          <a:t>Lieber Herr Dr. Hafer, ich habe hier noch eine kleine Änderung vorgenommen und bei Patiromer den Wirkeintritt nach 4-7 h angegeben statt nach 7 h. (so ist es dann auch konform mit der Fachinfo)</a:t>
        </a:r>
      </a:p>
    </p188:txBody>
  </p188:cm>
</p188:cmLst>
</file>

<file path=ppt/comments/modernComment_7FFFD05A_2AB4677E.xml><?xml version="1.0" encoding="utf-8"?>
<p188:cmLst xmlns:a="http://schemas.openxmlformats.org/drawingml/2006/main" xmlns:r="http://schemas.openxmlformats.org/officeDocument/2006/relationships" xmlns:p188="http://schemas.microsoft.com/office/powerpoint/2018/8/main">
  <p188:cm id="{1584481A-7840-40AC-BF71-D0DBBCCA820C}" authorId="{851E51FA-DFFE-1FF9-8768-7A418515CAD1}" created="2023-11-27T09:41:18.362">
    <ac:deMkLst xmlns:ac="http://schemas.microsoft.com/office/drawing/2013/main/command">
      <pc:docMk xmlns:pc="http://schemas.microsoft.com/office/powerpoint/2013/main/command"/>
      <pc:sldMk xmlns:pc="http://schemas.microsoft.com/office/powerpoint/2013/main/command" cId="716466046" sldId="2147471450"/>
      <ac:spMk id="3" creationId="{00000000-0000-0000-0000-000000000000}"/>
    </ac:deMkLst>
    <p188:replyLst>
      <p188:reply id="{C9A49704-6924-4CFB-BD1A-77E6C827F9D6}" authorId="{4FB1019F-C918-2981-CF16-F093AF9C09CE}" created="2023-11-27T21:17:15.188">
        <p188:txBody>
          <a:bodyPr/>
          <a:lstStyle/>
          <a:p>
            <a:r>
              <a:rPr lang="de-DE"/>
              <a:t>OK</a:t>
            </a:r>
          </a:p>
        </p188:txBody>
      </p188:reply>
    </p188:replyLst>
    <p188:txBody>
      <a:bodyPr/>
      <a:lstStyle/>
      <a:p>
        <a:r>
          <a:rPr lang="de-DE"/>
          <a:t>Hier (sowie auf Folie 17) habe ich unten im Kleingedruckten noch den aktuellen Stand der Fachinformation angepasst (statt Januar 2021 --&gt; Februar 2023)</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55F513-A561-4D4D-AC0F-C31697E36673}" type="datetimeFigureOut">
              <a:rPr lang="de-DE" smtClean="0"/>
              <a:t>27.11.2023</a:t>
            </a:fld>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B67262-3383-4D67-BBA7-EAC4FA87120B}" type="slidenum">
              <a:rPr lang="de-DE" smtClean="0"/>
              <a:t>‹Nr.›</a:t>
            </a:fld>
            <a:endParaRPr lang="de-DE"/>
          </a:p>
        </p:txBody>
      </p:sp>
      <p:sp>
        <p:nvSpPr>
          <p:cNvPr id="7" name="Rectangle 5"/>
          <p:cNvSpPr>
            <a:spLocks noGrp="1" noChangeArrowheads="1"/>
          </p:cNvSpPr>
          <p:nvPr>
            <p:ph type="ftr" sz="quarter" idx="2"/>
          </p:nvPr>
        </p:nvSpPr>
        <p:spPr bwMode="auto">
          <a:xfrm>
            <a:off x="620688" y="8680987"/>
            <a:ext cx="2873896" cy="315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100000"/>
              </a:lnSpc>
              <a:spcBef>
                <a:spcPct val="0"/>
              </a:spcBef>
              <a:defRPr sz="900"/>
            </a:lvl1pPr>
          </a:lstStyle>
          <a:p>
            <a:r>
              <a:rPr lang="de-DE" altLang="de-DE" dirty="0"/>
              <a:t>Dr. med. Carsten Hafer</a:t>
            </a:r>
          </a:p>
          <a:p>
            <a:r>
              <a:rPr lang="de-DE" altLang="de-DE" dirty="0"/>
              <a:t>Medizinische Klinik V, Städt. Klinik Braunschweig</a:t>
            </a:r>
          </a:p>
        </p:txBody>
      </p:sp>
    </p:spTree>
    <p:extLst>
      <p:ext uri="{BB962C8B-B14F-4D97-AF65-F5344CB8AC3E}">
        <p14:creationId xmlns:p14="http://schemas.microsoft.com/office/powerpoint/2010/main" val="3480946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defRPr sz="1200">
                <a:latin typeface="Times New Roman" panose="02020603050405020304" pitchFamily="18" charset="0"/>
              </a:defRPr>
            </a:lvl1pPr>
          </a:lstStyle>
          <a:p>
            <a:endParaRPr lang="de-DE" altLang="de-DE"/>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defRPr sz="1200">
                <a:latin typeface="Times New Roman" panose="02020603050405020304" pitchFamily="18" charset="0"/>
              </a:defRPr>
            </a:lvl1pPr>
          </a:lstStyle>
          <a:p>
            <a:endParaRPr lang="de-DE" altLang="de-DE"/>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a:latin typeface="Times New Roman" panose="02020603050405020304" pitchFamily="18" charset="0"/>
              </a:defRPr>
            </a:lvl1pPr>
          </a:lstStyle>
          <a:p>
            <a:fld id="{AA55AA2F-4E93-4509-85C8-CCA704B7FAFC}" type="slidenum">
              <a:rPr lang="de-DE" altLang="de-DE"/>
              <a:pPr/>
              <a:t>‹Nr.›</a:t>
            </a:fld>
            <a:endParaRPr lang="de-DE" altLang="de-DE"/>
          </a:p>
        </p:txBody>
      </p:sp>
      <p:sp>
        <p:nvSpPr>
          <p:cNvPr id="8" name="Rectangle 5"/>
          <p:cNvSpPr>
            <a:spLocks noGrp="1" noChangeArrowheads="1"/>
          </p:cNvSpPr>
          <p:nvPr>
            <p:ph type="ftr" sz="quarter" idx="4"/>
          </p:nvPr>
        </p:nvSpPr>
        <p:spPr bwMode="auto">
          <a:xfrm>
            <a:off x="476672" y="8686800"/>
            <a:ext cx="2873896" cy="315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100000"/>
              </a:lnSpc>
              <a:spcBef>
                <a:spcPct val="0"/>
              </a:spcBef>
              <a:defRPr sz="900"/>
            </a:lvl1pPr>
          </a:lstStyle>
          <a:p>
            <a:r>
              <a:rPr lang="de-DE" altLang="de-DE" dirty="0"/>
              <a:t>Dr. med. Carsten Hafer</a:t>
            </a:r>
          </a:p>
          <a:p>
            <a:r>
              <a:rPr lang="de-DE" altLang="de-DE" dirty="0"/>
              <a:t>Medizinische Klinik V, Städt. Klinik Braunschweig</a:t>
            </a:r>
          </a:p>
        </p:txBody>
      </p:sp>
    </p:spTree>
    <p:extLst>
      <p:ext uri="{BB962C8B-B14F-4D97-AF65-F5344CB8AC3E}">
        <p14:creationId xmlns:p14="http://schemas.microsoft.com/office/powerpoint/2010/main" val="370889632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ubmed.ncbi.nlm.nih.gov/?term=Davis+J&amp;cauthor_id=34038312"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A55AA2F-4E93-4509-85C8-CCA704B7FAFC}" type="slidenum">
              <a:rPr lang="de-DE" altLang="de-DE" smtClean="0"/>
              <a:pPr/>
              <a:t>1</a:t>
            </a:fld>
            <a:endParaRPr lang="de-DE" altLang="de-DE"/>
          </a:p>
        </p:txBody>
      </p:sp>
    </p:spTree>
    <p:extLst>
      <p:ext uri="{BB962C8B-B14F-4D97-AF65-F5344CB8AC3E}">
        <p14:creationId xmlns:p14="http://schemas.microsoft.com/office/powerpoint/2010/main" val="3555862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A55AA2F-4E93-4509-85C8-CCA704B7FAFC}" type="slidenum">
              <a:rPr lang="de-DE" altLang="de-DE" smtClean="0"/>
              <a:pPr/>
              <a:t>15</a:t>
            </a:fld>
            <a:endParaRPr lang="de-DE" altLang="de-DE"/>
          </a:p>
        </p:txBody>
      </p:sp>
    </p:spTree>
    <p:extLst>
      <p:ext uri="{BB962C8B-B14F-4D97-AF65-F5344CB8AC3E}">
        <p14:creationId xmlns:p14="http://schemas.microsoft.com/office/powerpoint/2010/main" val="2780268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0900" y="300038"/>
            <a:ext cx="5156200" cy="2900362"/>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A3EE6A-FF90-444E-9799-212B8E348061}"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1602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0900" y="300038"/>
            <a:ext cx="5156200" cy="2900362"/>
          </a:xfrm>
        </p:spPr>
      </p:sp>
      <p:sp>
        <p:nvSpPr>
          <p:cNvPr id="3" name="Notizenplatzhalter 2"/>
          <p:cNvSpPr>
            <a:spLocks noGrp="1"/>
          </p:cNvSpPr>
          <p:nvPr>
            <p:ph type="body" idx="1"/>
          </p:nvPr>
        </p:nvSpPr>
        <p:spPr/>
        <p:txBody>
          <a:bodyPr/>
          <a:lstStyle/>
          <a:p>
            <a:r>
              <a:rPr lang="de-DE" err="1"/>
              <a:t>RAASi</a:t>
            </a:r>
            <a:r>
              <a:rPr lang="de-DE"/>
              <a:t>,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D751AE-7ABC-314D-AFAD-47B860ED6FFE}" type="slidenum">
              <a:rPr kumimoji="0" lang="de-DE" sz="800" b="0" i="0" u="none" strike="noStrike" kern="1200" cap="none" spc="0" normalizeH="0" baseline="0" noProof="0" smtClean="0">
                <a:ln>
                  <a:noFill/>
                </a:ln>
                <a:solidFill>
                  <a:srgbClr val="3F4444"/>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e-DE" sz="800" b="0" i="0" u="none" strike="noStrike" kern="1200" cap="none" spc="0" normalizeH="0" baseline="0" noProof="0">
              <a:ln>
                <a:noFill/>
              </a:ln>
              <a:solidFill>
                <a:srgbClr val="3F4444"/>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9626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DE" sz="1800" b="0" i="0" u="none" strike="noStrike" baseline="0" dirty="0">
                <a:solidFill>
                  <a:srgbClr val="000000"/>
                </a:solidFill>
                <a:latin typeface="SourceSansPro-Regular"/>
              </a:rPr>
              <a:t>Jordan Weinstein</a:t>
            </a:r>
            <a:r>
              <a:rPr lang="de-DE" sz="1800" b="0" i="0" u="none" strike="noStrike" baseline="0" dirty="0">
                <a:solidFill>
                  <a:schemeClr val="tx1"/>
                </a:solidFill>
                <a:latin typeface="Times New Roman" panose="02020603050405020304" pitchFamily="18" charset="0"/>
              </a:rPr>
              <a:t> et al.: </a:t>
            </a:r>
            <a:r>
              <a:rPr lang="en-US" sz="1800" b="1" i="0" u="none" strike="noStrike" baseline="0" dirty="0">
                <a:solidFill>
                  <a:srgbClr val="A60000"/>
                </a:solidFill>
                <a:latin typeface="SourceSansPro-Bold"/>
              </a:rPr>
              <a:t>Prevention and management of hyperkalemia in patients treated with renin–angiotensin–</a:t>
            </a:r>
          </a:p>
          <a:p>
            <a:pPr algn="l"/>
            <a:r>
              <a:rPr lang="de-DE" sz="1800" b="1" i="0" u="none" strike="noStrike" baseline="0" dirty="0" err="1">
                <a:solidFill>
                  <a:srgbClr val="A60000"/>
                </a:solidFill>
                <a:latin typeface="SourceSansPro-Bold"/>
              </a:rPr>
              <a:t>aldosterone</a:t>
            </a:r>
            <a:r>
              <a:rPr lang="de-DE" sz="1800" b="1" i="0" u="none" strike="noStrike" baseline="0" dirty="0">
                <a:solidFill>
                  <a:srgbClr val="A60000"/>
                </a:solidFill>
                <a:latin typeface="SourceSansPro-Bold"/>
              </a:rPr>
              <a:t> </a:t>
            </a:r>
            <a:r>
              <a:rPr lang="de-DE" sz="1800" b="1" i="0" u="none" strike="noStrike" baseline="0" dirty="0" err="1">
                <a:solidFill>
                  <a:srgbClr val="A60000"/>
                </a:solidFill>
                <a:latin typeface="SourceSansPro-Bold"/>
              </a:rPr>
              <a:t>system</a:t>
            </a:r>
            <a:r>
              <a:rPr lang="de-DE" sz="1800" b="1" i="0" u="none" strike="noStrike" baseline="0" dirty="0">
                <a:solidFill>
                  <a:srgbClr val="A60000"/>
                </a:solidFill>
                <a:latin typeface="SourceSansPro-Bold"/>
              </a:rPr>
              <a:t> </a:t>
            </a:r>
            <a:r>
              <a:rPr lang="de-DE" sz="1800" b="1" i="0" u="none" strike="noStrike" baseline="0" dirty="0" err="1">
                <a:solidFill>
                  <a:srgbClr val="A60000"/>
                </a:solidFill>
                <a:latin typeface="SourceSansPro-Bold"/>
              </a:rPr>
              <a:t>inhibitors</a:t>
            </a:r>
            <a:r>
              <a:rPr lang="de-DE" sz="1800" b="1" i="0" u="none" strike="noStrike" baseline="0" dirty="0">
                <a:solidFill>
                  <a:srgbClr val="A60000"/>
                </a:solidFill>
                <a:latin typeface="SourceSansPro-Bold"/>
              </a:rPr>
              <a:t>. </a:t>
            </a:r>
            <a:r>
              <a:rPr lang="de-DE" sz="1800" b="0" i="1" u="none" strike="noStrike" baseline="0" dirty="0">
                <a:latin typeface="SourceSansPro-It"/>
              </a:rPr>
              <a:t>CMAJ </a:t>
            </a:r>
            <a:r>
              <a:rPr lang="de-DE" sz="1800" b="0" i="0" u="none" strike="noStrike" baseline="0" dirty="0">
                <a:latin typeface="SourceSansPro-Regular"/>
              </a:rPr>
              <a:t>2021 </a:t>
            </a:r>
            <a:r>
              <a:rPr lang="de-DE" sz="1800" b="0" i="0" u="none" strike="noStrike" baseline="0" dirty="0" err="1">
                <a:latin typeface="SourceSansPro-Regular"/>
              </a:rPr>
              <a:t>December</a:t>
            </a:r>
            <a:r>
              <a:rPr lang="de-DE" sz="1800" b="0" i="0" u="none" strike="noStrike" baseline="0" dirty="0">
                <a:latin typeface="SourceSansPro-Regular"/>
              </a:rPr>
              <a:t> 6;193:E1836-41.</a:t>
            </a:r>
            <a:endParaRPr lang="de-DE" sz="1800" b="1" i="0" u="none" strike="noStrike" baseline="0" dirty="0">
              <a:solidFill>
                <a:srgbClr val="A60000"/>
              </a:solidFill>
              <a:latin typeface="SourceSansPro-Bold"/>
            </a:endParaRPr>
          </a:p>
        </p:txBody>
      </p:sp>
      <p:sp>
        <p:nvSpPr>
          <p:cNvPr id="4" name="Foliennummernplatzhalter 3"/>
          <p:cNvSpPr>
            <a:spLocks noGrp="1"/>
          </p:cNvSpPr>
          <p:nvPr>
            <p:ph type="sldNum" sz="quarter" idx="5"/>
          </p:nvPr>
        </p:nvSpPr>
        <p:spPr/>
        <p:txBody>
          <a:bodyPr/>
          <a:lstStyle/>
          <a:p>
            <a:fld id="{AA55AA2F-4E93-4509-85C8-CCA704B7FAFC}" type="slidenum">
              <a:rPr lang="de-DE" altLang="de-DE" smtClean="0"/>
              <a:pPr/>
              <a:t>21</a:t>
            </a:fld>
            <a:endParaRPr lang="de-DE" altLang="de-DE"/>
          </a:p>
        </p:txBody>
      </p:sp>
    </p:spTree>
    <p:extLst>
      <p:ext uri="{BB962C8B-B14F-4D97-AF65-F5344CB8AC3E}">
        <p14:creationId xmlns:p14="http://schemas.microsoft.com/office/powerpoint/2010/main" val="14814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A55AA2F-4E93-4509-85C8-CCA704B7FAFC}" type="slidenum">
              <a:rPr lang="de-DE" altLang="de-DE" smtClean="0"/>
              <a:pPr/>
              <a:t>22</a:t>
            </a:fld>
            <a:endParaRPr lang="de-DE" altLang="de-DE"/>
          </a:p>
        </p:txBody>
      </p:sp>
    </p:spTree>
    <p:extLst>
      <p:ext uri="{BB962C8B-B14F-4D97-AF65-F5344CB8AC3E}">
        <p14:creationId xmlns:p14="http://schemas.microsoft.com/office/powerpoint/2010/main" val="2924841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8B9AA52-DEE3-4BB3-AE30-08D901595B89}" type="slidenum">
              <a:rPr lang="de-DE" smtClean="0"/>
              <a:t>23</a:t>
            </a:fld>
            <a:endParaRPr lang="de-DE"/>
          </a:p>
        </p:txBody>
      </p:sp>
    </p:spTree>
    <p:extLst>
      <p:ext uri="{BB962C8B-B14F-4D97-AF65-F5344CB8AC3E}">
        <p14:creationId xmlns:p14="http://schemas.microsoft.com/office/powerpoint/2010/main" val="2285599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A55AA2F-4E93-4509-85C8-CCA704B7FAFC}" type="slidenum">
              <a:rPr lang="de-DE" altLang="de-DE" smtClean="0"/>
              <a:pPr/>
              <a:t>2</a:t>
            </a:fld>
            <a:endParaRPr lang="de-DE" altLang="de-DE"/>
          </a:p>
        </p:txBody>
      </p:sp>
    </p:spTree>
    <p:extLst>
      <p:ext uri="{BB962C8B-B14F-4D97-AF65-F5344CB8AC3E}">
        <p14:creationId xmlns:p14="http://schemas.microsoft.com/office/powerpoint/2010/main" val="3975320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58F4E8-56BF-8C4D-8D62-F74622F00E49}"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045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latin typeface="Segoe UI" panose="020B0502040204020203" pitchFamily="34" charset="0"/>
              </a:rPr>
              <a:t>Q. H. Meng and E. A. </a:t>
            </a:r>
            <a:r>
              <a:rPr lang="en-US" sz="1800" dirty="0" err="1">
                <a:latin typeface="Segoe UI" panose="020B0502040204020203" pitchFamily="34" charset="0"/>
              </a:rPr>
              <a:t>Wagar</a:t>
            </a:r>
            <a:endParaRPr lang="en-US" sz="1800" dirty="0">
              <a:latin typeface="Segoe UI" panose="020B0502040204020203" pitchFamily="34" charset="0"/>
            </a:endParaRPr>
          </a:p>
          <a:p>
            <a:pPr marR="0"/>
            <a:r>
              <a:rPr lang="en-US" sz="1800" b="1" dirty="0" err="1">
                <a:latin typeface="Segoe UI" panose="020B0502040204020203" pitchFamily="34" charset="0"/>
              </a:rPr>
              <a:t>Pseudohyperkalemia</a:t>
            </a:r>
            <a:r>
              <a:rPr lang="en-US" sz="1800" b="1" dirty="0">
                <a:latin typeface="Segoe UI" panose="020B0502040204020203" pitchFamily="34" charset="0"/>
              </a:rPr>
              <a:t>: A new twist on an old phenomenon</a:t>
            </a:r>
          </a:p>
          <a:p>
            <a:pPr marR="0"/>
            <a:r>
              <a:rPr lang="de-DE" sz="1800" dirty="0" err="1">
                <a:latin typeface="Segoe UI" panose="020B0502040204020203" pitchFamily="34" charset="0"/>
              </a:rPr>
              <a:t>Crit</a:t>
            </a:r>
            <a:r>
              <a:rPr lang="de-DE" sz="1800" dirty="0">
                <a:latin typeface="Segoe UI" panose="020B0502040204020203" pitchFamily="34" charset="0"/>
              </a:rPr>
              <a:t> Rev </a:t>
            </a:r>
            <a:r>
              <a:rPr lang="de-DE" sz="1800" dirty="0" err="1">
                <a:latin typeface="Segoe UI" panose="020B0502040204020203" pitchFamily="34" charset="0"/>
              </a:rPr>
              <a:t>Clin</a:t>
            </a:r>
            <a:r>
              <a:rPr lang="de-DE" sz="1800" dirty="0">
                <a:latin typeface="Segoe UI" panose="020B0502040204020203" pitchFamily="34" charset="0"/>
              </a:rPr>
              <a:t> Lab </a:t>
            </a:r>
            <a:r>
              <a:rPr lang="de-DE" sz="1800" dirty="0" err="1">
                <a:latin typeface="Segoe UI" panose="020B0502040204020203" pitchFamily="34" charset="0"/>
              </a:rPr>
              <a:t>Sci</a:t>
            </a:r>
            <a:r>
              <a:rPr lang="de-DE" sz="1800" dirty="0">
                <a:latin typeface="Segoe UI" panose="020B0502040204020203" pitchFamily="34" charset="0"/>
              </a:rPr>
              <a:t> 2015 Vol. 52 </a:t>
            </a:r>
            <a:r>
              <a:rPr lang="de-DE" sz="1800" dirty="0" err="1">
                <a:latin typeface="Segoe UI" panose="020B0502040204020203" pitchFamily="34" charset="0"/>
              </a:rPr>
              <a:t>Issue</a:t>
            </a:r>
            <a:r>
              <a:rPr lang="de-DE" sz="1800" dirty="0">
                <a:latin typeface="Segoe UI" panose="020B0502040204020203" pitchFamily="34" charset="0"/>
              </a:rPr>
              <a:t> 2 Pages 45-55</a:t>
            </a:r>
          </a:p>
          <a:p>
            <a:pPr marR="0"/>
            <a:endParaRPr lang="de-DE" sz="1800" dirty="0">
              <a:latin typeface="Segoe UI" panose="020B0502040204020203"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de-DE" sz="1800" dirty="0">
                <a:latin typeface="Segoe UI" panose="020B0502040204020203" pitchFamily="34" charset="0"/>
              </a:rPr>
              <a:t>B. R. Don et al: </a:t>
            </a:r>
            <a:r>
              <a:rPr lang="en-US" sz="1800" b="1" dirty="0" err="1">
                <a:latin typeface="Segoe UI" panose="020B0502040204020203" pitchFamily="34" charset="0"/>
              </a:rPr>
              <a:t>Pseudohyperkalemia</a:t>
            </a:r>
            <a:r>
              <a:rPr lang="en-US" sz="1800" b="1" dirty="0">
                <a:latin typeface="Segoe UI" panose="020B0502040204020203" pitchFamily="34" charset="0"/>
              </a:rPr>
              <a:t> Caused by Fist Clenching during Phlebotomy. </a:t>
            </a:r>
            <a:r>
              <a:rPr lang="en-US" sz="1800" dirty="0">
                <a:latin typeface="Segoe UI" panose="020B0502040204020203" pitchFamily="34" charset="0"/>
              </a:rPr>
              <a:t>1990 Vol. 322 Issue 18 Pages 1290-1292</a:t>
            </a:r>
          </a:p>
          <a:p>
            <a:pPr marR="0"/>
            <a:endParaRPr lang="de-DE" sz="1800" dirty="0">
              <a:latin typeface="Segoe UI" panose="020B0502040204020203" pitchFamily="34" charset="0"/>
            </a:endParaRPr>
          </a:p>
          <a:p>
            <a:pPr marR="0"/>
            <a:endParaRPr lang="de-DE" sz="1800" dirty="0">
              <a:latin typeface="Segoe UI" panose="020B0502040204020203" pitchFamily="34" charset="0"/>
            </a:endParaRPr>
          </a:p>
          <a:p>
            <a:pPr marR="0"/>
            <a:endParaRPr lang="de-DE" sz="1800" dirty="0">
              <a:latin typeface="Segoe UI" panose="020B0502040204020203" pitchFamily="34" charset="0"/>
            </a:endParaRPr>
          </a:p>
          <a:p>
            <a:pPr marR="0"/>
            <a:endParaRPr lang="de-DE" sz="1800" dirty="0">
              <a:latin typeface="Segoe UI" panose="020B0502040204020203" pitchFamily="34" charset="0"/>
            </a:endParaRPr>
          </a:p>
          <a:p>
            <a:endParaRPr lang="de-DE" dirty="0"/>
          </a:p>
        </p:txBody>
      </p:sp>
      <p:sp>
        <p:nvSpPr>
          <p:cNvPr id="4" name="Foliennummernplatzhalter 3"/>
          <p:cNvSpPr>
            <a:spLocks noGrp="1"/>
          </p:cNvSpPr>
          <p:nvPr>
            <p:ph type="sldNum" sz="quarter" idx="5"/>
          </p:nvPr>
        </p:nvSpPr>
        <p:spPr/>
        <p:txBody>
          <a:bodyPr/>
          <a:lstStyle/>
          <a:p>
            <a:fld id="{AA55AA2F-4E93-4509-85C8-CCA704B7FAFC}" type="slidenum">
              <a:rPr lang="de-DE" altLang="de-DE" smtClean="0"/>
              <a:pPr/>
              <a:t>4</a:t>
            </a:fld>
            <a:endParaRPr lang="de-DE" altLang="de-DE"/>
          </a:p>
        </p:txBody>
      </p:sp>
    </p:spTree>
    <p:extLst>
      <p:ext uri="{BB962C8B-B14F-4D97-AF65-F5344CB8AC3E}">
        <p14:creationId xmlns:p14="http://schemas.microsoft.com/office/powerpoint/2010/main" val="4183728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1DA3EE6A-FF90-444E-9799-212B8E348061}" type="slidenum">
              <a:rPr lang="de-DE" smtClean="0"/>
              <a:t>6</a:t>
            </a:fld>
            <a:endParaRPr lang="de-DE" dirty="0"/>
          </a:p>
        </p:txBody>
      </p:sp>
    </p:spTree>
    <p:extLst>
      <p:ext uri="{BB962C8B-B14F-4D97-AF65-F5344CB8AC3E}">
        <p14:creationId xmlns:p14="http://schemas.microsoft.com/office/powerpoint/2010/main" val="3232071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A55AA2F-4E93-4509-85C8-CCA704B7FAFC}" type="slidenum">
              <a:rPr lang="de-DE" altLang="de-DE" smtClean="0"/>
              <a:pPr/>
              <a:t>7</a:t>
            </a:fld>
            <a:endParaRPr lang="de-DE" altLang="de-DE"/>
          </a:p>
        </p:txBody>
      </p:sp>
    </p:spTree>
    <p:extLst>
      <p:ext uri="{BB962C8B-B14F-4D97-AF65-F5344CB8AC3E}">
        <p14:creationId xmlns:p14="http://schemas.microsoft.com/office/powerpoint/2010/main" val="37916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algn="l"/>
            <a:r>
              <a:rPr lang="en-US" sz="1800" b="0" i="0" u="none" strike="noStrike" baseline="0" dirty="0">
                <a:solidFill>
                  <a:srgbClr val="10147E"/>
                </a:solidFill>
                <a:latin typeface="MyriadPro-SemiboldSemiCn"/>
              </a:rPr>
              <a:t>Figure 1. </a:t>
            </a:r>
            <a:r>
              <a:rPr lang="en-US" sz="1800" b="0" i="0" u="none" strike="noStrike" baseline="0" dirty="0">
                <a:solidFill>
                  <a:srgbClr val="000000"/>
                </a:solidFill>
                <a:latin typeface="MyriadPro-SemiCn"/>
              </a:rPr>
              <a:t>Post-discharge events 30, 60, and 90 days after inpatient stay by hyperkalemia severity.</a:t>
            </a:r>
          </a:p>
          <a:p>
            <a:pPr algn="l"/>
            <a:r>
              <a:rPr lang="en-US" sz="1800" b="0" i="0" u="none" strike="noStrike" baseline="0" dirty="0">
                <a:solidFill>
                  <a:srgbClr val="000000"/>
                </a:solidFill>
                <a:latin typeface="MyriadPro-SemiCn"/>
              </a:rPr>
              <a:t>*p-values &lt;0.05 were considered statistically significant.</a:t>
            </a:r>
          </a:p>
          <a:p>
            <a:pPr algn="l"/>
            <a:endParaRPr lang="de-DE" dirty="0"/>
          </a:p>
          <a:p>
            <a:pPr algn="l"/>
            <a:r>
              <a:rPr lang="en-US" sz="1200" b="0" i="0" u="none" strike="noStrike" baseline="0" dirty="0">
                <a:latin typeface="MyriadPro-Regular"/>
              </a:rPr>
              <a:t>1% of patients received any potassium binder treatment at discharge in this study despite the fact that approximately 18% of patients did not have normalized serum </a:t>
            </a:r>
            <a:r>
              <a:rPr lang="de-DE" sz="1200" b="0" i="0" u="none" strike="noStrike" baseline="0" dirty="0" err="1">
                <a:latin typeface="MyriadPro-Regular"/>
              </a:rPr>
              <a:t>potassium</a:t>
            </a:r>
            <a:r>
              <a:rPr lang="de-DE" sz="1200" b="0" i="0" u="none" strike="noStrike" baseline="0" dirty="0">
                <a:latin typeface="MyriadPro-Regular"/>
              </a:rPr>
              <a:t> </a:t>
            </a:r>
            <a:r>
              <a:rPr lang="de-DE" sz="1200" b="0" i="0" u="none" strike="noStrike" baseline="0" dirty="0" err="1">
                <a:latin typeface="MyriadPro-Regular"/>
              </a:rPr>
              <a:t>levels</a:t>
            </a:r>
            <a:r>
              <a:rPr lang="de-DE" sz="1200" b="0" i="0" u="none" strike="noStrike" baseline="0" dirty="0">
                <a:latin typeface="MyriadPro-Regular"/>
              </a:rPr>
              <a:t>.</a:t>
            </a:r>
            <a:endParaRPr lang="de-DE" dirty="0"/>
          </a:p>
          <a:p>
            <a:pPr algn="l"/>
            <a:endParaRPr lang="de-DE" dirty="0"/>
          </a:p>
          <a:p>
            <a:pPr algn="l"/>
            <a:endParaRPr lang="de-DE" dirty="0"/>
          </a:p>
          <a:p>
            <a:pPr algn="l"/>
            <a:r>
              <a:rPr lang="de-DE" u="none" strike="noStrike" dirty="0">
                <a:solidFill>
                  <a:srgbClr val="0071BC"/>
                </a:solidFill>
                <a:effectLst/>
                <a:hlinkClick r:id="rId3"/>
              </a:rPr>
              <a:t>Jill Davis</a:t>
            </a:r>
            <a:r>
              <a:rPr lang="de-DE" u="none" strike="noStrike" dirty="0">
                <a:solidFill>
                  <a:srgbClr val="0071BC"/>
                </a:solidFill>
                <a:effectLst/>
              </a:rPr>
              <a:t> et al.: </a:t>
            </a:r>
            <a:r>
              <a:rPr lang="de-DE" b="1" dirty="0" err="1">
                <a:effectLst/>
                <a:latin typeface="Merriweather" panose="020B0604020202020204" pitchFamily="2" charset="0"/>
              </a:rPr>
              <a:t>Inpatient</a:t>
            </a:r>
            <a:r>
              <a:rPr lang="de-DE" b="1" dirty="0">
                <a:effectLst/>
                <a:latin typeface="Merriweather" panose="020B0604020202020204" pitchFamily="2" charset="0"/>
              </a:rPr>
              <a:t> </a:t>
            </a:r>
            <a:r>
              <a:rPr lang="de-DE" b="1" dirty="0" err="1">
                <a:effectLst/>
                <a:latin typeface="Merriweather" panose="020B0604020202020204" pitchFamily="2" charset="0"/>
              </a:rPr>
              <a:t>management</a:t>
            </a:r>
            <a:r>
              <a:rPr lang="de-DE" b="1" dirty="0">
                <a:effectLst/>
                <a:latin typeface="Merriweather" panose="020B0604020202020204" pitchFamily="2" charset="0"/>
              </a:rPr>
              <a:t> and post-</a:t>
            </a:r>
            <a:r>
              <a:rPr lang="de-DE" b="1" dirty="0" err="1">
                <a:effectLst/>
                <a:latin typeface="Merriweather" panose="020B0604020202020204" pitchFamily="2" charset="0"/>
              </a:rPr>
              <a:t>discharge</a:t>
            </a:r>
            <a:r>
              <a:rPr lang="de-DE" b="1" dirty="0">
                <a:effectLst/>
                <a:latin typeface="Merriweather" panose="020B0604020202020204" pitchFamily="2" charset="0"/>
              </a:rPr>
              <a:t> </a:t>
            </a:r>
            <a:r>
              <a:rPr lang="de-DE" b="1" dirty="0" err="1">
                <a:effectLst/>
                <a:latin typeface="Merriweather" panose="020B0604020202020204" pitchFamily="2" charset="0"/>
              </a:rPr>
              <a:t>outcomes</a:t>
            </a:r>
            <a:r>
              <a:rPr lang="de-DE" b="1" dirty="0">
                <a:effectLst/>
                <a:latin typeface="Merriweather" panose="020B0604020202020204" pitchFamily="2" charset="0"/>
              </a:rPr>
              <a:t> of </a:t>
            </a:r>
            <a:r>
              <a:rPr lang="de-DE" b="1" dirty="0" err="1">
                <a:effectLst/>
                <a:latin typeface="Merriweather" panose="020B0604020202020204" pitchFamily="2" charset="0"/>
              </a:rPr>
              <a:t>hyperkalemia</a:t>
            </a:r>
            <a:r>
              <a:rPr lang="de-DE" b="1" dirty="0">
                <a:effectLst/>
                <a:latin typeface="Merriweather" panose="020B0604020202020204" pitchFamily="2" charset="0"/>
              </a:rPr>
              <a:t>. </a:t>
            </a:r>
            <a:r>
              <a:rPr lang="en-US" b="0" i="0" dirty="0">
                <a:solidFill>
                  <a:srgbClr val="5B616B"/>
                </a:solidFill>
                <a:effectLst/>
                <a:latin typeface="BlinkMacSystemFont"/>
              </a:rPr>
              <a:t>Hosp </a:t>
            </a:r>
            <a:r>
              <a:rPr lang="en-US" b="0" i="0" dirty="0" err="1">
                <a:solidFill>
                  <a:srgbClr val="5B616B"/>
                </a:solidFill>
                <a:effectLst/>
                <a:latin typeface="BlinkMacSystemFont"/>
              </a:rPr>
              <a:t>Pract</a:t>
            </a:r>
            <a:r>
              <a:rPr lang="en-US" b="0" i="0" dirty="0">
                <a:solidFill>
                  <a:srgbClr val="5B616B"/>
                </a:solidFill>
                <a:effectLst/>
                <a:latin typeface="BlinkMacSystemFont"/>
              </a:rPr>
              <a:t> 2021: 273-279.</a:t>
            </a:r>
            <a:endParaRPr lang="de-DE" dirty="0"/>
          </a:p>
        </p:txBody>
      </p:sp>
      <p:sp>
        <p:nvSpPr>
          <p:cNvPr id="4" name="Foliennummernplatzhalter 3"/>
          <p:cNvSpPr>
            <a:spLocks noGrp="1"/>
          </p:cNvSpPr>
          <p:nvPr>
            <p:ph type="sldNum" sz="quarter" idx="5"/>
          </p:nvPr>
        </p:nvSpPr>
        <p:spPr/>
        <p:txBody>
          <a:bodyPr/>
          <a:lstStyle/>
          <a:p>
            <a:fld id="{AA55AA2F-4E93-4509-85C8-CCA704B7FAFC}" type="slidenum">
              <a:rPr lang="de-DE" altLang="de-DE" smtClean="0"/>
              <a:pPr/>
              <a:t>8</a:t>
            </a:fld>
            <a:endParaRPr lang="de-DE" altLang="de-DE"/>
          </a:p>
        </p:txBody>
      </p:sp>
    </p:spTree>
    <p:extLst>
      <p:ext uri="{BB962C8B-B14F-4D97-AF65-F5344CB8AC3E}">
        <p14:creationId xmlns:p14="http://schemas.microsoft.com/office/powerpoint/2010/main" val="2799294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775" y="1100138"/>
            <a:ext cx="9771063" cy="5497512"/>
          </a:xfrm>
        </p:spPr>
      </p:sp>
      <p:sp>
        <p:nvSpPr>
          <p:cNvPr id="4" name="Slide Number Placeholder 3"/>
          <p:cNvSpPr>
            <a:spLocks noGrp="1"/>
          </p:cNvSpPr>
          <p:nvPr>
            <p:ph type="sldNum" sz="quarter" idx="10"/>
          </p:nvPr>
        </p:nvSpPr>
        <p:spPr/>
        <p:txBody>
          <a:bodyPr/>
          <a:lstStyle/>
          <a:p>
            <a:fld id="{BBF102E7-CD22-4B42-95DE-2725892CDFAA}" type="slidenum">
              <a:rPr lang="en-US" smtClean="0">
                <a:solidFill>
                  <a:prstClr val="black"/>
                </a:solidFill>
              </a:rPr>
              <a:pPr/>
              <a:t>10</a:t>
            </a:fld>
            <a:endParaRPr lang="en-US" dirty="0">
              <a:solidFill>
                <a:prstClr val="black"/>
              </a:solidFill>
            </a:endParaRPr>
          </a:p>
        </p:txBody>
      </p:sp>
      <p:sp>
        <p:nvSpPr>
          <p:cNvPr id="5" name="Notes Placeholder 4"/>
          <p:cNvSpPr>
            <a:spLocks noGrp="1"/>
          </p:cNvSpPr>
          <p:nvPr>
            <p:ph type="body" sz="quarter" idx="11"/>
          </p:nvPr>
        </p:nvSpPr>
        <p:spPr/>
        <p:txBody>
          <a:bodyPr/>
          <a:lstStyle/>
          <a:p>
            <a:pPr marL="171437" marR="0" lvl="0" indent="-171437" algn="l" defTabSz="914400" rtl="0" eaLnBrk="1" fontAlgn="base" latinLnBrk="0" hangingPunct="1">
              <a:lnSpc>
                <a:spcPct val="100000"/>
              </a:lnSpc>
              <a:spcBef>
                <a:spcPct val="30000"/>
              </a:spcBef>
              <a:spcAft>
                <a:spcPct val="0"/>
              </a:spcAft>
              <a:buClrTx/>
              <a:buSzTx/>
              <a:buFontTx/>
              <a:buNone/>
              <a:tabLst/>
              <a:defRPr/>
            </a:pPr>
            <a:r>
              <a:rPr lang="en-IN" dirty="0">
                <a:solidFill>
                  <a:schemeClr val="tx1">
                    <a:lumMod val="65000"/>
                    <a:lumOff val="35000"/>
                  </a:schemeClr>
                </a:solidFill>
              </a:rPr>
              <a:t>In der </a:t>
            </a:r>
            <a:r>
              <a:rPr lang="en-IN" dirty="0" err="1">
                <a:solidFill>
                  <a:schemeClr val="tx1">
                    <a:lumMod val="65000"/>
                    <a:lumOff val="35000"/>
                  </a:schemeClr>
                </a:solidFill>
              </a:rPr>
              <a:t>Studie</a:t>
            </a:r>
            <a:r>
              <a:rPr lang="en-IN" dirty="0">
                <a:solidFill>
                  <a:schemeClr val="tx1">
                    <a:lumMod val="65000"/>
                    <a:lumOff val="35000"/>
                  </a:schemeClr>
                </a:solidFill>
              </a:rPr>
              <a:t> </a:t>
            </a:r>
            <a:r>
              <a:rPr lang="en-IN" dirty="0" err="1">
                <a:solidFill>
                  <a:schemeClr val="tx1">
                    <a:lumMod val="65000"/>
                    <a:lumOff val="35000"/>
                  </a:schemeClr>
                </a:solidFill>
              </a:rPr>
              <a:t>wurden</a:t>
            </a:r>
            <a:r>
              <a:rPr lang="en-IN" dirty="0">
                <a:solidFill>
                  <a:schemeClr val="tx1">
                    <a:lumMod val="65000"/>
                    <a:lumOff val="35000"/>
                  </a:schemeClr>
                </a:solidFill>
              </a:rPr>
              <a:t> </a:t>
            </a:r>
            <a:r>
              <a:rPr lang="en-IN" dirty="0" err="1">
                <a:solidFill>
                  <a:schemeClr val="tx1">
                    <a:lumMod val="65000"/>
                    <a:lumOff val="35000"/>
                  </a:schemeClr>
                </a:solidFill>
              </a:rPr>
              <a:t>Patienten</a:t>
            </a:r>
            <a:r>
              <a:rPr lang="en-IN" dirty="0">
                <a:solidFill>
                  <a:schemeClr val="tx1">
                    <a:lumMod val="65000"/>
                    <a:lumOff val="35000"/>
                  </a:schemeClr>
                </a:solidFill>
              </a:rPr>
              <a:t> </a:t>
            </a:r>
            <a:r>
              <a:rPr lang="en-IN" dirty="0" err="1">
                <a:solidFill>
                  <a:schemeClr val="tx1">
                    <a:lumMod val="65000"/>
                    <a:lumOff val="35000"/>
                  </a:schemeClr>
                </a:solidFill>
              </a:rPr>
              <a:t>mit</a:t>
            </a:r>
            <a:r>
              <a:rPr lang="en-IN" dirty="0">
                <a:solidFill>
                  <a:schemeClr val="tx1">
                    <a:lumMod val="65000"/>
                    <a:lumOff val="35000"/>
                  </a:schemeClr>
                </a:solidFill>
              </a:rPr>
              <a:t> CKD 3-5, HI und T2DM </a:t>
            </a:r>
            <a:r>
              <a:rPr lang="en-IN" dirty="0" err="1">
                <a:solidFill>
                  <a:schemeClr val="tx1">
                    <a:lumMod val="65000"/>
                    <a:lumOff val="35000"/>
                  </a:schemeClr>
                </a:solidFill>
              </a:rPr>
              <a:t>untersucht</a:t>
            </a:r>
            <a:r>
              <a:rPr lang="en-IN" dirty="0">
                <a:solidFill>
                  <a:schemeClr val="tx1">
                    <a:lumMod val="65000"/>
                    <a:lumOff val="35000"/>
                  </a:schemeClr>
                </a:solidFill>
              </a:rPr>
              <a:t>. In </a:t>
            </a:r>
            <a:r>
              <a:rPr lang="en-IN" dirty="0" err="1">
                <a:solidFill>
                  <a:schemeClr val="tx1">
                    <a:lumMod val="65000"/>
                    <a:lumOff val="35000"/>
                  </a:schemeClr>
                </a:solidFill>
              </a:rPr>
              <a:t>diesem</a:t>
            </a:r>
            <a:r>
              <a:rPr lang="en-IN" dirty="0">
                <a:solidFill>
                  <a:schemeClr val="tx1">
                    <a:lumMod val="65000"/>
                    <a:lumOff val="35000"/>
                  </a:schemeClr>
                </a:solidFill>
              </a:rPr>
              <a:t> Teil der </a:t>
            </a:r>
            <a:r>
              <a:rPr lang="en-IN" dirty="0" err="1">
                <a:solidFill>
                  <a:schemeClr val="tx1">
                    <a:lumMod val="65000"/>
                    <a:lumOff val="35000"/>
                  </a:schemeClr>
                </a:solidFill>
              </a:rPr>
              <a:t>Studie</a:t>
            </a:r>
            <a:r>
              <a:rPr lang="en-IN" dirty="0">
                <a:solidFill>
                  <a:schemeClr val="tx1">
                    <a:lumMod val="65000"/>
                    <a:lumOff val="35000"/>
                  </a:schemeClr>
                </a:solidFill>
              </a:rPr>
              <a:t> </a:t>
            </a:r>
            <a:r>
              <a:rPr lang="en-IN" dirty="0" err="1">
                <a:solidFill>
                  <a:schemeClr val="tx1">
                    <a:lumMod val="65000"/>
                    <a:lumOff val="35000"/>
                  </a:schemeClr>
                </a:solidFill>
              </a:rPr>
              <a:t>wurden</a:t>
            </a:r>
            <a:r>
              <a:rPr lang="en-IN" dirty="0">
                <a:solidFill>
                  <a:schemeClr val="tx1">
                    <a:lumMod val="65000"/>
                    <a:lumOff val="35000"/>
                  </a:schemeClr>
                </a:solidFill>
              </a:rPr>
              <a:t> </a:t>
            </a:r>
            <a:r>
              <a:rPr lang="en-IN" dirty="0" err="1">
                <a:solidFill>
                  <a:schemeClr val="tx1">
                    <a:lumMod val="65000"/>
                    <a:lumOff val="35000"/>
                  </a:schemeClr>
                </a:solidFill>
              </a:rPr>
              <a:t>nur</a:t>
            </a:r>
            <a:r>
              <a:rPr lang="en-IN" dirty="0">
                <a:solidFill>
                  <a:schemeClr val="tx1">
                    <a:lumMod val="65000"/>
                    <a:lumOff val="35000"/>
                  </a:schemeClr>
                </a:solidFill>
              </a:rPr>
              <a:t> die </a:t>
            </a:r>
            <a:r>
              <a:rPr lang="en-IN" dirty="0" err="1">
                <a:solidFill>
                  <a:schemeClr val="tx1">
                    <a:lumMod val="65000"/>
                    <a:lumOff val="35000"/>
                  </a:schemeClr>
                </a:solidFill>
              </a:rPr>
              <a:t>Patienten</a:t>
            </a:r>
            <a:r>
              <a:rPr lang="en-IN" dirty="0">
                <a:solidFill>
                  <a:schemeClr val="tx1">
                    <a:lumMod val="65000"/>
                    <a:lumOff val="35000"/>
                  </a:schemeClr>
                </a:solidFill>
              </a:rPr>
              <a:t> </a:t>
            </a:r>
            <a:r>
              <a:rPr lang="en-IN" dirty="0" err="1">
                <a:solidFill>
                  <a:schemeClr val="tx1">
                    <a:lumMod val="65000"/>
                    <a:lumOff val="35000"/>
                  </a:schemeClr>
                </a:solidFill>
              </a:rPr>
              <a:t>mit</a:t>
            </a:r>
            <a:r>
              <a:rPr lang="en-IN" dirty="0">
                <a:solidFill>
                  <a:schemeClr val="tx1">
                    <a:lumMod val="65000"/>
                    <a:lumOff val="35000"/>
                  </a:schemeClr>
                </a:solidFill>
              </a:rPr>
              <a:t> </a:t>
            </a:r>
            <a:r>
              <a:rPr lang="en-IN" dirty="0" err="1">
                <a:solidFill>
                  <a:schemeClr val="tx1">
                    <a:lumMod val="65000"/>
                    <a:lumOff val="35000"/>
                  </a:schemeClr>
                </a:solidFill>
              </a:rPr>
              <a:t>maximaler</a:t>
            </a:r>
            <a:r>
              <a:rPr lang="en-GB" dirty="0">
                <a:solidFill>
                  <a:schemeClr val="tx1">
                    <a:lumMod val="65000"/>
                    <a:lumOff val="35000"/>
                  </a:schemeClr>
                </a:solidFill>
              </a:rPr>
              <a:t> </a:t>
            </a:r>
            <a:r>
              <a:rPr lang="en-GB" dirty="0" err="1">
                <a:solidFill>
                  <a:schemeClr val="tx1">
                    <a:lumMod val="65000"/>
                    <a:lumOff val="35000"/>
                  </a:schemeClr>
                </a:solidFill>
              </a:rPr>
              <a:t>RAASi-Dosierung</a:t>
            </a:r>
            <a:r>
              <a:rPr lang="en-GB" dirty="0">
                <a:solidFill>
                  <a:schemeClr val="tx1">
                    <a:lumMod val="65000"/>
                    <a:lumOff val="35000"/>
                  </a:schemeClr>
                </a:solidFill>
              </a:rPr>
              <a:t> </a:t>
            </a:r>
            <a:r>
              <a:rPr lang="en-GB" dirty="0" err="1">
                <a:solidFill>
                  <a:schemeClr val="tx1">
                    <a:lumMod val="65000"/>
                    <a:lumOff val="35000"/>
                  </a:schemeClr>
                </a:solidFill>
              </a:rPr>
              <a:t>eingeschlossen,deshalb</a:t>
            </a:r>
            <a:r>
              <a:rPr lang="en-GB" dirty="0">
                <a:solidFill>
                  <a:schemeClr val="tx1">
                    <a:lumMod val="65000"/>
                    <a:lumOff val="35000"/>
                  </a:schemeClr>
                </a:solidFill>
              </a:rPr>
              <a:t> </a:t>
            </a:r>
            <a:r>
              <a:rPr lang="en-GB" dirty="0" err="1">
                <a:solidFill>
                  <a:schemeClr val="tx1">
                    <a:lumMod val="65000"/>
                    <a:lumOff val="35000"/>
                  </a:schemeClr>
                </a:solidFill>
              </a:rPr>
              <a:t>ist</a:t>
            </a:r>
            <a:r>
              <a:rPr lang="en-GB" dirty="0">
                <a:solidFill>
                  <a:schemeClr val="tx1">
                    <a:lumMod val="65000"/>
                    <a:lumOff val="35000"/>
                  </a:schemeClr>
                </a:solidFill>
              </a:rPr>
              <a:t> die </a:t>
            </a:r>
            <a:r>
              <a:rPr lang="en-GB" dirty="0" err="1">
                <a:solidFill>
                  <a:schemeClr val="tx1">
                    <a:lumMod val="65000"/>
                    <a:lumOff val="35000"/>
                  </a:schemeClr>
                </a:solidFill>
              </a:rPr>
              <a:t>Gesamtsumme</a:t>
            </a:r>
            <a:r>
              <a:rPr lang="en-GB" dirty="0">
                <a:solidFill>
                  <a:schemeClr val="tx1">
                    <a:lumMod val="65000"/>
                    <a:lumOff val="35000"/>
                  </a:schemeClr>
                </a:solidFill>
              </a:rPr>
              <a:t> </a:t>
            </a:r>
            <a:r>
              <a:rPr lang="en-GB" dirty="0" err="1">
                <a:solidFill>
                  <a:schemeClr val="tx1">
                    <a:lumMod val="65000"/>
                    <a:lumOff val="35000"/>
                  </a:schemeClr>
                </a:solidFill>
              </a:rPr>
              <a:t>nicht</a:t>
            </a:r>
            <a:r>
              <a:rPr lang="en-GB" dirty="0">
                <a:solidFill>
                  <a:schemeClr val="tx1">
                    <a:lumMod val="65000"/>
                    <a:lumOff val="35000"/>
                  </a:schemeClr>
                </a:solidFill>
              </a:rPr>
              <a:t> </a:t>
            </a:r>
            <a:r>
              <a:rPr lang="en-GB" dirty="0" err="1">
                <a:solidFill>
                  <a:schemeClr val="tx1">
                    <a:lumMod val="65000"/>
                    <a:lumOff val="35000"/>
                  </a:schemeClr>
                </a:solidFill>
              </a:rPr>
              <a:t>gleich</a:t>
            </a:r>
            <a:r>
              <a:rPr lang="en-GB" dirty="0">
                <a:solidFill>
                  <a:schemeClr val="tx1">
                    <a:lumMod val="65000"/>
                    <a:lumOff val="35000"/>
                  </a:schemeClr>
                </a:solidFill>
              </a:rPr>
              <a:t> 100 %.</a:t>
            </a:r>
            <a:br>
              <a:rPr lang="en-GB" dirty="0">
                <a:solidFill>
                  <a:schemeClr val="tx1">
                    <a:lumMod val="65000"/>
                    <a:lumOff val="35000"/>
                  </a:schemeClr>
                </a:solidFill>
              </a:rPr>
            </a:br>
            <a:r>
              <a:rPr lang="en-GB" dirty="0">
                <a:solidFill>
                  <a:schemeClr val="tx1">
                    <a:lumMod val="65000"/>
                    <a:lumOff val="35000"/>
                  </a:schemeClr>
                </a:solidFill>
              </a:rPr>
              <a:t>K</a:t>
            </a:r>
            <a:r>
              <a:rPr lang="en-GB" baseline="30000" dirty="0">
                <a:solidFill>
                  <a:schemeClr val="tx1">
                    <a:lumMod val="65000"/>
                    <a:lumOff val="35000"/>
                  </a:schemeClr>
                </a:solidFill>
              </a:rPr>
              <a:t>+</a:t>
            </a:r>
            <a:r>
              <a:rPr lang="en-US" dirty="0">
                <a:solidFill>
                  <a:schemeClr val="tx1">
                    <a:lumMod val="65000"/>
                    <a:lumOff val="35000"/>
                  </a:schemeClr>
                </a:solidFill>
              </a:rPr>
              <a:t>, Kalium; </a:t>
            </a:r>
            <a:r>
              <a:rPr lang="en-US" dirty="0" err="1">
                <a:solidFill>
                  <a:schemeClr val="tx1">
                    <a:lumMod val="65000"/>
                    <a:lumOff val="35000"/>
                  </a:schemeClr>
                </a:solidFill>
              </a:rPr>
              <a:t>RAASi</a:t>
            </a:r>
            <a:r>
              <a:rPr lang="en-US" dirty="0">
                <a:solidFill>
                  <a:schemeClr val="tx1">
                    <a:lumMod val="65000"/>
                    <a:lumOff val="35000"/>
                  </a:schemeClr>
                </a:solidFill>
              </a:rPr>
              <a:t>, </a:t>
            </a:r>
            <a:r>
              <a:rPr lang="it-IT" dirty="0" err="1">
                <a:solidFill>
                  <a:schemeClr val="tx1">
                    <a:lumMod val="65000"/>
                    <a:lumOff val="35000"/>
                  </a:schemeClr>
                </a:solidFill>
              </a:rPr>
              <a:t>Renin</a:t>
            </a:r>
            <a:r>
              <a:rPr lang="it-IT" dirty="0">
                <a:solidFill>
                  <a:schemeClr val="tx1">
                    <a:lumMod val="65000"/>
                    <a:lumOff val="35000"/>
                  </a:schemeClr>
                </a:solidFill>
              </a:rPr>
              <a:t>-</a:t>
            </a:r>
            <a:r>
              <a:rPr lang="it-IT" dirty="0" err="1">
                <a:solidFill>
                  <a:schemeClr val="tx1">
                    <a:lumMod val="65000"/>
                    <a:lumOff val="35000"/>
                  </a:schemeClr>
                </a:solidFill>
              </a:rPr>
              <a:t>Angiotensin</a:t>
            </a:r>
            <a:r>
              <a:rPr lang="it-IT" dirty="0">
                <a:solidFill>
                  <a:schemeClr val="tx1">
                    <a:lumMod val="65000"/>
                    <a:lumOff val="35000"/>
                  </a:schemeClr>
                </a:solidFill>
              </a:rPr>
              <a:t>-</a:t>
            </a:r>
            <a:r>
              <a:rPr lang="it-IT" dirty="0" err="1">
                <a:solidFill>
                  <a:schemeClr val="tx1">
                    <a:lumMod val="65000"/>
                    <a:lumOff val="35000"/>
                  </a:schemeClr>
                </a:solidFill>
              </a:rPr>
              <a:t>Aldosteron</a:t>
            </a:r>
            <a:r>
              <a:rPr lang="it-IT" dirty="0">
                <a:solidFill>
                  <a:schemeClr val="tx1">
                    <a:lumMod val="65000"/>
                    <a:lumOff val="35000"/>
                  </a:schemeClr>
                </a:solidFill>
              </a:rPr>
              <a:t>-System-</a:t>
            </a:r>
            <a:r>
              <a:rPr lang="it-IT" dirty="0" err="1">
                <a:solidFill>
                  <a:schemeClr val="tx1">
                    <a:lumMod val="65000"/>
                    <a:lumOff val="35000"/>
                  </a:schemeClr>
                </a:solidFill>
              </a:rPr>
              <a:t>Inhibitor</a:t>
            </a:r>
            <a:r>
              <a:rPr lang="it-IT" dirty="0">
                <a:solidFill>
                  <a:schemeClr val="tx1">
                    <a:lumMod val="65000"/>
                    <a:lumOff val="35000"/>
                  </a:schemeClr>
                </a:solidFill>
              </a:rPr>
              <a:t>, CKD=</a:t>
            </a:r>
            <a:r>
              <a:rPr lang="it-IT" dirty="0" err="1">
                <a:solidFill>
                  <a:schemeClr val="tx1">
                    <a:lumMod val="65000"/>
                    <a:lumOff val="35000"/>
                  </a:schemeClr>
                </a:solidFill>
              </a:rPr>
              <a:t>chronische</a:t>
            </a:r>
            <a:r>
              <a:rPr lang="it-IT" dirty="0">
                <a:solidFill>
                  <a:schemeClr val="tx1">
                    <a:lumMod val="65000"/>
                    <a:lumOff val="35000"/>
                  </a:schemeClr>
                </a:solidFill>
              </a:rPr>
              <a:t> </a:t>
            </a:r>
            <a:r>
              <a:rPr lang="it-IT" dirty="0" err="1">
                <a:solidFill>
                  <a:schemeClr val="tx1">
                    <a:lumMod val="65000"/>
                    <a:lumOff val="35000"/>
                  </a:schemeClr>
                </a:solidFill>
              </a:rPr>
              <a:t>Nierenerkrankung</a:t>
            </a:r>
            <a:r>
              <a:rPr lang="it-IT" dirty="0">
                <a:solidFill>
                  <a:schemeClr val="tx1">
                    <a:lumMod val="65000"/>
                    <a:lumOff val="35000"/>
                  </a:schemeClr>
                </a:solidFill>
              </a:rPr>
              <a:t>, HI=</a:t>
            </a:r>
            <a:r>
              <a:rPr lang="it-IT" dirty="0" err="1">
                <a:solidFill>
                  <a:schemeClr val="tx1">
                    <a:lumMod val="65000"/>
                    <a:lumOff val="35000"/>
                  </a:schemeClr>
                </a:solidFill>
              </a:rPr>
              <a:t>Herzinsuffizienz</a:t>
            </a:r>
            <a:r>
              <a:rPr lang="it-IT" dirty="0">
                <a:solidFill>
                  <a:schemeClr val="tx1">
                    <a:lumMod val="65000"/>
                    <a:lumOff val="35000"/>
                  </a:schemeClr>
                </a:solidFill>
              </a:rPr>
              <a:t>, T2DM= </a:t>
            </a:r>
            <a:r>
              <a:rPr lang="it-IT" dirty="0" err="1">
                <a:solidFill>
                  <a:schemeClr val="tx1">
                    <a:lumMod val="65000"/>
                    <a:lumOff val="35000"/>
                  </a:schemeClr>
                </a:solidFill>
              </a:rPr>
              <a:t>Diabetes</a:t>
            </a:r>
            <a:r>
              <a:rPr lang="it-IT" dirty="0">
                <a:solidFill>
                  <a:schemeClr val="tx1">
                    <a:lumMod val="65000"/>
                    <a:lumOff val="35000"/>
                  </a:schemeClr>
                </a:solidFill>
              </a:rPr>
              <a:t> </a:t>
            </a:r>
            <a:r>
              <a:rPr lang="it-IT" dirty="0" err="1">
                <a:solidFill>
                  <a:schemeClr val="tx1">
                    <a:lumMod val="65000"/>
                    <a:lumOff val="35000"/>
                  </a:schemeClr>
                </a:solidFill>
              </a:rPr>
              <a:t>mellitus</a:t>
            </a:r>
            <a:r>
              <a:rPr lang="it-IT" dirty="0">
                <a:solidFill>
                  <a:schemeClr val="tx1">
                    <a:lumMod val="65000"/>
                    <a:lumOff val="35000"/>
                  </a:schemeClr>
                </a:solidFill>
              </a:rPr>
              <a:t> Typ2</a:t>
            </a:r>
            <a:br>
              <a:rPr lang="it-IT" dirty="0">
                <a:solidFill>
                  <a:schemeClr val="tx1">
                    <a:lumMod val="65000"/>
                    <a:lumOff val="35000"/>
                  </a:schemeClr>
                </a:solidFill>
              </a:rPr>
            </a:br>
            <a:endParaRPr lang="en-GB" dirty="0"/>
          </a:p>
        </p:txBody>
      </p:sp>
    </p:spTree>
    <p:extLst>
      <p:ext uri="{BB962C8B-B14F-4D97-AF65-F5344CB8AC3E}">
        <p14:creationId xmlns:p14="http://schemas.microsoft.com/office/powerpoint/2010/main" val="1414150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80187" cy="3702050"/>
          </a:xfrm>
        </p:spPr>
      </p:sp>
      <p:sp>
        <p:nvSpPr>
          <p:cNvPr id="4" name="Slide Number Placeholder 3"/>
          <p:cNvSpPr>
            <a:spLocks noGrp="1"/>
          </p:cNvSpPr>
          <p:nvPr>
            <p:ph type="sldNum" sz="quarter" idx="10"/>
          </p:nvPr>
        </p:nvSpPr>
        <p:spPr/>
        <p:txBody>
          <a:bodyPr/>
          <a:lstStyle/>
          <a:p>
            <a:pPr defTabSz="914400">
              <a:defRPr/>
            </a:pPr>
            <a:fld id="{BBF102E7-CD22-4B42-95DE-2725892CDFAA}" type="slidenum">
              <a:rPr lang="en-US" sz="1200" smtClean="0">
                <a:solidFill>
                  <a:prstClr val="black"/>
                </a:solidFill>
              </a:rPr>
              <a:pPr defTabSz="914400">
                <a:defRPr/>
              </a:pPr>
              <a:t>11</a:t>
            </a:fld>
            <a:endParaRPr lang="en-US" sz="1200" dirty="0">
              <a:solidFill>
                <a:prstClr val="black"/>
              </a:solidFill>
            </a:endParaRPr>
          </a:p>
        </p:txBody>
      </p:sp>
      <p:sp>
        <p:nvSpPr>
          <p:cNvPr id="5" name="Notes Placeholder 4"/>
          <p:cNvSpPr>
            <a:spLocks noGrp="1"/>
          </p:cNvSpPr>
          <p:nvPr>
            <p:ph type="body" sz="quarter" idx="11"/>
          </p:nvPr>
        </p:nvSpPr>
        <p:spPr/>
        <p:txBody>
          <a:bodyPr/>
          <a:lstStyle/>
          <a:p>
            <a:r>
              <a:rPr lang="en-GB" dirty="0" err="1"/>
              <a:t>sicher</a:t>
            </a:r>
            <a:endParaRPr lang="en-GB" dirty="0"/>
          </a:p>
        </p:txBody>
      </p:sp>
    </p:spTree>
    <p:extLst>
      <p:ext uri="{BB962C8B-B14F-4D97-AF65-F5344CB8AC3E}">
        <p14:creationId xmlns:p14="http://schemas.microsoft.com/office/powerpoint/2010/main" val="2343626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017600" y="2286000"/>
            <a:ext cx="8635200" cy="1144800"/>
          </a:xfrm>
        </p:spPr>
        <p:txBody>
          <a:bodyPr/>
          <a:lstStyle>
            <a:lvl1pPr algn="l">
              <a:defRPr sz="3000" b="1"/>
            </a:lvl1pPr>
          </a:lstStyle>
          <a:p>
            <a:r>
              <a:rPr lang="de-DE"/>
              <a:t>Mastertitelformat bearbeiten</a:t>
            </a:r>
            <a:endParaRPr lang="de-DE" dirty="0"/>
          </a:p>
        </p:txBody>
      </p:sp>
      <p:sp>
        <p:nvSpPr>
          <p:cNvPr id="3" name="Untertitel 2"/>
          <p:cNvSpPr>
            <a:spLocks noGrp="1"/>
          </p:cNvSpPr>
          <p:nvPr>
            <p:ph type="subTitle" idx="1"/>
          </p:nvPr>
        </p:nvSpPr>
        <p:spPr>
          <a:xfrm>
            <a:off x="1017600" y="3582000"/>
            <a:ext cx="8635200" cy="2059200"/>
          </a:xfrm>
        </p:spPr>
        <p:txBody>
          <a:bodyPr/>
          <a:lstStyle>
            <a:lvl1pPr marL="0" indent="0" algn="l">
              <a:buNone/>
              <a:defRPr sz="1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Tree>
    <p:extLst>
      <p:ext uri="{BB962C8B-B14F-4D97-AF65-F5344CB8AC3E}">
        <p14:creationId xmlns:p14="http://schemas.microsoft.com/office/powerpoint/2010/main" val="1638847367"/>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4"/>
          <p:cNvSpPr>
            <a:spLocks noGrp="1"/>
          </p:cNvSpPr>
          <p:nvPr>
            <p:ph sz="quarter" idx="10"/>
          </p:nvPr>
        </p:nvSpPr>
        <p:spPr>
          <a:xfrm>
            <a:off x="609599" y="6308768"/>
            <a:ext cx="11221200" cy="432643"/>
          </a:xfrm>
        </p:spPr>
        <p:txBody>
          <a:bodyPr anchor="b">
            <a:noAutofit/>
          </a:bodyPr>
          <a:lstStyle>
            <a:lvl1pPr marL="0" indent="0">
              <a:spcBef>
                <a:spcPts val="0"/>
              </a:spcBef>
              <a:buNone/>
              <a:defRPr sz="900" b="0"/>
            </a:lvl1pPr>
            <a:lvl2pPr>
              <a:buNone/>
              <a:defRPr sz="1400"/>
            </a:lvl2pPr>
            <a:lvl3pPr>
              <a:buNone/>
              <a:defRPr sz="1400"/>
            </a:lvl3pPr>
            <a:lvl4pPr>
              <a:buNone/>
              <a:defRPr sz="1200"/>
            </a:lvl4pPr>
            <a:lvl5pPr>
              <a:buNone/>
              <a:defRPr sz="1100"/>
            </a:lvl5pPr>
          </a:lstStyle>
          <a:p>
            <a:pPr lvl="0"/>
            <a:endParaRPr lang="de-DE" dirty="0"/>
          </a:p>
        </p:txBody>
      </p:sp>
      <p:sp>
        <p:nvSpPr>
          <p:cNvPr id="4" name="Inhaltsplatzhalter 4"/>
          <p:cNvSpPr>
            <a:spLocks noGrp="1"/>
          </p:cNvSpPr>
          <p:nvPr>
            <p:ph sz="quarter" idx="11"/>
          </p:nvPr>
        </p:nvSpPr>
        <p:spPr>
          <a:xfrm>
            <a:off x="609599" y="6049859"/>
            <a:ext cx="11221200" cy="432643"/>
          </a:xfrm>
        </p:spPr>
        <p:txBody>
          <a:bodyPr anchor="b">
            <a:noAutofit/>
          </a:bodyPr>
          <a:lstStyle>
            <a:lvl1pPr marL="0" indent="0">
              <a:spcBef>
                <a:spcPts val="0"/>
              </a:spcBef>
              <a:buNone/>
              <a:defRPr sz="800" b="0">
                <a:solidFill>
                  <a:schemeClr val="bg1">
                    <a:lumMod val="50000"/>
                  </a:schemeClr>
                </a:solidFill>
              </a:defRPr>
            </a:lvl1pPr>
            <a:lvl2pPr>
              <a:buNone/>
              <a:defRPr sz="1400"/>
            </a:lvl2pPr>
            <a:lvl3pPr>
              <a:buNone/>
              <a:defRPr sz="1400"/>
            </a:lvl3pPr>
            <a:lvl4pPr>
              <a:buNone/>
              <a:defRPr sz="1200"/>
            </a:lvl4pPr>
            <a:lvl5pPr>
              <a:buNone/>
              <a:defRPr sz="1100"/>
            </a:lvl5pPr>
          </a:lstStyle>
          <a:p>
            <a:pPr lvl="0"/>
            <a:endParaRPr lang="de-DE" dirty="0"/>
          </a:p>
        </p:txBody>
      </p:sp>
    </p:spTree>
    <p:extLst>
      <p:ext uri="{BB962C8B-B14F-4D97-AF65-F5344CB8AC3E}">
        <p14:creationId xmlns:p14="http://schemas.microsoft.com/office/powerpoint/2010/main" val="3109226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4"/>
          <p:cNvSpPr>
            <a:spLocks noGrp="1"/>
          </p:cNvSpPr>
          <p:nvPr>
            <p:ph sz="quarter" idx="10"/>
          </p:nvPr>
        </p:nvSpPr>
        <p:spPr>
          <a:xfrm>
            <a:off x="609599" y="6308768"/>
            <a:ext cx="11221200" cy="432643"/>
          </a:xfrm>
        </p:spPr>
        <p:txBody>
          <a:bodyPr anchor="b">
            <a:noAutofit/>
          </a:bodyPr>
          <a:lstStyle>
            <a:lvl1pPr marL="0" indent="0">
              <a:spcBef>
                <a:spcPts val="0"/>
              </a:spcBef>
              <a:buNone/>
              <a:defRPr sz="900" b="0"/>
            </a:lvl1pPr>
            <a:lvl2pPr>
              <a:buNone/>
              <a:defRPr sz="1400"/>
            </a:lvl2pPr>
            <a:lvl3pPr>
              <a:buNone/>
              <a:defRPr sz="1400"/>
            </a:lvl3pPr>
            <a:lvl4pPr>
              <a:buNone/>
              <a:defRPr sz="1200"/>
            </a:lvl4pPr>
            <a:lvl5pPr>
              <a:buNone/>
              <a:defRPr sz="1100"/>
            </a:lvl5pPr>
          </a:lstStyle>
          <a:p>
            <a:pPr lvl="0"/>
            <a:endParaRPr lang="de-DE" dirty="0"/>
          </a:p>
        </p:txBody>
      </p:sp>
      <p:sp>
        <p:nvSpPr>
          <p:cNvPr id="4" name="Inhaltsplatzhalter 4"/>
          <p:cNvSpPr>
            <a:spLocks noGrp="1"/>
          </p:cNvSpPr>
          <p:nvPr>
            <p:ph sz="quarter" idx="11"/>
          </p:nvPr>
        </p:nvSpPr>
        <p:spPr>
          <a:xfrm>
            <a:off x="609599" y="6049859"/>
            <a:ext cx="11221200" cy="432643"/>
          </a:xfrm>
        </p:spPr>
        <p:txBody>
          <a:bodyPr anchor="b">
            <a:noAutofit/>
          </a:bodyPr>
          <a:lstStyle>
            <a:lvl1pPr marL="0" indent="0">
              <a:spcBef>
                <a:spcPts val="0"/>
              </a:spcBef>
              <a:buNone/>
              <a:defRPr sz="800" b="0">
                <a:solidFill>
                  <a:schemeClr val="bg1">
                    <a:lumMod val="50000"/>
                  </a:schemeClr>
                </a:solidFill>
              </a:defRPr>
            </a:lvl1pPr>
            <a:lvl2pPr>
              <a:buNone/>
              <a:defRPr sz="1400"/>
            </a:lvl2pPr>
            <a:lvl3pPr>
              <a:buNone/>
              <a:defRPr sz="1400"/>
            </a:lvl3pPr>
            <a:lvl4pPr>
              <a:buNone/>
              <a:defRPr sz="1200"/>
            </a:lvl4pPr>
            <a:lvl5pPr>
              <a:buNone/>
              <a:defRPr sz="1100"/>
            </a:lvl5pPr>
          </a:lstStyle>
          <a:p>
            <a:pPr lvl="0"/>
            <a:endParaRPr lang="de-DE" dirty="0"/>
          </a:p>
        </p:txBody>
      </p:sp>
    </p:spTree>
    <p:extLst>
      <p:ext uri="{BB962C8B-B14F-4D97-AF65-F5344CB8AC3E}">
        <p14:creationId xmlns:p14="http://schemas.microsoft.com/office/powerpoint/2010/main" val="26053185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4"/>
          <p:cNvSpPr>
            <a:spLocks noGrp="1"/>
          </p:cNvSpPr>
          <p:nvPr>
            <p:ph sz="quarter" idx="10"/>
          </p:nvPr>
        </p:nvSpPr>
        <p:spPr>
          <a:xfrm>
            <a:off x="609599" y="6308768"/>
            <a:ext cx="11221200" cy="432643"/>
          </a:xfrm>
        </p:spPr>
        <p:txBody>
          <a:bodyPr anchor="b">
            <a:noAutofit/>
          </a:bodyPr>
          <a:lstStyle>
            <a:lvl1pPr marL="0" indent="0">
              <a:spcBef>
                <a:spcPts val="0"/>
              </a:spcBef>
              <a:buNone/>
              <a:defRPr sz="900" b="0"/>
            </a:lvl1pPr>
            <a:lvl2pPr>
              <a:buNone/>
              <a:defRPr sz="1400"/>
            </a:lvl2pPr>
            <a:lvl3pPr>
              <a:buNone/>
              <a:defRPr sz="1400"/>
            </a:lvl3pPr>
            <a:lvl4pPr>
              <a:buNone/>
              <a:defRPr sz="1200"/>
            </a:lvl4pPr>
            <a:lvl5pPr>
              <a:buNone/>
              <a:defRPr sz="1100"/>
            </a:lvl5pPr>
          </a:lstStyle>
          <a:p>
            <a:pPr lvl="0"/>
            <a:endParaRPr lang="de-DE" dirty="0"/>
          </a:p>
        </p:txBody>
      </p:sp>
      <p:sp>
        <p:nvSpPr>
          <p:cNvPr id="4" name="Inhaltsplatzhalter 4"/>
          <p:cNvSpPr>
            <a:spLocks noGrp="1"/>
          </p:cNvSpPr>
          <p:nvPr>
            <p:ph sz="quarter" idx="11"/>
          </p:nvPr>
        </p:nvSpPr>
        <p:spPr>
          <a:xfrm>
            <a:off x="609599" y="6049859"/>
            <a:ext cx="11221200" cy="432643"/>
          </a:xfrm>
        </p:spPr>
        <p:txBody>
          <a:bodyPr anchor="b">
            <a:noAutofit/>
          </a:bodyPr>
          <a:lstStyle>
            <a:lvl1pPr marL="0" indent="0">
              <a:spcBef>
                <a:spcPts val="0"/>
              </a:spcBef>
              <a:buNone/>
              <a:defRPr sz="800" b="0">
                <a:solidFill>
                  <a:schemeClr val="bg1">
                    <a:lumMod val="50000"/>
                  </a:schemeClr>
                </a:solidFill>
              </a:defRPr>
            </a:lvl1pPr>
            <a:lvl2pPr>
              <a:buNone/>
              <a:defRPr sz="1400"/>
            </a:lvl2pPr>
            <a:lvl3pPr>
              <a:buNone/>
              <a:defRPr sz="1400"/>
            </a:lvl3pPr>
            <a:lvl4pPr>
              <a:buNone/>
              <a:defRPr sz="1200"/>
            </a:lvl4pPr>
            <a:lvl5pPr>
              <a:buNone/>
              <a:defRPr sz="1100"/>
            </a:lvl5pPr>
          </a:lstStyle>
          <a:p>
            <a:pPr lvl="0"/>
            <a:endParaRPr lang="de-DE" dirty="0"/>
          </a:p>
        </p:txBody>
      </p:sp>
    </p:spTree>
    <p:extLst>
      <p:ext uri="{BB962C8B-B14F-4D97-AF65-F5344CB8AC3E}">
        <p14:creationId xmlns:p14="http://schemas.microsoft.com/office/powerpoint/2010/main" val="4686935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4"/>
          <p:cNvSpPr>
            <a:spLocks noGrp="1"/>
          </p:cNvSpPr>
          <p:nvPr>
            <p:ph sz="quarter" idx="10"/>
          </p:nvPr>
        </p:nvSpPr>
        <p:spPr>
          <a:xfrm>
            <a:off x="609599" y="6308768"/>
            <a:ext cx="11221200" cy="432643"/>
          </a:xfrm>
        </p:spPr>
        <p:txBody>
          <a:bodyPr anchor="b">
            <a:noAutofit/>
          </a:bodyPr>
          <a:lstStyle>
            <a:lvl1pPr marL="0" indent="0">
              <a:spcBef>
                <a:spcPts val="0"/>
              </a:spcBef>
              <a:buNone/>
              <a:defRPr sz="900" b="0"/>
            </a:lvl1pPr>
            <a:lvl2pPr>
              <a:buNone/>
              <a:defRPr sz="1400"/>
            </a:lvl2pPr>
            <a:lvl3pPr>
              <a:buNone/>
              <a:defRPr sz="1400"/>
            </a:lvl3pPr>
            <a:lvl4pPr>
              <a:buNone/>
              <a:defRPr sz="1200"/>
            </a:lvl4pPr>
            <a:lvl5pPr>
              <a:buNone/>
              <a:defRPr sz="1100"/>
            </a:lvl5pPr>
          </a:lstStyle>
          <a:p>
            <a:pPr lvl="0"/>
            <a:endParaRPr lang="de-DE" dirty="0"/>
          </a:p>
        </p:txBody>
      </p:sp>
      <p:sp>
        <p:nvSpPr>
          <p:cNvPr id="4" name="Inhaltsplatzhalter 4"/>
          <p:cNvSpPr>
            <a:spLocks noGrp="1"/>
          </p:cNvSpPr>
          <p:nvPr>
            <p:ph sz="quarter" idx="11"/>
          </p:nvPr>
        </p:nvSpPr>
        <p:spPr>
          <a:xfrm>
            <a:off x="609599" y="6049859"/>
            <a:ext cx="11221200" cy="432643"/>
          </a:xfrm>
        </p:spPr>
        <p:txBody>
          <a:bodyPr anchor="b">
            <a:noAutofit/>
          </a:bodyPr>
          <a:lstStyle>
            <a:lvl1pPr marL="0" indent="0">
              <a:spcBef>
                <a:spcPts val="0"/>
              </a:spcBef>
              <a:buNone/>
              <a:defRPr sz="800" b="0">
                <a:solidFill>
                  <a:schemeClr val="bg1">
                    <a:lumMod val="50000"/>
                  </a:schemeClr>
                </a:solidFill>
              </a:defRPr>
            </a:lvl1pPr>
            <a:lvl2pPr>
              <a:buNone/>
              <a:defRPr sz="1400"/>
            </a:lvl2pPr>
            <a:lvl3pPr>
              <a:buNone/>
              <a:defRPr sz="1400"/>
            </a:lvl3pPr>
            <a:lvl4pPr>
              <a:buNone/>
              <a:defRPr sz="1200"/>
            </a:lvl4pPr>
            <a:lvl5pPr>
              <a:buNone/>
              <a:defRPr sz="1100"/>
            </a:lvl5pPr>
          </a:lstStyle>
          <a:p>
            <a:pPr lvl="0"/>
            <a:endParaRPr lang="de-DE" dirty="0"/>
          </a:p>
        </p:txBody>
      </p:sp>
    </p:spTree>
    <p:extLst>
      <p:ext uri="{BB962C8B-B14F-4D97-AF65-F5344CB8AC3E}">
        <p14:creationId xmlns:p14="http://schemas.microsoft.com/office/powerpoint/2010/main" val="6968101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2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4"/>
          <p:cNvSpPr>
            <a:spLocks noGrp="1"/>
          </p:cNvSpPr>
          <p:nvPr>
            <p:ph sz="quarter" idx="10"/>
          </p:nvPr>
        </p:nvSpPr>
        <p:spPr>
          <a:xfrm>
            <a:off x="609599" y="6308768"/>
            <a:ext cx="11221200" cy="432643"/>
          </a:xfrm>
        </p:spPr>
        <p:txBody>
          <a:bodyPr anchor="b">
            <a:noAutofit/>
          </a:bodyPr>
          <a:lstStyle>
            <a:lvl1pPr marL="0" indent="0">
              <a:spcBef>
                <a:spcPts val="0"/>
              </a:spcBef>
              <a:buNone/>
              <a:defRPr sz="900" b="0"/>
            </a:lvl1pPr>
            <a:lvl2pPr>
              <a:buNone/>
              <a:defRPr sz="1400"/>
            </a:lvl2pPr>
            <a:lvl3pPr>
              <a:buNone/>
              <a:defRPr sz="1400"/>
            </a:lvl3pPr>
            <a:lvl4pPr>
              <a:buNone/>
              <a:defRPr sz="1200"/>
            </a:lvl4pPr>
            <a:lvl5pPr>
              <a:buNone/>
              <a:defRPr sz="1100"/>
            </a:lvl5pPr>
          </a:lstStyle>
          <a:p>
            <a:pPr lvl="0"/>
            <a:endParaRPr lang="de-DE" dirty="0"/>
          </a:p>
        </p:txBody>
      </p:sp>
      <p:sp>
        <p:nvSpPr>
          <p:cNvPr id="4" name="Inhaltsplatzhalter 4"/>
          <p:cNvSpPr>
            <a:spLocks noGrp="1"/>
          </p:cNvSpPr>
          <p:nvPr>
            <p:ph sz="quarter" idx="11"/>
          </p:nvPr>
        </p:nvSpPr>
        <p:spPr>
          <a:xfrm>
            <a:off x="609599" y="6049859"/>
            <a:ext cx="11221200" cy="432643"/>
          </a:xfrm>
        </p:spPr>
        <p:txBody>
          <a:bodyPr anchor="b">
            <a:noAutofit/>
          </a:bodyPr>
          <a:lstStyle>
            <a:lvl1pPr marL="0" indent="0">
              <a:spcBef>
                <a:spcPts val="0"/>
              </a:spcBef>
              <a:buNone/>
              <a:defRPr sz="800" b="0">
                <a:solidFill>
                  <a:schemeClr val="bg1">
                    <a:lumMod val="50000"/>
                  </a:schemeClr>
                </a:solidFill>
              </a:defRPr>
            </a:lvl1pPr>
            <a:lvl2pPr>
              <a:buNone/>
              <a:defRPr sz="1400"/>
            </a:lvl2pPr>
            <a:lvl3pPr>
              <a:buNone/>
              <a:defRPr sz="1400"/>
            </a:lvl3pPr>
            <a:lvl4pPr>
              <a:buNone/>
              <a:defRPr sz="1200"/>
            </a:lvl4pPr>
            <a:lvl5pPr>
              <a:buNone/>
              <a:defRPr sz="1100"/>
            </a:lvl5pPr>
          </a:lstStyle>
          <a:p>
            <a:pPr lvl="0"/>
            <a:endParaRPr lang="de-DE" dirty="0"/>
          </a:p>
        </p:txBody>
      </p:sp>
    </p:spTree>
    <p:extLst>
      <p:ext uri="{BB962C8B-B14F-4D97-AF65-F5344CB8AC3E}">
        <p14:creationId xmlns:p14="http://schemas.microsoft.com/office/powerpoint/2010/main" val="15982839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p:txBody>
          <a:bodyPr/>
          <a:lstStyle>
            <a:lvl1pPr>
              <a:spcBef>
                <a:spcPts val="600"/>
              </a:spcBef>
              <a:spcAft>
                <a:spcPts val="300"/>
              </a:spcAft>
              <a:defRPr sz="1600" b="0"/>
            </a:lvl1pPr>
            <a:lvl2pPr>
              <a:defRPr sz="1600" b="0"/>
            </a:lvl2pPr>
            <a:lvl3pPr>
              <a:defRPr sz="1400" b="0"/>
            </a:lvl3pPr>
            <a:lvl4pPr>
              <a:defRPr sz="1200" b="0"/>
            </a:lvl4pPr>
            <a:lvl5pPr>
              <a:defRPr sz="1200" b="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Inhaltsplatzhalter 4"/>
          <p:cNvSpPr>
            <a:spLocks noGrp="1"/>
          </p:cNvSpPr>
          <p:nvPr>
            <p:ph sz="quarter" idx="10"/>
          </p:nvPr>
        </p:nvSpPr>
        <p:spPr>
          <a:xfrm>
            <a:off x="609599" y="6308768"/>
            <a:ext cx="11221199" cy="432643"/>
          </a:xfrm>
        </p:spPr>
        <p:txBody>
          <a:bodyPr anchor="b">
            <a:noAutofit/>
          </a:bodyPr>
          <a:lstStyle>
            <a:lvl1pPr marL="0" indent="0">
              <a:spcBef>
                <a:spcPts val="0"/>
              </a:spcBef>
              <a:buNone/>
              <a:defRPr sz="900" b="0"/>
            </a:lvl1pPr>
            <a:lvl2pPr>
              <a:buNone/>
              <a:defRPr sz="1400"/>
            </a:lvl2pPr>
            <a:lvl3pPr>
              <a:buNone/>
              <a:defRPr sz="1400"/>
            </a:lvl3pPr>
            <a:lvl4pPr>
              <a:buNone/>
              <a:defRPr sz="1200"/>
            </a:lvl4pPr>
            <a:lvl5pPr>
              <a:buNone/>
              <a:defRPr sz="1100"/>
            </a:lvl5pPr>
          </a:lstStyle>
          <a:p>
            <a:pPr lvl="0"/>
            <a:endParaRPr lang="de-DE" dirty="0"/>
          </a:p>
        </p:txBody>
      </p:sp>
      <p:sp>
        <p:nvSpPr>
          <p:cNvPr id="4" name="Inhaltsplatzhalter 4">
            <a:extLst>
              <a:ext uri="{FF2B5EF4-FFF2-40B4-BE49-F238E27FC236}">
                <a16:creationId xmlns:a16="http://schemas.microsoft.com/office/drawing/2014/main" id="{E858ABDF-C0EC-B163-8605-331A29E5D002}"/>
              </a:ext>
            </a:extLst>
          </p:cNvPr>
          <p:cNvSpPr>
            <a:spLocks noGrp="1"/>
          </p:cNvSpPr>
          <p:nvPr>
            <p:ph sz="quarter" idx="11"/>
          </p:nvPr>
        </p:nvSpPr>
        <p:spPr>
          <a:xfrm>
            <a:off x="609599" y="6049859"/>
            <a:ext cx="11221200" cy="432643"/>
          </a:xfrm>
        </p:spPr>
        <p:txBody>
          <a:bodyPr anchor="b">
            <a:noAutofit/>
          </a:bodyPr>
          <a:lstStyle>
            <a:lvl1pPr marL="0" indent="0">
              <a:spcBef>
                <a:spcPts val="0"/>
              </a:spcBef>
              <a:buNone/>
              <a:defRPr sz="800" b="0">
                <a:solidFill>
                  <a:schemeClr val="bg1">
                    <a:lumMod val="50000"/>
                  </a:schemeClr>
                </a:solidFill>
              </a:defRPr>
            </a:lvl1pPr>
            <a:lvl2pPr>
              <a:buNone/>
              <a:defRPr sz="1400"/>
            </a:lvl2pPr>
            <a:lvl3pPr>
              <a:buNone/>
              <a:defRPr sz="1400"/>
            </a:lvl3pPr>
            <a:lvl4pPr>
              <a:buNone/>
              <a:defRPr sz="1200"/>
            </a:lvl4pPr>
            <a:lvl5pPr>
              <a:buNone/>
              <a:defRPr sz="1100"/>
            </a:lvl5pPr>
          </a:lstStyle>
          <a:p>
            <a:pPr lvl="0"/>
            <a:endParaRPr lang="de-DE" dirty="0"/>
          </a:p>
        </p:txBody>
      </p:sp>
    </p:spTree>
    <p:extLst>
      <p:ext uri="{BB962C8B-B14F-4D97-AF65-F5344CB8AC3E}">
        <p14:creationId xmlns:p14="http://schemas.microsoft.com/office/powerpoint/2010/main" val="14433363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Rectangle 2"/>
          <p:cNvSpPr>
            <a:spLocks noGrp="1" noChangeArrowheads="1"/>
          </p:cNvSpPr>
          <p:nvPr>
            <p:ph type="title"/>
          </p:nvPr>
        </p:nvSpPr>
        <p:spPr bwMode="auto">
          <a:xfrm>
            <a:off x="1000125" y="236538"/>
            <a:ext cx="10078904"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de-DE" altLang="de-DE"/>
              <a:t>Mastertitelformat bearbeiten</a:t>
            </a:r>
            <a:endParaRPr lang="de-DE" altLang="de-DE" dirty="0"/>
          </a:p>
        </p:txBody>
      </p:sp>
    </p:spTree>
    <p:extLst>
      <p:ext uri="{BB962C8B-B14F-4D97-AF65-F5344CB8AC3E}">
        <p14:creationId xmlns:p14="http://schemas.microsoft.com/office/powerpoint/2010/main" val="1012765319"/>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913696886"/>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983243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4"/>
          <p:cNvSpPr>
            <a:spLocks noGrp="1"/>
          </p:cNvSpPr>
          <p:nvPr>
            <p:ph sz="quarter" idx="10"/>
          </p:nvPr>
        </p:nvSpPr>
        <p:spPr>
          <a:xfrm>
            <a:off x="609599" y="6308771"/>
            <a:ext cx="11221200" cy="432643"/>
          </a:xfrm>
        </p:spPr>
        <p:txBody>
          <a:bodyPr anchor="b">
            <a:noAutofit/>
          </a:bodyPr>
          <a:lstStyle>
            <a:lvl1pPr marL="0" indent="0">
              <a:spcBef>
                <a:spcPts val="0"/>
              </a:spcBef>
              <a:buNone/>
              <a:defRPr sz="675" b="0"/>
            </a:lvl1pPr>
            <a:lvl2pPr>
              <a:buNone/>
              <a:defRPr sz="1050"/>
            </a:lvl2pPr>
            <a:lvl3pPr>
              <a:buNone/>
              <a:defRPr sz="1050"/>
            </a:lvl3pPr>
            <a:lvl4pPr>
              <a:buNone/>
              <a:defRPr sz="900"/>
            </a:lvl4pPr>
            <a:lvl5pPr>
              <a:buNone/>
              <a:defRPr sz="825"/>
            </a:lvl5pPr>
          </a:lstStyle>
          <a:p>
            <a:pPr lvl="0"/>
            <a:endParaRPr lang="de-DE"/>
          </a:p>
        </p:txBody>
      </p:sp>
      <p:sp>
        <p:nvSpPr>
          <p:cNvPr id="4" name="Inhaltsplatzhalter 4"/>
          <p:cNvSpPr>
            <a:spLocks noGrp="1"/>
          </p:cNvSpPr>
          <p:nvPr>
            <p:ph sz="quarter" idx="11"/>
          </p:nvPr>
        </p:nvSpPr>
        <p:spPr>
          <a:xfrm>
            <a:off x="609599" y="5994446"/>
            <a:ext cx="11221200" cy="432643"/>
          </a:xfrm>
        </p:spPr>
        <p:txBody>
          <a:bodyPr anchor="b">
            <a:noAutofit/>
          </a:bodyPr>
          <a:lstStyle>
            <a:lvl1pPr marL="0" indent="0">
              <a:spcBef>
                <a:spcPts val="0"/>
              </a:spcBef>
              <a:buNone/>
              <a:defRPr sz="675" b="0">
                <a:solidFill>
                  <a:schemeClr val="bg1">
                    <a:lumMod val="50000"/>
                  </a:schemeClr>
                </a:solidFill>
              </a:defRPr>
            </a:lvl1pPr>
            <a:lvl2pPr>
              <a:buNone/>
              <a:defRPr sz="1050"/>
            </a:lvl2pPr>
            <a:lvl3pPr>
              <a:buNone/>
              <a:defRPr sz="1050"/>
            </a:lvl3pPr>
            <a:lvl4pPr>
              <a:buNone/>
              <a:defRPr sz="900"/>
            </a:lvl4pPr>
            <a:lvl5pPr>
              <a:buNone/>
              <a:defRPr sz="825"/>
            </a:lvl5pPr>
          </a:lstStyle>
          <a:p>
            <a:pPr lvl="0"/>
            <a:endParaRPr lang="de-DE" dirty="0"/>
          </a:p>
        </p:txBody>
      </p:sp>
      <p:sp>
        <p:nvSpPr>
          <p:cNvPr id="7" name="Foliennummernplatzhalter 3">
            <a:extLst>
              <a:ext uri="{FF2B5EF4-FFF2-40B4-BE49-F238E27FC236}">
                <a16:creationId xmlns:a16="http://schemas.microsoft.com/office/drawing/2014/main" id="{F18CC41D-53EB-4E41-AC97-27693DFFEAFE}"/>
              </a:ext>
            </a:extLst>
          </p:cNvPr>
          <p:cNvSpPr txBox="1">
            <a:spLocks/>
          </p:cNvSpPr>
          <p:nvPr userDrawn="1"/>
        </p:nvSpPr>
        <p:spPr>
          <a:xfrm>
            <a:off x="-125209" y="6492878"/>
            <a:ext cx="479853" cy="365125"/>
          </a:xfrm>
          <a:prstGeom prst="rect">
            <a:avLst/>
          </a:prstGeom>
        </p:spPr>
        <p:txBody>
          <a:bodyPr vert="horz" lIns="68580" tIns="34290" rIns="68580" bIns="34290" rtlCol="0" anchor="ctr"/>
          <a:lstStyle>
            <a:defPPr>
              <a:defRPr lang="de-DE"/>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5F640A2-16FF-4DB8-A436-4B9D31543DCE}" type="slidenum">
              <a:rPr lang="de-DE" sz="675" smtClean="0"/>
              <a:pPr algn="ctr"/>
              <a:t>‹Nr.›</a:t>
            </a:fld>
            <a:endParaRPr lang="de-DE" sz="675"/>
          </a:p>
        </p:txBody>
      </p:sp>
    </p:spTree>
    <p:extLst>
      <p:ext uri="{BB962C8B-B14F-4D97-AF65-F5344CB8AC3E}">
        <p14:creationId xmlns:p14="http://schemas.microsoft.com/office/powerpoint/2010/main" val="15648156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4"/>
          <p:cNvSpPr>
            <a:spLocks noGrp="1"/>
          </p:cNvSpPr>
          <p:nvPr>
            <p:ph sz="quarter" idx="10"/>
          </p:nvPr>
        </p:nvSpPr>
        <p:spPr>
          <a:xfrm>
            <a:off x="609599" y="6308771"/>
            <a:ext cx="11221200" cy="432643"/>
          </a:xfrm>
        </p:spPr>
        <p:txBody>
          <a:bodyPr anchor="b">
            <a:noAutofit/>
          </a:bodyPr>
          <a:lstStyle>
            <a:lvl1pPr marL="0" indent="0">
              <a:spcBef>
                <a:spcPts val="0"/>
              </a:spcBef>
              <a:buNone/>
              <a:defRPr sz="675" b="0"/>
            </a:lvl1pPr>
            <a:lvl2pPr>
              <a:buNone/>
              <a:defRPr sz="1050"/>
            </a:lvl2pPr>
            <a:lvl3pPr>
              <a:buNone/>
              <a:defRPr sz="1050"/>
            </a:lvl3pPr>
            <a:lvl4pPr>
              <a:buNone/>
              <a:defRPr sz="900"/>
            </a:lvl4pPr>
            <a:lvl5pPr>
              <a:buNone/>
              <a:defRPr sz="825"/>
            </a:lvl5pPr>
          </a:lstStyle>
          <a:p>
            <a:pPr lvl="0"/>
            <a:endParaRPr lang="de-DE"/>
          </a:p>
        </p:txBody>
      </p:sp>
      <p:sp>
        <p:nvSpPr>
          <p:cNvPr id="4" name="Inhaltsplatzhalter 4"/>
          <p:cNvSpPr>
            <a:spLocks noGrp="1"/>
          </p:cNvSpPr>
          <p:nvPr>
            <p:ph sz="quarter" idx="11"/>
          </p:nvPr>
        </p:nvSpPr>
        <p:spPr>
          <a:xfrm>
            <a:off x="609599" y="5994446"/>
            <a:ext cx="11221200" cy="432643"/>
          </a:xfrm>
        </p:spPr>
        <p:txBody>
          <a:bodyPr anchor="b">
            <a:noAutofit/>
          </a:bodyPr>
          <a:lstStyle>
            <a:lvl1pPr marL="0" indent="0">
              <a:spcBef>
                <a:spcPts val="0"/>
              </a:spcBef>
              <a:buNone/>
              <a:defRPr sz="675" b="0">
                <a:solidFill>
                  <a:schemeClr val="bg1">
                    <a:lumMod val="50000"/>
                  </a:schemeClr>
                </a:solidFill>
              </a:defRPr>
            </a:lvl1pPr>
            <a:lvl2pPr>
              <a:buNone/>
              <a:defRPr sz="1050"/>
            </a:lvl2pPr>
            <a:lvl3pPr>
              <a:buNone/>
              <a:defRPr sz="1050"/>
            </a:lvl3pPr>
            <a:lvl4pPr>
              <a:buNone/>
              <a:defRPr sz="900"/>
            </a:lvl4pPr>
            <a:lvl5pPr>
              <a:buNone/>
              <a:defRPr sz="825"/>
            </a:lvl5pPr>
          </a:lstStyle>
          <a:p>
            <a:pPr lvl="0"/>
            <a:endParaRPr lang="de-DE"/>
          </a:p>
        </p:txBody>
      </p:sp>
      <p:sp>
        <p:nvSpPr>
          <p:cNvPr id="7" name="Foliennummernplatzhalter 3">
            <a:extLst>
              <a:ext uri="{FF2B5EF4-FFF2-40B4-BE49-F238E27FC236}">
                <a16:creationId xmlns:a16="http://schemas.microsoft.com/office/drawing/2014/main" id="{F18CC41D-53EB-4E41-AC97-27693DFFEAFE}"/>
              </a:ext>
            </a:extLst>
          </p:cNvPr>
          <p:cNvSpPr txBox="1">
            <a:spLocks/>
          </p:cNvSpPr>
          <p:nvPr userDrawn="1"/>
        </p:nvSpPr>
        <p:spPr>
          <a:xfrm>
            <a:off x="-125209" y="6492878"/>
            <a:ext cx="479853" cy="365125"/>
          </a:xfrm>
          <a:prstGeom prst="rect">
            <a:avLst/>
          </a:prstGeom>
        </p:spPr>
        <p:txBody>
          <a:bodyPr vert="horz" lIns="68580" tIns="34290" rIns="68580" bIns="34290" rtlCol="0" anchor="ctr"/>
          <a:lstStyle>
            <a:defPPr>
              <a:defRPr lang="de-DE"/>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5F640A2-16FF-4DB8-A436-4B9D31543DCE}" type="slidenum">
              <a:rPr lang="de-DE" sz="675" smtClean="0"/>
              <a:pPr algn="ctr"/>
              <a:t>‹Nr.›</a:t>
            </a:fld>
            <a:endParaRPr lang="de-DE" sz="675"/>
          </a:p>
        </p:txBody>
      </p:sp>
    </p:spTree>
    <p:extLst>
      <p:ext uri="{BB962C8B-B14F-4D97-AF65-F5344CB8AC3E}">
        <p14:creationId xmlns:p14="http://schemas.microsoft.com/office/powerpoint/2010/main" val="12962244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8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4"/>
          <p:cNvSpPr>
            <a:spLocks noGrp="1"/>
          </p:cNvSpPr>
          <p:nvPr>
            <p:ph sz="quarter" idx="10"/>
          </p:nvPr>
        </p:nvSpPr>
        <p:spPr>
          <a:xfrm>
            <a:off x="609599" y="6308771"/>
            <a:ext cx="11221200" cy="432643"/>
          </a:xfrm>
        </p:spPr>
        <p:txBody>
          <a:bodyPr anchor="b">
            <a:noAutofit/>
          </a:bodyPr>
          <a:lstStyle>
            <a:lvl1pPr marL="0" indent="0">
              <a:spcBef>
                <a:spcPts val="0"/>
              </a:spcBef>
              <a:buNone/>
              <a:defRPr sz="675" b="0"/>
            </a:lvl1pPr>
            <a:lvl2pPr>
              <a:buNone/>
              <a:defRPr sz="1050"/>
            </a:lvl2pPr>
            <a:lvl3pPr>
              <a:buNone/>
              <a:defRPr sz="1050"/>
            </a:lvl3pPr>
            <a:lvl4pPr>
              <a:buNone/>
              <a:defRPr sz="900"/>
            </a:lvl4pPr>
            <a:lvl5pPr>
              <a:buNone/>
              <a:defRPr sz="825"/>
            </a:lvl5pPr>
          </a:lstStyle>
          <a:p>
            <a:pPr lvl="0"/>
            <a:endParaRPr lang="de-DE"/>
          </a:p>
        </p:txBody>
      </p:sp>
      <p:sp>
        <p:nvSpPr>
          <p:cNvPr id="4" name="Inhaltsplatzhalter 4"/>
          <p:cNvSpPr>
            <a:spLocks noGrp="1"/>
          </p:cNvSpPr>
          <p:nvPr>
            <p:ph sz="quarter" idx="11"/>
          </p:nvPr>
        </p:nvSpPr>
        <p:spPr>
          <a:xfrm>
            <a:off x="609599" y="5994446"/>
            <a:ext cx="11221200" cy="432643"/>
          </a:xfrm>
        </p:spPr>
        <p:txBody>
          <a:bodyPr anchor="b">
            <a:noAutofit/>
          </a:bodyPr>
          <a:lstStyle>
            <a:lvl1pPr marL="0" indent="0">
              <a:spcBef>
                <a:spcPts val="0"/>
              </a:spcBef>
              <a:buNone/>
              <a:defRPr sz="675" b="0">
                <a:solidFill>
                  <a:schemeClr val="bg1">
                    <a:lumMod val="50000"/>
                  </a:schemeClr>
                </a:solidFill>
              </a:defRPr>
            </a:lvl1pPr>
            <a:lvl2pPr>
              <a:buNone/>
              <a:defRPr sz="1050"/>
            </a:lvl2pPr>
            <a:lvl3pPr>
              <a:buNone/>
              <a:defRPr sz="1050"/>
            </a:lvl3pPr>
            <a:lvl4pPr>
              <a:buNone/>
              <a:defRPr sz="900"/>
            </a:lvl4pPr>
            <a:lvl5pPr>
              <a:buNone/>
              <a:defRPr sz="825"/>
            </a:lvl5pPr>
          </a:lstStyle>
          <a:p>
            <a:pPr lvl="0"/>
            <a:endParaRPr lang="de-DE"/>
          </a:p>
        </p:txBody>
      </p:sp>
      <p:sp>
        <p:nvSpPr>
          <p:cNvPr id="7" name="Foliennummernplatzhalter 3">
            <a:extLst>
              <a:ext uri="{FF2B5EF4-FFF2-40B4-BE49-F238E27FC236}">
                <a16:creationId xmlns:a16="http://schemas.microsoft.com/office/drawing/2014/main" id="{F18CC41D-53EB-4E41-AC97-27693DFFEAFE}"/>
              </a:ext>
            </a:extLst>
          </p:cNvPr>
          <p:cNvSpPr txBox="1">
            <a:spLocks/>
          </p:cNvSpPr>
          <p:nvPr userDrawn="1"/>
        </p:nvSpPr>
        <p:spPr>
          <a:xfrm>
            <a:off x="-125209" y="6492878"/>
            <a:ext cx="479853" cy="365125"/>
          </a:xfrm>
          <a:prstGeom prst="rect">
            <a:avLst/>
          </a:prstGeom>
        </p:spPr>
        <p:txBody>
          <a:bodyPr vert="horz" lIns="68580" tIns="34290" rIns="68580" bIns="34290" rtlCol="0" anchor="ctr"/>
          <a:lstStyle>
            <a:defPPr>
              <a:defRPr lang="de-DE"/>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5F640A2-16FF-4DB8-A436-4B9D31543DCE}" type="slidenum">
              <a:rPr lang="de-DE" sz="675" smtClean="0"/>
              <a:pPr algn="ctr"/>
              <a:t>‹Nr.›</a:t>
            </a:fld>
            <a:endParaRPr lang="de-DE" sz="675"/>
          </a:p>
        </p:txBody>
      </p:sp>
    </p:spTree>
    <p:extLst>
      <p:ext uri="{BB962C8B-B14F-4D97-AF65-F5344CB8AC3E}">
        <p14:creationId xmlns:p14="http://schemas.microsoft.com/office/powerpoint/2010/main" val="18639120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15" name="Title 8"/>
          <p:cNvSpPr>
            <a:spLocks noGrp="1"/>
          </p:cNvSpPr>
          <p:nvPr>
            <p:ph type="title" hasCustomPrompt="1"/>
          </p:nvPr>
        </p:nvSpPr>
        <p:spPr>
          <a:xfrm>
            <a:off x="316801" y="192000"/>
            <a:ext cx="11040000" cy="672000"/>
          </a:xfrm>
          <a:prstGeom prst="rect">
            <a:avLst/>
          </a:prstGeom>
        </p:spPr>
        <p:txBody>
          <a:bodyPr vert="horz" lIns="91438" tIns="45719" rIns="91438" bIns="45719"/>
          <a:lstStyle>
            <a:lvl1pPr algn="l">
              <a:lnSpc>
                <a:spcPct val="100000"/>
              </a:lnSpc>
              <a:defRPr sz="2100" b="1" baseline="0">
                <a:solidFill>
                  <a:schemeClr val="tx2"/>
                </a:solidFill>
                <a:latin typeface="+mj-lt"/>
                <a:cs typeface="Arial" pitchFamily="34" charset="0"/>
              </a:defRPr>
            </a:lvl1pPr>
          </a:lstStyle>
          <a:p>
            <a:r>
              <a:rPr lang="en-US" noProof="0" dirty="0"/>
              <a:t>Click to add title</a:t>
            </a:r>
          </a:p>
        </p:txBody>
      </p:sp>
      <p:sp>
        <p:nvSpPr>
          <p:cNvPr id="7"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800" b="1">
                <a:solidFill>
                  <a:schemeClr val="tx1"/>
                </a:solidFill>
                <a:latin typeface="Calibri" panose="020F0502020204030204" pitchFamily="34" charset="0"/>
                <a:cs typeface="Arial" pitchFamily="34" charset="0"/>
              </a:defRPr>
            </a:lvl1pPr>
          </a:lstStyle>
          <a:p>
            <a:fld id="{3C4F54F3-C349-4609-AFEE-01462D5C7942}" type="slidenum">
              <a:rPr lang="en-US" noProof="0" smtClean="0">
                <a:solidFill>
                  <a:srgbClr val="000000"/>
                </a:solidFill>
              </a:rPr>
              <a:pPr/>
              <a:t>‹Nr.›</a:t>
            </a:fld>
            <a:endParaRPr lang="en-US" noProof="0" dirty="0">
              <a:solidFill>
                <a:srgbClr val="000000"/>
              </a:solidFill>
            </a:endParaRPr>
          </a:p>
        </p:txBody>
      </p:sp>
      <p:sp>
        <p:nvSpPr>
          <p:cNvPr id="5" name="Rectangle 4">
            <a:extLst>
              <a:ext uri="{FF2B5EF4-FFF2-40B4-BE49-F238E27FC236}">
                <a16:creationId xmlns:a16="http://schemas.microsoft.com/office/drawing/2014/main" id="{3E788906-8322-44A3-B9D0-4BE62ECDA47D}"/>
              </a:ext>
            </a:extLst>
          </p:cNvPr>
          <p:cNvSpPr/>
          <p:nvPr/>
        </p:nvSpPr>
        <p:spPr>
          <a:xfrm>
            <a:off x="0" y="6163291"/>
            <a:ext cx="12192000" cy="694711"/>
          </a:xfrm>
          <a:prstGeom prst="rect">
            <a:avLst/>
          </a:prstGeom>
          <a:solidFill>
            <a:srgbClr val="D6ED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noProof="0" dirty="0">
              <a:solidFill>
                <a:srgbClr val="FFFFFF"/>
              </a:solidFill>
            </a:endParaRPr>
          </a:p>
        </p:txBody>
      </p:sp>
      <p:sp>
        <p:nvSpPr>
          <p:cNvPr id="12" name="Text Placeholder 11"/>
          <p:cNvSpPr>
            <a:spLocks noGrp="1"/>
          </p:cNvSpPr>
          <p:nvPr>
            <p:ph type="body" sz="quarter" idx="11" hasCustomPrompt="1"/>
          </p:nvPr>
        </p:nvSpPr>
        <p:spPr>
          <a:xfrm>
            <a:off x="952500" y="6174000"/>
            <a:ext cx="10300219" cy="684000"/>
          </a:xfrm>
          <a:prstGeom prst="rect">
            <a:avLst/>
          </a:prstGeom>
        </p:spPr>
        <p:txBody>
          <a:bodyPr anchor="b">
            <a:normAutofit/>
          </a:bodyPr>
          <a:lstStyle>
            <a:lvl1pPr marL="0" indent="0">
              <a:lnSpc>
                <a:spcPct val="100000"/>
              </a:lnSpc>
              <a:spcBef>
                <a:spcPts val="0"/>
              </a:spcBef>
              <a:buNone/>
              <a:defRPr sz="600"/>
            </a:lvl1pPr>
            <a:lvl2pPr marL="0" indent="0">
              <a:spcBef>
                <a:spcPts val="0"/>
              </a:spcBef>
              <a:buNone/>
              <a:defRPr sz="750"/>
            </a:lvl2pPr>
            <a:lvl3pPr marL="0" indent="0">
              <a:spcBef>
                <a:spcPts val="0"/>
              </a:spcBef>
              <a:buNone/>
              <a:defRPr sz="750"/>
            </a:lvl3pPr>
            <a:lvl4pPr marL="0" indent="0">
              <a:spcBef>
                <a:spcPts val="0"/>
              </a:spcBef>
              <a:buNone/>
              <a:defRPr sz="750"/>
            </a:lvl4pPr>
            <a:lvl5pPr marL="0" indent="0">
              <a:spcBef>
                <a:spcPts val="0"/>
              </a:spcBef>
              <a:buNone/>
              <a:defRPr sz="750"/>
            </a:lvl5pPr>
          </a:lstStyle>
          <a:p>
            <a:pPr lvl="0"/>
            <a:r>
              <a:rPr lang="en-US" noProof="0" dirty="0"/>
              <a:t>Edit footnote</a:t>
            </a:r>
          </a:p>
        </p:txBody>
      </p:sp>
    </p:spTree>
    <p:extLst>
      <p:ext uri="{BB962C8B-B14F-4D97-AF65-F5344CB8AC3E}">
        <p14:creationId xmlns:p14="http://schemas.microsoft.com/office/powerpoint/2010/main" val="820889145"/>
      </p:ext>
    </p:extLst>
  </p:cSld>
  <p:clrMapOvr>
    <a:masterClrMapping/>
  </p:clrMapOvr>
  <p:extLst>
    <p:ext uri="{DCECCB84-F9BA-43D5-87BE-67443E8EF086}">
      <p15:sldGuideLst xmlns:p15="http://schemas.microsoft.com/office/powerpoint/2012/main">
        <p15:guide id="1" orient="horz" pos="4201" userDrawn="1">
          <p15:clr>
            <a:srgbClr val="FBAE40"/>
          </p15:clr>
        </p15:guide>
        <p15:guide id="2" pos="28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4"/>
          <p:cNvSpPr>
            <a:spLocks noGrp="1"/>
          </p:cNvSpPr>
          <p:nvPr>
            <p:ph sz="quarter" idx="10"/>
          </p:nvPr>
        </p:nvSpPr>
        <p:spPr>
          <a:xfrm>
            <a:off x="609599" y="6308768"/>
            <a:ext cx="11221200" cy="432643"/>
          </a:xfrm>
        </p:spPr>
        <p:txBody>
          <a:bodyPr anchor="b">
            <a:noAutofit/>
          </a:bodyPr>
          <a:lstStyle>
            <a:lvl1pPr marL="0" indent="0">
              <a:spcBef>
                <a:spcPts val="0"/>
              </a:spcBef>
              <a:buNone/>
              <a:defRPr sz="900" b="0"/>
            </a:lvl1pPr>
            <a:lvl2pPr>
              <a:buNone/>
              <a:defRPr sz="1400"/>
            </a:lvl2pPr>
            <a:lvl3pPr>
              <a:buNone/>
              <a:defRPr sz="1400"/>
            </a:lvl3pPr>
            <a:lvl4pPr>
              <a:buNone/>
              <a:defRPr sz="1200"/>
            </a:lvl4pPr>
            <a:lvl5pPr>
              <a:buNone/>
              <a:defRPr sz="1100"/>
            </a:lvl5pPr>
          </a:lstStyle>
          <a:p>
            <a:pPr lvl="0"/>
            <a:endParaRPr lang="de-DE" dirty="0"/>
          </a:p>
        </p:txBody>
      </p:sp>
      <p:sp>
        <p:nvSpPr>
          <p:cNvPr id="4" name="Inhaltsplatzhalter 4"/>
          <p:cNvSpPr>
            <a:spLocks noGrp="1"/>
          </p:cNvSpPr>
          <p:nvPr>
            <p:ph sz="quarter" idx="11"/>
          </p:nvPr>
        </p:nvSpPr>
        <p:spPr>
          <a:xfrm>
            <a:off x="609599" y="6049859"/>
            <a:ext cx="11221200" cy="432643"/>
          </a:xfrm>
        </p:spPr>
        <p:txBody>
          <a:bodyPr anchor="b">
            <a:noAutofit/>
          </a:bodyPr>
          <a:lstStyle>
            <a:lvl1pPr marL="0" indent="0">
              <a:spcBef>
                <a:spcPts val="0"/>
              </a:spcBef>
              <a:buNone/>
              <a:defRPr sz="800" b="0">
                <a:solidFill>
                  <a:schemeClr val="bg1">
                    <a:lumMod val="50000"/>
                  </a:schemeClr>
                </a:solidFill>
              </a:defRPr>
            </a:lvl1pPr>
            <a:lvl2pPr>
              <a:buNone/>
              <a:defRPr sz="1400"/>
            </a:lvl2pPr>
            <a:lvl3pPr>
              <a:buNone/>
              <a:defRPr sz="1400"/>
            </a:lvl3pPr>
            <a:lvl4pPr>
              <a:buNone/>
              <a:defRPr sz="1200"/>
            </a:lvl4pPr>
            <a:lvl5pPr>
              <a:buNone/>
              <a:defRPr sz="1100"/>
            </a:lvl5pPr>
          </a:lstStyle>
          <a:p>
            <a:pPr lvl="0"/>
            <a:endParaRPr lang="de-DE" dirty="0"/>
          </a:p>
        </p:txBody>
      </p:sp>
    </p:spTree>
    <p:extLst>
      <p:ext uri="{BB962C8B-B14F-4D97-AF65-F5344CB8AC3E}">
        <p14:creationId xmlns:p14="http://schemas.microsoft.com/office/powerpoint/2010/main" val="9022930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00125" y="236538"/>
            <a:ext cx="10078904"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de-DE" altLang="de-DE" dirty="0"/>
              <a:t>Titel</a:t>
            </a:r>
          </a:p>
        </p:txBody>
      </p:sp>
      <p:sp>
        <p:nvSpPr>
          <p:cNvPr id="1027" name="Rectangle 3"/>
          <p:cNvSpPr>
            <a:spLocks noGrp="1" noChangeArrowheads="1"/>
          </p:cNvSpPr>
          <p:nvPr>
            <p:ph type="body" idx="1"/>
          </p:nvPr>
        </p:nvSpPr>
        <p:spPr bwMode="auto">
          <a:xfrm>
            <a:off x="1006475" y="1439862"/>
            <a:ext cx="10071499"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altLang="de-DE" dirty="0"/>
              <a:t>Klicken Sie, um die Formate des Vorlagentextes zu bearbeiten</a:t>
            </a:r>
          </a:p>
          <a:p>
            <a:pPr lvl="1"/>
            <a:r>
              <a:rPr lang="de-DE" altLang="de-DE" dirty="0"/>
              <a:t>Zweite Ebene</a:t>
            </a:r>
          </a:p>
          <a:p>
            <a:pPr lvl="2"/>
            <a:r>
              <a:rPr lang="de-DE" altLang="de-DE" dirty="0"/>
              <a:t>Dritte Ebene</a:t>
            </a:r>
          </a:p>
          <a:p>
            <a:pPr lvl="3"/>
            <a:r>
              <a:rPr lang="de-DE" altLang="de-DE" dirty="0"/>
              <a:t>Vierte Ebene</a:t>
            </a:r>
          </a:p>
        </p:txBody>
      </p:sp>
      <p:pic>
        <p:nvPicPr>
          <p:cNvPr id="1036" name="Picture 12" descr="C:\Dokumente und Einstellungen\c.otto.AGENTUR\Desktop\Klinikum-HP\ppt\Arbeitsmaterialien\Balken_Blau.tif"/>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2062885" y="2344739"/>
            <a:ext cx="129116" cy="1711325"/>
          </a:xfrm>
          <a:prstGeom prst="rect">
            <a:avLst/>
          </a:prstGeom>
          <a:noFill/>
          <a:extLst>
            <a:ext uri="{909E8E84-426E-40DD-AFC4-6F175D3DCCD1}">
              <a14:hiddenFill xmlns:a14="http://schemas.microsoft.com/office/drawing/2010/main">
                <a:solidFill>
                  <a:srgbClr val="FFFFFF"/>
                </a:solidFill>
              </a14:hiddenFill>
            </a:ext>
          </a:extLst>
        </p:spPr>
      </p:pic>
      <p:sp>
        <p:nvSpPr>
          <p:cNvPr id="1038" name="Line 14"/>
          <p:cNvSpPr>
            <a:spLocks noChangeShapeType="1"/>
          </p:cNvSpPr>
          <p:nvPr/>
        </p:nvSpPr>
        <p:spPr bwMode="auto">
          <a:xfrm flipH="1">
            <a:off x="1016000" y="922338"/>
            <a:ext cx="10061973" cy="0"/>
          </a:xfrm>
          <a:prstGeom prst="line">
            <a:avLst/>
          </a:prstGeom>
          <a:noFill/>
          <a:ln w="12700">
            <a:solidFill>
              <a:srgbClr val="00799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41" name="Line 17"/>
          <p:cNvSpPr>
            <a:spLocks noChangeShapeType="1"/>
          </p:cNvSpPr>
          <p:nvPr/>
        </p:nvSpPr>
        <p:spPr bwMode="auto">
          <a:xfrm flipV="1">
            <a:off x="10176933" y="6426200"/>
            <a:ext cx="0" cy="431800"/>
          </a:xfrm>
          <a:prstGeom prst="line">
            <a:avLst/>
          </a:prstGeom>
          <a:noFill/>
          <a:ln w="9525">
            <a:solidFill>
              <a:srgbClr val="00799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42" name="Text Box 18"/>
          <p:cNvSpPr txBox="1">
            <a:spLocks noChangeArrowheads="1"/>
          </p:cNvSpPr>
          <p:nvPr/>
        </p:nvSpPr>
        <p:spPr bwMode="auto">
          <a:xfrm>
            <a:off x="1016000" y="23622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pPr>
            <a:endParaRPr lang="de-DE" altLang="de-DE" sz="2400">
              <a:latin typeface="Times New Roman" panose="02020603050405020304" pitchFamily="18" charset="0"/>
            </a:endParaRPr>
          </a:p>
        </p:txBody>
      </p:sp>
      <p:pic>
        <p:nvPicPr>
          <p:cNvPr id="2" name="Grafik 1">
            <a:extLst>
              <a:ext uri="{FF2B5EF4-FFF2-40B4-BE49-F238E27FC236}">
                <a16:creationId xmlns:a16="http://schemas.microsoft.com/office/drawing/2014/main" id="{9C084888-B33E-6D3D-B120-DB606DAD1AA6}"/>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951101" y="-27384"/>
            <a:ext cx="1251249" cy="841089"/>
          </a:xfrm>
          <a:prstGeom prst="rect">
            <a:avLst/>
          </a:prstGeom>
        </p:spPr>
      </p:pic>
      <p:pic>
        <p:nvPicPr>
          <p:cNvPr id="4" name="Picture 2" descr="DIVI23">
            <a:extLst>
              <a:ext uri="{FF2B5EF4-FFF2-40B4-BE49-F238E27FC236}">
                <a16:creationId xmlns:a16="http://schemas.microsoft.com/office/drawing/2014/main" id="{3B6E6119-B0DE-AE5D-4BA0-9E3A0AB77B88}"/>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9264352" y="6379140"/>
            <a:ext cx="2909966" cy="47642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6" r:id="rId5"/>
    <p:sldLayoutId id="2147483658" r:id="rId6"/>
    <p:sldLayoutId id="2147483664" r:id="rId7"/>
    <p:sldLayoutId id="2147483666" r:id="rId8"/>
    <p:sldLayoutId id="2147483668" r:id="rId9"/>
    <p:sldLayoutId id="2147483671" r:id="rId10"/>
    <p:sldLayoutId id="2147483672" r:id="rId11"/>
    <p:sldLayoutId id="2147483673" r:id="rId12"/>
    <p:sldLayoutId id="2147483674" r:id="rId13"/>
    <p:sldLayoutId id="2147483676" r:id="rId14"/>
    <p:sldLayoutId id="2147483678" r:id="rId15"/>
  </p:sldLayoutIdLst>
  <p:transition spd="slow">
    <p:push dir="u"/>
  </p:transition>
  <p:hf sldNum="0" hdr="0" dt="0"/>
  <p:txStyles>
    <p:titleStyle>
      <a:lvl1pPr algn="l" rtl="0" eaLnBrk="1" fontAlgn="base" hangingPunct="1">
        <a:spcBef>
          <a:spcPct val="0"/>
        </a:spcBef>
        <a:spcAft>
          <a:spcPct val="0"/>
        </a:spcAft>
        <a:defRPr sz="2400" b="1" kern="1200">
          <a:solidFill>
            <a:schemeClr val="tx2"/>
          </a:solidFill>
          <a:latin typeface="+mj-lt"/>
          <a:ea typeface="+mj-ea"/>
          <a:cs typeface="+mj-cs"/>
        </a:defRPr>
      </a:lvl1pPr>
      <a:lvl2pPr algn="l" rtl="0" eaLnBrk="1" fontAlgn="base" hangingPunct="1">
        <a:spcBef>
          <a:spcPct val="0"/>
        </a:spcBef>
        <a:spcAft>
          <a:spcPct val="0"/>
        </a:spcAft>
        <a:defRPr sz="2400">
          <a:solidFill>
            <a:schemeClr val="tx2"/>
          </a:solidFill>
          <a:latin typeface="Arial" panose="020B0604020202020204" pitchFamily="34" charset="0"/>
        </a:defRPr>
      </a:lvl2pPr>
      <a:lvl3pPr algn="l" rtl="0" eaLnBrk="1" fontAlgn="base" hangingPunct="1">
        <a:spcBef>
          <a:spcPct val="0"/>
        </a:spcBef>
        <a:spcAft>
          <a:spcPct val="0"/>
        </a:spcAft>
        <a:defRPr sz="2400">
          <a:solidFill>
            <a:schemeClr val="tx2"/>
          </a:solidFill>
          <a:latin typeface="Arial" panose="020B0604020202020204" pitchFamily="34" charset="0"/>
        </a:defRPr>
      </a:lvl3pPr>
      <a:lvl4pPr algn="l" rtl="0" eaLnBrk="1" fontAlgn="base" hangingPunct="1">
        <a:spcBef>
          <a:spcPct val="0"/>
        </a:spcBef>
        <a:spcAft>
          <a:spcPct val="0"/>
        </a:spcAft>
        <a:defRPr sz="2400">
          <a:solidFill>
            <a:schemeClr val="tx2"/>
          </a:solidFill>
          <a:latin typeface="Arial" panose="020B0604020202020204" pitchFamily="34" charset="0"/>
        </a:defRPr>
      </a:lvl4pPr>
      <a:lvl5pPr algn="l" rtl="0" eaLnBrk="1" fontAlgn="base" hangingPunct="1">
        <a:spcBef>
          <a:spcPct val="0"/>
        </a:spcBef>
        <a:spcAft>
          <a:spcPct val="0"/>
        </a:spcAft>
        <a:defRPr sz="2400">
          <a:solidFill>
            <a:schemeClr val="tx2"/>
          </a:solidFill>
          <a:latin typeface="Arial" panose="020B0604020202020204" pitchFamily="34" charset="0"/>
        </a:defRPr>
      </a:lvl5pPr>
      <a:lvl6pPr marL="457200" algn="l" rtl="0" eaLnBrk="1" fontAlgn="base" hangingPunct="1">
        <a:spcBef>
          <a:spcPct val="0"/>
        </a:spcBef>
        <a:spcAft>
          <a:spcPct val="0"/>
        </a:spcAft>
        <a:defRPr sz="2400">
          <a:solidFill>
            <a:schemeClr val="tx2"/>
          </a:solidFill>
          <a:latin typeface="Arial" panose="020B0604020202020204" pitchFamily="34" charset="0"/>
        </a:defRPr>
      </a:lvl6pPr>
      <a:lvl7pPr marL="914400" algn="l" rtl="0" eaLnBrk="1" fontAlgn="base" hangingPunct="1">
        <a:spcBef>
          <a:spcPct val="0"/>
        </a:spcBef>
        <a:spcAft>
          <a:spcPct val="0"/>
        </a:spcAft>
        <a:defRPr sz="2400">
          <a:solidFill>
            <a:schemeClr val="tx2"/>
          </a:solidFill>
          <a:latin typeface="Arial" panose="020B0604020202020204" pitchFamily="34" charset="0"/>
        </a:defRPr>
      </a:lvl7pPr>
      <a:lvl8pPr marL="1371600" algn="l" rtl="0" eaLnBrk="1" fontAlgn="base" hangingPunct="1">
        <a:spcBef>
          <a:spcPct val="0"/>
        </a:spcBef>
        <a:spcAft>
          <a:spcPct val="0"/>
        </a:spcAft>
        <a:defRPr sz="2400">
          <a:solidFill>
            <a:schemeClr val="tx2"/>
          </a:solidFill>
          <a:latin typeface="Arial" panose="020B0604020202020204" pitchFamily="34" charset="0"/>
        </a:defRPr>
      </a:lvl8pPr>
      <a:lvl9pPr marL="1828800" algn="l" rtl="0" eaLnBrk="1" fontAlgn="base" hangingPunct="1">
        <a:spcBef>
          <a:spcPct val="0"/>
        </a:spcBef>
        <a:spcAft>
          <a:spcPct val="0"/>
        </a:spcAft>
        <a:defRPr sz="2400">
          <a:solidFill>
            <a:schemeClr val="tx2"/>
          </a:solidFill>
          <a:latin typeface="Arial" panose="020B0604020202020204" pitchFamily="34" charset="0"/>
        </a:defRPr>
      </a:lvl9pPr>
    </p:titleStyle>
    <p:bodyStyle>
      <a:lvl1pPr algn="l" rtl="0" eaLnBrk="1" fontAlgn="base" hangingPunct="1">
        <a:spcBef>
          <a:spcPct val="20000"/>
        </a:spcBef>
        <a:spcAft>
          <a:spcPct val="0"/>
        </a:spcAft>
        <a:defRPr kern="1200">
          <a:solidFill>
            <a:schemeClr val="tx1"/>
          </a:solidFill>
          <a:latin typeface="+mn-lt"/>
          <a:ea typeface="+mn-ea"/>
          <a:cs typeface="+mn-cs"/>
        </a:defRPr>
      </a:lvl1pPr>
      <a:lvl2pPr marL="379413" indent="-185738" algn="l" rtl="0" eaLnBrk="1" fontAlgn="base" hangingPunct="1">
        <a:spcBef>
          <a:spcPct val="20000"/>
        </a:spcBef>
        <a:spcAft>
          <a:spcPct val="0"/>
        </a:spcAft>
        <a:buChar char="•"/>
        <a:defRPr kern="1200">
          <a:solidFill>
            <a:schemeClr val="tx1"/>
          </a:solidFill>
          <a:latin typeface="+mn-lt"/>
          <a:ea typeface="+mn-ea"/>
          <a:cs typeface="+mn-cs"/>
        </a:defRPr>
      </a:lvl2pPr>
      <a:lvl3pPr marL="758825" indent="-185738" algn="l" rtl="0" eaLnBrk="1" fontAlgn="base" hangingPunct="1">
        <a:spcBef>
          <a:spcPct val="20000"/>
        </a:spcBef>
        <a:spcAft>
          <a:spcPct val="0"/>
        </a:spcAft>
        <a:buChar char="-"/>
        <a:defRPr sz="1600" kern="1200">
          <a:solidFill>
            <a:schemeClr val="tx1"/>
          </a:solidFill>
          <a:latin typeface="+mn-lt"/>
          <a:ea typeface="+mn-ea"/>
          <a:cs typeface="+mn-cs"/>
        </a:defRPr>
      </a:lvl3pPr>
      <a:lvl4pPr marL="1239838" indent="-195263" algn="l" rtl="0" eaLnBrk="1" fontAlgn="base" hangingPunct="1">
        <a:spcBef>
          <a:spcPct val="20000"/>
        </a:spcBef>
        <a:spcAft>
          <a:spcPct val="0"/>
        </a:spcAft>
        <a:buChar char="•"/>
        <a:defRPr sz="1400" kern="1200">
          <a:solidFill>
            <a:schemeClr val="tx1"/>
          </a:solidFill>
          <a:latin typeface="+mn-lt"/>
          <a:ea typeface="+mn-ea"/>
          <a:cs typeface="+mn-cs"/>
        </a:defRPr>
      </a:lvl4pPr>
      <a:lvl5pPr marL="2130425" indent="-228600" algn="l" rtl="0" eaLnBrk="1" fontAlgn="base" hangingPunct="1">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18/10/relationships/comments" Target="../comments/modernComment_100_68F6E378.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openxmlformats.org/officeDocument/2006/relationships/image" Target="../media/image22.svg"/><Relationship Id="rId7" Type="http://schemas.openxmlformats.org/officeDocument/2006/relationships/image" Target="../media/image26.sv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15.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s>
</file>

<file path=ppt/slides/_rels/slide14.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slide" Target="slide12.xml"/><Relationship Id="rId1" Type="http://schemas.openxmlformats.org/officeDocument/2006/relationships/slideLayout" Target="../slideLayouts/slideLayout9.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15.xml.rels><?xml version="1.0" encoding="UTF-8" standalone="yes"?>
<Relationships xmlns="http://schemas.openxmlformats.org/package/2006/relationships"><Relationship Id="rId3" Type="http://schemas.microsoft.com/office/2018/10/relationships/comments" Target="../comments/modernComment_7FFFD059_13C7290D.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microsoft.com/office/2018/10/relationships/comments" Target="../comments/modernComment_740_8EBBC85F.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8.emf"/></Relationships>
</file>

<file path=ppt/slides/_rels/slide2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23.xml.rels><?xml version="1.0" encoding="UTF-8" standalone="yes"?>
<Relationships xmlns="http://schemas.openxmlformats.org/package/2006/relationships"><Relationship Id="rId8" Type="http://schemas.openxmlformats.org/officeDocument/2006/relationships/image" Target="../media/image68.svg"/><Relationship Id="rId13" Type="http://schemas.openxmlformats.org/officeDocument/2006/relationships/chart" Target="../charts/chart4.xml"/><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2.svg"/><Relationship Id="rId17" Type="http://schemas.openxmlformats.org/officeDocument/2006/relationships/image" Target="../media/image76.svg"/><Relationship Id="rId2" Type="http://schemas.openxmlformats.org/officeDocument/2006/relationships/notesSlide" Target="../notesSlides/notesSlide15.xml"/><Relationship Id="rId16" Type="http://schemas.openxmlformats.org/officeDocument/2006/relationships/image" Target="../media/image75.png"/><Relationship Id="rId1" Type="http://schemas.openxmlformats.org/officeDocument/2006/relationships/slideLayout" Target="../slideLayouts/slideLayout13.xml"/><Relationship Id="rId6" Type="http://schemas.openxmlformats.org/officeDocument/2006/relationships/image" Target="../media/image66.svg"/><Relationship Id="rId11" Type="http://schemas.openxmlformats.org/officeDocument/2006/relationships/image" Target="../media/image71.png"/><Relationship Id="rId5" Type="http://schemas.openxmlformats.org/officeDocument/2006/relationships/image" Target="../media/image65.png"/><Relationship Id="rId15" Type="http://schemas.openxmlformats.org/officeDocument/2006/relationships/image" Target="../media/image74.svg"/><Relationship Id="rId10" Type="http://schemas.openxmlformats.org/officeDocument/2006/relationships/image" Target="../media/image70.svg"/><Relationship Id="rId4" Type="http://schemas.openxmlformats.org/officeDocument/2006/relationships/image" Target="../media/image64.svg"/><Relationship Id="rId9" Type="http://schemas.openxmlformats.org/officeDocument/2006/relationships/image" Target="../media/image69.png"/><Relationship Id="rId14" Type="http://schemas.openxmlformats.org/officeDocument/2006/relationships/image" Target="../media/image73.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6" Type="http://schemas.openxmlformats.org/officeDocument/2006/relationships/image" Target="../media/image17.emf"/><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microsoft.com/office/2018/10/relationships/comments" Target="../comments/modernComment_7FFFD05A_2AB4677E.xml"/><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microsoft.com/office/2018/10/relationships/comments" Target="../comments/modernComment_6C1_2E69F8D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99E125C4-BCE7-2D26-A177-B96A900376A5}"/>
              </a:ext>
            </a:extLst>
          </p:cNvPr>
          <p:cNvPicPr>
            <a:picLocks noChangeAspect="1"/>
          </p:cNvPicPr>
          <p:nvPr/>
        </p:nvPicPr>
        <p:blipFill>
          <a:blip r:embed="rId4"/>
          <a:stretch>
            <a:fillRect/>
          </a:stretch>
        </p:blipFill>
        <p:spPr>
          <a:xfrm>
            <a:off x="983432" y="1"/>
            <a:ext cx="7992889" cy="6871413"/>
          </a:xfrm>
          <a:prstGeom prst="rect">
            <a:avLst/>
          </a:prstGeom>
        </p:spPr>
      </p:pic>
      <p:sp>
        <p:nvSpPr>
          <p:cNvPr id="6" name="Textfeld 5">
            <a:extLst>
              <a:ext uri="{FF2B5EF4-FFF2-40B4-BE49-F238E27FC236}">
                <a16:creationId xmlns:a16="http://schemas.microsoft.com/office/drawing/2014/main" id="{754B8EF5-95EB-4BE9-6AD7-3DAD64E0E8D0}"/>
              </a:ext>
            </a:extLst>
          </p:cNvPr>
          <p:cNvSpPr txBox="1"/>
          <p:nvPr/>
        </p:nvSpPr>
        <p:spPr>
          <a:xfrm>
            <a:off x="1055440" y="2060848"/>
            <a:ext cx="7272808" cy="2495876"/>
          </a:xfrm>
          <a:prstGeom prst="rect">
            <a:avLst/>
          </a:prstGeom>
          <a:solidFill>
            <a:schemeClr val="bg1"/>
          </a:solidFill>
        </p:spPr>
        <p:txBody>
          <a:bodyPr wrap="square">
            <a:spAutoFit/>
          </a:bodyPr>
          <a:lstStyle/>
          <a:p>
            <a:r>
              <a:rPr lang="de-DE" sz="3600" b="1" dirty="0">
                <a:solidFill>
                  <a:srgbClr val="444444"/>
                </a:solidFill>
                <a:latin typeface="-apple-system"/>
              </a:rPr>
              <a:t>Praxisblick: Hyperkaliämie – (Weiter)Behandlung im niedergelassenen Bereich - Praxisbeispiele</a:t>
            </a:r>
            <a:endParaRPr lang="de-DE" sz="3600" dirty="0"/>
          </a:p>
        </p:txBody>
      </p:sp>
    </p:spTree>
    <p:extLst>
      <p:ext uri="{BB962C8B-B14F-4D97-AF65-F5344CB8AC3E}">
        <p14:creationId xmlns:p14="http://schemas.microsoft.com/office/powerpoint/2010/main" val="1761010552"/>
      </p:ext>
    </p:extLst>
  </p:cSld>
  <p:clrMapOvr>
    <a:masterClrMapping/>
  </p:clrMapOvr>
  <p:transition spd="slow">
    <p:push dir="u"/>
  </p:transition>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de-DE" sz="1875" dirty="0"/>
              <a:t>Hyperkaliämie: </a:t>
            </a:r>
            <a:br>
              <a:rPr lang="de-DE" sz="1875" dirty="0"/>
            </a:br>
            <a:r>
              <a:rPr lang="de-DE" sz="1875" dirty="0"/>
              <a:t>Häufige Ursache für Abbruch / Reduktion </a:t>
            </a:r>
            <a:r>
              <a:rPr lang="de-DE" sz="1875" dirty="0" err="1"/>
              <a:t>RAASi</a:t>
            </a:r>
            <a:r>
              <a:rPr lang="de-DE" sz="1875" dirty="0"/>
              <a:t>-Therapie*</a:t>
            </a:r>
            <a:endParaRPr lang="en-GB" sz="1875" baseline="30000" dirty="0"/>
          </a:p>
        </p:txBody>
      </p:sp>
      <p:graphicFrame>
        <p:nvGraphicFramePr>
          <p:cNvPr id="6" name="Chart 5"/>
          <p:cNvGraphicFramePr/>
          <p:nvPr/>
        </p:nvGraphicFramePr>
        <p:xfrm>
          <a:off x="2567608" y="2007420"/>
          <a:ext cx="6562588" cy="4013869"/>
        </p:xfrm>
        <a:graphic>
          <a:graphicData uri="http://schemas.openxmlformats.org/drawingml/2006/chart">
            <c:chart xmlns:c="http://schemas.openxmlformats.org/drawingml/2006/chart" xmlns:r="http://schemas.openxmlformats.org/officeDocument/2006/relationships" r:id="rId3"/>
          </a:graphicData>
        </a:graphic>
      </p:graphicFrame>
      <p:sp>
        <p:nvSpPr>
          <p:cNvPr id="2" name="Rounded Rectangle 1"/>
          <p:cNvSpPr/>
          <p:nvPr/>
        </p:nvSpPr>
        <p:spPr>
          <a:xfrm>
            <a:off x="7328321" y="3370514"/>
            <a:ext cx="1276170" cy="1314450"/>
          </a:xfrm>
          <a:prstGeom prst="roundRect">
            <a:avLst>
              <a:gd name="adj" fmla="val 8425"/>
            </a:avLst>
          </a:prstGeom>
          <a:noFill/>
          <a:ln w="25400">
            <a:solidFill>
              <a:schemeClr val="accent4">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lIns="68492" tIns="34250" rIns="68492" bIns="34250" rtlCol="0" anchor="ctr"/>
          <a:lstStyle/>
          <a:p>
            <a:pPr algn="ctr" defTabSz="685783"/>
            <a:endParaRPr lang="en-US" sz="1425" dirty="0">
              <a:solidFill>
                <a:prstClr val="white"/>
              </a:solidFill>
            </a:endParaRPr>
          </a:p>
        </p:txBody>
      </p:sp>
      <p:sp>
        <p:nvSpPr>
          <p:cNvPr id="12" name="TextBox 11"/>
          <p:cNvSpPr txBox="1"/>
          <p:nvPr/>
        </p:nvSpPr>
        <p:spPr>
          <a:xfrm>
            <a:off x="3005375" y="1636852"/>
            <a:ext cx="6062345" cy="443198"/>
          </a:xfrm>
          <a:prstGeom prst="rect">
            <a:avLst/>
          </a:prstGeom>
        </p:spPr>
        <p:txBody>
          <a:bodyPr vert="horz" lIns="0" tIns="0" rIns="0" bIns="0" rtlCol="0">
            <a:normAutofit/>
          </a:bodyPr>
          <a:lstStyle>
            <a:lvl1pPr lvl="0" indent="0">
              <a:lnSpc>
                <a:spcPct val="90000"/>
              </a:lnSpc>
              <a:spcBef>
                <a:spcPts val="700"/>
              </a:spcBef>
              <a:spcAft>
                <a:spcPts val="700"/>
              </a:spcAft>
              <a:buClr>
                <a:schemeClr val="accent1"/>
              </a:buClr>
              <a:buFont typeface="Arial" panose="020B0604020202020204" pitchFamily="34" charset="0"/>
              <a:buNone/>
              <a:defRPr b="1"/>
            </a:lvl1pPr>
            <a:lvl2pPr marL="0" lvl="1" indent="0">
              <a:lnSpc>
                <a:spcPct val="90000"/>
              </a:lnSpc>
              <a:spcBef>
                <a:spcPts val="0"/>
              </a:spcBef>
              <a:spcAft>
                <a:spcPts val="600"/>
              </a:spcAft>
              <a:buClr>
                <a:schemeClr val="accent1"/>
              </a:buClr>
              <a:buFont typeface="Arial" panose="020B0604020202020204" pitchFamily="34" charset="0"/>
              <a:buNone/>
              <a:defRPr sz="1400" b="0"/>
            </a:lvl2pPr>
            <a:lvl3pPr marL="174625" indent="-174625">
              <a:lnSpc>
                <a:spcPct val="90000"/>
              </a:lnSpc>
              <a:spcBef>
                <a:spcPts val="0"/>
              </a:spcBef>
              <a:spcAft>
                <a:spcPts val="600"/>
              </a:spcAft>
              <a:buClr>
                <a:schemeClr val="accent1"/>
              </a:buClr>
              <a:buFont typeface="Arial" panose="020B0604020202020204" pitchFamily="34" charset="0"/>
              <a:buChar char="●"/>
              <a:defRPr sz="1200" b="0"/>
            </a:lvl3pPr>
            <a:lvl4pPr marL="361950" indent="-165100">
              <a:lnSpc>
                <a:spcPct val="90000"/>
              </a:lnSpc>
              <a:spcBef>
                <a:spcPts val="0"/>
              </a:spcBef>
              <a:spcAft>
                <a:spcPts val="600"/>
              </a:spcAft>
              <a:buClr>
                <a:schemeClr val="accent1"/>
              </a:buClr>
              <a:buFont typeface="Arial" panose="020B0604020202020204" pitchFamily="34" charset="0"/>
              <a:buChar char="−"/>
              <a:tabLst>
                <a:tab pos="898525" algn="l"/>
              </a:tabLst>
              <a:defRPr sz="1100" b="0"/>
            </a:lvl4pPr>
            <a:lvl5pPr marL="536575" indent="-174625">
              <a:lnSpc>
                <a:spcPct val="90000"/>
              </a:lnSpc>
              <a:spcBef>
                <a:spcPts val="0"/>
              </a:spcBef>
              <a:spcAft>
                <a:spcPts val="600"/>
              </a:spcAft>
              <a:buClr>
                <a:schemeClr val="accent1"/>
              </a:buClr>
              <a:buFont typeface="Arial" panose="020B0604020202020204" pitchFamily="34" charset="0"/>
              <a:buChar char="●"/>
              <a:defRPr sz="1100" b="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ctr" defTabSz="685783">
              <a:buClr>
                <a:srgbClr val="6F263D"/>
              </a:buClr>
            </a:pPr>
            <a:r>
              <a:rPr lang="de-DE" sz="1200" dirty="0">
                <a:solidFill>
                  <a:prstClr val="black"/>
                </a:solidFill>
              </a:rPr>
              <a:t>Bei fast der Hälfte der Patienten mit maximaler </a:t>
            </a:r>
            <a:r>
              <a:rPr lang="de-DE" sz="1200" dirty="0" err="1">
                <a:solidFill>
                  <a:prstClr val="black"/>
                </a:solidFill>
              </a:rPr>
              <a:t>RAASi</a:t>
            </a:r>
            <a:r>
              <a:rPr lang="de-DE" sz="1200" dirty="0">
                <a:solidFill>
                  <a:prstClr val="black"/>
                </a:solidFill>
              </a:rPr>
              <a:t>-Dosis wurde die Behandlung nach einem </a:t>
            </a:r>
            <a:r>
              <a:rPr lang="de-DE" sz="1200" dirty="0" err="1">
                <a:solidFill>
                  <a:prstClr val="black"/>
                </a:solidFill>
              </a:rPr>
              <a:t>Hyperkaliämie</a:t>
            </a:r>
            <a:r>
              <a:rPr lang="de-DE" sz="1200" dirty="0">
                <a:solidFill>
                  <a:prstClr val="black"/>
                </a:solidFill>
              </a:rPr>
              <a:t>-Ereignis reduziert oder abgebrochen</a:t>
            </a:r>
            <a:endParaRPr lang="en-US" sz="1200" dirty="0">
              <a:solidFill>
                <a:prstClr val="black"/>
              </a:solidFill>
            </a:endParaRPr>
          </a:p>
        </p:txBody>
      </p:sp>
      <p:sp>
        <p:nvSpPr>
          <p:cNvPr id="17" name="TextBox 16"/>
          <p:cNvSpPr txBox="1"/>
          <p:nvPr/>
        </p:nvSpPr>
        <p:spPr>
          <a:xfrm>
            <a:off x="3289300" y="5687686"/>
            <a:ext cx="2806700" cy="192216"/>
          </a:xfrm>
          <a:prstGeom prst="rect">
            <a:avLst/>
          </a:prstGeom>
          <a:noFill/>
        </p:spPr>
        <p:txBody>
          <a:bodyPr wrap="square" lIns="68492" tIns="34250" rIns="68492" bIns="34250" rtlCol="0">
            <a:spAutoFit/>
          </a:bodyPr>
          <a:lstStyle/>
          <a:p>
            <a:pPr algn="ctr" defTabSz="685783"/>
            <a:r>
              <a:rPr lang="en-GB" sz="788" dirty="0">
                <a:solidFill>
                  <a:prstClr val="black"/>
                </a:solidFill>
              </a:rPr>
              <a:t>(23.556 </a:t>
            </a:r>
            <a:r>
              <a:rPr lang="en-GB" sz="788" dirty="0" err="1">
                <a:solidFill>
                  <a:prstClr val="black"/>
                </a:solidFill>
              </a:rPr>
              <a:t>Hyperkaliämie</a:t>
            </a:r>
            <a:r>
              <a:rPr lang="en-GB" sz="788" dirty="0">
                <a:solidFill>
                  <a:prstClr val="black"/>
                </a:solidFill>
              </a:rPr>
              <a:t> </a:t>
            </a:r>
            <a:r>
              <a:rPr lang="en-GB" sz="788" dirty="0" err="1">
                <a:solidFill>
                  <a:prstClr val="black"/>
                </a:solidFill>
              </a:rPr>
              <a:t>Ereignisse</a:t>
            </a:r>
            <a:r>
              <a:rPr lang="en-GB" sz="788" dirty="0">
                <a:solidFill>
                  <a:prstClr val="black"/>
                </a:solidFill>
              </a:rPr>
              <a:t>)</a:t>
            </a:r>
          </a:p>
        </p:txBody>
      </p:sp>
      <p:sp>
        <p:nvSpPr>
          <p:cNvPr id="18" name="TextBox 17"/>
          <p:cNvSpPr txBox="1"/>
          <p:nvPr/>
        </p:nvSpPr>
        <p:spPr>
          <a:xfrm>
            <a:off x="6219302" y="5734188"/>
            <a:ext cx="2787592" cy="192216"/>
          </a:xfrm>
          <a:prstGeom prst="rect">
            <a:avLst/>
          </a:prstGeom>
          <a:noFill/>
        </p:spPr>
        <p:txBody>
          <a:bodyPr wrap="square" lIns="68492" tIns="34250" rIns="68492" bIns="34250" rtlCol="0">
            <a:spAutoFit/>
          </a:bodyPr>
          <a:lstStyle/>
          <a:p>
            <a:pPr algn="ctr" defTabSz="685783"/>
            <a:r>
              <a:rPr lang="en-GB" sz="788" dirty="0">
                <a:solidFill>
                  <a:prstClr val="black"/>
                </a:solidFill>
              </a:rPr>
              <a:t>(11.608 </a:t>
            </a:r>
            <a:r>
              <a:rPr lang="en-GB" sz="788" dirty="0" err="1">
                <a:solidFill>
                  <a:prstClr val="black"/>
                </a:solidFill>
              </a:rPr>
              <a:t>Hyperkaliämie</a:t>
            </a:r>
            <a:r>
              <a:rPr lang="en-GB" sz="788" dirty="0">
                <a:solidFill>
                  <a:prstClr val="black"/>
                </a:solidFill>
              </a:rPr>
              <a:t> </a:t>
            </a:r>
            <a:r>
              <a:rPr lang="en-GB" sz="788" dirty="0" err="1">
                <a:solidFill>
                  <a:prstClr val="black"/>
                </a:solidFill>
              </a:rPr>
              <a:t>Ereignisse</a:t>
            </a:r>
            <a:r>
              <a:rPr lang="en-GB" sz="788" dirty="0">
                <a:solidFill>
                  <a:prstClr val="black"/>
                </a:solidFill>
              </a:rPr>
              <a:t>)</a:t>
            </a:r>
          </a:p>
        </p:txBody>
      </p:sp>
      <p:sp>
        <p:nvSpPr>
          <p:cNvPr id="19" name="Left Bracket 18"/>
          <p:cNvSpPr/>
          <p:nvPr/>
        </p:nvSpPr>
        <p:spPr>
          <a:xfrm rot="5400000">
            <a:off x="5138686" y="3219636"/>
            <a:ext cx="108012" cy="594066"/>
          </a:xfrm>
          <a:prstGeom prst="leftBracket">
            <a:avLst/>
          </a:prstGeom>
          <a:noFill/>
          <a:ln w="19050">
            <a:solidFill>
              <a:schemeClr val="accent4">
                <a:lumMod val="75000"/>
              </a:schemeClr>
            </a:solidFill>
            <a:prstDash val="solid"/>
          </a:ln>
          <a:effectLst/>
        </p:spPr>
        <p:style>
          <a:lnRef idx="1">
            <a:schemeClr val="accent1"/>
          </a:lnRef>
          <a:fillRef idx="3">
            <a:schemeClr val="accent1"/>
          </a:fillRef>
          <a:effectRef idx="2">
            <a:schemeClr val="accent1"/>
          </a:effectRef>
          <a:fontRef idx="minor">
            <a:schemeClr val="lt1"/>
          </a:fontRef>
        </p:style>
        <p:txBody>
          <a:bodyPr lIns="68492" tIns="34250" rIns="68492" bIns="34250" rtlCol="0" anchor="ctr"/>
          <a:lstStyle/>
          <a:p>
            <a:pPr algn="ctr" defTabSz="685783"/>
            <a:endParaRPr lang="en-GB" sz="1425">
              <a:solidFill>
                <a:prstClr val="white"/>
              </a:solidFill>
            </a:endParaRPr>
          </a:p>
        </p:txBody>
      </p:sp>
      <p:sp>
        <p:nvSpPr>
          <p:cNvPr id="20" name="TextBox 19"/>
          <p:cNvSpPr txBox="1"/>
          <p:nvPr/>
        </p:nvSpPr>
        <p:spPr>
          <a:xfrm>
            <a:off x="4825092" y="3123027"/>
            <a:ext cx="766853" cy="350350"/>
          </a:xfrm>
          <a:prstGeom prst="rect">
            <a:avLst/>
          </a:prstGeom>
          <a:noFill/>
        </p:spPr>
        <p:txBody>
          <a:bodyPr wrap="square" lIns="68579" tIns="34289" rIns="68579" bIns="34289" rtlCol="0">
            <a:spAutoFit/>
          </a:bodyPr>
          <a:lstStyle/>
          <a:p>
            <a:pPr algn="ctr" defTabSz="685783"/>
            <a:r>
              <a:rPr lang="en-GB" b="1" dirty="0">
                <a:solidFill>
                  <a:schemeClr val="accent2"/>
                </a:solidFill>
                <a:cs typeface="Arial" panose="020B0604020202020204" pitchFamily="34" charset="0"/>
              </a:rPr>
              <a:t>38%</a:t>
            </a:r>
          </a:p>
        </p:txBody>
      </p:sp>
      <p:sp>
        <p:nvSpPr>
          <p:cNvPr id="21" name="Left Bracket 20"/>
          <p:cNvSpPr/>
          <p:nvPr/>
        </p:nvSpPr>
        <p:spPr>
          <a:xfrm rot="5400000">
            <a:off x="7912213" y="2958629"/>
            <a:ext cx="108012" cy="594066"/>
          </a:xfrm>
          <a:prstGeom prst="leftBracket">
            <a:avLst/>
          </a:prstGeom>
          <a:noFill/>
          <a:ln w="19050">
            <a:solidFill>
              <a:schemeClr val="accent4">
                <a:lumMod val="75000"/>
              </a:schemeClr>
            </a:solidFill>
            <a:prstDash val="solid"/>
          </a:ln>
          <a:effectLst/>
        </p:spPr>
        <p:style>
          <a:lnRef idx="1">
            <a:schemeClr val="accent1"/>
          </a:lnRef>
          <a:fillRef idx="3">
            <a:schemeClr val="accent1"/>
          </a:fillRef>
          <a:effectRef idx="2">
            <a:schemeClr val="accent1"/>
          </a:effectRef>
          <a:fontRef idx="minor">
            <a:schemeClr val="lt1"/>
          </a:fontRef>
        </p:style>
        <p:txBody>
          <a:bodyPr lIns="68492" tIns="34250" rIns="68492" bIns="34250" rtlCol="0" anchor="ctr"/>
          <a:lstStyle/>
          <a:p>
            <a:pPr algn="ctr" defTabSz="685783"/>
            <a:endParaRPr lang="en-GB" sz="1425">
              <a:solidFill>
                <a:srgbClr val="56B7E6">
                  <a:lumMod val="75000"/>
                </a:srgbClr>
              </a:solidFill>
            </a:endParaRPr>
          </a:p>
        </p:txBody>
      </p:sp>
      <p:sp>
        <p:nvSpPr>
          <p:cNvPr id="22" name="TextBox 21"/>
          <p:cNvSpPr txBox="1"/>
          <p:nvPr/>
        </p:nvSpPr>
        <p:spPr>
          <a:xfrm>
            <a:off x="7669186" y="2848859"/>
            <a:ext cx="704248" cy="350350"/>
          </a:xfrm>
          <a:prstGeom prst="rect">
            <a:avLst/>
          </a:prstGeom>
          <a:noFill/>
        </p:spPr>
        <p:txBody>
          <a:bodyPr wrap="square" lIns="68579" tIns="34289" rIns="68579" bIns="34289" rtlCol="0">
            <a:spAutoFit/>
          </a:bodyPr>
          <a:lstStyle/>
          <a:p>
            <a:pPr defTabSz="685783"/>
            <a:r>
              <a:rPr lang="en-GB" b="1" dirty="0">
                <a:solidFill>
                  <a:schemeClr val="accent2"/>
                </a:solidFill>
                <a:cs typeface="Arial" panose="020B0604020202020204" pitchFamily="34" charset="0"/>
              </a:rPr>
              <a:t>47%</a:t>
            </a:r>
          </a:p>
        </p:txBody>
      </p:sp>
      <p:sp>
        <p:nvSpPr>
          <p:cNvPr id="23" name="Textfeld 22">
            <a:extLst>
              <a:ext uri="{FF2B5EF4-FFF2-40B4-BE49-F238E27FC236}">
                <a16:creationId xmlns:a16="http://schemas.microsoft.com/office/drawing/2014/main" id="{8772D1C9-BA4C-45C6-B04A-0FD711DAF20D}"/>
              </a:ext>
            </a:extLst>
          </p:cNvPr>
          <p:cNvSpPr txBox="1"/>
          <p:nvPr/>
        </p:nvSpPr>
        <p:spPr>
          <a:xfrm>
            <a:off x="4531920" y="6555057"/>
            <a:ext cx="4598276" cy="248466"/>
          </a:xfrm>
          <a:prstGeom prst="rect">
            <a:avLst/>
          </a:prstGeom>
        </p:spPr>
        <p:txBody>
          <a:bodyPr wrap="square">
            <a:spAutoFit/>
          </a:bodyPr>
          <a:lstStyle>
            <a:defPPr>
              <a:defRPr lang="de-DE"/>
            </a:defPPr>
            <a:lvl1pPr algn="r">
              <a:defRPr sz="1000">
                <a:solidFill>
                  <a:srgbClr val="00799B"/>
                </a:solidFill>
                <a:latin typeface="+mj-lt"/>
                <a:cs typeface="Arial" panose="020B0604020202020204" pitchFamily="34" charset="0"/>
              </a:defRPr>
            </a:lvl1pPr>
          </a:lstStyle>
          <a:p>
            <a:r>
              <a:rPr lang="en-IN" dirty="0"/>
              <a:t>Epstein M, et al. Am J </a:t>
            </a:r>
            <a:r>
              <a:rPr lang="en-IN" dirty="0" err="1"/>
              <a:t>Manag</a:t>
            </a:r>
            <a:r>
              <a:rPr lang="en-IN" dirty="0"/>
              <a:t> Care. 2015;21:S212–20</a:t>
            </a:r>
            <a:r>
              <a:rPr lang="en-US" dirty="0"/>
              <a:t>.</a:t>
            </a:r>
            <a:endParaRPr lang="en-GB" dirty="0"/>
          </a:p>
        </p:txBody>
      </p:sp>
    </p:spTree>
    <p:extLst>
      <p:ext uri="{BB962C8B-B14F-4D97-AF65-F5344CB8AC3E}">
        <p14:creationId xmlns:p14="http://schemas.microsoft.com/office/powerpoint/2010/main" val="351392194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z="1875" dirty="0" err="1"/>
              <a:t>Hyperkaliämie</a:t>
            </a:r>
            <a:r>
              <a:rPr lang="en-GB" sz="1875" dirty="0"/>
              <a:t> – oft </a:t>
            </a:r>
            <a:r>
              <a:rPr lang="en-GB" sz="1875" dirty="0" err="1"/>
              <a:t>kein</a:t>
            </a:r>
            <a:r>
              <a:rPr lang="en-GB" sz="1875" dirty="0"/>
              <a:t> </a:t>
            </a:r>
            <a:r>
              <a:rPr lang="en-GB" sz="1875" dirty="0" err="1"/>
              <a:t>Einzelfall</a:t>
            </a:r>
            <a:endParaRPr lang="en-GB" sz="1875" dirty="0"/>
          </a:p>
        </p:txBody>
      </p:sp>
      <p:grpSp>
        <p:nvGrpSpPr>
          <p:cNvPr id="9" name="Group 8"/>
          <p:cNvGrpSpPr/>
          <p:nvPr/>
        </p:nvGrpSpPr>
        <p:grpSpPr>
          <a:xfrm>
            <a:off x="3205040" y="2128016"/>
            <a:ext cx="5623304" cy="2562368"/>
            <a:chOff x="1215844" y="1555130"/>
            <a:chExt cx="7003986" cy="3416490"/>
          </a:xfrm>
        </p:grpSpPr>
        <p:sp>
          <p:nvSpPr>
            <p:cNvPr id="35" name="object 25"/>
            <p:cNvSpPr txBox="1"/>
            <p:nvPr/>
          </p:nvSpPr>
          <p:spPr>
            <a:xfrm>
              <a:off x="1215844" y="1555130"/>
              <a:ext cx="7003986" cy="3416490"/>
            </a:xfrm>
            <a:prstGeom prst="rect">
              <a:avLst/>
            </a:prstGeom>
          </p:spPr>
          <p:txBody>
            <a:bodyPr vert="horz" wrap="square" lIns="0" tIns="0" rIns="0" bIns="0" rtlCol="0">
              <a:spAutoFit/>
            </a:bodyPr>
            <a:lstStyle/>
            <a:p>
              <a:pPr marL="9525">
                <a:defRPr/>
              </a:pPr>
              <a:r>
                <a:rPr sz="9000" b="1" spc="-585" dirty="0">
                  <a:solidFill>
                    <a:schemeClr val="accent4">
                      <a:lumMod val="50000"/>
                    </a:schemeClr>
                  </a:solidFill>
                  <a:ea typeface="Batang" panose="02030600000101010101" pitchFamily="18" charset="-127"/>
                  <a:cs typeface="Calibri"/>
                </a:rPr>
                <a:t>5</a:t>
              </a:r>
              <a:r>
                <a:rPr lang="de-DE" sz="9000" b="1" spc="-585" dirty="0">
                  <a:solidFill>
                    <a:schemeClr val="accent4">
                      <a:lumMod val="50000"/>
                    </a:schemeClr>
                  </a:solidFill>
                  <a:ea typeface="Batang" panose="02030600000101010101" pitchFamily="18" charset="-127"/>
                  <a:cs typeface="Calibri"/>
                </a:rPr>
                <a:t>0</a:t>
              </a:r>
              <a:r>
                <a:rPr sz="9000" b="1" spc="-585" dirty="0">
                  <a:solidFill>
                    <a:schemeClr val="accent4">
                      <a:lumMod val="50000"/>
                    </a:schemeClr>
                  </a:solidFill>
                  <a:ea typeface="Batang" panose="02030600000101010101" pitchFamily="18" charset="-127"/>
                  <a:cs typeface="Calibri"/>
                </a:rPr>
                <a:t>%</a:t>
              </a:r>
              <a:endParaRPr lang="en-GB" sz="9000" dirty="0">
                <a:solidFill>
                  <a:schemeClr val="accent4">
                    <a:lumMod val="50000"/>
                  </a:schemeClr>
                </a:solidFill>
                <a:ea typeface="Batang" panose="02030600000101010101" pitchFamily="18" charset="-127"/>
                <a:cs typeface="Calibri"/>
              </a:endParaRPr>
            </a:p>
            <a:p>
              <a:pPr marL="9525">
                <a:defRPr/>
              </a:pPr>
              <a:endParaRPr lang="en-GB" sz="1200" b="1" spc="19" dirty="0">
                <a:solidFill>
                  <a:srgbClr val="005CB6"/>
                </a:solidFill>
                <a:cs typeface="Calibri"/>
              </a:endParaRPr>
            </a:p>
            <a:p>
              <a:pPr marL="9525" algn="ctr">
                <a:defRPr/>
              </a:pPr>
              <a:r>
                <a:rPr lang="de-DE" sz="2100" b="1" spc="19" dirty="0">
                  <a:solidFill>
                    <a:schemeClr val="accent4">
                      <a:lumMod val="75000"/>
                    </a:schemeClr>
                  </a:solidFill>
                  <a:cs typeface="Calibri"/>
                </a:rPr>
                <a:t>mit Hyperkaliämie</a:t>
              </a:r>
              <a:r>
                <a:rPr lang="de-DE" sz="2100" b="1" spc="19" baseline="30000" dirty="0">
                  <a:solidFill>
                    <a:schemeClr val="accent4">
                      <a:lumMod val="75000"/>
                    </a:schemeClr>
                  </a:solidFill>
                  <a:cs typeface="Calibri"/>
                </a:rPr>
                <a:t> </a:t>
              </a:r>
              <a:r>
                <a:rPr lang="de-DE" sz="2100" b="1" spc="19" dirty="0">
                  <a:solidFill>
                    <a:schemeClr val="accent4">
                      <a:lumMod val="75000"/>
                    </a:schemeClr>
                  </a:solidFill>
                  <a:cs typeface="Calibri"/>
                </a:rPr>
                <a:t>(</a:t>
              </a:r>
              <a:r>
                <a:rPr lang="en-GB" sz="2100" b="1" spc="19" dirty="0">
                  <a:solidFill>
                    <a:schemeClr val="accent4">
                      <a:lumMod val="75000"/>
                    </a:schemeClr>
                  </a:solidFill>
                  <a:cs typeface="Calibri"/>
                </a:rPr>
                <a:t>≥5.5 mmol/l) </a:t>
              </a:r>
              <a:br>
                <a:rPr lang="en-GB" sz="2100" b="1" spc="19" dirty="0">
                  <a:solidFill>
                    <a:schemeClr val="accent4">
                      <a:lumMod val="75000"/>
                    </a:schemeClr>
                  </a:solidFill>
                  <a:cs typeface="Calibri"/>
                </a:rPr>
              </a:br>
              <a:r>
                <a:rPr lang="de-DE" sz="2100" b="1" spc="19" dirty="0">
                  <a:solidFill>
                    <a:schemeClr val="accent4">
                      <a:lumMod val="75000"/>
                    </a:schemeClr>
                  </a:solidFill>
                  <a:cs typeface="Calibri"/>
                </a:rPr>
                <a:t>hatten ≥ Rezidive in 1 Jahr</a:t>
              </a:r>
              <a:endParaRPr sz="2100" baseline="30000" dirty="0">
                <a:solidFill>
                  <a:schemeClr val="accent4">
                    <a:lumMod val="75000"/>
                  </a:schemeClr>
                </a:solidFill>
                <a:cs typeface="Calibri"/>
              </a:endParaRPr>
            </a:p>
          </p:txBody>
        </p:sp>
        <p:sp>
          <p:nvSpPr>
            <p:cNvPr id="10" name="object 2"/>
            <p:cNvSpPr/>
            <p:nvPr/>
          </p:nvSpPr>
          <p:spPr>
            <a:xfrm>
              <a:off x="7735906" y="1848508"/>
              <a:ext cx="302864" cy="609040"/>
            </a:xfrm>
            <a:custGeom>
              <a:avLst/>
              <a:gdLst/>
              <a:ahLst/>
              <a:cxnLst/>
              <a:rect l="l" t="t" r="r" b="b"/>
              <a:pathLst>
                <a:path w="238125" h="521335">
                  <a:moveTo>
                    <a:pt x="184721" y="176796"/>
                  </a:moveTo>
                  <a:lnTo>
                    <a:pt x="56197" y="176796"/>
                  </a:lnTo>
                  <a:lnTo>
                    <a:pt x="56197" y="521220"/>
                  </a:lnTo>
                  <a:lnTo>
                    <a:pt x="112763" y="521220"/>
                  </a:lnTo>
                  <a:lnTo>
                    <a:pt x="112763" y="336511"/>
                  </a:lnTo>
                  <a:lnTo>
                    <a:pt x="184721" y="336511"/>
                  </a:lnTo>
                  <a:lnTo>
                    <a:pt x="184721" y="176796"/>
                  </a:lnTo>
                  <a:close/>
                </a:path>
                <a:path w="238125" h="521335">
                  <a:moveTo>
                    <a:pt x="184721" y="336511"/>
                  </a:moveTo>
                  <a:lnTo>
                    <a:pt x="125247" y="336511"/>
                  </a:lnTo>
                  <a:lnTo>
                    <a:pt x="125247" y="521220"/>
                  </a:lnTo>
                  <a:lnTo>
                    <a:pt x="184721" y="521220"/>
                  </a:lnTo>
                  <a:lnTo>
                    <a:pt x="184721" y="336511"/>
                  </a:lnTo>
                  <a:close/>
                </a:path>
                <a:path w="238125" h="521335">
                  <a:moveTo>
                    <a:pt x="198335" y="128130"/>
                  </a:moveTo>
                  <a:lnTo>
                    <a:pt x="39674" y="128130"/>
                  </a:lnTo>
                  <a:lnTo>
                    <a:pt x="24228" y="131246"/>
                  </a:lnTo>
                  <a:lnTo>
                    <a:pt x="11617" y="139747"/>
                  </a:lnTo>
                  <a:lnTo>
                    <a:pt x="3116" y="152358"/>
                  </a:lnTo>
                  <a:lnTo>
                    <a:pt x="0" y="167805"/>
                  </a:lnTo>
                  <a:lnTo>
                    <a:pt x="0" y="312115"/>
                  </a:lnTo>
                  <a:lnTo>
                    <a:pt x="43700" y="312115"/>
                  </a:lnTo>
                  <a:lnTo>
                    <a:pt x="43700" y="176796"/>
                  </a:lnTo>
                  <a:lnTo>
                    <a:pt x="237998" y="176796"/>
                  </a:lnTo>
                  <a:lnTo>
                    <a:pt x="237998" y="167805"/>
                  </a:lnTo>
                  <a:lnTo>
                    <a:pt x="234881" y="152358"/>
                  </a:lnTo>
                  <a:lnTo>
                    <a:pt x="226382" y="139747"/>
                  </a:lnTo>
                  <a:lnTo>
                    <a:pt x="213775" y="131246"/>
                  </a:lnTo>
                  <a:lnTo>
                    <a:pt x="198335" y="128130"/>
                  </a:lnTo>
                  <a:close/>
                </a:path>
                <a:path w="238125" h="521335">
                  <a:moveTo>
                    <a:pt x="237998" y="176796"/>
                  </a:moveTo>
                  <a:lnTo>
                    <a:pt x="197205" y="176796"/>
                  </a:lnTo>
                  <a:lnTo>
                    <a:pt x="197205" y="312115"/>
                  </a:lnTo>
                  <a:lnTo>
                    <a:pt x="237998" y="312115"/>
                  </a:lnTo>
                  <a:lnTo>
                    <a:pt x="237998" y="176796"/>
                  </a:lnTo>
                  <a:close/>
                </a:path>
                <a:path w="238125" h="521335">
                  <a:moveTo>
                    <a:pt x="118999" y="0"/>
                  </a:moveTo>
                  <a:lnTo>
                    <a:pt x="94062" y="5035"/>
                  </a:lnTo>
                  <a:lnTo>
                    <a:pt x="73701" y="18767"/>
                  </a:lnTo>
                  <a:lnTo>
                    <a:pt x="59973" y="39133"/>
                  </a:lnTo>
                  <a:lnTo>
                    <a:pt x="54940" y="64071"/>
                  </a:lnTo>
                  <a:lnTo>
                    <a:pt x="59973" y="89007"/>
                  </a:lnTo>
                  <a:lnTo>
                    <a:pt x="73701" y="109369"/>
                  </a:lnTo>
                  <a:lnTo>
                    <a:pt x="94062" y="123096"/>
                  </a:lnTo>
                  <a:lnTo>
                    <a:pt x="118999" y="128130"/>
                  </a:lnTo>
                  <a:lnTo>
                    <a:pt x="143937" y="123096"/>
                  </a:lnTo>
                  <a:lnTo>
                    <a:pt x="164303" y="109369"/>
                  </a:lnTo>
                  <a:lnTo>
                    <a:pt x="178034" y="89007"/>
                  </a:lnTo>
                  <a:lnTo>
                    <a:pt x="183070" y="64071"/>
                  </a:lnTo>
                  <a:lnTo>
                    <a:pt x="178034" y="39133"/>
                  </a:lnTo>
                  <a:lnTo>
                    <a:pt x="164303" y="18767"/>
                  </a:lnTo>
                  <a:lnTo>
                    <a:pt x="143937" y="5035"/>
                  </a:lnTo>
                  <a:lnTo>
                    <a:pt x="118999" y="0"/>
                  </a:lnTo>
                  <a:close/>
                </a:path>
              </a:pathLst>
            </a:custGeom>
            <a:solidFill>
              <a:schemeClr val="accent2"/>
            </a:solidFill>
          </p:spPr>
          <p:txBody>
            <a:bodyPr wrap="square" lIns="0" tIns="0" rIns="0" bIns="0" rtlCol="0"/>
            <a:lstStyle/>
            <a:p>
              <a:pPr>
                <a:defRPr/>
              </a:pPr>
              <a:endParaRPr dirty="0">
                <a:solidFill>
                  <a:prstClr val="black"/>
                </a:solidFill>
              </a:endParaRPr>
            </a:p>
          </p:txBody>
        </p:sp>
        <p:sp>
          <p:nvSpPr>
            <p:cNvPr id="11" name="object 3"/>
            <p:cNvSpPr/>
            <p:nvPr/>
          </p:nvSpPr>
          <p:spPr>
            <a:xfrm>
              <a:off x="7356901" y="1848508"/>
              <a:ext cx="302864" cy="609040"/>
            </a:xfrm>
            <a:custGeom>
              <a:avLst/>
              <a:gdLst/>
              <a:ahLst/>
              <a:cxnLst/>
              <a:rect l="l" t="t" r="r" b="b"/>
              <a:pathLst>
                <a:path w="238125" h="521335">
                  <a:moveTo>
                    <a:pt x="184708" y="176796"/>
                  </a:moveTo>
                  <a:lnTo>
                    <a:pt x="56197" y="176796"/>
                  </a:lnTo>
                  <a:lnTo>
                    <a:pt x="56197" y="521220"/>
                  </a:lnTo>
                  <a:lnTo>
                    <a:pt x="112750" y="521220"/>
                  </a:lnTo>
                  <a:lnTo>
                    <a:pt x="112750" y="336511"/>
                  </a:lnTo>
                  <a:lnTo>
                    <a:pt x="184708" y="336511"/>
                  </a:lnTo>
                  <a:lnTo>
                    <a:pt x="184708" y="176796"/>
                  </a:lnTo>
                  <a:close/>
                </a:path>
                <a:path w="238125" h="521335">
                  <a:moveTo>
                    <a:pt x="184708" y="336511"/>
                  </a:moveTo>
                  <a:lnTo>
                    <a:pt x="125234" y="336511"/>
                  </a:lnTo>
                  <a:lnTo>
                    <a:pt x="125234" y="521220"/>
                  </a:lnTo>
                  <a:lnTo>
                    <a:pt x="184708" y="521220"/>
                  </a:lnTo>
                  <a:lnTo>
                    <a:pt x="184708" y="336511"/>
                  </a:lnTo>
                  <a:close/>
                </a:path>
                <a:path w="238125" h="521335">
                  <a:moveTo>
                    <a:pt x="198323" y="128130"/>
                  </a:moveTo>
                  <a:lnTo>
                    <a:pt x="39662" y="128130"/>
                  </a:lnTo>
                  <a:lnTo>
                    <a:pt x="24222" y="131246"/>
                  </a:lnTo>
                  <a:lnTo>
                    <a:pt x="11615" y="139747"/>
                  </a:lnTo>
                  <a:lnTo>
                    <a:pt x="3116" y="152358"/>
                  </a:lnTo>
                  <a:lnTo>
                    <a:pt x="0" y="167805"/>
                  </a:lnTo>
                  <a:lnTo>
                    <a:pt x="0" y="312115"/>
                  </a:lnTo>
                  <a:lnTo>
                    <a:pt x="43700" y="312115"/>
                  </a:lnTo>
                  <a:lnTo>
                    <a:pt x="43700" y="176796"/>
                  </a:lnTo>
                  <a:lnTo>
                    <a:pt x="237997" y="176796"/>
                  </a:lnTo>
                  <a:lnTo>
                    <a:pt x="237997" y="167805"/>
                  </a:lnTo>
                  <a:lnTo>
                    <a:pt x="234881" y="152358"/>
                  </a:lnTo>
                  <a:lnTo>
                    <a:pt x="226380" y="139747"/>
                  </a:lnTo>
                  <a:lnTo>
                    <a:pt x="213769" y="131246"/>
                  </a:lnTo>
                  <a:lnTo>
                    <a:pt x="198323" y="128130"/>
                  </a:lnTo>
                  <a:close/>
                </a:path>
                <a:path w="238125" h="521335">
                  <a:moveTo>
                    <a:pt x="237997" y="176796"/>
                  </a:moveTo>
                  <a:lnTo>
                    <a:pt x="197205" y="176796"/>
                  </a:lnTo>
                  <a:lnTo>
                    <a:pt x="197205" y="312115"/>
                  </a:lnTo>
                  <a:lnTo>
                    <a:pt x="237997" y="312115"/>
                  </a:lnTo>
                  <a:lnTo>
                    <a:pt x="237997" y="176796"/>
                  </a:lnTo>
                  <a:close/>
                </a:path>
                <a:path w="238125" h="521335">
                  <a:moveTo>
                    <a:pt x="118998" y="0"/>
                  </a:moveTo>
                  <a:lnTo>
                    <a:pt x="94060" y="5035"/>
                  </a:lnTo>
                  <a:lnTo>
                    <a:pt x="73694" y="18767"/>
                  </a:lnTo>
                  <a:lnTo>
                    <a:pt x="59963" y="39133"/>
                  </a:lnTo>
                  <a:lnTo>
                    <a:pt x="54927" y="64071"/>
                  </a:lnTo>
                  <a:lnTo>
                    <a:pt x="59963" y="89007"/>
                  </a:lnTo>
                  <a:lnTo>
                    <a:pt x="73694" y="109369"/>
                  </a:lnTo>
                  <a:lnTo>
                    <a:pt x="94060" y="123096"/>
                  </a:lnTo>
                  <a:lnTo>
                    <a:pt x="118998" y="128130"/>
                  </a:lnTo>
                  <a:lnTo>
                    <a:pt x="143935" y="123096"/>
                  </a:lnTo>
                  <a:lnTo>
                    <a:pt x="164296" y="109369"/>
                  </a:lnTo>
                  <a:lnTo>
                    <a:pt x="178024" y="89007"/>
                  </a:lnTo>
                  <a:lnTo>
                    <a:pt x="183057" y="64071"/>
                  </a:lnTo>
                  <a:lnTo>
                    <a:pt x="178024" y="39133"/>
                  </a:lnTo>
                  <a:lnTo>
                    <a:pt x="164296" y="18767"/>
                  </a:lnTo>
                  <a:lnTo>
                    <a:pt x="143935" y="5035"/>
                  </a:lnTo>
                  <a:lnTo>
                    <a:pt x="118998" y="0"/>
                  </a:lnTo>
                  <a:close/>
                </a:path>
              </a:pathLst>
            </a:custGeom>
            <a:solidFill>
              <a:schemeClr val="accent2"/>
            </a:solidFill>
          </p:spPr>
          <p:txBody>
            <a:bodyPr wrap="square" lIns="0" tIns="0" rIns="0" bIns="0" rtlCol="0"/>
            <a:lstStyle/>
            <a:p>
              <a:pPr>
                <a:defRPr/>
              </a:pPr>
              <a:endParaRPr dirty="0">
                <a:solidFill>
                  <a:prstClr val="black"/>
                </a:solidFill>
              </a:endParaRPr>
            </a:p>
          </p:txBody>
        </p:sp>
        <p:sp>
          <p:nvSpPr>
            <p:cNvPr id="12" name="object 4"/>
            <p:cNvSpPr/>
            <p:nvPr/>
          </p:nvSpPr>
          <p:spPr>
            <a:xfrm>
              <a:off x="6977879" y="1848508"/>
              <a:ext cx="302864" cy="609040"/>
            </a:xfrm>
            <a:custGeom>
              <a:avLst/>
              <a:gdLst/>
              <a:ahLst/>
              <a:cxnLst/>
              <a:rect l="l" t="t" r="r" b="b"/>
              <a:pathLst>
                <a:path w="238125" h="521335">
                  <a:moveTo>
                    <a:pt x="184721" y="176796"/>
                  </a:moveTo>
                  <a:lnTo>
                    <a:pt x="56197" y="176796"/>
                  </a:lnTo>
                  <a:lnTo>
                    <a:pt x="56197" y="521220"/>
                  </a:lnTo>
                  <a:lnTo>
                    <a:pt x="112763" y="521220"/>
                  </a:lnTo>
                  <a:lnTo>
                    <a:pt x="112763" y="336511"/>
                  </a:lnTo>
                  <a:lnTo>
                    <a:pt x="184721" y="336511"/>
                  </a:lnTo>
                  <a:lnTo>
                    <a:pt x="184721" y="176796"/>
                  </a:lnTo>
                  <a:close/>
                </a:path>
                <a:path w="238125" h="521335">
                  <a:moveTo>
                    <a:pt x="184721" y="336511"/>
                  </a:moveTo>
                  <a:lnTo>
                    <a:pt x="125247" y="336511"/>
                  </a:lnTo>
                  <a:lnTo>
                    <a:pt x="125247" y="521220"/>
                  </a:lnTo>
                  <a:lnTo>
                    <a:pt x="184721" y="521220"/>
                  </a:lnTo>
                  <a:lnTo>
                    <a:pt x="184721" y="336511"/>
                  </a:lnTo>
                  <a:close/>
                </a:path>
                <a:path w="238125" h="521335">
                  <a:moveTo>
                    <a:pt x="198335" y="128130"/>
                  </a:moveTo>
                  <a:lnTo>
                    <a:pt x="39674" y="128130"/>
                  </a:lnTo>
                  <a:lnTo>
                    <a:pt x="24228" y="131246"/>
                  </a:lnTo>
                  <a:lnTo>
                    <a:pt x="11617" y="139747"/>
                  </a:lnTo>
                  <a:lnTo>
                    <a:pt x="3116" y="152358"/>
                  </a:lnTo>
                  <a:lnTo>
                    <a:pt x="0" y="167805"/>
                  </a:lnTo>
                  <a:lnTo>
                    <a:pt x="0" y="312115"/>
                  </a:lnTo>
                  <a:lnTo>
                    <a:pt x="43700" y="312115"/>
                  </a:lnTo>
                  <a:lnTo>
                    <a:pt x="43700" y="176796"/>
                  </a:lnTo>
                  <a:lnTo>
                    <a:pt x="237998" y="176796"/>
                  </a:lnTo>
                  <a:lnTo>
                    <a:pt x="237998" y="167805"/>
                  </a:lnTo>
                  <a:lnTo>
                    <a:pt x="234881" y="152358"/>
                  </a:lnTo>
                  <a:lnTo>
                    <a:pt x="226382" y="139747"/>
                  </a:lnTo>
                  <a:lnTo>
                    <a:pt x="213775" y="131246"/>
                  </a:lnTo>
                  <a:lnTo>
                    <a:pt x="198335" y="128130"/>
                  </a:lnTo>
                  <a:close/>
                </a:path>
                <a:path w="238125" h="521335">
                  <a:moveTo>
                    <a:pt x="237998" y="176796"/>
                  </a:moveTo>
                  <a:lnTo>
                    <a:pt x="197205" y="176796"/>
                  </a:lnTo>
                  <a:lnTo>
                    <a:pt x="197205" y="312115"/>
                  </a:lnTo>
                  <a:lnTo>
                    <a:pt x="237998" y="312115"/>
                  </a:lnTo>
                  <a:lnTo>
                    <a:pt x="237998" y="176796"/>
                  </a:lnTo>
                  <a:close/>
                </a:path>
                <a:path w="238125" h="521335">
                  <a:moveTo>
                    <a:pt x="118999" y="0"/>
                  </a:moveTo>
                  <a:lnTo>
                    <a:pt x="94068" y="5035"/>
                  </a:lnTo>
                  <a:lnTo>
                    <a:pt x="73706" y="18767"/>
                  </a:lnTo>
                  <a:lnTo>
                    <a:pt x="59975" y="39133"/>
                  </a:lnTo>
                  <a:lnTo>
                    <a:pt x="54940" y="64071"/>
                  </a:lnTo>
                  <a:lnTo>
                    <a:pt x="59975" y="89007"/>
                  </a:lnTo>
                  <a:lnTo>
                    <a:pt x="73706" y="109369"/>
                  </a:lnTo>
                  <a:lnTo>
                    <a:pt x="94068" y="123096"/>
                  </a:lnTo>
                  <a:lnTo>
                    <a:pt x="118999" y="128130"/>
                  </a:lnTo>
                  <a:lnTo>
                    <a:pt x="143937" y="123096"/>
                  </a:lnTo>
                  <a:lnTo>
                    <a:pt x="164303" y="109369"/>
                  </a:lnTo>
                  <a:lnTo>
                    <a:pt x="178034" y="89007"/>
                  </a:lnTo>
                  <a:lnTo>
                    <a:pt x="183070" y="64071"/>
                  </a:lnTo>
                  <a:lnTo>
                    <a:pt x="178034" y="39133"/>
                  </a:lnTo>
                  <a:lnTo>
                    <a:pt x="164303" y="18767"/>
                  </a:lnTo>
                  <a:lnTo>
                    <a:pt x="143937" y="5035"/>
                  </a:lnTo>
                  <a:lnTo>
                    <a:pt x="118999" y="0"/>
                  </a:lnTo>
                  <a:close/>
                </a:path>
              </a:pathLst>
            </a:custGeom>
            <a:solidFill>
              <a:schemeClr val="accent2"/>
            </a:solidFill>
          </p:spPr>
          <p:txBody>
            <a:bodyPr wrap="square" lIns="0" tIns="0" rIns="0" bIns="0" rtlCol="0"/>
            <a:lstStyle/>
            <a:p>
              <a:pPr>
                <a:defRPr/>
              </a:pPr>
              <a:endParaRPr dirty="0">
                <a:solidFill>
                  <a:prstClr val="black"/>
                </a:solidFill>
              </a:endParaRPr>
            </a:p>
          </p:txBody>
        </p:sp>
        <p:sp>
          <p:nvSpPr>
            <p:cNvPr id="13" name="object 5"/>
            <p:cNvSpPr/>
            <p:nvPr/>
          </p:nvSpPr>
          <p:spPr>
            <a:xfrm>
              <a:off x="6598875" y="1848508"/>
              <a:ext cx="302864" cy="609040"/>
            </a:xfrm>
            <a:custGeom>
              <a:avLst/>
              <a:gdLst/>
              <a:ahLst/>
              <a:cxnLst/>
              <a:rect l="l" t="t" r="r" b="b"/>
              <a:pathLst>
                <a:path w="238125" h="521335">
                  <a:moveTo>
                    <a:pt x="184721" y="176796"/>
                  </a:moveTo>
                  <a:lnTo>
                    <a:pt x="56197" y="176796"/>
                  </a:lnTo>
                  <a:lnTo>
                    <a:pt x="56197" y="521220"/>
                  </a:lnTo>
                  <a:lnTo>
                    <a:pt x="112750" y="521220"/>
                  </a:lnTo>
                  <a:lnTo>
                    <a:pt x="112750" y="336511"/>
                  </a:lnTo>
                  <a:lnTo>
                    <a:pt x="184721" y="336511"/>
                  </a:lnTo>
                  <a:lnTo>
                    <a:pt x="184721" y="176796"/>
                  </a:lnTo>
                  <a:close/>
                </a:path>
                <a:path w="238125" h="521335">
                  <a:moveTo>
                    <a:pt x="184721" y="336511"/>
                  </a:moveTo>
                  <a:lnTo>
                    <a:pt x="125247" y="336511"/>
                  </a:lnTo>
                  <a:lnTo>
                    <a:pt x="125247" y="521220"/>
                  </a:lnTo>
                  <a:lnTo>
                    <a:pt x="184721" y="521220"/>
                  </a:lnTo>
                  <a:lnTo>
                    <a:pt x="184721" y="336511"/>
                  </a:lnTo>
                  <a:close/>
                </a:path>
                <a:path w="238125" h="521335">
                  <a:moveTo>
                    <a:pt x="198323" y="128130"/>
                  </a:moveTo>
                  <a:lnTo>
                    <a:pt x="39662" y="128130"/>
                  </a:lnTo>
                  <a:lnTo>
                    <a:pt x="24222" y="131246"/>
                  </a:lnTo>
                  <a:lnTo>
                    <a:pt x="11615" y="139747"/>
                  </a:lnTo>
                  <a:lnTo>
                    <a:pt x="3116" y="152358"/>
                  </a:lnTo>
                  <a:lnTo>
                    <a:pt x="0" y="167805"/>
                  </a:lnTo>
                  <a:lnTo>
                    <a:pt x="0" y="312115"/>
                  </a:lnTo>
                  <a:lnTo>
                    <a:pt x="43700" y="312115"/>
                  </a:lnTo>
                  <a:lnTo>
                    <a:pt x="43700" y="176796"/>
                  </a:lnTo>
                  <a:lnTo>
                    <a:pt x="237997" y="176796"/>
                  </a:lnTo>
                  <a:lnTo>
                    <a:pt x="237997" y="167805"/>
                  </a:lnTo>
                  <a:lnTo>
                    <a:pt x="234881" y="152358"/>
                  </a:lnTo>
                  <a:lnTo>
                    <a:pt x="226380" y="139747"/>
                  </a:lnTo>
                  <a:lnTo>
                    <a:pt x="213769" y="131246"/>
                  </a:lnTo>
                  <a:lnTo>
                    <a:pt x="198323" y="128130"/>
                  </a:lnTo>
                  <a:close/>
                </a:path>
                <a:path w="238125" h="521335">
                  <a:moveTo>
                    <a:pt x="237997" y="176796"/>
                  </a:moveTo>
                  <a:lnTo>
                    <a:pt x="197205" y="176796"/>
                  </a:lnTo>
                  <a:lnTo>
                    <a:pt x="197205" y="312115"/>
                  </a:lnTo>
                  <a:lnTo>
                    <a:pt x="237997" y="312115"/>
                  </a:lnTo>
                  <a:lnTo>
                    <a:pt x="237997" y="176796"/>
                  </a:lnTo>
                  <a:close/>
                </a:path>
                <a:path w="238125" h="521335">
                  <a:moveTo>
                    <a:pt x="118998" y="0"/>
                  </a:moveTo>
                  <a:lnTo>
                    <a:pt x="94060" y="5035"/>
                  </a:lnTo>
                  <a:lnTo>
                    <a:pt x="73694" y="18767"/>
                  </a:lnTo>
                  <a:lnTo>
                    <a:pt x="59963" y="39133"/>
                  </a:lnTo>
                  <a:lnTo>
                    <a:pt x="54927" y="64071"/>
                  </a:lnTo>
                  <a:lnTo>
                    <a:pt x="59963" y="89007"/>
                  </a:lnTo>
                  <a:lnTo>
                    <a:pt x="73694" y="109369"/>
                  </a:lnTo>
                  <a:lnTo>
                    <a:pt x="94060" y="123096"/>
                  </a:lnTo>
                  <a:lnTo>
                    <a:pt x="118998" y="128130"/>
                  </a:lnTo>
                  <a:lnTo>
                    <a:pt x="143935" y="123096"/>
                  </a:lnTo>
                  <a:lnTo>
                    <a:pt x="164296" y="109369"/>
                  </a:lnTo>
                  <a:lnTo>
                    <a:pt x="178024" y="89007"/>
                  </a:lnTo>
                  <a:lnTo>
                    <a:pt x="183057" y="64071"/>
                  </a:lnTo>
                  <a:lnTo>
                    <a:pt x="178024" y="39133"/>
                  </a:lnTo>
                  <a:lnTo>
                    <a:pt x="164296" y="18767"/>
                  </a:lnTo>
                  <a:lnTo>
                    <a:pt x="143935" y="5035"/>
                  </a:lnTo>
                  <a:lnTo>
                    <a:pt x="118998" y="0"/>
                  </a:lnTo>
                  <a:close/>
                </a:path>
              </a:pathLst>
            </a:custGeom>
            <a:solidFill>
              <a:schemeClr val="accent2"/>
            </a:solidFill>
          </p:spPr>
          <p:txBody>
            <a:bodyPr wrap="square" lIns="0" tIns="0" rIns="0" bIns="0" rtlCol="0"/>
            <a:lstStyle/>
            <a:p>
              <a:pPr>
                <a:defRPr/>
              </a:pPr>
              <a:endParaRPr dirty="0">
                <a:solidFill>
                  <a:prstClr val="black"/>
                </a:solidFill>
              </a:endParaRPr>
            </a:p>
          </p:txBody>
        </p:sp>
        <p:sp>
          <p:nvSpPr>
            <p:cNvPr id="14" name="object 6"/>
            <p:cNvSpPr/>
            <p:nvPr/>
          </p:nvSpPr>
          <p:spPr>
            <a:xfrm>
              <a:off x="6219869" y="1848508"/>
              <a:ext cx="302864" cy="609040"/>
            </a:xfrm>
            <a:custGeom>
              <a:avLst/>
              <a:gdLst/>
              <a:ahLst/>
              <a:cxnLst/>
              <a:rect l="l" t="t" r="r" b="b"/>
              <a:pathLst>
                <a:path w="238125" h="521335">
                  <a:moveTo>
                    <a:pt x="184708" y="176796"/>
                  </a:moveTo>
                  <a:lnTo>
                    <a:pt x="56197" y="176796"/>
                  </a:lnTo>
                  <a:lnTo>
                    <a:pt x="56197" y="521220"/>
                  </a:lnTo>
                  <a:lnTo>
                    <a:pt x="112750" y="521220"/>
                  </a:lnTo>
                  <a:lnTo>
                    <a:pt x="112750" y="336511"/>
                  </a:lnTo>
                  <a:lnTo>
                    <a:pt x="184708" y="336511"/>
                  </a:lnTo>
                  <a:lnTo>
                    <a:pt x="184708" y="176796"/>
                  </a:lnTo>
                  <a:close/>
                </a:path>
                <a:path w="238125" h="521335">
                  <a:moveTo>
                    <a:pt x="184708" y="336511"/>
                  </a:moveTo>
                  <a:lnTo>
                    <a:pt x="125234" y="336511"/>
                  </a:lnTo>
                  <a:lnTo>
                    <a:pt x="125234" y="521220"/>
                  </a:lnTo>
                  <a:lnTo>
                    <a:pt x="184708" y="521220"/>
                  </a:lnTo>
                  <a:lnTo>
                    <a:pt x="184708" y="336511"/>
                  </a:lnTo>
                  <a:close/>
                </a:path>
                <a:path w="238125" h="521335">
                  <a:moveTo>
                    <a:pt x="198323" y="128130"/>
                  </a:moveTo>
                  <a:lnTo>
                    <a:pt x="39662" y="128130"/>
                  </a:lnTo>
                  <a:lnTo>
                    <a:pt x="24222" y="131246"/>
                  </a:lnTo>
                  <a:lnTo>
                    <a:pt x="11615" y="139747"/>
                  </a:lnTo>
                  <a:lnTo>
                    <a:pt x="3116" y="152358"/>
                  </a:lnTo>
                  <a:lnTo>
                    <a:pt x="0" y="167805"/>
                  </a:lnTo>
                  <a:lnTo>
                    <a:pt x="0" y="312115"/>
                  </a:lnTo>
                  <a:lnTo>
                    <a:pt x="43687" y="312115"/>
                  </a:lnTo>
                  <a:lnTo>
                    <a:pt x="43687" y="176796"/>
                  </a:lnTo>
                  <a:lnTo>
                    <a:pt x="237985" y="176796"/>
                  </a:lnTo>
                  <a:lnTo>
                    <a:pt x="237985" y="167805"/>
                  </a:lnTo>
                  <a:lnTo>
                    <a:pt x="234870" y="152358"/>
                  </a:lnTo>
                  <a:lnTo>
                    <a:pt x="226374" y="139747"/>
                  </a:lnTo>
                  <a:lnTo>
                    <a:pt x="213767" y="131246"/>
                  </a:lnTo>
                  <a:lnTo>
                    <a:pt x="198323" y="128130"/>
                  </a:lnTo>
                  <a:close/>
                </a:path>
                <a:path w="238125" h="521335">
                  <a:moveTo>
                    <a:pt x="237985" y="176796"/>
                  </a:moveTo>
                  <a:lnTo>
                    <a:pt x="197192" y="176796"/>
                  </a:lnTo>
                  <a:lnTo>
                    <a:pt x="197192" y="312115"/>
                  </a:lnTo>
                  <a:lnTo>
                    <a:pt x="237985" y="312115"/>
                  </a:lnTo>
                  <a:lnTo>
                    <a:pt x="237985" y="176796"/>
                  </a:lnTo>
                  <a:close/>
                </a:path>
                <a:path w="238125" h="521335">
                  <a:moveTo>
                    <a:pt x="118986" y="0"/>
                  </a:moveTo>
                  <a:lnTo>
                    <a:pt x="94055" y="5035"/>
                  </a:lnTo>
                  <a:lnTo>
                    <a:pt x="73693" y="18767"/>
                  </a:lnTo>
                  <a:lnTo>
                    <a:pt x="59962" y="39133"/>
                  </a:lnTo>
                  <a:lnTo>
                    <a:pt x="54927" y="64071"/>
                  </a:lnTo>
                  <a:lnTo>
                    <a:pt x="59962" y="89007"/>
                  </a:lnTo>
                  <a:lnTo>
                    <a:pt x="73693" y="109369"/>
                  </a:lnTo>
                  <a:lnTo>
                    <a:pt x="94055" y="123096"/>
                  </a:lnTo>
                  <a:lnTo>
                    <a:pt x="118986" y="128130"/>
                  </a:lnTo>
                  <a:lnTo>
                    <a:pt x="143924" y="123096"/>
                  </a:lnTo>
                  <a:lnTo>
                    <a:pt x="164290" y="109369"/>
                  </a:lnTo>
                  <a:lnTo>
                    <a:pt x="178022" y="89007"/>
                  </a:lnTo>
                  <a:lnTo>
                    <a:pt x="183057" y="64071"/>
                  </a:lnTo>
                  <a:lnTo>
                    <a:pt x="178022" y="39133"/>
                  </a:lnTo>
                  <a:lnTo>
                    <a:pt x="164290" y="18767"/>
                  </a:lnTo>
                  <a:lnTo>
                    <a:pt x="143924" y="5035"/>
                  </a:lnTo>
                  <a:lnTo>
                    <a:pt x="118986" y="0"/>
                  </a:lnTo>
                  <a:close/>
                </a:path>
              </a:pathLst>
            </a:custGeom>
            <a:solidFill>
              <a:schemeClr val="accent2"/>
            </a:solidFill>
          </p:spPr>
          <p:txBody>
            <a:bodyPr wrap="square" lIns="0" tIns="0" rIns="0" bIns="0" rtlCol="0"/>
            <a:lstStyle/>
            <a:p>
              <a:pPr>
                <a:defRPr/>
              </a:pPr>
              <a:endParaRPr dirty="0">
                <a:solidFill>
                  <a:prstClr val="black"/>
                </a:solidFill>
              </a:endParaRPr>
            </a:p>
          </p:txBody>
        </p:sp>
        <p:sp>
          <p:nvSpPr>
            <p:cNvPr id="15" name="object 7"/>
            <p:cNvSpPr/>
            <p:nvPr/>
          </p:nvSpPr>
          <p:spPr>
            <a:xfrm>
              <a:off x="5840847" y="1848508"/>
              <a:ext cx="302864" cy="609040"/>
            </a:xfrm>
            <a:custGeom>
              <a:avLst/>
              <a:gdLst/>
              <a:ahLst/>
              <a:cxnLst/>
              <a:rect l="l" t="t" r="r" b="b"/>
              <a:pathLst>
                <a:path w="238125" h="521335">
                  <a:moveTo>
                    <a:pt x="184721" y="176796"/>
                  </a:moveTo>
                  <a:lnTo>
                    <a:pt x="56197" y="176796"/>
                  </a:lnTo>
                  <a:lnTo>
                    <a:pt x="56197" y="521220"/>
                  </a:lnTo>
                  <a:lnTo>
                    <a:pt x="112763" y="521220"/>
                  </a:lnTo>
                  <a:lnTo>
                    <a:pt x="112763" y="336511"/>
                  </a:lnTo>
                  <a:lnTo>
                    <a:pt x="184721" y="336511"/>
                  </a:lnTo>
                  <a:lnTo>
                    <a:pt x="184721" y="176796"/>
                  </a:lnTo>
                  <a:close/>
                </a:path>
                <a:path w="238125" h="521335">
                  <a:moveTo>
                    <a:pt x="184721" y="336511"/>
                  </a:moveTo>
                  <a:lnTo>
                    <a:pt x="125247" y="336511"/>
                  </a:lnTo>
                  <a:lnTo>
                    <a:pt x="125247" y="521220"/>
                  </a:lnTo>
                  <a:lnTo>
                    <a:pt x="184721" y="521220"/>
                  </a:lnTo>
                  <a:lnTo>
                    <a:pt x="184721" y="336511"/>
                  </a:lnTo>
                  <a:close/>
                </a:path>
                <a:path w="238125" h="521335">
                  <a:moveTo>
                    <a:pt x="198335" y="128130"/>
                  </a:moveTo>
                  <a:lnTo>
                    <a:pt x="39674" y="128130"/>
                  </a:lnTo>
                  <a:lnTo>
                    <a:pt x="24228" y="131246"/>
                  </a:lnTo>
                  <a:lnTo>
                    <a:pt x="11617" y="139747"/>
                  </a:lnTo>
                  <a:lnTo>
                    <a:pt x="3116" y="152358"/>
                  </a:lnTo>
                  <a:lnTo>
                    <a:pt x="0" y="167805"/>
                  </a:lnTo>
                  <a:lnTo>
                    <a:pt x="0" y="312115"/>
                  </a:lnTo>
                  <a:lnTo>
                    <a:pt x="43700" y="312115"/>
                  </a:lnTo>
                  <a:lnTo>
                    <a:pt x="43700" y="176796"/>
                  </a:lnTo>
                  <a:lnTo>
                    <a:pt x="237998" y="176796"/>
                  </a:lnTo>
                  <a:lnTo>
                    <a:pt x="237998" y="167805"/>
                  </a:lnTo>
                  <a:lnTo>
                    <a:pt x="234881" y="152358"/>
                  </a:lnTo>
                  <a:lnTo>
                    <a:pt x="226382" y="139747"/>
                  </a:lnTo>
                  <a:lnTo>
                    <a:pt x="213775" y="131246"/>
                  </a:lnTo>
                  <a:lnTo>
                    <a:pt x="198335" y="128130"/>
                  </a:lnTo>
                  <a:close/>
                </a:path>
                <a:path w="238125" h="521335">
                  <a:moveTo>
                    <a:pt x="237998" y="176796"/>
                  </a:moveTo>
                  <a:lnTo>
                    <a:pt x="197205" y="176796"/>
                  </a:lnTo>
                  <a:lnTo>
                    <a:pt x="197205" y="312115"/>
                  </a:lnTo>
                  <a:lnTo>
                    <a:pt x="237998" y="312115"/>
                  </a:lnTo>
                  <a:lnTo>
                    <a:pt x="237998" y="176796"/>
                  </a:lnTo>
                  <a:close/>
                </a:path>
                <a:path w="238125" h="521335">
                  <a:moveTo>
                    <a:pt x="118999" y="0"/>
                  </a:moveTo>
                  <a:lnTo>
                    <a:pt x="94062" y="5035"/>
                  </a:lnTo>
                  <a:lnTo>
                    <a:pt x="73701" y="18767"/>
                  </a:lnTo>
                  <a:lnTo>
                    <a:pt x="59973" y="39133"/>
                  </a:lnTo>
                  <a:lnTo>
                    <a:pt x="54940" y="64071"/>
                  </a:lnTo>
                  <a:lnTo>
                    <a:pt x="59973" y="89007"/>
                  </a:lnTo>
                  <a:lnTo>
                    <a:pt x="73701" y="109369"/>
                  </a:lnTo>
                  <a:lnTo>
                    <a:pt x="94062" y="123096"/>
                  </a:lnTo>
                  <a:lnTo>
                    <a:pt x="118999" y="128130"/>
                  </a:lnTo>
                  <a:lnTo>
                    <a:pt x="143937" y="123096"/>
                  </a:lnTo>
                  <a:lnTo>
                    <a:pt x="164303" y="109369"/>
                  </a:lnTo>
                  <a:lnTo>
                    <a:pt x="178034" y="89007"/>
                  </a:lnTo>
                  <a:lnTo>
                    <a:pt x="183070" y="64071"/>
                  </a:lnTo>
                  <a:lnTo>
                    <a:pt x="178034" y="39133"/>
                  </a:lnTo>
                  <a:lnTo>
                    <a:pt x="164303" y="18767"/>
                  </a:lnTo>
                  <a:lnTo>
                    <a:pt x="143937" y="5035"/>
                  </a:lnTo>
                  <a:lnTo>
                    <a:pt x="118999" y="0"/>
                  </a:lnTo>
                  <a:close/>
                </a:path>
              </a:pathLst>
            </a:custGeom>
            <a:solidFill>
              <a:srgbClr val="00B050"/>
            </a:solidFill>
          </p:spPr>
          <p:txBody>
            <a:bodyPr wrap="square" lIns="0" tIns="0" rIns="0" bIns="0" rtlCol="0"/>
            <a:lstStyle/>
            <a:p>
              <a:pPr>
                <a:defRPr/>
              </a:pPr>
              <a:endParaRPr dirty="0">
                <a:solidFill>
                  <a:prstClr val="black"/>
                </a:solidFill>
              </a:endParaRPr>
            </a:p>
          </p:txBody>
        </p:sp>
        <p:sp>
          <p:nvSpPr>
            <p:cNvPr id="16" name="object 8"/>
            <p:cNvSpPr/>
            <p:nvPr/>
          </p:nvSpPr>
          <p:spPr>
            <a:xfrm>
              <a:off x="5461843" y="1848508"/>
              <a:ext cx="302864" cy="609040"/>
            </a:xfrm>
            <a:custGeom>
              <a:avLst/>
              <a:gdLst/>
              <a:ahLst/>
              <a:cxnLst/>
              <a:rect l="l" t="t" r="r" b="b"/>
              <a:pathLst>
                <a:path w="238125" h="521335">
                  <a:moveTo>
                    <a:pt x="184708" y="176796"/>
                  </a:moveTo>
                  <a:lnTo>
                    <a:pt x="56197" y="176796"/>
                  </a:lnTo>
                  <a:lnTo>
                    <a:pt x="56197" y="521220"/>
                  </a:lnTo>
                  <a:lnTo>
                    <a:pt x="112750" y="521220"/>
                  </a:lnTo>
                  <a:lnTo>
                    <a:pt x="112750" y="336511"/>
                  </a:lnTo>
                  <a:lnTo>
                    <a:pt x="184708" y="336511"/>
                  </a:lnTo>
                  <a:lnTo>
                    <a:pt x="184708" y="176796"/>
                  </a:lnTo>
                  <a:close/>
                </a:path>
                <a:path w="238125" h="521335">
                  <a:moveTo>
                    <a:pt x="184708" y="336511"/>
                  </a:moveTo>
                  <a:lnTo>
                    <a:pt x="125234" y="336511"/>
                  </a:lnTo>
                  <a:lnTo>
                    <a:pt x="125234" y="521220"/>
                  </a:lnTo>
                  <a:lnTo>
                    <a:pt x="184708" y="521220"/>
                  </a:lnTo>
                  <a:lnTo>
                    <a:pt x="184708" y="336511"/>
                  </a:lnTo>
                  <a:close/>
                </a:path>
                <a:path w="238125" h="521335">
                  <a:moveTo>
                    <a:pt x="198323" y="128130"/>
                  </a:moveTo>
                  <a:lnTo>
                    <a:pt x="39662" y="128130"/>
                  </a:lnTo>
                  <a:lnTo>
                    <a:pt x="24222" y="131246"/>
                  </a:lnTo>
                  <a:lnTo>
                    <a:pt x="11615" y="139747"/>
                  </a:lnTo>
                  <a:lnTo>
                    <a:pt x="3116" y="152358"/>
                  </a:lnTo>
                  <a:lnTo>
                    <a:pt x="0" y="167805"/>
                  </a:lnTo>
                  <a:lnTo>
                    <a:pt x="0" y="312115"/>
                  </a:lnTo>
                  <a:lnTo>
                    <a:pt x="43700" y="312115"/>
                  </a:lnTo>
                  <a:lnTo>
                    <a:pt x="43700" y="176796"/>
                  </a:lnTo>
                  <a:lnTo>
                    <a:pt x="237997" y="176796"/>
                  </a:lnTo>
                  <a:lnTo>
                    <a:pt x="237997" y="167805"/>
                  </a:lnTo>
                  <a:lnTo>
                    <a:pt x="234881" y="152358"/>
                  </a:lnTo>
                  <a:lnTo>
                    <a:pt x="226380" y="139747"/>
                  </a:lnTo>
                  <a:lnTo>
                    <a:pt x="213769" y="131246"/>
                  </a:lnTo>
                  <a:lnTo>
                    <a:pt x="198323" y="128130"/>
                  </a:lnTo>
                  <a:close/>
                </a:path>
                <a:path w="238125" h="521335">
                  <a:moveTo>
                    <a:pt x="237997" y="176796"/>
                  </a:moveTo>
                  <a:lnTo>
                    <a:pt x="197205" y="176796"/>
                  </a:lnTo>
                  <a:lnTo>
                    <a:pt x="197205" y="312115"/>
                  </a:lnTo>
                  <a:lnTo>
                    <a:pt x="237997" y="312115"/>
                  </a:lnTo>
                  <a:lnTo>
                    <a:pt x="237997" y="176796"/>
                  </a:lnTo>
                  <a:close/>
                </a:path>
                <a:path w="238125" h="521335">
                  <a:moveTo>
                    <a:pt x="118998" y="0"/>
                  </a:moveTo>
                  <a:lnTo>
                    <a:pt x="94060" y="5035"/>
                  </a:lnTo>
                  <a:lnTo>
                    <a:pt x="73694" y="18767"/>
                  </a:lnTo>
                  <a:lnTo>
                    <a:pt x="59963" y="39133"/>
                  </a:lnTo>
                  <a:lnTo>
                    <a:pt x="54927" y="64071"/>
                  </a:lnTo>
                  <a:lnTo>
                    <a:pt x="59963" y="89007"/>
                  </a:lnTo>
                  <a:lnTo>
                    <a:pt x="73694" y="109369"/>
                  </a:lnTo>
                  <a:lnTo>
                    <a:pt x="94060" y="123096"/>
                  </a:lnTo>
                  <a:lnTo>
                    <a:pt x="118998" y="128130"/>
                  </a:lnTo>
                  <a:lnTo>
                    <a:pt x="143935" y="123096"/>
                  </a:lnTo>
                  <a:lnTo>
                    <a:pt x="164296" y="109369"/>
                  </a:lnTo>
                  <a:lnTo>
                    <a:pt x="178024" y="89007"/>
                  </a:lnTo>
                  <a:lnTo>
                    <a:pt x="183057" y="64071"/>
                  </a:lnTo>
                  <a:lnTo>
                    <a:pt x="178024" y="39133"/>
                  </a:lnTo>
                  <a:lnTo>
                    <a:pt x="164296" y="18767"/>
                  </a:lnTo>
                  <a:lnTo>
                    <a:pt x="143935" y="5035"/>
                  </a:lnTo>
                  <a:lnTo>
                    <a:pt x="118998" y="0"/>
                  </a:lnTo>
                  <a:close/>
                </a:path>
              </a:pathLst>
            </a:custGeom>
            <a:solidFill>
              <a:srgbClr val="00B050"/>
            </a:solidFill>
          </p:spPr>
          <p:txBody>
            <a:bodyPr wrap="square" lIns="0" tIns="0" rIns="0" bIns="0" rtlCol="0"/>
            <a:lstStyle/>
            <a:p>
              <a:pPr>
                <a:defRPr/>
              </a:pPr>
              <a:endParaRPr dirty="0">
                <a:solidFill>
                  <a:prstClr val="black"/>
                </a:solidFill>
              </a:endParaRPr>
            </a:p>
          </p:txBody>
        </p:sp>
        <p:sp>
          <p:nvSpPr>
            <p:cNvPr id="17" name="object 9"/>
            <p:cNvSpPr/>
            <p:nvPr/>
          </p:nvSpPr>
          <p:spPr>
            <a:xfrm>
              <a:off x="5082821" y="1848508"/>
              <a:ext cx="302864" cy="609040"/>
            </a:xfrm>
            <a:custGeom>
              <a:avLst/>
              <a:gdLst/>
              <a:ahLst/>
              <a:cxnLst/>
              <a:rect l="l" t="t" r="r" b="b"/>
              <a:pathLst>
                <a:path w="238125" h="521335">
                  <a:moveTo>
                    <a:pt x="184721" y="176796"/>
                  </a:moveTo>
                  <a:lnTo>
                    <a:pt x="56197" y="176796"/>
                  </a:lnTo>
                  <a:lnTo>
                    <a:pt x="56197" y="521220"/>
                  </a:lnTo>
                  <a:lnTo>
                    <a:pt x="112763" y="521220"/>
                  </a:lnTo>
                  <a:lnTo>
                    <a:pt x="112763" y="336511"/>
                  </a:lnTo>
                  <a:lnTo>
                    <a:pt x="184721" y="336511"/>
                  </a:lnTo>
                  <a:lnTo>
                    <a:pt x="184721" y="176796"/>
                  </a:lnTo>
                  <a:close/>
                </a:path>
                <a:path w="238125" h="521335">
                  <a:moveTo>
                    <a:pt x="184721" y="336511"/>
                  </a:moveTo>
                  <a:lnTo>
                    <a:pt x="125247" y="336511"/>
                  </a:lnTo>
                  <a:lnTo>
                    <a:pt x="125247" y="521220"/>
                  </a:lnTo>
                  <a:lnTo>
                    <a:pt x="184721" y="521220"/>
                  </a:lnTo>
                  <a:lnTo>
                    <a:pt x="184721" y="336511"/>
                  </a:lnTo>
                  <a:close/>
                </a:path>
                <a:path w="238125" h="521335">
                  <a:moveTo>
                    <a:pt x="198335" y="128130"/>
                  </a:moveTo>
                  <a:lnTo>
                    <a:pt x="39674" y="128130"/>
                  </a:lnTo>
                  <a:lnTo>
                    <a:pt x="24228" y="131246"/>
                  </a:lnTo>
                  <a:lnTo>
                    <a:pt x="11617" y="139747"/>
                  </a:lnTo>
                  <a:lnTo>
                    <a:pt x="3116" y="152358"/>
                  </a:lnTo>
                  <a:lnTo>
                    <a:pt x="0" y="167805"/>
                  </a:lnTo>
                  <a:lnTo>
                    <a:pt x="0" y="312115"/>
                  </a:lnTo>
                  <a:lnTo>
                    <a:pt x="43700" y="312115"/>
                  </a:lnTo>
                  <a:lnTo>
                    <a:pt x="43700" y="176796"/>
                  </a:lnTo>
                  <a:lnTo>
                    <a:pt x="237998" y="176796"/>
                  </a:lnTo>
                  <a:lnTo>
                    <a:pt x="237998" y="167805"/>
                  </a:lnTo>
                  <a:lnTo>
                    <a:pt x="234881" y="152358"/>
                  </a:lnTo>
                  <a:lnTo>
                    <a:pt x="226382" y="139747"/>
                  </a:lnTo>
                  <a:lnTo>
                    <a:pt x="213775" y="131246"/>
                  </a:lnTo>
                  <a:lnTo>
                    <a:pt x="198335" y="128130"/>
                  </a:lnTo>
                  <a:close/>
                </a:path>
                <a:path w="238125" h="521335">
                  <a:moveTo>
                    <a:pt x="237998" y="176796"/>
                  </a:moveTo>
                  <a:lnTo>
                    <a:pt x="197205" y="176796"/>
                  </a:lnTo>
                  <a:lnTo>
                    <a:pt x="197205" y="312115"/>
                  </a:lnTo>
                  <a:lnTo>
                    <a:pt x="237998" y="312115"/>
                  </a:lnTo>
                  <a:lnTo>
                    <a:pt x="237998" y="176796"/>
                  </a:lnTo>
                  <a:close/>
                </a:path>
                <a:path w="238125" h="521335">
                  <a:moveTo>
                    <a:pt x="118999" y="0"/>
                  </a:moveTo>
                  <a:lnTo>
                    <a:pt x="94062" y="5035"/>
                  </a:lnTo>
                  <a:lnTo>
                    <a:pt x="73701" y="18767"/>
                  </a:lnTo>
                  <a:lnTo>
                    <a:pt x="59973" y="39133"/>
                  </a:lnTo>
                  <a:lnTo>
                    <a:pt x="54940" y="64071"/>
                  </a:lnTo>
                  <a:lnTo>
                    <a:pt x="59973" y="89007"/>
                  </a:lnTo>
                  <a:lnTo>
                    <a:pt x="73701" y="109369"/>
                  </a:lnTo>
                  <a:lnTo>
                    <a:pt x="94062" y="123096"/>
                  </a:lnTo>
                  <a:lnTo>
                    <a:pt x="118999" y="128130"/>
                  </a:lnTo>
                  <a:lnTo>
                    <a:pt x="143937" y="123096"/>
                  </a:lnTo>
                  <a:lnTo>
                    <a:pt x="164303" y="109369"/>
                  </a:lnTo>
                  <a:lnTo>
                    <a:pt x="178034" y="89007"/>
                  </a:lnTo>
                  <a:lnTo>
                    <a:pt x="183070" y="64071"/>
                  </a:lnTo>
                  <a:lnTo>
                    <a:pt x="178034" y="39133"/>
                  </a:lnTo>
                  <a:lnTo>
                    <a:pt x="164303" y="18767"/>
                  </a:lnTo>
                  <a:lnTo>
                    <a:pt x="143937" y="5035"/>
                  </a:lnTo>
                  <a:lnTo>
                    <a:pt x="118999" y="0"/>
                  </a:lnTo>
                  <a:close/>
                </a:path>
              </a:pathLst>
            </a:custGeom>
            <a:solidFill>
              <a:srgbClr val="00B050"/>
            </a:solidFill>
          </p:spPr>
          <p:txBody>
            <a:bodyPr wrap="square" lIns="0" tIns="0" rIns="0" bIns="0" rtlCol="0"/>
            <a:lstStyle/>
            <a:p>
              <a:pPr>
                <a:defRPr/>
              </a:pPr>
              <a:endParaRPr dirty="0">
                <a:solidFill>
                  <a:prstClr val="black"/>
                </a:solidFill>
              </a:endParaRPr>
            </a:p>
          </p:txBody>
        </p:sp>
        <p:sp>
          <p:nvSpPr>
            <p:cNvPr id="18" name="object 10"/>
            <p:cNvSpPr/>
            <p:nvPr/>
          </p:nvSpPr>
          <p:spPr>
            <a:xfrm>
              <a:off x="4703816" y="1848508"/>
              <a:ext cx="302864" cy="609040"/>
            </a:xfrm>
            <a:custGeom>
              <a:avLst/>
              <a:gdLst/>
              <a:ahLst/>
              <a:cxnLst/>
              <a:rect l="l" t="t" r="r" b="b"/>
              <a:pathLst>
                <a:path w="238125" h="521335">
                  <a:moveTo>
                    <a:pt x="184721" y="176796"/>
                  </a:moveTo>
                  <a:lnTo>
                    <a:pt x="56197" y="176796"/>
                  </a:lnTo>
                  <a:lnTo>
                    <a:pt x="56197" y="521220"/>
                  </a:lnTo>
                  <a:lnTo>
                    <a:pt x="112750" y="521220"/>
                  </a:lnTo>
                  <a:lnTo>
                    <a:pt x="112750" y="336511"/>
                  </a:lnTo>
                  <a:lnTo>
                    <a:pt x="184721" y="336511"/>
                  </a:lnTo>
                  <a:lnTo>
                    <a:pt x="184721" y="176796"/>
                  </a:lnTo>
                  <a:close/>
                </a:path>
                <a:path w="238125" h="521335">
                  <a:moveTo>
                    <a:pt x="184721" y="336511"/>
                  </a:moveTo>
                  <a:lnTo>
                    <a:pt x="125247" y="336511"/>
                  </a:lnTo>
                  <a:lnTo>
                    <a:pt x="125247" y="521220"/>
                  </a:lnTo>
                  <a:lnTo>
                    <a:pt x="184721" y="521220"/>
                  </a:lnTo>
                  <a:lnTo>
                    <a:pt x="184721" y="336511"/>
                  </a:lnTo>
                  <a:close/>
                </a:path>
                <a:path w="238125" h="521335">
                  <a:moveTo>
                    <a:pt x="198323" y="128130"/>
                  </a:moveTo>
                  <a:lnTo>
                    <a:pt x="39662" y="128130"/>
                  </a:lnTo>
                  <a:lnTo>
                    <a:pt x="24222" y="131246"/>
                  </a:lnTo>
                  <a:lnTo>
                    <a:pt x="11615" y="139747"/>
                  </a:lnTo>
                  <a:lnTo>
                    <a:pt x="3116" y="152358"/>
                  </a:lnTo>
                  <a:lnTo>
                    <a:pt x="0" y="167805"/>
                  </a:lnTo>
                  <a:lnTo>
                    <a:pt x="0" y="312115"/>
                  </a:lnTo>
                  <a:lnTo>
                    <a:pt x="43700" y="312115"/>
                  </a:lnTo>
                  <a:lnTo>
                    <a:pt x="43700" y="176796"/>
                  </a:lnTo>
                  <a:lnTo>
                    <a:pt x="237997" y="176796"/>
                  </a:lnTo>
                  <a:lnTo>
                    <a:pt x="237997" y="167805"/>
                  </a:lnTo>
                  <a:lnTo>
                    <a:pt x="234881" y="152358"/>
                  </a:lnTo>
                  <a:lnTo>
                    <a:pt x="226380" y="139747"/>
                  </a:lnTo>
                  <a:lnTo>
                    <a:pt x="213769" y="131246"/>
                  </a:lnTo>
                  <a:lnTo>
                    <a:pt x="198323" y="128130"/>
                  </a:lnTo>
                  <a:close/>
                </a:path>
                <a:path w="238125" h="521335">
                  <a:moveTo>
                    <a:pt x="237997" y="176796"/>
                  </a:moveTo>
                  <a:lnTo>
                    <a:pt x="197205" y="176796"/>
                  </a:lnTo>
                  <a:lnTo>
                    <a:pt x="197205" y="312115"/>
                  </a:lnTo>
                  <a:lnTo>
                    <a:pt x="237997" y="312115"/>
                  </a:lnTo>
                  <a:lnTo>
                    <a:pt x="237997" y="176796"/>
                  </a:lnTo>
                  <a:close/>
                </a:path>
                <a:path w="238125" h="521335">
                  <a:moveTo>
                    <a:pt x="118998" y="0"/>
                  </a:moveTo>
                  <a:lnTo>
                    <a:pt x="94060" y="5035"/>
                  </a:lnTo>
                  <a:lnTo>
                    <a:pt x="73694" y="18767"/>
                  </a:lnTo>
                  <a:lnTo>
                    <a:pt x="59963" y="39133"/>
                  </a:lnTo>
                  <a:lnTo>
                    <a:pt x="54927" y="64071"/>
                  </a:lnTo>
                  <a:lnTo>
                    <a:pt x="59963" y="89007"/>
                  </a:lnTo>
                  <a:lnTo>
                    <a:pt x="73694" y="109369"/>
                  </a:lnTo>
                  <a:lnTo>
                    <a:pt x="94060" y="123096"/>
                  </a:lnTo>
                  <a:lnTo>
                    <a:pt x="118998" y="128130"/>
                  </a:lnTo>
                  <a:lnTo>
                    <a:pt x="143935" y="123096"/>
                  </a:lnTo>
                  <a:lnTo>
                    <a:pt x="164296" y="109369"/>
                  </a:lnTo>
                  <a:lnTo>
                    <a:pt x="178024" y="89007"/>
                  </a:lnTo>
                  <a:lnTo>
                    <a:pt x="183057" y="64071"/>
                  </a:lnTo>
                  <a:lnTo>
                    <a:pt x="178024" y="39133"/>
                  </a:lnTo>
                  <a:lnTo>
                    <a:pt x="164296" y="18767"/>
                  </a:lnTo>
                  <a:lnTo>
                    <a:pt x="143935" y="5035"/>
                  </a:lnTo>
                  <a:lnTo>
                    <a:pt x="118998" y="0"/>
                  </a:lnTo>
                  <a:close/>
                </a:path>
              </a:pathLst>
            </a:custGeom>
            <a:solidFill>
              <a:srgbClr val="00B050"/>
            </a:solidFill>
          </p:spPr>
          <p:txBody>
            <a:bodyPr wrap="square" lIns="0" tIns="0" rIns="0" bIns="0" rtlCol="0"/>
            <a:lstStyle/>
            <a:p>
              <a:pPr>
                <a:defRPr/>
              </a:pPr>
              <a:endParaRPr dirty="0">
                <a:solidFill>
                  <a:prstClr val="black"/>
                </a:solidFill>
              </a:endParaRPr>
            </a:p>
          </p:txBody>
        </p:sp>
        <p:sp>
          <p:nvSpPr>
            <p:cNvPr id="19" name="object 11"/>
            <p:cNvSpPr/>
            <p:nvPr/>
          </p:nvSpPr>
          <p:spPr>
            <a:xfrm>
              <a:off x="4324810" y="1848509"/>
              <a:ext cx="302864" cy="609040"/>
            </a:xfrm>
            <a:custGeom>
              <a:avLst/>
              <a:gdLst/>
              <a:ahLst/>
              <a:cxnLst/>
              <a:rect l="l" t="t" r="r" b="b"/>
              <a:pathLst>
                <a:path w="238125" h="521335">
                  <a:moveTo>
                    <a:pt x="184708" y="176796"/>
                  </a:moveTo>
                  <a:lnTo>
                    <a:pt x="56197" y="176796"/>
                  </a:lnTo>
                  <a:lnTo>
                    <a:pt x="56197" y="521220"/>
                  </a:lnTo>
                  <a:lnTo>
                    <a:pt x="112750" y="521220"/>
                  </a:lnTo>
                  <a:lnTo>
                    <a:pt x="112750" y="336511"/>
                  </a:lnTo>
                  <a:lnTo>
                    <a:pt x="184708" y="336511"/>
                  </a:lnTo>
                  <a:lnTo>
                    <a:pt x="184708" y="176796"/>
                  </a:lnTo>
                  <a:close/>
                </a:path>
                <a:path w="238125" h="521335">
                  <a:moveTo>
                    <a:pt x="184708" y="336511"/>
                  </a:moveTo>
                  <a:lnTo>
                    <a:pt x="125234" y="336511"/>
                  </a:lnTo>
                  <a:lnTo>
                    <a:pt x="125234" y="521220"/>
                  </a:lnTo>
                  <a:lnTo>
                    <a:pt x="184708" y="521220"/>
                  </a:lnTo>
                  <a:lnTo>
                    <a:pt x="184708" y="336511"/>
                  </a:lnTo>
                  <a:close/>
                </a:path>
                <a:path w="238125" h="521335">
                  <a:moveTo>
                    <a:pt x="198323" y="128130"/>
                  </a:moveTo>
                  <a:lnTo>
                    <a:pt x="39662" y="128130"/>
                  </a:lnTo>
                  <a:lnTo>
                    <a:pt x="24222" y="131246"/>
                  </a:lnTo>
                  <a:lnTo>
                    <a:pt x="11615" y="139747"/>
                  </a:lnTo>
                  <a:lnTo>
                    <a:pt x="3116" y="152358"/>
                  </a:lnTo>
                  <a:lnTo>
                    <a:pt x="0" y="167805"/>
                  </a:lnTo>
                  <a:lnTo>
                    <a:pt x="0" y="312115"/>
                  </a:lnTo>
                  <a:lnTo>
                    <a:pt x="43687" y="312115"/>
                  </a:lnTo>
                  <a:lnTo>
                    <a:pt x="43687" y="176796"/>
                  </a:lnTo>
                  <a:lnTo>
                    <a:pt x="237985" y="176796"/>
                  </a:lnTo>
                  <a:lnTo>
                    <a:pt x="237985" y="167805"/>
                  </a:lnTo>
                  <a:lnTo>
                    <a:pt x="234870" y="152358"/>
                  </a:lnTo>
                  <a:lnTo>
                    <a:pt x="226374" y="139747"/>
                  </a:lnTo>
                  <a:lnTo>
                    <a:pt x="213767" y="131246"/>
                  </a:lnTo>
                  <a:lnTo>
                    <a:pt x="198323" y="128130"/>
                  </a:lnTo>
                  <a:close/>
                </a:path>
                <a:path w="238125" h="521335">
                  <a:moveTo>
                    <a:pt x="237985" y="176796"/>
                  </a:moveTo>
                  <a:lnTo>
                    <a:pt x="197192" y="176796"/>
                  </a:lnTo>
                  <a:lnTo>
                    <a:pt x="197192" y="312115"/>
                  </a:lnTo>
                  <a:lnTo>
                    <a:pt x="237985" y="312115"/>
                  </a:lnTo>
                  <a:lnTo>
                    <a:pt x="237985" y="176796"/>
                  </a:lnTo>
                  <a:close/>
                </a:path>
                <a:path w="238125" h="521335">
                  <a:moveTo>
                    <a:pt x="118998" y="0"/>
                  </a:moveTo>
                  <a:lnTo>
                    <a:pt x="94060" y="5035"/>
                  </a:lnTo>
                  <a:lnTo>
                    <a:pt x="73694" y="18767"/>
                  </a:lnTo>
                  <a:lnTo>
                    <a:pt x="59963" y="39133"/>
                  </a:lnTo>
                  <a:lnTo>
                    <a:pt x="54927" y="64071"/>
                  </a:lnTo>
                  <a:lnTo>
                    <a:pt x="59963" y="89007"/>
                  </a:lnTo>
                  <a:lnTo>
                    <a:pt x="73694" y="109369"/>
                  </a:lnTo>
                  <a:lnTo>
                    <a:pt x="94060" y="123096"/>
                  </a:lnTo>
                  <a:lnTo>
                    <a:pt x="118998" y="128130"/>
                  </a:lnTo>
                  <a:lnTo>
                    <a:pt x="143929" y="123096"/>
                  </a:lnTo>
                  <a:lnTo>
                    <a:pt x="164291" y="109369"/>
                  </a:lnTo>
                  <a:lnTo>
                    <a:pt x="178022" y="89007"/>
                  </a:lnTo>
                  <a:lnTo>
                    <a:pt x="183057" y="64071"/>
                  </a:lnTo>
                  <a:lnTo>
                    <a:pt x="178022" y="39133"/>
                  </a:lnTo>
                  <a:lnTo>
                    <a:pt x="164291" y="18767"/>
                  </a:lnTo>
                  <a:lnTo>
                    <a:pt x="143929" y="5035"/>
                  </a:lnTo>
                  <a:lnTo>
                    <a:pt x="118998" y="0"/>
                  </a:lnTo>
                  <a:close/>
                </a:path>
              </a:pathLst>
            </a:custGeom>
            <a:solidFill>
              <a:srgbClr val="00B050"/>
            </a:solidFill>
          </p:spPr>
          <p:txBody>
            <a:bodyPr wrap="square" lIns="0" tIns="0" rIns="0" bIns="0" rtlCol="0"/>
            <a:lstStyle/>
            <a:p>
              <a:pPr>
                <a:defRPr/>
              </a:pPr>
              <a:endParaRPr dirty="0">
                <a:solidFill>
                  <a:prstClr val="black"/>
                </a:solidFill>
              </a:endParaRPr>
            </a:p>
          </p:txBody>
        </p:sp>
        <p:sp>
          <p:nvSpPr>
            <p:cNvPr id="20" name="object 12"/>
            <p:cNvSpPr/>
            <p:nvPr/>
          </p:nvSpPr>
          <p:spPr>
            <a:xfrm>
              <a:off x="7735906" y="2535973"/>
              <a:ext cx="302864" cy="609040"/>
            </a:xfrm>
            <a:custGeom>
              <a:avLst/>
              <a:gdLst/>
              <a:ahLst/>
              <a:cxnLst/>
              <a:rect l="l" t="t" r="r" b="b"/>
              <a:pathLst>
                <a:path w="238125" h="521335">
                  <a:moveTo>
                    <a:pt x="184721" y="176809"/>
                  </a:moveTo>
                  <a:lnTo>
                    <a:pt x="56197" y="176809"/>
                  </a:lnTo>
                  <a:lnTo>
                    <a:pt x="56197" y="521233"/>
                  </a:lnTo>
                  <a:lnTo>
                    <a:pt x="112763" y="521233"/>
                  </a:lnTo>
                  <a:lnTo>
                    <a:pt x="112763" y="336511"/>
                  </a:lnTo>
                  <a:lnTo>
                    <a:pt x="184721" y="336511"/>
                  </a:lnTo>
                  <a:lnTo>
                    <a:pt x="184721" y="176809"/>
                  </a:lnTo>
                  <a:close/>
                </a:path>
                <a:path w="238125" h="521335">
                  <a:moveTo>
                    <a:pt x="184721" y="336511"/>
                  </a:moveTo>
                  <a:lnTo>
                    <a:pt x="125247" y="336511"/>
                  </a:lnTo>
                  <a:lnTo>
                    <a:pt x="125247" y="521233"/>
                  </a:lnTo>
                  <a:lnTo>
                    <a:pt x="184721" y="521233"/>
                  </a:lnTo>
                  <a:lnTo>
                    <a:pt x="184721" y="336511"/>
                  </a:lnTo>
                  <a:close/>
                </a:path>
                <a:path w="238125" h="521335">
                  <a:moveTo>
                    <a:pt x="198335" y="128130"/>
                  </a:moveTo>
                  <a:lnTo>
                    <a:pt x="39674" y="128130"/>
                  </a:lnTo>
                  <a:lnTo>
                    <a:pt x="24228" y="131246"/>
                  </a:lnTo>
                  <a:lnTo>
                    <a:pt x="11617" y="139747"/>
                  </a:lnTo>
                  <a:lnTo>
                    <a:pt x="3116" y="152358"/>
                  </a:lnTo>
                  <a:lnTo>
                    <a:pt x="0" y="167805"/>
                  </a:lnTo>
                  <a:lnTo>
                    <a:pt x="0" y="312115"/>
                  </a:lnTo>
                  <a:lnTo>
                    <a:pt x="43700" y="312115"/>
                  </a:lnTo>
                  <a:lnTo>
                    <a:pt x="43700" y="176809"/>
                  </a:lnTo>
                  <a:lnTo>
                    <a:pt x="237998" y="176809"/>
                  </a:lnTo>
                  <a:lnTo>
                    <a:pt x="237998" y="167805"/>
                  </a:lnTo>
                  <a:lnTo>
                    <a:pt x="234881" y="152358"/>
                  </a:lnTo>
                  <a:lnTo>
                    <a:pt x="226382" y="139747"/>
                  </a:lnTo>
                  <a:lnTo>
                    <a:pt x="213775" y="131246"/>
                  </a:lnTo>
                  <a:lnTo>
                    <a:pt x="198335" y="128130"/>
                  </a:lnTo>
                  <a:close/>
                </a:path>
                <a:path w="238125" h="521335">
                  <a:moveTo>
                    <a:pt x="237998" y="176809"/>
                  </a:moveTo>
                  <a:lnTo>
                    <a:pt x="197205" y="176809"/>
                  </a:lnTo>
                  <a:lnTo>
                    <a:pt x="197205" y="312115"/>
                  </a:lnTo>
                  <a:lnTo>
                    <a:pt x="237998" y="312115"/>
                  </a:lnTo>
                  <a:lnTo>
                    <a:pt x="237998" y="176809"/>
                  </a:lnTo>
                  <a:close/>
                </a:path>
                <a:path w="238125" h="521335">
                  <a:moveTo>
                    <a:pt x="118999" y="0"/>
                  </a:moveTo>
                  <a:lnTo>
                    <a:pt x="94062" y="5035"/>
                  </a:lnTo>
                  <a:lnTo>
                    <a:pt x="73701" y="18767"/>
                  </a:lnTo>
                  <a:lnTo>
                    <a:pt x="59973" y="39133"/>
                  </a:lnTo>
                  <a:lnTo>
                    <a:pt x="54940" y="64071"/>
                  </a:lnTo>
                  <a:lnTo>
                    <a:pt x="59973" y="89007"/>
                  </a:lnTo>
                  <a:lnTo>
                    <a:pt x="73701" y="109369"/>
                  </a:lnTo>
                  <a:lnTo>
                    <a:pt x="94062" y="123096"/>
                  </a:lnTo>
                  <a:lnTo>
                    <a:pt x="118999" y="128130"/>
                  </a:lnTo>
                  <a:lnTo>
                    <a:pt x="143937" y="123096"/>
                  </a:lnTo>
                  <a:lnTo>
                    <a:pt x="164303" y="109369"/>
                  </a:lnTo>
                  <a:lnTo>
                    <a:pt x="178034" y="89007"/>
                  </a:lnTo>
                  <a:lnTo>
                    <a:pt x="183070" y="64071"/>
                  </a:lnTo>
                  <a:lnTo>
                    <a:pt x="178034" y="39133"/>
                  </a:lnTo>
                  <a:lnTo>
                    <a:pt x="164303" y="18767"/>
                  </a:lnTo>
                  <a:lnTo>
                    <a:pt x="143937" y="5035"/>
                  </a:lnTo>
                  <a:lnTo>
                    <a:pt x="118999" y="0"/>
                  </a:lnTo>
                  <a:close/>
                </a:path>
              </a:pathLst>
            </a:custGeom>
            <a:solidFill>
              <a:schemeClr val="accent2"/>
            </a:solidFill>
          </p:spPr>
          <p:txBody>
            <a:bodyPr wrap="square" lIns="0" tIns="0" rIns="0" bIns="0" rtlCol="0"/>
            <a:lstStyle/>
            <a:p>
              <a:pPr>
                <a:defRPr/>
              </a:pPr>
              <a:endParaRPr dirty="0">
                <a:solidFill>
                  <a:prstClr val="black"/>
                </a:solidFill>
              </a:endParaRPr>
            </a:p>
          </p:txBody>
        </p:sp>
        <p:sp>
          <p:nvSpPr>
            <p:cNvPr id="21" name="object 13"/>
            <p:cNvSpPr/>
            <p:nvPr/>
          </p:nvSpPr>
          <p:spPr>
            <a:xfrm>
              <a:off x="7356901" y="2535973"/>
              <a:ext cx="302864" cy="609040"/>
            </a:xfrm>
            <a:custGeom>
              <a:avLst/>
              <a:gdLst/>
              <a:ahLst/>
              <a:cxnLst/>
              <a:rect l="l" t="t" r="r" b="b"/>
              <a:pathLst>
                <a:path w="238125" h="521335">
                  <a:moveTo>
                    <a:pt x="184708" y="176809"/>
                  </a:moveTo>
                  <a:lnTo>
                    <a:pt x="56197" y="176809"/>
                  </a:lnTo>
                  <a:lnTo>
                    <a:pt x="56197" y="521233"/>
                  </a:lnTo>
                  <a:lnTo>
                    <a:pt x="112750" y="521233"/>
                  </a:lnTo>
                  <a:lnTo>
                    <a:pt x="112750" y="336511"/>
                  </a:lnTo>
                  <a:lnTo>
                    <a:pt x="184708" y="336511"/>
                  </a:lnTo>
                  <a:lnTo>
                    <a:pt x="184708" y="176809"/>
                  </a:lnTo>
                  <a:close/>
                </a:path>
                <a:path w="238125" h="521335">
                  <a:moveTo>
                    <a:pt x="184708" y="336511"/>
                  </a:moveTo>
                  <a:lnTo>
                    <a:pt x="125234" y="336511"/>
                  </a:lnTo>
                  <a:lnTo>
                    <a:pt x="125234" y="521233"/>
                  </a:lnTo>
                  <a:lnTo>
                    <a:pt x="184708" y="521233"/>
                  </a:lnTo>
                  <a:lnTo>
                    <a:pt x="184708" y="336511"/>
                  </a:lnTo>
                  <a:close/>
                </a:path>
                <a:path w="238125" h="521335">
                  <a:moveTo>
                    <a:pt x="198323" y="128130"/>
                  </a:moveTo>
                  <a:lnTo>
                    <a:pt x="39662" y="128130"/>
                  </a:lnTo>
                  <a:lnTo>
                    <a:pt x="24222" y="131246"/>
                  </a:lnTo>
                  <a:lnTo>
                    <a:pt x="11615" y="139747"/>
                  </a:lnTo>
                  <a:lnTo>
                    <a:pt x="3116" y="152358"/>
                  </a:lnTo>
                  <a:lnTo>
                    <a:pt x="0" y="167805"/>
                  </a:lnTo>
                  <a:lnTo>
                    <a:pt x="0" y="312115"/>
                  </a:lnTo>
                  <a:lnTo>
                    <a:pt x="43700" y="312115"/>
                  </a:lnTo>
                  <a:lnTo>
                    <a:pt x="43700" y="176809"/>
                  </a:lnTo>
                  <a:lnTo>
                    <a:pt x="237997" y="176809"/>
                  </a:lnTo>
                  <a:lnTo>
                    <a:pt x="237997" y="167805"/>
                  </a:lnTo>
                  <a:lnTo>
                    <a:pt x="234881" y="152358"/>
                  </a:lnTo>
                  <a:lnTo>
                    <a:pt x="226380" y="139747"/>
                  </a:lnTo>
                  <a:lnTo>
                    <a:pt x="213769" y="131246"/>
                  </a:lnTo>
                  <a:lnTo>
                    <a:pt x="198323" y="128130"/>
                  </a:lnTo>
                  <a:close/>
                </a:path>
                <a:path w="238125" h="521335">
                  <a:moveTo>
                    <a:pt x="237997" y="176809"/>
                  </a:moveTo>
                  <a:lnTo>
                    <a:pt x="197205" y="176809"/>
                  </a:lnTo>
                  <a:lnTo>
                    <a:pt x="197205" y="312115"/>
                  </a:lnTo>
                  <a:lnTo>
                    <a:pt x="237997" y="312115"/>
                  </a:lnTo>
                  <a:lnTo>
                    <a:pt x="237997" y="176809"/>
                  </a:lnTo>
                  <a:close/>
                </a:path>
                <a:path w="238125" h="521335">
                  <a:moveTo>
                    <a:pt x="118998" y="0"/>
                  </a:moveTo>
                  <a:lnTo>
                    <a:pt x="94060" y="5035"/>
                  </a:lnTo>
                  <a:lnTo>
                    <a:pt x="73694" y="18767"/>
                  </a:lnTo>
                  <a:lnTo>
                    <a:pt x="59963" y="39133"/>
                  </a:lnTo>
                  <a:lnTo>
                    <a:pt x="54927" y="64071"/>
                  </a:lnTo>
                  <a:lnTo>
                    <a:pt x="59963" y="89007"/>
                  </a:lnTo>
                  <a:lnTo>
                    <a:pt x="73694" y="109369"/>
                  </a:lnTo>
                  <a:lnTo>
                    <a:pt x="94060" y="123096"/>
                  </a:lnTo>
                  <a:lnTo>
                    <a:pt x="118998" y="128130"/>
                  </a:lnTo>
                  <a:lnTo>
                    <a:pt x="143935" y="123096"/>
                  </a:lnTo>
                  <a:lnTo>
                    <a:pt x="164296" y="109369"/>
                  </a:lnTo>
                  <a:lnTo>
                    <a:pt x="178024" y="89007"/>
                  </a:lnTo>
                  <a:lnTo>
                    <a:pt x="183057" y="64071"/>
                  </a:lnTo>
                  <a:lnTo>
                    <a:pt x="178024" y="39133"/>
                  </a:lnTo>
                  <a:lnTo>
                    <a:pt x="164296" y="18767"/>
                  </a:lnTo>
                  <a:lnTo>
                    <a:pt x="143935" y="5035"/>
                  </a:lnTo>
                  <a:lnTo>
                    <a:pt x="118998" y="0"/>
                  </a:lnTo>
                  <a:close/>
                </a:path>
              </a:pathLst>
            </a:custGeom>
            <a:solidFill>
              <a:schemeClr val="accent2"/>
            </a:solidFill>
          </p:spPr>
          <p:txBody>
            <a:bodyPr wrap="square" lIns="0" tIns="0" rIns="0" bIns="0" rtlCol="0"/>
            <a:lstStyle/>
            <a:p>
              <a:pPr>
                <a:defRPr/>
              </a:pPr>
              <a:endParaRPr dirty="0">
                <a:solidFill>
                  <a:prstClr val="black"/>
                </a:solidFill>
              </a:endParaRPr>
            </a:p>
          </p:txBody>
        </p:sp>
        <p:sp>
          <p:nvSpPr>
            <p:cNvPr id="22" name="object 14"/>
            <p:cNvSpPr/>
            <p:nvPr/>
          </p:nvSpPr>
          <p:spPr>
            <a:xfrm>
              <a:off x="6977879" y="2535973"/>
              <a:ext cx="302864" cy="609040"/>
            </a:xfrm>
            <a:custGeom>
              <a:avLst/>
              <a:gdLst/>
              <a:ahLst/>
              <a:cxnLst/>
              <a:rect l="l" t="t" r="r" b="b"/>
              <a:pathLst>
                <a:path w="238125" h="521335">
                  <a:moveTo>
                    <a:pt x="184721" y="176809"/>
                  </a:moveTo>
                  <a:lnTo>
                    <a:pt x="56197" y="176809"/>
                  </a:lnTo>
                  <a:lnTo>
                    <a:pt x="56197" y="521233"/>
                  </a:lnTo>
                  <a:lnTo>
                    <a:pt x="112763" y="521233"/>
                  </a:lnTo>
                  <a:lnTo>
                    <a:pt x="112763" y="336511"/>
                  </a:lnTo>
                  <a:lnTo>
                    <a:pt x="184721" y="336511"/>
                  </a:lnTo>
                  <a:lnTo>
                    <a:pt x="184721" y="176809"/>
                  </a:lnTo>
                  <a:close/>
                </a:path>
                <a:path w="238125" h="521335">
                  <a:moveTo>
                    <a:pt x="184721" y="336511"/>
                  </a:moveTo>
                  <a:lnTo>
                    <a:pt x="125247" y="336511"/>
                  </a:lnTo>
                  <a:lnTo>
                    <a:pt x="125247" y="521233"/>
                  </a:lnTo>
                  <a:lnTo>
                    <a:pt x="184721" y="521233"/>
                  </a:lnTo>
                  <a:lnTo>
                    <a:pt x="184721" y="336511"/>
                  </a:lnTo>
                  <a:close/>
                </a:path>
                <a:path w="238125" h="521335">
                  <a:moveTo>
                    <a:pt x="198335" y="128130"/>
                  </a:moveTo>
                  <a:lnTo>
                    <a:pt x="39674" y="128130"/>
                  </a:lnTo>
                  <a:lnTo>
                    <a:pt x="24228" y="131246"/>
                  </a:lnTo>
                  <a:lnTo>
                    <a:pt x="11617" y="139747"/>
                  </a:lnTo>
                  <a:lnTo>
                    <a:pt x="3116" y="152358"/>
                  </a:lnTo>
                  <a:lnTo>
                    <a:pt x="0" y="167805"/>
                  </a:lnTo>
                  <a:lnTo>
                    <a:pt x="0" y="312115"/>
                  </a:lnTo>
                  <a:lnTo>
                    <a:pt x="43700" y="312115"/>
                  </a:lnTo>
                  <a:lnTo>
                    <a:pt x="43700" y="176809"/>
                  </a:lnTo>
                  <a:lnTo>
                    <a:pt x="237998" y="176809"/>
                  </a:lnTo>
                  <a:lnTo>
                    <a:pt x="237998" y="167805"/>
                  </a:lnTo>
                  <a:lnTo>
                    <a:pt x="234881" y="152358"/>
                  </a:lnTo>
                  <a:lnTo>
                    <a:pt x="226382" y="139747"/>
                  </a:lnTo>
                  <a:lnTo>
                    <a:pt x="213775" y="131246"/>
                  </a:lnTo>
                  <a:lnTo>
                    <a:pt x="198335" y="128130"/>
                  </a:lnTo>
                  <a:close/>
                </a:path>
                <a:path w="238125" h="521335">
                  <a:moveTo>
                    <a:pt x="237998" y="176809"/>
                  </a:moveTo>
                  <a:lnTo>
                    <a:pt x="197205" y="176809"/>
                  </a:lnTo>
                  <a:lnTo>
                    <a:pt x="197205" y="312115"/>
                  </a:lnTo>
                  <a:lnTo>
                    <a:pt x="237998" y="312115"/>
                  </a:lnTo>
                  <a:lnTo>
                    <a:pt x="237998" y="176809"/>
                  </a:lnTo>
                  <a:close/>
                </a:path>
                <a:path w="238125" h="521335">
                  <a:moveTo>
                    <a:pt x="118999" y="0"/>
                  </a:moveTo>
                  <a:lnTo>
                    <a:pt x="94068" y="5035"/>
                  </a:lnTo>
                  <a:lnTo>
                    <a:pt x="73706" y="18767"/>
                  </a:lnTo>
                  <a:lnTo>
                    <a:pt x="59975" y="39133"/>
                  </a:lnTo>
                  <a:lnTo>
                    <a:pt x="54940" y="64071"/>
                  </a:lnTo>
                  <a:lnTo>
                    <a:pt x="59975" y="89007"/>
                  </a:lnTo>
                  <a:lnTo>
                    <a:pt x="73706" y="109369"/>
                  </a:lnTo>
                  <a:lnTo>
                    <a:pt x="94068" y="123096"/>
                  </a:lnTo>
                  <a:lnTo>
                    <a:pt x="118999" y="128130"/>
                  </a:lnTo>
                  <a:lnTo>
                    <a:pt x="143937" y="123096"/>
                  </a:lnTo>
                  <a:lnTo>
                    <a:pt x="164303" y="109369"/>
                  </a:lnTo>
                  <a:lnTo>
                    <a:pt x="178034" y="89007"/>
                  </a:lnTo>
                  <a:lnTo>
                    <a:pt x="183070" y="64071"/>
                  </a:lnTo>
                  <a:lnTo>
                    <a:pt x="178034" y="39133"/>
                  </a:lnTo>
                  <a:lnTo>
                    <a:pt x="164303" y="18767"/>
                  </a:lnTo>
                  <a:lnTo>
                    <a:pt x="143937" y="5035"/>
                  </a:lnTo>
                  <a:lnTo>
                    <a:pt x="118999" y="0"/>
                  </a:lnTo>
                  <a:close/>
                </a:path>
              </a:pathLst>
            </a:custGeom>
            <a:solidFill>
              <a:schemeClr val="accent2"/>
            </a:solidFill>
          </p:spPr>
          <p:txBody>
            <a:bodyPr wrap="square" lIns="0" tIns="0" rIns="0" bIns="0" rtlCol="0"/>
            <a:lstStyle/>
            <a:p>
              <a:pPr>
                <a:defRPr/>
              </a:pPr>
              <a:endParaRPr dirty="0">
                <a:solidFill>
                  <a:prstClr val="black"/>
                </a:solidFill>
              </a:endParaRPr>
            </a:p>
          </p:txBody>
        </p:sp>
        <p:sp>
          <p:nvSpPr>
            <p:cNvPr id="23" name="object 15"/>
            <p:cNvSpPr/>
            <p:nvPr/>
          </p:nvSpPr>
          <p:spPr>
            <a:xfrm>
              <a:off x="6598875" y="2535973"/>
              <a:ext cx="302864" cy="609040"/>
            </a:xfrm>
            <a:custGeom>
              <a:avLst/>
              <a:gdLst/>
              <a:ahLst/>
              <a:cxnLst/>
              <a:rect l="l" t="t" r="r" b="b"/>
              <a:pathLst>
                <a:path w="238125" h="521335">
                  <a:moveTo>
                    <a:pt x="184721" y="176809"/>
                  </a:moveTo>
                  <a:lnTo>
                    <a:pt x="56197" y="176809"/>
                  </a:lnTo>
                  <a:lnTo>
                    <a:pt x="56197" y="521233"/>
                  </a:lnTo>
                  <a:lnTo>
                    <a:pt x="112750" y="521233"/>
                  </a:lnTo>
                  <a:lnTo>
                    <a:pt x="112750" y="336511"/>
                  </a:lnTo>
                  <a:lnTo>
                    <a:pt x="184721" y="336511"/>
                  </a:lnTo>
                  <a:lnTo>
                    <a:pt x="184721" y="176809"/>
                  </a:lnTo>
                  <a:close/>
                </a:path>
                <a:path w="238125" h="521335">
                  <a:moveTo>
                    <a:pt x="184721" y="336511"/>
                  </a:moveTo>
                  <a:lnTo>
                    <a:pt x="125247" y="336511"/>
                  </a:lnTo>
                  <a:lnTo>
                    <a:pt x="125247" y="521233"/>
                  </a:lnTo>
                  <a:lnTo>
                    <a:pt x="184721" y="521233"/>
                  </a:lnTo>
                  <a:lnTo>
                    <a:pt x="184721" y="336511"/>
                  </a:lnTo>
                  <a:close/>
                </a:path>
                <a:path w="238125" h="521335">
                  <a:moveTo>
                    <a:pt x="198323" y="128130"/>
                  </a:moveTo>
                  <a:lnTo>
                    <a:pt x="39662" y="128130"/>
                  </a:lnTo>
                  <a:lnTo>
                    <a:pt x="24222" y="131246"/>
                  </a:lnTo>
                  <a:lnTo>
                    <a:pt x="11615" y="139747"/>
                  </a:lnTo>
                  <a:lnTo>
                    <a:pt x="3116" y="152358"/>
                  </a:lnTo>
                  <a:lnTo>
                    <a:pt x="0" y="167805"/>
                  </a:lnTo>
                  <a:lnTo>
                    <a:pt x="0" y="312115"/>
                  </a:lnTo>
                  <a:lnTo>
                    <a:pt x="43700" y="312115"/>
                  </a:lnTo>
                  <a:lnTo>
                    <a:pt x="43700" y="176809"/>
                  </a:lnTo>
                  <a:lnTo>
                    <a:pt x="237997" y="176809"/>
                  </a:lnTo>
                  <a:lnTo>
                    <a:pt x="237997" y="167805"/>
                  </a:lnTo>
                  <a:lnTo>
                    <a:pt x="234881" y="152358"/>
                  </a:lnTo>
                  <a:lnTo>
                    <a:pt x="226380" y="139747"/>
                  </a:lnTo>
                  <a:lnTo>
                    <a:pt x="213769" y="131246"/>
                  </a:lnTo>
                  <a:lnTo>
                    <a:pt x="198323" y="128130"/>
                  </a:lnTo>
                  <a:close/>
                </a:path>
                <a:path w="238125" h="521335">
                  <a:moveTo>
                    <a:pt x="237997" y="176809"/>
                  </a:moveTo>
                  <a:lnTo>
                    <a:pt x="197205" y="176809"/>
                  </a:lnTo>
                  <a:lnTo>
                    <a:pt x="197205" y="312115"/>
                  </a:lnTo>
                  <a:lnTo>
                    <a:pt x="237997" y="312115"/>
                  </a:lnTo>
                  <a:lnTo>
                    <a:pt x="237997" y="176809"/>
                  </a:lnTo>
                  <a:close/>
                </a:path>
                <a:path w="238125" h="521335">
                  <a:moveTo>
                    <a:pt x="118998" y="0"/>
                  </a:moveTo>
                  <a:lnTo>
                    <a:pt x="94060" y="5035"/>
                  </a:lnTo>
                  <a:lnTo>
                    <a:pt x="73694" y="18767"/>
                  </a:lnTo>
                  <a:lnTo>
                    <a:pt x="59963" y="39133"/>
                  </a:lnTo>
                  <a:lnTo>
                    <a:pt x="54927" y="64071"/>
                  </a:lnTo>
                  <a:lnTo>
                    <a:pt x="59963" y="89007"/>
                  </a:lnTo>
                  <a:lnTo>
                    <a:pt x="73694" y="109369"/>
                  </a:lnTo>
                  <a:lnTo>
                    <a:pt x="94060" y="123096"/>
                  </a:lnTo>
                  <a:lnTo>
                    <a:pt x="118998" y="128130"/>
                  </a:lnTo>
                  <a:lnTo>
                    <a:pt x="143935" y="123096"/>
                  </a:lnTo>
                  <a:lnTo>
                    <a:pt x="164296" y="109369"/>
                  </a:lnTo>
                  <a:lnTo>
                    <a:pt x="178024" y="89007"/>
                  </a:lnTo>
                  <a:lnTo>
                    <a:pt x="183057" y="64071"/>
                  </a:lnTo>
                  <a:lnTo>
                    <a:pt x="178024" y="39133"/>
                  </a:lnTo>
                  <a:lnTo>
                    <a:pt x="164296" y="18767"/>
                  </a:lnTo>
                  <a:lnTo>
                    <a:pt x="143935" y="5035"/>
                  </a:lnTo>
                  <a:lnTo>
                    <a:pt x="118998" y="0"/>
                  </a:lnTo>
                  <a:close/>
                </a:path>
              </a:pathLst>
            </a:custGeom>
            <a:solidFill>
              <a:schemeClr val="accent2"/>
            </a:solidFill>
          </p:spPr>
          <p:txBody>
            <a:bodyPr wrap="square" lIns="0" tIns="0" rIns="0" bIns="0" rtlCol="0"/>
            <a:lstStyle/>
            <a:p>
              <a:pPr>
                <a:defRPr/>
              </a:pPr>
              <a:endParaRPr dirty="0">
                <a:solidFill>
                  <a:prstClr val="black"/>
                </a:solidFill>
              </a:endParaRPr>
            </a:p>
          </p:txBody>
        </p:sp>
        <p:sp>
          <p:nvSpPr>
            <p:cNvPr id="24" name="object 16"/>
            <p:cNvSpPr/>
            <p:nvPr/>
          </p:nvSpPr>
          <p:spPr>
            <a:xfrm>
              <a:off x="6219869" y="2535973"/>
              <a:ext cx="302864" cy="609040"/>
            </a:xfrm>
            <a:custGeom>
              <a:avLst/>
              <a:gdLst/>
              <a:ahLst/>
              <a:cxnLst/>
              <a:rect l="l" t="t" r="r" b="b"/>
              <a:pathLst>
                <a:path w="238125" h="521335">
                  <a:moveTo>
                    <a:pt x="184708" y="176809"/>
                  </a:moveTo>
                  <a:lnTo>
                    <a:pt x="56197" y="176809"/>
                  </a:lnTo>
                  <a:lnTo>
                    <a:pt x="56197" y="521233"/>
                  </a:lnTo>
                  <a:lnTo>
                    <a:pt x="112750" y="521233"/>
                  </a:lnTo>
                  <a:lnTo>
                    <a:pt x="112750" y="336511"/>
                  </a:lnTo>
                  <a:lnTo>
                    <a:pt x="184708" y="336511"/>
                  </a:lnTo>
                  <a:lnTo>
                    <a:pt x="184708" y="176809"/>
                  </a:lnTo>
                  <a:close/>
                </a:path>
                <a:path w="238125" h="521335">
                  <a:moveTo>
                    <a:pt x="184708" y="336511"/>
                  </a:moveTo>
                  <a:lnTo>
                    <a:pt x="125234" y="336511"/>
                  </a:lnTo>
                  <a:lnTo>
                    <a:pt x="125234" y="521233"/>
                  </a:lnTo>
                  <a:lnTo>
                    <a:pt x="184708" y="521233"/>
                  </a:lnTo>
                  <a:lnTo>
                    <a:pt x="184708" y="336511"/>
                  </a:lnTo>
                  <a:close/>
                </a:path>
                <a:path w="238125" h="521335">
                  <a:moveTo>
                    <a:pt x="198323" y="128130"/>
                  </a:moveTo>
                  <a:lnTo>
                    <a:pt x="39662" y="128130"/>
                  </a:lnTo>
                  <a:lnTo>
                    <a:pt x="24222" y="131246"/>
                  </a:lnTo>
                  <a:lnTo>
                    <a:pt x="11615" y="139747"/>
                  </a:lnTo>
                  <a:lnTo>
                    <a:pt x="3116" y="152358"/>
                  </a:lnTo>
                  <a:lnTo>
                    <a:pt x="0" y="167805"/>
                  </a:lnTo>
                  <a:lnTo>
                    <a:pt x="0" y="312115"/>
                  </a:lnTo>
                  <a:lnTo>
                    <a:pt x="43687" y="312115"/>
                  </a:lnTo>
                  <a:lnTo>
                    <a:pt x="43687" y="176809"/>
                  </a:lnTo>
                  <a:lnTo>
                    <a:pt x="237985" y="176809"/>
                  </a:lnTo>
                  <a:lnTo>
                    <a:pt x="237985" y="167805"/>
                  </a:lnTo>
                  <a:lnTo>
                    <a:pt x="234870" y="152358"/>
                  </a:lnTo>
                  <a:lnTo>
                    <a:pt x="226374" y="139747"/>
                  </a:lnTo>
                  <a:lnTo>
                    <a:pt x="213767" y="131246"/>
                  </a:lnTo>
                  <a:lnTo>
                    <a:pt x="198323" y="128130"/>
                  </a:lnTo>
                  <a:close/>
                </a:path>
                <a:path w="238125" h="521335">
                  <a:moveTo>
                    <a:pt x="237985" y="176809"/>
                  </a:moveTo>
                  <a:lnTo>
                    <a:pt x="197192" y="176809"/>
                  </a:lnTo>
                  <a:lnTo>
                    <a:pt x="197192" y="312115"/>
                  </a:lnTo>
                  <a:lnTo>
                    <a:pt x="237985" y="312115"/>
                  </a:lnTo>
                  <a:lnTo>
                    <a:pt x="237985" y="176809"/>
                  </a:lnTo>
                  <a:close/>
                </a:path>
                <a:path w="238125" h="521335">
                  <a:moveTo>
                    <a:pt x="118986" y="0"/>
                  </a:moveTo>
                  <a:lnTo>
                    <a:pt x="94055" y="5035"/>
                  </a:lnTo>
                  <a:lnTo>
                    <a:pt x="73693" y="18767"/>
                  </a:lnTo>
                  <a:lnTo>
                    <a:pt x="59962" y="39133"/>
                  </a:lnTo>
                  <a:lnTo>
                    <a:pt x="54927" y="64071"/>
                  </a:lnTo>
                  <a:lnTo>
                    <a:pt x="59962" y="89007"/>
                  </a:lnTo>
                  <a:lnTo>
                    <a:pt x="73693" y="109369"/>
                  </a:lnTo>
                  <a:lnTo>
                    <a:pt x="94055" y="123096"/>
                  </a:lnTo>
                  <a:lnTo>
                    <a:pt x="118986" y="128130"/>
                  </a:lnTo>
                  <a:lnTo>
                    <a:pt x="143924" y="123096"/>
                  </a:lnTo>
                  <a:lnTo>
                    <a:pt x="164290" y="109369"/>
                  </a:lnTo>
                  <a:lnTo>
                    <a:pt x="178022" y="89007"/>
                  </a:lnTo>
                  <a:lnTo>
                    <a:pt x="183057" y="64071"/>
                  </a:lnTo>
                  <a:lnTo>
                    <a:pt x="178022" y="39133"/>
                  </a:lnTo>
                  <a:lnTo>
                    <a:pt x="164290" y="18767"/>
                  </a:lnTo>
                  <a:lnTo>
                    <a:pt x="143924" y="5035"/>
                  </a:lnTo>
                  <a:lnTo>
                    <a:pt x="118986" y="0"/>
                  </a:lnTo>
                  <a:close/>
                </a:path>
              </a:pathLst>
            </a:custGeom>
            <a:solidFill>
              <a:schemeClr val="accent2"/>
            </a:solidFill>
          </p:spPr>
          <p:txBody>
            <a:bodyPr wrap="square" lIns="0" tIns="0" rIns="0" bIns="0" rtlCol="0"/>
            <a:lstStyle/>
            <a:p>
              <a:pPr>
                <a:defRPr/>
              </a:pPr>
              <a:endParaRPr dirty="0">
                <a:solidFill>
                  <a:prstClr val="black"/>
                </a:solidFill>
              </a:endParaRPr>
            </a:p>
          </p:txBody>
        </p:sp>
        <p:sp>
          <p:nvSpPr>
            <p:cNvPr id="25" name="object 17"/>
            <p:cNvSpPr/>
            <p:nvPr/>
          </p:nvSpPr>
          <p:spPr>
            <a:xfrm>
              <a:off x="5840847" y="2535973"/>
              <a:ext cx="302864" cy="609040"/>
            </a:xfrm>
            <a:custGeom>
              <a:avLst/>
              <a:gdLst/>
              <a:ahLst/>
              <a:cxnLst/>
              <a:rect l="l" t="t" r="r" b="b"/>
              <a:pathLst>
                <a:path w="238125" h="521335">
                  <a:moveTo>
                    <a:pt x="184721" y="176809"/>
                  </a:moveTo>
                  <a:lnTo>
                    <a:pt x="56197" y="176809"/>
                  </a:lnTo>
                  <a:lnTo>
                    <a:pt x="56197" y="521233"/>
                  </a:lnTo>
                  <a:lnTo>
                    <a:pt x="112763" y="521233"/>
                  </a:lnTo>
                  <a:lnTo>
                    <a:pt x="112763" y="336511"/>
                  </a:lnTo>
                  <a:lnTo>
                    <a:pt x="184721" y="336511"/>
                  </a:lnTo>
                  <a:lnTo>
                    <a:pt x="184721" y="176809"/>
                  </a:lnTo>
                  <a:close/>
                </a:path>
                <a:path w="238125" h="521335">
                  <a:moveTo>
                    <a:pt x="184721" y="336511"/>
                  </a:moveTo>
                  <a:lnTo>
                    <a:pt x="125247" y="336511"/>
                  </a:lnTo>
                  <a:lnTo>
                    <a:pt x="125247" y="521233"/>
                  </a:lnTo>
                  <a:lnTo>
                    <a:pt x="184721" y="521233"/>
                  </a:lnTo>
                  <a:lnTo>
                    <a:pt x="184721" y="336511"/>
                  </a:lnTo>
                  <a:close/>
                </a:path>
                <a:path w="238125" h="521335">
                  <a:moveTo>
                    <a:pt x="198335" y="128130"/>
                  </a:moveTo>
                  <a:lnTo>
                    <a:pt x="39674" y="128130"/>
                  </a:lnTo>
                  <a:lnTo>
                    <a:pt x="24228" y="131246"/>
                  </a:lnTo>
                  <a:lnTo>
                    <a:pt x="11617" y="139747"/>
                  </a:lnTo>
                  <a:lnTo>
                    <a:pt x="3116" y="152358"/>
                  </a:lnTo>
                  <a:lnTo>
                    <a:pt x="0" y="167805"/>
                  </a:lnTo>
                  <a:lnTo>
                    <a:pt x="0" y="312115"/>
                  </a:lnTo>
                  <a:lnTo>
                    <a:pt x="43700" y="312115"/>
                  </a:lnTo>
                  <a:lnTo>
                    <a:pt x="43700" y="176809"/>
                  </a:lnTo>
                  <a:lnTo>
                    <a:pt x="237998" y="176809"/>
                  </a:lnTo>
                  <a:lnTo>
                    <a:pt x="237998" y="167805"/>
                  </a:lnTo>
                  <a:lnTo>
                    <a:pt x="234881" y="152358"/>
                  </a:lnTo>
                  <a:lnTo>
                    <a:pt x="226382" y="139747"/>
                  </a:lnTo>
                  <a:lnTo>
                    <a:pt x="213775" y="131246"/>
                  </a:lnTo>
                  <a:lnTo>
                    <a:pt x="198335" y="128130"/>
                  </a:lnTo>
                  <a:close/>
                </a:path>
                <a:path w="238125" h="521335">
                  <a:moveTo>
                    <a:pt x="237998" y="176809"/>
                  </a:moveTo>
                  <a:lnTo>
                    <a:pt x="197205" y="176809"/>
                  </a:lnTo>
                  <a:lnTo>
                    <a:pt x="197205" y="312115"/>
                  </a:lnTo>
                  <a:lnTo>
                    <a:pt x="237998" y="312115"/>
                  </a:lnTo>
                  <a:lnTo>
                    <a:pt x="237998" y="176809"/>
                  </a:lnTo>
                  <a:close/>
                </a:path>
                <a:path w="238125" h="521335">
                  <a:moveTo>
                    <a:pt x="118999" y="0"/>
                  </a:moveTo>
                  <a:lnTo>
                    <a:pt x="94062" y="5035"/>
                  </a:lnTo>
                  <a:lnTo>
                    <a:pt x="73701" y="18767"/>
                  </a:lnTo>
                  <a:lnTo>
                    <a:pt x="59973" y="39133"/>
                  </a:lnTo>
                  <a:lnTo>
                    <a:pt x="54940" y="64071"/>
                  </a:lnTo>
                  <a:lnTo>
                    <a:pt x="59973" y="89007"/>
                  </a:lnTo>
                  <a:lnTo>
                    <a:pt x="73701" y="109369"/>
                  </a:lnTo>
                  <a:lnTo>
                    <a:pt x="94062" y="123096"/>
                  </a:lnTo>
                  <a:lnTo>
                    <a:pt x="118999" y="128130"/>
                  </a:lnTo>
                  <a:lnTo>
                    <a:pt x="143937" y="123096"/>
                  </a:lnTo>
                  <a:lnTo>
                    <a:pt x="164303" y="109369"/>
                  </a:lnTo>
                  <a:lnTo>
                    <a:pt x="178034" y="89007"/>
                  </a:lnTo>
                  <a:lnTo>
                    <a:pt x="183070" y="64071"/>
                  </a:lnTo>
                  <a:lnTo>
                    <a:pt x="178034" y="39133"/>
                  </a:lnTo>
                  <a:lnTo>
                    <a:pt x="164303" y="18767"/>
                  </a:lnTo>
                  <a:lnTo>
                    <a:pt x="143937" y="5035"/>
                  </a:lnTo>
                  <a:lnTo>
                    <a:pt x="118999" y="0"/>
                  </a:lnTo>
                  <a:close/>
                </a:path>
              </a:pathLst>
            </a:custGeom>
            <a:solidFill>
              <a:srgbClr val="00B050"/>
            </a:solidFill>
          </p:spPr>
          <p:txBody>
            <a:bodyPr wrap="square" lIns="0" tIns="0" rIns="0" bIns="0" rtlCol="0"/>
            <a:lstStyle/>
            <a:p>
              <a:pPr>
                <a:defRPr/>
              </a:pPr>
              <a:endParaRPr dirty="0">
                <a:solidFill>
                  <a:prstClr val="black"/>
                </a:solidFill>
              </a:endParaRPr>
            </a:p>
          </p:txBody>
        </p:sp>
        <p:sp>
          <p:nvSpPr>
            <p:cNvPr id="26" name="object 18"/>
            <p:cNvSpPr/>
            <p:nvPr/>
          </p:nvSpPr>
          <p:spPr>
            <a:xfrm>
              <a:off x="5461843" y="2535973"/>
              <a:ext cx="302864" cy="609040"/>
            </a:xfrm>
            <a:custGeom>
              <a:avLst/>
              <a:gdLst/>
              <a:ahLst/>
              <a:cxnLst/>
              <a:rect l="l" t="t" r="r" b="b"/>
              <a:pathLst>
                <a:path w="238125" h="521335">
                  <a:moveTo>
                    <a:pt x="184708" y="176809"/>
                  </a:moveTo>
                  <a:lnTo>
                    <a:pt x="56197" y="176809"/>
                  </a:lnTo>
                  <a:lnTo>
                    <a:pt x="56197" y="521233"/>
                  </a:lnTo>
                  <a:lnTo>
                    <a:pt x="112750" y="521233"/>
                  </a:lnTo>
                  <a:lnTo>
                    <a:pt x="112750" y="336511"/>
                  </a:lnTo>
                  <a:lnTo>
                    <a:pt x="184708" y="336511"/>
                  </a:lnTo>
                  <a:lnTo>
                    <a:pt x="184708" y="176809"/>
                  </a:lnTo>
                  <a:close/>
                </a:path>
                <a:path w="238125" h="521335">
                  <a:moveTo>
                    <a:pt x="184708" y="336511"/>
                  </a:moveTo>
                  <a:lnTo>
                    <a:pt x="125234" y="336511"/>
                  </a:lnTo>
                  <a:lnTo>
                    <a:pt x="125234" y="521233"/>
                  </a:lnTo>
                  <a:lnTo>
                    <a:pt x="184708" y="521233"/>
                  </a:lnTo>
                  <a:lnTo>
                    <a:pt x="184708" y="336511"/>
                  </a:lnTo>
                  <a:close/>
                </a:path>
                <a:path w="238125" h="521335">
                  <a:moveTo>
                    <a:pt x="198323" y="128130"/>
                  </a:moveTo>
                  <a:lnTo>
                    <a:pt x="39662" y="128130"/>
                  </a:lnTo>
                  <a:lnTo>
                    <a:pt x="24222" y="131246"/>
                  </a:lnTo>
                  <a:lnTo>
                    <a:pt x="11615" y="139747"/>
                  </a:lnTo>
                  <a:lnTo>
                    <a:pt x="3116" y="152358"/>
                  </a:lnTo>
                  <a:lnTo>
                    <a:pt x="0" y="167805"/>
                  </a:lnTo>
                  <a:lnTo>
                    <a:pt x="0" y="312115"/>
                  </a:lnTo>
                  <a:lnTo>
                    <a:pt x="43700" y="312115"/>
                  </a:lnTo>
                  <a:lnTo>
                    <a:pt x="43700" y="176809"/>
                  </a:lnTo>
                  <a:lnTo>
                    <a:pt x="237997" y="176809"/>
                  </a:lnTo>
                  <a:lnTo>
                    <a:pt x="237997" y="167805"/>
                  </a:lnTo>
                  <a:lnTo>
                    <a:pt x="234881" y="152358"/>
                  </a:lnTo>
                  <a:lnTo>
                    <a:pt x="226380" y="139747"/>
                  </a:lnTo>
                  <a:lnTo>
                    <a:pt x="213769" y="131246"/>
                  </a:lnTo>
                  <a:lnTo>
                    <a:pt x="198323" y="128130"/>
                  </a:lnTo>
                  <a:close/>
                </a:path>
                <a:path w="238125" h="521335">
                  <a:moveTo>
                    <a:pt x="237997" y="176809"/>
                  </a:moveTo>
                  <a:lnTo>
                    <a:pt x="197205" y="176809"/>
                  </a:lnTo>
                  <a:lnTo>
                    <a:pt x="197205" y="312115"/>
                  </a:lnTo>
                  <a:lnTo>
                    <a:pt x="237997" y="312115"/>
                  </a:lnTo>
                  <a:lnTo>
                    <a:pt x="237997" y="176809"/>
                  </a:lnTo>
                  <a:close/>
                </a:path>
                <a:path w="238125" h="521335">
                  <a:moveTo>
                    <a:pt x="118998" y="0"/>
                  </a:moveTo>
                  <a:lnTo>
                    <a:pt x="94060" y="5035"/>
                  </a:lnTo>
                  <a:lnTo>
                    <a:pt x="73694" y="18767"/>
                  </a:lnTo>
                  <a:lnTo>
                    <a:pt x="59963" y="39133"/>
                  </a:lnTo>
                  <a:lnTo>
                    <a:pt x="54927" y="64071"/>
                  </a:lnTo>
                  <a:lnTo>
                    <a:pt x="59963" y="89007"/>
                  </a:lnTo>
                  <a:lnTo>
                    <a:pt x="73694" y="109369"/>
                  </a:lnTo>
                  <a:lnTo>
                    <a:pt x="94060" y="123096"/>
                  </a:lnTo>
                  <a:lnTo>
                    <a:pt x="118998" y="128130"/>
                  </a:lnTo>
                  <a:lnTo>
                    <a:pt x="143935" y="123096"/>
                  </a:lnTo>
                  <a:lnTo>
                    <a:pt x="164296" y="109369"/>
                  </a:lnTo>
                  <a:lnTo>
                    <a:pt x="178024" y="89007"/>
                  </a:lnTo>
                  <a:lnTo>
                    <a:pt x="183057" y="64071"/>
                  </a:lnTo>
                  <a:lnTo>
                    <a:pt x="178024" y="39133"/>
                  </a:lnTo>
                  <a:lnTo>
                    <a:pt x="164296" y="18767"/>
                  </a:lnTo>
                  <a:lnTo>
                    <a:pt x="143935" y="5035"/>
                  </a:lnTo>
                  <a:lnTo>
                    <a:pt x="118998" y="0"/>
                  </a:lnTo>
                  <a:close/>
                </a:path>
              </a:pathLst>
            </a:custGeom>
            <a:solidFill>
              <a:srgbClr val="00B050"/>
            </a:solidFill>
          </p:spPr>
          <p:txBody>
            <a:bodyPr wrap="square" lIns="0" tIns="0" rIns="0" bIns="0" rtlCol="0"/>
            <a:lstStyle/>
            <a:p>
              <a:pPr>
                <a:defRPr/>
              </a:pPr>
              <a:endParaRPr dirty="0">
                <a:solidFill>
                  <a:prstClr val="black"/>
                </a:solidFill>
              </a:endParaRPr>
            </a:p>
          </p:txBody>
        </p:sp>
        <p:sp>
          <p:nvSpPr>
            <p:cNvPr id="27" name="object 19"/>
            <p:cNvSpPr/>
            <p:nvPr/>
          </p:nvSpPr>
          <p:spPr>
            <a:xfrm>
              <a:off x="5082821" y="2535973"/>
              <a:ext cx="302864" cy="609040"/>
            </a:xfrm>
            <a:custGeom>
              <a:avLst/>
              <a:gdLst/>
              <a:ahLst/>
              <a:cxnLst/>
              <a:rect l="l" t="t" r="r" b="b"/>
              <a:pathLst>
                <a:path w="238125" h="521335">
                  <a:moveTo>
                    <a:pt x="184721" y="176809"/>
                  </a:moveTo>
                  <a:lnTo>
                    <a:pt x="56197" y="176809"/>
                  </a:lnTo>
                  <a:lnTo>
                    <a:pt x="56197" y="521233"/>
                  </a:lnTo>
                  <a:lnTo>
                    <a:pt x="112763" y="521233"/>
                  </a:lnTo>
                  <a:lnTo>
                    <a:pt x="112763" y="336511"/>
                  </a:lnTo>
                  <a:lnTo>
                    <a:pt x="184721" y="336511"/>
                  </a:lnTo>
                  <a:lnTo>
                    <a:pt x="184721" y="176809"/>
                  </a:lnTo>
                  <a:close/>
                </a:path>
                <a:path w="238125" h="521335">
                  <a:moveTo>
                    <a:pt x="184721" y="336511"/>
                  </a:moveTo>
                  <a:lnTo>
                    <a:pt x="125247" y="336511"/>
                  </a:lnTo>
                  <a:lnTo>
                    <a:pt x="125247" y="521233"/>
                  </a:lnTo>
                  <a:lnTo>
                    <a:pt x="184721" y="521233"/>
                  </a:lnTo>
                  <a:lnTo>
                    <a:pt x="184721" y="336511"/>
                  </a:lnTo>
                  <a:close/>
                </a:path>
                <a:path w="238125" h="521335">
                  <a:moveTo>
                    <a:pt x="198335" y="128130"/>
                  </a:moveTo>
                  <a:lnTo>
                    <a:pt x="39674" y="128130"/>
                  </a:lnTo>
                  <a:lnTo>
                    <a:pt x="24228" y="131246"/>
                  </a:lnTo>
                  <a:lnTo>
                    <a:pt x="11617" y="139747"/>
                  </a:lnTo>
                  <a:lnTo>
                    <a:pt x="3116" y="152358"/>
                  </a:lnTo>
                  <a:lnTo>
                    <a:pt x="0" y="167805"/>
                  </a:lnTo>
                  <a:lnTo>
                    <a:pt x="0" y="312115"/>
                  </a:lnTo>
                  <a:lnTo>
                    <a:pt x="43700" y="312115"/>
                  </a:lnTo>
                  <a:lnTo>
                    <a:pt x="43700" y="176809"/>
                  </a:lnTo>
                  <a:lnTo>
                    <a:pt x="237998" y="176809"/>
                  </a:lnTo>
                  <a:lnTo>
                    <a:pt x="237998" y="167805"/>
                  </a:lnTo>
                  <a:lnTo>
                    <a:pt x="234881" y="152358"/>
                  </a:lnTo>
                  <a:lnTo>
                    <a:pt x="226382" y="139747"/>
                  </a:lnTo>
                  <a:lnTo>
                    <a:pt x="213775" y="131246"/>
                  </a:lnTo>
                  <a:lnTo>
                    <a:pt x="198335" y="128130"/>
                  </a:lnTo>
                  <a:close/>
                </a:path>
                <a:path w="238125" h="521335">
                  <a:moveTo>
                    <a:pt x="237998" y="176809"/>
                  </a:moveTo>
                  <a:lnTo>
                    <a:pt x="197205" y="176809"/>
                  </a:lnTo>
                  <a:lnTo>
                    <a:pt x="197205" y="312115"/>
                  </a:lnTo>
                  <a:lnTo>
                    <a:pt x="237998" y="312115"/>
                  </a:lnTo>
                  <a:lnTo>
                    <a:pt x="237998" y="176809"/>
                  </a:lnTo>
                  <a:close/>
                </a:path>
                <a:path w="238125" h="521335">
                  <a:moveTo>
                    <a:pt x="118999" y="0"/>
                  </a:moveTo>
                  <a:lnTo>
                    <a:pt x="94062" y="5035"/>
                  </a:lnTo>
                  <a:lnTo>
                    <a:pt x="73701" y="18767"/>
                  </a:lnTo>
                  <a:lnTo>
                    <a:pt x="59973" y="39133"/>
                  </a:lnTo>
                  <a:lnTo>
                    <a:pt x="54940" y="64071"/>
                  </a:lnTo>
                  <a:lnTo>
                    <a:pt x="59973" y="89007"/>
                  </a:lnTo>
                  <a:lnTo>
                    <a:pt x="73701" y="109369"/>
                  </a:lnTo>
                  <a:lnTo>
                    <a:pt x="94062" y="123096"/>
                  </a:lnTo>
                  <a:lnTo>
                    <a:pt x="118999" y="128130"/>
                  </a:lnTo>
                  <a:lnTo>
                    <a:pt x="143937" y="123096"/>
                  </a:lnTo>
                  <a:lnTo>
                    <a:pt x="164303" y="109369"/>
                  </a:lnTo>
                  <a:lnTo>
                    <a:pt x="178034" y="89007"/>
                  </a:lnTo>
                  <a:lnTo>
                    <a:pt x="183070" y="64071"/>
                  </a:lnTo>
                  <a:lnTo>
                    <a:pt x="178034" y="39133"/>
                  </a:lnTo>
                  <a:lnTo>
                    <a:pt x="164303" y="18767"/>
                  </a:lnTo>
                  <a:lnTo>
                    <a:pt x="143937" y="5035"/>
                  </a:lnTo>
                  <a:lnTo>
                    <a:pt x="118999" y="0"/>
                  </a:lnTo>
                  <a:close/>
                </a:path>
              </a:pathLst>
            </a:custGeom>
            <a:solidFill>
              <a:srgbClr val="00B050"/>
            </a:solidFill>
          </p:spPr>
          <p:txBody>
            <a:bodyPr wrap="square" lIns="0" tIns="0" rIns="0" bIns="0" rtlCol="0"/>
            <a:lstStyle/>
            <a:p>
              <a:pPr>
                <a:defRPr/>
              </a:pPr>
              <a:endParaRPr dirty="0">
                <a:solidFill>
                  <a:prstClr val="black"/>
                </a:solidFill>
              </a:endParaRPr>
            </a:p>
          </p:txBody>
        </p:sp>
        <p:sp>
          <p:nvSpPr>
            <p:cNvPr id="28" name="object 20"/>
            <p:cNvSpPr/>
            <p:nvPr/>
          </p:nvSpPr>
          <p:spPr>
            <a:xfrm>
              <a:off x="4703816" y="2535973"/>
              <a:ext cx="302864" cy="609040"/>
            </a:xfrm>
            <a:custGeom>
              <a:avLst/>
              <a:gdLst/>
              <a:ahLst/>
              <a:cxnLst/>
              <a:rect l="l" t="t" r="r" b="b"/>
              <a:pathLst>
                <a:path w="238125" h="521335">
                  <a:moveTo>
                    <a:pt x="184721" y="176809"/>
                  </a:moveTo>
                  <a:lnTo>
                    <a:pt x="56197" y="176809"/>
                  </a:lnTo>
                  <a:lnTo>
                    <a:pt x="56197" y="521233"/>
                  </a:lnTo>
                  <a:lnTo>
                    <a:pt x="112750" y="521233"/>
                  </a:lnTo>
                  <a:lnTo>
                    <a:pt x="112750" y="336511"/>
                  </a:lnTo>
                  <a:lnTo>
                    <a:pt x="184721" y="336511"/>
                  </a:lnTo>
                  <a:lnTo>
                    <a:pt x="184721" y="176809"/>
                  </a:lnTo>
                  <a:close/>
                </a:path>
                <a:path w="238125" h="521335">
                  <a:moveTo>
                    <a:pt x="184721" y="336511"/>
                  </a:moveTo>
                  <a:lnTo>
                    <a:pt x="125247" y="336511"/>
                  </a:lnTo>
                  <a:lnTo>
                    <a:pt x="125247" y="521233"/>
                  </a:lnTo>
                  <a:lnTo>
                    <a:pt x="184721" y="521233"/>
                  </a:lnTo>
                  <a:lnTo>
                    <a:pt x="184721" y="336511"/>
                  </a:lnTo>
                  <a:close/>
                </a:path>
                <a:path w="238125" h="521335">
                  <a:moveTo>
                    <a:pt x="198323" y="128130"/>
                  </a:moveTo>
                  <a:lnTo>
                    <a:pt x="39662" y="128130"/>
                  </a:lnTo>
                  <a:lnTo>
                    <a:pt x="24222" y="131246"/>
                  </a:lnTo>
                  <a:lnTo>
                    <a:pt x="11615" y="139747"/>
                  </a:lnTo>
                  <a:lnTo>
                    <a:pt x="3116" y="152358"/>
                  </a:lnTo>
                  <a:lnTo>
                    <a:pt x="0" y="167805"/>
                  </a:lnTo>
                  <a:lnTo>
                    <a:pt x="0" y="312115"/>
                  </a:lnTo>
                  <a:lnTo>
                    <a:pt x="43700" y="312115"/>
                  </a:lnTo>
                  <a:lnTo>
                    <a:pt x="43700" y="176809"/>
                  </a:lnTo>
                  <a:lnTo>
                    <a:pt x="237997" y="176809"/>
                  </a:lnTo>
                  <a:lnTo>
                    <a:pt x="237997" y="167805"/>
                  </a:lnTo>
                  <a:lnTo>
                    <a:pt x="234881" y="152358"/>
                  </a:lnTo>
                  <a:lnTo>
                    <a:pt x="226380" y="139747"/>
                  </a:lnTo>
                  <a:lnTo>
                    <a:pt x="213769" y="131246"/>
                  </a:lnTo>
                  <a:lnTo>
                    <a:pt x="198323" y="128130"/>
                  </a:lnTo>
                  <a:close/>
                </a:path>
                <a:path w="238125" h="521335">
                  <a:moveTo>
                    <a:pt x="237997" y="176809"/>
                  </a:moveTo>
                  <a:lnTo>
                    <a:pt x="197205" y="176809"/>
                  </a:lnTo>
                  <a:lnTo>
                    <a:pt x="197205" y="312115"/>
                  </a:lnTo>
                  <a:lnTo>
                    <a:pt x="237997" y="312115"/>
                  </a:lnTo>
                  <a:lnTo>
                    <a:pt x="237997" y="176809"/>
                  </a:lnTo>
                  <a:close/>
                </a:path>
                <a:path w="238125" h="521335">
                  <a:moveTo>
                    <a:pt x="118998" y="0"/>
                  </a:moveTo>
                  <a:lnTo>
                    <a:pt x="94060" y="5035"/>
                  </a:lnTo>
                  <a:lnTo>
                    <a:pt x="73694" y="18767"/>
                  </a:lnTo>
                  <a:lnTo>
                    <a:pt x="59963" y="39133"/>
                  </a:lnTo>
                  <a:lnTo>
                    <a:pt x="54927" y="64071"/>
                  </a:lnTo>
                  <a:lnTo>
                    <a:pt x="59963" y="89007"/>
                  </a:lnTo>
                  <a:lnTo>
                    <a:pt x="73694" y="109369"/>
                  </a:lnTo>
                  <a:lnTo>
                    <a:pt x="94060" y="123096"/>
                  </a:lnTo>
                  <a:lnTo>
                    <a:pt x="118998" y="128130"/>
                  </a:lnTo>
                  <a:lnTo>
                    <a:pt x="143935" y="123096"/>
                  </a:lnTo>
                  <a:lnTo>
                    <a:pt x="164296" y="109369"/>
                  </a:lnTo>
                  <a:lnTo>
                    <a:pt x="178024" y="89007"/>
                  </a:lnTo>
                  <a:lnTo>
                    <a:pt x="183057" y="64071"/>
                  </a:lnTo>
                  <a:lnTo>
                    <a:pt x="178024" y="39133"/>
                  </a:lnTo>
                  <a:lnTo>
                    <a:pt x="164296" y="18767"/>
                  </a:lnTo>
                  <a:lnTo>
                    <a:pt x="143935" y="5035"/>
                  </a:lnTo>
                  <a:lnTo>
                    <a:pt x="118998" y="0"/>
                  </a:lnTo>
                  <a:close/>
                </a:path>
              </a:pathLst>
            </a:custGeom>
            <a:solidFill>
              <a:srgbClr val="00B050"/>
            </a:solidFill>
          </p:spPr>
          <p:txBody>
            <a:bodyPr wrap="square" lIns="0" tIns="0" rIns="0" bIns="0" rtlCol="0"/>
            <a:lstStyle/>
            <a:p>
              <a:pPr>
                <a:defRPr/>
              </a:pPr>
              <a:endParaRPr dirty="0">
                <a:solidFill>
                  <a:prstClr val="black"/>
                </a:solidFill>
              </a:endParaRPr>
            </a:p>
          </p:txBody>
        </p:sp>
        <p:sp>
          <p:nvSpPr>
            <p:cNvPr id="29" name="object 21"/>
            <p:cNvSpPr/>
            <p:nvPr/>
          </p:nvSpPr>
          <p:spPr>
            <a:xfrm>
              <a:off x="4324811" y="2535973"/>
              <a:ext cx="302864" cy="609040"/>
            </a:xfrm>
            <a:custGeom>
              <a:avLst/>
              <a:gdLst/>
              <a:ahLst/>
              <a:cxnLst/>
              <a:rect l="l" t="t" r="r" b="b"/>
              <a:pathLst>
                <a:path w="238125" h="521335">
                  <a:moveTo>
                    <a:pt x="184708" y="176809"/>
                  </a:moveTo>
                  <a:lnTo>
                    <a:pt x="56197" y="176809"/>
                  </a:lnTo>
                  <a:lnTo>
                    <a:pt x="56197" y="521233"/>
                  </a:lnTo>
                  <a:lnTo>
                    <a:pt x="112750" y="521233"/>
                  </a:lnTo>
                  <a:lnTo>
                    <a:pt x="112750" y="336511"/>
                  </a:lnTo>
                  <a:lnTo>
                    <a:pt x="184708" y="336511"/>
                  </a:lnTo>
                  <a:lnTo>
                    <a:pt x="184708" y="176809"/>
                  </a:lnTo>
                  <a:close/>
                </a:path>
                <a:path w="238125" h="521335">
                  <a:moveTo>
                    <a:pt x="184708" y="336511"/>
                  </a:moveTo>
                  <a:lnTo>
                    <a:pt x="125234" y="336511"/>
                  </a:lnTo>
                  <a:lnTo>
                    <a:pt x="125234" y="521233"/>
                  </a:lnTo>
                  <a:lnTo>
                    <a:pt x="184708" y="521233"/>
                  </a:lnTo>
                  <a:lnTo>
                    <a:pt x="184708" y="336511"/>
                  </a:lnTo>
                  <a:close/>
                </a:path>
                <a:path w="238125" h="521335">
                  <a:moveTo>
                    <a:pt x="198323" y="128130"/>
                  </a:moveTo>
                  <a:lnTo>
                    <a:pt x="39662" y="128130"/>
                  </a:lnTo>
                  <a:lnTo>
                    <a:pt x="24222" y="131246"/>
                  </a:lnTo>
                  <a:lnTo>
                    <a:pt x="11615" y="139747"/>
                  </a:lnTo>
                  <a:lnTo>
                    <a:pt x="3116" y="152358"/>
                  </a:lnTo>
                  <a:lnTo>
                    <a:pt x="0" y="167805"/>
                  </a:lnTo>
                  <a:lnTo>
                    <a:pt x="0" y="312115"/>
                  </a:lnTo>
                  <a:lnTo>
                    <a:pt x="43687" y="312115"/>
                  </a:lnTo>
                  <a:lnTo>
                    <a:pt x="43687" y="176809"/>
                  </a:lnTo>
                  <a:lnTo>
                    <a:pt x="237985" y="176809"/>
                  </a:lnTo>
                  <a:lnTo>
                    <a:pt x="237985" y="167805"/>
                  </a:lnTo>
                  <a:lnTo>
                    <a:pt x="234870" y="152358"/>
                  </a:lnTo>
                  <a:lnTo>
                    <a:pt x="226374" y="139747"/>
                  </a:lnTo>
                  <a:lnTo>
                    <a:pt x="213767" y="131246"/>
                  </a:lnTo>
                  <a:lnTo>
                    <a:pt x="198323" y="128130"/>
                  </a:lnTo>
                  <a:close/>
                </a:path>
                <a:path w="238125" h="521335">
                  <a:moveTo>
                    <a:pt x="237985" y="176809"/>
                  </a:moveTo>
                  <a:lnTo>
                    <a:pt x="197192" y="176809"/>
                  </a:lnTo>
                  <a:lnTo>
                    <a:pt x="197192" y="312115"/>
                  </a:lnTo>
                  <a:lnTo>
                    <a:pt x="237985" y="312115"/>
                  </a:lnTo>
                  <a:lnTo>
                    <a:pt x="237985" y="176809"/>
                  </a:lnTo>
                  <a:close/>
                </a:path>
                <a:path w="238125" h="521335">
                  <a:moveTo>
                    <a:pt x="118998" y="0"/>
                  </a:moveTo>
                  <a:lnTo>
                    <a:pt x="94060" y="5035"/>
                  </a:lnTo>
                  <a:lnTo>
                    <a:pt x="73694" y="18767"/>
                  </a:lnTo>
                  <a:lnTo>
                    <a:pt x="59963" y="39133"/>
                  </a:lnTo>
                  <a:lnTo>
                    <a:pt x="54927" y="64071"/>
                  </a:lnTo>
                  <a:lnTo>
                    <a:pt x="59963" y="89007"/>
                  </a:lnTo>
                  <a:lnTo>
                    <a:pt x="73694" y="109369"/>
                  </a:lnTo>
                  <a:lnTo>
                    <a:pt x="94060" y="123096"/>
                  </a:lnTo>
                  <a:lnTo>
                    <a:pt x="118998" y="128130"/>
                  </a:lnTo>
                  <a:lnTo>
                    <a:pt x="143929" y="123096"/>
                  </a:lnTo>
                  <a:lnTo>
                    <a:pt x="164291" y="109369"/>
                  </a:lnTo>
                  <a:lnTo>
                    <a:pt x="178022" y="89007"/>
                  </a:lnTo>
                  <a:lnTo>
                    <a:pt x="183057" y="64071"/>
                  </a:lnTo>
                  <a:lnTo>
                    <a:pt x="178022" y="39133"/>
                  </a:lnTo>
                  <a:lnTo>
                    <a:pt x="164291" y="18767"/>
                  </a:lnTo>
                  <a:lnTo>
                    <a:pt x="143929" y="5035"/>
                  </a:lnTo>
                  <a:lnTo>
                    <a:pt x="118998" y="0"/>
                  </a:lnTo>
                  <a:close/>
                </a:path>
              </a:pathLst>
            </a:custGeom>
            <a:solidFill>
              <a:srgbClr val="00B050"/>
            </a:solidFill>
          </p:spPr>
          <p:txBody>
            <a:bodyPr wrap="square" lIns="0" tIns="0" rIns="0" bIns="0" rtlCol="0"/>
            <a:lstStyle/>
            <a:p>
              <a:pPr>
                <a:defRPr/>
              </a:pPr>
              <a:endParaRPr dirty="0">
                <a:solidFill>
                  <a:prstClr val="black"/>
                </a:solidFill>
              </a:endParaRPr>
            </a:p>
          </p:txBody>
        </p:sp>
      </p:grpSp>
      <p:sp>
        <p:nvSpPr>
          <p:cNvPr id="32" name="Textfeld 31">
            <a:extLst>
              <a:ext uri="{FF2B5EF4-FFF2-40B4-BE49-F238E27FC236}">
                <a16:creationId xmlns:a16="http://schemas.microsoft.com/office/drawing/2014/main" id="{E74B9151-1C43-46AA-97AB-568A653A6708}"/>
              </a:ext>
            </a:extLst>
          </p:cNvPr>
          <p:cNvSpPr txBox="1"/>
          <p:nvPr/>
        </p:nvSpPr>
        <p:spPr>
          <a:xfrm>
            <a:off x="4436476" y="6497229"/>
            <a:ext cx="4598276" cy="248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defPPr>
              <a:defRPr lang="de-DE"/>
            </a:defPPr>
            <a:lvl1pPr algn="r" eaLnBrk="1" hangingPunct="1">
              <a:defRPr sz="1000">
                <a:solidFill>
                  <a:srgbClr val="00799B"/>
                </a:solidFill>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dirty="0"/>
              <a:t>Einhorn LM, et al. Arch Intern Med. 2009;169:1156–62.</a:t>
            </a:r>
            <a:endParaRPr lang="de-DE" dirty="0"/>
          </a:p>
        </p:txBody>
      </p:sp>
    </p:spTree>
    <p:extLst>
      <p:ext uri="{BB962C8B-B14F-4D97-AF65-F5344CB8AC3E}">
        <p14:creationId xmlns:p14="http://schemas.microsoft.com/office/powerpoint/2010/main" val="3539422378"/>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abgerundete Ecken 5">
            <a:extLst>
              <a:ext uri="{FF2B5EF4-FFF2-40B4-BE49-F238E27FC236}">
                <a16:creationId xmlns:a16="http://schemas.microsoft.com/office/drawing/2014/main" id="{00F8F633-F78E-2296-E783-D9EAE7E72FEF}"/>
              </a:ext>
            </a:extLst>
          </p:cNvPr>
          <p:cNvSpPr/>
          <p:nvPr/>
        </p:nvSpPr>
        <p:spPr>
          <a:xfrm>
            <a:off x="-20856" y="1341438"/>
            <a:ext cx="12191999" cy="3128484"/>
          </a:xfrm>
          <a:prstGeom prst="roundRect">
            <a:avLst>
              <a:gd name="adj" fmla="val 0"/>
            </a:avLst>
          </a:prstGeom>
          <a:solidFill>
            <a:srgbClr val="ECF0E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de-DE" sz="1800" b="0" i="0" u="none" baseline="0">
              <a:solidFill>
                <a:srgbClr val="FFFFFF"/>
              </a:solidFill>
              <a:latin typeface="Candara" panose="020E0502030303020204" pitchFamily="34" charset="0"/>
            </a:endParaRPr>
          </a:p>
        </p:txBody>
      </p:sp>
      <p:sp>
        <p:nvSpPr>
          <p:cNvPr id="2" name="Title 1">
            <a:extLst>
              <a:ext uri="{FF2B5EF4-FFF2-40B4-BE49-F238E27FC236}">
                <a16:creationId xmlns:a16="http://schemas.microsoft.com/office/drawing/2014/main" id="{9126C401-E348-67A6-A4E2-E33A7A6CE4D6}"/>
              </a:ext>
            </a:extLst>
          </p:cNvPr>
          <p:cNvSpPr>
            <a:spLocks noGrp="1"/>
          </p:cNvSpPr>
          <p:nvPr>
            <p:ph type="title"/>
          </p:nvPr>
        </p:nvSpPr>
        <p:spPr/>
        <p:txBody>
          <a:bodyPr/>
          <a:lstStyle/>
          <a:p>
            <a:r>
              <a:rPr lang="de-DE">
                <a:effectLst/>
              </a:rPr>
              <a:t>Auftreten einer HK-Episode erhöht die Wahrscheinlichkeit</a:t>
            </a:r>
            <a:r>
              <a:rPr lang="de-DE"/>
              <a:t> für weitere </a:t>
            </a:r>
            <a:r>
              <a:rPr lang="de-DE">
                <a:effectLst/>
              </a:rPr>
              <a:t>Episoden in kürzeren Intervallen: Langzeitbehandlung sinnvoll</a:t>
            </a:r>
            <a:endParaRPr lang="de-DE" sz="1400">
              <a:solidFill>
                <a:srgbClr val="FF0000"/>
              </a:solidFill>
            </a:endParaRPr>
          </a:p>
        </p:txBody>
      </p:sp>
      <p:sp>
        <p:nvSpPr>
          <p:cNvPr id="3" name="Content Placeholder 2">
            <a:extLst>
              <a:ext uri="{FF2B5EF4-FFF2-40B4-BE49-F238E27FC236}">
                <a16:creationId xmlns:a16="http://schemas.microsoft.com/office/drawing/2014/main" id="{20738B35-9AFB-F764-29BA-B16A527AE110}"/>
              </a:ext>
            </a:extLst>
          </p:cNvPr>
          <p:cNvSpPr>
            <a:spLocks noGrp="1"/>
          </p:cNvSpPr>
          <p:nvPr>
            <p:ph sz="quarter" idx="10"/>
          </p:nvPr>
        </p:nvSpPr>
        <p:spPr/>
        <p:txBody>
          <a:bodyPr/>
          <a:lstStyle/>
          <a:p>
            <a:r>
              <a:rPr lang="nb-NO"/>
              <a:t>Modifiziert nach: </a:t>
            </a:r>
            <a:r>
              <a:rPr lang="de-DE"/>
              <a:t>1. In House Data, AstraZeneca. </a:t>
            </a:r>
            <a:r>
              <a:rPr lang="de-DE" err="1"/>
              <a:t>DoF</a:t>
            </a:r>
            <a:r>
              <a:rPr lang="de-DE"/>
              <a:t> 178557; 2. </a:t>
            </a:r>
            <a:r>
              <a:rPr lang="en-US">
                <a:cs typeface="Arial" panose="020B0604020202020204" pitchFamily="34" charset="0"/>
              </a:rPr>
              <a:t>Thomsen RW, et al. </a:t>
            </a:r>
            <a:r>
              <a:rPr lang="en-US"/>
              <a:t>J Am Heart Assoc. 2018;7:e008912.</a:t>
            </a:r>
            <a:endParaRPr lang="de-DE"/>
          </a:p>
        </p:txBody>
      </p:sp>
      <p:sp>
        <p:nvSpPr>
          <p:cNvPr id="4" name="Content Placeholder 3">
            <a:extLst>
              <a:ext uri="{FF2B5EF4-FFF2-40B4-BE49-F238E27FC236}">
                <a16:creationId xmlns:a16="http://schemas.microsoft.com/office/drawing/2014/main" id="{9ACAB328-5589-99F0-47C3-67708E41B20D}"/>
              </a:ext>
            </a:extLst>
          </p:cNvPr>
          <p:cNvSpPr>
            <a:spLocks noGrp="1"/>
          </p:cNvSpPr>
          <p:nvPr>
            <p:ph sz="quarter" idx="11"/>
          </p:nvPr>
        </p:nvSpPr>
        <p:spPr>
          <a:xfrm>
            <a:off x="609599" y="6129949"/>
            <a:ext cx="11221200" cy="432643"/>
          </a:xfrm>
        </p:spPr>
        <p:txBody>
          <a:bodyPr/>
          <a:lstStyle/>
          <a:p>
            <a:r>
              <a:rPr lang="de-DE" dirty="0"/>
              <a:t>REVOLUTIONIZE I: retrospektive Beobachtungs-Kohortenstudie zu elektronischen </a:t>
            </a:r>
            <a:r>
              <a:rPr lang="de-DE" dirty="0" err="1"/>
              <a:t>Patient:innenakten</a:t>
            </a:r>
            <a:r>
              <a:rPr lang="de-DE" dirty="0"/>
              <a:t> in den USA zum Wiederauftreten einer Hyperkaliämie nach MNT-Beratung innerhalb von 30 Tagen nach bestätigter HK-Diagnose bei 2.048 erwachsenen </a:t>
            </a:r>
            <a:r>
              <a:rPr lang="de-DE" dirty="0" err="1"/>
              <a:t>Patient:innen</a:t>
            </a:r>
            <a:r>
              <a:rPr lang="de-DE" dirty="0"/>
              <a:t> mit CKD in Stadium 3 oder 4 von Januar 2019 bis Oktober 2022. Indexdatum = Datum der MNT-Visite plus 7 Tage.  Keine Serum-K</a:t>
            </a:r>
            <a:r>
              <a:rPr lang="de-DE" baseline="30000" dirty="0"/>
              <a:t>+</a:t>
            </a:r>
            <a:r>
              <a:rPr lang="de-DE" dirty="0"/>
              <a:t>-Überwachungsintervalle vorgegebenen. HK wurde in klinischen oder ambulanten Einrichtungen ermittelt, die K</a:t>
            </a:r>
            <a:r>
              <a:rPr lang="de-DE" baseline="30000" dirty="0"/>
              <a:t>+</a:t>
            </a:r>
            <a:r>
              <a:rPr lang="de-DE" dirty="0"/>
              <a:t>-Messungen zwischen diesen Visiten waren unbekannt. </a:t>
            </a:r>
          </a:p>
          <a:p>
            <a:r>
              <a:rPr lang="de-DE" dirty="0"/>
              <a:t>*HK-Wiederauftreten war definiert als post-Index-Laborwerte von K</a:t>
            </a:r>
            <a:r>
              <a:rPr lang="de-DE" baseline="30000" dirty="0"/>
              <a:t>+</a:t>
            </a:r>
            <a:r>
              <a:rPr lang="de-DE" dirty="0"/>
              <a:t>&gt;5,0 mmol/L ≥7 Tage nach einem vorherigen Labornachweis einer HK. </a:t>
            </a:r>
            <a:r>
              <a:rPr lang="de-DE" baseline="30000" dirty="0"/>
              <a:t>#</a:t>
            </a:r>
            <a:r>
              <a:rPr lang="de-DE" dirty="0"/>
              <a:t>Wie bei Visiten in klinischen oder ambulanten Einrichtungen berichtet. </a:t>
            </a:r>
            <a:r>
              <a:rPr lang="de-DE" baseline="30000" dirty="0"/>
              <a:t>†</a:t>
            </a:r>
            <a:r>
              <a:rPr lang="de-DE" dirty="0"/>
              <a:t>Ein HK-Ereignis war definiert als Serum-K</a:t>
            </a:r>
            <a:r>
              <a:rPr lang="de-DE" baseline="30000" dirty="0"/>
              <a:t>+</a:t>
            </a:r>
            <a:r>
              <a:rPr lang="de-DE" dirty="0"/>
              <a:t>&gt;5,0 mmol/L ohne Episoden eines erhöhten K</a:t>
            </a:r>
            <a:r>
              <a:rPr lang="de-DE" baseline="30000" dirty="0"/>
              <a:t>+</a:t>
            </a:r>
            <a:r>
              <a:rPr lang="de-DE" dirty="0"/>
              <a:t>-Spiegels im vorhergehenden Monat. </a:t>
            </a:r>
            <a:r>
              <a:rPr lang="de-DE" baseline="30000" dirty="0"/>
              <a:t>‡</a:t>
            </a:r>
            <a:r>
              <a:rPr lang="de-DE" dirty="0"/>
              <a:t>Populationsbasierte Kohortenstudie, die Krankenhaus-, Verschreibungs- und Labordaten des Dänischen Nationalen </a:t>
            </a:r>
            <a:r>
              <a:rPr lang="de-DE" dirty="0" err="1"/>
              <a:t>Patient:innenregisters</a:t>
            </a:r>
            <a:r>
              <a:rPr lang="de-DE" dirty="0"/>
              <a:t> in Norddänemark von 2000-2012 integrierte.</a:t>
            </a:r>
          </a:p>
          <a:p>
            <a:r>
              <a:rPr lang="de-DE" dirty="0"/>
              <a:t>CKD, chronische Nierenerkrankung; HK, Hyperkaliämie; HF, Herzinsuffizienz; MNT, medizinische Ernährungstherapie.</a:t>
            </a:r>
          </a:p>
        </p:txBody>
      </p:sp>
      <p:sp>
        <p:nvSpPr>
          <p:cNvPr id="7" name="TextBox 6">
            <a:extLst>
              <a:ext uri="{FF2B5EF4-FFF2-40B4-BE49-F238E27FC236}">
                <a16:creationId xmlns:a16="http://schemas.microsoft.com/office/drawing/2014/main" id="{1D2260D4-5080-5881-C697-811843746BF9}"/>
              </a:ext>
            </a:extLst>
          </p:cNvPr>
          <p:cNvSpPr txBox="1"/>
          <p:nvPr/>
        </p:nvSpPr>
        <p:spPr>
          <a:xfrm>
            <a:off x="1330607" y="4789432"/>
            <a:ext cx="9974766" cy="584775"/>
          </a:xfrm>
          <a:prstGeom prst="rect">
            <a:avLst/>
          </a:prstGeom>
          <a:noFill/>
        </p:spPr>
        <p:txBody>
          <a:bodyPr wrap="square">
            <a:spAutoFit/>
          </a:bodyPr>
          <a:lstStyle/>
          <a:p>
            <a:pPr algn="ctr"/>
            <a:r>
              <a:rPr lang="de-DE" sz="1600" kern="0" dirty="0">
                <a:latin typeface="Candara" panose="020E0502030303020204" pitchFamily="34" charset="0"/>
                <a:cs typeface="Arial" pitchFamily="34" charset="0"/>
              </a:rPr>
              <a:t>In einer weiteren Studie berichteten </a:t>
            </a:r>
            <a:r>
              <a:rPr lang="de-DE" sz="1600" b="1" kern="0" dirty="0" err="1">
                <a:latin typeface="Candara" panose="020E0502030303020204" pitchFamily="34" charset="0"/>
                <a:cs typeface="Arial" pitchFamily="34" charset="0"/>
              </a:rPr>
              <a:t>Patient:innen</a:t>
            </a:r>
            <a:r>
              <a:rPr lang="de-DE" sz="1600" b="1" kern="0" dirty="0">
                <a:latin typeface="Candara" panose="020E0502030303020204" pitchFamily="34" charset="0"/>
                <a:cs typeface="Arial" pitchFamily="34" charset="0"/>
              </a:rPr>
              <a:t> mit HF </a:t>
            </a:r>
            <a:r>
              <a:rPr lang="de-DE" sz="1600" kern="0" dirty="0">
                <a:latin typeface="Candara" panose="020E0502030303020204" pitchFamily="34" charset="0"/>
                <a:cs typeface="Arial" pitchFamily="34" charset="0"/>
              </a:rPr>
              <a:t>ebenfalls</a:t>
            </a:r>
          </a:p>
          <a:p>
            <a:pPr algn="ctr"/>
            <a:r>
              <a:rPr lang="de-DE" sz="1600" b="1" kern="0" dirty="0">
                <a:latin typeface="Candara" panose="020E0502030303020204" pitchFamily="34" charset="0"/>
                <a:cs typeface="Arial" pitchFamily="34" charset="0"/>
              </a:rPr>
              <a:t>wiederkehrende HK-Episoden</a:t>
            </a:r>
            <a:r>
              <a:rPr lang="de-DE" sz="1600" b="1" kern="0" baseline="30000" dirty="0">
                <a:latin typeface="Candara" panose="020E0502030303020204" pitchFamily="34" charset="0"/>
                <a:cs typeface="Arial" pitchFamily="34" charset="0"/>
              </a:rPr>
              <a:t>†</a:t>
            </a:r>
            <a:r>
              <a:rPr lang="de-DE" sz="1600" b="1" kern="0" dirty="0">
                <a:latin typeface="Candara" panose="020E0502030303020204" pitchFamily="34" charset="0"/>
                <a:cs typeface="Arial" pitchFamily="34" charset="0"/>
              </a:rPr>
              <a:t> in sukzessiv abnehmenden Zeitintervallen</a:t>
            </a:r>
            <a:r>
              <a:rPr lang="de-DE" sz="1600" b="1" kern="0" baseline="30000" dirty="0">
                <a:latin typeface="Candara" panose="020E0502030303020204" pitchFamily="34" charset="0"/>
                <a:cs typeface="Arial" pitchFamily="34" charset="0"/>
              </a:rPr>
              <a:t>2,‡</a:t>
            </a:r>
            <a:endParaRPr lang="de-DE" sz="1600" b="1" dirty="0">
              <a:latin typeface="Candara" panose="020E0502030303020204" pitchFamily="34" charset="0"/>
            </a:endParaRPr>
          </a:p>
        </p:txBody>
      </p:sp>
      <p:sp>
        <p:nvSpPr>
          <p:cNvPr id="9" name="TextBox 8">
            <a:extLst>
              <a:ext uri="{FF2B5EF4-FFF2-40B4-BE49-F238E27FC236}">
                <a16:creationId xmlns:a16="http://schemas.microsoft.com/office/drawing/2014/main" id="{791AD02B-627D-8188-9533-02E2F4FF891A}"/>
              </a:ext>
            </a:extLst>
          </p:cNvPr>
          <p:cNvSpPr txBox="1"/>
          <p:nvPr/>
        </p:nvSpPr>
        <p:spPr>
          <a:xfrm>
            <a:off x="593369" y="2672672"/>
            <a:ext cx="1859507" cy="954107"/>
          </a:xfrm>
          <a:prstGeom prst="rect">
            <a:avLst/>
          </a:prstGeom>
          <a:noFill/>
        </p:spPr>
        <p:txBody>
          <a:bodyPr wrap="square" rtlCol="0">
            <a:spAutoFit/>
          </a:bodyPr>
          <a:lstStyle/>
          <a:p>
            <a:pPr algn="ctr"/>
            <a:r>
              <a:rPr lang="de-DE" sz="1400" b="1">
                <a:solidFill>
                  <a:schemeClr val="accent6"/>
                </a:solidFill>
                <a:latin typeface="Candara" panose="020E0502030303020204" pitchFamily="34" charset="0"/>
              </a:rPr>
              <a:t>Patient:innen mit CKD Stadium 3-4 und Hyperkaliämie</a:t>
            </a:r>
          </a:p>
          <a:p>
            <a:pPr algn="ctr"/>
            <a:r>
              <a:rPr lang="de-DE" sz="1400">
                <a:solidFill>
                  <a:schemeClr val="accent6"/>
                </a:solidFill>
                <a:latin typeface="Candara" panose="020E0502030303020204" pitchFamily="34" charset="0"/>
              </a:rPr>
              <a:t>(N=1.503)</a:t>
            </a:r>
            <a:endParaRPr lang="de-DE" sz="1400" kern="1200">
              <a:solidFill>
                <a:schemeClr val="accent6"/>
              </a:solidFill>
              <a:latin typeface="Candara" panose="020E0502030303020204" pitchFamily="34" charset="0"/>
            </a:endParaRPr>
          </a:p>
        </p:txBody>
      </p:sp>
      <p:sp>
        <p:nvSpPr>
          <p:cNvPr id="10" name="TextBox 9">
            <a:extLst>
              <a:ext uri="{FF2B5EF4-FFF2-40B4-BE49-F238E27FC236}">
                <a16:creationId xmlns:a16="http://schemas.microsoft.com/office/drawing/2014/main" id="{EC8A69A5-928B-8F49-5885-7769A8231DE4}"/>
              </a:ext>
            </a:extLst>
          </p:cNvPr>
          <p:cNvSpPr txBox="1"/>
          <p:nvPr/>
        </p:nvSpPr>
        <p:spPr>
          <a:xfrm>
            <a:off x="4402870" y="2795322"/>
            <a:ext cx="79650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a:ln>
                  <a:noFill/>
                </a:ln>
                <a:solidFill>
                  <a:schemeClr val="accent1"/>
                </a:solidFill>
                <a:effectLst/>
                <a:uLnTx/>
                <a:uFillTx/>
                <a:latin typeface="Candara" panose="020E0502030303020204" pitchFamily="34" charset="0"/>
              </a:rPr>
              <a:t>56</a:t>
            </a:r>
            <a:r>
              <a:rPr kumimoji="0" lang="de-DE" sz="2200" b="1" i="0" u="none" strike="noStrike" kern="1200" cap="none" spc="0" normalizeH="0" baseline="30000" noProof="0">
                <a:ln>
                  <a:noFill/>
                </a:ln>
                <a:solidFill>
                  <a:schemeClr val="accent1"/>
                </a:solidFill>
                <a:effectLst/>
                <a:uLnTx/>
                <a:uFillTx/>
                <a:latin typeface="Candara" panose="020E0502030303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i="0" u="none" strike="noStrike" kern="1200" cap="none" spc="0" normalizeH="0" noProof="0">
                <a:ln>
                  <a:noFill/>
                </a:ln>
                <a:solidFill>
                  <a:schemeClr val="accent1"/>
                </a:solidFill>
                <a:effectLst/>
                <a:uLnTx/>
                <a:uFillTx/>
                <a:latin typeface="Candara" panose="020E0502030303020204" pitchFamily="34" charset="0"/>
              </a:rPr>
              <a:t>n=842</a:t>
            </a:r>
          </a:p>
        </p:txBody>
      </p:sp>
      <p:sp>
        <p:nvSpPr>
          <p:cNvPr id="11" name="TextBox 10">
            <a:extLst>
              <a:ext uri="{FF2B5EF4-FFF2-40B4-BE49-F238E27FC236}">
                <a16:creationId xmlns:a16="http://schemas.microsoft.com/office/drawing/2014/main" id="{EF9ABFBD-C84B-B705-B07B-9276BBF8E369}"/>
              </a:ext>
            </a:extLst>
          </p:cNvPr>
          <p:cNvSpPr txBox="1"/>
          <p:nvPr/>
        </p:nvSpPr>
        <p:spPr>
          <a:xfrm>
            <a:off x="6831362" y="2794787"/>
            <a:ext cx="88793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a:ln>
                  <a:noFill/>
                </a:ln>
                <a:solidFill>
                  <a:schemeClr val="accent1"/>
                </a:solidFill>
                <a:effectLst/>
                <a:uLnTx/>
                <a:uFillTx/>
                <a:latin typeface="Candara" panose="020E0502030303020204" pitchFamily="34" charset="0"/>
              </a:rPr>
              <a:t>58</a:t>
            </a:r>
            <a:r>
              <a:rPr kumimoji="0" lang="de-DE" sz="2200" b="1" i="0" u="none" strike="noStrike" kern="1200" cap="none" spc="0" normalizeH="0" baseline="30000" noProof="0">
                <a:ln>
                  <a:noFill/>
                </a:ln>
                <a:solidFill>
                  <a:schemeClr val="accent1"/>
                </a:solidFill>
                <a:effectLst/>
                <a:uLnTx/>
                <a:uFillTx/>
                <a:latin typeface="Candara" panose="020E0502030303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a:solidFill>
                  <a:schemeClr val="accent1"/>
                </a:solidFill>
                <a:latin typeface="Candara" panose="020E0502030303020204" pitchFamily="34" charset="0"/>
              </a:rPr>
              <a:t>n=486</a:t>
            </a:r>
          </a:p>
        </p:txBody>
      </p:sp>
      <p:sp>
        <p:nvSpPr>
          <p:cNvPr id="12" name="TextBox 11">
            <a:extLst>
              <a:ext uri="{FF2B5EF4-FFF2-40B4-BE49-F238E27FC236}">
                <a16:creationId xmlns:a16="http://schemas.microsoft.com/office/drawing/2014/main" id="{08FF30C4-12DC-3454-5832-2B8BA2B9C3A9}"/>
              </a:ext>
            </a:extLst>
          </p:cNvPr>
          <p:cNvSpPr txBox="1"/>
          <p:nvPr/>
        </p:nvSpPr>
        <p:spPr>
          <a:xfrm>
            <a:off x="9084701" y="2775561"/>
            <a:ext cx="79650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a:ln>
                  <a:noFill/>
                </a:ln>
                <a:solidFill>
                  <a:schemeClr val="accent1"/>
                </a:solidFill>
                <a:effectLst/>
                <a:uLnTx/>
                <a:uFillTx/>
                <a:latin typeface="Candara" panose="020E0502030303020204" pitchFamily="34" charset="0"/>
              </a:rPr>
              <a:t>60</a:t>
            </a:r>
            <a:r>
              <a:rPr kumimoji="0" lang="de-DE" sz="2200" b="1" i="0" u="none" strike="noStrike" kern="1200" cap="none" spc="0" normalizeH="0" baseline="30000" noProof="0">
                <a:ln>
                  <a:noFill/>
                </a:ln>
                <a:solidFill>
                  <a:schemeClr val="accent1"/>
                </a:solidFill>
                <a:effectLst/>
                <a:uLnTx/>
                <a:uFillTx/>
                <a:latin typeface="Candara" panose="020E0502030303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a:solidFill>
                  <a:schemeClr val="accent1"/>
                </a:solidFill>
                <a:latin typeface="Candara" panose="020E0502030303020204" pitchFamily="34" charset="0"/>
              </a:rPr>
              <a:t>n=291</a:t>
            </a:r>
          </a:p>
        </p:txBody>
      </p:sp>
      <p:sp>
        <p:nvSpPr>
          <p:cNvPr id="13" name="TextBox 12">
            <a:extLst>
              <a:ext uri="{FF2B5EF4-FFF2-40B4-BE49-F238E27FC236}">
                <a16:creationId xmlns:a16="http://schemas.microsoft.com/office/drawing/2014/main" id="{CE1DC08C-6740-DC76-BA41-1A7D93101484}"/>
              </a:ext>
            </a:extLst>
          </p:cNvPr>
          <p:cNvSpPr txBox="1"/>
          <p:nvPr/>
        </p:nvSpPr>
        <p:spPr>
          <a:xfrm>
            <a:off x="10973193" y="2775561"/>
            <a:ext cx="90424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a:ln>
                  <a:noFill/>
                </a:ln>
                <a:solidFill>
                  <a:schemeClr val="accent1"/>
                </a:solidFill>
                <a:effectLst/>
                <a:uLnTx/>
                <a:uFillTx/>
                <a:latin typeface="Candara" panose="020E0502030303020204" pitchFamily="34" charset="0"/>
              </a:rPr>
              <a:t>70</a:t>
            </a:r>
            <a:r>
              <a:rPr kumimoji="0" lang="de-DE" sz="2200" b="1" i="0" u="none" strike="noStrike" kern="1200" cap="none" spc="0" normalizeH="0" baseline="30000" noProof="0">
                <a:ln>
                  <a:noFill/>
                </a:ln>
                <a:solidFill>
                  <a:schemeClr val="accent1"/>
                </a:solidFill>
                <a:effectLst/>
                <a:uLnTx/>
                <a:uFillTx/>
                <a:latin typeface="Candara" panose="020E0502030303020204" pitchFamily="34" charset="0"/>
              </a:rPr>
              <a:t>%</a:t>
            </a:r>
            <a:endParaRPr lang="de-DE" sz="2200" b="1" baseline="30000">
              <a:solidFill>
                <a:schemeClr val="accent1"/>
              </a:solidFill>
              <a:latin typeface="Candara" panose="020E05020303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i="0" u="none" strike="noStrike" kern="1200" cap="none" spc="0" normalizeH="0" noProof="0">
                <a:ln>
                  <a:noFill/>
                </a:ln>
                <a:solidFill>
                  <a:schemeClr val="accent1"/>
                </a:solidFill>
                <a:effectLst/>
                <a:uLnTx/>
                <a:uFillTx/>
                <a:latin typeface="Candara" panose="020E0502030303020204" pitchFamily="34" charset="0"/>
              </a:rPr>
              <a:t>n=204</a:t>
            </a:r>
          </a:p>
        </p:txBody>
      </p:sp>
      <p:sp>
        <p:nvSpPr>
          <p:cNvPr id="15" name="TextBox 14">
            <a:extLst>
              <a:ext uri="{FF2B5EF4-FFF2-40B4-BE49-F238E27FC236}">
                <a16:creationId xmlns:a16="http://schemas.microsoft.com/office/drawing/2014/main" id="{A01640CB-32DF-1425-6D37-130EA1C180F5}"/>
              </a:ext>
            </a:extLst>
          </p:cNvPr>
          <p:cNvSpPr txBox="1"/>
          <p:nvPr/>
        </p:nvSpPr>
        <p:spPr>
          <a:xfrm>
            <a:off x="3996783" y="2355479"/>
            <a:ext cx="1608677" cy="523220"/>
          </a:xfrm>
          <a:prstGeom prst="rect">
            <a:avLst/>
          </a:prstGeom>
          <a:noFill/>
        </p:spPr>
        <p:txBody>
          <a:bodyPr wrap="square" rtlCol="0">
            <a:spAutoFit/>
          </a:bodyPr>
          <a:lstStyle/>
          <a:p>
            <a:pPr algn="ctr">
              <a:buClr>
                <a:schemeClr val="accent1"/>
              </a:buClr>
            </a:pPr>
            <a:r>
              <a:rPr lang="de-DE" sz="1400" b="1">
                <a:latin typeface="Candara" panose="020E0502030303020204" pitchFamily="34" charset="0"/>
              </a:rPr>
              <a:t>1. Wieder-auftreten</a:t>
            </a:r>
          </a:p>
        </p:txBody>
      </p:sp>
      <p:sp>
        <p:nvSpPr>
          <p:cNvPr id="16" name="TextBox 15">
            <a:extLst>
              <a:ext uri="{FF2B5EF4-FFF2-40B4-BE49-F238E27FC236}">
                <a16:creationId xmlns:a16="http://schemas.microsoft.com/office/drawing/2014/main" id="{A6615F1D-C554-C684-8784-9CB63B5D7C1B}"/>
              </a:ext>
            </a:extLst>
          </p:cNvPr>
          <p:cNvSpPr txBox="1"/>
          <p:nvPr/>
        </p:nvSpPr>
        <p:spPr>
          <a:xfrm>
            <a:off x="6502287" y="2355479"/>
            <a:ext cx="1546086" cy="523220"/>
          </a:xfrm>
          <a:prstGeom prst="rect">
            <a:avLst/>
          </a:prstGeom>
          <a:noFill/>
        </p:spPr>
        <p:txBody>
          <a:bodyPr wrap="square" rtlCol="0">
            <a:spAutoFit/>
          </a:bodyPr>
          <a:lstStyle/>
          <a:p>
            <a:pPr algn="ctr">
              <a:buClr>
                <a:schemeClr val="accent1"/>
              </a:buClr>
            </a:pPr>
            <a:r>
              <a:rPr lang="de-DE" sz="1400" b="1">
                <a:latin typeface="Candara" panose="020E0502030303020204" pitchFamily="34" charset="0"/>
              </a:rPr>
              <a:t>2</a:t>
            </a:r>
            <a:r>
              <a:rPr lang="de-DE" sz="1400">
                <a:latin typeface="Candara" panose="020E0502030303020204" pitchFamily="34" charset="0"/>
              </a:rPr>
              <a:t>. </a:t>
            </a:r>
            <a:r>
              <a:rPr lang="de-DE" sz="1400" b="1">
                <a:latin typeface="Candara" panose="020E0502030303020204" pitchFamily="34" charset="0"/>
              </a:rPr>
              <a:t>Wieder-auftreten</a:t>
            </a:r>
          </a:p>
        </p:txBody>
      </p:sp>
      <p:sp>
        <p:nvSpPr>
          <p:cNvPr id="17" name="TextBox 16">
            <a:extLst>
              <a:ext uri="{FF2B5EF4-FFF2-40B4-BE49-F238E27FC236}">
                <a16:creationId xmlns:a16="http://schemas.microsoft.com/office/drawing/2014/main" id="{4B963EFE-A08A-580C-DE30-4ABB1FC4AC4E}"/>
              </a:ext>
            </a:extLst>
          </p:cNvPr>
          <p:cNvSpPr txBox="1"/>
          <p:nvPr/>
        </p:nvSpPr>
        <p:spPr>
          <a:xfrm>
            <a:off x="9003495" y="2355479"/>
            <a:ext cx="958917" cy="523220"/>
          </a:xfrm>
          <a:prstGeom prst="rect">
            <a:avLst/>
          </a:prstGeom>
          <a:noFill/>
        </p:spPr>
        <p:txBody>
          <a:bodyPr wrap="none" rtlCol="0">
            <a:spAutoFit/>
          </a:bodyPr>
          <a:lstStyle/>
          <a:p>
            <a:pPr algn="ctr">
              <a:buClr>
                <a:schemeClr val="accent1"/>
              </a:buClr>
            </a:pPr>
            <a:r>
              <a:rPr lang="de-DE" sz="1400" b="1">
                <a:latin typeface="Candara" panose="020E0502030303020204" pitchFamily="34" charset="0"/>
              </a:rPr>
              <a:t>3. Wieder-</a:t>
            </a:r>
            <a:br>
              <a:rPr lang="de-DE" sz="1400" b="1">
                <a:latin typeface="Candara" panose="020E0502030303020204" pitchFamily="34" charset="0"/>
              </a:rPr>
            </a:br>
            <a:r>
              <a:rPr lang="de-DE" sz="1400" b="1">
                <a:latin typeface="Candara" panose="020E0502030303020204" pitchFamily="34" charset="0"/>
              </a:rPr>
              <a:t>auftreten</a:t>
            </a:r>
          </a:p>
        </p:txBody>
      </p:sp>
      <p:sp>
        <p:nvSpPr>
          <p:cNvPr id="18" name="TextBox 17">
            <a:extLst>
              <a:ext uri="{FF2B5EF4-FFF2-40B4-BE49-F238E27FC236}">
                <a16:creationId xmlns:a16="http://schemas.microsoft.com/office/drawing/2014/main" id="{1863DDB4-9EEB-35A0-3ADD-078BC43CD2C8}"/>
              </a:ext>
            </a:extLst>
          </p:cNvPr>
          <p:cNvSpPr txBox="1"/>
          <p:nvPr/>
        </p:nvSpPr>
        <p:spPr>
          <a:xfrm>
            <a:off x="10940246" y="2355479"/>
            <a:ext cx="970138" cy="523220"/>
          </a:xfrm>
          <a:prstGeom prst="rect">
            <a:avLst/>
          </a:prstGeom>
          <a:noFill/>
        </p:spPr>
        <p:txBody>
          <a:bodyPr wrap="none" rtlCol="0">
            <a:spAutoFit/>
          </a:bodyPr>
          <a:lstStyle/>
          <a:p>
            <a:pPr algn="ctr">
              <a:buClr>
                <a:schemeClr val="accent1"/>
              </a:buClr>
            </a:pPr>
            <a:r>
              <a:rPr lang="de-DE" sz="1400" b="1">
                <a:latin typeface="Candara" panose="020E0502030303020204" pitchFamily="34" charset="0"/>
              </a:rPr>
              <a:t>4. Wieder-</a:t>
            </a:r>
            <a:br>
              <a:rPr lang="de-DE" sz="1400" b="1">
                <a:latin typeface="Candara" panose="020E0502030303020204" pitchFamily="34" charset="0"/>
              </a:rPr>
            </a:br>
            <a:r>
              <a:rPr lang="de-DE" sz="1400" b="1">
                <a:latin typeface="Candara" panose="020E0502030303020204" pitchFamily="34" charset="0"/>
              </a:rPr>
              <a:t>auftreten</a:t>
            </a:r>
          </a:p>
        </p:txBody>
      </p:sp>
      <p:sp>
        <p:nvSpPr>
          <p:cNvPr id="19" name="Freeform 37">
            <a:extLst>
              <a:ext uri="{FF2B5EF4-FFF2-40B4-BE49-F238E27FC236}">
                <a16:creationId xmlns:a16="http://schemas.microsoft.com/office/drawing/2014/main" id="{14554557-34E4-28A1-B56C-D885B0B4698C}"/>
              </a:ext>
            </a:extLst>
          </p:cNvPr>
          <p:cNvSpPr>
            <a:spLocks noEditPoints="1"/>
          </p:cNvSpPr>
          <p:nvPr/>
        </p:nvSpPr>
        <p:spPr bwMode="auto">
          <a:xfrm>
            <a:off x="1255376" y="2053926"/>
            <a:ext cx="503992" cy="469654"/>
          </a:xfrm>
          <a:custGeom>
            <a:avLst/>
            <a:gdLst>
              <a:gd name="T0" fmla="*/ 132 w 224"/>
              <a:gd name="T1" fmla="*/ 38 h 209"/>
              <a:gd name="T2" fmla="*/ 141 w 224"/>
              <a:gd name="T3" fmla="*/ 67 h 209"/>
              <a:gd name="T4" fmla="*/ 180 w 224"/>
              <a:gd name="T5" fmla="*/ 41 h 209"/>
              <a:gd name="T6" fmla="*/ 148 w 224"/>
              <a:gd name="T7" fmla="*/ 76 h 209"/>
              <a:gd name="T8" fmla="*/ 124 w 224"/>
              <a:gd name="T9" fmla="*/ 37 h 209"/>
              <a:gd name="T10" fmla="*/ 116 w 224"/>
              <a:gd name="T11" fmla="*/ 37 h 209"/>
              <a:gd name="T12" fmla="*/ 112 w 224"/>
              <a:gd name="T13" fmla="*/ 107 h 209"/>
              <a:gd name="T14" fmla="*/ 108 w 224"/>
              <a:gd name="T15" fmla="*/ 37 h 209"/>
              <a:gd name="T16" fmla="*/ 100 w 224"/>
              <a:gd name="T17" fmla="*/ 37 h 209"/>
              <a:gd name="T18" fmla="*/ 76 w 224"/>
              <a:gd name="T19" fmla="*/ 76 h 209"/>
              <a:gd name="T20" fmla="*/ 44 w 224"/>
              <a:gd name="T21" fmla="*/ 41 h 209"/>
              <a:gd name="T22" fmla="*/ 83 w 224"/>
              <a:gd name="T23" fmla="*/ 67 h 209"/>
              <a:gd name="T24" fmla="*/ 92 w 224"/>
              <a:gd name="T25" fmla="*/ 38 h 209"/>
              <a:gd name="T26" fmla="*/ 0 w 224"/>
              <a:gd name="T27" fmla="*/ 88 h 209"/>
              <a:gd name="T28" fmla="*/ 92 w 224"/>
              <a:gd name="T29" fmla="*/ 153 h 209"/>
              <a:gd name="T30" fmla="*/ 80 w 224"/>
              <a:gd name="T31" fmla="*/ 102 h 209"/>
              <a:gd name="T32" fmla="*/ 44 w 224"/>
              <a:gd name="T33" fmla="*/ 125 h 209"/>
              <a:gd name="T34" fmla="*/ 74 w 224"/>
              <a:gd name="T35" fmla="*/ 89 h 209"/>
              <a:gd name="T36" fmla="*/ 108 w 224"/>
              <a:gd name="T37" fmla="*/ 205 h 209"/>
              <a:gd name="T38" fmla="*/ 116 w 224"/>
              <a:gd name="T39" fmla="*/ 205 h 209"/>
              <a:gd name="T40" fmla="*/ 150 w 224"/>
              <a:gd name="T41" fmla="*/ 89 h 209"/>
              <a:gd name="T42" fmla="*/ 180 w 224"/>
              <a:gd name="T43" fmla="*/ 125 h 209"/>
              <a:gd name="T44" fmla="*/ 144 w 224"/>
              <a:gd name="T45" fmla="*/ 102 h 209"/>
              <a:gd name="T46" fmla="*/ 132 w 224"/>
              <a:gd name="T47" fmla="*/ 153 h 209"/>
              <a:gd name="T48" fmla="*/ 224 w 224"/>
              <a:gd name="T49" fmla="*/ 88 h 209"/>
              <a:gd name="T50" fmla="*/ 48 w 224"/>
              <a:gd name="T51" fmla="*/ 89 h 209"/>
              <a:gd name="T52" fmla="*/ 48 w 224"/>
              <a:gd name="T53" fmla="*/ 81 h 209"/>
              <a:gd name="T54" fmla="*/ 68 w 224"/>
              <a:gd name="T55" fmla="*/ 85 h 209"/>
              <a:gd name="T56" fmla="*/ 48 w 224"/>
              <a:gd name="T57" fmla="*/ 89 h 209"/>
              <a:gd name="T58" fmla="*/ 152 w 224"/>
              <a:gd name="T59" fmla="*/ 89 h 209"/>
              <a:gd name="T60" fmla="*/ 152 w 224"/>
              <a:gd name="T61" fmla="*/ 81 h 209"/>
              <a:gd name="T62" fmla="*/ 180 w 224"/>
              <a:gd name="T63" fmla="*/ 8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4" h="209">
                <a:moveTo>
                  <a:pt x="171" y="0"/>
                </a:moveTo>
                <a:cubicBezTo>
                  <a:pt x="153" y="0"/>
                  <a:pt x="133" y="14"/>
                  <a:pt x="132" y="38"/>
                </a:cubicBezTo>
                <a:cubicBezTo>
                  <a:pt x="132" y="46"/>
                  <a:pt x="135" y="54"/>
                  <a:pt x="139" y="62"/>
                </a:cubicBezTo>
                <a:cubicBezTo>
                  <a:pt x="139" y="64"/>
                  <a:pt x="140" y="65"/>
                  <a:pt x="141" y="67"/>
                </a:cubicBezTo>
                <a:cubicBezTo>
                  <a:pt x="145" y="50"/>
                  <a:pt x="159" y="37"/>
                  <a:pt x="176" y="37"/>
                </a:cubicBezTo>
                <a:cubicBezTo>
                  <a:pt x="178" y="37"/>
                  <a:pt x="180" y="39"/>
                  <a:pt x="180" y="41"/>
                </a:cubicBezTo>
                <a:cubicBezTo>
                  <a:pt x="180" y="43"/>
                  <a:pt x="178" y="45"/>
                  <a:pt x="176" y="45"/>
                </a:cubicBezTo>
                <a:cubicBezTo>
                  <a:pt x="161" y="45"/>
                  <a:pt x="148" y="59"/>
                  <a:pt x="148" y="76"/>
                </a:cubicBezTo>
                <a:cubicBezTo>
                  <a:pt x="148" y="77"/>
                  <a:pt x="147" y="79"/>
                  <a:pt x="145" y="79"/>
                </a:cubicBezTo>
                <a:cubicBezTo>
                  <a:pt x="134" y="74"/>
                  <a:pt x="124" y="57"/>
                  <a:pt x="124" y="37"/>
                </a:cubicBezTo>
                <a:cubicBezTo>
                  <a:pt x="124" y="35"/>
                  <a:pt x="122" y="33"/>
                  <a:pt x="120" y="33"/>
                </a:cubicBezTo>
                <a:cubicBezTo>
                  <a:pt x="118" y="33"/>
                  <a:pt x="116" y="35"/>
                  <a:pt x="116" y="37"/>
                </a:cubicBezTo>
                <a:cubicBezTo>
                  <a:pt x="116" y="57"/>
                  <a:pt x="125" y="75"/>
                  <a:pt x="137" y="84"/>
                </a:cubicBezTo>
                <a:cubicBezTo>
                  <a:pt x="126" y="88"/>
                  <a:pt x="117" y="96"/>
                  <a:pt x="112" y="107"/>
                </a:cubicBezTo>
                <a:cubicBezTo>
                  <a:pt x="107" y="96"/>
                  <a:pt x="98" y="88"/>
                  <a:pt x="87" y="84"/>
                </a:cubicBezTo>
                <a:cubicBezTo>
                  <a:pt x="99" y="75"/>
                  <a:pt x="108" y="57"/>
                  <a:pt x="108" y="37"/>
                </a:cubicBezTo>
                <a:cubicBezTo>
                  <a:pt x="108" y="35"/>
                  <a:pt x="106" y="33"/>
                  <a:pt x="104" y="33"/>
                </a:cubicBezTo>
                <a:cubicBezTo>
                  <a:pt x="102" y="33"/>
                  <a:pt x="100" y="35"/>
                  <a:pt x="100" y="37"/>
                </a:cubicBezTo>
                <a:cubicBezTo>
                  <a:pt x="100" y="57"/>
                  <a:pt x="90" y="74"/>
                  <a:pt x="79" y="79"/>
                </a:cubicBezTo>
                <a:cubicBezTo>
                  <a:pt x="77" y="79"/>
                  <a:pt x="76" y="77"/>
                  <a:pt x="76" y="76"/>
                </a:cubicBezTo>
                <a:cubicBezTo>
                  <a:pt x="76" y="59"/>
                  <a:pt x="63" y="45"/>
                  <a:pt x="48" y="45"/>
                </a:cubicBezTo>
                <a:cubicBezTo>
                  <a:pt x="46" y="45"/>
                  <a:pt x="44" y="43"/>
                  <a:pt x="44" y="41"/>
                </a:cubicBezTo>
                <a:cubicBezTo>
                  <a:pt x="44" y="39"/>
                  <a:pt x="46" y="37"/>
                  <a:pt x="48" y="37"/>
                </a:cubicBezTo>
                <a:cubicBezTo>
                  <a:pt x="65" y="37"/>
                  <a:pt x="79" y="50"/>
                  <a:pt x="83" y="67"/>
                </a:cubicBezTo>
                <a:cubicBezTo>
                  <a:pt x="84" y="65"/>
                  <a:pt x="85" y="64"/>
                  <a:pt x="85" y="62"/>
                </a:cubicBezTo>
                <a:cubicBezTo>
                  <a:pt x="89" y="54"/>
                  <a:pt x="92" y="46"/>
                  <a:pt x="92" y="38"/>
                </a:cubicBezTo>
                <a:cubicBezTo>
                  <a:pt x="91" y="14"/>
                  <a:pt x="71" y="0"/>
                  <a:pt x="53" y="0"/>
                </a:cubicBezTo>
                <a:cubicBezTo>
                  <a:pt x="24" y="0"/>
                  <a:pt x="0" y="39"/>
                  <a:pt x="0" y="88"/>
                </a:cubicBezTo>
                <a:cubicBezTo>
                  <a:pt x="0" y="136"/>
                  <a:pt x="24" y="176"/>
                  <a:pt x="53" y="176"/>
                </a:cubicBezTo>
                <a:cubicBezTo>
                  <a:pt x="64" y="176"/>
                  <a:pt x="84" y="176"/>
                  <a:pt x="92" y="153"/>
                </a:cubicBezTo>
                <a:cubicBezTo>
                  <a:pt x="95" y="144"/>
                  <a:pt x="91" y="133"/>
                  <a:pt x="86" y="121"/>
                </a:cubicBezTo>
                <a:cubicBezTo>
                  <a:pt x="84" y="115"/>
                  <a:pt x="82" y="108"/>
                  <a:pt x="80" y="102"/>
                </a:cubicBezTo>
                <a:cubicBezTo>
                  <a:pt x="75" y="116"/>
                  <a:pt x="64" y="129"/>
                  <a:pt x="48" y="129"/>
                </a:cubicBezTo>
                <a:cubicBezTo>
                  <a:pt x="46" y="129"/>
                  <a:pt x="44" y="127"/>
                  <a:pt x="44" y="125"/>
                </a:cubicBezTo>
                <a:cubicBezTo>
                  <a:pt x="44" y="123"/>
                  <a:pt x="46" y="121"/>
                  <a:pt x="48" y="121"/>
                </a:cubicBezTo>
                <a:cubicBezTo>
                  <a:pt x="63" y="121"/>
                  <a:pt x="74" y="104"/>
                  <a:pt x="74" y="89"/>
                </a:cubicBezTo>
                <a:cubicBezTo>
                  <a:pt x="93" y="90"/>
                  <a:pt x="108" y="106"/>
                  <a:pt x="108" y="125"/>
                </a:cubicBezTo>
                <a:cubicBezTo>
                  <a:pt x="108" y="205"/>
                  <a:pt x="108" y="205"/>
                  <a:pt x="108" y="205"/>
                </a:cubicBezTo>
                <a:cubicBezTo>
                  <a:pt x="108" y="207"/>
                  <a:pt x="110" y="209"/>
                  <a:pt x="112" y="209"/>
                </a:cubicBezTo>
                <a:cubicBezTo>
                  <a:pt x="114" y="209"/>
                  <a:pt x="116" y="207"/>
                  <a:pt x="116" y="205"/>
                </a:cubicBezTo>
                <a:cubicBezTo>
                  <a:pt x="116" y="125"/>
                  <a:pt x="116" y="125"/>
                  <a:pt x="116" y="125"/>
                </a:cubicBezTo>
                <a:cubicBezTo>
                  <a:pt x="116" y="106"/>
                  <a:pt x="131" y="90"/>
                  <a:pt x="150" y="89"/>
                </a:cubicBezTo>
                <a:cubicBezTo>
                  <a:pt x="150" y="104"/>
                  <a:pt x="161" y="121"/>
                  <a:pt x="176" y="121"/>
                </a:cubicBezTo>
                <a:cubicBezTo>
                  <a:pt x="178" y="121"/>
                  <a:pt x="180" y="123"/>
                  <a:pt x="180" y="125"/>
                </a:cubicBezTo>
                <a:cubicBezTo>
                  <a:pt x="180" y="127"/>
                  <a:pt x="178" y="129"/>
                  <a:pt x="176" y="129"/>
                </a:cubicBezTo>
                <a:cubicBezTo>
                  <a:pt x="160" y="129"/>
                  <a:pt x="149" y="116"/>
                  <a:pt x="144" y="102"/>
                </a:cubicBezTo>
                <a:cubicBezTo>
                  <a:pt x="142" y="108"/>
                  <a:pt x="140" y="115"/>
                  <a:pt x="138" y="121"/>
                </a:cubicBezTo>
                <a:cubicBezTo>
                  <a:pt x="133" y="133"/>
                  <a:pt x="129" y="144"/>
                  <a:pt x="132" y="153"/>
                </a:cubicBezTo>
                <a:cubicBezTo>
                  <a:pt x="140" y="176"/>
                  <a:pt x="160" y="176"/>
                  <a:pt x="171" y="176"/>
                </a:cubicBezTo>
                <a:cubicBezTo>
                  <a:pt x="200" y="176"/>
                  <a:pt x="224" y="136"/>
                  <a:pt x="224" y="88"/>
                </a:cubicBezTo>
                <a:cubicBezTo>
                  <a:pt x="224" y="39"/>
                  <a:pt x="200" y="0"/>
                  <a:pt x="171" y="0"/>
                </a:cubicBezTo>
                <a:close/>
                <a:moveTo>
                  <a:pt x="48" y="89"/>
                </a:moveTo>
                <a:cubicBezTo>
                  <a:pt x="46" y="89"/>
                  <a:pt x="44" y="87"/>
                  <a:pt x="44" y="85"/>
                </a:cubicBezTo>
                <a:cubicBezTo>
                  <a:pt x="44" y="83"/>
                  <a:pt x="46" y="81"/>
                  <a:pt x="48" y="81"/>
                </a:cubicBezTo>
                <a:cubicBezTo>
                  <a:pt x="72" y="81"/>
                  <a:pt x="72" y="81"/>
                  <a:pt x="72" y="81"/>
                </a:cubicBezTo>
                <a:cubicBezTo>
                  <a:pt x="70" y="81"/>
                  <a:pt x="68" y="83"/>
                  <a:pt x="68" y="85"/>
                </a:cubicBezTo>
                <a:cubicBezTo>
                  <a:pt x="68" y="87"/>
                  <a:pt x="70" y="89"/>
                  <a:pt x="72" y="89"/>
                </a:cubicBezTo>
                <a:cubicBezTo>
                  <a:pt x="48" y="89"/>
                  <a:pt x="48" y="89"/>
                  <a:pt x="48" y="89"/>
                </a:cubicBezTo>
                <a:close/>
                <a:moveTo>
                  <a:pt x="176" y="89"/>
                </a:moveTo>
                <a:cubicBezTo>
                  <a:pt x="152" y="89"/>
                  <a:pt x="152" y="89"/>
                  <a:pt x="152" y="89"/>
                </a:cubicBezTo>
                <a:cubicBezTo>
                  <a:pt x="154" y="89"/>
                  <a:pt x="156" y="87"/>
                  <a:pt x="156" y="85"/>
                </a:cubicBezTo>
                <a:cubicBezTo>
                  <a:pt x="156" y="83"/>
                  <a:pt x="154" y="81"/>
                  <a:pt x="152" y="81"/>
                </a:cubicBezTo>
                <a:cubicBezTo>
                  <a:pt x="176" y="81"/>
                  <a:pt x="176" y="81"/>
                  <a:pt x="176" y="81"/>
                </a:cubicBezTo>
                <a:cubicBezTo>
                  <a:pt x="178" y="81"/>
                  <a:pt x="180" y="83"/>
                  <a:pt x="180" y="85"/>
                </a:cubicBezTo>
                <a:cubicBezTo>
                  <a:pt x="180" y="87"/>
                  <a:pt x="178" y="89"/>
                  <a:pt x="176" y="89"/>
                </a:cubicBezTo>
                <a:close/>
              </a:path>
            </a:pathLst>
          </a:custGeom>
          <a:solidFill>
            <a:srgbClr val="B19FBA"/>
          </a:solidFill>
          <a:ln w="6350">
            <a:solidFill>
              <a:srgbClr val="B19FBA"/>
            </a:solidFill>
          </a:ln>
          <a:effectLst/>
        </p:spPr>
        <p:txBody>
          <a:bodyPr vert="horz" wrap="square" lIns="91440" tIns="45720" rIns="91440" bIns="45720" numCol="1" anchor="t" anchorCtr="0" compatLnSpc="1">
            <a:prstTxWarp prst="textNoShape">
              <a:avLst/>
            </a:prstTxWarp>
          </a:bodyPr>
          <a:lstStyle/>
          <a:p>
            <a:pPr>
              <a:defRPr/>
            </a:pPr>
            <a:endParaRPr lang="de-DE" sz="1350">
              <a:solidFill>
                <a:srgbClr val="000000"/>
              </a:solidFill>
              <a:latin typeface="Candara" panose="020E0502030303020204" pitchFamily="34" charset="0"/>
            </a:endParaRPr>
          </a:p>
        </p:txBody>
      </p:sp>
      <p:grpSp>
        <p:nvGrpSpPr>
          <p:cNvPr id="8" name="Gruppieren 7">
            <a:extLst>
              <a:ext uri="{FF2B5EF4-FFF2-40B4-BE49-F238E27FC236}">
                <a16:creationId xmlns:a16="http://schemas.microsoft.com/office/drawing/2014/main" id="{1206B66D-18BA-4BC0-8B9F-5692890CCE52}"/>
              </a:ext>
            </a:extLst>
          </p:cNvPr>
          <p:cNvGrpSpPr/>
          <p:nvPr/>
        </p:nvGrpSpPr>
        <p:grpSpPr>
          <a:xfrm>
            <a:off x="2452876" y="2952756"/>
            <a:ext cx="8514324" cy="292369"/>
            <a:chOff x="2452876" y="2952756"/>
            <a:chExt cx="8514324" cy="292369"/>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1"/>
            <a:tileRect/>
          </a:gradFill>
        </p:grpSpPr>
        <p:sp>
          <p:nvSpPr>
            <p:cNvPr id="14" name="Arrow: Pentagon 13">
              <a:extLst>
                <a:ext uri="{FF2B5EF4-FFF2-40B4-BE49-F238E27FC236}">
                  <a16:creationId xmlns:a16="http://schemas.microsoft.com/office/drawing/2014/main" id="{42C29A8E-20A6-E17C-55FB-9A5EEBA949E7}"/>
                </a:ext>
              </a:extLst>
            </p:cNvPr>
            <p:cNvSpPr/>
            <p:nvPr/>
          </p:nvSpPr>
          <p:spPr>
            <a:xfrm>
              <a:off x="2452876" y="2956854"/>
              <a:ext cx="1944000" cy="288271"/>
            </a:xfrm>
            <a:prstGeom prst="homePlat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de-DE" sz="1400" i="0" u="none" strike="noStrike" kern="1200" cap="none" spc="0" normalizeH="0" noProof="0">
                  <a:ln>
                    <a:noFill/>
                  </a:ln>
                  <a:solidFill>
                    <a:schemeClr val="bg1"/>
                  </a:solidFill>
                  <a:effectLst/>
                  <a:uLnTx/>
                  <a:uFillTx/>
                  <a:latin typeface="Candara" panose="020E0502030303020204" pitchFamily="34" charset="0"/>
                </a:rPr>
                <a:t>~</a:t>
              </a:r>
              <a:r>
                <a:rPr kumimoji="0" lang="de-DE" sz="1600" i="0" u="none" strike="noStrike" kern="1200" cap="none" spc="0" normalizeH="0" noProof="0">
                  <a:ln>
                    <a:noFill/>
                  </a:ln>
                  <a:solidFill>
                    <a:schemeClr val="bg1"/>
                  </a:solidFill>
                  <a:effectLst/>
                  <a:uLnTx/>
                  <a:uFillTx/>
                  <a:latin typeface="Candara" panose="020E0502030303020204" pitchFamily="34" charset="0"/>
                </a:rPr>
                <a:t>45 Tage</a:t>
              </a:r>
              <a:endParaRPr lang="de-DE" sz="1600">
                <a:solidFill>
                  <a:schemeClr val="bg1"/>
                </a:solidFill>
                <a:latin typeface="Candara" panose="020E0502030303020204" pitchFamily="34" charset="0"/>
              </a:endParaRPr>
            </a:p>
          </p:txBody>
        </p:sp>
        <p:sp>
          <p:nvSpPr>
            <p:cNvPr id="20" name="Arrow: Pentagon 19">
              <a:extLst>
                <a:ext uri="{FF2B5EF4-FFF2-40B4-BE49-F238E27FC236}">
                  <a16:creationId xmlns:a16="http://schemas.microsoft.com/office/drawing/2014/main" id="{42D5BD0A-EAA4-4B0B-E5D8-98E71B49007F}"/>
                </a:ext>
              </a:extLst>
            </p:cNvPr>
            <p:cNvSpPr/>
            <p:nvPr/>
          </p:nvSpPr>
          <p:spPr>
            <a:xfrm>
              <a:off x="5205368" y="2956853"/>
              <a:ext cx="1620000" cy="288271"/>
            </a:xfrm>
            <a:prstGeom prst="homePlat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de-DE" sz="1400" i="0" u="none" strike="noStrike" kern="1200" cap="none" spc="0" normalizeH="0" noProof="0">
                  <a:ln>
                    <a:noFill/>
                  </a:ln>
                  <a:solidFill>
                    <a:schemeClr val="bg1"/>
                  </a:solidFill>
                  <a:effectLst/>
                  <a:uLnTx/>
                  <a:uFillTx/>
                  <a:latin typeface="Candara" panose="020E0502030303020204" pitchFamily="34" charset="0"/>
                </a:rPr>
                <a:t>~</a:t>
              </a:r>
              <a:r>
                <a:rPr kumimoji="0" lang="de-DE" sz="1600" i="0" u="none" strike="noStrike" kern="1200" cap="none" spc="0" normalizeH="0" noProof="0">
                  <a:ln>
                    <a:noFill/>
                  </a:ln>
                  <a:solidFill>
                    <a:schemeClr val="bg1"/>
                  </a:solidFill>
                  <a:effectLst/>
                  <a:uLnTx/>
                  <a:uFillTx/>
                  <a:latin typeface="Candara" panose="020E0502030303020204" pitchFamily="34" charset="0"/>
                </a:rPr>
                <a:t>35 Tage</a:t>
              </a:r>
              <a:endParaRPr lang="de-DE" sz="1600">
                <a:solidFill>
                  <a:schemeClr val="bg1"/>
                </a:solidFill>
                <a:latin typeface="Candara" panose="020E0502030303020204" pitchFamily="34" charset="0"/>
              </a:endParaRPr>
            </a:p>
          </p:txBody>
        </p:sp>
        <p:sp>
          <p:nvSpPr>
            <p:cNvPr id="21" name="Arrow: Pentagon 20">
              <a:extLst>
                <a:ext uri="{FF2B5EF4-FFF2-40B4-BE49-F238E27FC236}">
                  <a16:creationId xmlns:a16="http://schemas.microsoft.com/office/drawing/2014/main" id="{9B932DD4-ABD7-547D-4117-03023F3D0FA9}"/>
                </a:ext>
              </a:extLst>
            </p:cNvPr>
            <p:cNvSpPr/>
            <p:nvPr/>
          </p:nvSpPr>
          <p:spPr>
            <a:xfrm>
              <a:off x="7725294" y="2956853"/>
              <a:ext cx="1353413" cy="288271"/>
            </a:xfrm>
            <a:prstGeom prst="homePlat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de-DE" sz="1400" i="0" u="none" strike="noStrike" kern="1200" cap="none" spc="0" normalizeH="0" noProof="0">
                  <a:ln>
                    <a:noFill/>
                  </a:ln>
                  <a:solidFill>
                    <a:schemeClr val="bg1"/>
                  </a:solidFill>
                  <a:effectLst/>
                  <a:uLnTx/>
                  <a:uFillTx/>
                  <a:latin typeface="Candara" panose="020E0502030303020204" pitchFamily="34" charset="0"/>
                </a:rPr>
                <a:t>~</a:t>
              </a:r>
              <a:r>
                <a:rPr kumimoji="0" lang="de-DE" sz="1600" i="0" u="none" strike="noStrike" kern="1200" cap="none" spc="0" normalizeH="0" noProof="0">
                  <a:ln>
                    <a:noFill/>
                  </a:ln>
                  <a:solidFill>
                    <a:schemeClr val="bg1"/>
                  </a:solidFill>
                  <a:effectLst/>
                  <a:uLnTx/>
                  <a:uFillTx/>
                  <a:latin typeface="Candara" panose="020E0502030303020204" pitchFamily="34" charset="0"/>
                </a:rPr>
                <a:t>29 Tage</a:t>
              </a:r>
              <a:endParaRPr lang="de-DE" sz="1600">
                <a:solidFill>
                  <a:schemeClr val="bg1"/>
                </a:solidFill>
                <a:latin typeface="Candara" panose="020E0502030303020204" pitchFamily="34" charset="0"/>
              </a:endParaRPr>
            </a:p>
          </p:txBody>
        </p:sp>
        <p:sp>
          <p:nvSpPr>
            <p:cNvPr id="22" name="Arrow: Pentagon 21">
              <a:extLst>
                <a:ext uri="{FF2B5EF4-FFF2-40B4-BE49-F238E27FC236}">
                  <a16:creationId xmlns:a16="http://schemas.microsoft.com/office/drawing/2014/main" id="{EDC69F87-8A7D-3A4C-2C40-39389B0F8034}"/>
                </a:ext>
              </a:extLst>
            </p:cNvPr>
            <p:cNvSpPr/>
            <p:nvPr/>
          </p:nvSpPr>
          <p:spPr>
            <a:xfrm>
              <a:off x="9887200" y="2952756"/>
              <a:ext cx="1080000" cy="288271"/>
            </a:xfrm>
            <a:prstGeom prst="homePlat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de-DE" sz="1400" i="0" u="none" strike="noStrike" kern="1200" cap="none" spc="0" normalizeH="0" noProof="0">
                  <a:ln>
                    <a:noFill/>
                  </a:ln>
                  <a:solidFill>
                    <a:schemeClr val="bg1"/>
                  </a:solidFill>
                  <a:effectLst/>
                  <a:uLnTx/>
                  <a:uFillTx/>
                  <a:latin typeface="Candara" panose="020E0502030303020204" pitchFamily="34" charset="0"/>
                </a:rPr>
                <a:t>~</a:t>
              </a:r>
              <a:r>
                <a:rPr kumimoji="0" lang="de-DE" sz="1600" i="0" u="none" strike="noStrike" kern="1200" cap="none" spc="0" normalizeH="0" noProof="0">
                  <a:ln>
                    <a:noFill/>
                  </a:ln>
                  <a:solidFill>
                    <a:schemeClr val="bg1"/>
                  </a:solidFill>
                  <a:effectLst/>
                  <a:uLnTx/>
                  <a:uFillTx/>
                  <a:latin typeface="Candara" panose="020E0502030303020204" pitchFamily="34" charset="0"/>
                </a:rPr>
                <a:t>27 Tage</a:t>
              </a:r>
              <a:endParaRPr lang="de-DE" sz="1600">
                <a:solidFill>
                  <a:schemeClr val="bg1"/>
                </a:solidFill>
                <a:latin typeface="Candara" panose="020E0502030303020204" pitchFamily="34" charset="0"/>
              </a:endParaRPr>
            </a:p>
          </p:txBody>
        </p:sp>
      </p:grpSp>
      <p:sp>
        <p:nvSpPr>
          <p:cNvPr id="24" name="Rectangle 23">
            <a:extLst>
              <a:ext uri="{FF2B5EF4-FFF2-40B4-BE49-F238E27FC236}">
                <a16:creationId xmlns:a16="http://schemas.microsoft.com/office/drawing/2014/main" id="{83DA81D8-8676-A00E-E0AE-D7ECE7F5CC56}"/>
              </a:ext>
            </a:extLst>
          </p:cNvPr>
          <p:cNvSpPr/>
          <p:nvPr/>
        </p:nvSpPr>
        <p:spPr>
          <a:xfrm>
            <a:off x="4217844" y="2364375"/>
            <a:ext cx="1166556" cy="1639288"/>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ndara" panose="020E0502030303020204" pitchFamily="34" charset="0"/>
            </a:endParaRPr>
          </a:p>
        </p:txBody>
      </p:sp>
      <p:sp>
        <p:nvSpPr>
          <p:cNvPr id="25" name="TextBox 24">
            <a:extLst>
              <a:ext uri="{FF2B5EF4-FFF2-40B4-BE49-F238E27FC236}">
                <a16:creationId xmlns:a16="http://schemas.microsoft.com/office/drawing/2014/main" id="{E9173C62-79E2-B3D5-AF17-58B030D41C38}"/>
              </a:ext>
            </a:extLst>
          </p:cNvPr>
          <p:cNvSpPr txBox="1"/>
          <p:nvPr/>
        </p:nvSpPr>
        <p:spPr>
          <a:xfrm>
            <a:off x="2842293" y="1372214"/>
            <a:ext cx="8988506" cy="815608"/>
          </a:xfrm>
          <a:prstGeom prst="rect">
            <a:avLst/>
          </a:prstGeom>
          <a:noFill/>
        </p:spPr>
        <p:txBody>
          <a:bodyPr wrap="square" rtlCol="0">
            <a:spAutoFit/>
          </a:bodyPr>
          <a:lstStyle/>
          <a:p>
            <a:pPr>
              <a:spcAft>
                <a:spcPts val="600"/>
              </a:spcAft>
              <a:buClr>
                <a:srgbClr val="7F134C"/>
              </a:buClr>
              <a:defRPr/>
            </a:pPr>
            <a:r>
              <a:rPr lang="de-DE" sz="1400">
                <a:latin typeface="Candara" panose="020E0502030303020204" pitchFamily="34" charset="0"/>
              </a:rPr>
              <a:t>Innerhalb von 6 Monaten Follow-up: </a:t>
            </a:r>
          </a:p>
          <a:p>
            <a:pPr marL="285750" indent="-285750">
              <a:buClr>
                <a:srgbClr val="7F134C"/>
              </a:buClr>
              <a:buFont typeface="Arial" panose="020B0604020202020204" pitchFamily="34" charset="0"/>
              <a:buChar char="•"/>
              <a:defRPr/>
            </a:pPr>
            <a:r>
              <a:rPr lang="de-DE" sz="1400">
                <a:latin typeface="Candara" panose="020E0502030303020204" pitchFamily="34" charset="0"/>
              </a:rPr>
              <a:t>Anteil von </a:t>
            </a:r>
            <a:r>
              <a:rPr lang="de-DE" sz="1400" err="1">
                <a:latin typeface="Candara" panose="020E0502030303020204" pitchFamily="34" charset="0"/>
              </a:rPr>
              <a:t>Patient:innen</a:t>
            </a:r>
            <a:r>
              <a:rPr lang="de-DE" sz="1400">
                <a:latin typeface="Candara" panose="020E0502030303020204" pitchFamily="34" charset="0"/>
              </a:rPr>
              <a:t> mit</a:t>
            </a:r>
            <a:r>
              <a:rPr lang="de-DE" sz="1400">
                <a:solidFill>
                  <a:schemeClr val="accent6"/>
                </a:solidFill>
                <a:latin typeface="Candara" panose="020E0502030303020204" pitchFamily="34" charset="0"/>
              </a:rPr>
              <a:t> </a:t>
            </a:r>
            <a:r>
              <a:rPr lang="de-DE" sz="1400" b="1">
                <a:solidFill>
                  <a:schemeClr val="accent1"/>
                </a:solidFill>
                <a:latin typeface="Candara" panose="020E0502030303020204" pitchFamily="34" charset="0"/>
              </a:rPr>
              <a:t>erneuter</a:t>
            </a:r>
            <a:r>
              <a:rPr lang="de-DE" sz="1400">
                <a:solidFill>
                  <a:schemeClr val="accent1"/>
                </a:solidFill>
                <a:latin typeface="Candara" panose="020E0502030303020204" pitchFamily="34" charset="0"/>
              </a:rPr>
              <a:t> </a:t>
            </a:r>
            <a:r>
              <a:rPr lang="de-DE" sz="1400" b="1">
                <a:solidFill>
                  <a:schemeClr val="accent1"/>
                </a:solidFill>
                <a:latin typeface="Candara" panose="020E0502030303020204" pitchFamily="34" charset="0"/>
              </a:rPr>
              <a:t>HK* bei jenen mit vorherigem Wiederauftreten erhöht</a:t>
            </a:r>
            <a:r>
              <a:rPr lang="de-DE" sz="1400" b="1">
                <a:solidFill>
                  <a:schemeClr val="accent6"/>
                </a:solidFill>
                <a:latin typeface="Candara" panose="020E0502030303020204" pitchFamily="34" charset="0"/>
              </a:rPr>
              <a:t> </a:t>
            </a:r>
          </a:p>
          <a:p>
            <a:pPr marL="285750" indent="-285750">
              <a:buClr>
                <a:srgbClr val="7F134C"/>
              </a:buClr>
              <a:buFont typeface="Arial" panose="020B0604020202020204" pitchFamily="34" charset="0"/>
              <a:buChar char="•"/>
              <a:defRPr/>
            </a:pPr>
            <a:r>
              <a:rPr lang="de-DE" sz="1400">
                <a:latin typeface="Candara" panose="020E0502030303020204" pitchFamily="34" charset="0"/>
              </a:rPr>
              <a:t>Durchschnittliche </a:t>
            </a:r>
            <a:r>
              <a:rPr lang="de-DE" sz="1400" b="1">
                <a:solidFill>
                  <a:schemeClr val="accent1"/>
                </a:solidFill>
                <a:latin typeface="Candara" panose="020E0502030303020204" pitchFamily="34" charset="0"/>
              </a:rPr>
              <a:t>Zeit</a:t>
            </a:r>
            <a:r>
              <a:rPr lang="de-DE" sz="1400" b="1" baseline="30000">
                <a:solidFill>
                  <a:schemeClr val="accent1"/>
                </a:solidFill>
                <a:latin typeface="Candara" panose="020E0502030303020204" pitchFamily="34" charset="0"/>
              </a:rPr>
              <a:t>#</a:t>
            </a:r>
            <a:r>
              <a:rPr lang="de-DE" sz="1400" b="1">
                <a:solidFill>
                  <a:schemeClr val="accent1"/>
                </a:solidFill>
                <a:latin typeface="Candara" panose="020E0502030303020204" pitchFamily="34" charset="0"/>
              </a:rPr>
              <a:t> zwischen dem Wiederauftreten reduziert</a:t>
            </a:r>
            <a:endParaRPr kumimoji="0" lang="de-DE" sz="1400" i="0" u="none" strike="noStrike" kern="1200" cap="none" spc="0" normalizeH="0" baseline="30000" noProof="0">
              <a:ln>
                <a:noFill/>
              </a:ln>
              <a:solidFill>
                <a:schemeClr val="accent1"/>
              </a:solidFill>
              <a:effectLst/>
              <a:uLnTx/>
              <a:uFillTx/>
              <a:latin typeface="Candara" panose="020E0502030303020204" pitchFamily="34" charset="0"/>
            </a:endParaRPr>
          </a:p>
        </p:txBody>
      </p:sp>
      <p:sp>
        <p:nvSpPr>
          <p:cNvPr id="26" name="TextBox 25">
            <a:extLst>
              <a:ext uri="{FF2B5EF4-FFF2-40B4-BE49-F238E27FC236}">
                <a16:creationId xmlns:a16="http://schemas.microsoft.com/office/drawing/2014/main" id="{1F990724-AA3D-29F3-EFEF-C070DDC93F4E}"/>
              </a:ext>
            </a:extLst>
          </p:cNvPr>
          <p:cNvSpPr txBox="1"/>
          <p:nvPr/>
        </p:nvSpPr>
        <p:spPr>
          <a:xfrm>
            <a:off x="1236161" y="3618171"/>
            <a:ext cx="670359" cy="307777"/>
          </a:xfrm>
          <a:prstGeom prst="rect">
            <a:avLst/>
          </a:prstGeom>
          <a:noFill/>
        </p:spPr>
        <p:txBody>
          <a:bodyPr wrap="square" rtlCol="0">
            <a:spAutoFit/>
          </a:bodyPr>
          <a:lstStyle/>
          <a:p>
            <a:pPr algn="ctr">
              <a:buClr>
                <a:schemeClr val="accent1"/>
              </a:buClr>
            </a:pPr>
            <a:r>
              <a:rPr lang="de-DE" sz="1400">
                <a:solidFill>
                  <a:schemeClr val="accent6"/>
                </a:solidFill>
                <a:latin typeface="Candara" panose="020E0502030303020204" pitchFamily="34" charset="0"/>
              </a:rPr>
              <a:t>5,50 </a:t>
            </a:r>
          </a:p>
        </p:txBody>
      </p:sp>
      <p:sp>
        <p:nvSpPr>
          <p:cNvPr id="27" name="TextBox 26">
            <a:extLst>
              <a:ext uri="{FF2B5EF4-FFF2-40B4-BE49-F238E27FC236}">
                <a16:creationId xmlns:a16="http://schemas.microsoft.com/office/drawing/2014/main" id="{E7EAFF09-93B3-27DB-56BC-6088000790D4}"/>
              </a:ext>
            </a:extLst>
          </p:cNvPr>
          <p:cNvSpPr txBox="1"/>
          <p:nvPr/>
        </p:nvSpPr>
        <p:spPr>
          <a:xfrm>
            <a:off x="11090136" y="3615850"/>
            <a:ext cx="670359" cy="307777"/>
          </a:xfrm>
          <a:prstGeom prst="rect">
            <a:avLst/>
          </a:prstGeom>
          <a:noFill/>
        </p:spPr>
        <p:txBody>
          <a:bodyPr wrap="square" rtlCol="0">
            <a:spAutoFit/>
          </a:bodyPr>
          <a:lstStyle/>
          <a:p>
            <a:pPr algn="ctr">
              <a:buClr>
                <a:schemeClr val="accent1"/>
              </a:buClr>
            </a:pPr>
            <a:r>
              <a:rPr lang="de-DE" sz="1400">
                <a:solidFill>
                  <a:schemeClr val="accent6"/>
                </a:solidFill>
                <a:latin typeface="Candara" panose="020E0502030303020204" pitchFamily="34" charset="0"/>
              </a:rPr>
              <a:t>5,45 </a:t>
            </a:r>
          </a:p>
        </p:txBody>
      </p:sp>
      <p:sp>
        <p:nvSpPr>
          <p:cNvPr id="28" name="TextBox 27">
            <a:extLst>
              <a:ext uri="{FF2B5EF4-FFF2-40B4-BE49-F238E27FC236}">
                <a16:creationId xmlns:a16="http://schemas.microsoft.com/office/drawing/2014/main" id="{604D3DD5-5C62-2780-B77E-8CFF96313F40}"/>
              </a:ext>
            </a:extLst>
          </p:cNvPr>
          <p:cNvSpPr txBox="1"/>
          <p:nvPr/>
        </p:nvSpPr>
        <p:spPr>
          <a:xfrm>
            <a:off x="9147775" y="3615850"/>
            <a:ext cx="670359" cy="307777"/>
          </a:xfrm>
          <a:prstGeom prst="rect">
            <a:avLst/>
          </a:prstGeom>
          <a:noFill/>
        </p:spPr>
        <p:txBody>
          <a:bodyPr wrap="square" rtlCol="0">
            <a:spAutoFit/>
          </a:bodyPr>
          <a:lstStyle/>
          <a:p>
            <a:pPr algn="ctr">
              <a:buClr>
                <a:schemeClr val="accent1"/>
              </a:buClr>
            </a:pPr>
            <a:r>
              <a:rPr lang="de-DE" sz="1400">
                <a:solidFill>
                  <a:schemeClr val="accent6"/>
                </a:solidFill>
                <a:latin typeface="Candara" panose="020E0502030303020204" pitchFamily="34" charset="0"/>
              </a:rPr>
              <a:t>5,48 </a:t>
            </a:r>
          </a:p>
        </p:txBody>
      </p:sp>
      <p:sp>
        <p:nvSpPr>
          <p:cNvPr id="29" name="TextBox 28">
            <a:extLst>
              <a:ext uri="{FF2B5EF4-FFF2-40B4-BE49-F238E27FC236}">
                <a16:creationId xmlns:a16="http://schemas.microsoft.com/office/drawing/2014/main" id="{37A7039B-2118-01AC-1E4A-6B05D7F6DEF1}"/>
              </a:ext>
            </a:extLst>
          </p:cNvPr>
          <p:cNvSpPr txBox="1"/>
          <p:nvPr/>
        </p:nvSpPr>
        <p:spPr>
          <a:xfrm>
            <a:off x="6940152" y="3624568"/>
            <a:ext cx="670359" cy="307777"/>
          </a:xfrm>
          <a:prstGeom prst="rect">
            <a:avLst/>
          </a:prstGeom>
          <a:noFill/>
        </p:spPr>
        <p:txBody>
          <a:bodyPr wrap="square" rtlCol="0">
            <a:spAutoFit/>
          </a:bodyPr>
          <a:lstStyle/>
          <a:p>
            <a:pPr algn="ctr">
              <a:buClr>
                <a:schemeClr val="accent1"/>
              </a:buClr>
            </a:pPr>
            <a:r>
              <a:rPr lang="de-DE" sz="1400">
                <a:solidFill>
                  <a:schemeClr val="accent6"/>
                </a:solidFill>
                <a:latin typeface="Candara" panose="020E0502030303020204" pitchFamily="34" charset="0"/>
              </a:rPr>
              <a:t>5,40 </a:t>
            </a:r>
          </a:p>
        </p:txBody>
      </p:sp>
      <p:sp>
        <p:nvSpPr>
          <p:cNvPr id="30" name="TextBox 29">
            <a:extLst>
              <a:ext uri="{FF2B5EF4-FFF2-40B4-BE49-F238E27FC236}">
                <a16:creationId xmlns:a16="http://schemas.microsoft.com/office/drawing/2014/main" id="{C9190A42-4DBA-1618-A933-E27ABB2DE0CC}"/>
              </a:ext>
            </a:extLst>
          </p:cNvPr>
          <p:cNvSpPr txBox="1"/>
          <p:nvPr/>
        </p:nvSpPr>
        <p:spPr>
          <a:xfrm>
            <a:off x="4465943" y="3624568"/>
            <a:ext cx="670359" cy="307777"/>
          </a:xfrm>
          <a:prstGeom prst="rect">
            <a:avLst/>
          </a:prstGeom>
          <a:noFill/>
        </p:spPr>
        <p:txBody>
          <a:bodyPr wrap="square" rtlCol="0">
            <a:spAutoFit/>
          </a:bodyPr>
          <a:lstStyle/>
          <a:p>
            <a:pPr algn="ctr">
              <a:buClr>
                <a:schemeClr val="accent1"/>
              </a:buClr>
            </a:pPr>
            <a:r>
              <a:rPr lang="de-DE" sz="1400">
                <a:solidFill>
                  <a:schemeClr val="accent6"/>
                </a:solidFill>
                <a:latin typeface="Candara" panose="020E0502030303020204" pitchFamily="34" charset="0"/>
              </a:rPr>
              <a:t>5,42 </a:t>
            </a:r>
          </a:p>
        </p:txBody>
      </p:sp>
      <p:cxnSp>
        <p:nvCxnSpPr>
          <p:cNvPr id="31" name="Straight Connector 30">
            <a:extLst>
              <a:ext uri="{FF2B5EF4-FFF2-40B4-BE49-F238E27FC236}">
                <a16:creationId xmlns:a16="http://schemas.microsoft.com/office/drawing/2014/main" id="{D2A387B0-D637-38CE-DDF8-4BE4A723525A}"/>
              </a:ext>
            </a:extLst>
          </p:cNvPr>
          <p:cNvCxnSpPr>
            <a:cxnSpLocks/>
          </p:cNvCxnSpPr>
          <p:nvPr/>
        </p:nvCxnSpPr>
        <p:spPr>
          <a:xfrm>
            <a:off x="1483934" y="3992670"/>
            <a:ext cx="9919362"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Isosceles Triangle 31">
            <a:extLst>
              <a:ext uri="{FF2B5EF4-FFF2-40B4-BE49-F238E27FC236}">
                <a16:creationId xmlns:a16="http://schemas.microsoft.com/office/drawing/2014/main" id="{DF154129-B0E8-F279-9769-941AE7C6B007}"/>
              </a:ext>
            </a:extLst>
          </p:cNvPr>
          <p:cNvSpPr/>
          <p:nvPr/>
        </p:nvSpPr>
        <p:spPr>
          <a:xfrm>
            <a:off x="11363607" y="3907062"/>
            <a:ext cx="123416" cy="93322"/>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ndara" panose="020E0502030303020204" pitchFamily="34" charset="0"/>
            </a:endParaRPr>
          </a:p>
        </p:txBody>
      </p:sp>
      <p:sp>
        <p:nvSpPr>
          <p:cNvPr id="33" name="Isosceles Triangle 32">
            <a:extLst>
              <a:ext uri="{FF2B5EF4-FFF2-40B4-BE49-F238E27FC236}">
                <a16:creationId xmlns:a16="http://schemas.microsoft.com/office/drawing/2014/main" id="{89D27D06-1CCC-6CFC-CD6C-EE574FC2B776}"/>
              </a:ext>
            </a:extLst>
          </p:cNvPr>
          <p:cNvSpPr/>
          <p:nvPr/>
        </p:nvSpPr>
        <p:spPr>
          <a:xfrm>
            <a:off x="9421247" y="3901908"/>
            <a:ext cx="123416" cy="93322"/>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ndara" panose="020E0502030303020204" pitchFamily="34" charset="0"/>
            </a:endParaRPr>
          </a:p>
        </p:txBody>
      </p:sp>
      <p:sp>
        <p:nvSpPr>
          <p:cNvPr id="34" name="Isosceles Triangle 33">
            <a:extLst>
              <a:ext uri="{FF2B5EF4-FFF2-40B4-BE49-F238E27FC236}">
                <a16:creationId xmlns:a16="http://schemas.microsoft.com/office/drawing/2014/main" id="{4594B654-640C-9755-C191-13CDAAEBD596}"/>
              </a:ext>
            </a:extLst>
          </p:cNvPr>
          <p:cNvSpPr/>
          <p:nvPr/>
        </p:nvSpPr>
        <p:spPr>
          <a:xfrm>
            <a:off x="7213623" y="3901908"/>
            <a:ext cx="123416" cy="93322"/>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ndara" panose="020E0502030303020204" pitchFamily="34" charset="0"/>
            </a:endParaRPr>
          </a:p>
        </p:txBody>
      </p:sp>
      <p:sp>
        <p:nvSpPr>
          <p:cNvPr id="35" name="Isosceles Triangle 34">
            <a:extLst>
              <a:ext uri="{FF2B5EF4-FFF2-40B4-BE49-F238E27FC236}">
                <a16:creationId xmlns:a16="http://schemas.microsoft.com/office/drawing/2014/main" id="{4F8E73AD-31F7-D07B-C11D-9D33B5A96504}"/>
              </a:ext>
            </a:extLst>
          </p:cNvPr>
          <p:cNvSpPr/>
          <p:nvPr/>
        </p:nvSpPr>
        <p:spPr>
          <a:xfrm>
            <a:off x="4739414" y="3913342"/>
            <a:ext cx="123416" cy="93322"/>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ndara" panose="020E0502030303020204" pitchFamily="34" charset="0"/>
            </a:endParaRPr>
          </a:p>
        </p:txBody>
      </p:sp>
      <p:sp>
        <p:nvSpPr>
          <p:cNvPr id="36" name="Isosceles Triangle 35">
            <a:extLst>
              <a:ext uri="{FF2B5EF4-FFF2-40B4-BE49-F238E27FC236}">
                <a16:creationId xmlns:a16="http://schemas.microsoft.com/office/drawing/2014/main" id="{B13232F2-1D84-C51B-8C6D-2BB82564E13B}"/>
              </a:ext>
            </a:extLst>
          </p:cNvPr>
          <p:cNvSpPr/>
          <p:nvPr/>
        </p:nvSpPr>
        <p:spPr>
          <a:xfrm>
            <a:off x="1480685" y="3913116"/>
            <a:ext cx="123416" cy="93322"/>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ndara" panose="020E0502030303020204" pitchFamily="34" charset="0"/>
            </a:endParaRPr>
          </a:p>
        </p:txBody>
      </p:sp>
      <p:sp>
        <p:nvSpPr>
          <p:cNvPr id="37" name="TextBox 36">
            <a:extLst>
              <a:ext uri="{FF2B5EF4-FFF2-40B4-BE49-F238E27FC236}">
                <a16:creationId xmlns:a16="http://schemas.microsoft.com/office/drawing/2014/main" id="{D14CB1C3-2A0D-E1DF-8FE8-4100CA34C325}"/>
              </a:ext>
            </a:extLst>
          </p:cNvPr>
          <p:cNvSpPr txBox="1"/>
          <p:nvPr/>
        </p:nvSpPr>
        <p:spPr>
          <a:xfrm>
            <a:off x="4851364" y="4167123"/>
            <a:ext cx="2138374" cy="276999"/>
          </a:xfrm>
          <a:prstGeom prst="rect">
            <a:avLst/>
          </a:prstGeom>
          <a:noFill/>
        </p:spPr>
        <p:txBody>
          <a:bodyPr wrap="square" rtlCol="0">
            <a:spAutoFit/>
          </a:bodyPr>
          <a:lstStyle/>
          <a:p>
            <a:pPr algn="ctr">
              <a:buClr>
                <a:schemeClr val="accent1"/>
              </a:buClr>
            </a:pPr>
            <a:r>
              <a:rPr lang="de-DE" sz="1200">
                <a:latin typeface="Candara" panose="020E0502030303020204" pitchFamily="34" charset="0"/>
              </a:rPr>
              <a:t>Mittleres Serum-K</a:t>
            </a:r>
            <a:r>
              <a:rPr lang="de-DE" sz="1200" baseline="30000">
                <a:latin typeface="Candara" panose="020E0502030303020204" pitchFamily="34" charset="0"/>
              </a:rPr>
              <a:t>+</a:t>
            </a:r>
            <a:r>
              <a:rPr lang="de-DE" sz="1200">
                <a:latin typeface="Candara" panose="020E0502030303020204" pitchFamily="34" charset="0"/>
              </a:rPr>
              <a:t> (mmol/L)</a:t>
            </a:r>
            <a:endParaRPr lang="de-DE" sz="1200" baseline="30000">
              <a:latin typeface="Candara" panose="020E0502030303020204" pitchFamily="34" charset="0"/>
            </a:endParaRPr>
          </a:p>
        </p:txBody>
      </p:sp>
      <p:sp>
        <p:nvSpPr>
          <p:cNvPr id="38" name="Freeform 16">
            <a:extLst>
              <a:ext uri="{FF2B5EF4-FFF2-40B4-BE49-F238E27FC236}">
                <a16:creationId xmlns:a16="http://schemas.microsoft.com/office/drawing/2014/main" id="{70221481-381C-3E34-65BB-AFBC534FBA4E}"/>
              </a:ext>
            </a:extLst>
          </p:cNvPr>
          <p:cNvSpPr>
            <a:spLocks noEditPoints="1"/>
          </p:cNvSpPr>
          <p:nvPr/>
        </p:nvSpPr>
        <p:spPr bwMode="auto">
          <a:xfrm>
            <a:off x="941495" y="4835403"/>
            <a:ext cx="352174" cy="427089"/>
          </a:xfrm>
          <a:custGeom>
            <a:avLst/>
            <a:gdLst>
              <a:gd name="T0" fmla="*/ 80 w 262"/>
              <a:gd name="T1" fmla="*/ 75 h 364"/>
              <a:gd name="T2" fmla="*/ 87 w 262"/>
              <a:gd name="T3" fmla="*/ 129 h 364"/>
              <a:gd name="T4" fmla="*/ 97 w 262"/>
              <a:gd name="T5" fmla="*/ 113 h 364"/>
              <a:gd name="T6" fmla="*/ 167 w 262"/>
              <a:gd name="T7" fmla="*/ 26 h 364"/>
              <a:gd name="T8" fmla="*/ 167 w 262"/>
              <a:gd name="T9" fmla="*/ 13 h 364"/>
              <a:gd name="T10" fmla="*/ 172 w 262"/>
              <a:gd name="T11" fmla="*/ 10 h 364"/>
              <a:gd name="T12" fmla="*/ 151 w 262"/>
              <a:gd name="T13" fmla="*/ 18 h 364"/>
              <a:gd name="T14" fmla="*/ 120 w 262"/>
              <a:gd name="T15" fmla="*/ 20 h 364"/>
              <a:gd name="T16" fmla="*/ 86 w 262"/>
              <a:gd name="T17" fmla="*/ 23 h 364"/>
              <a:gd name="T18" fmla="*/ 81 w 262"/>
              <a:gd name="T19" fmla="*/ 29 h 364"/>
              <a:gd name="T20" fmla="*/ 76 w 262"/>
              <a:gd name="T21" fmla="*/ 39 h 364"/>
              <a:gd name="T22" fmla="*/ 174 w 262"/>
              <a:gd name="T23" fmla="*/ 10 h 364"/>
              <a:gd name="T24" fmla="*/ 250 w 262"/>
              <a:gd name="T25" fmla="*/ 187 h 364"/>
              <a:gd name="T26" fmla="*/ 163 w 262"/>
              <a:gd name="T27" fmla="*/ 153 h 364"/>
              <a:gd name="T28" fmla="*/ 190 w 262"/>
              <a:gd name="T29" fmla="*/ 167 h 364"/>
              <a:gd name="T30" fmla="*/ 212 w 262"/>
              <a:gd name="T31" fmla="*/ 190 h 364"/>
              <a:gd name="T32" fmla="*/ 218 w 262"/>
              <a:gd name="T33" fmla="*/ 173 h 364"/>
              <a:gd name="T34" fmla="*/ 214 w 262"/>
              <a:gd name="T35" fmla="*/ 192 h 364"/>
              <a:gd name="T36" fmla="*/ 237 w 262"/>
              <a:gd name="T37" fmla="*/ 217 h 364"/>
              <a:gd name="T38" fmla="*/ 213 w 262"/>
              <a:gd name="T39" fmla="*/ 193 h 364"/>
              <a:gd name="T40" fmla="*/ 199 w 262"/>
              <a:gd name="T41" fmla="*/ 189 h 364"/>
              <a:gd name="T42" fmla="*/ 209 w 262"/>
              <a:gd name="T43" fmla="*/ 190 h 364"/>
              <a:gd name="T44" fmla="*/ 181 w 262"/>
              <a:gd name="T45" fmla="*/ 182 h 364"/>
              <a:gd name="T46" fmla="*/ 182 w 262"/>
              <a:gd name="T47" fmla="*/ 205 h 364"/>
              <a:gd name="T48" fmla="*/ 203 w 262"/>
              <a:gd name="T49" fmla="*/ 228 h 364"/>
              <a:gd name="T50" fmla="*/ 220 w 262"/>
              <a:gd name="T51" fmla="*/ 264 h 364"/>
              <a:gd name="T52" fmla="*/ 218 w 262"/>
              <a:gd name="T53" fmla="*/ 266 h 364"/>
              <a:gd name="T54" fmla="*/ 207 w 262"/>
              <a:gd name="T55" fmla="*/ 290 h 364"/>
              <a:gd name="T56" fmla="*/ 213 w 262"/>
              <a:gd name="T57" fmla="*/ 312 h 364"/>
              <a:gd name="T58" fmla="*/ 205 w 262"/>
              <a:gd name="T59" fmla="*/ 324 h 364"/>
              <a:gd name="T60" fmla="*/ 212 w 262"/>
              <a:gd name="T61" fmla="*/ 259 h 364"/>
              <a:gd name="T62" fmla="*/ 195 w 262"/>
              <a:gd name="T63" fmla="*/ 226 h 364"/>
              <a:gd name="T64" fmla="*/ 189 w 262"/>
              <a:gd name="T65" fmla="*/ 254 h 364"/>
              <a:gd name="T66" fmla="*/ 187 w 262"/>
              <a:gd name="T67" fmla="*/ 292 h 364"/>
              <a:gd name="T68" fmla="*/ 178 w 262"/>
              <a:gd name="T69" fmla="*/ 269 h 364"/>
              <a:gd name="T70" fmla="*/ 187 w 262"/>
              <a:gd name="T71" fmla="*/ 254 h 364"/>
              <a:gd name="T72" fmla="*/ 188 w 262"/>
              <a:gd name="T73" fmla="*/ 220 h 364"/>
              <a:gd name="T74" fmla="*/ 164 w 262"/>
              <a:gd name="T75" fmla="*/ 250 h 364"/>
              <a:gd name="T76" fmla="*/ 161 w 262"/>
              <a:gd name="T77" fmla="*/ 248 h 364"/>
              <a:gd name="T78" fmla="*/ 176 w 262"/>
              <a:gd name="T79" fmla="*/ 169 h 364"/>
              <a:gd name="T80" fmla="*/ 152 w 262"/>
              <a:gd name="T81" fmla="*/ 136 h 364"/>
              <a:gd name="T82" fmla="*/ 218 w 262"/>
              <a:gd name="T83" fmla="*/ 73 h 364"/>
              <a:gd name="T84" fmla="*/ 197 w 262"/>
              <a:gd name="T85" fmla="*/ 68 h 364"/>
              <a:gd name="T86" fmla="*/ 199 w 262"/>
              <a:gd name="T87" fmla="*/ 54 h 364"/>
              <a:gd name="T88" fmla="*/ 138 w 262"/>
              <a:gd name="T89" fmla="*/ 65 h 364"/>
              <a:gd name="T90" fmla="*/ 81 w 262"/>
              <a:gd name="T91" fmla="*/ 174 h 364"/>
              <a:gd name="T92" fmla="*/ 58 w 262"/>
              <a:gd name="T93" fmla="*/ 210 h 364"/>
              <a:gd name="T94" fmla="*/ 58 w 262"/>
              <a:gd name="T95" fmla="*/ 203 h 364"/>
              <a:gd name="T96" fmla="*/ 80 w 262"/>
              <a:gd name="T97" fmla="*/ 174 h 364"/>
              <a:gd name="T98" fmla="*/ 80 w 262"/>
              <a:gd name="T99" fmla="*/ 108 h 364"/>
              <a:gd name="T100" fmla="*/ 74 w 262"/>
              <a:gd name="T101" fmla="*/ 63 h 364"/>
              <a:gd name="T102" fmla="*/ 64 w 262"/>
              <a:gd name="T103" fmla="*/ 68 h 364"/>
              <a:gd name="T104" fmla="*/ 41 w 262"/>
              <a:gd name="T105" fmla="*/ 77 h 364"/>
              <a:gd name="T106" fmla="*/ 206 w 262"/>
              <a:gd name="T107" fmla="*/ 359 h 364"/>
              <a:gd name="T108" fmla="*/ 180 w 262"/>
              <a:gd name="T109" fmla="*/ 178 h 364"/>
              <a:gd name="T110" fmla="*/ 176 w 262"/>
              <a:gd name="T111" fmla="*/ 169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2" h="364">
                <a:moveTo>
                  <a:pt x="76" y="39"/>
                </a:moveTo>
                <a:cubicBezTo>
                  <a:pt x="82" y="38"/>
                  <a:pt x="94" y="41"/>
                  <a:pt x="93" y="49"/>
                </a:cubicBezTo>
                <a:cubicBezTo>
                  <a:pt x="90" y="62"/>
                  <a:pt x="86" y="58"/>
                  <a:pt x="80" y="75"/>
                </a:cubicBezTo>
                <a:cubicBezTo>
                  <a:pt x="80" y="79"/>
                  <a:pt x="80" y="82"/>
                  <a:pt x="80" y="86"/>
                </a:cubicBezTo>
                <a:cubicBezTo>
                  <a:pt x="80" y="93"/>
                  <a:pt x="81" y="100"/>
                  <a:pt x="83" y="107"/>
                </a:cubicBezTo>
                <a:cubicBezTo>
                  <a:pt x="84" y="114"/>
                  <a:pt x="86" y="121"/>
                  <a:pt x="87" y="129"/>
                </a:cubicBezTo>
                <a:cubicBezTo>
                  <a:pt x="88" y="134"/>
                  <a:pt x="88" y="139"/>
                  <a:pt x="88" y="145"/>
                </a:cubicBezTo>
                <a:cubicBezTo>
                  <a:pt x="88" y="144"/>
                  <a:pt x="88" y="144"/>
                  <a:pt x="88" y="143"/>
                </a:cubicBezTo>
                <a:cubicBezTo>
                  <a:pt x="91" y="133"/>
                  <a:pt x="94" y="123"/>
                  <a:pt x="97" y="113"/>
                </a:cubicBezTo>
                <a:cubicBezTo>
                  <a:pt x="105" y="93"/>
                  <a:pt x="117" y="74"/>
                  <a:pt x="135" y="62"/>
                </a:cubicBezTo>
                <a:cubicBezTo>
                  <a:pt x="150" y="51"/>
                  <a:pt x="168" y="44"/>
                  <a:pt x="186" y="41"/>
                </a:cubicBezTo>
                <a:cubicBezTo>
                  <a:pt x="182" y="30"/>
                  <a:pt x="172" y="25"/>
                  <a:pt x="167" y="26"/>
                </a:cubicBezTo>
                <a:cubicBezTo>
                  <a:pt x="167" y="23"/>
                  <a:pt x="170" y="18"/>
                  <a:pt x="172" y="14"/>
                </a:cubicBezTo>
                <a:cubicBezTo>
                  <a:pt x="172" y="14"/>
                  <a:pt x="172" y="14"/>
                  <a:pt x="172" y="14"/>
                </a:cubicBezTo>
                <a:cubicBezTo>
                  <a:pt x="170" y="14"/>
                  <a:pt x="168" y="13"/>
                  <a:pt x="167" y="13"/>
                </a:cubicBezTo>
                <a:cubicBezTo>
                  <a:pt x="164" y="12"/>
                  <a:pt x="160" y="11"/>
                  <a:pt x="158" y="9"/>
                </a:cubicBezTo>
                <a:cubicBezTo>
                  <a:pt x="161" y="10"/>
                  <a:pt x="164" y="10"/>
                  <a:pt x="167" y="10"/>
                </a:cubicBezTo>
                <a:cubicBezTo>
                  <a:pt x="169" y="10"/>
                  <a:pt x="170" y="10"/>
                  <a:pt x="172" y="10"/>
                </a:cubicBezTo>
                <a:cubicBezTo>
                  <a:pt x="173" y="10"/>
                  <a:pt x="173" y="10"/>
                  <a:pt x="174" y="10"/>
                </a:cubicBezTo>
                <a:cubicBezTo>
                  <a:pt x="174" y="7"/>
                  <a:pt x="173" y="5"/>
                  <a:pt x="170" y="4"/>
                </a:cubicBezTo>
                <a:cubicBezTo>
                  <a:pt x="163" y="1"/>
                  <a:pt x="151" y="3"/>
                  <a:pt x="151" y="18"/>
                </a:cubicBezTo>
                <a:cubicBezTo>
                  <a:pt x="141" y="20"/>
                  <a:pt x="141" y="20"/>
                  <a:pt x="141" y="20"/>
                </a:cubicBezTo>
                <a:cubicBezTo>
                  <a:pt x="140" y="13"/>
                  <a:pt x="151" y="0"/>
                  <a:pt x="135" y="0"/>
                </a:cubicBezTo>
                <a:cubicBezTo>
                  <a:pt x="125" y="0"/>
                  <a:pt x="120" y="12"/>
                  <a:pt x="120" y="20"/>
                </a:cubicBezTo>
                <a:cubicBezTo>
                  <a:pt x="121" y="30"/>
                  <a:pt x="116" y="33"/>
                  <a:pt x="110" y="32"/>
                </a:cubicBezTo>
                <a:cubicBezTo>
                  <a:pt x="107" y="24"/>
                  <a:pt x="99" y="19"/>
                  <a:pt x="87" y="18"/>
                </a:cubicBezTo>
                <a:cubicBezTo>
                  <a:pt x="87" y="20"/>
                  <a:pt x="86" y="21"/>
                  <a:pt x="86" y="23"/>
                </a:cubicBezTo>
                <a:cubicBezTo>
                  <a:pt x="85" y="25"/>
                  <a:pt x="84" y="28"/>
                  <a:pt x="82" y="30"/>
                </a:cubicBezTo>
                <a:cubicBezTo>
                  <a:pt x="81" y="32"/>
                  <a:pt x="79" y="34"/>
                  <a:pt x="77" y="35"/>
                </a:cubicBezTo>
                <a:cubicBezTo>
                  <a:pt x="79" y="33"/>
                  <a:pt x="80" y="31"/>
                  <a:pt x="81" y="29"/>
                </a:cubicBezTo>
                <a:cubicBezTo>
                  <a:pt x="82" y="27"/>
                  <a:pt x="83" y="24"/>
                  <a:pt x="83" y="22"/>
                </a:cubicBezTo>
                <a:cubicBezTo>
                  <a:pt x="84" y="21"/>
                  <a:pt x="84" y="19"/>
                  <a:pt x="84" y="18"/>
                </a:cubicBezTo>
                <a:cubicBezTo>
                  <a:pt x="69" y="19"/>
                  <a:pt x="68" y="40"/>
                  <a:pt x="76" y="39"/>
                </a:cubicBezTo>
                <a:close/>
                <a:moveTo>
                  <a:pt x="174" y="10"/>
                </a:moveTo>
                <a:cubicBezTo>
                  <a:pt x="174" y="10"/>
                  <a:pt x="174" y="10"/>
                  <a:pt x="174" y="10"/>
                </a:cubicBezTo>
                <a:cubicBezTo>
                  <a:pt x="174" y="10"/>
                  <a:pt x="174" y="10"/>
                  <a:pt x="174" y="10"/>
                </a:cubicBezTo>
                <a:cubicBezTo>
                  <a:pt x="174" y="10"/>
                  <a:pt x="173" y="10"/>
                  <a:pt x="173" y="10"/>
                </a:cubicBezTo>
                <a:lnTo>
                  <a:pt x="174" y="10"/>
                </a:lnTo>
                <a:close/>
                <a:moveTo>
                  <a:pt x="250" y="187"/>
                </a:moveTo>
                <a:cubicBezTo>
                  <a:pt x="241" y="125"/>
                  <a:pt x="198" y="110"/>
                  <a:pt x="177" y="109"/>
                </a:cubicBezTo>
                <a:cubicBezTo>
                  <a:pt x="165" y="112"/>
                  <a:pt x="156" y="124"/>
                  <a:pt x="156" y="136"/>
                </a:cubicBezTo>
                <a:cubicBezTo>
                  <a:pt x="156" y="142"/>
                  <a:pt x="159" y="148"/>
                  <a:pt x="163" y="153"/>
                </a:cubicBezTo>
                <a:cubicBezTo>
                  <a:pt x="167" y="158"/>
                  <a:pt x="172" y="163"/>
                  <a:pt x="177" y="167"/>
                </a:cubicBezTo>
                <a:cubicBezTo>
                  <a:pt x="180" y="169"/>
                  <a:pt x="183" y="171"/>
                  <a:pt x="186" y="173"/>
                </a:cubicBezTo>
                <a:cubicBezTo>
                  <a:pt x="188" y="172"/>
                  <a:pt x="189" y="169"/>
                  <a:pt x="190" y="167"/>
                </a:cubicBezTo>
                <a:cubicBezTo>
                  <a:pt x="190" y="170"/>
                  <a:pt x="189" y="172"/>
                  <a:pt x="188" y="175"/>
                </a:cubicBezTo>
                <a:cubicBezTo>
                  <a:pt x="195" y="180"/>
                  <a:pt x="203" y="184"/>
                  <a:pt x="210" y="189"/>
                </a:cubicBezTo>
                <a:cubicBezTo>
                  <a:pt x="211" y="190"/>
                  <a:pt x="211" y="190"/>
                  <a:pt x="212" y="190"/>
                </a:cubicBezTo>
                <a:cubicBezTo>
                  <a:pt x="212" y="190"/>
                  <a:pt x="212" y="190"/>
                  <a:pt x="213" y="189"/>
                </a:cubicBezTo>
                <a:cubicBezTo>
                  <a:pt x="214" y="187"/>
                  <a:pt x="214" y="184"/>
                  <a:pt x="215" y="181"/>
                </a:cubicBezTo>
                <a:cubicBezTo>
                  <a:pt x="216" y="178"/>
                  <a:pt x="216" y="175"/>
                  <a:pt x="218" y="173"/>
                </a:cubicBezTo>
                <a:cubicBezTo>
                  <a:pt x="218" y="176"/>
                  <a:pt x="217" y="179"/>
                  <a:pt x="217" y="181"/>
                </a:cubicBezTo>
                <a:cubicBezTo>
                  <a:pt x="217" y="184"/>
                  <a:pt x="216" y="187"/>
                  <a:pt x="215" y="190"/>
                </a:cubicBezTo>
                <a:cubicBezTo>
                  <a:pt x="215" y="191"/>
                  <a:pt x="215" y="191"/>
                  <a:pt x="214" y="192"/>
                </a:cubicBezTo>
                <a:cubicBezTo>
                  <a:pt x="218" y="195"/>
                  <a:pt x="222" y="198"/>
                  <a:pt x="226" y="201"/>
                </a:cubicBezTo>
                <a:cubicBezTo>
                  <a:pt x="229" y="203"/>
                  <a:pt x="231" y="206"/>
                  <a:pt x="233" y="208"/>
                </a:cubicBezTo>
                <a:cubicBezTo>
                  <a:pt x="235" y="211"/>
                  <a:pt x="237" y="214"/>
                  <a:pt x="237" y="217"/>
                </a:cubicBezTo>
                <a:cubicBezTo>
                  <a:pt x="237" y="214"/>
                  <a:pt x="235" y="211"/>
                  <a:pt x="233" y="208"/>
                </a:cubicBezTo>
                <a:cubicBezTo>
                  <a:pt x="231" y="206"/>
                  <a:pt x="229" y="204"/>
                  <a:pt x="226" y="202"/>
                </a:cubicBezTo>
                <a:cubicBezTo>
                  <a:pt x="222" y="198"/>
                  <a:pt x="218" y="196"/>
                  <a:pt x="213" y="193"/>
                </a:cubicBezTo>
                <a:cubicBezTo>
                  <a:pt x="213" y="193"/>
                  <a:pt x="212" y="194"/>
                  <a:pt x="212" y="194"/>
                </a:cubicBezTo>
                <a:cubicBezTo>
                  <a:pt x="210" y="194"/>
                  <a:pt x="208" y="194"/>
                  <a:pt x="207" y="194"/>
                </a:cubicBezTo>
                <a:cubicBezTo>
                  <a:pt x="204" y="192"/>
                  <a:pt x="201" y="191"/>
                  <a:pt x="199" y="189"/>
                </a:cubicBezTo>
                <a:cubicBezTo>
                  <a:pt x="202" y="190"/>
                  <a:pt x="205" y="191"/>
                  <a:pt x="207" y="192"/>
                </a:cubicBezTo>
                <a:cubicBezTo>
                  <a:pt x="209" y="192"/>
                  <a:pt x="210" y="192"/>
                  <a:pt x="211" y="191"/>
                </a:cubicBezTo>
                <a:cubicBezTo>
                  <a:pt x="210" y="191"/>
                  <a:pt x="210" y="191"/>
                  <a:pt x="209" y="190"/>
                </a:cubicBezTo>
                <a:cubicBezTo>
                  <a:pt x="202" y="186"/>
                  <a:pt x="195" y="181"/>
                  <a:pt x="187" y="177"/>
                </a:cubicBezTo>
                <a:cubicBezTo>
                  <a:pt x="186" y="178"/>
                  <a:pt x="185" y="180"/>
                  <a:pt x="184" y="181"/>
                </a:cubicBezTo>
                <a:cubicBezTo>
                  <a:pt x="183" y="181"/>
                  <a:pt x="182" y="182"/>
                  <a:pt x="181" y="182"/>
                </a:cubicBezTo>
                <a:cubicBezTo>
                  <a:pt x="181" y="182"/>
                  <a:pt x="181" y="182"/>
                  <a:pt x="180" y="182"/>
                </a:cubicBezTo>
                <a:cubicBezTo>
                  <a:pt x="181" y="187"/>
                  <a:pt x="182" y="191"/>
                  <a:pt x="182" y="195"/>
                </a:cubicBezTo>
                <a:cubicBezTo>
                  <a:pt x="182" y="199"/>
                  <a:pt x="182" y="202"/>
                  <a:pt x="182" y="205"/>
                </a:cubicBezTo>
                <a:cubicBezTo>
                  <a:pt x="182" y="205"/>
                  <a:pt x="182" y="205"/>
                  <a:pt x="182" y="205"/>
                </a:cubicBezTo>
                <a:cubicBezTo>
                  <a:pt x="183" y="209"/>
                  <a:pt x="188" y="213"/>
                  <a:pt x="192" y="217"/>
                </a:cubicBezTo>
                <a:cubicBezTo>
                  <a:pt x="196" y="220"/>
                  <a:pt x="200" y="224"/>
                  <a:pt x="203" y="228"/>
                </a:cubicBezTo>
                <a:cubicBezTo>
                  <a:pt x="207" y="233"/>
                  <a:pt x="210" y="237"/>
                  <a:pt x="213" y="243"/>
                </a:cubicBezTo>
                <a:cubicBezTo>
                  <a:pt x="214" y="247"/>
                  <a:pt x="215" y="251"/>
                  <a:pt x="215" y="255"/>
                </a:cubicBezTo>
                <a:cubicBezTo>
                  <a:pt x="217" y="258"/>
                  <a:pt x="218" y="261"/>
                  <a:pt x="220" y="264"/>
                </a:cubicBezTo>
                <a:cubicBezTo>
                  <a:pt x="223" y="268"/>
                  <a:pt x="226" y="272"/>
                  <a:pt x="229" y="276"/>
                </a:cubicBezTo>
                <a:cubicBezTo>
                  <a:pt x="226" y="275"/>
                  <a:pt x="224" y="273"/>
                  <a:pt x="223" y="271"/>
                </a:cubicBezTo>
                <a:cubicBezTo>
                  <a:pt x="221" y="270"/>
                  <a:pt x="219" y="268"/>
                  <a:pt x="218" y="266"/>
                </a:cubicBezTo>
                <a:cubicBezTo>
                  <a:pt x="216" y="264"/>
                  <a:pt x="215" y="262"/>
                  <a:pt x="215" y="260"/>
                </a:cubicBezTo>
                <a:cubicBezTo>
                  <a:pt x="214" y="265"/>
                  <a:pt x="212" y="270"/>
                  <a:pt x="211" y="276"/>
                </a:cubicBezTo>
                <a:cubicBezTo>
                  <a:pt x="209" y="280"/>
                  <a:pt x="208" y="285"/>
                  <a:pt x="207" y="290"/>
                </a:cubicBezTo>
                <a:cubicBezTo>
                  <a:pt x="207" y="295"/>
                  <a:pt x="208" y="300"/>
                  <a:pt x="210" y="304"/>
                </a:cubicBezTo>
                <a:cubicBezTo>
                  <a:pt x="212" y="309"/>
                  <a:pt x="216" y="313"/>
                  <a:pt x="221" y="316"/>
                </a:cubicBezTo>
                <a:cubicBezTo>
                  <a:pt x="218" y="316"/>
                  <a:pt x="215" y="314"/>
                  <a:pt x="213" y="312"/>
                </a:cubicBezTo>
                <a:cubicBezTo>
                  <a:pt x="210" y="310"/>
                  <a:pt x="209" y="308"/>
                  <a:pt x="207" y="305"/>
                </a:cubicBezTo>
                <a:cubicBezTo>
                  <a:pt x="206" y="302"/>
                  <a:pt x="205" y="300"/>
                  <a:pt x="205" y="297"/>
                </a:cubicBezTo>
                <a:cubicBezTo>
                  <a:pt x="203" y="306"/>
                  <a:pt x="203" y="315"/>
                  <a:pt x="205" y="324"/>
                </a:cubicBezTo>
                <a:cubicBezTo>
                  <a:pt x="202" y="313"/>
                  <a:pt x="203" y="302"/>
                  <a:pt x="205" y="291"/>
                </a:cubicBezTo>
                <a:cubicBezTo>
                  <a:pt x="206" y="286"/>
                  <a:pt x="207" y="280"/>
                  <a:pt x="209" y="275"/>
                </a:cubicBezTo>
                <a:cubicBezTo>
                  <a:pt x="210" y="270"/>
                  <a:pt x="212" y="264"/>
                  <a:pt x="212" y="259"/>
                </a:cubicBezTo>
                <a:cubicBezTo>
                  <a:pt x="213" y="254"/>
                  <a:pt x="212" y="249"/>
                  <a:pt x="209" y="244"/>
                </a:cubicBezTo>
                <a:cubicBezTo>
                  <a:pt x="207" y="239"/>
                  <a:pt x="204" y="235"/>
                  <a:pt x="200" y="231"/>
                </a:cubicBezTo>
                <a:cubicBezTo>
                  <a:pt x="199" y="229"/>
                  <a:pt x="197" y="227"/>
                  <a:pt x="195" y="226"/>
                </a:cubicBezTo>
                <a:cubicBezTo>
                  <a:pt x="195" y="226"/>
                  <a:pt x="195" y="227"/>
                  <a:pt x="195" y="227"/>
                </a:cubicBezTo>
                <a:cubicBezTo>
                  <a:pt x="195" y="230"/>
                  <a:pt x="195" y="233"/>
                  <a:pt x="195" y="236"/>
                </a:cubicBezTo>
                <a:cubicBezTo>
                  <a:pt x="194" y="243"/>
                  <a:pt x="192" y="249"/>
                  <a:pt x="189" y="254"/>
                </a:cubicBezTo>
                <a:cubicBezTo>
                  <a:pt x="188" y="257"/>
                  <a:pt x="186" y="260"/>
                  <a:pt x="184" y="262"/>
                </a:cubicBezTo>
                <a:cubicBezTo>
                  <a:pt x="184" y="267"/>
                  <a:pt x="183" y="272"/>
                  <a:pt x="184" y="276"/>
                </a:cubicBezTo>
                <a:cubicBezTo>
                  <a:pt x="184" y="281"/>
                  <a:pt x="185" y="286"/>
                  <a:pt x="187" y="292"/>
                </a:cubicBezTo>
                <a:cubicBezTo>
                  <a:pt x="183" y="287"/>
                  <a:pt x="181" y="282"/>
                  <a:pt x="181" y="276"/>
                </a:cubicBezTo>
                <a:cubicBezTo>
                  <a:pt x="181" y="272"/>
                  <a:pt x="181" y="267"/>
                  <a:pt x="183" y="263"/>
                </a:cubicBezTo>
                <a:cubicBezTo>
                  <a:pt x="181" y="265"/>
                  <a:pt x="180" y="267"/>
                  <a:pt x="178" y="269"/>
                </a:cubicBezTo>
                <a:cubicBezTo>
                  <a:pt x="173" y="273"/>
                  <a:pt x="169" y="277"/>
                  <a:pt x="164" y="281"/>
                </a:cubicBezTo>
                <a:cubicBezTo>
                  <a:pt x="169" y="277"/>
                  <a:pt x="173" y="273"/>
                  <a:pt x="177" y="268"/>
                </a:cubicBezTo>
                <a:cubicBezTo>
                  <a:pt x="181" y="264"/>
                  <a:pt x="185" y="259"/>
                  <a:pt x="187" y="254"/>
                </a:cubicBezTo>
                <a:cubicBezTo>
                  <a:pt x="190" y="248"/>
                  <a:pt x="191" y="242"/>
                  <a:pt x="192" y="236"/>
                </a:cubicBezTo>
                <a:cubicBezTo>
                  <a:pt x="192" y="231"/>
                  <a:pt x="192" y="225"/>
                  <a:pt x="189" y="221"/>
                </a:cubicBezTo>
                <a:cubicBezTo>
                  <a:pt x="189" y="221"/>
                  <a:pt x="189" y="220"/>
                  <a:pt x="188" y="220"/>
                </a:cubicBezTo>
                <a:cubicBezTo>
                  <a:pt x="186" y="218"/>
                  <a:pt x="183" y="216"/>
                  <a:pt x="181" y="213"/>
                </a:cubicBezTo>
                <a:cubicBezTo>
                  <a:pt x="180" y="217"/>
                  <a:pt x="179" y="221"/>
                  <a:pt x="178" y="225"/>
                </a:cubicBezTo>
                <a:cubicBezTo>
                  <a:pt x="175" y="234"/>
                  <a:pt x="170" y="243"/>
                  <a:pt x="164" y="250"/>
                </a:cubicBezTo>
                <a:cubicBezTo>
                  <a:pt x="156" y="262"/>
                  <a:pt x="156" y="262"/>
                  <a:pt x="156" y="262"/>
                </a:cubicBezTo>
                <a:cubicBezTo>
                  <a:pt x="153" y="266"/>
                  <a:pt x="151" y="270"/>
                  <a:pt x="149" y="274"/>
                </a:cubicBezTo>
                <a:cubicBezTo>
                  <a:pt x="151" y="265"/>
                  <a:pt x="156" y="256"/>
                  <a:pt x="161" y="248"/>
                </a:cubicBezTo>
                <a:cubicBezTo>
                  <a:pt x="166" y="240"/>
                  <a:pt x="170" y="232"/>
                  <a:pt x="173" y="223"/>
                </a:cubicBezTo>
                <a:cubicBezTo>
                  <a:pt x="176" y="214"/>
                  <a:pt x="177" y="205"/>
                  <a:pt x="178" y="196"/>
                </a:cubicBezTo>
                <a:cubicBezTo>
                  <a:pt x="178" y="187"/>
                  <a:pt x="177" y="178"/>
                  <a:pt x="176" y="169"/>
                </a:cubicBezTo>
                <a:cubicBezTo>
                  <a:pt x="176" y="169"/>
                  <a:pt x="176" y="169"/>
                  <a:pt x="175" y="169"/>
                </a:cubicBezTo>
                <a:cubicBezTo>
                  <a:pt x="170" y="165"/>
                  <a:pt x="165" y="161"/>
                  <a:pt x="160" y="155"/>
                </a:cubicBezTo>
                <a:cubicBezTo>
                  <a:pt x="156" y="150"/>
                  <a:pt x="152" y="144"/>
                  <a:pt x="152" y="136"/>
                </a:cubicBezTo>
                <a:cubicBezTo>
                  <a:pt x="152" y="125"/>
                  <a:pt x="158" y="114"/>
                  <a:pt x="167" y="108"/>
                </a:cubicBezTo>
                <a:cubicBezTo>
                  <a:pt x="177" y="98"/>
                  <a:pt x="201" y="102"/>
                  <a:pt x="201" y="102"/>
                </a:cubicBezTo>
                <a:cubicBezTo>
                  <a:pt x="201" y="102"/>
                  <a:pt x="215" y="100"/>
                  <a:pt x="218" y="73"/>
                </a:cubicBezTo>
                <a:cubicBezTo>
                  <a:pt x="219" y="61"/>
                  <a:pt x="215" y="54"/>
                  <a:pt x="209" y="50"/>
                </a:cubicBezTo>
                <a:cubicBezTo>
                  <a:pt x="207" y="52"/>
                  <a:pt x="205" y="54"/>
                  <a:pt x="203" y="56"/>
                </a:cubicBezTo>
                <a:cubicBezTo>
                  <a:pt x="200" y="59"/>
                  <a:pt x="198" y="63"/>
                  <a:pt x="197" y="68"/>
                </a:cubicBezTo>
                <a:cubicBezTo>
                  <a:pt x="195" y="76"/>
                  <a:pt x="196" y="85"/>
                  <a:pt x="199" y="93"/>
                </a:cubicBezTo>
                <a:cubicBezTo>
                  <a:pt x="195" y="85"/>
                  <a:pt x="193" y="76"/>
                  <a:pt x="195" y="67"/>
                </a:cubicBezTo>
                <a:cubicBezTo>
                  <a:pt x="195" y="62"/>
                  <a:pt x="197" y="58"/>
                  <a:pt x="199" y="54"/>
                </a:cubicBezTo>
                <a:cubicBezTo>
                  <a:pt x="201" y="52"/>
                  <a:pt x="202" y="49"/>
                  <a:pt x="205" y="48"/>
                </a:cubicBezTo>
                <a:cubicBezTo>
                  <a:pt x="201" y="46"/>
                  <a:pt x="197" y="46"/>
                  <a:pt x="193" y="46"/>
                </a:cubicBezTo>
                <a:cubicBezTo>
                  <a:pt x="173" y="48"/>
                  <a:pt x="154" y="53"/>
                  <a:pt x="138" y="65"/>
                </a:cubicBezTo>
                <a:cubicBezTo>
                  <a:pt x="120" y="77"/>
                  <a:pt x="108" y="94"/>
                  <a:pt x="100" y="114"/>
                </a:cubicBezTo>
                <a:cubicBezTo>
                  <a:pt x="96" y="124"/>
                  <a:pt x="93" y="134"/>
                  <a:pt x="90" y="144"/>
                </a:cubicBezTo>
                <a:cubicBezTo>
                  <a:pt x="87" y="154"/>
                  <a:pt x="85" y="165"/>
                  <a:pt x="81" y="174"/>
                </a:cubicBezTo>
                <a:cubicBezTo>
                  <a:pt x="77" y="184"/>
                  <a:pt x="70" y="193"/>
                  <a:pt x="62" y="200"/>
                </a:cubicBezTo>
                <a:cubicBezTo>
                  <a:pt x="62" y="200"/>
                  <a:pt x="61" y="201"/>
                  <a:pt x="61" y="201"/>
                </a:cubicBezTo>
                <a:cubicBezTo>
                  <a:pt x="60" y="204"/>
                  <a:pt x="59" y="207"/>
                  <a:pt x="58" y="210"/>
                </a:cubicBezTo>
                <a:cubicBezTo>
                  <a:pt x="58" y="213"/>
                  <a:pt x="58" y="216"/>
                  <a:pt x="58" y="219"/>
                </a:cubicBezTo>
                <a:cubicBezTo>
                  <a:pt x="56" y="217"/>
                  <a:pt x="55" y="213"/>
                  <a:pt x="55" y="209"/>
                </a:cubicBezTo>
                <a:cubicBezTo>
                  <a:pt x="56" y="207"/>
                  <a:pt x="57" y="205"/>
                  <a:pt x="58" y="203"/>
                </a:cubicBezTo>
                <a:cubicBezTo>
                  <a:pt x="51" y="209"/>
                  <a:pt x="43" y="213"/>
                  <a:pt x="35" y="217"/>
                </a:cubicBezTo>
                <a:cubicBezTo>
                  <a:pt x="45" y="212"/>
                  <a:pt x="54" y="206"/>
                  <a:pt x="62" y="200"/>
                </a:cubicBezTo>
                <a:cubicBezTo>
                  <a:pt x="70" y="193"/>
                  <a:pt x="76" y="184"/>
                  <a:pt x="80" y="174"/>
                </a:cubicBezTo>
                <a:cubicBezTo>
                  <a:pt x="83" y="165"/>
                  <a:pt x="85" y="156"/>
                  <a:pt x="87" y="146"/>
                </a:cubicBezTo>
                <a:cubicBezTo>
                  <a:pt x="87" y="140"/>
                  <a:pt x="87" y="135"/>
                  <a:pt x="86" y="129"/>
                </a:cubicBezTo>
                <a:cubicBezTo>
                  <a:pt x="84" y="122"/>
                  <a:pt x="82" y="115"/>
                  <a:pt x="80" y="108"/>
                </a:cubicBezTo>
                <a:cubicBezTo>
                  <a:pt x="78" y="101"/>
                  <a:pt x="76" y="94"/>
                  <a:pt x="76" y="86"/>
                </a:cubicBezTo>
                <a:cubicBezTo>
                  <a:pt x="75" y="80"/>
                  <a:pt x="75" y="73"/>
                  <a:pt x="76" y="67"/>
                </a:cubicBezTo>
                <a:cubicBezTo>
                  <a:pt x="75" y="65"/>
                  <a:pt x="75" y="64"/>
                  <a:pt x="74" y="63"/>
                </a:cubicBezTo>
                <a:cubicBezTo>
                  <a:pt x="72" y="66"/>
                  <a:pt x="68" y="69"/>
                  <a:pt x="65" y="70"/>
                </a:cubicBezTo>
                <a:cubicBezTo>
                  <a:pt x="58" y="73"/>
                  <a:pt x="51" y="74"/>
                  <a:pt x="44" y="74"/>
                </a:cubicBezTo>
                <a:cubicBezTo>
                  <a:pt x="51" y="73"/>
                  <a:pt x="58" y="71"/>
                  <a:pt x="64" y="68"/>
                </a:cubicBezTo>
                <a:cubicBezTo>
                  <a:pt x="66" y="66"/>
                  <a:pt x="69" y="64"/>
                  <a:pt x="70" y="61"/>
                </a:cubicBezTo>
                <a:cubicBezTo>
                  <a:pt x="70" y="60"/>
                  <a:pt x="70" y="60"/>
                  <a:pt x="70" y="59"/>
                </a:cubicBezTo>
                <a:cubicBezTo>
                  <a:pt x="56" y="47"/>
                  <a:pt x="34" y="64"/>
                  <a:pt x="41" y="77"/>
                </a:cubicBezTo>
                <a:cubicBezTo>
                  <a:pt x="49" y="90"/>
                  <a:pt x="48" y="116"/>
                  <a:pt x="35" y="135"/>
                </a:cubicBezTo>
                <a:cubicBezTo>
                  <a:pt x="23" y="154"/>
                  <a:pt x="0" y="183"/>
                  <a:pt x="35" y="254"/>
                </a:cubicBezTo>
                <a:cubicBezTo>
                  <a:pt x="71" y="325"/>
                  <a:pt x="166" y="353"/>
                  <a:pt x="206" y="359"/>
                </a:cubicBezTo>
                <a:cubicBezTo>
                  <a:pt x="246" y="364"/>
                  <a:pt x="258" y="354"/>
                  <a:pt x="259" y="336"/>
                </a:cubicBezTo>
                <a:cubicBezTo>
                  <a:pt x="260" y="319"/>
                  <a:pt x="262" y="261"/>
                  <a:pt x="250" y="187"/>
                </a:cubicBezTo>
                <a:close/>
                <a:moveTo>
                  <a:pt x="180" y="178"/>
                </a:moveTo>
                <a:cubicBezTo>
                  <a:pt x="181" y="178"/>
                  <a:pt x="181" y="177"/>
                  <a:pt x="182" y="177"/>
                </a:cubicBezTo>
                <a:cubicBezTo>
                  <a:pt x="183" y="177"/>
                  <a:pt x="184" y="176"/>
                  <a:pt x="185" y="175"/>
                </a:cubicBezTo>
                <a:cubicBezTo>
                  <a:pt x="182" y="173"/>
                  <a:pt x="179" y="171"/>
                  <a:pt x="176" y="169"/>
                </a:cubicBezTo>
                <a:cubicBezTo>
                  <a:pt x="177" y="172"/>
                  <a:pt x="178" y="175"/>
                  <a:pt x="179" y="177"/>
                </a:cubicBezTo>
                <a:cubicBezTo>
                  <a:pt x="180" y="178"/>
                  <a:pt x="180" y="178"/>
                  <a:pt x="180" y="178"/>
                </a:cubicBezTo>
                <a:close/>
              </a:path>
            </a:pathLst>
          </a:custGeom>
          <a:solidFill>
            <a:srgbClr val="9EBEC2"/>
          </a:solidFill>
          <a:ln w="3175">
            <a:noFill/>
          </a:ln>
          <a:effec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de-DE" sz="3200" b="0" i="0" u="none" strike="noStrike" kern="1200" cap="none" spc="0" normalizeH="0" baseline="0" noProof="0">
              <a:ln>
                <a:noFill/>
              </a:ln>
              <a:solidFill>
                <a:srgbClr val="000000"/>
              </a:solidFill>
              <a:effectLst/>
              <a:uLnTx/>
              <a:uFillTx/>
              <a:latin typeface="Candara" panose="020E0502030303020204" pitchFamily="34" charset="0"/>
            </a:endParaRPr>
          </a:p>
        </p:txBody>
      </p:sp>
      <p:sp>
        <p:nvSpPr>
          <p:cNvPr id="39" name="Arrow: Pentagon 38">
            <a:extLst>
              <a:ext uri="{FF2B5EF4-FFF2-40B4-BE49-F238E27FC236}">
                <a16:creationId xmlns:a16="http://schemas.microsoft.com/office/drawing/2014/main" id="{A1B5105D-C17D-5AA3-0E3C-956566F7EEC7}"/>
              </a:ext>
            </a:extLst>
          </p:cNvPr>
          <p:cNvSpPr/>
          <p:nvPr/>
        </p:nvSpPr>
        <p:spPr>
          <a:xfrm>
            <a:off x="838804" y="4724321"/>
            <a:ext cx="10729804" cy="894758"/>
          </a:xfrm>
          <a:prstGeom prst="homePlate">
            <a:avLst/>
          </a:prstGeom>
          <a:no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ndara" panose="020E0502030303020204" pitchFamily="34" charset="0"/>
            </a:endParaRPr>
          </a:p>
        </p:txBody>
      </p:sp>
    </p:spTree>
    <p:extLst>
      <p:ext uri="{BB962C8B-B14F-4D97-AF65-F5344CB8AC3E}">
        <p14:creationId xmlns:p14="http://schemas.microsoft.com/office/powerpoint/2010/main" val="13246882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5A55D3BF-2089-BB91-29DB-6F89D64EBBC2}"/>
              </a:ext>
            </a:extLst>
          </p:cNvPr>
          <p:cNvSpPr>
            <a:spLocks noGrp="1"/>
          </p:cNvSpPr>
          <p:nvPr>
            <p:ph type="title"/>
          </p:nvPr>
        </p:nvSpPr>
        <p:spPr>
          <a:xfrm>
            <a:off x="609599" y="274638"/>
            <a:ext cx="11221200" cy="1066800"/>
          </a:xfrm>
        </p:spPr>
        <p:txBody>
          <a:bodyPr/>
          <a:lstStyle/>
          <a:p>
            <a:r>
              <a:rPr lang="de-DE" dirty="0"/>
              <a:t>Alleinige Ernährungsumstellung ist unzureichend </a:t>
            </a:r>
            <a:br>
              <a:rPr lang="de-DE" dirty="0"/>
            </a:br>
            <a:r>
              <a:rPr lang="de-DE" sz="2000" b="0" dirty="0">
                <a:solidFill>
                  <a:schemeClr val="accent6"/>
                </a:solidFill>
              </a:rPr>
              <a:t>Zusammenhang zwischen Kalium und Outcomes bei </a:t>
            </a:r>
            <a:r>
              <a:rPr lang="de-DE" sz="2000" b="0" dirty="0" err="1">
                <a:solidFill>
                  <a:schemeClr val="accent6"/>
                </a:solidFill>
              </a:rPr>
              <a:t>Hämodialyse-Patient:innen</a:t>
            </a:r>
            <a:br>
              <a:rPr lang="de-DE" dirty="0"/>
            </a:br>
            <a:endParaRPr lang="de-DE" dirty="0"/>
          </a:p>
        </p:txBody>
      </p:sp>
      <p:sp>
        <p:nvSpPr>
          <p:cNvPr id="14" name="Inhaltsplatzhalter 2">
            <a:extLst>
              <a:ext uri="{FF2B5EF4-FFF2-40B4-BE49-F238E27FC236}">
                <a16:creationId xmlns:a16="http://schemas.microsoft.com/office/drawing/2014/main" id="{155E15C9-D848-AAA1-CCB4-34A62A68B398}"/>
              </a:ext>
            </a:extLst>
          </p:cNvPr>
          <p:cNvSpPr txBox="1">
            <a:spLocks/>
          </p:cNvSpPr>
          <p:nvPr/>
        </p:nvSpPr>
        <p:spPr bwMode="auto">
          <a:xfrm>
            <a:off x="609599" y="6308768"/>
            <a:ext cx="11221199" cy="432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marL="0" indent="0" algn="l" rtl="0" fontAlgn="base">
              <a:spcBef>
                <a:spcPts val="0"/>
              </a:spcBef>
              <a:spcAft>
                <a:spcPct val="0"/>
              </a:spcAft>
              <a:buClr>
                <a:schemeClr val="accent3">
                  <a:lumMod val="50000"/>
                </a:schemeClr>
              </a:buClr>
              <a:buFont typeface="Arial" charset="0"/>
              <a:buNone/>
              <a:defRPr sz="900" b="0" kern="1200">
                <a:solidFill>
                  <a:schemeClr val="tx1"/>
                </a:solidFill>
                <a:latin typeface="Candara" panose="020E0502030303020204" pitchFamily="34" charset="0"/>
                <a:ea typeface="+mn-ea"/>
                <a:cs typeface="Arial" panose="020B0604020202020204" pitchFamily="34" charset="0"/>
              </a:defRPr>
            </a:lvl1pPr>
            <a:lvl2pPr marL="742950" indent="-285750" algn="l" rtl="0" fontAlgn="base">
              <a:spcBef>
                <a:spcPct val="20000"/>
              </a:spcBef>
              <a:spcAft>
                <a:spcPct val="0"/>
              </a:spcAft>
              <a:buClr>
                <a:schemeClr val="accent3">
                  <a:lumMod val="50000"/>
                </a:schemeClr>
              </a:buClr>
              <a:buFont typeface="Arial" charset="0"/>
              <a:buNone/>
              <a:defRPr sz="1400" kern="1200">
                <a:solidFill>
                  <a:schemeClr val="tx1"/>
                </a:solidFill>
                <a:latin typeface="Candara" panose="020E0502030303020204" pitchFamily="34" charset="0"/>
                <a:ea typeface="+mn-ea"/>
                <a:cs typeface="Arial" panose="020B0604020202020204" pitchFamily="34" charset="0"/>
              </a:defRPr>
            </a:lvl2pPr>
            <a:lvl3pPr marL="1143000" indent="-228600" algn="l" rtl="0" fontAlgn="base">
              <a:spcBef>
                <a:spcPct val="20000"/>
              </a:spcBef>
              <a:spcAft>
                <a:spcPct val="0"/>
              </a:spcAft>
              <a:buClr>
                <a:schemeClr val="accent3">
                  <a:lumMod val="50000"/>
                </a:schemeClr>
              </a:buClr>
              <a:buFont typeface="Arial" charset="0"/>
              <a:buNone/>
              <a:defRPr sz="1400" kern="1200">
                <a:solidFill>
                  <a:schemeClr val="tx1"/>
                </a:solidFill>
                <a:latin typeface="Candara" panose="020E0502030303020204" pitchFamily="34" charset="0"/>
                <a:ea typeface="+mn-ea"/>
                <a:cs typeface="Arial" panose="020B0604020202020204" pitchFamily="34" charset="0"/>
              </a:defRPr>
            </a:lvl3pPr>
            <a:lvl4pPr marL="1600200" indent="-228600" algn="l" rtl="0" fontAlgn="base">
              <a:spcBef>
                <a:spcPct val="20000"/>
              </a:spcBef>
              <a:spcAft>
                <a:spcPct val="0"/>
              </a:spcAft>
              <a:buClr>
                <a:schemeClr val="accent3">
                  <a:lumMod val="50000"/>
                </a:schemeClr>
              </a:buClr>
              <a:buFont typeface="Arial" charset="0"/>
              <a:buNone/>
              <a:defRPr sz="1200" kern="1200">
                <a:solidFill>
                  <a:schemeClr val="tx1"/>
                </a:solidFill>
                <a:latin typeface="Candara" panose="020E0502030303020204" pitchFamily="34" charset="0"/>
                <a:ea typeface="+mn-ea"/>
                <a:cs typeface="Arial" panose="020B0604020202020204" pitchFamily="34" charset="0"/>
              </a:defRPr>
            </a:lvl4pPr>
            <a:lvl5pPr marL="2057400" indent="-228600" algn="l" rtl="0" fontAlgn="base">
              <a:spcBef>
                <a:spcPct val="20000"/>
              </a:spcBef>
              <a:spcAft>
                <a:spcPct val="0"/>
              </a:spcAft>
              <a:buClr>
                <a:schemeClr val="accent3">
                  <a:lumMod val="50000"/>
                </a:schemeClr>
              </a:buClr>
              <a:buFont typeface="Arial" charset="0"/>
              <a:buNone/>
              <a:defRPr sz="1100" kern="1200">
                <a:solidFill>
                  <a:schemeClr val="tx1"/>
                </a:solidFill>
                <a:latin typeface="Candara" panose="020E0502030303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a:t>Modifiziert nach: 1. Bernier-Jean A, CJASN 16: 1851–1861, 2021; 2. </a:t>
            </a:r>
            <a:r>
              <a:rPr lang="en-US" altLang="de-DE"/>
              <a:t>Saglimbene VM, Clin J Am Soc Nephrol 2019; 14:250-260; 3. </a:t>
            </a:r>
            <a:r>
              <a:rPr lang="en-US"/>
              <a:t>Picard K, J Ren Nutr 2019; 29:350-353;</a:t>
            </a:r>
            <a:r>
              <a:rPr lang="en-US" altLang="de-DE"/>
              <a:t> </a:t>
            </a:r>
            <a:r>
              <a:rPr lang="de-DE"/>
              <a:t>4. Avesani C, et al. Präsentiert auf dem ERA 2022; MO580.</a:t>
            </a:r>
            <a:endParaRPr lang="de-DE" dirty="0"/>
          </a:p>
        </p:txBody>
      </p:sp>
      <p:sp>
        <p:nvSpPr>
          <p:cNvPr id="15" name="Inhaltsplatzhalter 3">
            <a:extLst>
              <a:ext uri="{FF2B5EF4-FFF2-40B4-BE49-F238E27FC236}">
                <a16:creationId xmlns:a16="http://schemas.microsoft.com/office/drawing/2014/main" id="{6E38F65B-BE44-6CA7-1F99-18F9A81457E1}"/>
              </a:ext>
            </a:extLst>
          </p:cNvPr>
          <p:cNvSpPr txBox="1">
            <a:spLocks/>
          </p:cNvSpPr>
          <p:nvPr/>
        </p:nvSpPr>
        <p:spPr bwMode="auto">
          <a:xfrm>
            <a:off x="609599" y="6049859"/>
            <a:ext cx="11221200" cy="432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marL="0" indent="0" algn="l" rtl="0" fontAlgn="base">
              <a:spcBef>
                <a:spcPts val="0"/>
              </a:spcBef>
              <a:spcAft>
                <a:spcPct val="0"/>
              </a:spcAft>
              <a:buClr>
                <a:schemeClr val="accent3">
                  <a:lumMod val="50000"/>
                </a:schemeClr>
              </a:buClr>
              <a:buFont typeface="Arial" charset="0"/>
              <a:buNone/>
              <a:defRPr sz="800" b="0" kern="1200">
                <a:solidFill>
                  <a:schemeClr val="bg1">
                    <a:lumMod val="50000"/>
                  </a:schemeClr>
                </a:solidFill>
                <a:latin typeface="Candara" panose="020E0502030303020204" pitchFamily="34" charset="0"/>
                <a:ea typeface="+mn-ea"/>
                <a:cs typeface="Arial" panose="020B0604020202020204" pitchFamily="34" charset="0"/>
              </a:defRPr>
            </a:lvl1pPr>
            <a:lvl2pPr marL="742950" indent="-285750" algn="l" rtl="0" fontAlgn="base">
              <a:spcBef>
                <a:spcPct val="20000"/>
              </a:spcBef>
              <a:spcAft>
                <a:spcPct val="0"/>
              </a:spcAft>
              <a:buClr>
                <a:schemeClr val="accent3">
                  <a:lumMod val="50000"/>
                </a:schemeClr>
              </a:buClr>
              <a:buFont typeface="Arial" charset="0"/>
              <a:buNone/>
              <a:defRPr sz="1400" kern="1200">
                <a:solidFill>
                  <a:schemeClr val="tx1"/>
                </a:solidFill>
                <a:latin typeface="Candara" panose="020E0502030303020204" pitchFamily="34" charset="0"/>
                <a:ea typeface="+mn-ea"/>
                <a:cs typeface="Arial" panose="020B0604020202020204" pitchFamily="34" charset="0"/>
              </a:defRPr>
            </a:lvl2pPr>
            <a:lvl3pPr marL="1143000" indent="-228600" algn="l" rtl="0" fontAlgn="base">
              <a:spcBef>
                <a:spcPct val="20000"/>
              </a:spcBef>
              <a:spcAft>
                <a:spcPct val="0"/>
              </a:spcAft>
              <a:buClr>
                <a:schemeClr val="accent3">
                  <a:lumMod val="50000"/>
                </a:schemeClr>
              </a:buClr>
              <a:buFont typeface="Arial" charset="0"/>
              <a:buNone/>
              <a:defRPr sz="1400" kern="1200">
                <a:solidFill>
                  <a:schemeClr val="tx1"/>
                </a:solidFill>
                <a:latin typeface="Candara" panose="020E0502030303020204" pitchFamily="34" charset="0"/>
                <a:ea typeface="+mn-ea"/>
                <a:cs typeface="Arial" panose="020B0604020202020204" pitchFamily="34" charset="0"/>
              </a:defRPr>
            </a:lvl3pPr>
            <a:lvl4pPr marL="1600200" indent="-228600" algn="l" rtl="0" fontAlgn="base">
              <a:spcBef>
                <a:spcPct val="20000"/>
              </a:spcBef>
              <a:spcAft>
                <a:spcPct val="0"/>
              </a:spcAft>
              <a:buClr>
                <a:schemeClr val="accent3">
                  <a:lumMod val="50000"/>
                </a:schemeClr>
              </a:buClr>
              <a:buFont typeface="Arial" charset="0"/>
              <a:buNone/>
              <a:defRPr sz="1200" kern="1200">
                <a:solidFill>
                  <a:schemeClr val="tx1"/>
                </a:solidFill>
                <a:latin typeface="Candara" panose="020E0502030303020204" pitchFamily="34" charset="0"/>
                <a:ea typeface="+mn-ea"/>
                <a:cs typeface="Arial" panose="020B0604020202020204" pitchFamily="34" charset="0"/>
              </a:defRPr>
            </a:lvl4pPr>
            <a:lvl5pPr marL="2057400" indent="-228600" algn="l" rtl="0" fontAlgn="base">
              <a:spcBef>
                <a:spcPct val="20000"/>
              </a:spcBef>
              <a:spcAft>
                <a:spcPct val="0"/>
              </a:spcAft>
              <a:buClr>
                <a:schemeClr val="accent3">
                  <a:lumMod val="50000"/>
                </a:schemeClr>
              </a:buClr>
              <a:buFont typeface="Arial" charset="0"/>
              <a:buNone/>
              <a:defRPr sz="1100" kern="1200">
                <a:solidFill>
                  <a:schemeClr val="tx1"/>
                </a:solidFill>
                <a:latin typeface="Candara" panose="020E0502030303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a:t>*Studie von 2021 mit 8043 </a:t>
            </a:r>
            <a:r>
              <a:rPr lang="de-DE" dirty="0" err="1"/>
              <a:t>HD-Patient:innen</a:t>
            </a:r>
            <a:r>
              <a:rPr lang="de-DE" dirty="0"/>
              <a:t>. </a:t>
            </a:r>
            <a:r>
              <a:rPr lang="de-DE" baseline="30000" dirty="0"/>
              <a:t>#</a:t>
            </a:r>
            <a:r>
              <a:rPr lang="de-DE" dirty="0"/>
              <a:t>Studie mit 8078 </a:t>
            </a:r>
            <a:r>
              <a:rPr lang="de-DE" dirty="0" err="1"/>
              <a:t>Patient:innen</a:t>
            </a:r>
            <a:r>
              <a:rPr lang="de-DE" dirty="0"/>
              <a:t>. In beiden Studien wurde zur Erhebung der Kalium- bzw. Obst/Gemüse-Aufnahme der Fragebogen zur Nahrungsmittelhäufigkeit des Global </a:t>
            </a:r>
            <a:r>
              <a:rPr lang="de-DE" dirty="0" err="1"/>
              <a:t>Allergy</a:t>
            </a:r>
            <a:r>
              <a:rPr lang="de-DE" dirty="0"/>
              <a:t> and Asthma European Networks genutzt und mittels statistischer Analysen der Zusammenhang mit den jeweiligen Studienendpunkte ermittelt. </a:t>
            </a:r>
            <a:r>
              <a:rPr lang="de-DE" baseline="30000" dirty="0"/>
              <a:t>†</a:t>
            </a:r>
            <a:r>
              <a:rPr lang="de-DE" dirty="0"/>
              <a:t>Mit CKD in fortgeschrittenen CKD-Stadien. </a:t>
            </a:r>
          </a:p>
          <a:p>
            <a:r>
              <a:rPr lang="de-DE" dirty="0"/>
              <a:t>CKD, chronische Nierenerkrankung; SZC, </a:t>
            </a:r>
            <a:r>
              <a:rPr lang="de-DE" dirty="0" err="1"/>
              <a:t>Natriumzirconiumcyclosilicat</a:t>
            </a:r>
            <a:r>
              <a:rPr lang="de-DE" dirty="0"/>
              <a:t>.</a:t>
            </a:r>
          </a:p>
        </p:txBody>
      </p:sp>
      <p:sp>
        <p:nvSpPr>
          <p:cNvPr id="20" name="Rechteck: abgerundete Ecken 26">
            <a:extLst>
              <a:ext uri="{FF2B5EF4-FFF2-40B4-BE49-F238E27FC236}">
                <a16:creationId xmlns:a16="http://schemas.microsoft.com/office/drawing/2014/main" id="{9725062D-CA97-162C-B3C6-21816D230686}"/>
              </a:ext>
            </a:extLst>
          </p:cNvPr>
          <p:cNvSpPr/>
          <p:nvPr/>
        </p:nvSpPr>
        <p:spPr>
          <a:xfrm>
            <a:off x="1" y="1455829"/>
            <a:ext cx="12191999" cy="3749447"/>
          </a:xfrm>
          <a:prstGeom prst="roundRect">
            <a:avLst>
              <a:gd name="adj" fmla="val 0"/>
            </a:avLst>
          </a:prstGeom>
          <a:solidFill>
            <a:srgbClr val="ECF0E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de-DE" sz="1800" b="0" i="0" u="none" baseline="0">
              <a:solidFill>
                <a:srgbClr val="FFFFFF"/>
              </a:solidFill>
              <a:latin typeface="Candara" panose="020E0502030303020204" pitchFamily="34" charset="0"/>
            </a:endParaRPr>
          </a:p>
        </p:txBody>
      </p:sp>
      <p:sp>
        <p:nvSpPr>
          <p:cNvPr id="22" name="Rectangle: Rounded Corners 21">
            <a:extLst>
              <a:ext uri="{FF2B5EF4-FFF2-40B4-BE49-F238E27FC236}">
                <a16:creationId xmlns:a16="http://schemas.microsoft.com/office/drawing/2014/main" id="{5EF43DF3-70A3-BFDB-0970-D1A1A1B3B036}"/>
              </a:ext>
            </a:extLst>
          </p:cNvPr>
          <p:cNvSpPr/>
          <p:nvPr/>
        </p:nvSpPr>
        <p:spPr>
          <a:xfrm>
            <a:off x="550733" y="1982661"/>
            <a:ext cx="2852998" cy="2064917"/>
          </a:xfrm>
          <a:prstGeom prst="roundRect">
            <a:avLst/>
          </a:prstGeom>
          <a:solidFill>
            <a:schemeClr val="bg2">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Candara" panose="020E0502030303020204" pitchFamily="34" charset="0"/>
            </a:endParaRPr>
          </a:p>
        </p:txBody>
      </p:sp>
      <p:sp>
        <p:nvSpPr>
          <p:cNvPr id="23" name="TextBox 22">
            <a:extLst>
              <a:ext uri="{FF2B5EF4-FFF2-40B4-BE49-F238E27FC236}">
                <a16:creationId xmlns:a16="http://schemas.microsoft.com/office/drawing/2014/main" id="{FF846AA8-4747-2B11-D247-5CDEC9EEDFFC}"/>
              </a:ext>
            </a:extLst>
          </p:cNvPr>
          <p:cNvSpPr txBox="1"/>
          <p:nvPr/>
        </p:nvSpPr>
        <p:spPr>
          <a:xfrm>
            <a:off x="813707" y="3341199"/>
            <a:ext cx="1559473" cy="584775"/>
          </a:xfrm>
          <a:prstGeom prst="rect">
            <a:avLst/>
          </a:prstGeom>
          <a:noFill/>
        </p:spPr>
        <p:txBody>
          <a:bodyPr wrap="square" rtlCol="0">
            <a:spAutoFit/>
          </a:bodyPr>
          <a:lstStyle/>
          <a:p>
            <a:pPr algn="ctr">
              <a:buClr>
                <a:schemeClr val="accent1"/>
              </a:buClr>
            </a:pPr>
            <a:r>
              <a:rPr lang="de-DE" sz="1600" b="1" dirty="0">
                <a:latin typeface="Candara" panose="020E0502030303020204" pitchFamily="34" charset="0"/>
              </a:rPr>
              <a:t>Hyperkaliämie </a:t>
            </a:r>
          </a:p>
          <a:p>
            <a:pPr algn="ctr">
              <a:buClr>
                <a:schemeClr val="accent1"/>
              </a:buClr>
            </a:pPr>
            <a:r>
              <a:rPr lang="de-DE" sz="1600" b="1" dirty="0">
                <a:latin typeface="Candara" panose="020E0502030303020204" pitchFamily="34" charset="0"/>
              </a:rPr>
              <a:t>&amp; Mortalität</a:t>
            </a:r>
            <a:r>
              <a:rPr lang="de-DE" sz="1600" baseline="30000" dirty="0">
                <a:latin typeface="Candara" panose="020E0502030303020204" pitchFamily="34" charset="0"/>
              </a:rPr>
              <a:t>1,</a:t>
            </a:r>
            <a:r>
              <a:rPr lang="de-DE" sz="1600" dirty="0">
                <a:latin typeface="Candara" panose="020E0502030303020204" pitchFamily="34" charset="0"/>
              </a:rPr>
              <a:t>* </a:t>
            </a:r>
          </a:p>
        </p:txBody>
      </p:sp>
      <p:sp>
        <p:nvSpPr>
          <p:cNvPr id="25" name="TextBox 24">
            <a:extLst>
              <a:ext uri="{FF2B5EF4-FFF2-40B4-BE49-F238E27FC236}">
                <a16:creationId xmlns:a16="http://schemas.microsoft.com/office/drawing/2014/main" id="{097C53B4-4289-3170-6462-CE8580BA5F6A}"/>
              </a:ext>
            </a:extLst>
          </p:cNvPr>
          <p:cNvSpPr txBox="1"/>
          <p:nvPr/>
        </p:nvSpPr>
        <p:spPr>
          <a:xfrm>
            <a:off x="480018" y="2048814"/>
            <a:ext cx="1990723" cy="923330"/>
          </a:xfrm>
          <a:prstGeom prst="rect">
            <a:avLst/>
          </a:prstGeom>
          <a:noFill/>
        </p:spPr>
        <p:txBody>
          <a:bodyPr wrap="square">
            <a:spAutoFit/>
          </a:bodyPr>
          <a:lstStyle/>
          <a:p>
            <a:pPr algn="ctr"/>
            <a:r>
              <a:rPr kumimoji="0" lang="de-DE" b="1" i="0" u="none" strike="noStrike" kern="1200" cap="none" spc="0" normalizeH="0" baseline="0" noProof="0" dirty="0">
                <a:ln>
                  <a:noFill/>
                </a:ln>
                <a:solidFill>
                  <a:schemeClr val="accent1"/>
                </a:solidFill>
                <a:effectLst/>
                <a:uLnTx/>
                <a:uFillTx/>
                <a:latin typeface="Candara" panose="020E0502030303020204" pitchFamily="34" charset="0"/>
                <a:ea typeface="+mn-ea"/>
                <a:cs typeface="+mn-cs"/>
              </a:rPr>
              <a:t>Hohe </a:t>
            </a:r>
            <a:br>
              <a:rPr kumimoji="0" lang="de-DE" b="1" i="0" u="none" strike="noStrike" kern="1200" cap="none" spc="0" normalizeH="0" baseline="0" noProof="0" dirty="0">
                <a:ln>
                  <a:noFill/>
                </a:ln>
                <a:solidFill>
                  <a:schemeClr val="accent1"/>
                </a:solidFill>
                <a:effectLst/>
                <a:uLnTx/>
                <a:uFillTx/>
                <a:latin typeface="Candara" panose="020E0502030303020204" pitchFamily="34" charset="0"/>
                <a:ea typeface="+mn-ea"/>
                <a:cs typeface="+mn-cs"/>
              </a:rPr>
            </a:br>
            <a:r>
              <a:rPr kumimoji="0" lang="de-DE" b="1" i="0" u="none" strike="noStrike" kern="1200" cap="none" spc="0" normalizeH="0" baseline="0" noProof="0" dirty="0">
                <a:ln>
                  <a:noFill/>
                </a:ln>
                <a:solidFill>
                  <a:schemeClr val="accent1"/>
                </a:solidFill>
                <a:effectLst/>
                <a:uLnTx/>
                <a:uFillTx/>
                <a:latin typeface="Candara" panose="020E0502030303020204" pitchFamily="34" charset="0"/>
                <a:ea typeface="+mn-ea"/>
                <a:cs typeface="+mn-cs"/>
              </a:rPr>
              <a:t>diätetische </a:t>
            </a:r>
            <a:br>
              <a:rPr kumimoji="0" lang="de-DE" b="1" i="0" u="none" strike="noStrike" kern="1200" cap="none" spc="0" normalizeH="0" baseline="0" noProof="0" dirty="0">
                <a:ln>
                  <a:noFill/>
                </a:ln>
                <a:solidFill>
                  <a:schemeClr val="accent1"/>
                </a:solidFill>
                <a:effectLst/>
                <a:uLnTx/>
                <a:uFillTx/>
                <a:latin typeface="Candara" panose="020E0502030303020204" pitchFamily="34" charset="0"/>
                <a:ea typeface="+mn-ea"/>
                <a:cs typeface="+mn-cs"/>
              </a:rPr>
            </a:br>
            <a:r>
              <a:rPr kumimoji="0" lang="de-DE" b="1" i="0" u="none" strike="noStrike" kern="1200" cap="none" spc="0" normalizeH="0" baseline="0" noProof="0" dirty="0">
                <a:ln>
                  <a:noFill/>
                </a:ln>
                <a:solidFill>
                  <a:schemeClr val="accent1"/>
                </a:solidFill>
                <a:effectLst/>
                <a:uLnTx/>
                <a:uFillTx/>
                <a:latin typeface="Candara" panose="020E0502030303020204" pitchFamily="34" charset="0"/>
                <a:ea typeface="+mn-ea"/>
                <a:cs typeface="+mn-cs"/>
              </a:rPr>
              <a:t>K</a:t>
            </a:r>
            <a:r>
              <a:rPr kumimoji="0" lang="de-DE" b="1" i="0" u="none" strike="noStrike" kern="1200" cap="none" spc="0" normalizeH="0" baseline="30000" noProof="0" dirty="0">
                <a:ln>
                  <a:noFill/>
                </a:ln>
                <a:solidFill>
                  <a:schemeClr val="accent1"/>
                </a:solidFill>
                <a:effectLst/>
                <a:uLnTx/>
                <a:uFillTx/>
                <a:latin typeface="Candara" panose="020E0502030303020204" pitchFamily="34" charset="0"/>
                <a:ea typeface="+mn-ea"/>
                <a:cs typeface="+mn-cs"/>
              </a:rPr>
              <a:t>+</a:t>
            </a:r>
            <a:r>
              <a:rPr kumimoji="0" lang="de-DE" b="1" i="0" u="none" strike="noStrike" kern="1200" cap="none" spc="0" normalizeH="0" baseline="0" noProof="0" dirty="0">
                <a:ln>
                  <a:noFill/>
                </a:ln>
                <a:solidFill>
                  <a:schemeClr val="accent1"/>
                </a:solidFill>
                <a:effectLst/>
                <a:uLnTx/>
                <a:uFillTx/>
                <a:latin typeface="Candara" panose="020E0502030303020204" pitchFamily="34" charset="0"/>
                <a:ea typeface="+mn-ea"/>
                <a:cs typeface="+mn-cs"/>
              </a:rPr>
              <a:t>-Aufnahme</a:t>
            </a:r>
            <a:endParaRPr lang="de-DE" dirty="0">
              <a:solidFill>
                <a:schemeClr val="accent1"/>
              </a:solidFill>
            </a:endParaRPr>
          </a:p>
        </p:txBody>
      </p:sp>
      <p:sp>
        <p:nvSpPr>
          <p:cNvPr id="26" name="Rectangle: Rounded Corners 25">
            <a:extLst>
              <a:ext uri="{FF2B5EF4-FFF2-40B4-BE49-F238E27FC236}">
                <a16:creationId xmlns:a16="http://schemas.microsoft.com/office/drawing/2014/main" id="{BDFEEE26-8EB4-0113-80F9-1D7411369493}"/>
              </a:ext>
            </a:extLst>
          </p:cNvPr>
          <p:cNvSpPr/>
          <p:nvPr/>
        </p:nvSpPr>
        <p:spPr>
          <a:xfrm>
            <a:off x="3702759" y="2022359"/>
            <a:ext cx="4186512" cy="2025220"/>
          </a:xfrm>
          <a:prstGeom prst="roundRect">
            <a:avLst/>
          </a:prstGeom>
          <a:solidFill>
            <a:schemeClr val="bg2">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ndara" panose="020E0502030303020204" pitchFamily="34" charset="0"/>
            </a:endParaRPr>
          </a:p>
        </p:txBody>
      </p:sp>
      <p:sp>
        <p:nvSpPr>
          <p:cNvPr id="28" name="TextBox 27">
            <a:extLst>
              <a:ext uri="{FF2B5EF4-FFF2-40B4-BE49-F238E27FC236}">
                <a16:creationId xmlns:a16="http://schemas.microsoft.com/office/drawing/2014/main" id="{F37F4707-9EB1-DA7C-EF3B-0415BC2F1B49}"/>
              </a:ext>
            </a:extLst>
          </p:cNvPr>
          <p:cNvSpPr txBox="1"/>
          <p:nvPr/>
        </p:nvSpPr>
        <p:spPr>
          <a:xfrm>
            <a:off x="3761611" y="4216956"/>
            <a:ext cx="4127661" cy="738664"/>
          </a:xfrm>
          <a:prstGeom prst="rect">
            <a:avLst/>
          </a:prstGeom>
          <a:noFill/>
        </p:spPr>
        <p:txBody>
          <a:bodyPr wrap="square" rtlCol="0">
            <a:spAutoFit/>
          </a:bodyPr>
          <a:lstStyle/>
          <a:p>
            <a:pPr marR="0" lvl="0" algn="ctr" defTabSz="914400" rtl="0" eaLnBrk="1" fontAlgn="auto" latinLnBrk="0" hangingPunct="1">
              <a:lnSpc>
                <a:spcPct val="100000"/>
              </a:lnSpc>
              <a:spcBef>
                <a:spcPts val="600"/>
              </a:spcBef>
              <a:spcAft>
                <a:spcPts val="0"/>
              </a:spcAft>
              <a:buClr>
                <a:schemeClr val="accent6">
                  <a:lumMod val="50000"/>
                </a:schemeClr>
              </a:buClr>
              <a:buSzTx/>
              <a:tabLst/>
              <a:defRPr/>
            </a:pPr>
            <a:r>
              <a:rPr kumimoji="0" lang="de-DE" sz="1400" b="0"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Die </a:t>
            </a:r>
            <a:r>
              <a:rPr kumimoji="0" lang="de-DE" sz="1400" b="1"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Bioverfügbarkeit</a:t>
            </a:r>
            <a:r>
              <a:rPr kumimoji="0" lang="de-DE" sz="1400" b="0"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 von Kalium in Obst und Gemüse ist niedriger als Kalium aus </a:t>
            </a:r>
            <a:br>
              <a:rPr kumimoji="0" lang="de-DE" sz="1400" b="0"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br>
            <a:r>
              <a:rPr kumimoji="0" lang="de-DE" sz="1400" b="0"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Lebensmittelzusatzstoffen (50-60 vs. 90-100%)</a:t>
            </a:r>
            <a:r>
              <a:rPr kumimoji="0" lang="de-DE" sz="1400" b="0" i="0" u="none" strike="noStrike" kern="1200" cap="none" spc="0" normalizeH="0" baseline="30000" noProof="0" dirty="0">
                <a:ln>
                  <a:noFill/>
                </a:ln>
                <a:solidFill>
                  <a:srgbClr val="000000"/>
                </a:solidFill>
                <a:effectLst/>
                <a:uLnTx/>
                <a:uFillTx/>
                <a:latin typeface="Candara" panose="020E0502030303020204" pitchFamily="34" charset="0"/>
                <a:ea typeface="+mn-ea"/>
                <a:cs typeface="+mn-cs"/>
              </a:rPr>
              <a:t>3</a:t>
            </a:r>
          </a:p>
        </p:txBody>
      </p:sp>
      <p:sp>
        <p:nvSpPr>
          <p:cNvPr id="29" name="TextBox 28">
            <a:extLst>
              <a:ext uri="{FF2B5EF4-FFF2-40B4-BE49-F238E27FC236}">
                <a16:creationId xmlns:a16="http://schemas.microsoft.com/office/drawing/2014/main" id="{E28B038E-FC23-2505-65B0-AD2CC88993D8}"/>
              </a:ext>
            </a:extLst>
          </p:cNvPr>
          <p:cNvSpPr txBox="1"/>
          <p:nvPr/>
        </p:nvSpPr>
        <p:spPr>
          <a:xfrm>
            <a:off x="4028742" y="2265386"/>
            <a:ext cx="2707226" cy="646331"/>
          </a:xfrm>
          <a:prstGeom prst="rect">
            <a:avLst/>
          </a:prstGeom>
          <a:noFill/>
        </p:spPr>
        <p:txBody>
          <a:bodyPr wrap="square">
            <a:spAutoFit/>
          </a:bodyPr>
          <a:lstStyle/>
          <a:p>
            <a:pPr algn="ctr"/>
            <a:r>
              <a:rPr kumimoji="0" lang="de-DE" b="1" i="0" u="none" strike="noStrike" kern="1200" cap="none" spc="0" normalizeH="0" baseline="0" noProof="0" dirty="0">
                <a:ln>
                  <a:noFill/>
                </a:ln>
                <a:solidFill>
                  <a:schemeClr val="accent4"/>
                </a:solidFill>
                <a:effectLst/>
                <a:uLnTx/>
                <a:uFillTx/>
                <a:latin typeface="Candara" panose="020E0502030303020204" pitchFamily="34" charset="0"/>
                <a:ea typeface="+mn-ea"/>
                <a:cs typeface="+mn-cs"/>
              </a:rPr>
              <a:t>Hoher Anteil </a:t>
            </a:r>
            <a:br>
              <a:rPr kumimoji="0" lang="de-DE" b="1" i="0" u="none" strike="noStrike" kern="1200" cap="none" spc="0" normalizeH="0" baseline="0" noProof="0" dirty="0">
                <a:ln>
                  <a:noFill/>
                </a:ln>
                <a:solidFill>
                  <a:schemeClr val="accent4"/>
                </a:solidFill>
                <a:effectLst/>
                <a:uLnTx/>
                <a:uFillTx/>
                <a:latin typeface="Candara" panose="020E0502030303020204" pitchFamily="34" charset="0"/>
                <a:ea typeface="+mn-ea"/>
                <a:cs typeface="+mn-cs"/>
              </a:rPr>
            </a:br>
            <a:r>
              <a:rPr kumimoji="0" lang="de-DE" b="1" i="0" u="none" strike="noStrike" kern="1200" cap="none" spc="0" normalizeH="0" baseline="0" noProof="0" dirty="0">
                <a:ln>
                  <a:noFill/>
                </a:ln>
                <a:solidFill>
                  <a:schemeClr val="accent4"/>
                </a:solidFill>
                <a:effectLst/>
                <a:uLnTx/>
                <a:uFillTx/>
                <a:latin typeface="Candara" panose="020E0502030303020204" pitchFamily="34" charset="0"/>
                <a:ea typeface="+mn-ea"/>
                <a:cs typeface="+mn-cs"/>
              </a:rPr>
              <a:t>Obst und Gemüse </a:t>
            </a:r>
            <a:endParaRPr lang="de-DE" dirty="0">
              <a:solidFill>
                <a:schemeClr val="accent4"/>
              </a:solidFill>
            </a:endParaRPr>
          </a:p>
        </p:txBody>
      </p:sp>
      <p:sp>
        <p:nvSpPr>
          <p:cNvPr id="30" name="Rectangle: Rounded Corners 29">
            <a:extLst>
              <a:ext uri="{FF2B5EF4-FFF2-40B4-BE49-F238E27FC236}">
                <a16:creationId xmlns:a16="http://schemas.microsoft.com/office/drawing/2014/main" id="{F4F454A6-45F1-6721-DFDC-3AEB54A7AB09}"/>
              </a:ext>
            </a:extLst>
          </p:cNvPr>
          <p:cNvSpPr/>
          <p:nvPr/>
        </p:nvSpPr>
        <p:spPr>
          <a:xfrm>
            <a:off x="8430388" y="2022359"/>
            <a:ext cx="3420000" cy="2025219"/>
          </a:xfrm>
          <a:prstGeom prst="roundRect">
            <a:avLst/>
          </a:prstGeom>
          <a:solidFill>
            <a:schemeClr val="bg2">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ndara" panose="020E0502030303020204" pitchFamily="34" charset="0"/>
            </a:endParaRPr>
          </a:p>
        </p:txBody>
      </p:sp>
      <p:sp>
        <p:nvSpPr>
          <p:cNvPr id="31" name="TextBox 30">
            <a:extLst>
              <a:ext uri="{FF2B5EF4-FFF2-40B4-BE49-F238E27FC236}">
                <a16:creationId xmlns:a16="http://schemas.microsoft.com/office/drawing/2014/main" id="{493BDE89-D01E-FA58-7D8A-BAEB198720A9}"/>
              </a:ext>
            </a:extLst>
          </p:cNvPr>
          <p:cNvSpPr txBox="1"/>
          <p:nvPr/>
        </p:nvSpPr>
        <p:spPr>
          <a:xfrm>
            <a:off x="8382261" y="4216956"/>
            <a:ext cx="3613222" cy="738664"/>
          </a:xfrm>
          <a:prstGeom prst="rect">
            <a:avLst/>
          </a:prstGeom>
          <a:noFill/>
        </p:spPr>
        <p:txBody>
          <a:bodyPr wrap="square" rtlCol="0">
            <a:spAutoFit/>
          </a:bodyPr>
          <a:lstStyle/>
          <a:p>
            <a:pPr algn="ctr">
              <a:spcBef>
                <a:spcPts val="600"/>
              </a:spcBef>
              <a:buClr>
                <a:schemeClr val="accent6">
                  <a:lumMod val="50000"/>
                </a:schemeClr>
              </a:buClr>
              <a:defRPr/>
            </a:pPr>
            <a:r>
              <a:rPr kumimoji="0" lang="de-DE" sz="1400" b="1"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CKD</a:t>
            </a:r>
            <a:r>
              <a:rPr kumimoji="0" lang="de-DE" sz="1400" b="1" i="0" u="none" strike="noStrike" kern="1200" cap="none" spc="0" normalizeH="0" baseline="30000" noProof="0" dirty="0">
                <a:ln>
                  <a:noFill/>
                </a:ln>
                <a:solidFill>
                  <a:srgbClr val="000000"/>
                </a:solidFill>
                <a:effectLst/>
                <a:uLnTx/>
                <a:uFillTx/>
                <a:latin typeface="Candara" panose="020E0502030303020204" pitchFamily="34" charset="0"/>
                <a:ea typeface="+mn-ea"/>
                <a:cs typeface="+mn-cs"/>
              </a:rPr>
              <a:t>†</a:t>
            </a:r>
            <a:r>
              <a:rPr kumimoji="0" lang="de-DE" sz="1400" b="1"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-&amp; </a:t>
            </a:r>
            <a:r>
              <a:rPr kumimoji="0" lang="de-DE" sz="1400" b="1" i="0" u="none" strike="noStrike" kern="1200" cap="none" spc="0" normalizeH="0" baseline="0" noProof="0" dirty="0" err="1">
                <a:ln>
                  <a:noFill/>
                </a:ln>
                <a:solidFill>
                  <a:srgbClr val="000000"/>
                </a:solidFill>
                <a:effectLst/>
                <a:uLnTx/>
                <a:uFillTx/>
                <a:latin typeface="Candara" panose="020E0502030303020204" pitchFamily="34" charset="0"/>
                <a:ea typeface="+mn-ea"/>
                <a:cs typeface="+mn-cs"/>
              </a:rPr>
              <a:t>Hämodialyse-Patient:innen</a:t>
            </a:r>
            <a:r>
              <a:rPr kumimoji="0" lang="de-DE" sz="1400" b="1"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 </a:t>
            </a:r>
            <a:r>
              <a:rPr kumimoji="0" lang="de-DE" sz="1400" b="0"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ernähren sich bei K</a:t>
            </a:r>
            <a:r>
              <a:rPr kumimoji="0" lang="de-DE" sz="1400" b="0" i="0" u="none" strike="noStrike" kern="1200" cap="none" spc="0" normalizeH="0" baseline="30000" noProof="0" dirty="0">
                <a:ln>
                  <a:noFill/>
                </a:ln>
                <a:solidFill>
                  <a:srgbClr val="000000"/>
                </a:solidFill>
                <a:effectLst/>
                <a:uLnTx/>
                <a:uFillTx/>
                <a:latin typeface="Candara" panose="020E0502030303020204" pitchFamily="34" charset="0"/>
                <a:ea typeface="+mn-ea"/>
                <a:cs typeface="+mn-cs"/>
              </a:rPr>
              <a:t>+</a:t>
            </a:r>
            <a:r>
              <a:rPr kumimoji="0" lang="de-DE" sz="1400" b="0"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-armer Ernährung oft </a:t>
            </a:r>
            <a:r>
              <a:rPr kumimoji="0" lang="de-DE" sz="1400" b="1"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einseitig</a:t>
            </a:r>
            <a:r>
              <a:rPr kumimoji="0" lang="de-DE" sz="1400" b="0"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 mit wenig Obst und Gemüse</a:t>
            </a:r>
            <a:r>
              <a:rPr kumimoji="0" lang="de-DE" sz="1400" b="0" i="0" u="none" strike="noStrike" kern="1200" cap="none" spc="0" normalizeH="0" baseline="30000" noProof="0" dirty="0">
                <a:ln>
                  <a:noFill/>
                </a:ln>
                <a:solidFill>
                  <a:srgbClr val="000000"/>
                </a:solidFill>
                <a:effectLst/>
                <a:uLnTx/>
                <a:uFillTx/>
                <a:latin typeface="Candara" panose="020E0502030303020204" pitchFamily="34" charset="0"/>
                <a:ea typeface="+mn-ea"/>
                <a:cs typeface="+mn-cs"/>
              </a:rPr>
              <a:t>4</a:t>
            </a:r>
          </a:p>
        </p:txBody>
      </p:sp>
      <p:sp>
        <p:nvSpPr>
          <p:cNvPr id="32" name="TextBox 31">
            <a:extLst>
              <a:ext uri="{FF2B5EF4-FFF2-40B4-BE49-F238E27FC236}">
                <a16:creationId xmlns:a16="http://schemas.microsoft.com/office/drawing/2014/main" id="{F2D66154-45F6-EC6A-E4C3-C99F77BCF2E0}"/>
              </a:ext>
            </a:extLst>
          </p:cNvPr>
          <p:cNvSpPr txBox="1"/>
          <p:nvPr/>
        </p:nvSpPr>
        <p:spPr>
          <a:xfrm>
            <a:off x="8317968" y="2265386"/>
            <a:ext cx="2828198" cy="646331"/>
          </a:xfrm>
          <a:prstGeom prst="rect">
            <a:avLst/>
          </a:prstGeom>
          <a:noFill/>
        </p:spPr>
        <p:txBody>
          <a:bodyPr wrap="square">
            <a:spAutoFit/>
          </a:bodyPr>
          <a:lstStyle/>
          <a:p>
            <a:pPr algn="ctr"/>
            <a:r>
              <a:rPr kumimoji="0" lang="de-DE" b="1" i="0" u="none" strike="noStrike" kern="1200" cap="none" spc="0" normalizeH="0" baseline="0" noProof="0" dirty="0">
                <a:ln>
                  <a:noFill/>
                </a:ln>
                <a:solidFill>
                  <a:schemeClr val="bg2">
                    <a:lumMod val="75000"/>
                  </a:schemeClr>
                </a:solidFill>
                <a:effectLst/>
                <a:uLnTx/>
                <a:uFillTx/>
                <a:latin typeface="Candara" panose="020E0502030303020204" pitchFamily="34" charset="0"/>
                <a:ea typeface="+mn-ea"/>
                <a:cs typeface="+mn-cs"/>
              </a:rPr>
              <a:t>Wenig </a:t>
            </a:r>
            <a:br>
              <a:rPr kumimoji="0" lang="de-DE" b="1" i="0" u="none" strike="noStrike" kern="1200" cap="none" spc="0" normalizeH="0" baseline="0" noProof="0" dirty="0">
                <a:ln>
                  <a:noFill/>
                </a:ln>
                <a:solidFill>
                  <a:schemeClr val="bg2">
                    <a:lumMod val="75000"/>
                  </a:schemeClr>
                </a:solidFill>
                <a:effectLst/>
                <a:uLnTx/>
                <a:uFillTx/>
                <a:latin typeface="Candara" panose="020E0502030303020204" pitchFamily="34" charset="0"/>
                <a:ea typeface="+mn-ea"/>
                <a:cs typeface="+mn-cs"/>
              </a:rPr>
            </a:br>
            <a:r>
              <a:rPr kumimoji="0" lang="de-DE" b="1" i="0" u="none" strike="noStrike" kern="1200" cap="none" spc="0" normalizeH="0" baseline="0" noProof="0" dirty="0">
                <a:ln>
                  <a:noFill/>
                </a:ln>
                <a:solidFill>
                  <a:schemeClr val="bg2">
                    <a:lumMod val="75000"/>
                  </a:schemeClr>
                </a:solidFill>
                <a:effectLst/>
                <a:uLnTx/>
                <a:uFillTx/>
                <a:latin typeface="Candara" panose="020E0502030303020204" pitchFamily="34" charset="0"/>
                <a:ea typeface="+mn-ea"/>
                <a:cs typeface="+mn-cs"/>
              </a:rPr>
              <a:t>Obst und Gemüse</a:t>
            </a:r>
            <a:endParaRPr lang="de-DE" dirty="0">
              <a:solidFill>
                <a:schemeClr val="bg2">
                  <a:lumMod val="75000"/>
                </a:schemeClr>
              </a:solidFill>
            </a:endParaRPr>
          </a:p>
        </p:txBody>
      </p:sp>
      <p:grpSp>
        <p:nvGrpSpPr>
          <p:cNvPr id="33" name="Group 32">
            <a:extLst>
              <a:ext uri="{FF2B5EF4-FFF2-40B4-BE49-F238E27FC236}">
                <a16:creationId xmlns:a16="http://schemas.microsoft.com/office/drawing/2014/main" id="{B5291E7F-3654-FAF7-7DBF-F092F5537EB6}"/>
              </a:ext>
            </a:extLst>
          </p:cNvPr>
          <p:cNvGrpSpPr/>
          <p:nvPr/>
        </p:nvGrpSpPr>
        <p:grpSpPr>
          <a:xfrm>
            <a:off x="2254755" y="2096927"/>
            <a:ext cx="972392" cy="983249"/>
            <a:chOff x="74445" y="3767672"/>
            <a:chExt cx="1391381" cy="1391381"/>
          </a:xfrm>
        </p:grpSpPr>
        <p:pic>
          <p:nvPicPr>
            <p:cNvPr id="34" name="Graphic 33" descr="Table setting with solid fill">
              <a:extLst>
                <a:ext uri="{FF2B5EF4-FFF2-40B4-BE49-F238E27FC236}">
                  <a16:creationId xmlns:a16="http://schemas.microsoft.com/office/drawing/2014/main" id="{DC4AF204-5036-16C3-0A91-9514ED17E8F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445" y="3767672"/>
              <a:ext cx="1391381" cy="1391381"/>
            </a:xfrm>
            <a:prstGeom prst="rect">
              <a:avLst/>
            </a:prstGeom>
          </p:spPr>
        </p:pic>
        <p:sp>
          <p:nvSpPr>
            <p:cNvPr id="36" name="TextBox 35">
              <a:extLst>
                <a:ext uri="{FF2B5EF4-FFF2-40B4-BE49-F238E27FC236}">
                  <a16:creationId xmlns:a16="http://schemas.microsoft.com/office/drawing/2014/main" id="{B6A96A7D-491A-BD0F-35AC-536D551253F9}"/>
                </a:ext>
              </a:extLst>
            </p:cNvPr>
            <p:cNvSpPr txBox="1"/>
            <p:nvPr/>
          </p:nvSpPr>
          <p:spPr>
            <a:xfrm>
              <a:off x="433161" y="4248824"/>
              <a:ext cx="591906" cy="370200"/>
            </a:xfrm>
            <a:prstGeom prst="rect">
              <a:avLst/>
            </a:prstGeom>
            <a:noFill/>
          </p:spPr>
          <p:txBody>
            <a:bodyPr vert="horz" wrap="square" rtlCol="0">
              <a:spAutoFit/>
            </a:bodyPr>
            <a:lstStyle/>
            <a:p>
              <a:pPr algn="ctr" rtl="0" eaLnBrk="1" fontAlgn="auto" hangingPunct="1">
                <a:lnSpc>
                  <a:spcPct val="100000"/>
                </a:lnSpc>
                <a:spcBef>
                  <a:spcPts val="0"/>
                </a:spcBef>
                <a:spcAft>
                  <a:spcPts val="0"/>
                </a:spcAft>
              </a:pPr>
              <a:r>
                <a:rPr lang="de-DE" sz="1100" b="1" i="0" u="none" baseline="0">
                  <a:solidFill>
                    <a:schemeClr val="bg1"/>
                  </a:solidFill>
                  <a:latin typeface="Arial" panose="020B0604020202020204" pitchFamily="34" charset="0"/>
                </a:rPr>
                <a:t>K</a:t>
              </a:r>
              <a:r>
                <a:rPr lang="de-DE" sz="1100" b="1" i="0" u="none" baseline="30000">
                  <a:solidFill>
                    <a:schemeClr val="bg1"/>
                  </a:solidFill>
                  <a:latin typeface="Arial" panose="020B0604020202020204" pitchFamily="34" charset="0"/>
                </a:rPr>
                <a:t>+</a:t>
              </a:r>
              <a:endParaRPr lang="de-DE" sz="1100" b="1" i="0" u="none" baseline="0">
                <a:solidFill>
                  <a:schemeClr val="bg1"/>
                </a:solidFill>
                <a:latin typeface="Arial" panose="020B0604020202020204" pitchFamily="34" charset="0"/>
              </a:endParaRPr>
            </a:p>
          </p:txBody>
        </p:sp>
      </p:grpSp>
      <p:grpSp>
        <p:nvGrpSpPr>
          <p:cNvPr id="38" name="Group 37">
            <a:extLst>
              <a:ext uri="{FF2B5EF4-FFF2-40B4-BE49-F238E27FC236}">
                <a16:creationId xmlns:a16="http://schemas.microsoft.com/office/drawing/2014/main" id="{B3E01BC3-F08C-7F63-E424-BC28E8E5B9E4}"/>
              </a:ext>
            </a:extLst>
          </p:cNvPr>
          <p:cNvGrpSpPr/>
          <p:nvPr/>
        </p:nvGrpSpPr>
        <p:grpSpPr>
          <a:xfrm>
            <a:off x="6529767" y="2078055"/>
            <a:ext cx="1067586" cy="1020992"/>
            <a:chOff x="726014" y="1383925"/>
            <a:chExt cx="1518358" cy="1454856"/>
          </a:xfrm>
        </p:grpSpPr>
        <p:pic>
          <p:nvPicPr>
            <p:cNvPr id="39" name="Graphic 38" descr="Corn with solid fill">
              <a:extLst>
                <a:ext uri="{FF2B5EF4-FFF2-40B4-BE49-F238E27FC236}">
                  <a16:creationId xmlns:a16="http://schemas.microsoft.com/office/drawing/2014/main" id="{F15CFC4E-E62E-3F6C-2ABA-C5D30087BA9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0512255">
              <a:off x="726014" y="1545666"/>
              <a:ext cx="914400" cy="914400"/>
            </a:xfrm>
            <a:prstGeom prst="rect">
              <a:avLst/>
            </a:prstGeom>
          </p:spPr>
        </p:pic>
        <p:pic>
          <p:nvPicPr>
            <p:cNvPr id="41" name="Graphic 40" descr="Banana with solid fill">
              <a:extLst>
                <a:ext uri="{FF2B5EF4-FFF2-40B4-BE49-F238E27FC236}">
                  <a16:creationId xmlns:a16="http://schemas.microsoft.com/office/drawing/2014/main" id="{764A5430-2F54-D872-F0CB-B41DB96B09E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758076">
              <a:off x="1089630" y="1383925"/>
              <a:ext cx="914400" cy="914400"/>
            </a:xfrm>
            <a:prstGeom prst="rect">
              <a:avLst/>
            </a:prstGeom>
          </p:spPr>
        </p:pic>
        <p:pic>
          <p:nvPicPr>
            <p:cNvPr id="42" name="Graphic 41" descr="Apple with solid fill">
              <a:extLst>
                <a:ext uri="{FF2B5EF4-FFF2-40B4-BE49-F238E27FC236}">
                  <a16:creationId xmlns:a16="http://schemas.microsoft.com/office/drawing/2014/main" id="{FC443D0F-A0A1-9268-7657-DE2829A1588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29973" y="1733306"/>
              <a:ext cx="914399" cy="914400"/>
            </a:xfrm>
            <a:prstGeom prst="rect">
              <a:avLst/>
            </a:prstGeom>
          </p:spPr>
        </p:pic>
        <p:pic>
          <p:nvPicPr>
            <p:cNvPr id="43" name="Graphic 42" descr="Fruit bowl with solid fill">
              <a:extLst>
                <a:ext uri="{FF2B5EF4-FFF2-40B4-BE49-F238E27FC236}">
                  <a16:creationId xmlns:a16="http://schemas.microsoft.com/office/drawing/2014/main" id="{CB73BDA0-4504-7031-30E6-E083D6D13A7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83768" y="1924381"/>
              <a:ext cx="914400" cy="914400"/>
            </a:xfrm>
            <a:prstGeom prst="rect">
              <a:avLst/>
            </a:prstGeom>
          </p:spPr>
        </p:pic>
      </p:grpSp>
      <p:grpSp>
        <p:nvGrpSpPr>
          <p:cNvPr id="44" name="Group 43">
            <a:extLst>
              <a:ext uri="{FF2B5EF4-FFF2-40B4-BE49-F238E27FC236}">
                <a16:creationId xmlns:a16="http://schemas.microsoft.com/office/drawing/2014/main" id="{380D8CC4-DB4A-A379-0293-FB03E7743766}"/>
              </a:ext>
            </a:extLst>
          </p:cNvPr>
          <p:cNvGrpSpPr/>
          <p:nvPr/>
        </p:nvGrpSpPr>
        <p:grpSpPr>
          <a:xfrm>
            <a:off x="10781211" y="2242314"/>
            <a:ext cx="795285" cy="692475"/>
            <a:chOff x="1896404" y="3834207"/>
            <a:chExt cx="1062312" cy="978954"/>
          </a:xfrm>
          <a:solidFill>
            <a:schemeClr val="bg2">
              <a:lumMod val="75000"/>
            </a:schemeClr>
          </a:solidFill>
        </p:grpSpPr>
        <p:sp>
          <p:nvSpPr>
            <p:cNvPr id="45" name="Freeform 126">
              <a:extLst>
                <a:ext uri="{FF2B5EF4-FFF2-40B4-BE49-F238E27FC236}">
                  <a16:creationId xmlns:a16="http://schemas.microsoft.com/office/drawing/2014/main" id="{2870F417-F536-E3EF-9C89-E2DFB42A354E}"/>
                </a:ext>
              </a:extLst>
            </p:cNvPr>
            <p:cNvSpPr>
              <a:spLocks noEditPoints="1"/>
            </p:cNvSpPr>
            <p:nvPr/>
          </p:nvSpPr>
          <p:spPr bwMode="auto">
            <a:xfrm>
              <a:off x="1896404" y="3834207"/>
              <a:ext cx="306981" cy="668879"/>
            </a:xfrm>
            <a:custGeom>
              <a:avLst/>
              <a:gdLst>
                <a:gd name="T0" fmla="*/ 113 w 114"/>
                <a:gd name="T1" fmla="*/ 5 h 233"/>
                <a:gd name="T2" fmla="*/ 103 w 114"/>
                <a:gd name="T3" fmla="*/ 7 h 233"/>
                <a:gd name="T4" fmla="*/ 103 w 114"/>
                <a:gd name="T5" fmla="*/ 136 h 233"/>
                <a:gd name="T6" fmla="*/ 81 w 114"/>
                <a:gd name="T7" fmla="*/ 98 h 233"/>
                <a:gd name="T8" fmla="*/ 90 w 114"/>
                <a:gd name="T9" fmla="*/ 87 h 233"/>
                <a:gd name="T10" fmla="*/ 82 w 114"/>
                <a:gd name="T11" fmla="*/ 38 h 233"/>
                <a:gd name="T12" fmla="*/ 71 w 114"/>
                <a:gd name="T13" fmla="*/ 35 h 233"/>
                <a:gd name="T14" fmla="*/ 52 w 114"/>
                <a:gd name="T15" fmla="*/ 37 h 233"/>
                <a:gd name="T16" fmla="*/ 3 w 114"/>
                <a:gd name="T17" fmla="*/ 99 h 233"/>
                <a:gd name="T18" fmla="*/ 1 w 114"/>
                <a:gd name="T19" fmla="*/ 116 h 233"/>
                <a:gd name="T20" fmla="*/ 0 w 114"/>
                <a:gd name="T21" fmla="*/ 132 h 233"/>
                <a:gd name="T22" fmla="*/ 5 w 114"/>
                <a:gd name="T23" fmla="*/ 159 h 233"/>
                <a:gd name="T24" fmla="*/ 9 w 114"/>
                <a:gd name="T25" fmla="*/ 169 h 233"/>
                <a:gd name="T26" fmla="*/ 15 w 114"/>
                <a:gd name="T27" fmla="*/ 179 h 233"/>
                <a:gd name="T28" fmla="*/ 22 w 114"/>
                <a:gd name="T29" fmla="*/ 188 h 233"/>
                <a:gd name="T30" fmla="*/ 81 w 114"/>
                <a:gd name="T31" fmla="*/ 182 h 233"/>
                <a:gd name="T32" fmla="*/ 78 w 114"/>
                <a:gd name="T33" fmla="*/ 143 h 233"/>
                <a:gd name="T34" fmla="*/ 78 w 114"/>
                <a:gd name="T35" fmla="*/ 129 h 233"/>
                <a:gd name="T36" fmla="*/ 83 w 114"/>
                <a:gd name="T37" fmla="*/ 130 h 233"/>
                <a:gd name="T38" fmla="*/ 103 w 114"/>
                <a:gd name="T39" fmla="*/ 174 h 233"/>
                <a:gd name="T40" fmla="*/ 104 w 114"/>
                <a:gd name="T41" fmla="*/ 232 h 233"/>
                <a:gd name="T42" fmla="*/ 113 w 114"/>
                <a:gd name="T43" fmla="*/ 228 h 233"/>
                <a:gd name="T44" fmla="*/ 70 w 114"/>
                <a:gd name="T45" fmla="*/ 82 h 233"/>
                <a:gd name="T46" fmla="*/ 70 w 114"/>
                <a:gd name="T47" fmla="*/ 82 h 233"/>
                <a:gd name="T48" fmla="*/ 65 w 114"/>
                <a:gd name="T49" fmla="*/ 78 h 233"/>
                <a:gd name="T50" fmla="*/ 57 w 114"/>
                <a:gd name="T51" fmla="*/ 99 h 233"/>
                <a:gd name="T52" fmla="*/ 60 w 114"/>
                <a:gd name="T53" fmla="*/ 98 h 233"/>
                <a:gd name="T54" fmla="*/ 57 w 114"/>
                <a:gd name="T55" fmla="*/ 99 h 233"/>
                <a:gd name="T56" fmla="*/ 57 w 114"/>
                <a:gd name="T57" fmla="*/ 99 h 233"/>
                <a:gd name="T58" fmla="*/ 51 w 114"/>
                <a:gd name="T59" fmla="*/ 94 h 233"/>
                <a:gd name="T60" fmla="*/ 46 w 114"/>
                <a:gd name="T61" fmla="*/ 93 h 233"/>
                <a:gd name="T62" fmla="*/ 41 w 114"/>
                <a:gd name="T63" fmla="*/ 98 h 233"/>
                <a:gd name="T64" fmla="*/ 41 w 114"/>
                <a:gd name="T65" fmla="*/ 98 h 233"/>
                <a:gd name="T66" fmla="*/ 44 w 114"/>
                <a:gd name="T67" fmla="*/ 109 h 233"/>
                <a:gd name="T68" fmla="*/ 44 w 114"/>
                <a:gd name="T69" fmla="*/ 109 h 233"/>
                <a:gd name="T70" fmla="*/ 41 w 114"/>
                <a:gd name="T71" fmla="*/ 98 h 233"/>
                <a:gd name="T72" fmla="*/ 37 w 114"/>
                <a:gd name="T73" fmla="*/ 125 h 233"/>
                <a:gd name="T74" fmla="*/ 40 w 114"/>
                <a:gd name="T75" fmla="*/ 129 h 233"/>
                <a:gd name="T76" fmla="*/ 38 w 114"/>
                <a:gd name="T77" fmla="*/ 127 h 233"/>
                <a:gd name="T78" fmla="*/ 49 w 114"/>
                <a:gd name="T79" fmla="*/ 137 h 233"/>
                <a:gd name="T80" fmla="*/ 50 w 114"/>
                <a:gd name="T81" fmla="*/ 130 h 233"/>
                <a:gd name="T82" fmla="*/ 49 w 114"/>
                <a:gd name="T83" fmla="*/ 137 h 233"/>
                <a:gd name="T84" fmla="*/ 49 w 114"/>
                <a:gd name="T85" fmla="*/ 137 h 233"/>
                <a:gd name="T86" fmla="*/ 52 w 114"/>
                <a:gd name="T87" fmla="*/ 142 h 233"/>
                <a:gd name="T88" fmla="*/ 52 w 114"/>
                <a:gd name="T89" fmla="*/ 142 h 233"/>
                <a:gd name="T90" fmla="*/ 60 w 114"/>
                <a:gd name="T91" fmla="*/ 138 h 233"/>
                <a:gd name="T92" fmla="*/ 60 w 114"/>
                <a:gd name="T93" fmla="*/ 138 h 233"/>
                <a:gd name="T94" fmla="*/ 60 w 114"/>
                <a:gd name="T95" fmla="*/ 133 h 233"/>
                <a:gd name="T96" fmla="*/ 60 w 114"/>
                <a:gd name="T97" fmla="*/ 138 h 233"/>
                <a:gd name="T98" fmla="*/ 60 w 114"/>
                <a:gd name="T99" fmla="*/ 132 h 233"/>
                <a:gd name="T100" fmla="*/ 67 w 114"/>
                <a:gd name="T101" fmla="*/ 138 h 233"/>
                <a:gd name="T102" fmla="*/ 67 w 114"/>
                <a:gd name="T103" fmla="*/ 138 h 233"/>
                <a:gd name="T104" fmla="*/ 66 w 114"/>
                <a:gd name="T105" fmla="*/ 142 h 233"/>
                <a:gd name="T106" fmla="*/ 66 w 114"/>
                <a:gd name="T107" fmla="*/ 142 h 233"/>
                <a:gd name="T108" fmla="*/ 72 w 114"/>
                <a:gd name="T109" fmla="*/ 139 h 233"/>
                <a:gd name="T110" fmla="*/ 72 w 114"/>
                <a:gd name="T111" fmla="*/ 13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4" h="233">
                  <a:moveTo>
                    <a:pt x="113" y="59"/>
                  </a:moveTo>
                  <a:cubicBezTo>
                    <a:pt x="113" y="41"/>
                    <a:pt x="113" y="23"/>
                    <a:pt x="113" y="5"/>
                  </a:cubicBezTo>
                  <a:cubicBezTo>
                    <a:pt x="113" y="3"/>
                    <a:pt x="114" y="1"/>
                    <a:pt x="111" y="1"/>
                  </a:cubicBezTo>
                  <a:cubicBezTo>
                    <a:pt x="105" y="0"/>
                    <a:pt x="103" y="1"/>
                    <a:pt x="103" y="7"/>
                  </a:cubicBezTo>
                  <a:cubicBezTo>
                    <a:pt x="103" y="49"/>
                    <a:pt x="103" y="91"/>
                    <a:pt x="103" y="132"/>
                  </a:cubicBezTo>
                  <a:cubicBezTo>
                    <a:pt x="103" y="134"/>
                    <a:pt x="103" y="135"/>
                    <a:pt x="103" y="136"/>
                  </a:cubicBezTo>
                  <a:cubicBezTo>
                    <a:pt x="99" y="129"/>
                    <a:pt x="94" y="122"/>
                    <a:pt x="89" y="117"/>
                  </a:cubicBezTo>
                  <a:cubicBezTo>
                    <a:pt x="84" y="111"/>
                    <a:pt x="81" y="106"/>
                    <a:pt x="81" y="98"/>
                  </a:cubicBezTo>
                  <a:cubicBezTo>
                    <a:pt x="81" y="98"/>
                    <a:pt x="81" y="98"/>
                    <a:pt x="81" y="98"/>
                  </a:cubicBezTo>
                  <a:cubicBezTo>
                    <a:pt x="83" y="94"/>
                    <a:pt x="87" y="91"/>
                    <a:pt x="90" y="87"/>
                  </a:cubicBezTo>
                  <a:cubicBezTo>
                    <a:pt x="101" y="73"/>
                    <a:pt x="101" y="56"/>
                    <a:pt x="90" y="44"/>
                  </a:cubicBezTo>
                  <a:cubicBezTo>
                    <a:pt x="88" y="41"/>
                    <a:pt x="85" y="39"/>
                    <a:pt x="82" y="38"/>
                  </a:cubicBezTo>
                  <a:cubicBezTo>
                    <a:pt x="82" y="38"/>
                    <a:pt x="81" y="38"/>
                    <a:pt x="80" y="37"/>
                  </a:cubicBezTo>
                  <a:cubicBezTo>
                    <a:pt x="78" y="36"/>
                    <a:pt x="74" y="35"/>
                    <a:pt x="71" y="35"/>
                  </a:cubicBezTo>
                  <a:cubicBezTo>
                    <a:pt x="70" y="34"/>
                    <a:pt x="69" y="34"/>
                    <a:pt x="68" y="34"/>
                  </a:cubicBezTo>
                  <a:cubicBezTo>
                    <a:pt x="62" y="34"/>
                    <a:pt x="57" y="35"/>
                    <a:pt x="52" y="37"/>
                  </a:cubicBezTo>
                  <a:cubicBezTo>
                    <a:pt x="30" y="44"/>
                    <a:pt x="16" y="59"/>
                    <a:pt x="9" y="81"/>
                  </a:cubicBezTo>
                  <a:cubicBezTo>
                    <a:pt x="6" y="87"/>
                    <a:pt x="4" y="93"/>
                    <a:pt x="3" y="99"/>
                  </a:cubicBezTo>
                  <a:cubicBezTo>
                    <a:pt x="3" y="100"/>
                    <a:pt x="3" y="101"/>
                    <a:pt x="3" y="102"/>
                  </a:cubicBezTo>
                  <a:cubicBezTo>
                    <a:pt x="2" y="106"/>
                    <a:pt x="1" y="111"/>
                    <a:pt x="1" y="116"/>
                  </a:cubicBezTo>
                  <a:cubicBezTo>
                    <a:pt x="0" y="117"/>
                    <a:pt x="0" y="119"/>
                    <a:pt x="0" y="120"/>
                  </a:cubicBezTo>
                  <a:cubicBezTo>
                    <a:pt x="0" y="124"/>
                    <a:pt x="0" y="128"/>
                    <a:pt x="0" y="132"/>
                  </a:cubicBezTo>
                  <a:cubicBezTo>
                    <a:pt x="0" y="133"/>
                    <a:pt x="0" y="135"/>
                    <a:pt x="0" y="136"/>
                  </a:cubicBezTo>
                  <a:cubicBezTo>
                    <a:pt x="0" y="144"/>
                    <a:pt x="2" y="151"/>
                    <a:pt x="5" y="159"/>
                  </a:cubicBezTo>
                  <a:cubicBezTo>
                    <a:pt x="5" y="159"/>
                    <a:pt x="5" y="160"/>
                    <a:pt x="6" y="161"/>
                  </a:cubicBezTo>
                  <a:cubicBezTo>
                    <a:pt x="6" y="164"/>
                    <a:pt x="8" y="166"/>
                    <a:pt x="9" y="169"/>
                  </a:cubicBezTo>
                  <a:cubicBezTo>
                    <a:pt x="10" y="170"/>
                    <a:pt x="10" y="172"/>
                    <a:pt x="11" y="173"/>
                  </a:cubicBezTo>
                  <a:cubicBezTo>
                    <a:pt x="12" y="175"/>
                    <a:pt x="13" y="177"/>
                    <a:pt x="15" y="179"/>
                  </a:cubicBezTo>
                  <a:cubicBezTo>
                    <a:pt x="15" y="180"/>
                    <a:pt x="16" y="181"/>
                    <a:pt x="16" y="182"/>
                  </a:cubicBezTo>
                  <a:cubicBezTo>
                    <a:pt x="18" y="184"/>
                    <a:pt x="20" y="186"/>
                    <a:pt x="22" y="188"/>
                  </a:cubicBezTo>
                  <a:cubicBezTo>
                    <a:pt x="30" y="196"/>
                    <a:pt x="41" y="199"/>
                    <a:pt x="52" y="200"/>
                  </a:cubicBezTo>
                  <a:cubicBezTo>
                    <a:pt x="65" y="201"/>
                    <a:pt x="76" y="194"/>
                    <a:pt x="81" y="182"/>
                  </a:cubicBezTo>
                  <a:cubicBezTo>
                    <a:pt x="84" y="175"/>
                    <a:pt x="85" y="167"/>
                    <a:pt x="83" y="160"/>
                  </a:cubicBezTo>
                  <a:cubicBezTo>
                    <a:pt x="82" y="154"/>
                    <a:pt x="80" y="149"/>
                    <a:pt x="78" y="143"/>
                  </a:cubicBezTo>
                  <a:cubicBezTo>
                    <a:pt x="77" y="138"/>
                    <a:pt x="76" y="133"/>
                    <a:pt x="78" y="129"/>
                  </a:cubicBezTo>
                  <a:cubicBezTo>
                    <a:pt x="78" y="129"/>
                    <a:pt x="78" y="129"/>
                    <a:pt x="78" y="129"/>
                  </a:cubicBezTo>
                  <a:cubicBezTo>
                    <a:pt x="78" y="129"/>
                    <a:pt x="78" y="129"/>
                    <a:pt x="78" y="129"/>
                  </a:cubicBezTo>
                  <a:cubicBezTo>
                    <a:pt x="80" y="129"/>
                    <a:pt x="82" y="129"/>
                    <a:pt x="83" y="130"/>
                  </a:cubicBezTo>
                  <a:cubicBezTo>
                    <a:pt x="95" y="139"/>
                    <a:pt x="104" y="150"/>
                    <a:pt x="103" y="166"/>
                  </a:cubicBezTo>
                  <a:cubicBezTo>
                    <a:pt x="103" y="169"/>
                    <a:pt x="103" y="171"/>
                    <a:pt x="103" y="174"/>
                  </a:cubicBezTo>
                  <a:cubicBezTo>
                    <a:pt x="103" y="192"/>
                    <a:pt x="103" y="210"/>
                    <a:pt x="103" y="228"/>
                  </a:cubicBezTo>
                  <a:cubicBezTo>
                    <a:pt x="103" y="230"/>
                    <a:pt x="102" y="232"/>
                    <a:pt x="104" y="232"/>
                  </a:cubicBezTo>
                  <a:cubicBezTo>
                    <a:pt x="106" y="233"/>
                    <a:pt x="109" y="233"/>
                    <a:pt x="112" y="232"/>
                  </a:cubicBezTo>
                  <a:cubicBezTo>
                    <a:pt x="114" y="232"/>
                    <a:pt x="113" y="229"/>
                    <a:pt x="113" y="228"/>
                  </a:cubicBezTo>
                  <a:cubicBezTo>
                    <a:pt x="113" y="171"/>
                    <a:pt x="113" y="115"/>
                    <a:pt x="113" y="59"/>
                  </a:cubicBezTo>
                  <a:close/>
                  <a:moveTo>
                    <a:pt x="70" y="82"/>
                  </a:moveTo>
                  <a:cubicBezTo>
                    <a:pt x="70" y="82"/>
                    <a:pt x="69" y="82"/>
                    <a:pt x="69" y="82"/>
                  </a:cubicBezTo>
                  <a:cubicBezTo>
                    <a:pt x="69" y="82"/>
                    <a:pt x="70" y="82"/>
                    <a:pt x="70" y="82"/>
                  </a:cubicBezTo>
                  <a:close/>
                  <a:moveTo>
                    <a:pt x="66" y="79"/>
                  </a:moveTo>
                  <a:cubicBezTo>
                    <a:pt x="66" y="78"/>
                    <a:pt x="65" y="78"/>
                    <a:pt x="65" y="78"/>
                  </a:cubicBezTo>
                  <a:cubicBezTo>
                    <a:pt x="65" y="78"/>
                    <a:pt x="66" y="78"/>
                    <a:pt x="66" y="79"/>
                  </a:cubicBezTo>
                  <a:close/>
                  <a:moveTo>
                    <a:pt x="57" y="99"/>
                  </a:moveTo>
                  <a:cubicBezTo>
                    <a:pt x="58" y="100"/>
                    <a:pt x="59" y="100"/>
                    <a:pt x="59" y="100"/>
                  </a:cubicBezTo>
                  <a:cubicBezTo>
                    <a:pt x="60" y="99"/>
                    <a:pt x="60" y="99"/>
                    <a:pt x="60" y="98"/>
                  </a:cubicBezTo>
                  <a:cubicBezTo>
                    <a:pt x="60" y="99"/>
                    <a:pt x="60" y="99"/>
                    <a:pt x="59" y="100"/>
                  </a:cubicBezTo>
                  <a:cubicBezTo>
                    <a:pt x="59" y="100"/>
                    <a:pt x="58" y="100"/>
                    <a:pt x="57" y="99"/>
                  </a:cubicBezTo>
                  <a:cubicBezTo>
                    <a:pt x="56" y="99"/>
                    <a:pt x="56" y="98"/>
                    <a:pt x="55" y="98"/>
                  </a:cubicBezTo>
                  <a:cubicBezTo>
                    <a:pt x="56" y="98"/>
                    <a:pt x="56" y="99"/>
                    <a:pt x="57" y="99"/>
                  </a:cubicBezTo>
                  <a:close/>
                  <a:moveTo>
                    <a:pt x="49" y="93"/>
                  </a:moveTo>
                  <a:cubicBezTo>
                    <a:pt x="49" y="93"/>
                    <a:pt x="50" y="94"/>
                    <a:pt x="51" y="94"/>
                  </a:cubicBezTo>
                  <a:cubicBezTo>
                    <a:pt x="50" y="94"/>
                    <a:pt x="49" y="93"/>
                    <a:pt x="49" y="93"/>
                  </a:cubicBezTo>
                  <a:cubicBezTo>
                    <a:pt x="48" y="93"/>
                    <a:pt x="47" y="93"/>
                    <a:pt x="46" y="93"/>
                  </a:cubicBezTo>
                  <a:cubicBezTo>
                    <a:pt x="47" y="93"/>
                    <a:pt x="48" y="93"/>
                    <a:pt x="49" y="93"/>
                  </a:cubicBezTo>
                  <a:close/>
                  <a:moveTo>
                    <a:pt x="41" y="98"/>
                  </a:moveTo>
                  <a:cubicBezTo>
                    <a:pt x="42" y="98"/>
                    <a:pt x="42" y="97"/>
                    <a:pt x="42" y="97"/>
                  </a:cubicBezTo>
                  <a:cubicBezTo>
                    <a:pt x="42" y="97"/>
                    <a:pt x="42" y="98"/>
                    <a:pt x="41" y="98"/>
                  </a:cubicBezTo>
                  <a:cubicBezTo>
                    <a:pt x="41" y="101"/>
                    <a:pt x="41" y="104"/>
                    <a:pt x="42" y="107"/>
                  </a:cubicBezTo>
                  <a:cubicBezTo>
                    <a:pt x="43" y="108"/>
                    <a:pt x="43" y="109"/>
                    <a:pt x="44" y="109"/>
                  </a:cubicBezTo>
                  <a:cubicBezTo>
                    <a:pt x="46" y="111"/>
                    <a:pt x="47" y="113"/>
                    <a:pt x="46" y="114"/>
                  </a:cubicBezTo>
                  <a:cubicBezTo>
                    <a:pt x="47" y="113"/>
                    <a:pt x="46" y="111"/>
                    <a:pt x="44" y="109"/>
                  </a:cubicBezTo>
                  <a:cubicBezTo>
                    <a:pt x="43" y="109"/>
                    <a:pt x="43" y="108"/>
                    <a:pt x="42" y="107"/>
                  </a:cubicBezTo>
                  <a:cubicBezTo>
                    <a:pt x="41" y="104"/>
                    <a:pt x="41" y="101"/>
                    <a:pt x="41" y="98"/>
                  </a:cubicBezTo>
                  <a:close/>
                  <a:moveTo>
                    <a:pt x="38" y="127"/>
                  </a:moveTo>
                  <a:cubicBezTo>
                    <a:pt x="37" y="126"/>
                    <a:pt x="37" y="126"/>
                    <a:pt x="37" y="125"/>
                  </a:cubicBezTo>
                  <a:cubicBezTo>
                    <a:pt x="37" y="126"/>
                    <a:pt x="37" y="126"/>
                    <a:pt x="38" y="127"/>
                  </a:cubicBezTo>
                  <a:cubicBezTo>
                    <a:pt x="39" y="128"/>
                    <a:pt x="39" y="128"/>
                    <a:pt x="40" y="129"/>
                  </a:cubicBezTo>
                  <a:cubicBezTo>
                    <a:pt x="40" y="129"/>
                    <a:pt x="40" y="129"/>
                    <a:pt x="40" y="129"/>
                  </a:cubicBezTo>
                  <a:cubicBezTo>
                    <a:pt x="39" y="128"/>
                    <a:pt x="39" y="128"/>
                    <a:pt x="38" y="127"/>
                  </a:cubicBezTo>
                  <a:close/>
                  <a:moveTo>
                    <a:pt x="48" y="137"/>
                  </a:moveTo>
                  <a:cubicBezTo>
                    <a:pt x="48" y="137"/>
                    <a:pt x="48" y="137"/>
                    <a:pt x="49" y="137"/>
                  </a:cubicBezTo>
                  <a:cubicBezTo>
                    <a:pt x="49" y="136"/>
                    <a:pt x="49" y="135"/>
                    <a:pt x="50" y="133"/>
                  </a:cubicBezTo>
                  <a:cubicBezTo>
                    <a:pt x="51" y="132"/>
                    <a:pt x="51" y="131"/>
                    <a:pt x="50" y="130"/>
                  </a:cubicBezTo>
                  <a:cubicBezTo>
                    <a:pt x="51" y="131"/>
                    <a:pt x="51" y="132"/>
                    <a:pt x="50" y="133"/>
                  </a:cubicBezTo>
                  <a:cubicBezTo>
                    <a:pt x="49" y="135"/>
                    <a:pt x="49" y="136"/>
                    <a:pt x="49" y="137"/>
                  </a:cubicBezTo>
                  <a:cubicBezTo>
                    <a:pt x="49" y="137"/>
                    <a:pt x="49" y="137"/>
                    <a:pt x="49" y="137"/>
                  </a:cubicBezTo>
                  <a:cubicBezTo>
                    <a:pt x="49" y="137"/>
                    <a:pt x="49" y="137"/>
                    <a:pt x="49" y="137"/>
                  </a:cubicBezTo>
                  <a:cubicBezTo>
                    <a:pt x="48" y="137"/>
                    <a:pt x="48" y="137"/>
                    <a:pt x="48" y="137"/>
                  </a:cubicBezTo>
                  <a:close/>
                  <a:moveTo>
                    <a:pt x="52" y="142"/>
                  </a:moveTo>
                  <a:cubicBezTo>
                    <a:pt x="54" y="143"/>
                    <a:pt x="57" y="142"/>
                    <a:pt x="58" y="140"/>
                  </a:cubicBezTo>
                  <a:cubicBezTo>
                    <a:pt x="57" y="142"/>
                    <a:pt x="54" y="143"/>
                    <a:pt x="52" y="142"/>
                  </a:cubicBezTo>
                  <a:close/>
                  <a:moveTo>
                    <a:pt x="60" y="139"/>
                  </a:moveTo>
                  <a:cubicBezTo>
                    <a:pt x="60" y="138"/>
                    <a:pt x="60" y="138"/>
                    <a:pt x="60" y="138"/>
                  </a:cubicBezTo>
                  <a:cubicBezTo>
                    <a:pt x="60" y="138"/>
                    <a:pt x="60" y="138"/>
                    <a:pt x="60" y="138"/>
                  </a:cubicBezTo>
                  <a:cubicBezTo>
                    <a:pt x="60" y="138"/>
                    <a:pt x="60" y="138"/>
                    <a:pt x="60" y="138"/>
                  </a:cubicBezTo>
                  <a:cubicBezTo>
                    <a:pt x="60" y="138"/>
                    <a:pt x="60" y="138"/>
                    <a:pt x="60" y="139"/>
                  </a:cubicBezTo>
                  <a:close/>
                  <a:moveTo>
                    <a:pt x="60" y="133"/>
                  </a:moveTo>
                  <a:cubicBezTo>
                    <a:pt x="60" y="135"/>
                    <a:pt x="60" y="137"/>
                    <a:pt x="60" y="138"/>
                  </a:cubicBezTo>
                  <a:cubicBezTo>
                    <a:pt x="60" y="138"/>
                    <a:pt x="60" y="138"/>
                    <a:pt x="60" y="138"/>
                  </a:cubicBezTo>
                  <a:cubicBezTo>
                    <a:pt x="60" y="137"/>
                    <a:pt x="60" y="135"/>
                    <a:pt x="60" y="133"/>
                  </a:cubicBezTo>
                  <a:cubicBezTo>
                    <a:pt x="60" y="133"/>
                    <a:pt x="60" y="132"/>
                    <a:pt x="60" y="132"/>
                  </a:cubicBezTo>
                  <a:cubicBezTo>
                    <a:pt x="60" y="132"/>
                    <a:pt x="60" y="133"/>
                    <a:pt x="60" y="133"/>
                  </a:cubicBezTo>
                  <a:close/>
                  <a:moveTo>
                    <a:pt x="67" y="138"/>
                  </a:moveTo>
                  <a:cubicBezTo>
                    <a:pt x="67" y="136"/>
                    <a:pt x="67" y="134"/>
                    <a:pt x="66" y="132"/>
                  </a:cubicBezTo>
                  <a:cubicBezTo>
                    <a:pt x="67" y="134"/>
                    <a:pt x="67" y="136"/>
                    <a:pt x="67" y="138"/>
                  </a:cubicBezTo>
                  <a:close/>
                  <a:moveTo>
                    <a:pt x="66" y="140"/>
                  </a:moveTo>
                  <a:cubicBezTo>
                    <a:pt x="66" y="141"/>
                    <a:pt x="66" y="142"/>
                    <a:pt x="66" y="142"/>
                  </a:cubicBezTo>
                  <a:cubicBezTo>
                    <a:pt x="66" y="143"/>
                    <a:pt x="66" y="143"/>
                    <a:pt x="66" y="143"/>
                  </a:cubicBezTo>
                  <a:cubicBezTo>
                    <a:pt x="66" y="143"/>
                    <a:pt x="66" y="143"/>
                    <a:pt x="66" y="142"/>
                  </a:cubicBezTo>
                  <a:cubicBezTo>
                    <a:pt x="66" y="142"/>
                    <a:pt x="66" y="141"/>
                    <a:pt x="66" y="140"/>
                  </a:cubicBezTo>
                  <a:close/>
                  <a:moveTo>
                    <a:pt x="72" y="139"/>
                  </a:moveTo>
                  <a:cubicBezTo>
                    <a:pt x="72" y="137"/>
                    <a:pt x="72" y="136"/>
                    <a:pt x="73" y="134"/>
                  </a:cubicBezTo>
                  <a:cubicBezTo>
                    <a:pt x="72" y="136"/>
                    <a:pt x="72" y="137"/>
                    <a:pt x="72" y="139"/>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600"/>
            </a:p>
          </p:txBody>
        </p:sp>
        <p:sp>
          <p:nvSpPr>
            <p:cNvPr id="46" name="Freeform 127">
              <a:extLst>
                <a:ext uri="{FF2B5EF4-FFF2-40B4-BE49-F238E27FC236}">
                  <a16:creationId xmlns:a16="http://schemas.microsoft.com/office/drawing/2014/main" id="{64D92522-2153-6202-DF22-582AA5536769}"/>
                </a:ext>
              </a:extLst>
            </p:cNvPr>
            <p:cNvSpPr>
              <a:spLocks noEditPoints="1"/>
            </p:cNvSpPr>
            <p:nvPr/>
          </p:nvSpPr>
          <p:spPr bwMode="auto">
            <a:xfrm>
              <a:off x="2235812" y="3834207"/>
              <a:ext cx="311305" cy="668879"/>
            </a:xfrm>
            <a:custGeom>
              <a:avLst/>
              <a:gdLst>
                <a:gd name="T0" fmla="*/ 113 w 115"/>
                <a:gd name="T1" fmla="*/ 115 h 233"/>
                <a:gd name="T2" fmla="*/ 111 w 115"/>
                <a:gd name="T3" fmla="*/ 99 h 233"/>
                <a:gd name="T4" fmla="*/ 104 w 115"/>
                <a:gd name="T5" fmla="*/ 77 h 233"/>
                <a:gd name="T6" fmla="*/ 103 w 115"/>
                <a:gd name="T7" fmla="*/ 75 h 233"/>
                <a:gd name="T8" fmla="*/ 93 w 115"/>
                <a:gd name="T9" fmla="*/ 58 h 233"/>
                <a:gd name="T10" fmla="*/ 82 w 115"/>
                <a:gd name="T11" fmla="*/ 47 h 233"/>
                <a:gd name="T12" fmla="*/ 64 w 115"/>
                <a:gd name="T13" fmla="*/ 38 h 233"/>
                <a:gd name="T14" fmla="*/ 53 w 115"/>
                <a:gd name="T15" fmla="*/ 35 h 233"/>
                <a:gd name="T16" fmla="*/ 19 w 115"/>
                <a:gd name="T17" fmla="*/ 79 h 233"/>
                <a:gd name="T18" fmla="*/ 33 w 115"/>
                <a:gd name="T19" fmla="*/ 95 h 233"/>
                <a:gd name="T20" fmla="*/ 11 w 115"/>
                <a:gd name="T21" fmla="*/ 140 h 233"/>
                <a:gd name="T22" fmla="*/ 10 w 115"/>
                <a:gd name="T23" fmla="*/ 5 h 233"/>
                <a:gd name="T24" fmla="*/ 0 w 115"/>
                <a:gd name="T25" fmla="*/ 228 h 233"/>
                <a:gd name="T26" fmla="*/ 10 w 115"/>
                <a:gd name="T27" fmla="*/ 171 h 233"/>
                <a:gd name="T28" fmla="*/ 36 w 115"/>
                <a:gd name="T29" fmla="*/ 143 h 233"/>
                <a:gd name="T30" fmla="*/ 35 w 115"/>
                <a:gd name="T31" fmla="*/ 186 h 233"/>
                <a:gd name="T32" fmla="*/ 45 w 115"/>
                <a:gd name="T33" fmla="*/ 196 h 233"/>
                <a:gd name="T34" fmla="*/ 113 w 115"/>
                <a:gd name="T35" fmla="*/ 142 h 233"/>
                <a:gd name="T36" fmla="*/ 70 w 115"/>
                <a:gd name="T37" fmla="*/ 109 h 233"/>
                <a:gd name="T38" fmla="*/ 73 w 115"/>
                <a:gd name="T39" fmla="*/ 106 h 233"/>
                <a:gd name="T40" fmla="*/ 56 w 115"/>
                <a:gd name="T41" fmla="*/ 100 h 233"/>
                <a:gd name="T42" fmla="*/ 55 w 115"/>
                <a:gd name="T43" fmla="*/ 99 h 233"/>
                <a:gd name="T44" fmla="*/ 50 w 115"/>
                <a:gd name="T45" fmla="*/ 131 h 233"/>
                <a:gd name="T46" fmla="*/ 53 w 115"/>
                <a:gd name="T47" fmla="*/ 131 h 233"/>
                <a:gd name="T48" fmla="*/ 53 w 115"/>
                <a:gd name="T49" fmla="*/ 79 h 233"/>
                <a:gd name="T50" fmla="*/ 49 w 115"/>
                <a:gd name="T51" fmla="*/ 79 h 233"/>
                <a:gd name="T52" fmla="*/ 34 w 115"/>
                <a:gd name="T53" fmla="*/ 82 h 233"/>
                <a:gd name="T54" fmla="*/ 33 w 115"/>
                <a:gd name="T55" fmla="*/ 95 h 233"/>
                <a:gd name="T56" fmla="*/ 34 w 115"/>
                <a:gd name="T57" fmla="*/ 82 h 233"/>
                <a:gd name="T58" fmla="*/ 35 w 115"/>
                <a:gd name="T59" fmla="*/ 80 h 233"/>
                <a:gd name="T60" fmla="*/ 37 w 115"/>
                <a:gd name="T61" fmla="*/ 79 h 233"/>
                <a:gd name="T62" fmla="*/ 35 w 115"/>
                <a:gd name="T63" fmla="*/ 80 h 233"/>
                <a:gd name="T64" fmla="*/ 42 w 115"/>
                <a:gd name="T65" fmla="*/ 142 h 233"/>
                <a:gd name="T66" fmla="*/ 45 w 115"/>
                <a:gd name="T67" fmla="*/ 145 h 233"/>
                <a:gd name="T68" fmla="*/ 45 w 115"/>
                <a:gd name="T69" fmla="*/ 145 h 233"/>
                <a:gd name="T70" fmla="*/ 47 w 115"/>
                <a:gd name="T71" fmla="*/ 144 h 233"/>
                <a:gd name="T72" fmla="*/ 48 w 115"/>
                <a:gd name="T73" fmla="*/ 140 h 233"/>
                <a:gd name="T74" fmla="*/ 48 w 115"/>
                <a:gd name="T75" fmla="*/ 133 h 233"/>
                <a:gd name="T76" fmla="*/ 55 w 115"/>
                <a:gd name="T77" fmla="*/ 139 h 233"/>
                <a:gd name="T78" fmla="*/ 62 w 115"/>
                <a:gd name="T79" fmla="*/ 142 h 233"/>
                <a:gd name="T80" fmla="*/ 66 w 115"/>
                <a:gd name="T81" fmla="*/ 129 h 233"/>
                <a:gd name="T82" fmla="*/ 65 w 115"/>
                <a:gd name="T83" fmla="*/ 135 h 233"/>
                <a:gd name="T84" fmla="*/ 66 w 115"/>
                <a:gd name="T85" fmla="*/ 129 h 233"/>
                <a:gd name="T86" fmla="*/ 69 w 115"/>
                <a:gd name="T87" fmla="*/ 129 h 233"/>
                <a:gd name="T88" fmla="*/ 74 w 115"/>
                <a:gd name="T89" fmla="*/ 117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5" h="233">
                  <a:moveTo>
                    <a:pt x="114" y="129"/>
                  </a:moveTo>
                  <a:cubicBezTo>
                    <a:pt x="114" y="128"/>
                    <a:pt x="114" y="127"/>
                    <a:pt x="114" y="125"/>
                  </a:cubicBezTo>
                  <a:cubicBezTo>
                    <a:pt x="114" y="122"/>
                    <a:pt x="114" y="119"/>
                    <a:pt x="113" y="115"/>
                  </a:cubicBezTo>
                  <a:cubicBezTo>
                    <a:pt x="113" y="114"/>
                    <a:pt x="113" y="112"/>
                    <a:pt x="113" y="111"/>
                  </a:cubicBezTo>
                  <a:cubicBezTo>
                    <a:pt x="112" y="108"/>
                    <a:pt x="113" y="104"/>
                    <a:pt x="111" y="101"/>
                  </a:cubicBezTo>
                  <a:cubicBezTo>
                    <a:pt x="111" y="101"/>
                    <a:pt x="111" y="100"/>
                    <a:pt x="111" y="99"/>
                  </a:cubicBezTo>
                  <a:cubicBezTo>
                    <a:pt x="110" y="96"/>
                    <a:pt x="110" y="92"/>
                    <a:pt x="108" y="89"/>
                  </a:cubicBezTo>
                  <a:cubicBezTo>
                    <a:pt x="108" y="88"/>
                    <a:pt x="108" y="87"/>
                    <a:pt x="107" y="86"/>
                  </a:cubicBezTo>
                  <a:cubicBezTo>
                    <a:pt x="107" y="83"/>
                    <a:pt x="106" y="80"/>
                    <a:pt x="104" y="77"/>
                  </a:cubicBezTo>
                  <a:cubicBezTo>
                    <a:pt x="103" y="79"/>
                    <a:pt x="101" y="80"/>
                    <a:pt x="100" y="82"/>
                  </a:cubicBezTo>
                  <a:cubicBezTo>
                    <a:pt x="101" y="80"/>
                    <a:pt x="103" y="79"/>
                    <a:pt x="104" y="77"/>
                  </a:cubicBezTo>
                  <a:cubicBezTo>
                    <a:pt x="104" y="77"/>
                    <a:pt x="103" y="76"/>
                    <a:pt x="103" y="75"/>
                  </a:cubicBezTo>
                  <a:cubicBezTo>
                    <a:pt x="102" y="73"/>
                    <a:pt x="101" y="70"/>
                    <a:pt x="100" y="68"/>
                  </a:cubicBezTo>
                  <a:cubicBezTo>
                    <a:pt x="99" y="67"/>
                    <a:pt x="98" y="65"/>
                    <a:pt x="97" y="64"/>
                  </a:cubicBezTo>
                  <a:cubicBezTo>
                    <a:pt x="96" y="62"/>
                    <a:pt x="94" y="60"/>
                    <a:pt x="93" y="58"/>
                  </a:cubicBezTo>
                  <a:cubicBezTo>
                    <a:pt x="92" y="57"/>
                    <a:pt x="91" y="56"/>
                    <a:pt x="90" y="55"/>
                  </a:cubicBezTo>
                  <a:cubicBezTo>
                    <a:pt x="89" y="53"/>
                    <a:pt x="87" y="52"/>
                    <a:pt x="85" y="50"/>
                  </a:cubicBezTo>
                  <a:cubicBezTo>
                    <a:pt x="84" y="49"/>
                    <a:pt x="83" y="48"/>
                    <a:pt x="82" y="47"/>
                  </a:cubicBezTo>
                  <a:cubicBezTo>
                    <a:pt x="80" y="46"/>
                    <a:pt x="78" y="44"/>
                    <a:pt x="76" y="43"/>
                  </a:cubicBezTo>
                  <a:cubicBezTo>
                    <a:pt x="75" y="43"/>
                    <a:pt x="74" y="42"/>
                    <a:pt x="73" y="42"/>
                  </a:cubicBezTo>
                  <a:cubicBezTo>
                    <a:pt x="71" y="40"/>
                    <a:pt x="68" y="38"/>
                    <a:pt x="64" y="38"/>
                  </a:cubicBezTo>
                  <a:cubicBezTo>
                    <a:pt x="64" y="38"/>
                    <a:pt x="64" y="38"/>
                    <a:pt x="64" y="38"/>
                  </a:cubicBezTo>
                  <a:cubicBezTo>
                    <a:pt x="64" y="37"/>
                    <a:pt x="64" y="37"/>
                    <a:pt x="63" y="37"/>
                  </a:cubicBezTo>
                  <a:cubicBezTo>
                    <a:pt x="60" y="36"/>
                    <a:pt x="56" y="35"/>
                    <a:pt x="53" y="35"/>
                  </a:cubicBezTo>
                  <a:cubicBezTo>
                    <a:pt x="49" y="33"/>
                    <a:pt x="44" y="34"/>
                    <a:pt x="40" y="35"/>
                  </a:cubicBezTo>
                  <a:cubicBezTo>
                    <a:pt x="22" y="39"/>
                    <a:pt x="10" y="60"/>
                    <a:pt x="18" y="76"/>
                  </a:cubicBezTo>
                  <a:cubicBezTo>
                    <a:pt x="18" y="77"/>
                    <a:pt x="19" y="78"/>
                    <a:pt x="19" y="79"/>
                  </a:cubicBezTo>
                  <a:cubicBezTo>
                    <a:pt x="20" y="80"/>
                    <a:pt x="21" y="82"/>
                    <a:pt x="22" y="83"/>
                  </a:cubicBezTo>
                  <a:cubicBezTo>
                    <a:pt x="25" y="89"/>
                    <a:pt x="30" y="92"/>
                    <a:pt x="33" y="98"/>
                  </a:cubicBezTo>
                  <a:cubicBezTo>
                    <a:pt x="33" y="97"/>
                    <a:pt x="33" y="96"/>
                    <a:pt x="33" y="95"/>
                  </a:cubicBezTo>
                  <a:cubicBezTo>
                    <a:pt x="33" y="96"/>
                    <a:pt x="33" y="97"/>
                    <a:pt x="33" y="98"/>
                  </a:cubicBezTo>
                  <a:cubicBezTo>
                    <a:pt x="33" y="105"/>
                    <a:pt x="31" y="111"/>
                    <a:pt x="26" y="115"/>
                  </a:cubicBezTo>
                  <a:cubicBezTo>
                    <a:pt x="20" y="123"/>
                    <a:pt x="14" y="130"/>
                    <a:pt x="11" y="140"/>
                  </a:cubicBezTo>
                  <a:cubicBezTo>
                    <a:pt x="11" y="140"/>
                    <a:pt x="10" y="140"/>
                    <a:pt x="10" y="140"/>
                  </a:cubicBezTo>
                  <a:cubicBezTo>
                    <a:pt x="10" y="138"/>
                    <a:pt x="10" y="137"/>
                    <a:pt x="10" y="136"/>
                  </a:cubicBezTo>
                  <a:cubicBezTo>
                    <a:pt x="10" y="92"/>
                    <a:pt x="10" y="49"/>
                    <a:pt x="10" y="5"/>
                  </a:cubicBezTo>
                  <a:cubicBezTo>
                    <a:pt x="10" y="0"/>
                    <a:pt x="7" y="1"/>
                    <a:pt x="5" y="1"/>
                  </a:cubicBezTo>
                  <a:cubicBezTo>
                    <a:pt x="1" y="1"/>
                    <a:pt x="0" y="1"/>
                    <a:pt x="0" y="5"/>
                  </a:cubicBezTo>
                  <a:cubicBezTo>
                    <a:pt x="0" y="79"/>
                    <a:pt x="0" y="154"/>
                    <a:pt x="0" y="228"/>
                  </a:cubicBezTo>
                  <a:cubicBezTo>
                    <a:pt x="0" y="232"/>
                    <a:pt x="1" y="233"/>
                    <a:pt x="4" y="233"/>
                  </a:cubicBezTo>
                  <a:cubicBezTo>
                    <a:pt x="8" y="233"/>
                    <a:pt x="10" y="233"/>
                    <a:pt x="10" y="228"/>
                  </a:cubicBezTo>
                  <a:cubicBezTo>
                    <a:pt x="10" y="209"/>
                    <a:pt x="10" y="190"/>
                    <a:pt x="10" y="171"/>
                  </a:cubicBezTo>
                  <a:cubicBezTo>
                    <a:pt x="9" y="154"/>
                    <a:pt x="17" y="141"/>
                    <a:pt x="30" y="131"/>
                  </a:cubicBezTo>
                  <a:cubicBezTo>
                    <a:pt x="31" y="129"/>
                    <a:pt x="33" y="128"/>
                    <a:pt x="36" y="129"/>
                  </a:cubicBezTo>
                  <a:cubicBezTo>
                    <a:pt x="38" y="133"/>
                    <a:pt x="37" y="138"/>
                    <a:pt x="36" y="143"/>
                  </a:cubicBezTo>
                  <a:cubicBezTo>
                    <a:pt x="34" y="147"/>
                    <a:pt x="33" y="152"/>
                    <a:pt x="32" y="156"/>
                  </a:cubicBezTo>
                  <a:cubicBezTo>
                    <a:pt x="30" y="163"/>
                    <a:pt x="29" y="170"/>
                    <a:pt x="32" y="178"/>
                  </a:cubicBezTo>
                  <a:cubicBezTo>
                    <a:pt x="32" y="181"/>
                    <a:pt x="33" y="184"/>
                    <a:pt x="35" y="186"/>
                  </a:cubicBezTo>
                  <a:cubicBezTo>
                    <a:pt x="36" y="188"/>
                    <a:pt x="37" y="189"/>
                    <a:pt x="38" y="190"/>
                  </a:cubicBezTo>
                  <a:cubicBezTo>
                    <a:pt x="39" y="192"/>
                    <a:pt x="41" y="193"/>
                    <a:pt x="43" y="195"/>
                  </a:cubicBezTo>
                  <a:cubicBezTo>
                    <a:pt x="44" y="195"/>
                    <a:pt x="45" y="195"/>
                    <a:pt x="45" y="196"/>
                  </a:cubicBezTo>
                  <a:cubicBezTo>
                    <a:pt x="48" y="198"/>
                    <a:pt x="51" y="199"/>
                    <a:pt x="55" y="200"/>
                  </a:cubicBezTo>
                  <a:cubicBezTo>
                    <a:pt x="69" y="201"/>
                    <a:pt x="82" y="198"/>
                    <a:pt x="93" y="188"/>
                  </a:cubicBezTo>
                  <a:cubicBezTo>
                    <a:pt x="105" y="175"/>
                    <a:pt x="111" y="159"/>
                    <a:pt x="113" y="142"/>
                  </a:cubicBezTo>
                  <a:cubicBezTo>
                    <a:pt x="115" y="137"/>
                    <a:pt x="114" y="133"/>
                    <a:pt x="114" y="129"/>
                  </a:cubicBezTo>
                  <a:close/>
                  <a:moveTo>
                    <a:pt x="73" y="106"/>
                  </a:moveTo>
                  <a:cubicBezTo>
                    <a:pt x="72" y="107"/>
                    <a:pt x="71" y="108"/>
                    <a:pt x="70" y="109"/>
                  </a:cubicBezTo>
                  <a:cubicBezTo>
                    <a:pt x="71" y="108"/>
                    <a:pt x="72" y="107"/>
                    <a:pt x="73" y="106"/>
                  </a:cubicBezTo>
                  <a:cubicBezTo>
                    <a:pt x="73" y="105"/>
                    <a:pt x="73" y="103"/>
                    <a:pt x="73" y="102"/>
                  </a:cubicBezTo>
                  <a:cubicBezTo>
                    <a:pt x="73" y="103"/>
                    <a:pt x="73" y="105"/>
                    <a:pt x="73" y="106"/>
                  </a:cubicBezTo>
                  <a:close/>
                  <a:moveTo>
                    <a:pt x="56" y="100"/>
                  </a:moveTo>
                  <a:cubicBezTo>
                    <a:pt x="56" y="100"/>
                    <a:pt x="57" y="99"/>
                    <a:pt x="57" y="99"/>
                  </a:cubicBezTo>
                  <a:cubicBezTo>
                    <a:pt x="57" y="99"/>
                    <a:pt x="56" y="100"/>
                    <a:pt x="56" y="100"/>
                  </a:cubicBezTo>
                  <a:cubicBezTo>
                    <a:pt x="56" y="100"/>
                    <a:pt x="55" y="100"/>
                    <a:pt x="55" y="99"/>
                  </a:cubicBezTo>
                  <a:cubicBezTo>
                    <a:pt x="54" y="99"/>
                    <a:pt x="54" y="99"/>
                    <a:pt x="54" y="98"/>
                  </a:cubicBezTo>
                  <a:cubicBezTo>
                    <a:pt x="54" y="99"/>
                    <a:pt x="54" y="99"/>
                    <a:pt x="55" y="99"/>
                  </a:cubicBezTo>
                  <a:cubicBezTo>
                    <a:pt x="55" y="100"/>
                    <a:pt x="56" y="100"/>
                    <a:pt x="56" y="100"/>
                  </a:cubicBezTo>
                  <a:close/>
                  <a:moveTo>
                    <a:pt x="50" y="131"/>
                  </a:moveTo>
                  <a:cubicBezTo>
                    <a:pt x="50" y="131"/>
                    <a:pt x="50" y="131"/>
                    <a:pt x="50" y="131"/>
                  </a:cubicBezTo>
                  <a:cubicBezTo>
                    <a:pt x="50" y="131"/>
                    <a:pt x="50" y="131"/>
                    <a:pt x="50" y="131"/>
                  </a:cubicBezTo>
                  <a:close/>
                  <a:moveTo>
                    <a:pt x="54" y="133"/>
                  </a:moveTo>
                  <a:cubicBezTo>
                    <a:pt x="54" y="132"/>
                    <a:pt x="54" y="132"/>
                    <a:pt x="53" y="131"/>
                  </a:cubicBezTo>
                  <a:cubicBezTo>
                    <a:pt x="54" y="132"/>
                    <a:pt x="54" y="132"/>
                    <a:pt x="54" y="133"/>
                  </a:cubicBezTo>
                  <a:close/>
                  <a:moveTo>
                    <a:pt x="53" y="78"/>
                  </a:moveTo>
                  <a:cubicBezTo>
                    <a:pt x="53" y="79"/>
                    <a:pt x="53" y="79"/>
                    <a:pt x="53" y="79"/>
                  </a:cubicBezTo>
                  <a:cubicBezTo>
                    <a:pt x="53" y="79"/>
                    <a:pt x="53" y="79"/>
                    <a:pt x="53" y="79"/>
                  </a:cubicBezTo>
                  <a:cubicBezTo>
                    <a:pt x="53" y="79"/>
                    <a:pt x="53" y="79"/>
                    <a:pt x="53" y="78"/>
                  </a:cubicBezTo>
                  <a:close/>
                  <a:moveTo>
                    <a:pt x="49" y="79"/>
                  </a:moveTo>
                  <a:cubicBezTo>
                    <a:pt x="49" y="79"/>
                    <a:pt x="49" y="79"/>
                    <a:pt x="49" y="79"/>
                  </a:cubicBezTo>
                  <a:cubicBezTo>
                    <a:pt x="49" y="79"/>
                    <a:pt x="49" y="79"/>
                    <a:pt x="49" y="79"/>
                  </a:cubicBezTo>
                  <a:close/>
                  <a:moveTo>
                    <a:pt x="34" y="82"/>
                  </a:moveTo>
                  <a:cubicBezTo>
                    <a:pt x="34" y="83"/>
                    <a:pt x="34" y="83"/>
                    <a:pt x="34" y="84"/>
                  </a:cubicBezTo>
                  <a:cubicBezTo>
                    <a:pt x="34" y="86"/>
                    <a:pt x="34" y="87"/>
                    <a:pt x="34" y="88"/>
                  </a:cubicBezTo>
                  <a:cubicBezTo>
                    <a:pt x="34" y="90"/>
                    <a:pt x="34" y="92"/>
                    <a:pt x="33" y="95"/>
                  </a:cubicBezTo>
                  <a:cubicBezTo>
                    <a:pt x="34" y="92"/>
                    <a:pt x="34" y="90"/>
                    <a:pt x="34" y="88"/>
                  </a:cubicBezTo>
                  <a:cubicBezTo>
                    <a:pt x="34" y="87"/>
                    <a:pt x="34" y="86"/>
                    <a:pt x="34" y="84"/>
                  </a:cubicBezTo>
                  <a:cubicBezTo>
                    <a:pt x="34" y="83"/>
                    <a:pt x="34" y="83"/>
                    <a:pt x="34" y="82"/>
                  </a:cubicBezTo>
                  <a:cubicBezTo>
                    <a:pt x="34" y="81"/>
                    <a:pt x="34" y="81"/>
                    <a:pt x="35" y="80"/>
                  </a:cubicBezTo>
                  <a:cubicBezTo>
                    <a:pt x="34" y="81"/>
                    <a:pt x="34" y="81"/>
                    <a:pt x="34" y="82"/>
                  </a:cubicBezTo>
                  <a:close/>
                  <a:moveTo>
                    <a:pt x="35" y="80"/>
                  </a:moveTo>
                  <a:cubicBezTo>
                    <a:pt x="36" y="80"/>
                    <a:pt x="36" y="79"/>
                    <a:pt x="37" y="79"/>
                  </a:cubicBezTo>
                  <a:cubicBezTo>
                    <a:pt x="37" y="79"/>
                    <a:pt x="38" y="78"/>
                    <a:pt x="38" y="77"/>
                  </a:cubicBezTo>
                  <a:cubicBezTo>
                    <a:pt x="38" y="78"/>
                    <a:pt x="37" y="79"/>
                    <a:pt x="37" y="79"/>
                  </a:cubicBezTo>
                  <a:cubicBezTo>
                    <a:pt x="37" y="79"/>
                    <a:pt x="37" y="79"/>
                    <a:pt x="37" y="79"/>
                  </a:cubicBezTo>
                  <a:cubicBezTo>
                    <a:pt x="37" y="79"/>
                    <a:pt x="37" y="79"/>
                    <a:pt x="37" y="79"/>
                  </a:cubicBezTo>
                  <a:cubicBezTo>
                    <a:pt x="36" y="79"/>
                    <a:pt x="36" y="80"/>
                    <a:pt x="35" y="80"/>
                  </a:cubicBezTo>
                  <a:close/>
                  <a:moveTo>
                    <a:pt x="42" y="142"/>
                  </a:moveTo>
                  <a:cubicBezTo>
                    <a:pt x="42" y="141"/>
                    <a:pt x="42" y="139"/>
                    <a:pt x="42" y="137"/>
                  </a:cubicBezTo>
                  <a:cubicBezTo>
                    <a:pt x="42" y="139"/>
                    <a:pt x="42" y="141"/>
                    <a:pt x="42" y="142"/>
                  </a:cubicBezTo>
                  <a:cubicBezTo>
                    <a:pt x="42" y="143"/>
                    <a:pt x="43" y="143"/>
                    <a:pt x="43" y="144"/>
                  </a:cubicBezTo>
                  <a:cubicBezTo>
                    <a:pt x="43" y="143"/>
                    <a:pt x="42" y="143"/>
                    <a:pt x="42" y="142"/>
                  </a:cubicBezTo>
                  <a:close/>
                  <a:moveTo>
                    <a:pt x="45" y="145"/>
                  </a:moveTo>
                  <a:cubicBezTo>
                    <a:pt x="45" y="145"/>
                    <a:pt x="45" y="145"/>
                    <a:pt x="45" y="145"/>
                  </a:cubicBezTo>
                  <a:cubicBezTo>
                    <a:pt x="45" y="145"/>
                    <a:pt x="45" y="145"/>
                    <a:pt x="45" y="145"/>
                  </a:cubicBezTo>
                  <a:cubicBezTo>
                    <a:pt x="45" y="145"/>
                    <a:pt x="45" y="145"/>
                    <a:pt x="45" y="145"/>
                  </a:cubicBezTo>
                  <a:close/>
                  <a:moveTo>
                    <a:pt x="47" y="144"/>
                  </a:moveTo>
                  <a:cubicBezTo>
                    <a:pt x="47" y="144"/>
                    <a:pt x="48" y="143"/>
                    <a:pt x="48" y="143"/>
                  </a:cubicBezTo>
                  <a:cubicBezTo>
                    <a:pt x="48" y="143"/>
                    <a:pt x="47" y="144"/>
                    <a:pt x="47" y="144"/>
                  </a:cubicBezTo>
                  <a:close/>
                  <a:moveTo>
                    <a:pt x="48" y="140"/>
                  </a:moveTo>
                  <a:cubicBezTo>
                    <a:pt x="48" y="139"/>
                    <a:pt x="48" y="138"/>
                    <a:pt x="48" y="138"/>
                  </a:cubicBezTo>
                  <a:cubicBezTo>
                    <a:pt x="48" y="138"/>
                    <a:pt x="48" y="139"/>
                    <a:pt x="48" y="140"/>
                  </a:cubicBezTo>
                  <a:close/>
                  <a:moveTo>
                    <a:pt x="48" y="133"/>
                  </a:moveTo>
                  <a:cubicBezTo>
                    <a:pt x="48" y="133"/>
                    <a:pt x="48" y="133"/>
                    <a:pt x="48" y="134"/>
                  </a:cubicBezTo>
                  <a:cubicBezTo>
                    <a:pt x="48" y="133"/>
                    <a:pt x="48" y="133"/>
                    <a:pt x="48" y="133"/>
                  </a:cubicBezTo>
                  <a:cubicBezTo>
                    <a:pt x="48" y="132"/>
                    <a:pt x="49" y="131"/>
                    <a:pt x="49" y="131"/>
                  </a:cubicBezTo>
                  <a:cubicBezTo>
                    <a:pt x="49" y="131"/>
                    <a:pt x="48" y="132"/>
                    <a:pt x="48" y="133"/>
                  </a:cubicBezTo>
                  <a:close/>
                  <a:moveTo>
                    <a:pt x="55" y="139"/>
                  </a:moveTo>
                  <a:cubicBezTo>
                    <a:pt x="55" y="138"/>
                    <a:pt x="55" y="138"/>
                    <a:pt x="55" y="137"/>
                  </a:cubicBezTo>
                  <a:cubicBezTo>
                    <a:pt x="55" y="138"/>
                    <a:pt x="55" y="138"/>
                    <a:pt x="55" y="139"/>
                  </a:cubicBezTo>
                  <a:cubicBezTo>
                    <a:pt x="57" y="142"/>
                    <a:pt x="59" y="143"/>
                    <a:pt x="62" y="142"/>
                  </a:cubicBezTo>
                  <a:cubicBezTo>
                    <a:pt x="59" y="143"/>
                    <a:pt x="57" y="142"/>
                    <a:pt x="55" y="139"/>
                  </a:cubicBezTo>
                  <a:close/>
                  <a:moveTo>
                    <a:pt x="69" y="129"/>
                  </a:moveTo>
                  <a:cubicBezTo>
                    <a:pt x="67" y="129"/>
                    <a:pt x="66" y="129"/>
                    <a:pt x="66" y="129"/>
                  </a:cubicBezTo>
                  <a:cubicBezTo>
                    <a:pt x="65" y="130"/>
                    <a:pt x="65" y="131"/>
                    <a:pt x="64" y="132"/>
                  </a:cubicBezTo>
                  <a:cubicBezTo>
                    <a:pt x="64" y="132"/>
                    <a:pt x="64" y="133"/>
                    <a:pt x="64" y="134"/>
                  </a:cubicBezTo>
                  <a:cubicBezTo>
                    <a:pt x="65" y="134"/>
                    <a:pt x="65" y="135"/>
                    <a:pt x="65" y="135"/>
                  </a:cubicBezTo>
                  <a:cubicBezTo>
                    <a:pt x="65" y="135"/>
                    <a:pt x="65" y="134"/>
                    <a:pt x="64" y="134"/>
                  </a:cubicBezTo>
                  <a:cubicBezTo>
                    <a:pt x="64" y="133"/>
                    <a:pt x="64" y="132"/>
                    <a:pt x="64" y="132"/>
                  </a:cubicBezTo>
                  <a:cubicBezTo>
                    <a:pt x="65" y="131"/>
                    <a:pt x="65" y="130"/>
                    <a:pt x="66" y="129"/>
                  </a:cubicBezTo>
                  <a:cubicBezTo>
                    <a:pt x="66" y="129"/>
                    <a:pt x="67" y="129"/>
                    <a:pt x="69" y="129"/>
                  </a:cubicBezTo>
                  <a:cubicBezTo>
                    <a:pt x="69" y="129"/>
                    <a:pt x="69" y="129"/>
                    <a:pt x="70" y="129"/>
                  </a:cubicBezTo>
                  <a:cubicBezTo>
                    <a:pt x="69" y="129"/>
                    <a:pt x="69" y="129"/>
                    <a:pt x="69" y="129"/>
                  </a:cubicBezTo>
                  <a:close/>
                  <a:moveTo>
                    <a:pt x="75" y="128"/>
                  </a:moveTo>
                  <a:cubicBezTo>
                    <a:pt x="78" y="126"/>
                    <a:pt x="78" y="124"/>
                    <a:pt x="76" y="120"/>
                  </a:cubicBezTo>
                  <a:cubicBezTo>
                    <a:pt x="76" y="119"/>
                    <a:pt x="75" y="118"/>
                    <a:pt x="74" y="117"/>
                  </a:cubicBezTo>
                  <a:cubicBezTo>
                    <a:pt x="75" y="118"/>
                    <a:pt x="76" y="119"/>
                    <a:pt x="76" y="120"/>
                  </a:cubicBezTo>
                  <a:cubicBezTo>
                    <a:pt x="78" y="124"/>
                    <a:pt x="78" y="126"/>
                    <a:pt x="75" y="128"/>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600"/>
            </a:p>
          </p:txBody>
        </p:sp>
        <p:sp>
          <p:nvSpPr>
            <p:cNvPr id="47" name="Freeform 125">
              <a:extLst>
                <a:ext uri="{FF2B5EF4-FFF2-40B4-BE49-F238E27FC236}">
                  <a16:creationId xmlns:a16="http://schemas.microsoft.com/office/drawing/2014/main" id="{74A40649-266C-777E-31BC-1405E7AFBF8D}"/>
                </a:ext>
              </a:extLst>
            </p:cNvPr>
            <p:cNvSpPr>
              <a:spLocks/>
            </p:cNvSpPr>
            <p:nvPr/>
          </p:nvSpPr>
          <p:spPr bwMode="auto">
            <a:xfrm>
              <a:off x="2433148" y="4123117"/>
              <a:ext cx="525568" cy="690044"/>
            </a:xfrm>
            <a:custGeom>
              <a:avLst/>
              <a:gdLst>
                <a:gd name="T0" fmla="*/ 17 w 141"/>
                <a:gd name="T1" fmla="*/ 89 h 180"/>
                <a:gd name="T2" fmla="*/ 30 w 141"/>
                <a:gd name="T3" fmla="*/ 69 h 180"/>
                <a:gd name="T4" fmla="*/ 38 w 141"/>
                <a:gd name="T5" fmla="*/ 60 h 180"/>
                <a:gd name="T6" fmla="*/ 20 w 141"/>
                <a:gd name="T7" fmla="*/ 64 h 180"/>
                <a:gd name="T8" fmla="*/ 0 w 141"/>
                <a:gd name="T9" fmla="*/ 79 h 180"/>
                <a:gd name="T10" fmla="*/ 20 w 141"/>
                <a:gd name="T11" fmla="*/ 34 h 180"/>
                <a:gd name="T12" fmla="*/ 45 w 141"/>
                <a:gd name="T13" fmla="*/ 41 h 180"/>
                <a:gd name="T14" fmla="*/ 37 w 141"/>
                <a:gd name="T15" fmla="*/ 22 h 180"/>
                <a:gd name="T16" fmla="*/ 70 w 141"/>
                <a:gd name="T17" fmla="*/ 25 h 180"/>
                <a:gd name="T18" fmla="*/ 113 w 141"/>
                <a:gd name="T19" fmla="*/ 4 h 180"/>
                <a:gd name="T20" fmla="*/ 117 w 141"/>
                <a:gd name="T21" fmla="*/ 4 h 180"/>
                <a:gd name="T22" fmla="*/ 125 w 141"/>
                <a:gd name="T23" fmla="*/ 6 h 180"/>
                <a:gd name="T24" fmla="*/ 121 w 141"/>
                <a:gd name="T25" fmla="*/ 15 h 180"/>
                <a:gd name="T26" fmla="*/ 103 w 141"/>
                <a:gd name="T27" fmla="*/ 24 h 180"/>
                <a:gd name="T28" fmla="*/ 114 w 141"/>
                <a:gd name="T29" fmla="*/ 42 h 180"/>
                <a:gd name="T30" fmla="*/ 97 w 141"/>
                <a:gd name="T31" fmla="*/ 46 h 180"/>
                <a:gd name="T32" fmla="*/ 71 w 141"/>
                <a:gd name="T33" fmla="*/ 45 h 180"/>
                <a:gd name="T34" fmla="*/ 79 w 141"/>
                <a:gd name="T35" fmla="*/ 57 h 180"/>
                <a:gd name="T36" fmla="*/ 65 w 141"/>
                <a:gd name="T37" fmla="*/ 70 h 180"/>
                <a:gd name="T38" fmla="*/ 80 w 141"/>
                <a:gd name="T39" fmla="*/ 61 h 180"/>
                <a:gd name="T40" fmla="*/ 84 w 141"/>
                <a:gd name="T41" fmla="*/ 58 h 180"/>
                <a:gd name="T42" fmla="*/ 77 w 141"/>
                <a:gd name="T43" fmla="*/ 53 h 180"/>
                <a:gd name="T44" fmla="*/ 79 w 141"/>
                <a:gd name="T45" fmla="*/ 44 h 180"/>
                <a:gd name="T46" fmla="*/ 95 w 141"/>
                <a:gd name="T47" fmla="*/ 50 h 180"/>
                <a:gd name="T48" fmla="*/ 123 w 141"/>
                <a:gd name="T49" fmla="*/ 59 h 180"/>
                <a:gd name="T50" fmla="*/ 81 w 141"/>
                <a:gd name="T51" fmla="*/ 85 h 180"/>
                <a:gd name="T52" fmla="*/ 64 w 141"/>
                <a:gd name="T53" fmla="*/ 93 h 180"/>
                <a:gd name="T54" fmla="*/ 50 w 141"/>
                <a:gd name="T55" fmla="*/ 121 h 180"/>
                <a:gd name="T56" fmla="*/ 58 w 141"/>
                <a:gd name="T57" fmla="*/ 120 h 180"/>
                <a:gd name="T58" fmla="*/ 39 w 141"/>
                <a:gd name="T59" fmla="*/ 148 h 180"/>
                <a:gd name="T60" fmla="*/ 50 w 141"/>
                <a:gd name="T61" fmla="*/ 141 h 180"/>
                <a:gd name="T62" fmla="*/ 56 w 141"/>
                <a:gd name="T63" fmla="*/ 130 h 180"/>
                <a:gd name="T64" fmla="*/ 68 w 141"/>
                <a:gd name="T65" fmla="*/ 130 h 180"/>
                <a:gd name="T66" fmla="*/ 78 w 141"/>
                <a:gd name="T67" fmla="*/ 129 h 180"/>
                <a:gd name="T68" fmla="*/ 68 w 141"/>
                <a:gd name="T69" fmla="*/ 126 h 180"/>
                <a:gd name="T70" fmla="*/ 69 w 141"/>
                <a:gd name="T71" fmla="*/ 97 h 180"/>
                <a:gd name="T72" fmla="*/ 84 w 141"/>
                <a:gd name="T73" fmla="*/ 92 h 180"/>
                <a:gd name="T74" fmla="*/ 109 w 141"/>
                <a:gd name="T75" fmla="*/ 67 h 180"/>
                <a:gd name="T76" fmla="*/ 137 w 141"/>
                <a:gd name="T77" fmla="*/ 75 h 180"/>
                <a:gd name="T78" fmla="*/ 140 w 141"/>
                <a:gd name="T79" fmla="*/ 80 h 180"/>
                <a:gd name="T80" fmla="*/ 137 w 141"/>
                <a:gd name="T81" fmla="*/ 85 h 180"/>
                <a:gd name="T82" fmla="*/ 131 w 141"/>
                <a:gd name="T83" fmla="*/ 89 h 180"/>
                <a:gd name="T84" fmla="*/ 112 w 141"/>
                <a:gd name="T85" fmla="*/ 80 h 180"/>
                <a:gd name="T86" fmla="*/ 117 w 141"/>
                <a:gd name="T87" fmla="*/ 84 h 180"/>
                <a:gd name="T88" fmla="*/ 111 w 141"/>
                <a:gd name="T89" fmla="*/ 112 h 180"/>
                <a:gd name="T90" fmla="*/ 93 w 141"/>
                <a:gd name="T91" fmla="*/ 114 h 180"/>
                <a:gd name="T92" fmla="*/ 104 w 141"/>
                <a:gd name="T93" fmla="*/ 98 h 180"/>
                <a:gd name="T94" fmla="*/ 89 w 141"/>
                <a:gd name="T95" fmla="*/ 116 h 180"/>
                <a:gd name="T96" fmla="*/ 103 w 141"/>
                <a:gd name="T97" fmla="*/ 131 h 180"/>
                <a:gd name="T98" fmla="*/ 56 w 141"/>
                <a:gd name="T99" fmla="*/ 174 h 180"/>
                <a:gd name="T100" fmla="*/ 2 w 141"/>
                <a:gd name="T101" fmla="*/ 97 h 180"/>
                <a:gd name="T102" fmla="*/ 17 w 141"/>
                <a:gd name="T103" fmla="*/ 8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1" h="180">
                  <a:moveTo>
                    <a:pt x="17" y="82"/>
                  </a:moveTo>
                  <a:cubicBezTo>
                    <a:pt x="17" y="85"/>
                    <a:pt x="17" y="87"/>
                    <a:pt x="17" y="89"/>
                  </a:cubicBezTo>
                  <a:cubicBezTo>
                    <a:pt x="20" y="80"/>
                    <a:pt x="23" y="73"/>
                    <a:pt x="34" y="71"/>
                  </a:cubicBezTo>
                  <a:cubicBezTo>
                    <a:pt x="33" y="70"/>
                    <a:pt x="32" y="70"/>
                    <a:pt x="30" y="69"/>
                  </a:cubicBezTo>
                  <a:cubicBezTo>
                    <a:pt x="34" y="67"/>
                    <a:pt x="36" y="64"/>
                    <a:pt x="39" y="62"/>
                  </a:cubicBezTo>
                  <a:cubicBezTo>
                    <a:pt x="39" y="61"/>
                    <a:pt x="38" y="61"/>
                    <a:pt x="38" y="60"/>
                  </a:cubicBezTo>
                  <a:cubicBezTo>
                    <a:pt x="34" y="63"/>
                    <a:pt x="30" y="66"/>
                    <a:pt x="25" y="70"/>
                  </a:cubicBezTo>
                  <a:cubicBezTo>
                    <a:pt x="23" y="67"/>
                    <a:pt x="22" y="66"/>
                    <a:pt x="20" y="64"/>
                  </a:cubicBezTo>
                  <a:cubicBezTo>
                    <a:pt x="22" y="70"/>
                    <a:pt x="19" y="73"/>
                    <a:pt x="14" y="75"/>
                  </a:cubicBezTo>
                  <a:cubicBezTo>
                    <a:pt x="10" y="77"/>
                    <a:pt x="5" y="78"/>
                    <a:pt x="0" y="79"/>
                  </a:cubicBezTo>
                  <a:cubicBezTo>
                    <a:pt x="0" y="69"/>
                    <a:pt x="2" y="62"/>
                    <a:pt x="6" y="54"/>
                  </a:cubicBezTo>
                  <a:cubicBezTo>
                    <a:pt x="10" y="47"/>
                    <a:pt x="15" y="40"/>
                    <a:pt x="20" y="34"/>
                  </a:cubicBezTo>
                  <a:cubicBezTo>
                    <a:pt x="25" y="28"/>
                    <a:pt x="30" y="28"/>
                    <a:pt x="36" y="33"/>
                  </a:cubicBezTo>
                  <a:cubicBezTo>
                    <a:pt x="39" y="36"/>
                    <a:pt x="42" y="38"/>
                    <a:pt x="45" y="41"/>
                  </a:cubicBezTo>
                  <a:cubicBezTo>
                    <a:pt x="45" y="37"/>
                    <a:pt x="42" y="34"/>
                    <a:pt x="39" y="32"/>
                  </a:cubicBezTo>
                  <a:cubicBezTo>
                    <a:pt x="35" y="29"/>
                    <a:pt x="35" y="26"/>
                    <a:pt x="37" y="22"/>
                  </a:cubicBezTo>
                  <a:cubicBezTo>
                    <a:pt x="41" y="14"/>
                    <a:pt x="52" y="9"/>
                    <a:pt x="61" y="11"/>
                  </a:cubicBezTo>
                  <a:cubicBezTo>
                    <a:pt x="67" y="13"/>
                    <a:pt x="69" y="16"/>
                    <a:pt x="70" y="25"/>
                  </a:cubicBezTo>
                  <a:cubicBezTo>
                    <a:pt x="85" y="23"/>
                    <a:pt x="98" y="15"/>
                    <a:pt x="111" y="8"/>
                  </a:cubicBezTo>
                  <a:cubicBezTo>
                    <a:pt x="112" y="8"/>
                    <a:pt x="113" y="5"/>
                    <a:pt x="113" y="4"/>
                  </a:cubicBezTo>
                  <a:cubicBezTo>
                    <a:pt x="114" y="2"/>
                    <a:pt x="115" y="1"/>
                    <a:pt x="115" y="0"/>
                  </a:cubicBezTo>
                  <a:cubicBezTo>
                    <a:pt x="116" y="1"/>
                    <a:pt x="117" y="3"/>
                    <a:pt x="117" y="4"/>
                  </a:cubicBezTo>
                  <a:cubicBezTo>
                    <a:pt x="118" y="4"/>
                    <a:pt x="118" y="5"/>
                    <a:pt x="118" y="4"/>
                  </a:cubicBezTo>
                  <a:cubicBezTo>
                    <a:pt x="120" y="5"/>
                    <a:pt x="123" y="5"/>
                    <a:pt x="125" y="6"/>
                  </a:cubicBezTo>
                  <a:cubicBezTo>
                    <a:pt x="124" y="8"/>
                    <a:pt x="123" y="10"/>
                    <a:pt x="121" y="12"/>
                  </a:cubicBezTo>
                  <a:cubicBezTo>
                    <a:pt x="121" y="12"/>
                    <a:pt x="121" y="14"/>
                    <a:pt x="121" y="15"/>
                  </a:cubicBezTo>
                  <a:cubicBezTo>
                    <a:pt x="120" y="15"/>
                    <a:pt x="118" y="16"/>
                    <a:pt x="117" y="15"/>
                  </a:cubicBezTo>
                  <a:cubicBezTo>
                    <a:pt x="113" y="15"/>
                    <a:pt x="103" y="20"/>
                    <a:pt x="103" y="24"/>
                  </a:cubicBezTo>
                  <a:cubicBezTo>
                    <a:pt x="103" y="26"/>
                    <a:pt x="104" y="28"/>
                    <a:pt x="105" y="30"/>
                  </a:cubicBezTo>
                  <a:cubicBezTo>
                    <a:pt x="108" y="34"/>
                    <a:pt x="111" y="38"/>
                    <a:pt x="114" y="42"/>
                  </a:cubicBezTo>
                  <a:cubicBezTo>
                    <a:pt x="116" y="45"/>
                    <a:pt x="115" y="47"/>
                    <a:pt x="111" y="48"/>
                  </a:cubicBezTo>
                  <a:cubicBezTo>
                    <a:pt x="106" y="50"/>
                    <a:pt x="101" y="49"/>
                    <a:pt x="97" y="46"/>
                  </a:cubicBezTo>
                  <a:cubicBezTo>
                    <a:pt x="92" y="45"/>
                    <a:pt x="88" y="42"/>
                    <a:pt x="83" y="41"/>
                  </a:cubicBezTo>
                  <a:cubicBezTo>
                    <a:pt x="79" y="39"/>
                    <a:pt x="74" y="41"/>
                    <a:pt x="71" y="45"/>
                  </a:cubicBezTo>
                  <a:cubicBezTo>
                    <a:pt x="68" y="48"/>
                    <a:pt x="69" y="52"/>
                    <a:pt x="73" y="54"/>
                  </a:cubicBezTo>
                  <a:cubicBezTo>
                    <a:pt x="75" y="55"/>
                    <a:pt x="77" y="56"/>
                    <a:pt x="79" y="57"/>
                  </a:cubicBezTo>
                  <a:cubicBezTo>
                    <a:pt x="74" y="62"/>
                    <a:pt x="70" y="69"/>
                    <a:pt x="61" y="67"/>
                  </a:cubicBezTo>
                  <a:cubicBezTo>
                    <a:pt x="63" y="69"/>
                    <a:pt x="63" y="69"/>
                    <a:pt x="65" y="70"/>
                  </a:cubicBezTo>
                  <a:cubicBezTo>
                    <a:pt x="62" y="71"/>
                    <a:pt x="60" y="72"/>
                    <a:pt x="58" y="73"/>
                  </a:cubicBezTo>
                  <a:cubicBezTo>
                    <a:pt x="63" y="74"/>
                    <a:pt x="64" y="73"/>
                    <a:pt x="80" y="61"/>
                  </a:cubicBezTo>
                  <a:cubicBezTo>
                    <a:pt x="81" y="64"/>
                    <a:pt x="82" y="67"/>
                    <a:pt x="82" y="69"/>
                  </a:cubicBezTo>
                  <a:cubicBezTo>
                    <a:pt x="83" y="66"/>
                    <a:pt x="83" y="62"/>
                    <a:pt x="84" y="58"/>
                  </a:cubicBezTo>
                  <a:cubicBezTo>
                    <a:pt x="84" y="57"/>
                    <a:pt x="83" y="56"/>
                    <a:pt x="82" y="55"/>
                  </a:cubicBezTo>
                  <a:cubicBezTo>
                    <a:pt x="80" y="54"/>
                    <a:pt x="78" y="54"/>
                    <a:pt x="77" y="53"/>
                  </a:cubicBezTo>
                  <a:cubicBezTo>
                    <a:pt x="76" y="51"/>
                    <a:pt x="74" y="49"/>
                    <a:pt x="74" y="48"/>
                  </a:cubicBezTo>
                  <a:cubicBezTo>
                    <a:pt x="75" y="46"/>
                    <a:pt x="77" y="45"/>
                    <a:pt x="79" y="44"/>
                  </a:cubicBezTo>
                  <a:cubicBezTo>
                    <a:pt x="81" y="44"/>
                    <a:pt x="83" y="45"/>
                    <a:pt x="84" y="45"/>
                  </a:cubicBezTo>
                  <a:cubicBezTo>
                    <a:pt x="88" y="47"/>
                    <a:pt x="92" y="48"/>
                    <a:pt x="95" y="50"/>
                  </a:cubicBezTo>
                  <a:cubicBezTo>
                    <a:pt x="102" y="53"/>
                    <a:pt x="109" y="53"/>
                    <a:pt x="116" y="52"/>
                  </a:cubicBezTo>
                  <a:cubicBezTo>
                    <a:pt x="122" y="50"/>
                    <a:pt x="124" y="52"/>
                    <a:pt x="123" y="59"/>
                  </a:cubicBezTo>
                  <a:cubicBezTo>
                    <a:pt x="105" y="55"/>
                    <a:pt x="94" y="60"/>
                    <a:pt x="85" y="77"/>
                  </a:cubicBezTo>
                  <a:cubicBezTo>
                    <a:pt x="84" y="79"/>
                    <a:pt x="83" y="82"/>
                    <a:pt x="81" y="85"/>
                  </a:cubicBezTo>
                  <a:cubicBezTo>
                    <a:pt x="80" y="88"/>
                    <a:pt x="79" y="89"/>
                    <a:pt x="75" y="88"/>
                  </a:cubicBezTo>
                  <a:cubicBezTo>
                    <a:pt x="69" y="85"/>
                    <a:pt x="66" y="86"/>
                    <a:pt x="64" y="93"/>
                  </a:cubicBezTo>
                  <a:cubicBezTo>
                    <a:pt x="63" y="99"/>
                    <a:pt x="62" y="104"/>
                    <a:pt x="61" y="110"/>
                  </a:cubicBezTo>
                  <a:cubicBezTo>
                    <a:pt x="60" y="116"/>
                    <a:pt x="57" y="120"/>
                    <a:pt x="50" y="121"/>
                  </a:cubicBezTo>
                  <a:cubicBezTo>
                    <a:pt x="50" y="122"/>
                    <a:pt x="50" y="122"/>
                    <a:pt x="51" y="123"/>
                  </a:cubicBezTo>
                  <a:cubicBezTo>
                    <a:pt x="53" y="122"/>
                    <a:pt x="55" y="121"/>
                    <a:pt x="58" y="120"/>
                  </a:cubicBezTo>
                  <a:cubicBezTo>
                    <a:pt x="55" y="126"/>
                    <a:pt x="52" y="131"/>
                    <a:pt x="49" y="136"/>
                  </a:cubicBezTo>
                  <a:cubicBezTo>
                    <a:pt x="46" y="140"/>
                    <a:pt x="42" y="144"/>
                    <a:pt x="39" y="148"/>
                  </a:cubicBezTo>
                  <a:cubicBezTo>
                    <a:pt x="39" y="149"/>
                    <a:pt x="39" y="149"/>
                    <a:pt x="40" y="149"/>
                  </a:cubicBezTo>
                  <a:cubicBezTo>
                    <a:pt x="43" y="147"/>
                    <a:pt x="47" y="144"/>
                    <a:pt x="50" y="141"/>
                  </a:cubicBezTo>
                  <a:cubicBezTo>
                    <a:pt x="51" y="141"/>
                    <a:pt x="51" y="142"/>
                    <a:pt x="51" y="142"/>
                  </a:cubicBezTo>
                  <a:cubicBezTo>
                    <a:pt x="53" y="138"/>
                    <a:pt x="54" y="134"/>
                    <a:pt x="56" y="130"/>
                  </a:cubicBezTo>
                  <a:cubicBezTo>
                    <a:pt x="59" y="124"/>
                    <a:pt x="62" y="123"/>
                    <a:pt x="67" y="128"/>
                  </a:cubicBezTo>
                  <a:cubicBezTo>
                    <a:pt x="67" y="129"/>
                    <a:pt x="68" y="130"/>
                    <a:pt x="68" y="130"/>
                  </a:cubicBezTo>
                  <a:cubicBezTo>
                    <a:pt x="72" y="130"/>
                    <a:pt x="75" y="130"/>
                    <a:pt x="78" y="129"/>
                  </a:cubicBezTo>
                  <a:cubicBezTo>
                    <a:pt x="78" y="129"/>
                    <a:pt x="78" y="129"/>
                    <a:pt x="78" y="129"/>
                  </a:cubicBezTo>
                  <a:cubicBezTo>
                    <a:pt x="78" y="128"/>
                    <a:pt x="77" y="128"/>
                    <a:pt x="76" y="128"/>
                  </a:cubicBezTo>
                  <a:cubicBezTo>
                    <a:pt x="73" y="127"/>
                    <a:pt x="70" y="127"/>
                    <a:pt x="68" y="126"/>
                  </a:cubicBezTo>
                  <a:cubicBezTo>
                    <a:pt x="64" y="124"/>
                    <a:pt x="62" y="121"/>
                    <a:pt x="64" y="117"/>
                  </a:cubicBezTo>
                  <a:cubicBezTo>
                    <a:pt x="66" y="110"/>
                    <a:pt x="67" y="104"/>
                    <a:pt x="69" y="97"/>
                  </a:cubicBezTo>
                  <a:cubicBezTo>
                    <a:pt x="70" y="93"/>
                    <a:pt x="73" y="92"/>
                    <a:pt x="76" y="94"/>
                  </a:cubicBezTo>
                  <a:cubicBezTo>
                    <a:pt x="79" y="96"/>
                    <a:pt x="82" y="95"/>
                    <a:pt x="84" y="92"/>
                  </a:cubicBezTo>
                  <a:cubicBezTo>
                    <a:pt x="88" y="87"/>
                    <a:pt x="92" y="81"/>
                    <a:pt x="96" y="76"/>
                  </a:cubicBezTo>
                  <a:cubicBezTo>
                    <a:pt x="100" y="73"/>
                    <a:pt x="104" y="69"/>
                    <a:pt x="109" y="67"/>
                  </a:cubicBezTo>
                  <a:cubicBezTo>
                    <a:pt x="117" y="63"/>
                    <a:pt x="120" y="65"/>
                    <a:pt x="125" y="72"/>
                  </a:cubicBezTo>
                  <a:cubicBezTo>
                    <a:pt x="129" y="76"/>
                    <a:pt x="131" y="77"/>
                    <a:pt x="137" y="75"/>
                  </a:cubicBezTo>
                  <a:cubicBezTo>
                    <a:pt x="138" y="74"/>
                    <a:pt x="140" y="75"/>
                    <a:pt x="140" y="75"/>
                  </a:cubicBezTo>
                  <a:cubicBezTo>
                    <a:pt x="140" y="77"/>
                    <a:pt x="141" y="79"/>
                    <a:pt x="140" y="80"/>
                  </a:cubicBezTo>
                  <a:cubicBezTo>
                    <a:pt x="139" y="81"/>
                    <a:pt x="137" y="81"/>
                    <a:pt x="135" y="82"/>
                  </a:cubicBezTo>
                  <a:cubicBezTo>
                    <a:pt x="135" y="83"/>
                    <a:pt x="136" y="84"/>
                    <a:pt x="137" y="85"/>
                  </a:cubicBezTo>
                  <a:cubicBezTo>
                    <a:pt x="137" y="87"/>
                    <a:pt x="138" y="90"/>
                    <a:pt x="137" y="91"/>
                  </a:cubicBezTo>
                  <a:cubicBezTo>
                    <a:pt x="135" y="93"/>
                    <a:pt x="133" y="91"/>
                    <a:pt x="131" y="89"/>
                  </a:cubicBezTo>
                  <a:cubicBezTo>
                    <a:pt x="129" y="86"/>
                    <a:pt x="127" y="83"/>
                    <a:pt x="124" y="82"/>
                  </a:cubicBezTo>
                  <a:cubicBezTo>
                    <a:pt x="120" y="80"/>
                    <a:pt x="116" y="80"/>
                    <a:pt x="112" y="80"/>
                  </a:cubicBezTo>
                  <a:cubicBezTo>
                    <a:pt x="112" y="80"/>
                    <a:pt x="112" y="81"/>
                    <a:pt x="112" y="81"/>
                  </a:cubicBezTo>
                  <a:cubicBezTo>
                    <a:pt x="114" y="82"/>
                    <a:pt x="117" y="83"/>
                    <a:pt x="117" y="84"/>
                  </a:cubicBezTo>
                  <a:cubicBezTo>
                    <a:pt x="118" y="85"/>
                    <a:pt x="117" y="88"/>
                    <a:pt x="117" y="90"/>
                  </a:cubicBezTo>
                  <a:cubicBezTo>
                    <a:pt x="115" y="97"/>
                    <a:pt x="113" y="105"/>
                    <a:pt x="111" y="112"/>
                  </a:cubicBezTo>
                  <a:cubicBezTo>
                    <a:pt x="108" y="119"/>
                    <a:pt x="107" y="120"/>
                    <a:pt x="100" y="117"/>
                  </a:cubicBezTo>
                  <a:cubicBezTo>
                    <a:pt x="97" y="116"/>
                    <a:pt x="95" y="115"/>
                    <a:pt x="93" y="114"/>
                  </a:cubicBezTo>
                  <a:cubicBezTo>
                    <a:pt x="87" y="110"/>
                    <a:pt x="87" y="104"/>
                    <a:pt x="93" y="101"/>
                  </a:cubicBezTo>
                  <a:cubicBezTo>
                    <a:pt x="97" y="99"/>
                    <a:pt x="101" y="99"/>
                    <a:pt x="104" y="98"/>
                  </a:cubicBezTo>
                  <a:cubicBezTo>
                    <a:pt x="99" y="95"/>
                    <a:pt x="88" y="98"/>
                    <a:pt x="85" y="104"/>
                  </a:cubicBezTo>
                  <a:cubicBezTo>
                    <a:pt x="83" y="108"/>
                    <a:pt x="85" y="113"/>
                    <a:pt x="89" y="116"/>
                  </a:cubicBezTo>
                  <a:cubicBezTo>
                    <a:pt x="92" y="117"/>
                    <a:pt x="95" y="118"/>
                    <a:pt x="98" y="120"/>
                  </a:cubicBezTo>
                  <a:cubicBezTo>
                    <a:pt x="104" y="122"/>
                    <a:pt x="105" y="126"/>
                    <a:pt x="103" y="131"/>
                  </a:cubicBezTo>
                  <a:cubicBezTo>
                    <a:pt x="102" y="132"/>
                    <a:pt x="102" y="133"/>
                    <a:pt x="102" y="133"/>
                  </a:cubicBezTo>
                  <a:cubicBezTo>
                    <a:pt x="90" y="150"/>
                    <a:pt x="76" y="166"/>
                    <a:pt x="56" y="174"/>
                  </a:cubicBezTo>
                  <a:cubicBezTo>
                    <a:pt x="39" y="180"/>
                    <a:pt x="29" y="179"/>
                    <a:pt x="21" y="158"/>
                  </a:cubicBezTo>
                  <a:cubicBezTo>
                    <a:pt x="13" y="138"/>
                    <a:pt x="8" y="117"/>
                    <a:pt x="2" y="97"/>
                  </a:cubicBezTo>
                  <a:cubicBezTo>
                    <a:pt x="1" y="93"/>
                    <a:pt x="2" y="91"/>
                    <a:pt x="5" y="89"/>
                  </a:cubicBezTo>
                  <a:cubicBezTo>
                    <a:pt x="9" y="87"/>
                    <a:pt x="13" y="84"/>
                    <a:pt x="17" y="8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48" name="Freeform 126">
              <a:extLst>
                <a:ext uri="{FF2B5EF4-FFF2-40B4-BE49-F238E27FC236}">
                  <a16:creationId xmlns:a16="http://schemas.microsoft.com/office/drawing/2014/main" id="{5F478D24-67F8-001B-431F-925B92884314}"/>
                </a:ext>
              </a:extLst>
            </p:cNvPr>
            <p:cNvSpPr>
              <a:spLocks/>
            </p:cNvSpPr>
            <p:nvPr/>
          </p:nvSpPr>
          <p:spPr bwMode="auto">
            <a:xfrm>
              <a:off x="2594573" y="4034450"/>
              <a:ext cx="153917" cy="169620"/>
            </a:xfrm>
            <a:custGeom>
              <a:avLst/>
              <a:gdLst>
                <a:gd name="T0" fmla="*/ 29 w 41"/>
                <a:gd name="T1" fmla="*/ 40 h 44"/>
                <a:gd name="T2" fmla="*/ 33 w 41"/>
                <a:gd name="T3" fmla="*/ 28 h 44"/>
                <a:gd name="T4" fmla="*/ 38 w 41"/>
                <a:gd name="T5" fmla="*/ 25 h 44"/>
                <a:gd name="T6" fmla="*/ 40 w 41"/>
                <a:gd name="T7" fmla="*/ 31 h 44"/>
                <a:gd name="T8" fmla="*/ 36 w 41"/>
                <a:gd name="T9" fmla="*/ 38 h 44"/>
                <a:gd name="T10" fmla="*/ 29 w 41"/>
                <a:gd name="T11" fmla="*/ 44 h 44"/>
                <a:gd name="T12" fmla="*/ 17 w 41"/>
                <a:gd name="T13" fmla="*/ 30 h 44"/>
                <a:gd name="T14" fmla="*/ 16 w 41"/>
                <a:gd name="T15" fmla="*/ 29 h 44"/>
                <a:gd name="T16" fmla="*/ 3 w 41"/>
                <a:gd name="T17" fmla="*/ 17 h 44"/>
                <a:gd name="T18" fmla="*/ 3 w 41"/>
                <a:gd name="T19" fmla="*/ 11 h 44"/>
                <a:gd name="T20" fmla="*/ 11 w 41"/>
                <a:gd name="T21" fmla="*/ 15 h 44"/>
                <a:gd name="T22" fmla="*/ 9 w 41"/>
                <a:gd name="T23" fmla="*/ 8 h 44"/>
                <a:gd name="T24" fmla="*/ 11 w 41"/>
                <a:gd name="T25" fmla="*/ 1 h 44"/>
                <a:gd name="T26" fmla="*/ 17 w 41"/>
                <a:gd name="T27" fmla="*/ 5 h 44"/>
                <a:gd name="T28" fmla="*/ 29 w 41"/>
                <a:gd name="T29" fmla="*/ 4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44">
                  <a:moveTo>
                    <a:pt x="29" y="40"/>
                  </a:moveTo>
                  <a:cubicBezTo>
                    <a:pt x="31" y="35"/>
                    <a:pt x="32" y="32"/>
                    <a:pt x="33" y="28"/>
                  </a:cubicBezTo>
                  <a:cubicBezTo>
                    <a:pt x="34" y="25"/>
                    <a:pt x="35" y="24"/>
                    <a:pt x="38" y="25"/>
                  </a:cubicBezTo>
                  <a:cubicBezTo>
                    <a:pt x="41" y="26"/>
                    <a:pt x="40" y="28"/>
                    <a:pt x="40" y="31"/>
                  </a:cubicBezTo>
                  <a:cubicBezTo>
                    <a:pt x="39" y="33"/>
                    <a:pt x="38" y="36"/>
                    <a:pt x="36" y="38"/>
                  </a:cubicBezTo>
                  <a:cubicBezTo>
                    <a:pt x="35" y="41"/>
                    <a:pt x="32" y="42"/>
                    <a:pt x="29" y="44"/>
                  </a:cubicBezTo>
                  <a:cubicBezTo>
                    <a:pt x="27" y="37"/>
                    <a:pt x="24" y="32"/>
                    <a:pt x="17" y="30"/>
                  </a:cubicBezTo>
                  <a:cubicBezTo>
                    <a:pt x="17" y="30"/>
                    <a:pt x="16" y="29"/>
                    <a:pt x="16" y="29"/>
                  </a:cubicBezTo>
                  <a:cubicBezTo>
                    <a:pt x="15" y="22"/>
                    <a:pt x="8" y="20"/>
                    <a:pt x="3" y="17"/>
                  </a:cubicBezTo>
                  <a:cubicBezTo>
                    <a:pt x="0" y="15"/>
                    <a:pt x="0" y="14"/>
                    <a:pt x="3" y="11"/>
                  </a:cubicBezTo>
                  <a:cubicBezTo>
                    <a:pt x="5" y="12"/>
                    <a:pt x="7" y="13"/>
                    <a:pt x="11" y="15"/>
                  </a:cubicBezTo>
                  <a:cubicBezTo>
                    <a:pt x="10" y="12"/>
                    <a:pt x="9" y="10"/>
                    <a:pt x="9" y="8"/>
                  </a:cubicBezTo>
                  <a:cubicBezTo>
                    <a:pt x="7" y="5"/>
                    <a:pt x="8" y="3"/>
                    <a:pt x="11" y="1"/>
                  </a:cubicBezTo>
                  <a:cubicBezTo>
                    <a:pt x="15" y="0"/>
                    <a:pt x="16" y="3"/>
                    <a:pt x="17" y="5"/>
                  </a:cubicBezTo>
                  <a:cubicBezTo>
                    <a:pt x="21" y="16"/>
                    <a:pt x="25" y="27"/>
                    <a:pt x="29" y="4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600"/>
            </a:p>
          </p:txBody>
        </p:sp>
      </p:grpSp>
      <p:sp>
        <p:nvSpPr>
          <p:cNvPr id="52" name="TextBox 51">
            <a:extLst>
              <a:ext uri="{FF2B5EF4-FFF2-40B4-BE49-F238E27FC236}">
                <a16:creationId xmlns:a16="http://schemas.microsoft.com/office/drawing/2014/main" id="{744C4A69-4CA7-35C1-DEFE-D078E7456369}"/>
              </a:ext>
            </a:extLst>
          </p:cNvPr>
          <p:cNvSpPr txBox="1"/>
          <p:nvPr/>
        </p:nvSpPr>
        <p:spPr>
          <a:xfrm>
            <a:off x="4602619" y="3524469"/>
            <a:ext cx="1559473" cy="338554"/>
          </a:xfrm>
          <a:prstGeom prst="rect">
            <a:avLst/>
          </a:prstGeom>
          <a:noFill/>
        </p:spPr>
        <p:txBody>
          <a:bodyPr wrap="square" rtlCol="0">
            <a:spAutoFit/>
          </a:bodyPr>
          <a:lstStyle/>
          <a:p>
            <a:pPr algn="ctr">
              <a:buClr>
                <a:schemeClr val="accent1"/>
              </a:buClr>
            </a:pPr>
            <a:r>
              <a:rPr lang="de-DE" sz="1600" b="1" dirty="0">
                <a:latin typeface="Arial" panose="020B0604020202020204" pitchFamily="34" charset="0"/>
                <a:cs typeface="Arial" panose="020B0604020202020204" pitchFamily="34" charset="0"/>
              </a:rPr>
              <a:t>↓ </a:t>
            </a:r>
            <a:r>
              <a:rPr lang="de-DE" sz="1600" b="1" dirty="0">
                <a:latin typeface="Candara" panose="020E0502030303020204" pitchFamily="34" charset="0"/>
              </a:rPr>
              <a:t>Mortalität</a:t>
            </a:r>
            <a:r>
              <a:rPr lang="de-DE" sz="1600" baseline="30000" dirty="0">
                <a:latin typeface="Candara" panose="020E0502030303020204" pitchFamily="34" charset="0"/>
              </a:rPr>
              <a:t>2,#</a:t>
            </a:r>
            <a:endParaRPr lang="de-DE" sz="1600" dirty="0">
              <a:latin typeface="Candara" panose="020E0502030303020204" pitchFamily="34" charset="0"/>
            </a:endParaRPr>
          </a:p>
        </p:txBody>
      </p:sp>
      <p:sp>
        <p:nvSpPr>
          <p:cNvPr id="53" name="Arrow: Right 52">
            <a:extLst>
              <a:ext uri="{FF2B5EF4-FFF2-40B4-BE49-F238E27FC236}">
                <a16:creationId xmlns:a16="http://schemas.microsoft.com/office/drawing/2014/main" id="{2113D2BE-D067-4298-2C7E-37F1D5F29C30}"/>
              </a:ext>
            </a:extLst>
          </p:cNvPr>
          <p:cNvSpPr/>
          <p:nvPr/>
        </p:nvSpPr>
        <p:spPr>
          <a:xfrm rot="5400000">
            <a:off x="5135454" y="3057833"/>
            <a:ext cx="453838" cy="233213"/>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de-DE" sz="1000" b="1" i="0" u="none" baseline="0" dirty="0">
              <a:solidFill>
                <a:srgbClr val="FFFFFF"/>
              </a:solidFill>
              <a:latin typeface="Arial" panose="020B0604020202020204" pitchFamily="34" charset="0"/>
            </a:endParaRPr>
          </a:p>
        </p:txBody>
      </p:sp>
      <p:sp>
        <p:nvSpPr>
          <p:cNvPr id="54" name="TextBox 53">
            <a:extLst>
              <a:ext uri="{FF2B5EF4-FFF2-40B4-BE49-F238E27FC236}">
                <a16:creationId xmlns:a16="http://schemas.microsoft.com/office/drawing/2014/main" id="{7CA760EA-8477-067F-700B-1CFCA463074B}"/>
              </a:ext>
            </a:extLst>
          </p:cNvPr>
          <p:cNvSpPr txBox="1"/>
          <p:nvPr/>
        </p:nvSpPr>
        <p:spPr>
          <a:xfrm>
            <a:off x="8722001" y="3401359"/>
            <a:ext cx="2657765" cy="584775"/>
          </a:xfrm>
          <a:prstGeom prst="rect">
            <a:avLst/>
          </a:prstGeom>
          <a:noFill/>
        </p:spPr>
        <p:txBody>
          <a:bodyPr wrap="square">
            <a:spAutoFit/>
          </a:bodyPr>
          <a:lstStyle/>
          <a:p>
            <a:pPr marR="0" lvl="0" algn="ctr" defTabSz="914400" rtl="0" eaLnBrk="1" fontAlgn="auto" latinLnBrk="0" hangingPunct="1">
              <a:lnSpc>
                <a:spcPct val="100000"/>
              </a:lnSpc>
              <a:spcBef>
                <a:spcPts val="600"/>
              </a:spcBef>
              <a:spcAft>
                <a:spcPts val="0"/>
              </a:spcAft>
              <a:buClr>
                <a:srgbClr val="3F4444">
                  <a:lumMod val="50000"/>
                </a:srgbClr>
              </a:buClr>
              <a:buSzTx/>
              <a:tabLst/>
              <a:defRPr/>
            </a:pPr>
            <a:r>
              <a:rPr lang="de-DE" sz="1600" b="1" dirty="0">
                <a:latin typeface="Arial" panose="020B0604020202020204" pitchFamily="34" charset="0"/>
                <a:cs typeface="Arial" panose="020B0604020202020204" pitchFamily="34" charset="0"/>
              </a:rPr>
              <a:t>↓ </a:t>
            </a:r>
            <a:r>
              <a:rPr kumimoji="0" lang="de-DE" sz="1600" b="1" i="0" u="none" strike="noStrike" kern="1200" cap="none" spc="0" normalizeH="0" baseline="0" noProof="0" dirty="0" err="1">
                <a:ln>
                  <a:noFill/>
                </a:ln>
                <a:solidFill>
                  <a:srgbClr val="000000"/>
                </a:solidFill>
                <a:effectLst/>
                <a:uLnTx/>
                <a:uFillTx/>
                <a:latin typeface="Candara" panose="020E0502030303020204" pitchFamily="34" charset="0"/>
                <a:ea typeface="+mn-ea"/>
                <a:cs typeface="+mn-cs"/>
              </a:rPr>
              <a:t>Kardiorenale</a:t>
            </a:r>
            <a:r>
              <a:rPr kumimoji="0" lang="de-DE" sz="1600" b="1"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 Gesundheit &amp; Lebensqualität</a:t>
            </a:r>
            <a:r>
              <a:rPr kumimoji="0" lang="de-DE" sz="1600" b="0" i="0" u="none" strike="noStrike" kern="1200" cap="none" spc="0" normalizeH="0" baseline="30000" noProof="0" dirty="0">
                <a:ln>
                  <a:noFill/>
                </a:ln>
                <a:solidFill>
                  <a:srgbClr val="000000"/>
                </a:solidFill>
                <a:effectLst/>
                <a:uLnTx/>
                <a:uFillTx/>
                <a:latin typeface="Candara" panose="020E0502030303020204" pitchFamily="34" charset="0"/>
                <a:ea typeface="+mn-ea"/>
                <a:cs typeface="+mn-cs"/>
              </a:rPr>
              <a:t>4</a:t>
            </a:r>
          </a:p>
        </p:txBody>
      </p:sp>
      <p:sp>
        <p:nvSpPr>
          <p:cNvPr id="57" name="Arrow: Right 56">
            <a:extLst>
              <a:ext uri="{FF2B5EF4-FFF2-40B4-BE49-F238E27FC236}">
                <a16:creationId xmlns:a16="http://schemas.microsoft.com/office/drawing/2014/main" id="{E170E410-8B59-FE5A-E6AE-FA384B3D930F}"/>
              </a:ext>
            </a:extLst>
          </p:cNvPr>
          <p:cNvSpPr/>
          <p:nvPr/>
        </p:nvSpPr>
        <p:spPr>
          <a:xfrm rot="5400000">
            <a:off x="1293020" y="3057833"/>
            <a:ext cx="453838" cy="233213"/>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de-DE" sz="1000" b="1" i="0" u="none" baseline="0" dirty="0">
              <a:solidFill>
                <a:srgbClr val="FFFFFF"/>
              </a:solidFill>
              <a:latin typeface="Arial" panose="020B0604020202020204" pitchFamily="34" charset="0"/>
            </a:endParaRPr>
          </a:p>
        </p:txBody>
      </p:sp>
      <p:pic>
        <p:nvPicPr>
          <p:cNvPr id="58" name="Graphic 57" descr="Close with solid fill">
            <a:extLst>
              <a:ext uri="{FF2B5EF4-FFF2-40B4-BE49-F238E27FC236}">
                <a16:creationId xmlns:a16="http://schemas.microsoft.com/office/drawing/2014/main" id="{A8828D9A-9AEF-66C1-9A4B-66A3F684306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43670" y="2957045"/>
            <a:ext cx="351952" cy="351952"/>
          </a:xfrm>
          <a:prstGeom prst="rect">
            <a:avLst/>
          </a:prstGeom>
        </p:spPr>
      </p:pic>
      <p:sp>
        <p:nvSpPr>
          <p:cNvPr id="59" name="Arrow: Right 58">
            <a:extLst>
              <a:ext uri="{FF2B5EF4-FFF2-40B4-BE49-F238E27FC236}">
                <a16:creationId xmlns:a16="http://schemas.microsoft.com/office/drawing/2014/main" id="{B5ED742B-5D79-E3FA-4315-624FA4BEBD6C}"/>
              </a:ext>
            </a:extLst>
          </p:cNvPr>
          <p:cNvSpPr/>
          <p:nvPr/>
        </p:nvSpPr>
        <p:spPr>
          <a:xfrm rot="5400000">
            <a:off x="9593516" y="3057833"/>
            <a:ext cx="453838" cy="233213"/>
          </a:xfrm>
          <a:prstGeom prst="righ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de-DE" sz="1000" b="1" i="0" u="none" baseline="0" dirty="0">
              <a:solidFill>
                <a:srgbClr val="FFFFFF"/>
              </a:solidFill>
              <a:latin typeface="Arial" panose="020B0604020202020204" pitchFamily="34" charset="0"/>
            </a:endParaRPr>
          </a:p>
        </p:txBody>
      </p:sp>
      <p:sp>
        <p:nvSpPr>
          <p:cNvPr id="60" name="Rectangle 59">
            <a:extLst>
              <a:ext uri="{FF2B5EF4-FFF2-40B4-BE49-F238E27FC236}">
                <a16:creationId xmlns:a16="http://schemas.microsoft.com/office/drawing/2014/main" id="{FF3C8EF2-02C2-9308-1E5D-20DE2FB9C816}"/>
              </a:ext>
            </a:extLst>
          </p:cNvPr>
          <p:cNvSpPr/>
          <p:nvPr/>
        </p:nvSpPr>
        <p:spPr>
          <a:xfrm rot="20668709">
            <a:off x="-294410" y="1386192"/>
            <a:ext cx="2503666" cy="64122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algn="ctr" rtl="0" eaLnBrk="1" fontAlgn="auto" hangingPunct="1">
              <a:lnSpc>
                <a:spcPct val="100000"/>
              </a:lnSpc>
              <a:spcBef>
                <a:spcPts val="0"/>
              </a:spcBef>
              <a:spcAft>
                <a:spcPts val="0"/>
              </a:spcAft>
            </a:pPr>
            <a:r>
              <a:rPr lang="de-DE" sz="1400" b="1" i="0" u="none" baseline="0" dirty="0">
                <a:solidFill>
                  <a:srgbClr val="FFFFFF"/>
                </a:solidFill>
                <a:latin typeface="Candara" panose="020E0502030303020204" pitchFamily="34" charset="0"/>
              </a:rPr>
              <a:t>Kontroverse Datenlage</a:t>
            </a:r>
          </a:p>
        </p:txBody>
      </p:sp>
      <p:sp>
        <p:nvSpPr>
          <p:cNvPr id="61" name="TextBox 60">
            <a:extLst>
              <a:ext uri="{FF2B5EF4-FFF2-40B4-BE49-F238E27FC236}">
                <a16:creationId xmlns:a16="http://schemas.microsoft.com/office/drawing/2014/main" id="{09C0AA62-2B1D-4C54-7A27-99D1C2D2DF7E}"/>
              </a:ext>
            </a:extLst>
          </p:cNvPr>
          <p:cNvSpPr txBox="1"/>
          <p:nvPr/>
        </p:nvSpPr>
        <p:spPr>
          <a:xfrm>
            <a:off x="1636661" y="3043500"/>
            <a:ext cx="1354339" cy="253916"/>
          </a:xfrm>
          <a:prstGeom prst="rect">
            <a:avLst/>
          </a:prstGeom>
          <a:noFill/>
        </p:spPr>
        <p:txBody>
          <a:bodyPr vert="horz" wrap="square" rtlCol="0">
            <a:spAutoFit/>
          </a:bodyPr>
          <a:lstStyle/>
          <a:p>
            <a:pPr algn="l" rtl="0" eaLnBrk="1" fontAlgn="auto" hangingPunct="1">
              <a:lnSpc>
                <a:spcPct val="100000"/>
              </a:lnSpc>
              <a:spcBef>
                <a:spcPts val="0"/>
              </a:spcBef>
              <a:spcAft>
                <a:spcPts val="0"/>
              </a:spcAft>
            </a:pPr>
            <a:r>
              <a:rPr lang="de-DE" sz="1050" dirty="0">
                <a:solidFill>
                  <a:schemeClr val="accent1"/>
                </a:solidFill>
                <a:latin typeface="Candara" panose="020E0502030303020204" pitchFamily="34" charset="0"/>
              </a:rPr>
              <a:t>Keine Assoziation</a:t>
            </a:r>
            <a:endParaRPr lang="de-DE" sz="1050" b="0" i="0" u="none" baseline="0" dirty="0">
              <a:solidFill>
                <a:schemeClr val="accent1"/>
              </a:solidFill>
              <a:latin typeface="Candara" panose="020E0502030303020204" pitchFamily="34" charset="0"/>
            </a:endParaRPr>
          </a:p>
        </p:txBody>
      </p:sp>
      <p:sp>
        <p:nvSpPr>
          <p:cNvPr id="62" name="TextBox 61">
            <a:extLst>
              <a:ext uri="{FF2B5EF4-FFF2-40B4-BE49-F238E27FC236}">
                <a16:creationId xmlns:a16="http://schemas.microsoft.com/office/drawing/2014/main" id="{0060882B-8AE5-E2C6-9DA0-E4AEED707720}"/>
              </a:ext>
            </a:extLst>
          </p:cNvPr>
          <p:cNvSpPr txBox="1"/>
          <p:nvPr/>
        </p:nvSpPr>
        <p:spPr>
          <a:xfrm>
            <a:off x="5494843" y="3043500"/>
            <a:ext cx="1354339" cy="253916"/>
          </a:xfrm>
          <a:prstGeom prst="rect">
            <a:avLst/>
          </a:prstGeom>
          <a:noFill/>
        </p:spPr>
        <p:txBody>
          <a:bodyPr vert="horz" wrap="square" rtlCol="0">
            <a:spAutoFit/>
          </a:bodyPr>
          <a:lstStyle/>
          <a:p>
            <a:pPr algn="l" rtl="0" eaLnBrk="1" fontAlgn="auto" hangingPunct="1">
              <a:lnSpc>
                <a:spcPct val="100000"/>
              </a:lnSpc>
              <a:spcBef>
                <a:spcPts val="0"/>
              </a:spcBef>
              <a:spcAft>
                <a:spcPts val="0"/>
              </a:spcAft>
            </a:pPr>
            <a:r>
              <a:rPr lang="de-DE" sz="1050" dirty="0">
                <a:solidFill>
                  <a:schemeClr val="accent4">
                    <a:lumMod val="75000"/>
                    <a:lumOff val="25000"/>
                  </a:schemeClr>
                </a:solidFill>
                <a:latin typeface="Candara" panose="020E0502030303020204" pitchFamily="34" charset="0"/>
              </a:rPr>
              <a:t>Assoziation</a:t>
            </a:r>
            <a:endParaRPr lang="de-DE" sz="1050" b="0" i="0" u="none" baseline="0" dirty="0">
              <a:solidFill>
                <a:schemeClr val="accent4">
                  <a:lumMod val="75000"/>
                  <a:lumOff val="25000"/>
                </a:schemeClr>
              </a:solidFill>
              <a:latin typeface="Candara" panose="020E0502030303020204" pitchFamily="34" charset="0"/>
            </a:endParaRPr>
          </a:p>
        </p:txBody>
      </p:sp>
      <p:sp>
        <p:nvSpPr>
          <p:cNvPr id="74" name="TextBox 73">
            <a:extLst>
              <a:ext uri="{FF2B5EF4-FFF2-40B4-BE49-F238E27FC236}">
                <a16:creationId xmlns:a16="http://schemas.microsoft.com/office/drawing/2014/main" id="{C03E3B22-2ADF-6801-4833-FAEF7F981844}"/>
              </a:ext>
            </a:extLst>
          </p:cNvPr>
          <p:cNvSpPr txBox="1"/>
          <p:nvPr/>
        </p:nvSpPr>
        <p:spPr>
          <a:xfrm>
            <a:off x="9952416" y="3043500"/>
            <a:ext cx="1565026" cy="253916"/>
          </a:xfrm>
          <a:prstGeom prst="rect">
            <a:avLst/>
          </a:prstGeom>
          <a:noFill/>
        </p:spPr>
        <p:txBody>
          <a:bodyPr vert="horz" wrap="square" rtlCol="0">
            <a:spAutoFit/>
          </a:bodyPr>
          <a:lstStyle/>
          <a:p>
            <a:pPr algn="l" rtl="0" eaLnBrk="1" fontAlgn="auto" hangingPunct="1">
              <a:lnSpc>
                <a:spcPct val="100000"/>
              </a:lnSpc>
              <a:spcBef>
                <a:spcPts val="0"/>
              </a:spcBef>
              <a:spcAft>
                <a:spcPts val="0"/>
              </a:spcAft>
            </a:pPr>
            <a:r>
              <a:rPr lang="de-DE" sz="1050" dirty="0">
                <a:solidFill>
                  <a:schemeClr val="bg2">
                    <a:lumMod val="50000"/>
                  </a:schemeClr>
                </a:solidFill>
                <a:latin typeface="Candara" panose="020E0502030303020204" pitchFamily="34" charset="0"/>
              </a:rPr>
              <a:t>Negative Auswirkung</a:t>
            </a:r>
            <a:endParaRPr lang="de-DE" sz="1050" b="0" i="0" u="none" baseline="0" dirty="0">
              <a:solidFill>
                <a:schemeClr val="bg2">
                  <a:lumMod val="50000"/>
                </a:schemeClr>
              </a:solidFill>
              <a:latin typeface="Candara" panose="020E0502030303020204" pitchFamily="34" charset="0"/>
            </a:endParaRPr>
          </a:p>
        </p:txBody>
      </p:sp>
      <p:grpSp>
        <p:nvGrpSpPr>
          <p:cNvPr id="2" name="Group 16">
            <a:extLst>
              <a:ext uri="{FF2B5EF4-FFF2-40B4-BE49-F238E27FC236}">
                <a16:creationId xmlns:a16="http://schemas.microsoft.com/office/drawing/2014/main" id="{3E7A354F-3EB5-F294-9F00-EA24F7414042}"/>
              </a:ext>
            </a:extLst>
          </p:cNvPr>
          <p:cNvGrpSpPr/>
          <p:nvPr/>
        </p:nvGrpSpPr>
        <p:grpSpPr>
          <a:xfrm>
            <a:off x="1519646" y="5338250"/>
            <a:ext cx="9152708" cy="523220"/>
            <a:chOff x="1976846" y="5338250"/>
            <a:chExt cx="9152708" cy="523220"/>
          </a:xfrm>
        </p:grpSpPr>
        <p:sp>
          <p:nvSpPr>
            <p:cNvPr id="3" name="TextBox 9">
              <a:extLst>
                <a:ext uri="{FF2B5EF4-FFF2-40B4-BE49-F238E27FC236}">
                  <a16:creationId xmlns:a16="http://schemas.microsoft.com/office/drawing/2014/main" id="{231274F6-7E36-BBB6-64A2-1E7421966686}"/>
                </a:ext>
              </a:extLst>
            </p:cNvPr>
            <p:cNvSpPr txBox="1"/>
            <p:nvPr/>
          </p:nvSpPr>
          <p:spPr>
            <a:xfrm>
              <a:off x="1976846" y="5338250"/>
              <a:ext cx="9152708" cy="523220"/>
            </a:xfrm>
            <a:prstGeom prst="homePlate">
              <a:avLst/>
            </a:prstGeom>
            <a:no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893763" indent="0">
                <a:buFont typeface="Arial" panose="020B0604020202020204" pitchFamily="34" charset="0"/>
                <a:buNone/>
                <a:defRPr sz="1400">
                  <a:latin typeface="Candara" panose="020E05020303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b="1">
                  <a:solidFill>
                    <a:schemeClr val="tx1"/>
                  </a:solidFill>
                </a:rPr>
                <a:t>Die gleichzeitige Gabe eines K</a:t>
              </a:r>
              <a:r>
                <a:rPr lang="de-DE" sz="1600" b="1" baseline="30000">
                  <a:solidFill>
                    <a:schemeClr val="tx1"/>
                  </a:solidFill>
                </a:rPr>
                <a:t>+</a:t>
              </a:r>
              <a:r>
                <a:rPr lang="de-DE" sz="1600" b="1">
                  <a:solidFill>
                    <a:schemeClr val="tx1"/>
                  </a:solidFill>
                </a:rPr>
                <a:t>-Binders wie SZC ermöglicht eine gesunde, für das Herz-Kreislaufsystem vorteilhafte Ernährung, ohne dass es zu einer Hyperkaliämie kommt.</a:t>
              </a:r>
              <a:r>
                <a:rPr lang="de-DE" sz="1600" b="1" baseline="30000">
                  <a:solidFill>
                    <a:schemeClr val="tx1"/>
                  </a:solidFill>
                </a:rPr>
                <a:t>4</a:t>
              </a:r>
            </a:p>
          </p:txBody>
        </p:sp>
        <p:sp>
          <p:nvSpPr>
            <p:cNvPr id="4" name="Freeform 145">
              <a:extLst>
                <a:ext uri="{FF2B5EF4-FFF2-40B4-BE49-F238E27FC236}">
                  <a16:creationId xmlns:a16="http://schemas.microsoft.com/office/drawing/2014/main" id="{7CB2286D-C645-8FBB-118D-A156049ECC20}"/>
                </a:ext>
              </a:extLst>
            </p:cNvPr>
            <p:cNvSpPr>
              <a:spLocks noEditPoints="1"/>
            </p:cNvSpPr>
            <p:nvPr/>
          </p:nvSpPr>
          <p:spPr bwMode="auto">
            <a:xfrm>
              <a:off x="2170159" y="5398932"/>
              <a:ext cx="541795" cy="408838"/>
            </a:xfrm>
            <a:custGeom>
              <a:avLst/>
              <a:gdLst>
                <a:gd name="T0" fmla="*/ 1697 w 2153"/>
                <a:gd name="T1" fmla="*/ 1502 h 1622"/>
                <a:gd name="T2" fmla="*/ 1697 w 2153"/>
                <a:gd name="T3" fmla="*/ 1502 h 1622"/>
                <a:gd name="T4" fmla="*/ 1349 w 2153"/>
                <a:gd name="T5" fmla="*/ 1174 h 1622"/>
                <a:gd name="T6" fmla="*/ 1697 w 2153"/>
                <a:gd name="T7" fmla="*/ 843 h 1622"/>
                <a:gd name="T8" fmla="*/ 2043 w 2153"/>
                <a:gd name="T9" fmla="*/ 1174 h 1622"/>
                <a:gd name="T10" fmla="*/ 1697 w 2153"/>
                <a:gd name="T11" fmla="*/ 1502 h 1622"/>
                <a:gd name="T12" fmla="*/ 456 w 2153"/>
                <a:gd name="T13" fmla="*/ 1502 h 1622"/>
                <a:gd name="T14" fmla="*/ 456 w 2153"/>
                <a:gd name="T15" fmla="*/ 1502 h 1622"/>
                <a:gd name="T16" fmla="*/ 110 w 2153"/>
                <a:gd name="T17" fmla="*/ 1174 h 1622"/>
                <a:gd name="T18" fmla="*/ 456 w 2153"/>
                <a:gd name="T19" fmla="*/ 843 h 1622"/>
                <a:gd name="T20" fmla="*/ 804 w 2153"/>
                <a:gd name="T21" fmla="*/ 1174 h 1622"/>
                <a:gd name="T22" fmla="*/ 456 w 2153"/>
                <a:gd name="T23" fmla="*/ 1502 h 1622"/>
                <a:gd name="T24" fmla="*/ 1944 w 2153"/>
                <a:gd name="T25" fmla="*/ 397 h 1622"/>
                <a:gd name="T26" fmla="*/ 1944 w 2153"/>
                <a:gd name="T27" fmla="*/ 397 h 1622"/>
                <a:gd name="T28" fmla="*/ 1834 w 2153"/>
                <a:gd name="T29" fmla="*/ 211 h 1622"/>
                <a:gd name="T30" fmla="*/ 1578 w 2153"/>
                <a:gd name="T31" fmla="*/ 0 h 1622"/>
                <a:gd name="T32" fmla="*/ 1316 w 2153"/>
                <a:gd name="T33" fmla="*/ 257 h 1622"/>
                <a:gd name="T34" fmla="*/ 1252 w 2153"/>
                <a:gd name="T35" fmla="*/ 409 h 1622"/>
                <a:gd name="T36" fmla="*/ 1252 w 2153"/>
                <a:gd name="T37" fmla="*/ 441 h 1622"/>
                <a:gd name="T38" fmla="*/ 1076 w 2153"/>
                <a:gd name="T39" fmla="*/ 422 h 1622"/>
                <a:gd name="T40" fmla="*/ 901 w 2153"/>
                <a:gd name="T41" fmla="*/ 441 h 1622"/>
                <a:gd name="T42" fmla="*/ 901 w 2153"/>
                <a:gd name="T43" fmla="*/ 409 h 1622"/>
                <a:gd name="T44" fmla="*/ 837 w 2153"/>
                <a:gd name="T45" fmla="*/ 257 h 1622"/>
                <a:gd name="T46" fmla="*/ 574 w 2153"/>
                <a:gd name="T47" fmla="*/ 0 h 1622"/>
                <a:gd name="T48" fmla="*/ 319 w 2153"/>
                <a:gd name="T49" fmla="*/ 211 h 1622"/>
                <a:gd name="T50" fmla="*/ 209 w 2153"/>
                <a:gd name="T51" fmla="*/ 397 h 1622"/>
                <a:gd name="T52" fmla="*/ 0 w 2153"/>
                <a:gd name="T53" fmla="*/ 1174 h 1622"/>
                <a:gd name="T54" fmla="*/ 456 w 2153"/>
                <a:gd name="T55" fmla="*/ 1622 h 1622"/>
                <a:gd name="T56" fmla="*/ 912 w 2153"/>
                <a:gd name="T57" fmla="*/ 1183 h 1622"/>
                <a:gd name="T58" fmla="*/ 908 w 2153"/>
                <a:gd name="T59" fmla="*/ 914 h 1622"/>
                <a:gd name="T60" fmla="*/ 1076 w 2153"/>
                <a:gd name="T61" fmla="*/ 922 h 1622"/>
                <a:gd name="T62" fmla="*/ 1245 w 2153"/>
                <a:gd name="T63" fmla="*/ 914 h 1622"/>
                <a:gd name="T64" fmla="*/ 1241 w 2153"/>
                <a:gd name="T65" fmla="*/ 1183 h 1622"/>
                <a:gd name="T66" fmla="*/ 1697 w 2153"/>
                <a:gd name="T67" fmla="*/ 1622 h 1622"/>
                <a:gd name="T68" fmla="*/ 2153 w 2153"/>
                <a:gd name="T69" fmla="*/ 1174 h 1622"/>
                <a:gd name="T70" fmla="*/ 1944 w 2153"/>
                <a:gd name="T71" fmla="*/ 397 h 1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53" h="1622">
                  <a:moveTo>
                    <a:pt x="1697" y="1502"/>
                  </a:moveTo>
                  <a:lnTo>
                    <a:pt x="1697" y="1502"/>
                  </a:lnTo>
                  <a:cubicBezTo>
                    <a:pt x="1505" y="1502"/>
                    <a:pt x="1349" y="1356"/>
                    <a:pt x="1349" y="1174"/>
                  </a:cubicBezTo>
                  <a:cubicBezTo>
                    <a:pt x="1349" y="992"/>
                    <a:pt x="1505" y="843"/>
                    <a:pt x="1697" y="843"/>
                  </a:cubicBezTo>
                  <a:cubicBezTo>
                    <a:pt x="1888" y="843"/>
                    <a:pt x="2043" y="992"/>
                    <a:pt x="2043" y="1174"/>
                  </a:cubicBezTo>
                  <a:cubicBezTo>
                    <a:pt x="2043" y="1356"/>
                    <a:pt x="1888" y="1502"/>
                    <a:pt x="1697" y="1502"/>
                  </a:cubicBezTo>
                  <a:close/>
                  <a:moveTo>
                    <a:pt x="456" y="1502"/>
                  </a:moveTo>
                  <a:lnTo>
                    <a:pt x="456" y="1502"/>
                  </a:lnTo>
                  <a:cubicBezTo>
                    <a:pt x="265" y="1502"/>
                    <a:pt x="110" y="1356"/>
                    <a:pt x="110" y="1174"/>
                  </a:cubicBezTo>
                  <a:cubicBezTo>
                    <a:pt x="110" y="992"/>
                    <a:pt x="265" y="843"/>
                    <a:pt x="456" y="843"/>
                  </a:cubicBezTo>
                  <a:cubicBezTo>
                    <a:pt x="648" y="843"/>
                    <a:pt x="804" y="992"/>
                    <a:pt x="804" y="1174"/>
                  </a:cubicBezTo>
                  <a:cubicBezTo>
                    <a:pt x="804" y="1356"/>
                    <a:pt x="648" y="1502"/>
                    <a:pt x="456" y="1502"/>
                  </a:cubicBezTo>
                  <a:close/>
                  <a:moveTo>
                    <a:pt x="1944" y="397"/>
                  </a:moveTo>
                  <a:lnTo>
                    <a:pt x="1944" y="397"/>
                  </a:lnTo>
                  <a:cubicBezTo>
                    <a:pt x="1934" y="324"/>
                    <a:pt x="1894" y="258"/>
                    <a:pt x="1834" y="211"/>
                  </a:cubicBezTo>
                  <a:cubicBezTo>
                    <a:pt x="1806" y="90"/>
                    <a:pt x="1702" y="0"/>
                    <a:pt x="1578" y="0"/>
                  </a:cubicBezTo>
                  <a:cubicBezTo>
                    <a:pt x="1439" y="0"/>
                    <a:pt x="1324" y="113"/>
                    <a:pt x="1316" y="257"/>
                  </a:cubicBezTo>
                  <a:cubicBezTo>
                    <a:pt x="1279" y="300"/>
                    <a:pt x="1257" y="353"/>
                    <a:pt x="1252" y="409"/>
                  </a:cubicBezTo>
                  <a:lnTo>
                    <a:pt x="1252" y="441"/>
                  </a:lnTo>
                  <a:cubicBezTo>
                    <a:pt x="1202" y="430"/>
                    <a:pt x="1142" y="422"/>
                    <a:pt x="1076" y="422"/>
                  </a:cubicBezTo>
                  <a:cubicBezTo>
                    <a:pt x="1010" y="422"/>
                    <a:pt x="951" y="430"/>
                    <a:pt x="901" y="441"/>
                  </a:cubicBezTo>
                  <a:lnTo>
                    <a:pt x="901" y="409"/>
                  </a:lnTo>
                  <a:cubicBezTo>
                    <a:pt x="896" y="353"/>
                    <a:pt x="873" y="300"/>
                    <a:pt x="837" y="257"/>
                  </a:cubicBezTo>
                  <a:cubicBezTo>
                    <a:pt x="829" y="113"/>
                    <a:pt x="714" y="0"/>
                    <a:pt x="574" y="0"/>
                  </a:cubicBezTo>
                  <a:cubicBezTo>
                    <a:pt x="451" y="0"/>
                    <a:pt x="346" y="90"/>
                    <a:pt x="319" y="211"/>
                  </a:cubicBezTo>
                  <a:cubicBezTo>
                    <a:pt x="259" y="258"/>
                    <a:pt x="219" y="324"/>
                    <a:pt x="209" y="397"/>
                  </a:cubicBezTo>
                  <a:cubicBezTo>
                    <a:pt x="209" y="397"/>
                    <a:pt x="0" y="1066"/>
                    <a:pt x="0" y="1174"/>
                  </a:cubicBezTo>
                  <a:cubicBezTo>
                    <a:pt x="0" y="1420"/>
                    <a:pt x="206" y="1622"/>
                    <a:pt x="456" y="1622"/>
                  </a:cubicBezTo>
                  <a:cubicBezTo>
                    <a:pt x="704" y="1622"/>
                    <a:pt x="907" y="1426"/>
                    <a:pt x="912" y="1183"/>
                  </a:cubicBezTo>
                  <a:lnTo>
                    <a:pt x="908" y="914"/>
                  </a:lnTo>
                  <a:cubicBezTo>
                    <a:pt x="956" y="919"/>
                    <a:pt x="1014" y="922"/>
                    <a:pt x="1076" y="922"/>
                  </a:cubicBezTo>
                  <a:cubicBezTo>
                    <a:pt x="1139" y="922"/>
                    <a:pt x="1197" y="919"/>
                    <a:pt x="1245" y="914"/>
                  </a:cubicBezTo>
                  <a:lnTo>
                    <a:pt x="1241" y="1183"/>
                  </a:lnTo>
                  <a:cubicBezTo>
                    <a:pt x="1246" y="1426"/>
                    <a:pt x="1449" y="1622"/>
                    <a:pt x="1697" y="1622"/>
                  </a:cubicBezTo>
                  <a:cubicBezTo>
                    <a:pt x="1947" y="1622"/>
                    <a:pt x="2153" y="1420"/>
                    <a:pt x="2153" y="1174"/>
                  </a:cubicBezTo>
                  <a:cubicBezTo>
                    <a:pt x="2153" y="1066"/>
                    <a:pt x="1944" y="397"/>
                    <a:pt x="1944" y="39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1"/>
                </a:solidFill>
                <a:effectLst/>
                <a:uLnTx/>
                <a:uFillTx/>
                <a:latin typeface="Calibri Light"/>
              </a:endParaRPr>
            </a:p>
          </p:txBody>
        </p:sp>
      </p:grpSp>
    </p:spTree>
    <p:extLst>
      <p:ext uri="{BB962C8B-B14F-4D97-AF65-F5344CB8AC3E}">
        <p14:creationId xmlns:p14="http://schemas.microsoft.com/office/powerpoint/2010/main" val="14635530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73950-4535-3588-2CA1-C14A58AF6B4B}"/>
              </a:ext>
            </a:extLst>
          </p:cNvPr>
          <p:cNvSpPr>
            <a:spLocks noGrp="1"/>
          </p:cNvSpPr>
          <p:nvPr>
            <p:ph type="title"/>
          </p:nvPr>
        </p:nvSpPr>
        <p:spPr/>
        <p:txBody>
          <a:bodyPr/>
          <a:lstStyle/>
          <a:p>
            <a:r>
              <a:rPr lang="de-DE" sz="2400"/>
              <a:t>KDIGO-Leitlinien empfehlen </a:t>
            </a:r>
            <a:br>
              <a:rPr lang="de-DE" sz="2400"/>
            </a:br>
            <a:r>
              <a:rPr lang="de-DE" sz="2400"/>
              <a:t>Hyperkaliämie-Management für eine optimale </a:t>
            </a:r>
            <a:r>
              <a:rPr lang="de-DE" sz="2400" err="1"/>
              <a:t>RAASi</a:t>
            </a:r>
            <a:r>
              <a:rPr lang="de-DE" sz="2400"/>
              <a:t>-Therapie</a:t>
            </a:r>
            <a:endParaRPr lang="de-DE"/>
          </a:p>
        </p:txBody>
      </p:sp>
      <p:sp>
        <p:nvSpPr>
          <p:cNvPr id="3" name="Content Placeholder 2">
            <a:extLst>
              <a:ext uri="{FF2B5EF4-FFF2-40B4-BE49-F238E27FC236}">
                <a16:creationId xmlns:a16="http://schemas.microsoft.com/office/drawing/2014/main" id="{29555FD7-0618-7D02-F0B9-C69E234F18DA}"/>
              </a:ext>
            </a:extLst>
          </p:cNvPr>
          <p:cNvSpPr>
            <a:spLocks noGrp="1"/>
          </p:cNvSpPr>
          <p:nvPr>
            <p:ph sz="quarter" idx="10"/>
          </p:nvPr>
        </p:nvSpPr>
        <p:spPr/>
        <p:txBody>
          <a:bodyPr/>
          <a:lstStyle/>
          <a:p>
            <a:r>
              <a:rPr lang="de-DE"/>
              <a:t>Modifiziert nach: 1. KDIGO Diabetes Work Group. </a:t>
            </a:r>
            <a:r>
              <a:rPr lang="en-US"/>
              <a:t>Kidney Int 2022; 102:S1-S127</a:t>
            </a:r>
            <a:r>
              <a:rPr lang="de-DE"/>
              <a:t>; 2. KDIGO Blood </a:t>
            </a:r>
            <a:r>
              <a:rPr lang="de-DE" err="1"/>
              <a:t>Pressure</a:t>
            </a:r>
            <a:r>
              <a:rPr lang="de-DE"/>
              <a:t> Work Group. </a:t>
            </a:r>
            <a:r>
              <a:rPr lang="en-US"/>
              <a:t>Kidney Int 2021; 99:S1-S87</a:t>
            </a:r>
            <a:r>
              <a:rPr lang="de-DE"/>
              <a:t>.</a:t>
            </a:r>
          </a:p>
        </p:txBody>
      </p:sp>
      <p:sp>
        <p:nvSpPr>
          <p:cNvPr id="4" name="Content Placeholder 3">
            <a:extLst>
              <a:ext uri="{FF2B5EF4-FFF2-40B4-BE49-F238E27FC236}">
                <a16:creationId xmlns:a16="http://schemas.microsoft.com/office/drawing/2014/main" id="{4DAC2DBA-E634-6060-E1D6-303309B0EE8A}"/>
              </a:ext>
            </a:extLst>
          </p:cNvPr>
          <p:cNvSpPr>
            <a:spLocks noGrp="1"/>
          </p:cNvSpPr>
          <p:nvPr>
            <p:ph sz="quarter" idx="11"/>
          </p:nvPr>
        </p:nvSpPr>
        <p:spPr>
          <a:xfrm>
            <a:off x="609599" y="5924942"/>
            <a:ext cx="11221200" cy="637651"/>
          </a:xfrm>
        </p:spPr>
        <p:txBody>
          <a:bodyPr/>
          <a:lstStyle/>
          <a:p>
            <a:r>
              <a:rPr lang="de-DE"/>
              <a:t>Information aus den Leitlinien zum Diabetes- und Blutdruckmanagement bei </a:t>
            </a:r>
            <a:r>
              <a:rPr lang="de-DE" err="1"/>
              <a:t>Patient:innen</a:t>
            </a:r>
            <a:r>
              <a:rPr lang="de-DE"/>
              <a:t> mit CKD</a:t>
            </a:r>
            <a:r>
              <a:rPr lang="de-DE" baseline="30000"/>
              <a:t>1,2</a:t>
            </a:r>
            <a:endParaRPr lang="de-DE"/>
          </a:p>
          <a:p>
            <a:r>
              <a:rPr lang="de-DE"/>
              <a:t>*Die KDIGO-Diabetes-Leitlinien 2022 und die KDIGO-Blutdruck-Leitlinien 2021 definieren </a:t>
            </a:r>
            <a:r>
              <a:rPr lang="de-DE" err="1"/>
              <a:t>RAASi</a:t>
            </a:r>
            <a:r>
              <a:rPr lang="de-DE"/>
              <a:t> als </a:t>
            </a:r>
            <a:r>
              <a:rPr lang="de-DE" err="1"/>
              <a:t>ACEi</a:t>
            </a:r>
            <a:r>
              <a:rPr lang="de-DE"/>
              <a:t> und ARB.</a:t>
            </a:r>
            <a:r>
              <a:rPr lang="de-DE" baseline="30000"/>
              <a:t>1,2</a:t>
            </a:r>
            <a:r>
              <a:rPr lang="de-DE"/>
              <a:t> </a:t>
            </a:r>
          </a:p>
          <a:p>
            <a:r>
              <a:rPr lang="de-DE" err="1"/>
              <a:t>ACEi</a:t>
            </a:r>
            <a:r>
              <a:rPr lang="de-DE"/>
              <a:t>, Angiotensin-</a:t>
            </a:r>
            <a:r>
              <a:rPr lang="de-DE" err="1"/>
              <a:t>Converting</a:t>
            </a:r>
            <a:r>
              <a:rPr lang="de-DE"/>
              <a:t>-Enzyme-Inhibitor; ARB, Angiotensin-Rezeptorblocker; CKD, chronische Nierenerkrankung; KDIGO, </a:t>
            </a:r>
            <a:r>
              <a:rPr lang="de-DE" err="1"/>
              <a:t>Kidney</a:t>
            </a:r>
            <a:r>
              <a:rPr lang="de-DE"/>
              <a:t> Disease: </a:t>
            </a:r>
            <a:r>
              <a:rPr lang="de-DE" err="1"/>
              <a:t>Improving</a:t>
            </a:r>
            <a:r>
              <a:rPr lang="de-DE"/>
              <a:t> Global Outcomes; </a:t>
            </a:r>
            <a:r>
              <a:rPr lang="de-DE" err="1"/>
              <a:t>RAASi</a:t>
            </a:r>
            <a:r>
              <a:rPr lang="de-DE"/>
              <a:t>, Renin-Angiotensin-Aldosteron-System-Inhibitor.</a:t>
            </a:r>
          </a:p>
          <a:p>
            <a:endParaRPr lang="de-DE"/>
          </a:p>
        </p:txBody>
      </p:sp>
      <p:sp>
        <p:nvSpPr>
          <p:cNvPr id="5" name="TextBox 4">
            <a:extLst>
              <a:ext uri="{FF2B5EF4-FFF2-40B4-BE49-F238E27FC236}">
                <a16:creationId xmlns:a16="http://schemas.microsoft.com/office/drawing/2014/main" id="{FB91A1EF-F8F1-5256-425F-F8FA64ED301C}"/>
              </a:ext>
            </a:extLst>
          </p:cNvPr>
          <p:cNvSpPr txBox="1"/>
          <p:nvPr/>
        </p:nvSpPr>
        <p:spPr>
          <a:xfrm>
            <a:off x="777006" y="4029377"/>
            <a:ext cx="2648044" cy="1154162"/>
          </a:xfrm>
          <a:prstGeom prst="rect">
            <a:avLst/>
          </a:prstGeom>
          <a:noFill/>
        </p:spPr>
        <p:txBody>
          <a:bodyPr wrap="square" rtlCol="0" anchor="t">
            <a:spAutoFit/>
          </a:bodyPr>
          <a:lstStyle/>
          <a:p>
            <a:pPr algn="ctr">
              <a:buClr>
                <a:schemeClr val="accent1"/>
              </a:buClr>
            </a:pPr>
            <a:r>
              <a:rPr lang="de-DE" sz="1600" b="1">
                <a:solidFill>
                  <a:schemeClr val="accent3">
                    <a:lumMod val="50000"/>
                  </a:schemeClr>
                </a:solidFill>
                <a:latin typeface="Candara" panose="020E0502030303020204" pitchFamily="34" charset="0"/>
                <a:ea typeface="+mj-ea"/>
                <a:cs typeface="Arial" panose="020B0604020202020204" pitchFamily="34" charset="0"/>
              </a:rPr>
              <a:t>Optimieren von</a:t>
            </a:r>
          </a:p>
          <a:p>
            <a:pPr algn="ctr">
              <a:spcAft>
                <a:spcPts val="600"/>
              </a:spcAft>
              <a:buClr>
                <a:schemeClr val="accent1"/>
              </a:buClr>
            </a:pPr>
            <a:r>
              <a:rPr lang="de-DE" sz="1600" b="1" err="1">
                <a:solidFill>
                  <a:schemeClr val="accent3">
                    <a:lumMod val="50000"/>
                  </a:schemeClr>
                </a:solidFill>
                <a:latin typeface="Candara" panose="020E0502030303020204" pitchFamily="34" charset="0"/>
                <a:ea typeface="+mj-ea"/>
                <a:cs typeface="Arial" panose="020B0604020202020204" pitchFamily="34" charset="0"/>
              </a:rPr>
              <a:t>RAASi</a:t>
            </a:r>
            <a:r>
              <a:rPr lang="de-DE" sz="1600" b="1">
                <a:solidFill>
                  <a:schemeClr val="accent3">
                    <a:lumMod val="50000"/>
                  </a:schemeClr>
                </a:solidFill>
                <a:latin typeface="Candara" panose="020E0502030303020204" pitchFamily="34" charset="0"/>
                <a:ea typeface="+mj-ea"/>
                <a:cs typeface="Arial" panose="020B0604020202020204" pitchFamily="34" charset="0"/>
              </a:rPr>
              <a:t>*</a:t>
            </a:r>
          </a:p>
          <a:p>
            <a:pPr algn="ctr">
              <a:spcAft>
                <a:spcPts val="600"/>
              </a:spcAft>
              <a:buClr>
                <a:schemeClr val="accent1"/>
              </a:buClr>
            </a:pPr>
            <a:r>
              <a:rPr lang="de-DE" sz="1600">
                <a:latin typeface="Candara" panose="020E0502030303020204" pitchFamily="34" charset="0"/>
              </a:rPr>
              <a:t>auf die maximale verträgliche Dosis</a:t>
            </a:r>
          </a:p>
        </p:txBody>
      </p:sp>
      <p:sp>
        <p:nvSpPr>
          <p:cNvPr id="6" name="Rectangle: Rounded Corners 5">
            <a:extLst>
              <a:ext uri="{FF2B5EF4-FFF2-40B4-BE49-F238E27FC236}">
                <a16:creationId xmlns:a16="http://schemas.microsoft.com/office/drawing/2014/main" id="{9817C951-1944-1CE9-5AA9-00284EB76C83}"/>
              </a:ext>
            </a:extLst>
          </p:cNvPr>
          <p:cNvSpPr/>
          <p:nvPr/>
        </p:nvSpPr>
        <p:spPr>
          <a:xfrm>
            <a:off x="6118795" y="4029376"/>
            <a:ext cx="2990467" cy="112472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600" b="1">
                <a:solidFill>
                  <a:schemeClr val="accent3">
                    <a:lumMod val="50000"/>
                  </a:schemeClr>
                </a:solidFill>
                <a:latin typeface="Candara" panose="020E0502030303020204" pitchFamily="34" charset="0"/>
                <a:ea typeface="+mj-ea"/>
                <a:cs typeface="Arial" panose="020B0604020202020204" pitchFamily="34" charset="0"/>
              </a:rPr>
              <a:t>Behandlung der</a:t>
            </a:r>
          </a:p>
          <a:p>
            <a:pPr algn="ctr">
              <a:spcAft>
                <a:spcPts val="600"/>
              </a:spcAft>
            </a:pPr>
            <a:r>
              <a:rPr lang="de-DE" sz="1600" b="1">
                <a:solidFill>
                  <a:schemeClr val="accent3">
                    <a:lumMod val="50000"/>
                  </a:schemeClr>
                </a:solidFill>
                <a:latin typeface="Candara" panose="020E0502030303020204" pitchFamily="34" charset="0"/>
                <a:ea typeface="+mj-ea"/>
                <a:cs typeface="Arial" panose="020B0604020202020204" pitchFamily="34" charset="0"/>
              </a:rPr>
              <a:t>Hyperkaliämie</a:t>
            </a:r>
          </a:p>
          <a:p>
            <a:pPr algn="ctr"/>
            <a:r>
              <a:rPr lang="de-DE" sz="1600">
                <a:solidFill>
                  <a:schemeClr val="tx1"/>
                </a:solidFill>
                <a:latin typeface="Candara" panose="020E0502030303020204" pitchFamily="34" charset="0"/>
              </a:rPr>
              <a:t>um die Fortführung der </a:t>
            </a:r>
            <a:r>
              <a:rPr lang="de-DE" sz="1600" err="1">
                <a:solidFill>
                  <a:schemeClr val="tx1"/>
                </a:solidFill>
                <a:latin typeface="Candara" panose="020E0502030303020204" pitchFamily="34" charset="0"/>
              </a:rPr>
              <a:t>RAASi</a:t>
            </a:r>
            <a:r>
              <a:rPr lang="de-DE" sz="1600">
                <a:solidFill>
                  <a:schemeClr val="tx1"/>
                </a:solidFill>
                <a:latin typeface="Candara" panose="020E0502030303020204" pitchFamily="34" charset="0"/>
              </a:rPr>
              <a:t>* Therapie zu ermöglichen</a:t>
            </a:r>
          </a:p>
        </p:txBody>
      </p:sp>
      <p:sp>
        <p:nvSpPr>
          <p:cNvPr id="7" name="Rectangle: Rounded Corners 6">
            <a:extLst>
              <a:ext uri="{FF2B5EF4-FFF2-40B4-BE49-F238E27FC236}">
                <a16:creationId xmlns:a16="http://schemas.microsoft.com/office/drawing/2014/main" id="{0F46AE02-8955-B1DA-D288-F619425CC881}"/>
              </a:ext>
            </a:extLst>
          </p:cNvPr>
          <p:cNvSpPr/>
          <p:nvPr/>
        </p:nvSpPr>
        <p:spPr>
          <a:xfrm>
            <a:off x="8881279" y="4029377"/>
            <a:ext cx="3110424" cy="114127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600" b="1">
                <a:solidFill>
                  <a:schemeClr val="accent3">
                    <a:lumMod val="50000"/>
                  </a:schemeClr>
                </a:solidFill>
                <a:latin typeface="Candara" panose="020E0502030303020204" pitchFamily="34" charset="0"/>
                <a:ea typeface="+mj-ea"/>
                <a:cs typeface="Arial" panose="020B0604020202020204" pitchFamily="34" charset="0"/>
              </a:rPr>
              <a:t>Erst nach Versagen</a:t>
            </a:r>
          </a:p>
          <a:p>
            <a:pPr algn="ctr">
              <a:spcAft>
                <a:spcPts val="600"/>
              </a:spcAft>
            </a:pPr>
            <a:r>
              <a:rPr lang="de-DE" sz="1600" b="1">
                <a:solidFill>
                  <a:schemeClr val="accent3">
                    <a:lumMod val="50000"/>
                  </a:schemeClr>
                </a:solidFill>
                <a:latin typeface="Candara" panose="020E0502030303020204" pitchFamily="34" charset="0"/>
                <a:ea typeface="+mj-ea"/>
                <a:cs typeface="Arial" panose="020B0604020202020204" pitchFamily="34" charset="0"/>
              </a:rPr>
              <a:t>aller Maßnahmen</a:t>
            </a:r>
          </a:p>
          <a:p>
            <a:pPr algn="ctr"/>
            <a:r>
              <a:rPr lang="de-DE" sz="1600">
                <a:solidFill>
                  <a:schemeClr val="tx1"/>
                </a:solidFill>
                <a:latin typeface="Candara" panose="020E0502030303020204" pitchFamily="34" charset="0"/>
              </a:rPr>
              <a:t>Reduktion oder Absetzen</a:t>
            </a:r>
          </a:p>
          <a:p>
            <a:pPr algn="ctr"/>
            <a:r>
              <a:rPr lang="de-DE" sz="1600">
                <a:solidFill>
                  <a:schemeClr val="tx1"/>
                </a:solidFill>
                <a:latin typeface="Candara" panose="020E0502030303020204" pitchFamily="34" charset="0"/>
              </a:rPr>
              <a:t>von RAASi* </a:t>
            </a:r>
          </a:p>
          <a:p>
            <a:pPr algn="ctr"/>
            <a:endParaRPr lang="de-DE" sz="1600" baseline="30000">
              <a:solidFill>
                <a:schemeClr val="tx1"/>
              </a:solidFill>
              <a:latin typeface="Candara" panose="020E0502030303020204" pitchFamily="34" charset="0"/>
            </a:endParaRPr>
          </a:p>
        </p:txBody>
      </p:sp>
      <p:sp>
        <p:nvSpPr>
          <p:cNvPr id="8" name="TextBox 7">
            <a:extLst>
              <a:ext uri="{FF2B5EF4-FFF2-40B4-BE49-F238E27FC236}">
                <a16:creationId xmlns:a16="http://schemas.microsoft.com/office/drawing/2014/main" id="{F4A872F7-E41A-5F77-7F60-F078A766B057}"/>
              </a:ext>
            </a:extLst>
          </p:cNvPr>
          <p:cNvSpPr txBox="1"/>
          <p:nvPr/>
        </p:nvSpPr>
        <p:spPr>
          <a:xfrm>
            <a:off x="3500329" y="4029377"/>
            <a:ext cx="2464906" cy="1154162"/>
          </a:xfrm>
          <a:prstGeom prst="rect">
            <a:avLst/>
          </a:prstGeom>
          <a:noFill/>
        </p:spPr>
        <p:txBody>
          <a:bodyPr wrap="square" rtlCol="0" anchor="t">
            <a:spAutoFit/>
          </a:bodyPr>
          <a:lstStyle/>
          <a:p>
            <a:pPr algn="ctr">
              <a:spcAft>
                <a:spcPts val="600"/>
              </a:spcAft>
              <a:buClr>
                <a:schemeClr val="accent1"/>
              </a:buClr>
            </a:pPr>
            <a:r>
              <a:rPr lang="de-DE" sz="1600" b="1">
                <a:solidFill>
                  <a:schemeClr val="accent3">
                    <a:lumMod val="50000"/>
                  </a:schemeClr>
                </a:solidFill>
                <a:latin typeface="Candara" panose="020E0502030303020204" pitchFamily="34" charset="0"/>
                <a:ea typeface="+mj-ea"/>
                <a:cs typeface="Arial" panose="020B0604020202020204" pitchFamily="34" charset="0"/>
              </a:rPr>
              <a:t>Überwachung auf Hyperkaliämie </a:t>
            </a:r>
          </a:p>
          <a:p>
            <a:pPr algn="ctr">
              <a:buClr>
                <a:schemeClr val="accent1"/>
              </a:buClr>
            </a:pPr>
            <a:r>
              <a:rPr lang="de-DE" sz="1600">
                <a:latin typeface="Candara" panose="020E0502030303020204" pitchFamily="34" charset="0"/>
              </a:rPr>
              <a:t>bei Initiierung von RAASi* und im Laufe der Therapie</a:t>
            </a:r>
          </a:p>
        </p:txBody>
      </p:sp>
      <p:sp>
        <p:nvSpPr>
          <p:cNvPr id="10" name="Flowchart: Connector 9">
            <a:hlinkClick r:id="rId2" action="ppaction://hlinksldjump"/>
            <a:extLst>
              <a:ext uri="{FF2B5EF4-FFF2-40B4-BE49-F238E27FC236}">
                <a16:creationId xmlns:a16="http://schemas.microsoft.com/office/drawing/2014/main" id="{750F279D-B3B3-0DA8-5CC3-020D5280277A}"/>
              </a:ext>
            </a:extLst>
          </p:cNvPr>
          <p:cNvSpPr/>
          <p:nvPr/>
        </p:nvSpPr>
        <p:spPr>
          <a:xfrm>
            <a:off x="1066903" y="1880370"/>
            <a:ext cx="2029905" cy="1985412"/>
          </a:xfrm>
          <a:prstGeom prst="flowChartConnector">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ndara" panose="020E0502030303020204" pitchFamily="34" charset="0"/>
            </a:endParaRPr>
          </a:p>
        </p:txBody>
      </p:sp>
      <p:grpSp>
        <p:nvGrpSpPr>
          <p:cNvPr id="12" name="Group 11">
            <a:extLst>
              <a:ext uri="{FF2B5EF4-FFF2-40B4-BE49-F238E27FC236}">
                <a16:creationId xmlns:a16="http://schemas.microsoft.com/office/drawing/2014/main" id="{56A6931A-AD7D-3160-D861-EF8CD488392E}"/>
              </a:ext>
            </a:extLst>
          </p:cNvPr>
          <p:cNvGrpSpPr/>
          <p:nvPr/>
        </p:nvGrpSpPr>
        <p:grpSpPr>
          <a:xfrm>
            <a:off x="1837070" y="2481757"/>
            <a:ext cx="973216" cy="826667"/>
            <a:chOff x="164008" y="4194744"/>
            <a:chExt cx="965805" cy="835588"/>
          </a:xfrm>
        </p:grpSpPr>
        <p:pic>
          <p:nvPicPr>
            <p:cNvPr id="14" name="Graphic 13">
              <a:extLst>
                <a:ext uri="{FF2B5EF4-FFF2-40B4-BE49-F238E27FC236}">
                  <a16:creationId xmlns:a16="http://schemas.microsoft.com/office/drawing/2014/main" id="{7F109497-0CE6-FABA-5C13-1E3F326AC2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0787" y="4651696"/>
              <a:ext cx="319026" cy="319026"/>
            </a:xfrm>
            <a:prstGeom prst="rect">
              <a:avLst/>
            </a:prstGeom>
          </p:spPr>
        </p:pic>
        <p:pic>
          <p:nvPicPr>
            <p:cNvPr id="15" name="Graphic 14">
              <a:extLst>
                <a:ext uri="{FF2B5EF4-FFF2-40B4-BE49-F238E27FC236}">
                  <a16:creationId xmlns:a16="http://schemas.microsoft.com/office/drawing/2014/main" id="{D7CA91AF-98A6-8F8C-9068-DF99C3BD80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4008" y="4194744"/>
              <a:ext cx="835588" cy="835588"/>
            </a:xfrm>
            <a:prstGeom prst="rect">
              <a:avLst/>
            </a:prstGeom>
          </p:spPr>
        </p:pic>
      </p:grpSp>
      <p:pic>
        <p:nvPicPr>
          <p:cNvPr id="13" name="Graphic 12">
            <a:extLst>
              <a:ext uri="{FF2B5EF4-FFF2-40B4-BE49-F238E27FC236}">
                <a16:creationId xmlns:a16="http://schemas.microsoft.com/office/drawing/2014/main" id="{F5CA6DA8-2BD7-CC5C-08FE-6B5562564E5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42611" y="2481756"/>
            <a:ext cx="842000" cy="826667"/>
          </a:xfrm>
          <a:prstGeom prst="rect">
            <a:avLst/>
          </a:prstGeom>
        </p:spPr>
      </p:pic>
      <p:grpSp>
        <p:nvGrpSpPr>
          <p:cNvPr id="16" name="Group 15">
            <a:extLst>
              <a:ext uri="{FF2B5EF4-FFF2-40B4-BE49-F238E27FC236}">
                <a16:creationId xmlns:a16="http://schemas.microsoft.com/office/drawing/2014/main" id="{F521561F-03DB-7695-D62F-5203B5AEF1F7}"/>
              </a:ext>
            </a:extLst>
          </p:cNvPr>
          <p:cNvGrpSpPr/>
          <p:nvPr/>
        </p:nvGrpSpPr>
        <p:grpSpPr>
          <a:xfrm>
            <a:off x="6434539" y="1889423"/>
            <a:ext cx="2029905" cy="1985412"/>
            <a:chOff x="6434539" y="1708320"/>
            <a:chExt cx="2029905" cy="1985412"/>
          </a:xfrm>
        </p:grpSpPr>
        <p:sp>
          <p:nvSpPr>
            <p:cNvPr id="17" name="Flowchart: Connector 16">
              <a:extLst>
                <a:ext uri="{FF2B5EF4-FFF2-40B4-BE49-F238E27FC236}">
                  <a16:creationId xmlns:a16="http://schemas.microsoft.com/office/drawing/2014/main" id="{5F3225E9-854E-AB4A-5C8E-019DB34F90E7}"/>
                </a:ext>
              </a:extLst>
            </p:cNvPr>
            <p:cNvSpPr/>
            <p:nvPr/>
          </p:nvSpPr>
          <p:spPr>
            <a:xfrm>
              <a:off x="6434539" y="1708320"/>
              <a:ext cx="2029905" cy="1985412"/>
            </a:xfrm>
            <a:prstGeom prst="flowChartConnector">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ndara" panose="020E0502030303020204" pitchFamily="34" charset="0"/>
              </a:endParaRPr>
            </a:p>
          </p:txBody>
        </p:sp>
        <p:grpSp>
          <p:nvGrpSpPr>
            <p:cNvPr id="18" name="Group 17">
              <a:extLst>
                <a:ext uri="{FF2B5EF4-FFF2-40B4-BE49-F238E27FC236}">
                  <a16:creationId xmlns:a16="http://schemas.microsoft.com/office/drawing/2014/main" id="{DA17741D-D069-99DA-028F-BAE2FF14F9F6}"/>
                </a:ext>
              </a:extLst>
            </p:cNvPr>
            <p:cNvGrpSpPr/>
            <p:nvPr/>
          </p:nvGrpSpPr>
          <p:grpSpPr>
            <a:xfrm>
              <a:off x="6992718" y="2099043"/>
              <a:ext cx="1156938" cy="1013767"/>
              <a:chOff x="6992718" y="2375880"/>
              <a:chExt cx="1156938" cy="1013767"/>
            </a:xfrm>
          </p:grpSpPr>
          <p:sp>
            <p:nvSpPr>
              <p:cNvPr id="19" name="TextBox 18">
                <a:extLst>
                  <a:ext uri="{FF2B5EF4-FFF2-40B4-BE49-F238E27FC236}">
                    <a16:creationId xmlns:a16="http://schemas.microsoft.com/office/drawing/2014/main" id="{A4818430-5BF3-7B87-CE64-50732B9CA510}"/>
                  </a:ext>
                </a:extLst>
              </p:cNvPr>
              <p:cNvSpPr txBox="1"/>
              <p:nvPr/>
            </p:nvSpPr>
            <p:spPr>
              <a:xfrm>
                <a:off x="7426860" y="2375880"/>
                <a:ext cx="586595" cy="461666"/>
              </a:xfrm>
              <a:prstGeom prst="rect">
                <a:avLst/>
              </a:prstGeom>
              <a:noFill/>
            </p:spPr>
            <p:txBody>
              <a:bodyPr wrap="square" rtlCol="0">
                <a:spAutoFit/>
              </a:bodyPr>
              <a:lstStyle/>
              <a:p>
                <a:pPr>
                  <a:buClr>
                    <a:schemeClr val="accent1"/>
                  </a:buClr>
                </a:pPr>
                <a:r>
                  <a:rPr lang="de-DE" sz="2400" b="1">
                    <a:solidFill>
                      <a:schemeClr val="accent3">
                        <a:lumMod val="50000"/>
                      </a:schemeClr>
                    </a:solidFill>
                    <a:latin typeface="Candara" panose="020E0502030303020204" pitchFamily="34" charset="0"/>
                  </a:rPr>
                  <a:t>K</a:t>
                </a:r>
                <a:r>
                  <a:rPr lang="de-DE" sz="2400" b="1" baseline="30000">
                    <a:solidFill>
                      <a:schemeClr val="accent3">
                        <a:lumMod val="50000"/>
                      </a:schemeClr>
                    </a:solidFill>
                    <a:latin typeface="Candara" panose="020E0502030303020204" pitchFamily="34" charset="0"/>
                  </a:rPr>
                  <a:t>+</a:t>
                </a:r>
              </a:p>
            </p:txBody>
          </p:sp>
          <p:sp>
            <p:nvSpPr>
              <p:cNvPr id="20" name="Rectangle: Rounded Corners 19">
                <a:extLst>
                  <a:ext uri="{FF2B5EF4-FFF2-40B4-BE49-F238E27FC236}">
                    <a16:creationId xmlns:a16="http://schemas.microsoft.com/office/drawing/2014/main" id="{7487E5AE-4110-2B3F-20CD-067A5913C353}"/>
                  </a:ext>
                </a:extLst>
              </p:cNvPr>
              <p:cNvSpPr/>
              <p:nvPr/>
            </p:nvSpPr>
            <p:spPr>
              <a:xfrm>
                <a:off x="7811523" y="3038136"/>
                <a:ext cx="135155" cy="351327"/>
              </a:xfrm>
              <a:prstGeom prst="roundRect">
                <a:avLst/>
              </a:prstGeom>
              <a:solidFill>
                <a:schemeClr val="accent3">
                  <a:lumMod val="50000"/>
                  <a:alpha val="7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ndara" panose="020E0502030303020204" pitchFamily="34" charset="0"/>
                </a:endParaRPr>
              </a:p>
            </p:txBody>
          </p:sp>
          <p:sp>
            <p:nvSpPr>
              <p:cNvPr id="21" name="Rectangle: Rounded Corners 20">
                <a:extLst>
                  <a:ext uri="{FF2B5EF4-FFF2-40B4-BE49-F238E27FC236}">
                    <a16:creationId xmlns:a16="http://schemas.microsoft.com/office/drawing/2014/main" id="{868A7CEB-2110-421A-EBE7-8A8E6AE1B3B3}"/>
                  </a:ext>
                </a:extLst>
              </p:cNvPr>
              <p:cNvSpPr/>
              <p:nvPr/>
            </p:nvSpPr>
            <p:spPr>
              <a:xfrm>
                <a:off x="7605590" y="2999282"/>
                <a:ext cx="135155" cy="390365"/>
              </a:xfrm>
              <a:prstGeom prst="roundRect">
                <a:avLst/>
              </a:prstGeom>
              <a:solidFill>
                <a:schemeClr val="accent3">
                  <a:lumMod val="50000"/>
                  <a:alpha val="7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ndara" panose="020E0502030303020204" pitchFamily="34" charset="0"/>
                </a:endParaRPr>
              </a:p>
            </p:txBody>
          </p:sp>
          <p:sp>
            <p:nvSpPr>
              <p:cNvPr id="22" name="Rectangle: Rounded Corners 21">
                <a:extLst>
                  <a:ext uri="{FF2B5EF4-FFF2-40B4-BE49-F238E27FC236}">
                    <a16:creationId xmlns:a16="http://schemas.microsoft.com/office/drawing/2014/main" id="{7A6C7473-BB0E-C967-A309-BF65EFA64870}"/>
                  </a:ext>
                </a:extLst>
              </p:cNvPr>
              <p:cNvSpPr/>
              <p:nvPr/>
            </p:nvSpPr>
            <p:spPr>
              <a:xfrm>
                <a:off x="7407052" y="2921025"/>
                <a:ext cx="135155" cy="468438"/>
              </a:xfrm>
              <a:prstGeom prst="roundRect">
                <a:avLst/>
              </a:prstGeom>
              <a:solidFill>
                <a:schemeClr val="accent3">
                  <a:lumMod val="50000"/>
                  <a:alpha val="7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ndara" panose="020E0502030303020204" pitchFamily="34" charset="0"/>
                </a:endParaRPr>
              </a:p>
            </p:txBody>
          </p:sp>
          <p:sp>
            <p:nvSpPr>
              <p:cNvPr id="23" name="Rectangle: Rounded Corners 22">
                <a:extLst>
                  <a:ext uri="{FF2B5EF4-FFF2-40B4-BE49-F238E27FC236}">
                    <a16:creationId xmlns:a16="http://schemas.microsoft.com/office/drawing/2014/main" id="{DF42F1E7-BF3C-ED42-E647-253F45BE57FB}"/>
                  </a:ext>
                </a:extLst>
              </p:cNvPr>
              <p:cNvSpPr/>
              <p:nvPr/>
            </p:nvSpPr>
            <p:spPr>
              <a:xfrm>
                <a:off x="7202784" y="2858568"/>
                <a:ext cx="135155" cy="530895"/>
              </a:xfrm>
              <a:prstGeom prst="roundRect">
                <a:avLst/>
              </a:prstGeom>
              <a:solidFill>
                <a:schemeClr val="accent3">
                  <a:lumMod val="50000"/>
                  <a:alpha val="7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ndara" panose="020E0502030303020204" pitchFamily="34" charset="0"/>
                </a:endParaRPr>
              </a:p>
            </p:txBody>
          </p:sp>
          <p:sp>
            <p:nvSpPr>
              <p:cNvPr id="24" name="Rectangle: Rounded Corners 23">
                <a:extLst>
                  <a:ext uri="{FF2B5EF4-FFF2-40B4-BE49-F238E27FC236}">
                    <a16:creationId xmlns:a16="http://schemas.microsoft.com/office/drawing/2014/main" id="{49E5ADBF-3F56-E1ED-42B6-2ECACEF0E45A}"/>
                  </a:ext>
                </a:extLst>
              </p:cNvPr>
              <p:cNvSpPr/>
              <p:nvPr/>
            </p:nvSpPr>
            <p:spPr>
              <a:xfrm>
                <a:off x="6992718" y="2770616"/>
                <a:ext cx="135155" cy="618848"/>
              </a:xfrm>
              <a:prstGeom prst="roundRect">
                <a:avLst/>
              </a:prstGeom>
              <a:solidFill>
                <a:schemeClr val="accent3">
                  <a:lumMod val="50000"/>
                  <a:alpha val="7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ndara" panose="020E0502030303020204" pitchFamily="34" charset="0"/>
                </a:endParaRPr>
              </a:p>
            </p:txBody>
          </p:sp>
          <p:pic>
            <p:nvPicPr>
              <p:cNvPr id="25" name="Picture 24" descr="A picture containing clipart&#10;&#10;Description automatically generated">
                <a:extLst>
                  <a:ext uri="{FF2B5EF4-FFF2-40B4-BE49-F238E27FC236}">
                    <a16:creationId xmlns:a16="http://schemas.microsoft.com/office/drawing/2014/main" id="{665FF348-0330-E7BC-2BA7-07DB78038378}"/>
                  </a:ext>
                </a:extLst>
              </p:cNvPr>
              <p:cNvPicPr>
                <a:picLocks noChangeAspect="1"/>
              </p:cNvPicPr>
              <p:nvPr/>
            </p:nvPicPr>
            <p:blipFill rotWithShape="1">
              <a:blip r:embed="rId7">
                <a:extLst>
                  <a:ext uri="{28A0092B-C50C-407E-A947-70E740481C1C}">
                    <a14:useLocalDpi xmlns:a14="http://schemas.microsoft.com/office/drawing/2010/main" val="0"/>
                  </a:ext>
                </a:extLst>
              </a:blip>
              <a:srcRect l="51363"/>
              <a:stretch/>
            </p:blipFill>
            <p:spPr>
              <a:xfrm rot="5400000">
                <a:off x="7278816" y="2251035"/>
                <a:ext cx="618848" cy="1122832"/>
              </a:xfrm>
              <a:prstGeom prst="rect">
                <a:avLst/>
              </a:prstGeom>
            </p:spPr>
          </p:pic>
        </p:grpSp>
      </p:grpSp>
      <p:sp>
        <p:nvSpPr>
          <p:cNvPr id="26" name="Arrow: Chevron 25">
            <a:extLst>
              <a:ext uri="{FF2B5EF4-FFF2-40B4-BE49-F238E27FC236}">
                <a16:creationId xmlns:a16="http://schemas.microsoft.com/office/drawing/2014/main" id="{E50F88B3-FB24-1C89-9C00-156CA0131FFD}"/>
              </a:ext>
            </a:extLst>
          </p:cNvPr>
          <p:cNvSpPr/>
          <p:nvPr/>
        </p:nvSpPr>
        <p:spPr>
          <a:xfrm>
            <a:off x="3269868" y="2757488"/>
            <a:ext cx="310365" cy="351259"/>
          </a:xfrm>
          <a:prstGeom prst="chevron">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ndara" panose="020E0502030303020204" pitchFamily="34" charset="0"/>
            </a:endParaRPr>
          </a:p>
        </p:txBody>
      </p:sp>
      <p:sp>
        <p:nvSpPr>
          <p:cNvPr id="27" name="Arrow: Chevron 26">
            <a:extLst>
              <a:ext uri="{FF2B5EF4-FFF2-40B4-BE49-F238E27FC236}">
                <a16:creationId xmlns:a16="http://schemas.microsoft.com/office/drawing/2014/main" id="{4150E0B7-DA30-0416-641B-AAFF8A8D39EF}"/>
              </a:ext>
            </a:extLst>
          </p:cNvPr>
          <p:cNvSpPr/>
          <p:nvPr/>
        </p:nvSpPr>
        <p:spPr>
          <a:xfrm>
            <a:off x="5974935" y="2732556"/>
            <a:ext cx="310365" cy="351259"/>
          </a:xfrm>
          <a:prstGeom prst="chevron">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ndara" panose="020E0502030303020204" pitchFamily="34" charset="0"/>
            </a:endParaRPr>
          </a:p>
        </p:txBody>
      </p:sp>
      <p:sp>
        <p:nvSpPr>
          <p:cNvPr id="28" name="Arrow: Chevron 27">
            <a:extLst>
              <a:ext uri="{FF2B5EF4-FFF2-40B4-BE49-F238E27FC236}">
                <a16:creationId xmlns:a16="http://schemas.microsoft.com/office/drawing/2014/main" id="{FD59C4DF-DE51-2137-48A8-D1793804C972}"/>
              </a:ext>
            </a:extLst>
          </p:cNvPr>
          <p:cNvSpPr/>
          <p:nvPr/>
        </p:nvSpPr>
        <p:spPr>
          <a:xfrm>
            <a:off x="8625676" y="2716717"/>
            <a:ext cx="310365" cy="351259"/>
          </a:xfrm>
          <a:prstGeom prst="chevron">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ndara" panose="020E0502030303020204" pitchFamily="34" charset="0"/>
            </a:endParaRPr>
          </a:p>
        </p:txBody>
      </p:sp>
      <p:grpSp>
        <p:nvGrpSpPr>
          <p:cNvPr id="29" name="Group 28">
            <a:extLst>
              <a:ext uri="{FF2B5EF4-FFF2-40B4-BE49-F238E27FC236}">
                <a16:creationId xmlns:a16="http://schemas.microsoft.com/office/drawing/2014/main" id="{2C75467A-2ED1-9441-E637-6B6076FCF454}"/>
              </a:ext>
            </a:extLst>
          </p:cNvPr>
          <p:cNvGrpSpPr/>
          <p:nvPr/>
        </p:nvGrpSpPr>
        <p:grpSpPr>
          <a:xfrm>
            <a:off x="3751654" y="1889424"/>
            <a:ext cx="2029905" cy="1985412"/>
            <a:chOff x="3751654" y="1708321"/>
            <a:chExt cx="2029905" cy="1985412"/>
          </a:xfrm>
        </p:grpSpPr>
        <p:sp>
          <p:nvSpPr>
            <p:cNvPr id="30" name="Flowchart: Connector 29">
              <a:extLst>
                <a:ext uri="{FF2B5EF4-FFF2-40B4-BE49-F238E27FC236}">
                  <a16:creationId xmlns:a16="http://schemas.microsoft.com/office/drawing/2014/main" id="{CBF29A71-6AED-FF66-F533-065CB9DCD610}"/>
                </a:ext>
              </a:extLst>
            </p:cNvPr>
            <p:cNvSpPr/>
            <p:nvPr/>
          </p:nvSpPr>
          <p:spPr>
            <a:xfrm>
              <a:off x="3751654" y="1708321"/>
              <a:ext cx="2029905" cy="1985412"/>
            </a:xfrm>
            <a:prstGeom prst="flowChartConnector">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ndara" panose="020E0502030303020204" pitchFamily="34" charset="0"/>
              </a:endParaRPr>
            </a:p>
          </p:txBody>
        </p:sp>
        <p:sp>
          <p:nvSpPr>
            <p:cNvPr id="31" name="Freeform: Shape 30">
              <a:hlinkClick r:id="rId8" action="ppaction://hlinksldjump"/>
              <a:extLst>
                <a:ext uri="{FF2B5EF4-FFF2-40B4-BE49-F238E27FC236}">
                  <a16:creationId xmlns:a16="http://schemas.microsoft.com/office/drawing/2014/main" id="{F4D0A698-3610-B731-752B-DA1A346AE2AC}"/>
                </a:ext>
              </a:extLst>
            </p:cNvPr>
            <p:cNvSpPr/>
            <p:nvPr/>
          </p:nvSpPr>
          <p:spPr>
            <a:xfrm>
              <a:off x="4401170" y="2875157"/>
              <a:ext cx="346031" cy="283612"/>
            </a:xfrm>
            <a:custGeom>
              <a:avLst/>
              <a:gdLst>
                <a:gd name="connsiteX0" fmla="*/ 158353 w 196056"/>
                <a:gd name="connsiteY0" fmla="*/ 0 h 158353"/>
                <a:gd name="connsiteX1" fmla="*/ 196056 w 196056"/>
                <a:gd name="connsiteY1" fmla="*/ 37703 h 158353"/>
                <a:gd name="connsiteX2" fmla="*/ 100542 w 196056"/>
                <a:gd name="connsiteY2" fmla="*/ 133218 h 158353"/>
                <a:gd name="connsiteX3" fmla="*/ 0 w 196056"/>
                <a:gd name="connsiteY3" fmla="*/ 158353 h 158353"/>
              </a:gdLst>
              <a:ahLst/>
              <a:cxnLst>
                <a:cxn ang="0">
                  <a:pos x="connsiteX0" y="connsiteY0"/>
                </a:cxn>
                <a:cxn ang="0">
                  <a:pos x="connsiteX1" y="connsiteY1"/>
                </a:cxn>
                <a:cxn ang="0">
                  <a:pos x="connsiteX2" y="connsiteY2"/>
                </a:cxn>
                <a:cxn ang="0">
                  <a:pos x="connsiteX3" y="connsiteY3"/>
                </a:cxn>
              </a:cxnLst>
              <a:rect l="l" t="t" r="r" b="b"/>
              <a:pathLst>
                <a:path w="196056" h="158353">
                  <a:moveTo>
                    <a:pt x="158353" y="0"/>
                  </a:moveTo>
                  <a:lnTo>
                    <a:pt x="196056" y="37703"/>
                  </a:lnTo>
                  <a:lnTo>
                    <a:pt x="100542" y="133218"/>
                  </a:lnTo>
                  <a:lnTo>
                    <a:pt x="0" y="158353"/>
                  </a:lnTo>
                  <a:close/>
                </a:path>
              </a:pathLst>
            </a:custGeom>
            <a:solidFill>
              <a:schemeClr val="bg1">
                <a:lumMod val="85000"/>
              </a:schemeClr>
            </a:solidFill>
            <a:ln w="12568" cap="flat">
              <a:noFill/>
              <a:prstDash val="solid"/>
              <a:miter/>
            </a:ln>
          </p:spPr>
          <p:txBody>
            <a:bodyPr rtlCol="0" anchor="ctr"/>
            <a:lstStyle/>
            <a:p>
              <a:endParaRPr lang="de-DE">
                <a:latin typeface="Candara" panose="020E0502030303020204" pitchFamily="34" charset="0"/>
              </a:endParaRPr>
            </a:p>
          </p:txBody>
        </p:sp>
        <p:sp>
          <p:nvSpPr>
            <p:cNvPr id="32" name="Freeform: Shape 31">
              <a:extLst>
                <a:ext uri="{FF2B5EF4-FFF2-40B4-BE49-F238E27FC236}">
                  <a16:creationId xmlns:a16="http://schemas.microsoft.com/office/drawing/2014/main" id="{38779019-2FC2-68F4-7EBC-E8A9AE4B6496}"/>
                </a:ext>
              </a:extLst>
            </p:cNvPr>
            <p:cNvSpPr/>
            <p:nvPr/>
          </p:nvSpPr>
          <p:spPr>
            <a:xfrm>
              <a:off x="4383425" y="2222400"/>
              <a:ext cx="698715" cy="945372"/>
            </a:xfrm>
            <a:custGeom>
              <a:avLst/>
              <a:gdLst>
                <a:gd name="connsiteX0" fmla="*/ 81690 w 395882"/>
                <a:gd name="connsiteY0" fmla="*/ 286544 h 527843"/>
                <a:gd name="connsiteX1" fmla="*/ 77920 w 395882"/>
                <a:gd name="connsiteY1" fmla="*/ 282773 h 527843"/>
                <a:gd name="connsiteX2" fmla="*/ 56555 w 395882"/>
                <a:gd name="connsiteY2" fmla="*/ 282773 h 527843"/>
                <a:gd name="connsiteX3" fmla="*/ 52784 w 395882"/>
                <a:gd name="connsiteY3" fmla="*/ 286544 h 527843"/>
                <a:gd name="connsiteX4" fmla="*/ 52784 w 395882"/>
                <a:gd name="connsiteY4" fmla="*/ 307909 h 527843"/>
                <a:gd name="connsiteX5" fmla="*/ 56555 w 395882"/>
                <a:gd name="connsiteY5" fmla="*/ 311679 h 527843"/>
                <a:gd name="connsiteX6" fmla="*/ 77920 w 395882"/>
                <a:gd name="connsiteY6" fmla="*/ 311679 h 527843"/>
                <a:gd name="connsiteX7" fmla="*/ 81690 w 395882"/>
                <a:gd name="connsiteY7" fmla="*/ 307909 h 527843"/>
                <a:gd name="connsiteX8" fmla="*/ 81690 w 395882"/>
                <a:gd name="connsiteY8" fmla="*/ 286544 h 527843"/>
                <a:gd name="connsiteX9" fmla="*/ 75406 w 395882"/>
                <a:gd name="connsiteY9" fmla="*/ 304139 h 527843"/>
                <a:gd name="connsiteX10" fmla="*/ 60325 w 395882"/>
                <a:gd name="connsiteY10" fmla="*/ 304139 h 527843"/>
                <a:gd name="connsiteX11" fmla="*/ 60325 w 395882"/>
                <a:gd name="connsiteY11" fmla="*/ 289057 h 527843"/>
                <a:gd name="connsiteX12" fmla="*/ 75406 w 395882"/>
                <a:gd name="connsiteY12" fmla="*/ 289057 h 527843"/>
                <a:gd name="connsiteX13" fmla="*/ 75406 w 395882"/>
                <a:gd name="connsiteY13" fmla="*/ 304139 h 527843"/>
                <a:gd name="connsiteX14" fmla="*/ 57811 w 395882"/>
                <a:gd name="connsiteY14" fmla="*/ 223705 h 527843"/>
                <a:gd name="connsiteX15" fmla="*/ 64095 w 395882"/>
                <a:gd name="connsiteY15" fmla="*/ 228732 h 527843"/>
                <a:gd name="connsiteX16" fmla="*/ 66609 w 395882"/>
                <a:gd name="connsiteY16" fmla="*/ 229989 h 527843"/>
                <a:gd name="connsiteX17" fmla="*/ 66609 w 395882"/>
                <a:gd name="connsiteY17" fmla="*/ 229989 h 527843"/>
                <a:gd name="connsiteX18" fmla="*/ 69122 w 395882"/>
                <a:gd name="connsiteY18" fmla="*/ 228732 h 527843"/>
                <a:gd name="connsiteX19" fmla="*/ 80433 w 395882"/>
                <a:gd name="connsiteY19" fmla="*/ 216165 h 527843"/>
                <a:gd name="connsiteX20" fmla="*/ 80433 w 395882"/>
                <a:gd name="connsiteY20" fmla="*/ 211138 h 527843"/>
                <a:gd name="connsiteX21" fmla="*/ 75406 w 395882"/>
                <a:gd name="connsiteY21" fmla="*/ 211138 h 527843"/>
                <a:gd name="connsiteX22" fmla="*/ 65352 w 395882"/>
                <a:gd name="connsiteY22" fmla="*/ 222448 h 527843"/>
                <a:gd name="connsiteX23" fmla="*/ 61582 w 395882"/>
                <a:gd name="connsiteY23" fmla="*/ 218678 h 527843"/>
                <a:gd name="connsiteX24" fmla="*/ 56555 w 395882"/>
                <a:gd name="connsiteY24" fmla="*/ 218678 h 527843"/>
                <a:gd name="connsiteX25" fmla="*/ 57811 w 395882"/>
                <a:gd name="connsiteY25" fmla="*/ 223705 h 527843"/>
                <a:gd name="connsiteX26" fmla="*/ 64095 w 395882"/>
                <a:gd name="connsiteY26" fmla="*/ 193543 h 527843"/>
                <a:gd name="connsiteX27" fmla="*/ 66609 w 395882"/>
                <a:gd name="connsiteY27" fmla="*/ 194799 h 527843"/>
                <a:gd name="connsiteX28" fmla="*/ 66609 w 395882"/>
                <a:gd name="connsiteY28" fmla="*/ 194799 h 527843"/>
                <a:gd name="connsiteX29" fmla="*/ 69122 w 395882"/>
                <a:gd name="connsiteY29" fmla="*/ 193543 h 527843"/>
                <a:gd name="connsiteX30" fmla="*/ 80433 w 395882"/>
                <a:gd name="connsiteY30" fmla="*/ 180975 h 527843"/>
                <a:gd name="connsiteX31" fmla="*/ 80433 w 395882"/>
                <a:gd name="connsiteY31" fmla="*/ 175948 h 527843"/>
                <a:gd name="connsiteX32" fmla="*/ 75406 w 395882"/>
                <a:gd name="connsiteY32" fmla="*/ 175948 h 527843"/>
                <a:gd name="connsiteX33" fmla="*/ 65352 w 395882"/>
                <a:gd name="connsiteY33" fmla="*/ 186002 h 527843"/>
                <a:gd name="connsiteX34" fmla="*/ 61582 w 395882"/>
                <a:gd name="connsiteY34" fmla="*/ 182232 h 527843"/>
                <a:gd name="connsiteX35" fmla="*/ 56555 w 395882"/>
                <a:gd name="connsiteY35" fmla="*/ 182232 h 527843"/>
                <a:gd name="connsiteX36" fmla="*/ 56555 w 395882"/>
                <a:gd name="connsiteY36" fmla="*/ 187259 h 527843"/>
                <a:gd name="connsiteX37" fmla="*/ 64095 w 395882"/>
                <a:gd name="connsiteY37" fmla="*/ 193543 h 527843"/>
                <a:gd name="connsiteX38" fmla="*/ 81690 w 395882"/>
                <a:gd name="connsiteY38" fmla="*/ 412221 h 527843"/>
                <a:gd name="connsiteX39" fmla="*/ 77920 w 395882"/>
                <a:gd name="connsiteY39" fmla="*/ 408451 h 527843"/>
                <a:gd name="connsiteX40" fmla="*/ 56555 w 395882"/>
                <a:gd name="connsiteY40" fmla="*/ 408451 h 527843"/>
                <a:gd name="connsiteX41" fmla="*/ 52784 w 395882"/>
                <a:gd name="connsiteY41" fmla="*/ 412221 h 527843"/>
                <a:gd name="connsiteX42" fmla="*/ 52784 w 395882"/>
                <a:gd name="connsiteY42" fmla="*/ 433586 h 527843"/>
                <a:gd name="connsiteX43" fmla="*/ 56555 w 395882"/>
                <a:gd name="connsiteY43" fmla="*/ 437356 h 527843"/>
                <a:gd name="connsiteX44" fmla="*/ 77920 w 395882"/>
                <a:gd name="connsiteY44" fmla="*/ 437356 h 527843"/>
                <a:gd name="connsiteX45" fmla="*/ 81690 w 395882"/>
                <a:gd name="connsiteY45" fmla="*/ 433586 h 527843"/>
                <a:gd name="connsiteX46" fmla="*/ 81690 w 395882"/>
                <a:gd name="connsiteY46" fmla="*/ 412221 h 527843"/>
                <a:gd name="connsiteX47" fmla="*/ 75406 w 395882"/>
                <a:gd name="connsiteY47" fmla="*/ 431072 h 527843"/>
                <a:gd name="connsiteX48" fmla="*/ 60325 w 395882"/>
                <a:gd name="connsiteY48" fmla="*/ 431072 h 527843"/>
                <a:gd name="connsiteX49" fmla="*/ 60325 w 395882"/>
                <a:gd name="connsiteY49" fmla="*/ 415991 h 527843"/>
                <a:gd name="connsiteX50" fmla="*/ 75406 w 395882"/>
                <a:gd name="connsiteY50" fmla="*/ 415991 h 527843"/>
                <a:gd name="connsiteX51" fmla="*/ 75406 w 395882"/>
                <a:gd name="connsiteY51" fmla="*/ 431072 h 527843"/>
                <a:gd name="connsiteX52" fmla="*/ 79177 w 395882"/>
                <a:gd name="connsiteY52" fmla="*/ 453694 h 527843"/>
                <a:gd name="connsiteX53" fmla="*/ 57811 w 395882"/>
                <a:gd name="connsiteY53" fmla="*/ 453694 h 527843"/>
                <a:gd name="connsiteX54" fmla="*/ 54041 w 395882"/>
                <a:gd name="connsiteY54" fmla="*/ 457465 h 527843"/>
                <a:gd name="connsiteX55" fmla="*/ 54041 w 395882"/>
                <a:gd name="connsiteY55" fmla="*/ 478830 h 527843"/>
                <a:gd name="connsiteX56" fmla="*/ 57811 w 395882"/>
                <a:gd name="connsiteY56" fmla="*/ 482600 h 527843"/>
                <a:gd name="connsiteX57" fmla="*/ 79177 w 395882"/>
                <a:gd name="connsiteY57" fmla="*/ 482600 h 527843"/>
                <a:gd name="connsiteX58" fmla="*/ 82947 w 395882"/>
                <a:gd name="connsiteY58" fmla="*/ 478830 h 527843"/>
                <a:gd name="connsiteX59" fmla="*/ 82947 w 395882"/>
                <a:gd name="connsiteY59" fmla="*/ 457465 h 527843"/>
                <a:gd name="connsiteX60" fmla="*/ 79177 w 395882"/>
                <a:gd name="connsiteY60" fmla="*/ 453694 h 527843"/>
                <a:gd name="connsiteX61" fmla="*/ 75406 w 395882"/>
                <a:gd name="connsiteY61" fmla="*/ 475059 h 527843"/>
                <a:gd name="connsiteX62" fmla="*/ 60325 w 395882"/>
                <a:gd name="connsiteY62" fmla="*/ 475059 h 527843"/>
                <a:gd name="connsiteX63" fmla="*/ 60325 w 395882"/>
                <a:gd name="connsiteY63" fmla="*/ 459978 h 527843"/>
                <a:gd name="connsiteX64" fmla="*/ 75406 w 395882"/>
                <a:gd name="connsiteY64" fmla="*/ 459978 h 527843"/>
                <a:gd name="connsiteX65" fmla="*/ 75406 w 395882"/>
                <a:gd name="connsiteY65" fmla="*/ 475059 h 527843"/>
                <a:gd name="connsiteX66" fmla="*/ 57811 w 395882"/>
                <a:gd name="connsiteY66" fmla="*/ 260152 h 527843"/>
                <a:gd name="connsiteX67" fmla="*/ 64095 w 395882"/>
                <a:gd name="connsiteY67" fmla="*/ 265179 h 527843"/>
                <a:gd name="connsiteX68" fmla="*/ 66609 w 395882"/>
                <a:gd name="connsiteY68" fmla="*/ 266435 h 527843"/>
                <a:gd name="connsiteX69" fmla="*/ 66609 w 395882"/>
                <a:gd name="connsiteY69" fmla="*/ 266435 h 527843"/>
                <a:gd name="connsiteX70" fmla="*/ 69122 w 395882"/>
                <a:gd name="connsiteY70" fmla="*/ 265179 h 527843"/>
                <a:gd name="connsiteX71" fmla="*/ 80433 w 395882"/>
                <a:gd name="connsiteY71" fmla="*/ 252611 h 527843"/>
                <a:gd name="connsiteX72" fmla="*/ 80433 w 395882"/>
                <a:gd name="connsiteY72" fmla="*/ 247584 h 527843"/>
                <a:gd name="connsiteX73" fmla="*/ 75406 w 395882"/>
                <a:gd name="connsiteY73" fmla="*/ 247584 h 527843"/>
                <a:gd name="connsiteX74" fmla="*/ 65352 w 395882"/>
                <a:gd name="connsiteY74" fmla="*/ 258895 h 527843"/>
                <a:gd name="connsiteX75" fmla="*/ 61582 w 395882"/>
                <a:gd name="connsiteY75" fmla="*/ 255124 h 527843"/>
                <a:gd name="connsiteX76" fmla="*/ 56555 w 395882"/>
                <a:gd name="connsiteY76" fmla="*/ 255124 h 527843"/>
                <a:gd name="connsiteX77" fmla="*/ 57811 w 395882"/>
                <a:gd name="connsiteY77" fmla="*/ 260152 h 527843"/>
                <a:gd name="connsiteX78" fmla="*/ 64095 w 395882"/>
                <a:gd name="connsiteY78" fmla="*/ 390856 h 527843"/>
                <a:gd name="connsiteX79" fmla="*/ 66609 w 395882"/>
                <a:gd name="connsiteY79" fmla="*/ 392113 h 527843"/>
                <a:gd name="connsiteX80" fmla="*/ 66609 w 395882"/>
                <a:gd name="connsiteY80" fmla="*/ 392113 h 527843"/>
                <a:gd name="connsiteX81" fmla="*/ 69122 w 395882"/>
                <a:gd name="connsiteY81" fmla="*/ 390856 h 527843"/>
                <a:gd name="connsiteX82" fmla="*/ 80433 w 395882"/>
                <a:gd name="connsiteY82" fmla="*/ 378288 h 527843"/>
                <a:gd name="connsiteX83" fmla="*/ 80433 w 395882"/>
                <a:gd name="connsiteY83" fmla="*/ 373261 h 527843"/>
                <a:gd name="connsiteX84" fmla="*/ 75406 w 395882"/>
                <a:gd name="connsiteY84" fmla="*/ 373261 h 527843"/>
                <a:gd name="connsiteX85" fmla="*/ 65352 w 395882"/>
                <a:gd name="connsiteY85" fmla="*/ 384572 h 527843"/>
                <a:gd name="connsiteX86" fmla="*/ 61582 w 395882"/>
                <a:gd name="connsiteY86" fmla="*/ 380802 h 527843"/>
                <a:gd name="connsiteX87" fmla="*/ 56555 w 395882"/>
                <a:gd name="connsiteY87" fmla="*/ 380802 h 527843"/>
                <a:gd name="connsiteX88" fmla="*/ 56555 w 395882"/>
                <a:gd name="connsiteY88" fmla="*/ 385829 h 527843"/>
                <a:gd name="connsiteX89" fmla="*/ 64095 w 395882"/>
                <a:gd name="connsiteY89" fmla="*/ 390856 h 527843"/>
                <a:gd name="connsiteX90" fmla="*/ 81690 w 395882"/>
                <a:gd name="connsiteY90" fmla="*/ 330531 h 527843"/>
                <a:gd name="connsiteX91" fmla="*/ 77920 w 395882"/>
                <a:gd name="connsiteY91" fmla="*/ 326760 h 527843"/>
                <a:gd name="connsiteX92" fmla="*/ 56555 w 395882"/>
                <a:gd name="connsiteY92" fmla="*/ 326760 h 527843"/>
                <a:gd name="connsiteX93" fmla="*/ 52784 w 395882"/>
                <a:gd name="connsiteY93" fmla="*/ 330531 h 527843"/>
                <a:gd name="connsiteX94" fmla="*/ 52784 w 395882"/>
                <a:gd name="connsiteY94" fmla="*/ 351896 h 527843"/>
                <a:gd name="connsiteX95" fmla="*/ 56555 w 395882"/>
                <a:gd name="connsiteY95" fmla="*/ 355666 h 527843"/>
                <a:gd name="connsiteX96" fmla="*/ 77920 w 395882"/>
                <a:gd name="connsiteY96" fmla="*/ 355666 h 527843"/>
                <a:gd name="connsiteX97" fmla="*/ 81690 w 395882"/>
                <a:gd name="connsiteY97" fmla="*/ 351896 h 527843"/>
                <a:gd name="connsiteX98" fmla="*/ 81690 w 395882"/>
                <a:gd name="connsiteY98" fmla="*/ 330531 h 527843"/>
                <a:gd name="connsiteX99" fmla="*/ 75406 w 395882"/>
                <a:gd name="connsiteY99" fmla="*/ 349382 h 527843"/>
                <a:gd name="connsiteX100" fmla="*/ 60325 w 395882"/>
                <a:gd name="connsiteY100" fmla="*/ 349382 h 527843"/>
                <a:gd name="connsiteX101" fmla="*/ 60325 w 395882"/>
                <a:gd name="connsiteY101" fmla="*/ 334301 h 527843"/>
                <a:gd name="connsiteX102" fmla="*/ 75406 w 395882"/>
                <a:gd name="connsiteY102" fmla="*/ 334301 h 527843"/>
                <a:gd name="connsiteX103" fmla="*/ 75406 w 395882"/>
                <a:gd name="connsiteY103" fmla="*/ 349382 h 527843"/>
                <a:gd name="connsiteX104" fmla="*/ 169664 w 395882"/>
                <a:gd name="connsiteY104" fmla="*/ 99285 h 527843"/>
                <a:gd name="connsiteX105" fmla="*/ 182232 w 395882"/>
                <a:gd name="connsiteY105" fmla="*/ 111853 h 527843"/>
                <a:gd name="connsiteX106" fmla="*/ 309166 w 395882"/>
                <a:gd name="connsiteY106" fmla="*/ 111853 h 527843"/>
                <a:gd name="connsiteX107" fmla="*/ 320477 w 395882"/>
                <a:gd name="connsiteY107" fmla="*/ 86717 h 527843"/>
                <a:gd name="connsiteX108" fmla="*/ 182232 w 395882"/>
                <a:gd name="connsiteY108" fmla="*/ 86717 h 527843"/>
                <a:gd name="connsiteX109" fmla="*/ 169664 w 395882"/>
                <a:gd name="connsiteY109" fmla="*/ 99285 h 527843"/>
                <a:gd name="connsiteX110" fmla="*/ 104312 w 395882"/>
                <a:gd name="connsiteY110" fmla="*/ 139502 h 527843"/>
                <a:gd name="connsiteX111" fmla="*/ 110596 w 395882"/>
                <a:gd name="connsiteY111" fmla="*/ 133218 h 527843"/>
                <a:gd name="connsiteX112" fmla="*/ 110596 w 395882"/>
                <a:gd name="connsiteY112" fmla="*/ 114366 h 527843"/>
                <a:gd name="connsiteX113" fmla="*/ 128191 w 395882"/>
                <a:gd name="connsiteY113" fmla="*/ 114366 h 527843"/>
                <a:gd name="connsiteX114" fmla="*/ 134474 w 395882"/>
                <a:gd name="connsiteY114" fmla="*/ 108082 h 527843"/>
                <a:gd name="connsiteX115" fmla="*/ 134474 w 395882"/>
                <a:gd name="connsiteY115" fmla="*/ 87974 h 527843"/>
                <a:gd name="connsiteX116" fmla="*/ 128191 w 395882"/>
                <a:gd name="connsiteY116" fmla="*/ 81690 h 527843"/>
                <a:gd name="connsiteX117" fmla="*/ 109339 w 395882"/>
                <a:gd name="connsiteY117" fmla="*/ 81690 h 527843"/>
                <a:gd name="connsiteX118" fmla="*/ 109339 w 395882"/>
                <a:gd name="connsiteY118" fmla="*/ 62839 h 527843"/>
                <a:gd name="connsiteX119" fmla="*/ 103055 w 395882"/>
                <a:gd name="connsiteY119" fmla="*/ 56555 h 527843"/>
                <a:gd name="connsiteX120" fmla="*/ 82947 w 395882"/>
                <a:gd name="connsiteY120" fmla="*/ 56555 h 527843"/>
                <a:gd name="connsiteX121" fmla="*/ 76663 w 395882"/>
                <a:gd name="connsiteY121" fmla="*/ 62839 h 527843"/>
                <a:gd name="connsiteX122" fmla="*/ 76663 w 395882"/>
                <a:gd name="connsiteY122" fmla="*/ 81690 h 527843"/>
                <a:gd name="connsiteX123" fmla="*/ 57811 w 395882"/>
                <a:gd name="connsiteY123" fmla="*/ 81690 h 527843"/>
                <a:gd name="connsiteX124" fmla="*/ 51528 w 395882"/>
                <a:gd name="connsiteY124" fmla="*/ 87974 h 527843"/>
                <a:gd name="connsiteX125" fmla="*/ 51528 w 395882"/>
                <a:gd name="connsiteY125" fmla="*/ 108082 h 527843"/>
                <a:gd name="connsiteX126" fmla="*/ 57811 w 395882"/>
                <a:gd name="connsiteY126" fmla="*/ 114366 h 527843"/>
                <a:gd name="connsiteX127" fmla="*/ 77920 w 395882"/>
                <a:gd name="connsiteY127" fmla="*/ 114366 h 527843"/>
                <a:gd name="connsiteX128" fmla="*/ 77920 w 395882"/>
                <a:gd name="connsiteY128" fmla="*/ 133218 h 527843"/>
                <a:gd name="connsiteX129" fmla="*/ 84204 w 395882"/>
                <a:gd name="connsiteY129" fmla="*/ 139502 h 527843"/>
                <a:gd name="connsiteX130" fmla="*/ 104312 w 395882"/>
                <a:gd name="connsiteY130" fmla="*/ 139502 h 527843"/>
                <a:gd name="connsiteX131" fmla="*/ 100542 w 395882"/>
                <a:gd name="connsiteY131" fmla="*/ 428559 h 527843"/>
                <a:gd name="connsiteX132" fmla="*/ 134474 w 395882"/>
                <a:gd name="connsiteY132" fmla="*/ 428559 h 527843"/>
                <a:gd name="connsiteX133" fmla="*/ 140758 w 395882"/>
                <a:gd name="connsiteY133" fmla="*/ 415991 h 527843"/>
                <a:gd name="connsiteX134" fmla="*/ 100542 w 395882"/>
                <a:gd name="connsiteY134" fmla="*/ 415991 h 527843"/>
                <a:gd name="connsiteX135" fmla="*/ 94258 w 395882"/>
                <a:gd name="connsiteY135" fmla="*/ 422275 h 527843"/>
                <a:gd name="connsiteX136" fmla="*/ 100542 w 395882"/>
                <a:gd name="connsiteY136" fmla="*/ 428559 h 527843"/>
                <a:gd name="connsiteX137" fmla="*/ 94258 w 395882"/>
                <a:gd name="connsiteY137" fmla="*/ 184745 h 527843"/>
                <a:gd name="connsiteX138" fmla="*/ 100542 w 395882"/>
                <a:gd name="connsiteY138" fmla="*/ 191029 h 527843"/>
                <a:gd name="connsiteX139" fmla="*/ 273976 w 395882"/>
                <a:gd name="connsiteY139" fmla="*/ 191029 h 527843"/>
                <a:gd name="connsiteX140" fmla="*/ 280260 w 395882"/>
                <a:gd name="connsiteY140" fmla="*/ 178461 h 527843"/>
                <a:gd name="connsiteX141" fmla="*/ 100542 w 395882"/>
                <a:gd name="connsiteY141" fmla="*/ 178461 h 527843"/>
                <a:gd name="connsiteX142" fmla="*/ 94258 w 395882"/>
                <a:gd name="connsiteY142" fmla="*/ 184745 h 527843"/>
                <a:gd name="connsiteX143" fmla="*/ 0 w 395882"/>
                <a:gd name="connsiteY143" fmla="*/ 12568 h 527843"/>
                <a:gd name="connsiteX144" fmla="*/ 0 w 395882"/>
                <a:gd name="connsiteY144" fmla="*/ 515276 h 527843"/>
                <a:gd name="connsiteX145" fmla="*/ 12568 w 395882"/>
                <a:gd name="connsiteY145" fmla="*/ 527844 h 527843"/>
                <a:gd name="connsiteX146" fmla="*/ 142015 w 395882"/>
                <a:gd name="connsiteY146" fmla="*/ 527844 h 527843"/>
                <a:gd name="connsiteX147" fmla="*/ 153326 w 395882"/>
                <a:gd name="connsiteY147" fmla="*/ 502708 h 527843"/>
                <a:gd name="connsiteX148" fmla="*/ 25135 w 395882"/>
                <a:gd name="connsiteY148" fmla="*/ 502708 h 527843"/>
                <a:gd name="connsiteX149" fmla="*/ 25135 w 395882"/>
                <a:gd name="connsiteY149" fmla="*/ 25135 h 527843"/>
                <a:gd name="connsiteX150" fmla="*/ 349382 w 395882"/>
                <a:gd name="connsiteY150" fmla="*/ 25135 h 527843"/>
                <a:gd name="connsiteX151" fmla="*/ 360693 w 395882"/>
                <a:gd name="connsiteY151" fmla="*/ 0 h 527843"/>
                <a:gd name="connsiteX152" fmla="*/ 12568 w 395882"/>
                <a:gd name="connsiteY152" fmla="*/ 0 h 527843"/>
                <a:gd name="connsiteX153" fmla="*/ 0 w 395882"/>
                <a:gd name="connsiteY153" fmla="*/ 12568 h 527843"/>
                <a:gd name="connsiteX154" fmla="*/ 94258 w 395882"/>
                <a:gd name="connsiteY154" fmla="*/ 467519 h 527843"/>
                <a:gd name="connsiteX155" fmla="*/ 100542 w 395882"/>
                <a:gd name="connsiteY155" fmla="*/ 473803 h 527843"/>
                <a:gd name="connsiteX156" fmla="*/ 167151 w 395882"/>
                <a:gd name="connsiteY156" fmla="*/ 473803 h 527843"/>
                <a:gd name="connsiteX157" fmla="*/ 173434 w 395882"/>
                <a:gd name="connsiteY157" fmla="*/ 461235 h 527843"/>
                <a:gd name="connsiteX158" fmla="*/ 100542 w 395882"/>
                <a:gd name="connsiteY158" fmla="*/ 461235 h 527843"/>
                <a:gd name="connsiteX159" fmla="*/ 94258 w 395882"/>
                <a:gd name="connsiteY159" fmla="*/ 467519 h 527843"/>
                <a:gd name="connsiteX160" fmla="*/ 94258 w 395882"/>
                <a:gd name="connsiteY160" fmla="*/ 382058 h 527843"/>
                <a:gd name="connsiteX161" fmla="*/ 100542 w 395882"/>
                <a:gd name="connsiteY161" fmla="*/ 388342 h 527843"/>
                <a:gd name="connsiteX162" fmla="*/ 206110 w 395882"/>
                <a:gd name="connsiteY162" fmla="*/ 388342 h 527843"/>
                <a:gd name="connsiteX163" fmla="*/ 212394 w 395882"/>
                <a:gd name="connsiteY163" fmla="*/ 375774 h 527843"/>
                <a:gd name="connsiteX164" fmla="*/ 100542 w 395882"/>
                <a:gd name="connsiteY164" fmla="*/ 375774 h 527843"/>
                <a:gd name="connsiteX165" fmla="*/ 94258 w 395882"/>
                <a:gd name="connsiteY165" fmla="*/ 382058 h 527843"/>
                <a:gd name="connsiteX166" fmla="*/ 100542 w 395882"/>
                <a:gd name="connsiteY166" fmla="*/ 348126 h 527843"/>
                <a:gd name="connsiteX167" fmla="*/ 201083 w 395882"/>
                <a:gd name="connsiteY167" fmla="*/ 348126 h 527843"/>
                <a:gd name="connsiteX168" fmla="*/ 207367 w 395882"/>
                <a:gd name="connsiteY168" fmla="*/ 335558 h 527843"/>
                <a:gd name="connsiteX169" fmla="*/ 100542 w 395882"/>
                <a:gd name="connsiteY169" fmla="*/ 335558 h 527843"/>
                <a:gd name="connsiteX170" fmla="*/ 94258 w 395882"/>
                <a:gd name="connsiteY170" fmla="*/ 341842 h 527843"/>
                <a:gd name="connsiteX171" fmla="*/ 100542 w 395882"/>
                <a:gd name="connsiteY171" fmla="*/ 348126 h 527843"/>
                <a:gd name="connsiteX172" fmla="*/ 382058 w 395882"/>
                <a:gd name="connsiteY172" fmla="*/ 243814 h 527843"/>
                <a:gd name="connsiteX173" fmla="*/ 370747 w 395882"/>
                <a:gd name="connsiteY173" fmla="*/ 267692 h 527843"/>
                <a:gd name="connsiteX174" fmla="*/ 370747 w 395882"/>
                <a:gd name="connsiteY174" fmla="*/ 472546 h 527843"/>
                <a:gd name="connsiteX175" fmla="*/ 395883 w 395882"/>
                <a:gd name="connsiteY175" fmla="*/ 452438 h 527843"/>
                <a:gd name="connsiteX176" fmla="*/ 395883 w 395882"/>
                <a:gd name="connsiteY176" fmla="*/ 256381 h 527843"/>
                <a:gd name="connsiteX177" fmla="*/ 382058 w 395882"/>
                <a:gd name="connsiteY177" fmla="*/ 243814 h 527843"/>
                <a:gd name="connsiteX178" fmla="*/ 94258 w 395882"/>
                <a:gd name="connsiteY178" fmla="*/ 219935 h 527843"/>
                <a:gd name="connsiteX179" fmla="*/ 100542 w 395882"/>
                <a:gd name="connsiteY179" fmla="*/ 226219 h 527843"/>
                <a:gd name="connsiteX180" fmla="*/ 256381 w 395882"/>
                <a:gd name="connsiteY180" fmla="*/ 226219 h 527843"/>
                <a:gd name="connsiteX181" fmla="*/ 262665 w 395882"/>
                <a:gd name="connsiteY181" fmla="*/ 213651 h 527843"/>
                <a:gd name="connsiteX182" fmla="*/ 100542 w 395882"/>
                <a:gd name="connsiteY182" fmla="*/ 213651 h 527843"/>
                <a:gd name="connsiteX183" fmla="*/ 94258 w 395882"/>
                <a:gd name="connsiteY183" fmla="*/ 219935 h 527843"/>
                <a:gd name="connsiteX184" fmla="*/ 94258 w 395882"/>
                <a:gd name="connsiteY184" fmla="*/ 256381 h 527843"/>
                <a:gd name="connsiteX185" fmla="*/ 100542 w 395882"/>
                <a:gd name="connsiteY185" fmla="*/ 262665 h 527843"/>
                <a:gd name="connsiteX186" fmla="*/ 240043 w 395882"/>
                <a:gd name="connsiteY186" fmla="*/ 262665 h 527843"/>
                <a:gd name="connsiteX187" fmla="*/ 246327 w 395882"/>
                <a:gd name="connsiteY187" fmla="*/ 250097 h 527843"/>
                <a:gd name="connsiteX188" fmla="*/ 100542 w 395882"/>
                <a:gd name="connsiteY188" fmla="*/ 250097 h 527843"/>
                <a:gd name="connsiteX189" fmla="*/ 94258 w 395882"/>
                <a:gd name="connsiteY189" fmla="*/ 256381 h 527843"/>
                <a:gd name="connsiteX190" fmla="*/ 94258 w 395882"/>
                <a:gd name="connsiteY190" fmla="*/ 296598 h 527843"/>
                <a:gd name="connsiteX191" fmla="*/ 100542 w 395882"/>
                <a:gd name="connsiteY191" fmla="*/ 302882 h 527843"/>
                <a:gd name="connsiteX192" fmla="*/ 221192 w 395882"/>
                <a:gd name="connsiteY192" fmla="*/ 302882 h 527843"/>
                <a:gd name="connsiteX193" fmla="*/ 227476 w 395882"/>
                <a:gd name="connsiteY193" fmla="*/ 290314 h 527843"/>
                <a:gd name="connsiteX194" fmla="*/ 100542 w 395882"/>
                <a:gd name="connsiteY194" fmla="*/ 290314 h 527843"/>
                <a:gd name="connsiteX195" fmla="*/ 94258 w 395882"/>
                <a:gd name="connsiteY195" fmla="*/ 296598 h 527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395882" h="527843">
                  <a:moveTo>
                    <a:pt x="81690" y="286544"/>
                  </a:moveTo>
                  <a:cubicBezTo>
                    <a:pt x="81690" y="285287"/>
                    <a:pt x="80433" y="282773"/>
                    <a:pt x="77920" y="282773"/>
                  </a:cubicBezTo>
                  <a:lnTo>
                    <a:pt x="56555" y="282773"/>
                  </a:lnTo>
                  <a:cubicBezTo>
                    <a:pt x="55298" y="282773"/>
                    <a:pt x="52784" y="284030"/>
                    <a:pt x="52784" y="286544"/>
                  </a:cubicBezTo>
                  <a:lnTo>
                    <a:pt x="52784" y="307909"/>
                  </a:lnTo>
                  <a:cubicBezTo>
                    <a:pt x="52784" y="309166"/>
                    <a:pt x="54041" y="311679"/>
                    <a:pt x="56555" y="311679"/>
                  </a:cubicBezTo>
                  <a:lnTo>
                    <a:pt x="77920" y="311679"/>
                  </a:lnTo>
                  <a:cubicBezTo>
                    <a:pt x="79177" y="311679"/>
                    <a:pt x="81690" y="310422"/>
                    <a:pt x="81690" y="307909"/>
                  </a:cubicBezTo>
                  <a:lnTo>
                    <a:pt x="81690" y="286544"/>
                  </a:lnTo>
                  <a:close/>
                  <a:moveTo>
                    <a:pt x="75406" y="304139"/>
                  </a:moveTo>
                  <a:lnTo>
                    <a:pt x="60325" y="304139"/>
                  </a:lnTo>
                  <a:lnTo>
                    <a:pt x="60325" y="289057"/>
                  </a:lnTo>
                  <a:lnTo>
                    <a:pt x="75406" y="289057"/>
                  </a:lnTo>
                  <a:lnTo>
                    <a:pt x="75406" y="304139"/>
                  </a:lnTo>
                  <a:close/>
                  <a:moveTo>
                    <a:pt x="57811" y="223705"/>
                  </a:moveTo>
                  <a:lnTo>
                    <a:pt x="64095" y="228732"/>
                  </a:lnTo>
                  <a:cubicBezTo>
                    <a:pt x="64095" y="228732"/>
                    <a:pt x="65352" y="229989"/>
                    <a:pt x="66609" y="229989"/>
                  </a:cubicBezTo>
                  <a:cubicBezTo>
                    <a:pt x="66609" y="229989"/>
                    <a:pt x="66609" y="229989"/>
                    <a:pt x="66609" y="229989"/>
                  </a:cubicBezTo>
                  <a:cubicBezTo>
                    <a:pt x="67866" y="229989"/>
                    <a:pt x="67866" y="229989"/>
                    <a:pt x="69122" y="228732"/>
                  </a:cubicBezTo>
                  <a:lnTo>
                    <a:pt x="80433" y="216165"/>
                  </a:lnTo>
                  <a:cubicBezTo>
                    <a:pt x="81690" y="214908"/>
                    <a:pt x="81690" y="212394"/>
                    <a:pt x="80433" y="211138"/>
                  </a:cubicBezTo>
                  <a:cubicBezTo>
                    <a:pt x="79177" y="209881"/>
                    <a:pt x="76663" y="209881"/>
                    <a:pt x="75406" y="211138"/>
                  </a:cubicBezTo>
                  <a:lnTo>
                    <a:pt x="65352" y="222448"/>
                  </a:lnTo>
                  <a:lnTo>
                    <a:pt x="61582" y="218678"/>
                  </a:lnTo>
                  <a:cubicBezTo>
                    <a:pt x="60325" y="217421"/>
                    <a:pt x="57811" y="217421"/>
                    <a:pt x="56555" y="218678"/>
                  </a:cubicBezTo>
                  <a:cubicBezTo>
                    <a:pt x="55298" y="221192"/>
                    <a:pt x="55298" y="222448"/>
                    <a:pt x="57811" y="223705"/>
                  </a:cubicBezTo>
                  <a:close/>
                  <a:moveTo>
                    <a:pt x="64095" y="193543"/>
                  </a:moveTo>
                  <a:cubicBezTo>
                    <a:pt x="64095" y="193543"/>
                    <a:pt x="65352" y="194799"/>
                    <a:pt x="66609" y="194799"/>
                  </a:cubicBezTo>
                  <a:cubicBezTo>
                    <a:pt x="66609" y="194799"/>
                    <a:pt x="66609" y="194799"/>
                    <a:pt x="66609" y="194799"/>
                  </a:cubicBezTo>
                  <a:cubicBezTo>
                    <a:pt x="67866" y="194799"/>
                    <a:pt x="67866" y="194799"/>
                    <a:pt x="69122" y="193543"/>
                  </a:cubicBezTo>
                  <a:lnTo>
                    <a:pt x="80433" y="180975"/>
                  </a:lnTo>
                  <a:cubicBezTo>
                    <a:pt x="81690" y="179718"/>
                    <a:pt x="81690" y="177205"/>
                    <a:pt x="80433" y="175948"/>
                  </a:cubicBezTo>
                  <a:cubicBezTo>
                    <a:pt x="79177" y="174691"/>
                    <a:pt x="76663" y="174691"/>
                    <a:pt x="75406" y="175948"/>
                  </a:cubicBezTo>
                  <a:lnTo>
                    <a:pt x="65352" y="186002"/>
                  </a:lnTo>
                  <a:lnTo>
                    <a:pt x="61582" y="182232"/>
                  </a:lnTo>
                  <a:cubicBezTo>
                    <a:pt x="60325" y="180975"/>
                    <a:pt x="57811" y="180975"/>
                    <a:pt x="56555" y="182232"/>
                  </a:cubicBezTo>
                  <a:cubicBezTo>
                    <a:pt x="55298" y="183489"/>
                    <a:pt x="55298" y="186002"/>
                    <a:pt x="56555" y="187259"/>
                  </a:cubicBezTo>
                  <a:lnTo>
                    <a:pt x="64095" y="193543"/>
                  </a:lnTo>
                  <a:close/>
                  <a:moveTo>
                    <a:pt x="81690" y="412221"/>
                  </a:moveTo>
                  <a:cubicBezTo>
                    <a:pt x="81690" y="410964"/>
                    <a:pt x="80433" y="408451"/>
                    <a:pt x="77920" y="408451"/>
                  </a:cubicBezTo>
                  <a:lnTo>
                    <a:pt x="56555" y="408451"/>
                  </a:lnTo>
                  <a:cubicBezTo>
                    <a:pt x="55298" y="408451"/>
                    <a:pt x="52784" y="409707"/>
                    <a:pt x="52784" y="412221"/>
                  </a:cubicBezTo>
                  <a:lnTo>
                    <a:pt x="52784" y="433586"/>
                  </a:lnTo>
                  <a:cubicBezTo>
                    <a:pt x="52784" y="434843"/>
                    <a:pt x="54041" y="437356"/>
                    <a:pt x="56555" y="437356"/>
                  </a:cubicBezTo>
                  <a:lnTo>
                    <a:pt x="77920" y="437356"/>
                  </a:lnTo>
                  <a:cubicBezTo>
                    <a:pt x="79177" y="437356"/>
                    <a:pt x="81690" y="436100"/>
                    <a:pt x="81690" y="433586"/>
                  </a:cubicBezTo>
                  <a:lnTo>
                    <a:pt x="81690" y="412221"/>
                  </a:lnTo>
                  <a:close/>
                  <a:moveTo>
                    <a:pt x="75406" y="431072"/>
                  </a:moveTo>
                  <a:lnTo>
                    <a:pt x="60325" y="431072"/>
                  </a:lnTo>
                  <a:lnTo>
                    <a:pt x="60325" y="415991"/>
                  </a:lnTo>
                  <a:lnTo>
                    <a:pt x="75406" y="415991"/>
                  </a:lnTo>
                  <a:lnTo>
                    <a:pt x="75406" y="431072"/>
                  </a:lnTo>
                  <a:close/>
                  <a:moveTo>
                    <a:pt x="79177" y="453694"/>
                  </a:moveTo>
                  <a:lnTo>
                    <a:pt x="57811" y="453694"/>
                  </a:lnTo>
                  <a:cubicBezTo>
                    <a:pt x="56555" y="453694"/>
                    <a:pt x="54041" y="454951"/>
                    <a:pt x="54041" y="457465"/>
                  </a:cubicBezTo>
                  <a:lnTo>
                    <a:pt x="54041" y="478830"/>
                  </a:lnTo>
                  <a:cubicBezTo>
                    <a:pt x="54041" y="480086"/>
                    <a:pt x="55298" y="482600"/>
                    <a:pt x="57811" y="482600"/>
                  </a:cubicBezTo>
                  <a:lnTo>
                    <a:pt x="79177" y="482600"/>
                  </a:lnTo>
                  <a:cubicBezTo>
                    <a:pt x="80433" y="482600"/>
                    <a:pt x="82947" y="481343"/>
                    <a:pt x="82947" y="478830"/>
                  </a:cubicBezTo>
                  <a:lnTo>
                    <a:pt x="82947" y="457465"/>
                  </a:lnTo>
                  <a:cubicBezTo>
                    <a:pt x="81690" y="454951"/>
                    <a:pt x="80433" y="453694"/>
                    <a:pt x="79177" y="453694"/>
                  </a:cubicBezTo>
                  <a:close/>
                  <a:moveTo>
                    <a:pt x="75406" y="475059"/>
                  </a:moveTo>
                  <a:lnTo>
                    <a:pt x="60325" y="475059"/>
                  </a:lnTo>
                  <a:lnTo>
                    <a:pt x="60325" y="459978"/>
                  </a:lnTo>
                  <a:lnTo>
                    <a:pt x="75406" y="459978"/>
                  </a:lnTo>
                  <a:lnTo>
                    <a:pt x="75406" y="475059"/>
                  </a:lnTo>
                  <a:close/>
                  <a:moveTo>
                    <a:pt x="57811" y="260152"/>
                  </a:moveTo>
                  <a:lnTo>
                    <a:pt x="64095" y="265179"/>
                  </a:lnTo>
                  <a:cubicBezTo>
                    <a:pt x="64095" y="265179"/>
                    <a:pt x="65352" y="266435"/>
                    <a:pt x="66609" y="266435"/>
                  </a:cubicBezTo>
                  <a:cubicBezTo>
                    <a:pt x="66609" y="266435"/>
                    <a:pt x="66609" y="266435"/>
                    <a:pt x="66609" y="266435"/>
                  </a:cubicBezTo>
                  <a:cubicBezTo>
                    <a:pt x="67866" y="266435"/>
                    <a:pt x="67866" y="266435"/>
                    <a:pt x="69122" y="265179"/>
                  </a:cubicBezTo>
                  <a:lnTo>
                    <a:pt x="80433" y="252611"/>
                  </a:lnTo>
                  <a:cubicBezTo>
                    <a:pt x="81690" y="251354"/>
                    <a:pt x="81690" y="248841"/>
                    <a:pt x="80433" y="247584"/>
                  </a:cubicBezTo>
                  <a:cubicBezTo>
                    <a:pt x="79177" y="246327"/>
                    <a:pt x="76663" y="246327"/>
                    <a:pt x="75406" y="247584"/>
                  </a:cubicBezTo>
                  <a:lnTo>
                    <a:pt x="65352" y="258895"/>
                  </a:lnTo>
                  <a:lnTo>
                    <a:pt x="61582" y="255124"/>
                  </a:lnTo>
                  <a:cubicBezTo>
                    <a:pt x="60325" y="253868"/>
                    <a:pt x="57811" y="253868"/>
                    <a:pt x="56555" y="255124"/>
                  </a:cubicBezTo>
                  <a:cubicBezTo>
                    <a:pt x="55298" y="256381"/>
                    <a:pt x="55298" y="258895"/>
                    <a:pt x="57811" y="260152"/>
                  </a:cubicBezTo>
                  <a:close/>
                  <a:moveTo>
                    <a:pt x="64095" y="390856"/>
                  </a:moveTo>
                  <a:cubicBezTo>
                    <a:pt x="64095" y="390856"/>
                    <a:pt x="65352" y="392113"/>
                    <a:pt x="66609" y="392113"/>
                  </a:cubicBezTo>
                  <a:cubicBezTo>
                    <a:pt x="66609" y="392113"/>
                    <a:pt x="66609" y="392113"/>
                    <a:pt x="66609" y="392113"/>
                  </a:cubicBezTo>
                  <a:cubicBezTo>
                    <a:pt x="67866" y="392113"/>
                    <a:pt x="67866" y="392113"/>
                    <a:pt x="69122" y="390856"/>
                  </a:cubicBezTo>
                  <a:lnTo>
                    <a:pt x="80433" y="378288"/>
                  </a:lnTo>
                  <a:cubicBezTo>
                    <a:pt x="81690" y="377031"/>
                    <a:pt x="81690" y="374518"/>
                    <a:pt x="80433" y="373261"/>
                  </a:cubicBezTo>
                  <a:cubicBezTo>
                    <a:pt x="79177" y="372004"/>
                    <a:pt x="76663" y="372004"/>
                    <a:pt x="75406" y="373261"/>
                  </a:cubicBezTo>
                  <a:lnTo>
                    <a:pt x="65352" y="384572"/>
                  </a:lnTo>
                  <a:lnTo>
                    <a:pt x="61582" y="380802"/>
                  </a:lnTo>
                  <a:cubicBezTo>
                    <a:pt x="60325" y="379545"/>
                    <a:pt x="57811" y="379545"/>
                    <a:pt x="56555" y="380802"/>
                  </a:cubicBezTo>
                  <a:cubicBezTo>
                    <a:pt x="55298" y="382058"/>
                    <a:pt x="55298" y="384572"/>
                    <a:pt x="56555" y="385829"/>
                  </a:cubicBezTo>
                  <a:lnTo>
                    <a:pt x="64095" y="390856"/>
                  </a:lnTo>
                  <a:close/>
                  <a:moveTo>
                    <a:pt x="81690" y="330531"/>
                  </a:moveTo>
                  <a:cubicBezTo>
                    <a:pt x="81690" y="329274"/>
                    <a:pt x="80433" y="326760"/>
                    <a:pt x="77920" y="326760"/>
                  </a:cubicBezTo>
                  <a:lnTo>
                    <a:pt x="56555" y="326760"/>
                  </a:lnTo>
                  <a:cubicBezTo>
                    <a:pt x="55298" y="326760"/>
                    <a:pt x="52784" y="328017"/>
                    <a:pt x="52784" y="330531"/>
                  </a:cubicBezTo>
                  <a:lnTo>
                    <a:pt x="52784" y="351896"/>
                  </a:lnTo>
                  <a:cubicBezTo>
                    <a:pt x="52784" y="353153"/>
                    <a:pt x="54041" y="355666"/>
                    <a:pt x="56555" y="355666"/>
                  </a:cubicBezTo>
                  <a:lnTo>
                    <a:pt x="77920" y="355666"/>
                  </a:lnTo>
                  <a:cubicBezTo>
                    <a:pt x="79177" y="355666"/>
                    <a:pt x="81690" y="354409"/>
                    <a:pt x="81690" y="351896"/>
                  </a:cubicBezTo>
                  <a:lnTo>
                    <a:pt x="81690" y="330531"/>
                  </a:lnTo>
                  <a:close/>
                  <a:moveTo>
                    <a:pt x="75406" y="349382"/>
                  </a:moveTo>
                  <a:lnTo>
                    <a:pt x="60325" y="349382"/>
                  </a:lnTo>
                  <a:lnTo>
                    <a:pt x="60325" y="334301"/>
                  </a:lnTo>
                  <a:lnTo>
                    <a:pt x="75406" y="334301"/>
                  </a:lnTo>
                  <a:lnTo>
                    <a:pt x="75406" y="349382"/>
                  </a:lnTo>
                  <a:close/>
                  <a:moveTo>
                    <a:pt x="169664" y="99285"/>
                  </a:moveTo>
                  <a:cubicBezTo>
                    <a:pt x="169664" y="106826"/>
                    <a:pt x="174691" y="111853"/>
                    <a:pt x="182232" y="111853"/>
                  </a:cubicBezTo>
                  <a:lnTo>
                    <a:pt x="309166" y="111853"/>
                  </a:lnTo>
                  <a:lnTo>
                    <a:pt x="320477" y="86717"/>
                  </a:lnTo>
                  <a:lnTo>
                    <a:pt x="182232" y="86717"/>
                  </a:lnTo>
                  <a:cubicBezTo>
                    <a:pt x="174691" y="86717"/>
                    <a:pt x="169664" y="93001"/>
                    <a:pt x="169664" y="99285"/>
                  </a:cubicBezTo>
                  <a:close/>
                  <a:moveTo>
                    <a:pt x="104312" y="139502"/>
                  </a:moveTo>
                  <a:cubicBezTo>
                    <a:pt x="108082" y="139502"/>
                    <a:pt x="110596" y="136988"/>
                    <a:pt x="110596" y="133218"/>
                  </a:cubicBezTo>
                  <a:lnTo>
                    <a:pt x="110596" y="114366"/>
                  </a:lnTo>
                  <a:lnTo>
                    <a:pt x="128191" y="114366"/>
                  </a:lnTo>
                  <a:cubicBezTo>
                    <a:pt x="131961" y="114366"/>
                    <a:pt x="134474" y="111853"/>
                    <a:pt x="134474" y="108082"/>
                  </a:cubicBezTo>
                  <a:lnTo>
                    <a:pt x="134474" y="87974"/>
                  </a:lnTo>
                  <a:cubicBezTo>
                    <a:pt x="134474" y="84204"/>
                    <a:pt x="131961" y="81690"/>
                    <a:pt x="128191" y="81690"/>
                  </a:cubicBezTo>
                  <a:lnTo>
                    <a:pt x="109339" y="81690"/>
                  </a:lnTo>
                  <a:lnTo>
                    <a:pt x="109339" y="62839"/>
                  </a:lnTo>
                  <a:cubicBezTo>
                    <a:pt x="109339" y="59068"/>
                    <a:pt x="106826" y="56555"/>
                    <a:pt x="103055" y="56555"/>
                  </a:cubicBezTo>
                  <a:lnTo>
                    <a:pt x="82947" y="56555"/>
                  </a:lnTo>
                  <a:cubicBezTo>
                    <a:pt x="79177" y="56555"/>
                    <a:pt x="76663" y="59068"/>
                    <a:pt x="76663" y="62839"/>
                  </a:cubicBezTo>
                  <a:lnTo>
                    <a:pt x="76663" y="81690"/>
                  </a:lnTo>
                  <a:lnTo>
                    <a:pt x="57811" y="81690"/>
                  </a:lnTo>
                  <a:cubicBezTo>
                    <a:pt x="54041" y="81690"/>
                    <a:pt x="51528" y="84204"/>
                    <a:pt x="51528" y="87974"/>
                  </a:cubicBezTo>
                  <a:lnTo>
                    <a:pt x="51528" y="108082"/>
                  </a:lnTo>
                  <a:cubicBezTo>
                    <a:pt x="51528" y="111853"/>
                    <a:pt x="54041" y="114366"/>
                    <a:pt x="57811" y="114366"/>
                  </a:cubicBezTo>
                  <a:lnTo>
                    <a:pt x="77920" y="114366"/>
                  </a:lnTo>
                  <a:lnTo>
                    <a:pt x="77920" y="133218"/>
                  </a:lnTo>
                  <a:cubicBezTo>
                    <a:pt x="77920" y="136988"/>
                    <a:pt x="80433" y="139502"/>
                    <a:pt x="84204" y="139502"/>
                  </a:cubicBezTo>
                  <a:lnTo>
                    <a:pt x="104312" y="139502"/>
                  </a:lnTo>
                  <a:close/>
                  <a:moveTo>
                    <a:pt x="100542" y="428559"/>
                  </a:moveTo>
                  <a:lnTo>
                    <a:pt x="134474" y="428559"/>
                  </a:lnTo>
                  <a:lnTo>
                    <a:pt x="140758" y="415991"/>
                  </a:lnTo>
                  <a:lnTo>
                    <a:pt x="100542" y="415991"/>
                  </a:lnTo>
                  <a:cubicBezTo>
                    <a:pt x="96771" y="415991"/>
                    <a:pt x="94258" y="418505"/>
                    <a:pt x="94258" y="422275"/>
                  </a:cubicBezTo>
                  <a:cubicBezTo>
                    <a:pt x="94258" y="426045"/>
                    <a:pt x="96771" y="428559"/>
                    <a:pt x="100542" y="428559"/>
                  </a:cubicBezTo>
                  <a:close/>
                  <a:moveTo>
                    <a:pt x="94258" y="184745"/>
                  </a:moveTo>
                  <a:cubicBezTo>
                    <a:pt x="94258" y="188516"/>
                    <a:pt x="96771" y="191029"/>
                    <a:pt x="100542" y="191029"/>
                  </a:cubicBezTo>
                  <a:lnTo>
                    <a:pt x="273976" y="191029"/>
                  </a:lnTo>
                  <a:lnTo>
                    <a:pt x="280260" y="178461"/>
                  </a:lnTo>
                  <a:lnTo>
                    <a:pt x="100542" y="178461"/>
                  </a:lnTo>
                  <a:cubicBezTo>
                    <a:pt x="96771" y="178461"/>
                    <a:pt x="94258" y="180975"/>
                    <a:pt x="94258" y="184745"/>
                  </a:cubicBezTo>
                  <a:close/>
                  <a:moveTo>
                    <a:pt x="0" y="12568"/>
                  </a:moveTo>
                  <a:lnTo>
                    <a:pt x="0" y="515276"/>
                  </a:lnTo>
                  <a:cubicBezTo>
                    <a:pt x="0" y="522817"/>
                    <a:pt x="5027" y="527844"/>
                    <a:pt x="12568" y="527844"/>
                  </a:cubicBezTo>
                  <a:lnTo>
                    <a:pt x="142015" y="527844"/>
                  </a:lnTo>
                  <a:lnTo>
                    <a:pt x="153326" y="502708"/>
                  </a:lnTo>
                  <a:lnTo>
                    <a:pt x="25135" y="502708"/>
                  </a:lnTo>
                  <a:lnTo>
                    <a:pt x="25135" y="25135"/>
                  </a:lnTo>
                  <a:lnTo>
                    <a:pt x="349382" y="25135"/>
                  </a:lnTo>
                  <a:lnTo>
                    <a:pt x="360693" y="0"/>
                  </a:lnTo>
                  <a:lnTo>
                    <a:pt x="12568" y="0"/>
                  </a:lnTo>
                  <a:cubicBezTo>
                    <a:pt x="5027" y="0"/>
                    <a:pt x="0" y="6284"/>
                    <a:pt x="0" y="12568"/>
                  </a:cubicBezTo>
                  <a:close/>
                  <a:moveTo>
                    <a:pt x="94258" y="467519"/>
                  </a:moveTo>
                  <a:cubicBezTo>
                    <a:pt x="94258" y="471289"/>
                    <a:pt x="96771" y="473803"/>
                    <a:pt x="100542" y="473803"/>
                  </a:cubicBezTo>
                  <a:lnTo>
                    <a:pt x="167151" y="473803"/>
                  </a:lnTo>
                  <a:lnTo>
                    <a:pt x="173434" y="461235"/>
                  </a:lnTo>
                  <a:lnTo>
                    <a:pt x="100542" y="461235"/>
                  </a:lnTo>
                  <a:cubicBezTo>
                    <a:pt x="96771" y="461235"/>
                    <a:pt x="94258" y="463748"/>
                    <a:pt x="94258" y="467519"/>
                  </a:cubicBezTo>
                  <a:close/>
                  <a:moveTo>
                    <a:pt x="94258" y="382058"/>
                  </a:moveTo>
                  <a:cubicBezTo>
                    <a:pt x="94258" y="385829"/>
                    <a:pt x="96771" y="388342"/>
                    <a:pt x="100542" y="388342"/>
                  </a:cubicBezTo>
                  <a:lnTo>
                    <a:pt x="206110" y="388342"/>
                  </a:lnTo>
                  <a:lnTo>
                    <a:pt x="212394" y="375774"/>
                  </a:lnTo>
                  <a:lnTo>
                    <a:pt x="100542" y="375774"/>
                  </a:lnTo>
                  <a:cubicBezTo>
                    <a:pt x="96771" y="375774"/>
                    <a:pt x="94258" y="378288"/>
                    <a:pt x="94258" y="382058"/>
                  </a:cubicBezTo>
                  <a:close/>
                  <a:moveTo>
                    <a:pt x="100542" y="348126"/>
                  </a:moveTo>
                  <a:lnTo>
                    <a:pt x="201083" y="348126"/>
                  </a:lnTo>
                  <a:lnTo>
                    <a:pt x="207367" y="335558"/>
                  </a:lnTo>
                  <a:lnTo>
                    <a:pt x="100542" y="335558"/>
                  </a:lnTo>
                  <a:cubicBezTo>
                    <a:pt x="96771" y="335558"/>
                    <a:pt x="94258" y="338071"/>
                    <a:pt x="94258" y="341842"/>
                  </a:cubicBezTo>
                  <a:cubicBezTo>
                    <a:pt x="94258" y="345612"/>
                    <a:pt x="96771" y="348126"/>
                    <a:pt x="100542" y="348126"/>
                  </a:cubicBezTo>
                  <a:close/>
                  <a:moveTo>
                    <a:pt x="382058" y="243814"/>
                  </a:moveTo>
                  <a:lnTo>
                    <a:pt x="370747" y="267692"/>
                  </a:lnTo>
                  <a:lnTo>
                    <a:pt x="370747" y="472546"/>
                  </a:lnTo>
                  <a:cubicBezTo>
                    <a:pt x="379545" y="466262"/>
                    <a:pt x="388342" y="459978"/>
                    <a:pt x="395883" y="452438"/>
                  </a:cubicBezTo>
                  <a:lnTo>
                    <a:pt x="395883" y="256381"/>
                  </a:lnTo>
                  <a:cubicBezTo>
                    <a:pt x="390856" y="251354"/>
                    <a:pt x="387085" y="247584"/>
                    <a:pt x="382058" y="243814"/>
                  </a:cubicBezTo>
                  <a:close/>
                  <a:moveTo>
                    <a:pt x="94258" y="219935"/>
                  </a:moveTo>
                  <a:cubicBezTo>
                    <a:pt x="94258" y="223705"/>
                    <a:pt x="96771" y="226219"/>
                    <a:pt x="100542" y="226219"/>
                  </a:cubicBezTo>
                  <a:lnTo>
                    <a:pt x="256381" y="226219"/>
                  </a:lnTo>
                  <a:lnTo>
                    <a:pt x="262665" y="213651"/>
                  </a:lnTo>
                  <a:lnTo>
                    <a:pt x="100542" y="213651"/>
                  </a:lnTo>
                  <a:cubicBezTo>
                    <a:pt x="96771" y="213651"/>
                    <a:pt x="94258" y="217421"/>
                    <a:pt x="94258" y="219935"/>
                  </a:cubicBezTo>
                  <a:close/>
                  <a:moveTo>
                    <a:pt x="94258" y="256381"/>
                  </a:moveTo>
                  <a:cubicBezTo>
                    <a:pt x="94258" y="260152"/>
                    <a:pt x="96771" y="262665"/>
                    <a:pt x="100542" y="262665"/>
                  </a:cubicBezTo>
                  <a:lnTo>
                    <a:pt x="240043" y="262665"/>
                  </a:lnTo>
                  <a:lnTo>
                    <a:pt x="246327" y="250097"/>
                  </a:lnTo>
                  <a:lnTo>
                    <a:pt x="100542" y="250097"/>
                  </a:lnTo>
                  <a:cubicBezTo>
                    <a:pt x="96771" y="250097"/>
                    <a:pt x="94258" y="252611"/>
                    <a:pt x="94258" y="256381"/>
                  </a:cubicBezTo>
                  <a:close/>
                  <a:moveTo>
                    <a:pt x="94258" y="296598"/>
                  </a:moveTo>
                  <a:cubicBezTo>
                    <a:pt x="94258" y="300368"/>
                    <a:pt x="96771" y="302882"/>
                    <a:pt x="100542" y="302882"/>
                  </a:cubicBezTo>
                  <a:lnTo>
                    <a:pt x="221192" y="302882"/>
                  </a:lnTo>
                  <a:lnTo>
                    <a:pt x="227476" y="290314"/>
                  </a:lnTo>
                  <a:lnTo>
                    <a:pt x="100542" y="290314"/>
                  </a:lnTo>
                  <a:cubicBezTo>
                    <a:pt x="96771" y="290314"/>
                    <a:pt x="94258" y="292828"/>
                    <a:pt x="94258" y="296598"/>
                  </a:cubicBezTo>
                  <a:close/>
                </a:path>
              </a:pathLst>
            </a:custGeom>
            <a:solidFill>
              <a:schemeClr val="accent3">
                <a:lumMod val="50000"/>
              </a:schemeClr>
            </a:solidFill>
            <a:ln w="12568" cap="flat">
              <a:noFill/>
              <a:prstDash val="solid"/>
              <a:miter/>
            </a:ln>
          </p:spPr>
          <p:txBody>
            <a:bodyPr rtlCol="0" anchor="ctr"/>
            <a:lstStyle/>
            <a:p>
              <a:endParaRPr lang="de-DE">
                <a:latin typeface="Candara" panose="020E0502030303020204" pitchFamily="34" charset="0"/>
              </a:endParaRPr>
            </a:p>
          </p:txBody>
        </p:sp>
        <p:sp>
          <p:nvSpPr>
            <p:cNvPr id="33" name="Freeform: Shape 32">
              <a:extLst>
                <a:ext uri="{FF2B5EF4-FFF2-40B4-BE49-F238E27FC236}">
                  <a16:creationId xmlns:a16="http://schemas.microsoft.com/office/drawing/2014/main" id="{4769C974-9E29-DB2E-B885-5C9615ABAC94}"/>
                </a:ext>
              </a:extLst>
            </p:cNvPr>
            <p:cNvSpPr/>
            <p:nvPr/>
          </p:nvSpPr>
          <p:spPr>
            <a:xfrm>
              <a:off x="4656257" y="2148120"/>
              <a:ext cx="579106" cy="1105186"/>
            </a:xfrm>
            <a:custGeom>
              <a:avLst/>
              <a:gdLst>
                <a:gd name="connsiteX0" fmla="*/ 217421 w 328113"/>
                <a:gd name="connsiteY0" fmla="*/ 202340 h 617074"/>
                <a:gd name="connsiteX1" fmla="*/ 188516 w 328113"/>
                <a:gd name="connsiteY1" fmla="*/ 252611 h 617074"/>
                <a:gd name="connsiteX2" fmla="*/ 238786 w 328113"/>
                <a:gd name="connsiteY2" fmla="*/ 281517 h 617074"/>
                <a:gd name="connsiteX3" fmla="*/ 267692 w 328113"/>
                <a:gd name="connsiteY3" fmla="*/ 231246 h 617074"/>
                <a:gd name="connsiteX4" fmla="*/ 217421 w 328113"/>
                <a:gd name="connsiteY4" fmla="*/ 202340 h 617074"/>
                <a:gd name="connsiteX5" fmla="*/ 232503 w 328113"/>
                <a:gd name="connsiteY5" fmla="*/ 258895 h 617074"/>
                <a:gd name="connsiteX6" fmla="*/ 211138 w 328113"/>
                <a:gd name="connsiteY6" fmla="*/ 246327 h 617074"/>
                <a:gd name="connsiteX7" fmla="*/ 223705 w 328113"/>
                <a:gd name="connsiteY7" fmla="*/ 224962 h 617074"/>
                <a:gd name="connsiteX8" fmla="*/ 245070 w 328113"/>
                <a:gd name="connsiteY8" fmla="*/ 237530 h 617074"/>
                <a:gd name="connsiteX9" fmla="*/ 232503 w 328113"/>
                <a:gd name="connsiteY9" fmla="*/ 258895 h 617074"/>
                <a:gd name="connsiteX10" fmla="*/ 70379 w 328113"/>
                <a:gd name="connsiteY10" fmla="*/ 433586 h 617074"/>
                <a:gd name="connsiteX11" fmla="*/ 105569 w 328113"/>
                <a:gd name="connsiteY11" fmla="*/ 449924 h 617074"/>
                <a:gd name="connsiteX12" fmla="*/ 123164 w 328113"/>
                <a:gd name="connsiteY12" fmla="*/ 412221 h 617074"/>
                <a:gd name="connsiteX13" fmla="*/ 143272 w 328113"/>
                <a:gd name="connsiteY13" fmla="*/ 421018 h 617074"/>
                <a:gd name="connsiteX14" fmla="*/ 202340 w 328113"/>
                <a:gd name="connsiteY14" fmla="*/ 291571 h 617074"/>
                <a:gd name="connsiteX15" fmla="*/ 173434 w 328113"/>
                <a:gd name="connsiteY15" fmla="*/ 256381 h 617074"/>
                <a:gd name="connsiteX16" fmla="*/ 213651 w 328113"/>
                <a:gd name="connsiteY16" fmla="*/ 187259 h 617074"/>
                <a:gd name="connsiteX17" fmla="*/ 250097 w 328113"/>
                <a:gd name="connsiteY17" fmla="*/ 189772 h 617074"/>
                <a:gd name="connsiteX18" fmla="*/ 295341 w 328113"/>
                <a:gd name="connsiteY18" fmla="*/ 90488 h 617074"/>
                <a:gd name="connsiteX19" fmla="*/ 219935 w 328113"/>
                <a:gd name="connsiteY19" fmla="*/ 56555 h 617074"/>
                <a:gd name="connsiteX20" fmla="*/ 67866 w 328113"/>
                <a:gd name="connsiteY20" fmla="*/ 387085 h 617074"/>
                <a:gd name="connsiteX21" fmla="*/ 87974 w 328113"/>
                <a:gd name="connsiteY21" fmla="*/ 395883 h 617074"/>
                <a:gd name="connsiteX22" fmla="*/ 70379 w 328113"/>
                <a:gd name="connsiteY22" fmla="*/ 433586 h 617074"/>
                <a:gd name="connsiteX23" fmla="*/ 312936 w 328113"/>
                <a:gd name="connsiteY23" fmla="*/ 25135 h 617074"/>
                <a:gd name="connsiteX24" fmla="*/ 258895 w 328113"/>
                <a:gd name="connsiteY24" fmla="*/ 0 h 617074"/>
                <a:gd name="connsiteX25" fmla="*/ 236273 w 328113"/>
                <a:gd name="connsiteY25" fmla="*/ 49014 h 617074"/>
                <a:gd name="connsiteX26" fmla="*/ 290314 w 328113"/>
                <a:gd name="connsiteY26" fmla="*/ 74149 h 617074"/>
                <a:gd name="connsiteX27" fmla="*/ 312936 w 328113"/>
                <a:gd name="connsiteY27" fmla="*/ 25135 h 617074"/>
                <a:gd name="connsiteX28" fmla="*/ 130704 w 328113"/>
                <a:gd name="connsiteY28" fmla="*/ 519046 h 617074"/>
                <a:gd name="connsiteX29" fmla="*/ 5027 w 328113"/>
                <a:gd name="connsiteY29" fmla="*/ 461235 h 617074"/>
                <a:gd name="connsiteX30" fmla="*/ 0 w 328113"/>
                <a:gd name="connsiteY30" fmla="*/ 472546 h 617074"/>
                <a:gd name="connsiteX31" fmla="*/ 125677 w 328113"/>
                <a:gd name="connsiteY31" fmla="*/ 530357 h 617074"/>
                <a:gd name="connsiteX32" fmla="*/ 130704 w 328113"/>
                <a:gd name="connsiteY32" fmla="*/ 519046 h 617074"/>
                <a:gd name="connsiteX33" fmla="*/ 321733 w 328113"/>
                <a:gd name="connsiteY33" fmla="*/ 345612 h 617074"/>
                <a:gd name="connsiteX34" fmla="*/ 279003 w 328113"/>
                <a:gd name="connsiteY34" fmla="*/ 267692 h 617074"/>
                <a:gd name="connsiteX35" fmla="*/ 258895 w 328113"/>
                <a:gd name="connsiteY35" fmla="*/ 289057 h 617074"/>
                <a:gd name="connsiteX36" fmla="*/ 292828 w 328113"/>
                <a:gd name="connsiteY36" fmla="*/ 353153 h 617074"/>
                <a:gd name="connsiteX37" fmla="*/ 277746 w 328113"/>
                <a:gd name="connsiteY37" fmla="*/ 475059 h 617074"/>
                <a:gd name="connsiteX38" fmla="*/ 65352 w 328113"/>
                <a:gd name="connsiteY38" fmla="*/ 537898 h 617074"/>
                <a:gd name="connsiteX39" fmla="*/ 74149 w 328113"/>
                <a:gd name="connsiteY39" fmla="*/ 516533 h 617074"/>
                <a:gd name="connsiteX40" fmla="*/ 38960 w 328113"/>
                <a:gd name="connsiteY40" fmla="*/ 500195 h 617074"/>
                <a:gd name="connsiteX41" fmla="*/ 10054 w 328113"/>
                <a:gd name="connsiteY41" fmla="*/ 566804 h 617074"/>
                <a:gd name="connsiteX42" fmla="*/ 45244 w 328113"/>
                <a:gd name="connsiteY42" fmla="*/ 583142 h 617074"/>
                <a:gd name="connsiteX43" fmla="*/ 54041 w 328113"/>
                <a:gd name="connsiteY43" fmla="*/ 565547 h 617074"/>
                <a:gd name="connsiteX44" fmla="*/ 89231 w 328113"/>
                <a:gd name="connsiteY44" fmla="*/ 579371 h 617074"/>
                <a:gd name="connsiteX45" fmla="*/ 72893 w 328113"/>
                <a:gd name="connsiteY45" fmla="*/ 599480 h 617074"/>
                <a:gd name="connsiteX46" fmla="*/ 80433 w 328113"/>
                <a:gd name="connsiteY46" fmla="*/ 617075 h 617074"/>
                <a:gd name="connsiteX47" fmla="*/ 219935 w 328113"/>
                <a:gd name="connsiteY47" fmla="*/ 617075 h 617074"/>
                <a:gd name="connsiteX48" fmla="*/ 228732 w 328113"/>
                <a:gd name="connsiteY48" fmla="*/ 599480 h 617074"/>
                <a:gd name="connsiteX49" fmla="*/ 208624 w 328113"/>
                <a:gd name="connsiteY49" fmla="*/ 574344 h 617074"/>
                <a:gd name="connsiteX50" fmla="*/ 305395 w 328113"/>
                <a:gd name="connsiteY50" fmla="*/ 491397 h 617074"/>
                <a:gd name="connsiteX51" fmla="*/ 321733 w 328113"/>
                <a:gd name="connsiteY51" fmla="*/ 345612 h 61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28113" h="617074">
                  <a:moveTo>
                    <a:pt x="217421" y="202340"/>
                  </a:moveTo>
                  <a:cubicBezTo>
                    <a:pt x="194799" y="208624"/>
                    <a:pt x="182232" y="231246"/>
                    <a:pt x="188516" y="252611"/>
                  </a:cubicBezTo>
                  <a:cubicBezTo>
                    <a:pt x="194799" y="275233"/>
                    <a:pt x="217421" y="287801"/>
                    <a:pt x="238786" y="281517"/>
                  </a:cubicBezTo>
                  <a:cubicBezTo>
                    <a:pt x="261408" y="275233"/>
                    <a:pt x="273976" y="252611"/>
                    <a:pt x="267692" y="231246"/>
                  </a:cubicBezTo>
                  <a:cubicBezTo>
                    <a:pt x="262665" y="209881"/>
                    <a:pt x="240043" y="196056"/>
                    <a:pt x="217421" y="202340"/>
                  </a:cubicBezTo>
                  <a:close/>
                  <a:moveTo>
                    <a:pt x="232503" y="258895"/>
                  </a:moveTo>
                  <a:cubicBezTo>
                    <a:pt x="223705" y="261408"/>
                    <a:pt x="213651" y="256381"/>
                    <a:pt x="211138" y="246327"/>
                  </a:cubicBezTo>
                  <a:cubicBezTo>
                    <a:pt x="208624" y="237530"/>
                    <a:pt x="213651" y="227476"/>
                    <a:pt x="223705" y="224962"/>
                  </a:cubicBezTo>
                  <a:cubicBezTo>
                    <a:pt x="232503" y="222448"/>
                    <a:pt x="242557" y="227476"/>
                    <a:pt x="245070" y="237530"/>
                  </a:cubicBezTo>
                  <a:cubicBezTo>
                    <a:pt x="247584" y="247584"/>
                    <a:pt x="241300" y="256381"/>
                    <a:pt x="232503" y="258895"/>
                  </a:cubicBezTo>
                  <a:close/>
                  <a:moveTo>
                    <a:pt x="70379" y="433586"/>
                  </a:moveTo>
                  <a:lnTo>
                    <a:pt x="105569" y="449924"/>
                  </a:lnTo>
                  <a:lnTo>
                    <a:pt x="123164" y="412221"/>
                  </a:lnTo>
                  <a:lnTo>
                    <a:pt x="143272" y="421018"/>
                  </a:lnTo>
                  <a:lnTo>
                    <a:pt x="202340" y="291571"/>
                  </a:lnTo>
                  <a:cubicBezTo>
                    <a:pt x="188516" y="284030"/>
                    <a:pt x="178461" y="272719"/>
                    <a:pt x="173434" y="256381"/>
                  </a:cubicBezTo>
                  <a:cubicBezTo>
                    <a:pt x="164637" y="226219"/>
                    <a:pt x="183489" y="194799"/>
                    <a:pt x="213651" y="187259"/>
                  </a:cubicBezTo>
                  <a:cubicBezTo>
                    <a:pt x="226219" y="183489"/>
                    <a:pt x="238786" y="184745"/>
                    <a:pt x="250097" y="189772"/>
                  </a:cubicBezTo>
                  <a:lnTo>
                    <a:pt x="295341" y="90488"/>
                  </a:lnTo>
                  <a:lnTo>
                    <a:pt x="219935" y="56555"/>
                  </a:lnTo>
                  <a:lnTo>
                    <a:pt x="67866" y="387085"/>
                  </a:lnTo>
                  <a:lnTo>
                    <a:pt x="87974" y="395883"/>
                  </a:lnTo>
                  <a:lnTo>
                    <a:pt x="70379" y="433586"/>
                  </a:lnTo>
                  <a:close/>
                  <a:moveTo>
                    <a:pt x="312936" y="25135"/>
                  </a:moveTo>
                  <a:lnTo>
                    <a:pt x="258895" y="0"/>
                  </a:lnTo>
                  <a:lnTo>
                    <a:pt x="236273" y="49014"/>
                  </a:lnTo>
                  <a:lnTo>
                    <a:pt x="290314" y="74149"/>
                  </a:lnTo>
                  <a:lnTo>
                    <a:pt x="312936" y="25135"/>
                  </a:lnTo>
                  <a:close/>
                  <a:moveTo>
                    <a:pt x="130704" y="519046"/>
                  </a:moveTo>
                  <a:lnTo>
                    <a:pt x="5027" y="461235"/>
                  </a:lnTo>
                  <a:lnTo>
                    <a:pt x="0" y="472546"/>
                  </a:lnTo>
                  <a:lnTo>
                    <a:pt x="125677" y="530357"/>
                  </a:lnTo>
                  <a:lnTo>
                    <a:pt x="130704" y="519046"/>
                  </a:lnTo>
                  <a:close/>
                  <a:moveTo>
                    <a:pt x="321733" y="345612"/>
                  </a:moveTo>
                  <a:cubicBezTo>
                    <a:pt x="314193" y="316706"/>
                    <a:pt x="299111" y="290314"/>
                    <a:pt x="279003" y="267692"/>
                  </a:cubicBezTo>
                  <a:cubicBezTo>
                    <a:pt x="273976" y="276490"/>
                    <a:pt x="267692" y="284030"/>
                    <a:pt x="258895" y="289057"/>
                  </a:cubicBezTo>
                  <a:cubicBezTo>
                    <a:pt x="275233" y="306652"/>
                    <a:pt x="286544" y="329274"/>
                    <a:pt x="292828" y="353153"/>
                  </a:cubicBezTo>
                  <a:cubicBezTo>
                    <a:pt x="304139" y="394626"/>
                    <a:pt x="299111" y="437356"/>
                    <a:pt x="277746" y="475059"/>
                  </a:cubicBezTo>
                  <a:cubicBezTo>
                    <a:pt x="235016" y="550466"/>
                    <a:pt x="140758" y="576858"/>
                    <a:pt x="65352" y="537898"/>
                  </a:cubicBezTo>
                  <a:lnTo>
                    <a:pt x="74149" y="516533"/>
                  </a:lnTo>
                  <a:lnTo>
                    <a:pt x="38960" y="500195"/>
                  </a:lnTo>
                  <a:lnTo>
                    <a:pt x="10054" y="566804"/>
                  </a:lnTo>
                  <a:lnTo>
                    <a:pt x="45244" y="583142"/>
                  </a:lnTo>
                  <a:lnTo>
                    <a:pt x="54041" y="565547"/>
                  </a:lnTo>
                  <a:cubicBezTo>
                    <a:pt x="65352" y="571831"/>
                    <a:pt x="76663" y="575601"/>
                    <a:pt x="89231" y="579371"/>
                  </a:cubicBezTo>
                  <a:lnTo>
                    <a:pt x="72893" y="599480"/>
                  </a:lnTo>
                  <a:cubicBezTo>
                    <a:pt x="66609" y="605764"/>
                    <a:pt x="71636" y="617075"/>
                    <a:pt x="80433" y="617075"/>
                  </a:cubicBezTo>
                  <a:lnTo>
                    <a:pt x="219935" y="617075"/>
                  </a:lnTo>
                  <a:cubicBezTo>
                    <a:pt x="228732" y="617075"/>
                    <a:pt x="233759" y="607020"/>
                    <a:pt x="228732" y="599480"/>
                  </a:cubicBezTo>
                  <a:lnTo>
                    <a:pt x="208624" y="574344"/>
                  </a:lnTo>
                  <a:cubicBezTo>
                    <a:pt x="247584" y="559263"/>
                    <a:pt x="282773" y="531614"/>
                    <a:pt x="305395" y="491397"/>
                  </a:cubicBezTo>
                  <a:cubicBezTo>
                    <a:pt x="328017" y="446154"/>
                    <a:pt x="334301" y="394626"/>
                    <a:pt x="321733" y="345612"/>
                  </a:cubicBezTo>
                  <a:close/>
                </a:path>
              </a:pathLst>
            </a:custGeom>
            <a:solidFill>
              <a:schemeClr val="accent3">
                <a:lumMod val="50000"/>
              </a:schemeClr>
            </a:solidFill>
            <a:ln w="12568" cap="flat">
              <a:noFill/>
              <a:prstDash val="solid"/>
              <a:miter/>
            </a:ln>
          </p:spPr>
          <p:txBody>
            <a:bodyPr rtlCol="0" anchor="ctr"/>
            <a:lstStyle/>
            <a:p>
              <a:endParaRPr lang="de-DE">
                <a:latin typeface="Candara" panose="020E0502030303020204" pitchFamily="34" charset="0"/>
              </a:endParaRPr>
            </a:p>
          </p:txBody>
        </p:sp>
      </p:grpSp>
      <p:sp>
        <p:nvSpPr>
          <p:cNvPr id="35" name="Flowchart: Connector 34">
            <a:extLst>
              <a:ext uri="{FF2B5EF4-FFF2-40B4-BE49-F238E27FC236}">
                <a16:creationId xmlns:a16="http://schemas.microsoft.com/office/drawing/2014/main" id="{BE906734-88BD-4A2D-04D1-1B06D72C8B9C}"/>
              </a:ext>
            </a:extLst>
          </p:cNvPr>
          <p:cNvSpPr/>
          <p:nvPr/>
        </p:nvSpPr>
        <p:spPr>
          <a:xfrm>
            <a:off x="9109263" y="1889423"/>
            <a:ext cx="2029905" cy="1985412"/>
          </a:xfrm>
          <a:prstGeom prst="flowChartConnector">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ndara" panose="020E0502030303020204" pitchFamily="34" charset="0"/>
            </a:endParaRPr>
          </a:p>
        </p:txBody>
      </p:sp>
      <p:grpSp>
        <p:nvGrpSpPr>
          <p:cNvPr id="46" name="Gruppieren 45">
            <a:extLst>
              <a:ext uri="{FF2B5EF4-FFF2-40B4-BE49-F238E27FC236}">
                <a16:creationId xmlns:a16="http://schemas.microsoft.com/office/drawing/2014/main" id="{4FE020AC-EE61-244C-E2F7-A25A556AD58F}"/>
              </a:ext>
            </a:extLst>
          </p:cNvPr>
          <p:cNvGrpSpPr/>
          <p:nvPr/>
        </p:nvGrpSpPr>
        <p:grpSpPr>
          <a:xfrm>
            <a:off x="9724812" y="2383217"/>
            <a:ext cx="798804" cy="1030715"/>
            <a:chOff x="9724812" y="2383217"/>
            <a:chExt cx="798804" cy="1030715"/>
          </a:xfrm>
        </p:grpSpPr>
        <p:sp>
          <p:nvSpPr>
            <p:cNvPr id="36" name="Freeform: Shape 35">
              <a:extLst>
                <a:ext uri="{FF2B5EF4-FFF2-40B4-BE49-F238E27FC236}">
                  <a16:creationId xmlns:a16="http://schemas.microsoft.com/office/drawing/2014/main" id="{7C3C3814-DE43-764E-949D-3A9F7FFD3648}"/>
                </a:ext>
              </a:extLst>
            </p:cNvPr>
            <p:cNvSpPr/>
            <p:nvPr/>
          </p:nvSpPr>
          <p:spPr>
            <a:xfrm>
              <a:off x="9724812" y="2383217"/>
              <a:ext cx="798804" cy="1030715"/>
            </a:xfrm>
            <a:custGeom>
              <a:avLst/>
              <a:gdLst>
                <a:gd name="connsiteX0" fmla="*/ 77304 w 798804"/>
                <a:gd name="connsiteY0" fmla="*/ 154607 h 1030715"/>
                <a:gd name="connsiteX1" fmla="*/ 219027 w 798804"/>
                <a:gd name="connsiteY1" fmla="*/ 154607 h 1030715"/>
                <a:gd name="connsiteX2" fmla="*/ 219027 w 798804"/>
                <a:gd name="connsiteY2" fmla="*/ 231911 h 1030715"/>
                <a:gd name="connsiteX3" fmla="*/ 579777 w 798804"/>
                <a:gd name="connsiteY3" fmla="*/ 231911 h 1030715"/>
                <a:gd name="connsiteX4" fmla="*/ 579777 w 798804"/>
                <a:gd name="connsiteY4" fmla="*/ 154607 h 1030715"/>
                <a:gd name="connsiteX5" fmla="*/ 721501 w 798804"/>
                <a:gd name="connsiteY5" fmla="*/ 154607 h 1030715"/>
                <a:gd name="connsiteX6" fmla="*/ 721501 w 798804"/>
                <a:gd name="connsiteY6" fmla="*/ 953411 h 1030715"/>
                <a:gd name="connsiteX7" fmla="*/ 77304 w 798804"/>
                <a:gd name="connsiteY7" fmla="*/ 953411 h 1030715"/>
                <a:gd name="connsiteX8" fmla="*/ 77304 w 798804"/>
                <a:gd name="connsiteY8" fmla="*/ 154607 h 1030715"/>
                <a:gd name="connsiteX9" fmla="*/ 400690 w 798804"/>
                <a:gd name="connsiteY9" fmla="*/ 51536 h 1030715"/>
                <a:gd name="connsiteX10" fmla="*/ 438054 w 798804"/>
                <a:gd name="connsiteY10" fmla="*/ 90188 h 1030715"/>
                <a:gd name="connsiteX11" fmla="*/ 399402 w 798804"/>
                <a:gd name="connsiteY11" fmla="*/ 128839 h 1030715"/>
                <a:gd name="connsiteX12" fmla="*/ 360750 w 798804"/>
                <a:gd name="connsiteY12" fmla="*/ 90188 h 1030715"/>
                <a:gd name="connsiteX13" fmla="*/ 400690 w 798804"/>
                <a:gd name="connsiteY13" fmla="*/ 51536 h 1030715"/>
                <a:gd name="connsiteX14" fmla="*/ 0 w 798804"/>
                <a:gd name="connsiteY14" fmla="*/ 128839 h 1030715"/>
                <a:gd name="connsiteX15" fmla="*/ 0 w 798804"/>
                <a:gd name="connsiteY15" fmla="*/ 979179 h 1030715"/>
                <a:gd name="connsiteX16" fmla="*/ 51536 w 798804"/>
                <a:gd name="connsiteY16" fmla="*/ 1030715 h 1030715"/>
                <a:gd name="connsiteX17" fmla="*/ 747268 w 798804"/>
                <a:gd name="connsiteY17" fmla="*/ 1030715 h 1030715"/>
                <a:gd name="connsiteX18" fmla="*/ 798804 w 798804"/>
                <a:gd name="connsiteY18" fmla="*/ 979179 h 1030715"/>
                <a:gd name="connsiteX19" fmla="*/ 798804 w 798804"/>
                <a:gd name="connsiteY19" fmla="*/ 128839 h 1030715"/>
                <a:gd name="connsiteX20" fmla="*/ 747268 w 798804"/>
                <a:gd name="connsiteY20" fmla="*/ 77304 h 1030715"/>
                <a:gd name="connsiteX21" fmla="*/ 528241 w 798804"/>
                <a:gd name="connsiteY21" fmla="*/ 77304 h 1030715"/>
                <a:gd name="connsiteX22" fmla="*/ 528241 w 798804"/>
                <a:gd name="connsiteY22" fmla="*/ 51536 h 1030715"/>
                <a:gd name="connsiteX23" fmla="*/ 476706 w 798804"/>
                <a:gd name="connsiteY23" fmla="*/ 0 h 1030715"/>
                <a:gd name="connsiteX24" fmla="*/ 322098 w 798804"/>
                <a:gd name="connsiteY24" fmla="*/ 0 h 1030715"/>
                <a:gd name="connsiteX25" fmla="*/ 270563 w 798804"/>
                <a:gd name="connsiteY25" fmla="*/ 51536 h 1030715"/>
                <a:gd name="connsiteX26" fmla="*/ 270563 w 798804"/>
                <a:gd name="connsiteY26" fmla="*/ 77304 h 1030715"/>
                <a:gd name="connsiteX27" fmla="*/ 51536 w 798804"/>
                <a:gd name="connsiteY27" fmla="*/ 77304 h 1030715"/>
                <a:gd name="connsiteX28" fmla="*/ 0 w 798804"/>
                <a:gd name="connsiteY28" fmla="*/ 128839 h 103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98804" h="1030715">
                  <a:moveTo>
                    <a:pt x="77304" y="154607"/>
                  </a:moveTo>
                  <a:lnTo>
                    <a:pt x="219027" y="154607"/>
                  </a:lnTo>
                  <a:lnTo>
                    <a:pt x="219027" y="231911"/>
                  </a:lnTo>
                  <a:lnTo>
                    <a:pt x="579777" y="231911"/>
                  </a:lnTo>
                  <a:lnTo>
                    <a:pt x="579777" y="154607"/>
                  </a:lnTo>
                  <a:lnTo>
                    <a:pt x="721501" y="154607"/>
                  </a:lnTo>
                  <a:lnTo>
                    <a:pt x="721501" y="953411"/>
                  </a:lnTo>
                  <a:lnTo>
                    <a:pt x="77304" y="953411"/>
                  </a:lnTo>
                  <a:lnTo>
                    <a:pt x="77304" y="154607"/>
                  </a:lnTo>
                  <a:close/>
                  <a:moveTo>
                    <a:pt x="400690" y="51536"/>
                  </a:moveTo>
                  <a:cubicBezTo>
                    <a:pt x="421305" y="51536"/>
                    <a:pt x="438054" y="69573"/>
                    <a:pt x="438054" y="90188"/>
                  </a:cubicBezTo>
                  <a:cubicBezTo>
                    <a:pt x="438054" y="112090"/>
                    <a:pt x="421305" y="128839"/>
                    <a:pt x="399402" y="128839"/>
                  </a:cubicBezTo>
                  <a:cubicBezTo>
                    <a:pt x="377499" y="128839"/>
                    <a:pt x="360750" y="112090"/>
                    <a:pt x="360750" y="90188"/>
                  </a:cubicBezTo>
                  <a:cubicBezTo>
                    <a:pt x="360750" y="68285"/>
                    <a:pt x="377499" y="51536"/>
                    <a:pt x="400690" y="51536"/>
                  </a:cubicBezTo>
                  <a:close/>
                  <a:moveTo>
                    <a:pt x="0" y="128839"/>
                  </a:moveTo>
                  <a:lnTo>
                    <a:pt x="0" y="979179"/>
                  </a:lnTo>
                  <a:cubicBezTo>
                    <a:pt x="0" y="1007524"/>
                    <a:pt x="23191" y="1030715"/>
                    <a:pt x="51536" y="1030715"/>
                  </a:cubicBezTo>
                  <a:lnTo>
                    <a:pt x="747268" y="1030715"/>
                  </a:lnTo>
                  <a:cubicBezTo>
                    <a:pt x="775613" y="1030715"/>
                    <a:pt x="798804" y="1007524"/>
                    <a:pt x="798804" y="979179"/>
                  </a:cubicBezTo>
                  <a:lnTo>
                    <a:pt x="798804" y="128839"/>
                  </a:lnTo>
                  <a:cubicBezTo>
                    <a:pt x="798804" y="100495"/>
                    <a:pt x="775613" y="77304"/>
                    <a:pt x="747268" y="77304"/>
                  </a:cubicBezTo>
                  <a:lnTo>
                    <a:pt x="528241" y="77304"/>
                  </a:lnTo>
                  <a:lnTo>
                    <a:pt x="528241" y="51536"/>
                  </a:lnTo>
                  <a:cubicBezTo>
                    <a:pt x="528241" y="23191"/>
                    <a:pt x="505050" y="0"/>
                    <a:pt x="476706" y="0"/>
                  </a:cubicBezTo>
                  <a:lnTo>
                    <a:pt x="322098" y="0"/>
                  </a:lnTo>
                  <a:cubicBezTo>
                    <a:pt x="293754" y="0"/>
                    <a:pt x="270563" y="23191"/>
                    <a:pt x="270563" y="51536"/>
                  </a:cubicBezTo>
                  <a:lnTo>
                    <a:pt x="270563" y="77304"/>
                  </a:lnTo>
                  <a:lnTo>
                    <a:pt x="51536" y="77304"/>
                  </a:lnTo>
                  <a:cubicBezTo>
                    <a:pt x="23191" y="77304"/>
                    <a:pt x="0" y="100495"/>
                    <a:pt x="0" y="128839"/>
                  </a:cubicBezTo>
                  <a:close/>
                </a:path>
              </a:pathLst>
            </a:custGeom>
            <a:solidFill>
              <a:schemeClr val="accent3">
                <a:lumMod val="50000"/>
              </a:schemeClr>
            </a:solidFill>
            <a:ln w="12799" cap="flat">
              <a:noFill/>
              <a:prstDash val="solid"/>
              <a:miter/>
            </a:ln>
          </p:spPr>
          <p:txBody>
            <a:bodyPr rtlCol="0" anchor="ctr"/>
            <a:lstStyle/>
            <a:p>
              <a:endParaRPr lang="de-DE">
                <a:latin typeface="Candara" panose="020E0502030303020204" pitchFamily="34" charset="0"/>
              </a:endParaRPr>
            </a:p>
          </p:txBody>
        </p:sp>
        <p:sp>
          <p:nvSpPr>
            <p:cNvPr id="37" name="Freeform: Shape 36">
              <a:extLst>
                <a:ext uri="{FF2B5EF4-FFF2-40B4-BE49-F238E27FC236}">
                  <a16:creationId xmlns:a16="http://schemas.microsoft.com/office/drawing/2014/main" id="{CFFF60D4-50BA-5122-AF94-8E17E65FB6F1}"/>
                </a:ext>
              </a:extLst>
            </p:cNvPr>
            <p:cNvSpPr/>
            <p:nvPr/>
          </p:nvSpPr>
          <p:spPr>
            <a:xfrm>
              <a:off x="10213114" y="3142081"/>
              <a:ext cx="131416" cy="131416"/>
            </a:xfrm>
            <a:custGeom>
              <a:avLst/>
              <a:gdLst>
                <a:gd name="connsiteX0" fmla="*/ 0 w 131416"/>
                <a:gd name="connsiteY0" fmla="*/ 28345 h 131416"/>
                <a:gd name="connsiteX1" fmla="*/ 38652 w 131416"/>
                <a:gd name="connsiteY1" fmla="*/ 65708 h 131416"/>
                <a:gd name="connsiteX2" fmla="*/ 0 w 131416"/>
                <a:gd name="connsiteY2" fmla="*/ 103072 h 131416"/>
                <a:gd name="connsiteX3" fmla="*/ 28345 w 131416"/>
                <a:gd name="connsiteY3" fmla="*/ 131416 h 131416"/>
                <a:gd name="connsiteX4" fmla="*/ 65708 w 131416"/>
                <a:gd name="connsiteY4" fmla="*/ 92764 h 131416"/>
                <a:gd name="connsiteX5" fmla="*/ 103072 w 131416"/>
                <a:gd name="connsiteY5" fmla="*/ 131416 h 131416"/>
                <a:gd name="connsiteX6" fmla="*/ 131416 w 131416"/>
                <a:gd name="connsiteY6" fmla="*/ 103072 h 131416"/>
                <a:gd name="connsiteX7" fmla="*/ 92764 w 131416"/>
                <a:gd name="connsiteY7" fmla="*/ 65708 h 131416"/>
                <a:gd name="connsiteX8" fmla="*/ 131416 w 131416"/>
                <a:gd name="connsiteY8" fmla="*/ 28345 h 131416"/>
                <a:gd name="connsiteX9" fmla="*/ 103072 w 131416"/>
                <a:gd name="connsiteY9" fmla="*/ 0 h 131416"/>
                <a:gd name="connsiteX10" fmla="*/ 65708 w 131416"/>
                <a:gd name="connsiteY10" fmla="*/ 38652 h 131416"/>
                <a:gd name="connsiteX11" fmla="*/ 28345 w 131416"/>
                <a:gd name="connsiteY11" fmla="*/ 0 h 13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416" h="131416">
                  <a:moveTo>
                    <a:pt x="0" y="28345"/>
                  </a:moveTo>
                  <a:lnTo>
                    <a:pt x="38652" y="65708"/>
                  </a:lnTo>
                  <a:lnTo>
                    <a:pt x="0" y="103072"/>
                  </a:lnTo>
                  <a:lnTo>
                    <a:pt x="28345" y="131416"/>
                  </a:lnTo>
                  <a:lnTo>
                    <a:pt x="65708" y="92764"/>
                  </a:lnTo>
                  <a:lnTo>
                    <a:pt x="103072" y="131416"/>
                  </a:lnTo>
                  <a:lnTo>
                    <a:pt x="131416" y="103072"/>
                  </a:lnTo>
                  <a:lnTo>
                    <a:pt x="92764" y="65708"/>
                  </a:lnTo>
                  <a:lnTo>
                    <a:pt x="131416" y="28345"/>
                  </a:lnTo>
                  <a:lnTo>
                    <a:pt x="103072" y="0"/>
                  </a:lnTo>
                  <a:lnTo>
                    <a:pt x="65708" y="38652"/>
                  </a:lnTo>
                  <a:lnTo>
                    <a:pt x="28345" y="0"/>
                  </a:lnTo>
                  <a:close/>
                </a:path>
              </a:pathLst>
            </a:custGeom>
            <a:solidFill>
              <a:schemeClr val="accent3">
                <a:lumMod val="50000"/>
              </a:schemeClr>
            </a:solidFill>
            <a:ln w="12799" cap="flat">
              <a:noFill/>
              <a:prstDash val="solid"/>
              <a:miter/>
            </a:ln>
          </p:spPr>
          <p:txBody>
            <a:bodyPr rtlCol="0" anchor="ctr"/>
            <a:lstStyle/>
            <a:p>
              <a:endParaRPr lang="de-DE">
                <a:latin typeface="Candara" panose="020E0502030303020204" pitchFamily="34" charset="0"/>
              </a:endParaRPr>
            </a:p>
          </p:txBody>
        </p:sp>
        <p:sp>
          <p:nvSpPr>
            <p:cNvPr id="38" name="Freeform: Shape 37">
              <a:extLst>
                <a:ext uri="{FF2B5EF4-FFF2-40B4-BE49-F238E27FC236}">
                  <a16:creationId xmlns:a16="http://schemas.microsoft.com/office/drawing/2014/main" id="{C28C559D-371F-FDF6-37D8-D75855B45FE4}"/>
                </a:ext>
              </a:extLst>
            </p:cNvPr>
            <p:cNvSpPr/>
            <p:nvPr/>
          </p:nvSpPr>
          <p:spPr>
            <a:xfrm>
              <a:off x="9879420" y="3027414"/>
              <a:ext cx="219026" cy="51535"/>
            </a:xfrm>
            <a:custGeom>
              <a:avLst/>
              <a:gdLst>
                <a:gd name="connsiteX0" fmla="*/ 0 w 219026"/>
                <a:gd name="connsiteY0" fmla="*/ 0 h 51535"/>
                <a:gd name="connsiteX1" fmla="*/ 219027 w 219026"/>
                <a:gd name="connsiteY1" fmla="*/ 0 h 51535"/>
                <a:gd name="connsiteX2" fmla="*/ 219027 w 219026"/>
                <a:gd name="connsiteY2" fmla="*/ 51536 h 51535"/>
                <a:gd name="connsiteX3" fmla="*/ 0 w 219026"/>
                <a:gd name="connsiteY3" fmla="*/ 51536 h 51535"/>
              </a:gdLst>
              <a:ahLst/>
              <a:cxnLst>
                <a:cxn ang="0">
                  <a:pos x="connsiteX0" y="connsiteY0"/>
                </a:cxn>
                <a:cxn ang="0">
                  <a:pos x="connsiteX1" y="connsiteY1"/>
                </a:cxn>
                <a:cxn ang="0">
                  <a:pos x="connsiteX2" y="connsiteY2"/>
                </a:cxn>
                <a:cxn ang="0">
                  <a:pos x="connsiteX3" y="connsiteY3"/>
                </a:cxn>
              </a:cxnLst>
              <a:rect l="l" t="t" r="r" b="b"/>
              <a:pathLst>
                <a:path w="219026" h="51535">
                  <a:moveTo>
                    <a:pt x="0" y="0"/>
                  </a:moveTo>
                  <a:lnTo>
                    <a:pt x="219027" y="0"/>
                  </a:lnTo>
                  <a:lnTo>
                    <a:pt x="219027" y="51536"/>
                  </a:lnTo>
                  <a:lnTo>
                    <a:pt x="0" y="51536"/>
                  </a:lnTo>
                  <a:close/>
                </a:path>
              </a:pathLst>
            </a:custGeom>
            <a:solidFill>
              <a:schemeClr val="accent3">
                <a:lumMod val="50000"/>
              </a:schemeClr>
            </a:solidFill>
            <a:ln w="12799" cap="flat">
              <a:noFill/>
              <a:prstDash val="solid"/>
              <a:miter/>
            </a:ln>
          </p:spPr>
          <p:txBody>
            <a:bodyPr rtlCol="0" anchor="ctr"/>
            <a:lstStyle/>
            <a:p>
              <a:endParaRPr lang="de-DE">
                <a:latin typeface="Candara" panose="020E0502030303020204" pitchFamily="34" charset="0"/>
              </a:endParaRPr>
            </a:p>
          </p:txBody>
        </p:sp>
        <p:sp>
          <p:nvSpPr>
            <p:cNvPr id="39" name="Freeform: Shape 38">
              <a:extLst>
                <a:ext uri="{FF2B5EF4-FFF2-40B4-BE49-F238E27FC236}">
                  <a16:creationId xmlns:a16="http://schemas.microsoft.com/office/drawing/2014/main" id="{2B1F5ADF-9313-5631-54BB-17258EF2E0DD}"/>
                </a:ext>
              </a:extLst>
            </p:cNvPr>
            <p:cNvSpPr/>
            <p:nvPr/>
          </p:nvSpPr>
          <p:spPr>
            <a:xfrm>
              <a:off x="9879420" y="3182021"/>
              <a:ext cx="219026" cy="51535"/>
            </a:xfrm>
            <a:custGeom>
              <a:avLst/>
              <a:gdLst>
                <a:gd name="connsiteX0" fmla="*/ 0 w 219026"/>
                <a:gd name="connsiteY0" fmla="*/ 0 h 51535"/>
                <a:gd name="connsiteX1" fmla="*/ 219027 w 219026"/>
                <a:gd name="connsiteY1" fmla="*/ 0 h 51535"/>
                <a:gd name="connsiteX2" fmla="*/ 219027 w 219026"/>
                <a:gd name="connsiteY2" fmla="*/ 51536 h 51535"/>
                <a:gd name="connsiteX3" fmla="*/ 0 w 219026"/>
                <a:gd name="connsiteY3" fmla="*/ 51536 h 51535"/>
              </a:gdLst>
              <a:ahLst/>
              <a:cxnLst>
                <a:cxn ang="0">
                  <a:pos x="connsiteX0" y="connsiteY0"/>
                </a:cxn>
                <a:cxn ang="0">
                  <a:pos x="connsiteX1" y="connsiteY1"/>
                </a:cxn>
                <a:cxn ang="0">
                  <a:pos x="connsiteX2" y="connsiteY2"/>
                </a:cxn>
                <a:cxn ang="0">
                  <a:pos x="connsiteX3" y="connsiteY3"/>
                </a:cxn>
              </a:cxnLst>
              <a:rect l="l" t="t" r="r" b="b"/>
              <a:pathLst>
                <a:path w="219026" h="51535">
                  <a:moveTo>
                    <a:pt x="0" y="0"/>
                  </a:moveTo>
                  <a:lnTo>
                    <a:pt x="219027" y="0"/>
                  </a:lnTo>
                  <a:lnTo>
                    <a:pt x="219027" y="51536"/>
                  </a:lnTo>
                  <a:lnTo>
                    <a:pt x="0" y="51536"/>
                  </a:lnTo>
                  <a:close/>
                </a:path>
              </a:pathLst>
            </a:custGeom>
            <a:solidFill>
              <a:schemeClr val="accent3">
                <a:lumMod val="50000"/>
              </a:schemeClr>
            </a:solidFill>
            <a:ln w="12799" cap="flat">
              <a:noFill/>
              <a:prstDash val="solid"/>
              <a:miter/>
            </a:ln>
          </p:spPr>
          <p:txBody>
            <a:bodyPr rtlCol="0" anchor="ctr"/>
            <a:lstStyle/>
            <a:p>
              <a:endParaRPr lang="de-DE">
                <a:latin typeface="Candara" panose="020E0502030303020204" pitchFamily="34" charset="0"/>
              </a:endParaRPr>
            </a:p>
          </p:txBody>
        </p:sp>
        <p:sp>
          <p:nvSpPr>
            <p:cNvPr id="40" name="Freeform: Shape 39">
              <a:extLst>
                <a:ext uri="{FF2B5EF4-FFF2-40B4-BE49-F238E27FC236}">
                  <a16:creationId xmlns:a16="http://schemas.microsoft.com/office/drawing/2014/main" id="{C8254E43-F922-C88F-2496-566355B4F971}"/>
                </a:ext>
              </a:extLst>
            </p:cNvPr>
            <p:cNvSpPr/>
            <p:nvPr/>
          </p:nvSpPr>
          <p:spPr>
            <a:xfrm>
              <a:off x="9879420" y="2718199"/>
              <a:ext cx="219026" cy="51535"/>
            </a:xfrm>
            <a:custGeom>
              <a:avLst/>
              <a:gdLst>
                <a:gd name="connsiteX0" fmla="*/ 0 w 219026"/>
                <a:gd name="connsiteY0" fmla="*/ 0 h 51535"/>
                <a:gd name="connsiteX1" fmla="*/ 219027 w 219026"/>
                <a:gd name="connsiteY1" fmla="*/ 0 h 51535"/>
                <a:gd name="connsiteX2" fmla="*/ 219027 w 219026"/>
                <a:gd name="connsiteY2" fmla="*/ 51536 h 51535"/>
                <a:gd name="connsiteX3" fmla="*/ 0 w 219026"/>
                <a:gd name="connsiteY3" fmla="*/ 51536 h 51535"/>
              </a:gdLst>
              <a:ahLst/>
              <a:cxnLst>
                <a:cxn ang="0">
                  <a:pos x="connsiteX0" y="connsiteY0"/>
                </a:cxn>
                <a:cxn ang="0">
                  <a:pos x="connsiteX1" y="connsiteY1"/>
                </a:cxn>
                <a:cxn ang="0">
                  <a:pos x="connsiteX2" y="connsiteY2"/>
                </a:cxn>
                <a:cxn ang="0">
                  <a:pos x="connsiteX3" y="connsiteY3"/>
                </a:cxn>
              </a:cxnLst>
              <a:rect l="l" t="t" r="r" b="b"/>
              <a:pathLst>
                <a:path w="219026" h="51535">
                  <a:moveTo>
                    <a:pt x="0" y="0"/>
                  </a:moveTo>
                  <a:lnTo>
                    <a:pt x="219027" y="0"/>
                  </a:lnTo>
                  <a:lnTo>
                    <a:pt x="219027" y="51536"/>
                  </a:lnTo>
                  <a:lnTo>
                    <a:pt x="0" y="51536"/>
                  </a:lnTo>
                  <a:close/>
                </a:path>
              </a:pathLst>
            </a:custGeom>
            <a:solidFill>
              <a:schemeClr val="accent3">
                <a:lumMod val="50000"/>
              </a:schemeClr>
            </a:solidFill>
            <a:ln w="12799" cap="flat">
              <a:noFill/>
              <a:prstDash val="solid"/>
              <a:miter/>
            </a:ln>
          </p:spPr>
          <p:txBody>
            <a:bodyPr rtlCol="0" anchor="ctr"/>
            <a:lstStyle/>
            <a:p>
              <a:endParaRPr lang="de-DE">
                <a:latin typeface="Candara" panose="020E0502030303020204" pitchFamily="34" charset="0"/>
              </a:endParaRPr>
            </a:p>
          </p:txBody>
        </p:sp>
        <p:sp>
          <p:nvSpPr>
            <p:cNvPr id="41" name="Freeform: Shape 40">
              <a:extLst>
                <a:ext uri="{FF2B5EF4-FFF2-40B4-BE49-F238E27FC236}">
                  <a16:creationId xmlns:a16="http://schemas.microsoft.com/office/drawing/2014/main" id="{C62203F4-AB07-70E4-ADB4-9EC92E8CF412}"/>
                </a:ext>
              </a:extLst>
            </p:cNvPr>
            <p:cNvSpPr/>
            <p:nvPr/>
          </p:nvSpPr>
          <p:spPr>
            <a:xfrm>
              <a:off x="9879420" y="2872807"/>
              <a:ext cx="219026" cy="51535"/>
            </a:xfrm>
            <a:custGeom>
              <a:avLst/>
              <a:gdLst>
                <a:gd name="connsiteX0" fmla="*/ 0 w 219026"/>
                <a:gd name="connsiteY0" fmla="*/ 0 h 51535"/>
                <a:gd name="connsiteX1" fmla="*/ 219027 w 219026"/>
                <a:gd name="connsiteY1" fmla="*/ 0 h 51535"/>
                <a:gd name="connsiteX2" fmla="*/ 219027 w 219026"/>
                <a:gd name="connsiteY2" fmla="*/ 51536 h 51535"/>
                <a:gd name="connsiteX3" fmla="*/ 0 w 219026"/>
                <a:gd name="connsiteY3" fmla="*/ 51536 h 51535"/>
              </a:gdLst>
              <a:ahLst/>
              <a:cxnLst>
                <a:cxn ang="0">
                  <a:pos x="connsiteX0" y="connsiteY0"/>
                </a:cxn>
                <a:cxn ang="0">
                  <a:pos x="connsiteX1" y="connsiteY1"/>
                </a:cxn>
                <a:cxn ang="0">
                  <a:pos x="connsiteX2" y="connsiteY2"/>
                </a:cxn>
                <a:cxn ang="0">
                  <a:pos x="connsiteX3" y="connsiteY3"/>
                </a:cxn>
              </a:cxnLst>
              <a:rect l="l" t="t" r="r" b="b"/>
              <a:pathLst>
                <a:path w="219026" h="51535">
                  <a:moveTo>
                    <a:pt x="0" y="0"/>
                  </a:moveTo>
                  <a:lnTo>
                    <a:pt x="219027" y="0"/>
                  </a:lnTo>
                  <a:lnTo>
                    <a:pt x="219027" y="51536"/>
                  </a:lnTo>
                  <a:lnTo>
                    <a:pt x="0" y="51536"/>
                  </a:lnTo>
                  <a:close/>
                </a:path>
              </a:pathLst>
            </a:custGeom>
            <a:solidFill>
              <a:schemeClr val="accent3">
                <a:lumMod val="50000"/>
              </a:schemeClr>
            </a:solidFill>
            <a:ln w="12799" cap="flat">
              <a:noFill/>
              <a:prstDash val="solid"/>
              <a:miter/>
            </a:ln>
          </p:spPr>
          <p:txBody>
            <a:bodyPr rtlCol="0" anchor="ctr"/>
            <a:lstStyle/>
            <a:p>
              <a:endParaRPr lang="de-DE">
                <a:latin typeface="Candara" panose="020E0502030303020204" pitchFamily="34" charset="0"/>
              </a:endParaRPr>
            </a:p>
          </p:txBody>
        </p:sp>
        <p:sp>
          <p:nvSpPr>
            <p:cNvPr id="42" name="Freeform: Shape 41">
              <a:extLst>
                <a:ext uri="{FF2B5EF4-FFF2-40B4-BE49-F238E27FC236}">
                  <a16:creationId xmlns:a16="http://schemas.microsoft.com/office/drawing/2014/main" id="{66AE0E5C-CFEC-4676-DF9E-260D0F8A2D92}"/>
                </a:ext>
              </a:extLst>
            </p:cNvPr>
            <p:cNvSpPr/>
            <p:nvPr/>
          </p:nvSpPr>
          <p:spPr>
            <a:xfrm>
              <a:off x="10187346" y="2662798"/>
              <a:ext cx="172644" cy="139146"/>
            </a:xfrm>
            <a:custGeom>
              <a:avLst/>
              <a:gdLst>
                <a:gd name="connsiteX0" fmla="*/ 0 w 172644"/>
                <a:gd name="connsiteY0" fmla="*/ 78592 h 139146"/>
                <a:gd name="connsiteX1" fmla="*/ 27056 w 172644"/>
                <a:gd name="connsiteY1" fmla="*/ 51536 h 139146"/>
                <a:gd name="connsiteX2" fmla="*/ 60554 w 172644"/>
                <a:gd name="connsiteY2" fmla="*/ 85034 h 139146"/>
                <a:gd name="connsiteX3" fmla="*/ 145588 w 172644"/>
                <a:gd name="connsiteY3" fmla="*/ 0 h 139146"/>
                <a:gd name="connsiteX4" fmla="*/ 172645 w 172644"/>
                <a:gd name="connsiteY4" fmla="*/ 27056 h 139146"/>
                <a:gd name="connsiteX5" fmla="*/ 60554 w 172644"/>
                <a:gd name="connsiteY5" fmla="*/ 139147 h 13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644" h="139146">
                  <a:moveTo>
                    <a:pt x="0" y="78592"/>
                  </a:moveTo>
                  <a:lnTo>
                    <a:pt x="27056" y="51536"/>
                  </a:lnTo>
                  <a:lnTo>
                    <a:pt x="60554" y="85034"/>
                  </a:lnTo>
                  <a:lnTo>
                    <a:pt x="145588" y="0"/>
                  </a:lnTo>
                  <a:lnTo>
                    <a:pt x="172645" y="27056"/>
                  </a:lnTo>
                  <a:lnTo>
                    <a:pt x="60554" y="139147"/>
                  </a:lnTo>
                  <a:close/>
                </a:path>
              </a:pathLst>
            </a:custGeom>
            <a:solidFill>
              <a:schemeClr val="accent3">
                <a:lumMod val="50000"/>
              </a:schemeClr>
            </a:solidFill>
            <a:ln w="12799" cap="flat">
              <a:noFill/>
              <a:prstDash val="solid"/>
              <a:miter/>
            </a:ln>
          </p:spPr>
          <p:txBody>
            <a:bodyPr rtlCol="0" anchor="ctr"/>
            <a:lstStyle/>
            <a:p>
              <a:endParaRPr lang="de-DE">
                <a:latin typeface="Candara" panose="020E0502030303020204" pitchFamily="34" charset="0"/>
              </a:endParaRPr>
            </a:p>
          </p:txBody>
        </p:sp>
        <p:sp>
          <p:nvSpPr>
            <p:cNvPr id="43" name="Freeform: Shape 42">
              <a:extLst>
                <a:ext uri="{FF2B5EF4-FFF2-40B4-BE49-F238E27FC236}">
                  <a16:creationId xmlns:a16="http://schemas.microsoft.com/office/drawing/2014/main" id="{B864BAA9-E9D3-7E72-D6A4-5429306EAD9A}"/>
                </a:ext>
              </a:extLst>
            </p:cNvPr>
            <p:cNvSpPr/>
            <p:nvPr/>
          </p:nvSpPr>
          <p:spPr>
            <a:xfrm>
              <a:off x="10187346" y="2817406"/>
              <a:ext cx="172644" cy="139146"/>
            </a:xfrm>
            <a:custGeom>
              <a:avLst/>
              <a:gdLst>
                <a:gd name="connsiteX0" fmla="*/ 0 w 172644"/>
                <a:gd name="connsiteY0" fmla="*/ 78592 h 139146"/>
                <a:gd name="connsiteX1" fmla="*/ 27056 w 172644"/>
                <a:gd name="connsiteY1" fmla="*/ 51536 h 139146"/>
                <a:gd name="connsiteX2" fmla="*/ 60554 w 172644"/>
                <a:gd name="connsiteY2" fmla="*/ 85034 h 139146"/>
                <a:gd name="connsiteX3" fmla="*/ 145588 w 172644"/>
                <a:gd name="connsiteY3" fmla="*/ 0 h 139146"/>
                <a:gd name="connsiteX4" fmla="*/ 172645 w 172644"/>
                <a:gd name="connsiteY4" fmla="*/ 27056 h 139146"/>
                <a:gd name="connsiteX5" fmla="*/ 60554 w 172644"/>
                <a:gd name="connsiteY5" fmla="*/ 139147 h 13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644" h="139146">
                  <a:moveTo>
                    <a:pt x="0" y="78592"/>
                  </a:moveTo>
                  <a:lnTo>
                    <a:pt x="27056" y="51536"/>
                  </a:lnTo>
                  <a:lnTo>
                    <a:pt x="60554" y="85034"/>
                  </a:lnTo>
                  <a:lnTo>
                    <a:pt x="145588" y="0"/>
                  </a:lnTo>
                  <a:lnTo>
                    <a:pt x="172645" y="27056"/>
                  </a:lnTo>
                  <a:lnTo>
                    <a:pt x="60554" y="139147"/>
                  </a:lnTo>
                  <a:close/>
                </a:path>
              </a:pathLst>
            </a:custGeom>
            <a:solidFill>
              <a:schemeClr val="accent3">
                <a:lumMod val="50000"/>
              </a:schemeClr>
            </a:solidFill>
            <a:ln w="12799" cap="flat">
              <a:noFill/>
              <a:prstDash val="solid"/>
              <a:miter/>
            </a:ln>
          </p:spPr>
          <p:txBody>
            <a:bodyPr rtlCol="0" anchor="ctr"/>
            <a:lstStyle/>
            <a:p>
              <a:endParaRPr lang="de-DE">
                <a:latin typeface="Candara" panose="020E0502030303020204" pitchFamily="34" charset="0"/>
              </a:endParaRPr>
            </a:p>
          </p:txBody>
        </p:sp>
        <p:sp>
          <p:nvSpPr>
            <p:cNvPr id="44" name="Freeform: Shape 43">
              <a:extLst>
                <a:ext uri="{FF2B5EF4-FFF2-40B4-BE49-F238E27FC236}">
                  <a16:creationId xmlns:a16="http://schemas.microsoft.com/office/drawing/2014/main" id="{A982C94C-1C77-F7E4-0D66-1289EE803809}"/>
                </a:ext>
              </a:extLst>
            </p:cNvPr>
            <p:cNvSpPr/>
            <p:nvPr/>
          </p:nvSpPr>
          <p:spPr>
            <a:xfrm>
              <a:off x="10193442" y="2969806"/>
              <a:ext cx="172644" cy="139146"/>
            </a:xfrm>
            <a:custGeom>
              <a:avLst/>
              <a:gdLst>
                <a:gd name="connsiteX0" fmla="*/ 0 w 172644"/>
                <a:gd name="connsiteY0" fmla="*/ 78592 h 139146"/>
                <a:gd name="connsiteX1" fmla="*/ 27056 w 172644"/>
                <a:gd name="connsiteY1" fmla="*/ 51536 h 139146"/>
                <a:gd name="connsiteX2" fmla="*/ 60554 w 172644"/>
                <a:gd name="connsiteY2" fmla="*/ 85034 h 139146"/>
                <a:gd name="connsiteX3" fmla="*/ 145588 w 172644"/>
                <a:gd name="connsiteY3" fmla="*/ 0 h 139146"/>
                <a:gd name="connsiteX4" fmla="*/ 172645 w 172644"/>
                <a:gd name="connsiteY4" fmla="*/ 27056 h 139146"/>
                <a:gd name="connsiteX5" fmla="*/ 60554 w 172644"/>
                <a:gd name="connsiteY5" fmla="*/ 139147 h 13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644" h="139146">
                  <a:moveTo>
                    <a:pt x="0" y="78592"/>
                  </a:moveTo>
                  <a:lnTo>
                    <a:pt x="27056" y="51536"/>
                  </a:lnTo>
                  <a:lnTo>
                    <a:pt x="60554" y="85034"/>
                  </a:lnTo>
                  <a:lnTo>
                    <a:pt x="145588" y="0"/>
                  </a:lnTo>
                  <a:lnTo>
                    <a:pt x="172645" y="27056"/>
                  </a:lnTo>
                  <a:lnTo>
                    <a:pt x="60554" y="139147"/>
                  </a:lnTo>
                  <a:close/>
                </a:path>
              </a:pathLst>
            </a:custGeom>
            <a:solidFill>
              <a:schemeClr val="accent3">
                <a:lumMod val="50000"/>
              </a:schemeClr>
            </a:solidFill>
            <a:ln w="12799" cap="flat">
              <a:noFill/>
              <a:prstDash val="solid"/>
              <a:miter/>
            </a:ln>
          </p:spPr>
          <p:txBody>
            <a:bodyPr rtlCol="0" anchor="ctr"/>
            <a:lstStyle/>
            <a:p>
              <a:endParaRPr lang="de-DE">
                <a:latin typeface="Candara" panose="020E0502030303020204" pitchFamily="34" charset="0"/>
              </a:endParaRPr>
            </a:p>
          </p:txBody>
        </p:sp>
      </p:grpSp>
      <p:sp>
        <p:nvSpPr>
          <p:cNvPr id="51" name="Oval 50">
            <a:extLst>
              <a:ext uri="{FF2B5EF4-FFF2-40B4-BE49-F238E27FC236}">
                <a16:creationId xmlns:a16="http://schemas.microsoft.com/office/drawing/2014/main" id="{9B9D6544-509D-D353-89B8-A9E5101B0B00}"/>
              </a:ext>
            </a:extLst>
          </p:cNvPr>
          <p:cNvSpPr/>
          <p:nvPr/>
        </p:nvSpPr>
        <p:spPr>
          <a:xfrm>
            <a:off x="3605956" y="1754078"/>
            <a:ext cx="2298940" cy="229894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de-DE" sz="1800" b="0" i="0" u="none" baseline="0">
              <a:solidFill>
                <a:srgbClr val="FFFFFF"/>
              </a:solidFill>
              <a:latin typeface="Arial" panose="020B0604020202020204" pitchFamily="34" charset="0"/>
            </a:endParaRPr>
          </a:p>
        </p:txBody>
      </p:sp>
      <p:sp>
        <p:nvSpPr>
          <p:cNvPr id="52" name="Oval 51">
            <a:extLst>
              <a:ext uri="{FF2B5EF4-FFF2-40B4-BE49-F238E27FC236}">
                <a16:creationId xmlns:a16="http://schemas.microsoft.com/office/drawing/2014/main" id="{3EDF83D4-80A7-BB22-53A7-18D62A73EEE9}"/>
              </a:ext>
            </a:extLst>
          </p:cNvPr>
          <p:cNvSpPr/>
          <p:nvPr/>
        </p:nvSpPr>
        <p:spPr>
          <a:xfrm>
            <a:off x="6269861" y="1786085"/>
            <a:ext cx="2298940" cy="229894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de-DE" sz="1800" b="0" i="0" u="none" baseline="0">
              <a:solidFill>
                <a:srgbClr val="FFFFFF"/>
              </a:solidFill>
              <a:latin typeface="Arial" panose="020B0604020202020204" pitchFamily="34" charset="0"/>
            </a:endParaRPr>
          </a:p>
        </p:txBody>
      </p:sp>
      <p:sp>
        <p:nvSpPr>
          <p:cNvPr id="53" name="Oval 52">
            <a:extLst>
              <a:ext uri="{FF2B5EF4-FFF2-40B4-BE49-F238E27FC236}">
                <a16:creationId xmlns:a16="http://schemas.microsoft.com/office/drawing/2014/main" id="{BBBF3DF8-2C6C-BE8F-8426-A25F28B9CA7F}"/>
              </a:ext>
            </a:extLst>
          </p:cNvPr>
          <p:cNvSpPr/>
          <p:nvPr/>
        </p:nvSpPr>
        <p:spPr>
          <a:xfrm>
            <a:off x="8950588" y="1754078"/>
            <a:ext cx="2298940" cy="229894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de-DE" sz="1800" b="0" i="0" u="none" baseline="0">
              <a:solidFill>
                <a:srgbClr val="FFFFFF"/>
              </a:solidFill>
              <a:latin typeface="Arial" panose="020B0604020202020204" pitchFamily="34" charset="0"/>
            </a:endParaRPr>
          </a:p>
        </p:txBody>
      </p:sp>
    </p:spTree>
    <p:extLst>
      <p:ext uri="{BB962C8B-B14F-4D97-AF65-F5344CB8AC3E}">
        <p14:creationId xmlns:p14="http://schemas.microsoft.com/office/powerpoint/2010/main" val="37262424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 name="Gruppieren 132">
            <a:extLst>
              <a:ext uri="{FF2B5EF4-FFF2-40B4-BE49-F238E27FC236}">
                <a16:creationId xmlns:a16="http://schemas.microsoft.com/office/drawing/2014/main" id="{909CA001-28DE-44EF-A241-EC4F1CE56A6C}"/>
              </a:ext>
            </a:extLst>
          </p:cNvPr>
          <p:cNvGrpSpPr/>
          <p:nvPr/>
        </p:nvGrpSpPr>
        <p:grpSpPr>
          <a:xfrm>
            <a:off x="5483513" y="1582164"/>
            <a:ext cx="800103" cy="739024"/>
            <a:chOff x="7409677" y="3316272"/>
            <a:chExt cx="315198" cy="291136"/>
          </a:xfrm>
          <a:solidFill>
            <a:srgbClr val="FFC000"/>
          </a:solidFill>
        </p:grpSpPr>
        <p:sp>
          <p:nvSpPr>
            <p:cNvPr id="134" name="Freeform 365">
              <a:extLst>
                <a:ext uri="{FF2B5EF4-FFF2-40B4-BE49-F238E27FC236}">
                  <a16:creationId xmlns:a16="http://schemas.microsoft.com/office/drawing/2014/main" id="{EFCF5A44-C9B6-4D27-AE92-BB4D5A5A075B}"/>
                </a:ext>
              </a:extLst>
            </p:cNvPr>
            <p:cNvSpPr>
              <a:spLocks/>
            </p:cNvSpPr>
            <p:nvPr/>
          </p:nvSpPr>
          <p:spPr bwMode="auto">
            <a:xfrm>
              <a:off x="7606976" y="3376423"/>
              <a:ext cx="117899" cy="108273"/>
            </a:xfrm>
            <a:custGeom>
              <a:avLst/>
              <a:gdLst>
                <a:gd name="T0" fmla="*/ 41 w 49"/>
                <a:gd name="T1" fmla="*/ 45 h 45"/>
                <a:gd name="T2" fmla="*/ 0 w 49"/>
                <a:gd name="T3" fmla="*/ 23 h 45"/>
                <a:gd name="T4" fmla="*/ 49 w 49"/>
                <a:gd name="T5" fmla="*/ 0 h 45"/>
                <a:gd name="T6" fmla="*/ 41 w 49"/>
                <a:gd name="T7" fmla="*/ 45 h 45"/>
              </a:gdLst>
              <a:ahLst/>
              <a:cxnLst>
                <a:cxn ang="0">
                  <a:pos x="T0" y="T1"/>
                </a:cxn>
                <a:cxn ang="0">
                  <a:pos x="T2" y="T3"/>
                </a:cxn>
                <a:cxn ang="0">
                  <a:pos x="T4" y="T5"/>
                </a:cxn>
                <a:cxn ang="0">
                  <a:pos x="T6" y="T7"/>
                </a:cxn>
              </a:cxnLst>
              <a:rect l="0" t="0" r="r" b="b"/>
              <a:pathLst>
                <a:path w="49" h="45">
                  <a:moveTo>
                    <a:pt x="41" y="45"/>
                  </a:moveTo>
                  <a:lnTo>
                    <a:pt x="0" y="23"/>
                  </a:lnTo>
                  <a:lnTo>
                    <a:pt x="49" y="0"/>
                  </a:lnTo>
                  <a:lnTo>
                    <a:pt x="41" y="45"/>
                  </a:lnTo>
                  <a:close/>
                </a:path>
              </a:pathLst>
            </a:custGeom>
            <a:grpFill/>
            <a:ln>
              <a:noFill/>
            </a:ln>
          </p:spPr>
          <p:txBody>
            <a:bodyPr vert="horz" wrap="square" lIns="68580" tIns="34290" rIns="68580" bIns="34290" numCol="1" anchor="t" anchorCtr="0" compatLnSpc="1">
              <a:prstTxWarp prst="textNoShape">
                <a:avLst/>
              </a:prstTxWarp>
            </a:bodyPr>
            <a:lstStyle/>
            <a:p>
              <a:endParaRPr lang="de-DE"/>
            </a:p>
          </p:txBody>
        </p:sp>
        <p:sp>
          <p:nvSpPr>
            <p:cNvPr id="135" name="Freeform 366">
              <a:extLst>
                <a:ext uri="{FF2B5EF4-FFF2-40B4-BE49-F238E27FC236}">
                  <a16:creationId xmlns:a16="http://schemas.microsoft.com/office/drawing/2014/main" id="{6D221008-88C1-48F3-B73B-9CC36EC8C9AF}"/>
                </a:ext>
              </a:extLst>
            </p:cNvPr>
            <p:cNvSpPr>
              <a:spLocks/>
            </p:cNvSpPr>
            <p:nvPr/>
          </p:nvSpPr>
          <p:spPr bwMode="auto">
            <a:xfrm>
              <a:off x="7409677" y="3316272"/>
              <a:ext cx="291137" cy="291136"/>
            </a:xfrm>
            <a:custGeom>
              <a:avLst/>
              <a:gdLst>
                <a:gd name="T0" fmla="*/ 176 w 243"/>
                <a:gd name="T1" fmla="*/ 195 h 242"/>
                <a:gd name="T2" fmla="*/ 121 w 243"/>
                <a:gd name="T3" fmla="*/ 213 h 242"/>
                <a:gd name="T4" fmla="*/ 29 w 243"/>
                <a:gd name="T5" fmla="*/ 121 h 242"/>
                <a:gd name="T6" fmla="*/ 121 w 243"/>
                <a:gd name="T7" fmla="*/ 29 h 242"/>
                <a:gd name="T8" fmla="*/ 213 w 243"/>
                <a:gd name="T9" fmla="*/ 121 h 242"/>
                <a:gd name="T10" fmla="*/ 243 w 243"/>
                <a:gd name="T11" fmla="*/ 121 h 242"/>
                <a:gd name="T12" fmla="*/ 121 w 243"/>
                <a:gd name="T13" fmla="*/ 0 h 242"/>
                <a:gd name="T14" fmla="*/ 0 w 243"/>
                <a:gd name="T15" fmla="*/ 121 h 242"/>
                <a:gd name="T16" fmla="*/ 121 w 243"/>
                <a:gd name="T17" fmla="*/ 242 h 242"/>
                <a:gd name="T18" fmla="*/ 218 w 243"/>
                <a:gd name="T19" fmla="*/ 195 h 242"/>
                <a:gd name="T20" fmla="*/ 176 w 243"/>
                <a:gd name="T21" fmla="*/ 195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3" h="242">
                  <a:moveTo>
                    <a:pt x="176" y="195"/>
                  </a:moveTo>
                  <a:cubicBezTo>
                    <a:pt x="161" y="206"/>
                    <a:pt x="142" y="213"/>
                    <a:pt x="121" y="213"/>
                  </a:cubicBezTo>
                  <a:cubicBezTo>
                    <a:pt x="71" y="213"/>
                    <a:pt x="29" y="172"/>
                    <a:pt x="29" y="121"/>
                  </a:cubicBezTo>
                  <a:cubicBezTo>
                    <a:pt x="29" y="70"/>
                    <a:pt x="71" y="29"/>
                    <a:pt x="121" y="29"/>
                  </a:cubicBezTo>
                  <a:cubicBezTo>
                    <a:pt x="172" y="29"/>
                    <a:pt x="213" y="70"/>
                    <a:pt x="213" y="121"/>
                  </a:cubicBezTo>
                  <a:cubicBezTo>
                    <a:pt x="243" y="121"/>
                    <a:pt x="243" y="121"/>
                    <a:pt x="243" y="121"/>
                  </a:cubicBezTo>
                  <a:cubicBezTo>
                    <a:pt x="243" y="54"/>
                    <a:pt x="188" y="0"/>
                    <a:pt x="121" y="0"/>
                  </a:cubicBezTo>
                  <a:cubicBezTo>
                    <a:pt x="55" y="0"/>
                    <a:pt x="0" y="54"/>
                    <a:pt x="0" y="121"/>
                  </a:cubicBezTo>
                  <a:cubicBezTo>
                    <a:pt x="0" y="188"/>
                    <a:pt x="55" y="242"/>
                    <a:pt x="121" y="242"/>
                  </a:cubicBezTo>
                  <a:cubicBezTo>
                    <a:pt x="161" y="242"/>
                    <a:pt x="195" y="223"/>
                    <a:pt x="218" y="195"/>
                  </a:cubicBezTo>
                  <a:lnTo>
                    <a:pt x="176" y="195"/>
                  </a:lnTo>
                  <a:close/>
                </a:path>
              </a:pathLst>
            </a:custGeom>
            <a:grpFill/>
            <a:ln>
              <a:noFill/>
            </a:ln>
          </p:spPr>
          <p:txBody>
            <a:bodyPr vert="horz" wrap="square" lIns="68580" tIns="34290" rIns="68580" bIns="34290" numCol="1" anchor="t" anchorCtr="0" compatLnSpc="1">
              <a:prstTxWarp prst="textNoShape">
                <a:avLst/>
              </a:prstTxWarp>
            </a:bodyPr>
            <a:lstStyle/>
            <a:p>
              <a:endParaRPr lang="de-DE"/>
            </a:p>
          </p:txBody>
        </p:sp>
        <p:sp>
          <p:nvSpPr>
            <p:cNvPr id="136" name="Freeform 367">
              <a:extLst>
                <a:ext uri="{FF2B5EF4-FFF2-40B4-BE49-F238E27FC236}">
                  <a16:creationId xmlns:a16="http://schemas.microsoft.com/office/drawing/2014/main" id="{39322C04-0229-4AE4-9C7B-37FD4A0A1A2C}"/>
                </a:ext>
              </a:extLst>
            </p:cNvPr>
            <p:cNvSpPr>
              <a:spLocks/>
            </p:cNvSpPr>
            <p:nvPr/>
          </p:nvSpPr>
          <p:spPr bwMode="auto">
            <a:xfrm>
              <a:off x="7481860" y="3422140"/>
              <a:ext cx="52934" cy="76995"/>
            </a:xfrm>
            <a:custGeom>
              <a:avLst/>
              <a:gdLst>
                <a:gd name="T0" fmla="*/ 43 w 43"/>
                <a:gd name="T1" fmla="*/ 60 h 65"/>
                <a:gd name="T2" fmla="*/ 43 w 43"/>
                <a:gd name="T3" fmla="*/ 62 h 65"/>
                <a:gd name="T4" fmla="*/ 42 w 43"/>
                <a:gd name="T5" fmla="*/ 64 h 65"/>
                <a:gd name="T6" fmla="*/ 42 w 43"/>
                <a:gd name="T7" fmla="*/ 65 h 65"/>
                <a:gd name="T8" fmla="*/ 41 w 43"/>
                <a:gd name="T9" fmla="*/ 65 h 65"/>
                <a:gd name="T10" fmla="*/ 4 w 43"/>
                <a:gd name="T11" fmla="*/ 65 h 65"/>
                <a:gd name="T12" fmla="*/ 2 w 43"/>
                <a:gd name="T13" fmla="*/ 65 h 65"/>
                <a:gd name="T14" fmla="*/ 1 w 43"/>
                <a:gd name="T15" fmla="*/ 64 h 65"/>
                <a:gd name="T16" fmla="*/ 0 w 43"/>
                <a:gd name="T17" fmla="*/ 62 h 65"/>
                <a:gd name="T18" fmla="*/ 0 w 43"/>
                <a:gd name="T19" fmla="*/ 59 h 65"/>
                <a:gd name="T20" fmla="*/ 0 w 43"/>
                <a:gd name="T21" fmla="*/ 57 h 65"/>
                <a:gd name="T22" fmla="*/ 0 w 43"/>
                <a:gd name="T23" fmla="*/ 54 h 65"/>
                <a:gd name="T24" fmla="*/ 1 w 43"/>
                <a:gd name="T25" fmla="*/ 53 h 65"/>
                <a:gd name="T26" fmla="*/ 3 w 43"/>
                <a:gd name="T27" fmla="*/ 51 h 65"/>
                <a:gd name="T28" fmla="*/ 14 w 43"/>
                <a:gd name="T29" fmla="*/ 39 h 65"/>
                <a:gd name="T30" fmla="*/ 19 w 43"/>
                <a:gd name="T31" fmla="*/ 33 h 65"/>
                <a:gd name="T32" fmla="*/ 23 w 43"/>
                <a:gd name="T33" fmla="*/ 27 h 65"/>
                <a:gd name="T34" fmla="*/ 24 w 43"/>
                <a:gd name="T35" fmla="*/ 23 h 65"/>
                <a:gd name="T36" fmla="*/ 25 w 43"/>
                <a:gd name="T37" fmla="*/ 19 h 65"/>
                <a:gd name="T38" fmla="*/ 24 w 43"/>
                <a:gd name="T39" fmla="*/ 16 h 65"/>
                <a:gd name="T40" fmla="*/ 23 w 43"/>
                <a:gd name="T41" fmla="*/ 14 h 65"/>
                <a:gd name="T42" fmla="*/ 20 w 43"/>
                <a:gd name="T43" fmla="*/ 12 h 65"/>
                <a:gd name="T44" fmla="*/ 16 w 43"/>
                <a:gd name="T45" fmla="*/ 11 h 65"/>
                <a:gd name="T46" fmla="*/ 11 w 43"/>
                <a:gd name="T47" fmla="*/ 12 h 65"/>
                <a:gd name="T48" fmla="*/ 7 w 43"/>
                <a:gd name="T49" fmla="*/ 14 h 65"/>
                <a:gd name="T50" fmla="*/ 4 w 43"/>
                <a:gd name="T51" fmla="*/ 15 h 65"/>
                <a:gd name="T52" fmla="*/ 3 w 43"/>
                <a:gd name="T53" fmla="*/ 16 h 65"/>
                <a:gd name="T54" fmla="*/ 2 w 43"/>
                <a:gd name="T55" fmla="*/ 16 h 65"/>
                <a:gd name="T56" fmla="*/ 1 w 43"/>
                <a:gd name="T57" fmla="*/ 15 h 65"/>
                <a:gd name="T58" fmla="*/ 1 w 43"/>
                <a:gd name="T59" fmla="*/ 13 h 65"/>
                <a:gd name="T60" fmla="*/ 1 w 43"/>
                <a:gd name="T61" fmla="*/ 10 h 65"/>
                <a:gd name="T62" fmla="*/ 1 w 43"/>
                <a:gd name="T63" fmla="*/ 8 h 65"/>
                <a:gd name="T64" fmla="*/ 1 w 43"/>
                <a:gd name="T65" fmla="*/ 7 h 65"/>
                <a:gd name="T66" fmla="*/ 2 w 43"/>
                <a:gd name="T67" fmla="*/ 6 h 65"/>
                <a:gd name="T68" fmla="*/ 2 w 43"/>
                <a:gd name="T69" fmla="*/ 5 h 65"/>
                <a:gd name="T70" fmla="*/ 5 w 43"/>
                <a:gd name="T71" fmla="*/ 3 h 65"/>
                <a:gd name="T72" fmla="*/ 9 w 43"/>
                <a:gd name="T73" fmla="*/ 2 h 65"/>
                <a:gd name="T74" fmla="*/ 14 w 43"/>
                <a:gd name="T75" fmla="*/ 0 h 65"/>
                <a:gd name="T76" fmla="*/ 20 w 43"/>
                <a:gd name="T77" fmla="*/ 0 h 65"/>
                <a:gd name="T78" fmla="*/ 29 w 43"/>
                <a:gd name="T79" fmla="*/ 1 h 65"/>
                <a:gd name="T80" fmla="*/ 35 w 43"/>
                <a:gd name="T81" fmla="*/ 4 h 65"/>
                <a:gd name="T82" fmla="*/ 39 w 43"/>
                <a:gd name="T83" fmla="*/ 10 h 65"/>
                <a:gd name="T84" fmla="*/ 40 w 43"/>
                <a:gd name="T85" fmla="*/ 16 h 65"/>
                <a:gd name="T86" fmla="*/ 39 w 43"/>
                <a:gd name="T87" fmla="*/ 23 h 65"/>
                <a:gd name="T88" fmla="*/ 37 w 43"/>
                <a:gd name="T89" fmla="*/ 29 h 65"/>
                <a:gd name="T90" fmla="*/ 32 w 43"/>
                <a:gd name="T91" fmla="*/ 37 h 65"/>
                <a:gd name="T92" fmla="*/ 23 w 43"/>
                <a:gd name="T93" fmla="*/ 47 h 65"/>
                <a:gd name="T94" fmla="*/ 15 w 43"/>
                <a:gd name="T95" fmla="*/ 54 h 65"/>
                <a:gd name="T96" fmla="*/ 40 w 43"/>
                <a:gd name="T97" fmla="*/ 54 h 65"/>
                <a:gd name="T98" fmla="*/ 41 w 43"/>
                <a:gd name="T99" fmla="*/ 55 h 65"/>
                <a:gd name="T100" fmla="*/ 42 w 43"/>
                <a:gd name="T101" fmla="*/ 55 h 65"/>
                <a:gd name="T102" fmla="*/ 43 w 43"/>
                <a:gd name="T103" fmla="*/ 57 h 65"/>
                <a:gd name="T104" fmla="*/ 43 w 43"/>
                <a:gd name="T105" fmla="*/ 6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 h="65">
                  <a:moveTo>
                    <a:pt x="43" y="60"/>
                  </a:moveTo>
                  <a:cubicBezTo>
                    <a:pt x="43" y="60"/>
                    <a:pt x="43" y="61"/>
                    <a:pt x="43" y="62"/>
                  </a:cubicBezTo>
                  <a:cubicBezTo>
                    <a:pt x="42" y="63"/>
                    <a:pt x="42" y="63"/>
                    <a:pt x="42" y="64"/>
                  </a:cubicBezTo>
                  <a:cubicBezTo>
                    <a:pt x="42" y="64"/>
                    <a:pt x="42" y="64"/>
                    <a:pt x="42" y="65"/>
                  </a:cubicBezTo>
                  <a:cubicBezTo>
                    <a:pt x="41" y="65"/>
                    <a:pt x="41" y="65"/>
                    <a:pt x="41" y="65"/>
                  </a:cubicBezTo>
                  <a:cubicBezTo>
                    <a:pt x="4" y="65"/>
                    <a:pt x="4" y="65"/>
                    <a:pt x="4" y="65"/>
                  </a:cubicBezTo>
                  <a:cubicBezTo>
                    <a:pt x="3" y="65"/>
                    <a:pt x="2" y="65"/>
                    <a:pt x="2" y="65"/>
                  </a:cubicBezTo>
                  <a:cubicBezTo>
                    <a:pt x="1" y="64"/>
                    <a:pt x="1" y="64"/>
                    <a:pt x="1" y="64"/>
                  </a:cubicBezTo>
                  <a:cubicBezTo>
                    <a:pt x="0" y="63"/>
                    <a:pt x="0" y="63"/>
                    <a:pt x="0" y="62"/>
                  </a:cubicBezTo>
                  <a:cubicBezTo>
                    <a:pt x="0" y="61"/>
                    <a:pt x="0" y="61"/>
                    <a:pt x="0" y="59"/>
                  </a:cubicBezTo>
                  <a:cubicBezTo>
                    <a:pt x="0" y="58"/>
                    <a:pt x="0" y="57"/>
                    <a:pt x="0" y="57"/>
                  </a:cubicBezTo>
                  <a:cubicBezTo>
                    <a:pt x="0" y="56"/>
                    <a:pt x="0" y="55"/>
                    <a:pt x="0" y="54"/>
                  </a:cubicBezTo>
                  <a:cubicBezTo>
                    <a:pt x="1" y="54"/>
                    <a:pt x="1" y="53"/>
                    <a:pt x="1" y="53"/>
                  </a:cubicBezTo>
                  <a:cubicBezTo>
                    <a:pt x="2" y="52"/>
                    <a:pt x="2" y="51"/>
                    <a:pt x="3" y="51"/>
                  </a:cubicBezTo>
                  <a:cubicBezTo>
                    <a:pt x="14" y="39"/>
                    <a:pt x="14" y="39"/>
                    <a:pt x="14" y="39"/>
                  </a:cubicBezTo>
                  <a:cubicBezTo>
                    <a:pt x="16" y="37"/>
                    <a:pt x="18" y="34"/>
                    <a:pt x="19" y="33"/>
                  </a:cubicBezTo>
                  <a:cubicBezTo>
                    <a:pt x="21" y="31"/>
                    <a:pt x="22" y="29"/>
                    <a:pt x="23" y="27"/>
                  </a:cubicBezTo>
                  <a:cubicBezTo>
                    <a:pt x="23" y="26"/>
                    <a:pt x="24" y="24"/>
                    <a:pt x="24" y="23"/>
                  </a:cubicBezTo>
                  <a:cubicBezTo>
                    <a:pt x="24" y="22"/>
                    <a:pt x="25" y="20"/>
                    <a:pt x="25" y="19"/>
                  </a:cubicBezTo>
                  <a:cubicBezTo>
                    <a:pt x="25" y="18"/>
                    <a:pt x="24" y="17"/>
                    <a:pt x="24" y="16"/>
                  </a:cubicBezTo>
                  <a:cubicBezTo>
                    <a:pt x="24" y="15"/>
                    <a:pt x="23" y="14"/>
                    <a:pt x="23" y="14"/>
                  </a:cubicBezTo>
                  <a:cubicBezTo>
                    <a:pt x="22" y="13"/>
                    <a:pt x="21" y="12"/>
                    <a:pt x="20" y="12"/>
                  </a:cubicBezTo>
                  <a:cubicBezTo>
                    <a:pt x="19" y="12"/>
                    <a:pt x="18" y="11"/>
                    <a:pt x="16" y="11"/>
                  </a:cubicBezTo>
                  <a:cubicBezTo>
                    <a:pt x="14" y="11"/>
                    <a:pt x="13" y="12"/>
                    <a:pt x="11" y="12"/>
                  </a:cubicBezTo>
                  <a:cubicBezTo>
                    <a:pt x="10" y="13"/>
                    <a:pt x="8" y="13"/>
                    <a:pt x="7" y="14"/>
                  </a:cubicBezTo>
                  <a:cubicBezTo>
                    <a:pt x="6" y="14"/>
                    <a:pt x="5" y="15"/>
                    <a:pt x="4" y="15"/>
                  </a:cubicBezTo>
                  <a:cubicBezTo>
                    <a:pt x="4" y="16"/>
                    <a:pt x="3" y="16"/>
                    <a:pt x="3" y="16"/>
                  </a:cubicBezTo>
                  <a:cubicBezTo>
                    <a:pt x="2" y="16"/>
                    <a:pt x="2" y="16"/>
                    <a:pt x="2" y="16"/>
                  </a:cubicBezTo>
                  <a:cubicBezTo>
                    <a:pt x="2" y="16"/>
                    <a:pt x="1" y="15"/>
                    <a:pt x="1" y="15"/>
                  </a:cubicBezTo>
                  <a:cubicBezTo>
                    <a:pt x="1" y="14"/>
                    <a:pt x="1" y="14"/>
                    <a:pt x="1" y="13"/>
                  </a:cubicBezTo>
                  <a:cubicBezTo>
                    <a:pt x="1" y="12"/>
                    <a:pt x="1" y="11"/>
                    <a:pt x="1" y="10"/>
                  </a:cubicBezTo>
                  <a:cubicBezTo>
                    <a:pt x="1" y="9"/>
                    <a:pt x="1" y="9"/>
                    <a:pt x="1" y="8"/>
                  </a:cubicBezTo>
                  <a:cubicBezTo>
                    <a:pt x="1" y="8"/>
                    <a:pt x="1" y="7"/>
                    <a:pt x="1" y="7"/>
                  </a:cubicBezTo>
                  <a:cubicBezTo>
                    <a:pt x="1" y="7"/>
                    <a:pt x="1" y="6"/>
                    <a:pt x="2" y="6"/>
                  </a:cubicBezTo>
                  <a:cubicBezTo>
                    <a:pt x="2" y="6"/>
                    <a:pt x="2" y="5"/>
                    <a:pt x="2" y="5"/>
                  </a:cubicBezTo>
                  <a:cubicBezTo>
                    <a:pt x="3" y="5"/>
                    <a:pt x="4" y="4"/>
                    <a:pt x="5" y="3"/>
                  </a:cubicBezTo>
                  <a:cubicBezTo>
                    <a:pt x="6" y="3"/>
                    <a:pt x="7" y="2"/>
                    <a:pt x="9" y="2"/>
                  </a:cubicBezTo>
                  <a:cubicBezTo>
                    <a:pt x="10" y="1"/>
                    <a:pt x="12" y="1"/>
                    <a:pt x="14" y="0"/>
                  </a:cubicBezTo>
                  <a:cubicBezTo>
                    <a:pt x="16" y="0"/>
                    <a:pt x="18" y="0"/>
                    <a:pt x="20" y="0"/>
                  </a:cubicBezTo>
                  <a:cubicBezTo>
                    <a:pt x="24" y="0"/>
                    <a:pt x="26" y="0"/>
                    <a:pt x="29" y="1"/>
                  </a:cubicBezTo>
                  <a:cubicBezTo>
                    <a:pt x="31" y="2"/>
                    <a:pt x="34" y="3"/>
                    <a:pt x="35" y="4"/>
                  </a:cubicBezTo>
                  <a:cubicBezTo>
                    <a:pt x="37" y="6"/>
                    <a:pt x="38" y="8"/>
                    <a:pt x="39" y="10"/>
                  </a:cubicBezTo>
                  <a:cubicBezTo>
                    <a:pt x="40" y="12"/>
                    <a:pt x="40" y="14"/>
                    <a:pt x="40" y="16"/>
                  </a:cubicBezTo>
                  <a:cubicBezTo>
                    <a:pt x="40" y="18"/>
                    <a:pt x="40" y="21"/>
                    <a:pt x="39" y="23"/>
                  </a:cubicBezTo>
                  <a:cubicBezTo>
                    <a:pt x="39" y="25"/>
                    <a:pt x="38" y="27"/>
                    <a:pt x="37" y="29"/>
                  </a:cubicBezTo>
                  <a:cubicBezTo>
                    <a:pt x="36" y="31"/>
                    <a:pt x="34" y="34"/>
                    <a:pt x="32" y="37"/>
                  </a:cubicBezTo>
                  <a:cubicBezTo>
                    <a:pt x="29" y="40"/>
                    <a:pt x="26" y="43"/>
                    <a:pt x="23" y="47"/>
                  </a:cubicBezTo>
                  <a:cubicBezTo>
                    <a:pt x="15" y="54"/>
                    <a:pt x="15" y="54"/>
                    <a:pt x="15" y="54"/>
                  </a:cubicBezTo>
                  <a:cubicBezTo>
                    <a:pt x="40" y="54"/>
                    <a:pt x="40" y="54"/>
                    <a:pt x="40" y="54"/>
                  </a:cubicBezTo>
                  <a:cubicBezTo>
                    <a:pt x="41" y="54"/>
                    <a:pt x="41" y="54"/>
                    <a:pt x="41" y="55"/>
                  </a:cubicBezTo>
                  <a:cubicBezTo>
                    <a:pt x="42" y="55"/>
                    <a:pt x="42" y="55"/>
                    <a:pt x="42" y="55"/>
                  </a:cubicBezTo>
                  <a:cubicBezTo>
                    <a:pt x="42" y="56"/>
                    <a:pt x="42" y="56"/>
                    <a:pt x="43" y="57"/>
                  </a:cubicBezTo>
                  <a:cubicBezTo>
                    <a:pt x="43" y="58"/>
                    <a:pt x="43" y="59"/>
                    <a:pt x="43" y="60"/>
                  </a:cubicBezTo>
                  <a:close/>
                </a:path>
              </a:pathLst>
            </a:custGeom>
            <a:grpFill/>
            <a:ln>
              <a:noFill/>
            </a:ln>
          </p:spPr>
          <p:txBody>
            <a:bodyPr vert="horz" wrap="square" lIns="68580" tIns="34290" rIns="68580" bIns="34290" numCol="1" anchor="t" anchorCtr="0" compatLnSpc="1">
              <a:prstTxWarp prst="textNoShape">
                <a:avLst/>
              </a:prstTxWarp>
            </a:bodyPr>
            <a:lstStyle/>
            <a:p>
              <a:endParaRPr lang="de-DE"/>
            </a:p>
          </p:txBody>
        </p:sp>
        <p:sp>
          <p:nvSpPr>
            <p:cNvPr id="137" name="Freeform 368">
              <a:extLst>
                <a:ext uri="{FF2B5EF4-FFF2-40B4-BE49-F238E27FC236}">
                  <a16:creationId xmlns:a16="http://schemas.microsoft.com/office/drawing/2014/main" id="{F374A178-9104-445E-B337-8D2DFA87A020}"/>
                </a:ext>
              </a:extLst>
            </p:cNvPr>
            <p:cNvSpPr>
              <a:spLocks noEditPoints="1"/>
            </p:cNvSpPr>
            <p:nvPr/>
          </p:nvSpPr>
          <p:spPr bwMode="auto">
            <a:xfrm>
              <a:off x="7539606" y="3422140"/>
              <a:ext cx="57746" cy="76995"/>
            </a:xfrm>
            <a:custGeom>
              <a:avLst/>
              <a:gdLst>
                <a:gd name="T0" fmla="*/ 48 w 48"/>
                <a:gd name="T1" fmla="*/ 46 h 65"/>
                <a:gd name="T2" fmla="*/ 47 w 48"/>
                <a:gd name="T3" fmla="*/ 50 h 65"/>
                <a:gd name="T4" fmla="*/ 46 w 48"/>
                <a:gd name="T5" fmla="*/ 52 h 65"/>
                <a:gd name="T6" fmla="*/ 40 w 48"/>
                <a:gd name="T7" fmla="*/ 52 h 65"/>
                <a:gd name="T8" fmla="*/ 40 w 48"/>
                <a:gd name="T9" fmla="*/ 63 h 65"/>
                <a:gd name="T10" fmla="*/ 40 w 48"/>
                <a:gd name="T11" fmla="*/ 64 h 65"/>
                <a:gd name="T12" fmla="*/ 39 w 48"/>
                <a:gd name="T13" fmla="*/ 65 h 65"/>
                <a:gd name="T14" fmla="*/ 37 w 48"/>
                <a:gd name="T15" fmla="*/ 65 h 65"/>
                <a:gd name="T16" fmla="*/ 34 w 48"/>
                <a:gd name="T17" fmla="*/ 65 h 65"/>
                <a:gd name="T18" fmla="*/ 31 w 48"/>
                <a:gd name="T19" fmla="*/ 65 h 65"/>
                <a:gd name="T20" fmla="*/ 29 w 48"/>
                <a:gd name="T21" fmla="*/ 65 h 65"/>
                <a:gd name="T22" fmla="*/ 28 w 48"/>
                <a:gd name="T23" fmla="*/ 64 h 65"/>
                <a:gd name="T24" fmla="*/ 28 w 48"/>
                <a:gd name="T25" fmla="*/ 63 h 65"/>
                <a:gd name="T26" fmla="*/ 28 w 48"/>
                <a:gd name="T27" fmla="*/ 52 h 65"/>
                <a:gd name="T28" fmla="*/ 3 w 48"/>
                <a:gd name="T29" fmla="*/ 52 h 65"/>
                <a:gd name="T30" fmla="*/ 2 w 48"/>
                <a:gd name="T31" fmla="*/ 51 h 65"/>
                <a:gd name="T32" fmla="*/ 1 w 48"/>
                <a:gd name="T33" fmla="*/ 51 h 65"/>
                <a:gd name="T34" fmla="*/ 1 w 48"/>
                <a:gd name="T35" fmla="*/ 49 h 65"/>
                <a:gd name="T36" fmla="*/ 0 w 48"/>
                <a:gd name="T37" fmla="*/ 46 h 65"/>
                <a:gd name="T38" fmla="*/ 1 w 48"/>
                <a:gd name="T39" fmla="*/ 43 h 65"/>
                <a:gd name="T40" fmla="*/ 1 w 48"/>
                <a:gd name="T41" fmla="*/ 41 h 65"/>
                <a:gd name="T42" fmla="*/ 1 w 48"/>
                <a:gd name="T43" fmla="*/ 39 h 65"/>
                <a:gd name="T44" fmla="*/ 2 w 48"/>
                <a:gd name="T45" fmla="*/ 37 h 65"/>
                <a:gd name="T46" fmla="*/ 22 w 48"/>
                <a:gd name="T47" fmla="*/ 2 h 65"/>
                <a:gd name="T48" fmla="*/ 23 w 48"/>
                <a:gd name="T49" fmla="*/ 1 h 65"/>
                <a:gd name="T50" fmla="*/ 25 w 48"/>
                <a:gd name="T51" fmla="*/ 1 h 65"/>
                <a:gd name="T52" fmla="*/ 27 w 48"/>
                <a:gd name="T53" fmla="*/ 1 h 65"/>
                <a:gd name="T54" fmla="*/ 31 w 48"/>
                <a:gd name="T55" fmla="*/ 0 h 65"/>
                <a:gd name="T56" fmla="*/ 35 w 48"/>
                <a:gd name="T57" fmla="*/ 1 h 65"/>
                <a:gd name="T58" fmla="*/ 38 w 48"/>
                <a:gd name="T59" fmla="*/ 1 h 65"/>
                <a:gd name="T60" fmla="*/ 40 w 48"/>
                <a:gd name="T61" fmla="*/ 2 h 65"/>
                <a:gd name="T62" fmla="*/ 40 w 48"/>
                <a:gd name="T63" fmla="*/ 3 h 65"/>
                <a:gd name="T64" fmla="*/ 40 w 48"/>
                <a:gd name="T65" fmla="*/ 41 h 65"/>
                <a:gd name="T66" fmla="*/ 46 w 48"/>
                <a:gd name="T67" fmla="*/ 41 h 65"/>
                <a:gd name="T68" fmla="*/ 47 w 48"/>
                <a:gd name="T69" fmla="*/ 42 h 65"/>
                <a:gd name="T70" fmla="*/ 48 w 48"/>
                <a:gd name="T71" fmla="*/ 46 h 65"/>
                <a:gd name="T72" fmla="*/ 28 w 48"/>
                <a:gd name="T73" fmla="*/ 12 h 65"/>
                <a:gd name="T74" fmla="*/ 28 w 48"/>
                <a:gd name="T75" fmla="*/ 12 h 65"/>
                <a:gd name="T76" fmla="*/ 11 w 48"/>
                <a:gd name="T77" fmla="*/ 41 h 65"/>
                <a:gd name="T78" fmla="*/ 28 w 48"/>
                <a:gd name="T79" fmla="*/ 41 h 65"/>
                <a:gd name="T80" fmla="*/ 28 w 48"/>
                <a:gd name="T81" fmla="*/ 1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 h="65">
                  <a:moveTo>
                    <a:pt x="48" y="46"/>
                  </a:moveTo>
                  <a:cubicBezTo>
                    <a:pt x="48" y="48"/>
                    <a:pt x="48" y="49"/>
                    <a:pt x="47" y="50"/>
                  </a:cubicBezTo>
                  <a:cubicBezTo>
                    <a:pt x="47" y="51"/>
                    <a:pt x="47" y="52"/>
                    <a:pt x="46" y="52"/>
                  </a:cubicBezTo>
                  <a:cubicBezTo>
                    <a:pt x="40" y="52"/>
                    <a:pt x="40" y="52"/>
                    <a:pt x="40" y="52"/>
                  </a:cubicBezTo>
                  <a:cubicBezTo>
                    <a:pt x="40" y="63"/>
                    <a:pt x="40" y="63"/>
                    <a:pt x="40" y="63"/>
                  </a:cubicBezTo>
                  <a:cubicBezTo>
                    <a:pt x="40" y="63"/>
                    <a:pt x="40" y="64"/>
                    <a:pt x="40" y="64"/>
                  </a:cubicBezTo>
                  <a:cubicBezTo>
                    <a:pt x="40" y="64"/>
                    <a:pt x="40" y="64"/>
                    <a:pt x="39" y="65"/>
                  </a:cubicBezTo>
                  <a:cubicBezTo>
                    <a:pt x="39" y="65"/>
                    <a:pt x="38" y="65"/>
                    <a:pt x="37" y="65"/>
                  </a:cubicBezTo>
                  <a:cubicBezTo>
                    <a:pt x="36" y="65"/>
                    <a:pt x="35" y="65"/>
                    <a:pt x="34" y="65"/>
                  </a:cubicBezTo>
                  <a:cubicBezTo>
                    <a:pt x="33" y="65"/>
                    <a:pt x="32" y="65"/>
                    <a:pt x="31" y="65"/>
                  </a:cubicBezTo>
                  <a:cubicBezTo>
                    <a:pt x="30" y="65"/>
                    <a:pt x="30" y="65"/>
                    <a:pt x="29" y="65"/>
                  </a:cubicBezTo>
                  <a:cubicBezTo>
                    <a:pt x="29" y="64"/>
                    <a:pt x="28" y="64"/>
                    <a:pt x="28" y="64"/>
                  </a:cubicBezTo>
                  <a:cubicBezTo>
                    <a:pt x="28" y="64"/>
                    <a:pt x="28" y="63"/>
                    <a:pt x="28" y="63"/>
                  </a:cubicBezTo>
                  <a:cubicBezTo>
                    <a:pt x="28" y="52"/>
                    <a:pt x="28" y="52"/>
                    <a:pt x="28" y="52"/>
                  </a:cubicBezTo>
                  <a:cubicBezTo>
                    <a:pt x="3" y="52"/>
                    <a:pt x="3" y="52"/>
                    <a:pt x="3" y="52"/>
                  </a:cubicBezTo>
                  <a:cubicBezTo>
                    <a:pt x="3" y="52"/>
                    <a:pt x="2" y="51"/>
                    <a:pt x="2" y="51"/>
                  </a:cubicBezTo>
                  <a:cubicBezTo>
                    <a:pt x="2" y="51"/>
                    <a:pt x="1" y="51"/>
                    <a:pt x="1" y="51"/>
                  </a:cubicBezTo>
                  <a:cubicBezTo>
                    <a:pt x="1" y="50"/>
                    <a:pt x="1" y="50"/>
                    <a:pt x="1" y="49"/>
                  </a:cubicBezTo>
                  <a:cubicBezTo>
                    <a:pt x="1" y="48"/>
                    <a:pt x="0" y="47"/>
                    <a:pt x="0" y="46"/>
                  </a:cubicBezTo>
                  <a:cubicBezTo>
                    <a:pt x="0" y="45"/>
                    <a:pt x="1" y="44"/>
                    <a:pt x="1" y="43"/>
                  </a:cubicBezTo>
                  <a:cubicBezTo>
                    <a:pt x="1" y="42"/>
                    <a:pt x="1" y="41"/>
                    <a:pt x="1" y="41"/>
                  </a:cubicBezTo>
                  <a:cubicBezTo>
                    <a:pt x="1" y="40"/>
                    <a:pt x="1" y="40"/>
                    <a:pt x="1" y="39"/>
                  </a:cubicBezTo>
                  <a:cubicBezTo>
                    <a:pt x="2" y="38"/>
                    <a:pt x="2" y="38"/>
                    <a:pt x="2" y="37"/>
                  </a:cubicBezTo>
                  <a:cubicBezTo>
                    <a:pt x="22" y="2"/>
                    <a:pt x="22" y="2"/>
                    <a:pt x="22" y="2"/>
                  </a:cubicBezTo>
                  <a:cubicBezTo>
                    <a:pt x="22" y="2"/>
                    <a:pt x="22" y="2"/>
                    <a:pt x="23" y="1"/>
                  </a:cubicBezTo>
                  <a:cubicBezTo>
                    <a:pt x="23" y="1"/>
                    <a:pt x="24" y="1"/>
                    <a:pt x="25" y="1"/>
                  </a:cubicBezTo>
                  <a:cubicBezTo>
                    <a:pt x="25" y="1"/>
                    <a:pt x="26" y="1"/>
                    <a:pt x="27" y="1"/>
                  </a:cubicBezTo>
                  <a:cubicBezTo>
                    <a:pt x="28" y="0"/>
                    <a:pt x="30" y="0"/>
                    <a:pt x="31" y="0"/>
                  </a:cubicBezTo>
                  <a:cubicBezTo>
                    <a:pt x="33" y="0"/>
                    <a:pt x="34" y="0"/>
                    <a:pt x="35" y="1"/>
                  </a:cubicBezTo>
                  <a:cubicBezTo>
                    <a:pt x="37" y="1"/>
                    <a:pt x="38" y="1"/>
                    <a:pt x="38" y="1"/>
                  </a:cubicBezTo>
                  <a:cubicBezTo>
                    <a:pt x="39" y="1"/>
                    <a:pt x="40" y="1"/>
                    <a:pt x="40" y="2"/>
                  </a:cubicBezTo>
                  <a:cubicBezTo>
                    <a:pt x="40" y="2"/>
                    <a:pt x="40" y="2"/>
                    <a:pt x="40" y="3"/>
                  </a:cubicBezTo>
                  <a:cubicBezTo>
                    <a:pt x="40" y="41"/>
                    <a:pt x="40" y="41"/>
                    <a:pt x="40" y="41"/>
                  </a:cubicBezTo>
                  <a:cubicBezTo>
                    <a:pt x="46" y="41"/>
                    <a:pt x="46" y="41"/>
                    <a:pt x="46" y="41"/>
                  </a:cubicBezTo>
                  <a:cubicBezTo>
                    <a:pt x="47" y="41"/>
                    <a:pt x="47" y="42"/>
                    <a:pt x="47" y="42"/>
                  </a:cubicBezTo>
                  <a:cubicBezTo>
                    <a:pt x="48" y="43"/>
                    <a:pt x="48" y="45"/>
                    <a:pt x="48" y="46"/>
                  </a:cubicBezTo>
                  <a:close/>
                  <a:moveTo>
                    <a:pt x="28" y="12"/>
                  </a:moveTo>
                  <a:cubicBezTo>
                    <a:pt x="28" y="12"/>
                    <a:pt x="28" y="12"/>
                    <a:pt x="28" y="12"/>
                  </a:cubicBezTo>
                  <a:cubicBezTo>
                    <a:pt x="11" y="41"/>
                    <a:pt x="11" y="41"/>
                    <a:pt x="11" y="41"/>
                  </a:cubicBezTo>
                  <a:cubicBezTo>
                    <a:pt x="28" y="41"/>
                    <a:pt x="28" y="41"/>
                    <a:pt x="28" y="41"/>
                  </a:cubicBezTo>
                  <a:lnTo>
                    <a:pt x="28" y="12"/>
                  </a:lnTo>
                  <a:close/>
                </a:path>
              </a:pathLst>
            </a:custGeom>
            <a:grpFill/>
            <a:ln>
              <a:noFill/>
            </a:ln>
          </p:spPr>
          <p:txBody>
            <a:bodyPr vert="horz" wrap="square" lIns="68580" tIns="34290" rIns="68580" bIns="34290" numCol="1" anchor="t" anchorCtr="0" compatLnSpc="1">
              <a:prstTxWarp prst="textNoShape">
                <a:avLst/>
              </a:prstTxWarp>
            </a:bodyPr>
            <a:lstStyle/>
            <a:p>
              <a:endParaRPr lang="de-DE"/>
            </a:p>
          </p:txBody>
        </p:sp>
      </p:grpSp>
      <p:sp>
        <p:nvSpPr>
          <p:cNvPr id="14" name="Pfeil: nach rechts 13">
            <a:extLst>
              <a:ext uri="{FF2B5EF4-FFF2-40B4-BE49-F238E27FC236}">
                <a16:creationId xmlns:a16="http://schemas.microsoft.com/office/drawing/2014/main" id="{1009B460-118E-4466-A66E-ABCB93E92E94}"/>
              </a:ext>
            </a:extLst>
          </p:cNvPr>
          <p:cNvSpPr/>
          <p:nvPr/>
        </p:nvSpPr>
        <p:spPr>
          <a:xfrm>
            <a:off x="1923114" y="3237575"/>
            <a:ext cx="8501776" cy="1830063"/>
          </a:xfrm>
          <a:prstGeom prst="rightArrow">
            <a:avLst>
              <a:gd name="adj1" fmla="val 50000"/>
              <a:gd name="adj2" fmla="val 30222"/>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00000"/>
              </a:lnSpc>
              <a:spcBef>
                <a:spcPts val="0"/>
              </a:spcBef>
              <a:spcAft>
                <a:spcPts val="0"/>
              </a:spcAft>
            </a:pPr>
            <a:endParaRPr lang="de-DE" sz="1350">
              <a:solidFill>
                <a:srgbClr val="FFFFFF"/>
              </a:solidFill>
              <a:latin typeface="Arial" panose="020B0604020202020204" pitchFamily="34" charset="0"/>
            </a:endParaRPr>
          </a:p>
        </p:txBody>
      </p:sp>
      <p:sp>
        <p:nvSpPr>
          <p:cNvPr id="4" name="Titel 3">
            <a:extLst>
              <a:ext uri="{FF2B5EF4-FFF2-40B4-BE49-F238E27FC236}">
                <a16:creationId xmlns:a16="http://schemas.microsoft.com/office/drawing/2014/main" id="{EAD8013F-36D1-CF3E-26F0-991F152B1711}"/>
              </a:ext>
            </a:extLst>
          </p:cNvPr>
          <p:cNvSpPr>
            <a:spLocks noGrp="1"/>
          </p:cNvSpPr>
          <p:nvPr>
            <p:ph type="title"/>
          </p:nvPr>
        </p:nvSpPr>
        <p:spPr/>
        <p:txBody>
          <a:bodyPr/>
          <a:lstStyle/>
          <a:p>
            <a:r>
              <a:rPr lang="de-DE" dirty="0"/>
              <a:t>Therapieoptionen der Hyperkaliämie</a:t>
            </a:r>
          </a:p>
        </p:txBody>
      </p:sp>
      <p:sp>
        <p:nvSpPr>
          <p:cNvPr id="3" name="Inhaltsplatzhalter 2">
            <a:extLst>
              <a:ext uri="{FF2B5EF4-FFF2-40B4-BE49-F238E27FC236}">
                <a16:creationId xmlns:a16="http://schemas.microsoft.com/office/drawing/2014/main" id="{825FABDA-BEDB-4573-8E88-FB8A71C81E1D}"/>
              </a:ext>
            </a:extLst>
          </p:cNvPr>
          <p:cNvSpPr>
            <a:spLocks noGrp="1"/>
          </p:cNvSpPr>
          <p:nvPr>
            <p:ph sz="quarter" idx="4294967295"/>
          </p:nvPr>
        </p:nvSpPr>
        <p:spPr>
          <a:xfrm>
            <a:off x="1834735" y="6352275"/>
            <a:ext cx="7304013" cy="325437"/>
          </a:xfrm>
        </p:spPr>
        <p:txBody>
          <a:bodyPr/>
          <a:lstStyle/>
          <a:p>
            <a:pPr algn="r"/>
            <a:r>
              <a:rPr lang="de-DE" sz="1100" dirty="0">
                <a:solidFill>
                  <a:srgbClr val="00799B"/>
                </a:solidFill>
              </a:rPr>
              <a:t>Modifiziert nach: Zieschang S. Arzneiverordnung in der Praxis (</a:t>
            </a:r>
            <a:r>
              <a:rPr lang="de-DE" sz="1100" dirty="0" err="1">
                <a:solidFill>
                  <a:srgbClr val="00799B"/>
                </a:solidFill>
              </a:rPr>
              <a:t>AkdÄ</a:t>
            </a:r>
            <a:r>
              <a:rPr lang="de-DE" sz="1100" dirty="0">
                <a:solidFill>
                  <a:srgbClr val="00799B"/>
                </a:solidFill>
              </a:rPr>
              <a:t>) 2019; 46:45-64.</a:t>
            </a:r>
          </a:p>
          <a:p>
            <a:pPr algn="r"/>
            <a:endParaRPr lang="de-DE" sz="1100" dirty="0">
              <a:solidFill>
                <a:srgbClr val="00799B"/>
              </a:solidFill>
            </a:endParaRPr>
          </a:p>
        </p:txBody>
      </p:sp>
      <p:sp>
        <p:nvSpPr>
          <p:cNvPr id="18" name="Inhaltsplatzhalter 17">
            <a:extLst>
              <a:ext uri="{FF2B5EF4-FFF2-40B4-BE49-F238E27FC236}">
                <a16:creationId xmlns:a16="http://schemas.microsoft.com/office/drawing/2014/main" id="{6CAC45BA-42A9-4B30-BDF3-39EF22D6475B}"/>
              </a:ext>
            </a:extLst>
          </p:cNvPr>
          <p:cNvSpPr>
            <a:spLocks noGrp="1"/>
          </p:cNvSpPr>
          <p:nvPr>
            <p:ph sz="quarter" idx="4294967295"/>
          </p:nvPr>
        </p:nvSpPr>
        <p:spPr>
          <a:xfrm>
            <a:off x="2104632" y="5597472"/>
            <a:ext cx="8415337" cy="325438"/>
          </a:xfrm>
        </p:spPr>
        <p:txBody>
          <a:bodyPr/>
          <a:lstStyle/>
          <a:p>
            <a:r>
              <a:rPr lang="de-DE" sz="1400" b="1" dirty="0"/>
              <a:t>SZC, </a:t>
            </a:r>
            <a:r>
              <a:rPr lang="de-DE" sz="1400" b="1" dirty="0" err="1"/>
              <a:t>Natriumzirconiumcyclosilicat</a:t>
            </a:r>
            <a:r>
              <a:rPr lang="de-DE" sz="1400" b="1" dirty="0"/>
              <a:t> (</a:t>
            </a:r>
            <a:r>
              <a:rPr lang="de-DE" sz="1400" b="1" dirty="0" err="1"/>
              <a:t>Lokelma</a:t>
            </a:r>
            <a:r>
              <a:rPr lang="de-DE" sz="1400" b="1" dirty="0"/>
              <a:t>)</a:t>
            </a:r>
          </a:p>
        </p:txBody>
      </p:sp>
      <p:grpSp>
        <p:nvGrpSpPr>
          <p:cNvPr id="5" name="Group 437">
            <a:extLst>
              <a:ext uri="{FF2B5EF4-FFF2-40B4-BE49-F238E27FC236}">
                <a16:creationId xmlns:a16="http://schemas.microsoft.com/office/drawing/2014/main" id="{9EF59683-FBC4-4951-8F2C-114207BAA2FE}"/>
              </a:ext>
            </a:extLst>
          </p:cNvPr>
          <p:cNvGrpSpPr/>
          <p:nvPr/>
        </p:nvGrpSpPr>
        <p:grpSpPr>
          <a:xfrm>
            <a:off x="3215536" y="1484489"/>
            <a:ext cx="1022209" cy="800100"/>
            <a:chOff x="1244600" y="1749425"/>
            <a:chExt cx="385763" cy="341313"/>
          </a:xfrm>
          <a:solidFill>
            <a:srgbClr val="FF0000"/>
          </a:solidFill>
        </p:grpSpPr>
        <p:sp>
          <p:nvSpPr>
            <p:cNvPr id="6" name="Freeform 278">
              <a:extLst>
                <a:ext uri="{FF2B5EF4-FFF2-40B4-BE49-F238E27FC236}">
                  <a16:creationId xmlns:a16="http://schemas.microsoft.com/office/drawing/2014/main" id="{A1924999-C078-4D63-9BFA-53FF2C8AB737}"/>
                </a:ext>
              </a:extLst>
            </p:cNvPr>
            <p:cNvSpPr>
              <a:spLocks noEditPoints="1"/>
            </p:cNvSpPr>
            <p:nvPr/>
          </p:nvSpPr>
          <p:spPr bwMode="auto">
            <a:xfrm>
              <a:off x="1300163" y="1855788"/>
              <a:ext cx="266700" cy="234950"/>
            </a:xfrm>
            <a:custGeom>
              <a:avLst/>
              <a:gdLst>
                <a:gd name="T0" fmla="*/ 142 w 170"/>
                <a:gd name="T1" fmla="*/ 136 h 150"/>
                <a:gd name="T2" fmla="*/ 154 w 170"/>
                <a:gd name="T3" fmla="*/ 136 h 150"/>
                <a:gd name="T4" fmla="*/ 160 w 170"/>
                <a:gd name="T5" fmla="*/ 137 h 150"/>
                <a:gd name="T6" fmla="*/ 167 w 170"/>
                <a:gd name="T7" fmla="*/ 142 h 150"/>
                <a:gd name="T8" fmla="*/ 170 w 170"/>
                <a:gd name="T9" fmla="*/ 150 h 150"/>
                <a:gd name="T10" fmla="*/ 0 w 170"/>
                <a:gd name="T11" fmla="*/ 150 h 150"/>
                <a:gd name="T12" fmla="*/ 3 w 170"/>
                <a:gd name="T13" fmla="*/ 141 h 150"/>
                <a:gd name="T14" fmla="*/ 9 w 170"/>
                <a:gd name="T15" fmla="*/ 137 h 150"/>
                <a:gd name="T16" fmla="*/ 24 w 170"/>
                <a:gd name="T17" fmla="*/ 136 h 150"/>
                <a:gd name="T18" fmla="*/ 28 w 170"/>
                <a:gd name="T19" fmla="*/ 136 h 150"/>
                <a:gd name="T20" fmla="*/ 28 w 170"/>
                <a:gd name="T21" fmla="*/ 133 h 150"/>
                <a:gd name="T22" fmla="*/ 28 w 170"/>
                <a:gd name="T23" fmla="*/ 61 h 150"/>
                <a:gd name="T24" fmla="*/ 34 w 170"/>
                <a:gd name="T25" fmla="*/ 35 h 150"/>
                <a:gd name="T26" fmla="*/ 77 w 170"/>
                <a:gd name="T27" fmla="*/ 3 h 150"/>
                <a:gd name="T28" fmla="*/ 136 w 170"/>
                <a:gd name="T29" fmla="*/ 34 h 150"/>
                <a:gd name="T30" fmla="*/ 142 w 170"/>
                <a:gd name="T31" fmla="*/ 61 h 150"/>
                <a:gd name="T32" fmla="*/ 142 w 170"/>
                <a:gd name="T33" fmla="*/ 133 h 150"/>
                <a:gd name="T34" fmla="*/ 142 w 170"/>
                <a:gd name="T35" fmla="*/ 136 h 150"/>
                <a:gd name="T36" fmla="*/ 130 w 170"/>
                <a:gd name="T37" fmla="*/ 127 h 150"/>
                <a:gd name="T38" fmla="*/ 130 w 170"/>
                <a:gd name="T39" fmla="*/ 125 h 150"/>
                <a:gd name="T40" fmla="*/ 130 w 170"/>
                <a:gd name="T41" fmla="*/ 60 h 150"/>
                <a:gd name="T42" fmla="*/ 129 w 170"/>
                <a:gd name="T43" fmla="*/ 50 h 150"/>
                <a:gd name="T44" fmla="*/ 74 w 170"/>
                <a:gd name="T45" fmla="*/ 15 h 150"/>
                <a:gd name="T46" fmla="*/ 40 w 170"/>
                <a:gd name="T47" fmla="*/ 58 h 150"/>
                <a:gd name="T48" fmla="*/ 40 w 170"/>
                <a:gd name="T49" fmla="*/ 125 h 150"/>
                <a:gd name="T50" fmla="*/ 40 w 170"/>
                <a:gd name="T51" fmla="*/ 127 h 150"/>
                <a:gd name="T52" fmla="*/ 130 w 170"/>
                <a:gd name="T53" fmla="*/ 12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0" h="150">
                  <a:moveTo>
                    <a:pt x="142" y="136"/>
                  </a:moveTo>
                  <a:cubicBezTo>
                    <a:pt x="146" y="136"/>
                    <a:pt x="150" y="136"/>
                    <a:pt x="154" y="136"/>
                  </a:cubicBezTo>
                  <a:cubicBezTo>
                    <a:pt x="156" y="136"/>
                    <a:pt x="158" y="136"/>
                    <a:pt x="160" y="137"/>
                  </a:cubicBezTo>
                  <a:cubicBezTo>
                    <a:pt x="164" y="137"/>
                    <a:pt x="166" y="139"/>
                    <a:pt x="167" y="142"/>
                  </a:cubicBezTo>
                  <a:cubicBezTo>
                    <a:pt x="169" y="144"/>
                    <a:pt x="169" y="147"/>
                    <a:pt x="170" y="150"/>
                  </a:cubicBezTo>
                  <a:cubicBezTo>
                    <a:pt x="113" y="150"/>
                    <a:pt x="57" y="150"/>
                    <a:pt x="0" y="150"/>
                  </a:cubicBezTo>
                  <a:cubicBezTo>
                    <a:pt x="1" y="147"/>
                    <a:pt x="2" y="144"/>
                    <a:pt x="3" y="141"/>
                  </a:cubicBezTo>
                  <a:cubicBezTo>
                    <a:pt x="4" y="138"/>
                    <a:pt x="6" y="137"/>
                    <a:pt x="9" y="137"/>
                  </a:cubicBezTo>
                  <a:cubicBezTo>
                    <a:pt x="14" y="136"/>
                    <a:pt x="19" y="136"/>
                    <a:pt x="24" y="136"/>
                  </a:cubicBezTo>
                  <a:cubicBezTo>
                    <a:pt x="25" y="136"/>
                    <a:pt x="27" y="136"/>
                    <a:pt x="28" y="136"/>
                  </a:cubicBezTo>
                  <a:cubicBezTo>
                    <a:pt x="28" y="135"/>
                    <a:pt x="28" y="134"/>
                    <a:pt x="28" y="133"/>
                  </a:cubicBezTo>
                  <a:cubicBezTo>
                    <a:pt x="28" y="109"/>
                    <a:pt x="28" y="85"/>
                    <a:pt x="28" y="61"/>
                  </a:cubicBezTo>
                  <a:cubicBezTo>
                    <a:pt x="28" y="52"/>
                    <a:pt x="30" y="43"/>
                    <a:pt x="34" y="35"/>
                  </a:cubicBezTo>
                  <a:cubicBezTo>
                    <a:pt x="43" y="17"/>
                    <a:pt x="58" y="6"/>
                    <a:pt x="77" y="3"/>
                  </a:cubicBezTo>
                  <a:cubicBezTo>
                    <a:pt x="102" y="0"/>
                    <a:pt x="124" y="12"/>
                    <a:pt x="136" y="34"/>
                  </a:cubicBezTo>
                  <a:cubicBezTo>
                    <a:pt x="140" y="43"/>
                    <a:pt x="142" y="52"/>
                    <a:pt x="142" y="61"/>
                  </a:cubicBezTo>
                  <a:cubicBezTo>
                    <a:pt x="142" y="85"/>
                    <a:pt x="142" y="109"/>
                    <a:pt x="142" y="133"/>
                  </a:cubicBezTo>
                  <a:cubicBezTo>
                    <a:pt x="142" y="134"/>
                    <a:pt x="142" y="135"/>
                    <a:pt x="142" y="136"/>
                  </a:cubicBezTo>
                  <a:close/>
                  <a:moveTo>
                    <a:pt x="130" y="127"/>
                  </a:moveTo>
                  <a:cubicBezTo>
                    <a:pt x="130" y="127"/>
                    <a:pt x="130" y="126"/>
                    <a:pt x="130" y="125"/>
                  </a:cubicBezTo>
                  <a:cubicBezTo>
                    <a:pt x="130" y="104"/>
                    <a:pt x="130" y="82"/>
                    <a:pt x="130" y="60"/>
                  </a:cubicBezTo>
                  <a:cubicBezTo>
                    <a:pt x="130" y="57"/>
                    <a:pt x="129" y="53"/>
                    <a:pt x="129" y="50"/>
                  </a:cubicBezTo>
                  <a:cubicBezTo>
                    <a:pt x="124" y="25"/>
                    <a:pt x="100" y="10"/>
                    <a:pt x="74" y="15"/>
                  </a:cubicBezTo>
                  <a:cubicBezTo>
                    <a:pt x="55" y="20"/>
                    <a:pt x="40" y="38"/>
                    <a:pt x="40" y="58"/>
                  </a:cubicBezTo>
                  <a:cubicBezTo>
                    <a:pt x="40" y="80"/>
                    <a:pt x="40" y="103"/>
                    <a:pt x="40" y="125"/>
                  </a:cubicBezTo>
                  <a:cubicBezTo>
                    <a:pt x="40" y="126"/>
                    <a:pt x="40" y="127"/>
                    <a:pt x="40" y="127"/>
                  </a:cubicBezTo>
                  <a:cubicBezTo>
                    <a:pt x="70" y="127"/>
                    <a:pt x="100" y="127"/>
                    <a:pt x="130" y="127"/>
                  </a:cubicBezTo>
                  <a:close/>
                </a:path>
              </a:pathLst>
            </a:custGeom>
            <a:grpFill/>
            <a:ln>
              <a:noFill/>
            </a:ln>
          </p:spPr>
          <p:txBody>
            <a:bodyPr vert="horz" wrap="square" lIns="68580" tIns="34290" rIns="68580" bIns="34290" numCol="1" anchor="t" anchorCtr="0" compatLnSpc="1">
              <a:prstTxWarp prst="textNoShape">
                <a:avLst/>
              </a:prstTxWarp>
            </a:bodyPr>
            <a:lstStyle/>
            <a:p>
              <a:endParaRPr lang="de-DE"/>
            </a:p>
          </p:txBody>
        </p:sp>
        <p:sp>
          <p:nvSpPr>
            <p:cNvPr id="7" name="Freeform 279">
              <a:extLst>
                <a:ext uri="{FF2B5EF4-FFF2-40B4-BE49-F238E27FC236}">
                  <a16:creationId xmlns:a16="http://schemas.microsoft.com/office/drawing/2014/main" id="{8053E418-7BCE-4FAE-9343-CB3504E05F46}"/>
                </a:ext>
              </a:extLst>
            </p:cNvPr>
            <p:cNvSpPr>
              <a:spLocks/>
            </p:cNvSpPr>
            <p:nvPr/>
          </p:nvSpPr>
          <p:spPr bwMode="auto">
            <a:xfrm>
              <a:off x="1244600" y="1936750"/>
              <a:ext cx="77788" cy="14288"/>
            </a:xfrm>
            <a:custGeom>
              <a:avLst/>
              <a:gdLst>
                <a:gd name="T0" fmla="*/ 25 w 49"/>
                <a:gd name="T1" fmla="*/ 9 h 9"/>
                <a:gd name="T2" fmla="*/ 6 w 49"/>
                <a:gd name="T3" fmla="*/ 9 h 9"/>
                <a:gd name="T4" fmla="*/ 3 w 49"/>
                <a:gd name="T5" fmla="*/ 8 h 9"/>
                <a:gd name="T6" fmla="*/ 1 w 49"/>
                <a:gd name="T7" fmla="*/ 3 h 9"/>
                <a:gd name="T8" fmla="*/ 5 w 49"/>
                <a:gd name="T9" fmla="*/ 0 h 9"/>
                <a:gd name="T10" fmla="*/ 43 w 49"/>
                <a:gd name="T11" fmla="*/ 0 h 9"/>
                <a:gd name="T12" fmla="*/ 44 w 49"/>
                <a:gd name="T13" fmla="*/ 0 h 9"/>
                <a:gd name="T14" fmla="*/ 49 w 49"/>
                <a:gd name="T15" fmla="*/ 4 h 9"/>
                <a:gd name="T16" fmla="*/ 45 w 49"/>
                <a:gd name="T17" fmla="*/ 8 h 9"/>
                <a:gd name="T18" fmla="*/ 42 w 49"/>
                <a:gd name="T19" fmla="*/ 9 h 9"/>
                <a:gd name="T20" fmla="*/ 25 w 49"/>
                <a:gd name="T2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9">
                  <a:moveTo>
                    <a:pt x="25" y="9"/>
                  </a:moveTo>
                  <a:cubicBezTo>
                    <a:pt x="18" y="9"/>
                    <a:pt x="12" y="9"/>
                    <a:pt x="6" y="9"/>
                  </a:cubicBezTo>
                  <a:cubicBezTo>
                    <a:pt x="5" y="9"/>
                    <a:pt x="4" y="8"/>
                    <a:pt x="3" y="8"/>
                  </a:cubicBezTo>
                  <a:cubicBezTo>
                    <a:pt x="1" y="7"/>
                    <a:pt x="0" y="5"/>
                    <a:pt x="1" y="3"/>
                  </a:cubicBezTo>
                  <a:cubicBezTo>
                    <a:pt x="1" y="1"/>
                    <a:pt x="3" y="0"/>
                    <a:pt x="5" y="0"/>
                  </a:cubicBezTo>
                  <a:cubicBezTo>
                    <a:pt x="18" y="0"/>
                    <a:pt x="31" y="0"/>
                    <a:pt x="43" y="0"/>
                  </a:cubicBezTo>
                  <a:cubicBezTo>
                    <a:pt x="44" y="0"/>
                    <a:pt x="44" y="0"/>
                    <a:pt x="44" y="0"/>
                  </a:cubicBezTo>
                  <a:cubicBezTo>
                    <a:pt x="47" y="0"/>
                    <a:pt x="48" y="2"/>
                    <a:pt x="49" y="4"/>
                  </a:cubicBezTo>
                  <a:cubicBezTo>
                    <a:pt x="49" y="6"/>
                    <a:pt x="47" y="8"/>
                    <a:pt x="45" y="8"/>
                  </a:cubicBezTo>
                  <a:cubicBezTo>
                    <a:pt x="44" y="9"/>
                    <a:pt x="43" y="9"/>
                    <a:pt x="42" y="9"/>
                  </a:cubicBezTo>
                  <a:cubicBezTo>
                    <a:pt x="36" y="9"/>
                    <a:pt x="30" y="9"/>
                    <a:pt x="25" y="9"/>
                  </a:cubicBezTo>
                  <a:close/>
                </a:path>
              </a:pathLst>
            </a:custGeom>
            <a:grpFill/>
            <a:ln>
              <a:noFill/>
            </a:ln>
          </p:spPr>
          <p:txBody>
            <a:bodyPr vert="horz" wrap="square" lIns="68580" tIns="34290" rIns="68580" bIns="34290" numCol="1" anchor="t" anchorCtr="0" compatLnSpc="1">
              <a:prstTxWarp prst="textNoShape">
                <a:avLst/>
              </a:prstTxWarp>
            </a:bodyPr>
            <a:lstStyle/>
            <a:p>
              <a:endParaRPr lang="de-DE"/>
            </a:p>
          </p:txBody>
        </p:sp>
        <p:sp>
          <p:nvSpPr>
            <p:cNvPr id="8" name="Freeform 280">
              <a:extLst>
                <a:ext uri="{FF2B5EF4-FFF2-40B4-BE49-F238E27FC236}">
                  <a16:creationId xmlns:a16="http://schemas.microsoft.com/office/drawing/2014/main" id="{8D4E0BC0-2C7F-4BD9-B95A-3C7C5F8251FB}"/>
                </a:ext>
              </a:extLst>
            </p:cNvPr>
            <p:cNvSpPr>
              <a:spLocks/>
            </p:cNvSpPr>
            <p:nvPr/>
          </p:nvSpPr>
          <p:spPr bwMode="auto">
            <a:xfrm>
              <a:off x="1430338" y="1749425"/>
              <a:ext cx="14288" cy="76200"/>
            </a:xfrm>
            <a:custGeom>
              <a:avLst/>
              <a:gdLst>
                <a:gd name="T0" fmla="*/ 9 w 9"/>
                <a:gd name="T1" fmla="*/ 24 h 48"/>
                <a:gd name="T2" fmla="*/ 9 w 9"/>
                <a:gd name="T3" fmla="*/ 42 h 48"/>
                <a:gd name="T4" fmla="*/ 8 w 9"/>
                <a:gd name="T5" fmla="*/ 45 h 48"/>
                <a:gd name="T6" fmla="*/ 4 w 9"/>
                <a:gd name="T7" fmla="*/ 48 h 48"/>
                <a:gd name="T8" fmla="*/ 0 w 9"/>
                <a:gd name="T9" fmla="*/ 44 h 48"/>
                <a:gd name="T10" fmla="*/ 0 w 9"/>
                <a:gd name="T11" fmla="*/ 4 h 48"/>
                <a:gd name="T12" fmla="*/ 4 w 9"/>
                <a:gd name="T13" fmla="*/ 0 h 48"/>
                <a:gd name="T14" fmla="*/ 8 w 9"/>
                <a:gd name="T15" fmla="*/ 4 h 48"/>
                <a:gd name="T16" fmla="*/ 9 w 9"/>
                <a:gd name="T17" fmla="*/ 6 h 48"/>
                <a:gd name="T18" fmla="*/ 9 w 9"/>
                <a:gd name="T19"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48">
                  <a:moveTo>
                    <a:pt x="9" y="24"/>
                  </a:moveTo>
                  <a:cubicBezTo>
                    <a:pt x="9" y="30"/>
                    <a:pt x="9" y="36"/>
                    <a:pt x="9" y="42"/>
                  </a:cubicBezTo>
                  <a:cubicBezTo>
                    <a:pt x="9" y="43"/>
                    <a:pt x="9" y="44"/>
                    <a:pt x="8" y="45"/>
                  </a:cubicBezTo>
                  <a:cubicBezTo>
                    <a:pt x="8" y="47"/>
                    <a:pt x="6" y="48"/>
                    <a:pt x="4" y="48"/>
                  </a:cubicBezTo>
                  <a:cubicBezTo>
                    <a:pt x="2" y="48"/>
                    <a:pt x="0" y="46"/>
                    <a:pt x="0" y="44"/>
                  </a:cubicBezTo>
                  <a:cubicBezTo>
                    <a:pt x="0" y="31"/>
                    <a:pt x="0" y="18"/>
                    <a:pt x="0" y="4"/>
                  </a:cubicBezTo>
                  <a:cubicBezTo>
                    <a:pt x="0" y="2"/>
                    <a:pt x="1" y="0"/>
                    <a:pt x="4" y="0"/>
                  </a:cubicBezTo>
                  <a:cubicBezTo>
                    <a:pt x="6" y="0"/>
                    <a:pt x="8" y="1"/>
                    <a:pt x="8" y="4"/>
                  </a:cubicBezTo>
                  <a:cubicBezTo>
                    <a:pt x="9" y="4"/>
                    <a:pt x="9" y="5"/>
                    <a:pt x="9" y="6"/>
                  </a:cubicBezTo>
                  <a:cubicBezTo>
                    <a:pt x="9" y="12"/>
                    <a:pt x="9" y="18"/>
                    <a:pt x="9" y="24"/>
                  </a:cubicBezTo>
                  <a:close/>
                </a:path>
              </a:pathLst>
            </a:custGeom>
            <a:grpFill/>
            <a:ln>
              <a:noFill/>
            </a:ln>
          </p:spPr>
          <p:txBody>
            <a:bodyPr vert="horz" wrap="square" lIns="68580" tIns="34290" rIns="68580" bIns="34290" numCol="1" anchor="t" anchorCtr="0" compatLnSpc="1">
              <a:prstTxWarp prst="textNoShape">
                <a:avLst/>
              </a:prstTxWarp>
            </a:bodyPr>
            <a:lstStyle/>
            <a:p>
              <a:endParaRPr lang="de-DE"/>
            </a:p>
          </p:txBody>
        </p:sp>
        <p:sp>
          <p:nvSpPr>
            <p:cNvPr id="9" name="Freeform 281">
              <a:extLst>
                <a:ext uri="{FF2B5EF4-FFF2-40B4-BE49-F238E27FC236}">
                  <a16:creationId xmlns:a16="http://schemas.microsoft.com/office/drawing/2014/main" id="{587C9369-E9F9-481F-8955-5343D8C72593}"/>
                </a:ext>
              </a:extLst>
            </p:cNvPr>
            <p:cNvSpPr>
              <a:spLocks/>
            </p:cNvSpPr>
            <p:nvPr/>
          </p:nvSpPr>
          <p:spPr bwMode="auto">
            <a:xfrm>
              <a:off x="1554163" y="1933575"/>
              <a:ext cx="76200" cy="14288"/>
            </a:xfrm>
            <a:custGeom>
              <a:avLst/>
              <a:gdLst>
                <a:gd name="T0" fmla="*/ 24 w 48"/>
                <a:gd name="T1" fmla="*/ 0 h 9"/>
                <a:gd name="T2" fmla="*/ 43 w 48"/>
                <a:gd name="T3" fmla="*/ 0 h 9"/>
                <a:gd name="T4" fmla="*/ 48 w 48"/>
                <a:gd name="T5" fmla="*/ 5 h 9"/>
                <a:gd name="T6" fmla="*/ 43 w 48"/>
                <a:gd name="T7" fmla="*/ 9 h 9"/>
                <a:gd name="T8" fmla="*/ 5 w 48"/>
                <a:gd name="T9" fmla="*/ 9 h 9"/>
                <a:gd name="T10" fmla="*/ 0 w 48"/>
                <a:gd name="T11" fmla="*/ 5 h 9"/>
                <a:gd name="T12" fmla="*/ 5 w 48"/>
                <a:gd name="T13" fmla="*/ 0 h 9"/>
                <a:gd name="T14" fmla="*/ 24 w 48"/>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9">
                  <a:moveTo>
                    <a:pt x="24" y="0"/>
                  </a:moveTo>
                  <a:cubicBezTo>
                    <a:pt x="30" y="0"/>
                    <a:pt x="37" y="0"/>
                    <a:pt x="43" y="0"/>
                  </a:cubicBezTo>
                  <a:cubicBezTo>
                    <a:pt x="46" y="0"/>
                    <a:pt x="48" y="2"/>
                    <a:pt x="48" y="5"/>
                  </a:cubicBezTo>
                  <a:cubicBezTo>
                    <a:pt x="48" y="7"/>
                    <a:pt x="46" y="9"/>
                    <a:pt x="43" y="9"/>
                  </a:cubicBezTo>
                  <a:cubicBezTo>
                    <a:pt x="30" y="9"/>
                    <a:pt x="18" y="9"/>
                    <a:pt x="5" y="9"/>
                  </a:cubicBezTo>
                  <a:cubicBezTo>
                    <a:pt x="2" y="9"/>
                    <a:pt x="0" y="7"/>
                    <a:pt x="0" y="5"/>
                  </a:cubicBezTo>
                  <a:cubicBezTo>
                    <a:pt x="0" y="2"/>
                    <a:pt x="2" y="0"/>
                    <a:pt x="5" y="0"/>
                  </a:cubicBezTo>
                  <a:cubicBezTo>
                    <a:pt x="11" y="0"/>
                    <a:pt x="18" y="0"/>
                    <a:pt x="24" y="0"/>
                  </a:cubicBezTo>
                  <a:close/>
                </a:path>
              </a:pathLst>
            </a:custGeom>
            <a:grpFill/>
            <a:ln>
              <a:noFill/>
            </a:ln>
          </p:spPr>
          <p:txBody>
            <a:bodyPr vert="horz" wrap="square" lIns="68580" tIns="34290" rIns="68580" bIns="34290" numCol="1" anchor="t" anchorCtr="0" compatLnSpc="1">
              <a:prstTxWarp prst="textNoShape">
                <a:avLst/>
              </a:prstTxWarp>
            </a:bodyPr>
            <a:lstStyle/>
            <a:p>
              <a:endParaRPr lang="de-DE"/>
            </a:p>
          </p:txBody>
        </p:sp>
        <p:sp>
          <p:nvSpPr>
            <p:cNvPr id="10" name="Freeform 282">
              <a:extLst>
                <a:ext uri="{FF2B5EF4-FFF2-40B4-BE49-F238E27FC236}">
                  <a16:creationId xmlns:a16="http://schemas.microsoft.com/office/drawing/2014/main" id="{4777B476-FDD6-4EC2-91D4-F810CC052034}"/>
                </a:ext>
              </a:extLst>
            </p:cNvPr>
            <p:cNvSpPr>
              <a:spLocks/>
            </p:cNvSpPr>
            <p:nvPr/>
          </p:nvSpPr>
          <p:spPr bwMode="auto">
            <a:xfrm>
              <a:off x="1270000" y="1844675"/>
              <a:ext cx="68263" cy="44450"/>
            </a:xfrm>
            <a:custGeom>
              <a:avLst/>
              <a:gdLst>
                <a:gd name="T0" fmla="*/ 43 w 43"/>
                <a:gd name="T1" fmla="*/ 23 h 29"/>
                <a:gd name="T2" fmla="*/ 36 w 43"/>
                <a:gd name="T3" fmla="*/ 27 h 29"/>
                <a:gd name="T4" fmla="*/ 24 w 43"/>
                <a:gd name="T5" fmla="*/ 21 h 29"/>
                <a:gd name="T6" fmla="*/ 3 w 43"/>
                <a:gd name="T7" fmla="*/ 8 h 29"/>
                <a:gd name="T8" fmla="*/ 0 w 43"/>
                <a:gd name="T9" fmla="*/ 4 h 29"/>
                <a:gd name="T10" fmla="*/ 3 w 43"/>
                <a:gd name="T11" fmla="*/ 0 h 29"/>
                <a:gd name="T12" fmla="*/ 7 w 43"/>
                <a:gd name="T13" fmla="*/ 0 h 29"/>
                <a:gd name="T14" fmla="*/ 40 w 43"/>
                <a:gd name="T15" fmla="*/ 20 h 29"/>
                <a:gd name="T16" fmla="*/ 43 w 43"/>
                <a:gd name="T17"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9">
                  <a:moveTo>
                    <a:pt x="43" y="23"/>
                  </a:moveTo>
                  <a:cubicBezTo>
                    <a:pt x="43" y="27"/>
                    <a:pt x="39" y="29"/>
                    <a:pt x="36" y="27"/>
                  </a:cubicBezTo>
                  <a:cubicBezTo>
                    <a:pt x="32" y="25"/>
                    <a:pt x="28" y="23"/>
                    <a:pt x="24" y="21"/>
                  </a:cubicBezTo>
                  <a:cubicBezTo>
                    <a:pt x="17" y="17"/>
                    <a:pt x="10" y="12"/>
                    <a:pt x="3" y="8"/>
                  </a:cubicBezTo>
                  <a:cubicBezTo>
                    <a:pt x="1" y="7"/>
                    <a:pt x="0" y="6"/>
                    <a:pt x="0" y="4"/>
                  </a:cubicBezTo>
                  <a:cubicBezTo>
                    <a:pt x="0" y="2"/>
                    <a:pt x="1" y="0"/>
                    <a:pt x="3" y="0"/>
                  </a:cubicBezTo>
                  <a:cubicBezTo>
                    <a:pt x="4" y="0"/>
                    <a:pt x="6" y="0"/>
                    <a:pt x="7" y="0"/>
                  </a:cubicBezTo>
                  <a:cubicBezTo>
                    <a:pt x="18" y="7"/>
                    <a:pt x="29" y="13"/>
                    <a:pt x="40" y="20"/>
                  </a:cubicBezTo>
                  <a:cubicBezTo>
                    <a:pt x="41" y="20"/>
                    <a:pt x="42" y="22"/>
                    <a:pt x="43" y="23"/>
                  </a:cubicBezTo>
                  <a:close/>
                </a:path>
              </a:pathLst>
            </a:custGeom>
            <a:grpFill/>
            <a:ln>
              <a:noFill/>
            </a:ln>
          </p:spPr>
          <p:txBody>
            <a:bodyPr vert="horz" wrap="square" lIns="68580" tIns="34290" rIns="68580" bIns="34290" numCol="1" anchor="t" anchorCtr="0" compatLnSpc="1">
              <a:prstTxWarp prst="textNoShape">
                <a:avLst/>
              </a:prstTxWarp>
            </a:bodyPr>
            <a:lstStyle/>
            <a:p>
              <a:endParaRPr lang="de-DE"/>
            </a:p>
          </p:txBody>
        </p:sp>
        <p:sp>
          <p:nvSpPr>
            <p:cNvPr id="11" name="Freeform 283">
              <a:extLst>
                <a:ext uri="{FF2B5EF4-FFF2-40B4-BE49-F238E27FC236}">
                  <a16:creationId xmlns:a16="http://schemas.microsoft.com/office/drawing/2014/main" id="{13E2871F-E7C5-45AA-889D-25AC778C4EC3}"/>
                </a:ext>
              </a:extLst>
            </p:cNvPr>
            <p:cNvSpPr>
              <a:spLocks/>
            </p:cNvSpPr>
            <p:nvPr/>
          </p:nvSpPr>
          <p:spPr bwMode="auto">
            <a:xfrm>
              <a:off x="1492250" y="1773238"/>
              <a:ext cx="44450" cy="69850"/>
            </a:xfrm>
            <a:custGeom>
              <a:avLst/>
              <a:gdLst>
                <a:gd name="T0" fmla="*/ 29 w 29"/>
                <a:gd name="T1" fmla="*/ 6 h 44"/>
                <a:gd name="T2" fmla="*/ 28 w 29"/>
                <a:gd name="T3" fmla="*/ 8 h 44"/>
                <a:gd name="T4" fmla="*/ 9 w 29"/>
                <a:gd name="T5" fmla="*/ 40 h 44"/>
                <a:gd name="T6" fmla="*/ 4 w 29"/>
                <a:gd name="T7" fmla="*/ 43 h 44"/>
                <a:gd name="T8" fmla="*/ 0 w 29"/>
                <a:gd name="T9" fmla="*/ 39 h 44"/>
                <a:gd name="T10" fmla="*/ 1 w 29"/>
                <a:gd name="T11" fmla="*/ 36 h 44"/>
                <a:gd name="T12" fmla="*/ 20 w 29"/>
                <a:gd name="T13" fmla="*/ 3 h 44"/>
                <a:gd name="T14" fmla="*/ 25 w 29"/>
                <a:gd name="T15" fmla="*/ 1 h 44"/>
                <a:gd name="T16" fmla="*/ 29 w 29"/>
                <a:gd name="T17" fmla="*/ 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44">
                  <a:moveTo>
                    <a:pt x="29" y="6"/>
                  </a:moveTo>
                  <a:cubicBezTo>
                    <a:pt x="28" y="6"/>
                    <a:pt x="28" y="7"/>
                    <a:pt x="28" y="8"/>
                  </a:cubicBezTo>
                  <a:cubicBezTo>
                    <a:pt x="21" y="19"/>
                    <a:pt x="15" y="30"/>
                    <a:pt x="9" y="40"/>
                  </a:cubicBezTo>
                  <a:cubicBezTo>
                    <a:pt x="7" y="43"/>
                    <a:pt x="6" y="44"/>
                    <a:pt x="4" y="43"/>
                  </a:cubicBezTo>
                  <a:cubicBezTo>
                    <a:pt x="1" y="43"/>
                    <a:pt x="0" y="41"/>
                    <a:pt x="0" y="39"/>
                  </a:cubicBezTo>
                  <a:cubicBezTo>
                    <a:pt x="0" y="38"/>
                    <a:pt x="0" y="37"/>
                    <a:pt x="1" y="36"/>
                  </a:cubicBezTo>
                  <a:cubicBezTo>
                    <a:pt x="7" y="25"/>
                    <a:pt x="14" y="14"/>
                    <a:pt x="20" y="3"/>
                  </a:cubicBezTo>
                  <a:cubicBezTo>
                    <a:pt x="21" y="1"/>
                    <a:pt x="23" y="0"/>
                    <a:pt x="25" y="1"/>
                  </a:cubicBezTo>
                  <a:cubicBezTo>
                    <a:pt x="27" y="1"/>
                    <a:pt x="29" y="3"/>
                    <a:pt x="29" y="6"/>
                  </a:cubicBezTo>
                  <a:close/>
                </a:path>
              </a:pathLst>
            </a:custGeom>
            <a:grpFill/>
            <a:ln>
              <a:noFill/>
            </a:ln>
          </p:spPr>
          <p:txBody>
            <a:bodyPr vert="horz" wrap="square" lIns="68580" tIns="34290" rIns="68580" bIns="34290" numCol="1" anchor="t" anchorCtr="0" compatLnSpc="1">
              <a:prstTxWarp prst="textNoShape">
                <a:avLst/>
              </a:prstTxWarp>
            </a:bodyPr>
            <a:lstStyle/>
            <a:p>
              <a:endParaRPr lang="de-DE"/>
            </a:p>
          </p:txBody>
        </p:sp>
        <p:sp>
          <p:nvSpPr>
            <p:cNvPr id="12" name="Freeform 284">
              <a:extLst>
                <a:ext uri="{FF2B5EF4-FFF2-40B4-BE49-F238E27FC236}">
                  <a16:creationId xmlns:a16="http://schemas.microsoft.com/office/drawing/2014/main" id="{C43599BF-9161-407B-ADB0-9673FCDDC2D2}"/>
                </a:ext>
              </a:extLst>
            </p:cNvPr>
            <p:cNvSpPr>
              <a:spLocks/>
            </p:cNvSpPr>
            <p:nvPr/>
          </p:nvSpPr>
          <p:spPr bwMode="auto">
            <a:xfrm>
              <a:off x="1336675" y="1774825"/>
              <a:ext cx="46038" cy="69850"/>
            </a:xfrm>
            <a:custGeom>
              <a:avLst/>
              <a:gdLst>
                <a:gd name="T0" fmla="*/ 5 w 30"/>
                <a:gd name="T1" fmla="*/ 0 h 44"/>
                <a:gd name="T2" fmla="*/ 10 w 30"/>
                <a:gd name="T3" fmla="*/ 3 h 44"/>
                <a:gd name="T4" fmla="*/ 27 w 30"/>
                <a:gd name="T5" fmla="*/ 32 h 44"/>
                <a:gd name="T6" fmla="*/ 29 w 30"/>
                <a:gd name="T7" fmla="*/ 36 h 44"/>
                <a:gd name="T8" fmla="*/ 27 w 30"/>
                <a:gd name="T9" fmla="*/ 42 h 44"/>
                <a:gd name="T10" fmla="*/ 21 w 30"/>
                <a:gd name="T11" fmla="*/ 40 h 44"/>
                <a:gd name="T12" fmla="*/ 9 w 30"/>
                <a:gd name="T13" fmla="*/ 21 h 44"/>
                <a:gd name="T14" fmla="*/ 1 w 30"/>
                <a:gd name="T15" fmla="*/ 7 h 44"/>
                <a:gd name="T16" fmla="*/ 5 w 30"/>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4">
                  <a:moveTo>
                    <a:pt x="5" y="0"/>
                  </a:moveTo>
                  <a:cubicBezTo>
                    <a:pt x="7" y="0"/>
                    <a:pt x="9" y="1"/>
                    <a:pt x="10" y="3"/>
                  </a:cubicBezTo>
                  <a:cubicBezTo>
                    <a:pt x="15" y="13"/>
                    <a:pt x="21" y="23"/>
                    <a:pt x="27" y="32"/>
                  </a:cubicBezTo>
                  <a:cubicBezTo>
                    <a:pt x="27" y="34"/>
                    <a:pt x="28" y="35"/>
                    <a:pt x="29" y="36"/>
                  </a:cubicBezTo>
                  <a:cubicBezTo>
                    <a:pt x="30" y="39"/>
                    <a:pt x="29" y="41"/>
                    <a:pt x="27" y="42"/>
                  </a:cubicBezTo>
                  <a:cubicBezTo>
                    <a:pt x="25" y="44"/>
                    <a:pt x="22" y="43"/>
                    <a:pt x="21" y="40"/>
                  </a:cubicBezTo>
                  <a:cubicBezTo>
                    <a:pt x="17" y="34"/>
                    <a:pt x="13" y="27"/>
                    <a:pt x="9" y="21"/>
                  </a:cubicBezTo>
                  <a:cubicBezTo>
                    <a:pt x="7" y="16"/>
                    <a:pt x="4" y="12"/>
                    <a:pt x="1" y="7"/>
                  </a:cubicBezTo>
                  <a:cubicBezTo>
                    <a:pt x="0" y="4"/>
                    <a:pt x="2" y="0"/>
                    <a:pt x="5" y="0"/>
                  </a:cubicBezTo>
                  <a:close/>
                </a:path>
              </a:pathLst>
            </a:custGeom>
            <a:grpFill/>
            <a:ln>
              <a:noFill/>
            </a:ln>
          </p:spPr>
          <p:txBody>
            <a:bodyPr vert="horz" wrap="square" lIns="68580" tIns="34290" rIns="68580" bIns="34290" numCol="1" anchor="t" anchorCtr="0" compatLnSpc="1">
              <a:prstTxWarp prst="textNoShape">
                <a:avLst/>
              </a:prstTxWarp>
            </a:bodyPr>
            <a:lstStyle/>
            <a:p>
              <a:endParaRPr lang="de-DE"/>
            </a:p>
          </p:txBody>
        </p:sp>
        <p:sp>
          <p:nvSpPr>
            <p:cNvPr id="13" name="Freeform 285">
              <a:extLst>
                <a:ext uri="{FF2B5EF4-FFF2-40B4-BE49-F238E27FC236}">
                  <a16:creationId xmlns:a16="http://schemas.microsoft.com/office/drawing/2014/main" id="{175991D0-ADCC-4DF0-BB4A-DD51EAA8A9AB}"/>
                </a:ext>
              </a:extLst>
            </p:cNvPr>
            <p:cNvSpPr>
              <a:spLocks/>
            </p:cNvSpPr>
            <p:nvPr/>
          </p:nvSpPr>
          <p:spPr bwMode="auto">
            <a:xfrm>
              <a:off x="1536700" y="1841500"/>
              <a:ext cx="69850" cy="44450"/>
            </a:xfrm>
            <a:custGeom>
              <a:avLst/>
              <a:gdLst>
                <a:gd name="T0" fmla="*/ 5 w 44"/>
                <a:gd name="T1" fmla="*/ 29 h 29"/>
                <a:gd name="T2" fmla="*/ 0 w 44"/>
                <a:gd name="T3" fmla="*/ 26 h 29"/>
                <a:gd name="T4" fmla="*/ 2 w 44"/>
                <a:gd name="T5" fmla="*/ 21 h 29"/>
                <a:gd name="T6" fmla="*/ 9 w 44"/>
                <a:gd name="T7" fmla="*/ 17 h 29"/>
                <a:gd name="T8" fmla="*/ 35 w 44"/>
                <a:gd name="T9" fmla="*/ 2 h 29"/>
                <a:gd name="T10" fmla="*/ 37 w 44"/>
                <a:gd name="T11" fmla="*/ 1 h 29"/>
                <a:gd name="T12" fmla="*/ 42 w 44"/>
                <a:gd name="T13" fmla="*/ 3 h 29"/>
                <a:gd name="T14" fmla="*/ 41 w 44"/>
                <a:gd name="T15" fmla="*/ 9 h 29"/>
                <a:gd name="T16" fmla="*/ 32 w 44"/>
                <a:gd name="T17" fmla="*/ 14 h 29"/>
                <a:gd name="T18" fmla="*/ 8 w 44"/>
                <a:gd name="T19" fmla="*/ 28 h 29"/>
                <a:gd name="T20" fmla="*/ 5 w 44"/>
                <a:gd name="T21"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29">
                  <a:moveTo>
                    <a:pt x="5" y="29"/>
                  </a:moveTo>
                  <a:cubicBezTo>
                    <a:pt x="2" y="29"/>
                    <a:pt x="1" y="28"/>
                    <a:pt x="0" y="26"/>
                  </a:cubicBezTo>
                  <a:cubicBezTo>
                    <a:pt x="0" y="24"/>
                    <a:pt x="0" y="22"/>
                    <a:pt x="2" y="21"/>
                  </a:cubicBezTo>
                  <a:cubicBezTo>
                    <a:pt x="4" y="19"/>
                    <a:pt x="7" y="18"/>
                    <a:pt x="9" y="17"/>
                  </a:cubicBezTo>
                  <a:cubicBezTo>
                    <a:pt x="17" y="12"/>
                    <a:pt x="26" y="7"/>
                    <a:pt x="35" y="2"/>
                  </a:cubicBezTo>
                  <a:cubicBezTo>
                    <a:pt x="35" y="2"/>
                    <a:pt x="36" y="1"/>
                    <a:pt x="37" y="1"/>
                  </a:cubicBezTo>
                  <a:cubicBezTo>
                    <a:pt x="39" y="0"/>
                    <a:pt x="41" y="1"/>
                    <a:pt x="42" y="3"/>
                  </a:cubicBezTo>
                  <a:cubicBezTo>
                    <a:pt x="44" y="5"/>
                    <a:pt x="43" y="7"/>
                    <a:pt x="41" y="9"/>
                  </a:cubicBezTo>
                  <a:cubicBezTo>
                    <a:pt x="38" y="10"/>
                    <a:pt x="35" y="12"/>
                    <a:pt x="32" y="14"/>
                  </a:cubicBezTo>
                  <a:cubicBezTo>
                    <a:pt x="24" y="18"/>
                    <a:pt x="16" y="23"/>
                    <a:pt x="8" y="28"/>
                  </a:cubicBezTo>
                  <a:cubicBezTo>
                    <a:pt x="7" y="28"/>
                    <a:pt x="6" y="29"/>
                    <a:pt x="5" y="29"/>
                  </a:cubicBezTo>
                  <a:close/>
                </a:path>
              </a:pathLst>
            </a:custGeom>
            <a:grpFill/>
            <a:ln>
              <a:noFill/>
            </a:ln>
          </p:spPr>
          <p:txBody>
            <a:bodyPr vert="horz" wrap="square" lIns="68580" tIns="34290" rIns="68580" bIns="34290" numCol="1" anchor="t" anchorCtr="0" compatLnSpc="1">
              <a:prstTxWarp prst="textNoShape">
                <a:avLst/>
              </a:prstTxWarp>
            </a:bodyPr>
            <a:lstStyle/>
            <a:p>
              <a:endParaRPr lang="de-DE"/>
            </a:p>
          </p:txBody>
        </p:sp>
      </p:grpSp>
      <p:sp>
        <p:nvSpPr>
          <p:cNvPr id="22" name="Textfeld 21">
            <a:extLst>
              <a:ext uri="{FF2B5EF4-FFF2-40B4-BE49-F238E27FC236}">
                <a16:creationId xmlns:a16="http://schemas.microsoft.com/office/drawing/2014/main" id="{47D95439-96DA-4874-91DF-615FF7BEDD8A}"/>
              </a:ext>
            </a:extLst>
          </p:cNvPr>
          <p:cNvSpPr txBox="1"/>
          <p:nvPr/>
        </p:nvSpPr>
        <p:spPr>
          <a:xfrm>
            <a:off x="2638895" y="2384482"/>
            <a:ext cx="2175488" cy="300082"/>
          </a:xfrm>
          <a:prstGeom prst="rect">
            <a:avLst/>
          </a:prstGeom>
          <a:noFill/>
        </p:spPr>
        <p:txBody>
          <a:bodyPr vert="horz" wrap="square" rtlCol="0">
            <a:spAutoFit/>
          </a:bodyPr>
          <a:lstStyle/>
          <a:p>
            <a:pPr algn="ctr" fontAlgn="auto">
              <a:lnSpc>
                <a:spcPct val="100000"/>
              </a:lnSpc>
              <a:spcBef>
                <a:spcPts val="0"/>
              </a:spcBef>
              <a:spcAft>
                <a:spcPts val="0"/>
              </a:spcAft>
            </a:pPr>
            <a:r>
              <a:rPr lang="de-DE" sz="1350" b="1" dirty="0">
                <a:solidFill>
                  <a:srgbClr val="000000"/>
                </a:solidFill>
              </a:rPr>
              <a:t>Notfalltherapie</a:t>
            </a:r>
          </a:p>
        </p:txBody>
      </p:sp>
      <p:grpSp>
        <p:nvGrpSpPr>
          <p:cNvPr id="23" name="Group 947">
            <a:extLst>
              <a:ext uri="{FF2B5EF4-FFF2-40B4-BE49-F238E27FC236}">
                <a16:creationId xmlns:a16="http://schemas.microsoft.com/office/drawing/2014/main" id="{0B8111EB-3965-48A8-9A20-4056B003CBEC}"/>
              </a:ext>
            </a:extLst>
          </p:cNvPr>
          <p:cNvGrpSpPr/>
          <p:nvPr/>
        </p:nvGrpSpPr>
        <p:grpSpPr>
          <a:xfrm>
            <a:off x="7774735" y="1604888"/>
            <a:ext cx="719886" cy="714912"/>
            <a:chOff x="2479676" y="4138613"/>
            <a:chExt cx="538163" cy="536575"/>
          </a:xfrm>
          <a:solidFill>
            <a:srgbClr val="92D050"/>
          </a:solidFill>
        </p:grpSpPr>
        <p:sp>
          <p:nvSpPr>
            <p:cNvPr id="24" name="Freeform 13">
              <a:extLst>
                <a:ext uri="{FF2B5EF4-FFF2-40B4-BE49-F238E27FC236}">
                  <a16:creationId xmlns:a16="http://schemas.microsoft.com/office/drawing/2014/main" id="{C9BFF330-1EA0-445C-B3E2-C78286715C50}"/>
                </a:ext>
              </a:extLst>
            </p:cNvPr>
            <p:cNvSpPr>
              <a:spLocks/>
            </p:cNvSpPr>
            <p:nvPr/>
          </p:nvSpPr>
          <p:spPr bwMode="auto">
            <a:xfrm>
              <a:off x="2479676" y="4202113"/>
              <a:ext cx="438150" cy="373063"/>
            </a:xfrm>
            <a:custGeom>
              <a:avLst/>
              <a:gdLst>
                <a:gd name="T0" fmla="*/ 19 w 158"/>
                <a:gd name="T1" fmla="*/ 2 h 135"/>
                <a:gd name="T2" fmla="*/ 19 w 158"/>
                <a:gd name="T3" fmla="*/ 8 h 135"/>
                <a:gd name="T4" fmla="*/ 30 w 158"/>
                <a:gd name="T5" fmla="*/ 19 h 135"/>
                <a:gd name="T6" fmla="*/ 42 w 158"/>
                <a:gd name="T7" fmla="*/ 8 h 135"/>
                <a:gd name="T8" fmla="*/ 43 w 158"/>
                <a:gd name="T9" fmla="*/ 2 h 135"/>
                <a:gd name="T10" fmla="*/ 115 w 158"/>
                <a:gd name="T11" fmla="*/ 2 h 135"/>
                <a:gd name="T12" fmla="*/ 115 w 158"/>
                <a:gd name="T13" fmla="*/ 7 h 135"/>
                <a:gd name="T14" fmla="*/ 127 w 158"/>
                <a:gd name="T15" fmla="*/ 19 h 135"/>
                <a:gd name="T16" fmla="*/ 139 w 158"/>
                <a:gd name="T17" fmla="*/ 7 h 135"/>
                <a:gd name="T18" fmla="*/ 139 w 158"/>
                <a:gd name="T19" fmla="*/ 2 h 135"/>
                <a:gd name="T20" fmla="*/ 158 w 158"/>
                <a:gd name="T21" fmla="*/ 17 h 135"/>
                <a:gd name="T22" fmla="*/ 158 w 158"/>
                <a:gd name="T23" fmla="*/ 58 h 135"/>
                <a:gd name="T24" fmla="*/ 158 w 158"/>
                <a:gd name="T25" fmla="*/ 62 h 135"/>
                <a:gd name="T26" fmla="*/ 145 w 158"/>
                <a:gd name="T27" fmla="*/ 62 h 135"/>
                <a:gd name="T28" fmla="*/ 145 w 158"/>
                <a:gd name="T29" fmla="*/ 38 h 135"/>
                <a:gd name="T30" fmla="*/ 13 w 158"/>
                <a:gd name="T31" fmla="*/ 38 h 135"/>
                <a:gd name="T32" fmla="*/ 12 w 158"/>
                <a:gd name="T33" fmla="*/ 41 h 135"/>
                <a:gd name="T34" fmla="*/ 12 w 158"/>
                <a:gd name="T35" fmla="*/ 119 h 135"/>
                <a:gd name="T36" fmla="*/ 16 w 158"/>
                <a:gd name="T37" fmla="*/ 122 h 135"/>
                <a:gd name="T38" fmla="*/ 81 w 158"/>
                <a:gd name="T39" fmla="*/ 122 h 135"/>
                <a:gd name="T40" fmla="*/ 85 w 158"/>
                <a:gd name="T41" fmla="*/ 122 h 135"/>
                <a:gd name="T42" fmla="*/ 85 w 158"/>
                <a:gd name="T43" fmla="*/ 135 h 135"/>
                <a:gd name="T44" fmla="*/ 81 w 158"/>
                <a:gd name="T45" fmla="*/ 135 h 135"/>
                <a:gd name="T46" fmla="*/ 15 w 158"/>
                <a:gd name="T47" fmla="*/ 135 h 135"/>
                <a:gd name="T48" fmla="*/ 0 w 158"/>
                <a:gd name="T49" fmla="*/ 119 h 135"/>
                <a:gd name="T50" fmla="*/ 0 w 158"/>
                <a:gd name="T51" fmla="*/ 18 h 135"/>
                <a:gd name="T52" fmla="*/ 19 w 158"/>
                <a:gd name="T53" fmla="*/ 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8" h="135">
                  <a:moveTo>
                    <a:pt x="19" y="2"/>
                  </a:moveTo>
                  <a:cubicBezTo>
                    <a:pt x="19" y="4"/>
                    <a:pt x="19" y="6"/>
                    <a:pt x="19" y="8"/>
                  </a:cubicBezTo>
                  <a:cubicBezTo>
                    <a:pt x="19" y="14"/>
                    <a:pt x="24" y="19"/>
                    <a:pt x="30" y="19"/>
                  </a:cubicBezTo>
                  <a:cubicBezTo>
                    <a:pt x="36" y="20"/>
                    <a:pt x="42" y="15"/>
                    <a:pt x="42" y="8"/>
                  </a:cubicBezTo>
                  <a:cubicBezTo>
                    <a:pt x="43" y="6"/>
                    <a:pt x="43" y="4"/>
                    <a:pt x="43" y="2"/>
                  </a:cubicBezTo>
                  <a:cubicBezTo>
                    <a:pt x="67" y="2"/>
                    <a:pt x="91" y="2"/>
                    <a:pt x="115" y="2"/>
                  </a:cubicBezTo>
                  <a:cubicBezTo>
                    <a:pt x="115" y="3"/>
                    <a:pt x="115" y="5"/>
                    <a:pt x="115" y="7"/>
                  </a:cubicBezTo>
                  <a:cubicBezTo>
                    <a:pt x="115" y="14"/>
                    <a:pt x="121" y="19"/>
                    <a:pt x="127" y="19"/>
                  </a:cubicBezTo>
                  <a:cubicBezTo>
                    <a:pt x="134" y="19"/>
                    <a:pt x="139" y="14"/>
                    <a:pt x="139" y="7"/>
                  </a:cubicBezTo>
                  <a:cubicBezTo>
                    <a:pt x="139" y="5"/>
                    <a:pt x="139" y="3"/>
                    <a:pt x="139" y="2"/>
                  </a:cubicBezTo>
                  <a:cubicBezTo>
                    <a:pt x="151" y="0"/>
                    <a:pt x="158" y="6"/>
                    <a:pt x="158" y="17"/>
                  </a:cubicBezTo>
                  <a:cubicBezTo>
                    <a:pt x="158" y="31"/>
                    <a:pt x="158" y="44"/>
                    <a:pt x="158" y="58"/>
                  </a:cubicBezTo>
                  <a:cubicBezTo>
                    <a:pt x="158" y="59"/>
                    <a:pt x="158" y="60"/>
                    <a:pt x="158" y="62"/>
                  </a:cubicBezTo>
                  <a:cubicBezTo>
                    <a:pt x="154" y="62"/>
                    <a:pt x="150" y="62"/>
                    <a:pt x="145" y="62"/>
                  </a:cubicBezTo>
                  <a:cubicBezTo>
                    <a:pt x="145" y="54"/>
                    <a:pt x="145" y="46"/>
                    <a:pt x="145" y="38"/>
                  </a:cubicBezTo>
                  <a:cubicBezTo>
                    <a:pt x="101" y="38"/>
                    <a:pt x="57" y="38"/>
                    <a:pt x="13" y="38"/>
                  </a:cubicBezTo>
                  <a:cubicBezTo>
                    <a:pt x="13" y="39"/>
                    <a:pt x="12" y="40"/>
                    <a:pt x="12" y="41"/>
                  </a:cubicBezTo>
                  <a:cubicBezTo>
                    <a:pt x="12" y="67"/>
                    <a:pt x="12" y="93"/>
                    <a:pt x="12" y="119"/>
                  </a:cubicBezTo>
                  <a:cubicBezTo>
                    <a:pt x="12" y="122"/>
                    <a:pt x="13" y="122"/>
                    <a:pt x="16" y="122"/>
                  </a:cubicBezTo>
                  <a:cubicBezTo>
                    <a:pt x="38" y="122"/>
                    <a:pt x="59" y="122"/>
                    <a:pt x="81" y="122"/>
                  </a:cubicBezTo>
                  <a:cubicBezTo>
                    <a:pt x="82" y="122"/>
                    <a:pt x="83" y="122"/>
                    <a:pt x="85" y="122"/>
                  </a:cubicBezTo>
                  <a:cubicBezTo>
                    <a:pt x="85" y="126"/>
                    <a:pt x="85" y="130"/>
                    <a:pt x="85" y="135"/>
                  </a:cubicBezTo>
                  <a:cubicBezTo>
                    <a:pt x="84" y="135"/>
                    <a:pt x="82" y="135"/>
                    <a:pt x="81" y="135"/>
                  </a:cubicBezTo>
                  <a:cubicBezTo>
                    <a:pt x="59" y="135"/>
                    <a:pt x="37" y="135"/>
                    <a:pt x="15" y="135"/>
                  </a:cubicBezTo>
                  <a:cubicBezTo>
                    <a:pt x="5" y="135"/>
                    <a:pt x="0" y="129"/>
                    <a:pt x="0" y="119"/>
                  </a:cubicBezTo>
                  <a:cubicBezTo>
                    <a:pt x="0" y="86"/>
                    <a:pt x="0" y="52"/>
                    <a:pt x="0" y="18"/>
                  </a:cubicBezTo>
                  <a:cubicBezTo>
                    <a:pt x="0" y="8"/>
                    <a:pt x="5" y="0"/>
                    <a:pt x="1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de-DE"/>
            </a:p>
          </p:txBody>
        </p:sp>
        <p:sp>
          <p:nvSpPr>
            <p:cNvPr id="25" name="Freeform 14">
              <a:extLst>
                <a:ext uri="{FF2B5EF4-FFF2-40B4-BE49-F238E27FC236}">
                  <a16:creationId xmlns:a16="http://schemas.microsoft.com/office/drawing/2014/main" id="{8F4B5ECA-02C6-46D8-AB11-D3A356CB4FBB}"/>
                </a:ext>
              </a:extLst>
            </p:cNvPr>
            <p:cNvSpPr>
              <a:spLocks noEditPoints="1"/>
            </p:cNvSpPr>
            <p:nvPr/>
          </p:nvSpPr>
          <p:spPr bwMode="auto">
            <a:xfrm>
              <a:off x="2749551" y="4406900"/>
              <a:ext cx="268288" cy="268288"/>
            </a:xfrm>
            <a:custGeom>
              <a:avLst/>
              <a:gdLst>
                <a:gd name="T0" fmla="*/ 97 w 97"/>
                <a:gd name="T1" fmla="*/ 49 h 97"/>
                <a:gd name="T2" fmla="*/ 48 w 97"/>
                <a:gd name="T3" fmla="*/ 97 h 97"/>
                <a:gd name="T4" fmla="*/ 0 w 97"/>
                <a:gd name="T5" fmla="*/ 48 h 97"/>
                <a:gd name="T6" fmla="*/ 48 w 97"/>
                <a:gd name="T7" fmla="*/ 0 h 97"/>
                <a:gd name="T8" fmla="*/ 97 w 97"/>
                <a:gd name="T9" fmla="*/ 49 h 97"/>
                <a:gd name="T10" fmla="*/ 48 w 97"/>
                <a:gd name="T11" fmla="*/ 85 h 97"/>
                <a:gd name="T12" fmla="*/ 85 w 97"/>
                <a:gd name="T13" fmla="*/ 49 h 97"/>
                <a:gd name="T14" fmla="*/ 49 w 97"/>
                <a:gd name="T15" fmla="*/ 12 h 97"/>
                <a:gd name="T16" fmla="*/ 12 w 97"/>
                <a:gd name="T17" fmla="*/ 48 h 97"/>
                <a:gd name="T18" fmla="*/ 48 w 97"/>
                <a:gd name="T19" fmla="*/ 8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97">
                  <a:moveTo>
                    <a:pt x="97" y="49"/>
                  </a:moveTo>
                  <a:cubicBezTo>
                    <a:pt x="97" y="75"/>
                    <a:pt x="75" y="97"/>
                    <a:pt x="48" y="97"/>
                  </a:cubicBezTo>
                  <a:cubicBezTo>
                    <a:pt x="22" y="97"/>
                    <a:pt x="0" y="75"/>
                    <a:pt x="0" y="48"/>
                  </a:cubicBezTo>
                  <a:cubicBezTo>
                    <a:pt x="0" y="22"/>
                    <a:pt x="22" y="0"/>
                    <a:pt x="48" y="0"/>
                  </a:cubicBezTo>
                  <a:cubicBezTo>
                    <a:pt x="75" y="0"/>
                    <a:pt x="97" y="22"/>
                    <a:pt x="97" y="49"/>
                  </a:cubicBezTo>
                  <a:close/>
                  <a:moveTo>
                    <a:pt x="48" y="85"/>
                  </a:moveTo>
                  <a:cubicBezTo>
                    <a:pt x="68" y="85"/>
                    <a:pt x="85" y="69"/>
                    <a:pt x="85" y="49"/>
                  </a:cubicBezTo>
                  <a:cubicBezTo>
                    <a:pt x="85" y="29"/>
                    <a:pt x="69" y="12"/>
                    <a:pt x="49" y="12"/>
                  </a:cubicBezTo>
                  <a:cubicBezTo>
                    <a:pt x="29" y="12"/>
                    <a:pt x="12" y="28"/>
                    <a:pt x="12" y="48"/>
                  </a:cubicBezTo>
                  <a:cubicBezTo>
                    <a:pt x="12" y="68"/>
                    <a:pt x="28" y="85"/>
                    <a:pt x="48"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de-DE"/>
            </a:p>
          </p:txBody>
        </p:sp>
        <p:sp>
          <p:nvSpPr>
            <p:cNvPr id="26" name="Freeform 15">
              <a:extLst>
                <a:ext uri="{FF2B5EF4-FFF2-40B4-BE49-F238E27FC236}">
                  <a16:creationId xmlns:a16="http://schemas.microsoft.com/office/drawing/2014/main" id="{969B65D7-D143-40B5-8404-ED8CB67C5FEE}"/>
                </a:ext>
              </a:extLst>
            </p:cNvPr>
            <p:cNvSpPr>
              <a:spLocks/>
            </p:cNvSpPr>
            <p:nvPr/>
          </p:nvSpPr>
          <p:spPr bwMode="auto">
            <a:xfrm>
              <a:off x="2749551" y="4340225"/>
              <a:ext cx="65088" cy="66675"/>
            </a:xfrm>
            <a:custGeom>
              <a:avLst/>
              <a:gdLst>
                <a:gd name="T0" fmla="*/ 24 w 24"/>
                <a:gd name="T1" fmla="*/ 0 h 24"/>
                <a:gd name="T2" fmla="*/ 24 w 24"/>
                <a:gd name="T3" fmla="*/ 22 h 24"/>
                <a:gd name="T4" fmla="*/ 22 w 24"/>
                <a:gd name="T5" fmla="*/ 24 h 24"/>
                <a:gd name="T6" fmla="*/ 2 w 24"/>
                <a:gd name="T7" fmla="*/ 24 h 24"/>
                <a:gd name="T8" fmla="*/ 0 w 24"/>
                <a:gd name="T9" fmla="*/ 22 h 24"/>
                <a:gd name="T10" fmla="*/ 0 w 24"/>
                <a:gd name="T11" fmla="*/ 0 h 24"/>
                <a:gd name="T12" fmla="*/ 24 w 24"/>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4" h="24">
                  <a:moveTo>
                    <a:pt x="24" y="0"/>
                  </a:moveTo>
                  <a:cubicBezTo>
                    <a:pt x="24" y="8"/>
                    <a:pt x="24" y="15"/>
                    <a:pt x="24" y="22"/>
                  </a:cubicBezTo>
                  <a:cubicBezTo>
                    <a:pt x="24" y="23"/>
                    <a:pt x="23" y="24"/>
                    <a:pt x="22" y="24"/>
                  </a:cubicBezTo>
                  <a:cubicBezTo>
                    <a:pt x="16" y="24"/>
                    <a:pt x="9" y="24"/>
                    <a:pt x="2" y="24"/>
                  </a:cubicBezTo>
                  <a:cubicBezTo>
                    <a:pt x="1" y="24"/>
                    <a:pt x="0" y="23"/>
                    <a:pt x="0" y="22"/>
                  </a:cubicBezTo>
                  <a:cubicBezTo>
                    <a:pt x="0" y="15"/>
                    <a:pt x="0" y="8"/>
                    <a:pt x="0" y="0"/>
                  </a:cubicBezTo>
                  <a:cubicBezTo>
                    <a:pt x="8" y="0"/>
                    <a:pt x="16" y="0"/>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de-DE"/>
            </a:p>
          </p:txBody>
        </p:sp>
        <p:sp>
          <p:nvSpPr>
            <p:cNvPr id="27" name="Freeform 16">
              <a:extLst>
                <a:ext uri="{FF2B5EF4-FFF2-40B4-BE49-F238E27FC236}">
                  <a16:creationId xmlns:a16="http://schemas.microsoft.com/office/drawing/2014/main" id="{2F0E249C-70F2-465A-AF0B-3CA40FB6C7F4}"/>
                </a:ext>
              </a:extLst>
            </p:cNvPr>
            <p:cNvSpPr>
              <a:spLocks/>
            </p:cNvSpPr>
            <p:nvPr/>
          </p:nvSpPr>
          <p:spPr bwMode="auto">
            <a:xfrm>
              <a:off x="2549526" y="4440238"/>
              <a:ext cx="66675" cy="66675"/>
            </a:xfrm>
            <a:custGeom>
              <a:avLst/>
              <a:gdLst>
                <a:gd name="T0" fmla="*/ 24 w 24"/>
                <a:gd name="T1" fmla="*/ 24 h 24"/>
                <a:gd name="T2" fmla="*/ 0 w 24"/>
                <a:gd name="T3" fmla="*/ 24 h 24"/>
                <a:gd name="T4" fmla="*/ 0 w 24"/>
                <a:gd name="T5" fmla="*/ 0 h 24"/>
                <a:gd name="T6" fmla="*/ 24 w 24"/>
                <a:gd name="T7" fmla="*/ 0 h 24"/>
                <a:gd name="T8" fmla="*/ 24 w 24"/>
                <a:gd name="T9" fmla="*/ 24 h 24"/>
              </a:gdLst>
              <a:ahLst/>
              <a:cxnLst>
                <a:cxn ang="0">
                  <a:pos x="T0" y="T1"/>
                </a:cxn>
                <a:cxn ang="0">
                  <a:pos x="T2" y="T3"/>
                </a:cxn>
                <a:cxn ang="0">
                  <a:pos x="T4" y="T5"/>
                </a:cxn>
                <a:cxn ang="0">
                  <a:pos x="T6" y="T7"/>
                </a:cxn>
                <a:cxn ang="0">
                  <a:pos x="T8" y="T9"/>
                </a:cxn>
              </a:cxnLst>
              <a:rect l="0" t="0" r="r" b="b"/>
              <a:pathLst>
                <a:path w="24" h="24">
                  <a:moveTo>
                    <a:pt x="24" y="24"/>
                  </a:moveTo>
                  <a:cubicBezTo>
                    <a:pt x="15" y="24"/>
                    <a:pt x="8" y="24"/>
                    <a:pt x="0" y="24"/>
                  </a:cubicBezTo>
                  <a:cubicBezTo>
                    <a:pt x="0" y="16"/>
                    <a:pt x="0" y="8"/>
                    <a:pt x="0" y="0"/>
                  </a:cubicBezTo>
                  <a:cubicBezTo>
                    <a:pt x="8" y="0"/>
                    <a:pt x="15" y="0"/>
                    <a:pt x="24" y="0"/>
                  </a:cubicBezTo>
                  <a:cubicBezTo>
                    <a:pt x="24" y="8"/>
                    <a:pt x="24" y="16"/>
                    <a:pt x="24"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de-DE"/>
            </a:p>
          </p:txBody>
        </p:sp>
        <p:sp>
          <p:nvSpPr>
            <p:cNvPr id="28" name="Freeform 17">
              <a:extLst>
                <a:ext uri="{FF2B5EF4-FFF2-40B4-BE49-F238E27FC236}">
                  <a16:creationId xmlns:a16="http://schemas.microsoft.com/office/drawing/2014/main" id="{0122D0D1-B0D3-41D4-9330-E77D68DB910B}"/>
                </a:ext>
              </a:extLst>
            </p:cNvPr>
            <p:cNvSpPr>
              <a:spLocks/>
            </p:cNvSpPr>
            <p:nvPr/>
          </p:nvSpPr>
          <p:spPr bwMode="auto">
            <a:xfrm>
              <a:off x="2649538" y="4440238"/>
              <a:ext cx="66675" cy="66675"/>
            </a:xfrm>
            <a:custGeom>
              <a:avLst/>
              <a:gdLst>
                <a:gd name="T0" fmla="*/ 24 w 24"/>
                <a:gd name="T1" fmla="*/ 24 h 24"/>
                <a:gd name="T2" fmla="*/ 0 w 24"/>
                <a:gd name="T3" fmla="*/ 24 h 24"/>
                <a:gd name="T4" fmla="*/ 0 w 24"/>
                <a:gd name="T5" fmla="*/ 0 h 24"/>
                <a:gd name="T6" fmla="*/ 24 w 24"/>
                <a:gd name="T7" fmla="*/ 0 h 24"/>
                <a:gd name="T8" fmla="*/ 24 w 24"/>
                <a:gd name="T9" fmla="*/ 24 h 24"/>
              </a:gdLst>
              <a:ahLst/>
              <a:cxnLst>
                <a:cxn ang="0">
                  <a:pos x="T0" y="T1"/>
                </a:cxn>
                <a:cxn ang="0">
                  <a:pos x="T2" y="T3"/>
                </a:cxn>
                <a:cxn ang="0">
                  <a:pos x="T4" y="T5"/>
                </a:cxn>
                <a:cxn ang="0">
                  <a:pos x="T6" y="T7"/>
                </a:cxn>
                <a:cxn ang="0">
                  <a:pos x="T8" y="T9"/>
                </a:cxn>
              </a:cxnLst>
              <a:rect l="0" t="0" r="r" b="b"/>
              <a:pathLst>
                <a:path w="24" h="24">
                  <a:moveTo>
                    <a:pt x="24" y="24"/>
                  </a:moveTo>
                  <a:cubicBezTo>
                    <a:pt x="16" y="24"/>
                    <a:pt x="8" y="24"/>
                    <a:pt x="0" y="24"/>
                  </a:cubicBezTo>
                  <a:cubicBezTo>
                    <a:pt x="0" y="16"/>
                    <a:pt x="0" y="8"/>
                    <a:pt x="0" y="0"/>
                  </a:cubicBezTo>
                  <a:cubicBezTo>
                    <a:pt x="8" y="0"/>
                    <a:pt x="16" y="0"/>
                    <a:pt x="24" y="0"/>
                  </a:cubicBezTo>
                  <a:cubicBezTo>
                    <a:pt x="24" y="8"/>
                    <a:pt x="24" y="16"/>
                    <a:pt x="24"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de-DE"/>
            </a:p>
          </p:txBody>
        </p:sp>
        <p:sp>
          <p:nvSpPr>
            <p:cNvPr id="29" name="Freeform 18">
              <a:extLst>
                <a:ext uri="{FF2B5EF4-FFF2-40B4-BE49-F238E27FC236}">
                  <a16:creationId xmlns:a16="http://schemas.microsoft.com/office/drawing/2014/main" id="{61CD73EC-BD2D-448F-AA64-5B1D934BF1CF}"/>
                </a:ext>
              </a:extLst>
            </p:cNvPr>
            <p:cNvSpPr>
              <a:spLocks/>
            </p:cNvSpPr>
            <p:nvPr/>
          </p:nvSpPr>
          <p:spPr bwMode="auto">
            <a:xfrm>
              <a:off x="2549526" y="4340225"/>
              <a:ext cx="63500" cy="66675"/>
            </a:xfrm>
            <a:custGeom>
              <a:avLst/>
              <a:gdLst>
                <a:gd name="T0" fmla="*/ 0 w 23"/>
                <a:gd name="T1" fmla="*/ 24 h 24"/>
                <a:gd name="T2" fmla="*/ 0 w 23"/>
                <a:gd name="T3" fmla="*/ 0 h 24"/>
                <a:gd name="T4" fmla="*/ 23 w 23"/>
                <a:gd name="T5" fmla="*/ 0 h 24"/>
                <a:gd name="T6" fmla="*/ 23 w 23"/>
                <a:gd name="T7" fmla="*/ 24 h 24"/>
                <a:gd name="T8" fmla="*/ 0 w 23"/>
                <a:gd name="T9" fmla="*/ 24 h 24"/>
              </a:gdLst>
              <a:ahLst/>
              <a:cxnLst>
                <a:cxn ang="0">
                  <a:pos x="T0" y="T1"/>
                </a:cxn>
                <a:cxn ang="0">
                  <a:pos x="T2" y="T3"/>
                </a:cxn>
                <a:cxn ang="0">
                  <a:pos x="T4" y="T5"/>
                </a:cxn>
                <a:cxn ang="0">
                  <a:pos x="T6" y="T7"/>
                </a:cxn>
                <a:cxn ang="0">
                  <a:pos x="T8" y="T9"/>
                </a:cxn>
              </a:cxnLst>
              <a:rect l="0" t="0" r="r" b="b"/>
              <a:pathLst>
                <a:path w="23" h="24">
                  <a:moveTo>
                    <a:pt x="0" y="24"/>
                  </a:moveTo>
                  <a:cubicBezTo>
                    <a:pt x="0" y="16"/>
                    <a:pt x="0" y="8"/>
                    <a:pt x="0" y="0"/>
                  </a:cubicBezTo>
                  <a:cubicBezTo>
                    <a:pt x="8" y="0"/>
                    <a:pt x="15" y="0"/>
                    <a:pt x="23" y="0"/>
                  </a:cubicBezTo>
                  <a:cubicBezTo>
                    <a:pt x="23" y="8"/>
                    <a:pt x="23" y="16"/>
                    <a:pt x="23" y="24"/>
                  </a:cubicBezTo>
                  <a:cubicBezTo>
                    <a:pt x="16" y="24"/>
                    <a:pt x="8" y="24"/>
                    <a:pt x="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de-DE"/>
            </a:p>
          </p:txBody>
        </p:sp>
        <p:sp>
          <p:nvSpPr>
            <p:cNvPr id="30" name="Freeform 19">
              <a:extLst>
                <a:ext uri="{FF2B5EF4-FFF2-40B4-BE49-F238E27FC236}">
                  <a16:creationId xmlns:a16="http://schemas.microsoft.com/office/drawing/2014/main" id="{04ABE7F5-ECF5-42F2-A219-2F4E4709F62A}"/>
                </a:ext>
              </a:extLst>
            </p:cNvPr>
            <p:cNvSpPr>
              <a:spLocks/>
            </p:cNvSpPr>
            <p:nvPr/>
          </p:nvSpPr>
          <p:spPr bwMode="auto">
            <a:xfrm>
              <a:off x="2649538" y="4340225"/>
              <a:ext cx="66675" cy="66675"/>
            </a:xfrm>
            <a:custGeom>
              <a:avLst/>
              <a:gdLst>
                <a:gd name="T0" fmla="*/ 24 w 24"/>
                <a:gd name="T1" fmla="*/ 0 h 24"/>
                <a:gd name="T2" fmla="*/ 24 w 24"/>
                <a:gd name="T3" fmla="*/ 24 h 24"/>
                <a:gd name="T4" fmla="*/ 0 w 24"/>
                <a:gd name="T5" fmla="*/ 24 h 24"/>
                <a:gd name="T6" fmla="*/ 0 w 24"/>
                <a:gd name="T7" fmla="*/ 0 h 24"/>
                <a:gd name="T8" fmla="*/ 24 w 24"/>
                <a:gd name="T9" fmla="*/ 0 h 24"/>
              </a:gdLst>
              <a:ahLst/>
              <a:cxnLst>
                <a:cxn ang="0">
                  <a:pos x="T0" y="T1"/>
                </a:cxn>
                <a:cxn ang="0">
                  <a:pos x="T2" y="T3"/>
                </a:cxn>
                <a:cxn ang="0">
                  <a:pos x="T4" y="T5"/>
                </a:cxn>
                <a:cxn ang="0">
                  <a:pos x="T6" y="T7"/>
                </a:cxn>
                <a:cxn ang="0">
                  <a:pos x="T8" y="T9"/>
                </a:cxn>
              </a:cxnLst>
              <a:rect l="0" t="0" r="r" b="b"/>
              <a:pathLst>
                <a:path w="24" h="24">
                  <a:moveTo>
                    <a:pt x="24" y="0"/>
                  </a:moveTo>
                  <a:cubicBezTo>
                    <a:pt x="24" y="8"/>
                    <a:pt x="24" y="16"/>
                    <a:pt x="24" y="24"/>
                  </a:cubicBezTo>
                  <a:cubicBezTo>
                    <a:pt x="16" y="24"/>
                    <a:pt x="8" y="24"/>
                    <a:pt x="0" y="24"/>
                  </a:cubicBezTo>
                  <a:cubicBezTo>
                    <a:pt x="0" y="16"/>
                    <a:pt x="0" y="8"/>
                    <a:pt x="0" y="0"/>
                  </a:cubicBezTo>
                  <a:cubicBezTo>
                    <a:pt x="8" y="0"/>
                    <a:pt x="16" y="0"/>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de-DE"/>
            </a:p>
          </p:txBody>
        </p:sp>
        <p:sp>
          <p:nvSpPr>
            <p:cNvPr id="31" name="Freeform 20">
              <a:extLst>
                <a:ext uri="{FF2B5EF4-FFF2-40B4-BE49-F238E27FC236}">
                  <a16:creationId xmlns:a16="http://schemas.microsoft.com/office/drawing/2014/main" id="{BFF3AE74-8A17-44B4-99A0-09D671D8438B}"/>
                </a:ext>
              </a:extLst>
            </p:cNvPr>
            <p:cNvSpPr>
              <a:spLocks/>
            </p:cNvSpPr>
            <p:nvPr/>
          </p:nvSpPr>
          <p:spPr bwMode="auto">
            <a:xfrm>
              <a:off x="2814638" y="4138613"/>
              <a:ext cx="36513" cy="98425"/>
            </a:xfrm>
            <a:custGeom>
              <a:avLst/>
              <a:gdLst>
                <a:gd name="T0" fmla="*/ 12 w 13"/>
                <a:gd name="T1" fmla="*/ 18 h 36"/>
                <a:gd name="T2" fmla="*/ 12 w 13"/>
                <a:gd name="T3" fmla="*/ 30 h 36"/>
                <a:gd name="T4" fmla="*/ 6 w 13"/>
                <a:gd name="T5" fmla="*/ 36 h 36"/>
                <a:gd name="T6" fmla="*/ 0 w 13"/>
                <a:gd name="T7" fmla="*/ 30 h 36"/>
                <a:gd name="T8" fmla="*/ 0 w 13"/>
                <a:gd name="T9" fmla="*/ 7 h 36"/>
                <a:gd name="T10" fmla="*/ 6 w 13"/>
                <a:gd name="T11" fmla="*/ 0 h 36"/>
                <a:gd name="T12" fmla="*/ 12 w 13"/>
                <a:gd name="T13" fmla="*/ 7 h 36"/>
                <a:gd name="T14" fmla="*/ 12 w 13"/>
                <a:gd name="T15" fmla="*/ 1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6">
                  <a:moveTo>
                    <a:pt x="12" y="18"/>
                  </a:moveTo>
                  <a:cubicBezTo>
                    <a:pt x="12" y="22"/>
                    <a:pt x="13" y="26"/>
                    <a:pt x="12" y="30"/>
                  </a:cubicBezTo>
                  <a:cubicBezTo>
                    <a:pt x="12" y="34"/>
                    <a:pt x="10" y="36"/>
                    <a:pt x="6" y="36"/>
                  </a:cubicBezTo>
                  <a:cubicBezTo>
                    <a:pt x="3" y="36"/>
                    <a:pt x="0" y="34"/>
                    <a:pt x="0" y="30"/>
                  </a:cubicBezTo>
                  <a:cubicBezTo>
                    <a:pt x="0" y="22"/>
                    <a:pt x="0" y="15"/>
                    <a:pt x="0" y="7"/>
                  </a:cubicBezTo>
                  <a:cubicBezTo>
                    <a:pt x="0" y="3"/>
                    <a:pt x="3" y="0"/>
                    <a:pt x="6" y="0"/>
                  </a:cubicBezTo>
                  <a:cubicBezTo>
                    <a:pt x="10" y="0"/>
                    <a:pt x="12" y="3"/>
                    <a:pt x="12" y="7"/>
                  </a:cubicBezTo>
                  <a:cubicBezTo>
                    <a:pt x="13" y="11"/>
                    <a:pt x="12" y="14"/>
                    <a:pt x="1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de-DE"/>
            </a:p>
          </p:txBody>
        </p:sp>
        <p:sp>
          <p:nvSpPr>
            <p:cNvPr id="32" name="Freeform 21">
              <a:extLst>
                <a:ext uri="{FF2B5EF4-FFF2-40B4-BE49-F238E27FC236}">
                  <a16:creationId xmlns:a16="http://schemas.microsoft.com/office/drawing/2014/main" id="{C0961629-7439-4A38-95ED-E463E964C023}"/>
                </a:ext>
              </a:extLst>
            </p:cNvPr>
            <p:cNvSpPr>
              <a:spLocks/>
            </p:cNvSpPr>
            <p:nvPr/>
          </p:nvSpPr>
          <p:spPr bwMode="auto">
            <a:xfrm>
              <a:off x="2546351" y="4138613"/>
              <a:ext cx="36513" cy="98425"/>
            </a:xfrm>
            <a:custGeom>
              <a:avLst/>
              <a:gdLst>
                <a:gd name="T0" fmla="*/ 1 w 13"/>
                <a:gd name="T1" fmla="*/ 18 h 36"/>
                <a:gd name="T2" fmla="*/ 1 w 13"/>
                <a:gd name="T3" fmla="*/ 6 h 36"/>
                <a:gd name="T4" fmla="*/ 6 w 13"/>
                <a:gd name="T5" fmla="*/ 0 h 36"/>
                <a:gd name="T6" fmla="*/ 12 w 13"/>
                <a:gd name="T7" fmla="*/ 6 h 36"/>
                <a:gd name="T8" fmla="*/ 12 w 13"/>
                <a:gd name="T9" fmla="*/ 30 h 36"/>
                <a:gd name="T10" fmla="*/ 6 w 13"/>
                <a:gd name="T11" fmla="*/ 36 h 36"/>
                <a:gd name="T12" fmla="*/ 1 w 13"/>
                <a:gd name="T13" fmla="*/ 30 h 36"/>
                <a:gd name="T14" fmla="*/ 1 w 13"/>
                <a:gd name="T15" fmla="*/ 1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6">
                  <a:moveTo>
                    <a:pt x="1" y="18"/>
                  </a:moveTo>
                  <a:cubicBezTo>
                    <a:pt x="1" y="14"/>
                    <a:pt x="0" y="10"/>
                    <a:pt x="1" y="6"/>
                  </a:cubicBezTo>
                  <a:cubicBezTo>
                    <a:pt x="1" y="3"/>
                    <a:pt x="3" y="0"/>
                    <a:pt x="6" y="0"/>
                  </a:cubicBezTo>
                  <a:cubicBezTo>
                    <a:pt x="10" y="0"/>
                    <a:pt x="12" y="3"/>
                    <a:pt x="12" y="6"/>
                  </a:cubicBezTo>
                  <a:cubicBezTo>
                    <a:pt x="13" y="14"/>
                    <a:pt x="13" y="22"/>
                    <a:pt x="12" y="30"/>
                  </a:cubicBezTo>
                  <a:cubicBezTo>
                    <a:pt x="12" y="34"/>
                    <a:pt x="10" y="36"/>
                    <a:pt x="6" y="36"/>
                  </a:cubicBezTo>
                  <a:cubicBezTo>
                    <a:pt x="3" y="36"/>
                    <a:pt x="1" y="34"/>
                    <a:pt x="1" y="30"/>
                  </a:cubicBezTo>
                  <a:cubicBezTo>
                    <a:pt x="0" y="26"/>
                    <a:pt x="0" y="22"/>
                    <a:pt x="1"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de-DE"/>
            </a:p>
          </p:txBody>
        </p:sp>
        <p:sp>
          <p:nvSpPr>
            <p:cNvPr id="33" name="Freeform 22">
              <a:extLst>
                <a:ext uri="{FF2B5EF4-FFF2-40B4-BE49-F238E27FC236}">
                  <a16:creationId xmlns:a16="http://schemas.microsoft.com/office/drawing/2014/main" id="{5DA6D666-C452-41BC-BADB-96D894F39ACD}"/>
                </a:ext>
              </a:extLst>
            </p:cNvPr>
            <p:cNvSpPr>
              <a:spLocks/>
            </p:cNvSpPr>
            <p:nvPr/>
          </p:nvSpPr>
          <p:spPr bwMode="auto">
            <a:xfrm>
              <a:off x="2847976" y="4473575"/>
              <a:ext cx="103188" cy="101600"/>
            </a:xfrm>
            <a:custGeom>
              <a:avLst/>
              <a:gdLst>
                <a:gd name="T0" fmla="*/ 12 w 37"/>
                <a:gd name="T1" fmla="*/ 24 h 37"/>
                <a:gd name="T2" fmla="*/ 30 w 37"/>
                <a:gd name="T3" fmla="*/ 24 h 37"/>
                <a:gd name="T4" fmla="*/ 37 w 37"/>
                <a:gd name="T5" fmla="*/ 29 h 37"/>
                <a:gd name="T6" fmla="*/ 31 w 37"/>
                <a:gd name="T7" fmla="*/ 37 h 37"/>
                <a:gd name="T8" fmla="*/ 6 w 37"/>
                <a:gd name="T9" fmla="*/ 37 h 37"/>
                <a:gd name="T10" fmla="*/ 0 w 37"/>
                <a:gd name="T11" fmla="*/ 30 h 37"/>
                <a:gd name="T12" fmla="*/ 0 w 37"/>
                <a:gd name="T13" fmla="*/ 7 h 37"/>
                <a:gd name="T14" fmla="*/ 7 w 37"/>
                <a:gd name="T15" fmla="*/ 0 h 37"/>
                <a:gd name="T16" fmla="*/ 12 w 37"/>
                <a:gd name="T17" fmla="*/ 7 h 37"/>
                <a:gd name="T18" fmla="*/ 12 w 37"/>
                <a:gd name="T19"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7">
                  <a:moveTo>
                    <a:pt x="12" y="24"/>
                  </a:moveTo>
                  <a:cubicBezTo>
                    <a:pt x="18" y="24"/>
                    <a:pt x="24" y="24"/>
                    <a:pt x="30" y="24"/>
                  </a:cubicBezTo>
                  <a:cubicBezTo>
                    <a:pt x="33" y="24"/>
                    <a:pt x="36" y="26"/>
                    <a:pt x="37" y="29"/>
                  </a:cubicBezTo>
                  <a:cubicBezTo>
                    <a:pt x="37" y="33"/>
                    <a:pt x="35" y="36"/>
                    <a:pt x="31" y="37"/>
                  </a:cubicBezTo>
                  <a:cubicBezTo>
                    <a:pt x="23" y="37"/>
                    <a:pt x="14" y="37"/>
                    <a:pt x="6" y="37"/>
                  </a:cubicBezTo>
                  <a:cubicBezTo>
                    <a:pt x="2" y="36"/>
                    <a:pt x="1" y="34"/>
                    <a:pt x="0" y="30"/>
                  </a:cubicBezTo>
                  <a:cubicBezTo>
                    <a:pt x="0" y="22"/>
                    <a:pt x="0" y="14"/>
                    <a:pt x="0" y="7"/>
                  </a:cubicBezTo>
                  <a:cubicBezTo>
                    <a:pt x="0" y="3"/>
                    <a:pt x="3" y="0"/>
                    <a:pt x="7" y="0"/>
                  </a:cubicBezTo>
                  <a:cubicBezTo>
                    <a:pt x="10" y="0"/>
                    <a:pt x="12" y="3"/>
                    <a:pt x="12" y="7"/>
                  </a:cubicBezTo>
                  <a:cubicBezTo>
                    <a:pt x="13" y="12"/>
                    <a:pt x="12" y="18"/>
                    <a:pt x="12"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de-DE"/>
            </a:p>
          </p:txBody>
        </p:sp>
      </p:grpSp>
      <p:sp>
        <p:nvSpPr>
          <p:cNvPr id="34" name="Textfeld 33">
            <a:extLst>
              <a:ext uri="{FF2B5EF4-FFF2-40B4-BE49-F238E27FC236}">
                <a16:creationId xmlns:a16="http://schemas.microsoft.com/office/drawing/2014/main" id="{9355A24F-D2B6-4368-A013-931068FCF699}"/>
              </a:ext>
            </a:extLst>
          </p:cNvPr>
          <p:cNvSpPr txBox="1"/>
          <p:nvPr/>
        </p:nvSpPr>
        <p:spPr>
          <a:xfrm>
            <a:off x="7014754" y="2373387"/>
            <a:ext cx="2106065" cy="300082"/>
          </a:xfrm>
          <a:prstGeom prst="rect">
            <a:avLst/>
          </a:prstGeom>
          <a:noFill/>
        </p:spPr>
        <p:txBody>
          <a:bodyPr vert="horz" wrap="square" rtlCol="0">
            <a:spAutoFit/>
          </a:bodyPr>
          <a:lstStyle/>
          <a:p>
            <a:pPr algn="ctr" fontAlgn="auto">
              <a:lnSpc>
                <a:spcPct val="100000"/>
              </a:lnSpc>
              <a:spcBef>
                <a:spcPts val="0"/>
              </a:spcBef>
              <a:spcAft>
                <a:spcPts val="0"/>
              </a:spcAft>
            </a:pPr>
            <a:r>
              <a:rPr lang="de-DE" sz="1350" b="1" dirty="0">
                <a:solidFill>
                  <a:srgbClr val="000000"/>
                </a:solidFill>
              </a:rPr>
              <a:t>Chronische Therapie</a:t>
            </a:r>
          </a:p>
        </p:txBody>
      </p:sp>
      <p:sp>
        <p:nvSpPr>
          <p:cNvPr id="106" name="Rechteck: abgerundete Ecken 105">
            <a:extLst>
              <a:ext uri="{FF2B5EF4-FFF2-40B4-BE49-F238E27FC236}">
                <a16:creationId xmlns:a16="http://schemas.microsoft.com/office/drawing/2014/main" id="{BF98BE40-4614-45EE-A05A-0E234CBA5C43}"/>
              </a:ext>
            </a:extLst>
          </p:cNvPr>
          <p:cNvSpPr/>
          <p:nvPr/>
        </p:nvSpPr>
        <p:spPr>
          <a:xfrm>
            <a:off x="6785989" y="4410852"/>
            <a:ext cx="2055913" cy="1080341"/>
          </a:xfrm>
          <a:prstGeom prst="roundRect">
            <a:avLst/>
          </a:prstGeom>
          <a:gradFill>
            <a:gsLst>
              <a:gs pos="0">
                <a:schemeClr val="bg1"/>
              </a:gs>
              <a:gs pos="98000">
                <a:schemeClr val="accent6">
                  <a:lumMod val="20000"/>
                  <a:lumOff val="80000"/>
                </a:schemeClr>
              </a:gs>
            </a:gsLst>
            <a:lin ang="5400000" scaled="1"/>
          </a:gra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200" b="1" dirty="0">
                <a:solidFill>
                  <a:schemeClr val="accent6"/>
                </a:solidFill>
                <a:latin typeface="Arial" panose="020B0604020202020204" pitchFamily="34" charset="0"/>
              </a:rPr>
              <a:t>Polystyrolsulfonate</a:t>
            </a:r>
          </a:p>
          <a:p>
            <a:pPr algn="ctr"/>
            <a:r>
              <a:rPr lang="de-DE" sz="750" b="1" dirty="0">
                <a:solidFill>
                  <a:schemeClr val="accent6"/>
                </a:solidFill>
                <a:latin typeface="Arial" panose="020B0604020202020204" pitchFamily="34" charset="0"/>
              </a:rPr>
              <a:t>(Elimination von K</a:t>
            </a:r>
            <a:r>
              <a:rPr lang="de-DE" sz="750" b="1" baseline="30000" dirty="0">
                <a:solidFill>
                  <a:schemeClr val="accent6"/>
                </a:solidFill>
                <a:latin typeface="Arial" panose="020B0604020202020204" pitchFamily="34" charset="0"/>
              </a:rPr>
              <a:t>+</a:t>
            </a:r>
            <a:r>
              <a:rPr lang="de-DE" sz="750" b="1" dirty="0">
                <a:solidFill>
                  <a:schemeClr val="accent6"/>
                </a:solidFill>
                <a:latin typeface="Arial" panose="020B0604020202020204" pitchFamily="34" charset="0"/>
              </a:rPr>
              <a:t>)</a:t>
            </a:r>
          </a:p>
          <a:p>
            <a:pPr algn="ctr"/>
            <a:endParaRPr lang="de-DE" sz="1200" b="1" dirty="0">
              <a:solidFill>
                <a:schemeClr val="accent6"/>
              </a:solidFill>
              <a:latin typeface="Arial" panose="020B0604020202020204" pitchFamily="34" charset="0"/>
            </a:endParaRPr>
          </a:p>
        </p:txBody>
      </p:sp>
      <p:sp>
        <p:nvSpPr>
          <p:cNvPr id="107" name="Textfeld 106">
            <a:extLst>
              <a:ext uri="{FF2B5EF4-FFF2-40B4-BE49-F238E27FC236}">
                <a16:creationId xmlns:a16="http://schemas.microsoft.com/office/drawing/2014/main" id="{E8E38E30-F05D-4113-BB21-3323353691B4}"/>
              </a:ext>
            </a:extLst>
          </p:cNvPr>
          <p:cNvSpPr txBox="1"/>
          <p:nvPr/>
        </p:nvSpPr>
        <p:spPr>
          <a:xfrm>
            <a:off x="6946516" y="5070576"/>
            <a:ext cx="1771598" cy="369332"/>
          </a:xfrm>
          <a:prstGeom prst="rect">
            <a:avLst/>
          </a:prstGeom>
          <a:noFill/>
        </p:spPr>
        <p:txBody>
          <a:bodyPr vert="horz" wrap="square" rtlCol="0">
            <a:spAutoFit/>
          </a:bodyPr>
          <a:lstStyle/>
          <a:p>
            <a:pPr marL="128588" indent="-128588" fontAlgn="auto">
              <a:lnSpc>
                <a:spcPct val="100000"/>
              </a:lnSpc>
              <a:spcBef>
                <a:spcPts val="0"/>
              </a:spcBef>
              <a:spcAft>
                <a:spcPts val="0"/>
              </a:spcAft>
              <a:buFont typeface="Arial" panose="020B0604020202020204" pitchFamily="34" charset="0"/>
              <a:buChar char="•"/>
            </a:pPr>
            <a:r>
              <a:rPr lang="de-DE" sz="900" dirty="0">
                <a:solidFill>
                  <a:schemeClr val="accent6"/>
                </a:solidFill>
              </a:rPr>
              <a:t>Wirkeintritt nach &gt;4 h mit Maximum nach 1-5 Tagen</a:t>
            </a:r>
          </a:p>
        </p:txBody>
      </p:sp>
      <p:grpSp>
        <p:nvGrpSpPr>
          <p:cNvPr id="108" name="Group 331">
            <a:extLst>
              <a:ext uri="{FF2B5EF4-FFF2-40B4-BE49-F238E27FC236}">
                <a16:creationId xmlns:a16="http://schemas.microsoft.com/office/drawing/2014/main" id="{59E20153-73F0-4DE2-A6F0-0C3500BFA025}"/>
              </a:ext>
            </a:extLst>
          </p:cNvPr>
          <p:cNvGrpSpPr>
            <a:grpSpLocks noChangeAspect="1"/>
          </p:cNvGrpSpPr>
          <p:nvPr/>
        </p:nvGrpSpPr>
        <p:grpSpPr bwMode="auto">
          <a:xfrm>
            <a:off x="7796281" y="4867102"/>
            <a:ext cx="208149" cy="182868"/>
            <a:chOff x="5004" y="3616"/>
            <a:chExt cx="494" cy="434"/>
          </a:xfrm>
          <a:solidFill>
            <a:schemeClr val="accent3">
              <a:lumMod val="50000"/>
            </a:schemeClr>
          </a:solidFill>
        </p:grpSpPr>
        <p:sp>
          <p:nvSpPr>
            <p:cNvPr id="109" name="Freeform 332">
              <a:extLst>
                <a:ext uri="{FF2B5EF4-FFF2-40B4-BE49-F238E27FC236}">
                  <a16:creationId xmlns:a16="http://schemas.microsoft.com/office/drawing/2014/main" id="{F831B347-3FF1-46AA-A62A-512170E12CDF}"/>
                </a:ext>
              </a:extLst>
            </p:cNvPr>
            <p:cNvSpPr>
              <a:spLocks/>
            </p:cNvSpPr>
            <p:nvPr/>
          </p:nvSpPr>
          <p:spPr bwMode="auto">
            <a:xfrm>
              <a:off x="5203" y="3616"/>
              <a:ext cx="295" cy="434"/>
            </a:xfrm>
            <a:custGeom>
              <a:avLst/>
              <a:gdLst>
                <a:gd name="T0" fmla="*/ 7 w 201"/>
                <a:gd name="T1" fmla="*/ 257 h 296"/>
                <a:gd name="T2" fmla="*/ 74 w 201"/>
                <a:gd name="T3" fmla="*/ 265 h 296"/>
                <a:gd name="T4" fmla="*/ 169 w 201"/>
                <a:gd name="T5" fmla="*/ 170 h 296"/>
                <a:gd name="T6" fmla="*/ 107 w 201"/>
                <a:gd name="T7" fmla="*/ 48 h 296"/>
                <a:gd name="T8" fmla="*/ 18 w 201"/>
                <a:gd name="T9" fmla="*/ 42 h 296"/>
                <a:gd name="T10" fmla="*/ 10 w 201"/>
                <a:gd name="T11" fmla="*/ 38 h 296"/>
                <a:gd name="T12" fmla="*/ 22 w 201"/>
                <a:gd name="T13" fmla="*/ 18 h 296"/>
                <a:gd name="T14" fmla="*/ 188 w 201"/>
                <a:gd name="T15" fmla="*/ 118 h 296"/>
                <a:gd name="T16" fmla="*/ 146 w 201"/>
                <a:gd name="T17" fmla="*/ 253 h 296"/>
                <a:gd name="T18" fmla="*/ 7 w 201"/>
                <a:gd name="T19" fmla="*/ 280 h 296"/>
                <a:gd name="T20" fmla="*/ 2 w 201"/>
                <a:gd name="T21" fmla="*/ 267 h 296"/>
                <a:gd name="T22" fmla="*/ 2 w 201"/>
                <a:gd name="T23" fmla="*/ 267 h 296"/>
                <a:gd name="T24" fmla="*/ 7 w 201"/>
                <a:gd name="T25" fmla="*/ 25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1" h="296">
                  <a:moveTo>
                    <a:pt x="7" y="257"/>
                  </a:moveTo>
                  <a:cubicBezTo>
                    <a:pt x="29" y="263"/>
                    <a:pt x="51" y="268"/>
                    <a:pt x="74" y="265"/>
                  </a:cubicBezTo>
                  <a:cubicBezTo>
                    <a:pt x="121" y="258"/>
                    <a:pt x="163" y="217"/>
                    <a:pt x="169" y="170"/>
                  </a:cubicBezTo>
                  <a:cubicBezTo>
                    <a:pt x="177" y="119"/>
                    <a:pt x="152" y="70"/>
                    <a:pt x="107" y="48"/>
                  </a:cubicBezTo>
                  <a:cubicBezTo>
                    <a:pt x="78" y="34"/>
                    <a:pt x="49" y="32"/>
                    <a:pt x="18" y="42"/>
                  </a:cubicBezTo>
                  <a:cubicBezTo>
                    <a:pt x="13" y="43"/>
                    <a:pt x="12" y="42"/>
                    <a:pt x="10" y="38"/>
                  </a:cubicBezTo>
                  <a:cubicBezTo>
                    <a:pt x="5" y="22"/>
                    <a:pt x="5" y="22"/>
                    <a:pt x="22" y="18"/>
                  </a:cubicBezTo>
                  <a:cubicBezTo>
                    <a:pt x="95" y="0"/>
                    <a:pt x="171" y="44"/>
                    <a:pt x="188" y="118"/>
                  </a:cubicBezTo>
                  <a:cubicBezTo>
                    <a:pt x="201" y="170"/>
                    <a:pt x="187" y="217"/>
                    <a:pt x="146" y="253"/>
                  </a:cubicBezTo>
                  <a:cubicBezTo>
                    <a:pt x="106" y="289"/>
                    <a:pt x="58" y="296"/>
                    <a:pt x="7" y="280"/>
                  </a:cubicBezTo>
                  <a:cubicBezTo>
                    <a:pt x="0" y="278"/>
                    <a:pt x="1" y="273"/>
                    <a:pt x="2" y="267"/>
                  </a:cubicBezTo>
                  <a:cubicBezTo>
                    <a:pt x="3" y="264"/>
                    <a:pt x="2" y="269"/>
                    <a:pt x="2" y="267"/>
                  </a:cubicBezTo>
                  <a:cubicBezTo>
                    <a:pt x="3" y="263"/>
                    <a:pt x="3" y="257"/>
                    <a:pt x="7" y="2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de-DE">
                <a:solidFill>
                  <a:schemeClr val="accent6"/>
                </a:solidFill>
              </a:endParaRPr>
            </a:p>
          </p:txBody>
        </p:sp>
        <p:sp>
          <p:nvSpPr>
            <p:cNvPr id="110" name="Freeform 333">
              <a:extLst>
                <a:ext uri="{FF2B5EF4-FFF2-40B4-BE49-F238E27FC236}">
                  <a16:creationId xmlns:a16="http://schemas.microsoft.com/office/drawing/2014/main" id="{05F82BA3-3799-4BE0-93D4-8574AE7F8304}"/>
                </a:ext>
              </a:extLst>
            </p:cNvPr>
            <p:cNvSpPr>
              <a:spLocks/>
            </p:cNvSpPr>
            <p:nvPr/>
          </p:nvSpPr>
          <p:spPr bwMode="auto">
            <a:xfrm>
              <a:off x="5253" y="3738"/>
              <a:ext cx="135" cy="209"/>
            </a:xfrm>
            <a:custGeom>
              <a:avLst/>
              <a:gdLst>
                <a:gd name="T0" fmla="*/ 0 w 92"/>
                <a:gd name="T1" fmla="*/ 69 h 143"/>
                <a:gd name="T2" fmla="*/ 7 w 92"/>
                <a:gd name="T3" fmla="*/ 53 h 143"/>
                <a:gd name="T4" fmla="*/ 51 w 92"/>
                <a:gd name="T5" fmla="*/ 6 h 143"/>
                <a:gd name="T6" fmla="*/ 54 w 92"/>
                <a:gd name="T7" fmla="*/ 3 h 143"/>
                <a:gd name="T8" fmla="*/ 66 w 92"/>
                <a:gd name="T9" fmla="*/ 3 h 143"/>
                <a:gd name="T10" fmla="*/ 67 w 92"/>
                <a:gd name="T11" fmla="*/ 14 h 143"/>
                <a:gd name="T12" fmla="*/ 43 w 92"/>
                <a:gd name="T13" fmla="*/ 60 h 143"/>
                <a:gd name="T14" fmla="*/ 44 w 92"/>
                <a:gd name="T15" fmla="*/ 75 h 143"/>
                <a:gd name="T16" fmla="*/ 84 w 92"/>
                <a:gd name="T17" fmla="*/ 123 h 143"/>
                <a:gd name="T18" fmla="*/ 89 w 92"/>
                <a:gd name="T19" fmla="*/ 131 h 143"/>
                <a:gd name="T20" fmla="*/ 87 w 92"/>
                <a:gd name="T21" fmla="*/ 140 h 143"/>
                <a:gd name="T22" fmla="*/ 77 w 92"/>
                <a:gd name="T23" fmla="*/ 140 h 143"/>
                <a:gd name="T24" fmla="*/ 6 w 92"/>
                <a:gd name="T25" fmla="*/ 83 h 143"/>
                <a:gd name="T26" fmla="*/ 0 w 92"/>
                <a:gd name="T27" fmla="*/ 69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43">
                  <a:moveTo>
                    <a:pt x="0" y="69"/>
                  </a:moveTo>
                  <a:cubicBezTo>
                    <a:pt x="0" y="62"/>
                    <a:pt x="2" y="57"/>
                    <a:pt x="7" y="53"/>
                  </a:cubicBezTo>
                  <a:cubicBezTo>
                    <a:pt x="21" y="37"/>
                    <a:pt x="36" y="22"/>
                    <a:pt x="51" y="6"/>
                  </a:cubicBezTo>
                  <a:cubicBezTo>
                    <a:pt x="52" y="5"/>
                    <a:pt x="53" y="4"/>
                    <a:pt x="54" y="3"/>
                  </a:cubicBezTo>
                  <a:cubicBezTo>
                    <a:pt x="58" y="0"/>
                    <a:pt x="62" y="0"/>
                    <a:pt x="66" y="3"/>
                  </a:cubicBezTo>
                  <a:cubicBezTo>
                    <a:pt x="70" y="6"/>
                    <a:pt x="69" y="10"/>
                    <a:pt x="67" y="14"/>
                  </a:cubicBezTo>
                  <a:cubicBezTo>
                    <a:pt x="59" y="29"/>
                    <a:pt x="51" y="45"/>
                    <a:pt x="43" y="60"/>
                  </a:cubicBezTo>
                  <a:cubicBezTo>
                    <a:pt x="39" y="66"/>
                    <a:pt x="39" y="69"/>
                    <a:pt x="44" y="75"/>
                  </a:cubicBezTo>
                  <a:cubicBezTo>
                    <a:pt x="58" y="91"/>
                    <a:pt x="71" y="107"/>
                    <a:pt x="84" y="123"/>
                  </a:cubicBezTo>
                  <a:cubicBezTo>
                    <a:pt x="86" y="126"/>
                    <a:pt x="87" y="128"/>
                    <a:pt x="89" y="131"/>
                  </a:cubicBezTo>
                  <a:cubicBezTo>
                    <a:pt x="92" y="135"/>
                    <a:pt x="90" y="138"/>
                    <a:pt x="87" y="140"/>
                  </a:cubicBezTo>
                  <a:cubicBezTo>
                    <a:pt x="84" y="143"/>
                    <a:pt x="80" y="143"/>
                    <a:pt x="77" y="140"/>
                  </a:cubicBezTo>
                  <a:cubicBezTo>
                    <a:pt x="53" y="121"/>
                    <a:pt x="30" y="102"/>
                    <a:pt x="6" y="83"/>
                  </a:cubicBezTo>
                  <a:cubicBezTo>
                    <a:pt x="2" y="79"/>
                    <a:pt x="0" y="74"/>
                    <a:pt x="0"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de-DE">
                <a:solidFill>
                  <a:schemeClr val="accent6"/>
                </a:solidFill>
              </a:endParaRPr>
            </a:p>
          </p:txBody>
        </p:sp>
        <p:sp>
          <p:nvSpPr>
            <p:cNvPr id="111" name="Freeform 334">
              <a:extLst>
                <a:ext uri="{FF2B5EF4-FFF2-40B4-BE49-F238E27FC236}">
                  <a16:creationId xmlns:a16="http://schemas.microsoft.com/office/drawing/2014/main" id="{2F46958B-677D-464C-B9FC-79BB13E381D0}"/>
                </a:ext>
              </a:extLst>
            </p:cNvPr>
            <p:cNvSpPr>
              <a:spLocks/>
            </p:cNvSpPr>
            <p:nvPr/>
          </p:nvSpPr>
          <p:spPr bwMode="auto">
            <a:xfrm>
              <a:off x="5390" y="3818"/>
              <a:ext cx="38" cy="39"/>
            </a:xfrm>
            <a:custGeom>
              <a:avLst/>
              <a:gdLst>
                <a:gd name="T0" fmla="*/ 13 w 26"/>
                <a:gd name="T1" fmla="*/ 0 h 26"/>
                <a:gd name="T2" fmla="*/ 26 w 26"/>
                <a:gd name="T3" fmla="*/ 13 h 26"/>
                <a:gd name="T4" fmla="*/ 13 w 26"/>
                <a:gd name="T5" fmla="*/ 26 h 26"/>
                <a:gd name="T6" fmla="*/ 0 w 26"/>
                <a:gd name="T7" fmla="*/ 13 h 26"/>
                <a:gd name="T8" fmla="*/ 13 w 26"/>
                <a:gd name="T9" fmla="*/ 0 h 26"/>
              </a:gdLst>
              <a:ahLst/>
              <a:cxnLst>
                <a:cxn ang="0">
                  <a:pos x="T0" y="T1"/>
                </a:cxn>
                <a:cxn ang="0">
                  <a:pos x="T2" y="T3"/>
                </a:cxn>
                <a:cxn ang="0">
                  <a:pos x="T4" y="T5"/>
                </a:cxn>
                <a:cxn ang="0">
                  <a:pos x="T6" y="T7"/>
                </a:cxn>
                <a:cxn ang="0">
                  <a:pos x="T8" y="T9"/>
                </a:cxn>
              </a:cxnLst>
              <a:rect l="0" t="0" r="r" b="b"/>
              <a:pathLst>
                <a:path w="26" h="26">
                  <a:moveTo>
                    <a:pt x="13" y="0"/>
                  </a:moveTo>
                  <a:cubicBezTo>
                    <a:pt x="20" y="0"/>
                    <a:pt x="25" y="6"/>
                    <a:pt x="26" y="13"/>
                  </a:cubicBezTo>
                  <a:cubicBezTo>
                    <a:pt x="26" y="20"/>
                    <a:pt x="20" y="26"/>
                    <a:pt x="13" y="26"/>
                  </a:cubicBezTo>
                  <a:cubicBezTo>
                    <a:pt x="6" y="26"/>
                    <a:pt x="0" y="21"/>
                    <a:pt x="0" y="13"/>
                  </a:cubicBezTo>
                  <a:cubicBezTo>
                    <a:pt x="0" y="6"/>
                    <a:pt x="5"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de-DE">
                <a:solidFill>
                  <a:schemeClr val="accent6"/>
                </a:solidFill>
              </a:endParaRPr>
            </a:p>
          </p:txBody>
        </p:sp>
        <p:sp>
          <p:nvSpPr>
            <p:cNvPr id="112" name="Freeform 335">
              <a:extLst>
                <a:ext uri="{FF2B5EF4-FFF2-40B4-BE49-F238E27FC236}">
                  <a16:creationId xmlns:a16="http://schemas.microsoft.com/office/drawing/2014/main" id="{78798137-3E79-4FCC-9D5F-994A777EABAA}"/>
                </a:ext>
              </a:extLst>
            </p:cNvPr>
            <p:cNvSpPr>
              <a:spLocks/>
            </p:cNvSpPr>
            <p:nvPr/>
          </p:nvSpPr>
          <p:spPr bwMode="auto">
            <a:xfrm>
              <a:off x="5259" y="3949"/>
              <a:ext cx="38" cy="38"/>
            </a:xfrm>
            <a:custGeom>
              <a:avLst/>
              <a:gdLst>
                <a:gd name="T0" fmla="*/ 25 w 26"/>
                <a:gd name="T1" fmla="*/ 13 h 26"/>
                <a:gd name="T2" fmla="*/ 13 w 26"/>
                <a:gd name="T3" fmla="*/ 26 h 26"/>
                <a:gd name="T4" fmla="*/ 0 w 26"/>
                <a:gd name="T5" fmla="*/ 13 h 26"/>
                <a:gd name="T6" fmla="*/ 13 w 26"/>
                <a:gd name="T7" fmla="*/ 0 h 26"/>
                <a:gd name="T8" fmla="*/ 25 w 26"/>
                <a:gd name="T9" fmla="*/ 13 h 26"/>
              </a:gdLst>
              <a:ahLst/>
              <a:cxnLst>
                <a:cxn ang="0">
                  <a:pos x="T0" y="T1"/>
                </a:cxn>
                <a:cxn ang="0">
                  <a:pos x="T2" y="T3"/>
                </a:cxn>
                <a:cxn ang="0">
                  <a:pos x="T4" y="T5"/>
                </a:cxn>
                <a:cxn ang="0">
                  <a:pos x="T6" y="T7"/>
                </a:cxn>
                <a:cxn ang="0">
                  <a:pos x="T8" y="T9"/>
                </a:cxn>
              </a:cxnLst>
              <a:rect l="0" t="0" r="r" b="b"/>
              <a:pathLst>
                <a:path w="26" h="26">
                  <a:moveTo>
                    <a:pt x="25" y="13"/>
                  </a:moveTo>
                  <a:cubicBezTo>
                    <a:pt x="25" y="20"/>
                    <a:pt x="19" y="26"/>
                    <a:pt x="13" y="26"/>
                  </a:cubicBezTo>
                  <a:cubicBezTo>
                    <a:pt x="6" y="26"/>
                    <a:pt x="0" y="20"/>
                    <a:pt x="0" y="13"/>
                  </a:cubicBezTo>
                  <a:cubicBezTo>
                    <a:pt x="0" y="6"/>
                    <a:pt x="6" y="0"/>
                    <a:pt x="13" y="0"/>
                  </a:cubicBezTo>
                  <a:cubicBezTo>
                    <a:pt x="20" y="0"/>
                    <a:pt x="26" y="6"/>
                    <a:pt x="2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de-DE">
                <a:solidFill>
                  <a:schemeClr val="accent6"/>
                </a:solidFill>
              </a:endParaRPr>
            </a:p>
          </p:txBody>
        </p:sp>
        <p:sp>
          <p:nvSpPr>
            <p:cNvPr id="113" name="Freeform 336">
              <a:extLst>
                <a:ext uri="{FF2B5EF4-FFF2-40B4-BE49-F238E27FC236}">
                  <a16:creationId xmlns:a16="http://schemas.microsoft.com/office/drawing/2014/main" id="{FA4FB946-0775-4F67-B36F-0B2BE9539FB6}"/>
                </a:ext>
              </a:extLst>
            </p:cNvPr>
            <p:cNvSpPr>
              <a:spLocks/>
            </p:cNvSpPr>
            <p:nvPr/>
          </p:nvSpPr>
          <p:spPr bwMode="auto">
            <a:xfrm>
              <a:off x="5259" y="3688"/>
              <a:ext cx="38" cy="38"/>
            </a:xfrm>
            <a:custGeom>
              <a:avLst/>
              <a:gdLst>
                <a:gd name="T0" fmla="*/ 25 w 26"/>
                <a:gd name="T1" fmla="*/ 13 h 26"/>
                <a:gd name="T2" fmla="*/ 12 w 26"/>
                <a:gd name="T3" fmla="*/ 26 h 26"/>
                <a:gd name="T4" fmla="*/ 0 w 26"/>
                <a:gd name="T5" fmla="*/ 13 h 26"/>
                <a:gd name="T6" fmla="*/ 13 w 26"/>
                <a:gd name="T7" fmla="*/ 0 h 26"/>
                <a:gd name="T8" fmla="*/ 25 w 26"/>
                <a:gd name="T9" fmla="*/ 13 h 26"/>
              </a:gdLst>
              <a:ahLst/>
              <a:cxnLst>
                <a:cxn ang="0">
                  <a:pos x="T0" y="T1"/>
                </a:cxn>
                <a:cxn ang="0">
                  <a:pos x="T2" y="T3"/>
                </a:cxn>
                <a:cxn ang="0">
                  <a:pos x="T4" y="T5"/>
                </a:cxn>
                <a:cxn ang="0">
                  <a:pos x="T6" y="T7"/>
                </a:cxn>
                <a:cxn ang="0">
                  <a:pos x="T8" y="T9"/>
                </a:cxn>
              </a:cxnLst>
              <a:rect l="0" t="0" r="r" b="b"/>
              <a:pathLst>
                <a:path w="26" h="26">
                  <a:moveTo>
                    <a:pt x="25" y="13"/>
                  </a:moveTo>
                  <a:cubicBezTo>
                    <a:pt x="25" y="21"/>
                    <a:pt x="19" y="26"/>
                    <a:pt x="12" y="26"/>
                  </a:cubicBezTo>
                  <a:cubicBezTo>
                    <a:pt x="5" y="26"/>
                    <a:pt x="0" y="20"/>
                    <a:pt x="0" y="13"/>
                  </a:cubicBezTo>
                  <a:cubicBezTo>
                    <a:pt x="0" y="6"/>
                    <a:pt x="6" y="0"/>
                    <a:pt x="13" y="0"/>
                  </a:cubicBezTo>
                  <a:cubicBezTo>
                    <a:pt x="20" y="1"/>
                    <a:pt x="26" y="6"/>
                    <a:pt x="2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de-DE">
                <a:solidFill>
                  <a:schemeClr val="accent6"/>
                </a:solidFill>
              </a:endParaRPr>
            </a:p>
          </p:txBody>
        </p:sp>
        <p:sp>
          <p:nvSpPr>
            <p:cNvPr id="114" name="Freeform 337">
              <a:extLst>
                <a:ext uri="{FF2B5EF4-FFF2-40B4-BE49-F238E27FC236}">
                  <a16:creationId xmlns:a16="http://schemas.microsoft.com/office/drawing/2014/main" id="{7B758BF4-3E2D-41ED-B46C-7DAFD2C97DB1}"/>
                </a:ext>
              </a:extLst>
            </p:cNvPr>
            <p:cNvSpPr>
              <a:spLocks/>
            </p:cNvSpPr>
            <p:nvPr/>
          </p:nvSpPr>
          <p:spPr bwMode="auto">
            <a:xfrm>
              <a:off x="5004" y="3675"/>
              <a:ext cx="195" cy="327"/>
            </a:xfrm>
            <a:custGeom>
              <a:avLst/>
              <a:gdLst>
                <a:gd name="T0" fmla="*/ 126 w 133"/>
                <a:gd name="T1" fmla="*/ 223 h 223"/>
                <a:gd name="T2" fmla="*/ 62 w 133"/>
                <a:gd name="T3" fmla="*/ 37 h 223"/>
                <a:gd name="T4" fmla="*/ 39 w 133"/>
                <a:gd name="T5" fmla="*/ 22 h 223"/>
                <a:gd name="T6" fmla="*/ 131 w 133"/>
                <a:gd name="T7" fmla="*/ 0 h 223"/>
                <a:gd name="T8" fmla="*/ 133 w 133"/>
                <a:gd name="T9" fmla="*/ 83 h 223"/>
                <a:gd name="T10" fmla="*/ 107 w 133"/>
                <a:gd name="T11" fmla="*/ 66 h 223"/>
                <a:gd name="T12" fmla="*/ 126 w 133"/>
                <a:gd name="T13" fmla="*/ 223 h 223"/>
              </a:gdLst>
              <a:ahLst/>
              <a:cxnLst>
                <a:cxn ang="0">
                  <a:pos x="T0" y="T1"/>
                </a:cxn>
                <a:cxn ang="0">
                  <a:pos x="T2" y="T3"/>
                </a:cxn>
                <a:cxn ang="0">
                  <a:pos x="T4" y="T5"/>
                </a:cxn>
                <a:cxn ang="0">
                  <a:pos x="T6" y="T7"/>
                </a:cxn>
                <a:cxn ang="0">
                  <a:pos x="T8" y="T9"/>
                </a:cxn>
                <a:cxn ang="0">
                  <a:pos x="T10" y="T11"/>
                </a:cxn>
                <a:cxn ang="0">
                  <a:pos x="T12" y="T13"/>
                </a:cxn>
              </a:cxnLst>
              <a:rect l="0" t="0" r="r" b="b"/>
              <a:pathLst>
                <a:path w="133" h="223">
                  <a:moveTo>
                    <a:pt x="126" y="223"/>
                  </a:moveTo>
                  <a:cubicBezTo>
                    <a:pt x="126" y="223"/>
                    <a:pt x="0" y="166"/>
                    <a:pt x="62" y="37"/>
                  </a:cubicBezTo>
                  <a:cubicBezTo>
                    <a:pt x="39" y="22"/>
                    <a:pt x="39" y="22"/>
                    <a:pt x="39" y="22"/>
                  </a:cubicBezTo>
                  <a:cubicBezTo>
                    <a:pt x="131" y="0"/>
                    <a:pt x="131" y="0"/>
                    <a:pt x="131" y="0"/>
                  </a:cubicBezTo>
                  <a:cubicBezTo>
                    <a:pt x="133" y="83"/>
                    <a:pt x="133" y="83"/>
                    <a:pt x="133" y="83"/>
                  </a:cubicBezTo>
                  <a:cubicBezTo>
                    <a:pt x="107" y="66"/>
                    <a:pt x="107" y="66"/>
                    <a:pt x="107" y="66"/>
                  </a:cubicBezTo>
                  <a:cubicBezTo>
                    <a:pt x="107" y="66"/>
                    <a:pt x="64" y="112"/>
                    <a:pt x="126" y="2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de-DE">
                <a:solidFill>
                  <a:schemeClr val="accent6"/>
                </a:solidFill>
              </a:endParaRPr>
            </a:p>
          </p:txBody>
        </p:sp>
      </p:grpSp>
      <p:sp>
        <p:nvSpPr>
          <p:cNvPr id="115" name="Rechteck: abgerundete Ecken 114">
            <a:extLst>
              <a:ext uri="{FF2B5EF4-FFF2-40B4-BE49-F238E27FC236}">
                <a16:creationId xmlns:a16="http://schemas.microsoft.com/office/drawing/2014/main" id="{5AD942C5-48E8-4781-8C8B-07A385E0FBD2}"/>
              </a:ext>
            </a:extLst>
          </p:cNvPr>
          <p:cNvSpPr/>
          <p:nvPr/>
        </p:nvSpPr>
        <p:spPr>
          <a:xfrm>
            <a:off x="8233835" y="3091031"/>
            <a:ext cx="1717681" cy="1080341"/>
          </a:xfrm>
          <a:prstGeom prst="roundRect">
            <a:avLst/>
          </a:prstGeom>
          <a:solidFill>
            <a:srgbClr val="92D05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200" b="1" dirty="0">
                <a:solidFill>
                  <a:schemeClr val="accent6"/>
                </a:solidFill>
                <a:latin typeface="Arial" panose="020B0604020202020204" pitchFamily="34" charset="0"/>
              </a:rPr>
              <a:t>Patiromer</a:t>
            </a:r>
          </a:p>
          <a:p>
            <a:pPr algn="ctr"/>
            <a:r>
              <a:rPr lang="de-DE" sz="750" b="1" dirty="0">
                <a:solidFill>
                  <a:schemeClr val="accent6"/>
                </a:solidFill>
                <a:latin typeface="Arial" panose="020B0604020202020204" pitchFamily="34" charset="0"/>
              </a:rPr>
              <a:t>(Elimination von K</a:t>
            </a:r>
            <a:r>
              <a:rPr lang="de-DE" sz="750" b="1" baseline="30000" dirty="0">
                <a:solidFill>
                  <a:schemeClr val="accent6"/>
                </a:solidFill>
                <a:latin typeface="Arial" panose="020B0604020202020204" pitchFamily="34" charset="0"/>
              </a:rPr>
              <a:t>+</a:t>
            </a:r>
            <a:r>
              <a:rPr lang="de-DE" sz="750" b="1" dirty="0">
                <a:solidFill>
                  <a:schemeClr val="accent6"/>
                </a:solidFill>
                <a:latin typeface="Arial" panose="020B0604020202020204" pitchFamily="34" charset="0"/>
              </a:rPr>
              <a:t>)</a:t>
            </a:r>
          </a:p>
          <a:p>
            <a:pPr algn="ctr"/>
            <a:endParaRPr lang="de-DE" sz="1200" b="1" dirty="0">
              <a:solidFill>
                <a:schemeClr val="accent6"/>
              </a:solidFill>
              <a:latin typeface="Arial" panose="020B0604020202020204" pitchFamily="34" charset="0"/>
            </a:endParaRPr>
          </a:p>
        </p:txBody>
      </p:sp>
      <p:sp>
        <p:nvSpPr>
          <p:cNvPr id="116" name="Textfeld 115">
            <a:extLst>
              <a:ext uri="{FF2B5EF4-FFF2-40B4-BE49-F238E27FC236}">
                <a16:creationId xmlns:a16="http://schemas.microsoft.com/office/drawing/2014/main" id="{06626193-7424-4388-98D8-547D94A83AF3}"/>
              </a:ext>
            </a:extLst>
          </p:cNvPr>
          <p:cNvSpPr txBox="1"/>
          <p:nvPr/>
        </p:nvSpPr>
        <p:spPr>
          <a:xfrm>
            <a:off x="8332719" y="3758930"/>
            <a:ext cx="1618796" cy="369332"/>
          </a:xfrm>
          <a:prstGeom prst="rect">
            <a:avLst/>
          </a:prstGeom>
          <a:noFill/>
        </p:spPr>
        <p:txBody>
          <a:bodyPr vert="horz" wrap="square" rtlCol="0">
            <a:spAutoFit/>
          </a:bodyPr>
          <a:lstStyle/>
          <a:p>
            <a:pPr marL="128588" indent="-128588" fontAlgn="auto">
              <a:lnSpc>
                <a:spcPct val="100000"/>
              </a:lnSpc>
              <a:spcBef>
                <a:spcPts val="0"/>
              </a:spcBef>
              <a:spcAft>
                <a:spcPts val="0"/>
              </a:spcAft>
              <a:buFont typeface="Arial" panose="020B0604020202020204" pitchFamily="34" charset="0"/>
              <a:buChar char="•"/>
            </a:pPr>
            <a:r>
              <a:rPr lang="de-DE" sz="900" dirty="0">
                <a:solidFill>
                  <a:schemeClr val="accent6"/>
                </a:solidFill>
              </a:rPr>
              <a:t>Wirkeintritt nach 4-7h mit Maximum nach 2 Tagen</a:t>
            </a:r>
          </a:p>
        </p:txBody>
      </p:sp>
      <p:grpSp>
        <p:nvGrpSpPr>
          <p:cNvPr id="117" name="Group 331">
            <a:extLst>
              <a:ext uri="{FF2B5EF4-FFF2-40B4-BE49-F238E27FC236}">
                <a16:creationId xmlns:a16="http://schemas.microsoft.com/office/drawing/2014/main" id="{C301B3DA-C21A-44F5-B387-DDDFB814762B}"/>
              </a:ext>
            </a:extLst>
          </p:cNvPr>
          <p:cNvGrpSpPr>
            <a:grpSpLocks noChangeAspect="1"/>
          </p:cNvGrpSpPr>
          <p:nvPr/>
        </p:nvGrpSpPr>
        <p:grpSpPr bwMode="auto">
          <a:xfrm>
            <a:off x="8937137" y="3567826"/>
            <a:ext cx="208149" cy="182868"/>
            <a:chOff x="5004" y="3616"/>
            <a:chExt cx="494" cy="434"/>
          </a:xfrm>
          <a:solidFill>
            <a:schemeClr val="accent3">
              <a:lumMod val="50000"/>
            </a:schemeClr>
          </a:solidFill>
        </p:grpSpPr>
        <p:sp>
          <p:nvSpPr>
            <p:cNvPr id="118" name="Freeform 332">
              <a:extLst>
                <a:ext uri="{FF2B5EF4-FFF2-40B4-BE49-F238E27FC236}">
                  <a16:creationId xmlns:a16="http://schemas.microsoft.com/office/drawing/2014/main" id="{461F6E79-BEC6-41B7-B303-EB79C0ADB27F}"/>
                </a:ext>
              </a:extLst>
            </p:cNvPr>
            <p:cNvSpPr>
              <a:spLocks/>
            </p:cNvSpPr>
            <p:nvPr/>
          </p:nvSpPr>
          <p:spPr bwMode="auto">
            <a:xfrm>
              <a:off x="5203" y="3616"/>
              <a:ext cx="295" cy="434"/>
            </a:xfrm>
            <a:custGeom>
              <a:avLst/>
              <a:gdLst>
                <a:gd name="T0" fmla="*/ 7 w 201"/>
                <a:gd name="T1" fmla="*/ 257 h 296"/>
                <a:gd name="T2" fmla="*/ 74 w 201"/>
                <a:gd name="T3" fmla="*/ 265 h 296"/>
                <a:gd name="T4" fmla="*/ 169 w 201"/>
                <a:gd name="T5" fmla="*/ 170 h 296"/>
                <a:gd name="T6" fmla="*/ 107 w 201"/>
                <a:gd name="T7" fmla="*/ 48 h 296"/>
                <a:gd name="T8" fmla="*/ 18 w 201"/>
                <a:gd name="T9" fmla="*/ 42 h 296"/>
                <a:gd name="T10" fmla="*/ 10 w 201"/>
                <a:gd name="T11" fmla="*/ 38 h 296"/>
                <a:gd name="T12" fmla="*/ 22 w 201"/>
                <a:gd name="T13" fmla="*/ 18 h 296"/>
                <a:gd name="T14" fmla="*/ 188 w 201"/>
                <a:gd name="T15" fmla="*/ 118 h 296"/>
                <a:gd name="T16" fmla="*/ 146 w 201"/>
                <a:gd name="T17" fmla="*/ 253 h 296"/>
                <a:gd name="T18" fmla="*/ 7 w 201"/>
                <a:gd name="T19" fmla="*/ 280 h 296"/>
                <a:gd name="T20" fmla="*/ 2 w 201"/>
                <a:gd name="T21" fmla="*/ 267 h 296"/>
                <a:gd name="T22" fmla="*/ 2 w 201"/>
                <a:gd name="T23" fmla="*/ 267 h 296"/>
                <a:gd name="T24" fmla="*/ 7 w 201"/>
                <a:gd name="T25" fmla="*/ 25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1" h="296">
                  <a:moveTo>
                    <a:pt x="7" y="257"/>
                  </a:moveTo>
                  <a:cubicBezTo>
                    <a:pt x="29" y="263"/>
                    <a:pt x="51" y="268"/>
                    <a:pt x="74" y="265"/>
                  </a:cubicBezTo>
                  <a:cubicBezTo>
                    <a:pt x="121" y="258"/>
                    <a:pt x="163" y="217"/>
                    <a:pt x="169" y="170"/>
                  </a:cubicBezTo>
                  <a:cubicBezTo>
                    <a:pt x="177" y="119"/>
                    <a:pt x="152" y="70"/>
                    <a:pt x="107" y="48"/>
                  </a:cubicBezTo>
                  <a:cubicBezTo>
                    <a:pt x="78" y="34"/>
                    <a:pt x="49" y="32"/>
                    <a:pt x="18" y="42"/>
                  </a:cubicBezTo>
                  <a:cubicBezTo>
                    <a:pt x="13" y="43"/>
                    <a:pt x="12" y="42"/>
                    <a:pt x="10" y="38"/>
                  </a:cubicBezTo>
                  <a:cubicBezTo>
                    <a:pt x="5" y="22"/>
                    <a:pt x="5" y="22"/>
                    <a:pt x="22" y="18"/>
                  </a:cubicBezTo>
                  <a:cubicBezTo>
                    <a:pt x="95" y="0"/>
                    <a:pt x="171" y="44"/>
                    <a:pt x="188" y="118"/>
                  </a:cubicBezTo>
                  <a:cubicBezTo>
                    <a:pt x="201" y="170"/>
                    <a:pt x="187" y="217"/>
                    <a:pt x="146" y="253"/>
                  </a:cubicBezTo>
                  <a:cubicBezTo>
                    <a:pt x="106" y="289"/>
                    <a:pt x="58" y="296"/>
                    <a:pt x="7" y="280"/>
                  </a:cubicBezTo>
                  <a:cubicBezTo>
                    <a:pt x="0" y="278"/>
                    <a:pt x="1" y="273"/>
                    <a:pt x="2" y="267"/>
                  </a:cubicBezTo>
                  <a:cubicBezTo>
                    <a:pt x="3" y="264"/>
                    <a:pt x="2" y="269"/>
                    <a:pt x="2" y="267"/>
                  </a:cubicBezTo>
                  <a:cubicBezTo>
                    <a:pt x="3" y="263"/>
                    <a:pt x="3" y="257"/>
                    <a:pt x="7" y="2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de-DE">
                <a:solidFill>
                  <a:schemeClr val="accent6"/>
                </a:solidFill>
              </a:endParaRPr>
            </a:p>
          </p:txBody>
        </p:sp>
        <p:sp>
          <p:nvSpPr>
            <p:cNvPr id="119" name="Freeform 333">
              <a:extLst>
                <a:ext uri="{FF2B5EF4-FFF2-40B4-BE49-F238E27FC236}">
                  <a16:creationId xmlns:a16="http://schemas.microsoft.com/office/drawing/2014/main" id="{30D8EFD7-56A9-491B-AB5D-A67BF1683024}"/>
                </a:ext>
              </a:extLst>
            </p:cNvPr>
            <p:cNvSpPr>
              <a:spLocks/>
            </p:cNvSpPr>
            <p:nvPr/>
          </p:nvSpPr>
          <p:spPr bwMode="auto">
            <a:xfrm>
              <a:off x="5253" y="3738"/>
              <a:ext cx="135" cy="209"/>
            </a:xfrm>
            <a:custGeom>
              <a:avLst/>
              <a:gdLst>
                <a:gd name="T0" fmla="*/ 0 w 92"/>
                <a:gd name="T1" fmla="*/ 69 h 143"/>
                <a:gd name="T2" fmla="*/ 7 w 92"/>
                <a:gd name="T3" fmla="*/ 53 h 143"/>
                <a:gd name="T4" fmla="*/ 51 w 92"/>
                <a:gd name="T5" fmla="*/ 6 h 143"/>
                <a:gd name="T6" fmla="*/ 54 w 92"/>
                <a:gd name="T7" fmla="*/ 3 h 143"/>
                <a:gd name="T8" fmla="*/ 66 w 92"/>
                <a:gd name="T9" fmla="*/ 3 h 143"/>
                <a:gd name="T10" fmla="*/ 67 w 92"/>
                <a:gd name="T11" fmla="*/ 14 h 143"/>
                <a:gd name="T12" fmla="*/ 43 w 92"/>
                <a:gd name="T13" fmla="*/ 60 h 143"/>
                <a:gd name="T14" fmla="*/ 44 w 92"/>
                <a:gd name="T15" fmla="*/ 75 h 143"/>
                <a:gd name="T16" fmla="*/ 84 w 92"/>
                <a:gd name="T17" fmla="*/ 123 h 143"/>
                <a:gd name="T18" fmla="*/ 89 w 92"/>
                <a:gd name="T19" fmla="*/ 131 h 143"/>
                <a:gd name="T20" fmla="*/ 87 w 92"/>
                <a:gd name="T21" fmla="*/ 140 h 143"/>
                <a:gd name="T22" fmla="*/ 77 w 92"/>
                <a:gd name="T23" fmla="*/ 140 h 143"/>
                <a:gd name="T24" fmla="*/ 6 w 92"/>
                <a:gd name="T25" fmla="*/ 83 h 143"/>
                <a:gd name="T26" fmla="*/ 0 w 92"/>
                <a:gd name="T27" fmla="*/ 69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43">
                  <a:moveTo>
                    <a:pt x="0" y="69"/>
                  </a:moveTo>
                  <a:cubicBezTo>
                    <a:pt x="0" y="62"/>
                    <a:pt x="2" y="57"/>
                    <a:pt x="7" y="53"/>
                  </a:cubicBezTo>
                  <a:cubicBezTo>
                    <a:pt x="21" y="37"/>
                    <a:pt x="36" y="22"/>
                    <a:pt x="51" y="6"/>
                  </a:cubicBezTo>
                  <a:cubicBezTo>
                    <a:pt x="52" y="5"/>
                    <a:pt x="53" y="4"/>
                    <a:pt x="54" y="3"/>
                  </a:cubicBezTo>
                  <a:cubicBezTo>
                    <a:pt x="58" y="0"/>
                    <a:pt x="62" y="0"/>
                    <a:pt x="66" y="3"/>
                  </a:cubicBezTo>
                  <a:cubicBezTo>
                    <a:pt x="70" y="6"/>
                    <a:pt x="69" y="10"/>
                    <a:pt x="67" y="14"/>
                  </a:cubicBezTo>
                  <a:cubicBezTo>
                    <a:pt x="59" y="29"/>
                    <a:pt x="51" y="45"/>
                    <a:pt x="43" y="60"/>
                  </a:cubicBezTo>
                  <a:cubicBezTo>
                    <a:pt x="39" y="66"/>
                    <a:pt x="39" y="69"/>
                    <a:pt x="44" y="75"/>
                  </a:cubicBezTo>
                  <a:cubicBezTo>
                    <a:pt x="58" y="91"/>
                    <a:pt x="71" y="107"/>
                    <a:pt x="84" y="123"/>
                  </a:cubicBezTo>
                  <a:cubicBezTo>
                    <a:pt x="86" y="126"/>
                    <a:pt x="87" y="128"/>
                    <a:pt x="89" y="131"/>
                  </a:cubicBezTo>
                  <a:cubicBezTo>
                    <a:pt x="92" y="135"/>
                    <a:pt x="90" y="138"/>
                    <a:pt x="87" y="140"/>
                  </a:cubicBezTo>
                  <a:cubicBezTo>
                    <a:pt x="84" y="143"/>
                    <a:pt x="80" y="143"/>
                    <a:pt x="77" y="140"/>
                  </a:cubicBezTo>
                  <a:cubicBezTo>
                    <a:pt x="53" y="121"/>
                    <a:pt x="30" y="102"/>
                    <a:pt x="6" y="83"/>
                  </a:cubicBezTo>
                  <a:cubicBezTo>
                    <a:pt x="2" y="79"/>
                    <a:pt x="0" y="74"/>
                    <a:pt x="0"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de-DE">
                <a:solidFill>
                  <a:schemeClr val="accent6"/>
                </a:solidFill>
              </a:endParaRPr>
            </a:p>
          </p:txBody>
        </p:sp>
        <p:sp>
          <p:nvSpPr>
            <p:cNvPr id="120" name="Freeform 334">
              <a:extLst>
                <a:ext uri="{FF2B5EF4-FFF2-40B4-BE49-F238E27FC236}">
                  <a16:creationId xmlns:a16="http://schemas.microsoft.com/office/drawing/2014/main" id="{1ED244D8-FD4B-424F-BFD0-B3E7EC30667D}"/>
                </a:ext>
              </a:extLst>
            </p:cNvPr>
            <p:cNvSpPr>
              <a:spLocks/>
            </p:cNvSpPr>
            <p:nvPr/>
          </p:nvSpPr>
          <p:spPr bwMode="auto">
            <a:xfrm>
              <a:off x="5390" y="3818"/>
              <a:ext cx="38" cy="39"/>
            </a:xfrm>
            <a:custGeom>
              <a:avLst/>
              <a:gdLst>
                <a:gd name="T0" fmla="*/ 13 w 26"/>
                <a:gd name="T1" fmla="*/ 0 h 26"/>
                <a:gd name="T2" fmla="*/ 26 w 26"/>
                <a:gd name="T3" fmla="*/ 13 h 26"/>
                <a:gd name="T4" fmla="*/ 13 w 26"/>
                <a:gd name="T5" fmla="*/ 26 h 26"/>
                <a:gd name="T6" fmla="*/ 0 w 26"/>
                <a:gd name="T7" fmla="*/ 13 h 26"/>
                <a:gd name="T8" fmla="*/ 13 w 26"/>
                <a:gd name="T9" fmla="*/ 0 h 26"/>
              </a:gdLst>
              <a:ahLst/>
              <a:cxnLst>
                <a:cxn ang="0">
                  <a:pos x="T0" y="T1"/>
                </a:cxn>
                <a:cxn ang="0">
                  <a:pos x="T2" y="T3"/>
                </a:cxn>
                <a:cxn ang="0">
                  <a:pos x="T4" y="T5"/>
                </a:cxn>
                <a:cxn ang="0">
                  <a:pos x="T6" y="T7"/>
                </a:cxn>
                <a:cxn ang="0">
                  <a:pos x="T8" y="T9"/>
                </a:cxn>
              </a:cxnLst>
              <a:rect l="0" t="0" r="r" b="b"/>
              <a:pathLst>
                <a:path w="26" h="26">
                  <a:moveTo>
                    <a:pt x="13" y="0"/>
                  </a:moveTo>
                  <a:cubicBezTo>
                    <a:pt x="20" y="0"/>
                    <a:pt x="25" y="6"/>
                    <a:pt x="26" y="13"/>
                  </a:cubicBezTo>
                  <a:cubicBezTo>
                    <a:pt x="26" y="20"/>
                    <a:pt x="20" y="26"/>
                    <a:pt x="13" y="26"/>
                  </a:cubicBezTo>
                  <a:cubicBezTo>
                    <a:pt x="6" y="26"/>
                    <a:pt x="0" y="21"/>
                    <a:pt x="0" y="13"/>
                  </a:cubicBezTo>
                  <a:cubicBezTo>
                    <a:pt x="0" y="6"/>
                    <a:pt x="5"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de-DE">
                <a:solidFill>
                  <a:schemeClr val="accent6"/>
                </a:solidFill>
              </a:endParaRPr>
            </a:p>
          </p:txBody>
        </p:sp>
        <p:sp>
          <p:nvSpPr>
            <p:cNvPr id="121" name="Freeform 335">
              <a:extLst>
                <a:ext uri="{FF2B5EF4-FFF2-40B4-BE49-F238E27FC236}">
                  <a16:creationId xmlns:a16="http://schemas.microsoft.com/office/drawing/2014/main" id="{08503530-8C58-419A-8785-FB0489AEC55A}"/>
                </a:ext>
              </a:extLst>
            </p:cNvPr>
            <p:cNvSpPr>
              <a:spLocks/>
            </p:cNvSpPr>
            <p:nvPr/>
          </p:nvSpPr>
          <p:spPr bwMode="auto">
            <a:xfrm>
              <a:off x="5259" y="3949"/>
              <a:ext cx="38" cy="38"/>
            </a:xfrm>
            <a:custGeom>
              <a:avLst/>
              <a:gdLst>
                <a:gd name="T0" fmla="*/ 25 w 26"/>
                <a:gd name="T1" fmla="*/ 13 h 26"/>
                <a:gd name="T2" fmla="*/ 13 w 26"/>
                <a:gd name="T3" fmla="*/ 26 h 26"/>
                <a:gd name="T4" fmla="*/ 0 w 26"/>
                <a:gd name="T5" fmla="*/ 13 h 26"/>
                <a:gd name="T6" fmla="*/ 13 w 26"/>
                <a:gd name="T7" fmla="*/ 0 h 26"/>
                <a:gd name="T8" fmla="*/ 25 w 26"/>
                <a:gd name="T9" fmla="*/ 13 h 26"/>
              </a:gdLst>
              <a:ahLst/>
              <a:cxnLst>
                <a:cxn ang="0">
                  <a:pos x="T0" y="T1"/>
                </a:cxn>
                <a:cxn ang="0">
                  <a:pos x="T2" y="T3"/>
                </a:cxn>
                <a:cxn ang="0">
                  <a:pos x="T4" y="T5"/>
                </a:cxn>
                <a:cxn ang="0">
                  <a:pos x="T6" y="T7"/>
                </a:cxn>
                <a:cxn ang="0">
                  <a:pos x="T8" y="T9"/>
                </a:cxn>
              </a:cxnLst>
              <a:rect l="0" t="0" r="r" b="b"/>
              <a:pathLst>
                <a:path w="26" h="26">
                  <a:moveTo>
                    <a:pt x="25" y="13"/>
                  </a:moveTo>
                  <a:cubicBezTo>
                    <a:pt x="25" y="20"/>
                    <a:pt x="19" y="26"/>
                    <a:pt x="13" y="26"/>
                  </a:cubicBezTo>
                  <a:cubicBezTo>
                    <a:pt x="6" y="26"/>
                    <a:pt x="0" y="20"/>
                    <a:pt x="0" y="13"/>
                  </a:cubicBezTo>
                  <a:cubicBezTo>
                    <a:pt x="0" y="6"/>
                    <a:pt x="6" y="0"/>
                    <a:pt x="13" y="0"/>
                  </a:cubicBezTo>
                  <a:cubicBezTo>
                    <a:pt x="20" y="0"/>
                    <a:pt x="26" y="6"/>
                    <a:pt x="2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de-DE">
                <a:solidFill>
                  <a:schemeClr val="accent6"/>
                </a:solidFill>
              </a:endParaRPr>
            </a:p>
          </p:txBody>
        </p:sp>
        <p:sp>
          <p:nvSpPr>
            <p:cNvPr id="122" name="Freeform 336">
              <a:extLst>
                <a:ext uri="{FF2B5EF4-FFF2-40B4-BE49-F238E27FC236}">
                  <a16:creationId xmlns:a16="http://schemas.microsoft.com/office/drawing/2014/main" id="{037AB6DD-D16A-45A3-9E5D-CE4832896E06}"/>
                </a:ext>
              </a:extLst>
            </p:cNvPr>
            <p:cNvSpPr>
              <a:spLocks/>
            </p:cNvSpPr>
            <p:nvPr/>
          </p:nvSpPr>
          <p:spPr bwMode="auto">
            <a:xfrm>
              <a:off x="5259" y="3688"/>
              <a:ext cx="38" cy="38"/>
            </a:xfrm>
            <a:custGeom>
              <a:avLst/>
              <a:gdLst>
                <a:gd name="T0" fmla="*/ 25 w 26"/>
                <a:gd name="T1" fmla="*/ 13 h 26"/>
                <a:gd name="T2" fmla="*/ 12 w 26"/>
                <a:gd name="T3" fmla="*/ 26 h 26"/>
                <a:gd name="T4" fmla="*/ 0 w 26"/>
                <a:gd name="T5" fmla="*/ 13 h 26"/>
                <a:gd name="T6" fmla="*/ 13 w 26"/>
                <a:gd name="T7" fmla="*/ 0 h 26"/>
                <a:gd name="T8" fmla="*/ 25 w 26"/>
                <a:gd name="T9" fmla="*/ 13 h 26"/>
              </a:gdLst>
              <a:ahLst/>
              <a:cxnLst>
                <a:cxn ang="0">
                  <a:pos x="T0" y="T1"/>
                </a:cxn>
                <a:cxn ang="0">
                  <a:pos x="T2" y="T3"/>
                </a:cxn>
                <a:cxn ang="0">
                  <a:pos x="T4" y="T5"/>
                </a:cxn>
                <a:cxn ang="0">
                  <a:pos x="T6" y="T7"/>
                </a:cxn>
                <a:cxn ang="0">
                  <a:pos x="T8" y="T9"/>
                </a:cxn>
              </a:cxnLst>
              <a:rect l="0" t="0" r="r" b="b"/>
              <a:pathLst>
                <a:path w="26" h="26">
                  <a:moveTo>
                    <a:pt x="25" y="13"/>
                  </a:moveTo>
                  <a:cubicBezTo>
                    <a:pt x="25" y="21"/>
                    <a:pt x="19" y="26"/>
                    <a:pt x="12" y="26"/>
                  </a:cubicBezTo>
                  <a:cubicBezTo>
                    <a:pt x="5" y="26"/>
                    <a:pt x="0" y="20"/>
                    <a:pt x="0" y="13"/>
                  </a:cubicBezTo>
                  <a:cubicBezTo>
                    <a:pt x="0" y="6"/>
                    <a:pt x="6" y="0"/>
                    <a:pt x="13" y="0"/>
                  </a:cubicBezTo>
                  <a:cubicBezTo>
                    <a:pt x="20" y="1"/>
                    <a:pt x="26" y="6"/>
                    <a:pt x="2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de-DE">
                <a:solidFill>
                  <a:schemeClr val="accent6"/>
                </a:solidFill>
              </a:endParaRPr>
            </a:p>
          </p:txBody>
        </p:sp>
        <p:sp>
          <p:nvSpPr>
            <p:cNvPr id="123" name="Freeform 337">
              <a:extLst>
                <a:ext uri="{FF2B5EF4-FFF2-40B4-BE49-F238E27FC236}">
                  <a16:creationId xmlns:a16="http://schemas.microsoft.com/office/drawing/2014/main" id="{9EB16538-4EC8-42D5-B507-920119563F36}"/>
                </a:ext>
              </a:extLst>
            </p:cNvPr>
            <p:cNvSpPr>
              <a:spLocks/>
            </p:cNvSpPr>
            <p:nvPr/>
          </p:nvSpPr>
          <p:spPr bwMode="auto">
            <a:xfrm>
              <a:off x="5004" y="3675"/>
              <a:ext cx="195" cy="327"/>
            </a:xfrm>
            <a:custGeom>
              <a:avLst/>
              <a:gdLst>
                <a:gd name="T0" fmla="*/ 126 w 133"/>
                <a:gd name="T1" fmla="*/ 223 h 223"/>
                <a:gd name="T2" fmla="*/ 62 w 133"/>
                <a:gd name="T3" fmla="*/ 37 h 223"/>
                <a:gd name="T4" fmla="*/ 39 w 133"/>
                <a:gd name="T5" fmla="*/ 22 h 223"/>
                <a:gd name="T6" fmla="*/ 131 w 133"/>
                <a:gd name="T7" fmla="*/ 0 h 223"/>
                <a:gd name="T8" fmla="*/ 133 w 133"/>
                <a:gd name="T9" fmla="*/ 83 h 223"/>
                <a:gd name="T10" fmla="*/ 107 w 133"/>
                <a:gd name="T11" fmla="*/ 66 h 223"/>
                <a:gd name="T12" fmla="*/ 126 w 133"/>
                <a:gd name="T13" fmla="*/ 223 h 223"/>
              </a:gdLst>
              <a:ahLst/>
              <a:cxnLst>
                <a:cxn ang="0">
                  <a:pos x="T0" y="T1"/>
                </a:cxn>
                <a:cxn ang="0">
                  <a:pos x="T2" y="T3"/>
                </a:cxn>
                <a:cxn ang="0">
                  <a:pos x="T4" y="T5"/>
                </a:cxn>
                <a:cxn ang="0">
                  <a:pos x="T6" y="T7"/>
                </a:cxn>
                <a:cxn ang="0">
                  <a:pos x="T8" y="T9"/>
                </a:cxn>
                <a:cxn ang="0">
                  <a:pos x="T10" y="T11"/>
                </a:cxn>
                <a:cxn ang="0">
                  <a:pos x="T12" y="T13"/>
                </a:cxn>
              </a:cxnLst>
              <a:rect l="0" t="0" r="r" b="b"/>
              <a:pathLst>
                <a:path w="133" h="223">
                  <a:moveTo>
                    <a:pt x="126" y="223"/>
                  </a:moveTo>
                  <a:cubicBezTo>
                    <a:pt x="126" y="223"/>
                    <a:pt x="0" y="166"/>
                    <a:pt x="62" y="37"/>
                  </a:cubicBezTo>
                  <a:cubicBezTo>
                    <a:pt x="39" y="22"/>
                    <a:pt x="39" y="22"/>
                    <a:pt x="39" y="22"/>
                  </a:cubicBezTo>
                  <a:cubicBezTo>
                    <a:pt x="131" y="0"/>
                    <a:pt x="131" y="0"/>
                    <a:pt x="131" y="0"/>
                  </a:cubicBezTo>
                  <a:cubicBezTo>
                    <a:pt x="133" y="83"/>
                    <a:pt x="133" y="83"/>
                    <a:pt x="133" y="83"/>
                  </a:cubicBezTo>
                  <a:cubicBezTo>
                    <a:pt x="107" y="66"/>
                    <a:pt x="107" y="66"/>
                    <a:pt x="107" y="66"/>
                  </a:cubicBezTo>
                  <a:cubicBezTo>
                    <a:pt x="107" y="66"/>
                    <a:pt x="64" y="112"/>
                    <a:pt x="126" y="2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de-DE">
                <a:solidFill>
                  <a:schemeClr val="accent6"/>
                </a:solidFill>
              </a:endParaRPr>
            </a:p>
          </p:txBody>
        </p:sp>
      </p:grpSp>
      <p:sp>
        <p:nvSpPr>
          <p:cNvPr id="15" name="Textfeld 14">
            <a:extLst>
              <a:ext uri="{FF2B5EF4-FFF2-40B4-BE49-F238E27FC236}">
                <a16:creationId xmlns:a16="http://schemas.microsoft.com/office/drawing/2014/main" id="{652E166D-C450-4E81-B0D0-4582EF5DC400}"/>
              </a:ext>
            </a:extLst>
          </p:cNvPr>
          <p:cNvSpPr txBox="1"/>
          <p:nvPr/>
        </p:nvSpPr>
        <p:spPr>
          <a:xfrm>
            <a:off x="4916198" y="2384482"/>
            <a:ext cx="1934732" cy="300082"/>
          </a:xfrm>
          <a:prstGeom prst="rect">
            <a:avLst/>
          </a:prstGeom>
          <a:noFill/>
        </p:spPr>
        <p:txBody>
          <a:bodyPr vert="horz" wrap="square" rtlCol="0">
            <a:spAutoFit/>
          </a:bodyPr>
          <a:lstStyle/>
          <a:p>
            <a:pPr algn="ctr" fontAlgn="auto">
              <a:lnSpc>
                <a:spcPct val="100000"/>
              </a:lnSpc>
              <a:spcBef>
                <a:spcPts val="0"/>
              </a:spcBef>
              <a:spcAft>
                <a:spcPts val="0"/>
              </a:spcAft>
            </a:pPr>
            <a:r>
              <a:rPr lang="de-DE" sz="1350" b="1" dirty="0">
                <a:solidFill>
                  <a:srgbClr val="000000"/>
                </a:solidFill>
              </a:rPr>
              <a:t>Akute Therapie</a:t>
            </a:r>
          </a:p>
        </p:txBody>
      </p:sp>
      <p:sp>
        <p:nvSpPr>
          <p:cNvPr id="124" name="Rechteck: abgerundete Ecken 123">
            <a:extLst>
              <a:ext uri="{FF2B5EF4-FFF2-40B4-BE49-F238E27FC236}">
                <a16:creationId xmlns:a16="http://schemas.microsoft.com/office/drawing/2014/main" id="{2006B840-1794-4A00-86A1-B501787BE656}"/>
              </a:ext>
            </a:extLst>
          </p:cNvPr>
          <p:cNvSpPr/>
          <p:nvPr/>
        </p:nvSpPr>
        <p:spPr>
          <a:xfrm>
            <a:off x="6250526" y="3082000"/>
            <a:ext cx="1717682" cy="1080341"/>
          </a:xfrm>
          <a:prstGeom prst="roundRect">
            <a:avLst/>
          </a:prstGeom>
          <a:solidFill>
            <a:srgbClr val="92D05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200" b="1" dirty="0">
                <a:solidFill>
                  <a:schemeClr val="accent6"/>
                </a:solidFill>
                <a:latin typeface="Arial" panose="020B0604020202020204" pitchFamily="34" charset="0"/>
              </a:rPr>
              <a:t>SZC</a:t>
            </a:r>
          </a:p>
          <a:p>
            <a:pPr algn="ctr"/>
            <a:r>
              <a:rPr lang="de-DE" sz="750" b="1" dirty="0">
                <a:solidFill>
                  <a:schemeClr val="accent6"/>
                </a:solidFill>
                <a:latin typeface="Arial" panose="020B0604020202020204" pitchFamily="34" charset="0"/>
              </a:rPr>
              <a:t>(Elimination von K</a:t>
            </a:r>
            <a:r>
              <a:rPr lang="de-DE" sz="750" b="1" baseline="30000" dirty="0">
                <a:solidFill>
                  <a:schemeClr val="accent6"/>
                </a:solidFill>
                <a:latin typeface="Arial" panose="020B0604020202020204" pitchFamily="34" charset="0"/>
              </a:rPr>
              <a:t>+</a:t>
            </a:r>
            <a:r>
              <a:rPr lang="de-DE" sz="750" b="1" dirty="0">
                <a:solidFill>
                  <a:schemeClr val="accent6"/>
                </a:solidFill>
                <a:latin typeface="Arial" panose="020B0604020202020204" pitchFamily="34" charset="0"/>
              </a:rPr>
              <a:t>)</a:t>
            </a:r>
          </a:p>
          <a:p>
            <a:pPr algn="ctr"/>
            <a:endParaRPr lang="de-DE" sz="1200" b="1" dirty="0">
              <a:solidFill>
                <a:schemeClr val="accent6"/>
              </a:solidFill>
              <a:latin typeface="Arial" panose="020B0604020202020204" pitchFamily="34" charset="0"/>
            </a:endParaRPr>
          </a:p>
        </p:txBody>
      </p:sp>
      <p:sp>
        <p:nvSpPr>
          <p:cNvPr id="125" name="Textfeld 124">
            <a:extLst>
              <a:ext uri="{FF2B5EF4-FFF2-40B4-BE49-F238E27FC236}">
                <a16:creationId xmlns:a16="http://schemas.microsoft.com/office/drawing/2014/main" id="{515EB251-80E3-4196-97FC-B4358DDC8E5C}"/>
              </a:ext>
            </a:extLst>
          </p:cNvPr>
          <p:cNvSpPr txBox="1"/>
          <p:nvPr/>
        </p:nvSpPr>
        <p:spPr>
          <a:xfrm>
            <a:off x="6300742" y="3785171"/>
            <a:ext cx="1717681" cy="369332"/>
          </a:xfrm>
          <a:prstGeom prst="rect">
            <a:avLst/>
          </a:prstGeom>
          <a:noFill/>
        </p:spPr>
        <p:txBody>
          <a:bodyPr vert="horz" wrap="square" rtlCol="0">
            <a:spAutoFit/>
          </a:bodyPr>
          <a:lstStyle/>
          <a:p>
            <a:pPr marL="128588" indent="-128588" fontAlgn="auto">
              <a:lnSpc>
                <a:spcPct val="100000"/>
              </a:lnSpc>
              <a:spcBef>
                <a:spcPts val="0"/>
              </a:spcBef>
              <a:spcAft>
                <a:spcPts val="0"/>
              </a:spcAft>
              <a:buFont typeface="Arial" panose="020B0604020202020204" pitchFamily="34" charset="0"/>
              <a:buChar char="•"/>
            </a:pPr>
            <a:r>
              <a:rPr lang="de-DE" sz="900" dirty="0">
                <a:solidFill>
                  <a:schemeClr val="accent6"/>
                </a:solidFill>
              </a:rPr>
              <a:t>Wirkeintritt nach 1h mit Maximum nach 2 Tagen</a:t>
            </a:r>
          </a:p>
        </p:txBody>
      </p:sp>
      <p:grpSp>
        <p:nvGrpSpPr>
          <p:cNvPr id="126" name="Group 331">
            <a:extLst>
              <a:ext uri="{FF2B5EF4-FFF2-40B4-BE49-F238E27FC236}">
                <a16:creationId xmlns:a16="http://schemas.microsoft.com/office/drawing/2014/main" id="{C4046D21-6765-4952-A3B8-9BDD84EF5B8A}"/>
              </a:ext>
            </a:extLst>
          </p:cNvPr>
          <p:cNvGrpSpPr>
            <a:grpSpLocks noChangeAspect="1"/>
          </p:cNvGrpSpPr>
          <p:nvPr/>
        </p:nvGrpSpPr>
        <p:grpSpPr bwMode="auto">
          <a:xfrm>
            <a:off x="6864353" y="3543015"/>
            <a:ext cx="208149" cy="182868"/>
            <a:chOff x="5004" y="3616"/>
            <a:chExt cx="494" cy="434"/>
          </a:xfrm>
          <a:solidFill>
            <a:schemeClr val="accent2">
              <a:lumMod val="50000"/>
              <a:lumOff val="50000"/>
            </a:schemeClr>
          </a:solidFill>
        </p:grpSpPr>
        <p:sp>
          <p:nvSpPr>
            <p:cNvPr id="127" name="Freeform 332">
              <a:extLst>
                <a:ext uri="{FF2B5EF4-FFF2-40B4-BE49-F238E27FC236}">
                  <a16:creationId xmlns:a16="http://schemas.microsoft.com/office/drawing/2014/main" id="{CC7331A5-EA76-4A36-B15D-286F28DB33C7}"/>
                </a:ext>
              </a:extLst>
            </p:cNvPr>
            <p:cNvSpPr>
              <a:spLocks/>
            </p:cNvSpPr>
            <p:nvPr/>
          </p:nvSpPr>
          <p:spPr bwMode="auto">
            <a:xfrm>
              <a:off x="5203" y="3616"/>
              <a:ext cx="295" cy="434"/>
            </a:xfrm>
            <a:custGeom>
              <a:avLst/>
              <a:gdLst>
                <a:gd name="T0" fmla="*/ 7 w 201"/>
                <a:gd name="T1" fmla="*/ 257 h 296"/>
                <a:gd name="T2" fmla="*/ 74 w 201"/>
                <a:gd name="T3" fmla="*/ 265 h 296"/>
                <a:gd name="T4" fmla="*/ 169 w 201"/>
                <a:gd name="T5" fmla="*/ 170 h 296"/>
                <a:gd name="T6" fmla="*/ 107 w 201"/>
                <a:gd name="T7" fmla="*/ 48 h 296"/>
                <a:gd name="T8" fmla="*/ 18 w 201"/>
                <a:gd name="T9" fmla="*/ 42 h 296"/>
                <a:gd name="T10" fmla="*/ 10 w 201"/>
                <a:gd name="T11" fmla="*/ 38 h 296"/>
                <a:gd name="T12" fmla="*/ 22 w 201"/>
                <a:gd name="T13" fmla="*/ 18 h 296"/>
                <a:gd name="T14" fmla="*/ 188 w 201"/>
                <a:gd name="T15" fmla="*/ 118 h 296"/>
                <a:gd name="T16" fmla="*/ 146 w 201"/>
                <a:gd name="T17" fmla="*/ 253 h 296"/>
                <a:gd name="T18" fmla="*/ 7 w 201"/>
                <a:gd name="T19" fmla="*/ 280 h 296"/>
                <a:gd name="T20" fmla="*/ 2 w 201"/>
                <a:gd name="T21" fmla="*/ 267 h 296"/>
                <a:gd name="T22" fmla="*/ 2 w 201"/>
                <a:gd name="T23" fmla="*/ 267 h 296"/>
                <a:gd name="T24" fmla="*/ 7 w 201"/>
                <a:gd name="T25" fmla="*/ 25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1" h="296">
                  <a:moveTo>
                    <a:pt x="7" y="257"/>
                  </a:moveTo>
                  <a:cubicBezTo>
                    <a:pt x="29" y="263"/>
                    <a:pt x="51" y="268"/>
                    <a:pt x="74" y="265"/>
                  </a:cubicBezTo>
                  <a:cubicBezTo>
                    <a:pt x="121" y="258"/>
                    <a:pt x="163" y="217"/>
                    <a:pt x="169" y="170"/>
                  </a:cubicBezTo>
                  <a:cubicBezTo>
                    <a:pt x="177" y="119"/>
                    <a:pt x="152" y="70"/>
                    <a:pt x="107" y="48"/>
                  </a:cubicBezTo>
                  <a:cubicBezTo>
                    <a:pt x="78" y="34"/>
                    <a:pt x="49" y="32"/>
                    <a:pt x="18" y="42"/>
                  </a:cubicBezTo>
                  <a:cubicBezTo>
                    <a:pt x="13" y="43"/>
                    <a:pt x="12" y="42"/>
                    <a:pt x="10" y="38"/>
                  </a:cubicBezTo>
                  <a:cubicBezTo>
                    <a:pt x="5" y="22"/>
                    <a:pt x="5" y="22"/>
                    <a:pt x="22" y="18"/>
                  </a:cubicBezTo>
                  <a:cubicBezTo>
                    <a:pt x="95" y="0"/>
                    <a:pt x="171" y="44"/>
                    <a:pt x="188" y="118"/>
                  </a:cubicBezTo>
                  <a:cubicBezTo>
                    <a:pt x="201" y="170"/>
                    <a:pt x="187" y="217"/>
                    <a:pt x="146" y="253"/>
                  </a:cubicBezTo>
                  <a:cubicBezTo>
                    <a:pt x="106" y="289"/>
                    <a:pt x="58" y="296"/>
                    <a:pt x="7" y="280"/>
                  </a:cubicBezTo>
                  <a:cubicBezTo>
                    <a:pt x="0" y="278"/>
                    <a:pt x="1" y="273"/>
                    <a:pt x="2" y="267"/>
                  </a:cubicBezTo>
                  <a:cubicBezTo>
                    <a:pt x="3" y="264"/>
                    <a:pt x="2" y="269"/>
                    <a:pt x="2" y="267"/>
                  </a:cubicBezTo>
                  <a:cubicBezTo>
                    <a:pt x="3" y="263"/>
                    <a:pt x="3" y="257"/>
                    <a:pt x="7" y="2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de-DE">
                <a:solidFill>
                  <a:schemeClr val="accent6"/>
                </a:solidFill>
              </a:endParaRPr>
            </a:p>
          </p:txBody>
        </p:sp>
        <p:sp>
          <p:nvSpPr>
            <p:cNvPr id="128" name="Freeform 333">
              <a:extLst>
                <a:ext uri="{FF2B5EF4-FFF2-40B4-BE49-F238E27FC236}">
                  <a16:creationId xmlns:a16="http://schemas.microsoft.com/office/drawing/2014/main" id="{2D6A0B40-EB4A-4329-87F8-E5EE09AE7A3F}"/>
                </a:ext>
              </a:extLst>
            </p:cNvPr>
            <p:cNvSpPr>
              <a:spLocks/>
            </p:cNvSpPr>
            <p:nvPr/>
          </p:nvSpPr>
          <p:spPr bwMode="auto">
            <a:xfrm>
              <a:off x="5253" y="3738"/>
              <a:ext cx="135" cy="209"/>
            </a:xfrm>
            <a:custGeom>
              <a:avLst/>
              <a:gdLst>
                <a:gd name="T0" fmla="*/ 0 w 92"/>
                <a:gd name="T1" fmla="*/ 69 h 143"/>
                <a:gd name="T2" fmla="*/ 7 w 92"/>
                <a:gd name="T3" fmla="*/ 53 h 143"/>
                <a:gd name="T4" fmla="*/ 51 w 92"/>
                <a:gd name="T5" fmla="*/ 6 h 143"/>
                <a:gd name="T6" fmla="*/ 54 w 92"/>
                <a:gd name="T7" fmla="*/ 3 h 143"/>
                <a:gd name="T8" fmla="*/ 66 w 92"/>
                <a:gd name="T9" fmla="*/ 3 h 143"/>
                <a:gd name="T10" fmla="*/ 67 w 92"/>
                <a:gd name="T11" fmla="*/ 14 h 143"/>
                <a:gd name="T12" fmla="*/ 43 w 92"/>
                <a:gd name="T13" fmla="*/ 60 h 143"/>
                <a:gd name="T14" fmla="*/ 44 w 92"/>
                <a:gd name="T15" fmla="*/ 75 h 143"/>
                <a:gd name="T16" fmla="*/ 84 w 92"/>
                <a:gd name="T17" fmla="*/ 123 h 143"/>
                <a:gd name="T18" fmla="*/ 89 w 92"/>
                <a:gd name="T19" fmla="*/ 131 h 143"/>
                <a:gd name="T20" fmla="*/ 87 w 92"/>
                <a:gd name="T21" fmla="*/ 140 h 143"/>
                <a:gd name="T22" fmla="*/ 77 w 92"/>
                <a:gd name="T23" fmla="*/ 140 h 143"/>
                <a:gd name="T24" fmla="*/ 6 w 92"/>
                <a:gd name="T25" fmla="*/ 83 h 143"/>
                <a:gd name="T26" fmla="*/ 0 w 92"/>
                <a:gd name="T27" fmla="*/ 69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43">
                  <a:moveTo>
                    <a:pt x="0" y="69"/>
                  </a:moveTo>
                  <a:cubicBezTo>
                    <a:pt x="0" y="62"/>
                    <a:pt x="2" y="57"/>
                    <a:pt x="7" y="53"/>
                  </a:cubicBezTo>
                  <a:cubicBezTo>
                    <a:pt x="21" y="37"/>
                    <a:pt x="36" y="22"/>
                    <a:pt x="51" y="6"/>
                  </a:cubicBezTo>
                  <a:cubicBezTo>
                    <a:pt x="52" y="5"/>
                    <a:pt x="53" y="4"/>
                    <a:pt x="54" y="3"/>
                  </a:cubicBezTo>
                  <a:cubicBezTo>
                    <a:pt x="58" y="0"/>
                    <a:pt x="62" y="0"/>
                    <a:pt x="66" y="3"/>
                  </a:cubicBezTo>
                  <a:cubicBezTo>
                    <a:pt x="70" y="6"/>
                    <a:pt x="69" y="10"/>
                    <a:pt x="67" y="14"/>
                  </a:cubicBezTo>
                  <a:cubicBezTo>
                    <a:pt x="59" y="29"/>
                    <a:pt x="51" y="45"/>
                    <a:pt x="43" y="60"/>
                  </a:cubicBezTo>
                  <a:cubicBezTo>
                    <a:pt x="39" y="66"/>
                    <a:pt x="39" y="69"/>
                    <a:pt x="44" y="75"/>
                  </a:cubicBezTo>
                  <a:cubicBezTo>
                    <a:pt x="58" y="91"/>
                    <a:pt x="71" y="107"/>
                    <a:pt x="84" y="123"/>
                  </a:cubicBezTo>
                  <a:cubicBezTo>
                    <a:pt x="86" y="126"/>
                    <a:pt x="87" y="128"/>
                    <a:pt x="89" y="131"/>
                  </a:cubicBezTo>
                  <a:cubicBezTo>
                    <a:pt x="92" y="135"/>
                    <a:pt x="90" y="138"/>
                    <a:pt x="87" y="140"/>
                  </a:cubicBezTo>
                  <a:cubicBezTo>
                    <a:pt x="84" y="143"/>
                    <a:pt x="80" y="143"/>
                    <a:pt x="77" y="140"/>
                  </a:cubicBezTo>
                  <a:cubicBezTo>
                    <a:pt x="53" y="121"/>
                    <a:pt x="30" y="102"/>
                    <a:pt x="6" y="83"/>
                  </a:cubicBezTo>
                  <a:cubicBezTo>
                    <a:pt x="2" y="79"/>
                    <a:pt x="0" y="74"/>
                    <a:pt x="0"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de-DE">
                <a:solidFill>
                  <a:schemeClr val="accent6"/>
                </a:solidFill>
              </a:endParaRPr>
            </a:p>
          </p:txBody>
        </p:sp>
        <p:sp>
          <p:nvSpPr>
            <p:cNvPr id="129" name="Freeform 334">
              <a:extLst>
                <a:ext uri="{FF2B5EF4-FFF2-40B4-BE49-F238E27FC236}">
                  <a16:creationId xmlns:a16="http://schemas.microsoft.com/office/drawing/2014/main" id="{46BFD166-52AE-4387-8D01-DB56AEAD994D}"/>
                </a:ext>
              </a:extLst>
            </p:cNvPr>
            <p:cNvSpPr>
              <a:spLocks/>
            </p:cNvSpPr>
            <p:nvPr/>
          </p:nvSpPr>
          <p:spPr bwMode="auto">
            <a:xfrm>
              <a:off x="5390" y="3818"/>
              <a:ext cx="38" cy="39"/>
            </a:xfrm>
            <a:custGeom>
              <a:avLst/>
              <a:gdLst>
                <a:gd name="T0" fmla="*/ 13 w 26"/>
                <a:gd name="T1" fmla="*/ 0 h 26"/>
                <a:gd name="T2" fmla="*/ 26 w 26"/>
                <a:gd name="T3" fmla="*/ 13 h 26"/>
                <a:gd name="T4" fmla="*/ 13 w 26"/>
                <a:gd name="T5" fmla="*/ 26 h 26"/>
                <a:gd name="T6" fmla="*/ 0 w 26"/>
                <a:gd name="T7" fmla="*/ 13 h 26"/>
                <a:gd name="T8" fmla="*/ 13 w 26"/>
                <a:gd name="T9" fmla="*/ 0 h 26"/>
              </a:gdLst>
              <a:ahLst/>
              <a:cxnLst>
                <a:cxn ang="0">
                  <a:pos x="T0" y="T1"/>
                </a:cxn>
                <a:cxn ang="0">
                  <a:pos x="T2" y="T3"/>
                </a:cxn>
                <a:cxn ang="0">
                  <a:pos x="T4" y="T5"/>
                </a:cxn>
                <a:cxn ang="0">
                  <a:pos x="T6" y="T7"/>
                </a:cxn>
                <a:cxn ang="0">
                  <a:pos x="T8" y="T9"/>
                </a:cxn>
              </a:cxnLst>
              <a:rect l="0" t="0" r="r" b="b"/>
              <a:pathLst>
                <a:path w="26" h="26">
                  <a:moveTo>
                    <a:pt x="13" y="0"/>
                  </a:moveTo>
                  <a:cubicBezTo>
                    <a:pt x="20" y="0"/>
                    <a:pt x="25" y="6"/>
                    <a:pt x="26" y="13"/>
                  </a:cubicBezTo>
                  <a:cubicBezTo>
                    <a:pt x="26" y="20"/>
                    <a:pt x="20" y="26"/>
                    <a:pt x="13" y="26"/>
                  </a:cubicBezTo>
                  <a:cubicBezTo>
                    <a:pt x="6" y="26"/>
                    <a:pt x="0" y="21"/>
                    <a:pt x="0" y="13"/>
                  </a:cubicBezTo>
                  <a:cubicBezTo>
                    <a:pt x="0" y="6"/>
                    <a:pt x="5"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de-DE">
                <a:solidFill>
                  <a:schemeClr val="accent6"/>
                </a:solidFill>
              </a:endParaRPr>
            </a:p>
          </p:txBody>
        </p:sp>
        <p:sp>
          <p:nvSpPr>
            <p:cNvPr id="130" name="Freeform 335">
              <a:extLst>
                <a:ext uri="{FF2B5EF4-FFF2-40B4-BE49-F238E27FC236}">
                  <a16:creationId xmlns:a16="http://schemas.microsoft.com/office/drawing/2014/main" id="{3B13F205-45AC-40CB-8E2B-AB46254EB66E}"/>
                </a:ext>
              </a:extLst>
            </p:cNvPr>
            <p:cNvSpPr>
              <a:spLocks/>
            </p:cNvSpPr>
            <p:nvPr/>
          </p:nvSpPr>
          <p:spPr bwMode="auto">
            <a:xfrm>
              <a:off x="5259" y="3949"/>
              <a:ext cx="38" cy="38"/>
            </a:xfrm>
            <a:custGeom>
              <a:avLst/>
              <a:gdLst>
                <a:gd name="T0" fmla="*/ 25 w 26"/>
                <a:gd name="T1" fmla="*/ 13 h 26"/>
                <a:gd name="T2" fmla="*/ 13 w 26"/>
                <a:gd name="T3" fmla="*/ 26 h 26"/>
                <a:gd name="T4" fmla="*/ 0 w 26"/>
                <a:gd name="T5" fmla="*/ 13 h 26"/>
                <a:gd name="T6" fmla="*/ 13 w 26"/>
                <a:gd name="T7" fmla="*/ 0 h 26"/>
                <a:gd name="T8" fmla="*/ 25 w 26"/>
                <a:gd name="T9" fmla="*/ 13 h 26"/>
              </a:gdLst>
              <a:ahLst/>
              <a:cxnLst>
                <a:cxn ang="0">
                  <a:pos x="T0" y="T1"/>
                </a:cxn>
                <a:cxn ang="0">
                  <a:pos x="T2" y="T3"/>
                </a:cxn>
                <a:cxn ang="0">
                  <a:pos x="T4" y="T5"/>
                </a:cxn>
                <a:cxn ang="0">
                  <a:pos x="T6" y="T7"/>
                </a:cxn>
                <a:cxn ang="0">
                  <a:pos x="T8" y="T9"/>
                </a:cxn>
              </a:cxnLst>
              <a:rect l="0" t="0" r="r" b="b"/>
              <a:pathLst>
                <a:path w="26" h="26">
                  <a:moveTo>
                    <a:pt x="25" y="13"/>
                  </a:moveTo>
                  <a:cubicBezTo>
                    <a:pt x="25" y="20"/>
                    <a:pt x="19" y="26"/>
                    <a:pt x="13" y="26"/>
                  </a:cubicBezTo>
                  <a:cubicBezTo>
                    <a:pt x="6" y="26"/>
                    <a:pt x="0" y="20"/>
                    <a:pt x="0" y="13"/>
                  </a:cubicBezTo>
                  <a:cubicBezTo>
                    <a:pt x="0" y="6"/>
                    <a:pt x="6" y="0"/>
                    <a:pt x="13" y="0"/>
                  </a:cubicBezTo>
                  <a:cubicBezTo>
                    <a:pt x="20" y="0"/>
                    <a:pt x="26" y="6"/>
                    <a:pt x="2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de-DE">
                <a:solidFill>
                  <a:schemeClr val="accent6"/>
                </a:solidFill>
              </a:endParaRPr>
            </a:p>
          </p:txBody>
        </p:sp>
        <p:sp>
          <p:nvSpPr>
            <p:cNvPr id="131" name="Freeform 336">
              <a:extLst>
                <a:ext uri="{FF2B5EF4-FFF2-40B4-BE49-F238E27FC236}">
                  <a16:creationId xmlns:a16="http://schemas.microsoft.com/office/drawing/2014/main" id="{202956D4-BEC5-45A0-8965-14999A175DEF}"/>
                </a:ext>
              </a:extLst>
            </p:cNvPr>
            <p:cNvSpPr>
              <a:spLocks/>
            </p:cNvSpPr>
            <p:nvPr/>
          </p:nvSpPr>
          <p:spPr bwMode="auto">
            <a:xfrm>
              <a:off x="5259" y="3688"/>
              <a:ext cx="38" cy="38"/>
            </a:xfrm>
            <a:custGeom>
              <a:avLst/>
              <a:gdLst>
                <a:gd name="T0" fmla="*/ 25 w 26"/>
                <a:gd name="T1" fmla="*/ 13 h 26"/>
                <a:gd name="T2" fmla="*/ 12 w 26"/>
                <a:gd name="T3" fmla="*/ 26 h 26"/>
                <a:gd name="T4" fmla="*/ 0 w 26"/>
                <a:gd name="T5" fmla="*/ 13 h 26"/>
                <a:gd name="T6" fmla="*/ 13 w 26"/>
                <a:gd name="T7" fmla="*/ 0 h 26"/>
                <a:gd name="T8" fmla="*/ 25 w 26"/>
                <a:gd name="T9" fmla="*/ 13 h 26"/>
              </a:gdLst>
              <a:ahLst/>
              <a:cxnLst>
                <a:cxn ang="0">
                  <a:pos x="T0" y="T1"/>
                </a:cxn>
                <a:cxn ang="0">
                  <a:pos x="T2" y="T3"/>
                </a:cxn>
                <a:cxn ang="0">
                  <a:pos x="T4" y="T5"/>
                </a:cxn>
                <a:cxn ang="0">
                  <a:pos x="T6" y="T7"/>
                </a:cxn>
                <a:cxn ang="0">
                  <a:pos x="T8" y="T9"/>
                </a:cxn>
              </a:cxnLst>
              <a:rect l="0" t="0" r="r" b="b"/>
              <a:pathLst>
                <a:path w="26" h="26">
                  <a:moveTo>
                    <a:pt x="25" y="13"/>
                  </a:moveTo>
                  <a:cubicBezTo>
                    <a:pt x="25" y="21"/>
                    <a:pt x="19" y="26"/>
                    <a:pt x="12" y="26"/>
                  </a:cubicBezTo>
                  <a:cubicBezTo>
                    <a:pt x="5" y="26"/>
                    <a:pt x="0" y="20"/>
                    <a:pt x="0" y="13"/>
                  </a:cubicBezTo>
                  <a:cubicBezTo>
                    <a:pt x="0" y="6"/>
                    <a:pt x="6" y="0"/>
                    <a:pt x="13" y="0"/>
                  </a:cubicBezTo>
                  <a:cubicBezTo>
                    <a:pt x="20" y="1"/>
                    <a:pt x="26" y="6"/>
                    <a:pt x="2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de-DE">
                <a:solidFill>
                  <a:schemeClr val="accent6"/>
                </a:solidFill>
              </a:endParaRPr>
            </a:p>
          </p:txBody>
        </p:sp>
        <p:sp>
          <p:nvSpPr>
            <p:cNvPr id="132" name="Freeform 337">
              <a:extLst>
                <a:ext uri="{FF2B5EF4-FFF2-40B4-BE49-F238E27FC236}">
                  <a16:creationId xmlns:a16="http://schemas.microsoft.com/office/drawing/2014/main" id="{216E375E-EEBA-490B-81F9-6F58D9131E36}"/>
                </a:ext>
              </a:extLst>
            </p:cNvPr>
            <p:cNvSpPr>
              <a:spLocks/>
            </p:cNvSpPr>
            <p:nvPr/>
          </p:nvSpPr>
          <p:spPr bwMode="auto">
            <a:xfrm>
              <a:off x="5004" y="3675"/>
              <a:ext cx="195" cy="327"/>
            </a:xfrm>
            <a:custGeom>
              <a:avLst/>
              <a:gdLst>
                <a:gd name="T0" fmla="*/ 126 w 133"/>
                <a:gd name="T1" fmla="*/ 223 h 223"/>
                <a:gd name="T2" fmla="*/ 62 w 133"/>
                <a:gd name="T3" fmla="*/ 37 h 223"/>
                <a:gd name="T4" fmla="*/ 39 w 133"/>
                <a:gd name="T5" fmla="*/ 22 h 223"/>
                <a:gd name="T6" fmla="*/ 131 w 133"/>
                <a:gd name="T7" fmla="*/ 0 h 223"/>
                <a:gd name="T8" fmla="*/ 133 w 133"/>
                <a:gd name="T9" fmla="*/ 83 h 223"/>
                <a:gd name="T10" fmla="*/ 107 w 133"/>
                <a:gd name="T11" fmla="*/ 66 h 223"/>
                <a:gd name="T12" fmla="*/ 126 w 133"/>
                <a:gd name="T13" fmla="*/ 223 h 223"/>
              </a:gdLst>
              <a:ahLst/>
              <a:cxnLst>
                <a:cxn ang="0">
                  <a:pos x="T0" y="T1"/>
                </a:cxn>
                <a:cxn ang="0">
                  <a:pos x="T2" y="T3"/>
                </a:cxn>
                <a:cxn ang="0">
                  <a:pos x="T4" y="T5"/>
                </a:cxn>
                <a:cxn ang="0">
                  <a:pos x="T6" y="T7"/>
                </a:cxn>
                <a:cxn ang="0">
                  <a:pos x="T8" y="T9"/>
                </a:cxn>
                <a:cxn ang="0">
                  <a:pos x="T10" y="T11"/>
                </a:cxn>
                <a:cxn ang="0">
                  <a:pos x="T12" y="T13"/>
                </a:cxn>
              </a:cxnLst>
              <a:rect l="0" t="0" r="r" b="b"/>
              <a:pathLst>
                <a:path w="133" h="223">
                  <a:moveTo>
                    <a:pt x="126" y="223"/>
                  </a:moveTo>
                  <a:cubicBezTo>
                    <a:pt x="126" y="223"/>
                    <a:pt x="0" y="166"/>
                    <a:pt x="62" y="37"/>
                  </a:cubicBezTo>
                  <a:cubicBezTo>
                    <a:pt x="39" y="22"/>
                    <a:pt x="39" y="22"/>
                    <a:pt x="39" y="22"/>
                  </a:cubicBezTo>
                  <a:cubicBezTo>
                    <a:pt x="131" y="0"/>
                    <a:pt x="131" y="0"/>
                    <a:pt x="131" y="0"/>
                  </a:cubicBezTo>
                  <a:cubicBezTo>
                    <a:pt x="133" y="83"/>
                    <a:pt x="133" y="83"/>
                    <a:pt x="133" y="83"/>
                  </a:cubicBezTo>
                  <a:cubicBezTo>
                    <a:pt x="107" y="66"/>
                    <a:pt x="107" y="66"/>
                    <a:pt x="107" y="66"/>
                  </a:cubicBezTo>
                  <a:cubicBezTo>
                    <a:pt x="107" y="66"/>
                    <a:pt x="64" y="112"/>
                    <a:pt x="126" y="2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de-DE">
                <a:solidFill>
                  <a:schemeClr val="accent6"/>
                </a:solidFill>
              </a:endParaRPr>
            </a:p>
          </p:txBody>
        </p:sp>
      </p:grpSp>
      <p:grpSp>
        <p:nvGrpSpPr>
          <p:cNvPr id="169" name="Group 331">
            <a:extLst>
              <a:ext uri="{FF2B5EF4-FFF2-40B4-BE49-F238E27FC236}">
                <a16:creationId xmlns:a16="http://schemas.microsoft.com/office/drawing/2014/main" id="{DCC34110-DBB8-4D82-97AC-86FE840A8D72}"/>
              </a:ext>
            </a:extLst>
          </p:cNvPr>
          <p:cNvGrpSpPr>
            <a:grpSpLocks noChangeAspect="1"/>
          </p:cNvGrpSpPr>
          <p:nvPr/>
        </p:nvGrpSpPr>
        <p:grpSpPr bwMode="auto">
          <a:xfrm>
            <a:off x="7122690" y="3543449"/>
            <a:ext cx="208149" cy="182868"/>
            <a:chOff x="5004" y="3616"/>
            <a:chExt cx="494" cy="434"/>
          </a:xfrm>
          <a:solidFill>
            <a:schemeClr val="accent3">
              <a:lumMod val="50000"/>
            </a:schemeClr>
          </a:solidFill>
        </p:grpSpPr>
        <p:sp>
          <p:nvSpPr>
            <p:cNvPr id="170" name="Freeform 332">
              <a:extLst>
                <a:ext uri="{FF2B5EF4-FFF2-40B4-BE49-F238E27FC236}">
                  <a16:creationId xmlns:a16="http://schemas.microsoft.com/office/drawing/2014/main" id="{D741705A-CB8D-43A1-8B25-B2FB35A1B5C5}"/>
                </a:ext>
              </a:extLst>
            </p:cNvPr>
            <p:cNvSpPr>
              <a:spLocks/>
            </p:cNvSpPr>
            <p:nvPr/>
          </p:nvSpPr>
          <p:spPr bwMode="auto">
            <a:xfrm>
              <a:off x="5203" y="3616"/>
              <a:ext cx="295" cy="434"/>
            </a:xfrm>
            <a:custGeom>
              <a:avLst/>
              <a:gdLst>
                <a:gd name="T0" fmla="*/ 7 w 201"/>
                <a:gd name="T1" fmla="*/ 257 h 296"/>
                <a:gd name="T2" fmla="*/ 74 w 201"/>
                <a:gd name="T3" fmla="*/ 265 h 296"/>
                <a:gd name="T4" fmla="*/ 169 w 201"/>
                <a:gd name="T5" fmla="*/ 170 h 296"/>
                <a:gd name="T6" fmla="*/ 107 w 201"/>
                <a:gd name="T7" fmla="*/ 48 h 296"/>
                <a:gd name="T8" fmla="*/ 18 w 201"/>
                <a:gd name="T9" fmla="*/ 42 h 296"/>
                <a:gd name="T10" fmla="*/ 10 w 201"/>
                <a:gd name="T11" fmla="*/ 38 h 296"/>
                <a:gd name="T12" fmla="*/ 22 w 201"/>
                <a:gd name="T13" fmla="*/ 18 h 296"/>
                <a:gd name="T14" fmla="*/ 188 w 201"/>
                <a:gd name="T15" fmla="*/ 118 h 296"/>
                <a:gd name="T16" fmla="*/ 146 w 201"/>
                <a:gd name="T17" fmla="*/ 253 h 296"/>
                <a:gd name="T18" fmla="*/ 7 w 201"/>
                <a:gd name="T19" fmla="*/ 280 h 296"/>
                <a:gd name="T20" fmla="*/ 2 w 201"/>
                <a:gd name="T21" fmla="*/ 267 h 296"/>
                <a:gd name="T22" fmla="*/ 2 w 201"/>
                <a:gd name="T23" fmla="*/ 267 h 296"/>
                <a:gd name="T24" fmla="*/ 7 w 201"/>
                <a:gd name="T25" fmla="*/ 25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1" h="296">
                  <a:moveTo>
                    <a:pt x="7" y="257"/>
                  </a:moveTo>
                  <a:cubicBezTo>
                    <a:pt x="29" y="263"/>
                    <a:pt x="51" y="268"/>
                    <a:pt x="74" y="265"/>
                  </a:cubicBezTo>
                  <a:cubicBezTo>
                    <a:pt x="121" y="258"/>
                    <a:pt x="163" y="217"/>
                    <a:pt x="169" y="170"/>
                  </a:cubicBezTo>
                  <a:cubicBezTo>
                    <a:pt x="177" y="119"/>
                    <a:pt x="152" y="70"/>
                    <a:pt x="107" y="48"/>
                  </a:cubicBezTo>
                  <a:cubicBezTo>
                    <a:pt x="78" y="34"/>
                    <a:pt x="49" y="32"/>
                    <a:pt x="18" y="42"/>
                  </a:cubicBezTo>
                  <a:cubicBezTo>
                    <a:pt x="13" y="43"/>
                    <a:pt x="12" y="42"/>
                    <a:pt x="10" y="38"/>
                  </a:cubicBezTo>
                  <a:cubicBezTo>
                    <a:pt x="5" y="22"/>
                    <a:pt x="5" y="22"/>
                    <a:pt x="22" y="18"/>
                  </a:cubicBezTo>
                  <a:cubicBezTo>
                    <a:pt x="95" y="0"/>
                    <a:pt x="171" y="44"/>
                    <a:pt x="188" y="118"/>
                  </a:cubicBezTo>
                  <a:cubicBezTo>
                    <a:pt x="201" y="170"/>
                    <a:pt x="187" y="217"/>
                    <a:pt x="146" y="253"/>
                  </a:cubicBezTo>
                  <a:cubicBezTo>
                    <a:pt x="106" y="289"/>
                    <a:pt x="58" y="296"/>
                    <a:pt x="7" y="280"/>
                  </a:cubicBezTo>
                  <a:cubicBezTo>
                    <a:pt x="0" y="278"/>
                    <a:pt x="1" y="273"/>
                    <a:pt x="2" y="267"/>
                  </a:cubicBezTo>
                  <a:cubicBezTo>
                    <a:pt x="3" y="264"/>
                    <a:pt x="2" y="269"/>
                    <a:pt x="2" y="267"/>
                  </a:cubicBezTo>
                  <a:cubicBezTo>
                    <a:pt x="3" y="263"/>
                    <a:pt x="3" y="257"/>
                    <a:pt x="7" y="2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de-DE">
                <a:solidFill>
                  <a:schemeClr val="accent6"/>
                </a:solidFill>
              </a:endParaRPr>
            </a:p>
          </p:txBody>
        </p:sp>
        <p:sp>
          <p:nvSpPr>
            <p:cNvPr id="171" name="Freeform 333">
              <a:extLst>
                <a:ext uri="{FF2B5EF4-FFF2-40B4-BE49-F238E27FC236}">
                  <a16:creationId xmlns:a16="http://schemas.microsoft.com/office/drawing/2014/main" id="{8F2A2319-F301-480F-9A58-352CE7B74E4B}"/>
                </a:ext>
              </a:extLst>
            </p:cNvPr>
            <p:cNvSpPr>
              <a:spLocks/>
            </p:cNvSpPr>
            <p:nvPr/>
          </p:nvSpPr>
          <p:spPr bwMode="auto">
            <a:xfrm>
              <a:off x="5253" y="3738"/>
              <a:ext cx="135" cy="209"/>
            </a:xfrm>
            <a:custGeom>
              <a:avLst/>
              <a:gdLst>
                <a:gd name="T0" fmla="*/ 0 w 92"/>
                <a:gd name="T1" fmla="*/ 69 h 143"/>
                <a:gd name="T2" fmla="*/ 7 w 92"/>
                <a:gd name="T3" fmla="*/ 53 h 143"/>
                <a:gd name="T4" fmla="*/ 51 w 92"/>
                <a:gd name="T5" fmla="*/ 6 h 143"/>
                <a:gd name="T6" fmla="*/ 54 w 92"/>
                <a:gd name="T7" fmla="*/ 3 h 143"/>
                <a:gd name="T8" fmla="*/ 66 w 92"/>
                <a:gd name="T9" fmla="*/ 3 h 143"/>
                <a:gd name="T10" fmla="*/ 67 w 92"/>
                <a:gd name="T11" fmla="*/ 14 h 143"/>
                <a:gd name="T12" fmla="*/ 43 w 92"/>
                <a:gd name="T13" fmla="*/ 60 h 143"/>
                <a:gd name="T14" fmla="*/ 44 w 92"/>
                <a:gd name="T15" fmla="*/ 75 h 143"/>
                <a:gd name="T16" fmla="*/ 84 w 92"/>
                <a:gd name="T17" fmla="*/ 123 h 143"/>
                <a:gd name="T18" fmla="*/ 89 w 92"/>
                <a:gd name="T19" fmla="*/ 131 h 143"/>
                <a:gd name="T20" fmla="*/ 87 w 92"/>
                <a:gd name="T21" fmla="*/ 140 h 143"/>
                <a:gd name="T22" fmla="*/ 77 w 92"/>
                <a:gd name="T23" fmla="*/ 140 h 143"/>
                <a:gd name="T24" fmla="*/ 6 w 92"/>
                <a:gd name="T25" fmla="*/ 83 h 143"/>
                <a:gd name="T26" fmla="*/ 0 w 92"/>
                <a:gd name="T27" fmla="*/ 69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43">
                  <a:moveTo>
                    <a:pt x="0" y="69"/>
                  </a:moveTo>
                  <a:cubicBezTo>
                    <a:pt x="0" y="62"/>
                    <a:pt x="2" y="57"/>
                    <a:pt x="7" y="53"/>
                  </a:cubicBezTo>
                  <a:cubicBezTo>
                    <a:pt x="21" y="37"/>
                    <a:pt x="36" y="22"/>
                    <a:pt x="51" y="6"/>
                  </a:cubicBezTo>
                  <a:cubicBezTo>
                    <a:pt x="52" y="5"/>
                    <a:pt x="53" y="4"/>
                    <a:pt x="54" y="3"/>
                  </a:cubicBezTo>
                  <a:cubicBezTo>
                    <a:pt x="58" y="0"/>
                    <a:pt x="62" y="0"/>
                    <a:pt x="66" y="3"/>
                  </a:cubicBezTo>
                  <a:cubicBezTo>
                    <a:pt x="70" y="6"/>
                    <a:pt x="69" y="10"/>
                    <a:pt x="67" y="14"/>
                  </a:cubicBezTo>
                  <a:cubicBezTo>
                    <a:pt x="59" y="29"/>
                    <a:pt x="51" y="45"/>
                    <a:pt x="43" y="60"/>
                  </a:cubicBezTo>
                  <a:cubicBezTo>
                    <a:pt x="39" y="66"/>
                    <a:pt x="39" y="69"/>
                    <a:pt x="44" y="75"/>
                  </a:cubicBezTo>
                  <a:cubicBezTo>
                    <a:pt x="58" y="91"/>
                    <a:pt x="71" y="107"/>
                    <a:pt x="84" y="123"/>
                  </a:cubicBezTo>
                  <a:cubicBezTo>
                    <a:pt x="86" y="126"/>
                    <a:pt x="87" y="128"/>
                    <a:pt x="89" y="131"/>
                  </a:cubicBezTo>
                  <a:cubicBezTo>
                    <a:pt x="92" y="135"/>
                    <a:pt x="90" y="138"/>
                    <a:pt x="87" y="140"/>
                  </a:cubicBezTo>
                  <a:cubicBezTo>
                    <a:pt x="84" y="143"/>
                    <a:pt x="80" y="143"/>
                    <a:pt x="77" y="140"/>
                  </a:cubicBezTo>
                  <a:cubicBezTo>
                    <a:pt x="53" y="121"/>
                    <a:pt x="30" y="102"/>
                    <a:pt x="6" y="83"/>
                  </a:cubicBezTo>
                  <a:cubicBezTo>
                    <a:pt x="2" y="79"/>
                    <a:pt x="0" y="74"/>
                    <a:pt x="0"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de-DE">
                <a:solidFill>
                  <a:schemeClr val="accent6"/>
                </a:solidFill>
              </a:endParaRPr>
            </a:p>
          </p:txBody>
        </p:sp>
        <p:sp>
          <p:nvSpPr>
            <p:cNvPr id="172" name="Freeform 334">
              <a:extLst>
                <a:ext uri="{FF2B5EF4-FFF2-40B4-BE49-F238E27FC236}">
                  <a16:creationId xmlns:a16="http://schemas.microsoft.com/office/drawing/2014/main" id="{3D778B4C-0218-4008-9F1E-C79BC435FFA3}"/>
                </a:ext>
              </a:extLst>
            </p:cNvPr>
            <p:cNvSpPr>
              <a:spLocks/>
            </p:cNvSpPr>
            <p:nvPr/>
          </p:nvSpPr>
          <p:spPr bwMode="auto">
            <a:xfrm>
              <a:off x="5390" y="3818"/>
              <a:ext cx="38" cy="39"/>
            </a:xfrm>
            <a:custGeom>
              <a:avLst/>
              <a:gdLst>
                <a:gd name="T0" fmla="*/ 13 w 26"/>
                <a:gd name="T1" fmla="*/ 0 h 26"/>
                <a:gd name="T2" fmla="*/ 26 w 26"/>
                <a:gd name="T3" fmla="*/ 13 h 26"/>
                <a:gd name="T4" fmla="*/ 13 w 26"/>
                <a:gd name="T5" fmla="*/ 26 h 26"/>
                <a:gd name="T6" fmla="*/ 0 w 26"/>
                <a:gd name="T7" fmla="*/ 13 h 26"/>
                <a:gd name="T8" fmla="*/ 13 w 26"/>
                <a:gd name="T9" fmla="*/ 0 h 26"/>
              </a:gdLst>
              <a:ahLst/>
              <a:cxnLst>
                <a:cxn ang="0">
                  <a:pos x="T0" y="T1"/>
                </a:cxn>
                <a:cxn ang="0">
                  <a:pos x="T2" y="T3"/>
                </a:cxn>
                <a:cxn ang="0">
                  <a:pos x="T4" y="T5"/>
                </a:cxn>
                <a:cxn ang="0">
                  <a:pos x="T6" y="T7"/>
                </a:cxn>
                <a:cxn ang="0">
                  <a:pos x="T8" y="T9"/>
                </a:cxn>
              </a:cxnLst>
              <a:rect l="0" t="0" r="r" b="b"/>
              <a:pathLst>
                <a:path w="26" h="26">
                  <a:moveTo>
                    <a:pt x="13" y="0"/>
                  </a:moveTo>
                  <a:cubicBezTo>
                    <a:pt x="20" y="0"/>
                    <a:pt x="25" y="6"/>
                    <a:pt x="26" y="13"/>
                  </a:cubicBezTo>
                  <a:cubicBezTo>
                    <a:pt x="26" y="20"/>
                    <a:pt x="20" y="26"/>
                    <a:pt x="13" y="26"/>
                  </a:cubicBezTo>
                  <a:cubicBezTo>
                    <a:pt x="6" y="26"/>
                    <a:pt x="0" y="21"/>
                    <a:pt x="0" y="13"/>
                  </a:cubicBezTo>
                  <a:cubicBezTo>
                    <a:pt x="0" y="6"/>
                    <a:pt x="5"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de-DE">
                <a:solidFill>
                  <a:schemeClr val="accent6"/>
                </a:solidFill>
              </a:endParaRPr>
            </a:p>
          </p:txBody>
        </p:sp>
        <p:sp>
          <p:nvSpPr>
            <p:cNvPr id="173" name="Freeform 335">
              <a:extLst>
                <a:ext uri="{FF2B5EF4-FFF2-40B4-BE49-F238E27FC236}">
                  <a16:creationId xmlns:a16="http://schemas.microsoft.com/office/drawing/2014/main" id="{80773D93-E8BD-46B3-8E23-E76F62303E61}"/>
                </a:ext>
              </a:extLst>
            </p:cNvPr>
            <p:cNvSpPr>
              <a:spLocks/>
            </p:cNvSpPr>
            <p:nvPr/>
          </p:nvSpPr>
          <p:spPr bwMode="auto">
            <a:xfrm>
              <a:off x="5259" y="3949"/>
              <a:ext cx="38" cy="38"/>
            </a:xfrm>
            <a:custGeom>
              <a:avLst/>
              <a:gdLst>
                <a:gd name="T0" fmla="*/ 25 w 26"/>
                <a:gd name="T1" fmla="*/ 13 h 26"/>
                <a:gd name="T2" fmla="*/ 13 w 26"/>
                <a:gd name="T3" fmla="*/ 26 h 26"/>
                <a:gd name="T4" fmla="*/ 0 w 26"/>
                <a:gd name="T5" fmla="*/ 13 h 26"/>
                <a:gd name="T6" fmla="*/ 13 w 26"/>
                <a:gd name="T7" fmla="*/ 0 h 26"/>
                <a:gd name="T8" fmla="*/ 25 w 26"/>
                <a:gd name="T9" fmla="*/ 13 h 26"/>
              </a:gdLst>
              <a:ahLst/>
              <a:cxnLst>
                <a:cxn ang="0">
                  <a:pos x="T0" y="T1"/>
                </a:cxn>
                <a:cxn ang="0">
                  <a:pos x="T2" y="T3"/>
                </a:cxn>
                <a:cxn ang="0">
                  <a:pos x="T4" y="T5"/>
                </a:cxn>
                <a:cxn ang="0">
                  <a:pos x="T6" y="T7"/>
                </a:cxn>
                <a:cxn ang="0">
                  <a:pos x="T8" y="T9"/>
                </a:cxn>
              </a:cxnLst>
              <a:rect l="0" t="0" r="r" b="b"/>
              <a:pathLst>
                <a:path w="26" h="26">
                  <a:moveTo>
                    <a:pt x="25" y="13"/>
                  </a:moveTo>
                  <a:cubicBezTo>
                    <a:pt x="25" y="20"/>
                    <a:pt x="19" y="26"/>
                    <a:pt x="13" y="26"/>
                  </a:cubicBezTo>
                  <a:cubicBezTo>
                    <a:pt x="6" y="26"/>
                    <a:pt x="0" y="20"/>
                    <a:pt x="0" y="13"/>
                  </a:cubicBezTo>
                  <a:cubicBezTo>
                    <a:pt x="0" y="6"/>
                    <a:pt x="6" y="0"/>
                    <a:pt x="13" y="0"/>
                  </a:cubicBezTo>
                  <a:cubicBezTo>
                    <a:pt x="20" y="0"/>
                    <a:pt x="26" y="6"/>
                    <a:pt x="2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de-DE">
                <a:solidFill>
                  <a:schemeClr val="accent6"/>
                </a:solidFill>
              </a:endParaRPr>
            </a:p>
          </p:txBody>
        </p:sp>
        <p:sp>
          <p:nvSpPr>
            <p:cNvPr id="174" name="Freeform 336">
              <a:extLst>
                <a:ext uri="{FF2B5EF4-FFF2-40B4-BE49-F238E27FC236}">
                  <a16:creationId xmlns:a16="http://schemas.microsoft.com/office/drawing/2014/main" id="{C8C3A1EC-FCD1-4AAD-ADEF-161D301125A1}"/>
                </a:ext>
              </a:extLst>
            </p:cNvPr>
            <p:cNvSpPr>
              <a:spLocks/>
            </p:cNvSpPr>
            <p:nvPr/>
          </p:nvSpPr>
          <p:spPr bwMode="auto">
            <a:xfrm>
              <a:off x="5259" y="3688"/>
              <a:ext cx="38" cy="38"/>
            </a:xfrm>
            <a:custGeom>
              <a:avLst/>
              <a:gdLst>
                <a:gd name="T0" fmla="*/ 25 w 26"/>
                <a:gd name="T1" fmla="*/ 13 h 26"/>
                <a:gd name="T2" fmla="*/ 12 w 26"/>
                <a:gd name="T3" fmla="*/ 26 h 26"/>
                <a:gd name="T4" fmla="*/ 0 w 26"/>
                <a:gd name="T5" fmla="*/ 13 h 26"/>
                <a:gd name="T6" fmla="*/ 13 w 26"/>
                <a:gd name="T7" fmla="*/ 0 h 26"/>
                <a:gd name="T8" fmla="*/ 25 w 26"/>
                <a:gd name="T9" fmla="*/ 13 h 26"/>
              </a:gdLst>
              <a:ahLst/>
              <a:cxnLst>
                <a:cxn ang="0">
                  <a:pos x="T0" y="T1"/>
                </a:cxn>
                <a:cxn ang="0">
                  <a:pos x="T2" y="T3"/>
                </a:cxn>
                <a:cxn ang="0">
                  <a:pos x="T4" y="T5"/>
                </a:cxn>
                <a:cxn ang="0">
                  <a:pos x="T6" y="T7"/>
                </a:cxn>
                <a:cxn ang="0">
                  <a:pos x="T8" y="T9"/>
                </a:cxn>
              </a:cxnLst>
              <a:rect l="0" t="0" r="r" b="b"/>
              <a:pathLst>
                <a:path w="26" h="26">
                  <a:moveTo>
                    <a:pt x="25" y="13"/>
                  </a:moveTo>
                  <a:cubicBezTo>
                    <a:pt x="25" y="21"/>
                    <a:pt x="19" y="26"/>
                    <a:pt x="12" y="26"/>
                  </a:cubicBezTo>
                  <a:cubicBezTo>
                    <a:pt x="5" y="26"/>
                    <a:pt x="0" y="20"/>
                    <a:pt x="0" y="13"/>
                  </a:cubicBezTo>
                  <a:cubicBezTo>
                    <a:pt x="0" y="6"/>
                    <a:pt x="6" y="0"/>
                    <a:pt x="13" y="0"/>
                  </a:cubicBezTo>
                  <a:cubicBezTo>
                    <a:pt x="20" y="1"/>
                    <a:pt x="26" y="6"/>
                    <a:pt x="2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de-DE">
                <a:solidFill>
                  <a:schemeClr val="accent6"/>
                </a:solidFill>
              </a:endParaRPr>
            </a:p>
          </p:txBody>
        </p:sp>
        <p:sp>
          <p:nvSpPr>
            <p:cNvPr id="175" name="Freeform 337">
              <a:extLst>
                <a:ext uri="{FF2B5EF4-FFF2-40B4-BE49-F238E27FC236}">
                  <a16:creationId xmlns:a16="http://schemas.microsoft.com/office/drawing/2014/main" id="{4F9F9D13-FA57-42B8-84AB-F945CB4E5577}"/>
                </a:ext>
              </a:extLst>
            </p:cNvPr>
            <p:cNvSpPr>
              <a:spLocks/>
            </p:cNvSpPr>
            <p:nvPr/>
          </p:nvSpPr>
          <p:spPr bwMode="auto">
            <a:xfrm>
              <a:off x="5004" y="3675"/>
              <a:ext cx="195" cy="327"/>
            </a:xfrm>
            <a:custGeom>
              <a:avLst/>
              <a:gdLst>
                <a:gd name="T0" fmla="*/ 126 w 133"/>
                <a:gd name="T1" fmla="*/ 223 h 223"/>
                <a:gd name="T2" fmla="*/ 62 w 133"/>
                <a:gd name="T3" fmla="*/ 37 h 223"/>
                <a:gd name="T4" fmla="*/ 39 w 133"/>
                <a:gd name="T5" fmla="*/ 22 h 223"/>
                <a:gd name="T6" fmla="*/ 131 w 133"/>
                <a:gd name="T7" fmla="*/ 0 h 223"/>
                <a:gd name="T8" fmla="*/ 133 w 133"/>
                <a:gd name="T9" fmla="*/ 83 h 223"/>
                <a:gd name="T10" fmla="*/ 107 w 133"/>
                <a:gd name="T11" fmla="*/ 66 h 223"/>
                <a:gd name="T12" fmla="*/ 126 w 133"/>
                <a:gd name="T13" fmla="*/ 223 h 223"/>
              </a:gdLst>
              <a:ahLst/>
              <a:cxnLst>
                <a:cxn ang="0">
                  <a:pos x="T0" y="T1"/>
                </a:cxn>
                <a:cxn ang="0">
                  <a:pos x="T2" y="T3"/>
                </a:cxn>
                <a:cxn ang="0">
                  <a:pos x="T4" y="T5"/>
                </a:cxn>
                <a:cxn ang="0">
                  <a:pos x="T6" y="T7"/>
                </a:cxn>
                <a:cxn ang="0">
                  <a:pos x="T8" y="T9"/>
                </a:cxn>
                <a:cxn ang="0">
                  <a:pos x="T10" y="T11"/>
                </a:cxn>
                <a:cxn ang="0">
                  <a:pos x="T12" y="T13"/>
                </a:cxn>
              </a:cxnLst>
              <a:rect l="0" t="0" r="r" b="b"/>
              <a:pathLst>
                <a:path w="133" h="223">
                  <a:moveTo>
                    <a:pt x="126" y="223"/>
                  </a:moveTo>
                  <a:cubicBezTo>
                    <a:pt x="126" y="223"/>
                    <a:pt x="0" y="166"/>
                    <a:pt x="62" y="37"/>
                  </a:cubicBezTo>
                  <a:cubicBezTo>
                    <a:pt x="39" y="22"/>
                    <a:pt x="39" y="22"/>
                    <a:pt x="39" y="22"/>
                  </a:cubicBezTo>
                  <a:cubicBezTo>
                    <a:pt x="131" y="0"/>
                    <a:pt x="131" y="0"/>
                    <a:pt x="131" y="0"/>
                  </a:cubicBezTo>
                  <a:cubicBezTo>
                    <a:pt x="133" y="83"/>
                    <a:pt x="133" y="83"/>
                    <a:pt x="133" y="83"/>
                  </a:cubicBezTo>
                  <a:cubicBezTo>
                    <a:pt x="107" y="66"/>
                    <a:pt x="107" y="66"/>
                    <a:pt x="107" y="66"/>
                  </a:cubicBezTo>
                  <a:cubicBezTo>
                    <a:pt x="107" y="66"/>
                    <a:pt x="64" y="112"/>
                    <a:pt x="126" y="2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de-DE">
                <a:solidFill>
                  <a:schemeClr val="accent6"/>
                </a:solidFill>
              </a:endParaRPr>
            </a:p>
          </p:txBody>
        </p:sp>
      </p:grpSp>
      <p:grpSp>
        <p:nvGrpSpPr>
          <p:cNvPr id="17" name="Gruppieren 16">
            <a:extLst>
              <a:ext uri="{FF2B5EF4-FFF2-40B4-BE49-F238E27FC236}">
                <a16:creationId xmlns:a16="http://schemas.microsoft.com/office/drawing/2014/main" id="{75004C90-03AB-BB07-6BF8-A779D0453C6A}"/>
              </a:ext>
            </a:extLst>
          </p:cNvPr>
          <p:cNvGrpSpPr/>
          <p:nvPr/>
        </p:nvGrpSpPr>
        <p:grpSpPr>
          <a:xfrm>
            <a:off x="4069480" y="4311232"/>
            <a:ext cx="1871927" cy="1080000"/>
            <a:chOff x="633675" y="4639788"/>
            <a:chExt cx="1648859" cy="1080000"/>
          </a:xfrm>
          <a:solidFill>
            <a:srgbClr val="FFD501"/>
          </a:solidFill>
        </p:grpSpPr>
        <p:sp>
          <p:nvSpPr>
            <p:cNvPr id="81" name="Rechteck: abgerundete Ecken 80">
              <a:extLst>
                <a:ext uri="{FF2B5EF4-FFF2-40B4-BE49-F238E27FC236}">
                  <a16:creationId xmlns:a16="http://schemas.microsoft.com/office/drawing/2014/main" id="{C6548262-5676-47E9-95A1-43CDD12426B9}"/>
                </a:ext>
              </a:extLst>
            </p:cNvPr>
            <p:cNvSpPr/>
            <p:nvPr/>
          </p:nvSpPr>
          <p:spPr>
            <a:xfrm>
              <a:off x="633675" y="4639788"/>
              <a:ext cx="1647000" cy="1080000"/>
            </a:xfrm>
            <a:prstGeom prst="round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200" b="1" dirty="0">
                  <a:solidFill>
                    <a:schemeClr val="accent6"/>
                  </a:solidFill>
                  <a:latin typeface="Arial" panose="020B0604020202020204" pitchFamily="34" charset="0"/>
                </a:rPr>
                <a:t>3. Salbutamol</a:t>
              </a:r>
            </a:p>
            <a:p>
              <a:pPr algn="ctr"/>
              <a:r>
                <a:rPr lang="de-DE" sz="750" b="1" dirty="0">
                  <a:solidFill>
                    <a:schemeClr val="accent6"/>
                  </a:solidFill>
                  <a:latin typeface="Arial" panose="020B0604020202020204" pitchFamily="34" charset="0"/>
                </a:rPr>
                <a:t>(intrazellulärer K</a:t>
              </a:r>
              <a:r>
                <a:rPr lang="de-DE" sz="750" b="1" baseline="30000" dirty="0">
                  <a:solidFill>
                    <a:schemeClr val="accent6"/>
                  </a:solidFill>
                  <a:latin typeface="Arial" panose="020B0604020202020204" pitchFamily="34" charset="0"/>
                </a:rPr>
                <a:t>+</a:t>
              </a:r>
              <a:r>
                <a:rPr lang="de-DE" sz="750" b="1" dirty="0">
                  <a:solidFill>
                    <a:schemeClr val="accent6"/>
                  </a:solidFill>
                  <a:latin typeface="Arial" panose="020B0604020202020204" pitchFamily="34" charset="0"/>
                </a:rPr>
                <a:t> Shift)</a:t>
              </a:r>
              <a:endParaRPr lang="de-DE" sz="750" dirty="0"/>
            </a:p>
            <a:p>
              <a:pPr algn="ctr"/>
              <a:endParaRPr lang="de-DE" sz="1200" b="1" dirty="0">
                <a:solidFill>
                  <a:schemeClr val="accent6"/>
                </a:solidFill>
                <a:latin typeface="Arial" panose="020B0604020202020204" pitchFamily="34" charset="0"/>
              </a:endParaRPr>
            </a:p>
          </p:txBody>
        </p:sp>
        <p:sp>
          <p:nvSpPr>
            <p:cNvPr id="98" name="Textfeld 97">
              <a:extLst>
                <a:ext uri="{FF2B5EF4-FFF2-40B4-BE49-F238E27FC236}">
                  <a16:creationId xmlns:a16="http://schemas.microsoft.com/office/drawing/2014/main" id="{19B8572B-DBE8-405D-8EBF-3B958EBAF68F}"/>
                </a:ext>
              </a:extLst>
            </p:cNvPr>
            <p:cNvSpPr txBox="1"/>
            <p:nvPr/>
          </p:nvSpPr>
          <p:spPr>
            <a:xfrm>
              <a:off x="674332" y="5303458"/>
              <a:ext cx="1608202" cy="369332"/>
            </a:xfrm>
            <a:prstGeom prst="rect">
              <a:avLst/>
            </a:prstGeom>
            <a:grpFill/>
          </p:spPr>
          <p:txBody>
            <a:bodyPr vert="horz" wrap="square" rtlCol="0">
              <a:spAutoFit/>
            </a:bodyPr>
            <a:lstStyle/>
            <a:p>
              <a:pPr marL="128588" indent="-128588" fontAlgn="auto">
                <a:lnSpc>
                  <a:spcPct val="100000"/>
                </a:lnSpc>
                <a:spcBef>
                  <a:spcPts val="0"/>
                </a:spcBef>
                <a:spcAft>
                  <a:spcPts val="0"/>
                </a:spcAft>
                <a:buFont typeface="Arial" panose="020B0604020202020204" pitchFamily="34" charset="0"/>
                <a:buChar char="•"/>
              </a:pPr>
              <a:r>
                <a:rPr lang="de-DE" sz="900" dirty="0">
                  <a:solidFill>
                    <a:schemeClr val="accent6"/>
                  </a:solidFill>
                </a:rPr>
                <a:t>Wirkeintritt nach 30 min </a:t>
              </a:r>
              <a:br>
                <a:rPr lang="de-DE" sz="900" dirty="0">
                  <a:solidFill>
                    <a:schemeClr val="accent6"/>
                  </a:solidFill>
                </a:rPr>
              </a:br>
              <a:r>
                <a:rPr lang="de-DE" sz="900" dirty="0">
                  <a:solidFill>
                    <a:schemeClr val="accent6"/>
                  </a:solidFill>
                </a:rPr>
                <a:t>für 4-6 h</a:t>
              </a:r>
            </a:p>
          </p:txBody>
        </p:sp>
        <p:grpSp>
          <p:nvGrpSpPr>
            <p:cNvPr id="99" name="Group 331">
              <a:extLst>
                <a:ext uri="{FF2B5EF4-FFF2-40B4-BE49-F238E27FC236}">
                  <a16:creationId xmlns:a16="http://schemas.microsoft.com/office/drawing/2014/main" id="{9818A628-8652-41BB-BED3-AC2203D34BD9}"/>
                </a:ext>
              </a:extLst>
            </p:cNvPr>
            <p:cNvGrpSpPr>
              <a:grpSpLocks noChangeAspect="1"/>
            </p:cNvGrpSpPr>
            <p:nvPr/>
          </p:nvGrpSpPr>
          <p:grpSpPr bwMode="auto">
            <a:xfrm>
              <a:off x="1523686" y="5123713"/>
              <a:ext cx="226854" cy="183404"/>
              <a:chOff x="5004" y="3616"/>
              <a:chExt cx="494" cy="434"/>
            </a:xfrm>
            <a:grpFill/>
          </p:grpSpPr>
          <p:sp>
            <p:nvSpPr>
              <p:cNvPr id="100" name="Freeform 332">
                <a:extLst>
                  <a:ext uri="{FF2B5EF4-FFF2-40B4-BE49-F238E27FC236}">
                    <a16:creationId xmlns:a16="http://schemas.microsoft.com/office/drawing/2014/main" id="{11FC2FC8-DB5E-4B61-8A89-CD29DFCAFB2C}"/>
                  </a:ext>
                </a:extLst>
              </p:cNvPr>
              <p:cNvSpPr>
                <a:spLocks/>
              </p:cNvSpPr>
              <p:nvPr/>
            </p:nvSpPr>
            <p:spPr bwMode="auto">
              <a:xfrm>
                <a:off x="5203" y="3616"/>
                <a:ext cx="295" cy="434"/>
              </a:xfrm>
              <a:custGeom>
                <a:avLst/>
                <a:gdLst>
                  <a:gd name="T0" fmla="*/ 7 w 201"/>
                  <a:gd name="T1" fmla="*/ 257 h 296"/>
                  <a:gd name="T2" fmla="*/ 74 w 201"/>
                  <a:gd name="T3" fmla="*/ 265 h 296"/>
                  <a:gd name="T4" fmla="*/ 169 w 201"/>
                  <a:gd name="T5" fmla="*/ 170 h 296"/>
                  <a:gd name="T6" fmla="*/ 107 w 201"/>
                  <a:gd name="T7" fmla="*/ 48 h 296"/>
                  <a:gd name="T8" fmla="*/ 18 w 201"/>
                  <a:gd name="T9" fmla="*/ 42 h 296"/>
                  <a:gd name="T10" fmla="*/ 10 w 201"/>
                  <a:gd name="T11" fmla="*/ 38 h 296"/>
                  <a:gd name="T12" fmla="*/ 22 w 201"/>
                  <a:gd name="T13" fmla="*/ 18 h 296"/>
                  <a:gd name="T14" fmla="*/ 188 w 201"/>
                  <a:gd name="T15" fmla="*/ 118 h 296"/>
                  <a:gd name="T16" fmla="*/ 146 w 201"/>
                  <a:gd name="T17" fmla="*/ 253 h 296"/>
                  <a:gd name="T18" fmla="*/ 7 w 201"/>
                  <a:gd name="T19" fmla="*/ 280 h 296"/>
                  <a:gd name="T20" fmla="*/ 2 w 201"/>
                  <a:gd name="T21" fmla="*/ 267 h 296"/>
                  <a:gd name="T22" fmla="*/ 2 w 201"/>
                  <a:gd name="T23" fmla="*/ 267 h 296"/>
                  <a:gd name="T24" fmla="*/ 7 w 201"/>
                  <a:gd name="T25" fmla="*/ 25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1" h="296">
                    <a:moveTo>
                      <a:pt x="7" y="257"/>
                    </a:moveTo>
                    <a:cubicBezTo>
                      <a:pt x="29" y="263"/>
                      <a:pt x="51" y="268"/>
                      <a:pt x="74" y="265"/>
                    </a:cubicBezTo>
                    <a:cubicBezTo>
                      <a:pt x="121" y="258"/>
                      <a:pt x="163" y="217"/>
                      <a:pt x="169" y="170"/>
                    </a:cubicBezTo>
                    <a:cubicBezTo>
                      <a:pt x="177" y="119"/>
                      <a:pt x="152" y="70"/>
                      <a:pt x="107" y="48"/>
                    </a:cubicBezTo>
                    <a:cubicBezTo>
                      <a:pt x="78" y="34"/>
                      <a:pt x="49" y="32"/>
                      <a:pt x="18" y="42"/>
                    </a:cubicBezTo>
                    <a:cubicBezTo>
                      <a:pt x="13" y="43"/>
                      <a:pt x="12" y="42"/>
                      <a:pt x="10" y="38"/>
                    </a:cubicBezTo>
                    <a:cubicBezTo>
                      <a:pt x="5" y="22"/>
                      <a:pt x="5" y="22"/>
                      <a:pt x="22" y="18"/>
                    </a:cubicBezTo>
                    <a:cubicBezTo>
                      <a:pt x="95" y="0"/>
                      <a:pt x="171" y="44"/>
                      <a:pt x="188" y="118"/>
                    </a:cubicBezTo>
                    <a:cubicBezTo>
                      <a:pt x="201" y="170"/>
                      <a:pt x="187" y="217"/>
                      <a:pt x="146" y="253"/>
                    </a:cubicBezTo>
                    <a:cubicBezTo>
                      <a:pt x="106" y="289"/>
                      <a:pt x="58" y="296"/>
                      <a:pt x="7" y="280"/>
                    </a:cubicBezTo>
                    <a:cubicBezTo>
                      <a:pt x="0" y="278"/>
                      <a:pt x="1" y="273"/>
                      <a:pt x="2" y="267"/>
                    </a:cubicBezTo>
                    <a:cubicBezTo>
                      <a:pt x="3" y="264"/>
                      <a:pt x="2" y="269"/>
                      <a:pt x="2" y="267"/>
                    </a:cubicBezTo>
                    <a:cubicBezTo>
                      <a:pt x="3" y="263"/>
                      <a:pt x="3" y="257"/>
                      <a:pt x="7" y="2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de-DE">
                  <a:solidFill>
                    <a:schemeClr val="accent6"/>
                  </a:solidFill>
                </a:endParaRPr>
              </a:p>
            </p:txBody>
          </p:sp>
          <p:sp>
            <p:nvSpPr>
              <p:cNvPr id="101" name="Freeform 333">
                <a:extLst>
                  <a:ext uri="{FF2B5EF4-FFF2-40B4-BE49-F238E27FC236}">
                    <a16:creationId xmlns:a16="http://schemas.microsoft.com/office/drawing/2014/main" id="{2CCEC275-0B4C-47B5-A8A5-03F881B73A02}"/>
                  </a:ext>
                </a:extLst>
              </p:cNvPr>
              <p:cNvSpPr>
                <a:spLocks/>
              </p:cNvSpPr>
              <p:nvPr/>
            </p:nvSpPr>
            <p:spPr bwMode="auto">
              <a:xfrm>
                <a:off x="5253" y="3738"/>
                <a:ext cx="135" cy="209"/>
              </a:xfrm>
              <a:custGeom>
                <a:avLst/>
                <a:gdLst>
                  <a:gd name="T0" fmla="*/ 0 w 92"/>
                  <a:gd name="T1" fmla="*/ 69 h 143"/>
                  <a:gd name="T2" fmla="*/ 7 w 92"/>
                  <a:gd name="T3" fmla="*/ 53 h 143"/>
                  <a:gd name="T4" fmla="*/ 51 w 92"/>
                  <a:gd name="T5" fmla="*/ 6 h 143"/>
                  <a:gd name="T6" fmla="*/ 54 w 92"/>
                  <a:gd name="T7" fmla="*/ 3 h 143"/>
                  <a:gd name="T8" fmla="*/ 66 w 92"/>
                  <a:gd name="T9" fmla="*/ 3 h 143"/>
                  <a:gd name="T10" fmla="*/ 67 w 92"/>
                  <a:gd name="T11" fmla="*/ 14 h 143"/>
                  <a:gd name="T12" fmla="*/ 43 w 92"/>
                  <a:gd name="T13" fmla="*/ 60 h 143"/>
                  <a:gd name="T14" fmla="*/ 44 w 92"/>
                  <a:gd name="T15" fmla="*/ 75 h 143"/>
                  <a:gd name="T16" fmla="*/ 84 w 92"/>
                  <a:gd name="T17" fmla="*/ 123 h 143"/>
                  <a:gd name="T18" fmla="*/ 89 w 92"/>
                  <a:gd name="T19" fmla="*/ 131 h 143"/>
                  <a:gd name="T20" fmla="*/ 87 w 92"/>
                  <a:gd name="T21" fmla="*/ 140 h 143"/>
                  <a:gd name="T22" fmla="*/ 77 w 92"/>
                  <a:gd name="T23" fmla="*/ 140 h 143"/>
                  <a:gd name="T24" fmla="*/ 6 w 92"/>
                  <a:gd name="T25" fmla="*/ 83 h 143"/>
                  <a:gd name="T26" fmla="*/ 0 w 92"/>
                  <a:gd name="T27" fmla="*/ 69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43">
                    <a:moveTo>
                      <a:pt x="0" y="69"/>
                    </a:moveTo>
                    <a:cubicBezTo>
                      <a:pt x="0" y="62"/>
                      <a:pt x="2" y="57"/>
                      <a:pt x="7" y="53"/>
                    </a:cubicBezTo>
                    <a:cubicBezTo>
                      <a:pt x="21" y="37"/>
                      <a:pt x="36" y="22"/>
                      <a:pt x="51" y="6"/>
                    </a:cubicBezTo>
                    <a:cubicBezTo>
                      <a:pt x="52" y="5"/>
                      <a:pt x="53" y="4"/>
                      <a:pt x="54" y="3"/>
                    </a:cubicBezTo>
                    <a:cubicBezTo>
                      <a:pt x="58" y="0"/>
                      <a:pt x="62" y="0"/>
                      <a:pt x="66" y="3"/>
                    </a:cubicBezTo>
                    <a:cubicBezTo>
                      <a:pt x="70" y="6"/>
                      <a:pt x="69" y="10"/>
                      <a:pt x="67" y="14"/>
                    </a:cubicBezTo>
                    <a:cubicBezTo>
                      <a:pt x="59" y="29"/>
                      <a:pt x="51" y="45"/>
                      <a:pt x="43" y="60"/>
                    </a:cubicBezTo>
                    <a:cubicBezTo>
                      <a:pt x="39" y="66"/>
                      <a:pt x="39" y="69"/>
                      <a:pt x="44" y="75"/>
                    </a:cubicBezTo>
                    <a:cubicBezTo>
                      <a:pt x="58" y="91"/>
                      <a:pt x="71" y="107"/>
                      <a:pt x="84" y="123"/>
                    </a:cubicBezTo>
                    <a:cubicBezTo>
                      <a:pt x="86" y="126"/>
                      <a:pt x="87" y="128"/>
                      <a:pt x="89" y="131"/>
                    </a:cubicBezTo>
                    <a:cubicBezTo>
                      <a:pt x="92" y="135"/>
                      <a:pt x="90" y="138"/>
                      <a:pt x="87" y="140"/>
                    </a:cubicBezTo>
                    <a:cubicBezTo>
                      <a:pt x="84" y="143"/>
                      <a:pt x="80" y="143"/>
                      <a:pt x="77" y="140"/>
                    </a:cubicBezTo>
                    <a:cubicBezTo>
                      <a:pt x="53" y="121"/>
                      <a:pt x="30" y="102"/>
                      <a:pt x="6" y="83"/>
                    </a:cubicBezTo>
                    <a:cubicBezTo>
                      <a:pt x="2" y="79"/>
                      <a:pt x="0" y="74"/>
                      <a:pt x="0"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de-DE" dirty="0">
                  <a:solidFill>
                    <a:schemeClr val="accent6"/>
                  </a:solidFill>
                </a:endParaRPr>
              </a:p>
            </p:txBody>
          </p:sp>
          <p:sp>
            <p:nvSpPr>
              <p:cNvPr id="102" name="Freeform 334">
                <a:extLst>
                  <a:ext uri="{FF2B5EF4-FFF2-40B4-BE49-F238E27FC236}">
                    <a16:creationId xmlns:a16="http://schemas.microsoft.com/office/drawing/2014/main" id="{A8E3A543-D29F-4A94-9736-FB04DC5BEA09}"/>
                  </a:ext>
                </a:extLst>
              </p:cNvPr>
              <p:cNvSpPr>
                <a:spLocks/>
              </p:cNvSpPr>
              <p:nvPr/>
            </p:nvSpPr>
            <p:spPr bwMode="auto">
              <a:xfrm>
                <a:off x="5390" y="3818"/>
                <a:ext cx="38" cy="39"/>
              </a:xfrm>
              <a:custGeom>
                <a:avLst/>
                <a:gdLst>
                  <a:gd name="T0" fmla="*/ 13 w 26"/>
                  <a:gd name="T1" fmla="*/ 0 h 26"/>
                  <a:gd name="T2" fmla="*/ 26 w 26"/>
                  <a:gd name="T3" fmla="*/ 13 h 26"/>
                  <a:gd name="T4" fmla="*/ 13 w 26"/>
                  <a:gd name="T5" fmla="*/ 26 h 26"/>
                  <a:gd name="T6" fmla="*/ 0 w 26"/>
                  <a:gd name="T7" fmla="*/ 13 h 26"/>
                  <a:gd name="T8" fmla="*/ 13 w 26"/>
                  <a:gd name="T9" fmla="*/ 0 h 26"/>
                </a:gdLst>
                <a:ahLst/>
                <a:cxnLst>
                  <a:cxn ang="0">
                    <a:pos x="T0" y="T1"/>
                  </a:cxn>
                  <a:cxn ang="0">
                    <a:pos x="T2" y="T3"/>
                  </a:cxn>
                  <a:cxn ang="0">
                    <a:pos x="T4" y="T5"/>
                  </a:cxn>
                  <a:cxn ang="0">
                    <a:pos x="T6" y="T7"/>
                  </a:cxn>
                  <a:cxn ang="0">
                    <a:pos x="T8" y="T9"/>
                  </a:cxn>
                </a:cxnLst>
                <a:rect l="0" t="0" r="r" b="b"/>
                <a:pathLst>
                  <a:path w="26" h="26">
                    <a:moveTo>
                      <a:pt x="13" y="0"/>
                    </a:moveTo>
                    <a:cubicBezTo>
                      <a:pt x="20" y="0"/>
                      <a:pt x="25" y="6"/>
                      <a:pt x="26" y="13"/>
                    </a:cubicBezTo>
                    <a:cubicBezTo>
                      <a:pt x="26" y="20"/>
                      <a:pt x="20" y="26"/>
                      <a:pt x="13" y="26"/>
                    </a:cubicBezTo>
                    <a:cubicBezTo>
                      <a:pt x="6" y="26"/>
                      <a:pt x="0" y="21"/>
                      <a:pt x="0" y="13"/>
                    </a:cubicBezTo>
                    <a:cubicBezTo>
                      <a:pt x="0" y="6"/>
                      <a:pt x="5"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de-DE">
                  <a:solidFill>
                    <a:schemeClr val="accent6"/>
                  </a:solidFill>
                </a:endParaRPr>
              </a:p>
            </p:txBody>
          </p:sp>
          <p:sp>
            <p:nvSpPr>
              <p:cNvPr id="103" name="Freeform 335">
                <a:extLst>
                  <a:ext uri="{FF2B5EF4-FFF2-40B4-BE49-F238E27FC236}">
                    <a16:creationId xmlns:a16="http://schemas.microsoft.com/office/drawing/2014/main" id="{79DB25E4-B25A-429D-A68F-F3549769F4CA}"/>
                  </a:ext>
                </a:extLst>
              </p:cNvPr>
              <p:cNvSpPr>
                <a:spLocks/>
              </p:cNvSpPr>
              <p:nvPr/>
            </p:nvSpPr>
            <p:spPr bwMode="auto">
              <a:xfrm>
                <a:off x="5259" y="3949"/>
                <a:ext cx="38" cy="38"/>
              </a:xfrm>
              <a:custGeom>
                <a:avLst/>
                <a:gdLst>
                  <a:gd name="T0" fmla="*/ 25 w 26"/>
                  <a:gd name="T1" fmla="*/ 13 h 26"/>
                  <a:gd name="T2" fmla="*/ 13 w 26"/>
                  <a:gd name="T3" fmla="*/ 26 h 26"/>
                  <a:gd name="T4" fmla="*/ 0 w 26"/>
                  <a:gd name="T5" fmla="*/ 13 h 26"/>
                  <a:gd name="T6" fmla="*/ 13 w 26"/>
                  <a:gd name="T7" fmla="*/ 0 h 26"/>
                  <a:gd name="T8" fmla="*/ 25 w 26"/>
                  <a:gd name="T9" fmla="*/ 13 h 26"/>
                </a:gdLst>
                <a:ahLst/>
                <a:cxnLst>
                  <a:cxn ang="0">
                    <a:pos x="T0" y="T1"/>
                  </a:cxn>
                  <a:cxn ang="0">
                    <a:pos x="T2" y="T3"/>
                  </a:cxn>
                  <a:cxn ang="0">
                    <a:pos x="T4" y="T5"/>
                  </a:cxn>
                  <a:cxn ang="0">
                    <a:pos x="T6" y="T7"/>
                  </a:cxn>
                  <a:cxn ang="0">
                    <a:pos x="T8" y="T9"/>
                  </a:cxn>
                </a:cxnLst>
                <a:rect l="0" t="0" r="r" b="b"/>
                <a:pathLst>
                  <a:path w="26" h="26">
                    <a:moveTo>
                      <a:pt x="25" y="13"/>
                    </a:moveTo>
                    <a:cubicBezTo>
                      <a:pt x="25" y="20"/>
                      <a:pt x="19" y="26"/>
                      <a:pt x="13" y="26"/>
                    </a:cubicBezTo>
                    <a:cubicBezTo>
                      <a:pt x="6" y="26"/>
                      <a:pt x="0" y="20"/>
                      <a:pt x="0" y="13"/>
                    </a:cubicBezTo>
                    <a:cubicBezTo>
                      <a:pt x="0" y="6"/>
                      <a:pt x="6" y="0"/>
                      <a:pt x="13" y="0"/>
                    </a:cubicBezTo>
                    <a:cubicBezTo>
                      <a:pt x="20" y="0"/>
                      <a:pt x="26" y="6"/>
                      <a:pt x="2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de-DE">
                  <a:solidFill>
                    <a:schemeClr val="accent6"/>
                  </a:solidFill>
                </a:endParaRPr>
              </a:p>
            </p:txBody>
          </p:sp>
          <p:sp>
            <p:nvSpPr>
              <p:cNvPr id="104" name="Freeform 336">
                <a:extLst>
                  <a:ext uri="{FF2B5EF4-FFF2-40B4-BE49-F238E27FC236}">
                    <a16:creationId xmlns:a16="http://schemas.microsoft.com/office/drawing/2014/main" id="{66E0CA0A-CA12-4294-BEDE-BDDB77845D65}"/>
                  </a:ext>
                </a:extLst>
              </p:cNvPr>
              <p:cNvSpPr>
                <a:spLocks/>
              </p:cNvSpPr>
              <p:nvPr/>
            </p:nvSpPr>
            <p:spPr bwMode="auto">
              <a:xfrm>
                <a:off x="5259" y="3688"/>
                <a:ext cx="38" cy="38"/>
              </a:xfrm>
              <a:custGeom>
                <a:avLst/>
                <a:gdLst>
                  <a:gd name="T0" fmla="*/ 25 w 26"/>
                  <a:gd name="T1" fmla="*/ 13 h 26"/>
                  <a:gd name="T2" fmla="*/ 12 w 26"/>
                  <a:gd name="T3" fmla="*/ 26 h 26"/>
                  <a:gd name="T4" fmla="*/ 0 w 26"/>
                  <a:gd name="T5" fmla="*/ 13 h 26"/>
                  <a:gd name="T6" fmla="*/ 13 w 26"/>
                  <a:gd name="T7" fmla="*/ 0 h 26"/>
                  <a:gd name="T8" fmla="*/ 25 w 26"/>
                  <a:gd name="T9" fmla="*/ 13 h 26"/>
                </a:gdLst>
                <a:ahLst/>
                <a:cxnLst>
                  <a:cxn ang="0">
                    <a:pos x="T0" y="T1"/>
                  </a:cxn>
                  <a:cxn ang="0">
                    <a:pos x="T2" y="T3"/>
                  </a:cxn>
                  <a:cxn ang="0">
                    <a:pos x="T4" y="T5"/>
                  </a:cxn>
                  <a:cxn ang="0">
                    <a:pos x="T6" y="T7"/>
                  </a:cxn>
                  <a:cxn ang="0">
                    <a:pos x="T8" y="T9"/>
                  </a:cxn>
                </a:cxnLst>
                <a:rect l="0" t="0" r="r" b="b"/>
                <a:pathLst>
                  <a:path w="26" h="26">
                    <a:moveTo>
                      <a:pt x="25" y="13"/>
                    </a:moveTo>
                    <a:cubicBezTo>
                      <a:pt x="25" y="21"/>
                      <a:pt x="19" y="26"/>
                      <a:pt x="12" y="26"/>
                    </a:cubicBezTo>
                    <a:cubicBezTo>
                      <a:pt x="5" y="26"/>
                      <a:pt x="0" y="20"/>
                      <a:pt x="0" y="13"/>
                    </a:cubicBezTo>
                    <a:cubicBezTo>
                      <a:pt x="0" y="6"/>
                      <a:pt x="6" y="0"/>
                      <a:pt x="13" y="0"/>
                    </a:cubicBezTo>
                    <a:cubicBezTo>
                      <a:pt x="20" y="1"/>
                      <a:pt x="26" y="6"/>
                      <a:pt x="2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de-DE">
                  <a:solidFill>
                    <a:schemeClr val="accent6"/>
                  </a:solidFill>
                </a:endParaRPr>
              </a:p>
            </p:txBody>
          </p:sp>
          <p:sp>
            <p:nvSpPr>
              <p:cNvPr id="105" name="Freeform 337">
                <a:extLst>
                  <a:ext uri="{FF2B5EF4-FFF2-40B4-BE49-F238E27FC236}">
                    <a16:creationId xmlns:a16="http://schemas.microsoft.com/office/drawing/2014/main" id="{E423FA60-DB84-4A90-8E53-6F7C3D388D05}"/>
                  </a:ext>
                </a:extLst>
              </p:cNvPr>
              <p:cNvSpPr>
                <a:spLocks/>
              </p:cNvSpPr>
              <p:nvPr/>
            </p:nvSpPr>
            <p:spPr bwMode="auto">
              <a:xfrm>
                <a:off x="5004" y="3675"/>
                <a:ext cx="195" cy="327"/>
              </a:xfrm>
              <a:custGeom>
                <a:avLst/>
                <a:gdLst>
                  <a:gd name="T0" fmla="*/ 126 w 133"/>
                  <a:gd name="T1" fmla="*/ 223 h 223"/>
                  <a:gd name="T2" fmla="*/ 62 w 133"/>
                  <a:gd name="T3" fmla="*/ 37 h 223"/>
                  <a:gd name="T4" fmla="*/ 39 w 133"/>
                  <a:gd name="T5" fmla="*/ 22 h 223"/>
                  <a:gd name="T6" fmla="*/ 131 w 133"/>
                  <a:gd name="T7" fmla="*/ 0 h 223"/>
                  <a:gd name="T8" fmla="*/ 133 w 133"/>
                  <a:gd name="T9" fmla="*/ 83 h 223"/>
                  <a:gd name="T10" fmla="*/ 107 w 133"/>
                  <a:gd name="T11" fmla="*/ 66 h 223"/>
                  <a:gd name="T12" fmla="*/ 126 w 133"/>
                  <a:gd name="T13" fmla="*/ 223 h 223"/>
                </a:gdLst>
                <a:ahLst/>
                <a:cxnLst>
                  <a:cxn ang="0">
                    <a:pos x="T0" y="T1"/>
                  </a:cxn>
                  <a:cxn ang="0">
                    <a:pos x="T2" y="T3"/>
                  </a:cxn>
                  <a:cxn ang="0">
                    <a:pos x="T4" y="T5"/>
                  </a:cxn>
                  <a:cxn ang="0">
                    <a:pos x="T6" y="T7"/>
                  </a:cxn>
                  <a:cxn ang="0">
                    <a:pos x="T8" y="T9"/>
                  </a:cxn>
                  <a:cxn ang="0">
                    <a:pos x="T10" y="T11"/>
                  </a:cxn>
                  <a:cxn ang="0">
                    <a:pos x="T12" y="T13"/>
                  </a:cxn>
                </a:cxnLst>
                <a:rect l="0" t="0" r="r" b="b"/>
                <a:pathLst>
                  <a:path w="133" h="223">
                    <a:moveTo>
                      <a:pt x="126" y="223"/>
                    </a:moveTo>
                    <a:cubicBezTo>
                      <a:pt x="126" y="223"/>
                      <a:pt x="0" y="166"/>
                      <a:pt x="62" y="37"/>
                    </a:cubicBezTo>
                    <a:cubicBezTo>
                      <a:pt x="39" y="22"/>
                      <a:pt x="39" y="22"/>
                      <a:pt x="39" y="22"/>
                    </a:cubicBezTo>
                    <a:cubicBezTo>
                      <a:pt x="131" y="0"/>
                      <a:pt x="131" y="0"/>
                      <a:pt x="131" y="0"/>
                    </a:cubicBezTo>
                    <a:cubicBezTo>
                      <a:pt x="133" y="83"/>
                      <a:pt x="133" y="83"/>
                      <a:pt x="133" y="83"/>
                    </a:cubicBezTo>
                    <a:cubicBezTo>
                      <a:pt x="107" y="66"/>
                      <a:pt x="107" y="66"/>
                      <a:pt x="107" y="66"/>
                    </a:cubicBezTo>
                    <a:cubicBezTo>
                      <a:pt x="107" y="66"/>
                      <a:pt x="64" y="112"/>
                      <a:pt x="126" y="2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de-DE">
                  <a:solidFill>
                    <a:schemeClr val="accent6"/>
                  </a:solidFill>
                </a:endParaRPr>
              </a:p>
            </p:txBody>
          </p:sp>
        </p:grpSp>
        <p:grpSp>
          <p:nvGrpSpPr>
            <p:cNvPr id="176" name="Group 437">
              <a:extLst>
                <a:ext uri="{FF2B5EF4-FFF2-40B4-BE49-F238E27FC236}">
                  <a16:creationId xmlns:a16="http://schemas.microsoft.com/office/drawing/2014/main" id="{A0268442-242E-4150-8FD5-70A57D759BA1}"/>
                </a:ext>
              </a:extLst>
            </p:cNvPr>
            <p:cNvGrpSpPr/>
            <p:nvPr/>
          </p:nvGrpSpPr>
          <p:grpSpPr>
            <a:xfrm>
              <a:off x="1056058" y="5058577"/>
              <a:ext cx="437410" cy="291516"/>
              <a:chOff x="1244600" y="1749425"/>
              <a:chExt cx="385763" cy="341313"/>
            </a:xfrm>
            <a:grpFill/>
          </p:grpSpPr>
          <p:sp>
            <p:nvSpPr>
              <p:cNvPr id="177" name="Freeform 278">
                <a:extLst>
                  <a:ext uri="{FF2B5EF4-FFF2-40B4-BE49-F238E27FC236}">
                    <a16:creationId xmlns:a16="http://schemas.microsoft.com/office/drawing/2014/main" id="{79BC48ED-273E-4E92-A7E1-AE7C380646B8}"/>
                  </a:ext>
                </a:extLst>
              </p:cNvPr>
              <p:cNvSpPr>
                <a:spLocks noEditPoints="1"/>
              </p:cNvSpPr>
              <p:nvPr/>
            </p:nvSpPr>
            <p:spPr bwMode="auto">
              <a:xfrm>
                <a:off x="1300163" y="1855788"/>
                <a:ext cx="266700" cy="234950"/>
              </a:xfrm>
              <a:custGeom>
                <a:avLst/>
                <a:gdLst>
                  <a:gd name="T0" fmla="*/ 142 w 170"/>
                  <a:gd name="T1" fmla="*/ 136 h 150"/>
                  <a:gd name="T2" fmla="*/ 154 w 170"/>
                  <a:gd name="T3" fmla="*/ 136 h 150"/>
                  <a:gd name="T4" fmla="*/ 160 w 170"/>
                  <a:gd name="T5" fmla="*/ 137 h 150"/>
                  <a:gd name="T6" fmla="*/ 167 w 170"/>
                  <a:gd name="T7" fmla="*/ 142 h 150"/>
                  <a:gd name="T8" fmla="*/ 170 w 170"/>
                  <a:gd name="T9" fmla="*/ 150 h 150"/>
                  <a:gd name="T10" fmla="*/ 0 w 170"/>
                  <a:gd name="T11" fmla="*/ 150 h 150"/>
                  <a:gd name="T12" fmla="*/ 3 w 170"/>
                  <a:gd name="T13" fmla="*/ 141 h 150"/>
                  <a:gd name="T14" fmla="*/ 9 w 170"/>
                  <a:gd name="T15" fmla="*/ 137 h 150"/>
                  <a:gd name="T16" fmla="*/ 24 w 170"/>
                  <a:gd name="T17" fmla="*/ 136 h 150"/>
                  <a:gd name="T18" fmla="*/ 28 w 170"/>
                  <a:gd name="T19" fmla="*/ 136 h 150"/>
                  <a:gd name="T20" fmla="*/ 28 w 170"/>
                  <a:gd name="T21" fmla="*/ 133 h 150"/>
                  <a:gd name="T22" fmla="*/ 28 w 170"/>
                  <a:gd name="T23" fmla="*/ 61 h 150"/>
                  <a:gd name="T24" fmla="*/ 34 w 170"/>
                  <a:gd name="T25" fmla="*/ 35 h 150"/>
                  <a:gd name="T26" fmla="*/ 77 w 170"/>
                  <a:gd name="T27" fmla="*/ 3 h 150"/>
                  <a:gd name="T28" fmla="*/ 136 w 170"/>
                  <a:gd name="T29" fmla="*/ 34 h 150"/>
                  <a:gd name="T30" fmla="*/ 142 w 170"/>
                  <a:gd name="T31" fmla="*/ 61 h 150"/>
                  <a:gd name="T32" fmla="*/ 142 w 170"/>
                  <a:gd name="T33" fmla="*/ 133 h 150"/>
                  <a:gd name="T34" fmla="*/ 142 w 170"/>
                  <a:gd name="T35" fmla="*/ 136 h 150"/>
                  <a:gd name="T36" fmla="*/ 130 w 170"/>
                  <a:gd name="T37" fmla="*/ 127 h 150"/>
                  <a:gd name="T38" fmla="*/ 130 w 170"/>
                  <a:gd name="T39" fmla="*/ 125 h 150"/>
                  <a:gd name="T40" fmla="*/ 130 w 170"/>
                  <a:gd name="T41" fmla="*/ 60 h 150"/>
                  <a:gd name="T42" fmla="*/ 129 w 170"/>
                  <a:gd name="T43" fmla="*/ 50 h 150"/>
                  <a:gd name="T44" fmla="*/ 74 w 170"/>
                  <a:gd name="T45" fmla="*/ 15 h 150"/>
                  <a:gd name="T46" fmla="*/ 40 w 170"/>
                  <a:gd name="T47" fmla="*/ 58 h 150"/>
                  <a:gd name="T48" fmla="*/ 40 w 170"/>
                  <a:gd name="T49" fmla="*/ 125 h 150"/>
                  <a:gd name="T50" fmla="*/ 40 w 170"/>
                  <a:gd name="T51" fmla="*/ 127 h 150"/>
                  <a:gd name="T52" fmla="*/ 130 w 170"/>
                  <a:gd name="T53" fmla="*/ 12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0" h="150">
                    <a:moveTo>
                      <a:pt x="142" y="136"/>
                    </a:moveTo>
                    <a:cubicBezTo>
                      <a:pt x="146" y="136"/>
                      <a:pt x="150" y="136"/>
                      <a:pt x="154" y="136"/>
                    </a:cubicBezTo>
                    <a:cubicBezTo>
                      <a:pt x="156" y="136"/>
                      <a:pt x="158" y="136"/>
                      <a:pt x="160" y="137"/>
                    </a:cubicBezTo>
                    <a:cubicBezTo>
                      <a:pt x="164" y="137"/>
                      <a:pt x="166" y="139"/>
                      <a:pt x="167" y="142"/>
                    </a:cubicBezTo>
                    <a:cubicBezTo>
                      <a:pt x="169" y="144"/>
                      <a:pt x="169" y="147"/>
                      <a:pt x="170" y="150"/>
                    </a:cubicBezTo>
                    <a:cubicBezTo>
                      <a:pt x="113" y="150"/>
                      <a:pt x="57" y="150"/>
                      <a:pt x="0" y="150"/>
                    </a:cubicBezTo>
                    <a:cubicBezTo>
                      <a:pt x="1" y="147"/>
                      <a:pt x="2" y="144"/>
                      <a:pt x="3" y="141"/>
                    </a:cubicBezTo>
                    <a:cubicBezTo>
                      <a:pt x="4" y="138"/>
                      <a:pt x="6" y="137"/>
                      <a:pt x="9" y="137"/>
                    </a:cubicBezTo>
                    <a:cubicBezTo>
                      <a:pt x="14" y="136"/>
                      <a:pt x="19" y="136"/>
                      <a:pt x="24" y="136"/>
                    </a:cubicBezTo>
                    <a:cubicBezTo>
                      <a:pt x="25" y="136"/>
                      <a:pt x="27" y="136"/>
                      <a:pt x="28" y="136"/>
                    </a:cubicBezTo>
                    <a:cubicBezTo>
                      <a:pt x="28" y="135"/>
                      <a:pt x="28" y="134"/>
                      <a:pt x="28" y="133"/>
                    </a:cubicBezTo>
                    <a:cubicBezTo>
                      <a:pt x="28" y="109"/>
                      <a:pt x="28" y="85"/>
                      <a:pt x="28" y="61"/>
                    </a:cubicBezTo>
                    <a:cubicBezTo>
                      <a:pt x="28" y="52"/>
                      <a:pt x="30" y="43"/>
                      <a:pt x="34" y="35"/>
                    </a:cubicBezTo>
                    <a:cubicBezTo>
                      <a:pt x="43" y="17"/>
                      <a:pt x="58" y="6"/>
                      <a:pt x="77" y="3"/>
                    </a:cubicBezTo>
                    <a:cubicBezTo>
                      <a:pt x="102" y="0"/>
                      <a:pt x="124" y="12"/>
                      <a:pt x="136" y="34"/>
                    </a:cubicBezTo>
                    <a:cubicBezTo>
                      <a:pt x="140" y="43"/>
                      <a:pt x="142" y="52"/>
                      <a:pt x="142" y="61"/>
                    </a:cubicBezTo>
                    <a:cubicBezTo>
                      <a:pt x="142" y="85"/>
                      <a:pt x="142" y="109"/>
                      <a:pt x="142" y="133"/>
                    </a:cubicBezTo>
                    <a:cubicBezTo>
                      <a:pt x="142" y="134"/>
                      <a:pt x="142" y="135"/>
                      <a:pt x="142" y="136"/>
                    </a:cubicBezTo>
                    <a:close/>
                    <a:moveTo>
                      <a:pt x="130" y="127"/>
                    </a:moveTo>
                    <a:cubicBezTo>
                      <a:pt x="130" y="127"/>
                      <a:pt x="130" y="126"/>
                      <a:pt x="130" y="125"/>
                    </a:cubicBezTo>
                    <a:cubicBezTo>
                      <a:pt x="130" y="104"/>
                      <a:pt x="130" y="82"/>
                      <a:pt x="130" y="60"/>
                    </a:cubicBezTo>
                    <a:cubicBezTo>
                      <a:pt x="130" y="57"/>
                      <a:pt x="129" y="53"/>
                      <a:pt x="129" y="50"/>
                    </a:cubicBezTo>
                    <a:cubicBezTo>
                      <a:pt x="124" y="25"/>
                      <a:pt x="100" y="10"/>
                      <a:pt x="74" y="15"/>
                    </a:cubicBezTo>
                    <a:cubicBezTo>
                      <a:pt x="55" y="20"/>
                      <a:pt x="40" y="38"/>
                      <a:pt x="40" y="58"/>
                    </a:cubicBezTo>
                    <a:cubicBezTo>
                      <a:pt x="40" y="80"/>
                      <a:pt x="40" y="103"/>
                      <a:pt x="40" y="125"/>
                    </a:cubicBezTo>
                    <a:cubicBezTo>
                      <a:pt x="40" y="126"/>
                      <a:pt x="40" y="127"/>
                      <a:pt x="40" y="127"/>
                    </a:cubicBezTo>
                    <a:cubicBezTo>
                      <a:pt x="70" y="127"/>
                      <a:pt x="100" y="127"/>
                      <a:pt x="130" y="127"/>
                    </a:cubicBezTo>
                    <a:close/>
                  </a:path>
                </a:pathLst>
              </a:custGeom>
              <a:grpFill/>
              <a:ln>
                <a:noFill/>
              </a:ln>
            </p:spPr>
            <p:txBody>
              <a:bodyPr vert="horz" wrap="square" lIns="68580" tIns="34290" rIns="68580" bIns="34290" numCol="1" anchor="t" anchorCtr="0" compatLnSpc="1">
                <a:prstTxWarp prst="textNoShape">
                  <a:avLst/>
                </a:prstTxWarp>
              </a:bodyPr>
              <a:lstStyle/>
              <a:p>
                <a:endParaRPr lang="de-DE" dirty="0"/>
              </a:p>
            </p:txBody>
          </p:sp>
          <p:sp>
            <p:nvSpPr>
              <p:cNvPr id="178" name="Freeform 279">
                <a:extLst>
                  <a:ext uri="{FF2B5EF4-FFF2-40B4-BE49-F238E27FC236}">
                    <a16:creationId xmlns:a16="http://schemas.microsoft.com/office/drawing/2014/main" id="{0639F60E-AC9F-4253-BC8C-158E707CC1E2}"/>
                  </a:ext>
                </a:extLst>
              </p:cNvPr>
              <p:cNvSpPr>
                <a:spLocks/>
              </p:cNvSpPr>
              <p:nvPr/>
            </p:nvSpPr>
            <p:spPr bwMode="auto">
              <a:xfrm>
                <a:off x="1244600" y="1936750"/>
                <a:ext cx="77788" cy="14288"/>
              </a:xfrm>
              <a:custGeom>
                <a:avLst/>
                <a:gdLst>
                  <a:gd name="T0" fmla="*/ 25 w 49"/>
                  <a:gd name="T1" fmla="*/ 9 h 9"/>
                  <a:gd name="T2" fmla="*/ 6 w 49"/>
                  <a:gd name="T3" fmla="*/ 9 h 9"/>
                  <a:gd name="T4" fmla="*/ 3 w 49"/>
                  <a:gd name="T5" fmla="*/ 8 h 9"/>
                  <a:gd name="T6" fmla="*/ 1 w 49"/>
                  <a:gd name="T7" fmla="*/ 3 h 9"/>
                  <a:gd name="T8" fmla="*/ 5 w 49"/>
                  <a:gd name="T9" fmla="*/ 0 h 9"/>
                  <a:gd name="T10" fmla="*/ 43 w 49"/>
                  <a:gd name="T11" fmla="*/ 0 h 9"/>
                  <a:gd name="T12" fmla="*/ 44 w 49"/>
                  <a:gd name="T13" fmla="*/ 0 h 9"/>
                  <a:gd name="T14" fmla="*/ 49 w 49"/>
                  <a:gd name="T15" fmla="*/ 4 h 9"/>
                  <a:gd name="T16" fmla="*/ 45 w 49"/>
                  <a:gd name="T17" fmla="*/ 8 h 9"/>
                  <a:gd name="T18" fmla="*/ 42 w 49"/>
                  <a:gd name="T19" fmla="*/ 9 h 9"/>
                  <a:gd name="T20" fmla="*/ 25 w 49"/>
                  <a:gd name="T2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9">
                    <a:moveTo>
                      <a:pt x="25" y="9"/>
                    </a:moveTo>
                    <a:cubicBezTo>
                      <a:pt x="18" y="9"/>
                      <a:pt x="12" y="9"/>
                      <a:pt x="6" y="9"/>
                    </a:cubicBezTo>
                    <a:cubicBezTo>
                      <a:pt x="5" y="9"/>
                      <a:pt x="4" y="8"/>
                      <a:pt x="3" y="8"/>
                    </a:cubicBezTo>
                    <a:cubicBezTo>
                      <a:pt x="1" y="7"/>
                      <a:pt x="0" y="5"/>
                      <a:pt x="1" y="3"/>
                    </a:cubicBezTo>
                    <a:cubicBezTo>
                      <a:pt x="1" y="1"/>
                      <a:pt x="3" y="0"/>
                      <a:pt x="5" y="0"/>
                    </a:cubicBezTo>
                    <a:cubicBezTo>
                      <a:pt x="18" y="0"/>
                      <a:pt x="31" y="0"/>
                      <a:pt x="43" y="0"/>
                    </a:cubicBezTo>
                    <a:cubicBezTo>
                      <a:pt x="44" y="0"/>
                      <a:pt x="44" y="0"/>
                      <a:pt x="44" y="0"/>
                    </a:cubicBezTo>
                    <a:cubicBezTo>
                      <a:pt x="47" y="0"/>
                      <a:pt x="48" y="2"/>
                      <a:pt x="49" y="4"/>
                    </a:cubicBezTo>
                    <a:cubicBezTo>
                      <a:pt x="49" y="6"/>
                      <a:pt x="47" y="8"/>
                      <a:pt x="45" y="8"/>
                    </a:cubicBezTo>
                    <a:cubicBezTo>
                      <a:pt x="44" y="9"/>
                      <a:pt x="43" y="9"/>
                      <a:pt x="42" y="9"/>
                    </a:cubicBezTo>
                    <a:cubicBezTo>
                      <a:pt x="36" y="9"/>
                      <a:pt x="30" y="9"/>
                      <a:pt x="25" y="9"/>
                    </a:cubicBezTo>
                    <a:close/>
                  </a:path>
                </a:pathLst>
              </a:custGeom>
              <a:grpFill/>
              <a:ln>
                <a:noFill/>
              </a:ln>
            </p:spPr>
            <p:txBody>
              <a:bodyPr vert="horz" wrap="square" lIns="68580" tIns="34290" rIns="68580" bIns="34290" numCol="1" anchor="t" anchorCtr="0" compatLnSpc="1">
                <a:prstTxWarp prst="textNoShape">
                  <a:avLst/>
                </a:prstTxWarp>
              </a:bodyPr>
              <a:lstStyle/>
              <a:p>
                <a:endParaRPr lang="de-DE"/>
              </a:p>
            </p:txBody>
          </p:sp>
          <p:sp>
            <p:nvSpPr>
              <p:cNvPr id="179" name="Freeform 280">
                <a:extLst>
                  <a:ext uri="{FF2B5EF4-FFF2-40B4-BE49-F238E27FC236}">
                    <a16:creationId xmlns:a16="http://schemas.microsoft.com/office/drawing/2014/main" id="{05EE3050-BF93-4AD4-AB8E-6F05E8DDE71E}"/>
                  </a:ext>
                </a:extLst>
              </p:cNvPr>
              <p:cNvSpPr>
                <a:spLocks/>
              </p:cNvSpPr>
              <p:nvPr/>
            </p:nvSpPr>
            <p:spPr bwMode="auto">
              <a:xfrm>
                <a:off x="1430338" y="1749425"/>
                <a:ext cx="14288" cy="76200"/>
              </a:xfrm>
              <a:custGeom>
                <a:avLst/>
                <a:gdLst>
                  <a:gd name="T0" fmla="*/ 9 w 9"/>
                  <a:gd name="T1" fmla="*/ 24 h 48"/>
                  <a:gd name="T2" fmla="*/ 9 w 9"/>
                  <a:gd name="T3" fmla="*/ 42 h 48"/>
                  <a:gd name="T4" fmla="*/ 8 w 9"/>
                  <a:gd name="T5" fmla="*/ 45 h 48"/>
                  <a:gd name="T6" fmla="*/ 4 w 9"/>
                  <a:gd name="T7" fmla="*/ 48 h 48"/>
                  <a:gd name="T8" fmla="*/ 0 w 9"/>
                  <a:gd name="T9" fmla="*/ 44 h 48"/>
                  <a:gd name="T10" fmla="*/ 0 w 9"/>
                  <a:gd name="T11" fmla="*/ 4 h 48"/>
                  <a:gd name="T12" fmla="*/ 4 w 9"/>
                  <a:gd name="T13" fmla="*/ 0 h 48"/>
                  <a:gd name="T14" fmla="*/ 8 w 9"/>
                  <a:gd name="T15" fmla="*/ 4 h 48"/>
                  <a:gd name="T16" fmla="*/ 9 w 9"/>
                  <a:gd name="T17" fmla="*/ 6 h 48"/>
                  <a:gd name="T18" fmla="*/ 9 w 9"/>
                  <a:gd name="T19"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48">
                    <a:moveTo>
                      <a:pt x="9" y="24"/>
                    </a:moveTo>
                    <a:cubicBezTo>
                      <a:pt x="9" y="30"/>
                      <a:pt x="9" y="36"/>
                      <a:pt x="9" y="42"/>
                    </a:cubicBezTo>
                    <a:cubicBezTo>
                      <a:pt x="9" y="43"/>
                      <a:pt x="9" y="44"/>
                      <a:pt x="8" y="45"/>
                    </a:cubicBezTo>
                    <a:cubicBezTo>
                      <a:pt x="8" y="47"/>
                      <a:pt x="6" y="48"/>
                      <a:pt x="4" y="48"/>
                    </a:cubicBezTo>
                    <a:cubicBezTo>
                      <a:pt x="2" y="48"/>
                      <a:pt x="0" y="46"/>
                      <a:pt x="0" y="44"/>
                    </a:cubicBezTo>
                    <a:cubicBezTo>
                      <a:pt x="0" y="31"/>
                      <a:pt x="0" y="18"/>
                      <a:pt x="0" y="4"/>
                    </a:cubicBezTo>
                    <a:cubicBezTo>
                      <a:pt x="0" y="2"/>
                      <a:pt x="1" y="0"/>
                      <a:pt x="4" y="0"/>
                    </a:cubicBezTo>
                    <a:cubicBezTo>
                      <a:pt x="6" y="0"/>
                      <a:pt x="8" y="1"/>
                      <a:pt x="8" y="4"/>
                    </a:cubicBezTo>
                    <a:cubicBezTo>
                      <a:pt x="9" y="4"/>
                      <a:pt x="9" y="5"/>
                      <a:pt x="9" y="6"/>
                    </a:cubicBezTo>
                    <a:cubicBezTo>
                      <a:pt x="9" y="12"/>
                      <a:pt x="9" y="18"/>
                      <a:pt x="9" y="24"/>
                    </a:cubicBezTo>
                    <a:close/>
                  </a:path>
                </a:pathLst>
              </a:custGeom>
              <a:grpFill/>
              <a:ln>
                <a:noFill/>
              </a:ln>
            </p:spPr>
            <p:txBody>
              <a:bodyPr vert="horz" wrap="square" lIns="68580" tIns="34290" rIns="68580" bIns="34290" numCol="1" anchor="t" anchorCtr="0" compatLnSpc="1">
                <a:prstTxWarp prst="textNoShape">
                  <a:avLst/>
                </a:prstTxWarp>
              </a:bodyPr>
              <a:lstStyle/>
              <a:p>
                <a:endParaRPr lang="de-DE"/>
              </a:p>
            </p:txBody>
          </p:sp>
          <p:sp>
            <p:nvSpPr>
              <p:cNvPr id="180" name="Freeform 281">
                <a:extLst>
                  <a:ext uri="{FF2B5EF4-FFF2-40B4-BE49-F238E27FC236}">
                    <a16:creationId xmlns:a16="http://schemas.microsoft.com/office/drawing/2014/main" id="{3B771CA9-8640-473F-83D0-969E55D7AE4D}"/>
                  </a:ext>
                </a:extLst>
              </p:cNvPr>
              <p:cNvSpPr>
                <a:spLocks/>
              </p:cNvSpPr>
              <p:nvPr/>
            </p:nvSpPr>
            <p:spPr bwMode="auto">
              <a:xfrm>
                <a:off x="1554163" y="1933575"/>
                <a:ext cx="76200" cy="14288"/>
              </a:xfrm>
              <a:custGeom>
                <a:avLst/>
                <a:gdLst>
                  <a:gd name="T0" fmla="*/ 24 w 48"/>
                  <a:gd name="T1" fmla="*/ 0 h 9"/>
                  <a:gd name="T2" fmla="*/ 43 w 48"/>
                  <a:gd name="T3" fmla="*/ 0 h 9"/>
                  <a:gd name="T4" fmla="*/ 48 w 48"/>
                  <a:gd name="T5" fmla="*/ 5 h 9"/>
                  <a:gd name="T6" fmla="*/ 43 w 48"/>
                  <a:gd name="T7" fmla="*/ 9 h 9"/>
                  <a:gd name="T8" fmla="*/ 5 w 48"/>
                  <a:gd name="T9" fmla="*/ 9 h 9"/>
                  <a:gd name="T10" fmla="*/ 0 w 48"/>
                  <a:gd name="T11" fmla="*/ 5 h 9"/>
                  <a:gd name="T12" fmla="*/ 5 w 48"/>
                  <a:gd name="T13" fmla="*/ 0 h 9"/>
                  <a:gd name="T14" fmla="*/ 24 w 48"/>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9">
                    <a:moveTo>
                      <a:pt x="24" y="0"/>
                    </a:moveTo>
                    <a:cubicBezTo>
                      <a:pt x="30" y="0"/>
                      <a:pt x="37" y="0"/>
                      <a:pt x="43" y="0"/>
                    </a:cubicBezTo>
                    <a:cubicBezTo>
                      <a:pt x="46" y="0"/>
                      <a:pt x="48" y="2"/>
                      <a:pt x="48" y="5"/>
                    </a:cubicBezTo>
                    <a:cubicBezTo>
                      <a:pt x="48" y="7"/>
                      <a:pt x="46" y="9"/>
                      <a:pt x="43" y="9"/>
                    </a:cubicBezTo>
                    <a:cubicBezTo>
                      <a:pt x="30" y="9"/>
                      <a:pt x="18" y="9"/>
                      <a:pt x="5" y="9"/>
                    </a:cubicBezTo>
                    <a:cubicBezTo>
                      <a:pt x="2" y="9"/>
                      <a:pt x="0" y="7"/>
                      <a:pt x="0" y="5"/>
                    </a:cubicBezTo>
                    <a:cubicBezTo>
                      <a:pt x="0" y="2"/>
                      <a:pt x="2" y="0"/>
                      <a:pt x="5" y="0"/>
                    </a:cubicBezTo>
                    <a:cubicBezTo>
                      <a:pt x="11" y="0"/>
                      <a:pt x="18" y="0"/>
                      <a:pt x="24" y="0"/>
                    </a:cubicBezTo>
                    <a:close/>
                  </a:path>
                </a:pathLst>
              </a:custGeom>
              <a:grpFill/>
              <a:ln>
                <a:noFill/>
              </a:ln>
            </p:spPr>
            <p:txBody>
              <a:bodyPr vert="horz" wrap="square" lIns="68580" tIns="34290" rIns="68580" bIns="34290" numCol="1" anchor="t" anchorCtr="0" compatLnSpc="1">
                <a:prstTxWarp prst="textNoShape">
                  <a:avLst/>
                </a:prstTxWarp>
              </a:bodyPr>
              <a:lstStyle/>
              <a:p>
                <a:endParaRPr lang="de-DE"/>
              </a:p>
            </p:txBody>
          </p:sp>
          <p:sp>
            <p:nvSpPr>
              <p:cNvPr id="181" name="Freeform 282">
                <a:extLst>
                  <a:ext uri="{FF2B5EF4-FFF2-40B4-BE49-F238E27FC236}">
                    <a16:creationId xmlns:a16="http://schemas.microsoft.com/office/drawing/2014/main" id="{5C5EA15B-C1AA-417B-9EDC-E572EBFD2828}"/>
                  </a:ext>
                </a:extLst>
              </p:cNvPr>
              <p:cNvSpPr>
                <a:spLocks/>
              </p:cNvSpPr>
              <p:nvPr/>
            </p:nvSpPr>
            <p:spPr bwMode="auto">
              <a:xfrm>
                <a:off x="1270000" y="1844675"/>
                <a:ext cx="68263" cy="44450"/>
              </a:xfrm>
              <a:custGeom>
                <a:avLst/>
                <a:gdLst>
                  <a:gd name="T0" fmla="*/ 43 w 43"/>
                  <a:gd name="T1" fmla="*/ 23 h 29"/>
                  <a:gd name="T2" fmla="*/ 36 w 43"/>
                  <a:gd name="T3" fmla="*/ 27 h 29"/>
                  <a:gd name="T4" fmla="*/ 24 w 43"/>
                  <a:gd name="T5" fmla="*/ 21 h 29"/>
                  <a:gd name="T6" fmla="*/ 3 w 43"/>
                  <a:gd name="T7" fmla="*/ 8 h 29"/>
                  <a:gd name="T8" fmla="*/ 0 w 43"/>
                  <a:gd name="T9" fmla="*/ 4 h 29"/>
                  <a:gd name="T10" fmla="*/ 3 w 43"/>
                  <a:gd name="T11" fmla="*/ 0 h 29"/>
                  <a:gd name="T12" fmla="*/ 7 w 43"/>
                  <a:gd name="T13" fmla="*/ 0 h 29"/>
                  <a:gd name="T14" fmla="*/ 40 w 43"/>
                  <a:gd name="T15" fmla="*/ 20 h 29"/>
                  <a:gd name="T16" fmla="*/ 43 w 43"/>
                  <a:gd name="T17"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9">
                    <a:moveTo>
                      <a:pt x="43" y="23"/>
                    </a:moveTo>
                    <a:cubicBezTo>
                      <a:pt x="43" y="27"/>
                      <a:pt x="39" y="29"/>
                      <a:pt x="36" y="27"/>
                    </a:cubicBezTo>
                    <a:cubicBezTo>
                      <a:pt x="32" y="25"/>
                      <a:pt x="28" y="23"/>
                      <a:pt x="24" y="21"/>
                    </a:cubicBezTo>
                    <a:cubicBezTo>
                      <a:pt x="17" y="17"/>
                      <a:pt x="10" y="12"/>
                      <a:pt x="3" y="8"/>
                    </a:cubicBezTo>
                    <a:cubicBezTo>
                      <a:pt x="1" y="7"/>
                      <a:pt x="0" y="6"/>
                      <a:pt x="0" y="4"/>
                    </a:cubicBezTo>
                    <a:cubicBezTo>
                      <a:pt x="0" y="2"/>
                      <a:pt x="1" y="0"/>
                      <a:pt x="3" y="0"/>
                    </a:cubicBezTo>
                    <a:cubicBezTo>
                      <a:pt x="4" y="0"/>
                      <a:pt x="6" y="0"/>
                      <a:pt x="7" y="0"/>
                    </a:cubicBezTo>
                    <a:cubicBezTo>
                      <a:pt x="18" y="7"/>
                      <a:pt x="29" y="13"/>
                      <a:pt x="40" y="20"/>
                    </a:cubicBezTo>
                    <a:cubicBezTo>
                      <a:pt x="41" y="20"/>
                      <a:pt x="42" y="22"/>
                      <a:pt x="43" y="23"/>
                    </a:cubicBezTo>
                    <a:close/>
                  </a:path>
                </a:pathLst>
              </a:custGeom>
              <a:grpFill/>
              <a:ln>
                <a:noFill/>
              </a:ln>
            </p:spPr>
            <p:txBody>
              <a:bodyPr vert="horz" wrap="square" lIns="68580" tIns="34290" rIns="68580" bIns="34290" numCol="1" anchor="t" anchorCtr="0" compatLnSpc="1">
                <a:prstTxWarp prst="textNoShape">
                  <a:avLst/>
                </a:prstTxWarp>
              </a:bodyPr>
              <a:lstStyle/>
              <a:p>
                <a:endParaRPr lang="de-DE"/>
              </a:p>
            </p:txBody>
          </p:sp>
          <p:sp>
            <p:nvSpPr>
              <p:cNvPr id="182" name="Freeform 283">
                <a:extLst>
                  <a:ext uri="{FF2B5EF4-FFF2-40B4-BE49-F238E27FC236}">
                    <a16:creationId xmlns:a16="http://schemas.microsoft.com/office/drawing/2014/main" id="{EE573342-4002-4094-8C3B-8A66C49902DF}"/>
                  </a:ext>
                </a:extLst>
              </p:cNvPr>
              <p:cNvSpPr>
                <a:spLocks/>
              </p:cNvSpPr>
              <p:nvPr/>
            </p:nvSpPr>
            <p:spPr bwMode="auto">
              <a:xfrm>
                <a:off x="1492250" y="1773238"/>
                <a:ext cx="44450" cy="69850"/>
              </a:xfrm>
              <a:custGeom>
                <a:avLst/>
                <a:gdLst>
                  <a:gd name="T0" fmla="*/ 29 w 29"/>
                  <a:gd name="T1" fmla="*/ 6 h 44"/>
                  <a:gd name="T2" fmla="*/ 28 w 29"/>
                  <a:gd name="T3" fmla="*/ 8 h 44"/>
                  <a:gd name="T4" fmla="*/ 9 w 29"/>
                  <a:gd name="T5" fmla="*/ 40 h 44"/>
                  <a:gd name="T6" fmla="*/ 4 w 29"/>
                  <a:gd name="T7" fmla="*/ 43 h 44"/>
                  <a:gd name="T8" fmla="*/ 0 w 29"/>
                  <a:gd name="T9" fmla="*/ 39 h 44"/>
                  <a:gd name="T10" fmla="*/ 1 w 29"/>
                  <a:gd name="T11" fmla="*/ 36 h 44"/>
                  <a:gd name="T12" fmla="*/ 20 w 29"/>
                  <a:gd name="T13" fmla="*/ 3 h 44"/>
                  <a:gd name="T14" fmla="*/ 25 w 29"/>
                  <a:gd name="T15" fmla="*/ 1 h 44"/>
                  <a:gd name="T16" fmla="*/ 29 w 29"/>
                  <a:gd name="T17" fmla="*/ 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44">
                    <a:moveTo>
                      <a:pt x="29" y="6"/>
                    </a:moveTo>
                    <a:cubicBezTo>
                      <a:pt x="28" y="6"/>
                      <a:pt x="28" y="7"/>
                      <a:pt x="28" y="8"/>
                    </a:cubicBezTo>
                    <a:cubicBezTo>
                      <a:pt x="21" y="19"/>
                      <a:pt x="15" y="30"/>
                      <a:pt x="9" y="40"/>
                    </a:cubicBezTo>
                    <a:cubicBezTo>
                      <a:pt x="7" y="43"/>
                      <a:pt x="6" y="44"/>
                      <a:pt x="4" y="43"/>
                    </a:cubicBezTo>
                    <a:cubicBezTo>
                      <a:pt x="1" y="43"/>
                      <a:pt x="0" y="41"/>
                      <a:pt x="0" y="39"/>
                    </a:cubicBezTo>
                    <a:cubicBezTo>
                      <a:pt x="0" y="38"/>
                      <a:pt x="0" y="37"/>
                      <a:pt x="1" y="36"/>
                    </a:cubicBezTo>
                    <a:cubicBezTo>
                      <a:pt x="7" y="25"/>
                      <a:pt x="14" y="14"/>
                      <a:pt x="20" y="3"/>
                    </a:cubicBezTo>
                    <a:cubicBezTo>
                      <a:pt x="21" y="1"/>
                      <a:pt x="23" y="0"/>
                      <a:pt x="25" y="1"/>
                    </a:cubicBezTo>
                    <a:cubicBezTo>
                      <a:pt x="27" y="1"/>
                      <a:pt x="29" y="3"/>
                      <a:pt x="29" y="6"/>
                    </a:cubicBezTo>
                    <a:close/>
                  </a:path>
                </a:pathLst>
              </a:custGeom>
              <a:grpFill/>
              <a:ln>
                <a:noFill/>
              </a:ln>
            </p:spPr>
            <p:txBody>
              <a:bodyPr vert="horz" wrap="square" lIns="68580" tIns="34290" rIns="68580" bIns="34290" numCol="1" anchor="t" anchorCtr="0" compatLnSpc="1">
                <a:prstTxWarp prst="textNoShape">
                  <a:avLst/>
                </a:prstTxWarp>
              </a:bodyPr>
              <a:lstStyle/>
              <a:p>
                <a:endParaRPr lang="de-DE"/>
              </a:p>
            </p:txBody>
          </p:sp>
          <p:sp>
            <p:nvSpPr>
              <p:cNvPr id="183" name="Freeform 284">
                <a:extLst>
                  <a:ext uri="{FF2B5EF4-FFF2-40B4-BE49-F238E27FC236}">
                    <a16:creationId xmlns:a16="http://schemas.microsoft.com/office/drawing/2014/main" id="{D91C821A-CD95-44D9-975D-E71B30B169D3}"/>
                  </a:ext>
                </a:extLst>
              </p:cNvPr>
              <p:cNvSpPr>
                <a:spLocks/>
              </p:cNvSpPr>
              <p:nvPr/>
            </p:nvSpPr>
            <p:spPr bwMode="auto">
              <a:xfrm>
                <a:off x="1336675" y="1774825"/>
                <a:ext cx="46038" cy="69850"/>
              </a:xfrm>
              <a:custGeom>
                <a:avLst/>
                <a:gdLst>
                  <a:gd name="T0" fmla="*/ 5 w 30"/>
                  <a:gd name="T1" fmla="*/ 0 h 44"/>
                  <a:gd name="T2" fmla="*/ 10 w 30"/>
                  <a:gd name="T3" fmla="*/ 3 h 44"/>
                  <a:gd name="T4" fmla="*/ 27 w 30"/>
                  <a:gd name="T5" fmla="*/ 32 h 44"/>
                  <a:gd name="T6" fmla="*/ 29 w 30"/>
                  <a:gd name="T7" fmla="*/ 36 h 44"/>
                  <a:gd name="T8" fmla="*/ 27 w 30"/>
                  <a:gd name="T9" fmla="*/ 42 h 44"/>
                  <a:gd name="T10" fmla="*/ 21 w 30"/>
                  <a:gd name="T11" fmla="*/ 40 h 44"/>
                  <a:gd name="T12" fmla="*/ 9 w 30"/>
                  <a:gd name="T13" fmla="*/ 21 h 44"/>
                  <a:gd name="T14" fmla="*/ 1 w 30"/>
                  <a:gd name="T15" fmla="*/ 7 h 44"/>
                  <a:gd name="T16" fmla="*/ 5 w 30"/>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4">
                    <a:moveTo>
                      <a:pt x="5" y="0"/>
                    </a:moveTo>
                    <a:cubicBezTo>
                      <a:pt x="7" y="0"/>
                      <a:pt x="9" y="1"/>
                      <a:pt x="10" y="3"/>
                    </a:cubicBezTo>
                    <a:cubicBezTo>
                      <a:pt x="15" y="13"/>
                      <a:pt x="21" y="23"/>
                      <a:pt x="27" y="32"/>
                    </a:cubicBezTo>
                    <a:cubicBezTo>
                      <a:pt x="27" y="34"/>
                      <a:pt x="28" y="35"/>
                      <a:pt x="29" y="36"/>
                    </a:cubicBezTo>
                    <a:cubicBezTo>
                      <a:pt x="30" y="39"/>
                      <a:pt x="29" y="41"/>
                      <a:pt x="27" y="42"/>
                    </a:cubicBezTo>
                    <a:cubicBezTo>
                      <a:pt x="25" y="44"/>
                      <a:pt x="22" y="43"/>
                      <a:pt x="21" y="40"/>
                    </a:cubicBezTo>
                    <a:cubicBezTo>
                      <a:pt x="17" y="34"/>
                      <a:pt x="13" y="27"/>
                      <a:pt x="9" y="21"/>
                    </a:cubicBezTo>
                    <a:cubicBezTo>
                      <a:pt x="7" y="16"/>
                      <a:pt x="4" y="12"/>
                      <a:pt x="1" y="7"/>
                    </a:cubicBezTo>
                    <a:cubicBezTo>
                      <a:pt x="0" y="4"/>
                      <a:pt x="2" y="0"/>
                      <a:pt x="5" y="0"/>
                    </a:cubicBezTo>
                    <a:close/>
                  </a:path>
                </a:pathLst>
              </a:custGeom>
              <a:grpFill/>
              <a:ln>
                <a:noFill/>
              </a:ln>
            </p:spPr>
            <p:txBody>
              <a:bodyPr vert="horz" wrap="square" lIns="68580" tIns="34290" rIns="68580" bIns="34290" numCol="1" anchor="t" anchorCtr="0" compatLnSpc="1">
                <a:prstTxWarp prst="textNoShape">
                  <a:avLst/>
                </a:prstTxWarp>
              </a:bodyPr>
              <a:lstStyle/>
              <a:p>
                <a:endParaRPr lang="de-DE"/>
              </a:p>
            </p:txBody>
          </p:sp>
          <p:sp>
            <p:nvSpPr>
              <p:cNvPr id="184" name="Freeform 285">
                <a:extLst>
                  <a:ext uri="{FF2B5EF4-FFF2-40B4-BE49-F238E27FC236}">
                    <a16:creationId xmlns:a16="http://schemas.microsoft.com/office/drawing/2014/main" id="{8F7D4CFF-9B56-4449-9B06-7E524C0C243E}"/>
                  </a:ext>
                </a:extLst>
              </p:cNvPr>
              <p:cNvSpPr>
                <a:spLocks/>
              </p:cNvSpPr>
              <p:nvPr/>
            </p:nvSpPr>
            <p:spPr bwMode="auto">
              <a:xfrm>
                <a:off x="1536700" y="1841500"/>
                <a:ext cx="69850" cy="44450"/>
              </a:xfrm>
              <a:custGeom>
                <a:avLst/>
                <a:gdLst>
                  <a:gd name="T0" fmla="*/ 5 w 44"/>
                  <a:gd name="T1" fmla="*/ 29 h 29"/>
                  <a:gd name="T2" fmla="*/ 0 w 44"/>
                  <a:gd name="T3" fmla="*/ 26 h 29"/>
                  <a:gd name="T4" fmla="*/ 2 w 44"/>
                  <a:gd name="T5" fmla="*/ 21 h 29"/>
                  <a:gd name="T6" fmla="*/ 9 w 44"/>
                  <a:gd name="T7" fmla="*/ 17 h 29"/>
                  <a:gd name="T8" fmla="*/ 35 w 44"/>
                  <a:gd name="T9" fmla="*/ 2 h 29"/>
                  <a:gd name="T10" fmla="*/ 37 w 44"/>
                  <a:gd name="T11" fmla="*/ 1 h 29"/>
                  <a:gd name="T12" fmla="*/ 42 w 44"/>
                  <a:gd name="T13" fmla="*/ 3 h 29"/>
                  <a:gd name="T14" fmla="*/ 41 w 44"/>
                  <a:gd name="T15" fmla="*/ 9 h 29"/>
                  <a:gd name="T16" fmla="*/ 32 w 44"/>
                  <a:gd name="T17" fmla="*/ 14 h 29"/>
                  <a:gd name="T18" fmla="*/ 8 w 44"/>
                  <a:gd name="T19" fmla="*/ 28 h 29"/>
                  <a:gd name="T20" fmla="*/ 5 w 44"/>
                  <a:gd name="T21"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29">
                    <a:moveTo>
                      <a:pt x="5" y="29"/>
                    </a:moveTo>
                    <a:cubicBezTo>
                      <a:pt x="2" y="29"/>
                      <a:pt x="1" y="28"/>
                      <a:pt x="0" y="26"/>
                    </a:cubicBezTo>
                    <a:cubicBezTo>
                      <a:pt x="0" y="24"/>
                      <a:pt x="0" y="22"/>
                      <a:pt x="2" y="21"/>
                    </a:cubicBezTo>
                    <a:cubicBezTo>
                      <a:pt x="4" y="19"/>
                      <a:pt x="7" y="18"/>
                      <a:pt x="9" y="17"/>
                    </a:cubicBezTo>
                    <a:cubicBezTo>
                      <a:pt x="17" y="12"/>
                      <a:pt x="26" y="7"/>
                      <a:pt x="35" y="2"/>
                    </a:cubicBezTo>
                    <a:cubicBezTo>
                      <a:pt x="35" y="2"/>
                      <a:pt x="36" y="1"/>
                      <a:pt x="37" y="1"/>
                    </a:cubicBezTo>
                    <a:cubicBezTo>
                      <a:pt x="39" y="0"/>
                      <a:pt x="41" y="1"/>
                      <a:pt x="42" y="3"/>
                    </a:cubicBezTo>
                    <a:cubicBezTo>
                      <a:pt x="44" y="5"/>
                      <a:pt x="43" y="7"/>
                      <a:pt x="41" y="9"/>
                    </a:cubicBezTo>
                    <a:cubicBezTo>
                      <a:pt x="38" y="10"/>
                      <a:pt x="35" y="12"/>
                      <a:pt x="32" y="14"/>
                    </a:cubicBezTo>
                    <a:cubicBezTo>
                      <a:pt x="24" y="18"/>
                      <a:pt x="16" y="23"/>
                      <a:pt x="8" y="28"/>
                    </a:cubicBezTo>
                    <a:cubicBezTo>
                      <a:pt x="7" y="28"/>
                      <a:pt x="6" y="29"/>
                      <a:pt x="5" y="29"/>
                    </a:cubicBezTo>
                    <a:close/>
                  </a:path>
                </a:pathLst>
              </a:custGeom>
              <a:grpFill/>
              <a:ln>
                <a:noFill/>
              </a:ln>
            </p:spPr>
            <p:txBody>
              <a:bodyPr vert="horz" wrap="square" lIns="68580" tIns="34290" rIns="68580" bIns="34290" numCol="1" anchor="t" anchorCtr="0" compatLnSpc="1">
                <a:prstTxWarp prst="textNoShape">
                  <a:avLst/>
                </a:prstTxWarp>
              </a:bodyPr>
              <a:lstStyle/>
              <a:p>
                <a:endParaRPr lang="de-DE"/>
              </a:p>
            </p:txBody>
          </p:sp>
        </p:grpSp>
      </p:grpSp>
      <p:grpSp>
        <p:nvGrpSpPr>
          <p:cNvPr id="16" name="Gruppieren 15">
            <a:extLst>
              <a:ext uri="{FF2B5EF4-FFF2-40B4-BE49-F238E27FC236}">
                <a16:creationId xmlns:a16="http://schemas.microsoft.com/office/drawing/2014/main" id="{75F0F571-C6B8-1DD7-7BF1-142A3D5A0CCD}"/>
              </a:ext>
            </a:extLst>
          </p:cNvPr>
          <p:cNvGrpSpPr/>
          <p:nvPr/>
        </p:nvGrpSpPr>
        <p:grpSpPr>
          <a:xfrm>
            <a:off x="4035817" y="2986369"/>
            <a:ext cx="1900202" cy="1265725"/>
            <a:chOff x="2562953" y="4706243"/>
            <a:chExt cx="1900202" cy="1060992"/>
          </a:xfrm>
          <a:solidFill>
            <a:srgbClr val="FFC000"/>
          </a:solidFill>
        </p:grpSpPr>
        <p:sp>
          <p:nvSpPr>
            <p:cNvPr id="80" name="Rechteck: abgerundete Ecken 79">
              <a:extLst>
                <a:ext uri="{FF2B5EF4-FFF2-40B4-BE49-F238E27FC236}">
                  <a16:creationId xmlns:a16="http://schemas.microsoft.com/office/drawing/2014/main" id="{A3E2ADF6-DFB0-44C6-A399-7C1499E4E708}"/>
                </a:ext>
              </a:extLst>
            </p:cNvPr>
            <p:cNvSpPr/>
            <p:nvPr/>
          </p:nvSpPr>
          <p:spPr>
            <a:xfrm>
              <a:off x="2562953" y="4706243"/>
              <a:ext cx="1900202" cy="1060992"/>
            </a:xfrm>
            <a:prstGeom prst="round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200" b="1" dirty="0">
                  <a:solidFill>
                    <a:schemeClr val="tx1"/>
                  </a:solidFill>
                  <a:latin typeface="Arial" panose="020B0604020202020204" pitchFamily="34" charset="0"/>
                </a:rPr>
                <a:t>2. Insulin und</a:t>
              </a:r>
              <a:br>
                <a:rPr lang="de-DE" sz="1200" b="1" dirty="0">
                  <a:solidFill>
                    <a:schemeClr val="tx1"/>
                  </a:solidFill>
                  <a:latin typeface="Arial" panose="020B0604020202020204" pitchFamily="34" charset="0"/>
                </a:rPr>
              </a:br>
              <a:r>
                <a:rPr lang="de-DE" sz="1200" b="1" dirty="0">
                  <a:solidFill>
                    <a:schemeClr val="tx1"/>
                  </a:solidFill>
                  <a:latin typeface="Arial" panose="020B0604020202020204" pitchFamily="34" charset="0"/>
                </a:rPr>
                <a:t>Glukose</a:t>
              </a:r>
            </a:p>
            <a:p>
              <a:pPr algn="ctr"/>
              <a:r>
                <a:rPr lang="de-DE" sz="750" b="1" dirty="0">
                  <a:solidFill>
                    <a:schemeClr val="tx1"/>
                  </a:solidFill>
                  <a:latin typeface="Arial" panose="020B0604020202020204" pitchFamily="34" charset="0"/>
                </a:rPr>
                <a:t>(intrazellulärer K</a:t>
              </a:r>
              <a:r>
                <a:rPr lang="de-DE" sz="750" b="1" baseline="30000" dirty="0">
                  <a:solidFill>
                    <a:schemeClr val="tx1"/>
                  </a:solidFill>
                  <a:latin typeface="Arial" panose="020B0604020202020204" pitchFamily="34" charset="0"/>
                </a:rPr>
                <a:t>+</a:t>
              </a:r>
              <a:r>
                <a:rPr lang="de-DE" sz="750" b="1" dirty="0">
                  <a:solidFill>
                    <a:schemeClr val="tx1"/>
                  </a:solidFill>
                  <a:latin typeface="Arial" panose="020B0604020202020204" pitchFamily="34" charset="0"/>
                </a:rPr>
                <a:t> Shift)</a:t>
              </a:r>
              <a:endParaRPr lang="de-DE" sz="750" dirty="0">
                <a:solidFill>
                  <a:schemeClr val="tx1"/>
                </a:solidFill>
              </a:endParaRPr>
            </a:p>
            <a:p>
              <a:pPr algn="ctr"/>
              <a:endParaRPr lang="de-DE" sz="1200" b="1" dirty="0">
                <a:solidFill>
                  <a:schemeClr val="accent6"/>
                </a:solidFill>
                <a:latin typeface="Arial" panose="020B0604020202020204" pitchFamily="34" charset="0"/>
              </a:endParaRPr>
            </a:p>
          </p:txBody>
        </p:sp>
        <p:sp>
          <p:nvSpPr>
            <p:cNvPr id="90" name="Textfeld 89">
              <a:extLst>
                <a:ext uri="{FF2B5EF4-FFF2-40B4-BE49-F238E27FC236}">
                  <a16:creationId xmlns:a16="http://schemas.microsoft.com/office/drawing/2014/main" id="{A6A49E1C-38FC-4E5C-A152-9E28ACA9BC64}"/>
                </a:ext>
              </a:extLst>
            </p:cNvPr>
            <p:cNvSpPr txBox="1"/>
            <p:nvPr/>
          </p:nvSpPr>
          <p:spPr>
            <a:xfrm>
              <a:off x="2783825" y="5363924"/>
              <a:ext cx="1475600" cy="309592"/>
            </a:xfrm>
            <a:prstGeom prst="rect">
              <a:avLst/>
            </a:prstGeom>
            <a:grpFill/>
          </p:spPr>
          <p:txBody>
            <a:bodyPr vert="horz" wrap="square" rtlCol="0">
              <a:spAutoFit/>
            </a:bodyPr>
            <a:lstStyle/>
            <a:p>
              <a:pPr marL="128588" indent="-128588" fontAlgn="auto">
                <a:lnSpc>
                  <a:spcPct val="100000"/>
                </a:lnSpc>
                <a:spcBef>
                  <a:spcPts val="0"/>
                </a:spcBef>
                <a:spcAft>
                  <a:spcPts val="0"/>
                </a:spcAft>
                <a:buFont typeface="Arial" panose="020B0604020202020204" pitchFamily="34" charset="0"/>
                <a:buChar char="•"/>
              </a:pPr>
              <a:r>
                <a:rPr lang="de-DE" sz="900" dirty="0">
                  <a:solidFill>
                    <a:schemeClr val="accent6"/>
                  </a:solidFill>
                </a:rPr>
                <a:t>Wirkeintritt nach 15 min für 2-3 h</a:t>
              </a:r>
            </a:p>
          </p:txBody>
        </p:sp>
        <p:grpSp>
          <p:nvGrpSpPr>
            <p:cNvPr id="138" name="Group 331">
              <a:extLst>
                <a:ext uri="{FF2B5EF4-FFF2-40B4-BE49-F238E27FC236}">
                  <a16:creationId xmlns:a16="http://schemas.microsoft.com/office/drawing/2014/main" id="{B540C0BA-516B-474A-9708-D0C0F50C4328}"/>
                </a:ext>
              </a:extLst>
            </p:cNvPr>
            <p:cNvGrpSpPr>
              <a:grpSpLocks noChangeAspect="1"/>
            </p:cNvGrpSpPr>
            <p:nvPr/>
          </p:nvGrpSpPr>
          <p:grpSpPr bwMode="auto">
            <a:xfrm>
              <a:off x="3751978" y="5185761"/>
              <a:ext cx="71209" cy="125985"/>
              <a:chOff x="5259" y="3688"/>
              <a:chExt cx="169" cy="299"/>
            </a:xfrm>
            <a:grpFill/>
          </p:grpSpPr>
          <p:sp>
            <p:nvSpPr>
              <p:cNvPr id="141" name="Freeform 334">
                <a:extLst>
                  <a:ext uri="{FF2B5EF4-FFF2-40B4-BE49-F238E27FC236}">
                    <a16:creationId xmlns:a16="http://schemas.microsoft.com/office/drawing/2014/main" id="{A3147C9B-7BDF-4562-AAC1-32D202A5BEDB}"/>
                  </a:ext>
                </a:extLst>
              </p:cNvPr>
              <p:cNvSpPr>
                <a:spLocks/>
              </p:cNvSpPr>
              <p:nvPr/>
            </p:nvSpPr>
            <p:spPr bwMode="auto">
              <a:xfrm>
                <a:off x="5390" y="3818"/>
                <a:ext cx="38" cy="39"/>
              </a:xfrm>
              <a:custGeom>
                <a:avLst/>
                <a:gdLst>
                  <a:gd name="T0" fmla="*/ 13 w 26"/>
                  <a:gd name="T1" fmla="*/ 0 h 26"/>
                  <a:gd name="T2" fmla="*/ 26 w 26"/>
                  <a:gd name="T3" fmla="*/ 13 h 26"/>
                  <a:gd name="T4" fmla="*/ 13 w 26"/>
                  <a:gd name="T5" fmla="*/ 26 h 26"/>
                  <a:gd name="T6" fmla="*/ 0 w 26"/>
                  <a:gd name="T7" fmla="*/ 13 h 26"/>
                  <a:gd name="T8" fmla="*/ 13 w 26"/>
                  <a:gd name="T9" fmla="*/ 0 h 26"/>
                </a:gdLst>
                <a:ahLst/>
                <a:cxnLst>
                  <a:cxn ang="0">
                    <a:pos x="T0" y="T1"/>
                  </a:cxn>
                  <a:cxn ang="0">
                    <a:pos x="T2" y="T3"/>
                  </a:cxn>
                  <a:cxn ang="0">
                    <a:pos x="T4" y="T5"/>
                  </a:cxn>
                  <a:cxn ang="0">
                    <a:pos x="T6" y="T7"/>
                  </a:cxn>
                  <a:cxn ang="0">
                    <a:pos x="T8" y="T9"/>
                  </a:cxn>
                </a:cxnLst>
                <a:rect l="0" t="0" r="r" b="b"/>
                <a:pathLst>
                  <a:path w="26" h="26">
                    <a:moveTo>
                      <a:pt x="13" y="0"/>
                    </a:moveTo>
                    <a:cubicBezTo>
                      <a:pt x="20" y="0"/>
                      <a:pt x="25" y="6"/>
                      <a:pt x="26" y="13"/>
                    </a:cubicBezTo>
                    <a:cubicBezTo>
                      <a:pt x="26" y="20"/>
                      <a:pt x="20" y="26"/>
                      <a:pt x="13" y="26"/>
                    </a:cubicBezTo>
                    <a:cubicBezTo>
                      <a:pt x="6" y="26"/>
                      <a:pt x="0" y="21"/>
                      <a:pt x="0" y="13"/>
                    </a:cubicBezTo>
                    <a:cubicBezTo>
                      <a:pt x="0" y="6"/>
                      <a:pt x="5"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de-DE">
                  <a:solidFill>
                    <a:schemeClr val="accent6"/>
                  </a:solidFill>
                </a:endParaRPr>
              </a:p>
            </p:txBody>
          </p:sp>
          <p:sp>
            <p:nvSpPr>
              <p:cNvPr id="160" name="Freeform 335">
                <a:extLst>
                  <a:ext uri="{FF2B5EF4-FFF2-40B4-BE49-F238E27FC236}">
                    <a16:creationId xmlns:a16="http://schemas.microsoft.com/office/drawing/2014/main" id="{2DB6310D-3DDC-4620-93E8-D680F00DA35D}"/>
                  </a:ext>
                </a:extLst>
              </p:cNvPr>
              <p:cNvSpPr>
                <a:spLocks/>
              </p:cNvSpPr>
              <p:nvPr/>
            </p:nvSpPr>
            <p:spPr bwMode="auto">
              <a:xfrm>
                <a:off x="5259" y="3949"/>
                <a:ext cx="38" cy="38"/>
              </a:xfrm>
              <a:custGeom>
                <a:avLst/>
                <a:gdLst>
                  <a:gd name="T0" fmla="*/ 25 w 26"/>
                  <a:gd name="T1" fmla="*/ 13 h 26"/>
                  <a:gd name="T2" fmla="*/ 13 w 26"/>
                  <a:gd name="T3" fmla="*/ 26 h 26"/>
                  <a:gd name="T4" fmla="*/ 0 w 26"/>
                  <a:gd name="T5" fmla="*/ 13 h 26"/>
                  <a:gd name="T6" fmla="*/ 13 w 26"/>
                  <a:gd name="T7" fmla="*/ 0 h 26"/>
                  <a:gd name="T8" fmla="*/ 25 w 26"/>
                  <a:gd name="T9" fmla="*/ 13 h 26"/>
                </a:gdLst>
                <a:ahLst/>
                <a:cxnLst>
                  <a:cxn ang="0">
                    <a:pos x="T0" y="T1"/>
                  </a:cxn>
                  <a:cxn ang="0">
                    <a:pos x="T2" y="T3"/>
                  </a:cxn>
                  <a:cxn ang="0">
                    <a:pos x="T4" y="T5"/>
                  </a:cxn>
                  <a:cxn ang="0">
                    <a:pos x="T6" y="T7"/>
                  </a:cxn>
                  <a:cxn ang="0">
                    <a:pos x="T8" y="T9"/>
                  </a:cxn>
                </a:cxnLst>
                <a:rect l="0" t="0" r="r" b="b"/>
                <a:pathLst>
                  <a:path w="26" h="26">
                    <a:moveTo>
                      <a:pt x="25" y="13"/>
                    </a:moveTo>
                    <a:cubicBezTo>
                      <a:pt x="25" y="20"/>
                      <a:pt x="19" y="26"/>
                      <a:pt x="13" y="26"/>
                    </a:cubicBezTo>
                    <a:cubicBezTo>
                      <a:pt x="6" y="26"/>
                      <a:pt x="0" y="20"/>
                      <a:pt x="0" y="13"/>
                    </a:cubicBezTo>
                    <a:cubicBezTo>
                      <a:pt x="0" y="6"/>
                      <a:pt x="6" y="0"/>
                      <a:pt x="13" y="0"/>
                    </a:cubicBezTo>
                    <a:cubicBezTo>
                      <a:pt x="20" y="0"/>
                      <a:pt x="26" y="6"/>
                      <a:pt x="2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de-DE">
                  <a:solidFill>
                    <a:schemeClr val="accent6"/>
                  </a:solidFill>
                </a:endParaRPr>
              </a:p>
            </p:txBody>
          </p:sp>
          <p:sp>
            <p:nvSpPr>
              <p:cNvPr id="161" name="Freeform 336">
                <a:extLst>
                  <a:ext uri="{FF2B5EF4-FFF2-40B4-BE49-F238E27FC236}">
                    <a16:creationId xmlns:a16="http://schemas.microsoft.com/office/drawing/2014/main" id="{611FC052-44B6-45B9-9284-CC619F90894B}"/>
                  </a:ext>
                </a:extLst>
              </p:cNvPr>
              <p:cNvSpPr>
                <a:spLocks/>
              </p:cNvSpPr>
              <p:nvPr/>
            </p:nvSpPr>
            <p:spPr bwMode="auto">
              <a:xfrm>
                <a:off x="5259" y="3688"/>
                <a:ext cx="38" cy="38"/>
              </a:xfrm>
              <a:custGeom>
                <a:avLst/>
                <a:gdLst>
                  <a:gd name="T0" fmla="*/ 25 w 26"/>
                  <a:gd name="T1" fmla="*/ 13 h 26"/>
                  <a:gd name="T2" fmla="*/ 12 w 26"/>
                  <a:gd name="T3" fmla="*/ 26 h 26"/>
                  <a:gd name="T4" fmla="*/ 0 w 26"/>
                  <a:gd name="T5" fmla="*/ 13 h 26"/>
                  <a:gd name="T6" fmla="*/ 13 w 26"/>
                  <a:gd name="T7" fmla="*/ 0 h 26"/>
                  <a:gd name="T8" fmla="*/ 25 w 26"/>
                  <a:gd name="T9" fmla="*/ 13 h 26"/>
                </a:gdLst>
                <a:ahLst/>
                <a:cxnLst>
                  <a:cxn ang="0">
                    <a:pos x="T0" y="T1"/>
                  </a:cxn>
                  <a:cxn ang="0">
                    <a:pos x="T2" y="T3"/>
                  </a:cxn>
                  <a:cxn ang="0">
                    <a:pos x="T4" y="T5"/>
                  </a:cxn>
                  <a:cxn ang="0">
                    <a:pos x="T6" y="T7"/>
                  </a:cxn>
                  <a:cxn ang="0">
                    <a:pos x="T8" y="T9"/>
                  </a:cxn>
                </a:cxnLst>
                <a:rect l="0" t="0" r="r" b="b"/>
                <a:pathLst>
                  <a:path w="26" h="26">
                    <a:moveTo>
                      <a:pt x="25" y="13"/>
                    </a:moveTo>
                    <a:cubicBezTo>
                      <a:pt x="25" y="21"/>
                      <a:pt x="19" y="26"/>
                      <a:pt x="12" y="26"/>
                    </a:cubicBezTo>
                    <a:cubicBezTo>
                      <a:pt x="5" y="26"/>
                      <a:pt x="0" y="20"/>
                      <a:pt x="0" y="13"/>
                    </a:cubicBezTo>
                    <a:cubicBezTo>
                      <a:pt x="0" y="6"/>
                      <a:pt x="6" y="0"/>
                      <a:pt x="13" y="0"/>
                    </a:cubicBezTo>
                    <a:cubicBezTo>
                      <a:pt x="20" y="1"/>
                      <a:pt x="26" y="6"/>
                      <a:pt x="2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de-DE">
                  <a:solidFill>
                    <a:schemeClr val="accent6"/>
                  </a:solidFill>
                </a:endParaRPr>
              </a:p>
            </p:txBody>
          </p:sp>
        </p:grpSp>
      </p:grpSp>
      <p:sp>
        <p:nvSpPr>
          <p:cNvPr id="36" name="Rechteck: abgerundete Ecken 35">
            <a:extLst>
              <a:ext uri="{FF2B5EF4-FFF2-40B4-BE49-F238E27FC236}">
                <a16:creationId xmlns:a16="http://schemas.microsoft.com/office/drawing/2014/main" id="{BF3B3119-6199-41D8-B466-1D3DE9DD75A8}"/>
              </a:ext>
            </a:extLst>
          </p:cNvPr>
          <p:cNvSpPr/>
          <p:nvPr/>
        </p:nvSpPr>
        <p:spPr>
          <a:xfrm>
            <a:off x="1923115" y="2958383"/>
            <a:ext cx="1883558" cy="1207914"/>
          </a:xfrm>
          <a:prstGeom prst="round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auto">
              <a:lnSpc>
                <a:spcPct val="100000"/>
              </a:lnSpc>
              <a:spcBef>
                <a:spcPts val="0"/>
              </a:spcBef>
              <a:spcAft>
                <a:spcPts val="0"/>
              </a:spcAft>
            </a:pPr>
            <a:r>
              <a:rPr lang="de-DE" sz="1400" b="1" dirty="0">
                <a:solidFill>
                  <a:schemeClr val="tx1"/>
                </a:solidFill>
                <a:latin typeface="Arial" panose="020B0604020202020204" pitchFamily="34" charset="0"/>
              </a:rPr>
              <a:t>1. Calcium-Gluconat</a:t>
            </a:r>
            <a:endParaRPr lang="de-DE" sz="1200" b="1" dirty="0">
              <a:solidFill>
                <a:schemeClr val="tx1"/>
              </a:solidFill>
              <a:latin typeface="Arial" panose="020B0604020202020204" pitchFamily="34" charset="0"/>
            </a:endParaRPr>
          </a:p>
          <a:p>
            <a:pPr algn="ctr"/>
            <a:r>
              <a:rPr lang="de-DE" sz="750" b="1" dirty="0">
                <a:solidFill>
                  <a:schemeClr val="tx1"/>
                </a:solidFill>
                <a:latin typeface="Arial" panose="020B0604020202020204" pitchFamily="34" charset="0"/>
              </a:rPr>
              <a:t>(Stabilisierung Herzmembran)</a:t>
            </a:r>
            <a:endParaRPr lang="de-DE" sz="750" dirty="0">
              <a:solidFill>
                <a:schemeClr val="tx1"/>
              </a:solidFill>
            </a:endParaRPr>
          </a:p>
          <a:p>
            <a:pPr algn="ctr" fontAlgn="auto">
              <a:lnSpc>
                <a:spcPct val="100000"/>
              </a:lnSpc>
              <a:spcBef>
                <a:spcPts val="0"/>
              </a:spcBef>
              <a:spcAft>
                <a:spcPts val="0"/>
              </a:spcAft>
            </a:pPr>
            <a:endParaRPr lang="de-DE" sz="1200" b="1" dirty="0">
              <a:solidFill>
                <a:schemeClr val="accent6"/>
              </a:solidFill>
              <a:latin typeface="Arial" panose="020B0604020202020204" pitchFamily="34" charset="0"/>
            </a:endParaRPr>
          </a:p>
        </p:txBody>
      </p:sp>
      <p:sp>
        <p:nvSpPr>
          <p:cNvPr id="53" name="Textfeld 52">
            <a:extLst>
              <a:ext uri="{FF2B5EF4-FFF2-40B4-BE49-F238E27FC236}">
                <a16:creationId xmlns:a16="http://schemas.microsoft.com/office/drawing/2014/main" id="{594FC6F6-7C21-4CD5-9CD2-0B6BB10BA0D8}"/>
              </a:ext>
            </a:extLst>
          </p:cNvPr>
          <p:cNvSpPr txBox="1"/>
          <p:nvPr/>
        </p:nvSpPr>
        <p:spPr>
          <a:xfrm>
            <a:off x="2214262" y="3777880"/>
            <a:ext cx="1475600" cy="369332"/>
          </a:xfrm>
          <a:prstGeom prst="rect">
            <a:avLst/>
          </a:prstGeom>
          <a:noFill/>
        </p:spPr>
        <p:txBody>
          <a:bodyPr vert="horz" wrap="square" rtlCol="0">
            <a:spAutoFit/>
          </a:bodyPr>
          <a:lstStyle/>
          <a:p>
            <a:pPr marL="128588" indent="-128588" fontAlgn="auto">
              <a:lnSpc>
                <a:spcPct val="100000"/>
              </a:lnSpc>
              <a:spcBef>
                <a:spcPts val="0"/>
              </a:spcBef>
              <a:spcAft>
                <a:spcPts val="0"/>
              </a:spcAft>
              <a:buFont typeface="Arial" panose="020B0604020202020204" pitchFamily="34" charset="0"/>
              <a:buChar char="•"/>
            </a:pPr>
            <a:r>
              <a:rPr lang="de-DE" sz="900" dirty="0"/>
              <a:t>Wirkeintritt nach 3 min für 30-60 min</a:t>
            </a:r>
          </a:p>
        </p:txBody>
      </p:sp>
      <p:grpSp>
        <p:nvGrpSpPr>
          <p:cNvPr id="142" name="Group 437">
            <a:extLst>
              <a:ext uri="{FF2B5EF4-FFF2-40B4-BE49-F238E27FC236}">
                <a16:creationId xmlns:a16="http://schemas.microsoft.com/office/drawing/2014/main" id="{341E2D83-4998-4383-B399-DB75AED78197}"/>
              </a:ext>
            </a:extLst>
          </p:cNvPr>
          <p:cNvGrpSpPr/>
          <p:nvPr/>
        </p:nvGrpSpPr>
        <p:grpSpPr>
          <a:xfrm>
            <a:off x="1941559" y="3144162"/>
            <a:ext cx="401344" cy="290663"/>
            <a:chOff x="1244600" y="1749425"/>
            <a:chExt cx="385763" cy="341313"/>
          </a:xfrm>
          <a:solidFill>
            <a:srgbClr val="FF0000"/>
          </a:solidFill>
        </p:grpSpPr>
        <p:sp>
          <p:nvSpPr>
            <p:cNvPr id="143" name="Freeform 278">
              <a:extLst>
                <a:ext uri="{FF2B5EF4-FFF2-40B4-BE49-F238E27FC236}">
                  <a16:creationId xmlns:a16="http://schemas.microsoft.com/office/drawing/2014/main" id="{7C9CE17C-EB75-4F4A-98E8-B961FE9050AF}"/>
                </a:ext>
              </a:extLst>
            </p:cNvPr>
            <p:cNvSpPr>
              <a:spLocks noEditPoints="1"/>
            </p:cNvSpPr>
            <p:nvPr/>
          </p:nvSpPr>
          <p:spPr bwMode="auto">
            <a:xfrm>
              <a:off x="1300163" y="1855788"/>
              <a:ext cx="266700" cy="234950"/>
            </a:xfrm>
            <a:custGeom>
              <a:avLst/>
              <a:gdLst>
                <a:gd name="T0" fmla="*/ 142 w 170"/>
                <a:gd name="T1" fmla="*/ 136 h 150"/>
                <a:gd name="T2" fmla="*/ 154 w 170"/>
                <a:gd name="T3" fmla="*/ 136 h 150"/>
                <a:gd name="T4" fmla="*/ 160 w 170"/>
                <a:gd name="T5" fmla="*/ 137 h 150"/>
                <a:gd name="T6" fmla="*/ 167 w 170"/>
                <a:gd name="T7" fmla="*/ 142 h 150"/>
                <a:gd name="T8" fmla="*/ 170 w 170"/>
                <a:gd name="T9" fmla="*/ 150 h 150"/>
                <a:gd name="T10" fmla="*/ 0 w 170"/>
                <a:gd name="T11" fmla="*/ 150 h 150"/>
                <a:gd name="T12" fmla="*/ 3 w 170"/>
                <a:gd name="T13" fmla="*/ 141 h 150"/>
                <a:gd name="T14" fmla="*/ 9 w 170"/>
                <a:gd name="T15" fmla="*/ 137 h 150"/>
                <a:gd name="T16" fmla="*/ 24 w 170"/>
                <a:gd name="T17" fmla="*/ 136 h 150"/>
                <a:gd name="T18" fmla="*/ 28 w 170"/>
                <a:gd name="T19" fmla="*/ 136 h 150"/>
                <a:gd name="T20" fmla="*/ 28 w 170"/>
                <a:gd name="T21" fmla="*/ 133 h 150"/>
                <a:gd name="T22" fmla="*/ 28 w 170"/>
                <a:gd name="T23" fmla="*/ 61 h 150"/>
                <a:gd name="T24" fmla="*/ 34 w 170"/>
                <a:gd name="T25" fmla="*/ 35 h 150"/>
                <a:gd name="T26" fmla="*/ 77 w 170"/>
                <a:gd name="T27" fmla="*/ 3 h 150"/>
                <a:gd name="T28" fmla="*/ 136 w 170"/>
                <a:gd name="T29" fmla="*/ 34 h 150"/>
                <a:gd name="T30" fmla="*/ 142 w 170"/>
                <a:gd name="T31" fmla="*/ 61 h 150"/>
                <a:gd name="T32" fmla="*/ 142 w 170"/>
                <a:gd name="T33" fmla="*/ 133 h 150"/>
                <a:gd name="T34" fmla="*/ 142 w 170"/>
                <a:gd name="T35" fmla="*/ 136 h 150"/>
                <a:gd name="T36" fmla="*/ 130 w 170"/>
                <a:gd name="T37" fmla="*/ 127 h 150"/>
                <a:gd name="T38" fmla="*/ 130 w 170"/>
                <a:gd name="T39" fmla="*/ 125 h 150"/>
                <a:gd name="T40" fmla="*/ 130 w 170"/>
                <a:gd name="T41" fmla="*/ 60 h 150"/>
                <a:gd name="T42" fmla="*/ 129 w 170"/>
                <a:gd name="T43" fmla="*/ 50 h 150"/>
                <a:gd name="T44" fmla="*/ 74 w 170"/>
                <a:gd name="T45" fmla="*/ 15 h 150"/>
                <a:gd name="T46" fmla="*/ 40 w 170"/>
                <a:gd name="T47" fmla="*/ 58 h 150"/>
                <a:gd name="T48" fmla="*/ 40 w 170"/>
                <a:gd name="T49" fmla="*/ 125 h 150"/>
                <a:gd name="T50" fmla="*/ 40 w 170"/>
                <a:gd name="T51" fmla="*/ 127 h 150"/>
                <a:gd name="T52" fmla="*/ 130 w 170"/>
                <a:gd name="T53" fmla="*/ 12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0" h="150">
                  <a:moveTo>
                    <a:pt x="142" y="136"/>
                  </a:moveTo>
                  <a:cubicBezTo>
                    <a:pt x="146" y="136"/>
                    <a:pt x="150" y="136"/>
                    <a:pt x="154" y="136"/>
                  </a:cubicBezTo>
                  <a:cubicBezTo>
                    <a:pt x="156" y="136"/>
                    <a:pt x="158" y="136"/>
                    <a:pt x="160" y="137"/>
                  </a:cubicBezTo>
                  <a:cubicBezTo>
                    <a:pt x="164" y="137"/>
                    <a:pt x="166" y="139"/>
                    <a:pt x="167" y="142"/>
                  </a:cubicBezTo>
                  <a:cubicBezTo>
                    <a:pt x="169" y="144"/>
                    <a:pt x="169" y="147"/>
                    <a:pt x="170" y="150"/>
                  </a:cubicBezTo>
                  <a:cubicBezTo>
                    <a:pt x="113" y="150"/>
                    <a:pt x="57" y="150"/>
                    <a:pt x="0" y="150"/>
                  </a:cubicBezTo>
                  <a:cubicBezTo>
                    <a:pt x="1" y="147"/>
                    <a:pt x="2" y="144"/>
                    <a:pt x="3" y="141"/>
                  </a:cubicBezTo>
                  <a:cubicBezTo>
                    <a:pt x="4" y="138"/>
                    <a:pt x="6" y="137"/>
                    <a:pt x="9" y="137"/>
                  </a:cubicBezTo>
                  <a:cubicBezTo>
                    <a:pt x="14" y="136"/>
                    <a:pt x="19" y="136"/>
                    <a:pt x="24" y="136"/>
                  </a:cubicBezTo>
                  <a:cubicBezTo>
                    <a:pt x="25" y="136"/>
                    <a:pt x="27" y="136"/>
                    <a:pt x="28" y="136"/>
                  </a:cubicBezTo>
                  <a:cubicBezTo>
                    <a:pt x="28" y="135"/>
                    <a:pt x="28" y="134"/>
                    <a:pt x="28" y="133"/>
                  </a:cubicBezTo>
                  <a:cubicBezTo>
                    <a:pt x="28" y="109"/>
                    <a:pt x="28" y="85"/>
                    <a:pt x="28" y="61"/>
                  </a:cubicBezTo>
                  <a:cubicBezTo>
                    <a:pt x="28" y="52"/>
                    <a:pt x="30" y="43"/>
                    <a:pt x="34" y="35"/>
                  </a:cubicBezTo>
                  <a:cubicBezTo>
                    <a:pt x="43" y="17"/>
                    <a:pt x="58" y="6"/>
                    <a:pt x="77" y="3"/>
                  </a:cubicBezTo>
                  <a:cubicBezTo>
                    <a:pt x="102" y="0"/>
                    <a:pt x="124" y="12"/>
                    <a:pt x="136" y="34"/>
                  </a:cubicBezTo>
                  <a:cubicBezTo>
                    <a:pt x="140" y="43"/>
                    <a:pt x="142" y="52"/>
                    <a:pt x="142" y="61"/>
                  </a:cubicBezTo>
                  <a:cubicBezTo>
                    <a:pt x="142" y="85"/>
                    <a:pt x="142" y="109"/>
                    <a:pt x="142" y="133"/>
                  </a:cubicBezTo>
                  <a:cubicBezTo>
                    <a:pt x="142" y="134"/>
                    <a:pt x="142" y="135"/>
                    <a:pt x="142" y="136"/>
                  </a:cubicBezTo>
                  <a:close/>
                  <a:moveTo>
                    <a:pt x="130" y="127"/>
                  </a:moveTo>
                  <a:cubicBezTo>
                    <a:pt x="130" y="127"/>
                    <a:pt x="130" y="126"/>
                    <a:pt x="130" y="125"/>
                  </a:cubicBezTo>
                  <a:cubicBezTo>
                    <a:pt x="130" y="104"/>
                    <a:pt x="130" y="82"/>
                    <a:pt x="130" y="60"/>
                  </a:cubicBezTo>
                  <a:cubicBezTo>
                    <a:pt x="130" y="57"/>
                    <a:pt x="129" y="53"/>
                    <a:pt x="129" y="50"/>
                  </a:cubicBezTo>
                  <a:cubicBezTo>
                    <a:pt x="124" y="25"/>
                    <a:pt x="100" y="10"/>
                    <a:pt x="74" y="15"/>
                  </a:cubicBezTo>
                  <a:cubicBezTo>
                    <a:pt x="55" y="20"/>
                    <a:pt x="40" y="38"/>
                    <a:pt x="40" y="58"/>
                  </a:cubicBezTo>
                  <a:cubicBezTo>
                    <a:pt x="40" y="80"/>
                    <a:pt x="40" y="103"/>
                    <a:pt x="40" y="125"/>
                  </a:cubicBezTo>
                  <a:cubicBezTo>
                    <a:pt x="40" y="126"/>
                    <a:pt x="40" y="127"/>
                    <a:pt x="40" y="127"/>
                  </a:cubicBezTo>
                  <a:cubicBezTo>
                    <a:pt x="70" y="127"/>
                    <a:pt x="100" y="127"/>
                    <a:pt x="130" y="127"/>
                  </a:cubicBezTo>
                  <a:close/>
                </a:path>
              </a:pathLst>
            </a:custGeom>
            <a:grpFill/>
            <a:ln>
              <a:noFill/>
            </a:ln>
          </p:spPr>
          <p:txBody>
            <a:bodyPr vert="horz" wrap="square" lIns="68580" tIns="34290" rIns="68580" bIns="34290" numCol="1" anchor="t" anchorCtr="0" compatLnSpc="1">
              <a:prstTxWarp prst="textNoShape">
                <a:avLst/>
              </a:prstTxWarp>
            </a:bodyPr>
            <a:lstStyle/>
            <a:p>
              <a:endParaRPr lang="de-DE"/>
            </a:p>
          </p:txBody>
        </p:sp>
        <p:sp>
          <p:nvSpPr>
            <p:cNvPr id="144" name="Freeform 279">
              <a:extLst>
                <a:ext uri="{FF2B5EF4-FFF2-40B4-BE49-F238E27FC236}">
                  <a16:creationId xmlns:a16="http://schemas.microsoft.com/office/drawing/2014/main" id="{5426868A-EE7E-4A7A-8CB7-664B22463D7C}"/>
                </a:ext>
              </a:extLst>
            </p:cNvPr>
            <p:cNvSpPr>
              <a:spLocks/>
            </p:cNvSpPr>
            <p:nvPr/>
          </p:nvSpPr>
          <p:spPr bwMode="auto">
            <a:xfrm>
              <a:off x="1244600" y="1936750"/>
              <a:ext cx="77788" cy="14288"/>
            </a:xfrm>
            <a:custGeom>
              <a:avLst/>
              <a:gdLst>
                <a:gd name="T0" fmla="*/ 25 w 49"/>
                <a:gd name="T1" fmla="*/ 9 h 9"/>
                <a:gd name="T2" fmla="*/ 6 w 49"/>
                <a:gd name="T3" fmla="*/ 9 h 9"/>
                <a:gd name="T4" fmla="*/ 3 w 49"/>
                <a:gd name="T5" fmla="*/ 8 h 9"/>
                <a:gd name="T6" fmla="*/ 1 w 49"/>
                <a:gd name="T7" fmla="*/ 3 h 9"/>
                <a:gd name="T8" fmla="*/ 5 w 49"/>
                <a:gd name="T9" fmla="*/ 0 h 9"/>
                <a:gd name="T10" fmla="*/ 43 w 49"/>
                <a:gd name="T11" fmla="*/ 0 h 9"/>
                <a:gd name="T12" fmla="*/ 44 w 49"/>
                <a:gd name="T13" fmla="*/ 0 h 9"/>
                <a:gd name="T14" fmla="*/ 49 w 49"/>
                <a:gd name="T15" fmla="*/ 4 h 9"/>
                <a:gd name="T16" fmla="*/ 45 w 49"/>
                <a:gd name="T17" fmla="*/ 8 h 9"/>
                <a:gd name="T18" fmla="*/ 42 w 49"/>
                <a:gd name="T19" fmla="*/ 9 h 9"/>
                <a:gd name="T20" fmla="*/ 25 w 49"/>
                <a:gd name="T2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9">
                  <a:moveTo>
                    <a:pt x="25" y="9"/>
                  </a:moveTo>
                  <a:cubicBezTo>
                    <a:pt x="18" y="9"/>
                    <a:pt x="12" y="9"/>
                    <a:pt x="6" y="9"/>
                  </a:cubicBezTo>
                  <a:cubicBezTo>
                    <a:pt x="5" y="9"/>
                    <a:pt x="4" y="8"/>
                    <a:pt x="3" y="8"/>
                  </a:cubicBezTo>
                  <a:cubicBezTo>
                    <a:pt x="1" y="7"/>
                    <a:pt x="0" y="5"/>
                    <a:pt x="1" y="3"/>
                  </a:cubicBezTo>
                  <a:cubicBezTo>
                    <a:pt x="1" y="1"/>
                    <a:pt x="3" y="0"/>
                    <a:pt x="5" y="0"/>
                  </a:cubicBezTo>
                  <a:cubicBezTo>
                    <a:pt x="18" y="0"/>
                    <a:pt x="31" y="0"/>
                    <a:pt x="43" y="0"/>
                  </a:cubicBezTo>
                  <a:cubicBezTo>
                    <a:pt x="44" y="0"/>
                    <a:pt x="44" y="0"/>
                    <a:pt x="44" y="0"/>
                  </a:cubicBezTo>
                  <a:cubicBezTo>
                    <a:pt x="47" y="0"/>
                    <a:pt x="48" y="2"/>
                    <a:pt x="49" y="4"/>
                  </a:cubicBezTo>
                  <a:cubicBezTo>
                    <a:pt x="49" y="6"/>
                    <a:pt x="47" y="8"/>
                    <a:pt x="45" y="8"/>
                  </a:cubicBezTo>
                  <a:cubicBezTo>
                    <a:pt x="44" y="9"/>
                    <a:pt x="43" y="9"/>
                    <a:pt x="42" y="9"/>
                  </a:cubicBezTo>
                  <a:cubicBezTo>
                    <a:pt x="36" y="9"/>
                    <a:pt x="30" y="9"/>
                    <a:pt x="25" y="9"/>
                  </a:cubicBezTo>
                  <a:close/>
                </a:path>
              </a:pathLst>
            </a:custGeom>
            <a:grpFill/>
            <a:ln>
              <a:noFill/>
            </a:ln>
          </p:spPr>
          <p:txBody>
            <a:bodyPr vert="horz" wrap="square" lIns="68580" tIns="34290" rIns="68580" bIns="34290" numCol="1" anchor="t" anchorCtr="0" compatLnSpc="1">
              <a:prstTxWarp prst="textNoShape">
                <a:avLst/>
              </a:prstTxWarp>
            </a:bodyPr>
            <a:lstStyle/>
            <a:p>
              <a:endParaRPr lang="de-DE"/>
            </a:p>
          </p:txBody>
        </p:sp>
        <p:sp>
          <p:nvSpPr>
            <p:cNvPr id="145" name="Freeform 280">
              <a:extLst>
                <a:ext uri="{FF2B5EF4-FFF2-40B4-BE49-F238E27FC236}">
                  <a16:creationId xmlns:a16="http://schemas.microsoft.com/office/drawing/2014/main" id="{C2900FE9-C260-4287-BAAB-ED0B5E1D40B1}"/>
                </a:ext>
              </a:extLst>
            </p:cNvPr>
            <p:cNvSpPr>
              <a:spLocks/>
            </p:cNvSpPr>
            <p:nvPr/>
          </p:nvSpPr>
          <p:spPr bwMode="auto">
            <a:xfrm>
              <a:off x="1430338" y="1749425"/>
              <a:ext cx="14288" cy="76200"/>
            </a:xfrm>
            <a:custGeom>
              <a:avLst/>
              <a:gdLst>
                <a:gd name="T0" fmla="*/ 9 w 9"/>
                <a:gd name="T1" fmla="*/ 24 h 48"/>
                <a:gd name="T2" fmla="*/ 9 w 9"/>
                <a:gd name="T3" fmla="*/ 42 h 48"/>
                <a:gd name="T4" fmla="*/ 8 w 9"/>
                <a:gd name="T5" fmla="*/ 45 h 48"/>
                <a:gd name="T6" fmla="*/ 4 w 9"/>
                <a:gd name="T7" fmla="*/ 48 h 48"/>
                <a:gd name="T8" fmla="*/ 0 w 9"/>
                <a:gd name="T9" fmla="*/ 44 h 48"/>
                <a:gd name="T10" fmla="*/ 0 w 9"/>
                <a:gd name="T11" fmla="*/ 4 h 48"/>
                <a:gd name="T12" fmla="*/ 4 w 9"/>
                <a:gd name="T13" fmla="*/ 0 h 48"/>
                <a:gd name="T14" fmla="*/ 8 w 9"/>
                <a:gd name="T15" fmla="*/ 4 h 48"/>
                <a:gd name="T16" fmla="*/ 9 w 9"/>
                <a:gd name="T17" fmla="*/ 6 h 48"/>
                <a:gd name="T18" fmla="*/ 9 w 9"/>
                <a:gd name="T19"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48">
                  <a:moveTo>
                    <a:pt x="9" y="24"/>
                  </a:moveTo>
                  <a:cubicBezTo>
                    <a:pt x="9" y="30"/>
                    <a:pt x="9" y="36"/>
                    <a:pt x="9" y="42"/>
                  </a:cubicBezTo>
                  <a:cubicBezTo>
                    <a:pt x="9" y="43"/>
                    <a:pt x="9" y="44"/>
                    <a:pt x="8" y="45"/>
                  </a:cubicBezTo>
                  <a:cubicBezTo>
                    <a:pt x="8" y="47"/>
                    <a:pt x="6" y="48"/>
                    <a:pt x="4" y="48"/>
                  </a:cubicBezTo>
                  <a:cubicBezTo>
                    <a:pt x="2" y="48"/>
                    <a:pt x="0" y="46"/>
                    <a:pt x="0" y="44"/>
                  </a:cubicBezTo>
                  <a:cubicBezTo>
                    <a:pt x="0" y="31"/>
                    <a:pt x="0" y="18"/>
                    <a:pt x="0" y="4"/>
                  </a:cubicBezTo>
                  <a:cubicBezTo>
                    <a:pt x="0" y="2"/>
                    <a:pt x="1" y="0"/>
                    <a:pt x="4" y="0"/>
                  </a:cubicBezTo>
                  <a:cubicBezTo>
                    <a:pt x="6" y="0"/>
                    <a:pt x="8" y="1"/>
                    <a:pt x="8" y="4"/>
                  </a:cubicBezTo>
                  <a:cubicBezTo>
                    <a:pt x="9" y="4"/>
                    <a:pt x="9" y="5"/>
                    <a:pt x="9" y="6"/>
                  </a:cubicBezTo>
                  <a:cubicBezTo>
                    <a:pt x="9" y="12"/>
                    <a:pt x="9" y="18"/>
                    <a:pt x="9" y="24"/>
                  </a:cubicBezTo>
                  <a:close/>
                </a:path>
              </a:pathLst>
            </a:custGeom>
            <a:grpFill/>
            <a:ln>
              <a:noFill/>
            </a:ln>
          </p:spPr>
          <p:txBody>
            <a:bodyPr vert="horz" wrap="square" lIns="68580" tIns="34290" rIns="68580" bIns="34290" numCol="1" anchor="t" anchorCtr="0" compatLnSpc="1">
              <a:prstTxWarp prst="textNoShape">
                <a:avLst/>
              </a:prstTxWarp>
            </a:bodyPr>
            <a:lstStyle/>
            <a:p>
              <a:endParaRPr lang="de-DE"/>
            </a:p>
          </p:txBody>
        </p:sp>
        <p:sp>
          <p:nvSpPr>
            <p:cNvPr id="146" name="Freeform 281">
              <a:extLst>
                <a:ext uri="{FF2B5EF4-FFF2-40B4-BE49-F238E27FC236}">
                  <a16:creationId xmlns:a16="http://schemas.microsoft.com/office/drawing/2014/main" id="{EB7DDD50-DEE7-4891-9CD5-B6F42E7FC9FB}"/>
                </a:ext>
              </a:extLst>
            </p:cNvPr>
            <p:cNvSpPr>
              <a:spLocks/>
            </p:cNvSpPr>
            <p:nvPr/>
          </p:nvSpPr>
          <p:spPr bwMode="auto">
            <a:xfrm>
              <a:off x="1554163" y="1933575"/>
              <a:ext cx="76200" cy="14288"/>
            </a:xfrm>
            <a:custGeom>
              <a:avLst/>
              <a:gdLst>
                <a:gd name="T0" fmla="*/ 24 w 48"/>
                <a:gd name="T1" fmla="*/ 0 h 9"/>
                <a:gd name="T2" fmla="*/ 43 w 48"/>
                <a:gd name="T3" fmla="*/ 0 h 9"/>
                <a:gd name="T4" fmla="*/ 48 w 48"/>
                <a:gd name="T5" fmla="*/ 5 h 9"/>
                <a:gd name="T6" fmla="*/ 43 w 48"/>
                <a:gd name="T7" fmla="*/ 9 h 9"/>
                <a:gd name="T8" fmla="*/ 5 w 48"/>
                <a:gd name="T9" fmla="*/ 9 h 9"/>
                <a:gd name="T10" fmla="*/ 0 w 48"/>
                <a:gd name="T11" fmla="*/ 5 h 9"/>
                <a:gd name="T12" fmla="*/ 5 w 48"/>
                <a:gd name="T13" fmla="*/ 0 h 9"/>
                <a:gd name="T14" fmla="*/ 24 w 48"/>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9">
                  <a:moveTo>
                    <a:pt x="24" y="0"/>
                  </a:moveTo>
                  <a:cubicBezTo>
                    <a:pt x="30" y="0"/>
                    <a:pt x="37" y="0"/>
                    <a:pt x="43" y="0"/>
                  </a:cubicBezTo>
                  <a:cubicBezTo>
                    <a:pt x="46" y="0"/>
                    <a:pt x="48" y="2"/>
                    <a:pt x="48" y="5"/>
                  </a:cubicBezTo>
                  <a:cubicBezTo>
                    <a:pt x="48" y="7"/>
                    <a:pt x="46" y="9"/>
                    <a:pt x="43" y="9"/>
                  </a:cubicBezTo>
                  <a:cubicBezTo>
                    <a:pt x="30" y="9"/>
                    <a:pt x="18" y="9"/>
                    <a:pt x="5" y="9"/>
                  </a:cubicBezTo>
                  <a:cubicBezTo>
                    <a:pt x="2" y="9"/>
                    <a:pt x="0" y="7"/>
                    <a:pt x="0" y="5"/>
                  </a:cubicBezTo>
                  <a:cubicBezTo>
                    <a:pt x="0" y="2"/>
                    <a:pt x="2" y="0"/>
                    <a:pt x="5" y="0"/>
                  </a:cubicBezTo>
                  <a:cubicBezTo>
                    <a:pt x="11" y="0"/>
                    <a:pt x="18" y="0"/>
                    <a:pt x="24" y="0"/>
                  </a:cubicBezTo>
                  <a:close/>
                </a:path>
              </a:pathLst>
            </a:custGeom>
            <a:grpFill/>
            <a:ln>
              <a:noFill/>
            </a:ln>
          </p:spPr>
          <p:txBody>
            <a:bodyPr vert="horz" wrap="square" lIns="68580" tIns="34290" rIns="68580" bIns="34290" numCol="1" anchor="t" anchorCtr="0" compatLnSpc="1">
              <a:prstTxWarp prst="textNoShape">
                <a:avLst/>
              </a:prstTxWarp>
            </a:bodyPr>
            <a:lstStyle/>
            <a:p>
              <a:endParaRPr lang="de-DE"/>
            </a:p>
          </p:txBody>
        </p:sp>
        <p:sp>
          <p:nvSpPr>
            <p:cNvPr id="147" name="Freeform 282">
              <a:extLst>
                <a:ext uri="{FF2B5EF4-FFF2-40B4-BE49-F238E27FC236}">
                  <a16:creationId xmlns:a16="http://schemas.microsoft.com/office/drawing/2014/main" id="{3D2D955E-C39A-4912-A916-23EBECDB25BE}"/>
                </a:ext>
              </a:extLst>
            </p:cNvPr>
            <p:cNvSpPr>
              <a:spLocks/>
            </p:cNvSpPr>
            <p:nvPr/>
          </p:nvSpPr>
          <p:spPr bwMode="auto">
            <a:xfrm>
              <a:off x="1270000" y="1844675"/>
              <a:ext cx="68263" cy="44450"/>
            </a:xfrm>
            <a:custGeom>
              <a:avLst/>
              <a:gdLst>
                <a:gd name="T0" fmla="*/ 43 w 43"/>
                <a:gd name="T1" fmla="*/ 23 h 29"/>
                <a:gd name="T2" fmla="*/ 36 w 43"/>
                <a:gd name="T3" fmla="*/ 27 h 29"/>
                <a:gd name="T4" fmla="*/ 24 w 43"/>
                <a:gd name="T5" fmla="*/ 21 h 29"/>
                <a:gd name="T6" fmla="*/ 3 w 43"/>
                <a:gd name="T7" fmla="*/ 8 h 29"/>
                <a:gd name="T8" fmla="*/ 0 w 43"/>
                <a:gd name="T9" fmla="*/ 4 h 29"/>
                <a:gd name="T10" fmla="*/ 3 w 43"/>
                <a:gd name="T11" fmla="*/ 0 h 29"/>
                <a:gd name="T12" fmla="*/ 7 w 43"/>
                <a:gd name="T13" fmla="*/ 0 h 29"/>
                <a:gd name="T14" fmla="*/ 40 w 43"/>
                <a:gd name="T15" fmla="*/ 20 h 29"/>
                <a:gd name="T16" fmla="*/ 43 w 43"/>
                <a:gd name="T17"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9">
                  <a:moveTo>
                    <a:pt x="43" y="23"/>
                  </a:moveTo>
                  <a:cubicBezTo>
                    <a:pt x="43" y="27"/>
                    <a:pt x="39" y="29"/>
                    <a:pt x="36" y="27"/>
                  </a:cubicBezTo>
                  <a:cubicBezTo>
                    <a:pt x="32" y="25"/>
                    <a:pt x="28" y="23"/>
                    <a:pt x="24" y="21"/>
                  </a:cubicBezTo>
                  <a:cubicBezTo>
                    <a:pt x="17" y="17"/>
                    <a:pt x="10" y="12"/>
                    <a:pt x="3" y="8"/>
                  </a:cubicBezTo>
                  <a:cubicBezTo>
                    <a:pt x="1" y="7"/>
                    <a:pt x="0" y="6"/>
                    <a:pt x="0" y="4"/>
                  </a:cubicBezTo>
                  <a:cubicBezTo>
                    <a:pt x="0" y="2"/>
                    <a:pt x="1" y="0"/>
                    <a:pt x="3" y="0"/>
                  </a:cubicBezTo>
                  <a:cubicBezTo>
                    <a:pt x="4" y="0"/>
                    <a:pt x="6" y="0"/>
                    <a:pt x="7" y="0"/>
                  </a:cubicBezTo>
                  <a:cubicBezTo>
                    <a:pt x="18" y="7"/>
                    <a:pt x="29" y="13"/>
                    <a:pt x="40" y="20"/>
                  </a:cubicBezTo>
                  <a:cubicBezTo>
                    <a:pt x="41" y="20"/>
                    <a:pt x="42" y="22"/>
                    <a:pt x="43" y="23"/>
                  </a:cubicBezTo>
                  <a:close/>
                </a:path>
              </a:pathLst>
            </a:custGeom>
            <a:grpFill/>
            <a:ln>
              <a:noFill/>
            </a:ln>
          </p:spPr>
          <p:txBody>
            <a:bodyPr vert="horz" wrap="square" lIns="68580" tIns="34290" rIns="68580" bIns="34290" numCol="1" anchor="t" anchorCtr="0" compatLnSpc="1">
              <a:prstTxWarp prst="textNoShape">
                <a:avLst/>
              </a:prstTxWarp>
            </a:bodyPr>
            <a:lstStyle/>
            <a:p>
              <a:endParaRPr lang="de-DE"/>
            </a:p>
          </p:txBody>
        </p:sp>
        <p:sp>
          <p:nvSpPr>
            <p:cNvPr id="148" name="Freeform 283">
              <a:extLst>
                <a:ext uri="{FF2B5EF4-FFF2-40B4-BE49-F238E27FC236}">
                  <a16:creationId xmlns:a16="http://schemas.microsoft.com/office/drawing/2014/main" id="{608624D5-8084-40C0-BFF5-BCE18E6359A6}"/>
                </a:ext>
              </a:extLst>
            </p:cNvPr>
            <p:cNvSpPr>
              <a:spLocks/>
            </p:cNvSpPr>
            <p:nvPr/>
          </p:nvSpPr>
          <p:spPr bwMode="auto">
            <a:xfrm>
              <a:off x="1492250" y="1773238"/>
              <a:ext cx="44450" cy="69850"/>
            </a:xfrm>
            <a:custGeom>
              <a:avLst/>
              <a:gdLst>
                <a:gd name="T0" fmla="*/ 29 w 29"/>
                <a:gd name="T1" fmla="*/ 6 h 44"/>
                <a:gd name="T2" fmla="*/ 28 w 29"/>
                <a:gd name="T3" fmla="*/ 8 h 44"/>
                <a:gd name="T4" fmla="*/ 9 w 29"/>
                <a:gd name="T5" fmla="*/ 40 h 44"/>
                <a:gd name="T6" fmla="*/ 4 w 29"/>
                <a:gd name="T7" fmla="*/ 43 h 44"/>
                <a:gd name="T8" fmla="*/ 0 w 29"/>
                <a:gd name="T9" fmla="*/ 39 h 44"/>
                <a:gd name="T10" fmla="*/ 1 w 29"/>
                <a:gd name="T11" fmla="*/ 36 h 44"/>
                <a:gd name="T12" fmla="*/ 20 w 29"/>
                <a:gd name="T13" fmla="*/ 3 h 44"/>
                <a:gd name="T14" fmla="*/ 25 w 29"/>
                <a:gd name="T15" fmla="*/ 1 h 44"/>
                <a:gd name="T16" fmla="*/ 29 w 29"/>
                <a:gd name="T17" fmla="*/ 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44">
                  <a:moveTo>
                    <a:pt x="29" y="6"/>
                  </a:moveTo>
                  <a:cubicBezTo>
                    <a:pt x="28" y="6"/>
                    <a:pt x="28" y="7"/>
                    <a:pt x="28" y="8"/>
                  </a:cubicBezTo>
                  <a:cubicBezTo>
                    <a:pt x="21" y="19"/>
                    <a:pt x="15" y="30"/>
                    <a:pt x="9" y="40"/>
                  </a:cubicBezTo>
                  <a:cubicBezTo>
                    <a:pt x="7" y="43"/>
                    <a:pt x="6" y="44"/>
                    <a:pt x="4" y="43"/>
                  </a:cubicBezTo>
                  <a:cubicBezTo>
                    <a:pt x="1" y="43"/>
                    <a:pt x="0" y="41"/>
                    <a:pt x="0" y="39"/>
                  </a:cubicBezTo>
                  <a:cubicBezTo>
                    <a:pt x="0" y="38"/>
                    <a:pt x="0" y="37"/>
                    <a:pt x="1" y="36"/>
                  </a:cubicBezTo>
                  <a:cubicBezTo>
                    <a:pt x="7" y="25"/>
                    <a:pt x="14" y="14"/>
                    <a:pt x="20" y="3"/>
                  </a:cubicBezTo>
                  <a:cubicBezTo>
                    <a:pt x="21" y="1"/>
                    <a:pt x="23" y="0"/>
                    <a:pt x="25" y="1"/>
                  </a:cubicBezTo>
                  <a:cubicBezTo>
                    <a:pt x="27" y="1"/>
                    <a:pt x="29" y="3"/>
                    <a:pt x="29" y="6"/>
                  </a:cubicBezTo>
                  <a:close/>
                </a:path>
              </a:pathLst>
            </a:custGeom>
            <a:grpFill/>
            <a:ln>
              <a:noFill/>
            </a:ln>
          </p:spPr>
          <p:txBody>
            <a:bodyPr vert="horz" wrap="square" lIns="68580" tIns="34290" rIns="68580" bIns="34290" numCol="1" anchor="t" anchorCtr="0" compatLnSpc="1">
              <a:prstTxWarp prst="textNoShape">
                <a:avLst/>
              </a:prstTxWarp>
            </a:bodyPr>
            <a:lstStyle/>
            <a:p>
              <a:endParaRPr lang="de-DE"/>
            </a:p>
          </p:txBody>
        </p:sp>
        <p:sp>
          <p:nvSpPr>
            <p:cNvPr id="149" name="Freeform 284">
              <a:extLst>
                <a:ext uri="{FF2B5EF4-FFF2-40B4-BE49-F238E27FC236}">
                  <a16:creationId xmlns:a16="http://schemas.microsoft.com/office/drawing/2014/main" id="{59C3AA0F-A841-4DDB-A9BF-C57BDD21257E}"/>
                </a:ext>
              </a:extLst>
            </p:cNvPr>
            <p:cNvSpPr>
              <a:spLocks/>
            </p:cNvSpPr>
            <p:nvPr/>
          </p:nvSpPr>
          <p:spPr bwMode="auto">
            <a:xfrm>
              <a:off x="1336675" y="1774825"/>
              <a:ext cx="46038" cy="69850"/>
            </a:xfrm>
            <a:custGeom>
              <a:avLst/>
              <a:gdLst>
                <a:gd name="T0" fmla="*/ 5 w 30"/>
                <a:gd name="T1" fmla="*/ 0 h 44"/>
                <a:gd name="T2" fmla="*/ 10 w 30"/>
                <a:gd name="T3" fmla="*/ 3 h 44"/>
                <a:gd name="T4" fmla="*/ 27 w 30"/>
                <a:gd name="T5" fmla="*/ 32 h 44"/>
                <a:gd name="T6" fmla="*/ 29 w 30"/>
                <a:gd name="T7" fmla="*/ 36 h 44"/>
                <a:gd name="T8" fmla="*/ 27 w 30"/>
                <a:gd name="T9" fmla="*/ 42 h 44"/>
                <a:gd name="T10" fmla="*/ 21 w 30"/>
                <a:gd name="T11" fmla="*/ 40 h 44"/>
                <a:gd name="T12" fmla="*/ 9 w 30"/>
                <a:gd name="T13" fmla="*/ 21 h 44"/>
                <a:gd name="T14" fmla="*/ 1 w 30"/>
                <a:gd name="T15" fmla="*/ 7 h 44"/>
                <a:gd name="T16" fmla="*/ 5 w 30"/>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4">
                  <a:moveTo>
                    <a:pt x="5" y="0"/>
                  </a:moveTo>
                  <a:cubicBezTo>
                    <a:pt x="7" y="0"/>
                    <a:pt x="9" y="1"/>
                    <a:pt x="10" y="3"/>
                  </a:cubicBezTo>
                  <a:cubicBezTo>
                    <a:pt x="15" y="13"/>
                    <a:pt x="21" y="23"/>
                    <a:pt x="27" y="32"/>
                  </a:cubicBezTo>
                  <a:cubicBezTo>
                    <a:pt x="27" y="34"/>
                    <a:pt x="28" y="35"/>
                    <a:pt x="29" y="36"/>
                  </a:cubicBezTo>
                  <a:cubicBezTo>
                    <a:pt x="30" y="39"/>
                    <a:pt x="29" y="41"/>
                    <a:pt x="27" y="42"/>
                  </a:cubicBezTo>
                  <a:cubicBezTo>
                    <a:pt x="25" y="44"/>
                    <a:pt x="22" y="43"/>
                    <a:pt x="21" y="40"/>
                  </a:cubicBezTo>
                  <a:cubicBezTo>
                    <a:pt x="17" y="34"/>
                    <a:pt x="13" y="27"/>
                    <a:pt x="9" y="21"/>
                  </a:cubicBezTo>
                  <a:cubicBezTo>
                    <a:pt x="7" y="16"/>
                    <a:pt x="4" y="12"/>
                    <a:pt x="1" y="7"/>
                  </a:cubicBezTo>
                  <a:cubicBezTo>
                    <a:pt x="0" y="4"/>
                    <a:pt x="2" y="0"/>
                    <a:pt x="5" y="0"/>
                  </a:cubicBezTo>
                  <a:close/>
                </a:path>
              </a:pathLst>
            </a:custGeom>
            <a:grpFill/>
            <a:ln>
              <a:noFill/>
            </a:ln>
          </p:spPr>
          <p:txBody>
            <a:bodyPr vert="horz" wrap="square" lIns="68580" tIns="34290" rIns="68580" bIns="34290" numCol="1" anchor="t" anchorCtr="0" compatLnSpc="1">
              <a:prstTxWarp prst="textNoShape">
                <a:avLst/>
              </a:prstTxWarp>
            </a:bodyPr>
            <a:lstStyle/>
            <a:p>
              <a:endParaRPr lang="de-DE"/>
            </a:p>
          </p:txBody>
        </p:sp>
        <p:sp>
          <p:nvSpPr>
            <p:cNvPr id="150" name="Freeform 285">
              <a:extLst>
                <a:ext uri="{FF2B5EF4-FFF2-40B4-BE49-F238E27FC236}">
                  <a16:creationId xmlns:a16="http://schemas.microsoft.com/office/drawing/2014/main" id="{FEC5EBD0-611E-4E17-9F7E-B06A789BC1E9}"/>
                </a:ext>
              </a:extLst>
            </p:cNvPr>
            <p:cNvSpPr>
              <a:spLocks/>
            </p:cNvSpPr>
            <p:nvPr/>
          </p:nvSpPr>
          <p:spPr bwMode="auto">
            <a:xfrm>
              <a:off x="1536700" y="1841500"/>
              <a:ext cx="69850" cy="44450"/>
            </a:xfrm>
            <a:custGeom>
              <a:avLst/>
              <a:gdLst>
                <a:gd name="T0" fmla="*/ 5 w 44"/>
                <a:gd name="T1" fmla="*/ 29 h 29"/>
                <a:gd name="T2" fmla="*/ 0 w 44"/>
                <a:gd name="T3" fmla="*/ 26 h 29"/>
                <a:gd name="T4" fmla="*/ 2 w 44"/>
                <a:gd name="T5" fmla="*/ 21 h 29"/>
                <a:gd name="T6" fmla="*/ 9 w 44"/>
                <a:gd name="T7" fmla="*/ 17 h 29"/>
                <a:gd name="T8" fmla="*/ 35 w 44"/>
                <a:gd name="T9" fmla="*/ 2 h 29"/>
                <a:gd name="T10" fmla="*/ 37 w 44"/>
                <a:gd name="T11" fmla="*/ 1 h 29"/>
                <a:gd name="T12" fmla="*/ 42 w 44"/>
                <a:gd name="T13" fmla="*/ 3 h 29"/>
                <a:gd name="T14" fmla="*/ 41 w 44"/>
                <a:gd name="T15" fmla="*/ 9 h 29"/>
                <a:gd name="T16" fmla="*/ 32 w 44"/>
                <a:gd name="T17" fmla="*/ 14 h 29"/>
                <a:gd name="T18" fmla="*/ 8 w 44"/>
                <a:gd name="T19" fmla="*/ 28 h 29"/>
                <a:gd name="T20" fmla="*/ 5 w 44"/>
                <a:gd name="T21"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29">
                  <a:moveTo>
                    <a:pt x="5" y="29"/>
                  </a:moveTo>
                  <a:cubicBezTo>
                    <a:pt x="2" y="29"/>
                    <a:pt x="1" y="28"/>
                    <a:pt x="0" y="26"/>
                  </a:cubicBezTo>
                  <a:cubicBezTo>
                    <a:pt x="0" y="24"/>
                    <a:pt x="0" y="22"/>
                    <a:pt x="2" y="21"/>
                  </a:cubicBezTo>
                  <a:cubicBezTo>
                    <a:pt x="4" y="19"/>
                    <a:pt x="7" y="18"/>
                    <a:pt x="9" y="17"/>
                  </a:cubicBezTo>
                  <a:cubicBezTo>
                    <a:pt x="17" y="12"/>
                    <a:pt x="26" y="7"/>
                    <a:pt x="35" y="2"/>
                  </a:cubicBezTo>
                  <a:cubicBezTo>
                    <a:pt x="35" y="2"/>
                    <a:pt x="36" y="1"/>
                    <a:pt x="37" y="1"/>
                  </a:cubicBezTo>
                  <a:cubicBezTo>
                    <a:pt x="39" y="0"/>
                    <a:pt x="41" y="1"/>
                    <a:pt x="42" y="3"/>
                  </a:cubicBezTo>
                  <a:cubicBezTo>
                    <a:pt x="44" y="5"/>
                    <a:pt x="43" y="7"/>
                    <a:pt x="41" y="9"/>
                  </a:cubicBezTo>
                  <a:cubicBezTo>
                    <a:pt x="38" y="10"/>
                    <a:pt x="35" y="12"/>
                    <a:pt x="32" y="14"/>
                  </a:cubicBezTo>
                  <a:cubicBezTo>
                    <a:pt x="24" y="18"/>
                    <a:pt x="16" y="23"/>
                    <a:pt x="8" y="28"/>
                  </a:cubicBezTo>
                  <a:cubicBezTo>
                    <a:pt x="7" y="28"/>
                    <a:pt x="6" y="29"/>
                    <a:pt x="5" y="29"/>
                  </a:cubicBezTo>
                  <a:close/>
                </a:path>
              </a:pathLst>
            </a:custGeom>
            <a:grpFill/>
            <a:ln>
              <a:noFill/>
            </a:ln>
          </p:spPr>
          <p:txBody>
            <a:bodyPr vert="horz" wrap="square" lIns="68580" tIns="34290" rIns="68580" bIns="34290" numCol="1" anchor="t" anchorCtr="0" compatLnSpc="1">
              <a:prstTxWarp prst="textNoShape">
                <a:avLst/>
              </a:prstTxWarp>
            </a:bodyPr>
            <a:lstStyle/>
            <a:p>
              <a:endParaRPr lang="de-DE"/>
            </a:p>
          </p:txBody>
        </p:sp>
      </p:grpSp>
      <p:grpSp>
        <p:nvGrpSpPr>
          <p:cNvPr id="163" name="Group 331">
            <a:extLst>
              <a:ext uri="{FF2B5EF4-FFF2-40B4-BE49-F238E27FC236}">
                <a16:creationId xmlns:a16="http://schemas.microsoft.com/office/drawing/2014/main" id="{5F1A5791-B15B-43F8-822C-5FAABD276C10}"/>
              </a:ext>
            </a:extLst>
          </p:cNvPr>
          <p:cNvGrpSpPr>
            <a:grpSpLocks noChangeAspect="1"/>
          </p:cNvGrpSpPr>
          <p:nvPr/>
        </p:nvGrpSpPr>
        <p:grpSpPr bwMode="auto">
          <a:xfrm>
            <a:off x="3373364" y="3198059"/>
            <a:ext cx="208149" cy="182868"/>
            <a:chOff x="5004" y="3616"/>
            <a:chExt cx="494" cy="434"/>
          </a:xfrm>
          <a:solidFill>
            <a:srgbClr val="FFC000"/>
          </a:solidFill>
        </p:grpSpPr>
        <p:sp>
          <p:nvSpPr>
            <p:cNvPr id="164" name="Freeform 332">
              <a:extLst>
                <a:ext uri="{FF2B5EF4-FFF2-40B4-BE49-F238E27FC236}">
                  <a16:creationId xmlns:a16="http://schemas.microsoft.com/office/drawing/2014/main" id="{EFA609E0-C703-43F1-8A7A-AB40ADFB9782}"/>
                </a:ext>
              </a:extLst>
            </p:cNvPr>
            <p:cNvSpPr>
              <a:spLocks/>
            </p:cNvSpPr>
            <p:nvPr/>
          </p:nvSpPr>
          <p:spPr bwMode="auto">
            <a:xfrm>
              <a:off x="5203" y="3616"/>
              <a:ext cx="295" cy="434"/>
            </a:xfrm>
            <a:custGeom>
              <a:avLst/>
              <a:gdLst>
                <a:gd name="T0" fmla="*/ 7 w 201"/>
                <a:gd name="T1" fmla="*/ 257 h 296"/>
                <a:gd name="T2" fmla="*/ 74 w 201"/>
                <a:gd name="T3" fmla="*/ 265 h 296"/>
                <a:gd name="T4" fmla="*/ 169 w 201"/>
                <a:gd name="T5" fmla="*/ 170 h 296"/>
                <a:gd name="T6" fmla="*/ 107 w 201"/>
                <a:gd name="T7" fmla="*/ 48 h 296"/>
                <a:gd name="T8" fmla="*/ 18 w 201"/>
                <a:gd name="T9" fmla="*/ 42 h 296"/>
                <a:gd name="T10" fmla="*/ 10 w 201"/>
                <a:gd name="T11" fmla="*/ 38 h 296"/>
                <a:gd name="T12" fmla="*/ 22 w 201"/>
                <a:gd name="T13" fmla="*/ 18 h 296"/>
                <a:gd name="T14" fmla="*/ 188 w 201"/>
                <a:gd name="T15" fmla="*/ 118 h 296"/>
                <a:gd name="T16" fmla="*/ 146 w 201"/>
                <a:gd name="T17" fmla="*/ 253 h 296"/>
                <a:gd name="T18" fmla="*/ 7 w 201"/>
                <a:gd name="T19" fmla="*/ 280 h 296"/>
                <a:gd name="T20" fmla="*/ 2 w 201"/>
                <a:gd name="T21" fmla="*/ 267 h 296"/>
                <a:gd name="T22" fmla="*/ 2 w 201"/>
                <a:gd name="T23" fmla="*/ 267 h 296"/>
                <a:gd name="T24" fmla="*/ 7 w 201"/>
                <a:gd name="T25" fmla="*/ 25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1" h="296">
                  <a:moveTo>
                    <a:pt x="7" y="257"/>
                  </a:moveTo>
                  <a:cubicBezTo>
                    <a:pt x="29" y="263"/>
                    <a:pt x="51" y="268"/>
                    <a:pt x="74" y="265"/>
                  </a:cubicBezTo>
                  <a:cubicBezTo>
                    <a:pt x="121" y="258"/>
                    <a:pt x="163" y="217"/>
                    <a:pt x="169" y="170"/>
                  </a:cubicBezTo>
                  <a:cubicBezTo>
                    <a:pt x="177" y="119"/>
                    <a:pt x="152" y="70"/>
                    <a:pt x="107" y="48"/>
                  </a:cubicBezTo>
                  <a:cubicBezTo>
                    <a:pt x="78" y="34"/>
                    <a:pt x="49" y="32"/>
                    <a:pt x="18" y="42"/>
                  </a:cubicBezTo>
                  <a:cubicBezTo>
                    <a:pt x="13" y="43"/>
                    <a:pt x="12" y="42"/>
                    <a:pt x="10" y="38"/>
                  </a:cubicBezTo>
                  <a:cubicBezTo>
                    <a:pt x="5" y="22"/>
                    <a:pt x="5" y="22"/>
                    <a:pt x="22" y="18"/>
                  </a:cubicBezTo>
                  <a:cubicBezTo>
                    <a:pt x="95" y="0"/>
                    <a:pt x="171" y="44"/>
                    <a:pt x="188" y="118"/>
                  </a:cubicBezTo>
                  <a:cubicBezTo>
                    <a:pt x="201" y="170"/>
                    <a:pt x="187" y="217"/>
                    <a:pt x="146" y="253"/>
                  </a:cubicBezTo>
                  <a:cubicBezTo>
                    <a:pt x="106" y="289"/>
                    <a:pt x="58" y="296"/>
                    <a:pt x="7" y="280"/>
                  </a:cubicBezTo>
                  <a:cubicBezTo>
                    <a:pt x="0" y="278"/>
                    <a:pt x="1" y="273"/>
                    <a:pt x="2" y="267"/>
                  </a:cubicBezTo>
                  <a:cubicBezTo>
                    <a:pt x="3" y="264"/>
                    <a:pt x="2" y="269"/>
                    <a:pt x="2" y="267"/>
                  </a:cubicBezTo>
                  <a:cubicBezTo>
                    <a:pt x="3" y="263"/>
                    <a:pt x="3" y="257"/>
                    <a:pt x="7" y="2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de-DE">
                <a:solidFill>
                  <a:schemeClr val="accent6"/>
                </a:solidFill>
              </a:endParaRPr>
            </a:p>
          </p:txBody>
        </p:sp>
        <p:sp>
          <p:nvSpPr>
            <p:cNvPr id="165" name="Freeform 333">
              <a:extLst>
                <a:ext uri="{FF2B5EF4-FFF2-40B4-BE49-F238E27FC236}">
                  <a16:creationId xmlns:a16="http://schemas.microsoft.com/office/drawing/2014/main" id="{FE1CFF13-2910-4B35-B05E-43911FE793B0}"/>
                </a:ext>
              </a:extLst>
            </p:cNvPr>
            <p:cNvSpPr>
              <a:spLocks/>
            </p:cNvSpPr>
            <p:nvPr/>
          </p:nvSpPr>
          <p:spPr bwMode="auto">
            <a:xfrm>
              <a:off x="5253" y="3738"/>
              <a:ext cx="135" cy="209"/>
            </a:xfrm>
            <a:custGeom>
              <a:avLst/>
              <a:gdLst>
                <a:gd name="T0" fmla="*/ 0 w 92"/>
                <a:gd name="T1" fmla="*/ 69 h 143"/>
                <a:gd name="T2" fmla="*/ 7 w 92"/>
                <a:gd name="T3" fmla="*/ 53 h 143"/>
                <a:gd name="T4" fmla="*/ 51 w 92"/>
                <a:gd name="T5" fmla="*/ 6 h 143"/>
                <a:gd name="T6" fmla="*/ 54 w 92"/>
                <a:gd name="T7" fmla="*/ 3 h 143"/>
                <a:gd name="T8" fmla="*/ 66 w 92"/>
                <a:gd name="T9" fmla="*/ 3 h 143"/>
                <a:gd name="T10" fmla="*/ 67 w 92"/>
                <a:gd name="T11" fmla="*/ 14 h 143"/>
                <a:gd name="T12" fmla="*/ 43 w 92"/>
                <a:gd name="T13" fmla="*/ 60 h 143"/>
                <a:gd name="T14" fmla="*/ 44 w 92"/>
                <a:gd name="T15" fmla="*/ 75 h 143"/>
                <a:gd name="T16" fmla="*/ 84 w 92"/>
                <a:gd name="T17" fmla="*/ 123 h 143"/>
                <a:gd name="T18" fmla="*/ 89 w 92"/>
                <a:gd name="T19" fmla="*/ 131 h 143"/>
                <a:gd name="T20" fmla="*/ 87 w 92"/>
                <a:gd name="T21" fmla="*/ 140 h 143"/>
                <a:gd name="T22" fmla="*/ 77 w 92"/>
                <a:gd name="T23" fmla="*/ 140 h 143"/>
                <a:gd name="T24" fmla="*/ 6 w 92"/>
                <a:gd name="T25" fmla="*/ 83 h 143"/>
                <a:gd name="T26" fmla="*/ 0 w 92"/>
                <a:gd name="T27" fmla="*/ 69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43">
                  <a:moveTo>
                    <a:pt x="0" y="69"/>
                  </a:moveTo>
                  <a:cubicBezTo>
                    <a:pt x="0" y="62"/>
                    <a:pt x="2" y="57"/>
                    <a:pt x="7" y="53"/>
                  </a:cubicBezTo>
                  <a:cubicBezTo>
                    <a:pt x="21" y="37"/>
                    <a:pt x="36" y="22"/>
                    <a:pt x="51" y="6"/>
                  </a:cubicBezTo>
                  <a:cubicBezTo>
                    <a:pt x="52" y="5"/>
                    <a:pt x="53" y="4"/>
                    <a:pt x="54" y="3"/>
                  </a:cubicBezTo>
                  <a:cubicBezTo>
                    <a:pt x="58" y="0"/>
                    <a:pt x="62" y="0"/>
                    <a:pt x="66" y="3"/>
                  </a:cubicBezTo>
                  <a:cubicBezTo>
                    <a:pt x="70" y="6"/>
                    <a:pt x="69" y="10"/>
                    <a:pt x="67" y="14"/>
                  </a:cubicBezTo>
                  <a:cubicBezTo>
                    <a:pt x="59" y="29"/>
                    <a:pt x="51" y="45"/>
                    <a:pt x="43" y="60"/>
                  </a:cubicBezTo>
                  <a:cubicBezTo>
                    <a:pt x="39" y="66"/>
                    <a:pt x="39" y="69"/>
                    <a:pt x="44" y="75"/>
                  </a:cubicBezTo>
                  <a:cubicBezTo>
                    <a:pt x="58" y="91"/>
                    <a:pt x="71" y="107"/>
                    <a:pt x="84" y="123"/>
                  </a:cubicBezTo>
                  <a:cubicBezTo>
                    <a:pt x="86" y="126"/>
                    <a:pt x="87" y="128"/>
                    <a:pt x="89" y="131"/>
                  </a:cubicBezTo>
                  <a:cubicBezTo>
                    <a:pt x="92" y="135"/>
                    <a:pt x="90" y="138"/>
                    <a:pt x="87" y="140"/>
                  </a:cubicBezTo>
                  <a:cubicBezTo>
                    <a:pt x="84" y="143"/>
                    <a:pt x="80" y="143"/>
                    <a:pt x="77" y="140"/>
                  </a:cubicBezTo>
                  <a:cubicBezTo>
                    <a:pt x="53" y="121"/>
                    <a:pt x="30" y="102"/>
                    <a:pt x="6" y="83"/>
                  </a:cubicBezTo>
                  <a:cubicBezTo>
                    <a:pt x="2" y="79"/>
                    <a:pt x="0" y="74"/>
                    <a:pt x="0"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lgn="ctr"/>
              <a:endParaRPr lang="de-DE" dirty="0">
                <a:solidFill>
                  <a:schemeClr val="accent6"/>
                </a:solidFill>
              </a:endParaRPr>
            </a:p>
          </p:txBody>
        </p:sp>
        <p:sp>
          <p:nvSpPr>
            <p:cNvPr id="166" name="Freeform 334">
              <a:extLst>
                <a:ext uri="{FF2B5EF4-FFF2-40B4-BE49-F238E27FC236}">
                  <a16:creationId xmlns:a16="http://schemas.microsoft.com/office/drawing/2014/main" id="{0B4F399D-EEB7-4A03-BBF1-C4BDF1BEE632}"/>
                </a:ext>
              </a:extLst>
            </p:cNvPr>
            <p:cNvSpPr>
              <a:spLocks/>
            </p:cNvSpPr>
            <p:nvPr/>
          </p:nvSpPr>
          <p:spPr bwMode="auto">
            <a:xfrm>
              <a:off x="5390" y="3818"/>
              <a:ext cx="38" cy="39"/>
            </a:xfrm>
            <a:custGeom>
              <a:avLst/>
              <a:gdLst>
                <a:gd name="T0" fmla="*/ 13 w 26"/>
                <a:gd name="T1" fmla="*/ 0 h 26"/>
                <a:gd name="T2" fmla="*/ 26 w 26"/>
                <a:gd name="T3" fmla="*/ 13 h 26"/>
                <a:gd name="T4" fmla="*/ 13 w 26"/>
                <a:gd name="T5" fmla="*/ 26 h 26"/>
                <a:gd name="T6" fmla="*/ 0 w 26"/>
                <a:gd name="T7" fmla="*/ 13 h 26"/>
                <a:gd name="T8" fmla="*/ 13 w 26"/>
                <a:gd name="T9" fmla="*/ 0 h 26"/>
              </a:gdLst>
              <a:ahLst/>
              <a:cxnLst>
                <a:cxn ang="0">
                  <a:pos x="T0" y="T1"/>
                </a:cxn>
                <a:cxn ang="0">
                  <a:pos x="T2" y="T3"/>
                </a:cxn>
                <a:cxn ang="0">
                  <a:pos x="T4" y="T5"/>
                </a:cxn>
                <a:cxn ang="0">
                  <a:pos x="T6" y="T7"/>
                </a:cxn>
                <a:cxn ang="0">
                  <a:pos x="T8" y="T9"/>
                </a:cxn>
              </a:cxnLst>
              <a:rect l="0" t="0" r="r" b="b"/>
              <a:pathLst>
                <a:path w="26" h="26">
                  <a:moveTo>
                    <a:pt x="13" y="0"/>
                  </a:moveTo>
                  <a:cubicBezTo>
                    <a:pt x="20" y="0"/>
                    <a:pt x="25" y="6"/>
                    <a:pt x="26" y="13"/>
                  </a:cubicBezTo>
                  <a:cubicBezTo>
                    <a:pt x="26" y="20"/>
                    <a:pt x="20" y="26"/>
                    <a:pt x="13" y="26"/>
                  </a:cubicBezTo>
                  <a:cubicBezTo>
                    <a:pt x="6" y="26"/>
                    <a:pt x="0" y="21"/>
                    <a:pt x="0" y="13"/>
                  </a:cubicBezTo>
                  <a:cubicBezTo>
                    <a:pt x="0" y="6"/>
                    <a:pt x="5"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de-DE">
                <a:solidFill>
                  <a:schemeClr val="accent6"/>
                </a:solidFill>
              </a:endParaRPr>
            </a:p>
          </p:txBody>
        </p:sp>
        <p:sp>
          <p:nvSpPr>
            <p:cNvPr id="167" name="Freeform 335">
              <a:extLst>
                <a:ext uri="{FF2B5EF4-FFF2-40B4-BE49-F238E27FC236}">
                  <a16:creationId xmlns:a16="http://schemas.microsoft.com/office/drawing/2014/main" id="{BEE05061-C8C3-4D9D-8141-4E4E4870E45E}"/>
                </a:ext>
              </a:extLst>
            </p:cNvPr>
            <p:cNvSpPr>
              <a:spLocks/>
            </p:cNvSpPr>
            <p:nvPr/>
          </p:nvSpPr>
          <p:spPr bwMode="auto">
            <a:xfrm>
              <a:off x="5259" y="3949"/>
              <a:ext cx="38" cy="38"/>
            </a:xfrm>
            <a:custGeom>
              <a:avLst/>
              <a:gdLst>
                <a:gd name="T0" fmla="*/ 25 w 26"/>
                <a:gd name="T1" fmla="*/ 13 h 26"/>
                <a:gd name="T2" fmla="*/ 13 w 26"/>
                <a:gd name="T3" fmla="*/ 26 h 26"/>
                <a:gd name="T4" fmla="*/ 0 w 26"/>
                <a:gd name="T5" fmla="*/ 13 h 26"/>
                <a:gd name="T6" fmla="*/ 13 w 26"/>
                <a:gd name="T7" fmla="*/ 0 h 26"/>
                <a:gd name="T8" fmla="*/ 25 w 26"/>
                <a:gd name="T9" fmla="*/ 13 h 26"/>
              </a:gdLst>
              <a:ahLst/>
              <a:cxnLst>
                <a:cxn ang="0">
                  <a:pos x="T0" y="T1"/>
                </a:cxn>
                <a:cxn ang="0">
                  <a:pos x="T2" y="T3"/>
                </a:cxn>
                <a:cxn ang="0">
                  <a:pos x="T4" y="T5"/>
                </a:cxn>
                <a:cxn ang="0">
                  <a:pos x="T6" y="T7"/>
                </a:cxn>
                <a:cxn ang="0">
                  <a:pos x="T8" y="T9"/>
                </a:cxn>
              </a:cxnLst>
              <a:rect l="0" t="0" r="r" b="b"/>
              <a:pathLst>
                <a:path w="26" h="26">
                  <a:moveTo>
                    <a:pt x="25" y="13"/>
                  </a:moveTo>
                  <a:cubicBezTo>
                    <a:pt x="25" y="20"/>
                    <a:pt x="19" y="26"/>
                    <a:pt x="13" y="26"/>
                  </a:cubicBezTo>
                  <a:cubicBezTo>
                    <a:pt x="6" y="26"/>
                    <a:pt x="0" y="20"/>
                    <a:pt x="0" y="13"/>
                  </a:cubicBezTo>
                  <a:cubicBezTo>
                    <a:pt x="0" y="6"/>
                    <a:pt x="6" y="0"/>
                    <a:pt x="13" y="0"/>
                  </a:cubicBezTo>
                  <a:cubicBezTo>
                    <a:pt x="20" y="0"/>
                    <a:pt x="26" y="6"/>
                    <a:pt x="2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de-DE">
                <a:solidFill>
                  <a:schemeClr val="accent6"/>
                </a:solidFill>
              </a:endParaRPr>
            </a:p>
          </p:txBody>
        </p:sp>
        <p:sp>
          <p:nvSpPr>
            <p:cNvPr id="168" name="Freeform 336">
              <a:extLst>
                <a:ext uri="{FF2B5EF4-FFF2-40B4-BE49-F238E27FC236}">
                  <a16:creationId xmlns:a16="http://schemas.microsoft.com/office/drawing/2014/main" id="{E56BA098-F1DD-43F8-A6EC-BCE9D46793D3}"/>
                </a:ext>
              </a:extLst>
            </p:cNvPr>
            <p:cNvSpPr>
              <a:spLocks/>
            </p:cNvSpPr>
            <p:nvPr/>
          </p:nvSpPr>
          <p:spPr bwMode="auto">
            <a:xfrm>
              <a:off x="5259" y="3688"/>
              <a:ext cx="38" cy="38"/>
            </a:xfrm>
            <a:custGeom>
              <a:avLst/>
              <a:gdLst>
                <a:gd name="T0" fmla="*/ 25 w 26"/>
                <a:gd name="T1" fmla="*/ 13 h 26"/>
                <a:gd name="T2" fmla="*/ 12 w 26"/>
                <a:gd name="T3" fmla="*/ 26 h 26"/>
                <a:gd name="T4" fmla="*/ 0 w 26"/>
                <a:gd name="T5" fmla="*/ 13 h 26"/>
                <a:gd name="T6" fmla="*/ 13 w 26"/>
                <a:gd name="T7" fmla="*/ 0 h 26"/>
                <a:gd name="T8" fmla="*/ 25 w 26"/>
                <a:gd name="T9" fmla="*/ 13 h 26"/>
              </a:gdLst>
              <a:ahLst/>
              <a:cxnLst>
                <a:cxn ang="0">
                  <a:pos x="T0" y="T1"/>
                </a:cxn>
                <a:cxn ang="0">
                  <a:pos x="T2" y="T3"/>
                </a:cxn>
                <a:cxn ang="0">
                  <a:pos x="T4" y="T5"/>
                </a:cxn>
                <a:cxn ang="0">
                  <a:pos x="T6" y="T7"/>
                </a:cxn>
                <a:cxn ang="0">
                  <a:pos x="T8" y="T9"/>
                </a:cxn>
              </a:cxnLst>
              <a:rect l="0" t="0" r="r" b="b"/>
              <a:pathLst>
                <a:path w="26" h="26">
                  <a:moveTo>
                    <a:pt x="25" y="13"/>
                  </a:moveTo>
                  <a:cubicBezTo>
                    <a:pt x="25" y="21"/>
                    <a:pt x="19" y="26"/>
                    <a:pt x="12" y="26"/>
                  </a:cubicBezTo>
                  <a:cubicBezTo>
                    <a:pt x="5" y="26"/>
                    <a:pt x="0" y="20"/>
                    <a:pt x="0" y="13"/>
                  </a:cubicBezTo>
                  <a:cubicBezTo>
                    <a:pt x="0" y="6"/>
                    <a:pt x="6" y="0"/>
                    <a:pt x="13" y="0"/>
                  </a:cubicBezTo>
                  <a:cubicBezTo>
                    <a:pt x="20" y="1"/>
                    <a:pt x="26" y="6"/>
                    <a:pt x="2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de-DE">
                <a:solidFill>
                  <a:schemeClr val="accent6"/>
                </a:solidFill>
              </a:endParaRPr>
            </a:p>
          </p:txBody>
        </p:sp>
        <p:sp>
          <p:nvSpPr>
            <p:cNvPr id="185" name="Freeform 337">
              <a:extLst>
                <a:ext uri="{FF2B5EF4-FFF2-40B4-BE49-F238E27FC236}">
                  <a16:creationId xmlns:a16="http://schemas.microsoft.com/office/drawing/2014/main" id="{7751DD9C-F58A-41BA-9F6C-5203C935FDCF}"/>
                </a:ext>
              </a:extLst>
            </p:cNvPr>
            <p:cNvSpPr>
              <a:spLocks/>
            </p:cNvSpPr>
            <p:nvPr/>
          </p:nvSpPr>
          <p:spPr bwMode="auto">
            <a:xfrm>
              <a:off x="5004" y="3675"/>
              <a:ext cx="195" cy="327"/>
            </a:xfrm>
            <a:custGeom>
              <a:avLst/>
              <a:gdLst>
                <a:gd name="T0" fmla="*/ 126 w 133"/>
                <a:gd name="T1" fmla="*/ 223 h 223"/>
                <a:gd name="T2" fmla="*/ 62 w 133"/>
                <a:gd name="T3" fmla="*/ 37 h 223"/>
                <a:gd name="T4" fmla="*/ 39 w 133"/>
                <a:gd name="T5" fmla="*/ 22 h 223"/>
                <a:gd name="T6" fmla="*/ 131 w 133"/>
                <a:gd name="T7" fmla="*/ 0 h 223"/>
                <a:gd name="T8" fmla="*/ 133 w 133"/>
                <a:gd name="T9" fmla="*/ 83 h 223"/>
                <a:gd name="T10" fmla="*/ 107 w 133"/>
                <a:gd name="T11" fmla="*/ 66 h 223"/>
                <a:gd name="T12" fmla="*/ 126 w 133"/>
                <a:gd name="T13" fmla="*/ 223 h 223"/>
              </a:gdLst>
              <a:ahLst/>
              <a:cxnLst>
                <a:cxn ang="0">
                  <a:pos x="T0" y="T1"/>
                </a:cxn>
                <a:cxn ang="0">
                  <a:pos x="T2" y="T3"/>
                </a:cxn>
                <a:cxn ang="0">
                  <a:pos x="T4" y="T5"/>
                </a:cxn>
                <a:cxn ang="0">
                  <a:pos x="T6" y="T7"/>
                </a:cxn>
                <a:cxn ang="0">
                  <a:pos x="T8" y="T9"/>
                </a:cxn>
                <a:cxn ang="0">
                  <a:pos x="T10" y="T11"/>
                </a:cxn>
                <a:cxn ang="0">
                  <a:pos x="T12" y="T13"/>
                </a:cxn>
              </a:cxnLst>
              <a:rect l="0" t="0" r="r" b="b"/>
              <a:pathLst>
                <a:path w="133" h="223">
                  <a:moveTo>
                    <a:pt x="126" y="223"/>
                  </a:moveTo>
                  <a:cubicBezTo>
                    <a:pt x="126" y="223"/>
                    <a:pt x="0" y="166"/>
                    <a:pt x="62" y="37"/>
                  </a:cubicBezTo>
                  <a:cubicBezTo>
                    <a:pt x="39" y="22"/>
                    <a:pt x="39" y="22"/>
                    <a:pt x="39" y="22"/>
                  </a:cubicBezTo>
                  <a:cubicBezTo>
                    <a:pt x="131" y="0"/>
                    <a:pt x="131" y="0"/>
                    <a:pt x="131" y="0"/>
                  </a:cubicBezTo>
                  <a:cubicBezTo>
                    <a:pt x="133" y="83"/>
                    <a:pt x="133" y="83"/>
                    <a:pt x="133" y="83"/>
                  </a:cubicBezTo>
                  <a:cubicBezTo>
                    <a:pt x="107" y="66"/>
                    <a:pt x="107" y="66"/>
                    <a:pt x="107" y="66"/>
                  </a:cubicBezTo>
                  <a:cubicBezTo>
                    <a:pt x="107" y="66"/>
                    <a:pt x="64" y="112"/>
                    <a:pt x="126" y="2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de-DE">
                <a:solidFill>
                  <a:schemeClr val="accent6"/>
                </a:solidFill>
              </a:endParaRPr>
            </a:p>
          </p:txBody>
        </p:sp>
      </p:grpSp>
      <p:pic>
        <p:nvPicPr>
          <p:cNvPr id="19" name="Picture 2">
            <a:extLst>
              <a:ext uri="{FF2B5EF4-FFF2-40B4-BE49-F238E27FC236}">
                <a16:creationId xmlns:a16="http://schemas.microsoft.com/office/drawing/2014/main" id="{93F5F973-88B4-9A01-1BB9-D1C79CBD5C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9002" y="4362624"/>
            <a:ext cx="2129884" cy="1666634"/>
          </a:xfrm>
          <a:prstGeom prst="rect">
            <a:avLst/>
          </a:prstGeom>
          <a:noFill/>
          <a:extLst>
            <a:ext uri="{909E8E84-426E-40DD-AFC4-6F175D3DCCD1}">
              <a14:hiddenFill xmlns:a14="http://schemas.microsoft.com/office/drawing/2010/main">
                <a:solidFill>
                  <a:srgbClr val="FFFFFF"/>
                </a:solidFill>
              </a14:hiddenFill>
            </a:ext>
          </a:extLst>
        </p:spPr>
      </p:pic>
      <p:sp>
        <p:nvSpPr>
          <p:cNvPr id="20" name="Textfeld 19">
            <a:extLst>
              <a:ext uri="{FF2B5EF4-FFF2-40B4-BE49-F238E27FC236}">
                <a16:creationId xmlns:a16="http://schemas.microsoft.com/office/drawing/2014/main" id="{29E38BE7-A415-C57C-6E9A-2DE78E7BE173}"/>
              </a:ext>
            </a:extLst>
          </p:cNvPr>
          <p:cNvSpPr txBox="1"/>
          <p:nvPr/>
        </p:nvSpPr>
        <p:spPr>
          <a:xfrm>
            <a:off x="1748626" y="6621274"/>
            <a:ext cx="7401043" cy="264111"/>
          </a:xfrm>
          <a:prstGeom prst="rect">
            <a:avLst/>
          </a:prstGeom>
        </p:spPr>
        <p:txBody>
          <a:bodyPr wrap="square">
            <a:spAutoFit/>
          </a:bodyPr>
          <a:lstStyle>
            <a:defPPr>
              <a:defRPr lang="de-DE"/>
            </a:defPPr>
            <a:lvl1pPr algn="r">
              <a:defRPr sz="1200">
                <a:solidFill>
                  <a:schemeClr val="accent1"/>
                </a:solidFill>
                <a:latin typeface="+mj-lt"/>
              </a:defRPr>
            </a:lvl1pPr>
          </a:lstStyle>
          <a:p>
            <a:r>
              <a:rPr lang="de-DE" sz="1100" dirty="0"/>
              <a:t>https://dasfoam.org/2018/01/05/therapie-der-schweren-hyperkaliaemie-in-der-post-polystyrolsulfonat-aera</a:t>
            </a:r>
          </a:p>
        </p:txBody>
      </p:sp>
      <p:grpSp>
        <p:nvGrpSpPr>
          <p:cNvPr id="21" name="Group 331">
            <a:extLst>
              <a:ext uri="{FF2B5EF4-FFF2-40B4-BE49-F238E27FC236}">
                <a16:creationId xmlns:a16="http://schemas.microsoft.com/office/drawing/2014/main" id="{23925280-A0EC-8ED0-00AF-030429709774}"/>
              </a:ext>
            </a:extLst>
          </p:cNvPr>
          <p:cNvGrpSpPr>
            <a:grpSpLocks noChangeAspect="1"/>
          </p:cNvGrpSpPr>
          <p:nvPr/>
        </p:nvGrpSpPr>
        <p:grpSpPr bwMode="auto">
          <a:xfrm>
            <a:off x="5562668" y="3277765"/>
            <a:ext cx="208149" cy="182868"/>
            <a:chOff x="5004" y="3616"/>
            <a:chExt cx="494" cy="434"/>
          </a:xfrm>
          <a:solidFill>
            <a:srgbClr val="FFC000"/>
          </a:solidFill>
        </p:grpSpPr>
        <p:sp>
          <p:nvSpPr>
            <p:cNvPr id="35" name="Freeform 332">
              <a:extLst>
                <a:ext uri="{FF2B5EF4-FFF2-40B4-BE49-F238E27FC236}">
                  <a16:creationId xmlns:a16="http://schemas.microsoft.com/office/drawing/2014/main" id="{2C3C0316-DDB3-D492-6BF6-097E8FB72653}"/>
                </a:ext>
              </a:extLst>
            </p:cNvPr>
            <p:cNvSpPr>
              <a:spLocks/>
            </p:cNvSpPr>
            <p:nvPr/>
          </p:nvSpPr>
          <p:spPr bwMode="auto">
            <a:xfrm>
              <a:off x="5203" y="3616"/>
              <a:ext cx="295" cy="434"/>
            </a:xfrm>
            <a:custGeom>
              <a:avLst/>
              <a:gdLst>
                <a:gd name="T0" fmla="*/ 7 w 201"/>
                <a:gd name="T1" fmla="*/ 257 h 296"/>
                <a:gd name="T2" fmla="*/ 74 w 201"/>
                <a:gd name="T3" fmla="*/ 265 h 296"/>
                <a:gd name="T4" fmla="*/ 169 w 201"/>
                <a:gd name="T5" fmla="*/ 170 h 296"/>
                <a:gd name="T6" fmla="*/ 107 w 201"/>
                <a:gd name="T7" fmla="*/ 48 h 296"/>
                <a:gd name="T8" fmla="*/ 18 w 201"/>
                <a:gd name="T9" fmla="*/ 42 h 296"/>
                <a:gd name="T10" fmla="*/ 10 w 201"/>
                <a:gd name="T11" fmla="*/ 38 h 296"/>
                <a:gd name="T12" fmla="*/ 22 w 201"/>
                <a:gd name="T13" fmla="*/ 18 h 296"/>
                <a:gd name="T14" fmla="*/ 188 w 201"/>
                <a:gd name="T15" fmla="*/ 118 h 296"/>
                <a:gd name="T16" fmla="*/ 146 w 201"/>
                <a:gd name="T17" fmla="*/ 253 h 296"/>
                <a:gd name="T18" fmla="*/ 7 w 201"/>
                <a:gd name="T19" fmla="*/ 280 h 296"/>
                <a:gd name="T20" fmla="*/ 2 w 201"/>
                <a:gd name="T21" fmla="*/ 267 h 296"/>
                <a:gd name="T22" fmla="*/ 2 w 201"/>
                <a:gd name="T23" fmla="*/ 267 h 296"/>
                <a:gd name="T24" fmla="*/ 7 w 201"/>
                <a:gd name="T25" fmla="*/ 25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1" h="296">
                  <a:moveTo>
                    <a:pt x="7" y="257"/>
                  </a:moveTo>
                  <a:cubicBezTo>
                    <a:pt x="29" y="263"/>
                    <a:pt x="51" y="268"/>
                    <a:pt x="74" y="265"/>
                  </a:cubicBezTo>
                  <a:cubicBezTo>
                    <a:pt x="121" y="258"/>
                    <a:pt x="163" y="217"/>
                    <a:pt x="169" y="170"/>
                  </a:cubicBezTo>
                  <a:cubicBezTo>
                    <a:pt x="177" y="119"/>
                    <a:pt x="152" y="70"/>
                    <a:pt x="107" y="48"/>
                  </a:cubicBezTo>
                  <a:cubicBezTo>
                    <a:pt x="78" y="34"/>
                    <a:pt x="49" y="32"/>
                    <a:pt x="18" y="42"/>
                  </a:cubicBezTo>
                  <a:cubicBezTo>
                    <a:pt x="13" y="43"/>
                    <a:pt x="12" y="42"/>
                    <a:pt x="10" y="38"/>
                  </a:cubicBezTo>
                  <a:cubicBezTo>
                    <a:pt x="5" y="22"/>
                    <a:pt x="5" y="22"/>
                    <a:pt x="22" y="18"/>
                  </a:cubicBezTo>
                  <a:cubicBezTo>
                    <a:pt x="95" y="0"/>
                    <a:pt x="171" y="44"/>
                    <a:pt x="188" y="118"/>
                  </a:cubicBezTo>
                  <a:cubicBezTo>
                    <a:pt x="201" y="170"/>
                    <a:pt x="187" y="217"/>
                    <a:pt x="146" y="253"/>
                  </a:cubicBezTo>
                  <a:cubicBezTo>
                    <a:pt x="106" y="289"/>
                    <a:pt x="58" y="296"/>
                    <a:pt x="7" y="280"/>
                  </a:cubicBezTo>
                  <a:cubicBezTo>
                    <a:pt x="0" y="278"/>
                    <a:pt x="1" y="273"/>
                    <a:pt x="2" y="267"/>
                  </a:cubicBezTo>
                  <a:cubicBezTo>
                    <a:pt x="3" y="264"/>
                    <a:pt x="2" y="269"/>
                    <a:pt x="2" y="267"/>
                  </a:cubicBezTo>
                  <a:cubicBezTo>
                    <a:pt x="3" y="263"/>
                    <a:pt x="3" y="257"/>
                    <a:pt x="7" y="2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de-DE">
                <a:solidFill>
                  <a:schemeClr val="accent6"/>
                </a:solidFill>
              </a:endParaRPr>
            </a:p>
          </p:txBody>
        </p:sp>
        <p:sp>
          <p:nvSpPr>
            <p:cNvPr id="37" name="Freeform 333">
              <a:extLst>
                <a:ext uri="{FF2B5EF4-FFF2-40B4-BE49-F238E27FC236}">
                  <a16:creationId xmlns:a16="http://schemas.microsoft.com/office/drawing/2014/main" id="{9429CBFA-EE77-0AD1-AB32-9787DC21A628}"/>
                </a:ext>
              </a:extLst>
            </p:cNvPr>
            <p:cNvSpPr>
              <a:spLocks/>
            </p:cNvSpPr>
            <p:nvPr/>
          </p:nvSpPr>
          <p:spPr bwMode="auto">
            <a:xfrm>
              <a:off x="5253" y="3738"/>
              <a:ext cx="135" cy="209"/>
            </a:xfrm>
            <a:custGeom>
              <a:avLst/>
              <a:gdLst>
                <a:gd name="T0" fmla="*/ 0 w 92"/>
                <a:gd name="T1" fmla="*/ 69 h 143"/>
                <a:gd name="T2" fmla="*/ 7 w 92"/>
                <a:gd name="T3" fmla="*/ 53 h 143"/>
                <a:gd name="T4" fmla="*/ 51 w 92"/>
                <a:gd name="T5" fmla="*/ 6 h 143"/>
                <a:gd name="T6" fmla="*/ 54 w 92"/>
                <a:gd name="T7" fmla="*/ 3 h 143"/>
                <a:gd name="T8" fmla="*/ 66 w 92"/>
                <a:gd name="T9" fmla="*/ 3 h 143"/>
                <a:gd name="T10" fmla="*/ 67 w 92"/>
                <a:gd name="T11" fmla="*/ 14 h 143"/>
                <a:gd name="T12" fmla="*/ 43 w 92"/>
                <a:gd name="T13" fmla="*/ 60 h 143"/>
                <a:gd name="T14" fmla="*/ 44 w 92"/>
                <a:gd name="T15" fmla="*/ 75 h 143"/>
                <a:gd name="T16" fmla="*/ 84 w 92"/>
                <a:gd name="T17" fmla="*/ 123 h 143"/>
                <a:gd name="T18" fmla="*/ 89 w 92"/>
                <a:gd name="T19" fmla="*/ 131 h 143"/>
                <a:gd name="T20" fmla="*/ 87 w 92"/>
                <a:gd name="T21" fmla="*/ 140 h 143"/>
                <a:gd name="T22" fmla="*/ 77 w 92"/>
                <a:gd name="T23" fmla="*/ 140 h 143"/>
                <a:gd name="T24" fmla="*/ 6 w 92"/>
                <a:gd name="T25" fmla="*/ 83 h 143"/>
                <a:gd name="T26" fmla="*/ 0 w 92"/>
                <a:gd name="T27" fmla="*/ 69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43">
                  <a:moveTo>
                    <a:pt x="0" y="69"/>
                  </a:moveTo>
                  <a:cubicBezTo>
                    <a:pt x="0" y="62"/>
                    <a:pt x="2" y="57"/>
                    <a:pt x="7" y="53"/>
                  </a:cubicBezTo>
                  <a:cubicBezTo>
                    <a:pt x="21" y="37"/>
                    <a:pt x="36" y="22"/>
                    <a:pt x="51" y="6"/>
                  </a:cubicBezTo>
                  <a:cubicBezTo>
                    <a:pt x="52" y="5"/>
                    <a:pt x="53" y="4"/>
                    <a:pt x="54" y="3"/>
                  </a:cubicBezTo>
                  <a:cubicBezTo>
                    <a:pt x="58" y="0"/>
                    <a:pt x="62" y="0"/>
                    <a:pt x="66" y="3"/>
                  </a:cubicBezTo>
                  <a:cubicBezTo>
                    <a:pt x="70" y="6"/>
                    <a:pt x="69" y="10"/>
                    <a:pt x="67" y="14"/>
                  </a:cubicBezTo>
                  <a:cubicBezTo>
                    <a:pt x="59" y="29"/>
                    <a:pt x="51" y="45"/>
                    <a:pt x="43" y="60"/>
                  </a:cubicBezTo>
                  <a:cubicBezTo>
                    <a:pt x="39" y="66"/>
                    <a:pt x="39" y="69"/>
                    <a:pt x="44" y="75"/>
                  </a:cubicBezTo>
                  <a:cubicBezTo>
                    <a:pt x="58" y="91"/>
                    <a:pt x="71" y="107"/>
                    <a:pt x="84" y="123"/>
                  </a:cubicBezTo>
                  <a:cubicBezTo>
                    <a:pt x="86" y="126"/>
                    <a:pt x="87" y="128"/>
                    <a:pt x="89" y="131"/>
                  </a:cubicBezTo>
                  <a:cubicBezTo>
                    <a:pt x="92" y="135"/>
                    <a:pt x="90" y="138"/>
                    <a:pt x="87" y="140"/>
                  </a:cubicBezTo>
                  <a:cubicBezTo>
                    <a:pt x="84" y="143"/>
                    <a:pt x="80" y="143"/>
                    <a:pt x="77" y="140"/>
                  </a:cubicBezTo>
                  <a:cubicBezTo>
                    <a:pt x="53" y="121"/>
                    <a:pt x="30" y="102"/>
                    <a:pt x="6" y="83"/>
                  </a:cubicBezTo>
                  <a:cubicBezTo>
                    <a:pt x="2" y="79"/>
                    <a:pt x="0" y="74"/>
                    <a:pt x="0"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lgn="ctr"/>
              <a:endParaRPr lang="de-DE" dirty="0">
                <a:solidFill>
                  <a:schemeClr val="accent6"/>
                </a:solidFill>
              </a:endParaRPr>
            </a:p>
          </p:txBody>
        </p:sp>
        <p:sp>
          <p:nvSpPr>
            <p:cNvPr id="38" name="Freeform 334">
              <a:extLst>
                <a:ext uri="{FF2B5EF4-FFF2-40B4-BE49-F238E27FC236}">
                  <a16:creationId xmlns:a16="http://schemas.microsoft.com/office/drawing/2014/main" id="{8E53ACE6-BF83-D7A3-BD78-E142A7D0B9A0}"/>
                </a:ext>
              </a:extLst>
            </p:cNvPr>
            <p:cNvSpPr>
              <a:spLocks/>
            </p:cNvSpPr>
            <p:nvPr/>
          </p:nvSpPr>
          <p:spPr bwMode="auto">
            <a:xfrm>
              <a:off x="5390" y="3818"/>
              <a:ext cx="38" cy="39"/>
            </a:xfrm>
            <a:custGeom>
              <a:avLst/>
              <a:gdLst>
                <a:gd name="T0" fmla="*/ 13 w 26"/>
                <a:gd name="T1" fmla="*/ 0 h 26"/>
                <a:gd name="T2" fmla="*/ 26 w 26"/>
                <a:gd name="T3" fmla="*/ 13 h 26"/>
                <a:gd name="T4" fmla="*/ 13 w 26"/>
                <a:gd name="T5" fmla="*/ 26 h 26"/>
                <a:gd name="T6" fmla="*/ 0 w 26"/>
                <a:gd name="T7" fmla="*/ 13 h 26"/>
                <a:gd name="T8" fmla="*/ 13 w 26"/>
                <a:gd name="T9" fmla="*/ 0 h 26"/>
              </a:gdLst>
              <a:ahLst/>
              <a:cxnLst>
                <a:cxn ang="0">
                  <a:pos x="T0" y="T1"/>
                </a:cxn>
                <a:cxn ang="0">
                  <a:pos x="T2" y="T3"/>
                </a:cxn>
                <a:cxn ang="0">
                  <a:pos x="T4" y="T5"/>
                </a:cxn>
                <a:cxn ang="0">
                  <a:pos x="T6" y="T7"/>
                </a:cxn>
                <a:cxn ang="0">
                  <a:pos x="T8" y="T9"/>
                </a:cxn>
              </a:cxnLst>
              <a:rect l="0" t="0" r="r" b="b"/>
              <a:pathLst>
                <a:path w="26" h="26">
                  <a:moveTo>
                    <a:pt x="13" y="0"/>
                  </a:moveTo>
                  <a:cubicBezTo>
                    <a:pt x="20" y="0"/>
                    <a:pt x="25" y="6"/>
                    <a:pt x="26" y="13"/>
                  </a:cubicBezTo>
                  <a:cubicBezTo>
                    <a:pt x="26" y="20"/>
                    <a:pt x="20" y="26"/>
                    <a:pt x="13" y="26"/>
                  </a:cubicBezTo>
                  <a:cubicBezTo>
                    <a:pt x="6" y="26"/>
                    <a:pt x="0" y="21"/>
                    <a:pt x="0" y="13"/>
                  </a:cubicBezTo>
                  <a:cubicBezTo>
                    <a:pt x="0" y="6"/>
                    <a:pt x="5"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de-DE">
                <a:solidFill>
                  <a:schemeClr val="accent6"/>
                </a:solidFill>
              </a:endParaRPr>
            </a:p>
          </p:txBody>
        </p:sp>
        <p:sp>
          <p:nvSpPr>
            <p:cNvPr id="39" name="Freeform 335">
              <a:extLst>
                <a:ext uri="{FF2B5EF4-FFF2-40B4-BE49-F238E27FC236}">
                  <a16:creationId xmlns:a16="http://schemas.microsoft.com/office/drawing/2014/main" id="{C6DF8EAD-8725-CFCD-C3B0-5113258FA6B2}"/>
                </a:ext>
              </a:extLst>
            </p:cNvPr>
            <p:cNvSpPr>
              <a:spLocks/>
            </p:cNvSpPr>
            <p:nvPr/>
          </p:nvSpPr>
          <p:spPr bwMode="auto">
            <a:xfrm>
              <a:off x="5259" y="3949"/>
              <a:ext cx="38" cy="38"/>
            </a:xfrm>
            <a:custGeom>
              <a:avLst/>
              <a:gdLst>
                <a:gd name="T0" fmla="*/ 25 w 26"/>
                <a:gd name="T1" fmla="*/ 13 h 26"/>
                <a:gd name="T2" fmla="*/ 13 w 26"/>
                <a:gd name="T3" fmla="*/ 26 h 26"/>
                <a:gd name="T4" fmla="*/ 0 w 26"/>
                <a:gd name="T5" fmla="*/ 13 h 26"/>
                <a:gd name="T6" fmla="*/ 13 w 26"/>
                <a:gd name="T7" fmla="*/ 0 h 26"/>
                <a:gd name="T8" fmla="*/ 25 w 26"/>
                <a:gd name="T9" fmla="*/ 13 h 26"/>
              </a:gdLst>
              <a:ahLst/>
              <a:cxnLst>
                <a:cxn ang="0">
                  <a:pos x="T0" y="T1"/>
                </a:cxn>
                <a:cxn ang="0">
                  <a:pos x="T2" y="T3"/>
                </a:cxn>
                <a:cxn ang="0">
                  <a:pos x="T4" y="T5"/>
                </a:cxn>
                <a:cxn ang="0">
                  <a:pos x="T6" y="T7"/>
                </a:cxn>
                <a:cxn ang="0">
                  <a:pos x="T8" y="T9"/>
                </a:cxn>
              </a:cxnLst>
              <a:rect l="0" t="0" r="r" b="b"/>
              <a:pathLst>
                <a:path w="26" h="26">
                  <a:moveTo>
                    <a:pt x="25" y="13"/>
                  </a:moveTo>
                  <a:cubicBezTo>
                    <a:pt x="25" y="20"/>
                    <a:pt x="19" y="26"/>
                    <a:pt x="13" y="26"/>
                  </a:cubicBezTo>
                  <a:cubicBezTo>
                    <a:pt x="6" y="26"/>
                    <a:pt x="0" y="20"/>
                    <a:pt x="0" y="13"/>
                  </a:cubicBezTo>
                  <a:cubicBezTo>
                    <a:pt x="0" y="6"/>
                    <a:pt x="6" y="0"/>
                    <a:pt x="13" y="0"/>
                  </a:cubicBezTo>
                  <a:cubicBezTo>
                    <a:pt x="20" y="0"/>
                    <a:pt x="26" y="6"/>
                    <a:pt x="2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de-DE">
                <a:solidFill>
                  <a:schemeClr val="accent6"/>
                </a:solidFill>
              </a:endParaRPr>
            </a:p>
          </p:txBody>
        </p:sp>
        <p:sp>
          <p:nvSpPr>
            <p:cNvPr id="40" name="Freeform 336">
              <a:extLst>
                <a:ext uri="{FF2B5EF4-FFF2-40B4-BE49-F238E27FC236}">
                  <a16:creationId xmlns:a16="http://schemas.microsoft.com/office/drawing/2014/main" id="{53C1FD30-DF2F-3FE9-C82B-524F568FE3B1}"/>
                </a:ext>
              </a:extLst>
            </p:cNvPr>
            <p:cNvSpPr>
              <a:spLocks/>
            </p:cNvSpPr>
            <p:nvPr/>
          </p:nvSpPr>
          <p:spPr bwMode="auto">
            <a:xfrm>
              <a:off x="5259" y="3688"/>
              <a:ext cx="38" cy="38"/>
            </a:xfrm>
            <a:custGeom>
              <a:avLst/>
              <a:gdLst>
                <a:gd name="T0" fmla="*/ 25 w 26"/>
                <a:gd name="T1" fmla="*/ 13 h 26"/>
                <a:gd name="T2" fmla="*/ 12 w 26"/>
                <a:gd name="T3" fmla="*/ 26 h 26"/>
                <a:gd name="T4" fmla="*/ 0 w 26"/>
                <a:gd name="T5" fmla="*/ 13 h 26"/>
                <a:gd name="T6" fmla="*/ 13 w 26"/>
                <a:gd name="T7" fmla="*/ 0 h 26"/>
                <a:gd name="T8" fmla="*/ 25 w 26"/>
                <a:gd name="T9" fmla="*/ 13 h 26"/>
              </a:gdLst>
              <a:ahLst/>
              <a:cxnLst>
                <a:cxn ang="0">
                  <a:pos x="T0" y="T1"/>
                </a:cxn>
                <a:cxn ang="0">
                  <a:pos x="T2" y="T3"/>
                </a:cxn>
                <a:cxn ang="0">
                  <a:pos x="T4" y="T5"/>
                </a:cxn>
                <a:cxn ang="0">
                  <a:pos x="T6" y="T7"/>
                </a:cxn>
                <a:cxn ang="0">
                  <a:pos x="T8" y="T9"/>
                </a:cxn>
              </a:cxnLst>
              <a:rect l="0" t="0" r="r" b="b"/>
              <a:pathLst>
                <a:path w="26" h="26">
                  <a:moveTo>
                    <a:pt x="25" y="13"/>
                  </a:moveTo>
                  <a:cubicBezTo>
                    <a:pt x="25" y="21"/>
                    <a:pt x="19" y="26"/>
                    <a:pt x="12" y="26"/>
                  </a:cubicBezTo>
                  <a:cubicBezTo>
                    <a:pt x="5" y="26"/>
                    <a:pt x="0" y="20"/>
                    <a:pt x="0" y="13"/>
                  </a:cubicBezTo>
                  <a:cubicBezTo>
                    <a:pt x="0" y="6"/>
                    <a:pt x="6" y="0"/>
                    <a:pt x="13" y="0"/>
                  </a:cubicBezTo>
                  <a:cubicBezTo>
                    <a:pt x="20" y="1"/>
                    <a:pt x="26" y="6"/>
                    <a:pt x="2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de-DE">
                <a:solidFill>
                  <a:schemeClr val="accent6"/>
                </a:solidFill>
              </a:endParaRPr>
            </a:p>
          </p:txBody>
        </p:sp>
        <p:sp>
          <p:nvSpPr>
            <p:cNvPr id="41" name="Freeform 337">
              <a:extLst>
                <a:ext uri="{FF2B5EF4-FFF2-40B4-BE49-F238E27FC236}">
                  <a16:creationId xmlns:a16="http://schemas.microsoft.com/office/drawing/2014/main" id="{F7EEEE8D-5A75-CE65-E278-6EFEEEAF45F1}"/>
                </a:ext>
              </a:extLst>
            </p:cNvPr>
            <p:cNvSpPr>
              <a:spLocks/>
            </p:cNvSpPr>
            <p:nvPr/>
          </p:nvSpPr>
          <p:spPr bwMode="auto">
            <a:xfrm>
              <a:off x="5004" y="3675"/>
              <a:ext cx="195" cy="327"/>
            </a:xfrm>
            <a:custGeom>
              <a:avLst/>
              <a:gdLst>
                <a:gd name="T0" fmla="*/ 126 w 133"/>
                <a:gd name="T1" fmla="*/ 223 h 223"/>
                <a:gd name="T2" fmla="*/ 62 w 133"/>
                <a:gd name="T3" fmla="*/ 37 h 223"/>
                <a:gd name="T4" fmla="*/ 39 w 133"/>
                <a:gd name="T5" fmla="*/ 22 h 223"/>
                <a:gd name="T6" fmla="*/ 131 w 133"/>
                <a:gd name="T7" fmla="*/ 0 h 223"/>
                <a:gd name="T8" fmla="*/ 133 w 133"/>
                <a:gd name="T9" fmla="*/ 83 h 223"/>
                <a:gd name="T10" fmla="*/ 107 w 133"/>
                <a:gd name="T11" fmla="*/ 66 h 223"/>
                <a:gd name="T12" fmla="*/ 126 w 133"/>
                <a:gd name="T13" fmla="*/ 223 h 223"/>
              </a:gdLst>
              <a:ahLst/>
              <a:cxnLst>
                <a:cxn ang="0">
                  <a:pos x="T0" y="T1"/>
                </a:cxn>
                <a:cxn ang="0">
                  <a:pos x="T2" y="T3"/>
                </a:cxn>
                <a:cxn ang="0">
                  <a:pos x="T4" y="T5"/>
                </a:cxn>
                <a:cxn ang="0">
                  <a:pos x="T6" y="T7"/>
                </a:cxn>
                <a:cxn ang="0">
                  <a:pos x="T8" y="T9"/>
                </a:cxn>
                <a:cxn ang="0">
                  <a:pos x="T10" y="T11"/>
                </a:cxn>
                <a:cxn ang="0">
                  <a:pos x="T12" y="T13"/>
                </a:cxn>
              </a:cxnLst>
              <a:rect l="0" t="0" r="r" b="b"/>
              <a:pathLst>
                <a:path w="133" h="223">
                  <a:moveTo>
                    <a:pt x="126" y="223"/>
                  </a:moveTo>
                  <a:cubicBezTo>
                    <a:pt x="126" y="223"/>
                    <a:pt x="0" y="166"/>
                    <a:pt x="62" y="37"/>
                  </a:cubicBezTo>
                  <a:cubicBezTo>
                    <a:pt x="39" y="22"/>
                    <a:pt x="39" y="22"/>
                    <a:pt x="39" y="22"/>
                  </a:cubicBezTo>
                  <a:cubicBezTo>
                    <a:pt x="131" y="0"/>
                    <a:pt x="131" y="0"/>
                    <a:pt x="131" y="0"/>
                  </a:cubicBezTo>
                  <a:cubicBezTo>
                    <a:pt x="133" y="83"/>
                    <a:pt x="133" y="83"/>
                    <a:pt x="133" y="83"/>
                  </a:cubicBezTo>
                  <a:cubicBezTo>
                    <a:pt x="107" y="66"/>
                    <a:pt x="107" y="66"/>
                    <a:pt x="107" y="66"/>
                  </a:cubicBezTo>
                  <a:cubicBezTo>
                    <a:pt x="107" y="66"/>
                    <a:pt x="64" y="112"/>
                    <a:pt x="126" y="2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de-DE">
                <a:solidFill>
                  <a:schemeClr val="accent6"/>
                </a:solidFill>
              </a:endParaRPr>
            </a:p>
          </p:txBody>
        </p:sp>
      </p:grpSp>
      <p:grpSp>
        <p:nvGrpSpPr>
          <p:cNvPr id="42" name="Group 437">
            <a:extLst>
              <a:ext uri="{FF2B5EF4-FFF2-40B4-BE49-F238E27FC236}">
                <a16:creationId xmlns:a16="http://schemas.microsoft.com/office/drawing/2014/main" id="{7AE63F39-8B1D-7AA2-4AA7-2B71EC9329D4}"/>
              </a:ext>
            </a:extLst>
          </p:cNvPr>
          <p:cNvGrpSpPr/>
          <p:nvPr/>
        </p:nvGrpSpPr>
        <p:grpSpPr>
          <a:xfrm>
            <a:off x="4082097" y="3119473"/>
            <a:ext cx="401344" cy="312656"/>
            <a:chOff x="1244600" y="1749425"/>
            <a:chExt cx="385763" cy="341313"/>
          </a:xfrm>
          <a:solidFill>
            <a:srgbClr val="FF0000"/>
          </a:solidFill>
        </p:grpSpPr>
        <p:sp>
          <p:nvSpPr>
            <p:cNvPr id="43" name="Freeform 278">
              <a:extLst>
                <a:ext uri="{FF2B5EF4-FFF2-40B4-BE49-F238E27FC236}">
                  <a16:creationId xmlns:a16="http://schemas.microsoft.com/office/drawing/2014/main" id="{1E12689D-7DD2-0088-6D16-6593CAB5B112}"/>
                </a:ext>
              </a:extLst>
            </p:cNvPr>
            <p:cNvSpPr>
              <a:spLocks noEditPoints="1"/>
            </p:cNvSpPr>
            <p:nvPr/>
          </p:nvSpPr>
          <p:spPr bwMode="auto">
            <a:xfrm>
              <a:off x="1300163" y="1855788"/>
              <a:ext cx="266700" cy="234950"/>
            </a:xfrm>
            <a:custGeom>
              <a:avLst/>
              <a:gdLst>
                <a:gd name="T0" fmla="*/ 142 w 170"/>
                <a:gd name="T1" fmla="*/ 136 h 150"/>
                <a:gd name="T2" fmla="*/ 154 w 170"/>
                <a:gd name="T3" fmla="*/ 136 h 150"/>
                <a:gd name="T4" fmla="*/ 160 w 170"/>
                <a:gd name="T5" fmla="*/ 137 h 150"/>
                <a:gd name="T6" fmla="*/ 167 w 170"/>
                <a:gd name="T7" fmla="*/ 142 h 150"/>
                <a:gd name="T8" fmla="*/ 170 w 170"/>
                <a:gd name="T9" fmla="*/ 150 h 150"/>
                <a:gd name="T10" fmla="*/ 0 w 170"/>
                <a:gd name="T11" fmla="*/ 150 h 150"/>
                <a:gd name="T12" fmla="*/ 3 w 170"/>
                <a:gd name="T13" fmla="*/ 141 h 150"/>
                <a:gd name="T14" fmla="*/ 9 w 170"/>
                <a:gd name="T15" fmla="*/ 137 h 150"/>
                <a:gd name="T16" fmla="*/ 24 w 170"/>
                <a:gd name="T17" fmla="*/ 136 h 150"/>
                <a:gd name="T18" fmla="*/ 28 w 170"/>
                <a:gd name="T19" fmla="*/ 136 h 150"/>
                <a:gd name="T20" fmla="*/ 28 w 170"/>
                <a:gd name="T21" fmla="*/ 133 h 150"/>
                <a:gd name="T22" fmla="*/ 28 w 170"/>
                <a:gd name="T23" fmla="*/ 61 h 150"/>
                <a:gd name="T24" fmla="*/ 34 w 170"/>
                <a:gd name="T25" fmla="*/ 35 h 150"/>
                <a:gd name="T26" fmla="*/ 77 w 170"/>
                <a:gd name="T27" fmla="*/ 3 h 150"/>
                <a:gd name="T28" fmla="*/ 136 w 170"/>
                <a:gd name="T29" fmla="*/ 34 h 150"/>
                <a:gd name="T30" fmla="*/ 142 w 170"/>
                <a:gd name="T31" fmla="*/ 61 h 150"/>
                <a:gd name="T32" fmla="*/ 142 w 170"/>
                <a:gd name="T33" fmla="*/ 133 h 150"/>
                <a:gd name="T34" fmla="*/ 142 w 170"/>
                <a:gd name="T35" fmla="*/ 136 h 150"/>
                <a:gd name="T36" fmla="*/ 130 w 170"/>
                <a:gd name="T37" fmla="*/ 127 h 150"/>
                <a:gd name="T38" fmla="*/ 130 w 170"/>
                <a:gd name="T39" fmla="*/ 125 h 150"/>
                <a:gd name="T40" fmla="*/ 130 w 170"/>
                <a:gd name="T41" fmla="*/ 60 h 150"/>
                <a:gd name="T42" fmla="*/ 129 w 170"/>
                <a:gd name="T43" fmla="*/ 50 h 150"/>
                <a:gd name="T44" fmla="*/ 74 w 170"/>
                <a:gd name="T45" fmla="*/ 15 h 150"/>
                <a:gd name="T46" fmla="*/ 40 w 170"/>
                <a:gd name="T47" fmla="*/ 58 h 150"/>
                <a:gd name="T48" fmla="*/ 40 w 170"/>
                <a:gd name="T49" fmla="*/ 125 h 150"/>
                <a:gd name="T50" fmla="*/ 40 w 170"/>
                <a:gd name="T51" fmla="*/ 127 h 150"/>
                <a:gd name="T52" fmla="*/ 130 w 170"/>
                <a:gd name="T53" fmla="*/ 12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0" h="150">
                  <a:moveTo>
                    <a:pt x="142" y="136"/>
                  </a:moveTo>
                  <a:cubicBezTo>
                    <a:pt x="146" y="136"/>
                    <a:pt x="150" y="136"/>
                    <a:pt x="154" y="136"/>
                  </a:cubicBezTo>
                  <a:cubicBezTo>
                    <a:pt x="156" y="136"/>
                    <a:pt x="158" y="136"/>
                    <a:pt x="160" y="137"/>
                  </a:cubicBezTo>
                  <a:cubicBezTo>
                    <a:pt x="164" y="137"/>
                    <a:pt x="166" y="139"/>
                    <a:pt x="167" y="142"/>
                  </a:cubicBezTo>
                  <a:cubicBezTo>
                    <a:pt x="169" y="144"/>
                    <a:pt x="169" y="147"/>
                    <a:pt x="170" y="150"/>
                  </a:cubicBezTo>
                  <a:cubicBezTo>
                    <a:pt x="113" y="150"/>
                    <a:pt x="57" y="150"/>
                    <a:pt x="0" y="150"/>
                  </a:cubicBezTo>
                  <a:cubicBezTo>
                    <a:pt x="1" y="147"/>
                    <a:pt x="2" y="144"/>
                    <a:pt x="3" y="141"/>
                  </a:cubicBezTo>
                  <a:cubicBezTo>
                    <a:pt x="4" y="138"/>
                    <a:pt x="6" y="137"/>
                    <a:pt x="9" y="137"/>
                  </a:cubicBezTo>
                  <a:cubicBezTo>
                    <a:pt x="14" y="136"/>
                    <a:pt x="19" y="136"/>
                    <a:pt x="24" y="136"/>
                  </a:cubicBezTo>
                  <a:cubicBezTo>
                    <a:pt x="25" y="136"/>
                    <a:pt x="27" y="136"/>
                    <a:pt x="28" y="136"/>
                  </a:cubicBezTo>
                  <a:cubicBezTo>
                    <a:pt x="28" y="135"/>
                    <a:pt x="28" y="134"/>
                    <a:pt x="28" y="133"/>
                  </a:cubicBezTo>
                  <a:cubicBezTo>
                    <a:pt x="28" y="109"/>
                    <a:pt x="28" y="85"/>
                    <a:pt x="28" y="61"/>
                  </a:cubicBezTo>
                  <a:cubicBezTo>
                    <a:pt x="28" y="52"/>
                    <a:pt x="30" y="43"/>
                    <a:pt x="34" y="35"/>
                  </a:cubicBezTo>
                  <a:cubicBezTo>
                    <a:pt x="43" y="17"/>
                    <a:pt x="58" y="6"/>
                    <a:pt x="77" y="3"/>
                  </a:cubicBezTo>
                  <a:cubicBezTo>
                    <a:pt x="102" y="0"/>
                    <a:pt x="124" y="12"/>
                    <a:pt x="136" y="34"/>
                  </a:cubicBezTo>
                  <a:cubicBezTo>
                    <a:pt x="140" y="43"/>
                    <a:pt x="142" y="52"/>
                    <a:pt x="142" y="61"/>
                  </a:cubicBezTo>
                  <a:cubicBezTo>
                    <a:pt x="142" y="85"/>
                    <a:pt x="142" y="109"/>
                    <a:pt x="142" y="133"/>
                  </a:cubicBezTo>
                  <a:cubicBezTo>
                    <a:pt x="142" y="134"/>
                    <a:pt x="142" y="135"/>
                    <a:pt x="142" y="136"/>
                  </a:cubicBezTo>
                  <a:close/>
                  <a:moveTo>
                    <a:pt x="130" y="127"/>
                  </a:moveTo>
                  <a:cubicBezTo>
                    <a:pt x="130" y="127"/>
                    <a:pt x="130" y="126"/>
                    <a:pt x="130" y="125"/>
                  </a:cubicBezTo>
                  <a:cubicBezTo>
                    <a:pt x="130" y="104"/>
                    <a:pt x="130" y="82"/>
                    <a:pt x="130" y="60"/>
                  </a:cubicBezTo>
                  <a:cubicBezTo>
                    <a:pt x="130" y="57"/>
                    <a:pt x="129" y="53"/>
                    <a:pt x="129" y="50"/>
                  </a:cubicBezTo>
                  <a:cubicBezTo>
                    <a:pt x="124" y="25"/>
                    <a:pt x="100" y="10"/>
                    <a:pt x="74" y="15"/>
                  </a:cubicBezTo>
                  <a:cubicBezTo>
                    <a:pt x="55" y="20"/>
                    <a:pt x="40" y="38"/>
                    <a:pt x="40" y="58"/>
                  </a:cubicBezTo>
                  <a:cubicBezTo>
                    <a:pt x="40" y="80"/>
                    <a:pt x="40" y="103"/>
                    <a:pt x="40" y="125"/>
                  </a:cubicBezTo>
                  <a:cubicBezTo>
                    <a:pt x="40" y="126"/>
                    <a:pt x="40" y="127"/>
                    <a:pt x="40" y="127"/>
                  </a:cubicBezTo>
                  <a:cubicBezTo>
                    <a:pt x="70" y="127"/>
                    <a:pt x="100" y="127"/>
                    <a:pt x="130" y="127"/>
                  </a:cubicBezTo>
                  <a:close/>
                </a:path>
              </a:pathLst>
            </a:custGeom>
            <a:grpFill/>
            <a:ln>
              <a:noFill/>
            </a:ln>
          </p:spPr>
          <p:txBody>
            <a:bodyPr vert="horz" wrap="square" lIns="68580" tIns="34290" rIns="68580" bIns="34290" numCol="1" anchor="t" anchorCtr="0" compatLnSpc="1">
              <a:prstTxWarp prst="textNoShape">
                <a:avLst/>
              </a:prstTxWarp>
            </a:bodyPr>
            <a:lstStyle/>
            <a:p>
              <a:endParaRPr lang="de-DE"/>
            </a:p>
          </p:txBody>
        </p:sp>
        <p:sp>
          <p:nvSpPr>
            <p:cNvPr id="44" name="Freeform 279">
              <a:extLst>
                <a:ext uri="{FF2B5EF4-FFF2-40B4-BE49-F238E27FC236}">
                  <a16:creationId xmlns:a16="http://schemas.microsoft.com/office/drawing/2014/main" id="{0C919BD5-2152-10F6-1E4D-ED90D6FFC62B}"/>
                </a:ext>
              </a:extLst>
            </p:cNvPr>
            <p:cNvSpPr>
              <a:spLocks/>
            </p:cNvSpPr>
            <p:nvPr/>
          </p:nvSpPr>
          <p:spPr bwMode="auto">
            <a:xfrm>
              <a:off x="1244600" y="1936750"/>
              <a:ext cx="77788" cy="14288"/>
            </a:xfrm>
            <a:custGeom>
              <a:avLst/>
              <a:gdLst>
                <a:gd name="T0" fmla="*/ 25 w 49"/>
                <a:gd name="T1" fmla="*/ 9 h 9"/>
                <a:gd name="T2" fmla="*/ 6 w 49"/>
                <a:gd name="T3" fmla="*/ 9 h 9"/>
                <a:gd name="T4" fmla="*/ 3 w 49"/>
                <a:gd name="T5" fmla="*/ 8 h 9"/>
                <a:gd name="T6" fmla="*/ 1 w 49"/>
                <a:gd name="T7" fmla="*/ 3 h 9"/>
                <a:gd name="T8" fmla="*/ 5 w 49"/>
                <a:gd name="T9" fmla="*/ 0 h 9"/>
                <a:gd name="T10" fmla="*/ 43 w 49"/>
                <a:gd name="T11" fmla="*/ 0 h 9"/>
                <a:gd name="T12" fmla="*/ 44 w 49"/>
                <a:gd name="T13" fmla="*/ 0 h 9"/>
                <a:gd name="T14" fmla="*/ 49 w 49"/>
                <a:gd name="T15" fmla="*/ 4 h 9"/>
                <a:gd name="T16" fmla="*/ 45 w 49"/>
                <a:gd name="T17" fmla="*/ 8 h 9"/>
                <a:gd name="T18" fmla="*/ 42 w 49"/>
                <a:gd name="T19" fmla="*/ 9 h 9"/>
                <a:gd name="T20" fmla="*/ 25 w 49"/>
                <a:gd name="T2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9">
                  <a:moveTo>
                    <a:pt x="25" y="9"/>
                  </a:moveTo>
                  <a:cubicBezTo>
                    <a:pt x="18" y="9"/>
                    <a:pt x="12" y="9"/>
                    <a:pt x="6" y="9"/>
                  </a:cubicBezTo>
                  <a:cubicBezTo>
                    <a:pt x="5" y="9"/>
                    <a:pt x="4" y="8"/>
                    <a:pt x="3" y="8"/>
                  </a:cubicBezTo>
                  <a:cubicBezTo>
                    <a:pt x="1" y="7"/>
                    <a:pt x="0" y="5"/>
                    <a:pt x="1" y="3"/>
                  </a:cubicBezTo>
                  <a:cubicBezTo>
                    <a:pt x="1" y="1"/>
                    <a:pt x="3" y="0"/>
                    <a:pt x="5" y="0"/>
                  </a:cubicBezTo>
                  <a:cubicBezTo>
                    <a:pt x="18" y="0"/>
                    <a:pt x="31" y="0"/>
                    <a:pt x="43" y="0"/>
                  </a:cubicBezTo>
                  <a:cubicBezTo>
                    <a:pt x="44" y="0"/>
                    <a:pt x="44" y="0"/>
                    <a:pt x="44" y="0"/>
                  </a:cubicBezTo>
                  <a:cubicBezTo>
                    <a:pt x="47" y="0"/>
                    <a:pt x="48" y="2"/>
                    <a:pt x="49" y="4"/>
                  </a:cubicBezTo>
                  <a:cubicBezTo>
                    <a:pt x="49" y="6"/>
                    <a:pt x="47" y="8"/>
                    <a:pt x="45" y="8"/>
                  </a:cubicBezTo>
                  <a:cubicBezTo>
                    <a:pt x="44" y="9"/>
                    <a:pt x="43" y="9"/>
                    <a:pt x="42" y="9"/>
                  </a:cubicBezTo>
                  <a:cubicBezTo>
                    <a:pt x="36" y="9"/>
                    <a:pt x="30" y="9"/>
                    <a:pt x="25" y="9"/>
                  </a:cubicBezTo>
                  <a:close/>
                </a:path>
              </a:pathLst>
            </a:custGeom>
            <a:grpFill/>
            <a:ln>
              <a:noFill/>
            </a:ln>
          </p:spPr>
          <p:txBody>
            <a:bodyPr vert="horz" wrap="square" lIns="68580" tIns="34290" rIns="68580" bIns="34290" numCol="1" anchor="t" anchorCtr="0" compatLnSpc="1">
              <a:prstTxWarp prst="textNoShape">
                <a:avLst/>
              </a:prstTxWarp>
            </a:bodyPr>
            <a:lstStyle/>
            <a:p>
              <a:endParaRPr lang="de-DE"/>
            </a:p>
          </p:txBody>
        </p:sp>
        <p:sp>
          <p:nvSpPr>
            <p:cNvPr id="45" name="Freeform 280">
              <a:extLst>
                <a:ext uri="{FF2B5EF4-FFF2-40B4-BE49-F238E27FC236}">
                  <a16:creationId xmlns:a16="http://schemas.microsoft.com/office/drawing/2014/main" id="{F3611CC7-EDDD-BF03-7A5E-68B9DE09E994}"/>
                </a:ext>
              </a:extLst>
            </p:cNvPr>
            <p:cNvSpPr>
              <a:spLocks/>
            </p:cNvSpPr>
            <p:nvPr/>
          </p:nvSpPr>
          <p:spPr bwMode="auto">
            <a:xfrm>
              <a:off x="1430338" y="1749425"/>
              <a:ext cx="14288" cy="76200"/>
            </a:xfrm>
            <a:custGeom>
              <a:avLst/>
              <a:gdLst>
                <a:gd name="T0" fmla="*/ 9 w 9"/>
                <a:gd name="T1" fmla="*/ 24 h 48"/>
                <a:gd name="T2" fmla="*/ 9 w 9"/>
                <a:gd name="T3" fmla="*/ 42 h 48"/>
                <a:gd name="T4" fmla="*/ 8 w 9"/>
                <a:gd name="T5" fmla="*/ 45 h 48"/>
                <a:gd name="T6" fmla="*/ 4 w 9"/>
                <a:gd name="T7" fmla="*/ 48 h 48"/>
                <a:gd name="T8" fmla="*/ 0 w 9"/>
                <a:gd name="T9" fmla="*/ 44 h 48"/>
                <a:gd name="T10" fmla="*/ 0 w 9"/>
                <a:gd name="T11" fmla="*/ 4 h 48"/>
                <a:gd name="T12" fmla="*/ 4 w 9"/>
                <a:gd name="T13" fmla="*/ 0 h 48"/>
                <a:gd name="T14" fmla="*/ 8 w 9"/>
                <a:gd name="T15" fmla="*/ 4 h 48"/>
                <a:gd name="T16" fmla="*/ 9 w 9"/>
                <a:gd name="T17" fmla="*/ 6 h 48"/>
                <a:gd name="T18" fmla="*/ 9 w 9"/>
                <a:gd name="T19"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48">
                  <a:moveTo>
                    <a:pt x="9" y="24"/>
                  </a:moveTo>
                  <a:cubicBezTo>
                    <a:pt x="9" y="30"/>
                    <a:pt x="9" y="36"/>
                    <a:pt x="9" y="42"/>
                  </a:cubicBezTo>
                  <a:cubicBezTo>
                    <a:pt x="9" y="43"/>
                    <a:pt x="9" y="44"/>
                    <a:pt x="8" y="45"/>
                  </a:cubicBezTo>
                  <a:cubicBezTo>
                    <a:pt x="8" y="47"/>
                    <a:pt x="6" y="48"/>
                    <a:pt x="4" y="48"/>
                  </a:cubicBezTo>
                  <a:cubicBezTo>
                    <a:pt x="2" y="48"/>
                    <a:pt x="0" y="46"/>
                    <a:pt x="0" y="44"/>
                  </a:cubicBezTo>
                  <a:cubicBezTo>
                    <a:pt x="0" y="31"/>
                    <a:pt x="0" y="18"/>
                    <a:pt x="0" y="4"/>
                  </a:cubicBezTo>
                  <a:cubicBezTo>
                    <a:pt x="0" y="2"/>
                    <a:pt x="1" y="0"/>
                    <a:pt x="4" y="0"/>
                  </a:cubicBezTo>
                  <a:cubicBezTo>
                    <a:pt x="6" y="0"/>
                    <a:pt x="8" y="1"/>
                    <a:pt x="8" y="4"/>
                  </a:cubicBezTo>
                  <a:cubicBezTo>
                    <a:pt x="9" y="4"/>
                    <a:pt x="9" y="5"/>
                    <a:pt x="9" y="6"/>
                  </a:cubicBezTo>
                  <a:cubicBezTo>
                    <a:pt x="9" y="12"/>
                    <a:pt x="9" y="18"/>
                    <a:pt x="9" y="24"/>
                  </a:cubicBezTo>
                  <a:close/>
                </a:path>
              </a:pathLst>
            </a:custGeom>
            <a:grpFill/>
            <a:ln>
              <a:noFill/>
            </a:ln>
          </p:spPr>
          <p:txBody>
            <a:bodyPr vert="horz" wrap="square" lIns="68580" tIns="34290" rIns="68580" bIns="34290" numCol="1" anchor="t" anchorCtr="0" compatLnSpc="1">
              <a:prstTxWarp prst="textNoShape">
                <a:avLst/>
              </a:prstTxWarp>
            </a:bodyPr>
            <a:lstStyle/>
            <a:p>
              <a:endParaRPr lang="de-DE"/>
            </a:p>
          </p:txBody>
        </p:sp>
        <p:sp>
          <p:nvSpPr>
            <p:cNvPr id="46" name="Freeform 281">
              <a:extLst>
                <a:ext uri="{FF2B5EF4-FFF2-40B4-BE49-F238E27FC236}">
                  <a16:creationId xmlns:a16="http://schemas.microsoft.com/office/drawing/2014/main" id="{56F3C70A-14D8-8DB4-8659-F831416A29B5}"/>
                </a:ext>
              </a:extLst>
            </p:cNvPr>
            <p:cNvSpPr>
              <a:spLocks/>
            </p:cNvSpPr>
            <p:nvPr/>
          </p:nvSpPr>
          <p:spPr bwMode="auto">
            <a:xfrm>
              <a:off x="1554163" y="1933575"/>
              <a:ext cx="76200" cy="14288"/>
            </a:xfrm>
            <a:custGeom>
              <a:avLst/>
              <a:gdLst>
                <a:gd name="T0" fmla="*/ 24 w 48"/>
                <a:gd name="T1" fmla="*/ 0 h 9"/>
                <a:gd name="T2" fmla="*/ 43 w 48"/>
                <a:gd name="T3" fmla="*/ 0 h 9"/>
                <a:gd name="T4" fmla="*/ 48 w 48"/>
                <a:gd name="T5" fmla="*/ 5 h 9"/>
                <a:gd name="T6" fmla="*/ 43 w 48"/>
                <a:gd name="T7" fmla="*/ 9 h 9"/>
                <a:gd name="T8" fmla="*/ 5 w 48"/>
                <a:gd name="T9" fmla="*/ 9 h 9"/>
                <a:gd name="T10" fmla="*/ 0 w 48"/>
                <a:gd name="T11" fmla="*/ 5 h 9"/>
                <a:gd name="T12" fmla="*/ 5 w 48"/>
                <a:gd name="T13" fmla="*/ 0 h 9"/>
                <a:gd name="T14" fmla="*/ 24 w 48"/>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9">
                  <a:moveTo>
                    <a:pt x="24" y="0"/>
                  </a:moveTo>
                  <a:cubicBezTo>
                    <a:pt x="30" y="0"/>
                    <a:pt x="37" y="0"/>
                    <a:pt x="43" y="0"/>
                  </a:cubicBezTo>
                  <a:cubicBezTo>
                    <a:pt x="46" y="0"/>
                    <a:pt x="48" y="2"/>
                    <a:pt x="48" y="5"/>
                  </a:cubicBezTo>
                  <a:cubicBezTo>
                    <a:pt x="48" y="7"/>
                    <a:pt x="46" y="9"/>
                    <a:pt x="43" y="9"/>
                  </a:cubicBezTo>
                  <a:cubicBezTo>
                    <a:pt x="30" y="9"/>
                    <a:pt x="18" y="9"/>
                    <a:pt x="5" y="9"/>
                  </a:cubicBezTo>
                  <a:cubicBezTo>
                    <a:pt x="2" y="9"/>
                    <a:pt x="0" y="7"/>
                    <a:pt x="0" y="5"/>
                  </a:cubicBezTo>
                  <a:cubicBezTo>
                    <a:pt x="0" y="2"/>
                    <a:pt x="2" y="0"/>
                    <a:pt x="5" y="0"/>
                  </a:cubicBezTo>
                  <a:cubicBezTo>
                    <a:pt x="11" y="0"/>
                    <a:pt x="18" y="0"/>
                    <a:pt x="24" y="0"/>
                  </a:cubicBezTo>
                  <a:close/>
                </a:path>
              </a:pathLst>
            </a:custGeom>
            <a:grpFill/>
            <a:ln>
              <a:noFill/>
            </a:ln>
          </p:spPr>
          <p:txBody>
            <a:bodyPr vert="horz" wrap="square" lIns="68580" tIns="34290" rIns="68580" bIns="34290" numCol="1" anchor="t" anchorCtr="0" compatLnSpc="1">
              <a:prstTxWarp prst="textNoShape">
                <a:avLst/>
              </a:prstTxWarp>
            </a:bodyPr>
            <a:lstStyle/>
            <a:p>
              <a:endParaRPr lang="de-DE"/>
            </a:p>
          </p:txBody>
        </p:sp>
        <p:sp>
          <p:nvSpPr>
            <p:cNvPr id="47" name="Freeform 282">
              <a:extLst>
                <a:ext uri="{FF2B5EF4-FFF2-40B4-BE49-F238E27FC236}">
                  <a16:creationId xmlns:a16="http://schemas.microsoft.com/office/drawing/2014/main" id="{97A7188F-792D-C1FD-423A-98716D5D679E}"/>
                </a:ext>
              </a:extLst>
            </p:cNvPr>
            <p:cNvSpPr>
              <a:spLocks/>
            </p:cNvSpPr>
            <p:nvPr/>
          </p:nvSpPr>
          <p:spPr bwMode="auto">
            <a:xfrm>
              <a:off x="1270000" y="1844675"/>
              <a:ext cx="68263" cy="44450"/>
            </a:xfrm>
            <a:custGeom>
              <a:avLst/>
              <a:gdLst>
                <a:gd name="T0" fmla="*/ 43 w 43"/>
                <a:gd name="T1" fmla="*/ 23 h 29"/>
                <a:gd name="T2" fmla="*/ 36 w 43"/>
                <a:gd name="T3" fmla="*/ 27 h 29"/>
                <a:gd name="T4" fmla="*/ 24 w 43"/>
                <a:gd name="T5" fmla="*/ 21 h 29"/>
                <a:gd name="T6" fmla="*/ 3 w 43"/>
                <a:gd name="T7" fmla="*/ 8 h 29"/>
                <a:gd name="T8" fmla="*/ 0 w 43"/>
                <a:gd name="T9" fmla="*/ 4 h 29"/>
                <a:gd name="T10" fmla="*/ 3 w 43"/>
                <a:gd name="T11" fmla="*/ 0 h 29"/>
                <a:gd name="T12" fmla="*/ 7 w 43"/>
                <a:gd name="T13" fmla="*/ 0 h 29"/>
                <a:gd name="T14" fmla="*/ 40 w 43"/>
                <a:gd name="T15" fmla="*/ 20 h 29"/>
                <a:gd name="T16" fmla="*/ 43 w 43"/>
                <a:gd name="T17"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9">
                  <a:moveTo>
                    <a:pt x="43" y="23"/>
                  </a:moveTo>
                  <a:cubicBezTo>
                    <a:pt x="43" y="27"/>
                    <a:pt x="39" y="29"/>
                    <a:pt x="36" y="27"/>
                  </a:cubicBezTo>
                  <a:cubicBezTo>
                    <a:pt x="32" y="25"/>
                    <a:pt x="28" y="23"/>
                    <a:pt x="24" y="21"/>
                  </a:cubicBezTo>
                  <a:cubicBezTo>
                    <a:pt x="17" y="17"/>
                    <a:pt x="10" y="12"/>
                    <a:pt x="3" y="8"/>
                  </a:cubicBezTo>
                  <a:cubicBezTo>
                    <a:pt x="1" y="7"/>
                    <a:pt x="0" y="6"/>
                    <a:pt x="0" y="4"/>
                  </a:cubicBezTo>
                  <a:cubicBezTo>
                    <a:pt x="0" y="2"/>
                    <a:pt x="1" y="0"/>
                    <a:pt x="3" y="0"/>
                  </a:cubicBezTo>
                  <a:cubicBezTo>
                    <a:pt x="4" y="0"/>
                    <a:pt x="6" y="0"/>
                    <a:pt x="7" y="0"/>
                  </a:cubicBezTo>
                  <a:cubicBezTo>
                    <a:pt x="18" y="7"/>
                    <a:pt x="29" y="13"/>
                    <a:pt x="40" y="20"/>
                  </a:cubicBezTo>
                  <a:cubicBezTo>
                    <a:pt x="41" y="20"/>
                    <a:pt x="42" y="22"/>
                    <a:pt x="43" y="23"/>
                  </a:cubicBezTo>
                  <a:close/>
                </a:path>
              </a:pathLst>
            </a:custGeom>
            <a:grpFill/>
            <a:ln>
              <a:noFill/>
            </a:ln>
          </p:spPr>
          <p:txBody>
            <a:bodyPr vert="horz" wrap="square" lIns="68580" tIns="34290" rIns="68580" bIns="34290" numCol="1" anchor="t" anchorCtr="0" compatLnSpc="1">
              <a:prstTxWarp prst="textNoShape">
                <a:avLst/>
              </a:prstTxWarp>
            </a:bodyPr>
            <a:lstStyle/>
            <a:p>
              <a:endParaRPr lang="de-DE"/>
            </a:p>
          </p:txBody>
        </p:sp>
        <p:sp>
          <p:nvSpPr>
            <p:cNvPr id="48" name="Freeform 283">
              <a:extLst>
                <a:ext uri="{FF2B5EF4-FFF2-40B4-BE49-F238E27FC236}">
                  <a16:creationId xmlns:a16="http://schemas.microsoft.com/office/drawing/2014/main" id="{F5A19E67-EA96-0FEE-2B8C-3B23F8A3AB77}"/>
                </a:ext>
              </a:extLst>
            </p:cNvPr>
            <p:cNvSpPr>
              <a:spLocks/>
            </p:cNvSpPr>
            <p:nvPr/>
          </p:nvSpPr>
          <p:spPr bwMode="auto">
            <a:xfrm>
              <a:off x="1492250" y="1773238"/>
              <a:ext cx="44450" cy="69850"/>
            </a:xfrm>
            <a:custGeom>
              <a:avLst/>
              <a:gdLst>
                <a:gd name="T0" fmla="*/ 29 w 29"/>
                <a:gd name="T1" fmla="*/ 6 h 44"/>
                <a:gd name="T2" fmla="*/ 28 w 29"/>
                <a:gd name="T3" fmla="*/ 8 h 44"/>
                <a:gd name="T4" fmla="*/ 9 w 29"/>
                <a:gd name="T5" fmla="*/ 40 h 44"/>
                <a:gd name="T6" fmla="*/ 4 w 29"/>
                <a:gd name="T7" fmla="*/ 43 h 44"/>
                <a:gd name="T8" fmla="*/ 0 w 29"/>
                <a:gd name="T9" fmla="*/ 39 h 44"/>
                <a:gd name="T10" fmla="*/ 1 w 29"/>
                <a:gd name="T11" fmla="*/ 36 h 44"/>
                <a:gd name="T12" fmla="*/ 20 w 29"/>
                <a:gd name="T13" fmla="*/ 3 h 44"/>
                <a:gd name="T14" fmla="*/ 25 w 29"/>
                <a:gd name="T15" fmla="*/ 1 h 44"/>
                <a:gd name="T16" fmla="*/ 29 w 29"/>
                <a:gd name="T17" fmla="*/ 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44">
                  <a:moveTo>
                    <a:pt x="29" y="6"/>
                  </a:moveTo>
                  <a:cubicBezTo>
                    <a:pt x="28" y="6"/>
                    <a:pt x="28" y="7"/>
                    <a:pt x="28" y="8"/>
                  </a:cubicBezTo>
                  <a:cubicBezTo>
                    <a:pt x="21" y="19"/>
                    <a:pt x="15" y="30"/>
                    <a:pt x="9" y="40"/>
                  </a:cubicBezTo>
                  <a:cubicBezTo>
                    <a:pt x="7" y="43"/>
                    <a:pt x="6" y="44"/>
                    <a:pt x="4" y="43"/>
                  </a:cubicBezTo>
                  <a:cubicBezTo>
                    <a:pt x="1" y="43"/>
                    <a:pt x="0" y="41"/>
                    <a:pt x="0" y="39"/>
                  </a:cubicBezTo>
                  <a:cubicBezTo>
                    <a:pt x="0" y="38"/>
                    <a:pt x="0" y="37"/>
                    <a:pt x="1" y="36"/>
                  </a:cubicBezTo>
                  <a:cubicBezTo>
                    <a:pt x="7" y="25"/>
                    <a:pt x="14" y="14"/>
                    <a:pt x="20" y="3"/>
                  </a:cubicBezTo>
                  <a:cubicBezTo>
                    <a:pt x="21" y="1"/>
                    <a:pt x="23" y="0"/>
                    <a:pt x="25" y="1"/>
                  </a:cubicBezTo>
                  <a:cubicBezTo>
                    <a:pt x="27" y="1"/>
                    <a:pt x="29" y="3"/>
                    <a:pt x="29" y="6"/>
                  </a:cubicBezTo>
                  <a:close/>
                </a:path>
              </a:pathLst>
            </a:custGeom>
            <a:grpFill/>
            <a:ln>
              <a:noFill/>
            </a:ln>
          </p:spPr>
          <p:txBody>
            <a:bodyPr vert="horz" wrap="square" lIns="68580" tIns="34290" rIns="68580" bIns="34290" numCol="1" anchor="t" anchorCtr="0" compatLnSpc="1">
              <a:prstTxWarp prst="textNoShape">
                <a:avLst/>
              </a:prstTxWarp>
            </a:bodyPr>
            <a:lstStyle/>
            <a:p>
              <a:endParaRPr lang="de-DE"/>
            </a:p>
          </p:txBody>
        </p:sp>
        <p:sp>
          <p:nvSpPr>
            <p:cNvPr id="49" name="Freeform 284">
              <a:extLst>
                <a:ext uri="{FF2B5EF4-FFF2-40B4-BE49-F238E27FC236}">
                  <a16:creationId xmlns:a16="http://schemas.microsoft.com/office/drawing/2014/main" id="{A404AB86-EA6C-39F3-4459-39EEE7E291DC}"/>
                </a:ext>
              </a:extLst>
            </p:cNvPr>
            <p:cNvSpPr>
              <a:spLocks/>
            </p:cNvSpPr>
            <p:nvPr/>
          </p:nvSpPr>
          <p:spPr bwMode="auto">
            <a:xfrm>
              <a:off x="1336675" y="1774825"/>
              <a:ext cx="46038" cy="69850"/>
            </a:xfrm>
            <a:custGeom>
              <a:avLst/>
              <a:gdLst>
                <a:gd name="T0" fmla="*/ 5 w 30"/>
                <a:gd name="T1" fmla="*/ 0 h 44"/>
                <a:gd name="T2" fmla="*/ 10 w 30"/>
                <a:gd name="T3" fmla="*/ 3 h 44"/>
                <a:gd name="T4" fmla="*/ 27 w 30"/>
                <a:gd name="T5" fmla="*/ 32 h 44"/>
                <a:gd name="T6" fmla="*/ 29 w 30"/>
                <a:gd name="T7" fmla="*/ 36 h 44"/>
                <a:gd name="T8" fmla="*/ 27 w 30"/>
                <a:gd name="T9" fmla="*/ 42 h 44"/>
                <a:gd name="T10" fmla="*/ 21 w 30"/>
                <a:gd name="T11" fmla="*/ 40 h 44"/>
                <a:gd name="T12" fmla="*/ 9 w 30"/>
                <a:gd name="T13" fmla="*/ 21 h 44"/>
                <a:gd name="T14" fmla="*/ 1 w 30"/>
                <a:gd name="T15" fmla="*/ 7 h 44"/>
                <a:gd name="T16" fmla="*/ 5 w 30"/>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4">
                  <a:moveTo>
                    <a:pt x="5" y="0"/>
                  </a:moveTo>
                  <a:cubicBezTo>
                    <a:pt x="7" y="0"/>
                    <a:pt x="9" y="1"/>
                    <a:pt x="10" y="3"/>
                  </a:cubicBezTo>
                  <a:cubicBezTo>
                    <a:pt x="15" y="13"/>
                    <a:pt x="21" y="23"/>
                    <a:pt x="27" y="32"/>
                  </a:cubicBezTo>
                  <a:cubicBezTo>
                    <a:pt x="27" y="34"/>
                    <a:pt x="28" y="35"/>
                    <a:pt x="29" y="36"/>
                  </a:cubicBezTo>
                  <a:cubicBezTo>
                    <a:pt x="30" y="39"/>
                    <a:pt x="29" y="41"/>
                    <a:pt x="27" y="42"/>
                  </a:cubicBezTo>
                  <a:cubicBezTo>
                    <a:pt x="25" y="44"/>
                    <a:pt x="22" y="43"/>
                    <a:pt x="21" y="40"/>
                  </a:cubicBezTo>
                  <a:cubicBezTo>
                    <a:pt x="17" y="34"/>
                    <a:pt x="13" y="27"/>
                    <a:pt x="9" y="21"/>
                  </a:cubicBezTo>
                  <a:cubicBezTo>
                    <a:pt x="7" y="16"/>
                    <a:pt x="4" y="12"/>
                    <a:pt x="1" y="7"/>
                  </a:cubicBezTo>
                  <a:cubicBezTo>
                    <a:pt x="0" y="4"/>
                    <a:pt x="2" y="0"/>
                    <a:pt x="5" y="0"/>
                  </a:cubicBezTo>
                  <a:close/>
                </a:path>
              </a:pathLst>
            </a:custGeom>
            <a:grpFill/>
            <a:ln>
              <a:noFill/>
            </a:ln>
          </p:spPr>
          <p:txBody>
            <a:bodyPr vert="horz" wrap="square" lIns="68580" tIns="34290" rIns="68580" bIns="34290" numCol="1" anchor="t" anchorCtr="0" compatLnSpc="1">
              <a:prstTxWarp prst="textNoShape">
                <a:avLst/>
              </a:prstTxWarp>
            </a:bodyPr>
            <a:lstStyle/>
            <a:p>
              <a:endParaRPr lang="de-DE"/>
            </a:p>
          </p:txBody>
        </p:sp>
        <p:sp>
          <p:nvSpPr>
            <p:cNvPr id="50" name="Freeform 285">
              <a:extLst>
                <a:ext uri="{FF2B5EF4-FFF2-40B4-BE49-F238E27FC236}">
                  <a16:creationId xmlns:a16="http://schemas.microsoft.com/office/drawing/2014/main" id="{23AA6E32-61B7-0BFE-28A1-DA8C3D066124}"/>
                </a:ext>
              </a:extLst>
            </p:cNvPr>
            <p:cNvSpPr>
              <a:spLocks/>
            </p:cNvSpPr>
            <p:nvPr/>
          </p:nvSpPr>
          <p:spPr bwMode="auto">
            <a:xfrm>
              <a:off x="1536700" y="1841500"/>
              <a:ext cx="69850" cy="44450"/>
            </a:xfrm>
            <a:custGeom>
              <a:avLst/>
              <a:gdLst>
                <a:gd name="T0" fmla="*/ 5 w 44"/>
                <a:gd name="T1" fmla="*/ 29 h 29"/>
                <a:gd name="T2" fmla="*/ 0 w 44"/>
                <a:gd name="T3" fmla="*/ 26 h 29"/>
                <a:gd name="T4" fmla="*/ 2 w 44"/>
                <a:gd name="T5" fmla="*/ 21 h 29"/>
                <a:gd name="T6" fmla="*/ 9 w 44"/>
                <a:gd name="T7" fmla="*/ 17 h 29"/>
                <a:gd name="T8" fmla="*/ 35 w 44"/>
                <a:gd name="T9" fmla="*/ 2 h 29"/>
                <a:gd name="T10" fmla="*/ 37 w 44"/>
                <a:gd name="T11" fmla="*/ 1 h 29"/>
                <a:gd name="T12" fmla="*/ 42 w 44"/>
                <a:gd name="T13" fmla="*/ 3 h 29"/>
                <a:gd name="T14" fmla="*/ 41 w 44"/>
                <a:gd name="T15" fmla="*/ 9 h 29"/>
                <a:gd name="T16" fmla="*/ 32 w 44"/>
                <a:gd name="T17" fmla="*/ 14 h 29"/>
                <a:gd name="T18" fmla="*/ 8 w 44"/>
                <a:gd name="T19" fmla="*/ 28 h 29"/>
                <a:gd name="T20" fmla="*/ 5 w 44"/>
                <a:gd name="T21"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29">
                  <a:moveTo>
                    <a:pt x="5" y="29"/>
                  </a:moveTo>
                  <a:cubicBezTo>
                    <a:pt x="2" y="29"/>
                    <a:pt x="1" y="28"/>
                    <a:pt x="0" y="26"/>
                  </a:cubicBezTo>
                  <a:cubicBezTo>
                    <a:pt x="0" y="24"/>
                    <a:pt x="0" y="22"/>
                    <a:pt x="2" y="21"/>
                  </a:cubicBezTo>
                  <a:cubicBezTo>
                    <a:pt x="4" y="19"/>
                    <a:pt x="7" y="18"/>
                    <a:pt x="9" y="17"/>
                  </a:cubicBezTo>
                  <a:cubicBezTo>
                    <a:pt x="17" y="12"/>
                    <a:pt x="26" y="7"/>
                    <a:pt x="35" y="2"/>
                  </a:cubicBezTo>
                  <a:cubicBezTo>
                    <a:pt x="35" y="2"/>
                    <a:pt x="36" y="1"/>
                    <a:pt x="37" y="1"/>
                  </a:cubicBezTo>
                  <a:cubicBezTo>
                    <a:pt x="39" y="0"/>
                    <a:pt x="41" y="1"/>
                    <a:pt x="42" y="3"/>
                  </a:cubicBezTo>
                  <a:cubicBezTo>
                    <a:pt x="44" y="5"/>
                    <a:pt x="43" y="7"/>
                    <a:pt x="41" y="9"/>
                  </a:cubicBezTo>
                  <a:cubicBezTo>
                    <a:pt x="38" y="10"/>
                    <a:pt x="35" y="12"/>
                    <a:pt x="32" y="14"/>
                  </a:cubicBezTo>
                  <a:cubicBezTo>
                    <a:pt x="24" y="18"/>
                    <a:pt x="16" y="23"/>
                    <a:pt x="8" y="28"/>
                  </a:cubicBezTo>
                  <a:cubicBezTo>
                    <a:pt x="7" y="28"/>
                    <a:pt x="6" y="29"/>
                    <a:pt x="5" y="29"/>
                  </a:cubicBezTo>
                  <a:close/>
                </a:path>
              </a:pathLst>
            </a:custGeom>
            <a:grpFill/>
            <a:ln>
              <a:noFill/>
            </a:ln>
          </p:spPr>
          <p:txBody>
            <a:bodyPr vert="horz" wrap="square" lIns="68580" tIns="34290" rIns="68580" bIns="3429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3318192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9DE7A-A44E-AC48-844C-6194796D1865}"/>
              </a:ext>
            </a:extLst>
          </p:cNvPr>
          <p:cNvSpPr>
            <a:spLocks noGrp="1"/>
          </p:cNvSpPr>
          <p:nvPr>
            <p:ph type="title"/>
          </p:nvPr>
        </p:nvSpPr>
        <p:spPr/>
        <p:txBody>
          <a:bodyPr>
            <a:normAutofit/>
          </a:bodyPr>
          <a:lstStyle/>
          <a:p>
            <a:r>
              <a:rPr lang="de-DE"/>
              <a:t>Indirekter Vergleich unter Kaliumbindern</a:t>
            </a:r>
          </a:p>
        </p:txBody>
      </p:sp>
      <p:sp>
        <p:nvSpPr>
          <p:cNvPr id="3" name="Inhaltsplatzhalter 2">
            <a:extLst>
              <a:ext uri="{FF2B5EF4-FFF2-40B4-BE49-F238E27FC236}">
                <a16:creationId xmlns:a16="http://schemas.microsoft.com/office/drawing/2014/main" id="{B1030FCD-66ED-4B3A-8B1B-4E82347D4BC1}"/>
              </a:ext>
            </a:extLst>
          </p:cNvPr>
          <p:cNvSpPr>
            <a:spLocks noGrp="1"/>
          </p:cNvSpPr>
          <p:nvPr>
            <p:ph sz="quarter" idx="10"/>
          </p:nvPr>
        </p:nvSpPr>
        <p:spPr>
          <a:xfrm>
            <a:off x="621324" y="6412071"/>
            <a:ext cx="11221200" cy="432643"/>
          </a:xfrm>
        </p:spPr>
        <p:txBody>
          <a:bodyPr/>
          <a:lstStyle/>
          <a:p>
            <a:r>
              <a:rPr lang="de-DE" dirty="0"/>
              <a:t>Modifiziert nach: 1. Fachinformation </a:t>
            </a:r>
            <a:r>
              <a:rPr lang="de-DE" dirty="0" err="1"/>
              <a:t>Lokelma</a:t>
            </a:r>
            <a:r>
              <a:rPr lang="de-DE" baseline="30000" dirty="0"/>
              <a:t>®</a:t>
            </a:r>
            <a:r>
              <a:rPr lang="de-DE" dirty="0"/>
              <a:t>. Stand Februar 2023; 2. Fachinformation </a:t>
            </a:r>
            <a:r>
              <a:rPr lang="de-DE" dirty="0" err="1"/>
              <a:t>Veltassa</a:t>
            </a:r>
            <a:r>
              <a:rPr lang="de-DE" baseline="30000" dirty="0"/>
              <a:t>®</a:t>
            </a:r>
            <a:r>
              <a:rPr lang="de-DE" dirty="0"/>
              <a:t>. Stand Oktober 2022; 3. Fachinformation </a:t>
            </a:r>
            <a:r>
              <a:rPr lang="de-DE" dirty="0" err="1"/>
              <a:t>Resonium</a:t>
            </a:r>
            <a:r>
              <a:rPr lang="de-DE" dirty="0"/>
              <a:t> A</a:t>
            </a:r>
            <a:r>
              <a:rPr lang="de-DE" baseline="30000" dirty="0"/>
              <a:t>®</a:t>
            </a:r>
            <a:r>
              <a:rPr lang="de-DE" dirty="0"/>
              <a:t>. Stand Juli 2021; 4. Fachinformation CPS-Pulver</a:t>
            </a:r>
            <a:r>
              <a:rPr lang="de-DE" baseline="30000" dirty="0"/>
              <a:t>®</a:t>
            </a:r>
            <a:r>
              <a:rPr lang="de-DE" dirty="0"/>
              <a:t>. Stand August 2021; 5. </a:t>
            </a:r>
            <a:r>
              <a:rPr lang="de-DE" sz="900" dirty="0"/>
              <a:t>Zieschang S. Arzneiverordnung in der Praxis 2018; 46: 59-64</a:t>
            </a:r>
            <a:r>
              <a:rPr lang="de-DE" dirty="0"/>
              <a:t>.</a:t>
            </a:r>
          </a:p>
        </p:txBody>
      </p:sp>
      <p:sp>
        <p:nvSpPr>
          <p:cNvPr id="6" name="Inhaltsplatzhalter 5">
            <a:extLst>
              <a:ext uri="{FF2B5EF4-FFF2-40B4-BE49-F238E27FC236}">
                <a16:creationId xmlns:a16="http://schemas.microsoft.com/office/drawing/2014/main" id="{67D4EA72-6DF2-4CDB-9CC6-8586082629A1}"/>
              </a:ext>
            </a:extLst>
          </p:cNvPr>
          <p:cNvSpPr>
            <a:spLocks noGrp="1"/>
          </p:cNvSpPr>
          <p:nvPr>
            <p:ph sz="quarter" idx="11"/>
          </p:nvPr>
        </p:nvSpPr>
        <p:spPr>
          <a:xfrm>
            <a:off x="621324" y="6061099"/>
            <a:ext cx="11221200" cy="523122"/>
          </a:xfrm>
        </p:spPr>
        <p:txBody>
          <a:bodyPr/>
          <a:lstStyle/>
          <a:p>
            <a:r>
              <a:rPr lang="de-DE" dirty="0"/>
              <a:t>*Ausnahme: Einnahmeintervall von ± 2 h bei Arzneimitteln, die eine pH-Wert-abhängige Bioverfügbarkeit aufweisen; das sind: Azol-Antimykotika (</a:t>
            </a:r>
            <a:r>
              <a:rPr lang="de-DE" dirty="0" err="1"/>
              <a:t>Ketoconazol</a:t>
            </a:r>
            <a:r>
              <a:rPr lang="de-DE" dirty="0"/>
              <a:t>, </a:t>
            </a:r>
            <a:r>
              <a:rPr lang="de-DE" dirty="0" err="1"/>
              <a:t>Itraconazol</a:t>
            </a:r>
            <a:r>
              <a:rPr lang="de-DE" dirty="0"/>
              <a:t> und </a:t>
            </a:r>
            <a:r>
              <a:rPr lang="de-DE" dirty="0" err="1"/>
              <a:t>Posaconazol</a:t>
            </a:r>
            <a:r>
              <a:rPr lang="de-DE" dirty="0"/>
              <a:t>), Arzneimittel gegen HIV (</a:t>
            </a:r>
            <a:r>
              <a:rPr lang="de-DE" dirty="0" err="1"/>
              <a:t>Atazanavir</a:t>
            </a:r>
            <a:r>
              <a:rPr lang="de-DE" dirty="0"/>
              <a:t>, </a:t>
            </a:r>
            <a:r>
              <a:rPr lang="de-DE" dirty="0" err="1"/>
              <a:t>Nelfinavir</a:t>
            </a:r>
            <a:r>
              <a:rPr lang="de-DE" dirty="0"/>
              <a:t>, </a:t>
            </a:r>
            <a:r>
              <a:rPr lang="de-DE" dirty="0" err="1"/>
              <a:t>Indinavir</a:t>
            </a:r>
            <a:r>
              <a:rPr lang="de-DE" dirty="0"/>
              <a:t>, Ritonavir, </a:t>
            </a:r>
            <a:r>
              <a:rPr lang="de-DE" dirty="0" err="1"/>
              <a:t>Saquinavir</a:t>
            </a:r>
            <a:r>
              <a:rPr lang="de-DE" dirty="0"/>
              <a:t>, </a:t>
            </a:r>
            <a:r>
              <a:rPr lang="de-DE" dirty="0" err="1"/>
              <a:t>Raltegravir</a:t>
            </a:r>
            <a:r>
              <a:rPr lang="de-DE" dirty="0"/>
              <a:t>, </a:t>
            </a:r>
            <a:r>
              <a:rPr lang="de-DE" dirty="0" err="1"/>
              <a:t>Ledipasvir</a:t>
            </a:r>
            <a:r>
              <a:rPr lang="de-DE" dirty="0"/>
              <a:t> und </a:t>
            </a:r>
            <a:r>
              <a:rPr lang="de-DE" dirty="0" err="1"/>
              <a:t>Rilpivirin</a:t>
            </a:r>
            <a:r>
              <a:rPr lang="de-DE" dirty="0"/>
              <a:t>), Tyrosinkinase-Inhibitoren (</a:t>
            </a:r>
            <a:r>
              <a:rPr lang="de-DE" dirty="0" err="1"/>
              <a:t>Erlotinib</a:t>
            </a:r>
            <a:r>
              <a:rPr lang="de-DE" dirty="0"/>
              <a:t>, </a:t>
            </a:r>
            <a:r>
              <a:rPr lang="de-DE" dirty="0" err="1"/>
              <a:t>Dasatinib</a:t>
            </a:r>
            <a:r>
              <a:rPr lang="de-DE" dirty="0"/>
              <a:t> und </a:t>
            </a:r>
            <a:r>
              <a:rPr lang="de-DE" dirty="0" err="1"/>
              <a:t>Nilotinib</a:t>
            </a:r>
            <a:r>
              <a:rPr lang="de-DE" dirty="0"/>
              <a:t>). Ein Einnahmeintervall von ± 2 h gilt auch bei Einnahme von Tacrolimus. </a:t>
            </a:r>
            <a:r>
              <a:rPr lang="de-DE" baseline="30000" dirty="0"/>
              <a:t>†</a:t>
            </a:r>
            <a:r>
              <a:rPr lang="de-DE" dirty="0"/>
              <a:t>Falls eine </a:t>
            </a:r>
            <a:r>
              <a:rPr lang="de-DE" dirty="0" err="1"/>
              <a:t>Normokaliämie</a:t>
            </a:r>
            <a:r>
              <a:rPr lang="de-DE" dirty="0"/>
              <a:t> nach 72 Behandlungsstunden nicht erreicht wurde, sollten andere Behandlungsansätze in Betracht gezogen werden. </a:t>
            </a:r>
            <a:r>
              <a:rPr lang="de-DE" baseline="30000" dirty="0"/>
              <a:t>#</a:t>
            </a:r>
            <a:r>
              <a:rPr lang="de-DE" dirty="0"/>
              <a:t>Mit Ausnahme von </a:t>
            </a:r>
            <a:r>
              <a:rPr lang="de-DE" dirty="0" err="1"/>
              <a:t>Amlodipin</a:t>
            </a:r>
            <a:r>
              <a:rPr lang="de-DE" dirty="0"/>
              <a:t>, </a:t>
            </a:r>
            <a:r>
              <a:rPr lang="de-DE" dirty="0" err="1"/>
              <a:t>Cinacalcet</a:t>
            </a:r>
            <a:r>
              <a:rPr lang="de-DE" dirty="0"/>
              <a:t>, Clopidogrel, Furosemid, Lithium, Metoprolol, </a:t>
            </a:r>
            <a:r>
              <a:rPr lang="de-DE" dirty="0" err="1"/>
              <a:t>Trimethoprim</a:t>
            </a:r>
            <a:r>
              <a:rPr lang="de-DE" dirty="0"/>
              <a:t>, Verapamil und Warfarin.</a:t>
            </a:r>
            <a:r>
              <a:rPr lang="de-DE" baseline="30000" dirty="0"/>
              <a:t>2</a:t>
            </a:r>
            <a:r>
              <a:rPr lang="de-DE" dirty="0"/>
              <a:t> </a:t>
            </a:r>
          </a:p>
          <a:p>
            <a:r>
              <a:rPr lang="de-DE" dirty="0"/>
              <a:t>CPS, </a:t>
            </a:r>
            <a:r>
              <a:rPr lang="de-DE" dirty="0" err="1"/>
              <a:t>Calciumpolystyrolsulfonat</a:t>
            </a:r>
            <a:r>
              <a:rPr lang="de-DE" dirty="0"/>
              <a:t>; GI, gastrointestinal; SZC, </a:t>
            </a:r>
            <a:r>
              <a:rPr lang="de-DE" dirty="0" err="1"/>
              <a:t>Natriumzirconiumcyclosilicat</a:t>
            </a:r>
            <a:r>
              <a:rPr lang="de-DE" dirty="0"/>
              <a:t>.</a:t>
            </a:r>
          </a:p>
        </p:txBody>
      </p:sp>
      <p:graphicFrame>
        <p:nvGraphicFramePr>
          <p:cNvPr id="21" name="Table 9">
            <a:extLst>
              <a:ext uri="{FF2B5EF4-FFF2-40B4-BE49-F238E27FC236}">
                <a16:creationId xmlns:a16="http://schemas.microsoft.com/office/drawing/2014/main" id="{68ECA81C-B3C6-8A44-92ED-22B6F4CAF573}"/>
              </a:ext>
            </a:extLst>
          </p:cNvPr>
          <p:cNvGraphicFramePr>
            <a:graphicFrameLocks noGrp="1"/>
          </p:cNvGraphicFramePr>
          <p:nvPr/>
        </p:nvGraphicFramePr>
        <p:xfrm>
          <a:off x="624475" y="891267"/>
          <a:ext cx="11304000" cy="5199712"/>
        </p:xfrm>
        <a:graphic>
          <a:graphicData uri="http://schemas.openxmlformats.org/drawingml/2006/table">
            <a:tbl>
              <a:tblPr firstRow="1" bandRow="1">
                <a:tableStyleId>{B301B821-A1FF-4177-AEE7-76D212191A09}</a:tableStyleId>
              </a:tblPr>
              <a:tblGrid>
                <a:gridCol w="1872000">
                  <a:extLst>
                    <a:ext uri="{9D8B030D-6E8A-4147-A177-3AD203B41FA5}">
                      <a16:colId xmlns:a16="http://schemas.microsoft.com/office/drawing/2014/main" val="20000"/>
                    </a:ext>
                  </a:extLst>
                </a:gridCol>
                <a:gridCol w="3096000">
                  <a:extLst>
                    <a:ext uri="{9D8B030D-6E8A-4147-A177-3AD203B41FA5}">
                      <a16:colId xmlns:a16="http://schemas.microsoft.com/office/drawing/2014/main" val="3619390803"/>
                    </a:ext>
                  </a:extLst>
                </a:gridCol>
                <a:gridCol w="3312000">
                  <a:extLst>
                    <a:ext uri="{9D8B030D-6E8A-4147-A177-3AD203B41FA5}">
                      <a16:colId xmlns:a16="http://schemas.microsoft.com/office/drawing/2014/main" val="4123729642"/>
                    </a:ext>
                  </a:extLst>
                </a:gridCol>
                <a:gridCol w="3024000">
                  <a:extLst>
                    <a:ext uri="{9D8B030D-6E8A-4147-A177-3AD203B41FA5}">
                      <a16:colId xmlns:a16="http://schemas.microsoft.com/office/drawing/2014/main" val="846103102"/>
                    </a:ext>
                  </a:extLst>
                </a:gridCol>
              </a:tblGrid>
              <a:tr h="227017">
                <a:tc>
                  <a:txBody>
                    <a:bodyPr/>
                    <a:lstStyle/>
                    <a:p>
                      <a:endParaRPr lang="de-DE" sz="1100">
                        <a:solidFill>
                          <a:schemeClr val="bg1"/>
                        </a:solidFill>
                        <a:latin typeface="Candara" panose="020E0502030303020204" pitchFamily="34" charset="0"/>
                      </a:endParaRPr>
                    </a:p>
                  </a:txBody>
                  <a:tcPr marL="45720" marR="36000" marT="22860" marB="27432" anchor="b">
                    <a:solidFill>
                      <a:schemeClr val="accent1">
                        <a:lumMod val="75000"/>
                      </a:schemeClr>
                    </a:solidFill>
                  </a:tcPr>
                </a:tc>
                <a:tc>
                  <a:txBody>
                    <a:bodyPr/>
                    <a:lstStyle/>
                    <a:p>
                      <a:pPr algn="ctr"/>
                      <a:r>
                        <a:rPr lang="de-DE" sz="1100" b="1" baseline="0">
                          <a:solidFill>
                            <a:schemeClr val="bg1"/>
                          </a:solidFill>
                          <a:latin typeface="Candara" panose="020E0502030303020204" pitchFamily="34" charset="0"/>
                        </a:rPr>
                        <a:t>SZC (</a:t>
                      </a:r>
                      <a:r>
                        <a:rPr lang="de-DE" sz="1100" b="1" baseline="0" err="1">
                          <a:solidFill>
                            <a:schemeClr val="bg1"/>
                          </a:solidFill>
                          <a:latin typeface="Candara" panose="020E0502030303020204" pitchFamily="34" charset="0"/>
                        </a:rPr>
                        <a:t>Lokelma</a:t>
                      </a:r>
                      <a:r>
                        <a:rPr lang="de-DE" sz="1100" b="1" baseline="30000">
                          <a:solidFill>
                            <a:schemeClr val="bg1"/>
                          </a:solidFill>
                          <a:latin typeface="Candara" panose="020E0502030303020204" pitchFamily="34" charset="0"/>
                        </a:rPr>
                        <a:t>®</a:t>
                      </a:r>
                      <a:r>
                        <a:rPr lang="de-DE" sz="1100" b="1" baseline="0">
                          <a:solidFill>
                            <a:schemeClr val="bg1"/>
                          </a:solidFill>
                          <a:latin typeface="Candara" panose="020E0502030303020204" pitchFamily="34" charset="0"/>
                        </a:rPr>
                        <a:t>)</a:t>
                      </a:r>
                      <a:r>
                        <a:rPr lang="de-DE" sz="1100" b="1" baseline="30000">
                          <a:solidFill>
                            <a:schemeClr val="bg1"/>
                          </a:solidFill>
                          <a:latin typeface="Candara" panose="020E0502030303020204" pitchFamily="34" charset="0"/>
                        </a:rPr>
                        <a:t>1</a:t>
                      </a:r>
                    </a:p>
                  </a:txBody>
                  <a:tcPr marL="45720" marR="36000" marT="22860" marB="27432" anchor="ctr"/>
                </a:tc>
                <a:tc>
                  <a:txBody>
                    <a:bodyPr/>
                    <a:lstStyle/>
                    <a:p>
                      <a:pPr algn="ctr"/>
                      <a:r>
                        <a:rPr lang="de-DE" sz="1100" b="1">
                          <a:solidFill>
                            <a:schemeClr val="bg1"/>
                          </a:solidFill>
                          <a:latin typeface="Candara" panose="020E0502030303020204" pitchFamily="34" charset="0"/>
                        </a:rPr>
                        <a:t>Patiromer (</a:t>
                      </a:r>
                      <a:r>
                        <a:rPr lang="de-DE" sz="1100" b="1" err="1">
                          <a:solidFill>
                            <a:schemeClr val="bg1"/>
                          </a:solidFill>
                          <a:latin typeface="Candara" panose="020E0502030303020204" pitchFamily="34" charset="0"/>
                        </a:rPr>
                        <a:t>Veltassa</a:t>
                      </a:r>
                      <a:r>
                        <a:rPr lang="de-DE" sz="1100" b="1" baseline="30000">
                          <a:solidFill>
                            <a:schemeClr val="bg1"/>
                          </a:solidFill>
                          <a:latin typeface="Candara" panose="020E0502030303020204" pitchFamily="34" charset="0"/>
                        </a:rPr>
                        <a:t>®</a:t>
                      </a:r>
                      <a:r>
                        <a:rPr lang="de-DE" sz="1100" b="1">
                          <a:solidFill>
                            <a:schemeClr val="bg1"/>
                          </a:solidFill>
                          <a:latin typeface="Candara" panose="020E0502030303020204" pitchFamily="34" charset="0"/>
                        </a:rPr>
                        <a:t>)</a:t>
                      </a:r>
                      <a:r>
                        <a:rPr lang="de-DE" sz="1100" b="1" baseline="30000">
                          <a:solidFill>
                            <a:schemeClr val="bg1"/>
                          </a:solidFill>
                          <a:latin typeface="Candara" panose="020E0502030303020204" pitchFamily="34" charset="0"/>
                        </a:rPr>
                        <a:t>2</a:t>
                      </a:r>
                    </a:p>
                  </a:txBody>
                  <a:tcPr marL="45720" marR="36000" marT="22860" marB="27432" anchor="ctr">
                    <a:solidFill>
                      <a:srgbClr val="6688A3"/>
                    </a:solidFill>
                  </a:tcPr>
                </a:tc>
                <a:tc>
                  <a:txBody>
                    <a:bodyPr/>
                    <a:lstStyle/>
                    <a:p>
                      <a:pPr algn="ctr"/>
                      <a:r>
                        <a:rPr lang="de-DE" sz="1100" b="1" err="1">
                          <a:solidFill>
                            <a:schemeClr val="bg1"/>
                          </a:solidFill>
                          <a:latin typeface="Candara" panose="020E0502030303020204" pitchFamily="34" charset="0"/>
                        </a:rPr>
                        <a:t>Polystyrolsulfonat</a:t>
                      </a:r>
                      <a:r>
                        <a:rPr lang="de-DE" sz="1100" b="1">
                          <a:solidFill>
                            <a:schemeClr val="bg1"/>
                          </a:solidFill>
                          <a:latin typeface="Candara" panose="020E0502030303020204" pitchFamily="34" charset="0"/>
                        </a:rPr>
                        <a:t> (</a:t>
                      </a:r>
                      <a:r>
                        <a:rPr lang="de-DE" sz="1100" b="1" err="1">
                          <a:solidFill>
                            <a:schemeClr val="bg1"/>
                          </a:solidFill>
                          <a:latin typeface="Candara" panose="020E0502030303020204" pitchFamily="34" charset="0"/>
                        </a:rPr>
                        <a:t>Resonium</a:t>
                      </a:r>
                      <a:r>
                        <a:rPr lang="de-DE" sz="1100" b="1">
                          <a:solidFill>
                            <a:schemeClr val="bg1"/>
                          </a:solidFill>
                          <a:latin typeface="Candara" panose="020E0502030303020204" pitchFamily="34" charset="0"/>
                        </a:rPr>
                        <a:t> A</a:t>
                      </a:r>
                      <a:r>
                        <a:rPr lang="de-DE" sz="1100" b="1" baseline="30000">
                          <a:solidFill>
                            <a:schemeClr val="bg1"/>
                          </a:solidFill>
                          <a:latin typeface="Candara" panose="020E0502030303020204" pitchFamily="34" charset="0"/>
                        </a:rPr>
                        <a:t>3</a:t>
                      </a:r>
                      <a:r>
                        <a:rPr lang="de-DE" sz="1100" b="1">
                          <a:solidFill>
                            <a:schemeClr val="bg1"/>
                          </a:solidFill>
                          <a:latin typeface="Candara" panose="020E0502030303020204" pitchFamily="34" charset="0"/>
                        </a:rPr>
                        <a:t>, CPS</a:t>
                      </a:r>
                      <a:r>
                        <a:rPr lang="de-DE" sz="1100" b="1" baseline="30000">
                          <a:solidFill>
                            <a:schemeClr val="bg1"/>
                          </a:solidFill>
                          <a:latin typeface="Candara" panose="020E0502030303020204" pitchFamily="34" charset="0"/>
                        </a:rPr>
                        <a:t>4</a:t>
                      </a:r>
                      <a:r>
                        <a:rPr lang="de-DE" sz="1100" b="1">
                          <a:solidFill>
                            <a:schemeClr val="bg1"/>
                          </a:solidFill>
                          <a:latin typeface="Candara" panose="020E0502030303020204" pitchFamily="34" charset="0"/>
                        </a:rPr>
                        <a:t>)</a:t>
                      </a:r>
                      <a:endParaRPr lang="de-DE" sz="1100" b="1" baseline="30000">
                        <a:solidFill>
                          <a:schemeClr val="bg1"/>
                        </a:solidFill>
                        <a:latin typeface="Candara" panose="020E0502030303020204" pitchFamily="34" charset="0"/>
                      </a:endParaRPr>
                    </a:p>
                  </a:txBody>
                  <a:tcPr marL="45720" marR="36000" marT="22860" marB="27432" anchor="ctr">
                    <a:solidFill>
                      <a:srgbClr val="99AFC1"/>
                    </a:solidFill>
                  </a:tcPr>
                </a:tc>
                <a:extLst>
                  <a:ext uri="{0D108BD9-81ED-4DB2-BD59-A6C34878D82A}">
                    <a16:rowId xmlns:a16="http://schemas.microsoft.com/office/drawing/2014/main" val="10002"/>
                  </a:ext>
                </a:extLst>
              </a:tr>
              <a:tr h="401645">
                <a:tc>
                  <a:txBody>
                    <a:bodyPr/>
                    <a:lstStyle/>
                    <a:p>
                      <a:pPr marL="360000" algn="l"/>
                      <a:r>
                        <a:rPr lang="de-DE" sz="1100" b="1">
                          <a:latin typeface="Candara" panose="020E0502030303020204" pitchFamily="34" charset="0"/>
                        </a:rPr>
                        <a:t>Anwendungsgebiet</a:t>
                      </a:r>
                    </a:p>
                  </a:txBody>
                  <a:tcPr marL="46800" marR="36000" marT="22860" marB="27432" anchor="ctr"/>
                </a:tc>
                <a:tc>
                  <a:txBody>
                    <a:bodyPr/>
                    <a:lstStyle/>
                    <a:p>
                      <a:pPr marL="315450" indent="-171450" algn="l">
                        <a:buFont typeface="Arial" panose="020B0604020202020204" pitchFamily="34" charset="0"/>
                        <a:buChar char="•"/>
                      </a:pPr>
                      <a:r>
                        <a:rPr lang="de-DE" sz="1100">
                          <a:latin typeface="Candara" panose="020E0502030303020204" pitchFamily="34" charset="0"/>
                        </a:rPr>
                        <a:t>Behandlung der (chronischen) Hyperkaliämie bei Erwachsenen</a:t>
                      </a:r>
                    </a:p>
                  </a:txBody>
                  <a:tcPr marL="45720" marR="36000" marT="22860" marB="27432" anchor="ctr"/>
                </a:tc>
                <a:tc>
                  <a:txBody>
                    <a:bodyPr/>
                    <a:lstStyle/>
                    <a:p>
                      <a:pPr marL="315450" indent="-171450" algn="l">
                        <a:buFont typeface="Arial" panose="020B0604020202020204" pitchFamily="34" charset="0"/>
                        <a:buChar char="•"/>
                      </a:pPr>
                      <a:r>
                        <a:rPr lang="de-DE" sz="1100">
                          <a:latin typeface="Candara" panose="020E0502030303020204" pitchFamily="34" charset="0"/>
                        </a:rPr>
                        <a:t>Behandlung der (chronischen) Hyperkaliämie bei Erwachsenen</a:t>
                      </a:r>
                    </a:p>
                  </a:txBody>
                  <a:tcPr marL="45720" marR="36000" marT="22860" marB="27432" anchor="ctr"/>
                </a:tc>
                <a:tc>
                  <a:txBody>
                    <a:bodyPr/>
                    <a:lstStyle/>
                    <a:p>
                      <a:pPr marL="315450" indent="-171450" algn="l">
                        <a:buFont typeface="Arial" panose="020B0604020202020204" pitchFamily="34" charset="0"/>
                        <a:buChar char="•"/>
                      </a:pPr>
                      <a:r>
                        <a:rPr lang="de-DE" sz="1100">
                          <a:latin typeface="Candara" panose="020E0502030303020204" pitchFamily="34" charset="0"/>
                        </a:rPr>
                        <a:t>Behandlung der Hyperkaliämie</a:t>
                      </a:r>
                    </a:p>
                  </a:txBody>
                  <a:tcPr marL="45720" marR="36000" marT="22860" marB="27432" anchor="ctr"/>
                </a:tc>
                <a:extLst>
                  <a:ext uri="{0D108BD9-81ED-4DB2-BD59-A6C34878D82A}">
                    <a16:rowId xmlns:a16="http://schemas.microsoft.com/office/drawing/2014/main" val="10003"/>
                  </a:ext>
                </a:extLst>
              </a:tr>
              <a:tr h="925529">
                <a:tc>
                  <a:txBody>
                    <a:bodyPr/>
                    <a:lstStyle/>
                    <a:p>
                      <a:pPr marL="360000" algn="l"/>
                      <a:r>
                        <a:rPr lang="de-DE" sz="1100" b="1">
                          <a:latin typeface="Candara" panose="020E0502030303020204" pitchFamily="34" charset="0"/>
                        </a:rPr>
                        <a:t>Darreichungsform</a:t>
                      </a:r>
                    </a:p>
                    <a:p>
                      <a:pPr marL="360000" algn="l"/>
                      <a:r>
                        <a:rPr lang="de-DE" sz="1100" b="1">
                          <a:latin typeface="Candara" panose="020E0502030303020204" pitchFamily="34" charset="0"/>
                        </a:rPr>
                        <a:t>und Anwendung</a:t>
                      </a:r>
                    </a:p>
                  </a:txBody>
                  <a:tcPr marL="46800" marR="36000" marT="22860" marB="27432" anchor="ctr"/>
                </a:tc>
                <a:tc>
                  <a:txBody>
                    <a:bodyPr/>
                    <a:lstStyle/>
                    <a:p>
                      <a:pPr marL="315450" indent="-171450" algn="l">
                        <a:buFont typeface="Arial" panose="020B0604020202020204" pitchFamily="34" charset="0"/>
                        <a:buChar char="•"/>
                      </a:pPr>
                      <a:r>
                        <a:rPr lang="de-DE" sz="1100">
                          <a:latin typeface="Candara" panose="020E0502030303020204" pitchFamily="34" charset="0"/>
                        </a:rPr>
                        <a:t>Pulver zur Herstellung einer Suspension zum Einnehmen (1 Dosis + 45 </a:t>
                      </a:r>
                      <a:r>
                        <a:rPr lang="de-DE" sz="1100" err="1">
                          <a:latin typeface="Candara" panose="020E0502030303020204" pitchFamily="34" charset="0"/>
                        </a:rPr>
                        <a:t>mL</a:t>
                      </a:r>
                      <a:r>
                        <a:rPr lang="de-DE" sz="1100">
                          <a:latin typeface="Candara" panose="020E0502030303020204" pitchFamily="34" charset="0"/>
                        </a:rPr>
                        <a:t> Wasser)</a:t>
                      </a:r>
                    </a:p>
                  </a:txBody>
                  <a:tcPr marL="45720" marR="36000" marT="22860" marB="27432" anchor="ctr"/>
                </a:tc>
                <a:tc>
                  <a:txBody>
                    <a:bodyPr/>
                    <a:lstStyle/>
                    <a:p>
                      <a:pPr marL="315450" indent="-171450" algn="l">
                        <a:buFont typeface="Arial" panose="020B0604020202020204" pitchFamily="34" charset="0"/>
                        <a:buChar char="•"/>
                      </a:pPr>
                      <a:r>
                        <a:rPr lang="de-DE" sz="1100">
                          <a:latin typeface="Candara" panose="020E0502030303020204" pitchFamily="34" charset="0"/>
                        </a:rPr>
                        <a:t>Pulver zur Herstellung einer Suspension zum Einnehmen</a:t>
                      </a:r>
                    </a:p>
                    <a:p>
                      <a:pPr marL="315450" indent="-171450" algn="l">
                        <a:buFont typeface="Arial" panose="020B0604020202020204" pitchFamily="34" charset="0"/>
                        <a:buChar char="•"/>
                      </a:pPr>
                      <a:r>
                        <a:rPr lang="de-DE" sz="1100">
                          <a:latin typeface="Candara" panose="020E0502030303020204" pitchFamily="34" charset="0"/>
                        </a:rPr>
                        <a:t>1 Dosis + 80 </a:t>
                      </a:r>
                      <a:r>
                        <a:rPr lang="de-DE" sz="1100" err="1">
                          <a:latin typeface="Candara" panose="020E0502030303020204" pitchFamily="34" charset="0"/>
                        </a:rPr>
                        <a:t>mL</a:t>
                      </a:r>
                      <a:r>
                        <a:rPr lang="de-DE" sz="1100">
                          <a:latin typeface="Candara" panose="020E0502030303020204" pitchFamily="34" charset="0"/>
                        </a:rPr>
                        <a:t> </a:t>
                      </a:r>
                      <a:r>
                        <a:rPr lang="de-DE" sz="1100" err="1">
                          <a:latin typeface="Candara" panose="020E0502030303020204" pitchFamily="34" charset="0"/>
                        </a:rPr>
                        <a:t>Flü</a:t>
                      </a:r>
                      <a:r>
                        <a:rPr lang="de-DE" sz="1100" noProof="0" err="1">
                          <a:latin typeface="Candara" panose="020E0502030303020204" pitchFamily="34" charset="0"/>
                        </a:rPr>
                        <a:t>ssigkeit</a:t>
                      </a:r>
                      <a:r>
                        <a:rPr lang="de-DE" sz="1100">
                          <a:latin typeface="Candara" panose="020E0502030303020204" pitchFamily="34" charset="0"/>
                        </a:rPr>
                        <a:t> (Wasser, verschiedene Säfte oder weiche Lebensmittel wie Joghurt, Milch, Apfelmus)</a:t>
                      </a:r>
                    </a:p>
                  </a:txBody>
                  <a:tcPr marL="45720" marR="36000" marT="22860" marB="27432" anchor="ctr"/>
                </a:tc>
                <a:tc>
                  <a:txBody>
                    <a:bodyPr/>
                    <a:lstStyle/>
                    <a:p>
                      <a:pPr marL="315450" indent="-171450" algn="l">
                        <a:buFont typeface="Arial" panose="020B0604020202020204" pitchFamily="34" charset="0"/>
                        <a:buChar char="•"/>
                      </a:pPr>
                      <a:r>
                        <a:rPr lang="de-DE" sz="1100">
                          <a:latin typeface="Candara" panose="020E0502030303020204" pitchFamily="34" charset="0"/>
                        </a:rPr>
                        <a:t>Pulver zur Herstellung einer Suspension zum Einnehmen / Rektalsuspension</a:t>
                      </a:r>
                    </a:p>
                    <a:p>
                      <a:pPr marL="315450" indent="-171450" algn="l">
                        <a:buFont typeface="Arial" panose="020B0604020202020204" pitchFamily="34" charset="0"/>
                        <a:buChar char="•"/>
                      </a:pPr>
                      <a:r>
                        <a:rPr lang="de-DE" sz="1100">
                          <a:latin typeface="Candara" panose="020E0502030303020204" pitchFamily="34" charset="0"/>
                        </a:rPr>
                        <a:t>1 Dosis + 100 </a:t>
                      </a:r>
                      <a:r>
                        <a:rPr lang="de-DE" sz="1100" err="1">
                          <a:latin typeface="Candara" panose="020E0502030303020204" pitchFamily="34" charset="0"/>
                        </a:rPr>
                        <a:t>mL</a:t>
                      </a:r>
                      <a:r>
                        <a:rPr lang="de-DE" sz="1100">
                          <a:latin typeface="Candara" panose="020E0502030303020204" pitchFamily="34" charset="0"/>
                        </a:rPr>
                        <a:t> Wasser</a:t>
                      </a:r>
                    </a:p>
                  </a:txBody>
                  <a:tcPr marL="45720" marR="36000" marT="22860" marB="27432" anchor="ctr"/>
                </a:tc>
                <a:extLst>
                  <a:ext uri="{0D108BD9-81ED-4DB2-BD59-A6C34878D82A}">
                    <a16:rowId xmlns:a16="http://schemas.microsoft.com/office/drawing/2014/main" val="10005"/>
                  </a:ext>
                </a:extLst>
              </a:tr>
              <a:tr h="750901">
                <a:tc>
                  <a:txBody>
                    <a:bodyPr/>
                    <a:lstStyle/>
                    <a:p>
                      <a:pPr marL="360000" marR="0" lvl="0" indent="0" algn="l" defTabSz="609570" rtl="0" eaLnBrk="1" fontAlgn="auto" latinLnBrk="0" hangingPunct="1">
                        <a:lnSpc>
                          <a:spcPct val="100000"/>
                        </a:lnSpc>
                        <a:spcBef>
                          <a:spcPts val="0"/>
                        </a:spcBef>
                        <a:spcAft>
                          <a:spcPts val="0"/>
                        </a:spcAft>
                        <a:buClrTx/>
                        <a:buSzTx/>
                        <a:buFontTx/>
                        <a:buNone/>
                        <a:tabLst/>
                        <a:defRPr/>
                      </a:pPr>
                      <a:r>
                        <a:rPr lang="de-DE" sz="1100" b="1" baseline="0">
                          <a:latin typeface="Candara" panose="020E0502030303020204" pitchFamily="34" charset="0"/>
                        </a:rPr>
                        <a:t>Zeitpunkt der Einnahme</a:t>
                      </a:r>
                    </a:p>
                  </a:txBody>
                  <a:tcPr marL="46800" marR="36000" marT="22860" marB="27432" anchor="ctr"/>
                </a:tc>
                <a:tc>
                  <a:txBody>
                    <a:bodyPr/>
                    <a:lstStyle/>
                    <a:p>
                      <a:pPr marL="315450" indent="-171450" algn="l">
                        <a:buFont typeface="Arial" panose="020B0604020202020204" pitchFamily="34" charset="0"/>
                        <a:buChar char="•"/>
                      </a:pPr>
                      <a:r>
                        <a:rPr lang="de-DE" sz="1100" kern="1200" baseline="0">
                          <a:solidFill>
                            <a:schemeClr val="accent1"/>
                          </a:solidFill>
                          <a:latin typeface="Candara" panose="020E0502030303020204" pitchFamily="34" charset="0"/>
                        </a:rPr>
                        <a:t>Unabhängig von Mahlzeiten</a:t>
                      </a:r>
                    </a:p>
                    <a:p>
                      <a:pPr marL="315450" indent="-171450" algn="l">
                        <a:buFont typeface="Arial" panose="020B0604020202020204" pitchFamily="34" charset="0"/>
                        <a:buChar char="•"/>
                      </a:pPr>
                      <a:r>
                        <a:rPr lang="de-DE" sz="1100" b="1" kern="1200" baseline="0">
                          <a:solidFill>
                            <a:schemeClr val="accent1"/>
                          </a:solidFill>
                          <a:latin typeface="Candara" panose="020E0502030303020204" pitchFamily="34" charset="0"/>
                        </a:rPr>
                        <a:t>Gleichzeitig, ohne zeitlichen Abstand zu den meisten anderen oral verabreichten Arzneimitteln*</a:t>
                      </a:r>
                    </a:p>
                  </a:txBody>
                  <a:tcPr marL="45720" marR="36000" marT="22860" marB="27432" anchor="ctr"/>
                </a:tc>
                <a:tc>
                  <a:txBody>
                    <a:bodyPr/>
                    <a:lstStyle/>
                    <a:p>
                      <a:pPr marL="315450" indent="-171450" algn="l">
                        <a:buFont typeface="Arial" panose="020B0604020202020204" pitchFamily="34" charset="0"/>
                        <a:buChar char="•"/>
                      </a:pPr>
                      <a:r>
                        <a:rPr lang="de-DE" sz="1100" kern="1200" baseline="0">
                          <a:solidFill>
                            <a:schemeClr val="dk1"/>
                          </a:solidFill>
                          <a:latin typeface="Candara" panose="020E0502030303020204" pitchFamily="34" charset="0"/>
                        </a:rPr>
                        <a:t>Zu oder unabhängig von Mahlzeiten</a:t>
                      </a:r>
                    </a:p>
                    <a:p>
                      <a:pPr marL="315450" indent="-171450" algn="l">
                        <a:buFont typeface="Arial" panose="020B0604020202020204" pitchFamily="34" charset="0"/>
                        <a:buChar char="•"/>
                      </a:pPr>
                      <a:r>
                        <a:rPr lang="de-DE" sz="1100" kern="1200" baseline="0">
                          <a:solidFill>
                            <a:schemeClr val="dk1"/>
                          </a:solidFill>
                          <a:latin typeface="Candara" panose="020E0502030303020204" pitchFamily="34" charset="0"/>
                        </a:rPr>
                        <a:t>Soll im Abstand von mindestens 3 h zu anderen oral verabreichten Arzneimitteln eingenommen werden</a:t>
                      </a:r>
                      <a:r>
                        <a:rPr lang="de-DE" sz="1100" kern="1200" baseline="30000">
                          <a:solidFill>
                            <a:schemeClr val="dk1"/>
                          </a:solidFill>
                          <a:latin typeface="Candara" panose="020E0502030303020204" pitchFamily="34" charset="0"/>
                        </a:rPr>
                        <a:t>#</a:t>
                      </a:r>
                      <a:endParaRPr lang="de-DE" sz="1100" kern="1200" baseline="0">
                        <a:solidFill>
                          <a:schemeClr val="dk1"/>
                        </a:solidFill>
                        <a:latin typeface="Candara" panose="020E0502030303020204" pitchFamily="34" charset="0"/>
                      </a:endParaRPr>
                    </a:p>
                  </a:txBody>
                  <a:tcPr marL="45720" marR="36000" marT="22860" marB="27432" anchor="ctr"/>
                </a:tc>
                <a:tc>
                  <a:txBody>
                    <a:bodyPr/>
                    <a:lstStyle/>
                    <a:p>
                      <a:pPr marL="315450" indent="-171450" algn="l">
                        <a:buFont typeface="Arial" panose="020B0604020202020204" pitchFamily="34" charset="0"/>
                        <a:buChar char="•"/>
                      </a:pPr>
                      <a:r>
                        <a:rPr lang="de-DE" sz="1100" kern="1200" baseline="0">
                          <a:solidFill>
                            <a:schemeClr val="dk1"/>
                          </a:solidFill>
                          <a:latin typeface="Candara" panose="020E0502030303020204" pitchFamily="34" charset="0"/>
                        </a:rPr>
                        <a:t>Muss im Abstand von mindestens 3 h zu anderen oral verabreichten Arzneimitteln eingenommen werden</a:t>
                      </a:r>
                    </a:p>
                  </a:txBody>
                  <a:tcPr marL="45720" marR="36000" marT="22860" marB="27432" anchor="ctr"/>
                </a:tc>
                <a:extLst>
                  <a:ext uri="{0D108BD9-81ED-4DB2-BD59-A6C34878D82A}">
                    <a16:rowId xmlns:a16="http://schemas.microsoft.com/office/drawing/2014/main" val="1618265310"/>
                  </a:ext>
                </a:extLst>
              </a:tr>
              <a:tr h="401645">
                <a:tc>
                  <a:txBody>
                    <a:bodyPr/>
                    <a:lstStyle/>
                    <a:p>
                      <a:pPr marL="360000" marR="0" lvl="0" indent="0" algn="l" defTabSz="609570" rtl="0" eaLnBrk="1" fontAlgn="auto" latinLnBrk="0" hangingPunct="1">
                        <a:lnSpc>
                          <a:spcPct val="100000"/>
                        </a:lnSpc>
                        <a:spcBef>
                          <a:spcPts val="0"/>
                        </a:spcBef>
                        <a:spcAft>
                          <a:spcPts val="0"/>
                        </a:spcAft>
                        <a:buClrTx/>
                        <a:buSzTx/>
                        <a:buFontTx/>
                        <a:buNone/>
                        <a:tabLst/>
                        <a:defRPr/>
                      </a:pPr>
                      <a:r>
                        <a:rPr lang="de-DE" sz="1100" b="1" baseline="0">
                          <a:latin typeface="Candara" panose="020E0502030303020204" pitchFamily="34" charset="0"/>
                        </a:rPr>
                        <a:t>Wirkung</a:t>
                      </a:r>
                    </a:p>
                  </a:txBody>
                  <a:tcPr marL="45720" marR="36000" marT="22860" marB="27432" anchor="ctr"/>
                </a:tc>
                <a:tc>
                  <a:txBody>
                    <a:bodyPr/>
                    <a:lstStyle/>
                    <a:p>
                      <a:pPr marL="315450" indent="-171450" algn="l">
                        <a:buFont typeface="Arial" panose="020B0604020202020204" pitchFamily="34" charset="0"/>
                        <a:buChar char="•"/>
                      </a:pPr>
                      <a:r>
                        <a:rPr lang="de-DE" sz="1100">
                          <a:latin typeface="Candara" panose="020E0502030303020204" pitchFamily="34" charset="0"/>
                        </a:rPr>
                        <a:t>Bindet K</a:t>
                      </a:r>
                      <a:r>
                        <a:rPr lang="de-DE" sz="1100" baseline="30000">
                          <a:latin typeface="Candara" panose="020E0502030303020204" pitchFamily="34" charset="0"/>
                        </a:rPr>
                        <a:t>+</a:t>
                      </a:r>
                      <a:r>
                        <a:rPr lang="de-DE" sz="1100">
                          <a:latin typeface="Candara" panose="020E0502030303020204" pitchFamily="34" charset="0"/>
                        </a:rPr>
                        <a:t> im GI-Trakt im Austausch gegen Na</a:t>
                      </a:r>
                      <a:r>
                        <a:rPr lang="de-DE" sz="1100" baseline="30000">
                          <a:latin typeface="Candara" panose="020E0502030303020204" pitchFamily="34" charset="0"/>
                        </a:rPr>
                        <a:t>+</a:t>
                      </a:r>
                      <a:r>
                        <a:rPr lang="de-DE" sz="1100">
                          <a:latin typeface="Candara" panose="020E0502030303020204" pitchFamily="34" charset="0"/>
                        </a:rPr>
                        <a:t> und H</a:t>
                      </a:r>
                      <a:r>
                        <a:rPr lang="de-DE" sz="1100" baseline="30000">
                          <a:latin typeface="Candara" panose="020E0502030303020204" pitchFamily="34" charset="0"/>
                        </a:rPr>
                        <a:t>+</a:t>
                      </a:r>
                    </a:p>
                  </a:txBody>
                  <a:tcPr marL="45720" marR="36000" marT="22860" marB="27432" anchor="ctr"/>
                </a:tc>
                <a:tc>
                  <a:txBody>
                    <a:bodyPr/>
                    <a:lstStyle/>
                    <a:p>
                      <a:pPr marL="315450" indent="-171450" algn="l">
                        <a:buFont typeface="Arial" panose="020B0604020202020204" pitchFamily="34" charset="0"/>
                        <a:buChar char="•"/>
                      </a:pPr>
                      <a:r>
                        <a:rPr lang="de-DE" sz="1100">
                          <a:latin typeface="Candara" panose="020E0502030303020204" pitchFamily="34" charset="0"/>
                        </a:rPr>
                        <a:t>Bindet K</a:t>
                      </a:r>
                      <a:r>
                        <a:rPr lang="de-DE" sz="1100" baseline="30000">
                          <a:latin typeface="Candara" panose="020E0502030303020204" pitchFamily="34" charset="0"/>
                        </a:rPr>
                        <a:t>+</a:t>
                      </a:r>
                      <a:r>
                        <a:rPr lang="de-DE" sz="1100">
                          <a:latin typeface="Candara" panose="020E0502030303020204" pitchFamily="34" charset="0"/>
                        </a:rPr>
                        <a:t> im GI-Trakt (v.a. Kolon) im Austausch gegen Ca</a:t>
                      </a:r>
                      <a:r>
                        <a:rPr lang="de-DE" sz="1100" baseline="30000">
                          <a:latin typeface="Candara" panose="020E0502030303020204" pitchFamily="34" charset="0"/>
                        </a:rPr>
                        <a:t>2+</a:t>
                      </a:r>
                    </a:p>
                  </a:txBody>
                  <a:tcPr marL="45720" marR="36000" marT="22860" marB="27432" anchor="ctr"/>
                </a:tc>
                <a:tc>
                  <a:txBody>
                    <a:bodyPr/>
                    <a:lstStyle/>
                    <a:p>
                      <a:pPr marL="315450" indent="-171450" algn="l">
                        <a:buFont typeface="Arial" panose="020B0604020202020204" pitchFamily="34" charset="0"/>
                        <a:buChar char="•"/>
                      </a:pPr>
                      <a:r>
                        <a:rPr lang="de-DE" sz="1100">
                          <a:latin typeface="Candara" panose="020E0502030303020204" pitchFamily="34" charset="0"/>
                        </a:rPr>
                        <a:t>Bindet K</a:t>
                      </a:r>
                      <a:r>
                        <a:rPr lang="de-DE" sz="1100" baseline="30000">
                          <a:latin typeface="Candara" panose="020E0502030303020204" pitchFamily="34" charset="0"/>
                        </a:rPr>
                        <a:t>+</a:t>
                      </a:r>
                      <a:r>
                        <a:rPr lang="de-DE" sz="1100">
                          <a:latin typeface="Candara" panose="020E0502030303020204" pitchFamily="34" charset="0"/>
                        </a:rPr>
                        <a:t> im GI-Trakt (v. a. Kolon) im Austausch gegen Na</a:t>
                      </a:r>
                      <a:r>
                        <a:rPr lang="de-DE" sz="1100" baseline="30000">
                          <a:latin typeface="Candara" panose="020E0502030303020204" pitchFamily="34" charset="0"/>
                        </a:rPr>
                        <a:t>+, 3</a:t>
                      </a:r>
                      <a:r>
                        <a:rPr lang="de-DE" sz="1100" baseline="0">
                          <a:latin typeface="Candara" panose="020E0502030303020204" pitchFamily="34" charset="0"/>
                        </a:rPr>
                        <a:t> </a:t>
                      </a:r>
                      <a:r>
                        <a:rPr lang="de-DE" sz="1100">
                          <a:latin typeface="Candara" panose="020E0502030303020204" pitchFamily="34" charset="0"/>
                        </a:rPr>
                        <a:t>bzw. Ca</a:t>
                      </a:r>
                      <a:r>
                        <a:rPr lang="de-DE" sz="1100" baseline="30000">
                          <a:latin typeface="Candara" panose="020E0502030303020204" pitchFamily="34" charset="0"/>
                        </a:rPr>
                        <a:t>2+, 4</a:t>
                      </a:r>
                    </a:p>
                  </a:txBody>
                  <a:tcPr marL="45720" marR="36000" marT="22860" marB="27432" anchor="ctr"/>
                </a:tc>
                <a:extLst>
                  <a:ext uri="{0D108BD9-81ED-4DB2-BD59-A6C34878D82A}">
                    <a16:rowId xmlns:a16="http://schemas.microsoft.com/office/drawing/2014/main" val="1461926233"/>
                  </a:ext>
                </a:extLst>
              </a:tr>
              <a:tr h="227017">
                <a:tc>
                  <a:txBody>
                    <a:bodyPr/>
                    <a:lstStyle/>
                    <a:p>
                      <a:pPr marL="360000" algn="l"/>
                      <a:r>
                        <a:rPr lang="de-DE" sz="1100" b="1" baseline="0">
                          <a:latin typeface="Candara" panose="020E0502030303020204" pitchFamily="34" charset="0"/>
                        </a:rPr>
                        <a:t>Wirkeintritt</a:t>
                      </a:r>
                    </a:p>
                  </a:txBody>
                  <a:tcPr marL="45720" marR="36000" marT="22860" marB="27432" anchor="ctr"/>
                </a:tc>
                <a:tc>
                  <a:txBody>
                    <a:bodyPr/>
                    <a:lstStyle/>
                    <a:p>
                      <a:pPr marL="315450" marR="0" lvl="0" indent="-171450" algn="l" defTabSz="6095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100" b="1">
                          <a:solidFill>
                            <a:schemeClr val="accent1"/>
                          </a:solidFill>
                          <a:latin typeface="Candara" panose="020E0502030303020204" pitchFamily="34" charset="0"/>
                        </a:rPr>
                        <a:t>Nach 1 Stunde</a:t>
                      </a:r>
                    </a:p>
                  </a:txBody>
                  <a:tcPr marL="45720" marR="36000" marT="22860" marB="27432" anchor="ctr"/>
                </a:tc>
                <a:tc>
                  <a:txBody>
                    <a:bodyPr/>
                    <a:lstStyle/>
                    <a:p>
                      <a:pPr marL="315450" marR="0" lvl="0" indent="-171450" algn="l" defTabSz="6095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100">
                          <a:latin typeface="Candara" panose="020E0502030303020204" pitchFamily="34" charset="0"/>
                        </a:rPr>
                        <a:t>Nach 4–7 Stunden</a:t>
                      </a:r>
                    </a:p>
                  </a:txBody>
                  <a:tcPr marL="45720" marR="36000" marT="22860" marB="27432" anchor="ctr"/>
                </a:tc>
                <a:tc>
                  <a:txBody>
                    <a:bodyPr/>
                    <a:lstStyle/>
                    <a:p>
                      <a:pPr marL="315450" marR="0" lvl="0" indent="-171450" algn="l" defTabSz="6095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100">
                          <a:latin typeface="Candara" panose="020E0502030303020204" pitchFamily="34" charset="0"/>
                        </a:rPr>
                        <a:t>Nach &gt;4 Stunden</a:t>
                      </a:r>
                      <a:r>
                        <a:rPr lang="de-DE" sz="1100" baseline="30000">
                          <a:latin typeface="Candara" panose="020E0502030303020204" pitchFamily="34" charset="0"/>
                        </a:rPr>
                        <a:t>5</a:t>
                      </a:r>
                    </a:p>
                  </a:txBody>
                  <a:tcPr marL="45720" marR="36000" marT="22860" marB="27432" anchor="ctr"/>
                </a:tc>
                <a:extLst>
                  <a:ext uri="{0D108BD9-81ED-4DB2-BD59-A6C34878D82A}">
                    <a16:rowId xmlns:a16="http://schemas.microsoft.com/office/drawing/2014/main" val="2096908626"/>
                  </a:ext>
                </a:extLst>
              </a:tr>
              <a:tr h="227017">
                <a:tc>
                  <a:txBody>
                    <a:bodyPr/>
                    <a:lstStyle/>
                    <a:p>
                      <a:pPr marL="360000" algn="l"/>
                      <a:r>
                        <a:rPr lang="de-DE" sz="1100" b="1" baseline="0">
                          <a:latin typeface="Candara" panose="020E0502030303020204" pitchFamily="34" charset="0"/>
                        </a:rPr>
                        <a:t>Selektivität</a:t>
                      </a:r>
                    </a:p>
                  </a:txBody>
                  <a:tcPr marL="45720" marR="36000" marT="22860" marB="27432" anchor="ctr"/>
                </a:tc>
                <a:tc>
                  <a:txBody>
                    <a:bodyPr/>
                    <a:lstStyle/>
                    <a:p>
                      <a:pPr marL="315450" indent="-171450" algn="l">
                        <a:buFont typeface="Arial" panose="020B0604020202020204" pitchFamily="34" charset="0"/>
                        <a:buChar char="•"/>
                      </a:pPr>
                      <a:r>
                        <a:rPr lang="de-DE" sz="1100" b="1">
                          <a:solidFill>
                            <a:schemeClr val="tx1"/>
                          </a:solidFill>
                          <a:latin typeface="Candara" panose="020E0502030303020204" pitchFamily="34" charset="0"/>
                        </a:rPr>
                        <a:t>Hochselektiv </a:t>
                      </a:r>
                      <a:r>
                        <a:rPr lang="de-DE" sz="1100" b="1" err="1">
                          <a:solidFill>
                            <a:schemeClr val="tx1"/>
                          </a:solidFill>
                          <a:latin typeface="Candara" panose="020E0502030303020204" pitchFamily="34" charset="0"/>
                        </a:rPr>
                        <a:t>für</a:t>
                      </a:r>
                      <a:r>
                        <a:rPr lang="de-DE" sz="1100" b="1">
                          <a:solidFill>
                            <a:schemeClr val="tx1"/>
                          </a:solidFill>
                          <a:latin typeface="Candara" panose="020E0502030303020204" pitchFamily="34" charset="0"/>
                        </a:rPr>
                        <a:t> K</a:t>
                      </a:r>
                      <a:r>
                        <a:rPr lang="de-DE" sz="1100" b="1" baseline="30000">
                          <a:solidFill>
                            <a:schemeClr val="tx1"/>
                          </a:solidFill>
                          <a:latin typeface="Candara" panose="020E0502030303020204" pitchFamily="34" charset="0"/>
                        </a:rPr>
                        <a:t>+</a:t>
                      </a:r>
                    </a:p>
                  </a:txBody>
                  <a:tcPr marL="45720" marR="36000" marT="22860" marB="27432" anchor="ctr"/>
                </a:tc>
                <a:tc>
                  <a:txBody>
                    <a:bodyPr/>
                    <a:lstStyle/>
                    <a:p>
                      <a:pPr marL="315450" marR="0" lvl="0" indent="-171450" algn="l" defTabSz="6095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100" dirty="0">
                          <a:latin typeface="Candara" panose="020E0502030303020204" pitchFamily="34" charset="0"/>
                        </a:rPr>
                        <a:t>Nicht selektiv für K</a:t>
                      </a:r>
                      <a:r>
                        <a:rPr lang="de-DE" sz="1100" baseline="30000" dirty="0">
                          <a:latin typeface="Candara" panose="020E0502030303020204" pitchFamily="34" charset="0"/>
                        </a:rPr>
                        <a:t>+</a:t>
                      </a:r>
                      <a:r>
                        <a:rPr lang="de-DE" sz="1100" dirty="0">
                          <a:latin typeface="Candara" panose="020E0502030303020204" pitchFamily="34" charset="0"/>
                        </a:rPr>
                        <a:t>, bindet auch Mg</a:t>
                      </a:r>
                      <a:r>
                        <a:rPr lang="de-DE" sz="1100" baseline="30000" dirty="0">
                          <a:latin typeface="Candara" panose="020E0502030303020204" pitchFamily="34" charset="0"/>
                        </a:rPr>
                        <a:t>2+</a:t>
                      </a:r>
                    </a:p>
                  </a:txBody>
                  <a:tcPr marL="45720" marR="36000" marT="22860" marB="27432" anchor="ctr"/>
                </a:tc>
                <a:tc>
                  <a:txBody>
                    <a:bodyPr/>
                    <a:lstStyle/>
                    <a:p>
                      <a:pPr marL="315450" marR="0" lvl="0" indent="-171450" algn="l" defTabSz="6095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100" dirty="0">
                          <a:latin typeface="Candara" panose="020E0502030303020204" pitchFamily="34" charset="0"/>
                        </a:rPr>
                        <a:t>Nicht selektiv für K</a:t>
                      </a:r>
                      <a:r>
                        <a:rPr lang="de-DE" sz="1100" baseline="30000" dirty="0">
                          <a:latin typeface="Candara" panose="020E0502030303020204" pitchFamily="34" charset="0"/>
                        </a:rPr>
                        <a:t>+</a:t>
                      </a:r>
                      <a:r>
                        <a:rPr lang="de-DE" sz="1100" dirty="0">
                          <a:latin typeface="Candara" panose="020E0502030303020204" pitchFamily="34" charset="0"/>
                        </a:rPr>
                        <a:t>, bindet auch Ca</a:t>
                      </a:r>
                      <a:r>
                        <a:rPr lang="de-DE" sz="1100" baseline="30000" dirty="0">
                          <a:latin typeface="Candara" panose="020E0502030303020204" pitchFamily="34" charset="0"/>
                        </a:rPr>
                        <a:t>2+ </a:t>
                      </a:r>
                      <a:r>
                        <a:rPr lang="de-DE" sz="1100" dirty="0">
                          <a:latin typeface="Candara" panose="020E0502030303020204" pitchFamily="34" charset="0"/>
                        </a:rPr>
                        <a:t>und Mg</a:t>
                      </a:r>
                      <a:r>
                        <a:rPr lang="de-DE" sz="1100" baseline="30000" dirty="0">
                          <a:latin typeface="Candara" panose="020E0502030303020204" pitchFamily="34" charset="0"/>
                        </a:rPr>
                        <a:t>2+</a:t>
                      </a:r>
                    </a:p>
                  </a:txBody>
                  <a:tcPr marL="45720" marR="36000" marT="22860" marB="27432" anchor="ctr"/>
                </a:tc>
                <a:extLst>
                  <a:ext uri="{0D108BD9-81ED-4DB2-BD59-A6C34878D82A}">
                    <a16:rowId xmlns:a16="http://schemas.microsoft.com/office/drawing/2014/main" val="1137609921"/>
                  </a:ext>
                </a:extLst>
              </a:tr>
              <a:tr h="750901">
                <a:tc>
                  <a:txBody>
                    <a:bodyPr/>
                    <a:lstStyle/>
                    <a:p>
                      <a:pPr marL="360000" algn="l"/>
                      <a:r>
                        <a:rPr lang="de-DE" sz="1100" b="1" baseline="0">
                          <a:latin typeface="Candara" panose="020E0502030303020204" pitchFamily="34" charset="0"/>
                        </a:rPr>
                        <a:t>Dosierung</a:t>
                      </a:r>
                    </a:p>
                  </a:txBody>
                  <a:tcPr marL="45720" marR="36000" marT="22860" marB="27432" anchor="ctr"/>
                </a:tc>
                <a:tc>
                  <a:txBody>
                    <a:bodyPr/>
                    <a:lstStyle/>
                    <a:p>
                      <a:pPr marL="315450" indent="-171450" algn="l">
                        <a:buFont typeface="Arial" panose="020B0604020202020204" pitchFamily="34" charset="0"/>
                        <a:buChar char="•"/>
                      </a:pPr>
                      <a:r>
                        <a:rPr lang="de-DE" sz="1100" b="1">
                          <a:latin typeface="Candara" panose="020E0502030303020204" pitchFamily="34" charset="0"/>
                        </a:rPr>
                        <a:t>Korrekturphase: </a:t>
                      </a:r>
                      <a:r>
                        <a:rPr lang="de-DE" sz="1100">
                          <a:latin typeface="Candara" panose="020E0502030303020204" pitchFamily="34" charset="0"/>
                        </a:rPr>
                        <a:t>10 g 3 x täglich</a:t>
                      </a:r>
                    </a:p>
                    <a:p>
                      <a:pPr marL="315450" indent="-171450" algn="l">
                        <a:buFont typeface="Arial" panose="020B0604020202020204" pitchFamily="34" charset="0"/>
                        <a:buChar char="•"/>
                      </a:pPr>
                      <a:r>
                        <a:rPr lang="de-DE" sz="1100" b="1">
                          <a:latin typeface="Candara" panose="020E0502030303020204" pitchFamily="34" charset="0"/>
                        </a:rPr>
                        <a:t>Erhaltungsphase:</a:t>
                      </a:r>
                      <a:r>
                        <a:rPr lang="de-DE" sz="1100">
                          <a:latin typeface="Candara" panose="020E0502030303020204" pitchFamily="34" charset="0"/>
                        </a:rPr>
                        <a:t> Nach Erreichen einer </a:t>
                      </a:r>
                      <a:r>
                        <a:rPr lang="de-DE" sz="1100" err="1">
                          <a:latin typeface="Candara" panose="020E0502030303020204" pitchFamily="34" charset="0"/>
                        </a:rPr>
                        <a:t>Normokaliämie</a:t>
                      </a:r>
                      <a:r>
                        <a:rPr lang="de-DE" sz="1100">
                          <a:latin typeface="Candara" panose="020E0502030303020204" pitchFamily="34" charset="0"/>
                        </a:rPr>
                        <a:t> (i.d.R. innerhalb von 24–48 h</a:t>
                      </a:r>
                      <a:r>
                        <a:rPr lang="de-DE" sz="1100" baseline="30000">
                          <a:latin typeface="Candara" panose="020E0502030303020204" pitchFamily="34" charset="0"/>
                        </a:rPr>
                        <a:t>†</a:t>
                      </a:r>
                      <a:r>
                        <a:rPr lang="de-DE" sz="1100">
                          <a:latin typeface="Candara" panose="020E0502030303020204" pitchFamily="34" charset="0"/>
                        </a:rPr>
                        <a:t>): 5 g alle zwei Tage bis max. 10 g/Tag</a:t>
                      </a:r>
                    </a:p>
                  </a:txBody>
                  <a:tcPr marL="45720" marR="36000" marT="22860" marB="27432" anchor="ctr"/>
                </a:tc>
                <a:tc>
                  <a:txBody>
                    <a:bodyPr/>
                    <a:lstStyle/>
                    <a:p>
                      <a:pPr marL="315450" indent="-171450" algn="l">
                        <a:buFont typeface="Arial" panose="020B0604020202020204" pitchFamily="34" charset="0"/>
                        <a:buChar char="•"/>
                      </a:pPr>
                      <a:r>
                        <a:rPr lang="de-DE" sz="1100" b="1">
                          <a:latin typeface="Candara" panose="020E0502030303020204" pitchFamily="34" charset="0"/>
                        </a:rPr>
                        <a:t>Anfangsdosis: </a:t>
                      </a:r>
                      <a:r>
                        <a:rPr lang="de-DE" sz="1100">
                          <a:latin typeface="Candara" panose="020E0502030303020204" pitchFamily="34" charset="0"/>
                        </a:rPr>
                        <a:t>8,4 g/Tag</a:t>
                      </a:r>
                    </a:p>
                    <a:p>
                      <a:pPr marL="315450" indent="-171450" algn="l">
                        <a:buFont typeface="Arial" panose="020B0604020202020204" pitchFamily="34" charset="0"/>
                        <a:buChar char="•"/>
                      </a:pPr>
                      <a:r>
                        <a:rPr lang="de-DE" sz="1100">
                          <a:latin typeface="Candara" panose="020E0502030303020204" pitchFamily="34" charset="0"/>
                        </a:rPr>
                        <a:t>Zum Erreichen des Zielwertes: Auf-/ </a:t>
                      </a:r>
                      <a:r>
                        <a:rPr lang="de-DE" sz="1100" err="1">
                          <a:latin typeface="Candara" panose="020E0502030303020204" pitchFamily="34" charset="0"/>
                        </a:rPr>
                        <a:t>Abtitration</a:t>
                      </a:r>
                      <a:r>
                        <a:rPr lang="de-DE" sz="1100">
                          <a:latin typeface="Candara" panose="020E0502030303020204" pitchFamily="34" charset="0"/>
                        </a:rPr>
                        <a:t> um ± 8,4 g (Maximaldosis: 25,2 g/Tag)</a:t>
                      </a:r>
                    </a:p>
                  </a:txBody>
                  <a:tcPr marL="45720" marR="36000" marT="22860" marB="27432" anchor="ctr"/>
                </a:tc>
                <a:tc>
                  <a:txBody>
                    <a:bodyPr/>
                    <a:lstStyle/>
                    <a:p>
                      <a:pPr marL="315450" indent="-171450" algn="l">
                        <a:buFont typeface="Arial" panose="020B0604020202020204" pitchFamily="34" charset="0"/>
                        <a:buChar char="•"/>
                      </a:pPr>
                      <a:r>
                        <a:rPr lang="de-DE" sz="1100">
                          <a:latin typeface="Candara" panose="020E0502030303020204" pitchFamily="34" charset="0"/>
                        </a:rPr>
                        <a:t>Oral: 1–4 x täglich je 15 g</a:t>
                      </a:r>
                    </a:p>
                    <a:p>
                      <a:pPr marL="315450" indent="-171450" algn="l">
                        <a:buFont typeface="Arial" panose="020B0604020202020204" pitchFamily="34" charset="0"/>
                        <a:buChar char="•"/>
                      </a:pPr>
                      <a:r>
                        <a:rPr lang="de-DE" sz="1100">
                          <a:latin typeface="Candara" panose="020E0502030303020204" pitchFamily="34" charset="0"/>
                        </a:rPr>
                        <a:t>Rektal </a:t>
                      </a:r>
                      <a:r>
                        <a:rPr lang="de-DE" sz="1100" err="1">
                          <a:latin typeface="Candara" panose="020E0502030303020204" pitchFamily="34" charset="0"/>
                        </a:rPr>
                        <a:t>Resonium</a:t>
                      </a:r>
                      <a:r>
                        <a:rPr lang="de-DE" sz="1100">
                          <a:latin typeface="Candara" panose="020E0502030303020204" pitchFamily="34" charset="0"/>
                        </a:rPr>
                        <a:t> A</a:t>
                      </a:r>
                      <a:r>
                        <a:rPr lang="de-DE" sz="1100" baseline="30000">
                          <a:latin typeface="Candara" panose="020E0502030303020204" pitchFamily="34" charset="0"/>
                        </a:rPr>
                        <a:t>3</a:t>
                      </a:r>
                      <a:r>
                        <a:rPr lang="de-DE" sz="1100">
                          <a:latin typeface="Candara" panose="020E0502030303020204" pitchFamily="34" charset="0"/>
                        </a:rPr>
                        <a:t>: 1–2 x täglich je 30 g</a:t>
                      </a:r>
                      <a:endParaRPr lang="de-DE" sz="1100" baseline="30000">
                        <a:latin typeface="Candara" panose="020E0502030303020204" pitchFamily="34" charset="0"/>
                      </a:endParaRPr>
                    </a:p>
                    <a:p>
                      <a:pPr marL="315450" indent="-171450" algn="l">
                        <a:buFont typeface="Arial" panose="020B0604020202020204" pitchFamily="34" charset="0"/>
                        <a:buChar char="•"/>
                      </a:pPr>
                      <a:r>
                        <a:rPr lang="de-DE" sz="1100">
                          <a:latin typeface="Candara" panose="020E0502030303020204" pitchFamily="34" charset="0"/>
                        </a:rPr>
                        <a:t>Rektal CPS</a:t>
                      </a:r>
                      <a:r>
                        <a:rPr lang="de-DE" sz="1100" baseline="30000">
                          <a:latin typeface="Candara" panose="020E0502030303020204" pitchFamily="34" charset="0"/>
                        </a:rPr>
                        <a:t>4</a:t>
                      </a:r>
                      <a:r>
                        <a:rPr lang="de-DE" sz="1100">
                          <a:latin typeface="Candara" panose="020E0502030303020204" pitchFamily="34" charset="0"/>
                        </a:rPr>
                        <a:t>: 1 x täglich 45–90 g (bis max. 150 g)</a:t>
                      </a:r>
                      <a:endParaRPr lang="de-DE" sz="1100" baseline="30000">
                        <a:latin typeface="Candara" panose="020E0502030303020204" pitchFamily="34" charset="0"/>
                      </a:endParaRPr>
                    </a:p>
                  </a:txBody>
                  <a:tcPr marL="45720" marR="36000" marT="22860" marB="27432" anchor="ctr"/>
                </a:tc>
                <a:extLst>
                  <a:ext uri="{0D108BD9-81ED-4DB2-BD59-A6C34878D82A}">
                    <a16:rowId xmlns:a16="http://schemas.microsoft.com/office/drawing/2014/main" val="1087185051"/>
                  </a:ext>
                </a:extLst>
              </a:tr>
              <a:tr h="480568">
                <a:tc>
                  <a:txBody>
                    <a:bodyPr/>
                    <a:lstStyle/>
                    <a:p>
                      <a:pPr marL="360000" algn="l"/>
                      <a:r>
                        <a:rPr lang="de-DE" sz="1100" b="1" baseline="0" dirty="0">
                          <a:latin typeface="Candara" panose="020E0502030303020204" pitchFamily="34" charset="0"/>
                        </a:rPr>
                        <a:t>Lagerung</a:t>
                      </a:r>
                    </a:p>
                  </a:txBody>
                  <a:tcPr marL="45720" marR="36000" marT="22860" marB="27432" anchor="ctr"/>
                </a:tc>
                <a:tc>
                  <a:txBody>
                    <a:bodyPr/>
                    <a:lstStyle/>
                    <a:p>
                      <a:pPr marL="315450" indent="-171450" algn="l">
                        <a:buFont typeface="Arial" panose="020B0604020202020204" pitchFamily="34" charset="0"/>
                        <a:buChar char="•"/>
                      </a:pPr>
                      <a:r>
                        <a:rPr lang="de-DE" sz="1100">
                          <a:latin typeface="Candara" panose="020E0502030303020204" pitchFamily="34" charset="0"/>
                        </a:rPr>
                        <a:t>Bei Raumtemperatur</a:t>
                      </a:r>
                    </a:p>
                  </a:txBody>
                  <a:tcPr marL="45720" marR="36000" marT="22860" marB="27432" anchor="ctr"/>
                </a:tc>
                <a:tc>
                  <a:txBody>
                    <a:bodyPr/>
                    <a:lstStyle/>
                    <a:p>
                      <a:pPr marL="315450" indent="-171450" algn="l">
                        <a:buFont typeface="Arial" panose="020B0604020202020204" pitchFamily="34" charset="0"/>
                        <a:buChar char="•"/>
                      </a:pPr>
                      <a:r>
                        <a:rPr lang="de-DE" sz="1100">
                          <a:latin typeface="Candara" panose="020E0502030303020204" pitchFamily="34" charset="0"/>
                        </a:rPr>
                        <a:t>Lagerung bei 2-8°C</a:t>
                      </a:r>
                    </a:p>
                    <a:p>
                      <a:pPr marL="315450" indent="-171450" algn="l">
                        <a:buFont typeface="Arial" panose="020B0604020202020204" pitchFamily="34" charset="0"/>
                        <a:buChar char="•"/>
                      </a:pPr>
                      <a:r>
                        <a:rPr lang="de-DE" sz="1100">
                          <a:latin typeface="Candara" panose="020E0502030303020204" pitchFamily="34" charset="0"/>
                        </a:rPr>
                        <a:t>Bei Lagerung bei Raumtemperatur: Verwendung innerhalb von 6 Monaten</a:t>
                      </a:r>
                    </a:p>
                  </a:txBody>
                  <a:tcPr marL="45720" marR="36000" marT="22860" marB="27432" anchor="ctr"/>
                </a:tc>
                <a:tc>
                  <a:txBody>
                    <a:bodyPr/>
                    <a:lstStyle/>
                    <a:p>
                      <a:pPr marL="315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100">
                          <a:latin typeface="Candara" panose="020E0502030303020204" pitchFamily="34" charset="0"/>
                        </a:rPr>
                        <a:t>Bei Raumtemperatur</a:t>
                      </a:r>
                    </a:p>
                  </a:txBody>
                  <a:tcPr marL="45720" marR="36000" marT="22860" marB="27432" anchor="ctr"/>
                </a:tc>
                <a:extLst>
                  <a:ext uri="{0D108BD9-81ED-4DB2-BD59-A6C34878D82A}">
                    <a16:rowId xmlns:a16="http://schemas.microsoft.com/office/drawing/2014/main" val="783578906"/>
                  </a:ext>
                </a:extLst>
              </a:tr>
              <a:tr h="576273">
                <a:tc>
                  <a:txBody>
                    <a:bodyPr/>
                    <a:lstStyle/>
                    <a:p>
                      <a:pPr marL="360000" algn="l"/>
                      <a:r>
                        <a:rPr lang="de-DE" sz="1100" b="1" baseline="0">
                          <a:latin typeface="Candara" panose="020E0502030303020204" pitchFamily="34" charset="0"/>
                        </a:rPr>
                        <a:t>Dialysepflichtige</a:t>
                      </a:r>
                    </a:p>
                    <a:p>
                      <a:pPr marL="360000" algn="l"/>
                      <a:r>
                        <a:rPr lang="de-DE" sz="1100" b="1" baseline="0" err="1">
                          <a:latin typeface="Candara" panose="020E0502030303020204" pitchFamily="34" charset="0"/>
                        </a:rPr>
                        <a:t>Patient:innen</a:t>
                      </a:r>
                      <a:endParaRPr lang="de-DE" sz="1100" b="1" baseline="0">
                        <a:latin typeface="Candara" panose="020E0502030303020204" pitchFamily="34" charset="0"/>
                      </a:endParaRPr>
                    </a:p>
                  </a:txBody>
                  <a:tcPr marL="45720" marR="36000" marT="22860" marB="27432" anchor="ctr"/>
                </a:tc>
                <a:tc>
                  <a:txBody>
                    <a:bodyPr/>
                    <a:lstStyle/>
                    <a:p>
                      <a:pPr marL="315450" indent="-171450" algn="l">
                        <a:buFont typeface="Arial" panose="020B0604020202020204" pitchFamily="34" charset="0"/>
                        <a:buChar char="•"/>
                      </a:pPr>
                      <a:r>
                        <a:rPr lang="de-DE" sz="1100" b="0" dirty="0" err="1">
                          <a:solidFill>
                            <a:schemeClr val="tx1"/>
                          </a:solidFill>
                          <a:latin typeface="Candara" panose="020E0502030303020204" pitchFamily="34" charset="0"/>
                        </a:rPr>
                        <a:t>lnitialdosis</a:t>
                      </a:r>
                      <a:r>
                        <a:rPr lang="de-DE" sz="1100" b="0" dirty="0">
                          <a:solidFill>
                            <a:schemeClr val="tx1"/>
                          </a:solidFill>
                          <a:latin typeface="Candara" panose="020E0502030303020204" pitchFamily="34" charset="0"/>
                        </a:rPr>
                        <a:t> 5 g/Tag bis zur Maximaldosis von 15 g/Tag, Verabreichung nur an dialysefreien Tagen</a:t>
                      </a:r>
                    </a:p>
                  </a:txBody>
                  <a:tcPr marL="45720" marR="36000" marT="22860" marB="27432" anchor="ctr"/>
                </a:tc>
                <a:tc>
                  <a:txBody>
                    <a:bodyPr/>
                    <a:lstStyle/>
                    <a:p>
                      <a:pPr marL="315450" indent="-171450" algn="l">
                        <a:buFont typeface="Arial" panose="020B0604020202020204" pitchFamily="34" charset="0"/>
                        <a:buChar char="•"/>
                      </a:pPr>
                      <a:r>
                        <a:rPr lang="de-DE" sz="1100">
                          <a:latin typeface="Candara" panose="020E0502030303020204" pitchFamily="34" charset="0"/>
                        </a:rPr>
                        <a:t>Nur begrenzte Anwendungsdaten vorliegend, keine speziellen Richtlinien vorhanden</a:t>
                      </a:r>
                    </a:p>
                  </a:txBody>
                  <a:tcPr marL="45720" marR="36000" marT="22860" marB="27432" anchor="ctr"/>
                </a:tc>
                <a:tc>
                  <a:txBody>
                    <a:bodyPr/>
                    <a:lstStyle/>
                    <a:p>
                      <a:pPr marL="315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100" b="0" dirty="0">
                          <a:latin typeface="Candara" panose="020E0502030303020204" pitchFamily="34" charset="0"/>
                        </a:rPr>
                        <a:t>Kein Hinweis zur Behandlung in Fachinformation</a:t>
                      </a:r>
                    </a:p>
                    <a:p>
                      <a:pPr marL="315450" indent="-171450" algn="l">
                        <a:buFont typeface="Arial" panose="020B0604020202020204" pitchFamily="34" charset="0"/>
                        <a:buChar char="•"/>
                      </a:pPr>
                      <a:endParaRPr lang="de-DE" sz="1100" dirty="0">
                        <a:latin typeface="Candara" panose="020E0502030303020204" pitchFamily="34" charset="0"/>
                      </a:endParaRPr>
                    </a:p>
                  </a:txBody>
                  <a:tcPr marL="45720" marR="36000" marT="22860" marB="27432" anchor="ctr"/>
                </a:tc>
                <a:extLst>
                  <a:ext uri="{0D108BD9-81ED-4DB2-BD59-A6C34878D82A}">
                    <a16:rowId xmlns:a16="http://schemas.microsoft.com/office/drawing/2014/main" val="3861779412"/>
                  </a:ext>
                </a:extLst>
              </a:tr>
            </a:tbl>
          </a:graphicData>
        </a:graphic>
      </p:graphicFrame>
      <p:grpSp>
        <p:nvGrpSpPr>
          <p:cNvPr id="5" name="Gruppieren 4">
            <a:extLst>
              <a:ext uri="{FF2B5EF4-FFF2-40B4-BE49-F238E27FC236}">
                <a16:creationId xmlns:a16="http://schemas.microsoft.com/office/drawing/2014/main" id="{87487183-A090-974E-83E5-47063EEE02C4}"/>
              </a:ext>
            </a:extLst>
          </p:cNvPr>
          <p:cNvGrpSpPr/>
          <p:nvPr/>
        </p:nvGrpSpPr>
        <p:grpSpPr>
          <a:xfrm>
            <a:off x="672530" y="1181048"/>
            <a:ext cx="252000" cy="252000"/>
            <a:chOff x="491305" y="1813900"/>
            <a:chExt cx="252000" cy="252000"/>
          </a:xfrm>
        </p:grpSpPr>
        <p:sp>
          <p:nvSpPr>
            <p:cNvPr id="51" name="Oval 50">
              <a:extLst>
                <a:ext uri="{FF2B5EF4-FFF2-40B4-BE49-F238E27FC236}">
                  <a16:creationId xmlns:a16="http://schemas.microsoft.com/office/drawing/2014/main" id="{683EDC04-57B4-CF48-A130-56D9A688AFAF}"/>
                </a:ext>
              </a:extLst>
            </p:cNvPr>
            <p:cNvSpPr/>
            <p:nvPr/>
          </p:nvSpPr>
          <p:spPr>
            <a:xfrm>
              <a:off x="491305" y="1813900"/>
              <a:ext cx="252000" cy="25200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pic>
          <p:nvPicPr>
            <p:cNvPr id="50" name="Grafik 49">
              <a:extLst>
                <a:ext uri="{FF2B5EF4-FFF2-40B4-BE49-F238E27FC236}">
                  <a16:creationId xmlns:a16="http://schemas.microsoft.com/office/drawing/2014/main" id="{3D5484EB-607D-4646-9ECC-F18647BC99F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60155" y="1882750"/>
              <a:ext cx="114300" cy="114300"/>
            </a:xfrm>
            <a:prstGeom prst="rect">
              <a:avLst/>
            </a:prstGeom>
          </p:spPr>
        </p:pic>
      </p:grpSp>
      <p:grpSp>
        <p:nvGrpSpPr>
          <p:cNvPr id="7" name="Gruppieren 6">
            <a:extLst>
              <a:ext uri="{FF2B5EF4-FFF2-40B4-BE49-F238E27FC236}">
                <a16:creationId xmlns:a16="http://schemas.microsoft.com/office/drawing/2014/main" id="{F0FF2F02-720E-164F-A354-4FF32DD3C0F2}"/>
              </a:ext>
            </a:extLst>
          </p:cNvPr>
          <p:cNvGrpSpPr/>
          <p:nvPr/>
        </p:nvGrpSpPr>
        <p:grpSpPr>
          <a:xfrm>
            <a:off x="672530" y="1757099"/>
            <a:ext cx="252000" cy="252000"/>
            <a:chOff x="494965" y="2368707"/>
            <a:chExt cx="252000" cy="252000"/>
          </a:xfrm>
        </p:grpSpPr>
        <p:sp>
          <p:nvSpPr>
            <p:cNvPr id="54" name="Oval 53">
              <a:extLst>
                <a:ext uri="{FF2B5EF4-FFF2-40B4-BE49-F238E27FC236}">
                  <a16:creationId xmlns:a16="http://schemas.microsoft.com/office/drawing/2014/main" id="{39AEF157-58DE-0F4D-9D89-38E7A138F334}"/>
                </a:ext>
              </a:extLst>
            </p:cNvPr>
            <p:cNvSpPr/>
            <p:nvPr/>
          </p:nvSpPr>
          <p:spPr>
            <a:xfrm>
              <a:off x="494965" y="2368707"/>
              <a:ext cx="252000" cy="25200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pic>
          <p:nvPicPr>
            <p:cNvPr id="55" name="Grafik 54">
              <a:extLst>
                <a:ext uri="{FF2B5EF4-FFF2-40B4-BE49-F238E27FC236}">
                  <a16:creationId xmlns:a16="http://schemas.microsoft.com/office/drawing/2014/main" id="{56D2062B-58D0-7640-9CA9-54EB49A9438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69530" y="2437557"/>
              <a:ext cx="102870" cy="114300"/>
            </a:xfrm>
            <a:prstGeom prst="rect">
              <a:avLst/>
            </a:prstGeom>
          </p:spPr>
        </p:pic>
      </p:grpSp>
      <p:grpSp>
        <p:nvGrpSpPr>
          <p:cNvPr id="8" name="Gruppieren 7">
            <a:extLst>
              <a:ext uri="{FF2B5EF4-FFF2-40B4-BE49-F238E27FC236}">
                <a16:creationId xmlns:a16="http://schemas.microsoft.com/office/drawing/2014/main" id="{D58E8A2F-AF48-2448-8D0E-D59566D9FD86}"/>
              </a:ext>
            </a:extLst>
          </p:cNvPr>
          <p:cNvGrpSpPr/>
          <p:nvPr/>
        </p:nvGrpSpPr>
        <p:grpSpPr>
          <a:xfrm>
            <a:off x="672530" y="2622643"/>
            <a:ext cx="252000" cy="252000"/>
            <a:chOff x="491305" y="3093754"/>
            <a:chExt cx="252000" cy="252000"/>
          </a:xfrm>
        </p:grpSpPr>
        <p:sp>
          <p:nvSpPr>
            <p:cNvPr id="57" name="Oval 56">
              <a:extLst>
                <a:ext uri="{FF2B5EF4-FFF2-40B4-BE49-F238E27FC236}">
                  <a16:creationId xmlns:a16="http://schemas.microsoft.com/office/drawing/2014/main" id="{575A1BB3-779A-5E4B-A257-9CD2A91B068A}"/>
                </a:ext>
              </a:extLst>
            </p:cNvPr>
            <p:cNvSpPr/>
            <p:nvPr/>
          </p:nvSpPr>
          <p:spPr>
            <a:xfrm>
              <a:off x="491305" y="3093754"/>
              <a:ext cx="252000" cy="25200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pic>
          <p:nvPicPr>
            <p:cNvPr id="58" name="Grafik 57">
              <a:extLst>
                <a:ext uri="{FF2B5EF4-FFF2-40B4-BE49-F238E27FC236}">
                  <a16:creationId xmlns:a16="http://schemas.microsoft.com/office/drawing/2014/main" id="{4886A1E5-1830-4145-8C90-E310A8C4AE5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59585" y="3142794"/>
              <a:ext cx="115440" cy="153920"/>
            </a:xfrm>
            <a:prstGeom prst="rect">
              <a:avLst/>
            </a:prstGeom>
          </p:spPr>
        </p:pic>
      </p:grpSp>
      <p:grpSp>
        <p:nvGrpSpPr>
          <p:cNvPr id="77" name="Gruppieren 76">
            <a:extLst>
              <a:ext uri="{FF2B5EF4-FFF2-40B4-BE49-F238E27FC236}">
                <a16:creationId xmlns:a16="http://schemas.microsoft.com/office/drawing/2014/main" id="{C5C90479-7675-6F4B-80BF-872783E6338D}"/>
              </a:ext>
            </a:extLst>
          </p:cNvPr>
          <p:cNvGrpSpPr/>
          <p:nvPr/>
        </p:nvGrpSpPr>
        <p:grpSpPr>
          <a:xfrm>
            <a:off x="672530" y="3262621"/>
            <a:ext cx="252000" cy="252000"/>
            <a:chOff x="491298" y="3644185"/>
            <a:chExt cx="252000" cy="252000"/>
          </a:xfrm>
        </p:grpSpPr>
        <p:sp>
          <p:nvSpPr>
            <p:cNvPr id="60" name="Oval 59">
              <a:extLst>
                <a:ext uri="{FF2B5EF4-FFF2-40B4-BE49-F238E27FC236}">
                  <a16:creationId xmlns:a16="http://schemas.microsoft.com/office/drawing/2014/main" id="{BF23E72B-7C91-8E4E-AF25-F7FC956BFBF3}"/>
                </a:ext>
              </a:extLst>
            </p:cNvPr>
            <p:cNvSpPr/>
            <p:nvPr/>
          </p:nvSpPr>
          <p:spPr>
            <a:xfrm>
              <a:off x="491298" y="3644185"/>
              <a:ext cx="252000" cy="25200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pic>
          <p:nvPicPr>
            <p:cNvPr id="61" name="Grafik 60">
              <a:extLst>
                <a:ext uri="{FF2B5EF4-FFF2-40B4-BE49-F238E27FC236}">
                  <a16:creationId xmlns:a16="http://schemas.microsoft.com/office/drawing/2014/main" id="{2B6F9661-1140-5543-A3D6-5434CDC1DBF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45126" y="3704028"/>
              <a:ext cx="144344" cy="132315"/>
            </a:xfrm>
            <a:prstGeom prst="rect">
              <a:avLst/>
            </a:prstGeom>
          </p:spPr>
        </p:pic>
      </p:grpSp>
      <p:grpSp>
        <p:nvGrpSpPr>
          <p:cNvPr id="76" name="Gruppieren 75">
            <a:extLst>
              <a:ext uri="{FF2B5EF4-FFF2-40B4-BE49-F238E27FC236}">
                <a16:creationId xmlns:a16="http://schemas.microsoft.com/office/drawing/2014/main" id="{74932C25-7A4D-6F4C-BC87-DA814B86536D}"/>
              </a:ext>
            </a:extLst>
          </p:cNvPr>
          <p:cNvGrpSpPr/>
          <p:nvPr/>
        </p:nvGrpSpPr>
        <p:grpSpPr>
          <a:xfrm>
            <a:off x="694689" y="3605982"/>
            <a:ext cx="208886" cy="200706"/>
            <a:chOff x="491298" y="4021842"/>
            <a:chExt cx="252000" cy="252000"/>
          </a:xfrm>
        </p:grpSpPr>
        <p:sp>
          <p:nvSpPr>
            <p:cNvPr id="63" name="Oval 62">
              <a:extLst>
                <a:ext uri="{FF2B5EF4-FFF2-40B4-BE49-F238E27FC236}">
                  <a16:creationId xmlns:a16="http://schemas.microsoft.com/office/drawing/2014/main" id="{25E1F04D-5075-6E47-9CFF-516DE0A41101}"/>
                </a:ext>
              </a:extLst>
            </p:cNvPr>
            <p:cNvSpPr/>
            <p:nvPr/>
          </p:nvSpPr>
          <p:spPr>
            <a:xfrm>
              <a:off x="491298" y="4021842"/>
              <a:ext cx="252000" cy="25200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pic>
          <p:nvPicPr>
            <p:cNvPr id="64" name="Grafik 63">
              <a:extLst>
                <a:ext uri="{FF2B5EF4-FFF2-40B4-BE49-F238E27FC236}">
                  <a16:creationId xmlns:a16="http://schemas.microsoft.com/office/drawing/2014/main" id="{4605B053-A07D-0443-8BE3-4917A29974A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73250" y="4073253"/>
              <a:ext cx="104425" cy="149179"/>
            </a:xfrm>
            <a:prstGeom prst="rect">
              <a:avLst/>
            </a:prstGeom>
          </p:spPr>
        </p:pic>
      </p:grpSp>
      <p:grpSp>
        <p:nvGrpSpPr>
          <p:cNvPr id="75" name="Gruppieren 74">
            <a:extLst>
              <a:ext uri="{FF2B5EF4-FFF2-40B4-BE49-F238E27FC236}">
                <a16:creationId xmlns:a16="http://schemas.microsoft.com/office/drawing/2014/main" id="{E3F13BA0-6FDC-BD4E-BF26-B2295BE428DD}"/>
              </a:ext>
            </a:extLst>
          </p:cNvPr>
          <p:cNvGrpSpPr/>
          <p:nvPr/>
        </p:nvGrpSpPr>
        <p:grpSpPr>
          <a:xfrm>
            <a:off x="694689" y="3847634"/>
            <a:ext cx="208886" cy="200706"/>
            <a:chOff x="491298" y="4380300"/>
            <a:chExt cx="252000" cy="252000"/>
          </a:xfrm>
        </p:grpSpPr>
        <p:sp>
          <p:nvSpPr>
            <p:cNvPr id="66" name="Oval 65">
              <a:extLst>
                <a:ext uri="{FF2B5EF4-FFF2-40B4-BE49-F238E27FC236}">
                  <a16:creationId xmlns:a16="http://schemas.microsoft.com/office/drawing/2014/main" id="{FB19E8FA-2937-BE4E-9FA7-24E52C51EEC2}"/>
                </a:ext>
              </a:extLst>
            </p:cNvPr>
            <p:cNvSpPr/>
            <p:nvPr/>
          </p:nvSpPr>
          <p:spPr>
            <a:xfrm>
              <a:off x="491298" y="4380300"/>
              <a:ext cx="252000" cy="25200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pic>
          <p:nvPicPr>
            <p:cNvPr id="67" name="Grafik 66">
              <a:extLst>
                <a:ext uri="{FF2B5EF4-FFF2-40B4-BE49-F238E27FC236}">
                  <a16:creationId xmlns:a16="http://schemas.microsoft.com/office/drawing/2014/main" id="{8DCAB3BB-D8B8-2D4B-BDEA-B134E0F90D0E}"/>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52177" y="4441179"/>
              <a:ext cx="130243" cy="130243"/>
            </a:xfrm>
            <a:prstGeom prst="rect">
              <a:avLst/>
            </a:prstGeom>
          </p:spPr>
        </p:pic>
      </p:grpSp>
      <p:grpSp>
        <p:nvGrpSpPr>
          <p:cNvPr id="11" name="Gruppieren 10">
            <a:extLst>
              <a:ext uri="{FF2B5EF4-FFF2-40B4-BE49-F238E27FC236}">
                <a16:creationId xmlns:a16="http://schemas.microsoft.com/office/drawing/2014/main" id="{B373028B-AEB5-1E4B-B190-5645B73BB938}"/>
              </a:ext>
            </a:extLst>
          </p:cNvPr>
          <p:cNvGrpSpPr/>
          <p:nvPr/>
        </p:nvGrpSpPr>
        <p:grpSpPr>
          <a:xfrm>
            <a:off x="685248" y="4331906"/>
            <a:ext cx="252000" cy="252000"/>
            <a:chOff x="491298" y="4919663"/>
            <a:chExt cx="252000" cy="252000"/>
          </a:xfrm>
        </p:grpSpPr>
        <p:sp>
          <p:nvSpPr>
            <p:cNvPr id="69" name="Oval 68">
              <a:extLst>
                <a:ext uri="{FF2B5EF4-FFF2-40B4-BE49-F238E27FC236}">
                  <a16:creationId xmlns:a16="http://schemas.microsoft.com/office/drawing/2014/main" id="{0A5661F9-81F3-6447-8576-FBAABC72A25A}"/>
                </a:ext>
              </a:extLst>
            </p:cNvPr>
            <p:cNvSpPr/>
            <p:nvPr/>
          </p:nvSpPr>
          <p:spPr>
            <a:xfrm>
              <a:off x="491298" y="4919663"/>
              <a:ext cx="252000" cy="25200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pic>
          <p:nvPicPr>
            <p:cNvPr id="70" name="Grafik 69">
              <a:extLst>
                <a:ext uri="{FF2B5EF4-FFF2-40B4-BE49-F238E27FC236}">
                  <a16:creationId xmlns:a16="http://schemas.microsoft.com/office/drawing/2014/main" id="{3283E836-AEFB-CA41-8EF7-0320D9AD7AD3}"/>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560148" y="4993275"/>
              <a:ext cx="114300" cy="104775"/>
            </a:xfrm>
            <a:prstGeom prst="rect">
              <a:avLst/>
            </a:prstGeom>
          </p:spPr>
        </p:pic>
      </p:grpSp>
      <p:grpSp>
        <p:nvGrpSpPr>
          <p:cNvPr id="78" name="Gruppieren 77">
            <a:extLst>
              <a:ext uri="{FF2B5EF4-FFF2-40B4-BE49-F238E27FC236}">
                <a16:creationId xmlns:a16="http://schemas.microsoft.com/office/drawing/2014/main" id="{7F417DA4-09AF-1048-8AB2-ECE0731DC69C}"/>
              </a:ext>
            </a:extLst>
          </p:cNvPr>
          <p:cNvGrpSpPr/>
          <p:nvPr/>
        </p:nvGrpSpPr>
        <p:grpSpPr>
          <a:xfrm>
            <a:off x="670797" y="5629951"/>
            <a:ext cx="252000" cy="252000"/>
            <a:chOff x="491298" y="5548204"/>
            <a:chExt cx="252000" cy="252000"/>
          </a:xfrm>
        </p:grpSpPr>
        <p:sp>
          <p:nvSpPr>
            <p:cNvPr id="72" name="Oval 71">
              <a:extLst>
                <a:ext uri="{FF2B5EF4-FFF2-40B4-BE49-F238E27FC236}">
                  <a16:creationId xmlns:a16="http://schemas.microsoft.com/office/drawing/2014/main" id="{46944DCC-1667-A943-BAF3-ED1D900C535C}"/>
                </a:ext>
              </a:extLst>
            </p:cNvPr>
            <p:cNvSpPr/>
            <p:nvPr/>
          </p:nvSpPr>
          <p:spPr>
            <a:xfrm>
              <a:off x="491298" y="5548204"/>
              <a:ext cx="252000" cy="25200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pic>
          <p:nvPicPr>
            <p:cNvPr id="73" name="Grafik 72">
              <a:extLst>
                <a:ext uri="{FF2B5EF4-FFF2-40B4-BE49-F238E27FC236}">
                  <a16:creationId xmlns:a16="http://schemas.microsoft.com/office/drawing/2014/main" id="{3439A04D-9CFF-E54C-99CC-E10DC5238FF8}"/>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534412" y="5615001"/>
              <a:ext cx="165772" cy="118407"/>
            </a:xfrm>
            <a:prstGeom prst="rect">
              <a:avLst/>
            </a:prstGeom>
          </p:spPr>
        </p:pic>
      </p:grpSp>
      <p:sp>
        <p:nvSpPr>
          <p:cNvPr id="4" name="Ellipse 3">
            <a:extLst>
              <a:ext uri="{FF2B5EF4-FFF2-40B4-BE49-F238E27FC236}">
                <a16:creationId xmlns:a16="http://schemas.microsoft.com/office/drawing/2014/main" id="{67119FF0-F2FD-FB85-4B3B-8A39E78C4C70}"/>
              </a:ext>
            </a:extLst>
          </p:cNvPr>
          <p:cNvSpPr/>
          <p:nvPr/>
        </p:nvSpPr>
        <p:spPr>
          <a:xfrm>
            <a:off x="679321" y="5080259"/>
            <a:ext cx="234951" cy="228600"/>
          </a:xfrm>
          <a:prstGeom prst="ellipse">
            <a:avLst/>
          </a:prstGeom>
          <a:solidFill>
            <a:srgbClr val="3F4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de-DE" sz="1800" b="0" i="0" u="none" baseline="0">
              <a:solidFill>
                <a:srgbClr val="FFFFFF"/>
              </a:solidFill>
              <a:latin typeface="Arial" panose="020B0604020202020204" pitchFamily="34" charset="0"/>
            </a:endParaRPr>
          </a:p>
        </p:txBody>
      </p:sp>
      <p:sp>
        <p:nvSpPr>
          <p:cNvPr id="9" name="Freeform 84">
            <a:extLst>
              <a:ext uri="{FF2B5EF4-FFF2-40B4-BE49-F238E27FC236}">
                <a16:creationId xmlns:a16="http://schemas.microsoft.com/office/drawing/2014/main" id="{B6E51767-6FFC-11BE-8559-AA563C37DFC8}"/>
              </a:ext>
            </a:extLst>
          </p:cNvPr>
          <p:cNvSpPr>
            <a:spLocks noEditPoints="1"/>
          </p:cNvSpPr>
          <p:nvPr/>
        </p:nvSpPr>
        <p:spPr bwMode="auto">
          <a:xfrm>
            <a:off x="713911" y="5109124"/>
            <a:ext cx="155058" cy="135527"/>
          </a:xfrm>
          <a:custGeom>
            <a:avLst/>
            <a:gdLst>
              <a:gd name="T0" fmla="*/ 3 w 152"/>
              <a:gd name="T1" fmla="*/ 34 h 132"/>
              <a:gd name="T2" fmla="*/ 3 w 152"/>
              <a:gd name="T3" fmla="*/ 25 h 132"/>
              <a:gd name="T4" fmla="*/ 54 w 152"/>
              <a:gd name="T5" fmla="*/ 2 h 132"/>
              <a:gd name="T6" fmla="*/ 79 w 152"/>
              <a:gd name="T7" fmla="*/ 11 h 132"/>
              <a:gd name="T8" fmla="*/ 105 w 152"/>
              <a:gd name="T9" fmla="*/ 1 h 132"/>
              <a:gd name="T10" fmla="*/ 147 w 152"/>
              <a:gd name="T11" fmla="*/ 34 h 132"/>
              <a:gd name="T12" fmla="*/ 144 w 152"/>
              <a:gd name="T13" fmla="*/ 52 h 132"/>
              <a:gd name="T14" fmla="*/ 126 w 152"/>
              <a:gd name="T15" fmla="*/ 73 h 132"/>
              <a:gd name="T16" fmla="*/ 123 w 152"/>
              <a:gd name="T17" fmla="*/ 96 h 132"/>
              <a:gd name="T18" fmla="*/ 78 w 152"/>
              <a:gd name="T19" fmla="*/ 131 h 132"/>
              <a:gd name="T20" fmla="*/ 29 w 152"/>
              <a:gd name="T21" fmla="*/ 102 h 132"/>
              <a:gd name="T22" fmla="*/ 27 w 152"/>
              <a:gd name="T23" fmla="*/ 79 h 132"/>
              <a:gd name="T24" fmla="*/ 5 w 152"/>
              <a:gd name="T25" fmla="*/ 60 h 132"/>
              <a:gd name="T26" fmla="*/ 22 w 152"/>
              <a:gd name="T27" fmla="*/ 44 h 132"/>
              <a:gd name="T28" fmla="*/ 63 w 152"/>
              <a:gd name="T29" fmla="*/ 57 h 132"/>
              <a:gd name="T30" fmla="*/ 111 w 152"/>
              <a:gd name="T31" fmla="*/ 44 h 132"/>
              <a:gd name="T32" fmla="*/ 73 w 152"/>
              <a:gd name="T33" fmla="*/ 24 h 132"/>
              <a:gd name="T34" fmla="*/ 35 w 152"/>
              <a:gd name="T35" fmla="*/ 80 h 132"/>
              <a:gd name="T36" fmla="*/ 38 w 152"/>
              <a:gd name="T37" fmla="*/ 99 h 132"/>
              <a:gd name="T38" fmla="*/ 71 w 152"/>
              <a:gd name="T39" fmla="*/ 121 h 132"/>
              <a:gd name="T40" fmla="*/ 53 w 152"/>
              <a:gd name="T41" fmla="*/ 87 h 132"/>
              <a:gd name="T42" fmla="*/ 35 w 152"/>
              <a:gd name="T43" fmla="*/ 80 h 132"/>
              <a:gd name="T44" fmla="*/ 113 w 152"/>
              <a:gd name="T45" fmla="*/ 98 h 132"/>
              <a:gd name="T46" fmla="*/ 115 w 152"/>
              <a:gd name="T47" fmla="*/ 80 h 132"/>
              <a:gd name="T48" fmla="*/ 96 w 152"/>
              <a:gd name="T49" fmla="*/ 87 h 132"/>
              <a:gd name="T50" fmla="*/ 79 w 152"/>
              <a:gd name="T51" fmla="*/ 121 h 132"/>
              <a:gd name="T52" fmla="*/ 52 w 152"/>
              <a:gd name="T53" fmla="*/ 10 h 132"/>
              <a:gd name="T54" fmla="*/ 15 w 152"/>
              <a:gd name="T55" fmla="*/ 28 h 132"/>
              <a:gd name="T56" fmla="*/ 28 w 152"/>
              <a:gd name="T57" fmla="*/ 38 h 132"/>
              <a:gd name="T58" fmla="*/ 67 w 152"/>
              <a:gd name="T59" fmla="*/ 18 h 132"/>
              <a:gd name="T60" fmla="*/ 102 w 152"/>
              <a:gd name="T61" fmla="*/ 9 h 132"/>
              <a:gd name="T62" fmla="*/ 83 w 152"/>
              <a:gd name="T63" fmla="*/ 18 h 132"/>
              <a:gd name="T64" fmla="*/ 120 w 152"/>
              <a:gd name="T65" fmla="*/ 39 h 132"/>
              <a:gd name="T66" fmla="*/ 138 w 152"/>
              <a:gd name="T67" fmla="*/ 29 h 132"/>
              <a:gd name="T68" fmla="*/ 47 w 152"/>
              <a:gd name="T69" fmla="*/ 79 h 132"/>
              <a:gd name="T70" fmla="*/ 67 w 152"/>
              <a:gd name="T71" fmla="*/ 68 h 132"/>
              <a:gd name="T72" fmla="*/ 29 w 152"/>
              <a:gd name="T73" fmla="*/ 49 h 132"/>
              <a:gd name="T74" fmla="*/ 101 w 152"/>
              <a:gd name="T75" fmla="*/ 80 h 132"/>
              <a:gd name="T76" fmla="*/ 122 w 152"/>
              <a:gd name="T77" fmla="*/ 50 h 132"/>
              <a:gd name="T78" fmla="*/ 83 w 152"/>
              <a:gd name="T79" fmla="*/ 6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2" h="132">
                <a:moveTo>
                  <a:pt x="22" y="44"/>
                </a:moveTo>
                <a:cubicBezTo>
                  <a:pt x="15" y="40"/>
                  <a:pt x="9" y="37"/>
                  <a:pt x="3" y="34"/>
                </a:cubicBezTo>
                <a:cubicBezTo>
                  <a:pt x="2" y="33"/>
                  <a:pt x="0" y="31"/>
                  <a:pt x="0" y="30"/>
                </a:cubicBezTo>
                <a:cubicBezTo>
                  <a:pt x="0" y="28"/>
                  <a:pt x="2" y="26"/>
                  <a:pt x="3" y="25"/>
                </a:cubicBezTo>
                <a:cubicBezTo>
                  <a:pt x="17" y="17"/>
                  <a:pt x="31" y="10"/>
                  <a:pt x="45" y="2"/>
                </a:cubicBezTo>
                <a:cubicBezTo>
                  <a:pt x="48" y="0"/>
                  <a:pt x="51" y="0"/>
                  <a:pt x="54" y="2"/>
                </a:cubicBezTo>
                <a:cubicBezTo>
                  <a:pt x="59" y="5"/>
                  <a:pt x="65" y="8"/>
                  <a:pt x="71" y="11"/>
                </a:cubicBezTo>
                <a:cubicBezTo>
                  <a:pt x="74" y="13"/>
                  <a:pt x="76" y="13"/>
                  <a:pt x="79" y="11"/>
                </a:cubicBezTo>
                <a:cubicBezTo>
                  <a:pt x="85" y="8"/>
                  <a:pt x="91" y="5"/>
                  <a:pt x="97" y="1"/>
                </a:cubicBezTo>
                <a:cubicBezTo>
                  <a:pt x="100" y="0"/>
                  <a:pt x="102" y="0"/>
                  <a:pt x="105" y="1"/>
                </a:cubicBezTo>
                <a:cubicBezTo>
                  <a:pt x="119" y="9"/>
                  <a:pt x="133" y="17"/>
                  <a:pt x="147" y="25"/>
                </a:cubicBezTo>
                <a:cubicBezTo>
                  <a:pt x="152" y="28"/>
                  <a:pt x="152" y="31"/>
                  <a:pt x="147" y="34"/>
                </a:cubicBezTo>
                <a:cubicBezTo>
                  <a:pt x="141" y="37"/>
                  <a:pt x="135" y="40"/>
                  <a:pt x="128" y="44"/>
                </a:cubicBezTo>
                <a:cubicBezTo>
                  <a:pt x="134" y="47"/>
                  <a:pt x="139" y="49"/>
                  <a:pt x="144" y="52"/>
                </a:cubicBezTo>
                <a:cubicBezTo>
                  <a:pt x="149" y="54"/>
                  <a:pt x="149" y="57"/>
                  <a:pt x="145" y="61"/>
                </a:cubicBezTo>
                <a:cubicBezTo>
                  <a:pt x="138" y="65"/>
                  <a:pt x="132" y="69"/>
                  <a:pt x="126" y="73"/>
                </a:cubicBezTo>
                <a:cubicBezTo>
                  <a:pt x="125" y="74"/>
                  <a:pt x="123" y="76"/>
                  <a:pt x="123" y="78"/>
                </a:cubicBezTo>
                <a:cubicBezTo>
                  <a:pt x="123" y="84"/>
                  <a:pt x="124" y="90"/>
                  <a:pt x="123" y="96"/>
                </a:cubicBezTo>
                <a:cubicBezTo>
                  <a:pt x="123" y="99"/>
                  <a:pt x="122" y="101"/>
                  <a:pt x="120" y="103"/>
                </a:cubicBezTo>
                <a:cubicBezTo>
                  <a:pt x="106" y="112"/>
                  <a:pt x="92" y="122"/>
                  <a:pt x="78" y="131"/>
                </a:cubicBezTo>
                <a:cubicBezTo>
                  <a:pt x="77" y="132"/>
                  <a:pt x="73" y="132"/>
                  <a:pt x="72" y="131"/>
                </a:cubicBezTo>
                <a:cubicBezTo>
                  <a:pt x="58" y="122"/>
                  <a:pt x="43" y="112"/>
                  <a:pt x="29" y="102"/>
                </a:cubicBezTo>
                <a:cubicBezTo>
                  <a:pt x="28" y="101"/>
                  <a:pt x="27" y="99"/>
                  <a:pt x="27" y="97"/>
                </a:cubicBezTo>
                <a:cubicBezTo>
                  <a:pt x="27" y="91"/>
                  <a:pt x="27" y="85"/>
                  <a:pt x="27" y="79"/>
                </a:cubicBezTo>
                <a:cubicBezTo>
                  <a:pt x="26" y="77"/>
                  <a:pt x="25" y="74"/>
                  <a:pt x="24" y="73"/>
                </a:cubicBezTo>
                <a:cubicBezTo>
                  <a:pt x="18" y="68"/>
                  <a:pt x="11" y="65"/>
                  <a:pt x="5" y="60"/>
                </a:cubicBezTo>
                <a:cubicBezTo>
                  <a:pt x="1" y="57"/>
                  <a:pt x="1" y="54"/>
                  <a:pt x="6" y="52"/>
                </a:cubicBezTo>
                <a:cubicBezTo>
                  <a:pt x="11" y="49"/>
                  <a:pt x="16" y="47"/>
                  <a:pt x="22" y="44"/>
                </a:cubicBezTo>
                <a:close/>
                <a:moveTo>
                  <a:pt x="39" y="44"/>
                </a:moveTo>
                <a:cubicBezTo>
                  <a:pt x="47" y="49"/>
                  <a:pt x="56" y="52"/>
                  <a:pt x="63" y="57"/>
                </a:cubicBezTo>
                <a:cubicBezTo>
                  <a:pt x="71" y="63"/>
                  <a:pt x="79" y="63"/>
                  <a:pt x="87" y="57"/>
                </a:cubicBezTo>
                <a:cubicBezTo>
                  <a:pt x="94" y="52"/>
                  <a:pt x="103" y="49"/>
                  <a:pt x="111" y="44"/>
                </a:cubicBezTo>
                <a:cubicBezTo>
                  <a:pt x="99" y="37"/>
                  <a:pt x="88" y="30"/>
                  <a:pt x="77" y="24"/>
                </a:cubicBezTo>
                <a:cubicBezTo>
                  <a:pt x="76" y="23"/>
                  <a:pt x="74" y="23"/>
                  <a:pt x="73" y="24"/>
                </a:cubicBezTo>
                <a:cubicBezTo>
                  <a:pt x="62" y="30"/>
                  <a:pt x="51" y="37"/>
                  <a:pt x="39" y="44"/>
                </a:cubicBezTo>
                <a:close/>
                <a:moveTo>
                  <a:pt x="35" y="80"/>
                </a:moveTo>
                <a:cubicBezTo>
                  <a:pt x="35" y="85"/>
                  <a:pt x="35" y="89"/>
                  <a:pt x="35" y="92"/>
                </a:cubicBezTo>
                <a:cubicBezTo>
                  <a:pt x="34" y="96"/>
                  <a:pt x="36" y="97"/>
                  <a:pt x="38" y="99"/>
                </a:cubicBezTo>
                <a:cubicBezTo>
                  <a:pt x="48" y="106"/>
                  <a:pt x="58" y="112"/>
                  <a:pt x="67" y="119"/>
                </a:cubicBezTo>
                <a:cubicBezTo>
                  <a:pt x="68" y="120"/>
                  <a:pt x="70" y="120"/>
                  <a:pt x="71" y="121"/>
                </a:cubicBezTo>
                <a:cubicBezTo>
                  <a:pt x="71" y="106"/>
                  <a:pt x="71" y="91"/>
                  <a:pt x="71" y="75"/>
                </a:cubicBezTo>
                <a:cubicBezTo>
                  <a:pt x="65" y="80"/>
                  <a:pt x="59" y="83"/>
                  <a:pt x="53" y="87"/>
                </a:cubicBezTo>
                <a:cubicBezTo>
                  <a:pt x="50" y="89"/>
                  <a:pt x="48" y="89"/>
                  <a:pt x="45" y="87"/>
                </a:cubicBezTo>
                <a:cubicBezTo>
                  <a:pt x="42" y="85"/>
                  <a:pt x="39" y="83"/>
                  <a:pt x="35" y="80"/>
                </a:cubicBezTo>
                <a:close/>
                <a:moveTo>
                  <a:pt x="79" y="121"/>
                </a:moveTo>
                <a:cubicBezTo>
                  <a:pt x="91" y="113"/>
                  <a:pt x="102" y="105"/>
                  <a:pt x="113" y="98"/>
                </a:cubicBezTo>
                <a:cubicBezTo>
                  <a:pt x="114" y="97"/>
                  <a:pt x="115" y="96"/>
                  <a:pt x="115" y="95"/>
                </a:cubicBezTo>
                <a:cubicBezTo>
                  <a:pt x="116" y="90"/>
                  <a:pt x="115" y="86"/>
                  <a:pt x="115" y="80"/>
                </a:cubicBezTo>
                <a:cubicBezTo>
                  <a:pt x="112" y="83"/>
                  <a:pt x="108" y="84"/>
                  <a:pt x="105" y="87"/>
                </a:cubicBezTo>
                <a:cubicBezTo>
                  <a:pt x="102" y="89"/>
                  <a:pt x="100" y="89"/>
                  <a:pt x="96" y="87"/>
                </a:cubicBezTo>
                <a:cubicBezTo>
                  <a:pt x="91" y="83"/>
                  <a:pt x="85" y="80"/>
                  <a:pt x="79" y="76"/>
                </a:cubicBezTo>
                <a:cubicBezTo>
                  <a:pt x="79" y="91"/>
                  <a:pt x="79" y="106"/>
                  <a:pt x="79" y="121"/>
                </a:cubicBezTo>
                <a:close/>
                <a:moveTo>
                  <a:pt x="67" y="18"/>
                </a:moveTo>
                <a:cubicBezTo>
                  <a:pt x="62" y="15"/>
                  <a:pt x="57" y="12"/>
                  <a:pt x="52" y="10"/>
                </a:cubicBezTo>
                <a:cubicBezTo>
                  <a:pt x="50" y="9"/>
                  <a:pt x="48" y="9"/>
                  <a:pt x="46" y="10"/>
                </a:cubicBezTo>
                <a:cubicBezTo>
                  <a:pt x="36" y="16"/>
                  <a:pt x="25" y="22"/>
                  <a:pt x="15" y="28"/>
                </a:cubicBezTo>
                <a:cubicBezTo>
                  <a:pt x="14" y="28"/>
                  <a:pt x="13" y="29"/>
                  <a:pt x="12" y="30"/>
                </a:cubicBezTo>
                <a:cubicBezTo>
                  <a:pt x="18" y="33"/>
                  <a:pt x="23" y="36"/>
                  <a:pt x="28" y="38"/>
                </a:cubicBezTo>
                <a:cubicBezTo>
                  <a:pt x="29" y="39"/>
                  <a:pt x="31" y="39"/>
                  <a:pt x="32" y="39"/>
                </a:cubicBezTo>
                <a:cubicBezTo>
                  <a:pt x="44" y="32"/>
                  <a:pt x="55" y="25"/>
                  <a:pt x="67" y="18"/>
                </a:cubicBezTo>
                <a:close/>
                <a:moveTo>
                  <a:pt x="138" y="29"/>
                </a:moveTo>
                <a:cubicBezTo>
                  <a:pt x="126" y="22"/>
                  <a:pt x="114" y="16"/>
                  <a:pt x="102" y="9"/>
                </a:cubicBezTo>
                <a:cubicBezTo>
                  <a:pt x="101" y="9"/>
                  <a:pt x="100" y="9"/>
                  <a:pt x="99" y="9"/>
                </a:cubicBezTo>
                <a:cubicBezTo>
                  <a:pt x="94" y="12"/>
                  <a:pt x="89" y="15"/>
                  <a:pt x="83" y="18"/>
                </a:cubicBezTo>
                <a:cubicBezTo>
                  <a:pt x="90" y="22"/>
                  <a:pt x="96" y="26"/>
                  <a:pt x="103" y="30"/>
                </a:cubicBezTo>
                <a:cubicBezTo>
                  <a:pt x="108" y="33"/>
                  <a:pt x="114" y="39"/>
                  <a:pt x="120" y="39"/>
                </a:cubicBezTo>
                <a:cubicBezTo>
                  <a:pt x="125" y="38"/>
                  <a:pt x="131" y="33"/>
                  <a:pt x="137" y="30"/>
                </a:cubicBezTo>
                <a:cubicBezTo>
                  <a:pt x="137" y="30"/>
                  <a:pt x="137" y="30"/>
                  <a:pt x="138" y="29"/>
                </a:cubicBezTo>
                <a:close/>
                <a:moveTo>
                  <a:pt x="14" y="57"/>
                </a:moveTo>
                <a:cubicBezTo>
                  <a:pt x="25" y="64"/>
                  <a:pt x="36" y="72"/>
                  <a:pt x="47" y="79"/>
                </a:cubicBezTo>
                <a:cubicBezTo>
                  <a:pt x="48" y="80"/>
                  <a:pt x="50" y="80"/>
                  <a:pt x="50" y="79"/>
                </a:cubicBezTo>
                <a:cubicBezTo>
                  <a:pt x="56" y="76"/>
                  <a:pt x="61" y="72"/>
                  <a:pt x="67" y="68"/>
                </a:cubicBezTo>
                <a:cubicBezTo>
                  <a:pt x="55" y="62"/>
                  <a:pt x="44" y="56"/>
                  <a:pt x="32" y="49"/>
                </a:cubicBezTo>
                <a:cubicBezTo>
                  <a:pt x="31" y="49"/>
                  <a:pt x="30" y="49"/>
                  <a:pt x="29" y="49"/>
                </a:cubicBezTo>
                <a:cubicBezTo>
                  <a:pt x="24" y="52"/>
                  <a:pt x="19" y="54"/>
                  <a:pt x="14" y="57"/>
                </a:cubicBezTo>
                <a:close/>
                <a:moveTo>
                  <a:pt x="101" y="80"/>
                </a:moveTo>
                <a:cubicBezTo>
                  <a:pt x="113" y="72"/>
                  <a:pt x="124" y="65"/>
                  <a:pt x="136" y="57"/>
                </a:cubicBezTo>
                <a:cubicBezTo>
                  <a:pt x="131" y="54"/>
                  <a:pt x="126" y="52"/>
                  <a:pt x="122" y="50"/>
                </a:cubicBezTo>
                <a:cubicBezTo>
                  <a:pt x="121" y="49"/>
                  <a:pt x="119" y="49"/>
                  <a:pt x="118" y="50"/>
                </a:cubicBezTo>
                <a:cubicBezTo>
                  <a:pt x="106" y="56"/>
                  <a:pt x="95" y="62"/>
                  <a:pt x="83" y="68"/>
                </a:cubicBezTo>
                <a:cubicBezTo>
                  <a:pt x="89" y="73"/>
                  <a:pt x="95" y="76"/>
                  <a:pt x="101" y="80"/>
                </a:cubicBez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0406584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5" name="Chart 369">
            <a:extLst>
              <a:ext uri="{FF2B5EF4-FFF2-40B4-BE49-F238E27FC236}">
                <a16:creationId xmlns:a16="http://schemas.microsoft.com/office/drawing/2014/main" id="{C73068E9-26E8-FF4A-9F7F-906FAEEE2FCC}"/>
              </a:ext>
            </a:extLst>
          </p:cNvPr>
          <p:cNvGraphicFramePr/>
          <p:nvPr/>
        </p:nvGraphicFramePr>
        <p:xfrm>
          <a:off x="4024211" y="2335183"/>
          <a:ext cx="3416615" cy="2202859"/>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el 10">
            <a:extLst>
              <a:ext uri="{FF2B5EF4-FFF2-40B4-BE49-F238E27FC236}">
                <a16:creationId xmlns:a16="http://schemas.microsoft.com/office/drawing/2014/main" id="{F2844A50-7757-7C8E-A1D2-02D9F8652B29}"/>
              </a:ext>
            </a:extLst>
          </p:cNvPr>
          <p:cNvSpPr>
            <a:spLocks noGrp="1"/>
          </p:cNvSpPr>
          <p:nvPr>
            <p:ph type="title"/>
          </p:nvPr>
        </p:nvSpPr>
        <p:spPr/>
        <p:txBody>
          <a:bodyPr/>
          <a:lstStyle/>
          <a:p>
            <a:r>
              <a:rPr lang="de-DE" dirty="0"/>
              <a:t>HARMONIZE + HARMONIZE-E </a:t>
            </a:r>
          </a:p>
        </p:txBody>
      </p:sp>
      <p:sp>
        <p:nvSpPr>
          <p:cNvPr id="3" name="Text Placeholder 2"/>
          <p:cNvSpPr>
            <a:spLocks noGrp="1"/>
          </p:cNvSpPr>
          <p:nvPr>
            <p:ph sz="quarter" idx="10"/>
          </p:nvPr>
        </p:nvSpPr>
        <p:spPr/>
        <p:txBody>
          <a:bodyPr>
            <a:normAutofit/>
          </a:bodyPr>
          <a:lstStyle/>
          <a:p>
            <a:r>
              <a:rPr lang="de-DE" sz="525" dirty="0"/>
              <a:t>LOKELMA</a:t>
            </a:r>
            <a:r>
              <a:rPr lang="de-DE" sz="525" baseline="30000" dirty="0"/>
              <a:t>®</a:t>
            </a:r>
            <a:r>
              <a:rPr lang="de-DE" sz="525" dirty="0"/>
              <a:t>=Natrium-Zirkonium-</a:t>
            </a:r>
            <a:r>
              <a:rPr lang="de-DE" sz="525" dirty="0" err="1"/>
              <a:t>Cyclosilikat</a:t>
            </a:r>
            <a:r>
              <a:rPr lang="de-DE" sz="525" dirty="0"/>
              <a:t> (SZC). 15 g LOKELMA</a:t>
            </a:r>
            <a:r>
              <a:rPr lang="de-DE" sz="525" baseline="30000" dirty="0"/>
              <a:t>®</a:t>
            </a:r>
            <a:r>
              <a:rPr lang="de-DE" sz="525" dirty="0"/>
              <a:t> ist nur für dialysepflichtige </a:t>
            </a:r>
            <a:r>
              <a:rPr lang="de-DE" sz="525" dirty="0" err="1"/>
              <a:t>Patient:innen</a:t>
            </a:r>
            <a:r>
              <a:rPr lang="de-DE" sz="525" dirty="0"/>
              <a:t> zugelassen. Hinweis: </a:t>
            </a:r>
            <a:r>
              <a:rPr lang="de-DE" sz="525" dirty="0" err="1"/>
              <a:t>Normokaliämie</a:t>
            </a:r>
            <a:r>
              <a:rPr lang="de-DE" sz="525" dirty="0"/>
              <a:t> definiert als Serum-K</a:t>
            </a:r>
            <a:r>
              <a:rPr lang="de-DE" sz="525" baseline="30000" dirty="0"/>
              <a:t>+</a:t>
            </a:r>
            <a:r>
              <a:rPr lang="de-DE" sz="525" dirty="0"/>
              <a:t> 3,5–5,0 mmol/L.</a:t>
            </a:r>
            <a:r>
              <a:rPr lang="de-DE" sz="525" baseline="30000" dirty="0"/>
              <a:t>1</a:t>
            </a:r>
          </a:p>
          <a:p>
            <a:r>
              <a:rPr lang="de-DE" sz="525" baseline="30000" dirty="0"/>
              <a:t>‡</a:t>
            </a:r>
            <a:r>
              <a:rPr lang="de-DE" sz="525" dirty="0"/>
              <a:t>Die ITT-Population in der Verlängerungsphase umfasste </a:t>
            </a:r>
            <a:r>
              <a:rPr lang="de-DE" sz="525" dirty="0" err="1"/>
              <a:t>Patient:innen</a:t>
            </a:r>
            <a:r>
              <a:rPr lang="de-DE" sz="525" dirty="0"/>
              <a:t>, die ≥1 LOKELMA</a:t>
            </a:r>
            <a:r>
              <a:rPr lang="de-DE" sz="525" baseline="30000" dirty="0"/>
              <a:t>®</a:t>
            </a:r>
            <a:r>
              <a:rPr lang="de-DE" sz="525" dirty="0"/>
              <a:t>-Dosis erhielten und für die Sicherheitsdaten zu Beginn der Verlängerungsphase und in der Post-Verlängerungs-Erhaltungsphase K</a:t>
            </a:r>
            <a:r>
              <a:rPr lang="de-DE" sz="525" baseline="30000" dirty="0"/>
              <a:t>+</a:t>
            </a:r>
            <a:r>
              <a:rPr lang="de-DE" sz="525" dirty="0"/>
              <a:t>-Messungen vorhanden waren. </a:t>
            </a:r>
            <a:r>
              <a:rPr lang="de-DE" sz="525" baseline="30000" dirty="0"/>
              <a:t>‖</a:t>
            </a:r>
            <a:r>
              <a:rPr lang="de-DE" sz="525" dirty="0"/>
              <a:t>Anteil der </a:t>
            </a:r>
            <a:r>
              <a:rPr lang="de-DE" sz="525" dirty="0" err="1"/>
              <a:t>Patient:innen</a:t>
            </a:r>
            <a:r>
              <a:rPr lang="de-DE" sz="525" dirty="0"/>
              <a:t>, die nach 24 bzw. 48 Stunden </a:t>
            </a:r>
            <a:r>
              <a:rPr lang="de-DE" sz="525" dirty="0" err="1"/>
              <a:t>Normokaliämie</a:t>
            </a:r>
            <a:r>
              <a:rPr lang="de-DE" sz="525" dirty="0"/>
              <a:t> erreichten. *p &lt;0,001 gegenüber dem Ausgangswert. </a:t>
            </a:r>
            <a:r>
              <a:rPr lang="de-DE" sz="525" baseline="30000" dirty="0"/>
              <a:t>†</a:t>
            </a:r>
            <a:r>
              <a:rPr lang="de-DE" sz="525" dirty="0"/>
              <a:t>p &lt;0,001 gegenüber Placebo während der Tage 8–29. </a:t>
            </a:r>
            <a:r>
              <a:rPr lang="de-DE" sz="525" baseline="30000" dirty="0"/>
              <a:t>§</a:t>
            </a:r>
            <a:r>
              <a:rPr lang="de-DE" sz="525" dirty="0"/>
              <a:t>Die mittleren LOKELMA</a:t>
            </a:r>
            <a:r>
              <a:rPr lang="de-DE" sz="525" baseline="30000" dirty="0"/>
              <a:t>®</a:t>
            </a:r>
            <a:r>
              <a:rPr lang="de-DE" sz="525" dirty="0"/>
              <a:t>-Dosen zur Aufrechterhaltung der </a:t>
            </a:r>
            <a:r>
              <a:rPr lang="de-DE" sz="525" dirty="0" err="1"/>
              <a:t>Normokaliämie</a:t>
            </a:r>
            <a:r>
              <a:rPr lang="de-DE" sz="525" dirty="0"/>
              <a:t> betrugen 10 g täglich bei 73,2%,&gt;10 g täglich bei 13,0% und &lt;10 g täglich bei 13,8% der </a:t>
            </a:r>
            <a:r>
              <a:rPr lang="de-DE" sz="525" dirty="0" err="1"/>
              <a:t>Patient:innen</a:t>
            </a:r>
            <a:r>
              <a:rPr lang="de-DE" sz="525" dirty="0"/>
              <a:t>. </a:t>
            </a:r>
          </a:p>
          <a:p>
            <a:r>
              <a:rPr lang="de-DE" sz="525" dirty="0"/>
              <a:t>EOS, Studienende (7 ± 1 Tag nach letzter Dosis); EXIT, Letzte Visite innerhalb 1 Tag nach letzter Dosis; ITT, </a:t>
            </a:r>
            <a:r>
              <a:rPr lang="de-DE" sz="525" dirty="0" err="1"/>
              <a:t>intention-to-treat</a:t>
            </a:r>
            <a:r>
              <a:rPr lang="de-DE" sz="525" dirty="0"/>
              <a:t>. </a:t>
            </a:r>
            <a:br>
              <a:rPr lang="de-DE" dirty="0"/>
            </a:br>
            <a:r>
              <a:rPr lang="de-DE" dirty="0"/>
              <a:t>Modifiziert nach: 1. </a:t>
            </a:r>
            <a:r>
              <a:rPr lang="de-DE" dirty="0" err="1"/>
              <a:t>Kosiborod</a:t>
            </a:r>
            <a:r>
              <a:rPr lang="de-DE" dirty="0"/>
              <a:t> M, et al. JAMA 2014; 312:2223-33; 2. Roger SD, et al. Am J </a:t>
            </a:r>
            <a:r>
              <a:rPr lang="de-DE" dirty="0" err="1"/>
              <a:t>Nephrol</a:t>
            </a:r>
            <a:r>
              <a:rPr lang="de-DE" dirty="0"/>
              <a:t> 2019; 50:473-80; 3. Fachinformation LOKELMA</a:t>
            </a:r>
            <a:r>
              <a:rPr lang="de-DE" baseline="30000" dirty="0"/>
              <a:t>®</a:t>
            </a:r>
            <a:r>
              <a:rPr lang="de-DE" dirty="0"/>
              <a:t>. Stand Februar 2023.</a:t>
            </a:r>
          </a:p>
        </p:txBody>
      </p:sp>
      <p:sp>
        <p:nvSpPr>
          <p:cNvPr id="12" name="Inhaltsplatzhalter 11">
            <a:extLst>
              <a:ext uri="{FF2B5EF4-FFF2-40B4-BE49-F238E27FC236}">
                <a16:creationId xmlns:a16="http://schemas.microsoft.com/office/drawing/2014/main" id="{EB5CB4B5-5F3A-052D-5448-917E3FFC35EA}"/>
              </a:ext>
            </a:extLst>
          </p:cNvPr>
          <p:cNvSpPr>
            <a:spLocks noGrp="1"/>
          </p:cNvSpPr>
          <p:nvPr>
            <p:ph sz="quarter" idx="11"/>
          </p:nvPr>
        </p:nvSpPr>
        <p:spPr/>
        <p:txBody>
          <a:bodyPr/>
          <a:lstStyle/>
          <a:p>
            <a:endParaRPr lang="de-DE"/>
          </a:p>
        </p:txBody>
      </p:sp>
      <p:sp>
        <p:nvSpPr>
          <p:cNvPr id="4" name="Foliennummernplatzhalter 3">
            <a:extLst>
              <a:ext uri="{FF2B5EF4-FFF2-40B4-BE49-F238E27FC236}">
                <a16:creationId xmlns:a16="http://schemas.microsoft.com/office/drawing/2014/main" id="{DFCCFC9A-E92D-4145-AC18-D90CB0550ABA}"/>
              </a:ext>
            </a:extLst>
          </p:cNvPr>
          <p:cNvSpPr>
            <a:spLocks noGrp="1"/>
          </p:cNvSpPr>
          <p:nvPr>
            <p:ph type="sldNum" sz="quarter" idx="4294967295"/>
          </p:nvPr>
        </p:nvSpPr>
        <p:spPr>
          <a:xfrm>
            <a:off x="1524000" y="6462713"/>
            <a:ext cx="395288" cy="215900"/>
          </a:xfrm>
          <a:prstGeom prst="rect">
            <a:avLst/>
          </a:prstGeom>
        </p:spPr>
        <p:txBody>
          <a:bodyPr/>
          <a:lstStyle/>
          <a:p>
            <a:fld id="{3C4F54F3-C349-4609-AFEE-01462D5C7942}" type="slidenum">
              <a:rPr lang="de-DE" noProof="0" smtClean="0"/>
              <a:pPr/>
              <a:t>17</a:t>
            </a:fld>
            <a:endParaRPr lang="de-DE" noProof="0" dirty="0"/>
          </a:p>
        </p:txBody>
      </p:sp>
      <p:sp>
        <p:nvSpPr>
          <p:cNvPr id="49" name="Rectangle 12">
            <a:extLst>
              <a:ext uri="{FF2B5EF4-FFF2-40B4-BE49-F238E27FC236}">
                <a16:creationId xmlns:a16="http://schemas.microsoft.com/office/drawing/2014/main" id="{051EE78A-E418-EA45-A6C7-ACA1CB193649}"/>
              </a:ext>
            </a:extLst>
          </p:cNvPr>
          <p:cNvSpPr>
            <a:spLocks/>
          </p:cNvSpPr>
          <p:nvPr/>
        </p:nvSpPr>
        <p:spPr>
          <a:xfrm>
            <a:off x="1937165" y="2607805"/>
            <a:ext cx="775854" cy="445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defTabSz="685766">
              <a:defRPr/>
            </a:pPr>
            <a:r>
              <a:rPr lang="de-DE" sz="1200" b="1" dirty="0">
                <a:solidFill>
                  <a:srgbClr val="FFFFFF"/>
                </a:solidFill>
                <a:latin typeface="Arial"/>
              </a:rPr>
              <a:t>Primäre</a:t>
            </a:r>
          </a:p>
          <a:p>
            <a:pPr algn="ctr" defTabSz="685766">
              <a:defRPr/>
            </a:pPr>
            <a:r>
              <a:rPr lang="de-DE" sz="1200" dirty="0">
                <a:solidFill>
                  <a:srgbClr val="FFFFFF"/>
                </a:solidFill>
                <a:latin typeface="Arial"/>
              </a:rPr>
              <a:t>Endpunkte </a:t>
            </a:r>
          </a:p>
        </p:txBody>
      </p:sp>
      <p:sp>
        <p:nvSpPr>
          <p:cNvPr id="52" name="Rectangle 26">
            <a:extLst>
              <a:ext uri="{FF2B5EF4-FFF2-40B4-BE49-F238E27FC236}">
                <a16:creationId xmlns:a16="http://schemas.microsoft.com/office/drawing/2014/main" id="{67DCBA57-64F1-684E-BEAF-BAC120E88151}"/>
              </a:ext>
            </a:extLst>
          </p:cNvPr>
          <p:cNvSpPr>
            <a:spLocks/>
          </p:cNvSpPr>
          <p:nvPr/>
        </p:nvSpPr>
        <p:spPr>
          <a:xfrm>
            <a:off x="1932355" y="4121020"/>
            <a:ext cx="785472" cy="445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defTabSz="685766">
              <a:defRPr/>
            </a:pPr>
            <a:r>
              <a:rPr lang="de-DE" sz="1200" b="1" dirty="0">
                <a:solidFill>
                  <a:srgbClr val="FFFFFF"/>
                </a:solidFill>
                <a:latin typeface="Arial"/>
              </a:rPr>
              <a:t>Sekundäre</a:t>
            </a:r>
          </a:p>
          <a:p>
            <a:pPr algn="ctr" defTabSz="685766">
              <a:defRPr/>
            </a:pPr>
            <a:r>
              <a:rPr lang="de-DE" sz="1200" dirty="0">
                <a:solidFill>
                  <a:srgbClr val="FFFFFF"/>
                </a:solidFill>
                <a:latin typeface="Arial"/>
              </a:rPr>
              <a:t>Endpunkte </a:t>
            </a:r>
          </a:p>
        </p:txBody>
      </p:sp>
      <p:sp>
        <p:nvSpPr>
          <p:cNvPr id="22" name="TextBox 52">
            <a:extLst>
              <a:ext uri="{FF2B5EF4-FFF2-40B4-BE49-F238E27FC236}">
                <a16:creationId xmlns:a16="http://schemas.microsoft.com/office/drawing/2014/main" id="{8C2C213B-F5F9-1240-BCB3-56DC046D03D5}"/>
              </a:ext>
            </a:extLst>
          </p:cNvPr>
          <p:cNvSpPr txBox="1"/>
          <p:nvPr/>
        </p:nvSpPr>
        <p:spPr>
          <a:xfrm>
            <a:off x="7528939" y="2132230"/>
            <a:ext cx="2579492" cy="446276"/>
          </a:xfrm>
          <a:prstGeom prst="rect">
            <a:avLst/>
          </a:prstGeom>
          <a:solidFill>
            <a:schemeClr val="accent3"/>
          </a:solidFill>
          <a:ln>
            <a:noFill/>
          </a:ln>
        </p:spPr>
        <p:style>
          <a:lnRef idx="2">
            <a:schemeClr val="accent1"/>
          </a:lnRef>
          <a:fillRef idx="1">
            <a:schemeClr val="lt1"/>
          </a:fillRef>
          <a:effectRef idx="0">
            <a:schemeClr val="accent1"/>
          </a:effectRef>
          <a:fontRef idx="minor">
            <a:schemeClr val="dk1"/>
          </a:fontRef>
        </p:style>
        <p:txBody>
          <a:bodyPr wrap="square" lIns="0" tIns="0" rIns="0" bIns="0" rtlCol="0" anchor="ctr" anchorCtr="0">
            <a:spAutoFit/>
          </a:bodyPr>
          <a:lstStyle/>
          <a:p>
            <a:pPr algn="ctr" defTabSz="685783">
              <a:defRPr/>
            </a:pPr>
            <a:r>
              <a:rPr lang="de-DE" sz="825" b="1" kern="0" dirty="0">
                <a:solidFill>
                  <a:srgbClr val="FFFFFF"/>
                </a:solidFill>
                <a:latin typeface="Arial"/>
              </a:rPr>
              <a:t>Verlängerungsphase (Tage 8–337)</a:t>
            </a:r>
            <a:r>
              <a:rPr lang="de-DE" sz="825" b="1" kern="0" baseline="30000" dirty="0">
                <a:solidFill>
                  <a:srgbClr val="FFFFFF"/>
                </a:solidFill>
                <a:latin typeface="Arial"/>
              </a:rPr>
              <a:t>2,</a:t>
            </a:r>
            <a:r>
              <a:rPr lang="de-DE" sz="825" b="1" baseline="30000" dirty="0">
                <a:solidFill>
                  <a:srgbClr val="FFFFFF"/>
                </a:solidFill>
                <a:latin typeface="Arial"/>
              </a:rPr>
              <a:t>‡ </a:t>
            </a:r>
          </a:p>
          <a:p>
            <a:pPr algn="ctr" defTabSz="685783">
              <a:defRPr/>
            </a:pPr>
            <a:br>
              <a:rPr lang="de-DE" sz="825" b="1" kern="0" dirty="0">
                <a:solidFill>
                  <a:srgbClr val="FFFFFF"/>
                </a:solidFill>
                <a:latin typeface="Arial"/>
              </a:rPr>
            </a:br>
            <a:r>
              <a:rPr lang="de-DE" sz="825" b="1" kern="0" dirty="0">
                <a:solidFill>
                  <a:srgbClr val="FFFFFF"/>
                </a:solidFill>
                <a:latin typeface="Arial"/>
              </a:rPr>
              <a:t>(</a:t>
            </a:r>
            <a:r>
              <a:rPr lang="de-DE" sz="825" b="1" kern="0" dirty="0" err="1">
                <a:solidFill>
                  <a:srgbClr val="FFFFFF"/>
                </a:solidFill>
                <a:latin typeface="Arial"/>
              </a:rPr>
              <a:t>n</a:t>
            </a:r>
            <a:r>
              <a:rPr lang="de-DE" sz="825" b="1" kern="0" dirty="0">
                <a:solidFill>
                  <a:srgbClr val="FFFFFF"/>
                </a:solidFill>
                <a:latin typeface="Arial"/>
              </a:rPr>
              <a:t>=123)</a:t>
            </a:r>
          </a:p>
        </p:txBody>
      </p:sp>
      <p:sp>
        <p:nvSpPr>
          <p:cNvPr id="23" name="TextBox 54">
            <a:extLst>
              <a:ext uri="{FF2B5EF4-FFF2-40B4-BE49-F238E27FC236}">
                <a16:creationId xmlns:a16="http://schemas.microsoft.com/office/drawing/2014/main" id="{194AE356-949F-044F-B234-EBC1A7852590}"/>
              </a:ext>
            </a:extLst>
          </p:cNvPr>
          <p:cNvSpPr txBox="1"/>
          <p:nvPr/>
        </p:nvSpPr>
        <p:spPr>
          <a:xfrm>
            <a:off x="2424114" y="2150388"/>
            <a:ext cx="1614233" cy="408189"/>
          </a:xfrm>
          <a:prstGeom prst="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wrap="square" lIns="0" tIns="0" rIns="0" bIns="0" rtlCol="0" anchor="ctr" anchorCtr="0">
            <a:spAutoFit/>
          </a:bodyPr>
          <a:lstStyle/>
          <a:p>
            <a:pPr algn="ctr" defTabSz="685783">
              <a:defRPr/>
            </a:pPr>
            <a:r>
              <a:rPr lang="de-DE" sz="825" b="1" kern="0" dirty="0">
                <a:solidFill>
                  <a:srgbClr val="FFFFFF"/>
                </a:solidFill>
                <a:latin typeface="Arial"/>
              </a:rPr>
              <a:t>Korrekturphase (48 Stunden)</a:t>
            </a:r>
            <a:r>
              <a:rPr lang="de-DE" sz="825" b="1" kern="0" baseline="30000" dirty="0">
                <a:solidFill>
                  <a:srgbClr val="FFFFFF"/>
                </a:solidFill>
                <a:latin typeface="Arial"/>
              </a:rPr>
              <a:t>1</a:t>
            </a:r>
            <a:r>
              <a:rPr lang="de-DE" sz="825" b="1" kern="0" dirty="0">
                <a:solidFill>
                  <a:srgbClr val="FFFFFF"/>
                </a:solidFill>
                <a:latin typeface="Arial"/>
              </a:rPr>
              <a:t> </a:t>
            </a:r>
            <a:br>
              <a:rPr lang="de-DE" sz="825" b="1" kern="0" dirty="0">
                <a:solidFill>
                  <a:srgbClr val="FFFFFF"/>
                </a:solidFill>
                <a:latin typeface="Arial"/>
              </a:rPr>
            </a:br>
            <a:r>
              <a:rPr lang="de-DE" sz="825" b="1" kern="0" dirty="0">
                <a:solidFill>
                  <a:srgbClr val="FFFFFF"/>
                </a:solidFill>
                <a:latin typeface="Arial"/>
              </a:rPr>
              <a:t>mit </a:t>
            </a:r>
            <a:r>
              <a:rPr lang="de-DE" sz="825" b="1" kern="0" dirty="0">
                <a:solidFill>
                  <a:srgbClr val="FFFFFF"/>
                </a:solidFill>
              </a:rPr>
              <a:t>LOKELMA</a:t>
            </a:r>
            <a:r>
              <a:rPr lang="de-DE" sz="825" b="1" kern="0" baseline="30000" dirty="0">
                <a:solidFill>
                  <a:srgbClr val="FFFFFF"/>
                </a:solidFill>
              </a:rPr>
              <a:t>®</a:t>
            </a:r>
            <a:r>
              <a:rPr lang="de-DE" sz="825" b="1" kern="0" dirty="0">
                <a:solidFill>
                  <a:srgbClr val="FFFFFF"/>
                </a:solidFill>
              </a:rPr>
              <a:t> 10 </a:t>
            </a:r>
            <a:r>
              <a:rPr lang="de-DE" sz="825" b="1" kern="0" dirty="0">
                <a:solidFill>
                  <a:srgbClr val="FFFFFF"/>
                </a:solidFill>
                <a:latin typeface="Arial"/>
              </a:rPr>
              <a:t>g 3x tgl. (</a:t>
            </a:r>
            <a:r>
              <a:rPr lang="de-DE" sz="825" b="1" kern="0" dirty="0" err="1">
                <a:solidFill>
                  <a:srgbClr val="FFFFFF"/>
                </a:solidFill>
                <a:latin typeface="Arial"/>
              </a:rPr>
              <a:t>n</a:t>
            </a:r>
            <a:r>
              <a:rPr lang="de-DE" sz="825" b="1" kern="0" dirty="0">
                <a:solidFill>
                  <a:srgbClr val="FFFFFF"/>
                </a:solidFill>
                <a:latin typeface="Arial"/>
              </a:rPr>
              <a:t>=258)</a:t>
            </a:r>
          </a:p>
        </p:txBody>
      </p:sp>
      <p:grpSp>
        <p:nvGrpSpPr>
          <p:cNvPr id="24" name="Gruppieren 23">
            <a:extLst>
              <a:ext uri="{FF2B5EF4-FFF2-40B4-BE49-F238E27FC236}">
                <a16:creationId xmlns:a16="http://schemas.microsoft.com/office/drawing/2014/main" id="{5CD4F259-E5C3-4847-A1A6-845ABD6E1A3F}"/>
              </a:ext>
            </a:extLst>
          </p:cNvPr>
          <p:cNvGrpSpPr/>
          <p:nvPr/>
        </p:nvGrpSpPr>
        <p:grpSpPr>
          <a:xfrm>
            <a:off x="8768772" y="4587528"/>
            <a:ext cx="1166714" cy="140488"/>
            <a:chOff x="9971829" y="4493885"/>
            <a:chExt cx="1555618" cy="187317"/>
          </a:xfrm>
        </p:grpSpPr>
        <p:sp>
          <p:nvSpPr>
            <p:cNvPr id="25" name="TextBox 394">
              <a:extLst>
                <a:ext uri="{FF2B5EF4-FFF2-40B4-BE49-F238E27FC236}">
                  <a16:creationId xmlns:a16="http://schemas.microsoft.com/office/drawing/2014/main" id="{A8196F36-FD09-8344-B29B-09F7B3FD05D1}"/>
                </a:ext>
              </a:extLst>
            </p:cNvPr>
            <p:cNvSpPr txBox="1"/>
            <p:nvPr/>
          </p:nvSpPr>
          <p:spPr>
            <a:xfrm>
              <a:off x="10204436" y="4493885"/>
              <a:ext cx="1323011" cy="187317"/>
            </a:xfrm>
            <a:prstGeom prst="rect">
              <a:avLst/>
            </a:prstGeom>
            <a:noFill/>
          </p:spPr>
          <p:txBody>
            <a:bodyPr wrap="none" lIns="0" tIns="0" rIns="0" bIns="0" rtlCol="0" anchor="ctr" anchorCtr="0">
              <a:spAutoFit/>
            </a:bodyPr>
            <a:lstStyle/>
            <a:p>
              <a:pPr defTabSz="685783">
                <a:defRPr/>
              </a:pPr>
              <a:r>
                <a:rPr lang="de-DE" sz="900" kern="0" dirty="0">
                  <a:solidFill>
                    <a:srgbClr val="000000"/>
                  </a:solidFill>
                  <a:latin typeface="Arial"/>
                </a:rPr>
                <a:t>Titrierte Dosierung</a:t>
              </a:r>
              <a:r>
                <a:rPr lang="de-DE" sz="900" baseline="30000" dirty="0">
                  <a:solidFill>
                    <a:srgbClr val="000000"/>
                  </a:solidFill>
                  <a:latin typeface="Arial"/>
                </a:rPr>
                <a:t>§</a:t>
              </a:r>
              <a:endParaRPr lang="de-DE" sz="900" kern="0" baseline="30000" dirty="0">
                <a:solidFill>
                  <a:srgbClr val="000000"/>
                </a:solidFill>
                <a:latin typeface="Arial"/>
              </a:endParaRPr>
            </a:p>
          </p:txBody>
        </p:sp>
        <p:sp>
          <p:nvSpPr>
            <p:cNvPr id="26" name="Oval 397">
              <a:extLst>
                <a:ext uri="{FF2B5EF4-FFF2-40B4-BE49-F238E27FC236}">
                  <a16:creationId xmlns:a16="http://schemas.microsoft.com/office/drawing/2014/main" id="{9F6C094B-771A-A744-8AEE-7B214C95E94A}"/>
                </a:ext>
              </a:extLst>
            </p:cNvPr>
            <p:cNvSpPr/>
            <p:nvPr/>
          </p:nvSpPr>
          <p:spPr>
            <a:xfrm>
              <a:off x="9971829" y="4527781"/>
              <a:ext cx="111600" cy="119527"/>
            </a:xfrm>
            <a:prstGeom prst="ellipse">
              <a:avLst/>
            </a:prstGeom>
            <a:solidFill>
              <a:schemeClr val="accent3"/>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grpSp>
      <p:grpSp>
        <p:nvGrpSpPr>
          <p:cNvPr id="27" name="Gruppieren 26">
            <a:extLst>
              <a:ext uri="{FF2B5EF4-FFF2-40B4-BE49-F238E27FC236}">
                <a16:creationId xmlns:a16="http://schemas.microsoft.com/office/drawing/2014/main" id="{CF9324D9-AF19-8B47-A118-8397817E2C7C}"/>
              </a:ext>
            </a:extLst>
          </p:cNvPr>
          <p:cNvGrpSpPr/>
          <p:nvPr/>
        </p:nvGrpSpPr>
        <p:grpSpPr>
          <a:xfrm>
            <a:off x="2386877" y="4587528"/>
            <a:ext cx="958575" cy="140488"/>
            <a:chOff x="1198855" y="4497745"/>
            <a:chExt cx="1278100" cy="187317"/>
          </a:xfrm>
        </p:grpSpPr>
        <p:sp>
          <p:nvSpPr>
            <p:cNvPr id="28" name="TextBox 406">
              <a:extLst>
                <a:ext uri="{FF2B5EF4-FFF2-40B4-BE49-F238E27FC236}">
                  <a16:creationId xmlns:a16="http://schemas.microsoft.com/office/drawing/2014/main" id="{E6E3D168-FC69-FB42-995A-17BFFBDD23D4}"/>
                </a:ext>
              </a:extLst>
            </p:cNvPr>
            <p:cNvSpPr txBox="1"/>
            <p:nvPr/>
          </p:nvSpPr>
          <p:spPr>
            <a:xfrm>
              <a:off x="1429660" y="4497745"/>
              <a:ext cx="1047295" cy="187317"/>
            </a:xfrm>
            <a:prstGeom prst="rect">
              <a:avLst/>
            </a:prstGeom>
            <a:noFill/>
          </p:spPr>
          <p:txBody>
            <a:bodyPr wrap="none" lIns="0" tIns="0" rIns="0" bIns="0" rtlCol="0" anchor="ctr" anchorCtr="0">
              <a:spAutoFit/>
            </a:bodyPr>
            <a:lstStyle/>
            <a:p>
              <a:pPr defTabSz="685783">
                <a:defRPr/>
              </a:pPr>
              <a:r>
                <a:rPr lang="de-DE" sz="900" kern="0" dirty="0">
                  <a:solidFill>
                    <a:srgbClr val="000000"/>
                  </a:solidFill>
                  <a:latin typeface="Arial"/>
                </a:rPr>
                <a:t>Placebo (</a:t>
              </a:r>
              <a:r>
                <a:rPr lang="de-DE" sz="900" kern="0" dirty="0" err="1">
                  <a:solidFill>
                    <a:srgbClr val="000000"/>
                  </a:solidFill>
                  <a:latin typeface="Arial"/>
                </a:rPr>
                <a:t>n</a:t>
              </a:r>
              <a:r>
                <a:rPr lang="de-DE" sz="900" kern="0" dirty="0">
                  <a:solidFill>
                    <a:srgbClr val="000000"/>
                  </a:solidFill>
                  <a:latin typeface="Arial"/>
                </a:rPr>
                <a:t>=85)</a:t>
              </a:r>
            </a:p>
          </p:txBody>
        </p:sp>
        <p:sp>
          <p:nvSpPr>
            <p:cNvPr id="29" name="Oval 409">
              <a:extLst>
                <a:ext uri="{FF2B5EF4-FFF2-40B4-BE49-F238E27FC236}">
                  <a16:creationId xmlns:a16="http://schemas.microsoft.com/office/drawing/2014/main" id="{FB87D172-A6E4-5B4E-84AA-A185672F421C}"/>
                </a:ext>
              </a:extLst>
            </p:cNvPr>
            <p:cNvSpPr/>
            <p:nvPr/>
          </p:nvSpPr>
          <p:spPr>
            <a:xfrm>
              <a:off x="1198855" y="4533726"/>
              <a:ext cx="108000" cy="115357"/>
            </a:xfrm>
            <a:prstGeom prst="ellipse">
              <a:avLst/>
            </a:prstGeom>
            <a:solidFill>
              <a:schemeClr val="bg1">
                <a:lumMod val="50000"/>
              </a:schemeClr>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grpSp>
      <p:grpSp>
        <p:nvGrpSpPr>
          <p:cNvPr id="30" name="Gruppieren 29">
            <a:extLst>
              <a:ext uri="{FF2B5EF4-FFF2-40B4-BE49-F238E27FC236}">
                <a16:creationId xmlns:a16="http://schemas.microsoft.com/office/drawing/2014/main" id="{B965F321-1D76-824C-97AF-88936DF48E04}"/>
              </a:ext>
            </a:extLst>
          </p:cNvPr>
          <p:cNvGrpSpPr/>
          <p:nvPr/>
        </p:nvGrpSpPr>
        <p:grpSpPr>
          <a:xfrm>
            <a:off x="5362895" y="4587528"/>
            <a:ext cx="1497245" cy="140488"/>
            <a:chOff x="5394095" y="4497312"/>
            <a:chExt cx="1996326" cy="187317"/>
          </a:xfrm>
        </p:grpSpPr>
        <p:sp>
          <p:nvSpPr>
            <p:cNvPr id="31" name="TextBox 402">
              <a:extLst>
                <a:ext uri="{FF2B5EF4-FFF2-40B4-BE49-F238E27FC236}">
                  <a16:creationId xmlns:a16="http://schemas.microsoft.com/office/drawing/2014/main" id="{38ABEC1B-908D-7645-9EEB-7EDEA1971DF1}"/>
                </a:ext>
              </a:extLst>
            </p:cNvPr>
            <p:cNvSpPr txBox="1"/>
            <p:nvPr/>
          </p:nvSpPr>
          <p:spPr>
            <a:xfrm>
              <a:off x="5623102" y="4497312"/>
              <a:ext cx="1767319" cy="187317"/>
            </a:xfrm>
            <a:prstGeom prst="rect">
              <a:avLst/>
            </a:prstGeom>
            <a:noFill/>
          </p:spPr>
          <p:txBody>
            <a:bodyPr wrap="square" lIns="0" tIns="0" rIns="0" bIns="0" rtlCol="0" anchor="ctr" anchorCtr="0">
              <a:spAutoFit/>
            </a:bodyPr>
            <a:lstStyle/>
            <a:p>
              <a:pPr defTabSz="685783">
                <a:defRPr/>
              </a:pPr>
              <a:r>
                <a:rPr lang="de-DE" sz="900" kern="0" dirty="0">
                  <a:solidFill>
                    <a:srgbClr val="000000"/>
                  </a:solidFill>
                  <a:latin typeface="Arial"/>
                </a:rPr>
                <a:t>LOKELMA</a:t>
              </a:r>
              <a:r>
                <a:rPr lang="de-DE" sz="900" kern="0" baseline="30000" dirty="0">
                  <a:solidFill>
                    <a:srgbClr val="000000"/>
                  </a:solidFill>
                  <a:latin typeface="Arial"/>
                </a:rPr>
                <a:t>®</a:t>
              </a:r>
              <a:r>
                <a:rPr lang="de-DE" sz="900" kern="0" dirty="0">
                  <a:solidFill>
                    <a:srgbClr val="000000"/>
                  </a:solidFill>
                  <a:latin typeface="Arial"/>
                </a:rPr>
                <a:t> 5 g</a:t>
              </a:r>
              <a:r>
                <a:rPr lang="de-DE" sz="900" baseline="30000" dirty="0">
                  <a:solidFill>
                    <a:srgbClr val="000000"/>
                  </a:solidFill>
                  <a:cs typeface="Arial" panose="020B0604020202020204" pitchFamily="34" charset="0"/>
                </a:rPr>
                <a:t>† </a:t>
              </a:r>
              <a:r>
                <a:rPr lang="de-DE" sz="900" kern="0" dirty="0">
                  <a:solidFill>
                    <a:srgbClr val="000000"/>
                  </a:solidFill>
                  <a:latin typeface="Arial"/>
                </a:rPr>
                <a:t>(n=45)</a:t>
              </a:r>
            </a:p>
          </p:txBody>
        </p:sp>
        <p:sp>
          <p:nvSpPr>
            <p:cNvPr id="32" name="Oval 405">
              <a:extLst>
                <a:ext uri="{FF2B5EF4-FFF2-40B4-BE49-F238E27FC236}">
                  <a16:creationId xmlns:a16="http://schemas.microsoft.com/office/drawing/2014/main" id="{D9D60857-CF63-684E-A8A5-71E96EA0F42F}"/>
                </a:ext>
              </a:extLst>
            </p:cNvPr>
            <p:cNvSpPr/>
            <p:nvPr/>
          </p:nvSpPr>
          <p:spPr>
            <a:xfrm>
              <a:off x="5394095" y="4528000"/>
              <a:ext cx="108000" cy="115357"/>
            </a:xfrm>
            <a:prstGeom prst="ellipse">
              <a:avLst/>
            </a:prstGeom>
            <a:solidFill>
              <a:srgbClr val="60CDBA"/>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grpSp>
      <p:grpSp>
        <p:nvGrpSpPr>
          <p:cNvPr id="33" name="Gruppieren 32">
            <a:extLst>
              <a:ext uri="{FF2B5EF4-FFF2-40B4-BE49-F238E27FC236}">
                <a16:creationId xmlns:a16="http://schemas.microsoft.com/office/drawing/2014/main" id="{69DA319C-1EBA-7740-99B4-944568FD99E9}"/>
              </a:ext>
            </a:extLst>
          </p:cNvPr>
          <p:cNvGrpSpPr/>
          <p:nvPr/>
        </p:nvGrpSpPr>
        <p:grpSpPr>
          <a:xfrm>
            <a:off x="3634701" y="4587528"/>
            <a:ext cx="1453916" cy="140488"/>
            <a:chOff x="3565446" y="4497747"/>
            <a:chExt cx="1938555" cy="187317"/>
          </a:xfrm>
        </p:grpSpPr>
        <p:sp>
          <p:nvSpPr>
            <p:cNvPr id="34" name="TextBox 398">
              <a:extLst>
                <a:ext uri="{FF2B5EF4-FFF2-40B4-BE49-F238E27FC236}">
                  <a16:creationId xmlns:a16="http://schemas.microsoft.com/office/drawing/2014/main" id="{FE4D9213-23DB-644F-A995-C1CC103B34B5}"/>
                </a:ext>
              </a:extLst>
            </p:cNvPr>
            <p:cNvSpPr txBox="1"/>
            <p:nvPr/>
          </p:nvSpPr>
          <p:spPr>
            <a:xfrm>
              <a:off x="3798051" y="4497747"/>
              <a:ext cx="1705950" cy="187317"/>
            </a:xfrm>
            <a:prstGeom prst="rect">
              <a:avLst/>
            </a:prstGeom>
            <a:noFill/>
          </p:spPr>
          <p:txBody>
            <a:bodyPr wrap="square" lIns="0" tIns="0" rIns="0" bIns="0" rtlCol="0" anchor="ctr" anchorCtr="0">
              <a:spAutoFit/>
            </a:bodyPr>
            <a:lstStyle/>
            <a:p>
              <a:pPr defTabSz="685783">
                <a:defRPr/>
              </a:pPr>
              <a:r>
                <a:rPr lang="de-DE" sz="900" kern="0" dirty="0">
                  <a:solidFill>
                    <a:srgbClr val="000000"/>
                  </a:solidFill>
                </a:rPr>
                <a:t>LOKELMA</a:t>
              </a:r>
              <a:r>
                <a:rPr lang="de-DE" sz="900" kern="0" baseline="30000" dirty="0">
                  <a:solidFill>
                    <a:srgbClr val="000000"/>
                  </a:solidFill>
                </a:rPr>
                <a:t>®</a:t>
              </a:r>
              <a:r>
                <a:rPr lang="de-DE" sz="900" kern="0" dirty="0">
                  <a:solidFill>
                    <a:srgbClr val="000000"/>
                  </a:solidFill>
                  <a:latin typeface="Arial"/>
                </a:rPr>
                <a:t> 10 g</a:t>
              </a:r>
              <a:r>
                <a:rPr lang="de-DE" sz="900" baseline="30000" dirty="0">
                  <a:solidFill>
                    <a:srgbClr val="000000"/>
                  </a:solidFill>
                  <a:cs typeface="Arial" panose="020B0604020202020204" pitchFamily="34" charset="0"/>
                </a:rPr>
                <a:t>† </a:t>
              </a:r>
              <a:r>
                <a:rPr lang="de-DE" sz="900" kern="0" dirty="0">
                  <a:solidFill>
                    <a:srgbClr val="000000"/>
                  </a:solidFill>
                  <a:latin typeface="Arial"/>
                </a:rPr>
                <a:t>(n=51)</a:t>
              </a:r>
            </a:p>
          </p:txBody>
        </p:sp>
        <p:sp>
          <p:nvSpPr>
            <p:cNvPr id="35" name="Oval 401">
              <a:extLst>
                <a:ext uri="{FF2B5EF4-FFF2-40B4-BE49-F238E27FC236}">
                  <a16:creationId xmlns:a16="http://schemas.microsoft.com/office/drawing/2014/main" id="{9574E2C7-8737-3345-AD3E-5B2E6DFC785C}"/>
                </a:ext>
              </a:extLst>
            </p:cNvPr>
            <p:cNvSpPr/>
            <p:nvPr/>
          </p:nvSpPr>
          <p:spPr>
            <a:xfrm>
              <a:off x="3565446" y="4531641"/>
              <a:ext cx="111600" cy="119527"/>
            </a:xfrm>
            <a:prstGeom prst="ellipse">
              <a:avLst/>
            </a:prstGeom>
            <a:solidFill>
              <a:schemeClr val="tx2"/>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grpSp>
      <p:grpSp>
        <p:nvGrpSpPr>
          <p:cNvPr id="36" name="Gruppieren 35">
            <a:extLst>
              <a:ext uri="{FF2B5EF4-FFF2-40B4-BE49-F238E27FC236}">
                <a16:creationId xmlns:a16="http://schemas.microsoft.com/office/drawing/2014/main" id="{CF433857-61DB-1142-B221-3261FC60F10F}"/>
              </a:ext>
            </a:extLst>
          </p:cNvPr>
          <p:cNvGrpSpPr/>
          <p:nvPr/>
        </p:nvGrpSpPr>
        <p:grpSpPr>
          <a:xfrm>
            <a:off x="7022275" y="4587528"/>
            <a:ext cx="1472939" cy="140488"/>
            <a:chOff x="7760686" y="4492021"/>
            <a:chExt cx="1963919" cy="187317"/>
          </a:xfrm>
        </p:grpSpPr>
        <p:sp>
          <p:nvSpPr>
            <p:cNvPr id="37" name="TextBox 394">
              <a:extLst>
                <a:ext uri="{FF2B5EF4-FFF2-40B4-BE49-F238E27FC236}">
                  <a16:creationId xmlns:a16="http://schemas.microsoft.com/office/drawing/2014/main" id="{D4C0F698-AB5F-2F45-AD78-325B496B3303}"/>
                </a:ext>
              </a:extLst>
            </p:cNvPr>
            <p:cNvSpPr txBox="1"/>
            <p:nvPr/>
          </p:nvSpPr>
          <p:spPr>
            <a:xfrm>
              <a:off x="7993291" y="4492021"/>
              <a:ext cx="1731314" cy="187317"/>
            </a:xfrm>
            <a:prstGeom prst="rect">
              <a:avLst/>
            </a:prstGeom>
            <a:noFill/>
          </p:spPr>
          <p:txBody>
            <a:bodyPr wrap="square" lIns="0" tIns="0" rIns="0" bIns="0" rtlCol="0" anchor="ctr" anchorCtr="0">
              <a:spAutoFit/>
            </a:bodyPr>
            <a:lstStyle/>
            <a:p>
              <a:pPr defTabSz="685783">
                <a:defRPr/>
              </a:pPr>
              <a:r>
                <a:rPr lang="de-DE" sz="900" kern="0" dirty="0">
                  <a:solidFill>
                    <a:srgbClr val="000000"/>
                  </a:solidFill>
                </a:rPr>
                <a:t>LOKELMA</a:t>
              </a:r>
              <a:r>
                <a:rPr lang="de-DE" sz="900" kern="0" baseline="30000" dirty="0">
                  <a:solidFill>
                    <a:srgbClr val="000000"/>
                  </a:solidFill>
                </a:rPr>
                <a:t>®</a:t>
              </a:r>
              <a:r>
                <a:rPr lang="de-DE" sz="900" kern="0" dirty="0">
                  <a:solidFill>
                    <a:srgbClr val="000000"/>
                  </a:solidFill>
                  <a:latin typeface="Arial"/>
                </a:rPr>
                <a:t> 15 g</a:t>
              </a:r>
              <a:r>
                <a:rPr lang="de-DE" sz="900" baseline="30000" dirty="0">
                  <a:solidFill>
                    <a:srgbClr val="000000"/>
                  </a:solidFill>
                  <a:cs typeface="Arial" panose="020B0604020202020204" pitchFamily="34" charset="0"/>
                </a:rPr>
                <a:t>† </a:t>
              </a:r>
              <a:r>
                <a:rPr lang="de-DE" sz="900" kern="0" dirty="0">
                  <a:solidFill>
                    <a:srgbClr val="000000"/>
                  </a:solidFill>
                  <a:latin typeface="Arial"/>
                </a:rPr>
                <a:t>(n=56)</a:t>
              </a:r>
            </a:p>
          </p:txBody>
        </p:sp>
        <p:sp>
          <p:nvSpPr>
            <p:cNvPr id="38" name="Rectangle 6">
              <a:extLst>
                <a:ext uri="{FF2B5EF4-FFF2-40B4-BE49-F238E27FC236}">
                  <a16:creationId xmlns:a16="http://schemas.microsoft.com/office/drawing/2014/main" id="{EF3658B3-4AAE-514B-85A0-20D46D15F8A5}"/>
                </a:ext>
              </a:extLst>
            </p:cNvPr>
            <p:cNvSpPr/>
            <p:nvPr/>
          </p:nvSpPr>
          <p:spPr>
            <a:xfrm flipV="1">
              <a:off x="7760686" y="4531759"/>
              <a:ext cx="108000" cy="107839"/>
            </a:xfrm>
            <a:prstGeom prst="ellipse">
              <a:avLst/>
            </a:prstGeom>
            <a:solidFill>
              <a:srgbClr val="016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de-DE" sz="1350" dirty="0">
                <a:solidFill>
                  <a:srgbClr val="FFFFFF"/>
                </a:solidFill>
                <a:latin typeface="Arial" panose="020B0604020202020204" pitchFamily="34" charset="0"/>
              </a:endParaRPr>
            </a:p>
          </p:txBody>
        </p:sp>
      </p:grpSp>
      <p:cxnSp>
        <p:nvCxnSpPr>
          <p:cNvPr id="39" name="Straight Connector 382">
            <a:extLst>
              <a:ext uri="{FF2B5EF4-FFF2-40B4-BE49-F238E27FC236}">
                <a16:creationId xmlns:a16="http://schemas.microsoft.com/office/drawing/2014/main" id="{C6EE014C-8B1F-7445-A09E-8B67E1BB080E}"/>
              </a:ext>
            </a:extLst>
          </p:cNvPr>
          <p:cNvCxnSpPr/>
          <p:nvPr/>
        </p:nvCxnSpPr>
        <p:spPr>
          <a:xfrm rot="18900000">
            <a:off x="2250843" y="4171653"/>
            <a:ext cx="123940" cy="0"/>
          </a:xfrm>
          <a:prstGeom prst="line">
            <a:avLst/>
          </a:prstGeom>
          <a:noFill/>
          <a:ln w="19050" cap="flat" cmpd="sng" algn="ctr">
            <a:solidFill>
              <a:schemeClr val="bg1"/>
            </a:solidFill>
            <a:prstDash val="solid"/>
          </a:ln>
          <a:effectLst/>
        </p:spPr>
      </p:cxnSp>
      <p:sp>
        <p:nvSpPr>
          <p:cNvPr id="40" name="Rectangle 12">
            <a:extLst>
              <a:ext uri="{FF2B5EF4-FFF2-40B4-BE49-F238E27FC236}">
                <a16:creationId xmlns:a16="http://schemas.microsoft.com/office/drawing/2014/main" id="{4E6D3412-BDB0-AF4D-B646-184E72C7628E}"/>
              </a:ext>
            </a:extLst>
          </p:cNvPr>
          <p:cNvSpPr>
            <a:spLocks/>
          </p:cNvSpPr>
          <p:nvPr/>
        </p:nvSpPr>
        <p:spPr>
          <a:xfrm>
            <a:off x="7519853" y="3210513"/>
            <a:ext cx="2450855" cy="902849"/>
          </a:xfrm>
          <a:prstGeom prst="rect">
            <a:avLst/>
          </a:prstGeom>
          <a:solidFill>
            <a:schemeClr val="accent1">
              <a:alpha val="15053"/>
            </a:schemeClr>
          </a:solidFill>
          <a:ln w="25400" cap="flat" cmpd="sng" algn="ctr">
            <a:noFill/>
            <a:prstDash val="solid"/>
          </a:ln>
          <a:effectLst/>
        </p:spPr>
        <p:txBody>
          <a:bodyPr lIns="54000" tIns="54000" rIns="54000" bIns="54000" rtlCol="0" anchor="ctr"/>
          <a:lstStyle/>
          <a:p>
            <a:pPr algn="ctr" defTabSz="685783">
              <a:defRPr/>
            </a:pPr>
            <a:endParaRPr lang="de-DE" sz="900" kern="0" dirty="0">
              <a:solidFill>
                <a:srgbClr val="FFFFFF"/>
              </a:solidFill>
              <a:latin typeface="Arial" panose="020B0604020202020204"/>
            </a:endParaRPr>
          </a:p>
        </p:txBody>
      </p:sp>
      <p:sp>
        <p:nvSpPr>
          <p:cNvPr id="56" name="Rectangle 13">
            <a:extLst>
              <a:ext uri="{FF2B5EF4-FFF2-40B4-BE49-F238E27FC236}">
                <a16:creationId xmlns:a16="http://schemas.microsoft.com/office/drawing/2014/main" id="{BD3D2B64-74C5-0147-BA0A-B94D09F6DCD9}"/>
              </a:ext>
            </a:extLst>
          </p:cNvPr>
          <p:cNvSpPr>
            <a:spLocks/>
          </p:cNvSpPr>
          <p:nvPr/>
        </p:nvSpPr>
        <p:spPr>
          <a:xfrm>
            <a:off x="4108675" y="3210512"/>
            <a:ext cx="3292974" cy="901058"/>
          </a:xfrm>
          <a:prstGeom prst="rect">
            <a:avLst/>
          </a:prstGeom>
          <a:solidFill>
            <a:schemeClr val="accent1">
              <a:alpha val="15000"/>
            </a:schemeClr>
          </a:solidFill>
          <a:ln w="25400" cap="flat" cmpd="sng" algn="ctr">
            <a:noFill/>
            <a:prstDash val="solid"/>
          </a:ln>
          <a:effectLst/>
        </p:spPr>
        <p:txBody>
          <a:bodyPr lIns="54000" tIns="54000" rIns="54000" bIns="54000" rtlCol="0" anchor="ctr"/>
          <a:lstStyle/>
          <a:p>
            <a:pPr algn="ctr" defTabSz="685783">
              <a:defRPr/>
            </a:pPr>
            <a:endParaRPr lang="de-DE" sz="900" kern="0" dirty="0">
              <a:solidFill>
                <a:srgbClr val="FFFFFF"/>
              </a:solidFill>
              <a:latin typeface="Arial" panose="020B0604020202020204"/>
            </a:endParaRPr>
          </a:p>
        </p:txBody>
      </p:sp>
      <p:sp>
        <p:nvSpPr>
          <p:cNvPr id="57" name="Rectangle 14">
            <a:extLst>
              <a:ext uri="{FF2B5EF4-FFF2-40B4-BE49-F238E27FC236}">
                <a16:creationId xmlns:a16="http://schemas.microsoft.com/office/drawing/2014/main" id="{77F74B8B-20DE-2843-9F9B-0ED37CE156E4}"/>
              </a:ext>
            </a:extLst>
          </p:cNvPr>
          <p:cNvSpPr>
            <a:spLocks/>
          </p:cNvSpPr>
          <p:nvPr/>
        </p:nvSpPr>
        <p:spPr>
          <a:xfrm>
            <a:off x="2395157" y="3210512"/>
            <a:ext cx="1598627" cy="905074"/>
          </a:xfrm>
          <a:prstGeom prst="rect">
            <a:avLst/>
          </a:prstGeom>
          <a:solidFill>
            <a:schemeClr val="accent1">
              <a:alpha val="15000"/>
            </a:schemeClr>
          </a:solidFill>
          <a:ln w="25400" cap="flat" cmpd="sng" algn="ctr">
            <a:noFill/>
            <a:prstDash val="solid"/>
          </a:ln>
          <a:effectLst/>
        </p:spPr>
        <p:txBody>
          <a:bodyPr lIns="54000" tIns="54000" rIns="54000" bIns="54000" rtlCol="0" anchor="ctr"/>
          <a:lstStyle/>
          <a:p>
            <a:pPr algn="ctr" defTabSz="685783">
              <a:defRPr/>
            </a:pPr>
            <a:r>
              <a:rPr lang="de-DE" sz="900" kern="0" dirty="0">
                <a:solidFill>
                  <a:srgbClr val="FFFFFF"/>
                </a:solidFill>
                <a:latin typeface="Arial" panose="020B0604020202020204"/>
              </a:rPr>
              <a:t>  </a:t>
            </a:r>
          </a:p>
        </p:txBody>
      </p:sp>
      <p:cxnSp>
        <p:nvCxnSpPr>
          <p:cNvPr id="58" name="Straight Connector 15">
            <a:extLst>
              <a:ext uri="{FF2B5EF4-FFF2-40B4-BE49-F238E27FC236}">
                <a16:creationId xmlns:a16="http://schemas.microsoft.com/office/drawing/2014/main" id="{28CFDE77-737D-374F-A968-E38EA8BDA95E}"/>
              </a:ext>
            </a:extLst>
          </p:cNvPr>
          <p:cNvCxnSpPr/>
          <p:nvPr/>
        </p:nvCxnSpPr>
        <p:spPr>
          <a:xfrm>
            <a:off x="2395157" y="2570487"/>
            <a:ext cx="0" cy="1544404"/>
          </a:xfrm>
          <a:prstGeom prst="line">
            <a:avLst/>
          </a:prstGeom>
          <a:noFill/>
          <a:ln w="19050" cap="flat" cmpd="sng" algn="ctr">
            <a:solidFill>
              <a:srgbClr val="000000"/>
            </a:solidFill>
            <a:prstDash val="solid"/>
          </a:ln>
          <a:effectLst/>
        </p:spPr>
      </p:cxnSp>
      <p:cxnSp>
        <p:nvCxnSpPr>
          <p:cNvPr id="59" name="Straight Connector 16">
            <a:extLst>
              <a:ext uri="{FF2B5EF4-FFF2-40B4-BE49-F238E27FC236}">
                <a16:creationId xmlns:a16="http://schemas.microsoft.com/office/drawing/2014/main" id="{AC26B8F6-CA07-B846-B080-166635148C97}"/>
              </a:ext>
            </a:extLst>
          </p:cNvPr>
          <p:cNvCxnSpPr/>
          <p:nvPr/>
        </p:nvCxnSpPr>
        <p:spPr>
          <a:xfrm flipH="1">
            <a:off x="2351005" y="4114889"/>
            <a:ext cx="1647000" cy="0"/>
          </a:xfrm>
          <a:prstGeom prst="line">
            <a:avLst/>
          </a:prstGeom>
          <a:noFill/>
          <a:ln w="19050" cap="flat" cmpd="sng" algn="ctr">
            <a:solidFill>
              <a:srgbClr val="000000"/>
            </a:solidFill>
            <a:prstDash val="solid"/>
          </a:ln>
          <a:effectLst/>
        </p:spPr>
      </p:cxnSp>
      <p:cxnSp>
        <p:nvCxnSpPr>
          <p:cNvPr id="60" name="Straight Connector 378">
            <a:extLst>
              <a:ext uri="{FF2B5EF4-FFF2-40B4-BE49-F238E27FC236}">
                <a16:creationId xmlns:a16="http://schemas.microsoft.com/office/drawing/2014/main" id="{683362B5-3C60-4143-B2AC-270265F413ED}"/>
              </a:ext>
            </a:extLst>
          </p:cNvPr>
          <p:cNvCxnSpPr/>
          <p:nvPr/>
        </p:nvCxnSpPr>
        <p:spPr>
          <a:xfrm>
            <a:off x="2342986" y="2609038"/>
            <a:ext cx="52170" cy="0"/>
          </a:xfrm>
          <a:prstGeom prst="line">
            <a:avLst/>
          </a:prstGeom>
          <a:noFill/>
          <a:ln w="19050" cap="flat" cmpd="sng" algn="ctr">
            <a:solidFill>
              <a:srgbClr val="000000"/>
            </a:solidFill>
            <a:prstDash val="solid"/>
          </a:ln>
          <a:effectLst/>
        </p:spPr>
      </p:cxnSp>
      <p:sp>
        <p:nvSpPr>
          <p:cNvPr id="61" name="TextBox 379">
            <a:extLst>
              <a:ext uri="{FF2B5EF4-FFF2-40B4-BE49-F238E27FC236}">
                <a16:creationId xmlns:a16="http://schemas.microsoft.com/office/drawing/2014/main" id="{24BB5DF6-B51C-0347-8A39-266783D6ED8F}"/>
              </a:ext>
            </a:extLst>
          </p:cNvPr>
          <p:cNvSpPr txBox="1"/>
          <p:nvPr/>
        </p:nvSpPr>
        <p:spPr>
          <a:xfrm>
            <a:off x="2111353" y="2538797"/>
            <a:ext cx="185052" cy="140488"/>
          </a:xfrm>
          <a:prstGeom prst="rect">
            <a:avLst/>
          </a:prstGeom>
          <a:noFill/>
        </p:spPr>
        <p:txBody>
          <a:bodyPr wrap="square" lIns="0" tIns="0" rIns="0" bIns="0" rtlCol="0" anchor="ctr" anchorCtr="0">
            <a:spAutoFit/>
          </a:bodyPr>
          <a:lstStyle/>
          <a:p>
            <a:pPr algn="r" defTabSz="685783">
              <a:defRPr/>
            </a:pPr>
            <a:r>
              <a:rPr lang="de-DE" sz="900" kern="0" dirty="0">
                <a:solidFill>
                  <a:srgbClr val="000000"/>
                </a:solidFill>
                <a:latin typeface="Arial"/>
              </a:rPr>
              <a:t>5,8</a:t>
            </a:r>
          </a:p>
        </p:txBody>
      </p:sp>
      <p:cxnSp>
        <p:nvCxnSpPr>
          <p:cNvPr id="62" name="Straight Connector 376">
            <a:extLst>
              <a:ext uri="{FF2B5EF4-FFF2-40B4-BE49-F238E27FC236}">
                <a16:creationId xmlns:a16="http://schemas.microsoft.com/office/drawing/2014/main" id="{4C2A3449-C1E8-FF40-8C0C-B75D5F8D7240}"/>
              </a:ext>
            </a:extLst>
          </p:cNvPr>
          <p:cNvCxnSpPr/>
          <p:nvPr/>
        </p:nvCxnSpPr>
        <p:spPr>
          <a:xfrm>
            <a:off x="2342986" y="2757199"/>
            <a:ext cx="52170" cy="0"/>
          </a:xfrm>
          <a:prstGeom prst="line">
            <a:avLst/>
          </a:prstGeom>
          <a:noFill/>
          <a:ln w="19050" cap="flat" cmpd="sng" algn="ctr">
            <a:solidFill>
              <a:srgbClr val="000000"/>
            </a:solidFill>
            <a:prstDash val="solid"/>
          </a:ln>
          <a:effectLst/>
        </p:spPr>
      </p:cxnSp>
      <p:sp>
        <p:nvSpPr>
          <p:cNvPr id="63" name="TextBox 377">
            <a:extLst>
              <a:ext uri="{FF2B5EF4-FFF2-40B4-BE49-F238E27FC236}">
                <a16:creationId xmlns:a16="http://schemas.microsoft.com/office/drawing/2014/main" id="{DE9237C4-80DA-0944-9FC6-7AD6A934F04C}"/>
              </a:ext>
            </a:extLst>
          </p:cNvPr>
          <p:cNvSpPr txBox="1"/>
          <p:nvPr/>
        </p:nvSpPr>
        <p:spPr>
          <a:xfrm>
            <a:off x="2111353" y="2686959"/>
            <a:ext cx="185052" cy="140488"/>
          </a:xfrm>
          <a:prstGeom prst="rect">
            <a:avLst/>
          </a:prstGeom>
          <a:noFill/>
        </p:spPr>
        <p:txBody>
          <a:bodyPr wrap="square" lIns="0" tIns="0" rIns="0" bIns="0" rtlCol="0" anchor="ctr" anchorCtr="0">
            <a:spAutoFit/>
          </a:bodyPr>
          <a:lstStyle/>
          <a:p>
            <a:pPr algn="r" defTabSz="685783">
              <a:defRPr/>
            </a:pPr>
            <a:r>
              <a:rPr lang="de-DE" sz="900" kern="0" dirty="0">
                <a:solidFill>
                  <a:srgbClr val="000000"/>
                </a:solidFill>
                <a:latin typeface="Arial"/>
              </a:rPr>
              <a:t>5,6</a:t>
            </a:r>
          </a:p>
        </p:txBody>
      </p:sp>
      <p:cxnSp>
        <p:nvCxnSpPr>
          <p:cNvPr id="64" name="Straight Connector 374">
            <a:extLst>
              <a:ext uri="{FF2B5EF4-FFF2-40B4-BE49-F238E27FC236}">
                <a16:creationId xmlns:a16="http://schemas.microsoft.com/office/drawing/2014/main" id="{521942F8-DB12-6B4E-AE6B-758A650042FF}"/>
              </a:ext>
            </a:extLst>
          </p:cNvPr>
          <p:cNvCxnSpPr/>
          <p:nvPr/>
        </p:nvCxnSpPr>
        <p:spPr>
          <a:xfrm>
            <a:off x="2342986" y="2907320"/>
            <a:ext cx="52170" cy="0"/>
          </a:xfrm>
          <a:prstGeom prst="line">
            <a:avLst/>
          </a:prstGeom>
          <a:noFill/>
          <a:ln w="19050" cap="flat" cmpd="sng" algn="ctr">
            <a:solidFill>
              <a:srgbClr val="000000"/>
            </a:solidFill>
            <a:prstDash val="solid"/>
          </a:ln>
          <a:effectLst/>
        </p:spPr>
      </p:cxnSp>
      <p:sp>
        <p:nvSpPr>
          <p:cNvPr id="65" name="TextBox 375">
            <a:extLst>
              <a:ext uri="{FF2B5EF4-FFF2-40B4-BE49-F238E27FC236}">
                <a16:creationId xmlns:a16="http://schemas.microsoft.com/office/drawing/2014/main" id="{7C929AB2-6A91-3440-A792-B29DCC7FBE99}"/>
              </a:ext>
            </a:extLst>
          </p:cNvPr>
          <p:cNvSpPr txBox="1"/>
          <p:nvPr/>
        </p:nvSpPr>
        <p:spPr>
          <a:xfrm>
            <a:off x="2111353" y="2837079"/>
            <a:ext cx="185052" cy="140488"/>
          </a:xfrm>
          <a:prstGeom prst="rect">
            <a:avLst/>
          </a:prstGeom>
          <a:noFill/>
        </p:spPr>
        <p:txBody>
          <a:bodyPr wrap="square" lIns="0" tIns="0" rIns="0" bIns="0" rtlCol="0" anchor="ctr" anchorCtr="0">
            <a:spAutoFit/>
          </a:bodyPr>
          <a:lstStyle/>
          <a:p>
            <a:pPr algn="r" defTabSz="685783">
              <a:defRPr/>
            </a:pPr>
            <a:r>
              <a:rPr lang="de-DE" sz="900" kern="0" dirty="0">
                <a:solidFill>
                  <a:srgbClr val="000000"/>
                </a:solidFill>
                <a:latin typeface="Arial"/>
              </a:rPr>
              <a:t>5,4</a:t>
            </a:r>
          </a:p>
        </p:txBody>
      </p:sp>
      <p:cxnSp>
        <p:nvCxnSpPr>
          <p:cNvPr id="66" name="Straight Connector 372">
            <a:extLst>
              <a:ext uri="{FF2B5EF4-FFF2-40B4-BE49-F238E27FC236}">
                <a16:creationId xmlns:a16="http://schemas.microsoft.com/office/drawing/2014/main" id="{9D4BAAB6-9B53-4F44-94E2-7E405ED880C6}"/>
              </a:ext>
            </a:extLst>
          </p:cNvPr>
          <p:cNvCxnSpPr/>
          <p:nvPr/>
        </p:nvCxnSpPr>
        <p:spPr>
          <a:xfrm>
            <a:off x="2342986" y="3058425"/>
            <a:ext cx="52170" cy="0"/>
          </a:xfrm>
          <a:prstGeom prst="line">
            <a:avLst/>
          </a:prstGeom>
          <a:noFill/>
          <a:ln w="19050" cap="flat" cmpd="sng" algn="ctr">
            <a:solidFill>
              <a:srgbClr val="000000"/>
            </a:solidFill>
            <a:prstDash val="solid"/>
          </a:ln>
          <a:effectLst/>
        </p:spPr>
      </p:cxnSp>
      <p:sp>
        <p:nvSpPr>
          <p:cNvPr id="67" name="TextBox 373">
            <a:extLst>
              <a:ext uri="{FF2B5EF4-FFF2-40B4-BE49-F238E27FC236}">
                <a16:creationId xmlns:a16="http://schemas.microsoft.com/office/drawing/2014/main" id="{867DD9D0-5F9B-C647-A8FD-00BD59CCFF4F}"/>
              </a:ext>
            </a:extLst>
          </p:cNvPr>
          <p:cNvSpPr txBox="1"/>
          <p:nvPr/>
        </p:nvSpPr>
        <p:spPr>
          <a:xfrm>
            <a:off x="2111353" y="2988185"/>
            <a:ext cx="185052" cy="140488"/>
          </a:xfrm>
          <a:prstGeom prst="rect">
            <a:avLst/>
          </a:prstGeom>
          <a:noFill/>
        </p:spPr>
        <p:txBody>
          <a:bodyPr wrap="square" lIns="0" tIns="0" rIns="0" bIns="0" rtlCol="0" anchor="ctr" anchorCtr="0">
            <a:spAutoFit/>
          </a:bodyPr>
          <a:lstStyle/>
          <a:p>
            <a:pPr algn="r" defTabSz="685783">
              <a:defRPr/>
            </a:pPr>
            <a:r>
              <a:rPr lang="de-DE" sz="900" kern="0" dirty="0">
                <a:solidFill>
                  <a:srgbClr val="000000"/>
                </a:solidFill>
                <a:latin typeface="Arial"/>
              </a:rPr>
              <a:t>5,2</a:t>
            </a:r>
          </a:p>
        </p:txBody>
      </p:sp>
      <p:cxnSp>
        <p:nvCxnSpPr>
          <p:cNvPr id="68" name="Straight Connector 370">
            <a:extLst>
              <a:ext uri="{FF2B5EF4-FFF2-40B4-BE49-F238E27FC236}">
                <a16:creationId xmlns:a16="http://schemas.microsoft.com/office/drawing/2014/main" id="{F49F2BF9-8B23-F242-A9C4-FDBBE05865DF}"/>
              </a:ext>
            </a:extLst>
          </p:cNvPr>
          <p:cNvCxnSpPr/>
          <p:nvPr/>
        </p:nvCxnSpPr>
        <p:spPr>
          <a:xfrm>
            <a:off x="2342986" y="3210511"/>
            <a:ext cx="52170" cy="0"/>
          </a:xfrm>
          <a:prstGeom prst="line">
            <a:avLst/>
          </a:prstGeom>
          <a:noFill/>
          <a:ln w="19050" cap="flat" cmpd="sng" algn="ctr">
            <a:solidFill>
              <a:srgbClr val="000000"/>
            </a:solidFill>
            <a:prstDash val="solid"/>
          </a:ln>
          <a:effectLst/>
        </p:spPr>
      </p:cxnSp>
      <p:sp>
        <p:nvSpPr>
          <p:cNvPr id="69" name="TextBox 371">
            <a:extLst>
              <a:ext uri="{FF2B5EF4-FFF2-40B4-BE49-F238E27FC236}">
                <a16:creationId xmlns:a16="http://schemas.microsoft.com/office/drawing/2014/main" id="{0B736412-FDEA-2E49-8E13-5D9339C4A0D4}"/>
              </a:ext>
            </a:extLst>
          </p:cNvPr>
          <p:cNvSpPr txBox="1"/>
          <p:nvPr/>
        </p:nvSpPr>
        <p:spPr>
          <a:xfrm>
            <a:off x="2111353" y="3140270"/>
            <a:ext cx="185052" cy="140488"/>
          </a:xfrm>
          <a:prstGeom prst="rect">
            <a:avLst/>
          </a:prstGeom>
          <a:noFill/>
        </p:spPr>
        <p:txBody>
          <a:bodyPr wrap="square" lIns="0" tIns="0" rIns="0" bIns="0" rtlCol="0" anchor="ctr" anchorCtr="0">
            <a:spAutoFit/>
          </a:bodyPr>
          <a:lstStyle/>
          <a:p>
            <a:pPr algn="r" defTabSz="685783">
              <a:defRPr/>
            </a:pPr>
            <a:r>
              <a:rPr lang="de-DE" sz="900" kern="0" dirty="0">
                <a:solidFill>
                  <a:srgbClr val="000000"/>
                </a:solidFill>
                <a:latin typeface="Arial"/>
              </a:rPr>
              <a:t>5,0</a:t>
            </a:r>
          </a:p>
        </p:txBody>
      </p:sp>
      <p:cxnSp>
        <p:nvCxnSpPr>
          <p:cNvPr id="70" name="Straight Connector 368">
            <a:extLst>
              <a:ext uri="{FF2B5EF4-FFF2-40B4-BE49-F238E27FC236}">
                <a16:creationId xmlns:a16="http://schemas.microsoft.com/office/drawing/2014/main" id="{DFBB1DE2-3411-0843-A4E1-EA71127E1CDA}"/>
              </a:ext>
            </a:extLst>
          </p:cNvPr>
          <p:cNvCxnSpPr/>
          <p:nvPr/>
        </p:nvCxnSpPr>
        <p:spPr>
          <a:xfrm>
            <a:off x="2342986" y="3362597"/>
            <a:ext cx="52170" cy="0"/>
          </a:xfrm>
          <a:prstGeom prst="line">
            <a:avLst/>
          </a:prstGeom>
          <a:noFill/>
          <a:ln w="19050" cap="flat" cmpd="sng" algn="ctr">
            <a:solidFill>
              <a:srgbClr val="000000"/>
            </a:solidFill>
            <a:prstDash val="solid"/>
          </a:ln>
          <a:effectLst/>
        </p:spPr>
      </p:cxnSp>
      <p:sp>
        <p:nvSpPr>
          <p:cNvPr id="71" name="TextBox 369">
            <a:extLst>
              <a:ext uri="{FF2B5EF4-FFF2-40B4-BE49-F238E27FC236}">
                <a16:creationId xmlns:a16="http://schemas.microsoft.com/office/drawing/2014/main" id="{64F3D64C-58EC-1E4F-9BBF-E9C523E8178C}"/>
              </a:ext>
            </a:extLst>
          </p:cNvPr>
          <p:cNvSpPr txBox="1"/>
          <p:nvPr/>
        </p:nvSpPr>
        <p:spPr>
          <a:xfrm>
            <a:off x="2111353" y="3292356"/>
            <a:ext cx="185052" cy="140488"/>
          </a:xfrm>
          <a:prstGeom prst="rect">
            <a:avLst/>
          </a:prstGeom>
          <a:noFill/>
        </p:spPr>
        <p:txBody>
          <a:bodyPr wrap="square" lIns="0" tIns="0" rIns="0" bIns="0" rtlCol="0" anchor="ctr" anchorCtr="0">
            <a:spAutoFit/>
          </a:bodyPr>
          <a:lstStyle/>
          <a:p>
            <a:pPr algn="r" defTabSz="685783">
              <a:defRPr/>
            </a:pPr>
            <a:r>
              <a:rPr lang="de-DE" sz="900" kern="0" dirty="0">
                <a:solidFill>
                  <a:srgbClr val="000000"/>
                </a:solidFill>
                <a:latin typeface="Arial"/>
              </a:rPr>
              <a:t>4,8</a:t>
            </a:r>
          </a:p>
        </p:txBody>
      </p:sp>
      <p:cxnSp>
        <p:nvCxnSpPr>
          <p:cNvPr id="72" name="Straight Connector 366">
            <a:extLst>
              <a:ext uri="{FF2B5EF4-FFF2-40B4-BE49-F238E27FC236}">
                <a16:creationId xmlns:a16="http://schemas.microsoft.com/office/drawing/2014/main" id="{C2E85AAA-CFCE-114B-9FEE-F6C25AD189CB}"/>
              </a:ext>
            </a:extLst>
          </p:cNvPr>
          <p:cNvCxnSpPr/>
          <p:nvPr/>
        </p:nvCxnSpPr>
        <p:spPr>
          <a:xfrm>
            <a:off x="2342986" y="3509776"/>
            <a:ext cx="52170" cy="0"/>
          </a:xfrm>
          <a:prstGeom prst="line">
            <a:avLst/>
          </a:prstGeom>
          <a:noFill/>
          <a:ln w="19050" cap="flat" cmpd="sng" algn="ctr">
            <a:solidFill>
              <a:srgbClr val="000000"/>
            </a:solidFill>
            <a:prstDash val="solid"/>
          </a:ln>
          <a:effectLst/>
        </p:spPr>
      </p:cxnSp>
      <p:sp>
        <p:nvSpPr>
          <p:cNvPr id="73" name="TextBox 367">
            <a:extLst>
              <a:ext uri="{FF2B5EF4-FFF2-40B4-BE49-F238E27FC236}">
                <a16:creationId xmlns:a16="http://schemas.microsoft.com/office/drawing/2014/main" id="{02795E38-12D1-B042-BAF4-682BC9546CAF}"/>
              </a:ext>
            </a:extLst>
          </p:cNvPr>
          <p:cNvSpPr txBox="1"/>
          <p:nvPr/>
        </p:nvSpPr>
        <p:spPr>
          <a:xfrm>
            <a:off x="2111353" y="3439534"/>
            <a:ext cx="185052" cy="140488"/>
          </a:xfrm>
          <a:prstGeom prst="rect">
            <a:avLst/>
          </a:prstGeom>
          <a:noFill/>
        </p:spPr>
        <p:txBody>
          <a:bodyPr wrap="square" lIns="0" tIns="0" rIns="0" bIns="0" rtlCol="0" anchor="ctr" anchorCtr="0">
            <a:spAutoFit/>
          </a:bodyPr>
          <a:lstStyle/>
          <a:p>
            <a:pPr algn="r" defTabSz="685783">
              <a:defRPr/>
            </a:pPr>
            <a:r>
              <a:rPr lang="de-DE" sz="900" kern="0" dirty="0">
                <a:solidFill>
                  <a:srgbClr val="000000"/>
                </a:solidFill>
                <a:latin typeface="Arial"/>
              </a:rPr>
              <a:t>4,6</a:t>
            </a:r>
          </a:p>
        </p:txBody>
      </p:sp>
      <p:cxnSp>
        <p:nvCxnSpPr>
          <p:cNvPr id="74" name="Straight Connector 364">
            <a:extLst>
              <a:ext uri="{FF2B5EF4-FFF2-40B4-BE49-F238E27FC236}">
                <a16:creationId xmlns:a16="http://schemas.microsoft.com/office/drawing/2014/main" id="{E0FAE9B0-F8D4-4D4B-A2BA-A7443FFDC64C}"/>
              </a:ext>
            </a:extLst>
          </p:cNvPr>
          <p:cNvCxnSpPr/>
          <p:nvPr/>
        </p:nvCxnSpPr>
        <p:spPr>
          <a:xfrm>
            <a:off x="2342986" y="3663825"/>
            <a:ext cx="52170" cy="0"/>
          </a:xfrm>
          <a:prstGeom prst="line">
            <a:avLst/>
          </a:prstGeom>
          <a:noFill/>
          <a:ln w="19050" cap="flat" cmpd="sng" algn="ctr">
            <a:solidFill>
              <a:srgbClr val="000000"/>
            </a:solidFill>
            <a:prstDash val="solid"/>
          </a:ln>
          <a:effectLst/>
        </p:spPr>
      </p:cxnSp>
      <p:sp>
        <p:nvSpPr>
          <p:cNvPr id="75" name="TextBox 365">
            <a:extLst>
              <a:ext uri="{FF2B5EF4-FFF2-40B4-BE49-F238E27FC236}">
                <a16:creationId xmlns:a16="http://schemas.microsoft.com/office/drawing/2014/main" id="{E7186575-EA87-C54F-B93E-39EF3AF47E2B}"/>
              </a:ext>
            </a:extLst>
          </p:cNvPr>
          <p:cNvSpPr txBox="1"/>
          <p:nvPr/>
        </p:nvSpPr>
        <p:spPr>
          <a:xfrm>
            <a:off x="2111353" y="3593583"/>
            <a:ext cx="185052" cy="140488"/>
          </a:xfrm>
          <a:prstGeom prst="rect">
            <a:avLst/>
          </a:prstGeom>
          <a:noFill/>
        </p:spPr>
        <p:txBody>
          <a:bodyPr wrap="square" lIns="0" tIns="0" rIns="0" bIns="0" rtlCol="0" anchor="ctr" anchorCtr="0">
            <a:spAutoFit/>
          </a:bodyPr>
          <a:lstStyle/>
          <a:p>
            <a:pPr algn="r" defTabSz="685783">
              <a:defRPr/>
            </a:pPr>
            <a:r>
              <a:rPr lang="de-DE" sz="900" kern="0" dirty="0">
                <a:solidFill>
                  <a:srgbClr val="000000"/>
                </a:solidFill>
                <a:latin typeface="Arial"/>
              </a:rPr>
              <a:t>4,4</a:t>
            </a:r>
          </a:p>
        </p:txBody>
      </p:sp>
      <p:cxnSp>
        <p:nvCxnSpPr>
          <p:cNvPr id="76" name="Straight Connector 362">
            <a:extLst>
              <a:ext uri="{FF2B5EF4-FFF2-40B4-BE49-F238E27FC236}">
                <a16:creationId xmlns:a16="http://schemas.microsoft.com/office/drawing/2014/main" id="{F267510E-29BE-6949-87D8-BDEB6F75DA13}"/>
              </a:ext>
            </a:extLst>
          </p:cNvPr>
          <p:cNvCxnSpPr/>
          <p:nvPr/>
        </p:nvCxnSpPr>
        <p:spPr>
          <a:xfrm>
            <a:off x="2342986" y="3812966"/>
            <a:ext cx="52170" cy="0"/>
          </a:xfrm>
          <a:prstGeom prst="line">
            <a:avLst/>
          </a:prstGeom>
          <a:noFill/>
          <a:ln w="19050" cap="flat" cmpd="sng" algn="ctr">
            <a:solidFill>
              <a:srgbClr val="000000"/>
            </a:solidFill>
            <a:prstDash val="solid"/>
          </a:ln>
          <a:effectLst/>
        </p:spPr>
      </p:cxnSp>
      <p:sp>
        <p:nvSpPr>
          <p:cNvPr id="77" name="TextBox 363">
            <a:extLst>
              <a:ext uri="{FF2B5EF4-FFF2-40B4-BE49-F238E27FC236}">
                <a16:creationId xmlns:a16="http://schemas.microsoft.com/office/drawing/2014/main" id="{AFA2C5F7-1208-4149-B95F-DA7E0DCD2E73}"/>
              </a:ext>
            </a:extLst>
          </p:cNvPr>
          <p:cNvSpPr txBox="1"/>
          <p:nvPr/>
        </p:nvSpPr>
        <p:spPr>
          <a:xfrm>
            <a:off x="2111355" y="3742725"/>
            <a:ext cx="185052" cy="140488"/>
          </a:xfrm>
          <a:prstGeom prst="rect">
            <a:avLst/>
          </a:prstGeom>
          <a:noFill/>
        </p:spPr>
        <p:txBody>
          <a:bodyPr wrap="square" lIns="0" tIns="0" rIns="0" bIns="0" rtlCol="0" anchor="ctr" anchorCtr="0">
            <a:spAutoFit/>
          </a:bodyPr>
          <a:lstStyle/>
          <a:p>
            <a:pPr algn="r" defTabSz="685783">
              <a:defRPr/>
            </a:pPr>
            <a:r>
              <a:rPr lang="de-DE" sz="900" kern="0" dirty="0">
                <a:solidFill>
                  <a:srgbClr val="000000"/>
                </a:solidFill>
                <a:latin typeface="Arial"/>
              </a:rPr>
              <a:t>4,2</a:t>
            </a:r>
          </a:p>
        </p:txBody>
      </p:sp>
      <p:cxnSp>
        <p:nvCxnSpPr>
          <p:cNvPr id="78" name="Straight Connector 360">
            <a:extLst>
              <a:ext uri="{FF2B5EF4-FFF2-40B4-BE49-F238E27FC236}">
                <a16:creationId xmlns:a16="http://schemas.microsoft.com/office/drawing/2014/main" id="{F54EC7C1-0F69-8C42-A95D-4076011E4DB7}"/>
              </a:ext>
            </a:extLst>
          </p:cNvPr>
          <p:cNvCxnSpPr/>
          <p:nvPr/>
        </p:nvCxnSpPr>
        <p:spPr>
          <a:xfrm>
            <a:off x="2342986" y="3964070"/>
            <a:ext cx="52170" cy="0"/>
          </a:xfrm>
          <a:prstGeom prst="line">
            <a:avLst/>
          </a:prstGeom>
          <a:noFill/>
          <a:ln w="19050" cap="flat" cmpd="sng" algn="ctr">
            <a:solidFill>
              <a:srgbClr val="000000"/>
            </a:solidFill>
            <a:prstDash val="solid"/>
          </a:ln>
          <a:effectLst/>
        </p:spPr>
      </p:cxnSp>
      <p:sp>
        <p:nvSpPr>
          <p:cNvPr id="79" name="TextBox 361">
            <a:extLst>
              <a:ext uri="{FF2B5EF4-FFF2-40B4-BE49-F238E27FC236}">
                <a16:creationId xmlns:a16="http://schemas.microsoft.com/office/drawing/2014/main" id="{7F606D34-5DBD-3C48-B604-516D711314C1}"/>
              </a:ext>
            </a:extLst>
          </p:cNvPr>
          <p:cNvSpPr txBox="1"/>
          <p:nvPr/>
        </p:nvSpPr>
        <p:spPr>
          <a:xfrm>
            <a:off x="2111353" y="3893829"/>
            <a:ext cx="185052" cy="140488"/>
          </a:xfrm>
          <a:prstGeom prst="rect">
            <a:avLst/>
          </a:prstGeom>
          <a:noFill/>
        </p:spPr>
        <p:txBody>
          <a:bodyPr wrap="square" lIns="0" tIns="0" rIns="0" bIns="0" rtlCol="0" anchor="ctr" anchorCtr="0">
            <a:spAutoFit/>
          </a:bodyPr>
          <a:lstStyle/>
          <a:p>
            <a:pPr algn="r" defTabSz="685783">
              <a:defRPr/>
            </a:pPr>
            <a:r>
              <a:rPr lang="de-DE" sz="900" kern="0" dirty="0">
                <a:solidFill>
                  <a:srgbClr val="000000"/>
                </a:solidFill>
                <a:latin typeface="Arial"/>
              </a:rPr>
              <a:t>4,0</a:t>
            </a:r>
          </a:p>
        </p:txBody>
      </p:sp>
      <p:sp>
        <p:nvSpPr>
          <p:cNvPr id="80" name="TextBox 27">
            <a:extLst>
              <a:ext uri="{FF2B5EF4-FFF2-40B4-BE49-F238E27FC236}">
                <a16:creationId xmlns:a16="http://schemas.microsoft.com/office/drawing/2014/main" id="{7D6B5E24-0DAF-7B4F-BFEF-AC4456C32F95}"/>
              </a:ext>
            </a:extLst>
          </p:cNvPr>
          <p:cNvSpPr txBox="1"/>
          <p:nvPr/>
        </p:nvSpPr>
        <p:spPr>
          <a:xfrm>
            <a:off x="2232287" y="4045431"/>
            <a:ext cx="64120" cy="140488"/>
          </a:xfrm>
          <a:prstGeom prst="rect">
            <a:avLst/>
          </a:prstGeom>
          <a:noFill/>
        </p:spPr>
        <p:txBody>
          <a:bodyPr wrap="none" lIns="0" tIns="0" rIns="0" bIns="0" rtlCol="0" anchor="ctr" anchorCtr="0">
            <a:spAutoFit/>
          </a:bodyPr>
          <a:lstStyle/>
          <a:p>
            <a:pPr algn="r" defTabSz="685783">
              <a:defRPr/>
            </a:pPr>
            <a:r>
              <a:rPr lang="de-DE" sz="900" kern="0" dirty="0">
                <a:solidFill>
                  <a:srgbClr val="000000"/>
                </a:solidFill>
                <a:latin typeface="Arial"/>
              </a:rPr>
              <a:t>0</a:t>
            </a:r>
          </a:p>
        </p:txBody>
      </p:sp>
      <p:sp>
        <p:nvSpPr>
          <p:cNvPr id="81" name="TextBox 358">
            <a:extLst>
              <a:ext uri="{FF2B5EF4-FFF2-40B4-BE49-F238E27FC236}">
                <a16:creationId xmlns:a16="http://schemas.microsoft.com/office/drawing/2014/main" id="{84BD9435-EDD1-3D47-9DB4-6A907780F278}"/>
              </a:ext>
            </a:extLst>
          </p:cNvPr>
          <p:cNvSpPr txBox="1"/>
          <p:nvPr/>
        </p:nvSpPr>
        <p:spPr>
          <a:xfrm>
            <a:off x="2353352" y="4144500"/>
            <a:ext cx="64121" cy="140488"/>
          </a:xfrm>
          <a:prstGeom prst="rect">
            <a:avLst/>
          </a:prstGeom>
          <a:noFill/>
        </p:spPr>
        <p:txBody>
          <a:bodyPr wrap="none" lIns="0" tIns="0" rIns="0" bIns="0" rtlCol="0" anchor="ctr" anchorCtr="0">
            <a:spAutoFit/>
          </a:bodyPr>
          <a:lstStyle/>
          <a:p>
            <a:pPr algn="ctr" defTabSz="685783">
              <a:defRPr/>
            </a:pPr>
            <a:r>
              <a:rPr lang="de-DE" sz="900" kern="0" dirty="0">
                <a:solidFill>
                  <a:srgbClr val="000000"/>
                </a:solidFill>
                <a:latin typeface="Arial"/>
              </a:rPr>
              <a:t>0</a:t>
            </a:r>
          </a:p>
        </p:txBody>
      </p:sp>
      <p:cxnSp>
        <p:nvCxnSpPr>
          <p:cNvPr id="82" name="Straight Connector 359">
            <a:extLst>
              <a:ext uri="{FF2B5EF4-FFF2-40B4-BE49-F238E27FC236}">
                <a16:creationId xmlns:a16="http://schemas.microsoft.com/office/drawing/2014/main" id="{C0B79FA1-7C93-4543-9B3E-76F5ADC1F2C6}"/>
              </a:ext>
            </a:extLst>
          </p:cNvPr>
          <p:cNvCxnSpPr/>
          <p:nvPr/>
        </p:nvCxnSpPr>
        <p:spPr>
          <a:xfrm rot="5400000">
            <a:off x="2381904" y="4130363"/>
            <a:ext cx="30958" cy="0"/>
          </a:xfrm>
          <a:prstGeom prst="line">
            <a:avLst/>
          </a:prstGeom>
          <a:noFill/>
          <a:ln w="19050" cap="flat" cmpd="sng" algn="ctr">
            <a:solidFill>
              <a:srgbClr val="000000"/>
            </a:solidFill>
            <a:prstDash val="solid"/>
          </a:ln>
          <a:effectLst/>
        </p:spPr>
      </p:cxnSp>
      <p:sp>
        <p:nvSpPr>
          <p:cNvPr id="83" name="TextBox 356">
            <a:extLst>
              <a:ext uri="{FF2B5EF4-FFF2-40B4-BE49-F238E27FC236}">
                <a16:creationId xmlns:a16="http://schemas.microsoft.com/office/drawing/2014/main" id="{00298A1E-B0CB-A44A-B332-869007A328B7}"/>
              </a:ext>
            </a:extLst>
          </p:cNvPr>
          <p:cNvSpPr txBox="1"/>
          <p:nvPr/>
        </p:nvSpPr>
        <p:spPr>
          <a:xfrm>
            <a:off x="2616259" y="4144500"/>
            <a:ext cx="64121" cy="140488"/>
          </a:xfrm>
          <a:prstGeom prst="rect">
            <a:avLst/>
          </a:prstGeom>
          <a:noFill/>
        </p:spPr>
        <p:txBody>
          <a:bodyPr wrap="none" lIns="0" tIns="0" rIns="0" bIns="0" rtlCol="0" anchor="ctr" anchorCtr="0">
            <a:spAutoFit/>
          </a:bodyPr>
          <a:lstStyle/>
          <a:p>
            <a:pPr algn="ctr" defTabSz="685783">
              <a:defRPr/>
            </a:pPr>
            <a:r>
              <a:rPr lang="de-DE" sz="900" kern="0" dirty="0">
                <a:solidFill>
                  <a:srgbClr val="000000"/>
                </a:solidFill>
                <a:latin typeface="Arial"/>
              </a:rPr>
              <a:t>8</a:t>
            </a:r>
          </a:p>
        </p:txBody>
      </p:sp>
      <p:cxnSp>
        <p:nvCxnSpPr>
          <p:cNvPr id="84" name="Straight Connector 357">
            <a:extLst>
              <a:ext uri="{FF2B5EF4-FFF2-40B4-BE49-F238E27FC236}">
                <a16:creationId xmlns:a16="http://schemas.microsoft.com/office/drawing/2014/main" id="{685123ED-37BC-284C-82E3-594C8002DC99}"/>
              </a:ext>
            </a:extLst>
          </p:cNvPr>
          <p:cNvCxnSpPr/>
          <p:nvPr/>
        </p:nvCxnSpPr>
        <p:spPr>
          <a:xfrm rot="5400000">
            <a:off x="2632849" y="4130363"/>
            <a:ext cx="30958" cy="0"/>
          </a:xfrm>
          <a:prstGeom prst="line">
            <a:avLst/>
          </a:prstGeom>
          <a:noFill/>
          <a:ln w="19050" cap="flat" cmpd="sng" algn="ctr">
            <a:solidFill>
              <a:srgbClr val="000000"/>
            </a:solidFill>
            <a:prstDash val="solid"/>
          </a:ln>
          <a:effectLst/>
        </p:spPr>
      </p:cxnSp>
      <p:sp>
        <p:nvSpPr>
          <p:cNvPr id="86" name="TextBox 354">
            <a:extLst>
              <a:ext uri="{FF2B5EF4-FFF2-40B4-BE49-F238E27FC236}">
                <a16:creationId xmlns:a16="http://schemas.microsoft.com/office/drawing/2014/main" id="{FDC6AD57-7C47-EF43-980A-8093F60D8351}"/>
              </a:ext>
            </a:extLst>
          </p:cNvPr>
          <p:cNvSpPr txBox="1"/>
          <p:nvPr/>
        </p:nvSpPr>
        <p:spPr>
          <a:xfrm>
            <a:off x="2853710" y="4144500"/>
            <a:ext cx="128240" cy="140488"/>
          </a:xfrm>
          <a:prstGeom prst="rect">
            <a:avLst/>
          </a:prstGeom>
          <a:noFill/>
        </p:spPr>
        <p:txBody>
          <a:bodyPr wrap="none" lIns="0" tIns="0" rIns="0" bIns="0" rtlCol="0" anchor="ctr" anchorCtr="0">
            <a:spAutoFit/>
          </a:bodyPr>
          <a:lstStyle/>
          <a:p>
            <a:pPr algn="ctr" defTabSz="685783">
              <a:defRPr/>
            </a:pPr>
            <a:r>
              <a:rPr lang="de-DE" sz="900" kern="0" dirty="0">
                <a:solidFill>
                  <a:srgbClr val="000000"/>
                </a:solidFill>
                <a:latin typeface="Arial"/>
              </a:rPr>
              <a:t>16</a:t>
            </a:r>
          </a:p>
        </p:txBody>
      </p:sp>
      <p:cxnSp>
        <p:nvCxnSpPr>
          <p:cNvPr id="87" name="Straight Connector 355">
            <a:extLst>
              <a:ext uri="{FF2B5EF4-FFF2-40B4-BE49-F238E27FC236}">
                <a16:creationId xmlns:a16="http://schemas.microsoft.com/office/drawing/2014/main" id="{037105B1-78EA-684A-81B9-6DD0CBA66C90}"/>
              </a:ext>
            </a:extLst>
          </p:cNvPr>
          <p:cNvCxnSpPr/>
          <p:nvPr/>
        </p:nvCxnSpPr>
        <p:spPr>
          <a:xfrm rot="5400000">
            <a:off x="2902344" y="4130363"/>
            <a:ext cx="30958" cy="0"/>
          </a:xfrm>
          <a:prstGeom prst="line">
            <a:avLst/>
          </a:prstGeom>
          <a:noFill/>
          <a:ln w="19050" cap="flat" cmpd="sng" algn="ctr">
            <a:solidFill>
              <a:srgbClr val="000000"/>
            </a:solidFill>
            <a:prstDash val="solid"/>
          </a:ln>
          <a:effectLst/>
        </p:spPr>
      </p:cxnSp>
      <p:sp>
        <p:nvSpPr>
          <p:cNvPr id="88" name="TextBox 352">
            <a:extLst>
              <a:ext uri="{FF2B5EF4-FFF2-40B4-BE49-F238E27FC236}">
                <a16:creationId xmlns:a16="http://schemas.microsoft.com/office/drawing/2014/main" id="{8DD505F8-0D01-0E49-8139-0C2C114484B8}"/>
              </a:ext>
            </a:extLst>
          </p:cNvPr>
          <p:cNvSpPr txBox="1"/>
          <p:nvPr/>
        </p:nvSpPr>
        <p:spPr>
          <a:xfrm>
            <a:off x="3103390" y="4144500"/>
            <a:ext cx="128240" cy="140488"/>
          </a:xfrm>
          <a:prstGeom prst="rect">
            <a:avLst/>
          </a:prstGeom>
          <a:noFill/>
        </p:spPr>
        <p:txBody>
          <a:bodyPr wrap="none" lIns="0" tIns="0" rIns="0" bIns="0" rtlCol="0" anchor="ctr" anchorCtr="0">
            <a:spAutoFit/>
          </a:bodyPr>
          <a:lstStyle/>
          <a:p>
            <a:pPr algn="ctr" defTabSz="685783">
              <a:defRPr/>
            </a:pPr>
            <a:r>
              <a:rPr lang="de-DE" sz="900" kern="0" dirty="0">
                <a:solidFill>
                  <a:srgbClr val="000000"/>
                </a:solidFill>
                <a:latin typeface="Arial"/>
              </a:rPr>
              <a:t>24</a:t>
            </a:r>
          </a:p>
        </p:txBody>
      </p:sp>
      <p:cxnSp>
        <p:nvCxnSpPr>
          <p:cNvPr id="89" name="Straight Connector 353">
            <a:extLst>
              <a:ext uri="{FF2B5EF4-FFF2-40B4-BE49-F238E27FC236}">
                <a16:creationId xmlns:a16="http://schemas.microsoft.com/office/drawing/2014/main" id="{9AFC6A83-ECDF-4945-897F-53ED29F0A383}"/>
              </a:ext>
            </a:extLst>
          </p:cNvPr>
          <p:cNvCxnSpPr/>
          <p:nvPr/>
        </p:nvCxnSpPr>
        <p:spPr>
          <a:xfrm rot="5400000">
            <a:off x="3152025" y="4130363"/>
            <a:ext cx="30958" cy="0"/>
          </a:xfrm>
          <a:prstGeom prst="line">
            <a:avLst/>
          </a:prstGeom>
          <a:noFill/>
          <a:ln w="19050" cap="flat" cmpd="sng" algn="ctr">
            <a:solidFill>
              <a:srgbClr val="000000"/>
            </a:solidFill>
            <a:prstDash val="solid"/>
          </a:ln>
          <a:effectLst/>
        </p:spPr>
      </p:cxnSp>
      <p:sp>
        <p:nvSpPr>
          <p:cNvPr id="90" name="TextBox 350">
            <a:extLst>
              <a:ext uri="{FF2B5EF4-FFF2-40B4-BE49-F238E27FC236}">
                <a16:creationId xmlns:a16="http://schemas.microsoft.com/office/drawing/2014/main" id="{64B82665-9DAA-3E46-9256-1F900E197442}"/>
              </a:ext>
            </a:extLst>
          </p:cNvPr>
          <p:cNvSpPr txBox="1"/>
          <p:nvPr/>
        </p:nvSpPr>
        <p:spPr>
          <a:xfrm>
            <a:off x="3376218" y="4144500"/>
            <a:ext cx="128240" cy="140488"/>
          </a:xfrm>
          <a:prstGeom prst="rect">
            <a:avLst/>
          </a:prstGeom>
          <a:noFill/>
        </p:spPr>
        <p:txBody>
          <a:bodyPr wrap="none" lIns="0" tIns="0" rIns="0" bIns="0" rtlCol="0" anchor="ctr" anchorCtr="0">
            <a:spAutoFit/>
          </a:bodyPr>
          <a:lstStyle/>
          <a:p>
            <a:pPr algn="ctr" defTabSz="685783">
              <a:defRPr/>
            </a:pPr>
            <a:r>
              <a:rPr lang="de-DE" sz="900" kern="0" dirty="0">
                <a:solidFill>
                  <a:srgbClr val="000000"/>
                </a:solidFill>
                <a:latin typeface="Arial"/>
              </a:rPr>
              <a:t>32</a:t>
            </a:r>
          </a:p>
        </p:txBody>
      </p:sp>
      <p:cxnSp>
        <p:nvCxnSpPr>
          <p:cNvPr id="91" name="Straight Connector 351">
            <a:extLst>
              <a:ext uri="{FF2B5EF4-FFF2-40B4-BE49-F238E27FC236}">
                <a16:creationId xmlns:a16="http://schemas.microsoft.com/office/drawing/2014/main" id="{6D1EC22B-DC0A-0548-AF0B-D673D0818F44}"/>
              </a:ext>
            </a:extLst>
          </p:cNvPr>
          <p:cNvCxnSpPr/>
          <p:nvPr/>
        </p:nvCxnSpPr>
        <p:spPr>
          <a:xfrm rot="5400000">
            <a:off x="3424851" y="4130363"/>
            <a:ext cx="30958" cy="0"/>
          </a:xfrm>
          <a:prstGeom prst="line">
            <a:avLst/>
          </a:prstGeom>
          <a:noFill/>
          <a:ln w="19050" cap="flat" cmpd="sng" algn="ctr">
            <a:solidFill>
              <a:srgbClr val="000000"/>
            </a:solidFill>
            <a:prstDash val="solid"/>
          </a:ln>
          <a:effectLst/>
        </p:spPr>
      </p:cxnSp>
      <p:sp>
        <p:nvSpPr>
          <p:cNvPr id="92" name="TextBox 348">
            <a:extLst>
              <a:ext uri="{FF2B5EF4-FFF2-40B4-BE49-F238E27FC236}">
                <a16:creationId xmlns:a16="http://schemas.microsoft.com/office/drawing/2014/main" id="{9901E68F-A731-9542-B3C7-1807DA3FE9E1}"/>
              </a:ext>
            </a:extLst>
          </p:cNvPr>
          <p:cNvSpPr txBox="1"/>
          <p:nvPr/>
        </p:nvSpPr>
        <p:spPr>
          <a:xfrm>
            <a:off x="3642431" y="4144500"/>
            <a:ext cx="128240" cy="140488"/>
          </a:xfrm>
          <a:prstGeom prst="rect">
            <a:avLst/>
          </a:prstGeom>
          <a:noFill/>
        </p:spPr>
        <p:txBody>
          <a:bodyPr wrap="none" lIns="0" tIns="0" rIns="0" bIns="0" rtlCol="0" anchor="ctr" anchorCtr="0">
            <a:spAutoFit/>
          </a:bodyPr>
          <a:lstStyle/>
          <a:p>
            <a:pPr algn="ctr" defTabSz="685783">
              <a:defRPr/>
            </a:pPr>
            <a:r>
              <a:rPr lang="de-DE" sz="900" kern="0" dirty="0">
                <a:solidFill>
                  <a:srgbClr val="000000"/>
                </a:solidFill>
                <a:latin typeface="Arial"/>
              </a:rPr>
              <a:t>40</a:t>
            </a:r>
          </a:p>
        </p:txBody>
      </p:sp>
      <p:cxnSp>
        <p:nvCxnSpPr>
          <p:cNvPr id="93" name="Straight Connector 349">
            <a:extLst>
              <a:ext uri="{FF2B5EF4-FFF2-40B4-BE49-F238E27FC236}">
                <a16:creationId xmlns:a16="http://schemas.microsoft.com/office/drawing/2014/main" id="{FDE598E7-9274-2043-99AE-A7E32ADC954D}"/>
              </a:ext>
            </a:extLst>
          </p:cNvPr>
          <p:cNvCxnSpPr/>
          <p:nvPr/>
        </p:nvCxnSpPr>
        <p:spPr>
          <a:xfrm rot="5400000">
            <a:off x="3691065" y="4130363"/>
            <a:ext cx="30958" cy="0"/>
          </a:xfrm>
          <a:prstGeom prst="line">
            <a:avLst/>
          </a:prstGeom>
          <a:noFill/>
          <a:ln w="19050" cap="flat" cmpd="sng" algn="ctr">
            <a:solidFill>
              <a:srgbClr val="000000"/>
            </a:solidFill>
            <a:prstDash val="solid"/>
          </a:ln>
          <a:effectLst/>
        </p:spPr>
      </p:cxnSp>
      <p:sp>
        <p:nvSpPr>
          <p:cNvPr id="94" name="TextBox 346">
            <a:extLst>
              <a:ext uri="{FF2B5EF4-FFF2-40B4-BE49-F238E27FC236}">
                <a16:creationId xmlns:a16="http://schemas.microsoft.com/office/drawing/2014/main" id="{52822B52-56B7-384C-831B-C55C7AFAA2B8}"/>
              </a:ext>
            </a:extLst>
          </p:cNvPr>
          <p:cNvSpPr txBox="1"/>
          <p:nvPr/>
        </p:nvSpPr>
        <p:spPr>
          <a:xfrm>
            <a:off x="3878883" y="4144500"/>
            <a:ext cx="128240" cy="140488"/>
          </a:xfrm>
          <a:prstGeom prst="rect">
            <a:avLst/>
          </a:prstGeom>
          <a:noFill/>
        </p:spPr>
        <p:txBody>
          <a:bodyPr wrap="none" lIns="0" tIns="0" rIns="0" bIns="0" rtlCol="0" anchor="ctr" anchorCtr="0">
            <a:spAutoFit/>
          </a:bodyPr>
          <a:lstStyle/>
          <a:p>
            <a:pPr algn="ctr" defTabSz="685783">
              <a:defRPr/>
            </a:pPr>
            <a:r>
              <a:rPr lang="de-DE" sz="900" kern="0" dirty="0">
                <a:solidFill>
                  <a:srgbClr val="000000"/>
                </a:solidFill>
                <a:latin typeface="Arial"/>
              </a:rPr>
              <a:t>48</a:t>
            </a:r>
          </a:p>
        </p:txBody>
      </p:sp>
      <p:cxnSp>
        <p:nvCxnSpPr>
          <p:cNvPr id="95" name="Straight Connector 347">
            <a:extLst>
              <a:ext uri="{FF2B5EF4-FFF2-40B4-BE49-F238E27FC236}">
                <a16:creationId xmlns:a16="http://schemas.microsoft.com/office/drawing/2014/main" id="{FA6D901E-A838-9849-A837-2E8E8BC4D518}"/>
              </a:ext>
            </a:extLst>
          </p:cNvPr>
          <p:cNvCxnSpPr/>
          <p:nvPr/>
        </p:nvCxnSpPr>
        <p:spPr>
          <a:xfrm rot="5400000">
            <a:off x="3927517" y="4130363"/>
            <a:ext cx="30958" cy="0"/>
          </a:xfrm>
          <a:prstGeom prst="line">
            <a:avLst/>
          </a:prstGeom>
          <a:noFill/>
          <a:ln w="19050" cap="flat" cmpd="sng" algn="ctr">
            <a:solidFill>
              <a:srgbClr val="000000"/>
            </a:solidFill>
            <a:prstDash val="solid"/>
          </a:ln>
          <a:effectLst/>
        </p:spPr>
      </p:cxnSp>
      <p:sp>
        <p:nvSpPr>
          <p:cNvPr id="96" name="TextBox 344">
            <a:extLst>
              <a:ext uri="{FF2B5EF4-FFF2-40B4-BE49-F238E27FC236}">
                <a16:creationId xmlns:a16="http://schemas.microsoft.com/office/drawing/2014/main" id="{4F5B6D09-238A-A64E-B139-EE9171C7658B}"/>
              </a:ext>
            </a:extLst>
          </p:cNvPr>
          <p:cNvSpPr txBox="1"/>
          <p:nvPr/>
        </p:nvSpPr>
        <p:spPr>
          <a:xfrm>
            <a:off x="4114333" y="4144500"/>
            <a:ext cx="64121" cy="140488"/>
          </a:xfrm>
          <a:prstGeom prst="rect">
            <a:avLst/>
          </a:prstGeom>
          <a:noFill/>
        </p:spPr>
        <p:txBody>
          <a:bodyPr wrap="none" lIns="0" tIns="0" rIns="0" bIns="0" rtlCol="0" anchor="ctr" anchorCtr="0">
            <a:spAutoFit/>
          </a:bodyPr>
          <a:lstStyle/>
          <a:p>
            <a:pPr algn="ctr" defTabSz="685783">
              <a:defRPr/>
            </a:pPr>
            <a:r>
              <a:rPr lang="de-DE" sz="900" kern="0" dirty="0">
                <a:solidFill>
                  <a:srgbClr val="000000"/>
                </a:solidFill>
                <a:latin typeface="Arial"/>
              </a:rPr>
              <a:t>1</a:t>
            </a:r>
          </a:p>
        </p:txBody>
      </p:sp>
      <p:cxnSp>
        <p:nvCxnSpPr>
          <p:cNvPr id="97" name="Straight Connector 345">
            <a:extLst>
              <a:ext uri="{FF2B5EF4-FFF2-40B4-BE49-F238E27FC236}">
                <a16:creationId xmlns:a16="http://schemas.microsoft.com/office/drawing/2014/main" id="{525ACBE2-D198-AA4F-8661-C00B9EB502F3}"/>
              </a:ext>
            </a:extLst>
          </p:cNvPr>
          <p:cNvCxnSpPr/>
          <p:nvPr/>
        </p:nvCxnSpPr>
        <p:spPr>
          <a:xfrm rot="5400000">
            <a:off x="4130922" y="4130363"/>
            <a:ext cx="30958" cy="0"/>
          </a:xfrm>
          <a:prstGeom prst="line">
            <a:avLst/>
          </a:prstGeom>
          <a:noFill/>
          <a:ln w="19050" cap="flat" cmpd="sng" algn="ctr">
            <a:solidFill>
              <a:srgbClr val="000000"/>
            </a:solidFill>
            <a:prstDash val="solid"/>
          </a:ln>
          <a:effectLst/>
        </p:spPr>
      </p:cxnSp>
      <p:sp>
        <p:nvSpPr>
          <p:cNvPr id="98" name="TextBox 342">
            <a:extLst>
              <a:ext uri="{FF2B5EF4-FFF2-40B4-BE49-F238E27FC236}">
                <a16:creationId xmlns:a16="http://schemas.microsoft.com/office/drawing/2014/main" id="{23F2F865-FFE1-0740-A6C6-89BB9638C413}"/>
              </a:ext>
            </a:extLst>
          </p:cNvPr>
          <p:cNvSpPr txBox="1"/>
          <p:nvPr/>
        </p:nvSpPr>
        <p:spPr>
          <a:xfrm>
            <a:off x="4903052" y="4144500"/>
            <a:ext cx="64121" cy="140488"/>
          </a:xfrm>
          <a:prstGeom prst="rect">
            <a:avLst/>
          </a:prstGeom>
          <a:noFill/>
        </p:spPr>
        <p:txBody>
          <a:bodyPr wrap="none" lIns="0" tIns="0" rIns="0" bIns="0" rtlCol="0" anchor="ctr" anchorCtr="0">
            <a:spAutoFit/>
          </a:bodyPr>
          <a:lstStyle/>
          <a:p>
            <a:pPr algn="ctr" defTabSz="685783">
              <a:defRPr/>
            </a:pPr>
            <a:r>
              <a:rPr lang="de-DE" sz="900" kern="0" dirty="0">
                <a:solidFill>
                  <a:srgbClr val="000000"/>
                </a:solidFill>
                <a:latin typeface="Arial"/>
              </a:rPr>
              <a:t>8</a:t>
            </a:r>
          </a:p>
        </p:txBody>
      </p:sp>
      <p:cxnSp>
        <p:nvCxnSpPr>
          <p:cNvPr id="99" name="Straight Connector 343">
            <a:extLst>
              <a:ext uri="{FF2B5EF4-FFF2-40B4-BE49-F238E27FC236}">
                <a16:creationId xmlns:a16="http://schemas.microsoft.com/office/drawing/2014/main" id="{261FDF4C-A996-8A4A-AEDB-1DA1189D9776}"/>
              </a:ext>
            </a:extLst>
          </p:cNvPr>
          <p:cNvCxnSpPr/>
          <p:nvPr/>
        </p:nvCxnSpPr>
        <p:spPr>
          <a:xfrm rot="5400000">
            <a:off x="4919642" y="4130363"/>
            <a:ext cx="30958" cy="0"/>
          </a:xfrm>
          <a:prstGeom prst="line">
            <a:avLst/>
          </a:prstGeom>
          <a:noFill/>
          <a:ln w="19050" cap="flat" cmpd="sng" algn="ctr">
            <a:solidFill>
              <a:srgbClr val="000000"/>
            </a:solidFill>
            <a:prstDash val="solid"/>
          </a:ln>
          <a:effectLst/>
        </p:spPr>
      </p:cxnSp>
      <p:sp>
        <p:nvSpPr>
          <p:cNvPr id="100" name="TextBox 340">
            <a:extLst>
              <a:ext uri="{FF2B5EF4-FFF2-40B4-BE49-F238E27FC236}">
                <a16:creationId xmlns:a16="http://schemas.microsoft.com/office/drawing/2014/main" id="{5926D9D9-9D0C-6F47-A12C-FCDE17CB8B5B}"/>
              </a:ext>
            </a:extLst>
          </p:cNvPr>
          <p:cNvSpPr txBox="1"/>
          <p:nvPr/>
        </p:nvSpPr>
        <p:spPr>
          <a:xfrm>
            <a:off x="5312468" y="4144500"/>
            <a:ext cx="128240" cy="140488"/>
          </a:xfrm>
          <a:prstGeom prst="rect">
            <a:avLst/>
          </a:prstGeom>
          <a:noFill/>
        </p:spPr>
        <p:txBody>
          <a:bodyPr wrap="none" lIns="0" tIns="0" rIns="0" bIns="0" rtlCol="0" anchor="ctr" anchorCtr="0">
            <a:spAutoFit/>
          </a:bodyPr>
          <a:lstStyle/>
          <a:p>
            <a:pPr algn="ctr" defTabSz="685783">
              <a:defRPr/>
            </a:pPr>
            <a:r>
              <a:rPr lang="de-DE" sz="900" kern="0" dirty="0">
                <a:solidFill>
                  <a:srgbClr val="000000"/>
                </a:solidFill>
                <a:latin typeface="Arial"/>
              </a:rPr>
              <a:t>12</a:t>
            </a:r>
          </a:p>
        </p:txBody>
      </p:sp>
      <p:cxnSp>
        <p:nvCxnSpPr>
          <p:cNvPr id="101" name="Straight Connector 341">
            <a:extLst>
              <a:ext uri="{FF2B5EF4-FFF2-40B4-BE49-F238E27FC236}">
                <a16:creationId xmlns:a16="http://schemas.microsoft.com/office/drawing/2014/main" id="{CD073BF6-9767-3F43-A80A-95C3E5DA261B}"/>
              </a:ext>
            </a:extLst>
          </p:cNvPr>
          <p:cNvCxnSpPr/>
          <p:nvPr/>
        </p:nvCxnSpPr>
        <p:spPr>
          <a:xfrm rot="5400000">
            <a:off x="5361102" y="4130363"/>
            <a:ext cx="30958" cy="0"/>
          </a:xfrm>
          <a:prstGeom prst="line">
            <a:avLst/>
          </a:prstGeom>
          <a:noFill/>
          <a:ln w="19050" cap="flat" cmpd="sng" algn="ctr">
            <a:solidFill>
              <a:srgbClr val="000000"/>
            </a:solidFill>
            <a:prstDash val="solid"/>
          </a:ln>
          <a:effectLst/>
        </p:spPr>
      </p:cxnSp>
      <p:sp>
        <p:nvSpPr>
          <p:cNvPr id="102" name="TextBox 38">
            <a:extLst>
              <a:ext uri="{FF2B5EF4-FFF2-40B4-BE49-F238E27FC236}">
                <a16:creationId xmlns:a16="http://schemas.microsoft.com/office/drawing/2014/main" id="{1D4B6AB8-6FEE-F945-B5D5-EF79D540E220}"/>
              </a:ext>
            </a:extLst>
          </p:cNvPr>
          <p:cNvSpPr txBox="1"/>
          <p:nvPr/>
        </p:nvSpPr>
        <p:spPr>
          <a:xfrm>
            <a:off x="5667977" y="4144500"/>
            <a:ext cx="128240" cy="140488"/>
          </a:xfrm>
          <a:prstGeom prst="rect">
            <a:avLst/>
          </a:prstGeom>
          <a:noFill/>
        </p:spPr>
        <p:txBody>
          <a:bodyPr wrap="none" lIns="0" tIns="0" rIns="0" bIns="0" rtlCol="0" anchor="ctr" anchorCtr="0">
            <a:spAutoFit/>
          </a:bodyPr>
          <a:lstStyle/>
          <a:p>
            <a:pPr algn="ctr" defTabSz="685783">
              <a:defRPr/>
            </a:pPr>
            <a:r>
              <a:rPr lang="de-DE" sz="900" kern="0" dirty="0">
                <a:solidFill>
                  <a:srgbClr val="000000"/>
                </a:solidFill>
                <a:latin typeface="Arial"/>
              </a:rPr>
              <a:t>15</a:t>
            </a:r>
          </a:p>
        </p:txBody>
      </p:sp>
      <p:cxnSp>
        <p:nvCxnSpPr>
          <p:cNvPr id="103" name="Straight Connector 39">
            <a:extLst>
              <a:ext uri="{FF2B5EF4-FFF2-40B4-BE49-F238E27FC236}">
                <a16:creationId xmlns:a16="http://schemas.microsoft.com/office/drawing/2014/main" id="{54E4C90D-A63D-AF43-92FF-4D14ECA23072}"/>
              </a:ext>
            </a:extLst>
          </p:cNvPr>
          <p:cNvCxnSpPr/>
          <p:nvPr/>
        </p:nvCxnSpPr>
        <p:spPr>
          <a:xfrm rot="5400000">
            <a:off x="5716617" y="4130362"/>
            <a:ext cx="30958" cy="0"/>
          </a:xfrm>
          <a:prstGeom prst="line">
            <a:avLst/>
          </a:prstGeom>
          <a:noFill/>
          <a:ln w="19050" cap="flat" cmpd="sng" algn="ctr">
            <a:solidFill>
              <a:srgbClr val="000000"/>
            </a:solidFill>
            <a:prstDash val="solid"/>
          </a:ln>
          <a:effectLst/>
        </p:spPr>
      </p:cxnSp>
      <p:sp>
        <p:nvSpPr>
          <p:cNvPr id="104" name="TextBox 40">
            <a:extLst>
              <a:ext uri="{FF2B5EF4-FFF2-40B4-BE49-F238E27FC236}">
                <a16:creationId xmlns:a16="http://schemas.microsoft.com/office/drawing/2014/main" id="{C3632F1C-5D58-F84C-AB55-FE961825126F}"/>
              </a:ext>
            </a:extLst>
          </p:cNvPr>
          <p:cNvSpPr txBox="1"/>
          <p:nvPr/>
        </p:nvSpPr>
        <p:spPr>
          <a:xfrm>
            <a:off x="6111115" y="4144500"/>
            <a:ext cx="128240" cy="140488"/>
          </a:xfrm>
          <a:prstGeom prst="rect">
            <a:avLst/>
          </a:prstGeom>
          <a:noFill/>
        </p:spPr>
        <p:txBody>
          <a:bodyPr wrap="none" lIns="0" tIns="0" rIns="0" bIns="0" rtlCol="0" anchor="ctr" anchorCtr="0">
            <a:spAutoFit/>
          </a:bodyPr>
          <a:lstStyle/>
          <a:p>
            <a:pPr algn="ctr" defTabSz="685783">
              <a:defRPr/>
            </a:pPr>
            <a:r>
              <a:rPr lang="de-DE" sz="900" kern="0" dirty="0">
                <a:solidFill>
                  <a:srgbClr val="000000"/>
                </a:solidFill>
                <a:latin typeface="Arial"/>
              </a:rPr>
              <a:t>19</a:t>
            </a:r>
          </a:p>
        </p:txBody>
      </p:sp>
      <p:cxnSp>
        <p:nvCxnSpPr>
          <p:cNvPr id="105" name="Straight Connector 41">
            <a:extLst>
              <a:ext uri="{FF2B5EF4-FFF2-40B4-BE49-F238E27FC236}">
                <a16:creationId xmlns:a16="http://schemas.microsoft.com/office/drawing/2014/main" id="{D0251737-6ED1-9A4F-B1A7-7DC6BB11EA6C}"/>
              </a:ext>
            </a:extLst>
          </p:cNvPr>
          <p:cNvCxnSpPr/>
          <p:nvPr/>
        </p:nvCxnSpPr>
        <p:spPr>
          <a:xfrm rot="5400000">
            <a:off x="6159754" y="4130362"/>
            <a:ext cx="30958" cy="0"/>
          </a:xfrm>
          <a:prstGeom prst="line">
            <a:avLst/>
          </a:prstGeom>
          <a:noFill/>
          <a:ln w="19050" cap="flat" cmpd="sng" algn="ctr">
            <a:solidFill>
              <a:srgbClr val="000000"/>
            </a:solidFill>
            <a:prstDash val="solid"/>
          </a:ln>
          <a:effectLst/>
        </p:spPr>
      </p:cxnSp>
      <p:sp>
        <p:nvSpPr>
          <p:cNvPr id="106" name="TextBox 338">
            <a:extLst>
              <a:ext uri="{FF2B5EF4-FFF2-40B4-BE49-F238E27FC236}">
                <a16:creationId xmlns:a16="http://schemas.microsoft.com/office/drawing/2014/main" id="{5D911C65-82FF-4A49-8302-2CF1A3AC98E0}"/>
              </a:ext>
            </a:extLst>
          </p:cNvPr>
          <p:cNvSpPr txBox="1"/>
          <p:nvPr/>
        </p:nvSpPr>
        <p:spPr>
          <a:xfrm>
            <a:off x="6450078" y="4144500"/>
            <a:ext cx="128240" cy="140488"/>
          </a:xfrm>
          <a:prstGeom prst="rect">
            <a:avLst/>
          </a:prstGeom>
          <a:noFill/>
        </p:spPr>
        <p:txBody>
          <a:bodyPr wrap="none" lIns="0" tIns="0" rIns="0" bIns="0" rtlCol="0" anchor="ctr" anchorCtr="0">
            <a:spAutoFit/>
          </a:bodyPr>
          <a:lstStyle/>
          <a:p>
            <a:pPr algn="ctr" defTabSz="685783">
              <a:defRPr/>
            </a:pPr>
            <a:r>
              <a:rPr lang="de-DE" sz="900" kern="0" dirty="0">
                <a:solidFill>
                  <a:srgbClr val="000000"/>
                </a:solidFill>
                <a:latin typeface="Arial"/>
              </a:rPr>
              <a:t>22</a:t>
            </a:r>
          </a:p>
        </p:txBody>
      </p:sp>
      <p:cxnSp>
        <p:nvCxnSpPr>
          <p:cNvPr id="107" name="Straight Connector 339">
            <a:extLst>
              <a:ext uri="{FF2B5EF4-FFF2-40B4-BE49-F238E27FC236}">
                <a16:creationId xmlns:a16="http://schemas.microsoft.com/office/drawing/2014/main" id="{81862EBD-2C9E-2540-AD3C-8FD23B726C43}"/>
              </a:ext>
            </a:extLst>
          </p:cNvPr>
          <p:cNvCxnSpPr/>
          <p:nvPr/>
        </p:nvCxnSpPr>
        <p:spPr>
          <a:xfrm rot="5400000">
            <a:off x="6498711" y="4130363"/>
            <a:ext cx="30958" cy="0"/>
          </a:xfrm>
          <a:prstGeom prst="line">
            <a:avLst/>
          </a:prstGeom>
          <a:noFill/>
          <a:ln w="19050" cap="flat" cmpd="sng" algn="ctr">
            <a:solidFill>
              <a:srgbClr val="000000"/>
            </a:solidFill>
            <a:prstDash val="solid"/>
          </a:ln>
          <a:effectLst/>
        </p:spPr>
      </p:cxnSp>
      <p:sp>
        <p:nvSpPr>
          <p:cNvPr id="108" name="TextBox 336">
            <a:extLst>
              <a:ext uri="{FF2B5EF4-FFF2-40B4-BE49-F238E27FC236}">
                <a16:creationId xmlns:a16="http://schemas.microsoft.com/office/drawing/2014/main" id="{3CC8539B-D464-7540-8CD1-7807F54894C7}"/>
              </a:ext>
            </a:extLst>
          </p:cNvPr>
          <p:cNvSpPr txBox="1"/>
          <p:nvPr/>
        </p:nvSpPr>
        <p:spPr>
          <a:xfrm>
            <a:off x="6898179" y="4144500"/>
            <a:ext cx="128240" cy="140488"/>
          </a:xfrm>
          <a:prstGeom prst="rect">
            <a:avLst/>
          </a:prstGeom>
          <a:noFill/>
        </p:spPr>
        <p:txBody>
          <a:bodyPr wrap="none" lIns="0" tIns="0" rIns="0" bIns="0" rtlCol="0" anchor="ctr" anchorCtr="0">
            <a:spAutoFit/>
          </a:bodyPr>
          <a:lstStyle/>
          <a:p>
            <a:pPr algn="ctr" defTabSz="685783">
              <a:defRPr/>
            </a:pPr>
            <a:r>
              <a:rPr lang="de-DE" sz="900" kern="0" dirty="0">
                <a:solidFill>
                  <a:srgbClr val="000000"/>
                </a:solidFill>
                <a:latin typeface="Arial"/>
              </a:rPr>
              <a:t>26</a:t>
            </a:r>
          </a:p>
        </p:txBody>
      </p:sp>
      <p:cxnSp>
        <p:nvCxnSpPr>
          <p:cNvPr id="109" name="Straight Connector 337">
            <a:extLst>
              <a:ext uri="{FF2B5EF4-FFF2-40B4-BE49-F238E27FC236}">
                <a16:creationId xmlns:a16="http://schemas.microsoft.com/office/drawing/2014/main" id="{352F61D0-DD35-7A47-A7FC-9A4DDAFE7230}"/>
              </a:ext>
            </a:extLst>
          </p:cNvPr>
          <p:cNvCxnSpPr/>
          <p:nvPr/>
        </p:nvCxnSpPr>
        <p:spPr>
          <a:xfrm rot="5400000">
            <a:off x="6946811" y="4130363"/>
            <a:ext cx="30958" cy="0"/>
          </a:xfrm>
          <a:prstGeom prst="line">
            <a:avLst/>
          </a:prstGeom>
          <a:noFill/>
          <a:ln w="19050" cap="flat" cmpd="sng" algn="ctr">
            <a:solidFill>
              <a:srgbClr val="000000"/>
            </a:solidFill>
            <a:prstDash val="solid"/>
          </a:ln>
          <a:effectLst/>
        </p:spPr>
      </p:cxnSp>
      <p:sp>
        <p:nvSpPr>
          <p:cNvPr id="110" name="TextBox 334">
            <a:extLst>
              <a:ext uri="{FF2B5EF4-FFF2-40B4-BE49-F238E27FC236}">
                <a16:creationId xmlns:a16="http://schemas.microsoft.com/office/drawing/2014/main" id="{28265B81-0EBE-4F40-A31A-B96A142C6211}"/>
              </a:ext>
            </a:extLst>
          </p:cNvPr>
          <p:cNvSpPr txBox="1"/>
          <p:nvPr/>
        </p:nvSpPr>
        <p:spPr>
          <a:xfrm>
            <a:off x="7242106" y="4144500"/>
            <a:ext cx="128240" cy="140488"/>
          </a:xfrm>
          <a:prstGeom prst="rect">
            <a:avLst/>
          </a:prstGeom>
          <a:noFill/>
        </p:spPr>
        <p:txBody>
          <a:bodyPr wrap="none" lIns="0" tIns="0" rIns="0" bIns="0" rtlCol="0" anchor="ctr" anchorCtr="0">
            <a:spAutoFit/>
          </a:bodyPr>
          <a:lstStyle/>
          <a:p>
            <a:pPr algn="ctr" defTabSz="685783">
              <a:defRPr/>
            </a:pPr>
            <a:r>
              <a:rPr lang="de-DE" sz="900" kern="0" dirty="0">
                <a:solidFill>
                  <a:srgbClr val="000000"/>
                </a:solidFill>
                <a:latin typeface="Arial"/>
              </a:rPr>
              <a:t>29</a:t>
            </a:r>
          </a:p>
        </p:txBody>
      </p:sp>
      <p:cxnSp>
        <p:nvCxnSpPr>
          <p:cNvPr id="111" name="Straight Connector 335">
            <a:extLst>
              <a:ext uri="{FF2B5EF4-FFF2-40B4-BE49-F238E27FC236}">
                <a16:creationId xmlns:a16="http://schemas.microsoft.com/office/drawing/2014/main" id="{5E1E4B5B-B075-B741-AB3D-B7155A9C9FFC}"/>
              </a:ext>
            </a:extLst>
          </p:cNvPr>
          <p:cNvCxnSpPr/>
          <p:nvPr/>
        </p:nvCxnSpPr>
        <p:spPr>
          <a:xfrm rot="5400000">
            <a:off x="7290740" y="4130363"/>
            <a:ext cx="30958" cy="0"/>
          </a:xfrm>
          <a:prstGeom prst="line">
            <a:avLst/>
          </a:prstGeom>
          <a:noFill/>
          <a:ln w="19050" cap="flat" cmpd="sng" algn="ctr">
            <a:solidFill>
              <a:srgbClr val="000000"/>
            </a:solidFill>
            <a:prstDash val="solid"/>
          </a:ln>
          <a:effectLst/>
        </p:spPr>
      </p:cxnSp>
      <p:cxnSp>
        <p:nvCxnSpPr>
          <p:cNvPr id="112" name="Straight Connector 45">
            <a:extLst>
              <a:ext uri="{FF2B5EF4-FFF2-40B4-BE49-F238E27FC236}">
                <a16:creationId xmlns:a16="http://schemas.microsoft.com/office/drawing/2014/main" id="{EB59242B-C3D8-664A-81C8-5CA423700246}"/>
              </a:ext>
            </a:extLst>
          </p:cNvPr>
          <p:cNvCxnSpPr/>
          <p:nvPr/>
        </p:nvCxnSpPr>
        <p:spPr>
          <a:xfrm flipH="1">
            <a:off x="4108675" y="4114889"/>
            <a:ext cx="3292974" cy="0"/>
          </a:xfrm>
          <a:prstGeom prst="line">
            <a:avLst/>
          </a:prstGeom>
          <a:noFill/>
          <a:ln w="19050" cap="flat" cmpd="sng" algn="ctr">
            <a:solidFill>
              <a:srgbClr val="000000"/>
            </a:solidFill>
            <a:prstDash val="solid"/>
          </a:ln>
          <a:effectLst/>
        </p:spPr>
      </p:cxnSp>
      <p:sp>
        <p:nvSpPr>
          <p:cNvPr id="113" name="TextBox 332">
            <a:extLst>
              <a:ext uri="{FF2B5EF4-FFF2-40B4-BE49-F238E27FC236}">
                <a16:creationId xmlns:a16="http://schemas.microsoft.com/office/drawing/2014/main" id="{720C82A6-F82A-C249-A68A-5BBC75FB3592}"/>
              </a:ext>
            </a:extLst>
          </p:cNvPr>
          <p:cNvSpPr txBox="1"/>
          <p:nvPr/>
        </p:nvSpPr>
        <p:spPr>
          <a:xfrm>
            <a:off x="7555272" y="4144500"/>
            <a:ext cx="64121" cy="140488"/>
          </a:xfrm>
          <a:prstGeom prst="rect">
            <a:avLst/>
          </a:prstGeom>
          <a:noFill/>
        </p:spPr>
        <p:txBody>
          <a:bodyPr wrap="none" lIns="0" tIns="0" rIns="0" bIns="0" rtlCol="0" anchor="ctr" anchorCtr="0">
            <a:spAutoFit/>
          </a:bodyPr>
          <a:lstStyle/>
          <a:p>
            <a:pPr algn="ctr" defTabSz="685783">
              <a:defRPr/>
            </a:pPr>
            <a:r>
              <a:rPr lang="de-DE" sz="900" kern="0" dirty="0">
                <a:solidFill>
                  <a:srgbClr val="000000"/>
                </a:solidFill>
                <a:latin typeface="Arial"/>
              </a:rPr>
              <a:t>1</a:t>
            </a:r>
          </a:p>
        </p:txBody>
      </p:sp>
      <p:cxnSp>
        <p:nvCxnSpPr>
          <p:cNvPr id="114" name="Straight Connector 333">
            <a:extLst>
              <a:ext uri="{FF2B5EF4-FFF2-40B4-BE49-F238E27FC236}">
                <a16:creationId xmlns:a16="http://schemas.microsoft.com/office/drawing/2014/main" id="{0C81E06A-43A4-9E4D-BCF4-724A49806A60}"/>
              </a:ext>
            </a:extLst>
          </p:cNvPr>
          <p:cNvCxnSpPr/>
          <p:nvPr/>
        </p:nvCxnSpPr>
        <p:spPr>
          <a:xfrm rot="5400000">
            <a:off x="7571860" y="4130363"/>
            <a:ext cx="30958" cy="0"/>
          </a:xfrm>
          <a:prstGeom prst="line">
            <a:avLst/>
          </a:prstGeom>
          <a:noFill/>
          <a:ln w="19050" cap="flat" cmpd="sng" algn="ctr">
            <a:solidFill>
              <a:srgbClr val="000000"/>
            </a:solidFill>
            <a:prstDash val="solid"/>
          </a:ln>
          <a:effectLst/>
        </p:spPr>
      </p:cxnSp>
      <p:sp>
        <p:nvSpPr>
          <p:cNvPr id="115" name="TextBox 330">
            <a:extLst>
              <a:ext uri="{FF2B5EF4-FFF2-40B4-BE49-F238E27FC236}">
                <a16:creationId xmlns:a16="http://schemas.microsoft.com/office/drawing/2014/main" id="{4DB3C703-46BF-CB4F-9E5B-FCE0597414B5}"/>
              </a:ext>
            </a:extLst>
          </p:cNvPr>
          <p:cNvSpPr txBox="1"/>
          <p:nvPr/>
        </p:nvSpPr>
        <p:spPr>
          <a:xfrm>
            <a:off x="7845634" y="4144500"/>
            <a:ext cx="128240" cy="140488"/>
          </a:xfrm>
          <a:prstGeom prst="rect">
            <a:avLst/>
          </a:prstGeom>
          <a:noFill/>
        </p:spPr>
        <p:txBody>
          <a:bodyPr wrap="none" lIns="0" tIns="0" rIns="0" bIns="0" rtlCol="0" anchor="ctr" anchorCtr="0">
            <a:spAutoFit/>
          </a:bodyPr>
          <a:lstStyle/>
          <a:p>
            <a:pPr algn="ctr" defTabSz="685783">
              <a:defRPr/>
            </a:pPr>
            <a:r>
              <a:rPr lang="de-DE" sz="900" kern="0" dirty="0">
                <a:solidFill>
                  <a:srgbClr val="000000"/>
                </a:solidFill>
                <a:latin typeface="Arial"/>
              </a:rPr>
              <a:t>57</a:t>
            </a:r>
          </a:p>
        </p:txBody>
      </p:sp>
      <p:cxnSp>
        <p:nvCxnSpPr>
          <p:cNvPr id="116" name="Straight Connector 331">
            <a:extLst>
              <a:ext uri="{FF2B5EF4-FFF2-40B4-BE49-F238E27FC236}">
                <a16:creationId xmlns:a16="http://schemas.microsoft.com/office/drawing/2014/main" id="{F653DD33-4B09-FD40-A541-A3F1554429AF}"/>
              </a:ext>
            </a:extLst>
          </p:cNvPr>
          <p:cNvCxnSpPr/>
          <p:nvPr/>
        </p:nvCxnSpPr>
        <p:spPr>
          <a:xfrm rot="5400000">
            <a:off x="7894268" y="4130363"/>
            <a:ext cx="30958" cy="0"/>
          </a:xfrm>
          <a:prstGeom prst="line">
            <a:avLst/>
          </a:prstGeom>
          <a:noFill/>
          <a:ln w="19050" cap="flat" cmpd="sng" algn="ctr">
            <a:solidFill>
              <a:srgbClr val="000000"/>
            </a:solidFill>
            <a:prstDash val="solid"/>
          </a:ln>
          <a:effectLst/>
        </p:spPr>
      </p:cxnSp>
      <p:sp>
        <p:nvSpPr>
          <p:cNvPr id="117" name="TextBox 328">
            <a:extLst>
              <a:ext uri="{FF2B5EF4-FFF2-40B4-BE49-F238E27FC236}">
                <a16:creationId xmlns:a16="http://schemas.microsoft.com/office/drawing/2014/main" id="{07880F6D-1539-3242-A4F4-39278C34784A}"/>
              </a:ext>
            </a:extLst>
          </p:cNvPr>
          <p:cNvSpPr txBox="1"/>
          <p:nvPr/>
        </p:nvSpPr>
        <p:spPr>
          <a:xfrm>
            <a:off x="8322729" y="4144500"/>
            <a:ext cx="192361" cy="140488"/>
          </a:xfrm>
          <a:prstGeom prst="rect">
            <a:avLst/>
          </a:prstGeom>
          <a:noFill/>
        </p:spPr>
        <p:txBody>
          <a:bodyPr wrap="none" lIns="0" tIns="0" rIns="0" bIns="0" rtlCol="0" anchor="ctr" anchorCtr="0">
            <a:spAutoFit/>
          </a:bodyPr>
          <a:lstStyle/>
          <a:p>
            <a:pPr algn="ctr" defTabSz="685783">
              <a:defRPr/>
            </a:pPr>
            <a:r>
              <a:rPr lang="de-DE" sz="900" kern="0" dirty="0">
                <a:solidFill>
                  <a:srgbClr val="000000"/>
                </a:solidFill>
                <a:latin typeface="Arial"/>
              </a:rPr>
              <a:t>169</a:t>
            </a:r>
          </a:p>
        </p:txBody>
      </p:sp>
      <p:cxnSp>
        <p:nvCxnSpPr>
          <p:cNvPr id="118" name="Straight Connector 329">
            <a:extLst>
              <a:ext uri="{FF2B5EF4-FFF2-40B4-BE49-F238E27FC236}">
                <a16:creationId xmlns:a16="http://schemas.microsoft.com/office/drawing/2014/main" id="{DCA6D3E9-9227-484D-ABB6-B10453D0F639}"/>
              </a:ext>
            </a:extLst>
          </p:cNvPr>
          <p:cNvCxnSpPr/>
          <p:nvPr/>
        </p:nvCxnSpPr>
        <p:spPr>
          <a:xfrm rot="5400000">
            <a:off x="8403429" y="4130363"/>
            <a:ext cx="30958" cy="0"/>
          </a:xfrm>
          <a:prstGeom prst="line">
            <a:avLst/>
          </a:prstGeom>
          <a:noFill/>
          <a:ln w="19050" cap="flat" cmpd="sng" algn="ctr">
            <a:solidFill>
              <a:srgbClr val="000000"/>
            </a:solidFill>
            <a:prstDash val="solid"/>
          </a:ln>
          <a:effectLst/>
        </p:spPr>
      </p:cxnSp>
      <p:sp>
        <p:nvSpPr>
          <p:cNvPr id="119" name="TextBox 326">
            <a:extLst>
              <a:ext uri="{FF2B5EF4-FFF2-40B4-BE49-F238E27FC236}">
                <a16:creationId xmlns:a16="http://schemas.microsoft.com/office/drawing/2014/main" id="{1DA8D86D-CFA4-F045-9EFC-3A34546AE9C8}"/>
              </a:ext>
            </a:extLst>
          </p:cNvPr>
          <p:cNvSpPr txBox="1"/>
          <p:nvPr/>
        </p:nvSpPr>
        <p:spPr>
          <a:xfrm>
            <a:off x="8827645" y="4150304"/>
            <a:ext cx="177934" cy="128881"/>
          </a:xfrm>
          <a:prstGeom prst="rect">
            <a:avLst/>
          </a:prstGeom>
          <a:noFill/>
        </p:spPr>
        <p:txBody>
          <a:bodyPr wrap="none" lIns="0" tIns="0" rIns="0" bIns="0" rtlCol="0" anchor="ctr" anchorCtr="0">
            <a:spAutoFit/>
          </a:bodyPr>
          <a:lstStyle/>
          <a:p>
            <a:pPr algn="ctr" defTabSz="685783">
              <a:defRPr/>
            </a:pPr>
            <a:r>
              <a:rPr lang="de-DE" sz="825" kern="0" dirty="0">
                <a:solidFill>
                  <a:srgbClr val="000000"/>
                </a:solidFill>
                <a:latin typeface="Arial"/>
              </a:rPr>
              <a:t>225</a:t>
            </a:r>
          </a:p>
        </p:txBody>
      </p:sp>
      <p:cxnSp>
        <p:nvCxnSpPr>
          <p:cNvPr id="120" name="Straight Connector 327">
            <a:extLst>
              <a:ext uri="{FF2B5EF4-FFF2-40B4-BE49-F238E27FC236}">
                <a16:creationId xmlns:a16="http://schemas.microsoft.com/office/drawing/2014/main" id="{F07AF644-7A8D-C242-8E2C-BE92E1273D48}"/>
              </a:ext>
            </a:extLst>
          </p:cNvPr>
          <p:cNvCxnSpPr/>
          <p:nvPr/>
        </p:nvCxnSpPr>
        <p:spPr>
          <a:xfrm rot="5400000">
            <a:off x="8901133" y="4130363"/>
            <a:ext cx="30958" cy="0"/>
          </a:xfrm>
          <a:prstGeom prst="line">
            <a:avLst/>
          </a:prstGeom>
          <a:noFill/>
          <a:ln w="19050" cap="flat" cmpd="sng" algn="ctr">
            <a:solidFill>
              <a:srgbClr val="000000"/>
            </a:solidFill>
            <a:prstDash val="solid"/>
          </a:ln>
          <a:effectLst/>
        </p:spPr>
      </p:cxnSp>
      <p:sp>
        <p:nvSpPr>
          <p:cNvPr id="121" name="TextBox 324">
            <a:extLst>
              <a:ext uri="{FF2B5EF4-FFF2-40B4-BE49-F238E27FC236}">
                <a16:creationId xmlns:a16="http://schemas.microsoft.com/office/drawing/2014/main" id="{A00DDEDB-D42A-914D-87A9-F83C2798F42B}"/>
              </a:ext>
            </a:extLst>
          </p:cNvPr>
          <p:cNvSpPr txBox="1"/>
          <p:nvPr/>
        </p:nvSpPr>
        <p:spPr>
          <a:xfrm>
            <a:off x="9457926" y="4150304"/>
            <a:ext cx="177934" cy="128881"/>
          </a:xfrm>
          <a:prstGeom prst="rect">
            <a:avLst/>
          </a:prstGeom>
          <a:noFill/>
        </p:spPr>
        <p:txBody>
          <a:bodyPr wrap="none" lIns="0" tIns="0" rIns="0" bIns="0" rtlCol="0" anchor="ctr" anchorCtr="0">
            <a:spAutoFit/>
          </a:bodyPr>
          <a:lstStyle/>
          <a:p>
            <a:pPr algn="ctr" defTabSz="685783">
              <a:defRPr/>
            </a:pPr>
            <a:r>
              <a:rPr lang="de-DE" sz="825" kern="0" dirty="0">
                <a:solidFill>
                  <a:srgbClr val="000000"/>
                </a:solidFill>
                <a:latin typeface="Arial"/>
              </a:rPr>
              <a:t>337</a:t>
            </a:r>
          </a:p>
        </p:txBody>
      </p:sp>
      <p:cxnSp>
        <p:nvCxnSpPr>
          <p:cNvPr id="122" name="Straight Connector 325">
            <a:extLst>
              <a:ext uri="{FF2B5EF4-FFF2-40B4-BE49-F238E27FC236}">
                <a16:creationId xmlns:a16="http://schemas.microsoft.com/office/drawing/2014/main" id="{0AFDCA67-F56F-FA40-87B5-E55C4C3CD585}"/>
              </a:ext>
            </a:extLst>
          </p:cNvPr>
          <p:cNvCxnSpPr/>
          <p:nvPr/>
        </p:nvCxnSpPr>
        <p:spPr>
          <a:xfrm rot="5400000">
            <a:off x="9545075" y="4130363"/>
            <a:ext cx="30958" cy="0"/>
          </a:xfrm>
          <a:prstGeom prst="line">
            <a:avLst/>
          </a:prstGeom>
          <a:noFill/>
          <a:ln w="19050" cap="flat" cmpd="sng" algn="ctr">
            <a:solidFill>
              <a:srgbClr val="000000"/>
            </a:solidFill>
            <a:prstDash val="solid"/>
          </a:ln>
          <a:effectLst/>
        </p:spPr>
      </p:cxnSp>
      <p:cxnSp>
        <p:nvCxnSpPr>
          <p:cNvPr id="123" name="Straight Connector 51">
            <a:extLst>
              <a:ext uri="{FF2B5EF4-FFF2-40B4-BE49-F238E27FC236}">
                <a16:creationId xmlns:a16="http://schemas.microsoft.com/office/drawing/2014/main" id="{93E125A0-540E-0946-B80D-667C3187BC8C}"/>
              </a:ext>
            </a:extLst>
          </p:cNvPr>
          <p:cNvCxnSpPr/>
          <p:nvPr/>
        </p:nvCxnSpPr>
        <p:spPr>
          <a:xfrm flipH="1">
            <a:off x="7519853" y="4114889"/>
            <a:ext cx="2588581" cy="0"/>
          </a:xfrm>
          <a:prstGeom prst="line">
            <a:avLst/>
          </a:prstGeom>
          <a:noFill/>
          <a:ln w="19050" cap="flat" cmpd="sng" algn="ctr">
            <a:solidFill>
              <a:srgbClr val="000000"/>
            </a:solidFill>
            <a:prstDash val="solid"/>
          </a:ln>
          <a:effectLst/>
        </p:spPr>
      </p:cxnSp>
      <p:sp>
        <p:nvSpPr>
          <p:cNvPr id="124" name="TextBox 55">
            <a:extLst>
              <a:ext uri="{FF2B5EF4-FFF2-40B4-BE49-F238E27FC236}">
                <a16:creationId xmlns:a16="http://schemas.microsoft.com/office/drawing/2014/main" id="{229C05AB-56A4-5F45-8471-CAC659B1A8AE}"/>
              </a:ext>
            </a:extLst>
          </p:cNvPr>
          <p:cNvSpPr txBox="1"/>
          <p:nvPr/>
        </p:nvSpPr>
        <p:spPr>
          <a:xfrm rot="16200000">
            <a:off x="1115774" y="3272445"/>
            <a:ext cx="1540486" cy="140488"/>
          </a:xfrm>
          <a:prstGeom prst="rect">
            <a:avLst/>
          </a:prstGeom>
          <a:noFill/>
        </p:spPr>
        <p:txBody>
          <a:bodyPr wrap="none" lIns="0" tIns="0" rIns="0" bIns="0" rtlCol="0" anchor="ctr" anchorCtr="0">
            <a:spAutoFit/>
          </a:bodyPr>
          <a:lstStyle/>
          <a:p>
            <a:pPr algn="ctr" defTabSz="685783">
              <a:defRPr/>
            </a:pPr>
            <a:r>
              <a:rPr lang="de-DE" sz="900" b="1" kern="0" dirty="0">
                <a:solidFill>
                  <a:srgbClr val="000000"/>
                </a:solidFill>
                <a:latin typeface="Arial"/>
              </a:rPr>
              <a:t>Mittleres Serum-K</a:t>
            </a:r>
            <a:r>
              <a:rPr lang="de-DE" sz="900" b="1" kern="0" baseline="30000" dirty="0">
                <a:solidFill>
                  <a:srgbClr val="000000"/>
                </a:solidFill>
                <a:latin typeface="Arial"/>
              </a:rPr>
              <a:t>+ </a:t>
            </a:r>
            <a:r>
              <a:rPr lang="de-DE" sz="900" b="1" kern="0" dirty="0">
                <a:solidFill>
                  <a:srgbClr val="000000"/>
                </a:solidFill>
                <a:latin typeface="Arial"/>
              </a:rPr>
              <a:t>(mmol/L)</a:t>
            </a:r>
          </a:p>
        </p:txBody>
      </p:sp>
      <p:sp>
        <p:nvSpPr>
          <p:cNvPr id="125" name="TextBox 56">
            <a:extLst>
              <a:ext uri="{FF2B5EF4-FFF2-40B4-BE49-F238E27FC236}">
                <a16:creationId xmlns:a16="http://schemas.microsoft.com/office/drawing/2014/main" id="{C73EB2CD-1537-8E4F-A22B-1F700991C477}"/>
              </a:ext>
            </a:extLst>
          </p:cNvPr>
          <p:cNvSpPr txBox="1"/>
          <p:nvPr/>
        </p:nvSpPr>
        <p:spPr>
          <a:xfrm>
            <a:off x="9202986" y="2834180"/>
            <a:ext cx="612038" cy="140488"/>
          </a:xfrm>
          <a:prstGeom prst="rect">
            <a:avLst/>
          </a:prstGeom>
          <a:noFill/>
        </p:spPr>
        <p:txBody>
          <a:bodyPr wrap="square" lIns="0" tIns="0" rIns="0" bIns="0" rtlCol="0" anchor="ctr" anchorCtr="0">
            <a:spAutoFit/>
          </a:bodyPr>
          <a:lstStyle/>
          <a:p>
            <a:pPr algn="ctr" defTabSz="685783">
              <a:defRPr/>
            </a:pPr>
            <a:r>
              <a:rPr lang="de-DE" sz="900" kern="0" dirty="0">
                <a:solidFill>
                  <a:srgbClr val="000000"/>
                </a:solidFill>
                <a:latin typeface="Arial"/>
              </a:rPr>
              <a:t>11 Monate</a:t>
            </a:r>
          </a:p>
        </p:txBody>
      </p:sp>
      <p:sp>
        <p:nvSpPr>
          <p:cNvPr id="126" name="TextBox 57">
            <a:extLst>
              <a:ext uri="{FF2B5EF4-FFF2-40B4-BE49-F238E27FC236}">
                <a16:creationId xmlns:a16="http://schemas.microsoft.com/office/drawing/2014/main" id="{D94304B0-6566-6B48-8CB8-43752AFC9DFA}"/>
              </a:ext>
            </a:extLst>
          </p:cNvPr>
          <p:cNvSpPr txBox="1"/>
          <p:nvPr/>
        </p:nvSpPr>
        <p:spPr>
          <a:xfrm>
            <a:off x="9622861" y="4141247"/>
            <a:ext cx="347846" cy="117148"/>
          </a:xfrm>
          <a:prstGeom prst="rect">
            <a:avLst/>
          </a:prstGeom>
          <a:noFill/>
        </p:spPr>
        <p:txBody>
          <a:bodyPr wrap="square" lIns="0" tIns="0" rIns="0" bIns="0" rtlCol="0" anchor="ctr" anchorCtr="0">
            <a:spAutoFit/>
          </a:bodyPr>
          <a:lstStyle/>
          <a:p>
            <a:pPr algn="ctr" defTabSz="685783">
              <a:defRPr/>
            </a:pPr>
            <a:r>
              <a:rPr lang="de-DE" sz="750" kern="0" dirty="0">
                <a:solidFill>
                  <a:srgbClr val="000000"/>
                </a:solidFill>
                <a:latin typeface="Arial"/>
              </a:rPr>
              <a:t>EOS</a:t>
            </a:r>
          </a:p>
        </p:txBody>
      </p:sp>
      <p:grpSp>
        <p:nvGrpSpPr>
          <p:cNvPr id="127" name="Group 307">
            <a:extLst>
              <a:ext uri="{FF2B5EF4-FFF2-40B4-BE49-F238E27FC236}">
                <a16:creationId xmlns:a16="http://schemas.microsoft.com/office/drawing/2014/main" id="{AE22226D-0715-8545-9ADB-7A695F27347E}"/>
              </a:ext>
            </a:extLst>
          </p:cNvPr>
          <p:cNvGrpSpPr/>
          <p:nvPr/>
        </p:nvGrpSpPr>
        <p:grpSpPr>
          <a:xfrm>
            <a:off x="3881897" y="3591586"/>
            <a:ext cx="46298" cy="83729"/>
            <a:chOff x="3002280" y="2118360"/>
            <a:chExt cx="53340" cy="137160"/>
          </a:xfrm>
        </p:grpSpPr>
        <p:cxnSp>
          <p:nvCxnSpPr>
            <p:cNvPr id="128" name="Straight Connector 321">
              <a:extLst>
                <a:ext uri="{FF2B5EF4-FFF2-40B4-BE49-F238E27FC236}">
                  <a16:creationId xmlns:a16="http://schemas.microsoft.com/office/drawing/2014/main" id="{93D6CB17-BF2E-B54A-B611-962B8CA61238}"/>
                </a:ext>
              </a:extLst>
            </p:cNvPr>
            <p:cNvCxnSpPr/>
            <p:nvPr/>
          </p:nvCxnSpPr>
          <p:spPr>
            <a:xfrm>
              <a:off x="3028950" y="2118360"/>
              <a:ext cx="0" cy="137160"/>
            </a:xfrm>
            <a:prstGeom prst="line">
              <a:avLst/>
            </a:prstGeom>
            <a:noFill/>
            <a:ln w="9525" cap="flat" cmpd="sng" algn="ctr">
              <a:solidFill>
                <a:srgbClr val="000000"/>
              </a:solidFill>
              <a:prstDash val="solid"/>
            </a:ln>
            <a:effectLst/>
          </p:spPr>
        </p:cxnSp>
        <p:cxnSp>
          <p:nvCxnSpPr>
            <p:cNvPr id="129" name="Straight Connector 322">
              <a:extLst>
                <a:ext uri="{FF2B5EF4-FFF2-40B4-BE49-F238E27FC236}">
                  <a16:creationId xmlns:a16="http://schemas.microsoft.com/office/drawing/2014/main" id="{32174589-03C4-0C4D-9DFB-E6917F8ED44D}"/>
                </a:ext>
              </a:extLst>
            </p:cNvPr>
            <p:cNvCxnSpPr/>
            <p:nvPr/>
          </p:nvCxnSpPr>
          <p:spPr>
            <a:xfrm flipH="1">
              <a:off x="3002280" y="2118360"/>
              <a:ext cx="53340" cy="0"/>
            </a:xfrm>
            <a:prstGeom prst="line">
              <a:avLst/>
            </a:prstGeom>
            <a:noFill/>
            <a:ln w="9525" cap="flat" cmpd="sng" algn="ctr">
              <a:solidFill>
                <a:srgbClr val="000000"/>
              </a:solidFill>
              <a:prstDash val="solid"/>
            </a:ln>
            <a:effectLst/>
          </p:spPr>
        </p:cxnSp>
        <p:cxnSp>
          <p:nvCxnSpPr>
            <p:cNvPr id="130" name="Straight Connector 323">
              <a:extLst>
                <a:ext uri="{FF2B5EF4-FFF2-40B4-BE49-F238E27FC236}">
                  <a16:creationId xmlns:a16="http://schemas.microsoft.com/office/drawing/2014/main" id="{94A6CA77-2CDF-2044-8031-A1C9B0C2BF4E}"/>
                </a:ext>
              </a:extLst>
            </p:cNvPr>
            <p:cNvCxnSpPr/>
            <p:nvPr/>
          </p:nvCxnSpPr>
          <p:spPr>
            <a:xfrm flipH="1">
              <a:off x="3002280" y="2255520"/>
              <a:ext cx="53340" cy="0"/>
            </a:xfrm>
            <a:prstGeom prst="line">
              <a:avLst/>
            </a:prstGeom>
            <a:noFill/>
            <a:ln w="9525" cap="flat" cmpd="sng" algn="ctr">
              <a:solidFill>
                <a:srgbClr val="000000"/>
              </a:solidFill>
              <a:prstDash val="solid"/>
            </a:ln>
            <a:effectLst/>
          </p:spPr>
        </p:cxnSp>
      </p:grpSp>
      <p:grpSp>
        <p:nvGrpSpPr>
          <p:cNvPr id="131" name="Group 308">
            <a:extLst>
              <a:ext uri="{FF2B5EF4-FFF2-40B4-BE49-F238E27FC236}">
                <a16:creationId xmlns:a16="http://schemas.microsoft.com/office/drawing/2014/main" id="{AE566CF9-88B1-8E48-A3DA-C585EFFD0038}"/>
              </a:ext>
            </a:extLst>
          </p:cNvPr>
          <p:cNvGrpSpPr/>
          <p:nvPr/>
        </p:nvGrpSpPr>
        <p:grpSpPr>
          <a:xfrm>
            <a:off x="3164277" y="3361986"/>
            <a:ext cx="46298" cy="83729"/>
            <a:chOff x="3002280" y="2118360"/>
            <a:chExt cx="53340" cy="137160"/>
          </a:xfrm>
        </p:grpSpPr>
        <p:cxnSp>
          <p:nvCxnSpPr>
            <p:cNvPr id="132" name="Straight Connector 318">
              <a:extLst>
                <a:ext uri="{FF2B5EF4-FFF2-40B4-BE49-F238E27FC236}">
                  <a16:creationId xmlns:a16="http://schemas.microsoft.com/office/drawing/2014/main" id="{F26026A0-1135-F94B-A7E9-A7EA5ABEB3ED}"/>
                </a:ext>
              </a:extLst>
            </p:cNvPr>
            <p:cNvCxnSpPr/>
            <p:nvPr/>
          </p:nvCxnSpPr>
          <p:spPr>
            <a:xfrm>
              <a:off x="3028950" y="2118360"/>
              <a:ext cx="0" cy="137160"/>
            </a:xfrm>
            <a:prstGeom prst="line">
              <a:avLst/>
            </a:prstGeom>
            <a:noFill/>
            <a:ln w="9525" cap="flat" cmpd="sng" algn="ctr">
              <a:solidFill>
                <a:srgbClr val="000000"/>
              </a:solidFill>
              <a:prstDash val="solid"/>
            </a:ln>
            <a:effectLst/>
          </p:spPr>
        </p:cxnSp>
        <p:cxnSp>
          <p:nvCxnSpPr>
            <p:cNvPr id="133" name="Straight Connector 319">
              <a:extLst>
                <a:ext uri="{FF2B5EF4-FFF2-40B4-BE49-F238E27FC236}">
                  <a16:creationId xmlns:a16="http://schemas.microsoft.com/office/drawing/2014/main" id="{880F78E4-9202-EB47-9885-10CA0E5FB69B}"/>
                </a:ext>
              </a:extLst>
            </p:cNvPr>
            <p:cNvCxnSpPr/>
            <p:nvPr/>
          </p:nvCxnSpPr>
          <p:spPr>
            <a:xfrm flipH="1">
              <a:off x="3002280" y="2118360"/>
              <a:ext cx="53340" cy="0"/>
            </a:xfrm>
            <a:prstGeom prst="line">
              <a:avLst/>
            </a:prstGeom>
            <a:noFill/>
            <a:ln w="9525" cap="flat" cmpd="sng" algn="ctr">
              <a:solidFill>
                <a:srgbClr val="000000"/>
              </a:solidFill>
              <a:prstDash val="solid"/>
            </a:ln>
            <a:effectLst/>
          </p:spPr>
        </p:cxnSp>
        <p:cxnSp>
          <p:nvCxnSpPr>
            <p:cNvPr id="134" name="Straight Connector 320">
              <a:extLst>
                <a:ext uri="{FF2B5EF4-FFF2-40B4-BE49-F238E27FC236}">
                  <a16:creationId xmlns:a16="http://schemas.microsoft.com/office/drawing/2014/main" id="{A1CEC07E-4A03-AC47-AD45-8F0470F3D0F0}"/>
                </a:ext>
              </a:extLst>
            </p:cNvPr>
            <p:cNvCxnSpPr/>
            <p:nvPr/>
          </p:nvCxnSpPr>
          <p:spPr>
            <a:xfrm flipH="1">
              <a:off x="3002280" y="2255520"/>
              <a:ext cx="53340" cy="0"/>
            </a:xfrm>
            <a:prstGeom prst="line">
              <a:avLst/>
            </a:prstGeom>
            <a:noFill/>
            <a:ln w="9525" cap="flat" cmpd="sng" algn="ctr">
              <a:solidFill>
                <a:srgbClr val="000000"/>
              </a:solidFill>
              <a:prstDash val="solid"/>
            </a:ln>
            <a:effectLst/>
          </p:spPr>
        </p:cxnSp>
      </p:grpSp>
      <p:grpSp>
        <p:nvGrpSpPr>
          <p:cNvPr id="135" name="Group 312">
            <a:extLst>
              <a:ext uri="{FF2B5EF4-FFF2-40B4-BE49-F238E27FC236}">
                <a16:creationId xmlns:a16="http://schemas.microsoft.com/office/drawing/2014/main" id="{F0467BB3-708E-2840-81DD-674BFFF1758F}"/>
              </a:ext>
            </a:extLst>
          </p:cNvPr>
          <p:cNvGrpSpPr/>
          <p:nvPr/>
        </p:nvGrpSpPr>
        <p:grpSpPr>
          <a:xfrm>
            <a:off x="3131207" y="3298208"/>
            <a:ext cx="46298" cy="83729"/>
            <a:chOff x="3002280" y="2118360"/>
            <a:chExt cx="53340" cy="137160"/>
          </a:xfrm>
        </p:grpSpPr>
        <p:cxnSp>
          <p:nvCxnSpPr>
            <p:cNvPr id="136" name="Straight Connector 315">
              <a:extLst>
                <a:ext uri="{FF2B5EF4-FFF2-40B4-BE49-F238E27FC236}">
                  <a16:creationId xmlns:a16="http://schemas.microsoft.com/office/drawing/2014/main" id="{28ECE9BE-8EEC-3748-9FB3-4AE67579CBBE}"/>
                </a:ext>
              </a:extLst>
            </p:cNvPr>
            <p:cNvCxnSpPr/>
            <p:nvPr/>
          </p:nvCxnSpPr>
          <p:spPr>
            <a:xfrm>
              <a:off x="3028950" y="2118360"/>
              <a:ext cx="0" cy="137160"/>
            </a:xfrm>
            <a:prstGeom prst="line">
              <a:avLst/>
            </a:prstGeom>
            <a:noFill/>
            <a:ln w="9525" cap="flat" cmpd="sng" algn="ctr">
              <a:solidFill>
                <a:srgbClr val="000000"/>
              </a:solidFill>
              <a:prstDash val="solid"/>
            </a:ln>
            <a:effectLst/>
          </p:spPr>
        </p:cxnSp>
        <p:cxnSp>
          <p:nvCxnSpPr>
            <p:cNvPr id="137" name="Straight Connector 316">
              <a:extLst>
                <a:ext uri="{FF2B5EF4-FFF2-40B4-BE49-F238E27FC236}">
                  <a16:creationId xmlns:a16="http://schemas.microsoft.com/office/drawing/2014/main" id="{61C4A993-B08E-DD4C-8F62-B827CD111F52}"/>
                </a:ext>
              </a:extLst>
            </p:cNvPr>
            <p:cNvCxnSpPr/>
            <p:nvPr/>
          </p:nvCxnSpPr>
          <p:spPr>
            <a:xfrm flipH="1">
              <a:off x="3002280" y="2118360"/>
              <a:ext cx="53340" cy="0"/>
            </a:xfrm>
            <a:prstGeom prst="line">
              <a:avLst/>
            </a:prstGeom>
            <a:noFill/>
            <a:ln w="9525" cap="flat" cmpd="sng" algn="ctr">
              <a:solidFill>
                <a:srgbClr val="000000"/>
              </a:solidFill>
              <a:prstDash val="solid"/>
            </a:ln>
            <a:effectLst/>
          </p:spPr>
        </p:cxnSp>
        <p:cxnSp>
          <p:nvCxnSpPr>
            <p:cNvPr id="138" name="Straight Connector 317">
              <a:extLst>
                <a:ext uri="{FF2B5EF4-FFF2-40B4-BE49-F238E27FC236}">
                  <a16:creationId xmlns:a16="http://schemas.microsoft.com/office/drawing/2014/main" id="{8D65BE83-583D-804B-9559-BE0072DDFCFE}"/>
                </a:ext>
              </a:extLst>
            </p:cNvPr>
            <p:cNvCxnSpPr/>
            <p:nvPr/>
          </p:nvCxnSpPr>
          <p:spPr>
            <a:xfrm flipH="1">
              <a:off x="3002280" y="2255520"/>
              <a:ext cx="53340" cy="0"/>
            </a:xfrm>
            <a:prstGeom prst="line">
              <a:avLst/>
            </a:prstGeom>
            <a:noFill/>
            <a:ln w="9525" cap="flat" cmpd="sng" algn="ctr">
              <a:solidFill>
                <a:srgbClr val="000000"/>
              </a:solidFill>
              <a:prstDash val="solid"/>
            </a:ln>
            <a:effectLst/>
          </p:spPr>
        </p:cxnSp>
      </p:grpSp>
      <p:grpSp>
        <p:nvGrpSpPr>
          <p:cNvPr id="139" name="Group 290">
            <a:extLst>
              <a:ext uri="{FF2B5EF4-FFF2-40B4-BE49-F238E27FC236}">
                <a16:creationId xmlns:a16="http://schemas.microsoft.com/office/drawing/2014/main" id="{D0C2736A-8153-564B-8E37-2B24A65002A3}"/>
              </a:ext>
            </a:extLst>
          </p:cNvPr>
          <p:cNvGrpSpPr/>
          <p:nvPr/>
        </p:nvGrpSpPr>
        <p:grpSpPr>
          <a:xfrm>
            <a:off x="2489648" y="3153317"/>
            <a:ext cx="46298" cy="98120"/>
            <a:chOff x="3002280" y="2118360"/>
            <a:chExt cx="53340" cy="137160"/>
          </a:xfrm>
        </p:grpSpPr>
        <p:cxnSp>
          <p:nvCxnSpPr>
            <p:cNvPr id="140" name="Straight Connector 312">
              <a:extLst>
                <a:ext uri="{FF2B5EF4-FFF2-40B4-BE49-F238E27FC236}">
                  <a16:creationId xmlns:a16="http://schemas.microsoft.com/office/drawing/2014/main" id="{C621115A-39EB-5341-92EE-45B5B352FD67}"/>
                </a:ext>
              </a:extLst>
            </p:cNvPr>
            <p:cNvCxnSpPr/>
            <p:nvPr/>
          </p:nvCxnSpPr>
          <p:spPr>
            <a:xfrm>
              <a:off x="3028950" y="2118360"/>
              <a:ext cx="0" cy="137160"/>
            </a:xfrm>
            <a:prstGeom prst="line">
              <a:avLst/>
            </a:prstGeom>
            <a:noFill/>
            <a:ln w="9525" cap="flat" cmpd="sng" algn="ctr">
              <a:solidFill>
                <a:srgbClr val="000000"/>
              </a:solidFill>
              <a:prstDash val="solid"/>
            </a:ln>
            <a:effectLst/>
          </p:spPr>
        </p:cxnSp>
        <p:cxnSp>
          <p:nvCxnSpPr>
            <p:cNvPr id="141" name="Straight Connector 313">
              <a:extLst>
                <a:ext uri="{FF2B5EF4-FFF2-40B4-BE49-F238E27FC236}">
                  <a16:creationId xmlns:a16="http://schemas.microsoft.com/office/drawing/2014/main" id="{F675D8AB-8F9D-AA42-810D-437BF049638A}"/>
                </a:ext>
              </a:extLst>
            </p:cNvPr>
            <p:cNvCxnSpPr/>
            <p:nvPr/>
          </p:nvCxnSpPr>
          <p:spPr>
            <a:xfrm flipH="1">
              <a:off x="3002280" y="2118360"/>
              <a:ext cx="53340" cy="0"/>
            </a:xfrm>
            <a:prstGeom prst="line">
              <a:avLst/>
            </a:prstGeom>
            <a:noFill/>
            <a:ln w="9525" cap="flat" cmpd="sng" algn="ctr">
              <a:solidFill>
                <a:srgbClr val="000000"/>
              </a:solidFill>
              <a:prstDash val="solid"/>
            </a:ln>
            <a:effectLst/>
          </p:spPr>
        </p:cxnSp>
        <p:cxnSp>
          <p:nvCxnSpPr>
            <p:cNvPr id="142" name="Straight Connector 314">
              <a:extLst>
                <a:ext uri="{FF2B5EF4-FFF2-40B4-BE49-F238E27FC236}">
                  <a16:creationId xmlns:a16="http://schemas.microsoft.com/office/drawing/2014/main" id="{A88BEC4E-FA94-AB40-8F7A-D0FC3B8479FA}"/>
                </a:ext>
              </a:extLst>
            </p:cNvPr>
            <p:cNvCxnSpPr/>
            <p:nvPr/>
          </p:nvCxnSpPr>
          <p:spPr>
            <a:xfrm flipH="1">
              <a:off x="3002280" y="2255520"/>
              <a:ext cx="53340" cy="0"/>
            </a:xfrm>
            <a:prstGeom prst="line">
              <a:avLst/>
            </a:prstGeom>
            <a:noFill/>
            <a:ln w="9525" cap="flat" cmpd="sng" algn="ctr">
              <a:solidFill>
                <a:srgbClr val="000000"/>
              </a:solidFill>
              <a:prstDash val="solid"/>
            </a:ln>
            <a:effectLst/>
          </p:spPr>
        </p:cxnSp>
      </p:grpSp>
      <p:grpSp>
        <p:nvGrpSpPr>
          <p:cNvPr id="143" name="Group 320">
            <a:extLst>
              <a:ext uri="{FF2B5EF4-FFF2-40B4-BE49-F238E27FC236}">
                <a16:creationId xmlns:a16="http://schemas.microsoft.com/office/drawing/2014/main" id="{E725EB46-0E98-EE48-8D76-69D86D12EC41}"/>
              </a:ext>
            </a:extLst>
          </p:cNvPr>
          <p:cNvGrpSpPr/>
          <p:nvPr/>
        </p:nvGrpSpPr>
        <p:grpSpPr>
          <a:xfrm>
            <a:off x="2448310" y="3068934"/>
            <a:ext cx="46298" cy="98120"/>
            <a:chOff x="3002280" y="2118360"/>
            <a:chExt cx="53340" cy="137160"/>
          </a:xfrm>
        </p:grpSpPr>
        <p:cxnSp>
          <p:nvCxnSpPr>
            <p:cNvPr id="144" name="Straight Connector 309">
              <a:extLst>
                <a:ext uri="{FF2B5EF4-FFF2-40B4-BE49-F238E27FC236}">
                  <a16:creationId xmlns:a16="http://schemas.microsoft.com/office/drawing/2014/main" id="{8D6B67B4-5EDF-1048-AFEB-52CB753C4CC0}"/>
                </a:ext>
              </a:extLst>
            </p:cNvPr>
            <p:cNvCxnSpPr/>
            <p:nvPr/>
          </p:nvCxnSpPr>
          <p:spPr>
            <a:xfrm>
              <a:off x="3028950" y="2118360"/>
              <a:ext cx="0" cy="137160"/>
            </a:xfrm>
            <a:prstGeom prst="line">
              <a:avLst/>
            </a:prstGeom>
            <a:noFill/>
            <a:ln w="9525" cap="flat" cmpd="sng" algn="ctr">
              <a:solidFill>
                <a:srgbClr val="000000"/>
              </a:solidFill>
              <a:prstDash val="solid"/>
            </a:ln>
            <a:effectLst/>
          </p:spPr>
        </p:cxnSp>
        <p:cxnSp>
          <p:nvCxnSpPr>
            <p:cNvPr id="145" name="Straight Connector 310">
              <a:extLst>
                <a:ext uri="{FF2B5EF4-FFF2-40B4-BE49-F238E27FC236}">
                  <a16:creationId xmlns:a16="http://schemas.microsoft.com/office/drawing/2014/main" id="{A1EE9660-C5F7-0245-8F2F-1A79B0FA5C04}"/>
                </a:ext>
              </a:extLst>
            </p:cNvPr>
            <p:cNvCxnSpPr/>
            <p:nvPr/>
          </p:nvCxnSpPr>
          <p:spPr>
            <a:xfrm flipH="1">
              <a:off x="3002280" y="2118360"/>
              <a:ext cx="53340" cy="0"/>
            </a:xfrm>
            <a:prstGeom prst="line">
              <a:avLst/>
            </a:prstGeom>
            <a:noFill/>
            <a:ln w="9525" cap="flat" cmpd="sng" algn="ctr">
              <a:solidFill>
                <a:srgbClr val="000000"/>
              </a:solidFill>
              <a:prstDash val="solid"/>
            </a:ln>
            <a:effectLst/>
          </p:spPr>
        </p:cxnSp>
        <p:cxnSp>
          <p:nvCxnSpPr>
            <p:cNvPr id="146" name="Straight Connector 311">
              <a:extLst>
                <a:ext uri="{FF2B5EF4-FFF2-40B4-BE49-F238E27FC236}">
                  <a16:creationId xmlns:a16="http://schemas.microsoft.com/office/drawing/2014/main" id="{C4DDD686-B2B9-264E-A01E-EF520B421F55}"/>
                </a:ext>
              </a:extLst>
            </p:cNvPr>
            <p:cNvCxnSpPr/>
            <p:nvPr/>
          </p:nvCxnSpPr>
          <p:spPr>
            <a:xfrm flipH="1">
              <a:off x="3002280" y="2255520"/>
              <a:ext cx="53340" cy="0"/>
            </a:xfrm>
            <a:prstGeom prst="line">
              <a:avLst/>
            </a:prstGeom>
            <a:noFill/>
            <a:ln w="9525" cap="flat" cmpd="sng" algn="ctr">
              <a:solidFill>
                <a:srgbClr val="000000"/>
              </a:solidFill>
              <a:prstDash val="solid"/>
            </a:ln>
            <a:effectLst/>
          </p:spPr>
        </p:cxnSp>
      </p:grpSp>
      <p:grpSp>
        <p:nvGrpSpPr>
          <p:cNvPr id="147" name="Group 324">
            <a:extLst>
              <a:ext uri="{FF2B5EF4-FFF2-40B4-BE49-F238E27FC236}">
                <a16:creationId xmlns:a16="http://schemas.microsoft.com/office/drawing/2014/main" id="{8768FACE-C5D7-2D44-9C7A-5D4E4931D4DF}"/>
              </a:ext>
            </a:extLst>
          </p:cNvPr>
          <p:cNvGrpSpPr/>
          <p:nvPr/>
        </p:nvGrpSpPr>
        <p:grpSpPr>
          <a:xfrm>
            <a:off x="2416894" y="2929604"/>
            <a:ext cx="46298" cy="98120"/>
            <a:chOff x="3002280" y="2118360"/>
            <a:chExt cx="53340" cy="137160"/>
          </a:xfrm>
        </p:grpSpPr>
        <p:cxnSp>
          <p:nvCxnSpPr>
            <p:cNvPr id="148" name="Straight Connector 306">
              <a:extLst>
                <a:ext uri="{FF2B5EF4-FFF2-40B4-BE49-F238E27FC236}">
                  <a16:creationId xmlns:a16="http://schemas.microsoft.com/office/drawing/2014/main" id="{2F8CC96D-B3A0-2449-80CF-F8CA0A6716ED}"/>
                </a:ext>
              </a:extLst>
            </p:cNvPr>
            <p:cNvCxnSpPr/>
            <p:nvPr/>
          </p:nvCxnSpPr>
          <p:spPr>
            <a:xfrm>
              <a:off x="3028950" y="2118360"/>
              <a:ext cx="0" cy="137160"/>
            </a:xfrm>
            <a:prstGeom prst="line">
              <a:avLst/>
            </a:prstGeom>
            <a:noFill/>
            <a:ln w="9525" cap="flat" cmpd="sng" algn="ctr">
              <a:solidFill>
                <a:srgbClr val="000000"/>
              </a:solidFill>
              <a:prstDash val="solid"/>
            </a:ln>
            <a:effectLst/>
          </p:spPr>
        </p:cxnSp>
        <p:cxnSp>
          <p:nvCxnSpPr>
            <p:cNvPr id="149" name="Straight Connector 307">
              <a:extLst>
                <a:ext uri="{FF2B5EF4-FFF2-40B4-BE49-F238E27FC236}">
                  <a16:creationId xmlns:a16="http://schemas.microsoft.com/office/drawing/2014/main" id="{6241E295-CF08-9D43-956F-1C07F86AC518}"/>
                </a:ext>
              </a:extLst>
            </p:cNvPr>
            <p:cNvCxnSpPr/>
            <p:nvPr/>
          </p:nvCxnSpPr>
          <p:spPr>
            <a:xfrm flipH="1">
              <a:off x="3002280" y="2118360"/>
              <a:ext cx="53340" cy="0"/>
            </a:xfrm>
            <a:prstGeom prst="line">
              <a:avLst/>
            </a:prstGeom>
            <a:noFill/>
            <a:ln w="9525" cap="flat" cmpd="sng" algn="ctr">
              <a:solidFill>
                <a:srgbClr val="000000"/>
              </a:solidFill>
              <a:prstDash val="solid"/>
            </a:ln>
            <a:effectLst/>
          </p:spPr>
        </p:cxnSp>
        <p:cxnSp>
          <p:nvCxnSpPr>
            <p:cNvPr id="150" name="Straight Connector 308">
              <a:extLst>
                <a:ext uri="{FF2B5EF4-FFF2-40B4-BE49-F238E27FC236}">
                  <a16:creationId xmlns:a16="http://schemas.microsoft.com/office/drawing/2014/main" id="{FF8EB1CF-321A-1946-BD74-01FB12EB905D}"/>
                </a:ext>
              </a:extLst>
            </p:cNvPr>
            <p:cNvCxnSpPr/>
            <p:nvPr/>
          </p:nvCxnSpPr>
          <p:spPr>
            <a:xfrm flipH="1">
              <a:off x="3002280" y="2255520"/>
              <a:ext cx="53340" cy="0"/>
            </a:xfrm>
            <a:prstGeom prst="line">
              <a:avLst/>
            </a:prstGeom>
            <a:noFill/>
            <a:ln w="9525" cap="flat" cmpd="sng" algn="ctr">
              <a:solidFill>
                <a:srgbClr val="000000"/>
              </a:solidFill>
              <a:prstDash val="solid"/>
            </a:ln>
            <a:effectLst/>
          </p:spPr>
        </p:cxnSp>
      </p:grpSp>
      <p:grpSp>
        <p:nvGrpSpPr>
          <p:cNvPr id="151" name="Group 328">
            <a:extLst>
              <a:ext uri="{FF2B5EF4-FFF2-40B4-BE49-F238E27FC236}">
                <a16:creationId xmlns:a16="http://schemas.microsoft.com/office/drawing/2014/main" id="{7355AABB-00EE-224D-B38B-5B01EBBFD652}"/>
              </a:ext>
            </a:extLst>
          </p:cNvPr>
          <p:cNvGrpSpPr/>
          <p:nvPr/>
        </p:nvGrpSpPr>
        <p:grpSpPr>
          <a:xfrm>
            <a:off x="2397052" y="2757896"/>
            <a:ext cx="46298" cy="86345"/>
            <a:chOff x="3002280" y="2118360"/>
            <a:chExt cx="53340" cy="137160"/>
          </a:xfrm>
        </p:grpSpPr>
        <p:cxnSp>
          <p:nvCxnSpPr>
            <p:cNvPr id="152" name="Straight Connector 303">
              <a:extLst>
                <a:ext uri="{FF2B5EF4-FFF2-40B4-BE49-F238E27FC236}">
                  <a16:creationId xmlns:a16="http://schemas.microsoft.com/office/drawing/2014/main" id="{2D959F9C-5D57-AA40-B28C-5041B8CC71D6}"/>
                </a:ext>
              </a:extLst>
            </p:cNvPr>
            <p:cNvCxnSpPr/>
            <p:nvPr/>
          </p:nvCxnSpPr>
          <p:spPr>
            <a:xfrm>
              <a:off x="3028950" y="2118360"/>
              <a:ext cx="0" cy="137160"/>
            </a:xfrm>
            <a:prstGeom prst="line">
              <a:avLst/>
            </a:prstGeom>
            <a:noFill/>
            <a:ln w="9525" cap="flat" cmpd="sng" algn="ctr">
              <a:solidFill>
                <a:srgbClr val="000000"/>
              </a:solidFill>
              <a:prstDash val="solid"/>
            </a:ln>
            <a:effectLst/>
          </p:spPr>
        </p:cxnSp>
        <p:cxnSp>
          <p:nvCxnSpPr>
            <p:cNvPr id="153" name="Straight Connector 304">
              <a:extLst>
                <a:ext uri="{FF2B5EF4-FFF2-40B4-BE49-F238E27FC236}">
                  <a16:creationId xmlns:a16="http://schemas.microsoft.com/office/drawing/2014/main" id="{44D4F295-CDA4-9B48-B2B2-CED34AD9AF67}"/>
                </a:ext>
              </a:extLst>
            </p:cNvPr>
            <p:cNvCxnSpPr/>
            <p:nvPr/>
          </p:nvCxnSpPr>
          <p:spPr>
            <a:xfrm flipH="1">
              <a:off x="3002280" y="2118360"/>
              <a:ext cx="53340" cy="0"/>
            </a:xfrm>
            <a:prstGeom prst="line">
              <a:avLst/>
            </a:prstGeom>
            <a:noFill/>
            <a:ln w="9525" cap="flat" cmpd="sng" algn="ctr">
              <a:solidFill>
                <a:srgbClr val="000000"/>
              </a:solidFill>
              <a:prstDash val="solid"/>
            </a:ln>
            <a:effectLst/>
          </p:spPr>
        </p:cxnSp>
        <p:cxnSp>
          <p:nvCxnSpPr>
            <p:cNvPr id="154" name="Straight Connector 305">
              <a:extLst>
                <a:ext uri="{FF2B5EF4-FFF2-40B4-BE49-F238E27FC236}">
                  <a16:creationId xmlns:a16="http://schemas.microsoft.com/office/drawing/2014/main" id="{AC33A904-B909-474D-A597-BEE776FCCB1C}"/>
                </a:ext>
              </a:extLst>
            </p:cNvPr>
            <p:cNvCxnSpPr/>
            <p:nvPr/>
          </p:nvCxnSpPr>
          <p:spPr>
            <a:xfrm flipH="1">
              <a:off x="3002280" y="2255520"/>
              <a:ext cx="53340" cy="0"/>
            </a:xfrm>
            <a:prstGeom prst="line">
              <a:avLst/>
            </a:prstGeom>
            <a:noFill/>
            <a:ln w="9525" cap="flat" cmpd="sng" algn="ctr">
              <a:solidFill>
                <a:srgbClr val="000000"/>
              </a:solidFill>
              <a:prstDash val="solid"/>
            </a:ln>
            <a:effectLst/>
          </p:spPr>
        </p:cxnSp>
      </p:grpSp>
      <p:sp>
        <p:nvSpPr>
          <p:cNvPr id="155" name="Freeform 295">
            <a:extLst>
              <a:ext uri="{FF2B5EF4-FFF2-40B4-BE49-F238E27FC236}">
                <a16:creationId xmlns:a16="http://schemas.microsoft.com/office/drawing/2014/main" id="{4DDA7607-7284-744A-92E5-61E2E085A351}"/>
              </a:ext>
            </a:extLst>
          </p:cNvPr>
          <p:cNvSpPr/>
          <p:nvPr/>
        </p:nvSpPr>
        <p:spPr>
          <a:xfrm>
            <a:off x="2415793" y="2797471"/>
            <a:ext cx="1496971" cy="837287"/>
          </a:xfrm>
          <a:custGeom>
            <a:avLst/>
            <a:gdLst>
              <a:gd name="connsiteX0" fmla="*/ 1724660 w 1724660"/>
              <a:gd name="connsiteY0" fmla="*/ 1625600 h 1625600"/>
              <a:gd name="connsiteX1" fmla="*/ 886460 w 1724660"/>
              <a:gd name="connsiteY1" fmla="*/ 1178560 h 1625600"/>
              <a:gd name="connsiteX2" fmla="*/ 855980 w 1724660"/>
              <a:gd name="connsiteY2" fmla="*/ 1056640 h 1625600"/>
              <a:gd name="connsiteX3" fmla="*/ 114300 w 1724660"/>
              <a:gd name="connsiteY3" fmla="*/ 789940 h 1625600"/>
              <a:gd name="connsiteX4" fmla="*/ 53340 w 1724660"/>
              <a:gd name="connsiteY4" fmla="*/ 629920 h 1625600"/>
              <a:gd name="connsiteX5" fmla="*/ 30480 w 1724660"/>
              <a:gd name="connsiteY5" fmla="*/ 342900 h 1625600"/>
              <a:gd name="connsiteX6" fmla="*/ 17780 w 1724660"/>
              <a:gd name="connsiteY6" fmla="*/ 177800 h 1625600"/>
              <a:gd name="connsiteX7" fmla="*/ 0 w 1724660"/>
              <a:gd name="connsiteY7" fmla="*/ 0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4660" h="1625600">
                <a:moveTo>
                  <a:pt x="1724660" y="1625600"/>
                </a:moveTo>
                <a:lnTo>
                  <a:pt x="886460" y="1178560"/>
                </a:lnTo>
                <a:lnTo>
                  <a:pt x="855980" y="1056640"/>
                </a:lnTo>
                <a:lnTo>
                  <a:pt x="114300" y="789940"/>
                </a:lnTo>
                <a:lnTo>
                  <a:pt x="53340" y="629920"/>
                </a:lnTo>
                <a:lnTo>
                  <a:pt x="30480" y="342900"/>
                </a:lnTo>
                <a:lnTo>
                  <a:pt x="17780" y="177800"/>
                </a:lnTo>
                <a:lnTo>
                  <a:pt x="0" y="0"/>
                </a:lnTo>
              </a:path>
            </a:pathLst>
          </a:custGeom>
          <a:noFill/>
          <a:ln w="19050" cap="flat" cmpd="sng" algn="ctr">
            <a:solidFill>
              <a:schemeClr val="tx2"/>
            </a:solidFill>
            <a:prstDash val="solid"/>
          </a:ln>
          <a:effectLst/>
        </p:spPr>
        <p:txBody>
          <a:bodyPr rtlCol="0" anchor="ctr"/>
          <a:lstStyle/>
          <a:p>
            <a:pPr algn="ctr" defTabSz="685783">
              <a:defRPr/>
            </a:pPr>
            <a:endParaRPr lang="de-DE" sz="825" kern="0" dirty="0">
              <a:solidFill>
                <a:srgbClr val="000000"/>
              </a:solidFill>
              <a:latin typeface="Arial"/>
            </a:endParaRPr>
          </a:p>
        </p:txBody>
      </p:sp>
      <p:sp>
        <p:nvSpPr>
          <p:cNvPr id="156" name="Oval 296">
            <a:extLst>
              <a:ext uri="{FF2B5EF4-FFF2-40B4-BE49-F238E27FC236}">
                <a16:creationId xmlns:a16="http://schemas.microsoft.com/office/drawing/2014/main" id="{E5A7EB1B-0406-9448-854B-D42CE64ED4D6}"/>
              </a:ext>
            </a:extLst>
          </p:cNvPr>
          <p:cNvSpPr/>
          <p:nvPr/>
        </p:nvSpPr>
        <p:spPr>
          <a:xfrm>
            <a:off x="3863408" y="3600964"/>
            <a:ext cx="80671" cy="70172"/>
          </a:xfrm>
          <a:prstGeom prst="ellipse">
            <a:avLst/>
          </a:prstGeom>
          <a:solidFill>
            <a:schemeClr val="tx2"/>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157" name="Oval 297">
            <a:extLst>
              <a:ext uri="{FF2B5EF4-FFF2-40B4-BE49-F238E27FC236}">
                <a16:creationId xmlns:a16="http://schemas.microsoft.com/office/drawing/2014/main" id="{DE6BE6C8-327F-354E-ACC1-E716859220BE}"/>
              </a:ext>
            </a:extLst>
          </p:cNvPr>
          <p:cNvSpPr/>
          <p:nvPr/>
        </p:nvSpPr>
        <p:spPr>
          <a:xfrm>
            <a:off x="3145789" y="3376272"/>
            <a:ext cx="80671" cy="70172"/>
          </a:xfrm>
          <a:prstGeom prst="ellipse">
            <a:avLst/>
          </a:prstGeom>
          <a:solidFill>
            <a:schemeClr val="tx2"/>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158" name="Oval 298">
            <a:extLst>
              <a:ext uri="{FF2B5EF4-FFF2-40B4-BE49-F238E27FC236}">
                <a16:creationId xmlns:a16="http://schemas.microsoft.com/office/drawing/2014/main" id="{DB76AA2B-B886-5E4C-B38C-414513CDD928}"/>
              </a:ext>
            </a:extLst>
          </p:cNvPr>
          <p:cNvSpPr/>
          <p:nvPr/>
        </p:nvSpPr>
        <p:spPr>
          <a:xfrm>
            <a:off x="3112718" y="3311512"/>
            <a:ext cx="80671" cy="70172"/>
          </a:xfrm>
          <a:prstGeom prst="ellipse">
            <a:avLst/>
          </a:prstGeom>
          <a:solidFill>
            <a:schemeClr val="tx2"/>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159" name="Oval 299">
            <a:extLst>
              <a:ext uri="{FF2B5EF4-FFF2-40B4-BE49-F238E27FC236}">
                <a16:creationId xmlns:a16="http://schemas.microsoft.com/office/drawing/2014/main" id="{06ACFE5F-A804-8948-BFB1-895ADA4CD7AE}"/>
              </a:ext>
            </a:extLst>
          </p:cNvPr>
          <p:cNvSpPr/>
          <p:nvPr/>
        </p:nvSpPr>
        <p:spPr>
          <a:xfrm>
            <a:off x="2471284" y="3173040"/>
            <a:ext cx="80671" cy="70172"/>
          </a:xfrm>
          <a:prstGeom prst="ellipse">
            <a:avLst/>
          </a:prstGeom>
          <a:solidFill>
            <a:schemeClr val="tx2"/>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160" name="Oval 300">
            <a:extLst>
              <a:ext uri="{FF2B5EF4-FFF2-40B4-BE49-F238E27FC236}">
                <a16:creationId xmlns:a16="http://schemas.microsoft.com/office/drawing/2014/main" id="{B630F7F2-7006-4947-901C-E10AE9EC8D4F}"/>
              </a:ext>
            </a:extLst>
          </p:cNvPr>
          <p:cNvSpPr/>
          <p:nvPr/>
        </p:nvSpPr>
        <p:spPr>
          <a:xfrm>
            <a:off x="2430196" y="3086419"/>
            <a:ext cx="80671" cy="70172"/>
          </a:xfrm>
          <a:prstGeom prst="ellipse">
            <a:avLst/>
          </a:prstGeom>
          <a:solidFill>
            <a:schemeClr val="tx2"/>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161" name="Oval 301">
            <a:extLst>
              <a:ext uri="{FF2B5EF4-FFF2-40B4-BE49-F238E27FC236}">
                <a16:creationId xmlns:a16="http://schemas.microsoft.com/office/drawing/2014/main" id="{4D774F5B-3B5B-494C-912E-AD1BFBA429F4}"/>
              </a:ext>
            </a:extLst>
          </p:cNvPr>
          <p:cNvSpPr/>
          <p:nvPr/>
        </p:nvSpPr>
        <p:spPr>
          <a:xfrm>
            <a:off x="2399809" y="2942185"/>
            <a:ext cx="80671" cy="70172"/>
          </a:xfrm>
          <a:prstGeom prst="ellipse">
            <a:avLst/>
          </a:prstGeom>
          <a:solidFill>
            <a:schemeClr val="tx2"/>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162" name="Oval 302">
            <a:extLst>
              <a:ext uri="{FF2B5EF4-FFF2-40B4-BE49-F238E27FC236}">
                <a16:creationId xmlns:a16="http://schemas.microsoft.com/office/drawing/2014/main" id="{B0898561-B5B4-9C4D-9DB7-389B7A282D2C}"/>
              </a:ext>
            </a:extLst>
          </p:cNvPr>
          <p:cNvSpPr/>
          <p:nvPr/>
        </p:nvSpPr>
        <p:spPr>
          <a:xfrm>
            <a:off x="2383774" y="2778454"/>
            <a:ext cx="80671" cy="70172"/>
          </a:xfrm>
          <a:prstGeom prst="ellipse">
            <a:avLst/>
          </a:prstGeom>
          <a:solidFill>
            <a:schemeClr val="tx2"/>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cxnSp>
        <p:nvCxnSpPr>
          <p:cNvPr id="163" name="Straight Connector 59">
            <a:extLst>
              <a:ext uri="{FF2B5EF4-FFF2-40B4-BE49-F238E27FC236}">
                <a16:creationId xmlns:a16="http://schemas.microsoft.com/office/drawing/2014/main" id="{48D8B1D2-F4E7-8348-B9B3-96C05194A685}"/>
              </a:ext>
            </a:extLst>
          </p:cNvPr>
          <p:cNvCxnSpPr/>
          <p:nvPr/>
        </p:nvCxnSpPr>
        <p:spPr>
          <a:xfrm>
            <a:off x="6528050" y="3039498"/>
            <a:ext cx="0" cy="539658"/>
          </a:xfrm>
          <a:prstGeom prst="line">
            <a:avLst/>
          </a:prstGeom>
          <a:noFill/>
          <a:ln w="9525" cap="flat" cmpd="sng" algn="ctr">
            <a:solidFill>
              <a:srgbClr val="000000"/>
            </a:solidFill>
            <a:prstDash val="solid"/>
          </a:ln>
          <a:effectLst/>
        </p:spPr>
      </p:cxnSp>
      <p:cxnSp>
        <p:nvCxnSpPr>
          <p:cNvPr id="164" name="Straight Connector 911">
            <a:extLst>
              <a:ext uri="{FF2B5EF4-FFF2-40B4-BE49-F238E27FC236}">
                <a16:creationId xmlns:a16="http://schemas.microsoft.com/office/drawing/2014/main" id="{FE79B331-C8CD-A64B-92F5-2D1B4486BDB2}"/>
              </a:ext>
            </a:extLst>
          </p:cNvPr>
          <p:cNvCxnSpPr/>
          <p:nvPr/>
        </p:nvCxnSpPr>
        <p:spPr>
          <a:xfrm>
            <a:off x="6185775" y="3028704"/>
            <a:ext cx="0" cy="188390"/>
          </a:xfrm>
          <a:prstGeom prst="line">
            <a:avLst/>
          </a:prstGeom>
          <a:noFill/>
          <a:ln w="9525" cap="flat" cmpd="sng" algn="ctr">
            <a:solidFill>
              <a:srgbClr val="000000"/>
            </a:solidFill>
            <a:prstDash val="solid"/>
          </a:ln>
          <a:effectLst/>
        </p:spPr>
      </p:cxnSp>
      <p:cxnSp>
        <p:nvCxnSpPr>
          <p:cNvPr id="165" name="Straight Connector 912">
            <a:extLst>
              <a:ext uri="{FF2B5EF4-FFF2-40B4-BE49-F238E27FC236}">
                <a16:creationId xmlns:a16="http://schemas.microsoft.com/office/drawing/2014/main" id="{518E0993-D748-3B4D-A59F-2E7BE9F92E37}"/>
              </a:ext>
            </a:extLst>
          </p:cNvPr>
          <p:cNvCxnSpPr/>
          <p:nvPr/>
        </p:nvCxnSpPr>
        <p:spPr>
          <a:xfrm flipH="1">
            <a:off x="6162626" y="3028704"/>
            <a:ext cx="46298" cy="0"/>
          </a:xfrm>
          <a:prstGeom prst="line">
            <a:avLst/>
          </a:prstGeom>
          <a:noFill/>
          <a:ln w="9525" cap="flat" cmpd="sng" algn="ctr">
            <a:solidFill>
              <a:srgbClr val="000000"/>
            </a:solidFill>
            <a:prstDash val="solid"/>
          </a:ln>
          <a:effectLst/>
        </p:spPr>
      </p:cxnSp>
      <p:cxnSp>
        <p:nvCxnSpPr>
          <p:cNvPr id="166" name="Straight Connector 913">
            <a:extLst>
              <a:ext uri="{FF2B5EF4-FFF2-40B4-BE49-F238E27FC236}">
                <a16:creationId xmlns:a16="http://schemas.microsoft.com/office/drawing/2014/main" id="{B9C0D1A7-E22D-7E49-A061-0F40E7611AD6}"/>
              </a:ext>
            </a:extLst>
          </p:cNvPr>
          <p:cNvCxnSpPr/>
          <p:nvPr/>
        </p:nvCxnSpPr>
        <p:spPr>
          <a:xfrm flipH="1">
            <a:off x="6162626" y="3217094"/>
            <a:ext cx="46298" cy="0"/>
          </a:xfrm>
          <a:prstGeom prst="line">
            <a:avLst/>
          </a:prstGeom>
          <a:noFill/>
          <a:ln w="9525" cap="flat" cmpd="sng" algn="ctr">
            <a:solidFill>
              <a:srgbClr val="000000"/>
            </a:solidFill>
            <a:prstDash val="solid"/>
          </a:ln>
          <a:effectLst/>
        </p:spPr>
      </p:cxnSp>
      <p:cxnSp>
        <p:nvCxnSpPr>
          <p:cNvPr id="167" name="Straight Connector 281">
            <a:extLst>
              <a:ext uri="{FF2B5EF4-FFF2-40B4-BE49-F238E27FC236}">
                <a16:creationId xmlns:a16="http://schemas.microsoft.com/office/drawing/2014/main" id="{59E641D4-5D5D-B54E-8E48-DB9553F963C8}"/>
              </a:ext>
            </a:extLst>
          </p:cNvPr>
          <p:cNvCxnSpPr/>
          <p:nvPr/>
        </p:nvCxnSpPr>
        <p:spPr>
          <a:xfrm>
            <a:off x="5727755" y="3026744"/>
            <a:ext cx="0" cy="211937"/>
          </a:xfrm>
          <a:prstGeom prst="line">
            <a:avLst/>
          </a:prstGeom>
          <a:noFill/>
          <a:ln w="9525" cap="flat" cmpd="sng" algn="ctr">
            <a:solidFill>
              <a:srgbClr val="000000"/>
            </a:solidFill>
            <a:prstDash val="solid"/>
          </a:ln>
          <a:effectLst/>
        </p:spPr>
      </p:cxnSp>
      <p:cxnSp>
        <p:nvCxnSpPr>
          <p:cNvPr id="168" name="Straight Connector 282">
            <a:extLst>
              <a:ext uri="{FF2B5EF4-FFF2-40B4-BE49-F238E27FC236}">
                <a16:creationId xmlns:a16="http://schemas.microsoft.com/office/drawing/2014/main" id="{B79B3A16-24F5-A143-AF54-7B9FF7C52028}"/>
              </a:ext>
            </a:extLst>
          </p:cNvPr>
          <p:cNvCxnSpPr/>
          <p:nvPr/>
        </p:nvCxnSpPr>
        <p:spPr>
          <a:xfrm flipH="1">
            <a:off x="5704606" y="3026742"/>
            <a:ext cx="46298" cy="0"/>
          </a:xfrm>
          <a:prstGeom prst="line">
            <a:avLst/>
          </a:prstGeom>
          <a:noFill/>
          <a:ln w="9525" cap="flat" cmpd="sng" algn="ctr">
            <a:solidFill>
              <a:srgbClr val="000000"/>
            </a:solidFill>
            <a:prstDash val="solid"/>
          </a:ln>
          <a:effectLst/>
        </p:spPr>
      </p:cxnSp>
      <p:cxnSp>
        <p:nvCxnSpPr>
          <p:cNvPr id="169" name="Straight Connector 283">
            <a:extLst>
              <a:ext uri="{FF2B5EF4-FFF2-40B4-BE49-F238E27FC236}">
                <a16:creationId xmlns:a16="http://schemas.microsoft.com/office/drawing/2014/main" id="{9E812C0D-D9D7-5B42-9E01-5622AF0C5699}"/>
              </a:ext>
            </a:extLst>
          </p:cNvPr>
          <p:cNvCxnSpPr/>
          <p:nvPr/>
        </p:nvCxnSpPr>
        <p:spPr>
          <a:xfrm flipH="1">
            <a:off x="5704606" y="3238679"/>
            <a:ext cx="46298" cy="0"/>
          </a:xfrm>
          <a:prstGeom prst="line">
            <a:avLst/>
          </a:prstGeom>
          <a:noFill/>
          <a:ln w="9525" cap="flat" cmpd="sng" algn="ctr">
            <a:solidFill>
              <a:srgbClr val="000000"/>
            </a:solidFill>
            <a:prstDash val="solid"/>
          </a:ln>
          <a:effectLst/>
        </p:spPr>
      </p:cxnSp>
      <p:cxnSp>
        <p:nvCxnSpPr>
          <p:cNvPr id="170" name="Straight Connector 278">
            <a:extLst>
              <a:ext uri="{FF2B5EF4-FFF2-40B4-BE49-F238E27FC236}">
                <a16:creationId xmlns:a16="http://schemas.microsoft.com/office/drawing/2014/main" id="{5F5D246A-47F0-5D40-AF8D-E15442B42B81}"/>
              </a:ext>
            </a:extLst>
          </p:cNvPr>
          <p:cNvCxnSpPr/>
          <p:nvPr/>
        </p:nvCxnSpPr>
        <p:spPr>
          <a:xfrm>
            <a:off x="5387134" y="2996328"/>
            <a:ext cx="0" cy="182501"/>
          </a:xfrm>
          <a:prstGeom prst="line">
            <a:avLst/>
          </a:prstGeom>
          <a:noFill/>
          <a:ln w="9525" cap="flat" cmpd="sng" algn="ctr">
            <a:solidFill>
              <a:srgbClr val="000000"/>
            </a:solidFill>
            <a:prstDash val="solid"/>
          </a:ln>
          <a:effectLst/>
        </p:spPr>
      </p:cxnSp>
      <p:cxnSp>
        <p:nvCxnSpPr>
          <p:cNvPr id="171" name="Straight Connector 279">
            <a:extLst>
              <a:ext uri="{FF2B5EF4-FFF2-40B4-BE49-F238E27FC236}">
                <a16:creationId xmlns:a16="http://schemas.microsoft.com/office/drawing/2014/main" id="{77FE8DBF-1675-124E-A1EC-8EEDE44A32B3}"/>
              </a:ext>
            </a:extLst>
          </p:cNvPr>
          <p:cNvCxnSpPr/>
          <p:nvPr/>
        </p:nvCxnSpPr>
        <p:spPr>
          <a:xfrm flipH="1">
            <a:off x="5363984" y="2996327"/>
            <a:ext cx="46298" cy="0"/>
          </a:xfrm>
          <a:prstGeom prst="line">
            <a:avLst/>
          </a:prstGeom>
          <a:noFill/>
          <a:ln w="9525" cap="flat" cmpd="sng" algn="ctr">
            <a:solidFill>
              <a:srgbClr val="000000"/>
            </a:solidFill>
            <a:prstDash val="solid"/>
          </a:ln>
          <a:effectLst/>
        </p:spPr>
      </p:cxnSp>
      <p:cxnSp>
        <p:nvCxnSpPr>
          <p:cNvPr id="172" name="Straight Connector 280">
            <a:extLst>
              <a:ext uri="{FF2B5EF4-FFF2-40B4-BE49-F238E27FC236}">
                <a16:creationId xmlns:a16="http://schemas.microsoft.com/office/drawing/2014/main" id="{E9809752-0FA4-504B-9C94-0F30E823B355}"/>
              </a:ext>
            </a:extLst>
          </p:cNvPr>
          <p:cNvCxnSpPr/>
          <p:nvPr/>
        </p:nvCxnSpPr>
        <p:spPr>
          <a:xfrm flipH="1">
            <a:off x="5363984" y="3178828"/>
            <a:ext cx="46298" cy="0"/>
          </a:xfrm>
          <a:prstGeom prst="line">
            <a:avLst/>
          </a:prstGeom>
          <a:noFill/>
          <a:ln w="9525" cap="flat" cmpd="sng" algn="ctr">
            <a:solidFill>
              <a:srgbClr val="000000"/>
            </a:solidFill>
            <a:prstDash val="solid"/>
          </a:ln>
          <a:effectLst/>
        </p:spPr>
      </p:cxnSp>
      <p:cxnSp>
        <p:nvCxnSpPr>
          <p:cNvPr id="173" name="Straight Connector 275">
            <a:extLst>
              <a:ext uri="{FF2B5EF4-FFF2-40B4-BE49-F238E27FC236}">
                <a16:creationId xmlns:a16="http://schemas.microsoft.com/office/drawing/2014/main" id="{4C846996-F3E5-D24D-9F09-97A39F932F57}"/>
              </a:ext>
            </a:extLst>
          </p:cNvPr>
          <p:cNvCxnSpPr/>
          <p:nvPr/>
        </p:nvCxnSpPr>
        <p:spPr>
          <a:xfrm>
            <a:off x="4934074" y="3080708"/>
            <a:ext cx="0" cy="159935"/>
          </a:xfrm>
          <a:prstGeom prst="line">
            <a:avLst/>
          </a:prstGeom>
          <a:noFill/>
          <a:ln w="9525" cap="flat" cmpd="sng" algn="ctr">
            <a:solidFill>
              <a:srgbClr val="000000"/>
            </a:solidFill>
            <a:prstDash val="solid"/>
          </a:ln>
          <a:effectLst/>
        </p:spPr>
      </p:cxnSp>
      <p:cxnSp>
        <p:nvCxnSpPr>
          <p:cNvPr id="174" name="Straight Connector 276">
            <a:extLst>
              <a:ext uri="{FF2B5EF4-FFF2-40B4-BE49-F238E27FC236}">
                <a16:creationId xmlns:a16="http://schemas.microsoft.com/office/drawing/2014/main" id="{742E2844-D594-0A46-9C69-70DBA75C29B4}"/>
              </a:ext>
            </a:extLst>
          </p:cNvPr>
          <p:cNvCxnSpPr/>
          <p:nvPr/>
        </p:nvCxnSpPr>
        <p:spPr>
          <a:xfrm flipH="1">
            <a:off x="4910925" y="3080707"/>
            <a:ext cx="46298" cy="0"/>
          </a:xfrm>
          <a:prstGeom prst="line">
            <a:avLst/>
          </a:prstGeom>
          <a:noFill/>
          <a:ln w="9525" cap="flat" cmpd="sng" algn="ctr">
            <a:solidFill>
              <a:srgbClr val="000000"/>
            </a:solidFill>
            <a:prstDash val="solid"/>
          </a:ln>
          <a:effectLst/>
        </p:spPr>
      </p:cxnSp>
      <p:cxnSp>
        <p:nvCxnSpPr>
          <p:cNvPr id="175" name="Straight Connector 277">
            <a:extLst>
              <a:ext uri="{FF2B5EF4-FFF2-40B4-BE49-F238E27FC236}">
                <a16:creationId xmlns:a16="http://schemas.microsoft.com/office/drawing/2014/main" id="{129AE421-CC81-1F4F-9509-A4A05CA8AA85}"/>
              </a:ext>
            </a:extLst>
          </p:cNvPr>
          <p:cNvCxnSpPr/>
          <p:nvPr/>
        </p:nvCxnSpPr>
        <p:spPr>
          <a:xfrm flipH="1">
            <a:off x="4910925" y="3240642"/>
            <a:ext cx="46298" cy="0"/>
          </a:xfrm>
          <a:prstGeom prst="line">
            <a:avLst/>
          </a:prstGeom>
          <a:noFill/>
          <a:ln w="9525" cap="flat" cmpd="sng" algn="ctr">
            <a:solidFill>
              <a:srgbClr val="000000"/>
            </a:solidFill>
            <a:prstDash val="solid"/>
          </a:ln>
          <a:effectLst/>
        </p:spPr>
      </p:cxnSp>
      <p:cxnSp>
        <p:nvCxnSpPr>
          <p:cNvPr id="176" name="Straight Connector 64">
            <a:extLst>
              <a:ext uri="{FF2B5EF4-FFF2-40B4-BE49-F238E27FC236}">
                <a16:creationId xmlns:a16="http://schemas.microsoft.com/office/drawing/2014/main" id="{DE2B8C59-439C-9D49-A3EB-5F5E13163910}"/>
              </a:ext>
            </a:extLst>
          </p:cNvPr>
          <p:cNvCxnSpPr/>
          <p:nvPr/>
        </p:nvCxnSpPr>
        <p:spPr>
          <a:xfrm>
            <a:off x="4251179" y="3390767"/>
            <a:ext cx="0" cy="418971"/>
          </a:xfrm>
          <a:prstGeom prst="line">
            <a:avLst/>
          </a:prstGeom>
          <a:noFill/>
          <a:ln w="9525" cap="flat" cmpd="sng" algn="ctr">
            <a:solidFill>
              <a:srgbClr val="000000"/>
            </a:solidFill>
            <a:prstDash val="solid"/>
          </a:ln>
          <a:effectLst/>
        </p:spPr>
      </p:cxnSp>
      <p:cxnSp>
        <p:nvCxnSpPr>
          <p:cNvPr id="177" name="Straight Connector 65">
            <a:extLst>
              <a:ext uri="{FF2B5EF4-FFF2-40B4-BE49-F238E27FC236}">
                <a16:creationId xmlns:a16="http://schemas.microsoft.com/office/drawing/2014/main" id="{F48A6F3E-117A-4340-971F-8D13D43337A6}"/>
              </a:ext>
            </a:extLst>
          </p:cNvPr>
          <p:cNvCxnSpPr/>
          <p:nvPr/>
        </p:nvCxnSpPr>
        <p:spPr>
          <a:xfrm flipH="1">
            <a:off x="4228028" y="3390766"/>
            <a:ext cx="46298" cy="0"/>
          </a:xfrm>
          <a:prstGeom prst="line">
            <a:avLst/>
          </a:prstGeom>
          <a:noFill/>
          <a:ln w="9525" cap="flat" cmpd="sng" algn="ctr">
            <a:solidFill>
              <a:srgbClr val="000000"/>
            </a:solidFill>
            <a:prstDash val="solid"/>
          </a:ln>
          <a:effectLst/>
        </p:spPr>
      </p:cxnSp>
      <p:cxnSp>
        <p:nvCxnSpPr>
          <p:cNvPr id="178" name="Straight Connector 66">
            <a:extLst>
              <a:ext uri="{FF2B5EF4-FFF2-40B4-BE49-F238E27FC236}">
                <a16:creationId xmlns:a16="http://schemas.microsoft.com/office/drawing/2014/main" id="{47677C17-2C37-0B4B-96E4-A866F3446936}"/>
              </a:ext>
            </a:extLst>
          </p:cNvPr>
          <p:cNvCxnSpPr/>
          <p:nvPr/>
        </p:nvCxnSpPr>
        <p:spPr>
          <a:xfrm flipH="1">
            <a:off x="4228028" y="3809738"/>
            <a:ext cx="46298" cy="0"/>
          </a:xfrm>
          <a:prstGeom prst="line">
            <a:avLst/>
          </a:prstGeom>
          <a:noFill/>
          <a:ln w="9525" cap="flat" cmpd="sng" algn="ctr">
            <a:solidFill>
              <a:srgbClr val="000000"/>
            </a:solidFill>
            <a:prstDash val="solid"/>
          </a:ln>
          <a:effectLst/>
        </p:spPr>
      </p:cxnSp>
      <p:cxnSp>
        <p:nvCxnSpPr>
          <p:cNvPr id="179" name="Straight Connector 272">
            <a:extLst>
              <a:ext uri="{FF2B5EF4-FFF2-40B4-BE49-F238E27FC236}">
                <a16:creationId xmlns:a16="http://schemas.microsoft.com/office/drawing/2014/main" id="{13E264DE-7FCD-884D-AFAA-B6FACB5876B7}"/>
              </a:ext>
            </a:extLst>
          </p:cNvPr>
          <p:cNvCxnSpPr/>
          <p:nvPr/>
        </p:nvCxnSpPr>
        <p:spPr>
          <a:xfrm>
            <a:off x="4137086" y="3481037"/>
            <a:ext cx="0" cy="109893"/>
          </a:xfrm>
          <a:prstGeom prst="line">
            <a:avLst/>
          </a:prstGeom>
          <a:noFill/>
          <a:ln w="9525" cap="flat" cmpd="sng" algn="ctr">
            <a:solidFill>
              <a:srgbClr val="000000"/>
            </a:solidFill>
            <a:prstDash val="solid"/>
          </a:ln>
          <a:effectLst/>
        </p:spPr>
      </p:cxnSp>
      <p:cxnSp>
        <p:nvCxnSpPr>
          <p:cNvPr id="180" name="Straight Connector 273">
            <a:extLst>
              <a:ext uri="{FF2B5EF4-FFF2-40B4-BE49-F238E27FC236}">
                <a16:creationId xmlns:a16="http://schemas.microsoft.com/office/drawing/2014/main" id="{95D4F344-10B9-3A41-A392-2CA765C0B605}"/>
              </a:ext>
            </a:extLst>
          </p:cNvPr>
          <p:cNvCxnSpPr/>
          <p:nvPr/>
        </p:nvCxnSpPr>
        <p:spPr>
          <a:xfrm flipH="1">
            <a:off x="4113937" y="3481036"/>
            <a:ext cx="46298" cy="0"/>
          </a:xfrm>
          <a:prstGeom prst="line">
            <a:avLst/>
          </a:prstGeom>
          <a:noFill/>
          <a:ln w="9525" cap="flat" cmpd="sng" algn="ctr">
            <a:solidFill>
              <a:srgbClr val="000000"/>
            </a:solidFill>
            <a:prstDash val="solid"/>
          </a:ln>
          <a:effectLst/>
        </p:spPr>
      </p:cxnSp>
      <p:cxnSp>
        <p:nvCxnSpPr>
          <p:cNvPr id="181" name="Straight Connector 274">
            <a:extLst>
              <a:ext uri="{FF2B5EF4-FFF2-40B4-BE49-F238E27FC236}">
                <a16:creationId xmlns:a16="http://schemas.microsoft.com/office/drawing/2014/main" id="{153E2B4B-FD5D-E641-B462-428A5311A998}"/>
              </a:ext>
            </a:extLst>
          </p:cNvPr>
          <p:cNvCxnSpPr/>
          <p:nvPr/>
        </p:nvCxnSpPr>
        <p:spPr>
          <a:xfrm flipH="1">
            <a:off x="4113937" y="3590929"/>
            <a:ext cx="46298" cy="0"/>
          </a:xfrm>
          <a:prstGeom prst="line">
            <a:avLst/>
          </a:prstGeom>
          <a:noFill/>
          <a:ln w="9525" cap="flat" cmpd="sng" algn="ctr">
            <a:solidFill>
              <a:srgbClr val="000000"/>
            </a:solidFill>
            <a:prstDash val="solid"/>
          </a:ln>
          <a:effectLst/>
        </p:spPr>
      </p:cxnSp>
      <p:cxnSp>
        <p:nvCxnSpPr>
          <p:cNvPr id="182" name="Straight Connector 269">
            <a:extLst>
              <a:ext uri="{FF2B5EF4-FFF2-40B4-BE49-F238E27FC236}">
                <a16:creationId xmlns:a16="http://schemas.microsoft.com/office/drawing/2014/main" id="{7F03EFDB-327A-E342-B672-DD1E6DD568AD}"/>
              </a:ext>
            </a:extLst>
          </p:cNvPr>
          <p:cNvCxnSpPr/>
          <p:nvPr/>
        </p:nvCxnSpPr>
        <p:spPr>
          <a:xfrm>
            <a:off x="4137086" y="3503602"/>
            <a:ext cx="0" cy="87326"/>
          </a:xfrm>
          <a:prstGeom prst="line">
            <a:avLst/>
          </a:prstGeom>
          <a:noFill/>
          <a:ln w="9525" cap="flat" cmpd="sng" algn="ctr">
            <a:solidFill>
              <a:srgbClr val="000000"/>
            </a:solidFill>
            <a:prstDash val="solid"/>
          </a:ln>
          <a:effectLst/>
        </p:spPr>
      </p:cxnSp>
      <p:cxnSp>
        <p:nvCxnSpPr>
          <p:cNvPr id="183" name="Straight Connector 270">
            <a:extLst>
              <a:ext uri="{FF2B5EF4-FFF2-40B4-BE49-F238E27FC236}">
                <a16:creationId xmlns:a16="http://schemas.microsoft.com/office/drawing/2014/main" id="{80844D27-C345-8042-871A-3EFDA50E8C49}"/>
              </a:ext>
            </a:extLst>
          </p:cNvPr>
          <p:cNvCxnSpPr/>
          <p:nvPr/>
        </p:nvCxnSpPr>
        <p:spPr>
          <a:xfrm flipH="1">
            <a:off x="4113937" y="3503602"/>
            <a:ext cx="46298" cy="0"/>
          </a:xfrm>
          <a:prstGeom prst="line">
            <a:avLst/>
          </a:prstGeom>
          <a:noFill/>
          <a:ln w="9525" cap="flat" cmpd="sng" algn="ctr">
            <a:solidFill>
              <a:srgbClr val="000000"/>
            </a:solidFill>
            <a:prstDash val="solid"/>
          </a:ln>
          <a:effectLst/>
        </p:spPr>
      </p:cxnSp>
      <p:cxnSp>
        <p:nvCxnSpPr>
          <p:cNvPr id="184" name="Straight Connector 271">
            <a:extLst>
              <a:ext uri="{FF2B5EF4-FFF2-40B4-BE49-F238E27FC236}">
                <a16:creationId xmlns:a16="http://schemas.microsoft.com/office/drawing/2014/main" id="{516AAC84-F257-9D4A-A451-6BD4D6AFD2A6}"/>
              </a:ext>
            </a:extLst>
          </p:cNvPr>
          <p:cNvCxnSpPr/>
          <p:nvPr/>
        </p:nvCxnSpPr>
        <p:spPr>
          <a:xfrm flipH="1">
            <a:off x="4113937" y="3590929"/>
            <a:ext cx="46298" cy="0"/>
          </a:xfrm>
          <a:prstGeom prst="line">
            <a:avLst/>
          </a:prstGeom>
          <a:noFill/>
          <a:ln w="9525" cap="flat" cmpd="sng" algn="ctr">
            <a:solidFill>
              <a:srgbClr val="000000"/>
            </a:solidFill>
            <a:prstDash val="solid"/>
          </a:ln>
          <a:effectLst/>
        </p:spPr>
      </p:cxnSp>
      <p:cxnSp>
        <p:nvCxnSpPr>
          <p:cNvPr id="185" name="Straight Connector 262">
            <a:extLst>
              <a:ext uri="{FF2B5EF4-FFF2-40B4-BE49-F238E27FC236}">
                <a16:creationId xmlns:a16="http://schemas.microsoft.com/office/drawing/2014/main" id="{C97DEC10-040D-BF4B-81CC-B4EF70862949}"/>
              </a:ext>
            </a:extLst>
          </p:cNvPr>
          <p:cNvCxnSpPr/>
          <p:nvPr/>
        </p:nvCxnSpPr>
        <p:spPr>
          <a:xfrm>
            <a:off x="7326692" y="3077437"/>
            <a:ext cx="0" cy="619464"/>
          </a:xfrm>
          <a:prstGeom prst="line">
            <a:avLst/>
          </a:prstGeom>
          <a:noFill/>
          <a:ln w="9525" cap="flat" cmpd="sng" algn="ctr">
            <a:solidFill>
              <a:srgbClr val="000000"/>
            </a:solidFill>
            <a:prstDash val="solid"/>
          </a:ln>
          <a:effectLst/>
        </p:spPr>
      </p:cxnSp>
      <p:cxnSp>
        <p:nvCxnSpPr>
          <p:cNvPr id="186" name="Straight Connector 263">
            <a:extLst>
              <a:ext uri="{FF2B5EF4-FFF2-40B4-BE49-F238E27FC236}">
                <a16:creationId xmlns:a16="http://schemas.microsoft.com/office/drawing/2014/main" id="{D5038667-8568-2140-A728-D90E53DB0EC8}"/>
              </a:ext>
            </a:extLst>
          </p:cNvPr>
          <p:cNvCxnSpPr/>
          <p:nvPr/>
        </p:nvCxnSpPr>
        <p:spPr>
          <a:xfrm flipH="1">
            <a:off x="7303542" y="3077437"/>
            <a:ext cx="46298" cy="0"/>
          </a:xfrm>
          <a:prstGeom prst="line">
            <a:avLst/>
          </a:prstGeom>
          <a:noFill/>
          <a:ln w="9525" cap="flat" cmpd="sng" algn="ctr">
            <a:solidFill>
              <a:srgbClr val="000000"/>
            </a:solidFill>
            <a:prstDash val="solid"/>
          </a:ln>
          <a:effectLst/>
        </p:spPr>
      </p:cxnSp>
      <p:cxnSp>
        <p:nvCxnSpPr>
          <p:cNvPr id="187" name="Straight Connector 264">
            <a:extLst>
              <a:ext uri="{FF2B5EF4-FFF2-40B4-BE49-F238E27FC236}">
                <a16:creationId xmlns:a16="http://schemas.microsoft.com/office/drawing/2014/main" id="{4B0354DC-FF62-1741-8C70-BCEBAAE05504}"/>
              </a:ext>
            </a:extLst>
          </p:cNvPr>
          <p:cNvCxnSpPr/>
          <p:nvPr/>
        </p:nvCxnSpPr>
        <p:spPr>
          <a:xfrm flipH="1">
            <a:off x="7303542" y="3696900"/>
            <a:ext cx="46298" cy="0"/>
          </a:xfrm>
          <a:prstGeom prst="line">
            <a:avLst/>
          </a:prstGeom>
          <a:noFill/>
          <a:ln w="9525" cap="flat" cmpd="sng" algn="ctr">
            <a:solidFill>
              <a:srgbClr val="000000"/>
            </a:solidFill>
            <a:prstDash val="solid"/>
          </a:ln>
          <a:effectLst/>
        </p:spPr>
      </p:cxnSp>
      <p:cxnSp>
        <p:nvCxnSpPr>
          <p:cNvPr id="188" name="Straight Connector 265">
            <a:extLst>
              <a:ext uri="{FF2B5EF4-FFF2-40B4-BE49-F238E27FC236}">
                <a16:creationId xmlns:a16="http://schemas.microsoft.com/office/drawing/2014/main" id="{07C3A7D5-DF76-9844-A543-03786BF96286}"/>
              </a:ext>
            </a:extLst>
          </p:cNvPr>
          <p:cNvCxnSpPr/>
          <p:nvPr/>
        </p:nvCxnSpPr>
        <p:spPr>
          <a:xfrm flipH="1">
            <a:off x="7303542" y="3493793"/>
            <a:ext cx="46298" cy="0"/>
          </a:xfrm>
          <a:prstGeom prst="line">
            <a:avLst/>
          </a:prstGeom>
          <a:noFill/>
          <a:ln w="9525" cap="flat" cmpd="sng" algn="ctr">
            <a:solidFill>
              <a:srgbClr val="000000"/>
            </a:solidFill>
            <a:prstDash val="solid"/>
          </a:ln>
          <a:effectLst/>
        </p:spPr>
      </p:cxnSp>
      <p:cxnSp>
        <p:nvCxnSpPr>
          <p:cNvPr id="189" name="Straight Connector 266">
            <a:extLst>
              <a:ext uri="{FF2B5EF4-FFF2-40B4-BE49-F238E27FC236}">
                <a16:creationId xmlns:a16="http://schemas.microsoft.com/office/drawing/2014/main" id="{8C96C36E-64EA-FB42-AFA8-42FF1FBF0530}"/>
              </a:ext>
            </a:extLst>
          </p:cNvPr>
          <p:cNvCxnSpPr/>
          <p:nvPr/>
        </p:nvCxnSpPr>
        <p:spPr>
          <a:xfrm flipH="1">
            <a:off x="7303542" y="3401561"/>
            <a:ext cx="46298" cy="0"/>
          </a:xfrm>
          <a:prstGeom prst="line">
            <a:avLst/>
          </a:prstGeom>
          <a:noFill/>
          <a:ln w="9525" cap="flat" cmpd="sng" algn="ctr">
            <a:solidFill>
              <a:srgbClr val="000000"/>
            </a:solidFill>
            <a:prstDash val="solid"/>
          </a:ln>
          <a:effectLst/>
        </p:spPr>
      </p:cxnSp>
      <p:cxnSp>
        <p:nvCxnSpPr>
          <p:cNvPr id="190" name="Straight Connector 267">
            <a:extLst>
              <a:ext uri="{FF2B5EF4-FFF2-40B4-BE49-F238E27FC236}">
                <a16:creationId xmlns:a16="http://schemas.microsoft.com/office/drawing/2014/main" id="{EDB2DBEA-F981-8A40-B9A0-5D5D887DC761}"/>
              </a:ext>
            </a:extLst>
          </p:cNvPr>
          <p:cNvCxnSpPr/>
          <p:nvPr/>
        </p:nvCxnSpPr>
        <p:spPr>
          <a:xfrm flipH="1">
            <a:off x="7303542" y="3244568"/>
            <a:ext cx="46298" cy="0"/>
          </a:xfrm>
          <a:prstGeom prst="line">
            <a:avLst/>
          </a:prstGeom>
          <a:noFill/>
          <a:ln w="9525" cap="flat" cmpd="sng" algn="ctr">
            <a:solidFill>
              <a:srgbClr val="000000"/>
            </a:solidFill>
            <a:prstDash val="solid"/>
          </a:ln>
          <a:effectLst/>
        </p:spPr>
      </p:cxnSp>
      <p:cxnSp>
        <p:nvCxnSpPr>
          <p:cNvPr id="191" name="Straight Connector 268">
            <a:extLst>
              <a:ext uri="{FF2B5EF4-FFF2-40B4-BE49-F238E27FC236}">
                <a16:creationId xmlns:a16="http://schemas.microsoft.com/office/drawing/2014/main" id="{8F3274EC-814D-0941-9717-D8C32712E35F}"/>
              </a:ext>
            </a:extLst>
          </p:cNvPr>
          <p:cNvCxnSpPr/>
          <p:nvPr/>
        </p:nvCxnSpPr>
        <p:spPr>
          <a:xfrm flipH="1">
            <a:off x="7303542" y="3198452"/>
            <a:ext cx="46298" cy="0"/>
          </a:xfrm>
          <a:prstGeom prst="line">
            <a:avLst/>
          </a:prstGeom>
          <a:noFill/>
          <a:ln w="9525" cap="flat" cmpd="sng" algn="ctr">
            <a:solidFill>
              <a:srgbClr val="000000"/>
            </a:solidFill>
            <a:prstDash val="solid"/>
          </a:ln>
          <a:effectLst/>
        </p:spPr>
      </p:cxnSp>
      <p:cxnSp>
        <p:nvCxnSpPr>
          <p:cNvPr id="192" name="Straight Connector 255">
            <a:extLst>
              <a:ext uri="{FF2B5EF4-FFF2-40B4-BE49-F238E27FC236}">
                <a16:creationId xmlns:a16="http://schemas.microsoft.com/office/drawing/2014/main" id="{FE191C42-000D-7949-AEC2-7B0CD13E0518}"/>
              </a:ext>
            </a:extLst>
          </p:cNvPr>
          <p:cNvCxnSpPr/>
          <p:nvPr/>
        </p:nvCxnSpPr>
        <p:spPr>
          <a:xfrm>
            <a:off x="6974496" y="3052254"/>
            <a:ext cx="0" cy="502372"/>
          </a:xfrm>
          <a:prstGeom prst="line">
            <a:avLst/>
          </a:prstGeom>
          <a:noFill/>
          <a:ln w="9525" cap="flat" cmpd="sng" algn="ctr">
            <a:solidFill>
              <a:srgbClr val="000000"/>
            </a:solidFill>
            <a:prstDash val="solid"/>
          </a:ln>
          <a:effectLst/>
        </p:spPr>
      </p:cxnSp>
      <p:cxnSp>
        <p:nvCxnSpPr>
          <p:cNvPr id="193" name="Straight Connector 256">
            <a:extLst>
              <a:ext uri="{FF2B5EF4-FFF2-40B4-BE49-F238E27FC236}">
                <a16:creationId xmlns:a16="http://schemas.microsoft.com/office/drawing/2014/main" id="{F5A06B90-515B-CD4F-8CE3-67C223C68C64}"/>
              </a:ext>
            </a:extLst>
          </p:cNvPr>
          <p:cNvCxnSpPr/>
          <p:nvPr/>
        </p:nvCxnSpPr>
        <p:spPr>
          <a:xfrm flipH="1">
            <a:off x="6951347" y="3052254"/>
            <a:ext cx="46298" cy="0"/>
          </a:xfrm>
          <a:prstGeom prst="line">
            <a:avLst/>
          </a:prstGeom>
          <a:noFill/>
          <a:ln w="9525" cap="flat" cmpd="sng" algn="ctr">
            <a:solidFill>
              <a:srgbClr val="000000"/>
            </a:solidFill>
            <a:prstDash val="solid"/>
          </a:ln>
          <a:effectLst/>
        </p:spPr>
      </p:cxnSp>
      <p:cxnSp>
        <p:nvCxnSpPr>
          <p:cNvPr id="194" name="Straight Connector 257">
            <a:extLst>
              <a:ext uri="{FF2B5EF4-FFF2-40B4-BE49-F238E27FC236}">
                <a16:creationId xmlns:a16="http://schemas.microsoft.com/office/drawing/2014/main" id="{28FCE3ED-550B-5B4C-BE47-6CD1C803D108}"/>
              </a:ext>
            </a:extLst>
          </p:cNvPr>
          <p:cNvCxnSpPr/>
          <p:nvPr/>
        </p:nvCxnSpPr>
        <p:spPr>
          <a:xfrm flipH="1">
            <a:off x="6951347" y="3554626"/>
            <a:ext cx="46298" cy="0"/>
          </a:xfrm>
          <a:prstGeom prst="line">
            <a:avLst/>
          </a:prstGeom>
          <a:noFill/>
          <a:ln w="9525" cap="flat" cmpd="sng" algn="ctr">
            <a:solidFill>
              <a:srgbClr val="000000"/>
            </a:solidFill>
            <a:prstDash val="solid"/>
          </a:ln>
          <a:effectLst/>
        </p:spPr>
      </p:cxnSp>
      <p:cxnSp>
        <p:nvCxnSpPr>
          <p:cNvPr id="195" name="Straight Connector 258">
            <a:extLst>
              <a:ext uri="{FF2B5EF4-FFF2-40B4-BE49-F238E27FC236}">
                <a16:creationId xmlns:a16="http://schemas.microsoft.com/office/drawing/2014/main" id="{1F4A1790-6429-2E41-ADDD-7F859904BFF1}"/>
              </a:ext>
            </a:extLst>
          </p:cNvPr>
          <p:cNvCxnSpPr/>
          <p:nvPr/>
        </p:nvCxnSpPr>
        <p:spPr>
          <a:xfrm flipH="1">
            <a:off x="6951347" y="3444731"/>
            <a:ext cx="46298" cy="0"/>
          </a:xfrm>
          <a:prstGeom prst="line">
            <a:avLst/>
          </a:prstGeom>
          <a:noFill/>
          <a:ln w="9525" cap="flat" cmpd="sng" algn="ctr">
            <a:solidFill>
              <a:srgbClr val="000000"/>
            </a:solidFill>
            <a:prstDash val="solid"/>
          </a:ln>
          <a:effectLst/>
        </p:spPr>
      </p:cxnSp>
      <p:cxnSp>
        <p:nvCxnSpPr>
          <p:cNvPr id="196" name="Straight Connector 259">
            <a:extLst>
              <a:ext uri="{FF2B5EF4-FFF2-40B4-BE49-F238E27FC236}">
                <a16:creationId xmlns:a16="http://schemas.microsoft.com/office/drawing/2014/main" id="{FAFD5EE8-A85E-2B4D-B232-D748D821CCBE}"/>
              </a:ext>
            </a:extLst>
          </p:cNvPr>
          <p:cNvCxnSpPr/>
          <p:nvPr/>
        </p:nvCxnSpPr>
        <p:spPr>
          <a:xfrm flipH="1">
            <a:off x="6951347" y="3262229"/>
            <a:ext cx="46298" cy="0"/>
          </a:xfrm>
          <a:prstGeom prst="line">
            <a:avLst/>
          </a:prstGeom>
          <a:noFill/>
          <a:ln w="9525" cap="flat" cmpd="sng" algn="ctr">
            <a:solidFill>
              <a:srgbClr val="000000"/>
            </a:solidFill>
            <a:prstDash val="solid"/>
          </a:ln>
          <a:effectLst/>
        </p:spPr>
      </p:cxnSp>
      <p:cxnSp>
        <p:nvCxnSpPr>
          <p:cNvPr id="197" name="Straight Connector 260">
            <a:extLst>
              <a:ext uri="{FF2B5EF4-FFF2-40B4-BE49-F238E27FC236}">
                <a16:creationId xmlns:a16="http://schemas.microsoft.com/office/drawing/2014/main" id="{AFFDCDBF-693E-A741-8146-F111D9577019}"/>
              </a:ext>
            </a:extLst>
          </p:cNvPr>
          <p:cNvCxnSpPr/>
          <p:nvPr/>
        </p:nvCxnSpPr>
        <p:spPr>
          <a:xfrm flipH="1">
            <a:off x="6951347" y="3226907"/>
            <a:ext cx="46298" cy="0"/>
          </a:xfrm>
          <a:prstGeom prst="line">
            <a:avLst/>
          </a:prstGeom>
          <a:noFill/>
          <a:ln w="9525" cap="flat" cmpd="sng" algn="ctr">
            <a:solidFill>
              <a:srgbClr val="000000"/>
            </a:solidFill>
            <a:prstDash val="solid"/>
          </a:ln>
          <a:effectLst/>
        </p:spPr>
      </p:cxnSp>
      <p:cxnSp>
        <p:nvCxnSpPr>
          <p:cNvPr id="198" name="Straight Connector 261">
            <a:extLst>
              <a:ext uri="{FF2B5EF4-FFF2-40B4-BE49-F238E27FC236}">
                <a16:creationId xmlns:a16="http://schemas.microsoft.com/office/drawing/2014/main" id="{204D7456-7129-A248-82D3-5EA964C7AB0A}"/>
              </a:ext>
            </a:extLst>
          </p:cNvPr>
          <p:cNvCxnSpPr/>
          <p:nvPr/>
        </p:nvCxnSpPr>
        <p:spPr>
          <a:xfrm flipH="1">
            <a:off x="6951347" y="3197471"/>
            <a:ext cx="46298" cy="0"/>
          </a:xfrm>
          <a:prstGeom prst="line">
            <a:avLst/>
          </a:prstGeom>
          <a:noFill/>
          <a:ln w="9525" cap="flat" cmpd="sng" algn="ctr">
            <a:solidFill>
              <a:srgbClr val="000000"/>
            </a:solidFill>
            <a:prstDash val="solid"/>
          </a:ln>
          <a:effectLst/>
        </p:spPr>
      </p:cxnSp>
      <p:cxnSp>
        <p:nvCxnSpPr>
          <p:cNvPr id="199" name="Straight Connector 251">
            <a:extLst>
              <a:ext uri="{FF2B5EF4-FFF2-40B4-BE49-F238E27FC236}">
                <a16:creationId xmlns:a16="http://schemas.microsoft.com/office/drawing/2014/main" id="{12C408D0-3ECE-3F47-AFBE-B30920ADA119}"/>
              </a:ext>
            </a:extLst>
          </p:cNvPr>
          <p:cNvCxnSpPr/>
          <p:nvPr/>
        </p:nvCxnSpPr>
        <p:spPr>
          <a:xfrm flipH="1">
            <a:off x="6504903" y="3039498"/>
            <a:ext cx="46298" cy="0"/>
          </a:xfrm>
          <a:prstGeom prst="line">
            <a:avLst/>
          </a:prstGeom>
          <a:noFill/>
          <a:ln w="9525" cap="flat" cmpd="sng" algn="ctr">
            <a:solidFill>
              <a:srgbClr val="000000"/>
            </a:solidFill>
            <a:prstDash val="solid"/>
          </a:ln>
          <a:effectLst/>
        </p:spPr>
      </p:cxnSp>
      <p:cxnSp>
        <p:nvCxnSpPr>
          <p:cNvPr id="200" name="Straight Connector 252">
            <a:extLst>
              <a:ext uri="{FF2B5EF4-FFF2-40B4-BE49-F238E27FC236}">
                <a16:creationId xmlns:a16="http://schemas.microsoft.com/office/drawing/2014/main" id="{0F2B25BE-A8BC-6D40-A7E2-91BC9A90E4F4}"/>
              </a:ext>
            </a:extLst>
          </p:cNvPr>
          <p:cNvCxnSpPr/>
          <p:nvPr/>
        </p:nvCxnSpPr>
        <p:spPr>
          <a:xfrm flipH="1">
            <a:off x="6504903" y="3579155"/>
            <a:ext cx="46298" cy="0"/>
          </a:xfrm>
          <a:prstGeom prst="line">
            <a:avLst/>
          </a:prstGeom>
          <a:noFill/>
          <a:ln w="9525" cap="flat" cmpd="sng" algn="ctr">
            <a:solidFill>
              <a:srgbClr val="000000"/>
            </a:solidFill>
            <a:prstDash val="solid"/>
          </a:ln>
          <a:effectLst/>
        </p:spPr>
      </p:cxnSp>
      <p:cxnSp>
        <p:nvCxnSpPr>
          <p:cNvPr id="201" name="Straight Connector 253">
            <a:extLst>
              <a:ext uri="{FF2B5EF4-FFF2-40B4-BE49-F238E27FC236}">
                <a16:creationId xmlns:a16="http://schemas.microsoft.com/office/drawing/2014/main" id="{A28BAF04-ECFF-2043-91AA-07D7A756D5FF}"/>
              </a:ext>
            </a:extLst>
          </p:cNvPr>
          <p:cNvCxnSpPr/>
          <p:nvPr/>
        </p:nvCxnSpPr>
        <p:spPr>
          <a:xfrm flipH="1">
            <a:off x="6504903" y="3317176"/>
            <a:ext cx="46298" cy="0"/>
          </a:xfrm>
          <a:prstGeom prst="line">
            <a:avLst/>
          </a:prstGeom>
          <a:noFill/>
          <a:ln w="9525" cap="flat" cmpd="sng" algn="ctr">
            <a:solidFill>
              <a:srgbClr val="000000"/>
            </a:solidFill>
            <a:prstDash val="solid"/>
          </a:ln>
          <a:effectLst/>
        </p:spPr>
      </p:cxnSp>
      <p:cxnSp>
        <p:nvCxnSpPr>
          <p:cNvPr id="202" name="Straight Connector 254">
            <a:extLst>
              <a:ext uri="{FF2B5EF4-FFF2-40B4-BE49-F238E27FC236}">
                <a16:creationId xmlns:a16="http://schemas.microsoft.com/office/drawing/2014/main" id="{FA33F1FA-CC43-4E4C-AE9F-6881D8089CB9}"/>
              </a:ext>
            </a:extLst>
          </p:cNvPr>
          <p:cNvCxnSpPr/>
          <p:nvPr/>
        </p:nvCxnSpPr>
        <p:spPr>
          <a:xfrm flipH="1">
            <a:off x="6504903" y="3232793"/>
            <a:ext cx="46298" cy="0"/>
          </a:xfrm>
          <a:prstGeom prst="line">
            <a:avLst/>
          </a:prstGeom>
          <a:noFill/>
          <a:ln w="9525" cap="flat" cmpd="sng" algn="ctr">
            <a:solidFill>
              <a:srgbClr val="000000"/>
            </a:solidFill>
            <a:prstDash val="solid"/>
          </a:ln>
          <a:effectLst/>
        </p:spPr>
      </p:cxnSp>
      <p:cxnSp>
        <p:nvCxnSpPr>
          <p:cNvPr id="203" name="Straight Connector 248">
            <a:extLst>
              <a:ext uri="{FF2B5EF4-FFF2-40B4-BE49-F238E27FC236}">
                <a16:creationId xmlns:a16="http://schemas.microsoft.com/office/drawing/2014/main" id="{EF900CC9-AB8E-584A-A826-815F7FBE0E2A}"/>
              </a:ext>
            </a:extLst>
          </p:cNvPr>
          <p:cNvCxnSpPr/>
          <p:nvPr/>
        </p:nvCxnSpPr>
        <p:spPr>
          <a:xfrm>
            <a:off x="6185775" y="3293629"/>
            <a:ext cx="0" cy="347343"/>
          </a:xfrm>
          <a:prstGeom prst="line">
            <a:avLst/>
          </a:prstGeom>
          <a:noFill/>
          <a:ln w="9525" cap="flat" cmpd="sng" algn="ctr">
            <a:solidFill>
              <a:srgbClr val="000000"/>
            </a:solidFill>
            <a:prstDash val="solid"/>
          </a:ln>
          <a:effectLst/>
        </p:spPr>
      </p:cxnSp>
      <p:cxnSp>
        <p:nvCxnSpPr>
          <p:cNvPr id="204" name="Straight Connector 249">
            <a:extLst>
              <a:ext uri="{FF2B5EF4-FFF2-40B4-BE49-F238E27FC236}">
                <a16:creationId xmlns:a16="http://schemas.microsoft.com/office/drawing/2014/main" id="{5E41BF6B-E808-1342-9BD7-77DBCEFCFFC9}"/>
              </a:ext>
            </a:extLst>
          </p:cNvPr>
          <p:cNvCxnSpPr/>
          <p:nvPr/>
        </p:nvCxnSpPr>
        <p:spPr>
          <a:xfrm flipH="1">
            <a:off x="6162626" y="3293628"/>
            <a:ext cx="46298" cy="0"/>
          </a:xfrm>
          <a:prstGeom prst="line">
            <a:avLst/>
          </a:prstGeom>
          <a:noFill/>
          <a:ln w="9525" cap="flat" cmpd="sng" algn="ctr">
            <a:solidFill>
              <a:srgbClr val="000000"/>
            </a:solidFill>
            <a:prstDash val="solid"/>
          </a:ln>
          <a:effectLst/>
        </p:spPr>
      </p:cxnSp>
      <p:cxnSp>
        <p:nvCxnSpPr>
          <p:cNvPr id="205" name="Straight Connector 250">
            <a:extLst>
              <a:ext uri="{FF2B5EF4-FFF2-40B4-BE49-F238E27FC236}">
                <a16:creationId xmlns:a16="http://schemas.microsoft.com/office/drawing/2014/main" id="{193AC067-7F40-074E-850B-8D6610A6E561}"/>
              </a:ext>
            </a:extLst>
          </p:cNvPr>
          <p:cNvCxnSpPr/>
          <p:nvPr/>
        </p:nvCxnSpPr>
        <p:spPr>
          <a:xfrm flipH="1">
            <a:off x="6162626" y="3640971"/>
            <a:ext cx="46298" cy="0"/>
          </a:xfrm>
          <a:prstGeom prst="line">
            <a:avLst/>
          </a:prstGeom>
          <a:noFill/>
          <a:ln w="9525" cap="flat" cmpd="sng" algn="ctr">
            <a:solidFill>
              <a:srgbClr val="000000"/>
            </a:solidFill>
            <a:prstDash val="solid"/>
          </a:ln>
          <a:effectLst/>
        </p:spPr>
      </p:cxnSp>
      <p:cxnSp>
        <p:nvCxnSpPr>
          <p:cNvPr id="206" name="Straight Connector 245">
            <a:extLst>
              <a:ext uri="{FF2B5EF4-FFF2-40B4-BE49-F238E27FC236}">
                <a16:creationId xmlns:a16="http://schemas.microsoft.com/office/drawing/2014/main" id="{9DF4A782-3B46-844A-8059-3ECE6837FC4E}"/>
              </a:ext>
            </a:extLst>
          </p:cNvPr>
          <p:cNvCxnSpPr/>
          <p:nvPr/>
        </p:nvCxnSpPr>
        <p:spPr>
          <a:xfrm>
            <a:off x="4934074" y="3240645"/>
            <a:ext cx="0" cy="224695"/>
          </a:xfrm>
          <a:prstGeom prst="line">
            <a:avLst/>
          </a:prstGeom>
          <a:noFill/>
          <a:ln w="9525" cap="flat" cmpd="sng" algn="ctr">
            <a:solidFill>
              <a:srgbClr val="000000"/>
            </a:solidFill>
            <a:prstDash val="solid"/>
          </a:ln>
          <a:effectLst/>
        </p:spPr>
      </p:cxnSp>
      <p:cxnSp>
        <p:nvCxnSpPr>
          <p:cNvPr id="207" name="Straight Connector 246">
            <a:extLst>
              <a:ext uri="{FF2B5EF4-FFF2-40B4-BE49-F238E27FC236}">
                <a16:creationId xmlns:a16="http://schemas.microsoft.com/office/drawing/2014/main" id="{FF327878-8F70-BD4C-B4DB-5B9EA9275EDE}"/>
              </a:ext>
            </a:extLst>
          </p:cNvPr>
          <p:cNvCxnSpPr/>
          <p:nvPr/>
        </p:nvCxnSpPr>
        <p:spPr>
          <a:xfrm flipH="1">
            <a:off x="4910925" y="3240644"/>
            <a:ext cx="46298" cy="0"/>
          </a:xfrm>
          <a:prstGeom prst="line">
            <a:avLst/>
          </a:prstGeom>
          <a:noFill/>
          <a:ln w="9525" cap="flat" cmpd="sng" algn="ctr">
            <a:solidFill>
              <a:srgbClr val="000000"/>
            </a:solidFill>
            <a:prstDash val="solid"/>
          </a:ln>
          <a:effectLst/>
        </p:spPr>
      </p:cxnSp>
      <p:cxnSp>
        <p:nvCxnSpPr>
          <p:cNvPr id="208" name="Straight Connector 247">
            <a:extLst>
              <a:ext uri="{FF2B5EF4-FFF2-40B4-BE49-F238E27FC236}">
                <a16:creationId xmlns:a16="http://schemas.microsoft.com/office/drawing/2014/main" id="{DF89E581-02A4-CC45-9396-F8E87404398F}"/>
              </a:ext>
            </a:extLst>
          </p:cNvPr>
          <p:cNvCxnSpPr/>
          <p:nvPr/>
        </p:nvCxnSpPr>
        <p:spPr>
          <a:xfrm flipH="1">
            <a:off x="4910925" y="3465338"/>
            <a:ext cx="46298" cy="0"/>
          </a:xfrm>
          <a:prstGeom prst="line">
            <a:avLst/>
          </a:prstGeom>
          <a:noFill/>
          <a:ln w="9525" cap="flat" cmpd="sng" algn="ctr">
            <a:solidFill>
              <a:srgbClr val="000000"/>
            </a:solidFill>
            <a:prstDash val="solid"/>
          </a:ln>
          <a:effectLst/>
        </p:spPr>
      </p:cxnSp>
      <p:cxnSp>
        <p:nvCxnSpPr>
          <p:cNvPr id="209" name="Straight Connector 240">
            <a:extLst>
              <a:ext uri="{FF2B5EF4-FFF2-40B4-BE49-F238E27FC236}">
                <a16:creationId xmlns:a16="http://schemas.microsoft.com/office/drawing/2014/main" id="{688B99AC-7CB9-C746-B23D-5340E39C451A}"/>
              </a:ext>
            </a:extLst>
          </p:cNvPr>
          <p:cNvCxnSpPr/>
          <p:nvPr/>
        </p:nvCxnSpPr>
        <p:spPr>
          <a:xfrm>
            <a:off x="5732716" y="3294610"/>
            <a:ext cx="0" cy="400328"/>
          </a:xfrm>
          <a:prstGeom prst="line">
            <a:avLst/>
          </a:prstGeom>
          <a:noFill/>
          <a:ln w="9525" cap="flat" cmpd="sng" algn="ctr">
            <a:solidFill>
              <a:srgbClr val="000000"/>
            </a:solidFill>
            <a:prstDash val="solid"/>
          </a:ln>
          <a:effectLst/>
        </p:spPr>
      </p:cxnSp>
      <p:cxnSp>
        <p:nvCxnSpPr>
          <p:cNvPr id="210" name="Straight Connector 241">
            <a:extLst>
              <a:ext uri="{FF2B5EF4-FFF2-40B4-BE49-F238E27FC236}">
                <a16:creationId xmlns:a16="http://schemas.microsoft.com/office/drawing/2014/main" id="{BD942C30-869E-6542-8FBE-6FEE705C3166}"/>
              </a:ext>
            </a:extLst>
          </p:cNvPr>
          <p:cNvCxnSpPr/>
          <p:nvPr/>
        </p:nvCxnSpPr>
        <p:spPr>
          <a:xfrm flipH="1">
            <a:off x="5709567" y="3294609"/>
            <a:ext cx="46298" cy="0"/>
          </a:xfrm>
          <a:prstGeom prst="line">
            <a:avLst/>
          </a:prstGeom>
          <a:noFill/>
          <a:ln w="9525" cap="flat" cmpd="sng" algn="ctr">
            <a:solidFill>
              <a:srgbClr val="000000"/>
            </a:solidFill>
            <a:prstDash val="solid"/>
          </a:ln>
          <a:effectLst/>
        </p:spPr>
      </p:cxnSp>
      <p:cxnSp>
        <p:nvCxnSpPr>
          <p:cNvPr id="211" name="Straight Connector 242">
            <a:extLst>
              <a:ext uri="{FF2B5EF4-FFF2-40B4-BE49-F238E27FC236}">
                <a16:creationId xmlns:a16="http://schemas.microsoft.com/office/drawing/2014/main" id="{E7A37ED5-89C5-D746-B1EE-D27A6D1CEBBD}"/>
              </a:ext>
            </a:extLst>
          </p:cNvPr>
          <p:cNvCxnSpPr/>
          <p:nvPr/>
        </p:nvCxnSpPr>
        <p:spPr>
          <a:xfrm flipH="1">
            <a:off x="5709567" y="3694939"/>
            <a:ext cx="46298" cy="0"/>
          </a:xfrm>
          <a:prstGeom prst="line">
            <a:avLst/>
          </a:prstGeom>
          <a:noFill/>
          <a:ln w="9525" cap="flat" cmpd="sng" algn="ctr">
            <a:solidFill>
              <a:srgbClr val="000000"/>
            </a:solidFill>
            <a:prstDash val="solid"/>
          </a:ln>
          <a:effectLst/>
        </p:spPr>
      </p:cxnSp>
      <p:cxnSp>
        <p:nvCxnSpPr>
          <p:cNvPr id="212" name="Straight Connector 243">
            <a:extLst>
              <a:ext uri="{FF2B5EF4-FFF2-40B4-BE49-F238E27FC236}">
                <a16:creationId xmlns:a16="http://schemas.microsoft.com/office/drawing/2014/main" id="{E0A5FB5F-2022-FB4C-AF4A-3AB9782A7E7A}"/>
              </a:ext>
            </a:extLst>
          </p:cNvPr>
          <p:cNvCxnSpPr/>
          <p:nvPr/>
        </p:nvCxnSpPr>
        <p:spPr>
          <a:xfrm flipH="1">
            <a:off x="5709567" y="3470244"/>
            <a:ext cx="46298" cy="0"/>
          </a:xfrm>
          <a:prstGeom prst="line">
            <a:avLst/>
          </a:prstGeom>
          <a:noFill/>
          <a:ln w="9525" cap="flat" cmpd="sng" algn="ctr">
            <a:solidFill>
              <a:srgbClr val="000000"/>
            </a:solidFill>
            <a:prstDash val="solid"/>
          </a:ln>
          <a:effectLst/>
        </p:spPr>
      </p:cxnSp>
      <p:cxnSp>
        <p:nvCxnSpPr>
          <p:cNvPr id="213" name="Straight Connector 244">
            <a:extLst>
              <a:ext uri="{FF2B5EF4-FFF2-40B4-BE49-F238E27FC236}">
                <a16:creationId xmlns:a16="http://schemas.microsoft.com/office/drawing/2014/main" id="{BEC07942-BA41-9D4A-BD7A-73FF17ED8733}"/>
              </a:ext>
            </a:extLst>
          </p:cNvPr>
          <p:cNvCxnSpPr/>
          <p:nvPr/>
        </p:nvCxnSpPr>
        <p:spPr>
          <a:xfrm flipH="1">
            <a:off x="5709567" y="3506549"/>
            <a:ext cx="46298" cy="0"/>
          </a:xfrm>
          <a:prstGeom prst="line">
            <a:avLst/>
          </a:prstGeom>
          <a:noFill/>
          <a:ln w="9525" cap="flat" cmpd="sng" algn="ctr">
            <a:solidFill>
              <a:srgbClr val="000000"/>
            </a:solidFill>
            <a:prstDash val="solid"/>
          </a:ln>
          <a:effectLst/>
        </p:spPr>
      </p:cxnSp>
      <p:cxnSp>
        <p:nvCxnSpPr>
          <p:cNvPr id="214" name="Straight Connector 235">
            <a:extLst>
              <a:ext uri="{FF2B5EF4-FFF2-40B4-BE49-F238E27FC236}">
                <a16:creationId xmlns:a16="http://schemas.microsoft.com/office/drawing/2014/main" id="{298C043E-97E2-9244-BEC9-010AE104AE52}"/>
              </a:ext>
            </a:extLst>
          </p:cNvPr>
          <p:cNvCxnSpPr/>
          <p:nvPr/>
        </p:nvCxnSpPr>
        <p:spPr>
          <a:xfrm>
            <a:off x="5385481" y="3286760"/>
            <a:ext cx="0" cy="429764"/>
          </a:xfrm>
          <a:prstGeom prst="line">
            <a:avLst/>
          </a:prstGeom>
          <a:noFill/>
          <a:ln w="9525" cap="flat" cmpd="sng" algn="ctr">
            <a:solidFill>
              <a:srgbClr val="000000"/>
            </a:solidFill>
            <a:prstDash val="solid"/>
          </a:ln>
          <a:effectLst/>
        </p:spPr>
      </p:cxnSp>
      <p:cxnSp>
        <p:nvCxnSpPr>
          <p:cNvPr id="215" name="Straight Connector 236">
            <a:extLst>
              <a:ext uri="{FF2B5EF4-FFF2-40B4-BE49-F238E27FC236}">
                <a16:creationId xmlns:a16="http://schemas.microsoft.com/office/drawing/2014/main" id="{4E7A2C07-44A8-6A4B-B54D-8B297C0FD31B}"/>
              </a:ext>
            </a:extLst>
          </p:cNvPr>
          <p:cNvCxnSpPr/>
          <p:nvPr/>
        </p:nvCxnSpPr>
        <p:spPr>
          <a:xfrm flipH="1">
            <a:off x="5362332" y="3286760"/>
            <a:ext cx="46298" cy="0"/>
          </a:xfrm>
          <a:prstGeom prst="line">
            <a:avLst/>
          </a:prstGeom>
          <a:noFill/>
          <a:ln w="9525" cap="flat" cmpd="sng" algn="ctr">
            <a:solidFill>
              <a:srgbClr val="000000"/>
            </a:solidFill>
            <a:prstDash val="solid"/>
          </a:ln>
          <a:effectLst/>
        </p:spPr>
      </p:cxnSp>
      <p:cxnSp>
        <p:nvCxnSpPr>
          <p:cNvPr id="216" name="Straight Connector 237">
            <a:extLst>
              <a:ext uri="{FF2B5EF4-FFF2-40B4-BE49-F238E27FC236}">
                <a16:creationId xmlns:a16="http://schemas.microsoft.com/office/drawing/2014/main" id="{A2A2BEF6-BC30-2E42-9EE9-871D313EB8C6}"/>
              </a:ext>
            </a:extLst>
          </p:cNvPr>
          <p:cNvCxnSpPr/>
          <p:nvPr/>
        </p:nvCxnSpPr>
        <p:spPr>
          <a:xfrm flipH="1">
            <a:off x="5362332" y="3716523"/>
            <a:ext cx="46298" cy="0"/>
          </a:xfrm>
          <a:prstGeom prst="line">
            <a:avLst/>
          </a:prstGeom>
          <a:noFill/>
          <a:ln w="9525" cap="flat" cmpd="sng" algn="ctr">
            <a:solidFill>
              <a:srgbClr val="000000"/>
            </a:solidFill>
            <a:prstDash val="solid"/>
          </a:ln>
          <a:effectLst/>
        </p:spPr>
      </p:cxnSp>
      <p:cxnSp>
        <p:nvCxnSpPr>
          <p:cNvPr id="217" name="Straight Connector 238">
            <a:extLst>
              <a:ext uri="{FF2B5EF4-FFF2-40B4-BE49-F238E27FC236}">
                <a16:creationId xmlns:a16="http://schemas.microsoft.com/office/drawing/2014/main" id="{90CE7088-F477-D645-8E98-EB757EF46D3F}"/>
              </a:ext>
            </a:extLst>
          </p:cNvPr>
          <p:cNvCxnSpPr/>
          <p:nvPr/>
        </p:nvCxnSpPr>
        <p:spPr>
          <a:xfrm flipH="1">
            <a:off x="5362332" y="3452927"/>
            <a:ext cx="46298" cy="0"/>
          </a:xfrm>
          <a:prstGeom prst="line">
            <a:avLst/>
          </a:prstGeom>
          <a:noFill/>
          <a:ln w="9525" cap="flat" cmpd="sng" algn="ctr">
            <a:solidFill>
              <a:srgbClr val="000000"/>
            </a:solidFill>
            <a:prstDash val="solid"/>
          </a:ln>
          <a:effectLst/>
        </p:spPr>
      </p:cxnSp>
      <p:cxnSp>
        <p:nvCxnSpPr>
          <p:cNvPr id="218" name="Straight Connector 239">
            <a:extLst>
              <a:ext uri="{FF2B5EF4-FFF2-40B4-BE49-F238E27FC236}">
                <a16:creationId xmlns:a16="http://schemas.microsoft.com/office/drawing/2014/main" id="{126808D6-188F-5D4C-B9A2-568956EC6ED8}"/>
              </a:ext>
            </a:extLst>
          </p:cNvPr>
          <p:cNvCxnSpPr/>
          <p:nvPr/>
        </p:nvCxnSpPr>
        <p:spPr>
          <a:xfrm flipH="1">
            <a:off x="5362332" y="3495350"/>
            <a:ext cx="46298" cy="0"/>
          </a:xfrm>
          <a:prstGeom prst="line">
            <a:avLst/>
          </a:prstGeom>
          <a:noFill/>
          <a:ln w="9525" cap="flat" cmpd="sng" algn="ctr">
            <a:solidFill>
              <a:srgbClr val="000000"/>
            </a:solidFill>
            <a:prstDash val="solid"/>
          </a:ln>
          <a:effectLst/>
        </p:spPr>
      </p:cxnSp>
      <p:cxnSp>
        <p:nvCxnSpPr>
          <p:cNvPr id="219" name="Straight Connector 232">
            <a:extLst>
              <a:ext uri="{FF2B5EF4-FFF2-40B4-BE49-F238E27FC236}">
                <a16:creationId xmlns:a16="http://schemas.microsoft.com/office/drawing/2014/main" id="{5E215E2B-D707-894E-B658-851BC58BD3B3}"/>
              </a:ext>
            </a:extLst>
          </p:cNvPr>
          <p:cNvCxnSpPr/>
          <p:nvPr/>
        </p:nvCxnSpPr>
        <p:spPr>
          <a:xfrm>
            <a:off x="4934074" y="3465338"/>
            <a:ext cx="0" cy="242355"/>
          </a:xfrm>
          <a:prstGeom prst="line">
            <a:avLst/>
          </a:prstGeom>
          <a:noFill/>
          <a:ln w="9525" cap="flat" cmpd="sng" algn="ctr">
            <a:solidFill>
              <a:srgbClr val="000000"/>
            </a:solidFill>
            <a:prstDash val="solid"/>
          </a:ln>
          <a:effectLst/>
        </p:spPr>
      </p:cxnSp>
      <p:cxnSp>
        <p:nvCxnSpPr>
          <p:cNvPr id="220" name="Straight Connector 233">
            <a:extLst>
              <a:ext uri="{FF2B5EF4-FFF2-40B4-BE49-F238E27FC236}">
                <a16:creationId xmlns:a16="http://schemas.microsoft.com/office/drawing/2014/main" id="{97D2336C-0AE3-2544-BAC8-DAAF0E5E9359}"/>
              </a:ext>
            </a:extLst>
          </p:cNvPr>
          <p:cNvCxnSpPr/>
          <p:nvPr/>
        </p:nvCxnSpPr>
        <p:spPr>
          <a:xfrm flipH="1">
            <a:off x="4910925" y="3465337"/>
            <a:ext cx="46298" cy="0"/>
          </a:xfrm>
          <a:prstGeom prst="line">
            <a:avLst/>
          </a:prstGeom>
          <a:noFill/>
          <a:ln w="9525" cap="flat" cmpd="sng" algn="ctr">
            <a:solidFill>
              <a:srgbClr val="000000"/>
            </a:solidFill>
            <a:prstDash val="solid"/>
          </a:ln>
          <a:effectLst/>
        </p:spPr>
      </p:cxnSp>
      <p:cxnSp>
        <p:nvCxnSpPr>
          <p:cNvPr id="221" name="Straight Connector 234">
            <a:extLst>
              <a:ext uri="{FF2B5EF4-FFF2-40B4-BE49-F238E27FC236}">
                <a16:creationId xmlns:a16="http://schemas.microsoft.com/office/drawing/2014/main" id="{0279893E-E691-A647-A82F-D920D2E3BBB1}"/>
              </a:ext>
            </a:extLst>
          </p:cNvPr>
          <p:cNvCxnSpPr/>
          <p:nvPr/>
        </p:nvCxnSpPr>
        <p:spPr>
          <a:xfrm flipH="1">
            <a:off x="4910925" y="3707693"/>
            <a:ext cx="46298" cy="0"/>
          </a:xfrm>
          <a:prstGeom prst="line">
            <a:avLst/>
          </a:prstGeom>
          <a:noFill/>
          <a:ln w="9525" cap="flat" cmpd="sng" algn="ctr">
            <a:solidFill>
              <a:srgbClr val="000000"/>
            </a:solidFill>
            <a:prstDash val="solid"/>
          </a:ln>
          <a:effectLst/>
        </p:spPr>
      </p:cxnSp>
      <p:cxnSp>
        <p:nvCxnSpPr>
          <p:cNvPr id="222" name="Straight Connector 229">
            <a:extLst>
              <a:ext uri="{FF2B5EF4-FFF2-40B4-BE49-F238E27FC236}">
                <a16:creationId xmlns:a16="http://schemas.microsoft.com/office/drawing/2014/main" id="{A90B380C-12C2-E248-B3D3-995E857CC947}"/>
              </a:ext>
            </a:extLst>
          </p:cNvPr>
          <p:cNvCxnSpPr/>
          <p:nvPr/>
        </p:nvCxnSpPr>
        <p:spPr>
          <a:xfrm>
            <a:off x="4137086" y="3592895"/>
            <a:ext cx="0" cy="182502"/>
          </a:xfrm>
          <a:prstGeom prst="line">
            <a:avLst/>
          </a:prstGeom>
          <a:noFill/>
          <a:ln w="9525" cap="flat" cmpd="sng" algn="ctr">
            <a:solidFill>
              <a:srgbClr val="000000"/>
            </a:solidFill>
            <a:prstDash val="solid"/>
          </a:ln>
          <a:effectLst/>
        </p:spPr>
      </p:cxnSp>
      <p:cxnSp>
        <p:nvCxnSpPr>
          <p:cNvPr id="223" name="Straight Connector 230">
            <a:extLst>
              <a:ext uri="{FF2B5EF4-FFF2-40B4-BE49-F238E27FC236}">
                <a16:creationId xmlns:a16="http://schemas.microsoft.com/office/drawing/2014/main" id="{33CC8063-AFEC-8E41-9156-0496996BA9D5}"/>
              </a:ext>
            </a:extLst>
          </p:cNvPr>
          <p:cNvCxnSpPr/>
          <p:nvPr/>
        </p:nvCxnSpPr>
        <p:spPr>
          <a:xfrm flipH="1">
            <a:off x="4113937" y="3592895"/>
            <a:ext cx="46298" cy="0"/>
          </a:xfrm>
          <a:prstGeom prst="line">
            <a:avLst/>
          </a:prstGeom>
          <a:noFill/>
          <a:ln w="9525" cap="flat" cmpd="sng" algn="ctr">
            <a:solidFill>
              <a:srgbClr val="000000"/>
            </a:solidFill>
            <a:prstDash val="solid"/>
          </a:ln>
          <a:effectLst/>
        </p:spPr>
      </p:cxnSp>
      <p:cxnSp>
        <p:nvCxnSpPr>
          <p:cNvPr id="224" name="Straight Connector 231">
            <a:extLst>
              <a:ext uri="{FF2B5EF4-FFF2-40B4-BE49-F238E27FC236}">
                <a16:creationId xmlns:a16="http://schemas.microsoft.com/office/drawing/2014/main" id="{11A5B926-9542-9843-966F-B6A5B8CFA69B}"/>
              </a:ext>
            </a:extLst>
          </p:cNvPr>
          <p:cNvCxnSpPr/>
          <p:nvPr/>
        </p:nvCxnSpPr>
        <p:spPr>
          <a:xfrm flipH="1">
            <a:off x="4113937" y="3775397"/>
            <a:ext cx="46298" cy="0"/>
          </a:xfrm>
          <a:prstGeom prst="line">
            <a:avLst/>
          </a:prstGeom>
          <a:noFill/>
          <a:ln w="9525" cap="flat" cmpd="sng" algn="ctr">
            <a:solidFill>
              <a:srgbClr val="000000"/>
            </a:solidFill>
            <a:prstDash val="solid"/>
          </a:ln>
          <a:effectLst/>
        </p:spPr>
      </p:cxnSp>
      <p:cxnSp>
        <p:nvCxnSpPr>
          <p:cNvPr id="225" name="Straight Connector 78">
            <a:extLst>
              <a:ext uri="{FF2B5EF4-FFF2-40B4-BE49-F238E27FC236}">
                <a16:creationId xmlns:a16="http://schemas.microsoft.com/office/drawing/2014/main" id="{BFA9BBEE-FD0E-2D49-AED3-4752996D5636}"/>
              </a:ext>
            </a:extLst>
          </p:cNvPr>
          <p:cNvCxnSpPr/>
          <p:nvPr/>
        </p:nvCxnSpPr>
        <p:spPr>
          <a:xfrm flipH="1">
            <a:off x="4228028" y="3676295"/>
            <a:ext cx="46298" cy="0"/>
          </a:xfrm>
          <a:prstGeom prst="line">
            <a:avLst/>
          </a:prstGeom>
          <a:noFill/>
          <a:ln w="9525" cap="flat" cmpd="sng" algn="ctr">
            <a:solidFill>
              <a:srgbClr val="000000"/>
            </a:solidFill>
            <a:prstDash val="solid"/>
          </a:ln>
          <a:effectLst/>
        </p:spPr>
      </p:cxnSp>
      <p:cxnSp>
        <p:nvCxnSpPr>
          <p:cNvPr id="226" name="Straight Connector 79">
            <a:extLst>
              <a:ext uri="{FF2B5EF4-FFF2-40B4-BE49-F238E27FC236}">
                <a16:creationId xmlns:a16="http://schemas.microsoft.com/office/drawing/2014/main" id="{95B27964-55D8-8744-A82C-A35B3065F95E}"/>
              </a:ext>
            </a:extLst>
          </p:cNvPr>
          <p:cNvCxnSpPr/>
          <p:nvPr/>
        </p:nvCxnSpPr>
        <p:spPr>
          <a:xfrm flipH="1">
            <a:off x="4228028" y="3622328"/>
            <a:ext cx="46298" cy="0"/>
          </a:xfrm>
          <a:prstGeom prst="line">
            <a:avLst/>
          </a:prstGeom>
          <a:noFill/>
          <a:ln w="9525" cap="flat" cmpd="sng" algn="ctr">
            <a:solidFill>
              <a:srgbClr val="000000"/>
            </a:solidFill>
            <a:prstDash val="solid"/>
          </a:ln>
          <a:effectLst/>
        </p:spPr>
      </p:cxnSp>
      <p:cxnSp>
        <p:nvCxnSpPr>
          <p:cNvPr id="227" name="Straight Connector 80">
            <a:extLst>
              <a:ext uri="{FF2B5EF4-FFF2-40B4-BE49-F238E27FC236}">
                <a16:creationId xmlns:a16="http://schemas.microsoft.com/office/drawing/2014/main" id="{B86049C4-3BB0-6543-92B0-5E6B2870D645}"/>
              </a:ext>
            </a:extLst>
          </p:cNvPr>
          <p:cNvCxnSpPr/>
          <p:nvPr/>
        </p:nvCxnSpPr>
        <p:spPr>
          <a:xfrm flipH="1">
            <a:off x="4228028" y="3516360"/>
            <a:ext cx="46298" cy="0"/>
          </a:xfrm>
          <a:prstGeom prst="line">
            <a:avLst/>
          </a:prstGeom>
          <a:noFill/>
          <a:ln w="9525" cap="flat" cmpd="sng" algn="ctr">
            <a:solidFill>
              <a:srgbClr val="000000"/>
            </a:solidFill>
            <a:prstDash val="solid"/>
          </a:ln>
          <a:effectLst/>
        </p:spPr>
      </p:cxnSp>
      <p:sp>
        <p:nvSpPr>
          <p:cNvPr id="228" name="Oval 219">
            <a:extLst>
              <a:ext uri="{FF2B5EF4-FFF2-40B4-BE49-F238E27FC236}">
                <a16:creationId xmlns:a16="http://schemas.microsoft.com/office/drawing/2014/main" id="{F70A946D-5876-A94A-8FA1-3424FCAC5124}"/>
              </a:ext>
            </a:extLst>
          </p:cNvPr>
          <p:cNvSpPr/>
          <p:nvPr/>
        </p:nvSpPr>
        <p:spPr>
          <a:xfrm>
            <a:off x="4100160" y="3640842"/>
            <a:ext cx="80361" cy="70172"/>
          </a:xfrm>
          <a:prstGeom prst="ellipse">
            <a:avLst/>
          </a:prstGeom>
          <a:solidFill>
            <a:schemeClr val="tx2"/>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229" name="Oval 220">
            <a:extLst>
              <a:ext uri="{FF2B5EF4-FFF2-40B4-BE49-F238E27FC236}">
                <a16:creationId xmlns:a16="http://schemas.microsoft.com/office/drawing/2014/main" id="{16C13705-C699-F14A-8B46-32DF92D61263}"/>
              </a:ext>
            </a:extLst>
          </p:cNvPr>
          <p:cNvSpPr/>
          <p:nvPr/>
        </p:nvSpPr>
        <p:spPr>
          <a:xfrm>
            <a:off x="4217559" y="3680089"/>
            <a:ext cx="80361" cy="70172"/>
          </a:xfrm>
          <a:prstGeom prst="ellipse">
            <a:avLst/>
          </a:prstGeom>
          <a:solidFill>
            <a:schemeClr val="tx2"/>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230" name="Oval 221">
            <a:extLst>
              <a:ext uri="{FF2B5EF4-FFF2-40B4-BE49-F238E27FC236}">
                <a16:creationId xmlns:a16="http://schemas.microsoft.com/office/drawing/2014/main" id="{E64E9933-A596-D94C-ACA3-DCDE1F68BA72}"/>
              </a:ext>
            </a:extLst>
          </p:cNvPr>
          <p:cNvSpPr/>
          <p:nvPr/>
        </p:nvSpPr>
        <p:spPr>
          <a:xfrm>
            <a:off x="4887227" y="3555475"/>
            <a:ext cx="80361" cy="70172"/>
          </a:xfrm>
          <a:prstGeom prst="ellipse">
            <a:avLst/>
          </a:prstGeom>
          <a:solidFill>
            <a:schemeClr val="tx2"/>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231" name="Oval 222">
            <a:extLst>
              <a:ext uri="{FF2B5EF4-FFF2-40B4-BE49-F238E27FC236}">
                <a16:creationId xmlns:a16="http://schemas.microsoft.com/office/drawing/2014/main" id="{9C6E7951-5CD4-B74D-B616-456B036D8B7F}"/>
              </a:ext>
            </a:extLst>
          </p:cNvPr>
          <p:cNvSpPr/>
          <p:nvPr/>
        </p:nvSpPr>
        <p:spPr>
          <a:xfrm>
            <a:off x="5350207" y="3543701"/>
            <a:ext cx="80361" cy="70172"/>
          </a:xfrm>
          <a:prstGeom prst="ellipse">
            <a:avLst/>
          </a:prstGeom>
          <a:solidFill>
            <a:schemeClr val="tx2"/>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232" name="Oval 223">
            <a:extLst>
              <a:ext uri="{FF2B5EF4-FFF2-40B4-BE49-F238E27FC236}">
                <a16:creationId xmlns:a16="http://schemas.microsoft.com/office/drawing/2014/main" id="{AEE6A168-CBFF-174F-86AB-95B8CDE1B8A8}"/>
              </a:ext>
            </a:extLst>
          </p:cNvPr>
          <p:cNvSpPr/>
          <p:nvPr/>
        </p:nvSpPr>
        <p:spPr>
          <a:xfrm>
            <a:off x="5689175" y="3540757"/>
            <a:ext cx="80361" cy="70172"/>
          </a:xfrm>
          <a:prstGeom prst="ellipse">
            <a:avLst/>
          </a:prstGeom>
          <a:solidFill>
            <a:schemeClr val="tx2"/>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233" name="Oval 224">
            <a:extLst>
              <a:ext uri="{FF2B5EF4-FFF2-40B4-BE49-F238E27FC236}">
                <a16:creationId xmlns:a16="http://schemas.microsoft.com/office/drawing/2014/main" id="{18DCEE42-F98D-3348-8CD6-5BF8A67EC717}"/>
              </a:ext>
            </a:extLst>
          </p:cNvPr>
          <p:cNvSpPr/>
          <p:nvPr/>
        </p:nvSpPr>
        <p:spPr>
          <a:xfrm>
            <a:off x="6142236" y="3492679"/>
            <a:ext cx="80361" cy="70172"/>
          </a:xfrm>
          <a:prstGeom prst="ellipse">
            <a:avLst/>
          </a:prstGeom>
          <a:solidFill>
            <a:schemeClr val="tx2"/>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234" name="Oval 225">
            <a:extLst>
              <a:ext uri="{FF2B5EF4-FFF2-40B4-BE49-F238E27FC236}">
                <a16:creationId xmlns:a16="http://schemas.microsoft.com/office/drawing/2014/main" id="{096924F7-BFBF-DB42-8131-54487A718681}"/>
              </a:ext>
            </a:extLst>
          </p:cNvPr>
          <p:cNvSpPr/>
          <p:nvPr/>
        </p:nvSpPr>
        <p:spPr>
          <a:xfrm>
            <a:off x="6481203" y="3414184"/>
            <a:ext cx="80361" cy="70172"/>
          </a:xfrm>
          <a:prstGeom prst="ellipse">
            <a:avLst/>
          </a:prstGeom>
          <a:solidFill>
            <a:schemeClr val="tx2"/>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235" name="Oval 226">
            <a:extLst>
              <a:ext uri="{FF2B5EF4-FFF2-40B4-BE49-F238E27FC236}">
                <a16:creationId xmlns:a16="http://schemas.microsoft.com/office/drawing/2014/main" id="{B2AE4D69-8E38-1145-A433-BC97ED2BCB16}"/>
              </a:ext>
            </a:extLst>
          </p:cNvPr>
          <p:cNvSpPr/>
          <p:nvPr/>
        </p:nvSpPr>
        <p:spPr>
          <a:xfrm>
            <a:off x="6940876" y="3362180"/>
            <a:ext cx="80361" cy="70172"/>
          </a:xfrm>
          <a:prstGeom prst="ellipse">
            <a:avLst/>
          </a:prstGeom>
          <a:solidFill>
            <a:schemeClr val="tx2"/>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236" name="Oval 227">
            <a:extLst>
              <a:ext uri="{FF2B5EF4-FFF2-40B4-BE49-F238E27FC236}">
                <a16:creationId xmlns:a16="http://schemas.microsoft.com/office/drawing/2014/main" id="{EABAFABD-8B3E-0D46-9FD3-50EC6D098B3F}"/>
              </a:ext>
            </a:extLst>
          </p:cNvPr>
          <p:cNvSpPr/>
          <p:nvPr/>
        </p:nvSpPr>
        <p:spPr>
          <a:xfrm>
            <a:off x="7291419" y="3512303"/>
            <a:ext cx="80361" cy="70172"/>
          </a:xfrm>
          <a:prstGeom prst="ellipse">
            <a:avLst/>
          </a:prstGeom>
          <a:solidFill>
            <a:schemeClr val="tx2"/>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237" name="Freeform 228">
            <a:extLst>
              <a:ext uri="{FF2B5EF4-FFF2-40B4-BE49-F238E27FC236}">
                <a16:creationId xmlns:a16="http://schemas.microsoft.com/office/drawing/2014/main" id="{9B9BD955-3FD4-1248-A4D4-29B8ACBA597D}"/>
              </a:ext>
            </a:extLst>
          </p:cNvPr>
          <p:cNvSpPr/>
          <p:nvPr/>
        </p:nvSpPr>
        <p:spPr>
          <a:xfrm>
            <a:off x="4140945" y="3408430"/>
            <a:ext cx="3181338" cy="312022"/>
          </a:xfrm>
          <a:custGeom>
            <a:avLst/>
            <a:gdLst>
              <a:gd name="connsiteX0" fmla="*/ 0 w 3665220"/>
              <a:gd name="connsiteY0" fmla="*/ 529590 h 605790"/>
              <a:gd name="connsiteX1" fmla="*/ 118110 w 3665220"/>
              <a:gd name="connsiteY1" fmla="*/ 605790 h 605790"/>
              <a:gd name="connsiteX2" fmla="*/ 925830 w 3665220"/>
              <a:gd name="connsiteY2" fmla="*/ 358140 h 605790"/>
              <a:gd name="connsiteX3" fmla="*/ 1455420 w 3665220"/>
              <a:gd name="connsiteY3" fmla="*/ 346710 h 605790"/>
              <a:gd name="connsiteX4" fmla="*/ 1851660 w 3665220"/>
              <a:gd name="connsiteY4" fmla="*/ 339090 h 605790"/>
              <a:gd name="connsiteX5" fmla="*/ 2373630 w 3665220"/>
              <a:gd name="connsiteY5" fmla="*/ 243840 h 605790"/>
              <a:gd name="connsiteX6" fmla="*/ 2750820 w 3665220"/>
              <a:gd name="connsiteY6" fmla="*/ 95250 h 605790"/>
              <a:gd name="connsiteX7" fmla="*/ 3288030 w 3665220"/>
              <a:gd name="connsiteY7" fmla="*/ 0 h 605790"/>
              <a:gd name="connsiteX8" fmla="*/ 3665220 w 3665220"/>
              <a:gd name="connsiteY8" fmla="*/ 289560 h 60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5220" h="605790">
                <a:moveTo>
                  <a:pt x="0" y="529590"/>
                </a:moveTo>
                <a:lnTo>
                  <a:pt x="118110" y="605790"/>
                </a:lnTo>
                <a:lnTo>
                  <a:pt x="925830" y="358140"/>
                </a:lnTo>
                <a:lnTo>
                  <a:pt x="1455420" y="346710"/>
                </a:lnTo>
                <a:lnTo>
                  <a:pt x="1851660" y="339090"/>
                </a:lnTo>
                <a:lnTo>
                  <a:pt x="2373630" y="243840"/>
                </a:lnTo>
                <a:lnTo>
                  <a:pt x="2750820" y="95250"/>
                </a:lnTo>
                <a:lnTo>
                  <a:pt x="3288030" y="0"/>
                </a:lnTo>
                <a:lnTo>
                  <a:pt x="3665220" y="289560"/>
                </a:lnTo>
              </a:path>
            </a:pathLst>
          </a:custGeom>
          <a:noFill/>
          <a:ln w="19050" cap="flat" cmpd="sng" algn="ctr">
            <a:solidFill>
              <a:schemeClr val="tx2"/>
            </a:solidFill>
            <a:prstDash val="solid"/>
          </a:ln>
          <a:effectLst/>
        </p:spPr>
        <p:txBody>
          <a:bodyPr rtlCol="0" anchor="ctr"/>
          <a:lstStyle/>
          <a:p>
            <a:pPr algn="ctr" defTabSz="685783">
              <a:defRPr/>
            </a:pPr>
            <a:endParaRPr lang="de-DE" sz="825" kern="0" dirty="0">
              <a:solidFill>
                <a:srgbClr val="000000"/>
              </a:solidFill>
              <a:latin typeface="Arial"/>
            </a:endParaRPr>
          </a:p>
        </p:txBody>
      </p:sp>
      <p:sp>
        <p:nvSpPr>
          <p:cNvPr id="238" name="Oval 209">
            <a:extLst>
              <a:ext uri="{FF2B5EF4-FFF2-40B4-BE49-F238E27FC236}">
                <a16:creationId xmlns:a16="http://schemas.microsoft.com/office/drawing/2014/main" id="{7E51A59A-1EB8-5741-8B54-8E8ECC34C6CD}"/>
              </a:ext>
            </a:extLst>
          </p:cNvPr>
          <p:cNvSpPr/>
          <p:nvPr/>
        </p:nvSpPr>
        <p:spPr>
          <a:xfrm>
            <a:off x="7293072" y="3309192"/>
            <a:ext cx="80361" cy="70172"/>
          </a:xfrm>
          <a:prstGeom prst="ellipse">
            <a:avLst/>
          </a:prstGeom>
          <a:solidFill>
            <a:srgbClr val="60CDBA"/>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239" name="Oval 210">
            <a:extLst>
              <a:ext uri="{FF2B5EF4-FFF2-40B4-BE49-F238E27FC236}">
                <a16:creationId xmlns:a16="http://schemas.microsoft.com/office/drawing/2014/main" id="{E6EB7F53-D3F4-5140-84CF-95041108E17B}"/>
              </a:ext>
            </a:extLst>
          </p:cNvPr>
          <p:cNvSpPr/>
          <p:nvPr/>
        </p:nvSpPr>
        <p:spPr>
          <a:xfrm>
            <a:off x="6944183" y="3282702"/>
            <a:ext cx="80361" cy="70172"/>
          </a:xfrm>
          <a:prstGeom prst="ellipse">
            <a:avLst/>
          </a:prstGeom>
          <a:solidFill>
            <a:srgbClr val="60CDBA"/>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240" name="Oval 211">
            <a:extLst>
              <a:ext uri="{FF2B5EF4-FFF2-40B4-BE49-F238E27FC236}">
                <a16:creationId xmlns:a16="http://schemas.microsoft.com/office/drawing/2014/main" id="{A2FC6609-CC94-CF40-B575-4A5904890000}"/>
              </a:ext>
            </a:extLst>
          </p:cNvPr>
          <p:cNvSpPr/>
          <p:nvPr/>
        </p:nvSpPr>
        <p:spPr>
          <a:xfrm>
            <a:off x="6487816" y="3319006"/>
            <a:ext cx="80361" cy="70172"/>
          </a:xfrm>
          <a:prstGeom prst="ellipse">
            <a:avLst/>
          </a:prstGeom>
          <a:solidFill>
            <a:srgbClr val="60CDBA"/>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241" name="Oval 212">
            <a:extLst>
              <a:ext uri="{FF2B5EF4-FFF2-40B4-BE49-F238E27FC236}">
                <a16:creationId xmlns:a16="http://schemas.microsoft.com/office/drawing/2014/main" id="{331897D5-1AB4-1749-9494-E81B54C024EB}"/>
              </a:ext>
            </a:extLst>
          </p:cNvPr>
          <p:cNvSpPr/>
          <p:nvPr/>
        </p:nvSpPr>
        <p:spPr>
          <a:xfrm>
            <a:off x="6142235" y="3373953"/>
            <a:ext cx="80361" cy="70172"/>
          </a:xfrm>
          <a:prstGeom prst="ellipse">
            <a:avLst/>
          </a:prstGeom>
          <a:solidFill>
            <a:srgbClr val="60CDBA"/>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242" name="Oval 213">
            <a:extLst>
              <a:ext uri="{FF2B5EF4-FFF2-40B4-BE49-F238E27FC236}">
                <a16:creationId xmlns:a16="http://schemas.microsoft.com/office/drawing/2014/main" id="{4D041D63-1878-6449-A926-64AB770C6161}"/>
              </a:ext>
            </a:extLst>
          </p:cNvPr>
          <p:cNvSpPr/>
          <p:nvPr/>
        </p:nvSpPr>
        <p:spPr>
          <a:xfrm>
            <a:off x="5689174" y="3362178"/>
            <a:ext cx="80361" cy="70172"/>
          </a:xfrm>
          <a:prstGeom prst="ellipse">
            <a:avLst/>
          </a:prstGeom>
          <a:solidFill>
            <a:srgbClr val="60CDBA"/>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243" name="Oval 214">
            <a:extLst>
              <a:ext uri="{FF2B5EF4-FFF2-40B4-BE49-F238E27FC236}">
                <a16:creationId xmlns:a16="http://schemas.microsoft.com/office/drawing/2014/main" id="{096CE34F-F32F-F249-8A66-3E946CF14A74}"/>
              </a:ext>
            </a:extLst>
          </p:cNvPr>
          <p:cNvSpPr/>
          <p:nvPr/>
        </p:nvSpPr>
        <p:spPr>
          <a:xfrm>
            <a:off x="5343592" y="3352366"/>
            <a:ext cx="80361" cy="70172"/>
          </a:xfrm>
          <a:prstGeom prst="ellipse">
            <a:avLst/>
          </a:prstGeom>
          <a:solidFill>
            <a:srgbClr val="60CDBA"/>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244" name="Oval 215">
            <a:extLst>
              <a:ext uri="{FF2B5EF4-FFF2-40B4-BE49-F238E27FC236}">
                <a16:creationId xmlns:a16="http://schemas.microsoft.com/office/drawing/2014/main" id="{35C81209-B2EF-9B44-9099-C4D130E27CF8}"/>
              </a:ext>
            </a:extLst>
          </p:cNvPr>
          <p:cNvSpPr/>
          <p:nvPr/>
        </p:nvSpPr>
        <p:spPr>
          <a:xfrm>
            <a:off x="4888880" y="3316063"/>
            <a:ext cx="80361" cy="70172"/>
          </a:xfrm>
          <a:prstGeom prst="ellipse">
            <a:avLst/>
          </a:prstGeom>
          <a:solidFill>
            <a:srgbClr val="60CDBA"/>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245" name="Oval 216">
            <a:extLst>
              <a:ext uri="{FF2B5EF4-FFF2-40B4-BE49-F238E27FC236}">
                <a16:creationId xmlns:a16="http://schemas.microsoft.com/office/drawing/2014/main" id="{EBC82392-077A-194C-8B33-0E8ADB8AC830}"/>
              </a:ext>
            </a:extLst>
          </p:cNvPr>
          <p:cNvSpPr/>
          <p:nvPr/>
        </p:nvSpPr>
        <p:spPr>
          <a:xfrm>
            <a:off x="4209291" y="3529205"/>
            <a:ext cx="80361" cy="70172"/>
          </a:xfrm>
          <a:prstGeom prst="ellipse">
            <a:avLst/>
          </a:prstGeom>
          <a:solidFill>
            <a:srgbClr val="60CDBA"/>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246" name="Oval 217">
            <a:extLst>
              <a:ext uri="{FF2B5EF4-FFF2-40B4-BE49-F238E27FC236}">
                <a16:creationId xmlns:a16="http://schemas.microsoft.com/office/drawing/2014/main" id="{A7B1A669-D1FB-C344-B0AC-89AB4C74EE7A}"/>
              </a:ext>
            </a:extLst>
          </p:cNvPr>
          <p:cNvSpPr/>
          <p:nvPr/>
        </p:nvSpPr>
        <p:spPr>
          <a:xfrm>
            <a:off x="4095199" y="3536073"/>
            <a:ext cx="80361" cy="70172"/>
          </a:xfrm>
          <a:prstGeom prst="ellipse">
            <a:avLst/>
          </a:prstGeom>
          <a:solidFill>
            <a:srgbClr val="60CDBA"/>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247" name="Freeform 218">
            <a:extLst>
              <a:ext uri="{FF2B5EF4-FFF2-40B4-BE49-F238E27FC236}">
                <a16:creationId xmlns:a16="http://schemas.microsoft.com/office/drawing/2014/main" id="{0487A479-7180-1E4F-8D48-5E42BB7C6345}"/>
              </a:ext>
            </a:extLst>
          </p:cNvPr>
          <p:cNvSpPr/>
          <p:nvPr/>
        </p:nvSpPr>
        <p:spPr>
          <a:xfrm>
            <a:off x="4126615" y="3324701"/>
            <a:ext cx="3207793" cy="268193"/>
          </a:xfrm>
          <a:custGeom>
            <a:avLst/>
            <a:gdLst>
              <a:gd name="connsiteX0" fmla="*/ 3695700 w 3695700"/>
              <a:gd name="connsiteY0" fmla="*/ 58420 h 520700"/>
              <a:gd name="connsiteX1" fmla="*/ 3286760 w 3695700"/>
              <a:gd name="connsiteY1" fmla="*/ 0 h 520700"/>
              <a:gd name="connsiteX2" fmla="*/ 2763520 w 3695700"/>
              <a:gd name="connsiteY2" fmla="*/ 60960 h 520700"/>
              <a:gd name="connsiteX3" fmla="*/ 2367280 w 3695700"/>
              <a:gd name="connsiteY3" fmla="*/ 170180 h 520700"/>
              <a:gd name="connsiteX4" fmla="*/ 1838960 w 3695700"/>
              <a:gd name="connsiteY4" fmla="*/ 142240 h 520700"/>
              <a:gd name="connsiteX5" fmla="*/ 1447800 w 3695700"/>
              <a:gd name="connsiteY5" fmla="*/ 134620 h 520700"/>
              <a:gd name="connsiteX6" fmla="*/ 916940 w 3695700"/>
              <a:gd name="connsiteY6" fmla="*/ 60960 h 520700"/>
              <a:gd name="connsiteX7" fmla="*/ 139700 w 3695700"/>
              <a:gd name="connsiteY7" fmla="*/ 508000 h 520700"/>
              <a:gd name="connsiteX8" fmla="*/ 0 w 3695700"/>
              <a:gd name="connsiteY8" fmla="*/ 520700 h 52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5700" h="520700">
                <a:moveTo>
                  <a:pt x="3695700" y="58420"/>
                </a:moveTo>
                <a:lnTo>
                  <a:pt x="3286760" y="0"/>
                </a:lnTo>
                <a:lnTo>
                  <a:pt x="2763520" y="60960"/>
                </a:lnTo>
                <a:lnTo>
                  <a:pt x="2367280" y="170180"/>
                </a:lnTo>
                <a:lnTo>
                  <a:pt x="1838960" y="142240"/>
                </a:lnTo>
                <a:lnTo>
                  <a:pt x="1447800" y="134620"/>
                </a:lnTo>
                <a:lnTo>
                  <a:pt x="916940" y="60960"/>
                </a:lnTo>
                <a:lnTo>
                  <a:pt x="139700" y="508000"/>
                </a:lnTo>
                <a:lnTo>
                  <a:pt x="0" y="520700"/>
                </a:lnTo>
              </a:path>
            </a:pathLst>
          </a:custGeom>
          <a:noFill/>
          <a:ln w="19050" cap="flat" cmpd="sng" algn="ctr">
            <a:solidFill>
              <a:srgbClr val="60CDBA"/>
            </a:solidFill>
            <a:prstDash val="solid"/>
          </a:ln>
          <a:effectLst/>
        </p:spPr>
        <p:txBody>
          <a:bodyPr rtlCol="0" anchor="ctr"/>
          <a:lstStyle/>
          <a:p>
            <a:pPr algn="ctr" defTabSz="685783">
              <a:defRPr/>
            </a:pPr>
            <a:endParaRPr lang="de-DE" sz="825" kern="0" dirty="0">
              <a:solidFill>
                <a:srgbClr val="000000"/>
              </a:solidFill>
              <a:latin typeface="Arial"/>
            </a:endParaRPr>
          </a:p>
        </p:txBody>
      </p:sp>
      <p:sp>
        <p:nvSpPr>
          <p:cNvPr id="248" name="Freeform 199">
            <a:extLst>
              <a:ext uri="{FF2B5EF4-FFF2-40B4-BE49-F238E27FC236}">
                <a16:creationId xmlns:a16="http://schemas.microsoft.com/office/drawing/2014/main" id="{41393DE3-5608-F640-BACB-662BD079B80F}"/>
              </a:ext>
            </a:extLst>
          </p:cNvPr>
          <p:cNvSpPr/>
          <p:nvPr/>
        </p:nvSpPr>
        <p:spPr>
          <a:xfrm>
            <a:off x="4128821" y="3087904"/>
            <a:ext cx="3201179" cy="460508"/>
          </a:xfrm>
          <a:custGeom>
            <a:avLst/>
            <a:gdLst>
              <a:gd name="connsiteX0" fmla="*/ 0 w 3688080"/>
              <a:gd name="connsiteY0" fmla="*/ 894080 h 894080"/>
              <a:gd name="connsiteX1" fmla="*/ 142240 w 3688080"/>
              <a:gd name="connsiteY1" fmla="*/ 690880 h 894080"/>
              <a:gd name="connsiteX2" fmla="*/ 924560 w 3688080"/>
              <a:gd name="connsiteY2" fmla="*/ 165100 h 894080"/>
              <a:gd name="connsiteX3" fmla="*/ 1452880 w 3688080"/>
              <a:gd name="connsiteY3" fmla="*/ 0 h 894080"/>
              <a:gd name="connsiteX4" fmla="*/ 1841500 w 3688080"/>
              <a:gd name="connsiteY4" fmla="*/ 91440 h 894080"/>
              <a:gd name="connsiteX5" fmla="*/ 2362200 w 3688080"/>
              <a:gd name="connsiteY5" fmla="*/ 63500 h 894080"/>
              <a:gd name="connsiteX6" fmla="*/ 2763520 w 3688080"/>
              <a:gd name="connsiteY6" fmla="*/ 91440 h 894080"/>
              <a:gd name="connsiteX7" fmla="*/ 3284220 w 3688080"/>
              <a:gd name="connsiteY7" fmla="*/ 106680 h 894080"/>
              <a:gd name="connsiteX8" fmla="*/ 3688080 w 3688080"/>
              <a:gd name="connsiteY8" fmla="*/ 147320 h 894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8080" h="894080">
                <a:moveTo>
                  <a:pt x="0" y="894080"/>
                </a:moveTo>
                <a:lnTo>
                  <a:pt x="142240" y="690880"/>
                </a:lnTo>
                <a:lnTo>
                  <a:pt x="924560" y="165100"/>
                </a:lnTo>
                <a:lnTo>
                  <a:pt x="1452880" y="0"/>
                </a:lnTo>
                <a:lnTo>
                  <a:pt x="1841500" y="91440"/>
                </a:lnTo>
                <a:lnTo>
                  <a:pt x="2362200" y="63500"/>
                </a:lnTo>
                <a:lnTo>
                  <a:pt x="2763520" y="91440"/>
                </a:lnTo>
                <a:lnTo>
                  <a:pt x="3284220" y="106680"/>
                </a:lnTo>
                <a:lnTo>
                  <a:pt x="3688080" y="147320"/>
                </a:lnTo>
              </a:path>
            </a:pathLst>
          </a:custGeom>
          <a:noFill/>
          <a:ln w="19050" cap="flat" cmpd="sng" algn="ctr">
            <a:solidFill>
              <a:schemeClr val="bg1">
                <a:lumMod val="50000"/>
              </a:schemeClr>
            </a:solidFill>
            <a:prstDash val="solid"/>
          </a:ln>
          <a:effectLst/>
        </p:spPr>
        <p:txBody>
          <a:bodyPr rtlCol="0" anchor="ctr"/>
          <a:lstStyle/>
          <a:p>
            <a:pPr algn="ctr" defTabSz="685783">
              <a:defRPr/>
            </a:pPr>
            <a:endParaRPr lang="de-DE" sz="825" kern="0" dirty="0">
              <a:solidFill>
                <a:srgbClr val="000000"/>
              </a:solidFill>
              <a:latin typeface="Arial"/>
            </a:endParaRPr>
          </a:p>
        </p:txBody>
      </p:sp>
      <p:sp>
        <p:nvSpPr>
          <p:cNvPr id="249" name="Oval 200">
            <a:extLst>
              <a:ext uri="{FF2B5EF4-FFF2-40B4-BE49-F238E27FC236}">
                <a16:creationId xmlns:a16="http://schemas.microsoft.com/office/drawing/2014/main" id="{4C2898AB-D543-2B4C-A111-12EF3099B0CE}"/>
              </a:ext>
            </a:extLst>
          </p:cNvPr>
          <p:cNvSpPr/>
          <p:nvPr/>
        </p:nvSpPr>
        <p:spPr>
          <a:xfrm>
            <a:off x="7286458" y="3119824"/>
            <a:ext cx="80361" cy="70172"/>
          </a:xfrm>
          <a:prstGeom prst="ellipse">
            <a:avLst/>
          </a:prstGeom>
          <a:solidFill>
            <a:schemeClr val="bg1">
              <a:lumMod val="50000"/>
            </a:schemeClr>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250" name="Oval 201">
            <a:extLst>
              <a:ext uri="{FF2B5EF4-FFF2-40B4-BE49-F238E27FC236}">
                <a16:creationId xmlns:a16="http://schemas.microsoft.com/office/drawing/2014/main" id="{005EC897-40F2-8546-9E51-7F69C6815412}"/>
              </a:ext>
            </a:extLst>
          </p:cNvPr>
          <p:cNvSpPr/>
          <p:nvPr/>
        </p:nvSpPr>
        <p:spPr>
          <a:xfrm>
            <a:off x="6934262" y="3103144"/>
            <a:ext cx="80361" cy="70172"/>
          </a:xfrm>
          <a:prstGeom prst="ellipse">
            <a:avLst/>
          </a:prstGeom>
          <a:solidFill>
            <a:schemeClr val="bg1">
              <a:lumMod val="50000"/>
            </a:schemeClr>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251" name="Oval 202">
            <a:extLst>
              <a:ext uri="{FF2B5EF4-FFF2-40B4-BE49-F238E27FC236}">
                <a16:creationId xmlns:a16="http://schemas.microsoft.com/office/drawing/2014/main" id="{5AFCB6B9-7C56-1844-A99D-EBEA963CC2FB}"/>
              </a:ext>
            </a:extLst>
          </p:cNvPr>
          <p:cNvSpPr/>
          <p:nvPr/>
        </p:nvSpPr>
        <p:spPr>
          <a:xfrm>
            <a:off x="6487816" y="3093332"/>
            <a:ext cx="80361" cy="70172"/>
          </a:xfrm>
          <a:prstGeom prst="ellipse">
            <a:avLst/>
          </a:prstGeom>
          <a:solidFill>
            <a:schemeClr val="bg1">
              <a:lumMod val="50000"/>
            </a:schemeClr>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252" name="Oval 203">
            <a:extLst>
              <a:ext uri="{FF2B5EF4-FFF2-40B4-BE49-F238E27FC236}">
                <a16:creationId xmlns:a16="http://schemas.microsoft.com/office/drawing/2014/main" id="{866920AC-C63F-1D4B-9736-79A738B4322F}"/>
              </a:ext>
            </a:extLst>
          </p:cNvPr>
          <p:cNvSpPr/>
          <p:nvPr/>
        </p:nvSpPr>
        <p:spPr>
          <a:xfrm>
            <a:off x="6145542" y="3075670"/>
            <a:ext cx="80361" cy="70172"/>
          </a:xfrm>
          <a:prstGeom prst="ellipse">
            <a:avLst/>
          </a:prstGeom>
          <a:solidFill>
            <a:schemeClr val="bg1">
              <a:lumMod val="50000"/>
            </a:schemeClr>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253" name="Oval 204">
            <a:extLst>
              <a:ext uri="{FF2B5EF4-FFF2-40B4-BE49-F238E27FC236}">
                <a16:creationId xmlns:a16="http://schemas.microsoft.com/office/drawing/2014/main" id="{9B905B0D-3C3C-964E-9E8A-26F5972D4B40}"/>
              </a:ext>
            </a:extLst>
          </p:cNvPr>
          <p:cNvSpPr/>
          <p:nvPr/>
        </p:nvSpPr>
        <p:spPr>
          <a:xfrm>
            <a:off x="5692482" y="3091370"/>
            <a:ext cx="80361" cy="70172"/>
          </a:xfrm>
          <a:prstGeom prst="ellipse">
            <a:avLst/>
          </a:prstGeom>
          <a:solidFill>
            <a:schemeClr val="bg1">
              <a:lumMod val="50000"/>
            </a:schemeClr>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254" name="Oval 205">
            <a:extLst>
              <a:ext uri="{FF2B5EF4-FFF2-40B4-BE49-F238E27FC236}">
                <a16:creationId xmlns:a16="http://schemas.microsoft.com/office/drawing/2014/main" id="{C3132A6E-BCC2-9144-BD5D-C0A651C8B36C}"/>
              </a:ext>
            </a:extLst>
          </p:cNvPr>
          <p:cNvSpPr/>
          <p:nvPr/>
        </p:nvSpPr>
        <p:spPr>
          <a:xfrm>
            <a:off x="5346900" y="3051141"/>
            <a:ext cx="80361" cy="70172"/>
          </a:xfrm>
          <a:prstGeom prst="ellipse">
            <a:avLst/>
          </a:prstGeom>
          <a:solidFill>
            <a:schemeClr val="bg1">
              <a:lumMod val="50000"/>
            </a:schemeClr>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255" name="Oval 206">
            <a:extLst>
              <a:ext uri="{FF2B5EF4-FFF2-40B4-BE49-F238E27FC236}">
                <a16:creationId xmlns:a16="http://schemas.microsoft.com/office/drawing/2014/main" id="{D0E949A7-B063-DD4F-81D0-4C600336F6FB}"/>
              </a:ext>
            </a:extLst>
          </p:cNvPr>
          <p:cNvSpPr/>
          <p:nvPr/>
        </p:nvSpPr>
        <p:spPr>
          <a:xfrm>
            <a:off x="4892187" y="3135522"/>
            <a:ext cx="80361" cy="70172"/>
          </a:xfrm>
          <a:prstGeom prst="ellipse">
            <a:avLst/>
          </a:prstGeom>
          <a:solidFill>
            <a:schemeClr val="bg1">
              <a:lumMod val="50000"/>
            </a:schemeClr>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256" name="Oval 207">
            <a:extLst>
              <a:ext uri="{FF2B5EF4-FFF2-40B4-BE49-F238E27FC236}">
                <a16:creationId xmlns:a16="http://schemas.microsoft.com/office/drawing/2014/main" id="{AE2CCC16-5770-1C47-94C9-0AE15CD5588D}"/>
              </a:ext>
            </a:extLst>
          </p:cNvPr>
          <p:cNvSpPr/>
          <p:nvPr/>
        </p:nvSpPr>
        <p:spPr>
          <a:xfrm>
            <a:off x="4214251" y="3407314"/>
            <a:ext cx="80361" cy="70172"/>
          </a:xfrm>
          <a:prstGeom prst="ellipse">
            <a:avLst/>
          </a:prstGeom>
          <a:solidFill>
            <a:schemeClr val="bg1">
              <a:lumMod val="50000"/>
            </a:schemeClr>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257" name="Oval 208">
            <a:extLst>
              <a:ext uri="{FF2B5EF4-FFF2-40B4-BE49-F238E27FC236}">
                <a16:creationId xmlns:a16="http://schemas.microsoft.com/office/drawing/2014/main" id="{B941DE81-8B36-9743-A0D4-4FD808AF120C}"/>
              </a:ext>
            </a:extLst>
          </p:cNvPr>
          <p:cNvSpPr/>
          <p:nvPr/>
        </p:nvSpPr>
        <p:spPr>
          <a:xfrm>
            <a:off x="4091892" y="3507396"/>
            <a:ext cx="80361" cy="70172"/>
          </a:xfrm>
          <a:prstGeom prst="ellipse">
            <a:avLst/>
          </a:prstGeom>
          <a:solidFill>
            <a:schemeClr val="bg1">
              <a:lumMod val="50000"/>
            </a:schemeClr>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grpSp>
        <p:nvGrpSpPr>
          <p:cNvPr id="258" name="Group 410">
            <a:extLst>
              <a:ext uri="{FF2B5EF4-FFF2-40B4-BE49-F238E27FC236}">
                <a16:creationId xmlns:a16="http://schemas.microsoft.com/office/drawing/2014/main" id="{270DD03F-FA3E-F54E-8AB6-B9B979D54260}"/>
              </a:ext>
            </a:extLst>
          </p:cNvPr>
          <p:cNvGrpSpPr/>
          <p:nvPr/>
        </p:nvGrpSpPr>
        <p:grpSpPr>
          <a:xfrm>
            <a:off x="9721837" y="3061413"/>
            <a:ext cx="46328" cy="178251"/>
            <a:chOff x="3002318" y="2118360"/>
            <a:chExt cx="53375" cy="137160"/>
          </a:xfrm>
        </p:grpSpPr>
        <p:cxnSp>
          <p:nvCxnSpPr>
            <p:cNvPr id="259" name="Straight Connector 196">
              <a:extLst>
                <a:ext uri="{FF2B5EF4-FFF2-40B4-BE49-F238E27FC236}">
                  <a16:creationId xmlns:a16="http://schemas.microsoft.com/office/drawing/2014/main" id="{E8924C67-9DF0-BB4B-9B83-C26CBCDFE34A}"/>
                </a:ext>
              </a:extLst>
            </p:cNvPr>
            <p:cNvCxnSpPr/>
            <p:nvPr/>
          </p:nvCxnSpPr>
          <p:spPr>
            <a:xfrm>
              <a:off x="3029002" y="2118360"/>
              <a:ext cx="0" cy="137160"/>
            </a:xfrm>
            <a:prstGeom prst="line">
              <a:avLst/>
            </a:prstGeom>
            <a:noFill/>
            <a:ln w="9525" cap="flat" cmpd="sng" algn="ctr">
              <a:solidFill>
                <a:srgbClr val="000000"/>
              </a:solidFill>
              <a:prstDash val="solid"/>
            </a:ln>
            <a:effectLst/>
          </p:spPr>
        </p:cxnSp>
        <p:cxnSp>
          <p:nvCxnSpPr>
            <p:cNvPr id="260" name="Straight Connector 197">
              <a:extLst>
                <a:ext uri="{FF2B5EF4-FFF2-40B4-BE49-F238E27FC236}">
                  <a16:creationId xmlns:a16="http://schemas.microsoft.com/office/drawing/2014/main" id="{AC1FEFAF-2D6D-2342-83BF-DC59E0A3089F}"/>
                </a:ext>
              </a:extLst>
            </p:cNvPr>
            <p:cNvCxnSpPr/>
            <p:nvPr/>
          </p:nvCxnSpPr>
          <p:spPr>
            <a:xfrm flipH="1">
              <a:off x="3002353" y="2118360"/>
              <a:ext cx="53340" cy="0"/>
            </a:xfrm>
            <a:prstGeom prst="line">
              <a:avLst/>
            </a:prstGeom>
            <a:noFill/>
            <a:ln w="9525" cap="flat" cmpd="sng" algn="ctr">
              <a:solidFill>
                <a:srgbClr val="000000"/>
              </a:solidFill>
              <a:prstDash val="solid"/>
            </a:ln>
            <a:effectLst/>
          </p:spPr>
        </p:cxnSp>
        <p:cxnSp>
          <p:nvCxnSpPr>
            <p:cNvPr id="261" name="Straight Connector 198">
              <a:extLst>
                <a:ext uri="{FF2B5EF4-FFF2-40B4-BE49-F238E27FC236}">
                  <a16:creationId xmlns:a16="http://schemas.microsoft.com/office/drawing/2014/main" id="{2D831B06-396C-F640-B74E-EB51FB0DD16B}"/>
                </a:ext>
              </a:extLst>
            </p:cNvPr>
            <p:cNvCxnSpPr/>
            <p:nvPr/>
          </p:nvCxnSpPr>
          <p:spPr>
            <a:xfrm flipH="1">
              <a:off x="3002318" y="2255520"/>
              <a:ext cx="53340" cy="0"/>
            </a:xfrm>
            <a:prstGeom prst="line">
              <a:avLst/>
            </a:prstGeom>
            <a:noFill/>
            <a:ln w="9525" cap="flat" cmpd="sng" algn="ctr">
              <a:solidFill>
                <a:srgbClr val="000000"/>
              </a:solidFill>
              <a:prstDash val="solid"/>
            </a:ln>
            <a:effectLst/>
          </p:spPr>
        </p:cxnSp>
      </p:grpSp>
      <p:grpSp>
        <p:nvGrpSpPr>
          <p:cNvPr id="262" name="Group 646">
            <a:extLst>
              <a:ext uri="{FF2B5EF4-FFF2-40B4-BE49-F238E27FC236}">
                <a16:creationId xmlns:a16="http://schemas.microsoft.com/office/drawing/2014/main" id="{79A89DF6-ED81-184E-9252-B5FDB22ADD1F}"/>
              </a:ext>
            </a:extLst>
          </p:cNvPr>
          <p:cNvGrpSpPr/>
          <p:nvPr/>
        </p:nvGrpSpPr>
        <p:grpSpPr>
          <a:xfrm>
            <a:off x="9614105" y="3321430"/>
            <a:ext cx="47499" cy="178251"/>
            <a:chOff x="3022860" y="2118360"/>
            <a:chExt cx="54725" cy="137160"/>
          </a:xfrm>
        </p:grpSpPr>
        <p:cxnSp>
          <p:nvCxnSpPr>
            <p:cNvPr id="263" name="Straight Connector 193">
              <a:extLst>
                <a:ext uri="{FF2B5EF4-FFF2-40B4-BE49-F238E27FC236}">
                  <a16:creationId xmlns:a16="http://schemas.microsoft.com/office/drawing/2014/main" id="{94597245-8EFF-BC4F-A763-5CB0D8669CB1}"/>
                </a:ext>
              </a:extLst>
            </p:cNvPr>
            <p:cNvCxnSpPr/>
            <p:nvPr/>
          </p:nvCxnSpPr>
          <p:spPr>
            <a:xfrm>
              <a:off x="3050904" y="2118360"/>
              <a:ext cx="0" cy="137160"/>
            </a:xfrm>
            <a:prstGeom prst="line">
              <a:avLst/>
            </a:prstGeom>
            <a:noFill/>
            <a:ln w="9525" cap="flat" cmpd="sng" algn="ctr">
              <a:solidFill>
                <a:srgbClr val="000000"/>
              </a:solidFill>
              <a:prstDash val="solid"/>
            </a:ln>
            <a:effectLst/>
          </p:spPr>
        </p:cxnSp>
        <p:cxnSp>
          <p:nvCxnSpPr>
            <p:cNvPr id="264" name="Straight Connector 194">
              <a:extLst>
                <a:ext uri="{FF2B5EF4-FFF2-40B4-BE49-F238E27FC236}">
                  <a16:creationId xmlns:a16="http://schemas.microsoft.com/office/drawing/2014/main" id="{B64EDB37-860E-B947-AF0D-9D6B267B0565}"/>
                </a:ext>
              </a:extLst>
            </p:cNvPr>
            <p:cNvCxnSpPr/>
            <p:nvPr/>
          </p:nvCxnSpPr>
          <p:spPr>
            <a:xfrm flipH="1">
              <a:off x="3022860" y="2118360"/>
              <a:ext cx="53340" cy="0"/>
            </a:xfrm>
            <a:prstGeom prst="line">
              <a:avLst/>
            </a:prstGeom>
            <a:noFill/>
            <a:ln w="9525" cap="flat" cmpd="sng" algn="ctr">
              <a:solidFill>
                <a:srgbClr val="000000"/>
              </a:solidFill>
              <a:prstDash val="solid"/>
            </a:ln>
            <a:effectLst/>
          </p:spPr>
        </p:cxnSp>
        <p:cxnSp>
          <p:nvCxnSpPr>
            <p:cNvPr id="265" name="Straight Connector 195">
              <a:extLst>
                <a:ext uri="{FF2B5EF4-FFF2-40B4-BE49-F238E27FC236}">
                  <a16:creationId xmlns:a16="http://schemas.microsoft.com/office/drawing/2014/main" id="{395CA0B7-114F-6243-9238-67B9CC74F86A}"/>
                </a:ext>
              </a:extLst>
            </p:cNvPr>
            <p:cNvCxnSpPr/>
            <p:nvPr/>
          </p:nvCxnSpPr>
          <p:spPr>
            <a:xfrm flipH="1">
              <a:off x="3024245" y="2255520"/>
              <a:ext cx="53340" cy="0"/>
            </a:xfrm>
            <a:prstGeom prst="line">
              <a:avLst/>
            </a:prstGeom>
            <a:noFill/>
            <a:ln w="9525" cap="flat" cmpd="sng" algn="ctr">
              <a:solidFill>
                <a:srgbClr val="000000"/>
              </a:solidFill>
              <a:prstDash val="solid"/>
            </a:ln>
            <a:effectLst/>
          </p:spPr>
        </p:cxnSp>
      </p:grpSp>
      <p:grpSp>
        <p:nvGrpSpPr>
          <p:cNvPr id="266" name="Group 650">
            <a:extLst>
              <a:ext uri="{FF2B5EF4-FFF2-40B4-BE49-F238E27FC236}">
                <a16:creationId xmlns:a16="http://schemas.microsoft.com/office/drawing/2014/main" id="{AD7AC67D-F937-6248-9ADA-151C2CD6EFA1}"/>
              </a:ext>
            </a:extLst>
          </p:cNvPr>
          <p:cNvGrpSpPr/>
          <p:nvPr/>
        </p:nvGrpSpPr>
        <p:grpSpPr>
          <a:xfrm>
            <a:off x="9497740" y="3392075"/>
            <a:ext cx="46298" cy="210630"/>
            <a:chOff x="3002280" y="2118360"/>
            <a:chExt cx="53340" cy="137160"/>
          </a:xfrm>
        </p:grpSpPr>
        <p:cxnSp>
          <p:nvCxnSpPr>
            <p:cNvPr id="267" name="Straight Connector 190">
              <a:extLst>
                <a:ext uri="{FF2B5EF4-FFF2-40B4-BE49-F238E27FC236}">
                  <a16:creationId xmlns:a16="http://schemas.microsoft.com/office/drawing/2014/main" id="{BB9190A6-6D30-7945-AEA8-CB4E774D567E}"/>
                </a:ext>
              </a:extLst>
            </p:cNvPr>
            <p:cNvCxnSpPr/>
            <p:nvPr/>
          </p:nvCxnSpPr>
          <p:spPr>
            <a:xfrm>
              <a:off x="3028950" y="2118360"/>
              <a:ext cx="0" cy="137160"/>
            </a:xfrm>
            <a:prstGeom prst="line">
              <a:avLst/>
            </a:prstGeom>
            <a:noFill/>
            <a:ln w="9525" cap="flat" cmpd="sng" algn="ctr">
              <a:solidFill>
                <a:srgbClr val="000000"/>
              </a:solidFill>
              <a:prstDash val="solid"/>
            </a:ln>
            <a:effectLst/>
          </p:spPr>
        </p:cxnSp>
        <p:cxnSp>
          <p:nvCxnSpPr>
            <p:cNvPr id="268" name="Straight Connector 191">
              <a:extLst>
                <a:ext uri="{FF2B5EF4-FFF2-40B4-BE49-F238E27FC236}">
                  <a16:creationId xmlns:a16="http://schemas.microsoft.com/office/drawing/2014/main" id="{802D9D94-D76C-9B4F-AB15-D07E4DA6DD98}"/>
                </a:ext>
              </a:extLst>
            </p:cNvPr>
            <p:cNvCxnSpPr/>
            <p:nvPr/>
          </p:nvCxnSpPr>
          <p:spPr>
            <a:xfrm flipH="1">
              <a:off x="3002280" y="2118360"/>
              <a:ext cx="53340" cy="0"/>
            </a:xfrm>
            <a:prstGeom prst="line">
              <a:avLst/>
            </a:prstGeom>
            <a:noFill/>
            <a:ln w="9525" cap="flat" cmpd="sng" algn="ctr">
              <a:solidFill>
                <a:srgbClr val="000000"/>
              </a:solidFill>
              <a:prstDash val="solid"/>
            </a:ln>
            <a:effectLst/>
          </p:spPr>
        </p:cxnSp>
        <p:cxnSp>
          <p:nvCxnSpPr>
            <p:cNvPr id="269" name="Straight Connector 192">
              <a:extLst>
                <a:ext uri="{FF2B5EF4-FFF2-40B4-BE49-F238E27FC236}">
                  <a16:creationId xmlns:a16="http://schemas.microsoft.com/office/drawing/2014/main" id="{14DAA4F7-B431-7F41-9C30-DF8322FD5CB3}"/>
                </a:ext>
              </a:extLst>
            </p:cNvPr>
            <p:cNvCxnSpPr/>
            <p:nvPr/>
          </p:nvCxnSpPr>
          <p:spPr>
            <a:xfrm flipH="1">
              <a:off x="3002280" y="2255520"/>
              <a:ext cx="53340" cy="0"/>
            </a:xfrm>
            <a:prstGeom prst="line">
              <a:avLst/>
            </a:prstGeom>
            <a:noFill/>
            <a:ln w="9525" cap="flat" cmpd="sng" algn="ctr">
              <a:solidFill>
                <a:srgbClr val="000000"/>
              </a:solidFill>
              <a:prstDash val="solid"/>
            </a:ln>
            <a:effectLst/>
          </p:spPr>
        </p:cxnSp>
      </p:grpSp>
      <p:grpSp>
        <p:nvGrpSpPr>
          <p:cNvPr id="270" name="Group 654">
            <a:extLst>
              <a:ext uri="{FF2B5EF4-FFF2-40B4-BE49-F238E27FC236}">
                <a16:creationId xmlns:a16="http://schemas.microsoft.com/office/drawing/2014/main" id="{C3F915A8-83DF-4E4A-BB7E-5505FBDA743D}"/>
              </a:ext>
            </a:extLst>
          </p:cNvPr>
          <p:cNvGrpSpPr/>
          <p:nvPr/>
        </p:nvGrpSpPr>
        <p:grpSpPr>
          <a:xfrm>
            <a:off x="9355539" y="3388150"/>
            <a:ext cx="46298" cy="210630"/>
            <a:chOff x="3002280" y="2118360"/>
            <a:chExt cx="53340" cy="137160"/>
          </a:xfrm>
        </p:grpSpPr>
        <p:cxnSp>
          <p:nvCxnSpPr>
            <p:cNvPr id="271" name="Straight Connector 187">
              <a:extLst>
                <a:ext uri="{FF2B5EF4-FFF2-40B4-BE49-F238E27FC236}">
                  <a16:creationId xmlns:a16="http://schemas.microsoft.com/office/drawing/2014/main" id="{9FC40D55-9AD4-BE42-AB60-E70D1B537239}"/>
                </a:ext>
              </a:extLst>
            </p:cNvPr>
            <p:cNvCxnSpPr/>
            <p:nvPr/>
          </p:nvCxnSpPr>
          <p:spPr>
            <a:xfrm>
              <a:off x="3028950" y="2118360"/>
              <a:ext cx="0" cy="137160"/>
            </a:xfrm>
            <a:prstGeom prst="line">
              <a:avLst/>
            </a:prstGeom>
            <a:noFill/>
            <a:ln w="9525" cap="flat" cmpd="sng" algn="ctr">
              <a:solidFill>
                <a:srgbClr val="000000"/>
              </a:solidFill>
              <a:prstDash val="solid"/>
            </a:ln>
            <a:effectLst/>
          </p:spPr>
        </p:cxnSp>
        <p:cxnSp>
          <p:nvCxnSpPr>
            <p:cNvPr id="272" name="Straight Connector 188">
              <a:extLst>
                <a:ext uri="{FF2B5EF4-FFF2-40B4-BE49-F238E27FC236}">
                  <a16:creationId xmlns:a16="http://schemas.microsoft.com/office/drawing/2014/main" id="{20F0C188-9561-E940-AEC0-59270CEE1260}"/>
                </a:ext>
              </a:extLst>
            </p:cNvPr>
            <p:cNvCxnSpPr/>
            <p:nvPr/>
          </p:nvCxnSpPr>
          <p:spPr>
            <a:xfrm flipH="1">
              <a:off x="3002280" y="2118360"/>
              <a:ext cx="53340" cy="0"/>
            </a:xfrm>
            <a:prstGeom prst="line">
              <a:avLst/>
            </a:prstGeom>
            <a:noFill/>
            <a:ln w="9525" cap="flat" cmpd="sng" algn="ctr">
              <a:solidFill>
                <a:srgbClr val="000000"/>
              </a:solidFill>
              <a:prstDash val="solid"/>
            </a:ln>
            <a:effectLst/>
          </p:spPr>
        </p:cxnSp>
        <p:cxnSp>
          <p:nvCxnSpPr>
            <p:cNvPr id="273" name="Straight Connector 189">
              <a:extLst>
                <a:ext uri="{FF2B5EF4-FFF2-40B4-BE49-F238E27FC236}">
                  <a16:creationId xmlns:a16="http://schemas.microsoft.com/office/drawing/2014/main" id="{3D5BA629-9802-154A-9823-526907696E02}"/>
                </a:ext>
              </a:extLst>
            </p:cNvPr>
            <p:cNvCxnSpPr/>
            <p:nvPr/>
          </p:nvCxnSpPr>
          <p:spPr>
            <a:xfrm flipH="1">
              <a:off x="3002280" y="2255520"/>
              <a:ext cx="53340" cy="0"/>
            </a:xfrm>
            <a:prstGeom prst="line">
              <a:avLst/>
            </a:prstGeom>
            <a:noFill/>
            <a:ln w="9525" cap="flat" cmpd="sng" algn="ctr">
              <a:solidFill>
                <a:srgbClr val="000000"/>
              </a:solidFill>
              <a:prstDash val="solid"/>
            </a:ln>
            <a:effectLst/>
          </p:spPr>
        </p:cxnSp>
      </p:grpSp>
      <p:grpSp>
        <p:nvGrpSpPr>
          <p:cNvPr id="274" name="Group 658">
            <a:extLst>
              <a:ext uri="{FF2B5EF4-FFF2-40B4-BE49-F238E27FC236}">
                <a16:creationId xmlns:a16="http://schemas.microsoft.com/office/drawing/2014/main" id="{1FDDE933-B9C6-194B-A05C-7723F975074E}"/>
              </a:ext>
            </a:extLst>
          </p:cNvPr>
          <p:cNvGrpSpPr/>
          <p:nvPr/>
        </p:nvGrpSpPr>
        <p:grpSpPr>
          <a:xfrm>
            <a:off x="9176961" y="3298861"/>
            <a:ext cx="46298" cy="264596"/>
            <a:chOff x="3002280" y="2118360"/>
            <a:chExt cx="53340" cy="137160"/>
          </a:xfrm>
        </p:grpSpPr>
        <p:cxnSp>
          <p:nvCxnSpPr>
            <p:cNvPr id="275" name="Straight Connector 184">
              <a:extLst>
                <a:ext uri="{FF2B5EF4-FFF2-40B4-BE49-F238E27FC236}">
                  <a16:creationId xmlns:a16="http://schemas.microsoft.com/office/drawing/2014/main" id="{53B4409A-7723-FD48-A7C7-FAC3576D780B}"/>
                </a:ext>
              </a:extLst>
            </p:cNvPr>
            <p:cNvCxnSpPr/>
            <p:nvPr/>
          </p:nvCxnSpPr>
          <p:spPr>
            <a:xfrm>
              <a:off x="3028950" y="2118360"/>
              <a:ext cx="0" cy="137160"/>
            </a:xfrm>
            <a:prstGeom prst="line">
              <a:avLst/>
            </a:prstGeom>
            <a:noFill/>
            <a:ln w="9525" cap="flat" cmpd="sng" algn="ctr">
              <a:solidFill>
                <a:srgbClr val="000000"/>
              </a:solidFill>
              <a:prstDash val="solid"/>
            </a:ln>
            <a:effectLst/>
          </p:spPr>
        </p:cxnSp>
        <p:cxnSp>
          <p:nvCxnSpPr>
            <p:cNvPr id="276" name="Straight Connector 185">
              <a:extLst>
                <a:ext uri="{FF2B5EF4-FFF2-40B4-BE49-F238E27FC236}">
                  <a16:creationId xmlns:a16="http://schemas.microsoft.com/office/drawing/2014/main" id="{8CE59143-5BAE-924C-A692-40D88E724280}"/>
                </a:ext>
              </a:extLst>
            </p:cNvPr>
            <p:cNvCxnSpPr/>
            <p:nvPr/>
          </p:nvCxnSpPr>
          <p:spPr>
            <a:xfrm flipH="1">
              <a:off x="3002280" y="2118360"/>
              <a:ext cx="53340" cy="0"/>
            </a:xfrm>
            <a:prstGeom prst="line">
              <a:avLst/>
            </a:prstGeom>
            <a:noFill/>
            <a:ln w="9525" cap="flat" cmpd="sng" algn="ctr">
              <a:solidFill>
                <a:srgbClr val="000000"/>
              </a:solidFill>
              <a:prstDash val="solid"/>
            </a:ln>
            <a:effectLst/>
          </p:spPr>
        </p:cxnSp>
        <p:cxnSp>
          <p:nvCxnSpPr>
            <p:cNvPr id="277" name="Straight Connector 186">
              <a:extLst>
                <a:ext uri="{FF2B5EF4-FFF2-40B4-BE49-F238E27FC236}">
                  <a16:creationId xmlns:a16="http://schemas.microsoft.com/office/drawing/2014/main" id="{40579974-D806-BB4D-A72A-EF8E1600ACFF}"/>
                </a:ext>
              </a:extLst>
            </p:cNvPr>
            <p:cNvCxnSpPr/>
            <p:nvPr/>
          </p:nvCxnSpPr>
          <p:spPr>
            <a:xfrm flipH="1">
              <a:off x="3002280" y="2255520"/>
              <a:ext cx="53340" cy="0"/>
            </a:xfrm>
            <a:prstGeom prst="line">
              <a:avLst/>
            </a:prstGeom>
            <a:noFill/>
            <a:ln w="9525" cap="flat" cmpd="sng" algn="ctr">
              <a:solidFill>
                <a:srgbClr val="000000"/>
              </a:solidFill>
              <a:prstDash val="solid"/>
            </a:ln>
            <a:effectLst/>
          </p:spPr>
        </p:cxnSp>
      </p:grpSp>
      <p:grpSp>
        <p:nvGrpSpPr>
          <p:cNvPr id="278" name="Group 662">
            <a:extLst>
              <a:ext uri="{FF2B5EF4-FFF2-40B4-BE49-F238E27FC236}">
                <a16:creationId xmlns:a16="http://schemas.microsoft.com/office/drawing/2014/main" id="{5BA4A667-4956-A74D-AEA4-41EB26EB7A3D}"/>
              </a:ext>
            </a:extLst>
          </p:cNvPr>
          <p:cNvGrpSpPr/>
          <p:nvPr/>
        </p:nvGrpSpPr>
        <p:grpSpPr>
          <a:xfrm>
            <a:off x="9029799" y="3312598"/>
            <a:ext cx="46298" cy="216518"/>
            <a:chOff x="3002280" y="2118360"/>
            <a:chExt cx="53340" cy="137160"/>
          </a:xfrm>
        </p:grpSpPr>
        <p:cxnSp>
          <p:nvCxnSpPr>
            <p:cNvPr id="279" name="Straight Connector 181">
              <a:extLst>
                <a:ext uri="{FF2B5EF4-FFF2-40B4-BE49-F238E27FC236}">
                  <a16:creationId xmlns:a16="http://schemas.microsoft.com/office/drawing/2014/main" id="{12B5A653-5B3D-3941-BCA3-FF7A585BC91D}"/>
                </a:ext>
              </a:extLst>
            </p:cNvPr>
            <p:cNvCxnSpPr/>
            <p:nvPr/>
          </p:nvCxnSpPr>
          <p:spPr>
            <a:xfrm>
              <a:off x="3028950" y="2118360"/>
              <a:ext cx="0" cy="137160"/>
            </a:xfrm>
            <a:prstGeom prst="line">
              <a:avLst/>
            </a:prstGeom>
            <a:noFill/>
            <a:ln w="9525" cap="flat" cmpd="sng" algn="ctr">
              <a:solidFill>
                <a:srgbClr val="000000"/>
              </a:solidFill>
              <a:prstDash val="solid"/>
            </a:ln>
            <a:effectLst/>
          </p:spPr>
        </p:cxnSp>
        <p:cxnSp>
          <p:nvCxnSpPr>
            <p:cNvPr id="280" name="Straight Connector 182">
              <a:extLst>
                <a:ext uri="{FF2B5EF4-FFF2-40B4-BE49-F238E27FC236}">
                  <a16:creationId xmlns:a16="http://schemas.microsoft.com/office/drawing/2014/main" id="{37CCCAD4-7C18-B840-BF2F-DA47DA83B477}"/>
                </a:ext>
              </a:extLst>
            </p:cNvPr>
            <p:cNvCxnSpPr/>
            <p:nvPr/>
          </p:nvCxnSpPr>
          <p:spPr>
            <a:xfrm flipH="1">
              <a:off x="3002280" y="2118360"/>
              <a:ext cx="53340" cy="0"/>
            </a:xfrm>
            <a:prstGeom prst="line">
              <a:avLst/>
            </a:prstGeom>
            <a:noFill/>
            <a:ln w="9525" cap="flat" cmpd="sng" algn="ctr">
              <a:solidFill>
                <a:srgbClr val="000000"/>
              </a:solidFill>
              <a:prstDash val="solid"/>
            </a:ln>
            <a:effectLst/>
          </p:spPr>
        </p:cxnSp>
        <p:cxnSp>
          <p:nvCxnSpPr>
            <p:cNvPr id="281" name="Straight Connector 183">
              <a:extLst>
                <a:ext uri="{FF2B5EF4-FFF2-40B4-BE49-F238E27FC236}">
                  <a16:creationId xmlns:a16="http://schemas.microsoft.com/office/drawing/2014/main" id="{56805D77-F4C8-7A45-BE67-E843F6B8003E}"/>
                </a:ext>
              </a:extLst>
            </p:cNvPr>
            <p:cNvCxnSpPr/>
            <p:nvPr/>
          </p:nvCxnSpPr>
          <p:spPr>
            <a:xfrm flipH="1">
              <a:off x="3002280" y="2255520"/>
              <a:ext cx="53340" cy="0"/>
            </a:xfrm>
            <a:prstGeom prst="line">
              <a:avLst/>
            </a:prstGeom>
            <a:noFill/>
            <a:ln w="9525" cap="flat" cmpd="sng" algn="ctr">
              <a:solidFill>
                <a:srgbClr val="000000"/>
              </a:solidFill>
              <a:prstDash val="solid"/>
            </a:ln>
            <a:effectLst/>
          </p:spPr>
        </p:cxnSp>
      </p:grpSp>
      <p:grpSp>
        <p:nvGrpSpPr>
          <p:cNvPr id="282" name="Group 666">
            <a:extLst>
              <a:ext uri="{FF2B5EF4-FFF2-40B4-BE49-F238E27FC236}">
                <a16:creationId xmlns:a16="http://schemas.microsoft.com/office/drawing/2014/main" id="{2D2374FF-1F47-0249-B1E2-C95C8F0688F5}"/>
              </a:ext>
            </a:extLst>
          </p:cNvPr>
          <p:cNvGrpSpPr/>
          <p:nvPr/>
        </p:nvGrpSpPr>
        <p:grpSpPr>
          <a:xfrm>
            <a:off x="8869409" y="3446042"/>
            <a:ext cx="46298" cy="178251"/>
            <a:chOff x="3002280" y="2118360"/>
            <a:chExt cx="53340" cy="137160"/>
          </a:xfrm>
        </p:grpSpPr>
        <p:cxnSp>
          <p:nvCxnSpPr>
            <p:cNvPr id="283" name="Straight Connector 178">
              <a:extLst>
                <a:ext uri="{FF2B5EF4-FFF2-40B4-BE49-F238E27FC236}">
                  <a16:creationId xmlns:a16="http://schemas.microsoft.com/office/drawing/2014/main" id="{913E979D-3B52-1142-BB05-5C853EA804B8}"/>
                </a:ext>
              </a:extLst>
            </p:cNvPr>
            <p:cNvCxnSpPr/>
            <p:nvPr/>
          </p:nvCxnSpPr>
          <p:spPr>
            <a:xfrm>
              <a:off x="3028950" y="2118360"/>
              <a:ext cx="0" cy="137160"/>
            </a:xfrm>
            <a:prstGeom prst="line">
              <a:avLst/>
            </a:prstGeom>
            <a:noFill/>
            <a:ln w="9525" cap="flat" cmpd="sng" algn="ctr">
              <a:solidFill>
                <a:srgbClr val="000000"/>
              </a:solidFill>
              <a:prstDash val="solid"/>
            </a:ln>
            <a:effectLst/>
          </p:spPr>
        </p:cxnSp>
        <p:cxnSp>
          <p:nvCxnSpPr>
            <p:cNvPr id="284" name="Straight Connector 179">
              <a:extLst>
                <a:ext uri="{FF2B5EF4-FFF2-40B4-BE49-F238E27FC236}">
                  <a16:creationId xmlns:a16="http://schemas.microsoft.com/office/drawing/2014/main" id="{04177122-397F-3847-9859-1489E194AF22}"/>
                </a:ext>
              </a:extLst>
            </p:cNvPr>
            <p:cNvCxnSpPr/>
            <p:nvPr/>
          </p:nvCxnSpPr>
          <p:spPr>
            <a:xfrm flipH="1">
              <a:off x="3002280" y="2118360"/>
              <a:ext cx="53340" cy="0"/>
            </a:xfrm>
            <a:prstGeom prst="line">
              <a:avLst/>
            </a:prstGeom>
            <a:noFill/>
            <a:ln w="9525" cap="flat" cmpd="sng" algn="ctr">
              <a:solidFill>
                <a:srgbClr val="000000"/>
              </a:solidFill>
              <a:prstDash val="solid"/>
            </a:ln>
            <a:effectLst/>
          </p:spPr>
        </p:cxnSp>
        <p:cxnSp>
          <p:nvCxnSpPr>
            <p:cNvPr id="285" name="Straight Connector 180">
              <a:extLst>
                <a:ext uri="{FF2B5EF4-FFF2-40B4-BE49-F238E27FC236}">
                  <a16:creationId xmlns:a16="http://schemas.microsoft.com/office/drawing/2014/main" id="{E2D13547-2628-7C40-AD0C-D645925C450A}"/>
                </a:ext>
              </a:extLst>
            </p:cNvPr>
            <p:cNvCxnSpPr/>
            <p:nvPr/>
          </p:nvCxnSpPr>
          <p:spPr>
            <a:xfrm flipH="1">
              <a:off x="3002280" y="2255520"/>
              <a:ext cx="53340" cy="0"/>
            </a:xfrm>
            <a:prstGeom prst="line">
              <a:avLst/>
            </a:prstGeom>
            <a:noFill/>
            <a:ln w="9525" cap="flat" cmpd="sng" algn="ctr">
              <a:solidFill>
                <a:srgbClr val="000000"/>
              </a:solidFill>
              <a:prstDash val="solid"/>
            </a:ln>
            <a:effectLst/>
          </p:spPr>
        </p:cxnSp>
      </p:grpSp>
      <p:grpSp>
        <p:nvGrpSpPr>
          <p:cNvPr id="286" name="Group 670">
            <a:extLst>
              <a:ext uri="{FF2B5EF4-FFF2-40B4-BE49-F238E27FC236}">
                <a16:creationId xmlns:a16="http://schemas.microsoft.com/office/drawing/2014/main" id="{1A5AAA25-8C97-F643-B5C0-2CA91F8D1708}"/>
              </a:ext>
            </a:extLst>
          </p:cNvPr>
          <p:cNvGrpSpPr/>
          <p:nvPr/>
        </p:nvGrpSpPr>
        <p:grpSpPr>
          <a:xfrm>
            <a:off x="8709020" y="3317503"/>
            <a:ext cx="46298" cy="214556"/>
            <a:chOff x="3002280" y="2118360"/>
            <a:chExt cx="53340" cy="137160"/>
          </a:xfrm>
        </p:grpSpPr>
        <p:cxnSp>
          <p:nvCxnSpPr>
            <p:cNvPr id="287" name="Straight Connector 175">
              <a:extLst>
                <a:ext uri="{FF2B5EF4-FFF2-40B4-BE49-F238E27FC236}">
                  <a16:creationId xmlns:a16="http://schemas.microsoft.com/office/drawing/2014/main" id="{4B61DEE3-29AD-8043-8834-7895DC2145DF}"/>
                </a:ext>
              </a:extLst>
            </p:cNvPr>
            <p:cNvCxnSpPr/>
            <p:nvPr/>
          </p:nvCxnSpPr>
          <p:spPr>
            <a:xfrm>
              <a:off x="3028950" y="2118360"/>
              <a:ext cx="0" cy="137160"/>
            </a:xfrm>
            <a:prstGeom prst="line">
              <a:avLst/>
            </a:prstGeom>
            <a:noFill/>
            <a:ln w="9525" cap="flat" cmpd="sng" algn="ctr">
              <a:solidFill>
                <a:srgbClr val="000000"/>
              </a:solidFill>
              <a:prstDash val="solid"/>
            </a:ln>
            <a:effectLst/>
          </p:spPr>
        </p:cxnSp>
        <p:cxnSp>
          <p:nvCxnSpPr>
            <p:cNvPr id="288" name="Straight Connector 176">
              <a:extLst>
                <a:ext uri="{FF2B5EF4-FFF2-40B4-BE49-F238E27FC236}">
                  <a16:creationId xmlns:a16="http://schemas.microsoft.com/office/drawing/2014/main" id="{7FEC28F0-2F9B-D341-AFFB-D0512A8F7B34}"/>
                </a:ext>
              </a:extLst>
            </p:cNvPr>
            <p:cNvCxnSpPr/>
            <p:nvPr/>
          </p:nvCxnSpPr>
          <p:spPr>
            <a:xfrm flipH="1">
              <a:off x="3002280" y="2118360"/>
              <a:ext cx="53340" cy="0"/>
            </a:xfrm>
            <a:prstGeom prst="line">
              <a:avLst/>
            </a:prstGeom>
            <a:noFill/>
            <a:ln w="9525" cap="flat" cmpd="sng" algn="ctr">
              <a:solidFill>
                <a:srgbClr val="000000"/>
              </a:solidFill>
              <a:prstDash val="solid"/>
            </a:ln>
            <a:effectLst/>
          </p:spPr>
        </p:cxnSp>
        <p:cxnSp>
          <p:nvCxnSpPr>
            <p:cNvPr id="289" name="Straight Connector 177">
              <a:extLst>
                <a:ext uri="{FF2B5EF4-FFF2-40B4-BE49-F238E27FC236}">
                  <a16:creationId xmlns:a16="http://schemas.microsoft.com/office/drawing/2014/main" id="{0EB15A23-FC97-6547-A7B6-3681E207590E}"/>
                </a:ext>
              </a:extLst>
            </p:cNvPr>
            <p:cNvCxnSpPr/>
            <p:nvPr/>
          </p:nvCxnSpPr>
          <p:spPr>
            <a:xfrm flipH="1">
              <a:off x="3002280" y="2255520"/>
              <a:ext cx="53340" cy="0"/>
            </a:xfrm>
            <a:prstGeom prst="line">
              <a:avLst/>
            </a:prstGeom>
            <a:noFill/>
            <a:ln w="9525" cap="flat" cmpd="sng" algn="ctr">
              <a:solidFill>
                <a:srgbClr val="000000"/>
              </a:solidFill>
              <a:prstDash val="solid"/>
            </a:ln>
            <a:effectLst/>
          </p:spPr>
        </p:cxnSp>
      </p:grpSp>
      <p:grpSp>
        <p:nvGrpSpPr>
          <p:cNvPr id="290" name="Group 674">
            <a:extLst>
              <a:ext uri="{FF2B5EF4-FFF2-40B4-BE49-F238E27FC236}">
                <a16:creationId xmlns:a16="http://schemas.microsoft.com/office/drawing/2014/main" id="{5A3505C2-E0C4-6F40-91AE-CC5E6D7E9684}"/>
              </a:ext>
            </a:extLst>
          </p:cNvPr>
          <p:cNvGrpSpPr/>
          <p:nvPr/>
        </p:nvGrpSpPr>
        <p:grpSpPr>
          <a:xfrm>
            <a:off x="8546976" y="3282180"/>
            <a:ext cx="46298" cy="214556"/>
            <a:chOff x="3002280" y="2118360"/>
            <a:chExt cx="53340" cy="137160"/>
          </a:xfrm>
        </p:grpSpPr>
        <p:cxnSp>
          <p:nvCxnSpPr>
            <p:cNvPr id="291" name="Straight Connector 172">
              <a:extLst>
                <a:ext uri="{FF2B5EF4-FFF2-40B4-BE49-F238E27FC236}">
                  <a16:creationId xmlns:a16="http://schemas.microsoft.com/office/drawing/2014/main" id="{76D3A537-7F1E-4740-A42C-B5D2623C8760}"/>
                </a:ext>
              </a:extLst>
            </p:cNvPr>
            <p:cNvCxnSpPr/>
            <p:nvPr/>
          </p:nvCxnSpPr>
          <p:spPr>
            <a:xfrm>
              <a:off x="3028950" y="2118360"/>
              <a:ext cx="0" cy="137160"/>
            </a:xfrm>
            <a:prstGeom prst="line">
              <a:avLst/>
            </a:prstGeom>
            <a:noFill/>
            <a:ln w="9525" cap="flat" cmpd="sng" algn="ctr">
              <a:solidFill>
                <a:srgbClr val="000000"/>
              </a:solidFill>
              <a:prstDash val="solid"/>
            </a:ln>
            <a:effectLst/>
          </p:spPr>
        </p:cxnSp>
        <p:cxnSp>
          <p:nvCxnSpPr>
            <p:cNvPr id="292" name="Straight Connector 173">
              <a:extLst>
                <a:ext uri="{FF2B5EF4-FFF2-40B4-BE49-F238E27FC236}">
                  <a16:creationId xmlns:a16="http://schemas.microsoft.com/office/drawing/2014/main" id="{78A0B605-806A-4843-A51E-DF1C36866DC9}"/>
                </a:ext>
              </a:extLst>
            </p:cNvPr>
            <p:cNvCxnSpPr/>
            <p:nvPr/>
          </p:nvCxnSpPr>
          <p:spPr>
            <a:xfrm flipH="1">
              <a:off x="3002280" y="2118360"/>
              <a:ext cx="53340" cy="0"/>
            </a:xfrm>
            <a:prstGeom prst="line">
              <a:avLst/>
            </a:prstGeom>
            <a:noFill/>
            <a:ln w="9525" cap="flat" cmpd="sng" algn="ctr">
              <a:solidFill>
                <a:srgbClr val="000000"/>
              </a:solidFill>
              <a:prstDash val="solid"/>
            </a:ln>
            <a:effectLst/>
          </p:spPr>
        </p:cxnSp>
        <p:cxnSp>
          <p:nvCxnSpPr>
            <p:cNvPr id="293" name="Straight Connector 174">
              <a:extLst>
                <a:ext uri="{FF2B5EF4-FFF2-40B4-BE49-F238E27FC236}">
                  <a16:creationId xmlns:a16="http://schemas.microsoft.com/office/drawing/2014/main" id="{A4E90F4F-5600-104E-B172-BE9D1724E886}"/>
                </a:ext>
              </a:extLst>
            </p:cNvPr>
            <p:cNvCxnSpPr/>
            <p:nvPr/>
          </p:nvCxnSpPr>
          <p:spPr>
            <a:xfrm flipH="1">
              <a:off x="3002280" y="2255520"/>
              <a:ext cx="53340" cy="0"/>
            </a:xfrm>
            <a:prstGeom prst="line">
              <a:avLst/>
            </a:prstGeom>
            <a:noFill/>
            <a:ln w="9525" cap="flat" cmpd="sng" algn="ctr">
              <a:solidFill>
                <a:srgbClr val="000000"/>
              </a:solidFill>
              <a:prstDash val="solid"/>
            </a:ln>
            <a:effectLst/>
          </p:spPr>
        </p:cxnSp>
      </p:grpSp>
      <p:grpSp>
        <p:nvGrpSpPr>
          <p:cNvPr id="294" name="Group 678">
            <a:extLst>
              <a:ext uri="{FF2B5EF4-FFF2-40B4-BE49-F238E27FC236}">
                <a16:creationId xmlns:a16="http://schemas.microsoft.com/office/drawing/2014/main" id="{9AEB57EE-0A76-414F-A818-CF46F7027073}"/>
              </a:ext>
            </a:extLst>
          </p:cNvPr>
          <p:cNvGrpSpPr/>
          <p:nvPr/>
        </p:nvGrpSpPr>
        <p:grpSpPr>
          <a:xfrm>
            <a:off x="8372101" y="3324373"/>
            <a:ext cx="46298" cy="205724"/>
            <a:chOff x="3002280" y="2118360"/>
            <a:chExt cx="53340" cy="137160"/>
          </a:xfrm>
        </p:grpSpPr>
        <p:cxnSp>
          <p:nvCxnSpPr>
            <p:cNvPr id="295" name="Straight Connector 169">
              <a:extLst>
                <a:ext uri="{FF2B5EF4-FFF2-40B4-BE49-F238E27FC236}">
                  <a16:creationId xmlns:a16="http://schemas.microsoft.com/office/drawing/2014/main" id="{E3958B3C-0B78-3E42-A213-8D95458AA632}"/>
                </a:ext>
              </a:extLst>
            </p:cNvPr>
            <p:cNvCxnSpPr/>
            <p:nvPr/>
          </p:nvCxnSpPr>
          <p:spPr>
            <a:xfrm>
              <a:off x="3028950" y="2118360"/>
              <a:ext cx="0" cy="137160"/>
            </a:xfrm>
            <a:prstGeom prst="line">
              <a:avLst/>
            </a:prstGeom>
            <a:noFill/>
            <a:ln w="9525" cap="flat" cmpd="sng" algn="ctr">
              <a:solidFill>
                <a:srgbClr val="000000"/>
              </a:solidFill>
              <a:prstDash val="solid"/>
            </a:ln>
            <a:effectLst/>
          </p:spPr>
        </p:cxnSp>
        <p:cxnSp>
          <p:nvCxnSpPr>
            <p:cNvPr id="296" name="Straight Connector 170">
              <a:extLst>
                <a:ext uri="{FF2B5EF4-FFF2-40B4-BE49-F238E27FC236}">
                  <a16:creationId xmlns:a16="http://schemas.microsoft.com/office/drawing/2014/main" id="{B0E77755-CF0C-6844-B4C4-3F7F95042AA9}"/>
                </a:ext>
              </a:extLst>
            </p:cNvPr>
            <p:cNvCxnSpPr/>
            <p:nvPr/>
          </p:nvCxnSpPr>
          <p:spPr>
            <a:xfrm flipH="1">
              <a:off x="3002280" y="2118360"/>
              <a:ext cx="53340" cy="0"/>
            </a:xfrm>
            <a:prstGeom prst="line">
              <a:avLst/>
            </a:prstGeom>
            <a:noFill/>
            <a:ln w="9525" cap="flat" cmpd="sng" algn="ctr">
              <a:solidFill>
                <a:srgbClr val="000000"/>
              </a:solidFill>
              <a:prstDash val="solid"/>
            </a:ln>
            <a:effectLst/>
          </p:spPr>
        </p:cxnSp>
        <p:cxnSp>
          <p:nvCxnSpPr>
            <p:cNvPr id="297" name="Straight Connector 171">
              <a:extLst>
                <a:ext uri="{FF2B5EF4-FFF2-40B4-BE49-F238E27FC236}">
                  <a16:creationId xmlns:a16="http://schemas.microsoft.com/office/drawing/2014/main" id="{C2AEEFA7-E7AF-4A49-AAF4-024614F0D662}"/>
                </a:ext>
              </a:extLst>
            </p:cNvPr>
            <p:cNvCxnSpPr/>
            <p:nvPr/>
          </p:nvCxnSpPr>
          <p:spPr>
            <a:xfrm flipH="1">
              <a:off x="3002280" y="2255520"/>
              <a:ext cx="53340" cy="0"/>
            </a:xfrm>
            <a:prstGeom prst="line">
              <a:avLst/>
            </a:prstGeom>
            <a:noFill/>
            <a:ln w="9525" cap="flat" cmpd="sng" algn="ctr">
              <a:solidFill>
                <a:srgbClr val="000000"/>
              </a:solidFill>
              <a:prstDash val="solid"/>
            </a:ln>
            <a:effectLst/>
          </p:spPr>
        </p:cxnSp>
      </p:grpSp>
      <p:grpSp>
        <p:nvGrpSpPr>
          <p:cNvPr id="298" name="Group 682">
            <a:extLst>
              <a:ext uri="{FF2B5EF4-FFF2-40B4-BE49-F238E27FC236}">
                <a16:creationId xmlns:a16="http://schemas.microsoft.com/office/drawing/2014/main" id="{A31E0F23-D84D-AF45-AF39-C468F95FE021}"/>
              </a:ext>
            </a:extLst>
          </p:cNvPr>
          <p:cNvGrpSpPr/>
          <p:nvPr/>
        </p:nvGrpSpPr>
        <p:grpSpPr>
          <a:xfrm>
            <a:off x="8216673" y="3330261"/>
            <a:ext cx="46298" cy="192969"/>
            <a:chOff x="3002280" y="2118360"/>
            <a:chExt cx="53340" cy="137160"/>
          </a:xfrm>
        </p:grpSpPr>
        <p:cxnSp>
          <p:nvCxnSpPr>
            <p:cNvPr id="299" name="Straight Connector 166">
              <a:extLst>
                <a:ext uri="{FF2B5EF4-FFF2-40B4-BE49-F238E27FC236}">
                  <a16:creationId xmlns:a16="http://schemas.microsoft.com/office/drawing/2014/main" id="{5DF62E17-4854-C34B-96FF-6848E93692ED}"/>
                </a:ext>
              </a:extLst>
            </p:cNvPr>
            <p:cNvCxnSpPr/>
            <p:nvPr/>
          </p:nvCxnSpPr>
          <p:spPr>
            <a:xfrm>
              <a:off x="3028950" y="2118360"/>
              <a:ext cx="0" cy="137160"/>
            </a:xfrm>
            <a:prstGeom prst="line">
              <a:avLst/>
            </a:prstGeom>
            <a:noFill/>
            <a:ln w="9525" cap="flat" cmpd="sng" algn="ctr">
              <a:solidFill>
                <a:srgbClr val="000000"/>
              </a:solidFill>
              <a:prstDash val="solid"/>
            </a:ln>
            <a:effectLst/>
          </p:spPr>
        </p:cxnSp>
        <p:cxnSp>
          <p:nvCxnSpPr>
            <p:cNvPr id="300" name="Straight Connector 167">
              <a:extLst>
                <a:ext uri="{FF2B5EF4-FFF2-40B4-BE49-F238E27FC236}">
                  <a16:creationId xmlns:a16="http://schemas.microsoft.com/office/drawing/2014/main" id="{730269C2-D78D-944D-BF25-64ED714F190A}"/>
                </a:ext>
              </a:extLst>
            </p:cNvPr>
            <p:cNvCxnSpPr/>
            <p:nvPr/>
          </p:nvCxnSpPr>
          <p:spPr>
            <a:xfrm flipH="1">
              <a:off x="3002280" y="2118360"/>
              <a:ext cx="53340" cy="0"/>
            </a:xfrm>
            <a:prstGeom prst="line">
              <a:avLst/>
            </a:prstGeom>
            <a:noFill/>
            <a:ln w="9525" cap="flat" cmpd="sng" algn="ctr">
              <a:solidFill>
                <a:srgbClr val="000000"/>
              </a:solidFill>
              <a:prstDash val="solid"/>
            </a:ln>
            <a:effectLst/>
          </p:spPr>
        </p:cxnSp>
        <p:cxnSp>
          <p:nvCxnSpPr>
            <p:cNvPr id="301" name="Straight Connector 168">
              <a:extLst>
                <a:ext uri="{FF2B5EF4-FFF2-40B4-BE49-F238E27FC236}">
                  <a16:creationId xmlns:a16="http://schemas.microsoft.com/office/drawing/2014/main" id="{96A1370B-0370-C944-B3D3-7686507C3EA6}"/>
                </a:ext>
              </a:extLst>
            </p:cNvPr>
            <p:cNvCxnSpPr/>
            <p:nvPr/>
          </p:nvCxnSpPr>
          <p:spPr>
            <a:xfrm flipH="1">
              <a:off x="3002280" y="2255520"/>
              <a:ext cx="53340" cy="0"/>
            </a:xfrm>
            <a:prstGeom prst="line">
              <a:avLst/>
            </a:prstGeom>
            <a:noFill/>
            <a:ln w="9525" cap="flat" cmpd="sng" algn="ctr">
              <a:solidFill>
                <a:srgbClr val="000000"/>
              </a:solidFill>
              <a:prstDash val="solid"/>
            </a:ln>
            <a:effectLst/>
          </p:spPr>
        </p:cxnSp>
      </p:grpSp>
      <p:grpSp>
        <p:nvGrpSpPr>
          <p:cNvPr id="302" name="Group 686">
            <a:extLst>
              <a:ext uri="{FF2B5EF4-FFF2-40B4-BE49-F238E27FC236}">
                <a16:creationId xmlns:a16="http://schemas.microsoft.com/office/drawing/2014/main" id="{DFD3BF20-4E2C-8044-BCA2-FB4F69F01DED}"/>
              </a:ext>
            </a:extLst>
          </p:cNvPr>
          <p:cNvGrpSpPr/>
          <p:nvPr/>
        </p:nvGrpSpPr>
        <p:grpSpPr>
          <a:xfrm>
            <a:off x="8056150" y="3324373"/>
            <a:ext cx="46298" cy="176288"/>
            <a:chOff x="3002280" y="2118360"/>
            <a:chExt cx="53340" cy="137160"/>
          </a:xfrm>
        </p:grpSpPr>
        <p:cxnSp>
          <p:nvCxnSpPr>
            <p:cNvPr id="303" name="Straight Connector 163">
              <a:extLst>
                <a:ext uri="{FF2B5EF4-FFF2-40B4-BE49-F238E27FC236}">
                  <a16:creationId xmlns:a16="http://schemas.microsoft.com/office/drawing/2014/main" id="{87940AAF-0F06-F64A-8DE2-1E55EA4BA702}"/>
                </a:ext>
              </a:extLst>
            </p:cNvPr>
            <p:cNvCxnSpPr/>
            <p:nvPr/>
          </p:nvCxnSpPr>
          <p:spPr>
            <a:xfrm>
              <a:off x="3028950" y="2118360"/>
              <a:ext cx="0" cy="137160"/>
            </a:xfrm>
            <a:prstGeom prst="line">
              <a:avLst/>
            </a:prstGeom>
            <a:noFill/>
            <a:ln w="9525" cap="flat" cmpd="sng" algn="ctr">
              <a:solidFill>
                <a:srgbClr val="000000"/>
              </a:solidFill>
              <a:prstDash val="solid"/>
            </a:ln>
            <a:effectLst/>
          </p:spPr>
        </p:cxnSp>
        <p:cxnSp>
          <p:nvCxnSpPr>
            <p:cNvPr id="304" name="Straight Connector 164">
              <a:extLst>
                <a:ext uri="{FF2B5EF4-FFF2-40B4-BE49-F238E27FC236}">
                  <a16:creationId xmlns:a16="http://schemas.microsoft.com/office/drawing/2014/main" id="{13CA83B7-46B3-9243-A227-F02E0B33DC99}"/>
                </a:ext>
              </a:extLst>
            </p:cNvPr>
            <p:cNvCxnSpPr/>
            <p:nvPr/>
          </p:nvCxnSpPr>
          <p:spPr>
            <a:xfrm flipH="1">
              <a:off x="3002280" y="2118360"/>
              <a:ext cx="53340" cy="0"/>
            </a:xfrm>
            <a:prstGeom prst="line">
              <a:avLst/>
            </a:prstGeom>
            <a:noFill/>
            <a:ln w="9525" cap="flat" cmpd="sng" algn="ctr">
              <a:solidFill>
                <a:srgbClr val="000000"/>
              </a:solidFill>
              <a:prstDash val="solid"/>
            </a:ln>
            <a:effectLst/>
          </p:spPr>
        </p:cxnSp>
        <p:cxnSp>
          <p:nvCxnSpPr>
            <p:cNvPr id="305" name="Straight Connector 165">
              <a:extLst>
                <a:ext uri="{FF2B5EF4-FFF2-40B4-BE49-F238E27FC236}">
                  <a16:creationId xmlns:a16="http://schemas.microsoft.com/office/drawing/2014/main" id="{B84B4016-7CDE-D84E-BEC0-5EAB43976EA6}"/>
                </a:ext>
              </a:extLst>
            </p:cNvPr>
            <p:cNvCxnSpPr/>
            <p:nvPr/>
          </p:nvCxnSpPr>
          <p:spPr>
            <a:xfrm flipH="1">
              <a:off x="3002280" y="2255520"/>
              <a:ext cx="53340" cy="0"/>
            </a:xfrm>
            <a:prstGeom prst="line">
              <a:avLst/>
            </a:prstGeom>
            <a:noFill/>
            <a:ln w="9525" cap="flat" cmpd="sng" algn="ctr">
              <a:solidFill>
                <a:srgbClr val="000000"/>
              </a:solidFill>
              <a:prstDash val="solid"/>
            </a:ln>
            <a:effectLst/>
          </p:spPr>
        </p:cxnSp>
      </p:grpSp>
      <p:grpSp>
        <p:nvGrpSpPr>
          <p:cNvPr id="306" name="Group 690">
            <a:extLst>
              <a:ext uri="{FF2B5EF4-FFF2-40B4-BE49-F238E27FC236}">
                <a16:creationId xmlns:a16="http://schemas.microsoft.com/office/drawing/2014/main" id="{64D5C65E-8B91-6141-A3C0-672B2D1F7486}"/>
              </a:ext>
            </a:extLst>
          </p:cNvPr>
          <p:cNvGrpSpPr/>
          <p:nvPr/>
        </p:nvGrpSpPr>
        <p:grpSpPr>
          <a:xfrm>
            <a:off x="7893843" y="3307694"/>
            <a:ext cx="46298" cy="166475"/>
            <a:chOff x="3002280" y="2118360"/>
            <a:chExt cx="53340" cy="137160"/>
          </a:xfrm>
        </p:grpSpPr>
        <p:cxnSp>
          <p:nvCxnSpPr>
            <p:cNvPr id="307" name="Straight Connector 160">
              <a:extLst>
                <a:ext uri="{FF2B5EF4-FFF2-40B4-BE49-F238E27FC236}">
                  <a16:creationId xmlns:a16="http://schemas.microsoft.com/office/drawing/2014/main" id="{52477E95-EE1E-0545-A779-F0D8E447014A}"/>
                </a:ext>
              </a:extLst>
            </p:cNvPr>
            <p:cNvCxnSpPr/>
            <p:nvPr/>
          </p:nvCxnSpPr>
          <p:spPr>
            <a:xfrm>
              <a:off x="3028950" y="2118360"/>
              <a:ext cx="0" cy="137160"/>
            </a:xfrm>
            <a:prstGeom prst="line">
              <a:avLst/>
            </a:prstGeom>
            <a:noFill/>
            <a:ln w="9525" cap="flat" cmpd="sng" algn="ctr">
              <a:solidFill>
                <a:srgbClr val="000000"/>
              </a:solidFill>
              <a:prstDash val="solid"/>
            </a:ln>
            <a:effectLst/>
          </p:spPr>
        </p:cxnSp>
        <p:cxnSp>
          <p:nvCxnSpPr>
            <p:cNvPr id="308" name="Straight Connector 161">
              <a:extLst>
                <a:ext uri="{FF2B5EF4-FFF2-40B4-BE49-F238E27FC236}">
                  <a16:creationId xmlns:a16="http://schemas.microsoft.com/office/drawing/2014/main" id="{22B3D4B8-B5DB-FC48-B11D-0CB72112CA1E}"/>
                </a:ext>
              </a:extLst>
            </p:cNvPr>
            <p:cNvCxnSpPr/>
            <p:nvPr/>
          </p:nvCxnSpPr>
          <p:spPr>
            <a:xfrm flipH="1">
              <a:off x="3002280" y="2118360"/>
              <a:ext cx="53340" cy="0"/>
            </a:xfrm>
            <a:prstGeom prst="line">
              <a:avLst/>
            </a:prstGeom>
            <a:noFill/>
            <a:ln w="9525" cap="flat" cmpd="sng" algn="ctr">
              <a:solidFill>
                <a:srgbClr val="000000"/>
              </a:solidFill>
              <a:prstDash val="solid"/>
            </a:ln>
            <a:effectLst/>
          </p:spPr>
        </p:cxnSp>
        <p:cxnSp>
          <p:nvCxnSpPr>
            <p:cNvPr id="309" name="Straight Connector 162">
              <a:extLst>
                <a:ext uri="{FF2B5EF4-FFF2-40B4-BE49-F238E27FC236}">
                  <a16:creationId xmlns:a16="http://schemas.microsoft.com/office/drawing/2014/main" id="{3112F2A7-5C7D-0149-8F7C-42C5AD6E51BF}"/>
                </a:ext>
              </a:extLst>
            </p:cNvPr>
            <p:cNvCxnSpPr/>
            <p:nvPr/>
          </p:nvCxnSpPr>
          <p:spPr>
            <a:xfrm flipH="1">
              <a:off x="3002280" y="2255520"/>
              <a:ext cx="53340" cy="0"/>
            </a:xfrm>
            <a:prstGeom prst="line">
              <a:avLst/>
            </a:prstGeom>
            <a:noFill/>
            <a:ln w="9525" cap="flat" cmpd="sng" algn="ctr">
              <a:solidFill>
                <a:srgbClr val="000000"/>
              </a:solidFill>
              <a:prstDash val="solid"/>
            </a:ln>
            <a:effectLst/>
          </p:spPr>
        </p:cxnSp>
      </p:grpSp>
      <p:grpSp>
        <p:nvGrpSpPr>
          <p:cNvPr id="310" name="Group 694">
            <a:extLst>
              <a:ext uri="{FF2B5EF4-FFF2-40B4-BE49-F238E27FC236}">
                <a16:creationId xmlns:a16="http://schemas.microsoft.com/office/drawing/2014/main" id="{964932B6-1865-BD45-B5EA-83E3AF191EBF}"/>
              </a:ext>
            </a:extLst>
          </p:cNvPr>
          <p:cNvGrpSpPr/>
          <p:nvPr/>
        </p:nvGrpSpPr>
        <p:grpSpPr>
          <a:xfrm>
            <a:off x="7860773" y="3324372"/>
            <a:ext cx="46298" cy="161570"/>
            <a:chOff x="3002280" y="2118360"/>
            <a:chExt cx="53340" cy="137160"/>
          </a:xfrm>
        </p:grpSpPr>
        <p:cxnSp>
          <p:nvCxnSpPr>
            <p:cNvPr id="311" name="Straight Connector 157">
              <a:extLst>
                <a:ext uri="{FF2B5EF4-FFF2-40B4-BE49-F238E27FC236}">
                  <a16:creationId xmlns:a16="http://schemas.microsoft.com/office/drawing/2014/main" id="{5140A886-76B1-7C42-8769-3F8EF0316A62}"/>
                </a:ext>
              </a:extLst>
            </p:cNvPr>
            <p:cNvCxnSpPr/>
            <p:nvPr/>
          </p:nvCxnSpPr>
          <p:spPr>
            <a:xfrm>
              <a:off x="3028950" y="2118360"/>
              <a:ext cx="0" cy="137160"/>
            </a:xfrm>
            <a:prstGeom prst="line">
              <a:avLst/>
            </a:prstGeom>
            <a:noFill/>
            <a:ln w="9525" cap="flat" cmpd="sng" algn="ctr">
              <a:solidFill>
                <a:srgbClr val="000000"/>
              </a:solidFill>
              <a:prstDash val="solid"/>
            </a:ln>
            <a:effectLst/>
          </p:spPr>
        </p:cxnSp>
        <p:cxnSp>
          <p:nvCxnSpPr>
            <p:cNvPr id="312" name="Straight Connector 158">
              <a:extLst>
                <a:ext uri="{FF2B5EF4-FFF2-40B4-BE49-F238E27FC236}">
                  <a16:creationId xmlns:a16="http://schemas.microsoft.com/office/drawing/2014/main" id="{9A6C6D1D-626D-9148-B89A-6DD7B32BC087}"/>
                </a:ext>
              </a:extLst>
            </p:cNvPr>
            <p:cNvCxnSpPr/>
            <p:nvPr/>
          </p:nvCxnSpPr>
          <p:spPr>
            <a:xfrm flipH="1">
              <a:off x="3002280" y="2118360"/>
              <a:ext cx="53340" cy="0"/>
            </a:xfrm>
            <a:prstGeom prst="line">
              <a:avLst/>
            </a:prstGeom>
            <a:noFill/>
            <a:ln w="9525" cap="flat" cmpd="sng" algn="ctr">
              <a:solidFill>
                <a:srgbClr val="000000"/>
              </a:solidFill>
              <a:prstDash val="solid"/>
            </a:ln>
            <a:effectLst/>
          </p:spPr>
        </p:cxnSp>
        <p:cxnSp>
          <p:nvCxnSpPr>
            <p:cNvPr id="313" name="Straight Connector 159">
              <a:extLst>
                <a:ext uri="{FF2B5EF4-FFF2-40B4-BE49-F238E27FC236}">
                  <a16:creationId xmlns:a16="http://schemas.microsoft.com/office/drawing/2014/main" id="{BF6CE67E-5680-D145-BEF5-9B902C91103A}"/>
                </a:ext>
              </a:extLst>
            </p:cNvPr>
            <p:cNvCxnSpPr/>
            <p:nvPr/>
          </p:nvCxnSpPr>
          <p:spPr>
            <a:xfrm flipH="1">
              <a:off x="3002280" y="2255520"/>
              <a:ext cx="53340" cy="0"/>
            </a:xfrm>
            <a:prstGeom prst="line">
              <a:avLst/>
            </a:prstGeom>
            <a:noFill/>
            <a:ln w="9525" cap="flat" cmpd="sng" algn="ctr">
              <a:solidFill>
                <a:srgbClr val="000000"/>
              </a:solidFill>
              <a:prstDash val="solid"/>
            </a:ln>
            <a:effectLst/>
          </p:spPr>
        </p:cxnSp>
      </p:grpSp>
      <p:grpSp>
        <p:nvGrpSpPr>
          <p:cNvPr id="314" name="Group 698">
            <a:extLst>
              <a:ext uri="{FF2B5EF4-FFF2-40B4-BE49-F238E27FC236}">
                <a16:creationId xmlns:a16="http://schemas.microsoft.com/office/drawing/2014/main" id="{C3770A3D-2B2F-2141-841E-64039B09AA58}"/>
              </a:ext>
            </a:extLst>
          </p:cNvPr>
          <p:cNvGrpSpPr/>
          <p:nvPr/>
        </p:nvGrpSpPr>
        <p:grpSpPr>
          <a:xfrm>
            <a:off x="7817782" y="3306712"/>
            <a:ext cx="46298" cy="157645"/>
            <a:chOff x="3002280" y="2118360"/>
            <a:chExt cx="53340" cy="137160"/>
          </a:xfrm>
        </p:grpSpPr>
        <p:cxnSp>
          <p:nvCxnSpPr>
            <p:cNvPr id="315" name="Straight Connector 154">
              <a:extLst>
                <a:ext uri="{FF2B5EF4-FFF2-40B4-BE49-F238E27FC236}">
                  <a16:creationId xmlns:a16="http://schemas.microsoft.com/office/drawing/2014/main" id="{0186A20B-74EE-A340-B20F-A459F981B7C9}"/>
                </a:ext>
              </a:extLst>
            </p:cNvPr>
            <p:cNvCxnSpPr/>
            <p:nvPr/>
          </p:nvCxnSpPr>
          <p:spPr>
            <a:xfrm>
              <a:off x="3028950" y="2118360"/>
              <a:ext cx="0" cy="137160"/>
            </a:xfrm>
            <a:prstGeom prst="line">
              <a:avLst/>
            </a:prstGeom>
            <a:noFill/>
            <a:ln w="9525" cap="flat" cmpd="sng" algn="ctr">
              <a:solidFill>
                <a:srgbClr val="000000"/>
              </a:solidFill>
              <a:prstDash val="solid"/>
            </a:ln>
            <a:effectLst/>
          </p:spPr>
        </p:cxnSp>
        <p:cxnSp>
          <p:nvCxnSpPr>
            <p:cNvPr id="316" name="Straight Connector 155">
              <a:extLst>
                <a:ext uri="{FF2B5EF4-FFF2-40B4-BE49-F238E27FC236}">
                  <a16:creationId xmlns:a16="http://schemas.microsoft.com/office/drawing/2014/main" id="{A7B3D2E1-30BB-414E-BAA8-788A18ED78FA}"/>
                </a:ext>
              </a:extLst>
            </p:cNvPr>
            <p:cNvCxnSpPr/>
            <p:nvPr/>
          </p:nvCxnSpPr>
          <p:spPr>
            <a:xfrm flipH="1">
              <a:off x="3002280" y="2118360"/>
              <a:ext cx="53340" cy="0"/>
            </a:xfrm>
            <a:prstGeom prst="line">
              <a:avLst/>
            </a:prstGeom>
            <a:noFill/>
            <a:ln w="9525" cap="flat" cmpd="sng" algn="ctr">
              <a:solidFill>
                <a:srgbClr val="000000"/>
              </a:solidFill>
              <a:prstDash val="solid"/>
            </a:ln>
            <a:effectLst/>
          </p:spPr>
        </p:cxnSp>
        <p:cxnSp>
          <p:nvCxnSpPr>
            <p:cNvPr id="317" name="Straight Connector 156">
              <a:extLst>
                <a:ext uri="{FF2B5EF4-FFF2-40B4-BE49-F238E27FC236}">
                  <a16:creationId xmlns:a16="http://schemas.microsoft.com/office/drawing/2014/main" id="{6CEB1FC3-CC7A-D241-9E24-E3CDE7D262E6}"/>
                </a:ext>
              </a:extLst>
            </p:cNvPr>
            <p:cNvCxnSpPr/>
            <p:nvPr/>
          </p:nvCxnSpPr>
          <p:spPr>
            <a:xfrm flipH="1">
              <a:off x="3002280" y="2255520"/>
              <a:ext cx="53340" cy="0"/>
            </a:xfrm>
            <a:prstGeom prst="line">
              <a:avLst/>
            </a:prstGeom>
            <a:noFill/>
            <a:ln w="9525" cap="flat" cmpd="sng" algn="ctr">
              <a:solidFill>
                <a:srgbClr val="000000"/>
              </a:solidFill>
              <a:prstDash val="solid"/>
            </a:ln>
            <a:effectLst/>
          </p:spPr>
        </p:cxnSp>
      </p:grpSp>
      <p:grpSp>
        <p:nvGrpSpPr>
          <p:cNvPr id="318" name="Group 702">
            <a:extLst>
              <a:ext uri="{FF2B5EF4-FFF2-40B4-BE49-F238E27FC236}">
                <a16:creationId xmlns:a16="http://schemas.microsoft.com/office/drawing/2014/main" id="{39E0B024-9DAE-0641-9D22-8F20EBFCD8EF}"/>
              </a:ext>
            </a:extLst>
          </p:cNvPr>
          <p:cNvGrpSpPr/>
          <p:nvPr/>
        </p:nvGrpSpPr>
        <p:grpSpPr>
          <a:xfrm>
            <a:off x="7778098" y="3359697"/>
            <a:ext cx="46298" cy="154701"/>
            <a:chOff x="3002280" y="2118360"/>
            <a:chExt cx="53340" cy="137160"/>
          </a:xfrm>
        </p:grpSpPr>
        <p:cxnSp>
          <p:nvCxnSpPr>
            <p:cNvPr id="319" name="Straight Connector 151">
              <a:extLst>
                <a:ext uri="{FF2B5EF4-FFF2-40B4-BE49-F238E27FC236}">
                  <a16:creationId xmlns:a16="http://schemas.microsoft.com/office/drawing/2014/main" id="{956551AF-1714-3646-BC40-68C0B964D82B}"/>
                </a:ext>
              </a:extLst>
            </p:cNvPr>
            <p:cNvCxnSpPr/>
            <p:nvPr/>
          </p:nvCxnSpPr>
          <p:spPr>
            <a:xfrm>
              <a:off x="3028950" y="2118360"/>
              <a:ext cx="0" cy="137160"/>
            </a:xfrm>
            <a:prstGeom prst="line">
              <a:avLst/>
            </a:prstGeom>
            <a:noFill/>
            <a:ln w="9525" cap="flat" cmpd="sng" algn="ctr">
              <a:solidFill>
                <a:srgbClr val="000000"/>
              </a:solidFill>
              <a:prstDash val="solid"/>
            </a:ln>
            <a:effectLst/>
          </p:spPr>
        </p:cxnSp>
        <p:cxnSp>
          <p:nvCxnSpPr>
            <p:cNvPr id="320" name="Straight Connector 152">
              <a:extLst>
                <a:ext uri="{FF2B5EF4-FFF2-40B4-BE49-F238E27FC236}">
                  <a16:creationId xmlns:a16="http://schemas.microsoft.com/office/drawing/2014/main" id="{7504D053-E0D9-EB4D-B964-B91677D561E4}"/>
                </a:ext>
              </a:extLst>
            </p:cNvPr>
            <p:cNvCxnSpPr/>
            <p:nvPr/>
          </p:nvCxnSpPr>
          <p:spPr>
            <a:xfrm flipH="1">
              <a:off x="3002280" y="2118360"/>
              <a:ext cx="53340" cy="0"/>
            </a:xfrm>
            <a:prstGeom prst="line">
              <a:avLst/>
            </a:prstGeom>
            <a:noFill/>
            <a:ln w="9525" cap="flat" cmpd="sng" algn="ctr">
              <a:solidFill>
                <a:srgbClr val="000000"/>
              </a:solidFill>
              <a:prstDash val="solid"/>
            </a:ln>
            <a:effectLst/>
          </p:spPr>
        </p:cxnSp>
        <p:cxnSp>
          <p:nvCxnSpPr>
            <p:cNvPr id="321" name="Straight Connector 153">
              <a:extLst>
                <a:ext uri="{FF2B5EF4-FFF2-40B4-BE49-F238E27FC236}">
                  <a16:creationId xmlns:a16="http://schemas.microsoft.com/office/drawing/2014/main" id="{53D1F0E6-49B9-5647-8001-A6906884BB9D}"/>
                </a:ext>
              </a:extLst>
            </p:cNvPr>
            <p:cNvCxnSpPr/>
            <p:nvPr/>
          </p:nvCxnSpPr>
          <p:spPr>
            <a:xfrm flipH="1">
              <a:off x="3002280" y="2255520"/>
              <a:ext cx="53340" cy="0"/>
            </a:xfrm>
            <a:prstGeom prst="line">
              <a:avLst/>
            </a:prstGeom>
            <a:noFill/>
            <a:ln w="9525" cap="flat" cmpd="sng" algn="ctr">
              <a:solidFill>
                <a:srgbClr val="000000"/>
              </a:solidFill>
              <a:prstDash val="solid"/>
            </a:ln>
            <a:effectLst/>
          </p:spPr>
        </p:cxnSp>
      </p:grpSp>
      <p:grpSp>
        <p:nvGrpSpPr>
          <p:cNvPr id="322" name="Group 706">
            <a:extLst>
              <a:ext uri="{FF2B5EF4-FFF2-40B4-BE49-F238E27FC236}">
                <a16:creationId xmlns:a16="http://schemas.microsoft.com/office/drawing/2014/main" id="{AAEF86FD-CF71-6E49-99D1-013E378405E8}"/>
              </a:ext>
            </a:extLst>
          </p:cNvPr>
          <p:cNvGrpSpPr/>
          <p:nvPr/>
        </p:nvGrpSpPr>
        <p:grpSpPr>
          <a:xfrm>
            <a:off x="7741720" y="3401561"/>
            <a:ext cx="46298" cy="147179"/>
            <a:chOff x="3002280" y="2118360"/>
            <a:chExt cx="53340" cy="137160"/>
          </a:xfrm>
        </p:grpSpPr>
        <p:cxnSp>
          <p:nvCxnSpPr>
            <p:cNvPr id="323" name="Straight Connector 148">
              <a:extLst>
                <a:ext uri="{FF2B5EF4-FFF2-40B4-BE49-F238E27FC236}">
                  <a16:creationId xmlns:a16="http://schemas.microsoft.com/office/drawing/2014/main" id="{C61740BB-6840-FF4D-A7B0-1A6BAB662444}"/>
                </a:ext>
              </a:extLst>
            </p:cNvPr>
            <p:cNvCxnSpPr/>
            <p:nvPr/>
          </p:nvCxnSpPr>
          <p:spPr>
            <a:xfrm>
              <a:off x="3028950" y="2118360"/>
              <a:ext cx="0" cy="137160"/>
            </a:xfrm>
            <a:prstGeom prst="line">
              <a:avLst/>
            </a:prstGeom>
            <a:noFill/>
            <a:ln w="9525" cap="flat" cmpd="sng" algn="ctr">
              <a:solidFill>
                <a:srgbClr val="000000"/>
              </a:solidFill>
              <a:prstDash val="solid"/>
            </a:ln>
            <a:effectLst/>
          </p:spPr>
        </p:cxnSp>
        <p:cxnSp>
          <p:nvCxnSpPr>
            <p:cNvPr id="324" name="Straight Connector 149">
              <a:extLst>
                <a:ext uri="{FF2B5EF4-FFF2-40B4-BE49-F238E27FC236}">
                  <a16:creationId xmlns:a16="http://schemas.microsoft.com/office/drawing/2014/main" id="{F97515FD-6B08-1340-BDCD-70CAB50F8AAF}"/>
                </a:ext>
              </a:extLst>
            </p:cNvPr>
            <p:cNvCxnSpPr/>
            <p:nvPr/>
          </p:nvCxnSpPr>
          <p:spPr>
            <a:xfrm flipH="1">
              <a:off x="3002280" y="2118360"/>
              <a:ext cx="53340" cy="0"/>
            </a:xfrm>
            <a:prstGeom prst="line">
              <a:avLst/>
            </a:prstGeom>
            <a:noFill/>
            <a:ln w="9525" cap="flat" cmpd="sng" algn="ctr">
              <a:solidFill>
                <a:srgbClr val="000000"/>
              </a:solidFill>
              <a:prstDash val="solid"/>
            </a:ln>
            <a:effectLst/>
          </p:spPr>
        </p:cxnSp>
        <p:cxnSp>
          <p:nvCxnSpPr>
            <p:cNvPr id="325" name="Straight Connector 150">
              <a:extLst>
                <a:ext uri="{FF2B5EF4-FFF2-40B4-BE49-F238E27FC236}">
                  <a16:creationId xmlns:a16="http://schemas.microsoft.com/office/drawing/2014/main" id="{FBFA7A01-6C44-ED4A-9C18-50A14A498B92}"/>
                </a:ext>
              </a:extLst>
            </p:cNvPr>
            <p:cNvCxnSpPr/>
            <p:nvPr/>
          </p:nvCxnSpPr>
          <p:spPr>
            <a:xfrm flipH="1">
              <a:off x="3002280" y="2255520"/>
              <a:ext cx="53340" cy="0"/>
            </a:xfrm>
            <a:prstGeom prst="line">
              <a:avLst/>
            </a:prstGeom>
            <a:noFill/>
            <a:ln w="9525" cap="flat" cmpd="sng" algn="ctr">
              <a:solidFill>
                <a:srgbClr val="000000"/>
              </a:solidFill>
              <a:prstDash val="solid"/>
            </a:ln>
            <a:effectLst/>
          </p:spPr>
        </p:cxnSp>
      </p:grpSp>
      <p:grpSp>
        <p:nvGrpSpPr>
          <p:cNvPr id="326" name="Group 1022">
            <a:extLst>
              <a:ext uri="{FF2B5EF4-FFF2-40B4-BE49-F238E27FC236}">
                <a16:creationId xmlns:a16="http://schemas.microsoft.com/office/drawing/2014/main" id="{63EF6BF7-4640-9A41-A8F2-11F366696274}"/>
              </a:ext>
            </a:extLst>
          </p:cNvPr>
          <p:cNvGrpSpPr/>
          <p:nvPr/>
        </p:nvGrpSpPr>
        <p:grpSpPr>
          <a:xfrm>
            <a:off x="7650778" y="3383899"/>
            <a:ext cx="46298" cy="150123"/>
            <a:chOff x="3002280" y="2118360"/>
            <a:chExt cx="53340" cy="137160"/>
          </a:xfrm>
        </p:grpSpPr>
        <p:cxnSp>
          <p:nvCxnSpPr>
            <p:cNvPr id="327" name="Straight Connector 145">
              <a:extLst>
                <a:ext uri="{FF2B5EF4-FFF2-40B4-BE49-F238E27FC236}">
                  <a16:creationId xmlns:a16="http://schemas.microsoft.com/office/drawing/2014/main" id="{E4786841-6D5B-414F-A0FF-67A29018CE52}"/>
                </a:ext>
              </a:extLst>
            </p:cNvPr>
            <p:cNvCxnSpPr/>
            <p:nvPr/>
          </p:nvCxnSpPr>
          <p:spPr>
            <a:xfrm>
              <a:off x="3028950" y="2118360"/>
              <a:ext cx="0" cy="137160"/>
            </a:xfrm>
            <a:prstGeom prst="line">
              <a:avLst/>
            </a:prstGeom>
            <a:noFill/>
            <a:ln w="9525" cap="flat" cmpd="sng" algn="ctr">
              <a:solidFill>
                <a:srgbClr val="000000"/>
              </a:solidFill>
              <a:prstDash val="solid"/>
            </a:ln>
            <a:effectLst/>
          </p:spPr>
        </p:cxnSp>
        <p:cxnSp>
          <p:nvCxnSpPr>
            <p:cNvPr id="328" name="Straight Connector 146">
              <a:extLst>
                <a:ext uri="{FF2B5EF4-FFF2-40B4-BE49-F238E27FC236}">
                  <a16:creationId xmlns:a16="http://schemas.microsoft.com/office/drawing/2014/main" id="{B3E0FD7B-46F7-1B41-AEED-821D2D0DED6A}"/>
                </a:ext>
              </a:extLst>
            </p:cNvPr>
            <p:cNvCxnSpPr/>
            <p:nvPr/>
          </p:nvCxnSpPr>
          <p:spPr>
            <a:xfrm flipH="1">
              <a:off x="3002280" y="2118360"/>
              <a:ext cx="53340" cy="0"/>
            </a:xfrm>
            <a:prstGeom prst="line">
              <a:avLst/>
            </a:prstGeom>
            <a:noFill/>
            <a:ln w="9525" cap="flat" cmpd="sng" algn="ctr">
              <a:solidFill>
                <a:srgbClr val="000000"/>
              </a:solidFill>
              <a:prstDash val="solid"/>
            </a:ln>
            <a:effectLst/>
          </p:spPr>
        </p:cxnSp>
        <p:cxnSp>
          <p:nvCxnSpPr>
            <p:cNvPr id="329" name="Straight Connector 147">
              <a:extLst>
                <a:ext uri="{FF2B5EF4-FFF2-40B4-BE49-F238E27FC236}">
                  <a16:creationId xmlns:a16="http://schemas.microsoft.com/office/drawing/2014/main" id="{FC9DB08F-5692-C941-AD67-311701116F96}"/>
                </a:ext>
              </a:extLst>
            </p:cNvPr>
            <p:cNvCxnSpPr/>
            <p:nvPr/>
          </p:nvCxnSpPr>
          <p:spPr>
            <a:xfrm flipH="1">
              <a:off x="3002280" y="2255520"/>
              <a:ext cx="53340" cy="0"/>
            </a:xfrm>
            <a:prstGeom prst="line">
              <a:avLst/>
            </a:prstGeom>
            <a:noFill/>
            <a:ln w="9525" cap="flat" cmpd="sng" algn="ctr">
              <a:solidFill>
                <a:srgbClr val="000000"/>
              </a:solidFill>
              <a:prstDash val="solid"/>
            </a:ln>
            <a:effectLst/>
          </p:spPr>
        </p:cxnSp>
      </p:grpSp>
      <p:grpSp>
        <p:nvGrpSpPr>
          <p:cNvPr id="330" name="Group 714">
            <a:extLst>
              <a:ext uri="{FF2B5EF4-FFF2-40B4-BE49-F238E27FC236}">
                <a16:creationId xmlns:a16="http://schemas.microsoft.com/office/drawing/2014/main" id="{29589D66-4FB2-1844-9A35-36DB48CA388F}"/>
              </a:ext>
            </a:extLst>
          </p:cNvPr>
          <p:cNvGrpSpPr/>
          <p:nvPr/>
        </p:nvGrpSpPr>
        <p:grpSpPr>
          <a:xfrm>
            <a:off x="7576370" y="3265174"/>
            <a:ext cx="46298" cy="150123"/>
            <a:chOff x="3002280" y="2118360"/>
            <a:chExt cx="53340" cy="137160"/>
          </a:xfrm>
        </p:grpSpPr>
        <p:cxnSp>
          <p:nvCxnSpPr>
            <p:cNvPr id="331" name="Straight Connector 142">
              <a:extLst>
                <a:ext uri="{FF2B5EF4-FFF2-40B4-BE49-F238E27FC236}">
                  <a16:creationId xmlns:a16="http://schemas.microsoft.com/office/drawing/2014/main" id="{A22A5E3B-2742-7B4E-A37A-A97EE8226442}"/>
                </a:ext>
              </a:extLst>
            </p:cNvPr>
            <p:cNvCxnSpPr/>
            <p:nvPr/>
          </p:nvCxnSpPr>
          <p:spPr>
            <a:xfrm>
              <a:off x="3028950" y="2118360"/>
              <a:ext cx="0" cy="137160"/>
            </a:xfrm>
            <a:prstGeom prst="line">
              <a:avLst/>
            </a:prstGeom>
            <a:noFill/>
            <a:ln w="9525" cap="flat" cmpd="sng" algn="ctr">
              <a:solidFill>
                <a:srgbClr val="000000"/>
              </a:solidFill>
              <a:prstDash val="solid"/>
            </a:ln>
            <a:effectLst/>
          </p:spPr>
        </p:cxnSp>
        <p:cxnSp>
          <p:nvCxnSpPr>
            <p:cNvPr id="332" name="Straight Connector 143">
              <a:extLst>
                <a:ext uri="{FF2B5EF4-FFF2-40B4-BE49-F238E27FC236}">
                  <a16:creationId xmlns:a16="http://schemas.microsoft.com/office/drawing/2014/main" id="{29E900DB-5562-244E-85AD-1B3C5D94807B}"/>
                </a:ext>
              </a:extLst>
            </p:cNvPr>
            <p:cNvCxnSpPr/>
            <p:nvPr/>
          </p:nvCxnSpPr>
          <p:spPr>
            <a:xfrm flipH="1">
              <a:off x="3002280" y="2118360"/>
              <a:ext cx="53340" cy="0"/>
            </a:xfrm>
            <a:prstGeom prst="line">
              <a:avLst/>
            </a:prstGeom>
            <a:noFill/>
            <a:ln w="9525" cap="flat" cmpd="sng" algn="ctr">
              <a:solidFill>
                <a:srgbClr val="000000"/>
              </a:solidFill>
              <a:prstDash val="solid"/>
            </a:ln>
            <a:effectLst/>
          </p:spPr>
        </p:cxnSp>
        <p:cxnSp>
          <p:nvCxnSpPr>
            <p:cNvPr id="333" name="Straight Connector 144">
              <a:extLst>
                <a:ext uri="{FF2B5EF4-FFF2-40B4-BE49-F238E27FC236}">
                  <a16:creationId xmlns:a16="http://schemas.microsoft.com/office/drawing/2014/main" id="{77DEF24C-23AE-7943-A472-B914443C4B53}"/>
                </a:ext>
              </a:extLst>
            </p:cNvPr>
            <p:cNvCxnSpPr/>
            <p:nvPr/>
          </p:nvCxnSpPr>
          <p:spPr>
            <a:xfrm flipH="1">
              <a:off x="3002280" y="2255520"/>
              <a:ext cx="53340" cy="0"/>
            </a:xfrm>
            <a:prstGeom prst="line">
              <a:avLst/>
            </a:prstGeom>
            <a:noFill/>
            <a:ln w="9525" cap="flat" cmpd="sng" algn="ctr">
              <a:solidFill>
                <a:srgbClr val="000000"/>
              </a:solidFill>
              <a:prstDash val="solid"/>
            </a:ln>
            <a:effectLst/>
          </p:spPr>
        </p:cxnSp>
      </p:grpSp>
      <p:grpSp>
        <p:nvGrpSpPr>
          <p:cNvPr id="334" name="Group 718">
            <a:extLst>
              <a:ext uri="{FF2B5EF4-FFF2-40B4-BE49-F238E27FC236}">
                <a16:creationId xmlns:a16="http://schemas.microsoft.com/office/drawing/2014/main" id="{72101254-033B-D942-B88B-657F7F923F27}"/>
              </a:ext>
            </a:extLst>
          </p:cNvPr>
          <p:cNvGrpSpPr/>
          <p:nvPr/>
        </p:nvGrpSpPr>
        <p:grpSpPr>
          <a:xfrm>
            <a:off x="7611094" y="3350538"/>
            <a:ext cx="46298" cy="150123"/>
            <a:chOff x="3002280" y="2118360"/>
            <a:chExt cx="53340" cy="137160"/>
          </a:xfrm>
        </p:grpSpPr>
        <p:cxnSp>
          <p:nvCxnSpPr>
            <p:cNvPr id="335" name="Straight Connector 139">
              <a:extLst>
                <a:ext uri="{FF2B5EF4-FFF2-40B4-BE49-F238E27FC236}">
                  <a16:creationId xmlns:a16="http://schemas.microsoft.com/office/drawing/2014/main" id="{FB512F28-1398-8C4A-B175-2E5DFE70E155}"/>
                </a:ext>
              </a:extLst>
            </p:cNvPr>
            <p:cNvCxnSpPr/>
            <p:nvPr/>
          </p:nvCxnSpPr>
          <p:spPr>
            <a:xfrm>
              <a:off x="3028950" y="2118360"/>
              <a:ext cx="0" cy="137160"/>
            </a:xfrm>
            <a:prstGeom prst="line">
              <a:avLst/>
            </a:prstGeom>
            <a:noFill/>
            <a:ln w="9525" cap="flat" cmpd="sng" algn="ctr">
              <a:solidFill>
                <a:srgbClr val="000000"/>
              </a:solidFill>
              <a:prstDash val="solid"/>
            </a:ln>
            <a:effectLst/>
          </p:spPr>
        </p:cxnSp>
        <p:cxnSp>
          <p:nvCxnSpPr>
            <p:cNvPr id="336" name="Straight Connector 140">
              <a:extLst>
                <a:ext uri="{FF2B5EF4-FFF2-40B4-BE49-F238E27FC236}">
                  <a16:creationId xmlns:a16="http://schemas.microsoft.com/office/drawing/2014/main" id="{BAF772E8-943A-7B43-994A-58D9707CC9D7}"/>
                </a:ext>
              </a:extLst>
            </p:cNvPr>
            <p:cNvCxnSpPr/>
            <p:nvPr/>
          </p:nvCxnSpPr>
          <p:spPr>
            <a:xfrm flipH="1">
              <a:off x="3002280" y="2118360"/>
              <a:ext cx="53340" cy="0"/>
            </a:xfrm>
            <a:prstGeom prst="line">
              <a:avLst/>
            </a:prstGeom>
            <a:noFill/>
            <a:ln w="9525" cap="flat" cmpd="sng" algn="ctr">
              <a:solidFill>
                <a:srgbClr val="000000"/>
              </a:solidFill>
              <a:prstDash val="solid"/>
            </a:ln>
            <a:effectLst/>
          </p:spPr>
        </p:cxnSp>
        <p:cxnSp>
          <p:nvCxnSpPr>
            <p:cNvPr id="337" name="Straight Connector 141">
              <a:extLst>
                <a:ext uri="{FF2B5EF4-FFF2-40B4-BE49-F238E27FC236}">
                  <a16:creationId xmlns:a16="http://schemas.microsoft.com/office/drawing/2014/main" id="{71B93FC4-544D-D545-96D2-ABBB470DDD72}"/>
                </a:ext>
              </a:extLst>
            </p:cNvPr>
            <p:cNvCxnSpPr/>
            <p:nvPr/>
          </p:nvCxnSpPr>
          <p:spPr>
            <a:xfrm flipH="1">
              <a:off x="3002280" y="2255520"/>
              <a:ext cx="53340" cy="0"/>
            </a:xfrm>
            <a:prstGeom prst="line">
              <a:avLst/>
            </a:prstGeom>
            <a:noFill/>
            <a:ln w="9525" cap="flat" cmpd="sng" algn="ctr">
              <a:solidFill>
                <a:srgbClr val="000000"/>
              </a:solidFill>
              <a:prstDash val="solid"/>
            </a:ln>
            <a:effectLst/>
          </p:spPr>
        </p:cxnSp>
      </p:grpSp>
      <p:grpSp>
        <p:nvGrpSpPr>
          <p:cNvPr id="338" name="Group 722">
            <a:extLst>
              <a:ext uri="{FF2B5EF4-FFF2-40B4-BE49-F238E27FC236}">
                <a16:creationId xmlns:a16="http://schemas.microsoft.com/office/drawing/2014/main" id="{9D8971E3-6938-D541-B767-F77DC73D4631}"/>
              </a:ext>
            </a:extLst>
          </p:cNvPr>
          <p:cNvGrpSpPr/>
          <p:nvPr/>
        </p:nvGrpSpPr>
        <p:grpSpPr>
          <a:xfrm>
            <a:off x="7697077" y="3312271"/>
            <a:ext cx="46298" cy="150123"/>
            <a:chOff x="3002280" y="2118360"/>
            <a:chExt cx="53340" cy="137160"/>
          </a:xfrm>
        </p:grpSpPr>
        <p:cxnSp>
          <p:nvCxnSpPr>
            <p:cNvPr id="339" name="Straight Connector 136">
              <a:extLst>
                <a:ext uri="{FF2B5EF4-FFF2-40B4-BE49-F238E27FC236}">
                  <a16:creationId xmlns:a16="http://schemas.microsoft.com/office/drawing/2014/main" id="{9EBE9F37-6A84-7E4D-852F-173DAB91410F}"/>
                </a:ext>
              </a:extLst>
            </p:cNvPr>
            <p:cNvCxnSpPr/>
            <p:nvPr/>
          </p:nvCxnSpPr>
          <p:spPr>
            <a:xfrm>
              <a:off x="3028950" y="2118360"/>
              <a:ext cx="0" cy="137160"/>
            </a:xfrm>
            <a:prstGeom prst="line">
              <a:avLst/>
            </a:prstGeom>
            <a:noFill/>
            <a:ln w="9525" cap="flat" cmpd="sng" algn="ctr">
              <a:solidFill>
                <a:srgbClr val="000000"/>
              </a:solidFill>
              <a:prstDash val="solid"/>
            </a:ln>
            <a:effectLst/>
          </p:spPr>
        </p:cxnSp>
        <p:cxnSp>
          <p:nvCxnSpPr>
            <p:cNvPr id="340" name="Straight Connector 137">
              <a:extLst>
                <a:ext uri="{FF2B5EF4-FFF2-40B4-BE49-F238E27FC236}">
                  <a16:creationId xmlns:a16="http://schemas.microsoft.com/office/drawing/2014/main" id="{254702CD-6889-ED43-8B59-E56D6DFD907C}"/>
                </a:ext>
              </a:extLst>
            </p:cNvPr>
            <p:cNvCxnSpPr/>
            <p:nvPr/>
          </p:nvCxnSpPr>
          <p:spPr>
            <a:xfrm flipH="1">
              <a:off x="3002280" y="2118360"/>
              <a:ext cx="53340" cy="0"/>
            </a:xfrm>
            <a:prstGeom prst="line">
              <a:avLst/>
            </a:prstGeom>
            <a:noFill/>
            <a:ln w="9525" cap="flat" cmpd="sng" algn="ctr">
              <a:solidFill>
                <a:srgbClr val="000000"/>
              </a:solidFill>
              <a:prstDash val="solid"/>
            </a:ln>
            <a:effectLst/>
          </p:spPr>
        </p:cxnSp>
        <p:cxnSp>
          <p:nvCxnSpPr>
            <p:cNvPr id="341" name="Straight Connector 138">
              <a:extLst>
                <a:ext uri="{FF2B5EF4-FFF2-40B4-BE49-F238E27FC236}">
                  <a16:creationId xmlns:a16="http://schemas.microsoft.com/office/drawing/2014/main" id="{2EB2B57A-E400-BF4A-B72F-16FBA8A1E7F5}"/>
                </a:ext>
              </a:extLst>
            </p:cNvPr>
            <p:cNvCxnSpPr/>
            <p:nvPr/>
          </p:nvCxnSpPr>
          <p:spPr>
            <a:xfrm flipH="1">
              <a:off x="3002280" y="2255520"/>
              <a:ext cx="53340" cy="0"/>
            </a:xfrm>
            <a:prstGeom prst="line">
              <a:avLst/>
            </a:prstGeom>
            <a:noFill/>
            <a:ln w="9525" cap="flat" cmpd="sng" algn="ctr">
              <a:solidFill>
                <a:srgbClr val="000000"/>
              </a:solidFill>
              <a:prstDash val="solid"/>
            </a:ln>
            <a:effectLst/>
          </p:spPr>
        </p:cxnSp>
      </p:grpSp>
      <p:sp>
        <p:nvSpPr>
          <p:cNvPr id="342" name="Oval 114">
            <a:extLst>
              <a:ext uri="{FF2B5EF4-FFF2-40B4-BE49-F238E27FC236}">
                <a16:creationId xmlns:a16="http://schemas.microsoft.com/office/drawing/2014/main" id="{86C62CC8-6DF3-884A-88CA-4665CD87F218}"/>
              </a:ext>
            </a:extLst>
          </p:cNvPr>
          <p:cNvSpPr/>
          <p:nvPr/>
        </p:nvSpPr>
        <p:spPr>
          <a:xfrm>
            <a:off x="7559285" y="3310693"/>
            <a:ext cx="80361" cy="70172"/>
          </a:xfrm>
          <a:prstGeom prst="ellipse">
            <a:avLst/>
          </a:prstGeom>
          <a:solidFill>
            <a:schemeClr val="accent3"/>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343" name="Freeform 115">
            <a:extLst>
              <a:ext uri="{FF2B5EF4-FFF2-40B4-BE49-F238E27FC236}">
                <a16:creationId xmlns:a16="http://schemas.microsoft.com/office/drawing/2014/main" id="{54DFEEF5-9745-1142-B2BE-868063E2100E}"/>
              </a:ext>
            </a:extLst>
          </p:cNvPr>
          <p:cNvSpPr/>
          <p:nvPr/>
        </p:nvSpPr>
        <p:spPr>
          <a:xfrm>
            <a:off x="7600070" y="3149391"/>
            <a:ext cx="2149044" cy="375798"/>
          </a:xfrm>
          <a:custGeom>
            <a:avLst/>
            <a:gdLst>
              <a:gd name="connsiteX0" fmla="*/ 2453640 w 2453640"/>
              <a:gd name="connsiteY0" fmla="*/ 0 h 729615"/>
              <a:gd name="connsiteX1" fmla="*/ 2322195 w 2453640"/>
              <a:gd name="connsiteY1" fmla="*/ 499110 h 729615"/>
              <a:gd name="connsiteX2" fmla="*/ 2213610 w 2453640"/>
              <a:gd name="connsiteY2" fmla="*/ 670560 h 729615"/>
              <a:gd name="connsiteX3" fmla="*/ 2044065 w 2453640"/>
              <a:gd name="connsiteY3" fmla="*/ 626745 h 729615"/>
              <a:gd name="connsiteX4" fmla="*/ 1842135 w 2453640"/>
              <a:gd name="connsiteY4" fmla="*/ 542925 h 729615"/>
              <a:gd name="connsiteX5" fmla="*/ 1670685 w 2453640"/>
              <a:gd name="connsiteY5" fmla="*/ 521970 h 729615"/>
              <a:gd name="connsiteX6" fmla="*/ 1489710 w 2453640"/>
              <a:gd name="connsiteY6" fmla="*/ 729615 h 729615"/>
              <a:gd name="connsiteX7" fmla="*/ 1301115 w 2453640"/>
              <a:gd name="connsiteY7" fmla="*/ 521970 h 729615"/>
              <a:gd name="connsiteX8" fmla="*/ 1122045 w 2453640"/>
              <a:gd name="connsiteY8" fmla="*/ 453390 h 729615"/>
              <a:gd name="connsiteX9" fmla="*/ 927735 w 2453640"/>
              <a:gd name="connsiteY9" fmla="*/ 533400 h 729615"/>
              <a:gd name="connsiteX10" fmla="*/ 744855 w 2453640"/>
              <a:gd name="connsiteY10" fmla="*/ 533400 h 729615"/>
              <a:gd name="connsiteX11" fmla="*/ 556260 w 2453640"/>
              <a:gd name="connsiteY11" fmla="*/ 504825 h 729615"/>
              <a:gd name="connsiteX12" fmla="*/ 365760 w 2453640"/>
              <a:gd name="connsiteY12" fmla="*/ 466725 h 729615"/>
              <a:gd name="connsiteX13" fmla="*/ 323850 w 2453640"/>
              <a:gd name="connsiteY13" fmla="*/ 485775 h 729615"/>
              <a:gd name="connsiteX14" fmla="*/ 280035 w 2453640"/>
              <a:gd name="connsiteY14" fmla="*/ 455295 h 729615"/>
              <a:gd name="connsiteX15" fmla="*/ 232410 w 2453640"/>
              <a:gd name="connsiteY15" fmla="*/ 561975 h 729615"/>
              <a:gd name="connsiteX16" fmla="*/ 194310 w 2453640"/>
              <a:gd name="connsiteY16" fmla="*/ 630555 h 729615"/>
              <a:gd name="connsiteX17" fmla="*/ 142875 w 2453640"/>
              <a:gd name="connsiteY17" fmla="*/ 453390 h 729615"/>
              <a:gd name="connsiteX18" fmla="*/ 87630 w 2453640"/>
              <a:gd name="connsiteY18" fmla="*/ 600075 h 729615"/>
              <a:gd name="connsiteX19" fmla="*/ 45720 w 2453640"/>
              <a:gd name="connsiteY19" fmla="*/ 525780 h 729615"/>
              <a:gd name="connsiteX20" fmla="*/ 0 w 2453640"/>
              <a:gd name="connsiteY20" fmla="*/ 367665 h 72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53640" h="729615">
                <a:moveTo>
                  <a:pt x="2453640" y="0"/>
                </a:moveTo>
                <a:lnTo>
                  <a:pt x="2322195" y="499110"/>
                </a:lnTo>
                <a:lnTo>
                  <a:pt x="2213610" y="670560"/>
                </a:lnTo>
                <a:lnTo>
                  <a:pt x="2044065" y="626745"/>
                </a:lnTo>
                <a:lnTo>
                  <a:pt x="1842135" y="542925"/>
                </a:lnTo>
                <a:lnTo>
                  <a:pt x="1670685" y="521970"/>
                </a:lnTo>
                <a:lnTo>
                  <a:pt x="1489710" y="729615"/>
                </a:lnTo>
                <a:lnTo>
                  <a:pt x="1301115" y="521970"/>
                </a:lnTo>
                <a:lnTo>
                  <a:pt x="1122045" y="453390"/>
                </a:lnTo>
                <a:lnTo>
                  <a:pt x="927735" y="533400"/>
                </a:lnTo>
                <a:lnTo>
                  <a:pt x="744855" y="533400"/>
                </a:lnTo>
                <a:lnTo>
                  <a:pt x="556260" y="504825"/>
                </a:lnTo>
                <a:lnTo>
                  <a:pt x="365760" y="466725"/>
                </a:lnTo>
                <a:lnTo>
                  <a:pt x="323850" y="485775"/>
                </a:lnTo>
                <a:lnTo>
                  <a:pt x="280035" y="455295"/>
                </a:lnTo>
                <a:lnTo>
                  <a:pt x="232410" y="561975"/>
                </a:lnTo>
                <a:lnTo>
                  <a:pt x="194310" y="630555"/>
                </a:lnTo>
                <a:lnTo>
                  <a:pt x="142875" y="453390"/>
                </a:lnTo>
                <a:lnTo>
                  <a:pt x="87630" y="600075"/>
                </a:lnTo>
                <a:lnTo>
                  <a:pt x="45720" y="525780"/>
                </a:lnTo>
                <a:lnTo>
                  <a:pt x="0" y="367665"/>
                </a:lnTo>
              </a:path>
            </a:pathLst>
          </a:custGeom>
          <a:noFill/>
          <a:ln w="19050" cap="flat" cmpd="sng" algn="ctr">
            <a:solidFill>
              <a:schemeClr val="accent3"/>
            </a:solidFill>
            <a:prstDash val="solid"/>
          </a:ln>
          <a:effectLst/>
        </p:spPr>
        <p:txBody>
          <a:bodyPr rtlCol="0" anchor="ctr"/>
          <a:lstStyle/>
          <a:p>
            <a:pPr algn="ctr" defTabSz="685783">
              <a:defRPr/>
            </a:pPr>
            <a:endParaRPr lang="de-DE" sz="825" kern="0" dirty="0">
              <a:solidFill>
                <a:srgbClr val="000000"/>
              </a:solidFill>
              <a:latin typeface="Arial"/>
            </a:endParaRPr>
          </a:p>
        </p:txBody>
      </p:sp>
      <p:sp>
        <p:nvSpPr>
          <p:cNvPr id="344" name="Oval 116">
            <a:extLst>
              <a:ext uri="{FF2B5EF4-FFF2-40B4-BE49-F238E27FC236}">
                <a16:creationId xmlns:a16="http://schemas.microsoft.com/office/drawing/2014/main" id="{0973F045-3A53-F342-9D52-338FED319EF8}"/>
              </a:ext>
            </a:extLst>
          </p:cNvPr>
          <p:cNvSpPr/>
          <p:nvPr/>
        </p:nvSpPr>
        <p:spPr>
          <a:xfrm>
            <a:off x="9704817" y="3119824"/>
            <a:ext cx="80361" cy="70172"/>
          </a:xfrm>
          <a:prstGeom prst="ellipse">
            <a:avLst/>
          </a:prstGeom>
          <a:solidFill>
            <a:schemeClr val="accent3"/>
          </a:solidFill>
          <a:ln w="25400" cap="flat" cmpd="sng" algn="ctr">
            <a:solidFill>
              <a:schemeClr val="accent3"/>
            </a:solid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345" name="Oval 117">
            <a:extLst>
              <a:ext uri="{FF2B5EF4-FFF2-40B4-BE49-F238E27FC236}">
                <a16:creationId xmlns:a16="http://schemas.microsoft.com/office/drawing/2014/main" id="{1385B907-474D-284A-A3C9-8143B2C96276}"/>
              </a:ext>
            </a:extLst>
          </p:cNvPr>
          <p:cNvSpPr/>
          <p:nvPr/>
        </p:nvSpPr>
        <p:spPr>
          <a:xfrm>
            <a:off x="9593961" y="3377416"/>
            <a:ext cx="80361" cy="70172"/>
          </a:xfrm>
          <a:prstGeom prst="ellipse">
            <a:avLst/>
          </a:prstGeom>
          <a:solidFill>
            <a:schemeClr val="accent3"/>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346" name="Oval 118">
            <a:extLst>
              <a:ext uri="{FF2B5EF4-FFF2-40B4-BE49-F238E27FC236}">
                <a16:creationId xmlns:a16="http://schemas.microsoft.com/office/drawing/2014/main" id="{F9A0BA47-247C-7441-B222-25EB19F98D04}"/>
              </a:ext>
            </a:extLst>
          </p:cNvPr>
          <p:cNvSpPr/>
          <p:nvPr/>
        </p:nvSpPr>
        <p:spPr>
          <a:xfrm>
            <a:off x="9482308" y="3457875"/>
            <a:ext cx="80361" cy="70172"/>
          </a:xfrm>
          <a:prstGeom prst="ellipse">
            <a:avLst/>
          </a:prstGeom>
          <a:solidFill>
            <a:schemeClr val="accent3"/>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347" name="Oval 119">
            <a:extLst>
              <a:ext uri="{FF2B5EF4-FFF2-40B4-BE49-F238E27FC236}">
                <a16:creationId xmlns:a16="http://schemas.microsoft.com/office/drawing/2014/main" id="{486E4132-9D53-B14E-8DD1-BC9853FD036B}"/>
              </a:ext>
            </a:extLst>
          </p:cNvPr>
          <p:cNvSpPr/>
          <p:nvPr/>
        </p:nvSpPr>
        <p:spPr>
          <a:xfrm>
            <a:off x="9338454" y="3440212"/>
            <a:ext cx="80361" cy="70172"/>
          </a:xfrm>
          <a:prstGeom prst="ellipse">
            <a:avLst/>
          </a:prstGeom>
          <a:solidFill>
            <a:schemeClr val="accent3"/>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348" name="Oval 120">
            <a:extLst>
              <a:ext uri="{FF2B5EF4-FFF2-40B4-BE49-F238E27FC236}">
                <a16:creationId xmlns:a16="http://schemas.microsoft.com/office/drawing/2014/main" id="{AD35C976-AA90-6941-B3EF-79DAA4A5716B}"/>
              </a:ext>
            </a:extLst>
          </p:cNvPr>
          <p:cNvSpPr/>
          <p:nvPr/>
        </p:nvSpPr>
        <p:spPr>
          <a:xfrm>
            <a:off x="9166489" y="3397040"/>
            <a:ext cx="80361" cy="70172"/>
          </a:xfrm>
          <a:prstGeom prst="ellipse">
            <a:avLst/>
          </a:prstGeom>
          <a:solidFill>
            <a:schemeClr val="accent3"/>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349" name="Oval 121">
            <a:extLst>
              <a:ext uri="{FF2B5EF4-FFF2-40B4-BE49-F238E27FC236}">
                <a16:creationId xmlns:a16="http://schemas.microsoft.com/office/drawing/2014/main" id="{09681F65-2BE7-9841-9CE8-1C5A7DBB556F}"/>
              </a:ext>
            </a:extLst>
          </p:cNvPr>
          <p:cNvSpPr/>
          <p:nvPr/>
        </p:nvSpPr>
        <p:spPr>
          <a:xfrm>
            <a:off x="9007753" y="3391153"/>
            <a:ext cx="80361" cy="70172"/>
          </a:xfrm>
          <a:prstGeom prst="ellipse">
            <a:avLst/>
          </a:prstGeom>
          <a:solidFill>
            <a:schemeClr val="accent3"/>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350" name="Oval 122">
            <a:extLst>
              <a:ext uri="{FF2B5EF4-FFF2-40B4-BE49-F238E27FC236}">
                <a16:creationId xmlns:a16="http://schemas.microsoft.com/office/drawing/2014/main" id="{DCC24E99-1546-9645-8347-1749D777286F}"/>
              </a:ext>
            </a:extLst>
          </p:cNvPr>
          <p:cNvSpPr/>
          <p:nvPr/>
        </p:nvSpPr>
        <p:spPr>
          <a:xfrm>
            <a:off x="8852324" y="3490255"/>
            <a:ext cx="80361" cy="70172"/>
          </a:xfrm>
          <a:prstGeom prst="ellipse">
            <a:avLst/>
          </a:prstGeom>
          <a:solidFill>
            <a:schemeClr val="accent3"/>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351" name="Oval 123">
            <a:extLst>
              <a:ext uri="{FF2B5EF4-FFF2-40B4-BE49-F238E27FC236}">
                <a16:creationId xmlns:a16="http://schemas.microsoft.com/office/drawing/2014/main" id="{0A4A5243-2CA2-8D4D-869E-BBF6F03CD2E1}"/>
              </a:ext>
            </a:extLst>
          </p:cNvPr>
          <p:cNvSpPr/>
          <p:nvPr/>
        </p:nvSpPr>
        <p:spPr>
          <a:xfrm>
            <a:off x="8691934" y="3386247"/>
            <a:ext cx="80361" cy="70172"/>
          </a:xfrm>
          <a:prstGeom prst="ellipse">
            <a:avLst/>
          </a:prstGeom>
          <a:solidFill>
            <a:schemeClr val="accent3"/>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352" name="Oval 124">
            <a:extLst>
              <a:ext uri="{FF2B5EF4-FFF2-40B4-BE49-F238E27FC236}">
                <a16:creationId xmlns:a16="http://schemas.microsoft.com/office/drawing/2014/main" id="{1C3321EC-69B3-1342-95E7-3BB85BD9935B}"/>
              </a:ext>
            </a:extLst>
          </p:cNvPr>
          <p:cNvSpPr/>
          <p:nvPr/>
        </p:nvSpPr>
        <p:spPr>
          <a:xfrm>
            <a:off x="8526584" y="3353868"/>
            <a:ext cx="80361" cy="70172"/>
          </a:xfrm>
          <a:prstGeom prst="ellipse">
            <a:avLst/>
          </a:prstGeom>
          <a:solidFill>
            <a:schemeClr val="accent3"/>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353" name="Oval 125">
            <a:extLst>
              <a:ext uri="{FF2B5EF4-FFF2-40B4-BE49-F238E27FC236}">
                <a16:creationId xmlns:a16="http://schemas.microsoft.com/office/drawing/2014/main" id="{0FE2DB82-86CF-9E4D-8944-0E795967C275}"/>
              </a:ext>
            </a:extLst>
          </p:cNvPr>
          <p:cNvSpPr/>
          <p:nvPr/>
        </p:nvSpPr>
        <p:spPr>
          <a:xfrm>
            <a:off x="8357926" y="3386247"/>
            <a:ext cx="80361" cy="70172"/>
          </a:xfrm>
          <a:prstGeom prst="ellipse">
            <a:avLst/>
          </a:prstGeom>
          <a:solidFill>
            <a:schemeClr val="accent3"/>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354" name="Oval 126">
            <a:extLst>
              <a:ext uri="{FF2B5EF4-FFF2-40B4-BE49-F238E27FC236}">
                <a16:creationId xmlns:a16="http://schemas.microsoft.com/office/drawing/2014/main" id="{20668B2F-46F8-A14C-BDF3-51EF3513DA25}"/>
              </a:ext>
            </a:extLst>
          </p:cNvPr>
          <p:cNvSpPr/>
          <p:nvPr/>
        </p:nvSpPr>
        <p:spPr>
          <a:xfrm>
            <a:off x="8200844" y="3391153"/>
            <a:ext cx="80361" cy="70172"/>
          </a:xfrm>
          <a:prstGeom prst="ellipse">
            <a:avLst/>
          </a:prstGeom>
          <a:solidFill>
            <a:schemeClr val="accent3"/>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355" name="Oval 127">
            <a:extLst>
              <a:ext uri="{FF2B5EF4-FFF2-40B4-BE49-F238E27FC236}">
                <a16:creationId xmlns:a16="http://schemas.microsoft.com/office/drawing/2014/main" id="{05D5D10F-47C4-0946-AC0E-DC368B23905F}"/>
              </a:ext>
            </a:extLst>
          </p:cNvPr>
          <p:cNvSpPr/>
          <p:nvPr/>
        </p:nvSpPr>
        <p:spPr>
          <a:xfrm>
            <a:off x="8037147" y="3377416"/>
            <a:ext cx="80361" cy="70172"/>
          </a:xfrm>
          <a:prstGeom prst="ellipse">
            <a:avLst/>
          </a:prstGeom>
          <a:solidFill>
            <a:schemeClr val="accent3"/>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356" name="Oval 128">
            <a:extLst>
              <a:ext uri="{FF2B5EF4-FFF2-40B4-BE49-F238E27FC236}">
                <a16:creationId xmlns:a16="http://schemas.microsoft.com/office/drawing/2014/main" id="{D75D893B-87BF-3748-BE94-32B4C84982A5}"/>
              </a:ext>
            </a:extLst>
          </p:cNvPr>
          <p:cNvSpPr/>
          <p:nvPr/>
        </p:nvSpPr>
        <p:spPr>
          <a:xfrm>
            <a:off x="7894946" y="3358774"/>
            <a:ext cx="80361" cy="70172"/>
          </a:xfrm>
          <a:prstGeom prst="ellipse">
            <a:avLst/>
          </a:prstGeom>
          <a:solidFill>
            <a:schemeClr val="accent3"/>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357" name="Oval 129">
            <a:extLst>
              <a:ext uri="{FF2B5EF4-FFF2-40B4-BE49-F238E27FC236}">
                <a16:creationId xmlns:a16="http://schemas.microsoft.com/office/drawing/2014/main" id="{0FB7C73C-EBA6-BA4E-84C6-22C6E1ED09CA}"/>
              </a:ext>
            </a:extLst>
          </p:cNvPr>
          <p:cNvSpPr/>
          <p:nvPr/>
        </p:nvSpPr>
        <p:spPr>
          <a:xfrm>
            <a:off x="7785815" y="3354848"/>
            <a:ext cx="80361" cy="70172"/>
          </a:xfrm>
          <a:prstGeom prst="ellipse">
            <a:avLst/>
          </a:prstGeom>
          <a:solidFill>
            <a:schemeClr val="accent3"/>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358" name="Oval 130">
            <a:extLst>
              <a:ext uri="{FF2B5EF4-FFF2-40B4-BE49-F238E27FC236}">
                <a16:creationId xmlns:a16="http://schemas.microsoft.com/office/drawing/2014/main" id="{908DD2A1-0D4C-0243-83AF-24AC00D23D82}"/>
              </a:ext>
            </a:extLst>
          </p:cNvPr>
          <p:cNvSpPr/>
          <p:nvPr/>
        </p:nvSpPr>
        <p:spPr>
          <a:xfrm>
            <a:off x="7833766" y="3372511"/>
            <a:ext cx="80361" cy="70172"/>
          </a:xfrm>
          <a:prstGeom prst="ellipse">
            <a:avLst/>
          </a:prstGeom>
          <a:solidFill>
            <a:schemeClr val="accent3"/>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359" name="Oval 131">
            <a:extLst>
              <a:ext uri="{FF2B5EF4-FFF2-40B4-BE49-F238E27FC236}">
                <a16:creationId xmlns:a16="http://schemas.microsoft.com/office/drawing/2014/main" id="{AE4D2A6C-860E-5B42-93DF-6FE7BD0AD577}"/>
              </a:ext>
            </a:extLst>
          </p:cNvPr>
          <p:cNvSpPr/>
          <p:nvPr/>
        </p:nvSpPr>
        <p:spPr>
          <a:xfrm>
            <a:off x="7719675" y="3451006"/>
            <a:ext cx="80361" cy="70172"/>
          </a:xfrm>
          <a:prstGeom prst="ellipse">
            <a:avLst/>
          </a:prstGeom>
          <a:solidFill>
            <a:schemeClr val="accent3"/>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360" name="Oval 132">
            <a:extLst>
              <a:ext uri="{FF2B5EF4-FFF2-40B4-BE49-F238E27FC236}">
                <a16:creationId xmlns:a16="http://schemas.microsoft.com/office/drawing/2014/main" id="{9E2F8FE8-D4FB-D846-A648-680CC8FF8F0D}"/>
              </a:ext>
            </a:extLst>
          </p:cNvPr>
          <p:cNvSpPr/>
          <p:nvPr/>
        </p:nvSpPr>
        <p:spPr>
          <a:xfrm>
            <a:off x="7769280" y="3416278"/>
            <a:ext cx="80361" cy="70172"/>
          </a:xfrm>
          <a:prstGeom prst="ellipse">
            <a:avLst/>
          </a:prstGeom>
          <a:solidFill>
            <a:schemeClr val="accent3"/>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361" name="Oval 133">
            <a:extLst>
              <a:ext uri="{FF2B5EF4-FFF2-40B4-BE49-F238E27FC236}">
                <a16:creationId xmlns:a16="http://schemas.microsoft.com/office/drawing/2014/main" id="{10ECF555-17D1-E642-ADD9-5D598F07F823}"/>
              </a:ext>
            </a:extLst>
          </p:cNvPr>
          <p:cNvSpPr/>
          <p:nvPr/>
        </p:nvSpPr>
        <p:spPr>
          <a:xfrm>
            <a:off x="7679991" y="3349942"/>
            <a:ext cx="80361" cy="70172"/>
          </a:xfrm>
          <a:prstGeom prst="ellipse">
            <a:avLst/>
          </a:prstGeom>
          <a:solidFill>
            <a:schemeClr val="accent3"/>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362" name="Oval 134">
            <a:extLst>
              <a:ext uri="{FF2B5EF4-FFF2-40B4-BE49-F238E27FC236}">
                <a16:creationId xmlns:a16="http://schemas.microsoft.com/office/drawing/2014/main" id="{CAFD00E0-887E-E54C-BB79-06EEA3373D85}"/>
              </a:ext>
            </a:extLst>
          </p:cNvPr>
          <p:cNvSpPr/>
          <p:nvPr/>
        </p:nvSpPr>
        <p:spPr>
          <a:xfrm>
            <a:off x="7636999" y="3428438"/>
            <a:ext cx="80361" cy="70172"/>
          </a:xfrm>
          <a:prstGeom prst="ellipse">
            <a:avLst/>
          </a:prstGeom>
          <a:solidFill>
            <a:schemeClr val="accent3"/>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363" name="Oval 135">
            <a:extLst>
              <a:ext uri="{FF2B5EF4-FFF2-40B4-BE49-F238E27FC236}">
                <a16:creationId xmlns:a16="http://schemas.microsoft.com/office/drawing/2014/main" id="{EBE63443-FB08-D64F-8319-9FA6A4B0D1E8}"/>
              </a:ext>
            </a:extLst>
          </p:cNvPr>
          <p:cNvSpPr/>
          <p:nvPr/>
        </p:nvSpPr>
        <p:spPr>
          <a:xfrm>
            <a:off x="7582434" y="3386247"/>
            <a:ext cx="80361" cy="70172"/>
          </a:xfrm>
          <a:prstGeom prst="ellipse">
            <a:avLst/>
          </a:prstGeom>
          <a:solidFill>
            <a:schemeClr val="accent3"/>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cxnSp>
        <p:nvCxnSpPr>
          <p:cNvPr id="364" name="Straight Connector 85">
            <a:extLst>
              <a:ext uri="{FF2B5EF4-FFF2-40B4-BE49-F238E27FC236}">
                <a16:creationId xmlns:a16="http://schemas.microsoft.com/office/drawing/2014/main" id="{32D6AA74-48F0-5B47-A3D6-579EA89FD79B}"/>
              </a:ext>
            </a:extLst>
          </p:cNvPr>
          <p:cNvCxnSpPr/>
          <p:nvPr/>
        </p:nvCxnSpPr>
        <p:spPr>
          <a:xfrm flipV="1">
            <a:off x="9592764" y="2984712"/>
            <a:ext cx="0" cy="1177337"/>
          </a:xfrm>
          <a:prstGeom prst="line">
            <a:avLst/>
          </a:prstGeom>
          <a:noFill/>
          <a:ln w="9525" cap="flat" cmpd="sng" algn="ctr">
            <a:solidFill>
              <a:schemeClr val="accent3"/>
            </a:solidFill>
            <a:prstDash val="dash"/>
          </a:ln>
          <a:effectLst/>
        </p:spPr>
      </p:cxnSp>
      <p:sp>
        <p:nvSpPr>
          <p:cNvPr id="365" name="TextBox 386">
            <a:extLst>
              <a:ext uri="{FF2B5EF4-FFF2-40B4-BE49-F238E27FC236}">
                <a16:creationId xmlns:a16="http://schemas.microsoft.com/office/drawing/2014/main" id="{ED135226-BEB2-454E-B2A8-319D2D0F2EFD}"/>
              </a:ext>
            </a:extLst>
          </p:cNvPr>
          <p:cNvSpPr txBox="1"/>
          <p:nvPr/>
        </p:nvSpPr>
        <p:spPr>
          <a:xfrm>
            <a:off x="9513529" y="4273781"/>
            <a:ext cx="347846" cy="117148"/>
          </a:xfrm>
          <a:prstGeom prst="rect">
            <a:avLst/>
          </a:prstGeom>
          <a:noFill/>
        </p:spPr>
        <p:txBody>
          <a:bodyPr wrap="square" lIns="0" tIns="0" rIns="0" bIns="0" rtlCol="0" anchor="ctr" anchorCtr="0">
            <a:spAutoFit/>
          </a:bodyPr>
          <a:lstStyle/>
          <a:p>
            <a:pPr algn="ctr" defTabSz="685783">
              <a:defRPr/>
            </a:pPr>
            <a:r>
              <a:rPr lang="de-DE" sz="750" kern="0" dirty="0">
                <a:solidFill>
                  <a:srgbClr val="000000"/>
                </a:solidFill>
                <a:latin typeface="Arial"/>
              </a:rPr>
              <a:t>EXIT</a:t>
            </a:r>
          </a:p>
        </p:txBody>
      </p:sp>
      <p:cxnSp>
        <p:nvCxnSpPr>
          <p:cNvPr id="366" name="Straight Connector 387">
            <a:extLst>
              <a:ext uri="{FF2B5EF4-FFF2-40B4-BE49-F238E27FC236}">
                <a16:creationId xmlns:a16="http://schemas.microsoft.com/office/drawing/2014/main" id="{67680E01-457C-AC43-B92C-C6FAB0356A00}"/>
              </a:ext>
            </a:extLst>
          </p:cNvPr>
          <p:cNvCxnSpPr/>
          <p:nvPr/>
        </p:nvCxnSpPr>
        <p:spPr>
          <a:xfrm flipV="1">
            <a:off x="9749114" y="2980424"/>
            <a:ext cx="0" cy="1177337"/>
          </a:xfrm>
          <a:prstGeom prst="line">
            <a:avLst/>
          </a:prstGeom>
          <a:noFill/>
          <a:ln w="9525" cap="flat" cmpd="sng" algn="ctr">
            <a:noFill/>
            <a:prstDash val="dash"/>
          </a:ln>
          <a:effectLst/>
        </p:spPr>
      </p:cxnSp>
      <p:sp>
        <p:nvSpPr>
          <p:cNvPr id="367" name="TextBox 352">
            <a:extLst>
              <a:ext uri="{FF2B5EF4-FFF2-40B4-BE49-F238E27FC236}">
                <a16:creationId xmlns:a16="http://schemas.microsoft.com/office/drawing/2014/main" id="{4B3FFEFE-69D1-8E43-B268-783A4732E81A}"/>
              </a:ext>
            </a:extLst>
          </p:cNvPr>
          <p:cNvSpPr txBox="1"/>
          <p:nvPr/>
        </p:nvSpPr>
        <p:spPr>
          <a:xfrm>
            <a:off x="2418119" y="2855245"/>
            <a:ext cx="226344" cy="221214"/>
          </a:xfrm>
          <a:prstGeom prst="rect">
            <a:avLst/>
          </a:prstGeom>
          <a:noFill/>
        </p:spPr>
        <p:txBody>
          <a:bodyPr wrap="none" rtlCol="0">
            <a:spAutoFit/>
          </a:bodyPr>
          <a:lstStyle/>
          <a:p>
            <a:pPr defTabSz="685783"/>
            <a:r>
              <a:rPr lang="de-DE" sz="825" b="1" dirty="0">
                <a:solidFill>
                  <a:srgbClr val="000000"/>
                </a:solidFill>
                <a:latin typeface="Arial"/>
                <a:ea typeface="Calibri" charset="0"/>
                <a:cs typeface="Calibri" charset="0"/>
              </a:rPr>
              <a:t>*</a:t>
            </a:r>
          </a:p>
        </p:txBody>
      </p:sp>
      <p:sp>
        <p:nvSpPr>
          <p:cNvPr id="368" name="TextBox 353">
            <a:extLst>
              <a:ext uri="{FF2B5EF4-FFF2-40B4-BE49-F238E27FC236}">
                <a16:creationId xmlns:a16="http://schemas.microsoft.com/office/drawing/2014/main" id="{574F8A51-F6AC-074B-B063-B425B8A70ACA}"/>
              </a:ext>
            </a:extLst>
          </p:cNvPr>
          <p:cNvSpPr txBox="1"/>
          <p:nvPr/>
        </p:nvSpPr>
        <p:spPr>
          <a:xfrm>
            <a:off x="2507403" y="3092623"/>
            <a:ext cx="226344" cy="221214"/>
          </a:xfrm>
          <a:prstGeom prst="rect">
            <a:avLst/>
          </a:prstGeom>
          <a:noFill/>
        </p:spPr>
        <p:txBody>
          <a:bodyPr wrap="none" rtlCol="0">
            <a:spAutoFit/>
          </a:bodyPr>
          <a:lstStyle/>
          <a:p>
            <a:pPr defTabSz="685783"/>
            <a:r>
              <a:rPr lang="de-DE" sz="825" b="1" dirty="0">
                <a:solidFill>
                  <a:srgbClr val="000000"/>
                </a:solidFill>
                <a:latin typeface="Arial"/>
                <a:ea typeface="Calibri" charset="0"/>
                <a:cs typeface="Calibri" charset="0"/>
              </a:rPr>
              <a:t>*</a:t>
            </a:r>
          </a:p>
        </p:txBody>
      </p:sp>
      <p:sp>
        <p:nvSpPr>
          <p:cNvPr id="369" name="TextBox 354">
            <a:extLst>
              <a:ext uri="{FF2B5EF4-FFF2-40B4-BE49-F238E27FC236}">
                <a16:creationId xmlns:a16="http://schemas.microsoft.com/office/drawing/2014/main" id="{FF33E094-7D9A-344D-90B2-F474244B47AB}"/>
              </a:ext>
            </a:extLst>
          </p:cNvPr>
          <p:cNvSpPr txBox="1"/>
          <p:nvPr/>
        </p:nvSpPr>
        <p:spPr>
          <a:xfrm>
            <a:off x="3124941" y="3202643"/>
            <a:ext cx="226344" cy="221214"/>
          </a:xfrm>
          <a:prstGeom prst="rect">
            <a:avLst/>
          </a:prstGeom>
          <a:noFill/>
        </p:spPr>
        <p:txBody>
          <a:bodyPr wrap="none" rtlCol="0">
            <a:spAutoFit/>
          </a:bodyPr>
          <a:lstStyle/>
          <a:p>
            <a:pPr defTabSz="685783"/>
            <a:r>
              <a:rPr lang="de-DE" sz="825" b="1" dirty="0">
                <a:solidFill>
                  <a:srgbClr val="000000"/>
                </a:solidFill>
                <a:latin typeface="Arial"/>
                <a:ea typeface="Calibri" charset="0"/>
                <a:cs typeface="Calibri" charset="0"/>
              </a:rPr>
              <a:t>*</a:t>
            </a:r>
          </a:p>
        </p:txBody>
      </p:sp>
      <p:sp>
        <p:nvSpPr>
          <p:cNvPr id="370" name="TextBox 355">
            <a:extLst>
              <a:ext uri="{FF2B5EF4-FFF2-40B4-BE49-F238E27FC236}">
                <a16:creationId xmlns:a16="http://schemas.microsoft.com/office/drawing/2014/main" id="{E0E20B70-77B4-E041-9A57-EA06C4191778}"/>
              </a:ext>
            </a:extLst>
          </p:cNvPr>
          <p:cNvSpPr txBox="1"/>
          <p:nvPr/>
        </p:nvSpPr>
        <p:spPr>
          <a:xfrm>
            <a:off x="3767395" y="3605728"/>
            <a:ext cx="226344" cy="221214"/>
          </a:xfrm>
          <a:prstGeom prst="rect">
            <a:avLst/>
          </a:prstGeom>
          <a:noFill/>
        </p:spPr>
        <p:txBody>
          <a:bodyPr wrap="none" rtlCol="0">
            <a:spAutoFit/>
          </a:bodyPr>
          <a:lstStyle/>
          <a:p>
            <a:pPr defTabSz="685783"/>
            <a:r>
              <a:rPr lang="de-DE" sz="825" b="1" dirty="0">
                <a:solidFill>
                  <a:srgbClr val="000000"/>
                </a:solidFill>
                <a:latin typeface="Arial"/>
                <a:ea typeface="Calibri" charset="0"/>
                <a:cs typeface="Calibri" charset="0"/>
              </a:rPr>
              <a:t>*</a:t>
            </a:r>
          </a:p>
        </p:txBody>
      </p:sp>
      <p:sp>
        <p:nvSpPr>
          <p:cNvPr id="371" name="TextBox 356">
            <a:extLst>
              <a:ext uri="{FF2B5EF4-FFF2-40B4-BE49-F238E27FC236}">
                <a16:creationId xmlns:a16="http://schemas.microsoft.com/office/drawing/2014/main" id="{1FF1E6AB-1704-D54F-A433-68B1590B614C}"/>
              </a:ext>
            </a:extLst>
          </p:cNvPr>
          <p:cNvSpPr txBox="1"/>
          <p:nvPr/>
        </p:nvSpPr>
        <p:spPr>
          <a:xfrm>
            <a:off x="2442785" y="2981846"/>
            <a:ext cx="226344" cy="221214"/>
          </a:xfrm>
          <a:prstGeom prst="rect">
            <a:avLst/>
          </a:prstGeom>
          <a:noFill/>
        </p:spPr>
        <p:txBody>
          <a:bodyPr wrap="none" rtlCol="0">
            <a:spAutoFit/>
          </a:bodyPr>
          <a:lstStyle/>
          <a:p>
            <a:pPr defTabSz="685783"/>
            <a:r>
              <a:rPr lang="de-DE" sz="825" b="1" dirty="0">
                <a:solidFill>
                  <a:srgbClr val="000000"/>
                </a:solidFill>
                <a:latin typeface="Arial"/>
                <a:ea typeface="Calibri" charset="0"/>
                <a:cs typeface="Calibri" charset="0"/>
              </a:rPr>
              <a:t>*</a:t>
            </a:r>
          </a:p>
        </p:txBody>
      </p:sp>
      <p:cxnSp>
        <p:nvCxnSpPr>
          <p:cNvPr id="372" name="Straight Connector 9">
            <a:extLst>
              <a:ext uri="{FF2B5EF4-FFF2-40B4-BE49-F238E27FC236}">
                <a16:creationId xmlns:a16="http://schemas.microsoft.com/office/drawing/2014/main" id="{F355C584-2020-3C49-A7B8-A291FC156E36}"/>
              </a:ext>
            </a:extLst>
          </p:cNvPr>
          <p:cNvCxnSpPr/>
          <p:nvPr/>
        </p:nvCxnSpPr>
        <p:spPr>
          <a:xfrm>
            <a:off x="7519852" y="4109242"/>
            <a:ext cx="0" cy="1016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3" name="Textfeld 85">
            <a:extLst>
              <a:ext uri="{FF2B5EF4-FFF2-40B4-BE49-F238E27FC236}">
                <a16:creationId xmlns:a16="http://schemas.microsoft.com/office/drawing/2014/main" id="{86BC9056-F74C-DE44-BDA0-3835A32FC5C3}"/>
              </a:ext>
            </a:extLst>
          </p:cNvPr>
          <p:cNvSpPr txBox="1"/>
          <p:nvPr/>
        </p:nvSpPr>
        <p:spPr>
          <a:xfrm>
            <a:off x="3495832" y="3009106"/>
            <a:ext cx="465133" cy="385170"/>
          </a:xfrm>
          <a:prstGeom prst="rect">
            <a:avLst/>
          </a:prstGeom>
          <a:noFill/>
        </p:spPr>
        <p:txBody>
          <a:bodyPr wrap="square" rtlCol="0">
            <a:spAutoFit/>
          </a:bodyPr>
          <a:lstStyle/>
          <a:p>
            <a:pPr defTabSz="685783"/>
            <a:r>
              <a:rPr lang="de-DE" sz="900" dirty="0">
                <a:latin typeface="Arial"/>
              </a:rPr>
              <a:t>88 %</a:t>
            </a:r>
            <a:r>
              <a:rPr lang="de-DE" sz="900" baseline="30000" dirty="0">
                <a:latin typeface="Arial"/>
              </a:rPr>
              <a:t>‖</a:t>
            </a:r>
            <a:endParaRPr lang="de-DE" sz="900" dirty="0">
              <a:latin typeface="Arial"/>
            </a:endParaRPr>
          </a:p>
        </p:txBody>
      </p:sp>
      <p:sp>
        <p:nvSpPr>
          <p:cNvPr id="374" name="Textfeld 1">
            <a:extLst>
              <a:ext uri="{FF2B5EF4-FFF2-40B4-BE49-F238E27FC236}">
                <a16:creationId xmlns:a16="http://schemas.microsoft.com/office/drawing/2014/main" id="{162345BB-D295-3B4D-858A-82B4A468D5CE}"/>
              </a:ext>
            </a:extLst>
          </p:cNvPr>
          <p:cNvSpPr txBox="1"/>
          <p:nvPr/>
        </p:nvSpPr>
        <p:spPr>
          <a:xfrm>
            <a:off x="3020421" y="3025989"/>
            <a:ext cx="455266" cy="385170"/>
          </a:xfrm>
          <a:prstGeom prst="rect">
            <a:avLst/>
          </a:prstGeom>
          <a:noFill/>
        </p:spPr>
        <p:txBody>
          <a:bodyPr wrap="square" rtlCol="0">
            <a:spAutoFit/>
          </a:bodyPr>
          <a:lstStyle/>
          <a:p>
            <a:pPr defTabSz="685783"/>
            <a:r>
              <a:rPr lang="de-DE" sz="900" dirty="0">
                <a:latin typeface="Arial"/>
              </a:rPr>
              <a:t>66 %</a:t>
            </a:r>
            <a:r>
              <a:rPr lang="de-DE" sz="900" baseline="30000" dirty="0">
                <a:latin typeface="Arial"/>
              </a:rPr>
              <a:t>‖</a:t>
            </a:r>
          </a:p>
        </p:txBody>
      </p:sp>
      <p:sp>
        <p:nvSpPr>
          <p:cNvPr id="375" name="TextBox 373">
            <a:extLst>
              <a:ext uri="{FF2B5EF4-FFF2-40B4-BE49-F238E27FC236}">
                <a16:creationId xmlns:a16="http://schemas.microsoft.com/office/drawing/2014/main" id="{55094780-1615-1D43-AE63-B93D580E3B5A}"/>
              </a:ext>
            </a:extLst>
          </p:cNvPr>
          <p:cNvSpPr txBox="1"/>
          <p:nvPr/>
        </p:nvSpPr>
        <p:spPr>
          <a:xfrm>
            <a:off x="8940818" y="2564437"/>
            <a:ext cx="1711224" cy="312008"/>
          </a:xfrm>
          <a:prstGeom prst="rect">
            <a:avLst/>
          </a:prstGeom>
          <a:noFill/>
        </p:spPr>
        <p:txBody>
          <a:bodyPr wrap="square" rtlCol="0">
            <a:spAutoFit/>
          </a:bodyPr>
          <a:lstStyle/>
          <a:p>
            <a:pPr algn="r" defTabSz="457178">
              <a:spcBef>
                <a:spcPts val="300"/>
              </a:spcBef>
              <a:defRPr/>
            </a:pPr>
            <a:r>
              <a:rPr lang="de-DE" sz="675" kern="0" dirty="0">
                <a:solidFill>
                  <a:srgbClr val="FFFFFF">
                    <a:lumMod val="50000"/>
                  </a:srgbClr>
                </a:solidFill>
                <a:latin typeface="Arial"/>
              </a:rPr>
              <a:t>Die K</a:t>
            </a:r>
            <a:r>
              <a:rPr lang="de-DE" sz="675" kern="0" baseline="30000" dirty="0">
                <a:solidFill>
                  <a:srgbClr val="FFFFFF">
                    <a:lumMod val="50000"/>
                  </a:srgbClr>
                </a:solidFill>
                <a:latin typeface="Arial"/>
              </a:rPr>
              <a:t>+</a:t>
            </a:r>
            <a:r>
              <a:rPr lang="de-DE" sz="675" kern="0" dirty="0">
                <a:solidFill>
                  <a:srgbClr val="FFFFFF">
                    <a:lumMod val="50000"/>
                  </a:srgbClr>
                </a:solidFill>
                <a:latin typeface="Arial"/>
              </a:rPr>
              <a:t>-Spiegel stiegen bei </a:t>
            </a:r>
            <a:r>
              <a:rPr lang="de-DE" sz="675" kern="0" dirty="0" err="1">
                <a:solidFill>
                  <a:srgbClr val="FFFFFF">
                    <a:lumMod val="50000"/>
                  </a:srgbClr>
                </a:solidFill>
                <a:latin typeface="Arial"/>
              </a:rPr>
              <a:t>Patient:innen</a:t>
            </a:r>
            <a:r>
              <a:rPr lang="de-DE" sz="675" kern="0" dirty="0">
                <a:solidFill>
                  <a:srgbClr val="FFFFFF">
                    <a:lumMod val="50000"/>
                  </a:srgbClr>
                </a:solidFill>
                <a:latin typeface="Arial"/>
              </a:rPr>
              <a:t> an, die kein LOKELMA</a:t>
            </a:r>
            <a:r>
              <a:rPr lang="de-DE" sz="675" kern="0" baseline="30000" dirty="0">
                <a:solidFill>
                  <a:srgbClr val="FFFFFF">
                    <a:lumMod val="50000"/>
                  </a:srgbClr>
                </a:solidFill>
                <a:latin typeface="Arial"/>
              </a:rPr>
              <a:t>®</a:t>
            </a:r>
            <a:r>
              <a:rPr lang="de-DE" sz="675" kern="0" dirty="0">
                <a:solidFill>
                  <a:srgbClr val="FFFFFF">
                    <a:lumMod val="50000"/>
                  </a:srgbClr>
                </a:solidFill>
                <a:latin typeface="Arial"/>
              </a:rPr>
              <a:t> mehr erhielten</a:t>
            </a:r>
          </a:p>
        </p:txBody>
      </p:sp>
      <p:sp>
        <p:nvSpPr>
          <p:cNvPr id="377" name="TextBox 361">
            <a:extLst>
              <a:ext uri="{FF2B5EF4-FFF2-40B4-BE49-F238E27FC236}">
                <a16:creationId xmlns:a16="http://schemas.microsoft.com/office/drawing/2014/main" id="{05254198-17EE-EE4B-8598-2CA0B9595F9A}"/>
              </a:ext>
            </a:extLst>
          </p:cNvPr>
          <p:cNvSpPr txBox="1"/>
          <p:nvPr/>
        </p:nvSpPr>
        <p:spPr>
          <a:xfrm>
            <a:off x="2946673" y="4292304"/>
            <a:ext cx="461666" cy="140488"/>
          </a:xfrm>
          <a:prstGeom prst="rect">
            <a:avLst/>
          </a:prstGeom>
          <a:noFill/>
        </p:spPr>
        <p:txBody>
          <a:bodyPr wrap="none" lIns="0" tIns="0" rIns="0" bIns="0" rtlCol="0" anchor="ctr" anchorCtr="0">
            <a:spAutoFit/>
          </a:bodyPr>
          <a:lstStyle/>
          <a:p>
            <a:pPr algn="ctr" defTabSz="685783">
              <a:defRPr/>
            </a:pPr>
            <a:r>
              <a:rPr lang="de-DE" sz="900" b="1" kern="0" dirty="0">
                <a:solidFill>
                  <a:srgbClr val="000000"/>
                </a:solidFill>
                <a:latin typeface="Arial"/>
              </a:rPr>
              <a:t>Stunden</a:t>
            </a:r>
            <a:endParaRPr lang="de-DE" sz="900" b="1" kern="0" baseline="30000" dirty="0">
              <a:solidFill>
                <a:srgbClr val="000000"/>
              </a:solidFill>
              <a:latin typeface="Arial"/>
            </a:endParaRPr>
          </a:p>
        </p:txBody>
      </p:sp>
      <p:sp>
        <p:nvSpPr>
          <p:cNvPr id="378" name="TextBox 362">
            <a:extLst>
              <a:ext uri="{FF2B5EF4-FFF2-40B4-BE49-F238E27FC236}">
                <a16:creationId xmlns:a16="http://schemas.microsoft.com/office/drawing/2014/main" id="{0859E4E1-372A-914D-9653-0542D857893E}"/>
              </a:ext>
            </a:extLst>
          </p:cNvPr>
          <p:cNvSpPr txBox="1"/>
          <p:nvPr/>
        </p:nvSpPr>
        <p:spPr>
          <a:xfrm>
            <a:off x="5793560" y="4264220"/>
            <a:ext cx="269304" cy="140488"/>
          </a:xfrm>
          <a:prstGeom prst="rect">
            <a:avLst/>
          </a:prstGeom>
          <a:noFill/>
        </p:spPr>
        <p:txBody>
          <a:bodyPr wrap="none" lIns="0" tIns="0" rIns="0" bIns="0" rtlCol="0" anchor="ctr" anchorCtr="0">
            <a:spAutoFit/>
          </a:bodyPr>
          <a:lstStyle/>
          <a:p>
            <a:pPr algn="ctr" defTabSz="685783">
              <a:defRPr/>
            </a:pPr>
            <a:r>
              <a:rPr lang="de-DE" sz="900" b="1" kern="0" dirty="0">
                <a:solidFill>
                  <a:srgbClr val="000000"/>
                </a:solidFill>
                <a:latin typeface="Arial"/>
              </a:rPr>
              <a:t>Tage</a:t>
            </a:r>
            <a:endParaRPr lang="de-DE" sz="900" b="1" kern="0" baseline="30000" dirty="0">
              <a:solidFill>
                <a:srgbClr val="000000"/>
              </a:solidFill>
              <a:latin typeface="Arial"/>
            </a:endParaRPr>
          </a:p>
        </p:txBody>
      </p:sp>
      <p:sp>
        <p:nvSpPr>
          <p:cNvPr id="379" name="TextBox 363">
            <a:extLst>
              <a:ext uri="{FF2B5EF4-FFF2-40B4-BE49-F238E27FC236}">
                <a16:creationId xmlns:a16="http://schemas.microsoft.com/office/drawing/2014/main" id="{5783A113-9496-D94A-86DF-6A2B0FEE3058}"/>
              </a:ext>
            </a:extLst>
          </p:cNvPr>
          <p:cNvSpPr txBox="1"/>
          <p:nvPr/>
        </p:nvSpPr>
        <p:spPr>
          <a:xfrm>
            <a:off x="8551725" y="4263174"/>
            <a:ext cx="269304" cy="140488"/>
          </a:xfrm>
          <a:prstGeom prst="rect">
            <a:avLst/>
          </a:prstGeom>
          <a:noFill/>
        </p:spPr>
        <p:txBody>
          <a:bodyPr wrap="none" lIns="0" tIns="0" rIns="0" bIns="0" rtlCol="0" anchor="ctr" anchorCtr="0">
            <a:spAutoFit/>
          </a:bodyPr>
          <a:lstStyle/>
          <a:p>
            <a:pPr algn="ctr" defTabSz="685783">
              <a:defRPr/>
            </a:pPr>
            <a:r>
              <a:rPr lang="de-DE" sz="900" b="1" kern="0" dirty="0">
                <a:solidFill>
                  <a:srgbClr val="000000"/>
                </a:solidFill>
                <a:latin typeface="Arial"/>
              </a:rPr>
              <a:t>Tage</a:t>
            </a:r>
            <a:endParaRPr lang="de-DE" sz="900" b="1" kern="0" baseline="30000" dirty="0">
              <a:solidFill>
                <a:srgbClr val="000000"/>
              </a:solidFill>
              <a:latin typeface="Arial"/>
            </a:endParaRPr>
          </a:p>
        </p:txBody>
      </p:sp>
      <p:sp>
        <p:nvSpPr>
          <p:cNvPr id="381" name="TextBox 53">
            <a:extLst>
              <a:ext uri="{FF2B5EF4-FFF2-40B4-BE49-F238E27FC236}">
                <a16:creationId xmlns:a16="http://schemas.microsoft.com/office/drawing/2014/main" id="{A6B1C63B-465D-5D4F-8EB8-EE11202125C7}"/>
              </a:ext>
            </a:extLst>
          </p:cNvPr>
          <p:cNvSpPr txBox="1"/>
          <p:nvPr/>
        </p:nvSpPr>
        <p:spPr>
          <a:xfrm>
            <a:off x="4149015" y="2111550"/>
            <a:ext cx="3292974" cy="484363"/>
          </a:xfrm>
          <a:prstGeom prst="rect">
            <a:avLst/>
          </a:prstGeom>
          <a:solidFill>
            <a:schemeClr val="bg2"/>
          </a:solidFill>
          <a:ln>
            <a:noFill/>
          </a:ln>
        </p:spPr>
        <p:style>
          <a:lnRef idx="2">
            <a:schemeClr val="accent1"/>
          </a:lnRef>
          <a:fillRef idx="1">
            <a:schemeClr val="lt1"/>
          </a:fillRef>
          <a:effectRef idx="0">
            <a:schemeClr val="accent1"/>
          </a:effectRef>
          <a:fontRef idx="minor">
            <a:schemeClr val="dk1"/>
          </a:fontRef>
        </p:style>
        <p:txBody>
          <a:bodyPr wrap="square" lIns="0" tIns="0" rIns="0" bIns="0" rtlCol="0" anchor="ctr" anchorCtr="0">
            <a:spAutoFit/>
          </a:bodyPr>
          <a:lstStyle/>
          <a:p>
            <a:pPr algn="ctr" defTabSz="685783">
              <a:defRPr/>
            </a:pPr>
            <a:r>
              <a:rPr lang="de-DE" sz="825" b="1" kern="0" dirty="0">
                <a:solidFill>
                  <a:srgbClr val="FFFFFF"/>
                </a:solidFill>
                <a:latin typeface="Arial"/>
              </a:rPr>
              <a:t>Erhaltungsphase (Tage 1–29)</a:t>
            </a:r>
            <a:r>
              <a:rPr lang="de-DE" sz="825" b="1" kern="0" baseline="30000" dirty="0">
                <a:solidFill>
                  <a:srgbClr val="FFFFFF"/>
                </a:solidFill>
                <a:latin typeface="Arial"/>
              </a:rPr>
              <a:t>1</a:t>
            </a:r>
            <a:endParaRPr lang="de-DE" sz="825" b="1" kern="0" dirty="0">
              <a:solidFill>
                <a:srgbClr val="FFFFFF"/>
              </a:solidFill>
              <a:latin typeface="Arial"/>
            </a:endParaRPr>
          </a:p>
          <a:p>
            <a:pPr algn="ctr" defTabSz="685783">
              <a:defRPr/>
            </a:pPr>
            <a:r>
              <a:rPr lang="de-DE" sz="825" b="1" kern="0" dirty="0">
                <a:solidFill>
                  <a:srgbClr val="FFFFFF"/>
                </a:solidFill>
                <a:latin typeface="Arial"/>
              </a:rPr>
              <a:t> mit LOKELMA</a:t>
            </a:r>
            <a:r>
              <a:rPr lang="de-DE" sz="825" b="1" kern="0" baseline="30000" dirty="0">
                <a:solidFill>
                  <a:srgbClr val="FFFFFF"/>
                </a:solidFill>
                <a:latin typeface="Arial"/>
              </a:rPr>
              <a:t>®</a:t>
            </a:r>
            <a:r>
              <a:rPr lang="de-DE" sz="825" b="1" kern="0" dirty="0">
                <a:solidFill>
                  <a:srgbClr val="FFFFFF"/>
                </a:solidFill>
                <a:latin typeface="Arial"/>
              </a:rPr>
              <a:t> od. Placebo 1x tgl. </a:t>
            </a:r>
          </a:p>
          <a:p>
            <a:pPr algn="ctr" defTabSz="685783">
              <a:defRPr/>
            </a:pPr>
            <a:r>
              <a:rPr lang="de-DE" sz="825" b="1" kern="0" dirty="0">
                <a:solidFill>
                  <a:srgbClr val="FFFFFF"/>
                </a:solidFill>
                <a:latin typeface="Arial"/>
              </a:rPr>
              <a:t>(</a:t>
            </a:r>
            <a:r>
              <a:rPr lang="de-DE" sz="825" b="1" kern="0" dirty="0" err="1">
                <a:solidFill>
                  <a:srgbClr val="FFFFFF"/>
                </a:solidFill>
                <a:latin typeface="Arial"/>
              </a:rPr>
              <a:t>n</a:t>
            </a:r>
            <a:r>
              <a:rPr lang="de-DE" sz="825" b="1" kern="0" dirty="0">
                <a:solidFill>
                  <a:srgbClr val="FFFFFF"/>
                </a:solidFill>
                <a:latin typeface="Arial"/>
              </a:rPr>
              <a:t>=237)</a:t>
            </a:r>
          </a:p>
        </p:txBody>
      </p:sp>
      <p:cxnSp>
        <p:nvCxnSpPr>
          <p:cNvPr id="382" name="Gerader Verbinder 16">
            <a:extLst>
              <a:ext uri="{FF2B5EF4-FFF2-40B4-BE49-F238E27FC236}">
                <a16:creationId xmlns:a16="http://schemas.microsoft.com/office/drawing/2014/main" id="{C4E537C0-510F-E347-B7BE-605599B4E9A8}"/>
              </a:ext>
            </a:extLst>
          </p:cNvPr>
          <p:cNvCxnSpPr>
            <a:cxnSpLocks/>
          </p:cNvCxnSpPr>
          <p:nvPr/>
        </p:nvCxnSpPr>
        <p:spPr>
          <a:xfrm flipH="1">
            <a:off x="9638711" y="4119646"/>
            <a:ext cx="0" cy="27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 name="Gerade Verbindung mit Pfeil 382">
            <a:extLst>
              <a:ext uri="{FF2B5EF4-FFF2-40B4-BE49-F238E27FC236}">
                <a16:creationId xmlns:a16="http://schemas.microsoft.com/office/drawing/2014/main" id="{1D32B56F-D10A-0D45-9834-7A017075C2A6}"/>
              </a:ext>
            </a:extLst>
          </p:cNvPr>
          <p:cNvCxnSpPr>
            <a:cxnSpLocks/>
          </p:cNvCxnSpPr>
          <p:nvPr/>
        </p:nvCxnSpPr>
        <p:spPr>
          <a:xfrm flipV="1">
            <a:off x="9642472" y="4175993"/>
            <a:ext cx="0" cy="108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0" name="Straight Connector 85">
            <a:extLst>
              <a:ext uri="{FF2B5EF4-FFF2-40B4-BE49-F238E27FC236}">
                <a16:creationId xmlns:a16="http://schemas.microsoft.com/office/drawing/2014/main" id="{070E7268-B66B-3C4B-8E4E-3D6FC7E61C03}"/>
              </a:ext>
            </a:extLst>
          </p:cNvPr>
          <p:cNvCxnSpPr/>
          <p:nvPr/>
        </p:nvCxnSpPr>
        <p:spPr>
          <a:xfrm flipV="1">
            <a:off x="9746060" y="2984712"/>
            <a:ext cx="0" cy="1177337"/>
          </a:xfrm>
          <a:prstGeom prst="line">
            <a:avLst/>
          </a:prstGeom>
          <a:noFill/>
          <a:ln w="9525" cap="flat" cmpd="sng" algn="ctr">
            <a:solidFill>
              <a:schemeClr val="accent3"/>
            </a:solidFill>
            <a:prstDash val="dash"/>
          </a:ln>
          <a:effectLst/>
        </p:spPr>
      </p:cxnSp>
      <p:sp>
        <p:nvSpPr>
          <p:cNvPr id="384" name="object 7">
            <a:extLst>
              <a:ext uri="{FF2B5EF4-FFF2-40B4-BE49-F238E27FC236}">
                <a16:creationId xmlns:a16="http://schemas.microsoft.com/office/drawing/2014/main" id="{5273E09D-A845-D04B-B0B1-5E727008244C}"/>
              </a:ext>
            </a:extLst>
          </p:cNvPr>
          <p:cNvSpPr>
            <a:spLocks noChangeAspect="1"/>
          </p:cNvSpPr>
          <p:nvPr/>
        </p:nvSpPr>
        <p:spPr>
          <a:xfrm>
            <a:off x="9115826" y="994930"/>
            <a:ext cx="1447038" cy="306562"/>
          </a:xfrm>
          <a:prstGeom prst="rect">
            <a:avLst/>
          </a:prstGeom>
          <a:blipFill>
            <a:blip r:embed="rId3" cstate="print"/>
            <a:stretch>
              <a:fillRect/>
            </a:stretch>
          </a:blipFill>
        </p:spPr>
        <p:txBody>
          <a:bodyPr wrap="square" lIns="0" tIns="0" rIns="0" bIns="0" rtlCol="0"/>
          <a:lstStyle/>
          <a:p>
            <a:pPr defTabSz="685783"/>
            <a:endParaRPr lang="de-DE" sz="1350" dirty="0">
              <a:solidFill>
                <a:srgbClr val="000000"/>
              </a:solidFill>
              <a:latin typeface="Arial"/>
            </a:endParaRPr>
          </a:p>
        </p:txBody>
      </p:sp>
      <p:sp>
        <p:nvSpPr>
          <p:cNvPr id="7" name="Rechteck 6">
            <a:extLst>
              <a:ext uri="{FF2B5EF4-FFF2-40B4-BE49-F238E27FC236}">
                <a16:creationId xmlns:a16="http://schemas.microsoft.com/office/drawing/2014/main" id="{35C74CC1-8573-5A9B-7DE5-54677A81E947}"/>
              </a:ext>
            </a:extLst>
          </p:cNvPr>
          <p:cNvSpPr/>
          <p:nvPr/>
        </p:nvSpPr>
        <p:spPr bwMode="auto">
          <a:xfrm>
            <a:off x="1616073" y="2087996"/>
            <a:ext cx="2620477" cy="2697230"/>
          </a:xfrm>
          <a:prstGeom prst="rect">
            <a:avLst/>
          </a:prstGeom>
          <a:solidFill>
            <a:schemeClr val="bg1"/>
          </a:solidFill>
          <a:ln>
            <a:noFill/>
          </a:ln>
          <a:effectLst/>
        </p:spPr>
        <p:txBody>
          <a:bodyPr vert="horz" wrap="square" lIns="0" tIns="0" rIns="0" bIns="0" numCol="1" rtlCol="0" anchor="ctr" anchorCtr="0" compatLnSpc="1">
            <a:prstTxWarp prst="textNoShape">
              <a:avLst/>
            </a:prstTxWarp>
          </a:bodyPr>
          <a:lstStyle/>
          <a:p>
            <a:pPr algn="ctr"/>
            <a:r>
              <a:rPr lang="de-DE" b="0" i="1" dirty="0"/>
              <a:t>Stationär </a:t>
            </a:r>
            <a:br>
              <a:rPr lang="de-DE" b="0" i="1" dirty="0"/>
            </a:br>
            <a:r>
              <a:rPr lang="de-DE" b="0" i="1" dirty="0"/>
              <a:t>Korrekturphase</a:t>
            </a:r>
            <a:endParaRPr lang="de-DE" i="1" dirty="0"/>
          </a:p>
        </p:txBody>
      </p:sp>
      <p:sp>
        <p:nvSpPr>
          <p:cNvPr id="8" name="Rechteck 7">
            <a:extLst>
              <a:ext uri="{FF2B5EF4-FFF2-40B4-BE49-F238E27FC236}">
                <a16:creationId xmlns:a16="http://schemas.microsoft.com/office/drawing/2014/main" id="{CA6343C9-9F88-976F-C69B-262C06C1E334}"/>
              </a:ext>
            </a:extLst>
          </p:cNvPr>
          <p:cNvSpPr/>
          <p:nvPr/>
        </p:nvSpPr>
        <p:spPr bwMode="auto">
          <a:xfrm>
            <a:off x="4079776" y="1806295"/>
            <a:ext cx="3403796" cy="3051721"/>
          </a:xfrm>
          <a:prstGeom prst="rect">
            <a:avLst/>
          </a:prstGeom>
          <a:solidFill>
            <a:schemeClr val="bg1"/>
          </a:solidFill>
          <a:ln>
            <a:noFill/>
          </a:ln>
          <a:effectLst/>
        </p:spPr>
        <p:txBody>
          <a:bodyPr vert="horz" wrap="square" lIns="0" tIns="0" rIns="0" bIns="0" numCol="1" rtlCol="0" anchor="ctr" anchorCtr="0" compatLnSpc="1">
            <a:prstTxWarp prst="textNoShape">
              <a:avLst/>
            </a:prstTxWarp>
          </a:bodyPr>
          <a:lstStyle/>
          <a:p>
            <a:pPr algn="ctr"/>
            <a:r>
              <a:rPr lang="de-DE" b="1" dirty="0"/>
              <a:t>ambulant</a:t>
            </a:r>
          </a:p>
          <a:p>
            <a:pPr algn="ctr"/>
            <a:r>
              <a:rPr lang="de-DE" b="1" dirty="0"/>
              <a:t>Erhaltungsphase</a:t>
            </a:r>
          </a:p>
        </p:txBody>
      </p:sp>
      <p:sp>
        <p:nvSpPr>
          <p:cNvPr id="9" name="Rechteck 8">
            <a:extLst>
              <a:ext uri="{FF2B5EF4-FFF2-40B4-BE49-F238E27FC236}">
                <a16:creationId xmlns:a16="http://schemas.microsoft.com/office/drawing/2014/main" id="{BA911BE2-9FED-B762-30CC-EF9965124B2D}"/>
              </a:ext>
            </a:extLst>
          </p:cNvPr>
          <p:cNvSpPr/>
          <p:nvPr/>
        </p:nvSpPr>
        <p:spPr bwMode="auto">
          <a:xfrm>
            <a:off x="7176120" y="1745432"/>
            <a:ext cx="3403796" cy="3051721"/>
          </a:xfrm>
          <a:prstGeom prst="rect">
            <a:avLst/>
          </a:prstGeom>
          <a:solidFill>
            <a:schemeClr val="bg1"/>
          </a:solidFill>
          <a:ln>
            <a:noFill/>
          </a:ln>
          <a:effectLst/>
        </p:spPr>
        <p:txBody>
          <a:bodyPr vert="horz" wrap="square" lIns="0" tIns="0" rIns="0" bIns="0" numCol="1" rtlCol="0" anchor="ctr" anchorCtr="0" compatLnSpc="1">
            <a:prstTxWarp prst="textNoShape">
              <a:avLst/>
            </a:prstTxWarp>
          </a:bodyPr>
          <a:lstStyle/>
          <a:p>
            <a:pPr algn="ctr"/>
            <a:r>
              <a:rPr lang="de-DE" b="1" dirty="0"/>
              <a:t>ambulant</a:t>
            </a:r>
          </a:p>
          <a:p>
            <a:pPr algn="ctr"/>
            <a:r>
              <a:rPr lang="de-DE" b="1" dirty="0"/>
              <a:t>Verlängerungsphase</a:t>
            </a:r>
          </a:p>
        </p:txBody>
      </p:sp>
    </p:spTree>
    <p:extLst>
      <p:ext uri="{BB962C8B-B14F-4D97-AF65-F5344CB8AC3E}">
        <p14:creationId xmlns:p14="http://schemas.microsoft.com/office/powerpoint/2010/main" val="1609731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8"/>
                                        </p:tgtEl>
                                      </p:cBhvr>
                                    </p:animEffect>
                                    <p:set>
                                      <p:cBhvr>
                                        <p:cTn id="11" dur="1" fill="hold">
                                          <p:stCondLst>
                                            <p:cond delay="499"/>
                                          </p:stCondLst>
                                        </p:cTn>
                                        <p:tgtEl>
                                          <p:spTgt spid="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6133DAD-824A-5401-5225-9A49AD2F78F8}"/>
              </a:ext>
            </a:extLst>
          </p:cNvPr>
          <p:cNvSpPr>
            <a:spLocks noGrp="1"/>
          </p:cNvSpPr>
          <p:nvPr>
            <p:ph type="title"/>
          </p:nvPr>
        </p:nvSpPr>
        <p:spPr/>
        <p:txBody>
          <a:bodyPr/>
          <a:lstStyle/>
          <a:p>
            <a:r>
              <a:rPr lang="de-DE" dirty="0"/>
              <a:t>HARMONIZE und HARMONIZE-Extension – </a:t>
            </a:r>
            <a:br>
              <a:rPr lang="de-DE" dirty="0"/>
            </a:br>
            <a:r>
              <a:rPr lang="de-DE" dirty="0"/>
              <a:t>Erhalt der </a:t>
            </a:r>
            <a:r>
              <a:rPr lang="de-DE" dirty="0" err="1"/>
              <a:t>Normokaliämie</a:t>
            </a:r>
            <a:r>
              <a:rPr lang="de-DE" dirty="0"/>
              <a:t> unter SZC</a:t>
            </a:r>
          </a:p>
        </p:txBody>
      </p:sp>
      <p:sp>
        <p:nvSpPr>
          <p:cNvPr id="3" name="Content Placeholder 2">
            <a:extLst>
              <a:ext uri="{FF2B5EF4-FFF2-40B4-BE49-F238E27FC236}">
                <a16:creationId xmlns:a16="http://schemas.microsoft.com/office/drawing/2014/main" id="{418CD8FB-D375-1A6C-54C2-FE0541B6E6BF}"/>
              </a:ext>
            </a:extLst>
          </p:cNvPr>
          <p:cNvSpPr>
            <a:spLocks noGrp="1"/>
          </p:cNvSpPr>
          <p:nvPr>
            <p:ph sz="quarter" idx="10"/>
          </p:nvPr>
        </p:nvSpPr>
        <p:spPr/>
        <p:txBody>
          <a:bodyPr/>
          <a:lstStyle/>
          <a:p>
            <a:r>
              <a:rPr lang="de-DE"/>
              <a:t>Modifiziert nach: </a:t>
            </a:r>
            <a:r>
              <a:rPr lang="da-DK"/>
              <a:t>Roger SD, et al. Am J Nephrol. 2019;50:473-80 (inkl. Supplement)</a:t>
            </a:r>
            <a:r>
              <a:rPr lang="de-DE"/>
              <a:t>.</a:t>
            </a:r>
          </a:p>
        </p:txBody>
      </p:sp>
      <p:sp>
        <p:nvSpPr>
          <p:cNvPr id="4" name="Content Placeholder 3">
            <a:extLst>
              <a:ext uri="{FF2B5EF4-FFF2-40B4-BE49-F238E27FC236}">
                <a16:creationId xmlns:a16="http://schemas.microsoft.com/office/drawing/2014/main" id="{47D5D885-EB23-CCD3-FC1F-3420E0BB7520}"/>
              </a:ext>
            </a:extLst>
          </p:cNvPr>
          <p:cNvSpPr>
            <a:spLocks noGrp="1"/>
          </p:cNvSpPr>
          <p:nvPr>
            <p:ph sz="quarter" idx="11"/>
          </p:nvPr>
        </p:nvSpPr>
        <p:spPr/>
        <p:txBody>
          <a:bodyPr/>
          <a:lstStyle/>
          <a:p>
            <a:pPr fontAlgn="auto">
              <a:lnSpc>
                <a:spcPct val="90000"/>
              </a:lnSpc>
              <a:spcAft>
                <a:spcPts val="0"/>
              </a:spcAft>
              <a:buClr>
                <a:srgbClr val="7F134C"/>
              </a:buClr>
              <a:defRPr/>
            </a:pPr>
            <a:r>
              <a:rPr lang="de-DE" dirty="0"/>
              <a:t>Mittleres Serum-K+ über die Zeit mit gepoolten SZC-Dosen (ITT-Population). </a:t>
            </a:r>
            <a:r>
              <a:rPr lang="de-DE" dirty="0" err="1"/>
              <a:t>Normokaliämie</a:t>
            </a:r>
            <a:r>
              <a:rPr lang="de-DE" dirty="0"/>
              <a:t> definiert als Serum-K</a:t>
            </a:r>
            <a:r>
              <a:rPr lang="de-DE" baseline="30000" dirty="0"/>
              <a:t>+ </a:t>
            </a:r>
            <a:r>
              <a:rPr lang="de-DE" dirty="0"/>
              <a:t>3,5-5,0 mmol/L. Die ITT-Population schloss </a:t>
            </a:r>
            <a:r>
              <a:rPr lang="de-DE" dirty="0" err="1"/>
              <a:t>Patient:innen</a:t>
            </a:r>
            <a:r>
              <a:rPr lang="de-DE" dirty="0"/>
              <a:t> ein, die ≥1 SZC-Dosis erhalten hatten und bei denen nach der Verlängerungs-KP- Basisdaten zur Sicherheit und nach der Verlängerungs-MP Serum-K+-Messung vorlagen; Werte ohne Wirkstoff wurden 7±1 Tage nach der letzten SZC-Dosis ermittelt. </a:t>
            </a:r>
          </a:p>
          <a:p>
            <a:pPr fontAlgn="auto">
              <a:lnSpc>
                <a:spcPct val="90000"/>
              </a:lnSpc>
              <a:spcAft>
                <a:spcPts val="0"/>
              </a:spcAft>
              <a:buClr>
                <a:srgbClr val="7F134C"/>
              </a:buClr>
              <a:buFont typeface="Arial" panose="020B0604020202020204" pitchFamily="34" charset="0"/>
              <a:buNone/>
              <a:defRPr/>
            </a:pPr>
            <a:r>
              <a:rPr lang="de-DE" dirty="0"/>
              <a:t>BL, Ausgangswert; ITT, Intention-</a:t>
            </a:r>
            <a:r>
              <a:rPr lang="de-DE" dirty="0" err="1"/>
              <a:t>to</a:t>
            </a:r>
            <a:r>
              <a:rPr lang="de-DE" dirty="0"/>
              <a:t>-</a:t>
            </a:r>
            <a:r>
              <a:rPr lang="de-DE" dirty="0" err="1"/>
              <a:t>Treat</a:t>
            </a:r>
            <a:r>
              <a:rPr lang="de-DE" dirty="0"/>
              <a:t>; KP, Korrekturphase; MP, Erhaltungsphase.</a:t>
            </a:r>
          </a:p>
        </p:txBody>
      </p:sp>
      <p:sp>
        <p:nvSpPr>
          <p:cNvPr id="707" name="TextBox 40">
            <a:extLst>
              <a:ext uri="{FF2B5EF4-FFF2-40B4-BE49-F238E27FC236}">
                <a16:creationId xmlns:a16="http://schemas.microsoft.com/office/drawing/2014/main" id="{C433C467-7EFE-F43B-2B56-E0E64BD9DF71}"/>
              </a:ext>
            </a:extLst>
          </p:cNvPr>
          <p:cNvSpPr txBox="1"/>
          <p:nvPr/>
        </p:nvSpPr>
        <p:spPr>
          <a:xfrm rot="16200000">
            <a:off x="-1055241" y="2648773"/>
            <a:ext cx="3675254" cy="297454"/>
          </a:xfrm>
          <a:prstGeom prst="rect">
            <a:avLst/>
          </a:prstGeom>
          <a:noFill/>
        </p:spPr>
        <p:txBody>
          <a:bodyPr wrap="square" lIns="0" rIns="0" rtlCol="0">
            <a:spAutoFit/>
          </a:bodyPr>
          <a:lstStyle/>
          <a:p>
            <a:pPr algn="ctr" defTabSz="609585">
              <a:defRPr/>
            </a:pPr>
            <a:r>
              <a:rPr lang="de-DE" sz="1333" b="1" kern="0">
                <a:solidFill>
                  <a:srgbClr val="000000"/>
                </a:solidFill>
                <a:latin typeface="Candara" panose="020E0502030303020204" pitchFamily="34" charset="0"/>
              </a:rPr>
              <a:t>Mittleres Serum-K</a:t>
            </a:r>
            <a:r>
              <a:rPr lang="de-DE" sz="1333" b="1" kern="0" baseline="30000">
                <a:solidFill>
                  <a:srgbClr val="000000"/>
                </a:solidFill>
                <a:latin typeface="Candara" panose="020E0502030303020204" pitchFamily="34" charset="0"/>
              </a:rPr>
              <a:t>+ </a:t>
            </a:r>
            <a:r>
              <a:rPr lang="de-DE" sz="1333" b="1" kern="0">
                <a:solidFill>
                  <a:srgbClr val="000000"/>
                </a:solidFill>
                <a:latin typeface="Candara" panose="020E0502030303020204" pitchFamily="34" charset="0"/>
              </a:rPr>
              <a:t>(mmol/L)</a:t>
            </a:r>
          </a:p>
        </p:txBody>
      </p:sp>
      <p:grpSp>
        <p:nvGrpSpPr>
          <p:cNvPr id="6" name="Gruppieren 5">
            <a:extLst>
              <a:ext uri="{FF2B5EF4-FFF2-40B4-BE49-F238E27FC236}">
                <a16:creationId xmlns:a16="http://schemas.microsoft.com/office/drawing/2014/main" id="{A17B4FB3-92D7-1133-03EC-FBB0B18EA251}"/>
              </a:ext>
            </a:extLst>
          </p:cNvPr>
          <p:cNvGrpSpPr/>
          <p:nvPr/>
        </p:nvGrpSpPr>
        <p:grpSpPr>
          <a:xfrm>
            <a:off x="633658" y="1174971"/>
            <a:ext cx="11359885" cy="4962619"/>
            <a:chOff x="620345" y="1188788"/>
            <a:chExt cx="11359885" cy="4962619"/>
          </a:xfrm>
        </p:grpSpPr>
        <p:grpSp>
          <p:nvGrpSpPr>
            <p:cNvPr id="682" name="Group 13">
              <a:extLst>
                <a:ext uri="{FF2B5EF4-FFF2-40B4-BE49-F238E27FC236}">
                  <a16:creationId xmlns:a16="http://schemas.microsoft.com/office/drawing/2014/main" id="{6A1D428D-5C48-7BD8-26AC-4ADDB8C54D34}"/>
                </a:ext>
              </a:extLst>
            </p:cNvPr>
            <p:cNvGrpSpPr/>
            <p:nvPr/>
          </p:nvGrpSpPr>
          <p:grpSpPr>
            <a:xfrm>
              <a:off x="3097728" y="3270036"/>
              <a:ext cx="3441274" cy="346219"/>
              <a:chOff x="7330772" y="2108430"/>
              <a:chExt cx="3573834" cy="346219"/>
            </a:xfrm>
          </p:grpSpPr>
          <p:sp>
            <p:nvSpPr>
              <p:cNvPr id="947" name="Rectangle 282">
                <a:extLst>
                  <a:ext uri="{FF2B5EF4-FFF2-40B4-BE49-F238E27FC236}">
                    <a16:creationId xmlns:a16="http://schemas.microsoft.com/office/drawing/2014/main" id="{B934CBBB-A7BB-7ACE-1D4C-44D499254FBC}"/>
                  </a:ext>
                </a:extLst>
              </p:cNvPr>
              <p:cNvSpPr>
                <a:spLocks noChangeArrowheads="1"/>
              </p:cNvSpPr>
              <p:nvPr/>
            </p:nvSpPr>
            <p:spPr bwMode="auto">
              <a:xfrm>
                <a:off x="7537887" y="2108430"/>
                <a:ext cx="491101" cy="3385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100" b="0" i="0" u="none" strike="noStrike" kern="0" cap="none" spc="0" normalizeH="0" baseline="0" noProof="0">
                    <a:ln>
                      <a:noFill/>
                    </a:ln>
                    <a:solidFill>
                      <a:srgbClr val="1A171C"/>
                    </a:solidFill>
                    <a:effectLst/>
                    <a:uLnTx/>
                    <a:uFillTx/>
                    <a:latin typeface="Candara" panose="020E0502030303020204" pitchFamily="34" charset="0"/>
                    <a:cs typeface="Arial" pitchFamily="34" charset="0"/>
                  </a:rPr>
                  <a:t>Placebo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100" b="0" i="0" u="none" strike="noStrike" kern="0" cap="none" spc="0" normalizeH="0" baseline="0" noProof="0">
                    <a:ln>
                      <a:noFill/>
                    </a:ln>
                    <a:solidFill>
                      <a:srgbClr val="1A171C"/>
                    </a:solidFill>
                    <a:effectLst/>
                    <a:uLnTx/>
                    <a:uFillTx/>
                    <a:latin typeface="Candara" panose="020E0502030303020204" pitchFamily="34" charset="0"/>
                    <a:cs typeface="Arial" pitchFamily="34" charset="0"/>
                  </a:rPr>
                  <a:t>(n=82)</a:t>
                </a:r>
                <a:endParaRPr kumimoji="0" lang="de-DE" sz="1100" b="0" i="0" u="none" strike="noStrike" kern="0" cap="none" spc="0" normalizeH="0" baseline="0" noProof="0">
                  <a:ln>
                    <a:noFill/>
                  </a:ln>
                  <a:solidFill>
                    <a:srgbClr val="000000"/>
                  </a:solidFill>
                  <a:effectLst/>
                  <a:uLnTx/>
                  <a:uFillTx/>
                  <a:latin typeface="Candara" panose="020E0502030303020204" pitchFamily="34" charset="0"/>
                  <a:cs typeface="Arial" pitchFamily="34" charset="0"/>
                </a:endParaRPr>
              </a:p>
            </p:txBody>
          </p:sp>
          <p:sp>
            <p:nvSpPr>
              <p:cNvPr id="948" name="Rectangle 289">
                <a:extLst>
                  <a:ext uri="{FF2B5EF4-FFF2-40B4-BE49-F238E27FC236}">
                    <a16:creationId xmlns:a16="http://schemas.microsoft.com/office/drawing/2014/main" id="{52866EB1-A67C-4370-D934-941654A61B6C}"/>
                  </a:ext>
                </a:extLst>
              </p:cNvPr>
              <p:cNvSpPr>
                <a:spLocks noChangeArrowheads="1"/>
              </p:cNvSpPr>
              <p:nvPr/>
            </p:nvSpPr>
            <p:spPr bwMode="auto">
              <a:xfrm>
                <a:off x="10363563" y="2116095"/>
                <a:ext cx="541043" cy="3385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100" b="0" i="0" u="none" strike="noStrike" kern="0" cap="none" spc="0" normalizeH="0" baseline="0" noProof="0">
                    <a:ln>
                      <a:noFill/>
                    </a:ln>
                    <a:solidFill>
                      <a:srgbClr val="1A171C"/>
                    </a:solidFill>
                    <a:effectLst/>
                    <a:uLnTx/>
                    <a:uFillTx/>
                    <a:latin typeface="Candara" panose="020E0502030303020204" pitchFamily="34" charset="0"/>
                    <a:cs typeface="Arial" pitchFamily="34" charset="0"/>
                  </a:rPr>
                  <a:t>SZC 15 </a:t>
                </a:r>
                <a:r>
                  <a:rPr kumimoji="0" lang="de-DE" sz="1100" b="0" i="0" u="none" strike="noStrike" kern="0" cap="none" spc="0" normalizeH="0" baseline="0" noProof="0" err="1">
                    <a:ln>
                      <a:noFill/>
                    </a:ln>
                    <a:solidFill>
                      <a:srgbClr val="1A171C"/>
                    </a:solidFill>
                    <a:effectLst/>
                    <a:uLnTx/>
                    <a:uFillTx/>
                    <a:latin typeface="Candara" panose="020E0502030303020204" pitchFamily="34" charset="0"/>
                    <a:cs typeface="Arial" pitchFamily="34" charset="0"/>
                  </a:rPr>
                  <a:t>g</a:t>
                </a:r>
                <a:r>
                  <a:rPr kumimoji="0" lang="de-DE" sz="1100" b="0" i="0" u="none" strike="noStrike" kern="1200" cap="none" spc="0" normalizeH="0" baseline="30000" noProof="0" err="1">
                    <a:ln>
                      <a:noFill/>
                    </a:ln>
                    <a:solidFill>
                      <a:srgbClr val="000000"/>
                    </a:solidFill>
                    <a:effectLst/>
                    <a:uLnTx/>
                    <a:uFillTx/>
                    <a:latin typeface="Candara" panose="020E0502030303020204" pitchFamily="34" charset="0"/>
                    <a:cs typeface="Arial" panose="020B0604020202020204" pitchFamily="34" charset="0"/>
                  </a:rPr>
                  <a:t>c</a:t>
                </a:r>
                <a:endParaRPr kumimoji="0" lang="de-DE" sz="1100" b="0" i="0" u="none" strike="noStrike" kern="0" cap="none" spc="0" normalizeH="0" baseline="0" noProof="0">
                  <a:ln>
                    <a:noFill/>
                  </a:ln>
                  <a:solidFill>
                    <a:srgbClr val="1A171C"/>
                  </a:solidFill>
                  <a:effectLst/>
                  <a:uLnTx/>
                  <a:uFillTx/>
                  <a:latin typeface="Candara" panose="020E0502030303020204"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100" b="0" i="0" u="none" strike="noStrike" kern="0" cap="none" spc="0" normalizeH="0" baseline="0" noProof="0">
                    <a:ln>
                      <a:noFill/>
                    </a:ln>
                    <a:solidFill>
                      <a:srgbClr val="1A171C"/>
                    </a:solidFill>
                    <a:effectLst/>
                    <a:uLnTx/>
                    <a:uFillTx/>
                    <a:latin typeface="Candara" panose="020E0502030303020204" pitchFamily="34" charset="0"/>
                    <a:cs typeface="Arial" pitchFamily="34" charset="0"/>
                  </a:rPr>
                  <a:t>(n=54)</a:t>
                </a:r>
                <a:endParaRPr kumimoji="0" lang="de-DE" sz="1100" b="0" i="0" u="none" strike="noStrike" kern="0" cap="none" spc="0" normalizeH="0" baseline="0" noProof="0">
                  <a:ln>
                    <a:noFill/>
                  </a:ln>
                  <a:solidFill>
                    <a:srgbClr val="000000"/>
                  </a:solidFill>
                  <a:effectLst/>
                  <a:uLnTx/>
                  <a:uFillTx/>
                  <a:latin typeface="Candara" panose="020E0502030303020204" pitchFamily="34" charset="0"/>
                  <a:cs typeface="Arial" pitchFamily="34" charset="0"/>
                </a:endParaRPr>
              </a:p>
            </p:txBody>
          </p:sp>
          <p:sp>
            <p:nvSpPr>
              <p:cNvPr id="949" name="Rectangle 291">
                <a:extLst>
                  <a:ext uri="{FF2B5EF4-FFF2-40B4-BE49-F238E27FC236}">
                    <a16:creationId xmlns:a16="http://schemas.microsoft.com/office/drawing/2014/main" id="{EF813FB8-FC1A-DAF2-1EB6-5FBF229AFA56}"/>
                  </a:ext>
                </a:extLst>
              </p:cNvPr>
              <p:cNvSpPr>
                <a:spLocks noChangeArrowheads="1"/>
              </p:cNvSpPr>
              <p:nvPr/>
            </p:nvSpPr>
            <p:spPr bwMode="auto">
              <a:xfrm>
                <a:off x="8415016" y="2110908"/>
                <a:ext cx="489437" cy="3385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100" b="0" i="0" u="none" strike="noStrike" kern="0" cap="none" spc="0" normalizeH="0" baseline="0" noProof="0">
                    <a:ln>
                      <a:noFill/>
                    </a:ln>
                    <a:solidFill>
                      <a:srgbClr val="1A171C"/>
                    </a:solidFill>
                    <a:effectLst/>
                    <a:uLnTx/>
                    <a:uFillTx/>
                    <a:latin typeface="Candara" panose="020E0502030303020204" pitchFamily="34" charset="0"/>
                    <a:cs typeface="Arial" pitchFamily="34" charset="0"/>
                  </a:rPr>
                  <a:t>SZC 5 </a:t>
                </a:r>
                <a:r>
                  <a:rPr kumimoji="0" lang="de-DE" sz="1100" b="0" i="0" u="none" strike="noStrike" kern="0" cap="none" spc="0" normalizeH="0" baseline="0" noProof="0" err="1">
                    <a:ln>
                      <a:noFill/>
                    </a:ln>
                    <a:solidFill>
                      <a:srgbClr val="1A171C"/>
                    </a:solidFill>
                    <a:effectLst/>
                    <a:uLnTx/>
                    <a:uFillTx/>
                    <a:latin typeface="Candara" panose="020E0502030303020204" pitchFamily="34" charset="0"/>
                    <a:cs typeface="Arial" pitchFamily="34" charset="0"/>
                  </a:rPr>
                  <a:t>g</a:t>
                </a:r>
                <a:r>
                  <a:rPr kumimoji="0" lang="de-DE" sz="1100" b="0" i="0" u="none" strike="noStrike" kern="1200" cap="none" spc="0" normalizeH="0" baseline="30000" noProof="0" err="1">
                    <a:ln>
                      <a:noFill/>
                    </a:ln>
                    <a:solidFill>
                      <a:srgbClr val="000000"/>
                    </a:solidFill>
                    <a:effectLst/>
                    <a:uLnTx/>
                    <a:uFillTx/>
                    <a:latin typeface="Candara" panose="020E0502030303020204" pitchFamily="34" charset="0"/>
                    <a:cs typeface="Arial" panose="020B0604020202020204" pitchFamily="34" charset="0"/>
                  </a:rPr>
                  <a:t>c</a:t>
                </a:r>
                <a:endParaRPr kumimoji="0" lang="de-DE" sz="1100" b="0" i="0" u="none" strike="noStrike" kern="0" cap="none" spc="0" normalizeH="0" baseline="0" noProof="0">
                  <a:ln>
                    <a:noFill/>
                  </a:ln>
                  <a:solidFill>
                    <a:srgbClr val="1A171C"/>
                  </a:solidFill>
                  <a:effectLst/>
                  <a:uLnTx/>
                  <a:uFillTx/>
                  <a:latin typeface="Candara" panose="020E0502030303020204"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100" b="0" i="0" u="none" strike="noStrike" kern="0" cap="none" spc="0" normalizeH="0" baseline="0" noProof="0">
                    <a:ln>
                      <a:noFill/>
                    </a:ln>
                    <a:solidFill>
                      <a:srgbClr val="1A171C"/>
                    </a:solidFill>
                    <a:effectLst/>
                    <a:uLnTx/>
                    <a:uFillTx/>
                    <a:latin typeface="Candara" panose="020E0502030303020204" pitchFamily="34" charset="0"/>
                    <a:cs typeface="Arial" pitchFamily="34" charset="0"/>
                  </a:rPr>
                  <a:t>(n=45)</a:t>
                </a:r>
                <a:endParaRPr kumimoji="0" lang="de-DE" sz="1100" b="0" i="0" u="none" strike="noStrike" kern="0" cap="none" spc="0" normalizeH="0" baseline="0" noProof="0">
                  <a:ln>
                    <a:noFill/>
                  </a:ln>
                  <a:solidFill>
                    <a:srgbClr val="000000"/>
                  </a:solidFill>
                  <a:effectLst/>
                  <a:uLnTx/>
                  <a:uFillTx/>
                  <a:latin typeface="Candara" panose="020E0502030303020204" pitchFamily="34" charset="0"/>
                  <a:cs typeface="Arial" pitchFamily="34" charset="0"/>
                </a:endParaRPr>
              </a:p>
            </p:txBody>
          </p:sp>
          <p:sp>
            <p:nvSpPr>
              <p:cNvPr id="950" name="Rectangle 293">
                <a:extLst>
                  <a:ext uri="{FF2B5EF4-FFF2-40B4-BE49-F238E27FC236}">
                    <a16:creationId xmlns:a16="http://schemas.microsoft.com/office/drawing/2014/main" id="{8E07CDDC-9A09-DF67-A857-BD87DBC4DF66}"/>
                  </a:ext>
                </a:extLst>
              </p:cNvPr>
              <p:cNvSpPr>
                <a:spLocks noChangeArrowheads="1"/>
              </p:cNvSpPr>
              <p:nvPr/>
            </p:nvSpPr>
            <p:spPr bwMode="auto">
              <a:xfrm>
                <a:off x="9314099" y="2111310"/>
                <a:ext cx="549368" cy="3385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100" b="0" i="0" u="none" strike="noStrike" kern="0" cap="none" spc="0" normalizeH="0" baseline="0" noProof="0">
                    <a:ln>
                      <a:noFill/>
                    </a:ln>
                    <a:solidFill>
                      <a:srgbClr val="1A171C"/>
                    </a:solidFill>
                    <a:effectLst/>
                    <a:uLnTx/>
                    <a:uFillTx/>
                    <a:latin typeface="Candara" panose="020E0502030303020204" pitchFamily="34" charset="0"/>
                    <a:cs typeface="Arial" pitchFamily="34" charset="0"/>
                  </a:rPr>
                  <a:t>SZC 10 </a:t>
                </a:r>
                <a:r>
                  <a:rPr kumimoji="0" lang="de-DE" sz="1100" b="0" i="0" u="none" strike="noStrike" kern="0" cap="none" spc="0" normalizeH="0" baseline="0" noProof="0" err="1">
                    <a:ln>
                      <a:noFill/>
                    </a:ln>
                    <a:solidFill>
                      <a:srgbClr val="1A171C"/>
                    </a:solidFill>
                    <a:effectLst/>
                    <a:uLnTx/>
                    <a:uFillTx/>
                    <a:latin typeface="Candara" panose="020E0502030303020204" pitchFamily="34" charset="0"/>
                    <a:cs typeface="Arial" pitchFamily="34" charset="0"/>
                  </a:rPr>
                  <a:t>g</a:t>
                </a:r>
                <a:r>
                  <a:rPr kumimoji="0" lang="de-DE" sz="1100" b="0" i="0" u="none" strike="noStrike" kern="1200" cap="none" spc="0" normalizeH="0" baseline="30000" noProof="0" err="1">
                    <a:ln>
                      <a:noFill/>
                    </a:ln>
                    <a:solidFill>
                      <a:srgbClr val="000000"/>
                    </a:solidFill>
                    <a:effectLst/>
                    <a:uLnTx/>
                    <a:uFillTx/>
                    <a:latin typeface="Candara" panose="020E0502030303020204" pitchFamily="34" charset="0"/>
                    <a:cs typeface="Arial" panose="020B0604020202020204" pitchFamily="34" charset="0"/>
                  </a:rPr>
                  <a:t>c</a:t>
                </a:r>
                <a:endParaRPr kumimoji="0" lang="de-DE" sz="1100" b="0" i="0" u="none" strike="noStrike" kern="0" cap="none" spc="0" normalizeH="0" baseline="0" noProof="0">
                  <a:ln>
                    <a:noFill/>
                  </a:ln>
                  <a:solidFill>
                    <a:srgbClr val="1A171C"/>
                  </a:solidFill>
                  <a:effectLst/>
                  <a:uLnTx/>
                  <a:uFillTx/>
                  <a:latin typeface="Candara" panose="020E0502030303020204"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100" b="0" i="0" u="none" strike="noStrike" kern="0" cap="none" spc="0" normalizeH="0" baseline="0" noProof="0">
                    <a:ln>
                      <a:noFill/>
                    </a:ln>
                    <a:solidFill>
                      <a:srgbClr val="1A171C"/>
                    </a:solidFill>
                    <a:effectLst/>
                    <a:uLnTx/>
                    <a:uFillTx/>
                    <a:latin typeface="Candara" panose="020E0502030303020204" pitchFamily="34" charset="0"/>
                    <a:cs typeface="Arial" pitchFamily="34" charset="0"/>
                  </a:rPr>
                  <a:t>(n=50)</a:t>
                </a:r>
                <a:endParaRPr kumimoji="0" lang="de-DE" sz="1100" b="0" i="0" u="none" strike="noStrike" kern="0" cap="none" spc="0" normalizeH="0" baseline="0" noProof="0">
                  <a:ln>
                    <a:noFill/>
                  </a:ln>
                  <a:solidFill>
                    <a:srgbClr val="000000"/>
                  </a:solidFill>
                  <a:effectLst/>
                  <a:uLnTx/>
                  <a:uFillTx/>
                  <a:latin typeface="Candara" panose="020E0502030303020204" pitchFamily="34" charset="0"/>
                  <a:cs typeface="Arial" pitchFamily="34" charset="0"/>
                </a:endParaRPr>
              </a:p>
            </p:txBody>
          </p:sp>
          <p:sp>
            <p:nvSpPr>
              <p:cNvPr id="951" name="Oval 496">
                <a:extLst>
                  <a:ext uri="{FF2B5EF4-FFF2-40B4-BE49-F238E27FC236}">
                    <a16:creationId xmlns:a16="http://schemas.microsoft.com/office/drawing/2014/main" id="{91684ABD-8CFA-C02B-1D30-21794AF232EF}"/>
                  </a:ext>
                </a:extLst>
              </p:cNvPr>
              <p:cNvSpPr>
                <a:spLocks noChangeArrowheads="1"/>
              </p:cNvSpPr>
              <p:nvPr/>
            </p:nvSpPr>
            <p:spPr bwMode="auto">
              <a:xfrm>
                <a:off x="8185508" y="2143137"/>
                <a:ext cx="109728" cy="109728"/>
              </a:xfrm>
              <a:prstGeom prst="rect">
                <a:avLst/>
              </a:prstGeom>
              <a:solidFill>
                <a:srgbClr val="0D3759"/>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ysClr val="windowText" lastClr="000000"/>
                  </a:solidFill>
                  <a:effectLst/>
                  <a:uLnTx/>
                  <a:uFillTx/>
                  <a:latin typeface="Candara" panose="020E0502030303020204" pitchFamily="34" charset="0"/>
                </a:endParaRPr>
              </a:p>
            </p:txBody>
          </p:sp>
          <p:sp>
            <p:nvSpPr>
              <p:cNvPr id="952" name="Oval 497">
                <a:extLst>
                  <a:ext uri="{FF2B5EF4-FFF2-40B4-BE49-F238E27FC236}">
                    <a16:creationId xmlns:a16="http://schemas.microsoft.com/office/drawing/2014/main" id="{64C13686-AF13-D6FF-79E2-DCD335682E33}"/>
                  </a:ext>
                </a:extLst>
              </p:cNvPr>
              <p:cNvSpPr>
                <a:spLocks noChangeArrowheads="1"/>
              </p:cNvSpPr>
              <p:nvPr/>
            </p:nvSpPr>
            <p:spPr bwMode="auto">
              <a:xfrm>
                <a:off x="10104729" y="2158377"/>
                <a:ext cx="109728" cy="109728"/>
              </a:xfrm>
              <a:prstGeom prst="rect">
                <a:avLst/>
              </a:prstGeom>
              <a:solidFill>
                <a:srgbClr val="7F134C"/>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ysClr val="windowText" lastClr="000000"/>
                  </a:solidFill>
                  <a:effectLst/>
                  <a:uLnTx/>
                  <a:uFillTx/>
                  <a:latin typeface="Candara" panose="020E0502030303020204" pitchFamily="34" charset="0"/>
                </a:endParaRPr>
              </a:p>
            </p:txBody>
          </p:sp>
          <p:sp>
            <p:nvSpPr>
              <p:cNvPr id="953" name="Oval 292">
                <a:extLst>
                  <a:ext uri="{FF2B5EF4-FFF2-40B4-BE49-F238E27FC236}">
                    <a16:creationId xmlns:a16="http://schemas.microsoft.com/office/drawing/2014/main" id="{9E0E7678-443D-BE4F-EDAB-9DDC402C307E}"/>
                  </a:ext>
                </a:extLst>
              </p:cNvPr>
              <p:cNvSpPr>
                <a:spLocks noChangeArrowheads="1"/>
              </p:cNvSpPr>
              <p:nvPr/>
            </p:nvSpPr>
            <p:spPr bwMode="auto">
              <a:xfrm>
                <a:off x="7330772" y="2158377"/>
                <a:ext cx="109728" cy="109728"/>
              </a:xfrm>
              <a:prstGeom prst="ellipse">
                <a:avLst/>
              </a:prstGeom>
              <a:solidFill>
                <a:srgbClr val="6F8A85"/>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ysClr val="windowText" lastClr="000000"/>
                  </a:solidFill>
                  <a:effectLst/>
                  <a:uLnTx/>
                  <a:uFillTx/>
                  <a:latin typeface="Candara" panose="020E0502030303020204" pitchFamily="34" charset="0"/>
                </a:endParaRPr>
              </a:p>
            </p:txBody>
          </p:sp>
          <p:sp>
            <p:nvSpPr>
              <p:cNvPr id="954" name="Oval 292">
                <a:extLst>
                  <a:ext uri="{FF2B5EF4-FFF2-40B4-BE49-F238E27FC236}">
                    <a16:creationId xmlns:a16="http://schemas.microsoft.com/office/drawing/2014/main" id="{886A4225-8514-64AE-943E-FC02DEE43E2E}"/>
                  </a:ext>
                </a:extLst>
              </p:cNvPr>
              <p:cNvSpPr>
                <a:spLocks noChangeArrowheads="1"/>
              </p:cNvSpPr>
              <p:nvPr/>
            </p:nvSpPr>
            <p:spPr bwMode="auto">
              <a:xfrm>
                <a:off x="9091801" y="2158377"/>
                <a:ext cx="109728" cy="109728"/>
              </a:xfrm>
              <a:prstGeom prst="rect">
                <a:avLst/>
              </a:prstGeom>
              <a:solidFill>
                <a:srgbClr val="1C7B8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ysClr val="windowText" lastClr="000000"/>
                  </a:solidFill>
                  <a:effectLst/>
                  <a:uLnTx/>
                  <a:uFillTx/>
                  <a:latin typeface="Candara" panose="020E0502030303020204" pitchFamily="34" charset="0"/>
                </a:endParaRPr>
              </a:p>
            </p:txBody>
          </p:sp>
        </p:grpSp>
        <p:sp>
          <p:nvSpPr>
            <p:cNvPr id="687" name="TextBox 18">
              <a:extLst>
                <a:ext uri="{FF2B5EF4-FFF2-40B4-BE49-F238E27FC236}">
                  <a16:creationId xmlns:a16="http://schemas.microsoft.com/office/drawing/2014/main" id="{2A6FA662-76BE-41AF-17E7-B96B03D4BEAC}"/>
                </a:ext>
              </a:extLst>
            </p:cNvPr>
            <p:cNvSpPr txBox="1"/>
            <p:nvPr/>
          </p:nvSpPr>
          <p:spPr>
            <a:xfrm>
              <a:off x="1337165" y="3473260"/>
              <a:ext cx="223138"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1" i="0" u="none" strike="noStrike" kern="1200" cap="none" spc="0" normalizeH="0" baseline="30000" noProof="0">
                  <a:ln>
                    <a:noFill/>
                  </a:ln>
                  <a:solidFill>
                    <a:srgbClr val="000000"/>
                  </a:solidFill>
                  <a:effectLst/>
                  <a:uLnTx/>
                  <a:uFillTx/>
                  <a:latin typeface="Candara" panose="020E0502030303020204" pitchFamily="34" charset="0"/>
                  <a:ea typeface="Calibri" charset="0"/>
                  <a:cs typeface="Calibri" charset="0"/>
                </a:rPr>
                <a:t>a</a:t>
              </a:r>
              <a:endParaRPr kumimoji="0" lang="de-DE" sz="1100" b="1" i="0" u="none" strike="noStrike" kern="1200" cap="none" spc="0" normalizeH="0" baseline="0" noProof="0">
                <a:ln>
                  <a:noFill/>
                </a:ln>
                <a:solidFill>
                  <a:srgbClr val="000000"/>
                </a:solidFill>
                <a:effectLst/>
                <a:uLnTx/>
                <a:uFillTx/>
                <a:latin typeface="Candara" panose="020E0502030303020204" pitchFamily="34" charset="0"/>
                <a:ea typeface="Calibri" charset="0"/>
                <a:cs typeface="Calibri" charset="0"/>
              </a:endParaRPr>
            </a:p>
          </p:txBody>
        </p:sp>
        <p:sp>
          <p:nvSpPr>
            <p:cNvPr id="688" name="TextBox 19">
              <a:extLst>
                <a:ext uri="{FF2B5EF4-FFF2-40B4-BE49-F238E27FC236}">
                  <a16:creationId xmlns:a16="http://schemas.microsoft.com/office/drawing/2014/main" id="{CCF8DF7E-4B83-1140-62E5-7837E2A4D831}"/>
                </a:ext>
              </a:extLst>
            </p:cNvPr>
            <p:cNvSpPr txBox="1"/>
            <p:nvPr/>
          </p:nvSpPr>
          <p:spPr>
            <a:xfrm>
              <a:off x="1375265" y="3663760"/>
              <a:ext cx="223138"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30000" noProof="0">
                  <a:ln>
                    <a:noFill/>
                  </a:ln>
                  <a:solidFill>
                    <a:srgbClr val="000000"/>
                  </a:solidFill>
                  <a:effectLst/>
                  <a:uLnTx/>
                  <a:uFillTx/>
                  <a:latin typeface="Candara" panose="020E0502030303020204" pitchFamily="34" charset="0"/>
                </a:rPr>
                <a:t>a</a:t>
              </a:r>
              <a:endParaRPr kumimoji="0" lang="de-DE" sz="1100" b="1" i="0" u="none" strike="noStrike" kern="1200" cap="none" spc="0" normalizeH="0" baseline="0" noProof="0">
                <a:ln>
                  <a:noFill/>
                </a:ln>
                <a:solidFill>
                  <a:srgbClr val="000000"/>
                </a:solidFill>
                <a:effectLst/>
                <a:uLnTx/>
                <a:uFillTx/>
                <a:latin typeface="Candara" panose="020E0502030303020204" pitchFamily="34" charset="0"/>
                <a:ea typeface="Calibri" charset="0"/>
                <a:cs typeface="Calibri" charset="0"/>
              </a:endParaRPr>
            </a:p>
          </p:txBody>
        </p:sp>
        <p:sp>
          <p:nvSpPr>
            <p:cNvPr id="689" name="TextBox 20">
              <a:extLst>
                <a:ext uri="{FF2B5EF4-FFF2-40B4-BE49-F238E27FC236}">
                  <a16:creationId xmlns:a16="http://schemas.microsoft.com/office/drawing/2014/main" id="{1C3575FE-C5A7-ED14-6365-2DE405B9F6F7}"/>
                </a:ext>
              </a:extLst>
            </p:cNvPr>
            <p:cNvSpPr txBox="1"/>
            <p:nvPr/>
          </p:nvSpPr>
          <p:spPr>
            <a:xfrm>
              <a:off x="1470515" y="3825685"/>
              <a:ext cx="223138"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30000" noProof="0">
                  <a:ln>
                    <a:noFill/>
                  </a:ln>
                  <a:solidFill>
                    <a:srgbClr val="000000"/>
                  </a:solidFill>
                  <a:effectLst/>
                  <a:uLnTx/>
                  <a:uFillTx/>
                  <a:latin typeface="Candara" panose="020E0502030303020204" pitchFamily="34" charset="0"/>
                </a:rPr>
                <a:t>a</a:t>
              </a:r>
              <a:endParaRPr kumimoji="0" lang="de-DE" sz="1100" b="1" i="0" u="none" strike="noStrike" kern="1200" cap="none" spc="0" normalizeH="0" baseline="0" noProof="0">
                <a:ln>
                  <a:noFill/>
                </a:ln>
                <a:solidFill>
                  <a:srgbClr val="000000"/>
                </a:solidFill>
                <a:effectLst/>
                <a:uLnTx/>
                <a:uFillTx/>
                <a:latin typeface="Candara" panose="020E0502030303020204" pitchFamily="34" charset="0"/>
                <a:ea typeface="Calibri" charset="0"/>
                <a:cs typeface="Calibri" charset="0"/>
              </a:endParaRPr>
            </a:p>
          </p:txBody>
        </p:sp>
        <p:sp>
          <p:nvSpPr>
            <p:cNvPr id="690" name="TextBox 21">
              <a:extLst>
                <a:ext uri="{FF2B5EF4-FFF2-40B4-BE49-F238E27FC236}">
                  <a16:creationId xmlns:a16="http://schemas.microsoft.com/office/drawing/2014/main" id="{1E3DD648-8D75-15AB-15E6-11D251F5FB26}"/>
                </a:ext>
              </a:extLst>
            </p:cNvPr>
            <p:cNvSpPr txBox="1"/>
            <p:nvPr/>
          </p:nvSpPr>
          <p:spPr>
            <a:xfrm>
              <a:off x="1793811" y="3968560"/>
              <a:ext cx="223138"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30000" noProof="0">
                  <a:ln>
                    <a:noFill/>
                  </a:ln>
                  <a:solidFill>
                    <a:srgbClr val="000000"/>
                  </a:solidFill>
                  <a:effectLst/>
                  <a:uLnTx/>
                  <a:uFillTx/>
                  <a:latin typeface="Candara" panose="020E0502030303020204" pitchFamily="34" charset="0"/>
                </a:rPr>
                <a:t>a</a:t>
              </a:r>
              <a:endParaRPr kumimoji="0" lang="de-DE" sz="1100" b="1" i="0" u="none" strike="noStrike" kern="1200" cap="none" spc="0" normalizeH="0" baseline="0" noProof="0">
                <a:ln>
                  <a:noFill/>
                </a:ln>
                <a:solidFill>
                  <a:srgbClr val="000000"/>
                </a:solidFill>
                <a:effectLst/>
                <a:uLnTx/>
                <a:uFillTx/>
                <a:latin typeface="Candara" panose="020E0502030303020204" pitchFamily="34" charset="0"/>
                <a:ea typeface="Calibri" charset="0"/>
                <a:cs typeface="Calibri" charset="0"/>
              </a:endParaRPr>
            </a:p>
          </p:txBody>
        </p:sp>
        <p:sp>
          <p:nvSpPr>
            <p:cNvPr id="691" name="TextBox 22">
              <a:extLst>
                <a:ext uri="{FF2B5EF4-FFF2-40B4-BE49-F238E27FC236}">
                  <a16:creationId xmlns:a16="http://schemas.microsoft.com/office/drawing/2014/main" id="{4663016B-2978-3363-1589-CD20227A3AFB}"/>
                </a:ext>
              </a:extLst>
            </p:cNvPr>
            <p:cNvSpPr txBox="1"/>
            <p:nvPr/>
          </p:nvSpPr>
          <p:spPr>
            <a:xfrm>
              <a:off x="2351347" y="4425760"/>
              <a:ext cx="223138"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30000" noProof="0">
                  <a:ln>
                    <a:noFill/>
                  </a:ln>
                  <a:solidFill>
                    <a:srgbClr val="000000"/>
                  </a:solidFill>
                  <a:effectLst/>
                  <a:uLnTx/>
                  <a:uFillTx/>
                  <a:latin typeface="Candara" panose="020E0502030303020204" pitchFamily="34" charset="0"/>
                </a:rPr>
                <a:t>a</a:t>
              </a:r>
              <a:endParaRPr kumimoji="0" lang="de-DE" sz="1100" b="1" i="0" u="none" strike="noStrike" kern="1200" cap="none" spc="0" normalizeH="0" baseline="0" noProof="0">
                <a:ln>
                  <a:noFill/>
                </a:ln>
                <a:solidFill>
                  <a:srgbClr val="000000"/>
                </a:solidFill>
                <a:effectLst/>
                <a:uLnTx/>
                <a:uFillTx/>
                <a:latin typeface="Candara" panose="020E0502030303020204" pitchFamily="34" charset="0"/>
                <a:ea typeface="Calibri" charset="0"/>
                <a:cs typeface="Calibri" charset="0"/>
              </a:endParaRPr>
            </a:p>
          </p:txBody>
        </p:sp>
        <p:sp>
          <p:nvSpPr>
            <p:cNvPr id="694" name="TextBox 25">
              <a:extLst>
                <a:ext uri="{FF2B5EF4-FFF2-40B4-BE49-F238E27FC236}">
                  <a16:creationId xmlns:a16="http://schemas.microsoft.com/office/drawing/2014/main" id="{5E74722A-D2A7-3CEB-9D5B-DD99A287B714}"/>
                </a:ext>
              </a:extLst>
            </p:cNvPr>
            <p:cNvSpPr txBox="1"/>
            <p:nvPr/>
          </p:nvSpPr>
          <p:spPr>
            <a:xfrm>
              <a:off x="7815976" y="3244993"/>
              <a:ext cx="1540486" cy="1692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srgbClr val="000000"/>
                  </a:solidFill>
                  <a:effectLst/>
                  <a:uLnTx/>
                  <a:uFillTx/>
                  <a:latin typeface="Candara" panose="020E0502030303020204" pitchFamily="34" charset="0"/>
                </a:rPr>
                <a:t>SZC </a:t>
              </a:r>
              <a:r>
                <a:rPr kumimoji="0" lang="de-DE" sz="1100" b="0" i="0" u="none" strike="noStrike" kern="0" cap="none" spc="0" normalizeH="0" baseline="0" noProof="0" err="1">
                  <a:ln>
                    <a:noFill/>
                  </a:ln>
                  <a:solidFill>
                    <a:srgbClr val="000000"/>
                  </a:solidFill>
                  <a:effectLst/>
                  <a:uLnTx/>
                  <a:uFillTx/>
                  <a:latin typeface="Candara" panose="020E0502030303020204" pitchFamily="34" charset="0"/>
                </a:rPr>
                <a:t>titrated</a:t>
              </a:r>
              <a:r>
                <a:rPr kumimoji="0" lang="de-DE" sz="1100" b="0" i="0" u="none" strike="noStrike" kern="0" cap="none" spc="0" normalizeH="0" baseline="0" noProof="0">
                  <a:ln>
                    <a:noFill/>
                  </a:ln>
                  <a:solidFill>
                    <a:srgbClr val="000000"/>
                  </a:solidFill>
                  <a:effectLst/>
                  <a:uLnTx/>
                  <a:uFillTx/>
                  <a:latin typeface="Candara" panose="020E0502030303020204" pitchFamily="34" charset="0"/>
                </a:rPr>
                <a:t> </a:t>
              </a:r>
              <a:r>
                <a:rPr kumimoji="0" lang="de-DE" sz="1100" b="0" i="0" u="none" strike="noStrike" kern="0" cap="none" spc="0" normalizeH="0" baseline="0" noProof="0" err="1">
                  <a:ln>
                    <a:noFill/>
                  </a:ln>
                  <a:solidFill>
                    <a:srgbClr val="000000"/>
                  </a:solidFill>
                  <a:effectLst/>
                  <a:uLnTx/>
                  <a:uFillTx/>
                  <a:latin typeface="Candara" panose="020E0502030303020204" pitchFamily="34" charset="0"/>
                </a:rPr>
                <a:t>dose</a:t>
              </a:r>
              <a:r>
                <a:rPr kumimoji="0" lang="de-DE" sz="1100" b="0" i="0" u="none" strike="noStrike" kern="1200" cap="none" spc="0" normalizeH="0" baseline="30000" noProof="0" err="1">
                  <a:ln>
                    <a:noFill/>
                  </a:ln>
                  <a:solidFill>
                    <a:srgbClr val="000000"/>
                  </a:solidFill>
                  <a:effectLst/>
                  <a:uLnTx/>
                  <a:uFillTx/>
                  <a:latin typeface="Candara" panose="020E0502030303020204" pitchFamily="34" charset="0"/>
                </a:rPr>
                <a:t>e</a:t>
              </a:r>
              <a:r>
                <a:rPr kumimoji="0" lang="de-DE" sz="1100" b="0" i="0" u="none" strike="noStrike" kern="1200" cap="none" spc="0" normalizeH="0" baseline="30000" noProof="0">
                  <a:ln>
                    <a:noFill/>
                  </a:ln>
                  <a:solidFill>
                    <a:srgbClr val="000000"/>
                  </a:solidFill>
                  <a:effectLst/>
                  <a:uLnTx/>
                  <a:uFillTx/>
                  <a:latin typeface="Candara" panose="020E0502030303020204" pitchFamily="34" charset="0"/>
                </a:rPr>
                <a:t> </a:t>
              </a:r>
              <a:r>
                <a:rPr kumimoji="0" lang="de-DE" sz="1100" b="0" i="0" u="none" strike="noStrike" kern="1200" cap="none" spc="0" normalizeH="0" baseline="0" noProof="0">
                  <a:ln>
                    <a:noFill/>
                  </a:ln>
                  <a:solidFill>
                    <a:srgbClr val="000000"/>
                  </a:solidFill>
                  <a:effectLst/>
                  <a:uLnTx/>
                  <a:uFillTx/>
                  <a:latin typeface="Candara" panose="020E0502030303020204" pitchFamily="34" charset="0"/>
                </a:rPr>
                <a:t>(N=123)</a:t>
              </a:r>
              <a:endParaRPr kumimoji="0" lang="de-DE" sz="1100" b="0" i="0" u="none" strike="noStrike" kern="0" cap="none" spc="0" normalizeH="0" baseline="0" noProof="0">
                <a:ln>
                  <a:noFill/>
                </a:ln>
                <a:solidFill>
                  <a:srgbClr val="000000"/>
                </a:solidFill>
                <a:effectLst/>
                <a:uLnTx/>
                <a:uFillTx/>
                <a:latin typeface="Candara" panose="020E0502030303020204" pitchFamily="34" charset="0"/>
              </a:endParaRPr>
            </a:p>
          </p:txBody>
        </p:sp>
        <p:sp>
          <p:nvSpPr>
            <p:cNvPr id="700" name="Rectangle 31">
              <a:extLst>
                <a:ext uri="{FF2B5EF4-FFF2-40B4-BE49-F238E27FC236}">
                  <a16:creationId xmlns:a16="http://schemas.microsoft.com/office/drawing/2014/main" id="{AD2E97FF-CC99-739C-401B-4FD939AA7173}"/>
                </a:ext>
              </a:extLst>
            </p:cNvPr>
            <p:cNvSpPr/>
            <p:nvPr/>
          </p:nvSpPr>
          <p:spPr bwMode="gray">
            <a:xfrm>
              <a:off x="1412665" y="3270931"/>
              <a:ext cx="1048366" cy="352093"/>
            </a:xfrm>
            <a:prstGeom prst="rect">
              <a:avLst/>
            </a:prstGeom>
            <a:no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ndara" panose="020E0502030303020204" pitchFamily="34" charset="0"/>
                  <a:ea typeface="Calibri" charset="0"/>
                  <a:cs typeface="Calibri" charset="0"/>
                </a:rPr>
                <a:t>SZC 10 g TID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ndara" panose="020E0502030303020204" pitchFamily="34" charset="0"/>
                  <a:ea typeface="Calibri" charset="0"/>
                  <a:cs typeface="Calibri" charset="0"/>
                </a:rPr>
                <a:t>(N=258)</a:t>
              </a:r>
            </a:p>
          </p:txBody>
        </p:sp>
        <p:sp>
          <p:nvSpPr>
            <p:cNvPr id="705" name="Oval 292">
              <a:extLst>
                <a:ext uri="{FF2B5EF4-FFF2-40B4-BE49-F238E27FC236}">
                  <a16:creationId xmlns:a16="http://schemas.microsoft.com/office/drawing/2014/main" id="{30D61982-1A24-0226-5D64-2E7351CF5468}"/>
                </a:ext>
              </a:extLst>
            </p:cNvPr>
            <p:cNvSpPr>
              <a:spLocks noChangeArrowheads="1"/>
            </p:cNvSpPr>
            <p:nvPr/>
          </p:nvSpPr>
          <p:spPr bwMode="auto">
            <a:xfrm>
              <a:off x="7655562" y="3277604"/>
              <a:ext cx="105658" cy="109728"/>
            </a:xfrm>
            <a:prstGeom prst="rect">
              <a:avLst/>
            </a:pr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ysClr val="windowText" lastClr="000000"/>
                </a:solidFill>
                <a:effectLst/>
                <a:uLnTx/>
                <a:uFillTx/>
                <a:latin typeface="Candara" panose="020E0502030303020204" pitchFamily="34" charset="0"/>
              </a:endParaRPr>
            </a:p>
          </p:txBody>
        </p:sp>
        <p:sp>
          <p:nvSpPr>
            <p:cNvPr id="709" name="Rectangle 42">
              <a:extLst>
                <a:ext uri="{FF2B5EF4-FFF2-40B4-BE49-F238E27FC236}">
                  <a16:creationId xmlns:a16="http://schemas.microsoft.com/office/drawing/2014/main" id="{0FED942D-B077-5071-1D22-0CD027C51179}"/>
                </a:ext>
              </a:extLst>
            </p:cNvPr>
            <p:cNvSpPr/>
            <p:nvPr/>
          </p:nvSpPr>
          <p:spPr>
            <a:xfrm>
              <a:off x="1304521" y="2680518"/>
              <a:ext cx="8369757" cy="1877686"/>
            </a:xfrm>
            <a:prstGeom prst="rect">
              <a:avLst/>
            </a:prstGeom>
            <a:solidFill>
              <a:srgbClr val="FEF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solidFill>
                  <a:srgbClr val="FFFFFF"/>
                </a:solidFill>
                <a:latin typeface="Candara" panose="020E0502030303020204" pitchFamily="34" charset="0"/>
              </a:endParaRPr>
            </a:p>
          </p:txBody>
        </p:sp>
        <p:sp>
          <p:nvSpPr>
            <p:cNvPr id="710" name="Freeform: Shape 43">
              <a:extLst>
                <a:ext uri="{FF2B5EF4-FFF2-40B4-BE49-F238E27FC236}">
                  <a16:creationId xmlns:a16="http://schemas.microsoft.com/office/drawing/2014/main" id="{F5977C9C-B2B6-4124-A869-4D1113A4820B}"/>
                </a:ext>
              </a:extLst>
            </p:cNvPr>
            <p:cNvSpPr/>
            <p:nvPr/>
          </p:nvSpPr>
          <p:spPr>
            <a:xfrm>
              <a:off x="1616847" y="2944557"/>
              <a:ext cx="7615237" cy="261938"/>
            </a:xfrm>
            <a:custGeom>
              <a:avLst/>
              <a:gdLst>
                <a:gd name="connsiteX0" fmla="*/ 0 w 7615237"/>
                <a:gd name="connsiteY0" fmla="*/ 0 h 261938"/>
                <a:gd name="connsiteX1" fmla="*/ 176212 w 7615237"/>
                <a:gd name="connsiteY1" fmla="*/ 109538 h 261938"/>
                <a:gd name="connsiteX2" fmla="*/ 333375 w 7615237"/>
                <a:gd name="connsiteY2" fmla="*/ 152400 h 261938"/>
                <a:gd name="connsiteX3" fmla="*/ 495300 w 7615237"/>
                <a:gd name="connsiteY3" fmla="*/ 38100 h 261938"/>
                <a:gd name="connsiteX4" fmla="*/ 647700 w 7615237"/>
                <a:gd name="connsiteY4" fmla="*/ 180975 h 261938"/>
                <a:gd name="connsiteX5" fmla="*/ 804862 w 7615237"/>
                <a:gd name="connsiteY5" fmla="*/ 128588 h 261938"/>
                <a:gd name="connsiteX6" fmla="*/ 971550 w 7615237"/>
                <a:gd name="connsiteY6" fmla="*/ 66675 h 261938"/>
                <a:gd name="connsiteX7" fmla="*/ 1133475 w 7615237"/>
                <a:gd name="connsiteY7" fmla="*/ 90488 h 261938"/>
                <a:gd name="connsiteX8" fmla="*/ 1285875 w 7615237"/>
                <a:gd name="connsiteY8" fmla="*/ 66675 h 261938"/>
                <a:gd name="connsiteX9" fmla="*/ 1933575 w 7615237"/>
                <a:gd name="connsiteY9" fmla="*/ 95250 h 261938"/>
                <a:gd name="connsiteX10" fmla="*/ 2547937 w 7615237"/>
                <a:gd name="connsiteY10" fmla="*/ 123825 h 261938"/>
                <a:gd name="connsiteX11" fmla="*/ 3181350 w 7615237"/>
                <a:gd name="connsiteY11" fmla="*/ 109538 h 261938"/>
                <a:gd name="connsiteX12" fmla="*/ 3814762 w 7615237"/>
                <a:gd name="connsiteY12" fmla="*/ 57150 h 261938"/>
                <a:gd name="connsiteX13" fmla="*/ 4448175 w 7615237"/>
                <a:gd name="connsiteY13" fmla="*/ 119063 h 261938"/>
                <a:gd name="connsiteX14" fmla="*/ 5086350 w 7615237"/>
                <a:gd name="connsiteY14" fmla="*/ 261938 h 261938"/>
                <a:gd name="connsiteX15" fmla="*/ 5705475 w 7615237"/>
                <a:gd name="connsiteY15" fmla="*/ 114300 h 261938"/>
                <a:gd name="connsiteX16" fmla="*/ 6348412 w 7615237"/>
                <a:gd name="connsiteY16" fmla="*/ 138113 h 261938"/>
                <a:gd name="connsiteX17" fmla="*/ 6972300 w 7615237"/>
                <a:gd name="connsiteY17" fmla="*/ 195263 h 261938"/>
                <a:gd name="connsiteX18" fmla="*/ 7615237 w 7615237"/>
                <a:gd name="connsiteY18" fmla="*/ 204788 h 26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15237" h="261938">
                  <a:moveTo>
                    <a:pt x="0" y="0"/>
                  </a:moveTo>
                  <a:lnTo>
                    <a:pt x="176212" y="109538"/>
                  </a:lnTo>
                  <a:lnTo>
                    <a:pt x="333375" y="152400"/>
                  </a:lnTo>
                  <a:lnTo>
                    <a:pt x="495300" y="38100"/>
                  </a:lnTo>
                  <a:lnTo>
                    <a:pt x="647700" y="180975"/>
                  </a:lnTo>
                  <a:lnTo>
                    <a:pt x="804862" y="128588"/>
                  </a:lnTo>
                  <a:lnTo>
                    <a:pt x="971550" y="66675"/>
                  </a:lnTo>
                  <a:lnTo>
                    <a:pt x="1133475" y="90488"/>
                  </a:lnTo>
                  <a:lnTo>
                    <a:pt x="1285875" y="66675"/>
                  </a:lnTo>
                  <a:lnTo>
                    <a:pt x="1933575" y="95250"/>
                  </a:lnTo>
                  <a:lnTo>
                    <a:pt x="2547937" y="123825"/>
                  </a:lnTo>
                  <a:lnTo>
                    <a:pt x="3181350" y="109538"/>
                  </a:lnTo>
                  <a:lnTo>
                    <a:pt x="3814762" y="57150"/>
                  </a:lnTo>
                  <a:lnTo>
                    <a:pt x="4448175" y="119063"/>
                  </a:lnTo>
                  <a:lnTo>
                    <a:pt x="5086350" y="261938"/>
                  </a:lnTo>
                  <a:lnTo>
                    <a:pt x="5705475" y="114300"/>
                  </a:lnTo>
                  <a:lnTo>
                    <a:pt x="6348412" y="138113"/>
                  </a:lnTo>
                  <a:lnTo>
                    <a:pt x="6972300" y="195263"/>
                  </a:lnTo>
                  <a:lnTo>
                    <a:pt x="7615237" y="204788"/>
                  </a:lnTo>
                </a:path>
              </a:pathLst>
            </a:custGeom>
            <a:noFill/>
            <a:ln w="19050" cap="flat" cmpd="sng" algn="ctr">
              <a:solidFill>
                <a:schemeClr val="accent2"/>
              </a:solidFill>
              <a:prstDash val="sysDash"/>
            </a:ln>
            <a:effectLst/>
          </p:spPr>
          <p:txBody>
            <a:bodyPr rtlCol="0" anchor="ctr"/>
            <a:lstStyle/>
            <a:p>
              <a:pPr algn="ctr" defTabSz="609585"/>
              <a:endParaRPr lang="de-DE" sz="2400" kern="0">
                <a:solidFill>
                  <a:srgbClr val="FFFFFF"/>
                </a:solidFill>
                <a:latin typeface="Candara" panose="020E0502030303020204" pitchFamily="34" charset="0"/>
              </a:endParaRPr>
            </a:p>
          </p:txBody>
        </p:sp>
        <p:sp>
          <p:nvSpPr>
            <p:cNvPr id="711" name="TextBox 44">
              <a:extLst>
                <a:ext uri="{FF2B5EF4-FFF2-40B4-BE49-F238E27FC236}">
                  <a16:creationId xmlns:a16="http://schemas.microsoft.com/office/drawing/2014/main" id="{11E13DCE-1045-3C6A-6973-7AD835602B7E}"/>
                </a:ext>
              </a:extLst>
            </p:cNvPr>
            <p:cNvSpPr txBox="1"/>
            <p:nvPr/>
          </p:nvSpPr>
          <p:spPr>
            <a:xfrm>
              <a:off x="7321721" y="1719401"/>
              <a:ext cx="1909235" cy="256545"/>
            </a:xfrm>
            <a:prstGeom prst="rect">
              <a:avLst/>
            </a:prstGeom>
            <a:noFill/>
          </p:spPr>
          <p:txBody>
            <a:bodyPr wrap="square" rtlCol="0">
              <a:spAutoFit/>
            </a:bodyPr>
            <a:lstStyle/>
            <a:p>
              <a:pPr defTabSz="609585">
                <a:spcBef>
                  <a:spcPts val="400"/>
                </a:spcBef>
                <a:defRPr/>
              </a:pPr>
              <a:r>
                <a:rPr lang="de-DE" sz="1067" b="1" kern="0">
                  <a:solidFill>
                    <a:srgbClr val="000000"/>
                  </a:solidFill>
                  <a:latin typeface="Candara" panose="020E0502030303020204" pitchFamily="34" charset="0"/>
                </a:rPr>
                <a:t>SZC titrierte Dosis</a:t>
              </a:r>
            </a:p>
          </p:txBody>
        </p:sp>
        <p:sp>
          <p:nvSpPr>
            <p:cNvPr id="712" name="Rectangle 45">
              <a:extLst>
                <a:ext uri="{FF2B5EF4-FFF2-40B4-BE49-F238E27FC236}">
                  <a16:creationId xmlns:a16="http://schemas.microsoft.com/office/drawing/2014/main" id="{6548651E-90C2-7A4F-5EEC-6F633D51FFC5}"/>
                </a:ext>
              </a:extLst>
            </p:cNvPr>
            <p:cNvSpPr/>
            <p:nvPr/>
          </p:nvSpPr>
          <p:spPr>
            <a:xfrm>
              <a:off x="7247032" y="1808691"/>
              <a:ext cx="126991" cy="106485"/>
            </a:xfrm>
            <a:prstGeom prst="rect">
              <a:avLst/>
            </a:prstGeom>
            <a:solidFill>
              <a:schemeClr val="accent3"/>
            </a:solidFill>
            <a:ln w="9525" cap="flat" cmpd="sng" algn="ctr">
              <a:noFill/>
              <a:prstDash val="solid"/>
            </a:ln>
            <a:effectLst/>
          </p:spPr>
          <p:txBody>
            <a:bodyPr rtlCol="0" anchor="ctr"/>
            <a:lstStyle/>
            <a:p>
              <a:pPr algn="ctr" defTabSz="609585">
                <a:defRPr/>
              </a:pPr>
              <a:endParaRPr lang="de-DE" sz="2400" kern="0">
                <a:solidFill>
                  <a:srgbClr val="FFFFFF"/>
                </a:solidFill>
                <a:latin typeface="Candara" panose="020E0502030303020204" pitchFamily="34" charset="0"/>
              </a:endParaRPr>
            </a:p>
          </p:txBody>
        </p:sp>
        <p:sp>
          <p:nvSpPr>
            <p:cNvPr id="713" name="Freeform: Shape 46">
              <a:extLst>
                <a:ext uri="{FF2B5EF4-FFF2-40B4-BE49-F238E27FC236}">
                  <a16:creationId xmlns:a16="http://schemas.microsoft.com/office/drawing/2014/main" id="{472F949A-03E9-728E-6336-F6E110D46602}"/>
                </a:ext>
              </a:extLst>
            </p:cNvPr>
            <p:cNvSpPr/>
            <p:nvPr/>
          </p:nvSpPr>
          <p:spPr>
            <a:xfrm>
              <a:off x="1301130" y="1535765"/>
              <a:ext cx="8387169" cy="3019809"/>
            </a:xfrm>
            <a:custGeom>
              <a:avLst/>
              <a:gdLst>
                <a:gd name="connsiteX0" fmla="*/ 0 w 3917244"/>
                <a:gd name="connsiteY0" fmla="*/ 0 h 2084682"/>
                <a:gd name="connsiteX1" fmla="*/ 0 w 3917244"/>
                <a:gd name="connsiteY1" fmla="*/ 2084682 h 2084682"/>
                <a:gd name="connsiteX2" fmla="*/ 3917244 w 3917244"/>
                <a:gd name="connsiteY2" fmla="*/ 2084682 h 2084682"/>
              </a:gdLst>
              <a:ahLst/>
              <a:cxnLst>
                <a:cxn ang="0">
                  <a:pos x="connsiteX0" y="connsiteY0"/>
                </a:cxn>
                <a:cxn ang="0">
                  <a:pos x="connsiteX1" y="connsiteY1"/>
                </a:cxn>
                <a:cxn ang="0">
                  <a:pos x="connsiteX2" y="connsiteY2"/>
                </a:cxn>
              </a:cxnLst>
              <a:rect l="l" t="t" r="r" b="b"/>
              <a:pathLst>
                <a:path w="3917244" h="2084682">
                  <a:moveTo>
                    <a:pt x="0" y="0"/>
                  </a:moveTo>
                  <a:lnTo>
                    <a:pt x="0" y="2084682"/>
                  </a:lnTo>
                  <a:lnTo>
                    <a:pt x="3917244" y="2084682"/>
                  </a:lnTo>
                </a:path>
              </a:pathLst>
            </a:custGeom>
            <a:noFill/>
            <a:ln w="19050" cap="flat" cmpd="sng" algn="ctr">
              <a:solidFill>
                <a:srgbClr val="000000"/>
              </a:solidFill>
              <a:prstDash val="solid"/>
            </a:ln>
            <a:effectLst/>
          </p:spPr>
          <p:txBody>
            <a:bodyPr rtlCol="0" anchor="ctr"/>
            <a:lstStyle/>
            <a:p>
              <a:pPr algn="ctr" defTabSz="609585">
                <a:defRPr/>
              </a:pPr>
              <a:endParaRPr lang="de-DE" sz="2400" kern="0">
                <a:solidFill>
                  <a:srgbClr val="FFFFFF"/>
                </a:solidFill>
                <a:latin typeface="Candara" panose="020E0502030303020204" pitchFamily="34" charset="0"/>
              </a:endParaRPr>
            </a:p>
          </p:txBody>
        </p:sp>
        <p:sp>
          <p:nvSpPr>
            <p:cNvPr id="714" name="TextBox 47">
              <a:extLst>
                <a:ext uri="{FF2B5EF4-FFF2-40B4-BE49-F238E27FC236}">
                  <a16:creationId xmlns:a16="http://schemas.microsoft.com/office/drawing/2014/main" id="{9BFE7534-8450-4A6C-E83E-6BF4C2704895}"/>
                </a:ext>
              </a:extLst>
            </p:cNvPr>
            <p:cNvSpPr txBox="1"/>
            <p:nvPr/>
          </p:nvSpPr>
          <p:spPr>
            <a:xfrm>
              <a:off x="620345" y="1404717"/>
              <a:ext cx="617899" cy="276999"/>
            </a:xfrm>
            <a:prstGeom prst="rect">
              <a:avLst/>
            </a:prstGeom>
            <a:noFill/>
          </p:spPr>
          <p:txBody>
            <a:bodyPr wrap="square" rtlCol="0">
              <a:spAutoFit/>
            </a:bodyPr>
            <a:lstStyle/>
            <a:p>
              <a:pPr algn="r" defTabSz="609585">
                <a:defRPr/>
              </a:pPr>
              <a:r>
                <a:rPr lang="de-DE" sz="1200" kern="0">
                  <a:solidFill>
                    <a:srgbClr val="000000"/>
                  </a:solidFill>
                  <a:latin typeface="Candara" panose="020E0502030303020204" pitchFamily="34" charset="0"/>
                </a:rPr>
                <a:t>6,0</a:t>
              </a:r>
            </a:p>
          </p:txBody>
        </p:sp>
        <p:cxnSp>
          <p:nvCxnSpPr>
            <p:cNvPr id="715" name="Straight Connector 48">
              <a:extLst>
                <a:ext uri="{FF2B5EF4-FFF2-40B4-BE49-F238E27FC236}">
                  <a16:creationId xmlns:a16="http://schemas.microsoft.com/office/drawing/2014/main" id="{99E49C83-47BE-8A17-AB4E-82C01DA3B0D2}"/>
                </a:ext>
              </a:extLst>
            </p:cNvPr>
            <p:cNvCxnSpPr/>
            <p:nvPr/>
          </p:nvCxnSpPr>
          <p:spPr>
            <a:xfrm flipH="1">
              <a:off x="1227594" y="1538175"/>
              <a:ext cx="72000" cy="0"/>
            </a:xfrm>
            <a:prstGeom prst="line">
              <a:avLst/>
            </a:prstGeom>
            <a:noFill/>
            <a:ln w="19050" cap="flat" cmpd="sng" algn="ctr">
              <a:solidFill>
                <a:srgbClr val="000000"/>
              </a:solidFill>
              <a:prstDash val="solid"/>
            </a:ln>
            <a:effectLst/>
          </p:spPr>
        </p:cxnSp>
        <p:sp>
          <p:nvSpPr>
            <p:cNvPr id="716" name="TextBox 49">
              <a:extLst>
                <a:ext uri="{FF2B5EF4-FFF2-40B4-BE49-F238E27FC236}">
                  <a16:creationId xmlns:a16="http://schemas.microsoft.com/office/drawing/2014/main" id="{5E6393CA-035F-A5A6-4952-F59FD7BE975C}"/>
                </a:ext>
              </a:extLst>
            </p:cNvPr>
            <p:cNvSpPr txBox="1"/>
            <p:nvPr/>
          </p:nvSpPr>
          <p:spPr>
            <a:xfrm>
              <a:off x="620345" y="1952206"/>
              <a:ext cx="617899" cy="276999"/>
            </a:xfrm>
            <a:prstGeom prst="rect">
              <a:avLst/>
            </a:prstGeom>
            <a:noFill/>
          </p:spPr>
          <p:txBody>
            <a:bodyPr wrap="square" rtlCol="0">
              <a:spAutoFit/>
            </a:bodyPr>
            <a:lstStyle/>
            <a:p>
              <a:pPr algn="r" defTabSz="609585">
                <a:defRPr/>
              </a:pPr>
              <a:r>
                <a:rPr lang="de-DE" sz="1200" kern="0">
                  <a:solidFill>
                    <a:srgbClr val="000000"/>
                  </a:solidFill>
                  <a:latin typeface="Candara" panose="020E0502030303020204" pitchFamily="34" charset="0"/>
                </a:rPr>
                <a:t>5,5</a:t>
              </a:r>
            </a:p>
          </p:txBody>
        </p:sp>
        <p:cxnSp>
          <p:nvCxnSpPr>
            <p:cNvPr id="717" name="Straight Connector 50">
              <a:extLst>
                <a:ext uri="{FF2B5EF4-FFF2-40B4-BE49-F238E27FC236}">
                  <a16:creationId xmlns:a16="http://schemas.microsoft.com/office/drawing/2014/main" id="{4501D78E-0378-3701-99D1-7012F728E266}"/>
                </a:ext>
              </a:extLst>
            </p:cNvPr>
            <p:cNvCxnSpPr/>
            <p:nvPr/>
          </p:nvCxnSpPr>
          <p:spPr>
            <a:xfrm flipH="1">
              <a:off x="1227594" y="2099443"/>
              <a:ext cx="72000" cy="0"/>
            </a:xfrm>
            <a:prstGeom prst="line">
              <a:avLst/>
            </a:prstGeom>
            <a:noFill/>
            <a:ln w="19050" cap="flat" cmpd="sng" algn="ctr">
              <a:solidFill>
                <a:srgbClr val="000000"/>
              </a:solidFill>
              <a:prstDash val="solid"/>
            </a:ln>
            <a:effectLst/>
          </p:spPr>
        </p:cxnSp>
        <p:sp>
          <p:nvSpPr>
            <p:cNvPr id="718" name="TextBox 51">
              <a:extLst>
                <a:ext uri="{FF2B5EF4-FFF2-40B4-BE49-F238E27FC236}">
                  <a16:creationId xmlns:a16="http://schemas.microsoft.com/office/drawing/2014/main" id="{82B8E3D7-8DA8-6AB3-5BF5-0C820DE465AF}"/>
                </a:ext>
              </a:extLst>
            </p:cNvPr>
            <p:cNvSpPr txBox="1"/>
            <p:nvPr/>
          </p:nvSpPr>
          <p:spPr>
            <a:xfrm>
              <a:off x="620345" y="2522018"/>
              <a:ext cx="617899" cy="276999"/>
            </a:xfrm>
            <a:prstGeom prst="rect">
              <a:avLst/>
            </a:prstGeom>
            <a:noFill/>
          </p:spPr>
          <p:txBody>
            <a:bodyPr wrap="square" rtlCol="0">
              <a:spAutoFit/>
            </a:bodyPr>
            <a:lstStyle/>
            <a:p>
              <a:pPr algn="r" defTabSz="609585">
                <a:defRPr/>
              </a:pPr>
              <a:r>
                <a:rPr lang="de-DE" sz="1200" kern="0">
                  <a:solidFill>
                    <a:srgbClr val="000000"/>
                  </a:solidFill>
                  <a:latin typeface="Candara" panose="020E0502030303020204" pitchFamily="34" charset="0"/>
                </a:rPr>
                <a:t>5,0</a:t>
              </a:r>
            </a:p>
          </p:txBody>
        </p:sp>
        <p:cxnSp>
          <p:nvCxnSpPr>
            <p:cNvPr id="719" name="Straight Connector 52">
              <a:extLst>
                <a:ext uri="{FF2B5EF4-FFF2-40B4-BE49-F238E27FC236}">
                  <a16:creationId xmlns:a16="http://schemas.microsoft.com/office/drawing/2014/main" id="{56CFDFD2-1162-7A52-9912-5A5A31F4C155}"/>
                </a:ext>
              </a:extLst>
            </p:cNvPr>
            <p:cNvCxnSpPr/>
            <p:nvPr/>
          </p:nvCxnSpPr>
          <p:spPr>
            <a:xfrm flipH="1">
              <a:off x="1218069" y="2673064"/>
              <a:ext cx="72000" cy="0"/>
            </a:xfrm>
            <a:prstGeom prst="line">
              <a:avLst/>
            </a:prstGeom>
            <a:noFill/>
            <a:ln w="19050" cap="flat" cmpd="sng" algn="ctr">
              <a:solidFill>
                <a:srgbClr val="000000"/>
              </a:solidFill>
              <a:prstDash val="solid"/>
            </a:ln>
            <a:effectLst/>
          </p:spPr>
        </p:cxnSp>
        <p:sp>
          <p:nvSpPr>
            <p:cNvPr id="720" name="TextBox 53">
              <a:extLst>
                <a:ext uri="{FF2B5EF4-FFF2-40B4-BE49-F238E27FC236}">
                  <a16:creationId xmlns:a16="http://schemas.microsoft.com/office/drawing/2014/main" id="{3D93DAA3-1E2A-C8C8-C8B2-5160FE8C833E}"/>
                </a:ext>
              </a:extLst>
            </p:cNvPr>
            <p:cNvSpPr txBox="1"/>
            <p:nvPr/>
          </p:nvSpPr>
          <p:spPr>
            <a:xfrm>
              <a:off x="620345" y="3092545"/>
              <a:ext cx="617899" cy="276999"/>
            </a:xfrm>
            <a:prstGeom prst="rect">
              <a:avLst/>
            </a:prstGeom>
            <a:noFill/>
          </p:spPr>
          <p:txBody>
            <a:bodyPr wrap="square" rtlCol="0">
              <a:spAutoFit/>
            </a:bodyPr>
            <a:lstStyle/>
            <a:p>
              <a:pPr algn="r" defTabSz="609585">
                <a:defRPr/>
              </a:pPr>
              <a:r>
                <a:rPr lang="de-DE" sz="1200" kern="0">
                  <a:solidFill>
                    <a:srgbClr val="000000"/>
                  </a:solidFill>
                  <a:latin typeface="Candara" panose="020E0502030303020204" pitchFamily="34" charset="0"/>
                </a:rPr>
                <a:t>4,5</a:t>
              </a:r>
            </a:p>
          </p:txBody>
        </p:sp>
        <p:cxnSp>
          <p:nvCxnSpPr>
            <p:cNvPr id="721" name="Straight Connector 54">
              <a:extLst>
                <a:ext uri="{FF2B5EF4-FFF2-40B4-BE49-F238E27FC236}">
                  <a16:creationId xmlns:a16="http://schemas.microsoft.com/office/drawing/2014/main" id="{3BE822F3-4E87-5AB9-9C59-A2DDC4EB0AB3}"/>
                </a:ext>
              </a:extLst>
            </p:cNvPr>
            <p:cNvCxnSpPr/>
            <p:nvPr/>
          </p:nvCxnSpPr>
          <p:spPr>
            <a:xfrm flipH="1">
              <a:off x="1227594" y="3243591"/>
              <a:ext cx="72000" cy="0"/>
            </a:xfrm>
            <a:prstGeom prst="line">
              <a:avLst/>
            </a:prstGeom>
            <a:noFill/>
            <a:ln w="19050" cap="flat" cmpd="sng" algn="ctr">
              <a:solidFill>
                <a:srgbClr val="000000"/>
              </a:solidFill>
              <a:prstDash val="solid"/>
            </a:ln>
            <a:effectLst/>
          </p:spPr>
        </p:cxnSp>
        <p:sp>
          <p:nvSpPr>
            <p:cNvPr id="722" name="TextBox 55">
              <a:extLst>
                <a:ext uri="{FF2B5EF4-FFF2-40B4-BE49-F238E27FC236}">
                  <a16:creationId xmlns:a16="http://schemas.microsoft.com/office/drawing/2014/main" id="{0EC8DAE6-8202-537D-16F1-B2BA113680F1}"/>
                </a:ext>
              </a:extLst>
            </p:cNvPr>
            <p:cNvSpPr txBox="1"/>
            <p:nvPr/>
          </p:nvSpPr>
          <p:spPr>
            <a:xfrm>
              <a:off x="637123" y="3657286"/>
              <a:ext cx="617899" cy="276999"/>
            </a:xfrm>
            <a:prstGeom prst="rect">
              <a:avLst/>
            </a:prstGeom>
            <a:noFill/>
          </p:spPr>
          <p:txBody>
            <a:bodyPr wrap="square" rtlCol="0">
              <a:spAutoFit/>
            </a:bodyPr>
            <a:lstStyle/>
            <a:p>
              <a:pPr algn="r" defTabSz="609585">
                <a:defRPr/>
              </a:pPr>
              <a:r>
                <a:rPr lang="de-DE" sz="1200" kern="0">
                  <a:solidFill>
                    <a:srgbClr val="000000"/>
                  </a:solidFill>
                  <a:latin typeface="Candara" panose="020E0502030303020204" pitchFamily="34" charset="0"/>
                </a:rPr>
                <a:t>4,0</a:t>
              </a:r>
            </a:p>
          </p:txBody>
        </p:sp>
        <p:cxnSp>
          <p:nvCxnSpPr>
            <p:cNvPr id="723" name="Straight Connector 56">
              <a:extLst>
                <a:ext uri="{FF2B5EF4-FFF2-40B4-BE49-F238E27FC236}">
                  <a16:creationId xmlns:a16="http://schemas.microsoft.com/office/drawing/2014/main" id="{C5DB8F6A-34B7-3465-905C-935B6DCBA2C4}"/>
                </a:ext>
              </a:extLst>
            </p:cNvPr>
            <p:cNvCxnSpPr/>
            <p:nvPr/>
          </p:nvCxnSpPr>
          <p:spPr>
            <a:xfrm flipH="1">
              <a:off x="1229130" y="3810525"/>
              <a:ext cx="72000" cy="0"/>
            </a:xfrm>
            <a:prstGeom prst="line">
              <a:avLst/>
            </a:prstGeom>
            <a:noFill/>
            <a:ln w="19050" cap="flat" cmpd="sng" algn="ctr">
              <a:solidFill>
                <a:srgbClr val="000000"/>
              </a:solidFill>
              <a:prstDash val="solid"/>
            </a:ln>
            <a:effectLst/>
          </p:spPr>
        </p:cxnSp>
        <p:sp>
          <p:nvSpPr>
            <p:cNvPr id="724" name="TextBox 57">
              <a:extLst>
                <a:ext uri="{FF2B5EF4-FFF2-40B4-BE49-F238E27FC236}">
                  <a16:creationId xmlns:a16="http://schemas.microsoft.com/office/drawing/2014/main" id="{DE78DE2D-7FCC-EBDA-BDB3-130AB94E0050}"/>
                </a:ext>
              </a:extLst>
            </p:cNvPr>
            <p:cNvSpPr txBox="1"/>
            <p:nvPr/>
          </p:nvSpPr>
          <p:spPr>
            <a:xfrm>
              <a:off x="620345" y="4218594"/>
              <a:ext cx="617899" cy="276999"/>
            </a:xfrm>
            <a:prstGeom prst="rect">
              <a:avLst/>
            </a:prstGeom>
            <a:noFill/>
          </p:spPr>
          <p:txBody>
            <a:bodyPr wrap="square" rtlCol="0">
              <a:spAutoFit/>
            </a:bodyPr>
            <a:lstStyle/>
            <a:p>
              <a:pPr algn="r" defTabSz="609585">
                <a:defRPr/>
              </a:pPr>
              <a:r>
                <a:rPr lang="de-DE" sz="1200" kern="0">
                  <a:solidFill>
                    <a:srgbClr val="000000"/>
                  </a:solidFill>
                  <a:latin typeface="Candara" panose="020E0502030303020204" pitchFamily="34" charset="0"/>
                </a:rPr>
                <a:t>3,5</a:t>
              </a:r>
            </a:p>
          </p:txBody>
        </p:sp>
        <p:cxnSp>
          <p:nvCxnSpPr>
            <p:cNvPr id="725" name="Straight Connector 58">
              <a:extLst>
                <a:ext uri="{FF2B5EF4-FFF2-40B4-BE49-F238E27FC236}">
                  <a16:creationId xmlns:a16="http://schemas.microsoft.com/office/drawing/2014/main" id="{A1D0A352-26A8-F3D9-BEB2-760091AC610F}"/>
                </a:ext>
              </a:extLst>
            </p:cNvPr>
            <p:cNvCxnSpPr/>
            <p:nvPr/>
          </p:nvCxnSpPr>
          <p:spPr>
            <a:xfrm flipH="1">
              <a:off x="1229130" y="4369641"/>
              <a:ext cx="72000" cy="0"/>
            </a:xfrm>
            <a:prstGeom prst="line">
              <a:avLst/>
            </a:prstGeom>
            <a:noFill/>
            <a:ln w="19050" cap="flat" cmpd="sng" algn="ctr">
              <a:solidFill>
                <a:srgbClr val="000000"/>
              </a:solidFill>
              <a:prstDash val="solid"/>
            </a:ln>
            <a:effectLst/>
          </p:spPr>
        </p:cxnSp>
        <p:sp>
          <p:nvSpPr>
            <p:cNvPr id="726" name="TextBox 59">
              <a:extLst>
                <a:ext uri="{FF2B5EF4-FFF2-40B4-BE49-F238E27FC236}">
                  <a16:creationId xmlns:a16="http://schemas.microsoft.com/office/drawing/2014/main" id="{EBA73530-92B7-DDF5-556D-88D86C9AD038}"/>
                </a:ext>
              </a:extLst>
            </p:cNvPr>
            <p:cNvSpPr txBox="1"/>
            <p:nvPr/>
          </p:nvSpPr>
          <p:spPr>
            <a:xfrm>
              <a:off x="2106683" y="4624325"/>
              <a:ext cx="340157" cy="276999"/>
            </a:xfrm>
            <a:prstGeom prst="rect">
              <a:avLst/>
            </a:prstGeom>
            <a:noFill/>
          </p:spPr>
          <p:txBody>
            <a:bodyPr wrap="none" rtlCol="0">
              <a:spAutoFit/>
            </a:bodyPr>
            <a:lstStyle/>
            <a:p>
              <a:pPr algn="ctr" defTabSz="609585">
                <a:defRPr/>
              </a:pPr>
              <a:r>
                <a:rPr lang="de-DE" sz="1200" kern="0">
                  <a:solidFill>
                    <a:srgbClr val="000000"/>
                  </a:solidFill>
                  <a:latin typeface="Candara" panose="020E0502030303020204" pitchFamily="34" charset="0"/>
                </a:rPr>
                <a:t>29</a:t>
              </a:r>
            </a:p>
          </p:txBody>
        </p:sp>
        <p:cxnSp>
          <p:nvCxnSpPr>
            <p:cNvPr id="727" name="Straight Connector 60">
              <a:extLst>
                <a:ext uri="{FF2B5EF4-FFF2-40B4-BE49-F238E27FC236}">
                  <a16:creationId xmlns:a16="http://schemas.microsoft.com/office/drawing/2014/main" id="{ED91DDE7-9419-A934-8096-B9AFA9F659C7}"/>
                </a:ext>
              </a:extLst>
            </p:cNvPr>
            <p:cNvCxnSpPr>
              <a:cxnSpLocks/>
            </p:cNvCxnSpPr>
            <p:nvPr/>
          </p:nvCxnSpPr>
          <p:spPr>
            <a:xfrm rot="16200000" flipH="1">
              <a:off x="2209944" y="4618413"/>
              <a:ext cx="120415" cy="0"/>
            </a:xfrm>
            <a:prstGeom prst="line">
              <a:avLst/>
            </a:prstGeom>
            <a:noFill/>
            <a:ln w="19050" cap="flat" cmpd="sng" algn="ctr">
              <a:solidFill>
                <a:srgbClr val="000000"/>
              </a:solidFill>
              <a:prstDash val="solid"/>
            </a:ln>
            <a:effectLst/>
          </p:spPr>
        </p:cxnSp>
        <p:sp>
          <p:nvSpPr>
            <p:cNvPr id="728" name="TextBox 61">
              <a:extLst>
                <a:ext uri="{FF2B5EF4-FFF2-40B4-BE49-F238E27FC236}">
                  <a16:creationId xmlns:a16="http://schemas.microsoft.com/office/drawing/2014/main" id="{0F61C838-4C72-6296-E090-DDDED856EFE9}"/>
                </a:ext>
              </a:extLst>
            </p:cNvPr>
            <p:cNvSpPr txBox="1"/>
            <p:nvPr/>
          </p:nvSpPr>
          <p:spPr>
            <a:xfrm>
              <a:off x="1440158" y="4640367"/>
              <a:ext cx="415498" cy="461665"/>
            </a:xfrm>
            <a:prstGeom prst="rect">
              <a:avLst/>
            </a:prstGeom>
            <a:noFill/>
          </p:spPr>
          <p:txBody>
            <a:bodyPr wrap="none" rtlCol="0">
              <a:spAutoFit/>
            </a:bodyPr>
            <a:lstStyle/>
            <a:p>
              <a:pPr algn="ctr" defTabSz="609585">
                <a:defRPr/>
              </a:pPr>
              <a:r>
                <a:rPr lang="de-DE" sz="1200" kern="0">
                  <a:solidFill>
                    <a:srgbClr val="000000"/>
                  </a:solidFill>
                  <a:latin typeface="Candara" panose="020E0502030303020204" pitchFamily="34" charset="0"/>
                </a:rPr>
                <a:t>MP</a:t>
              </a:r>
            </a:p>
            <a:p>
              <a:pPr algn="ctr" defTabSz="609585">
                <a:defRPr/>
              </a:pPr>
              <a:r>
                <a:rPr lang="de-DE" sz="1200" kern="0">
                  <a:solidFill>
                    <a:srgbClr val="000000"/>
                  </a:solidFill>
                  <a:latin typeface="Candara" panose="020E0502030303020204" pitchFamily="34" charset="0"/>
                </a:rPr>
                <a:t>BL</a:t>
              </a:r>
            </a:p>
          </p:txBody>
        </p:sp>
        <p:cxnSp>
          <p:nvCxnSpPr>
            <p:cNvPr id="729" name="Straight Connector 62">
              <a:extLst>
                <a:ext uri="{FF2B5EF4-FFF2-40B4-BE49-F238E27FC236}">
                  <a16:creationId xmlns:a16="http://schemas.microsoft.com/office/drawing/2014/main" id="{6ACDAEE2-C9EF-D125-681A-712709B04C9B}"/>
                </a:ext>
              </a:extLst>
            </p:cNvPr>
            <p:cNvCxnSpPr>
              <a:cxnSpLocks/>
            </p:cNvCxnSpPr>
            <p:nvPr/>
          </p:nvCxnSpPr>
          <p:spPr>
            <a:xfrm rot="16200000" flipH="1">
              <a:off x="1734651" y="4611690"/>
              <a:ext cx="120415" cy="0"/>
            </a:xfrm>
            <a:prstGeom prst="line">
              <a:avLst/>
            </a:prstGeom>
            <a:noFill/>
            <a:ln w="19050" cap="flat" cmpd="sng" algn="ctr">
              <a:solidFill>
                <a:srgbClr val="000000"/>
              </a:solidFill>
              <a:prstDash val="solid"/>
            </a:ln>
            <a:effectLst/>
          </p:spPr>
        </p:cxnSp>
        <p:sp>
          <p:nvSpPr>
            <p:cNvPr id="730" name="TextBox 255">
              <a:extLst>
                <a:ext uri="{FF2B5EF4-FFF2-40B4-BE49-F238E27FC236}">
                  <a16:creationId xmlns:a16="http://schemas.microsoft.com/office/drawing/2014/main" id="{229D1447-C37F-7FE8-0781-928D860572C9}"/>
                </a:ext>
              </a:extLst>
            </p:cNvPr>
            <p:cNvSpPr txBox="1"/>
            <p:nvPr/>
          </p:nvSpPr>
          <p:spPr>
            <a:xfrm>
              <a:off x="1206538" y="4635755"/>
              <a:ext cx="360997" cy="461665"/>
            </a:xfrm>
            <a:prstGeom prst="rect">
              <a:avLst/>
            </a:prstGeom>
            <a:noFill/>
          </p:spPr>
          <p:txBody>
            <a:bodyPr wrap="none" rtlCol="0">
              <a:spAutoFit/>
            </a:bodyPr>
            <a:lstStyle/>
            <a:p>
              <a:pPr algn="ctr" defTabSz="609585">
                <a:defRPr/>
              </a:pPr>
              <a:r>
                <a:rPr lang="de-DE" sz="1200" kern="0">
                  <a:solidFill>
                    <a:srgbClr val="000000"/>
                  </a:solidFill>
                  <a:latin typeface="Candara" panose="020E0502030303020204" pitchFamily="34" charset="0"/>
                </a:rPr>
                <a:t>KP</a:t>
              </a:r>
            </a:p>
            <a:p>
              <a:pPr algn="ctr" defTabSz="609585">
                <a:defRPr/>
              </a:pPr>
              <a:r>
                <a:rPr lang="de-DE" sz="1200" kern="0">
                  <a:solidFill>
                    <a:srgbClr val="000000"/>
                  </a:solidFill>
                  <a:latin typeface="Candara" panose="020E0502030303020204" pitchFamily="34" charset="0"/>
                </a:rPr>
                <a:t>BL</a:t>
              </a:r>
            </a:p>
          </p:txBody>
        </p:sp>
        <p:cxnSp>
          <p:nvCxnSpPr>
            <p:cNvPr id="731" name="Straight Connector 419">
              <a:extLst>
                <a:ext uri="{FF2B5EF4-FFF2-40B4-BE49-F238E27FC236}">
                  <a16:creationId xmlns:a16="http://schemas.microsoft.com/office/drawing/2014/main" id="{D134119D-1191-4FBE-DC20-47F6F92E5B86}"/>
                </a:ext>
              </a:extLst>
            </p:cNvPr>
            <p:cNvCxnSpPr>
              <a:cxnSpLocks/>
            </p:cNvCxnSpPr>
            <p:nvPr/>
          </p:nvCxnSpPr>
          <p:spPr>
            <a:xfrm rot="16200000" flipH="1">
              <a:off x="1367343" y="4611690"/>
              <a:ext cx="120415" cy="0"/>
            </a:xfrm>
            <a:prstGeom prst="line">
              <a:avLst/>
            </a:prstGeom>
            <a:noFill/>
            <a:ln w="19050" cap="flat" cmpd="sng" algn="ctr">
              <a:solidFill>
                <a:srgbClr val="000000"/>
              </a:solidFill>
              <a:prstDash val="solid"/>
            </a:ln>
            <a:effectLst/>
          </p:spPr>
        </p:cxnSp>
        <p:sp>
          <p:nvSpPr>
            <p:cNvPr id="732" name="TextBox 420">
              <a:extLst>
                <a:ext uri="{FF2B5EF4-FFF2-40B4-BE49-F238E27FC236}">
                  <a16:creationId xmlns:a16="http://schemas.microsoft.com/office/drawing/2014/main" id="{1081C652-4201-402A-4407-8BE467581790}"/>
                </a:ext>
              </a:extLst>
            </p:cNvPr>
            <p:cNvSpPr txBox="1"/>
            <p:nvPr/>
          </p:nvSpPr>
          <p:spPr>
            <a:xfrm>
              <a:off x="2408740" y="4624325"/>
              <a:ext cx="354584" cy="276999"/>
            </a:xfrm>
            <a:prstGeom prst="rect">
              <a:avLst/>
            </a:prstGeom>
            <a:noFill/>
          </p:spPr>
          <p:txBody>
            <a:bodyPr wrap="none" rtlCol="0">
              <a:spAutoFit/>
            </a:bodyPr>
            <a:lstStyle/>
            <a:p>
              <a:pPr algn="ctr" defTabSz="609585">
                <a:defRPr/>
              </a:pPr>
              <a:r>
                <a:rPr lang="de-DE" sz="1200" kern="0">
                  <a:solidFill>
                    <a:srgbClr val="000000"/>
                  </a:solidFill>
                  <a:latin typeface="Candara" panose="020E0502030303020204" pitchFamily="34" charset="0"/>
                </a:rPr>
                <a:t>43</a:t>
              </a:r>
            </a:p>
          </p:txBody>
        </p:sp>
        <p:cxnSp>
          <p:nvCxnSpPr>
            <p:cNvPr id="733" name="Straight Connector 421">
              <a:extLst>
                <a:ext uri="{FF2B5EF4-FFF2-40B4-BE49-F238E27FC236}">
                  <a16:creationId xmlns:a16="http://schemas.microsoft.com/office/drawing/2014/main" id="{14BCC13A-7AF1-2A8A-1F58-15B4F2471D30}"/>
                </a:ext>
              </a:extLst>
            </p:cNvPr>
            <p:cNvCxnSpPr>
              <a:cxnSpLocks/>
            </p:cNvCxnSpPr>
            <p:nvPr/>
          </p:nvCxnSpPr>
          <p:spPr>
            <a:xfrm rot="16200000" flipH="1">
              <a:off x="2684129" y="4618413"/>
              <a:ext cx="120415" cy="0"/>
            </a:xfrm>
            <a:prstGeom prst="line">
              <a:avLst/>
            </a:prstGeom>
            <a:noFill/>
            <a:ln w="19050" cap="flat" cmpd="sng" algn="ctr">
              <a:solidFill>
                <a:srgbClr val="000000"/>
              </a:solidFill>
              <a:prstDash val="solid"/>
            </a:ln>
            <a:effectLst/>
          </p:spPr>
        </p:cxnSp>
        <p:sp>
          <p:nvSpPr>
            <p:cNvPr id="734" name="TextBox 422">
              <a:extLst>
                <a:ext uri="{FF2B5EF4-FFF2-40B4-BE49-F238E27FC236}">
                  <a16:creationId xmlns:a16="http://schemas.microsoft.com/office/drawing/2014/main" id="{E4A8B981-9126-C23D-DCBC-733195189D06}"/>
                </a:ext>
              </a:extLst>
            </p:cNvPr>
            <p:cNvSpPr txBox="1"/>
            <p:nvPr/>
          </p:nvSpPr>
          <p:spPr>
            <a:xfrm>
              <a:off x="2758348" y="4624325"/>
              <a:ext cx="332142" cy="276999"/>
            </a:xfrm>
            <a:prstGeom prst="rect">
              <a:avLst/>
            </a:prstGeom>
            <a:noFill/>
          </p:spPr>
          <p:txBody>
            <a:bodyPr wrap="none" rtlCol="0">
              <a:spAutoFit/>
            </a:bodyPr>
            <a:lstStyle/>
            <a:p>
              <a:pPr algn="ctr" defTabSz="609585">
                <a:defRPr/>
              </a:pPr>
              <a:r>
                <a:rPr lang="de-DE" sz="1200" kern="0">
                  <a:solidFill>
                    <a:srgbClr val="000000"/>
                  </a:solidFill>
                  <a:latin typeface="Candara" panose="020E0502030303020204" pitchFamily="34" charset="0"/>
                </a:rPr>
                <a:t>57</a:t>
              </a:r>
            </a:p>
          </p:txBody>
        </p:sp>
        <p:sp>
          <p:nvSpPr>
            <p:cNvPr id="735" name="TextBox 423">
              <a:extLst>
                <a:ext uri="{FF2B5EF4-FFF2-40B4-BE49-F238E27FC236}">
                  <a16:creationId xmlns:a16="http://schemas.microsoft.com/office/drawing/2014/main" id="{1B53C8FA-48E3-F73A-79A6-950208EFF49F}"/>
                </a:ext>
              </a:extLst>
            </p:cNvPr>
            <p:cNvSpPr txBox="1"/>
            <p:nvPr/>
          </p:nvSpPr>
          <p:spPr>
            <a:xfrm>
              <a:off x="3361698" y="4624325"/>
              <a:ext cx="354584" cy="276999"/>
            </a:xfrm>
            <a:prstGeom prst="rect">
              <a:avLst/>
            </a:prstGeom>
            <a:noFill/>
          </p:spPr>
          <p:txBody>
            <a:bodyPr wrap="none" rtlCol="0">
              <a:spAutoFit/>
            </a:bodyPr>
            <a:lstStyle/>
            <a:p>
              <a:pPr algn="ctr" defTabSz="609585">
                <a:defRPr/>
              </a:pPr>
              <a:r>
                <a:rPr lang="de-DE" sz="1200" kern="0">
                  <a:solidFill>
                    <a:srgbClr val="000000"/>
                  </a:solidFill>
                  <a:latin typeface="Candara" panose="020E0502030303020204" pitchFamily="34" charset="0"/>
                </a:rPr>
                <a:t>85</a:t>
              </a:r>
            </a:p>
          </p:txBody>
        </p:sp>
        <p:cxnSp>
          <p:nvCxnSpPr>
            <p:cNvPr id="736" name="Straight Connector 424">
              <a:extLst>
                <a:ext uri="{FF2B5EF4-FFF2-40B4-BE49-F238E27FC236}">
                  <a16:creationId xmlns:a16="http://schemas.microsoft.com/office/drawing/2014/main" id="{18D5CF00-35C4-F635-20BA-5415E78160C4}"/>
                </a:ext>
              </a:extLst>
            </p:cNvPr>
            <p:cNvCxnSpPr>
              <a:cxnSpLocks/>
            </p:cNvCxnSpPr>
            <p:nvPr/>
          </p:nvCxnSpPr>
          <p:spPr>
            <a:xfrm rot="16200000" flipH="1">
              <a:off x="3473794" y="4611690"/>
              <a:ext cx="120415" cy="0"/>
            </a:xfrm>
            <a:prstGeom prst="line">
              <a:avLst/>
            </a:prstGeom>
            <a:noFill/>
            <a:ln w="19050" cap="flat" cmpd="sng" algn="ctr">
              <a:solidFill>
                <a:srgbClr val="000000"/>
              </a:solidFill>
              <a:prstDash val="solid"/>
            </a:ln>
            <a:effectLst/>
          </p:spPr>
        </p:cxnSp>
        <p:sp>
          <p:nvSpPr>
            <p:cNvPr id="737" name="TextBox 425">
              <a:extLst>
                <a:ext uri="{FF2B5EF4-FFF2-40B4-BE49-F238E27FC236}">
                  <a16:creationId xmlns:a16="http://schemas.microsoft.com/office/drawing/2014/main" id="{451AD609-1300-7952-239D-93DB1085459E}"/>
                </a:ext>
              </a:extLst>
            </p:cNvPr>
            <p:cNvSpPr txBox="1"/>
            <p:nvPr/>
          </p:nvSpPr>
          <p:spPr>
            <a:xfrm>
              <a:off x="3976965" y="4624325"/>
              <a:ext cx="369011" cy="276999"/>
            </a:xfrm>
            <a:prstGeom prst="rect">
              <a:avLst/>
            </a:prstGeom>
            <a:noFill/>
          </p:spPr>
          <p:txBody>
            <a:bodyPr wrap="none" rtlCol="0">
              <a:spAutoFit/>
            </a:bodyPr>
            <a:lstStyle/>
            <a:p>
              <a:pPr algn="ctr" defTabSz="609585">
                <a:defRPr/>
              </a:pPr>
              <a:r>
                <a:rPr lang="de-DE" sz="1200" kern="0">
                  <a:solidFill>
                    <a:srgbClr val="000000"/>
                  </a:solidFill>
                  <a:latin typeface="Candara" panose="020E0502030303020204" pitchFamily="34" charset="0"/>
                </a:rPr>
                <a:t>113</a:t>
              </a:r>
            </a:p>
          </p:txBody>
        </p:sp>
        <p:cxnSp>
          <p:nvCxnSpPr>
            <p:cNvPr id="738" name="Straight Connector 426">
              <a:extLst>
                <a:ext uri="{FF2B5EF4-FFF2-40B4-BE49-F238E27FC236}">
                  <a16:creationId xmlns:a16="http://schemas.microsoft.com/office/drawing/2014/main" id="{D3DAC647-4E98-F834-5FE7-B48BBAA8F73A}"/>
                </a:ext>
              </a:extLst>
            </p:cNvPr>
            <p:cNvCxnSpPr>
              <a:cxnSpLocks/>
            </p:cNvCxnSpPr>
            <p:nvPr/>
          </p:nvCxnSpPr>
          <p:spPr>
            <a:xfrm rot="16200000" flipH="1">
              <a:off x="4106785" y="4611690"/>
              <a:ext cx="120415" cy="0"/>
            </a:xfrm>
            <a:prstGeom prst="line">
              <a:avLst/>
            </a:prstGeom>
            <a:noFill/>
            <a:ln w="19050" cap="flat" cmpd="sng" algn="ctr">
              <a:solidFill>
                <a:srgbClr val="000000"/>
              </a:solidFill>
              <a:prstDash val="solid"/>
            </a:ln>
            <a:effectLst/>
          </p:spPr>
        </p:cxnSp>
        <p:sp>
          <p:nvSpPr>
            <p:cNvPr id="739" name="TextBox 427">
              <a:extLst>
                <a:ext uri="{FF2B5EF4-FFF2-40B4-BE49-F238E27FC236}">
                  <a16:creationId xmlns:a16="http://schemas.microsoft.com/office/drawing/2014/main" id="{BF5729A6-DBE3-749B-B419-B30E81908466}"/>
                </a:ext>
              </a:extLst>
            </p:cNvPr>
            <p:cNvSpPr txBox="1"/>
            <p:nvPr/>
          </p:nvSpPr>
          <p:spPr>
            <a:xfrm>
              <a:off x="4601985" y="4624325"/>
              <a:ext cx="375423" cy="276999"/>
            </a:xfrm>
            <a:prstGeom prst="rect">
              <a:avLst/>
            </a:prstGeom>
            <a:noFill/>
          </p:spPr>
          <p:txBody>
            <a:bodyPr wrap="none" rtlCol="0">
              <a:spAutoFit/>
            </a:bodyPr>
            <a:lstStyle/>
            <a:p>
              <a:pPr algn="ctr" defTabSz="609585">
                <a:defRPr/>
              </a:pPr>
              <a:r>
                <a:rPr lang="de-DE" sz="1200" kern="0">
                  <a:solidFill>
                    <a:srgbClr val="000000"/>
                  </a:solidFill>
                  <a:latin typeface="Candara" panose="020E0502030303020204" pitchFamily="34" charset="0"/>
                </a:rPr>
                <a:t>141</a:t>
              </a:r>
            </a:p>
          </p:txBody>
        </p:sp>
        <p:cxnSp>
          <p:nvCxnSpPr>
            <p:cNvPr id="740" name="Straight Connector 428">
              <a:extLst>
                <a:ext uri="{FF2B5EF4-FFF2-40B4-BE49-F238E27FC236}">
                  <a16:creationId xmlns:a16="http://schemas.microsoft.com/office/drawing/2014/main" id="{CE632D48-8326-730D-455F-25689823B0B6}"/>
                </a:ext>
              </a:extLst>
            </p:cNvPr>
            <p:cNvCxnSpPr>
              <a:cxnSpLocks/>
            </p:cNvCxnSpPr>
            <p:nvPr/>
          </p:nvCxnSpPr>
          <p:spPr>
            <a:xfrm rot="16200000" flipH="1">
              <a:off x="4735010" y="4611690"/>
              <a:ext cx="120415" cy="0"/>
            </a:xfrm>
            <a:prstGeom prst="line">
              <a:avLst/>
            </a:prstGeom>
            <a:noFill/>
            <a:ln w="19050" cap="flat" cmpd="sng" algn="ctr">
              <a:solidFill>
                <a:srgbClr val="000000"/>
              </a:solidFill>
              <a:prstDash val="solid"/>
            </a:ln>
            <a:effectLst/>
          </p:spPr>
        </p:cxnSp>
        <p:sp>
          <p:nvSpPr>
            <p:cNvPr id="741" name="TextBox 429">
              <a:extLst>
                <a:ext uri="{FF2B5EF4-FFF2-40B4-BE49-F238E27FC236}">
                  <a16:creationId xmlns:a16="http://schemas.microsoft.com/office/drawing/2014/main" id="{1F1A38C4-C60A-AEA3-C5E5-E4DC1B4E0B9D}"/>
                </a:ext>
              </a:extLst>
            </p:cNvPr>
            <p:cNvSpPr txBox="1"/>
            <p:nvPr/>
          </p:nvSpPr>
          <p:spPr>
            <a:xfrm>
              <a:off x="5216666" y="4624325"/>
              <a:ext cx="409086" cy="276999"/>
            </a:xfrm>
            <a:prstGeom prst="rect">
              <a:avLst/>
            </a:prstGeom>
            <a:noFill/>
          </p:spPr>
          <p:txBody>
            <a:bodyPr wrap="none" rtlCol="0">
              <a:spAutoFit/>
            </a:bodyPr>
            <a:lstStyle/>
            <a:p>
              <a:pPr algn="ctr" defTabSz="609585">
                <a:defRPr/>
              </a:pPr>
              <a:r>
                <a:rPr lang="de-DE" sz="1200" kern="0">
                  <a:solidFill>
                    <a:srgbClr val="000000"/>
                  </a:solidFill>
                  <a:latin typeface="Candara" panose="020E0502030303020204" pitchFamily="34" charset="0"/>
                </a:rPr>
                <a:t>169</a:t>
              </a:r>
            </a:p>
          </p:txBody>
        </p:sp>
        <p:cxnSp>
          <p:nvCxnSpPr>
            <p:cNvPr id="742" name="Straight Connector 430">
              <a:extLst>
                <a:ext uri="{FF2B5EF4-FFF2-40B4-BE49-F238E27FC236}">
                  <a16:creationId xmlns:a16="http://schemas.microsoft.com/office/drawing/2014/main" id="{775DB2AD-0C9E-6653-57EC-126996FC00AF}"/>
                </a:ext>
              </a:extLst>
            </p:cNvPr>
            <p:cNvCxnSpPr>
              <a:cxnSpLocks/>
            </p:cNvCxnSpPr>
            <p:nvPr/>
          </p:nvCxnSpPr>
          <p:spPr>
            <a:xfrm rot="16200000" flipH="1">
              <a:off x="5366523" y="4611690"/>
              <a:ext cx="120415" cy="0"/>
            </a:xfrm>
            <a:prstGeom prst="line">
              <a:avLst/>
            </a:prstGeom>
            <a:noFill/>
            <a:ln w="19050" cap="flat" cmpd="sng" algn="ctr">
              <a:solidFill>
                <a:srgbClr val="000000"/>
              </a:solidFill>
              <a:prstDash val="solid"/>
            </a:ln>
            <a:effectLst/>
          </p:spPr>
        </p:cxnSp>
        <p:sp>
          <p:nvSpPr>
            <p:cNvPr id="743" name="TextBox 431">
              <a:extLst>
                <a:ext uri="{FF2B5EF4-FFF2-40B4-BE49-F238E27FC236}">
                  <a16:creationId xmlns:a16="http://schemas.microsoft.com/office/drawing/2014/main" id="{465331CF-3C70-B1A2-CA89-68BCE7AFE699}"/>
                </a:ext>
              </a:extLst>
            </p:cNvPr>
            <p:cNvSpPr txBox="1"/>
            <p:nvPr/>
          </p:nvSpPr>
          <p:spPr>
            <a:xfrm>
              <a:off x="5858932" y="4624325"/>
              <a:ext cx="396262" cy="276999"/>
            </a:xfrm>
            <a:prstGeom prst="rect">
              <a:avLst/>
            </a:prstGeom>
            <a:noFill/>
          </p:spPr>
          <p:txBody>
            <a:bodyPr wrap="none" rtlCol="0">
              <a:spAutoFit/>
            </a:bodyPr>
            <a:lstStyle/>
            <a:p>
              <a:pPr algn="ctr" defTabSz="609585">
                <a:defRPr/>
              </a:pPr>
              <a:r>
                <a:rPr lang="de-DE" sz="1200" kern="0">
                  <a:solidFill>
                    <a:srgbClr val="000000"/>
                  </a:solidFill>
                  <a:latin typeface="Candara" panose="020E0502030303020204" pitchFamily="34" charset="0"/>
                </a:rPr>
                <a:t>197</a:t>
              </a:r>
            </a:p>
          </p:txBody>
        </p:sp>
        <p:cxnSp>
          <p:nvCxnSpPr>
            <p:cNvPr id="744" name="Straight Connector 432">
              <a:extLst>
                <a:ext uri="{FF2B5EF4-FFF2-40B4-BE49-F238E27FC236}">
                  <a16:creationId xmlns:a16="http://schemas.microsoft.com/office/drawing/2014/main" id="{7529D6FD-71B6-F6B2-17CB-4831FE63F2BF}"/>
                </a:ext>
              </a:extLst>
            </p:cNvPr>
            <p:cNvCxnSpPr>
              <a:cxnSpLocks/>
            </p:cNvCxnSpPr>
            <p:nvPr/>
          </p:nvCxnSpPr>
          <p:spPr>
            <a:xfrm rot="16200000" flipH="1">
              <a:off x="6002379" y="4611690"/>
              <a:ext cx="120415" cy="0"/>
            </a:xfrm>
            <a:prstGeom prst="line">
              <a:avLst/>
            </a:prstGeom>
            <a:noFill/>
            <a:ln w="19050" cap="flat" cmpd="sng" algn="ctr">
              <a:solidFill>
                <a:srgbClr val="000000"/>
              </a:solidFill>
              <a:prstDash val="solid"/>
            </a:ln>
            <a:effectLst/>
          </p:spPr>
        </p:cxnSp>
        <p:sp>
          <p:nvSpPr>
            <p:cNvPr id="745" name="TextBox 433">
              <a:extLst>
                <a:ext uri="{FF2B5EF4-FFF2-40B4-BE49-F238E27FC236}">
                  <a16:creationId xmlns:a16="http://schemas.microsoft.com/office/drawing/2014/main" id="{3197D78C-3319-ED94-615F-2B6E0DFB0EB7}"/>
                </a:ext>
              </a:extLst>
            </p:cNvPr>
            <p:cNvSpPr txBox="1"/>
            <p:nvPr/>
          </p:nvSpPr>
          <p:spPr>
            <a:xfrm>
              <a:off x="6495045" y="4624325"/>
              <a:ext cx="401071" cy="276999"/>
            </a:xfrm>
            <a:prstGeom prst="rect">
              <a:avLst/>
            </a:prstGeom>
            <a:noFill/>
          </p:spPr>
          <p:txBody>
            <a:bodyPr wrap="none" rtlCol="0">
              <a:spAutoFit/>
            </a:bodyPr>
            <a:lstStyle/>
            <a:p>
              <a:pPr algn="ctr" defTabSz="609585">
                <a:defRPr/>
              </a:pPr>
              <a:r>
                <a:rPr lang="de-DE" sz="1200" kern="0">
                  <a:solidFill>
                    <a:srgbClr val="000000"/>
                  </a:solidFill>
                  <a:latin typeface="Candara" panose="020E0502030303020204" pitchFamily="34" charset="0"/>
                </a:rPr>
                <a:t>225</a:t>
              </a:r>
            </a:p>
          </p:txBody>
        </p:sp>
        <p:cxnSp>
          <p:nvCxnSpPr>
            <p:cNvPr id="746" name="Straight Connector 434">
              <a:extLst>
                <a:ext uri="{FF2B5EF4-FFF2-40B4-BE49-F238E27FC236}">
                  <a16:creationId xmlns:a16="http://schemas.microsoft.com/office/drawing/2014/main" id="{F5611718-AAA6-9FFA-0F4E-70F678DE9FB0}"/>
                </a:ext>
              </a:extLst>
            </p:cNvPr>
            <p:cNvCxnSpPr>
              <a:cxnSpLocks/>
            </p:cNvCxnSpPr>
            <p:nvPr/>
          </p:nvCxnSpPr>
          <p:spPr>
            <a:xfrm rot="16200000" flipH="1">
              <a:off x="6640896" y="4611690"/>
              <a:ext cx="120415" cy="0"/>
            </a:xfrm>
            <a:prstGeom prst="line">
              <a:avLst/>
            </a:prstGeom>
            <a:noFill/>
            <a:ln w="19050" cap="flat" cmpd="sng" algn="ctr">
              <a:solidFill>
                <a:srgbClr val="000000"/>
              </a:solidFill>
              <a:prstDash val="solid"/>
            </a:ln>
            <a:effectLst/>
          </p:spPr>
        </p:cxnSp>
        <p:sp>
          <p:nvSpPr>
            <p:cNvPr id="747" name="TextBox 435">
              <a:extLst>
                <a:ext uri="{FF2B5EF4-FFF2-40B4-BE49-F238E27FC236}">
                  <a16:creationId xmlns:a16="http://schemas.microsoft.com/office/drawing/2014/main" id="{51AAC42E-D201-86C0-7C0E-BCEA07D0730E}"/>
                </a:ext>
              </a:extLst>
            </p:cNvPr>
            <p:cNvSpPr txBox="1"/>
            <p:nvPr/>
          </p:nvSpPr>
          <p:spPr>
            <a:xfrm>
              <a:off x="7126979" y="4624325"/>
              <a:ext cx="405880" cy="276999"/>
            </a:xfrm>
            <a:prstGeom prst="rect">
              <a:avLst/>
            </a:prstGeom>
            <a:noFill/>
          </p:spPr>
          <p:txBody>
            <a:bodyPr wrap="none" rtlCol="0">
              <a:spAutoFit/>
            </a:bodyPr>
            <a:lstStyle/>
            <a:p>
              <a:pPr algn="ctr" defTabSz="609585">
                <a:defRPr/>
              </a:pPr>
              <a:r>
                <a:rPr lang="de-DE" sz="1200" kern="0">
                  <a:solidFill>
                    <a:srgbClr val="000000"/>
                  </a:solidFill>
                  <a:latin typeface="Candara" panose="020E0502030303020204" pitchFamily="34" charset="0"/>
                </a:rPr>
                <a:t>253</a:t>
              </a:r>
            </a:p>
          </p:txBody>
        </p:sp>
        <p:cxnSp>
          <p:nvCxnSpPr>
            <p:cNvPr id="748" name="Straight Connector 436">
              <a:extLst>
                <a:ext uri="{FF2B5EF4-FFF2-40B4-BE49-F238E27FC236}">
                  <a16:creationId xmlns:a16="http://schemas.microsoft.com/office/drawing/2014/main" id="{8A18D099-881D-31CB-D2FF-BAB32E52363C}"/>
                </a:ext>
              </a:extLst>
            </p:cNvPr>
            <p:cNvCxnSpPr>
              <a:cxnSpLocks/>
            </p:cNvCxnSpPr>
            <p:nvPr/>
          </p:nvCxnSpPr>
          <p:spPr>
            <a:xfrm rot="16200000" flipH="1">
              <a:off x="7275233" y="4611690"/>
              <a:ext cx="120415" cy="0"/>
            </a:xfrm>
            <a:prstGeom prst="line">
              <a:avLst/>
            </a:prstGeom>
            <a:noFill/>
            <a:ln w="19050" cap="flat" cmpd="sng" algn="ctr">
              <a:solidFill>
                <a:srgbClr val="000000"/>
              </a:solidFill>
              <a:prstDash val="solid"/>
            </a:ln>
            <a:effectLst/>
          </p:spPr>
        </p:cxnSp>
        <p:cxnSp>
          <p:nvCxnSpPr>
            <p:cNvPr id="749" name="Straight Connector 437">
              <a:extLst>
                <a:ext uri="{FF2B5EF4-FFF2-40B4-BE49-F238E27FC236}">
                  <a16:creationId xmlns:a16="http://schemas.microsoft.com/office/drawing/2014/main" id="{AD3A520A-E007-A2C2-3C42-F8EF45F2A46D}"/>
                </a:ext>
              </a:extLst>
            </p:cNvPr>
            <p:cNvCxnSpPr>
              <a:cxnSpLocks/>
            </p:cNvCxnSpPr>
            <p:nvPr/>
          </p:nvCxnSpPr>
          <p:spPr>
            <a:xfrm rot="16200000" flipH="1">
              <a:off x="9162829" y="4611690"/>
              <a:ext cx="120415" cy="0"/>
            </a:xfrm>
            <a:prstGeom prst="line">
              <a:avLst/>
            </a:prstGeom>
            <a:noFill/>
            <a:ln w="9525" cap="flat" cmpd="sng" algn="ctr">
              <a:solidFill>
                <a:srgbClr val="000000"/>
              </a:solidFill>
              <a:prstDash val="solid"/>
            </a:ln>
            <a:effectLst/>
          </p:spPr>
        </p:cxnSp>
        <p:cxnSp>
          <p:nvCxnSpPr>
            <p:cNvPr id="750" name="Straight Connector 438">
              <a:extLst>
                <a:ext uri="{FF2B5EF4-FFF2-40B4-BE49-F238E27FC236}">
                  <a16:creationId xmlns:a16="http://schemas.microsoft.com/office/drawing/2014/main" id="{C480B9F0-27DA-F5CE-AAC3-6AA8EF655102}"/>
                </a:ext>
              </a:extLst>
            </p:cNvPr>
            <p:cNvCxnSpPr>
              <a:cxnSpLocks/>
            </p:cNvCxnSpPr>
            <p:nvPr/>
          </p:nvCxnSpPr>
          <p:spPr>
            <a:xfrm rot="16200000" flipH="1">
              <a:off x="9470034" y="4611690"/>
              <a:ext cx="120415" cy="0"/>
            </a:xfrm>
            <a:prstGeom prst="line">
              <a:avLst/>
            </a:prstGeom>
            <a:noFill/>
            <a:ln w="9525" cap="flat" cmpd="sng" algn="ctr">
              <a:solidFill>
                <a:srgbClr val="000000"/>
              </a:solidFill>
              <a:prstDash val="solid"/>
            </a:ln>
            <a:effectLst/>
          </p:spPr>
        </p:cxnSp>
        <p:sp>
          <p:nvSpPr>
            <p:cNvPr id="751" name="TextBox 439">
              <a:extLst>
                <a:ext uri="{FF2B5EF4-FFF2-40B4-BE49-F238E27FC236}">
                  <a16:creationId xmlns:a16="http://schemas.microsoft.com/office/drawing/2014/main" id="{DF8C3B04-3444-5D76-EF23-5EA1F85D8A17}"/>
                </a:ext>
              </a:extLst>
            </p:cNvPr>
            <p:cNvSpPr txBox="1"/>
            <p:nvPr/>
          </p:nvSpPr>
          <p:spPr>
            <a:xfrm>
              <a:off x="4931996" y="4862478"/>
              <a:ext cx="990976" cy="297454"/>
            </a:xfrm>
            <a:prstGeom prst="rect">
              <a:avLst/>
            </a:prstGeom>
            <a:noFill/>
          </p:spPr>
          <p:txBody>
            <a:bodyPr wrap="none" rtlCol="0">
              <a:spAutoFit/>
            </a:bodyPr>
            <a:lstStyle/>
            <a:p>
              <a:pPr algn="ctr" defTabSz="609585">
                <a:defRPr/>
              </a:pPr>
              <a:r>
                <a:rPr lang="de-DE" sz="1333" b="1" kern="0">
                  <a:solidFill>
                    <a:srgbClr val="000000"/>
                  </a:solidFill>
                  <a:latin typeface="Candara" panose="020E0502030303020204" pitchFamily="34" charset="0"/>
                </a:rPr>
                <a:t>Studientag</a:t>
              </a:r>
            </a:p>
          </p:txBody>
        </p:sp>
        <p:grpSp>
          <p:nvGrpSpPr>
            <p:cNvPr id="753" name="Group 441">
              <a:extLst>
                <a:ext uri="{FF2B5EF4-FFF2-40B4-BE49-F238E27FC236}">
                  <a16:creationId xmlns:a16="http://schemas.microsoft.com/office/drawing/2014/main" id="{F39EBDA1-C67E-D036-25AD-3A13189D1431}"/>
                </a:ext>
              </a:extLst>
            </p:cNvPr>
            <p:cNvGrpSpPr/>
            <p:nvPr/>
          </p:nvGrpSpPr>
          <p:grpSpPr>
            <a:xfrm rot="18780000">
              <a:off x="9119840" y="4465654"/>
              <a:ext cx="196607" cy="192119"/>
              <a:chOff x="133899" y="3732201"/>
              <a:chExt cx="147455" cy="120823"/>
            </a:xfrm>
          </p:grpSpPr>
          <p:sp>
            <p:nvSpPr>
              <p:cNvPr id="903" name="Freeform: Shape 592">
                <a:extLst>
                  <a:ext uri="{FF2B5EF4-FFF2-40B4-BE49-F238E27FC236}">
                    <a16:creationId xmlns:a16="http://schemas.microsoft.com/office/drawing/2014/main" id="{E2633C5D-76A1-F459-DED4-B39A59AB1429}"/>
                  </a:ext>
                </a:extLst>
              </p:cNvPr>
              <p:cNvSpPr/>
              <p:nvPr/>
            </p:nvSpPr>
            <p:spPr>
              <a:xfrm>
                <a:off x="144940" y="3732201"/>
                <a:ext cx="110836" cy="112968"/>
              </a:xfrm>
              <a:custGeom>
                <a:avLst/>
                <a:gdLst>
                  <a:gd name="connsiteX0" fmla="*/ 0 w 110836"/>
                  <a:gd name="connsiteY0" fmla="*/ 63944 h 112968"/>
                  <a:gd name="connsiteX1" fmla="*/ 104442 w 110836"/>
                  <a:gd name="connsiteY1" fmla="*/ 0 h 112968"/>
                  <a:gd name="connsiteX2" fmla="*/ 110836 w 110836"/>
                  <a:gd name="connsiteY2" fmla="*/ 51156 h 112968"/>
                  <a:gd name="connsiteX3" fmla="*/ 17052 w 110836"/>
                  <a:gd name="connsiteY3" fmla="*/ 112968 h 112968"/>
                  <a:gd name="connsiteX4" fmla="*/ 0 w 110836"/>
                  <a:gd name="connsiteY4" fmla="*/ 63944 h 11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836" h="112968">
                    <a:moveTo>
                      <a:pt x="0" y="63944"/>
                    </a:moveTo>
                    <a:lnTo>
                      <a:pt x="104442" y="0"/>
                    </a:lnTo>
                    <a:lnTo>
                      <a:pt x="110836" y="51156"/>
                    </a:lnTo>
                    <a:lnTo>
                      <a:pt x="17052" y="112968"/>
                    </a:lnTo>
                    <a:lnTo>
                      <a:pt x="0" y="63944"/>
                    </a:lnTo>
                    <a:close/>
                  </a:path>
                </a:pathLst>
              </a:custGeom>
              <a:solidFill>
                <a:srgbClr val="FFFFFF"/>
              </a:solidFill>
              <a:ln w="9525" cap="flat" cmpd="sng" algn="ctr">
                <a:noFill/>
                <a:prstDash val="solid"/>
              </a:ln>
              <a:effectLst/>
            </p:spPr>
            <p:txBody>
              <a:bodyPr rtlCol="0" anchor="ctr"/>
              <a:lstStyle/>
              <a:p>
                <a:pPr algn="ctr" defTabSz="609585">
                  <a:defRPr/>
                </a:pPr>
                <a:endParaRPr lang="de-DE" sz="2400" kern="0">
                  <a:solidFill>
                    <a:srgbClr val="FFFFFF"/>
                  </a:solidFill>
                  <a:latin typeface="Candara" panose="020E0502030303020204" pitchFamily="34" charset="0"/>
                </a:endParaRPr>
              </a:p>
            </p:txBody>
          </p:sp>
          <p:cxnSp>
            <p:nvCxnSpPr>
              <p:cNvPr id="904" name="Straight Connector 593">
                <a:extLst>
                  <a:ext uri="{FF2B5EF4-FFF2-40B4-BE49-F238E27FC236}">
                    <a16:creationId xmlns:a16="http://schemas.microsoft.com/office/drawing/2014/main" id="{96AE139B-969F-D278-D364-CEA920297DE9}"/>
                  </a:ext>
                </a:extLst>
              </p:cNvPr>
              <p:cNvCxnSpPr/>
              <p:nvPr/>
            </p:nvCxnSpPr>
            <p:spPr>
              <a:xfrm flipH="1">
                <a:off x="133899" y="3734759"/>
                <a:ext cx="136414" cy="88446"/>
              </a:xfrm>
              <a:prstGeom prst="line">
                <a:avLst/>
              </a:prstGeom>
              <a:noFill/>
              <a:ln w="12700" cap="flat" cmpd="sng" algn="ctr">
                <a:solidFill>
                  <a:srgbClr val="000000"/>
                </a:solidFill>
                <a:prstDash val="solid"/>
              </a:ln>
              <a:effectLst/>
            </p:spPr>
          </p:cxnSp>
          <p:cxnSp>
            <p:nvCxnSpPr>
              <p:cNvPr id="905" name="Straight Connector 594">
                <a:extLst>
                  <a:ext uri="{FF2B5EF4-FFF2-40B4-BE49-F238E27FC236}">
                    <a16:creationId xmlns:a16="http://schemas.microsoft.com/office/drawing/2014/main" id="{40109E71-E618-E5BA-61A2-1EB944973FB5}"/>
                  </a:ext>
                </a:extLst>
              </p:cNvPr>
              <p:cNvCxnSpPr/>
              <p:nvPr/>
            </p:nvCxnSpPr>
            <p:spPr>
              <a:xfrm flipH="1">
                <a:off x="144940" y="3764578"/>
                <a:ext cx="136414" cy="88446"/>
              </a:xfrm>
              <a:prstGeom prst="line">
                <a:avLst/>
              </a:prstGeom>
              <a:noFill/>
              <a:ln w="12700" cap="flat" cmpd="sng" algn="ctr">
                <a:solidFill>
                  <a:srgbClr val="000000"/>
                </a:solidFill>
                <a:prstDash val="solid"/>
              </a:ln>
              <a:effectLst/>
            </p:spPr>
          </p:cxnSp>
        </p:grpSp>
        <p:grpSp>
          <p:nvGrpSpPr>
            <p:cNvPr id="754" name="Group 442">
              <a:extLst>
                <a:ext uri="{FF2B5EF4-FFF2-40B4-BE49-F238E27FC236}">
                  <a16:creationId xmlns:a16="http://schemas.microsoft.com/office/drawing/2014/main" id="{ABA1956F-7426-179C-E3E5-DB79FA4BCF3E}"/>
                </a:ext>
              </a:extLst>
            </p:cNvPr>
            <p:cNvGrpSpPr/>
            <p:nvPr/>
          </p:nvGrpSpPr>
          <p:grpSpPr>
            <a:xfrm rot="18780000">
              <a:off x="9425097" y="4465654"/>
              <a:ext cx="196607" cy="192119"/>
              <a:chOff x="133899" y="3732201"/>
              <a:chExt cx="147455" cy="120823"/>
            </a:xfrm>
          </p:grpSpPr>
          <p:sp>
            <p:nvSpPr>
              <p:cNvPr id="900" name="Freeform: Shape 589">
                <a:extLst>
                  <a:ext uri="{FF2B5EF4-FFF2-40B4-BE49-F238E27FC236}">
                    <a16:creationId xmlns:a16="http://schemas.microsoft.com/office/drawing/2014/main" id="{FBE3FD31-E100-F72C-FAD2-6A278A51CAAF}"/>
                  </a:ext>
                </a:extLst>
              </p:cNvPr>
              <p:cNvSpPr/>
              <p:nvPr/>
            </p:nvSpPr>
            <p:spPr>
              <a:xfrm>
                <a:off x="144940" y="3732201"/>
                <a:ext cx="110836" cy="112968"/>
              </a:xfrm>
              <a:custGeom>
                <a:avLst/>
                <a:gdLst>
                  <a:gd name="connsiteX0" fmla="*/ 0 w 110836"/>
                  <a:gd name="connsiteY0" fmla="*/ 63944 h 112968"/>
                  <a:gd name="connsiteX1" fmla="*/ 104442 w 110836"/>
                  <a:gd name="connsiteY1" fmla="*/ 0 h 112968"/>
                  <a:gd name="connsiteX2" fmla="*/ 110836 w 110836"/>
                  <a:gd name="connsiteY2" fmla="*/ 51156 h 112968"/>
                  <a:gd name="connsiteX3" fmla="*/ 17052 w 110836"/>
                  <a:gd name="connsiteY3" fmla="*/ 112968 h 112968"/>
                  <a:gd name="connsiteX4" fmla="*/ 0 w 110836"/>
                  <a:gd name="connsiteY4" fmla="*/ 63944 h 11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836" h="112968">
                    <a:moveTo>
                      <a:pt x="0" y="63944"/>
                    </a:moveTo>
                    <a:lnTo>
                      <a:pt x="104442" y="0"/>
                    </a:lnTo>
                    <a:lnTo>
                      <a:pt x="110836" y="51156"/>
                    </a:lnTo>
                    <a:lnTo>
                      <a:pt x="17052" y="112968"/>
                    </a:lnTo>
                    <a:lnTo>
                      <a:pt x="0" y="63944"/>
                    </a:lnTo>
                    <a:close/>
                  </a:path>
                </a:pathLst>
              </a:custGeom>
              <a:solidFill>
                <a:srgbClr val="FFFFFF"/>
              </a:solidFill>
              <a:ln w="9525" cap="flat" cmpd="sng" algn="ctr">
                <a:noFill/>
                <a:prstDash val="solid"/>
              </a:ln>
              <a:effectLst/>
            </p:spPr>
            <p:txBody>
              <a:bodyPr rtlCol="0" anchor="ctr"/>
              <a:lstStyle/>
              <a:p>
                <a:pPr algn="ctr" defTabSz="609585">
                  <a:defRPr/>
                </a:pPr>
                <a:endParaRPr lang="de-DE" sz="2400" kern="0">
                  <a:solidFill>
                    <a:srgbClr val="FFFFFF"/>
                  </a:solidFill>
                  <a:latin typeface="Candara" panose="020E0502030303020204" pitchFamily="34" charset="0"/>
                </a:endParaRPr>
              </a:p>
            </p:txBody>
          </p:sp>
          <p:cxnSp>
            <p:nvCxnSpPr>
              <p:cNvPr id="901" name="Straight Connector 590">
                <a:extLst>
                  <a:ext uri="{FF2B5EF4-FFF2-40B4-BE49-F238E27FC236}">
                    <a16:creationId xmlns:a16="http://schemas.microsoft.com/office/drawing/2014/main" id="{4AC6419D-9C0B-C851-FA0E-2442265128FB}"/>
                  </a:ext>
                </a:extLst>
              </p:cNvPr>
              <p:cNvCxnSpPr/>
              <p:nvPr/>
            </p:nvCxnSpPr>
            <p:spPr>
              <a:xfrm flipH="1">
                <a:off x="133899" y="3734759"/>
                <a:ext cx="136414" cy="88446"/>
              </a:xfrm>
              <a:prstGeom prst="line">
                <a:avLst/>
              </a:prstGeom>
              <a:noFill/>
              <a:ln w="12700" cap="flat" cmpd="sng" algn="ctr">
                <a:solidFill>
                  <a:srgbClr val="000000"/>
                </a:solidFill>
                <a:prstDash val="solid"/>
              </a:ln>
              <a:effectLst/>
            </p:spPr>
          </p:cxnSp>
          <p:cxnSp>
            <p:nvCxnSpPr>
              <p:cNvPr id="902" name="Straight Connector 591">
                <a:extLst>
                  <a:ext uri="{FF2B5EF4-FFF2-40B4-BE49-F238E27FC236}">
                    <a16:creationId xmlns:a16="http://schemas.microsoft.com/office/drawing/2014/main" id="{D3A7C9AC-8B7D-54B6-B95D-AA88946302C7}"/>
                  </a:ext>
                </a:extLst>
              </p:cNvPr>
              <p:cNvCxnSpPr/>
              <p:nvPr/>
            </p:nvCxnSpPr>
            <p:spPr>
              <a:xfrm flipH="1">
                <a:off x="144940" y="3764578"/>
                <a:ext cx="136414" cy="88446"/>
              </a:xfrm>
              <a:prstGeom prst="line">
                <a:avLst/>
              </a:prstGeom>
              <a:noFill/>
              <a:ln w="12700" cap="flat" cmpd="sng" algn="ctr">
                <a:solidFill>
                  <a:srgbClr val="000000"/>
                </a:solidFill>
                <a:prstDash val="solid"/>
              </a:ln>
              <a:effectLst/>
            </p:spPr>
          </p:cxnSp>
        </p:grpSp>
        <p:cxnSp>
          <p:nvCxnSpPr>
            <p:cNvPr id="755" name="Straight Connector 443">
              <a:extLst>
                <a:ext uri="{FF2B5EF4-FFF2-40B4-BE49-F238E27FC236}">
                  <a16:creationId xmlns:a16="http://schemas.microsoft.com/office/drawing/2014/main" id="{3A1A07EF-E2A5-1A4D-8EF3-B582BC44F714}"/>
                </a:ext>
              </a:extLst>
            </p:cNvPr>
            <p:cNvCxnSpPr>
              <a:cxnSpLocks/>
            </p:cNvCxnSpPr>
            <p:nvPr/>
          </p:nvCxnSpPr>
          <p:spPr>
            <a:xfrm flipH="1">
              <a:off x="9230158" y="1847674"/>
              <a:ext cx="798" cy="2616653"/>
            </a:xfrm>
            <a:prstGeom prst="line">
              <a:avLst/>
            </a:prstGeom>
            <a:noFill/>
            <a:ln w="9525" cap="flat" cmpd="sng" algn="ctr">
              <a:solidFill>
                <a:srgbClr val="809599">
                  <a:lumMod val="60000"/>
                  <a:lumOff val="40000"/>
                </a:srgbClr>
              </a:solidFill>
              <a:prstDash val="sysDash"/>
            </a:ln>
            <a:effectLst/>
          </p:spPr>
        </p:cxnSp>
        <p:cxnSp>
          <p:nvCxnSpPr>
            <p:cNvPr id="756" name="Straight Connector 444">
              <a:extLst>
                <a:ext uri="{FF2B5EF4-FFF2-40B4-BE49-F238E27FC236}">
                  <a16:creationId xmlns:a16="http://schemas.microsoft.com/office/drawing/2014/main" id="{9BAA63E6-8212-3E7E-EAF5-35A310AD02BB}"/>
                </a:ext>
              </a:extLst>
            </p:cNvPr>
            <p:cNvCxnSpPr>
              <a:cxnSpLocks/>
            </p:cNvCxnSpPr>
            <p:nvPr/>
          </p:nvCxnSpPr>
          <p:spPr>
            <a:xfrm>
              <a:off x="9518702" y="1847674"/>
              <a:ext cx="0" cy="2594190"/>
            </a:xfrm>
            <a:prstGeom prst="line">
              <a:avLst/>
            </a:prstGeom>
            <a:noFill/>
            <a:ln w="9525" cap="flat" cmpd="sng" algn="ctr">
              <a:solidFill>
                <a:srgbClr val="809599">
                  <a:lumMod val="60000"/>
                  <a:lumOff val="40000"/>
                </a:srgbClr>
              </a:solidFill>
              <a:prstDash val="sysDash"/>
            </a:ln>
            <a:effectLst/>
          </p:spPr>
        </p:cxnSp>
        <p:grpSp>
          <p:nvGrpSpPr>
            <p:cNvPr id="757" name="Group 445">
              <a:extLst>
                <a:ext uri="{FF2B5EF4-FFF2-40B4-BE49-F238E27FC236}">
                  <a16:creationId xmlns:a16="http://schemas.microsoft.com/office/drawing/2014/main" id="{B7B62985-6988-A369-5DBF-141E77AE2521}"/>
                </a:ext>
              </a:extLst>
            </p:cNvPr>
            <p:cNvGrpSpPr/>
            <p:nvPr/>
          </p:nvGrpSpPr>
          <p:grpSpPr>
            <a:xfrm>
              <a:off x="9592985" y="2492643"/>
              <a:ext cx="181285" cy="389047"/>
              <a:chOff x="10257376" y="2634186"/>
              <a:chExt cx="181285" cy="389047"/>
            </a:xfrm>
          </p:grpSpPr>
          <p:cxnSp>
            <p:nvCxnSpPr>
              <p:cNvPr id="897" name="Straight Connector 586">
                <a:extLst>
                  <a:ext uri="{FF2B5EF4-FFF2-40B4-BE49-F238E27FC236}">
                    <a16:creationId xmlns:a16="http://schemas.microsoft.com/office/drawing/2014/main" id="{E338FB4E-958B-637D-E08A-2C11D04536FC}"/>
                  </a:ext>
                </a:extLst>
              </p:cNvPr>
              <p:cNvCxnSpPr/>
              <p:nvPr/>
            </p:nvCxnSpPr>
            <p:spPr>
              <a:xfrm>
                <a:off x="10257376" y="2634186"/>
                <a:ext cx="181285" cy="0"/>
              </a:xfrm>
              <a:prstGeom prst="line">
                <a:avLst/>
              </a:prstGeom>
              <a:noFill/>
              <a:ln w="9525" cap="flat" cmpd="sng" algn="ctr">
                <a:solidFill>
                  <a:srgbClr val="000000"/>
                </a:solidFill>
                <a:prstDash val="solid"/>
              </a:ln>
              <a:effectLst/>
            </p:spPr>
          </p:cxnSp>
          <p:cxnSp>
            <p:nvCxnSpPr>
              <p:cNvPr id="898" name="Straight Connector 587">
                <a:extLst>
                  <a:ext uri="{FF2B5EF4-FFF2-40B4-BE49-F238E27FC236}">
                    <a16:creationId xmlns:a16="http://schemas.microsoft.com/office/drawing/2014/main" id="{6E453E5C-7FB5-B382-130C-3EF0DD81ED3C}"/>
                  </a:ext>
                </a:extLst>
              </p:cNvPr>
              <p:cNvCxnSpPr>
                <a:cxnSpLocks/>
              </p:cNvCxnSpPr>
              <p:nvPr/>
            </p:nvCxnSpPr>
            <p:spPr>
              <a:xfrm>
                <a:off x="10348018" y="2634186"/>
                <a:ext cx="0" cy="389047"/>
              </a:xfrm>
              <a:prstGeom prst="line">
                <a:avLst/>
              </a:prstGeom>
              <a:noFill/>
              <a:ln w="9525" cap="flat" cmpd="sng" algn="ctr">
                <a:solidFill>
                  <a:srgbClr val="000000"/>
                </a:solidFill>
                <a:prstDash val="solid"/>
              </a:ln>
              <a:effectLst/>
            </p:spPr>
          </p:cxnSp>
          <p:cxnSp>
            <p:nvCxnSpPr>
              <p:cNvPr id="899" name="Straight Connector 588">
                <a:extLst>
                  <a:ext uri="{FF2B5EF4-FFF2-40B4-BE49-F238E27FC236}">
                    <a16:creationId xmlns:a16="http://schemas.microsoft.com/office/drawing/2014/main" id="{EA81562D-950F-DBAF-16A9-21682A28B1BD}"/>
                  </a:ext>
                </a:extLst>
              </p:cNvPr>
              <p:cNvCxnSpPr/>
              <p:nvPr/>
            </p:nvCxnSpPr>
            <p:spPr>
              <a:xfrm>
                <a:off x="10257376" y="3023233"/>
                <a:ext cx="181285" cy="0"/>
              </a:xfrm>
              <a:prstGeom prst="line">
                <a:avLst/>
              </a:prstGeom>
              <a:noFill/>
              <a:ln w="9525" cap="flat" cmpd="sng" algn="ctr">
                <a:solidFill>
                  <a:srgbClr val="000000"/>
                </a:solidFill>
                <a:prstDash val="solid"/>
              </a:ln>
              <a:effectLst/>
            </p:spPr>
          </p:cxnSp>
        </p:grpSp>
        <p:grpSp>
          <p:nvGrpSpPr>
            <p:cNvPr id="759" name="Group 447">
              <a:extLst>
                <a:ext uri="{FF2B5EF4-FFF2-40B4-BE49-F238E27FC236}">
                  <a16:creationId xmlns:a16="http://schemas.microsoft.com/office/drawing/2014/main" id="{0E94EF71-D768-1BED-0F8F-15D97A5FFE2D}"/>
                </a:ext>
              </a:extLst>
            </p:cNvPr>
            <p:cNvGrpSpPr/>
            <p:nvPr/>
          </p:nvGrpSpPr>
          <p:grpSpPr>
            <a:xfrm>
              <a:off x="9137002" y="3000487"/>
              <a:ext cx="181285" cy="304555"/>
              <a:chOff x="8239059" y="2237204"/>
              <a:chExt cx="114009" cy="362465"/>
            </a:xfrm>
          </p:grpSpPr>
          <p:cxnSp>
            <p:nvCxnSpPr>
              <p:cNvPr id="894" name="Straight Connector 583">
                <a:extLst>
                  <a:ext uri="{FF2B5EF4-FFF2-40B4-BE49-F238E27FC236}">
                    <a16:creationId xmlns:a16="http://schemas.microsoft.com/office/drawing/2014/main" id="{6A3953C1-B040-9F01-C751-93E95151C5BA}"/>
                  </a:ext>
                </a:extLst>
              </p:cNvPr>
              <p:cNvCxnSpPr/>
              <p:nvPr/>
            </p:nvCxnSpPr>
            <p:spPr>
              <a:xfrm>
                <a:off x="8239059" y="2237204"/>
                <a:ext cx="114009" cy="0"/>
              </a:xfrm>
              <a:prstGeom prst="line">
                <a:avLst/>
              </a:prstGeom>
              <a:noFill/>
              <a:ln w="9525" cap="flat" cmpd="sng" algn="ctr">
                <a:solidFill>
                  <a:srgbClr val="000000"/>
                </a:solidFill>
                <a:prstDash val="solid"/>
              </a:ln>
              <a:effectLst/>
            </p:spPr>
          </p:cxnSp>
          <p:cxnSp>
            <p:nvCxnSpPr>
              <p:cNvPr id="895" name="Straight Connector 584">
                <a:extLst>
                  <a:ext uri="{FF2B5EF4-FFF2-40B4-BE49-F238E27FC236}">
                    <a16:creationId xmlns:a16="http://schemas.microsoft.com/office/drawing/2014/main" id="{69EA77C4-DC07-79F1-1D6D-90E9CD09D770}"/>
                  </a:ext>
                </a:extLst>
              </p:cNvPr>
              <p:cNvCxnSpPr>
                <a:cxnSpLocks/>
              </p:cNvCxnSpPr>
              <p:nvPr/>
            </p:nvCxnSpPr>
            <p:spPr>
              <a:xfrm>
                <a:off x="8296063" y="2237204"/>
                <a:ext cx="0" cy="362465"/>
              </a:xfrm>
              <a:prstGeom prst="line">
                <a:avLst/>
              </a:prstGeom>
              <a:noFill/>
              <a:ln w="9525" cap="flat" cmpd="sng" algn="ctr">
                <a:solidFill>
                  <a:srgbClr val="000000"/>
                </a:solidFill>
                <a:prstDash val="solid"/>
              </a:ln>
              <a:effectLst/>
            </p:spPr>
          </p:cxnSp>
          <p:cxnSp>
            <p:nvCxnSpPr>
              <p:cNvPr id="896" name="Straight Connector 585">
                <a:extLst>
                  <a:ext uri="{FF2B5EF4-FFF2-40B4-BE49-F238E27FC236}">
                    <a16:creationId xmlns:a16="http://schemas.microsoft.com/office/drawing/2014/main" id="{DAD81CAD-A7F8-63FB-4370-81E842A82377}"/>
                  </a:ext>
                </a:extLst>
              </p:cNvPr>
              <p:cNvCxnSpPr/>
              <p:nvPr/>
            </p:nvCxnSpPr>
            <p:spPr>
              <a:xfrm>
                <a:off x="8239059" y="2599669"/>
                <a:ext cx="114009" cy="0"/>
              </a:xfrm>
              <a:prstGeom prst="line">
                <a:avLst/>
              </a:prstGeom>
              <a:noFill/>
              <a:ln w="9525" cap="flat" cmpd="sng" algn="ctr">
                <a:solidFill>
                  <a:srgbClr val="000000"/>
                </a:solidFill>
                <a:prstDash val="solid"/>
              </a:ln>
              <a:effectLst/>
            </p:spPr>
          </p:cxnSp>
        </p:grpSp>
        <p:sp>
          <p:nvSpPr>
            <p:cNvPr id="760" name="Rectangle 448">
              <a:extLst>
                <a:ext uri="{FF2B5EF4-FFF2-40B4-BE49-F238E27FC236}">
                  <a16:creationId xmlns:a16="http://schemas.microsoft.com/office/drawing/2014/main" id="{9A9B08F5-6077-5C88-A5F6-CA05430CCC15}"/>
                </a:ext>
              </a:extLst>
            </p:cNvPr>
            <p:cNvSpPr/>
            <p:nvPr/>
          </p:nvSpPr>
          <p:spPr>
            <a:xfrm>
              <a:off x="9163351" y="3097913"/>
              <a:ext cx="126991" cy="106485"/>
            </a:xfrm>
            <a:prstGeom prst="rect">
              <a:avLst/>
            </a:prstGeom>
            <a:solidFill>
              <a:schemeClr val="accent3"/>
            </a:solidFill>
            <a:ln w="9525" cap="flat" cmpd="sng" algn="ctr">
              <a:noFill/>
              <a:prstDash val="solid"/>
            </a:ln>
            <a:effectLst/>
          </p:spPr>
          <p:txBody>
            <a:bodyPr rtlCol="0" anchor="ctr"/>
            <a:lstStyle/>
            <a:p>
              <a:pPr algn="ctr" defTabSz="609585">
                <a:defRPr/>
              </a:pPr>
              <a:endParaRPr lang="de-DE" sz="2400" kern="0">
                <a:solidFill>
                  <a:srgbClr val="FFFFFF"/>
                </a:solidFill>
                <a:latin typeface="Candara" panose="020E0502030303020204" pitchFamily="34" charset="0"/>
              </a:endParaRPr>
            </a:p>
          </p:txBody>
        </p:sp>
        <p:grpSp>
          <p:nvGrpSpPr>
            <p:cNvPr id="761" name="Group 449">
              <a:extLst>
                <a:ext uri="{FF2B5EF4-FFF2-40B4-BE49-F238E27FC236}">
                  <a16:creationId xmlns:a16="http://schemas.microsoft.com/office/drawing/2014/main" id="{9A8961AA-0792-F9FF-2C74-974B9D4C7EAE}"/>
                </a:ext>
              </a:extLst>
            </p:cNvPr>
            <p:cNvGrpSpPr/>
            <p:nvPr/>
          </p:nvGrpSpPr>
          <p:grpSpPr>
            <a:xfrm>
              <a:off x="8498463" y="2972191"/>
              <a:ext cx="181285" cy="325668"/>
              <a:chOff x="8239059" y="2237204"/>
              <a:chExt cx="114009" cy="362465"/>
            </a:xfrm>
          </p:grpSpPr>
          <p:cxnSp>
            <p:nvCxnSpPr>
              <p:cNvPr id="891" name="Straight Connector 580">
                <a:extLst>
                  <a:ext uri="{FF2B5EF4-FFF2-40B4-BE49-F238E27FC236}">
                    <a16:creationId xmlns:a16="http://schemas.microsoft.com/office/drawing/2014/main" id="{569EE2D0-628B-0826-97B2-F6DEC9D8EF9D}"/>
                  </a:ext>
                </a:extLst>
              </p:cNvPr>
              <p:cNvCxnSpPr/>
              <p:nvPr/>
            </p:nvCxnSpPr>
            <p:spPr>
              <a:xfrm>
                <a:off x="8239059" y="2237204"/>
                <a:ext cx="114009" cy="0"/>
              </a:xfrm>
              <a:prstGeom prst="line">
                <a:avLst/>
              </a:prstGeom>
              <a:noFill/>
              <a:ln w="9525" cap="flat" cmpd="sng" algn="ctr">
                <a:solidFill>
                  <a:srgbClr val="000000"/>
                </a:solidFill>
                <a:prstDash val="solid"/>
              </a:ln>
              <a:effectLst/>
            </p:spPr>
          </p:cxnSp>
          <p:cxnSp>
            <p:nvCxnSpPr>
              <p:cNvPr id="892" name="Straight Connector 581">
                <a:extLst>
                  <a:ext uri="{FF2B5EF4-FFF2-40B4-BE49-F238E27FC236}">
                    <a16:creationId xmlns:a16="http://schemas.microsoft.com/office/drawing/2014/main" id="{99B0309C-E54F-0C4D-1A7A-01F44E5BE092}"/>
                  </a:ext>
                </a:extLst>
              </p:cNvPr>
              <p:cNvCxnSpPr>
                <a:cxnSpLocks/>
              </p:cNvCxnSpPr>
              <p:nvPr/>
            </p:nvCxnSpPr>
            <p:spPr>
              <a:xfrm>
                <a:off x="8296063" y="2237204"/>
                <a:ext cx="0" cy="362465"/>
              </a:xfrm>
              <a:prstGeom prst="line">
                <a:avLst/>
              </a:prstGeom>
              <a:noFill/>
              <a:ln w="9525" cap="flat" cmpd="sng" algn="ctr">
                <a:solidFill>
                  <a:srgbClr val="000000"/>
                </a:solidFill>
                <a:prstDash val="solid"/>
              </a:ln>
              <a:effectLst/>
            </p:spPr>
          </p:cxnSp>
          <p:cxnSp>
            <p:nvCxnSpPr>
              <p:cNvPr id="893" name="Straight Connector 582">
                <a:extLst>
                  <a:ext uri="{FF2B5EF4-FFF2-40B4-BE49-F238E27FC236}">
                    <a16:creationId xmlns:a16="http://schemas.microsoft.com/office/drawing/2014/main" id="{F968A982-0DBD-BA94-9DA3-C138D7755259}"/>
                  </a:ext>
                </a:extLst>
              </p:cNvPr>
              <p:cNvCxnSpPr/>
              <p:nvPr/>
            </p:nvCxnSpPr>
            <p:spPr>
              <a:xfrm>
                <a:off x="8239059" y="2599669"/>
                <a:ext cx="114009" cy="0"/>
              </a:xfrm>
              <a:prstGeom prst="line">
                <a:avLst/>
              </a:prstGeom>
              <a:noFill/>
              <a:ln w="9525" cap="flat" cmpd="sng" algn="ctr">
                <a:solidFill>
                  <a:srgbClr val="000000"/>
                </a:solidFill>
                <a:prstDash val="solid"/>
              </a:ln>
              <a:effectLst/>
            </p:spPr>
          </p:cxnSp>
        </p:grpSp>
        <p:sp>
          <p:nvSpPr>
            <p:cNvPr id="762" name="Rectangle 450">
              <a:extLst>
                <a:ext uri="{FF2B5EF4-FFF2-40B4-BE49-F238E27FC236}">
                  <a16:creationId xmlns:a16="http://schemas.microsoft.com/office/drawing/2014/main" id="{BD4617B4-EE29-47D9-3EBD-DF01A4B1A7EA}"/>
                </a:ext>
              </a:extLst>
            </p:cNvPr>
            <p:cNvSpPr/>
            <p:nvPr/>
          </p:nvSpPr>
          <p:spPr>
            <a:xfrm>
              <a:off x="8531297" y="3076986"/>
              <a:ext cx="126991" cy="106485"/>
            </a:xfrm>
            <a:prstGeom prst="rect">
              <a:avLst/>
            </a:prstGeom>
            <a:solidFill>
              <a:schemeClr val="accent3"/>
            </a:solidFill>
            <a:ln w="9525" cap="flat" cmpd="sng" algn="ctr">
              <a:noFill/>
              <a:prstDash val="solid"/>
            </a:ln>
            <a:effectLst/>
          </p:spPr>
          <p:txBody>
            <a:bodyPr rtlCol="0" anchor="ctr"/>
            <a:lstStyle/>
            <a:p>
              <a:pPr algn="ctr" defTabSz="609585">
                <a:defRPr/>
              </a:pPr>
              <a:endParaRPr lang="de-DE" sz="2400" kern="0">
                <a:solidFill>
                  <a:srgbClr val="FFFFFF"/>
                </a:solidFill>
                <a:latin typeface="Candara" panose="020E0502030303020204" pitchFamily="34" charset="0"/>
              </a:endParaRPr>
            </a:p>
          </p:txBody>
        </p:sp>
        <p:grpSp>
          <p:nvGrpSpPr>
            <p:cNvPr id="763" name="Group 451">
              <a:extLst>
                <a:ext uri="{FF2B5EF4-FFF2-40B4-BE49-F238E27FC236}">
                  <a16:creationId xmlns:a16="http://schemas.microsoft.com/office/drawing/2014/main" id="{F6673628-3CCC-C38F-D6E5-EEB3D23A7CF6}"/>
                </a:ext>
              </a:extLst>
            </p:cNvPr>
            <p:cNvGrpSpPr/>
            <p:nvPr/>
          </p:nvGrpSpPr>
          <p:grpSpPr>
            <a:xfrm>
              <a:off x="7872907" y="2905430"/>
              <a:ext cx="181285" cy="349877"/>
              <a:chOff x="8239059" y="2237204"/>
              <a:chExt cx="114009" cy="362465"/>
            </a:xfrm>
          </p:grpSpPr>
          <p:cxnSp>
            <p:nvCxnSpPr>
              <p:cNvPr id="888" name="Straight Connector 577">
                <a:extLst>
                  <a:ext uri="{FF2B5EF4-FFF2-40B4-BE49-F238E27FC236}">
                    <a16:creationId xmlns:a16="http://schemas.microsoft.com/office/drawing/2014/main" id="{CE5125F8-49D5-2B3F-151F-3F5CC0826937}"/>
                  </a:ext>
                </a:extLst>
              </p:cNvPr>
              <p:cNvCxnSpPr/>
              <p:nvPr/>
            </p:nvCxnSpPr>
            <p:spPr>
              <a:xfrm>
                <a:off x="8239059" y="2237204"/>
                <a:ext cx="114009" cy="0"/>
              </a:xfrm>
              <a:prstGeom prst="line">
                <a:avLst/>
              </a:prstGeom>
              <a:noFill/>
              <a:ln w="9525" cap="flat" cmpd="sng" algn="ctr">
                <a:solidFill>
                  <a:srgbClr val="000000"/>
                </a:solidFill>
                <a:prstDash val="solid"/>
              </a:ln>
              <a:effectLst/>
            </p:spPr>
          </p:cxnSp>
          <p:cxnSp>
            <p:nvCxnSpPr>
              <p:cNvPr id="889" name="Straight Connector 578">
                <a:extLst>
                  <a:ext uri="{FF2B5EF4-FFF2-40B4-BE49-F238E27FC236}">
                    <a16:creationId xmlns:a16="http://schemas.microsoft.com/office/drawing/2014/main" id="{3FAC9683-B100-6BC2-B69A-90FD862F48B4}"/>
                  </a:ext>
                </a:extLst>
              </p:cNvPr>
              <p:cNvCxnSpPr>
                <a:cxnSpLocks/>
              </p:cNvCxnSpPr>
              <p:nvPr/>
            </p:nvCxnSpPr>
            <p:spPr>
              <a:xfrm>
                <a:off x="8296063" y="2237204"/>
                <a:ext cx="0" cy="362465"/>
              </a:xfrm>
              <a:prstGeom prst="line">
                <a:avLst/>
              </a:prstGeom>
              <a:noFill/>
              <a:ln w="9525" cap="flat" cmpd="sng" algn="ctr">
                <a:solidFill>
                  <a:srgbClr val="000000"/>
                </a:solidFill>
                <a:prstDash val="solid"/>
              </a:ln>
              <a:effectLst/>
            </p:spPr>
          </p:cxnSp>
          <p:cxnSp>
            <p:nvCxnSpPr>
              <p:cNvPr id="890" name="Straight Connector 579">
                <a:extLst>
                  <a:ext uri="{FF2B5EF4-FFF2-40B4-BE49-F238E27FC236}">
                    <a16:creationId xmlns:a16="http://schemas.microsoft.com/office/drawing/2014/main" id="{3986E6CD-5E5E-6839-2E95-950B54A3E0BA}"/>
                  </a:ext>
                </a:extLst>
              </p:cNvPr>
              <p:cNvCxnSpPr/>
              <p:nvPr/>
            </p:nvCxnSpPr>
            <p:spPr>
              <a:xfrm>
                <a:off x="8239059" y="2599669"/>
                <a:ext cx="114009" cy="0"/>
              </a:xfrm>
              <a:prstGeom prst="line">
                <a:avLst/>
              </a:prstGeom>
              <a:noFill/>
              <a:ln w="9525" cap="flat" cmpd="sng" algn="ctr">
                <a:solidFill>
                  <a:srgbClr val="000000"/>
                </a:solidFill>
                <a:prstDash val="solid"/>
              </a:ln>
              <a:effectLst/>
            </p:spPr>
          </p:cxnSp>
        </p:grpSp>
        <p:sp>
          <p:nvSpPr>
            <p:cNvPr id="764" name="Rectangle 452">
              <a:extLst>
                <a:ext uri="{FF2B5EF4-FFF2-40B4-BE49-F238E27FC236}">
                  <a16:creationId xmlns:a16="http://schemas.microsoft.com/office/drawing/2014/main" id="{2A8BC5D6-BF50-7447-20F7-628965B2CEBE}"/>
                </a:ext>
              </a:extLst>
            </p:cNvPr>
            <p:cNvSpPr/>
            <p:nvPr/>
          </p:nvSpPr>
          <p:spPr>
            <a:xfrm>
              <a:off x="7895553" y="3030865"/>
              <a:ext cx="126991" cy="106485"/>
            </a:xfrm>
            <a:prstGeom prst="rect">
              <a:avLst/>
            </a:prstGeom>
            <a:solidFill>
              <a:schemeClr val="accent3"/>
            </a:solidFill>
            <a:ln w="9525" cap="flat" cmpd="sng" algn="ctr">
              <a:noFill/>
              <a:prstDash val="solid"/>
            </a:ln>
            <a:effectLst/>
          </p:spPr>
          <p:txBody>
            <a:bodyPr rtlCol="0" anchor="ctr"/>
            <a:lstStyle/>
            <a:p>
              <a:pPr algn="ctr" defTabSz="609585">
                <a:defRPr/>
              </a:pPr>
              <a:endParaRPr lang="de-DE" sz="2400" kern="0">
                <a:solidFill>
                  <a:srgbClr val="FFFFFF"/>
                </a:solidFill>
                <a:latin typeface="Candara" panose="020E0502030303020204" pitchFamily="34" charset="0"/>
              </a:endParaRPr>
            </a:p>
          </p:txBody>
        </p:sp>
        <p:grpSp>
          <p:nvGrpSpPr>
            <p:cNvPr id="765" name="Group 453">
              <a:extLst>
                <a:ext uri="{FF2B5EF4-FFF2-40B4-BE49-F238E27FC236}">
                  <a16:creationId xmlns:a16="http://schemas.microsoft.com/office/drawing/2014/main" id="{473B2412-42B6-FA08-E69A-B75958A6E757}"/>
                </a:ext>
              </a:extLst>
            </p:cNvPr>
            <p:cNvGrpSpPr/>
            <p:nvPr/>
          </p:nvGrpSpPr>
          <p:grpSpPr>
            <a:xfrm>
              <a:off x="7235069" y="2899801"/>
              <a:ext cx="181285" cy="304594"/>
              <a:chOff x="8239059" y="2237204"/>
              <a:chExt cx="114009" cy="362465"/>
            </a:xfrm>
          </p:grpSpPr>
          <p:cxnSp>
            <p:nvCxnSpPr>
              <p:cNvPr id="885" name="Straight Connector 574">
                <a:extLst>
                  <a:ext uri="{FF2B5EF4-FFF2-40B4-BE49-F238E27FC236}">
                    <a16:creationId xmlns:a16="http://schemas.microsoft.com/office/drawing/2014/main" id="{C77339FF-EB6C-6F72-F39D-AB8F82049CA7}"/>
                  </a:ext>
                </a:extLst>
              </p:cNvPr>
              <p:cNvCxnSpPr/>
              <p:nvPr/>
            </p:nvCxnSpPr>
            <p:spPr>
              <a:xfrm>
                <a:off x="8239059" y="2237204"/>
                <a:ext cx="114009" cy="0"/>
              </a:xfrm>
              <a:prstGeom prst="line">
                <a:avLst/>
              </a:prstGeom>
              <a:noFill/>
              <a:ln w="9525" cap="flat" cmpd="sng" algn="ctr">
                <a:solidFill>
                  <a:srgbClr val="000000"/>
                </a:solidFill>
                <a:prstDash val="solid"/>
              </a:ln>
              <a:effectLst/>
            </p:spPr>
          </p:cxnSp>
          <p:cxnSp>
            <p:nvCxnSpPr>
              <p:cNvPr id="886" name="Straight Connector 575">
                <a:extLst>
                  <a:ext uri="{FF2B5EF4-FFF2-40B4-BE49-F238E27FC236}">
                    <a16:creationId xmlns:a16="http://schemas.microsoft.com/office/drawing/2014/main" id="{46043EA6-0D8B-07DE-0344-4F31E1AA9151}"/>
                  </a:ext>
                </a:extLst>
              </p:cNvPr>
              <p:cNvCxnSpPr>
                <a:cxnSpLocks/>
              </p:cNvCxnSpPr>
              <p:nvPr/>
            </p:nvCxnSpPr>
            <p:spPr>
              <a:xfrm>
                <a:off x="8296063" y="2237204"/>
                <a:ext cx="0" cy="362465"/>
              </a:xfrm>
              <a:prstGeom prst="line">
                <a:avLst/>
              </a:prstGeom>
              <a:noFill/>
              <a:ln w="9525" cap="flat" cmpd="sng" algn="ctr">
                <a:solidFill>
                  <a:srgbClr val="000000"/>
                </a:solidFill>
                <a:prstDash val="solid"/>
              </a:ln>
              <a:effectLst/>
            </p:spPr>
          </p:cxnSp>
          <p:cxnSp>
            <p:nvCxnSpPr>
              <p:cNvPr id="887" name="Straight Connector 576">
                <a:extLst>
                  <a:ext uri="{FF2B5EF4-FFF2-40B4-BE49-F238E27FC236}">
                    <a16:creationId xmlns:a16="http://schemas.microsoft.com/office/drawing/2014/main" id="{94A86B2E-5085-1E8F-4009-2588D5022EBA}"/>
                  </a:ext>
                </a:extLst>
              </p:cNvPr>
              <p:cNvCxnSpPr/>
              <p:nvPr/>
            </p:nvCxnSpPr>
            <p:spPr>
              <a:xfrm>
                <a:off x="8239059" y="2599669"/>
                <a:ext cx="114009" cy="0"/>
              </a:xfrm>
              <a:prstGeom prst="line">
                <a:avLst/>
              </a:prstGeom>
              <a:noFill/>
              <a:ln w="9525" cap="flat" cmpd="sng" algn="ctr">
                <a:solidFill>
                  <a:srgbClr val="000000"/>
                </a:solidFill>
                <a:prstDash val="solid"/>
              </a:ln>
              <a:effectLst/>
            </p:spPr>
          </p:cxnSp>
        </p:grpSp>
        <p:sp>
          <p:nvSpPr>
            <p:cNvPr id="766" name="Rectangle 454">
              <a:extLst>
                <a:ext uri="{FF2B5EF4-FFF2-40B4-BE49-F238E27FC236}">
                  <a16:creationId xmlns:a16="http://schemas.microsoft.com/office/drawing/2014/main" id="{C3EF907E-31F8-B1D1-F7A7-ED02CF3910FC}"/>
                </a:ext>
              </a:extLst>
            </p:cNvPr>
            <p:cNvSpPr/>
            <p:nvPr/>
          </p:nvSpPr>
          <p:spPr>
            <a:xfrm>
              <a:off x="7260136" y="2997812"/>
              <a:ext cx="126991" cy="106485"/>
            </a:xfrm>
            <a:prstGeom prst="rect">
              <a:avLst/>
            </a:prstGeom>
            <a:solidFill>
              <a:schemeClr val="accent3"/>
            </a:solidFill>
            <a:ln w="9525" cap="flat" cmpd="sng" algn="ctr">
              <a:noFill/>
              <a:prstDash val="solid"/>
            </a:ln>
            <a:effectLst/>
          </p:spPr>
          <p:txBody>
            <a:bodyPr rtlCol="0" anchor="ctr"/>
            <a:lstStyle/>
            <a:p>
              <a:pPr algn="ctr" defTabSz="609585">
                <a:defRPr/>
              </a:pPr>
              <a:endParaRPr lang="de-DE" sz="2400" kern="0">
                <a:solidFill>
                  <a:srgbClr val="FFFFFF"/>
                </a:solidFill>
                <a:latin typeface="Candara" panose="020E0502030303020204" pitchFamily="34" charset="0"/>
              </a:endParaRPr>
            </a:p>
          </p:txBody>
        </p:sp>
        <p:grpSp>
          <p:nvGrpSpPr>
            <p:cNvPr id="767" name="Group 455">
              <a:extLst>
                <a:ext uri="{FF2B5EF4-FFF2-40B4-BE49-F238E27FC236}">
                  <a16:creationId xmlns:a16="http://schemas.microsoft.com/office/drawing/2014/main" id="{390A5AB9-AB7D-E516-C9F0-5D5A8E549B35}"/>
                </a:ext>
              </a:extLst>
            </p:cNvPr>
            <p:cNvGrpSpPr/>
            <p:nvPr/>
          </p:nvGrpSpPr>
          <p:grpSpPr>
            <a:xfrm>
              <a:off x="6607949" y="3077640"/>
              <a:ext cx="181285" cy="254366"/>
              <a:chOff x="8239059" y="2237204"/>
              <a:chExt cx="114009" cy="362465"/>
            </a:xfrm>
          </p:grpSpPr>
          <p:cxnSp>
            <p:nvCxnSpPr>
              <p:cNvPr id="882" name="Straight Connector 571">
                <a:extLst>
                  <a:ext uri="{FF2B5EF4-FFF2-40B4-BE49-F238E27FC236}">
                    <a16:creationId xmlns:a16="http://schemas.microsoft.com/office/drawing/2014/main" id="{ED1B6B37-2B6C-D571-9E3C-6D8BE761231A}"/>
                  </a:ext>
                </a:extLst>
              </p:cNvPr>
              <p:cNvCxnSpPr/>
              <p:nvPr/>
            </p:nvCxnSpPr>
            <p:spPr>
              <a:xfrm>
                <a:off x="8239059" y="2237204"/>
                <a:ext cx="114009" cy="0"/>
              </a:xfrm>
              <a:prstGeom prst="line">
                <a:avLst/>
              </a:prstGeom>
              <a:noFill/>
              <a:ln w="9525" cap="flat" cmpd="sng" algn="ctr">
                <a:solidFill>
                  <a:srgbClr val="000000"/>
                </a:solidFill>
                <a:prstDash val="solid"/>
              </a:ln>
              <a:effectLst/>
            </p:spPr>
          </p:cxnSp>
          <p:cxnSp>
            <p:nvCxnSpPr>
              <p:cNvPr id="883" name="Straight Connector 572">
                <a:extLst>
                  <a:ext uri="{FF2B5EF4-FFF2-40B4-BE49-F238E27FC236}">
                    <a16:creationId xmlns:a16="http://schemas.microsoft.com/office/drawing/2014/main" id="{034C1963-704E-3E11-5D1C-DFC689B01493}"/>
                  </a:ext>
                </a:extLst>
              </p:cNvPr>
              <p:cNvCxnSpPr>
                <a:cxnSpLocks/>
              </p:cNvCxnSpPr>
              <p:nvPr/>
            </p:nvCxnSpPr>
            <p:spPr>
              <a:xfrm>
                <a:off x="8296063" y="2237204"/>
                <a:ext cx="0" cy="362465"/>
              </a:xfrm>
              <a:prstGeom prst="line">
                <a:avLst/>
              </a:prstGeom>
              <a:noFill/>
              <a:ln w="9525" cap="flat" cmpd="sng" algn="ctr">
                <a:solidFill>
                  <a:srgbClr val="000000"/>
                </a:solidFill>
                <a:prstDash val="solid"/>
              </a:ln>
              <a:effectLst/>
            </p:spPr>
          </p:cxnSp>
          <p:cxnSp>
            <p:nvCxnSpPr>
              <p:cNvPr id="884" name="Straight Connector 573">
                <a:extLst>
                  <a:ext uri="{FF2B5EF4-FFF2-40B4-BE49-F238E27FC236}">
                    <a16:creationId xmlns:a16="http://schemas.microsoft.com/office/drawing/2014/main" id="{CF5B3CCA-34ED-FD8A-4FB0-C883747EEB8C}"/>
                  </a:ext>
                </a:extLst>
              </p:cNvPr>
              <p:cNvCxnSpPr/>
              <p:nvPr/>
            </p:nvCxnSpPr>
            <p:spPr>
              <a:xfrm>
                <a:off x="8239059" y="2599669"/>
                <a:ext cx="114009" cy="0"/>
              </a:xfrm>
              <a:prstGeom prst="line">
                <a:avLst/>
              </a:prstGeom>
              <a:noFill/>
              <a:ln w="9525" cap="flat" cmpd="sng" algn="ctr">
                <a:solidFill>
                  <a:srgbClr val="000000"/>
                </a:solidFill>
                <a:prstDash val="solid"/>
              </a:ln>
              <a:effectLst/>
            </p:spPr>
          </p:cxnSp>
        </p:grpSp>
        <p:sp>
          <p:nvSpPr>
            <p:cNvPr id="768" name="Rectangle 456">
              <a:extLst>
                <a:ext uri="{FF2B5EF4-FFF2-40B4-BE49-F238E27FC236}">
                  <a16:creationId xmlns:a16="http://schemas.microsoft.com/office/drawing/2014/main" id="{3278192A-687E-061C-603D-DF8E53279943}"/>
                </a:ext>
              </a:extLst>
            </p:cNvPr>
            <p:cNvSpPr/>
            <p:nvPr/>
          </p:nvSpPr>
          <p:spPr>
            <a:xfrm>
              <a:off x="6632153" y="3151968"/>
              <a:ext cx="126991" cy="106485"/>
            </a:xfrm>
            <a:prstGeom prst="rect">
              <a:avLst/>
            </a:prstGeom>
            <a:solidFill>
              <a:schemeClr val="accent3"/>
            </a:solidFill>
            <a:ln w="9525" cap="flat" cmpd="sng" algn="ctr">
              <a:noFill/>
              <a:prstDash val="solid"/>
            </a:ln>
            <a:effectLst/>
          </p:spPr>
          <p:txBody>
            <a:bodyPr rtlCol="0" anchor="ctr"/>
            <a:lstStyle/>
            <a:p>
              <a:pPr algn="ctr" defTabSz="609585">
                <a:defRPr/>
              </a:pPr>
              <a:endParaRPr lang="de-DE" sz="2400" kern="0">
                <a:solidFill>
                  <a:srgbClr val="FFFFFF"/>
                </a:solidFill>
                <a:latin typeface="Candara" panose="020E0502030303020204" pitchFamily="34" charset="0"/>
              </a:endParaRPr>
            </a:p>
          </p:txBody>
        </p:sp>
        <p:grpSp>
          <p:nvGrpSpPr>
            <p:cNvPr id="769" name="Group 457">
              <a:extLst>
                <a:ext uri="{FF2B5EF4-FFF2-40B4-BE49-F238E27FC236}">
                  <a16:creationId xmlns:a16="http://schemas.microsoft.com/office/drawing/2014/main" id="{E48F96B8-AE4E-B263-2A8D-30886F04BECE}"/>
                </a:ext>
              </a:extLst>
            </p:cNvPr>
            <p:cNvGrpSpPr/>
            <p:nvPr/>
          </p:nvGrpSpPr>
          <p:grpSpPr>
            <a:xfrm>
              <a:off x="5974483" y="2912680"/>
              <a:ext cx="181285" cy="291712"/>
              <a:chOff x="8239059" y="2237204"/>
              <a:chExt cx="114009" cy="362465"/>
            </a:xfrm>
          </p:grpSpPr>
          <p:cxnSp>
            <p:nvCxnSpPr>
              <p:cNvPr id="879" name="Straight Connector 568">
                <a:extLst>
                  <a:ext uri="{FF2B5EF4-FFF2-40B4-BE49-F238E27FC236}">
                    <a16:creationId xmlns:a16="http://schemas.microsoft.com/office/drawing/2014/main" id="{9518C678-FF2F-7F55-1E0C-B281CC1183BC}"/>
                  </a:ext>
                </a:extLst>
              </p:cNvPr>
              <p:cNvCxnSpPr/>
              <p:nvPr/>
            </p:nvCxnSpPr>
            <p:spPr>
              <a:xfrm>
                <a:off x="8239059" y="2237204"/>
                <a:ext cx="114009" cy="0"/>
              </a:xfrm>
              <a:prstGeom prst="line">
                <a:avLst/>
              </a:prstGeom>
              <a:noFill/>
              <a:ln w="9525" cap="flat" cmpd="sng" algn="ctr">
                <a:solidFill>
                  <a:srgbClr val="000000"/>
                </a:solidFill>
                <a:prstDash val="solid"/>
              </a:ln>
              <a:effectLst/>
            </p:spPr>
          </p:cxnSp>
          <p:cxnSp>
            <p:nvCxnSpPr>
              <p:cNvPr id="880" name="Straight Connector 569">
                <a:extLst>
                  <a:ext uri="{FF2B5EF4-FFF2-40B4-BE49-F238E27FC236}">
                    <a16:creationId xmlns:a16="http://schemas.microsoft.com/office/drawing/2014/main" id="{B05CBFA8-61C3-BFC2-4FDC-DF9968BD64AB}"/>
                  </a:ext>
                </a:extLst>
              </p:cNvPr>
              <p:cNvCxnSpPr>
                <a:cxnSpLocks/>
              </p:cNvCxnSpPr>
              <p:nvPr/>
            </p:nvCxnSpPr>
            <p:spPr>
              <a:xfrm>
                <a:off x="8296063" y="2237204"/>
                <a:ext cx="0" cy="362465"/>
              </a:xfrm>
              <a:prstGeom prst="line">
                <a:avLst/>
              </a:prstGeom>
              <a:noFill/>
              <a:ln w="9525" cap="flat" cmpd="sng" algn="ctr">
                <a:solidFill>
                  <a:srgbClr val="000000"/>
                </a:solidFill>
                <a:prstDash val="solid"/>
              </a:ln>
              <a:effectLst/>
            </p:spPr>
          </p:cxnSp>
          <p:cxnSp>
            <p:nvCxnSpPr>
              <p:cNvPr id="881" name="Straight Connector 570">
                <a:extLst>
                  <a:ext uri="{FF2B5EF4-FFF2-40B4-BE49-F238E27FC236}">
                    <a16:creationId xmlns:a16="http://schemas.microsoft.com/office/drawing/2014/main" id="{8CF7F852-A464-723F-D71D-07624EEB8674}"/>
                  </a:ext>
                </a:extLst>
              </p:cNvPr>
              <p:cNvCxnSpPr/>
              <p:nvPr/>
            </p:nvCxnSpPr>
            <p:spPr>
              <a:xfrm>
                <a:off x="8239059" y="2599669"/>
                <a:ext cx="114009" cy="0"/>
              </a:xfrm>
              <a:prstGeom prst="line">
                <a:avLst/>
              </a:prstGeom>
              <a:noFill/>
              <a:ln w="9525" cap="flat" cmpd="sng" algn="ctr">
                <a:solidFill>
                  <a:srgbClr val="000000"/>
                </a:solidFill>
                <a:prstDash val="solid"/>
              </a:ln>
              <a:effectLst/>
            </p:spPr>
          </p:cxnSp>
        </p:grpSp>
        <p:sp>
          <p:nvSpPr>
            <p:cNvPr id="770" name="Rectangle 458">
              <a:extLst>
                <a:ext uri="{FF2B5EF4-FFF2-40B4-BE49-F238E27FC236}">
                  <a16:creationId xmlns:a16="http://schemas.microsoft.com/office/drawing/2014/main" id="{3C933DFA-9B43-01C1-E856-B847A2E8B8E0}"/>
                </a:ext>
              </a:extLst>
            </p:cNvPr>
            <p:cNvSpPr/>
            <p:nvPr/>
          </p:nvSpPr>
          <p:spPr>
            <a:xfrm>
              <a:off x="5999090" y="3005292"/>
              <a:ext cx="126991" cy="106485"/>
            </a:xfrm>
            <a:prstGeom prst="rect">
              <a:avLst/>
            </a:prstGeom>
            <a:solidFill>
              <a:schemeClr val="accent3"/>
            </a:solidFill>
            <a:ln w="9525" cap="flat" cmpd="sng" algn="ctr">
              <a:noFill/>
              <a:prstDash val="solid"/>
            </a:ln>
            <a:effectLst/>
          </p:spPr>
          <p:txBody>
            <a:bodyPr rtlCol="0" anchor="ctr"/>
            <a:lstStyle/>
            <a:p>
              <a:pPr algn="ctr" defTabSz="609585">
                <a:defRPr/>
              </a:pPr>
              <a:endParaRPr lang="de-DE" sz="2400" kern="0">
                <a:solidFill>
                  <a:srgbClr val="FFFFFF"/>
                </a:solidFill>
                <a:latin typeface="Candara" panose="020E0502030303020204" pitchFamily="34" charset="0"/>
              </a:endParaRPr>
            </a:p>
          </p:txBody>
        </p:sp>
        <p:grpSp>
          <p:nvGrpSpPr>
            <p:cNvPr id="771" name="Group 459">
              <a:extLst>
                <a:ext uri="{FF2B5EF4-FFF2-40B4-BE49-F238E27FC236}">
                  <a16:creationId xmlns:a16="http://schemas.microsoft.com/office/drawing/2014/main" id="{796BB0AE-8AEF-495A-83F2-B1A9DE43CB7A}"/>
                </a:ext>
              </a:extLst>
            </p:cNvPr>
            <p:cNvGrpSpPr/>
            <p:nvPr/>
          </p:nvGrpSpPr>
          <p:grpSpPr>
            <a:xfrm>
              <a:off x="5340966" y="2858314"/>
              <a:ext cx="181285" cy="291711"/>
              <a:chOff x="8239059" y="2237204"/>
              <a:chExt cx="114009" cy="362465"/>
            </a:xfrm>
          </p:grpSpPr>
          <p:cxnSp>
            <p:nvCxnSpPr>
              <p:cNvPr id="876" name="Straight Connector 565">
                <a:extLst>
                  <a:ext uri="{FF2B5EF4-FFF2-40B4-BE49-F238E27FC236}">
                    <a16:creationId xmlns:a16="http://schemas.microsoft.com/office/drawing/2014/main" id="{8A05163E-33C3-C9A5-B4B1-BFA0061C7370}"/>
                  </a:ext>
                </a:extLst>
              </p:cNvPr>
              <p:cNvCxnSpPr/>
              <p:nvPr/>
            </p:nvCxnSpPr>
            <p:spPr>
              <a:xfrm>
                <a:off x="8239059" y="2237204"/>
                <a:ext cx="114009" cy="0"/>
              </a:xfrm>
              <a:prstGeom prst="line">
                <a:avLst/>
              </a:prstGeom>
              <a:noFill/>
              <a:ln w="9525" cap="flat" cmpd="sng" algn="ctr">
                <a:solidFill>
                  <a:srgbClr val="000000"/>
                </a:solidFill>
                <a:prstDash val="solid"/>
              </a:ln>
              <a:effectLst/>
            </p:spPr>
          </p:cxnSp>
          <p:cxnSp>
            <p:nvCxnSpPr>
              <p:cNvPr id="877" name="Straight Connector 566">
                <a:extLst>
                  <a:ext uri="{FF2B5EF4-FFF2-40B4-BE49-F238E27FC236}">
                    <a16:creationId xmlns:a16="http://schemas.microsoft.com/office/drawing/2014/main" id="{7854E42F-70CF-0919-F638-B82C954F0171}"/>
                  </a:ext>
                </a:extLst>
              </p:cNvPr>
              <p:cNvCxnSpPr>
                <a:cxnSpLocks/>
              </p:cNvCxnSpPr>
              <p:nvPr/>
            </p:nvCxnSpPr>
            <p:spPr>
              <a:xfrm>
                <a:off x="8296063" y="2237204"/>
                <a:ext cx="0" cy="362465"/>
              </a:xfrm>
              <a:prstGeom prst="line">
                <a:avLst/>
              </a:prstGeom>
              <a:noFill/>
              <a:ln w="9525" cap="flat" cmpd="sng" algn="ctr">
                <a:solidFill>
                  <a:srgbClr val="000000"/>
                </a:solidFill>
                <a:prstDash val="solid"/>
              </a:ln>
              <a:effectLst/>
            </p:spPr>
          </p:cxnSp>
          <p:cxnSp>
            <p:nvCxnSpPr>
              <p:cNvPr id="878" name="Straight Connector 567">
                <a:extLst>
                  <a:ext uri="{FF2B5EF4-FFF2-40B4-BE49-F238E27FC236}">
                    <a16:creationId xmlns:a16="http://schemas.microsoft.com/office/drawing/2014/main" id="{D9982794-5E54-A30D-6297-A3B4FAF63466}"/>
                  </a:ext>
                </a:extLst>
              </p:cNvPr>
              <p:cNvCxnSpPr/>
              <p:nvPr/>
            </p:nvCxnSpPr>
            <p:spPr>
              <a:xfrm>
                <a:off x="8239059" y="2599669"/>
                <a:ext cx="114009" cy="0"/>
              </a:xfrm>
              <a:prstGeom prst="line">
                <a:avLst/>
              </a:prstGeom>
              <a:noFill/>
              <a:ln w="9525" cap="flat" cmpd="sng" algn="ctr">
                <a:solidFill>
                  <a:srgbClr val="000000"/>
                </a:solidFill>
                <a:prstDash val="solid"/>
              </a:ln>
              <a:effectLst/>
            </p:spPr>
          </p:cxnSp>
        </p:grpSp>
        <p:sp>
          <p:nvSpPr>
            <p:cNvPr id="772" name="Rectangle 460">
              <a:extLst>
                <a:ext uri="{FF2B5EF4-FFF2-40B4-BE49-F238E27FC236}">
                  <a16:creationId xmlns:a16="http://schemas.microsoft.com/office/drawing/2014/main" id="{F6DAD9A8-1AE1-5FC4-CE56-19412B3328B0}"/>
                </a:ext>
              </a:extLst>
            </p:cNvPr>
            <p:cNvSpPr/>
            <p:nvPr/>
          </p:nvSpPr>
          <p:spPr>
            <a:xfrm>
              <a:off x="5361712" y="2944415"/>
              <a:ext cx="126991" cy="106485"/>
            </a:xfrm>
            <a:prstGeom prst="rect">
              <a:avLst/>
            </a:prstGeom>
            <a:solidFill>
              <a:schemeClr val="accent3"/>
            </a:solidFill>
            <a:ln w="9525" cap="flat" cmpd="sng" algn="ctr">
              <a:noFill/>
              <a:prstDash val="solid"/>
            </a:ln>
            <a:effectLst/>
          </p:spPr>
          <p:txBody>
            <a:bodyPr rtlCol="0" anchor="ctr"/>
            <a:lstStyle/>
            <a:p>
              <a:pPr algn="ctr" defTabSz="609585">
                <a:defRPr/>
              </a:pPr>
              <a:endParaRPr lang="de-DE" sz="2400" kern="0">
                <a:solidFill>
                  <a:srgbClr val="FFFFFF"/>
                </a:solidFill>
                <a:latin typeface="Candara" panose="020E0502030303020204" pitchFamily="34" charset="0"/>
              </a:endParaRPr>
            </a:p>
          </p:txBody>
        </p:sp>
        <p:grpSp>
          <p:nvGrpSpPr>
            <p:cNvPr id="773" name="Group 461">
              <a:extLst>
                <a:ext uri="{FF2B5EF4-FFF2-40B4-BE49-F238E27FC236}">
                  <a16:creationId xmlns:a16="http://schemas.microsoft.com/office/drawing/2014/main" id="{8773FFF4-D523-610C-AB3A-A0DEB915C7FE}"/>
                </a:ext>
              </a:extLst>
            </p:cNvPr>
            <p:cNvGrpSpPr/>
            <p:nvPr/>
          </p:nvGrpSpPr>
          <p:grpSpPr>
            <a:xfrm>
              <a:off x="4706657" y="2925954"/>
              <a:ext cx="181285" cy="271067"/>
              <a:chOff x="8239059" y="2237204"/>
              <a:chExt cx="114009" cy="362465"/>
            </a:xfrm>
          </p:grpSpPr>
          <p:cxnSp>
            <p:nvCxnSpPr>
              <p:cNvPr id="873" name="Straight Connector 562">
                <a:extLst>
                  <a:ext uri="{FF2B5EF4-FFF2-40B4-BE49-F238E27FC236}">
                    <a16:creationId xmlns:a16="http://schemas.microsoft.com/office/drawing/2014/main" id="{4FFD6AB5-83CA-AA03-AAC5-04081E57BEC0}"/>
                  </a:ext>
                </a:extLst>
              </p:cNvPr>
              <p:cNvCxnSpPr/>
              <p:nvPr/>
            </p:nvCxnSpPr>
            <p:spPr>
              <a:xfrm>
                <a:off x="8239059" y="2237204"/>
                <a:ext cx="114009" cy="0"/>
              </a:xfrm>
              <a:prstGeom prst="line">
                <a:avLst/>
              </a:prstGeom>
              <a:noFill/>
              <a:ln w="9525" cap="flat" cmpd="sng" algn="ctr">
                <a:solidFill>
                  <a:srgbClr val="000000"/>
                </a:solidFill>
                <a:prstDash val="solid"/>
              </a:ln>
              <a:effectLst/>
            </p:spPr>
          </p:cxnSp>
          <p:cxnSp>
            <p:nvCxnSpPr>
              <p:cNvPr id="874" name="Straight Connector 563">
                <a:extLst>
                  <a:ext uri="{FF2B5EF4-FFF2-40B4-BE49-F238E27FC236}">
                    <a16:creationId xmlns:a16="http://schemas.microsoft.com/office/drawing/2014/main" id="{83007757-257B-FFDF-0DB1-11C8D7A136F3}"/>
                  </a:ext>
                </a:extLst>
              </p:cNvPr>
              <p:cNvCxnSpPr>
                <a:cxnSpLocks/>
              </p:cNvCxnSpPr>
              <p:nvPr/>
            </p:nvCxnSpPr>
            <p:spPr>
              <a:xfrm>
                <a:off x="8296063" y="2237204"/>
                <a:ext cx="0" cy="362465"/>
              </a:xfrm>
              <a:prstGeom prst="line">
                <a:avLst/>
              </a:prstGeom>
              <a:noFill/>
              <a:ln w="9525" cap="flat" cmpd="sng" algn="ctr">
                <a:solidFill>
                  <a:srgbClr val="000000"/>
                </a:solidFill>
                <a:prstDash val="solid"/>
              </a:ln>
              <a:effectLst/>
            </p:spPr>
          </p:cxnSp>
          <p:cxnSp>
            <p:nvCxnSpPr>
              <p:cNvPr id="875" name="Straight Connector 564">
                <a:extLst>
                  <a:ext uri="{FF2B5EF4-FFF2-40B4-BE49-F238E27FC236}">
                    <a16:creationId xmlns:a16="http://schemas.microsoft.com/office/drawing/2014/main" id="{FE07B870-3471-E602-2351-BDC706B258F6}"/>
                  </a:ext>
                </a:extLst>
              </p:cNvPr>
              <p:cNvCxnSpPr/>
              <p:nvPr/>
            </p:nvCxnSpPr>
            <p:spPr>
              <a:xfrm>
                <a:off x="8239059" y="2599669"/>
                <a:ext cx="114009" cy="0"/>
              </a:xfrm>
              <a:prstGeom prst="line">
                <a:avLst/>
              </a:prstGeom>
              <a:noFill/>
              <a:ln w="9525" cap="flat" cmpd="sng" algn="ctr">
                <a:solidFill>
                  <a:srgbClr val="000000"/>
                </a:solidFill>
                <a:prstDash val="solid"/>
              </a:ln>
              <a:effectLst/>
            </p:spPr>
          </p:cxnSp>
        </p:grpSp>
        <p:sp>
          <p:nvSpPr>
            <p:cNvPr id="774" name="Rectangle 462">
              <a:extLst>
                <a:ext uri="{FF2B5EF4-FFF2-40B4-BE49-F238E27FC236}">
                  <a16:creationId xmlns:a16="http://schemas.microsoft.com/office/drawing/2014/main" id="{ED9C05FA-EA0E-A20E-52CC-5E1D36B8AEF0}"/>
                </a:ext>
              </a:extLst>
            </p:cNvPr>
            <p:cNvSpPr/>
            <p:nvPr/>
          </p:nvSpPr>
          <p:spPr>
            <a:xfrm>
              <a:off x="4731744" y="3005292"/>
              <a:ext cx="126991" cy="106485"/>
            </a:xfrm>
            <a:prstGeom prst="rect">
              <a:avLst/>
            </a:prstGeom>
            <a:solidFill>
              <a:schemeClr val="accent3"/>
            </a:solidFill>
            <a:ln w="9525" cap="flat" cmpd="sng" algn="ctr">
              <a:noFill/>
              <a:prstDash val="solid"/>
            </a:ln>
            <a:effectLst/>
          </p:spPr>
          <p:txBody>
            <a:bodyPr rtlCol="0" anchor="ctr"/>
            <a:lstStyle/>
            <a:p>
              <a:pPr algn="ctr" defTabSz="609585">
                <a:defRPr/>
              </a:pPr>
              <a:endParaRPr lang="de-DE" sz="2400" kern="0">
                <a:solidFill>
                  <a:srgbClr val="FFFFFF"/>
                </a:solidFill>
                <a:latin typeface="Candara" panose="020E0502030303020204" pitchFamily="34" charset="0"/>
              </a:endParaRPr>
            </a:p>
          </p:txBody>
        </p:sp>
        <p:grpSp>
          <p:nvGrpSpPr>
            <p:cNvPr id="775" name="Group 463">
              <a:extLst>
                <a:ext uri="{FF2B5EF4-FFF2-40B4-BE49-F238E27FC236}">
                  <a16:creationId xmlns:a16="http://schemas.microsoft.com/office/drawing/2014/main" id="{118111E6-B818-39AC-61BE-625D36072F1B}"/>
                </a:ext>
              </a:extLst>
            </p:cNvPr>
            <p:cNvGrpSpPr/>
            <p:nvPr/>
          </p:nvGrpSpPr>
          <p:grpSpPr>
            <a:xfrm>
              <a:off x="4076624" y="2932489"/>
              <a:ext cx="181285" cy="271896"/>
              <a:chOff x="8239059" y="2237204"/>
              <a:chExt cx="114009" cy="362465"/>
            </a:xfrm>
          </p:grpSpPr>
          <p:cxnSp>
            <p:nvCxnSpPr>
              <p:cNvPr id="870" name="Straight Connector 559">
                <a:extLst>
                  <a:ext uri="{FF2B5EF4-FFF2-40B4-BE49-F238E27FC236}">
                    <a16:creationId xmlns:a16="http://schemas.microsoft.com/office/drawing/2014/main" id="{C1277FF8-903B-97DC-0BFA-94DBC35A0478}"/>
                  </a:ext>
                </a:extLst>
              </p:cNvPr>
              <p:cNvCxnSpPr/>
              <p:nvPr/>
            </p:nvCxnSpPr>
            <p:spPr>
              <a:xfrm>
                <a:off x="8239059" y="2237204"/>
                <a:ext cx="114009" cy="0"/>
              </a:xfrm>
              <a:prstGeom prst="line">
                <a:avLst/>
              </a:prstGeom>
              <a:noFill/>
              <a:ln w="9525" cap="flat" cmpd="sng" algn="ctr">
                <a:solidFill>
                  <a:srgbClr val="000000"/>
                </a:solidFill>
                <a:prstDash val="solid"/>
              </a:ln>
              <a:effectLst/>
            </p:spPr>
          </p:cxnSp>
          <p:cxnSp>
            <p:nvCxnSpPr>
              <p:cNvPr id="871" name="Straight Connector 560">
                <a:extLst>
                  <a:ext uri="{FF2B5EF4-FFF2-40B4-BE49-F238E27FC236}">
                    <a16:creationId xmlns:a16="http://schemas.microsoft.com/office/drawing/2014/main" id="{68A72058-D680-26FF-A19C-15B23BD904F5}"/>
                  </a:ext>
                </a:extLst>
              </p:cNvPr>
              <p:cNvCxnSpPr>
                <a:cxnSpLocks/>
              </p:cNvCxnSpPr>
              <p:nvPr/>
            </p:nvCxnSpPr>
            <p:spPr>
              <a:xfrm>
                <a:off x="8296063" y="2237204"/>
                <a:ext cx="0" cy="362465"/>
              </a:xfrm>
              <a:prstGeom prst="line">
                <a:avLst/>
              </a:prstGeom>
              <a:noFill/>
              <a:ln w="9525" cap="flat" cmpd="sng" algn="ctr">
                <a:solidFill>
                  <a:srgbClr val="000000"/>
                </a:solidFill>
                <a:prstDash val="solid"/>
              </a:ln>
              <a:effectLst/>
            </p:spPr>
          </p:cxnSp>
          <p:cxnSp>
            <p:nvCxnSpPr>
              <p:cNvPr id="872" name="Straight Connector 561">
                <a:extLst>
                  <a:ext uri="{FF2B5EF4-FFF2-40B4-BE49-F238E27FC236}">
                    <a16:creationId xmlns:a16="http://schemas.microsoft.com/office/drawing/2014/main" id="{7E602B05-5ECB-3B32-458D-B7D913AC1CF5}"/>
                  </a:ext>
                </a:extLst>
              </p:cNvPr>
              <p:cNvCxnSpPr/>
              <p:nvPr/>
            </p:nvCxnSpPr>
            <p:spPr>
              <a:xfrm>
                <a:off x="8239059" y="2599669"/>
                <a:ext cx="114009" cy="0"/>
              </a:xfrm>
              <a:prstGeom prst="line">
                <a:avLst/>
              </a:prstGeom>
              <a:noFill/>
              <a:ln w="9525" cap="flat" cmpd="sng" algn="ctr">
                <a:solidFill>
                  <a:srgbClr val="000000"/>
                </a:solidFill>
                <a:prstDash val="solid"/>
              </a:ln>
              <a:effectLst/>
            </p:spPr>
          </p:cxnSp>
        </p:grpSp>
        <p:sp>
          <p:nvSpPr>
            <p:cNvPr id="776" name="Rectangle 464">
              <a:extLst>
                <a:ext uri="{FF2B5EF4-FFF2-40B4-BE49-F238E27FC236}">
                  <a16:creationId xmlns:a16="http://schemas.microsoft.com/office/drawing/2014/main" id="{D07185D8-6511-E21E-3B63-0C5076D0AAAE}"/>
                </a:ext>
              </a:extLst>
            </p:cNvPr>
            <p:cNvSpPr/>
            <p:nvPr/>
          </p:nvSpPr>
          <p:spPr>
            <a:xfrm>
              <a:off x="4099759" y="3010263"/>
              <a:ext cx="126991" cy="106485"/>
            </a:xfrm>
            <a:prstGeom prst="rect">
              <a:avLst/>
            </a:prstGeom>
            <a:solidFill>
              <a:schemeClr val="accent3"/>
            </a:solidFill>
            <a:ln w="9525" cap="flat" cmpd="sng" algn="ctr">
              <a:noFill/>
              <a:prstDash val="solid"/>
            </a:ln>
            <a:effectLst/>
          </p:spPr>
          <p:txBody>
            <a:bodyPr rtlCol="0" anchor="ctr"/>
            <a:lstStyle/>
            <a:p>
              <a:pPr algn="ctr" defTabSz="609585">
                <a:defRPr/>
              </a:pPr>
              <a:endParaRPr lang="de-DE" sz="2400" kern="0">
                <a:solidFill>
                  <a:srgbClr val="FFFFFF"/>
                </a:solidFill>
                <a:latin typeface="Candara" panose="020E0502030303020204" pitchFamily="34" charset="0"/>
              </a:endParaRPr>
            </a:p>
          </p:txBody>
        </p:sp>
        <p:grpSp>
          <p:nvGrpSpPr>
            <p:cNvPr id="777" name="Group 465">
              <a:extLst>
                <a:ext uri="{FF2B5EF4-FFF2-40B4-BE49-F238E27FC236}">
                  <a16:creationId xmlns:a16="http://schemas.microsoft.com/office/drawing/2014/main" id="{BC7A2798-C466-638E-C987-1883C8F70CA7}"/>
                </a:ext>
              </a:extLst>
            </p:cNvPr>
            <p:cNvGrpSpPr/>
            <p:nvPr/>
          </p:nvGrpSpPr>
          <p:grpSpPr>
            <a:xfrm>
              <a:off x="3453534" y="2920581"/>
              <a:ext cx="181285" cy="246132"/>
              <a:chOff x="8239059" y="2237204"/>
              <a:chExt cx="114009" cy="362465"/>
            </a:xfrm>
          </p:grpSpPr>
          <p:cxnSp>
            <p:nvCxnSpPr>
              <p:cNvPr id="867" name="Straight Connector 556">
                <a:extLst>
                  <a:ext uri="{FF2B5EF4-FFF2-40B4-BE49-F238E27FC236}">
                    <a16:creationId xmlns:a16="http://schemas.microsoft.com/office/drawing/2014/main" id="{B197A1D4-BD59-2A33-D3BB-3553D12F0865}"/>
                  </a:ext>
                </a:extLst>
              </p:cNvPr>
              <p:cNvCxnSpPr/>
              <p:nvPr/>
            </p:nvCxnSpPr>
            <p:spPr>
              <a:xfrm>
                <a:off x="8239059" y="2237204"/>
                <a:ext cx="114009" cy="0"/>
              </a:xfrm>
              <a:prstGeom prst="line">
                <a:avLst/>
              </a:prstGeom>
              <a:noFill/>
              <a:ln w="9525" cap="flat" cmpd="sng" algn="ctr">
                <a:solidFill>
                  <a:srgbClr val="000000"/>
                </a:solidFill>
                <a:prstDash val="solid"/>
              </a:ln>
              <a:effectLst/>
            </p:spPr>
          </p:cxnSp>
          <p:cxnSp>
            <p:nvCxnSpPr>
              <p:cNvPr id="868" name="Straight Connector 557">
                <a:extLst>
                  <a:ext uri="{FF2B5EF4-FFF2-40B4-BE49-F238E27FC236}">
                    <a16:creationId xmlns:a16="http://schemas.microsoft.com/office/drawing/2014/main" id="{C0B5D897-BC72-18A5-F4F9-3ADADF3F1916}"/>
                  </a:ext>
                </a:extLst>
              </p:cNvPr>
              <p:cNvCxnSpPr>
                <a:cxnSpLocks/>
              </p:cNvCxnSpPr>
              <p:nvPr/>
            </p:nvCxnSpPr>
            <p:spPr>
              <a:xfrm>
                <a:off x="8296063" y="2237204"/>
                <a:ext cx="0" cy="362465"/>
              </a:xfrm>
              <a:prstGeom prst="line">
                <a:avLst/>
              </a:prstGeom>
              <a:noFill/>
              <a:ln w="9525" cap="flat" cmpd="sng" algn="ctr">
                <a:solidFill>
                  <a:srgbClr val="000000"/>
                </a:solidFill>
                <a:prstDash val="solid"/>
              </a:ln>
              <a:effectLst/>
            </p:spPr>
          </p:cxnSp>
          <p:cxnSp>
            <p:nvCxnSpPr>
              <p:cNvPr id="869" name="Straight Connector 558">
                <a:extLst>
                  <a:ext uri="{FF2B5EF4-FFF2-40B4-BE49-F238E27FC236}">
                    <a16:creationId xmlns:a16="http://schemas.microsoft.com/office/drawing/2014/main" id="{3036F90D-0853-0585-1385-C6E4CE6E98AE}"/>
                  </a:ext>
                </a:extLst>
              </p:cNvPr>
              <p:cNvCxnSpPr/>
              <p:nvPr/>
            </p:nvCxnSpPr>
            <p:spPr>
              <a:xfrm>
                <a:off x="8239059" y="2599669"/>
                <a:ext cx="114009" cy="0"/>
              </a:xfrm>
              <a:prstGeom prst="line">
                <a:avLst/>
              </a:prstGeom>
              <a:noFill/>
              <a:ln w="9525" cap="flat" cmpd="sng" algn="ctr">
                <a:solidFill>
                  <a:srgbClr val="000000"/>
                </a:solidFill>
                <a:prstDash val="solid"/>
              </a:ln>
              <a:effectLst/>
            </p:spPr>
          </p:cxnSp>
        </p:grpSp>
        <p:sp>
          <p:nvSpPr>
            <p:cNvPr id="778" name="Rectangle 466">
              <a:extLst>
                <a:ext uri="{FF2B5EF4-FFF2-40B4-BE49-F238E27FC236}">
                  <a16:creationId xmlns:a16="http://schemas.microsoft.com/office/drawing/2014/main" id="{ABFDF4BC-B51F-285D-17DB-E5AA765B188A}"/>
                </a:ext>
              </a:extLst>
            </p:cNvPr>
            <p:cNvSpPr/>
            <p:nvPr/>
          </p:nvSpPr>
          <p:spPr>
            <a:xfrm>
              <a:off x="3478595" y="2991926"/>
              <a:ext cx="126991" cy="106485"/>
            </a:xfrm>
            <a:prstGeom prst="rect">
              <a:avLst/>
            </a:prstGeom>
            <a:solidFill>
              <a:schemeClr val="accent3"/>
            </a:solidFill>
            <a:ln w="9525" cap="flat" cmpd="sng" algn="ctr">
              <a:noFill/>
              <a:prstDash val="solid"/>
            </a:ln>
            <a:effectLst/>
          </p:spPr>
          <p:txBody>
            <a:bodyPr rtlCol="0" anchor="ctr"/>
            <a:lstStyle/>
            <a:p>
              <a:pPr algn="ctr" defTabSz="609585">
                <a:defRPr/>
              </a:pPr>
              <a:endParaRPr lang="de-DE" sz="2400" kern="0">
                <a:solidFill>
                  <a:srgbClr val="FFFFFF"/>
                </a:solidFill>
                <a:latin typeface="Candara" panose="020E0502030303020204" pitchFamily="34" charset="0"/>
              </a:endParaRPr>
            </a:p>
          </p:txBody>
        </p:sp>
        <p:grpSp>
          <p:nvGrpSpPr>
            <p:cNvPr id="779" name="Group 467">
              <a:extLst>
                <a:ext uri="{FF2B5EF4-FFF2-40B4-BE49-F238E27FC236}">
                  <a16:creationId xmlns:a16="http://schemas.microsoft.com/office/drawing/2014/main" id="{29CFF248-B4CD-A6D7-7F6E-45A4429F5A13}"/>
                </a:ext>
              </a:extLst>
            </p:cNvPr>
            <p:cNvGrpSpPr/>
            <p:nvPr/>
          </p:nvGrpSpPr>
          <p:grpSpPr>
            <a:xfrm>
              <a:off x="2817196" y="2899802"/>
              <a:ext cx="181285" cy="237548"/>
              <a:chOff x="8239059" y="2237204"/>
              <a:chExt cx="114009" cy="362465"/>
            </a:xfrm>
          </p:grpSpPr>
          <p:cxnSp>
            <p:nvCxnSpPr>
              <p:cNvPr id="864" name="Straight Connector 553">
                <a:extLst>
                  <a:ext uri="{FF2B5EF4-FFF2-40B4-BE49-F238E27FC236}">
                    <a16:creationId xmlns:a16="http://schemas.microsoft.com/office/drawing/2014/main" id="{00C946D2-373C-75B7-C143-FDF4985E2590}"/>
                  </a:ext>
                </a:extLst>
              </p:cNvPr>
              <p:cNvCxnSpPr/>
              <p:nvPr/>
            </p:nvCxnSpPr>
            <p:spPr>
              <a:xfrm>
                <a:off x="8239059" y="2237204"/>
                <a:ext cx="114009" cy="0"/>
              </a:xfrm>
              <a:prstGeom prst="line">
                <a:avLst/>
              </a:prstGeom>
              <a:noFill/>
              <a:ln w="9525" cap="flat" cmpd="sng" algn="ctr">
                <a:solidFill>
                  <a:srgbClr val="000000"/>
                </a:solidFill>
                <a:prstDash val="solid"/>
              </a:ln>
              <a:effectLst/>
            </p:spPr>
          </p:cxnSp>
          <p:cxnSp>
            <p:nvCxnSpPr>
              <p:cNvPr id="865" name="Straight Connector 554">
                <a:extLst>
                  <a:ext uri="{FF2B5EF4-FFF2-40B4-BE49-F238E27FC236}">
                    <a16:creationId xmlns:a16="http://schemas.microsoft.com/office/drawing/2014/main" id="{F39D939A-2433-EA98-5468-ABE6619D2559}"/>
                  </a:ext>
                </a:extLst>
              </p:cNvPr>
              <p:cNvCxnSpPr>
                <a:cxnSpLocks/>
              </p:cNvCxnSpPr>
              <p:nvPr/>
            </p:nvCxnSpPr>
            <p:spPr>
              <a:xfrm>
                <a:off x="8296063" y="2237204"/>
                <a:ext cx="0" cy="362465"/>
              </a:xfrm>
              <a:prstGeom prst="line">
                <a:avLst/>
              </a:prstGeom>
              <a:noFill/>
              <a:ln w="9525" cap="flat" cmpd="sng" algn="ctr">
                <a:solidFill>
                  <a:srgbClr val="000000"/>
                </a:solidFill>
                <a:prstDash val="solid"/>
              </a:ln>
              <a:effectLst/>
            </p:spPr>
          </p:cxnSp>
          <p:cxnSp>
            <p:nvCxnSpPr>
              <p:cNvPr id="866" name="Straight Connector 555">
                <a:extLst>
                  <a:ext uri="{FF2B5EF4-FFF2-40B4-BE49-F238E27FC236}">
                    <a16:creationId xmlns:a16="http://schemas.microsoft.com/office/drawing/2014/main" id="{EA62E0AB-638F-A48E-1530-235FA62D92FD}"/>
                  </a:ext>
                </a:extLst>
              </p:cNvPr>
              <p:cNvCxnSpPr/>
              <p:nvPr/>
            </p:nvCxnSpPr>
            <p:spPr>
              <a:xfrm>
                <a:off x="8239059" y="2599669"/>
                <a:ext cx="114009" cy="0"/>
              </a:xfrm>
              <a:prstGeom prst="line">
                <a:avLst/>
              </a:prstGeom>
              <a:noFill/>
              <a:ln w="9525" cap="flat" cmpd="sng" algn="ctr">
                <a:solidFill>
                  <a:srgbClr val="000000"/>
                </a:solidFill>
                <a:prstDash val="solid"/>
              </a:ln>
              <a:effectLst/>
            </p:spPr>
          </p:cxnSp>
        </p:grpSp>
        <p:sp>
          <p:nvSpPr>
            <p:cNvPr id="780" name="Rectangle 468">
              <a:extLst>
                <a:ext uri="{FF2B5EF4-FFF2-40B4-BE49-F238E27FC236}">
                  <a16:creationId xmlns:a16="http://schemas.microsoft.com/office/drawing/2014/main" id="{699FC4C2-CCC5-E066-F657-951EA63E2693}"/>
                </a:ext>
              </a:extLst>
            </p:cNvPr>
            <p:cNvSpPr/>
            <p:nvPr/>
          </p:nvSpPr>
          <p:spPr>
            <a:xfrm>
              <a:off x="2840854" y="2961780"/>
              <a:ext cx="126991" cy="106485"/>
            </a:xfrm>
            <a:prstGeom prst="rect">
              <a:avLst/>
            </a:prstGeom>
            <a:solidFill>
              <a:schemeClr val="accent3"/>
            </a:solidFill>
            <a:ln w="9525" cap="flat" cmpd="sng" algn="ctr">
              <a:noFill/>
              <a:prstDash val="solid"/>
            </a:ln>
            <a:effectLst/>
          </p:spPr>
          <p:txBody>
            <a:bodyPr rtlCol="0" anchor="ctr"/>
            <a:lstStyle/>
            <a:p>
              <a:pPr algn="ctr" defTabSz="609585">
                <a:defRPr/>
              </a:pPr>
              <a:endParaRPr lang="de-DE" sz="2400" kern="0">
                <a:solidFill>
                  <a:srgbClr val="FFFFFF"/>
                </a:solidFill>
                <a:latin typeface="Candara" panose="020E0502030303020204" pitchFamily="34" charset="0"/>
              </a:endParaRPr>
            </a:p>
          </p:txBody>
        </p:sp>
        <p:grpSp>
          <p:nvGrpSpPr>
            <p:cNvPr id="781" name="Group 469">
              <a:extLst>
                <a:ext uri="{FF2B5EF4-FFF2-40B4-BE49-F238E27FC236}">
                  <a16:creationId xmlns:a16="http://schemas.microsoft.com/office/drawing/2014/main" id="{15D651C4-E4D2-FC68-3ADD-B737545F6B7B}"/>
                </a:ext>
              </a:extLst>
            </p:cNvPr>
            <p:cNvGrpSpPr/>
            <p:nvPr/>
          </p:nvGrpSpPr>
          <p:grpSpPr>
            <a:xfrm>
              <a:off x="2660901" y="2918183"/>
              <a:ext cx="181285" cy="226086"/>
              <a:chOff x="8239059" y="2237204"/>
              <a:chExt cx="114009" cy="362465"/>
            </a:xfrm>
          </p:grpSpPr>
          <p:cxnSp>
            <p:nvCxnSpPr>
              <p:cNvPr id="861" name="Straight Connector 550">
                <a:extLst>
                  <a:ext uri="{FF2B5EF4-FFF2-40B4-BE49-F238E27FC236}">
                    <a16:creationId xmlns:a16="http://schemas.microsoft.com/office/drawing/2014/main" id="{C30A030A-3507-D66F-6111-69E038342BB7}"/>
                  </a:ext>
                </a:extLst>
              </p:cNvPr>
              <p:cNvCxnSpPr/>
              <p:nvPr/>
            </p:nvCxnSpPr>
            <p:spPr>
              <a:xfrm>
                <a:off x="8239059" y="2237204"/>
                <a:ext cx="114009" cy="0"/>
              </a:xfrm>
              <a:prstGeom prst="line">
                <a:avLst/>
              </a:prstGeom>
              <a:noFill/>
              <a:ln w="9525" cap="flat" cmpd="sng" algn="ctr">
                <a:solidFill>
                  <a:srgbClr val="000000"/>
                </a:solidFill>
                <a:prstDash val="solid"/>
              </a:ln>
              <a:effectLst/>
            </p:spPr>
          </p:cxnSp>
          <p:cxnSp>
            <p:nvCxnSpPr>
              <p:cNvPr id="862" name="Straight Connector 551">
                <a:extLst>
                  <a:ext uri="{FF2B5EF4-FFF2-40B4-BE49-F238E27FC236}">
                    <a16:creationId xmlns:a16="http://schemas.microsoft.com/office/drawing/2014/main" id="{9ECA0481-D7DA-A455-D4F4-9D5F65713283}"/>
                  </a:ext>
                </a:extLst>
              </p:cNvPr>
              <p:cNvCxnSpPr>
                <a:cxnSpLocks/>
              </p:cNvCxnSpPr>
              <p:nvPr/>
            </p:nvCxnSpPr>
            <p:spPr>
              <a:xfrm>
                <a:off x="8296063" y="2237204"/>
                <a:ext cx="0" cy="362465"/>
              </a:xfrm>
              <a:prstGeom prst="line">
                <a:avLst/>
              </a:prstGeom>
              <a:noFill/>
              <a:ln w="9525" cap="flat" cmpd="sng" algn="ctr">
                <a:solidFill>
                  <a:srgbClr val="000000"/>
                </a:solidFill>
                <a:prstDash val="solid"/>
              </a:ln>
              <a:effectLst/>
            </p:spPr>
          </p:cxnSp>
          <p:cxnSp>
            <p:nvCxnSpPr>
              <p:cNvPr id="863" name="Straight Connector 552">
                <a:extLst>
                  <a:ext uri="{FF2B5EF4-FFF2-40B4-BE49-F238E27FC236}">
                    <a16:creationId xmlns:a16="http://schemas.microsoft.com/office/drawing/2014/main" id="{C8F9BC20-71F4-F09B-1D19-7A20F7543CA2}"/>
                  </a:ext>
                </a:extLst>
              </p:cNvPr>
              <p:cNvCxnSpPr/>
              <p:nvPr/>
            </p:nvCxnSpPr>
            <p:spPr>
              <a:xfrm>
                <a:off x="8239059" y="2599669"/>
                <a:ext cx="114009" cy="0"/>
              </a:xfrm>
              <a:prstGeom prst="line">
                <a:avLst/>
              </a:prstGeom>
              <a:noFill/>
              <a:ln w="9525" cap="flat" cmpd="sng" algn="ctr">
                <a:solidFill>
                  <a:srgbClr val="000000"/>
                </a:solidFill>
                <a:prstDash val="solid"/>
              </a:ln>
              <a:effectLst/>
            </p:spPr>
          </p:cxnSp>
        </p:grpSp>
        <p:sp>
          <p:nvSpPr>
            <p:cNvPr id="782" name="Rectangle 470">
              <a:extLst>
                <a:ext uri="{FF2B5EF4-FFF2-40B4-BE49-F238E27FC236}">
                  <a16:creationId xmlns:a16="http://schemas.microsoft.com/office/drawing/2014/main" id="{A38FFCFB-1C61-6C09-883A-073E00AFCE74}"/>
                </a:ext>
              </a:extLst>
            </p:cNvPr>
            <p:cNvSpPr/>
            <p:nvPr/>
          </p:nvSpPr>
          <p:spPr>
            <a:xfrm>
              <a:off x="2681282" y="2980753"/>
              <a:ext cx="126991" cy="106485"/>
            </a:xfrm>
            <a:prstGeom prst="rect">
              <a:avLst/>
            </a:prstGeom>
            <a:solidFill>
              <a:schemeClr val="accent3"/>
            </a:solidFill>
            <a:ln w="9525" cap="flat" cmpd="sng" algn="ctr">
              <a:noFill/>
              <a:prstDash val="solid"/>
            </a:ln>
            <a:effectLst/>
          </p:spPr>
          <p:txBody>
            <a:bodyPr rtlCol="0" anchor="ctr"/>
            <a:lstStyle/>
            <a:p>
              <a:pPr algn="ctr" defTabSz="609585">
                <a:defRPr/>
              </a:pPr>
              <a:endParaRPr lang="de-DE" sz="2400" kern="0">
                <a:solidFill>
                  <a:srgbClr val="FFFFFF"/>
                </a:solidFill>
                <a:latin typeface="Candara" panose="020E0502030303020204" pitchFamily="34" charset="0"/>
              </a:endParaRPr>
            </a:p>
          </p:txBody>
        </p:sp>
        <p:grpSp>
          <p:nvGrpSpPr>
            <p:cNvPr id="783" name="Group 471">
              <a:extLst>
                <a:ext uri="{FF2B5EF4-FFF2-40B4-BE49-F238E27FC236}">
                  <a16:creationId xmlns:a16="http://schemas.microsoft.com/office/drawing/2014/main" id="{52C0D628-3420-12D6-3D33-B2614BBDAA5E}"/>
                </a:ext>
              </a:extLst>
            </p:cNvPr>
            <p:cNvGrpSpPr/>
            <p:nvPr/>
          </p:nvGrpSpPr>
          <p:grpSpPr>
            <a:xfrm>
              <a:off x="2502176" y="2901783"/>
              <a:ext cx="181285" cy="222146"/>
              <a:chOff x="8239059" y="2237204"/>
              <a:chExt cx="114009" cy="362465"/>
            </a:xfrm>
          </p:grpSpPr>
          <p:cxnSp>
            <p:nvCxnSpPr>
              <p:cNvPr id="858" name="Straight Connector 547">
                <a:extLst>
                  <a:ext uri="{FF2B5EF4-FFF2-40B4-BE49-F238E27FC236}">
                    <a16:creationId xmlns:a16="http://schemas.microsoft.com/office/drawing/2014/main" id="{28ED9BB6-A888-2CFA-6A65-00C4B7548454}"/>
                  </a:ext>
                </a:extLst>
              </p:cNvPr>
              <p:cNvCxnSpPr/>
              <p:nvPr/>
            </p:nvCxnSpPr>
            <p:spPr>
              <a:xfrm>
                <a:off x="8239059" y="2237204"/>
                <a:ext cx="114009" cy="0"/>
              </a:xfrm>
              <a:prstGeom prst="line">
                <a:avLst/>
              </a:prstGeom>
              <a:noFill/>
              <a:ln w="9525" cap="flat" cmpd="sng" algn="ctr">
                <a:solidFill>
                  <a:srgbClr val="000000"/>
                </a:solidFill>
                <a:prstDash val="solid"/>
              </a:ln>
              <a:effectLst/>
            </p:spPr>
          </p:cxnSp>
          <p:cxnSp>
            <p:nvCxnSpPr>
              <p:cNvPr id="859" name="Straight Connector 548">
                <a:extLst>
                  <a:ext uri="{FF2B5EF4-FFF2-40B4-BE49-F238E27FC236}">
                    <a16:creationId xmlns:a16="http://schemas.microsoft.com/office/drawing/2014/main" id="{AD1C211E-08A8-BE4A-EE9F-F0D045EE65B6}"/>
                  </a:ext>
                </a:extLst>
              </p:cNvPr>
              <p:cNvCxnSpPr>
                <a:cxnSpLocks/>
              </p:cNvCxnSpPr>
              <p:nvPr/>
            </p:nvCxnSpPr>
            <p:spPr>
              <a:xfrm>
                <a:off x="8296063" y="2237204"/>
                <a:ext cx="0" cy="362465"/>
              </a:xfrm>
              <a:prstGeom prst="line">
                <a:avLst/>
              </a:prstGeom>
              <a:noFill/>
              <a:ln w="9525" cap="flat" cmpd="sng" algn="ctr">
                <a:solidFill>
                  <a:srgbClr val="000000"/>
                </a:solidFill>
                <a:prstDash val="solid"/>
              </a:ln>
              <a:effectLst/>
            </p:spPr>
          </p:cxnSp>
          <p:cxnSp>
            <p:nvCxnSpPr>
              <p:cNvPr id="860" name="Straight Connector 549">
                <a:extLst>
                  <a:ext uri="{FF2B5EF4-FFF2-40B4-BE49-F238E27FC236}">
                    <a16:creationId xmlns:a16="http://schemas.microsoft.com/office/drawing/2014/main" id="{DBDA1AB1-AFA8-2EB4-5A20-2DE40B0B25F6}"/>
                  </a:ext>
                </a:extLst>
              </p:cNvPr>
              <p:cNvCxnSpPr/>
              <p:nvPr/>
            </p:nvCxnSpPr>
            <p:spPr>
              <a:xfrm>
                <a:off x="8239059" y="2599669"/>
                <a:ext cx="114009" cy="0"/>
              </a:xfrm>
              <a:prstGeom prst="line">
                <a:avLst/>
              </a:prstGeom>
              <a:noFill/>
              <a:ln w="9525" cap="flat" cmpd="sng" algn="ctr">
                <a:solidFill>
                  <a:srgbClr val="000000"/>
                </a:solidFill>
                <a:prstDash val="solid"/>
              </a:ln>
              <a:effectLst/>
            </p:spPr>
          </p:cxnSp>
        </p:grpSp>
        <p:sp>
          <p:nvSpPr>
            <p:cNvPr id="784" name="Rectangle 472">
              <a:extLst>
                <a:ext uri="{FF2B5EF4-FFF2-40B4-BE49-F238E27FC236}">
                  <a16:creationId xmlns:a16="http://schemas.microsoft.com/office/drawing/2014/main" id="{72F46A58-168A-CE8C-DF08-8D122C7436B9}"/>
                </a:ext>
              </a:extLst>
            </p:cNvPr>
            <p:cNvSpPr/>
            <p:nvPr/>
          </p:nvSpPr>
          <p:spPr>
            <a:xfrm>
              <a:off x="2529358" y="2954990"/>
              <a:ext cx="126991" cy="106485"/>
            </a:xfrm>
            <a:prstGeom prst="rect">
              <a:avLst/>
            </a:prstGeom>
            <a:solidFill>
              <a:schemeClr val="accent3"/>
            </a:solidFill>
            <a:ln w="9525" cap="flat" cmpd="sng" algn="ctr">
              <a:noFill/>
              <a:prstDash val="solid"/>
            </a:ln>
            <a:effectLst/>
          </p:spPr>
          <p:txBody>
            <a:bodyPr rtlCol="0" anchor="ctr"/>
            <a:lstStyle/>
            <a:p>
              <a:pPr algn="ctr" defTabSz="609585">
                <a:defRPr/>
              </a:pPr>
              <a:endParaRPr lang="de-DE" sz="2400" kern="0">
                <a:solidFill>
                  <a:srgbClr val="FFFFFF"/>
                </a:solidFill>
                <a:latin typeface="Candara" panose="020E0502030303020204" pitchFamily="34" charset="0"/>
              </a:endParaRPr>
            </a:p>
          </p:txBody>
        </p:sp>
        <p:grpSp>
          <p:nvGrpSpPr>
            <p:cNvPr id="785" name="Group 473">
              <a:extLst>
                <a:ext uri="{FF2B5EF4-FFF2-40B4-BE49-F238E27FC236}">
                  <a16:creationId xmlns:a16="http://schemas.microsoft.com/office/drawing/2014/main" id="{E5D39717-6855-571F-9385-2C8A67EB70D8}"/>
                </a:ext>
              </a:extLst>
            </p:cNvPr>
            <p:cNvGrpSpPr/>
            <p:nvPr/>
          </p:nvGrpSpPr>
          <p:grpSpPr>
            <a:xfrm>
              <a:off x="2340277" y="2970936"/>
              <a:ext cx="181285" cy="205989"/>
              <a:chOff x="8239059" y="2237204"/>
              <a:chExt cx="114009" cy="362465"/>
            </a:xfrm>
          </p:grpSpPr>
          <p:cxnSp>
            <p:nvCxnSpPr>
              <p:cNvPr id="855" name="Straight Connector 544">
                <a:extLst>
                  <a:ext uri="{FF2B5EF4-FFF2-40B4-BE49-F238E27FC236}">
                    <a16:creationId xmlns:a16="http://schemas.microsoft.com/office/drawing/2014/main" id="{984B1315-D4EA-1FA1-3308-9A93764051DF}"/>
                  </a:ext>
                </a:extLst>
              </p:cNvPr>
              <p:cNvCxnSpPr/>
              <p:nvPr/>
            </p:nvCxnSpPr>
            <p:spPr>
              <a:xfrm>
                <a:off x="8239059" y="2237204"/>
                <a:ext cx="114009" cy="0"/>
              </a:xfrm>
              <a:prstGeom prst="line">
                <a:avLst/>
              </a:prstGeom>
              <a:noFill/>
              <a:ln w="9525" cap="flat" cmpd="sng" algn="ctr">
                <a:solidFill>
                  <a:srgbClr val="000000"/>
                </a:solidFill>
                <a:prstDash val="solid"/>
              </a:ln>
              <a:effectLst/>
            </p:spPr>
          </p:cxnSp>
          <p:cxnSp>
            <p:nvCxnSpPr>
              <p:cNvPr id="856" name="Straight Connector 545">
                <a:extLst>
                  <a:ext uri="{FF2B5EF4-FFF2-40B4-BE49-F238E27FC236}">
                    <a16:creationId xmlns:a16="http://schemas.microsoft.com/office/drawing/2014/main" id="{DFD32B0D-A2BC-70B3-BFEC-47DED073C321}"/>
                  </a:ext>
                </a:extLst>
              </p:cNvPr>
              <p:cNvCxnSpPr>
                <a:cxnSpLocks/>
              </p:cNvCxnSpPr>
              <p:nvPr/>
            </p:nvCxnSpPr>
            <p:spPr>
              <a:xfrm>
                <a:off x="8296063" y="2237204"/>
                <a:ext cx="0" cy="362465"/>
              </a:xfrm>
              <a:prstGeom prst="line">
                <a:avLst/>
              </a:prstGeom>
              <a:noFill/>
              <a:ln w="9525" cap="flat" cmpd="sng" algn="ctr">
                <a:solidFill>
                  <a:srgbClr val="000000"/>
                </a:solidFill>
                <a:prstDash val="solid"/>
              </a:ln>
              <a:effectLst/>
            </p:spPr>
          </p:cxnSp>
          <p:cxnSp>
            <p:nvCxnSpPr>
              <p:cNvPr id="857" name="Straight Connector 546">
                <a:extLst>
                  <a:ext uri="{FF2B5EF4-FFF2-40B4-BE49-F238E27FC236}">
                    <a16:creationId xmlns:a16="http://schemas.microsoft.com/office/drawing/2014/main" id="{8341C1D9-0CDB-D420-D172-D0378A58D544}"/>
                  </a:ext>
                </a:extLst>
              </p:cNvPr>
              <p:cNvCxnSpPr/>
              <p:nvPr/>
            </p:nvCxnSpPr>
            <p:spPr>
              <a:xfrm>
                <a:off x="8239059" y="2599669"/>
                <a:ext cx="114009" cy="0"/>
              </a:xfrm>
              <a:prstGeom prst="line">
                <a:avLst/>
              </a:prstGeom>
              <a:noFill/>
              <a:ln w="9525" cap="flat" cmpd="sng" algn="ctr">
                <a:solidFill>
                  <a:srgbClr val="000000"/>
                </a:solidFill>
                <a:prstDash val="solid"/>
              </a:ln>
              <a:effectLst/>
            </p:spPr>
          </p:cxnSp>
        </p:grpSp>
        <p:sp>
          <p:nvSpPr>
            <p:cNvPr id="786" name="Rectangle 474">
              <a:extLst>
                <a:ext uri="{FF2B5EF4-FFF2-40B4-BE49-F238E27FC236}">
                  <a16:creationId xmlns:a16="http://schemas.microsoft.com/office/drawing/2014/main" id="{679986F4-C9FF-678A-F6E8-19875C54719B}"/>
                </a:ext>
              </a:extLst>
            </p:cNvPr>
            <p:cNvSpPr/>
            <p:nvPr/>
          </p:nvSpPr>
          <p:spPr>
            <a:xfrm>
              <a:off x="2365642" y="3023524"/>
              <a:ext cx="126991" cy="106485"/>
            </a:xfrm>
            <a:prstGeom prst="rect">
              <a:avLst/>
            </a:prstGeom>
            <a:solidFill>
              <a:schemeClr val="accent3"/>
            </a:solidFill>
            <a:ln w="9525" cap="flat" cmpd="sng" algn="ctr">
              <a:noFill/>
              <a:prstDash val="solid"/>
            </a:ln>
            <a:effectLst/>
          </p:spPr>
          <p:txBody>
            <a:bodyPr rtlCol="0" anchor="ctr"/>
            <a:lstStyle/>
            <a:p>
              <a:pPr algn="ctr" defTabSz="609585">
                <a:defRPr/>
              </a:pPr>
              <a:endParaRPr lang="de-DE" sz="2400" kern="0">
                <a:solidFill>
                  <a:srgbClr val="FFFFFF"/>
                </a:solidFill>
                <a:latin typeface="Candara" panose="020E0502030303020204" pitchFamily="34" charset="0"/>
              </a:endParaRPr>
            </a:p>
          </p:txBody>
        </p:sp>
        <p:grpSp>
          <p:nvGrpSpPr>
            <p:cNvPr id="787" name="Group 475">
              <a:extLst>
                <a:ext uri="{FF2B5EF4-FFF2-40B4-BE49-F238E27FC236}">
                  <a16:creationId xmlns:a16="http://schemas.microsoft.com/office/drawing/2014/main" id="{E7D09D8C-941A-B5C4-12DF-0C4AA92EDD6B}"/>
                </a:ext>
              </a:extLst>
            </p:cNvPr>
            <p:cNvGrpSpPr/>
            <p:nvPr/>
          </p:nvGrpSpPr>
          <p:grpSpPr>
            <a:xfrm>
              <a:off x="2179298" y="3022033"/>
              <a:ext cx="181285" cy="204382"/>
              <a:chOff x="8239059" y="2237204"/>
              <a:chExt cx="114009" cy="362465"/>
            </a:xfrm>
          </p:grpSpPr>
          <p:cxnSp>
            <p:nvCxnSpPr>
              <p:cNvPr id="852" name="Straight Connector 541">
                <a:extLst>
                  <a:ext uri="{FF2B5EF4-FFF2-40B4-BE49-F238E27FC236}">
                    <a16:creationId xmlns:a16="http://schemas.microsoft.com/office/drawing/2014/main" id="{E9A327B1-0739-0D9F-BD73-D7D620C341EC}"/>
                  </a:ext>
                </a:extLst>
              </p:cNvPr>
              <p:cNvCxnSpPr/>
              <p:nvPr/>
            </p:nvCxnSpPr>
            <p:spPr>
              <a:xfrm>
                <a:off x="8239059" y="2237204"/>
                <a:ext cx="114009" cy="0"/>
              </a:xfrm>
              <a:prstGeom prst="line">
                <a:avLst/>
              </a:prstGeom>
              <a:noFill/>
              <a:ln w="9525" cap="flat" cmpd="sng" algn="ctr">
                <a:solidFill>
                  <a:srgbClr val="000000"/>
                </a:solidFill>
                <a:prstDash val="solid"/>
              </a:ln>
              <a:effectLst/>
            </p:spPr>
          </p:cxnSp>
          <p:cxnSp>
            <p:nvCxnSpPr>
              <p:cNvPr id="853" name="Straight Connector 542">
                <a:extLst>
                  <a:ext uri="{FF2B5EF4-FFF2-40B4-BE49-F238E27FC236}">
                    <a16:creationId xmlns:a16="http://schemas.microsoft.com/office/drawing/2014/main" id="{A219A503-EDAB-39B3-53B0-2E66DB2C2595}"/>
                  </a:ext>
                </a:extLst>
              </p:cNvPr>
              <p:cNvCxnSpPr>
                <a:cxnSpLocks/>
              </p:cNvCxnSpPr>
              <p:nvPr/>
            </p:nvCxnSpPr>
            <p:spPr>
              <a:xfrm>
                <a:off x="8296063" y="2237204"/>
                <a:ext cx="0" cy="362465"/>
              </a:xfrm>
              <a:prstGeom prst="line">
                <a:avLst/>
              </a:prstGeom>
              <a:noFill/>
              <a:ln w="9525" cap="flat" cmpd="sng" algn="ctr">
                <a:solidFill>
                  <a:srgbClr val="000000"/>
                </a:solidFill>
                <a:prstDash val="solid"/>
              </a:ln>
              <a:effectLst/>
            </p:spPr>
          </p:cxnSp>
          <p:cxnSp>
            <p:nvCxnSpPr>
              <p:cNvPr id="854" name="Straight Connector 543">
                <a:extLst>
                  <a:ext uri="{FF2B5EF4-FFF2-40B4-BE49-F238E27FC236}">
                    <a16:creationId xmlns:a16="http://schemas.microsoft.com/office/drawing/2014/main" id="{5A92F0BE-999C-2D8B-00AE-767668825AC8}"/>
                  </a:ext>
                </a:extLst>
              </p:cNvPr>
              <p:cNvCxnSpPr/>
              <p:nvPr/>
            </p:nvCxnSpPr>
            <p:spPr>
              <a:xfrm>
                <a:off x="8239059" y="2599669"/>
                <a:ext cx="114009" cy="0"/>
              </a:xfrm>
              <a:prstGeom prst="line">
                <a:avLst/>
              </a:prstGeom>
              <a:noFill/>
              <a:ln w="9525" cap="flat" cmpd="sng" algn="ctr">
                <a:solidFill>
                  <a:srgbClr val="000000"/>
                </a:solidFill>
                <a:prstDash val="solid"/>
              </a:ln>
              <a:effectLst/>
            </p:spPr>
          </p:cxnSp>
        </p:grpSp>
        <p:sp>
          <p:nvSpPr>
            <p:cNvPr id="788" name="Rectangle 476">
              <a:extLst>
                <a:ext uri="{FF2B5EF4-FFF2-40B4-BE49-F238E27FC236}">
                  <a16:creationId xmlns:a16="http://schemas.microsoft.com/office/drawing/2014/main" id="{AF01050E-B707-FF56-DFF2-A9281673B29E}"/>
                </a:ext>
              </a:extLst>
            </p:cNvPr>
            <p:cNvSpPr/>
            <p:nvPr/>
          </p:nvSpPr>
          <p:spPr>
            <a:xfrm>
              <a:off x="2208840" y="3075124"/>
              <a:ext cx="126991" cy="106485"/>
            </a:xfrm>
            <a:prstGeom prst="rect">
              <a:avLst/>
            </a:prstGeom>
            <a:solidFill>
              <a:schemeClr val="accent3"/>
            </a:solidFill>
            <a:ln w="9525" cap="flat" cmpd="sng" algn="ctr">
              <a:noFill/>
              <a:prstDash val="solid"/>
            </a:ln>
            <a:effectLst/>
          </p:spPr>
          <p:txBody>
            <a:bodyPr rtlCol="0" anchor="ctr"/>
            <a:lstStyle/>
            <a:p>
              <a:pPr algn="ctr" defTabSz="609585">
                <a:defRPr/>
              </a:pPr>
              <a:endParaRPr lang="de-DE" sz="2400" kern="0">
                <a:solidFill>
                  <a:srgbClr val="FFFFFF"/>
                </a:solidFill>
                <a:latin typeface="Candara" panose="020E0502030303020204" pitchFamily="34" charset="0"/>
              </a:endParaRPr>
            </a:p>
          </p:txBody>
        </p:sp>
        <p:grpSp>
          <p:nvGrpSpPr>
            <p:cNvPr id="789" name="Group 477">
              <a:extLst>
                <a:ext uri="{FF2B5EF4-FFF2-40B4-BE49-F238E27FC236}">
                  <a16:creationId xmlns:a16="http://schemas.microsoft.com/office/drawing/2014/main" id="{97E26544-06CA-E216-BE89-7242BC380CAA}"/>
                </a:ext>
              </a:extLst>
            </p:cNvPr>
            <p:cNvGrpSpPr/>
            <p:nvPr/>
          </p:nvGrpSpPr>
          <p:grpSpPr>
            <a:xfrm>
              <a:off x="2019860" y="2896097"/>
              <a:ext cx="181285" cy="188011"/>
              <a:chOff x="8239059" y="2237204"/>
              <a:chExt cx="114009" cy="362465"/>
            </a:xfrm>
          </p:grpSpPr>
          <p:cxnSp>
            <p:nvCxnSpPr>
              <p:cNvPr id="849" name="Straight Connector 538">
                <a:extLst>
                  <a:ext uri="{FF2B5EF4-FFF2-40B4-BE49-F238E27FC236}">
                    <a16:creationId xmlns:a16="http://schemas.microsoft.com/office/drawing/2014/main" id="{80AFCB64-5CF2-B922-7261-A09CCA5BD531}"/>
                  </a:ext>
                </a:extLst>
              </p:cNvPr>
              <p:cNvCxnSpPr/>
              <p:nvPr/>
            </p:nvCxnSpPr>
            <p:spPr>
              <a:xfrm>
                <a:off x="8239059" y="2237204"/>
                <a:ext cx="114009" cy="0"/>
              </a:xfrm>
              <a:prstGeom prst="line">
                <a:avLst/>
              </a:prstGeom>
              <a:noFill/>
              <a:ln w="9525" cap="flat" cmpd="sng" algn="ctr">
                <a:solidFill>
                  <a:srgbClr val="000000"/>
                </a:solidFill>
                <a:prstDash val="solid"/>
              </a:ln>
              <a:effectLst/>
            </p:spPr>
          </p:cxnSp>
          <p:cxnSp>
            <p:nvCxnSpPr>
              <p:cNvPr id="850" name="Straight Connector 539">
                <a:extLst>
                  <a:ext uri="{FF2B5EF4-FFF2-40B4-BE49-F238E27FC236}">
                    <a16:creationId xmlns:a16="http://schemas.microsoft.com/office/drawing/2014/main" id="{9EC7EEA6-6FA4-319E-7382-BAF31A72AD9C}"/>
                  </a:ext>
                </a:extLst>
              </p:cNvPr>
              <p:cNvCxnSpPr>
                <a:cxnSpLocks/>
              </p:cNvCxnSpPr>
              <p:nvPr/>
            </p:nvCxnSpPr>
            <p:spPr>
              <a:xfrm>
                <a:off x="8296063" y="2237204"/>
                <a:ext cx="0" cy="362465"/>
              </a:xfrm>
              <a:prstGeom prst="line">
                <a:avLst/>
              </a:prstGeom>
              <a:noFill/>
              <a:ln w="9525" cap="flat" cmpd="sng" algn="ctr">
                <a:solidFill>
                  <a:srgbClr val="000000"/>
                </a:solidFill>
                <a:prstDash val="solid"/>
              </a:ln>
              <a:effectLst/>
            </p:spPr>
          </p:cxnSp>
          <p:cxnSp>
            <p:nvCxnSpPr>
              <p:cNvPr id="851" name="Straight Connector 540">
                <a:extLst>
                  <a:ext uri="{FF2B5EF4-FFF2-40B4-BE49-F238E27FC236}">
                    <a16:creationId xmlns:a16="http://schemas.microsoft.com/office/drawing/2014/main" id="{3283846E-D99B-DE9B-C744-A3CFB675853C}"/>
                  </a:ext>
                </a:extLst>
              </p:cNvPr>
              <p:cNvCxnSpPr/>
              <p:nvPr/>
            </p:nvCxnSpPr>
            <p:spPr>
              <a:xfrm>
                <a:off x="8239059" y="2599669"/>
                <a:ext cx="114009" cy="0"/>
              </a:xfrm>
              <a:prstGeom prst="line">
                <a:avLst/>
              </a:prstGeom>
              <a:noFill/>
              <a:ln w="9525" cap="flat" cmpd="sng" algn="ctr">
                <a:solidFill>
                  <a:srgbClr val="000000"/>
                </a:solidFill>
                <a:prstDash val="solid"/>
              </a:ln>
              <a:effectLst/>
            </p:spPr>
          </p:cxnSp>
        </p:grpSp>
        <p:sp>
          <p:nvSpPr>
            <p:cNvPr id="790" name="Rectangle 478">
              <a:extLst>
                <a:ext uri="{FF2B5EF4-FFF2-40B4-BE49-F238E27FC236}">
                  <a16:creationId xmlns:a16="http://schemas.microsoft.com/office/drawing/2014/main" id="{BA789553-BE8B-7E3F-AB6F-D474A4787DB3}"/>
                </a:ext>
              </a:extLst>
            </p:cNvPr>
            <p:cNvSpPr/>
            <p:nvPr/>
          </p:nvSpPr>
          <p:spPr>
            <a:xfrm>
              <a:off x="2051749" y="2939244"/>
              <a:ext cx="126991" cy="106485"/>
            </a:xfrm>
            <a:prstGeom prst="rect">
              <a:avLst/>
            </a:prstGeom>
            <a:solidFill>
              <a:schemeClr val="accent3"/>
            </a:solidFill>
            <a:ln w="9525" cap="flat" cmpd="sng" algn="ctr">
              <a:noFill/>
              <a:prstDash val="solid"/>
            </a:ln>
            <a:effectLst/>
          </p:spPr>
          <p:txBody>
            <a:bodyPr rtlCol="0" anchor="ctr"/>
            <a:lstStyle/>
            <a:p>
              <a:pPr algn="ctr" defTabSz="609585">
                <a:defRPr/>
              </a:pPr>
              <a:endParaRPr lang="de-DE" sz="2400" kern="0">
                <a:solidFill>
                  <a:srgbClr val="FFFFFF"/>
                </a:solidFill>
                <a:latin typeface="Candara" panose="020E0502030303020204" pitchFamily="34" charset="0"/>
              </a:endParaRPr>
            </a:p>
          </p:txBody>
        </p:sp>
        <p:grpSp>
          <p:nvGrpSpPr>
            <p:cNvPr id="791" name="Group 479">
              <a:extLst>
                <a:ext uri="{FF2B5EF4-FFF2-40B4-BE49-F238E27FC236}">
                  <a16:creationId xmlns:a16="http://schemas.microsoft.com/office/drawing/2014/main" id="{6DCA03F6-1132-4BC1-FED0-9AF461D716E4}"/>
                </a:ext>
              </a:extLst>
            </p:cNvPr>
            <p:cNvGrpSpPr/>
            <p:nvPr/>
          </p:nvGrpSpPr>
          <p:grpSpPr>
            <a:xfrm>
              <a:off x="1869760" y="2995018"/>
              <a:ext cx="181285" cy="220186"/>
              <a:chOff x="8239059" y="2237204"/>
              <a:chExt cx="114009" cy="362465"/>
            </a:xfrm>
          </p:grpSpPr>
          <p:cxnSp>
            <p:nvCxnSpPr>
              <p:cNvPr id="846" name="Straight Connector 535">
                <a:extLst>
                  <a:ext uri="{FF2B5EF4-FFF2-40B4-BE49-F238E27FC236}">
                    <a16:creationId xmlns:a16="http://schemas.microsoft.com/office/drawing/2014/main" id="{E2BFF5F0-D06B-C146-77CE-41302654D4A8}"/>
                  </a:ext>
                </a:extLst>
              </p:cNvPr>
              <p:cNvCxnSpPr/>
              <p:nvPr/>
            </p:nvCxnSpPr>
            <p:spPr>
              <a:xfrm>
                <a:off x="8239059" y="2237204"/>
                <a:ext cx="114009" cy="0"/>
              </a:xfrm>
              <a:prstGeom prst="line">
                <a:avLst/>
              </a:prstGeom>
              <a:noFill/>
              <a:ln w="9525" cap="flat" cmpd="sng" algn="ctr">
                <a:solidFill>
                  <a:srgbClr val="000000"/>
                </a:solidFill>
                <a:prstDash val="solid"/>
              </a:ln>
              <a:effectLst/>
            </p:spPr>
          </p:cxnSp>
          <p:cxnSp>
            <p:nvCxnSpPr>
              <p:cNvPr id="847" name="Straight Connector 536">
                <a:extLst>
                  <a:ext uri="{FF2B5EF4-FFF2-40B4-BE49-F238E27FC236}">
                    <a16:creationId xmlns:a16="http://schemas.microsoft.com/office/drawing/2014/main" id="{49348B80-A473-2E05-07B8-037CB7C77ACF}"/>
                  </a:ext>
                </a:extLst>
              </p:cNvPr>
              <p:cNvCxnSpPr>
                <a:cxnSpLocks/>
              </p:cNvCxnSpPr>
              <p:nvPr/>
            </p:nvCxnSpPr>
            <p:spPr>
              <a:xfrm>
                <a:off x="8296063" y="2237204"/>
                <a:ext cx="0" cy="362465"/>
              </a:xfrm>
              <a:prstGeom prst="line">
                <a:avLst/>
              </a:prstGeom>
              <a:noFill/>
              <a:ln w="9525" cap="flat" cmpd="sng" algn="ctr">
                <a:solidFill>
                  <a:srgbClr val="000000"/>
                </a:solidFill>
                <a:prstDash val="solid"/>
              </a:ln>
              <a:effectLst/>
            </p:spPr>
          </p:cxnSp>
          <p:cxnSp>
            <p:nvCxnSpPr>
              <p:cNvPr id="848" name="Straight Connector 537">
                <a:extLst>
                  <a:ext uri="{FF2B5EF4-FFF2-40B4-BE49-F238E27FC236}">
                    <a16:creationId xmlns:a16="http://schemas.microsoft.com/office/drawing/2014/main" id="{0C9EDA83-8B4C-5E41-B0C7-8E4AFAD6DD3B}"/>
                  </a:ext>
                </a:extLst>
              </p:cNvPr>
              <p:cNvCxnSpPr/>
              <p:nvPr/>
            </p:nvCxnSpPr>
            <p:spPr>
              <a:xfrm>
                <a:off x="8239059" y="2599669"/>
                <a:ext cx="114009" cy="0"/>
              </a:xfrm>
              <a:prstGeom prst="line">
                <a:avLst/>
              </a:prstGeom>
              <a:noFill/>
              <a:ln w="9525" cap="flat" cmpd="sng" algn="ctr">
                <a:solidFill>
                  <a:srgbClr val="000000"/>
                </a:solidFill>
                <a:prstDash val="solid"/>
              </a:ln>
              <a:effectLst/>
            </p:spPr>
          </p:cxnSp>
        </p:grpSp>
        <p:sp>
          <p:nvSpPr>
            <p:cNvPr id="792" name="Rectangle 480">
              <a:extLst>
                <a:ext uri="{FF2B5EF4-FFF2-40B4-BE49-F238E27FC236}">
                  <a16:creationId xmlns:a16="http://schemas.microsoft.com/office/drawing/2014/main" id="{128BCCEC-6CF5-3064-FE55-D50C4E38670A}"/>
                </a:ext>
              </a:extLst>
            </p:cNvPr>
            <p:cNvSpPr/>
            <p:nvPr/>
          </p:nvSpPr>
          <p:spPr>
            <a:xfrm>
              <a:off x="1884516" y="3048981"/>
              <a:ext cx="126991" cy="106485"/>
            </a:xfrm>
            <a:prstGeom prst="rect">
              <a:avLst/>
            </a:prstGeom>
            <a:solidFill>
              <a:schemeClr val="accent3"/>
            </a:solidFill>
            <a:ln w="9525" cap="flat" cmpd="sng" algn="ctr">
              <a:noFill/>
              <a:prstDash val="solid"/>
            </a:ln>
            <a:effectLst/>
          </p:spPr>
          <p:txBody>
            <a:bodyPr rtlCol="0" anchor="ctr"/>
            <a:lstStyle/>
            <a:p>
              <a:pPr algn="ctr" defTabSz="609585">
                <a:defRPr/>
              </a:pPr>
              <a:endParaRPr lang="de-DE" sz="2400" kern="0">
                <a:solidFill>
                  <a:srgbClr val="FFFFFF"/>
                </a:solidFill>
                <a:latin typeface="Candara" panose="020E0502030303020204" pitchFamily="34" charset="0"/>
              </a:endParaRPr>
            </a:p>
          </p:txBody>
        </p:sp>
        <p:grpSp>
          <p:nvGrpSpPr>
            <p:cNvPr id="793" name="Group 481">
              <a:extLst>
                <a:ext uri="{FF2B5EF4-FFF2-40B4-BE49-F238E27FC236}">
                  <a16:creationId xmlns:a16="http://schemas.microsoft.com/office/drawing/2014/main" id="{9027BB71-A65A-1D74-7850-196B276C1502}"/>
                </a:ext>
              </a:extLst>
            </p:cNvPr>
            <p:cNvGrpSpPr/>
            <p:nvPr/>
          </p:nvGrpSpPr>
          <p:grpSpPr>
            <a:xfrm>
              <a:off x="1706433" y="2954158"/>
              <a:ext cx="181285" cy="220186"/>
              <a:chOff x="8239059" y="2237204"/>
              <a:chExt cx="114009" cy="362465"/>
            </a:xfrm>
          </p:grpSpPr>
          <p:cxnSp>
            <p:nvCxnSpPr>
              <p:cNvPr id="843" name="Straight Connector 532">
                <a:extLst>
                  <a:ext uri="{FF2B5EF4-FFF2-40B4-BE49-F238E27FC236}">
                    <a16:creationId xmlns:a16="http://schemas.microsoft.com/office/drawing/2014/main" id="{C681A014-99C3-C069-55AB-52E46B88E26F}"/>
                  </a:ext>
                </a:extLst>
              </p:cNvPr>
              <p:cNvCxnSpPr/>
              <p:nvPr/>
            </p:nvCxnSpPr>
            <p:spPr>
              <a:xfrm>
                <a:off x="8239059" y="2237204"/>
                <a:ext cx="114009" cy="0"/>
              </a:xfrm>
              <a:prstGeom prst="line">
                <a:avLst/>
              </a:prstGeom>
              <a:noFill/>
              <a:ln w="9525" cap="flat" cmpd="sng" algn="ctr">
                <a:solidFill>
                  <a:srgbClr val="000000"/>
                </a:solidFill>
                <a:prstDash val="solid"/>
              </a:ln>
              <a:effectLst/>
            </p:spPr>
          </p:cxnSp>
          <p:cxnSp>
            <p:nvCxnSpPr>
              <p:cNvPr id="844" name="Straight Connector 533">
                <a:extLst>
                  <a:ext uri="{FF2B5EF4-FFF2-40B4-BE49-F238E27FC236}">
                    <a16:creationId xmlns:a16="http://schemas.microsoft.com/office/drawing/2014/main" id="{47A0A598-C1D1-D662-E613-6375212E20D2}"/>
                  </a:ext>
                </a:extLst>
              </p:cNvPr>
              <p:cNvCxnSpPr>
                <a:cxnSpLocks/>
              </p:cNvCxnSpPr>
              <p:nvPr/>
            </p:nvCxnSpPr>
            <p:spPr>
              <a:xfrm>
                <a:off x="8296063" y="2237204"/>
                <a:ext cx="0" cy="362465"/>
              </a:xfrm>
              <a:prstGeom prst="line">
                <a:avLst/>
              </a:prstGeom>
              <a:noFill/>
              <a:ln w="9525" cap="flat" cmpd="sng" algn="ctr">
                <a:solidFill>
                  <a:srgbClr val="000000"/>
                </a:solidFill>
                <a:prstDash val="solid"/>
              </a:ln>
              <a:effectLst/>
            </p:spPr>
          </p:cxnSp>
          <p:cxnSp>
            <p:nvCxnSpPr>
              <p:cNvPr id="845" name="Straight Connector 534">
                <a:extLst>
                  <a:ext uri="{FF2B5EF4-FFF2-40B4-BE49-F238E27FC236}">
                    <a16:creationId xmlns:a16="http://schemas.microsoft.com/office/drawing/2014/main" id="{C5B91627-B1B9-BA9C-72B4-FF97503F6CE1}"/>
                  </a:ext>
                </a:extLst>
              </p:cNvPr>
              <p:cNvCxnSpPr/>
              <p:nvPr/>
            </p:nvCxnSpPr>
            <p:spPr>
              <a:xfrm>
                <a:off x="8239059" y="2599669"/>
                <a:ext cx="114009" cy="0"/>
              </a:xfrm>
              <a:prstGeom prst="line">
                <a:avLst/>
              </a:prstGeom>
              <a:noFill/>
              <a:ln w="9525" cap="flat" cmpd="sng" algn="ctr">
                <a:solidFill>
                  <a:srgbClr val="000000"/>
                </a:solidFill>
                <a:prstDash val="solid"/>
              </a:ln>
              <a:effectLst/>
            </p:spPr>
          </p:cxnSp>
        </p:grpSp>
        <p:sp>
          <p:nvSpPr>
            <p:cNvPr id="794" name="Rectangle 482">
              <a:extLst>
                <a:ext uri="{FF2B5EF4-FFF2-40B4-BE49-F238E27FC236}">
                  <a16:creationId xmlns:a16="http://schemas.microsoft.com/office/drawing/2014/main" id="{8B7DEE3F-9C07-F239-D6DD-243A4350BC0C}"/>
                </a:ext>
              </a:extLst>
            </p:cNvPr>
            <p:cNvSpPr/>
            <p:nvPr/>
          </p:nvSpPr>
          <p:spPr>
            <a:xfrm>
              <a:off x="1734252" y="3005292"/>
              <a:ext cx="126991" cy="106485"/>
            </a:xfrm>
            <a:prstGeom prst="rect">
              <a:avLst/>
            </a:prstGeom>
            <a:solidFill>
              <a:schemeClr val="accent3"/>
            </a:solidFill>
            <a:ln w="9525" cap="flat" cmpd="sng" algn="ctr">
              <a:noFill/>
              <a:prstDash val="solid"/>
            </a:ln>
            <a:effectLst/>
          </p:spPr>
          <p:txBody>
            <a:bodyPr rtlCol="0" anchor="ctr"/>
            <a:lstStyle/>
            <a:p>
              <a:pPr algn="ctr" defTabSz="609585">
                <a:defRPr/>
              </a:pPr>
              <a:endParaRPr lang="de-DE" sz="2400" kern="0">
                <a:solidFill>
                  <a:srgbClr val="FFFFFF"/>
                </a:solidFill>
                <a:latin typeface="Candara" panose="020E0502030303020204" pitchFamily="34" charset="0"/>
              </a:endParaRPr>
            </a:p>
          </p:txBody>
        </p:sp>
        <p:grpSp>
          <p:nvGrpSpPr>
            <p:cNvPr id="795" name="Group 483">
              <a:extLst>
                <a:ext uri="{FF2B5EF4-FFF2-40B4-BE49-F238E27FC236}">
                  <a16:creationId xmlns:a16="http://schemas.microsoft.com/office/drawing/2014/main" id="{A50D7F13-D5C1-03B4-091C-59FFD31235D1}"/>
                </a:ext>
              </a:extLst>
            </p:cNvPr>
            <p:cNvGrpSpPr/>
            <p:nvPr/>
          </p:nvGrpSpPr>
          <p:grpSpPr>
            <a:xfrm>
              <a:off x="1525714" y="2834708"/>
              <a:ext cx="181285" cy="226154"/>
              <a:chOff x="8239059" y="2237204"/>
              <a:chExt cx="114009" cy="362465"/>
            </a:xfrm>
          </p:grpSpPr>
          <p:cxnSp>
            <p:nvCxnSpPr>
              <p:cNvPr id="840" name="Straight Connector 529">
                <a:extLst>
                  <a:ext uri="{FF2B5EF4-FFF2-40B4-BE49-F238E27FC236}">
                    <a16:creationId xmlns:a16="http://schemas.microsoft.com/office/drawing/2014/main" id="{6284C390-F939-E5D7-A197-5896EAEB9BAF}"/>
                  </a:ext>
                </a:extLst>
              </p:cNvPr>
              <p:cNvCxnSpPr/>
              <p:nvPr/>
            </p:nvCxnSpPr>
            <p:spPr>
              <a:xfrm>
                <a:off x="8239059" y="2237204"/>
                <a:ext cx="114009" cy="0"/>
              </a:xfrm>
              <a:prstGeom prst="line">
                <a:avLst/>
              </a:prstGeom>
              <a:noFill/>
              <a:ln w="9525" cap="flat" cmpd="sng" algn="ctr">
                <a:solidFill>
                  <a:srgbClr val="000000"/>
                </a:solidFill>
                <a:prstDash val="solid"/>
              </a:ln>
              <a:effectLst/>
            </p:spPr>
          </p:cxnSp>
          <p:cxnSp>
            <p:nvCxnSpPr>
              <p:cNvPr id="841" name="Straight Connector 530">
                <a:extLst>
                  <a:ext uri="{FF2B5EF4-FFF2-40B4-BE49-F238E27FC236}">
                    <a16:creationId xmlns:a16="http://schemas.microsoft.com/office/drawing/2014/main" id="{E641329A-D95F-53A5-E190-6C2B9EC29825}"/>
                  </a:ext>
                </a:extLst>
              </p:cNvPr>
              <p:cNvCxnSpPr>
                <a:cxnSpLocks/>
              </p:cNvCxnSpPr>
              <p:nvPr/>
            </p:nvCxnSpPr>
            <p:spPr>
              <a:xfrm>
                <a:off x="8296063" y="2237204"/>
                <a:ext cx="0" cy="362465"/>
              </a:xfrm>
              <a:prstGeom prst="line">
                <a:avLst/>
              </a:prstGeom>
              <a:noFill/>
              <a:ln w="9525" cap="flat" cmpd="sng" algn="ctr">
                <a:solidFill>
                  <a:srgbClr val="000000"/>
                </a:solidFill>
                <a:prstDash val="solid"/>
              </a:ln>
              <a:effectLst/>
            </p:spPr>
          </p:cxnSp>
          <p:cxnSp>
            <p:nvCxnSpPr>
              <p:cNvPr id="842" name="Straight Connector 531">
                <a:extLst>
                  <a:ext uri="{FF2B5EF4-FFF2-40B4-BE49-F238E27FC236}">
                    <a16:creationId xmlns:a16="http://schemas.microsoft.com/office/drawing/2014/main" id="{4C64D531-4290-B376-69D9-EDE377DCA77C}"/>
                  </a:ext>
                </a:extLst>
              </p:cNvPr>
              <p:cNvCxnSpPr/>
              <p:nvPr/>
            </p:nvCxnSpPr>
            <p:spPr>
              <a:xfrm>
                <a:off x="8239059" y="2599669"/>
                <a:ext cx="114009" cy="0"/>
              </a:xfrm>
              <a:prstGeom prst="line">
                <a:avLst/>
              </a:prstGeom>
              <a:noFill/>
              <a:ln w="9525" cap="flat" cmpd="sng" algn="ctr">
                <a:solidFill>
                  <a:srgbClr val="000000"/>
                </a:solidFill>
                <a:prstDash val="solid"/>
              </a:ln>
              <a:effectLst/>
            </p:spPr>
          </p:cxnSp>
        </p:grpSp>
        <p:sp>
          <p:nvSpPr>
            <p:cNvPr id="796" name="Rectangle 484">
              <a:extLst>
                <a:ext uri="{FF2B5EF4-FFF2-40B4-BE49-F238E27FC236}">
                  <a16:creationId xmlns:a16="http://schemas.microsoft.com/office/drawing/2014/main" id="{44834520-9AA6-1E9E-AB7A-843B80CD795D}"/>
                </a:ext>
              </a:extLst>
            </p:cNvPr>
            <p:cNvSpPr/>
            <p:nvPr/>
          </p:nvSpPr>
          <p:spPr>
            <a:xfrm>
              <a:off x="1552715" y="2890267"/>
              <a:ext cx="126991" cy="106485"/>
            </a:xfrm>
            <a:prstGeom prst="rect">
              <a:avLst/>
            </a:prstGeom>
            <a:solidFill>
              <a:schemeClr val="accent3"/>
            </a:solidFill>
            <a:ln w="9525" cap="flat" cmpd="sng" algn="ctr">
              <a:noFill/>
              <a:prstDash val="solid"/>
            </a:ln>
            <a:effectLst/>
          </p:spPr>
          <p:txBody>
            <a:bodyPr rtlCol="0" anchor="ctr"/>
            <a:lstStyle/>
            <a:p>
              <a:pPr algn="ctr" defTabSz="609585">
                <a:defRPr/>
              </a:pPr>
              <a:endParaRPr lang="de-DE" sz="2400" kern="0">
                <a:solidFill>
                  <a:srgbClr val="FFFFFF"/>
                </a:solidFill>
                <a:latin typeface="Candara" panose="020E0502030303020204" pitchFamily="34" charset="0"/>
              </a:endParaRPr>
            </a:p>
          </p:txBody>
        </p:sp>
        <p:grpSp>
          <p:nvGrpSpPr>
            <p:cNvPr id="797" name="Group 485">
              <a:extLst>
                <a:ext uri="{FF2B5EF4-FFF2-40B4-BE49-F238E27FC236}">
                  <a16:creationId xmlns:a16="http://schemas.microsoft.com/office/drawing/2014/main" id="{D1825B1B-34C5-837C-9820-E10255FF451A}"/>
                </a:ext>
              </a:extLst>
            </p:cNvPr>
            <p:cNvGrpSpPr/>
            <p:nvPr/>
          </p:nvGrpSpPr>
          <p:grpSpPr>
            <a:xfrm>
              <a:off x="1350182" y="1979099"/>
              <a:ext cx="181285" cy="146090"/>
              <a:chOff x="8239059" y="2237204"/>
              <a:chExt cx="114009" cy="362465"/>
            </a:xfrm>
          </p:grpSpPr>
          <p:cxnSp>
            <p:nvCxnSpPr>
              <p:cNvPr id="837" name="Straight Connector 526">
                <a:extLst>
                  <a:ext uri="{FF2B5EF4-FFF2-40B4-BE49-F238E27FC236}">
                    <a16:creationId xmlns:a16="http://schemas.microsoft.com/office/drawing/2014/main" id="{681C17A6-8BBB-9948-0093-067D5DD8C546}"/>
                  </a:ext>
                </a:extLst>
              </p:cNvPr>
              <p:cNvCxnSpPr/>
              <p:nvPr/>
            </p:nvCxnSpPr>
            <p:spPr>
              <a:xfrm>
                <a:off x="8239059" y="2237204"/>
                <a:ext cx="114009" cy="0"/>
              </a:xfrm>
              <a:prstGeom prst="line">
                <a:avLst/>
              </a:prstGeom>
              <a:noFill/>
              <a:ln w="9525" cap="flat" cmpd="sng" algn="ctr">
                <a:solidFill>
                  <a:srgbClr val="000000"/>
                </a:solidFill>
                <a:prstDash val="solid"/>
              </a:ln>
              <a:effectLst/>
            </p:spPr>
          </p:cxnSp>
          <p:cxnSp>
            <p:nvCxnSpPr>
              <p:cNvPr id="838" name="Straight Connector 527">
                <a:extLst>
                  <a:ext uri="{FF2B5EF4-FFF2-40B4-BE49-F238E27FC236}">
                    <a16:creationId xmlns:a16="http://schemas.microsoft.com/office/drawing/2014/main" id="{FD6D4F06-BC1A-31AB-8C2E-22CD6EA7474C}"/>
                  </a:ext>
                </a:extLst>
              </p:cNvPr>
              <p:cNvCxnSpPr>
                <a:cxnSpLocks/>
              </p:cNvCxnSpPr>
              <p:nvPr/>
            </p:nvCxnSpPr>
            <p:spPr>
              <a:xfrm>
                <a:off x="8296063" y="2237204"/>
                <a:ext cx="0" cy="362465"/>
              </a:xfrm>
              <a:prstGeom prst="line">
                <a:avLst/>
              </a:prstGeom>
              <a:noFill/>
              <a:ln w="9525" cap="flat" cmpd="sng" algn="ctr">
                <a:solidFill>
                  <a:srgbClr val="000000"/>
                </a:solidFill>
                <a:prstDash val="solid"/>
              </a:ln>
              <a:effectLst/>
            </p:spPr>
          </p:cxnSp>
          <p:cxnSp>
            <p:nvCxnSpPr>
              <p:cNvPr id="839" name="Straight Connector 528">
                <a:extLst>
                  <a:ext uri="{FF2B5EF4-FFF2-40B4-BE49-F238E27FC236}">
                    <a16:creationId xmlns:a16="http://schemas.microsoft.com/office/drawing/2014/main" id="{9A65919F-9FCF-4BE1-69CA-C59BC34A9CB0}"/>
                  </a:ext>
                </a:extLst>
              </p:cNvPr>
              <p:cNvCxnSpPr/>
              <p:nvPr/>
            </p:nvCxnSpPr>
            <p:spPr>
              <a:xfrm>
                <a:off x="8239059" y="2599669"/>
                <a:ext cx="114009" cy="0"/>
              </a:xfrm>
              <a:prstGeom prst="line">
                <a:avLst/>
              </a:prstGeom>
              <a:noFill/>
              <a:ln w="9525" cap="flat" cmpd="sng" algn="ctr">
                <a:solidFill>
                  <a:srgbClr val="000000"/>
                </a:solidFill>
                <a:prstDash val="solid"/>
              </a:ln>
              <a:effectLst/>
            </p:spPr>
          </p:cxnSp>
        </p:grpSp>
        <p:sp>
          <p:nvSpPr>
            <p:cNvPr id="798" name="TextBox 486">
              <a:extLst>
                <a:ext uri="{FF2B5EF4-FFF2-40B4-BE49-F238E27FC236}">
                  <a16:creationId xmlns:a16="http://schemas.microsoft.com/office/drawing/2014/main" id="{44A6B6E3-D2D3-7AAA-06E8-97B3866BDCAA}"/>
                </a:ext>
              </a:extLst>
            </p:cNvPr>
            <p:cNvSpPr txBox="1"/>
            <p:nvPr/>
          </p:nvSpPr>
          <p:spPr>
            <a:xfrm>
              <a:off x="9025087" y="4641088"/>
              <a:ext cx="407483" cy="276999"/>
            </a:xfrm>
            <a:prstGeom prst="rect">
              <a:avLst/>
            </a:prstGeom>
            <a:noFill/>
          </p:spPr>
          <p:txBody>
            <a:bodyPr wrap="none" rtlCol="0">
              <a:spAutoFit/>
            </a:bodyPr>
            <a:lstStyle/>
            <a:p>
              <a:pPr algn="ctr" defTabSz="609585">
                <a:defRPr/>
              </a:pPr>
              <a:r>
                <a:rPr lang="de-DE" sz="1200" kern="0">
                  <a:solidFill>
                    <a:srgbClr val="000000"/>
                  </a:solidFill>
                  <a:latin typeface="Candara" panose="020E0502030303020204" pitchFamily="34" charset="0"/>
                </a:rPr>
                <a:t>337</a:t>
              </a:r>
            </a:p>
          </p:txBody>
        </p:sp>
        <p:cxnSp>
          <p:nvCxnSpPr>
            <p:cNvPr id="799" name="Straight Connector 487">
              <a:extLst>
                <a:ext uri="{FF2B5EF4-FFF2-40B4-BE49-F238E27FC236}">
                  <a16:creationId xmlns:a16="http://schemas.microsoft.com/office/drawing/2014/main" id="{A33427FD-BF63-5151-3F75-DD8A1C6D3F48}"/>
                </a:ext>
              </a:extLst>
            </p:cNvPr>
            <p:cNvCxnSpPr>
              <a:cxnSpLocks/>
            </p:cNvCxnSpPr>
            <p:nvPr/>
          </p:nvCxnSpPr>
          <p:spPr>
            <a:xfrm rot="16200000" flipH="1">
              <a:off x="9174144" y="4612411"/>
              <a:ext cx="120415" cy="0"/>
            </a:xfrm>
            <a:prstGeom prst="line">
              <a:avLst/>
            </a:prstGeom>
            <a:noFill/>
            <a:ln w="9525" cap="flat" cmpd="sng" algn="ctr">
              <a:solidFill>
                <a:srgbClr val="000000"/>
              </a:solidFill>
              <a:prstDash val="solid"/>
            </a:ln>
            <a:effectLst/>
          </p:spPr>
        </p:cxnSp>
        <p:sp>
          <p:nvSpPr>
            <p:cNvPr id="800" name="TextBox 488">
              <a:extLst>
                <a:ext uri="{FF2B5EF4-FFF2-40B4-BE49-F238E27FC236}">
                  <a16:creationId xmlns:a16="http://schemas.microsoft.com/office/drawing/2014/main" id="{0E26C49A-3F08-C900-3A2A-97BEAAFE2EDD}"/>
                </a:ext>
              </a:extLst>
            </p:cNvPr>
            <p:cNvSpPr txBox="1"/>
            <p:nvPr/>
          </p:nvSpPr>
          <p:spPr>
            <a:xfrm>
              <a:off x="9397903" y="4625046"/>
              <a:ext cx="566181" cy="523220"/>
            </a:xfrm>
            <a:prstGeom prst="rect">
              <a:avLst/>
            </a:prstGeom>
            <a:noFill/>
          </p:spPr>
          <p:txBody>
            <a:bodyPr wrap="none" rtlCol="0">
              <a:spAutoFit/>
            </a:bodyPr>
            <a:lstStyle/>
            <a:p>
              <a:pPr algn="ctr" defTabSz="609585">
                <a:defRPr/>
              </a:pPr>
              <a:r>
                <a:rPr lang="de-DE" sz="1400" b="1" kern="0">
                  <a:solidFill>
                    <a:schemeClr val="accent1"/>
                  </a:solidFill>
                  <a:latin typeface="Candara" panose="020E0502030303020204" pitchFamily="34" charset="0"/>
                </a:rPr>
                <a:t>Off</a:t>
              </a:r>
              <a:br>
                <a:rPr lang="de-DE" sz="1400" b="1" kern="0">
                  <a:solidFill>
                    <a:schemeClr val="accent1"/>
                  </a:solidFill>
                  <a:latin typeface="Candara" panose="020E0502030303020204" pitchFamily="34" charset="0"/>
                </a:rPr>
              </a:br>
              <a:r>
                <a:rPr lang="de-DE" sz="1400" b="1" kern="0">
                  <a:solidFill>
                    <a:schemeClr val="accent1"/>
                  </a:solidFill>
                  <a:latin typeface="Candara" panose="020E0502030303020204" pitchFamily="34" charset="0"/>
                </a:rPr>
                <a:t>Drug</a:t>
              </a:r>
            </a:p>
          </p:txBody>
        </p:sp>
        <p:cxnSp>
          <p:nvCxnSpPr>
            <p:cNvPr id="801" name="Straight Connector 489">
              <a:extLst>
                <a:ext uri="{FF2B5EF4-FFF2-40B4-BE49-F238E27FC236}">
                  <a16:creationId xmlns:a16="http://schemas.microsoft.com/office/drawing/2014/main" id="{61326ED1-48EA-E1DD-7519-39695B2D7102}"/>
                </a:ext>
              </a:extLst>
            </p:cNvPr>
            <p:cNvCxnSpPr>
              <a:cxnSpLocks/>
            </p:cNvCxnSpPr>
            <p:nvPr/>
          </p:nvCxnSpPr>
          <p:spPr>
            <a:xfrm rot="16200000" flipH="1">
              <a:off x="9626307" y="4612411"/>
              <a:ext cx="120415" cy="0"/>
            </a:xfrm>
            <a:prstGeom prst="line">
              <a:avLst/>
            </a:prstGeom>
            <a:noFill/>
            <a:ln w="9525" cap="flat" cmpd="sng" algn="ctr">
              <a:solidFill>
                <a:srgbClr val="000000"/>
              </a:solidFill>
              <a:prstDash val="solid"/>
            </a:ln>
            <a:effectLst/>
          </p:spPr>
        </p:cxnSp>
        <p:cxnSp>
          <p:nvCxnSpPr>
            <p:cNvPr id="802" name="Straight Connector 490">
              <a:extLst>
                <a:ext uri="{FF2B5EF4-FFF2-40B4-BE49-F238E27FC236}">
                  <a16:creationId xmlns:a16="http://schemas.microsoft.com/office/drawing/2014/main" id="{7D089CF5-32B9-54C1-8B98-363EAC1CD950}"/>
                </a:ext>
              </a:extLst>
            </p:cNvPr>
            <p:cNvCxnSpPr>
              <a:cxnSpLocks/>
            </p:cNvCxnSpPr>
            <p:nvPr/>
          </p:nvCxnSpPr>
          <p:spPr>
            <a:xfrm rot="16200000" flipH="1">
              <a:off x="1561054" y="4611690"/>
              <a:ext cx="120415" cy="0"/>
            </a:xfrm>
            <a:prstGeom prst="line">
              <a:avLst/>
            </a:prstGeom>
            <a:noFill/>
            <a:ln w="19050" cap="flat" cmpd="sng" algn="ctr">
              <a:solidFill>
                <a:srgbClr val="000000"/>
              </a:solidFill>
              <a:prstDash val="solid"/>
            </a:ln>
            <a:effectLst/>
          </p:spPr>
        </p:cxnSp>
        <p:cxnSp>
          <p:nvCxnSpPr>
            <p:cNvPr id="803" name="Straight Connector 491">
              <a:extLst>
                <a:ext uri="{FF2B5EF4-FFF2-40B4-BE49-F238E27FC236}">
                  <a16:creationId xmlns:a16="http://schemas.microsoft.com/office/drawing/2014/main" id="{B3D3C712-F099-0AF1-F5A4-A2331506D3A0}"/>
                </a:ext>
              </a:extLst>
            </p:cNvPr>
            <p:cNvCxnSpPr>
              <a:cxnSpLocks/>
            </p:cNvCxnSpPr>
            <p:nvPr/>
          </p:nvCxnSpPr>
          <p:spPr>
            <a:xfrm rot="16200000" flipH="1">
              <a:off x="1895213" y="4618412"/>
              <a:ext cx="120415" cy="0"/>
            </a:xfrm>
            <a:prstGeom prst="line">
              <a:avLst/>
            </a:prstGeom>
            <a:noFill/>
            <a:ln w="19050" cap="flat" cmpd="sng" algn="ctr">
              <a:solidFill>
                <a:srgbClr val="000000"/>
              </a:solidFill>
              <a:prstDash val="solid"/>
            </a:ln>
            <a:effectLst/>
          </p:spPr>
        </p:cxnSp>
        <p:cxnSp>
          <p:nvCxnSpPr>
            <p:cNvPr id="804" name="Straight Connector 492">
              <a:extLst>
                <a:ext uri="{FF2B5EF4-FFF2-40B4-BE49-F238E27FC236}">
                  <a16:creationId xmlns:a16="http://schemas.microsoft.com/office/drawing/2014/main" id="{75AE4888-B6C3-7279-8DFD-C3D050B704B2}"/>
                </a:ext>
              </a:extLst>
            </p:cNvPr>
            <p:cNvCxnSpPr>
              <a:cxnSpLocks/>
            </p:cNvCxnSpPr>
            <p:nvPr/>
          </p:nvCxnSpPr>
          <p:spPr>
            <a:xfrm rot="16200000" flipH="1">
              <a:off x="2052704" y="4622415"/>
              <a:ext cx="120415" cy="0"/>
            </a:xfrm>
            <a:prstGeom prst="line">
              <a:avLst/>
            </a:prstGeom>
            <a:noFill/>
            <a:ln w="19050" cap="flat" cmpd="sng" algn="ctr">
              <a:solidFill>
                <a:srgbClr val="000000"/>
              </a:solidFill>
              <a:prstDash val="solid"/>
            </a:ln>
            <a:effectLst/>
          </p:spPr>
        </p:cxnSp>
        <p:cxnSp>
          <p:nvCxnSpPr>
            <p:cNvPr id="805" name="Straight Connector 493">
              <a:extLst>
                <a:ext uri="{FF2B5EF4-FFF2-40B4-BE49-F238E27FC236}">
                  <a16:creationId xmlns:a16="http://schemas.microsoft.com/office/drawing/2014/main" id="{AB006E95-64BC-2617-3112-1A754D177C1A}"/>
                </a:ext>
              </a:extLst>
            </p:cNvPr>
            <p:cNvCxnSpPr>
              <a:cxnSpLocks/>
            </p:cNvCxnSpPr>
            <p:nvPr/>
          </p:nvCxnSpPr>
          <p:spPr>
            <a:xfrm rot="16200000" flipH="1">
              <a:off x="2372150" y="4618413"/>
              <a:ext cx="120415" cy="0"/>
            </a:xfrm>
            <a:prstGeom prst="line">
              <a:avLst/>
            </a:prstGeom>
            <a:noFill/>
            <a:ln w="19050" cap="flat" cmpd="sng" algn="ctr">
              <a:solidFill>
                <a:srgbClr val="000000"/>
              </a:solidFill>
              <a:prstDash val="solid"/>
            </a:ln>
            <a:effectLst/>
          </p:spPr>
        </p:cxnSp>
        <p:cxnSp>
          <p:nvCxnSpPr>
            <p:cNvPr id="806" name="Straight Connector 494">
              <a:extLst>
                <a:ext uri="{FF2B5EF4-FFF2-40B4-BE49-F238E27FC236}">
                  <a16:creationId xmlns:a16="http://schemas.microsoft.com/office/drawing/2014/main" id="{15D9B7BB-833F-C4E1-1D26-20CC1E67443C}"/>
                </a:ext>
              </a:extLst>
            </p:cNvPr>
            <p:cNvCxnSpPr>
              <a:cxnSpLocks/>
            </p:cNvCxnSpPr>
            <p:nvPr/>
          </p:nvCxnSpPr>
          <p:spPr>
            <a:xfrm rot="16200000" flipH="1">
              <a:off x="2529317" y="4618413"/>
              <a:ext cx="120415" cy="0"/>
            </a:xfrm>
            <a:prstGeom prst="line">
              <a:avLst/>
            </a:prstGeom>
            <a:noFill/>
            <a:ln w="19050" cap="flat" cmpd="sng" algn="ctr">
              <a:solidFill>
                <a:srgbClr val="000000"/>
              </a:solidFill>
              <a:prstDash val="solid"/>
            </a:ln>
            <a:effectLst/>
          </p:spPr>
        </p:cxnSp>
        <p:cxnSp>
          <p:nvCxnSpPr>
            <p:cNvPr id="807" name="Straight Connector 495">
              <a:extLst>
                <a:ext uri="{FF2B5EF4-FFF2-40B4-BE49-F238E27FC236}">
                  <a16:creationId xmlns:a16="http://schemas.microsoft.com/office/drawing/2014/main" id="{8C7C4C55-AF01-3AF9-28D0-B0389247DA80}"/>
                </a:ext>
              </a:extLst>
            </p:cNvPr>
            <p:cNvCxnSpPr>
              <a:cxnSpLocks/>
            </p:cNvCxnSpPr>
            <p:nvPr/>
          </p:nvCxnSpPr>
          <p:spPr>
            <a:xfrm rot="16200000" flipH="1">
              <a:off x="2854054" y="4615782"/>
              <a:ext cx="120415" cy="0"/>
            </a:xfrm>
            <a:prstGeom prst="line">
              <a:avLst/>
            </a:prstGeom>
            <a:noFill/>
            <a:ln w="19050" cap="flat" cmpd="sng" algn="ctr">
              <a:solidFill>
                <a:srgbClr val="000000"/>
              </a:solidFill>
              <a:prstDash val="solid"/>
            </a:ln>
            <a:effectLst/>
          </p:spPr>
        </p:cxnSp>
        <p:sp>
          <p:nvSpPr>
            <p:cNvPr id="808" name="TextBox 496">
              <a:extLst>
                <a:ext uri="{FF2B5EF4-FFF2-40B4-BE49-F238E27FC236}">
                  <a16:creationId xmlns:a16="http://schemas.microsoft.com/office/drawing/2014/main" id="{500CE843-F983-1DB0-565A-A2B5B9AF58B8}"/>
                </a:ext>
              </a:extLst>
            </p:cNvPr>
            <p:cNvSpPr txBox="1"/>
            <p:nvPr/>
          </p:nvSpPr>
          <p:spPr>
            <a:xfrm>
              <a:off x="1796680" y="4624325"/>
              <a:ext cx="314509" cy="276999"/>
            </a:xfrm>
            <a:prstGeom prst="rect">
              <a:avLst/>
            </a:prstGeom>
            <a:noFill/>
          </p:spPr>
          <p:txBody>
            <a:bodyPr wrap="none" rtlCol="0">
              <a:spAutoFit/>
            </a:bodyPr>
            <a:lstStyle/>
            <a:p>
              <a:pPr algn="ctr" defTabSz="609585">
                <a:defRPr/>
              </a:pPr>
              <a:r>
                <a:rPr lang="de-DE" sz="1200" kern="0">
                  <a:solidFill>
                    <a:srgbClr val="000000"/>
                  </a:solidFill>
                  <a:latin typeface="Candara" panose="020E0502030303020204" pitchFamily="34" charset="0"/>
                </a:rPr>
                <a:t>15</a:t>
              </a:r>
            </a:p>
          </p:txBody>
        </p:sp>
        <p:sp>
          <p:nvSpPr>
            <p:cNvPr id="809" name="TextBox 497">
              <a:extLst>
                <a:ext uri="{FF2B5EF4-FFF2-40B4-BE49-F238E27FC236}">
                  <a16:creationId xmlns:a16="http://schemas.microsoft.com/office/drawing/2014/main" id="{ADE395F4-0CE6-6C52-9012-EF84349959E5}"/>
                </a:ext>
              </a:extLst>
            </p:cNvPr>
            <p:cNvSpPr txBox="1"/>
            <p:nvPr/>
          </p:nvSpPr>
          <p:spPr>
            <a:xfrm>
              <a:off x="7759104" y="4627154"/>
              <a:ext cx="394659" cy="276999"/>
            </a:xfrm>
            <a:prstGeom prst="rect">
              <a:avLst/>
            </a:prstGeom>
            <a:noFill/>
          </p:spPr>
          <p:txBody>
            <a:bodyPr wrap="none" rtlCol="0">
              <a:spAutoFit/>
            </a:bodyPr>
            <a:lstStyle/>
            <a:p>
              <a:pPr algn="ctr" defTabSz="609585">
                <a:defRPr/>
              </a:pPr>
              <a:r>
                <a:rPr lang="de-DE" sz="1200" kern="0">
                  <a:solidFill>
                    <a:srgbClr val="000000"/>
                  </a:solidFill>
                  <a:latin typeface="Candara" panose="020E0502030303020204" pitchFamily="34" charset="0"/>
                </a:rPr>
                <a:t>281</a:t>
              </a:r>
            </a:p>
          </p:txBody>
        </p:sp>
        <p:cxnSp>
          <p:nvCxnSpPr>
            <p:cNvPr id="810" name="Straight Connector 498">
              <a:extLst>
                <a:ext uri="{FF2B5EF4-FFF2-40B4-BE49-F238E27FC236}">
                  <a16:creationId xmlns:a16="http://schemas.microsoft.com/office/drawing/2014/main" id="{8AE10BBF-A633-27E2-8558-AE0C0FFECD5C}"/>
                </a:ext>
              </a:extLst>
            </p:cNvPr>
            <p:cNvCxnSpPr>
              <a:cxnSpLocks/>
            </p:cNvCxnSpPr>
            <p:nvPr/>
          </p:nvCxnSpPr>
          <p:spPr>
            <a:xfrm rot="16200000" flipH="1">
              <a:off x="7901748" y="4614519"/>
              <a:ext cx="120415" cy="0"/>
            </a:xfrm>
            <a:prstGeom prst="line">
              <a:avLst/>
            </a:prstGeom>
            <a:noFill/>
            <a:ln w="19050" cap="flat" cmpd="sng" algn="ctr">
              <a:solidFill>
                <a:srgbClr val="000000"/>
              </a:solidFill>
              <a:prstDash val="solid"/>
            </a:ln>
            <a:effectLst/>
          </p:spPr>
        </p:cxnSp>
        <p:sp>
          <p:nvSpPr>
            <p:cNvPr id="811" name="TextBox 499">
              <a:extLst>
                <a:ext uri="{FF2B5EF4-FFF2-40B4-BE49-F238E27FC236}">
                  <a16:creationId xmlns:a16="http://schemas.microsoft.com/office/drawing/2014/main" id="{CFA6E503-8B49-EBC3-01D8-7DB7608CD074}"/>
                </a:ext>
              </a:extLst>
            </p:cNvPr>
            <p:cNvSpPr txBox="1"/>
            <p:nvPr/>
          </p:nvSpPr>
          <p:spPr>
            <a:xfrm>
              <a:off x="8364118" y="4633292"/>
              <a:ext cx="439544" cy="276999"/>
            </a:xfrm>
            <a:prstGeom prst="rect">
              <a:avLst/>
            </a:prstGeom>
            <a:noFill/>
          </p:spPr>
          <p:txBody>
            <a:bodyPr wrap="none" rtlCol="0">
              <a:spAutoFit/>
            </a:bodyPr>
            <a:lstStyle/>
            <a:p>
              <a:pPr algn="ctr" defTabSz="609585">
                <a:defRPr/>
              </a:pPr>
              <a:r>
                <a:rPr lang="de-DE" sz="1200" kern="0">
                  <a:solidFill>
                    <a:srgbClr val="000000"/>
                  </a:solidFill>
                  <a:latin typeface="Candara" panose="020E0502030303020204" pitchFamily="34" charset="0"/>
                </a:rPr>
                <a:t>309</a:t>
              </a:r>
            </a:p>
          </p:txBody>
        </p:sp>
        <p:cxnSp>
          <p:nvCxnSpPr>
            <p:cNvPr id="812" name="Straight Connector 500">
              <a:extLst>
                <a:ext uri="{FF2B5EF4-FFF2-40B4-BE49-F238E27FC236}">
                  <a16:creationId xmlns:a16="http://schemas.microsoft.com/office/drawing/2014/main" id="{9B177AB6-E81A-52C8-D7AB-D1B0CD60100A}"/>
                </a:ext>
              </a:extLst>
            </p:cNvPr>
            <p:cNvCxnSpPr>
              <a:cxnSpLocks/>
            </p:cNvCxnSpPr>
            <p:nvPr/>
          </p:nvCxnSpPr>
          <p:spPr>
            <a:xfrm rot="16200000" flipH="1">
              <a:off x="8529204" y="4620657"/>
              <a:ext cx="120415" cy="0"/>
            </a:xfrm>
            <a:prstGeom prst="line">
              <a:avLst/>
            </a:prstGeom>
            <a:noFill/>
            <a:ln w="19050" cap="flat" cmpd="sng" algn="ctr">
              <a:solidFill>
                <a:srgbClr val="000000"/>
              </a:solidFill>
              <a:prstDash val="solid"/>
            </a:ln>
            <a:effectLst/>
          </p:spPr>
        </p:cxnSp>
        <p:sp>
          <p:nvSpPr>
            <p:cNvPr id="829" name="Rectangle 517">
              <a:extLst>
                <a:ext uri="{FF2B5EF4-FFF2-40B4-BE49-F238E27FC236}">
                  <a16:creationId xmlns:a16="http://schemas.microsoft.com/office/drawing/2014/main" id="{E742EA1C-D45F-303D-81DE-9DCE414B4132}"/>
                </a:ext>
              </a:extLst>
            </p:cNvPr>
            <p:cNvSpPr/>
            <p:nvPr/>
          </p:nvSpPr>
          <p:spPr>
            <a:xfrm>
              <a:off x="9616852" y="2612601"/>
              <a:ext cx="126991" cy="106485"/>
            </a:xfrm>
            <a:prstGeom prst="rect">
              <a:avLst/>
            </a:prstGeom>
            <a:solidFill>
              <a:schemeClr val="accent1"/>
            </a:solidFill>
            <a:ln w="9525" cap="flat" cmpd="sng" algn="ctr">
              <a:solidFill>
                <a:schemeClr val="accent1"/>
              </a:solidFill>
              <a:prstDash val="solid"/>
            </a:ln>
            <a:effectLst/>
          </p:spPr>
          <p:txBody>
            <a:bodyPr rtlCol="0" anchor="ctr"/>
            <a:lstStyle/>
            <a:p>
              <a:pPr algn="ctr" defTabSz="609585">
                <a:defRPr/>
              </a:pPr>
              <a:endParaRPr lang="de-DE" sz="2400" kern="0">
                <a:solidFill>
                  <a:srgbClr val="FFFFFF"/>
                </a:solidFill>
                <a:latin typeface="Candara" panose="020E0502030303020204" pitchFamily="34" charset="0"/>
              </a:endParaRPr>
            </a:p>
          </p:txBody>
        </p:sp>
        <p:sp>
          <p:nvSpPr>
            <p:cNvPr id="830" name="Rectangle 518">
              <a:extLst>
                <a:ext uri="{FF2B5EF4-FFF2-40B4-BE49-F238E27FC236}">
                  <a16:creationId xmlns:a16="http://schemas.microsoft.com/office/drawing/2014/main" id="{13DE8A09-DD17-50F9-04A8-BE6B6FBD2291}"/>
                </a:ext>
              </a:extLst>
            </p:cNvPr>
            <p:cNvSpPr/>
            <p:nvPr/>
          </p:nvSpPr>
          <p:spPr>
            <a:xfrm>
              <a:off x="1375822" y="2006811"/>
              <a:ext cx="126991" cy="106485"/>
            </a:xfrm>
            <a:prstGeom prst="rect">
              <a:avLst/>
            </a:prstGeom>
            <a:solidFill>
              <a:schemeClr val="accent3">
                <a:lumMod val="50000"/>
              </a:schemeClr>
            </a:solidFill>
            <a:ln w="9525" cap="flat" cmpd="sng" algn="ctr">
              <a:noFill/>
              <a:prstDash val="solid"/>
            </a:ln>
            <a:effectLst/>
          </p:spPr>
          <p:txBody>
            <a:bodyPr rtlCol="0" anchor="ctr"/>
            <a:lstStyle/>
            <a:p>
              <a:pPr algn="ctr" defTabSz="609585">
                <a:defRPr/>
              </a:pPr>
              <a:endParaRPr lang="de-DE" sz="2400" kern="0">
                <a:solidFill>
                  <a:srgbClr val="FFFFFF"/>
                </a:solidFill>
                <a:latin typeface="Candara" panose="020E0502030303020204" pitchFamily="34" charset="0"/>
              </a:endParaRPr>
            </a:p>
          </p:txBody>
        </p:sp>
        <p:sp>
          <p:nvSpPr>
            <p:cNvPr id="831" name="Freeform: Shape 519">
              <a:extLst>
                <a:ext uri="{FF2B5EF4-FFF2-40B4-BE49-F238E27FC236}">
                  <a16:creationId xmlns:a16="http://schemas.microsoft.com/office/drawing/2014/main" id="{7249FA4F-72A2-95B2-8A86-F274D21212F4}"/>
                </a:ext>
              </a:extLst>
            </p:cNvPr>
            <p:cNvSpPr/>
            <p:nvPr/>
          </p:nvSpPr>
          <p:spPr>
            <a:xfrm>
              <a:off x="1553029" y="1545113"/>
              <a:ext cx="7673712" cy="100884"/>
            </a:xfrm>
            <a:custGeom>
              <a:avLst/>
              <a:gdLst>
                <a:gd name="connsiteX0" fmla="*/ 0 w 174660"/>
                <a:gd name="connsiteY0" fmla="*/ 119180 h 119180"/>
                <a:gd name="connsiteX1" fmla="*/ 2054 w 174660"/>
                <a:gd name="connsiteY1" fmla="*/ 0 h 119180"/>
                <a:gd name="connsiteX2" fmla="*/ 174660 w 174660"/>
                <a:gd name="connsiteY2" fmla="*/ 2055 h 119180"/>
                <a:gd name="connsiteX3" fmla="*/ 170551 w 174660"/>
                <a:gd name="connsiteY3" fmla="*/ 119180 h 119180"/>
                <a:gd name="connsiteX0" fmla="*/ 0 w 174660"/>
                <a:gd name="connsiteY0" fmla="*/ 119180 h 121234"/>
                <a:gd name="connsiteX1" fmla="*/ 2054 w 174660"/>
                <a:gd name="connsiteY1" fmla="*/ 0 h 121234"/>
                <a:gd name="connsiteX2" fmla="*/ 174660 w 174660"/>
                <a:gd name="connsiteY2" fmla="*/ 2055 h 121234"/>
                <a:gd name="connsiteX3" fmla="*/ 173942 w 174660"/>
                <a:gd name="connsiteY3" fmla="*/ 121234 h 121234"/>
                <a:gd name="connsiteX0" fmla="*/ 1449 w 172719"/>
                <a:gd name="connsiteY0" fmla="*/ 119180 h 121234"/>
                <a:gd name="connsiteX1" fmla="*/ 113 w 172719"/>
                <a:gd name="connsiteY1" fmla="*/ 0 h 121234"/>
                <a:gd name="connsiteX2" fmla="*/ 172719 w 172719"/>
                <a:gd name="connsiteY2" fmla="*/ 2055 h 121234"/>
                <a:gd name="connsiteX3" fmla="*/ 172001 w 172719"/>
                <a:gd name="connsiteY3" fmla="*/ 121234 h 121234"/>
                <a:gd name="connsiteX0" fmla="*/ 0 w 172966"/>
                <a:gd name="connsiteY0" fmla="*/ 117125 h 121234"/>
                <a:gd name="connsiteX1" fmla="*/ 360 w 172966"/>
                <a:gd name="connsiteY1" fmla="*/ 0 h 121234"/>
                <a:gd name="connsiteX2" fmla="*/ 172966 w 172966"/>
                <a:gd name="connsiteY2" fmla="*/ 2055 h 121234"/>
                <a:gd name="connsiteX3" fmla="*/ 172248 w 172966"/>
                <a:gd name="connsiteY3" fmla="*/ 121234 h 121234"/>
                <a:gd name="connsiteX0" fmla="*/ 0 w 172966"/>
                <a:gd name="connsiteY0" fmla="*/ 117125 h 125344"/>
                <a:gd name="connsiteX1" fmla="*/ 360 w 172966"/>
                <a:gd name="connsiteY1" fmla="*/ 0 h 125344"/>
                <a:gd name="connsiteX2" fmla="*/ 172966 w 172966"/>
                <a:gd name="connsiteY2" fmla="*/ 2055 h 125344"/>
                <a:gd name="connsiteX3" fmla="*/ 172818 w 172966"/>
                <a:gd name="connsiteY3" fmla="*/ 125344 h 125344"/>
                <a:gd name="connsiteX0" fmla="*/ 0 w 172966"/>
                <a:gd name="connsiteY0" fmla="*/ 117125 h 125344"/>
                <a:gd name="connsiteX1" fmla="*/ 360 w 172966"/>
                <a:gd name="connsiteY1" fmla="*/ 0 h 125344"/>
                <a:gd name="connsiteX2" fmla="*/ 172966 w 172966"/>
                <a:gd name="connsiteY2" fmla="*/ 2055 h 125344"/>
                <a:gd name="connsiteX3" fmla="*/ 172818 w 172966"/>
                <a:gd name="connsiteY3" fmla="*/ 125344 h 125344"/>
                <a:gd name="connsiteX0" fmla="*/ 0 w 172992"/>
                <a:gd name="connsiteY0" fmla="*/ 117125 h 123290"/>
                <a:gd name="connsiteX1" fmla="*/ 360 w 172992"/>
                <a:gd name="connsiteY1" fmla="*/ 0 h 123290"/>
                <a:gd name="connsiteX2" fmla="*/ 172966 w 172992"/>
                <a:gd name="connsiteY2" fmla="*/ 2055 h 123290"/>
                <a:gd name="connsiteX3" fmla="*/ 172981 w 172992"/>
                <a:gd name="connsiteY3" fmla="*/ 123290 h 123290"/>
                <a:gd name="connsiteX0" fmla="*/ 0 w 172983"/>
                <a:gd name="connsiteY0" fmla="*/ 117125 h 123290"/>
                <a:gd name="connsiteX1" fmla="*/ 360 w 172983"/>
                <a:gd name="connsiteY1" fmla="*/ 0 h 123290"/>
                <a:gd name="connsiteX2" fmla="*/ 172966 w 172983"/>
                <a:gd name="connsiteY2" fmla="*/ 2055 h 123290"/>
                <a:gd name="connsiteX3" fmla="*/ 172981 w 172983"/>
                <a:gd name="connsiteY3" fmla="*/ 123290 h 123290"/>
                <a:gd name="connsiteX0" fmla="*/ 0 w 172983"/>
                <a:gd name="connsiteY0" fmla="*/ 117125 h 123290"/>
                <a:gd name="connsiteX1" fmla="*/ 360 w 172983"/>
                <a:gd name="connsiteY1" fmla="*/ 0 h 123290"/>
                <a:gd name="connsiteX2" fmla="*/ 172966 w 172983"/>
                <a:gd name="connsiteY2" fmla="*/ 2055 h 123290"/>
                <a:gd name="connsiteX3" fmla="*/ 172981 w 172983"/>
                <a:gd name="connsiteY3" fmla="*/ 123290 h 123290"/>
                <a:gd name="connsiteX0" fmla="*/ 0 w 173004"/>
                <a:gd name="connsiteY0" fmla="*/ 117125 h 123290"/>
                <a:gd name="connsiteX1" fmla="*/ 360 w 173004"/>
                <a:gd name="connsiteY1" fmla="*/ 0 h 123290"/>
                <a:gd name="connsiteX2" fmla="*/ 172966 w 173004"/>
                <a:gd name="connsiteY2" fmla="*/ 2055 h 123290"/>
                <a:gd name="connsiteX3" fmla="*/ 172981 w 173004"/>
                <a:gd name="connsiteY3" fmla="*/ 123290 h 123290"/>
                <a:gd name="connsiteX0" fmla="*/ 0 w 172989"/>
                <a:gd name="connsiteY0" fmla="*/ 117125 h 123290"/>
                <a:gd name="connsiteX1" fmla="*/ 360 w 172989"/>
                <a:gd name="connsiteY1" fmla="*/ 0 h 123290"/>
                <a:gd name="connsiteX2" fmla="*/ 172966 w 172989"/>
                <a:gd name="connsiteY2" fmla="*/ 2055 h 123290"/>
                <a:gd name="connsiteX3" fmla="*/ 172981 w 172989"/>
                <a:gd name="connsiteY3" fmla="*/ 123290 h 123290"/>
                <a:gd name="connsiteX0" fmla="*/ 0 w 172876"/>
                <a:gd name="connsiteY0" fmla="*/ 113315 h 123290"/>
                <a:gd name="connsiteX1" fmla="*/ 247 w 172876"/>
                <a:gd name="connsiteY1" fmla="*/ 0 h 123290"/>
                <a:gd name="connsiteX2" fmla="*/ 172853 w 172876"/>
                <a:gd name="connsiteY2" fmla="*/ 2055 h 123290"/>
                <a:gd name="connsiteX3" fmla="*/ 172868 w 172876"/>
                <a:gd name="connsiteY3" fmla="*/ 123290 h 123290"/>
                <a:gd name="connsiteX0" fmla="*/ 61 w 172937"/>
                <a:gd name="connsiteY0" fmla="*/ 113315 h 123290"/>
                <a:gd name="connsiteX1" fmla="*/ 308 w 172937"/>
                <a:gd name="connsiteY1" fmla="*/ 0 h 123290"/>
                <a:gd name="connsiteX2" fmla="*/ 172914 w 172937"/>
                <a:gd name="connsiteY2" fmla="*/ 2055 h 123290"/>
                <a:gd name="connsiteX3" fmla="*/ 172929 w 172937"/>
                <a:gd name="connsiteY3" fmla="*/ 123290 h 123290"/>
                <a:gd name="connsiteX0" fmla="*/ 0 w 172876"/>
                <a:gd name="connsiteY0" fmla="*/ 113315 h 123290"/>
                <a:gd name="connsiteX1" fmla="*/ 247 w 172876"/>
                <a:gd name="connsiteY1" fmla="*/ 0 h 123290"/>
                <a:gd name="connsiteX2" fmla="*/ 172853 w 172876"/>
                <a:gd name="connsiteY2" fmla="*/ 2055 h 123290"/>
                <a:gd name="connsiteX3" fmla="*/ 172868 w 172876"/>
                <a:gd name="connsiteY3" fmla="*/ 123290 h 123290"/>
                <a:gd name="connsiteX0" fmla="*/ 17 w 172667"/>
                <a:gd name="connsiteY0" fmla="*/ 107600 h 123290"/>
                <a:gd name="connsiteX1" fmla="*/ 38 w 172667"/>
                <a:gd name="connsiteY1" fmla="*/ 0 h 123290"/>
                <a:gd name="connsiteX2" fmla="*/ 172644 w 172667"/>
                <a:gd name="connsiteY2" fmla="*/ 2055 h 123290"/>
                <a:gd name="connsiteX3" fmla="*/ 172659 w 172667"/>
                <a:gd name="connsiteY3" fmla="*/ 123290 h 123290"/>
                <a:gd name="connsiteX0" fmla="*/ 37 w 172687"/>
                <a:gd name="connsiteY0" fmla="*/ 107600 h 123290"/>
                <a:gd name="connsiteX1" fmla="*/ 58 w 172687"/>
                <a:gd name="connsiteY1" fmla="*/ 0 h 123290"/>
                <a:gd name="connsiteX2" fmla="*/ 172664 w 172687"/>
                <a:gd name="connsiteY2" fmla="*/ 2055 h 123290"/>
                <a:gd name="connsiteX3" fmla="*/ 172679 w 172687"/>
                <a:gd name="connsiteY3" fmla="*/ 123290 h 123290"/>
                <a:gd name="connsiteX0" fmla="*/ 37 w 172687"/>
                <a:gd name="connsiteY0" fmla="*/ 119030 h 123290"/>
                <a:gd name="connsiteX1" fmla="*/ 58 w 172687"/>
                <a:gd name="connsiteY1" fmla="*/ 0 h 123290"/>
                <a:gd name="connsiteX2" fmla="*/ 172664 w 172687"/>
                <a:gd name="connsiteY2" fmla="*/ 2055 h 123290"/>
                <a:gd name="connsiteX3" fmla="*/ 172679 w 172687"/>
                <a:gd name="connsiteY3" fmla="*/ 123290 h 123290"/>
                <a:gd name="connsiteX0" fmla="*/ 37 w 172687"/>
                <a:gd name="connsiteY0" fmla="*/ 119030 h 123290"/>
                <a:gd name="connsiteX1" fmla="*/ 58 w 172687"/>
                <a:gd name="connsiteY1" fmla="*/ 0 h 123290"/>
                <a:gd name="connsiteX2" fmla="*/ 172664 w 172687"/>
                <a:gd name="connsiteY2" fmla="*/ 2055 h 123290"/>
                <a:gd name="connsiteX3" fmla="*/ 172679 w 172687"/>
                <a:gd name="connsiteY3" fmla="*/ 123290 h 123290"/>
                <a:gd name="connsiteX0" fmla="*/ 0 w 172650"/>
                <a:gd name="connsiteY0" fmla="*/ 119030 h 123290"/>
                <a:gd name="connsiteX1" fmla="*/ 21 w 172650"/>
                <a:gd name="connsiteY1" fmla="*/ 0 h 123290"/>
                <a:gd name="connsiteX2" fmla="*/ 172627 w 172650"/>
                <a:gd name="connsiteY2" fmla="*/ 2055 h 123290"/>
                <a:gd name="connsiteX3" fmla="*/ 172642 w 172650"/>
                <a:gd name="connsiteY3" fmla="*/ 123290 h 123290"/>
                <a:gd name="connsiteX0" fmla="*/ 0 w 172650"/>
                <a:gd name="connsiteY0" fmla="*/ 119030 h 123290"/>
                <a:gd name="connsiteX1" fmla="*/ 21 w 172650"/>
                <a:gd name="connsiteY1" fmla="*/ 0 h 123290"/>
                <a:gd name="connsiteX2" fmla="*/ 172627 w 172650"/>
                <a:gd name="connsiteY2" fmla="*/ 2055 h 123290"/>
                <a:gd name="connsiteX3" fmla="*/ 172642 w 172650"/>
                <a:gd name="connsiteY3" fmla="*/ 123290 h 123290"/>
              </a:gdLst>
              <a:ahLst/>
              <a:cxnLst>
                <a:cxn ang="0">
                  <a:pos x="connsiteX0" y="connsiteY0"/>
                </a:cxn>
                <a:cxn ang="0">
                  <a:pos x="connsiteX1" y="connsiteY1"/>
                </a:cxn>
                <a:cxn ang="0">
                  <a:pos x="connsiteX2" y="connsiteY2"/>
                </a:cxn>
                <a:cxn ang="0">
                  <a:pos x="connsiteX3" y="connsiteY3"/>
                </a:cxn>
              </a:cxnLst>
              <a:rect l="l" t="t" r="r" b="b"/>
              <a:pathLst>
                <a:path w="172650" h="123290">
                  <a:moveTo>
                    <a:pt x="0" y="119030"/>
                  </a:moveTo>
                  <a:cubicBezTo>
                    <a:pt x="81" y="77398"/>
                    <a:pt x="15" y="53062"/>
                    <a:pt x="21" y="0"/>
                  </a:cubicBezTo>
                  <a:lnTo>
                    <a:pt x="172627" y="2055"/>
                  </a:lnTo>
                  <a:cubicBezTo>
                    <a:pt x="172592" y="47945"/>
                    <a:pt x="172677" y="91783"/>
                    <a:pt x="172642" y="12329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ndara" panose="020E0502030303020204" pitchFamily="34" charset="0"/>
              </a:endParaRPr>
            </a:p>
          </p:txBody>
        </p:sp>
        <p:sp>
          <p:nvSpPr>
            <p:cNvPr id="832" name="TextBox 520">
              <a:extLst>
                <a:ext uri="{FF2B5EF4-FFF2-40B4-BE49-F238E27FC236}">
                  <a16:creationId xmlns:a16="http://schemas.microsoft.com/office/drawing/2014/main" id="{95DAAAAD-8FB7-64C7-E62D-82D353716186}"/>
                </a:ext>
              </a:extLst>
            </p:cNvPr>
            <p:cNvSpPr txBox="1"/>
            <p:nvPr/>
          </p:nvSpPr>
          <p:spPr>
            <a:xfrm>
              <a:off x="3345519" y="1188788"/>
              <a:ext cx="3727977" cy="338554"/>
            </a:xfrm>
            <a:prstGeom prst="rect">
              <a:avLst/>
            </a:prstGeom>
            <a:noFill/>
          </p:spPr>
          <p:txBody>
            <a:bodyPr wrap="square" rtlCol="0">
              <a:spAutoFit/>
            </a:bodyPr>
            <a:lstStyle/>
            <a:p>
              <a:pPr algn="ctr" defTabSz="609585">
                <a:defRPr/>
              </a:pPr>
              <a:r>
                <a:rPr lang="de-DE" sz="1600" b="1" kern="0">
                  <a:solidFill>
                    <a:srgbClr val="000000"/>
                  </a:solidFill>
                  <a:latin typeface="Candara" panose="020E0502030303020204" pitchFamily="34" charset="0"/>
                </a:rPr>
                <a:t>Erhaltungsphase</a:t>
              </a:r>
            </a:p>
          </p:txBody>
        </p:sp>
        <p:sp>
          <p:nvSpPr>
            <p:cNvPr id="833" name="Freeform: Shape 522">
              <a:extLst>
                <a:ext uri="{FF2B5EF4-FFF2-40B4-BE49-F238E27FC236}">
                  <a16:creationId xmlns:a16="http://schemas.microsoft.com/office/drawing/2014/main" id="{CCB457AF-D30B-5F5B-3462-CD222948ED3C}"/>
                </a:ext>
              </a:extLst>
            </p:cNvPr>
            <p:cNvSpPr/>
            <p:nvPr/>
          </p:nvSpPr>
          <p:spPr>
            <a:xfrm>
              <a:off x="1409106" y="1545113"/>
              <a:ext cx="121517" cy="98999"/>
            </a:xfrm>
            <a:custGeom>
              <a:avLst/>
              <a:gdLst>
                <a:gd name="connsiteX0" fmla="*/ 0 w 174660"/>
                <a:gd name="connsiteY0" fmla="*/ 119180 h 119180"/>
                <a:gd name="connsiteX1" fmla="*/ 2054 w 174660"/>
                <a:gd name="connsiteY1" fmla="*/ 0 h 119180"/>
                <a:gd name="connsiteX2" fmla="*/ 174660 w 174660"/>
                <a:gd name="connsiteY2" fmla="*/ 2055 h 119180"/>
                <a:gd name="connsiteX3" fmla="*/ 170551 w 174660"/>
                <a:gd name="connsiteY3" fmla="*/ 119180 h 119180"/>
                <a:gd name="connsiteX0" fmla="*/ 0 w 174660"/>
                <a:gd name="connsiteY0" fmla="*/ 119180 h 121234"/>
                <a:gd name="connsiteX1" fmla="*/ 2054 w 174660"/>
                <a:gd name="connsiteY1" fmla="*/ 0 h 121234"/>
                <a:gd name="connsiteX2" fmla="*/ 174660 w 174660"/>
                <a:gd name="connsiteY2" fmla="*/ 2055 h 121234"/>
                <a:gd name="connsiteX3" fmla="*/ 173942 w 174660"/>
                <a:gd name="connsiteY3" fmla="*/ 121234 h 121234"/>
                <a:gd name="connsiteX0" fmla="*/ 1449 w 172719"/>
                <a:gd name="connsiteY0" fmla="*/ 119180 h 121234"/>
                <a:gd name="connsiteX1" fmla="*/ 113 w 172719"/>
                <a:gd name="connsiteY1" fmla="*/ 0 h 121234"/>
                <a:gd name="connsiteX2" fmla="*/ 172719 w 172719"/>
                <a:gd name="connsiteY2" fmla="*/ 2055 h 121234"/>
                <a:gd name="connsiteX3" fmla="*/ 172001 w 172719"/>
                <a:gd name="connsiteY3" fmla="*/ 121234 h 121234"/>
                <a:gd name="connsiteX0" fmla="*/ 0 w 172966"/>
                <a:gd name="connsiteY0" fmla="*/ 117125 h 121234"/>
                <a:gd name="connsiteX1" fmla="*/ 360 w 172966"/>
                <a:gd name="connsiteY1" fmla="*/ 0 h 121234"/>
                <a:gd name="connsiteX2" fmla="*/ 172966 w 172966"/>
                <a:gd name="connsiteY2" fmla="*/ 2055 h 121234"/>
                <a:gd name="connsiteX3" fmla="*/ 172248 w 172966"/>
                <a:gd name="connsiteY3" fmla="*/ 121234 h 121234"/>
              </a:gdLst>
              <a:ahLst/>
              <a:cxnLst>
                <a:cxn ang="0">
                  <a:pos x="connsiteX0" y="connsiteY0"/>
                </a:cxn>
                <a:cxn ang="0">
                  <a:pos x="connsiteX1" y="connsiteY1"/>
                </a:cxn>
                <a:cxn ang="0">
                  <a:pos x="connsiteX2" y="connsiteY2"/>
                </a:cxn>
                <a:cxn ang="0">
                  <a:pos x="connsiteX3" y="connsiteY3"/>
                </a:cxn>
              </a:cxnLst>
              <a:rect l="l" t="t" r="r" b="b"/>
              <a:pathLst>
                <a:path w="172966" h="121234">
                  <a:moveTo>
                    <a:pt x="0" y="117125"/>
                  </a:moveTo>
                  <a:cubicBezTo>
                    <a:pt x="685" y="77398"/>
                    <a:pt x="-325" y="39727"/>
                    <a:pt x="360" y="0"/>
                  </a:cubicBezTo>
                  <a:lnTo>
                    <a:pt x="172966" y="2055"/>
                  </a:lnTo>
                  <a:cubicBezTo>
                    <a:pt x="172727" y="41781"/>
                    <a:pt x="172487" y="81508"/>
                    <a:pt x="172248" y="121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ndara" panose="020E0502030303020204" pitchFamily="34" charset="0"/>
              </a:endParaRPr>
            </a:p>
          </p:txBody>
        </p:sp>
        <p:sp>
          <p:nvSpPr>
            <p:cNvPr id="957" name="TextBox 956">
              <a:extLst>
                <a:ext uri="{FF2B5EF4-FFF2-40B4-BE49-F238E27FC236}">
                  <a16:creationId xmlns:a16="http://schemas.microsoft.com/office/drawing/2014/main" id="{025C995A-7489-D902-C9FB-B2C6BBD63A2C}"/>
                </a:ext>
              </a:extLst>
            </p:cNvPr>
            <p:cNvSpPr txBox="1"/>
            <p:nvPr/>
          </p:nvSpPr>
          <p:spPr>
            <a:xfrm>
              <a:off x="1332157" y="5172293"/>
              <a:ext cx="5457077" cy="979114"/>
            </a:xfrm>
            <a:prstGeom prst="rect">
              <a:avLst/>
            </a:prstGeom>
            <a:noFill/>
            <a:ln w="9525">
              <a:solidFill>
                <a:schemeClr val="accent1"/>
              </a:solidFill>
            </a:ln>
          </p:spPr>
          <p:txBody>
            <a:bodyPr wrap="square">
              <a:spAutoFit/>
            </a:bodyPr>
            <a:lstStyle/>
            <a:p>
              <a:pPr algn="ctr"/>
              <a:r>
                <a:rPr lang="de-DE" sz="1100" dirty="0">
                  <a:latin typeface="Candara" panose="020E0502030303020204" pitchFamily="34" charset="0"/>
                </a:rPr>
                <a:t>Mittlere Dosis zum Erhalt des i-STAT-K</a:t>
              </a:r>
              <a:r>
                <a:rPr lang="de-DE" sz="1100" baseline="30000" dirty="0">
                  <a:latin typeface="Candara" panose="020E0502030303020204" pitchFamily="34" charset="0"/>
                </a:rPr>
                <a:t>+</a:t>
              </a:r>
              <a:r>
                <a:rPr lang="de-DE" sz="1100" dirty="0">
                  <a:latin typeface="Candara" panose="020E0502030303020204" pitchFamily="34" charset="0"/>
                </a:rPr>
                <a:t> von 3,5-5,0 mmol/L in der Erweiterungs-MP:</a:t>
              </a:r>
            </a:p>
            <a:p>
              <a:pPr algn="ctr"/>
              <a:r>
                <a:rPr lang="de-DE" sz="1100" dirty="0">
                  <a:latin typeface="Candara" panose="020E0502030303020204" pitchFamily="34" charset="0"/>
                </a:rPr>
                <a:t>10 g 1x tgl. bei 73.2%</a:t>
              </a:r>
            </a:p>
            <a:p>
              <a:pPr marL="117475" algn="ctr"/>
              <a:r>
                <a:rPr lang="de-DE" sz="1100" dirty="0">
                  <a:latin typeface="Candara" panose="020E0502030303020204" pitchFamily="34" charset="0"/>
                </a:rPr>
                <a:t>&gt;10 g 1x tgl. bei 13.0%</a:t>
              </a:r>
            </a:p>
            <a:p>
              <a:pPr marL="117475" algn="ctr"/>
              <a:r>
                <a:rPr lang="de-DE" sz="1100" dirty="0">
                  <a:latin typeface="Candara" panose="020E0502030303020204" pitchFamily="34" charset="0"/>
                </a:rPr>
                <a:t>&lt;10 g 1x tgl. bei 13.8%</a:t>
              </a:r>
              <a:endParaRPr lang="de-DE" sz="1100" dirty="0"/>
            </a:p>
          </p:txBody>
        </p:sp>
        <p:grpSp>
          <p:nvGrpSpPr>
            <p:cNvPr id="962" name="Group 961">
              <a:extLst>
                <a:ext uri="{FF2B5EF4-FFF2-40B4-BE49-F238E27FC236}">
                  <a16:creationId xmlns:a16="http://schemas.microsoft.com/office/drawing/2014/main" id="{6672B96B-1162-0E21-B551-563F73EF4CC9}"/>
                </a:ext>
              </a:extLst>
            </p:cNvPr>
            <p:cNvGrpSpPr/>
            <p:nvPr/>
          </p:nvGrpSpPr>
          <p:grpSpPr>
            <a:xfrm>
              <a:off x="9857941" y="1754896"/>
              <a:ext cx="2122289" cy="2355186"/>
              <a:chOff x="10057163" y="1366212"/>
              <a:chExt cx="2122289" cy="2355186"/>
            </a:xfrm>
          </p:grpSpPr>
          <p:sp>
            <p:nvSpPr>
              <p:cNvPr id="955" name="Rechteck: abgerundete Ecken 33">
                <a:extLst>
                  <a:ext uri="{FF2B5EF4-FFF2-40B4-BE49-F238E27FC236}">
                    <a16:creationId xmlns:a16="http://schemas.microsoft.com/office/drawing/2014/main" id="{0E6AB485-048C-537E-A768-A13A1A19FD45}"/>
                  </a:ext>
                </a:extLst>
              </p:cNvPr>
              <p:cNvSpPr/>
              <p:nvPr/>
            </p:nvSpPr>
            <p:spPr>
              <a:xfrm>
                <a:off x="10057163" y="1366212"/>
                <a:ext cx="2122289" cy="2355186"/>
              </a:xfrm>
              <a:prstGeom prst="roundRect">
                <a:avLst>
                  <a:gd name="adj" fmla="val 0"/>
                </a:avLst>
              </a:prstGeom>
              <a:solidFill>
                <a:srgbClr val="ECF0E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7188" algn="ctr" defTabSz="609585">
                  <a:spcBef>
                    <a:spcPts val="400"/>
                  </a:spcBef>
                  <a:defRPr/>
                </a:pPr>
                <a:r>
                  <a:rPr lang="de-DE" sz="1400" b="1" kern="0">
                    <a:solidFill>
                      <a:schemeClr val="accent1"/>
                    </a:solidFill>
                    <a:latin typeface="Candara" panose="020E0502030303020204" pitchFamily="34" charset="0"/>
                  </a:rPr>
                  <a:t>Erhöhter Serum-K</a:t>
                </a:r>
                <a:r>
                  <a:rPr lang="de-DE" sz="1400" b="1" kern="0" baseline="30000">
                    <a:solidFill>
                      <a:schemeClr val="accent1"/>
                    </a:solidFill>
                    <a:latin typeface="Candara" panose="020E0502030303020204" pitchFamily="34" charset="0"/>
                  </a:rPr>
                  <a:t>+</a:t>
                </a:r>
                <a:r>
                  <a:rPr lang="de-DE" sz="1400" b="1" kern="0">
                    <a:solidFill>
                      <a:schemeClr val="accent1"/>
                    </a:solidFill>
                    <a:latin typeface="Candara" panose="020E0502030303020204" pitchFamily="34" charset="0"/>
                  </a:rPr>
                  <a:t>-Spiegel nach</a:t>
                </a:r>
                <a:br>
                  <a:rPr lang="de-DE" sz="1400" b="1" kern="0">
                    <a:solidFill>
                      <a:schemeClr val="accent1"/>
                    </a:solidFill>
                    <a:latin typeface="Candara" panose="020E0502030303020204" pitchFamily="34" charset="0"/>
                  </a:rPr>
                </a:br>
                <a:r>
                  <a:rPr lang="de-DE" sz="1400" b="1" kern="0">
                    <a:solidFill>
                      <a:schemeClr val="accent1"/>
                    </a:solidFill>
                    <a:latin typeface="Candara" panose="020E0502030303020204" pitchFamily="34" charset="0"/>
                  </a:rPr>
                  <a:t>7 Tagen ohne SZC</a:t>
                </a:r>
              </a:p>
              <a:p>
                <a:pPr marL="357188" algn="ctr" defTabSz="609585">
                  <a:spcBef>
                    <a:spcPts val="400"/>
                  </a:spcBef>
                  <a:defRPr/>
                </a:pPr>
                <a:endParaRPr lang="de-DE" sz="1400" b="1" kern="0">
                  <a:solidFill>
                    <a:schemeClr val="accent1"/>
                  </a:solidFill>
                  <a:latin typeface="Candara" panose="020E0502030303020204" pitchFamily="34" charset="0"/>
                </a:endParaRPr>
              </a:p>
              <a:p>
                <a:pPr defTabSz="609585">
                  <a:spcBef>
                    <a:spcPts val="400"/>
                  </a:spcBef>
                  <a:defRPr/>
                </a:pPr>
                <a:r>
                  <a:rPr lang="de-DE" sz="1200" kern="0">
                    <a:solidFill>
                      <a:srgbClr val="000000"/>
                    </a:solidFill>
                    <a:latin typeface="Candara" panose="020E0502030303020204" pitchFamily="34" charset="0"/>
                  </a:rPr>
                  <a:t>~17% der Patient:innen hatten nach 7 Tagen einen Serum-K</a:t>
                </a:r>
                <a:r>
                  <a:rPr lang="de-DE" sz="1200" kern="0" baseline="30000">
                    <a:solidFill>
                      <a:srgbClr val="000000"/>
                    </a:solidFill>
                    <a:latin typeface="Candara" panose="020E0502030303020204" pitchFamily="34" charset="0"/>
                  </a:rPr>
                  <a:t>+</a:t>
                </a:r>
                <a:r>
                  <a:rPr lang="de-DE" sz="1200" kern="0">
                    <a:solidFill>
                      <a:srgbClr val="000000"/>
                    </a:solidFill>
                    <a:latin typeface="Candara" panose="020E0502030303020204" pitchFamily="34" charset="0"/>
                  </a:rPr>
                  <a:t>-Spiegel &gt;5,5 mmol/L</a:t>
                </a:r>
              </a:p>
            </p:txBody>
          </p:sp>
          <p:sp>
            <p:nvSpPr>
              <p:cNvPr id="961" name="Freeform 44">
                <a:extLst>
                  <a:ext uri="{FF2B5EF4-FFF2-40B4-BE49-F238E27FC236}">
                    <a16:creationId xmlns:a16="http://schemas.microsoft.com/office/drawing/2014/main" id="{17D4069B-6788-965E-3F96-5BEAD5CF6CD1}"/>
                  </a:ext>
                </a:extLst>
              </p:cNvPr>
              <p:cNvSpPr>
                <a:spLocks/>
              </p:cNvSpPr>
              <p:nvPr/>
            </p:nvSpPr>
            <p:spPr bwMode="auto">
              <a:xfrm>
                <a:off x="10138416" y="2054054"/>
                <a:ext cx="339725" cy="339725"/>
              </a:xfrm>
              <a:custGeom>
                <a:avLst/>
                <a:gdLst>
                  <a:gd name="T0" fmla="*/ 1223 w 1282"/>
                  <a:gd name="T1" fmla="*/ 837 h 1282"/>
                  <a:gd name="T2" fmla="*/ 1281 w 1282"/>
                  <a:gd name="T3" fmla="*/ 27 h 1282"/>
                  <a:gd name="T4" fmla="*/ 1255 w 1282"/>
                  <a:gd name="T5" fmla="*/ 1 h 1282"/>
                  <a:gd name="T6" fmla="*/ 445 w 1282"/>
                  <a:gd name="T7" fmla="*/ 59 h 1282"/>
                  <a:gd name="T8" fmla="*/ 415 w 1282"/>
                  <a:gd name="T9" fmla="*/ 88 h 1282"/>
                  <a:gd name="T10" fmla="*/ 664 w 1282"/>
                  <a:gd name="T11" fmla="*/ 301 h 1282"/>
                  <a:gd name="T12" fmla="*/ 22 w 1282"/>
                  <a:gd name="T13" fmla="*/ 943 h 1282"/>
                  <a:gd name="T14" fmla="*/ 17 w 1282"/>
                  <a:gd name="T15" fmla="*/ 1010 h 1282"/>
                  <a:gd name="T16" fmla="*/ 272 w 1282"/>
                  <a:gd name="T17" fmla="*/ 1265 h 1282"/>
                  <a:gd name="T18" fmla="*/ 339 w 1282"/>
                  <a:gd name="T19" fmla="*/ 1260 h 1282"/>
                  <a:gd name="T20" fmla="*/ 981 w 1282"/>
                  <a:gd name="T21" fmla="*/ 618 h 1282"/>
                  <a:gd name="T22" fmla="*/ 1194 w 1282"/>
                  <a:gd name="T23" fmla="*/ 867 h 1282"/>
                  <a:gd name="T24" fmla="*/ 1223 w 1282"/>
                  <a:gd name="T25" fmla="*/ 837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2" h="1282">
                    <a:moveTo>
                      <a:pt x="1223" y="837"/>
                    </a:moveTo>
                    <a:cubicBezTo>
                      <a:pt x="1281" y="27"/>
                      <a:pt x="1281" y="27"/>
                      <a:pt x="1281" y="27"/>
                    </a:cubicBezTo>
                    <a:cubicBezTo>
                      <a:pt x="1282" y="12"/>
                      <a:pt x="1270" y="0"/>
                      <a:pt x="1255" y="1"/>
                    </a:cubicBezTo>
                    <a:cubicBezTo>
                      <a:pt x="445" y="59"/>
                      <a:pt x="445" y="59"/>
                      <a:pt x="445" y="59"/>
                    </a:cubicBezTo>
                    <a:cubicBezTo>
                      <a:pt x="430" y="60"/>
                      <a:pt x="416" y="73"/>
                      <a:pt x="415" y="88"/>
                    </a:cubicBezTo>
                    <a:cubicBezTo>
                      <a:pt x="664" y="301"/>
                      <a:pt x="664" y="301"/>
                      <a:pt x="664" y="301"/>
                    </a:cubicBezTo>
                    <a:cubicBezTo>
                      <a:pt x="22" y="943"/>
                      <a:pt x="22" y="943"/>
                      <a:pt x="22" y="943"/>
                    </a:cubicBezTo>
                    <a:cubicBezTo>
                      <a:pt x="2" y="963"/>
                      <a:pt x="0" y="993"/>
                      <a:pt x="17" y="1010"/>
                    </a:cubicBezTo>
                    <a:cubicBezTo>
                      <a:pt x="272" y="1265"/>
                      <a:pt x="272" y="1265"/>
                      <a:pt x="272" y="1265"/>
                    </a:cubicBezTo>
                    <a:cubicBezTo>
                      <a:pt x="289" y="1282"/>
                      <a:pt x="319" y="1280"/>
                      <a:pt x="339" y="1260"/>
                    </a:cubicBezTo>
                    <a:cubicBezTo>
                      <a:pt x="981" y="618"/>
                      <a:pt x="981" y="618"/>
                      <a:pt x="981" y="618"/>
                    </a:cubicBezTo>
                    <a:cubicBezTo>
                      <a:pt x="1194" y="867"/>
                      <a:pt x="1194" y="867"/>
                      <a:pt x="1194" y="867"/>
                    </a:cubicBezTo>
                    <a:cubicBezTo>
                      <a:pt x="1209" y="866"/>
                      <a:pt x="1222" y="853"/>
                      <a:pt x="1223" y="83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grpSp>
      <p:sp>
        <p:nvSpPr>
          <p:cNvPr id="5" name="object 7">
            <a:extLst>
              <a:ext uri="{FF2B5EF4-FFF2-40B4-BE49-F238E27FC236}">
                <a16:creationId xmlns:a16="http://schemas.microsoft.com/office/drawing/2014/main" id="{51106991-9A43-FA81-E4A7-8BB744341DF7}"/>
              </a:ext>
            </a:extLst>
          </p:cNvPr>
          <p:cNvSpPr>
            <a:spLocks noChangeAspect="1"/>
          </p:cNvSpPr>
          <p:nvPr/>
        </p:nvSpPr>
        <p:spPr>
          <a:xfrm>
            <a:off x="10002175" y="392834"/>
            <a:ext cx="1929384" cy="408750"/>
          </a:xfrm>
          <a:prstGeom prst="rect">
            <a:avLst/>
          </a:prstGeom>
          <a:blipFill>
            <a:blip r:embed="rId2" cstate="print"/>
            <a:stretch>
              <a:fillRect/>
            </a:stretch>
          </a:blipFill>
        </p:spPr>
        <p:txBody>
          <a:bodyPr wrap="square" lIns="0" tIns="0" rIns="0" bIns="0" rtlCol="0"/>
          <a:lstStyle/>
          <a:p>
            <a:pPr defTabSz="914377"/>
            <a:endParaRPr lang="de-DE" sz="1800">
              <a:solidFill>
                <a:srgbClr val="000000"/>
              </a:solidFill>
              <a:latin typeface="Arial"/>
            </a:endParaRPr>
          </a:p>
        </p:txBody>
      </p:sp>
    </p:spTree>
    <p:extLst>
      <p:ext uri="{BB962C8B-B14F-4D97-AF65-F5344CB8AC3E}">
        <p14:creationId xmlns:p14="http://schemas.microsoft.com/office/powerpoint/2010/main" val="866281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8" name="Straight Connector 137">
            <a:extLst>
              <a:ext uri="{FF2B5EF4-FFF2-40B4-BE49-F238E27FC236}">
                <a16:creationId xmlns:a16="http://schemas.microsoft.com/office/drawing/2014/main" id="{75424154-6E32-BACE-ABCB-7D7F66D72A17}"/>
              </a:ext>
            </a:extLst>
          </p:cNvPr>
          <p:cNvCxnSpPr/>
          <p:nvPr/>
        </p:nvCxnSpPr>
        <p:spPr>
          <a:xfrm>
            <a:off x="5409983" y="2260409"/>
            <a:ext cx="0" cy="35282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E1221EC8-49A2-48D8-802F-15005BDABA52}"/>
              </a:ext>
            </a:extLst>
          </p:cNvPr>
          <p:cNvSpPr>
            <a:spLocks noGrp="1"/>
          </p:cNvSpPr>
          <p:nvPr>
            <p:ph type="title"/>
          </p:nvPr>
        </p:nvSpPr>
        <p:spPr/>
        <p:txBody>
          <a:bodyPr/>
          <a:lstStyle/>
          <a:p>
            <a:r>
              <a:rPr lang="de-DE" dirty="0"/>
              <a:t>HARMONIZE-Extension:</a:t>
            </a:r>
            <a:br>
              <a:rPr lang="de-DE" dirty="0"/>
            </a:br>
            <a:r>
              <a:rPr lang="de-DE" dirty="0"/>
              <a:t>Beibehalten oder Erhöhen von </a:t>
            </a:r>
            <a:r>
              <a:rPr lang="de-DE" dirty="0" err="1"/>
              <a:t>RAASi</a:t>
            </a:r>
            <a:r>
              <a:rPr lang="de-DE" dirty="0"/>
              <a:t> (</a:t>
            </a:r>
            <a:r>
              <a:rPr lang="de-DE" dirty="0" err="1"/>
              <a:t>ACEi</a:t>
            </a:r>
            <a:r>
              <a:rPr lang="de-DE" dirty="0"/>
              <a:t>/ARB, MRA) unter SZC</a:t>
            </a:r>
          </a:p>
        </p:txBody>
      </p:sp>
      <p:sp>
        <p:nvSpPr>
          <p:cNvPr id="6" name="Content Placeholder 5">
            <a:extLst>
              <a:ext uri="{FF2B5EF4-FFF2-40B4-BE49-F238E27FC236}">
                <a16:creationId xmlns:a16="http://schemas.microsoft.com/office/drawing/2014/main" id="{0A866F18-90FC-4CAB-BAC4-0912EB9596EE}"/>
              </a:ext>
            </a:extLst>
          </p:cNvPr>
          <p:cNvSpPr>
            <a:spLocks noGrp="1"/>
          </p:cNvSpPr>
          <p:nvPr>
            <p:ph sz="quarter" idx="10"/>
          </p:nvPr>
        </p:nvSpPr>
        <p:spPr/>
        <p:txBody>
          <a:bodyPr/>
          <a:lstStyle/>
          <a:p>
            <a:r>
              <a:rPr lang="de-DE"/>
              <a:t>Modifiziert nach: Roger SD et al. Am J </a:t>
            </a:r>
            <a:r>
              <a:rPr lang="de-DE" err="1"/>
              <a:t>Nephrol</a:t>
            </a:r>
            <a:r>
              <a:rPr lang="de-DE"/>
              <a:t>. 2019;50:473-480.</a:t>
            </a:r>
          </a:p>
        </p:txBody>
      </p:sp>
      <p:sp>
        <p:nvSpPr>
          <p:cNvPr id="7" name="Inhaltsplatzhalter 6">
            <a:extLst>
              <a:ext uri="{FF2B5EF4-FFF2-40B4-BE49-F238E27FC236}">
                <a16:creationId xmlns:a16="http://schemas.microsoft.com/office/drawing/2014/main" id="{0C78E3EA-F43E-1335-588C-2B28F7DB0A9F}"/>
              </a:ext>
            </a:extLst>
          </p:cNvPr>
          <p:cNvSpPr>
            <a:spLocks noGrp="1"/>
          </p:cNvSpPr>
          <p:nvPr>
            <p:ph sz="quarter" idx="11"/>
          </p:nvPr>
        </p:nvSpPr>
        <p:spPr/>
        <p:txBody>
          <a:bodyPr/>
          <a:lstStyle/>
          <a:p>
            <a:r>
              <a:rPr lang="de-DE"/>
              <a:t>ACEi, Angiotensin-</a:t>
            </a:r>
            <a:r>
              <a:rPr lang="de-DE" err="1"/>
              <a:t>Converting</a:t>
            </a:r>
            <a:r>
              <a:rPr lang="de-DE"/>
              <a:t>-Enzyme-Inhibitor; ARB, Angiotensin-Rezeptorblocker; MRA, Mineralokortikoid-Rezeptorantagonist; RAASi, Renin-Angiotensin-Aldosteron-System-Inhibitor; SZC, Natriumzirconiumcyclosilicat.</a:t>
            </a:r>
          </a:p>
        </p:txBody>
      </p:sp>
      <p:sp>
        <p:nvSpPr>
          <p:cNvPr id="9" name="TextBox 8">
            <a:extLst>
              <a:ext uri="{FF2B5EF4-FFF2-40B4-BE49-F238E27FC236}">
                <a16:creationId xmlns:a16="http://schemas.microsoft.com/office/drawing/2014/main" id="{C298CF9A-E59A-4B40-9A36-6B49109ED41D}"/>
              </a:ext>
            </a:extLst>
          </p:cNvPr>
          <p:cNvSpPr txBox="1"/>
          <p:nvPr/>
        </p:nvSpPr>
        <p:spPr>
          <a:xfrm>
            <a:off x="7219111" y="1252410"/>
            <a:ext cx="4049744" cy="972000"/>
          </a:xfrm>
          <a:prstGeom prst="roundRect">
            <a:avLst/>
          </a:prstGeom>
          <a:solidFill>
            <a:schemeClr val="bg2">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latin typeface="Candara" panose="020E05020303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err="1">
                <a:ln>
                  <a:noFill/>
                </a:ln>
                <a:solidFill>
                  <a:srgbClr val="000000"/>
                </a:solidFill>
                <a:effectLst/>
                <a:uLnTx/>
                <a:uFillTx/>
                <a:latin typeface="Candara" panose="020E0502030303020204" pitchFamily="34" charset="0"/>
                <a:ea typeface="+mn-ea"/>
                <a:cs typeface="Arial" panose="020B0604020202020204" pitchFamily="34" charset="0"/>
              </a:rPr>
              <a:t>RAASi</a:t>
            </a:r>
            <a:r>
              <a:rPr kumimoji="0" lang="de-DE" sz="1600" b="1" i="0" u="none" strike="noStrike" kern="1200" cap="none" spc="0" normalizeH="0" baseline="0" noProof="0">
                <a:ln>
                  <a:noFill/>
                </a:ln>
                <a:solidFill>
                  <a:srgbClr val="000000"/>
                </a:solidFill>
                <a:effectLst/>
                <a:uLnTx/>
                <a:uFillTx/>
                <a:latin typeface="Candara" panose="020E0502030303020204" pitchFamily="34" charset="0"/>
                <a:ea typeface="+mn-ea"/>
                <a:cs typeface="Arial" panose="020B0604020202020204" pitchFamily="34" charset="0"/>
              </a:rPr>
              <a:t>-naive </a:t>
            </a:r>
            <a:r>
              <a:rPr kumimoji="0" lang="de-DE" sz="1600" b="1" i="0" u="none" strike="noStrike" kern="1200" cap="none" spc="0" normalizeH="0" baseline="0" noProof="0" err="1">
                <a:ln>
                  <a:noFill/>
                </a:ln>
                <a:solidFill>
                  <a:srgbClr val="000000"/>
                </a:solidFill>
                <a:effectLst/>
                <a:uLnTx/>
                <a:uFillTx/>
                <a:latin typeface="Candara" panose="020E0502030303020204" pitchFamily="34" charset="0"/>
                <a:ea typeface="+mn-ea"/>
                <a:cs typeface="Arial" panose="020B0604020202020204" pitchFamily="34" charset="0"/>
              </a:rPr>
              <a:t>Patient:innen</a:t>
            </a:r>
            <a:r>
              <a:rPr kumimoji="0" lang="de-DE" sz="1600" b="1" i="0" u="none" strike="noStrike" kern="1200" cap="none" spc="0" normalizeH="0" baseline="0" noProof="0">
                <a:ln>
                  <a:noFill/>
                </a:ln>
                <a:solidFill>
                  <a:srgbClr val="000000"/>
                </a:solidFill>
                <a:effectLst/>
                <a:uLnTx/>
                <a:uFillTx/>
                <a:latin typeface="Candara" panose="020E0502030303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Candara" panose="020E0502030303020204" pitchFamily="34" charset="0"/>
                <a:ea typeface="+mn-ea"/>
                <a:cs typeface="Arial" panose="020B0604020202020204" pitchFamily="34" charset="0"/>
              </a:rPr>
              <a:t>zu Beginn der Verlängerungsphase (N=38):</a:t>
            </a:r>
          </a:p>
        </p:txBody>
      </p:sp>
      <p:sp>
        <p:nvSpPr>
          <p:cNvPr id="29" name="Rectangle 28">
            <a:extLst>
              <a:ext uri="{FF2B5EF4-FFF2-40B4-BE49-F238E27FC236}">
                <a16:creationId xmlns:a16="http://schemas.microsoft.com/office/drawing/2014/main" id="{F9BBF72B-9111-4F09-BACA-5D62040327E1}"/>
              </a:ext>
            </a:extLst>
          </p:cNvPr>
          <p:cNvSpPr/>
          <p:nvPr/>
        </p:nvSpPr>
        <p:spPr>
          <a:xfrm>
            <a:off x="8177921" y="3183951"/>
            <a:ext cx="2913881" cy="643315"/>
          </a:xfrm>
          <a:prstGeom prst="rect">
            <a:avLst/>
          </a:prstGeom>
          <a:solidFill>
            <a:schemeClr val="accent6"/>
          </a:solidFill>
          <a:ln>
            <a:solidFill>
              <a:schemeClr val="accent6"/>
            </a:solidFill>
          </a:ln>
        </p:spPr>
        <p:style>
          <a:lnRef idx="2">
            <a:schemeClr val="accent1"/>
          </a:lnRef>
          <a:fillRef idx="1">
            <a:schemeClr val="lt1"/>
          </a:fillRef>
          <a:effectRef idx="0">
            <a:schemeClr val="accent1"/>
          </a:effectRef>
          <a:fontRef idx="minor">
            <a:schemeClr val="dk1"/>
          </a:fontRef>
        </p:style>
        <p:txBody>
          <a:bodyPr spcFirstLastPara="0" vert="horz" wrap="square" lIns="704825" tIns="57151" rIns="106680" bIns="57151" numCol="1" spcCol="1270" anchor="ctr" anchorCtr="0">
            <a:noAutofit/>
          </a:bodyPr>
          <a:lstStyle/>
          <a:p>
            <a:pPr marL="0" marR="0" lvl="0" indent="0" algn="ctr" defTabSz="666734" rtl="0" eaLnBrk="1" fontAlgn="auto" latinLnBrk="0" hangingPunct="1">
              <a:lnSpc>
                <a:spcPct val="90000"/>
              </a:lnSpc>
              <a:spcBef>
                <a:spcPct val="0"/>
              </a:spcBef>
              <a:spcAft>
                <a:spcPct val="35000"/>
              </a:spcAft>
              <a:buClrTx/>
              <a:buSzTx/>
              <a:buFontTx/>
              <a:buNone/>
              <a:tabLst/>
              <a:defRPr/>
            </a:pPr>
            <a:r>
              <a:rPr kumimoji="0" lang="de-DE" sz="1400" b="1" i="0" u="none" strike="noStrike" kern="0" cap="none" spc="0" normalizeH="0" baseline="0" noProof="0">
                <a:ln>
                  <a:noFill/>
                </a:ln>
                <a:solidFill>
                  <a:srgbClr val="FFFFFF"/>
                </a:solidFill>
                <a:effectLst/>
                <a:uLnTx/>
                <a:uFillTx/>
                <a:latin typeface="Candara" panose="020E0502030303020204" pitchFamily="34" charset="0"/>
                <a:ea typeface="+mn-ea"/>
                <a:cs typeface="+mn-cs"/>
              </a:rPr>
              <a:t>begannen </a:t>
            </a:r>
            <a:r>
              <a:rPr kumimoji="0" lang="de-DE" sz="1400" b="0" i="0" u="none" strike="noStrike" kern="0" cap="none" spc="0" normalizeH="0" baseline="0" noProof="0">
                <a:ln>
                  <a:noFill/>
                </a:ln>
                <a:solidFill>
                  <a:srgbClr val="FFFFFF"/>
                </a:solidFill>
                <a:effectLst/>
                <a:uLnTx/>
                <a:uFillTx/>
                <a:latin typeface="Candara" panose="020E0502030303020204" pitchFamily="34" charset="0"/>
                <a:ea typeface="+mn-ea"/>
                <a:cs typeface="+mn-cs"/>
              </a:rPr>
              <a:t>eine </a:t>
            </a:r>
            <a:r>
              <a:rPr kumimoji="0" lang="de-DE" sz="1400" b="0" i="0" u="none" strike="noStrike" kern="0" cap="none" spc="0" normalizeH="0" baseline="0" noProof="0" err="1">
                <a:ln>
                  <a:noFill/>
                </a:ln>
                <a:solidFill>
                  <a:srgbClr val="FFFFFF"/>
                </a:solidFill>
                <a:effectLst/>
                <a:uLnTx/>
                <a:uFillTx/>
                <a:latin typeface="Candara" panose="020E0502030303020204" pitchFamily="34" charset="0"/>
                <a:ea typeface="+mn-ea"/>
                <a:cs typeface="+mn-cs"/>
              </a:rPr>
              <a:t>RAASi</a:t>
            </a:r>
            <a:r>
              <a:rPr kumimoji="0" lang="de-DE" sz="1400" b="0" i="0" u="none" strike="noStrike" kern="0" cap="none" spc="0" normalizeH="0" baseline="0" noProof="0">
                <a:ln>
                  <a:noFill/>
                </a:ln>
                <a:solidFill>
                  <a:srgbClr val="FFFFFF"/>
                </a:solidFill>
                <a:effectLst/>
                <a:uLnTx/>
                <a:uFillTx/>
                <a:latin typeface="Candara" panose="020E0502030303020204" pitchFamily="34" charset="0"/>
                <a:ea typeface="+mn-ea"/>
                <a:cs typeface="+mn-cs"/>
              </a:rPr>
              <a:t>-</a:t>
            </a:r>
            <a:r>
              <a:rPr kumimoji="0" lang="de-DE" sz="1400" b="1" i="0" u="none" strike="noStrike" kern="0" cap="none" spc="0" normalizeH="0" baseline="0" noProof="0">
                <a:ln>
                  <a:noFill/>
                </a:ln>
                <a:solidFill>
                  <a:srgbClr val="FFFFFF"/>
                </a:solidFill>
                <a:effectLst/>
                <a:uLnTx/>
                <a:uFillTx/>
                <a:latin typeface="Candara" panose="020E0502030303020204" pitchFamily="34" charset="0"/>
                <a:ea typeface="+mn-ea"/>
                <a:cs typeface="+mn-cs"/>
              </a:rPr>
              <a:t>Therapie</a:t>
            </a:r>
            <a:endParaRPr kumimoji="0" lang="de-DE" sz="1600" b="1" i="0" u="none" strike="noStrike" kern="1200" cap="none" spc="0" normalizeH="0" baseline="0" noProof="0">
              <a:ln>
                <a:noFill/>
              </a:ln>
              <a:solidFill>
                <a:srgbClr val="FFFFFF"/>
              </a:solidFill>
              <a:effectLst/>
              <a:uLnTx/>
              <a:uFillTx/>
              <a:latin typeface="Candara" panose="020E0502030303020204" pitchFamily="34" charset="0"/>
              <a:ea typeface="+mn-ea"/>
              <a:cs typeface="+mn-cs"/>
            </a:endParaRPr>
          </a:p>
        </p:txBody>
      </p:sp>
      <p:sp>
        <p:nvSpPr>
          <p:cNvPr id="30" name="Oval 29">
            <a:extLst>
              <a:ext uri="{FF2B5EF4-FFF2-40B4-BE49-F238E27FC236}">
                <a16:creationId xmlns:a16="http://schemas.microsoft.com/office/drawing/2014/main" id="{80FA699D-E57C-492F-8E83-B6DBAA37C928}"/>
              </a:ext>
            </a:extLst>
          </p:cNvPr>
          <p:cNvSpPr/>
          <p:nvPr/>
        </p:nvSpPr>
        <p:spPr>
          <a:xfrm>
            <a:off x="7060599" y="3183539"/>
            <a:ext cx="1808167" cy="664747"/>
          </a:xfrm>
          <a:prstGeom prst="ellipse">
            <a:avLst/>
          </a:prstGeom>
          <a:solidFill>
            <a:schemeClr val="bg1"/>
          </a:solidFill>
          <a:ln>
            <a:solidFill>
              <a:schemeClr val="accent6"/>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FFFFFF">
                  <a:hueOff val="0"/>
                  <a:satOff val="0"/>
                  <a:lumOff val="0"/>
                  <a:alphaOff val="0"/>
                </a:srgbClr>
              </a:solidFill>
              <a:effectLst/>
              <a:uLnTx/>
              <a:uFillTx/>
              <a:latin typeface="Candara" panose="020E0502030303020204" pitchFamily="34" charset="0"/>
              <a:ea typeface="+mn-ea"/>
              <a:cs typeface="+mn-cs"/>
            </a:endParaRPr>
          </a:p>
        </p:txBody>
      </p:sp>
      <p:pic>
        <p:nvPicPr>
          <p:cNvPr id="31" name="Graphic 30" descr="Add">
            <a:extLst>
              <a:ext uri="{FF2B5EF4-FFF2-40B4-BE49-F238E27FC236}">
                <a16:creationId xmlns:a16="http://schemas.microsoft.com/office/drawing/2014/main" id="{C6751242-F9ED-4D7D-AC47-9141A6F41A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31815" y="3303216"/>
            <a:ext cx="411429" cy="409361"/>
          </a:xfrm>
          <a:prstGeom prst="rect">
            <a:avLst/>
          </a:prstGeom>
        </p:spPr>
      </p:pic>
      <p:grpSp>
        <p:nvGrpSpPr>
          <p:cNvPr id="37" name="Group 36">
            <a:extLst>
              <a:ext uri="{FF2B5EF4-FFF2-40B4-BE49-F238E27FC236}">
                <a16:creationId xmlns:a16="http://schemas.microsoft.com/office/drawing/2014/main" id="{60BE48FA-9ECA-38A1-0B4E-6BC63D01338A}"/>
              </a:ext>
            </a:extLst>
          </p:cNvPr>
          <p:cNvGrpSpPr/>
          <p:nvPr/>
        </p:nvGrpSpPr>
        <p:grpSpPr>
          <a:xfrm>
            <a:off x="744432" y="2970108"/>
            <a:ext cx="3779506" cy="576000"/>
            <a:chOff x="280123" y="2914772"/>
            <a:chExt cx="3779506" cy="576000"/>
          </a:xfrm>
        </p:grpSpPr>
        <p:sp>
          <p:nvSpPr>
            <p:cNvPr id="54" name="Rectangle 53">
              <a:extLst>
                <a:ext uri="{FF2B5EF4-FFF2-40B4-BE49-F238E27FC236}">
                  <a16:creationId xmlns:a16="http://schemas.microsoft.com/office/drawing/2014/main" id="{2451D580-0385-4957-92A2-E4D573FAA5D6}"/>
                </a:ext>
              </a:extLst>
            </p:cNvPr>
            <p:cNvSpPr/>
            <p:nvPr/>
          </p:nvSpPr>
          <p:spPr>
            <a:xfrm>
              <a:off x="280123" y="2970805"/>
              <a:ext cx="3543091" cy="432643"/>
            </a:xfrm>
            <a:prstGeom prst="rect">
              <a:avLst/>
            </a:prstGeom>
            <a:solidFill>
              <a:schemeClr val="accent5">
                <a:lumMod val="75000"/>
              </a:schemeClr>
            </a:solidFill>
            <a:ln>
              <a:solidFill>
                <a:schemeClr val="accent5">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a:ln>
                    <a:noFill/>
                  </a:ln>
                  <a:solidFill>
                    <a:srgbClr val="FFFFFF"/>
                  </a:solidFill>
                  <a:effectLst/>
                  <a:uLnTx/>
                  <a:uFillTx/>
                  <a:latin typeface="Candara" panose="020E0502030303020204" pitchFamily="34" charset="0"/>
                  <a:ea typeface="+mn-ea"/>
                  <a:cs typeface="+mn-cs"/>
                </a:rPr>
                <a:t>erhöhten</a:t>
              </a:r>
              <a:r>
                <a:rPr kumimoji="0" lang="de-DE" sz="1400" b="0" i="0" u="none" strike="noStrike" kern="1200" cap="none" spc="0" normalizeH="0" baseline="0" noProof="0">
                  <a:ln>
                    <a:noFill/>
                  </a:ln>
                  <a:solidFill>
                    <a:srgbClr val="FFFFFF"/>
                  </a:solidFill>
                  <a:effectLst/>
                  <a:uLnTx/>
                  <a:uFillTx/>
                  <a:latin typeface="Candara" panose="020E0502030303020204" pitchFamily="34" charset="0"/>
                  <a:ea typeface="+mn-ea"/>
                  <a:cs typeface="+mn-cs"/>
                </a:rPr>
                <a:t> die </a:t>
              </a:r>
              <a:r>
                <a:rPr kumimoji="0" lang="de-DE" sz="1400" b="0" i="0" u="none" strike="noStrike" kern="1200" cap="none" spc="0" normalizeH="0" baseline="0" noProof="0" err="1">
                  <a:ln>
                    <a:noFill/>
                  </a:ln>
                  <a:solidFill>
                    <a:srgbClr val="FFFFFF"/>
                  </a:solidFill>
                  <a:effectLst/>
                  <a:uLnTx/>
                  <a:uFillTx/>
                  <a:latin typeface="Candara" panose="020E0502030303020204" pitchFamily="34" charset="0"/>
                  <a:ea typeface="+mn-ea"/>
                  <a:cs typeface="+mn-cs"/>
                </a:rPr>
                <a:t>RAASi</a:t>
              </a:r>
              <a:r>
                <a:rPr kumimoji="0" lang="de-DE" sz="1400" b="0" i="0" u="none" strike="noStrike" kern="1200" cap="none" spc="0" normalizeH="0" baseline="0" noProof="0">
                  <a:ln>
                    <a:noFill/>
                  </a:ln>
                  <a:solidFill>
                    <a:srgbClr val="FFFFFF"/>
                  </a:solidFill>
                  <a:effectLst/>
                  <a:uLnTx/>
                  <a:uFillTx/>
                  <a:latin typeface="Candara" panose="020E0502030303020204" pitchFamily="34" charset="0"/>
                  <a:ea typeface="+mn-ea"/>
                  <a:cs typeface="+mn-cs"/>
                </a:rPr>
                <a:t>-Dosis </a:t>
              </a:r>
            </a:p>
          </p:txBody>
        </p:sp>
        <p:grpSp>
          <p:nvGrpSpPr>
            <p:cNvPr id="67" name="Group 66">
              <a:extLst>
                <a:ext uri="{FF2B5EF4-FFF2-40B4-BE49-F238E27FC236}">
                  <a16:creationId xmlns:a16="http://schemas.microsoft.com/office/drawing/2014/main" id="{1593045A-5F09-4808-BB8F-C6FE78938FC4}"/>
                </a:ext>
              </a:extLst>
            </p:cNvPr>
            <p:cNvGrpSpPr/>
            <p:nvPr/>
          </p:nvGrpSpPr>
          <p:grpSpPr>
            <a:xfrm>
              <a:off x="3483629" y="2914772"/>
              <a:ext cx="576000" cy="576000"/>
              <a:chOff x="2073405" y="2935387"/>
              <a:chExt cx="640080" cy="643313"/>
            </a:xfrm>
            <a:solidFill>
              <a:schemeClr val="accent5"/>
            </a:solidFill>
          </p:grpSpPr>
          <p:sp>
            <p:nvSpPr>
              <p:cNvPr id="50" name="Oval 49">
                <a:extLst>
                  <a:ext uri="{FF2B5EF4-FFF2-40B4-BE49-F238E27FC236}">
                    <a16:creationId xmlns:a16="http://schemas.microsoft.com/office/drawing/2014/main" id="{46CA6617-57F0-483C-A374-7184195388D4}"/>
                  </a:ext>
                </a:extLst>
              </p:cNvPr>
              <p:cNvSpPr/>
              <p:nvPr/>
            </p:nvSpPr>
            <p:spPr>
              <a:xfrm>
                <a:off x="2073405" y="2935387"/>
                <a:ext cx="640080" cy="643313"/>
              </a:xfrm>
              <a:prstGeom prst="ellipse">
                <a:avLst/>
              </a:prstGeom>
              <a:solidFill>
                <a:schemeClr val="bg1"/>
              </a:solidFill>
              <a:ln>
                <a:solidFill>
                  <a:schemeClr val="accent5">
                    <a:lumMod val="75000"/>
                  </a:schemeClr>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hueOff val="0"/>
                      <a:satOff val="0"/>
                      <a:lumOff val="0"/>
                      <a:alphaOff val="0"/>
                    </a:srgbClr>
                  </a:solidFill>
                  <a:effectLst/>
                  <a:uLnTx/>
                  <a:uFillTx/>
                  <a:latin typeface="Candara" panose="020E0502030303020204" pitchFamily="34" charset="0"/>
                  <a:ea typeface="+mn-ea"/>
                  <a:cs typeface="+mn-cs"/>
                </a:endParaRPr>
              </a:p>
            </p:txBody>
          </p:sp>
          <p:sp>
            <p:nvSpPr>
              <p:cNvPr id="66" name="Arrow: Up 65">
                <a:extLst>
                  <a:ext uri="{FF2B5EF4-FFF2-40B4-BE49-F238E27FC236}">
                    <a16:creationId xmlns:a16="http://schemas.microsoft.com/office/drawing/2014/main" id="{65903417-2068-4664-A2E5-A30B5568C7B0}"/>
                  </a:ext>
                </a:extLst>
              </p:cNvPr>
              <p:cNvSpPr/>
              <p:nvPr/>
            </p:nvSpPr>
            <p:spPr>
              <a:xfrm>
                <a:off x="2210759" y="3033361"/>
                <a:ext cx="365371" cy="411938"/>
              </a:xfrm>
              <a:prstGeom prst="up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andara" panose="020E0502030303020204" pitchFamily="34" charset="0"/>
                  <a:ea typeface="+mn-ea"/>
                  <a:cs typeface="+mn-cs"/>
                </a:endParaRPr>
              </a:p>
            </p:txBody>
          </p:sp>
        </p:grpSp>
      </p:grpSp>
      <p:grpSp>
        <p:nvGrpSpPr>
          <p:cNvPr id="36" name="Group 35">
            <a:extLst>
              <a:ext uri="{FF2B5EF4-FFF2-40B4-BE49-F238E27FC236}">
                <a16:creationId xmlns:a16="http://schemas.microsoft.com/office/drawing/2014/main" id="{FB587682-0FC2-8A74-28B3-2F1FE32B0F04}"/>
              </a:ext>
            </a:extLst>
          </p:cNvPr>
          <p:cNvGrpSpPr/>
          <p:nvPr/>
        </p:nvGrpSpPr>
        <p:grpSpPr>
          <a:xfrm>
            <a:off x="744432" y="3595882"/>
            <a:ext cx="3779506" cy="576000"/>
            <a:chOff x="-129301" y="3502411"/>
            <a:chExt cx="3779506" cy="576000"/>
          </a:xfrm>
        </p:grpSpPr>
        <p:sp>
          <p:nvSpPr>
            <p:cNvPr id="68" name="Rectangle 67">
              <a:extLst>
                <a:ext uri="{FF2B5EF4-FFF2-40B4-BE49-F238E27FC236}">
                  <a16:creationId xmlns:a16="http://schemas.microsoft.com/office/drawing/2014/main" id="{6A3D18B6-441F-40A0-AF08-1D707C256CF7}"/>
                </a:ext>
              </a:extLst>
            </p:cNvPr>
            <p:cNvSpPr/>
            <p:nvPr/>
          </p:nvSpPr>
          <p:spPr>
            <a:xfrm>
              <a:off x="-129301" y="3599231"/>
              <a:ext cx="3297489" cy="432643"/>
            </a:xfrm>
            <a:prstGeom prst="rect">
              <a:avLst/>
            </a:prstGeom>
            <a:solidFill>
              <a:schemeClr val="accent3"/>
            </a:solidFill>
            <a:ln>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erhielten</a:t>
              </a:r>
              <a:r>
                <a:rPr kumimoji="0" lang="de-DE" sz="1400" b="1"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 </a:t>
              </a:r>
              <a:r>
                <a:rPr kumimoji="0" lang="de-DE" sz="1400" b="0"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einen </a:t>
              </a:r>
              <a:r>
                <a:rPr kumimoji="0" lang="de-DE" sz="1400" b="1"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zusätzlichen</a:t>
              </a:r>
              <a:r>
                <a:rPr kumimoji="0" lang="de-DE" sz="1400" b="0"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 </a:t>
              </a:r>
              <a:r>
                <a:rPr kumimoji="0" lang="de-DE" sz="1400" b="0" i="0" u="none" strike="noStrike" kern="1200" cap="none" spc="0" normalizeH="0" baseline="0" noProof="0" dirty="0" err="1">
                  <a:ln>
                    <a:noFill/>
                  </a:ln>
                  <a:solidFill>
                    <a:srgbClr val="000000"/>
                  </a:solidFill>
                  <a:effectLst/>
                  <a:uLnTx/>
                  <a:uFillTx/>
                  <a:latin typeface="Candara" panose="020E0502030303020204" pitchFamily="34" charset="0"/>
                  <a:ea typeface="+mn-ea"/>
                  <a:cs typeface="+mn-cs"/>
                </a:rPr>
                <a:t>RAASi</a:t>
              </a:r>
              <a:endParaRPr kumimoji="0" lang="de-DE" sz="1400" b="0" i="0" u="none" strike="noStrike" kern="1200" cap="none" spc="0" normalizeH="0" baseline="0" noProof="0" dirty="0">
                <a:ln>
                  <a:noFill/>
                </a:ln>
                <a:solidFill>
                  <a:srgbClr val="000000"/>
                </a:solidFill>
                <a:effectLst/>
                <a:uLnTx/>
                <a:uFillTx/>
                <a:latin typeface="Candara" panose="020E0502030303020204" pitchFamily="34" charset="0"/>
                <a:ea typeface="+mn-ea"/>
                <a:cs typeface="+mn-cs"/>
              </a:endParaRPr>
            </a:p>
          </p:txBody>
        </p:sp>
        <p:grpSp>
          <p:nvGrpSpPr>
            <p:cNvPr id="16" name="Group 15">
              <a:extLst>
                <a:ext uri="{FF2B5EF4-FFF2-40B4-BE49-F238E27FC236}">
                  <a16:creationId xmlns:a16="http://schemas.microsoft.com/office/drawing/2014/main" id="{8EE5B0CD-BD01-405E-9829-62F167984970}"/>
                </a:ext>
              </a:extLst>
            </p:cNvPr>
            <p:cNvGrpSpPr/>
            <p:nvPr/>
          </p:nvGrpSpPr>
          <p:grpSpPr>
            <a:xfrm>
              <a:off x="3074205" y="3502411"/>
              <a:ext cx="576000" cy="576000"/>
              <a:chOff x="2713485" y="3502536"/>
              <a:chExt cx="576000" cy="576000"/>
            </a:xfrm>
            <a:solidFill>
              <a:schemeClr val="bg1"/>
            </a:solidFill>
          </p:grpSpPr>
          <p:sp>
            <p:nvSpPr>
              <p:cNvPr id="69" name="Oval 68">
                <a:extLst>
                  <a:ext uri="{FF2B5EF4-FFF2-40B4-BE49-F238E27FC236}">
                    <a16:creationId xmlns:a16="http://schemas.microsoft.com/office/drawing/2014/main" id="{B291996E-C32D-4D80-AFFE-47C8B5D84AB7}"/>
                  </a:ext>
                </a:extLst>
              </p:cNvPr>
              <p:cNvSpPr/>
              <p:nvPr/>
            </p:nvSpPr>
            <p:spPr>
              <a:xfrm>
                <a:off x="2713485" y="3502536"/>
                <a:ext cx="576000" cy="576000"/>
              </a:xfrm>
              <a:prstGeom prst="ellipse">
                <a:avLst/>
              </a:prstGeom>
              <a:grpFill/>
              <a:ln>
                <a:solidFill>
                  <a:schemeClr val="accent3"/>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FFFFFF">
                      <a:hueOff val="0"/>
                      <a:satOff val="0"/>
                      <a:lumOff val="0"/>
                      <a:alphaOff val="0"/>
                    </a:srgbClr>
                  </a:solidFill>
                  <a:effectLst/>
                  <a:uLnTx/>
                  <a:uFillTx/>
                  <a:latin typeface="Candara" panose="020E0502030303020204" pitchFamily="34" charset="0"/>
                  <a:ea typeface="+mn-ea"/>
                  <a:cs typeface="+mn-cs"/>
                </a:endParaRPr>
              </a:p>
            </p:txBody>
          </p:sp>
          <p:pic>
            <p:nvPicPr>
              <p:cNvPr id="70" name="Graphic 69" descr="Add">
                <a:extLst>
                  <a:ext uri="{FF2B5EF4-FFF2-40B4-BE49-F238E27FC236}">
                    <a16:creationId xmlns:a16="http://schemas.microsoft.com/office/drawing/2014/main" id="{D4418869-AD4D-4A03-B505-8ED648D1648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72885" y="3565267"/>
                <a:ext cx="457200" cy="457200"/>
              </a:xfrm>
              <a:prstGeom prst="rect">
                <a:avLst/>
              </a:prstGeom>
            </p:spPr>
          </p:pic>
        </p:grpSp>
      </p:grpSp>
      <p:grpSp>
        <p:nvGrpSpPr>
          <p:cNvPr id="39" name="Group 38">
            <a:extLst>
              <a:ext uri="{FF2B5EF4-FFF2-40B4-BE49-F238E27FC236}">
                <a16:creationId xmlns:a16="http://schemas.microsoft.com/office/drawing/2014/main" id="{3EF86213-897A-3408-EB8A-DE1AFA444438}"/>
              </a:ext>
            </a:extLst>
          </p:cNvPr>
          <p:cNvGrpSpPr/>
          <p:nvPr/>
        </p:nvGrpSpPr>
        <p:grpSpPr>
          <a:xfrm>
            <a:off x="744433" y="2344334"/>
            <a:ext cx="3779505" cy="576000"/>
            <a:chOff x="744433" y="2286459"/>
            <a:chExt cx="3779505" cy="576000"/>
          </a:xfrm>
        </p:grpSpPr>
        <p:sp>
          <p:nvSpPr>
            <p:cNvPr id="49" name="Rectangle 48">
              <a:extLst>
                <a:ext uri="{FF2B5EF4-FFF2-40B4-BE49-F238E27FC236}">
                  <a16:creationId xmlns:a16="http://schemas.microsoft.com/office/drawing/2014/main" id="{185D865A-4DA3-4B02-9110-F511ABAFE72C}"/>
                </a:ext>
              </a:extLst>
            </p:cNvPr>
            <p:cNvSpPr/>
            <p:nvPr/>
          </p:nvSpPr>
          <p:spPr>
            <a:xfrm>
              <a:off x="744433" y="2363095"/>
              <a:ext cx="3579975" cy="432643"/>
            </a:xfrm>
            <a:prstGeom prst="rect">
              <a:avLst/>
            </a:prstGeom>
            <a:solidFill>
              <a:schemeClr val="accent1"/>
            </a:solid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a:ln>
                    <a:noFill/>
                  </a:ln>
                  <a:solidFill>
                    <a:srgbClr val="FFFFFF"/>
                  </a:solidFill>
                  <a:effectLst/>
                  <a:uLnTx/>
                  <a:uFillTx/>
                  <a:latin typeface="Candara" panose="020E0502030303020204" pitchFamily="34" charset="0"/>
                  <a:ea typeface="+mn-ea"/>
                  <a:cs typeface="+mn-cs"/>
                </a:rPr>
                <a:t>behielten</a:t>
              </a:r>
              <a:r>
                <a:rPr kumimoji="0" lang="de-DE" sz="1400" b="0" i="0" u="none" strike="noStrike" kern="1200" cap="none" spc="0" normalizeH="0" baseline="0" noProof="0">
                  <a:ln>
                    <a:noFill/>
                  </a:ln>
                  <a:solidFill>
                    <a:srgbClr val="FFFFFF"/>
                  </a:solidFill>
                  <a:effectLst/>
                  <a:uLnTx/>
                  <a:uFillTx/>
                  <a:latin typeface="Candara" panose="020E0502030303020204" pitchFamily="34" charset="0"/>
                  <a:ea typeface="+mn-ea"/>
                  <a:cs typeface="+mn-cs"/>
                </a:rPr>
                <a:t> dieselbe </a:t>
              </a:r>
              <a:r>
                <a:rPr kumimoji="0" lang="de-DE" sz="1400" b="0" i="0" u="none" strike="noStrike" kern="1200" cap="none" spc="0" normalizeH="0" baseline="0" noProof="0" err="1">
                  <a:ln>
                    <a:noFill/>
                  </a:ln>
                  <a:solidFill>
                    <a:srgbClr val="FFFFFF"/>
                  </a:solidFill>
                  <a:effectLst/>
                  <a:uLnTx/>
                  <a:uFillTx/>
                  <a:latin typeface="Candara" panose="020E0502030303020204" pitchFamily="34" charset="0"/>
                  <a:ea typeface="+mn-ea"/>
                  <a:cs typeface="+mn-cs"/>
                </a:rPr>
                <a:t>RAASi</a:t>
              </a:r>
              <a:r>
                <a:rPr kumimoji="0" lang="de-DE" sz="1400" b="0" i="0" u="none" strike="noStrike" kern="1200" cap="none" spc="0" normalizeH="0" baseline="0" noProof="0">
                  <a:ln>
                    <a:noFill/>
                  </a:ln>
                  <a:solidFill>
                    <a:srgbClr val="FFFFFF"/>
                  </a:solidFill>
                  <a:effectLst/>
                  <a:uLnTx/>
                  <a:uFillTx/>
                  <a:latin typeface="Candara" panose="020E0502030303020204" pitchFamily="34" charset="0"/>
                  <a:ea typeface="+mn-ea"/>
                  <a:cs typeface="+mn-cs"/>
                </a:rPr>
                <a:t>-Dosis bei</a:t>
              </a:r>
            </a:p>
          </p:txBody>
        </p:sp>
        <p:grpSp>
          <p:nvGrpSpPr>
            <p:cNvPr id="14" name="Group 13">
              <a:extLst>
                <a:ext uri="{FF2B5EF4-FFF2-40B4-BE49-F238E27FC236}">
                  <a16:creationId xmlns:a16="http://schemas.microsoft.com/office/drawing/2014/main" id="{366EA38C-B816-457A-A44B-316E0F0FEA41}"/>
                </a:ext>
              </a:extLst>
            </p:cNvPr>
            <p:cNvGrpSpPr/>
            <p:nvPr/>
          </p:nvGrpSpPr>
          <p:grpSpPr>
            <a:xfrm>
              <a:off x="3947938" y="2286459"/>
              <a:ext cx="576000" cy="576000"/>
              <a:chOff x="534298" y="2324822"/>
              <a:chExt cx="576000" cy="576000"/>
            </a:xfrm>
          </p:grpSpPr>
          <p:sp>
            <p:nvSpPr>
              <p:cNvPr id="52" name="Oval 51">
                <a:extLst>
                  <a:ext uri="{FF2B5EF4-FFF2-40B4-BE49-F238E27FC236}">
                    <a16:creationId xmlns:a16="http://schemas.microsoft.com/office/drawing/2014/main" id="{D5755CC4-4707-4D32-A479-6F94999E61E7}"/>
                  </a:ext>
                </a:extLst>
              </p:cNvPr>
              <p:cNvSpPr/>
              <p:nvPr/>
            </p:nvSpPr>
            <p:spPr>
              <a:xfrm>
                <a:off x="534298" y="2324822"/>
                <a:ext cx="576000" cy="576000"/>
              </a:xfrm>
              <a:prstGeom prst="ellipse">
                <a:avLst/>
              </a:prstGeom>
              <a:solidFill>
                <a:schemeClr val="bg1"/>
              </a:solidFill>
              <a:ln>
                <a:solidFill>
                  <a:schemeClr val="accent1"/>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hueOff val="0"/>
                      <a:satOff val="0"/>
                      <a:lumOff val="0"/>
                      <a:alphaOff val="0"/>
                    </a:srgbClr>
                  </a:solidFill>
                  <a:effectLst/>
                  <a:uLnTx/>
                  <a:uFillTx/>
                  <a:latin typeface="Candara" panose="020E0502030303020204" pitchFamily="34" charset="0"/>
                  <a:ea typeface="+mn-ea"/>
                  <a:cs typeface="+mn-cs"/>
                </a:endParaRPr>
              </a:p>
            </p:txBody>
          </p:sp>
          <p:pic>
            <p:nvPicPr>
              <p:cNvPr id="53" name="Graphic 52" descr="Scales of justice">
                <a:extLst>
                  <a:ext uri="{FF2B5EF4-FFF2-40B4-BE49-F238E27FC236}">
                    <a16:creationId xmlns:a16="http://schemas.microsoft.com/office/drawing/2014/main" id="{55757BEF-49EF-4E98-9CEA-4ECF96B1BC6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0008" y="2457303"/>
                <a:ext cx="468000" cy="279392"/>
              </a:xfrm>
              <a:prstGeom prst="rect">
                <a:avLst/>
              </a:prstGeom>
            </p:spPr>
          </p:pic>
        </p:grpSp>
      </p:grpSp>
      <p:sp>
        <p:nvSpPr>
          <p:cNvPr id="75" name="Rectangle 74">
            <a:extLst>
              <a:ext uri="{FF2B5EF4-FFF2-40B4-BE49-F238E27FC236}">
                <a16:creationId xmlns:a16="http://schemas.microsoft.com/office/drawing/2014/main" id="{3A1A3D27-8C7C-4F51-B670-EB23ED15D209}"/>
              </a:ext>
            </a:extLst>
          </p:cNvPr>
          <p:cNvSpPr/>
          <p:nvPr/>
        </p:nvSpPr>
        <p:spPr>
          <a:xfrm>
            <a:off x="744432" y="4911661"/>
            <a:ext cx="2509991" cy="432643"/>
          </a:xfrm>
          <a:prstGeom prst="rect">
            <a:avLst/>
          </a:prstGeom>
          <a:solidFill>
            <a:srgbClr val="CD99B9"/>
          </a:solidFill>
          <a:ln>
            <a:solidFill>
              <a:srgbClr val="CD99B9"/>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666734" rtl="0" eaLnBrk="1" fontAlgn="auto" latinLnBrk="0" hangingPunct="1">
              <a:lnSpc>
                <a:spcPct val="100000"/>
              </a:lnSpc>
              <a:spcBef>
                <a:spcPct val="0"/>
              </a:spcBef>
              <a:spcAft>
                <a:spcPts val="0"/>
              </a:spcAft>
              <a:buClrTx/>
              <a:buSzTx/>
              <a:buFontTx/>
              <a:buNone/>
              <a:tabLst/>
              <a:defRPr/>
            </a:pPr>
            <a:r>
              <a:rPr kumimoji="0" lang="de-DE" sz="1400" b="1" i="0" u="none" strike="noStrike" kern="1200" cap="none" spc="0" normalizeH="0" baseline="0" noProof="0">
                <a:ln>
                  <a:noFill/>
                </a:ln>
                <a:solidFill>
                  <a:srgbClr val="000000"/>
                </a:solidFill>
                <a:effectLst/>
                <a:uLnTx/>
                <a:uFillTx/>
                <a:latin typeface="Candara" panose="020E0502030303020204" pitchFamily="34" charset="0"/>
                <a:ea typeface="+mn-ea"/>
                <a:cs typeface="+mn-cs"/>
              </a:rPr>
              <a:t>änderten </a:t>
            </a:r>
          </a:p>
          <a:p>
            <a:pPr marL="0" marR="0" lvl="0" indent="0" algn="ctr" defTabSz="666734" rtl="0" eaLnBrk="1" fontAlgn="auto" latinLnBrk="0" hangingPunct="1">
              <a:lnSpc>
                <a:spcPct val="100000"/>
              </a:lnSpc>
              <a:spcBef>
                <a:spcPct val="0"/>
              </a:spcBef>
              <a:spcAft>
                <a:spcPts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ndara" panose="020E0502030303020204" pitchFamily="34" charset="0"/>
                <a:ea typeface="+mn-ea"/>
                <a:cs typeface="+mn-cs"/>
              </a:rPr>
              <a:t>die </a:t>
            </a:r>
            <a:r>
              <a:rPr kumimoji="0" lang="de-DE" sz="1400" b="0" i="0" u="none" strike="noStrike" kern="1200" cap="none" spc="0" normalizeH="0" baseline="0" noProof="0" err="1">
                <a:ln>
                  <a:noFill/>
                </a:ln>
                <a:solidFill>
                  <a:srgbClr val="000000"/>
                </a:solidFill>
                <a:effectLst/>
                <a:uLnTx/>
                <a:uFillTx/>
                <a:latin typeface="Candara" panose="020E0502030303020204" pitchFamily="34" charset="0"/>
                <a:ea typeface="+mn-ea"/>
                <a:cs typeface="+mn-cs"/>
              </a:rPr>
              <a:t>RAASi</a:t>
            </a:r>
            <a:r>
              <a:rPr kumimoji="0" lang="de-DE" sz="1400" b="0" i="0" u="none" strike="noStrike" kern="1200" cap="none" spc="0" normalizeH="0" baseline="0" noProof="0">
                <a:ln>
                  <a:noFill/>
                </a:ln>
                <a:solidFill>
                  <a:srgbClr val="000000"/>
                </a:solidFill>
                <a:effectLst/>
                <a:uLnTx/>
                <a:uFillTx/>
                <a:latin typeface="Candara" panose="020E0502030303020204" pitchFamily="34" charset="0"/>
                <a:ea typeface="+mn-ea"/>
                <a:cs typeface="+mn-cs"/>
              </a:rPr>
              <a:t>-</a:t>
            </a:r>
            <a:r>
              <a:rPr kumimoji="0" lang="de-DE" sz="1400" b="1" i="0" u="none" strike="noStrike" kern="1200" cap="none" spc="0" normalizeH="0" baseline="0" noProof="0">
                <a:ln>
                  <a:noFill/>
                </a:ln>
                <a:solidFill>
                  <a:srgbClr val="000000"/>
                </a:solidFill>
                <a:effectLst/>
                <a:uLnTx/>
                <a:uFillTx/>
                <a:latin typeface="Candara" panose="020E0502030303020204" pitchFamily="34" charset="0"/>
                <a:ea typeface="+mn-ea"/>
                <a:cs typeface="+mn-cs"/>
              </a:rPr>
              <a:t>Therapie</a:t>
            </a:r>
          </a:p>
        </p:txBody>
      </p:sp>
      <p:sp>
        <p:nvSpPr>
          <p:cNvPr id="73" name="Oval 72">
            <a:extLst>
              <a:ext uri="{FF2B5EF4-FFF2-40B4-BE49-F238E27FC236}">
                <a16:creationId xmlns:a16="http://schemas.microsoft.com/office/drawing/2014/main" id="{79959B40-B9FE-4136-A3C8-F0B4A0D157C2}"/>
              </a:ext>
            </a:extLst>
          </p:cNvPr>
          <p:cNvSpPr/>
          <p:nvPr/>
        </p:nvSpPr>
        <p:spPr>
          <a:xfrm>
            <a:off x="2950183" y="4846926"/>
            <a:ext cx="1573755" cy="576000"/>
          </a:xfrm>
          <a:prstGeom prst="ellipse">
            <a:avLst/>
          </a:prstGeom>
          <a:solidFill>
            <a:schemeClr val="bg1"/>
          </a:solidFill>
          <a:ln>
            <a:solidFill>
              <a:srgbClr val="CD99B9"/>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hueOff val="0"/>
                  <a:satOff val="0"/>
                  <a:lumOff val="0"/>
                  <a:alphaOff val="0"/>
                </a:srgbClr>
              </a:solidFill>
              <a:effectLst/>
              <a:uLnTx/>
              <a:uFillTx/>
              <a:latin typeface="Candara" panose="020E0502030303020204" pitchFamily="34" charset="0"/>
              <a:ea typeface="+mn-ea"/>
              <a:cs typeface="+mn-cs"/>
            </a:endParaRPr>
          </a:p>
        </p:txBody>
      </p:sp>
      <p:pic>
        <p:nvPicPr>
          <p:cNvPr id="74" name="Graphic 73" descr="Arrow circle">
            <a:extLst>
              <a:ext uri="{FF2B5EF4-FFF2-40B4-BE49-F238E27FC236}">
                <a16:creationId xmlns:a16="http://schemas.microsoft.com/office/drawing/2014/main" id="{62E89CF9-4E5E-48A3-84BB-61BDC65ACEA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494644" y="4923085"/>
            <a:ext cx="457200" cy="457200"/>
          </a:xfrm>
          <a:prstGeom prst="rect">
            <a:avLst/>
          </a:prstGeom>
        </p:spPr>
      </p:pic>
      <p:grpSp>
        <p:nvGrpSpPr>
          <p:cNvPr id="78" name="Group 77">
            <a:extLst>
              <a:ext uri="{FF2B5EF4-FFF2-40B4-BE49-F238E27FC236}">
                <a16:creationId xmlns:a16="http://schemas.microsoft.com/office/drawing/2014/main" id="{2010DDE0-5CCB-4D33-B2A7-C022F01E7038}"/>
              </a:ext>
            </a:extLst>
          </p:cNvPr>
          <p:cNvGrpSpPr/>
          <p:nvPr/>
        </p:nvGrpSpPr>
        <p:grpSpPr>
          <a:xfrm>
            <a:off x="3171573" y="4936310"/>
            <a:ext cx="324000" cy="360000"/>
            <a:chOff x="6002912" y="3949609"/>
            <a:chExt cx="291172" cy="309208"/>
          </a:xfrm>
          <a:solidFill>
            <a:srgbClr val="CD99B9"/>
          </a:solidFill>
        </p:grpSpPr>
        <p:sp>
          <p:nvSpPr>
            <p:cNvPr id="80" name="Freeform 141">
              <a:extLst>
                <a:ext uri="{FF2B5EF4-FFF2-40B4-BE49-F238E27FC236}">
                  <a16:creationId xmlns:a16="http://schemas.microsoft.com/office/drawing/2014/main" id="{D54CEBE0-00AD-4F6C-917D-6C00B14FB4A9}"/>
                </a:ext>
              </a:extLst>
            </p:cNvPr>
            <p:cNvSpPr>
              <a:spLocks noEditPoints="1"/>
            </p:cNvSpPr>
            <p:nvPr/>
          </p:nvSpPr>
          <p:spPr bwMode="auto">
            <a:xfrm>
              <a:off x="6002912" y="4150594"/>
              <a:ext cx="291172" cy="108223"/>
            </a:xfrm>
            <a:custGeom>
              <a:avLst/>
              <a:gdLst>
                <a:gd name="T0" fmla="*/ 48 w 48"/>
                <a:gd name="T1" fmla="*/ 9 h 18"/>
                <a:gd name="T2" fmla="*/ 39 w 48"/>
                <a:gd name="T3" fmla="*/ 0 h 18"/>
                <a:gd name="T4" fmla="*/ 9 w 48"/>
                <a:gd name="T5" fmla="*/ 0 h 18"/>
                <a:gd name="T6" fmla="*/ 0 w 48"/>
                <a:gd name="T7" fmla="*/ 9 h 18"/>
                <a:gd name="T8" fmla="*/ 9 w 48"/>
                <a:gd name="T9" fmla="*/ 18 h 18"/>
                <a:gd name="T10" fmla="*/ 39 w 48"/>
                <a:gd name="T11" fmla="*/ 18 h 18"/>
                <a:gd name="T12" fmla="*/ 48 w 48"/>
                <a:gd name="T13" fmla="*/ 9 h 18"/>
                <a:gd name="T14" fmla="*/ 39 w 48"/>
                <a:gd name="T15" fmla="*/ 17 h 18"/>
                <a:gd name="T16" fmla="*/ 24 w 48"/>
                <a:gd name="T17" fmla="*/ 17 h 18"/>
                <a:gd name="T18" fmla="*/ 24 w 48"/>
                <a:gd name="T19" fmla="*/ 6 h 18"/>
                <a:gd name="T20" fmla="*/ 8 w 48"/>
                <a:gd name="T21" fmla="*/ 6 h 18"/>
                <a:gd name="T22" fmla="*/ 7 w 48"/>
                <a:gd name="T23" fmla="*/ 5 h 18"/>
                <a:gd name="T24" fmla="*/ 8 w 48"/>
                <a:gd name="T25" fmla="*/ 3 h 18"/>
                <a:gd name="T26" fmla="*/ 24 w 48"/>
                <a:gd name="T27" fmla="*/ 3 h 18"/>
                <a:gd name="T28" fmla="*/ 24 w 48"/>
                <a:gd name="T29" fmla="*/ 1 h 18"/>
                <a:gd name="T30" fmla="*/ 39 w 48"/>
                <a:gd name="T31" fmla="*/ 1 h 18"/>
                <a:gd name="T32" fmla="*/ 47 w 48"/>
                <a:gd name="T33" fmla="*/ 9 h 18"/>
                <a:gd name="T34" fmla="*/ 39 w 48"/>
                <a:gd name="T35"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18">
                  <a:moveTo>
                    <a:pt x="48" y="9"/>
                  </a:moveTo>
                  <a:cubicBezTo>
                    <a:pt x="48" y="4"/>
                    <a:pt x="44" y="0"/>
                    <a:pt x="39" y="0"/>
                  </a:cubicBezTo>
                  <a:cubicBezTo>
                    <a:pt x="9" y="0"/>
                    <a:pt x="9" y="0"/>
                    <a:pt x="9" y="0"/>
                  </a:cubicBezTo>
                  <a:cubicBezTo>
                    <a:pt x="4" y="0"/>
                    <a:pt x="0" y="4"/>
                    <a:pt x="0" y="9"/>
                  </a:cubicBezTo>
                  <a:cubicBezTo>
                    <a:pt x="0" y="14"/>
                    <a:pt x="4" y="18"/>
                    <a:pt x="9" y="18"/>
                  </a:cubicBezTo>
                  <a:cubicBezTo>
                    <a:pt x="39" y="18"/>
                    <a:pt x="39" y="18"/>
                    <a:pt x="39" y="18"/>
                  </a:cubicBezTo>
                  <a:cubicBezTo>
                    <a:pt x="44" y="18"/>
                    <a:pt x="48" y="14"/>
                    <a:pt x="48" y="9"/>
                  </a:cubicBezTo>
                  <a:close/>
                  <a:moveTo>
                    <a:pt x="39" y="17"/>
                  </a:moveTo>
                  <a:cubicBezTo>
                    <a:pt x="24" y="17"/>
                    <a:pt x="24" y="17"/>
                    <a:pt x="24" y="17"/>
                  </a:cubicBezTo>
                  <a:cubicBezTo>
                    <a:pt x="24" y="6"/>
                    <a:pt x="24" y="6"/>
                    <a:pt x="24" y="6"/>
                  </a:cubicBezTo>
                  <a:cubicBezTo>
                    <a:pt x="8" y="6"/>
                    <a:pt x="8" y="6"/>
                    <a:pt x="8" y="6"/>
                  </a:cubicBezTo>
                  <a:cubicBezTo>
                    <a:pt x="7" y="6"/>
                    <a:pt x="7" y="5"/>
                    <a:pt x="7" y="5"/>
                  </a:cubicBezTo>
                  <a:cubicBezTo>
                    <a:pt x="7" y="4"/>
                    <a:pt x="7" y="3"/>
                    <a:pt x="8" y="3"/>
                  </a:cubicBezTo>
                  <a:cubicBezTo>
                    <a:pt x="24" y="3"/>
                    <a:pt x="24" y="3"/>
                    <a:pt x="24" y="3"/>
                  </a:cubicBezTo>
                  <a:cubicBezTo>
                    <a:pt x="24" y="1"/>
                    <a:pt x="24" y="1"/>
                    <a:pt x="24" y="1"/>
                  </a:cubicBezTo>
                  <a:cubicBezTo>
                    <a:pt x="39" y="1"/>
                    <a:pt x="39" y="1"/>
                    <a:pt x="39" y="1"/>
                  </a:cubicBezTo>
                  <a:cubicBezTo>
                    <a:pt x="43" y="1"/>
                    <a:pt x="47" y="5"/>
                    <a:pt x="47" y="9"/>
                  </a:cubicBezTo>
                  <a:cubicBezTo>
                    <a:pt x="47" y="13"/>
                    <a:pt x="43" y="17"/>
                    <a:pt x="39" y="17"/>
                  </a:cubicBezTo>
                  <a:close/>
                </a:path>
              </a:pathLst>
            </a:custGeom>
            <a:grpFill/>
            <a:ln>
              <a:solidFill>
                <a:srgbClr val="CD99B9"/>
              </a:solid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andara" panose="020E0502030303020204" pitchFamily="34" charset="0"/>
                <a:ea typeface="+mn-ea"/>
                <a:cs typeface="+mn-cs"/>
              </a:endParaRPr>
            </a:p>
          </p:txBody>
        </p:sp>
        <p:sp>
          <p:nvSpPr>
            <p:cNvPr id="81" name="Freeform 142">
              <a:extLst>
                <a:ext uri="{FF2B5EF4-FFF2-40B4-BE49-F238E27FC236}">
                  <a16:creationId xmlns:a16="http://schemas.microsoft.com/office/drawing/2014/main" id="{1B965891-633F-4FFF-A051-57E996A95E0E}"/>
                </a:ext>
              </a:extLst>
            </p:cNvPr>
            <p:cNvSpPr>
              <a:spLocks/>
            </p:cNvSpPr>
            <p:nvPr/>
          </p:nvSpPr>
          <p:spPr bwMode="auto">
            <a:xfrm>
              <a:off x="6149787" y="4168632"/>
              <a:ext cx="103069" cy="18038"/>
            </a:xfrm>
            <a:custGeom>
              <a:avLst/>
              <a:gdLst>
                <a:gd name="T0" fmla="*/ 17 w 17"/>
                <a:gd name="T1" fmla="*/ 2 h 3"/>
                <a:gd name="T2" fmla="*/ 16 w 17"/>
                <a:gd name="T3" fmla="*/ 0 h 3"/>
                <a:gd name="T4" fmla="*/ 0 w 17"/>
                <a:gd name="T5" fmla="*/ 0 h 3"/>
                <a:gd name="T6" fmla="*/ 0 w 17"/>
                <a:gd name="T7" fmla="*/ 3 h 3"/>
                <a:gd name="T8" fmla="*/ 16 w 17"/>
                <a:gd name="T9" fmla="*/ 3 h 3"/>
                <a:gd name="T10" fmla="*/ 17 w 17"/>
                <a:gd name="T11" fmla="*/ 2 h 3"/>
              </a:gdLst>
              <a:ahLst/>
              <a:cxnLst>
                <a:cxn ang="0">
                  <a:pos x="T0" y="T1"/>
                </a:cxn>
                <a:cxn ang="0">
                  <a:pos x="T2" y="T3"/>
                </a:cxn>
                <a:cxn ang="0">
                  <a:pos x="T4" y="T5"/>
                </a:cxn>
                <a:cxn ang="0">
                  <a:pos x="T6" y="T7"/>
                </a:cxn>
                <a:cxn ang="0">
                  <a:pos x="T8" y="T9"/>
                </a:cxn>
                <a:cxn ang="0">
                  <a:pos x="T10" y="T11"/>
                </a:cxn>
              </a:cxnLst>
              <a:rect l="0" t="0" r="r" b="b"/>
              <a:pathLst>
                <a:path w="17" h="3">
                  <a:moveTo>
                    <a:pt x="17" y="2"/>
                  </a:moveTo>
                  <a:cubicBezTo>
                    <a:pt x="17" y="1"/>
                    <a:pt x="17" y="0"/>
                    <a:pt x="16" y="0"/>
                  </a:cubicBezTo>
                  <a:cubicBezTo>
                    <a:pt x="0" y="0"/>
                    <a:pt x="0" y="0"/>
                    <a:pt x="0" y="0"/>
                  </a:cubicBezTo>
                  <a:cubicBezTo>
                    <a:pt x="0" y="3"/>
                    <a:pt x="0" y="3"/>
                    <a:pt x="0" y="3"/>
                  </a:cubicBezTo>
                  <a:cubicBezTo>
                    <a:pt x="16" y="3"/>
                    <a:pt x="16" y="3"/>
                    <a:pt x="16" y="3"/>
                  </a:cubicBezTo>
                  <a:cubicBezTo>
                    <a:pt x="17" y="3"/>
                    <a:pt x="17" y="2"/>
                    <a:pt x="17" y="2"/>
                  </a:cubicBezTo>
                  <a:close/>
                </a:path>
              </a:pathLst>
            </a:custGeom>
            <a:grpFill/>
            <a:ln>
              <a:solidFill>
                <a:srgbClr val="CD99B9"/>
              </a:solid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andara" panose="020E0502030303020204" pitchFamily="34" charset="0"/>
                <a:ea typeface="+mn-ea"/>
                <a:cs typeface="+mn-cs"/>
              </a:endParaRPr>
            </a:p>
          </p:txBody>
        </p:sp>
        <p:sp>
          <p:nvSpPr>
            <p:cNvPr id="82" name="Freeform 143">
              <a:extLst>
                <a:ext uri="{FF2B5EF4-FFF2-40B4-BE49-F238E27FC236}">
                  <a16:creationId xmlns:a16="http://schemas.microsoft.com/office/drawing/2014/main" id="{7D2B5FEE-D660-4C7F-9BAC-6C3BDB48B8F4}"/>
                </a:ext>
              </a:extLst>
            </p:cNvPr>
            <p:cNvSpPr>
              <a:spLocks/>
            </p:cNvSpPr>
            <p:nvPr/>
          </p:nvSpPr>
          <p:spPr bwMode="auto">
            <a:xfrm>
              <a:off x="6002912" y="3949609"/>
              <a:ext cx="249944" cy="213870"/>
            </a:xfrm>
            <a:custGeom>
              <a:avLst/>
              <a:gdLst>
                <a:gd name="T0" fmla="*/ 26 w 41"/>
                <a:gd name="T1" fmla="*/ 26 h 35"/>
                <a:gd name="T2" fmla="*/ 21 w 41"/>
                <a:gd name="T3" fmla="*/ 31 h 35"/>
                <a:gd name="T4" fmla="*/ 22 w 41"/>
                <a:gd name="T5" fmla="*/ 31 h 35"/>
                <a:gd name="T6" fmla="*/ 37 w 41"/>
                <a:gd name="T7" fmla="*/ 17 h 35"/>
                <a:gd name="T8" fmla="*/ 37 w 41"/>
                <a:gd name="T9" fmla="*/ 4 h 35"/>
                <a:gd name="T10" fmla="*/ 24 w 41"/>
                <a:gd name="T11" fmla="*/ 4 h 35"/>
                <a:gd name="T12" fmla="*/ 3 w 41"/>
                <a:gd name="T13" fmla="*/ 25 h 35"/>
                <a:gd name="T14" fmla="*/ 1 w 41"/>
                <a:gd name="T15" fmla="*/ 35 h 35"/>
                <a:gd name="T16" fmla="*/ 2 w 41"/>
                <a:gd name="T17" fmla="*/ 35 h 35"/>
                <a:gd name="T18" fmla="*/ 2 w 41"/>
                <a:gd name="T19" fmla="*/ 34 h 35"/>
                <a:gd name="T20" fmla="*/ 4 w 41"/>
                <a:gd name="T21" fmla="*/ 26 h 35"/>
                <a:gd name="T22" fmla="*/ 14 w 41"/>
                <a:gd name="T23" fmla="*/ 15 h 35"/>
                <a:gd name="T24" fmla="*/ 16 w 41"/>
                <a:gd name="T25" fmla="*/ 17 h 35"/>
                <a:gd name="T26" fmla="*/ 27 w 41"/>
                <a:gd name="T27" fmla="*/ 5 h 35"/>
                <a:gd name="T28" fmla="*/ 29 w 41"/>
                <a:gd name="T29" fmla="*/ 5 h 35"/>
                <a:gd name="T30" fmla="*/ 29 w 41"/>
                <a:gd name="T31" fmla="*/ 7 h 35"/>
                <a:gd name="T32" fmla="*/ 18 w 41"/>
                <a:gd name="T33" fmla="*/ 19 h 35"/>
                <a:gd name="T34" fmla="*/ 26 w 41"/>
                <a:gd name="T35" fmla="*/ 2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35">
                  <a:moveTo>
                    <a:pt x="26" y="26"/>
                  </a:moveTo>
                  <a:cubicBezTo>
                    <a:pt x="21" y="31"/>
                    <a:pt x="21" y="31"/>
                    <a:pt x="21" y="31"/>
                  </a:cubicBezTo>
                  <a:cubicBezTo>
                    <a:pt x="22" y="31"/>
                    <a:pt x="22" y="31"/>
                    <a:pt x="22" y="31"/>
                  </a:cubicBezTo>
                  <a:cubicBezTo>
                    <a:pt x="37" y="17"/>
                    <a:pt x="37" y="17"/>
                    <a:pt x="37" y="17"/>
                  </a:cubicBezTo>
                  <a:cubicBezTo>
                    <a:pt x="41" y="13"/>
                    <a:pt x="41" y="7"/>
                    <a:pt x="37" y="4"/>
                  </a:cubicBezTo>
                  <a:cubicBezTo>
                    <a:pt x="33" y="0"/>
                    <a:pt x="28" y="0"/>
                    <a:pt x="24" y="4"/>
                  </a:cubicBezTo>
                  <a:cubicBezTo>
                    <a:pt x="3" y="25"/>
                    <a:pt x="3" y="25"/>
                    <a:pt x="3" y="25"/>
                  </a:cubicBezTo>
                  <a:cubicBezTo>
                    <a:pt x="0" y="27"/>
                    <a:pt x="0" y="32"/>
                    <a:pt x="1" y="35"/>
                  </a:cubicBezTo>
                  <a:cubicBezTo>
                    <a:pt x="1" y="35"/>
                    <a:pt x="2" y="35"/>
                    <a:pt x="2" y="35"/>
                  </a:cubicBezTo>
                  <a:cubicBezTo>
                    <a:pt x="2" y="34"/>
                    <a:pt x="2" y="34"/>
                    <a:pt x="2" y="34"/>
                  </a:cubicBezTo>
                  <a:cubicBezTo>
                    <a:pt x="1" y="31"/>
                    <a:pt x="2" y="28"/>
                    <a:pt x="4" y="26"/>
                  </a:cubicBezTo>
                  <a:cubicBezTo>
                    <a:pt x="14" y="15"/>
                    <a:pt x="14" y="15"/>
                    <a:pt x="14" y="15"/>
                  </a:cubicBezTo>
                  <a:cubicBezTo>
                    <a:pt x="16" y="17"/>
                    <a:pt x="16" y="17"/>
                    <a:pt x="16" y="17"/>
                  </a:cubicBezTo>
                  <a:cubicBezTo>
                    <a:pt x="27" y="5"/>
                    <a:pt x="27" y="5"/>
                    <a:pt x="27" y="5"/>
                  </a:cubicBezTo>
                  <a:cubicBezTo>
                    <a:pt x="28" y="5"/>
                    <a:pt x="29" y="5"/>
                    <a:pt x="29" y="5"/>
                  </a:cubicBezTo>
                  <a:cubicBezTo>
                    <a:pt x="30" y="6"/>
                    <a:pt x="30" y="7"/>
                    <a:pt x="29" y="7"/>
                  </a:cubicBezTo>
                  <a:cubicBezTo>
                    <a:pt x="18" y="19"/>
                    <a:pt x="18" y="19"/>
                    <a:pt x="18" y="19"/>
                  </a:cubicBezTo>
                  <a:lnTo>
                    <a:pt x="26" y="26"/>
                  </a:lnTo>
                  <a:close/>
                </a:path>
              </a:pathLst>
            </a:custGeom>
            <a:grpFill/>
            <a:ln>
              <a:solidFill>
                <a:srgbClr val="CD99B9"/>
              </a:solid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andara" panose="020E0502030303020204" pitchFamily="34" charset="0"/>
                <a:ea typeface="+mn-ea"/>
                <a:cs typeface="+mn-cs"/>
              </a:endParaRPr>
            </a:p>
          </p:txBody>
        </p:sp>
      </p:grpSp>
      <p:grpSp>
        <p:nvGrpSpPr>
          <p:cNvPr id="83" name="Group 82">
            <a:extLst>
              <a:ext uri="{FF2B5EF4-FFF2-40B4-BE49-F238E27FC236}">
                <a16:creationId xmlns:a16="http://schemas.microsoft.com/office/drawing/2014/main" id="{77AC23A6-3153-4898-8731-D7AC3CE1A1DD}"/>
              </a:ext>
            </a:extLst>
          </p:cNvPr>
          <p:cNvGrpSpPr/>
          <p:nvPr/>
        </p:nvGrpSpPr>
        <p:grpSpPr>
          <a:xfrm>
            <a:off x="3946522" y="5019762"/>
            <a:ext cx="396000" cy="252000"/>
            <a:chOff x="-2577348" y="651229"/>
            <a:chExt cx="1613501" cy="940523"/>
          </a:xfrm>
          <a:solidFill>
            <a:srgbClr val="CD99B9"/>
          </a:solidFill>
        </p:grpSpPr>
        <p:sp>
          <p:nvSpPr>
            <p:cNvPr id="84" name="Freeform: Shape 83">
              <a:extLst>
                <a:ext uri="{FF2B5EF4-FFF2-40B4-BE49-F238E27FC236}">
                  <a16:creationId xmlns:a16="http://schemas.microsoft.com/office/drawing/2014/main" id="{B7AC03AA-0E8F-45D6-AC7E-252A8D87257D}"/>
                </a:ext>
              </a:extLst>
            </p:cNvPr>
            <p:cNvSpPr/>
            <p:nvPr/>
          </p:nvSpPr>
          <p:spPr>
            <a:xfrm>
              <a:off x="-2577348" y="939290"/>
              <a:ext cx="752475" cy="561975"/>
            </a:xfrm>
            <a:custGeom>
              <a:avLst/>
              <a:gdLst>
                <a:gd name="connsiteX0" fmla="*/ 235233 w 752475"/>
                <a:gd name="connsiteY0" fmla="*/ 524828 h 561975"/>
                <a:gd name="connsiteX1" fmla="*/ 757203 w 752475"/>
                <a:gd name="connsiteY1" fmla="*/ 418147 h 561975"/>
                <a:gd name="connsiteX2" fmla="*/ 735296 w 752475"/>
                <a:gd name="connsiteY2" fmla="*/ 360045 h 561975"/>
                <a:gd name="connsiteX3" fmla="*/ 23778 w 752475"/>
                <a:gd name="connsiteY3" fmla="*/ 0 h 561975"/>
                <a:gd name="connsiteX4" fmla="*/ 235233 w 752475"/>
                <a:gd name="connsiteY4" fmla="*/ 524828 h 56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475" h="561975">
                  <a:moveTo>
                    <a:pt x="235233" y="524828"/>
                  </a:moveTo>
                  <a:cubicBezTo>
                    <a:pt x="416208" y="616268"/>
                    <a:pt x="631473" y="567690"/>
                    <a:pt x="757203" y="418147"/>
                  </a:cubicBezTo>
                  <a:cubicBezTo>
                    <a:pt x="748631" y="399097"/>
                    <a:pt x="741011" y="380047"/>
                    <a:pt x="735296" y="360045"/>
                  </a:cubicBezTo>
                  <a:lnTo>
                    <a:pt x="23778" y="0"/>
                  </a:lnTo>
                  <a:cubicBezTo>
                    <a:pt x="-45754" y="200025"/>
                    <a:pt x="40923" y="425767"/>
                    <a:pt x="235233" y="524828"/>
                  </a:cubicBezTo>
                  <a:close/>
                </a:path>
              </a:pathLst>
            </a:custGeom>
            <a:grpFill/>
            <a:ln w="9525" cap="flat">
              <a:solidFill>
                <a:srgbClr val="CD99B9"/>
              </a:solid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andara" panose="020E0502030303020204" pitchFamily="34" charset="0"/>
                <a:ea typeface="+mn-ea"/>
                <a:cs typeface="+mn-cs"/>
              </a:endParaRPr>
            </a:p>
          </p:txBody>
        </p:sp>
        <p:sp>
          <p:nvSpPr>
            <p:cNvPr id="85" name="Freeform: Shape 84">
              <a:extLst>
                <a:ext uri="{FF2B5EF4-FFF2-40B4-BE49-F238E27FC236}">
                  <a16:creationId xmlns:a16="http://schemas.microsoft.com/office/drawing/2014/main" id="{7B9756FC-A904-44B1-9672-B0EF4BE98401}"/>
                </a:ext>
              </a:extLst>
            </p:cNvPr>
            <p:cNvSpPr/>
            <p:nvPr/>
          </p:nvSpPr>
          <p:spPr>
            <a:xfrm>
              <a:off x="-2502135" y="651229"/>
              <a:ext cx="733425" cy="504825"/>
            </a:xfrm>
            <a:custGeom>
              <a:avLst/>
              <a:gdLst>
                <a:gd name="connsiteX0" fmla="*/ 547688 w 733425"/>
                <a:gd name="connsiteY0" fmla="*/ 46126 h 504825"/>
                <a:gd name="connsiteX1" fmla="*/ 0 w 733425"/>
                <a:gd name="connsiteY1" fmla="*/ 186143 h 504825"/>
                <a:gd name="connsiteX2" fmla="*/ 641032 w 733425"/>
                <a:gd name="connsiteY2" fmla="*/ 510946 h 504825"/>
                <a:gd name="connsiteX3" fmla="*/ 734377 w 733425"/>
                <a:gd name="connsiteY3" fmla="*/ 231863 h 504825"/>
                <a:gd name="connsiteX4" fmla="*/ 547688 w 733425"/>
                <a:gd name="connsiteY4" fmla="*/ 46126 h 504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425" h="504825">
                  <a:moveTo>
                    <a:pt x="547688" y="46126"/>
                  </a:moveTo>
                  <a:cubicBezTo>
                    <a:pt x="353377" y="-51982"/>
                    <a:pt x="120015" y="11836"/>
                    <a:pt x="0" y="186143"/>
                  </a:cubicBezTo>
                  <a:lnTo>
                    <a:pt x="641032" y="510946"/>
                  </a:lnTo>
                  <a:cubicBezTo>
                    <a:pt x="641985" y="411886"/>
                    <a:pt x="673417" y="313778"/>
                    <a:pt x="734377" y="231863"/>
                  </a:cubicBezTo>
                  <a:cubicBezTo>
                    <a:pt x="695325" y="154711"/>
                    <a:pt x="631507" y="88988"/>
                    <a:pt x="547688" y="46126"/>
                  </a:cubicBezTo>
                  <a:close/>
                </a:path>
              </a:pathLst>
            </a:custGeom>
            <a:grpFill/>
            <a:ln w="9525" cap="flat">
              <a:solidFill>
                <a:srgbClr val="CD99B9"/>
              </a:solid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andara" panose="020E0502030303020204" pitchFamily="34" charset="0"/>
                <a:ea typeface="+mn-ea"/>
                <a:cs typeface="+mn-cs"/>
              </a:endParaRPr>
            </a:p>
          </p:txBody>
        </p:sp>
        <p:sp>
          <p:nvSpPr>
            <p:cNvPr id="86" name="Freeform: Shape 85">
              <a:extLst>
                <a:ext uri="{FF2B5EF4-FFF2-40B4-BE49-F238E27FC236}">
                  <a16:creationId xmlns:a16="http://schemas.microsoft.com/office/drawing/2014/main" id="{4233F61E-5500-48DC-AD19-0161AD8E19C7}"/>
                </a:ext>
              </a:extLst>
            </p:cNvPr>
            <p:cNvSpPr/>
            <p:nvPr/>
          </p:nvSpPr>
          <p:spPr>
            <a:xfrm>
              <a:off x="-1649647" y="905952"/>
              <a:ext cx="685800" cy="685800"/>
            </a:xfrm>
            <a:custGeom>
              <a:avLst/>
              <a:gdLst>
                <a:gd name="connsiteX0" fmla="*/ 563880 w 685800"/>
                <a:gd name="connsiteY0" fmla="*/ 563880 h 685800"/>
                <a:gd name="connsiteX1" fmla="*/ 601027 w 685800"/>
                <a:gd name="connsiteY1" fmla="*/ 0 h 685800"/>
                <a:gd name="connsiteX2" fmla="*/ 0 w 685800"/>
                <a:gd name="connsiteY2" fmla="*/ 601028 h 685800"/>
                <a:gd name="connsiteX3" fmla="*/ 260985 w 685800"/>
                <a:gd name="connsiteY3" fmla="*/ 688657 h 685800"/>
                <a:gd name="connsiteX4" fmla="*/ 563880 w 685800"/>
                <a:gd name="connsiteY4" fmla="*/ 56388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685800">
                  <a:moveTo>
                    <a:pt x="563880" y="563880"/>
                  </a:moveTo>
                  <a:cubicBezTo>
                    <a:pt x="718185" y="409575"/>
                    <a:pt x="729615" y="168592"/>
                    <a:pt x="601027" y="0"/>
                  </a:cubicBezTo>
                  <a:lnTo>
                    <a:pt x="0" y="601028"/>
                  </a:lnTo>
                  <a:cubicBezTo>
                    <a:pt x="77152" y="660082"/>
                    <a:pt x="168592" y="688657"/>
                    <a:pt x="260985" y="688657"/>
                  </a:cubicBezTo>
                  <a:cubicBezTo>
                    <a:pt x="370522" y="689610"/>
                    <a:pt x="480060" y="647700"/>
                    <a:pt x="563880" y="563880"/>
                  </a:cubicBezTo>
                  <a:close/>
                </a:path>
              </a:pathLst>
            </a:custGeom>
            <a:grpFill/>
            <a:ln w="9525" cap="flat">
              <a:solidFill>
                <a:srgbClr val="CD99B9"/>
              </a:solid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andara" panose="020E0502030303020204" pitchFamily="34" charset="0"/>
                <a:ea typeface="+mn-ea"/>
                <a:cs typeface="+mn-cs"/>
              </a:endParaRPr>
            </a:p>
          </p:txBody>
        </p:sp>
        <p:sp>
          <p:nvSpPr>
            <p:cNvPr id="87" name="Freeform: Shape 86">
              <a:extLst>
                <a:ext uri="{FF2B5EF4-FFF2-40B4-BE49-F238E27FC236}">
                  <a16:creationId xmlns:a16="http://schemas.microsoft.com/office/drawing/2014/main" id="{94DD60D0-FEC7-4D8A-826F-7E73DC5A84F0}"/>
                </a:ext>
              </a:extLst>
            </p:cNvPr>
            <p:cNvSpPr/>
            <p:nvPr/>
          </p:nvSpPr>
          <p:spPr>
            <a:xfrm>
              <a:off x="-1819430" y="738312"/>
              <a:ext cx="685800" cy="685800"/>
            </a:xfrm>
            <a:custGeom>
              <a:avLst/>
              <a:gdLst>
                <a:gd name="connsiteX0" fmla="*/ 88821 w 685800"/>
                <a:gd name="connsiteY0" fmla="*/ 688658 h 685800"/>
                <a:gd name="connsiteX1" fmla="*/ 689848 w 685800"/>
                <a:gd name="connsiteY1" fmla="*/ 87630 h 685800"/>
                <a:gd name="connsiteX2" fmla="*/ 428863 w 685800"/>
                <a:gd name="connsiteY2" fmla="*/ 0 h 685800"/>
                <a:gd name="connsiteX3" fmla="*/ 125968 w 685800"/>
                <a:gd name="connsiteY3" fmla="*/ 125730 h 685800"/>
                <a:gd name="connsiteX4" fmla="*/ 71675 w 685800"/>
                <a:gd name="connsiteY4" fmla="*/ 191453 h 685800"/>
                <a:gd name="connsiteX5" fmla="*/ 238 w 685800"/>
                <a:gd name="connsiteY5" fmla="*/ 446723 h 685800"/>
                <a:gd name="connsiteX6" fmla="*/ 88821 w 685800"/>
                <a:gd name="connsiteY6" fmla="*/ 688658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 h="685800">
                  <a:moveTo>
                    <a:pt x="88821" y="688658"/>
                  </a:moveTo>
                  <a:lnTo>
                    <a:pt x="689848" y="87630"/>
                  </a:lnTo>
                  <a:cubicBezTo>
                    <a:pt x="612696" y="28575"/>
                    <a:pt x="521255" y="0"/>
                    <a:pt x="428863" y="0"/>
                  </a:cubicBezTo>
                  <a:cubicBezTo>
                    <a:pt x="319325" y="0"/>
                    <a:pt x="209788" y="41910"/>
                    <a:pt x="125968" y="125730"/>
                  </a:cubicBezTo>
                  <a:cubicBezTo>
                    <a:pt x="105013" y="146685"/>
                    <a:pt x="87868" y="168593"/>
                    <a:pt x="71675" y="191453"/>
                  </a:cubicBezTo>
                  <a:cubicBezTo>
                    <a:pt x="20240" y="268605"/>
                    <a:pt x="-2620" y="357188"/>
                    <a:pt x="238" y="446723"/>
                  </a:cubicBezTo>
                  <a:cubicBezTo>
                    <a:pt x="5000" y="531495"/>
                    <a:pt x="33575" y="616268"/>
                    <a:pt x="88821" y="688658"/>
                  </a:cubicBezTo>
                  <a:close/>
                </a:path>
              </a:pathLst>
            </a:custGeom>
            <a:grpFill/>
            <a:ln w="9525" cap="flat">
              <a:solidFill>
                <a:srgbClr val="CD99B9"/>
              </a:solid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andara" panose="020E0502030303020204" pitchFamily="34" charset="0"/>
                <a:ea typeface="+mn-ea"/>
                <a:cs typeface="+mn-cs"/>
              </a:endParaRPr>
            </a:p>
          </p:txBody>
        </p:sp>
      </p:grpSp>
      <p:grpSp>
        <p:nvGrpSpPr>
          <p:cNvPr id="11" name="Group 10">
            <a:extLst>
              <a:ext uri="{FF2B5EF4-FFF2-40B4-BE49-F238E27FC236}">
                <a16:creationId xmlns:a16="http://schemas.microsoft.com/office/drawing/2014/main" id="{24295E5A-929F-39DA-A58E-6365073238D7}"/>
              </a:ext>
            </a:extLst>
          </p:cNvPr>
          <p:cNvGrpSpPr/>
          <p:nvPr/>
        </p:nvGrpSpPr>
        <p:grpSpPr>
          <a:xfrm>
            <a:off x="744432" y="5472698"/>
            <a:ext cx="3779506" cy="576000"/>
            <a:chOff x="-215827" y="5414823"/>
            <a:chExt cx="3779506" cy="576000"/>
          </a:xfrm>
        </p:grpSpPr>
        <p:sp>
          <p:nvSpPr>
            <p:cNvPr id="72" name="Rectangle 71">
              <a:extLst>
                <a:ext uri="{FF2B5EF4-FFF2-40B4-BE49-F238E27FC236}">
                  <a16:creationId xmlns:a16="http://schemas.microsoft.com/office/drawing/2014/main" id="{DB29253F-3716-44D6-9CDC-B357EC1EBB89}"/>
                </a:ext>
              </a:extLst>
            </p:cNvPr>
            <p:cNvSpPr/>
            <p:nvPr/>
          </p:nvSpPr>
          <p:spPr>
            <a:xfrm>
              <a:off x="-215827" y="5477717"/>
              <a:ext cx="3394991" cy="432643"/>
            </a:xfrm>
            <a:prstGeom prst="rect">
              <a:avLst/>
            </a:prstGeom>
            <a:solidFill>
              <a:schemeClr val="bg2"/>
            </a:solidFill>
            <a:ln>
              <a:solidFill>
                <a:schemeClr val="bg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a:ln>
                    <a:noFill/>
                  </a:ln>
                  <a:solidFill>
                    <a:srgbClr val="FFFFFF"/>
                  </a:solidFill>
                  <a:effectLst/>
                  <a:uLnTx/>
                  <a:uFillTx/>
                  <a:latin typeface="Candara" panose="020E0502030303020204" pitchFamily="34" charset="0"/>
                  <a:ea typeface="+mn-ea"/>
                  <a:cs typeface="+mn-cs"/>
                </a:rPr>
                <a:t>setzten</a:t>
              </a:r>
              <a:endParaRPr kumimoji="0" lang="de-DE" sz="1400" b="0" i="0" u="none" strike="noStrike" kern="1200" cap="none" spc="0" normalizeH="0" baseline="0" noProof="0">
                <a:ln>
                  <a:noFill/>
                </a:ln>
                <a:solidFill>
                  <a:srgbClr val="FFFFFF"/>
                </a:solidFill>
                <a:effectLst/>
                <a:uLnTx/>
                <a:uFillTx/>
                <a:latin typeface="Candara" panose="020E0502030303020204"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FFFFFF"/>
                  </a:solidFill>
                  <a:effectLst/>
                  <a:uLnTx/>
                  <a:uFillTx/>
                  <a:latin typeface="Candara" panose="020E0502030303020204" pitchFamily="34" charset="0"/>
                  <a:ea typeface="+mn-ea"/>
                  <a:cs typeface="+mn-cs"/>
                </a:rPr>
                <a:t>die RAASi-Therapie ab  </a:t>
              </a:r>
            </a:p>
          </p:txBody>
        </p:sp>
        <p:grpSp>
          <p:nvGrpSpPr>
            <p:cNvPr id="4" name="Group 3">
              <a:extLst>
                <a:ext uri="{FF2B5EF4-FFF2-40B4-BE49-F238E27FC236}">
                  <a16:creationId xmlns:a16="http://schemas.microsoft.com/office/drawing/2014/main" id="{E2CB6A26-212D-E19D-3791-B61CC6B1555B}"/>
                </a:ext>
              </a:extLst>
            </p:cNvPr>
            <p:cNvGrpSpPr/>
            <p:nvPr/>
          </p:nvGrpSpPr>
          <p:grpSpPr>
            <a:xfrm>
              <a:off x="2987679" y="5414823"/>
              <a:ext cx="576000" cy="576000"/>
              <a:chOff x="2987679" y="5414823"/>
              <a:chExt cx="576000" cy="576000"/>
            </a:xfrm>
          </p:grpSpPr>
          <p:sp>
            <p:nvSpPr>
              <p:cNvPr id="95" name="Oval 94">
                <a:extLst>
                  <a:ext uri="{FF2B5EF4-FFF2-40B4-BE49-F238E27FC236}">
                    <a16:creationId xmlns:a16="http://schemas.microsoft.com/office/drawing/2014/main" id="{8E95A6DF-928C-4E10-A235-BC23E8236882}"/>
                  </a:ext>
                </a:extLst>
              </p:cNvPr>
              <p:cNvSpPr/>
              <p:nvPr/>
            </p:nvSpPr>
            <p:spPr>
              <a:xfrm>
                <a:off x="2987679" y="5414823"/>
                <a:ext cx="576000" cy="576000"/>
              </a:xfrm>
              <a:prstGeom prst="ellipse">
                <a:avLst/>
              </a:prstGeom>
              <a:solidFill>
                <a:schemeClr val="bg1"/>
              </a:solidFill>
              <a:ln>
                <a:solidFill>
                  <a:schemeClr val="bg2"/>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FFFFFF">
                      <a:hueOff val="0"/>
                      <a:satOff val="0"/>
                      <a:lumOff val="0"/>
                      <a:alphaOff val="0"/>
                    </a:srgbClr>
                  </a:solidFill>
                  <a:effectLst/>
                  <a:uLnTx/>
                  <a:uFillTx/>
                  <a:latin typeface="Candara" panose="020E0502030303020204" pitchFamily="34" charset="0"/>
                  <a:ea typeface="+mn-ea"/>
                  <a:cs typeface="+mn-cs"/>
                </a:endParaRPr>
              </a:p>
            </p:txBody>
          </p:sp>
          <p:sp>
            <p:nvSpPr>
              <p:cNvPr id="96" name="Freeform 8">
                <a:extLst>
                  <a:ext uri="{FF2B5EF4-FFF2-40B4-BE49-F238E27FC236}">
                    <a16:creationId xmlns:a16="http://schemas.microsoft.com/office/drawing/2014/main" id="{02692290-FC16-4FEA-B0F5-78394C07E25A}"/>
                  </a:ext>
                </a:extLst>
              </p:cNvPr>
              <p:cNvSpPr>
                <a:spLocks/>
              </p:cNvSpPr>
              <p:nvPr/>
            </p:nvSpPr>
            <p:spPr bwMode="auto">
              <a:xfrm>
                <a:off x="3077679" y="5514360"/>
                <a:ext cx="396000" cy="396000"/>
              </a:xfrm>
              <a:custGeom>
                <a:avLst/>
                <a:gdLst>
                  <a:gd name="T0" fmla="*/ 1758 w 1758"/>
                  <a:gd name="T1" fmla="*/ 296 h 1758"/>
                  <a:gd name="T2" fmla="*/ 1758 w 1758"/>
                  <a:gd name="T3" fmla="*/ 296 h 1758"/>
                  <a:gd name="T4" fmla="*/ 1462 w 1758"/>
                  <a:gd name="T5" fmla="*/ 0 h 1758"/>
                  <a:gd name="T6" fmla="*/ 879 w 1758"/>
                  <a:gd name="T7" fmla="*/ 583 h 1758"/>
                  <a:gd name="T8" fmla="*/ 296 w 1758"/>
                  <a:gd name="T9" fmla="*/ 0 h 1758"/>
                  <a:gd name="T10" fmla="*/ 0 w 1758"/>
                  <a:gd name="T11" fmla="*/ 296 h 1758"/>
                  <a:gd name="T12" fmla="*/ 583 w 1758"/>
                  <a:gd name="T13" fmla="*/ 879 h 1758"/>
                  <a:gd name="T14" fmla="*/ 0 w 1758"/>
                  <a:gd name="T15" fmla="*/ 1462 h 1758"/>
                  <a:gd name="T16" fmla="*/ 296 w 1758"/>
                  <a:gd name="T17" fmla="*/ 1758 h 1758"/>
                  <a:gd name="T18" fmla="*/ 879 w 1758"/>
                  <a:gd name="T19" fmla="*/ 1175 h 1758"/>
                  <a:gd name="T20" fmla="*/ 1462 w 1758"/>
                  <a:gd name="T21" fmla="*/ 1758 h 1758"/>
                  <a:gd name="T22" fmla="*/ 1758 w 1758"/>
                  <a:gd name="T23" fmla="*/ 1462 h 1758"/>
                  <a:gd name="T24" fmla="*/ 1175 w 1758"/>
                  <a:gd name="T25" fmla="*/ 879 h 1758"/>
                  <a:gd name="T26" fmla="*/ 1758 w 1758"/>
                  <a:gd name="T27" fmla="*/ 296 h 1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58" h="1758">
                    <a:moveTo>
                      <a:pt x="1758" y="296"/>
                    </a:moveTo>
                    <a:lnTo>
                      <a:pt x="1758" y="296"/>
                    </a:lnTo>
                    <a:lnTo>
                      <a:pt x="1462" y="0"/>
                    </a:lnTo>
                    <a:lnTo>
                      <a:pt x="879" y="583"/>
                    </a:lnTo>
                    <a:lnTo>
                      <a:pt x="296" y="0"/>
                    </a:lnTo>
                    <a:lnTo>
                      <a:pt x="0" y="296"/>
                    </a:lnTo>
                    <a:lnTo>
                      <a:pt x="583" y="879"/>
                    </a:lnTo>
                    <a:lnTo>
                      <a:pt x="0" y="1462"/>
                    </a:lnTo>
                    <a:lnTo>
                      <a:pt x="296" y="1758"/>
                    </a:lnTo>
                    <a:lnTo>
                      <a:pt x="879" y="1175"/>
                    </a:lnTo>
                    <a:lnTo>
                      <a:pt x="1462" y="1758"/>
                    </a:lnTo>
                    <a:lnTo>
                      <a:pt x="1758" y="1462"/>
                    </a:lnTo>
                    <a:lnTo>
                      <a:pt x="1175" y="879"/>
                    </a:lnTo>
                    <a:lnTo>
                      <a:pt x="1758" y="296"/>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andara" panose="020E0502030303020204" pitchFamily="34" charset="0"/>
                  <a:ea typeface="+mn-ea"/>
                  <a:cs typeface="+mn-cs"/>
                </a:endParaRPr>
              </a:p>
            </p:txBody>
          </p:sp>
        </p:grpSp>
      </p:grpSp>
      <p:sp>
        <p:nvSpPr>
          <p:cNvPr id="71" name="Rectangle 70">
            <a:extLst>
              <a:ext uri="{FF2B5EF4-FFF2-40B4-BE49-F238E27FC236}">
                <a16:creationId xmlns:a16="http://schemas.microsoft.com/office/drawing/2014/main" id="{4B8515F7-1AF0-4BF5-9D46-432A32F57225}"/>
              </a:ext>
            </a:extLst>
          </p:cNvPr>
          <p:cNvSpPr/>
          <p:nvPr/>
        </p:nvSpPr>
        <p:spPr>
          <a:xfrm>
            <a:off x="733006" y="4294893"/>
            <a:ext cx="2468886" cy="432643"/>
          </a:xfrm>
          <a:prstGeom prst="rect">
            <a:avLst/>
          </a:prstGeom>
          <a:solidFill>
            <a:srgbClr val="8A7098"/>
          </a:solidFill>
          <a:ln>
            <a:solidFill>
              <a:srgbClr val="8A709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666734" rtl="0" eaLnBrk="1" fontAlgn="auto" latinLnBrk="0" hangingPunct="1">
              <a:lnSpc>
                <a:spcPct val="90000"/>
              </a:lnSpc>
              <a:spcBef>
                <a:spcPct val="0"/>
              </a:spcBef>
              <a:spcAft>
                <a:spcPts val="0"/>
              </a:spcAft>
              <a:buClrTx/>
              <a:buSzTx/>
              <a:buFontTx/>
              <a:buNone/>
              <a:tabLst/>
              <a:defRPr/>
            </a:pPr>
            <a:r>
              <a:rPr kumimoji="0" lang="de-DE" sz="1400" b="1" i="0" u="none" strike="noStrike" kern="1200" cap="none" spc="0" normalizeH="0" baseline="0" noProof="0">
                <a:ln>
                  <a:noFill/>
                </a:ln>
                <a:solidFill>
                  <a:srgbClr val="000000"/>
                </a:solidFill>
                <a:effectLst/>
                <a:uLnTx/>
                <a:uFillTx/>
                <a:latin typeface="Candara" panose="020E0502030303020204" pitchFamily="34" charset="0"/>
                <a:ea typeface="+mn-ea"/>
                <a:cs typeface="+mn-cs"/>
              </a:rPr>
              <a:t>änderten mehrfach</a:t>
            </a:r>
          </a:p>
          <a:p>
            <a:pPr marL="0" marR="0" lvl="0" indent="0" algn="ctr" defTabSz="666734" rtl="0" eaLnBrk="1" fontAlgn="auto" latinLnBrk="0" hangingPunct="1">
              <a:lnSpc>
                <a:spcPct val="90000"/>
              </a:lnSpc>
              <a:spcBef>
                <a:spcPct val="0"/>
              </a:spcBef>
              <a:spcAft>
                <a:spcPts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ndara" panose="020E0502030303020204" pitchFamily="34" charset="0"/>
                <a:ea typeface="+mn-ea"/>
                <a:cs typeface="+mn-cs"/>
              </a:rPr>
              <a:t>die RAASi-</a:t>
            </a:r>
            <a:r>
              <a:rPr kumimoji="0" lang="de-DE" sz="1400" b="1" i="0" u="none" strike="noStrike" kern="1200" cap="none" spc="0" normalizeH="0" baseline="0" noProof="0">
                <a:ln>
                  <a:noFill/>
                </a:ln>
                <a:solidFill>
                  <a:srgbClr val="000000"/>
                </a:solidFill>
                <a:effectLst/>
                <a:uLnTx/>
                <a:uFillTx/>
                <a:latin typeface="Candara" panose="020E0502030303020204" pitchFamily="34" charset="0"/>
                <a:ea typeface="+mn-ea"/>
                <a:cs typeface="+mn-cs"/>
              </a:rPr>
              <a:t>Dosis</a:t>
            </a:r>
            <a:endParaRPr kumimoji="0" lang="de-DE" sz="1400" b="1" i="0" u="none" strike="noStrike" kern="1200" cap="none" spc="0" normalizeH="0" baseline="30000" noProof="0">
              <a:ln>
                <a:noFill/>
              </a:ln>
              <a:solidFill>
                <a:srgbClr val="000000"/>
              </a:solidFill>
              <a:effectLst/>
              <a:uLnTx/>
              <a:uFillTx/>
              <a:latin typeface="Candara" panose="020E0502030303020204" pitchFamily="34" charset="0"/>
              <a:ea typeface="+mn-ea"/>
              <a:cs typeface="+mn-cs"/>
            </a:endParaRPr>
          </a:p>
        </p:txBody>
      </p:sp>
      <p:sp>
        <p:nvSpPr>
          <p:cNvPr id="94" name="Oval 93">
            <a:extLst>
              <a:ext uri="{FF2B5EF4-FFF2-40B4-BE49-F238E27FC236}">
                <a16:creationId xmlns:a16="http://schemas.microsoft.com/office/drawing/2014/main" id="{CE7AC8AE-EF21-4CE3-B5D3-9A155FBC28E1}"/>
              </a:ext>
            </a:extLst>
          </p:cNvPr>
          <p:cNvSpPr/>
          <p:nvPr/>
        </p:nvSpPr>
        <p:spPr>
          <a:xfrm>
            <a:off x="2950183" y="4221656"/>
            <a:ext cx="1573755" cy="575496"/>
          </a:xfrm>
          <a:prstGeom prst="ellipse">
            <a:avLst/>
          </a:prstGeom>
          <a:solidFill>
            <a:schemeClr val="bg1"/>
          </a:solidFill>
          <a:ln>
            <a:solidFill>
              <a:srgbClr val="8A7098"/>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hueOff val="0"/>
                  <a:satOff val="0"/>
                  <a:lumOff val="0"/>
                  <a:alphaOff val="0"/>
                </a:srgbClr>
              </a:solidFill>
              <a:effectLst/>
              <a:uLnTx/>
              <a:uFillTx/>
              <a:latin typeface="Candara" panose="020E0502030303020204" pitchFamily="34" charset="0"/>
              <a:ea typeface="+mn-ea"/>
              <a:cs typeface="+mn-cs"/>
            </a:endParaRPr>
          </a:p>
        </p:txBody>
      </p:sp>
      <p:grpSp>
        <p:nvGrpSpPr>
          <p:cNvPr id="97" name="Group 96">
            <a:extLst>
              <a:ext uri="{FF2B5EF4-FFF2-40B4-BE49-F238E27FC236}">
                <a16:creationId xmlns:a16="http://schemas.microsoft.com/office/drawing/2014/main" id="{C9B04866-0214-4467-9DE3-D532FF357D14}"/>
              </a:ext>
            </a:extLst>
          </p:cNvPr>
          <p:cNvGrpSpPr/>
          <p:nvPr/>
        </p:nvGrpSpPr>
        <p:grpSpPr>
          <a:xfrm rot="2813181">
            <a:off x="3294096" y="4232576"/>
            <a:ext cx="531256" cy="539260"/>
            <a:chOff x="4331895" y="2173053"/>
            <a:chExt cx="480386" cy="487624"/>
          </a:xfrm>
          <a:solidFill>
            <a:srgbClr val="8A7098"/>
          </a:solidFill>
        </p:grpSpPr>
        <p:sp>
          <p:nvSpPr>
            <p:cNvPr id="98" name="Freeform 26">
              <a:extLst>
                <a:ext uri="{FF2B5EF4-FFF2-40B4-BE49-F238E27FC236}">
                  <a16:creationId xmlns:a16="http://schemas.microsoft.com/office/drawing/2014/main" id="{1A086062-89EA-40EF-95C8-0A42BFE10EED}"/>
                </a:ext>
              </a:extLst>
            </p:cNvPr>
            <p:cNvSpPr>
              <a:spLocks noEditPoints="1"/>
            </p:cNvSpPr>
            <p:nvPr/>
          </p:nvSpPr>
          <p:spPr bwMode="auto">
            <a:xfrm>
              <a:off x="4331895" y="2173053"/>
              <a:ext cx="480386" cy="487624"/>
            </a:xfrm>
            <a:custGeom>
              <a:avLst/>
              <a:gdLst>
                <a:gd name="T0" fmla="*/ 200 w 206"/>
                <a:gd name="T1" fmla="*/ 79 h 205"/>
                <a:gd name="T2" fmla="*/ 127 w 206"/>
                <a:gd name="T3" fmla="*/ 6 h 205"/>
                <a:gd name="T4" fmla="*/ 105 w 206"/>
                <a:gd name="T5" fmla="*/ 6 h 205"/>
                <a:gd name="T6" fmla="*/ 6 w 206"/>
                <a:gd name="T7" fmla="*/ 105 h 205"/>
                <a:gd name="T8" fmla="*/ 6 w 206"/>
                <a:gd name="T9" fmla="*/ 127 h 205"/>
                <a:gd name="T10" fmla="*/ 79 w 206"/>
                <a:gd name="T11" fmla="*/ 199 h 205"/>
                <a:gd name="T12" fmla="*/ 100 w 206"/>
                <a:gd name="T13" fmla="*/ 199 h 205"/>
                <a:gd name="T14" fmla="*/ 200 w 206"/>
                <a:gd name="T15" fmla="*/ 100 h 205"/>
                <a:gd name="T16" fmla="*/ 200 w 206"/>
                <a:gd name="T17" fmla="*/ 79 h 205"/>
                <a:gd name="T18" fmla="*/ 97 w 206"/>
                <a:gd name="T19" fmla="*/ 196 h 205"/>
                <a:gd name="T20" fmla="*/ 82 w 206"/>
                <a:gd name="T21" fmla="*/ 196 h 205"/>
                <a:gd name="T22" fmla="*/ 10 w 206"/>
                <a:gd name="T23" fmla="*/ 123 h 205"/>
                <a:gd name="T24" fmla="*/ 10 w 206"/>
                <a:gd name="T25" fmla="*/ 109 h 205"/>
                <a:gd name="T26" fmla="*/ 109 w 206"/>
                <a:gd name="T27" fmla="*/ 9 h 205"/>
                <a:gd name="T28" fmla="*/ 123 w 206"/>
                <a:gd name="T29" fmla="*/ 9 h 205"/>
                <a:gd name="T30" fmla="*/ 196 w 206"/>
                <a:gd name="T31" fmla="*/ 82 h 205"/>
                <a:gd name="T32" fmla="*/ 196 w 206"/>
                <a:gd name="T33" fmla="*/ 97 h 205"/>
                <a:gd name="T34" fmla="*/ 97 w 206"/>
                <a:gd name="T35" fmla="*/ 196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205">
                  <a:moveTo>
                    <a:pt x="200" y="79"/>
                  </a:moveTo>
                  <a:cubicBezTo>
                    <a:pt x="127" y="6"/>
                    <a:pt x="127" y="6"/>
                    <a:pt x="127" y="6"/>
                  </a:cubicBezTo>
                  <a:cubicBezTo>
                    <a:pt x="121" y="0"/>
                    <a:pt x="111" y="0"/>
                    <a:pt x="105" y="6"/>
                  </a:cubicBezTo>
                  <a:cubicBezTo>
                    <a:pt x="6" y="105"/>
                    <a:pt x="6" y="105"/>
                    <a:pt x="6" y="105"/>
                  </a:cubicBezTo>
                  <a:cubicBezTo>
                    <a:pt x="0" y="111"/>
                    <a:pt x="0" y="121"/>
                    <a:pt x="6" y="127"/>
                  </a:cubicBezTo>
                  <a:cubicBezTo>
                    <a:pt x="79" y="199"/>
                    <a:pt x="79" y="199"/>
                    <a:pt x="79" y="199"/>
                  </a:cubicBezTo>
                  <a:cubicBezTo>
                    <a:pt x="85" y="205"/>
                    <a:pt x="95" y="205"/>
                    <a:pt x="100" y="199"/>
                  </a:cubicBezTo>
                  <a:cubicBezTo>
                    <a:pt x="200" y="100"/>
                    <a:pt x="200" y="100"/>
                    <a:pt x="200" y="100"/>
                  </a:cubicBezTo>
                  <a:cubicBezTo>
                    <a:pt x="206" y="94"/>
                    <a:pt x="206" y="85"/>
                    <a:pt x="200" y="79"/>
                  </a:cubicBezTo>
                  <a:close/>
                  <a:moveTo>
                    <a:pt x="97" y="196"/>
                  </a:moveTo>
                  <a:cubicBezTo>
                    <a:pt x="93" y="200"/>
                    <a:pt x="86" y="200"/>
                    <a:pt x="82" y="196"/>
                  </a:cubicBezTo>
                  <a:cubicBezTo>
                    <a:pt x="10" y="123"/>
                    <a:pt x="10" y="123"/>
                    <a:pt x="10" y="123"/>
                  </a:cubicBezTo>
                  <a:cubicBezTo>
                    <a:pt x="6" y="119"/>
                    <a:pt x="6" y="113"/>
                    <a:pt x="10" y="109"/>
                  </a:cubicBezTo>
                  <a:cubicBezTo>
                    <a:pt x="109" y="9"/>
                    <a:pt x="109" y="9"/>
                    <a:pt x="109" y="9"/>
                  </a:cubicBezTo>
                  <a:cubicBezTo>
                    <a:pt x="113" y="5"/>
                    <a:pt x="119" y="5"/>
                    <a:pt x="123" y="9"/>
                  </a:cubicBezTo>
                  <a:cubicBezTo>
                    <a:pt x="196" y="82"/>
                    <a:pt x="196" y="82"/>
                    <a:pt x="196" y="82"/>
                  </a:cubicBezTo>
                  <a:cubicBezTo>
                    <a:pt x="200" y="86"/>
                    <a:pt x="200" y="93"/>
                    <a:pt x="196" y="97"/>
                  </a:cubicBezTo>
                  <a:lnTo>
                    <a:pt x="97" y="196"/>
                  </a:lnTo>
                  <a:close/>
                </a:path>
              </a:pathLst>
            </a:custGeom>
            <a:grpFill/>
            <a:ln w="6350">
              <a:solidFill>
                <a:srgbClr val="8A7098"/>
              </a:solid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andara" panose="020E0502030303020204" pitchFamily="34" charset="0"/>
                <a:ea typeface="+mn-ea"/>
                <a:cs typeface="+mn-cs"/>
              </a:endParaRPr>
            </a:p>
          </p:txBody>
        </p:sp>
        <p:sp>
          <p:nvSpPr>
            <p:cNvPr id="99" name="Freeform 27">
              <a:extLst>
                <a:ext uri="{FF2B5EF4-FFF2-40B4-BE49-F238E27FC236}">
                  <a16:creationId xmlns:a16="http://schemas.microsoft.com/office/drawing/2014/main" id="{B9D616AF-5FB3-467D-A6B5-6EAF4AC55304}"/>
                </a:ext>
              </a:extLst>
            </p:cNvPr>
            <p:cNvSpPr>
              <a:spLocks noEditPoints="1"/>
            </p:cNvSpPr>
            <p:nvPr/>
          </p:nvSpPr>
          <p:spPr bwMode="auto">
            <a:xfrm>
              <a:off x="4566900" y="2237106"/>
              <a:ext cx="85914" cy="85914"/>
            </a:xfrm>
            <a:custGeom>
              <a:avLst/>
              <a:gdLst>
                <a:gd name="T0" fmla="*/ 35 w 39"/>
                <a:gd name="T1" fmla="*/ 23 h 39"/>
                <a:gd name="T2" fmla="*/ 16 w 39"/>
                <a:gd name="T3" fmla="*/ 3 h 39"/>
                <a:gd name="T4" fmla="*/ 3 w 39"/>
                <a:gd name="T5" fmla="*/ 3 h 39"/>
                <a:gd name="T6" fmla="*/ 3 w 39"/>
                <a:gd name="T7" fmla="*/ 16 h 39"/>
                <a:gd name="T8" fmla="*/ 23 w 39"/>
                <a:gd name="T9" fmla="*/ 35 h 39"/>
                <a:gd name="T10" fmla="*/ 35 w 39"/>
                <a:gd name="T11" fmla="*/ 35 h 39"/>
                <a:gd name="T12" fmla="*/ 35 w 39"/>
                <a:gd name="T13" fmla="*/ 23 h 39"/>
                <a:gd name="T14" fmla="*/ 24 w 39"/>
                <a:gd name="T15" fmla="*/ 35 h 39"/>
                <a:gd name="T16" fmla="*/ 14 w 39"/>
                <a:gd name="T17" fmla="*/ 25 h 39"/>
                <a:gd name="T18" fmla="*/ 25 w 39"/>
                <a:gd name="T19" fmla="*/ 14 h 39"/>
                <a:gd name="T20" fmla="*/ 34 w 39"/>
                <a:gd name="T21" fmla="*/ 24 h 39"/>
                <a:gd name="T22" fmla="*/ 34 w 39"/>
                <a:gd name="T23" fmla="*/ 35 h 39"/>
                <a:gd name="T24" fmla="*/ 24 w 39"/>
                <a:gd name="T25"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39">
                  <a:moveTo>
                    <a:pt x="35" y="23"/>
                  </a:moveTo>
                  <a:cubicBezTo>
                    <a:pt x="16" y="3"/>
                    <a:pt x="16" y="3"/>
                    <a:pt x="16" y="3"/>
                  </a:cubicBezTo>
                  <a:cubicBezTo>
                    <a:pt x="12" y="0"/>
                    <a:pt x="7" y="0"/>
                    <a:pt x="3" y="3"/>
                  </a:cubicBezTo>
                  <a:cubicBezTo>
                    <a:pt x="0" y="7"/>
                    <a:pt x="0" y="12"/>
                    <a:pt x="3" y="16"/>
                  </a:cubicBezTo>
                  <a:cubicBezTo>
                    <a:pt x="23" y="35"/>
                    <a:pt x="23" y="35"/>
                    <a:pt x="23" y="35"/>
                  </a:cubicBezTo>
                  <a:cubicBezTo>
                    <a:pt x="26" y="39"/>
                    <a:pt x="32" y="39"/>
                    <a:pt x="35" y="35"/>
                  </a:cubicBezTo>
                  <a:cubicBezTo>
                    <a:pt x="39" y="32"/>
                    <a:pt x="39" y="26"/>
                    <a:pt x="35" y="23"/>
                  </a:cubicBezTo>
                  <a:close/>
                  <a:moveTo>
                    <a:pt x="24" y="35"/>
                  </a:moveTo>
                  <a:cubicBezTo>
                    <a:pt x="14" y="25"/>
                    <a:pt x="14" y="25"/>
                    <a:pt x="14" y="25"/>
                  </a:cubicBezTo>
                  <a:cubicBezTo>
                    <a:pt x="25" y="14"/>
                    <a:pt x="25" y="14"/>
                    <a:pt x="25" y="14"/>
                  </a:cubicBezTo>
                  <a:cubicBezTo>
                    <a:pt x="34" y="24"/>
                    <a:pt x="34" y="24"/>
                    <a:pt x="34" y="24"/>
                  </a:cubicBezTo>
                  <a:cubicBezTo>
                    <a:pt x="37" y="27"/>
                    <a:pt x="37" y="32"/>
                    <a:pt x="34" y="35"/>
                  </a:cubicBezTo>
                  <a:cubicBezTo>
                    <a:pt x="31" y="38"/>
                    <a:pt x="27" y="38"/>
                    <a:pt x="24" y="35"/>
                  </a:cubicBezTo>
                  <a:close/>
                </a:path>
              </a:pathLst>
            </a:custGeom>
            <a:grpFill/>
            <a:ln w="6350">
              <a:solidFill>
                <a:srgbClr val="8A7098"/>
              </a:solid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andara" panose="020E0502030303020204" pitchFamily="34" charset="0"/>
                <a:ea typeface="+mn-ea"/>
                <a:cs typeface="+mn-cs"/>
              </a:endParaRPr>
            </a:p>
          </p:txBody>
        </p:sp>
        <p:sp>
          <p:nvSpPr>
            <p:cNvPr id="100" name="Freeform 28">
              <a:extLst>
                <a:ext uri="{FF2B5EF4-FFF2-40B4-BE49-F238E27FC236}">
                  <a16:creationId xmlns:a16="http://schemas.microsoft.com/office/drawing/2014/main" id="{11EE1EEE-3F54-487E-9F1B-40DD9D2D4255}"/>
                </a:ext>
              </a:extLst>
            </p:cNvPr>
            <p:cNvSpPr>
              <a:spLocks noEditPoints="1"/>
            </p:cNvSpPr>
            <p:nvPr/>
          </p:nvSpPr>
          <p:spPr bwMode="auto">
            <a:xfrm>
              <a:off x="4656214" y="2327779"/>
              <a:ext cx="83869" cy="83869"/>
            </a:xfrm>
            <a:custGeom>
              <a:avLst/>
              <a:gdLst>
                <a:gd name="T0" fmla="*/ 35 w 38"/>
                <a:gd name="T1" fmla="*/ 23 h 39"/>
                <a:gd name="T2" fmla="*/ 15 w 38"/>
                <a:gd name="T3" fmla="*/ 3 h 39"/>
                <a:gd name="T4" fmla="*/ 3 w 38"/>
                <a:gd name="T5" fmla="*/ 3 h 39"/>
                <a:gd name="T6" fmla="*/ 3 w 38"/>
                <a:gd name="T7" fmla="*/ 16 h 39"/>
                <a:gd name="T8" fmla="*/ 23 w 38"/>
                <a:gd name="T9" fmla="*/ 35 h 39"/>
                <a:gd name="T10" fmla="*/ 35 w 38"/>
                <a:gd name="T11" fmla="*/ 35 h 39"/>
                <a:gd name="T12" fmla="*/ 35 w 38"/>
                <a:gd name="T13" fmla="*/ 23 h 39"/>
                <a:gd name="T14" fmla="*/ 23 w 38"/>
                <a:gd name="T15" fmla="*/ 34 h 39"/>
                <a:gd name="T16" fmla="*/ 14 w 38"/>
                <a:gd name="T17" fmla="*/ 25 h 39"/>
                <a:gd name="T18" fmla="*/ 25 w 38"/>
                <a:gd name="T19" fmla="*/ 14 h 39"/>
                <a:gd name="T20" fmla="*/ 34 w 38"/>
                <a:gd name="T21" fmla="*/ 24 h 39"/>
                <a:gd name="T22" fmla="*/ 34 w 38"/>
                <a:gd name="T23" fmla="*/ 34 h 39"/>
                <a:gd name="T24" fmla="*/ 23 w 38"/>
                <a:gd name="T25"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9">
                  <a:moveTo>
                    <a:pt x="35" y="23"/>
                  </a:moveTo>
                  <a:cubicBezTo>
                    <a:pt x="15" y="3"/>
                    <a:pt x="15" y="3"/>
                    <a:pt x="15" y="3"/>
                  </a:cubicBezTo>
                  <a:cubicBezTo>
                    <a:pt x="12" y="0"/>
                    <a:pt x="6" y="0"/>
                    <a:pt x="3" y="3"/>
                  </a:cubicBezTo>
                  <a:cubicBezTo>
                    <a:pt x="0" y="7"/>
                    <a:pt x="0" y="12"/>
                    <a:pt x="3" y="16"/>
                  </a:cubicBezTo>
                  <a:cubicBezTo>
                    <a:pt x="23" y="35"/>
                    <a:pt x="23" y="35"/>
                    <a:pt x="23" y="35"/>
                  </a:cubicBezTo>
                  <a:cubicBezTo>
                    <a:pt x="26" y="39"/>
                    <a:pt x="32" y="39"/>
                    <a:pt x="35" y="35"/>
                  </a:cubicBezTo>
                  <a:cubicBezTo>
                    <a:pt x="38" y="32"/>
                    <a:pt x="38" y="26"/>
                    <a:pt x="35" y="23"/>
                  </a:cubicBezTo>
                  <a:close/>
                  <a:moveTo>
                    <a:pt x="23" y="34"/>
                  </a:moveTo>
                  <a:cubicBezTo>
                    <a:pt x="14" y="25"/>
                    <a:pt x="14" y="25"/>
                    <a:pt x="14" y="25"/>
                  </a:cubicBezTo>
                  <a:cubicBezTo>
                    <a:pt x="25" y="14"/>
                    <a:pt x="25" y="14"/>
                    <a:pt x="25" y="14"/>
                  </a:cubicBezTo>
                  <a:cubicBezTo>
                    <a:pt x="34" y="24"/>
                    <a:pt x="34" y="24"/>
                    <a:pt x="34" y="24"/>
                  </a:cubicBezTo>
                  <a:cubicBezTo>
                    <a:pt x="37" y="27"/>
                    <a:pt x="37" y="31"/>
                    <a:pt x="34" y="34"/>
                  </a:cubicBezTo>
                  <a:cubicBezTo>
                    <a:pt x="31" y="37"/>
                    <a:pt x="26" y="37"/>
                    <a:pt x="23" y="34"/>
                  </a:cubicBezTo>
                  <a:close/>
                </a:path>
              </a:pathLst>
            </a:custGeom>
            <a:grpFill/>
            <a:ln w="6350">
              <a:solidFill>
                <a:srgbClr val="8A7098"/>
              </a:solid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andara" panose="020E0502030303020204" pitchFamily="34" charset="0"/>
                <a:ea typeface="+mn-ea"/>
                <a:cs typeface="+mn-cs"/>
              </a:endParaRPr>
            </a:p>
          </p:txBody>
        </p:sp>
        <p:sp>
          <p:nvSpPr>
            <p:cNvPr id="101" name="Freeform 29">
              <a:extLst>
                <a:ext uri="{FF2B5EF4-FFF2-40B4-BE49-F238E27FC236}">
                  <a16:creationId xmlns:a16="http://schemas.microsoft.com/office/drawing/2014/main" id="{CCB9068D-7E3C-4C6A-B758-BAEE4E675EFA}"/>
                </a:ext>
              </a:extLst>
            </p:cNvPr>
            <p:cNvSpPr>
              <a:spLocks noEditPoints="1"/>
            </p:cNvSpPr>
            <p:nvPr/>
          </p:nvSpPr>
          <p:spPr bwMode="auto">
            <a:xfrm>
              <a:off x="4516105" y="2298347"/>
              <a:ext cx="83869" cy="83869"/>
            </a:xfrm>
            <a:custGeom>
              <a:avLst/>
              <a:gdLst>
                <a:gd name="T0" fmla="*/ 35 w 38"/>
                <a:gd name="T1" fmla="*/ 23 h 39"/>
                <a:gd name="T2" fmla="*/ 15 w 38"/>
                <a:gd name="T3" fmla="*/ 4 h 39"/>
                <a:gd name="T4" fmla="*/ 3 w 38"/>
                <a:gd name="T5" fmla="*/ 4 h 39"/>
                <a:gd name="T6" fmla="*/ 3 w 38"/>
                <a:gd name="T7" fmla="*/ 16 h 39"/>
                <a:gd name="T8" fmla="*/ 23 w 38"/>
                <a:gd name="T9" fmla="*/ 36 h 39"/>
                <a:gd name="T10" fmla="*/ 35 w 38"/>
                <a:gd name="T11" fmla="*/ 36 h 39"/>
                <a:gd name="T12" fmla="*/ 35 w 38"/>
                <a:gd name="T13" fmla="*/ 23 h 39"/>
                <a:gd name="T14" fmla="*/ 23 w 38"/>
                <a:gd name="T15" fmla="*/ 35 h 39"/>
                <a:gd name="T16" fmla="*/ 14 w 38"/>
                <a:gd name="T17" fmla="*/ 25 h 39"/>
                <a:gd name="T18" fmla="*/ 25 w 38"/>
                <a:gd name="T19" fmla="*/ 14 h 39"/>
                <a:gd name="T20" fmla="*/ 34 w 38"/>
                <a:gd name="T21" fmla="*/ 24 h 39"/>
                <a:gd name="T22" fmla="*/ 34 w 38"/>
                <a:gd name="T23" fmla="*/ 35 h 39"/>
                <a:gd name="T24" fmla="*/ 23 w 38"/>
                <a:gd name="T25"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9">
                  <a:moveTo>
                    <a:pt x="35" y="23"/>
                  </a:moveTo>
                  <a:cubicBezTo>
                    <a:pt x="15" y="4"/>
                    <a:pt x="15" y="4"/>
                    <a:pt x="15" y="4"/>
                  </a:cubicBezTo>
                  <a:cubicBezTo>
                    <a:pt x="12" y="0"/>
                    <a:pt x="7" y="0"/>
                    <a:pt x="3" y="4"/>
                  </a:cubicBezTo>
                  <a:cubicBezTo>
                    <a:pt x="0" y="7"/>
                    <a:pt x="0" y="13"/>
                    <a:pt x="3" y="16"/>
                  </a:cubicBezTo>
                  <a:cubicBezTo>
                    <a:pt x="23" y="36"/>
                    <a:pt x="23" y="36"/>
                    <a:pt x="23" y="36"/>
                  </a:cubicBezTo>
                  <a:cubicBezTo>
                    <a:pt x="26" y="39"/>
                    <a:pt x="32" y="39"/>
                    <a:pt x="35" y="36"/>
                  </a:cubicBezTo>
                  <a:cubicBezTo>
                    <a:pt x="38" y="32"/>
                    <a:pt x="38" y="27"/>
                    <a:pt x="35" y="23"/>
                  </a:cubicBezTo>
                  <a:close/>
                  <a:moveTo>
                    <a:pt x="23" y="35"/>
                  </a:moveTo>
                  <a:cubicBezTo>
                    <a:pt x="14" y="25"/>
                    <a:pt x="14" y="25"/>
                    <a:pt x="14" y="25"/>
                  </a:cubicBezTo>
                  <a:cubicBezTo>
                    <a:pt x="25" y="14"/>
                    <a:pt x="25" y="14"/>
                    <a:pt x="25" y="14"/>
                  </a:cubicBezTo>
                  <a:cubicBezTo>
                    <a:pt x="34" y="24"/>
                    <a:pt x="34" y="24"/>
                    <a:pt x="34" y="24"/>
                  </a:cubicBezTo>
                  <a:cubicBezTo>
                    <a:pt x="37" y="27"/>
                    <a:pt x="37" y="32"/>
                    <a:pt x="34" y="35"/>
                  </a:cubicBezTo>
                  <a:cubicBezTo>
                    <a:pt x="31" y="38"/>
                    <a:pt x="26" y="38"/>
                    <a:pt x="23" y="35"/>
                  </a:cubicBezTo>
                  <a:close/>
                </a:path>
              </a:pathLst>
            </a:custGeom>
            <a:grpFill/>
            <a:ln w="6350">
              <a:solidFill>
                <a:srgbClr val="8A7098"/>
              </a:solid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andara" panose="020E0502030303020204" pitchFamily="34" charset="0"/>
                <a:ea typeface="+mn-ea"/>
                <a:cs typeface="+mn-cs"/>
              </a:endParaRPr>
            </a:p>
          </p:txBody>
        </p:sp>
        <p:sp>
          <p:nvSpPr>
            <p:cNvPr id="102" name="Freeform 30">
              <a:extLst>
                <a:ext uri="{FF2B5EF4-FFF2-40B4-BE49-F238E27FC236}">
                  <a16:creationId xmlns:a16="http://schemas.microsoft.com/office/drawing/2014/main" id="{D3632560-DECD-49CC-9C34-2C2E15C03688}"/>
                </a:ext>
              </a:extLst>
            </p:cNvPr>
            <p:cNvSpPr>
              <a:spLocks noEditPoints="1"/>
            </p:cNvSpPr>
            <p:nvPr/>
          </p:nvSpPr>
          <p:spPr bwMode="auto">
            <a:xfrm>
              <a:off x="4605417" y="2386975"/>
              <a:ext cx="81823" cy="85914"/>
            </a:xfrm>
            <a:custGeom>
              <a:avLst/>
              <a:gdLst>
                <a:gd name="T0" fmla="*/ 35 w 38"/>
                <a:gd name="T1" fmla="*/ 23 h 39"/>
                <a:gd name="T2" fmla="*/ 15 w 38"/>
                <a:gd name="T3" fmla="*/ 3 h 39"/>
                <a:gd name="T4" fmla="*/ 3 w 38"/>
                <a:gd name="T5" fmla="*/ 3 h 39"/>
                <a:gd name="T6" fmla="*/ 3 w 38"/>
                <a:gd name="T7" fmla="*/ 16 h 39"/>
                <a:gd name="T8" fmla="*/ 22 w 38"/>
                <a:gd name="T9" fmla="*/ 35 h 39"/>
                <a:gd name="T10" fmla="*/ 35 w 38"/>
                <a:gd name="T11" fmla="*/ 35 h 39"/>
                <a:gd name="T12" fmla="*/ 35 w 38"/>
                <a:gd name="T13" fmla="*/ 23 h 39"/>
                <a:gd name="T14" fmla="*/ 23 w 38"/>
                <a:gd name="T15" fmla="*/ 35 h 39"/>
                <a:gd name="T16" fmla="*/ 14 w 38"/>
                <a:gd name="T17" fmla="*/ 25 h 39"/>
                <a:gd name="T18" fmla="*/ 24 w 38"/>
                <a:gd name="T19" fmla="*/ 14 h 39"/>
                <a:gd name="T20" fmla="*/ 34 w 38"/>
                <a:gd name="T21" fmla="*/ 24 h 39"/>
                <a:gd name="T22" fmla="*/ 34 w 38"/>
                <a:gd name="T23" fmla="*/ 35 h 39"/>
                <a:gd name="T24" fmla="*/ 23 w 38"/>
                <a:gd name="T25"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9">
                  <a:moveTo>
                    <a:pt x="35" y="23"/>
                  </a:moveTo>
                  <a:cubicBezTo>
                    <a:pt x="15" y="3"/>
                    <a:pt x="15" y="3"/>
                    <a:pt x="15" y="3"/>
                  </a:cubicBezTo>
                  <a:cubicBezTo>
                    <a:pt x="12" y="0"/>
                    <a:pt x="6" y="0"/>
                    <a:pt x="3" y="3"/>
                  </a:cubicBezTo>
                  <a:cubicBezTo>
                    <a:pt x="0" y="7"/>
                    <a:pt x="0" y="12"/>
                    <a:pt x="3" y="16"/>
                  </a:cubicBezTo>
                  <a:cubicBezTo>
                    <a:pt x="22" y="35"/>
                    <a:pt x="22" y="35"/>
                    <a:pt x="22" y="35"/>
                  </a:cubicBezTo>
                  <a:cubicBezTo>
                    <a:pt x="26" y="39"/>
                    <a:pt x="31" y="39"/>
                    <a:pt x="35" y="35"/>
                  </a:cubicBezTo>
                  <a:cubicBezTo>
                    <a:pt x="38" y="32"/>
                    <a:pt x="38" y="26"/>
                    <a:pt x="35" y="23"/>
                  </a:cubicBezTo>
                  <a:close/>
                  <a:moveTo>
                    <a:pt x="23" y="35"/>
                  </a:moveTo>
                  <a:cubicBezTo>
                    <a:pt x="14" y="25"/>
                    <a:pt x="14" y="25"/>
                    <a:pt x="14" y="25"/>
                  </a:cubicBezTo>
                  <a:cubicBezTo>
                    <a:pt x="24" y="14"/>
                    <a:pt x="24" y="14"/>
                    <a:pt x="24" y="14"/>
                  </a:cubicBezTo>
                  <a:cubicBezTo>
                    <a:pt x="34" y="24"/>
                    <a:pt x="34" y="24"/>
                    <a:pt x="34" y="24"/>
                  </a:cubicBezTo>
                  <a:cubicBezTo>
                    <a:pt x="37" y="27"/>
                    <a:pt x="37" y="32"/>
                    <a:pt x="34" y="35"/>
                  </a:cubicBezTo>
                  <a:cubicBezTo>
                    <a:pt x="31" y="38"/>
                    <a:pt x="26" y="38"/>
                    <a:pt x="23" y="35"/>
                  </a:cubicBezTo>
                  <a:close/>
                </a:path>
              </a:pathLst>
            </a:custGeom>
            <a:grpFill/>
            <a:ln w="6350">
              <a:solidFill>
                <a:srgbClr val="8A7098"/>
              </a:solid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andara" panose="020E0502030303020204" pitchFamily="34" charset="0"/>
                <a:ea typeface="+mn-ea"/>
                <a:cs typeface="+mn-cs"/>
              </a:endParaRPr>
            </a:p>
          </p:txBody>
        </p:sp>
        <p:sp>
          <p:nvSpPr>
            <p:cNvPr id="103" name="Freeform 31">
              <a:extLst>
                <a:ext uri="{FF2B5EF4-FFF2-40B4-BE49-F238E27FC236}">
                  <a16:creationId xmlns:a16="http://schemas.microsoft.com/office/drawing/2014/main" id="{DEF33219-FD22-4C09-9B3E-D69536315D93}"/>
                </a:ext>
              </a:extLst>
            </p:cNvPr>
            <p:cNvSpPr>
              <a:spLocks noEditPoints="1"/>
            </p:cNvSpPr>
            <p:nvPr/>
          </p:nvSpPr>
          <p:spPr bwMode="auto">
            <a:xfrm>
              <a:off x="4455723" y="2360126"/>
              <a:ext cx="83869" cy="85914"/>
            </a:xfrm>
            <a:custGeom>
              <a:avLst/>
              <a:gdLst>
                <a:gd name="T0" fmla="*/ 35 w 38"/>
                <a:gd name="T1" fmla="*/ 23 h 39"/>
                <a:gd name="T2" fmla="*/ 15 w 38"/>
                <a:gd name="T3" fmla="*/ 4 h 39"/>
                <a:gd name="T4" fmla="*/ 3 w 38"/>
                <a:gd name="T5" fmla="*/ 4 h 39"/>
                <a:gd name="T6" fmla="*/ 3 w 38"/>
                <a:gd name="T7" fmla="*/ 16 h 39"/>
                <a:gd name="T8" fmla="*/ 23 w 38"/>
                <a:gd name="T9" fmla="*/ 36 h 39"/>
                <a:gd name="T10" fmla="*/ 35 w 38"/>
                <a:gd name="T11" fmla="*/ 36 h 39"/>
                <a:gd name="T12" fmla="*/ 35 w 38"/>
                <a:gd name="T13" fmla="*/ 23 h 39"/>
                <a:gd name="T14" fmla="*/ 23 w 38"/>
                <a:gd name="T15" fmla="*/ 35 h 39"/>
                <a:gd name="T16" fmla="*/ 14 w 38"/>
                <a:gd name="T17" fmla="*/ 25 h 39"/>
                <a:gd name="T18" fmla="*/ 25 w 38"/>
                <a:gd name="T19" fmla="*/ 15 h 39"/>
                <a:gd name="T20" fmla="*/ 34 w 38"/>
                <a:gd name="T21" fmla="*/ 24 h 39"/>
                <a:gd name="T22" fmla="*/ 34 w 38"/>
                <a:gd name="T23" fmla="*/ 35 h 39"/>
                <a:gd name="T24" fmla="*/ 23 w 38"/>
                <a:gd name="T25"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9">
                  <a:moveTo>
                    <a:pt x="35" y="23"/>
                  </a:moveTo>
                  <a:cubicBezTo>
                    <a:pt x="15" y="4"/>
                    <a:pt x="15" y="4"/>
                    <a:pt x="15" y="4"/>
                  </a:cubicBezTo>
                  <a:cubicBezTo>
                    <a:pt x="12" y="0"/>
                    <a:pt x="6" y="0"/>
                    <a:pt x="3" y="4"/>
                  </a:cubicBezTo>
                  <a:cubicBezTo>
                    <a:pt x="0" y="7"/>
                    <a:pt x="0" y="13"/>
                    <a:pt x="3" y="16"/>
                  </a:cubicBezTo>
                  <a:cubicBezTo>
                    <a:pt x="23" y="36"/>
                    <a:pt x="23" y="36"/>
                    <a:pt x="23" y="36"/>
                  </a:cubicBezTo>
                  <a:cubicBezTo>
                    <a:pt x="26" y="39"/>
                    <a:pt x="31" y="39"/>
                    <a:pt x="35" y="36"/>
                  </a:cubicBezTo>
                  <a:cubicBezTo>
                    <a:pt x="38" y="32"/>
                    <a:pt x="38" y="27"/>
                    <a:pt x="35" y="23"/>
                  </a:cubicBezTo>
                  <a:close/>
                  <a:moveTo>
                    <a:pt x="23" y="35"/>
                  </a:moveTo>
                  <a:cubicBezTo>
                    <a:pt x="14" y="25"/>
                    <a:pt x="14" y="25"/>
                    <a:pt x="14" y="25"/>
                  </a:cubicBezTo>
                  <a:cubicBezTo>
                    <a:pt x="25" y="15"/>
                    <a:pt x="25" y="15"/>
                    <a:pt x="25" y="15"/>
                  </a:cubicBezTo>
                  <a:cubicBezTo>
                    <a:pt x="34" y="24"/>
                    <a:pt x="34" y="24"/>
                    <a:pt x="34" y="24"/>
                  </a:cubicBezTo>
                  <a:cubicBezTo>
                    <a:pt x="37" y="27"/>
                    <a:pt x="37" y="32"/>
                    <a:pt x="34" y="35"/>
                  </a:cubicBezTo>
                  <a:cubicBezTo>
                    <a:pt x="31" y="38"/>
                    <a:pt x="26" y="38"/>
                    <a:pt x="23" y="35"/>
                  </a:cubicBezTo>
                  <a:close/>
                </a:path>
              </a:pathLst>
            </a:custGeom>
            <a:grpFill/>
            <a:ln w="6350">
              <a:solidFill>
                <a:srgbClr val="8A7098"/>
              </a:solid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andara" panose="020E0502030303020204" pitchFamily="34" charset="0"/>
                <a:ea typeface="+mn-ea"/>
                <a:cs typeface="+mn-cs"/>
              </a:endParaRPr>
            </a:p>
          </p:txBody>
        </p:sp>
        <p:sp>
          <p:nvSpPr>
            <p:cNvPr id="104" name="Freeform 32">
              <a:extLst>
                <a:ext uri="{FF2B5EF4-FFF2-40B4-BE49-F238E27FC236}">
                  <a16:creationId xmlns:a16="http://schemas.microsoft.com/office/drawing/2014/main" id="{EEF854A2-7080-48BF-A266-208FB054304D}"/>
                </a:ext>
              </a:extLst>
            </p:cNvPr>
            <p:cNvSpPr>
              <a:spLocks noEditPoints="1"/>
            </p:cNvSpPr>
            <p:nvPr/>
          </p:nvSpPr>
          <p:spPr bwMode="auto">
            <a:xfrm>
              <a:off x="4542990" y="2450801"/>
              <a:ext cx="85914" cy="83869"/>
            </a:xfrm>
            <a:custGeom>
              <a:avLst/>
              <a:gdLst>
                <a:gd name="T0" fmla="*/ 36 w 39"/>
                <a:gd name="T1" fmla="*/ 23 h 39"/>
                <a:gd name="T2" fmla="*/ 16 w 39"/>
                <a:gd name="T3" fmla="*/ 4 h 39"/>
                <a:gd name="T4" fmla="*/ 4 w 39"/>
                <a:gd name="T5" fmla="*/ 4 h 39"/>
                <a:gd name="T6" fmla="*/ 4 w 39"/>
                <a:gd name="T7" fmla="*/ 16 h 39"/>
                <a:gd name="T8" fmla="*/ 23 w 39"/>
                <a:gd name="T9" fmla="*/ 35 h 39"/>
                <a:gd name="T10" fmla="*/ 36 w 39"/>
                <a:gd name="T11" fmla="*/ 35 h 39"/>
                <a:gd name="T12" fmla="*/ 36 w 39"/>
                <a:gd name="T13" fmla="*/ 23 h 39"/>
                <a:gd name="T14" fmla="*/ 24 w 39"/>
                <a:gd name="T15" fmla="*/ 35 h 39"/>
                <a:gd name="T16" fmla="*/ 14 w 39"/>
                <a:gd name="T17" fmla="*/ 25 h 39"/>
                <a:gd name="T18" fmla="*/ 25 w 39"/>
                <a:gd name="T19" fmla="*/ 14 h 39"/>
                <a:gd name="T20" fmla="*/ 35 w 39"/>
                <a:gd name="T21" fmla="*/ 24 h 39"/>
                <a:gd name="T22" fmla="*/ 35 w 39"/>
                <a:gd name="T23" fmla="*/ 35 h 39"/>
                <a:gd name="T24" fmla="*/ 24 w 39"/>
                <a:gd name="T25"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39">
                  <a:moveTo>
                    <a:pt x="36" y="23"/>
                  </a:moveTo>
                  <a:cubicBezTo>
                    <a:pt x="16" y="4"/>
                    <a:pt x="16" y="4"/>
                    <a:pt x="16" y="4"/>
                  </a:cubicBezTo>
                  <a:cubicBezTo>
                    <a:pt x="13" y="0"/>
                    <a:pt x="7" y="0"/>
                    <a:pt x="4" y="4"/>
                  </a:cubicBezTo>
                  <a:cubicBezTo>
                    <a:pt x="0" y="7"/>
                    <a:pt x="0" y="13"/>
                    <a:pt x="4" y="16"/>
                  </a:cubicBezTo>
                  <a:cubicBezTo>
                    <a:pt x="23" y="35"/>
                    <a:pt x="23" y="35"/>
                    <a:pt x="23" y="35"/>
                  </a:cubicBezTo>
                  <a:cubicBezTo>
                    <a:pt x="27" y="39"/>
                    <a:pt x="32" y="39"/>
                    <a:pt x="36" y="35"/>
                  </a:cubicBezTo>
                  <a:cubicBezTo>
                    <a:pt x="39" y="32"/>
                    <a:pt x="39" y="27"/>
                    <a:pt x="36" y="23"/>
                  </a:cubicBezTo>
                  <a:close/>
                  <a:moveTo>
                    <a:pt x="24" y="35"/>
                  </a:moveTo>
                  <a:cubicBezTo>
                    <a:pt x="14" y="25"/>
                    <a:pt x="14" y="25"/>
                    <a:pt x="14" y="25"/>
                  </a:cubicBezTo>
                  <a:cubicBezTo>
                    <a:pt x="25" y="14"/>
                    <a:pt x="25" y="14"/>
                    <a:pt x="25" y="14"/>
                  </a:cubicBezTo>
                  <a:cubicBezTo>
                    <a:pt x="35" y="24"/>
                    <a:pt x="35" y="24"/>
                    <a:pt x="35" y="24"/>
                  </a:cubicBezTo>
                  <a:cubicBezTo>
                    <a:pt x="38" y="27"/>
                    <a:pt x="38" y="32"/>
                    <a:pt x="35" y="35"/>
                  </a:cubicBezTo>
                  <a:cubicBezTo>
                    <a:pt x="32" y="38"/>
                    <a:pt x="27" y="38"/>
                    <a:pt x="24" y="35"/>
                  </a:cubicBezTo>
                  <a:close/>
                </a:path>
              </a:pathLst>
            </a:custGeom>
            <a:grpFill/>
            <a:ln w="6350">
              <a:solidFill>
                <a:srgbClr val="8A7098"/>
              </a:solid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andara" panose="020E0502030303020204" pitchFamily="34" charset="0"/>
                <a:ea typeface="+mn-ea"/>
                <a:cs typeface="+mn-cs"/>
              </a:endParaRPr>
            </a:p>
          </p:txBody>
        </p:sp>
        <p:sp>
          <p:nvSpPr>
            <p:cNvPr id="105" name="Freeform 33">
              <a:extLst>
                <a:ext uri="{FF2B5EF4-FFF2-40B4-BE49-F238E27FC236}">
                  <a16:creationId xmlns:a16="http://schemas.microsoft.com/office/drawing/2014/main" id="{ECE02CAF-6075-474F-A21B-FBD441874E18}"/>
                </a:ext>
              </a:extLst>
            </p:cNvPr>
            <p:cNvSpPr>
              <a:spLocks noEditPoints="1"/>
            </p:cNvSpPr>
            <p:nvPr/>
          </p:nvSpPr>
          <p:spPr bwMode="auto">
            <a:xfrm>
              <a:off x="4397747" y="2418135"/>
              <a:ext cx="85914" cy="81823"/>
            </a:xfrm>
            <a:custGeom>
              <a:avLst/>
              <a:gdLst>
                <a:gd name="T0" fmla="*/ 36 w 39"/>
                <a:gd name="T1" fmla="*/ 23 h 38"/>
                <a:gd name="T2" fmla="*/ 16 w 39"/>
                <a:gd name="T3" fmla="*/ 3 h 38"/>
                <a:gd name="T4" fmla="*/ 4 w 39"/>
                <a:gd name="T5" fmla="*/ 3 h 38"/>
                <a:gd name="T6" fmla="*/ 4 w 39"/>
                <a:gd name="T7" fmla="*/ 15 h 38"/>
                <a:gd name="T8" fmla="*/ 23 w 39"/>
                <a:gd name="T9" fmla="*/ 35 h 38"/>
                <a:gd name="T10" fmla="*/ 36 w 39"/>
                <a:gd name="T11" fmla="*/ 35 h 38"/>
                <a:gd name="T12" fmla="*/ 36 w 39"/>
                <a:gd name="T13" fmla="*/ 23 h 38"/>
                <a:gd name="T14" fmla="*/ 24 w 39"/>
                <a:gd name="T15" fmla="*/ 34 h 38"/>
                <a:gd name="T16" fmla="*/ 15 w 39"/>
                <a:gd name="T17" fmla="*/ 25 h 38"/>
                <a:gd name="T18" fmla="*/ 25 w 39"/>
                <a:gd name="T19" fmla="*/ 14 h 38"/>
                <a:gd name="T20" fmla="*/ 35 w 39"/>
                <a:gd name="T21" fmla="*/ 23 h 38"/>
                <a:gd name="T22" fmla="*/ 35 w 39"/>
                <a:gd name="T23" fmla="*/ 34 h 38"/>
                <a:gd name="T24" fmla="*/ 24 w 39"/>
                <a:gd name="T25"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38">
                  <a:moveTo>
                    <a:pt x="36" y="23"/>
                  </a:moveTo>
                  <a:cubicBezTo>
                    <a:pt x="16" y="3"/>
                    <a:pt x="16" y="3"/>
                    <a:pt x="16" y="3"/>
                  </a:cubicBezTo>
                  <a:cubicBezTo>
                    <a:pt x="13" y="0"/>
                    <a:pt x="7" y="0"/>
                    <a:pt x="4" y="3"/>
                  </a:cubicBezTo>
                  <a:cubicBezTo>
                    <a:pt x="0" y="6"/>
                    <a:pt x="0" y="12"/>
                    <a:pt x="4" y="15"/>
                  </a:cubicBezTo>
                  <a:cubicBezTo>
                    <a:pt x="23" y="35"/>
                    <a:pt x="23" y="35"/>
                    <a:pt x="23" y="35"/>
                  </a:cubicBezTo>
                  <a:cubicBezTo>
                    <a:pt x="27" y="38"/>
                    <a:pt x="32" y="38"/>
                    <a:pt x="36" y="35"/>
                  </a:cubicBezTo>
                  <a:cubicBezTo>
                    <a:pt x="39" y="31"/>
                    <a:pt x="39" y="26"/>
                    <a:pt x="36" y="23"/>
                  </a:cubicBezTo>
                  <a:close/>
                  <a:moveTo>
                    <a:pt x="24" y="34"/>
                  </a:moveTo>
                  <a:cubicBezTo>
                    <a:pt x="15" y="25"/>
                    <a:pt x="15" y="25"/>
                    <a:pt x="15" y="25"/>
                  </a:cubicBezTo>
                  <a:cubicBezTo>
                    <a:pt x="25" y="14"/>
                    <a:pt x="25" y="14"/>
                    <a:pt x="25" y="14"/>
                  </a:cubicBezTo>
                  <a:cubicBezTo>
                    <a:pt x="35" y="23"/>
                    <a:pt x="35" y="23"/>
                    <a:pt x="35" y="23"/>
                  </a:cubicBezTo>
                  <a:cubicBezTo>
                    <a:pt x="38" y="26"/>
                    <a:pt x="38" y="31"/>
                    <a:pt x="35" y="34"/>
                  </a:cubicBezTo>
                  <a:cubicBezTo>
                    <a:pt x="32" y="37"/>
                    <a:pt x="27" y="37"/>
                    <a:pt x="24" y="34"/>
                  </a:cubicBezTo>
                  <a:close/>
                </a:path>
              </a:pathLst>
            </a:custGeom>
            <a:grpFill/>
            <a:ln w="6350">
              <a:solidFill>
                <a:srgbClr val="8A7098"/>
              </a:solid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andara" panose="020E0502030303020204" pitchFamily="34" charset="0"/>
                <a:ea typeface="+mn-ea"/>
                <a:cs typeface="+mn-cs"/>
              </a:endParaRPr>
            </a:p>
          </p:txBody>
        </p:sp>
        <p:sp>
          <p:nvSpPr>
            <p:cNvPr id="106" name="Freeform 34">
              <a:extLst>
                <a:ext uri="{FF2B5EF4-FFF2-40B4-BE49-F238E27FC236}">
                  <a16:creationId xmlns:a16="http://schemas.microsoft.com/office/drawing/2014/main" id="{7458EC87-CB88-4600-80E0-81FDC3C46E18}"/>
                </a:ext>
              </a:extLst>
            </p:cNvPr>
            <p:cNvSpPr>
              <a:spLocks noEditPoints="1"/>
            </p:cNvSpPr>
            <p:nvPr/>
          </p:nvSpPr>
          <p:spPr bwMode="auto">
            <a:xfrm>
              <a:off x="4485014" y="2504717"/>
              <a:ext cx="85914" cy="85914"/>
            </a:xfrm>
            <a:custGeom>
              <a:avLst/>
              <a:gdLst>
                <a:gd name="T0" fmla="*/ 35 w 39"/>
                <a:gd name="T1" fmla="*/ 23 h 39"/>
                <a:gd name="T2" fmla="*/ 16 w 39"/>
                <a:gd name="T3" fmla="*/ 4 h 39"/>
                <a:gd name="T4" fmla="*/ 4 w 39"/>
                <a:gd name="T5" fmla="*/ 4 h 39"/>
                <a:gd name="T6" fmla="*/ 4 w 39"/>
                <a:gd name="T7" fmla="*/ 16 h 39"/>
                <a:gd name="T8" fmla="*/ 23 w 39"/>
                <a:gd name="T9" fmla="*/ 36 h 39"/>
                <a:gd name="T10" fmla="*/ 35 w 39"/>
                <a:gd name="T11" fmla="*/ 36 h 39"/>
                <a:gd name="T12" fmla="*/ 35 w 39"/>
                <a:gd name="T13" fmla="*/ 23 h 39"/>
                <a:gd name="T14" fmla="*/ 24 w 39"/>
                <a:gd name="T15" fmla="*/ 35 h 39"/>
                <a:gd name="T16" fmla="*/ 14 w 39"/>
                <a:gd name="T17" fmla="*/ 25 h 39"/>
                <a:gd name="T18" fmla="*/ 25 w 39"/>
                <a:gd name="T19" fmla="*/ 14 h 39"/>
                <a:gd name="T20" fmla="*/ 35 w 39"/>
                <a:gd name="T21" fmla="*/ 24 h 39"/>
                <a:gd name="T22" fmla="*/ 35 w 39"/>
                <a:gd name="T23" fmla="*/ 35 h 39"/>
                <a:gd name="T24" fmla="*/ 24 w 39"/>
                <a:gd name="T25"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39">
                  <a:moveTo>
                    <a:pt x="35" y="23"/>
                  </a:moveTo>
                  <a:cubicBezTo>
                    <a:pt x="16" y="4"/>
                    <a:pt x="16" y="4"/>
                    <a:pt x="16" y="4"/>
                  </a:cubicBezTo>
                  <a:cubicBezTo>
                    <a:pt x="13" y="0"/>
                    <a:pt x="7" y="0"/>
                    <a:pt x="4" y="4"/>
                  </a:cubicBezTo>
                  <a:cubicBezTo>
                    <a:pt x="0" y="7"/>
                    <a:pt x="0" y="13"/>
                    <a:pt x="4" y="16"/>
                  </a:cubicBezTo>
                  <a:cubicBezTo>
                    <a:pt x="23" y="36"/>
                    <a:pt x="23" y="36"/>
                    <a:pt x="23" y="36"/>
                  </a:cubicBezTo>
                  <a:cubicBezTo>
                    <a:pt x="26" y="39"/>
                    <a:pt x="32" y="39"/>
                    <a:pt x="35" y="36"/>
                  </a:cubicBezTo>
                  <a:cubicBezTo>
                    <a:pt x="39" y="32"/>
                    <a:pt x="39" y="27"/>
                    <a:pt x="35" y="23"/>
                  </a:cubicBezTo>
                  <a:close/>
                  <a:moveTo>
                    <a:pt x="24" y="35"/>
                  </a:moveTo>
                  <a:cubicBezTo>
                    <a:pt x="14" y="25"/>
                    <a:pt x="14" y="25"/>
                    <a:pt x="14" y="25"/>
                  </a:cubicBezTo>
                  <a:cubicBezTo>
                    <a:pt x="25" y="14"/>
                    <a:pt x="25" y="14"/>
                    <a:pt x="25" y="14"/>
                  </a:cubicBezTo>
                  <a:cubicBezTo>
                    <a:pt x="35" y="24"/>
                    <a:pt x="35" y="24"/>
                    <a:pt x="35" y="24"/>
                  </a:cubicBezTo>
                  <a:cubicBezTo>
                    <a:pt x="38" y="27"/>
                    <a:pt x="38" y="32"/>
                    <a:pt x="35" y="35"/>
                  </a:cubicBezTo>
                  <a:cubicBezTo>
                    <a:pt x="32" y="38"/>
                    <a:pt x="27" y="38"/>
                    <a:pt x="24" y="35"/>
                  </a:cubicBezTo>
                  <a:close/>
                </a:path>
              </a:pathLst>
            </a:custGeom>
            <a:grpFill/>
            <a:ln w="6350">
              <a:solidFill>
                <a:srgbClr val="8A7098"/>
              </a:solid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andara" panose="020E0502030303020204" pitchFamily="34" charset="0"/>
                <a:ea typeface="+mn-ea"/>
                <a:cs typeface="+mn-cs"/>
              </a:endParaRPr>
            </a:p>
          </p:txBody>
        </p:sp>
      </p:grpSp>
      <p:pic>
        <p:nvPicPr>
          <p:cNvPr id="107" name="Graphic 106" descr="Arrow circle">
            <a:extLst>
              <a:ext uri="{FF2B5EF4-FFF2-40B4-BE49-F238E27FC236}">
                <a16:creationId xmlns:a16="http://schemas.microsoft.com/office/drawing/2014/main" id="{25863BBC-8325-4718-AFFF-1735940EFC1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09792" y="4275262"/>
            <a:ext cx="457200" cy="457200"/>
          </a:xfrm>
          <a:prstGeom prst="rect">
            <a:avLst/>
          </a:prstGeom>
        </p:spPr>
      </p:pic>
      <p:sp>
        <p:nvSpPr>
          <p:cNvPr id="79" name="TextBox 78">
            <a:extLst>
              <a:ext uri="{FF2B5EF4-FFF2-40B4-BE49-F238E27FC236}">
                <a16:creationId xmlns:a16="http://schemas.microsoft.com/office/drawing/2014/main" id="{11E7BFFC-6641-43F3-955C-6695F47217D2}"/>
              </a:ext>
            </a:extLst>
          </p:cNvPr>
          <p:cNvSpPr txBox="1"/>
          <p:nvPr/>
        </p:nvSpPr>
        <p:spPr>
          <a:xfrm>
            <a:off x="5089943" y="2447668"/>
            <a:ext cx="640080" cy="369332"/>
          </a:xfrm>
          <a:prstGeom prst="rect">
            <a:avLst/>
          </a:prstGeom>
          <a:solidFill>
            <a:schemeClr val="bg1"/>
          </a:solidFill>
        </p:spPr>
        <p:txBody>
          <a:bodyPr vert="horz"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a:ln>
                  <a:noFill/>
                </a:ln>
                <a:solidFill>
                  <a:srgbClr val="000000"/>
                </a:solidFill>
                <a:effectLst/>
                <a:uLnTx/>
                <a:uFillTx/>
                <a:latin typeface="Candara" panose="020E0502030303020204" pitchFamily="34" charset="0"/>
                <a:ea typeface="+mn-ea"/>
                <a:cs typeface="+mn-cs"/>
              </a:rPr>
              <a:t>78%</a:t>
            </a:r>
          </a:p>
        </p:txBody>
      </p:sp>
      <p:sp>
        <p:nvSpPr>
          <p:cNvPr id="55" name="TextBox 54">
            <a:extLst>
              <a:ext uri="{FF2B5EF4-FFF2-40B4-BE49-F238E27FC236}">
                <a16:creationId xmlns:a16="http://schemas.microsoft.com/office/drawing/2014/main" id="{4B374077-C27A-48D2-A892-2E23A8834D52}"/>
              </a:ext>
            </a:extLst>
          </p:cNvPr>
          <p:cNvSpPr txBox="1"/>
          <p:nvPr/>
        </p:nvSpPr>
        <p:spPr>
          <a:xfrm>
            <a:off x="5112595" y="3072614"/>
            <a:ext cx="640080" cy="369332"/>
          </a:xfrm>
          <a:prstGeom prst="rect">
            <a:avLst/>
          </a:prstGeom>
          <a:solidFill>
            <a:schemeClr val="bg1"/>
          </a:solidFill>
        </p:spPr>
        <p:txBody>
          <a:bodyPr vert="horz"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a:ln>
                  <a:noFill/>
                </a:ln>
                <a:solidFill>
                  <a:srgbClr val="000000"/>
                </a:solidFill>
                <a:effectLst/>
                <a:uLnTx/>
                <a:uFillTx/>
                <a:latin typeface="Candara" panose="020E0502030303020204" pitchFamily="34" charset="0"/>
                <a:ea typeface="+mn-ea"/>
                <a:cs typeface="+mn-cs"/>
              </a:rPr>
              <a:t>8%</a:t>
            </a:r>
          </a:p>
        </p:txBody>
      </p:sp>
      <p:sp>
        <p:nvSpPr>
          <p:cNvPr id="61" name="TextBox 60">
            <a:extLst>
              <a:ext uri="{FF2B5EF4-FFF2-40B4-BE49-F238E27FC236}">
                <a16:creationId xmlns:a16="http://schemas.microsoft.com/office/drawing/2014/main" id="{A191B98F-44F5-4349-B2D9-BBF0DFA67A24}"/>
              </a:ext>
            </a:extLst>
          </p:cNvPr>
          <p:cNvSpPr txBox="1"/>
          <p:nvPr/>
        </p:nvSpPr>
        <p:spPr>
          <a:xfrm>
            <a:off x="5095839" y="3697560"/>
            <a:ext cx="640080" cy="369332"/>
          </a:xfrm>
          <a:prstGeom prst="rect">
            <a:avLst/>
          </a:prstGeom>
          <a:solidFill>
            <a:schemeClr val="bg1"/>
          </a:solidFill>
        </p:spPr>
        <p:txBody>
          <a:bodyPr vert="horz"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a:ln>
                  <a:noFill/>
                </a:ln>
                <a:solidFill>
                  <a:srgbClr val="000000"/>
                </a:solidFill>
                <a:effectLst/>
                <a:uLnTx/>
                <a:uFillTx/>
                <a:latin typeface="Candara" panose="020E0502030303020204" pitchFamily="34" charset="0"/>
                <a:ea typeface="+mn-ea"/>
                <a:cs typeface="+mn-cs"/>
              </a:rPr>
              <a:t>4%</a:t>
            </a:r>
          </a:p>
        </p:txBody>
      </p:sp>
      <p:sp>
        <p:nvSpPr>
          <p:cNvPr id="62" name="TextBox 61">
            <a:extLst>
              <a:ext uri="{FF2B5EF4-FFF2-40B4-BE49-F238E27FC236}">
                <a16:creationId xmlns:a16="http://schemas.microsoft.com/office/drawing/2014/main" id="{1260767E-DC87-47D8-B806-6F9AFEDB08EA}"/>
              </a:ext>
            </a:extLst>
          </p:cNvPr>
          <p:cNvSpPr txBox="1"/>
          <p:nvPr/>
        </p:nvSpPr>
        <p:spPr>
          <a:xfrm>
            <a:off x="5089943" y="4322506"/>
            <a:ext cx="640080" cy="369332"/>
          </a:xfrm>
          <a:prstGeom prst="rect">
            <a:avLst/>
          </a:prstGeom>
          <a:solidFill>
            <a:schemeClr val="bg1"/>
          </a:solidFill>
        </p:spPr>
        <p:txBody>
          <a:bodyPr vert="horz"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a:ln>
                  <a:noFill/>
                </a:ln>
                <a:solidFill>
                  <a:srgbClr val="000000"/>
                </a:solidFill>
                <a:effectLst/>
                <a:uLnTx/>
                <a:uFillTx/>
                <a:latin typeface="Candara" panose="020E0502030303020204" pitchFamily="34" charset="0"/>
                <a:ea typeface="+mn-ea"/>
                <a:cs typeface="+mn-cs"/>
              </a:rPr>
              <a:t>4%</a:t>
            </a:r>
          </a:p>
        </p:txBody>
      </p:sp>
      <p:sp>
        <p:nvSpPr>
          <p:cNvPr id="63" name="TextBox 62">
            <a:extLst>
              <a:ext uri="{FF2B5EF4-FFF2-40B4-BE49-F238E27FC236}">
                <a16:creationId xmlns:a16="http://schemas.microsoft.com/office/drawing/2014/main" id="{34127AB9-EA1E-4F4A-8295-EF5594B2B946}"/>
              </a:ext>
            </a:extLst>
          </p:cNvPr>
          <p:cNvSpPr txBox="1"/>
          <p:nvPr/>
        </p:nvSpPr>
        <p:spPr>
          <a:xfrm>
            <a:off x="5089943" y="5572397"/>
            <a:ext cx="640080" cy="369332"/>
          </a:xfrm>
          <a:prstGeom prst="rect">
            <a:avLst/>
          </a:prstGeom>
          <a:solidFill>
            <a:schemeClr val="bg1"/>
          </a:solidFill>
        </p:spPr>
        <p:txBody>
          <a:bodyPr vert="horz"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a:ln>
                  <a:noFill/>
                </a:ln>
                <a:solidFill>
                  <a:srgbClr val="000000"/>
                </a:solidFill>
                <a:effectLst/>
                <a:uLnTx/>
                <a:uFillTx/>
                <a:latin typeface="Candara" panose="020E0502030303020204" pitchFamily="34" charset="0"/>
                <a:ea typeface="+mn-ea"/>
                <a:cs typeface="+mn-cs"/>
              </a:rPr>
              <a:t>4%</a:t>
            </a:r>
          </a:p>
        </p:txBody>
      </p:sp>
      <p:sp>
        <p:nvSpPr>
          <p:cNvPr id="64" name="TextBox 63">
            <a:extLst>
              <a:ext uri="{FF2B5EF4-FFF2-40B4-BE49-F238E27FC236}">
                <a16:creationId xmlns:a16="http://schemas.microsoft.com/office/drawing/2014/main" id="{F9E563C9-1407-4B08-905D-C6A82EDCD17D}"/>
              </a:ext>
            </a:extLst>
          </p:cNvPr>
          <p:cNvSpPr txBox="1"/>
          <p:nvPr/>
        </p:nvSpPr>
        <p:spPr>
          <a:xfrm>
            <a:off x="5089943" y="4947452"/>
            <a:ext cx="640080" cy="369332"/>
          </a:xfrm>
          <a:prstGeom prst="rect">
            <a:avLst/>
          </a:prstGeom>
          <a:solidFill>
            <a:schemeClr val="bg1"/>
          </a:solidFill>
        </p:spPr>
        <p:txBody>
          <a:bodyPr vert="horz"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a:ln>
                  <a:noFill/>
                </a:ln>
                <a:solidFill>
                  <a:srgbClr val="000000"/>
                </a:solidFill>
                <a:effectLst/>
                <a:uLnTx/>
                <a:uFillTx/>
                <a:latin typeface="Candara" panose="020E0502030303020204" pitchFamily="34" charset="0"/>
                <a:ea typeface="+mn-ea"/>
                <a:cs typeface="+mn-cs"/>
              </a:rPr>
              <a:t>2%</a:t>
            </a:r>
          </a:p>
        </p:txBody>
      </p:sp>
      <p:grpSp>
        <p:nvGrpSpPr>
          <p:cNvPr id="113" name="Group 112">
            <a:extLst>
              <a:ext uri="{FF2B5EF4-FFF2-40B4-BE49-F238E27FC236}">
                <a16:creationId xmlns:a16="http://schemas.microsoft.com/office/drawing/2014/main" id="{C0F9D049-E912-4CB2-B061-A4A393A161FD}"/>
              </a:ext>
            </a:extLst>
          </p:cNvPr>
          <p:cNvGrpSpPr/>
          <p:nvPr/>
        </p:nvGrpSpPr>
        <p:grpSpPr>
          <a:xfrm>
            <a:off x="8017347" y="3302918"/>
            <a:ext cx="324000" cy="360000"/>
            <a:chOff x="6002912" y="3949609"/>
            <a:chExt cx="291172" cy="309208"/>
          </a:xfrm>
          <a:solidFill>
            <a:schemeClr val="accent6"/>
          </a:solidFill>
        </p:grpSpPr>
        <p:sp>
          <p:nvSpPr>
            <p:cNvPr id="114" name="Freeform 141">
              <a:extLst>
                <a:ext uri="{FF2B5EF4-FFF2-40B4-BE49-F238E27FC236}">
                  <a16:creationId xmlns:a16="http://schemas.microsoft.com/office/drawing/2014/main" id="{0B5DA7AA-AF0B-4193-AD43-2DEBD7ABAC9C}"/>
                </a:ext>
              </a:extLst>
            </p:cNvPr>
            <p:cNvSpPr>
              <a:spLocks noEditPoints="1"/>
            </p:cNvSpPr>
            <p:nvPr/>
          </p:nvSpPr>
          <p:spPr bwMode="auto">
            <a:xfrm>
              <a:off x="6002912" y="4150594"/>
              <a:ext cx="291172" cy="108223"/>
            </a:xfrm>
            <a:custGeom>
              <a:avLst/>
              <a:gdLst>
                <a:gd name="T0" fmla="*/ 48 w 48"/>
                <a:gd name="T1" fmla="*/ 9 h 18"/>
                <a:gd name="T2" fmla="*/ 39 w 48"/>
                <a:gd name="T3" fmla="*/ 0 h 18"/>
                <a:gd name="T4" fmla="*/ 9 w 48"/>
                <a:gd name="T5" fmla="*/ 0 h 18"/>
                <a:gd name="T6" fmla="*/ 0 w 48"/>
                <a:gd name="T7" fmla="*/ 9 h 18"/>
                <a:gd name="T8" fmla="*/ 9 w 48"/>
                <a:gd name="T9" fmla="*/ 18 h 18"/>
                <a:gd name="T10" fmla="*/ 39 w 48"/>
                <a:gd name="T11" fmla="*/ 18 h 18"/>
                <a:gd name="T12" fmla="*/ 48 w 48"/>
                <a:gd name="T13" fmla="*/ 9 h 18"/>
                <a:gd name="T14" fmla="*/ 39 w 48"/>
                <a:gd name="T15" fmla="*/ 17 h 18"/>
                <a:gd name="T16" fmla="*/ 24 w 48"/>
                <a:gd name="T17" fmla="*/ 17 h 18"/>
                <a:gd name="T18" fmla="*/ 24 w 48"/>
                <a:gd name="T19" fmla="*/ 6 h 18"/>
                <a:gd name="T20" fmla="*/ 8 w 48"/>
                <a:gd name="T21" fmla="*/ 6 h 18"/>
                <a:gd name="T22" fmla="*/ 7 w 48"/>
                <a:gd name="T23" fmla="*/ 5 h 18"/>
                <a:gd name="T24" fmla="*/ 8 w 48"/>
                <a:gd name="T25" fmla="*/ 3 h 18"/>
                <a:gd name="T26" fmla="*/ 24 w 48"/>
                <a:gd name="T27" fmla="*/ 3 h 18"/>
                <a:gd name="T28" fmla="*/ 24 w 48"/>
                <a:gd name="T29" fmla="*/ 1 h 18"/>
                <a:gd name="T30" fmla="*/ 39 w 48"/>
                <a:gd name="T31" fmla="*/ 1 h 18"/>
                <a:gd name="T32" fmla="*/ 47 w 48"/>
                <a:gd name="T33" fmla="*/ 9 h 18"/>
                <a:gd name="T34" fmla="*/ 39 w 48"/>
                <a:gd name="T35"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18">
                  <a:moveTo>
                    <a:pt x="48" y="9"/>
                  </a:moveTo>
                  <a:cubicBezTo>
                    <a:pt x="48" y="4"/>
                    <a:pt x="44" y="0"/>
                    <a:pt x="39" y="0"/>
                  </a:cubicBezTo>
                  <a:cubicBezTo>
                    <a:pt x="9" y="0"/>
                    <a:pt x="9" y="0"/>
                    <a:pt x="9" y="0"/>
                  </a:cubicBezTo>
                  <a:cubicBezTo>
                    <a:pt x="4" y="0"/>
                    <a:pt x="0" y="4"/>
                    <a:pt x="0" y="9"/>
                  </a:cubicBezTo>
                  <a:cubicBezTo>
                    <a:pt x="0" y="14"/>
                    <a:pt x="4" y="18"/>
                    <a:pt x="9" y="18"/>
                  </a:cubicBezTo>
                  <a:cubicBezTo>
                    <a:pt x="39" y="18"/>
                    <a:pt x="39" y="18"/>
                    <a:pt x="39" y="18"/>
                  </a:cubicBezTo>
                  <a:cubicBezTo>
                    <a:pt x="44" y="18"/>
                    <a:pt x="48" y="14"/>
                    <a:pt x="48" y="9"/>
                  </a:cubicBezTo>
                  <a:close/>
                  <a:moveTo>
                    <a:pt x="39" y="17"/>
                  </a:moveTo>
                  <a:cubicBezTo>
                    <a:pt x="24" y="17"/>
                    <a:pt x="24" y="17"/>
                    <a:pt x="24" y="17"/>
                  </a:cubicBezTo>
                  <a:cubicBezTo>
                    <a:pt x="24" y="6"/>
                    <a:pt x="24" y="6"/>
                    <a:pt x="24" y="6"/>
                  </a:cubicBezTo>
                  <a:cubicBezTo>
                    <a:pt x="8" y="6"/>
                    <a:pt x="8" y="6"/>
                    <a:pt x="8" y="6"/>
                  </a:cubicBezTo>
                  <a:cubicBezTo>
                    <a:pt x="7" y="6"/>
                    <a:pt x="7" y="5"/>
                    <a:pt x="7" y="5"/>
                  </a:cubicBezTo>
                  <a:cubicBezTo>
                    <a:pt x="7" y="4"/>
                    <a:pt x="7" y="3"/>
                    <a:pt x="8" y="3"/>
                  </a:cubicBezTo>
                  <a:cubicBezTo>
                    <a:pt x="24" y="3"/>
                    <a:pt x="24" y="3"/>
                    <a:pt x="24" y="3"/>
                  </a:cubicBezTo>
                  <a:cubicBezTo>
                    <a:pt x="24" y="1"/>
                    <a:pt x="24" y="1"/>
                    <a:pt x="24" y="1"/>
                  </a:cubicBezTo>
                  <a:cubicBezTo>
                    <a:pt x="39" y="1"/>
                    <a:pt x="39" y="1"/>
                    <a:pt x="39" y="1"/>
                  </a:cubicBezTo>
                  <a:cubicBezTo>
                    <a:pt x="43" y="1"/>
                    <a:pt x="47" y="5"/>
                    <a:pt x="47" y="9"/>
                  </a:cubicBezTo>
                  <a:cubicBezTo>
                    <a:pt x="47" y="13"/>
                    <a:pt x="43" y="17"/>
                    <a:pt x="39" y="1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andara" panose="020E0502030303020204" pitchFamily="34" charset="0"/>
                <a:ea typeface="+mn-ea"/>
                <a:cs typeface="+mn-cs"/>
              </a:endParaRPr>
            </a:p>
          </p:txBody>
        </p:sp>
        <p:sp>
          <p:nvSpPr>
            <p:cNvPr id="115" name="Freeform 142">
              <a:extLst>
                <a:ext uri="{FF2B5EF4-FFF2-40B4-BE49-F238E27FC236}">
                  <a16:creationId xmlns:a16="http://schemas.microsoft.com/office/drawing/2014/main" id="{E724848F-BD5A-45AB-9346-05E72797AFF2}"/>
                </a:ext>
              </a:extLst>
            </p:cNvPr>
            <p:cNvSpPr>
              <a:spLocks/>
            </p:cNvSpPr>
            <p:nvPr/>
          </p:nvSpPr>
          <p:spPr bwMode="auto">
            <a:xfrm>
              <a:off x="6149787" y="4168632"/>
              <a:ext cx="103069" cy="18038"/>
            </a:xfrm>
            <a:custGeom>
              <a:avLst/>
              <a:gdLst>
                <a:gd name="T0" fmla="*/ 17 w 17"/>
                <a:gd name="T1" fmla="*/ 2 h 3"/>
                <a:gd name="T2" fmla="*/ 16 w 17"/>
                <a:gd name="T3" fmla="*/ 0 h 3"/>
                <a:gd name="T4" fmla="*/ 0 w 17"/>
                <a:gd name="T5" fmla="*/ 0 h 3"/>
                <a:gd name="T6" fmla="*/ 0 w 17"/>
                <a:gd name="T7" fmla="*/ 3 h 3"/>
                <a:gd name="T8" fmla="*/ 16 w 17"/>
                <a:gd name="T9" fmla="*/ 3 h 3"/>
                <a:gd name="T10" fmla="*/ 17 w 17"/>
                <a:gd name="T11" fmla="*/ 2 h 3"/>
              </a:gdLst>
              <a:ahLst/>
              <a:cxnLst>
                <a:cxn ang="0">
                  <a:pos x="T0" y="T1"/>
                </a:cxn>
                <a:cxn ang="0">
                  <a:pos x="T2" y="T3"/>
                </a:cxn>
                <a:cxn ang="0">
                  <a:pos x="T4" y="T5"/>
                </a:cxn>
                <a:cxn ang="0">
                  <a:pos x="T6" y="T7"/>
                </a:cxn>
                <a:cxn ang="0">
                  <a:pos x="T8" y="T9"/>
                </a:cxn>
                <a:cxn ang="0">
                  <a:pos x="T10" y="T11"/>
                </a:cxn>
              </a:cxnLst>
              <a:rect l="0" t="0" r="r" b="b"/>
              <a:pathLst>
                <a:path w="17" h="3">
                  <a:moveTo>
                    <a:pt x="17" y="2"/>
                  </a:moveTo>
                  <a:cubicBezTo>
                    <a:pt x="17" y="1"/>
                    <a:pt x="17" y="0"/>
                    <a:pt x="16" y="0"/>
                  </a:cubicBezTo>
                  <a:cubicBezTo>
                    <a:pt x="0" y="0"/>
                    <a:pt x="0" y="0"/>
                    <a:pt x="0" y="0"/>
                  </a:cubicBezTo>
                  <a:cubicBezTo>
                    <a:pt x="0" y="3"/>
                    <a:pt x="0" y="3"/>
                    <a:pt x="0" y="3"/>
                  </a:cubicBezTo>
                  <a:cubicBezTo>
                    <a:pt x="16" y="3"/>
                    <a:pt x="16" y="3"/>
                    <a:pt x="16" y="3"/>
                  </a:cubicBezTo>
                  <a:cubicBezTo>
                    <a:pt x="17" y="3"/>
                    <a:pt x="17" y="2"/>
                    <a:pt x="17"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andara" panose="020E0502030303020204" pitchFamily="34" charset="0"/>
                <a:ea typeface="+mn-ea"/>
                <a:cs typeface="+mn-cs"/>
              </a:endParaRPr>
            </a:p>
          </p:txBody>
        </p:sp>
        <p:sp>
          <p:nvSpPr>
            <p:cNvPr id="116" name="Freeform 143">
              <a:extLst>
                <a:ext uri="{FF2B5EF4-FFF2-40B4-BE49-F238E27FC236}">
                  <a16:creationId xmlns:a16="http://schemas.microsoft.com/office/drawing/2014/main" id="{D62BCEA0-E6A7-469D-8025-C323D477E0CE}"/>
                </a:ext>
              </a:extLst>
            </p:cNvPr>
            <p:cNvSpPr>
              <a:spLocks/>
            </p:cNvSpPr>
            <p:nvPr/>
          </p:nvSpPr>
          <p:spPr bwMode="auto">
            <a:xfrm>
              <a:off x="6002912" y="3949609"/>
              <a:ext cx="249944" cy="213870"/>
            </a:xfrm>
            <a:custGeom>
              <a:avLst/>
              <a:gdLst>
                <a:gd name="T0" fmla="*/ 26 w 41"/>
                <a:gd name="T1" fmla="*/ 26 h 35"/>
                <a:gd name="T2" fmla="*/ 21 w 41"/>
                <a:gd name="T3" fmla="*/ 31 h 35"/>
                <a:gd name="T4" fmla="*/ 22 w 41"/>
                <a:gd name="T5" fmla="*/ 31 h 35"/>
                <a:gd name="T6" fmla="*/ 37 w 41"/>
                <a:gd name="T7" fmla="*/ 17 h 35"/>
                <a:gd name="T8" fmla="*/ 37 w 41"/>
                <a:gd name="T9" fmla="*/ 4 h 35"/>
                <a:gd name="T10" fmla="*/ 24 w 41"/>
                <a:gd name="T11" fmla="*/ 4 h 35"/>
                <a:gd name="T12" fmla="*/ 3 w 41"/>
                <a:gd name="T13" fmla="*/ 25 h 35"/>
                <a:gd name="T14" fmla="*/ 1 w 41"/>
                <a:gd name="T15" fmla="*/ 35 h 35"/>
                <a:gd name="T16" fmla="*/ 2 w 41"/>
                <a:gd name="T17" fmla="*/ 35 h 35"/>
                <a:gd name="T18" fmla="*/ 2 w 41"/>
                <a:gd name="T19" fmla="*/ 34 h 35"/>
                <a:gd name="T20" fmla="*/ 4 w 41"/>
                <a:gd name="T21" fmla="*/ 26 h 35"/>
                <a:gd name="T22" fmla="*/ 14 w 41"/>
                <a:gd name="T23" fmla="*/ 15 h 35"/>
                <a:gd name="T24" fmla="*/ 16 w 41"/>
                <a:gd name="T25" fmla="*/ 17 h 35"/>
                <a:gd name="T26" fmla="*/ 27 w 41"/>
                <a:gd name="T27" fmla="*/ 5 h 35"/>
                <a:gd name="T28" fmla="*/ 29 w 41"/>
                <a:gd name="T29" fmla="*/ 5 h 35"/>
                <a:gd name="T30" fmla="*/ 29 w 41"/>
                <a:gd name="T31" fmla="*/ 7 h 35"/>
                <a:gd name="T32" fmla="*/ 18 w 41"/>
                <a:gd name="T33" fmla="*/ 19 h 35"/>
                <a:gd name="T34" fmla="*/ 26 w 41"/>
                <a:gd name="T35" fmla="*/ 2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35">
                  <a:moveTo>
                    <a:pt x="26" y="26"/>
                  </a:moveTo>
                  <a:cubicBezTo>
                    <a:pt x="21" y="31"/>
                    <a:pt x="21" y="31"/>
                    <a:pt x="21" y="31"/>
                  </a:cubicBezTo>
                  <a:cubicBezTo>
                    <a:pt x="22" y="31"/>
                    <a:pt x="22" y="31"/>
                    <a:pt x="22" y="31"/>
                  </a:cubicBezTo>
                  <a:cubicBezTo>
                    <a:pt x="37" y="17"/>
                    <a:pt x="37" y="17"/>
                    <a:pt x="37" y="17"/>
                  </a:cubicBezTo>
                  <a:cubicBezTo>
                    <a:pt x="41" y="13"/>
                    <a:pt x="41" y="7"/>
                    <a:pt x="37" y="4"/>
                  </a:cubicBezTo>
                  <a:cubicBezTo>
                    <a:pt x="33" y="0"/>
                    <a:pt x="28" y="0"/>
                    <a:pt x="24" y="4"/>
                  </a:cubicBezTo>
                  <a:cubicBezTo>
                    <a:pt x="3" y="25"/>
                    <a:pt x="3" y="25"/>
                    <a:pt x="3" y="25"/>
                  </a:cubicBezTo>
                  <a:cubicBezTo>
                    <a:pt x="0" y="27"/>
                    <a:pt x="0" y="32"/>
                    <a:pt x="1" y="35"/>
                  </a:cubicBezTo>
                  <a:cubicBezTo>
                    <a:pt x="1" y="35"/>
                    <a:pt x="2" y="35"/>
                    <a:pt x="2" y="35"/>
                  </a:cubicBezTo>
                  <a:cubicBezTo>
                    <a:pt x="2" y="34"/>
                    <a:pt x="2" y="34"/>
                    <a:pt x="2" y="34"/>
                  </a:cubicBezTo>
                  <a:cubicBezTo>
                    <a:pt x="1" y="31"/>
                    <a:pt x="2" y="28"/>
                    <a:pt x="4" y="26"/>
                  </a:cubicBezTo>
                  <a:cubicBezTo>
                    <a:pt x="14" y="15"/>
                    <a:pt x="14" y="15"/>
                    <a:pt x="14" y="15"/>
                  </a:cubicBezTo>
                  <a:cubicBezTo>
                    <a:pt x="16" y="17"/>
                    <a:pt x="16" y="17"/>
                    <a:pt x="16" y="17"/>
                  </a:cubicBezTo>
                  <a:cubicBezTo>
                    <a:pt x="27" y="5"/>
                    <a:pt x="27" y="5"/>
                    <a:pt x="27" y="5"/>
                  </a:cubicBezTo>
                  <a:cubicBezTo>
                    <a:pt x="28" y="5"/>
                    <a:pt x="29" y="5"/>
                    <a:pt x="29" y="5"/>
                  </a:cubicBezTo>
                  <a:cubicBezTo>
                    <a:pt x="30" y="6"/>
                    <a:pt x="30" y="7"/>
                    <a:pt x="29" y="7"/>
                  </a:cubicBezTo>
                  <a:cubicBezTo>
                    <a:pt x="18" y="19"/>
                    <a:pt x="18" y="19"/>
                    <a:pt x="18" y="19"/>
                  </a:cubicBezTo>
                  <a:lnTo>
                    <a:pt x="26" y="2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andara" panose="020E0502030303020204" pitchFamily="34" charset="0"/>
                <a:ea typeface="+mn-ea"/>
                <a:cs typeface="+mn-cs"/>
              </a:endParaRPr>
            </a:p>
          </p:txBody>
        </p:sp>
      </p:grpSp>
      <p:sp>
        <p:nvSpPr>
          <p:cNvPr id="38" name="Arrow: Down 37">
            <a:extLst>
              <a:ext uri="{FF2B5EF4-FFF2-40B4-BE49-F238E27FC236}">
                <a16:creationId xmlns:a16="http://schemas.microsoft.com/office/drawing/2014/main" id="{7C7C64C6-2830-415A-9D83-7502155C7FC2}"/>
              </a:ext>
            </a:extLst>
          </p:cNvPr>
          <p:cNvSpPr/>
          <p:nvPr/>
        </p:nvSpPr>
        <p:spPr>
          <a:xfrm>
            <a:off x="8917427" y="2264448"/>
            <a:ext cx="621895" cy="733163"/>
          </a:xfrm>
          <a:prstGeom prst="downArrow">
            <a:avLst/>
          </a:prstGeom>
          <a:solidFill>
            <a:schemeClr val="accent6"/>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andara" panose="020E0502030303020204" pitchFamily="34" charset="0"/>
              <a:ea typeface="+mn-ea"/>
              <a:cs typeface="+mn-cs"/>
            </a:endParaRPr>
          </a:p>
        </p:txBody>
      </p:sp>
      <p:sp>
        <p:nvSpPr>
          <p:cNvPr id="117" name="TextBox 116">
            <a:extLst>
              <a:ext uri="{FF2B5EF4-FFF2-40B4-BE49-F238E27FC236}">
                <a16:creationId xmlns:a16="http://schemas.microsoft.com/office/drawing/2014/main" id="{B4CD13D0-3EEF-44B0-A132-48B54CE79DD8}"/>
              </a:ext>
            </a:extLst>
          </p:cNvPr>
          <p:cNvSpPr txBox="1"/>
          <p:nvPr/>
        </p:nvSpPr>
        <p:spPr>
          <a:xfrm>
            <a:off x="9557573" y="2430844"/>
            <a:ext cx="640080" cy="369332"/>
          </a:xfrm>
          <a:prstGeom prst="rect">
            <a:avLst/>
          </a:prstGeom>
          <a:solidFill>
            <a:schemeClr val="bg1"/>
          </a:solidFill>
        </p:spPr>
        <p:txBody>
          <a:bodyPr vert="horz"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a:ln>
                  <a:noFill/>
                </a:ln>
                <a:solidFill>
                  <a:srgbClr val="000000"/>
                </a:solidFill>
                <a:effectLst/>
                <a:uLnTx/>
                <a:uFillTx/>
                <a:latin typeface="Candara" panose="020E0502030303020204" pitchFamily="34" charset="0"/>
                <a:ea typeface="+mn-ea"/>
                <a:cs typeface="+mn-cs"/>
              </a:rPr>
              <a:t>11%</a:t>
            </a:r>
          </a:p>
        </p:txBody>
      </p:sp>
      <p:sp>
        <p:nvSpPr>
          <p:cNvPr id="119" name="Rectangle: Rounded Corners 118">
            <a:extLst>
              <a:ext uri="{FF2B5EF4-FFF2-40B4-BE49-F238E27FC236}">
                <a16:creationId xmlns:a16="http://schemas.microsoft.com/office/drawing/2014/main" id="{DCD457F4-8BF8-DBBD-3A84-9ED046D0750B}"/>
              </a:ext>
            </a:extLst>
          </p:cNvPr>
          <p:cNvSpPr/>
          <p:nvPr/>
        </p:nvSpPr>
        <p:spPr>
          <a:xfrm>
            <a:off x="744432" y="1252409"/>
            <a:ext cx="5673785" cy="1008000"/>
          </a:xfrm>
          <a:prstGeom prst="roundRect">
            <a:avLst/>
          </a:prstGeom>
          <a:solidFill>
            <a:schemeClr val="bg2">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andara" panose="020E0502030303020204" pitchFamily="34" charset="0"/>
              <a:ea typeface="+mn-ea"/>
              <a:cs typeface="+mn-cs"/>
            </a:endParaRPr>
          </a:p>
        </p:txBody>
      </p:sp>
      <p:sp>
        <p:nvSpPr>
          <p:cNvPr id="8" name="Content Placeholder 5">
            <a:extLst>
              <a:ext uri="{FF2B5EF4-FFF2-40B4-BE49-F238E27FC236}">
                <a16:creationId xmlns:a16="http://schemas.microsoft.com/office/drawing/2014/main" id="{04DB87E1-D919-41BD-8385-4C96A2345AF1}"/>
              </a:ext>
            </a:extLst>
          </p:cNvPr>
          <p:cNvSpPr txBox="1">
            <a:spLocks/>
          </p:cNvSpPr>
          <p:nvPr/>
        </p:nvSpPr>
        <p:spPr>
          <a:xfrm>
            <a:off x="733005" y="1471342"/>
            <a:ext cx="5533693" cy="64331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normAutofit/>
          </a:bodyPr>
          <a:lstStyle>
            <a:lvl1pPr marL="342900" indent="-342900" algn="l" rtl="0" fontAlgn="base">
              <a:spcBef>
                <a:spcPct val="20000"/>
              </a:spcBef>
              <a:spcAft>
                <a:spcPct val="0"/>
              </a:spcAft>
              <a:buClr>
                <a:srgbClr val="830051"/>
              </a:buClr>
              <a:buFont typeface="Arial" charset="0"/>
              <a:buChar char="•"/>
              <a:defRPr sz="2000" b="1" kern="12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Clr>
                <a:srgbClr val="830051"/>
              </a:buClr>
              <a:buFont typeface="Arial"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Clr>
                <a:srgbClr val="830051"/>
              </a:buClr>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Clr>
                <a:srgbClr val="830051"/>
              </a:buClr>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Clr>
                <a:srgbClr val="830051"/>
              </a:buClr>
              <a:buFont typeface="Arial"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377" rtl="0" eaLnBrk="1" fontAlgn="base" latinLnBrk="0" hangingPunct="1">
              <a:lnSpc>
                <a:spcPct val="100000"/>
              </a:lnSpc>
              <a:spcBef>
                <a:spcPct val="20000"/>
              </a:spcBef>
              <a:spcAft>
                <a:spcPct val="0"/>
              </a:spcAft>
              <a:buClr>
                <a:srgbClr val="830051"/>
              </a:buClr>
              <a:buSzTx/>
              <a:buFont typeface="Arial" charset="0"/>
              <a:buNone/>
              <a:tabLst/>
              <a:defRPr/>
            </a:pPr>
            <a:r>
              <a:rPr kumimoji="0" lang="de-DE" sz="1600" b="1" i="0" u="none" strike="noStrike" kern="1200" cap="none" spc="0" normalizeH="0" baseline="0" noProof="0" err="1">
                <a:ln>
                  <a:noFill/>
                </a:ln>
                <a:solidFill>
                  <a:srgbClr val="000000"/>
                </a:solidFill>
                <a:effectLst/>
                <a:uLnTx/>
                <a:uFillTx/>
                <a:latin typeface="Candara" panose="020E0502030303020204" pitchFamily="34" charset="0"/>
                <a:ea typeface="+mn-ea"/>
                <a:cs typeface="Arial" panose="020B0604020202020204" pitchFamily="34" charset="0"/>
              </a:rPr>
              <a:t>Patient:innen</a:t>
            </a:r>
            <a:r>
              <a:rPr kumimoji="0" lang="de-DE" sz="1600" b="1" i="0" u="none" strike="noStrike" kern="1200" cap="none" spc="0" normalizeH="0" baseline="0" noProof="0">
                <a:ln>
                  <a:noFill/>
                </a:ln>
                <a:solidFill>
                  <a:srgbClr val="000000"/>
                </a:solidFill>
                <a:effectLst/>
                <a:uLnTx/>
                <a:uFillTx/>
                <a:latin typeface="Candara" panose="020E0502030303020204" pitchFamily="34" charset="0"/>
                <a:ea typeface="+mn-ea"/>
                <a:cs typeface="Arial" panose="020B0604020202020204" pitchFamily="34" charset="0"/>
              </a:rPr>
              <a:t> mit </a:t>
            </a:r>
            <a:r>
              <a:rPr kumimoji="0" lang="de-DE" sz="1600" b="1" i="0" u="none" strike="noStrike" kern="1200" cap="none" spc="0" normalizeH="0" baseline="0" noProof="0" err="1">
                <a:ln>
                  <a:noFill/>
                </a:ln>
                <a:solidFill>
                  <a:srgbClr val="000000"/>
                </a:solidFill>
                <a:effectLst/>
                <a:uLnTx/>
                <a:uFillTx/>
                <a:latin typeface="Candara" panose="020E0502030303020204" pitchFamily="34" charset="0"/>
                <a:ea typeface="+mn-ea"/>
                <a:cs typeface="Arial" panose="020B0604020202020204" pitchFamily="34" charset="0"/>
              </a:rPr>
              <a:t>RAASi</a:t>
            </a:r>
            <a:r>
              <a:rPr kumimoji="0" lang="de-DE" sz="1600" b="1" i="0" u="none" strike="noStrike" kern="1200" cap="none" spc="0" normalizeH="0" baseline="0" noProof="0">
                <a:ln>
                  <a:noFill/>
                </a:ln>
                <a:solidFill>
                  <a:srgbClr val="000000"/>
                </a:solidFill>
                <a:effectLst/>
                <a:uLnTx/>
                <a:uFillTx/>
                <a:latin typeface="Candara" panose="020E0502030303020204" pitchFamily="34" charset="0"/>
                <a:ea typeface="+mn-ea"/>
                <a:cs typeface="Arial" panose="020B0604020202020204" pitchFamily="34" charset="0"/>
              </a:rPr>
              <a:t> </a:t>
            </a:r>
          </a:p>
          <a:p>
            <a:pPr marL="0" marR="0" lvl="0" indent="0" algn="ctr" defTabSz="914377" rtl="0" eaLnBrk="1" fontAlgn="base" latinLnBrk="0" hangingPunct="1">
              <a:lnSpc>
                <a:spcPct val="100000"/>
              </a:lnSpc>
              <a:spcBef>
                <a:spcPct val="20000"/>
              </a:spcBef>
              <a:spcAft>
                <a:spcPct val="0"/>
              </a:spcAft>
              <a:buClr>
                <a:srgbClr val="830051"/>
              </a:buClr>
              <a:buSzTx/>
              <a:buFont typeface="Arial" charset="0"/>
              <a:buNone/>
              <a:tabLst/>
              <a:defRPr/>
            </a:pPr>
            <a:r>
              <a:rPr kumimoji="0" lang="de-DE" sz="1600" b="0" i="0" u="none" strike="noStrike" kern="1200" cap="none" spc="0" normalizeH="0" baseline="0" noProof="0">
                <a:ln>
                  <a:noFill/>
                </a:ln>
                <a:solidFill>
                  <a:srgbClr val="000000"/>
                </a:solidFill>
                <a:effectLst/>
                <a:uLnTx/>
                <a:uFillTx/>
                <a:latin typeface="Candara" panose="020E0502030303020204" pitchFamily="34" charset="0"/>
                <a:ea typeface="+mn-ea"/>
                <a:cs typeface="Arial" panose="020B0604020202020204" pitchFamily="34" charset="0"/>
              </a:rPr>
              <a:t>zu Beginn der Verlängerungsphase (N=83):</a:t>
            </a:r>
            <a:endParaRPr kumimoji="0" lang="de-DE" sz="1800" b="0" i="0" u="none" strike="noStrike" kern="1200" cap="none" spc="0" normalizeH="0" baseline="0" noProof="0">
              <a:ln>
                <a:noFill/>
              </a:ln>
              <a:solidFill>
                <a:srgbClr val="000000"/>
              </a:solidFill>
              <a:effectLst/>
              <a:uLnTx/>
              <a:uFillTx/>
              <a:latin typeface="Candara" panose="020E0502030303020204" pitchFamily="34" charset="0"/>
              <a:ea typeface="+mn-ea"/>
              <a:cs typeface="Arial" panose="020B0604020202020204" pitchFamily="34" charset="0"/>
            </a:endParaRPr>
          </a:p>
        </p:txBody>
      </p:sp>
      <p:sp>
        <p:nvSpPr>
          <p:cNvPr id="121" name="Oval 120">
            <a:extLst>
              <a:ext uri="{FF2B5EF4-FFF2-40B4-BE49-F238E27FC236}">
                <a16:creationId xmlns:a16="http://schemas.microsoft.com/office/drawing/2014/main" id="{2A879858-1422-58D7-C512-8EA4AB44BFE7}"/>
              </a:ext>
            </a:extLst>
          </p:cNvPr>
          <p:cNvSpPr/>
          <p:nvPr/>
        </p:nvSpPr>
        <p:spPr>
          <a:xfrm>
            <a:off x="10833598" y="1125595"/>
            <a:ext cx="607867" cy="5972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120" name="Group 119">
            <a:extLst>
              <a:ext uri="{FF2B5EF4-FFF2-40B4-BE49-F238E27FC236}">
                <a16:creationId xmlns:a16="http://schemas.microsoft.com/office/drawing/2014/main" id="{3D9850A0-7F30-C9CD-ADFC-4B20C2DD6E16}"/>
              </a:ext>
            </a:extLst>
          </p:cNvPr>
          <p:cNvGrpSpPr/>
          <p:nvPr/>
        </p:nvGrpSpPr>
        <p:grpSpPr>
          <a:xfrm>
            <a:off x="10833598" y="1115016"/>
            <a:ext cx="607867" cy="607867"/>
            <a:chOff x="10856537" y="1119221"/>
            <a:chExt cx="607867" cy="607867"/>
          </a:xfrm>
        </p:grpSpPr>
        <p:grpSp>
          <p:nvGrpSpPr>
            <p:cNvPr id="57" name="Group 56">
              <a:extLst>
                <a:ext uri="{FF2B5EF4-FFF2-40B4-BE49-F238E27FC236}">
                  <a16:creationId xmlns:a16="http://schemas.microsoft.com/office/drawing/2014/main" id="{D735B6D0-76A8-4966-BC86-967E09DE6C03}"/>
                </a:ext>
              </a:extLst>
            </p:cNvPr>
            <p:cNvGrpSpPr/>
            <p:nvPr/>
          </p:nvGrpSpPr>
          <p:grpSpPr>
            <a:xfrm>
              <a:off x="10910961" y="1129801"/>
              <a:ext cx="499019" cy="529929"/>
              <a:chOff x="6002912" y="3949609"/>
              <a:chExt cx="291172" cy="309208"/>
            </a:xfrm>
            <a:solidFill>
              <a:schemeClr val="bg1">
                <a:lumMod val="50000"/>
              </a:schemeClr>
            </a:solidFill>
          </p:grpSpPr>
          <p:sp>
            <p:nvSpPr>
              <p:cNvPr id="58" name="Freeform 141">
                <a:extLst>
                  <a:ext uri="{FF2B5EF4-FFF2-40B4-BE49-F238E27FC236}">
                    <a16:creationId xmlns:a16="http://schemas.microsoft.com/office/drawing/2014/main" id="{12080596-A8EB-4B1E-AF02-58F30ABA78BF}"/>
                  </a:ext>
                </a:extLst>
              </p:cNvPr>
              <p:cNvSpPr>
                <a:spLocks noEditPoints="1"/>
              </p:cNvSpPr>
              <p:nvPr/>
            </p:nvSpPr>
            <p:spPr bwMode="auto">
              <a:xfrm>
                <a:off x="6002912" y="4150594"/>
                <a:ext cx="291172" cy="108223"/>
              </a:xfrm>
              <a:custGeom>
                <a:avLst/>
                <a:gdLst>
                  <a:gd name="T0" fmla="*/ 48 w 48"/>
                  <a:gd name="T1" fmla="*/ 9 h 18"/>
                  <a:gd name="T2" fmla="*/ 39 w 48"/>
                  <a:gd name="T3" fmla="*/ 0 h 18"/>
                  <a:gd name="T4" fmla="*/ 9 w 48"/>
                  <a:gd name="T5" fmla="*/ 0 h 18"/>
                  <a:gd name="T6" fmla="*/ 0 w 48"/>
                  <a:gd name="T7" fmla="*/ 9 h 18"/>
                  <a:gd name="T8" fmla="*/ 9 w 48"/>
                  <a:gd name="T9" fmla="*/ 18 h 18"/>
                  <a:gd name="T10" fmla="*/ 39 w 48"/>
                  <a:gd name="T11" fmla="*/ 18 h 18"/>
                  <a:gd name="T12" fmla="*/ 48 w 48"/>
                  <a:gd name="T13" fmla="*/ 9 h 18"/>
                  <a:gd name="T14" fmla="*/ 39 w 48"/>
                  <a:gd name="T15" fmla="*/ 17 h 18"/>
                  <a:gd name="T16" fmla="*/ 24 w 48"/>
                  <a:gd name="T17" fmla="*/ 17 h 18"/>
                  <a:gd name="T18" fmla="*/ 24 w 48"/>
                  <a:gd name="T19" fmla="*/ 6 h 18"/>
                  <a:gd name="T20" fmla="*/ 8 w 48"/>
                  <a:gd name="T21" fmla="*/ 6 h 18"/>
                  <a:gd name="T22" fmla="*/ 7 w 48"/>
                  <a:gd name="T23" fmla="*/ 5 h 18"/>
                  <a:gd name="T24" fmla="*/ 8 w 48"/>
                  <a:gd name="T25" fmla="*/ 3 h 18"/>
                  <a:gd name="T26" fmla="*/ 24 w 48"/>
                  <a:gd name="T27" fmla="*/ 3 h 18"/>
                  <a:gd name="T28" fmla="*/ 24 w 48"/>
                  <a:gd name="T29" fmla="*/ 1 h 18"/>
                  <a:gd name="T30" fmla="*/ 39 w 48"/>
                  <a:gd name="T31" fmla="*/ 1 h 18"/>
                  <a:gd name="T32" fmla="*/ 47 w 48"/>
                  <a:gd name="T33" fmla="*/ 9 h 18"/>
                  <a:gd name="T34" fmla="*/ 39 w 48"/>
                  <a:gd name="T35"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18">
                    <a:moveTo>
                      <a:pt x="48" y="9"/>
                    </a:moveTo>
                    <a:cubicBezTo>
                      <a:pt x="48" y="4"/>
                      <a:pt x="44" y="0"/>
                      <a:pt x="39" y="0"/>
                    </a:cubicBezTo>
                    <a:cubicBezTo>
                      <a:pt x="9" y="0"/>
                      <a:pt x="9" y="0"/>
                      <a:pt x="9" y="0"/>
                    </a:cubicBezTo>
                    <a:cubicBezTo>
                      <a:pt x="4" y="0"/>
                      <a:pt x="0" y="4"/>
                      <a:pt x="0" y="9"/>
                    </a:cubicBezTo>
                    <a:cubicBezTo>
                      <a:pt x="0" y="14"/>
                      <a:pt x="4" y="18"/>
                      <a:pt x="9" y="18"/>
                    </a:cubicBezTo>
                    <a:cubicBezTo>
                      <a:pt x="39" y="18"/>
                      <a:pt x="39" y="18"/>
                      <a:pt x="39" y="18"/>
                    </a:cubicBezTo>
                    <a:cubicBezTo>
                      <a:pt x="44" y="18"/>
                      <a:pt x="48" y="14"/>
                      <a:pt x="48" y="9"/>
                    </a:cubicBezTo>
                    <a:close/>
                    <a:moveTo>
                      <a:pt x="39" y="17"/>
                    </a:moveTo>
                    <a:cubicBezTo>
                      <a:pt x="24" y="17"/>
                      <a:pt x="24" y="17"/>
                      <a:pt x="24" y="17"/>
                    </a:cubicBezTo>
                    <a:cubicBezTo>
                      <a:pt x="24" y="6"/>
                      <a:pt x="24" y="6"/>
                      <a:pt x="24" y="6"/>
                    </a:cubicBezTo>
                    <a:cubicBezTo>
                      <a:pt x="8" y="6"/>
                      <a:pt x="8" y="6"/>
                      <a:pt x="8" y="6"/>
                    </a:cubicBezTo>
                    <a:cubicBezTo>
                      <a:pt x="7" y="6"/>
                      <a:pt x="7" y="5"/>
                      <a:pt x="7" y="5"/>
                    </a:cubicBezTo>
                    <a:cubicBezTo>
                      <a:pt x="7" y="4"/>
                      <a:pt x="7" y="3"/>
                      <a:pt x="8" y="3"/>
                    </a:cubicBezTo>
                    <a:cubicBezTo>
                      <a:pt x="24" y="3"/>
                      <a:pt x="24" y="3"/>
                      <a:pt x="24" y="3"/>
                    </a:cubicBezTo>
                    <a:cubicBezTo>
                      <a:pt x="24" y="1"/>
                      <a:pt x="24" y="1"/>
                      <a:pt x="24" y="1"/>
                    </a:cubicBezTo>
                    <a:cubicBezTo>
                      <a:pt x="39" y="1"/>
                      <a:pt x="39" y="1"/>
                      <a:pt x="39" y="1"/>
                    </a:cubicBezTo>
                    <a:cubicBezTo>
                      <a:pt x="43" y="1"/>
                      <a:pt x="47" y="5"/>
                      <a:pt x="47" y="9"/>
                    </a:cubicBezTo>
                    <a:cubicBezTo>
                      <a:pt x="47" y="13"/>
                      <a:pt x="43" y="17"/>
                      <a:pt x="39" y="1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andara" panose="020E0502030303020204" pitchFamily="34" charset="0"/>
                  <a:ea typeface="+mn-ea"/>
                  <a:cs typeface="+mn-cs"/>
                </a:endParaRPr>
              </a:p>
            </p:txBody>
          </p:sp>
          <p:sp>
            <p:nvSpPr>
              <p:cNvPr id="59" name="Freeform 142">
                <a:extLst>
                  <a:ext uri="{FF2B5EF4-FFF2-40B4-BE49-F238E27FC236}">
                    <a16:creationId xmlns:a16="http://schemas.microsoft.com/office/drawing/2014/main" id="{9C40825B-E936-41FD-B72E-6F606B2DF13D}"/>
                  </a:ext>
                </a:extLst>
              </p:cNvPr>
              <p:cNvSpPr>
                <a:spLocks/>
              </p:cNvSpPr>
              <p:nvPr/>
            </p:nvSpPr>
            <p:spPr bwMode="auto">
              <a:xfrm>
                <a:off x="6149787" y="4168632"/>
                <a:ext cx="103069" cy="18038"/>
              </a:xfrm>
              <a:custGeom>
                <a:avLst/>
                <a:gdLst>
                  <a:gd name="T0" fmla="*/ 17 w 17"/>
                  <a:gd name="T1" fmla="*/ 2 h 3"/>
                  <a:gd name="T2" fmla="*/ 16 w 17"/>
                  <a:gd name="T3" fmla="*/ 0 h 3"/>
                  <a:gd name="T4" fmla="*/ 0 w 17"/>
                  <a:gd name="T5" fmla="*/ 0 h 3"/>
                  <a:gd name="T6" fmla="*/ 0 w 17"/>
                  <a:gd name="T7" fmla="*/ 3 h 3"/>
                  <a:gd name="T8" fmla="*/ 16 w 17"/>
                  <a:gd name="T9" fmla="*/ 3 h 3"/>
                  <a:gd name="T10" fmla="*/ 17 w 17"/>
                  <a:gd name="T11" fmla="*/ 2 h 3"/>
                </a:gdLst>
                <a:ahLst/>
                <a:cxnLst>
                  <a:cxn ang="0">
                    <a:pos x="T0" y="T1"/>
                  </a:cxn>
                  <a:cxn ang="0">
                    <a:pos x="T2" y="T3"/>
                  </a:cxn>
                  <a:cxn ang="0">
                    <a:pos x="T4" y="T5"/>
                  </a:cxn>
                  <a:cxn ang="0">
                    <a:pos x="T6" y="T7"/>
                  </a:cxn>
                  <a:cxn ang="0">
                    <a:pos x="T8" y="T9"/>
                  </a:cxn>
                  <a:cxn ang="0">
                    <a:pos x="T10" y="T11"/>
                  </a:cxn>
                </a:cxnLst>
                <a:rect l="0" t="0" r="r" b="b"/>
                <a:pathLst>
                  <a:path w="17" h="3">
                    <a:moveTo>
                      <a:pt x="17" y="2"/>
                    </a:moveTo>
                    <a:cubicBezTo>
                      <a:pt x="17" y="1"/>
                      <a:pt x="17" y="0"/>
                      <a:pt x="16" y="0"/>
                    </a:cubicBezTo>
                    <a:cubicBezTo>
                      <a:pt x="0" y="0"/>
                      <a:pt x="0" y="0"/>
                      <a:pt x="0" y="0"/>
                    </a:cubicBezTo>
                    <a:cubicBezTo>
                      <a:pt x="0" y="3"/>
                      <a:pt x="0" y="3"/>
                      <a:pt x="0" y="3"/>
                    </a:cubicBezTo>
                    <a:cubicBezTo>
                      <a:pt x="16" y="3"/>
                      <a:pt x="16" y="3"/>
                      <a:pt x="16" y="3"/>
                    </a:cubicBezTo>
                    <a:cubicBezTo>
                      <a:pt x="17" y="3"/>
                      <a:pt x="17" y="2"/>
                      <a:pt x="17"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andara" panose="020E0502030303020204" pitchFamily="34" charset="0"/>
                  <a:ea typeface="+mn-ea"/>
                  <a:cs typeface="+mn-cs"/>
                </a:endParaRPr>
              </a:p>
            </p:txBody>
          </p:sp>
          <p:sp>
            <p:nvSpPr>
              <p:cNvPr id="60" name="Freeform 143">
                <a:extLst>
                  <a:ext uri="{FF2B5EF4-FFF2-40B4-BE49-F238E27FC236}">
                    <a16:creationId xmlns:a16="http://schemas.microsoft.com/office/drawing/2014/main" id="{BD246E8E-621D-4299-B37C-219C71FF6899}"/>
                  </a:ext>
                </a:extLst>
              </p:cNvPr>
              <p:cNvSpPr>
                <a:spLocks/>
              </p:cNvSpPr>
              <p:nvPr/>
            </p:nvSpPr>
            <p:spPr bwMode="auto">
              <a:xfrm>
                <a:off x="6002912" y="3949609"/>
                <a:ext cx="249944" cy="213870"/>
              </a:xfrm>
              <a:custGeom>
                <a:avLst/>
                <a:gdLst>
                  <a:gd name="T0" fmla="*/ 26 w 41"/>
                  <a:gd name="T1" fmla="*/ 26 h 35"/>
                  <a:gd name="T2" fmla="*/ 21 w 41"/>
                  <a:gd name="T3" fmla="*/ 31 h 35"/>
                  <a:gd name="T4" fmla="*/ 22 w 41"/>
                  <a:gd name="T5" fmla="*/ 31 h 35"/>
                  <a:gd name="T6" fmla="*/ 37 w 41"/>
                  <a:gd name="T7" fmla="*/ 17 h 35"/>
                  <a:gd name="T8" fmla="*/ 37 w 41"/>
                  <a:gd name="T9" fmla="*/ 4 h 35"/>
                  <a:gd name="T10" fmla="*/ 24 w 41"/>
                  <a:gd name="T11" fmla="*/ 4 h 35"/>
                  <a:gd name="T12" fmla="*/ 3 w 41"/>
                  <a:gd name="T13" fmla="*/ 25 h 35"/>
                  <a:gd name="T14" fmla="*/ 1 w 41"/>
                  <a:gd name="T15" fmla="*/ 35 h 35"/>
                  <a:gd name="T16" fmla="*/ 2 w 41"/>
                  <a:gd name="T17" fmla="*/ 35 h 35"/>
                  <a:gd name="T18" fmla="*/ 2 w 41"/>
                  <a:gd name="T19" fmla="*/ 34 h 35"/>
                  <a:gd name="T20" fmla="*/ 4 w 41"/>
                  <a:gd name="T21" fmla="*/ 26 h 35"/>
                  <a:gd name="T22" fmla="*/ 14 w 41"/>
                  <a:gd name="T23" fmla="*/ 15 h 35"/>
                  <a:gd name="T24" fmla="*/ 16 w 41"/>
                  <a:gd name="T25" fmla="*/ 17 h 35"/>
                  <a:gd name="T26" fmla="*/ 27 w 41"/>
                  <a:gd name="T27" fmla="*/ 5 h 35"/>
                  <a:gd name="T28" fmla="*/ 29 w 41"/>
                  <a:gd name="T29" fmla="*/ 5 h 35"/>
                  <a:gd name="T30" fmla="*/ 29 w 41"/>
                  <a:gd name="T31" fmla="*/ 7 h 35"/>
                  <a:gd name="T32" fmla="*/ 18 w 41"/>
                  <a:gd name="T33" fmla="*/ 19 h 35"/>
                  <a:gd name="T34" fmla="*/ 26 w 41"/>
                  <a:gd name="T35" fmla="*/ 2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35">
                    <a:moveTo>
                      <a:pt x="26" y="26"/>
                    </a:moveTo>
                    <a:cubicBezTo>
                      <a:pt x="21" y="31"/>
                      <a:pt x="21" y="31"/>
                      <a:pt x="21" y="31"/>
                    </a:cubicBezTo>
                    <a:cubicBezTo>
                      <a:pt x="22" y="31"/>
                      <a:pt x="22" y="31"/>
                      <a:pt x="22" y="31"/>
                    </a:cubicBezTo>
                    <a:cubicBezTo>
                      <a:pt x="37" y="17"/>
                      <a:pt x="37" y="17"/>
                      <a:pt x="37" y="17"/>
                    </a:cubicBezTo>
                    <a:cubicBezTo>
                      <a:pt x="41" y="13"/>
                      <a:pt x="41" y="7"/>
                      <a:pt x="37" y="4"/>
                    </a:cubicBezTo>
                    <a:cubicBezTo>
                      <a:pt x="33" y="0"/>
                      <a:pt x="28" y="0"/>
                      <a:pt x="24" y="4"/>
                    </a:cubicBezTo>
                    <a:cubicBezTo>
                      <a:pt x="3" y="25"/>
                      <a:pt x="3" y="25"/>
                      <a:pt x="3" y="25"/>
                    </a:cubicBezTo>
                    <a:cubicBezTo>
                      <a:pt x="0" y="27"/>
                      <a:pt x="0" y="32"/>
                      <a:pt x="1" y="35"/>
                    </a:cubicBezTo>
                    <a:cubicBezTo>
                      <a:pt x="1" y="35"/>
                      <a:pt x="2" y="35"/>
                      <a:pt x="2" y="35"/>
                    </a:cubicBezTo>
                    <a:cubicBezTo>
                      <a:pt x="2" y="34"/>
                      <a:pt x="2" y="34"/>
                      <a:pt x="2" y="34"/>
                    </a:cubicBezTo>
                    <a:cubicBezTo>
                      <a:pt x="1" y="31"/>
                      <a:pt x="2" y="28"/>
                      <a:pt x="4" y="26"/>
                    </a:cubicBezTo>
                    <a:cubicBezTo>
                      <a:pt x="14" y="15"/>
                      <a:pt x="14" y="15"/>
                      <a:pt x="14" y="15"/>
                    </a:cubicBezTo>
                    <a:cubicBezTo>
                      <a:pt x="16" y="17"/>
                      <a:pt x="16" y="17"/>
                      <a:pt x="16" y="17"/>
                    </a:cubicBezTo>
                    <a:cubicBezTo>
                      <a:pt x="27" y="5"/>
                      <a:pt x="27" y="5"/>
                      <a:pt x="27" y="5"/>
                    </a:cubicBezTo>
                    <a:cubicBezTo>
                      <a:pt x="28" y="5"/>
                      <a:pt x="29" y="5"/>
                      <a:pt x="29" y="5"/>
                    </a:cubicBezTo>
                    <a:cubicBezTo>
                      <a:pt x="30" y="6"/>
                      <a:pt x="30" y="7"/>
                      <a:pt x="29" y="7"/>
                    </a:cubicBezTo>
                    <a:cubicBezTo>
                      <a:pt x="18" y="19"/>
                      <a:pt x="18" y="19"/>
                      <a:pt x="18" y="19"/>
                    </a:cubicBezTo>
                    <a:lnTo>
                      <a:pt x="26" y="2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andara" panose="020E0502030303020204" pitchFamily="34" charset="0"/>
                  <a:ea typeface="+mn-ea"/>
                  <a:cs typeface="+mn-cs"/>
                </a:endParaRPr>
              </a:p>
            </p:txBody>
          </p:sp>
        </p:grpSp>
        <p:sp>
          <p:nvSpPr>
            <p:cNvPr id="65" name="Freeform 22">
              <a:extLst>
                <a:ext uri="{FF2B5EF4-FFF2-40B4-BE49-F238E27FC236}">
                  <a16:creationId xmlns:a16="http://schemas.microsoft.com/office/drawing/2014/main" id="{4AB9E0E4-DB5D-4D13-AC6F-3BED7DF90E75}"/>
                </a:ext>
              </a:extLst>
            </p:cNvPr>
            <p:cNvSpPr>
              <a:spLocks noEditPoints="1"/>
            </p:cNvSpPr>
            <p:nvPr/>
          </p:nvSpPr>
          <p:spPr bwMode="auto">
            <a:xfrm>
              <a:off x="10856537" y="1119221"/>
              <a:ext cx="607867" cy="607867"/>
            </a:xfrm>
            <a:custGeom>
              <a:avLst/>
              <a:gdLst>
                <a:gd name="T0" fmla="*/ 1971 w 2384"/>
                <a:gd name="T1" fmla="*/ 1905 h 2384"/>
                <a:gd name="T2" fmla="*/ 1971 w 2384"/>
                <a:gd name="T3" fmla="*/ 1905 h 2384"/>
                <a:gd name="T4" fmla="*/ 479 w 2384"/>
                <a:gd name="T5" fmla="*/ 413 h 2384"/>
                <a:gd name="T6" fmla="*/ 1192 w 2384"/>
                <a:gd name="T7" fmla="*/ 135 h 2384"/>
                <a:gd name="T8" fmla="*/ 2249 w 2384"/>
                <a:gd name="T9" fmla="*/ 1192 h 2384"/>
                <a:gd name="T10" fmla="*/ 1971 w 2384"/>
                <a:gd name="T11" fmla="*/ 1905 h 2384"/>
                <a:gd name="T12" fmla="*/ 1192 w 2384"/>
                <a:gd name="T13" fmla="*/ 2249 h 2384"/>
                <a:gd name="T14" fmla="*/ 1192 w 2384"/>
                <a:gd name="T15" fmla="*/ 2249 h 2384"/>
                <a:gd name="T16" fmla="*/ 136 w 2384"/>
                <a:gd name="T17" fmla="*/ 1192 h 2384"/>
                <a:gd name="T18" fmla="*/ 385 w 2384"/>
                <a:gd name="T19" fmla="*/ 511 h 2384"/>
                <a:gd name="T20" fmla="*/ 1873 w 2384"/>
                <a:gd name="T21" fmla="*/ 1999 h 2384"/>
                <a:gd name="T22" fmla="*/ 1192 w 2384"/>
                <a:gd name="T23" fmla="*/ 2249 h 2384"/>
                <a:gd name="T24" fmla="*/ 1192 w 2384"/>
                <a:gd name="T25" fmla="*/ 0 h 2384"/>
                <a:gd name="T26" fmla="*/ 1192 w 2384"/>
                <a:gd name="T27" fmla="*/ 0 h 2384"/>
                <a:gd name="T28" fmla="*/ 0 w 2384"/>
                <a:gd name="T29" fmla="*/ 1192 h 2384"/>
                <a:gd name="T30" fmla="*/ 1192 w 2384"/>
                <a:gd name="T31" fmla="*/ 2384 h 2384"/>
                <a:gd name="T32" fmla="*/ 2384 w 2384"/>
                <a:gd name="T33" fmla="*/ 1192 h 2384"/>
                <a:gd name="T34" fmla="*/ 1192 w 2384"/>
                <a:gd name="T35" fmla="*/ 0 h 2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4" h="2384">
                  <a:moveTo>
                    <a:pt x="1971" y="1905"/>
                  </a:moveTo>
                  <a:lnTo>
                    <a:pt x="1971" y="1905"/>
                  </a:lnTo>
                  <a:lnTo>
                    <a:pt x="479" y="413"/>
                  </a:lnTo>
                  <a:cubicBezTo>
                    <a:pt x="667" y="241"/>
                    <a:pt x="918" y="135"/>
                    <a:pt x="1192" y="135"/>
                  </a:cubicBezTo>
                  <a:cubicBezTo>
                    <a:pt x="1775" y="135"/>
                    <a:pt x="2249" y="609"/>
                    <a:pt x="2249" y="1192"/>
                  </a:cubicBezTo>
                  <a:cubicBezTo>
                    <a:pt x="2249" y="1467"/>
                    <a:pt x="2143" y="1717"/>
                    <a:pt x="1971" y="1905"/>
                  </a:cubicBezTo>
                  <a:close/>
                  <a:moveTo>
                    <a:pt x="1192" y="2249"/>
                  </a:moveTo>
                  <a:lnTo>
                    <a:pt x="1192" y="2249"/>
                  </a:lnTo>
                  <a:cubicBezTo>
                    <a:pt x="610" y="2249"/>
                    <a:pt x="136" y="1775"/>
                    <a:pt x="136" y="1192"/>
                  </a:cubicBezTo>
                  <a:cubicBezTo>
                    <a:pt x="136" y="933"/>
                    <a:pt x="230" y="695"/>
                    <a:pt x="385" y="511"/>
                  </a:cubicBezTo>
                  <a:lnTo>
                    <a:pt x="1873" y="1999"/>
                  </a:lnTo>
                  <a:cubicBezTo>
                    <a:pt x="1689" y="2155"/>
                    <a:pt x="1451" y="2249"/>
                    <a:pt x="1192" y="2249"/>
                  </a:cubicBezTo>
                  <a:close/>
                  <a:moveTo>
                    <a:pt x="1192" y="0"/>
                  </a:moveTo>
                  <a:lnTo>
                    <a:pt x="1192" y="0"/>
                  </a:lnTo>
                  <a:cubicBezTo>
                    <a:pt x="535" y="0"/>
                    <a:pt x="0" y="535"/>
                    <a:pt x="0" y="1192"/>
                  </a:cubicBezTo>
                  <a:cubicBezTo>
                    <a:pt x="0" y="1849"/>
                    <a:pt x="535" y="2384"/>
                    <a:pt x="1192" y="2384"/>
                  </a:cubicBezTo>
                  <a:cubicBezTo>
                    <a:pt x="1850" y="2384"/>
                    <a:pt x="2384" y="1849"/>
                    <a:pt x="2384" y="1192"/>
                  </a:cubicBezTo>
                  <a:cubicBezTo>
                    <a:pt x="2384" y="535"/>
                    <a:pt x="1850" y="0"/>
                    <a:pt x="1192" y="0"/>
                  </a:cubicBezTo>
                  <a:close/>
                </a:path>
              </a:pathLst>
            </a:custGeom>
            <a:solidFill>
              <a:schemeClr val="tx1">
                <a:lumMod val="65000"/>
                <a:lumOff val="3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000000"/>
                </a:solidFill>
                <a:effectLst/>
                <a:uLnTx/>
                <a:uFillTx/>
                <a:latin typeface="Candara" panose="020E0502030303020204" pitchFamily="34" charset="0"/>
                <a:ea typeface="+mn-ea"/>
                <a:cs typeface="+mn-cs"/>
              </a:endParaRPr>
            </a:p>
          </p:txBody>
        </p:sp>
      </p:grpSp>
      <p:cxnSp>
        <p:nvCxnSpPr>
          <p:cNvPr id="76" name="Straight Arrow Connector 75">
            <a:extLst>
              <a:ext uri="{FF2B5EF4-FFF2-40B4-BE49-F238E27FC236}">
                <a16:creationId xmlns:a16="http://schemas.microsoft.com/office/drawing/2014/main" id="{EC60B5AA-1CFB-0DD0-F859-7BC2346F0CD7}"/>
              </a:ext>
            </a:extLst>
          </p:cNvPr>
          <p:cNvCxnSpPr>
            <a:cxnSpLocks/>
            <a:stCxn id="79" idx="1"/>
            <a:endCxn id="52" idx="6"/>
          </p:cNvCxnSpPr>
          <p:nvPr/>
        </p:nvCxnSpPr>
        <p:spPr>
          <a:xfrm flipH="1">
            <a:off x="4523938" y="2632334"/>
            <a:ext cx="56600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BBD989A6-5BE0-45E6-A607-FCD1936F8F68}"/>
              </a:ext>
            </a:extLst>
          </p:cNvPr>
          <p:cNvCxnSpPr>
            <a:cxnSpLocks/>
            <a:stCxn id="55" idx="1"/>
            <a:endCxn id="50" idx="6"/>
          </p:cNvCxnSpPr>
          <p:nvPr/>
        </p:nvCxnSpPr>
        <p:spPr>
          <a:xfrm flipH="1">
            <a:off x="4523938" y="3257280"/>
            <a:ext cx="588657" cy="82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7993D276-8991-15C2-D456-9C27DD4D4BFF}"/>
              </a:ext>
            </a:extLst>
          </p:cNvPr>
          <p:cNvCxnSpPr>
            <a:cxnSpLocks/>
            <a:stCxn id="61" idx="1"/>
            <a:endCxn id="69" idx="6"/>
          </p:cNvCxnSpPr>
          <p:nvPr/>
        </p:nvCxnSpPr>
        <p:spPr>
          <a:xfrm flipH="1">
            <a:off x="4523938" y="3882226"/>
            <a:ext cx="571901" cy="165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FB01F14C-E48E-0098-0996-DD58B6DCA609}"/>
              </a:ext>
            </a:extLst>
          </p:cNvPr>
          <p:cNvCxnSpPr>
            <a:cxnSpLocks/>
            <a:stCxn id="62" idx="1"/>
            <a:endCxn id="94" idx="6"/>
          </p:cNvCxnSpPr>
          <p:nvPr/>
        </p:nvCxnSpPr>
        <p:spPr>
          <a:xfrm flipH="1">
            <a:off x="4523938" y="4507172"/>
            <a:ext cx="566005" cy="223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19CAC2F4-52B8-0F99-EB77-827D469766A0}"/>
              </a:ext>
            </a:extLst>
          </p:cNvPr>
          <p:cNvCxnSpPr>
            <a:cxnSpLocks/>
            <a:stCxn id="64" idx="1"/>
            <a:endCxn id="73" idx="6"/>
          </p:cNvCxnSpPr>
          <p:nvPr/>
        </p:nvCxnSpPr>
        <p:spPr>
          <a:xfrm flipH="1">
            <a:off x="4523938" y="5132118"/>
            <a:ext cx="566005" cy="280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856A4546-472A-A562-40F9-F5A97756E9E7}"/>
              </a:ext>
            </a:extLst>
          </p:cNvPr>
          <p:cNvCxnSpPr>
            <a:cxnSpLocks/>
            <a:stCxn id="63" idx="1"/>
            <a:endCxn id="95" idx="6"/>
          </p:cNvCxnSpPr>
          <p:nvPr/>
        </p:nvCxnSpPr>
        <p:spPr>
          <a:xfrm flipH="1">
            <a:off x="4523938" y="5757063"/>
            <a:ext cx="566005" cy="363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9" name="Oval 138">
            <a:extLst>
              <a:ext uri="{FF2B5EF4-FFF2-40B4-BE49-F238E27FC236}">
                <a16:creationId xmlns:a16="http://schemas.microsoft.com/office/drawing/2014/main" id="{728D3C73-548C-C72E-453C-933283B5C05D}"/>
              </a:ext>
            </a:extLst>
          </p:cNvPr>
          <p:cNvSpPr/>
          <p:nvPr/>
        </p:nvSpPr>
        <p:spPr>
          <a:xfrm>
            <a:off x="5695209" y="1377021"/>
            <a:ext cx="648000" cy="648000"/>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27" name="Group 26">
            <a:extLst>
              <a:ext uri="{FF2B5EF4-FFF2-40B4-BE49-F238E27FC236}">
                <a16:creationId xmlns:a16="http://schemas.microsoft.com/office/drawing/2014/main" id="{C415BF4C-C1B4-4217-A982-3276E48AAB73}"/>
              </a:ext>
            </a:extLst>
          </p:cNvPr>
          <p:cNvGrpSpPr/>
          <p:nvPr/>
        </p:nvGrpSpPr>
        <p:grpSpPr>
          <a:xfrm>
            <a:off x="5767680" y="1399906"/>
            <a:ext cx="499018" cy="529930"/>
            <a:chOff x="6002912" y="3949609"/>
            <a:chExt cx="291172" cy="309208"/>
          </a:xfrm>
          <a:solidFill>
            <a:schemeClr val="accent6"/>
          </a:solidFill>
        </p:grpSpPr>
        <p:sp>
          <p:nvSpPr>
            <p:cNvPr id="32" name="Freeform 141">
              <a:extLst>
                <a:ext uri="{FF2B5EF4-FFF2-40B4-BE49-F238E27FC236}">
                  <a16:creationId xmlns:a16="http://schemas.microsoft.com/office/drawing/2014/main" id="{1038E7DD-F75B-4BB7-B76A-CEBFF4E9F5F7}"/>
                </a:ext>
              </a:extLst>
            </p:cNvPr>
            <p:cNvSpPr>
              <a:spLocks noEditPoints="1"/>
            </p:cNvSpPr>
            <p:nvPr/>
          </p:nvSpPr>
          <p:spPr bwMode="auto">
            <a:xfrm>
              <a:off x="6002912" y="4150594"/>
              <a:ext cx="291172" cy="108223"/>
            </a:xfrm>
            <a:custGeom>
              <a:avLst/>
              <a:gdLst>
                <a:gd name="T0" fmla="*/ 48 w 48"/>
                <a:gd name="T1" fmla="*/ 9 h 18"/>
                <a:gd name="T2" fmla="*/ 39 w 48"/>
                <a:gd name="T3" fmla="*/ 0 h 18"/>
                <a:gd name="T4" fmla="*/ 9 w 48"/>
                <a:gd name="T5" fmla="*/ 0 h 18"/>
                <a:gd name="T6" fmla="*/ 0 w 48"/>
                <a:gd name="T7" fmla="*/ 9 h 18"/>
                <a:gd name="T8" fmla="*/ 9 w 48"/>
                <a:gd name="T9" fmla="*/ 18 h 18"/>
                <a:gd name="T10" fmla="*/ 39 w 48"/>
                <a:gd name="T11" fmla="*/ 18 h 18"/>
                <a:gd name="T12" fmla="*/ 48 w 48"/>
                <a:gd name="T13" fmla="*/ 9 h 18"/>
                <a:gd name="T14" fmla="*/ 39 w 48"/>
                <a:gd name="T15" fmla="*/ 17 h 18"/>
                <a:gd name="T16" fmla="*/ 24 w 48"/>
                <a:gd name="T17" fmla="*/ 17 h 18"/>
                <a:gd name="T18" fmla="*/ 24 w 48"/>
                <a:gd name="T19" fmla="*/ 6 h 18"/>
                <a:gd name="T20" fmla="*/ 8 w 48"/>
                <a:gd name="T21" fmla="*/ 6 h 18"/>
                <a:gd name="T22" fmla="*/ 7 w 48"/>
                <a:gd name="T23" fmla="*/ 5 h 18"/>
                <a:gd name="T24" fmla="*/ 8 w 48"/>
                <a:gd name="T25" fmla="*/ 3 h 18"/>
                <a:gd name="T26" fmla="*/ 24 w 48"/>
                <a:gd name="T27" fmla="*/ 3 h 18"/>
                <a:gd name="T28" fmla="*/ 24 w 48"/>
                <a:gd name="T29" fmla="*/ 1 h 18"/>
                <a:gd name="T30" fmla="*/ 39 w 48"/>
                <a:gd name="T31" fmla="*/ 1 h 18"/>
                <a:gd name="T32" fmla="*/ 47 w 48"/>
                <a:gd name="T33" fmla="*/ 9 h 18"/>
                <a:gd name="T34" fmla="*/ 39 w 48"/>
                <a:gd name="T35"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18">
                  <a:moveTo>
                    <a:pt x="48" y="9"/>
                  </a:moveTo>
                  <a:cubicBezTo>
                    <a:pt x="48" y="4"/>
                    <a:pt x="44" y="0"/>
                    <a:pt x="39" y="0"/>
                  </a:cubicBezTo>
                  <a:cubicBezTo>
                    <a:pt x="9" y="0"/>
                    <a:pt x="9" y="0"/>
                    <a:pt x="9" y="0"/>
                  </a:cubicBezTo>
                  <a:cubicBezTo>
                    <a:pt x="4" y="0"/>
                    <a:pt x="0" y="4"/>
                    <a:pt x="0" y="9"/>
                  </a:cubicBezTo>
                  <a:cubicBezTo>
                    <a:pt x="0" y="14"/>
                    <a:pt x="4" y="18"/>
                    <a:pt x="9" y="18"/>
                  </a:cubicBezTo>
                  <a:cubicBezTo>
                    <a:pt x="39" y="18"/>
                    <a:pt x="39" y="18"/>
                    <a:pt x="39" y="18"/>
                  </a:cubicBezTo>
                  <a:cubicBezTo>
                    <a:pt x="44" y="18"/>
                    <a:pt x="48" y="14"/>
                    <a:pt x="48" y="9"/>
                  </a:cubicBezTo>
                  <a:close/>
                  <a:moveTo>
                    <a:pt x="39" y="17"/>
                  </a:moveTo>
                  <a:cubicBezTo>
                    <a:pt x="24" y="17"/>
                    <a:pt x="24" y="17"/>
                    <a:pt x="24" y="17"/>
                  </a:cubicBezTo>
                  <a:cubicBezTo>
                    <a:pt x="24" y="6"/>
                    <a:pt x="24" y="6"/>
                    <a:pt x="24" y="6"/>
                  </a:cubicBezTo>
                  <a:cubicBezTo>
                    <a:pt x="8" y="6"/>
                    <a:pt x="8" y="6"/>
                    <a:pt x="8" y="6"/>
                  </a:cubicBezTo>
                  <a:cubicBezTo>
                    <a:pt x="7" y="6"/>
                    <a:pt x="7" y="5"/>
                    <a:pt x="7" y="5"/>
                  </a:cubicBezTo>
                  <a:cubicBezTo>
                    <a:pt x="7" y="4"/>
                    <a:pt x="7" y="3"/>
                    <a:pt x="8" y="3"/>
                  </a:cubicBezTo>
                  <a:cubicBezTo>
                    <a:pt x="24" y="3"/>
                    <a:pt x="24" y="3"/>
                    <a:pt x="24" y="3"/>
                  </a:cubicBezTo>
                  <a:cubicBezTo>
                    <a:pt x="24" y="1"/>
                    <a:pt x="24" y="1"/>
                    <a:pt x="24" y="1"/>
                  </a:cubicBezTo>
                  <a:cubicBezTo>
                    <a:pt x="39" y="1"/>
                    <a:pt x="39" y="1"/>
                    <a:pt x="39" y="1"/>
                  </a:cubicBezTo>
                  <a:cubicBezTo>
                    <a:pt x="43" y="1"/>
                    <a:pt x="47" y="5"/>
                    <a:pt x="47" y="9"/>
                  </a:cubicBezTo>
                  <a:cubicBezTo>
                    <a:pt x="47" y="13"/>
                    <a:pt x="43" y="17"/>
                    <a:pt x="39" y="1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andara" panose="020E0502030303020204" pitchFamily="34" charset="0"/>
                <a:ea typeface="+mn-ea"/>
                <a:cs typeface="+mn-cs"/>
              </a:endParaRPr>
            </a:p>
          </p:txBody>
        </p:sp>
        <p:sp>
          <p:nvSpPr>
            <p:cNvPr id="33" name="Freeform 142">
              <a:extLst>
                <a:ext uri="{FF2B5EF4-FFF2-40B4-BE49-F238E27FC236}">
                  <a16:creationId xmlns:a16="http://schemas.microsoft.com/office/drawing/2014/main" id="{0ADF298D-0D39-457D-9348-4B9499C2D638}"/>
                </a:ext>
              </a:extLst>
            </p:cNvPr>
            <p:cNvSpPr>
              <a:spLocks/>
            </p:cNvSpPr>
            <p:nvPr/>
          </p:nvSpPr>
          <p:spPr bwMode="auto">
            <a:xfrm>
              <a:off x="6149787" y="4168632"/>
              <a:ext cx="103069" cy="18038"/>
            </a:xfrm>
            <a:custGeom>
              <a:avLst/>
              <a:gdLst>
                <a:gd name="T0" fmla="*/ 17 w 17"/>
                <a:gd name="T1" fmla="*/ 2 h 3"/>
                <a:gd name="T2" fmla="*/ 16 w 17"/>
                <a:gd name="T3" fmla="*/ 0 h 3"/>
                <a:gd name="T4" fmla="*/ 0 w 17"/>
                <a:gd name="T5" fmla="*/ 0 h 3"/>
                <a:gd name="T6" fmla="*/ 0 w 17"/>
                <a:gd name="T7" fmla="*/ 3 h 3"/>
                <a:gd name="T8" fmla="*/ 16 w 17"/>
                <a:gd name="T9" fmla="*/ 3 h 3"/>
                <a:gd name="T10" fmla="*/ 17 w 17"/>
                <a:gd name="T11" fmla="*/ 2 h 3"/>
              </a:gdLst>
              <a:ahLst/>
              <a:cxnLst>
                <a:cxn ang="0">
                  <a:pos x="T0" y="T1"/>
                </a:cxn>
                <a:cxn ang="0">
                  <a:pos x="T2" y="T3"/>
                </a:cxn>
                <a:cxn ang="0">
                  <a:pos x="T4" y="T5"/>
                </a:cxn>
                <a:cxn ang="0">
                  <a:pos x="T6" y="T7"/>
                </a:cxn>
                <a:cxn ang="0">
                  <a:pos x="T8" y="T9"/>
                </a:cxn>
                <a:cxn ang="0">
                  <a:pos x="T10" y="T11"/>
                </a:cxn>
              </a:cxnLst>
              <a:rect l="0" t="0" r="r" b="b"/>
              <a:pathLst>
                <a:path w="17" h="3">
                  <a:moveTo>
                    <a:pt x="17" y="2"/>
                  </a:moveTo>
                  <a:cubicBezTo>
                    <a:pt x="17" y="1"/>
                    <a:pt x="17" y="0"/>
                    <a:pt x="16" y="0"/>
                  </a:cubicBezTo>
                  <a:cubicBezTo>
                    <a:pt x="0" y="0"/>
                    <a:pt x="0" y="0"/>
                    <a:pt x="0" y="0"/>
                  </a:cubicBezTo>
                  <a:cubicBezTo>
                    <a:pt x="0" y="3"/>
                    <a:pt x="0" y="3"/>
                    <a:pt x="0" y="3"/>
                  </a:cubicBezTo>
                  <a:cubicBezTo>
                    <a:pt x="16" y="3"/>
                    <a:pt x="16" y="3"/>
                    <a:pt x="16" y="3"/>
                  </a:cubicBezTo>
                  <a:cubicBezTo>
                    <a:pt x="17" y="3"/>
                    <a:pt x="17" y="2"/>
                    <a:pt x="17"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andara" panose="020E0502030303020204" pitchFamily="34" charset="0"/>
                <a:ea typeface="+mn-ea"/>
                <a:cs typeface="+mn-cs"/>
              </a:endParaRPr>
            </a:p>
          </p:txBody>
        </p:sp>
        <p:sp>
          <p:nvSpPr>
            <p:cNvPr id="34" name="Freeform 143">
              <a:extLst>
                <a:ext uri="{FF2B5EF4-FFF2-40B4-BE49-F238E27FC236}">
                  <a16:creationId xmlns:a16="http://schemas.microsoft.com/office/drawing/2014/main" id="{2B947ECD-C9B0-4E10-A8D0-4615942DA55C}"/>
                </a:ext>
              </a:extLst>
            </p:cNvPr>
            <p:cNvSpPr>
              <a:spLocks/>
            </p:cNvSpPr>
            <p:nvPr/>
          </p:nvSpPr>
          <p:spPr bwMode="auto">
            <a:xfrm>
              <a:off x="6002912" y="3949609"/>
              <a:ext cx="249944" cy="213870"/>
            </a:xfrm>
            <a:custGeom>
              <a:avLst/>
              <a:gdLst>
                <a:gd name="T0" fmla="*/ 26 w 41"/>
                <a:gd name="T1" fmla="*/ 26 h 35"/>
                <a:gd name="T2" fmla="*/ 21 w 41"/>
                <a:gd name="T3" fmla="*/ 31 h 35"/>
                <a:gd name="T4" fmla="*/ 22 w 41"/>
                <a:gd name="T5" fmla="*/ 31 h 35"/>
                <a:gd name="T6" fmla="*/ 37 w 41"/>
                <a:gd name="T7" fmla="*/ 17 h 35"/>
                <a:gd name="T8" fmla="*/ 37 w 41"/>
                <a:gd name="T9" fmla="*/ 4 h 35"/>
                <a:gd name="T10" fmla="*/ 24 w 41"/>
                <a:gd name="T11" fmla="*/ 4 h 35"/>
                <a:gd name="T12" fmla="*/ 3 w 41"/>
                <a:gd name="T13" fmla="*/ 25 h 35"/>
                <a:gd name="T14" fmla="*/ 1 w 41"/>
                <a:gd name="T15" fmla="*/ 35 h 35"/>
                <a:gd name="T16" fmla="*/ 2 w 41"/>
                <a:gd name="T17" fmla="*/ 35 h 35"/>
                <a:gd name="T18" fmla="*/ 2 w 41"/>
                <a:gd name="T19" fmla="*/ 34 h 35"/>
                <a:gd name="T20" fmla="*/ 4 w 41"/>
                <a:gd name="T21" fmla="*/ 26 h 35"/>
                <a:gd name="T22" fmla="*/ 14 w 41"/>
                <a:gd name="T23" fmla="*/ 15 h 35"/>
                <a:gd name="T24" fmla="*/ 16 w 41"/>
                <a:gd name="T25" fmla="*/ 17 h 35"/>
                <a:gd name="T26" fmla="*/ 27 w 41"/>
                <a:gd name="T27" fmla="*/ 5 h 35"/>
                <a:gd name="T28" fmla="*/ 29 w 41"/>
                <a:gd name="T29" fmla="*/ 5 h 35"/>
                <a:gd name="T30" fmla="*/ 29 w 41"/>
                <a:gd name="T31" fmla="*/ 7 h 35"/>
                <a:gd name="T32" fmla="*/ 18 w 41"/>
                <a:gd name="T33" fmla="*/ 19 h 35"/>
                <a:gd name="T34" fmla="*/ 26 w 41"/>
                <a:gd name="T35" fmla="*/ 2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35">
                  <a:moveTo>
                    <a:pt x="26" y="26"/>
                  </a:moveTo>
                  <a:cubicBezTo>
                    <a:pt x="21" y="31"/>
                    <a:pt x="21" y="31"/>
                    <a:pt x="21" y="31"/>
                  </a:cubicBezTo>
                  <a:cubicBezTo>
                    <a:pt x="22" y="31"/>
                    <a:pt x="22" y="31"/>
                    <a:pt x="22" y="31"/>
                  </a:cubicBezTo>
                  <a:cubicBezTo>
                    <a:pt x="37" y="17"/>
                    <a:pt x="37" y="17"/>
                    <a:pt x="37" y="17"/>
                  </a:cubicBezTo>
                  <a:cubicBezTo>
                    <a:pt x="41" y="13"/>
                    <a:pt x="41" y="7"/>
                    <a:pt x="37" y="4"/>
                  </a:cubicBezTo>
                  <a:cubicBezTo>
                    <a:pt x="33" y="0"/>
                    <a:pt x="28" y="0"/>
                    <a:pt x="24" y="4"/>
                  </a:cubicBezTo>
                  <a:cubicBezTo>
                    <a:pt x="3" y="25"/>
                    <a:pt x="3" y="25"/>
                    <a:pt x="3" y="25"/>
                  </a:cubicBezTo>
                  <a:cubicBezTo>
                    <a:pt x="0" y="27"/>
                    <a:pt x="0" y="32"/>
                    <a:pt x="1" y="35"/>
                  </a:cubicBezTo>
                  <a:cubicBezTo>
                    <a:pt x="1" y="35"/>
                    <a:pt x="2" y="35"/>
                    <a:pt x="2" y="35"/>
                  </a:cubicBezTo>
                  <a:cubicBezTo>
                    <a:pt x="2" y="34"/>
                    <a:pt x="2" y="34"/>
                    <a:pt x="2" y="34"/>
                  </a:cubicBezTo>
                  <a:cubicBezTo>
                    <a:pt x="1" y="31"/>
                    <a:pt x="2" y="28"/>
                    <a:pt x="4" y="26"/>
                  </a:cubicBezTo>
                  <a:cubicBezTo>
                    <a:pt x="14" y="15"/>
                    <a:pt x="14" y="15"/>
                    <a:pt x="14" y="15"/>
                  </a:cubicBezTo>
                  <a:cubicBezTo>
                    <a:pt x="16" y="17"/>
                    <a:pt x="16" y="17"/>
                    <a:pt x="16" y="17"/>
                  </a:cubicBezTo>
                  <a:cubicBezTo>
                    <a:pt x="27" y="5"/>
                    <a:pt x="27" y="5"/>
                    <a:pt x="27" y="5"/>
                  </a:cubicBezTo>
                  <a:cubicBezTo>
                    <a:pt x="28" y="5"/>
                    <a:pt x="29" y="5"/>
                    <a:pt x="29" y="5"/>
                  </a:cubicBezTo>
                  <a:cubicBezTo>
                    <a:pt x="30" y="6"/>
                    <a:pt x="30" y="7"/>
                    <a:pt x="29" y="7"/>
                  </a:cubicBezTo>
                  <a:cubicBezTo>
                    <a:pt x="18" y="19"/>
                    <a:pt x="18" y="19"/>
                    <a:pt x="18" y="19"/>
                  </a:cubicBezTo>
                  <a:lnTo>
                    <a:pt x="26" y="2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andara" panose="020E0502030303020204" pitchFamily="34" charset="0"/>
                <a:ea typeface="+mn-ea"/>
                <a:cs typeface="+mn-cs"/>
              </a:endParaRPr>
            </a:p>
          </p:txBody>
        </p:sp>
      </p:grpSp>
      <p:sp>
        <p:nvSpPr>
          <p:cNvPr id="2" name="TextBox 8">
            <a:extLst>
              <a:ext uri="{FF2B5EF4-FFF2-40B4-BE49-F238E27FC236}">
                <a16:creationId xmlns:a16="http://schemas.microsoft.com/office/drawing/2014/main" id="{9D7B8091-E488-5416-C3AA-E9AC5A91147D}"/>
              </a:ext>
            </a:extLst>
          </p:cNvPr>
          <p:cNvSpPr txBox="1"/>
          <p:nvPr/>
        </p:nvSpPr>
        <p:spPr>
          <a:xfrm>
            <a:off x="6938332" y="4141911"/>
            <a:ext cx="4153465" cy="1043375"/>
          </a:xfrm>
          <a:prstGeom prst="rect">
            <a:avLst/>
          </a:prstGeom>
          <a:solidFill>
            <a:srgbClr val="92D050"/>
          </a:solidFill>
          <a:ln>
            <a:solidFill>
              <a:schemeClr val="tx2"/>
            </a:solidFill>
          </a:ln>
        </p:spPr>
        <p:style>
          <a:lnRef idx="2">
            <a:schemeClr val="accent6"/>
          </a:lnRef>
          <a:fillRef idx="1">
            <a:schemeClr val="lt1"/>
          </a:fillRef>
          <a:effectRef idx="0">
            <a:schemeClr val="accent6"/>
          </a:effectRef>
          <a:fontRef idx="minor">
            <a:schemeClr val="dk1"/>
          </a:fontRef>
        </p:style>
        <p:txBody>
          <a:bodyPr anchor="ctr">
            <a:noAutofit/>
          </a:bodyPr>
          <a:lstStyle>
            <a:defPPr>
              <a:defRPr lang="en-US"/>
            </a:defPPr>
            <a:lvl1pPr indent="0" algn="ctr" fontAlgn="base">
              <a:spcBef>
                <a:spcPct val="20000"/>
              </a:spcBef>
              <a:spcAft>
                <a:spcPct val="0"/>
              </a:spcAft>
              <a:buClr>
                <a:srgbClr val="830051"/>
              </a:buClr>
              <a:buFont typeface="Arial" charset="0"/>
              <a:buNone/>
              <a:defRPr b="0">
                <a:latin typeface="Arial" panose="020B0604020202020204" pitchFamily="34" charset="0"/>
                <a:cs typeface="Arial" panose="020B0604020202020204" pitchFamily="34" charset="0"/>
              </a:defRPr>
            </a:lvl1pPr>
            <a:lvl2pPr marL="742950" indent="-285750" fontAlgn="base">
              <a:spcBef>
                <a:spcPct val="20000"/>
              </a:spcBef>
              <a:spcAft>
                <a:spcPct val="0"/>
              </a:spcAft>
              <a:buClr>
                <a:srgbClr val="830051"/>
              </a:buClr>
              <a:buFont typeface="Arial" charset="0"/>
              <a:buChar char="–"/>
              <a:defRPr sz="2000">
                <a:latin typeface="Arial" panose="020B0604020202020204" pitchFamily="34" charset="0"/>
                <a:cs typeface="Arial" panose="020B0604020202020204" pitchFamily="34" charset="0"/>
              </a:defRPr>
            </a:lvl2pPr>
            <a:lvl3pPr marL="1143000" indent="-228600" fontAlgn="base">
              <a:spcBef>
                <a:spcPct val="20000"/>
              </a:spcBef>
              <a:spcAft>
                <a:spcPct val="0"/>
              </a:spcAft>
              <a:buClr>
                <a:srgbClr val="830051"/>
              </a:buClr>
              <a:buFont typeface="Arial" charset="0"/>
              <a:buChar char="•"/>
              <a:defRPr sz="2000">
                <a:latin typeface="Arial" panose="020B0604020202020204" pitchFamily="34" charset="0"/>
                <a:cs typeface="Arial" panose="020B0604020202020204" pitchFamily="34" charset="0"/>
              </a:defRPr>
            </a:lvl3pPr>
            <a:lvl4pPr marL="1600200" indent="-228600" fontAlgn="base">
              <a:spcBef>
                <a:spcPct val="20000"/>
              </a:spcBef>
              <a:spcAft>
                <a:spcPct val="0"/>
              </a:spcAft>
              <a:buClr>
                <a:srgbClr val="830051"/>
              </a:buClr>
              <a:buFont typeface="Arial" charset="0"/>
              <a:buChar char="–"/>
              <a:defRPr>
                <a:latin typeface="Arial" panose="020B0604020202020204" pitchFamily="34" charset="0"/>
                <a:cs typeface="Arial" panose="020B0604020202020204" pitchFamily="34" charset="0"/>
              </a:defRPr>
            </a:lvl4pPr>
            <a:lvl5pPr marL="2057400" indent="-228600" fontAlgn="base">
              <a:spcBef>
                <a:spcPct val="20000"/>
              </a:spcBef>
              <a:spcAft>
                <a:spcPct val="0"/>
              </a:spcAft>
              <a:buClr>
                <a:srgbClr val="830051"/>
              </a:buClr>
              <a:buFont typeface="Arial" charset="0"/>
              <a:buChar char="»"/>
              <a:defRPr sz="16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defTabSz="685783">
              <a:defRPr/>
            </a:pPr>
            <a:r>
              <a:rPr lang="de-DE" sz="1200" b="1" dirty="0">
                <a:solidFill>
                  <a:schemeClr val="tx1"/>
                </a:solidFill>
                <a:latin typeface="Arial"/>
                <a:cs typeface="+mn-cs"/>
              </a:rPr>
              <a:t>89% der </a:t>
            </a:r>
            <a:r>
              <a:rPr lang="de-DE" sz="1200" b="1" dirty="0" err="1">
                <a:solidFill>
                  <a:schemeClr val="tx1"/>
                </a:solidFill>
                <a:latin typeface="Arial"/>
                <a:cs typeface="+mn-cs"/>
              </a:rPr>
              <a:t>Patient:innen</a:t>
            </a:r>
            <a:r>
              <a:rPr lang="de-DE" sz="1200" b="1" dirty="0">
                <a:solidFill>
                  <a:schemeClr val="tx1"/>
                </a:solidFill>
                <a:latin typeface="Arial"/>
                <a:cs typeface="+mn-cs"/>
              </a:rPr>
              <a:t> setzten die RAAS-Inhibitoren unter LOKELMA</a:t>
            </a:r>
            <a:r>
              <a:rPr lang="de-DE" sz="1200" b="1" baseline="30000" dirty="0">
                <a:solidFill>
                  <a:schemeClr val="tx1"/>
                </a:solidFill>
                <a:latin typeface="Arial"/>
                <a:cs typeface="+mn-cs"/>
              </a:rPr>
              <a:t>®</a:t>
            </a:r>
            <a:r>
              <a:rPr lang="de-DE" sz="1200" b="1" dirty="0">
                <a:solidFill>
                  <a:schemeClr val="tx1"/>
                </a:solidFill>
                <a:latin typeface="Arial"/>
                <a:cs typeface="+mn-cs"/>
              </a:rPr>
              <a:t> NICHT ab</a:t>
            </a:r>
            <a:r>
              <a:rPr lang="de-DE" sz="1200" b="1" baseline="30000" dirty="0">
                <a:solidFill>
                  <a:schemeClr val="tx1"/>
                </a:solidFill>
                <a:latin typeface="Arial"/>
                <a:cs typeface="+mn-cs"/>
              </a:rPr>
              <a:t>2</a:t>
            </a:r>
          </a:p>
        </p:txBody>
      </p:sp>
    </p:spTree>
    <p:extLst>
      <p:ext uri="{BB962C8B-B14F-4D97-AF65-F5344CB8AC3E}">
        <p14:creationId xmlns:p14="http://schemas.microsoft.com/office/powerpoint/2010/main" val="9164130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536BE8B-8AF6-40BC-8C4F-03B7CECB9751}"/>
              </a:ext>
            </a:extLst>
          </p:cNvPr>
          <p:cNvSpPr>
            <a:spLocks noGrp="1"/>
          </p:cNvSpPr>
          <p:nvPr>
            <p:ph idx="1"/>
          </p:nvPr>
        </p:nvSpPr>
        <p:spPr/>
        <p:txBody>
          <a:bodyPr/>
          <a:lstStyle/>
          <a:p>
            <a:endParaRPr lang="de-DE"/>
          </a:p>
        </p:txBody>
      </p:sp>
      <p:sp>
        <p:nvSpPr>
          <p:cNvPr id="3" name="Titel 2">
            <a:extLst>
              <a:ext uri="{FF2B5EF4-FFF2-40B4-BE49-F238E27FC236}">
                <a16:creationId xmlns:a16="http://schemas.microsoft.com/office/drawing/2014/main" id="{D1829B8C-5D7F-4080-9F5B-A401C8DF84ED}"/>
              </a:ext>
            </a:extLst>
          </p:cNvPr>
          <p:cNvSpPr>
            <a:spLocks noGrp="1"/>
          </p:cNvSpPr>
          <p:nvPr>
            <p:ph type="title"/>
          </p:nvPr>
        </p:nvSpPr>
        <p:spPr/>
        <p:txBody>
          <a:bodyPr/>
          <a:lstStyle/>
          <a:p>
            <a:r>
              <a:rPr lang="de-DE" dirty="0"/>
              <a:t>Literatur</a:t>
            </a:r>
          </a:p>
        </p:txBody>
      </p:sp>
      <p:pic>
        <p:nvPicPr>
          <p:cNvPr id="5" name="Grafik 4">
            <a:extLst>
              <a:ext uri="{FF2B5EF4-FFF2-40B4-BE49-F238E27FC236}">
                <a16:creationId xmlns:a16="http://schemas.microsoft.com/office/drawing/2014/main" id="{4BE153C1-8B70-49AE-BDC1-948A8245D60C}"/>
              </a:ext>
            </a:extLst>
          </p:cNvPr>
          <p:cNvPicPr>
            <a:picLocks noChangeAspect="1"/>
          </p:cNvPicPr>
          <p:nvPr/>
        </p:nvPicPr>
        <p:blipFill>
          <a:blip r:embed="rId3"/>
          <a:stretch>
            <a:fillRect/>
          </a:stretch>
        </p:blipFill>
        <p:spPr>
          <a:xfrm>
            <a:off x="1680918" y="2176867"/>
            <a:ext cx="4320480" cy="2391336"/>
          </a:xfrm>
          <a:prstGeom prst="rect">
            <a:avLst/>
          </a:prstGeom>
        </p:spPr>
      </p:pic>
      <p:pic>
        <p:nvPicPr>
          <p:cNvPr id="6" name="Grafik 5">
            <a:extLst>
              <a:ext uri="{FF2B5EF4-FFF2-40B4-BE49-F238E27FC236}">
                <a16:creationId xmlns:a16="http://schemas.microsoft.com/office/drawing/2014/main" id="{0F444B1D-0B0B-4CDA-9AAB-8A5B26B33D70}"/>
              </a:ext>
            </a:extLst>
          </p:cNvPr>
          <p:cNvPicPr>
            <a:picLocks noChangeAspect="1"/>
          </p:cNvPicPr>
          <p:nvPr/>
        </p:nvPicPr>
        <p:blipFill rotWithShape="1">
          <a:blip r:embed="rId4"/>
          <a:srcRect l="1176" t="19200" r="86224" b="27600"/>
          <a:stretch/>
        </p:blipFill>
        <p:spPr>
          <a:xfrm>
            <a:off x="6168008" y="884460"/>
            <a:ext cx="2664296" cy="3163854"/>
          </a:xfrm>
          <a:prstGeom prst="rect">
            <a:avLst/>
          </a:prstGeom>
        </p:spPr>
      </p:pic>
      <p:pic>
        <p:nvPicPr>
          <p:cNvPr id="9" name="Grafik 8">
            <a:extLst>
              <a:ext uri="{FF2B5EF4-FFF2-40B4-BE49-F238E27FC236}">
                <a16:creationId xmlns:a16="http://schemas.microsoft.com/office/drawing/2014/main" id="{6EB6272C-FE1A-45EF-AC6C-8E9B53A58C93}"/>
              </a:ext>
            </a:extLst>
          </p:cNvPr>
          <p:cNvPicPr>
            <a:picLocks noChangeAspect="1"/>
          </p:cNvPicPr>
          <p:nvPr/>
        </p:nvPicPr>
        <p:blipFill>
          <a:blip r:embed="rId5"/>
          <a:stretch>
            <a:fillRect/>
          </a:stretch>
        </p:blipFill>
        <p:spPr>
          <a:xfrm>
            <a:off x="6190603" y="4293097"/>
            <a:ext cx="2287712" cy="2054831"/>
          </a:xfrm>
          <a:prstGeom prst="rect">
            <a:avLst/>
          </a:prstGeom>
        </p:spPr>
      </p:pic>
      <p:sp>
        <p:nvSpPr>
          <p:cNvPr id="11" name="Text Box 63">
            <a:extLst>
              <a:ext uri="{FF2B5EF4-FFF2-40B4-BE49-F238E27FC236}">
                <a16:creationId xmlns:a16="http://schemas.microsoft.com/office/drawing/2014/main" id="{EA50155A-2184-4968-BF71-B36043709115}"/>
              </a:ext>
            </a:extLst>
          </p:cNvPr>
          <p:cNvSpPr txBox="1">
            <a:spLocks noChangeArrowheads="1"/>
          </p:cNvSpPr>
          <p:nvPr/>
        </p:nvSpPr>
        <p:spPr bwMode="auto">
          <a:xfrm>
            <a:off x="2207568" y="5435616"/>
            <a:ext cx="5538788" cy="142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80000"/>
              </a:spcBef>
              <a:buClr>
                <a:schemeClr val="tx2"/>
              </a:buClr>
              <a:buChar char="•"/>
              <a:defRPr sz="2400">
                <a:solidFill>
                  <a:schemeClr val="tx1"/>
                </a:solidFill>
                <a:latin typeface="Arial" panose="020B0604020202020204" pitchFamily="34" charset="0"/>
                <a:ea typeface="ＭＳ Ｐゴシック" pitchFamily="34" charset="-128"/>
              </a:defRPr>
            </a:lvl1pPr>
            <a:lvl2pPr marL="742950" indent="-285750">
              <a:spcBef>
                <a:spcPct val="80000"/>
              </a:spcBef>
              <a:buClr>
                <a:schemeClr val="tx2"/>
              </a:buClr>
              <a:buChar char="-"/>
              <a:defRPr sz="2000">
                <a:solidFill>
                  <a:schemeClr val="tx1"/>
                </a:solidFill>
                <a:latin typeface="Arial" panose="020B0604020202020204" pitchFamily="34" charset="0"/>
                <a:ea typeface="ＭＳ Ｐゴシック" pitchFamily="34" charset="-128"/>
              </a:defRPr>
            </a:lvl2pPr>
            <a:lvl3pPr marL="1143000" indent="-228600">
              <a:spcBef>
                <a:spcPct val="80000"/>
              </a:spcBef>
              <a:buClr>
                <a:schemeClr val="tx2"/>
              </a:buClr>
              <a:buFont typeface="Wingdings" panose="05000000000000000000" pitchFamily="2" charset="2"/>
              <a:buChar char="§"/>
              <a:defRPr>
                <a:solidFill>
                  <a:schemeClr val="tx1"/>
                </a:solidFill>
                <a:latin typeface="Arial" panose="020B0604020202020204" pitchFamily="34" charset="0"/>
                <a:ea typeface="ＭＳ Ｐゴシック" pitchFamily="34" charset="-128"/>
              </a:defRPr>
            </a:lvl3pPr>
            <a:lvl4pPr marL="1600200" indent="-228600">
              <a:spcBef>
                <a:spcPct val="80000"/>
              </a:spcBef>
              <a:buClr>
                <a:schemeClr val="tx2"/>
              </a:buClr>
              <a:buFont typeface="Arial" panose="020B0604020202020204" pitchFamily="34" charset="0"/>
              <a:buChar char="»"/>
              <a:defRPr sz="1600">
                <a:solidFill>
                  <a:schemeClr val="tx1"/>
                </a:solidFill>
                <a:latin typeface="Arial" panose="020B0604020202020204" pitchFamily="34" charset="0"/>
                <a:ea typeface="ＭＳ Ｐゴシック" pitchFamily="34" charset="-128"/>
              </a:defRPr>
            </a:lvl4pPr>
            <a:lvl5pPr marL="2057400" indent="-228600">
              <a:spcBef>
                <a:spcPct val="80000"/>
              </a:spcBef>
              <a:buClr>
                <a:schemeClr val="tx2"/>
              </a:buClr>
              <a:buSzPct val="75000"/>
              <a:buFont typeface="Wingdings" panose="05000000000000000000" pitchFamily="2" charset="2"/>
              <a:buChar char="o"/>
              <a:defRPr sz="14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80000"/>
              </a:spcBef>
              <a:spcAft>
                <a:spcPct val="0"/>
              </a:spcAft>
              <a:buClr>
                <a:schemeClr val="tx2"/>
              </a:buClr>
              <a:buSzPct val="75000"/>
              <a:buFont typeface="Wingdings" panose="05000000000000000000" pitchFamily="2" charset="2"/>
              <a:buChar char="o"/>
              <a:defRPr sz="14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80000"/>
              </a:spcBef>
              <a:spcAft>
                <a:spcPct val="0"/>
              </a:spcAft>
              <a:buClr>
                <a:schemeClr val="tx2"/>
              </a:buClr>
              <a:buSzPct val="75000"/>
              <a:buFont typeface="Wingdings" panose="05000000000000000000" pitchFamily="2" charset="2"/>
              <a:buChar char="o"/>
              <a:defRPr sz="14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80000"/>
              </a:spcBef>
              <a:spcAft>
                <a:spcPct val="0"/>
              </a:spcAft>
              <a:buClr>
                <a:schemeClr val="tx2"/>
              </a:buClr>
              <a:buSzPct val="75000"/>
              <a:buFont typeface="Wingdings" panose="05000000000000000000" pitchFamily="2" charset="2"/>
              <a:buChar char="o"/>
              <a:defRPr sz="14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80000"/>
              </a:spcBef>
              <a:spcAft>
                <a:spcPct val="0"/>
              </a:spcAft>
              <a:buClr>
                <a:schemeClr val="tx2"/>
              </a:buClr>
              <a:buSzPct val="75000"/>
              <a:buFont typeface="Wingdings" panose="05000000000000000000" pitchFamily="2" charset="2"/>
              <a:buChar char="o"/>
              <a:defRPr sz="1400">
                <a:solidFill>
                  <a:schemeClr val="tx1"/>
                </a:solidFill>
                <a:latin typeface="Arial" panose="020B0604020202020204" pitchFamily="34" charset="0"/>
                <a:ea typeface="ＭＳ Ｐゴシック" pitchFamily="34" charset="-128"/>
              </a:defRPr>
            </a:lvl9pPr>
          </a:lstStyle>
          <a:p>
            <a:pPr>
              <a:buNone/>
              <a:defRPr/>
            </a:pPr>
            <a:r>
              <a:rPr lang="de-DE" sz="1800" b="1" dirty="0"/>
              <a:t>Fragen oder Literaturwünsche: </a:t>
            </a:r>
          </a:p>
          <a:p>
            <a:pPr>
              <a:buNone/>
              <a:defRPr/>
            </a:pPr>
            <a:r>
              <a:rPr lang="de-DE" sz="1800" b="1" dirty="0">
                <a:solidFill>
                  <a:srgbClr val="00799B"/>
                </a:solidFill>
                <a:effectLst>
                  <a:outerShdw blurRad="38100" dist="38100" dir="2700000" algn="tl">
                    <a:srgbClr val="000000">
                      <a:alpha val="43137"/>
                    </a:srgbClr>
                  </a:outerShdw>
                </a:effectLst>
              </a:rPr>
              <a:t>C.Hafer@comlink.org </a:t>
            </a:r>
          </a:p>
          <a:p>
            <a:pPr>
              <a:buNone/>
              <a:defRPr/>
            </a:pPr>
            <a:r>
              <a:rPr lang="de-DE" sz="1800" b="1" dirty="0">
                <a:solidFill>
                  <a:srgbClr val="00799B"/>
                </a:solidFill>
                <a:effectLst>
                  <a:outerShdw blurRad="38100" dist="38100" dir="2700000" algn="tl">
                    <a:srgbClr val="000000">
                      <a:alpha val="43137"/>
                    </a:srgbClr>
                  </a:outerShdw>
                </a:effectLst>
              </a:rPr>
              <a:t>Post@CarstenHafer.de</a:t>
            </a:r>
          </a:p>
        </p:txBody>
      </p:sp>
    </p:spTree>
    <p:extLst>
      <p:ext uri="{BB962C8B-B14F-4D97-AF65-F5344CB8AC3E}">
        <p14:creationId xmlns:p14="http://schemas.microsoft.com/office/powerpoint/2010/main" val="1339843549"/>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AADDC-DE66-205A-7931-CD8F1BC9C1BD}"/>
              </a:ext>
            </a:extLst>
          </p:cNvPr>
          <p:cNvSpPr>
            <a:spLocks noGrp="1"/>
          </p:cNvSpPr>
          <p:nvPr>
            <p:ph type="title"/>
          </p:nvPr>
        </p:nvSpPr>
        <p:spPr/>
        <p:txBody>
          <a:bodyPr/>
          <a:lstStyle/>
          <a:p>
            <a:r>
              <a:rPr lang="de-DE" dirty="0"/>
              <a:t>Hyperkaliämie-Management ermöglicht </a:t>
            </a:r>
            <a:r>
              <a:rPr lang="de-DE" dirty="0" err="1"/>
              <a:t>RAASi</a:t>
            </a:r>
            <a:r>
              <a:rPr lang="de-DE" dirty="0"/>
              <a:t>-Therapie</a:t>
            </a:r>
            <a:br>
              <a:rPr lang="de-DE" dirty="0"/>
            </a:br>
            <a:r>
              <a:rPr lang="de-DE" dirty="0"/>
              <a:t>(empfohlen von KDIGO)</a:t>
            </a:r>
          </a:p>
        </p:txBody>
      </p:sp>
      <p:sp>
        <p:nvSpPr>
          <p:cNvPr id="3" name="Content Placeholder 2">
            <a:extLst>
              <a:ext uri="{FF2B5EF4-FFF2-40B4-BE49-F238E27FC236}">
                <a16:creationId xmlns:a16="http://schemas.microsoft.com/office/drawing/2014/main" id="{0393C0BB-B0A0-CD7E-154B-AB11C3644F87}"/>
              </a:ext>
            </a:extLst>
          </p:cNvPr>
          <p:cNvSpPr>
            <a:spLocks noGrp="1"/>
          </p:cNvSpPr>
          <p:nvPr>
            <p:ph sz="quarter" idx="10"/>
          </p:nvPr>
        </p:nvSpPr>
        <p:spPr/>
        <p:txBody>
          <a:bodyPr/>
          <a:lstStyle/>
          <a:p>
            <a:r>
              <a:rPr lang="de-DE"/>
              <a:t>Modifiziert nach: 1. KDIGO Diabetes Work Group. </a:t>
            </a:r>
            <a:r>
              <a:rPr lang="en-US"/>
              <a:t>Kidney Int 2022; 102:S1-S127</a:t>
            </a:r>
            <a:r>
              <a:rPr lang="de-DE"/>
              <a:t>; 2. KDIGO Blood </a:t>
            </a:r>
            <a:r>
              <a:rPr lang="de-DE" err="1"/>
              <a:t>Pressure</a:t>
            </a:r>
            <a:r>
              <a:rPr lang="de-DE"/>
              <a:t> Work Group. </a:t>
            </a:r>
            <a:r>
              <a:rPr lang="en-US"/>
              <a:t>Kidney Int 2021; 99:S1-S87</a:t>
            </a:r>
            <a:r>
              <a:rPr lang="de-DE"/>
              <a:t>.</a:t>
            </a:r>
          </a:p>
        </p:txBody>
      </p:sp>
      <p:sp>
        <p:nvSpPr>
          <p:cNvPr id="4" name="Content Placeholder 3">
            <a:extLst>
              <a:ext uri="{FF2B5EF4-FFF2-40B4-BE49-F238E27FC236}">
                <a16:creationId xmlns:a16="http://schemas.microsoft.com/office/drawing/2014/main" id="{8BE9D6EE-A586-1FE4-E373-9DB367892250}"/>
              </a:ext>
            </a:extLst>
          </p:cNvPr>
          <p:cNvSpPr>
            <a:spLocks noGrp="1"/>
          </p:cNvSpPr>
          <p:nvPr>
            <p:ph sz="quarter" idx="11"/>
          </p:nvPr>
        </p:nvSpPr>
        <p:spPr>
          <a:xfrm>
            <a:off x="609599" y="6129949"/>
            <a:ext cx="11221200" cy="432643"/>
          </a:xfrm>
        </p:spPr>
        <p:txBody>
          <a:bodyPr/>
          <a:lstStyle/>
          <a:p>
            <a:r>
              <a:rPr lang="de-DE"/>
              <a:t>*In der KDIGO 2021 Leitlinie ist dies ein Praxispunkt (konsensbasierte Aussagen, die einer Expertenbewertung aus der Arbeitsgruppe entsprechen und nicht bewertet wird; sie sollten daher als </a:t>
            </a:r>
            <a:r>
              <a:rPr lang="de-DE" err="1"/>
              <a:t>Expert:innenempfehlung</a:t>
            </a:r>
            <a:r>
              <a:rPr lang="de-DE"/>
              <a:t> betrachtet werden und von Ärzten nach eigenem Ermessen für eine informierte </a:t>
            </a:r>
            <a:r>
              <a:rPr lang="de-DE" err="1"/>
              <a:t>Patient:innenversorgung</a:t>
            </a:r>
            <a:r>
              <a:rPr lang="de-DE"/>
              <a:t> verwendet werden).</a:t>
            </a:r>
            <a:r>
              <a:rPr lang="de-DE" baseline="30000"/>
              <a:t>1,2</a:t>
            </a:r>
            <a:r>
              <a:rPr lang="de-DE"/>
              <a:t> </a:t>
            </a:r>
            <a:r>
              <a:rPr lang="de-DE" err="1"/>
              <a:t>ACEi</a:t>
            </a:r>
            <a:r>
              <a:rPr lang="de-DE"/>
              <a:t>, Angiotensin-</a:t>
            </a:r>
            <a:r>
              <a:rPr lang="de-DE" err="1"/>
              <a:t>Converting</a:t>
            </a:r>
            <a:r>
              <a:rPr lang="de-DE"/>
              <a:t>-Enzyme-Inhibitor; ARB, Angiotensin-Rezeptorblocker; CKD, chronische Nierenerkrankung; KDIGO, </a:t>
            </a:r>
            <a:r>
              <a:rPr lang="de-DE" err="1"/>
              <a:t>Kidney</a:t>
            </a:r>
            <a:r>
              <a:rPr lang="de-DE"/>
              <a:t> Disease: </a:t>
            </a:r>
            <a:r>
              <a:rPr lang="de-DE" err="1"/>
              <a:t>Improving</a:t>
            </a:r>
            <a:r>
              <a:rPr lang="de-DE"/>
              <a:t> Global Outcomes; </a:t>
            </a:r>
            <a:r>
              <a:rPr lang="de-DE" err="1"/>
              <a:t>RAASi</a:t>
            </a:r>
            <a:r>
              <a:rPr lang="de-DE"/>
              <a:t>, Renin-Angiotensin-Aldosteron-System-Inhibitor; SZC, </a:t>
            </a:r>
            <a:r>
              <a:rPr lang="de-DE" err="1"/>
              <a:t>Natriumzirconiumcyclosilicat</a:t>
            </a:r>
            <a:r>
              <a:rPr lang="de-DE"/>
              <a:t>. </a:t>
            </a:r>
          </a:p>
          <a:p>
            <a:endParaRPr lang="de-DE"/>
          </a:p>
        </p:txBody>
      </p:sp>
      <p:graphicFrame>
        <p:nvGraphicFramePr>
          <p:cNvPr id="14" name="Table 13">
            <a:extLst>
              <a:ext uri="{FF2B5EF4-FFF2-40B4-BE49-F238E27FC236}">
                <a16:creationId xmlns:a16="http://schemas.microsoft.com/office/drawing/2014/main" id="{C598DD14-8227-8975-4478-78042730D5B5}"/>
              </a:ext>
            </a:extLst>
          </p:cNvPr>
          <p:cNvGraphicFramePr>
            <a:graphicFrameLocks noGrp="1"/>
          </p:cNvGraphicFramePr>
          <p:nvPr/>
        </p:nvGraphicFramePr>
        <p:xfrm>
          <a:off x="3235636" y="2003275"/>
          <a:ext cx="5270806" cy="3597522"/>
        </p:xfrm>
        <a:graphic>
          <a:graphicData uri="http://schemas.openxmlformats.org/drawingml/2006/table">
            <a:tbl>
              <a:tblPr firstRow="1" firstCol="1" bandRow="1">
                <a:tableStyleId>{69012ECD-51FC-41F1-AA8D-1B2483CD663E}</a:tableStyleId>
              </a:tblPr>
              <a:tblGrid>
                <a:gridCol w="2612666">
                  <a:extLst>
                    <a:ext uri="{9D8B030D-6E8A-4147-A177-3AD203B41FA5}">
                      <a16:colId xmlns:a16="http://schemas.microsoft.com/office/drawing/2014/main" val="2494056029"/>
                    </a:ext>
                  </a:extLst>
                </a:gridCol>
                <a:gridCol w="2658140">
                  <a:extLst>
                    <a:ext uri="{9D8B030D-6E8A-4147-A177-3AD203B41FA5}">
                      <a16:colId xmlns:a16="http://schemas.microsoft.com/office/drawing/2014/main" val="1136887158"/>
                    </a:ext>
                  </a:extLst>
                </a:gridCol>
              </a:tblGrid>
              <a:tr h="6485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0">
                          <a:solidFill>
                            <a:schemeClr val="bg1"/>
                          </a:solidFill>
                          <a:effectLst/>
                          <a:latin typeface="Candara" panose="020E0502030303020204" pitchFamily="34" charset="0"/>
                        </a:rPr>
                        <a:t> </a:t>
                      </a:r>
                      <a:r>
                        <a:rPr lang="de-DE" sz="1400" b="1">
                          <a:latin typeface="Candara" panose="020E0502030303020204" pitchFamily="34" charset="0"/>
                        </a:rPr>
                        <a:t>Diabetesmanagement bei CKD </a:t>
                      </a:r>
                      <a:r>
                        <a:rPr lang="de-DE" sz="1400" b="0">
                          <a:latin typeface="Candara" panose="020E0502030303020204" pitchFamily="34" charset="0"/>
                        </a:rPr>
                        <a:t>2022</a:t>
                      </a:r>
                      <a:r>
                        <a:rPr lang="de-DE" altLang="en-US" sz="1400" b="0" baseline="30000">
                          <a:solidFill>
                            <a:schemeClr val="bg1"/>
                          </a:solidFill>
                          <a:latin typeface="Candara" panose="020E0502030303020204" pitchFamily="34" charset="0"/>
                        </a:rPr>
                        <a:t>1</a:t>
                      </a:r>
                      <a:endParaRPr lang="de-DE" sz="1400" b="0" baseline="30000">
                        <a:solidFill>
                          <a:schemeClr val="bg1"/>
                        </a:solidFill>
                        <a:latin typeface="Candara" panose="020E0502030303020204" pitchFamily="34" charset="0"/>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a:latin typeface="Candara" panose="020E0502030303020204" pitchFamily="34" charset="0"/>
                        </a:rPr>
                        <a:t>Blutdruckmanagement bei CKD </a:t>
                      </a:r>
                      <a:r>
                        <a:rPr lang="de-DE" sz="1400" b="0">
                          <a:latin typeface="Candara" panose="020E0502030303020204" pitchFamily="34" charset="0"/>
                        </a:rPr>
                        <a:t>2021</a:t>
                      </a:r>
                      <a:r>
                        <a:rPr lang="de-DE" altLang="en-US" sz="1400" b="0" baseline="30000">
                          <a:solidFill>
                            <a:schemeClr val="bg1"/>
                          </a:solidFill>
                          <a:latin typeface="Candara" panose="020E0502030303020204" pitchFamily="34" charset="0"/>
                        </a:rPr>
                        <a:t>2</a:t>
                      </a:r>
                      <a:endParaRPr lang="de-DE" sz="1400" b="0" baseline="30000">
                        <a:solidFill>
                          <a:schemeClr val="bg1"/>
                        </a:solidFill>
                        <a:latin typeface="Candara" panose="020E0502030303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992761456"/>
                  </a:ext>
                </a:extLst>
              </a:tr>
              <a:tr h="16638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u="none" strike="noStrike" kern="1200" cap="none" spc="0" normalizeH="0" baseline="0" noProof="0">
                          <a:ln>
                            <a:noFill/>
                          </a:ln>
                          <a:solidFill>
                            <a:schemeClr val="tx1"/>
                          </a:solidFill>
                          <a:effectLst/>
                          <a:uLnTx/>
                          <a:uFillTx/>
                          <a:latin typeface="Candara" panose="020E0502030303020204" pitchFamily="34" charset="0"/>
                        </a:rPr>
                        <a:t>Bei Hyperkaliämie assoziiert mit der Einnahme von ACEi oder ARB: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050" b="0" u="none" strike="noStrike" kern="1200" cap="none" spc="0" normalizeH="0" baseline="0" noProof="0">
                        <a:ln>
                          <a:noFill/>
                        </a:ln>
                        <a:solidFill>
                          <a:schemeClr val="tx1"/>
                        </a:solidFill>
                        <a:effectLst/>
                        <a:uLnTx/>
                        <a:uFillTx/>
                        <a:latin typeface="Candara" panose="020E0502030303020204" pitchFamily="34"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de-DE" sz="1400" b="1" u="none" strike="noStrike" kern="1200" cap="none" spc="0" normalizeH="0" baseline="0" noProof="0">
                          <a:ln>
                            <a:noFill/>
                          </a:ln>
                          <a:solidFill>
                            <a:schemeClr val="accent1"/>
                          </a:solidFill>
                          <a:effectLst/>
                          <a:uLnTx/>
                          <a:uFillTx/>
                          <a:latin typeface="Candara" panose="020E0502030303020204" pitchFamily="34" charset="0"/>
                        </a:rPr>
                        <a:t>Maßnahmen zur Senkung des Serum-K</a:t>
                      </a:r>
                      <a:r>
                        <a:rPr kumimoji="0" lang="de-DE" sz="1400" b="1" u="none" strike="noStrike" kern="1200" cap="none" spc="0" normalizeH="0" baseline="30000" noProof="0">
                          <a:ln>
                            <a:noFill/>
                          </a:ln>
                          <a:solidFill>
                            <a:schemeClr val="accent1"/>
                          </a:solidFill>
                          <a:effectLst/>
                          <a:uLnTx/>
                          <a:uFillTx/>
                          <a:latin typeface="Candara" panose="020E0502030303020204" pitchFamily="34" charset="0"/>
                        </a:rPr>
                        <a:t>+</a:t>
                      </a:r>
                      <a:r>
                        <a:rPr kumimoji="0" lang="de-DE" sz="1400" b="1" u="none" strike="noStrike" kern="1200" cap="none" spc="0" normalizeH="0" baseline="0" noProof="0">
                          <a:ln>
                            <a:noFill/>
                          </a:ln>
                          <a:solidFill>
                            <a:schemeClr val="accent1"/>
                          </a:solidFill>
                          <a:effectLst/>
                          <a:uLnTx/>
                          <a:uFillTx/>
                          <a:latin typeface="Candara" panose="020E0502030303020204" pitchFamily="34" charset="0"/>
                        </a:rPr>
                        <a:t>-Spiegels anstelle Reduzierung oder Absetzen der ACEi - / ARB-Dosis</a:t>
                      </a:r>
                      <a:r>
                        <a:rPr kumimoji="0" lang="de-DE" sz="1400" b="0" u="none" strike="noStrike" kern="1200" cap="none" spc="0" normalizeH="0" baseline="30000" noProof="0">
                          <a:ln>
                            <a:noFill/>
                          </a:ln>
                          <a:solidFill>
                            <a:schemeClr val="tx1"/>
                          </a:solidFill>
                          <a:effectLst/>
                          <a:uLnTx/>
                          <a:uFillTx/>
                          <a:latin typeface="Candara" panose="020E0502030303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050" b="0" i="0" u="none" strike="noStrike" kern="1200" cap="none" spc="0" normalizeH="0" baseline="30000" noProof="0">
                        <a:ln>
                          <a:noFill/>
                        </a:ln>
                        <a:solidFill>
                          <a:schemeClr val="tx1"/>
                        </a:solidFill>
                        <a:effectLst/>
                        <a:uLnTx/>
                        <a:uFillTx/>
                        <a:latin typeface="Candara" panose="020E0502030303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a:ln>
                            <a:noFill/>
                          </a:ln>
                          <a:solidFill>
                            <a:schemeClr val="tx1"/>
                          </a:solidFill>
                          <a:effectLst/>
                          <a:uLnTx/>
                          <a:uFillTx/>
                          <a:latin typeface="Candara" panose="020E0502030303020204" pitchFamily="34" charset="0"/>
                          <a:ea typeface="+mn-ea"/>
                          <a:cs typeface="+mn-cs"/>
                        </a:rPr>
                        <a:t>Maßnahmen zur Kontrolle des hohen K</a:t>
                      </a:r>
                      <a:r>
                        <a:rPr kumimoji="0" lang="de-DE" sz="1050" b="0" i="0" u="none" strike="noStrike" kern="1200" cap="none" spc="0" normalizeH="0" baseline="30000" noProof="0">
                          <a:ln>
                            <a:noFill/>
                          </a:ln>
                          <a:solidFill>
                            <a:schemeClr val="tx1"/>
                          </a:solidFill>
                          <a:effectLst/>
                          <a:uLnTx/>
                          <a:uFillTx/>
                          <a:latin typeface="Candara" panose="020E0502030303020204" pitchFamily="34" charset="0"/>
                          <a:ea typeface="+mn-ea"/>
                          <a:cs typeface="+mn-cs"/>
                        </a:rPr>
                        <a:t>+</a:t>
                      </a:r>
                      <a:r>
                        <a:rPr kumimoji="0" lang="de-DE" sz="1050" b="0" i="0" u="none" strike="noStrike" kern="1200" cap="none" spc="0" normalizeH="0" baseline="0" noProof="0">
                          <a:ln>
                            <a:noFill/>
                          </a:ln>
                          <a:solidFill>
                            <a:schemeClr val="tx1"/>
                          </a:solidFill>
                          <a:effectLst/>
                          <a:uLnTx/>
                          <a:uFillTx/>
                          <a:latin typeface="Candara" panose="020E0502030303020204" pitchFamily="34" charset="0"/>
                          <a:ea typeface="+mn-ea"/>
                          <a:cs typeface="+mn-cs"/>
                        </a:rPr>
                        <a:t>:</a:t>
                      </a:r>
                    </a:p>
                    <a:p>
                      <a:pPr marL="171450" marR="0" lvl="0"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de-DE" sz="1050" b="0" i="0" u="none" strike="noStrike" kern="1200" cap="none" spc="0" normalizeH="0" baseline="0" noProof="0">
                          <a:ln>
                            <a:noFill/>
                          </a:ln>
                          <a:solidFill>
                            <a:schemeClr val="tx1"/>
                          </a:solidFill>
                          <a:effectLst/>
                          <a:uLnTx/>
                          <a:uFillTx/>
                          <a:latin typeface="Candara" panose="020E0502030303020204" pitchFamily="34" charset="0"/>
                          <a:ea typeface="+mn-ea"/>
                          <a:cs typeface="+mn-cs"/>
                        </a:rPr>
                        <a:t>Überprüfung gleichzeitig eingenommener Medikamente</a:t>
                      </a:r>
                    </a:p>
                    <a:p>
                      <a:pPr marL="171450" marR="0" lvl="0"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de-DE" sz="1050" b="0" i="0" u="none" strike="noStrike" kern="1200" cap="none" spc="0" normalizeH="0" baseline="0" noProof="0">
                          <a:ln>
                            <a:noFill/>
                          </a:ln>
                          <a:solidFill>
                            <a:schemeClr val="tx1"/>
                          </a:solidFill>
                          <a:effectLst/>
                          <a:uLnTx/>
                          <a:uFillTx/>
                          <a:latin typeface="Candara" panose="020E0502030303020204" pitchFamily="34" charset="0"/>
                          <a:ea typeface="+mn-ea"/>
                          <a:cs typeface="+mn-cs"/>
                        </a:rPr>
                        <a:t>Moderate K</a:t>
                      </a:r>
                      <a:r>
                        <a:rPr kumimoji="0" lang="de-DE" sz="1050" b="0" i="0" u="none" strike="noStrike" kern="1200" cap="none" spc="0" normalizeH="0" baseline="30000" noProof="0">
                          <a:ln>
                            <a:noFill/>
                          </a:ln>
                          <a:solidFill>
                            <a:schemeClr val="tx1"/>
                          </a:solidFill>
                          <a:effectLst/>
                          <a:uLnTx/>
                          <a:uFillTx/>
                          <a:latin typeface="Candara" panose="020E0502030303020204" pitchFamily="34" charset="0"/>
                          <a:ea typeface="+mn-ea"/>
                          <a:cs typeface="+mn-cs"/>
                        </a:rPr>
                        <a:t>+</a:t>
                      </a:r>
                      <a:r>
                        <a:rPr kumimoji="0" lang="de-DE" sz="1050" b="0" i="0" u="none" strike="noStrike" kern="1200" cap="none" spc="0" normalizeH="0" baseline="0" noProof="0">
                          <a:ln>
                            <a:noFill/>
                          </a:ln>
                          <a:solidFill>
                            <a:schemeClr val="tx1"/>
                          </a:solidFill>
                          <a:effectLst/>
                          <a:uLnTx/>
                          <a:uFillTx/>
                          <a:latin typeface="Candara" panose="020E0502030303020204" pitchFamily="34" charset="0"/>
                          <a:ea typeface="+mn-ea"/>
                          <a:cs typeface="+mn-cs"/>
                        </a:rPr>
                        <a:t>-Aufnahme</a:t>
                      </a:r>
                    </a:p>
                    <a:p>
                      <a:pPr marL="171450" marR="0" lvl="0"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de-DE" sz="1050" b="0" i="0" u="none" strike="noStrike" kern="1200" cap="none" spc="0" normalizeH="0" baseline="0" noProof="0">
                          <a:ln>
                            <a:noFill/>
                          </a:ln>
                          <a:solidFill>
                            <a:schemeClr val="tx1"/>
                          </a:solidFill>
                          <a:effectLst/>
                          <a:uLnTx/>
                          <a:uFillTx/>
                          <a:latin typeface="Candara" panose="020E0502030303020204" pitchFamily="34" charset="0"/>
                          <a:ea typeface="+mn-ea"/>
                          <a:cs typeface="+mn-cs"/>
                        </a:rPr>
                        <a:t>In Betracht ziehen:</a:t>
                      </a:r>
                    </a:p>
                    <a:p>
                      <a:pPr marL="360363" marR="0" lvl="0" indent="-171450" algn="l" defTabSz="914400" rtl="0" eaLnBrk="1" fontAlgn="auto" latinLnBrk="0" hangingPunct="1">
                        <a:lnSpc>
                          <a:spcPct val="100000"/>
                        </a:lnSpc>
                        <a:spcBef>
                          <a:spcPts val="0"/>
                        </a:spcBef>
                        <a:spcAft>
                          <a:spcPts val="0"/>
                        </a:spcAft>
                        <a:buClr>
                          <a:schemeClr val="accent1"/>
                        </a:buClr>
                        <a:buSzTx/>
                        <a:buFont typeface="Courier New" panose="02070309020205020404" pitchFamily="49" charset="0"/>
                        <a:buChar char="o"/>
                        <a:tabLst/>
                        <a:defRPr/>
                      </a:pPr>
                      <a:r>
                        <a:rPr kumimoji="0" lang="de-DE" sz="1050" b="0" i="0" u="none" strike="noStrike" kern="1200" cap="none" spc="0" normalizeH="0" baseline="0" noProof="0">
                          <a:ln>
                            <a:noFill/>
                          </a:ln>
                          <a:solidFill>
                            <a:schemeClr val="tx1"/>
                          </a:solidFill>
                          <a:effectLst/>
                          <a:uLnTx/>
                          <a:uFillTx/>
                          <a:latin typeface="Candara" panose="020E0502030303020204" pitchFamily="34" charset="0"/>
                          <a:ea typeface="+mn-ea"/>
                          <a:cs typeface="+mn-cs"/>
                        </a:rPr>
                        <a:t>Diuretika</a:t>
                      </a:r>
                    </a:p>
                    <a:p>
                      <a:pPr marL="360363" marR="0" lvl="0" indent="-171450" algn="l" defTabSz="914400" rtl="0" eaLnBrk="1" fontAlgn="auto" latinLnBrk="0" hangingPunct="1">
                        <a:lnSpc>
                          <a:spcPct val="100000"/>
                        </a:lnSpc>
                        <a:spcBef>
                          <a:spcPts val="0"/>
                        </a:spcBef>
                        <a:spcAft>
                          <a:spcPts val="0"/>
                        </a:spcAft>
                        <a:buClr>
                          <a:schemeClr val="accent1"/>
                        </a:buClr>
                        <a:buSzTx/>
                        <a:buFont typeface="Courier New" panose="02070309020205020404" pitchFamily="49" charset="0"/>
                        <a:buChar char="o"/>
                        <a:tabLst/>
                        <a:defRPr/>
                      </a:pPr>
                      <a:r>
                        <a:rPr kumimoji="0" lang="de-DE" sz="1050" b="0" i="0" u="none" strike="noStrike" kern="1200" cap="none" spc="0" normalizeH="0" baseline="0" noProof="0">
                          <a:ln>
                            <a:noFill/>
                          </a:ln>
                          <a:solidFill>
                            <a:schemeClr val="tx1"/>
                          </a:solidFill>
                          <a:effectLst/>
                          <a:uLnTx/>
                          <a:uFillTx/>
                          <a:latin typeface="Candara" panose="020E0502030303020204" pitchFamily="34" charset="0"/>
                          <a:ea typeface="+mn-ea"/>
                          <a:cs typeface="+mn-cs"/>
                        </a:rPr>
                        <a:t>Natriumbikarbonat</a:t>
                      </a:r>
                    </a:p>
                    <a:p>
                      <a:pPr marL="360363" marR="0" lvl="0" indent="-171450" algn="l" defTabSz="914400" rtl="0" eaLnBrk="1" fontAlgn="auto" latinLnBrk="0" hangingPunct="1">
                        <a:lnSpc>
                          <a:spcPct val="100000"/>
                        </a:lnSpc>
                        <a:spcBef>
                          <a:spcPts val="0"/>
                        </a:spcBef>
                        <a:spcAft>
                          <a:spcPts val="0"/>
                        </a:spcAft>
                        <a:buClr>
                          <a:schemeClr val="accent1"/>
                        </a:buClr>
                        <a:buSzTx/>
                        <a:buFont typeface="Courier New" panose="02070309020205020404" pitchFamily="49" charset="0"/>
                        <a:buChar char="o"/>
                        <a:tabLst/>
                        <a:defRPr/>
                      </a:pPr>
                      <a:r>
                        <a:rPr kumimoji="0" lang="de-DE" sz="1050" b="0" i="0" u="none" strike="noStrike" kern="1200" cap="none" spc="0" normalizeH="0" baseline="0" noProof="0">
                          <a:ln>
                            <a:noFill/>
                          </a:ln>
                          <a:solidFill>
                            <a:schemeClr val="tx1"/>
                          </a:solidFill>
                          <a:effectLst/>
                          <a:uLnTx/>
                          <a:uFillTx/>
                          <a:latin typeface="Candara" panose="020E0502030303020204" pitchFamily="34" charset="0"/>
                          <a:ea typeface="+mn-ea"/>
                          <a:cs typeface="+mn-cs"/>
                        </a:rPr>
                        <a:t>Orale K-Binder (SZC oder Patiromer)</a:t>
                      </a:r>
                      <a:endParaRPr kumimoji="0" lang="de-DE" sz="1050" b="0" i="0" u="none" strike="noStrike" kern="1200" cap="none" spc="0" normalizeH="0" baseline="30000" noProof="0">
                        <a:ln>
                          <a:noFill/>
                        </a:ln>
                        <a:solidFill>
                          <a:schemeClr val="tx1"/>
                        </a:solidFill>
                        <a:effectLst/>
                        <a:uLnTx/>
                        <a:uFillTx/>
                        <a:latin typeface="Candara" panose="020E0502030303020204" pitchFamily="34" charset="0"/>
                        <a:ea typeface="+mn-ea"/>
                        <a:cs typeface="+mn-c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de-DE" sz="1200" b="0" u="none" strike="noStrike" kern="1200" cap="none" spc="0" normalizeH="0" baseline="0" noProof="0">
                          <a:ln>
                            <a:noFill/>
                          </a:ln>
                          <a:solidFill>
                            <a:schemeClr val="tx1"/>
                          </a:solidFill>
                          <a:effectLst/>
                          <a:uLnTx/>
                          <a:uFillTx/>
                          <a:latin typeface="Candara" panose="020E0502030303020204" pitchFamily="34" charset="0"/>
                          <a:ea typeface="+mn-ea"/>
                          <a:cs typeface="+mn-cs"/>
                        </a:rPr>
                        <a:t>Bei Hyperkaliämie assoziiert mit der Einnahme von ACEi oder ARB: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800" b="0" u="none" strike="noStrike" kern="1200" cap="none" spc="0" normalizeH="0" baseline="0" noProof="0">
                        <a:ln>
                          <a:noFill/>
                        </a:ln>
                        <a:solidFill>
                          <a:schemeClr val="tx1"/>
                        </a:solidFill>
                        <a:effectLst/>
                        <a:uLnTx/>
                        <a:uFillTx/>
                        <a:latin typeface="Candara" panose="020E05020303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u="none" strike="noStrike" kern="1200" cap="none" spc="0" normalizeH="0" baseline="0" noProof="0">
                          <a:ln>
                            <a:noFill/>
                          </a:ln>
                          <a:solidFill>
                            <a:schemeClr val="accent1"/>
                          </a:solidFill>
                          <a:effectLst/>
                          <a:uLnTx/>
                          <a:uFillTx/>
                          <a:latin typeface="Candara" panose="020E0502030303020204" pitchFamily="34" charset="0"/>
                          <a:ea typeface="+mn-ea"/>
                          <a:cs typeface="+mn-cs"/>
                        </a:rPr>
                        <a:t>Maßnahmen zur Senkung des </a:t>
                      </a:r>
                      <a:r>
                        <a:rPr kumimoji="0" lang="de-DE" sz="1400" b="1" u="none" strike="noStrike" kern="1200" cap="none" spc="0" normalizeH="0" baseline="0" noProof="0">
                          <a:ln>
                            <a:noFill/>
                          </a:ln>
                          <a:solidFill>
                            <a:schemeClr val="accent1"/>
                          </a:solidFill>
                          <a:effectLst/>
                          <a:uLnTx/>
                          <a:uFillTx/>
                          <a:latin typeface="Candara" panose="020E0502030303020204" pitchFamily="34" charset="0"/>
                        </a:rPr>
                        <a:t>Serum-K</a:t>
                      </a:r>
                      <a:r>
                        <a:rPr kumimoji="0" lang="de-DE" sz="1400" b="1" u="none" strike="noStrike" kern="1200" cap="none" spc="0" normalizeH="0" baseline="30000" noProof="0">
                          <a:ln>
                            <a:noFill/>
                          </a:ln>
                          <a:solidFill>
                            <a:schemeClr val="accent1"/>
                          </a:solidFill>
                          <a:effectLst/>
                          <a:uLnTx/>
                          <a:uFillTx/>
                          <a:latin typeface="Candara" panose="020E0502030303020204" pitchFamily="34" charset="0"/>
                        </a:rPr>
                        <a:t>+</a:t>
                      </a:r>
                      <a:r>
                        <a:rPr kumimoji="0" lang="de-DE" sz="1400" b="1" u="none" strike="noStrike" kern="1200" cap="none" spc="0" normalizeH="0" baseline="0" noProof="0">
                          <a:ln>
                            <a:noFill/>
                          </a:ln>
                          <a:solidFill>
                            <a:schemeClr val="accent1"/>
                          </a:solidFill>
                          <a:effectLst/>
                          <a:uLnTx/>
                          <a:uFillTx/>
                          <a:latin typeface="Candara" panose="020E0502030303020204" pitchFamily="34" charset="0"/>
                        </a:rPr>
                        <a:t>-Spiegels </a:t>
                      </a:r>
                      <a:r>
                        <a:rPr kumimoji="0" lang="de-DE" sz="1400" b="1" u="none" strike="noStrike" kern="1200" cap="none" spc="0" normalizeH="0" baseline="0" noProof="0">
                          <a:ln>
                            <a:noFill/>
                          </a:ln>
                          <a:solidFill>
                            <a:schemeClr val="accent1"/>
                          </a:solidFill>
                          <a:effectLst/>
                          <a:uLnTx/>
                          <a:uFillTx/>
                          <a:latin typeface="Candara" panose="020E0502030303020204" pitchFamily="34" charset="0"/>
                          <a:ea typeface="+mn-ea"/>
                          <a:cs typeface="+mn-cs"/>
                        </a:rPr>
                        <a:t>anstelle Reduzierung oder Absetzen der ACEi - / ARB-Dosis</a:t>
                      </a:r>
                      <a:r>
                        <a:rPr kumimoji="0" lang="de-DE" sz="1400" b="0" u="none" strike="noStrike" kern="1200" cap="none" spc="0" normalizeH="0" baseline="30000" noProof="0">
                          <a:ln>
                            <a:noFill/>
                          </a:ln>
                          <a:solidFill>
                            <a:schemeClr val="tx1"/>
                          </a:solidFill>
                          <a:effectLst/>
                          <a:uLnTx/>
                          <a:uFillTx/>
                          <a:latin typeface="Candara" panose="020E0502030303020204" pitchFamily="34" charset="0"/>
                        </a:rPr>
                        <a:t>*</a:t>
                      </a:r>
                      <a:endParaRPr kumimoji="0" lang="de-DE" sz="800" b="0" u="none" strike="noStrike" kern="1200" cap="none" spc="0" normalizeH="0" baseline="30000" noProof="0">
                        <a:ln>
                          <a:noFill/>
                        </a:ln>
                        <a:solidFill>
                          <a:schemeClr val="tx1"/>
                        </a:solidFill>
                        <a:effectLst/>
                        <a:uLnTx/>
                        <a:uFillTx/>
                        <a:latin typeface="Candara" panose="020E05020303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050" b="0" u="none" strike="noStrike" kern="1200" cap="none" spc="0" normalizeH="0" baseline="0" noProof="0">
                        <a:ln>
                          <a:noFill/>
                        </a:ln>
                        <a:solidFill>
                          <a:schemeClr val="tx1"/>
                        </a:solidFill>
                        <a:effectLst/>
                        <a:uLnTx/>
                        <a:uFillTx/>
                        <a:latin typeface="Candara" panose="020E05020303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50" b="0" i="0" u="none" strike="noStrike" kern="1200" cap="none" spc="0" normalizeH="0" baseline="0" noProof="0">
                          <a:ln>
                            <a:noFill/>
                          </a:ln>
                          <a:solidFill>
                            <a:schemeClr val="tx1"/>
                          </a:solidFill>
                          <a:effectLst/>
                          <a:uLnTx/>
                          <a:uFillTx/>
                          <a:latin typeface="Candara" panose="020E0502030303020204" pitchFamily="34" charset="0"/>
                          <a:ea typeface="+mn-ea"/>
                          <a:cs typeface="+mn-cs"/>
                        </a:rPr>
                        <a:t>Maßnahmen zur Kontrolle des K</a:t>
                      </a:r>
                      <a:r>
                        <a:rPr kumimoji="0" lang="de-DE" sz="1050" b="0" i="0" u="none" strike="noStrike" kern="1200" cap="none" spc="0" normalizeH="0" baseline="30000" noProof="0">
                          <a:ln>
                            <a:noFill/>
                          </a:ln>
                          <a:solidFill>
                            <a:schemeClr val="tx1"/>
                          </a:solidFill>
                          <a:effectLst/>
                          <a:uLnTx/>
                          <a:uFillTx/>
                          <a:latin typeface="Candara" panose="020E0502030303020204" pitchFamily="34" charset="0"/>
                          <a:ea typeface="+mn-ea"/>
                          <a:cs typeface="+mn-cs"/>
                        </a:rPr>
                        <a:t>+</a:t>
                      </a:r>
                      <a:r>
                        <a:rPr kumimoji="0" lang="de-DE" sz="1050" b="0" i="0" u="none" strike="noStrike" kern="1200" cap="none" spc="0" normalizeH="0" baseline="0" noProof="0">
                          <a:ln>
                            <a:noFill/>
                          </a:ln>
                          <a:solidFill>
                            <a:schemeClr val="tx1"/>
                          </a:solidFill>
                          <a:effectLst/>
                          <a:uLnTx/>
                          <a:uFillTx/>
                          <a:latin typeface="Candara" panose="020E0502030303020204" pitchFamily="34" charset="0"/>
                          <a:ea typeface="+mn-ea"/>
                          <a:cs typeface="+mn-cs"/>
                        </a:rPr>
                        <a:t>-Spiegels</a:t>
                      </a:r>
                      <a:r>
                        <a:rPr kumimoji="0" lang="de-DE" sz="1050" b="0" u="none" strike="noStrike" kern="1200" cap="none" spc="0" normalizeH="0" baseline="0" noProof="0">
                          <a:ln>
                            <a:noFill/>
                          </a:ln>
                          <a:solidFill>
                            <a:schemeClr val="tx1"/>
                          </a:solidFill>
                          <a:effectLst/>
                          <a:uLnTx/>
                          <a:uFillTx/>
                          <a:latin typeface="Candara" panose="020E0502030303020204" pitchFamily="34" charset="0"/>
                        </a:rPr>
                        <a:t>:</a:t>
                      </a:r>
                    </a:p>
                    <a:p>
                      <a:pPr marL="171450" marR="0" lvl="0"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de-DE" sz="1050" b="0" u="none" strike="noStrike" kern="1200" cap="none" spc="0" normalizeH="0" baseline="0" noProof="0">
                          <a:ln>
                            <a:noFill/>
                          </a:ln>
                          <a:solidFill>
                            <a:schemeClr val="tx1"/>
                          </a:solidFill>
                          <a:effectLst/>
                          <a:uLnTx/>
                          <a:uFillTx/>
                          <a:latin typeface="Candara" panose="020E0502030303020204" pitchFamily="34" charset="0"/>
                        </a:rPr>
                        <a:t>Beschränkung K</a:t>
                      </a:r>
                      <a:r>
                        <a:rPr kumimoji="0" lang="de-DE" sz="1050" b="0" u="none" strike="noStrike" kern="1200" cap="none" spc="0" normalizeH="0" baseline="30000" noProof="0">
                          <a:ln>
                            <a:noFill/>
                          </a:ln>
                          <a:solidFill>
                            <a:schemeClr val="tx1"/>
                          </a:solidFill>
                          <a:effectLst/>
                          <a:uLnTx/>
                          <a:uFillTx/>
                          <a:latin typeface="Candara" panose="020E0502030303020204" pitchFamily="34" charset="0"/>
                        </a:rPr>
                        <a:t>+</a:t>
                      </a:r>
                      <a:r>
                        <a:rPr kumimoji="0" lang="de-DE" sz="1050" b="0" u="none" strike="noStrike" kern="1200" cap="none" spc="0" normalizeH="0" baseline="0" noProof="0">
                          <a:ln>
                            <a:noFill/>
                          </a:ln>
                          <a:solidFill>
                            <a:schemeClr val="tx1"/>
                          </a:solidFill>
                          <a:effectLst/>
                          <a:uLnTx/>
                          <a:uFillTx/>
                          <a:latin typeface="Candara" panose="020E0502030303020204" pitchFamily="34" charset="0"/>
                        </a:rPr>
                        <a:t>-Aufnahme (Diät)</a:t>
                      </a:r>
                    </a:p>
                    <a:p>
                      <a:pPr marL="171450" marR="0" lvl="0"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de-DE" sz="1050" b="0" u="none" strike="noStrike" kern="1200" cap="none" spc="0" normalizeH="0" baseline="0" noProof="0">
                          <a:ln>
                            <a:noFill/>
                          </a:ln>
                          <a:solidFill>
                            <a:schemeClr val="tx1"/>
                          </a:solidFill>
                          <a:effectLst/>
                          <a:uLnTx/>
                          <a:uFillTx/>
                          <a:latin typeface="Candara" panose="020E0502030303020204" pitchFamily="34" charset="0"/>
                        </a:rPr>
                        <a:t>Absetzen von K</a:t>
                      </a:r>
                      <a:r>
                        <a:rPr kumimoji="0" lang="de-DE" sz="1050" b="0" u="none" strike="noStrike" kern="1200" cap="none" spc="0" normalizeH="0" baseline="30000" noProof="0">
                          <a:ln>
                            <a:noFill/>
                          </a:ln>
                          <a:solidFill>
                            <a:schemeClr val="tx1"/>
                          </a:solidFill>
                          <a:effectLst/>
                          <a:uLnTx/>
                          <a:uFillTx/>
                          <a:latin typeface="Candara" panose="020E0502030303020204" pitchFamily="34" charset="0"/>
                        </a:rPr>
                        <a:t>+</a:t>
                      </a:r>
                      <a:r>
                        <a:rPr kumimoji="0" lang="de-DE" sz="1050" b="0" u="none" strike="noStrike" kern="1200" cap="none" spc="0" normalizeH="0" baseline="0" noProof="0">
                          <a:ln>
                            <a:noFill/>
                          </a:ln>
                          <a:solidFill>
                            <a:schemeClr val="tx1"/>
                          </a:solidFill>
                          <a:effectLst/>
                          <a:uLnTx/>
                          <a:uFillTx/>
                          <a:latin typeface="Candara" panose="020E0502030303020204" pitchFamily="34" charset="0"/>
                        </a:rPr>
                        <a:t>-Zusätzen, bestimmten Salzersatzstoffen und </a:t>
                      </a:r>
                      <a:r>
                        <a:rPr kumimoji="0" lang="de-DE" sz="1050" b="0" u="none" strike="noStrike" kern="1200" cap="none" spc="0" normalizeH="0" baseline="0" noProof="0" err="1">
                          <a:ln>
                            <a:noFill/>
                          </a:ln>
                          <a:solidFill>
                            <a:schemeClr val="tx1"/>
                          </a:solidFill>
                          <a:effectLst/>
                          <a:uLnTx/>
                          <a:uFillTx/>
                          <a:latin typeface="Candara" panose="020E0502030303020204" pitchFamily="34" charset="0"/>
                        </a:rPr>
                        <a:t>hyperkaliämischen</a:t>
                      </a:r>
                      <a:r>
                        <a:rPr kumimoji="0" lang="de-DE" sz="1050" b="0" u="none" strike="noStrike" kern="1200" cap="none" spc="0" normalizeH="0" baseline="0" noProof="0">
                          <a:ln>
                            <a:noFill/>
                          </a:ln>
                          <a:solidFill>
                            <a:schemeClr val="tx1"/>
                          </a:solidFill>
                          <a:effectLst/>
                          <a:uLnTx/>
                          <a:uFillTx/>
                          <a:latin typeface="Candara" panose="020E0502030303020204" pitchFamily="34" charset="0"/>
                        </a:rPr>
                        <a:t> Medikamenten</a:t>
                      </a:r>
                    </a:p>
                    <a:p>
                      <a:pPr marL="171450" marR="0" lvl="0"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de-DE" sz="1050" b="0" u="none" strike="noStrike" kern="1200" cap="none" spc="0" normalizeH="0" baseline="0" noProof="0">
                          <a:ln>
                            <a:noFill/>
                          </a:ln>
                          <a:solidFill>
                            <a:schemeClr val="tx1"/>
                          </a:solidFill>
                          <a:effectLst/>
                          <a:uLnTx/>
                          <a:uFillTx/>
                          <a:latin typeface="Candara" panose="020E0502030303020204" pitchFamily="34" charset="0"/>
                        </a:rPr>
                        <a:t>Einnahme von K</a:t>
                      </a:r>
                      <a:r>
                        <a:rPr kumimoji="0" lang="de-DE" sz="1050" b="0" u="none" strike="noStrike" kern="1200" cap="none" spc="0" normalizeH="0" baseline="30000" noProof="0">
                          <a:ln>
                            <a:noFill/>
                          </a:ln>
                          <a:solidFill>
                            <a:schemeClr val="tx1"/>
                          </a:solidFill>
                          <a:effectLst/>
                          <a:uLnTx/>
                          <a:uFillTx/>
                          <a:latin typeface="Candara" panose="020E0502030303020204" pitchFamily="34" charset="0"/>
                        </a:rPr>
                        <a:t>+</a:t>
                      </a:r>
                      <a:r>
                        <a:rPr kumimoji="0" lang="de-DE" sz="1050" b="0" u="none" strike="noStrike" kern="1200" cap="none" spc="0" normalizeH="0" baseline="0" noProof="0">
                          <a:ln>
                            <a:noFill/>
                          </a:ln>
                          <a:solidFill>
                            <a:schemeClr val="tx1"/>
                          </a:solidFill>
                          <a:effectLst/>
                          <a:uLnTx/>
                          <a:uFillTx/>
                          <a:latin typeface="Candara" panose="020E0502030303020204" pitchFamily="34" charset="0"/>
                        </a:rPr>
                        <a:t>-ausschwemmenden Diuretika</a:t>
                      </a:r>
                    </a:p>
                    <a:p>
                      <a:pPr marL="171450" marR="0" lvl="0"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de-DE" sz="1050" b="0" i="0" u="none" strike="noStrike" kern="1200" cap="none" spc="0" normalizeH="0" baseline="0" noProof="0">
                          <a:ln>
                            <a:noFill/>
                          </a:ln>
                          <a:solidFill>
                            <a:schemeClr val="tx1"/>
                          </a:solidFill>
                          <a:effectLst/>
                          <a:uLnTx/>
                          <a:uFillTx/>
                          <a:latin typeface="Candara" panose="020E0502030303020204" pitchFamily="34" charset="0"/>
                          <a:ea typeface="+mn-ea"/>
                          <a:cs typeface="+mn-cs"/>
                        </a:rPr>
                        <a:t>Orale Kaliumbinder (SZC oder Patiromer)</a:t>
                      </a:r>
                      <a:endParaRPr kumimoji="0" lang="de-DE" sz="1050" b="0" i="0" u="none" strike="noStrike" kern="1200" cap="none" spc="0" normalizeH="0" baseline="30000" noProof="0">
                        <a:ln>
                          <a:noFill/>
                        </a:ln>
                        <a:solidFill>
                          <a:schemeClr val="tx1"/>
                        </a:solidFill>
                        <a:effectLst/>
                        <a:uLnTx/>
                        <a:uFillTx/>
                        <a:latin typeface="Candara" panose="020E0502030303020204" pitchFamily="34" charset="0"/>
                        <a:ea typeface="+mn-ea"/>
                        <a:cs typeface="+mn-c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40456747"/>
                  </a:ext>
                </a:extLst>
              </a:tr>
            </a:tbl>
          </a:graphicData>
        </a:graphic>
      </p:graphicFrame>
      <p:sp>
        <p:nvSpPr>
          <p:cNvPr id="8" name="TextBox 5">
            <a:extLst>
              <a:ext uri="{FF2B5EF4-FFF2-40B4-BE49-F238E27FC236}">
                <a16:creationId xmlns:a16="http://schemas.microsoft.com/office/drawing/2014/main" id="{22AE88CA-501D-32BF-0302-FF67FE369946}"/>
              </a:ext>
            </a:extLst>
          </p:cNvPr>
          <p:cNvSpPr txBox="1"/>
          <p:nvPr/>
        </p:nvSpPr>
        <p:spPr>
          <a:xfrm>
            <a:off x="3248450" y="1239704"/>
            <a:ext cx="5582921" cy="338554"/>
          </a:xfrm>
          <a:prstGeom prst="rect">
            <a:avLst/>
          </a:prstGeom>
          <a:solidFill>
            <a:schemeClr val="bg1">
              <a:lumMod val="85000"/>
            </a:schemeClr>
          </a:solidFill>
        </p:spPr>
        <p:txBody>
          <a:bodyPr wrap="square" rtlCol="0" anchor="ctr" anchorCtr="0">
            <a:spAutoFit/>
          </a:bodyPr>
          <a:lstStyle/>
          <a:p>
            <a:pPr algn="ctr">
              <a:buClr>
                <a:schemeClr val="accent1"/>
              </a:buClr>
            </a:pPr>
            <a:r>
              <a:rPr lang="de-DE" sz="1600" b="1">
                <a:latin typeface="Candara" panose="020E0502030303020204" pitchFamily="34" charset="0"/>
              </a:rPr>
              <a:t>Chronische Nierenerkrankung</a:t>
            </a:r>
          </a:p>
        </p:txBody>
      </p:sp>
      <p:sp>
        <p:nvSpPr>
          <p:cNvPr id="10" name="Rechteck 9">
            <a:extLst>
              <a:ext uri="{FF2B5EF4-FFF2-40B4-BE49-F238E27FC236}">
                <a16:creationId xmlns:a16="http://schemas.microsoft.com/office/drawing/2014/main" id="{E239B2B6-75CD-CC25-2DDB-AEE3B0277ABB}"/>
              </a:ext>
            </a:extLst>
          </p:cNvPr>
          <p:cNvSpPr/>
          <p:nvPr/>
        </p:nvSpPr>
        <p:spPr>
          <a:xfrm>
            <a:off x="3236385" y="1622148"/>
            <a:ext cx="5261894" cy="3599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r>
              <a:rPr lang="de-DE" sz="1800" b="1" i="0" u="none" baseline="0">
                <a:solidFill>
                  <a:srgbClr val="FFFFFF"/>
                </a:solidFill>
                <a:latin typeface="Candara" panose="020E0502030303020204" pitchFamily="34" charset="0"/>
              </a:rPr>
              <a:t>KDIGO-Leitlinien</a:t>
            </a:r>
          </a:p>
        </p:txBody>
      </p:sp>
      <p:grpSp>
        <p:nvGrpSpPr>
          <p:cNvPr id="17" name="Group 16">
            <a:extLst>
              <a:ext uri="{FF2B5EF4-FFF2-40B4-BE49-F238E27FC236}">
                <a16:creationId xmlns:a16="http://schemas.microsoft.com/office/drawing/2014/main" id="{8ECB9A59-EFEC-D979-FF60-31BCA899FCCF}"/>
              </a:ext>
            </a:extLst>
          </p:cNvPr>
          <p:cNvGrpSpPr/>
          <p:nvPr/>
        </p:nvGrpSpPr>
        <p:grpSpPr>
          <a:xfrm>
            <a:off x="8317907" y="1065486"/>
            <a:ext cx="858038" cy="839231"/>
            <a:chOff x="5722863" y="1265919"/>
            <a:chExt cx="858038" cy="839231"/>
          </a:xfrm>
        </p:grpSpPr>
        <p:sp>
          <p:nvSpPr>
            <p:cNvPr id="18" name="Flowchart: Connector 17">
              <a:extLst>
                <a:ext uri="{FF2B5EF4-FFF2-40B4-BE49-F238E27FC236}">
                  <a16:creationId xmlns:a16="http://schemas.microsoft.com/office/drawing/2014/main" id="{7D4DA7DA-7183-1705-ED8D-9B31FEF850B6}"/>
                </a:ext>
              </a:extLst>
            </p:cNvPr>
            <p:cNvSpPr/>
            <p:nvPr/>
          </p:nvSpPr>
          <p:spPr>
            <a:xfrm>
              <a:off x="5722863" y="1265919"/>
              <a:ext cx="858038" cy="839231"/>
            </a:xfrm>
            <a:prstGeom prst="flowChartConnector">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ndara" panose="020E0502030303020204" pitchFamily="34" charset="0"/>
              </a:endParaRPr>
            </a:p>
          </p:txBody>
        </p:sp>
        <p:sp>
          <p:nvSpPr>
            <p:cNvPr id="19" name="TextBox 18">
              <a:extLst>
                <a:ext uri="{FF2B5EF4-FFF2-40B4-BE49-F238E27FC236}">
                  <a16:creationId xmlns:a16="http://schemas.microsoft.com/office/drawing/2014/main" id="{E0D63ED7-C49B-3E67-DA1B-7B0C08B8ABC0}"/>
                </a:ext>
              </a:extLst>
            </p:cNvPr>
            <p:cNvSpPr txBox="1"/>
            <p:nvPr/>
          </p:nvSpPr>
          <p:spPr>
            <a:xfrm>
              <a:off x="6080169" y="1360054"/>
              <a:ext cx="376907" cy="276998"/>
            </a:xfrm>
            <a:prstGeom prst="rect">
              <a:avLst/>
            </a:prstGeom>
            <a:noFill/>
          </p:spPr>
          <p:txBody>
            <a:bodyPr wrap="square" rtlCol="0">
              <a:spAutoFit/>
            </a:bodyPr>
            <a:lstStyle/>
            <a:p>
              <a:pPr>
                <a:buClr>
                  <a:schemeClr val="accent1"/>
                </a:buClr>
              </a:pPr>
              <a:r>
                <a:rPr lang="de-DE" sz="1200" b="1">
                  <a:solidFill>
                    <a:schemeClr val="accent3">
                      <a:lumMod val="50000"/>
                    </a:schemeClr>
                  </a:solidFill>
                  <a:latin typeface="Candara" panose="020E0502030303020204" pitchFamily="34" charset="0"/>
                </a:rPr>
                <a:t>K</a:t>
              </a:r>
              <a:r>
                <a:rPr lang="de-DE" sz="1200" b="1" baseline="30000">
                  <a:solidFill>
                    <a:schemeClr val="accent3">
                      <a:lumMod val="50000"/>
                    </a:schemeClr>
                  </a:solidFill>
                  <a:latin typeface="Candara" panose="020E0502030303020204" pitchFamily="34" charset="0"/>
                </a:rPr>
                <a:t>+</a:t>
              </a:r>
            </a:p>
          </p:txBody>
        </p:sp>
        <p:sp>
          <p:nvSpPr>
            <p:cNvPr id="20" name="Rectangle: Rounded Corners 19">
              <a:extLst>
                <a:ext uri="{FF2B5EF4-FFF2-40B4-BE49-F238E27FC236}">
                  <a16:creationId xmlns:a16="http://schemas.microsoft.com/office/drawing/2014/main" id="{1785CAAB-70F1-A531-08FC-597E39FE63DE}"/>
                </a:ext>
              </a:extLst>
            </p:cNvPr>
            <p:cNvSpPr/>
            <p:nvPr/>
          </p:nvSpPr>
          <p:spPr>
            <a:xfrm>
              <a:off x="6304911" y="1711012"/>
              <a:ext cx="57130" cy="148505"/>
            </a:xfrm>
            <a:prstGeom prst="roundRect">
              <a:avLst/>
            </a:prstGeom>
            <a:solidFill>
              <a:schemeClr val="accent3">
                <a:lumMod val="50000"/>
                <a:alpha val="7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ndara" panose="020E0502030303020204" pitchFamily="34" charset="0"/>
              </a:endParaRPr>
            </a:p>
          </p:txBody>
        </p:sp>
        <p:sp>
          <p:nvSpPr>
            <p:cNvPr id="21" name="Rectangle: Rounded Corners 20">
              <a:extLst>
                <a:ext uri="{FF2B5EF4-FFF2-40B4-BE49-F238E27FC236}">
                  <a16:creationId xmlns:a16="http://schemas.microsoft.com/office/drawing/2014/main" id="{10389F79-D8C2-7B3B-5CE0-8C58AB322551}"/>
                </a:ext>
              </a:extLst>
            </p:cNvPr>
            <p:cNvSpPr/>
            <p:nvPr/>
          </p:nvSpPr>
          <p:spPr>
            <a:xfrm>
              <a:off x="6217864" y="1694588"/>
              <a:ext cx="57130" cy="165007"/>
            </a:xfrm>
            <a:prstGeom prst="roundRect">
              <a:avLst/>
            </a:prstGeom>
            <a:solidFill>
              <a:schemeClr val="accent3">
                <a:lumMod val="50000"/>
                <a:alpha val="7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ndara" panose="020E0502030303020204" pitchFamily="34" charset="0"/>
              </a:endParaRPr>
            </a:p>
          </p:txBody>
        </p:sp>
        <p:sp>
          <p:nvSpPr>
            <p:cNvPr id="22" name="Rectangle: Rounded Corners 21">
              <a:extLst>
                <a:ext uri="{FF2B5EF4-FFF2-40B4-BE49-F238E27FC236}">
                  <a16:creationId xmlns:a16="http://schemas.microsoft.com/office/drawing/2014/main" id="{5BA9F633-A6ED-837E-51CC-B5CC3344DD61}"/>
                </a:ext>
              </a:extLst>
            </p:cNvPr>
            <p:cNvSpPr/>
            <p:nvPr/>
          </p:nvSpPr>
          <p:spPr>
            <a:xfrm>
              <a:off x="6133942" y="1661509"/>
              <a:ext cx="57130" cy="198008"/>
            </a:xfrm>
            <a:prstGeom prst="roundRect">
              <a:avLst/>
            </a:prstGeom>
            <a:solidFill>
              <a:schemeClr val="accent3">
                <a:lumMod val="50000"/>
                <a:alpha val="7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ndara" panose="020E0502030303020204" pitchFamily="34" charset="0"/>
              </a:endParaRPr>
            </a:p>
          </p:txBody>
        </p:sp>
        <p:sp>
          <p:nvSpPr>
            <p:cNvPr id="23" name="Rectangle: Rounded Corners 22">
              <a:extLst>
                <a:ext uri="{FF2B5EF4-FFF2-40B4-BE49-F238E27FC236}">
                  <a16:creationId xmlns:a16="http://schemas.microsoft.com/office/drawing/2014/main" id="{CD2E376E-75A7-3429-8FBE-04819E272610}"/>
                </a:ext>
              </a:extLst>
            </p:cNvPr>
            <p:cNvSpPr/>
            <p:nvPr/>
          </p:nvSpPr>
          <p:spPr>
            <a:xfrm>
              <a:off x="6047599" y="1635109"/>
              <a:ext cx="57130" cy="224408"/>
            </a:xfrm>
            <a:prstGeom prst="roundRect">
              <a:avLst/>
            </a:prstGeom>
            <a:solidFill>
              <a:schemeClr val="accent3">
                <a:lumMod val="50000"/>
                <a:alpha val="7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ndara" panose="020E0502030303020204" pitchFamily="34" charset="0"/>
              </a:endParaRPr>
            </a:p>
          </p:txBody>
        </p:sp>
        <p:sp>
          <p:nvSpPr>
            <p:cNvPr id="24" name="Rectangle: Rounded Corners 23">
              <a:extLst>
                <a:ext uri="{FF2B5EF4-FFF2-40B4-BE49-F238E27FC236}">
                  <a16:creationId xmlns:a16="http://schemas.microsoft.com/office/drawing/2014/main" id="{31CB0022-2360-3D30-4C57-7D91BF8AECBB}"/>
                </a:ext>
              </a:extLst>
            </p:cNvPr>
            <p:cNvSpPr/>
            <p:nvPr/>
          </p:nvSpPr>
          <p:spPr>
            <a:xfrm>
              <a:off x="5958804" y="1597932"/>
              <a:ext cx="57130" cy="261586"/>
            </a:xfrm>
            <a:prstGeom prst="roundRect">
              <a:avLst/>
            </a:prstGeom>
            <a:solidFill>
              <a:schemeClr val="accent3">
                <a:lumMod val="50000"/>
                <a:alpha val="7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ndara" panose="020E0502030303020204" pitchFamily="34" charset="0"/>
              </a:endParaRPr>
            </a:p>
          </p:txBody>
        </p:sp>
        <p:pic>
          <p:nvPicPr>
            <p:cNvPr id="25" name="Picture 24" descr="A picture containing clipart&#10;&#10;Description automatically generated">
              <a:extLst>
                <a:ext uri="{FF2B5EF4-FFF2-40B4-BE49-F238E27FC236}">
                  <a16:creationId xmlns:a16="http://schemas.microsoft.com/office/drawing/2014/main" id="{8852A36B-6873-EFF0-74C3-3FD7D13D91D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1363"/>
            <a:stretch/>
          </p:blipFill>
          <p:spPr>
            <a:xfrm rot="5400000">
              <a:off x="6079737" y="1378306"/>
              <a:ext cx="261586" cy="474619"/>
            </a:xfrm>
            <a:prstGeom prst="rect">
              <a:avLst/>
            </a:prstGeom>
          </p:spPr>
        </p:pic>
      </p:grpSp>
    </p:spTree>
    <p:extLst>
      <p:ext uri="{BB962C8B-B14F-4D97-AF65-F5344CB8AC3E}">
        <p14:creationId xmlns:p14="http://schemas.microsoft.com/office/powerpoint/2010/main" val="516517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73536D9-184E-40EF-9088-6E9845BEBFC4}"/>
              </a:ext>
            </a:extLst>
          </p:cNvPr>
          <p:cNvSpPr>
            <a:spLocks noGrp="1"/>
          </p:cNvSpPr>
          <p:nvPr>
            <p:ph idx="1"/>
          </p:nvPr>
        </p:nvSpPr>
        <p:spPr>
          <a:xfrm>
            <a:off x="2274094" y="1196752"/>
            <a:ext cx="7553624" cy="2857500"/>
          </a:xfrm>
        </p:spPr>
        <p:txBody>
          <a:bodyPr/>
          <a:lstStyle/>
          <a:p>
            <a:r>
              <a:rPr lang="de-DE" dirty="0"/>
              <a:t>Abhängig vom Kalium und dem Patienten …</a:t>
            </a:r>
          </a:p>
          <a:p>
            <a:endParaRPr lang="de-DE" dirty="0"/>
          </a:p>
        </p:txBody>
      </p:sp>
      <p:sp>
        <p:nvSpPr>
          <p:cNvPr id="3" name="Titel 2">
            <a:extLst>
              <a:ext uri="{FF2B5EF4-FFF2-40B4-BE49-F238E27FC236}">
                <a16:creationId xmlns:a16="http://schemas.microsoft.com/office/drawing/2014/main" id="{3CA753CE-223C-4E2E-BFFF-195E1780E2D8}"/>
              </a:ext>
            </a:extLst>
          </p:cNvPr>
          <p:cNvSpPr>
            <a:spLocks noGrp="1"/>
          </p:cNvSpPr>
          <p:nvPr>
            <p:ph type="title"/>
          </p:nvPr>
        </p:nvSpPr>
        <p:spPr/>
        <p:txBody>
          <a:bodyPr/>
          <a:lstStyle/>
          <a:p>
            <a:r>
              <a:rPr lang="de-DE" altLang="de-DE" sz="1800" dirty="0">
                <a:solidFill>
                  <a:srgbClr val="222222"/>
                </a:solidFill>
                <a:latin typeface="Arial" panose="020B0604020202020204" pitchFamily="34" charset="0"/>
                <a:cs typeface="Arial" panose="020B0604020202020204" pitchFamily="34" charset="0"/>
              </a:rPr>
              <a:t>Ambulante Untersuchungsintervalle</a:t>
            </a:r>
            <a:endParaRPr lang="de-DE" dirty="0"/>
          </a:p>
        </p:txBody>
      </p:sp>
      <p:graphicFrame>
        <p:nvGraphicFramePr>
          <p:cNvPr id="4" name="Tabelle 4">
            <a:extLst>
              <a:ext uri="{FF2B5EF4-FFF2-40B4-BE49-F238E27FC236}">
                <a16:creationId xmlns:a16="http://schemas.microsoft.com/office/drawing/2014/main" id="{2738262A-F546-4058-9BE9-F94607281D61}"/>
              </a:ext>
            </a:extLst>
          </p:cNvPr>
          <p:cNvGraphicFramePr>
            <a:graphicFrameLocks noGrp="1"/>
          </p:cNvGraphicFramePr>
          <p:nvPr/>
        </p:nvGraphicFramePr>
        <p:xfrm>
          <a:off x="2207568" y="1619207"/>
          <a:ext cx="6096000" cy="2118360"/>
        </p:xfrm>
        <a:graphic>
          <a:graphicData uri="http://schemas.openxmlformats.org/drawingml/2006/table">
            <a:tbl>
              <a:tblPr firstRow="1" bandRow="1">
                <a:tableStyleId>{5C22544A-7EE6-4342-B048-85BDC9FD1C3A}</a:tableStyleId>
              </a:tblPr>
              <a:tblGrid>
                <a:gridCol w="1707116">
                  <a:extLst>
                    <a:ext uri="{9D8B030D-6E8A-4147-A177-3AD203B41FA5}">
                      <a16:colId xmlns:a16="http://schemas.microsoft.com/office/drawing/2014/main" val="1557672938"/>
                    </a:ext>
                  </a:extLst>
                </a:gridCol>
                <a:gridCol w="4388884">
                  <a:extLst>
                    <a:ext uri="{9D8B030D-6E8A-4147-A177-3AD203B41FA5}">
                      <a16:colId xmlns:a16="http://schemas.microsoft.com/office/drawing/2014/main" val="3859699729"/>
                    </a:ext>
                  </a:extLst>
                </a:gridCol>
              </a:tblGrid>
              <a:tr h="278130">
                <a:tc>
                  <a:txBody>
                    <a:bodyPr/>
                    <a:lstStyle/>
                    <a:p>
                      <a:r>
                        <a:rPr lang="de-DE" sz="1400" dirty="0"/>
                        <a:t>Kaliumwert</a:t>
                      </a:r>
                    </a:p>
                  </a:txBody>
                  <a:tcPr marL="68580" marR="68580" marT="34290" marB="34290"/>
                </a:tc>
                <a:tc>
                  <a:txBody>
                    <a:bodyPr/>
                    <a:lstStyle/>
                    <a:p>
                      <a:r>
                        <a:rPr lang="de-DE" sz="1400" dirty="0"/>
                        <a:t>Kontrollintervalle </a:t>
                      </a:r>
                    </a:p>
                  </a:txBody>
                  <a:tcPr marL="68580" marR="68580" marT="34290" marB="34290"/>
                </a:tc>
                <a:extLst>
                  <a:ext uri="{0D108BD9-81ED-4DB2-BD59-A6C34878D82A}">
                    <a16:rowId xmlns:a16="http://schemas.microsoft.com/office/drawing/2014/main" val="1675189724"/>
                  </a:ext>
                </a:extLst>
              </a:tr>
              <a:tr h="480060">
                <a:tc>
                  <a:txBody>
                    <a:bodyPr/>
                    <a:lstStyle/>
                    <a:p>
                      <a:pPr algn="ctr"/>
                      <a:r>
                        <a:rPr lang="de-DE" sz="1400" dirty="0"/>
                        <a:t>&gt; 6,5</a:t>
                      </a:r>
                    </a:p>
                  </a:txBody>
                  <a:tcPr marL="68580" marR="68580" marT="34290" marB="34290">
                    <a:solidFill>
                      <a:srgbClr val="C00000"/>
                    </a:solidFill>
                  </a:tcPr>
                </a:tc>
                <a:tc>
                  <a:txBody>
                    <a:bodyPr/>
                    <a:lstStyle/>
                    <a:p>
                      <a:r>
                        <a:rPr lang="de-DE" sz="1400" dirty="0"/>
                        <a:t>Stationäre Kontrolle</a:t>
                      </a:r>
                    </a:p>
                    <a:p>
                      <a:r>
                        <a:rPr lang="de-DE" sz="1400" dirty="0"/>
                        <a:t>Ambulant: 24 (bis </a:t>
                      </a:r>
                      <a:r>
                        <a:rPr lang="de-DE" sz="1400" dirty="0" err="1"/>
                        <a:t>max</a:t>
                      </a:r>
                      <a:r>
                        <a:rPr lang="de-DE" sz="1400" dirty="0"/>
                        <a:t> 48 h), idealerweise mittels BGA </a:t>
                      </a:r>
                    </a:p>
                  </a:txBody>
                  <a:tcPr marL="68580" marR="68580" marT="34290" marB="34290">
                    <a:solidFill>
                      <a:srgbClr val="C00000"/>
                    </a:solidFill>
                  </a:tcPr>
                </a:tc>
                <a:extLst>
                  <a:ext uri="{0D108BD9-81ED-4DB2-BD59-A6C34878D82A}">
                    <a16:rowId xmlns:a16="http://schemas.microsoft.com/office/drawing/2014/main" val="1314872955"/>
                  </a:ext>
                </a:extLst>
              </a:tr>
              <a:tr h="278130">
                <a:tc>
                  <a:txBody>
                    <a:bodyPr/>
                    <a:lstStyle/>
                    <a:p>
                      <a:pPr algn="ctr"/>
                      <a:r>
                        <a:rPr lang="de-DE" sz="1400" dirty="0"/>
                        <a:t>6,0 – 6,5</a:t>
                      </a:r>
                    </a:p>
                  </a:txBody>
                  <a:tcPr marL="68580" marR="68580" marT="34290" marB="34290">
                    <a:solidFill>
                      <a:srgbClr val="FF0000"/>
                    </a:solidFill>
                  </a:tcPr>
                </a:tc>
                <a:tc>
                  <a:txBody>
                    <a:bodyPr/>
                    <a:lstStyle/>
                    <a:p>
                      <a:r>
                        <a:rPr lang="de-DE" sz="1400" dirty="0"/>
                        <a:t>48-72 h</a:t>
                      </a:r>
                    </a:p>
                  </a:txBody>
                  <a:tcPr marL="68580" marR="68580" marT="34290" marB="34290">
                    <a:solidFill>
                      <a:srgbClr val="FF0000"/>
                    </a:solidFill>
                  </a:tcPr>
                </a:tc>
                <a:extLst>
                  <a:ext uri="{0D108BD9-81ED-4DB2-BD59-A6C34878D82A}">
                    <a16:rowId xmlns:a16="http://schemas.microsoft.com/office/drawing/2014/main" val="874225637"/>
                  </a:ext>
                </a:extLst>
              </a:tr>
              <a:tr h="278130">
                <a:tc>
                  <a:txBody>
                    <a:bodyPr/>
                    <a:lstStyle/>
                    <a:p>
                      <a:pPr algn="ctr"/>
                      <a:r>
                        <a:rPr lang="de-DE" sz="1400" dirty="0"/>
                        <a:t>5,5 – 5,9</a:t>
                      </a:r>
                    </a:p>
                  </a:txBody>
                  <a:tcPr marL="68580" marR="68580" marT="34290" marB="34290">
                    <a:solidFill>
                      <a:srgbClr val="FFC000"/>
                    </a:solidFill>
                  </a:tcPr>
                </a:tc>
                <a:tc>
                  <a:txBody>
                    <a:bodyPr/>
                    <a:lstStyle/>
                    <a:p>
                      <a:r>
                        <a:rPr lang="de-DE" sz="1400" dirty="0"/>
                        <a:t>3 – 7 Tage </a:t>
                      </a:r>
                    </a:p>
                  </a:txBody>
                  <a:tcPr marL="68580" marR="68580" marT="34290" marB="34290">
                    <a:solidFill>
                      <a:srgbClr val="FFC000"/>
                    </a:solidFill>
                  </a:tcPr>
                </a:tc>
                <a:extLst>
                  <a:ext uri="{0D108BD9-81ED-4DB2-BD59-A6C34878D82A}">
                    <a16:rowId xmlns:a16="http://schemas.microsoft.com/office/drawing/2014/main" val="3290236293"/>
                  </a:ext>
                </a:extLst>
              </a:tr>
              <a:tr h="278130">
                <a:tc>
                  <a:txBody>
                    <a:bodyPr/>
                    <a:lstStyle/>
                    <a:p>
                      <a:pPr algn="ctr"/>
                      <a:r>
                        <a:rPr lang="de-DE" sz="1400" dirty="0"/>
                        <a:t>5,1 – 5,5</a:t>
                      </a:r>
                    </a:p>
                  </a:txBody>
                  <a:tcPr marL="68580" marR="68580" marT="34290" marB="34290">
                    <a:solidFill>
                      <a:srgbClr val="FFFF00"/>
                    </a:solidFill>
                  </a:tcPr>
                </a:tc>
                <a:tc>
                  <a:txBody>
                    <a:bodyPr/>
                    <a:lstStyle/>
                    <a:p>
                      <a:r>
                        <a:rPr lang="de-DE" sz="1400" dirty="0"/>
                        <a:t>1 - 2 Wochen</a:t>
                      </a:r>
                    </a:p>
                  </a:txBody>
                  <a:tcPr marL="68580" marR="68580" marT="34290" marB="34290">
                    <a:solidFill>
                      <a:srgbClr val="FFFF00"/>
                    </a:solidFill>
                  </a:tcPr>
                </a:tc>
                <a:extLst>
                  <a:ext uri="{0D108BD9-81ED-4DB2-BD59-A6C34878D82A}">
                    <a16:rowId xmlns:a16="http://schemas.microsoft.com/office/drawing/2014/main" val="2981985403"/>
                  </a:ext>
                </a:extLst>
              </a:tr>
              <a:tr h="278130">
                <a:tc>
                  <a:txBody>
                    <a:bodyPr/>
                    <a:lstStyle/>
                    <a:p>
                      <a:pPr algn="ctr"/>
                      <a:r>
                        <a:rPr lang="de-DE" sz="1400" dirty="0"/>
                        <a:t>&lt; 5,0</a:t>
                      </a:r>
                    </a:p>
                  </a:txBody>
                  <a:tcPr marL="68580" marR="68580" marT="34290" marB="34290">
                    <a:solidFill>
                      <a:srgbClr val="92D050"/>
                    </a:solidFill>
                  </a:tcPr>
                </a:tc>
                <a:tc>
                  <a:txBody>
                    <a:bodyPr/>
                    <a:lstStyle/>
                    <a:p>
                      <a:r>
                        <a:rPr lang="de-DE" sz="1400" dirty="0"/>
                        <a:t>Monatlich bei Risikofaktoren</a:t>
                      </a:r>
                    </a:p>
                  </a:txBody>
                  <a:tcPr marL="68580" marR="68580" marT="34290" marB="34290">
                    <a:solidFill>
                      <a:srgbClr val="92D050"/>
                    </a:solidFill>
                  </a:tcPr>
                </a:tc>
                <a:extLst>
                  <a:ext uri="{0D108BD9-81ED-4DB2-BD59-A6C34878D82A}">
                    <a16:rowId xmlns:a16="http://schemas.microsoft.com/office/drawing/2014/main" val="671683842"/>
                  </a:ext>
                </a:extLst>
              </a:tr>
            </a:tbl>
          </a:graphicData>
        </a:graphic>
      </p:graphicFrame>
      <p:sp>
        <p:nvSpPr>
          <p:cNvPr id="5" name="Rechteck 4">
            <a:extLst>
              <a:ext uri="{FF2B5EF4-FFF2-40B4-BE49-F238E27FC236}">
                <a16:creationId xmlns:a16="http://schemas.microsoft.com/office/drawing/2014/main" id="{DC14427D-BA3E-4349-B153-F476717D3882}"/>
              </a:ext>
            </a:extLst>
          </p:cNvPr>
          <p:cNvSpPr/>
          <p:nvPr/>
        </p:nvSpPr>
        <p:spPr bwMode="auto">
          <a:xfrm>
            <a:off x="2291946" y="3985766"/>
            <a:ext cx="375896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defTabSz="685800"/>
            <a:r>
              <a:rPr lang="de-DE" sz="1350" dirty="0">
                <a:sym typeface="Wingdings" panose="05000000000000000000" pitchFamily="2" charset="2"/>
              </a:rPr>
              <a:t> </a:t>
            </a:r>
            <a:r>
              <a:rPr lang="de-DE" sz="1350" b="1" dirty="0">
                <a:sym typeface="Wingdings" panose="05000000000000000000" pitchFamily="2" charset="2"/>
              </a:rPr>
              <a:t>Individuelle Entscheidung (Risikoprofil!!!)</a:t>
            </a:r>
            <a:endParaRPr lang="de-DE" sz="1350" b="1" dirty="0"/>
          </a:p>
        </p:txBody>
      </p:sp>
      <p:pic>
        <p:nvPicPr>
          <p:cNvPr id="7" name="Grafik 6">
            <a:extLst>
              <a:ext uri="{FF2B5EF4-FFF2-40B4-BE49-F238E27FC236}">
                <a16:creationId xmlns:a16="http://schemas.microsoft.com/office/drawing/2014/main" id="{553598D2-76C1-4D02-8FD6-E459CEB9CFA6}"/>
              </a:ext>
            </a:extLst>
          </p:cNvPr>
          <p:cNvPicPr>
            <a:picLocks noChangeAspect="1"/>
          </p:cNvPicPr>
          <p:nvPr/>
        </p:nvPicPr>
        <p:blipFill>
          <a:blip r:embed="rId4"/>
          <a:stretch>
            <a:fillRect/>
          </a:stretch>
        </p:blipFill>
        <p:spPr>
          <a:xfrm>
            <a:off x="5514734" y="1619208"/>
            <a:ext cx="5153267" cy="3684923"/>
          </a:xfrm>
          <a:prstGeom prst="rect">
            <a:avLst/>
          </a:prstGeom>
        </p:spPr>
      </p:pic>
      <p:sp>
        <p:nvSpPr>
          <p:cNvPr id="9" name="Textfeld 8">
            <a:extLst>
              <a:ext uri="{FF2B5EF4-FFF2-40B4-BE49-F238E27FC236}">
                <a16:creationId xmlns:a16="http://schemas.microsoft.com/office/drawing/2014/main" id="{0BD0B980-B7BB-4060-AE77-D173F9C43F77}"/>
              </a:ext>
            </a:extLst>
          </p:cNvPr>
          <p:cNvSpPr txBox="1"/>
          <p:nvPr/>
        </p:nvSpPr>
        <p:spPr>
          <a:xfrm>
            <a:off x="4550141" y="6266184"/>
            <a:ext cx="4608512" cy="590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7500" tIns="35100" rIns="67500" bIns="35100">
            <a:spAutoFit/>
          </a:bodyPr>
          <a:lstStyle>
            <a:defPPr>
              <a:defRPr lang="de-DE"/>
            </a:defPPr>
            <a:lvl1pPr algn="r" eaLnBrk="1" hangingPunct="1">
              <a:defRPr sz="1100">
                <a:solidFill>
                  <a:srgbClr val="00799B"/>
                </a:solidFill>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de-DE" sz="1050" dirty="0"/>
              <a:t>Jordan Weinstein et al.: </a:t>
            </a:r>
            <a:r>
              <a:rPr lang="en-US" sz="1050" b="1" dirty="0"/>
              <a:t>Prevention and management o  hyperkalemia in patients treated with renin–angiotensin–</a:t>
            </a:r>
            <a:r>
              <a:rPr lang="de-DE" sz="1050" b="1" dirty="0" err="1"/>
              <a:t>aldosterone</a:t>
            </a:r>
            <a:r>
              <a:rPr lang="de-DE" sz="1050" b="1" dirty="0"/>
              <a:t> </a:t>
            </a:r>
            <a:r>
              <a:rPr lang="de-DE" sz="1050" b="1" dirty="0" err="1"/>
              <a:t>system</a:t>
            </a:r>
            <a:r>
              <a:rPr lang="de-DE" sz="1050" b="1" dirty="0"/>
              <a:t> </a:t>
            </a:r>
            <a:r>
              <a:rPr lang="de-DE" sz="1050" b="1" dirty="0" err="1"/>
              <a:t>inhibitors</a:t>
            </a:r>
            <a:r>
              <a:rPr lang="de-DE" sz="1050" b="1" dirty="0"/>
              <a:t>. </a:t>
            </a:r>
            <a:r>
              <a:rPr lang="de-DE" sz="1050" dirty="0"/>
              <a:t>CMAJ 2021 </a:t>
            </a:r>
            <a:r>
              <a:rPr lang="de-DE" sz="1050" dirty="0" err="1"/>
              <a:t>December</a:t>
            </a:r>
            <a:r>
              <a:rPr lang="de-DE" sz="1050" dirty="0"/>
              <a:t> 6;193:E1836-41.</a:t>
            </a:r>
          </a:p>
        </p:txBody>
      </p:sp>
    </p:spTree>
    <p:extLst>
      <p:ext uri="{BB962C8B-B14F-4D97-AF65-F5344CB8AC3E}">
        <p14:creationId xmlns:p14="http://schemas.microsoft.com/office/powerpoint/2010/main" val="23946711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www.braunschweig.de/nn_events/images/127404_original.jpg"/>
          <p:cNvPicPr>
            <a:picLocks noChangeAspect="1" noChangeArrowheads="1"/>
          </p:cNvPicPr>
          <p:nvPr/>
        </p:nvPicPr>
        <p:blipFill>
          <a:blip r:embed="rId3" cstate="print"/>
          <a:srcRect/>
          <a:stretch>
            <a:fillRect/>
          </a:stretch>
        </p:blipFill>
        <p:spPr bwMode="auto">
          <a:xfrm rot="5400000">
            <a:off x="9882797" y="5240453"/>
            <a:ext cx="1145723" cy="322326"/>
          </a:xfrm>
          <a:prstGeom prst="rect">
            <a:avLst/>
          </a:prstGeom>
          <a:noFill/>
          <a:ln w="9525">
            <a:noFill/>
            <a:miter lim="800000"/>
            <a:headEnd/>
            <a:tailEnd/>
          </a:ln>
        </p:spPr>
      </p:pic>
      <p:sp>
        <p:nvSpPr>
          <p:cNvPr id="9" name="Textfeld 8"/>
          <p:cNvSpPr txBox="1"/>
          <p:nvPr/>
        </p:nvSpPr>
        <p:spPr>
          <a:xfrm>
            <a:off x="8396289" y="2214564"/>
            <a:ext cx="978153" cy="422039"/>
          </a:xfrm>
          <a:prstGeom prst="rect">
            <a:avLst/>
          </a:prstGeom>
          <a:noFill/>
        </p:spPr>
        <p:txBody>
          <a:bodyPr wrap="none" rtlCol="0">
            <a:spAutoFit/>
          </a:bodyPr>
          <a:lstStyle/>
          <a:p>
            <a:r>
              <a:rPr lang="en-US" sz="2100" b="1" dirty="0">
                <a:solidFill>
                  <a:schemeClr val="bg1"/>
                </a:solidFill>
                <a:latin typeface="Times New Roman" pitchFamily="18" charset="0"/>
                <a:cs typeface="Times New Roman" pitchFamily="18" charset="0"/>
              </a:rPr>
              <a:t>GOUT</a:t>
            </a:r>
          </a:p>
        </p:txBody>
      </p:sp>
      <p:pic>
        <p:nvPicPr>
          <p:cNvPr id="11" name="Picture 2" descr="http://www.healthcaremarketingblog.de/wp-content/uploads/2011/01/2011-01-28_1.jpg"/>
          <p:cNvPicPr>
            <a:picLocks noChangeAspect="1" noChangeArrowheads="1"/>
          </p:cNvPicPr>
          <p:nvPr/>
        </p:nvPicPr>
        <p:blipFill>
          <a:blip r:embed="rId4" cstate="print"/>
          <a:srcRect l="12316" t="71111"/>
          <a:stretch>
            <a:fillRect/>
          </a:stretch>
        </p:blipFill>
        <p:spPr bwMode="auto">
          <a:xfrm>
            <a:off x="2003030" y="4003592"/>
            <a:ext cx="8185941" cy="1773621"/>
          </a:xfrm>
          <a:prstGeom prst="rect">
            <a:avLst/>
          </a:prstGeom>
          <a:ln>
            <a:solidFill>
              <a:schemeClr val="tx1"/>
            </a:solidFill>
          </a:ln>
          <a:effectLst>
            <a:outerShdw blurRad="292100" dist="139700" dir="2700000" algn="tl" rotWithShape="0">
              <a:srgbClr val="333333">
                <a:alpha val="65000"/>
              </a:srgbClr>
            </a:outerShdw>
          </a:effectLst>
        </p:spPr>
      </p:pic>
      <p:grpSp>
        <p:nvGrpSpPr>
          <p:cNvPr id="3" name="Gruppieren 2">
            <a:extLst>
              <a:ext uri="{FF2B5EF4-FFF2-40B4-BE49-F238E27FC236}">
                <a16:creationId xmlns:a16="http://schemas.microsoft.com/office/drawing/2014/main" id="{5B314B6E-981C-462C-BE48-FD4D0F52EFDA}"/>
              </a:ext>
            </a:extLst>
          </p:cNvPr>
          <p:cNvGrpSpPr/>
          <p:nvPr/>
        </p:nvGrpSpPr>
        <p:grpSpPr>
          <a:xfrm>
            <a:off x="2059840" y="1389156"/>
            <a:ext cx="8181575" cy="2494893"/>
            <a:chOff x="588919" y="1389155"/>
            <a:chExt cx="8181575" cy="2494893"/>
          </a:xfrm>
        </p:grpSpPr>
        <p:pic>
          <p:nvPicPr>
            <p:cNvPr id="8" name="Picture 2" descr="C:\Users\JTK\Desktop\Teaching\IMG_6364.JPG"/>
            <p:cNvPicPr>
              <a:picLocks noChangeAspect="1" noChangeArrowheads="1"/>
            </p:cNvPicPr>
            <p:nvPr/>
          </p:nvPicPr>
          <p:blipFill>
            <a:blip r:embed="rId5" cstate="print"/>
            <a:srcRect t="22832" b="36342"/>
            <a:stretch>
              <a:fillRect/>
            </a:stretch>
          </p:blipFill>
          <p:spPr bwMode="auto">
            <a:xfrm>
              <a:off x="588919" y="1389155"/>
              <a:ext cx="8181575" cy="2494893"/>
            </a:xfrm>
            <a:prstGeom prst="rect">
              <a:avLst/>
            </a:prstGeom>
            <a:noFill/>
          </p:spPr>
        </p:pic>
        <p:sp>
          <p:nvSpPr>
            <p:cNvPr id="12" name="Gleichschenkliges Dreieck 11"/>
            <p:cNvSpPr/>
            <p:nvPr/>
          </p:nvSpPr>
          <p:spPr>
            <a:xfrm rot="10800000">
              <a:off x="3563888" y="1389155"/>
              <a:ext cx="1478018" cy="543911"/>
            </a:xfrm>
            <a:prstGeom prst="triangle">
              <a:avLst>
                <a:gd name="adj" fmla="val 7321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a:extLst>
              <a:ext uri="{FF2B5EF4-FFF2-40B4-BE49-F238E27FC236}">
                <a16:creationId xmlns:a16="http://schemas.microsoft.com/office/drawing/2014/main" id="{9BEB58F6-EDAC-4BA7-B40F-F9BAE8AF89BF}"/>
              </a:ext>
            </a:extLst>
          </p:cNvPr>
          <p:cNvSpPr>
            <a:spLocks noGrp="1"/>
          </p:cNvSpPr>
          <p:nvPr>
            <p:ph type="title"/>
          </p:nvPr>
        </p:nvSpPr>
        <p:spPr/>
        <p:txBody>
          <a:bodyPr/>
          <a:lstStyle/>
          <a:p>
            <a:r>
              <a:rPr lang="de-DE" dirty="0">
                <a:solidFill>
                  <a:schemeClr val="tx1"/>
                </a:solidFill>
                <a:cs typeface="Times New Roman" pitchFamily="18" charset="0"/>
              </a:rPr>
              <a:t>Compliance /  Adhärenz sind entscheidend</a:t>
            </a:r>
            <a:endParaRPr lang="de-DE" dirty="0">
              <a:solidFill>
                <a:schemeClr val="tx1"/>
              </a:solidFill>
            </a:endParaRPr>
          </a:p>
        </p:txBody>
      </p:sp>
      <p:pic>
        <p:nvPicPr>
          <p:cNvPr id="13" name="Inhaltsplatzhalter 4">
            <a:extLst>
              <a:ext uri="{FF2B5EF4-FFF2-40B4-BE49-F238E27FC236}">
                <a16:creationId xmlns:a16="http://schemas.microsoft.com/office/drawing/2014/main" id="{5CB3ABB8-9583-46ED-986D-C939D5021CB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6123386" y="952267"/>
            <a:ext cx="4068893" cy="3051324"/>
          </a:xfrm>
          <a:prstGeom prst="rect">
            <a:avLst/>
          </a:prstGeom>
        </p:spPr>
      </p:pic>
    </p:spTree>
    <p:extLst>
      <p:ext uri="{BB962C8B-B14F-4D97-AF65-F5344CB8AC3E}">
        <p14:creationId xmlns:p14="http://schemas.microsoft.com/office/powerpoint/2010/main" val="25894032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hteck: abgerundete Ecken 36">
            <a:extLst>
              <a:ext uri="{FF2B5EF4-FFF2-40B4-BE49-F238E27FC236}">
                <a16:creationId xmlns:a16="http://schemas.microsoft.com/office/drawing/2014/main" id="{83246054-9650-4674-034F-3672028A2D13}"/>
              </a:ext>
            </a:extLst>
          </p:cNvPr>
          <p:cNvSpPr/>
          <p:nvPr/>
        </p:nvSpPr>
        <p:spPr>
          <a:xfrm>
            <a:off x="0" y="1702557"/>
            <a:ext cx="12191999" cy="3947928"/>
          </a:xfrm>
          <a:prstGeom prst="roundRect">
            <a:avLst>
              <a:gd name="adj" fmla="val 0"/>
            </a:avLst>
          </a:prstGeom>
          <a:solidFill>
            <a:srgbClr val="ECF0E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endParaRPr lang="de-DE" sz="1800" b="0" i="0" u="none" baseline="0">
              <a:solidFill>
                <a:srgbClr val="FFFFFF"/>
              </a:solidFill>
              <a:latin typeface="Candara" panose="020E0502030303020204" pitchFamily="34" charset="0"/>
            </a:endParaRPr>
          </a:p>
        </p:txBody>
      </p:sp>
      <p:sp>
        <p:nvSpPr>
          <p:cNvPr id="38" name="Rechteck: abgerundete Ecken 37">
            <a:extLst>
              <a:ext uri="{FF2B5EF4-FFF2-40B4-BE49-F238E27FC236}">
                <a16:creationId xmlns:a16="http://schemas.microsoft.com/office/drawing/2014/main" id="{3624805C-CDC5-9A98-20DD-E0A799E895B1}"/>
              </a:ext>
            </a:extLst>
          </p:cNvPr>
          <p:cNvSpPr/>
          <p:nvPr/>
        </p:nvSpPr>
        <p:spPr>
          <a:xfrm>
            <a:off x="1549022" y="1483951"/>
            <a:ext cx="3607556" cy="28914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r>
              <a:rPr lang="de-DE" sz="1400" b="1" i="0" u="none" baseline="0">
                <a:solidFill>
                  <a:srgbClr val="FFFFFF"/>
                </a:solidFill>
                <a:latin typeface="Arial Nova Light" panose="020B0304020202020204" pitchFamily="34" charset="0"/>
              </a:rPr>
              <a:t>Verträglichkeit*</a:t>
            </a:r>
          </a:p>
        </p:txBody>
      </p:sp>
      <p:sp>
        <p:nvSpPr>
          <p:cNvPr id="39" name="Rechteck: abgerundete Ecken 38">
            <a:extLst>
              <a:ext uri="{FF2B5EF4-FFF2-40B4-BE49-F238E27FC236}">
                <a16:creationId xmlns:a16="http://schemas.microsoft.com/office/drawing/2014/main" id="{BEC8F77E-DA5E-792E-468D-E5D09307C00D}"/>
              </a:ext>
            </a:extLst>
          </p:cNvPr>
          <p:cNvSpPr/>
          <p:nvPr/>
        </p:nvSpPr>
        <p:spPr>
          <a:xfrm>
            <a:off x="7076195" y="1483951"/>
            <a:ext cx="3764134" cy="28914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lnSpc>
                <a:spcPct val="100000"/>
              </a:lnSpc>
              <a:spcBef>
                <a:spcPts val="0"/>
              </a:spcBef>
              <a:spcAft>
                <a:spcPts val="0"/>
              </a:spcAft>
            </a:pPr>
            <a:r>
              <a:rPr lang="de-DE" sz="1400" b="1" i="0" u="none" baseline="0">
                <a:solidFill>
                  <a:srgbClr val="FFFFFF"/>
                </a:solidFill>
                <a:latin typeface="Arial Nova Light" panose="020B0304020202020204" pitchFamily="34" charset="0"/>
              </a:rPr>
              <a:t>Pharmakologie und Wirkstoffinteraktionen</a:t>
            </a:r>
          </a:p>
        </p:txBody>
      </p:sp>
      <p:sp>
        <p:nvSpPr>
          <p:cNvPr id="2" name="Title 1">
            <a:extLst>
              <a:ext uri="{FF2B5EF4-FFF2-40B4-BE49-F238E27FC236}">
                <a16:creationId xmlns:a16="http://schemas.microsoft.com/office/drawing/2014/main" id="{A3D91E93-34EB-F8A6-7308-0C682D96A4F9}"/>
              </a:ext>
            </a:extLst>
          </p:cNvPr>
          <p:cNvSpPr>
            <a:spLocks noGrp="1"/>
          </p:cNvSpPr>
          <p:nvPr>
            <p:ph type="title"/>
          </p:nvPr>
        </p:nvSpPr>
        <p:spPr/>
        <p:txBody>
          <a:bodyPr/>
          <a:lstStyle/>
          <a:p>
            <a:r>
              <a:rPr lang="de-DE" sz="2400" b="1"/>
              <a:t>Günstiges Sicherheitsprofil und </a:t>
            </a:r>
            <a:r>
              <a:rPr lang="de-DE"/>
              <a:t>e</a:t>
            </a:r>
            <a:r>
              <a:rPr lang="de-DE" sz="2400" b="1" baseline="0"/>
              <a:t>inzigartiges hochselektives Wirkprinzip von SZC</a:t>
            </a:r>
            <a:r>
              <a:rPr lang="de-DE" sz="2400" b="1" baseline="30000"/>
              <a:t>1</a:t>
            </a:r>
            <a:endParaRPr lang="de-DE" baseline="30000"/>
          </a:p>
        </p:txBody>
      </p:sp>
      <p:sp>
        <p:nvSpPr>
          <p:cNvPr id="3" name="Content Placeholder 2">
            <a:extLst>
              <a:ext uri="{FF2B5EF4-FFF2-40B4-BE49-F238E27FC236}">
                <a16:creationId xmlns:a16="http://schemas.microsoft.com/office/drawing/2014/main" id="{C46C957C-9496-9AFA-0DE1-7ED3C1DA1FDD}"/>
              </a:ext>
            </a:extLst>
          </p:cNvPr>
          <p:cNvSpPr>
            <a:spLocks noGrp="1"/>
          </p:cNvSpPr>
          <p:nvPr>
            <p:ph sz="quarter" idx="10"/>
          </p:nvPr>
        </p:nvSpPr>
        <p:spPr/>
        <p:txBody>
          <a:bodyPr/>
          <a:lstStyle/>
          <a:p>
            <a:r>
              <a:rPr lang="de-DE" dirty="0"/>
              <a:t>Modifiziert nach: Fachinformation </a:t>
            </a:r>
            <a:r>
              <a:rPr lang="de-DE" dirty="0" err="1"/>
              <a:t>Lokelma</a:t>
            </a:r>
            <a:r>
              <a:rPr lang="de-DE" baseline="30000" dirty="0"/>
              <a:t>®</a:t>
            </a:r>
            <a:r>
              <a:rPr lang="de-DE" dirty="0"/>
              <a:t>, Stand Februar 2023; 2. In House Data, AstraZeneca PBRE Report Sodium </a:t>
            </a:r>
            <a:r>
              <a:rPr lang="de-DE" dirty="0" err="1"/>
              <a:t>zirconium</a:t>
            </a:r>
            <a:r>
              <a:rPr lang="de-DE" dirty="0"/>
              <a:t> </a:t>
            </a:r>
            <a:r>
              <a:rPr lang="de-DE" dirty="0" err="1"/>
              <a:t>cyclosilicate</a:t>
            </a:r>
            <a:r>
              <a:rPr lang="de-DE" dirty="0"/>
              <a:t> May 2023.</a:t>
            </a:r>
          </a:p>
        </p:txBody>
      </p:sp>
      <p:sp>
        <p:nvSpPr>
          <p:cNvPr id="4" name="Content Placeholder 3">
            <a:extLst>
              <a:ext uri="{FF2B5EF4-FFF2-40B4-BE49-F238E27FC236}">
                <a16:creationId xmlns:a16="http://schemas.microsoft.com/office/drawing/2014/main" id="{EEB2C989-5D92-5CD9-37E3-86652E6CC9C4}"/>
              </a:ext>
            </a:extLst>
          </p:cNvPr>
          <p:cNvSpPr>
            <a:spLocks noGrp="1"/>
          </p:cNvSpPr>
          <p:nvPr>
            <p:ph sz="quarter" idx="11"/>
          </p:nvPr>
        </p:nvSpPr>
        <p:spPr>
          <a:xfrm>
            <a:off x="609599" y="6129949"/>
            <a:ext cx="11221200" cy="432643"/>
          </a:xfrm>
        </p:spPr>
        <p:txBody>
          <a:bodyPr/>
          <a:lstStyle/>
          <a:p>
            <a:r>
              <a:rPr lang="de-DE"/>
              <a:t>*Sicherheitsdaten wurden bei </a:t>
            </a:r>
            <a:r>
              <a:rPr lang="de-DE" err="1"/>
              <a:t>Patient:innen</a:t>
            </a:r>
            <a:r>
              <a:rPr lang="de-DE"/>
              <a:t> erhoben, die keine Dialyse benötigen. #einschließlich Flüssigkeitsüberschuss, Flüssigkeitsretention, generalisiertes Ödem, Hypervolämie, lokalisiertes Ödem, Ödem, periphere Ödeme und periphere Schwellungen Bei bis zu 47% der </a:t>
            </a:r>
            <a:r>
              <a:rPr lang="de-DE" err="1"/>
              <a:t>Patient:innen</a:t>
            </a:r>
            <a:r>
              <a:rPr lang="de-DE"/>
              <a:t> verschwanden die Ödeme ohne Behandlung. Die verbleibenden Ödeme wurden mit einer Initiierung oder Dosisanpassung von Diuretika behandelt. </a:t>
            </a:r>
            <a:r>
              <a:rPr lang="de-DE" baseline="30000"/>
              <a:t>†</a:t>
            </a:r>
            <a:r>
              <a:rPr lang="de-DE" sz="800" b="0" baseline="0"/>
              <a:t>Eine Ausnahme ist die Anwendung mindestens 2 Stunden vor oder 2 Stunden nach der oralen Einnahme von Arzneimitteln, deren Bioverfügbarkeit klinisch bedeutsam vom gastrischen pH-Wert abhängt, dar, da es zu einer vorübergehenden Erhöhung des pH-Werts im Magen kommen kann</a:t>
            </a:r>
            <a:r>
              <a:rPr lang="de-DE"/>
              <a:t>. Nähere Informationen s. Fachinformation.</a:t>
            </a:r>
          </a:p>
          <a:p>
            <a:r>
              <a:rPr lang="de-DE"/>
              <a:t>SZC, </a:t>
            </a:r>
            <a:r>
              <a:rPr lang="de-DE" err="1"/>
              <a:t>Natriumzirconiumcyclosilicat</a:t>
            </a:r>
            <a:r>
              <a:rPr lang="de-DE"/>
              <a:t>.</a:t>
            </a:r>
          </a:p>
        </p:txBody>
      </p:sp>
      <p:pic>
        <p:nvPicPr>
          <p:cNvPr id="7" name="Graphic 6" descr="Medicine outline">
            <a:extLst>
              <a:ext uri="{FF2B5EF4-FFF2-40B4-BE49-F238E27FC236}">
                <a16:creationId xmlns:a16="http://schemas.microsoft.com/office/drawing/2014/main" id="{F881CA0B-7A17-C84D-45EA-54C6A55283A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62682" y="1513158"/>
            <a:ext cx="224672" cy="224672"/>
          </a:xfrm>
          <a:prstGeom prst="rect">
            <a:avLst/>
          </a:prstGeom>
        </p:spPr>
      </p:pic>
      <p:sp>
        <p:nvSpPr>
          <p:cNvPr id="9" name="TextBox 8">
            <a:extLst>
              <a:ext uri="{FF2B5EF4-FFF2-40B4-BE49-F238E27FC236}">
                <a16:creationId xmlns:a16="http://schemas.microsoft.com/office/drawing/2014/main" id="{F7EC263B-D2C4-5A51-5ECC-C0109C317290}"/>
              </a:ext>
            </a:extLst>
          </p:cNvPr>
          <p:cNvSpPr txBox="1"/>
          <p:nvPr/>
        </p:nvSpPr>
        <p:spPr>
          <a:xfrm>
            <a:off x="7183950" y="2291071"/>
            <a:ext cx="4136332" cy="674031"/>
          </a:xfrm>
          <a:prstGeom prst="rect">
            <a:avLst/>
          </a:prstGeom>
          <a:noFill/>
        </p:spPr>
        <p:txBody>
          <a:bodyPr wrap="square" rtlCol="0">
            <a:spAutoFit/>
          </a:bodyPr>
          <a:lstStyle/>
          <a:p>
            <a:pPr marL="0" marR="0" lvl="0" indent="0" algn="l" defTabSz="914400" rtl="0" eaLnBrk="1" fontAlgn="auto" latinLnBrk="0" hangingPunct="1">
              <a:lnSpc>
                <a:spcPct val="90000"/>
              </a:lnSpc>
              <a:spcBef>
                <a:spcPts val="1200"/>
              </a:spcBef>
              <a:spcAft>
                <a:spcPts val="0"/>
              </a:spcAft>
              <a:buClr>
                <a:srgbClr val="0D3759"/>
              </a:buClr>
              <a:buSzTx/>
              <a:buFontTx/>
              <a:buNone/>
              <a:tabLst/>
              <a:defRPr/>
            </a:pPr>
            <a:r>
              <a:rPr kumimoji="0" lang="de-DE" sz="1400" b="0" i="0" u="none" strike="noStrike" kern="1200" cap="none" spc="0" normalizeH="0" baseline="0" noProof="0">
                <a:ln>
                  <a:noFill/>
                </a:ln>
                <a:solidFill>
                  <a:srgbClr val="000000"/>
                </a:solidFill>
                <a:effectLst/>
                <a:uLnTx/>
                <a:uFillTx/>
                <a:latin typeface="Candara" panose="020E0502030303020204" pitchFamily="34" charset="0"/>
              </a:rPr>
              <a:t>SZC ermöglicht die </a:t>
            </a:r>
            <a:r>
              <a:rPr kumimoji="0" lang="de-DE" sz="1400" b="1" i="0" u="none" strike="noStrike" kern="1200" cap="none" spc="0" normalizeH="0" baseline="0" noProof="0">
                <a:ln>
                  <a:noFill/>
                </a:ln>
                <a:solidFill>
                  <a:srgbClr val="000000"/>
                </a:solidFill>
                <a:effectLst/>
                <a:uLnTx/>
                <a:uFillTx/>
                <a:latin typeface="Candara" panose="020E0502030303020204" pitchFamily="34" charset="0"/>
              </a:rPr>
              <a:t>hochselektive K</a:t>
            </a:r>
            <a:r>
              <a:rPr kumimoji="0" lang="de-DE" sz="1400" b="1" i="0" u="none" strike="noStrike" kern="1200" cap="none" spc="0" normalizeH="0" baseline="30000" noProof="0">
                <a:ln>
                  <a:noFill/>
                </a:ln>
                <a:solidFill>
                  <a:srgbClr val="000000"/>
                </a:solidFill>
                <a:effectLst/>
                <a:uLnTx/>
                <a:uFillTx/>
                <a:latin typeface="Candara" panose="020E0502030303020204" pitchFamily="34" charset="0"/>
              </a:rPr>
              <a:t>+</a:t>
            </a:r>
            <a:r>
              <a:rPr kumimoji="0" lang="de-DE" sz="1400" b="1" i="0" u="none" strike="noStrike" kern="1200" cap="none" spc="0" normalizeH="0" baseline="0" noProof="0">
                <a:ln>
                  <a:noFill/>
                </a:ln>
                <a:solidFill>
                  <a:srgbClr val="000000"/>
                </a:solidFill>
                <a:effectLst/>
                <a:uLnTx/>
                <a:uFillTx/>
                <a:latin typeface="Candara" panose="020E0502030303020204" pitchFamily="34" charset="0"/>
              </a:rPr>
              <a:t>-Bindung </a:t>
            </a:r>
            <a:r>
              <a:rPr kumimoji="0" lang="de-DE" sz="1400" b="0" i="0" u="none" strike="noStrike" kern="1200" cap="none" spc="0" normalizeH="0" baseline="0" noProof="0">
                <a:ln>
                  <a:noFill/>
                </a:ln>
                <a:solidFill>
                  <a:srgbClr val="000000"/>
                </a:solidFill>
                <a:effectLst/>
                <a:uLnTx/>
                <a:uFillTx/>
                <a:latin typeface="Candara" panose="020E0502030303020204" pitchFamily="34" charset="0"/>
              </a:rPr>
              <a:t>im gesamten Gastrointestinaltrakt im Austausch gegen H</a:t>
            </a:r>
            <a:r>
              <a:rPr kumimoji="0" lang="de-DE" sz="1400" b="0" i="0" u="none" strike="noStrike" kern="1200" cap="none" spc="0" normalizeH="0" baseline="30000" noProof="0">
                <a:ln>
                  <a:noFill/>
                </a:ln>
                <a:solidFill>
                  <a:srgbClr val="000000"/>
                </a:solidFill>
                <a:effectLst/>
                <a:uLnTx/>
                <a:uFillTx/>
                <a:latin typeface="Candara" panose="020E0502030303020204" pitchFamily="34" charset="0"/>
              </a:rPr>
              <a:t>+</a:t>
            </a:r>
            <a:r>
              <a:rPr kumimoji="0" lang="de-DE" sz="1400" b="0" i="0" u="none" strike="noStrike" kern="1200" cap="none" spc="0" normalizeH="0" baseline="0" noProof="0">
                <a:ln>
                  <a:noFill/>
                </a:ln>
                <a:solidFill>
                  <a:srgbClr val="000000"/>
                </a:solidFill>
                <a:effectLst/>
                <a:uLnTx/>
                <a:uFillTx/>
                <a:latin typeface="Candara" panose="020E0502030303020204" pitchFamily="34" charset="0"/>
              </a:rPr>
              <a:t> und </a:t>
            </a:r>
            <a:r>
              <a:rPr kumimoji="0" lang="de-DE" sz="1400" b="0" i="0" u="none" strike="noStrike" kern="1200" cap="none" spc="0" normalizeH="0" noProof="0">
                <a:ln>
                  <a:noFill/>
                </a:ln>
                <a:solidFill>
                  <a:srgbClr val="000000"/>
                </a:solidFill>
                <a:effectLst/>
                <a:uLnTx/>
                <a:uFillTx/>
                <a:latin typeface="Candara" panose="020E0502030303020204" pitchFamily="34" charset="0"/>
              </a:rPr>
              <a:t>Na</a:t>
            </a:r>
            <a:r>
              <a:rPr kumimoji="0" lang="de-DE" sz="1400" b="0" i="0" u="none" strike="noStrike" kern="1200" cap="none" spc="0" normalizeH="0" baseline="30000" noProof="0">
                <a:ln>
                  <a:noFill/>
                </a:ln>
                <a:solidFill>
                  <a:srgbClr val="000000"/>
                </a:solidFill>
                <a:effectLst/>
                <a:uLnTx/>
                <a:uFillTx/>
                <a:latin typeface="Candara" panose="020E0502030303020204" pitchFamily="34" charset="0"/>
              </a:rPr>
              <a:t>+</a:t>
            </a:r>
            <a:r>
              <a:rPr kumimoji="0" lang="de-DE" sz="1400" b="0" i="0" u="none" strike="noStrike" kern="1200" cap="none" spc="0" normalizeH="0" baseline="0" noProof="0">
                <a:ln>
                  <a:noFill/>
                </a:ln>
                <a:solidFill>
                  <a:srgbClr val="000000"/>
                </a:solidFill>
                <a:effectLst/>
                <a:uLnTx/>
                <a:uFillTx/>
                <a:latin typeface="Candara" panose="020E0502030303020204" pitchFamily="34" charset="0"/>
              </a:rPr>
              <a:t>, selbst in Anwesenheit anderer Kationen </a:t>
            </a:r>
          </a:p>
        </p:txBody>
      </p:sp>
      <p:pic>
        <p:nvPicPr>
          <p:cNvPr id="10" name="Graphic 9" descr="Stopwatch 25% with solid fill">
            <a:extLst>
              <a:ext uri="{FF2B5EF4-FFF2-40B4-BE49-F238E27FC236}">
                <a16:creationId xmlns:a16="http://schemas.microsoft.com/office/drawing/2014/main" id="{94029F49-D0B9-C7EE-347E-609B4CD91BC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31162" y="4423923"/>
            <a:ext cx="731520" cy="731520"/>
          </a:xfrm>
          <a:prstGeom prst="rect">
            <a:avLst/>
          </a:prstGeom>
        </p:spPr>
      </p:pic>
      <p:sp>
        <p:nvSpPr>
          <p:cNvPr id="11" name="TextBox 10">
            <a:extLst>
              <a:ext uri="{FF2B5EF4-FFF2-40B4-BE49-F238E27FC236}">
                <a16:creationId xmlns:a16="http://schemas.microsoft.com/office/drawing/2014/main" id="{B7E53163-C1F3-DEEA-0B95-75C60BC50515}"/>
              </a:ext>
            </a:extLst>
          </p:cNvPr>
          <p:cNvSpPr txBox="1"/>
          <p:nvPr/>
        </p:nvSpPr>
        <p:spPr>
          <a:xfrm>
            <a:off x="7183949" y="4550099"/>
            <a:ext cx="4034890" cy="674031"/>
          </a:xfrm>
          <a:prstGeom prst="rect">
            <a:avLst/>
          </a:prstGeom>
          <a:noFill/>
        </p:spPr>
        <p:txBody>
          <a:bodyPr wrap="square" lIns="91440" tIns="45720" rIns="91440" bIns="45720" rtlCol="0" anchor="t">
            <a:spAutoFit/>
          </a:bodyPr>
          <a:lstStyle/>
          <a:p>
            <a:pPr>
              <a:lnSpc>
                <a:spcPct val="90000"/>
              </a:lnSpc>
              <a:spcBef>
                <a:spcPts val="1200"/>
              </a:spcBef>
              <a:buClr>
                <a:srgbClr val="0D3759"/>
              </a:buClr>
              <a:defRPr/>
            </a:pPr>
            <a:r>
              <a:rPr kumimoji="0" lang="de-DE" sz="1400" b="0" i="0" u="none" strike="noStrike" kern="1200" cap="none" spc="0" normalizeH="0" baseline="0" noProof="0" dirty="0">
                <a:ln>
                  <a:noFill/>
                </a:ln>
                <a:solidFill>
                  <a:srgbClr val="000000"/>
                </a:solidFill>
                <a:effectLst/>
                <a:uLnTx/>
                <a:uFillTx/>
                <a:latin typeface="Candara"/>
              </a:rPr>
              <a:t>Bei der Einnahme von SZC muss </a:t>
            </a:r>
            <a:r>
              <a:rPr kumimoji="0" lang="de-DE" sz="1400" b="1" i="0" u="none" strike="noStrike" kern="1200" cap="none" spc="0" normalizeH="0" baseline="0" noProof="0" dirty="0">
                <a:ln>
                  <a:noFill/>
                </a:ln>
                <a:solidFill>
                  <a:srgbClr val="000000"/>
                </a:solidFill>
                <a:effectLst/>
                <a:uLnTx/>
                <a:uFillTx/>
                <a:latin typeface="Candara"/>
              </a:rPr>
              <a:t>kein </a:t>
            </a:r>
            <a:r>
              <a:rPr kumimoji="0" lang="de-DE" sz="1400" b="1" i="0" u="none" strike="noStrike" kern="1200" cap="none" spc="0" normalizeH="0" baseline="0" noProof="0">
                <a:ln>
                  <a:noFill/>
                </a:ln>
                <a:solidFill>
                  <a:srgbClr val="000000"/>
                </a:solidFill>
                <a:effectLst/>
                <a:uLnTx/>
                <a:uFillTx/>
                <a:latin typeface="Candara"/>
              </a:rPr>
              <a:t>Abstand zu den </a:t>
            </a:r>
            <a:r>
              <a:rPr lang="de-DE" sz="1400" b="1" dirty="0">
                <a:solidFill>
                  <a:srgbClr val="000000"/>
                </a:solidFill>
                <a:latin typeface="Candara"/>
              </a:rPr>
              <a:t>meisten anderen</a:t>
            </a:r>
            <a:r>
              <a:rPr kumimoji="0" lang="de-DE" sz="1400" b="1" i="0" u="none" strike="noStrike" kern="1200" cap="none" spc="0" normalizeH="0" baseline="0" noProof="0" dirty="0">
                <a:ln>
                  <a:noFill/>
                </a:ln>
                <a:solidFill>
                  <a:srgbClr val="000000"/>
                </a:solidFill>
                <a:effectLst/>
                <a:uLnTx/>
                <a:uFillTx/>
                <a:latin typeface="Candara"/>
              </a:rPr>
              <a:t> Medikamenten </a:t>
            </a:r>
            <a:r>
              <a:rPr kumimoji="0" lang="de-DE" sz="1400" b="0" i="0" u="none" strike="noStrike" kern="1200" cap="none" spc="0" normalizeH="0" baseline="0" noProof="0" dirty="0">
                <a:ln>
                  <a:noFill/>
                </a:ln>
                <a:solidFill>
                  <a:srgbClr val="000000"/>
                </a:solidFill>
                <a:effectLst/>
                <a:uLnTx/>
                <a:uFillTx/>
                <a:latin typeface="Candara"/>
              </a:rPr>
              <a:t>eingehalten werden</a:t>
            </a:r>
            <a:r>
              <a:rPr lang="de-DE" sz="1400" baseline="30000" dirty="0">
                <a:solidFill>
                  <a:srgbClr val="000000"/>
                </a:solidFill>
                <a:latin typeface="Candara"/>
              </a:rPr>
              <a:t>†</a:t>
            </a:r>
            <a:endParaRPr kumimoji="0" lang="de-DE" sz="1400" b="0" i="0" u="none" strike="noStrike" kern="1200" cap="none" spc="0" normalizeH="0" baseline="0" noProof="0" dirty="0">
              <a:ln>
                <a:noFill/>
              </a:ln>
              <a:solidFill>
                <a:srgbClr val="000000"/>
              </a:solidFill>
              <a:effectLst/>
              <a:uLnTx/>
              <a:uFillTx/>
              <a:latin typeface="Candara"/>
            </a:endParaRPr>
          </a:p>
        </p:txBody>
      </p:sp>
      <p:pic>
        <p:nvPicPr>
          <p:cNvPr id="14" name="Graphic 13" descr="Shield Tick outline">
            <a:extLst>
              <a:ext uri="{FF2B5EF4-FFF2-40B4-BE49-F238E27FC236}">
                <a16:creationId xmlns:a16="http://schemas.microsoft.com/office/drawing/2014/main" id="{4E9523EB-907E-CCCB-190F-55429307132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30869" y="1478297"/>
            <a:ext cx="300450" cy="300450"/>
          </a:xfrm>
          <a:prstGeom prst="rect">
            <a:avLst/>
          </a:prstGeom>
        </p:spPr>
      </p:pic>
      <p:grpSp>
        <p:nvGrpSpPr>
          <p:cNvPr id="15" name="Group 14">
            <a:extLst>
              <a:ext uri="{FF2B5EF4-FFF2-40B4-BE49-F238E27FC236}">
                <a16:creationId xmlns:a16="http://schemas.microsoft.com/office/drawing/2014/main" id="{EC8E086A-C4FF-8F6E-4BB2-7B914EC6D8F3}"/>
              </a:ext>
            </a:extLst>
          </p:cNvPr>
          <p:cNvGrpSpPr/>
          <p:nvPr/>
        </p:nvGrpSpPr>
        <p:grpSpPr>
          <a:xfrm>
            <a:off x="795595" y="2079189"/>
            <a:ext cx="914400" cy="914400"/>
            <a:chOff x="1305852" y="2166509"/>
            <a:chExt cx="914400" cy="914400"/>
          </a:xfrm>
        </p:grpSpPr>
        <p:pic>
          <p:nvPicPr>
            <p:cNvPr id="16" name="Graphic 15" descr="Group outline">
              <a:extLst>
                <a:ext uri="{FF2B5EF4-FFF2-40B4-BE49-F238E27FC236}">
                  <a16:creationId xmlns:a16="http://schemas.microsoft.com/office/drawing/2014/main" id="{4E4801F3-8669-FC43-A2F7-1A8D201E3D9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305852" y="2166509"/>
              <a:ext cx="914400" cy="914400"/>
            </a:xfrm>
            <a:prstGeom prst="rect">
              <a:avLst/>
            </a:prstGeom>
          </p:spPr>
        </p:pic>
        <p:sp>
          <p:nvSpPr>
            <p:cNvPr id="17" name="TextBox 16">
              <a:extLst>
                <a:ext uri="{FF2B5EF4-FFF2-40B4-BE49-F238E27FC236}">
                  <a16:creationId xmlns:a16="http://schemas.microsoft.com/office/drawing/2014/main" id="{512D4FD3-DED3-693E-44BB-F4C2AB45F701}"/>
                </a:ext>
              </a:extLst>
            </p:cNvPr>
            <p:cNvSpPr txBox="1"/>
            <p:nvPr/>
          </p:nvSpPr>
          <p:spPr>
            <a:xfrm>
              <a:off x="1414966" y="2398762"/>
              <a:ext cx="737480" cy="369332"/>
            </a:xfrm>
            <a:prstGeom prst="rect">
              <a:avLst/>
            </a:prstGeom>
            <a:solidFill>
              <a:schemeClr val="bg1">
                <a:lumMod val="95000"/>
                <a:alpha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7F134C"/>
                </a:buClr>
                <a:buSzTx/>
                <a:buFontTx/>
                <a:buNone/>
                <a:tabLst/>
                <a:defRPr/>
              </a:pPr>
              <a:r>
                <a:rPr kumimoji="0" lang="de-DE" sz="1800" b="1" i="0" u="none" strike="noStrike" kern="1200" cap="none" spc="0" normalizeH="0" baseline="0" noProof="0">
                  <a:ln>
                    <a:noFill/>
                  </a:ln>
                  <a:solidFill>
                    <a:schemeClr val="accent1"/>
                  </a:solidFill>
                  <a:effectLst/>
                  <a:uLnTx/>
                  <a:uFillTx/>
                  <a:latin typeface="Candara" panose="020E0502030303020204" pitchFamily="34" charset="0"/>
                </a:rPr>
                <a:t>1.760</a:t>
              </a:r>
            </a:p>
          </p:txBody>
        </p:sp>
      </p:grpSp>
      <p:sp>
        <p:nvSpPr>
          <p:cNvPr id="18" name="TextBox 17">
            <a:extLst>
              <a:ext uri="{FF2B5EF4-FFF2-40B4-BE49-F238E27FC236}">
                <a16:creationId xmlns:a16="http://schemas.microsoft.com/office/drawing/2014/main" id="{B7BDE794-95AB-711E-1E73-14B042591704}"/>
              </a:ext>
            </a:extLst>
          </p:cNvPr>
          <p:cNvSpPr txBox="1"/>
          <p:nvPr/>
        </p:nvSpPr>
        <p:spPr>
          <a:xfrm>
            <a:off x="1749481" y="2218057"/>
            <a:ext cx="4300018" cy="867930"/>
          </a:xfrm>
          <a:prstGeom prst="rect">
            <a:avLst/>
          </a:prstGeom>
          <a:noFill/>
        </p:spPr>
        <p:txBody>
          <a:bodyPr wrap="square" rtlCol="0">
            <a:spAutoFit/>
          </a:bodyPr>
          <a:lstStyle/>
          <a:p>
            <a:pPr marL="0" marR="0" lvl="0" indent="0" algn="l" defTabSz="914400" rtl="0" eaLnBrk="1" fontAlgn="auto" latinLnBrk="0" hangingPunct="1">
              <a:lnSpc>
                <a:spcPct val="90000"/>
              </a:lnSpc>
              <a:spcBef>
                <a:spcPts val="300"/>
              </a:spcBef>
              <a:spcAft>
                <a:spcPts val="225"/>
              </a:spcAft>
              <a:buClr>
                <a:srgbClr val="7F134C"/>
              </a:buClr>
              <a:buSzTx/>
              <a:buFont typeface="Arial" panose="020B0604020202020204" pitchFamily="34" charset="0"/>
              <a:buNone/>
              <a:tabLst/>
              <a:defRPr/>
            </a:pPr>
            <a:r>
              <a:rPr kumimoji="0" lang="de-DE" sz="1400" b="0" i="0" u="none" strike="noStrike" kern="1200" cap="none" spc="0" normalizeH="0" baseline="0" noProof="0">
                <a:ln>
                  <a:noFill/>
                </a:ln>
                <a:solidFill>
                  <a:srgbClr val="000000"/>
                </a:solidFill>
                <a:effectLst/>
                <a:uLnTx/>
                <a:uFillTx/>
                <a:latin typeface="Candara" panose="020E0502030303020204" pitchFamily="34" charset="0"/>
              </a:rPr>
              <a:t>Das Sicherheitsprofil von SZC wurde in zahlreichen klinischen Studien an </a:t>
            </a:r>
            <a:r>
              <a:rPr kumimoji="0" lang="de-DE" sz="1400" b="1" i="0" u="none" strike="noStrike" kern="1200" cap="none" spc="0" normalizeH="0" baseline="0" noProof="0">
                <a:ln>
                  <a:noFill/>
                </a:ln>
                <a:solidFill>
                  <a:srgbClr val="000000"/>
                </a:solidFill>
                <a:effectLst/>
                <a:uLnTx/>
                <a:uFillTx/>
                <a:latin typeface="Candara" panose="020E0502030303020204" pitchFamily="34" charset="0"/>
              </a:rPr>
              <a:t>1.760 </a:t>
            </a:r>
            <a:r>
              <a:rPr kumimoji="0" lang="de-DE" sz="1400" b="1" i="0" u="none" strike="noStrike" kern="1200" cap="none" spc="0" normalizeH="0" baseline="0" noProof="0" err="1">
                <a:ln>
                  <a:noFill/>
                </a:ln>
                <a:solidFill>
                  <a:srgbClr val="000000"/>
                </a:solidFill>
                <a:effectLst/>
                <a:uLnTx/>
                <a:uFillTx/>
                <a:latin typeface="Candara" panose="020E0502030303020204" pitchFamily="34" charset="0"/>
              </a:rPr>
              <a:t>Patient:innen</a:t>
            </a:r>
            <a:r>
              <a:rPr kumimoji="0" lang="de-DE" sz="1400" b="1" i="0" u="none" strike="noStrike" kern="1200" cap="none" spc="0" normalizeH="0" baseline="0" noProof="0">
                <a:ln>
                  <a:noFill/>
                </a:ln>
                <a:solidFill>
                  <a:srgbClr val="000000"/>
                </a:solidFill>
                <a:effectLst/>
                <a:uLnTx/>
                <a:uFillTx/>
                <a:latin typeface="Candara" panose="020E0502030303020204" pitchFamily="34" charset="0"/>
              </a:rPr>
              <a:t> </a:t>
            </a:r>
            <a:r>
              <a:rPr kumimoji="0" lang="de-DE" sz="1400" b="0" i="0" u="none" strike="noStrike" kern="1200" cap="none" spc="0" normalizeH="0" baseline="0" noProof="0">
                <a:ln>
                  <a:noFill/>
                </a:ln>
                <a:solidFill>
                  <a:srgbClr val="000000"/>
                </a:solidFill>
                <a:effectLst/>
                <a:uLnTx/>
                <a:uFillTx/>
                <a:latin typeface="Candara" panose="020E0502030303020204" pitchFamily="34" charset="0"/>
              </a:rPr>
              <a:t>mit unterschiedlichen Grunderkrankungen untersucht, wobei 507 </a:t>
            </a:r>
            <a:r>
              <a:rPr kumimoji="0" lang="de-DE" sz="1400" b="0" i="0" u="none" strike="noStrike" kern="1200" cap="none" spc="0" normalizeH="0" baseline="0" noProof="0" err="1">
                <a:ln>
                  <a:noFill/>
                </a:ln>
                <a:solidFill>
                  <a:srgbClr val="000000"/>
                </a:solidFill>
                <a:effectLst/>
                <a:uLnTx/>
                <a:uFillTx/>
                <a:latin typeface="Candara" panose="020E0502030303020204" pitchFamily="34" charset="0"/>
              </a:rPr>
              <a:t>Patient:innen</a:t>
            </a:r>
            <a:r>
              <a:rPr kumimoji="0" lang="de-DE" sz="1400" b="0" i="0" u="none" strike="noStrike" kern="1200" cap="none" spc="0" normalizeH="0" baseline="0" noProof="0">
                <a:ln>
                  <a:noFill/>
                </a:ln>
                <a:solidFill>
                  <a:srgbClr val="000000"/>
                </a:solidFill>
                <a:effectLst/>
                <a:uLnTx/>
                <a:uFillTx/>
                <a:latin typeface="Candara" panose="020E0502030303020204" pitchFamily="34" charset="0"/>
              </a:rPr>
              <a:t> ein Jahr lang exponiert waren</a:t>
            </a:r>
          </a:p>
        </p:txBody>
      </p:sp>
      <p:grpSp>
        <p:nvGrpSpPr>
          <p:cNvPr id="19" name="Group 18">
            <a:extLst>
              <a:ext uri="{FF2B5EF4-FFF2-40B4-BE49-F238E27FC236}">
                <a16:creationId xmlns:a16="http://schemas.microsoft.com/office/drawing/2014/main" id="{1EC033B2-3BF9-0ABA-6524-B021CAEB6AE5}"/>
              </a:ext>
            </a:extLst>
          </p:cNvPr>
          <p:cNvGrpSpPr/>
          <p:nvPr/>
        </p:nvGrpSpPr>
        <p:grpSpPr>
          <a:xfrm>
            <a:off x="794084" y="4435704"/>
            <a:ext cx="1009537" cy="908559"/>
            <a:chOff x="1305852" y="4338771"/>
            <a:chExt cx="896507" cy="814450"/>
          </a:xfrm>
        </p:grpSpPr>
        <p:pic>
          <p:nvPicPr>
            <p:cNvPr id="20" name="Graphic 19" descr="Downward trend graph outline">
              <a:extLst>
                <a:ext uri="{FF2B5EF4-FFF2-40B4-BE49-F238E27FC236}">
                  <a16:creationId xmlns:a16="http://schemas.microsoft.com/office/drawing/2014/main" id="{13864972-11C7-D122-44AE-E43ECFAA87F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305852" y="4353121"/>
              <a:ext cx="800100" cy="800100"/>
            </a:xfrm>
            <a:prstGeom prst="rect">
              <a:avLst/>
            </a:prstGeom>
          </p:spPr>
        </p:pic>
        <p:sp>
          <p:nvSpPr>
            <p:cNvPr id="21" name="TextBox 20">
              <a:extLst>
                <a:ext uri="{FF2B5EF4-FFF2-40B4-BE49-F238E27FC236}">
                  <a16:creationId xmlns:a16="http://schemas.microsoft.com/office/drawing/2014/main" id="{C09B1A03-FEE5-BFF5-1EDD-0CEF80C673B8}"/>
                </a:ext>
              </a:extLst>
            </p:cNvPr>
            <p:cNvSpPr txBox="1"/>
            <p:nvPr/>
          </p:nvSpPr>
          <p:spPr>
            <a:xfrm>
              <a:off x="1464879" y="4338771"/>
              <a:ext cx="737480" cy="3310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7F134C"/>
                </a:buClr>
                <a:buSzTx/>
                <a:buFontTx/>
                <a:buNone/>
                <a:tabLst/>
                <a:defRPr/>
              </a:pPr>
              <a:r>
                <a:rPr kumimoji="0" lang="de-DE" sz="1800" b="1" i="0" u="none" strike="noStrike" kern="1200" cap="none" spc="0" normalizeH="0" baseline="0" noProof="0">
                  <a:ln>
                    <a:noFill/>
                  </a:ln>
                  <a:solidFill>
                    <a:schemeClr val="accent1"/>
                  </a:solidFill>
                  <a:effectLst/>
                  <a:uLnTx/>
                  <a:uFillTx/>
                  <a:latin typeface="Candara" panose="020E0502030303020204" pitchFamily="34" charset="0"/>
                </a:rPr>
                <a:t>4,1%</a:t>
              </a:r>
            </a:p>
          </p:txBody>
        </p:sp>
        <p:sp>
          <p:nvSpPr>
            <p:cNvPr id="22" name="TextBox 21">
              <a:extLst>
                <a:ext uri="{FF2B5EF4-FFF2-40B4-BE49-F238E27FC236}">
                  <a16:creationId xmlns:a16="http://schemas.microsoft.com/office/drawing/2014/main" id="{C9EB6504-24D8-24D3-D96D-901E73A1F4E9}"/>
                </a:ext>
              </a:extLst>
            </p:cNvPr>
            <p:cNvSpPr txBox="1"/>
            <p:nvPr/>
          </p:nvSpPr>
          <p:spPr>
            <a:xfrm flipH="1">
              <a:off x="1381496" y="4713921"/>
              <a:ext cx="442570" cy="3034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7F134C"/>
                </a:buClr>
                <a:buSzTx/>
                <a:buFontTx/>
                <a:buNone/>
                <a:tabLst/>
                <a:defRPr/>
              </a:pPr>
              <a:r>
                <a:rPr kumimoji="0" lang="de-DE" sz="1600" b="1" i="0" u="none" strike="noStrike" kern="1200" cap="none" spc="0" normalizeH="0" baseline="0" noProof="0">
                  <a:ln>
                    <a:noFill/>
                  </a:ln>
                  <a:solidFill>
                    <a:srgbClr val="FFFFFF">
                      <a:lumMod val="50000"/>
                    </a:srgbClr>
                  </a:solidFill>
                  <a:effectLst/>
                  <a:uLnTx/>
                  <a:uFillTx/>
                  <a:latin typeface="Candara" panose="020E0502030303020204" pitchFamily="34" charset="0"/>
                </a:rPr>
                <a:t>K</a:t>
              </a:r>
              <a:r>
                <a:rPr kumimoji="0" lang="de-DE" sz="1600" b="1" i="0" u="none" strike="noStrike" kern="1200" cap="none" spc="0" normalizeH="0" baseline="30000" noProof="0">
                  <a:ln>
                    <a:noFill/>
                  </a:ln>
                  <a:solidFill>
                    <a:srgbClr val="FFFFFF">
                      <a:lumMod val="50000"/>
                    </a:srgbClr>
                  </a:solidFill>
                  <a:effectLst/>
                  <a:uLnTx/>
                  <a:uFillTx/>
                  <a:latin typeface="Candara" panose="020E0502030303020204" pitchFamily="34" charset="0"/>
                </a:rPr>
                <a:t>+</a:t>
              </a:r>
            </a:p>
          </p:txBody>
        </p:sp>
      </p:grpSp>
      <p:sp>
        <p:nvSpPr>
          <p:cNvPr id="23" name="TextBox 22">
            <a:extLst>
              <a:ext uri="{FF2B5EF4-FFF2-40B4-BE49-F238E27FC236}">
                <a16:creationId xmlns:a16="http://schemas.microsoft.com/office/drawing/2014/main" id="{858261AB-5D5C-B026-9366-85FA1C54DE84}"/>
              </a:ext>
            </a:extLst>
          </p:cNvPr>
          <p:cNvSpPr txBox="1"/>
          <p:nvPr/>
        </p:nvSpPr>
        <p:spPr>
          <a:xfrm>
            <a:off x="1705540" y="4479522"/>
            <a:ext cx="4121842" cy="1061829"/>
          </a:xfrm>
          <a:prstGeom prst="rect">
            <a:avLst/>
          </a:prstGeom>
          <a:noFill/>
        </p:spPr>
        <p:txBody>
          <a:bodyPr wrap="square" rtlCol="0">
            <a:spAutoFit/>
          </a:bodyPr>
          <a:lstStyle/>
          <a:p>
            <a:pPr marL="0" marR="0" lvl="0" indent="0" algn="l" defTabSz="914400" rtl="0" eaLnBrk="1" fontAlgn="auto" latinLnBrk="0" hangingPunct="1">
              <a:lnSpc>
                <a:spcPct val="90000"/>
              </a:lnSpc>
              <a:spcBef>
                <a:spcPts val="1200"/>
              </a:spcBef>
              <a:spcAft>
                <a:spcPts val="0"/>
              </a:spcAft>
              <a:buClr>
                <a:srgbClr val="0D3759"/>
              </a:buClr>
              <a:buSzTx/>
              <a:buFontTx/>
              <a:buNone/>
              <a:tabLst/>
              <a:defRPr/>
            </a:pPr>
            <a:r>
              <a:rPr kumimoji="0" lang="de-DE" sz="1400" b="0" i="0" u="none" strike="noStrike" kern="1200" cap="none" spc="0" normalizeH="0" baseline="0" noProof="0">
                <a:ln>
                  <a:noFill/>
                </a:ln>
                <a:solidFill>
                  <a:srgbClr val="000000"/>
                </a:solidFill>
                <a:effectLst/>
                <a:uLnTx/>
                <a:uFillTx/>
                <a:latin typeface="Candara" panose="020E0502030303020204" pitchFamily="34" charset="0"/>
              </a:rPr>
              <a:t>Zu den am häufigsten beobachteten Nebenwirkungen gehörte die </a:t>
            </a:r>
            <a:r>
              <a:rPr kumimoji="0" lang="de-DE" sz="1400" b="1" i="0" u="none" strike="noStrike" kern="1200" cap="none" spc="0" normalizeH="0" baseline="0" noProof="0">
                <a:ln>
                  <a:noFill/>
                </a:ln>
                <a:solidFill>
                  <a:srgbClr val="000000"/>
                </a:solidFill>
                <a:effectLst/>
                <a:uLnTx/>
                <a:uFillTx/>
                <a:latin typeface="Candara" panose="020E0502030303020204" pitchFamily="34" charset="0"/>
              </a:rPr>
              <a:t>Hypokaliämie</a:t>
            </a:r>
            <a:r>
              <a:rPr kumimoji="0" lang="de-DE" sz="1400" b="0" i="0" u="none" strike="noStrike" kern="1200" cap="none" spc="0" normalizeH="0" baseline="0" noProof="0">
                <a:ln>
                  <a:noFill/>
                </a:ln>
                <a:solidFill>
                  <a:srgbClr val="000000"/>
                </a:solidFill>
                <a:effectLst/>
                <a:uLnTx/>
                <a:uFillTx/>
                <a:latin typeface="Candara" panose="020E0502030303020204" pitchFamily="34" charset="0"/>
              </a:rPr>
              <a:t> (bei </a:t>
            </a:r>
            <a:br>
              <a:rPr kumimoji="0" lang="de-DE" sz="1400" b="0" i="0" u="none" strike="noStrike" kern="1200" cap="none" spc="0" normalizeH="0" baseline="0" noProof="0">
                <a:ln>
                  <a:noFill/>
                </a:ln>
                <a:solidFill>
                  <a:srgbClr val="000000"/>
                </a:solidFill>
                <a:effectLst/>
                <a:uLnTx/>
                <a:uFillTx/>
                <a:latin typeface="Candara" panose="020E0502030303020204" pitchFamily="34" charset="0"/>
              </a:rPr>
            </a:br>
            <a:r>
              <a:rPr kumimoji="0" lang="de-DE" sz="1400" b="0" i="0" u="none" strike="noStrike" kern="1200" cap="none" spc="0" normalizeH="0" baseline="0" noProof="0">
                <a:ln>
                  <a:noFill/>
                </a:ln>
                <a:solidFill>
                  <a:srgbClr val="000000"/>
                </a:solidFill>
                <a:effectLst/>
                <a:uLnTx/>
                <a:uFillTx/>
                <a:latin typeface="Candara" panose="020E0502030303020204" pitchFamily="34" charset="0"/>
              </a:rPr>
              <a:t>4,1 % der </a:t>
            </a:r>
            <a:r>
              <a:rPr kumimoji="0" lang="de-DE" sz="1400" b="0" i="0" u="none" strike="noStrike" kern="1200" cap="none" spc="0" normalizeH="0" baseline="0" noProof="0" err="1">
                <a:ln>
                  <a:noFill/>
                </a:ln>
                <a:solidFill>
                  <a:srgbClr val="000000"/>
                </a:solidFill>
                <a:effectLst/>
                <a:uLnTx/>
                <a:uFillTx/>
                <a:latin typeface="Candara" panose="020E0502030303020204" pitchFamily="34" charset="0"/>
              </a:rPr>
              <a:t>Patient:innen</a:t>
            </a:r>
            <a:r>
              <a:rPr kumimoji="0" lang="de-DE" sz="1400" b="0" i="0" u="none" strike="noStrike" kern="1200" cap="none" spc="0" normalizeH="0" baseline="0" noProof="0">
                <a:ln>
                  <a:noFill/>
                </a:ln>
                <a:solidFill>
                  <a:srgbClr val="000000"/>
                </a:solidFill>
                <a:effectLst/>
                <a:uLnTx/>
                <a:uFillTx/>
                <a:latin typeface="Candara" panose="020E0502030303020204" pitchFamily="34" charset="0"/>
              </a:rPr>
              <a:t>). Diese konnte mittels </a:t>
            </a:r>
            <a:r>
              <a:rPr kumimoji="0" lang="de-DE" sz="1400" b="1" i="0" u="none" strike="noStrike" kern="1200" cap="none" spc="0" normalizeH="0" baseline="0" noProof="0">
                <a:ln>
                  <a:noFill/>
                </a:ln>
                <a:solidFill>
                  <a:srgbClr val="000000"/>
                </a:solidFill>
                <a:effectLst/>
                <a:uLnTx/>
                <a:uFillTx/>
                <a:latin typeface="Candara" panose="020E0502030303020204" pitchFamily="34" charset="0"/>
              </a:rPr>
              <a:t>Dosisanpassung</a:t>
            </a:r>
            <a:r>
              <a:rPr kumimoji="0" lang="de-DE" sz="1400" b="0" i="0" u="none" strike="noStrike" kern="1200" cap="none" spc="0" normalizeH="0" baseline="0" noProof="0">
                <a:ln>
                  <a:noFill/>
                </a:ln>
                <a:solidFill>
                  <a:srgbClr val="000000"/>
                </a:solidFill>
                <a:effectLst/>
                <a:uLnTx/>
                <a:uFillTx/>
                <a:latin typeface="Candara" panose="020E0502030303020204" pitchFamily="34" charset="0"/>
              </a:rPr>
              <a:t> oder dem </a:t>
            </a:r>
            <a:r>
              <a:rPr kumimoji="0" lang="de-DE" sz="1400" b="1" i="0" u="none" strike="noStrike" kern="1200" cap="none" spc="0" normalizeH="0" baseline="0" noProof="0">
                <a:ln>
                  <a:noFill/>
                </a:ln>
                <a:solidFill>
                  <a:srgbClr val="000000"/>
                </a:solidFill>
                <a:effectLst/>
                <a:uLnTx/>
                <a:uFillTx/>
                <a:latin typeface="Candara" panose="020E0502030303020204" pitchFamily="34" charset="0"/>
              </a:rPr>
              <a:t>Absetzen von SZC </a:t>
            </a:r>
            <a:r>
              <a:rPr kumimoji="0" lang="de-DE" sz="1400" b="0" i="0" u="none" strike="noStrike" kern="1200" cap="none" spc="0" normalizeH="0" baseline="0" noProof="0">
                <a:ln>
                  <a:noFill/>
                </a:ln>
                <a:solidFill>
                  <a:srgbClr val="000000"/>
                </a:solidFill>
                <a:effectLst/>
                <a:uLnTx/>
                <a:uFillTx/>
                <a:latin typeface="Candara" panose="020E0502030303020204" pitchFamily="34" charset="0"/>
              </a:rPr>
              <a:t>behoben werden</a:t>
            </a:r>
          </a:p>
        </p:txBody>
      </p:sp>
      <p:grpSp>
        <p:nvGrpSpPr>
          <p:cNvPr id="25" name="Group 24">
            <a:extLst>
              <a:ext uri="{FF2B5EF4-FFF2-40B4-BE49-F238E27FC236}">
                <a16:creationId xmlns:a16="http://schemas.microsoft.com/office/drawing/2014/main" id="{672E4F9A-E857-A1BB-0C8A-EEF8B54A4CEC}"/>
              </a:ext>
            </a:extLst>
          </p:cNvPr>
          <p:cNvGrpSpPr/>
          <p:nvPr/>
        </p:nvGrpSpPr>
        <p:grpSpPr>
          <a:xfrm>
            <a:off x="725879" y="3016223"/>
            <a:ext cx="5055556" cy="1270667"/>
            <a:chOff x="677979" y="3036680"/>
            <a:chExt cx="5055556" cy="1270667"/>
          </a:xfrm>
        </p:grpSpPr>
        <p:graphicFrame>
          <p:nvGraphicFramePr>
            <p:cNvPr id="26" name="Chart 25">
              <a:extLst>
                <a:ext uri="{FF2B5EF4-FFF2-40B4-BE49-F238E27FC236}">
                  <a16:creationId xmlns:a16="http://schemas.microsoft.com/office/drawing/2014/main" id="{0DF56EBA-4DDF-B213-B6C1-F75888B0959C}"/>
                </a:ext>
              </a:extLst>
            </p:cNvPr>
            <p:cNvGraphicFramePr/>
            <p:nvPr/>
          </p:nvGraphicFramePr>
          <p:xfrm>
            <a:off x="677979" y="3036680"/>
            <a:ext cx="1138536" cy="1270667"/>
          </p:xfrm>
          <a:graphic>
            <a:graphicData uri="http://schemas.openxmlformats.org/drawingml/2006/chart">
              <c:chart xmlns:c="http://schemas.openxmlformats.org/drawingml/2006/chart" xmlns:r="http://schemas.openxmlformats.org/officeDocument/2006/relationships" r:id="rId13"/>
            </a:graphicData>
          </a:graphic>
        </p:graphicFrame>
        <p:sp>
          <p:nvSpPr>
            <p:cNvPr id="27" name="TextBox 26">
              <a:extLst>
                <a:ext uri="{FF2B5EF4-FFF2-40B4-BE49-F238E27FC236}">
                  <a16:creationId xmlns:a16="http://schemas.microsoft.com/office/drawing/2014/main" id="{D0278E7F-94F0-F878-FCF8-67DAB63E6FA0}"/>
                </a:ext>
              </a:extLst>
            </p:cNvPr>
            <p:cNvSpPr txBox="1"/>
            <p:nvPr/>
          </p:nvSpPr>
          <p:spPr>
            <a:xfrm>
              <a:off x="947543" y="3517250"/>
              <a:ext cx="7419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7F134C"/>
                </a:buClr>
                <a:buSzTx/>
                <a:buFontTx/>
                <a:buNone/>
                <a:tabLst/>
                <a:defRPr/>
              </a:pPr>
              <a:r>
                <a:rPr kumimoji="0" lang="de-DE" sz="1800" b="1" i="0" u="none" strike="noStrike" kern="1200" cap="none" spc="0" normalizeH="0" baseline="0" noProof="0">
                  <a:ln>
                    <a:noFill/>
                  </a:ln>
                  <a:solidFill>
                    <a:schemeClr val="accent1"/>
                  </a:solidFill>
                  <a:effectLst/>
                  <a:uLnTx/>
                  <a:uFillTx/>
                  <a:latin typeface="Candara" panose="020E0502030303020204" pitchFamily="34" charset="0"/>
                </a:rPr>
                <a:t>5,7%</a:t>
              </a:r>
            </a:p>
          </p:txBody>
        </p:sp>
        <p:sp>
          <p:nvSpPr>
            <p:cNvPr id="28" name="TextBox 27">
              <a:extLst>
                <a:ext uri="{FF2B5EF4-FFF2-40B4-BE49-F238E27FC236}">
                  <a16:creationId xmlns:a16="http://schemas.microsoft.com/office/drawing/2014/main" id="{E5CA6974-972B-C33B-D293-432F9F51163D}"/>
                </a:ext>
              </a:extLst>
            </p:cNvPr>
            <p:cNvSpPr txBox="1"/>
            <p:nvPr/>
          </p:nvSpPr>
          <p:spPr>
            <a:xfrm>
              <a:off x="1689527" y="3465617"/>
              <a:ext cx="404400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7F134C"/>
                </a:buClr>
                <a:buSzTx/>
                <a:buFontTx/>
                <a:buNone/>
                <a:tabLst/>
                <a:defRPr/>
              </a:pPr>
              <a:r>
                <a:rPr kumimoji="0" lang="de-DE" sz="1400" b="0" i="0" u="none" strike="noStrike" kern="1200" cap="none" spc="0" normalizeH="0" baseline="0" noProof="0">
                  <a:ln>
                    <a:noFill/>
                  </a:ln>
                  <a:solidFill>
                    <a:srgbClr val="000000"/>
                  </a:solidFill>
                  <a:effectLst/>
                  <a:uLnTx/>
                  <a:uFillTx/>
                  <a:latin typeface="Candara" panose="020E0502030303020204" pitchFamily="34" charset="0"/>
                </a:rPr>
                <a:t>der </a:t>
              </a:r>
              <a:r>
                <a:rPr kumimoji="0" lang="de-DE" sz="1400" b="0" i="0" u="none" strike="noStrike" kern="1200" cap="none" spc="0" normalizeH="0" baseline="0" noProof="0" err="1">
                  <a:ln>
                    <a:noFill/>
                  </a:ln>
                  <a:solidFill>
                    <a:srgbClr val="000000"/>
                  </a:solidFill>
                  <a:effectLst/>
                  <a:uLnTx/>
                  <a:uFillTx/>
                  <a:latin typeface="Candara" panose="020E0502030303020204" pitchFamily="34" charset="0"/>
                </a:rPr>
                <a:t>Patient:innen</a:t>
              </a:r>
              <a:r>
                <a:rPr kumimoji="0" lang="de-DE" sz="1400" b="0" i="0" u="none" strike="noStrike" kern="1200" cap="none" spc="0" normalizeH="0" baseline="0" noProof="0">
                  <a:ln>
                    <a:noFill/>
                  </a:ln>
                  <a:solidFill>
                    <a:srgbClr val="000000"/>
                  </a:solidFill>
                  <a:effectLst/>
                  <a:uLnTx/>
                  <a:uFillTx/>
                  <a:latin typeface="Candara" panose="020E0502030303020204" pitchFamily="34" charset="0"/>
                </a:rPr>
                <a:t> hatten </a:t>
              </a:r>
              <a:r>
                <a:rPr kumimoji="0" lang="de-DE" sz="1400" b="1" i="0" u="none" strike="noStrike" kern="1200" cap="none" spc="0" normalizeH="0" baseline="0" noProof="0">
                  <a:ln>
                    <a:noFill/>
                  </a:ln>
                  <a:solidFill>
                    <a:srgbClr val="000000"/>
                  </a:solidFill>
                  <a:effectLst/>
                  <a:uLnTx/>
                  <a:uFillTx/>
                  <a:latin typeface="Candara" panose="020E0502030303020204" pitchFamily="34" charset="0"/>
                </a:rPr>
                <a:t>Ödeme von überwiegend leichter bis moderater Ausprägung</a:t>
              </a:r>
              <a:r>
                <a:rPr kumimoji="0" lang="de-DE" sz="1400" b="0" i="0" u="none" strike="noStrike" kern="1200" cap="none" spc="0" normalizeH="0" baseline="0" noProof="0">
                  <a:ln>
                    <a:noFill/>
                  </a:ln>
                  <a:solidFill>
                    <a:srgbClr val="000000"/>
                  </a:solidFill>
                  <a:effectLst/>
                  <a:uLnTx/>
                  <a:uFillTx/>
                  <a:latin typeface="Candara" panose="020E0502030303020204" pitchFamily="34" charset="0"/>
                </a:rPr>
                <a:t> </a:t>
              </a:r>
              <a:r>
                <a:rPr kumimoji="0" lang="de-DE" sz="1400" b="0" i="0" u="none" strike="noStrike" kern="1200" cap="none" spc="0" normalizeH="0" baseline="30000" noProof="0">
                  <a:ln>
                    <a:noFill/>
                  </a:ln>
                  <a:solidFill>
                    <a:srgbClr val="000000"/>
                  </a:solidFill>
                  <a:effectLst/>
                  <a:uLnTx/>
                  <a:uFillTx/>
                  <a:latin typeface="Candara" panose="020E0502030303020204" pitchFamily="34" charset="0"/>
                </a:rPr>
                <a:t>#,2</a:t>
              </a:r>
            </a:p>
          </p:txBody>
        </p:sp>
      </p:grpSp>
      <p:sp>
        <p:nvSpPr>
          <p:cNvPr id="30" name="TextBox 29">
            <a:extLst>
              <a:ext uri="{FF2B5EF4-FFF2-40B4-BE49-F238E27FC236}">
                <a16:creationId xmlns:a16="http://schemas.microsoft.com/office/drawing/2014/main" id="{2DE3B989-85D3-A922-AB20-E99499C63B39}"/>
              </a:ext>
            </a:extLst>
          </p:cNvPr>
          <p:cNvSpPr txBox="1"/>
          <p:nvPr/>
        </p:nvSpPr>
        <p:spPr>
          <a:xfrm>
            <a:off x="7183949" y="3226376"/>
            <a:ext cx="413633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7F134C"/>
              </a:buClr>
              <a:buSzTx/>
              <a:buFontTx/>
              <a:buNone/>
              <a:tabLst/>
              <a:defRPr/>
            </a:pPr>
            <a:r>
              <a:rPr kumimoji="0" lang="de-DE" sz="1400" b="0" i="0" u="none" strike="noStrike" kern="1200" cap="none" spc="0" normalizeH="0" baseline="0" noProof="0">
                <a:ln>
                  <a:noFill/>
                </a:ln>
                <a:solidFill>
                  <a:srgbClr val="000000"/>
                </a:solidFill>
                <a:effectLst/>
                <a:uLnTx/>
                <a:uFillTx/>
                <a:latin typeface="Candara" panose="020E0502030303020204" pitchFamily="34" charset="0"/>
              </a:rPr>
              <a:t>SZC wird vom Körper weder resorbiert noch metabolisiert, daher sind </a:t>
            </a:r>
            <a:r>
              <a:rPr kumimoji="0" lang="de-DE" sz="1400" b="1" i="0" u="none" strike="noStrike" kern="1200" cap="none" spc="0" normalizeH="0" baseline="0" noProof="0">
                <a:ln>
                  <a:noFill/>
                </a:ln>
                <a:solidFill>
                  <a:srgbClr val="000000"/>
                </a:solidFill>
                <a:effectLst/>
                <a:uLnTx/>
                <a:uFillTx/>
                <a:latin typeface="Candara" panose="020E0502030303020204" pitchFamily="34" charset="0"/>
              </a:rPr>
              <a:t>keine Auswirkungen </a:t>
            </a:r>
            <a:r>
              <a:rPr kumimoji="0" lang="de-DE" sz="1400" b="0" i="0" u="none" strike="noStrike" kern="1200" cap="none" spc="0" normalizeH="0" baseline="0" noProof="0">
                <a:ln>
                  <a:noFill/>
                </a:ln>
                <a:solidFill>
                  <a:srgbClr val="000000"/>
                </a:solidFill>
                <a:effectLst/>
                <a:uLnTx/>
                <a:uFillTx/>
                <a:latin typeface="Candara" panose="020E0502030303020204" pitchFamily="34" charset="0"/>
              </a:rPr>
              <a:t>anderer Arzneimittel </a:t>
            </a:r>
            <a:r>
              <a:rPr kumimoji="0" lang="de-DE" sz="1400" b="1" i="0" u="none" strike="noStrike" kern="1200" cap="none" spc="0" normalizeH="0" baseline="0" noProof="0">
                <a:ln>
                  <a:noFill/>
                </a:ln>
                <a:solidFill>
                  <a:srgbClr val="000000"/>
                </a:solidFill>
                <a:effectLst/>
                <a:uLnTx/>
                <a:uFillTx/>
                <a:latin typeface="Candara" panose="020E0502030303020204" pitchFamily="34" charset="0"/>
              </a:rPr>
              <a:t>auf die pharmakologische Wirkung</a:t>
            </a:r>
            <a:r>
              <a:rPr kumimoji="0" lang="de-DE" sz="1400" b="0" i="0" u="none" strike="noStrike" kern="1200" cap="none" spc="0" normalizeH="0" baseline="0" noProof="0">
                <a:ln>
                  <a:noFill/>
                </a:ln>
                <a:solidFill>
                  <a:srgbClr val="000000"/>
                </a:solidFill>
                <a:effectLst/>
                <a:uLnTx/>
                <a:uFillTx/>
                <a:latin typeface="Candara" panose="020E0502030303020204" pitchFamily="34" charset="0"/>
              </a:rPr>
              <a:t> zu erwarten</a:t>
            </a:r>
          </a:p>
        </p:txBody>
      </p:sp>
      <p:pic>
        <p:nvPicPr>
          <p:cNvPr id="31" name="Graphic 30" descr="Man">
            <a:extLst>
              <a:ext uri="{FF2B5EF4-FFF2-40B4-BE49-F238E27FC236}">
                <a16:creationId xmlns:a16="http://schemas.microsoft.com/office/drawing/2014/main" id="{6DA1EAA1-BA7F-5D11-7414-48D18D1C54D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271725" y="3216500"/>
            <a:ext cx="914400" cy="914400"/>
          </a:xfrm>
          <a:prstGeom prst="rect">
            <a:avLst/>
          </a:prstGeom>
        </p:spPr>
      </p:pic>
      <p:pic>
        <p:nvPicPr>
          <p:cNvPr id="32" name="Graphic 31" descr="Arrow circle with solid fill">
            <a:extLst>
              <a:ext uri="{FF2B5EF4-FFF2-40B4-BE49-F238E27FC236}">
                <a16:creationId xmlns:a16="http://schemas.microsoft.com/office/drawing/2014/main" id="{A2E3665B-B3D8-2D41-312F-A90AAF7FA550}"/>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329427" y="3238842"/>
            <a:ext cx="798996" cy="798996"/>
          </a:xfrm>
          <a:prstGeom prst="rect">
            <a:avLst/>
          </a:prstGeom>
        </p:spPr>
      </p:pic>
      <p:grpSp>
        <p:nvGrpSpPr>
          <p:cNvPr id="5" name="Group 21">
            <a:extLst>
              <a:ext uri="{FF2B5EF4-FFF2-40B4-BE49-F238E27FC236}">
                <a16:creationId xmlns:a16="http://schemas.microsoft.com/office/drawing/2014/main" id="{D5315857-1C89-6A94-2E3F-525EA5020A38}"/>
              </a:ext>
            </a:extLst>
          </p:cNvPr>
          <p:cNvGrpSpPr/>
          <p:nvPr/>
        </p:nvGrpSpPr>
        <p:grpSpPr>
          <a:xfrm>
            <a:off x="6594095" y="2306887"/>
            <a:ext cx="479006" cy="488436"/>
            <a:chOff x="7510330" y="5228808"/>
            <a:chExt cx="338137" cy="339726"/>
          </a:xfrm>
          <a:solidFill>
            <a:schemeClr val="accent1"/>
          </a:solidFill>
        </p:grpSpPr>
        <p:sp>
          <p:nvSpPr>
            <p:cNvPr id="6" name="Freeform 140">
              <a:extLst>
                <a:ext uri="{FF2B5EF4-FFF2-40B4-BE49-F238E27FC236}">
                  <a16:creationId xmlns:a16="http://schemas.microsoft.com/office/drawing/2014/main" id="{10CE0D46-3896-ADC0-5039-A577C2E82453}"/>
                </a:ext>
              </a:extLst>
            </p:cNvPr>
            <p:cNvSpPr>
              <a:spLocks noEditPoints="1"/>
            </p:cNvSpPr>
            <p:nvPr/>
          </p:nvSpPr>
          <p:spPr bwMode="auto">
            <a:xfrm>
              <a:off x="7510330" y="5300246"/>
              <a:ext cx="266700" cy="268288"/>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endParaRPr lang="en-GB" sz="1350"/>
            </a:p>
          </p:txBody>
        </p:sp>
        <p:sp>
          <p:nvSpPr>
            <p:cNvPr id="12" name="Freeform 141">
              <a:extLst>
                <a:ext uri="{FF2B5EF4-FFF2-40B4-BE49-F238E27FC236}">
                  <a16:creationId xmlns:a16="http://schemas.microsoft.com/office/drawing/2014/main" id="{8765BE38-8149-3550-357F-1467A86D2F41}"/>
                </a:ext>
              </a:extLst>
            </p:cNvPr>
            <p:cNvSpPr>
              <a:spLocks noEditPoints="1"/>
            </p:cNvSpPr>
            <p:nvPr/>
          </p:nvSpPr>
          <p:spPr bwMode="auto">
            <a:xfrm>
              <a:off x="7724642" y="5228808"/>
              <a:ext cx="123825" cy="123825"/>
            </a:xfrm>
            <a:custGeom>
              <a:avLst/>
              <a:gdLst>
                <a:gd name="T0" fmla="*/ 48 w 52"/>
                <a:gd name="T1" fmla="*/ 23 h 52"/>
                <a:gd name="T2" fmla="*/ 50 w 52"/>
                <a:gd name="T3" fmla="*/ 17 h 52"/>
                <a:gd name="T4" fmla="*/ 48 w 52"/>
                <a:gd name="T5" fmla="*/ 11 h 52"/>
                <a:gd name="T6" fmla="*/ 44 w 52"/>
                <a:gd name="T7" fmla="*/ 12 h 52"/>
                <a:gd name="T8" fmla="*/ 42 w 52"/>
                <a:gd name="T9" fmla="*/ 6 h 52"/>
                <a:gd name="T10" fmla="*/ 38 w 52"/>
                <a:gd name="T11" fmla="*/ 2 h 52"/>
                <a:gd name="T12" fmla="*/ 34 w 52"/>
                <a:gd name="T13" fmla="*/ 5 h 52"/>
                <a:gd name="T14" fmla="*/ 30 w 52"/>
                <a:gd name="T15" fmla="*/ 1 h 52"/>
                <a:gd name="T16" fmla="*/ 24 w 52"/>
                <a:gd name="T17" fmla="*/ 0 h 52"/>
                <a:gd name="T18" fmla="*/ 23 w 52"/>
                <a:gd name="T19" fmla="*/ 4 h 52"/>
                <a:gd name="T20" fmla="*/ 17 w 52"/>
                <a:gd name="T21" fmla="*/ 2 h 52"/>
                <a:gd name="T22" fmla="*/ 11 w 52"/>
                <a:gd name="T23" fmla="*/ 4 h 52"/>
                <a:gd name="T24" fmla="*/ 12 w 52"/>
                <a:gd name="T25" fmla="*/ 8 h 52"/>
                <a:gd name="T26" fmla="*/ 6 w 52"/>
                <a:gd name="T27" fmla="*/ 10 h 52"/>
                <a:gd name="T28" fmla="*/ 2 w 52"/>
                <a:gd name="T29" fmla="*/ 14 h 52"/>
                <a:gd name="T30" fmla="*/ 6 w 52"/>
                <a:gd name="T31" fmla="*/ 18 h 52"/>
                <a:gd name="T32" fmla="*/ 1 w 52"/>
                <a:gd name="T33" fmla="*/ 22 h 52"/>
                <a:gd name="T34" fmla="*/ 0 w 52"/>
                <a:gd name="T35" fmla="*/ 28 h 52"/>
                <a:gd name="T36" fmla="*/ 4 w 52"/>
                <a:gd name="T37" fmla="*/ 29 h 52"/>
                <a:gd name="T38" fmla="*/ 2 w 52"/>
                <a:gd name="T39" fmla="*/ 35 h 52"/>
                <a:gd name="T40" fmla="*/ 4 w 52"/>
                <a:gd name="T41" fmla="*/ 41 h 52"/>
                <a:gd name="T42" fmla="*/ 9 w 52"/>
                <a:gd name="T43" fmla="*/ 40 h 52"/>
                <a:gd name="T44" fmla="*/ 10 w 52"/>
                <a:gd name="T45" fmla="*/ 46 h 52"/>
                <a:gd name="T46" fmla="*/ 15 w 52"/>
                <a:gd name="T47" fmla="*/ 50 h 52"/>
                <a:gd name="T48" fmla="*/ 18 w 52"/>
                <a:gd name="T49" fmla="*/ 47 h 52"/>
                <a:gd name="T50" fmla="*/ 22 w 52"/>
                <a:gd name="T51" fmla="*/ 51 h 52"/>
                <a:gd name="T52" fmla="*/ 28 w 52"/>
                <a:gd name="T53" fmla="*/ 52 h 52"/>
                <a:gd name="T54" fmla="*/ 29 w 52"/>
                <a:gd name="T55" fmla="*/ 48 h 52"/>
                <a:gd name="T56" fmla="*/ 35 w 52"/>
                <a:gd name="T57" fmla="*/ 50 h 52"/>
                <a:gd name="T58" fmla="*/ 41 w 52"/>
                <a:gd name="T59" fmla="*/ 48 h 52"/>
                <a:gd name="T60" fmla="*/ 40 w 52"/>
                <a:gd name="T61" fmla="*/ 43 h 52"/>
                <a:gd name="T62" fmla="*/ 46 w 52"/>
                <a:gd name="T63" fmla="*/ 42 h 52"/>
                <a:gd name="T64" fmla="*/ 50 w 52"/>
                <a:gd name="T65" fmla="*/ 37 h 52"/>
                <a:gd name="T66" fmla="*/ 47 w 52"/>
                <a:gd name="T67" fmla="*/ 34 h 52"/>
                <a:gd name="T68" fmla="*/ 51 w 52"/>
                <a:gd name="T69" fmla="*/ 30 h 52"/>
                <a:gd name="T70" fmla="*/ 52 w 52"/>
                <a:gd name="T71" fmla="*/ 24 h 52"/>
                <a:gd name="T72" fmla="*/ 26 w 52"/>
                <a:gd name="T73" fmla="*/ 40 h 52"/>
                <a:gd name="T74" fmla="*/ 26 w 52"/>
                <a:gd name="T75" fmla="*/ 12 h 52"/>
                <a:gd name="T76" fmla="*/ 26 w 52"/>
                <a:gd name="T7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52">
                  <a:moveTo>
                    <a:pt x="51" y="23"/>
                  </a:moveTo>
                  <a:cubicBezTo>
                    <a:pt x="48" y="23"/>
                    <a:pt x="48" y="23"/>
                    <a:pt x="48" y="23"/>
                  </a:cubicBezTo>
                  <a:cubicBezTo>
                    <a:pt x="48" y="21"/>
                    <a:pt x="48" y="20"/>
                    <a:pt x="47" y="18"/>
                  </a:cubicBezTo>
                  <a:cubicBezTo>
                    <a:pt x="50" y="17"/>
                    <a:pt x="50" y="17"/>
                    <a:pt x="50" y="17"/>
                  </a:cubicBezTo>
                  <a:cubicBezTo>
                    <a:pt x="50" y="16"/>
                    <a:pt x="51" y="16"/>
                    <a:pt x="50" y="15"/>
                  </a:cubicBezTo>
                  <a:cubicBezTo>
                    <a:pt x="48" y="11"/>
                    <a:pt x="48" y="11"/>
                    <a:pt x="48" y="11"/>
                  </a:cubicBezTo>
                  <a:cubicBezTo>
                    <a:pt x="48" y="10"/>
                    <a:pt x="47" y="10"/>
                    <a:pt x="46" y="11"/>
                  </a:cubicBezTo>
                  <a:cubicBezTo>
                    <a:pt x="44" y="12"/>
                    <a:pt x="44" y="12"/>
                    <a:pt x="44" y="12"/>
                  </a:cubicBezTo>
                  <a:cubicBezTo>
                    <a:pt x="43" y="11"/>
                    <a:pt x="42" y="10"/>
                    <a:pt x="40" y="9"/>
                  </a:cubicBezTo>
                  <a:cubicBezTo>
                    <a:pt x="42" y="6"/>
                    <a:pt x="42" y="6"/>
                    <a:pt x="42" y="6"/>
                  </a:cubicBezTo>
                  <a:cubicBezTo>
                    <a:pt x="42" y="6"/>
                    <a:pt x="42" y="5"/>
                    <a:pt x="42" y="4"/>
                  </a:cubicBezTo>
                  <a:cubicBezTo>
                    <a:pt x="38" y="2"/>
                    <a:pt x="38" y="2"/>
                    <a:pt x="38" y="2"/>
                  </a:cubicBezTo>
                  <a:cubicBezTo>
                    <a:pt x="37" y="2"/>
                    <a:pt x="36" y="2"/>
                    <a:pt x="36" y="3"/>
                  </a:cubicBezTo>
                  <a:cubicBezTo>
                    <a:pt x="34" y="5"/>
                    <a:pt x="34" y="5"/>
                    <a:pt x="34" y="5"/>
                  </a:cubicBezTo>
                  <a:cubicBezTo>
                    <a:pt x="33" y="5"/>
                    <a:pt x="32" y="4"/>
                    <a:pt x="30" y="4"/>
                  </a:cubicBezTo>
                  <a:cubicBezTo>
                    <a:pt x="30" y="1"/>
                    <a:pt x="30" y="1"/>
                    <a:pt x="30" y="1"/>
                  </a:cubicBezTo>
                  <a:cubicBezTo>
                    <a:pt x="30" y="0"/>
                    <a:pt x="29" y="0"/>
                    <a:pt x="29" y="0"/>
                  </a:cubicBezTo>
                  <a:cubicBezTo>
                    <a:pt x="24" y="0"/>
                    <a:pt x="24" y="0"/>
                    <a:pt x="24" y="0"/>
                  </a:cubicBezTo>
                  <a:cubicBezTo>
                    <a:pt x="24" y="0"/>
                    <a:pt x="23" y="0"/>
                    <a:pt x="23" y="1"/>
                  </a:cubicBezTo>
                  <a:cubicBezTo>
                    <a:pt x="23" y="4"/>
                    <a:pt x="23" y="4"/>
                    <a:pt x="23" y="4"/>
                  </a:cubicBezTo>
                  <a:cubicBezTo>
                    <a:pt x="21" y="4"/>
                    <a:pt x="20" y="5"/>
                    <a:pt x="19" y="5"/>
                  </a:cubicBezTo>
                  <a:cubicBezTo>
                    <a:pt x="17" y="2"/>
                    <a:pt x="17" y="2"/>
                    <a:pt x="17" y="2"/>
                  </a:cubicBezTo>
                  <a:cubicBezTo>
                    <a:pt x="17" y="2"/>
                    <a:pt x="16" y="1"/>
                    <a:pt x="15" y="2"/>
                  </a:cubicBezTo>
                  <a:cubicBezTo>
                    <a:pt x="11" y="4"/>
                    <a:pt x="11" y="4"/>
                    <a:pt x="11" y="4"/>
                  </a:cubicBezTo>
                  <a:cubicBezTo>
                    <a:pt x="11" y="4"/>
                    <a:pt x="11" y="5"/>
                    <a:pt x="11" y="6"/>
                  </a:cubicBezTo>
                  <a:cubicBezTo>
                    <a:pt x="12" y="8"/>
                    <a:pt x="12" y="8"/>
                    <a:pt x="12" y="8"/>
                  </a:cubicBezTo>
                  <a:cubicBezTo>
                    <a:pt x="11" y="9"/>
                    <a:pt x="10" y="10"/>
                    <a:pt x="9" y="12"/>
                  </a:cubicBezTo>
                  <a:cubicBezTo>
                    <a:pt x="6" y="10"/>
                    <a:pt x="6" y="10"/>
                    <a:pt x="6" y="10"/>
                  </a:cubicBezTo>
                  <a:cubicBezTo>
                    <a:pt x="6" y="10"/>
                    <a:pt x="5" y="10"/>
                    <a:pt x="5" y="10"/>
                  </a:cubicBezTo>
                  <a:cubicBezTo>
                    <a:pt x="2" y="14"/>
                    <a:pt x="2" y="14"/>
                    <a:pt x="2" y="14"/>
                  </a:cubicBezTo>
                  <a:cubicBezTo>
                    <a:pt x="2" y="15"/>
                    <a:pt x="2" y="16"/>
                    <a:pt x="3" y="16"/>
                  </a:cubicBezTo>
                  <a:cubicBezTo>
                    <a:pt x="6" y="18"/>
                    <a:pt x="6" y="18"/>
                    <a:pt x="6" y="18"/>
                  </a:cubicBezTo>
                  <a:cubicBezTo>
                    <a:pt x="5" y="19"/>
                    <a:pt x="5" y="21"/>
                    <a:pt x="4" y="22"/>
                  </a:cubicBezTo>
                  <a:cubicBezTo>
                    <a:pt x="1" y="22"/>
                    <a:pt x="1" y="22"/>
                    <a:pt x="1" y="22"/>
                  </a:cubicBezTo>
                  <a:cubicBezTo>
                    <a:pt x="0" y="22"/>
                    <a:pt x="0" y="23"/>
                    <a:pt x="0" y="23"/>
                  </a:cubicBezTo>
                  <a:cubicBezTo>
                    <a:pt x="0" y="28"/>
                    <a:pt x="0" y="28"/>
                    <a:pt x="0" y="28"/>
                  </a:cubicBezTo>
                  <a:cubicBezTo>
                    <a:pt x="0" y="29"/>
                    <a:pt x="0" y="29"/>
                    <a:pt x="1" y="29"/>
                  </a:cubicBezTo>
                  <a:cubicBezTo>
                    <a:pt x="4" y="29"/>
                    <a:pt x="4" y="29"/>
                    <a:pt x="4" y="29"/>
                  </a:cubicBezTo>
                  <a:cubicBezTo>
                    <a:pt x="4" y="31"/>
                    <a:pt x="5" y="32"/>
                    <a:pt x="5" y="34"/>
                  </a:cubicBezTo>
                  <a:cubicBezTo>
                    <a:pt x="2" y="35"/>
                    <a:pt x="2" y="35"/>
                    <a:pt x="2" y="35"/>
                  </a:cubicBezTo>
                  <a:cubicBezTo>
                    <a:pt x="2" y="36"/>
                    <a:pt x="2" y="36"/>
                    <a:pt x="2" y="37"/>
                  </a:cubicBezTo>
                  <a:cubicBezTo>
                    <a:pt x="4" y="41"/>
                    <a:pt x="4" y="41"/>
                    <a:pt x="4" y="41"/>
                  </a:cubicBezTo>
                  <a:cubicBezTo>
                    <a:pt x="5" y="41"/>
                    <a:pt x="5" y="42"/>
                    <a:pt x="6" y="41"/>
                  </a:cubicBezTo>
                  <a:cubicBezTo>
                    <a:pt x="9" y="40"/>
                    <a:pt x="9" y="40"/>
                    <a:pt x="9" y="40"/>
                  </a:cubicBezTo>
                  <a:cubicBezTo>
                    <a:pt x="10" y="41"/>
                    <a:pt x="11" y="42"/>
                    <a:pt x="12" y="43"/>
                  </a:cubicBezTo>
                  <a:cubicBezTo>
                    <a:pt x="10" y="46"/>
                    <a:pt x="10" y="46"/>
                    <a:pt x="10" y="46"/>
                  </a:cubicBezTo>
                  <a:cubicBezTo>
                    <a:pt x="10" y="46"/>
                    <a:pt x="10" y="47"/>
                    <a:pt x="11" y="47"/>
                  </a:cubicBezTo>
                  <a:cubicBezTo>
                    <a:pt x="15" y="50"/>
                    <a:pt x="15" y="50"/>
                    <a:pt x="15" y="50"/>
                  </a:cubicBezTo>
                  <a:cubicBezTo>
                    <a:pt x="15" y="50"/>
                    <a:pt x="16" y="50"/>
                    <a:pt x="16" y="49"/>
                  </a:cubicBezTo>
                  <a:cubicBezTo>
                    <a:pt x="18" y="47"/>
                    <a:pt x="18" y="47"/>
                    <a:pt x="18" y="47"/>
                  </a:cubicBezTo>
                  <a:cubicBezTo>
                    <a:pt x="19" y="47"/>
                    <a:pt x="21" y="48"/>
                    <a:pt x="22" y="48"/>
                  </a:cubicBezTo>
                  <a:cubicBezTo>
                    <a:pt x="22" y="51"/>
                    <a:pt x="22" y="51"/>
                    <a:pt x="22" y="51"/>
                  </a:cubicBezTo>
                  <a:cubicBezTo>
                    <a:pt x="22" y="52"/>
                    <a:pt x="23" y="52"/>
                    <a:pt x="24" y="52"/>
                  </a:cubicBezTo>
                  <a:cubicBezTo>
                    <a:pt x="28" y="52"/>
                    <a:pt x="28" y="52"/>
                    <a:pt x="28" y="52"/>
                  </a:cubicBezTo>
                  <a:cubicBezTo>
                    <a:pt x="29" y="52"/>
                    <a:pt x="29" y="52"/>
                    <a:pt x="29" y="51"/>
                  </a:cubicBezTo>
                  <a:cubicBezTo>
                    <a:pt x="29" y="48"/>
                    <a:pt x="29" y="48"/>
                    <a:pt x="29" y="48"/>
                  </a:cubicBezTo>
                  <a:cubicBezTo>
                    <a:pt x="31" y="48"/>
                    <a:pt x="32" y="47"/>
                    <a:pt x="34" y="47"/>
                  </a:cubicBezTo>
                  <a:cubicBezTo>
                    <a:pt x="35" y="50"/>
                    <a:pt x="35" y="50"/>
                    <a:pt x="35" y="50"/>
                  </a:cubicBezTo>
                  <a:cubicBezTo>
                    <a:pt x="36" y="50"/>
                    <a:pt x="36" y="50"/>
                    <a:pt x="37" y="50"/>
                  </a:cubicBezTo>
                  <a:cubicBezTo>
                    <a:pt x="41" y="48"/>
                    <a:pt x="41" y="48"/>
                    <a:pt x="41" y="48"/>
                  </a:cubicBezTo>
                  <a:cubicBezTo>
                    <a:pt x="42" y="47"/>
                    <a:pt x="42" y="47"/>
                    <a:pt x="41" y="46"/>
                  </a:cubicBezTo>
                  <a:cubicBezTo>
                    <a:pt x="40" y="43"/>
                    <a:pt x="40" y="43"/>
                    <a:pt x="40" y="43"/>
                  </a:cubicBezTo>
                  <a:cubicBezTo>
                    <a:pt x="41" y="42"/>
                    <a:pt x="42" y="41"/>
                    <a:pt x="43" y="40"/>
                  </a:cubicBezTo>
                  <a:cubicBezTo>
                    <a:pt x="46" y="42"/>
                    <a:pt x="46" y="42"/>
                    <a:pt x="46" y="42"/>
                  </a:cubicBezTo>
                  <a:cubicBezTo>
                    <a:pt x="47" y="42"/>
                    <a:pt x="47" y="42"/>
                    <a:pt x="48" y="41"/>
                  </a:cubicBezTo>
                  <a:cubicBezTo>
                    <a:pt x="50" y="37"/>
                    <a:pt x="50" y="37"/>
                    <a:pt x="50" y="37"/>
                  </a:cubicBezTo>
                  <a:cubicBezTo>
                    <a:pt x="50" y="37"/>
                    <a:pt x="50" y="36"/>
                    <a:pt x="50" y="36"/>
                  </a:cubicBezTo>
                  <a:cubicBezTo>
                    <a:pt x="47" y="34"/>
                    <a:pt x="47" y="34"/>
                    <a:pt x="47" y="34"/>
                  </a:cubicBezTo>
                  <a:cubicBezTo>
                    <a:pt x="47" y="33"/>
                    <a:pt x="48" y="31"/>
                    <a:pt x="48" y="30"/>
                  </a:cubicBezTo>
                  <a:cubicBezTo>
                    <a:pt x="51" y="30"/>
                    <a:pt x="51" y="30"/>
                    <a:pt x="51" y="30"/>
                  </a:cubicBezTo>
                  <a:cubicBezTo>
                    <a:pt x="52" y="30"/>
                    <a:pt x="52" y="29"/>
                    <a:pt x="52" y="29"/>
                  </a:cubicBezTo>
                  <a:cubicBezTo>
                    <a:pt x="52" y="24"/>
                    <a:pt x="52" y="24"/>
                    <a:pt x="52" y="24"/>
                  </a:cubicBezTo>
                  <a:cubicBezTo>
                    <a:pt x="52" y="23"/>
                    <a:pt x="52" y="23"/>
                    <a:pt x="51" y="23"/>
                  </a:cubicBezTo>
                  <a:close/>
                  <a:moveTo>
                    <a:pt x="26" y="40"/>
                  </a:moveTo>
                  <a:cubicBezTo>
                    <a:pt x="18" y="40"/>
                    <a:pt x="12" y="34"/>
                    <a:pt x="12" y="26"/>
                  </a:cubicBezTo>
                  <a:cubicBezTo>
                    <a:pt x="12" y="18"/>
                    <a:pt x="18" y="12"/>
                    <a:pt x="26" y="12"/>
                  </a:cubicBezTo>
                  <a:cubicBezTo>
                    <a:pt x="34" y="12"/>
                    <a:pt x="40" y="18"/>
                    <a:pt x="40" y="26"/>
                  </a:cubicBezTo>
                  <a:cubicBezTo>
                    <a:pt x="40" y="34"/>
                    <a:pt x="34" y="40"/>
                    <a:pt x="26" y="4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endParaRPr lang="en-GB" sz="1350"/>
            </a:p>
          </p:txBody>
        </p:sp>
      </p:grpSp>
    </p:spTree>
    <p:extLst>
      <p:ext uri="{BB962C8B-B14F-4D97-AF65-F5344CB8AC3E}">
        <p14:creationId xmlns:p14="http://schemas.microsoft.com/office/powerpoint/2010/main" val="19489250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dirty="0"/>
              <a:t>Hyperkaliämie –Serumkaliumwerte von &gt;5 mmol/L</a:t>
            </a:r>
            <a:endParaRPr lang="de-DE" sz="2400" baseline="30000" dirty="0"/>
          </a:p>
        </p:txBody>
      </p:sp>
      <p:sp>
        <p:nvSpPr>
          <p:cNvPr id="54" name="Inhaltsplatzhalter 53"/>
          <p:cNvSpPr>
            <a:spLocks noGrp="1"/>
          </p:cNvSpPr>
          <p:nvPr>
            <p:ph sz="quarter" idx="10"/>
          </p:nvPr>
        </p:nvSpPr>
        <p:spPr/>
        <p:txBody>
          <a:bodyPr/>
          <a:lstStyle/>
          <a:p>
            <a:r>
              <a:rPr lang="de-DE"/>
              <a:t>Modifiziert nach: 1. </a:t>
            </a:r>
            <a:r>
              <a:rPr lang="de-DE" sz="900"/>
              <a:t>Zieschang S. Arzneiverordnung in der Praxis 2018; 46: 59-64; 2. </a:t>
            </a:r>
            <a:r>
              <a:rPr lang="de-DE" altLang="en-US"/>
              <a:t>Howlett JG, et al. Can J </a:t>
            </a:r>
            <a:r>
              <a:rPr lang="de-DE" altLang="en-US" err="1"/>
              <a:t>Cardiol</a:t>
            </a:r>
            <a:r>
              <a:rPr lang="de-DE" altLang="en-US"/>
              <a:t> 2016; 32:296-310</a:t>
            </a:r>
            <a:r>
              <a:rPr lang="de-DE"/>
              <a:t>; 3. </a:t>
            </a:r>
            <a:r>
              <a:rPr lang="de-DE" err="1"/>
              <a:t>Soar</a:t>
            </a:r>
            <a:r>
              <a:rPr lang="de-DE"/>
              <a:t> J, et al. </a:t>
            </a:r>
            <a:r>
              <a:rPr lang="de-DE" err="1"/>
              <a:t>Resuscitation</a:t>
            </a:r>
            <a:r>
              <a:rPr lang="de-DE"/>
              <a:t> 2010; 81:1400-33.</a:t>
            </a:r>
          </a:p>
        </p:txBody>
      </p:sp>
      <p:sp>
        <p:nvSpPr>
          <p:cNvPr id="3" name="Inhaltsplatzhalter 2">
            <a:extLst>
              <a:ext uri="{FF2B5EF4-FFF2-40B4-BE49-F238E27FC236}">
                <a16:creationId xmlns:a16="http://schemas.microsoft.com/office/drawing/2014/main" id="{ABDDCF05-41A7-4437-9F8C-CF70678A2608}"/>
              </a:ext>
            </a:extLst>
          </p:cNvPr>
          <p:cNvSpPr>
            <a:spLocks noGrp="1"/>
          </p:cNvSpPr>
          <p:nvPr>
            <p:ph sz="quarter" idx="11"/>
          </p:nvPr>
        </p:nvSpPr>
        <p:spPr/>
        <p:txBody>
          <a:bodyPr>
            <a:normAutofit/>
          </a:bodyPr>
          <a:lstStyle/>
          <a:p>
            <a:r>
              <a:rPr lang="de-DE"/>
              <a:t>*ICD-10 E87.5. </a:t>
            </a:r>
          </a:p>
        </p:txBody>
      </p:sp>
      <p:grpSp>
        <p:nvGrpSpPr>
          <p:cNvPr id="85" name="Group 39"/>
          <p:cNvGrpSpPr/>
          <p:nvPr/>
        </p:nvGrpSpPr>
        <p:grpSpPr>
          <a:xfrm>
            <a:off x="862271" y="1895706"/>
            <a:ext cx="3880461" cy="3744644"/>
            <a:chOff x="673100" y="1447801"/>
            <a:chExt cx="3501134" cy="3378594"/>
          </a:xfrm>
        </p:grpSpPr>
        <p:pic>
          <p:nvPicPr>
            <p:cNvPr id="86" name="Picture 12" descr="humanbody-123rf-12851049crop.png"/>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73100" y="1447801"/>
              <a:ext cx="3501134" cy="3378594"/>
            </a:xfrm>
            <a:prstGeom prst="rect">
              <a:avLst/>
            </a:prstGeom>
          </p:spPr>
        </p:pic>
        <p:pic>
          <p:nvPicPr>
            <p:cNvPr id="87" name="Picture 28" descr="hear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4262" y="2738184"/>
              <a:ext cx="575138" cy="672619"/>
            </a:xfrm>
            <a:prstGeom prst="rect">
              <a:avLst/>
            </a:prstGeom>
          </p:spPr>
        </p:pic>
        <p:grpSp>
          <p:nvGrpSpPr>
            <p:cNvPr id="88" name="Group 27"/>
            <p:cNvGrpSpPr/>
            <p:nvPr/>
          </p:nvGrpSpPr>
          <p:grpSpPr>
            <a:xfrm>
              <a:off x="1893683" y="3872173"/>
              <a:ext cx="1059967" cy="490067"/>
              <a:chOff x="1536700" y="3810000"/>
              <a:chExt cx="1129030" cy="521998"/>
            </a:xfrm>
          </p:grpSpPr>
          <p:pic>
            <p:nvPicPr>
              <p:cNvPr id="92" name="Picture 25" descr="kidney.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6700" y="3810000"/>
                <a:ext cx="296475" cy="521998"/>
              </a:xfrm>
              <a:prstGeom prst="rect">
                <a:avLst/>
              </a:prstGeom>
            </p:spPr>
          </p:pic>
          <p:pic>
            <p:nvPicPr>
              <p:cNvPr id="93" name="Picture 38" descr="kidney.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369255" y="3810000"/>
                <a:ext cx="296475" cy="521998"/>
              </a:xfrm>
              <a:prstGeom prst="rect">
                <a:avLst/>
              </a:prstGeom>
            </p:spPr>
          </p:pic>
        </p:grpSp>
        <p:grpSp>
          <p:nvGrpSpPr>
            <p:cNvPr id="89" name="Group 36"/>
            <p:cNvGrpSpPr/>
            <p:nvPr/>
          </p:nvGrpSpPr>
          <p:grpSpPr>
            <a:xfrm>
              <a:off x="2104327" y="2149941"/>
              <a:ext cx="717252" cy="2572696"/>
              <a:chOff x="2104327" y="2149941"/>
              <a:chExt cx="717252" cy="2572696"/>
            </a:xfrm>
          </p:grpSpPr>
          <p:pic>
            <p:nvPicPr>
              <p:cNvPr id="90" name="Picture 23" descr="gi tract.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13725" y="2149941"/>
                <a:ext cx="607854" cy="1946201"/>
              </a:xfrm>
              <a:prstGeom prst="rect">
                <a:avLst/>
              </a:prstGeom>
              <a:effectLst>
                <a:outerShdw blurRad="50800" dist="38100" dir="2700000" algn="tl" rotWithShape="0">
                  <a:srgbClr val="000000">
                    <a:alpha val="43000"/>
                  </a:srgbClr>
                </a:outerShdw>
              </a:effectLst>
            </p:spPr>
          </p:pic>
          <p:pic>
            <p:nvPicPr>
              <p:cNvPr id="91" name="Picture 21" descr="small intestin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04327" y="3914830"/>
                <a:ext cx="639846" cy="807807"/>
              </a:xfrm>
              <a:prstGeom prst="rect">
                <a:avLst/>
              </a:prstGeom>
              <a:effectLst>
                <a:outerShdw blurRad="50800" dist="38100" dir="2700000" algn="tl" rotWithShape="0">
                  <a:srgbClr val="000000">
                    <a:alpha val="43000"/>
                  </a:srgbClr>
                </a:outerShdw>
              </a:effectLst>
            </p:spPr>
          </p:pic>
        </p:grpSp>
      </p:grpSp>
      <p:grpSp>
        <p:nvGrpSpPr>
          <p:cNvPr id="5" name="Gruppieren 4">
            <a:extLst>
              <a:ext uri="{FF2B5EF4-FFF2-40B4-BE49-F238E27FC236}">
                <a16:creationId xmlns:a16="http://schemas.microsoft.com/office/drawing/2014/main" id="{D0A0B5C3-561A-4039-B117-668C93E13217}"/>
              </a:ext>
            </a:extLst>
          </p:cNvPr>
          <p:cNvGrpSpPr/>
          <p:nvPr/>
        </p:nvGrpSpPr>
        <p:grpSpPr>
          <a:xfrm>
            <a:off x="5694525" y="1054087"/>
            <a:ext cx="6325440" cy="5060895"/>
            <a:chOff x="5144018" y="1054087"/>
            <a:chExt cx="6325440" cy="5060895"/>
          </a:xfrm>
        </p:grpSpPr>
        <p:sp>
          <p:nvSpPr>
            <p:cNvPr id="58" name="Arc 5"/>
            <p:cNvSpPr/>
            <p:nvPr/>
          </p:nvSpPr>
          <p:spPr bwMode="auto">
            <a:xfrm>
              <a:off x="5707630" y="2052643"/>
              <a:ext cx="4053142" cy="4053147"/>
            </a:xfrm>
            <a:prstGeom prst="arc">
              <a:avLst>
                <a:gd name="adj1" fmla="val 10773154"/>
                <a:gd name="adj2" fmla="val 0"/>
              </a:avLst>
            </a:prstGeom>
            <a:solidFill>
              <a:srgbClr val="5A982B"/>
            </a:solidFill>
            <a:ln w="19050" cap="flat" cmpd="sng" algn="ctr">
              <a:noFill/>
              <a:prstDash val="solid"/>
              <a:round/>
              <a:headEnd type="none" w="med" len="med"/>
              <a:tailEnd type="none" w="med" len="med"/>
            </a:ln>
            <a:effectLst/>
          </p:spPr>
          <p:txBody>
            <a:bodyPr rtlCol="0" anchor="ctr"/>
            <a:lstStyle/>
            <a:p>
              <a:pPr algn="ctr" defTabSz="914377"/>
              <a:endParaRPr lang="de-DE" sz="2133" b="1">
                <a:solidFill>
                  <a:srgbClr val="000000"/>
                </a:solidFill>
                <a:latin typeface="Candara" panose="020E0502030303020204" pitchFamily="34" charset="0"/>
              </a:endParaRPr>
            </a:p>
          </p:txBody>
        </p:sp>
        <p:pic>
          <p:nvPicPr>
            <p:cNvPr id="59" name="Picture 22" descr="long shadow.png"/>
            <p:cNvPicPr>
              <a:picLocks noChangeAspect="1"/>
            </p:cNvPicPr>
            <p:nvPr/>
          </p:nvPicPr>
          <p:blipFill>
            <a:blip r:embed="rId8"/>
            <a:stretch>
              <a:fillRect/>
            </a:stretch>
          </p:blipFill>
          <p:spPr>
            <a:xfrm flipV="1">
              <a:off x="5174321" y="4156021"/>
              <a:ext cx="5119760" cy="349842"/>
            </a:xfrm>
            <a:prstGeom prst="rect">
              <a:avLst/>
            </a:prstGeom>
          </p:spPr>
        </p:pic>
        <p:sp>
          <p:nvSpPr>
            <p:cNvPr id="60" name="Arc 6"/>
            <p:cNvSpPr/>
            <p:nvPr/>
          </p:nvSpPr>
          <p:spPr bwMode="auto">
            <a:xfrm>
              <a:off x="5707630" y="2052643"/>
              <a:ext cx="4053142" cy="4053147"/>
            </a:xfrm>
            <a:prstGeom prst="arc">
              <a:avLst>
                <a:gd name="adj1" fmla="val 10773154"/>
                <a:gd name="adj2" fmla="val 13827344"/>
              </a:avLst>
            </a:prstGeom>
            <a:solidFill>
              <a:schemeClr val="accent5">
                <a:lumMod val="40000"/>
                <a:lumOff val="60000"/>
                <a:alpha val="58000"/>
              </a:schemeClr>
            </a:solidFill>
            <a:ln w="19050" cap="flat" cmpd="sng" algn="ctr">
              <a:noFill/>
              <a:prstDash val="solid"/>
              <a:round/>
              <a:headEnd type="none" w="med" len="med"/>
              <a:tailEnd type="none" w="med" len="med"/>
            </a:ln>
            <a:effectLst/>
          </p:spPr>
          <p:txBody>
            <a:bodyPr rtlCol="0" anchor="ctr"/>
            <a:lstStyle/>
            <a:p>
              <a:pPr algn="ctr" defTabSz="914377"/>
              <a:endParaRPr lang="de-DE" sz="2133" b="1">
                <a:solidFill>
                  <a:srgbClr val="000000"/>
                </a:solidFill>
                <a:latin typeface="Candara" panose="020E0502030303020204" pitchFamily="34" charset="0"/>
              </a:endParaRPr>
            </a:p>
          </p:txBody>
        </p:sp>
        <p:sp>
          <p:nvSpPr>
            <p:cNvPr id="61" name="Arc 7"/>
            <p:cNvSpPr/>
            <p:nvPr/>
          </p:nvSpPr>
          <p:spPr bwMode="auto">
            <a:xfrm>
              <a:off x="5707630" y="2052643"/>
              <a:ext cx="4053142" cy="4053147"/>
            </a:xfrm>
            <a:prstGeom prst="arc">
              <a:avLst>
                <a:gd name="adj1" fmla="val 18576571"/>
                <a:gd name="adj2" fmla="val 0"/>
              </a:avLst>
            </a:prstGeom>
            <a:solidFill>
              <a:srgbClr val="003865"/>
            </a:solidFill>
            <a:ln w="19050" cap="flat" cmpd="sng" algn="ctr">
              <a:noFill/>
              <a:prstDash val="solid"/>
              <a:round/>
              <a:headEnd type="none" w="med" len="med"/>
              <a:tailEnd type="none" w="med" len="med"/>
            </a:ln>
            <a:effectLst/>
          </p:spPr>
          <p:txBody>
            <a:bodyPr rtlCol="0" anchor="ctr"/>
            <a:lstStyle/>
            <a:p>
              <a:pPr algn="ctr" defTabSz="914377"/>
              <a:endParaRPr lang="de-DE" sz="2133" b="1">
                <a:solidFill>
                  <a:srgbClr val="000000"/>
                </a:solidFill>
                <a:latin typeface="Candara" panose="020E0502030303020204" pitchFamily="34" charset="0"/>
              </a:endParaRPr>
            </a:p>
          </p:txBody>
        </p:sp>
        <p:cxnSp>
          <p:nvCxnSpPr>
            <p:cNvPr id="62" name="Straight Connector 8"/>
            <p:cNvCxnSpPr/>
            <p:nvPr/>
          </p:nvCxnSpPr>
          <p:spPr bwMode="auto">
            <a:xfrm rot="16200000" flipV="1">
              <a:off x="6080945" y="2425960"/>
              <a:ext cx="1814362" cy="1494375"/>
            </a:xfrm>
            <a:prstGeom prst="line">
              <a:avLst/>
            </a:prstGeom>
            <a:noFill/>
            <a:ln w="50800" cap="rnd" cmpd="sng" algn="ctr">
              <a:solidFill>
                <a:srgbClr val="0F0B36"/>
              </a:solidFill>
              <a:prstDash val="sysDash"/>
              <a:round/>
              <a:headEnd type="none" w="med" len="med"/>
              <a:tailEnd type="arrow" w="lg" len="sm"/>
            </a:ln>
            <a:effectLst/>
          </p:spPr>
        </p:cxnSp>
        <p:sp>
          <p:nvSpPr>
            <p:cNvPr id="63" name="TextBox 10"/>
            <p:cNvSpPr txBox="1"/>
            <p:nvPr/>
          </p:nvSpPr>
          <p:spPr>
            <a:xfrm>
              <a:off x="5539491" y="3621208"/>
              <a:ext cx="1981387" cy="338553"/>
            </a:xfrm>
            <a:prstGeom prst="rect">
              <a:avLst/>
            </a:prstGeom>
            <a:noFill/>
          </p:spPr>
          <p:txBody>
            <a:bodyPr wrap="square" rtlCol="0" anchor="t" anchorCtr="0">
              <a:spAutoFit/>
            </a:bodyPr>
            <a:lstStyle/>
            <a:p>
              <a:pPr algn="ctr" defTabSz="914377"/>
              <a:r>
                <a:rPr lang="de-DE" sz="1600">
                  <a:solidFill>
                    <a:srgbClr val="0F0B36"/>
                  </a:solidFill>
                  <a:latin typeface="Candara" panose="020E0502030303020204" pitchFamily="34" charset="0"/>
                  <a:cs typeface="Arial" panose="020B0604020202020204" pitchFamily="34" charset="0"/>
                </a:rPr>
                <a:t>Hypokaliämie</a:t>
              </a:r>
            </a:p>
          </p:txBody>
        </p:sp>
        <p:sp>
          <p:nvSpPr>
            <p:cNvPr id="64" name="TextBox 14"/>
            <p:cNvSpPr txBox="1"/>
            <p:nvPr/>
          </p:nvSpPr>
          <p:spPr>
            <a:xfrm>
              <a:off x="6880907" y="2683558"/>
              <a:ext cx="1706586" cy="420565"/>
            </a:xfrm>
            <a:prstGeom prst="rect">
              <a:avLst/>
            </a:prstGeom>
            <a:noFill/>
          </p:spPr>
          <p:txBody>
            <a:bodyPr wrap="square" rtlCol="0" anchor="t" anchorCtr="0">
              <a:spAutoFit/>
            </a:bodyPr>
            <a:lstStyle/>
            <a:p>
              <a:pPr algn="ctr" defTabSz="914377"/>
              <a:r>
                <a:rPr lang="de-DE" sz="2133">
                  <a:solidFill>
                    <a:srgbClr val="FFFFFF"/>
                  </a:solidFill>
                  <a:effectLst>
                    <a:outerShdw blurRad="50800" dist="38100" dir="2700000" algn="tl" rotWithShape="0">
                      <a:srgbClr val="000000">
                        <a:alpha val="43000"/>
                      </a:srgbClr>
                    </a:outerShdw>
                  </a:effectLst>
                  <a:latin typeface="Candara" panose="020E0502030303020204" pitchFamily="34" charset="0"/>
                  <a:cs typeface="Arial" panose="020B0604020202020204" pitchFamily="34" charset="0"/>
                </a:rPr>
                <a:t>Kalium</a:t>
              </a:r>
            </a:p>
          </p:txBody>
        </p:sp>
        <p:sp>
          <p:nvSpPr>
            <p:cNvPr id="65" name="Arc 15"/>
            <p:cNvSpPr/>
            <p:nvPr/>
          </p:nvSpPr>
          <p:spPr bwMode="auto">
            <a:xfrm>
              <a:off x="6412971" y="2307251"/>
              <a:ext cx="2642455" cy="2642461"/>
            </a:xfrm>
            <a:prstGeom prst="arc">
              <a:avLst>
                <a:gd name="adj1" fmla="val 13231625"/>
                <a:gd name="adj2" fmla="val 19106399"/>
              </a:avLst>
            </a:prstGeom>
            <a:noFill/>
            <a:ln w="38100" cap="flat" cmpd="sng" algn="ctr">
              <a:solidFill>
                <a:schemeClr val="bg1"/>
              </a:solidFill>
              <a:prstDash val="solid"/>
              <a:round/>
              <a:headEnd type="arrow" w="lg" len="sm"/>
              <a:tailEnd type="arrow" w="lg" len="sm"/>
            </a:ln>
            <a:effectLst/>
          </p:spPr>
          <p:txBody>
            <a:bodyPr rtlCol="0" anchor="ctr"/>
            <a:lstStyle/>
            <a:p>
              <a:pPr algn="ctr" defTabSz="914377"/>
              <a:endParaRPr lang="de-DE" sz="2133" b="1">
                <a:solidFill>
                  <a:srgbClr val="000000"/>
                </a:solidFill>
                <a:latin typeface="Candara" panose="020E0502030303020204" pitchFamily="34" charset="0"/>
              </a:endParaRPr>
            </a:p>
          </p:txBody>
        </p:sp>
        <p:sp>
          <p:nvSpPr>
            <p:cNvPr id="66" name="TextBox 20"/>
            <p:cNvSpPr txBox="1"/>
            <p:nvPr/>
          </p:nvSpPr>
          <p:spPr>
            <a:xfrm>
              <a:off x="9983446" y="2981233"/>
              <a:ext cx="1486012" cy="297454"/>
            </a:xfrm>
            <a:prstGeom prst="rect">
              <a:avLst/>
            </a:prstGeom>
            <a:noFill/>
            <a:ln>
              <a:noFill/>
            </a:ln>
          </p:spPr>
          <p:txBody>
            <a:bodyPr wrap="square" lIns="91440" tIns="45720" rIns="91440" bIns="45720" rtlCol="0" anchor="t" anchorCtr="0">
              <a:spAutoFit/>
            </a:bodyPr>
            <a:lstStyle/>
            <a:p>
              <a:pPr defTabSz="914377"/>
              <a:r>
                <a:rPr lang="de-DE" sz="1300" b="1">
                  <a:solidFill>
                    <a:srgbClr val="F0AB00"/>
                  </a:solidFill>
                  <a:latin typeface="Candara" panose="020E0502030303020204" pitchFamily="34" charset="0"/>
                  <a:cs typeface="Arial"/>
                </a:rPr>
                <a:t>6,5 mmol/L</a:t>
              </a:r>
              <a:endParaRPr lang="de-DE" sz="1333" b="1" baseline="30000">
                <a:solidFill>
                  <a:srgbClr val="F0AB00"/>
                </a:solidFill>
                <a:latin typeface="Candara" panose="020E0502030303020204" pitchFamily="34" charset="0"/>
                <a:cs typeface="Arial" panose="020B0604020202020204" pitchFamily="34" charset="0"/>
              </a:endParaRPr>
            </a:p>
          </p:txBody>
        </p:sp>
        <p:sp>
          <p:nvSpPr>
            <p:cNvPr id="67" name="Rectangle 32"/>
            <p:cNvSpPr/>
            <p:nvPr/>
          </p:nvSpPr>
          <p:spPr bwMode="gray">
            <a:xfrm>
              <a:off x="5149281" y="1847814"/>
              <a:ext cx="1746344" cy="289018"/>
            </a:xfrm>
            <a:prstGeom prst="rect">
              <a:avLst/>
            </a:prstGeom>
            <a:no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377">
                <a:lnSpc>
                  <a:spcPct val="90000"/>
                </a:lnSpc>
              </a:pPr>
              <a:r>
                <a:rPr lang="de-DE" sz="1300" b="1">
                  <a:solidFill>
                    <a:srgbClr val="000000"/>
                  </a:solidFill>
                  <a:latin typeface="Candara" panose="020E0502030303020204" pitchFamily="34" charset="0"/>
                  <a:cs typeface="Arial"/>
                </a:rPr>
                <a:t>3,5 mmol/L</a:t>
              </a:r>
              <a:endParaRPr lang="de-DE" sz="1330" b="1">
                <a:solidFill>
                  <a:srgbClr val="000000"/>
                </a:solidFill>
                <a:latin typeface="Candara" panose="020E0502030303020204" pitchFamily="34" charset="0"/>
                <a:cs typeface="Arial" panose="020B0604020202020204" pitchFamily="34" charset="0"/>
              </a:endParaRPr>
            </a:p>
          </p:txBody>
        </p:sp>
        <p:sp>
          <p:nvSpPr>
            <p:cNvPr id="68" name="Rectangle 33"/>
            <p:cNvSpPr/>
            <p:nvPr/>
          </p:nvSpPr>
          <p:spPr bwMode="gray">
            <a:xfrm>
              <a:off x="8487074" y="1847814"/>
              <a:ext cx="1776680" cy="289018"/>
            </a:xfrm>
            <a:prstGeom prst="rect">
              <a:avLst/>
            </a:prstGeom>
            <a:no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377">
                <a:lnSpc>
                  <a:spcPct val="90000"/>
                </a:lnSpc>
              </a:pPr>
              <a:r>
                <a:rPr lang="de-DE" sz="1300" b="1">
                  <a:solidFill>
                    <a:srgbClr val="000000"/>
                  </a:solidFill>
                  <a:latin typeface="Candara" panose="020E0502030303020204" pitchFamily="34" charset="0"/>
                  <a:cs typeface="Arial"/>
                </a:rPr>
                <a:t>5,0 mmol/L</a:t>
              </a:r>
            </a:p>
          </p:txBody>
        </p:sp>
        <p:cxnSp>
          <p:nvCxnSpPr>
            <p:cNvPr id="69" name="Straight Connector 18"/>
            <p:cNvCxnSpPr/>
            <p:nvPr/>
          </p:nvCxnSpPr>
          <p:spPr bwMode="auto">
            <a:xfrm>
              <a:off x="5387646" y="4081440"/>
              <a:ext cx="4693111" cy="2223"/>
            </a:xfrm>
            <a:prstGeom prst="line">
              <a:avLst/>
            </a:prstGeom>
            <a:noFill/>
            <a:ln w="38100" cap="flat" cmpd="sng" algn="ctr">
              <a:solidFill>
                <a:srgbClr val="0F0B36"/>
              </a:solidFill>
              <a:prstDash val="solid"/>
              <a:round/>
              <a:headEnd type="none" w="lg" len="sm"/>
              <a:tailEnd type="none" w="lg" len="sm"/>
            </a:ln>
            <a:effectLst/>
          </p:spPr>
        </p:cxnSp>
        <p:sp>
          <p:nvSpPr>
            <p:cNvPr id="70" name="Oval 19"/>
            <p:cNvSpPr/>
            <p:nvPr/>
          </p:nvSpPr>
          <p:spPr bwMode="gray">
            <a:xfrm>
              <a:off x="7574209" y="3972555"/>
              <a:ext cx="319984" cy="319985"/>
            </a:xfrm>
            <a:prstGeom prst="ellipse">
              <a:avLst/>
            </a:prstGeom>
            <a:solidFill>
              <a:srgbClr val="0F0B36"/>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377">
                <a:lnSpc>
                  <a:spcPct val="90000"/>
                </a:lnSpc>
              </a:pPr>
              <a:endParaRPr lang="de-DE" sz="1600">
                <a:solidFill>
                  <a:srgbClr val="FFFFFF"/>
                </a:solidFill>
                <a:effectLst>
                  <a:outerShdw blurRad="50800" dist="38100" dir="2700000" algn="tl" rotWithShape="0">
                    <a:srgbClr val="000000">
                      <a:alpha val="43000"/>
                    </a:srgbClr>
                  </a:outerShdw>
                </a:effectLst>
                <a:latin typeface="Candara" panose="020E0502030303020204" pitchFamily="34" charset="0"/>
                <a:cs typeface="Arial" panose="020B0604020202020204" pitchFamily="34" charset="0"/>
              </a:endParaRPr>
            </a:p>
          </p:txBody>
        </p:sp>
        <p:sp>
          <p:nvSpPr>
            <p:cNvPr id="71" name="TextBox 20"/>
            <p:cNvSpPr txBox="1"/>
            <p:nvPr/>
          </p:nvSpPr>
          <p:spPr>
            <a:xfrm>
              <a:off x="9760773" y="2510702"/>
              <a:ext cx="1516665" cy="297454"/>
            </a:xfrm>
            <a:prstGeom prst="rect">
              <a:avLst/>
            </a:prstGeom>
            <a:noFill/>
            <a:ln>
              <a:noFill/>
            </a:ln>
          </p:spPr>
          <p:txBody>
            <a:bodyPr wrap="square" lIns="91440" tIns="45720" rIns="91440" bIns="45720" rtlCol="0" anchor="t" anchorCtr="0">
              <a:spAutoFit/>
            </a:bodyPr>
            <a:lstStyle/>
            <a:p>
              <a:pPr defTabSz="914377"/>
              <a:r>
                <a:rPr lang="de-DE" sz="1300" b="1">
                  <a:solidFill>
                    <a:srgbClr val="F0AB00"/>
                  </a:solidFill>
                  <a:latin typeface="Candara" panose="020E0502030303020204" pitchFamily="34" charset="0"/>
                  <a:cs typeface="Arial"/>
                </a:rPr>
                <a:t>6,0 mmol/L</a:t>
              </a:r>
              <a:endParaRPr lang="de-DE" sz="1333" b="1" baseline="30000">
                <a:solidFill>
                  <a:srgbClr val="F0AB00"/>
                </a:solidFill>
                <a:latin typeface="Candara" panose="020E0502030303020204" pitchFamily="34" charset="0"/>
                <a:cs typeface="Arial" panose="020B0604020202020204" pitchFamily="34" charset="0"/>
              </a:endParaRPr>
            </a:p>
          </p:txBody>
        </p:sp>
        <p:sp>
          <p:nvSpPr>
            <p:cNvPr id="72" name="TextBox 13"/>
            <p:cNvSpPr txBox="1"/>
            <p:nvPr/>
          </p:nvSpPr>
          <p:spPr>
            <a:xfrm>
              <a:off x="5144018" y="1054087"/>
              <a:ext cx="5148819" cy="369333"/>
            </a:xfrm>
            <a:prstGeom prst="rect">
              <a:avLst/>
            </a:prstGeom>
            <a:noFill/>
          </p:spPr>
          <p:txBody>
            <a:bodyPr wrap="square" rtlCol="0" anchor="t" anchorCtr="0">
              <a:spAutoFit/>
            </a:bodyPr>
            <a:lstStyle/>
            <a:p>
              <a:pPr algn="ctr" defTabSz="914377"/>
              <a:r>
                <a:rPr lang="de-DE" sz="1800" b="1">
                  <a:latin typeface="Candara" panose="020E0502030303020204" pitchFamily="34" charset="0"/>
                  <a:cs typeface="Arial" panose="020B0604020202020204" pitchFamily="34" charset="0"/>
                </a:rPr>
                <a:t>Physiologischer K</a:t>
              </a:r>
              <a:r>
                <a:rPr lang="de-DE" sz="1800" b="1" baseline="30000">
                  <a:latin typeface="Candara" panose="020E0502030303020204" pitchFamily="34" charset="0"/>
                  <a:cs typeface="Arial" panose="020B0604020202020204" pitchFamily="34" charset="0"/>
                </a:rPr>
                <a:t>+</a:t>
              </a:r>
              <a:r>
                <a:rPr lang="de-DE" sz="1800" b="1">
                  <a:latin typeface="Candara" panose="020E0502030303020204" pitchFamily="34" charset="0"/>
                  <a:cs typeface="Arial" panose="020B0604020202020204" pitchFamily="34" charset="0"/>
                </a:rPr>
                <a:t>-Bereich</a:t>
              </a:r>
            </a:p>
          </p:txBody>
        </p:sp>
        <p:grpSp>
          <p:nvGrpSpPr>
            <p:cNvPr id="73" name="Gruppieren 72"/>
            <p:cNvGrpSpPr/>
            <p:nvPr/>
          </p:nvGrpSpPr>
          <p:grpSpPr>
            <a:xfrm>
              <a:off x="6406957" y="2213664"/>
              <a:ext cx="2773202" cy="2656224"/>
              <a:chOff x="4936080" y="2163239"/>
              <a:chExt cx="1594123" cy="1526878"/>
            </a:xfrm>
          </p:grpSpPr>
          <p:sp>
            <p:nvSpPr>
              <p:cNvPr id="80" name="TextBox 16"/>
              <p:cNvSpPr txBox="1"/>
              <p:nvPr/>
            </p:nvSpPr>
            <p:spPr>
              <a:xfrm>
                <a:off x="5287635" y="2163239"/>
                <a:ext cx="822773" cy="241753"/>
              </a:xfrm>
              <a:prstGeom prst="rect">
                <a:avLst/>
              </a:prstGeom>
              <a:solidFill>
                <a:srgbClr val="5A982B"/>
              </a:solidFill>
              <a:ln>
                <a:noFill/>
              </a:ln>
            </p:spPr>
            <p:txBody>
              <a:bodyPr wrap="square" rtlCol="0" anchor="t" anchorCtr="0">
                <a:spAutoFit/>
              </a:bodyPr>
              <a:lstStyle/>
              <a:p>
                <a:pPr algn="ctr" defTabSz="914377"/>
                <a:endParaRPr lang="de-DE" sz="2133">
                  <a:solidFill>
                    <a:srgbClr val="FFFFFF"/>
                  </a:solidFill>
                  <a:effectLst>
                    <a:outerShdw blurRad="50800" dist="38100" dir="2700000" algn="tl" rotWithShape="0">
                      <a:srgbClr val="000000">
                        <a:alpha val="43000"/>
                      </a:srgbClr>
                    </a:outerShdw>
                  </a:effectLst>
                  <a:latin typeface="Candara" panose="020E0502030303020204" pitchFamily="34" charset="0"/>
                  <a:cs typeface="Arial" panose="020B0604020202020204" pitchFamily="34" charset="0"/>
                </a:endParaRPr>
              </a:p>
            </p:txBody>
          </p:sp>
          <p:sp>
            <p:nvSpPr>
              <p:cNvPr id="81" name="TextBox 17"/>
              <p:cNvSpPr txBox="1"/>
              <p:nvPr/>
            </p:nvSpPr>
            <p:spPr>
              <a:xfrm>
                <a:off x="4936080" y="2279932"/>
                <a:ext cx="1594123" cy="1410185"/>
              </a:xfrm>
              <a:prstGeom prst="rect">
                <a:avLst/>
              </a:prstGeom>
              <a:noFill/>
            </p:spPr>
            <p:txBody>
              <a:bodyPr wrap="square" rtlCol="0" anchor="t" anchorCtr="0">
                <a:prstTxWarp prst="textArchUp">
                  <a:avLst>
                    <a:gd name="adj" fmla="val 10849549"/>
                  </a:avLst>
                </a:prstTxWarp>
                <a:spAutoFit/>
              </a:bodyPr>
              <a:lstStyle/>
              <a:p>
                <a:pPr algn="ctr" defTabSz="914377"/>
                <a:r>
                  <a:rPr lang="de-DE" sz="2133" b="1" cap="all">
                    <a:solidFill>
                      <a:srgbClr val="FFFFFF"/>
                    </a:solidFill>
                    <a:effectLst>
                      <a:outerShdw blurRad="50800" dist="38100" dir="2700000" algn="tl" rotWithShape="0">
                        <a:srgbClr val="000000">
                          <a:alpha val="43000"/>
                        </a:srgbClr>
                      </a:outerShdw>
                    </a:effectLst>
                    <a:latin typeface="Candara" panose="020E0502030303020204" pitchFamily="34" charset="0"/>
                    <a:cs typeface="Century Gothic"/>
                  </a:rPr>
                  <a:t>NORMAL</a:t>
                </a:r>
              </a:p>
            </p:txBody>
          </p:sp>
        </p:grpSp>
        <p:sp>
          <p:nvSpPr>
            <p:cNvPr id="74" name="Arc 7"/>
            <p:cNvSpPr/>
            <p:nvPr/>
          </p:nvSpPr>
          <p:spPr bwMode="auto">
            <a:xfrm>
              <a:off x="5718167" y="2058230"/>
              <a:ext cx="4053142" cy="4053147"/>
            </a:xfrm>
            <a:prstGeom prst="arc">
              <a:avLst>
                <a:gd name="adj1" fmla="val 18532472"/>
                <a:gd name="adj2" fmla="val 19056352"/>
              </a:avLst>
            </a:prstGeom>
            <a:solidFill>
              <a:srgbClr val="FFFFFF">
                <a:alpha val="80000"/>
              </a:srgbClr>
            </a:solidFill>
            <a:ln w="19050" cap="flat" cmpd="sng" algn="ctr">
              <a:noFill/>
              <a:prstDash val="solid"/>
              <a:round/>
              <a:headEnd type="none" w="med" len="med"/>
              <a:tailEnd type="none" w="med" len="med"/>
            </a:ln>
            <a:effectLst/>
          </p:spPr>
          <p:txBody>
            <a:bodyPr rtlCol="0" anchor="ctr"/>
            <a:lstStyle/>
            <a:p>
              <a:pPr algn="ctr" defTabSz="914377"/>
              <a:endParaRPr lang="de-DE" sz="2133" b="1">
                <a:solidFill>
                  <a:srgbClr val="000000"/>
                </a:solidFill>
                <a:latin typeface="Candara" panose="020E0502030303020204" pitchFamily="34" charset="0"/>
              </a:endParaRPr>
            </a:p>
          </p:txBody>
        </p:sp>
        <p:sp>
          <p:nvSpPr>
            <p:cNvPr id="75" name="Arc 7"/>
            <p:cNvSpPr/>
            <p:nvPr/>
          </p:nvSpPr>
          <p:spPr bwMode="auto">
            <a:xfrm>
              <a:off x="5724721" y="2061835"/>
              <a:ext cx="4053142" cy="4053147"/>
            </a:xfrm>
            <a:prstGeom prst="arc">
              <a:avLst>
                <a:gd name="adj1" fmla="val 19539678"/>
                <a:gd name="adj2" fmla="val 20293507"/>
              </a:avLst>
            </a:prstGeom>
            <a:solidFill>
              <a:schemeClr val="bg1">
                <a:alpha val="25000"/>
              </a:schemeClr>
            </a:solidFill>
            <a:ln w="19050" cap="flat" cmpd="sng" algn="ctr">
              <a:noFill/>
              <a:prstDash val="solid"/>
              <a:round/>
              <a:headEnd type="none" w="med" len="med"/>
              <a:tailEnd type="none" w="med" len="med"/>
            </a:ln>
            <a:effectLst/>
          </p:spPr>
          <p:txBody>
            <a:bodyPr rtlCol="0" anchor="ctr"/>
            <a:lstStyle/>
            <a:p>
              <a:pPr algn="ctr" defTabSz="914377"/>
              <a:endParaRPr lang="de-DE" sz="2133" b="1">
                <a:solidFill>
                  <a:srgbClr val="000000"/>
                </a:solidFill>
                <a:latin typeface="Candara" panose="020E0502030303020204" pitchFamily="34" charset="0"/>
              </a:endParaRPr>
            </a:p>
          </p:txBody>
        </p:sp>
        <p:cxnSp>
          <p:nvCxnSpPr>
            <p:cNvPr id="76" name="Straight Connector 9"/>
            <p:cNvCxnSpPr/>
            <p:nvPr/>
          </p:nvCxnSpPr>
          <p:spPr bwMode="auto">
            <a:xfrm flipV="1">
              <a:off x="7751291" y="3203867"/>
              <a:ext cx="2157011" cy="879800"/>
            </a:xfrm>
            <a:prstGeom prst="line">
              <a:avLst/>
            </a:prstGeom>
            <a:noFill/>
            <a:ln w="28575" cap="rnd" cmpd="sng" algn="ctr">
              <a:solidFill>
                <a:schemeClr val="bg2"/>
              </a:solidFill>
              <a:prstDash val="sysDash"/>
              <a:round/>
              <a:headEnd type="none" w="med" len="med"/>
              <a:tailEnd type="none" w="med" len="med"/>
            </a:ln>
            <a:effectLst/>
          </p:spPr>
        </p:cxnSp>
        <p:cxnSp>
          <p:nvCxnSpPr>
            <p:cNvPr id="78" name="Straight Connector 9"/>
            <p:cNvCxnSpPr/>
            <p:nvPr/>
          </p:nvCxnSpPr>
          <p:spPr bwMode="auto">
            <a:xfrm rot="5400000" flipH="1" flipV="1">
              <a:off x="7574206" y="2425960"/>
              <a:ext cx="1814362" cy="1494375"/>
            </a:xfrm>
            <a:prstGeom prst="line">
              <a:avLst/>
            </a:prstGeom>
            <a:noFill/>
            <a:ln w="50800" cap="rnd" cmpd="sng" algn="ctr">
              <a:solidFill>
                <a:srgbClr val="0F0B36"/>
              </a:solidFill>
              <a:prstDash val="sysDash"/>
              <a:round/>
              <a:headEnd type="none" w="med" len="med"/>
              <a:tailEnd type="arrow" w="lg" len="sm"/>
            </a:ln>
            <a:effectLst/>
          </p:spPr>
        </p:cxnSp>
        <p:sp>
          <p:nvSpPr>
            <p:cNvPr id="42" name="TextBox 20">
              <a:extLst>
                <a:ext uri="{FF2B5EF4-FFF2-40B4-BE49-F238E27FC236}">
                  <a16:creationId xmlns:a16="http://schemas.microsoft.com/office/drawing/2014/main" id="{7ECA1E17-71C1-453C-A5E7-0AE28AF43700}"/>
                </a:ext>
              </a:extLst>
            </p:cNvPr>
            <p:cNvSpPr txBox="1"/>
            <p:nvPr/>
          </p:nvSpPr>
          <p:spPr>
            <a:xfrm>
              <a:off x="9483654" y="2231907"/>
              <a:ext cx="1516665" cy="297454"/>
            </a:xfrm>
            <a:prstGeom prst="rect">
              <a:avLst/>
            </a:prstGeom>
            <a:noFill/>
            <a:ln>
              <a:noFill/>
            </a:ln>
          </p:spPr>
          <p:txBody>
            <a:bodyPr wrap="square" lIns="91440" tIns="45720" rIns="91440" bIns="45720" rtlCol="0" anchor="t" anchorCtr="0">
              <a:spAutoFit/>
            </a:bodyPr>
            <a:lstStyle/>
            <a:p>
              <a:pPr defTabSz="914377"/>
              <a:r>
                <a:rPr lang="de-DE" sz="1300" b="1">
                  <a:solidFill>
                    <a:srgbClr val="F0AB00"/>
                  </a:solidFill>
                  <a:latin typeface="Candara" panose="020E0502030303020204" pitchFamily="34" charset="0"/>
                  <a:cs typeface="Arial"/>
                </a:rPr>
                <a:t>5,5 mmol/L</a:t>
              </a:r>
              <a:endParaRPr lang="de-DE" sz="1300" b="1" baseline="30000">
                <a:solidFill>
                  <a:srgbClr val="F0AB00"/>
                </a:solidFill>
                <a:latin typeface="Candara" panose="020E0502030303020204" pitchFamily="34" charset="0"/>
                <a:cs typeface="Arial"/>
              </a:endParaRPr>
            </a:p>
          </p:txBody>
        </p:sp>
        <p:sp>
          <p:nvSpPr>
            <p:cNvPr id="43" name="Arc 7">
              <a:extLst>
                <a:ext uri="{FF2B5EF4-FFF2-40B4-BE49-F238E27FC236}">
                  <a16:creationId xmlns:a16="http://schemas.microsoft.com/office/drawing/2014/main" id="{70D569FD-2C9E-4736-87A1-7AFDDC452D0E}"/>
                </a:ext>
              </a:extLst>
            </p:cNvPr>
            <p:cNvSpPr/>
            <p:nvPr/>
          </p:nvSpPr>
          <p:spPr bwMode="auto">
            <a:xfrm>
              <a:off x="5707819" y="2036948"/>
              <a:ext cx="4053143" cy="4053147"/>
            </a:xfrm>
            <a:prstGeom prst="arc">
              <a:avLst>
                <a:gd name="adj1" fmla="val 19539678"/>
                <a:gd name="adj2" fmla="val 19072884"/>
              </a:avLst>
            </a:prstGeom>
            <a:solidFill>
              <a:schemeClr val="bg1">
                <a:alpha val="25000"/>
              </a:schemeClr>
            </a:solidFill>
            <a:ln w="19050" cap="flat" cmpd="sng" algn="ctr">
              <a:noFill/>
              <a:prstDash val="solid"/>
              <a:round/>
              <a:headEnd type="none" w="med" len="med"/>
              <a:tailEnd type="none" w="med" len="med"/>
            </a:ln>
            <a:effectLst/>
          </p:spPr>
          <p:txBody>
            <a:bodyPr rtlCol="0" anchor="ctr"/>
            <a:lstStyle/>
            <a:p>
              <a:pPr algn="ctr" defTabSz="914377"/>
              <a:endParaRPr lang="de-DE" sz="2133" b="1">
                <a:solidFill>
                  <a:srgbClr val="000000"/>
                </a:solidFill>
                <a:latin typeface="Candara" panose="020E0502030303020204" pitchFamily="34" charset="0"/>
              </a:endParaRPr>
            </a:p>
          </p:txBody>
        </p:sp>
        <p:sp>
          <p:nvSpPr>
            <p:cNvPr id="44" name="Arc 7">
              <a:extLst>
                <a:ext uri="{FF2B5EF4-FFF2-40B4-BE49-F238E27FC236}">
                  <a16:creationId xmlns:a16="http://schemas.microsoft.com/office/drawing/2014/main" id="{AB54C392-FBC8-4A02-9996-12B8B8D15F6E}"/>
                </a:ext>
              </a:extLst>
            </p:cNvPr>
            <p:cNvSpPr/>
            <p:nvPr/>
          </p:nvSpPr>
          <p:spPr bwMode="auto">
            <a:xfrm>
              <a:off x="5770263" y="2036948"/>
              <a:ext cx="4053143" cy="4053147"/>
            </a:xfrm>
            <a:prstGeom prst="arc">
              <a:avLst>
                <a:gd name="adj1" fmla="val 19021215"/>
                <a:gd name="adj2" fmla="val 19540521"/>
              </a:avLst>
            </a:prstGeom>
            <a:solidFill>
              <a:srgbClr val="FFFFFF">
                <a:alpha val="65098"/>
              </a:srgbClr>
            </a:solidFill>
            <a:ln w="19050" cap="flat" cmpd="sng" algn="ctr">
              <a:noFill/>
              <a:prstDash val="solid"/>
              <a:round/>
              <a:headEnd type="none" w="med" len="med"/>
              <a:tailEnd type="none" w="med" len="med"/>
            </a:ln>
            <a:effectLst/>
          </p:spPr>
          <p:txBody>
            <a:bodyPr rtlCol="0" anchor="ctr"/>
            <a:lstStyle/>
            <a:p>
              <a:pPr algn="ctr" defTabSz="914377"/>
              <a:endParaRPr lang="de-DE" sz="2133" b="1">
                <a:solidFill>
                  <a:srgbClr val="000000"/>
                </a:solidFill>
                <a:latin typeface="Candara" panose="020E0502030303020204" pitchFamily="34" charset="0"/>
              </a:endParaRPr>
            </a:p>
          </p:txBody>
        </p:sp>
        <p:cxnSp>
          <p:nvCxnSpPr>
            <p:cNvPr id="40" name="Straight Connector 9">
              <a:extLst>
                <a:ext uri="{FF2B5EF4-FFF2-40B4-BE49-F238E27FC236}">
                  <a16:creationId xmlns:a16="http://schemas.microsoft.com/office/drawing/2014/main" id="{2766B533-5F5F-4C36-92C1-2303C2B581BD}"/>
                </a:ext>
              </a:extLst>
            </p:cNvPr>
            <p:cNvCxnSpPr>
              <a:cxnSpLocks/>
            </p:cNvCxnSpPr>
            <p:nvPr/>
          </p:nvCxnSpPr>
          <p:spPr bwMode="auto">
            <a:xfrm flipV="1">
              <a:off x="7749241" y="2471385"/>
              <a:ext cx="1774147" cy="1614609"/>
            </a:xfrm>
            <a:prstGeom prst="line">
              <a:avLst/>
            </a:prstGeom>
            <a:noFill/>
            <a:ln w="28575" cap="rnd" cmpd="sng" algn="ctr">
              <a:solidFill>
                <a:schemeClr val="bg2"/>
              </a:solidFill>
              <a:prstDash val="sysDash"/>
              <a:round/>
              <a:headEnd type="none" w="med" len="med"/>
              <a:tailEnd type="none" w="med" len="med"/>
            </a:ln>
            <a:effectLst/>
          </p:spPr>
        </p:cxnSp>
        <p:cxnSp>
          <p:nvCxnSpPr>
            <p:cNvPr id="45" name="Straight Connector 9">
              <a:extLst>
                <a:ext uri="{FF2B5EF4-FFF2-40B4-BE49-F238E27FC236}">
                  <a16:creationId xmlns:a16="http://schemas.microsoft.com/office/drawing/2014/main" id="{15279F2A-04F1-4E02-868F-A4642993ED39}"/>
                </a:ext>
              </a:extLst>
            </p:cNvPr>
            <p:cNvCxnSpPr>
              <a:cxnSpLocks/>
            </p:cNvCxnSpPr>
            <p:nvPr/>
          </p:nvCxnSpPr>
          <p:spPr bwMode="auto">
            <a:xfrm flipV="1">
              <a:off x="7798743" y="2755907"/>
              <a:ext cx="1890380" cy="1298123"/>
            </a:xfrm>
            <a:prstGeom prst="line">
              <a:avLst/>
            </a:prstGeom>
            <a:noFill/>
            <a:ln w="28575" cap="rnd" cmpd="sng" algn="ctr">
              <a:solidFill>
                <a:schemeClr val="bg2"/>
              </a:solidFill>
              <a:prstDash val="sysDash"/>
              <a:round/>
              <a:headEnd type="none" w="med" len="med"/>
              <a:tailEnd type="none" w="med" len="med"/>
            </a:ln>
            <a:effectLst/>
          </p:spPr>
        </p:cxnSp>
        <p:sp>
          <p:nvSpPr>
            <p:cNvPr id="79" name="TextBox 11"/>
            <p:cNvSpPr txBox="1"/>
            <p:nvPr/>
          </p:nvSpPr>
          <p:spPr>
            <a:xfrm>
              <a:off x="7880451" y="3621208"/>
              <a:ext cx="2027851" cy="338553"/>
            </a:xfrm>
            <a:prstGeom prst="rect">
              <a:avLst/>
            </a:prstGeom>
            <a:noFill/>
          </p:spPr>
          <p:txBody>
            <a:bodyPr wrap="square" rtlCol="0" anchor="t" anchorCtr="0">
              <a:spAutoFit/>
            </a:bodyPr>
            <a:lstStyle/>
            <a:p>
              <a:pPr algn="ctr" defTabSz="914377"/>
              <a:r>
                <a:rPr lang="de-DE" sz="1600">
                  <a:solidFill>
                    <a:srgbClr val="FFFFFF"/>
                  </a:solidFill>
                  <a:effectLst>
                    <a:outerShdw blurRad="50800" dist="38100" dir="2700000" algn="tl" rotWithShape="0">
                      <a:srgbClr val="000000">
                        <a:alpha val="43000"/>
                      </a:srgbClr>
                    </a:outerShdw>
                  </a:effectLst>
                  <a:latin typeface="Candara" panose="020E0502030303020204" pitchFamily="34" charset="0"/>
                  <a:cs typeface="Arial" panose="020B0604020202020204" pitchFamily="34" charset="0"/>
                </a:rPr>
                <a:t>Hyperkaliämie</a:t>
              </a:r>
            </a:p>
          </p:txBody>
        </p:sp>
      </p:grpSp>
      <p:graphicFrame>
        <p:nvGraphicFramePr>
          <p:cNvPr id="2" name="Tabelle 1"/>
          <p:cNvGraphicFramePr>
            <a:graphicFrameLocks noGrp="1"/>
          </p:cNvGraphicFramePr>
          <p:nvPr/>
        </p:nvGraphicFramePr>
        <p:xfrm>
          <a:off x="5162756" y="4338058"/>
          <a:ext cx="6356064" cy="1534800"/>
        </p:xfrm>
        <a:graphic>
          <a:graphicData uri="http://schemas.openxmlformats.org/drawingml/2006/table">
            <a:tbl>
              <a:tblPr firstRow="1" bandRow="1">
                <a:tableStyleId>{5C22544A-7EE6-4342-B048-85BDC9FD1C3A}</a:tableStyleId>
              </a:tblPr>
              <a:tblGrid>
                <a:gridCol w="3178032">
                  <a:extLst>
                    <a:ext uri="{9D8B030D-6E8A-4147-A177-3AD203B41FA5}">
                      <a16:colId xmlns:a16="http://schemas.microsoft.com/office/drawing/2014/main" val="20000"/>
                    </a:ext>
                  </a:extLst>
                </a:gridCol>
                <a:gridCol w="3178032">
                  <a:extLst>
                    <a:ext uri="{9D8B030D-6E8A-4147-A177-3AD203B41FA5}">
                      <a16:colId xmlns:a16="http://schemas.microsoft.com/office/drawing/2014/main" val="20001"/>
                    </a:ext>
                  </a:extLst>
                </a:gridCol>
              </a:tblGrid>
              <a:tr h="276068">
                <a:tc>
                  <a:txBody>
                    <a:bodyPr/>
                    <a:lstStyle/>
                    <a:p>
                      <a:r>
                        <a:rPr lang="de-DE" sz="1400">
                          <a:latin typeface="Candara" panose="020E0502030303020204" pitchFamily="34" charset="0"/>
                        </a:rPr>
                        <a:t>Schweregrad der Hyperkaliämie</a:t>
                      </a:r>
                      <a:r>
                        <a:rPr lang="de-DE" sz="1400" baseline="30000">
                          <a:latin typeface="Candara" panose="020E0502030303020204" pitchFamily="34" charset="0"/>
                        </a:rPr>
                        <a:t>2,3</a:t>
                      </a:r>
                    </a:p>
                  </a:txBody>
                  <a:tcPr marL="121920" marR="121920" marT="46800" marB="46800"/>
                </a:tc>
                <a:tc>
                  <a:txBody>
                    <a:bodyPr/>
                    <a:lstStyle/>
                    <a:p>
                      <a:pPr algn="ctr"/>
                      <a:r>
                        <a:rPr lang="de-DE" sz="1400">
                          <a:latin typeface="Candara" panose="020E0502030303020204" pitchFamily="34" charset="0"/>
                        </a:rPr>
                        <a:t>K</a:t>
                      </a:r>
                      <a:r>
                        <a:rPr lang="de-DE" sz="1400" baseline="30000">
                          <a:latin typeface="Candara" panose="020E0502030303020204" pitchFamily="34" charset="0"/>
                        </a:rPr>
                        <a:t>+</a:t>
                      </a:r>
                      <a:r>
                        <a:rPr lang="de-DE" sz="1400">
                          <a:latin typeface="Candara" panose="020E0502030303020204" pitchFamily="34" charset="0"/>
                        </a:rPr>
                        <a:t>-Spiegel</a:t>
                      </a:r>
                    </a:p>
                  </a:txBody>
                  <a:tcPr marL="121920" marR="121920" marT="46800" marB="46800"/>
                </a:tc>
                <a:extLst>
                  <a:ext uri="{0D108BD9-81ED-4DB2-BD59-A6C34878D82A}">
                    <a16:rowId xmlns:a16="http://schemas.microsoft.com/office/drawing/2014/main" val="10000"/>
                  </a:ext>
                </a:extLst>
              </a:tr>
              <a:tr h="276068">
                <a:tc>
                  <a:txBody>
                    <a:bodyPr/>
                    <a:lstStyle/>
                    <a:p>
                      <a:r>
                        <a:rPr lang="de-DE" sz="1400">
                          <a:solidFill>
                            <a:schemeClr val="tx1"/>
                          </a:solidFill>
                          <a:latin typeface="Candara" panose="020E0502030303020204" pitchFamily="34" charset="0"/>
                        </a:rPr>
                        <a:t>Mild</a:t>
                      </a:r>
                      <a:r>
                        <a:rPr lang="de-DE" sz="1400" baseline="30000">
                          <a:solidFill>
                            <a:schemeClr val="tx1"/>
                          </a:solidFill>
                          <a:latin typeface="Candara" panose="020E0502030303020204" pitchFamily="34" charset="0"/>
                        </a:rPr>
                        <a:t>2</a:t>
                      </a:r>
                    </a:p>
                  </a:txBody>
                  <a:tcPr marL="121920" marR="121920" marT="46800" marB="46800"/>
                </a:tc>
                <a:tc>
                  <a:txBody>
                    <a:bodyPr/>
                    <a:lstStyle/>
                    <a:p>
                      <a:pPr algn="ctr"/>
                      <a:r>
                        <a:rPr lang="de-DE" sz="1400" dirty="0">
                          <a:latin typeface="Candara" panose="020E0502030303020204" pitchFamily="34" charset="0"/>
                        </a:rPr>
                        <a:t>5,0-5,5 mmol/L</a:t>
                      </a:r>
                    </a:p>
                  </a:txBody>
                  <a:tcPr marL="121920" marR="121920" marT="46800" marB="46800"/>
                </a:tc>
                <a:extLst>
                  <a:ext uri="{0D108BD9-81ED-4DB2-BD59-A6C34878D82A}">
                    <a16:rowId xmlns:a16="http://schemas.microsoft.com/office/drawing/2014/main" val="10001"/>
                  </a:ext>
                </a:extLst>
              </a:tr>
              <a:tr h="276068">
                <a:tc>
                  <a:txBody>
                    <a:bodyPr/>
                    <a:lstStyle/>
                    <a:p>
                      <a:r>
                        <a:rPr lang="de-DE" sz="1400">
                          <a:latin typeface="Candara" panose="020E0502030303020204" pitchFamily="34" charset="0"/>
                        </a:rPr>
                        <a:t>Mild</a:t>
                      </a:r>
                      <a:r>
                        <a:rPr lang="de-DE" sz="1400" baseline="30000">
                          <a:latin typeface="Candara" panose="020E0502030303020204" pitchFamily="34" charset="0"/>
                        </a:rPr>
                        <a:t>3</a:t>
                      </a:r>
                    </a:p>
                  </a:txBody>
                  <a:tcPr marL="121920" marR="121920" marT="46800" marB="46800"/>
                </a:tc>
                <a:tc>
                  <a:txBody>
                    <a:bodyPr/>
                    <a:lstStyle/>
                    <a:p>
                      <a:pPr algn="ctr"/>
                      <a:r>
                        <a:rPr lang="de-DE" sz="1400">
                          <a:latin typeface="Candara" panose="020E0502030303020204" pitchFamily="34" charset="0"/>
                        </a:rPr>
                        <a:t>5,5–5,9 mmol/L</a:t>
                      </a:r>
                    </a:p>
                  </a:txBody>
                  <a:tcPr marL="121920" marR="121920" marT="46800" marB="46800"/>
                </a:tc>
                <a:extLst>
                  <a:ext uri="{0D108BD9-81ED-4DB2-BD59-A6C34878D82A}">
                    <a16:rowId xmlns:a16="http://schemas.microsoft.com/office/drawing/2014/main" val="1079214016"/>
                  </a:ext>
                </a:extLst>
              </a:tr>
              <a:tr h="276068">
                <a:tc>
                  <a:txBody>
                    <a:bodyPr/>
                    <a:lstStyle/>
                    <a:p>
                      <a:r>
                        <a:rPr lang="de-DE" sz="1400">
                          <a:latin typeface="Candara" panose="020E0502030303020204" pitchFamily="34" charset="0"/>
                        </a:rPr>
                        <a:t>Moderat</a:t>
                      </a:r>
                      <a:r>
                        <a:rPr lang="de-DE" sz="1400" baseline="30000">
                          <a:latin typeface="Candara" panose="020E0502030303020204" pitchFamily="34" charset="0"/>
                        </a:rPr>
                        <a:t>3</a:t>
                      </a:r>
                      <a:endParaRPr lang="de-DE" sz="1400">
                        <a:latin typeface="Candara" panose="020E0502030303020204" pitchFamily="34" charset="0"/>
                      </a:endParaRPr>
                    </a:p>
                  </a:txBody>
                  <a:tcPr marL="121920" marR="121920" marT="46800" marB="46800"/>
                </a:tc>
                <a:tc>
                  <a:txBody>
                    <a:bodyPr/>
                    <a:lstStyle/>
                    <a:p>
                      <a:pPr algn="ctr"/>
                      <a:r>
                        <a:rPr lang="de-DE" sz="1400">
                          <a:latin typeface="Candara" panose="020E0502030303020204" pitchFamily="34" charset="0"/>
                        </a:rPr>
                        <a:t>6,0–6,4 mmol/L</a:t>
                      </a:r>
                      <a:endParaRPr lang="de-DE">
                        <a:latin typeface="Candara" panose="020E0502030303020204" pitchFamily="34" charset="0"/>
                      </a:endParaRPr>
                    </a:p>
                  </a:txBody>
                  <a:tcPr marL="121920" marR="121920" marT="46800" marB="46800"/>
                </a:tc>
                <a:extLst>
                  <a:ext uri="{0D108BD9-81ED-4DB2-BD59-A6C34878D82A}">
                    <a16:rowId xmlns:a16="http://schemas.microsoft.com/office/drawing/2014/main" val="10002"/>
                  </a:ext>
                </a:extLst>
              </a:tr>
              <a:tr h="276068">
                <a:tc>
                  <a:txBody>
                    <a:bodyPr/>
                    <a:lstStyle/>
                    <a:p>
                      <a:r>
                        <a:rPr lang="de-DE" sz="1400">
                          <a:latin typeface="Candara" panose="020E0502030303020204" pitchFamily="34" charset="0"/>
                        </a:rPr>
                        <a:t>Schwer</a:t>
                      </a:r>
                      <a:r>
                        <a:rPr lang="de-DE" sz="1400" baseline="30000">
                          <a:latin typeface="Candara" panose="020E0502030303020204" pitchFamily="34" charset="0"/>
                        </a:rPr>
                        <a:t>3</a:t>
                      </a:r>
                      <a:endParaRPr lang="de-DE" sz="1400">
                        <a:latin typeface="Candara" panose="020E0502030303020204" pitchFamily="34" charset="0"/>
                      </a:endParaRPr>
                    </a:p>
                  </a:txBody>
                  <a:tcPr marL="121920" marR="121920" marT="46800" marB="46800"/>
                </a:tc>
                <a:tc>
                  <a:txBody>
                    <a:bodyPr/>
                    <a:lstStyle/>
                    <a:p>
                      <a:pPr algn="ctr"/>
                      <a:r>
                        <a:rPr lang="de-DE" sz="1400" dirty="0">
                          <a:latin typeface="Candara" panose="020E0502030303020204" pitchFamily="34" charset="0"/>
                        </a:rPr>
                        <a:t>≥6,5 mmol/L</a:t>
                      </a:r>
                    </a:p>
                  </a:txBody>
                  <a:tcPr marL="121920" marR="121920" marT="46800" marB="4680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41022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FD4FB38-BEDB-4003-B447-A57EC1EE1B4E}"/>
              </a:ext>
            </a:extLst>
          </p:cNvPr>
          <p:cNvSpPr>
            <a:spLocks noGrp="1"/>
          </p:cNvSpPr>
          <p:nvPr>
            <p:ph idx="1"/>
          </p:nvPr>
        </p:nvSpPr>
        <p:spPr>
          <a:xfrm>
            <a:off x="2207568" y="2348880"/>
            <a:ext cx="7553624" cy="3810000"/>
          </a:xfrm>
        </p:spPr>
        <p:txBody>
          <a:bodyPr/>
          <a:lstStyle/>
          <a:p>
            <a:pPr marL="285750" indent="-285750" algn="just">
              <a:buFont typeface="Arial" panose="020B0604020202020204" pitchFamily="34" charset="0"/>
              <a:buChar char="•"/>
            </a:pPr>
            <a:endParaRPr lang="de-DE" dirty="0">
              <a:latin typeface="AdvTT9c339550"/>
              <a:ea typeface="Times New Roman" panose="02020603050405020304" pitchFamily="18" charset="0"/>
              <a:cs typeface="AdvTT9c339550"/>
            </a:endParaRPr>
          </a:p>
          <a:p>
            <a:pPr marL="285750" indent="-285750" algn="just">
              <a:buFont typeface="Arial" panose="020B0604020202020204" pitchFamily="34" charset="0"/>
              <a:buChar char="•"/>
            </a:pPr>
            <a:r>
              <a:rPr lang="de-DE" b="1" dirty="0">
                <a:latin typeface="AdvTT9c339550"/>
                <a:ea typeface="Times New Roman" panose="02020603050405020304" pitchFamily="18" charset="0"/>
                <a:cs typeface="AdvTT9c339550"/>
              </a:rPr>
              <a:t>Muskuläre Aktion! „Faust machen“ </a:t>
            </a:r>
            <a:r>
              <a:rPr lang="de-DE" dirty="0">
                <a:latin typeface="AdvTT9c339550"/>
                <a:ea typeface="Times New Roman" panose="02020603050405020304" pitchFamily="18" charset="0"/>
                <a:cs typeface="AdvTT9c339550"/>
              </a:rPr>
              <a:t> ~ 1 mmol/l </a:t>
            </a:r>
            <a:endParaRPr lang="de-DE" dirty="0">
              <a:latin typeface="Times New Roman" panose="02020603050405020304" pitchFamily="18" charset="0"/>
              <a:ea typeface="Times New Roman" panose="02020603050405020304" pitchFamily="18" charset="0"/>
            </a:endParaRPr>
          </a:p>
          <a:p>
            <a:pPr marL="285750" indent="-285750" algn="just">
              <a:buFont typeface="Arial" panose="020B0604020202020204" pitchFamily="34" charset="0"/>
              <a:buChar char="•"/>
            </a:pPr>
            <a:r>
              <a:rPr lang="de-DE" dirty="0">
                <a:latin typeface="AdvTT9c339550"/>
                <a:ea typeface="Times New Roman" panose="02020603050405020304" pitchFamily="18" charset="0"/>
                <a:cs typeface="AdvTT9c339550"/>
              </a:rPr>
              <a:t>Stauzeit </a:t>
            </a:r>
          </a:p>
          <a:p>
            <a:pPr marL="285750" indent="-285750" algn="just">
              <a:buFont typeface="Arial" panose="020B0604020202020204" pitchFamily="34" charset="0"/>
              <a:buChar char="•"/>
            </a:pPr>
            <a:r>
              <a:rPr lang="de-DE" dirty="0">
                <a:latin typeface="AdvTT9c339550"/>
                <a:ea typeface="Times New Roman" panose="02020603050405020304" pitchFamily="18" charset="0"/>
                <a:cs typeface="AdvTT9c339550"/>
              </a:rPr>
              <a:t>Hämolyse der Probe vor (rascher) Verarbeitung </a:t>
            </a:r>
          </a:p>
          <a:p>
            <a:pPr marL="285750" indent="-285750" algn="just">
              <a:buFont typeface="Arial" panose="020B0604020202020204" pitchFamily="34" charset="0"/>
              <a:buChar char="•"/>
            </a:pPr>
            <a:endParaRPr lang="de-DE" dirty="0">
              <a:latin typeface="AdvTT9c339550"/>
              <a:ea typeface="Times New Roman" panose="02020603050405020304" pitchFamily="18" charset="0"/>
              <a:cs typeface="AdvTT9c339550"/>
            </a:endParaRPr>
          </a:p>
          <a:p>
            <a:pPr marL="285750" indent="-285750" algn="just">
              <a:buFont typeface="Arial" panose="020B0604020202020204" pitchFamily="34" charset="0"/>
              <a:buChar char="•"/>
            </a:pPr>
            <a:r>
              <a:rPr lang="de-DE" dirty="0">
                <a:latin typeface="AdvTT9c339550"/>
                <a:ea typeface="Times New Roman" panose="02020603050405020304" pitchFamily="18" charset="0"/>
                <a:cs typeface="AdvTT9c339550"/>
              </a:rPr>
              <a:t>Hohe Zellzahlen (Leukämie und </a:t>
            </a:r>
            <a:r>
              <a:rPr lang="de-DE" dirty="0" err="1">
                <a:latin typeface="AdvTT9c339550"/>
                <a:ea typeface="Times New Roman" panose="02020603050405020304" pitchFamily="18" charset="0"/>
                <a:cs typeface="AdvTT9c339550"/>
              </a:rPr>
              <a:t>Thrombozytose</a:t>
            </a:r>
            <a:r>
              <a:rPr lang="de-DE" dirty="0">
                <a:latin typeface="AdvTT9c339550"/>
                <a:ea typeface="Times New Roman" panose="02020603050405020304" pitchFamily="18" charset="0"/>
                <a:cs typeface="AdvTT9c339550"/>
              </a:rPr>
              <a:t> &gt; 500 </a:t>
            </a:r>
            <a:r>
              <a:rPr lang="de-DE" dirty="0" err="1">
                <a:latin typeface="AdvTT9c339550"/>
                <a:ea typeface="Times New Roman" panose="02020603050405020304" pitchFamily="18" charset="0"/>
                <a:cs typeface="AdvTT9c339550"/>
              </a:rPr>
              <a:t>Tsd</a:t>
            </a:r>
            <a:r>
              <a:rPr lang="de-DE" dirty="0">
                <a:latin typeface="AdvTT9c339550"/>
                <a:ea typeface="Times New Roman" panose="02020603050405020304" pitchFamily="18" charset="0"/>
                <a:cs typeface="AdvTT9c339550"/>
              </a:rPr>
              <a:t>/µl)</a:t>
            </a:r>
          </a:p>
          <a:p>
            <a:pPr marL="285750" indent="-285750" algn="just">
              <a:buFont typeface="Arial" panose="020B0604020202020204" pitchFamily="34" charset="0"/>
              <a:buChar char="•"/>
            </a:pPr>
            <a:endParaRPr lang="de-DE" dirty="0">
              <a:latin typeface="AdvTT9c339550"/>
              <a:ea typeface="Times New Roman" panose="02020603050405020304" pitchFamily="18" charset="0"/>
              <a:cs typeface="AdvTT9c339550"/>
            </a:endParaRPr>
          </a:p>
          <a:p>
            <a:pPr marL="285750" indent="-285750" algn="just">
              <a:buFont typeface="Arial" panose="020B0604020202020204" pitchFamily="34" charset="0"/>
              <a:buChar char="•"/>
            </a:pPr>
            <a:r>
              <a:rPr lang="de-DE" b="1" dirty="0">
                <a:latin typeface="AdvTT9c339550"/>
                <a:ea typeface="Times New Roman" panose="02020603050405020304" pitchFamily="18" charset="0"/>
                <a:cs typeface="AdvTT9c339550"/>
              </a:rPr>
              <a:t>Blutzucker und Blutgasanalyse </a:t>
            </a:r>
          </a:p>
          <a:p>
            <a:pPr algn="just"/>
            <a:endParaRPr lang="de-DE" dirty="0">
              <a:latin typeface="AdvTT9c339550"/>
              <a:ea typeface="Times New Roman" panose="02020603050405020304" pitchFamily="18" charset="0"/>
              <a:cs typeface="AdvTT9c339550"/>
            </a:endParaRPr>
          </a:p>
          <a:p>
            <a:pPr algn="just"/>
            <a:endParaRPr lang="de-DE" dirty="0">
              <a:latin typeface="AdvTT9c339550"/>
              <a:ea typeface="Times New Roman" panose="02020603050405020304" pitchFamily="18" charset="0"/>
              <a:cs typeface="AdvTT9c339550"/>
            </a:endParaRPr>
          </a:p>
          <a:p>
            <a:pPr algn="just"/>
            <a:endParaRPr lang="de-DE" dirty="0">
              <a:latin typeface="AdvTT9c339550"/>
              <a:ea typeface="Times New Roman" panose="02020603050405020304" pitchFamily="18" charset="0"/>
              <a:cs typeface="AdvTT9c339550"/>
            </a:endParaRPr>
          </a:p>
        </p:txBody>
      </p:sp>
      <p:sp>
        <p:nvSpPr>
          <p:cNvPr id="3" name="Titel 2">
            <a:extLst>
              <a:ext uri="{FF2B5EF4-FFF2-40B4-BE49-F238E27FC236}">
                <a16:creationId xmlns:a16="http://schemas.microsoft.com/office/drawing/2014/main" id="{EDBD5EB6-6CD7-44C0-B468-EF2B25214B61}"/>
              </a:ext>
            </a:extLst>
          </p:cNvPr>
          <p:cNvSpPr>
            <a:spLocks noGrp="1"/>
          </p:cNvSpPr>
          <p:nvPr>
            <p:ph type="title"/>
          </p:nvPr>
        </p:nvSpPr>
        <p:spPr/>
        <p:txBody>
          <a:bodyPr/>
          <a:lstStyle/>
          <a:p>
            <a:r>
              <a:rPr lang="de-DE" dirty="0" err="1">
                <a:latin typeface="AdvTT9c339550"/>
                <a:ea typeface="Times New Roman" panose="02020603050405020304" pitchFamily="18" charset="0"/>
                <a:cs typeface="AdvTT9c339550"/>
              </a:rPr>
              <a:t>Pseudohyperkaliämie</a:t>
            </a:r>
            <a:endParaRPr lang="de-DE" dirty="0"/>
          </a:p>
        </p:txBody>
      </p:sp>
      <p:pic>
        <p:nvPicPr>
          <p:cNvPr id="6" name="Grafik 5">
            <a:extLst>
              <a:ext uri="{FF2B5EF4-FFF2-40B4-BE49-F238E27FC236}">
                <a16:creationId xmlns:a16="http://schemas.microsoft.com/office/drawing/2014/main" id="{3E9ACA1D-08D0-4F42-AC75-F6C39D5E858C}"/>
              </a:ext>
            </a:extLst>
          </p:cNvPr>
          <p:cNvPicPr>
            <a:picLocks noChangeAspect="1"/>
          </p:cNvPicPr>
          <p:nvPr/>
        </p:nvPicPr>
        <p:blipFill rotWithShape="1">
          <a:blip r:embed="rId3"/>
          <a:srcRect r="35282"/>
          <a:stretch/>
        </p:blipFill>
        <p:spPr>
          <a:xfrm>
            <a:off x="1641567" y="1330859"/>
            <a:ext cx="8606342" cy="443270"/>
          </a:xfrm>
          <a:prstGeom prst="rect">
            <a:avLst/>
          </a:prstGeom>
        </p:spPr>
      </p:pic>
      <p:pic>
        <p:nvPicPr>
          <p:cNvPr id="7" name="Grafik 6">
            <a:extLst>
              <a:ext uri="{FF2B5EF4-FFF2-40B4-BE49-F238E27FC236}">
                <a16:creationId xmlns:a16="http://schemas.microsoft.com/office/drawing/2014/main" id="{C83601BB-D93C-45B4-8EC0-3AE414C624E0}"/>
              </a:ext>
            </a:extLst>
          </p:cNvPr>
          <p:cNvPicPr>
            <a:picLocks noChangeAspect="1"/>
          </p:cNvPicPr>
          <p:nvPr/>
        </p:nvPicPr>
        <p:blipFill rotWithShape="1">
          <a:blip r:embed="rId3"/>
          <a:srcRect l="65124" b="-2765"/>
          <a:stretch/>
        </p:blipFill>
        <p:spPr>
          <a:xfrm>
            <a:off x="5735961" y="1762907"/>
            <a:ext cx="4513073" cy="443270"/>
          </a:xfrm>
          <a:prstGeom prst="rect">
            <a:avLst/>
          </a:prstGeom>
        </p:spPr>
      </p:pic>
      <p:sp>
        <p:nvSpPr>
          <p:cNvPr id="4" name="Rechteck 3">
            <a:extLst>
              <a:ext uri="{FF2B5EF4-FFF2-40B4-BE49-F238E27FC236}">
                <a16:creationId xmlns:a16="http://schemas.microsoft.com/office/drawing/2014/main" id="{C50346F3-3C93-4957-95EC-174ECD93E441}"/>
              </a:ext>
            </a:extLst>
          </p:cNvPr>
          <p:cNvSpPr/>
          <p:nvPr/>
        </p:nvSpPr>
        <p:spPr bwMode="auto">
          <a:xfrm>
            <a:off x="4799856" y="5085184"/>
            <a:ext cx="4608512"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r>
              <a:rPr lang="de-DE" b="1" dirty="0">
                <a:solidFill>
                  <a:srgbClr val="FF0000"/>
                </a:solidFill>
              </a:rPr>
              <a:t>Schwierig in der nicht-nephrologischen ambulanten realen Welt</a:t>
            </a:r>
          </a:p>
        </p:txBody>
      </p:sp>
      <p:sp>
        <p:nvSpPr>
          <p:cNvPr id="8" name="Textfeld 7">
            <a:extLst>
              <a:ext uri="{FF2B5EF4-FFF2-40B4-BE49-F238E27FC236}">
                <a16:creationId xmlns:a16="http://schemas.microsoft.com/office/drawing/2014/main" id="{9DC3787E-0DB3-A88C-4C55-59B655EE0124}"/>
              </a:ext>
            </a:extLst>
          </p:cNvPr>
          <p:cNvSpPr txBox="1"/>
          <p:nvPr/>
        </p:nvSpPr>
        <p:spPr>
          <a:xfrm>
            <a:off x="0" y="6382904"/>
            <a:ext cx="9120336" cy="479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7500" tIns="35100" rIns="67500" bIns="35100">
            <a:spAutoFit/>
          </a:bodyPr>
          <a:lstStyle>
            <a:defPPr>
              <a:defRPr lang="de-DE"/>
            </a:defPPr>
            <a:lvl1pPr algn="r" eaLnBrk="1" hangingPunct="1">
              <a:defRPr sz="1100">
                <a:solidFill>
                  <a:srgbClr val="00799B"/>
                </a:solidFill>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dirty="0"/>
              <a:t>Q. H. Meng, E. A. </a:t>
            </a:r>
            <a:r>
              <a:rPr lang="en-US" dirty="0" err="1"/>
              <a:t>Wagar</a:t>
            </a:r>
            <a:r>
              <a:rPr lang="en-US" dirty="0"/>
              <a:t>: </a:t>
            </a:r>
            <a:r>
              <a:rPr lang="en-US" b="1" dirty="0" err="1"/>
              <a:t>Pseudohyperkalemia</a:t>
            </a:r>
            <a:r>
              <a:rPr lang="en-US" b="1" dirty="0"/>
              <a:t>: A new twist on an old phenomenon. </a:t>
            </a:r>
            <a:r>
              <a:rPr lang="de-DE" dirty="0" err="1"/>
              <a:t>Crit</a:t>
            </a:r>
            <a:r>
              <a:rPr lang="de-DE" dirty="0"/>
              <a:t> Rev </a:t>
            </a:r>
            <a:r>
              <a:rPr lang="de-DE" dirty="0" err="1"/>
              <a:t>Clin</a:t>
            </a:r>
            <a:r>
              <a:rPr lang="de-DE" dirty="0"/>
              <a:t> Lab </a:t>
            </a:r>
            <a:r>
              <a:rPr lang="de-DE" dirty="0" err="1"/>
              <a:t>Sci</a:t>
            </a:r>
            <a:r>
              <a:rPr lang="de-DE" dirty="0"/>
              <a:t> 2015 Vol. 52 </a:t>
            </a:r>
            <a:r>
              <a:rPr lang="de-DE" dirty="0" err="1"/>
              <a:t>Issue</a:t>
            </a:r>
            <a:r>
              <a:rPr lang="de-DE" dirty="0"/>
              <a:t> 2 Pages 45-55</a:t>
            </a:r>
          </a:p>
          <a:p>
            <a:r>
              <a:rPr lang="de-DE" sz="1100" dirty="0">
                <a:latin typeface="Segoe UI" panose="020B0502040204020203" pitchFamily="34" charset="0"/>
              </a:rPr>
              <a:t>B. R. Don et al: </a:t>
            </a:r>
            <a:r>
              <a:rPr lang="en-US" sz="1100" b="1" dirty="0" err="1">
                <a:latin typeface="Segoe UI" panose="020B0502040204020203" pitchFamily="34" charset="0"/>
              </a:rPr>
              <a:t>Pseudohyperkalemia</a:t>
            </a:r>
            <a:r>
              <a:rPr lang="en-US" sz="1100" b="1" dirty="0">
                <a:latin typeface="Segoe UI" panose="020B0502040204020203" pitchFamily="34" charset="0"/>
              </a:rPr>
              <a:t> Caused by Fist Clenching during Phlebotomy. </a:t>
            </a:r>
            <a:r>
              <a:rPr lang="en-US" sz="1100" dirty="0">
                <a:latin typeface="Segoe UI" panose="020B0502040204020203" pitchFamily="34" charset="0"/>
              </a:rPr>
              <a:t>1990 Vol. 322 Issue 18 Pages 1290-1292</a:t>
            </a:r>
          </a:p>
        </p:txBody>
      </p:sp>
    </p:spTree>
    <p:extLst>
      <p:ext uri="{BB962C8B-B14F-4D97-AF65-F5344CB8AC3E}">
        <p14:creationId xmlns:p14="http://schemas.microsoft.com/office/powerpoint/2010/main" val="23005559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4CD4EB5-43E2-4E33-BCCE-C97E439E5262}"/>
              </a:ext>
            </a:extLst>
          </p:cNvPr>
          <p:cNvSpPr>
            <a:spLocks noGrp="1"/>
          </p:cNvSpPr>
          <p:nvPr>
            <p:ph idx="1"/>
          </p:nvPr>
        </p:nvSpPr>
        <p:spPr>
          <a:xfrm>
            <a:off x="2278856" y="1412776"/>
            <a:ext cx="7553624" cy="3810000"/>
          </a:xfrm>
        </p:spPr>
        <p:txBody>
          <a:bodyPr/>
          <a:lstStyle/>
          <a:p>
            <a:r>
              <a:rPr lang="de-DE" sz="2400" b="1" dirty="0"/>
              <a:t>Hyperglykämie </a:t>
            </a:r>
            <a:r>
              <a:rPr lang="de-DE" sz="2400" dirty="0">
                <a:sym typeface="Wingdings" panose="05000000000000000000" pitchFamily="2" charset="2"/>
              </a:rPr>
              <a:t>assoziierte </a:t>
            </a:r>
          </a:p>
          <a:p>
            <a:pPr marL="285750" indent="-285750">
              <a:buFont typeface="Arial" panose="020B0604020202020204" pitchFamily="34" charset="0"/>
              <a:buChar char="•"/>
            </a:pPr>
            <a:r>
              <a:rPr lang="de-DE" sz="2400" dirty="0">
                <a:sym typeface="Wingdings" panose="05000000000000000000" pitchFamily="2" charset="2"/>
              </a:rPr>
              <a:t>Hyperkaliämie</a:t>
            </a:r>
          </a:p>
          <a:p>
            <a:pPr marL="285750" indent="-285750">
              <a:buFont typeface="Arial" panose="020B0604020202020204" pitchFamily="34" charset="0"/>
              <a:buChar char="•"/>
            </a:pPr>
            <a:r>
              <a:rPr lang="de-DE" sz="2400" dirty="0"/>
              <a:t>Hyponatriämie</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a:p>
            <a:r>
              <a:rPr lang="de-DE" sz="2400" b="1" dirty="0">
                <a:latin typeface="Arial" panose="020B0604020202020204" pitchFamily="34" charset="0"/>
              </a:rPr>
              <a:t>Effekt des Blutzuckers: </a:t>
            </a:r>
            <a:br>
              <a:rPr lang="de-DE" sz="2400" b="1" dirty="0">
                <a:latin typeface="Arial" panose="020B0604020202020204" pitchFamily="34" charset="0"/>
              </a:rPr>
            </a:br>
            <a:r>
              <a:rPr lang="de-DE" sz="2400" b="1" dirty="0">
                <a:latin typeface="Arial" panose="020B0604020202020204" pitchFamily="34" charset="0"/>
              </a:rPr>
              <a:t>Abfall  BZ um 100 mg/dl (5,5 mmol/l)</a:t>
            </a:r>
          </a:p>
          <a:p>
            <a:pPr marL="722313" lvl="1" indent="-342900">
              <a:buFont typeface="+mj-lt"/>
              <a:buAutoNum type="arabicPeriod"/>
            </a:pPr>
            <a:r>
              <a:rPr lang="de-DE" sz="2400" b="1" dirty="0">
                <a:sym typeface="Wingdings" panose="05000000000000000000" pitchFamily="2" charset="2"/>
              </a:rPr>
              <a:t>Kalium – Abfall um ca. 0,4 – 0,5 </a:t>
            </a:r>
          </a:p>
          <a:p>
            <a:pPr marL="722313" lvl="1" indent="-342900">
              <a:buFont typeface="+mj-lt"/>
              <a:buAutoNum type="arabicPeriod"/>
            </a:pPr>
            <a:r>
              <a:rPr lang="de-DE" sz="2400" b="1" dirty="0">
                <a:sym typeface="Wingdings" panose="05000000000000000000" pitchFamily="2" charset="2"/>
              </a:rPr>
              <a:t>Natrium – Anstieg 1,8 mmol/l</a:t>
            </a:r>
            <a:endParaRPr lang="de-DE" sz="2400" b="1" dirty="0"/>
          </a:p>
        </p:txBody>
      </p:sp>
      <p:sp>
        <p:nvSpPr>
          <p:cNvPr id="3" name="Titel 2">
            <a:extLst>
              <a:ext uri="{FF2B5EF4-FFF2-40B4-BE49-F238E27FC236}">
                <a16:creationId xmlns:a16="http://schemas.microsoft.com/office/drawing/2014/main" id="{654F9F2F-B859-4D0B-8EC2-740250003B1A}"/>
              </a:ext>
            </a:extLst>
          </p:cNvPr>
          <p:cNvSpPr>
            <a:spLocks noGrp="1"/>
          </p:cNvSpPr>
          <p:nvPr>
            <p:ph type="title"/>
          </p:nvPr>
        </p:nvSpPr>
        <p:spPr/>
        <p:txBody>
          <a:bodyPr/>
          <a:lstStyle/>
          <a:p>
            <a:r>
              <a:rPr lang="de-DE" dirty="0"/>
              <a:t>Blutzucker beachten</a:t>
            </a:r>
          </a:p>
        </p:txBody>
      </p:sp>
      <p:cxnSp>
        <p:nvCxnSpPr>
          <p:cNvPr id="5" name="Gerade Verbindung mit Pfeil 4">
            <a:extLst>
              <a:ext uri="{FF2B5EF4-FFF2-40B4-BE49-F238E27FC236}">
                <a16:creationId xmlns:a16="http://schemas.microsoft.com/office/drawing/2014/main" id="{239E1B9A-5E49-4DCC-8B96-4F6F0077621C}"/>
              </a:ext>
            </a:extLst>
          </p:cNvPr>
          <p:cNvCxnSpPr/>
          <p:nvPr/>
        </p:nvCxnSpPr>
        <p:spPr bwMode="auto">
          <a:xfrm>
            <a:off x="2639616" y="1556792"/>
            <a:ext cx="914400" cy="914400"/>
          </a:xfrm>
          <a:prstGeom prst="straightConnector1">
            <a:avLst/>
          </a:prstGeom>
          <a:noFill/>
          <a:ln>
            <a:noFill/>
            <a:tailEnd type="triangle"/>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hteck 5">
            <a:extLst>
              <a:ext uri="{FF2B5EF4-FFF2-40B4-BE49-F238E27FC236}">
                <a16:creationId xmlns:a16="http://schemas.microsoft.com/office/drawing/2014/main" id="{03DE390B-858A-42EA-B6BD-B4316AF83750}"/>
              </a:ext>
            </a:extLst>
          </p:cNvPr>
          <p:cNvSpPr/>
          <p:nvPr/>
        </p:nvSpPr>
        <p:spPr bwMode="auto">
          <a:xfrm>
            <a:off x="6312024" y="2132856"/>
            <a:ext cx="316835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endParaRPr lang="de-DE" dirty="0"/>
          </a:p>
        </p:txBody>
      </p:sp>
    </p:spTree>
    <p:extLst>
      <p:ext uri="{BB962C8B-B14F-4D97-AF65-F5344CB8AC3E}">
        <p14:creationId xmlns:p14="http://schemas.microsoft.com/office/powerpoint/2010/main" val="11115537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52BB4-ED2D-7A4C-AAB1-642C8C7FB21E}"/>
              </a:ext>
            </a:extLst>
          </p:cNvPr>
          <p:cNvSpPr>
            <a:spLocks noGrp="1"/>
          </p:cNvSpPr>
          <p:nvPr>
            <p:ph type="title"/>
          </p:nvPr>
        </p:nvSpPr>
        <p:spPr/>
        <p:txBody>
          <a:bodyPr/>
          <a:lstStyle/>
          <a:p>
            <a:r>
              <a:rPr lang="de-DE" dirty="0"/>
              <a:t>Wer hat ein erhöhtes Risiko für </a:t>
            </a:r>
            <a:r>
              <a:rPr lang="de-DE" err="1"/>
              <a:t>Hyperkaliämie</a:t>
            </a:r>
            <a:r>
              <a:rPr lang="de-DE"/>
              <a:t>?</a:t>
            </a:r>
            <a:endParaRPr lang="de-DE" noProof="0" dirty="0"/>
          </a:p>
        </p:txBody>
      </p:sp>
      <p:sp>
        <p:nvSpPr>
          <p:cNvPr id="3" name="Foliennummernplatzhalter 2">
            <a:extLst>
              <a:ext uri="{FF2B5EF4-FFF2-40B4-BE49-F238E27FC236}">
                <a16:creationId xmlns:a16="http://schemas.microsoft.com/office/drawing/2014/main" id="{F1B3F59B-A44F-1F48-B534-8C2263DAA129}"/>
              </a:ext>
            </a:extLst>
          </p:cNvPr>
          <p:cNvSpPr>
            <a:spLocks noGrp="1"/>
          </p:cNvSpPr>
          <p:nvPr>
            <p:ph type="sldNum" sz="quarter" idx="4"/>
          </p:nvPr>
        </p:nvSpPr>
        <p:spPr/>
        <p:txBody>
          <a:bodyPr/>
          <a:lstStyle/>
          <a:p>
            <a:fld id="{3C4F54F3-C349-4609-AFEE-01462D5C7942}" type="slidenum">
              <a:rPr lang="de-DE" noProof="0" smtClean="0"/>
              <a:pPr/>
              <a:t>6</a:t>
            </a:fld>
            <a:endParaRPr lang="de-DE" noProof="0" dirty="0"/>
          </a:p>
        </p:txBody>
      </p:sp>
      <p:sp>
        <p:nvSpPr>
          <p:cNvPr id="4" name="Textplatzhalter 3">
            <a:extLst>
              <a:ext uri="{FF2B5EF4-FFF2-40B4-BE49-F238E27FC236}">
                <a16:creationId xmlns:a16="http://schemas.microsoft.com/office/drawing/2014/main" id="{AB292A66-15A4-B4E6-1879-510B2BC7F7F3}"/>
              </a:ext>
            </a:extLst>
          </p:cNvPr>
          <p:cNvSpPr>
            <a:spLocks noGrp="1"/>
          </p:cNvSpPr>
          <p:nvPr>
            <p:ph type="body" sz="quarter" idx="11"/>
          </p:nvPr>
        </p:nvSpPr>
        <p:spPr/>
        <p:txBody>
          <a:bodyPr/>
          <a:lstStyle/>
          <a:p>
            <a:endParaRPr lang="de-DE" dirty="0"/>
          </a:p>
        </p:txBody>
      </p:sp>
      <p:sp>
        <p:nvSpPr>
          <p:cNvPr id="53" name="Rectangle 45">
            <a:extLst>
              <a:ext uri="{FF2B5EF4-FFF2-40B4-BE49-F238E27FC236}">
                <a16:creationId xmlns:a16="http://schemas.microsoft.com/office/drawing/2014/main" id="{3F65E0C3-F645-414A-B93A-971A1D6C19A4}"/>
              </a:ext>
            </a:extLst>
          </p:cNvPr>
          <p:cNvSpPr/>
          <p:nvPr/>
        </p:nvSpPr>
        <p:spPr>
          <a:xfrm>
            <a:off x="1937148" y="4895262"/>
            <a:ext cx="8452247" cy="273375"/>
          </a:xfrm>
          <a:prstGeom prst="roundRect">
            <a:avLst>
              <a:gd name="adj" fmla="val 0"/>
            </a:avLst>
          </a:prstGeom>
          <a:solidFill>
            <a:schemeClr val="bg1"/>
          </a:solidFill>
          <a:ln w="1905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110000"/>
              </a:lnSpc>
            </a:pPr>
            <a:r>
              <a:rPr lang="de-DE" sz="1200" dirty="0">
                <a:solidFill>
                  <a:schemeClr val="accent2"/>
                </a:solidFill>
                <a:latin typeface="Arial" panose="020B0604020202020204" pitchFamily="34" charset="0"/>
                <a:cs typeface="Arial" panose="020B0604020202020204" pitchFamily="34" charset="0"/>
              </a:rPr>
              <a:t>Die </a:t>
            </a:r>
            <a:r>
              <a:rPr lang="de-DE" sz="1200" b="1" dirty="0">
                <a:solidFill>
                  <a:schemeClr val="accent2"/>
                </a:solidFill>
                <a:latin typeface="Arial" panose="020B0604020202020204" pitchFamily="34" charset="0"/>
                <a:cs typeface="Arial" panose="020B0604020202020204" pitchFamily="34" charset="0"/>
              </a:rPr>
              <a:t>Prävalenz für Hyperkaliämie </a:t>
            </a:r>
            <a:r>
              <a:rPr lang="de-DE" sz="1200" dirty="0">
                <a:solidFill>
                  <a:schemeClr val="accent2"/>
                </a:solidFill>
                <a:latin typeface="Arial" panose="020B0604020202020204" pitchFamily="34" charset="0"/>
                <a:cs typeface="Arial" panose="020B0604020202020204" pitchFamily="34" charset="0"/>
              </a:rPr>
              <a:t>in der Gesamtbevölkerung liegt bei </a:t>
            </a:r>
            <a:r>
              <a:rPr lang="de-DE" sz="1200" b="1" dirty="0">
                <a:solidFill>
                  <a:schemeClr val="accent2"/>
                </a:solidFill>
                <a:latin typeface="Arial" panose="020B0604020202020204" pitchFamily="34" charset="0"/>
                <a:cs typeface="Arial" panose="020B0604020202020204" pitchFamily="34" charset="0"/>
              </a:rPr>
              <a:t>≈ 2%</a:t>
            </a:r>
            <a:r>
              <a:rPr lang="de-DE" sz="1200" b="1" baseline="30000" dirty="0">
                <a:solidFill>
                  <a:schemeClr val="accent2"/>
                </a:solidFill>
                <a:latin typeface="Arial" panose="020B0604020202020204" pitchFamily="34" charset="0"/>
                <a:cs typeface="Arial" panose="020B0604020202020204" pitchFamily="34" charset="0"/>
              </a:rPr>
              <a:t>6</a:t>
            </a:r>
            <a:endParaRPr lang="de-DE" sz="1200" baseline="30000" dirty="0">
              <a:solidFill>
                <a:schemeClr val="accent2"/>
              </a:solidFill>
              <a:latin typeface="Arial" panose="020B0604020202020204" pitchFamily="34" charset="0"/>
              <a:cs typeface="Arial" panose="020B0604020202020204" pitchFamily="34" charset="0"/>
            </a:endParaRPr>
          </a:p>
        </p:txBody>
      </p:sp>
      <p:sp>
        <p:nvSpPr>
          <p:cNvPr id="54" name="Rechteck 53">
            <a:extLst>
              <a:ext uri="{FF2B5EF4-FFF2-40B4-BE49-F238E27FC236}">
                <a16:creationId xmlns:a16="http://schemas.microsoft.com/office/drawing/2014/main" id="{EF3965A9-E4C0-5440-BA30-29DD57A4063E}"/>
              </a:ext>
            </a:extLst>
          </p:cNvPr>
          <p:cNvSpPr/>
          <p:nvPr/>
        </p:nvSpPr>
        <p:spPr>
          <a:xfrm>
            <a:off x="6616859" y="1719435"/>
            <a:ext cx="3545786" cy="286690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100" dirty="0"/>
          </a:p>
        </p:txBody>
      </p:sp>
      <p:sp>
        <p:nvSpPr>
          <p:cNvPr id="55" name="Rechteck 54">
            <a:extLst>
              <a:ext uri="{FF2B5EF4-FFF2-40B4-BE49-F238E27FC236}">
                <a16:creationId xmlns:a16="http://schemas.microsoft.com/office/drawing/2014/main" id="{7D5765D2-B7E7-1541-BABB-38518325E488}"/>
              </a:ext>
            </a:extLst>
          </p:cNvPr>
          <p:cNvSpPr/>
          <p:nvPr/>
        </p:nvSpPr>
        <p:spPr>
          <a:xfrm>
            <a:off x="1842375" y="1719435"/>
            <a:ext cx="4587626" cy="286690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100" dirty="0"/>
          </a:p>
        </p:txBody>
      </p:sp>
      <p:sp>
        <p:nvSpPr>
          <p:cNvPr id="56" name="Text Placeholder 4">
            <a:extLst>
              <a:ext uri="{FF2B5EF4-FFF2-40B4-BE49-F238E27FC236}">
                <a16:creationId xmlns:a16="http://schemas.microsoft.com/office/drawing/2014/main" id="{ADD32C00-7D1E-F94F-A20E-B81ED194A054}"/>
              </a:ext>
            </a:extLst>
          </p:cNvPr>
          <p:cNvSpPr txBox="1">
            <a:spLocks/>
          </p:cNvSpPr>
          <p:nvPr/>
        </p:nvSpPr>
        <p:spPr>
          <a:xfrm>
            <a:off x="1853251" y="1719435"/>
            <a:ext cx="4521303" cy="303481"/>
          </a:xfrm>
          <a:prstGeom prst="rect">
            <a:avLst/>
          </a:prstGeom>
        </p:spPr>
        <p:txBody>
          <a:bodyPr vert="horz" wrap="square" lIns="68580" tIns="34290" rIns="68580" bIns="34290" rtlCol="0" anchor="t" anchorCtr="0">
            <a:spAutoFit/>
          </a:bodyPr>
          <a:lstStyle>
            <a:defPPr>
              <a:defRPr lang="en-US"/>
            </a:defPPr>
            <a:lvl1pPr marL="0" algn="r" defTabSz="457200" rtl="0" eaLnBrk="1" latinLnBrk="0" hangingPunct="1">
              <a:defRPr lang="en-US" sz="1000" b="0" kern="1200" smtClean="0">
                <a:solidFill>
                  <a:schemeClr val="bg1"/>
                </a:solidFill>
                <a:effectLst/>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de-DE" sz="1500" b="1" dirty="0" err="1">
                <a:solidFill>
                  <a:schemeClr val="tx2"/>
                </a:solidFill>
                <a:latin typeface="Arial" panose="020B0604020202020204" pitchFamily="34" charset="0"/>
                <a:cs typeface="Arial" panose="020B0604020202020204" pitchFamily="34" charset="0"/>
              </a:rPr>
              <a:t>Patient:innen</a:t>
            </a:r>
            <a:r>
              <a:rPr lang="de-DE" sz="1500" b="1" dirty="0">
                <a:solidFill>
                  <a:schemeClr val="tx2"/>
                </a:solidFill>
                <a:latin typeface="Arial" panose="020B0604020202020204" pitchFamily="34" charset="0"/>
                <a:cs typeface="Arial" panose="020B0604020202020204" pitchFamily="34" charset="0"/>
              </a:rPr>
              <a:t> mit chronischen Erkrankungen …</a:t>
            </a:r>
          </a:p>
        </p:txBody>
      </p:sp>
      <p:sp>
        <p:nvSpPr>
          <p:cNvPr id="57" name="Text Placeholder 4">
            <a:extLst>
              <a:ext uri="{FF2B5EF4-FFF2-40B4-BE49-F238E27FC236}">
                <a16:creationId xmlns:a16="http://schemas.microsoft.com/office/drawing/2014/main" id="{52C85155-5CF0-8840-B90C-0881D782AB98}"/>
              </a:ext>
            </a:extLst>
          </p:cNvPr>
          <p:cNvSpPr txBox="1">
            <a:spLocks/>
          </p:cNvSpPr>
          <p:nvPr/>
        </p:nvSpPr>
        <p:spPr>
          <a:xfrm>
            <a:off x="6624566" y="1727504"/>
            <a:ext cx="3565465" cy="557397"/>
          </a:xfrm>
          <a:prstGeom prst="rect">
            <a:avLst/>
          </a:prstGeom>
        </p:spPr>
        <p:txBody>
          <a:bodyPr vert="horz" wrap="square" lIns="68580" tIns="34290" rIns="68580" bIns="34290" rtlCol="0" anchor="t" anchorCtr="0">
            <a:spAutoFit/>
          </a:bodyPr>
          <a:lstStyle>
            <a:defPPr>
              <a:defRPr lang="en-US"/>
            </a:defPPr>
            <a:lvl1pPr marL="0" algn="r" defTabSz="457200" rtl="0" eaLnBrk="1" latinLnBrk="0" hangingPunct="1">
              <a:defRPr lang="en-US" sz="1000" b="0" kern="1200" smtClean="0">
                <a:solidFill>
                  <a:schemeClr val="bg1"/>
                </a:solidFill>
                <a:effectLst/>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de-DE" sz="1500" b="1" dirty="0">
                <a:solidFill>
                  <a:schemeClr val="tx2"/>
                </a:solidFill>
                <a:latin typeface="Arial" panose="020B0604020202020204" pitchFamily="34" charset="0"/>
                <a:cs typeface="Arial" panose="020B0604020202020204" pitchFamily="34" charset="0"/>
              </a:rPr>
              <a:t>… und unter blutdrucksenkenden Medikamenten (</a:t>
            </a:r>
            <a:r>
              <a:rPr lang="de-DE" sz="1500" b="1" dirty="0" err="1">
                <a:solidFill>
                  <a:schemeClr val="tx2"/>
                </a:solidFill>
                <a:latin typeface="Arial" panose="020B0604020202020204" pitchFamily="34" charset="0"/>
                <a:cs typeface="Arial" panose="020B0604020202020204" pitchFamily="34" charset="0"/>
              </a:rPr>
              <a:t>RAASi</a:t>
            </a:r>
            <a:r>
              <a:rPr lang="de-DE" sz="1500" b="1" dirty="0">
                <a:solidFill>
                  <a:schemeClr val="tx2"/>
                </a:solidFill>
                <a:latin typeface="Arial" panose="020B0604020202020204" pitchFamily="34" charset="0"/>
                <a:cs typeface="Arial" panose="020B0604020202020204" pitchFamily="34" charset="0"/>
              </a:rPr>
              <a:t>)</a:t>
            </a:r>
          </a:p>
        </p:txBody>
      </p:sp>
      <p:grpSp>
        <p:nvGrpSpPr>
          <p:cNvPr id="58" name="Gruppieren 57">
            <a:extLst>
              <a:ext uri="{FF2B5EF4-FFF2-40B4-BE49-F238E27FC236}">
                <a16:creationId xmlns:a16="http://schemas.microsoft.com/office/drawing/2014/main" id="{9456B303-6F7D-9C4C-863F-2E1618707696}"/>
              </a:ext>
            </a:extLst>
          </p:cNvPr>
          <p:cNvGrpSpPr/>
          <p:nvPr/>
        </p:nvGrpSpPr>
        <p:grpSpPr>
          <a:xfrm>
            <a:off x="6919590" y="2167250"/>
            <a:ext cx="2975415" cy="1129196"/>
            <a:chOff x="5409563" y="872309"/>
            <a:chExt cx="3101093" cy="1176893"/>
          </a:xfrm>
        </p:grpSpPr>
        <p:sp>
          <p:nvSpPr>
            <p:cNvPr id="59" name="Isosceles Triangle 32">
              <a:extLst>
                <a:ext uri="{FF2B5EF4-FFF2-40B4-BE49-F238E27FC236}">
                  <a16:creationId xmlns:a16="http://schemas.microsoft.com/office/drawing/2014/main" id="{CD8C9BE4-375A-7140-B630-21E7E1A377C3}"/>
                </a:ext>
              </a:extLst>
            </p:cNvPr>
            <p:cNvSpPr/>
            <p:nvPr/>
          </p:nvSpPr>
          <p:spPr>
            <a:xfrm>
              <a:off x="6853306" y="1704331"/>
              <a:ext cx="400050" cy="344871"/>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200" dirty="0">
                <a:latin typeface="Arial" panose="020B0604020202020204" pitchFamily="34" charset="0"/>
              </a:endParaRPr>
            </a:p>
          </p:txBody>
        </p:sp>
        <p:sp>
          <p:nvSpPr>
            <p:cNvPr id="60" name="Rounded Rectangle 33">
              <a:extLst>
                <a:ext uri="{FF2B5EF4-FFF2-40B4-BE49-F238E27FC236}">
                  <a16:creationId xmlns:a16="http://schemas.microsoft.com/office/drawing/2014/main" id="{65C87D01-BA0D-C542-B893-C9BD79C5C2F8}"/>
                </a:ext>
              </a:extLst>
            </p:cNvPr>
            <p:cNvSpPr/>
            <p:nvPr/>
          </p:nvSpPr>
          <p:spPr>
            <a:xfrm rot="20876775">
              <a:off x="5596006" y="1664503"/>
              <a:ext cx="2914650" cy="114300"/>
            </a:xfrm>
            <a:prstGeom prst="roundRect">
              <a:avLst>
                <a:gd name="adj" fmla="val 2592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200" dirty="0">
                <a:latin typeface="Arial" panose="020B0604020202020204" pitchFamily="34" charset="0"/>
              </a:endParaRPr>
            </a:p>
          </p:txBody>
        </p:sp>
        <p:sp>
          <p:nvSpPr>
            <p:cNvPr id="61" name="TextBox 35">
              <a:extLst>
                <a:ext uri="{FF2B5EF4-FFF2-40B4-BE49-F238E27FC236}">
                  <a16:creationId xmlns:a16="http://schemas.microsoft.com/office/drawing/2014/main" id="{98AFC28D-086F-9640-AF1D-CA6A7DB40364}"/>
                </a:ext>
              </a:extLst>
            </p:cNvPr>
            <p:cNvSpPr txBox="1"/>
            <p:nvPr/>
          </p:nvSpPr>
          <p:spPr>
            <a:xfrm>
              <a:off x="5409563" y="1018784"/>
              <a:ext cx="1428750" cy="762314"/>
            </a:xfrm>
            <a:prstGeom prst="rect">
              <a:avLst/>
            </a:prstGeom>
            <a:noFill/>
          </p:spPr>
          <p:txBody>
            <a:bodyPr wrap="square" rtlCol="0">
              <a:spAutoFit/>
            </a:bodyPr>
            <a:lstStyle/>
            <a:p>
              <a:pPr algn="ctr"/>
              <a:r>
                <a:rPr lang="de-DE" sz="900" b="1" dirty="0">
                  <a:cs typeface="Arial" panose="020B0604020202020204" pitchFamily="34" charset="0"/>
                </a:rPr>
                <a:t>Renin-Inhibitoren, </a:t>
              </a:r>
              <a:r>
                <a:rPr lang="de-DE" sz="900" b="1" dirty="0" err="1">
                  <a:cs typeface="Arial" panose="020B0604020202020204" pitchFamily="34" charset="0"/>
                </a:rPr>
                <a:t>ACEis</a:t>
              </a:r>
              <a:r>
                <a:rPr lang="de-DE" sz="900" b="1" dirty="0">
                  <a:cs typeface="Arial" panose="020B0604020202020204" pitchFamily="34" charset="0"/>
                </a:rPr>
                <a:t>, ARBs, und</a:t>
              </a:r>
            </a:p>
            <a:p>
              <a:pPr algn="ctr"/>
              <a:r>
                <a:rPr lang="de-DE" sz="900" b="1" dirty="0">
                  <a:cs typeface="Arial" panose="020B0604020202020204" pitchFamily="34" charset="0"/>
                </a:rPr>
                <a:t>Aldosteron-antagonisten</a:t>
              </a:r>
            </a:p>
          </p:txBody>
        </p:sp>
        <p:sp>
          <p:nvSpPr>
            <p:cNvPr id="62" name="Oval 61">
              <a:extLst>
                <a:ext uri="{FF2B5EF4-FFF2-40B4-BE49-F238E27FC236}">
                  <a16:creationId xmlns:a16="http://schemas.microsoft.com/office/drawing/2014/main" id="{06D9A5CF-FD03-C84D-865E-09CAF3C26C7F}"/>
                </a:ext>
              </a:extLst>
            </p:cNvPr>
            <p:cNvSpPr/>
            <p:nvPr/>
          </p:nvSpPr>
          <p:spPr>
            <a:xfrm>
              <a:off x="7964557" y="872309"/>
              <a:ext cx="514350" cy="51435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34290" rIns="0" bIns="34290" numCol="1" spcCol="0" rtlCol="0" fromWordArt="0" anchor="ctr" anchorCtr="0" forceAA="0" compatLnSpc="1">
              <a:prstTxWarp prst="textNoShape">
                <a:avLst/>
              </a:prstTxWarp>
              <a:noAutofit/>
            </a:bodyPr>
            <a:lstStyle/>
            <a:p>
              <a:pPr algn="ctr"/>
              <a:r>
                <a:rPr lang="de-DE" sz="2100" b="1" dirty="0">
                  <a:latin typeface="Arial" panose="020B0604020202020204" pitchFamily="34" charset="0"/>
                  <a:cs typeface="Arial" panose="020B0604020202020204" pitchFamily="34" charset="0"/>
                </a:rPr>
                <a:t>K</a:t>
              </a:r>
              <a:r>
                <a:rPr lang="de-DE" sz="2100" b="1" baseline="30000" dirty="0">
                  <a:latin typeface="Arial" panose="020B0604020202020204" pitchFamily="34" charset="0"/>
                  <a:cs typeface="Arial" panose="020B0604020202020204" pitchFamily="34" charset="0"/>
                </a:rPr>
                <a:t>+</a:t>
              </a:r>
            </a:p>
          </p:txBody>
        </p:sp>
      </p:grpSp>
      <p:sp>
        <p:nvSpPr>
          <p:cNvPr id="63" name="Textfeld 62">
            <a:extLst>
              <a:ext uri="{FF2B5EF4-FFF2-40B4-BE49-F238E27FC236}">
                <a16:creationId xmlns:a16="http://schemas.microsoft.com/office/drawing/2014/main" id="{06DFBF20-0D02-2F4D-BCFB-BEB7A7961053}"/>
              </a:ext>
            </a:extLst>
          </p:cNvPr>
          <p:cNvSpPr txBox="1"/>
          <p:nvPr/>
        </p:nvSpPr>
        <p:spPr>
          <a:xfrm>
            <a:off x="6900213" y="3546130"/>
            <a:ext cx="3014171" cy="886461"/>
          </a:xfrm>
          <a:prstGeom prst="rect">
            <a:avLst/>
          </a:prstGeom>
          <a:noFill/>
        </p:spPr>
        <p:txBody>
          <a:bodyPr wrap="square" rtlCol="0">
            <a:spAutoFit/>
          </a:bodyPr>
          <a:lstStyle/>
          <a:p>
            <a:pPr algn="ctr"/>
            <a:r>
              <a:rPr lang="de-DE" sz="1050" b="1" dirty="0">
                <a:cs typeface="Arial" panose="020B0604020202020204" pitchFamily="34" charset="0"/>
              </a:rPr>
              <a:t>Hohe Kaliumwerte sind die Hauptursache </a:t>
            </a:r>
          </a:p>
          <a:p>
            <a:pPr algn="ctr"/>
            <a:r>
              <a:rPr lang="de-DE" sz="1050" b="1" dirty="0">
                <a:cs typeface="Arial" panose="020B0604020202020204" pitchFamily="34" charset="0"/>
              </a:rPr>
              <a:t>für die Unterversorgung mit </a:t>
            </a:r>
            <a:r>
              <a:rPr lang="de-DE" sz="1050" b="1" dirty="0" err="1">
                <a:cs typeface="Arial" panose="020B0604020202020204" pitchFamily="34" charset="0"/>
              </a:rPr>
              <a:t>RAASi</a:t>
            </a:r>
            <a:r>
              <a:rPr lang="de-DE" sz="1050" b="1" dirty="0">
                <a:cs typeface="Arial" panose="020B0604020202020204" pitchFamily="34" charset="0"/>
              </a:rPr>
              <a:t> </a:t>
            </a:r>
          </a:p>
          <a:p>
            <a:pPr algn="ctr"/>
            <a:r>
              <a:rPr lang="de-DE" sz="1050" b="1" dirty="0">
                <a:cs typeface="Arial" panose="020B0604020202020204" pitchFamily="34" charset="0"/>
              </a:rPr>
              <a:t>bei </a:t>
            </a:r>
            <a:r>
              <a:rPr lang="de-DE" sz="1050" b="1" dirty="0" err="1">
                <a:cs typeface="Arial" panose="020B0604020202020204" pitchFamily="34" charset="0"/>
              </a:rPr>
              <a:t>Patient:innen</a:t>
            </a:r>
            <a:r>
              <a:rPr lang="de-DE" sz="1050" b="1" dirty="0">
                <a:cs typeface="Arial" panose="020B0604020202020204" pitchFamily="34" charset="0"/>
              </a:rPr>
              <a:t> mit Herzinsuffizienz und chronischer Nierenerkrankung</a:t>
            </a:r>
            <a:r>
              <a:rPr lang="de-DE" sz="1050" b="1" baseline="30000" dirty="0">
                <a:cs typeface="Arial" panose="020B0604020202020204" pitchFamily="34" charset="0"/>
              </a:rPr>
              <a:t>3</a:t>
            </a:r>
            <a:endParaRPr lang="de-DE" sz="1050" b="1" baseline="30000" dirty="0"/>
          </a:p>
        </p:txBody>
      </p:sp>
      <p:sp>
        <p:nvSpPr>
          <p:cNvPr id="64" name="TextBox 7">
            <a:extLst>
              <a:ext uri="{FF2B5EF4-FFF2-40B4-BE49-F238E27FC236}">
                <a16:creationId xmlns:a16="http://schemas.microsoft.com/office/drawing/2014/main" id="{2B3C3A9B-1A67-B049-B4A0-9F54F602F253}"/>
              </a:ext>
            </a:extLst>
          </p:cNvPr>
          <p:cNvSpPr txBox="1"/>
          <p:nvPr/>
        </p:nvSpPr>
        <p:spPr>
          <a:xfrm>
            <a:off x="3263576" y="2656106"/>
            <a:ext cx="927611" cy="221214"/>
          </a:xfrm>
          <a:prstGeom prst="rect">
            <a:avLst/>
          </a:prstGeom>
          <a:noFill/>
          <a:ln w="19050" cmpd="sng">
            <a:noFill/>
          </a:ln>
        </p:spPr>
        <p:txBody>
          <a:bodyPr wrap="square" rtlCol="0">
            <a:spAutoFit/>
          </a:bodyPr>
          <a:lstStyle/>
          <a:p>
            <a:r>
              <a:rPr lang="de-DE" sz="825" b="1" dirty="0">
                <a:cs typeface="Arial" panose="020B0604020202020204" pitchFamily="34" charset="0"/>
              </a:rPr>
              <a:t>bis zu 50 %</a:t>
            </a:r>
            <a:r>
              <a:rPr lang="de-DE" sz="825" b="1" baseline="30000" dirty="0">
                <a:cs typeface="Arial" panose="020B0604020202020204" pitchFamily="34" charset="0"/>
              </a:rPr>
              <a:t>1</a:t>
            </a:r>
          </a:p>
        </p:txBody>
      </p:sp>
      <p:grpSp>
        <p:nvGrpSpPr>
          <p:cNvPr id="65" name="Group 11">
            <a:extLst>
              <a:ext uri="{FF2B5EF4-FFF2-40B4-BE49-F238E27FC236}">
                <a16:creationId xmlns:a16="http://schemas.microsoft.com/office/drawing/2014/main" id="{E3B5AA98-3258-4A48-B116-512F5E2F530E}"/>
              </a:ext>
            </a:extLst>
          </p:cNvPr>
          <p:cNvGrpSpPr>
            <a:grpSpLocks noChangeAspect="1"/>
          </p:cNvGrpSpPr>
          <p:nvPr/>
        </p:nvGrpSpPr>
        <p:grpSpPr>
          <a:xfrm>
            <a:off x="2615712" y="2417794"/>
            <a:ext cx="683320" cy="690818"/>
            <a:chOff x="3836191" y="3755729"/>
            <a:chExt cx="762000" cy="790397"/>
          </a:xfrm>
        </p:grpSpPr>
        <p:sp>
          <p:nvSpPr>
            <p:cNvPr id="66" name="Oval 65">
              <a:extLst>
                <a:ext uri="{FF2B5EF4-FFF2-40B4-BE49-F238E27FC236}">
                  <a16:creationId xmlns:a16="http://schemas.microsoft.com/office/drawing/2014/main" id="{0E39B288-64E4-A74F-B874-DB66AFB39B69}"/>
                </a:ext>
              </a:extLst>
            </p:cNvPr>
            <p:cNvSpPr/>
            <p:nvPr/>
          </p:nvSpPr>
          <p:spPr>
            <a:xfrm>
              <a:off x="3836191" y="3755729"/>
              <a:ext cx="762000" cy="76200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200" dirty="0">
                <a:latin typeface="Arial" panose="020B0604020202020204" pitchFamily="34" charset="0"/>
              </a:endParaRPr>
            </a:p>
          </p:txBody>
        </p:sp>
        <p:pic>
          <p:nvPicPr>
            <p:cNvPr id="67" name="Picture 8" descr="kidney.png">
              <a:extLst>
                <a:ext uri="{FF2B5EF4-FFF2-40B4-BE49-F238E27FC236}">
                  <a16:creationId xmlns:a16="http://schemas.microsoft.com/office/drawing/2014/main" id="{A6AED2BA-F275-DC4E-8A20-63E871D4CF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022440" y="3860326"/>
              <a:ext cx="389507" cy="685800"/>
            </a:xfrm>
            <a:prstGeom prst="rect">
              <a:avLst/>
            </a:prstGeom>
          </p:spPr>
        </p:pic>
      </p:grpSp>
      <p:sp>
        <p:nvSpPr>
          <p:cNvPr id="68" name="Text Placeholder 4">
            <a:extLst>
              <a:ext uri="{FF2B5EF4-FFF2-40B4-BE49-F238E27FC236}">
                <a16:creationId xmlns:a16="http://schemas.microsoft.com/office/drawing/2014/main" id="{2050505C-4895-C942-9C32-73F6B44D9782}"/>
              </a:ext>
            </a:extLst>
          </p:cNvPr>
          <p:cNvSpPr txBox="1">
            <a:spLocks/>
          </p:cNvSpPr>
          <p:nvPr/>
        </p:nvSpPr>
        <p:spPr>
          <a:xfrm>
            <a:off x="1853251" y="2166852"/>
            <a:ext cx="2323899" cy="233205"/>
          </a:xfrm>
          <a:prstGeom prst="rect">
            <a:avLst/>
          </a:prstGeom>
        </p:spPr>
        <p:txBody>
          <a:bodyPr vert="horz" wrap="square" lIns="68580" tIns="34290" rIns="68580" bIns="34290" rtlCol="0" anchor="t" anchorCtr="0">
            <a:spAutoFit/>
          </a:bodyPr>
          <a:lstStyle>
            <a:defPPr>
              <a:defRPr lang="en-US"/>
            </a:defPPr>
            <a:lvl1pPr marL="0" algn="r" defTabSz="457200" rtl="0" eaLnBrk="1" latinLnBrk="0" hangingPunct="1">
              <a:defRPr lang="en-US" sz="1000" b="0" kern="1200" smtClean="0">
                <a:solidFill>
                  <a:schemeClr val="bg1"/>
                </a:solidFill>
                <a:effectLst/>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de-DE" sz="1050" b="1" dirty="0">
                <a:solidFill>
                  <a:schemeClr val="tx1"/>
                </a:solidFill>
                <a:latin typeface="Arial" panose="020B0604020202020204" pitchFamily="34" charset="0"/>
                <a:cs typeface="Arial" panose="020B0604020202020204" pitchFamily="34" charset="0"/>
              </a:rPr>
              <a:t>Chronische Nierenerkrankung</a:t>
            </a:r>
          </a:p>
        </p:txBody>
      </p:sp>
      <p:sp>
        <p:nvSpPr>
          <p:cNvPr id="69" name="TextBox 14">
            <a:extLst>
              <a:ext uri="{FF2B5EF4-FFF2-40B4-BE49-F238E27FC236}">
                <a16:creationId xmlns:a16="http://schemas.microsoft.com/office/drawing/2014/main" id="{BDC6213D-00AD-2B41-9708-94A69B00D60C}"/>
              </a:ext>
            </a:extLst>
          </p:cNvPr>
          <p:cNvSpPr txBox="1"/>
          <p:nvPr/>
        </p:nvSpPr>
        <p:spPr>
          <a:xfrm>
            <a:off x="3263489" y="3968485"/>
            <a:ext cx="1063083" cy="221214"/>
          </a:xfrm>
          <a:prstGeom prst="rect">
            <a:avLst/>
          </a:prstGeom>
          <a:noFill/>
          <a:ln w="19050" cmpd="sng">
            <a:noFill/>
          </a:ln>
        </p:spPr>
        <p:txBody>
          <a:bodyPr wrap="square" rtlCol="0">
            <a:spAutoFit/>
          </a:bodyPr>
          <a:lstStyle/>
          <a:p>
            <a:r>
              <a:rPr lang="de-DE" sz="825" b="1" dirty="0">
                <a:cs typeface="Arial" panose="020B0604020202020204" pitchFamily="34" charset="0"/>
              </a:rPr>
              <a:t>bis zu 32,5 %</a:t>
            </a:r>
            <a:r>
              <a:rPr lang="de-DE" sz="825" b="1" baseline="30000" dirty="0">
                <a:cs typeface="Arial" panose="020B0604020202020204" pitchFamily="34" charset="0"/>
              </a:rPr>
              <a:t>2</a:t>
            </a:r>
          </a:p>
        </p:txBody>
      </p:sp>
      <p:sp>
        <p:nvSpPr>
          <p:cNvPr id="70" name="Text Placeholder 4">
            <a:extLst>
              <a:ext uri="{FF2B5EF4-FFF2-40B4-BE49-F238E27FC236}">
                <a16:creationId xmlns:a16="http://schemas.microsoft.com/office/drawing/2014/main" id="{A5DBBD7C-9C2C-3842-BD2E-A139F7CFDF6F}"/>
              </a:ext>
            </a:extLst>
          </p:cNvPr>
          <p:cNvSpPr txBox="1">
            <a:spLocks/>
          </p:cNvSpPr>
          <p:nvPr/>
        </p:nvSpPr>
        <p:spPr>
          <a:xfrm>
            <a:off x="1853252" y="3440152"/>
            <a:ext cx="2249939" cy="233205"/>
          </a:xfrm>
          <a:prstGeom prst="rect">
            <a:avLst/>
          </a:prstGeom>
        </p:spPr>
        <p:txBody>
          <a:bodyPr vert="horz" wrap="square" lIns="68580" tIns="34290" rIns="68580" bIns="34290" rtlCol="0" anchor="t" anchorCtr="0">
            <a:spAutoFit/>
          </a:bodyPr>
          <a:lstStyle>
            <a:defPPr>
              <a:defRPr lang="en-US"/>
            </a:defPPr>
            <a:lvl1pPr marL="0" algn="r" defTabSz="457200" rtl="0" eaLnBrk="1" latinLnBrk="0" hangingPunct="1">
              <a:defRPr lang="en-US" sz="1000" b="0" kern="1200" smtClean="0">
                <a:solidFill>
                  <a:schemeClr val="bg1"/>
                </a:solidFill>
                <a:effectLst/>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de-DE" sz="1050" b="1" dirty="0">
                <a:solidFill>
                  <a:schemeClr val="tx1"/>
                </a:solidFill>
                <a:latin typeface="Arial" panose="020B0604020202020204" pitchFamily="34" charset="0"/>
                <a:cs typeface="Arial" panose="020B0604020202020204" pitchFamily="34" charset="0"/>
              </a:rPr>
              <a:t>Chronische Herzinsuffizienz</a:t>
            </a:r>
          </a:p>
        </p:txBody>
      </p:sp>
      <p:grpSp>
        <p:nvGrpSpPr>
          <p:cNvPr id="71" name="Group 20">
            <a:extLst>
              <a:ext uri="{FF2B5EF4-FFF2-40B4-BE49-F238E27FC236}">
                <a16:creationId xmlns:a16="http://schemas.microsoft.com/office/drawing/2014/main" id="{DB5E1410-B2BE-C040-983E-AD2756BE0923}"/>
              </a:ext>
            </a:extLst>
          </p:cNvPr>
          <p:cNvGrpSpPr>
            <a:grpSpLocks noChangeAspect="1"/>
          </p:cNvGrpSpPr>
          <p:nvPr/>
        </p:nvGrpSpPr>
        <p:grpSpPr>
          <a:xfrm>
            <a:off x="2602979" y="3728877"/>
            <a:ext cx="708785" cy="690821"/>
            <a:chOff x="1625011" y="5376549"/>
            <a:chExt cx="685800" cy="685800"/>
          </a:xfrm>
        </p:grpSpPr>
        <p:sp>
          <p:nvSpPr>
            <p:cNvPr id="72" name="Oval 71">
              <a:extLst>
                <a:ext uri="{FF2B5EF4-FFF2-40B4-BE49-F238E27FC236}">
                  <a16:creationId xmlns:a16="http://schemas.microsoft.com/office/drawing/2014/main" id="{B58BD216-B8A0-5D42-8962-BBA127BFE12B}"/>
                </a:ext>
              </a:extLst>
            </p:cNvPr>
            <p:cNvSpPr/>
            <p:nvPr/>
          </p:nvSpPr>
          <p:spPr>
            <a:xfrm>
              <a:off x="1625011" y="5376549"/>
              <a:ext cx="685800" cy="68580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200" dirty="0">
                <a:latin typeface="Arial" panose="020B0604020202020204" pitchFamily="34" charset="0"/>
              </a:endParaRPr>
            </a:p>
          </p:txBody>
        </p:sp>
        <p:pic>
          <p:nvPicPr>
            <p:cNvPr id="73" name="Picture 19" descr="heart.png">
              <a:extLst>
                <a:ext uri="{FF2B5EF4-FFF2-40B4-BE49-F238E27FC236}">
                  <a16:creationId xmlns:a16="http://schemas.microsoft.com/office/drawing/2014/main" id="{C81D0698-F016-2D40-AB22-75A0F95C69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28823" y="5454159"/>
              <a:ext cx="453682" cy="530578"/>
            </a:xfrm>
            <a:prstGeom prst="rect">
              <a:avLst/>
            </a:prstGeom>
          </p:spPr>
        </p:pic>
      </p:grpSp>
      <p:sp>
        <p:nvSpPr>
          <p:cNvPr id="74" name="TextBox 34">
            <a:extLst>
              <a:ext uri="{FF2B5EF4-FFF2-40B4-BE49-F238E27FC236}">
                <a16:creationId xmlns:a16="http://schemas.microsoft.com/office/drawing/2014/main" id="{B9083D32-5446-034E-9D48-206AB73DA491}"/>
              </a:ext>
            </a:extLst>
          </p:cNvPr>
          <p:cNvSpPr txBox="1"/>
          <p:nvPr/>
        </p:nvSpPr>
        <p:spPr>
          <a:xfrm>
            <a:off x="4191186" y="2166852"/>
            <a:ext cx="1896020" cy="256289"/>
          </a:xfrm>
          <a:prstGeom prst="rect">
            <a:avLst/>
          </a:prstGeom>
          <a:noFill/>
        </p:spPr>
        <p:txBody>
          <a:bodyPr wrap="square" rtlCol="0">
            <a:spAutoFit/>
          </a:bodyPr>
          <a:lstStyle/>
          <a:p>
            <a:pPr algn="ctr"/>
            <a:r>
              <a:rPr lang="de-DE" sz="1050" b="1" dirty="0">
                <a:ea typeface="Verdana" panose="020B0604030504040204" pitchFamily="34" charset="0"/>
                <a:cs typeface="Arial" panose="020B0604020202020204" pitchFamily="34" charset="0"/>
              </a:rPr>
              <a:t>Resistente Hypertonie</a:t>
            </a:r>
          </a:p>
        </p:txBody>
      </p:sp>
      <p:sp>
        <p:nvSpPr>
          <p:cNvPr id="75" name="TextBox 48">
            <a:extLst>
              <a:ext uri="{FF2B5EF4-FFF2-40B4-BE49-F238E27FC236}">
                <a16:creationId xmlns:a16="http://schemas.microsoft.com/office/drawing/2014/main" id="{BC750F66-455F-724E-B5DC-57B16637FFDF}"/>
              </a:ext>
            </a:extLst>
          </p:cNvPr>
          <p:cNvSpPr txBox="1"/>
          <p:nvPr/>
        </p:nvSpPr>
        <p:spPr>
          <a:xfrm>
            <a:off x="4423973" y="3440152"/>
            <a:ext cx="1430448" cy="256289"/>
          </a:xfrm>
          <a:prstGeom prst="rect">
            <a:avLst/>
          </a:prstGeom>
          <a:noFill/>
        </p:spPr>
        <p:txBody>
          <a:bodyPr wrap="square" rtlCol="0">
            <a:spAutoFit/>
          </a:bodyPr>
          <a:lstStyle/>
          <a:p>
            <a:pPr algn="ctr"/>
            <a:r>
              <a:rPr lang="de-DE" sz="1050" b="1" dirty="0">
                <a:ea typeface="Verdana" panose="020B0604030504040204" pitchFamily="34" charset="0"/>
                <a:cs typeface="Arial" panose="020B0604020202020204" pitchFamily="34" charset="0"/>
              </a:rPr>
              <a:t>Diabetes mellitus</a:t>
            </a:r>
          </a:p>
        </p:txBody>
      </p:sp>
      <p:grpSp>
        <p:nvGrpSpPr>
          <p:cNvPr id="76" name="Gruppieren 75">
            <a:extLst>
              <a:ext uri="{FF2B5EF4-FFF2-40B4-BE49-F238E27FC236}">
                <a16:creationId xmlns:a16="http://schemas.microsoft.com/office/drawing/2014/main" id="{140590CC-73F2-5E49-8B28-C885456CE913}"/>
              </a:ext>
            </a:extLst>
          </p:cNvPr>
          <p:cNvGrpSpPr/>
          <p:nvPr/>
        </p:nvGrpSpPr>
        <p:grpSpPr>
          <a:xfrm>
            <a:off x="4793786" y="3728877"/>
            <a:ext cx="690821" cy="690821"/>
            <a:chOff x="452520" y="3553937"/>
            <a:chExt cx="697986" cy="698891"/>
          </a:xfrm>
        </p:grpSpPr>
        <p:sp>
          <p:nvSpPr>
            <p:cNvPr id="77" name="Oval 6">
              <a:extLst>
                <a:ext uri="{FF2B5EF4-FFF2-40B4-BE49-F238E27FC236}">
                  <a16:creationId xmlns:a16="http://schemas.microsoft.com/office/drawing/2014/main" id="{B9050EC9-5BC2-514D-A4C5-BE28C035E3FB}"/>
                </a:ext>
              </a:extLst>
            </p:cNvPr>
            <p:cNvSpPr>
              <a:spLocks noChangeArrowheads="1"/>
            </p:cNvSpPr>
            <p:nvPr/>
          </p:nvSpPr>
          <p:spPr bwMode="auto">
            <a:xfrm>
              <a:off x="452520" y="3553937"/>
              <a:ext cx="697986" cy="698891"/>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defTabSz="914378">
                <a:defRPr/>
              </a:pPr>
              <a:endParaRPr lang="de-DE" sz="3300" b="1" kern="0" dirty="0">
                <a:ln w="19050">
                  <a:solidFill>
                    <a:srgbClr val="FFFFFF"/>
                  </a:solidFill>
                </a:ln>
                <a:noFill/>
                <a:latin typeface="Arial"/>
              </a:endParaRPr>
            </a:p>
          </p:txBody>
        </p:sp>
        <p:grpSp>
          <p:nvGrpSpPr>
            <p:cNvPr id="78" name="Gruppieren 77">
              <a:extLst>
                <a:ext uri="{FF2B5EF4-FFF2-40B4-BE49-F238E27FC236}">
                  <a16:creationId xmlns:a16="http://schemas.microsoft.com/office/drawing/2014/main" id="{2F1D189F-B53A-304C-9976-B841576C677E}"/>
                </a:ext>
              </a:extLst>
            </p:cNvPr>
            <p:cNvGrpSpPr/>
            <p:nvPr/>
          </p:nvGrpSpPr>
          <p:grpSpPr>
            <a:xfrm>
              <a:off x="665702" y="3670162"/>
              <a:ext cx="271623" cy="466440"/>
              <a:chOff x="643515" y="3655537"/>
              <a:chExt cx="271623" cy="466440"/>
            </a:xfrm>
          </p:grpSpPr>
          <p:sp>
            <p:nvSpPr>
              <p:cNvPr id="79" name="Freeform 78">
                <a:extLst>
                  <a:ext uri="{FF2B5EF4-FFF2-40B4-BE49-F238E27FC236}">
                    <a16:creationId xmlns:a16="http://schemas.microsoft.com/office/drawing/2014/main" id="{9F3D61C4-AA3B-AE48-A551-AAE5649CF1B4}"/>
                  </a:ext>
                </a:extLst>
              </p:cNvPr>
              <p:cNvSpPr>
                <a:spLocks noEditPoints="1"/>
              </p:cNvSpPr>
              <p:nvPr/>
            </p:nvSpPr>
            <p:spPr bwMode="auto">
              <a:xfrm>
                <a:off x="643515" y="3655537"/>
                <a:ext cx="271623" cy="466440"/>
              </a:xfrm>
              <a:custGeom>
                <a:avLst/>
                <a:gdLst>
                  <a:gd name="T0" fmla="*/ 68 w 136"/>
                  <a:gd name="T1" fmla="*/ 232 h 232"/>
                  <a:gd name="T2" fmla="*/ 0 w 136"/>
                  <a:gd name="T3" fmla="*/ 164 h 232"/>
                  <a:gd name="T4" fmla="*/ 34 w 136"/>
                  <a:gd name="T5" fmla="*/ 81 h 232"/>
                  <a:gd name="T6" fmla="*/ 66 w 136"/>
                  <a:gd name="T7" fmla="*/ 0 h 232"/>
                  <a:gd name="T8" fmla="*/ 70 w 136"/>
                  <a:gd name="T9" fmla="*/ 0 h 232"/>
                  <a:gd name="T10" fmla="*/ 103 w 136"/>
                  <a:gd name="T11" fmla="*/ 81 h 232"/>
                  <a:gd name="T12" fmla="*/ 136 w 136"/>
                  <a:gd name="T13" fmla="*/ 164 h 232"/>
                  <a:gd name="T14" fmla="*/ 68 w 136"/>
                  <a:gd name="T15" fmla="*/ 232 h 232"/>
                  <a:gd name="T16" fmla="*/ 68 w 136"/>
                  <a:gd name="T17" fmla="*/ 19 h 232"/>
                  <a:gd name="T18" fmla="*/ 37 w 136"/>
                  <a:gd name="T19" fmla="*/ 83 h 232"/>
                  <a:gd name="T20" fmla="*/ 4 w 136"/>
                  <a:gd name="T21" fmla="*/ 164 h 232"/>
                  <a:gd name="T22" fmla="*/ 68 w 136"/>
                  <a:gd name="T23" fmla="*/ 228 h 232"/>
                  <a:gd name="T24" fmla="*/ 132 w 136"/>
                  <a:gd name="T25" fmla="*/ 164 h 232"/>
                  <a:gd name="T26" fmla="*/ 99 w 136"/>
                  <a:gd name="T27" fmla="*/ 83 h 232"/>
                  <a:gd name="T28" fmla="*/ 68 w 136"/>
                  <a:gd name="T29" fmla="*/ 1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 h="232">
                    <a:moveTo>
                      <a:pt x="68" y="232"/>
                    </a:moveTo>
                    <a:cubicBezTo>
                      <a:pt x="67" y="232"/>
                      <a:pt x="0" y="231"/>
                      <a:pt x="0" y="164"/>
                    </a:cubicBezTo>
                    <a:cubicBezTo>
                      <a:pt x="0" y="131"/>
                      <a:pt x="17" y="105"/>
                      <a:pt x="34" y="81"/>
                    </a:cubicBezTo>
                    <a:cubicBezTo>
                      <a:pt x="50" y="57"/>
                      <a:pt x="66" y="32"/>
                      <a:pt x="66" y="0"/>
                    </a:cubicBezTo>
                    <a:cubicBezTo>
                      <a:pt x="70" y="0"/>
                      <a:pt x="70" y="0"/>
                      <a:pt x="70" y="0"/>
                    </a:cubicBezTo>
                    <a:cubicBezTo>
                      <a:pt x="70" y="32"/>
                      <a:pt x="87" y="57"/>
                      <a:pt x="103" y="81"/>
                    </a:cubicBezTo>
                    <a:cubicBezTo>
                      <a:pt x="119" y="105"/>
                      <a:pt x="136" y="131"/>
                      <a:pt x="136" y="164"/>
                    </a:cubicBezTo>
                    <a:cubicBezTo>
                      <a:pt x="136" y="231"/>
                      <a:pt x="69" y="232"/>
                      <a:pt x="68" y="232"/>
                    </a:cubicBezTo>
                    <a:close/>
                    <a:moveTo>
                      <a:pt x="68" y="19"/>
                    </a:moveTo>
                    <a:cubicBezTo>
                      <a:pt x="63" y="44"/>
                      <a:pt x="50" y="64"/>
                      <a:pt x="37" y="83"/>
                    </a:cubicBezTo>
                    <a:cubicBezTo>
                      <a:pt x="21" y="107"/>
                      <a:pt x="4" y="132"/>
                      <a:pt x="4" y="164"/>
                    </a:cubicBezTo>
                    <a:cubicBezTo>
                      <a:pt x="4" y="227"/>
                      <a:pt x="65" y="228"/>
                      <a:pt x="68" y="228"/>
                    </a:cubicBezTo>
                    <a:cubicBezTo>
                      <a:pt x="71" y="228"/>
                      <a:pt x="132" y="227"/>
                      <a:pt x="132" y="164"/>
                    </a:cubicBezTo>
                    <a:cubicBezTo>
                      <a:pt x="132" y="132"/>
                      <a:pt x="115" y="107"/>
                      <a:pt x="99" y="83"/>
                    </a:cubicBezTo>
                    <a:cubicBezTo>
                      <a:pt x="86" y="64"/>
                      <a:pt x="73" y="44"/>
                      <a:pt x="68" y="19"/>
                    </a:cubicBez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defTabSz="914378">
                  <a:defRPr/>
                </a:pPr>
                <a:endParaRPr lang="de-DE" sz="1500" kern="0" dirty="0">
                  <a:solidFill>
                    <a:srgbClr val="4B306A"/>
                  </a:solidFill>
                  <a:latin typeface="Arial"/>
                </a:endParaRPr>
              </a:p>
            </p:txBody>
          </p:sp>
          <p:sp>
            <p:nvSpPr>
              <p:cNvPr id="80" name="Freeform 79">
                <a:extLst>
                  <a:ext uri="{FF2B5EF4-FFF2-40B4-BE49-F238E27FC236}">
                    <a16:creationId xmlns:a16="http://schemas.microsoft.com/office/drawing/2014/main" id="{143828F9-120C-CD49-B7F8-EEBE22F88A2B}"/>
                  </a:ext>
                </a:extLst>
              </p:cNvPr>
              <p:cNvSpPr>
                <a:spLocks noEditPoints="1"/>
              </p:cNvSpPr>
              <p:nvPr/>
            </p:nvSpPr>
            <p:spPr bwMode="auto">
              <a:xfrm>
                <a:off x="727812" y="3930905"/>
                <a:ext cx="103030" cy="103029"/>
              </a:xfrm>
              <a:custGeom>
                <a:avLst/>
                <a:gdLst>
                  <a:gd name="T0" fmla="*/ 49 w 51"/>
                  <a:gd name="T1" fmla="*/ 0 h 51"/>
                  <a:gd name="T2" fmla="*/ 17 w 51"/>
                  <a:gd name="T3" fmla="*/ 0 h 51"/>
                  <a:gd name="T4" fmla="*/ 15 w 51"/>
                  <a:gd name="T5" fmla="*/ 1 h 51"/>
                  <a:gd name="T6" fmla="*/ 0 w 51"/>
                  <a:gd name="T7" fmla="*/ 16 h 51"/>
                  <a:gd name="T8" fmla="*/ 0 w 51"/>
                  <a:gd name="T9" fmla="*/ 17 h 51"/>
                  <a:gd name="T10" fmla="*/ 0 w 51"/>
                  <a:gd name="T11" fmla="*/ 17 h 51"/>
                  <a:gd name="T12" fmla="*/ 0 w 51"/>
                  <a:gd name="T13" fmla="*/ 49 h 51"/>
                  <a:gd name="T14" fmla="*/ 2 w 51"/>
                  <a:gd name="T15" fmla="*/ 51 h 51"/>
                  <a:gd name="T16" fmla="*/ 33 w 51"/>
                  <a:gd name="T17" fmla="*/ 51 h 51"/>
                  <a:gd name="T18" fmla="*/ 34 w 51"/>
                  <a:gd name="T19" fmla="*/ 51 h 51"/>
                  <a:gd name="T20" fmla="*/ 35 w 51"/>
                  <a:gd name="T21" fmla="*/ 51 h 51"/>
                  <a:gd name="T22" fmla="*/ 50 w 51"/>
                  <a:gd name="T23" fmla="*/ 35 h 51"/>
                  <a:gd name="T24" fmla="*/ 51 w 51"/>
                  <a:gd name="T25" fmla="*/ 34 h 51"/>
                  <a:gd name="T26" fmla="*/ 51 w 51"/>
                  <a:gd name="T27" fmla="*/ 2 h 51"/>
                  <a:gd name="T28" fmla="*/ 49 w 51"/>
                  <a:gd name="T29" fmla="*/ 0 h 51"/>
                  <a:gd name="T30" fmla="*/ 18 w 51"/>
                  <a:gd name="T31" fmla="*/ 4 h 51"/>
                  <a:gd name="T32" fmla="*/ 44 w 51"/>
                  <a:gd name="T33" fmla="*/ 4 h 51"/>
                  <a:gd name="T34" fmla="*/ 32 w 51"/>
                  <a:gd name="T35" fmla="*/ 15 h 51"/>
                  <a:gd name="T36" fmla="*/ 6 w 51"/>
                  <a:gd name="T37" fmla="*/ 15 h 51"/>
                  <a:gd name="T38" fmla="*/ 18 w 51"/>
                  <a:gd name="T39" fmla="*/ 4 h 51"/>
                  <a:gd name="T40" fmla="*/ 4 w 51"/>
                  <a:gd name="T41" fmla="*/ 47 h 51"/>
                  <a:gd name="T42" fmla="*/ 4 w 51"/>
                  <a:gd name="T43" fmla="*/ 19 h 51"/>
                  <a:gd name="T44" fmla="*/ 31 w 51"/>
                  <a:gd name="T45" fmla="*/ 19 h 51"/>
                  <a:gd name="T46" fmla="*/ 31 w 51"/>
                  <a:gd name="T47" fmla="*/ 47 h 51"/>
                  <a:gd name="T48" fmla="*/ 4 w 51"/>
                  <a:gd name="T49" fmla="*/ 47 h 51"/>
                  <a:gd name="T50" fmla="*/ 35 w 51"/>
                  <a:gd name="T51" fmla="*/ 44 h 51"/>
                  <a:gd name="T52" fmla="*/ 35 w 51"/>
                  <a:gd name="T53" fmla="*/ 18 h 51"/>
                  <a:gd name="T54" fmla="*/ 47 w 51"/>
                  <a:gd name="T55" fmla="*/ 7 h 51"/>
                  <a:gd name="T56" fmla="*/ 47 w 51"/>
                  <a:gd name="T57" fmla="*/ 33 h 51"/>
                  <a:gd name="T58" fmla="*/ 35 w 51"/>
                  <a:gd name="T59"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 h="51">
                    <a:moveTo>
                      <a:pt x="49" y="0"/>
                    </a:moveTo>
                    <a:cubicBezTo>
                      <a:pt x="17" y="0"/>
                      <a:pt x="17" y="0"/>
                      <a:pt x="17" y="0"/>
                    </a:cubicBezTo>
                    <a:cubicBezTo>
                      <a:pt x="16" y="0"/>
                      <a:pt x="16" y="0"/>
                      <a:pt x="15" y="1"/>
                    </a:cubicBezTo>
                    <a:cubicBezTo>
                      <a:pt x="0" y="16"/>
                      <a:pt x="0" y="16"/>
                      <a:pt x="0" y="16"/>
                    </a:cubicBezTo>
                    <a:cubicBezTo>
                      <a:pt x="0" y="16"/>
                      <a:pt x="0" y="16"/>
                      <a:pt x="0" y="17"/>
                    </a:cubicBezTo>
                    <a:cubicBezTo>
                      <a:pt x="0" y="17"/>
                      <a:pt x="0" y="17"/>
                      <a:pt x="0" y="17"/>
                    </a:cubicBezTo>
                    <a:cubicBezTo>
                      <a:pt x="0" y="49"/>
                      <a:pt x="0" y="49"/>
                      <a:pt x="0" y="49"/>
                    </a:cubicBezTo>
                    <a:cubicBezTo>
                      <a:pt x="0" y="50"/>
                      <a:pt x="0" y="51"/>
                      <a:pt x="2" y="51"/>
                    </a:cubicBezTo>
                    <a:cubicBezTo>
                      <a:pt x="33" y="51"/>
                      <a:pt x="33" y="51"/>
                      <a:pt x="33" y="51"/>
                    </a:cubicBezTo>
                    <a:cubicBezTo>
                      <a:pt x="34" y="51"/>
                      <a:pt x="34" y="51"/>
                      <a:pt x="34" y="51"/>
                    </a:cubicBezTo>
                    <a:cubicBezTo>
                      <a:pt x="34" y="51"/>
                      <a:pt x="34" y="51"/>
                      <a:pt x="35" y="51"/>
                    </a:cubicBezTo>
                    <a:cubicBezTo>
                      <a:pt x="50" y="35"/>
                      <a:pt x="50" y="35"/>
                      <a:pt x="50" y="35"/>
                    </a:cubicBezTo>
                    <a:cubicBezTo>
                      <a:pt x="50" y="35"/>
                      <a:pt x="51" y="34"/>
                      <a:pt x="51" y="34"/>
                    </a:cubicBezTo>
                    <a:cubicBezTo>
                      <a:pt x="51" y="2"/>
                      <a:pt x="51" y="2"/>
                      <a:pt x="51" y="2"/>
                    </a:cubicBezTo>
                    <a:cubicBezTo>
                      <a:pt x="51" y="1"/>
                      <a:pt x="50" y="0"/>
                      <a:pt x="49" y="0"/>
                    </a:cubicBezTo>
                    <a:close/>
                    <a:moveTo>
                      <a:pt x="18" y="4"/>
                    </a:moveTo>
                    <a:cubicBezTo>
                      <a:pt x="44" y="4"/>
                      <a:pt x="44" y="4"/>
                      <a:pt x="44" y="4"/>
                    </a:cubicBezTo>
                    <a:cubicBezTo>
                      <a:pt x="32" y="15"/>
                      <a:pt x="32" y="15"/>
                      <a:pt x="32" y="15"/>
                    </a:cubicBezTo>
                    <a:cubicBezTo>
                      <a:pt x="6" y="15"/>
                      <a:pt x="6" y="15"/>
                      <a:pt x="6" y="15"/>
                    </a:cubicBezTo>
                    <a:lnTo>
                      <a:pt x="18" y="4"/>
                    </a:lnTo>
                    <a:close/>
                    <a:moveTo>
                      <a:pt x="4" y="47"/>
                    </a:moveTo>
                    <a:cubicBezTo>
                      <a:pt x="4" y="19"/>
                      <a:pt x="4" y="19"/>
                      <a:pt x="4" y="19"/>
                    </a:cubicBezTo>
                    <a:cubicBezTo>
                      <a:pt x="31" y="19"/>
                      <a:pt x="31" y="19"/>
                      <a:pt x="31" y="19"/>
                    </a:cubicBezTo>
                    <a:cubicBezTo>
                      <a:pt x="31" y="47"/>
                      <a:pt x="31" y="47"/>
                      <a:pt x="31" y="47"/>
                    </a:cubicBezTo>
                    <a:lnTo>
                      <a:pt x="4" y="47"/>
                    </a:lnTo>
                    <a:close/>
                    <a:moveTo>
                      <a:pt x="35" y="44"/>
                    </a:moveTo>
                    <a:cubicBezTo>
                      <a:pt x="35" y="18"/>
                      <a:pt x="35" y="18"/>
                      <a:pt x="35" y="18"/>
                    </a:cubicBezTo>
                    <a:cubicBezTo>
                      <a:pt x="47" y="7"/>
                      <a:pt x="47" y="7"/>
                      <a:pt x="47" y="7"/>
                    </a:cubicBezTo>
                    <a:cubicBezTo>
                      <a:pt x="47" y="33"/>
                      <a:pt x="47" y="33"/>
                      <a:pt x="47" y="33"/>
                    </a:cubicBezTo>
                    <a:lnTo>
                      <a:pt x="35" y="44"/>
                    </a:lnTo>
                    <a:close/>
                  </a:path>
                </a:pathLst>
              </a:custGeom>
              <a:solidFill>
                <a:srgbClr val="FFFFFF"/>
              </a:solidFill>
              <a:ln w="3175">
                <a:solidFill>
                  <a:srgbClr val="FFFFFF"/>
                </a:solidFill>
                <a:round/>
                <a:headEnd/>
                <a:tailEnd/>
              </a:ln>
            </p:spPr>
            <p:txBody>
              <a:bodyPr vert="horz" wrap="square" lIns="91440" tIns="45720" rIns="91440" bIns="45720" numCol="1" anchor="t" anchorCtr="0" compatLnSpc="1">
                <a:prstTxWarp prst="textNoShape">
                  <a:avLst/>
                </a:prstTxWarp>
              </a:bodyPr>
              <a:lstStyle/>
              <a:p>
                <a:pPr defTabSz="914378">
                  <a:defRPr/>
                </a:pPr>
                <a:endParaRPr lang="de-DE" sz="1500" kern="0" dirty="0">
                  <a:solidFill>
                    <a:srgbClr val="4B306A"/>
                  </a:solidFill>
                  <a:latin typeface="Arial"/>
                </a:endParaRPr>
              </a:p>
            </p:txBody>
          </p:sp>
        </p:grpSp>
      </p:grpSp>
      <p:grpSp>
        <p:nvGrpSpPr>
          <p:cNvPr id="81" name="Gruppieren 80">
            <a:extLst>
              <a:ext uri="{FF2B5EF4-FFF2-40B4-BE49-F238E27FC236}">
                <a16:creationId xmlns:a16="http://schemas.microsoft.com/office/drawing/2014/main" id="{C141FE1C-EE82-6942-B8FA-FB9328DCBAF3}"/>
              </a:ext>
            </a:extLst>
          </p:cNvPr>
          <p:cNvGrpSpPr/>
          <p:nvPr/>
        </p:nvGrpSpPr>
        <p:grpSpPr>
          <a:xfrm>
            <a:off x="4793786" y="2417793"/>
            <a:ext cx="690821" cy="690821"/>
            <a:chOff x="3849533" y="1386657"/>
            <a:chExt cx="720000" cy="720000"/>
          </a:xfrm>
        </p:grpSpPr>
        <p:sp>
          <p:nvSpPr>
            <p:cNvPr id="82" name="Oval 81">
              <a:extLst>
                <a:ext uri="{FF2B5EF4-FFF2-40B4-BE49-F238E27FC236}">
                  <a16:creationId xmlns:a16="http://schemas.microsoft.com/office/drawing/2014/main" id="{AEBC1A3D-0DA3-FA43-A176-51CF3D02DF05}"/>
                </a:ext>
              </a:extLst>
            </p:cNvPr>
            <p:cNvSpPr/>
            <p:nvPr/>
          </p:nvSpPr>
          <p:spPr>
            <a:xfrm>
              <a:off x="3849533" y="1386657"/>
              <a:ext cx="720000" cy="72000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200" dirty="0">
                <a:latin typeface="Arial" panose="020B0604020202020204" pitchFamily="34" charset="0"/>
              </a:endParaRPr>
            </a:p>
          </p:txBody>
        </p:sp>
        <p:pic>
          <p:nvPicPr>
            <p:cNvPr id="83" name="Picture 13">
              <a:extLst>
                <a:ext uri="{FF2B5EF4-FFF2-40B4-BE49-F238E27FC236}">
                  <a16:creationId xmlns:a16="http://schemas.microsoft.com/office/drawing/2014/main" id="{8E6DFE8A-9874-7F40-BF5C-E1E9EB7B67C8}"/>
                </a:ext>
              </a:extLst>
            </p:cNvPr>
            <p:cNvPicPr>
              <a:picLocks noChangeAspect="1"/>
            </p:cNvPicPr>
            <p:nvPr/>
          </p:nvPicPr>
          <p:blipFill>
            <a:blip r:embed="rId6"/>
            <a:stretch>
              <a:fillRect/>
            </a:stretch>
          </p:blipFill>
          <p:spPr>
            <a:xfrm>
              <a:off x="3967658" y="1528177"/>
              <a:ext cx="483750" cy="461250"/>
            </a:xfrm>
            <a:prstGeom prst="rect">
              <a:avLst/>
            </a:prstGeom>
          </p:spPr>
        </p:pic>
      </p:grpSp>
      <p:sp>
        <p:nvSpPr>
          <p:cNvPr id="84" name="TextBox 7">
            <a:extLst>
              <a:ext uri="{FF2B5EF4-FFF2-40B4-BE49-F238E27FC236}">
                <a16:creationId xmlns:a16="http://schemas.microsoft.com/office/drawing/2014/main" id="{1B367E9A-39D5-3C4C-93F8-D0DD5589B9AB}"/>
              </a:ext>
            </a:extLst>
          </p:cNvPr>
          <p:cNvSpPr txBox="1"/>
          <p:nvPr/>
        </p:nvSpPr>
        <p:spPr>
          <a:xfrm>
            <a:off x="5456158" y="2657775"/>
            <a:ext cx="927611" cy="221214"/>
          </a:xfrm>
          <a:prstGeom prst="rect">
            <a:avLst/>
          </a:prstGeom>
          <a:noFill/>
          <a:ln w="19050" cmpd="sng">
            <a:noFill/>
          </a:ln>
        </p:spPr>
        <p:txBody>
          <a:bodyPr wrap="square" rtlCol="0">
            <a:spAutoFit/>
          </a:bodyPr>
          <a:lstStyle>
            <a:defPPr>
              <a:defRPr lang="en-US"/>
            </a:defPPr>
            <a:lvl1pPr>
              <a:defRPr sz="1100" b="1">
                <a:solidFill>
                  <a:srgbClr val="5A982B"/>
                </a:solidFill>
                <a:latin typeface="Arial" panose="020B0604020202020204" pitchFamily="34" charset="0"/>
                <a:cs typeface="Arial" panose="020B0604020202020204" pitchFamily="34" charset="0"/>
              </a:defRPr>
            </a:lvl1pPr>
          </a:lstStyle>
          <a:p>
            <a:r>
              <a:rPr lang="de-DE" sz="825" dirty="0">
                <a:solidFill>
                  <a:schemeClr val="tx1"/>
                </a:solidFill>
              </a:rPr>
              <a:t>≈ 8–17 %</a:t>
            </a:r>
            <a:r>
              <a:rPr lang="de-DE" sz="825" baseline="30000" dirty="0">
                <a:solidFill>
                  <a:schemeClr val="tx1"/>
                </a:solidFill>
              </a:rPr>
              <a:t>3,4</a:t>
            </a:r>
          </a:p>
        </p:txBody>
      </p:sp>
      <p:sp>
        <p:nvSpPr>
          <p:cNvPr id="85" name="TextBox 14">
            <a:extLst>
              <a:ext uri="{FF2B5EF4-FFF2-40B4-BE49-F238E27FC236}">
                <a16:creationId xmlns:a16="http://schemas.microsoft.com/office/drawing/2014/main" id="{88DC323F-8C82-304A-9198-B04D85B4E888}"/>
              </a:ext>
            </a:extLst>
          </p:cNvPr>
          <p:cNvSpPr txBox="1"/>
          <p:nvPr/>
        </p:nvSpPr>
        <p:spPr>
          <a:xfrm>
            <a:off x="5446590" y="3976190"/>
            <a:ext cx="1063083" cy="221214"/>
          </a:xfrm>
          <a:prstGeom prst="rect">
            <a:avLst/>
          </a:prstGeom>
          <a:noFill/>
          <a:ln w="19050" cmpd="sng">
            <a:noFill/>
          </a:ln>
        </p:spPr>
        <p:txBody>
          <a:bodyPr wrap="square" rtlCol="0">
            <a:spAutoFit/>
          </a:bodyPr>
          <a:lstStyle/>
          <a:p>
            <a:r>
              <a:rPr lang="de-DE" sz="825" b="1" dirty="0">
                <a:cs typeface="Arial" panose="020B0604020202020204" pitchFamily="34" charset="0"/>
              </a:rPr>
              <a:t>bis zu 20 %</a:t>
            </a:r>
            <a:r>
              <a:rPr lang="de-DE" sz="825" b="1" baseline="30000" dirty="0">
                <a:cs typeface="Arial" panose="020B0604020202020204" pitchFamily="34" charset="0"/>
              </a:rPr>
              <a:t>5</a:t>
            </a:r>
          </a:p>
        </p:txBody>
      </p:sp>
      <p:cxnSp>
        <p:nvCxnSpPr>
          <p:cNvPr id="86" name="Gerader Verbinder 41">
            <a:extLst>
              <a:ext uri="{FF2B5EF4-FFF2-40B4-BE49-F238E27FC236}">
                <a16:creationId xmlns:a16="http://schemas.microsoft.com/office/drawing/2014/main" id="{3B7CDF29-3F03-BF47-9439-CFC3B164ECDF}"/>
              </a:ext>
            </a:extLst>
          </p:cNvPr>
          <p:cNvCxnSpPr/>
          <p:nvPr/>
        </p:nvCxnSpPr>
        <p:spPr>
          <a:xfrm>
            <a:off x="3229600" y="4804264"/>
            <a:ext cx="5535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7" name="Gerader Verbinder 42">
            <a:extLst>
              <a:ext uri="{FF2B5EF4-FFF2-40B4-BE49-F238E27FC236}">
                <a16:creationId xmlns:a16="http://schemas.microsoft.com/office/drawing/2014/main" id="{32DF9DF9-6161-174D-813B-513E76D469C0}"/>
              </a:ext>
            </a:extLst>
          </p:cNvPr>
          <p:cNvCxnSpPr/>
          <p:nvPr/>
        </p:nvCxnSpPr>
        <p:spPr>
          <a:xfrm>
            <a:off x="3229599" y="5258530"/>
            <a:ext cx="5535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88" name="Group 705">
            <a:extLst>
              <a:ext uri="{FF2B5EF4-FFF2-40B4-BE49-F238E27FC236}">
                <a16:creationId xmlns:a16="http://schemas.microsoft.com/office/drawing/2014/main" id="{2F0EB6C3-C7A8-9243-AA51-A8810DA68B52}"/>
              </a:ext>
            </a:extLst>
          </p:cNvPr>
          <p:cNvGrpSpPr/>
          <p:nvPr/>
        </p:nvGrpSpPr>
        <p:grpSpPr>
          <a:xfrm>
            <a:off x="3194042" y="4847680"/>
            <a:ext cx="355227" cy="364803"/>
            <a:chOff x="-1375104" y="2262437"/>
            <a:chExt cx="473636" cy="486404"/>
          </a:xfrm>
          <a:solidFill>
            <a:schemeClr val="accent2"/>
          </a:solidFill>
        </p:grpSpPr>
        <p:sp>
          <p:nvSpPr>
            <p:cNvPr id="89" name="Freeform 260">
              <a:extLst>
                <a:ext uri="{FF2B5EF4-FFF2-40B4-BE49-F238E27FC236}">
                  <a16:creationId xmlns:a16="http://schemas.microsoft.com/office/drawing/2014/main" id="{6DA68147-DA38-9E4F-B1A3-25071EC9A886}"/>
                </a:ext>
              </a:extLst>
            </p:cNvPr>
            <p:cNvSpPr>
              <a:spLocks/>
            </p:cNvSpPr>
            <p:nvPr/>
          </p:nvSpPr>
          <p:spPr bwMode="auto">
            <a:xfrm>
              <a:off x="-1188713" y="2678624"/>
              <a:ext cx="105962" cy="30640"/>
            </a:xfrm>
            <a:custGeom>
              <a:avLst/>
              <a:gdLst>
                <a:gd name="T0" fmla="*/ 41 w 49"/>
                <a:gd name="T1" fmla="*/ 0 h 14"/>
                <a:gd name="T2" fmla="*/ 7 w 49"/>
                <a:gd name="T3" fmla="*/ 0 h 14"/>
                <a:gd name="T4" fmla="*/ 2 w 49"/>
                <a:gd name="T5" fmla="*/ 2 h 14"/>
                <a:gd name="T6" fmla="*/ 0 w 49"/>
                <a:gd name="T7" fmla="*/ 7 h 14"/>
                <a:gd name="T8" fmla="*/ 7 w 49"/>
                <a:gd name="T9" fmla="*/ 14 h 14"/>
                <a:gd name="T10" fmla="*/ 15 w 49"/>
                <a:gd name="T11" fmla="*/ 14 h 14"/>
                <a:gd name="T12" fmla="*/ 24 w 49"/>
                <a:gd name="T13" fmla="*/ 14 h 14"/>
                <a:gd name="T14" fmla="*/ 34 w 49"/>
                <a:gd name="T15" fmla="*/ 14 h 14"/>
                <a:gd name="T16" fmla="*/ 41 w 49"/>
                <a:gd name="T17" fmla="*/ 14 h 14"/>
                <a:gd name="T18" fmla="*/ 47 w 49"/>
                <a:gd name="T19" fmla="*/ 12 h 14"/>
                <a:gd name="T20" fmla="*/ 49 w 49"/>
                <a:gd name="T21" fmla="*/ 7 h 14"/>
                <a:gd name="T22" fmla="*/ 41 w 49"/>
                <a:gd name="T2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14">
                  <a:moveTo>
                    <a:pt x="41" y="0"/>
                  </a:moveTo>
                  <a:cubicBezTo>
                    <a:pt x="30" y="0"/>
                    <a:pt x="19" y="0"/>
                    <a:pt x="7" y="0"/>
                  </a:cubicBezTo>
                  <a:cubicBezTo>
                    <a:pt x="5" y="0"/>
                    <a:pt x="3" y="1"/>
                    <a:pt x="2" y="2"/>
                  </a:cubicBezTo>
                  <a:cubicBezTo>
                    <a:pt x="0" y="3"/>
                    <a:pt x="0" y="5"/>
                    <a:pt x="0" y="7"/>
                  </a:cubicBezTo>
                  <a:cubicBezTo>
                    <a:pt x="0" y="11"/>
                    <a:pt x="3" y="14"/>
                    <a:pt x="7" y="14"/>
                  </a:cubicBezTo>
                  <a:cubicBezTo>
                    <a:pt x="10" y="14"/>
                    <a:pt x="12" y="14"/>
                    <a:pt x="15" y="14"/>
                  </a:cubicBezTo>
                  <a:cubicBezTo>
                    <a:pt x="24" y="14"/>
                    <a:pt x="24" y="14"/>
                    <a:pt x="24" y="14"/>
                  </a:cubicBezTo>
                  <a:cubicBezTo>
                    <a:pt x="34" y="14"/>
                    <a:pt x="34" y="14"/>
                    <a:pt x="34" y="14"/>
                  </a:cubicBezTo>
                  <a:cubicBezTo>
                    <a:pt x="36" y="14"/>
                    <a:pt x="39" y="14"/>
                    <a:pt x="41" y="14"/>
                  </a:cubicBezTo>
                  <a:cubicBezTo>
                    <a:pt x="43" y="14"/>
                    <a:pt x="45" y="13"/>
                    <a:pt x="47" y="12"/>
                  </a:cubicBezTo>
                  <a:cubicBezTo>
                    <a:pt x="48" y="10"/>
                    <a:pt x="49" y="9"/>
                    <a:pt x="49" y="7"/>
                  </a:cubicBezTo>
                  <a:cubicBezTo>
                    <a:pt x="49" y="3"/>
                    <a:pt x="45" y="0"/>
                    <a:pt x="41" y="0"/>
                  </a:cubicBezTo>
                  <a:close/>
                </a:path>
              </a:pathLst>
            </a:custGeom>
            <a:grpFill/>
            <a:ln>
              <a:noFill/>
            </a:ln>
          </p:spPr>
          <p:txBody>
            <a:bodyPr vert="horz" wrap="square" lIns="68580" tIns="34290" rIns="68580" bIns="34290" numCol="1" anchor="t" anchorCtr="0" compatLnSpc="1">
              <a:prstTxWarp prst="textNoShape">
                <a:avLst/>
              </a:prstTxWarp>
            </a:bodyPr>
            <a:lstStyle/>
            <a:p>
              <a:endParaRPr lang="de-DE" dirty="0"/>
            </a:p>
          </p:txBody>
        </p:sp>
        <p:sp>
          <p:nvSpPr>
            <p:cNvPr id="90" name="Freeform 261">
              <a:extLst>
                <a:ext uri="{FF2B5EF4-FFF2-40B4-BE49-F238E27FC236}">
                  <a16:creationId xmlns:a16="http://schemas.microsoft.com/office/drawing/2014/main" id="{545988FC-4C07-6346-B339-BD95257708B9}"/>
                </a:ext>
              </a:extLst>
            </p:cNvPr>
            <p:cNvSpPr>
              <a:spLocks/>
            </p:cNvSpPr>
            <p:nvPr/>
          </p:nvSpPr>
          <p:spPr bwMode="auto">
            <a:xfrm>
              <a:off x="-1182330" y="2716924"/>
              <a:ext cx="90642" cy="31917"/>
            </a:xfrm>
            <a:custGeom>
              <a:avLst/>
              <a:gdLst>
                <a:gd name="T0" fmla="*/ 2 w 42"/>
                <a:gd name="T1" fmla="*/ 4 h 15"/>
                <a:gd name="T2" fmla="*/ 21 w 42"/>
                <a:gd name="T3" fmla="*/ 15 h 15"/>
                <a:gd name="T4" fmla="*/ 40 w 42"/>
                <a:gd name="T5" fmla="*/ 4 h 15"/>
                <a:gd name="T6" fmla="*/ 42 w 42"/>
                <a:gd name="T7" fmla="*/ 0 h 15"/>
                <a:gd name="T8" fmla="*/ 0 w 42"/>
                <a:gd name="T9" fmla="*/ 0 h 15"/>
                <a:gd name="T10" fmla="*/ 2 w 42"/>
                <a:gd name="T11" fmla="*/ 4 h 15"/>
              </a:gdLst>
              <a:ahLst/>
              <a:cxnLst>
                <a:cxn ang="0">
                  <a:pos x="T0" y="T1"/>
                </a:cxn>
                <a:cxn ang="0">
                  <a:pos x="T2" y="T3"/>
                </a:cxn>
                <a:cxn ang="0">
                  <a:pos x="T4" y="T5"/>
                </a:cxn>
                <a:cxn ang="0">
                  <a:pos x="T6" y="T7"/>
                </a:cxn>
                <a:cxn ang="0">
                  <a:pos x="T8" y="T9"/>
                </a:cxn>
                <a:cxn ang="0">
                  <a:pos x="T10" y="T11"/>
                </a:cxn>
              </a:cxnLst>
              <a:rect l="0" t="0" r="r" b="b"/>
              <a:pathLst>
                <a:path w="42" h="15">
                  <a:moveTo>
                    <a:pt x="2" y="4"/>
                  </a:moveTo>
                  <a:cubicBezTo>
                    <a:pt x="2" y="4"/>
                    <a:pt x="9" y="15"/>
                    <a:pt x="21" y="15"/>
                  </a:cubicBezTo>
                  <a:cubicBezTo>
                    <a:pt x="33" y="15"/>
                    <a:pt x="40" y="4"/>
                    <a:pt x="40" y="4"/>
                  </a:cubicBezTo>
                  <a:cubicBezTo>
                    <a:pt x="42" y="0"/>
                    <a:pt x="42" y="0"/>
                    <a:pt x="42" y="0"/>
                  </a:cubicBezTo>
                  <a:cubicBezTo>
                    <a:pt x="0" y="0"/>
                    <a:pt x="0" y="0"/>
                    <a:pt x="0" y="0"/>
                  </a:cubicBezTo>
                  <a:lnTo>
                    <a:pt x="2" y="4"/>
                  </a:lnTo>
                  <a:close/>
                </a:path>
              </a:pathLst>
            </a:custGeom>
            <a:grpFill/>
            <a:ln>
              <a:noFill/>
            </a:ln>
          </p:spPr>
          <p:txBody>
            <a:bodyPr vert="horz" wrap="square" lIns="68580" tIns="34290" rIns="68580" bIns="34290" numCol="1" anchor="t" anchorCtr="0" compatLnSpc="1">
              <a:prstTxWarp prst="textNoShape">
                <a:avLst/>
              </a:prstTxWarp>
            </a:bodyPr>
            <a:lstStyle/>
            <a:p>
              <a:endParaRPr lang="de-DE" dirty="0"/>
            </a:p>
          </p:txBody>
        </p:sp>
        <p:sp>
          <p:nvSpPr>
            <p:cNvPr id="91" name="Freeform 262">
              <a:extLst>
                <a:ext uri="{FF2B5EF4-FFF2-40B4-BE49-F238E27FC236}">
                  <a16:creationId xmlns:a16="http://schemas.microsoft.com/office/drawing/2014/main" id="{11E61632-3C6D-B641-A352-C29A10E74A82}"/>
                </a:ext>
              </a:extLst>
            </p:cNvPr>
            <p:cNvSpPr>
              <a:spLocks/>
            </p:cNvSpPr>
            <p:nvPr/>
          </p:nvSpPr>
          <p:spPr bwMode="auto">
            <a:xfrm>
              <a:off x="-1189990" y="2637772"/>
              <a:ext cx="107238" cy="30640"/>
            </a:xfrm>
            <a:custGeom>
              <a:avLst/>
              <a:gdLst>
                <a:gd name="T0" fmla="*/ 43 w 50"/>
                <a:gd name="T1" fmla="*/ 1 h 14"/>
                <a:gd name="T2" fmla="*/ 33 w 50"/>
                <a:gd name="T3" fmla="*/ 1 h 14"/>
                <a:gd name="T4" fmla="*/ 21 w 50"/>
                <a:gd name="T5" fmla="*/ 1 h 14"/>
                <a:gd name="T6" fmla="*/ 13 w 50"/>
                <a:gd name="T7" fmla="*/ 0 h 14"/>
                <a:gd name="T8" fmla="*/ 7 w 50"/>
                <a:gd name="T9" fmla="*/ 1 h 14"/>
                <a:gd name="T10" fmla="*/ 1 w 50"/>
                <a:gd name="T11" fmla="*/ 4 h 14"/>
                <a:gd name="T12" fmla="*/ 0 w 50"/>
                <a:gd name="T13" fmla="*/ 10 h 14"/>
                <a:gd name="T14" fmla="*/ 8 w 50"/>
                <a:gd name="T15" fmla="*/ 14 h 14"/>
                <a:gd name="T16" fmla="*/ 35 w 50"/>
                <a:gd name="T17" fmla="*/ 14 h 14"/>
                <a:gd name="T18" fmla="*/ 43 w 50"/>
                <a:gd name="T19" fmla="*/ 14 h 14"/>
                <a:gd name="T20" fmla="*/ 50 w 50"/>
                <a:gd name="T21" fmla="*/ 8 h 14"/>
                <a:gd name="T22" fmla="*/ 49 w 50"/>
                <a:gd name="T23" fmla="*/ 3 h 14"/>
                <a:gd name="T24" fmla="*/ 43 w 50"/>
                <a:gd name="T2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14">
                  <a:moveTo>
                    <a:pt x="43" y="1"/>
                  </a:moveTo>
                  <a:cubicBezTo>
                    <a:pt x="40" y="1"/>
                    <a:pt x="36" y="1"/>
                    <a:pt x="33" y="1"/>
                  </a:cubicBezTo>
                  <a:cubicBezTo>
                    <a:pt x="21" y="1"/>
                    <a:pt x="21" y="1"/>
                    <a:pt x="21" y="1"/>
                  </a:cubicBezTo>
                  <a:cubicBezTo>
                    <a:pt x="13" y="0"/>
                    <a:pt x="13" y="0"/>
                    <a:pt x="13" y="0"/>
                  </a:cubicBezTo>
                  <a:cubicBezTo>
                    <a:pt x="11" y="0"/>
                    <a:pt x="9" y="1"/>
                    <a:pt x="7" y="1"/>
                  </a:cubicBezTo>
                  <a:cubicBezTo>
                    <a:pt x="5" y="1"/>
                    <a:pt x="2" y="2"/>
                    <a:pt x="1" y="4"/>
                  </a:cubicBezTo>
                  <a:cubicBezTo>
                    <a:pt x="0" y="5"/>
                    <a:pt x="0" y="8"/>
                    <a:pt x="0" y="10"/>
                  </a:cubicBezTo>
                  <a:cubicBezTo>
                    <a:pt x="1" y="12"/>
                    <a:pt x="3" y="14"/>
                    <a:pt x="8" y="14"/>
                  </a:cubicBezTo>
                  <a:cubicBezTo>
                    <a:pt x="35" y="14"/>
                    <a:pt x="35" y="14"/>
                    <a:pt x="35" y="14"/>
                  </a:cubicBezTo>
                  <a:cubicBezTo>
                    <a:pt x="38" y="14"/>
                    <a:pt x="40" y="14"/>
                    <a:pt x="43" y="14"/>
                  </a:cubicBezTo>
                  <a:cubicBezTo>
                    <a:pt x="47" y="14"/>
                    <a:pt x="50" y="12"/>
                    <a:pt x="50" y="8"/>
                  </a:cubicBezTo>
                  <a:cubicBezTo>
                    <a:pt x="50" y="6"/>
                    <a:pt x="50" y="4"/>
                    <a:pt x="49" y="3"/>
                  </a:cubicBezTo>
                  <a:cubicBezTo>
                    <a:pt x="47" y="1"/>
                    <a:pt x="45" y="1"/>
                    <a:pt x="43" y="1"/>
                  </a:cubicBezTo>
                  <a:close/>
                </a:path>
              </a:pathLst>
            </a:custGeom>
            <a:grpFill/>
            <a:ln>
              <a:noFill/>
            </a:ln>
          </p:spPr>
          <p:txBody>
            <a:bodyPr vert="horz" wrap="square" lIns="68580" tIns="34290" rIns="68580" bIns="34290" numCol="1" anchor="t" anchorCtr="0" compatLnSpc="1">
              <a:prstTxWarp prst="textNoShape">
                <a:avLst/>
              </a:prstTxWarp>
            </a:bodyPr>
            <a:lstStyle/>
            <a:p>
              <a:endParaRPr lang="de-DE" dirty="0"/>
            </a:p>
          </p:txBody>
        </p:sp>
        <p:sp>
          <p:nvSpPr>
            <p:cNvPr id="92" name="Freeform 263">
              <a:extLst>
                <a:ext uri="{FF2B5EF4-FFF2-40B4-BE49-F238E27FC236}">
                  <a16:creationId xmlns:a16="http://schemas.microsoft.com/office/drawing/2014/main" id="{203435D7-DED4-F943-9DF5-D9824C4DAF61}"/>
                </a:ext>
              </a:extLst>
            </p:cNvPr>
            <p:cNvSpPr>
              <a:spLocks/>
            </p:cNvSpPr>
            <p:nvPr/>
          </p:nvSpPr>
          <p:spPr bwMode="auto">
            <a:xfrm>
              <a:off x="-1078922" y="2262437"/>
              <a:ext cx="60003" cy="85536"/>
            </a:xfrm>
            <a:custGeom>
              <a:avLst/>
              <a:gdLst>
                <a:gd name="T0" fmla="*/ 6 w 28"/>
                <a:gd name="T1" fmla="*/ 39 h 40"/>
                <a:gd name="T2" fmla="*/ 9 w 28"/>
                <a:gd name="T3" fmla="*/ 40 h 40"/>
                <a:gd name="T4" fmla="*/ 10 w 28"/>
                <a:gd name="T5" fmla="*/ 40 h 40"/>
                <a:gd name="T6" fmla="*/ 16 w 28"/>
                <a:gd name="T7" fmla="*/ 36 h 40"/>
                <a:gd name="T8" fmla="*/ 27 w 28"/>
                <a:gd name="T9" fmla="*/ 11 h 40"/>
                <a:gd name="T10" fmla="*/ 28 w 28"/>
                <a:gd name="T11" fmla="*/ 5 h 40"/>
                <a:gd name="T12" fmla="*/ 24 w 28"/>
                <a:gd name="T13" fmla="*/ 1 h 40"/>
                <a:gd name="T14" fmla="*/ 21 w 28"/>
                <a:gd name="T15" fmla="*/ 0 h 40"/>
                <a:gd name="T16" fmla="*/ 14 w 28"/>
                <a:gd name="T17" fmla="*/ 5 h 40"/>
                <a:gd name="T18" fmla="*/ 2 w 28"/>
                <a:gd name="T19" fmla="*/ 29 h 40"/>
                <a:gd name="T20" fmla="*/ 6 w 28"/>
                <a:gd name="T21"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40">
                  <a:moveTo>
                    <a:pt x="6" y="39"/>
                  </a:moveTo>
                  <a:cubicBezTo>
                    <a:pt x="7" y="40"/>
                    <a:pt x="8" y="40"/>
                    <a:pt x="9" y="40"/>
                  </a:cubicBezTo>
                  <a:cubicBezTo>
                    <a:pt x="9" y="40"/>
                    <a:pt x="9" y="40"/>
                    <a:pt x="10" y="40"/>
                  </a:cubicBezTo>
                  <a:cubicBezTo>
                    <a:pt x="12" y="40"/>
                    <a:pt x="15" y="38"/>
                    <a:pt x="16" y="36"/>
                  </a:cubicBezTo>
                  <a:cubicBezTo>
                    <a:pt x="27" y="11"/>
                    <a:pt x="27" y="11"/>
                    <a:pt x="27" y="11"/>
                  </a:cubicBezTo>
                  <a:cubicBezTo>
                    <a:pt x="28" y="9"/>
                    <a:pt x="28" y="7"/>
                    <a:pt x="28" y="5"/>
                  </a:cubicBezTo>
                  <a:cubicBezTo>
                    <a:pt x="27" y="3"/>
                    <a:pt x="26" y="2"/>
                    <a:pt x="24" y="1"/>
                  </a:cubicBezTo>
                  <a:cubicBezTo>
                    <a:pt x="23" y="1"/>
                    <a:pt x="22" y="0"/>
                    <a:pt x="21" y="0"/>
                  </a:cubicBezTo>
                  <a:cubicBezTo>
                    <a:pt x="18" y="0"/>
                    <a:pt x="15" y="2"/>
                    <a:pt x="14" y="5"/>
                  </a:cubicBezTo>
                  <a:cubicBezTo>
                    <a:pt x="2" y="29"/>
                    <a:pt x="2" y="29"/>
                    <a:pt x="2" y="29"/>
                  </a:cubicBezTo>
                  <a:cubicBezTo>
                    <a:pt x="0" y="33"/>
                    <a:pt x="2" y="38"/>
                    <a:pt x="6" y="39"/>
                  </a:cubicBezTo>
                  <a:close/>
                </a:path>
              </a:pathLst>
            </a:custGeom>
            <a:grpFill/>
            <a:ln>
              <a:noFill/>
            </a:ln>
          </p:spPr>
          <p:txBody>
            <a:bodyPr vert="horz" wrap="square" lIns="68580" tIns="34290" rIns="68580" bIns="34290" numCol="1" anchor="t" anchorCtr="0" compatLnSpc="1">
              <a:prstTxWarp prst="textNoShape">
                <a:avLst/>
              </a:prstTxWarp>
            </a:bodyPr>
            <a:lstStyle/>
            <a:p>
              <a:endParaRPr lang="de-DE" dirty="0"/>
            </a:p>
          </p:txBody>
        </p:sp>
        <p:sp>
          <p:nvSpPr>
            <p:cNvPr id="93" name="Freeform 264">
              <a:extLst>
                <a:ext uri="{FF2B5EF4-FFF2-40B4-BE49-F238E27FC236}">
                  <a16:creationId xmlns:a16="http://schemas.microsoft.com/office/drawing/2014/main" id="{B1626782-3902-6747-B8F7-E78CC850D145}"/>
                </a:ext>
              </a:extLst>
            </p:cNvPr>
            <p:cNvSpPr>
              <a:spLocks/>
            </p:cNvSpPr>
            <p:nvPr/>
          </p:nvSpPr>
          <p:spPr bwMode="auto">
            <a:xfrm>
              <a:off x="-990833" y="2406698"/>
              <a:ext cx="89365" cy="48513"/>
            </a:xfrm>
            <a:custGeom>
              <a:avLst/>
              <a:gdLst>
                <a:gd name="T0" fmla="*/ 42 w 42"/>
                <a:gd name="T1" fmla="*/ 6 h 23"/>
                <a:gd name="T2" fmla="*/ 34 w 42"/>
                <a:gd name="T3" fmla="*/ 0 h 23"/>
                <a:gd name="T4" fmla="*/ 32 w 42"/>
                <a:gd name="T5" fmla="*/ 1 h 23"/>
                <a:gd name="T6" fmla="*/ 6 w 42"/>
                <a:gd name="T7" fmla="*/ 8 h 23"/>
                <a:gd name="T8" fmla="*/ 1 w 42"/>
                <a:gd name="T9" fmla="*/ 17 h 23"/>
                <a:gd name="T10" fmla="*/ 8 w 42"/>
                <a:gd name="T11" fmla="*/ 23 h 23"/>
                <a:gd name="T12" fmla="*/ 9 w 42"/>
                <a:gd name="T13" fmla="*/ 23 h 23"/>
                <a:gd name="T14" fmla="*/ 10 w 42"/>
                <a:gd name="T15" fmla="*/ 23 h 23"/>
                <a:gd name="T16" fmla="*/ 36 w 42"/>
                <a:gd name="T17" fmla="*/ 15 h 23"/>
                <a:gd name="T18" fmla="*/ 41 w 42"/>
                <a:gd name="T19" fmla="*/ 12 h 23"/>
                <a:gd name="T20" fmla="*/ 42 w 42"/>
                <a:gd name="T21"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23">
                  <a:moveTo>
                    <a:pt x="42" y="6"/>
                  </a:moveTo>
                  <a:cubicBezTo>
                    <a:pt x="41" y="3"/>
                    <a:pt x="38" y="0"/>
                    <a:pt x="34" y="0"/>
                  </a:cubicBezTo>
                  <a:cubicBezTo>
                    <a:pt x="34" y="0"/>
                    <a:pt x="33" y="1"/>
                    <a:pt x="32" y="1"/>
                  </a:cubicBezTo>
                  <a:cubicBezTo>
                    <a:pt x="6" y="8"/>
                    <a:pt x="6" y="8"/>
                    <a:pt x="6" y="8"/>
                  </a:cubicBezTo>
                  <a:cubicBezTo>
                    <a:pt x="2" y="9"/>
                    <a:pt x="0" y="13"/>
                    <a:pt x="1" y="17"/>
                  </a:cubicBezTo>
                  <a:cubicBezTo>
                    <a:pt x="2" y="21"/>
                    <a:pt x="5" y="23"/>
                    <a:pt x="8" y="23"/>
                  </a:cubicBezTo>
                  <a:cubicBezTo>
                    <a:pt x="8" y="23"/>
                    <a:pt x="9" y="23"/>
                    <a:pt x="9" y="23"/>
                  </a:cubicBezTo>
                  <a:cubicBezTo>
                    <a:pt x="9" y="23"/>
                    <a:pt x="10" y="23"/>
                    <a:pt x="10" y="23"/>
                  </a:cubicBezTo>
                  <a:cubicBezTo>
                    <a:pt x="36" y="15"/>
                    <a:pt x="36" y="15"/>
                    <a:pt x="36" y="15"/>
                  </a:cubicBezTo>
                  <a:cubicBezTo>
                    <a:pt x="38" y="15"/>
                    <a:pt x="40" y="13"/>
                    <a:pt x="41" y="12"/>
                  </a:cubicBezTo>
                  <a:cubicBezTo>
                    <a:pt x="42" y="10"/>
                    <a:pt x="42" y="8"/>
                    <a:pt x="42" y="6"/>
                  </a:cubicBezTo>
                  <a:close/>
                </a:path>
              </a:pathLst>
            </a:custGeom>
            <a:grpFill/>
            <a:ln>
              <a:noFill/>
            </a:ln>
          </p:spPr>
          <p:txBody>
            <a:bodyPr vert="horz" wrap="square" lIns="68580" tIns="34290" rIns="68580" bIns="34290" numCol="1" anchor="t" anchorCtr="0" compatLnSpc="1">
              <a:prstTxWarp prst="textNoShape">
                <a:avLst/>
              </a:prstTxWarp>
            </a:bodyPr>
            <a:lstStyle/>
            <a:p>
              <a:endParaRPr lang="de-DE" dirty="0"/>
            </a:p>
          </p:txBody>
        </p:sp>
        <p:sp>
          <p:nvSpPr>
            <p:cNvPr id="94" name="Freeform 265">
              <a:extLst>
                <a:ext uri="{FF2B5EF4-FFF2-40B4-BE49-F238E27FC236}">
                  <a16:creationId xmlns:a16="http://schemas.microsoft.com/office/drawing/2014/main" id="{F9A45121-B406-9544-A85A-C27B7DB4A98E}"/>
                </a:ext>
              </a:extLst>
            </p:cNvPr>
            <p:cNvSpPr>
              <a:spLocks/>
            </p:cNvSpPr>
            <p:nvPr/>
          </p:nvSpPr>
          <p:spPr bwMode="auto">
            <a:xfrm>
              <a:off x="-1271695" y="2273927"/>
              <a:ext cx="63832" cy="80429"/>
            </a:xfrm>
            <a:custGeom>
              <a:avLst/>
              <a:gdLst>
                <a:gd name="T0" fmla="*/ 16 w 30"/>
                <a:gd name="T1" fmla="*/ 35 h 38"/>
                <a:gd name="T2" fmla="*/ 23 w 30"/>
                <a:gd name="T3" fmla="*/ 38 h 38"/>
                <a:gd name="T4" fmla="*/ 23 w 30"/>
                <a:gd name="T5" fmla="*/ 38 h 38"/>
                <a:gd name="T6" fmla="*/ 27 w 30"/>
                <a:gd name="T7" fmla="*/ 37 h 38"/>
                <a:gd name="T8" fmla="*/ 30 w 30"/>
                <a:gd name="T9" fmla="*/ 32 h 38"/>
                <a:gd name="T10" fmla="*/ 29 w 30"/>
                <a:gd name="T11" fmla="*/ 27 h 38"/>
                <a:gd name="T12" fmla="*/ 14 w 30"/>
                <a:gd name="T13" fmla="*/ 4 h 38"/>
                <a:gd name="T14" fmla="*/ 8 w 30"/>
                <a:gd name="T15" fmla="*/ 0 h 38"/>
                <a:gd name="T16" fmla="*/ 3 w 30"/>
                <a:gd name="T17" fmla="*/ 2 h 38"/>
                <a:gd name="T18" fmla="*/ 0 w 30"/>
                <a:gd name="T19" fmla="*/ 6 h 38"/>
                <a:gd name="T20" fmla="*/ 1 w 30"/>
                <a:gd name="T21" fmla="*/ 12 h 38"/>
                <a:gd name="T22" fmla="*/ 16 w 30"/>
                <a:gd name="T23" fmla="*/ 3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8">
                  <a:moveTo>
                    <a:pt x="16" y="35"/>
                  </a:moveTo>
                  <a:cubicBezTo>
                    <a:pt x="18" y="37"/>
                    <a:pt x="20" y="38"/>
                    <a:pt x="23" y="38"/>
                  </a:cubicBezTo>
                  <a:cubicBezTo>
                    <a:pt x="23" y="38"/>
                    <a:pt x="23" y="38"/>
                    <a:pt x="23" y="38"/>
                  </a:cubicBezTo>
                  <a:cubicBezTo>
                    <a:pt x="25" y="38"/>
                    <a:pt x="26" y="38"/>
                    <a:pt x="27" y="37"/>
                  </a:cubicBezTo>
                  <a:cubicBezTo>
                    <a:pt x="28" y="36"/>
                    <a:pt x="30" y="34"/>
                    <a:pt x="30" y="32"/>
                  </a:cubicBezTo>
                  <a:cubicBezTo>
                    <a:pt x="30" y="30"/>
                    <a:pt x="30" y="28"/>
                    <a:pt x="29" y="27"/>
                  </a:cubicBezTo>
                  <a:cubicBezTo>
                    <a:pt x="14" y="4"/>
                    <a:pt x="14" y="4"/>
                    <a:pt x="14" y="4"/>
                  </a:cubicBezTo>
                  <a:cubicBezTo>
                    <a:pt x="12" y="2"/>
                    <a:pt x="10" y="0"/>
                    <a:pt x="8" y="0"/>
                  </a:cubicBezTo>
                  <a:cubicBezTo>
                    <a:pt x="6" y="0"/>
                    <a:pt x="5" y="1"/>
                    <a:pt x="3" y="2"/>
                  </a:cubicBezTo>
                  <a:cubicBezTo>
                    <a:pt x="2" y="3"/>
                    <a:pt x="1" y="5"/>
                    <a:pt x="0" y="6"/>
                  </a:cubicBezTo>
                  <a:cubicBezTo>
                    <a:pt x="0" y="8"/>
                    <a:pt x="0" y="10"/>
                    <a:pt x="1" y="12"/>
                  </a:cubicBezTo>
                  <a:lnTo>
                    <a:pt x="16" y="35"/>
                  </a:lnTo>
                  <a:close/>
                </a:path>
              </a:pathLst>
            </a:custGeom>
            <a:grpFill/>
            <a:ln>
              <a:noFill/>
            </a:ln>
          </p:spPr>
          <p:txBody>
            <a:bodyPr vert="horz" wrap="square" lIns="68580" tIns="34290" rIns="68580" bIns="34290" numCol="1" anchor="t" anchorCtr="0" compatLnSpc="1">
              <a:prstTxWarp prst="textNoShape">
                <a:avLst/>
              </a:prstTxWarp>
            </a:bodyPr>
            <a:lstStyle/>
            <a:p>
              <a:endParaRPr lang="de-DE" dirty="0"/>
            </a:p>
          </p:txBody>
        </p:sp>
        <p:sp>
          <p:nvSpPr>
            <p:cNvPr id="95" name="Freeform 266">
              <a:extLst>
                <a:ext uri="{FF2B5EF4-FFF2-40B4-BE49-F238E27FC236}">
                  <a16:creationId xmlns:a16="http://schemas.microsoft.com/office/drawing/2014/main" id="{6C0CB5C2-D1F9-5D40-8907-A624BCB45E52}"/>
                </a:ext>
              </a:extLst>
            </p:cNvPr>
            <p:cNvSpPr>
              <a:spLocks/>
            </p:cNvSpPr>
            <p:nvPr/>
          </p:nvSpPr>
          <p:spPr bwMode="auto">
            <a:xfrm>
              <a:off x="-1015089" y="2552237"/>
              <a:ext cx="81705" cy="63832"/>
            </a:xfrm>
            <a:custGeom>
              <a:avLst/>
              <a:gdLst>
                <a:gd name="T0" fmla="*/ 35 w 38"/>
                <a:gd name="T1" fmla="*/ 17 h 30"/>
                <a:gd name="T2" fmla="*/ 12 w 38"/>
                <a:gd name="T3" fmla="*/ 1 h 30"/>
                <a:gd name="T4" fmla="*/ 8 w 38"/>
                <a:gd name="T5" fmla="*/ 0 h 30"/>
                <a:gd name="T6" fmla="*/ 1 w 38"/>
                <a:gd name="T7" fmla="*/ 4 h 30"/>
                <a:gd name="T8" fmla="*/ 0 w 38"/>
                <a:gd name="T9" fmla="*/ 9 h 30"/>
                <a:gd name="T10" fmla="*/ 4 w 38"/>
                <a:gd name="T11" fmla="*/ 14 h 30"/>
                <a:gd name="T12" fmla="*/ 26 w 38"/>
                <a:gd name="T13" fmla="*/ 29 h 30"/>
                <a:gd name="T14" fmla="*/ 31 w 38"/>
                <a:gd name="T15" fmla="*/ 30 h 30"/>
                <a:gd name="T16" fmla="*/ 31 w 38"/>
                <a:gd name="T17" fmla="*/ 30 h 30"/>
                <a:gd name="T18" fmla="*/ 37 w 38"/>
                <a:gd name="T19" fmla="*/ 27 h 30"/>
                <a:gd name="T20" fmla="*/ 38 w 38"/>
                <a:gd name="T21" fmla="*/ 21 h 30"/>
                <a:gd name="T22" fmla="*/ 35 w 38"/>
                <a:gd name="T23" fmla="*/ 1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30">
                  <a:moveTo>
                    <a:pt x="35" y="17"/>
                  </a:moveTo>
                  <a:cubicBezTo>
                    <a:pt x="12" y="1"/>
                    <a:pt x="12" y="1"/>
                    <a:pt x="12" y="1"/>
                  </a:cubicBezTo>
                  <a:cubicBezTo>
                    <a:pt x="11" y="1"/>
                    <a:pt x="9" y="0"/>
                    <a:pt x="8" y="0"/>
                  </a:cubicBezTo>
                  <a:cubicBezTo>
                    <a:pt x="5" y="0"/>
                    <a:pt x="3" y="1"/>
                    <a:pt x="1" y="4"/>
                  </a:cubicBezTo>
                  <a:cubicBezTo>
                    <a:pt x="0" y="5"/>
                    <a:pt x="0" y="7"/>
                    <a:pt x="0" y="9"/>
                  </a:cubicBezTo>
                  <a:cubicBezTo>
                    <a:pt x="1" y="11"/>
                    <a:pt x="2" y="13"/>
                    <a:pt x="4" y="14"/>
                  </a:cubicBezTo>
                  <a:cubicBezTo>
                    <a:pt x="26" y="29"/>
                    <a:pt x="26" y="29"/>
                    <a:pt x="26" y="29"/>
                  </a:cubicBezTo>
                  <a:cubicBezTo>
                    <a:pt x="28" y="30"/>
                    <a:pt x="29" y="30"/>
                    <a:pt x="31" y="30"/>
                  </a:cubicBezTo>
                  <a:cubicBezTo>
                    <a:pt x="31" y="30"/>
                    <a:pt x="31" y="30"/>
                    <a:pt x="31" y="30"/>
                  </a:cubicBezTo>
                  <a:cubicBezTo>
                    <a:pt x="33" y="30"/>
                    <a:pt x="35" y="29"/>
                    <a:pt x="37" y="27"/>
                  </a:cubicBezTo>
                  <a:cubicBezTo>
                    <a:pt x="38" y="25"/>
                    <a:pt x="38" y="23"/>
                    <a:pt x="38" y="21"/>
                  </a:cubicBezTo>
                  <a:cubicBezTo>
                    <a:pt x="37" y="19"/>
                    <a:pt x="36" y="18"/>
                    <a:pt x="35" y="17"/>
                  </a:cubicBezTo>
                  <a:close/>
                </a:path>
              </a:pathLst>
            </a:custGeom>
            <a:grpFill/>
            <a:ln>
              <a:noFill/>
            </a:ln>
          </p:spPr>
          <p:txBody>
            <a:bodyPr vert="horz" wrap="square" lIns="68580" tIns="34290" rIns="68580" bIns="34290" numCol="1" anchor="t" anchorCtr="0" compatLnSpc="1">
              <a:prstTxWarp prst="textNoShape">
                <a:avLst/>
              </a:prstTxWarp>
            </a:bodyPr>
            <a:lstStyle/>
            <a:p>
              <a:endParaRPr lang="de-DE" dirty="0"/>
            </a:p>
          </p:txBody>
        </p:sp>
        <p:sp>
          <p:nvSpPr>
            <p:cNvPr id="96" name="Freeform 267">
              <a:extLst>
                <a:ext uri="{FF2B5EF4-FFF2-40B4-BE49-F238E27FC236}">
                  <a16:creationId xmlns:a16="http://schemas.microsoft.com/office/drawing/2014/main" id="{339F10A2-3A53-7541-8184-D6CBE0AF423E}"/>
                </a:ext>
              </a:extLst>
            </p:cNvPr>
            <p:cNvSpPr>
              <a:spLocks/>
            </p:cNvSpPr>
            <p:nvPr/>
          </p:nvSpPr>
          <p:spPr bwMode="auto">
            <a:xfrm>
              <a:off x="-1375104" y="2406698"/>
              <a:ext cx="91919" cy="48513"/>
            </a:xfrm>
            <a:custGeom>
              <a:avLst/>
              <a:gdLst>
                <a:gd name="T0" fmla="*/ 34 w 43"/>
                <a:gd name="T1" fmla="*/ 23 h 23"/>
                <a:gd name="T2" fmla="*/ 35 w 43"/>
                <a:gd name="T3" fmla="*/ 23 h 23"/>
                <a:gd name="T4" fmla="*/ 42 w 43"/>
                <a:gd name="T5" fmla="*/ 17 h 23"/>
                <a:gd name="T6" fmla="*/ 37 w 43"/>
                <a:gd name="T7" fmla="*/ 8 h 23"/>
                <a:gd name="T8" fmla="*/ 10 w 43"/>
                <a:gd name="T9" fmla="*/ 1 h 23"/>
                <a:gd name="T10" fmla="*/ 8 w 43"/>
                <a:gd name="T11" fmla="*/ 0 h 23"/>
                <a:gd name="T12" fmla="*/ 1 w 43"/>
                <a:gd name="T13" fmla="*/ 6 h 23"/>
                <a:gd name="T14" fmla="*/ 6 w 43"/>
                <a:gd name="T15" fmla="*/ 15 h 23"/>
                <a:gd name="T16" fmla="*/ 33 w 43"/>
                <a:gd name="T17" fmla="*/ 23 h 23"/>
                <a:gd name="T18" fmla="*/ 34 w 43"/>
                <a:gd name="T1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3">
                  <a:moveTo>
                    <a:pt x="34" y="23"/>
                  </a:moveTo>
                  <a:cubicBezTo>
                    <a:pt x="34" y="23"/>
                    <a:pt x="34" y="23"/>
                    <a:pt x="35" y="23"/>
                  </a:cubicBezTo>
                  <a:cubicBezTo>
                    <a:pt x="38" y="23"/>
                    <a:pt x="41" y="21"/>
                    <a:pt x="42" y="17"/>
                  </a:cubicBezTo>
                  <a:cubicBezTo>
                    <a:pt x="43" y="13"/>
                    <a:pt x="41" y="9"/>
                    <a:pt x="37" y="8"/>
                  </a:cubicBezTo>
                  <a:cubicBezTo>
                    <a:pt x="10" y="1"/>
                    <a:pt x="10" y="1"/>
                    <a:pt x="10" y="1"/>
                  </a:cubicBezTo>
                  <a:cubicBezTo>
                    <a:pt x="10" y="1"/>
                    <a:pt x="9" y="0"/>
                    <a:pt x="8" y="0"/>
                  </a:cubicBezTo>
                  <a:cubicBezTo>
                    <a:pt x="5" y="0"/>
                    <a:pt x="2" y="3"/>
                    <a:pt x="1" y="6"/>
                  </a:cubicBezTo>
                  <a:cubicBezTo>
                    <a:pt x="0" y="10"/>
                    <a:pt x="2" y="14"/>
                    <a:pt x="6" y="15"/>
                  </a:cubicBezTo>
                  <a:cubicBezTo>
                    <a:pt x="33" y="23"/>
                    <a:pt x="33" y="23"/>
                    <a:pt x="33" y="23"/>
                  </a:cubicBezTo>
                  <a:cubicBezTo>
                    <a:pt x="33" y="23"/>
                    <a:pt x="34" y="23"/>
                    <a:pt x="34" y="23"/>
                  </a:cubicBezTo>
                  <a:close/>
                </a:path>
              </a:pathLst>
            </a:custGeom>
            <a:grpFill/>
            <a:ln>
              <a:noFill/>
            </a:ln>
          </p:spPr>
          <p:txBody>
            <a:bodyPr vert="horz" wrap="square" lIns="68580" tIns="34290" rIns="68580" bIns="34290" numCol="1" anchor="t" anchorCtr="0" compatLnSpc="1">
              <a:prstTxWarp prst="textNoShape">
                <a:avLst/>
              </a:prstTxWarp>
            </a:bodyPr>
            <a:lstStyle/>
            <a:p>
              <a:endParaRPr lang="de-DE" dirty="0"/>
            </a:p>
          </p:txBody>
        </p:sp>
        <p:sp>
          <p:nvSpPr>
            <p:cNvPr id="97" name="Freeform 268">
              <a:extLst>
                <a:ext uri="{FF2B5EF4-FFF2-40B4-BE49-F238E27FC236}">
                  <a16:creationId xmlns:a16="http://schemas.microsoft.com/office/drawing/2014/main" id="{B2F722EE-34DC-4549-8463-A6E7FB1B82A0}"/>
                </a:ext>
              </a:extLst>
            </p:cNvPr>
            <p:cNvSpPr>
              <a:spLocks/>
            </p:cNvSpPr>
            <p:nvPr/>
          </p:nvSpPr>
          <p:spPr bwMode="auto">
            <a:xfrm>
              <a:off x="-1343187" y="2558620"/>
              <a:ext cx="84259" cy="63832"/>
            </a:xfrm>
            <a:custGeom>
              <a:avLst/>
              <a:gdLst>
                <a:gd name="T0" fmla="*/ 31 w 39"/>
                <a:gd name="T1" fmla="*/ 0 h 30"/>
                <a:gd name="T2" fmla="*/ 27 w 39"/>
                <a:gd name="T3" fmla="*/ 1 h 30"/>
                <a:gd name="T4" fmla="*/ 4 w 39"/>
                <a:gd name="T5" fmla="*/ 16 h 30"/>
                <a:gd name="T6" fmla="*/ 2 w 39"/>
                <a:gd name="T7" fmla="*/ 26 h 30"/>
                <a:gd name="T8" fmla="*/ 8 w 39"/>
                <a:gd name="T9" fmla="*/ 30 h 30"/>
                <a:gd name="T10" fmla="*/ 8 w 39"/>
                <a:gd name="T11" fmla="*/ 30 h 30"/>
                <a:gd name="T12" fmla="*/ 12 w 39"/>
                <a:gd name="T13" fmla="*/ 29 h 30"/>
                <a:gd name="T14" fmla="*/ 35 w 39"/>
                <a:gd name="T15" fmla="*/ 13 h 30"/>
                <a:gd name="T16" fmla="*/ 38 w 39"/>
                <a:gd name="T17" fmla="*/ 9 h 30"/>
                <a:gd name="T18" fmla="*/ 37 w 39"/>
                <a:gd name="T19" fmla="*/ 3 h 30"/>
                <a:gd name="T20" fmla="*/ 31 w 39"/>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0">
                  <a:moveTo>
                    <a:pt x="31" y="0"/>
                  </a:moveTo>
                  <a:cubicBezTo>
                    <a:pt x="30" y="0"/>
                    <a:pt x="28" y="0"/>
                    <a:pt x="27" y="1"/>
                  </a:cubicBezTo>
                  <a:cubicBezTo>
                    <a:pt x="4" y="16"/>
                    <a:pt x="4" y="16"/>
                    <a:pt x="4" y="16"/>
                  </a:cubicBezTo>
                  <a:cubicBezTo>
                    <a:pt x="1" y="18"/>
                    <a:pt x="0" y="23"/>
                    <a:pt x="2" y="26"/>
                  </a:cubicBezTo>
                  <a:cubicBezTo>
                    <a:pt x="3" y="28"/>
                    <a:pt x="5" y="30"/>
                    <a:pt x="8" y="30"/>
                  </a:cubicBezTo>
                  <a:cubicBezTo>
                    <a:pt x="8" y="30"/>
                    <a:pt x="8" y="30"/>
                    <a:pt x="8" y="30"/>
                  </a:cubicBezTo>
                  <a:cubicBezTo>
                    <a:pt x="10" y="30"/>
                    <a:pt x="11" y="29"/>
                    <a:pt x="12" y="29"/>
                  </a:cubicBezTo>
                  <a:cubicBezTo>
                    <a:pt x="35" y="13"/>
                    <a:pt x="35" y="13"/>
                    <a:pt x="35" y="13"/>
                  </a:cubicBezTo>
                  <a:cubicBezTo>
                    <a:pt x="37" y="12"/>
                    <a:pt x="38" y="11"/>
                    <a:pt x="38" y="9"/>
                  </a:cubicBezTo>
                  <a:cubicBezTo>
                    <a:pt x="39" y="7"/>
                    <a:pt x="38" y="5"/>
                    <a:pt x="37" y="3"/>
                  </a:cubicBezTo>
                  <a:cubicBezTo>
                    <a:pt x="36" y="1"/>
                    <a:pt x="34" y="0"/>
                    <a:pt x="31" y="0"/>
                  </a:cubicBezTo>
                  <a:close/>
                </a:path>
              </a:pathLst>
            </a:custGeom>
            <a:grpFill/>
            <a:ln>
              <a:noFill/>
            </a:ln>
          </p:spPr>
          <p:txBody>
            <a:bodyPr vert="horz" wrap="square" lIns="68580" tIns="34290" rIns="68580" bIns="34290" numCol="1" anchor="t" anchorCtr="0" compatLnSpc="1">
              <a:prstTxWarp prst="textNoShape">
                <a:avLst/>
              </a:prstTxWarp>
            </a:bodyPr>
            <a:lstStyle/>
            <a:p>
              <a:endParaRPr lang="de-DE" dirty="0"/>
            </a:p>
          </p:txBody>
        </p:sp>
        <p:sp>
          <p:nvSpPr>
            <p:cNvPr id="98" name="Freeform 269">
              <a:extLst>
                <a:ext uri="{FF2B5EF4-FFF2-40B4-BE49-F238E27FC236}">
                  <a16:creationId xmlns:a16="http://schemas.microsoft.com/office/drawing/2014/main" id="{E578615B-2230-BA46-8EC4-1E0B17BCE1A8}"/>
                </a:ext>
              </a:extLst>
            </p:cNvPr>
            <p:cNvSpPr>
              <a:spLocks noEditPoints="1"/>
            </p:cNvSpPr>
            <p:nvPr/>
          </p:nvSpPr>
          <p:spPr bwMode="auto">
            <a:xfrm>
              <a:off x="-1256375" y="2356909"/>
              <a:ext cx="241287" cy="268096"/>
            </a:xfrm>
            <a:custGeom>
              <a:avLst/>
              <a:gdLst>
                <a:gd name="T0" fmla="*/ 56 w 113"/>
                <a:gd name="T1" fmla="*/ 0 h 125"/>
                <a:gd name="T2" fmla="*/ 0 w 113"/>
                <a:gd name="T3" fmla="*/ 56 h 125"/>
                <a:gd name="T4" fmla="*/ 29 w 113"/>
                <a:gd name="T5" fmla="*/ 106 h 125"/>
                <a:gd name="T6" fmla="*/ 29 w 113"/>
                <a:gd name="T7" fmla="*/ 118 h 125"/>
                <a:gd name="T8" fmla="*/ 35 w 113"/>
                <a:gd name="T9" fmla="*/ 125 h 125"/>
                <a:gd name="T10" fmla="*/ 78 w 113"/>
                <a:gd name="T11" fmla="*/ 125 h 125"/>
                <a:gd name="T12" fmla="*/ 84 w 113"/>
                <a:gd name="T13" fmla="*/ 118 h 125"/>
                <a:gd name="T14" fmla="*/ 84 w 113"/>
                <a:gd name="T15" fmla="*/ 106 h 125"/>
                <a:gd name="T16" fmla="*/ 113 w 113"/>
                <a:gd name="T17" fmla="*/ 56 h 125"/>
                <a:gd name="T18" fmla="*/ 56 w 113"/>
                <a:gd name="T19" fmla="*/ 0 h 125"/>
                <a:gd name="T20" fmla="*/ 75 w 113"/>
                <a:gd name="T21" fmla="*/ 95 h 125"/>
                <a:gd name="T22" fmla="*/ 71 w 113"/>
                <a:gd name="T23" fmla="*/ 101 h 125"/>
                <a:gd name="T24" fmla="*/ 71 w 113"/>
                <a:gd name="T25" fmla="*/ 112 h 125"/>
                <a:gd name="T26" fmla="*/ 60 w 113"/>
                <a:gd name="T27" fmla="*/ 112 h 125"/>
                <a:gd name="T28" fmla="*/ 53 w 113"/>
                <a:gd name="T29" fmla="*/ 112 h 125"/>
                <a:gd name="T30" fmla="*/ 42 w 113"/>
                <a:gd name="T31" fmla="*/ 112 h 125"/>
                <a:gd name="T32" fmla="*/ 42 w 113"/>
                <a:gd name="T33" fmla="*/ 101 h 125"/>
                <a:gd name="T34" fmla="*/ 38 w 113"/>
                <a:gd name="T35" fmla="*/ 95 h 125"/>
                <a:gd name="T36" fmla="*/ 13 w 113"/>
                <a:gd name="T37" fmla="*/ 56 h 125"/>
                <a:gd name="T38" fmla="*/ 56 w 113"/>
                <a:gd name="T39" fmla="*/ 13 h 125"/>
                <a:gd name="T40" fmla="*/ 100 w 113"/>
                <a:gd name="T41" fmla="*/ 56 h 125"/>
                <a:gd name="T42" fmla="*/ 75 w 113"/>
                <a:gd name="T43" fmla="*/ 9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3" h="125">
                  <a:moveTo>
                    <a:pt x="56" y="0"/>
                  </a:moveTo>
                  <a:cubicBezTo>
                    <a:pt x="25" y="0"/>
                    <a:pt x="0" y="25"/>
                    <a:pt x="0" y="56"/>
                  </a:cubicBezTo>
                  <a:cubicBezTo>
                    <a:pt x="0" y="77"/>
                    <a:pt x="11" y="96"/>
                    <a:pt x="29" y="106"/>
                  </a:cubicBezTo>
                  <a:cubicBezTo>
                    <a:pt x="29" y="118"/>
                    <a:pt x="29" y="118"/>
                    <a:pt x="29" y="118"/>
                  </a:cubicBezTo>
                  <a:cubicBezTo>
                    <a:pt x="29" y="122"/>
                    <a:pt x="32" y="125"/>
                    <a:pt x="35" y="125"/>
                  </a:cubicBezTo>
                  <a:cubicBezTo>
                    <a:pt x="78" y="125"/>
                    <a:pt x="78" y="125"/>
                    <a:pt x="78" y="125"/>
                  </a:cubicBezTo>
                  <a:cubicBezTo>
                    <a:pt x="81" y="125"/>
                    <a:pt x="84" y="122"/>
                    <a:pt x="84" y="118"/>
                  </a:cubicBezTo>
                  <a:cubicBezTo>
                    <a:pt x="84" y="106"/>
                    <a:pt x="84" y="106"/>
                    <a:pt x="84" y="106"/>
                  </a:cubicBezTo>
                  <a:cubicBezTo>
                    <a:pt x="102" y="96"/>
                    <a:pt x="113" y="77"/>
                    <a:pt x="113" y="56"/>
                  </a:cubicBezTo>
                  <a:cubicBezTo>
                    <a:pt x="113" y="25"/>
                    <a:pt x="87" y="0"/>
                    <a:pt x="56" y="0"/>
                  </a:cubicBezTo>
                  <a:close/>
                  <a:moveTo>
                    <a:pt x="75" y="95"/>
                  </a:moveTo>
                  <a:cubicBezTo>
                    <a:pt x="72" y="97"/>
                    <a:pt x="71" y="99"/>
                    <a:pt x="71" y="101"/>
                  </a:cubicBezTo>
                  <a:cubicBezTo>
                    <a:pt x="71" y="112"/>
                    <a:pt x="71" y="112"/>
                    <a:pt x="71" y="112"/>
                  </a:cubicBezTo>
                  <a:cubicBezTo>
                    <a:pt x="60" y="112"/>
                    <a:pt x="60" y="112"/>
                    <a:pt x="60" y="112"/>
                  </a:cubicBezTo>
                  <a:cubicBezTo>
                    <a:pt x="53" y="112"/>
                    <a:pt x="53" y="112"/>
                    <a:pt x="53" y="112"/>
                  </a:cubicBezTo>
                  <a:cubicBezTo>
                    <a:pt x="42" y="112"/>
                    <a:pt x="42" y="112"/>
                    <a:pt x="42" y="112"/>
                  </a:cubicBezTo>
                  <a:cubicBezTo>
                    <a:pt x="42" y="101"/>
                    <a:pt x="42" y="101"/>
                    <a:pt x="42" y="101"/>
                  </a:cubicBezTo>
                  <a:cubicBezTo>
                    <a:pt x="42" y="99"/>
                    <a:pt x="40" y="97"/>
                    <a:pt x="38" y="95"/>
                  </a:cubicBezTo>
                  <a:cubicBezTo>
                    <a:pt x="23" y="88"/>
                    <a:pt x="13" y="73"/>
                    <a:pt x="13" y="56"/>
                  </a:cubicBezTo>
                  <a:cubicBezTo>
                    <a:pt x="13" y="33"/>
                    <a:pt x="33" y="13"/>
                    <a:pt x="56" y="13"/>
                  </a:cubicBezTo>
                  <a:cubicBezTo>
                    <a:pt x="80" y="13"/>
                    <a:pt x="100" y="33"/>
                    <a:pt x="100" y="56"/>
                  </a:cubicBezTo>
                  <a:cubicBezTo>
                    <a:pt x="100" y="73"/>
                    <a:pt x="90" y="88"/>
                    <a:pt x="75" y="95"/>
                  </a:cubicBezTo>
                  <a:close/>
                </a:path>
              </a:pathLst>
            </a:custGeom>
            <a:grpFill/>
            <a:ln>
              <a:noFill/>
            </a:ln>
          </p:spPr>
          <p:txBody>
            <a:bodyPr vert="horz" wrap="square" lIns="68580" tIns="34290" rIns="68580" bIns="34290" numCol="1" anchor="t" anchorCtr="0" compatLnSpc="1">
              <a:prstTxWarp prst="textNoShape">
                <a:avLst/>
              </a:prstTxWarp>
            </a:bodyPr>
            <a:lstStyle/>
            <a:p>
              <a:endParaRPr lang="de-DE" dirty="0"/>
            </a:p>
          </p:txBody>
        </p:sp>
        <p:sp>
          <p:nvSpPr>
            <p:cNvPr id="99" name="Freeform 270">
              <a:extLst>
                <a:ext uri="{FF2B5EF4-FFF2-40B4-BE49-F238E27FC236}">
                  <a16:creationId xmlns:a16="http://schemas.microsoft.com/office/drawing/2014/main" id="{6B43E91F-7545-1E4D-9118-9A6C44373329}"/>
                </a:ext>
              </a:extLst>
            </p:cNvPr>
            <p:cNvSpPr>
              <a:spLocks/>
            </p:cNvSpPr>
            <p:nvPr/>
          </p:nvSpPr>
          <p:spPr bwMode="auto">
            <a:xfrm>
              <a:off x="-1198926" y="2436061"/>
              <a:ext cx="123835" cy="97025"/>
            </a:xfrm>
            <a:custGeom>
              <a:avLst/>
              <a:gdLst>
                <a:gd name="T0" fmla="*/ 55 w 58"/>
                <a:gd name="T1" fmla="*/ 2 h 45"/>
                <a:gd name="T2" fmla="*/ 45 w 58"/>
                <a:gd name="T3" fmla="*/ 4 h 45"/>
                <a:gd name="T4" fmla="*/ 26 w 58"/>
                <a:gd name="T5" fmla="*/ 29 h 45"/>
                <a:gd name="T6" fmla="*/ 12 w 58"/>
                <a:gd name="T7" fmla="*/ 14 h 45"/>
                <a:gd name="T8" fmla="*/ 3 w 58"/>
                <a:gd name="T9" fmla="*/ 14 h 45"/>
                <a:gd name="T10" fmla="*/ 3 w 58"/>
                <a:gd name="T11" fmla="*/ 24 h 45"/>
                <a:gd name="T12" fmla="*/ 22 w 58"/>
                <a:gd name="T13" fmla="*/ 43 h 45"/>
                <a:gd name="T14" fmla="*/ 27 w 58"/>
                <a:gd name="T15" fmla="*/ 45 h 45"/>
                <a:gd name="T16" fmla="*/ 27 w 58"/>
                <a:gd name="T17" fmla="*/ 45 h 45"/>
                <a:gd name="T18" fmla="*/ 32 w 58"/>
                <a:gd name="T19" fmla="*/ 43 h 45"/>
                <a:gd name="T20" fmla="*/ 56 w 58"/>
                <a:gd name="T21" fmla="*/ 12 h 45"/>
                <a:gd name="T22" fmla="*/ 55 w 58"/>
                <a:gd name="T23" fmla="*/ 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45">
                  <a:moveTo>
                    <a:pt x="55" y="2"/>
                  </a:moveTo>
                  <a:cubicBezTo>
                    <a:pt x="52" y="0"/>
                    <a:pt x="48" y="1"/>
                    <a:pt x="45" y="4"/>
                  </a:cubicBezTo>
                  <a:cubicBezTo>
                    <a:pt x="26" y="29"/>
                    <a:pt x="26" y="29"/>
                    <a:pt x="26" y="29"/>
                  </a:cubicBezTo>
                  <a:cubicBezTo>
                    <a:pt x="12" y="14"/>
                    <a:pt x="12" y="14"/>
                    <a:pt x="12" y="14"/>
                  </a:cubicBezTo>
                  <a:cubicBezTo>
                    <a:pt x="10" y="12"/>
                    <a:pt x="6" y="12"/>
                    <a:pt x="3" y="14"/>
                  </a:cubicBezTo>
                  <a:cubicBezTo>
                    <a:pt x="0" y="17"/>
                    <a:pt x="0" y="21"/>
                    <a:pt x="3" y="24"/>
                  </a:cubicBezTo>
                  <a:cubicBezTo>
                    <a:pt x="22" y="43"/>
                    <a:pt x="22" y="43"/>
                    <a:pt x="22" y="43"/>
                  </a:cubicBezTo>
                  <a:cubicBezTo>
                    <a:pt x="23" y="45"/>
                    <a:pt x="25" y="45"/>
                    <a:pt x="27" y="45"/>
                  </a:cubicBezTo>
                  <a:cubicBezTo>
                    <a:pt x="27" y="45"/>
                    <a:pt x="27" y="45"/>
                    <a:pt x="27" y="45"/>
                  </a:cubicBezTo>
                  <a:cubicBezTo>
                    <a:pt x="29" y="45"/>
                    <a:pt x="31" y="44"/>
                    <a:pt x="32" y="43"/>
                  </a:cubicBezTo>
                  <a:cubicBezTo>
                    <a:pt x="56" y="12"/>
                    <a:pt x="56" y="12"/>
                    <a:pt x="56" y="12"/>
                  </a:cubicBezTo>
                  <a:cubicBezTo>
                    <a:pt x="58" y="9"/>
                    <a:pt x="58" y="5"/>
                    <a:pt x="55" y="2"/>
                  </a:cubicBezTo>
                  <a:close/>
                </a:path>
              </a:pathLst>
            </a:custGeom>
            <a:grpFill/>
            <a:ln>
              <a:noFill/>
            </a:ln>
          </p:spPr>
          <p:txBody>
            <a:bodyPr vert="horz" wrap="square" lIns="68580" tIns="34290" rIns="68580" bIns="34290" numCol="1" anchor="t" anchorCtr="0" compatLnSpc="1">
              <a:prstTxWarp prst="textNoShape">
                <a:avLst/>
              </a:prstTxWarp>
            </a:bodyPr>
            <a:lstStyle/>
            <a:p>
              <a:endParaRPr lang="de-DE" dirty="0"/>
            </a:p>
          </p:txBody>
        </p:sp>
      </p:grpSp>
    </p:spTree>
    <p:extLst>
      <p:ext uri="{BB962C8B-B14F-4D97-AF65-F5344CB8AC3E}">
        <p14:creationId xmlns:p14="http://schemas.microsoft.com/office/powerpoint/2010/main" val="2023351525"/>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5" name="Chart 369">
            <a:extLst>
              <a:ext uri="{FF2B5EF4-FFF2-40B4-BE49-F238E27FC236}">
                <a16:creationId xmlns:a16="http://schemas.microsoft.com/office/drawing/2014/main" id="{C73068E9-26E8-FF4A-9F7F-906FAEEE2FCC}"/>
              </a:ext>
            </a:extLst>
          </p:cNvPr>
          <p:cNvGraphicFramePr/>
          <p:nvPr/>
        </p:nvGraphicFramePr>
        <p:xfrm>
          <a:off x="4024211" y="2335183"/>
          <a:ext cx="3416615" cy="2202859"/>
        </p:xfrm>
        <a:graphic>
          <a:graphicData uri="http://schemas.openxmlformats.org/drawingml/2006/chart">
            <c:chart xmlns:c="http://schemas.openxmlformats.org/drawingml/2006/chart" xmlns:r="http://schemas.openxmlformats.org/officeDocument/2006/relationships" r:id="rId4"/>
          </a:graphicData>
        </a:graphic>
      </p:graphicFrame>
      <p:sp>
        <p:nvSpPr>
          <p:cNvPr id="11" name="Titel 10">
            <a:extLst>
              <a:ext uri="{FF2B5EF4-FFF2-40B4-BE49-F238E27FC236}">
                <a16:creationId xmlns:a16="http://schemas.microsoft.com/office/drawing/2014/main" id="{F2844A50-7757-7C8E-A1D2-02D9F8652B29}"/>
              </a:ext>
            </a:extLst>
          </p:cNvPr>
          <p:cNvSpPr>
            <a:spLocks noGrp="1"/>
          </p:cNvSpPr>
          <p:nvPr>
            <p:ph type="title"/>
          </p:nvPr>
        </p:nvSpPr>
        <p:spPr/>
        <p:txBody>
          <a:bodyPr/>
          <a:lstStyle/>
          <a:p>
            <a:r>
              <a:rPr lang="de-DE" dirty="0"/>
              <a:t>HARMONIZE + HARMONIZE-E </a:t>
            </a:r>
          </a:p>
        </p:txBody>
      </p:sp>
      <p:sp>
        <p:nvSpPr>
          <p:cNvPr id="3" name="Text Placeholder 2"/>
          <p:cNvSpPr>
            <a:spLocks noGrp="1"/>
          </p:cNvSpPr>
          <p:nvPr>
            <p:ph sz="quarter" idx="10"/>
          </p:nvPr>
        </p:nvSpPr>
        <p:spPr/>
        <p:txBody>
          <a:bodyPr>
            <a:normAutofit/>
          </a:bodyPr>
          <a:lstStyle/>
          <a:p>
            <a:r>
              <a:rPr lang="de-DE" sz="525" dirty="0"/>
              <a:t>LOKELMA</a:t>
            </a:r>
            <a:r>
              <a:rPr lang="de-DE" sz="525" baseline="30000" dirty="0"/>
              <a:t>®</a:t>
            </a:r>
            <a:r>
              <a:rPr lang="de-DE" sz="525" dirty="0"/>
              <a:t>=Natrium-Zirkonium-</a:t>
            </a:r>
            <a:r>
              <a:rPr lang="de-DE" sz="525" dirty="0" err="1"/>
              <a:t>Cyclosilikat</a:t>
            </a:r>
            <a:r>
              <a:rPr lang="de-DE" sz="525" dirty="0"/>
              <a:t> (SZC). 15 g LOKELMA</a:t>
            </a:r>
            <a:r>
              <a:rPr lang="de-DE" sz="525" baseline="30000" dirty="0"/>
              <a:t>®</a:t>
            </a:r>
            <a:r>
              <a:rPr lang="de-DE" sz="525" dirty="0"/>
              <a:t> ist nur für dialysepflichtige </a:t>
            </a:r>
            <a:r>
              <a:rPr lang="de-DE" sz="525" dirty="0" err="1"/>
              <a:t>Patient:innen</a:t>
            </a:r>
            <a:r>
              <a:rPr lang="de-DE" sz="525" dirty="0"/>
              <a:t> zugelassen. Hinweis: </a:t>
            </a:r>
            <a:r>
              <a:rPr lang="de-DE" sz="525" dirty="0" err="1"/>
              <a:t>Normokaliämie</a:t>
            </a:r>
            <a:r>
              <a:rPr lang="de-DE" sz="525" dirty="0"/>
              <a:t> definiert als Serum-K</a:t>
            </a:r>
            <a:r>
              <a:rPr lang="de-DE" sz="525" baseline="30000" dirty="0"/>
              <a:t>+</a:t>
            </a:r>
            <a:r>
              <a:rPr lang="de-DE" sz="525" dirty="0"/>
              <a:t> 3,5–5,0 mmol/L.</a:t>
            </a:r>
            <a:r>
              <a:rPr lang="de-DE" sz="525" baseline="30000" dirty="0"/>
              <a:t>1</a:t>
            </a:r>
          </a:p>
          <a:p>
            <a:r>
              <a:rPr lang="de-DE" sz="525" baseline="30000" dirty="0"/>
              <a:t>‡</a:t>
            </a:r>
            <a:r>
              <a:rPr lang="de-DE" sz="525" dirty="0"/>
              <a:t>Die ITT-Population in der Verlängerungsphase umfasste </a:t>
            </a:r>
            <a:r>
              <a:rPr lang="de-DE" sz="525" dirty="0" err="1"/>
              <a:t>Patient:innen</a:t>
            </a:r>
            <a:r>
              <a:rPr lang="de-DE" sz="525" dirty="0"/>
              <a:t>, die ≥1 LOKELMA</a:t>
            </a:r>
            <a:r>
              <a:rPr lang="de-DE" sz="525" baseline="30000" dirty="0"/>
              <a:t>®</a:t>
            </a:r>
            <a:r>
              <a:rPr lang="de-DE" sz="525" dirty="0"/>
              <a:t>-Dosis erhielten und für die Sicherheitsdaten zu Beginn der Verlängerungsphase und in der Post-Verlängerungs-Erhaltungsphase K</a:t>
            </a:r>
            <a:r>
              <a:rPr lang="de-DE" sz="525" baseline="30000" dirty="0"/>
              <a:t>+</a:t>
            </a:r>
            <a:r>
              <a:rPr lang="de-DE" sz="525" dirty="0"/>
              <a:t>-Messungen vorhanden waren. </a:t>
            </a:r>
            <a:r>
              <a:rPr lang="de-DE" sz="525" baseline="30000" dirty="0"/>
              <a:t>‖</a:t>
            </a:r>
            <a:r>
              <a:rPr lang="de-DE" sz="525" dirty="0"/>
              <a:t>Anteil der </a:t>
            </a:r>
            <a:r>
              <a:rPr lang="de-DE" sz="525" dirty="0" err="1"/>
              <a:t>Patient:innen</a:t>
            </a:r>
            <a:r>
              <a:rPr lang="de-DE" sz="525" dirty="0"/>
              <a:t>, die nach 24 bzw. 48 Stunden </a:t>
            </a:r>
            <a:r>
              <a:rPr lang="de-DE" sz="525" dirty="0" err="1"/>
              <a:t>Normokaliämie</a:t>
            </a:r>
            <a:r>
              <a:rPr lang="de-DE" sz="525" dirty="0"/>
              <a:t> erreichten. *p &lt;0,001 gegenüber dem Ausgangswert. </a:t>
            </a:r>
            <a:r>
              <a:rPr lang="de-DE" sz="525" baseline="30000" dirty="0"/>
              <a:t>†</a:t>
            </a:r>
            <a:r>
              <a:rPr lang="de-DE" sz="525" dirty="0"/>
              <a:t>p &lt;0,001 gegenüber Placebo während der Tage 8–29. </a:t>
            </a:r>
            <a:r>
              <a:rPr lang="de-DE" sz="525" baseline="30000" dirty="0"/>
              <a:t>§</a:t>
            </a:r>
            <a:r>
              <a:rPr lang="de-DE" sz="525" dirty="0"/>
              <a:t>Die mittleren LOKELMA</a:t>
            </a:r>
            <a:r>
              <a:rPr lang="de-DE" sz="525" baseline="30000" dirty="0"/>
              <a:t>®</a:t>
            </a:r>
            <a:r>
              <a:rPr lang="de-DE" sz="525" dirty="0"/>
              <a:t>-Dosen zur Aufrechterhaltung der </a:t>
            </a:r>
            <a:r>
              <a:rPr lang="de-DE" sz="525" dirty="0" err="1"/>
              <a:t>Normokaliämie</a:t>
            </a:r>
            <a:r>
              <a:rPr lang="de-DE" sz="525" dirty="0"/>
              <a:t> betrugen 10 g täglich bei 73,2%,&gt;10 g täglich bei 13,0% und &lt;10 g täglich bei 13,8% der </a:t>
            </a:r>
            <a:r>
              <a:rPr lang="de-DE" sz="525" dirty="0" err="1"/>
              <a:t>Patient:innen</a:t>
            </a:r>
            <a:r>
              <a:rPr lang="de-DE" sz="525" dirty="0"/>
              <a:t>. </a:t>
            </a:r>
          </a:p>
          <a:p>
            <a:r>
              <a:rPr lang="de-DE" sz="525" dirty="0"/>
              <a:t>EOS, Studienende (7 ± 1 Tag nach letzter Dosis); EXIT, Letzte Visite innerhalb 1 Tag nach letzter Dosis; ITT, </a:t>
            </a:r>
            <a:r>
              <a:rPr lang="de-DE" sz="525" dirty="0" err="1"/>
              <a:t>intention-to-treat</a:t>
            </a:r>
            <a:r>
              <a:rPr lang="de-DE" sz="525" dirty="0"/>
              <a:t>. </a:t>
            </a:r>
            <a:br>
              <a:rPr lang="de-DE" dirty="0"/>
            </a:br>
            <a:r>
              <a:rPr lang="de-DE" dirty="0"/>
              <a:t>Modifiziert nach: 1. </a:t>
            </a:r>
            <a:r>
              <a:rPr lang="de-DE" dirty="0" err="1"/>
              <a:t>Kosiborod</a:t>
            </a:r>
            <a:r>
              <a:rPr lang="de-DE" dirty="0"/>
              <a:t> M, et al. JAMA 2014; 312:2223-33; 2. Roger SD, et al. Am J </a:t>
            </a:r>
            <a:r>
              <a:rPr lang="de-DE" dirty="0" err="1"/>
              <a:t>Nephrol</a:t>
            </a:r>
            <a:r>
              <a:rPr lang="de-DE" dirty="0"/>
              <a:t> 2019; 50:473-80; 3. Fachinformation LOKELMA</a:t>
            </a:r>
            <a:r>
              <a:rPr lang="de-DE" baseline="30000" dirty="0"/>
              <a:t>®</a:t>
            </a:r>
            <a:r>
              <a:rPr lang="de-DE" dirty="0"/>
              <a:t>. Stand Februar 2023.</a:t>
            </a:r>
          </a:p>
        </p:txBody>
      </p:sp>
      <p:sp>
        <p:nvSpPr>
          <p:cNvPr id="4" name="Foliennummernplatzhalter 3">
            <a:extLst>
              <a:ext uri="{FF2B5EF4-FFF2-40B4-BE49-F238E27FC236}">
                <a16:creationId xmlns:a16="http://schemas.microsoft.com/office/drawing/2014/main" id="{DFCCFC9A-E92D-4145-AC18-D90CB0550ABA}"/>
              </a:ext>
            </a:extLst>
          </p:cNvPr>
          <p:cNvSpPr>
            <a:spLocks noGrp="1"/>
          </p:cNvSpPr>
          <p:nvPr>
            <p:ph type="sldNum" sz="quarter" idx="4294967295"/>
          </p:nvPr>
        </p:nvSpPr>
        <p:spPr>
          <a:xfrm>
            <a:off x="1524000" y="6462713"/>
            <a:ext cx="395288" cy="215900"/>
          </a:xfrm>
          <a:prstGeom prst="rect">
            <a:avLst/>
          </a:prstGeom>
        </p:spPr>
        <p:txBody>
          <a:bodyPr/>
          <a:lstStyle/>
          <a:p>
            <a:fld id="{3C4F54F3-C349-4609-AFEE-01462D5C7942}" type="slidenum">
              <a:rPr lang="de-DE" noProof="0" smtClean="0"/>
              <a:pPr/>
              <a:t>7</a:t>
            </a:fld>
            <a:endParaRPr lang="de-DE" noProof="0" dirty="0"/>
          </a:p>
        </p:txBody>
      </p:sp>
      <p:sp>
        <p:nvSpPr>
          <p:cNvPr id="49" name="Rectangle 12">
            <a:extLst>
              <a:ext uri="{FF2B5EF4-FFF2-40B4-BE49-F238E27FC236}">
                <a16:creationId xmlns:a16="http://schemas.microsoft.com/office/drawing/2014/main" id="{051EE78A-E418-EA45-A6C7-ACA1CB193649}"/>
              </a:ext>
            </a:extLst>
          </p:cNvPr>
          <p:cNvSpPr>
            <a:spLocks/>
          </p:cNvSpPr>
          <p:nvPr/>
        </p:nvSpPr>
        <p:spPr>
          <a:xfrm>
            <a:off x="1937165" y="2607805"/>
            <a:ext cx="775854" cy="445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defTabSz="685766">
              <a:defRPr/>
            </a:pPr>
            <a:r>
              <a:rPr lang="de-DE" sz="1200" b="1" dirty="0">
                <a:solidFill>
                  <a:srgbClr val="FFFFFF"/>
                </a:solidFill>
                <a:latin typeface="Arial"/>
              </a:rPr>
              <a:t>Primäre</a:t>
            </a:r>
          </a:p>
          <a:p>
            <a:pPr algn="ctr" defTabSz="685766">
              <a:defRPr/>
            </a:pPr>
            <a:r>
              <a:rPr lang="de-DE" sz="1200" dirty="0">
                <a:solidFill>
                  <a:srgbClr val="FFFFFF"/>
                </a:solidFill>
                <a:latin typeface="Arial"/>
              </a:rPr>
              <a:t>Endpunkte </a:t>
            </a:r>
          </a:p>
        </p:txBody>
      </p:sp>
      <p:sp>
        <p:nvSpPr>
          <p:cNvPr id="52" name="Rectangle 26">
            <a:extLst>
              <a:ext uri="{FF2B5EF4-FFF2-40B4-BE49-F238E27FC236}">
                <a16:creationId xmlns:a16="http://schemas.microsoft.com/office/drawing/2014/main" id="{67DCBA57-64F1-684E-BEAF-BAC120E88151}"/>
              </a:ext>
            </a:extLst>
          </p:cNvPr>
          <p:cNvSpPr>
            <a:spLocks/>
          </p:cNvSpPr>
          <p:nvPr/>
        </p:nvSpPr>
        <p:spPr>
          <a:xfrm>
            <a:off x="1932355" y="4121020"/>
            <a:ext cx="785472" cy="445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defTabSz="685766">
              <a:defRPr/>
            </a:pPr>
            <a:r>
              <a:rPr lang="de-DE" sz="1200" b="1" dirty="0">
                <a:solidFill>
                  <a:srgbClr val="FFFFFF"/>
                </a:solidFill>
                <a:latin typeface="Arial"/>
              </a:rPr>
              <a:t>Sekundäre</a:t>
            </a:r>
          </a:p>
          <a:p>
            <a:pPr algn="ctr" defTabSz="685766">
              <a:defRPr/>
            </a:pPr>
            <a:r>
              <a:rPr lang="de-DE" sz="1200" dirty="0">
                <a:solidFill>
                  <a:srgbClr val="FFFFFF"/>
                </a:solidFill>
                <a:latin typeface="Arial"/>
              </a:rPr>
              <a:t>Endpunkte </a:t>
            </a:r>
          </a:p>
        </p:txBody>
      </p:sp>
      <p:sp>
        <p:nvSpPr>
          <p:cNvPr id="22" name="TextBox 52">
            <a:extLst>
              <a:ext uri="{FF2B5EF4-FFF2-40B4-BE49-F238E27FC236}">
                <a16:creationId xmlns:a16="http://schemas.microsoft.com/office/drawing/2014/main" id="{8C2C213B-F5F9-1240-BCB3-56DC046D03D5}"/>
              </a:ext>
            </a:extLst>
          </p:cNvPr>
          <p:cNvSpPr txBox="1"/>
          <p:nvPr/>
        </p:nvSpPr>
        <p:spPr>
          <a:xfrm>
            <a:off x="7528939" y="2132230"/>
            <a:ext cx="2579492" cy="446276"/>
          </a:xfrm>
          <a:prstGeom prst="rect">
            <a:avLst/>
          </a:prstGeom>
          <a:solidFill>
            <a:schemeClr val="accent3"/>
          </a:solidFill>
          <a:ln>
            <a:noFill/>
          </a:ln>
        </p:spPr>
        <p:style>
          <a:lnRef idx="2">
            <a:schemeClr val="accent1"/>
          </a:lnRef>
          <a:fillRef idx="1">
            <a:schemeClr val="lt1"/>
          </a:fillRef>
          <a:effectRef idx="0">
            <a:schemeClr val="accent1"/>
          </a:effectRef>
          <a:fontRef idx="minor">
            <a:schemeClr val="dk1"/>
          </a:fontRef>
        </p:style>
        <p:txBody>
          <a:bodyPr wrap="square" lIns="0" tIns="0" rIns="0" bIns="0" rtlCol="0" anchor="ctr" anchorCtr="0">
            <a:spAutoFit/>
          </a:bodyPr>
          <a:lstStyle/>
          <a:p>
            <a:pPr algn="ctr" defTabSz="685783">
              <a:defRPr/>
            </a:pPr>
            <a:r>
              <a:rPr lang="de-DE" sz="825" b="1" kern="0" dirty="0">
                <a:solidFill>
                  <a:srgbClr val="FFFFFF"/>
                </a:solidFill>
                <a:latin typeface="Arial"/>
              </a:rPr>
              <a:t>Verlängerungsphase (Tage 8–337)</a:t>
            </a:r>
            <a:r>
              <a:rPr lang="de-DE" sz="825" b="1" kern="0" baseline="30000" dirty="0">
                <a:solidFill>
                  <a:srgbClr val="FFFFFF"/>
                </a:solidFill>
                <a:latin typeface="Arial"/>
              </a:rPr>
              <a:t>2,</a:t>
            </a:r>
            <a:r>
              <a:rPr lang="de-DE" sz="825" b="1" baseline="30000" dirty="0">
                <a:solidFill>
                  <a:srgbClr val="FFFFFF"/>
                </a:solidFill>
                <a:latin typeface="Arial"/>
              </a:rPr>
              <a:t>‡ </a:t>
            </a:r>
          </a:p>
          <a:p>
            <a:pPr algn="ctr" defTabSz="685783">
              <a:defRPr/>
            </a:pPr>
            <a:br>
              <a:rPr lang="de-DE" sz="825" b="1" kern="0" dirty="0">
                <a:solidFill>
                  <a:srgbClr val="FFFFFF"/>
                </a:solidFill>
                <a:latin typeface="Arial"/>
              </a:rPr>
            </a:br>
            <a:r>
              <a:rPr lang="de-DE" sz="825" b="1" kern="0" dirty="0">
                <a:solidFill>
                  <a:srgbClr val="FFFFFF"/>
                </a:solidFill>
                <a:latin typeface="Arial"/>
              </a:rPr>
              <a:t>(</a:t>
            </a:r>
            <a:r>
              <a:rPr lang="de-DE" sz="825" b="1" kern="0" dirty="0" err="1">
                <a:solidFill>
                  <a:srgbClr val="FFFFFF"/>
                </a:solidFill>
                <a:latin typeface="Arial"/>
              </a:rPr>
              <a:t>n</a:t>
            </a:r>
            <a:r>
              <a:rPr lang="de-DE" sz="825" b="1" kern="0" dirty="0">
                <a:solidFill>
                  <a:srgbClr val="FFFFFF"/>
                </a:solidFill>
                <a:latin typeface="Arial"/>
              </a:rPr>
              <a:t>=123)</a:t>
            </a:r>
          </a:p>
        </p:txBody>
      </p:sp>
      <p:sp>
        <p:nvSpPr>
          <p:cNvPr id="23" name="TextBox 54">
            <a:extLst>
              <a:ext uri="{FF2B5EF4-FFF2-40B4-BE49-F238E27FC236}">
                <a16:creationId xmlns:a16="http://schemas.microsoft.com/office/drawing/2014/main" id="{194AE356-949F-044F-B234-EBC1A7852590}"/>
              </a:ext>
            </a:extLst>
          </p:cNvPr>
          <p:cNvSpPr txBox="1"/>
          <p:nvPr/>
        </p:nvSpPr>
        <p:spPr>
          <a:xfrm>
            <a:off x="2424114" y="2150388"/>
            <a:ext cx="1614233" cy="408189"/>
          </a:xfrm>
          <a:prstGeom prst="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wrap="square" lIns="0" tIns="0" rIns="0" bIns="0" rtlCol="0" anchor="ctr" anchorCtr="0">
            <a:spAutoFit/>
          </a:bodyPr>
          <a:lstStyle/>
          <a:p>
            <a:pPr algn="ctr" defTabSz="685783">
              <a:defRPr/>
            </a:pPr>
            <a:r>
              <a:rPr lang="de-DE" sz="825" b="1" kern="0" dirty="0">
                <a:solidFill>
                  <a:srgbClr val="FFFFFF"/>
                </a:solidFill>
                <a:latin typeface="Arial"/>
              </a:rPr>
              <a:t>Korrekturphase (48 Stunden)</a:t>
            </a:r>
            <a:r>
              <a:rPr lang="de-DE" sz="825" b="1" kern="0" baseline="30000" dirty="0">
                <a:solidFill>
                  <a:srgbClr val="FFFFFF"/>
                </a:solidFill>
                <a:latin typeface="Arial"/>
              </a:rPr>
              <a:t>1</a:t>
            </a:r>
            <a:r>
              <a:rPr lang="de-DE" sz="825" b="1" kern="0" dirty="0">
                <a:solidFill>
                  <a:srgbClr val="FFFFFF"/>
                </a:solidFill>
                <a:latin typeface="Arial"/>
              </a:rPr>
              <a:t> </a:t>
            </a:r>
            <a:br>
              <a:rPr lang="de-DE" sz="825" b="1" kern="0" dirty="0">
                <a:solidFill>
                  <a:srgbClr val="FFFFFF"/>
                </a:solidFill>
                <a:latin typeface="Arial"/>
              </a:rPr>
            </a:br>
            <a:r>
              <a:rPr lang="de-DE" sz="825" b="1" kern="0" dirty="0">
                <a:solidFill>
                  <a:srgbClr val="FFFFFF"/>
                </a:solidFill>
                <a:latin typeface="Arial"/>
              </a:rPr>
              <a:t>mit </a:t>
            </a:r>
            <a:r>
              <a:rPr lang="de-DE" sz="825" b="1" kern="0" dirty="0">
                <a:solidFill>
                  <a:srgbClr val="FFFFFF"/>
                </a:solidFill>
              </a:rPr>
              <a:t>LOKELMA</a:t>
            </a:r>
            <a:r>
              <a:rPr lang="de-DE" sz="825" b="1" kern="0" baseline="30000" dirty="0">
                <a:solidFill>
                  <a:srgbClr val="FFFFFF"/>
                </a:solidFill>
              </a:rPr>
              <a:t>®</a:t>
            </a:r>
            <a:r>
              <a:rPr lang="de-DE" sz="825" b="1" kern="0" dirty="0">
                <a:solidFill>
                  <a:srgbClr val="FFFFFF"/>
                </a:solidFill>
              </a:rPr>
              <a:t> 10 </a:t>
            </a:r>
            <a:r>
              <a:rPr lang="de-DE" sz="825" b="1" kern="0" dirty="0">
                <a:solidFill>
                  <a:srgbClr val="FFFFFF"/>
                </a:solidFill>
                <a:latin typeface="Arial"/>
              </a:rPr>
              <a:t>g 3x tgl. (</a:t>
            </a:r>
            <a:r>
              <a:rPr lang="de-DE" sz="825" b="1" kern="0" dirty="0" err="1">
                <a:solidFill>
                  <a:srgbClr val="FFFFFF"/>
                </a:solidFill>
                <a:latin typeface="Arial"/>
              </a:rPr>
              <a:t>n</a:t>
            </a:r>
            <a:r>
              <a:rPr lang="de-DE" sz="825" b="1" kern="0" dirty="0">
                <a:solidFill>
                  <a:srgbClr val="FFFFFF"/>
                </a:solidFill>
                <a:latin typeface="Arial"/>
              </a:rPr>
              <a:t>=258)</a:t>
            </a:r>
          </a:p>
        </p:txBody>
      </p:sp>
      <p:grpSp>
        <p:nvGrpSpPr>
          <p:cNvPr id="24" name="Gruppieren 23">
            <a:extLst>
              <a:ext uri="{FF2B5EF4-FFF2-40B4-BE49-F238E27FC236}">
                <a16:creationId xmlns:a16="http://schemas.microsoft.com/office/drawing/2014/main" id="{5CD4F259-E5C3-4847-A1A6-845ABD6E1A3F}"/>
              </a:ext>
            </a:extLst>
          </p:cNvPr>
          <p:cNvGrpSpPr/>
          <p:nvPr/>
        </p:nvGrpSpPr>
        <p:grpSpPr>
          <a:xfrm>
            <a:off x="8768772" y="4587528"/>
            <a:ext cx="1166714" cy="140488"/>
            <a:chOff x="9971829" y="4493885"/>
            <a:chExt cx="1555618" cy="187317"/>
          </a:xfrm>
        </p:grpSpPr>
        <p:sp>
          <p:nvSpPr>
            <p:cNvPr id="25" name="TextBox 394">
              <a:extLst>
                <a:ext uri="{FF2B5EF4-FFF2-40B4-BE49-F238E27FC236}">
                  <a16:creationId xmlns:a16="http://schemas.microsoft.com/office/drawing/2014/main" id="{A8196F36-FD09-8344-B29B-09F7B3FD05D1}"/>
                </a:ext>
              </a:extLst>
            </p:cNvPr>
            <p:cNvSpPr txBox="1"/>
            <p:nvPr/>
          </p:nvSpPr>
          <p:spPr>
            <a:xfrm>
              <a:off x="10204436" y="4493885"/>
              <a:ext cx="1323011" cy="187317"/>
            </a:xfrm>
            <a:prstGeom prst="rect">
              <a:avLst/>
            </a:prstGeom>
            <a:noFill/>
          </p:spPr>
          <p:txBody>
            <a:bodyPr wrap="none" lIns="0" tIns="0" rIns="0" bIns="0" rtlCol="0" anchor="ctr" anchorCtr="0">
              <a:spAutoFit/>
            </a:bodyPr>
            <a:lstStyle/>
            <a:p>
              <a:pPr defTabSz="685783">
                <a:defRPr/>
              </a:pPr>
              <a:r>
                <a:rPr lang="de-DE" sz="900" kern="0" dirty="0">
                  <a:solidFill>
                    <a:srgbClr val="000000"/>
                  </a:solidFill>
                  <a:latin typeface="Arial"/>
                </a:rPr>
                <a:t>Titrierte Dosierung</a:t>
              </a:r>
              <a:r>
                <a:rPr lang="de-DE" sz="900" baseline="30000" dirty="0">
                  <a:solidFill>
                    <a:srgbClr val="000000"/>
                  </a:solidFill>
                  <a:latin typeface="Arial"/>
                </a:rPr>
                <a:t>§</a:t>
              </a:r>
              <a:endParaRPr lang="de-DE" sz="900" kern="0" baseline="30000" dirty="0">
                <a:solidFill>
                  <a:srgbClr val="000000"/>
                </a:solidFill>
                <a:latin typeface="Arial"/>
              </a:endParaRPr>
            </a:p>
          </p:txBody>
        </p:sp>
        <p:sp>
          <p:nvSpPr>
            <p:cNvPr id="26" name="Oval 397">
              <a:extLst>
                <a:ext uri="{FF2B5EF4-FFF2-40B4-BE49-F238E27FC236}">
                  <a16:creationId xmlns:a16="http://schemas.microsoft.com/office/drawing/2014/main" id="{9F6C094B-771A-A744-8AEE-7B214C95E94A}"/>
                </a:ext>
              </a:extLst>
            </p:cNvPr>
            <p:cNvSpPr/>
            <p:nvPr/>
          </p:nvSpPr>
          <p:spPr>
            <a:xfrm>
              <a:off x="9971829" y="4527781"/>
              <a:ext cx="111600" cy="119527"/>
            </a:xfrm>
            <a:prstGeom prst="ellipse">
              <a:avLst/>
            </a:prstGeom>
            <a:solidFill>
              <a:schemeClr val="accent3"/>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grpSp>
      <p:grpSp>
        <p:nvGrpSpPr>
          <p:cNvPr id="27" name="Gruppieren 26">
            <a:extLst>
              <a:ext uri="{FF2B5EF4-FFF2-40B4-BE49-F238E27FC236}">
                <a16:creationId xmlns:a16="http://schemas.microsoft.com/office/drawing/2014/main" id="{CF9324D9-AF19-8B47-A118-8397817E2C7C}"/>
              </a:ext>
            </a:extLst>
          </p:cNvPr>
          <p:cNvGrpSpPr/>
          <p:nvPr/>
        </p:nvGrpSpPr>
        <p:grpSpPr>
          <a:xfrm>
            <a:off x="2386877" y="4587528"/>
            <a:ext cx="958575" cy="140488"/>
            <a:chOff x="1198855" y="4497745"/>
            <a:chExt cx="1278100" cy="187317"/>
          </a:xfrm>
        </p:grpSpPr>
        <p:sp>
          <p:nvSpPr>
            <p:cNvPr id="28" name="TextBox 406">
              <a:extLst>
                <a:ext uri="{FF2B5EF4-FFF2-40B4-BE49-F238E27FC236}">
                  <a16:creationId xmlns:a16="http://schemas.microsoft.com/office/drawing/2014/main" id="{E6E3D168-FC69-FB42-995A-17BFFBDD23D4}"/>
                </a:ext>
              </a:extLst>
            </p:cNvPr>
            <p:cNvSpPr txBox="1"/>
            <p:nvPr/>
          </p:nvSpPr>
          <p:spPr>
            <a:xfrm>
              <a:off x="1429660" y="4497745"/>
              <a:ext cx="1047295" cy="187317"/>
            </a:xfrm>
            <a:prstGeom prst="rect">
              <a:avLst/>
            </a:prstGeom>
            <a:noFill/>
          </p:spPr>
          <p:txBody>
            <a:bodyPr wrap="none" lIns="0" tIns="0" rIns="0" bIns="0" rtlCol="0" anchor="ctr" anchorCtr="0">
              <a:spAutoFit/>
            </a:bodyPr>
            <a:lstStyle/>
            <a:p>
              <a:pPr defTabSz="685783">
                <a:defRPr/>
              </a:pPr>
              <a:r>
                <a:rPr lang="de-DE" sz="900" kern="0" dirty="0">
                  <a:solidFill>
                    <a:srgbClr val="000000"/>
                  </a:solidFill>
                  <a:latin typeface="Arial"/>
                </a:rPr>
                <a:t>Placebo (</a:t>
              </a:r>
              <a:r>
                <a:rPr lang="de-DE" sz="900" kern="0" dirty="0" err="1">
                  <a:solidFill>
                    <a:srgbClr val="000000"/>
                  </a:solidFill>
                  <a:latin typeface="Arial"/>
                </a:rPr>
                <a:t>n</a:t>
              </a:r>
              <a:r>
                <a:rPr lang="de-DE" sz="900" kern="0" dirty="0">
                  <a:solidFill>
                    <a:srgbClr val="000000"/>
                  </a:solidFill>
                  <a:latin typeface="Arial"/>
                </a:rPr>
                <a:t>=85)</a:t>
              </a:r>
            </a:p>
          </p:txBody>
        </p:sp>
        <p:sp>
          <p:nvSpPr>
            <p:cNvPr id="29" name="Oval 409">
              <a:extLst>
                <a:ext uri="{FF2B5EF4-FFF2-40B4-BE49-F238E27FC236}">
                  <a16:creationId xmlns:a16="http://schemas.microsoft.com/office/drawing/2014/main" id="{FB87D172-A6E4-5B4E-84AA-A185672F421C}"/>
                </a:ext>
              </a:extLst>
            </p:cNvPr>
            <p:cNvSpPr/>
            <p:nvPr/>
          </p:nvSpPr>
          <p:spPr>
            <a:xfrm>
              <a:off x="1198855" y="4533726"/>
              <a:ext cx="108000" cy="115357"/>
            </a:xfrm>
            <a:prstGeom prst="ellipse">
              <a:avLst/>
            </a:prstGeom>
            <a:solidFill>
              <a:schemeClr val="bg1">
                <a:lumMod val="50000"/>
              </a:schemeClr>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grpSp>
      <p:grpSp>
        <p:nvGrpSpPr>
          <p:cNvPr id="30" name="Gruppieren 29">
            <a:extLst>
              <a:ext uri="{FF2B5EF4-FFF2-40B4-BE49-F238E27FC236}">
                <a16:creationId xmlns:a16="http://schemas.microsoft.com/office/drawing/2014/main" id="{B965F321-1D76-824C-97AF-88936DF48E04}"/>
              </a:ext>
            </a:extLst>
          </p:cNvPr>
          <p:cNvGrpSpPr/>
          <p:nvPr/>
        </p:nvGrpSpPr>
        <p:grpSpPr>
          <a:xfrm>
            <a:off x="5362895" y="4587528"/>
            <a:ext cx="1497245" cy="140488"/>
            <a:chOff x="5394095" y="4497312"/>
            <a:chExt cx="1996326" cy="187317"/>
          </a:xfrm>
        </p:grpSpPr>
        <p:sp>
          <p:nvSpPr>
            <p:cNvPr id="31" name="TextBox 402">
              <a:extLst>
                <a:ext uri="{FF2B5EF4-FFF2-40B4-BE49-F238E27FC236}">
                  <a16:creationId xmlns:a16="http://schemas.microsoft.com/office/drawing/2014/main" id="{38ABEC1B-908D-7645-9EEB-7EDEA1971DF1}"/>
                </a:ext>
              </a:extLst>
            </p:cNvPr>
            <p:cNvSpPr txBox="1"/>
            <p:nvPr/>
          </p:nvSpPr>
          <p:spPr>
            <a:xfrm>
              <a:off x="5623102" y="4497312"/>
              <a:ext cx="1767319" cy="187317"/>
            </a:xfrm>
            <a:prstGeom prst="rect">
              <a:avLst/>
            </a:prstGeom>
            <a:noFill/>
          </p:spPr>
          <p:txBody>
            <a:bodyPr wrap="square" lIns="0" tIns="0" rIns="0" bIns="0" rtlCol="0" anchor="ctr" anchorCtr="0">
              <a:spAutoFit/>
            </a:bodyPr>
            <a:lstStyle/>
            <a:p>
              <a:pPr defTabSz="685783">
                <a:defRPr/>
              </a:pPr>
              <a:r>
                <a:rPr lang="de-DE" sz="900" kern="0" dirty="0">
                  <a:solidFill>
                    <a:srgbClr val="000000"/>
                  </a:solidFill>
                  <a:latin typeface="Arial"/>
                </a:rPr>
                <a:t>LOKELMA</a:t>
              </a:r>
              <a:r>
                <a:rPr lang="de-DE" sz="900" kern="0" baseline="30000" dirty="0">
                  <a:solidFill>
                    <a:srgbClr val="000000"/>
                  </a:solidFill>
                  <a:latin typeface="Arial"/>
                </a:rPr>
                <a:t>®</a:t>
              </a:r>
              <a:r>
                <a:rPr lang="de-DE" sz="900" kern="0" dirty="0">
                  <a:solidFill>
                    <a:srgbClr val="000000"/>
                  </a:solidFill>
                  <a:latin typeface="Arial"/>
                </a:rPr>
                <a:t> 5 g</a:t>
              </a:r>
              <a:r>
                <a:rPr lang="de-DE" sz="900" baseline="30000" dirty="0">
                  <a:solidFill>
                    <a:srgbClr val="000000"/>
                  </a:solidFill>
                  <a:cs typeface="Arial" panose="020B0604020202020204" pitchFamily="34" charset="0"/>
                </a:rPr>
                <a:t>† </a:t>
              </a:r>
              <a:r>
                <a:rPr lang="de-DE" sz="900" kern="0" dirty="0">
                  <a:solidFill>
                    <a:srgbClr val="000000"/>
                  </a:solidFill>
                  <a:latin typeface="Arial"/>
                </a:rPr>
                <a:t>(n=45)</a:t>
              </a:r>
            </a:p>
          </p:txBody>
        </p:sp>
        <p:sp>
          <p:nvSpPr>
            <p:cNvPr id="32" name="Oval 405">
              <a:extLst>
                <a:ext uri="{FF2B5EF4-FFF2-40B4-BE49-F238E27FC236}">
                  <a16:creationId xmlns:a16="http://schemas.microsoft.com/office/drawing/2014/main" id="{D9D60857-CF63-684E-A8A5-71E96EA0F42F}"/>
                </a:ext>
              </a:extLst>
            </p:cNvPr>
            <p:cNvSpPr/>
            <p:nvPr/>
          </p:nvSpPr>
          <p:spPr>
            <a:xfrm>
              <a:off x="5394095" y="4528000"/>
              <a:ext cx="108000" cy="115357"/>
            </a:xfrm>
            <a:prstGeom prst="ellipse">
              <a:avLst/>
            </a:prstGeom>
            <a:solidFill>
              <a:srgbClr val="60CDBA"/>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grpSp>
      <p:grpSp>
        <p:nvGrpSpPr>
          <p:cNvPr id="33" name="Gruppieren 32">
            <a:extLst>
              <a:ext uri="{FF2B5EF4-FFF2-40B4-BE49-F238E27FC236}">
                <a16:creationId xmlns:a16="http://schemas.microsoft.com/office/drawing/2014/main" id="{69DA319C-1EBA-7740-99B4-944568FD99E9}"/>
              </a:ext>
            </a:extLst>
          </p:cNvPr>
          <p:cNvGrpSpPr/>
          <p:nvPr/>
        </p:nvGrpSpPr>
        <p:grpSpPr>
          <a:xfrm>
            <a:off x="3634701" y="4587528"/>
            <a:ext cx="1453916" cy="140488"/>
            <a:chOff x="3565446" y="4497747"/>
            <a:chExt cx="1938555" cy="187317"/>
          </a:xfrm>
        </p:grpSpPr>
        <p:sp>
          <p:nvSpPr>
            <p:cNvPr id="34" name="TextBox 398">
              <a:extLst>
                <a:ext uri="{FF2B5EF4-FFF2-40B4-BE49-F238E27FC236}">
                  <a16:creationId xmlns:a16="http://schemas.microsoft.com/office/drawing/2014/main" id="{FE4D9213-23DB-644F-A995-C1CC103B34B5}"/>
                </a:ext>
              </a:extLst>
            </p:cNvPr>
            <p:cNvSpPr txBox="1"/>
            <p:nvPr/>
          </p:nvSpPr>
          <p:spPr>
            <a:xfrm>
              <a:off x="3798051" y="4497747"/>
              <a:ext cx="1705950" cy="187317"/>
            </a:xfrm>
            <a:prstGeom prst="rect">
              <a:avLst/>
            </a:prstGeom>
            <a:noFill/>
          </p:spPr>
          <p:txBody>
            <a:bodyPr wrap="square" lIns="0" tIns="0" rIns="0" bIns="0" rtlCol="0" anchor="ctr" anchorCtr="0">
              <a:spAutoFit/>
            </a:bodyPr>
            <a:lstStyle/>
            <a:p>
              <a:pPr defTabSz="685783">
                <a:defRPr/>
              </a:pPr>
              <a:r>
                <a:rPr lang="de-DE" sz="900" kern="0" dirty="0">
                  <a:solidFill>
                    <a:srgbClr val="000000"/>
                  </a:solidFill>
                </a:rPr>
                <a:t>LOKELMA</a:t>
              </a:r>
              <a:r>
                <a:rPr lang="de-DE" sz="900" kern="0" baseline="30000" dirty="0">
                  <a:solidFill>
                    <a:srgbClr val="000000"/>
                  </a:solidFill>
                </a:rPr>
                <a:t>®</a:t>
              </a:r>
              <a:r>
                <a:rPr lang="de-DE" sz="900" kern="0" dirty="0">
                  <a:solidFill>
                    <a:srgbClr val="000000"/>
                  </a:solidFill>
                  <a:latin typeface="Arial"/>
                </a:rPr>
                <a:t> 10 g</a:t>
              </a:r>
              <a:r>
                <a:rPr lang="de-DE" sz="900" baseline="30000" dirty="0">
                  <a:solidFill>
                    <a:srgbClr val="000000"/>
                  </a:solidFill>
                  <a:cs typeface="Arial" panose="020B0604020202020204" pitchFamily="34" charset="0"/>
                </a:rPr>
                <a:t>† </a:t>
              </a:r>
              <a:r>
                <a:rPr lang="de-DE" sz="900" kern="0" dirty="0">
                  <a:solidFill>
                    <a:srgbClr val="000000"/>
                  </a:solidFill>
                  <a:latin typeface="Arial"/>
                </a:rPr>
                <a:t>(n=51)</a:t>
              </a:r>
            </a:p>
          </p:txBody>
        </p:sp>
        <p:sp>
          <p:nvSpPr>
            <p:cNvPr id="35" name="Oval 401">
              <a:extLst>
                <a:ext uri="{FF2B5EF4-FFF2-40B4-BE49-F238E27FC236}">
                  <a16:creationId xmlns:a16="http://schemas.microsoft.com/office/drawing/2014/main" id="{9574E2C7-8737-3345-AD3E-5B2E6DFC785C}"/>
                </a:ext>
              </a:extLst>
            </p:cNvPr>
            <p:cNvSpPr/>
            <p:nvPr/>
          </p:nvSpPr>
          <p:spPr>
            <a:xfrm>
              <a:off x="3565446" y="4531641"/>
              <a:ext cx="111600" cy="119527"/>
            </a:xfrm>
            <a:prstGeom prst="ellipse">
              <a:avLst/>
            </a:prstGeom>
            <a:solidFill>
              <a:schemeClr val="tx2"/>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grpSp>
      <p:grpSp>
        <p:nvGrpSpPr>
          <p:cNvPr id="36" name="Gruppieren 35">
            <a:extLst>
              <a:ext uri="{FF2B5EF4-FFF2-40B4-BE49-F238E27FC236}">
                <a16:creationId xmlns:a16="http://schemas.microsoft.com/office/drawing/2014/main" id="{CF433857-61DB-1142-B221-3261FC60F10F}"/>
              </a:ext>
            </a:extLst>
          </p:cNvPr>
          <p:cNvGrpSpPr/>
          <p:nvPr/>
        </p:nvGrpSpPr>
        <p:grpSpPr>
          <a:xfrm>
            <a:off x="7022275" y="4587528"/>
            <a:ext cx="1472939" cy="140488"/>
            <a:chOff x="7760686" y="4492021"/>
            <a:chExt cx="1963919" cy="187317"/>
          </a:xfrm>
        </p:grpSpPr>
        <p:sp>
          <p:nvSpPr>
            <p:cNvPr id="37" name="TextBox 394">
              <a:extLst>
                <a:ext uri="{FF2B5EF4-FFF2-40B4-BE49-F238E27FC236}">
                  <a16:creationId xmlns:a16="http://schemas.microsoft.com/office/drawing/2014/main" id="{D4C0F698-AB5F-2F45-AD78-325B496B3303}"/>
                </a:ext>
              </a:extLst>
            </p:cNvPr>
            <p:cNvSpPr txBox="1"/>
            <p:nvPr/>
          </p:nvSpPr>
          <p:spPr>
            <a:xfrm>
              <a:off x="7993291" y="4492021"/>
              <a:ext cx="1731314" cy="187317"/>
            </a:xfrm>
            <a:prstGeom prst="rect">
              <a:avLst/>
            </a:prstGeom>
            <a:noFill/>
          </p:spPr>
          <p:txBody>
            <a:bodyPr wrap="square" lIns="0" tIns="0" rIns="0" bIns="0" rtlCol="0" anchor="ctr" anchorCtr="0">
              <a:spAutoFit/>
            </a:bodyPr>
            <a:lstStyle/>
            <a:p>
              <a:pPr defTabSz="685783">
                <a:defRPr/>
              </a:pPr>
              <a:r>
                <a:rPr lang="de-DE" sz="900" kern="0" dirty="0">
                  <a:solidFill>
                    <a:srgbClr val="000000"/>
                  </a:solidFill>
                </a:rPr>
                <a:t>LOKELMA</a:t>
              </a:r>
              <a:r>
                <a:rPr lang="de-DE" sz="900" kern="0" baseline="30000" dirty="0">
                  <a:solidFill>
                    <a:srgbClr val="000000"/>
                  </a:solidFill>
                </a:rPr>
                <a:t>®</a:t>
              </a:r>
              <a:r>
                <a:rPr lang="de-DE" sz="900" kern="0" dirty="0">
                  <a:solidFill>
                    <a:srgbClr val="000000"/>
                  </a:solidFill>
                  <a:latin typeface="Arial"/>
                </a:rPr>
                <a:t> 15 g</a:t>
              </a:r>
              <a:r>
                <a:rPr lang="de-DE" sz="900" baseline="30000" dirty="0">
                  <a:solidFill>
                    <a:srgbClr val="000000"/>
                  </a:solidFill>
                  <a:cs typeface="Arial" panose="020B0604020202020204" pitchFamily="34" charset="0"/>
                </a:rPr>
                <a:t>† </a:t>
              </a:r>
              <a:r>
                <a:rPr lang="de-DE" sz="900" kern="0" dirty="0">
                  <a:solidFill>
                    <a:srgbClr val="000000"/>
                  </a:solidFill>
                  <a:latin typeface="Arial"/>
                </a:rPr>
                <a:t>(n=56)</a:t>
              </a:r>
            </a:p>
          </p:txBody>
        </p:sp>
        <p:sp>
          <p:nvSpPr>
            <p:cNvPr id="38" name="Rectangle 6">
              <a:extLst>
                <a:ext uri="{FF2B5EF4-FFF2-40B4-BE49-F238E27FC236}">
                  <a16:creationId xmlns:a16="http://schemas.microsoft.com/office/drawing/2014/main" id="{EF3658B3-4AAE-514B-85A0-20D46D15F8A5}"/>
                </a:ext>
              </a:extLst>
            </p:cNvPr>
            <p:cNvSpPr/>
            <p:nvPr/>
          </p:nvSpPr>
          <p:spPr>
            <a:xfrm flipV="1">
              <a:off x="7760686" y="4531759"/>
              <a:ext cx="108000" cy="107839"/>
            </a:xfrm>
            <a:prstGeom prst="ellipse">
              <a:avLst/>
            </a:prstGeom>
            <a:solidFill>
              <a:srgbClr val="016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de-DE" sz="1350" dirty="0">
                <a:solidFill>
                  <a:srgbClr val="FFFFFF"/>
                </a:solidFill>
                <a:latin typeface="Arial" panose="020B0604020202020204" pitchFamily="34" charset="0"/>
              </a:endParaRPr>
            </a:p>
          </p:txBody>
        </p:sp>
      </p:grpSp>
      <p:cxnSp>
        <p:nvCxnSpPr>
          <p:cNvPr id="39" name="Straight Connector 382">
            <a:extLst>
              <a:ext uri="{FF2B5EF4-FFF2-40B4-BE49-F238E27FC236}">
                <a16:creationId xmlns:a16="http://schemas.microsoft.com/office/drawing/2014/main" id="{C6EE014C-8B1F-7445-A09E-8B67E1BB080E}"/>
              </a:ext>
            </a:extLst>
          </p:cNvPr>
          <p:cNvCxnSpPr/>
          <p:nvPr/>
        </p:nvCxnSpPr>
        <p:spPr>
          <a:xfrm rot="18900000">
            <a:off x="2250843" y="4171653"/>
            <a:ext cx="123940" cy="0"/>
          </a:xfrm>
          <a:prstGeom prst="line">
            <a:avLst/>
          </a:prstGeom>
          <a:noFill/>
          <a:ln w="19050" cap="flat" cmpd="sng" algn="ctr">
            <a:solidFill>
              <a:schemeClr val="bg1"/>
            </a:solidFill>
            <a:prstDash val="solid"/>
          </a:ln>
          <a:effectLst/>
        </p:spPr>
      </p:cxnSp>
      <p:sp>
        <p:nvSpPr>
          <p:cNvPr id="40" name="Rectangle 12">
            <a:extLst>
              <a:ext uri="{FF2B5EF4-FFF2-40B4-BE49-F238E27FC236}">
                <a16:creationId xmlns:a16="http://schemas.microsoft.com/office/drawing/2014/main" id="{4E6D3412-BDB0-AF4D-B646-184E72C7628E}"/>
              </a:ext>
            </a:extLst>
          </p:cNvPr>
          <p:cNvSpPr>
            <a:spLocks/>
          </p:cNvSpPr>
          <p:nvPr/>
        </p:nvSpPr>
        <p:spPr>
          <a:xfrm>
            <a:off x="7519853" y="3210513"/>
            <a:ext cx="2450855" cy="902849"/>
          </a:xfrm>
          <a:prstGeom prst="rect">
            <a:avLst/>
          </a:prstGeom>
          <a:solidFill>
            <a:schemeClr val="accent1">
              <a:alpha val="15053"/>
            </a:schemeClr>
          </a:solidFill>
          <a:ln w="25400" cap="flat" cmpd="sng" algn="ctr">
            <a:noFill/>
            <a:prstDash val="solid"/>
          </a:ln>
          <a:effectLst/>
        </p:spPr>
        <p:txBody>
          <a:bodyPr lIns="54000" tIns="54000" rIns="54000" bIns="54000" rtlCol="0" anchor="ctr"/>
          <a:lstStyle/>
          <a:p>
            <a:pPr algn="ctr" defTabSz="685783">
              <a:defRPr/>
            </a:pPr>
            <a:endParaRPr lang="de-DE" sz="900" kern="0" dirty="0">
              <a:solidFill>
                <a:srgbClr val="FFFFFF"/>
              </a:solidFill>
              <a:latin typeface="Arial" panose="020B0604020202020204"/>
            </a:endParaRPr>
          </a:p>
        </p:txBody>
      </p:sp>
      <p:sp>
        <p:nvSpPr>
          <p:cNvPr id="56" name="Rectangle 13">
            <a:extLst>
              <a:ext uri="{FF2B5EF4-FFF2-40B4-BE49-F238E27FC236}">
                <a16:creationId xmlns:a16="http://schemas.microsoft.com/office/drawing/2014/main" id="{BD3D2B64-74C5-0147-BA0A-B94D09F6DCD9}"/>
              </a:ext>
            </a:extLst>
          </p:cNvPr>
          <p:cNvSpPr>
            <a:spLocks/>
          </p:cNvSpPr>
          <p:nvPr/>
        </p:nvSpPr>
        <p:spPr>
          <a:xfrm>
            <a:off x="4108675" y="3210512"/>
            <a:ext cx="3292974" cy="901058"/>
          </a:xfrm>
          <a:prstGeom prst="rect">
            <a:avLst/>
          </a:prstGeom>
          <a:solidFill>
            <a:schemeClr val="accent1">
              <a:alpha val="15000"/>
            </a:schemeClr>
          </a:solidFill>
          <a:ln w="25400" cap="flat" cmpd="sng" algn="ctr">
            <a:noFill/>
            <a:prstDash val="solid"/>
          </a:ln>
          <a:effectLst/>
        </p:spPr>
        <p:txBody>
          <a:bodyPr lIns="54000" tIns="54000" rIns="54000" bIns="54000" rtlCol="0" anchor="ctr"/>
          <a:lstStyle/>
          <a:p>
            <a:pPr algn="ctr" defTabSz="685783">
              <a:defRPr/>
            </a:pPr>
            <a:endParaRPr lang="de-DE" sz="900" kern="0" dirty="0">
              <a:solidFill>
                <a:srgbClr val="FFFFFF"/>
              </a:solidFill>
              <a:latin typeface="Arial" panose="020B0604020202020204"/>
            </a:endParaRPr>
          </a:p>
        </p:txBody>
      </p:sp>
      <p:sp>
        <p:nvSpPr>
          <p:cNvPr id="57" name="Rectangle 14">
            <a:extLst>
              <a:ext uri="{FF2B5EF4-FFF2-40B4-BE49-F238E27FC236}">
                <a16:creationId xmlns:a16="http://schemas.microsoft.com/office/drawing/2014/main" id="{77F74B8B-20DE-2843-9F9B-0ED37CE156E4}"/>
              </a:ext>
            </a:extLst>
          </p:cNvPr>
          <p:cNvSpPr>
            <a:spLocks/>
          </p:cNvSpPr>
          <p:nvPr/>
        </p:nvSpPr>
        <p:spPr>
          <a:xfrm>
            <a:off x="2395157" y="3210512"/>
            <a:ext cx="1598627" cy="905074"/>
          </a:xfrm>
          <a:prstGeom prst="rect">
            <a:avLst/>
          </a:prstGeom>
          <a:solidFill>
            <a:schemeClr val="accent1">
              <a:alpha val="15000"/>
            </a:schemeClr>
          </a:solidFill>
          <a:ln w="25400" cap="flat" cmpd="sng" algn="ctr">
            <a:noFill/>
            <a:prstDash val="solid"/>
          </a:ln>
          <a:effectLst/>
        </p:spPr>
        <p:txBody>
          <a:bodyPr lIns="54000" tIns="54000" rIns="54000" bIns="54000" rtlCol="0" anchor="ctr"/>
          <a:lstStyle/>
          <a:p>
            <a:pPr algn="ctr" defTabSz="685783">
              <a:defRPr/>
            </a:pPr>
            <a:r>
              <a:rPr lang="de-DE" sz="900" kern="0" dirty="0">
                <a:solidFill>
                  <a:srgbClr val="FFFFFF"/>
                </a:solidFill>
                <a:latin typeface="Arial" panose="020B0604020202020204"/>
              </a:rPr>
              <a:t>  </a:t>
            </a:r>
          </a:p>
        </p:txBody>
      </p:sp>
      <p:cxnSp>
        <p:nvCxnSpPr>
          <p:cNvPr id="58" name="Straight Connector 15">
            <a:extLst>
              <a:ext uri="{FF2B5EF4-FFF2-40B4-BE49-F238E27FC236}">
                <a16:creationId xmlns:a16="http://schemas.microsoft.com/office/drawing/2014/main" id="{28CFDE77-737D-374F-A968-E38EA8BDA95E}"/>
              </a:ext>
            </a:extLst>
          </p:cNvPr>
          <p:cNvCxnSpPr/>
          <p:nvPr/>
        </p:nvCxnSpPr>
        <p:spPr>
          <a:xfrm>
            <a:off x="2395157" y="2570487"/>
            <a:ext cx="0" cy="1544404"/>
          </a:xfrm>
          <a:prstGeom prst="line">
            <a:avLst/>
          </a:prstGeom>
          <a:noFill/>
          <a:ln w="19050" cap="flat" cmpd="sng" algn="ctr">
            <a:solidFill>
              <a:srgbClr val="000000"/>
            </a:solidFill>
            <a:prstDash val="solid"/>
          </a:ln>
          <a:effectLst/>
        </p:spPr>
      </p:cxnSp>
      <p:cxnSp>
        <p:nvCxnSpPr>
          <p:cNvPr id="59" name="Straight Connector 16">
            <a:extLst>
              <a:ext uri="{FF2B5EF4-FFF2-40B4-BE49-F238E27FC236}">
                <a16:creationId xmlns:a16="http://schemas.microsoft.com/office/drawing/2014/main" id="{AC26B8F6-CA07-B846-B080-166635148C97}"/>
              </a:ext>
            </a:extLst>
          </p:cNvPr>
          <p:cNvCxnSpPr/>
          <p:nvPr/>
        </p:nvCxnSpPr>
        <p:spPr>
          <a:xfrm flipH="1">
            <a:off x="2351005" y="4114889"/>
            <a:ext cx="1647000" cy="0"/>
          </a:xfrm>
          <a:prstGeom prst="line">
            <a:avLst/>
          </a:prstGeom>
          <a:noFill/>
          <a:ln w="19050" cap="flat" cmpd="sng" algn="ctr">
            <a:solidFill>
              <a:srgbClr val="000000"/>
            </a:solidFill>
            <a:prstDash val="solid"/>
          </a:ln>
          <a:effectLst/>
        </p:spPr>
      </p:cxnSp>
      <p:cxnSp>
        <p:nvCxnSpPr>
          <p:cNvPr id="60" name="Straight Connector 378">
            <a:extLst>
              <a:ext uri="{FF2B5EF4-FFF2-40B4-BE49-F238E27FC236}">
                <a16:creationId xmlns:a16="http://schemas.microsoft.com/office/drawing/2014/main" id="{683362B5-3C60-4143-B2AC-270265F413ED}"/>
              </a:ext>
            </a:extLst>
          </p:cNvPr>
          <p:cNvCxnSpPr/>
          <p:nvPr/>
        </p:nvCxnSpPr>
        <p:spPr>
          <a:xfrm>
            <a:off x="2342986" y="2609038"/>
            <a:ext cx="52170" cy="0"/>
          </a:xfrm>
          <a:prstGeom prst="line">
            <a:avLst/>
          </a:prstGeom>
          <a:noFill/>
          <a:ln w="19050" cap="flat" cmpd="sng" algn="ctr">
            <a:solidFill>
              <a:srgbClr val="000000"/>
            </a:solidFill>
            <a:prstDash val="solid"/>
          </a:ln>
          <a:effectLst/>
        </p:spPr>
      </p:cxnSp>
      <p:sp>
        <p:nvSpPr>
          <p:cNvPr id="61" name="TextBox 379">
            <a:extLst>
              <a:ext uri="{FF2B5EF4-FFF2-40B4-BE49-F238E27FC236}">
                <a16:creationId xmlns:a16="http://schemas.microsoft.com/office/drawing/2014/main" id="{24BB5DF6-B51C-0347-8A39-266783D6ED8F}"/>
              </a:ext>
            </a:extLst>
          </p:cNvPr>
          <p:cNvSpPr txBox="1"/>
          <p:nvPr/>
        </p:nvSpPr>
        <p:spPr>
          <a:xfrm>
            <a:off x="2111353" y="2538797"/>
            <a:ext cx="185052" cy="140488"/>
          </a:xfrm>
          <a:prstGeom prst="rect">
            <a:avLst/>
          </a:prstGeom>
          <a:noFill/>
        </p:spPr>
        <p:txBody>
          <a:bodyPr wrap="square" lIns="0" tIns="0" rIns="0" bIns="0" rtlCol="0" anchor="ctr" anchorCtr="0">
            <a:spAutoFit/>
          </a:bodyPr>
          <a:lstStyle/>
          <a:p>
            <a:pPr algn="r" defTabSz="685783">
              <a:defRPr/>
            </a:pPr>
            <a:r>
              <a:rPr lang="de-DE" sz="900" kern="0" dirty="0">
                <a:solidFill>
                  <a:srgbClr val="000000"/>
                </a:solidFill>
                <a:latin typeface="Arial"/>
              </a:rPr>
              <a:t>5,8</a:t>
            </a:r>
          </a:p>
        </p:txBody>
      </p:sp>
      <p:cxnSp>
        <p:nvCxnSpPr>
          <p:cNvPr id="62" name="Straight Connector 376">
            <a:extLst>
              <a:ext uri="{FF2B5EF4-FFF2-40B4-BE49-F238E27FC236}">
                <a16:creationId xmlns:a16="http://schemas.microsoft.com/office/drawing/2014/main" id="{4C2A3449-C1E8-FF40-8C0C-B75D5F8D7240}"/>
              </a:ext>
            </a:extLst>
          </p:cNvPr>
          <p:cNvCxnSpPr/>
          <p:nvPr/>
        </p:nvCxnSpPr>
        <p:spPr>
          <a:xfrm>
            <a:off x="2342986" y="2757199"/>
            <a:ext cx="52170" cy="0"/>
          </a:xfrm>
          <a:prstGeom prst="line">
            <a:avLst/>
          </a:prstGeom>
          <a:noFill/>
          <a:ln w="19050" cap="flat" cmpd="sng" algn="ctr">
            <a:solidFill>
              <a:srgbClr val="000000"/>
            </a:solidFill>
            <a:prstDash val="solid"/>
          </a:ln>
          <a:effectLst/>
        </p:spPr>
      </p:cxnSp>
      <p:sp>
        <p:nvSpPr>
          <p:cNvPr id="63" name="TextBox 377">
            <a:extLst>
              <a:ext uri="{FF2B5EF4-FFF2-40B4-BE49-F238E27FC236}">
                <a16:creationId xmlns:a16="http://schemas.microsoft.com/office/drawing/2014/main" id="{DE9237C4-80DA-0944-9FC6-7AD6A934F04C}"/>
              </a:ext>
            </a:extLst>
          </p:cNvPr>
          <p:cNvSpPr txBox="1"/>
          <p:nvPr/>
        </p:nvSpPr>
        <p:spPr>
          <a:xfrm>
            <a:off x="2111353" y="2686959"/>
            <a:ext cx="185052" cy="140488"/>
          </a:xfrm>
          <a:prstGeom prst="rect">
            <a:avLst/>
          </a:prstGeom>
          <a:noFill/>
        </p:spPr>
        <p:txBody>
          <a:bodyPr wrap="square" lIns="0" tIns="0" rIns="0" bIns="0" rtlCol="0" anchor="ctr" anchorCtr="0">
            <a:spAutoFit/>
          </a:bodyPr>
          <a:lstStyle/>
          <a:p>
            <a:pPr algn="r" defTabSz="685783">
              <a:defRPr/>
            </a:pPr>
            <a:r>
              <a:rPr lang="de-DE" sz="900" kern="0" dirty="0">
                <a:solidFill>
                  <a:srgbClr val="000000"/>
                </a:solidFill>
                <a:latin typeface="Arial"/>
              </a:rPr>
              <a:t>5,6</a:t>
            </a:r>
          </a:p>
        </p:txBody>
      </p:sp>
      <p:cxnSp>
        <p:nvCxnSpPr>
          <p:cNvPr id="64" name="Straight Connector 374">
            <a:extLst>
              <a:ext uri="{FF2B5EF4-FFF2-40B4-BE49-F238E27FC236}">
                <a16:creationId xmlns:a16="http://schemas.microsoft.com/office/drawing/2014/main" id="{521942F8-DB12-6B4E-AE6B-758A650042FF}"/>
              </a:ext>
            </a:extLst>
          </p:cNvPr>
          <p:cNvCxnSpPr/>
          <p:nvPr/>
        </p:nvCxnSpPr>
        <p:spPr>
          <a:xfrm>
            <a:off x="2342986" y="2907320"/>
            <a:ext cx="52170" cy="0"/>
          </a:xfrm>
          <a:prstGeom prst="line">
            <a:avLst/>
          </a:prstGeom>
          <a:noFill/>
          <a:ln w="19050" cap="flat" cmpd="sng" algn="ctr">
            <a:solidFill>
              <a:srgbClr val="000000"/>
            </a:solidFill>
            <a:prstDash val="solid"/>
          </a:ln>
          <a:effectLst/>
        </p:spPr>
      </p:cxnSp>
      <p:sp>
        <p:nvSpPr>
          <p:cNvPr id="65" name="TextBox 375">
            <a:extLst>
              <a:ext uri="{FF2B5EF4-FFF2-40B4-BE49-F238E27FC236}">
                <a16:creationId xmlns:a16="http://schemas.microsoft.com/office/drawing/2014/main" id="{7C929AB2-6A91-3440-A792-B29DCC7FBE99}"/>
              </a:ext>
            </a:extLst>
          </p:cNvPr>
          <p:cNvSpPr txBox="1"/>
          <p:nvPr/>
        </p:nvSpPr>
        <p:spPr>
          <a:xfrm>
            <a:off x="2111353" y="2837079"/>
            <a:ext cx="185052" cy="140488"/>
          </a:xfrm>
          <a:prstGeom prst="rect">
            <a:avLst/>
          </a:prstGeom>
          <a:noFill/>
        </p:spPr>
        <p:txBody>
          <a:bodyPr wrap="square" lIns="0" tIns="0" rIns="0" bIns="0" rtlCol="0" anchor="ctr" anchorCtr="0">
            <a:spAutoFit/>
          </a:bodyPr>
          <a:lstStyle/>
          <a:p>
            <a:pPr algn="r" defTabSz="685783">
              <a:defRPr/>
            </a:pPr>
            <a:r>
              <a:rPr lang="de-DE" sz="900" kern="0" dirty="0">
                <a:solidFill>
                  <a:srgbClr val="000000"/>
                </a:solidFill>
                <a:latin typeface="Arial"/>
              </a:rPr>
              <a:t>5,4</a:t>
            </a:r>
          </a:p>
        </p:txBody>
      </p:sp>
      <p:cxnSp>
        <p:nvCxnSpPr>
          <p:cNvPr id="66" name="Straight Connector 372">
            <a:extLst>
              <a:ext uri="{FF2B5EF4-FFF2-40B4-BE49-F238E27FC236}">
                <a16:creationId xmlns:a16="http://schemas.microsoft.com/office/drawing/2014/main" id="{9D4BAAB6-9B53-4F44-94E2-7E405ED880C6}"/>
              </a:ext>
            </a:extLst>
          </p:cNvPr>
          <p:cNvCxnSpPr/>
          <p:nvPr/>
        </p:nvCxnSpPr>
        <p:spPr>
          <a:xfrm>
            <a:off x="2342986" y="3058425"/>
            <a:ext cx="52170" cy="0"/>
          </a:xfrm>
          <a:prstGeom prst="line">
            <a:avLst/>
          </a:prstGeom>
          <a:noFill/>
          <a:ln w="19050" cap="flat" cmpd="sng" algn="ctr">
            <a:solidFill>
              <a:srgbClr val="000000"/>
            </a:solidFill>
            <a:prstDash val="solid"/>
          </a:ln>
          <a:effectLst/>
        </p:spPr>
      </p:cxnSp>
      <p:sp>
        <p:nvSpPr>
          <p:cNvPr id="67" name="TextBox 373">
            <a:extLst>
              <a:ext uri="{FF2B5EF4-FFF2-40B4-BE49-F238E27FC236}">
                <a16:creationId xmlns:a16="http://schemas.microsoft.com/office/drawing/2014/main" id="{867DD9D0-5F9B-C647-A8FD-00BD59CCFF4F}"/>
              </a:ext>
            </a:extLst>
          </p:cNvPr>
          <p:cNvSpPr txBox="1"/>
          <p:nvPr/>
        </p:nvSpPr>
        <p:spPr>
          <a:xfrm>
            <a:off x="2111353" y="2988185"/>
            <a:ext cx="185052" cy="140488"/>
          </a:xfrm>
          <a:prstGeom prst="rect">
            <a:avLst/>
          </a:prstGeom>
          <a:noFill/>
        </p:spPr>
        <p:txBody>
          <a:bodyPr wrap="square" lIns="0" tIns="0" rIns="0" bIns="0" rtlCol="0" anchor="ctr" anchorCtr="0">
            <a:spAutoFit/>
          </a:bodyPr>
          <a:lstStyle/>
          <a:p>
            <a:pPr algn="r" defTabSz="685783">
              <a:defRPr/>
            </a:pPr>
            <a:r>
              <a:rPr lang="de-DE" sz="900" kern="0" dirty="0">
                <a:solidFill>
                  <a:srgbClr val="000000"/>
                </a:solidFill>
                <a:latin typeface="Arial"/>
              </a:rPr>
              <a:t>5,2</a:t>
            </a:r>
          </a:p>
        </p:txBody>
      </p:sp>
      <p:cxnSp>
        <p:nvCxnSpPr>
          <p:cNvPr id="68" name="Straight Connector 370">
            <a:extLst>
              <a:ext uri="{FF2B5EF4-FFF2-40B4-BE49-F238E27FC236}">
                <a16:creationId xmlns:a16="http://schemas.microsoft.com/office/drawing/2014/main" id="{F49F2BF9-8B23-F242-A9C4-FDBBE05865DF}"/>
              </a:ext>
            </a:extLst>
          </p:cNvPr>
          <p:cNvCxnSpPr/>
          <p:nvPr/>
        </p:nvCxnSpPr>
        <p:spPr>
          <a:xfrm>
            <a:off x="2342986" y="3210511"/>
            <a:ext cx="52170" cy="0"/>
          </a:xfrm>
          <a:prstGeom prst="line">
            <a:avLst/>
          </a:prstGeom>
          <a:noFill/>
          <a:ln w="19050" cap="flat" cmpd="sng" algn="ctr">
            <a:solidFill>
              <a:srgbClr val="000000"/>
            </a:solidFill>
            <a:prstDash val="solid"/>
          </a:ln>
          <a:effectLst/>
        </p:spPr>
      </p:cxnSp>
      <p:sp>
        <p:nvSpPr>
          <p:cNvPr id="69" name="TextBox 371">
            <a:extLst>
              <a:ext uri="{FF2B5EF4-FFF2-40B4-BE49-F238E27FC236}">
                <a16:creationId xmlns:a16="http://schemas.microsoft.com/office/drawing/2014/main" id="{0B736412-FDEA-2E49-8E13-5D9339C4A0D4}"/>
              </a:ext>
            </a:extLst>
          </p:cNvPr>
          <p:cNvSpPr txBox="1"/>
          <p:nvPr/>
        </p:nvSpPr>
        <p:spPr>
          <a:xfrm>
            <a:off x="2111353" y="3140270"/>
            <a:ext cx="185052" cy="140488"/>
          </a:xfrm>
          <a:prstGeom prst="rect">
            <a:avLst/>
          </a:prstGeom>
          <a:noFill/>
        </p:spPr>
        <p:txBody>
          <a:bodyPr wrap="square" lIns="0" tIns="0" rIns="0" bIns="0" rtlCol="0" anchor="ctr" anchorCtr="0">
            <a:spAutoFit/>
          </a:bodyPr>
          <a:lstStyle/>
          <a:p>
            <a:pPr algn="r" defTabSz="685783">
              <a:defRPr/>
            </a:pPr>
            <a:r>
              <a:rPr lang="de-DE" sz="900" kern="0" dirty="0">
                <a:solidFill>
                  <a:srgbClr val="000000"/>
                </a:solidFill>
                <a:latin typeface="Arial"/>
              </a:rPr>
              <a:t>5,0</a:t>
            </a:r>
          </a:p>
        </p:txBody>
      </p:sp>
      <p:cxnSp>
        <p:nvCxnSpPr>
          <p:cNvPr id="70" name="Straight Connector 368">
            <a:extLst>
              <a:ext uri="{FF2B5EF4-FFF2-40B4-BE49-F238E27FC236}">
                <a16:creationId xmlns:a16="http://schemas.microsoft.com/office/drawing/2014/main" id="{DFBB1DE2-3411-0843-A4E1-EA71127E1CDA}"/>
              </a:ext>
            </a:extLst>
          </p:cNvPr>
          <p:cNvCxnSpPr/>
          <p:nvPr/>
        </p:nvCxnSpPr>
        <p:spPr>
          <a:xfrm>
            <a:off x="2342986" y="3362597"/>
            <a:ext cx="52170" cy="0"/>
          </a:xfrm>
          <a:prstGeom prst="line">
            <a:avLst/>
          </a:prstGeom>
          <a:noFill/>
          <a:ln w="19050" cap="flat" cmpd="sng" algn="ctr">
            <a:solidFill>
              <a:srgbClr val="000000"/>
            </a:solidFill>
            <a:prstDash val="solid"/>
          </a:ln>
          <a:effectLst/>
        </p:spPr>
      </p:cxnSp>
      <p:sp>
        <p:nvSpPr>
          <p:cNvPr id="71" name="TextBox 369">
            <a:extLst>
              <a:ext uri="{FF2B5EF4-FFF2-40B4-BE49-F238E27FC236}">
                <a16:creationId xmlns:a16="http://schemas.microsoft.com/office/drawing/2014/main" id="{64F3D64C-58EC-1E4F-9BBF-E9C523E8178C}"/>
              </a:ext>
            </a:extLst>
          </p:cNvPr>
          <p:cNvSpPr txBox="1"/>
          <p:nvPr/>
        </p:nvSpPr>
        <p:spPr>
          <a:xfrm>
            <a:off x="2111353" y="3292356"/>
            <a:ext cx="185052" cy="140488"/>
          </a:xfrm>
          <a:prstGeom prst="rect">
            <a:avLst/>
          </a:prstGeom>
          <a:noFill/>
        </p:spPr>
        <p:txBody>
          <a:bodyPr wrap="square" lIns="0" tIns="0" rIns="0" bIns="0" rtlCol="0" anchor="ctr" anchorCtr="0">
            <a:spAutoFit/>
          </a:bodyPr>
          <a:lstStyle/>
          <a:p>
            <a:pPr algn="r" defTabSz="685783">
              <a:defRPr/>
            </a:pPr>
            <a:r>
              <a:rPr lang="de-DE" sz="900" kern="0" dirty="0">
                <a:solidFill>
                  <a:srgbClr val="000000"/>
                </a:solidFill>
                <a:latin typeface="Arial"/>
              </a:rPr>
              <a:t>4,8</a:t>
            </a:r>
          </a:p>
        </p:txBody>
      </p:sp>
      <p:cxnSp>
        <p:nvCxnSpPr>
          <p:cNvPr id="72" name="Straight Connector 366">
            <a:extLst>
              <a:ext uri="{FF2B5EF4-FFF2-40B4-BE49-F238E27FC236}">
                <a16:creationId xmlns:a16="http://schemas.microsoft.com/office/drawing/2014/main" id="{C2E85AAA-CFCE-114B-9FEE-F6C25AD189CB}"/>
              </a:ext>
            </a:extLst>
          </p:cNvPr>
          <p:cNvCxnSpPr/>
          <p:nvPr/>
        </p:nvCxnSpPr>
        <p:spPr>
          <a:xfrm>
            <a:off x="2342986" y="3509776"/>
            <a:ext cx="52170" cy="0"/>
          </a:xfrm>
          <a:prstGeom prst="line">
            <a:avLst/>
          </a:prstGeom>
          <a:noFill/>
          <a:ln w="19050" cap="flat" cmpd="sng" algn="ctr">
            <a:solidFill>
              <a:srgbClr val="000000"/>
            </a:solidFill>
            <a:prstDash val="solid"/>
          </a:ln>
          <a:effectLst/>
        </p:spPr>
      </p:cxnSp>
      <p:sp>
        <p:nvSpPr>
          <p:cNvPr id="73" name="TextBox 367">
            <a:extLst>
              <a:ext uri="{FF2B5EF4-FFF2-40B4-BE49-F238E27FC236}">
                <a16:creationId xmlns:a16="http://schemas.microsoft.com/office/drawing/2014/main" id="{02795E38-12D1-B042-BAF4-682BC9546CAF}"/>
              </a:ext>
            </a:extLst>
          </p:cNvPr>
          <p:cNvSpPr txBox="1"/>
          <p:nvPr/>
        </p:nvSpPr>
        <p:spPr>
          <a:xfrm>
            <a:off x="2111353" y="3439534"/>
            <a:ext cx="185052" cy="140488"/>
          </a:xfrm>
          <a:prstGeom prst="rect">
            <a:avLst/>
          </a:prstGeom>
          <a:noFill/>
        </p:spPr>
        <p:txBody>
          <a:bodyPr wrap="square" lIns="0" tIns="0" rIns="0" bIns="0" rtlCol="0" anchor="ctr" anchorCtr="0">
            <a:spAutoFit/>
          </a:bodyPr>
          <a:lstStyle/>
          <a:p>
            <a:pPr algn="r" defTabSz="685783">
              <a:defRPr/>
            </a:pPr>
            <a:r>
              <a:rPr lang="de-DE" sz="900" kern="0" dirty="0">
                <a:solidFill>
                  <a:srgbClr val="000000"/>
                </a:solidFill>
                <a:latin typeface="Arial"/>
              </a:rPr>
              <a:t>4,6</a:t>
            </a:r>
          </a:p>
        </p:txBody>
      </p:sp>
      <p:cxnSp>
        <p:nvCxnSpPr>
          <p:cNvPr id="74" name="Straight Connector 364">
            <a:extLst>
              <a:ext uri="{FF2B5EF4-FFF2-40B4-BE49-F238E27FC236}">
                <a16:creationId xmlns:a16="http://schemas.microsoft.com/office/drawing/2014/main" id="{E0FAE9B0-F8D4-4D4B-A2BA-A7443FFDC64C}"/>
              </a:ext>
            </a:extLst>
          </p:cNvPr>
          <p:cNvCxnSpPr/>
          <p:nvPr/>
        </p:nvCxnSpPr>
        <p:spPr>
          <a:xfrm>
            <a:off x="2342986" y="3663825"/>
            <a:ext cx="52170" cy="0"/>
          </a:xfrm>
          <a:prstGeom prst="line">
            <a:avLst/>
          </a:prstGeom>
          <a:noFill/>
          <a:ln w="19050" cap="flat" cmpd="sng" algn="ctr">
            <a:solidFill>
              <a:srgbClr val="000000"/>
            </a:solidFill>
            <a:prstDash val="solid"/>
          </a:ln>
          <a:effectLst/>
        </p:spPr>
      </p:cxnSp>
      <p:sp>
        <p:nvSpPr>
          <p:cNvPr id="75" name="TextBox 365">
            <a:extLst>
              <a:ext uri="{FF2B5EF4-FFF2-40B4-BE49-F238E27FC236}">
                <a16:creationId xmlns:a16="http://schemas.microsoft.com/office/drawing/2014/main" id="{E7186575-EA87-C54F-B93E-39EF3AF47E2B}"/>
              </a:ext>
            </a:extLst>
          </p:cNvPr>
          <p:cNvSpPr txBox="1"/>
          <p:nvPr/>
        </p:nvSpPr>
        <p:spPr>
          <a:xfrm>
            <a:off x="2111353" y="3593583"/>
            <a:ext cx="185052" cy="140488"/>
          </a:xfrm>
          <a:prstGeom prst="rect">
            <a:avLst/>
          </a:prstGeom>
          <a:noFill/>
        </p:spPr>
        <p:txBody>
          <a:bodyPr wrap="square" lIns="0" tIns="0" rIns="0" bIns="0" rtlCol="0" anchor="ctr" anchorCtr="0">
            <a:spAutoFit/>
          </a:bodyPr>
          <a:lstStyle/>
          <a:p>
            <a:pPr algn="r" defTabSz="685783">
              <a:defRPr/>
            </a:pPr>
            <a:r>
              <a:rPr lang="de-DE" sz="900" kern="0" dirty="0">
                <a:solidFill>
                  <a:srgbClr val="000000"/>
                </a:solidFill>
                <a:latin typeface="Arial"/>
              </a:rPr>
              <a:t>4,4</a:t>
            </a:r>
          </a:p>
        </p:txBody>
      </p:sp>
      <p:cxnSp>
        <p:nvCxnSpPr>
          <p:cNvPr id="76" name="Straight Connector 362">
            <a:extLst>
              <a:ext uri="{FF2B5EF4-FFF2-40B4-BE49-F238E27FC236}">
                <a16:creationId xmlns:a16="http://schemas.microsoft.com/office/drawing/2014/main" id="{F267510E-29BE-6949-87D8-BDEB6F75DA13}"/>
              </a:ext>
            </a:extLst>
          </p:cNvPr>
          <p:cNvCxnSpPr/>
          <p:nvPr/>
        </p:nvCxnSpPr>
        <p:spPr>
          <a:xfrm>
            <a:off x="2342986" y="3812966"/>
            <a:ext cx="52170" cy="0"/>
          </a:xfrm>
          <a:prstGeom prst="line">
            <a:avLst/>
          </a:prstGeom>
          <a:noFill/>
          <a:ln w="19050" cap="flat" cmpd="sng" algn="ctr">
            <a:solidFill>
              <a:srgbClr val="000000"/>
            </a:solidFill>
            <a:prstDash val="solid"/>
          </a:ln>
          <a:effectLst/>
        </p:spPr>
      </p:cxnSp>
      <p:sp>
        <p:nvSpPr>
          <p:cNvPr id="77" name="TextBox 363">
            <a:extLst>
              <a:ext uri="{FF2B5EF4-FFF2-40B4-BE49-F238E27FC236}">
                <a16:creationId xmlns:a16="http://schemas.microsoft.com/office/drawing/2014/main" id="{AFA2C5F7-1208-4149-B95F-DA7E0DCD2E73}"/>
              </a:ext>
            </a:extLst>
          </p:cNvPr>
          <p:cNvSpPr txBox="1"/>
          <p:nvPr/>
        </p:nvSpPr>
        <p:spPr>
          <a:xfrm>
            <a:off x="2111355" y="3742725"/>
            <a:ext cx="185052" cy="140488"/>
          </a:xfrm>
          <a:prstGeom prst="rect">
            <a:avLst/>
          </a:prstGeom>
          <a:noFill/>
        </p:spPr>
        <p:txBody>
          <a:bodyPr wrap="square" lIns="0" tIns="0" rIns="0" bIns="0" rtlCol="0" anchor="ctr" anchorCtr="0">
            <a:spAutoFit/>
          </a:bodyPr>
          <a:lstStyle/>
          <a:p>
            <a:pPr algn="r" defTabSz="685783">
              <a:defRPr/>
            </a:pPr>
            <a:r>
              <a:rPr lang="de-DE" sz="900" kern="0" dirty="0">
                <a:solidFill>
                  <a:srgbClr val="000000"/>
                </a:solidFill>
                <a:latin typeface="Arial"/>
              </a:rPr>
              <a:t>4,2</a:t>
            </a:r>
          </a:p>
        </p:txBody>
      </p:sp>
      <p:cxnSp>
        <p:nvCxnSpPr>
          <p:cNvPr id="78" name="Straight Connector 360">
            <a:extLst>
              <a:ext uri="{FF2B5EF4-FFF2-40B4-BE49-F238E27FC236}">
                <a16:creationId xmlns:a16="http://schemas.microsoft.com/office/drawing/2014/main" id="{F54EC7C1-0F69-8C42-A95D-4076011E4DB7}"/>
              </a:ext>
            </a:extLst>
          </p:cNvPr>
          <p:cNvCxnSpPr/>
          <p:nvPr/>
        </p:nvCxnSpPr>
        <p:spPr>
          <a:xfrm>
            <a:off x="2342986" y="3964070"/>
            <a:ext cx="52170" cy="0"/>
          </a:xfrm>
          <a:prstGeom prst="line">
            <a:avLst/>
          </a:prstGeom>
          <a:noFill/>
          <a:ln w="19050" cap="flat" cmpd="sng" algn="ctr">
            <a:solidFill>
              <a:srgbClr val="000000"/>
            </a:solidFill>
            <a:prstDash val="solid"/>
          </a:ln>
          <a:effectLst/>
        </p:spPr>
      </p:cxnSp>
      <p:sp>
        <p:nvSpPr>
          <p:cNvPr id="79" name="TextBox 361">
            <a:extLst>
              <a:ext uri="{FF2B5EF4-FFF2-40B4-BE49-F238E27FC236}">
                <a16:creationId xmlns:a16="http://schemas.microsoft.com/office/drawing/2014/main" id="{7F606D34-5DBD-3C48-B604-516D711314C1}"/>
              </a:ext>
            </a:extLst>
          </p:cNvPr>
          <p:cNvSpPr txBox="1"/>
          <p:nvPr/>
        </p:nvSpPr>
        <p:spPr>
          <a:xfrm>
            <a:off x="2111353" y="3893829"/>
            <a:ext cx="185052" cy="140488"/>
          </a:xfrm>
          <a:prstGeom prst="rect">
            <a:avLst/>
          </a:prstGeom>
          <a:noFill/>
        </p:spPr>
        <p:txBody>
          <a:bodyPr wrap="square" lIns="0" tIns="0" rIns="0" bIns="0" rtlCol="0" anchor="ctr" anchorCtr="0">
            <a:spAutoFit/>
          </a:bodyPr>
          <a:lstStyle/>
          <a:p>
            <a:pPr algn="r" defTabSz="685783">
              <a:defRPr/>
            </a:pPr>
            <a:r>
              <a:rPr lang="de-DE" sz="900" kern="0" dirty="0">
                <a:solidFill>
                  <a:srgbClr val="000000"/>
                </a:solidFill>
                <a:latin typeface="Arial"/>
              </a:rPr>
              <a:t>4,0</a:t>
            </a:r>
          </a:p>
        </p:txBody>
      </p:sp>
      <p:sp>
        <p:nvSpPr>
          <p:cNvPr id="80" name="TextBox 27">
            <a:extLst>
              <a:ext uri="{FF2B5EF4-FFF2-40B4-BE49-F238E27FC236}">
                <a16:creationId xmlns:a16="http://schemas.microsoft.com/office/drawing/2014/main" id="{7D6B5E24-0DAF-7B4F-BFEF-AC4456C32F95}"/>
              </a:ext>
            </a:extLst>
          </p:cNvPr>
          <p:cNvSpPr txBox="1"/>
          <p:nvPr/>
        </p:nvSpPr>
        <p:spPr>
          <a:xfrm>
            <a:off x="2232287" y="4045431"/>
            <a:ext cx="64120" cy="140488"/>
          </a:xfrm>
          <a:prstGeom prst="rect">
            <a:avLst/>
          </a:prstGeom>
          <a:noFill/>
        </p:spPr>
        <p:txBody>
          <a:bodyPr wrap="none" lIns="0" tIns="0" rIns="0" bIns="0" rtlCol="0" anchor="ctr" anchorCtr="0">
            <a:spAutoFit/>
          </a:bodyPr>
          <a:lstStyle/>
          <a:p>
            <a:pPr algn="r" defTabSz="685783">
              <a:defRPr/>
            </a:pPr>
            <a:r>
              <a:rPr lang="de-DE" sz="900" kern="0" dirty="0">
                <a:solidFill>
                  <a:srgbClr val="000000"/>
                </a:solidFill>
                <a:latin typeface="Arial"/>
              </a:rPr>
              <a:t>0</a:t>
            </a:r>
          </a:p>
        </p:txBody>
      </p:sp>
      <p:sp>
        <p:nvSpPr>
          <p:cNvPr id="81" name="TextBox 358">
            <a:extLst>
              <a:ext uri="{FF2B5EF4-FFF2-40B4-BE49-F238E27FC236}">
                <a16:creationId xmlns:a16="http://schemas.microsoft.com/office/drawing/2014/main" id="{84BD9435-EDD1-3D47-9DB4-6A907780F278}"/>
              </a:ext>
            </a:extLst>
          </p:cNvPr>
          <p:cNvSpPr txBox="1"/>
          <p:nvPr/>
        </p:nvSpPr>
        <p:spPr>
          <a:xfrm>
            <a:off x="2353352" y="4144500"/>
            <a:ext cx="64121" cy="140488"/>
          </a:xfrm>
          <a:prstGeom prst="rect">
            <a:avLst/>
          </a:prstGeom>
          <a:noFill/>
        </p:spPr>
        <p:txBody>
          <a:bodyPr wrap="none" lIns="0" tIns="0" rIns="0" bIns="0" rtlCol="0" anchor="ctr" anchorCtr="0">
            <a:spAutoFit/>
          </a:bodyPr>
          <a:lstStyle/>
          <a:p>
            <a:pPr algn="ctr" defTabSz="685783">
              <a:defRPr/>
            </a:pPr>
            <a:r>
              <a:rPr lang="de-DE" sz="900" kern="0" dirty="0">
                <a:solidFill>
                  <a:srgbClr val="000000"/>
                </a:solidFill>
                <a:latin typeface="Arial"/>
              </a:rPr>
              <a:t>0</a:t>
            </a:r>
          </a:p>
        </p:txBody>
      </p:sp>
      <p:cxnSp>
        <p:nvCxnSpPr>
          <p:cNvPr id="82" name="Straight Connector 359">
            <a:extLst>
              <a:ext uri="{FF2B5EF4-FFF2-40B4-BE49-F238E27FC236}">
                <a16:creationId xmlns:a16="http://schemas.microsoft.com/office/drawing/2014/main" id="{C0B79FA1-7C93-4543-9B3E-76F5ADC1F2C6}"/>
              </a:ext>
            </a:extLst>
          </p:cNvPr>
          <p:cNvCxnSpPr/>
          <p:nvPr/>
        </p:nvCxnSpPr>
        <p:spPr>
          <a:xfrm rot="5400000">
            <a:off x="2381904" y="4130363"/>
            <a:ext cx="30958" cy="0"/>
          </a:xfrm>
          <a:prstGeom prst="line">
            <a:avLst/>
          </a:prstGeom>
          <a:noFill/>
          <a:ln w="19050" cap="flat" cmpd="sng" algn="ctr">
            <a:solidFill>
              <a:srgbClr val="000000"/>
            </a:solidFill>
            <a:prstDash val="solid"/>
          </a:ln>
          <a:effectLst/>
        </p:spPr>
      </p:cxnSp>
      <p:sp>
        <p:nvSpPr>
          <p:cNvPr id="83" name="TextBox 356">
            <a:extLst>
              <a:ext uri="{FF2B5EF4-FFF2-40B4-BE49-F238E27FC236}">
                <a16:creationId xmlns:a16="http://schemas.microsoft.com/office/drawing/2014/main" id="{00298A1E-B0CB-A44A-B332-869007A328B7}"/>
              </a:ext>
            </a:extLst>
          </p:cNvPr>
          <p:cNvSpPr txBox="1"/>
          <p:nvPr/>
        </p:nvSpPr>
        <p:spPr>
          <a:xfrm>
            <a:off x="2616259" y="4144500"/>
            <a:ext cx="64121" cy="140488"/>
          </a:xfrm>
          <a:prstGeom prst="rect">
            <a:avLst/>
          </a:prstGeom>
          <a:noFill/>
        </p:spPr>
        <p:txBody>
          <a:bodyPr wrap="none" lIns="0" tIns="0" rIns="0" bIns="0" rtlCol="0" anchor="ctr" anchorCtr="0">
            <a:spAutoFit/>
          </a:bodyPr>
          <a:lstStyle/>
          <a:p>
            <a:pPr algn="ctr" defTabSz="685783">
              <a:defRPr/>
            </a:pPr>
            <a:r>
              <a:rPr lang="de-DE" sz="900" kern="0" dirty="0">
                <a:solidFill>
                  <a:srgbClr val="000000"/>
                </a:solidFill>
                <a:latin typeface="Arial"/>
              </a:rPr>
              <a:t>8</a:t>
            </a:r>
          </a:p>
        </p:txBody>
      </p:sp>
      <p:cxnSp>
        <p:nvCxnSpPr>
          <p:cNvPr id="84" name="Straight Connector 357">
            <a:extLst>
              <a:ext uri="{FF2B5EF4-FFF2-40B4-BE49-F238E27FC236}">
                <a16:creationId xmlns:a16="http://schemas.microsoft.com/office/drawing/2014/main" id="{685123ED-37BC-284C-82E3-594C8002DC99}"/>
              </a:ext>
            </a:extLst>
          </p:cNvPr>
          <p:cNvCxnSpPr/>
          <p:nvPr/>
        </p:nvCxnSpPr>
        <p:spPr>
          <a:xfrm rot="5400000">
            <a:off x="2632849" y="4130363"/>
            <a:ext cx="30958" cy="0"/>
          </a:xfrm>
          <a:prstGeom prst="line">
            <a:avLst/>
          </a:prstGeom>
          <a:noFill/>
          <a:ln w="19050" cap="flat" cmpd="sng" algn="ctr">
            <a:solidFill>
              <a:srgbClr val="000000"/>
            </a:solidFill>
            <a:prstDash val="solid"/>
          </a:ln>
          <a:effectLst/>
        </p:spPr>
      </p:cxnSp>
      <p:sp>
        <p:nvSpPr>
          <p:cNvPr id="86" name="TextBox 354">
            <a:extLst>
              <a:ext uri="{FF2B5EF4-FFF2-40B4-BE49-F238E27FC236}">
                <a16:creationId xmlns:a16="http://schemas.microsoft.com/office/drawing/2014/main" id="{FDC6AD57-7C47-EF43-980A-8093F60D8351}"/>
              </a:ext>
            </a:extLst>
          </p:cNvPr>
          <p:cNvSpPr txBox="1"/>
          <p:nvPr/>
        </p:nvSpPr>
        <p:spPr>
          <a:xfrm>
            <a:off x="2853710" y="4144500"/>
            <a:ext cx="128240" cy="140488"/>
          </a:xfrm>
          <a:prstGeom prst="rect">
            <a:avLst/>
          </a:prstGeom>
          <a:noFill/>
        </p:spPr>
        <p:txBody>
          <a:bodyPr wrap="none" lIns="0" tIns="0" rIns="0" bIns="0" rtlCol="0" anchor="ctr" anchorCtr="0">
            <a:spAutoFit/>
          </a:bodyPr>
          <a:lstStyle/>
          <a:p>
            <a:pPr algn="ctr" defTabSz="685783">
              <a:defRPr/>
            </a:pPr>
            <a:r>
              <a:rPr lang="de-DE" sz="900" kern="0" dirty="0">
                <a:solidFill>
                  <a:srgbClr val="000000"/>
                </a:solidFill>
                <a:latin typeface="Arial"/>
              </a:rPr>
              <a:t>16</a:t>
            </a:r>
          </a:p>
        </p:txBody>
      </p:sp>
      <p:cxnSp>
        <p:nvCxnSpPr>
          <p:cNvPr id="87" name="Straight Connector 355">
            <a:extLst>
              <a:ext uri="{FF2B5EF4-FFF2-40B4-BE49-F238E27FC236}">
                <a16:creationId xmlns:a16="http://schemas.microsoft.com/office/drawing/2014/main" id="{037105B1-78EA-684A-81B9-6DD0CBA66C90}"/>
              </a:ext>
            </a:extLst>
          </p:cNvPr>
          <p:cNvCxnSpPr/>
          <p:nvPr/>
        </p:nvCxnSpPr>
        <p:spPr>
          <a:xfrm rot="5400000">
            <a:off x="2902344" y="4130363"/>
            <a:ext cx="30958" cy="0"/>
          </a:xfrm>
          <a:prstGeom prst="line">
            <a:avLst/>
          </a:prstGeom>
          <a:noFill/>
          <a:ln w="19050" cap="flat" cmpd="sng" algn="ctr">
            <a:solidFill>
              <a:srgbClr val="000000"/>
            </a:solidFill>
            <a:prstDash val="solid"/>
          </a:ln>
          <a:effectLst/>
        </p:spPr>
      </p:cxnSp>
      <p:sp>
        <p:nvSpPr>
          <p:cNvPr id="88" name="TextBox 352">
            <a:extLst>
              <a:ext uri="{FF2B5EF4-FFF2-40B4-BE49-F238E27FC236}">
                <a16:creationId xmlns:a16="http://schemas.microsoft.com/office/drawing/2014/main" id="{8DD505F8-0D01-0E49-8139-0C2C114484B8}"/>
              </a:ext>
            </a:extLst>
          </p:cNvPr>
          <p:cNvSpPr txBox="1"/>
          <p:nvPr/>
        </p:nvSpPr>
        <p:spPr>
          <a:xfrm>
            <a:off x="3103390" y="4144500"/>
            <a:ext cx="128240" cy="140488"/>
          </a:xfrm>
          <a:prstGeom prst="rect">
            <a:avLst/>
          </a:prstGeom>
          <a:noFill/>
        </p:spPr>
        <p:txBody>
          <a:bodyPr wrap="none" lIns="0" tIns="0" rIns="0" bIns="0" rtlCol="0" anchor="ctr" anchorCtr="0">
            <a:spAutoFit/>
          </a:bodyPr>
          <a:lstStyle/>
          <a:p>
            <a:pPr algn="ctr" defTabSz="685783">
              <a:defRPr/>
            </a:pPr>
            <a:r>
              <a:rPr lang="de-DE" sz="900" kern="0" dirty="0">
                <a:solidFill>
                  <a:srgbClr val="000000"/>
                </a:solidFill>
                <a:latin typeface="Arial"/>
              </a:rPr>
              <a:t>24</a:t>
            </a:r>
          </a:p>
        </p:txBody>
      </p:sp>
      <p:cxnSp>
        <p:nvCxnSpPr>
          <p:cNvPr id="89" name="Straight Connector 353">
            <a:extLst>
              <a:ext uri="{FF2B5EF4-FFF2-40B4-BE49-F238E27FC236}">
                <a16:creationId xmlns:a16="http://schemas.microsoft.com/office/drawing/2014/main" id="{9AFC6A83-ECDF-4945-897F-53ED29F0A383}"/>
              </a:ext>
            </a:extLst>
          </p:cNvPr>
          <p:cNvCxnSpPr/>
          <p:nvPr/>
        </p:nvCxnSpPr>
        <p:spPr>
          <a:xfrm rot="5400000">
            <a:off x="3152025" y="4130363"/>
            <a:ext cx="30958" cy="0"/>
          </a:xfrm>
          <a:prstGeom prst="line">
            <a:avLst/>
          </a:prstGeom>
          <a:noFill/>
          <a:ln w="19050" cap="flat" cmpd="sng" algn="ctr">
            <a:solidFill>
              <a:srgbClr val="000000"/>
            </a:solidFill>
            <a:prstDash val="solid"/>
          </a:ln>
          <a:effectLst/>
        </p:spPr>
      </p:cxnSp>
      <p:sp>
        <p:nvSpPr>
          <p:cNvPr id="90" name="TextBox 350">
            <a:extLst>
              <a:ext uri="{FF2B5EF4-FFF2-40B4-BE49-F238E27FC236}">
                <a16:creationId xmlns:a16="http://schemas.microsoft.com/office/drawing/2014/main" id="{64B82665-9DAA-3E46-9256-1F900E197442}"/>
              </a:ext>
            </a:extLst>
          </p:cNvPr>
          <p:cNvSpPr txBox="1"/>
          <p:nvPr/>
        </p:nvSpPr>
        <p:spPr>
          <a:xfrm>
            <a:off x="3376218" y="4144500"/>
            <a:ext cx="128240" cy="140488"/>
          </a:xfrm>
          <a:prstGeom prst="rect">
            <a:avLst/>
          </a:prstGeom>
          <a:noFill/>
        </p:spPr>
        <p:txBody>
          <a:bodyPr wrap="none" lIns="0" tIns="0" rIns="0" bIns="0" rtlCol="0" anchor="ctr" anchorCtr="0">
            <a:spAutoFit/>
          </a:bodyPr>
          <a:lstStyle/>
          <a:p>
            <a:pPr algn="ctr" defTabSz="685783">
              <a:defRPr/>
            </a:pPr>
            <a:r>
              <a:rPr lang="de-DE" sz="900" kern="0" dirty="0">
                <a:solidFill>
                  <a:srgbClr val="000000"/>
                </a:solidFill>
                <a:latin typeface="Arial"/>
              </a:rPr>
              <a:t>32</a:t>
            </a:r>
          </a:p>
        </p:txBody>
      </p:sp>
      <p:cxnSp>
        <p:nvCxnSpPr>
          <p:cNvPr id="91" name="Straight Connector 351">
            <a:extLst>
              <a:ext uri="{FF2B5EF4-FFF2-40B4-BE49-F238E27FC236}">
                <a16:creationId xmlns:a16="http://schemas.microsoft.com/office/drawing/2014/main" id="{6D1EC22B-DC0A-0548-AF0B-D673D0818F44}"/>
              </a:ext>
            </a:extLst>
          </p:cNvPr>
          <p:cNvCxnSpPr/>
          <p:nvPr/>
        </p:nvCxnSpPr>
        <p:spPr>
          <a:xfrm rot="5400000">
            <a:off x="3424851" y="4130363"/>
            <a:ext cx="30958" cy="0"/>
          </a:xfrm>
          <a:prstGeom prst="line">
            <a:avLst/>
          </a:prstGeom>
          <a:noFill/>
          <a:ln w="19050" cap="flat" cmpd="sng" algn="ctr">
            <a:solidFill>
              <a:srgbClr val="000000"/>
            </a:solidFill>
            <a:prstDash val="solid"/>
          </a:ln>
          <a:effectLst/>
        </p:spPr>
      </p:cxnSp>
      <p:sp>
        <p:nvSpPr>
          <p:cNvPr id="92" name="TextBox 348">
            <a:extLst>
              <a:ext uri="{FF2B5EF4-FFF2-40B4-BE49-F238E27FC236}">
                <a16:creationId xmlns:a16="http://schemas.microsoft.com/office/drawing/2014/main" id="{9901E68F-A731-9542-B3C7-1807DA3FE9E1}"/>
              </a:ext>
            </a:extLst>
          </p:cNvPr>
          <p:cNvSpPr txBox="1"/>
          <p:nvPr/>
        </p:nvSpPr>
        <p:spPr>
          <a:xfrm>
            <a:off x="3642431" y="4144500"/>
            <a:ext cx="128240" cy="140488"/>
          </a:xfrm>
          <a:prstGeom prst="rect">
            <a:avLst/>
          </a:prstGeom>
          <a:noFill/>
        </p:spPr>
        <p:txBody>
          <a:bodyPr wrap="none" lIns="0" tIns="0" rIns="0" bIns="0" rtlCol="0" anchor="ctr" anchorCtr="0">
            <a:spAutoFit/>
          </a:bodyPr>
          <a:lstStyle/>
          <a:p>
            <a:pPr algn="ctr" defTabSz="685783">
              <a:defRPr/>
            </a:pPr>
            <a:r>
              <a:rPr lang="de-DE" sz="900" kern="0" dirty="0">
                <a:solidFill>
                  <a:srgbClr val="000000"/>
                </a:solidFill>
                <a:latin typeface="Arial"/>
              </a:rPr>
              <a:t>40</a:t>
            </a:r>
          </a:p>
        </p:txBody>
      </p:sp>
      <p:cxnSp>
        <p:nvCxnSpPr>
          <p:cNvPr id="93" name="Straight Connector 349">
            <a:extLst>
              <a:ext uri="{FF2B5EF4-FFF2-40B4-BE49-F238E27FC236}">
                <a16:creationId xmlns:a16="http://schemas.microsoft.com/office/drawing/2014/main" id="{FDE598E7-9274-2043-99AE-A7E32ADC954D}"/>
              </a:ext>
            </a:extLst>
          </p:cNvPr>
          <p:cNvCxnSpPr/>
          <p:nvPr/>
        </p:nvCxnSpPr>
        <p:spPr>
          <a:xfrm rot="5400000">
            <a:off x="3691065" y="4130363"/>
            <a:ext cx="30958" cy="0"/>
          </a:xfrm>
          <a:prstGeom prst="line">
            <a:avLst/>
          </a:prstGeom>
          <a:noFill/>
          <a:ln w="19050" cap="flat" cmpd="sng" algn="ctr">
            <a:solidFill>
              <a:srgbClr val="000000"/>
            </a:solidFill>
            <a:prstDash val="solid"/>
          </a:ln>
          <a:effectLst/>
        </p:spPr>
      </p:cxnSp>
      <p:sp>
        <p:nvSpPr>
          <p:cNvPr id="94" name="TextBox 346">
            <a:extLst>
              <a:ext uri="{FF2B5EF4-FFF2-40B4-BE49-F238E27FC236}">
                <a16:creationId xmlns:a16="http://schemas.microsoft.com/office/drawing/2014/main" id="{52822B52-56B7-384C-831B-C55C7AFAA2B8}"/>
              </a:ext>
            </a:extLst>
          </p:cNvPr>
          <p:cNvSpPr txBox="1"/>
          <p:nvPr/>
        </p:nvSpPr>
        <p:spPr>
          <a:xfrm>
            <a:off x="3878883" y="4144500"/>
            <a:ext cx="128240" cy="140488"/>
          </a:xfrm>
          <a:prstGeom prst="rect">
            <a:avLst/>
          </a:prstGeom>
          <a:noFill/>
        </p:spPr>
        <p:txBody>
          <a:bodyPr wrap="none" lIns="0" tIns="0" rIns="0" bIns="0" rtlCol="0" anchor="ctr" anchorCtr="0">
            <a:spAutoFit/>
          </a:bodyPr>
          <a:lstStyle/>
          <a:p>
            <a:pPr algn="ctr" defTabSz="685783">
              <a:defRPr/>
            </a:pPr>
            <a:r>
              <a:rPr lang="de-DE" sz="900" kern="0" dirty="0">
                <a:solidFill>
                  <a:srgbClr val="000000"/>
                </a:solidFill>
                <a:latin typeface="Arial"/>
              </a:rPr>
              <a:t>48</a:t>
            </a:r>
          </a:p>
        </p:txBody>
      </p:sp>
      <p:cxnSp>
        <p:nvCxnSpPr>
          <p:cNvPr id="95" name="Straight Connector 347">
            <a:extLst>
              <a:ext uri="{FF2B5EF4-FFF2-40B4-BE49-F238E27FC236}">
                <a16:creationId xmlns:a16="http://schemas.microsoft.com/office/drawing/2014/main" id="{FA6D901E-A838-9849-A837-2E8E8BC4D518}"/>
              </a:ext>
            </a:extLst>
          </p:cNvPr>
          <p:cNvCxnSpPr/>
          <p:nvPr/>
        </p:nvCxnSpPr>
        <p:spPr>
          <a:xfrm rot="5400000">
            <a:off x="3927517" y="4130363"/>
            <a:ext cx="30958" cy="0"/>
          </a:xfrm>
          <a:prstGeom prst="line">
            <a:avLst/>
          </a:prstGeom>
          <a:noFill/>
          <a:ln w="19050" cap="flat" cmpd="sng" algn="ctr">
            <a:solidFill>
              <a:srgbClr val="000000"/>
            </a:solidFill>
            <a:prstDash val="solid"/>
          </a:ln>
          <a:effectLst/>
        </p:spPr>
      </p:cxnSp>
      <p:sp>
        <p:nvSpPr>
          <p:cNvPr id="96" name="TextBox 344">
            <a:extLst>
              <a:ext uri="{FF2B5EF4-FFF2-40B4-BE49-F238E27FC236}">
                <a16:creationId xmlns:a16="http://schemas.microsoft.com/office/drawing/2014/main" id="{4F5B6D09-238A-A64E-B139-EE9171C7658B}"/>
              </a:ext>
            </a:extLst>
          </p:cNvPr>
          <p:cNvSpPr txBox="1"/>
          <p:nvPr/>
        </p:nvSpPr>
        <p:spPr>
          <a:xfrm>
            <a:off x="4114333" y="4144500"/>
            <a:ext cx="64121" cy="140488"/>
          </a:xfrm>
          <a:prstGeom prst="rect">
            <a:avLst/>
          </a:prstGeom>
          <a:noFill/>
        </p:spPr>
        <p:txBody>
          <a:bodyPr wrap="none" lIns="0" tIns="0" rIns="0" bIns="0" rtlCol="0" anchor="ctr" anchorCtr="0">
            <a:spAutoFit/>
          </a:bodyPr>
          <a:lstStyle/>
          <a:p>
            <a:pPr algn="ctr" defTabSz="685783">
              <a:defRPr/>
            </a:pPr>
            <a:r>
              <a:rPr lang="de-DE" sz="900" kern="0" dirty="0">
                <a:solidFill>
                  <a:srgbClr val="000000"/>
                </a:solidFill>
                <a:latin typeface="Arial"/>
              </a:rPr>
              <a:t>1</a:t>
            </a:r>
          </a:p>
        </p:txBody>
      </p:sp>
      <p:cxnSp>
        <p:nvCxnSpPr>
          <p:cNvPr id="97" name="Straight Connector 345">
            <a:extLst>
              <a:ext uri="{FF2B5EF4-FFF2-40B4-BE49-F238E27FC236}">
                <a16:creationId xmlns:a16="http://schemas.microsoft.com/office/drawing/2014/main" id="{525ACBE2-D198-AA4F-8661-C00B9EB502F3}"/>
              </a:ext>
            </a:extLst>
          </p:cNvPr>
          <p:cNvCxnSpPr/>
          <p:nvPr/>
        </p:nvCxnSpPr>
        <p:spPr>
          <a:xfrm rot="5400000">
            <a:off x="4130922" y="4130363"/>
            <a:ext cx="30958" cy="0"/>
          </a:xfrm>
          <a:prstGeom prst="line">
            <a:avLst/>
          </a:prstGeom>
          <a:noFill/>
          <a:ln w="19050" cap="flat" cmpd="sng" algn="ctr">
            <a:solidFill>
              <a:srgbClr val="000000"/>
            </a:solidFill>
            <a:prstDash val="solid"/>
          </a:ln>
          <a:effectLst/>
        </p:spPr>
      </p:cxnSp>
      <p:sp>
        <p:nvSpPr>
          <p:cNvPr id="98" name="TextBox 342">
            <a:extLst>
              <a:ext uri="{FF2B5EF4-FFF2-40B4-BE49-F238E27FC236}">
                <a16:creationId xmlns:a16="http://schemas.microsoft.com/office/drawing/2014/main" id="{23F2F865-FFE1-0740-A6C6-89BB9638C413}"/>
              </a:ext>
            </a:extLst>
          </p:cNvPr>
          <p:cNvSpPr txBox="1"/>
          <p:nvPr/>
        </p:nvSpPr>
        <p:spPr>
          <a:xfrm>
            <a:off x="4903052" y="4144500"/>
            <a:ext cx="64121" cy="140488"/>
          </a:xfrm>
          <a:prstGeom prst="rect">
            <a:avLst/>
          </a:prstGeom>
          <a:noFill/>
        </p:spPr>
        <p:txBody>
          <a:bodyPr wrap="none" lIns="0" tIns="0" rIns="0" bIns="0" rtlCol="0" anchor="ctr" anchorCtr="0">
            <a:spAutoFit/>
          </a:bodyPr>
          <a:lstStyle/>
          <a:p>
            <a:pPr algn="ctr" defTabSz="685783">
              <a:defRPr/>
            </a:pPr>
            <a:r>
              <a:rPr lang="de-DE" sz="900" kern="0" dirty="0">
                <a:solidFill>
                  <a:srgbClr val="000000"/>
                </a:solidFill>
                <a:latin typeface="Arial"/>
              </a:rPr>
              <a:t>8</a:t>
            </a:r>
          </a:p>
        </p:txBody>
      </p:sp>
      <p:cxnSp>
        <p:nvCxnSpPr>
          <p:cNvPr id="99" name="Straight Connector 343">
            <a:extLst>
              <a:ext uri="{FF2B5EF4-FFF2-40B4-BE49-F238E27FC236}">
                <a16:creationId xmlns:a16="http://schemas.microsoft.com/office/drawing/2014/main" id="{261FDF4C-A996-8A4A-AEDB-1DA1189D9776}"/>
              </a:ext>
            </a:extLst>
          </p:cNvPr>
          <p:cNvCxnSpPr/>
          <p:nvPr/>
        </p:nvCxnSpPr>
        <p:spPr>
          <a:xfrm rot="5400000">
            <a:off x="4919642" y="4130363"/>
            <a:ext cx="30958" cy="0"/>
          </a:xfrm>
          <a:prstGeom prst="line">
            <a:avLst/>
          </a:prstGeom>
          <a:noFill/>
          <a:ln w="19050" cap="flat" cmpd="sng" algn="ctr">
            <a:solidFill>
              <a:srgbClr val="000000"/>
            </a:solidFill>
            <a:prstDash val="solid"/>
          </a:ln>
          <a:effectLst/>
        </p:spPr>
      </p:cxnSp>
      <p:sp>
        <p:nvSpPr>
          <p:cNvPr id="100" name="TextBox 340">
            <a:extLst>
              <a:ext uri="{FF2B5EF4-FFF2-40B4-BE49-F238E27FC236}">
                <a16:creationId xmlns:a16="http://schemas.microsoft.com/office/drawing/2014/main" id="{5926D9D9-9D0C-6F47-A12C-FCDE17CB8B5B}"/>
              </a:ext>
            </a:extLst>
          </p:cNvPr>
          <p:cNvSpPr txBox="1"/>
          <p:nvPr/>
        </p:nvSpPr>
        <p:spPr>
          <a:xfrm>
            <a:off x="5312468" y="4144500"/>
            <a:ext cx="128240" cy="140488"/>
          </a:xfrm>
          <a:prstGeom prst="rect">
            <a:avLst/>
          </a:prstGeom>
          <a:noFill/>
        </p:spPr>
        <p:txBody>
          <a:bodyPr wrap="none" lIns="0" tIns="0" rIns="0" bIns="0" rtlCol="0" anchor="ctr" anchorCtr="0">
            <a:spAutoFit/>
          </a:bodyPr>
          <a:lstStyle/>
          <a:p>
            <a:pPr algn="ctr" defTabSz="685783">
              <a:defRPr/>
            </a:pPr>
            <a:r>
              <a:rPr lang="de-DE" sz="900" kern="0" dirty="0">
                <a:solidFill>
                  <a:srgbClr val="000000"/>
                </a:solidFill>
                <a:latin typeface="Arial"/>
              </a:rPr>
              <a:t>12</a:t>
            </a:r>
          </a:p>
        </p:txBody>
      </p:sp>
      <p:cxnSp>
        <p:nvCxnSpPr>
          <p:cNvPr id="101" name="Straight Connector 341">
            <a:extLst>
              <a:ext uri="{FF2B5EF4-FFF2-40B4-BE49-F238E27FC236}">
                <a16:creationId xmlns:a16="http://schemas.microsoft.com/office/drawing/2014/main" id="{CD073BF6-9767-3F43-A80A-95C3E5DA261B}"/>
              </a:ext>
            </a:extLst>
          </p:cNvPr>
          <p:cNvCxnSpPr/>
          <p:nvPr/>
        </p:nvCxnSpPr>
        <p:spPr>
          <a:xfrm rot="5400000">
            <a:off x="5361102" y="4130363"/>
            <a:ext cx="30958" cy="0"/>
          </a:xfrm>
          <a:prstGeom prst="line">
            <a:avLst/>
          </a:prstGeom>
          <a:noFill/>
          <a:ln w="19050" cap="flat" cmpd="sng" algn="ctr">
            <a:solidFill>
              <a:srgbClr val="000000"/>
            </a:solidFill>
            <a:prstDash val="solid"/>
          </a:ln>
          <a:effectLst/>
        </p:spPr>
      </p:cxnSp>
      <p:sp>
        <p:nvSpPr>
          <p:cNvPr id="102" name="TextBox 38">
            <a:extLst>
              <a:ext uri="{FF2B5EF4-FFF2-40B4-BE49-F238E27FC236}">
                <a16:creationId xmlns:a16="http://schemas.microsoft.com/office/drawing/2014/main" id="{1D4B6AB8-6FEE-F945-B5D5-EF79D540E220}"/>
              </a:ext>
            </a:extLst>
          </p:cNvPr>
          <p:cNvSpPr txBox="1"/>
          <p:nvPr/>
        </p:nvSpPr>
        <p:spPr>
          <a:xfrm>
            <a:off x="5667977" y="4144500"/>
            <a:ext cx="128240" cy="140488"/>
          </a:xfrm>
          <a:prstGeom prst="rect">
            <a:avLst/>
          </a:prstGeom>
          <a:noFill/>
        </p:spPr>
        <p:txBody>
          <a:bodyPr wrap="none" lIns="0" tIns="0" rIns="0" bIns="0" rtlCol="0" anchor="ctr" anchorCtr="0">
            <a:spAutoFit/>
          </a:bodyPr>
          <a:lstStyle/>
          <a:p>
            <a:pPr algn="ctr" defTabSz="685783">
              <a:defRPr/>
            </a:pPr>
            <a:r>
              <a:rPr lang="de-DE" sz="900" kern="0" dirty="0">
                <a:solidFill>
                  <a:srgbClr val="000000"/>
                </a:solidFill>
                <a:latin typeface="Arial"/>
              </a:rPr>
              <a:t>15</a:t>
            </a:r>
          </a:p>
        </p:txBody>
      </p:sp>
      <p:cxnSp>
        <p:nvCxnSpPr>
          <p:cNvPr id="103" name="Straight Connector 39">
            <a:extLst>
              <a:ext uri="{FF2B5EF4-FFF2-40B4-BE49-F238E27FC236}">
                <a16:creationId xmlns:a16="http://schemas.microsoft.com/office/drawing/2014/main" id="{54E4C90D-A63D-AF43-92FF-4D14ECA23072}"/>
              </a:ext>
            </a:extLst>
          </p:cNvPr>
          <p:cNvCxnSpPr/>
          <p:nvPr/>
        </p:nvCxnSpPr>
        <p:spPr>
          <a:xfrm rot="5400000">
            <a:off x="5716617" y="4130362"/>
            <a:ext cx="30958" cy="0"/>
          </a:xfrm>
          <a:prstGeom prst="line">
            <a:avLst/>
          </a:prstGeom>
          <a:noFill/>
          <a:ln w="19050" cap="flat" cmpd="sng" algn="ctr">
            <a:solidFill>
              <a:srgbClr val="000000"/>
            </a:solidFill>
            <a:prstDash val="solid"/>
          </a:ln>
          <a:effectLst/>
        </p:spPr>
      </p:cxnSp>
      <p:sp>
        <p:nvSpPr>
          <p:cNvPr id="104" name="TextBox 40">
            <a:extLst>
              <a:ext uri="{FF2B5EF4-FFF2-40B4-BE49-F238E27FC236}">
                <a16:creationId xmlns:a16="http://schemas.microsoft.com/office/drawing/2014/main" id="{C3632F1C-5D58-F84C-AB55-FE961825126F}"/>
              </a:ext>
            </a:extLst>
          </p:cNvPr>
          <p:cNvSpPr txBox="1"/>
          <p:nvPr/>
        </p:nvSpPr>
        <p:spPr>
          <a:xfrm>
            <a:off x="6111115" y="4144500"/>
            <a:ext cx="128240" cy="140488"/>
          </a:xfrm>
          <a:prstGeom prst="rect">
            <a:avLst/>
          </a:prstGeom>
          <a:noFill/>
        </p:spPr>
        <p:txBody>
          <a:bodyPr wrap="none" lIns="0" tIns="0" rIns="0" bIns="0" rtlCol="0" anchor="ctr" anchorCtr="0">
            <a:spAutoFit/>
          </a:bodyPr>
          <a:lstStyle/>
          <a:p>
            <a:pPr algn="ctr" defTabSz="685783">
              <a:defRPr/>
            </a:pPr>
            <a:r>
              <a:rPr lang="de-DE" sz="900" kern="0" dirty="0">
                <a:solidFill>
                  <a:srgbClr val="000000"/>
                </a:solidFill>
                <a:latin typeface="Arial"/>
              </a:rPr>
              <a:t>19</a:t>
            </a:r>
          </a:p>
        </p:txBody>
      </p:sp>
      <p:cxnSp>
        <p:nvCxnSpPr>
          <p:cNvPr id="105" name="Straight Connector 41">
            <a:extLst>
              <a:ext uri="{FF2B5EF4-FFF2-40B4-BE49-F238E27FC236}">
                <a16:creationId xmlns:a16="http://schemas.microsoft.com/office/drawing/2014/main" id="{D0251737-6ED1-9A4F-B1A7-7DC6BB11EA6C}"/>
              </a:ext>
            </a:extLst>
          </p:cNvPr>
          <p:cNvCxnSpPr/>
          <p:nvPr/>
        </p:nvCxnSpPr>
        <p:spPr>
          <a:xfrm rot="5400000">
            <a:off x="6159754" y="4130362"/>
            <a:ext cx="30958" cy="0"/>
          </a:xfrm>
          <a:prstGeom prst="line">
            <a:avLst/>
          </a:prstGeom>
          <a:noFill/>
          <a:ln w="19050" cap="flat" cmpd="sng" algn="ctr">
            <a:solidFill>
              <a:srgbClr val="000000"/>
            </a:solidFill>
            <a:prstDash val="solid"/>
          </a:ln>
          <a:effectLst/>
        </p:spPr>
      </p:cxnSp>
      <p:sp>
        <p:nvSpPr>
          <p:cNvPr id="106" name="TextBox 338">
            <a:extLst>
              <a:ext uri="{FF2B5EF4-FFF2-40B4-BE49-F238E27FC236}">
                <a16:creationId xmlns:a16="http://schemas.microsoft.com/office/drawing/2014/main" id="{5D911C65-82FF-4A49-8302-2CF1A3AC98E0}"/>
              </a:ext>
            </a:extLst>
          </p:cNvPr>
          <p:cNvSpPr txBox="1"/>
          <p:nvPr/>
        </p:nvSpPr>
        <p:spPr>
          <a:xfrm>
            <a:off x="6450078" y="4144500"/>
            <a:ext cx="128240" cy="140488"/>
          </a:xfrm>
          <a:prstGeom prst="rect">
            <a:avLst/>
          </a:prstGeom>
          <a:noFill/>
        </p:spPr>
        <p:txBody>
          <a:bodyPr wrap="none" lIns="0" tIns="0" rIns="0" bIns="0" rtlCol="0" anchor="ctr" anchorCtr="0">
            <a:spAutoFit/>
          </a:bodyPr>
          <a:lstStyle/>
          <a:p>
            <a:pPr algn="ctr" defTabSz="685783">
              <a:defRPr/>
            </a:pPr>
            <a:r>
              <a:rPr lang="de-DE" sz="900" kern="0" dirty="0">
                <a:solidFill>
                  <a:srgbClr val="000000"/>
                </a:solidFill>
                <a:latin typeface="Arial"/>
              </a:rPr>
              <a:t>22</a:t>
            </a:r>
          </a:p>
        </p:txBody>
      </p:sp>
      <p:cxnSp>
        <p:nvCxnSpPr>
          <p:cNvPr id="107" name="Straight Connector 339">
            <a:extLst>
              <a:ext uri="{FF2B5EF4-FFF2-40B4-BE49-F238E27FC236}">
                <a16:creationId xmlns:a16="http://schemas.microsoft.com/office/drawing/2014/main" id="{81862EBD-2C9E-2540-AD3C-8FD23B726C43}"/>
              </a:ext>
            </a:extLst>
          </p:cNvPr>
          <p:cNvCxnSpPr/>
          <p:nvPr/>
        </p:nvCxnSpPr>
        <p:spPr>
          <a:xfrm rot="5400000">
            <a:off x="6498711" y="4130363"/>
            <a:ext cx="30958" cy="0"/>
          </a:xfrm>
          <a:prstGeom prst="line">
            <a:avLst/>
          </a:prstGeom>
          <a:noFill/>
          <a:ln w="19050" cap="flat" cmpd="sng" algn="ctr">
            <a:solidFill>
              <a:srgbClr val="000000"/>
            </a:solidFill>
            <a:prstDash val="solid"/>
          </a:ln>
          <a:effectLst/>
        </p:spPr>
      </p:cxnSp>
      <p:sp>
        <p:nvSpPr>
          <p:cNvPr id="108" name="TextBox 336">
            <a:extLst>
              <a:ext uri="{FF2B5EF4-FFF2-40B4-BE49-F238E27FC236}">
                <a16:creationId xmlns:a16="http://schemas.microsoft.com/office/drawing/2014/main" id="{3CC8539B-D464-7540-8CD1-7807F54894C7}"/>
              </a:ext>
            </a:extLst>
          </p:cNvPr>
          <p:cNvSpPr txBox="1"/>
          <p:nvPr/>
        </p:nvSpPr>
        <p:spPr>
          <a:xfrm>
            <a:off x="6898179" y="4144500"/>
            <a:ext cx="128240" cy="140488"/>
          </a:xfrm>
          <a:prstGeom prst="rect">
            <a:avLst/>
          </a:prstGeom>
          <a:noFill/>
        </p:spPr>
        <p:txBody>
          <a:bodyPr wrap="none" lIns="0" tIns="0" rIns="0" bIns="0" rtlCol="0" anchor="ctr" anchorCtr="0">
            <a:spAutoFit/>
          </a:bodyPr>
          <a:lstStyle/>
          <a:p>
            <a:pPr algn="ctr" defTabSz="685783">
              <a:defRPr/>
            </a:pPr>
            <a:r>
              <a:rPr lang="de-DE" sz="900" kern="0" dirty="0">
                <a:solidFill>
                  <a:srgbClr val="000000"/>
                </a:solidFill>
                <a:latin typeface="Arial"/>
              </a:rPr>
              <a:t>26</a:t>
            </a:r>
          </a:p>
        </p:txBody>
      </p:sp>
      <p:cxnSp>
        <p:nvCxnSpPr>
          <p:cNvPr id="109" name="Straight Connector 337">
            <a:extLst>
              <a:ext uri="{FF2B5EF4-FFF2-40B4-BE49-F238E27FC236}">
                <a16:creationId xmlns:a16="http://schemas.microsoft.com/office/drawing/2014/main" id="{352F61D0-DD35-7A47-A7FC-9A4DDAFE7230}"/>
              </a:ext>
            </a:extLst>
          </p:cNvPr>
          <p:cNvCxnSpPr/>
          <p:nvPr/>
        </p:nvCxnSpPr>
        <p:spPr>
          <a:xfrm rot="5400000">
            <a:off x="6946811" y="4130363"/>
            <a:ext cx="30958" cy="0"/>
          </a:xfrm>
          <a:prstGeom prst="line">
            <a:avLst/>
          </a:prstGeom>
          <a:noFill/>
          <a:ln w="19050" cap="flat" cmpd="sng" algn="ctr">
            <a:solidFill>
              <a:srgbClr val="000000"/>
            </a:solidFill>
            <a:prstDash val="solid"/>
          </a:ln>
          <a:effectLst/>
        </p:spPr>
      </p:cxnSp>
      <p:sp>
        <p:nvSpPr>
          <p:cNvPr id="110" name="TextBox 334">
            <a:extLst>
              <a:ext uri="{FF2B5EF4-FFF2-40B4-BE49-F238E27FC236}">
                <a16:creationId xmlns:a16="http://schemas.microsoft.com/office/drawing/2014/main" id="{28265B81-0EBE-4F40-A31A-B96A142C6211}"/>
              </a:ext>
            </a:extLst>
          </p:cNvPr>
          <p:cNvSpPr txBox="1"/>
          <p:nvPr/>
        </p:nvSpPr>
        <p:spPr>
          <a:xfrm>
            <a:off x="7242106" y="4144500"/>
            <a:ext cx="128240" cy="140488"/>
          </a:xfrm>
          <a:prstGeom prst="rect">
            <a:avLst/>
          </a:prstGeom>
          <a:noFill/>
        </p:spPr>
        <p:txBody>
          <a:bodyPr wrap="none" lIns="0" tIns="0" rIns="0" bIns="0" rtlCol="0" anchor="ctr" anchorCtr="0">
            <a:spAutoFit/>
          </a:bodyPr>
          <a:lstStyle/>
          <a:p>
            <a:pPr algn="ctr" defTabSz="685783">
              <a:defRPr/>
            </a:pPr>
            <a:r>
              <a:rPr lang="de-DE" sz="900" kern="0" dirty="0">
                <a:solidFill>
                  <a:srgbClr val="000000"/>
                </a:solidFill>
                <a:latin typeface="Arial"/>
              </a:rPr>
              <a:t>29</a:t>
            </a:r>
          </a:p>
        </p:txBody>
      </p:sp>
      <p:cxnSp>
        <p:nvCxnSpPr>
          <p:cNvPr id="111" name="Straight Connector 335">
            <a:extLst>
              <a:ext uri="{FF2B5EF4-FFF2-40B4-BE49-F238E27FC236}">
                <a16:creationId xmlns:a16="http://schemas.microsoft.com/office/drawing/2014/main" id="{5E1E4B5B-B075-B741-AB3D-B7155A9C9FFC}"/>
              </a:ext>
            </a:extLst>
          </p:cNvPr>
          <p:cNvCxnSpPr/>
          <p:nvPr/>
        </p:nvCxnSpPr>
        <p:spPr>
          <a:xfrm rot="5400000">
            <a:off x="7290740" y="4130363"/>
            <a:ext cx="30958" cy="0"/>
          </a:xfrm>
          <a:prstGeom prst="line">
            <a:avLst/>
          </a:prstGeom>
          <a:noFill/>
          <a:ln w="19050" cap="flat" cmpd="sng" algn="ctr">
            <a:solidFill>
              <a:srgbClr val="000000"/>
            </a:solidFill>
            <a:prstDash val="solid"/>
          </a:ln>
          <a:effectLst/>
        </p:spPr>
      </p:cxnSp>
      <p:cxnSp>
        <p:nvCxnSpPr>
          <p:cNvPr id="112" name="Straight Connector 45">
            <a:extLst>
              <a:ext uri="{FF2B5EF4-FFF2-40B4-BE49-F238E27FC236}">
                <a16:creationId xmlns:a16="http://schemas.microsoft.com/office/drawing/2014/main" id="{EB59242B-C3D8-664A-81C8-5CA423700246}"/>
              </a:ext>
            </a:extLst>
          </p:cNvPr>
          <p:cNvCxnSpPr/>
          <p:nvPr/>
        </p:nvCxnSpPr>
        <p:spPr>
          <a:xfrm flipH="1">
            <a:off x="4108675" y="4114889"/>
            <a:ext cx="3292974" cy="0"/>
          </a:xfrm>
          <a:prstGeom prst="line">
            <a:avLst/>
          </a:prstGeom>
          <a:noFill/>
          <a:ln w="19050" cap="flat" cmpd="sng" algn="ctr">
            <a:solidFill>
              <a:srgbClr val="000000"/>
            </a:solidFill>
            <a:prstDash val="solid"/>
          </a:ln>
          <a:effectLst/>
        </p:spPr>
      </p:cxnSp>
      <p:sp>
        <p:nvSpPr>
          <p:cNvPr id="113" name="TextBox 332">
            <a:extLst>
              <a:ext uri="{FF2B5EF4-FFF2-40B4-BE49-F238E27FC236}">
                <a16:creationId xmlns:a16="http://schemas.microsoft.com/office/drawing/2014/main" id="{720C82A6-F82A-C249-A68A-5BBC75FB3592}"/>
              </a:ext>
            </a:extLst>
          </p:cNvPr>
          <p:cNvSpPr txBox="1"/>
          <p:nvPr/>
        </p:nvSpPr>
        <p:spPr>
          <a:xfrm>
            <a:off x="7555272" y="4144500"/>
            <a:ext cx="64121" cy="140488"/>
          </a:xfrm>
          <a:prstGeom prst="rect">
            <a:avLst/>
          </a:prstGeom>
          <a:noFill/>
        </p:spPr>
        <p:txBody>
          <a:bodyPr wrap="none" lIns="0" tIns="0" rIns="0" bIns="0" rtlCol="0" anchor="ctr" anchorCtr="0">
            <a:spAutoFit/>
          </a:bodyPr>
          <a:lstStyle/>
          <a:p>
            <a:pPr algn="ctr" defTabSz="685783">
              <a:defRPr/>
            </a:pPr>
            <a:r>
              <a:rPr lang="de-DE" sz="900" kern="0" dirty="0">
                <a:solidFill>
                  <a:srgbClr val="000000"/>
                </a:solidFill>
                <a:latin typeface="Arial"/>
              </a:rPr>
              <a:t>1</a:t>
            </a:r>
          </a:p>
        </p:txBody>
      </p:sp>
      <p:cxnSp>
        <p:nvCxnSpPr>
          <p:cNvPr id="114" name="Straight Connector 333">
            <a:extLst>
              <a:ext uri="{FF2B5EF4-FFF2-40B4-BE49-F238E27FC236}">
                <a16:creationId xmlns:a16="http://schemas.microsoft.com/office/drawing/2014/main" id="{0C81E06A-43A4-9E4D-BCF4-724A49806A60}"/>
              </a:ext>
            </a:extLst>
          </p:cNvPr>
          <p:cNvCxnSpPr/>
          <p:nvPr/>
        </p:nvCxnSpPr>
        <p:spPr>
          <a:xfrm rot="5400000">
            <a:off x="7571860" y="4130363"/>
            <a:ext cx="30958" cy="0"/>
          </a:xfrm>
          <a:prstGeom prst="line">
            <a:avLst/>
          </a:prstGeom>
          <a:noFill/>
          <a:ln w="19050" cap="flat" cmpd="sng" algn="ctr">
            <a:solidFill>
              <a:srgbClr val="000000"/>
            </a:solidFill>
            <a:prstDash val="solid"/>
          </a:ln>
          <a:effectLst/>
        </p:spPr>
      </p:cxnSp>
      <p:sp>
        <p:nvSpPr>
          <p:cNvPr id="115" name="TextBox 330">
            <a:extLst>
              <a:ext uri="{FF2B5EF4-FFF2-40B4-BE49-F238E27FC236}">
                <a16:creationId xmlns:a16="http://schemas.microsoft.com/office/drawing/2014/main" id="{4DB3C703-46BF-CB4F-9E5B-FCE0597414B5}"/>
              </a:ext>
            </a:extLst>
          </p:cNvPr>
          <p:cNvSpPr txBox="1"/>
          <p:nvPr/>
        </p:nvSpPr>
        <p:spPr>
          <a:xfrm>
            <a:off x="7845634" y="4144500"/>
            <a:ext cx="128240" cy="140488"/>
          </a:xfrm>
          <a:prstGeom prst="rect">
            <a:avLst/>
          </a:prstGeom>
          <a:noFill/>
        </p:spPr>
        <p:txBody>
          <a:bodyPr wrap="none" lIns="0" tIns="0" rIns="0" bIns="0" rtlCol="0" anchor="ctr" anchorCtr="0">
            <a:spAutoFit/>
          </a:bodyPr>
          <a:lstStyle/>
          <a:p>
            <a:pPr algn="ctr" defTabSz="685783">
              <a:defRPr/>
            </a:pPr>
            <a:r>
              <a:rPr lang="de-DE" sz="900" kern="0" dirty="0">
                <a:solidFill>
                  <a:srgbClr val="000000"/>
                </a:solidFill>
                <a:latin typeface="Arial"/>
              </a:rPr>
              <a:t>57</a:t>
            </a:r>
          </a:p>
        </p:txBody>
      </p:sp>
      <p:cxnSp>
        <p:nvCxnSpPr>
          <p:cNvPr id="116" name="Straight Connector 331">
            <a:extLst>
              <a:ext uri="{FF2B5EF4-FFF2-40B4-BE49-F238E27FC236}">
                <a16:creationId xmlns:a16="http://schemas.microsoft.com/office/drawing/2014/main" id="{F653DD33-4B09-FD40-A541-A3F1554429AF}"/>
              </a:ext>
            </a:extLst>
          </p:cNvPr>
          <p:cNvCxnSpPr/>
          <p:nvPr/>
        </p:nvCxnSpPr>
        <p:spPr>
          <a:xfrm rot="5400000">
            <a:off x="7894268" y="4130363"/>
            <a:ext cx="30958" cy="0"/>
          </a:xfrm>
          <a:prstGeom prst="line">
            <a:avLst/>
          </a:prstGeom>
          <a:noFill/>
          <a:ln w="19050" cap="flat" cmpd="sng" algn="ctr">
            <a:solidFill>
              <a:srgbClr val="000000"/>
            </a:solidFill>
            <a:prstDash val="solid"/>
          </a:ln>
          <a:effectLst/>
        </p:spPr>
      </p:cxnSp>
      <p:sp>
        <p:nvSpPr>
          <p:cNvPr id="117" name="TextBox 328">
            <a:extLst>
              <a:ext uri="{FF2B5EF4-FFF2-40B4-BE49-F238E27FC236}">
                <a16:creationId xmlns:a16="http://schemas.microsoft.com/office/drawing/2014/main" id="{07880F6D-1539-3242-A4F4-39278C34784A}"/>
              </a:ext>
            </a:extLst>
          </p:cNvPr>
          <p:cNvSpPr txBox="1"/>
          <p:nvPr/>
        </p:nvSpPr>
        <p:spPr>
          <a:xfrm>
            <a:off x="8322729" y="4144500"/>
            <a:ext cx="192361" cy="140488"/>
          </a:xfrm>
          <a:prstGeom prst="rect">
            <a:avLst/>
          </a:prstGeom>
          <a:noFill/>
        </p:spPr>
        <p:txBody>
          <a:bodyPr wrap="none" lIns="0" tIns="0" rIns="0" bIns="0" rtlCol="0" anchor="ctr" anchorCtr="0">
            <a:spAutoFit/>
          </a:bodyPr>
          <a:lstStyle/>
          <a:p>
            <a:pPr algn="ctr" defTabSz="685783">
              <a:defRPr/>
            </a:pPr>
            <a:r>
              <a:rPr lang="de-DE" sz="900" kern="0" dirty="0">
                <a:solidFill>
                  <a:srgbClr val="000000"/>
                </a:solidFill>
                <a:latin typeface="Arial"/>
              </a:rPr>
              <a:t>169</a:t>
            </a:r>
          </a:p>
        </p:txBody>
      </p:sp>
      <p:cxnSp>
        <p:nvCxnSpPr>
          <p:cNvPr id="118" name="Straight Connector 329">
            <a:extLst>
              <a:ext uri="{FF2B5EF4-FFF2-40B4-BE49-F238E27FC236}">
                <a16:creationId xmlns:a16="http://schemas.microsoft.com/office/drawing/2014/main" id="{DCA6D3E9-9227-484D-ABB6-B10453D0F639}"/>
              </a:ext>
            </a:extLst>
          </p:cNvPr>
          <p:cNvCxnSpPr/>
          <p:nvPr/>
        </p:nvCxnSpPr>
        <p:spPr>
          <a:xfrm rot="5400000">
            <a:off x="8403429" y="4130363"/>
            <a:ext cx="30958" cy="0"/>
          </a:xfrm>
          <a:prstGeom prst="line">
            <a:avLst/>
          </a:prstGeom>
          <a:noFill/>
          <a:ln w="19050" cap="flat" cmpd="sng" algn="ctr">
            <a:solidFill>
              <a:srgbClr val="000000"/>
            </a:solidFill>
            <a:prstDash val="solid"/>
          </a:ln>
          <a:effectLst/>
        </p:spPr>
      </p:cxnSp>
      <p:sp>
        <p:nvSpPr>
          <p:cNvPr id="119" name="TextBox 326">
            <a:extLst>
              <a:ext uri="{FF2B5EF4-FFF2-40B4-BE49-F238E27FC236}">
                <a16:creationId xmlns:a16="http://schemas.microsoft.com/office/drawing/2014/main" id="{1DA8D86D-CFA4-F045-9EFC-3A34546AE9C8}"/>
              </a:ext>
            </a:extLst>
          </p:cNvPr>
          <p:cNvSpPr txBox="1"/>
          <p:nvPr/>
        </p:nvSpPr>
        <p:spPr>
          <a:xfrm>
            <a:off x="8827645" y="4150304"/>
            <a:ext cx="177934" cy="128881"/>
          </a:xfrm>
          <a:prstGeom prst="rect">
            <a:avLst/>
          </a:prstGeom>
          <a:noFill/>
        </p:spPr>
        <p:txBody>
          <a:bodyPr wrap="none" lIns="0" tIns="0" rIns="0" bIns="0" rtlCol="0" anchor="ctr" anchorCtr="0">
            <a:spAutoFit/>
          </a:bodyPr>
          <a:lstStyle/>
          <a:p>
            <a:pPr algn="ctr" defTabSz="685783">
              <a:defRPr/>
            </a:pPr>
            <a:r>
              <a:rPr lang="de-DE" sz="825" kern="0" dirty="0">
                <a:solidFill>
                  <a:srgbClr val="000000"/>
                </a:solidFill>
                <a:latin typeface="Arial"/>
              </a:rPr>
              <a:t>225</a:t>
            </a:r>
          </a:p>
        </p:txBody>
      </p:sp>
      <p:cxnSp>
        <p:nvCxnSpPr>
          <p:cNvPr id="120" name="Straight Connector 327">
            <a:extLst>
              <a:ext uri="{FF2B5EF4-FFF2-40B4-BE49-F238E27FC236}">
                <a16:creationId xmlns:a16="http://schemas.microsoft.com/office/drawing/2014/main" id="{F07AF644-7A8D-C242-8E2C-BE92E1273D48}"/>
              </a:ext>
            </a:extLst>
          </p:cNvPr>
          <p:cNvCxnSpPr/>
          <p:nvPr/>
        </p:nvCxnSpPr>
        <p:spPr>
          <a:xfrm rot="5400000">
            <a:off x="8901133" y="4130363"/>
            <a:ext cx="30958" cy="0"/>
          </a:xfrm>
          <a:prstGeom prst="line">
            <a:avLst/>
          </a:prstGeom>
          <a:noFill/>
          <a:ln w="19050" cap="flat" cmpd="sng" algn="ctr">
            <a:solidFill>
              <a:srgbClr val="000000"/>
            </a:solidFill>
            <a:prstDash val="solid"/>
          </a:ln>
          <a:effectLst/>
        </p:spPr>
      </p:cxnSp>
      <p:sp>
        <p:nvSpPr>
          <p:cNvPr id="121" name="TextBox 324">
            <a:extLst>
              <a:ext uri="{FF2B5EF4-FFF2-40B4-BE49-F238E27FC236}">
                <a16:creationId xmlns:a16="http://schemas.microsoft.com/office/drawing/2014/main" id="{A00DDEDB-D42A-914D-87A9-F83C2798F42B}"/>
              </a:ext>
            </a:extLst>
          </p:cNvPr>
          <p:cNvSpPr txBox="1"/>
          <p:nvPr/>
        </p:nvSpPr>
        <p:spPr>
          <a:xfrm>
            <a:off x="9457926" y="4150304"/>
            <a:ext cx="177934" cy="128881"/>
          </a:xfrm>
          <a:prstGeom prst="rect">
            <a:avLst/>
          </a:prstGeom>
          <a:noFill/>
        </p:spPr>
        <p:txBody>
          <a:bodyPr wrap="none" lIns="0" tIns="0" rIns="0" bIns="0" rtlCol="0" anchor="ctr" anchorCtr="0">
            <a:spAutoFit/>
          </a:bodyPr>
          <a:lstStyle/>
          <a:p>
            <a:pPr algn="ctr" defTabSz="685783">
              <a:defRPr/>
            </a:pPr>
            <a:r>
              <a:rPr lang="de-DE" sz="825" kern="0" dirty="0">
                <a:solidFill>
                  <a:srgbClr val="000000"/>
                </a:solidFill>
                <a:latin typeface="Arial"/>
              </a:rPr>
              <a:t>337</a:t>
            </a:r>
          </a:p>
        </p:txBody>
      </p:sp>
      <p:cxnSp>
        <p:nvCxnSpPr>
          <p:cNvPr id="122" name="Straight Connector 325">
            <a:extLst>
              <a:ext uri="{FF2B5EF4-FFF2-40B4-BE49-F238E27FC236}">
                <a16:creationId xmlns:a16="http://schemas.microsoft.com/office/drawing/2014/main" id="{0AFDCA67-F56F-FA40-87B5-E55C4C3CD585}"/>
              </a:ext>
            </a:extLst>
          </p:cNvPr>
          <p:cNvCxnSpPr/>
          <p:nvPr/>
        </p:nvCxnSpPr>
        <p:spPr>
          <a:xfrm rot="5400000">
            <a:off x="9545075" y="4130363"/>
            <a:ext cx="30958" cy="0"/>
          </a:xfrm>
          <a:prstGeom prst="line">
            <a:avLst/>
          </a:prstGeom>
          <a:noFill/>
          <a:ln w="19050" cap="flat" cmpd="sng" algn="ctr">
            <a:solidFill>
              <a:srgbClr val="000000"/>
            </a:solidFill>
            <a:prstDash val="solid"/>
          </a:ln>
          <a:effectLst/>
        </p:spPr>
      </p:cxnSp>
      <p:cxnSp>
        <p:nvCxnSpPr>
          <p:cNvPr id="123" name="Straight Connector 51">
            <a:extLst>
              <a:ext uri="{FF2B5EF4-FFF2-40B4-BE49-F238E27FC236}">
                <a16:creationId xmlns:a16="http://schemas.microsoft.com/office/drawing/2014/main" id="{93E125A0-540E-0946-B80D-667C3187BC8C}"/>
              </a:ext>
            </a:extLst>
          </p:cNvPr>
          <p:cNvCxnSpPr/>
          <p:nvPr/>
        </p:nvCxnSpPr>
        <p:spPr>
          <a:xfrm flipH="1">
            <a:off x="7519853" y="4114889"/>
            <a:ext cx="2588581" cy="0"/>
          </a:xfrm>
          <a:prstGeom prst="line">
            <a:avLst/>
          </a:prstGeom>
          <a:noFill/>
          <a:ln w="19050" cap="flat" cmpd="sng" algn="ctr">
            <a:solidFill>
              <a:srgbClr val="000000"/>
            </a:solidFill>
            <a:prstDash val="solid"/>
          </a:ln>
          <a:effectLst/>
        </p:spPr>
      </p:cxnSp>
      <p:sp>
        <p:nvSpPr>
          <p:cNvPr id="124" name="TextBox 55">
            <a:extLst>
              <a:ext uri="{FF2B5EF4-FFF2-40B4-BE49-F238E27FC236}">
                <a16:creationId xmlns:a16="http://schemas.microsoft.com/office/drawing/2014/main" id="{229C05AB-56A4-5F45-8471-CAC659B1A8AE}"/>
              </a:ext>
            </a:extLst>
          </p:cNvPr>
          <p:cNvSpPr txBox="1"/>
          <p:nvPr/>
        </p:nvSpPr>
        <p:spPr>
          <a:xfrm rot="16200000">
            <a:off x="1115774" y="3272445"/>
            <a:ext cx="1540486" cy="140488"/>
          </a:xfrm>
          <a:prstGeom prst="rect">
            <a:avLst/>
          </a:prstGeom>
          <a:noFill/>
        </p:spPr>
        <p:txBody>
          <a:bodyPr wrap="none" lIns="0" tIns="0" rIns="0" bIns="0" rtlCol="0" anchor="ctr" anchorCtr="0">
            <a:spAutoFit/>
          </a:bodyPr>
          <a:lstStyle/>
          <a:p>
            <a:pPr algn="ctr" defTabSz="685783">
              <a:defRPr/>
            </a:pPr>
            <a:r>
              <a:rPr lang="de-DE" sz="900" b="1" kern="0" dirty="0">
                <a:solidFill>
                  <a:srgbClr val="000000"/>
                </a:solidFill>
                <a:latin typeface="Arial"/>
              </a:rPr>
              <a:t>Mittleres Serum-K</a:t>
            </a:r>
            <a:r>
              <a:rPr lang="de-DE" sz="900" b="1" kern="0" baseline="30000" dirty="0">
                <a:solidFill>
                  <a:srgbClr val="000000"/>
                </a:solidFill>
                <a:latin typeface="Arial"/>
              </a:rPr>
              <a:t>+ </a:t>
            </a:r>
            <a:r>
              <a:rPr lang="de-DE" sz="900" b="1" kern="0" dirty="0">
                <a:solidFill>
                  <a:srgbClr val="000000"/>
                </a:solidFill>
                <a:latin typeface="Arial"/>
              </a:rPr>
              <a:t>(mmol/L)</a:t>
            </a:r>
          </a:p>
        </p:txBody>
      </p:sp>
      <p:sp>
        <p:nvSpPr>
          <p:cNvPr id="125" name="TextBox 56">
            <a:extLst>
              <a:ext uri="{FF2B5EF4-FFF2-40B4-BE49-F238E27FC236}">
                <a16:creationId xmlns:a16="http://schemas.microsoft.com/office/drawing/2014/main" id="{C73EB2CD-1537-8E4F-A22B-1F700991C477}"/>
              </a:ext>
            </a:extLst>
          </p:cNvPr>
          <p:cNvSpPr txBox="1"/>
          <p:nvPr/>
        </p:nvSpPr>
        <p:spPr>
          <a:xfrm>
            <a:off x="9202986" y="2834180"/>
            <a:ext cx="612038" cy="140488"/>
          </a:xfrm>
          <a:prstGeom prst="rect">
            <a:avLst/>
          </a:prstGeom>
          <a:noFill/>
        </p:spPr>
        <p:txBody>
          <a:bodyPr wrap="square" lIns="0" tIns="0" rIns="0" bIns="0" rtlCol="0" anchor="ctr" anchorCtr="0">
            <a:spAutoFit/>
          </a:bodyPr>
          <a:lstStyle/>
          <a:p>
            <a:pPr algn="ctr" defTabSz="685783">
              <a:defRPr/>
            </a:pPr>
            <a:r>
              <a:rPr lang="de-DE" sz="900" kern="0" dirty="0">
                <a:solidFill>
                  <a:srgbClr val="000000"/>
                </a:solidFill>
                <a:latin typeface="Arial"/>
              </a:rPr>
              <a:t>11 Monate</a:t>
            </a:r>
          </a:p>
        </p:txBody>
      </p:sp>
      <p:sp>
        <p:nvSpPr>
          <p:cNvPr id="126" name="TextBox 57">
            <a:extLst>
              <a:ext uri="{FF2B5EF4-FFF2-40B4-BE49-F238E27FC236}">
                <a16:creationId xmlns:a16="http://schemas.microsoft.com/office/drawing/2014/main" id="{D94304B0-6566-6B48-8CB8-43752AFC9DFA}"/>
              </a:ext>
            </a:extLst>
          </p:cNvPr>
          <p:cNvSpPr txBox="1"/>
          <p:nvPr/>
        </p:nvSpPr>
        <p:spPr>
          <a:xfrm>
            <a:off x="9622861" y="4141247"/>
            <a:ext cx="347846" cy="117148"/>
          </a:xfrm>
          <a:prstGeom prst="rect">
            <a:avLst/>
          </a:prstGeom>
          <a:noFill/>
        </p:spPr>
        <p:txBody>
          <a:bodyPr wrap="square" lIns="0" tIns="0" rIns="0" bIns="0" rtlCol="0" anchor="ctr" anchorCtr="0">
            <a:spAutoFit/>
          </a:bodyPr>
          <a:lstStyle/>
          <a:p>
            <a:pPr algn="ctr" defTabSz="685783">
              <a:defRPr/>
            </a:pPr>
            <a:r>
              <a:rPr lang="de-DE" sz="750" kern="0" dirty="0">
                <a:solidFill>
                  <a:srgbClr val="000000"/>
                </a:solidFill>
                <a:latin typeface="Arial"/>
              </a:rPr>
              <a:t>EOS</a:t>
            </a:r>
          </a:p>
        </p:txBody>
      </p:sp>
      <p:grpSp>
        <p:nvGrpSpPr>
          <p:cNvPr id="127" name="Group 307">
            <a:extLst>
              <a:ext uri="{FF2B5EF4-FFF2-40B4-BE49-F238E27FC236}">
                <a16:creationId xmlns:a16="http://schemas.microsoft.com/office/drawing/2014/main" id="{AE22226D-0715-8545-9ADB-7A695F27347E}"/>
              </a:ext>
            </a:extLst>
          </p:cNvPr>
          <p:cNvGrpSpPr/>
          <p:nvPr/>
        </p:nvGrpSpPr>
        <p:grpSpPr>
          <a:xfrm>
            <a:off x="3881897" y="3591586"/>
            <a:ext cx="46298" cy="83729"/>
            <a:chOff x="3002280" y="2118360"/>
            <a:chExt cx="53340" cy="137160"/>
          </a:xfrm>
        </p:grpSpPr>
        <p:cxnSp>
          <p:nvCxnSpPr>
            <p:cNvPr id="128" name="Straight Connector 321">
              <a:extLst>
                <a:ext uri="{FF2B5EF4-FFF2-40B4-BE49-F238E27FC236}">
                  <a16:creationId xmlns:a16="http://schemas.microsoft.com/office/drawing/2014/main" id="{93D6CB17-BF2E-B54A-B611-962B8CA61238}"/>
                </a:ext>
              </a:extLst>
            </p:cNvPr>
            <p:cNvCxnSpPr/>
            <p:nvPr/>
          </p:nvCxnSpPr>
          <p:spPr>
            <a:xfrm>
              <a:off x="3028950" y="2118360"/>
              <a:ext cx="0" cy="137160"/>
            </a:xfrm>
            <a:prstGeom prst="line">
              <a:avLst/>
            </a:prstGeom>
            <a:noFill/>
            <a:ln w="9525" cap="flat" cmpd="sng" algn="ctr">
              <a:solidFill>
                <a:srgbClr val="000000"/>
              </a:solidFill>
              <a:prstDash val="solid"/>
            </a:ln>
            <a:effectLst/>
          </p:spPr>
        </p:cxnSp>
        <p:cxnSp>
          <p:nvCxnSpPr>
            <p:cNvPr id="129" name="Straight Connector 322">
              <a:extLst>
                <a:ext uri="{FF2B5EF4-FFF2-40B4-BE49-F238E27FC236}">
                  <a16:creationId xmlns:a16="http://schemas.microsoft.com/office/drawing/2014/main" id="{32174589-03C4-0C4D-9DFB-E6917F8ED44D}"/>
                </a:ext>
              </a:extLst>
            </p:cNvPr>
            <p:cNvCxnSpPr/>
            <p:nvPr/>
          </p:nvCxnSpPr>
          <p:spPr>
            <a:xfrm flipH="1">
              <a:off x="3002280" y="2118360"/>
              <a:ext cx="53340" cy="0"/>
            </a:xfrm>
            <a:prstGeom prst="line">
              <a:avLst/>
            </a:prstGeom>
            <a:noFill/>
            <a:ln w="9525" cap="flat" cmpd="sng" algn="ctr">
              <a:solidFill>
                <a:srgbClr val="000000"/>
              </a:solidFill>
              <a:prstDash val="solid"/>
            </a:ln>
            <a:effectLst/>
          </p:spPr>
        </p:cxnSp>
        <p:cxnSp>
          <p:nvCxnSpPr>
            <p:cNvPr id="130" name="Straight Connector 323">
              <a:extLst>
                <a:ext uri="{FF2B5EF4-FFF2-40B4-BE49-F238E27FC236}">
                  <a16:creationId xmlns:a16="http://schemas.microsoft.com/office/drawing/2014/main" id="{94A6CA77-2CDF-2044-8031-A1C9B0C2BF4E}"/>
                </a:ext>
              </a:extLst>
            </p:cNvPr>
            <p:cNvCxnSpPr/>
            <p:nvPr/>
          </p:nvCxnSpPr>
          <p:spPr>
            <a:xfrm flipH="1">
              <a:off x="3002280" y="2255520"/>
              <a:ext cx="53340" cy="0"/>
            </a:xfrm>
            <a:prstGeom prst="line">
              <a:avLst/>
            </a:prstGeom>
            <a:noFill/>
            <a:ln w="9525" cap="flat" cmpd="sng" algn="ctr">
              <a:solidFill>
                <a:srgbClr val="000000"/>
              </a:solidFill>
              <a:prstDash val="solid"/>
            </a:ln>
            <a:effectLst/>
          </p:spPr>
        </p:cxnSp>
      </p:grpSp>
      <p:grpSp>
        <p:nvGrpSpPr>
          <p:cNvPr id="131" name="Group 308">
            <a:extLst>
              <a:ext uri="{FF2B5EF4-FFF2-40B4-BE49-F238E27FC236}">
                <a16:creationId xmlns:a16="http://schemas.microsoft.com/office/drawing/2014/main" id="{AE566CF9-88B1-8E48-A3DA-C585EFFD0038}"/>
              </a:ext>
            </a:extLst>
          </p:cNvPr>
          <p:cNvGrpSpPr/>
          <p:nvPr/>
        </p:nvGrpSpPr>
        <p:grpSpPr>
          <a:xfrm>
            <a:off x="3164277" y="3361986"/>
            <a:ext cx="46298" cy="83729"/>
            <a:chOff x="3002280" y="2118360"/>
            <a:chExt cx="53340" cy="137160"/>
          </a:xfrm>
        </p:grpSpPr>
        <p:cxnSp>
          <p:nvCxnSpPr>
            <p:cNvPr id="132" name="Straight Connector 318">
              <a:extLst>
                <a:ext uri="{FF2B5EF4-FFF2-40B4-BE49-F238E27FC236}">
                  <a16:creationId xmlns:a16="http://schemas.microsoft.com/office/drawing/2014/main" id="{F26026A0-1135-F94B-A7E9-A7EA5ABEB3ED}"/>
                </a:ext>
              </a:extLst>
            </p:cNvPr>
            <p:cNvCxnSpPr/>
            <p:nvPr/>
          </p:nvCxnSpPr>
          <p:spPr>
            <a:xfrm>
              <a:off x="3028950" y="2118360"/>
              <a:ext cx="0" cy="137160"/>
            </a:xfrm>
            <a:prstGeom prst="line">
              <a:avLst/>
            </a:prstGeom>
            <a:noFill/>
            <a:ln w="9525" cap="flat" cmpd="sng" algn="ctr">
              <a:solidFill>
                <a:srgbClr val="000000"/>
              </a:solidFill>
              <a:prstDash val="solid"/>
            </a:ln>
            <a:effectLst/>
          </p:spPr>
        </p:cxnSp>
        <p:cxnSp>
          <p:nvCxnSpPr>
            <p:cNvPr id="133" name="Straight Connector 319">
              <a:extLst>
                <a:ext uri="{FF2B5EF4-FFF2-40B4-BE49-F238E27FC236}">
                  <a16:creationId xmlns:a16="http://schemas.microsoft.com/office/drawing/2014/main" id="{880F78E4-9202-EB47-9885-10CA0E5FB69B}"/>
                </a:ext>
              </a:extLst>
            </p:cNvPr>
            <p:cNvCxnSpPr/>
            <p:nvPr/>
          </p:nvCxnSpPr>
          <p:spPr>
            <a:xfrm flipH="1">
              <a:off x="3002280" y="2118360"/>
              <a:ext cx="53340" cy="0"/>
            </a:xfrm>
            <a:prstGeom prst="line">
              <a:avLst/>
            </a:prstGeom>
            <a:noFill/>
            <a:ln w="9525" cap="flat" cmpd="sng" algn="ctr">
              <a:solidFill>
                <a:srgbClr val="000000"/>
              </a:solidFill>
              <a:prstDash val="solid"/>
            </a:ln>
            <a:effectLst/>
          </p:spPr>
        </p:cxnSp>
        <p:cxnSp>
          <p:nvCxnSpPr>
            <p:cNvPr id="134" name="Straight Connector 320">
              <a:extLst>
                <a:ext uri="{FF2B5EF4-FFF2-40B4-BE49-F238E27FC236}">
                  <a16:creationId xmlns:a16="http://schemas.microsoft.com/office/drawing/2014/main" id="{A1CEC07E-4A03-AC47-AD45-8F0470F3D0F0}"/>
                </a:ext>
              </a:extLst>
            </p:cNvPr>
            <p:cNvCxnSpPr/>
            <p:nvPr/>
          </p:nvCxnSpPr>
          <p:spPr>
            <a:xfrm flipH="1">
              <a:off x="3002280" y="2255520"/>
              <a:ext cx="53340" cy="0"/>
            </a:xfrm>
            <a:prstGeom prst="line">
              <a:avLst/>
            </a:prstGeom>
            <a:noFill/>
            <a:ln w="9525" cap="flat" cmpd="sng" algn="ctr">
              <a:solidFill>
                <a:srgbClr val="000000"/>
              </a:solidFill>
              <a:prstDash val="solid"/>
            </a:ln>
            <a:effectLst/>
          </p:spPr>
        </p:cxnSp>
      </p:grpSp>
      <p:grpSp>
        <p:nvGrpSpPr>
          <p:cNvPr id="135" name="Group 312">
            <a:extLst>
              <a:ext uri="{FF2B5EF4-FFF2-40B4-BE49-F238E27FC236}">
                <a16:creationId xmlns:a16="http://schemas.microsoft.com/office/drawing/2014/main" id="{F0467BB3-708E-2840-81DD-674BFFF1758F}"/>
              </a:ext>
            </a:extLst>
          </p:cNvPr>
          <p:cNvGrpSpPr/>
          <p:nvPr/>
        </p:nvGrpSpPr>
        <p:grpSpPr>
          <a:xfrm>
            <a:off x="3131207" y="3298208"/>
            <a:ext cx="46298" cy="83729"/>
            <a:chOff x="3002280" y="2118360"/>
            <a:chExt cx="53340" cy="137160"/>
          </a:xfrm>
        </p:grpSpPr>
        <p:cxnSp>
          <p:nvCxnSpPr>
            <p:cNvPr id="136" name="Straight Connector 315">
              <a:extLst>
                <a:ext uri="{FF2B5EF4-FFF2-40B4-BE49-F238E27FC236}">
                  <a16:creationId xmlns:a16="http://schemas.microsoft.com/office/drawing/2014/main" id="{28ECE9BE-8EEC-3748-9FB3-4AE67579CBBE}"/>
                </a:ext>
              </a:extLst>
            </p:cNvPr>
            <p:cNvCxnSpPr/>
            <p:nvPr/>
          </p:nvCxnSpPr>
          <p:spPr>
            <a:xfrm>
              <a:off x="3028950" y="2118360"/>
              <a:ext cx="0" cy="137160"/>
            </a:xfrm>
            <a:prstGeom prst="line">
              <a:avLst/>
            </a:prstGeom>
            <a:noFill/>
            <a:ln w="9525" cap="flat" cmpd="sng" algn="ctr">
              <a:solidFill>
                <a:srgbClr val="000000"/>
              </a:solidFill>
              <a:prstDash val="solid"/>
            </a:ln>
            <a:effectLst/>
          </p:spPr>
        </p:cxnSp>
        <p:cxnSp>
          <p:nvCxnSpPr>
            <p:cNvPr id="137" name="Straight Connector 316">
              <a:extLst>
                <a:ext uri="{FF2B5EF4-FFF2-40B4-BE49-F238E27FC236}">
                  <a16:creationId xmlns:a16="http://schemas.microsoft.com/office/drawing/2014/main" id="{61C4A993-B08E-DD4C-8F62-B827CD111F52}"/>
                </a:ext>
              </a:extLst>
            </p:cNvPr>
            <p:cNvCxnSpPr/>
            <p:nvPr/>
          </p:nvCxnSpPr>
          <p:spPr>
            <a:xfrm flipH="1">
              <a:off x="3002280" y="2118360"/>
              <a:ext cx="53340" cy="0"/>
            </a:xfrm>
            <a:prstGeom prst="line">
              <a:avLst/>
            </a:prstGeom>
            <a:noFill/>
            <a:ln w="9525" cap="flat" cmpd="sng" algn="ctr">
              <a:solidFill>
                <a:srgbClr val="000000"/>
              </a:solidFill>
              <a:prstDash val="solid"/>
            </a:ln>
            <a:effectLst/>
          </p:spPr>
        </p:cxnSp>
        <p:cxnSp>
          <p:nvCxnSpPr>
            <p:cNvPr id="138" name="Straight Connector 317">
              <a:extLst>
                <a:ext uri="{FF2B5EF4-FFF2-40B4-BE49-F238E27FC236}">
                  <a16:creationId xmlns:a16="http://schemas.microsoft.com/office/drawing/2014/main" id="{8D65BE83-583D-804B-9559-BE0072DDFCFE}"/>
                </a:ext>
              </a:extLst>
            </p:cNvPr>
            <p:cNvCxnSpPr/>
            <p:nvPr/>
          </p:nvCxnSpPr>
          <p:spPr>
            <a:xfrm flipH="1">
              <a:off x="3002280" y="2255520"/>
              <a:ext cx="53340" cy="0"/>
            </a:xfrm>
            <a:prstGeom prst="line">
              <a:avLst/>
            </a:prstGeom>
            <a:noFill/>
            <a:ln w="9525" cap="flat" cmpd="sng" algn="ctr">
              <a:solidFill>
                <a:srgbClr val="000000"/>
              </a:solidFill>
              <a:prstDash val="solid"/>
            </a:ln>
            <a:effectLst/>
          </p:spPr>
        </p:cxnSp>
      </p:grpSp>
      <p:grpSp>
        <p:nvGrpSpPr>
          <p:cNvPr id="139" name="Group 290">
            <a:extLst>
              <a:ext uri="{FF2B5EF4-FFF2-40B4-BE49-F238E27FC236}">
                <a16:creationId xmlns:a16="http://schemas.microsoft.com/office/drawing/2014/main" id="{D0C2736A-8153-564B-8E37-2B24A65002A3}"/>
              </a:ext>
            </a:extLst>
          </p:cNvPr>
          <p:cNvGrpSpPr/>
          <p:nvPr/>
        </p:nvGrpSpPr>
        <p:grpSpPr>
          <a:xfrm>
            <a:off x="2489648" y="3153317"/>
            <a:ext cx="46298" cy="98120"/>
            <a:chOff x="3002280" y="2118360"/>
            <a:chExt cx="53340" cy="137160"/>
          </a:xfrm>
        </p:grpSpPr>
        <p:cxnSp>
          <p:nvCxnSpPr>
            <p:cNvPr id="140" name="Straight Connector 312">
              <a:extLst>
                <a:ext uri="{FF2B5EF4-FFF2-40B4-BE49-F238E27FC236}">
                  <a16:creationId xmlns:a16="http://schemas.microsoft.com/office/drawing/2014/main" id="{C621115A-39EB-5341-92EE-45B5B352FD67}"/>
                </a:ext>
              </a:extLst>
            </p:cNvPr>
            <p:cNvCxnSpPr/>
            <p:nvPr/>
          </p:nvCxnSpPr>
          <p:spPr>
            <a:xfrm>
              <a:off x="3028950" y="2118360"/>
              <a:ext cx="0" cy="137160"/>
            </a:xfrm>
            <a:prstGeom prst="line">
              <a:avLst/>
            </a:prstGeom>
            <a:noFill/>
            <a:ln w="9525" cap="flat" cmpd="sng" algn="ctr">
              <a:solidFill>
                <a:srgbClr val="000000"/>
              </a:solidFill>
              <a:prstDash val="solid"/>
            </a:ln>
            <a:effectLst/>
          </p:spPr>
        </p:cxnSp>
        <p:cxnSp>
          <p:nvCxnSpPr>
            <p:cNvPr id="141" name="Straight Connector 313">
              <a:extLst>
                <a:ext uri="{FF2B5EF4-FFF2-40B4-BE49-F238E27FC236}">
                  <a16:creationId xmlns:a16="http://schemas.microsoft.com/office/drawing/2014/main" id="{F675D8AB-8F9D-AA42-810D-437BF049638A}"/>
                </a:ext>
              </a:extLst>
            </p:cNvPr>
            <p:cNvCxnSpPr/>
            <p:nvPr/>
          </p:nvCxnSpPr>
          <p:spPr>
            <a:xfrm flipH="1">
              <a:off x="3002280" y="2118360"/>
              <a:ext cx="53340" cy="0"/>
            </a:xfrm>
            <a:prstGeom prst="line">
              <a:avLst/>
            </a:prstGeom>
            <a:noFill/>
            <a:ln w="9525" cap="flat" cmpd="sng" algn="ctr">
              <a:solidFill>
                <a:srgbClr val="000000"/>
              </a:solidFill>
              <a:prstDash val="solid"/>
            </a:ln>
            <a:effectLst/>
          </p:spPr>
        </p:cxnSp>
        <p:cxnSp>
          <p:nvCxnSpPr>
            <p:cNvPr id="142" name="Straight Connector 314">
              <a:extLst>
                <a:ext uri="{FF2B5EF4-FFF2-40B4-BE49-F238E27FC236}">
                  <a16:creationId xmlns:a16="http://schemas.microsoft.com/office/drawing/2014/main" id="{A88BEC4E-FA94-AB40-8F7A-D0FC3B8479FA}"/>
                </a:ext>
              </a:extLst>
            </p:cNvPr>
            <p:cNvCxnSpPr/>
            <p:nvPr/>
          </p:nvCxnSpPr>
          <p:spPr>
            <a:xfrm flipH="1">
              <a:off x="3002280" y="2255520"/>
              <a:ext cx="53340" cy="0"/>
            </a:xfrm>
            <a:prstGeom prst="line">
              <a:avLst/>
            </a:prstGeom>
            <a:noFill/>
            <a:ln w="9525" cap="flat" cmpd="sng" algn="ctr">
              <a:solidFill>
                <a:srgbClr val="000000"/>
              </a:solidFill>
              <a:prstDash val="solid"/>
            </a:ln>
            <a:effectLst/>
          </p:spPr>
        </p:cxnSp>
      </p:grpSp>
      <p:grpSp>
        <p:nvGrpSpPr>
          <p:cNvPr id="143" name="Group 320">
            <a:extLst>
              <a:ext uri="{FF2B5EF4-FFF2-40B4-BE49-F238E27FC236}">
                <a16:creationId xmlns:a16="http://schemas.microsoft.com/office/drawing/2014/main" id="{E725EB46-0E98-EE48-8D76-69D86D12EC41}"/>
              </a:ext>
            </a:extLst>
          </p:cNvPr>
          <p:cNvGrpSpPr/>
          <p:nvPr/>
        </p:nvGrpSpPr>
        <p:grpSpPr>
          <a:xfrm>
            <a:off x="2448310" y="3068934"/>
            <a:ext cx="46298" cy="98120"/>
            <a:chOff x="3002280" y="2118360"/>
            <a:chExt cx="53340" cy="137160"/>
          </a:xfrm>
        </p:grpSpPr>
        <p:cxnSp>
          <p:nvCxnSpPr>
            <p:cNvPr id="144" name="Straight Connector 309">
              <a:extLst>
                <a:ext uri="{FF2B5EF4-FFF2-40B4-BE49-F238E27FC236}">
                  <a16:creationId xmlns:a16="http://schemas.microsoft.com/office/drawing/2014/main" id="{8D6B67B4-5EDF-1048-AFEB-52CB753C4CC0}"/>
                </a:ext>
              </a:extLst>
            </p:cNvPr>
            <p:cNvCxnSpPr/>
            <p:nvPr/>
          </p:nvCxnSpPr>
          <p:spPr>
            <a:xfrm>
              <a:off x="3028950" y="2118360"/>
              <a:ext cx="0" cy="137160"/>
            </a:xfrm>
            <a:prstGeom prst="line">
              <a:avLst/>
            </a:prstGeom>
            <a:noFill/>
            <a:ln w="9525" cap="flat" cmpd="sng" algn="ctr">
              <a:solidFill>
                <a:srgbClr val="000000"/>
              </a:solidFill>
              <a:prstDash val="solid"/>
            </a:ln>
            <a:effectLst/>
          </p:spPr>
        </p:cxnSp>
        <p:cxnSp>
          <p:nvCxnSpPr>
            <p:cNvPr id="145" name="Straight Connector 310">
              <a:extLst>
                <a:ext uri="{FF2B5EF4-FFF2-40B4-BE49-F238E27FC236}">
                  <a16:creationId xmlns:a16="http://schemas.microsoft.com/office/drawing/2014/main" id="{A1EE9660-C5F7-0245-8F2F-1A79B0FA5C04}"/>
                </a:ext>
              </a:extLst>
            </p:cNvPr>
            <p:cNvCxnSpPr/>
            <p:nvPr/>
          </p:nvCxnSpPr>
          <p:spPr>
            <a:xfrm flipH="1">
              <a:off x="3002280" y="2118360"/>
              <a:ext cx="53340" cy="0"/>
            </a:xfrm>
            <a:prstGeom prst="line">
              <a:avLst/>
            </a:prstGeom>
            <a:noFill/>
            <a:ln w="9525" cap="flat" cmpd="sng" algn="ctr">
              <a:solidFill>
                <a:srgbClr val="000000"/>
              </a:solidFill>
              <a:prstDash val="solid"/>
            </a:ln>
            <a:effectLst/>
          </p:spPr>
        </p:cxnSp>
        <p:cxnSp>
          <p:nvCxnSpPr>
            <p:cNvPr id="146" name="Straight Connector 311">
              <a:extLst>
                <a:ext uri="{FF2B5EF4-FFF2-40B4-BE49-F238E27FC236}">
                  <a16:creationId xmlns:a16="http://schemas.microsoft.com/office/drawing/2014/main" id="{C4DDD686-B2B9-264E-A01E-EF520B421F55}"/>
                </a:ext>
              </a:extLst>
            </p:cNvPr>
            <p:cNvCxnSpPr/>
            <p:nvPr/>
          </p:nvCxnSpPr>
          <p:spPr>
            <a:xfrm flipH="1">
              <a:off x="3002280" y="2255520"/>
              <a:ext cx="53340" cy="0"/>
            </a:xfrm>
            <a:prstGeom prst="line">
              <a:avLst/>
            </a:prstGeom>
            <a:noFill/>
            <a:ln w="9525" cap="flat" cmpd="sng" algn="ctr">
              <a:solidFill>
                <a:srgbClr val="000000"/>
              </a:solidFill>
              <a:prstDash val="solid"/>
            </a:ln>
            <a:effectLst/>
          </p:spPr>
        </p:cxnSp>
      </p:grpSp>
      <p:grpSp>
        <p:nvGrpSpPr>
          <p:cNvPr id="147" name="Group 324">
            <a:extLst>
              <a:ext uri="{FF2B5EF4-FFF2-40B4-BE49-F238E27FC236}">
                <a16:creationId xmlns:a16="http://schemas.microsoft.com/office/drawing/2014/main" id="{8768FACE-C5D7-2D44-9C7A-5D4E4931D4DF}"/>
              </a:ext>
            </a:extLst>
          </p:cNvPr>
          <p:cNvGrpSpPr/>
          <p:nvPr/>
        </p:nvGrpSpPr>
        <p:grpSpPr>
          <a:xfrm>
            <a:off x="2416894" y="2929604"/>
            <a:ext cx="46298" cy="98120"/>
            <a:chOff x="3002280" y="2118360"/>
            <a:chExt cx="53340" cy="137160"/>
          </a:xfrm>
        </p:grpSpPr>
        <p:cxnSp>
          <p:nvCxnSpPr>
            <p:cNvPr id="148" name="Straight Connector 306">
              <a:extLst>
                <a:ext uri="{FF2B5EF4-FFF2-40B4-BE49-F238E27FC236}">
                  <a16:creationId xmlns:a16="http://schemas.microsoft.com/office/drawing/2014/main" id="{2F8CC96D-B3A0-2449-80CF-F8CA0A6716ED}"/>
                </a:ext>
              </a:extLst>
            </p:cNvPr>
            <p:cNvCxnSpPr/>
            <p:nvPr/>
          </p:nvCxnSpPr>
          <p:spPr>
            <a:xfrm>
              <a:off x="3028950" y="2118360"/>
              <a:ext cx="0" cy="137160"/>
            </a:xfrm>
            <a:prstGeom prst="line">
              <a:avLst/>
            </a:prstGeom>
            <a:noFill/>
            <a:ln w="9525" cap="flat" cmpd="sng" algn="ctr">
              <a:solidFill>
                <a:srgbClr val="000000"/>
              </a:solidFill>
              <a:prstDash val="solid"/>
            </a:ln>
            <a:effectLst/>
          </p:spPr>
        </p:cxnSp>
        <p:cxnSp>
          <p:nvCxnSpPr>
            <p:cNvPr id="149" name="Straight Connector 307">
              <a:extLst>
                <a:ext uri="{FF2B5EF4-FFF2-40B4-BE49-F238E27FC236}">
                  <a16:creationId xmlns:a16="http://schemas.microsoft.com/office/drawing/2014/main" id="{6241E295-CF08-9D43-956F-1C07F86AC518}"/>
                </a:ext>
              </a:extLst>
            </p:cNvPr>
            <p:cNvCxnSpPr/>
            <p:nvPr/>
          </p:nvCxnSpPr>
          <p:spPr>
            <a:xfrm flipH="1">
              <a:off x="3002280" y="2118360"/>
              <a:ext cx="53340" cy="0"/>
            </a:xfrm>
            <a:prstGeom prst="line">
              <a:avLst/>
            </a:prstGeom>
            <a:noFill/>
            <a:ln w="9525" cap="flat" cmpd="sng" algn="ctr">
              <a:solidFill>
                <a:srgbClr val="000000"/>
              </a:solidFill>
              <a:prstDash val="solid"/>
            </a:ln>
            <a:effectLst/>
          </p:spPr>
        </p:cxnSp>
        <p:cxnSp>
          <p:nvCxnSpPr>
            <p:cNvPr id="150" name="Straight Connector 308">
              <a:extLst>
                <a:ext uri="{FF2B5EF4-FFF2-40B4-BE49-F238E27FC236}">
                  <a16:creationId xmlns:a16="http://schemas.microsoft.com/office/drawing/2014/main" id="{FF8EB1CF-321A-1946-BD74-01FB12EB905D}"/>
                </a:ext>
              </a:extLst>
            </p:cNvPr>
            <p:cNvCxnSpPr/>
            <p:nvPr/>
          </p:nvCxnSpPr>
          <p:spPr>
            <a:xfrm flipH="1">
              <a:off x="3002280" y="2255520"/>
              <a:ext cx="53340" cy="0"/>
            </a:xfrm>
            <a:prstGeom prst="line">
              <a:avLst/>
            </a:prstGeom>
            <a:noFill/>
            <a:ln w="9525" cap="flat" cmpd="sng" algn="ctr">
              <a:solidFill>
                <a:srgbClr val="000000"/>
              </a:solidFill>
              <a:prstDash val="solid"/>
            </a:ln>
            <a:effectLst/>
          </p:spPr>
        </p:cxnSp>
      </p:grpSp>
      <p:grpSp>
        <p:nvGrpSpPr>
          <p:cNvPr id="151" name="Group 328">
            <a:extLst>
              <a:ext uri="{FF2B5EF4-FFF2-40B4-BE49-F238E27FC236}">
                <a16:creationId xmlns:a16="http://schemas.microsoft.com/office/drawing/2014/main" id="{7355AABB-00EE-224D-B38B-5B01EBBFD652}"/>
              </a:ext>
            </a:extLst>
          </p:cNvPr>
          <p:cNvGrpSpPr/>
          <p:nvPr/>
        </p:nvGrpSpPr>
        <p:grpSpPr>
          <a:xfrm>
            <a:off x="2397052" y="2757896"/>
            <a:ext cx="46298" cy="86345"/>
            <a:chOff x="3002280" y="2118360"/>
            <a:chExt cx="53340" cy="137160"/>
          </a:xfrm>
        </p:grpSpPr>
        <p:cxnSp>
          <p:nvCxnSpPr>
            <p:cNvPr id="152" name="Straight Connector 303">
              <a:extLst>
                <a:ext uri="{FF2B5EF4-FFF2-40B4-BE49-F238E27FC236}">
                  <a16:creationId xmlns:a16="http://schemas.microsoft.com/office/drawing/2014/main" id="{2D959F9C-5D57-AA40-B28C-5041B8CC71D6}"/>
                </a:ext>
              </a:extLst>
            </p:cNvPr>
            <p:cNvCxnSpPr/>
            <p:nvPr/>
          </p:nvCxnSpPr>
          <p:spPr>
            <a:xfrm>
              <a:off x="3028950" y="2118360"/>
              <a:ext cx="0" cy="137160"/>
            </a:xfrm>
            <a:prstGeom prst="line">
              <a:avLst/>
            </a:prstGeom>
            <a:noFill/>
            <a:ln w="9525" cap="flat" cmpd="sng" algn="ctr">
              <a:solidFill>
                <a:srgbClr val="000000"/>
              </a:solidFill>
              <a:prstDash val="solid"/>
            </a:ln>
            <a:effectLst/>
          </p:spPr>
        </p:cxnSp>
        <p:cxnSp>
          <p:nvCxnSpPr>
            <p:cNvPr id="153" name="Straight Connector 304">
              <a:extLst>
                <a:ext uri="{FF2B5EF4-FFF2-40B4-BE49-F238E27FC236}">
                  <a16:creationId xmlns:a16="http://schemas.microsoft.com/office/drawing/2014/main" id="{44D4F295-CDA4-9B48-B2B2-CED34AD9AF67}"/>
                </a:ext>
              </a:extLst>
            </p:cNvPr>
            <p:cNvCxnSpPr/>
            <p:nvPr/>
          </p:nvCxnSpPr>
          <p:spPr>
            <a:xfrm flipH="1">
              <a:off x="3002280" y="2118360"/>
              <a:ext cx="53340" cy="0"/>
            </a:xfrm>
            <a:prstGeom prst="line">
              <a:avLst/>
            </a:prstGeom>
            <a:noFill/>
            <a:ln w="9525" cap="flat" cmpd="sng" algn="ctr">
              <a:solidFill>
                <a:srgbClr val="000000"/>
              </a:solidFill>
              <a:prstDash val="solid"/>
            </a:ln>
            <a:effectLst/>
          </p:spPr>
        </p:cxnSp>
        <p:cxnSp>
          <p:nvCxnSpPr>
            <p:cNvPr id="154" name="Straight Connector 305">
              <a:extLst>
                <a:ext uri="{FF2B5EF4-FFF2-40B4-BE49-F238E27FC236}">
                  <a16:creationId xmlns:a16="http://schemas.microsoft.com/office/drawing/2014/main" id="{AC33A904-B909-474D-A597-BEE776FCCB1C}"/>
                </a:ext>
              </a:extLst>
            </p:cNvPr>
            <p:cNvCxnSpPr/>
            <p:nvPr/>
          </p:nvCxnSpPr>
          <p:spPr>
            <a:xfrm flipH="1">
              <a:off x="3002280" y="2255520"/>
              <a:ext cx="53340" cy="0"/>
            </a:xfrm>
            <a:prstGeom prst="line">
              <a:avLst/>
            </a:prstGeom>
            <a:noFill/>
            <a:ln w="9525" cap="flat" cmpd="sng" algn="ctr">
              <a:solidFill>
                <a:srgbClr val="000000"/>
              </a:solidFill>
              <a:prstDash val="solid"/>
            </a:ln>
            <a:effectLst/>
          </p:spPr>
        </p:cxnSp>
      </p:grpSp>
      <p:sp>
        <p:nvSpPr>
          <p:cNvPr id="155" name="Freeform 295">
            <a:extLst>
              <a:ext uri="{FF2B5EF4-FFF2-40B4-BE49-F238E27FC236}">
                <a16:creationId xmlns:a16="http://schemas.microsoft.com/office/drawing/2014/main" id="{4DDA7607-7284-744A-92E5-61E2E085A351}"/>
              </a:ext>
            </a:extLst>
          </p:cNvPr>
          <p:cNvSpPr/>
          <p:nvPr/>
        </p:nvSpPr>
        <p:spPr>
          <a:xfrm>
            <a:off x="2415793" y="2797471"/>
            <a:ext cx="1496971" cy="837287"/>
          </a:xfrm>
          <a:custGeom>
            <a:avLst/>
            <a:gdLst>
              <a:gd name="connsiteX0" fmla="*/ 1724660 w 1724660"/>
              <a:gd name="connsiteY0" fmla="*/ 1625600 h 1625600"/>
              <a:gd name="connsiteX1" fmla="*/ 886460 w 1724660"/>
              <a:gd name="connsiteY1" fmla="*/ 1178560 h 1625600"/>
              <a:gd name="connsiteX2" fmla="*/ 855980 w 1724660"/>
              <a:gd name="connsiteY2" fmla="*/ 1056640 h 1625600"/>
              <a:gd name="connsiteX3" fmla="*/ 114300 w 1724660"/>
              <a:gd name="connsiteY3" fmla="*/ 789940 h 1625600"/>
              <a:gd name="connsiteX4" fmla="*/ 53340 w 1724660"/>
              <a:gd name="connsiteY4" fmla="*/ 629920 h 1625600"/>
              <a:gd name="connsiteX5" fmla="*/ 30480 w 1724660"/>
              <a:gd name="connsiteY5" fmla="*/ 342900 h 1625600"/>
              <a:gd name="connsiteX6" fmla="*/ 17780 w 1724660"/>
              <a:gd name="connsiteY6" fmla="*/ 177800 h 1625600"/>
              <a:gd name="connsiteX7" fmla="*/ 0 w 1724660"/>
              <a:gd name="connsiteY7" fmla="*/ 0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4660" h="1625600">
                <a:moveTo>
                  <a:pt x="1724660" y="1625600"/>
                </a:moveTo>
                <a:lnTo>
                  <a:pt x="886460" y="1178560"/>
                </a:lnTo>
                <a:lnTo>
                  <a:pt x="855980" y="1056640"/>
                </a:lnTo>
                <a:lnTo>
                  <a:pt x="114300" y="789940"/>
                </a:lnTo>
                <a:lnTo>
                  <a:pt x="53340" y="629920"/>
                </a:lnTo>
                <a:lnTo>
                  <a:pt x="30480" y="342900"/>
                </a:lnTo>
                <a:lnTo>
                  <a:pt x="17780" y="177800"/>
                </a:lnTo>
                <a:lnTo>
                  <a:pt x="0" y="0"/>
                </a:lnTo>
              </a:path>
            </a:pathLst>
          </a:custGeom>
          <a:noFill/>
          <a:ln w="19050" cap="flat" cmpd="sng" algn="ctr">
            <a:solidFill>
              <a:schemeClr val="tx2"/>
            </a:solidFill>
            <a:prstDash val="solid"/>
          </a:ln>
          <a:effectLst/>
        </p:spPr>
        <p:txBody>
          <a:bodyPr rtlCol="0" anchor="ctr"/>
          <a:lstStyle/>
          <a:p>
            <a:pPr algn="ctr" defTabSz="685783">
              <a:defRPr/>
            </a:pPr>
            <a:endParaRPr lang="de-DE" sz="825" kern="0" dirty="0">
              <a:solidFill>
                <a:srgbClr val="000000"/>
              </a:solidFill>
              <a:latin typeface="Arial"/>
            </a:endParaRPr>
          </a:p>
        </p:txBody>
      </p:sp>
      <p:sp>
        <p:nvSpPr>
          <p:cNvPr id="156" name="Oval 296">
            <a:extLst>
              <a:ext uri="{FF2B5EF4-FFF2-40B4-BE49-F238E27FC236}">
                <a16:creationId xmlns:a16="http://schemas.microsoft.com/office/drawing/2014/main" id="{E5A7EB1B-0406-9448-854B-D42CE64ED4D6}"/>
              </a:ext>
            </a:extLst>
          </p:cNvPr>
          <p:cNvSpPr/>
          <p:nvPr/>
        </p:nvSpPr>
        <p:spPr>
          <a:xfrm>
            <a:off x="3863408" y="3600964"/>
            <a:ext cx="80671" cy="70172"/>
          </a:xfrm>
          <a:prstGeom prst="ellipse">
            <a:avLst/>
          </a:prstGeom>
          <a:solidFill>
            <a:schemeClr val="tx2"/>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157" name="Oval 297">
            <a:extLst>
              <a:ext uri="{FF2B5EF4-FFF2-40B4-BE49-F238E27FC236}">
                <a16:creationId xmlns:a16="http://schemas.microsoft.com/office/drawing/2014/main" id="{DE6BE6C8-327F-354E-ACC1-E716859220BE}"/>
              </a:ext>
            </a:extLst>
          </p:cNvPr>
          <p:cNvSpPr/>
          <p:nvPr/>
        </p:nvSpPr>
        <p:spPr>
          <a:xfrm>
            <a:off x="3145789" y="3376272"/>
            <a:ext cx="80671" cy="70172"/>
          </a:xfrm>
          <a:prstGeom prst="ellipse">
            <a:avLst/>
          </a:prstGeom>
          <a:solidFill>
            <a:schemeClr val="tx2"/>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158" name="Oval 298">
            <a:extLst>
              <a:ext uri="{FF2B5EF4-FFF2-40B4-BE49-F238E27FC236}">
                <a16:creationId xmlns:a16="http://schemas.microsoft.com/office/drawing/2014/main" id="{DB76AA2B-B886-5E4C-B38C-414513CDD928}"/>
              </a:ext>
            </a:extLst>
          </p:cNvPr>
          <p:cNvSpPr/>
          <p:nvPr/>
        </p:nvSpPr>
        <p:spPr>
          <a:xfrm>
            <a:off x="3112718" y="3311512"/>
            <a:ext cx="80671" cy="70172"/>
          </a:xfrm>
          <a:prstGeom prst="ellipse">
            <a:avLst/>
          </a:prstGeom>
          <a:solidFill>
            <a:schemeClr val="tx2"/>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159" name="Oval 299">
            <a:extLst>
              <a:ext uri="{FF2B5EF4-FFF2-40B4-BE49-F238E27FC236}">
                <a16:creationId xmlns:a16="http://schemas.microsoft.com/office/drawing/2014/main" id="{06ACFE5F-A804-8948-BFB1-895ADA4CD7AE}"/>
              </a:ext>
            </a:extLst>
          </p:cNvPr>
          <p:cNvSpPr/>
          <p:nvPr/>
        </p:nvSpPr>
        <p:spPr>
          <a:xfrm>
            <a:off x="2471284" y="3173040"/>
            <a:ext cx="80671" cy="70172"/>
          </a:xfrm>
          <a:prstGeom prst="ellipse">
            <a:avLst/>
          </a:prstGeom>
          <a:solidFill>
            <a:schemeClr val="tx2"/>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160" name="Oval 300">
            <a:extLst>
              <a:ext uri="{FF2B5EF4-FFF2-40B4-BE49-F238E27FC236}">
                <a16:creationId xmlns:a16="http://schemas.microsoft.com/office/drawing/2014/main" id="{B630F7F2-7006-4947-901C-E10AE9EC8D4F}"/>
              </a:ext>
            </a:extLst>
          </p:cNvPr>
          <p:cNvSpPr/>
          <p:nvPr/>
        </p:nvSpPr>
        <p:spPr>
          <a:xfrm>
            <a:off x="2430196" y="3086419"/>
            <a:ext cx="80671" cy="70172"/>
          </a:xfrm>
          <a:prstGeom prst="ellipse">
            <a:avLst/>
          </a:prstGeom>
          <a:solidFill>
            <a:schemeClr val="tx2"/>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161" name="Oval 301">
            <a:extLst>
              <a:ext uri="{FF2B5EF4-FFF2-40B4-BE49-F238E27FC236}">
                <a16:creationId xmlns:a16="http://schemas.microsoft.com/office/drawing/2014/main" id="{4D774F5B-3B5B-494C-912E-AD1BFBA429F4}"/>
              </a:ext>
            </a:extLst>
          </p:cNvPr>
          <p:cNvSpPr/>
          <p:nvPr/>
        </p:nvSpPr>
        <p:spPr>
          <a:xfrm>
            <a:off x="2399809" y="2942185"/>
            <a:ext cx="80671" cy="70172"/>
          </a:xfrm>
          <a:prstGeom prst="ellipse">
            <a:avLst/>
          </a:prstGeom>
          <a:solidFill>
            <a:schemeClr val="tx2"/>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162" name="Oval 302">
            <a:extLst>
              <a:ext uri="{FF2B5EF4-FFF2-40B4-BE49-F238E27FC236}">
                <a16:creationId xmlns:a16="http://schemas.microsoft.com/office/drawing/2014/main" id="{B0898561-B5B4-9C4D-9DB7-389B7A282D2C}"/>
              </a:ext>
            </a:extLst>
          </p:cNvPr>
          <p:cNvSpPr/>
          <p:nvPr/>
        </p:nvSpPr>
        <p:spPr>
          <a:xfrm>
            <a:off x="2383774" y="2778454"/>
            <a:ext cx="80671" cy="70172"/>
          </a:xfrm>
          <a:prstGeom prst="ellipse">
            <a:avLst/>
          </a:prstGeom>
          <a:solidFill>
            <a:schemeClr val="tx2"/>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cxnSp>
        <p:nvCxnSpPr>
          <p:cNvPr id="163" name="Straight Connector 59">
            <a:extLst>
              <a:ext uri="{FF2B5EF4-FFF2-40B4-BE49-F238E27FC236}">
                <a16:creationId xmlns:a16="http://schemas.microsoft.com/office/drawing/2014/main" id="{48D8B1D2-F4E7-8348-B9B3-96C05194A685}"/>
              </a:ext>
            </a:extLst>
          </p:cNvPr>
          <p:cNvCxnSpPr/>
          <p:nvPr/>
        </p:nvCxnSpPr>
        <p:spPr>
          <a:xfrm>
            <a:off x="6528050" y="3039498"/>
            <a:ext cx="0" cy="539658"/>
          </a:xfrm>
          <a:prstGeom prst="line">
            <a:avLst/>
          </a:prstGeom>
          <a:noFill/>
          <a:ln w="9525" cap="flat" cmpd="sng" algn="ctr">
            <a:solidFill>
              <a:srgbClr val="000000"/>
            </a:solidFill>
            <a:prstDash val="solid"/>
          </a:ln>
          <a:effectLst/>
        </p:spPr>
      </p:cxnSp>
      <p:cxnSp>
        <p:nvCxnSpPr>
          <p:cNvPr id="164" name="Straight Connector 911">
            <a:extLst>
              <a:ext uri="{FF2B5EF4-FFF2-40B4-BE49-F238E27FC236}">
                <a16:creationId xmlns:a16="http://schemas.microsoft.com/office/drawing/2014/main" id="{FE79B331-C8CD-A64B-92F5-2D1B4486BDB2}"/>
              </a:ext>
            </a:extLst>
          </p:cNvPr>
          <p:cNvCxnSpPr/>
          <p:nvPr/>
        </p:nvCxnSpPr>
        <p:spPr>
          <a:xfrm>
            <a:off x="6185775" y="3028704"/>
            <a:ext cx="0" cy="188390"/>
          </a:xfrm>
          <a:prstGeom prst="line">
            <a:avLst/>
          </a:prstGeom>
          <a:noFill/>
          <a:ln w="9525" cap="flat" cmpd="sng" algn="ctr">
            <a:solidFill>
              <a:srgbClr val="000000"/>
            </a:solidFill>
            <a:prstDash val="solid"/>
          </a:ln>
          <a:effectLst/>
        </p:spPr>
      </p:cxnSp>
      <p:cxnSp>
        <p:nvCxnSpPr>
          <p:cNvPr id="165" name="Straight Connector 912">
            <a:extLst>
              <a:ext uri="{FF2B5EF4-FFF2-40B4-BE49-F238E27FC236}">
                <a16:creationId xmlns:a16="http://schemas.microsoft.com/office/drawing/2014/main" id="{518E0993-D748-3B4D-A59F-2E7BE9F92E37}"/>
              </a:ext>
            </a:extLst>
          </p:cNvPr>
          <p:cNvCxnSpPr/>
          <p:nvPr/>
        </p:nvCxnSpPr>
        <p:spPr>
          <a:xfrm flipH="1">
            <a:off x="6162626" y="3028704"/>
            <a:ext cx="46298" cy="0"/>
          </a:xfrm>
          <a:prstGeom prst="line">
            <a:avLst/>
          </a:prstGeom>
          <a:noFill/>
          <a:ln w="9525" cap="flat" cmpd="sng" algn="ctr">
            <a:solidFill>
              <a:srgbClr val="000000"/>
            </a:solidFill>
            <a:prstDash val="solid"/>
          </a:ln>
          <a:effectLst/>
        </p:spPr>
      </p:cxnSp>
      <p:cxnSp>
        <p:nvCxnSpPr>
          <p:cNvPr id="166" name="Straight Connector 913">
            <a:extLst>
              <a:ext uri="{FF2B5EF4-FFF2-40B4-BE49-F238E27FC236}">
                <a16:creationId xmlns:a16="http://schemas.microsoft.com/office/drawing/2014/main" id="{B9C0D1A7-E22D-7E49-A061-0F40E7611AD6}"/>
              </a:ext>
            </a:extLst>
          </p:cNvPr>
          <p:cNvCxnSpPr/>
          <p:nvPr/>
        </p:nvCxnSpPr>
        <p:spPr>
          <a:xfrm flipH="1">
            <a:off x="6162626" y="3217094"/>
            <a:ext cx="46298" cy="0"/>
          </a:xfrm>
          <a:prstGeom prst="line">
            <a:avLst/>
          </a:prstGeom>
          <a:noFill/>
          <a:ln w="9525" cap="flat" cmpd="sng" algn="ctr">
            <a:solidFill>
              <a:srgbClr val="000000"/>
            </a:solidFill>
            <a:prstDash val="solid"/>
          </a:ln>
          <a:effectLst/>
        </p:spPr>
      </p:cxnSp>
      <p:cxnSp>
        <p:nvCxnSpPr>
          <p:cNvPr id="167" name="Straight Connector 281">
            <a:extLst>
              <a:ext uri="{FF2B5EF4-FFF2-40B4-BE49-F238E27FC236}">
                <a16:creationId xmlns:a16="http://schemas.microsoft.com/office/drawing/2014/main" id="{59E641D4-5D5D-B54E-8E48-DB9553F963C8}"/>
              </a:ext>
            </a:extLst>
          </p:cNvPr>
          <p:cNvCxnSpPr/>
          <p:nvPr/>
        </p:nvCxnSpPr>
        <p:spPr>
          <a:xfrm>
            <a:off x="5727755" y="3026744"/>
            <a:ext cx="0" cy="211937"/>
          </a:xfrm>
          <a:prstGeom prst="line">
            <a:avLst/>
          </a:prstGeom>
          <a:noFill/>
          <a:ln w="9525" cap="flat" cmpd="sng" algn="ctr">
            <a:solidFill>
              <a:srgbClr val="000000"/>
            </a:solidFill>
            <a:prstDash val="solid"/>
          </a:ln>
          <a:effectLst/>
        </p:spPr>
      </p:cxnSp>
      <p:cxnSp>
        <p:nvCxnSpPr>
          <p:cNvPr id="168" name="Straight Connector 282">
            <a:extLst>
              <a:ext uri="{FF2B5EF4-FFF2-40B4-BE49-F238E27FC236}">
                <a16:creationId xmlns:a16="http://schemas.microsoft.com/office/drawing/2014/main" id="{B79B3A16-24F5-A143-AF54-7B9FF7C52028}"/>
              </a:ext>
            </a:extLst>
          </p:cNvPr>
          <p:cNvCxnSpPr/>
          <p:nvPr/>
        </p:nvCxnSpPr>
        <p:spPr>
          <a:xfrm flipH="1">
            <a:off x="5704606" y="3026742"/>
            <a:ext cx="46298" cy="0"/>
          </a:xfrm>
          <a:prstGeom prst="line">
            <a:avLst/>
          </a:prstGeom>
          <a:noFill/>
          <a:ln w="9525" cap="flat" cmpd="sng" algn="ctr">
            <a:solidFill>
              <a:srgbClr val="000000"/>
            </a:solidFill>
            <a:prstDash val="solid"/>
          </a:ln>
          <a:effectLst/>
        </p:spPr>
      </p:cxnSp>
      <p:cxnSp>
        <p:nvCxnSpPr>
          <p:cNvPr id="169" name="Straight Connector 283">
            <a:extLst>
              <a:ext uri="{FF2B5EF4-FFF2-40B4-BE49-F238E27FC236}">
                <a16:creationId xmlns:a16="http://schemas.microsoft.com/office/drawing/2014/main" id="{9E812C0D-D9D7-5B42-9E01-5622AF0C5699}"/>
              </a:ext>
            </a:extLst>
          </p:cNvPr>
          <p:cNvCxnSpPr/>
          <p:nvPr/>
        </p:nvCxnSpPr>
        <p:spPr>
          <a:xfrm flipH="1">
            <a:off x="5704606" y="3238679"/>
            <a:ext cx="46298" cy="0"/>
          </a:xfrm>
          <a:prstGeom prst="line">
            <a:avLst/>
          </a:prstGeom>
          <a:noFill/>
          <a:ln w="9525" cap="flat" cmpd="sng" algn="ctr">
            <a:solidFill>
              <a:srgbClr val="000000"/>
            </a:solidFill>
            <a:prstDash val="solid"/>
          </a:ln>
          <a:effectLst/>
        </p:spPr>
      </p:cxnSp>
      <p:cxnSp>
        <p:nvCxnSpPr>
          <p:cNvPr id="170" name="Straight Connector 278">
            <a:extLst>
              <a:ext uri="{FF2B5EF4-FFF2-40B4-BE49-F238E27FC236}">
                <a16:creationId xmlns:a16="http://schemas.microsoft.com/office/drawing/2014/main" id="{5F5D246A-47F0-5D40-AF8D-E15442B42B81}"/>
              </a:ext>
            </a:extLst>
          </p:cNvPr>
          <p:cNvCxnSpPr/>
          <p:nvPr/>
        </p:nvCxnSpPr>
        <p:spPr>
          <a:xfrm>
            <a:off x="5387134" y="2996328"/>
            <a:ext cx="0" cy="182501"/>
          </a:xfrm>
          <a:prstGeom prst="line">
            <a:avLst/>
          </a:prstGeom>
          <a:noFill/>
          <a:ln w="9525" cap="flat" cmpd="sng" algn="ctr">
            <a:solidFill>
              <a:srgbClr val="000000"/>
            </a:solidFill>
            <a:prstDash val="solid"/>
          </a:ln>
          <a:effectLst/>
        </p:spPr>
      </p:cxnSp>
      <p:cxnSp>
        <p:nvCxnSpPr>
          <p:cNvPr id="171" name="Straight Connector 279">
            <a:extLst>
              <a:ext uri="{FF2B5EF4-FFF2-40B4-BE49-F238E27FC236}">
                <a16:creationId xmlns:a16="http://schemas.microsoft.com/office/drawing/2014/main" id="{77FE8DBF-1675-124E-A1EC-8EEDE44A32B3}"/>
              </a:ext>
            </a:extLst>
          </p:cNvPr>
          <p:cNvCxnSpPr/>
          <p:nvPr/>
        </p:nvCxnSpPr>
        <p:spPr>
          <a:xfrm flipH="1">
            <a:off x="5363984" y="2996327"/>
            <a:ext cx="46298" cy="0"/>
          </a:xfrm>
          <a:prstGeom prst="line">
            <a:avLst/>
          </a:prstGeom>
          <a:noFill/>
          <a:ln w="9525" cap="flat" cmpd="sng" algn="ctr">
            <a:solidFill>
              <a:srgbClr val="000000"/>
            </a:solidFill>
            <a:prstDash val="solid"/>
          </a:ln>
          <a:effectLst/>
        </p:spPr>
      </p:cxnSp>
      <p:cxnSp>
        <p:nvCxnSpPr>
          <p:cNvPr id="172" name="Straight Connector 280">
            <a:extLst>
              <a:ext uri="{FF2B5EF4-FFF2-40B4-BE49-F238E27FC236}">
                <a16:creationId xmlns:a16="http://schemas.microsoft.com/office/drawing/2014/main" id="{E9809752-0FA4-504B-9C94-0F30E823B355}"/>
              </a:ext>
            </a:extLst>
          </p:cNvPr>
          <p:cNvCxnSpPr/>
          <p:nvPr/>
        </p:nvCxnSpPr>
        <p:spPr>
          <a:xfrm flipH="1">
            <a:off x="5363984" y="3178828"/>
            <a:ext cx="46298" cy="0"/>
          </a:xfrm>
          <a:prstGeom prst="line">
            <a:avLst/>
          </a:prstGeom>
          <a:noFill/>
          <a:ln w="9525" cap="flat" cmpd="sng" algn="ctr">
            <a:solidFill>
              <a:srgbClr val="000000"/>
            </a:solidFill>
            <a:prstDash val="solid"/>
          </a:ln>
          <a:effectLst/>
        </p:spPr>
      </p:cxnSp>
      <p:cxnSp>
        <p:nvCxnSpPr>
          <p:cNvPr id="173" name="Straight Connector 275">
            <a:extLst>
              <a:ext uri="{FF2B5EF4-FFF2-40B4-BE49-F238E27FC236}">
                <a16:creationId xmlns:a16="http://schemas.microsoft.com/office/drawing/2014/main" id="{4C846996-F3E5-D24D-9F09-97A39F932F57}"/>
              </a:ext>
            </a:extLst>
          </p:cNvPr>
          <p:cNvCxnSpPr/>
          <p:nvPr/>
        </p:nvCxnSpPr>
        <p:spPr>
          <a:xfrm>
            <a:off x="4934074" y="3080708"/>
            <a:ext cx="0" cy="159935"/>
          </a:xfrm>
          <a:prstGeom prst="line">
            <a:avLst/>
          </a:prstGeom>
          <a:noFill/>
          <a:ln w="9525" cap="flat" cmpd="sng" algn="ctr">
            <a:solidFill>
              <a:srgbClr val="000000"/>
            </a:solidFill>
            <a:prstDash val="solid"/>
          </a:ln>
          <a:effectLst/>
        </p:spPr>
      </p:cxnSp>
      <p:cxnSp>
        <p:nvCxnSpPr>
          <p:cNvPr id="174" name="Straight Connector 276">
            <a:extLst>
              <a:ext uri="{FF2B5EF4-FFF2-40B4-BE49-F238E27FC236}">
                <a16:creationId xmlns:a16="http://schemas.microsoft.com/office/drawing/2014/main" id="{742E2844-D594-0A46-9C69-70DBA75C29B4}"/>
              </a:ext>
            </a:extLst>
          </p:cNvPr>
          <p:cNvCxnSpPr/>
          <p:nvPr/>
        </p:nvCxnSpPr>
        <p:spPr>
          <a:xfrm flipH="1">
            <a:off x="4910925" y="3080707"/>
            <a:ext cx="46298" cy="0"/>
          </a:xfrm>
          <a:prstGeom prst="line">
            <a:avLst/>
          </a:prstGeom>
          <a:noFill/>
          <a:ln w="9525" cap="flat" cmpd="sng" algn="ctr">
            <a:solidFill>
              <a:srgbClr val="000000"/>
            </a:solidFill>
            <a:prstDash val="solid"/>
          </a:ln>
          <a:effectLst/>
        </p:spPr>
      </p:cxnSp>
      <p:cxnSp>
        <p:nvCxnSpPr>
          <p:cNvPr id="175" name="Straight Connector 277">
            <a:extLst>
              <a:ext uri="{FF2B5EF4-FFF2-40B4-BE49-F238E27FC236}">
                <a16:creationId xmlns:a16="http://schemas.microsoft.com/office/drawing/2014/main" id="{129AE421-CC81-1F4F-9509-A4A05CA8AA85}"/>
              </a:ext>
            </a:extLst>
          </p:cNvPr>
          <p:cNvCxnSpPr/>
          <p:nvPr/>
        </p:nvCxnSpPr>
        <p:spPr>
          <a:xfrm flipH="1">
            <a:off x="4910925" y="3240642"/>
            <a:ext cx="46298" cy="0"/>
          </a:xfrm>
          <a:prstGeom prst="line">
            <a:avLst/>
          </a:prstGeom>
          <a:noFill/>
          <a:ln w="9525" cap="flat" cmpd="sng" algn="ctr">
            <a:solidFill>
              <a:srgbClr val="000000"/>
            </a:solidFill>
            <a:prstDash val="solid"/>
          </a:ln>
          <a:effectLst/>
        </p:spPr>
      </p:cxnSp>
      <p:cxnSp>
        <p:nvCxnSpPr>
          <p:cNvPr id="176" name="Straight Connector 64">
            <a:extLst>
              <a:ext uri="{FF2B5EF4-FFF2-40B4-BE49-F238E27FC236}">
                <a16:creationId xmlns:a16="http://schemas.microsoft.com/office/drawing/2014/main" id="{DE2B8C59-439C-9D49-A3EB-5F5E13163910}"/>
              </a:ext>
            </a:extLst>
          </p:cNvPr>
          <p:cNvCxnSpPr/>
          <p:nvPr/>
        </p:nvCxnSpPr>
        <p:spPr>
          <a:xfrm>
            <a:off x="4251179" y="3390767"/>
            <a:ext cx="0" cy="418971"/>
          </a:xfrm>
          <a:prstGeom prst="line">
            <a:avLst/>
          </a:prstGeom>
          <a:noFill/>
          <a:ln w="9525" cap="flat" cmpd="sng" algn="ctr">
            <a:solidFill>
              <a:srgbClr val="000000"/>
            </a:solidFill>
            <a:prstDash val="solid"/>
          </a:ln>
          <a:effectLst/>
        </p:spPr>
      </p:cxnSp>
      <p:cxnSp>
        <p:nvCxnSpPr>
          <p:cNvPr id="177" name="Straight Connector 65">
            <a:extLst>
              <a:ext uri="{FF2B5EF4-FFF2-40B4-BE49-F238E27FC236}">
                <a16:creationId xmlns:a16="http://schemas.microsoft.com/office/drawing/2014/main" id="{F48A6F3E-117A-4340-971F-8D13D43337A6}"/>
              </a:ext>
            </a:extLst>
          </p:cNvPr>
          <p:cNvCxnSpPr/>
          <p:nvPr/>
        </p:nvCxnSpPr>
        <p:spPr>
          <a:xfrm flipH="1">
            <a:off x="4228028" y="3390766"/>
            <a:ext cx="46298" cy="0"/>
          </a:xfrm>
          <a:prstGeom prst="line">
            <a:avLst/>
          </a:prstGeom>
          <a:noFill/>
          <a:ln w="9525" cap="flat" cmpd="sng" algn="ctr">
            <a:solidFill>
              <a:srgbClr val="000000"/>
            </a:solidFill>
            <a:prstDash val="solid"/>
          </a:ln>
          <a:effectLst/>
        </p:spPr>
      </p:cxnSp>
      <p:cxnSp>
        <p:nvCxnSpPr>
          <p:cNvPr id="178" name="Straight Connector 66">
            <a:extLst>
              <a:ext uri="{FF2B5EF4-FFF2-40B4-BE49-F238E27FC236}">
                <a16:creationId xmlns:a16="http://schemas.microsoft.com/office/drawing/2014/main" id="{47677C17-2C37-0B4B-96E4-A866F3446936}"/>
              </a:ext>
            </a:extLst>
          </p:cNvPr>
          <p:cNvCxnSpPr/>
          <p:nvPr/>
        </p:nvCxnSpPr>
        <p:spPr>
          <a:xfrm flipH="1">
            <a:off x="4228028" y="3809738"/>
            <a:ext cx="46298" cy="0"/>
          </a:xfrm>
          <a:prstGeom prst="line">
            <a:avLst/>
          </a:prstGeom>
          <a:noFill/>
          <a:ln w="9525" cap="flat" cmpd="sng" algn="ctr">
            <a:solidFill>
              <a:srgbClr val="000000"/>
            </a:solidFill>
            <a:prstDash val="solid"/>
          </a:ln>
          <a:effectLst/>
        </p:spPr>
      </p:cxnSp>
      <p:cxnSp>
        <p:nvCxnSpPr>
          <p:cNvPr id="179" name="Straight Connector 272">
            <a:extLst>
              <a:ext uri="{FF2B5EF4-FFF2-40B4-BE49-F238E27FC236}">
                <a16:creationId xmlns:a16="http://schemas.microsoft.com/office/drawing/2014/main" id="{13E264DE-7FCD-884D-AFAA-B6FACB5876B7}"/>
              </a:ext>
            </a:extLst>
          </p:cNvPr>
          <p:cNvCxnSpPr/>
          <p:nvPr/>
        </p:nvCxnSpPr>
        <p:spPr>
          <a:xfrm>
            <a:off x="4137086" y="3481037"/>
            <a:ext cx="0" cy="109893"/>
          </a:xfrm>
          <a:prstGeom prst="line">
            <a:avLst/>
          </a:prstGeom>
          <a:noFill/>
          <a:ln w="9525" cap="flat" cmpd="sng" algn="ctr">
            <a:solidFill>
              <a:srgbClr val="000000"/>
            </a:solidFill>
            <a:prstDash val="solid"/>
          </a:ln>
          <a:effectLst/>
        </p:spPr>
      </p:cxnSp>
      <p:cxnSp>
        <p:nvCxnSpPr>
          <p:cNvPr id="180" name="Straight Connector 273">
            <a:extLst>
              <a:ext uri="{FF2B5EF4-FFF2-40B4-BE49-F238E27FC236}">
                <a16:creationId xmlns:a16="http://schemas.microsoft.com/office/drawing/2014/main" id="{95D4F344-10B9-3A41-A392-2CA765C0B605}"/>
              </a:ext>
            </a:extLst>
          </p:cNvPr>
          <p:cNvCxnSpPr/>
          <p:nvPr/>
        </p:nvCxnSpPr>
        <p:spPr>
          <a:xfrm flipH="1">
            <a:off x="4113937" y="3481036"/>
            <a:ext cx="46298" cy="0"/>
          </a:xfrm>
          <a:prstGeom prst="line">
            <a:avLst/>
          </a:prstGeom>
          <a:noFill/>
          <a:ln w="9525" cap="flat" cmpd="sng" algn="ctr">
            <a:solidFill>
              <a:srgbClr val="000000"/>
            </a:solidFill>
            <a:prstDash val="solid"/>
          </a:ln>
          <a:effectLst/>
        </p:spPr>
      </p:cxnSp>
      <p:cxnSp>
        <p:nvCxnSpPr>
          <p:cNvPr id="181" name="Straight Connector 274">
            <a:extLst>
              <a:ext uri="{FF2B5EF4-FFF2-40B4-BE49-F238E27FC236}">
                <a16:creationId xmlns:a16="http://schemas.microsoft.com/office/drawing/2014/main" id="{153E2B4B-FD5D-E641-B462-428A5311A998}"/>
              </a:ext>
            </a:extLst>
          </p:cNvPr>
          <p:cNvCxnSpPr/>
          <p:nvPr/>
        </p:nvCxnSpPr>
        <p:spPr>
          <a:xfrm flipH="1">
            <a:off x="4113937" y="3590929"/>
            <a:ext cx="46298" cy="0"/>
          </a:xfrm>
          <a:prstGeom prst="line">
            <a:avLst/>
          </a:prstGeom>
          <a:noFill/>
          <a:ln w="9525" cap="flat" cmpd="sng" algn="ctr">
            <a:solidFill>
              <a:srgbClr val="000000"/>
            </a:solidFill>
            <a:prstDash val="solid"/>
          </a:ln>
          <a:effectLst/>
        </p:spPr>
      </p:cxnSp>
      <p:cxnSp>
        <p:nvCxnSpPr>
          <p:cNvPr id="182" name="Straight Connector 269">
            <a:extLst>
              <a:ext uri="{FF2B5EF4-FFF2-40B4-BE49-F238E27FC236}">
                <a16:creationId xmlns:a16="http://schemas.microsoft.com/office/drawing/2014/main" id="{7F03EFDB-327A-E342-B672-DD1E6DD568AD}"/>
              </a:ext>
            </a:extLst>
          </p:cNvPr>
          <p:cNvCxnSpPr/>
          <p:nvPr/>
        </p:nvCxnSpPr>
        <p:spPr>
          <a:xfrm>
            <a:off x="4137086" y="3503602"/>
            <a:ext cx="0" cy="87326"/>
          </a:xfrm>
          <a:prstGeom prst="line">
            <a:avLst/>
          </a:prstGeom>
          <a:noFill/>
          <a:ln w="9525" cap="flat" cmpd="sng" algn="ctr">
            <a:solidFill>
              <a:srgbClr val="000000"/>
            </a:solidFill>
            <a:prstDash val="solid"/>
          </a:ln>
          <a:effectLst/>
        </p:spPr>
      </p:cxnSp>
      <p:cxnSp>
        <p:nvCxnSpPr>
          <p:cNvPr id="183" name="Straight Connector 270">
            <a:extLst>
              <a:ext uri="{FF2B5EF4-FFF2-40B4-BE49-F238E27FC236}">
                <a16:creationId xmlns:a16="http://schemas.microsoft.com/office/drawing/2014/main" id="{80844D27-C345-8042-871A-3EFDA50E8C49}"/>
              </a:ext>
            </a:extLst>
          </p:cNvPr>
          <p:cNvCxnSpPr/>
          <p:nvPr/>
        </p:nvCxnSpPr>
        <p:spPr>
          <a:xfrm flipH="1">
            <a:off x="4113937" y="3503602"/>
            <a:ext cx="46298" cy="0"/>
          </a:xfrm>
          <a:prstGeom prst="line">
            <a:avLst/>
          </a:prstGeom>
          <a:noFill/>
          <a:ln w="9525" cap="flat" cmpd="sng" algn="ctr">
            <a:solidFill>
              <a:srgbClr val="000000"/>
            </a:solidFill>
            <a:prstDash val="solid"/>
          </a:ln>
          <a:effectLst/>
        </p:spPr>
      </p:cxnSp>
      <p:cxnSp>
        <p:nvCxnSpPr>
          <p:cNvPr id="184" name="Straight Connector 271">
            <a:extLst>
              <a:ext uri="{FF2B5EF4-FFF2-40B4-BE49-F238E27FC236}">
                <a16:creationId xmlns:a16="http://schemas.microsoft.com/office/drawing/2014/main" id="{516AAC84-F257-9D4A-A451-6BD4D6AFD2A6}"/>
              </a:ext>
            </a:extLst>
          </p:cNvPr>
          <p:cNvCxnSpPr/>
          <p:nvPr/>
        </p:nvCxnSpPr>
        <p:spPr>
          <a:xfrm flipH="1">
            <a:off x="4113937" y="3590929"/>
            <a:ext cx="46298" cy="0"/>
          </a:xfrm>
          <a:prstGeom prst="line">
            <a:avLst/>
          </a:prstGeom>
          <a:noFill/>
          <a:ln w="9525" cap="flat" cmpd="sng" algn="ctr">
            <a:solidFill>
              <a:srgbClr val="000000"/>
            </a:solidFill>
            <a:prstDash val="solid"/>
          </a:ln>
          <a:effectLst/>
        </p:spPr>
      </p:cxnSp>
      <p:cxnSp>
        <p:nvCxnSpPr>
          <p:cNvPr id="185" name="Straight Connector 262">
            <a:extLst>
              <a:ext uri="{FF2B5EF4-FFF2-40B4-BE49-F238E27FC236}">
                <a16:creationId xmlns:a16="http://schemas.microsoft.com/office/drawing/2014/main" id="{C97DEC10-040D-BF4B-81CC-B4EF70862949}"/>
              </a:ext>
            </a:extLst>
          </p:cNvPr>
          <p:cNvCxnSpPr/>
          <p:nvPr/>
        </p:nvCxnSpPr>
        <p:spPr>
          <a:xfrm>
            <a:off x="7326692" y="3077437"/>
            <a:ext cx="0" cy="619464"/>
          </a:xfrm>
          <a:prstGeom prst="line">
            <a:avLst/>
          </a:prstGeom>
          <a:noFill/>
          <a:ln w="9525" cap="flat" cmpd="sng" algn="ctr">
            <a:solidFill>
              <a:srgbClr val="000000"/>
            </a:solidFill>
            <a:prstDash val="solid"/>
          </a:ln>
          <a:effectLst/>
        </p:spPr>
      </p:cxnSp>
      <p:cxnSp>
        <p:nvCxnSpPr>
          <p:cNvPr id="186" name="Straight Connector 263">
            <a:extLst>
              <a:ext uri="{FF2B5EF4-FFF2-40B4-BE49-F238E27FC236}">
                <a16:creationId xmlns:a16="http://schemas.microsoft.com/office/drawing/2014/main" id="{D5038667-8568-2140-A728-D90E53DB0EC8}"/>
              </a:ext>
            </a:extLst>
          </p:cNvPr>
          <p:cNvCxnSpPr/>
          <p:nvPr/>
        </p:nvCxnSpPr>
        <p:spPr>
          <a:xfrm flipH="1">
            <a:off x="7303542" y="3077437"/>
            <a:ext cx="46298" cy="0"/>
          </a:xfrm>
          <a:prstGeom prst="line">
            <a:avLst/>
          </a:prstGeom>
          <a:noFill/>
          <a:ln w="9525" cap="flat" cmpd="sng" algn="ctr">
            <a:solidFill>
              <a:srgbClr val="000000"/>
            </a:solidFill>
            <a:prstDash val="solid"/>
          </a:ln>
          <a:effectLst/>
        </p:spPr>
      </p:cxnSp>
      <p:cxnSp>
        <p:nvCxnSpPr>
          <p:cNvPr id="187" name="Straight Connector 264">
            <a:extLst>
              <a:ext uri="{FF2B5EF4-FFF2-40B4-BE49-F238E27FC236}">
                <a16:creationId xmlns:a16="http://schemas.microsoft.com/office/drawing/2014/main" id="{4B0354DC-FF62-1741-8C70-BCEBAAE05504}"/>
              </a:ext>
            </a:extLst>
          </p:cNvPr>
          <p:cNvCxnSpPr/>
          <p:nvPr/>
        </p:nvCxnSpPr>
        <p:spPr>
          <a:xfrm flipH="1">
            <a:off x="7303542" y="3696900"/>
            <a:ext cx="46298" cy="0"/>
          </a:xfrm>
          <a:prstGeom prst="line">
            <a:avLst/>
          </a:prstGeom>
          <a:noFill/>
          <a:ln w="9525" cap="flat" cmpd="sng" algn="ctr">
            <a:solidFill>
              <a:srgbClr val="000000"/>
            </a:solidFill>
            <a:prstDash val="solid"/>
          </a:ln>
          <a:effectLst/>
        </p:spPr>
      </p:cxnSp>
      <p:cxnSp>
        <p:nvCxnSpPr>
          <p:cNvPr id="188" name="Straight Connector 265">
            <a:extLst>
              <a:ext uri="{FF2B5EF4-FFF2-40B4-BE49-F238E27FC236}">
                <a16:creationId xmlns:a16="http://schemas.microsoft.com/office/drawing/2014/main" id="{07C3A7D5-DF76-9844-A543-03786BF96286}"/>
              </a:ext>
            </a:extLst>
          </p:cNvPr>
          <p:cNvCxnSpPr/>
          <p:nvPr/>
        </p:nvCxnSpPr>
        <p:spPr>
          <a:xfrm flipH="1">
            <a:off x="7303542" y="3493793"/>
            <a:ext cx="46298" cy="0"/>
          </a:xfrm>
          <a:prstGeom prst="line">
            <a:avLst/>
          </a:prstGeom>
          <a:noFill/>
          <a:ln w="9525" cap="flat" cmpd="sng" algn="ctr">
            <a:solidFill>
              <a:srgbClr val="000000"/>
            </a:solidFill>
            <a:prstDash val="solid"/>
          </a:ln>
          <a:effectLst/>
        </p:spPr>
      </p:cxnSp>
      <p:cxnSp>
        <p:nvCxnSpPr>
          <p:cNvPr id="189" name="Straight Connector 266">
            <a:extLst>
              <a:ext uri="{FF2B5EF4-FFF2-40B4-BE49-F238E27FC236}">
                <a16:creationId xmlns:a16="http://schemas.microsoft.com/office/drawing/2014/main" id="{8C96C36E-64EA-FB42-AFA8-42FF1FBF0530}"/>
              </a:ext>
            </a:extLst>
          </p:cNvPr>
          <p:cNvCxnSpPr/>
          <p:nvPr/>
        </p:nvCxnSpPr>
        <p:spPr>
          <a:xfrm flipH="1">
            <a:off x="7303542" y="3401561"/>
            <a:ext cx="46298" cy="0"/>
          </a:xfrm>
          <a:prstGeom prst="line">
            <a:avLst/>
          </a:prstGeom>
          <a:noFill/>
          <a:ln w="9525" cap="flat" cmpd="sng" algn="ctr">
            <a:solidFill>
              <a:srgbClr val="000000"/>
            </a:solidFill>
            <a:prstDash val="solid"/>
          </a:ln>
          <a:effectLst/>
        </p:spPr>
      </p:cxnSp>
      <p:cxnSp>
        <p:nvCxnSpPr>
          <p:cNvPr id="190" name="Straight Connector 267">
            <a:extLst>
              <a:ext uri="{FF2B5EF4-FFF2-40B4-BE49-F238E27FC236}">
                <a16:creationId xmlns:a16="http://schemas.microsoft.com/office/drawing/2014/main" id="{EDB2DBEA-F981-8A40-B9A0-5D5D887DC761}"/>
              </a:ext>
            </a:extLst>
          </p:cNvPr>
          <p:cNvCxnSpPr/>
          <p:nvPr/>
        </p:nvCxnSpPr>
        <p:spPr>
          <a:xfrm flipH="1">
            <a:off x="7303542" y="3244568"/>
            <a:ext cx="46298" cy="0"/>
          </a:xfrm>
          <a:prstGeom prst="line">
            <a:avLst/>
          </a:prstGeom>
          <a:noFill/>
          <a:ln w="9525" cap="flat" cmpd="sng" algn="ctr">
            <a:solidFill>
              <a:srgbClr val="000000"/>
            </a:solidFill>
            <a:prstDash val="solid"/>
          </a:ln>
          <a:effectLst/>
        </p:spPr>
      </p:cxnSp>
      <p:cxnSp>
        <p:nvCxnSpPr>
          <p:cNvPr id="191" name="Straight Connector 268">
            <a:extLst>
              <a:ext uri="{FF2B5EF4-FFF2-40B4-BE49-F238E27FC236}">
                <a16:creationId xmlns:a16="http://schemas.microsoft.com/office/drawing/2014/main" id="{8F3274EC-814D-0941-9717-D8C32712E35F}"/>
              </a:ext>
            </a:extLst>
          </p:cNvPr>
          <p:cNvCxnSpPr/>
          <p:nvPr/>
        </p:nvCxnSpPr>
        <p:spPr>
          <a:xfrm flipH="1">
            <a:off x="7303542" y="3198452"/>
            <a:ext cx="46298" cy="0"/>
          </a:xfrm>
          <a:prstGeom prst="line">
            <a:avLst/>
          </a:prstGeom>
          <a:noFill/>
          <a:ln w="9525" cap="flat" cmpd="sng" algn="ctr">
            <a:solidFill>
              <a:srgbClr val="000000"/>
            </a:solidFill>
            <a:prstDash val="solid"/>
          </a:ln>
          <a:effectLst/>
        </p:spPr>
      </p:cxnSp>
      <p:cxnSp>
        <p:nvCxnSpPr>
          <p:cNvPr id="192" name="Straight Connector 255">
            <a:extLst>
              <a:ext uri="{FF2B5EF4-FFF2-40B4-BE49-F238E27FC236}">
                <a16:creationId xmlns:a16="http://schemas.microsoft.com/office/drawing/2014/main" id="{FE191C42-000D-7949-AEC2-7B0CD13E0518}"/>
              </a:ext>
            </a:extLst>
          </p:cNvPr>
          <p:cNvCxnSpPr/>
          <p:nvPr/>
        </p:nvCxnSpPr>
        <p:spPr>
          <a:xfrm>
            <a:off x="6974496" y="3052254"/>
            <a:ext cx="0" cy="502372"/>
          </a:xfrm>
          <a:prstGeom prst="line">
            <a:avLst/>
          </a:prstGeom>
          <a:noFill/>
          <a:ln w="9525" cap="flat" cmpd="sng" algn="ctr">
            <a:solidFill>
              <a:srgbClr val="000000"/>
            </a:solidFill>
            <a:prstDash val="solid"/>
          </a:ln>
          <a:effectLst/>
        </p:spPr>
      </p:cxnSp>
      <p:cxnSp>
        <p:nvCxnSpPr>
          <p:cNvPr id="193" name="Straight Connector 256">
            <a:extLst>
              <a:ext uri="{FF2B5EF4-FFF2-40B4-BE49-F238E27FC236}">
                <a16:creationId xmlns:a16="http://schemas.microsoft.com/office/drawing/2014/main" id="{F5A06B90-515B-CD4F-8CE3-67C223C68C64}"/>
              </a:ext>
            </a:extLst>
          </p:cNvPr>
          <p:cNvCxnSpPr/>
          <p:nvPr/>
        </p:nvCxnSpPr>
        <p:spPr>
          <a:xfrm flipH="1">
            <a:off x="6951347" y="3052254"/>
            <a:ext cx="46298" cy="0"/>
          </a:xfrm>
          <a:prstGeom prst="line">
            <a:avLst/>
          </a:prstGeom>
          <a:noFill/>
          <a:ln w="9525" cap="flat" cmpd="sng" algn="ctr">
            <a:solidFill>
              <a:srgbClr val="000000"/>
            </a:solidFill>
            <a:prstDash val="solid"/>
          </a:ln>
          <a:effectLst/>
        </p:spPr>
      </p:cxnSp>
      <p:cxnSp>
        <p:nvCxnSpPr>
          <p:cNvPr id="194" name="Straight Connector 257">
            <a:extLst>
              <a:ext uri="{FF2B5EF4-FFF2-40B4-BE49-F238E27FC236}">
                <a16:creationId xmlns:a16="http://schemas.microsoft.com/office/drawing/2014/main" id="{28FCE3ED-550B-5B4C-BE47-6CD1C803D108}"/>
              </a:ext>
            </a:extLst>
          </p:cNvPr>
          <p:cNvCxnSpPr/>
          <p:nvPr/>
        </p:nvCxnSpPr>
        <p:spPr>
          <a:xfrm flipH="1">
            <a:off x="6951347" y="3554626"/>
            <a:ext cx="46298" cy="0"/>
          </a:xfrm>
          <a:prstGeom prst="line">
            <a:avLst/>
          </a:prstGeom>
          <a:noFill/>
          <a:ln w="9525" cap="flat" cmpd="sng" algn="ctr">
            <a:solidFill>
              <a:srgbClr val="000000"/>
            </a:solidFill>
            <a:prstDash val="solid"/>
          </a:ln>
          <a:effectLst/>
        </p:spPr>
      </p:cxnSp>
      <p:cxnSp>
        <p:nvCxnSpPr>
          <p:cNvPr id="195" name="Straight Connector 258">
            <a:extLst>
              <a:ext uri="{FF2B5EF4-FFF2-40B4-BE49-F238E27FC236}">
                <a16:creationId xmlns:a16="http://schemas.microsoft.com/office/drawing/2014/main" id="{1F4A1790-6429-2E41-ADDD-7F859904BFF1}"/>
              </a:ext>
            </a:extLst>
          </p:cNvPr>
          <p:cNvCxnSpPr/>
          <p:nvPr/>
        </p:nvCxnSpPr>
        <p:spPr>
          <a:xfrm flipH="1">
            <a:off x="6951347" y="3444731"/>
            <a:ext cx="46298" cy="0"/>
          </a:xfrm>
          <a:prstGeom prst="line">
            <a:avLst/>
          </a:prstGeom>
          <a:noFill/>
          <a:ln w="9525" cap="flat" cmpd="sng" algn="ctr">
            <a:solidFill>
              <a:srgbClr val="000000"/>
            </a:solidFill>
            <a:prstDash val="solid"/>
          </a:ln>
          <a:effectLst/>
        </p:spPr>
      </p:cxnSp>
      <p:cxnSp>
        <p:nvCxnSpPr>
          <p:cNvPr id="196" name="Straight Connector 259">
            <a:extLst>
              <a:ext uri="{FF2B5EF4-FFF2-40B4-BE49-F238E27FC236}">
                <a16:creationId xmlns:a16="http://schemas.microsoft.com/office/drawing/2014/main" id="{FAFD5EE8-A85E-2B4D-B232-D748D821CCBE}"/>
              </a:ext>
            </a:extLst>
          </p:cNvPr>
          <p:cNvCxnSpPr/>
          <p:nvPr/>
        </p:nvCxnSpPr>
        <p:spPr>
          <a:xfrm flipH="1">
            <a:off x="6951347" y="3262229"/>
            <a:ext cx="46298" cy="0"/>
          </a:xfrm>
          <a:prstGeom prst="line">
            <a:avLst/>
          </a:prstGeom>
          <a:noFill/>
          <a:ln w="9525" cap="flat" cmpd="sng" algn="ctr">
            <a:solidFill>
              <a:srgbClr val="000000"/>
            </a:solidFill>
            <a:prstDash val="solid"/>
          </a:ln>
          <a:effectLst/>
        </p:spPr>
      </p:cxnSp>
      <p:cxnSp>
        <p:nvCxnSpPr>
          <p:cNvPr id="197" name="Straight Connector 260">
            <a:extLst>
              <a:ext uri="{FF2B5EF4-FFF2-40B4-BE49-F238E27FC236}">
                <a16:creationId xmlns:a16="http://schemas.microsoft.com/office/drawing/2014/main" id="{AFFDCDBF-693E-A741-8146-F111D9577019}"/>
              </a:ext>
            </a:extLst>
          </p:cNvPr>
          <p:cNvCxnSpPr/>
          <p:nvPr/>
        </p:nvCxnSpPr>
        <p:spPr>
          <a:xfrm flipH="1">
            <a:off x="6951347" y="3226907"/>
            <a:ext cx="46298" cy="0"/>
          </a:xfrm>
          <a:prstGeom prst="line">
            <a:avLst/>
          </a:prstGeom>
          <a:noFill/>
          <a:ln w="9525" cap="flat" cmpd="sng" algn="ctr">
            <a:solidFill>
              <a:srgbClr val="000000"/>
            </a:solidFill>
            <a:prstDash val="solid"/>
          </a:ln>
          <a:effectLst/>
        </p:spPr>
      </p:cxnSp>
      <p:cxnSp>
        <p:nvCxnSpPr>
          <p:cNvPr id="198" name="Straight Connector 261">
            <a:extLst>
              <a:ext uri="{FF2B5EF4-FFF2-40B4-BE49-F238E27FC236}">
                <a16:creationId xmlns:a16="http://schemas.microsoft.com/office/drawing/2014/main" id="{204D7456-7129-A248-82D3-5EA964C7AB0A}"/>
              </a:ext>
            </a:extLst>
          </p:cNvPr>
          <p:cNvCxnSpPr/>
          <p:nvPr/>
        </p:nvCxnSpPr>
        <p:spPr>
          <a:xfrm flipH="1">
            <a:off x="6951347" y="3197471"/>
            <a:ext cx="46298" cy="0"/>
          </a:xfrm>
          <a:prstGeom prst="line">
            <a:avLst/>
          </a:prstGeom>
          <a:noFill/>
          <a:ln w="9525" cap="flat" cmpd="sng" algn="ctr">
            <a:solidFill>
              <a:srgbClr val="000000"/>
            </a:solidFill>
            <a:prstDash val="solid"/>
          </a:ln>
          <a:effectLst/>
        </p:spPr>
      </p:cxnSp>
      <p:cxnSp>
        <p:nvCxnSpPr>
          <p:cNvPr id="199" name="Straight Connector 251">
            <a:extLst>
              <a:ext uri="{FF2B5EF4-FFF2-40B4-BE49-F238E27FC236}">
                <a16:creationId xmlns:a16="http://schemas.microsoft.com/office/drawing/2014/main" id="{12C408D0-3ECE-3F47-AFBE-B30920ADA119}"/>
              </a:ext>
            </a:extLst>
          </p:cNvPr>
          <p:cNvCxnSpPr/>
          <p:nvPr/>
        </p:nvCxnSpPr>
        <p:spPr>
          <a:xfrm flipH="1">
            <a:off x="6504903" y="3039498"/>
            <a:ext cx="46298" cy="0"/>
          </a:xfrm>
          <a:prstGeom prst="line">
            <a:avLst/>
          </a:prstGeom>
          <a:noFill/>
          <a:ln w="9525" cap="flat" cmpd="sng" algn="ctr">
            <a:solidFill>
              <a:srgbClr val="000000"/>
            </a:solidFill>
            <a:prstDash val="solid"/>
          </a:ln>
          <a:effectLst/>
        </p:spPr>
      </p:cxnSp>
      <p:cxnSp>
        <p:nvCxnSpPr>
          <p:cNvPr id="200" name="Straight Connector 252">
            <a:extLst>
              <a:ext uri="{FF2B5EF4-FFF2-40B4-BE49-F238E27FC236}">
                <a16:creationId xmlns:a16="http://schemas.microsoft.com/office/drawing/2014/main" id="{0F2B25BE-A8BC-6D40-A7E2-91BC9A90E4F4}"/>
              </a:ext>
            </a:extLst>
          </p:cNvPr>
          <p:cNvCxnSpPr/>
          <p:nvPr/>
        </p:nvCxnSpPr>
        <p:spPr>
          <a:xfrm flipH="1">
            <a:off x="6504903" y="3579155"/>
            <a:ext cx="46298" cy="0"/>
          </a:xfrm>
          <a:prstGeom prst="line">
            <a:avLst/>
          </a:prstGeom>
          <a:noFill/>
          <a:ln w="9525" cap="flat" cmpd="sng" algn="ctr">
            <a:solidFill>
              <a:srgbClr val="000000"/>
            </a:solidFill>
            <a:prstDash val="solid"/>
          </a:ln>
          <a:effectLst/>
        </p:spPr>
      </p:cxnSp>
      <p:cxnSp>
        <p:nvCxnSpPr>
          <p:cNvPr id="201" name="Straight Connector 253">
            <a:extLst>
              <a:ext uri="{FF2B5EF4-FFF2-40B4-BE49-F238E27FC236}">
                <a16:creationId xmlns:a16="http://schemas.microsoft.com/office/drawing/2014/main" id="{A28BAF04-ECFF-2043-91AA-07D7A756D5FF}"/>
              </a:ext>
            </a:extLst>
          </p:cNvPr>
          <p:cNvCxnSpPr/>
          <p:nvPr/>
        </p:nvCxnSpPr>
        <p:spPr>
          <a:xfrm flipH="1">
            <a:off x="6504903" y="3317176"/>
            <a:ext cx="46298" cy="0"/>
          </a:xfrm>
          <a:prstGeom prst="line">
            <a:avLst/>
          </a:prstGeom>
          <a:noFill/>
          <a:ln w="9525" cap="flat" cmpd="sng" algn="ctr">
            <a:solidFill>
              <a:srgbClr val="000000"/>
            </a:solidFill>
            <a:prstDash val="solid"/>
          </a:ln>
          <a:effectLst/>
        </p:spPr>
      </p:cxnSp>
      <p:cxnSp>
        <p:nvCxnSpPr>
          <p:cNvPr id="202" name="Straight Connector 254">
            <a:extLst>
              <a:ext uri="{FF2B5EF4-FFF2-40B4-BE49-F238E27FC236}">
                <a16:creationId xmlns:a16="http://schemas.microsoft.com/office/drawing/2014/main" id="{FA33F1FA-CC43-4E4C-AE9F-6881D8089CB9}"/>
              </a:ext>
            </a:extLst>
          </p:cNvPr>
          <p:cNvCxnSpPr/>
          <p:nvPr/>
        </p:nvCxnSpPr>
        <p:spPr>
          <a:xfrm flipH="1">
            <a:off x="6504903" y="3232793"/>
            <a:ext cx="46298" cy="0"/>
          </a:xfrm>
          <a:prstGeom prst="line">
            <a:avLst/>
          </a:prstGeom>
          <a:noFill/>
          <a:ln w="9525" cap="flat" cmpd="sng" algn="ctr">
            <a:solidFill>
              <a:srgbClr val="000000"/>
            </a:solidFill>
            <a:prstDash val="solid"/>
          </a:ln>
          <a:effectLst/>
        </p:spPr>
      </p:cxnSp>
      <p:cxnSp>
        <p:nvCxnSpPr>
          <p:cNvPr id="203" name="Straight Connector 248">
            <a:extLst>
              <a:ext uri="{FF2B5EF4-FFF2-40B4-BE49-F238E27FC236}">
                <a16:creationId xmlns:a16="http://schemas.microsoft.com/office/drawing/2014/main" id="{EF900CC9-AB8E-584A-A826-815F7FBE0E2A}"/>
              </a:ext>
            </a:extLst>
          </p:cNvPr>
          <p:cNvCxnSpPr/>
          <p:nvPr/>
        </p:nvCxnSpPr>
        <p:spPr>
          <a:xfrm>
            <a:off x="6185775" y="3293629"/>
            <a:ext cx="0" cy="347343"/>
          </a:xfrm>
          <a:prstGeom prst="line">
            <a:avLst/>
          </a:prstGeom>
          <a:noFill/>
          <a:ln w="9525" cap="flat" cmpd="sng" algn="ctr">
            <a:solidFill>
              <a:srgbClr val="000000"/>
            </a:solidFill>
            <a:prstDash val="solid"/>
          </a:ln>
          <a:effectLst/>
        </p:spPr>
      </p:cxnSp>
      <p:cxnSp>
        <p:nvCxnSpPr>
          <p:cNvPr id="204" name="Straight Connector 249">
            <a:extLst>
              <a:ext uri="{FF2B5EF4-FFF2-40B4-BE49-F238E27FC236}">
                <a16:creationId xmlns:a16="http://schemas.microsoft.com/office/drawing/2014/main" id="{5E41BF6B-E808-1342-9BD7-77DBCEFCFFC9}"/>
              </a:ext>
            </a:extLst>
          </p:cNvPr>
          <p:cNvCxnSpPr/>
          <p:nvPr/>
        </p:nvCxnSpPr>
        <p:spPr>
          <a:xfrm flipH="1">
            <a:off x="6162626" y="3293628"/>
            <a:ext cx="46298" cy="0"/>
          </a:xfrm>
          <a:prstGeom prst="line">
            <a:avLst/>
          </a:prstGeom>
          <a:noFill/>
          <a:ln w="9525" cap="flat" cmpd="sng" algn="ctr">
            <a:solidFill>
              <a:srgbClr val="000000"/>
            </a:solidFill>
            <a:prstDash val="solid"/>
          </a:ln>
          <a:effectLst/>
        </p:spPr>
      </p:cxnSp>
      <p:cxnSp>
        <p:nvCxnSpPr>
          <p:cNvPr id="205" name="Straight Connector 250">
            <a:extLst>
              <a:ext uri="{FF2B5EF4-FFF2-40B4-BE49-F238E27FC236}">
                <a16:creationId xmlns:a16="http://schemas.microsoft.com/office/drawing/2014/main" id="{193AC067-7F40-074E-850B-8D6610A6E561}"/>
              </a:ext>
            </a:extLst>
          </p:cNvPr>
          <p:cNvCxnSpPr/>
          <p:nvPr/>
        </p:nvCxnSpPr>
        <p:spPr>
          <a:xfrm flipH="1">
            <a:off x="6162626" y="3640971"/>
            <a:ext cx="46298" cy="0"/>
          </a:xfrm>
          <a:prstGeom prst="line">
            <a:avLst/>
          </a:prstGeom>
          <a:noFill/>
          <a:ln w="9525" cap="flat" cmpd="sng" algn="ctr">
            <a:solidFill>
              <a:srgbClr val="000000"/>
            </a:solidFill>
            <a:prstDash val="solid"/>
          </a:ln>
          <a:effectLst/>
        </p:spPr>
      </p:cxnSp>
      <p:cxnSp>
        <p:nvCxnSpPr>
          <p:cNvPr id="206" name="Straight Connector 245">
            <a:extLst>
              <a:ext uri="{FF2B5EF4-FFF2-40B4-BE49-F238E27FC236}">
                <a16:creationId xmlns:a16="http://schemas.microsoft.com/office/drawing/2014/main" id="{9DF4A782-3B46-844A-8059-3ECE6837FC4E}"/>
              </a:ext>
            </a:extLst>
          </p:cNvPr>
          <p:cNvCxnSpPr/>
          <p:nvPr/>
        </p:nvCxnSpPr>
        <p:spPr>
          <a:xfrm>
            <a:off x="4934074" y="3240645"/>
            <a:ext cx="0" cy="224695"/>
          </a:xfrm>
          <a:prstGeom prst="line">
            <a:avLst/>
          </a:prstGeom>
          <a:noFill/>
          <a:ln w="9525" cap="flat" cmpd="sng" algn="ctr">
            <a:solidFill>
              <a:srgbClr val="000000"/>
            </a:solidFill>
            <a:prstDash val="solid"/>
          </a:ln>
          <a:effectLst/>
        </p:spPr>
      </p:cxnSp>
      <p:cxnSp>
        <p:nvCxnSpPr>
          <p:cNvPr id="207" name="Straight Connector 246">
            <a:extLst>
              <a:ext uri="{FF2B5EF4-FFF2-40B4-BE49-F238E27FC236}">
                <a16:creationId xmlns:a16="http://schemas.microsoft.com/office/drawing/2014/main" id="{FF327878-8F70-BD4C-B4DB-5B9EA9275EDE}"/>
              </a:ext>
            </a:extLst>
          </p:cNvPr>
          <p:cNvCxnSpPr/>
          <p:nvPr/>
        </p:nvCxnSpPr>
        <p:spPr>
          <a:xfrm flipH="1">
            <a:off x="4910925" y="3240644"/>
            <a:ext cx="46298" cy="0"/>
          </a:xfrm>
          <a:prstGeom prst="line">
            <a:avLst/>
          </a:prstGeom>
          <a:noFill/>
          <a:ln w="9525" cap="flat" cmpd="sng" algn="ctr">
            <a:solidFill>
              <a:srgbClr val="000000"/>
            </a:solidFill>
            <a:prstDash val="solid"/>
          </a:ln>
          <a:effectLst/>
        </p:spPr>
      </p:cxnSp>
      <p:cxnSp>
        <p:nvCxnSpPr>
          <p:cNvPr id="208" name="Straight Connector 247">
            <a:extLst>
              <a:ext uri="{FF2B5EF4-FFF2-40B4-BE49-F238E27FC236}">
                <a16:creationId xmlns:a16="http://schemas.microsoft.com/office/drawing/2014/main" id="{DF89E581-02A4-CC45-9396-F8E87404398F}"/>
              </a:ext>
            </a:extLst>
          </p:cNvPr>
          <p:cNvCxnSpPr/>
          <p:nvPr/>
        </p:nvCxnSpPr>
        <p:spPr>
          <a:xfrm flipH="1">
            <a:off x="4910925" y="3465338"/>
            <a:ext cx="46298" cy="0"/>
          </a:xfrm>
          <a:prstGeom prst="line">
            <a:avLst/>
          </a:prstGeom>
          <a:noFill/>
          <a:ln w="9525" cap="flat" cmpd="sng" algn="ctr">
            <a:solidFill>
              <a:srgbClr val="000000"/>
            </a:solidFill>
            <a:prstDash val="solid"/>
          </a:ln>
          <a:effectLst/>
        </p:spPr>
      </p:cxnSp>
      <p:cxnSp>
        <p:nvCxnSpPr>
          <p:cNvPr id="209" name="Straight Connector 240">
            <a:extLst>
              <a:ext uri="{FF2B5EF4-FFF2-40B4-BE49-F238E27FC236}">
                <a16:creationId xmlns:a16="http://schemas.microsoft.com/office/drawing/2014/main" id="{688B99AC-7CB9-C746-B23D-5340E39C451A}"/>
              </a:ext>
            </a:extLst>
          </p:cNvPr>
          <p:cNvCxnSpPr/>
          <p:nvPr/>
        </p:nvCxnSpPr>
        <p:spPr>
          <a:xfrm>
            <a:off x="5732716" y="3294610"/>
            <a:ext cx="0" cy="400328"/>
          </a:xfrm>
          <a:prstGeom prst="line">
            <a:avLst/>
          </a:prstGeom>
          <a:noFill/>
          <a:ln w="9525" cap="flat" cmpd="sng" algn="ctr">
            <a:solidFill>
              <a:srgbClr val="000000"/>
            </a:solidFill>
            <a:prstDash val="solid"/>
          </a:ln>
          <a:effectLst/>
        </p:spPr>
      </p:cxnSp>
      <p:cxnSp>
        <p:nvCxnSpPr>
          <p:cNvPr id="210" name="Straight Connector 241">
            <a:extLst>
              <a:ext uri="{FF2B5EF4-FFF2-40B4-BE49-F238E27FC236}">
                <a16:creationId xmlns:a16="http://schemas.microsoft.com/office/drawing/2014/main" id="{BD942C30-869E-6542-8FBE-6FEE705C3166}"/>
              </a:ext>
            </a:extLst>
          </p:cNvPr>
          <p:cNvCxnSpPr/>
          <p:nvPr/>
        </p:nvCxnSpPr>
        <p:spPr>
          <a:xfrm flipH="1">
            <a:off x="5709567" y="3294609"/>
            <a:ext cx="46298" cy="0"/>
          </a:xfrm>
          <a:prstGeom prst="line">
            <a:avLst/>
          </a:prstGeom>
          <a:noFill/>
          <a:ln w="9525" cap="flat" cmpd="sng" algn="ctr">
            <a:solidFill>
              <a:srgbClr val="000000"/>
            </a:solidFill>
            <a:prstDash val="solid"/>
          </a:ln>
          <a:effectLst/>
        </p:spPr>
      </p:cxnSp>
      <p:cxnSp>
        <p:nvCxnSpPr>
          <p:cNvPr id="211" name="Straight Connector 242">
            <a:extLst>
              <a:ext uri="{FF2B5EF4-FFF2-40B4-BE49-F238E27FC236}">
                <a16:creationId xmlns:a16="http://schemas.microsoft.com/office/drawing/2014/main" id="{E7A37ED5-89C5-D746-B1EE-D27A6D1CEBBD}"/>
              </a:ext>
            </a:extLst>
          </p:cNvPr>
          <p:cNvCxnSpPr/>
          <p:nvPr/>
        </p:nvCxnSpPr>
        <p:spPr>
          <a:xfrm flipH="1">
            <a:off x="5709567" y="3694939"/>
            <a:ext cx="46298" cy="0"/>
          </a:xfrm>
          <a:prstGeom prst="line">
            <a:avLst/>
          </a:prstGeom>
          <a:noFill/>
          <a:ln w="9525" cap="flat" cmpd="sng" algn="ctr">
            <a:solidFill>
              <a:srgbClr val="000000"/>
            </a:solidFill>
            <a:prstDash val="solid"/>
          </a:ln>
          <a:effectLst/>
        </p:spPr>
      </p:cxnSp>
      <p:cxnSp>
        <p:nvCxnSpPr>
          <p:cNvPr id="212" name="Straight Connector 243">
            <a:extLst>
              <a:ext uri="{FF2B5EF4-FFF2-40B4-BE49-F238E27FC236}">
                <a16:creationId xmlns:a16="http://schemas.microsoft.com/office/drawing/2014/main" id="{E0A5FB5F-2022-FB4C-AF4A-3AB9782A7E7A}"/>
              </a:ext>
            </a:extLst>
          </p:cNvPr>
          <p:cNvCxnSpPr/>
          <p:nvPr/>
        </p:nvCxnSpPr>
        <p:spPr>
          <a:xfrm flipH="1">
            <a:off x="5709567" y="3470244"/>
            <a:ext cx="46298" cy="0"/>
          </a:xfrm>
          <a:prstGeom prst="line">
            <a:avLst/>
          </a:prstGeom>
          <a:noFill/>
          <a:ln w="9525" cap="flat" cmpd="sng" algn="ctr">
            <a:solidFill>
              <a:srgbClr val="000000"/>
            </a:solidFill>
            <a:prstDash val="solid"/>
          </a:ln>
          <a:effectLst/>
        </p:spPr>
      </p:cxnSp>
      <p:cxnSp>
        <p:nvCxnSpPr>
          <p:cNvPr id="213" name="Straight Connector 244">
            <a:extLst>
              <a:ext uri="{FF2B5EF4-FFF2-40B4-BE49-F238E27FC236}">
                <a16:creationId xmlns:a16="http://schemas.microsoft.com/office/drawing/2014/main" id="{BEC07942-BA41-9D4A-BD7A-73FF17ED8733}"/>
              </a:ext>
            </a:extLst>
          </p:cNvPr>
          <p:cNvCxnSpPr/>
          <p:nvPr/>
        </p:nvCxnSpPr>
        <p:spPr>
          <a:xfrm flipH="1">
            <a:off x="5709567" y="3506549"/>
            <a:ext cx="46298" cy="0"/>
          </a:xfrm>
          <a:prstGeom prst="line">
            <a:avLst/>
          </a:prstGeom>
          <a:noFill/>
          <a:ln w="9525" cap="flat" cmpd="sng" algn="ctr">
            <a:solidFill>
              <a:srgbClr val="000000"/>
            </a:solidFill>
            <a:prstDash val="solid"/>
          </a:ln>
          <a:effectLst/>
        </p:spPr>
      </p:cxnSp>
      <p:cxnSp>
        <p:nvCxnSpPr>
          <p:cNvPr id="214" name="Straight Connector 235">
            <a:extLst>
              <a:ext uri="{FF2B5EF4-FFF2-40B4-BE49-F238E27FC236}">
                <a16:creationId xmlns:a16="http://schemas.microsoft.com/office/drawing/2014/main" id="{298C043E-97E2-9244-BEC9-010AE104AE52}"/>
              </a:ext>
            </a:extLst>
          </p:cNvPr>
          <p:cNvCxnSpPr/>
          <p:nvPr/>
        </p:nvCxnSpPr>
        <p:spPr>
          <a:xfrm>
            <a:off x="5385481" y="3286760"/>
            <a:ext cx="0" cy="429764"/>
          </a:xfrm>
          <a:prstGeom prst="line">
            <a:avLst/>
          </a:prstGeom>
          <a:noFill/>
          <a:ln w="9525" cap="flat" cmpd="sng" algn="ctr">
            <a:solidFill>
              <a:srgbClr val="000000"/>
            </a:solidFill>
            <a:prstDash val="solid"/>
          </a:ln>
          <a:effectLst/>
        </p:spPr>
      </p:cxnSp>
      <p:cxnSp>
        <p:nvCxnSpPr>
          <p:cNvPr id="215" name="Straight Connector 236">
            <a:extLst>
              <a:ext uri="{FF2B5EF4-FFF2-40B4-BE49-F238E27FC236}">
                <a16:creationId xmlns:a16="http://schemas.microsoft.com/office/drawing/2014/main" id="{4E7A2C07-44A8-6A4B-B54D-8B297C0FD31B}"/>
              </a:ext>
            </a:extLst>
          </p:cNvPr>
          <p:cNvCxnSpPr/>
          <p:nvPr/>
        </p:nvCxnSpPr>
        <p:spPr>
          <a:xfrm flipH="1">
            <a:off x="5362332" y="3286760"/>
            <a:ext cx="46298" cy="0"/>
          </a:xfrm>
          <a:prstGeom prst="line">
            <a:avLst/>
          </a:prstGeom>
          <a:noFill/>
          <a:ln w="9525" cap="flat" cmpd="sng" algn="ctr">
            <a:solidFill>
              <a:srgbClr val="000000"/>
            </a:solidFill>
            <a:prstDash val="solid"/>
          </a:ln>
          <a:effectLst/>
        </p:spPr>
      </p:cxnSp>
      <p:cxnSp>
        <p:nvCxnSpPr>
          <p:cNvPr id="216" name="Straight Connector 237">
            <a:extLst>
              <a:ext uri="{FF2B5EF4-FFF2-40B4-BE49-F238E27FC236}">
                <a16:creationId xmlns:a16="http://schemas.microsoft.com/office/drawing/2014/main" id="{A2A2BEF6-BC30-2E42-9EE9-871D313EB8C6}"/>
              </a:ext>
            </a:extLst>
          </p:cNvPr>
          <p:cNvCxnSpPr/>
          <p:nvPr/>
        </p:nvCxnSpPr>
        <p:spPr>
          <a:xfrm flipH="1">
            <a:off x="5362332" y="3716523"/>
            <a:ext cx="46298" cy="0"/>
          </a:xfrm>
          <a:prstGeom prst="line">
            <a:avLst/>
          </a:prstGeom>
          <a:noFill/>
          <a:ln w="9525" cap="flat" cmpd="sng" algn="ctr">
            <a:solidFill>
              <a:srgbClr val="000000"/>
            </a:solidFill>
            <a:prstDash val="solid"/>
          </a:ln>
          <a:effectLst/>
        </p:spPr>
      </p:cxnSp>
      <p:cxnSp>
        <p:nvCxnSpPr>
          <p:cNvPr id="217" name="Straight Connector 238">
            <a:extLst>
              <a:ext uri="{FF2B5EF4-FFF2-40B4-BE49-F238E27FC236}">
                <a16:creationId xmlns:a16="http://schemas.microsoft.com/office/drawing/2014/main" id="{90CE7088-F477-D645-8E98-EB757EF46D3F}"/>
              </a:ext>
            </a:extLst>
          </p:cNvPr>
          <p:cNvCxnSpPr/>
          <p:nvPr/>
        </p:nvCxnSpPr>
        <p:spPr>
          <a:xfrm flipH="1">
            <a:off x="5362332" y="3452927"/>
            <a:ext cx="46298" cy="0"/>
          </a:xfrm>
          <a:prstGeom prst="line">
            <a:avLst/>
          </a:prstGeom>
          <a:noFill/>
          <a:ln w="9525" cap="flat" cmpd="sng" algn="ctr">
            <a:solidFill>
              <a:srgbClr val="000000"/>
            </a:solidFill>
            <a:prstDash val="solid"/>
          </a:ln>
          <a:effectLst/>
        </p:spPr>
      </p:cxnSp>
      <p:cxnSp>
        <p:nvCxnSpPr>
          <p:cNvPr id="218" name="Straight Connector 239">
            <a:extLst>
              <a:ext uri="{FF2B5EF4-FFF2-40B4-BE49-F238E27FC236}">
                <a16:creationId xmlns:a16="http://schemas.microsoft.com/office/drawing/2014/main" id="{126808D6-188F-5D4C-B9A2-568956EC6ED8}"/>
              </a:ext>
            </a:extLst>
          </p:cNvPr>
          <p:cNvCxnSpPr/>
          <p:nvPr/>
        </p:nvCxnSpPr>
        <p:spPr>
          <a:xfrm flipH="1">
            <a:off x="5362332" y="3495350"/>
            <a:ext cx="46298" cy="0"/>
          </a:xfrm>
          <a:prstGeom prst="line">
            <a:avLst/>
          </a:prstGeom>
          <a:noFill/>
          <a:ln w="9525" cap="flat" cmpd="sng" algn="ctr">
            <a:solidFill>
              <a:srgbClr val="000000"/>
            </a:solidFill>
            <a:prstDash val="solid"/>
          </a:ln>
          <a:effectLst/>
        </p:spPr>
      </p:cxnSp>
      <p:cxnSp>
        <p:nvCxnSpPr>
          <p:cNvPr id="219" name="Straight Connector 232">
            <a:extLst>
              <a:ext uri="{FF2B5EF4-FFF2-40B4-BE49-F238E27FC236}">
                <a16:creationId xmlns:a16="http://schemas.microsoft.com/office/drawing/2014/main" id="{5E215E2B-D707-894E-B658-851BC58BD3B3}"/>
              </a:ext>
            </a:extLst>
          </p:cNvPr>
          <p:cNvCxnSpPr/>
          <p:nvPr/>
        </p:nvCxnSpPr>
        <p:spPr>
          <a:xfrm>
            <a:off x="4934074" y="3465338"/>
            <a:ext cx="0" cy="242355"/>
          </a:xfrm>
          <a:prstGeom prst="line">
            <a:avLst/>
          </a:prstGeom>
          <a:noFill/>
          <a:ln w="9525" cap="flat" cmpd="sng" algn="ctr">
            <a:solidFill>
              <a:srgbClr val="000000"/>
            </a:solidFill>
            <a:prstDash val="solid"/>
          </a:ln>
          <a:effectLst/>
        </p:spPr>
      </p:cxnSp>
      <p:cxnSp>
        <p:nvCxnSpPr>
          <p:cNvPr id="220" name="Straight Connector 233">
            <a:extLst>
              <a:ext uri="{FF2B5EF4-FFF2-40B4-BE49-F238E27FC236}">
                <a16:creationId xmlns:a16="http://schemas.microsoft.com/office/drawing/2014/main" id="{97D2336C-0AE3-2544-BAC8-DAAF0E5E9359}"/>
              </a:ext>
            </a:extLst>
          </p:cNvPr>
          <p:cNvCxnSpPr/>
          <p:nvPr/>
        </p:nvCxnSpPr>
        <p:spPr>
          <a:xfrm flipH="1">
            <a:off x="4910925" y="3465337"/>
            <a:ext cx="46298" cy="0"/>
          </a:xfrm>
          <a:prstGeom prst="line">
            <a:avLst/>
          </a:prstGeom>
          <a:noFill/>
          <a:ln w="9525" cap="flat" cmpd="sng" algn="ctr">
            <a:solidFill>
              <a:srgbClr val="000000"/>
            </a:solidFill>
            <a:prstDash val="solid"/>
          </a:ln>
          <a:effectLst/>
        </p:spPr>
      </p:cxnSp>
      <p:cxnSp>
        <p:nvCxnSpPr>
          <p:cNvPr id="221" name="Straight Connector 234">
            <a:extLst>
              <a:ext uri="{FF2B5EF4-FFF2-40B4-BE49-F238E27FC236}">
                <a16:creationId xmlns:a16="http://schemas.microsoft.com/office/drawing/2014/main" id="{0279893E-E691-A647-A82F-D920D2E3BBB1}"/>
              </a:ext>
            </a:extLst>
          </p:cNvPr>
          <p:cNvCxnSpPr/>
          <p:nvPr/>
        </p:nvCxnSpPr>
        <p:spPr>
          <a:xfrm flipH="1">
            <a:off x="4910925" y="3707693"/>
            <a:ext cx="46298" cy="0"/>
          </a:xfrm>
          <a:prstGeom prst="line">
            <a:avLst/>
          </a:prstGeom>
          <a:noFill/>
          <a:ln w="9525" cap="flat" cmpd="sng" algn="ctr">
            <a:solidFill>
              <a:srgbClr val="000000"/>
            </a:solidFill>
            <a:prstDash val="solid"/>
          </a:ln>
          <a:effectLst/>
        </p:spPr>
      </p:cxnSp>
      <p:cxnSp>
        <p:nvCxnSpPr>
          <p:cNvPr id="222" name="Straight Connector 229">
            <a:extLst>
              <a:ext uri="{FF2B5EF4-FFF2-40B4-BE49-F238E27FC236}">
                <a16:creationId xmlns:a16="http://schemas.microsoft.com/office/drawing/2014/main" id="{A90B380C-12C2-E248-B3D3-995E857CC947}"/>
              </a:ext>
            </a:extLst>
          </p:cNvPr>
          <p:cNvCxnSpPr/>
          <p:nvPr/>
        </p:nvCxnSpPr>
        <p:spPr>
          <a:xfrm>
            <a:off x="4137086" y="3592895"/>
            <a:ext cx="0" cy="182502"/>
          </a:xfrm>
          <a:prstGeom prst="line">
            <a:avLst/>
          </a:prstGeom>
          <a:noFill/>
          <a:ln w="9525" cap="flat" cmpd="sng" algn="ctr">
            <a:solidFill>
              <a:srgbClr val="000000"/>
            </a:solidFill>
            <a:prstDash val="solid"/>
          </a:ln>
          <a:effectLst/>
        </p:spPr>
      </p:cxnSp>
      <p:cxnSp>
        <p:nvCxnSpPr>
          <p:cNvPr id="223" name="Straight Connector 230">
            <a:extLst>
              <a:ext uri="{FF2B5EF4-FFF2-40B4-BE49-F238E27FC236}">
                <a16:creationId xmlns:a16="http://schemas.microsoft.com/office/drawing/2014/main" id="{33CC8063-AFEC-8E41-9156-0496996BA9D5}"/>
              </a:ext>
            </a:extLst>
          </p:cNvPr>
          <p:cNvCxnSpPr/>
          <p:nvPr/>
        </p:nvCxnSpPr>
        <p:spPr>
          <a:xfrm flipH="1">
            <a:off x="4113937" y="3592895"/>
            <a:ext cx="46298" cy="0"/>
          </a:xfrm>
          <a:prstGeom prst="line">
            <a:avLst/>
          </a:prstGeom>
          <a:noFill/>
          <a:ln w="9525" cap="flat" cmpd="sng" algn="ctr">
            <a:solidFill>
              <a:srgbClr val="000000"/>
            </a:solidFill>
            <a:prstDash val="solid"/>
          </a:ln>
          <a:effectLst/>
        </p:spPr>
      </p:cxnSp>
      <p:cxnSp>
        <p:nvCxnSpPr>
          <p:cNvPr id="224" name="Straight Connector 231">
            <a:extLst>
              <a:ext uri="{FF2B5EF4-FFF2-40B4-BE49-F238E27FC236}">
                <a16:creationId xmlns:a16="http://schemas.microsoft.com/office/drawing/2014/main" id="{11A5B926-9542-9843-966F-B6A5B8CFA69B}"/>
              </a:ext>
            </a:extLst>
          </p:cNvPr>
          <p:cNvCxnSpPr/>
          <p:nvPr/>
        </p:nvCxnSpPr>
        <p:spPr>
          <a:xfrm flipH="1">
            <a:off x="4113937" y="3775397"/>
            <a:ext cx="46298" cy="0"/>
          </a:xfrm>
          <a:prstGeom prst="line">
            <a:avLst/>
          </a:prstGeom>
          <a:noFill/>
          <a:ln w="9525" cap="flat" cmpd="sng" algn="ctr">
            <a:solidFill>
              <a:srgbClr val="000000"/>
            </a:solidFill>
            <a:prstDash val="solid"/>
          </a:ln>
          <a:effectLst/>
        </p:spPr>
      </p:cxnSp>
      <p:cxnSp>
        <p:nvCxnSpPr>
          <p:cNvPr id="225" name="Straight Connector 78">
            <a:extLst>
              <a:ext uri="{FF2B5EF4-FFF2-40B4-BE49-F238E27FC236}">
                <a16:creationId xmlns:a16="http://schemas.microsoft.com/office/drawing/2014/main" id="{BFA9BBEE-FD0E-2D49-AED3-4752996D5636}"/>
              </a:ext>
            </a:extLst>
          </p:cNvPr>
          <p:cNvCxnSpPr/>
          <p:nvPr/>
        </p:nvCxnSpPr>
        <p:spPr>
          <a:xfrm flipH="1">
            <a:off x="4228028" y="3676295"/>
            <a:ext cx="46298" cy="0"/>
          </a:xfrm>
          <a:prstGeom prst="line">
            <a:avLst/>
          </a:prstGeom>
          <a:noFill/>
          <a:ln w="9525" cap="flat" cmpd="sng" algn="ctr">
            <a:solidFill>
              <a:srgbClr val="000000"/>
            </a:solidFill>
            <a:prstDash val="solid"/>
          </a:ln>
          <a:effectLst/>
        </p:spPr>
      </p:cxnSp>
      <p:cxnSp>
        <p:nvCxnSpPr>
          <p:cNvPr id="226" name="Straight Connector 79">
            <a:extLst>
              <a:ext uri="{FF2B5EF4-FFF2-40B4-BE49-F238E27FC236}">
                <a16:creationId xmlns:a16="http://schemas.microsoft.com/office/drawing/2014/main" id="{95B27964-55D8-8744-A82C-A35B3065F95E}"/>
              </a:ext>
            </a:extLst>
          </p:cNvPr>
          <p:cNvCxnSpPr/>
          <p:nvPr/>
        </p:nvCxnSpPr>
        <p:spPr>
          <a:xfrm flipH="1">
            <a:off x="4228028" y="3622328"/>
            <a:ext cx="46298" cy="0"/>
          </a:xfrm>
          <a:prstGeom prst="line">
            <a:avLst/>
          </a:prstGeom>
          <a:noFill/>
          <a:ln w="9525" cap="flat" cmpd="sng" algn="ctr">
            <a:solidFill>
              <a:srgbClr val="000000"/>
            </a:solidFill>
            <a:prstDash val="solid"/>
          </a:ln>
          <a:effectLst/>
        </p:spPr>
      </p:cxnSp>
      <p:cxnSp>
        <p:nvCxnSpPr>
          <p:cNvPr id="227" name="Straight Connector 80">
            <a:extLst>
              <a:ext uri="{FF2B5EF4-FFF2-40B4-BE49-F238E27FC236}">
                <a16:creationId xmlns:a16="http://schemas.microsoft.com/office/drawing/2014/main" id="{B86049C4-3BB0-6543-92B0-5E6B2870D645}"/>
              </a:ext>
            </a:extLst>
          </p:cNvPr>
          <p:cNvCxnSpPr/>
          <p:nvPr/>
        </p:nvCxnSpPr>
        <p:spPr>
          <a:xfrm flipH="1">
            <a:off x="4228028" y="3516360"/>
            <a:ext cx="46298" cy="0"/>
          </a:xfrm>
          <a:prstGeom prst="line">
            <a:avLst/>
          </a:prstGeom>
          <a:noFill/>
          <a:ln w="9525" cap="flat" cmpd="sng" algn="ctr">
            <a:solidFill>
              <a:srgbClr val="000000"/>
            </a:solidFill>
            <a:prstDash val="solid"/>
          </a:ln>
          <a:effectLst/>
        </p:spPr>
      </p:cxnSp>
      <p:sp>
        <p:nvSpPr>
          <p:cNvPr id="228" name="Oval 219">
            <a:extLst>
              <a:ext uri="{FF2B5EF4-FFF2-40B4-BE49-F238E27FC236}">
                <a16:creationId xmlns:a16="http://schemas.microsoft.com/office/drawing/2014/main" id="{F70A946D-5876-A94A-8FA1-3424FCAC5124}"/>
              </a:ext>
            </a:extLst>
          </p:cNvPr>
          <p:cNvSpPr/>
          <p:nvPr/>
        </p:nvSpPr>
        <p:spPr>
          <a:xfrm>
            <a:off x="4100160" y="3640842"/>
            <a:ext cx="80361" cy="70172"/>
          </a:xfrm>
          <a:prstGeom prst="ellipse">
            <a:avLst/>
          </a:prstGeom>
          <a:solidFill>
            <a:schemeClr val="tx2"/>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229" name="Oval 220">
            <a:extLst>
              <a:ext uri="{FF2B5EF4-FFF2-40B4-BE49-F238E27FC236}">
                <a16:creationId xmlns:a16="http://schemas.microsoft.com/office/drawing/2014/main" id="{16C13705-C699-F14A-8B46-32DF92D61263}"/>
              </a:ext>
            </a:extLst>
          </p:cNvPr>
          <p:cNvSpPr/>
          <p:nvPr/>
        </p:nvSpPr>
        <p:spPr>
          <a:xfrm>
            <a:off x="4217559" y="3680089"/>
            <a:ext cx="80361" cy="70172"/>
          </a:xfrm>
          <a:prstGeom prst="ellipse">
            <a:avLst/>
          </a:prstGeom>
          <a:solidFill>
            <a:schemeClr val="tx2"/>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230" name="Oval 221">
            <a:extLst>
              <a:ext uri="{FF2B5EF4-FFF2-40B4-BE49-F238E27FC236}">
                <a16:creationId xmlns:a16="http://schemas.microsoft.com/office/drawing/2014/main" id="{E64E9933-A596-D94C-ACA3-DCDE1F68BA72}"/>
              </a:ext>
            </a:extLst>
          </p:cNvPr>
          <p:cNvSpPr/>
          <p:nvPr/>
        </p:nvSpPr>
        <p:spPr>
          <a:xfrm>
            <a:off x="4887227" y="3555475"/>
            <a:ext cx="80361" cy="70172"/>
          </a:xfrm>
          <a:prstGeom prst="ellipse">
            <a:avLst/>
          </a:prstGeom>
          <a:solidFill>
            <a:schemeClr val="tx2"/>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231" name="Oval 222">
            <a:extLst>
              <a:ext uri="{FF2B5EF4-FFF2-40B4-BE49-F238E27FC236}">
                <a16:creationId xmlns:a16="http://schemas.microsoft.com/office/drawing/2014/main" id="{9C6E7951-5CD4-B74D-B616-456B036D8B7F}"/>
              </a:ext>
            </a:extLst>
          </p:cNvPr>
          <p:cNvSpPr/>
          <p:nvPr/>
        </p:nvSpPr>
        <p:spPr>
          <a:xfrm>
            <a:off x="5350207" y="3543701"/>
            <a:ext cx="80361" cy="70172"/>
          </a:xfrm>
          <a:prstGeom prst="ellipse">
            <a:avLst/>
          </a:prstGeom>
          <a:solidFill>
            <a:schemeClr val="tx2"/>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232" name="Oval 223">
            <a:extLst>
              <a:ext uri="{FF2B5EF4-FFF2-40B4-BE49-F238E27FC236}">
                <a16:creationId xmlns:a16="http://schemas.microsoft.com/office/drawing/2014/main" id="{AEE6A168-CBFF-174F-86AB-95B8CDE1B8A8}"/>
              </a:ext>
            </a:extLst>
          </p:cNvPr>
          <p:cNvSpPr/>
          <p:nvPr/>
        </p:nvSpPr>
        <p:spPr>
          <a:xfrm>
            <a:off x="5689175" y="3540757"/>
            <a:ext cx="80361" cy="70172"/>
          </a:xfrm>
          <a:prstGeom prst="ellipse">
            <a:avLst/>
          </a:prstGeom>
          <a:solidFill>
            <a:schemeClr val="tx2"/>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233" name="Oval 224">
            <a:extLst>
              <a:ext uri="{FF2B5EF4-FFF2-40B4-BE49-F238E27FC236}">
                <a16:creationId xmlns:a16="http://schemas.microsoft.com/office/drawing/2014/main" id="{18DCEE42-F98D-3348-8CD6-5BF8A67EC717}"/>
              </a:ext>
            </a:extLst>
          </p:cNvPr>
          <p:cNvSpPr/>
          <p:nvPr/>
        </p:nvSpPr>
        <p:spPr>
          <a:xfrm>
            <a:off x="6142236" y="3492679"/>
            <a:ext cx="80361" cy="70172"/>
          </a:xfrm>
          <a:prstGeom prst="ellipse">
            <a:avLst/>
          </a:prstGeom>
          <a:solidFill>
            <a:schemeClr val="tx2"/>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234" name="Oval 225">
            <a:extLst>
              <a:ext uri="{FF2B5EF4-FFF2-40B4-BE49-F238E27FC236}">
                <a16:creationId xmlns:a16="http://schemas.microsoft.com/office/drawing/2014/main" id="{096924F7-BFBF-DB42-8131-54487A718681}"/>
              </a:ext>
            </a:extLst>
          </p:cNvPr>
          <p:cNvSpPr/>
          <p:nvPr/>
        </p:nvSpPr>
        <p:spPr>
          <a:xfrm>
            <a:off x="6481203" y="3414184"/>
            <a:ext cx="80361" cy="70172"/>
          </a:xfrm>
          <a:prstGeom prst="ellipse">
            <a:avLst/>
          </a:prstGeom>
          <a:solidFill>
            <a:schemeClr val="tx2"/>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235" name="Oval 226">
            <a:extLst>
              <a:ext uri="{FF2B5EF4-FFF2-40B4-BE49-F238E27FC236}">
                <a16:creationId xmlns:a16="http://schemas.microsoft.com/office/drawing/2014/main" id="{B2AE4D69-8E38-1145-A433-BC97ED2BCB16}"/>
              </a:ext>
            </a:extLst>
          </p:cNvPr>
          <p:cNvSpPr/>
          <p:nvPr/>
        </p:nvSpPr>
        <p:spPr>
          <a:xfrm>
            <a:off x="6940876" y="3362180"/>
            <a:ext cx="80361" cy="70172"/>
          </a:xfrm>
          <a:prstGeom prst="ellipse">
            <a:avLst/>
          </a:prstGeom>
          <a:solidFill>
            <a:schemeClr val="tx2"/>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236" name="Oval 227">
            <a:extLst>
              <a:ext uri="{FF2B5EF4-FFF2-40B4-BE49-F238E27FC236}">
                <a16:creationId xmlns:a16="http://schemas.microsoft.com/office/drawing/2014/main" id="{EABAFABD-8B3E-0D46-9FD3-50EC6D098B3F}"/>
              </a:ext>
            </a:extLst>
          </p:cNvPr>
          <p:cNvSpPr/>
          <p:nvPr/>
        </p:nvSpPr>
        <p:spPr>
          <a:xfrm>
            <a:off x="7291419" y="3512303"/>
            <a:ext cx="80361" cy="70172"/>
          </a:xfrm>
          <a:prstGeom prst="ellipse">
            <a:avLst/>
          </a:prstGeom>
          <a:solidFill>
            <a:schemeClr val="tx2"/>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237" name="Freeform 228">
            <a:extLst>
              <a:ext uri="{FF2B5EF4-FFF2-40B4-BE49-F238E27FC236}">
                <a16:creationId xmlns:a16="http://schemas.microsoft.com/office/drawing/2014/main" id="{9B9BD955-3FD4-1248-A4D4-29B8ACBA597D}"/>
              </a:ext>
            </a:extLst>
          </p:cNvPr>
          <p:cNvSpPr/>
          <p:nvPr/>
        </p:nvSpPr>
        <p:spPr>
          <a:xfrm>
            <a:off x="4140945" y="3408430"/>
            <a:ext cx="3181338" cy="312022"/>
          </a:xfrm>
          <a:custGeom>
            <a:avLst/>
            <a:gdLst>
              <a:gd name="connsiteX0" fmla="*/ 0 w 3665220"/>
              <a:gd name="connsiteY0" fmla="*/ 529590 h 605790"/>
              <a:gd name="connsiteX1" fmla="*/ 118110 w 3665220"/>
              <a:gd name="connsiteY1" fmla="*/ 605790 h 605790"/>
              <a:gd name="connsiteX2" fmla="*/ 925830 w 3665220"/>
              <a:gd name="connsiteY2" fmla="*/ 358140 h 605790"/>
              <a:gd name="connsiteX3" fmla="*/ 1455420 w 3665220"/>
              <a:gd name="connsiteY3" fmla="*/ 346710 h 605790"/>
              <a:gd name="connsiteX4" fmla="*/ 1851660 w 3665220"/>
              <a:gd name="connsiteY4" fmla="*/ 339090 h 605790"/>
              <a:gd name="connsiteX5" fmla="*/ 2373630 w 3665220"/>
              <a:gd name="connsiteY5" fmla="*/ 243840 h 605790"/>
              <a:gd name="connsiteX6" fmla="*/ 2750820 w 3665220"/>
              <a:gd name="connsiteY6" fmla="*/ 95250 h 605790"/>
              <a:gd name="connsiteX7" fmla="*/ 3288030 w 3665220"/>
              <a:gd name="connsiteY7" fmla="*/ 0 h 605790"/>
              <a:gd name="connsiteX8" fmla="*/ 3665220 w 3665220"/>
              <a:gd name="connsiteY8" fmla="*/ 289560 h 60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5220" h="605790">
                <a:moveTo>
                  <a:pt x="0" y="529590"/>
                </a:moveTo>
                <a:lnTo>
                  <a:pt x="118110" y="605790"/>
                </a:lnTo>
                <a:lnTo>
                  <a:pt x="925830" y="358140"/>
                </a:lnTo>
                <a:lnTo>
                  <a:pt x="1455420" y="346710"/>
                </a:lnTo>
                <a:lnTo>
                  <a:pt x="1851660" y="339090"/>
                </a:lnTo>
                <a:lnTo>
                  <a:pt x="2373630" y="243840"/>
                </a:lnTo>
                <a:lnTo>
                  <a:pt x="2750820" y="95250"/>
                </a:lnTo>
                <a:lnTo>
                  <a:pt x="3288030" y="0"/>
                </a:lnTo>
                <a:lnTo>
                  <a:pt x="3665220" y="289560"/>
                </a:lnTo>
              </a:path>
            </a:pathLst>
          </a:custGeom>
          <a:noFill/>
          <a:ln w="19050" cap="flat" cmpd="sng" algn="ctr">
            <a:solidFill>
              <a:schemeClr val="tx2"/>
            </a:solidFill>
            <a:prstDash val="solid"/>
          </a:ln>
          <a:effectLst/>
        </p:spPr>
        <p:txBody>
          <a:bodyPr rtlCol="0" anchor="ctr"/>
          <a:lstStyle/>
          <a:p>
            <a:pPr algn="ctr" defTabSz="685783">
              <a:defRPr/>
            </a:pPr>
            <a:endParaRPr lang="de-DE" sz="825" kern="0" dirty="0">
              <a:solidFill>
                <a:srgbClr val="000000"/>
              </a:solidFill>
              <a:latin typeface="Arial"/>
            </a:endParaRPr>
          </a:p>
        </p:txBody>
      </p:sp>
      <p:sp>
        <p:nvSpPr>
          <p:cNvPr id="238" name="Oval 209">
            <a:extLst>
              <a:ext uri="{FF2B5EF4-FFF2-40B4-BE49-F238E27FC236}">
                <a16:creationId xmlns:a16="http://schemas.microsoft.com/office/drawing/2014/main" id="{7E51A59A-1EB8-5741-8B54-8E8ECC34C6CD}"/>
              </a:ext>
            </a:extLst>
          </p:cNvPr>
          <p:cNvSpPr/>
          <p:nvPr/>
        </p:nvSpPr>
        <p:spPr>
          <a:xfrm>
            <a:off x="7293072" y="3309192"/>
            <a:ext cx="80361" cy="70172"/>
          </a:xfrm>
          <a:prstGeom prst="ellipse">
            <a:avLst/>
          </a:prstGeom>
          <a:solidFill>
            <a:srgbClr val="60CDBA"/>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239" name="Oval 210">
            <a:extLst>
              <a:ext uri="{FF2B5EF4-FFF2-40B4-BE49-F238E27FC236}">
                <a16:creationId xmlns:a16="http://schemas.microsoft.com/office/drawing/2014/main" id="{E6EB7F53-D3F4-5140-84CF-95041108E17B}"/>
              </a:ext>
            </a:extLst>
          </p:cNvPr>
          <p:cNvSpPr/>
          <p:nvPr/>
        </p:nvSpPr>
        <p:spPr>
          <a:xfrm>
            <a:off x="6944183" y="3282702"/>
            <a:ext cx="80361" cy="70172"/>
          </a:xfrm>
          <a:prstGeom prst="ellipse">
            <a:avLst/>
          </a:prstGeom>
          <a:solidFill>
            <a:srgbClr val="60CDBA"/>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240" name="Oval 211">
            <a:extLst>
              <a:ext uri="{FF2B5EF4-FFF2-40B4-BE49-F238E27FC236}">
                <a16:creationId xmlns:a16="http://schemas.microsoft.com/office/drawing/2014/main" id="{A2FC6609-CC94-CF40-B575-4A5904890000}"/>
              </a:ext>
            </a:extLst>
          </p:cNvPr>
          <p:cNvSpPr/>
          <p:nvPr/>
        </p:nvSpPr>
        <p:spPr>
          <a:xfrm>
            <a:off x="6487816" y="3319006"/>
            <a:ext cx="80361" cy="70172"/>
          </a:xfrm>
          <a:prstGeom prst="ellipse">
            <a:avLst/>
          </a:prstGeom>
          <a:solidFill>
            <a:srgbClr val="60CDBA"/>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241" name="Oval 212">
            <a:extLst>
              <a:ext uri="{FF2B5EF4-FFF2-40B4-BE49-F238E27FC236}">
                <a16:creationId xmlns:a16="http://schemas.microsoft.com/office/drawing/2014/main" id="{331897D5-1AB4-1749-9494-E81B54C024EB}"/>
              </a:ext>
            </a:extLst>
          </p:cNvPr>
          <p:cNvSpPr/>
          <p:nvPr/>
        </p:nvSpPr>
        <p:spPr>
          <a:xfrm>
            <a:off x="6142235" y="3373953"/>
            <a:ext cx="80361" cy="70172"/>
          </a:xfrm>
          <a:prstGeom prst="ellipse">
            <a:avLst/>
          </a:prstGeom>
          <a:solidFill>
            <a:srgbClr val="60CDBA"/>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242" name="Oval 213">
            <a:extLst>
              <a:ext uri="{FF2B5EF4-FFF2-40B4-BE49-F238E27FC236}">
                <a16:creationId xmlns:a16="http://schemas.microsoft.com/office/drawing/2014/main" id="{4D041D63-1878-6449-A926-64AB770C6161}"/>
              </a:ext>
            </a:extLst>
          </p:cNvPr>
          <p:cNvSpPr/>
          <p:nvPr/>
        </p:nvSpPr>
        <p:spPr>
          <a:xfrm>
            <a:off x="5689174" y="3362178"/>
            <a:ext cx="80361" cy="70172"/>
          </a:xfrm>
          <a:prstGeom prst="ellipse">
            <a:avLst/>
          </a:prstGeom>
          <a:solidFill>
            <a:srgbClr val="60CDBA"/>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243" name="Oval 214">
            <a:extLst>
              <a:ext uri="{FF2B5EF4-FFF2-40B4-BE49-F238E27FC236}">
                <a16:creationId xmlns:a16="http://schemas.microsoft.com/office/drawing/2014/main" id="{096CE34F-F32F-F249-8A66-3E946CF14A74}"/>
              </a:ext>
            </a:extLst>
          </p:cNvPr>
          <p:cNvSpPr/>
          <p:nvPr/>
        </p:nvSpPr>
        <p:spPr>
          <a:xfrm>
            <a:off x="5343592" y="3352366"/>
            <a:ext cx="80361" cy="70172"/>
          </a:xfrm>
          <a:prstGeom prst="ellipse">
            <a:avLst/>
          </a:prstGeom>
          <a:solidFill>
            <a:srgbClr val="60CDBA"/>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244" name="Oval 215">
            <a:extLst>
              <a:ext uri="{FF2B5EF4-FFF2-40B4-BE49-F238E27FC236}">
                <a16:creationId xmlns:a16="http://schemas.microsoft.com/office/drawing/2014/main" id="{35C81209-B2EF-9B44-9099-C4D130E27CF8}"/>
              </a:ext>
            </a:extLst>
          </p:cNvPr>
          <p:cNvSpPr/>
          <p:nvPr/>
        </p:nvSpPr>
        <p:spPr>
          <a:xfrm>
            <a:off x="4888880" y="3316063"/>
            <a:ext cx="80361" cy="70172"/>
          </a:xfrm>
          <a:prstGeom prst="ellipse">
            <a:avLst/>
          </a:prstGeom>
          <a:solidFill>
            <a:srgbClr val="60CDBA"/>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245" name="Oval 216">
            <a:extLst>
              <a:ext uri="{FF2B5EF4-FFF2-40B4-BE49-F238E27FC236}">
                <a16:creationId xmlns:a16="http://schemas.microsoft.com/office/drawing/2014/main" id="{EBC82392-077A-194C-8B33-0E8ADB8AC830}"/>
              </a:ext>
            </a:extLst>
          </p:cNvPr>
          <p:cNvSpPr/>
          <p:nvPr/>
        </p:nvSpPr>
        <p:spPr>
          <a:xfrm>
            <a:off x="4209291" y="3529205"/>
            <a:ext cx="80361" cy="70172"/>
          </a:xfrm>
          <a:prstGeom prst="ellipse">
            <a:avLst/>
          </a:prstGeom>
          <a:solidFill>
            <a:srgbClr val="60CDBA"/>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246" name="Oval 217">
            <a:extLst>
              <a:ext uri="{FF2B5EF4-FFF2-40B4-BE49-F238E27FC236}">
                <a16:creationId xmlns:a16="http://schemas.microsoft.com/office/drawing/2014/main" id="{A7B1A669-D1FB-C344-B0AC-89AB4C74EE7A}"/>
              </a:ext>
            </a:extLst>
          </p:cNvPr>
          <p:cNvSpPr/>
          <p:nvPr/>
        </p:nvSpPr>
        <p:spPr>
          <a:xfrm>
            <a:off x="4095199" y="3536073"/>
            <a:ext cx="80361" cy="70172"/>
          </a:xfrm>
          <a:prstGeom prst="ellipse">
            <a:avLst/>
          </a:prstGeom>
          <a:solidFill>
            <a:srgbClr val="60CDBA"/>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247" name="Freeform 218">
            <a:extLst>
              <a:ext uri="{FF2B5EF4-FFF2-40B4-BE49-F238E27FC236}">
                <a16:creationId xmlns:a16="http://schemas.microsoft.com/office/drawing/2014/main" id="{0487A479-7180-1E4F-8D48-5E42BB7C6345}"/>
              </a:ext>
            </a:extLst>
          </p:cNvPr>
          <p:cNvSpPr/>
          <p:nvPr/>
        </p:nvSpPr>
        <p:spPr>
          <a:xfrm>
            <a:off x="4126615" y="3324701"/>
            <a:ext cx="3207793" cy="268193"/>
          </a:xfrm>
          <a:custGeom>
            <a:avLst/>
            <a:gdLst>
              <a:gd name="connsiteX0" fmla="*/ 3695700 w 3695700"/>
              <a:gd name="connsiteY0" fmla="*/ 58420 h 520700"/>
              <a:gd name="connsiteX1" fmla="*/ 3286760 w 3695700"/>
              <a:gd name="connsiteY1" fmla="*/ 0 h 520700"/>
              <a:gd name="connsiteX2" fmla="*/ 2763520 w 3695700"/>
              <a:gd name="connsiteY2" fmla="*/ 60960 h 520700"/>
              <a:gd name="connsiteX3" fmla="*/ 2367280 w 3695700"/>
              <a:gd name="connsiteY3" fmla="*/ 170180 h 520700"/>
              <a:gd name="connsiteX4" fmla="*/ 1838960 w 3695700"/>
              <a:gd name="connsiteY4" fmla="*/ 142240 h 520700"/>
              <a:gd name="connsiteX5" fmla="*/ 1447800 w 3695700"/>
              <a:gd name="connsiteY5" fmla="*/ 134620 h 520700"/>
              <a:gd name="connsiteX6" fmla="*/ 916940 w 3695700"/>
              <a:gd name="connsiteY6" fmla="*/ 60960 h 520700"/>
              <a:gd name="connsiteX7" fmla="*/ 139700 w 3695700"/>
              <a:gd name="connsiteY7" fmla="*/ 508000 h 520700"/>
              <a:gd name="connsiteX8" fmla="*/ 0 w 3695700"/>
              <a:gd name="connsiteY8" fmla="*/ 520700 h 52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5700" h="520700">
                <a:moveTo>
                  <a:pt x="3695700" y="58420"/>
                </a:moveTo>
                <a:lnTo>
                  <a:pt x="3286760" y="0"/>
                </a:lnTo>
                <a:lnTo>
                  <a:pt x="2763520" y="60960"/>
                </a:lnTo>
                <a:lnTo>
                  <a:pt x="2367280" y="170180"/>
                </a:lnTo>
                <a:lnTo>
                  <a:pt x="1838960" y="142240"/>
                </a:lnTo>
                <a:lnTo>
                  <a:pt x="1447800" y="134620"/>
                </a:lnTo>
                <a:lnTo>
                  <a:pt x="916940" y="60960"/>
                </a:lnTo>
                <a:lnTo>
                  <a:pt x="139700" y="508000"/>
                </a:lnTo>
                <a:lnTo>
                  <a:pt x="0" y="520700"/>
                </a:lnTo>
              </a:path>
            </a:pathLst>
          </a:custGeom>
          <a:noFill/>
          <a:ln w="19050" cap="flat" cmpd="sng" algn="ctr">
            <a:solidFill>
              <a:srgbClr val="60CDBA"/>
            </a:solidFill>
            <a:prstDash val="solid"/>
          </a:ln>
          <a:effectLst/>
        </p:spPr>
        <p:txBody>
          <a:bodyPr rtlCol="0" anchor="ctr"/>
          <a:lstStyle/>
          <a:p>
            <a:pPr algn="ctr" defTabSz="685783">
              <a:defRPr/>
            </a:pPr>
            <a:endParaRPr lang="de-DE" sz="825" kern="0" dirty="0">
              <a:solidFill>
                <a:srgbClr val="000000"/>
              </a:solidFill>
              <a:latin typeface="Arial"/>
            </a:endParaRPr>
          </a:p>
        </p:txBody>
      </p:sp>
      <p:sp>
        <p:nvSpPr>
          <p:cNvPr id="248" name="Freeform 199">
            <a:extLst>
              <a:ext uri="{FF2B5EF4-FFF2-40B4-BE49-F238E27FC236}">
                <a16:creationId xmlns:a16="http://schemas.microsoft.com/office/drawing/2014/main" id="{41393DE3-5608-F640-BACB-662BD079B80F}"/>
              </a:ext>
            </a:extLst>
          </p:cNvPr>
          <p:cNvSpPr/>
          <p:nvPr/>
        </p:nvSpPr>
        <p:spPr>
          <a:xfrm>
            <a:off x="4128821" y="3087904"/>
            <a:ext cx="3201179" cy="460508"/>
          </a:xfrm>
          <a:custGeom>
            <a:avLst/>
            <a:gdLst>
              <a:gd name="connsiteX0" fmla="*/ 0 w 3688080"/>
              <a:gd name="connsiteY0" fmla="*/ 894080 h 894080"/>
              <a:gd name="connsiteX1" fmla="*/ 142240 w 3688080"/>
              <a:gd name="connsiteY1" fmla="*/ 690880 h 894080"/>
              <a:gd name="connsiteX2" fmla="*/ 924560 w 3688080"/>
              <a:gd name="connsiteY2" fmla="*/ 165100 h 894080"/>
              <a:gd name="connsiteX3" fmla="*/ 1452880 w 3688080"/>
              <a:gd name="connsiteY3" fmla="*/ 0 h 894080"/>
              <a:gd name="connsiteX4" fmla="*/ 1841500 w 3688080"/>
              <a:gd name="connsiteY4" fmla="*/ 91440 h 894080"/>
              <a:gd name="connsiteX5" fmla="*/ 2362200 w 3688080"/>
              <a:gd name="connsiteY5" fmla="*/ 63500 h 894080"/>
              <a:gd name="connsiteX6" fmla="*/ 2763520 w 3688080"/>
              <a:gd name="connsiteY6" fmla="*/ 91440 h 894080"/>
              <a:gd name="connsiteX7" fmla="*/ 3284220 w 3688080"/>
              <a:gd name="connsiteY7" fmla="*/ 106680 h 894080"/>
              <a:gd name="connsiteX8" fmla="*/ 3688080 w 3688080"/>
              <a:gd name="connsiteY8" fmla="*/ 147320 h 894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8080" h="894080">
                <a:moveTo>
                  <a:pt x="0" y="894080"/>
                </a:moveTo>
                <a:lnTo>
                  <a:pt x="142240" y="690880"/>
                </a:lnTo>
                <a:lnTo>
                  <a:pt x="924560" y="165100"/>
                </a:lnTo>
                <a:lnTo>
                  <a:pt x="1452880" y="0"/>
                </a:lnTo>
                <a:lnTo>
                  <a:pt x="1841500" y="91440"/>
                </a:lnTo>
                <a:lnTo>
                  <a:pt x="2362200" y="63500"/>
                </a:lnTo>
                <a:lnTo>
                  <a:pt x="2763520" y="91440"/>
                </a:lnTo>
                <a:lnTo>
                  <a:pt x="3284220" y="106680"/>
                </a:lnTo>
                <a:lnTo>
                  <a:pt x="3688080" y="147320"/>
                </a:lnTo>
              </a:path>
            </a:pathLst>
          </a:custGeom>
          <a:noFill/>
          <a:ln w="19050" cap="flat" cmpd="sng" algn="ctr">
            <a:solidFill>
              <a:schemeClr val="bg1">
                <a:lumMod val="50000"/>
              </a:schemeClr>
            </a:solidFill>
            <a:prstDash val="solid"/>
          </a:ln>
          <a:effectLst/>
        </p:spPr>
        <p:txBody>
          <a:bodyPr rtlCol="0" anchor="ctr"/>
          <a:lstStyle/>
          <a:p>
            <a:pPr algn="ctr" defTabSz="685783">
              <a:defRPr/>
            </a:pPr>
            <a:endParaRPr lang="de-DE" sz="825" kern="0" dirty="0">
              <a:solidFill>
                <a:srgbClr val="000000"/>
              </a:solidFill>
              <a:latin typeface="Arial"/>
            </a:endParaRPr>
          </a:p>
        </p:txBody>
      </p:sp>
      <p:sp>
        <p:nvSpPr>
          <p:cNvPr id="249" name="Oval 200">
            <a:extLst>
              <a:ext uri="{FF2B5EF4-FFF2-40B4-BE49-F238E27FC236}">
                <a16:creationId xmlns:a16="http://schemas.microsoft.com/office/drawing/2014/main" id="{4C2898AB-D543-2B4C-A111-12EF3099B0CE}"/>
              </a:ext>
            </a:extLst>
          </p:cNvPr>
          <p:cNvSpPr/>
          <p:nvPr/>
        </p:nvSpPr>
        <p:spPr>
          <a:xfrm>
            <a:off x="7286458" y="3119824"/>
            <a:ext cx="80361" cy="70172"/>
          </a:xfrm>
          <a:prstGeom prst="ellipse">
            <a:avLst/>
          </a:prstGeom>
          <a:solidFill>
            <a:schemeClr val="bg1">
              <a:lumMod val="50000"/>
            </a:schemeClr>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250" name="Oval 201">
            <a:extLst>
              <a:ext uri="{FF2B5EF4-FFF2-40B4-BE49-F238E27FC236}">
                <a16:creationId xmlns:a16="http://schemas.microsoft.com/office/drawing/2014/main" id="{005EC897-40F2-8546-9E51-7F69C6815412}"/>
              </a:ext>
            </a:extLst>
          </p:cNvPr>
          <p:cNvSpPr/>
          <p:nvPr/>
        </p:nvSpPr>
        <p:spPr>
          <a:xfrm>
            <a:off x="6934262" y="3103144"/>
            <a:ext cx="80361" cy="70172"/>
          </a:xfrm>
          <a:prstGeom prst="ellipse">
            <a:avLst/>
          </a:prstGeom>
          <a:solidFill>
            <a:schemeClr val="bg1">
              <a:lumMod val="50000"/>
            </a:schemeClr>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251" name="Oval 202">
            <a:extLst>
              <a:ext uri="{FF2B5EF4-FFF2-40B4-BE49-F238E27FC236}">
                <a16:creationId xmlns:a16="http://schemas.microsoft.com/office/drawing/2014/main" id="{5AFCB6B9-7C56-1844-A99D-EBEA963CC2FB}"/>
              </a:ext>
            </a:extLst>
          </p:cNvPr>
          <p:cNvSpPr/>
          <p:nvPr/>
        </p:nvSpPr>
        <p:spPr>
          <a:xfrm>
            <a:off x="6487816" y="3093332"/>
            <a:ext cx="80361" cy="70172"/>
          </a:xfrm>
          <a:prstGeom prst="ellipse">
            <a:avLst/>
          </a:prstGeom>
          <a:solidFill>
            <a:schemeClr val="bg1">
              <a:lumMod val="50000"/>
            </a:schemeClr>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252" name="Oval 203">
            <a:extLst>
              <a:ext uri="{FF2B5EF4-FFF2-40B4-BE49-F238E27FC236}">
                <a16:creationId xmlns:a16="http://schemas.microsoft.com/office/drawing/2014/main" id="{866920AC-C63F-1D4B-9736-79A738B4322F}"/>
              </a:ext>
            </a:extLst>
          </p:cNvPr>
          <p:cNvSpPr/>
          <p:nvPr/>
        </p:nvSpPr>
        <p:spPr>
          <a:xfrm>
            <a:off x="6145542" y="3075670"/>
            <a:ext cx="80361" cy="70172"/>
          </a:xfrm>
          <a:prstGeom prst="ellipse">
            <a:avLst/>
          </a:prstGeom>
          <a:solidFill>
            <a:schemeClr val="bg1">
              <a:lumMod val="50000"/>
            </a:schemeClr>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253" name="Oval 204">
            <a:extLst>
              <a:ext uri="{FF2B5EF4-FFF2-40B4-BE49-F238E27FC236}">
                <a16:creationId xmlns:a16="http://schemas.microsoft.com/office/drawing/2014/main" id="{9B905B0D-3C3C-964E-9E8A-26F5972D4B40}"/>
              </a:ext>
            </a:extLst>
          </p:cNvPr>
          <p:cNvSpPr/>
          <p:nvPr/>
        </p:nvSpPr>
        <p:spPr>
          <a:xfrm>
            <a:off x="5692482" y="3091370"/>
            <a:ext cx="80361" cy="70172"/>
          </a:xfrm>
          <a:prstGeom prst="ellipse">
            <a:avLst/>
          </a:prstGeom>
          <a:solidFill>
            <a:schemeClr val="bg1">
              <a:lumMod val="50000"/>
            </a:schemeClr>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254" name="Oval 205">
            <a:extLst>
              <a:ext uri="{FF2B5EF4-FFF2-40B4-BE49-F238E27FC236}">
                <a16:creationId xmlns:a16="http://schemas.microsoft.com/office/drawing/2014/main" id="{C3132A6E-BCC2-9144-BD5D-C0A651C8B36C}"/>
              </a:ext>
            </a:extLst>
          </p:cNvPr>
          <p:cNvSpPr/>
          <p:nvPr/>
        </p:nvSpPr>
        <p:spPr>
          <a:xfrm>
            <a:off x="5346900" y="3051141"/>
            <a:ext cx="80361" cy="70172"/>
          </a:xfrm>
          <a:prstGeom prst="ellipse">
            <a:avLst/>
          </a:prstGeom>
          <a:solidFill>
            <a:schemeClr val="bg1">
              <a:lumMod val="50000"/>
            </a:schemeClr>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255" name="Oval 206">
            <a:extLst>
              <a:ext uri="{FF2B5EF4-FFF2-40B4-BE49-F238E27FC236}">
                <a16:creationId xmlns:a16="http://schemas.microsoft.com/office/drawing/2014/main" id="{D0E949A7-B063-DD4F-81D0-4C600336F6FB}"/>
              </a:ext>
            </a:extLst>
          </p:cNvPr>
          <p:cNvSpPr/>
          <p:nvPr/>
        </p:nvSpPr>
        <p:spPr>
          <a:xfrm>
            <a:off x="4892187" y="3135522"/>
            <a:ext cx="80361" cy="70172"/>
          </a:xfrm>
          <a:prstGeom prst="ellipse">
            <a:avLst/>
          </a:prstGeom>
          <a:solidFill>
            <a:schemeClr val="bg1">
              <a:lumMod val="50000"/>
            </a:schemeClr>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256" name="Oval 207">
            <a:extLst>
              <a:ext uri="{FF2B5EF4-FFF2-40B4-BE49-F238E27FC236}">
                <a16:creationId xmlns:a16="http://schemas.microsoft.com/office/drawing/2014/main" id="{AE2CCC16-5770-1C47-94C9-0AE15CD5588D}"/>
              </a:ext>
            </a:extLst>
          </p:cNvPr>
          <p:cNvSpPr/>
          <p:nvPr/>
        </p:nvSpPr>
        <p:spPr>
          <a:xfrm>
            <a:off x="4214251" y="3407314"/>
            <a:ext cx="80361" cy="70172"/>
          </a:xfrm>
          <a:prstGeom prst="ellipse">
            <a:avLst/>
          </a:prstGeom>
          <a:solidFill>
            <a:schemeClr val="bg1">
              <a:lumMod val="50000"/>
            </a:schemeClr>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257" name="Oval 208">
            <a:extLst>
              <a:ext uri="{FF2B5EF4-FFF2-40B4-BE49-F238E27FC236}">
                <a16:creationId xmlns:a16="http://schemas.microsoft.com/office/drawing/2014/main" id="{B941DE81-8B36-9743-A0D4-4FD808AF120C}"/>
              </a:ext>
            </a:extLst>
          </p:cNvPr>
          <p:cNvSpPr/>
          <p:nvPr/>
        </p:nvSpPr>
        <p:spPr>
          <a:xfrm>
            <a:off x="4091892" y="3507396"/>
            <a:ext cx="80361" cy="70172"/>
          </a:xfrm>
          <a:prstGeom prst="ellipse">
            <a:avLst/>
          </a:prstGeom>
          <a:solidFill>
            <a:schemeClr val="bg1">
              <a:lumMod val="50000"/>
            </a:schemeClr>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grpSp>
        <p:nvGrpSpPr>
          <p:cNvPr id="258" name="Group 410">
            <a:extLst>
              <a:ext uri="{FF2B5EF4-FFF2-40B4-BE49-F238E27FC236}">
                <a16:creationId xmlns:a16="http://schemas.microsoft.com/office/drawing/2014/main" id="{270DD03F-FA3E-F54E-8AB6-B9B979D54260}"/>
              </a:ext>
            </a:extLst>
          </p:cNvPr>
          <p:cNvGrpSpPr/>
          <p:nvPr/>
        </p:nvGrpSpPr>
        <p:grpSpPr>
          <a:xfrm>
            <a:off x="9721837" y="3061413"/>
            <a:ext cx="46328" cy="178251"/>
            <a:chOff x="3002318" y="2118360"/>
            <a:chExt cx="53375" cy="137160"/>
          </a:xfrm>
        </p:grpSpPr>
        <p:cxnSp>
          <p:nvCxnSpPr>
            <p:cNvPr id="259" name="Straight Connector 196">
              <a:extLst>
                <a:ext uri="{FF2B5EF4-FFF2-40B4-BE49-F238E27FC236}">
                  <a16:creationId xmlns:a16="http://schemas.microsoft.com/office/drawing/2014/main" id="{E8924C67-9DF0-BB4B-9B83-C26CBCDFE34A}"/>
                </a:ext>
              </a:extLst>
            </p:cNvPr>
            <p:cNvCxnSpPr/>
            <p:nvPr/>
          </p:nvCxnSpPr>
          <p:spPr>
            <a:xfrm>
              <a:off x="3029002" y="2118360"/>
              <a:ext cx="0" cy="137160"/>
            </a:xfrm>
            <a:prstGeom prst="line">
              <a:avLst/>
            </a:prstGeom>
            <a:noFill/>
            <a:ln w="9525" cap="flat" cmpd="sng" algn="ctr">
              <a:solidFill>
                <a:srgbClr val="000000"/>
              </a:solidFill>
              <a:prstDash val="solid"/>
            </a:ln>
            <a:effectLst/>
          </p:spPr>
        </p:cxnSp>
        <p:cxnSp>
          <p:nvCxnSpPr>
            <p:cNvPr id="260" name="Straight Connector 197">
              <a:extLst>
                <a:ext uri="{FF2B5EF4-FFF2-40B4-BE49-F238E27FC236}">
                  <a16:creationId xmlns:a16="http://schemas.microsoft.com/office/drawing/2014/main" id="{AC1FEFAF-2D6D-2342-83BF-DC59E0A3089F}"/>
                </a:ext>
              </a:extLst>
            </p:cNvPr>
            <p:cNvCxnSpPr/>
            <p:nvPr/>
          </p:nvCxnSpPr>
          <p:spPr>
            <a:xfrm flipH="1">
              <a:off x="3002353" y="2118360"/>
              <a:ext cx="53340" cy="0"/>
            </a:xfrm>
            <a:prstGeom prst="line">
              <a:avLst/>
            </a:prstGeom>
            <a:noFill/>
            <a:ln w="9525" cap="flat" cmpd="sng" algn="ctr">
              <a:solidFill>
                <a:srgbClr val="000000"/>
              </a:solidFill>
              <a:prstDash val="solid"/>
            </a:ln>
            <a:effectLst/>
          </p:spPr>
        </p:cxnSp>
        <p:cxnSp>
          <p:nvCxnSpPr>
            <p:cNvPr id="261" name="Straight Connector 198">
              <a:extLst>
                <a:ext uri="{FF2B5EF4-FFF2-40B4-BE49-F238E27FC236}">
                  <a16:creationId xmlns:a16="http://schemas.microsoft.com/office/drawing/2014/main" id="{2D831B06-396C-F640-B74E-EB51FB0DD16B}"/>
                </a:ext>
              </a:extLst>
            </p:cNvPr>
            <p:cNvCxnSpPr/>
            <p:nvPr/>
          </p:nvCxnSpPr>
          <p:spPr>
            <a:xfrm flipH="1">
              <a:off x="3002318" y="2255520"/>
              <a:ext cx="53340" cy="0"/>
            </a:xfrm>
            <a:prstGeom prst="line">
              <a:avLst/>
            </a:prstGeom>
            <a:noFill/>
            <a:ln w="9525" cap="flat" cmpd="sng" algn="ctr">
              <a:solidFill>
                <a:srgbClr val="000000"/>
              </a:solidFill>
              <a:prstDash val="solid"/>
            </a:ln>
            <a:effectLst/>
          </p:spPr>
        </p:cxnSp>
      </p:grpSp>
      <p:grpSp>
        <p:nvGrpSpPr>
          <p:cNvPr id="262" name="Group 646">
            <a:extLst>
              <a:ext uri="{FF2B5EF4-FFF2-40B4-BE49-F238E27FC236}">
                <a16:creationId xmlns:a16="http://schemas.microsoft.com/office/drawing/2014/main" id="{79A89DF6-ED81-184E-9252-B5FDB22ADD1F}"/>
              </a:ext>
            </a:extLst>
          </p:cNvPr>
          <p:cNvGrpSpPr/>
          <p:nvPr/>
        </p:nvGrpSpPr>
        <p:grpSpPr>
          <a:xfrm>
            <a:off x="9614105" y="3321430"/>
            <a:ext cx="47499" cy="178251"/>
            <a:chOff x="3022860" y="2118360"/>
            <a:chExt cx="54725" cy="137160"/>
          </a:xfrm>
        </p:grpSpPr>
        <p:cxnSp>
          <p:nvCxnSpPr>
            <p:cNvPr id="263" name="Straight Connector 193">
              <a:extLst>
                <a:ext uri="{FF2B5EF4-FFF2-40B4-BE49-F238E27FC236}">
                  <a16:creationId xmlns:a16="http://schemas.microsoft.com/office/drawing/2014/main" id="{94597245-8EFF-BC4F-A763-5CB0D8669CB1}"/>
                </a:ext>
              </a:extLst>
            </p:cNvPr>
            <p:cNvCxnSpPr/>
            <p:nvPr/>
          </p:nvCxnSpPr>
          <p:spPr>
            <a:xfrm>
              <a:off x="3050904" y="2118360"/>
              <a:ext cx="0" cy="137160"/>
            </a:xfrm>
            <a:prstGeom prst="line">
              <a:avLst/>
            </a:prstGeom>
            <a:noFill/>
            <a:ln w="9525" cap="flat" cmpd="sng" algn="ctr">
              <a:solidFill>
                <a:srgbClr val="000000"/>
              </a:solidFill>
              <a:prstDash val="solid"/>
            </a:ln>
            <a:effectLst/>
          </p:spPr>
        </p:cxnSp>
        <p:cxnSp>
          <p:nvCxnSpPr>
            <p:cNvPr id="264" name="Straight Connector 194">
              <a:extLst>
                <a:ext uri="{FF2B5EF4-FFF2-40B4-BE49-F238E27FC236}">
                  <a16:creationId xmlns:a16="http://schemas.microsoft.com/office/drawing/2014/main" id="{B64EDB37-860E-B947-AF0D-9D6B267B0565}"/>
                </a:ext>
              </a:extLst>
            </p:cNvPr>
            <p:cNvCxnSpPr/>
            <p:nvPr/>
          </p:nvCxnSpPr>
          <p:spPr>
            <a:xfrm flipH="1">
              <a:off x="3022860" y="2118360"/>
              <a:ext cx="53340" cy="0"/>
            </a:xfrm>
            <a:prstGeom prst="line">
              <a:avLst/>
            </a:prstGeom>
            <a:noFill/>
            <a:ln w="9525" cap="flat" cmpd="sng" algn="ctr">
              <a:solidFill>
                <a:srgbClr val="000000"/>
              </a:solidFill>
              <a:prstDash val="solid"/>
            </a:ln>
            <a:effectLst/>
          </p:spPr>
        </p:cxnSp>
        <p:cxnSp>
          <p:nvCxnSpPr>
            <p:cNvPr id="265" name="Straight Connector 195">
              <a:extLst>
                <a:ext uri="{FF2B5EF4-FFF2-40B4-BE49-F238E27FC236}">
                  <a16:creationId xmlns:a16="http://schemas.microsoft.com/office/drawing/2014/main" id="{395CA0B7-114F-6243-9238-67B9CC74F86A}"/>
                </a:ext>
              </a:extLst>
            </p:cNvPr>
            <p:cNvCxnSpPr/>
            <p:nvPr/>
          </p:nvCxnSpPr>
          <p:spPr>
            <a:xfrm flipH="1">
              <a:off x="3024245" y="2255520"/>
              <a:ext cx="53340" cy="0"/>
            </a:xfrm>
            <a:prstGeom prst="line">
              <a:avLst/>
            </a:prstGeom>
            <a:noFill/>
            <a:ln w="9525" cap="flat" cmpd="sng" algn="ctr">
              <a:solidFill>
                <a:srgbClr val="000000"/>
              </a:solidFill>
              <a:prstDash val="solid"/>
            </a:ln>
            <a:effectLst/>
          </p:spPr>
        </p:cxnSp>
      </p:grpSp>
      <p:grpSp>
        <p:nvGrpSpPr>
          <p:cNvPr id="266" name="Group 650">
            <a:extLst>
              <a:ext uri="{FF2B5EF4-FFF2-40B4-BE49-F238E27FC236}">
                <a16:creationId xmlns:a16="http://schemas.microsoft.com/office/drawing/2014/main" id="{AD7AC67D-F937-6248-9ADA-151C2CD6EFA1}"/>
              </a:ext>
            </a:extLst>
          </p:cNvPr>
          <p:cNvGrpSpPr/>
          <p:nvPr/>
        </p:nvGrpSpPr>
        <p:grpSpPr>
          <a:xfrm>
            <a:off x="9497740" y="3392075"/>
            <a:ext cx="46298" cy="210630"/>
            <a:chOff x="3002280" y="2118360"/>
            <a:chExt cx="53340" cy="137160"/>
          </a:xfrm>
        </p:grpSpPr>
        <p:cxnSp>
          <p:nvCxnSpPr>
            <p:cNvPr id="267" name="Straight Connector 190">
              <a:extLst>
                <a:ext uri="{FF2B5EF4-FFF2-40B4-BE49-F238E27FC236}">
                  <a16:creationId xmlns:a16="http://schemas.microsoft.com/office/drawing/2014/main" id="{BB9190A6-6D30-7945-AEA8-CB4E774D567E}"/>
                </a:ext>
              </a:extLst>
            </p:cNvPr>
            <p:cNvCxnSpPr/>
            <p:nvPr/>
          </p:nvCxnSpPr>
          <p:spPr>
            <a:xfrm>
              <a:off x="3028950" y="2118360"/>
              <a:ext cx="0" cy="137160"/>
            </a:xfrm>
            <a:prstGeom prst="line">
              <a:avLst/>
            </a:prstGeom>
            <a:noFill/>
            <a:ln w="9525" cap="flat" cmpd="sng" algn="ctr">
              <a:solidFill>
                <a:srgbClr val="000000"/>
              </a:solidFill>
              <a:prstDash val="solid"/>
            </a:ln>
            <a:effectLst/>
          </p:spPr>
        </p:cxnSp>
        <p:cxnSp>
          <p:nvCxnSpPr>
            <p:cNvPr id="268" name="Straight Connector 191">
              <a:extLst>
                <a:ext uri="{FF2B5EF4-FFF2-40B4-BE49-F238E27FC236}">
                  <a16:creationId xmlns:a16="http://schemas.microsoft.com/office/drawing/2014/main" id="{802D9D94-D76C-9B4F-AB15-D07E4DA6DD98}"/>
                </a:ext>
              </a:extLst>
            </p:cNvPr>
            <p:cNvCxnSpPr/>
            <p:nvPr/>
          </p:nvCxnSpPr>
          <p:spPr>
            <a:xfrm flipH="1">
              <a:off x="3002280" y="2118360"/>
              <a:ext cx="53340" cy="0"/>
            </a:xfrm>
            <a:prstGeom prst="line">
              <a:avLst/>
            </a:prstGeom>
            <a:noFill/>
            <a:ln w="9525" cap="flat" cmpd="sng" algn="ctr">
              <a:solidFill>
                <a:srgbClr val="000000"/>
              </a:solidFill>
              <a:prstDash val="solid"/>
            </a:ln>
            <a:effectLst/>
          </p:spPr>
        </p:cxnSp>
        <p:cxnSp>
          <p:nvCxnSpPr>
            <p:cNvPr id="269" name="Straight Connector 192">
              <a:extLst>
                <a:ext uri="{FF2B5EF4-FFF2-40B4-BE49-F238E27FC236}">
                  <a16:creationId xmlns:a16="http://schemas.microsoft.com/office/drawing/2014/main" id="{14DAA4F7-B431-7F41-9C30-DF8322FD5CB3}"/>
                </a:ext>
              </a:extLst>
            </p:cNvPr>
            <p:cNvCxnSpPr/>
            <p:nvPr/>
          </p:nvCxnSpPr>
          <p:spPr>
            <a:xfrm flipH="1">
              <a:off x="3002280" y="2255520"/>
              <a:ext cx="53340" cy="0"/>
            </a:xfrm>
            <a:prstGeom prst="line">
              <a:avLst/>
            </a:prstGeom>
            <a:noFill/>
            <a:ln w="9525" cap="flat" cmpd="sng" algn="ctr">
              <a:solidFill>
                <a:srgbClr val="000000"/>
              </a:solidFill>
              <a:prstDash val="solid"/>
            </a:ln>
            <a:effectLst/>
          </p:spPr>
        </p:cxnSp>
      </p:grpSp>
      <p:grpSp>
        <p:nvGrpSpPr>
          <p:cNvPr id="270" name="Group 654">
            <a:extLst>
              <a:ext uri="{FF2B5EF4-FFF2-40B4-BE49-F238E27FC236}">
                <a16:creationId xmlns:a16="http://schemas.microsoft.com/office/drawing/2014/main" id="{C3F915A8-83DF-4E4A-BB7E-5505FBDA743D}"/>
              </a:ext>
            </a:extLst>
          </p:cNvPr>
          <p:cNvGrpSpPr/>
          <p:nvPr/>
        </p:nvGrpSpPr>
        <p:grpSpPr>
          <a:xfrm>
            <a:off x="9355539" y="3388150"/>
            <a:ext cx="46298" cy="210630"/>
            <a:chOff x="3002280" y="2118360"/>
            <a:chExt cx="53340" cy="137160"/>
          </a:xfrm>
        </p:grpSpPr>
        <p:cxnSp>
          <p:nvCxnSpPr>
            <p:cNvPr id="271" name="Straight Connector 187">
              <a:extLst>
                <a:ext uri="{FF2B5EF4-FFF2-40B4-BE49-F238E27FC236}">
                  <a16:creationId xmlns:a16="http://schemas.microsoft.com/office/drawing/2014/main" id="{9FC40D55-9AD4-BE42-AB60-E70D1B537239}"/>
                </a:ext>
              </a:extLst>
            </p:cNvPr>
            <p:cNvCxnSpPr/>
            <p:nvPr/>
          </p:nvCxnSpPr>
          <p:spPr>
            <a:xfrm>
              <a:off x="3028950" y="2118360"/>
              <a:ext cx="0" cy="137160"/>
            </a:xfrm>
            <a:prstGeom prst="line">
              <a:avLst/>
            </a:prstGeom>
            <a:noFill/>
            <a:ln w="9525" cap="flat" cmpd="sng" algn="ctr">
              <a:solidFill>
                <a:srgbClr val="000000"/>
              </a:solidFill>
              <a:prstDash val="solid"/>
            </a:ln>
            <a:effectLst/>
          </p:spPr>
        </p:cxnSp>
        <p:cxnSp>
          <p:nvCxnSpPr>
            <p:cNvPr id="272" name="Straight Connector 188">
              <a:extLst>
                <a:ext uri="{FF2B5EF4-FFF2-40B4-BE49-F238E27FC236}">
                  <a16:creationId xmlns:a16="http://schemas.microsoft.com/office/drawing/2014/main" id="{20F0C188-9561-E940-AEC0-59270CEE1260}"/>
                </a:ext>
              </a:extLst>
            </p:cNvPr>
            <p:cNvCxnSpPr/>
            <p:nvPr/>
          </p:nvCxnSpPr>
          <p:spPr>
            <a:xfrm flipH="1">
              <a:off x="3002280" y="2118360"/>
              <a:ext cx="53340" cy="0"/>
            </a:xfrm>
            <a:prstGeom prst="line">
              <a:avLst/>
            </a:prstGeom>
            <a:noFill/>
            <a:ln w="9525" cap="flat" cmpd="sng" algn="ctr">
              <a:solidFill>
                <a:srgbClr val="000000"/>
              </a:solidFill>
              <a:prstDash val="solid"/>
            </a:ln>
            <a:effectLst/>
          </p:spPr>
        </p:cxnSp>
        <p:cxnSp>
          <p:nvCxnSpPr>
            <p:cNvPr id="273" name="Straight Connector 189">
              <a:extLst>
                <a:ext uri="{FF2B5EF4-FFF2-40B4-BE49-F238E27FC236}">
                  <a16:creationId xmlns:a16="http://schemas.microsoft.com/office/drawing/2014/main" id="{3D5BA629-9802-154A-9823-526907696E02}"/>
                </a:ext>
              </a:extLst>
            </p:cNvPr>
            <p:cNvCxnSpPr/>
            <p:nvPr/>
          </p:nvCxnSpPr>
          <p:spPr>
            <a:xfrm flipH="1">
              <a:off x="3002280" y="2255520"/>
              <a:ext cx="53340" cy="0"/>
            </a:xfrm>
            <a:prstGeom prst="line">
              <a:avLst/>
            </a:prstGeom>
            <a:noFill/>
            <a:ln w="9525" cap="flat" cmpd="sng" algn="ctr">
              <a:solidFill>
                <a:srgbClr val="000000"/>
              </a:solidFill>
              <a:prstDash val="solid"/>
            </a:ln>
            <a:effectLst/>
          </p:spPr>
        </p:cxnSp>
      </p:grpSp>
      <p:grpSp>
        <p:nvGrpSpPr>
          <p:cNvPr id="274" name="Group 658">
            <a:extLst>
              <a:ext uri="{FF2B5EF4-FFF2-40B4-BE49-F238E27FC236}">
                <a16:creationId xmlns:a16="http://schemas.microsoft.com/office/drawing/2014/main" id="{1FDDE933-B9C6-194B-A05C-7723F975074E}"/>
              </a:ext>
            </a:extLst>
          </p:cNvPr>
          <p:cNvGrpSpPr/>
          <p:nvPr/>
        </p:nvGrpSpPr>
        <p:grpSpPr>
          <a:xfrm>
            <a:off x="9176961" y="3298861"/>
            <a:ext cx="46298" cy="264596"/>
            <a:chOff x="3002280" y="2118360"/>
            <a:chExt cx="53340" cy="137160"/>
          </a:xfrm>
        </p:grpSpPr>
        <p:cxnSp>
          <p:nvCxnSpPr>
            <p:cNvPr id="275" name="Straight Connector 184">
              <a:extLst>
                <a:ext uri="{FF2B5EF4-FFF2-40B4-BE49-F238E27FC236}">
                  <a16:creationId xmlns:a16="http://schemas.microsoft.com/office/drawing/2014/main" id="{53B4409A-7723-FD48-A7C7-FAC3576D780B}"/>
                </a:ext>
              </a:extLst>
            </p:cNvPr>
            <p:cNvCxnSpPr/>
            <p:nvPr/>
          </p:nvCxnSpPr>
          <p:spPr>
            <a:xfrm>
              <a:off x="3028950" y="2118360"/>
              <a:ext cx="0" cy="137160"/>
            </a:xfrm>
            <a:prstGeom prst="line">
              <a:avLst/>
            </a:prstGeom>
            <a:noFill/>
            <a:ln w="9525" cap="flat" cmpd="sng" algn="ctr">
              <a:solidFill>
                <a:srgbClr val="000000"/>
              </a:solidFill>
              <a:prstDash val="solid"/>
            </a:ln>
            <a:effectLst/>
          </p:spPr>
        </p:cxnSp>
        <p:cxnSp>
          <p:nvCxnSpPr>
            <p:cNvPr id="276" name="Straight Connector 185">
              <a:extLst>
                <a:ext uri="{FF2B5EF4-FFF2-40B4-BE49-F238E27FC236}">
                  <a16:creationId xmlns:a16="http://schemas.microsoft.com/office/drawing/2014/main" id="{8CE59143-5BAE-924C-A692-40D88E724280}"/>
                </a:ext>
              </a:extLst>
            </p:cNvPr>
            <p:cNvCxnSpPr/>
            <p:nvPr/>
          </p:nvCxnSpPr>
          <p:spPr>
            <a:xfrm flipH="1">
              <a:off x="3002280" y="2118360"/>
              <a:ext cx="53340" cy="0"/>
            </a:xfrm>
            <a:prstGeom prst="line">
              <a:avLst/>
            </a:prstGeom>
            <a:noFill/>
            <a:ln w="9525" cap="flat" cmpd="sng" algn="ctr">
              <a:solidFill>
                <a:srgbClr val="000000"/>
              </a:solidFill>
              <a:prstDash val="solid"/>
            </a:ln>
            <a:effectLst/>
          </p:spPr>
        </p:cxnSp>
        <p:cxnSp>
          <p:nvCxnSpPr>
            <p:cNvPr id="277" name="Straight Connector 186">
              <a:extLst>
                <a:ext uri="{FF2B5EF4-FFF2-40B4-BE49-F238E27FC236}">
                  <a16:creationId xmlns:a16="http://schemas.microsoft.com/office/drawing/2014/main" id="{40579974-D806-BB4D-A72A-EF8E1600ACFF}"/>
                </a:ext>
              </a:extLst>
            </p:cNvPr>
            <p:cNvCxnSpPr/>
            <p:nvPr/>
          </p:nvCxnSpPr>
          <p:spPr>
            <a:xfrm flipH="1">
              <a:off x="3002280" y="2255520"/>
              <a:ext cx="53340" cy="0"/>
            </a:xfrm>
            <a:prstGeom prst="line">
              <a:avLst/>
            </a:prstGeom>
            <a:noFill/>
            <a:ln w="9525" cap="flat" cmpd="sng" algn="ctr">
              <a:solidFill>
                <a:srgbClr val="000000"/>
              </a:solidFill>
              <a:prstDash val="solid"/>
            </a:ln>
            <a:effectLst/>
          </p:spPr>
        </p:cxnSp>
      </p:grpSp>
      <p:grpSp>
        <p:nvGrpSpPr>
          <p:cNvPr id="278" name="Group 662">
            <a:extLst>
              <a:ext uri="{FF2B5EF4-FFF2-40B4-BE49-F238E27FC236}">
                <a16:creationId xmlns:a16="http://schemas.microsoft.com/office/drawing/2014/main" id="{5BA4A667-4956-A74D-AEA4-41EB26EB7A3D}"/>
              </a:ext>
            </a:extLst>
          </p:cNvPr>
          <p:cNvGrpSpPr/>
          <p:nvPr/>
        </p:nvGrpSpPr>
        <p:grpSpPr>
          <a:xfrm>
            <a:off x="9029799" y="3312598"/>
            <a:ext cx="46298" cy="216518"/>
            <a:chOff x="3002280" y="2118360"/>
            <a:chExt cx="53340" cy="137160"/>
          </a:xfrm>
        </p:grpSpPr>
        <p:cxnSp>
          <p:nvCxnSpPr>
            <p:cNvPr id="279" name="Straight Connector 181">
              <a:extLst>
                <a:ext uri="{FF2B5EF4-FFF2-40B4-BE49-F238E27FC236}">
                  <a16:creationId xmlns:a16="http://schemas.microsoft.com/office/drawing/2014/main" id="{12B5A653-5B3D-3941-BCA3-FF7A585BC91D}"/>
                </a:ext>
              </a:extLst>
            </p:cNvPr>
            <p:cNvCxnSpPr/>
            <p:nvPr/>
          </p:nvCxnSpPr>
          <p:spPr>
            <a:xfrm>
              <a:off x="3028950" y="2118360"/>
              <a:ext cx="0" cy="137160"/>
            </a:xfrm>
            <a:prstGeom prst="line">
              <a:avLst/>
            </a:prstGeom>
            <a:noFill/>
            <a:ln w="9525" cap="flat" cmpd="sng" algn="ctr">
              <a:solidFill>
                <a:srgbClr val="000000"/>
              </a:solidFill>
              <a:prstDash val="solid"/>
            </a:ln>
            <a:effectLst/>
          </p:spPr>
        </p:cxnSp>
        <p:cxnSp>
          <p:nvCxnSpPr>
            <p:cNvPr id="280" name="Straight Connector 182">
              <a:extLst>
                <a:ext uri="{FF2B5EF4-FFF2-40B4-BE49-F238E27FC236}">
                  <a16:creationId xmlns:a16="http://schemas.microsoft.com/office/drawing/2014/main" id="{37CCCAD4-7C18-B840-BF2F-DA47DA83B477}"/>
                </a:ext>
              </a:extLst>
            </p:cNvPr>
            <p:cNvCxnSpPr/>
            <p:nvPr/>
          </p:nvCxnSpPr>
          <p:spPr>
            <a:xfrm flipH="1">
              <a:off x="3002280" y="2118360"/>
              <a:ext cx="53340" cy="0"/>
            </a:xfrm>
            <a:prstGeom prst="line">
              <a:avLst/>
            </a:prstGeom>
            <a:noFill/>
            <a:ln w="9525" cap="flat" cmpd="sng" algn="ctr">
              <a:solidFill>
                <a:srgbClr val="000000"/>
              </a:solidFill>
              <a:prstDash val="solid"/>
            </a:ln>
            <a:effectLst/>
          </p:spPr>
        </p:cxnSp>
        <p:cxnSp>
          <p:nvCxnSpPr>
            <p:cNvPr id="281" name="Straight Connector 183">
              <a:extLst>
                <a:ext uri="{FF2B5EF4-FFF2-40B4-BE49-F238E27FC236}">
                  <a16:creationId xmlns:a16="http://schemas.microsoft.com/office/drawing/2014/main" id="{56805D77-F4C8-7A45-BE67-E843F6B8003E}"/>
                </a:ext>
              </a:extLst>
            </p:cNvPr>
            <p:cNvCxnSpPr/>
            <p:nvPr/>
          </p:nvCxnSpPr>
          <p:spPr>
            <a:xfrm flipH="1">
              <a:off x="3002280" y="2255520"/>
              <a:ext cx="53340" cy="0"/>
            </a:xfrm>
            <a:prstGeom prst="line">
              <a:avLst/>
            </a:prstGeom>
            <a:noFill/>
            <a:ln w="9525" cap="flat" cmpd="sng" algn="ctr">
              <a:solidFill>
                <a:srgbClr val="000000"/>
              </a:solidFill>
              <a:prstDash val="solid"/>
            </a:ln>
            <a:effectLst/>
          </p:spPr>
        </p:cxnSp>
      </p:grpSp>
      <p:grpSp>
        <p:nvGrpSpPr>
          <p:cNvPr id="282" name="Group 666">
            <a:extLst>
              <a:ext uri="{FF2B5EF4-FFF2-40B4-BE49-F238E27FC236}">
                <a16:creationId xmlns:a16="http://schemas.microsoft.com/office/drawing/2014/main" id="{2D2374FF-1F47-0249-B1E2-C95C8F0688F5}"/>
              </a:ext>
            </a:extLst>
          </p:cNvPr>
          <p:cNvGrpSpPr/>
          <p:nvPr/>
        </p:nvGrpSpPr>
        <p:grpSpPr>
          <a:xfrm>
            <a:off x="8869409" y="3446042"/>
            <a:ext cx="46298" cy="178251"/>
            <a:chOff x="3002280" y="2118360"/>
            <a:chExt cx="53340" cy="137160"/>
          </a:xfrm>
        </p:grpSpPr>
        <p:cxnSp>
          <p:nvCxnSpPr>
            <p:cNvPr id="283" name="Straight Connector 178">
              <a:extLst>
                <a:ext uri="{FF2B5EF4-FFF2-40B4-BE49-F238E27FC236}">
                  <a16:creationId xmlns:a16="http://schemas.microsoft.com/office/drawing/2014/main" id="{913E979D-3B52-1142-BB05-5C853EA804B8}"/>
                </a:ext>
              </a:extLst>
            </p:cNvPr>
            <p:cNvCxnSpPr/>
            <p:nvPr/>
          </p:nvCxnSpPr>
          <p:spPr>
            <a:xfrm>
              <a:off x="3028950" y="2118360"/>
              <a:ext cx="0" cy="137160"/>
            </a:xfrm>
            <a:prstGeom prst="line">
              <a:avLst/>
            </a:prstGeom>
            <a:noFill/>
            <a:ln w="9525" cap="flat" cmpd="sng" algn="ctr">
              <a:solidFill>
                <a:srgbClr val="000000"/>
              </a:solidFill>
              <a:prstDash val="solid"/>
            </a:ln>
            <a:effectLst/>
          </p:spPr>
        </p:cxnSp>
        <p:cxnSp>
          <p:nvCxnSpPr>
            <p:cNvPr id="284" name="Straight Connector 179">
              <a:extLst>
                <a:ext uri="{FF2B5EF4-FFF2-40B4-BE49-F238E27FC236}">
                  <a16:creationId xmlns:a16="http://schemas.microsoft.com/office/drawing/2014/main" id="{04177122-397F-3847-9859-1489E194AF22}"/>
                </a:ext>
              </a:extLst>
            </p:cNvPr>
            <p:cNvCxnSpPr/>
            <p:nvPr/>
          </p:nvCxnSpPr>
          <p:spPr>
            <a:xfrm flipH="1">
              <a:off x="3002280" y="2118360"/>
              <a:ext cx="53340" cy="0"/>
            </a:xfrm>
            <a:prstGeom prst="line">
              <a:avLst/>
            </a:prstGeom>
            <a:noFill/>
            <a:ln w="9525" cap="flat" cmpd="sng" algn="ctr">
              <a:solidFill>
                <a:srgbClr val="000000"/>
              </a:solidFill>
              <a:prstDash val="solid"/>
            </a:ln>
            <a:effectLst/>
          </p:spPr>
        </p:cxnSp>
        <p:cxnSp>
          <p:nvCxnSpPr>
            <p:cNvPr id="285" name="Straight Connector 180">
              <a:extLst>
                <a:ext uri="{FF2B5EF4-FFF2-40B4-BE49-F238E27FC236}">
                  <a16:creationId xmlns:a16="http://schemas.microsoft.com/office/drawing/2014/main" id="{E2D13547-2628-7C40-AD0C-D645925C450A}"/>
                </a:ext>
              </a:extLst>
            </p:cNvPr>
            <p:cNvCxnSpPr/>
            <p:nvPr/>
          </p:nvCxnSpPr>
          <p:spPr>
            <a:xfrm flipH="1">
              <a:off x="3002280" y="2255520"/>
              <a:ext cx="53340" cy="0"/>
            </a:xfrm>
            <a:prstGeom prst="line">
              <a:avLst/>
            </a:prstGeom>
            <a:noFill/>
            <a:ln w="9525" cap="flat" cmpd="sng" algn="ctr">
              <a:solidFill>
                <a:srgbClr val="000000"/>
              </a:solidFill>
              <a:prstDash val="solid"/>
            </a:ln>
            <a:effectLst/>
          </p:spPr>
        </p:cxnSp>
      </p:grpSp>
      <p:grpSp>
        <p:nvGrpSpPr>
          <p:cNvPr id="286" name="Group 670">
            <a:extLst>
              <a:ext uri="{FF2B5EF4-FFF2-40B4-BE49-F238E27FC236}">
                <a16:creationId xmlns:a16="http://schemas.microsoft.com/office/drawing/2014/main" id="{1A5AAA25-8C97-F643-B5C0-2CA91F8D1708}"/>
              </a:ext>
            </a:extLst>
          </p:cNvPr>
          <p:cNvGrpSpPr/>
          <p:nvPr/>
        </p:nvGrpSpPr>
        <p:grpSpPr>
          <a:xfrm>
            <a:off x="8709020" y="3317503"/>
            <a:ext cx="46298" cy="214556"/>
            <a:chOff x="3002280" y="2118360"/>
            <a:chExt cx="53340" cy="137160"/>
          </a:xfrm>
        </p:grpSpPr>
        <p:cxnSp>
          <p:nvCxnSpPr>
            <p:cNvPr id="287" name="Straight Connector 175">
              <a:extLst>
                <a:ext uri="{FF2B5EF4-FFF2-40B4-BE49-F238E27FC236}">
                  <a16:creationId xmlns:a16="http://schemas.microsoft.com/office/drawing/2014/main" id="{4B61DEE3-29AD-8043-8834-7895DC2145DF}"/>
                </a:ext>
              </a:extLst>
            </p:cNvPr>
            <p:cNvCxnSpPr/>
            <p:nvPr/>
          </p:nvCxnSpPr>
          <p:spPr>
            <a:xfrm>
              <a:off x="3028950" y="2118360"/>
              <a:ext cx="0" cy="137160"/>
            </a:xfrm>
            <a:prstGeom prst="line">
              <a:avLst/>
            </a:prstGeom>
            <a:noFill/>
            <a:ln w="9525" cap="flat" cmpd="sng" algn="ctr">
              <a:solidFill>
                <a:srgbClr val="000000"/>
              </a:solidFill>
              <a:prstDash val="solid"/>
            </a:ln>
            <a:effectLst/>
          </p:spPr>
        </p:cxnSp>
        <p:cxnSp>
          <p:nvCxnSpPr>
            <p:cNvPr id="288" name="Straight Connector 176">
              <a:extLst>
                <a:ext uri="{FF2B5EF4-FFF2-40B4-BE49-F238E27FC236}">
                  <a16:creationId xmlns:a16="http://schemas.microsoft.com/office/drawing/2014/main" id="{7FEC28F0-2F9B-D341-AFFB-D0512A8F7B34}"/>
                </a:ext>
              </a:extLst>
            </p:cNvPr>
            <p:cNvCxnSpPr/>
            <p:nvPr/>
          </p:nvCxnSpPr>
          <p:spPr>
            <a:xfrm flipH="1">
              <a:off x="3002280" y="2118360"/>
              <a:ext cx="53340" cy="0"/>
            </a:xfrm>
            <a:prstGeom prst="line">
              <a:avLst/>
            </a:prstGeom>
            <a:noFill/>
            <a:ln w="9525" cap="flat" cmpd="sng" algn="ctr">
              <a:solidFill>
                <a:srgbClr val="000000"/>
              </a:solidFill>
              <a:prstDash val="solid"/>
            </a:ln>
            <a:effectLst/>
          </p:spPr>
        </p:cxnSp>
        <p:cxnSp>
          <p:nvCxnSpPr>
            <p:cNvPr id="289" name="Straight Connector 177">
              <a:extLst>
                <a:ext uri="{FF2B5EF4-FFF2-40B4-BE49-F238E27FC236}">
                  <a16:creationId xmlns:a16="http://schemas.microsoft.com/office/drawing/2014/main" id="{0EB15A23-FC97-6547-A7B6-3681E207590E}"/>
                </a:ext>
              </a:extLst>
            </p:cNvPr>
            <p:cNvCxnSpPr/>
            <p:nvPr/>
          </p:nvCxnSpPr>
          <p:spPr>
            <a:xfrm flipH="1">
              <a:off x="3002280" y="2255520"/>
              <a:ext cx="53340" cy="0"/>
            </a:xfrm>
            <a:prstGeom prst="line">
              <a:avLst/>
            </a:prstGeom>
            <a:noFill/>
            <a:ln w="9525" cap="flat" cmpd="sng" algn="ctr">
              <a:solidFill>
                <a:srgbClr val="000000"/>
              </a:solidFill>
              <a:prstDash val="solid"/>
            </a:ln>
            <a:effectLst/>
          </p:spPr>
        </p:cxnSp>
      </p:grpSp>
      <p:grpSp>
        <p:nvGrpSpPr>
          <p:cNvPr id="290" name="Group 674">
            <a:extLst>
              <a:ext uri="{FF2B5EF4-FFF2-40B4-BE49-F238E27FC236}">
                <a16:creationId xmlns:a16="http://schemas.microsoft.com/office/drawing/2014/main" id="{5A3505C2-E0C4-6F40-91AE-CC5E6D7E9684}"/>
              </a:ext>
            </a:extLst>
          </p:cNvPr>
          <p:cNvGrpSpPr/>
          <p:nvPr/>
        </p:nvGrpSpPr>
        <p:grpSpPr>
          <a:xfrm>
            <a:off x="8546976" y="3282180"/>
            <a:ext cx="46298" cy="214556"/>
            <a:chOff x="3002280" y="2118360"/>
            <a:chExt cx="53340" cy="137160"/>
          </a:xfrm>
        </p:grpSpPr>
        <p:cxnSp>
          <p:nvCxnSpPr>
            <p:cNvPr id="291" name="Straight Connector 172">
              <a:extLst>
                <a:ext uri="{FF2B5EF4-FFF2-40B4-BE49-F238E27FC236}">
                  <a16:creationId xmlns:a16="http://schemas.microsoft.com/office/drawing/2014/main" id="{76D3A537-7F1E-4740-A42C-B5D2623C8760}"/>
                </a:ext>
              </a:extLst>
            </p:cNvPr>
            <p:cNvCxnSpPr/>
            <p:nvPr/>
          </p:nvCxnSpPr>
          <p:spPr>
            <a:xfrm>
              <a:off x="3028950" y="2118360"/>
              <a:ext cx="0" cy="137160"/>
            </a:xfrm>
            <a:prstGeom prst="line">
              <a:avLst/>
            </a:prstGeom>
            <a:noFill/>
            <a:ln w="9525" cap="flat" cmpd="sng" algn="ctr">
              <a:solidFill>
                <a:srgbClr val="000000"/>
              </a:solidFill>
              <a:prstDash val="solid"/>
            </a:ln>
            <a:effectLst/>
          </p:spPr>
        </p:cxnSp>
        <p:cxnSp>
          <p:nvCxnSpPr>
            <p:cNvPr id="292" name="Straight Connector 173">
              <a:extLst>
                <a:ext uri="{FF2B5EF4-FFF2-40B4-BE49-F238E27FC236}">
                  <a16:creationId xmlns:a16="http://schemas.microsoft.com/office/drawing/2014/main" id="{78A0B605-806A-4843-A51E-DF1C36866DC9}"/>
                </a:ext>
              </a:extLst>
            </p:cNvPr>
            <p:cNvCxnSpPr/>
            <p:nvPr/>
          </p:nvCxnSpPr>
          <p:spPr>
            <a:xfrm flipH="1">
              <a:off x="3002280" y="2118360"/>
              <a:ext cx="53340" cy="0"/>
            </a:xfrm>
            <a:prstGeom prst="line">
              <a:avLst/>
            </a:prstGeom>
            <a:noFill/>
            <a:ln w="9525" cap="flat" cmpd="sng" algn="ctr">
              <a:solidFill>
                <a:srgbClr val="000000"/>
              </a:solidFill>
              <a:prstDash val="solid"/>
            </a:ln>
            <a:effectLst/>
          </p:spPr>
        </p:cxnSp>
        <p:cxnSp>
          <p:nvCxnSpPr>
            <p:cNvPr id="293" name="Straight Connector 174">
              <a:extLst>
                <a:ext uri="{FF2B5EF4-FFF2-40B4-BE49-F238E27FC236}">
                  <a16:creationId xmlns:a16="http://schemas.microsoft.com/office/drawing/2014/main" id="{A4E90F4F-5600-104E-B172-BE9D1724E886}"/>
                </a:ext>
              </a:extLst>
            </p:cNvPr>
            <p:cNvCxnSpPr/>
            <p:nvPr/>
          </p:nvCxnSpPr>
          <p:spPr>
            <a:xfrm flipH="1">
              <a:off x="3002280" y="2255520"/>
              <a:ext cx="53340" cy="0"/>
            </a:xfrm>
            <a:prstGeom prst="line">
              <a:avLst/>
            </a:prstGeom>
            <a:noFill/>
            <a:ln w="9525" cap="flat" cmpd="sng" algn="ctr">
              <a:solidFill>
                <a:srgbClr val="000000"/>
              </a:solidFill>
              <a:prstDash val="solid"/>
            </a:ln>
            <a:effectLst/>
          </p:spPr>
        </p:cxnSp>
      </p:grpSp>
      <p:grpSp>
        <p:nvGrpSpPr>
          <p:cNvPr id="294" name="Group 678">
            <a:extLst>
              <a:ext uri="{FF2B5EF4-FFF2-40B4-BE49-F238E27FC236}">
                <a16:creationId xmlns:a16="http://schemas.microsoft.com/office/drawing/2014/main" id="{9AEB57EE-0A76-414F-A818-CF46F7027073}"/>
              </a:ext>
            </a:extLst>
          </p:cNvPr>
          <p:cNvGrpSpPr/>
          <p:nvPr/>
        </p:nvGrpSpPr>
        <p:grpSpPr>
          <a:xfrm>
            <a:off x="8372101" y="3324373"/>
            <a:ext cx="46298" cy="205724"/>
            <a:chOff x="3002280" y="2118360"/>
            <a:chExt cx="53340" cy="137160"/>
          </a:xfrm>
        </p:grpSpPr>
        <p:cxnSp>
          <p:nvCxnSpPr>
            <p:cNvPr id="295" name="Straight Connector 169">
              <a:extLst>
                <a:ext uri="{FF2B5EF4-FFF2-40B4-BE49-F238E27FC236}">
                  <a16:creationId xmlns:a16="http://schemas.microsoft.com/office/drawing/2014/main" id="{E3958B3C-0B78-3E42-A213-8D95458AA632}"/>
                </a:ext>
              </a:extLst>
            </p:cNvPr>
            <p:cNvCxnSpPr/>
            <p:nvPr/>
          </p:nvCxnSpPr>
          <p:spPr>
            <a:xfrm>
              <a:off x="3028950" y="2118360"/>
              <a:ext cx="0" cy="137160"/>
            </a:xfrm>
            <a:prstGeom prst="line">
              <a:avLst/>
            </a:prstGeom>
            <a:noFill/>
            <a:ln w="9525" cap="flat" cmpd="sng" algn="ctr">
              <a:solidFill>
                <a:srgbClr val="000000"/>
              </a:solidFill>
              <a:prstDash val="solid"/>
            </a:ln>
            <a:effectLst/>
          </p:spPr>
        </p:cxnSp>
        <p:cxnSp>
          <p:nvCxnSpPr>
            <p:cNvPr id="296" name="Straight Connector 170">
              <a:extLst>
                <a:ext uri="{FF2B5EF4-FFF2-40B4-BE49-F238E27FC236}">
                  <a16:creationId xmlns:a16="http://schemas.microsoft.com/office/drawing/2014/main" id="{B0E77755-CF0C-6844-B4C4-3F7F95042AA9}"/>
                </a:ext>
              </a:extLst>
            </p:cNvPr>
            <p:cNvCxnSpPr/>
            <p:nvPr/>
          </p:nvCxnSpPr>
          <p:spPr>
            <a:xfrm flipH="1">
              <a:off x="3002280" y="2118360"/>
              <a:ext cx="53340" cy="0"/>
            </a:xfrm>
            <a:prstGeom prst="line">
              <a:avLst/>
            </a:prstGeom>
            <a:noFill/>
            <a:ln w="9525" cap="flat" cmpd="sng" algn="ctr">
              <a:solidFill>
                <a:srgbClr val="000000"/>
              </a:solidFill>
              <a:prstDash val="solid"/>
            </a:ln>
            <a:effectLst/>
          </p:spPr>
        </p:cxnSp>
        <p:cxnSp>
          <p:nvCxnSpPr>
            <p:cNvPr id="297" name="Straight Connector 171">
              <a:extLst>
                <a:ext uri="{FF2B5EF4-FFF2-40B4-BE49-F238E27FC236}">
                  <a16:creationId xmlns:a16="http://schemas.microsoft.com/office/drawing/2014/main" id="{C2AEEFA7-E7AF-4A49-AAF4-024614F0D662}"/>
                </a:ext>
              </a:extLst>
            </p:cNvPr>
            <p:cNvCxnSpPr/>
            <p:nvPr/>
          </p:nvCxnSpPr>
          <p:spPr>
            <a:xfrm flipH="1">
              <a:off x="3002280" y="2255520"/>
              <a:ext cx="53340" cy="0"/>
            </a:xfrm>
            <a:prstGeom prst="line">
              <a:avLst/>
            </a:prstGeom>
            <a:noFill/>
            <a:ln w="9525" cap="flat" cmpd="sng" algn="ctr">
              <a:solidFill>
                <a:srgbClr val="000000"/>
              </a:solidFill>
              <a:prstDash val="solid"/>
            </a:ln>
            <a:effectLst/>
          </p:spPr>
        </p:cxnSp>
      </p:grpSp>
      <p:grpSp>
        <p:nvGrpSpPr>
          <p:cNvPr id="298" name="Group 682">
            <a:extLst>
              <a:ext uri="{FF2B5EF4-FFF2-40B4-BE49-F238E27FC236}">
                <a16:creationId xmlns:a16="http://schemas.microsoft.com/office/drawing/2014/main" id="{A31E0F23-D84D-AF45-AF39-C468F95FE021}"/>
              </a:ext>
            </a:extLst>
          </p:cNvPr>
          <p:cNvGrpSpPr/>
          <p:nvPr/>
        </p:nvGrpSpPr>
        <p:grpSpPr>
          <a:xfrm>
            <a:off x="8216673" y="3330261"/>
            <a:ext cx="46298" cy="192969"/>
            <a:chOff x="3002280" y="2118360"/>
            <a:chExt cx="53340" cy="137160"/>
          </a:xfrm>
        </p:grpSpPr>
        <p:cxnSp>
          <p:nvCxnSpPr>
            <p:cNvPr id="299" name="Straight Connector 166">
              <a:extLst>
                <a:ext uri="{FF2B5EF4-FFF2-40B4-BE49-F238E27FC236}">
                  <a16:creationId xmlns:a16="http://schemas.microsoft.com/office/drawing/2014/main" id="{5DF62E17-4854-C34B-96FF-6848E93692ED}"/>
                </a:ext>
              </a:extLst>
            </p:cNvPr>
            <p:cNvCxnSpPr/>
            <p:nvPr/>
          </p:nvCxnSpPr>
          <p:spPr>
            <a:xfrm>
              <a:off x="3028950" y="2118360"/>
              <a:ext cx="0" cy="137160"/>
            </a:xfrm>
            <a:prstGeom prst="line">
              <a:avLst/>
            </a:prstGeom>
            <a:noFill/>
            <a:ln w="9525" cap="flat" cmpd="sng" algn="ctr">
              <a:solidFill>
                <a:srgbClr val="000000"/>
              </a:solidFill>
              <a:prstDash val="solid"/>
            </a:ln>
            <a:effectLst/>
          </p:spPr>
        </p:cxnSp>
        <p:cxnSp>
          <p:nvCxnSpPr>
            <p:cNvPr id="300" name="Straight Connector 167">
              <a:extLst>
                <a:ext uri="{FF2B5EF4-FFF2-40B4-BE49-F238E27FC236}">
                  <a16:creationId xmlns:a16="http://schemas.microsoft.com/office/drawing/2014/main" id="{730269C2-D78D-944D-BF25-64ED714F190A}"/>
                </a:ext>
              </a:extLst>
            </p:cNvPr>
            <p:cNvCxnSpPr/>
            <p:nvPr/>
          </p:nvCxnSpPr>
          <p:spPr>
            <a:xfrm flipH="1">
              <a:off x="3002280" y="2118360"/>
              <a:ext cx="53340" cy="0"/>
            </a:xfrm>
            <a:prstGeom prst="line">
              <a:avLst/>
            </a:prstGeom>
            <a:noFill/>
            <a:ln w="9525" cap="flat" cmpd="sng" algn="ctr">
              <a:solidFill>
                <a:srgbClr val="000000"/>
              </a:solidFill>
              <a:prstDash val="solid"/>
            </a:ln>
            <a:effectLst/>
          </p:spPr>
        </p:cxnSp>
        <p:cxnSp>
          <p:nvCxnSpPr>
            <p:cNvPr id="301" name="Straight Connector 168">
              <a:extLst>
                <a:ext uri="{FF2B5EF4-FFF2-40B4-BE49-F238E27FC236}">
                  <a16:creationId xmlns:a16="http://schemas.microsoft.com/office/drawing/2014/main" id="{96A1370B-0370-C944-B3D3-7686507C3EA6}"/>
                </a:ext>
              </a:extLst>
            </p:cNvPr>
            <p:cNvCxnSpPr/>
            <p:nvPr/>
          </p:nvCxnSpPr>
          <p:spPr>
            <a:xfrm flipH="1">
              <a:off x="3002280" y="2255520"/>
              <a:ext cx="53340" cy="0"/>
            </a:xfrm>
            <a:prstGeom prst="line">
              <a:avLst/>
            </a:prstGeom>
            <a:noFill/>
            <a:ln w="9525" cap="flat" cmpd="sng" algn="ctr">
              <a:solidFill>
                <a:srgbClr val="000000"/>
              </a:solidFill>
              <a:prstDash val="solid"/>
            </a:ln>
            <a:effectLst/>
          </p:spPr>
        </p:cxnSp>
      </p:grpSp>
      <p:grpSp>
        <p:nvGrpSpPr>
          <p:cNvPr id="302" name="Group 686">
            <a:extLst>
              <a:ext uri="{FF2B5EF4-FFF2-40B4-BE49-F238E27FC236}">
                <a16:creationId xmlns:a16="http://schemas.microsoft.com/office/drawing/2014/main" id="{DFD3BF20-4E2C-8044-BCA2-FB4F69F01DED}"/>
              </a:ext>
            </a:extLst>
          </p:cNvPr>
          <p:cNvGrpSpPr/>
          <p:nvPr/>
        </p:nvGrpSpPr>
        <p:grpSpPr>
          <a:xfrm>
            <a:off x="8056150" y="3324373"/>
            <a:ext cx="46298" cy="176288"/>
            <a:chOff x="3002280" y="2118360"/>
            <a:chExt cx="53340" cy="137160"/>
          </a:xfrm>
        </p:grpSpPr>
        <p:cxnSp>
          <p:nvCxnSpPr>
            <p:cNvPr id="303" name="Straight Connector 163">
              <a:extLst>
                <a:ext uri="{FF2B5EF4-FFF2-40B4-BE49-F238E27FC236}">
                  <a16:creationId xmlns:a16="http://schemas.microsoft.com/office/drawing/2014/main" id="{87940AAF-0F06-F64A-8DE2-1E55EA4BA702}"/>
                </a:ext>
              </a:extLst>
            </p:cNvPr>
            <p:cNvCxnSpPr/>
            <p:nvPr/>
          </p:nvCxnSpPr>
          <p:spPr>
            <a:xfrm>
              <a:off x="3028950" y="2118360"/>
              <a:ext cx="0" cy="137160"/>
            </a:xfrm>
            <a:prstGeom prst="line">
              <a:avLst/>
            </a:prstGeom>
            <a:noFill/>
            <a:ln w="9525" cap="flat" cmpd="sng" algn="ctr">
              <a:solidFill>
                <a:srgbClr val="000000"/>
              </a:solidFill>
              <a:prstDash val="solid"/>
            </a:ln>
            <a:effectLst/>
          </p:spPr>
        </p:cxnSp>
        <p:cxnSp>
          <p:nvCxnSpPr>
            <p:cNvPr id="304" name="Straight Connector 164">
              <a:extLst>
                <a:ext uri="{FF2B5EF4-FFF2-40B4-BE49-F238E27FC236}">
                  <a16:creationId xmlns:a16="http://schemas.microsoft.com/office/drawing/2014/main" id="{13CA83B7-46B3-9243-A227-F02E0B33DC99}"/>
                </a:ext>
              </a:extLst>
            </p:cNvPr>
            <p:cNvCxnSpPr/>
            <p:nvPr/>
          </p:nvCxnSpPr>
          <p:spPr>
            <a:xfrm flipH="1">
              <a:off x="3002280" y="2118360"/>
              <a:ext cx="53340" cy="0"/>
            </a:xfrm>
            <a:prstGeom prst="line">
              <a:avLst/>
            </a:prstGeom>
            <a:noFill/>
            <a:ln w="9525" cap="flat" cmpd="sng" algn="ctr">
              <a:solidFill>
                <a:srgbClr val="000000"/>
              </a:solidFill>
              <a:prstDash val="solid"/>
            </a:ln>
            <a:effectLst/>
          </p:spPr>
        </p:cxnSp>
        <p:cxnSp>
          <p:nvCxnSpPr>
            <p:cNvPr id="305" name="Straight Connector 165">
              <a:extLst>
                <a:ext uri="{FF2B5EF4-FFF2-40B4-BE49-F238E27FC236}">
                  <a16:creationId xmlns:a16="http://schemas.microsoft.com/office/drawing/2014/main" id="{B84B4016-7CDE-D84E-BEC0-5EAB43976EA6}"/>
                </a:ext>
              </a:extLst>
            </p:cNvPr>
            <p:cNvCxnSpPr/>
            <p:nvPr/>
          </p:nvCxnSpPr>
          <p:spPr>
            <a:xfrm flipH="1">
              <a:off x="3002280" y="2255520"/>
              <a:ext cx="53340" cy="0"/>
            </a:xfrm>
            <a:prstGeom prst="line">
              <a:avLst/>
            </a:prstGeom>
            <a:noFill/>
            <a:ln w="9525" cap="flat" cmpd="sng" algn="ctr">
              <a:solidFill>
                <a:srgbClr val="000000"/>
              </a:solidFill>
              <a:prstDash val="solid"/>
            </a:ln>
            <a:effectLst/>
          </p:spPr>
        </p:cxnSp>
      </p:grpSp>
      <p:grpSp>
        <p:nvGrpSpPr>
          <p:cNvPr id="306" name="Group 690">
            <a:extLst>
              <a:ext uri="{FF2B5EF4-FFF2-40B4-BE49-F238E27FC236}">
                <a16:creationId xmlns:a16="http://schemas.microsoft.com/office/drawing/2014/main" id="{64D5C65E-8B91-6141-A3C0-672B2D1F7486}"/>
              </a:ext>
            </a:extLst>
          </p:cNvPr>
          <p:cNvGrpSpPr/>
          <p:nvPr/>
        </p:nvGrpSpPr>
        <p:grpSpPr>
          <a:xfrm>
            <a:off x="7893843" y="3307694"/>
            <a:ext cx="46298" cy="166475"/>
            <a:chOff x="3002280" y="2118360"/>
            <a:chExt cx="53340" cy="137160"/>
          </a:xfrm>
        </p:grpSpPr>
        <p:cxnSp>
          <p:nvCxnSpPr>
            <p:cNvPr id="307" name="Straight Connector 160">
              <a:extLst>
                <a:ext uri="{FF2B5EF4-FFF2-40B4-BE49-F238E27FC236}">
                  <a16:creationId xmlns:a16="http://schemas.microsoft.com/office/drawing/2014/main" id="{52477E95-EE1E-0545-A779-F0D8E447014A}"/>
                </a:ext>
              </a:extLst>
            </p:cNvPr>
            <p:cNvCxnSpPr/>
            <p:nvPr/>
          </p:nvCxnSpPr>
          <p:spPr>
            <a:xfrm>
              <a:off x="3028950" y="2118360"/>
              <a:ext cx="0" cy="137160"/>
            </a:xfrm>
            <a:prstGeom prst="line">
              <a:avLst/>
            </a:prstGeom>
            <a:noFill/>
            <a:ln w="9525" cap="flat" cmpd="sng" algn="ctr">
              <a:solidFill>
                <a:srgbClr val="000000"/>
              </a:solidFill>
              <a:prstDash val="solid"/>
            </a:ln>
            <a:effectLst/>
          </p:spPr>
        </p:cxnSp>
        <p:cxnSp>
          <p:nvCxnSpPr>
            <p:cNvPr id="308" name="Straight Connector 161">
              <a:extLst>
                <a:ext uri="{FF2B5EF4-FFF2-40B4-BE49-F238E27FC236}">
                  <a16:creationId xmlns:a16="http://schemas.microsoft.com/office/drawing/2014/main" id="{22B3D4B8-B5DB-FC48-B11D-0CB72112CA1E}"/>
                </a:ext>
              </a:extLst>
            </p:cNvPr>
            <p:cNvCxnSpPr/>
            <p:nvPr/>
          </p:nvCxnSpPr>
          <p:spPr>
            <a:xfrm flipH="1">
              <a:off x="3002280" y="2118360"/>
              <a:ext cx="53340" cy="0"/>
            </a:xfrm>
            <a:prstGeom prst="line">
              <a:avLst/>
            </a:prstGeom>
            <a:noFill/>
            <a:ln w="9525" cap="flat" cmpd="sng" algn="ctr">
              <a:solidFill>
                <a:srgbClr val="000000"/>
              </a:solidFill>
              <a:prstDash val="solid"/>
            </a:ln>
            <a:effectLst/>
          </p:spPr>
        </p:cxnSp>
        <p:cxnSp>
          <p:nvCxnSpPr>
            <p:cNvPr id="309" name="Straight Connector 162">
              <a:extLst>
                <a:ext uri="{FF2B5EF4-FFF2-40B4-BE49-F238E27FC236}">
                  <a16:creationId xmlns:a16="http://schemas.microsoft.com/office/drawing/2014/main" id="{3112F2A7-5C7D-0149-8F7C-42C5AD6E51BF}"/>
                </a:ext>
              </a:extLst>
            </p:cNvPr>
            <p:cNvCxnSpPr/>
            <p:nvPr/>
          </p:nvCxnSpPr>
          <p:spPr>
            <a:xfrm flipH="1">
              <a:off x="3002280" y="2255520"/>
              <a:ext cx="53340" cy="0"/>
            </a:xfrm>
            <a:prstGeom prst="line">
              <a:avLst/>
            </a:prstGeom>
            <a:noFill/>
            <a:ln w="9525" cap="flat" cmpd="sng" algn="ctr">
              <a:solidFill>
                <a:srgbClr val="000000"/>
              </a:solidFill>
              <a:prstDash val="solid"/>
            </a:ln>
            <a:effectLst/>
          </p:spPr>
        </p:cxnSp>
      </p:grpSp>
      <p:grpSp>
        <p:nvGrpSpPr>
          <p:cNvPr id="310" name="Group 694">
            <a:extLst>
              <a:ext uri="{FF2B5EF4-FFF2-40B4-BE49-F238E27FC236}">
                <a16:creationId xmlns:a16="http://schemas.microsoft.com/office/drawing/2014/main" id="{964932B6-1865-BD45-B5EA-83E3AF191EBF}"/>
              </a:ext>
            </a:extLst>
          </p:cNvPr>
          <p:cNvGrpSpPr/>
          <p:nvPr/>
        </p:nvGrpSpPr>
        <p:grpSpPr>
          <a:xfrm>
            <a:off x="7860773" y="3324372"/>
            <a:ext cx="46298" cy="161570"/>
            <a:chOff x="3002280" y="2118360"/>
            <a:chExt cx="53340" cy="137160"/>
          </a:xfrm>
        </p:grpSpPr>
        <p:cxnSp>
          <p:nvCxnSpPr>
            <p:cNvPr id="311" name="Straight Connector 157">
              <a:extLst>
                <a:ext uri="{FF2B5EF4-FFF2-40B4-BE49-F238E27FC236}">
                  <a16:creationId xmlns:a16="http://schemas.microsoft.com/office/drawing/2014/main" id="{5140A886-76B1-7C42-8769-3F8EF0316A62}"/>
                </a:ext>
              </a:extLst>
            </p:cNvPr>
            <p:cNvCxnSpPr/>
            <p:nvPr/>
          </p:nvCxnSpPr>
          <p:spPr>
            <a:xfrm>
              <a:off x="3028950" y="2118360"/>
              <a:ext cx="0" cy="137160"/>
            </a:xfrm>
            <a:prstGeom prst="line">
              <a:avLst/>
            </a:prstGeom>
            <a:noFill/>
            <a:ln w="9525" cap="flat" cmpd="sng" algn="ctr">
              <a:solidFill>
                <a:srgbClr val="000000"/>
              </a:solidFill>
              <a:prstDash val="solid"/>
            </a:ln>
            <a:effectLst/>
          </p:spPr>
        </p:cxnSp>
        <p:cxnSp>
          <p:nvCxnSpPr>
            <p:cNvPr id="312" name="Straight Connector 158">
              <a:extLst>
                <a:ext uri="{FF2B5EF4-FFF2-40B4-BE49-F238E27FC236}">
                  <a16:creationId xmlns:a16="http://schemas.microsoft.com/office/drawing/2014/main" id="{9A6C6D1D-626D-9148-B89A-6DD7B32BC087}"/>
                </a:ext>
              </a:extLst>
            </p:cNvPr>
            <p:cNvCxnSpPr/>
            <p:nvPr/>
          </p:nvCxnSpPr>
          <p:spPr>
            <a:xfrm flipH="1">
              <a:off x="3002280" y="2118360"/>
              <a:ext cx="53340" cy="0"/>
            </a:xfrm>
            <a:prstGeom prst="line">
              <a:avLst/>
            </a:prstGeom>
            <a:noFill/>
            <a:ln w="9525" cap="flat" cmpd="sng" algn="ctr">
              <a:solidFill>
                <a:srgbClr val="000000"/>
              </a:solidFill>
              <a:prstDash val="solid"/>
            </a:ln>
            <a:effectLst/>
          </p:spPr>
        </p:cxnSp>
        <p:cxnSp>
          <p:nvCxnSpPr>
            <p:cNvPr id="313" name="Straight Connector 159">
              <a:extLst>
                <a:ext uri="{FF2B5EF4-FFF2-40B4-BE49-F238E27FC236}">
                  <a16:creationId xmlns:a16="http://schemas.microsoft.com/office/drawing/2014/main" id="{BF6CE67E-5680-D145-BEF5-9B902C91103A}"/>
                </a:ext>
              </a:extLst>
            </p:cNvPr>
            <p:cNvCxnSpPr/>
            <p:nvPr/>
          </p:nvCxnSpPr>
          <p:spPr>
            <a:xfrm flipH="1">
              <a:off x="3002280" y="2255520"/>
              <a:ext cx="53340" cy="0"/>
            </a:xfrm>
            <a:prstGeom prst="line">
              <a:avLst/>
            </a:prstGeom>
            <a:noFill/>
            <a:ln w="9525" cap="flat" cmpd="sng" algn="ctr">
              <a:solidFill>
                <a:srgbClr val="000000"/>
              </a:solidFill>
              <a:prstDash val="solid"/>
            </a:ln>
            <a:effectLst/>
          </p:spPr>
        </p:cxnSp>
      </p:grpSp>
      <p:grpSp>
        <p:nvGrpSpPr>
          <p:cNvPr id="314" name="Group 698">
            <a:extLst>
              <a:ext uri="{FF2B5EF4-FFF2-40B4-BE49-F238E27FC236}">
                <a16:creationId xmlns:a16="http://schemas.microsoft.com/office/drawing/2014/main" id="{C3770A3D-2B2F-2141-841E-64039B09AA58}"/>
              </a:ext>
            </a:extLst>
          </p:cNvPr>
          <p:cNvGrpSpPr/>
          <p:nvPr/>
        </p:nvGrpSpPr>
        <p:grpSpPr>
          <a:xfrm>
            <a:off x="7817782" y="3306712"/>
            <a:ext cx="46298" cy="157645"/>
            <a:chOff x="3002280" y="2118360"/>
            <a:chExt cx="53340" cy="137160"/>
          </a:xfrm>
        </p:grpSpPr>
        <p:cxnSp>
          <p:nvCxnSpPr>
            <p:cNvPr id="315" name="Straight Connector 154">
              <a:extLst>
                <a:ext uri="{FF2B5EF4-FFF2-40B4-BE49-F238E27FC236}">
                  <a16:creationId xmlns:a16="http://schemas.microsoft.com/office/drawing/2014/main" id="{0186A20B-74EE-A340-B20F-A459F981B7C9}"/>
                </a:ext>
              </a:extLst>
            </p:cNvPr>
            <p:cNvCxnSpPr/>
            <p:nvPr/>
          </p:nvCxnSpPr>
          <p:spPr>
            <a:xfrm>
              <a:off x="3028950" y="2118360"/>
              <a:ext cx="0" cy="137160"/>
            </a:xfrm>
            <a:prstGeom prst="line">
              <a:avLst/>
            </a:prstGeom>
            <a:noFill/>
            <a:ln w="9525" cap="flat" cmpd="sng" algn="ctr">
              <a:solidFill>
                <a:srgbClr val="000000"/>
              </a:solidFill>
              <a:prstDash val="solid"/>
            </a:ln>
            <a:effectLst/>
          </p:spPr>
        </p:cxnSp>
        <p:cxnSp>
          <p:nvCxnSpPr>
            <p:cNvPr id="316" name="Straight Connector 155">
              <a:extLst>
                <a:ext uri="{FF2B5EF4-FFF2-40B4-BE49-F238E27FC236}">
                  <a16:creationId xmlns:a16="http://schemas.microsoft.com/office/drawing/2014/main" id="{A7B3D2E1-30BB-414E-BAA8-788A18ED78FA}"/>
                </a:ext>
              </a:extLst>
            </p:cNvPr>
            <p:cNvCxnSpPr/>
            <p:nvPr/>
          </p:nvCxnSpPr>
          <p:spPr>
            <a:xfrm flipH="1">
              <a:off x="3002280" y="2118360"/>
              <a:ext cx="53340" cy="0"/>
            </a:xfrm>
            <a:prstGeom prst="line">
              <a:avLst/>
            </a:prstGeom>
            <a:noFill/>
            <a:ln w="9525" cap="flat" cmpd="sng" algn="ctr">
              <a:solidFill>
                <a:srgbClr val="000000"/>
              </a:solidFill>
              <a:prstDash val="solid"/>
            </a:ln>
            <a:effectLst/>
          </p:spPr>
        </p:cxnSp>
        <p:cxnSp>
          <p:nvCxnSpPr>
            <p:cNvPr id="317" name="Straight Connector 156">
              <a:extLst>
                <a:ext uri="{FF2B5EF4-FFF2-40B4-BE49-F238E27FC236}">
                  <a16:creationId xmlns:a16="http://schemas.microsoft.com/office/drawing/2014/main" id="{6CEB1FC3-CC7A-D241-9E24-E3CDE7D262E6}"/>
                </a:ext>
              </a:extLst>
            </p:cNvPr>
            <p:cNvCxnSpPr/>
            <p:nvPr/>
          </p:nvCxnSpPr>
          <p:spPr>
            <a:xfrm flipH="1">
              <a:off x="3002280" y="2255520"/>
              <a:ext cx="53340" cy="0"/>
            </a:xfrm>
            <a:prstGeom prst="line">
              <a:avLst/>
            </a:prstGeom>
            <a:noFill/>
            <a:ln w="9525" cap="flat" cmpd="sng" algn="ctr">
              <a:solidFill>
                <a:srgbClr val="000000"/>
              </a:solidFill>
              <a:prstDash val="solid"/>
            </a:ln>
            <a:effectLst/>
          </p:spPr>
        </p:cxnSp>
      </p:grpSp>
      <p:grpSp>
        <p:nvGrpSpPr>
          <p:cNvPr id="318" name="Group 702">
            <a:extLst>
              <a:ext uri="{FF2B5EF4-FFF2-40B4-BE49-F238E27FC236}">
                <a16:creationId xmlns:a16="http://schemas.microsoft.com/office/drawing/2014/main" id="{39E0B024-9DAE-0641-9D22-8F20EBFCD8EF}"/>
              </a:ext>
            </a:extLst>
          </p:cNvPr>
          <p:cNvGrpSpPr/>
          <p:nvPr/>
        </p:nvGrpSpPr>
        <p:grpSpPr>
          <a:xfrm>
            <a:off x="7778098" y="3359697"/>
            <a:ext cx="46298" cy="154701"/>
            <a:chOff x="3002280" y="2118360"/>
            <a:chExt cx="53340" cy="137160"/>
          </a:xfrm>
        </p:grpSpPr>
        <p:cxnSp>
          <p:nvCxnSpPr>
            <p:cNvPr id="319" name="Straight Connector 151">
              <a:extLst>
                <a:ext uri="{FF2B5EF4-FFF2-40B4-BE49-F238E27FC236}">
                  <a16:creationId xmlns:a16="http://schemas.microsoft.com/office/drawing/2014/main" id="{956551AF-1714-3646-BC40-68C0B964D82B}"/>
                </a:ext>
              </a:extLst>
            </p:cNvPr>
            <p:cNvCxnSpPr/>
            <p:nvPr/>
          </p:nvCxnSpPr>
          <p:spPr>
            <a:xfrm>
              <a:off x="3028950" y="2118360"/>
              <a:ext cx="0" cy="137160"/>
            </a:xfrm>
            <a:prstGeom prst="line">
              <a:avLst/>
            </a:prstGeom>
            <a:noFill/>
            <a:ln w="9525" cap="flat" cmpd="sng" algn="ctr">
              <a:solidFill>
                <a:srgbClr val="000000"/>
              </a:solidFill>
              <a:prstDash val="solid"/>
            </a:ln>
            <a:effectLst/>
          </p:spPr>
        </p:cxnSp>
        <p:cxnSp>
          <p:nvCxnSpPr>
            <p:cNvPr id="320" name="Straight Connector 152">
              <a:extLst>
                <a:ext uri="{FF2B5EF4-FFF2-40B4-BE49-F238E27FC236}">
                  <a16:creationId xmlns:a16="http://schemas.microsoft.com/office/drawing/2014/main" id="{7504D053-E0D9-EB4D-B964-B91677D561E4}"/>
                </a:ext>
              </a:extLst>
            </p:cNvPr>
            <p:cNvCxnSpPr/>
            <p:nvPr/>
          </p:nvCxnSpPr>
          <p:spPr>
            <a:xfrm flipH="1">
              <a:off x="3002280" y="2118360"/>
              <a:ext cx="53340" cy="0"/>
            </a:xfrm>
            <a:prstGeom prst="line">
              <a:avLst/>
            </a:prstGeom>
            <a:noFill/>
            <a:ln w="9525" cap="flat" cmpd="sng" algn="ctr">
              <a:solidFill>
                <a:srgbClr val="000000"/>
              </a:solidFill>
              <a:prstDash val="solid"/>
            </a:ln>
            <a:effectLst/>
          </p:spPr>
        </p:cxnSp>
        <p:cxnSp>
          <p:nvCxnSpPr>
            <p:cNvPr id="321" name="Straight Connector 153">
              <a:extLst>
                <a:ext uri="{FF2B5EF4-FFF2-40B4-BE49-F238E27FC236}">
                  <a16:creationId xmlns:a16="http://schemas.microsoft.com/office/drawing/2014/main" id="{53D1F0E6-49B9-5647-8001-A6906884BB9D}"/>
                </a:ext>
              </a:extLst>
            </p:cNvPr>
            <p:cNvCxnSpPr/>
            <p:nvPr/>
          </p:nvCxnSpPr>
          <p:spPr>
            <a:xfrm flipH="1">
              <a:off x="3002280" y="2255520"/>
              <a:ext cx="53340" cy="0"/>
            </a:xfrm>
            <a:prstGeom prst="line">
              <a:avLst/>
            </a:prstGeom>
            <a:noFill/>
            <a:ln w="9525" cap="flat" cmpd="sng" algn="ctr">
              <a:solidFill>
                <a:srgbClr val="000000"/>
              </a:solidFill>
              <a:prstDash val="solid"/>
            </a:ln>
            <a:effectLst/>
          </p:spPr>
        </p:cxnSp>
      </p:grpSp>
      <p:grpSp>
        <p:nvGrpSpPr>
          <p:cNvPr id="322" name="Group 706">
            <a:extLst>
              <a:ext uri="{FF2B5EF4-FFF2-40B4-BE49-F238E27FC236}">
                <a16:creationId xmlns:a16="http://schemas.microsoft.com/office/drawing/2014/main" id="{AAEF86FD-CF71-6E49-99D1-013E378405E8}"/>
              </a:ext>
            </a:extLst>
          </p:cNvPr>
          <p:cNvGrpSpPr/>
          <p:nvPr/>
        </p:nvGrpSpPr>
        <p:grpSpPr>
          <a:xfrm>
            <a:off x="7741720" y="3401561"/>
            <a:ext cx="46298" cy="147179"/>
            <a:chOff x="3002280" y="2118360"/>
            <a:chExt cx="53340" cy="137160"/>
          </a:xfrm>
        </p:grpSpPr>
        <p:cxnSp>
          <p:nvCxnSpPr>
            <p:cNvPr id="323" name="Straight Connector 148">
              <a:extLst>
                <a:ext uri="{FF2B5EF4-FFF2-40B4-BE49-F238E27FC236}">
                  <a16:creationId xmlns:a16="http://schemas.microsoft.com/office/drawing/2014/main" id="{C61740BB-6840-FF4D-A7B0-1A6BAB662444}"/>
                </a:ext>
              </a:extLst>
            </p:cNvPr>
            <p:cNvCxnSpPr/>
            <p:nvPr/>
          </p:nvCxnSpPr>
          <p:spPr>
            <a:xfrm>
              <a:off x="3028950" y="2118360"/>
              <a:ext cx="0" cy="137160"/>
            </a:xfrm>
            <a:prstGeom prst="line">
              <a:avLst/>
            </a:prstGeom>
            <a:noFill/>
            <a:ln w="9525" cap="flat" cmpd="sng" algn="ctr">
              <a:solidFill>
                <a:srgbClr val="000000"/>
              </a:solidFill>
              <a:prstDash val="solid"/>
            </a:ln>
            <a:effectLst/>
          </p:spPr>
        </p:cxnSp>
        <p:cxnSp>
          <p:nvCxnSpPr>
            <p:cNvPr id="324" name="Straight Connector 149">
              <a:extLst>
                <a:ext uri="{FF2B5EF4-FFF2-40B4-BE49-F238E27FC236}">
                  <a16:creationId xmlns:a16="http://schemas.microsoft.com/office/drawing/2014/main" id="{F97515FD-6B08-1340-BDCD-70CAB50F8AAF}"/>
                </a:ext>
              </a:extLst>
            </p:cNvPr>
            <p:cNvCxnSpPr/>
            <p:nvPr/>
          </p:nvCxnSpPr>
          <p:spPr>
            <a:xfrm flipH="1">
              <a:off x="3002280" y="2118360"/>
              <a:ext cx="53340" cy="0"/>
            </a:xfrm>
            <a:prstGeom prst="line">
              <a:avLst/>
            </a:prstGeom>
            <a:noFill/>
            <a:ln w="9525" cap="flat" cmpd="sng" algn="ctr">
              <a:solidFill>
                <a:srgbClr val="000000"/>
              </a:solidFill>
              <a:prstDash val="solid"/>
            </a:ln>
            <a:effectLst/>
          </p:spPr>
        </p:cxnSp>
        <p:cxnSp>
          <p:nvCxnSpPr>
            <p:cNvPr id="325" name="Straight Connector 150">
              <a:extLst>
                <a:ext uri="{FF2B5EF4-FFF2-40B4-BE49-F238E27FC236}">
                  <a16:creationId xmlns:a16="http://schemas.microsoft.com/office/drawing/2014/main" id="{FBFA7A01-6C44-ED4A-9C18-50A14A498B92}"/>
                </a:ext>
              </a:extLst>
            </p:cNvPr>
            <p:cNvCxnSpPr/>
            <p:nvPr/>
          </p:nvCxnSpPr>
          <p:spPr>
            <a:xfrm flipH="1">
              <a:off x="3002280" y="2255520"/>
              <a:ext cx="53340" cy="0"/>
            </a:xfrm>
            <a:prstGeom prst="line">
              <a:avLst/>
            </a:prstGeom>
            <a:noFill/>
            <a:ln w="9525" cap="flat" cmpd="sng" algn="ctr">
              <a:solidFill>
                <a:srgbClr val="000000"/>
              </a:solidFill>
              <a:prstDash val="solid"/>
            </a:ln>
            <a:effectLst/>
          </p:spPr>
        </p:cxnSp>
      </p:grpSp>
      <p:grpSp>
        <p:nvGrpSpPr>
          <p:cNvPr id="326" name="Group 1022">
            <a:extLst>
              <a:ext uri="{FF2B5EF4-FFF2-40B4-BE49-F238E27FC236}">
                <a16:creationId xmlns:a16="http://schemas.microsoft.com/office/drawing/2014/main" id="{63EF6BF7-4640-9A41-A8F2-11F366696274}"/>
              </a:ext>
            </a:extLst>
          </p:cNvPr>
          <p:cNvGrpSpPr/>
          <p:nvPr/>
        </p:nvGrpSpPr>
        <p:grpSpPr>
          <a:xfrm>
            <a:off x="7650778" y="3383899"/>
            <a:ext cx="46298" cy="150123"/>
            <a:chOff x="3002280" y="2118360"/>
            <a:chExt cx="53340" cy="137160"/>
          </a:xfrm>
        </p:grpSpPr>
        <p:cxnSp>
          <p:nvCxnSpPr>
            <p:cNvPr id="327" name="Straight Connector 145">
              <a:extLst>
                <a:ext uri="{FF2B5EF4-FFF2-40B4-BE49-F238E27FC236}">
                  <a16:creationId xmlns:a16="http://schemas.microsoft.com/office/drawing/2014/main" id="{E4786841-6D5B-414F-A0FF-67A29018CE52}"/>
                </a:ext>
              </a:extLst>
            </p:cNvPr>
            <p:cNvCxnSpPr/>
            <p:nvPr/>
          </p:nvCxnSpPr>
          <p:spPr>
            <a:xfrm>
              <a:off x="3028950" y="2118360"/>
              <a:ext cx="0" cy="137160"/>
            </a:xfrm>
            <a:prstGeom prst="line">
              <a:avLst/>
            </a:prstGeom>
            <a:noFill/>
            <a:ln w="9525" cap="flat" cmpd="sng" algn="ctr">
              <a:solidFill>
                <a:srgbClr val="000000"/>
              </a:solidFill>
              <a:prstDash val="solid"/>
            </a:ln>
            <a:effectLst/>
          </p:spPr>
        </p:cxnSp>
        <p:cxnSp>
          <p:nvCxnSpPr>
            <p:cNvPr id="328" name="Straight Connector 146">
              <a:extLst>
                <a:ext uri="{FF2B5EF4-FFF2-40B4-BE49-F238E27FC236}">
                  <a16:creationId xmlns:a16="http://schemas.microsoft.com/office/drawing/2014/main" id="{B3E0FD7B-46F7-1B41-AEED-821D2D0DED6A}"/>
                </a:ext>
              </a:extLst>
            </p:cNvPr>
            <p:cNvCxnSpPr/>
            <p:nvPr/>
          </p:nvCxnSpPr>
          <p:spPr>
            <a:xfrm flipH="1">
              <a:off x="3002280" y="2118360"/>
              <a:ext cx="53340" cy="0"/>
            </a:xfrm>
            <a:prstGeom prst="line">
              <a:avLst/>
            </a:prstGeom>
            <a:noFill/>
            <a:ln w="9525" cap="flat" cmpd="sng" algn="ctr">
              <a:solidFill>
                <a:srgbClr val="000000"/>
              </a:solidFill>
              <a:prstDash val="solid"/>
            </a:ln>
            <a:effectLst/>
          </p:spPr>
        </p:cxnSp>
        <p:cxnSp>
          <p:nvCxnSpPr>
            <p:cNvPr id="329" name="Straight Connector 147">
              <a:extLst>
                <a:ext uri="{FF2B5EF4-FFF2-40B4-BE49-F238E27FC236}">
                  <a16:creationId xmlns:a16="http://schemas.microsoft.com/office/drawing/2014/main" id="{FC9DB08F-5692-C941-AD67-311701116F96}"/>
                </a:ext>
              </a:extLst>
            </p:cNvPr>
            <p:cNvCxnSpPr/>
            <p:nvPr/>
          </p:nvCxnSpPr>
          <p:spPr>
            <a:xfrm flipH="1">
              <a:off x="3002280" y="2255520"/>
              <a:ext cx="53340" cy="0"/>
            </a:xfrm>
            <a:prstGeom prst="line">
              <a:avLst/>
            </a:prstGeom>
            <a:noFill/>
            <a:ln w="9525" cap="flat" cmpd="sng" algn="ctr">
              <a:solidFill>
                <a:srgbClr val="000000"/>
              </a:solidFill>
              <a:prstDash val="solid"/>
            </a:ln>
            <a:effectLst/>
          </p:spPr>
        </p:cxnSp>
      </p:grpSp>
      <p:grpSp>
        <p:nvGrpSpPr>
          <p:cNvPr id="330" name="Group 714">
            <a:extLst>
              <a:ext uri="{FF2B5EF4-FFF2-40B4-BE49-F238E27FC236}">
                <a16:creationId xmlns:a16="http://schemas.microsoft.com/office/drawing/2014/main" id="{29589D66-4FB2-1844-9A35-36DB48CA388F}"/>
              </a:ext>
            </a:extLst>
          </p:cNvPr>
          <p:cNvGrpSpPr/>
          <p:nvPr/>
        </p:nvGrpSpPr>
        <p:grpSpPr>
          <a:xfrm>
            <a:off x="7576370" y="3265174"/>
            <a:ext cx="46298" cy="150123"/>
            <a:chOff x="3002280" y="2118360"/>
            <a:chExt cx="53340" cy="137160"/>
          </a:xfrm>
        </p:grpSpPr>
        <p:cxnSp>
          <p:nvCxnSpPr>
            <p:cNvPr id="331" name="Straight Connector 142">
              <a:extLst>
                <a:ext uri="{FF2B5EF4-FFF2-40B4-BE49-F238E27FC236}">
                  <a16:creationId xmlns:a16="http://schemas.microsoft.com/office/drawing/2014/main" id="{A22A5E3B-2742-7B4E-A37A-A97EE8226442}"/>
                </a:ext>
              </a:extLst>
            </p:cNvPr>
            <p:cNvCxnSpPr/>
            <p:nvPr/>
          </p:nvCxnSpPr>
          <p:spPr>
            <a:xfrm>
              <a:off x="3028950" y="2118360"/>
              <a:ext cx="0" cy="137160"/>
            </a:xfrm>
            <a:prstGeom prst="line">
              <a:avLst/>
            </a:prstGeom>
            <a:noFill/>
            <a:ln w="9525" cap="flat" cmpd="sng" algn="ctr">
              <a:solidFill>
                <a:srgbClr val="000000"/>
              </a:solidFill>
              <a:prstDash val="solid"/>
            </a:ln>
            <a:effectLst/>
          </p:spPr>
        </p:cxnSp>
        <p:cxnSp>
          <p:nvCxnSpPr>
            <p:cNvPr id="332" name="Straight Connector 143">
              <a:extLst>
                <a:ext uri="{FF2B5EF4-FFF2-40B4-BE49-F238E27FC236}">
                  <a16:creationId xmlns:a16="http://schemas.microsoft.com/office/drawing/2014/main" id="{29E900DB-5562-244E-85AD-1B3C5D94807B}"/>
                </a:ext>
              </a:extLst>
            </p:cNvPr>
            <p:cNvCxnSpPr/>
            <p:nvPr/>
          </p:nvCxnSpPr>
          <p:spPr>
            <a:xfrm flipH="1">
              <a:off x="3002280" y="2118360"/>
              <a:ext cx="53340" cy="0"/>
            </a:xfrm>
            <a:prstGeom prst="line">
              <a:avLst/>
            </a:prstGeom>
            <a:noFill/>
            <a:ln w="9525" cap="flat" cmpd="sng" algn="ctr">
              <a:solidFill>
                <a:srgbClr val="000000"/>
              </a:solidFill>
              <a:prstDash val="solid"/>
            </a:ln>
            <a:effectLst/>
          </p:spPr>
        </p:cxnSp>
        <p:cxnSp>
          <p:nvCxnSpPr>
            <p:cNvPr id="333" name="Straight Connector 144">
              <a:extLst>
                <a:ext uri="{FF2B5EF4-FFF2-40B4-BE49-F238E27FC236}">
                  <a16:creationId xmlns:a16="http://schemas.microsoft.com/office/drawing/2014/main" id="{77DEF24C-23AE-7943-A472-B914443C4B53}"/>
                </a:ext>
              </a:extLst>
            </p:cNvPr>
            <p:cNvCxnSpPr/>
            <p:nvPr/>
          </p:nvCxnSpPr>
          <p:spPr>
            <a:xfrm flipH="1">
              <a:off x="3002280" y="2255520"/>
              <a:ext cx="53340" cy="0"/>
            </a:xfrm>
            <a:prstGeom prst="line">
              <a:avLst/>
            </a:prstGeom>
            <a:noFill/>
            <a:ln w="9525" cap="flat" cmpd="sng" algn="ctr">
              <a:solidFill>
                <a:srgbClr val="000000"/>
              </a:solidFill>
              <a:prstDash val="solid"/>
            </a:ln>
            <a:effectLst/>
          </p:spPr>
        </p:cxnSp>
      </p:grpSp>
      <p:grpSp>
        <p:nvGrpSpPr>
          <p:cNvPr id="334" name="Group 718">
            <a:extLst>
              <a:ext uri="{FF2B5EF4-FFF2-40B4-BE49-F238E27FC236}">
                <a16:creationId xmlns:a16="http://schemas.microsoft.com/office/drawing/2014/main" id="{72101254-033B-D942-B88B-657F7F923F27}"/>
              </a:ext>
            </a:extLst>
          </p:cNvPr>
          <p:cNvGrpSpPr/>
          <p:nvPr/>
        </p:nvGrpSpPr>
        <p:grpSpPr>
          <a:xfrm>
            <a:off x="7611094" y="3350538"/>
            <a:ext cx="46298" cy="150123"/>
            <a:chOff x="3002280" y="2118360"/>
            <a:chExt cx="53340" cy="137160"/>
          </a:xfrm>
        </p:grpSpPr>
        <p:cxnSp>
          <p:nvCxnSpPr>
            <p:cNvPr id="335" name="Straight Connector 139">
              <a:extLst>
                <a:ext uri="{FF2B5EF4-FFF2-40B4-BE49-F238E27FC236}">
                  <a16:creationId xmlns:a16="http://schemas.microsoft.com/office/drawing/2014/main" id="{FB512F28-1398-8C4A-B175-2E5DFE70E155}"/>
                </a:ext>
              </a:extLst>
            </p:cNvPr>
            <p:cNvCxnSpPr/>
            <p:nvPr/>
          </p:nvCxnSpPr>
          <p:spPr>
            <a:xfrm>
              <a:off x="3028950" y="2118360"/>
              <a:ext cx="0" cy="137160"/>
            </a:xfrm>
            <a:prstGeom prst="line">
              <a:avLst/>
            </a:prstGeom>
            <a:noFill/>
            <a:ln w="9525" cap="flat" cmpd="sng" algn="ctr">
              <a:solidFill>
                <a:srgbClr val="000000"/>
              </a:solidFill>
              <a:prstDash val="solid"/>
            </a:ln>
            <a:effectLst/>
          </p:spPr>
        </p:cxnSp>
        <p:cxnSp>
          <p:nvCxnSpPr>
            <p:cNvPr id="336" name="Straight Connector 140">
              <a:extLst>
                <a:ext uri="{FF2B5EF4-FFF2-40B4-BE49-F238E27FC236}">
                  <a16:creationId xmlns:a16="http://schemas.microsoft.com/office/drawing/2014/main" id="{BAF772E8-943A-7B43-994A-58D9707CC9D7}"/>
                </a:ext>
              </a:extLst>
            </p:cNvPr>
            <p:cNvCxnSpPr/>
            <p:nvPr/>
          </p:nvCxnSpPr>
          <p:spPr>
            <a:xfrm flipH="1">
              <a:off x="3002280" y="2118360"/>
              <a:ext cx="53340" cy="0"/>
            </a:xfrm>
            <a:prstGeom prst="line">
              <a:avLst/>
            </a:prstGeom>
            <a:noFill/>
            <a:ln w="9525" cap="flat" cmpd="sng" algn="ctr">
              <a:solidFill>
                <a:srgbClr val="000000"/>
              </a:solidFill>
              <a:prstDash val="solid"/>
            </a:ln>
            <a:effectLst/>
          </p:spPr>
        </p:cxnSp>
        <p:cxnSp>
          <p:nvCxnSpPr>
            <p:cNvPr id="337" name="Straight Connector 141">
              <a:extLst>
                <a:ext uri="{FF2B5EF4-FFF2-40B4-BE49-F238E27FC236}">
                  <a16:creationId xmlns:a16="http://schemas.microsoft.com/office/drawing/2014/main" id="{71B93FC4-544D-D545-96D2-ABBB470DDD72}"/>
                </a:ext>
              </a:extLst>
            </p:cNvPr>
            <p:cNvCxnSpPr/>
            <p:nvPr/>
          </p:nvCxnSpPr>
          <p:spPr>
            <a:xfrm flipH="1">
              <a:off x="3002280" y="2255520"/>
              <a:ext cx="53340" cy="0"/>
            </a:xfrm>
            <a:prstGeom prst="line">
              <a:avLst/>
            </a:prstGeom>
            <a:noFill/>
            <a:ln w="9525" cap="flat" cmpd="sng" algn="ctr">
              <a:solidFill>
                <a:srgbClr val="000000"/>
              </a:solidFill>
              <a:prstDash val="solid"/>
            </a:ln>
            <a:effectLst/>
          </p:spPr>
        </p:cxnSp>
      </p:grpSp>
      <p:grpSp>
        <p:nvGrpSpPr>
          <p:cNvPr id="338" name="Group 722">
            <a:extLst>
              <a:ext uri="{FF2B5EF4-FFF2-40B4-BE49-F238E27FC236}">
                <a16:creationId xmlns:a16="http://schemas.microsoft.com/office/drawing/2014/main" id="{9D8971E3-6938-D541-B767-F77DC73D4631}"/>
              </a:ext>
            </a:extLst>
          </p:cNvPr>
          <p:cNvGrpSpPr/>
          <p:nvPr/>
        </p:nvGrpSpPr>
        <p:grpSpPr>
          <a:xfrm>
            <a:off x="7697077" y="3312271"/>
            <a:ext cx="46298" cy="150123"/>
            <a:chOff x="3002280" y="2118360"/>
            <a:chExt cx="53340" cy="137160"/>
          </a:xfrm>
        </p:grpSpPr>
        <p:cxnSp>
          <p:nvCxnSpPr>
            <p:cNvPr id="339" name="Straight Connector 136">
              <a:extLst>
                <a:ext uri="{FF2B5EF4-FFF2-40B4-BE49-F238E27FC236}">
                  <a16:creationId xmlns:a16="http://schemas.microsoft.com/office/drawing/2014/main" id="{9EBE9F37-6A84-7E4D-852F-173DAB91410F}"/>
                </a:ext>
              </a:extLst>
            </p:cNvPr>
            <p:cNvCxnSpPr/>
            <p:nvPr/>
          </p:nvCxnSpPr>
          <p:spPr>
            <a:xfrm>
              <a:off x="3028950" y="2118360"/>
              <a:ext cx="0" cy="137160"/>
            </a:xfrm>
            <a:prstGeom prst="line">
              <a:avLst/>
            </a:prstGeom>
            <a:noFill/>
            <a:ln w="9525" cap="flat" cmpd="sng" algn="ctr">
              <a:solidFill>
                <a:srgbClr val="000000"/>
              </a:solidFill>
              <a:prstDash val="solid"/>
            </a:ln>
            <a:effectLst/>
          </p:spPr>
        </p:cxnSp>
        <p:cxnSp>
          <p:nvCxnSpPr>
            <p:cNvPr id="340" name="Straight Connector 137">
              <a:extLst>
                <a:ext uri="{FF2B5EF4-FFF2-40B4-BE49-F238E27FC236}">
                  <a16:creationId xmlns:a16="http://schemas.microsoft.com/office/drawing/2014/main" id="{254702CD-6889-ED43-8B59-E56D6DFD907C}"/>
                </a:ext>
              </a:extLst>
            </p:cNvPr>
            <p:cNvCxnSpPr/>
            <p:nvPr/>
          </p:nvCxnSpPr>
          <p:spPr>
            <a:xfrm flipH="1">
              <a:off x="3002280" y="2118360"/>
              <a:ext cx="53340" cy="0"/>
            </a:xfrm>
            <a:prstGeom prst="line">
              <a:avLst/>
            </a:prstGeom>
            <a:noFill/>
            <a:ln w="9525" cap="flat" cmpd="sng" algn="ctr">
              <a:solidFill>
                <a:srgbClr val="000000"/>
              </a:solidFill>
              <a:prstDash val="solid"/>
            </a:ln>
            <a:effectLst/>
          </p:spPr>
        </p:cxnSp>
        <p:cxnSp>
          <p:nvCxnSpPr>
            <p:cNvPr id="341" name="Straight Connector 138">
              <a:extLst>
                <a:ext uri="{FF2B5EF4-FFF2-40B4-BE49-F238E27FC236}">
                  <a16:creationId xmlns:a16="http://schemas.microsoft.com/office/drawing/2014/main" id="{2EB2B57A-E400-BF4A-B72F-16FBA8A1E7F5}"/>
                </a:ext>
              </a:extLst>
            </p:cNvPr>
            <p:cNvCxnSpPr/>
            <p:nvPr/>
          </p:nvCxnSpPr>
          <p:spPr>
            <a:xfrm flipH="1">
              <a:off x="3002280" y="2255520"/>
              <a:ext cx="53340" cy="0"/>
            </a:xfrm>
            <a:prstGeom prst="line">
              <a:avLst/>
            </a:prstGeom>
            <a:noFill/>
            <a:ln w="9525" cap="flat" cmpd="sng" algn="ctr">
              <a:solidFill>
                <a:srgbClr val="000000"/>
              </a:solidFill>
              <a:prstDash val="solid"/>
            </a:ln>
            <a:effectLst/>
          </p:spPr>
        </p:cxnSp>
      </p:grpSp>
      <p:sp>
        <p:nvSpPr>
          <p:cNvPr id="342" name="Oval 114">
            <a:extLst>
              <a:ext uri="{FF2B5EF4-FFF2-40B4-BE49-F238E27FC236}">
                <a16:creationId xmlns:a16="http://schemas.microsoft.com/office/drawing/2014/main" id="{86C62CC8-6DF3-884A-88CA-4665CD87F218}"/>
              </a:ext>
            </a:extLst>
          </p:cNvPr>
          <p:cNvSpPr/>
          <p:nvPr/>
        </p:nvSpPr>
        <p:spPr>
          <a:xfrm>
            <a:off x="7559285" y="3310693"/>
            <a:ext cx="80361" cy="70172"/>
          </a:xfrm>
          <a:prstGeom prst="ellipse">
            <a:avLst/>
          </a:prstGeom>
          <a:solidFill>
            <a:schemeClr val="accent3"/>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343" name="Freeform 115">
            <a:extLst>
              <a:ext uri="{FF2B5EF4-FFF2-40B4-BE49-F238E27FC236}">
                <a16:creationId xmlns:a16="http://schemas.microsoft.com/office/drawing/2014/main" id="{54DFEEF5-9745-1142-B2BE-868063E2100E}"/>
              </a:ext>
            </a:extLst>
          </p:cNvPr>
          <p:cNvSpPr/>
          <p:nvPr/>
        </p:nvSpPr>
        <p:spPr>
          <a:xfrm>
            <a:off x="7600070" y="3149391"/>
            <a:ext cx="2149044" cy="375798"/>
          </a:xfrm>
          <a:custGeom>
            <a:avLst/>
            <a:gdLst>
              <a:gd name="connsiteX0" fmla="*/ 2453640 w 2453640"/>
              <a:gd name="connsiteY0" fmla="*/ 0 h 729615"/>
              <a:gd name="connsiteX1" fmla="*/ 2322195 w 2453640"/>
              <a:gd name="connsiteY1" fmla="*/ 499110 h 729615"/>
              <a:gd name="connsiteX2" fmla="*/ 2213610 w 2453640"/>
              <a:gd name="connsiteY2" fmla="*/ 670560 h 729615"/>
              <a:gd name="connsiteX3" fmla="*/ 2044065 w 2453640"/>
              <a:gd name="connsiteY3" fmla="*/ 626745 h 729615"/>
              <a:gd name="connsiteX4" fmla="*/ 1842135 w 2453640"/>
              <a:gd name="connsiteY4" fmla="*/ 542925 h 729615"/>
              <a:gd name="connsiteX5" fmla="*/ 1670685 w 2453640"/>
              <a:gd name="connsiteY5" fmla="*/ 521970 h 729615"/>
              <a:gd name="connsiteX6" fmla="*/ 1489710 w 2453640"/>
              <a:gd name="connsiteY6" fmla="*/ 729615 h 729615"/>
              <a:gd name="connsiteX7" fmla="*/ 1301115 w 2453640"/>
              <a:gd name="connsiteY7" fmla="*/ 521970 h 729615"/>
              <a:gd name="connsiteX8" fmla="*/ 1122045 w 2453640"/>
              <a:gd name="connsiteY8" fmla="*/ 453390 h 729615"/>
              <a:gd name="connsiteX9" fmla="*/ 927735 w 2453640"/>
              <a:gd name="connsiteY9" fmla="*/ 533400 h 729615"/>
              <a:gd name="connsiteX10" fmla="*/ 744855 w 2453640"/>
              <a:gd name="connsiteY10" fmla="*/ 533400 h 729615"/>
              <a:gd name="connsiteX11" fmla="*/ 556260 w 2453640"/>
              <a:gd name="connsiteY11" fmla="*/ 504825 h 729615"/>
              <a:gd name="connsiteX12" fmla="*/ 365760 w 2453640"/>
              <a:gd name="connsiteY12" fmla="*/ 466725 h 729615"/>
              <a:gd name="connsiteX13" fmla="*/ 323850 w 2453640"/>
              <a:gd name="connsiteY13" fmla="*/ 485775 h 729615"/>
              <a:gd name="connsiteX14" fmla="*/ 280035 w 2453640"/>
              <a:gd name="connsiteY14" fmla="*/ 455295 h 729615"/>
              <a:gd name="connsiteX15" fmla="*/ 232410 w 2453640"/>
              <a:gd name="connsiteY15" fmla="*/ 561975 h 729615"/>
              <a:gd name="connsiteX16" fmla="*/ 194310 w 2453640"/>
              <a:gd name="connsiteY16" fmla="*/ 630555 h 729615"/>
              <a:gd name="connsiteX17" fmla="*/ 142875 w 2453640"/>
              <a:gd name="connsiteY17" fmla="*/ 453390 h 729615"/>
              <a:gd name="connsiteX18" fmla="*/ 87630 w 2453640"/>
              <a:gd name="connsiteY18" fmla="*/ 600075 h 729615"/>
              <a:gd name="connsiteX19" fmla="*/ 45720 w 2453640"/>
              <a:gd name="connsiteY19" fmla="*/ 525780 h 729615"/>
              <a:gd name="connsiteX20" fmla="*/ 0 w 2453640"/>
              <a:gd name="connsiteY20" fmla="*/ 367665 h 72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53640" h="729615">
                <a:moveTo>
                  <a:pt x="2453640" y="0"/>
                </a:moveTo>
                <a:lnTo>
                  <a:pt x="2322195" y="499110"/>
                </a:lnTo>
                <a:lnTo>
                  <a:pt x="2213610" y="670560"/>
                </a:lnTo>
                <a:lnTo>
                  <a:pt x="2044065" y="626745"/>
                </a:lnTo>
                <a:lnTo>
                  <a:pt x="1842135" y="542925"/>
                </a:lnTo>
                <a:lnTo>
                  <a:pt x="1670685" y="521970"/>
                </a:lnTo>
                <a:lnTo>
                  <a:pt x="1489710" y="729615"/>
                </a:lnTo>
                <a:lnTo>
                  <a:pt x="1301115" y="521970"/>
                </a:lnTo>
                <a:lnTo>
                  <a:pt x="1122045" y="453390"/>
                </a:lnTo>
                <a:lnTo>
                  <a:pt x="927735" y="533400"/>
                </a:lnTo>
                <a:lnTo>
                  <a:pt x="744855" y="533400"/>
                </a:lnTo>
                <a:lnTo>
                  <a:pt x="556260" y="504825"/>
                </a:lnTo>
                <a:lnTo>
                  <a:pt x="365760" y="466725"/>
                </a:lnTo>
                <a:lnTo>
                  <a:pt x="323850" y="485775"/>
                </a:lnTo>
                <a:lnTo>
                  <a:pt x="280035" y="455295"/>
                </a:lnTo>
                <a:lnTo>
                  <a:pt x="232410" y="561975"/>
                </a:lnTo>
                <a:lnTo>
                  <a:pt x="194310" y="630555"/>
                </a:lnTo>
                <a:lnTo>
                  <a:pt x="142875" y="453390"/>
                </a:lnTo>
                <a:lnTo>
                  <a:pt x="87630" y="600075"/>
                </a:lnTo>
                <a:lnTo>
                  <a:pt x="45720" y="525780"/>
                </a:lnTo>
                <a:lnTo>
                  <a:pt x="0" y="367665"/>
                </a:lnTo>
              </a:path>
            </a:pathLst>
          </a:custGeom>
          <a:noFill/>
          <a:ln w="19050" cap="flat" cmpd="sng" algn="ctr">
            <a:solidFill>
              <a:schemeClr val="accent3"/>
            </a:solidFill>
            <a:prstDash val="solid"/>
          </a:ln>
          <a:effectLst/>
        </p:spPr>
        <p:txBody>
          <a:bodyPr rtlCol="0" anchor="ctr"/>
          <a:lstStyle/>
          <a:p>
            <a:pPr algn="ctr" defTabSz="685783">
              <a:defRPr/>
            </a:pPr>
            <a:endParaRPr lang="de-DE" sz="825" kern="0" dirty="0">
              <a:solidFill>
                <a:srgbClr val="000000"/>
              </a:solidFill>
              <a:latin typeface="Arial"/>
            </a:endParaRPr>
          </a:p>
        </p:txBody>
      </p:sp>
      <p:sp>
        <p:nvSpPr>
          <p:cNvPr id="344" name="Oval 116">
            <a:extLst>
              <a:ext uri="{FF2B5EF4-FFF2-40B4-BE49-F238E27FC236}">
                <a16:creationId xmlns:a16="http://schemas.microsoft.com/office/drawing/2014/main" id="{0973F045-3A53-F342-9D52-338FED319EF8}"/>
              </a:ext>
            </a:extLst>
          </p:cNvPr>
          <p:cNvSpPr/>
          <p:nvPr/>
        </p:nvSpPr>
        <p:spPr>
          <a:xfrm>
            <a:off x="9704817" y="3119824"/>
            <a:ext cx="80361" cy="70172"/>
          </a:xfrm>
          <a:prstGeom prst="ellipse">
            <a:avLst/>
          </a:prstGeom>
          <a:solidFill>
            <a:schemeClr val="accent3"/>
          </a:solidFill>
          <a:ln w="25400" cap="flat" cmpd="sng" algn="ctr">
            <a:solidFill>
              <a:schemeClr val="accent3"/>
            </a:solid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345" name="Oval 117">
            <a:extLst>
              <a:ext uri="{FF2B5EF4-FFF2-40B4-BE49-F238E27FC236}">
                <a16:creationId xmlns:a16="http://schemas.microsoft.com/office/drawing/2014/main" id="{1385B907-474D-284A-A3C9-8143B2C96276}"/>
              </a:ext>
            </a:extLst>
          </p:cNvPr>
          <p:cNvSpPr/>
          <p:nvPr/>
        </p:nvSpPr>
        <p:spPr>
          <a:xfrm>
            <a:off x="9593961" y="3377416"/>
            <a:ext cx="80361" cy="70172"/>
          </a:xfrm>
          <a:prstGeom prst="ellipse">
            <a:avLst/>
          </a:prstGeom>
          <a:solidFill>
            <a:schemeClr val="accent3"/>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346" name="Oval 118">
            <a:extLst>
              <a:ext uri="{FF2B5EF4-FFF2-40B4-BE49-F238E27FC236}">
                <a16:creationId xmlns:a16="http://schemas.microsoft.com/office/drawing/2014/main" id="{F9A0BA47-247C-7441-B222-25EB19F98D04}"/>
              </a:ext>
            </a:extLst>
          </p:cNvPr>
          <p:cNvSpPr/>
          <p:nvPr/>
        </p:nvSpPr>
        <p:spPr>
          <a:xfrm>
            <a:off x="9482308" y="3457875"/>
            <a:ext cx="80361" cy="70172"/>
          </a:xfrm>
          <a:prstGeom prst="ellipse">
            <a:avLst/>
          </a:prstGeom>
          <a:solidFill>
            <a:schemeClr val="accent3"/>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347" name="Oval 119">
            <a:extLst>
              <a:ext uri="{FF2B5EF4-FFF2-40B4-BE49-F238E27FC236}">
                <a16:creationId xmlns:a16="http://schemas.microsoft.com/office/drawing/2014/main" id="{486E4132-9D53-B14E-8DD1-BC9853FD036B}"/>
              </a:ext>
            </a:extLst>
          </p:cNvPr>
          <p:cNvSpPr/>
          <p:nvPr/>
        </p:nvSpPr>
        <p:spPr>
          <a:xfrm>
            <a:off x="9338454" y="3440212"/>
            <a:ext cx="80361" cy="70172"/>
          </a:xfrm>
          <a:prstGeom prst="ellipse">
            <a:avLst/>
          </a:prstGeom>
          <a:solidFill>
            <a:schemeClr val="accent3"/>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348" name="Oval 120">
            <a:extLst>
              <a:ext uri="{FF2B5EF4-FFF2-40B4-BE49-F238E27FC236}">
                <a16:creationId xmlns:a16="http://schemas.microsoft.com/office/drawing/2014/main" id="{AD35C976-AA90-6941-B3EF-79DAA4A5716B}"/>
              </a:ext>
            </a:extLst>
          </p:cNvPr>
          <p:cNvSpPr/>
          <p:nvPr/>
        </p:nvSpPr>
        <p:spPr>
          <a:xfrm>
            <a:off x="9166489" y="3397040"/>
            <a:ext cx="80361" cy="70172"/>
          </a:xfrm>
          <a:prstGeom prst="ellipse">
            <a:avLst/>
          </a:prstGeom>
          <a:solidFill>
            <a:schemeClr val="accent3"/>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349" name="Oval 121">
            <a:extLst>
              <a:ext uri="{FF2B5EF4-FFF2-40B4-BE49-F238E27FC236}">
                <a16:creationId xmlns:a16="http://schemas.microsoft.com/office/drawing/2014/main" id="{09681F65-2BE7-9841-9CE8-1C5A7DBB556F}"/>
              </a:ext>
            </a:extLst>
          </p:cNvPr>
          <p:cNvSpPr/>
          <p:nvPr/>
        </p:nvSpPr>
        <p:spPr>
          <a:xfrm>
            <a:off x="9007753" y="3391153"/>
            <a:ext cx="80361" cy="70172"/>
          </a:xfrm>
          <a:prstGeom prst="ellipse">
            <a:avLst/>
          </a:prstGeom>
          <a:solidFill>
            <a:schemeClr val="accent3"/>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350" name="Oval 122">
            <a:extLst>
              <a:ext uri="{FF2B5EF4-FFF2-40B4-BE49-F238E27FC236}">
                <a16:creationId xmlns:a16="http://schemas.microsoft.com/office/drawing/2014/main" id="{DCC24E99-1546-9645-8347-1749D777286F}"/>
              </a:ext>
            </a:extLst>
          </p:cNvPr>
          <p:cNvSpPr/>
          <p:nvPr/>
        </p:nvSpPr>
        <p:spPr>
          <a:xfrm>
            <a:off x="8852324" y="3490255"/>
            <a:ext cx="80361" cy="70172"/>
          </a:xfrm>
          <a:prstGeom prst="ellipse">
            <a:avLst/>
          </a:prstGeom>
          <a:solidFill>
            <a:schemeClr val="accent3"/>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351" name="Oval 123">
            <a:extLst>
              <a:ext uri="{FF2B5EF4-FFF2-40B4-BE49-F238E27FC236}">
                <a16:creationId xmlns:a16="http://schemas.microsoft.com/office/drawing/2014/main" id="{0A4A5243-2CA2-8D4D-869E-BBF6F03CD2E1}"/>
              </a:ext>
            </a:extLst>
          </p:cNvPr>
          <p:cNvSpPr/>
          <p:nvPr/>
        </p:nvSpPr>
        <p:spPr>
          <a:xfrm>
            <a:off x="8691934" y="3386247"/>
            <a:ext cx="80361" cy="70172"/>
          </a:xfrm>
          <a:prstGeom prst="ellipse">
            <a:avLst/>
          </a:prstGeom>
          <a:solidFill>
            <a:schemeClr val="accent3"/>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352" name="Oval 124">
            <a:extLst>
              <a:ext uri="{FF2B5EF4-FFF2-40B4-BE49-F238E27FC236}">
                <a16:creationId xmlns:a16="http://schemas.microsoft.com/office/drawing/2014/main" id="{1C3321EC-69B3-1342-95E7-3BB85BD9935B}"/>
              </a:ext>
            </a:extLst>
          </p:cNvPr>
          <p:cNvSpPr/>
          <p:nvPr/>
        </p:nvSpPr>
        <p:spPr>
          <a:xfrm>
            <a:off x="8526584" y="3353868"/>
            <a:ext cx="80361" cy="70172"/>
          </a:xfrm>
          <a:prstGeom prst="ellipse">
            <a:avLst/>
          </a:prstGeom>
          <a:solidFill>
            <a:schemeClr val="accent3"/>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353" name="Oval 125">
            <a:extLst>
              <a:ext uri="{FF2B5EF4-FFF2-40B4-BE49-F238E27FC236}">
                <a16:creationId xmlns:a16="http://schemas.microsoft.com/office/drawing/2014/main" id="{0FE2DB82-86CF-9E4D-8944-0E795967C275}"/>
              </a:ext>
            </a:extLst>
          </p:cNvPr>
          <p:cNvSpPr/>
          <p:nvPr/>
        </p:nvSpPr>
        <p:spPr>
          <a:xfrm>
            <a:off x="8357926" y="3386247"/>
            <a:ext cx="80361" cy="70172"/>
          </a:xfrm>
          <a:prstGeom prst="ellipse">
            <a:avLst/>
          </a:prstGeom>
          <a:solidFill>
            <a:schemeClr val="accent3"/>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354" name="Oval 126">
            <a:extLst>
              <a:ext uri="{FF2B5EF4-FFF2-40B4-BE49-F238E27FC236}">
                <a16:creationId xmlns:a16="http://schemas.microsoft.com/office/drawing/2014/main" id="{20668B2F-46F8-A14C-BDF3-51EF3513DA25}"/>
              </a:ext>
            </a:extLst>
          </p:cNvPr>
          <p:cNvSpPr/>
          <p:nvPr/>
        </p:nvSpPr>
        <p:spPr>
          <a:xfrm>
            <a:off x="8200844" y="3391153"/>
            <a:ext cx="80361" cy="70172"/>
          </a:xfrm>
          <a:prstGeom prst="ellipse">
            <a:avLst/>
          </a:prstGeom>
          <a:solidFill>
            <a:schemeClr val="accent3"/>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355" name="Oval 127">
            <a:extLst>
              <a:ext uri="{FF2B5EF4-FFF2-40B4-BE49-F238E27FC236}">
                <a16:creationId xmlns:a16="http://schemas.microsoft.com/office/drawing/2014/main" id="{05D5D10F-47C4-0946-AC0E-DC368B23905F}"/>
              </a:ext>
            </a:extLst>
          </p:cNvPr>
          <p:cNvSpPr/>
          <p:nvPr/>
        </p:nvSpPr>
        <p:spPr>
          <a:xfrm>
            <a:off x="8037147" y="3377416"/>
            <a:ext cx="80361" cy="70172"/>
          </a:xfrm>
          <a:prstGeom prst="ellipse">
            <a:avLst/>
          </a:prstGeom>
          <a:solidFill>
            <a:schemeClr val="accent3"/>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356" name="Oval 128">
            <a:extLst>
              <a:ext uri="{FF2B5EF4-FFF2-40B4-BE49-F238E27FC236}">
                <a16:creationId xmlns:a16="http://schemas.microsoft.com/office/drawing/2014/main" id="{D75D893B-87BF-3748-BE94-32B4C84982A5}"/>
              </a:ext>
            </a:extLst>
          </p:cNvPr>
          <p:cNvSpPr/>
          <p:nvPr/>
        </p:nvSpPr>
        <p:spPr>
          <a:xfrm>
            <a:off x="7894946" y="3358774"/>
            <a:ext cx="80361" cy="70172"/>
          </a:xfrm>
          <a:prstGeom prst="ellipse">
            <a:avLst/>
          </a:prstGeom>
          <a:solidFill>
            <a:schemeClr val="accent3"/>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357" name="Oval 129">
            <a:extLst>
              <a:ext uri="{FF2B5EF4-FFF2-40B4-BE49-F238E27FC236}">
                <a16:creationId xmlns:a16="http://schemas.microsoft.com/office/drawing/2014/main" id="{0FB7C73C-EBA6-BA4E-84C6-22C6E1ED09CA}"/>
              </a:ext>
            </a:extLst>
          </p:cNvPr>
          <p:cNvSpPr/>
          <p:nvPr/>
        </p:nvSpPr>
        <p:spPr>
          <a:xfrm>
            <a:off x="7785815" y="3354848"/>
            <a:ext cx="80361" cy="70172"/>
          </a:xfrm>
          <a:prstGeom prst="ellipse">
            <a:avLst/>
          </a:prstGeom>
          <a:solidFill>
            <a:schemeClr val="accent3"/>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358" name="Oval 130">
            <a:extLst>
              <a:ext uri="{FF2B5EF4-FFF2-40B4-BE49-F238E27FC236}">
                <a16:creationId xmlns:a16="http://schemas.microsoft.com/office/drawing/2014/main" id="{908DD2A1-0D4C-0243-83AF-24AC00D23D82}"/>
              </a:ext>
            </a:extLst>
          </p:cNvPr>
          <p:cNvSpPr/>
          <p:nvPr/>
        </p:nvSpPr>
        <p:spPr>
          <a:xfrm>
            <a:off x="7833766" y="3372511"/>
            <a:ext cx="80361" cy="70172"/>
          </a:xfrm>
          <a:prstGeom prst="ellipse">
            <a:avLst/>
          </a:prstGeom>
          <a:solidFill>
            <a:schemeClr val="accent3"/>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359" name="Oval 131">
            <a:extLst>
              <a:ext uri="{FF2B5EF4-FFF2-40B4-BE49-F238E27FC236}">
                <a16:creationId xmlns:a16="http://schemas.microsoft.com/office/drawing/2014/main" id="{AE4D2A6C-860E-5B42-93DF-6FE7BD0AD577}"/>
              </a:ext>
            </a:extLst>
          </p:cNvPr>
          <p:cNvSpPr/>
          <p:nvPr/>
        </p:nvSpPr>
        <p:spPr>
          <a:xfrm>
            <a:off x="7719675" y="3451006"/>
            <a:ext cx="80361" cy="70172"/>
          </a:xfrm>
          <a:prstGeom prst="ellipse">
            <a:avLst/>
          </a:prstGeom>
          <a:solidFill>
            <a:schemeClr val="accent3"/>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360" name="Oval 132">
            <a:extLst>
              <a:ext uri="{FF2B5EF4-FFF2-40B4-BE49-F238E27FC236}">
                <a16:creationId xmlns:a16="http://schemas.microsoft.com/office/drawing/2014/main" id="{9E2F8FE8-D4FB-D846-A648-680CC8FF8F0D}"/>
              </a:ext>
            </a:extLst>
          </p:cNvPr>
          <p:cNvSpPr/>
          <p:nvPr/>
        </p:nvSpPr>
        <p:spPr>
          <a:xfrm>
            <a:off x="7769280" y="3416278"/>
            <a:ext cx="80361" cy="70172"/>
          </a:xfrm>
          <a:prstGeom prst="ellipse">
            <a:avLst/>
          </a:prstGeom>
          <a:solidFill>
            <a:schemeClr val="accent3"/>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361" name="Oval 133">
            <a:extLst>
              <a:ext uri="{FF2B5EF4-FFF2-40B4-BE49-F238E27FC236}">
                <a16:creationId xmlns:a16="http://schemas.microsoft.com/office/drawing/2014/main" id="{10ECF555-17D1-E642-ADD9-5D598F07F823}"/>
              </a:ext>
            </a:extLst>
          </p:cNvPr>
          <p:cNvSpPr/>
          <p:nvPr/>
        </p:nvSpPr>
        <p:spPr>
          <a:xfrm>
            <a:off x="7679991" y="3349942"/>
            <a:ext cx="80361" cy="70172"/>
          </a:xfrm>
          <a:prstGeom prst="ellipse">
            <a:avLst/>
          </a:prstGeom>
          <a:solidFill>
            <a:schemeClr val="accent3"/>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362" name="Oval 134">
            <a:extLst>
              <a:ext uri="{FF2B5EF4-FFF2-40B4-BE49-F238E27FC236}">
                <a16:creationId xmlns:a16="http://schemas.microsoft.com/office/drawing/2014/main" id="{CAFD00E0-887E-E54C-BB79-06EEA3373D85}"/>
              </a:ext>
            </a:extLst>
          </p:cNvPr>
          <p:cNvSpPr/>
          <p:nvPr/>
        </p:nvSpPr>
        <p:spPr>
          <a:xfrm>
            <a:off x="7636999" y="3428438"/>
            <a:ext cx="80361" cy="70172"/>
          </a:xfrm>
          <a:prstGeom prst="ellipse">
            <a:avLst/>
          </a:prstGeom>
          <a:solidFill>
            <a:schemeClr val="accent3"/>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sp>
        <p:nvSpPr>
          <p:cNvPr id="363" name="Oval 135">
            <a:extLst>
              <a:ext uri="{FF2B5EF4-FFF2-40B4-BE49-F238E27FC236}">
                <a16:creationId xmlns:a16="http://schemas.microsoft.com/office/drawing/2014/main" id="{EBE63443-FB08-D64F-8319-9FA6A4B0D1E8}"/>
              </a:ext>
            </a:extLst>
          </p:cNvPr>
          <p:cNvSpPr/>
          <p:nvPr/>
        </p:nvSpPr>
        <p:spPr>
          <a:xfrm>
            <a:off x="7582434" y="3386247"/>
            <a:ext cx="80361" cy="70172"/>
          </a:xfrm>
          <a:prstGeom prst="ellipse">
            <a:avLst/>
          </a:prstGeom>
          <a:solidFill>
            <a:schemeClr val="accent3"/>
          </a:solidFill>
          <a:ln w="25400" cap="flat" cmpd="sng" algn="ctr">
            <a:noFill/>
            <a:prstDash val="solid"/>
          </a:ln>
          <a:effectLst/>
        </p:spPr>
        <p:txBody>
          <a:bodyPr rtlCol="0" anchor="ctr"/>
          <a:lstStyle/>
          <a:p>
            <a:pPr algn="ctr" defTabSz="685783">
              <a:defRPr/>
            </a:pPr>
            <a:endParaRPr lang="de-DE" sz="825" kern="0" dirty="0">
              <a:solidFill>
                <a:srgbClr val="FFFFFF"/>
              </a:solidFill>
              <a:latin typeface="Arial"/>
            </a:endParaRPr>
          </a:p>
        </p:txBody>
      </p:sp>
      <p:cxnSp>
        <p:nvCxnSpPr>
          <p:cNvPr id="364" name="Straight Connector 85">
            <a:extLst>
              <a:ext uri="{FF2B5EF4-FFF2-40B4-BE49-F238E27FC236}">
                <a16:creationId xmlns:a16="http://schemas.microsoft.com/office/drawing/2014/main" id="{32D6AA74-48F0-5B47-A3D6-579EA89FD79B}"/>
              </a:ext>
            </a:extLst>
          </p:cNvPr>
          <p:cNvCxnSpPr/>
          <p:nvPr/>
        </p:nvCxnSpPr>
        <p:spPr>
          <a:xfrm flipV="1">
            <a:off x="9592764" y="2984712"/>
            <a:ext cx="0" cy="1177337"/>
          </a:xfrm>
          <a:prstGeom prst="line">
            <a:avLst/>
          </a:prstGeom>
          <a:noFill/>
          <a:ln w="9525" cap="flat" cmpd="sng" algn="ctr">
            <a:solidFill>
              <a:schemeClr val="accent3"/>
            </a:solidFill>
            <a:prstDash val="dash"/>
          </a:ln>
          <a:effectLst/>
        </p:spPr>
      </p:cxnSp>
      <p:sp>
        <p:nvSpPr>
          <p:cNvPr id="365" name="TextBox 386">
            <a:extLst>
              <a:ext uri="{FF2B5EF4-FFF2-40B4-BE49-F238E27FC236}">
                <a16:creationId xmlns:a16="http://schemas.microsoft.com/office/drawing/2014/main" id="{ED135226-BEB2-454E-B2A8-319D2D0F2EFD}"/>
              </a:ext>
            </a:extLst>
          </p:cNvPr>
          <p:cNvSpPr txBox="1"/>
          <p:nvPr/>
        </p:nvSpPr>
        <p:spPr>
          <a:xfrm>
            <a:off x="9513529" y="4273781"/>
            <a:ext cx="347846" cy="117148"/>
          </a:xfrm>
          <a:prstGeom prst="rect">
            <a:avLst/>
          </a:prstGeom>
          <a:noFill/>
        </p:spPr>
        <p:txBody>
          <a:bodyPr wrap="square" lIns="0" tIns="0" rIns="0" bIns="0" rtlCol="0" anchor="ctr" anchorCtr="0">
            <a:spAutoFit/>
          </a:bodyPr>
          <a:lstStyle/>
          <a:p>
            <a:pPr algn="ctr" defTabSz="685783">
              <a:defRPr/>
            </a:pPr>
            <a:r>
              <a:rPr lang="de-DE" sz="750" kern="0" dirty="0">
                <a:solidFill>
                  <a:srgbClr val="000000"/>
                </a:solidFill>
                <a:latin typeface="Arial"/>
              </a:rPr>
              <a:t>EXIT</a:t>
            </a:r>
          </a:p>
        </p:txBody>
      </p:sp>
      <p:cxnSp>
        <p:nvCxnSpPr>
          <p:cNvPr id="366" name="Straight Connector 387">
            <a:extLst>
              <a:ext uri="{FF2B5EF4-FFF2-40B4-BE49-F238E27FC236}">
                <a16:creationId xmlns:a16="http://schemas.microsoft.com/office/drawing/2014/main" id="{67680E01-457C-AC43-B92C-C6FAB0356A00}"/>
              </a:ext>
            </a:extLst>
          </p:cNvPr>
          <p:cNvCxnSpPr/>
          <p:nvPr/>
        </p:nvCxnSpPr>
        <p:spPr>
          <a:xfrm flipV="1">
            <a:off x="9749114" y="2980424"/>
            <a:ext cx="0" cy="1177337"/>
          </a:xfrm>
          <a:prstGeom prst="line">
            <a:avLst/>
          </a:prstGeom>
          <a:noFill/>
          <a:ln w="9525" cap="flat" cmpd="sng" algn="ctr">
            <a:noFill/>
            <a:prstDash val="dash"/>
          </a:ln>
          <a:effectLst/>
        </p:spPr>
      </p:cxnSp>
      <p:sp>
        <p:nvSpPr>
          <p:cNvPr id="367" name="TextBox 352">
            <a:extLst>
              <a:ext uri="{FF2B5EF4-FFF2-40B4-BE49-F238E27FC236}">
                <a16:creationId xmlns:a16="http://schemas.microsoft.com/office/drawing/2014/main" id="{4B3FFEFE-69D1-8E43-B268-783A4732E81A}"/>
              </a:ext>
            </a:extLst>
          </p:cNvPr>
          <p:cNvSpPr txBox="1"/>
          <p:nvPr/>
        </p:nvSpPr>
        <p:spPr>
          <a:xfrm>
            <a:off x="2418119" y="2855245"/>
            <a:ext cx="226344" cy="221214"/>
          </a:xfrm>
          <a:prstGeom prst="rect">
            <a:avLst/>
          </a:prstGeom>
          <a:noFill/>
        </p:spPr>
        <p:txBody>
          <a:bodyPr wrap="none" rtlCol="0">
            <a:spAutoFit/>
          </a:bodyPr>
          <a:lstStyle/>
          <a:p>
            <a:pPr defTabSz="685783"/>
            <a:r>
              <a:rPr lang="de-DE" sz="825" b="1" dirty="0">
                <a:solidFill>
                  <a:srgbClr val="000000"/>
                </a:solidFill>
                <a:latin typeface="Arial"/>
                <a:ea typeface="Calibri" charset="0"/>
                <a:cs typeface="Calibri" charset="0"/>
              </a:rPr>
              <a:t>*</a:t>
            </a:r>
          </a:p>
        </p:txBody>
      </p:sp>
      <p:sp>
        <p:nvSpPr>
          <p:cNvPr id="368" name="TextBox 353">
            <a:extLst>
              <a:ext uri="{FF2B5EF4-FFF2-40B4-BE49-F238E27FC236}">
                <a16:creationId xmlns:a16="http://schemas.microsoft.com/office/drawing/2014/main" id="{574F8A51-F6AC-074B-B063-B425B8A70ACA}"/>
              </a:ext>
            </a:extLst>
          </p:cNvPr>
          <p:cNvSpPr txBox="1"/>
          <p:nvPr/>
        </p:nvSpPr>
        <p:spPr>
          <a:xfrm>
            <a:off x="2507403" y="3092623"/>
            <a:ext cx="226344" cy="221214"/>
          </a:xfrm>
          <a:prstGeom prst="rect">
            <a:avLst/>
          </a:prstGeom>
          <a:noFill/>
        </p:spPr>
        <p:txBody>
          <a:bodyPr wrap="none" rtlCol="0">
            <a:spAutoFit/>
          </a:bodyPr>
          <a:lstStyle/>
          <a:p>
            <a:pPr defTabSz="685783"/>
            <a:r>
              <a:rPr lang="de-DE" sz="825" b="1" dirty="0">
                <a:solidFill>
                  <a:srgbClr val="000000"/>
                </a:solidFill>
                <a:latin typeface="Arial"/>
                <a:ea typeface="Calibri" charset="0"/>
                <a:cs typeface="Calibri" charset="0"/>
              </a:rPr>
              <a:t>*</a:t>
            </a:r>
          </a:p>
        </p:txBody>
      </p:sp>
      <p:sp>
        <p:nvSpPr>
          <p:cNvPr id="369" name="TextBox 354">
            <a:extLst>
              <a:ext uri="{FF2B5EF4-FFF2-40B4-BE49-F238E27FC236}">
                <a16:creationId xmlns:a16="http://schemas.microsoft.com/office/drawing/2014/main" id="{FF33E094-7D9A-344D-90B2-F474244B47AB}"/>
              </a:ext>
            </a:extLst>
          </p:cNvPr>
          <p:cNvSpPr txBox="1"/>
          <p:nvPr/>
        </p:nvSpPr>
        <p:spPr>
          <a:xfrm>
            <a:off x="3124941" y="3202643"/>
            <a:ext cx="226344" cy="221214"/>
          </a:xfrm>
          <a:prstGeom prst="rect">
            <a:avLst/>
          </a:prstGeom>
          <a:noFill/>
        </p:spPr>
        <p:txBody>
          <a:bodyPr wrap="none" rtlCol="0">
            <a:spAutoFit/>
          </a:bodyPr>
          <a:lstStyle/>
          <a:p>
            <a:pPr defTabSz="685783"/>
            <a:r>
              <a:rPr lang="de-DE" sz="825" b="1" dirty="0">
                <a:solidFill>
                  <a:srgbClr val="000000"/>
                </a:solidFill>
                <a:latin typeface="Arial"/>
                <a:ea typeface="Calibri" charset="0"/>
                <a:cs typeface="Calibri" charset="0"/>
              </a:rPr>
              <a:t>*</a:t>
            </a:r>
          </a:p>
        </p:txBody>
      </p:sp>
      <p:sp>
        <p:nvSpPr>
          <p:cNvPr id="370" name="TextBox 355">
            <a:extLst>
              <a:ext uri="{FF2B5EF4-FFF2-40B4-BE49-F238E27FC236}">
                <a16:creationId xmlns:a16="http://schemas.microsoft.com/office/drawing/2014/main" id="{E0E20B70-77B4-E041-9A57-EA06C4191778}"/>
              </a:ext>
            </a:extLst>
          </p:cNvPr>
          <p:cNvSpPr txBox="1"/>
          <p:nvPr/>
        </p:nvSpPr>
        <p:spPr>
          <a:xfrm>
            <a:off x="3767395" y="3605728"/>
            <a:ext cx="226344" cy="221214"/>
          </a:xfrm>
          <a:prstGeom prst="rect">
            <a:avLst/>
          </a:prstGeom>
          <a:noFill/>
        </p:spPr>
        <p:txBody>
          <a:bodyPr wrap="none" rtlCol="0">
            <a:spAutoFit/>
          </a:bodyPr>
          <a:lstStyle/>
          <a:p>
            <a:pPr defTabSz="685783"/>
            <a:r>
              <a:rPr lang="de-DE" sz="825" b="1" dirty="0">
                <a:solidFill>
                  <a:srgbClr val="000000"/>
                </a:solidFill>
                <a:latin typeface="Arial"/>
                <a:ea typeface="Calibri" charset="0"/>
                <a:cs typeface="Calibri" charset="0"/>
              </a:rPr>
              <a:t>*</a:t>
            </a:r>
          </a:p>
        </p:txBody>
      </p:sp>
      <p:sp>
        <p:nvSpPr>
          <p:cNvPr id="371" name="TextBox 356">
            <a:extLst>
              <a:ext uri="{FF2B5EF4-FFF2-40B4-BE49-F238E27FC236}">
                <a16:creationId xmlns:a16="http://schemas.microsoft.com/office/drawing/2014/main" id="{1FF1E6AB-1704-D54F-A433-68B1590B614C}"/>
              </a:ext>
            </a:extLst>
          </p:cNvPr>
          <p:cNvSpPr txBox="1"/>
          <p:nvPr/>
        </p:nvSpPr>
        <p:spPr>
          <a:xfrm>
            <a:off x="2442785" y="2981846"/>
            <a:ext cx="226344" cy="221214"/>
          </a:xfrm>
          <a:prstGeom prst="rect">
            <a:avLst/>
          </a:prstGeom>
          <a:noFill/>
        </p:spPr>
        <p:txBody>
          <a:bodyPr wrap="none" rtlCol="0">
            <a:spAutoFit/>
          </a:bodyPr>
          <a:lstStyle/>
          <a:p>
            <a:pPr defTabSz="685783"/>
            <a:r>
              <a:rPr lang="de-DE" sz="825" b="1" dirty="0">
                <a:solidFill>
                  <a:srgbClr val="000000"/>
                </a:solidFill>
                <a:latin typeface="Arial"/>
                <a:ea typeface="Calibri" charset="0"/>
                <a:cs typeface="Calibri" charset="0"/>
              </a:rPr>
              <a:t>*</a:t>
            </a:r>
          </a:p>
        </p:txBody>
      </p:sp>
      <p:cxnSp>
        <p:nvCxnSpPr>
          <p:cNvPr id="372" name="Straight Connector 9">
            <a:extLst>
              <a:ext uri="{FF2B5EF4-FFF2-40B4-BE49-F238E27FC236}">
                <a16:creationId xmlns:a16="http://schemas.microsoft.com/office/drawing/2014/main" id="{F355C584-2020-3C49-A7B8-A291FC156E36}"/>
              </a:ext>
            </a:extLst>
          </p:cNvPr>
          <p:cNvCxnSpPr/>
          <p:nvPr/>
        </p:nvCxnSpPr>
        <p:spPr>
          <a:xfrm>
            <a:off x="7519852" y="4109242"/>
            <a:ext cx="0" cy="1016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3" name="Textfeld 85">
            <a:extLst>
              <a:ext uri="{FF2B5EF4-FFF2-40B4-BE49-F238E27FC236}">
                <a16:creationId xmlns:a16="http://schemas.microsoft.com/office/drawing/2014/main" id="{86BC9056-F74C-DE44-BDA0-3835A32FC5C3}"/>
              </a:ext>
            </a:extLst>
          </p:cNvPr>
          <p:cNvSpPr txBox="1"/>
          <p:nvPr/>
        </p:nvSpPr>
        <p:spPr>
          <a:xfrm>
            <a:off x="3495832" y="3009106"/>
            <a:ext cx="465133" cy="385170"/>
          </a:xfrm>
          <a:prstGeom prst="rect">
            <a:avLst/>
          </a:prstGeom>
          <a:noFill/>
        </p:spPr>
        <p:txBody>
          <a:bodyPr wrap="square" rtlCol="0">
            <a:spAutoFit/>
          </a:bodyPr>
          <a:lstStyle/>
          <a:p>
            <a:pPr defTabSz="685783"/>
            <a:r>
              <a:rPr lang="de-DE" sz="900" dirty="0">
                <a:latin typeface="Arial"/>
              </a:rPr>
              <a:t>88 %</a:t>
            </a:r>
            <a:r>
              <a:rPr lang="de-DE" sz="900" baseline="30000" dirty="0">
                <a:latin typeface="Arial"/>
              </a:rPr>
              <a:t>‖</a:t>
            </a:r>
            <a:endParaRPr lang="de-DE" sz="900" dirty="0">
              <a:latin typeface="Arial"/>
            </a:endParaRPr>
          </a:p>
        </p:txBody>
      </p:sp>
      <p:sp>
        <p:nvSpPr>
          <p:cNvPr id="374" name="Textfeld 1">
            <a:extLst>
              <a:ext uri="{FF2B5EF4-FFF2-40B4-BE49-F238E27FC236}">
                <a16:creationId xmlns:a16="http://schemas.microsoft.com/office/drawing/2014/main" id="{162345BB-D295-3B4D-858A-82B4A468D5CE}"/>
              </a:ext>
            </a:extLst>
          </p:cNvPr>
          <p:cNvSpPr txBox="1"/>
          <p:nvPr/>
        </p:nvSpPr>
        <p:spPr>
          <a:xfrm>
            <a:off x="3020421" y="3025989"/>
            <a:ext cx="455266" cy="385170"/>
          </a:xfrm>
          <a:prstGeom prst="rect">
            <a:avLst/>
          </a:prstGeom>
          <a:noFill/>
        </p:spPr>
        <p:txBody>
          <a:bodyPr wrap="square" rtlCol="0">
            <a:spAutoFit/>
          </a:bodyPr>
          <a:lstStyle/>
          <a:p>
            <a:pPr defTabSz="685783"/>
            <a:r>
              <a:rPr lang="de-DE" sz="900" dirty="0">
                <a:latin typeface="Arial"/>
              </a:rPr>
              <a:t>66 %</a:t>
            </a:r>
            <a:r>
              <a:rPr lang="de-DE" sz="900" baseline="30000" dirty="0">
                <a:latin typeface="Arial"/>
              </a:rPr>
              <a:t>‖</a:t>
            </a:r>
          </a:p>
        </p:txBody>
      </p:sp>
      <p:sp>
        <p:nvSpPr>
          <p:cNvPr id="375" name="TextBox 373">
            <a:extLst>
              <a:ext uri="{FF2B5EF4-FFF2-40B4-BE49-F238E27FC236}">
                <a16:creationId xmlns:a16="http://schemas.microsoft.com/office/drawing/2014/main" id="{55094780-1615-1D43-AE63-B93D580E3B5A}"/>
              </a:ext>
            </a:extLst>
          </p:cNvPr>
          <p:cNvSpPr txBox="1"/>
          <p:nvPr/>
        </p:nvSpPr>
        <p:spPr>
          <a:xfrm>
            <a:off x="8940818" y="2564437"/>
            <a:ext cx="1711224" cy="312008"/>
          </a:xfrm>
          <a:prstGeom prst="rect">
            <a:avLst/>
          </a:prstGeom>
          <a:noFill/>
        </p:spPr>
        <p:txBody>
          <a:bodyPr wrap="square" rtlCol="0">
            <a:spAutoFit/>
          </a:bodyPr>
          <a:lstStyle/>
          <a:p>
            <a:pPr algn="r" defTabSz="457178">
              <a:spcBef>
                <a:spcPts val="300"/>
              </a:spcBef>
              <a:defRPr/>
            </a:pPr>
            <a:r>
              <a:rPr lang="de-DE" sz="675" kern="0" dirty="0">
                <a:solidFill>
                  <a:srgbClr val="FFFFFF">
                    <a:lumMod val="50000"/>
                  </a:srgbClr>
                </a:solidFill>
                <a:latin typeface="Arial"/>
              </a:rPr>
              <a:t>Die K</a:t>
            </a:r>
            <a:r>
              <a:rPr lang="de-DE" sz="675" kern="0" baseline="30000" dirty="0">
                <a:solidFill>
                  <a:srgbClr val="FFFFFF">
                    <a:lumMod val="50000"/>
                  </a:srgbClr>
                </a:solidFill>
                <a:latin typeface="Arial"/>
              </a:rPr>
              <a:t>+</a:t>
            </a:r>
            <a:r>
              <a:rPr lang="de-DE" sz="675" kern="0" dirty="0">
                <a:solidFill>
                  <a:srgbClr val="FFFFFF">
                    <a:lumMod val="50000"/>
                  </a:srgbClr>
                </a:solidFill>
                <a:latin typeface="Arial"/>
              </a:rPr>
              <a:t>-Spiegel stiegen bei </a:t>
            </a:r>
            <a:r>
              <a:rPr lang="de-DE" sz="675" kern="0" dirty="0" err="1">
                <a:solidFill>
                  <a:srgbClr val="FFFFFF">
                    <a:lumMod val="50000"/>
                  </a:srgbClr>
                </a:solidFill>
                <a:latin typeface="Arial"/>
              </a:rPr>
              <a:t>Patient:innen</a:t>
            </a:r>
            <a:r>
              <a:rPr lang="de-DE" sz="675" kern="0" dirty="0">
                <a:solidFill>
                  <a:srgbClr val="FFFFFF">
                    <a:lumMod val="50000"/>
                  </a:srgbClr>
                </a:solidFill>
                <a:latin typeface="Arial"/>
              </a:rPr>
              <a:t> an, die kein LOKELMA</a:t>
            </a:r>
            <a:r>
              <a:rPr lang="de-DE" sz="675" kern="0" baseline="30000" dirty="0">
                <a:solidFill>
                  <a:srgbClr val="FFFFFF">
                    <a:lumMod val="50000"/>
                  </a:srgbClr>
                </a:solidFill>
                <a:latin typeface="Arial"/>
              </a:rPr>
              <a:t>®</a:t>
            </a:r>
            <a:r>
              <a:rPr lang="de-DE" sz="675" kern="0" dirty="0">
                <a:solidFill>
                  <a:srgbClr val="FFFFFF">
                    <a:lumMod val="50000"/>
                  </a:srgbClr>
                </a:solidFill>
                <a:latin typeface="Arial"/>
              </a:rPr>
              <a:t> mehr erhielten</a:t>
            </a:r>
          </a:p>
        </p:txBody>
      </p:sp>
      <p:sp>
        <p:nvSpPr>
          <p:cNvPr id="377" name="TextBox 361">
            <a:extLst>
              <a:ext uri="{FF2B5EF4-FFF2-40B4-BE49-F238E27FC236}">
                <a16:creationId xmlns:a16="http://schemas.microsoft.com/office/drawing/2014/main" id="{05254198-17EE-EE4B-8598-2CA0B9595F9A}"/>
              </a:ext>
            </a:extLst>
          </p:cNvPr>
          <p:cNvSpPr txBox="1"/>
          <p:nvPr/>
        </p:nvSpPr>
        <p:spPr>
          <a:xfrm>
            <a:off x="2946673" y="4292304"/>
            <a:ext cx="461666" cy="140488"/>
          </a:xfrm>
          <a:prstGeom prst="rect">
            <a:avLst/>
          </a:prstGeom>
          <a:noFill/>
        </p:spPr>
        <p:txBody>
          <a:bodyPr wrap="none" lIns="0" tIns="0" rIns="0" bIns="0" rtlCol="0" anchor="ctr" anchorCtr="0">
            <a:spAutoFit/>
          </a:bodyPr>
          <a:lstStyle/>
          <a:p>
            <a:pPr algn="ctr" defTabSz="685783">
              <a:defRPr/>
            </a:pPr>
            <a:r>
              <a:rPr lang="de-DE" sz="900" b="1" kern="0" dirty="0">
                <a:solidFill>
                  <a:srgbClr val="000000"/>
                </a:solidFill>
                <a:latin typeface="Arial"/>
              </a:rPr>
              <a:t>Stunden</a:t>
            </a:r>
            <a:endParaRPr lang="de-DE" sz="900" b="1" kern="0" baseline="30000" dirty="0">
              <a:solidFill>
                <a:srgbClr val="000000"/>
              </a:solidFill>
              <a:latin typeface="Arial"/>
            </a:endParaRPr>
          </a:p>
        </p:txBody>
      </p:sp>
      <p:sp>
        <p:nvSpPr>
          <p:cNvPr id="378" name="TextBox 362">
            <a:extLst>
              <a:ext uri="{FF2B5EF4-FFF2-40B4-BE49-F238E27FC236}">
                <a16:creationId xmlns:a16="http://schemas.microsoft.com/office/drawing/2014/main" id="{0859E4E1-372A-914D-9653-0542D857893E}"/>
              </a:ext>
            </a:extLst>
          </p:cNvPr>
          <p:cNvSpPr txBox="1"/>
          <p:nvPr/>
        </p:nvSpPr>
        <p:spPr>
          <a:xfrm>
            <a:off x="5793560" y="4264220"/>
            <a:ext cx="269304" cy="140488"/>
          </a:xfrm>
          <a:prstGeom prst="rect">
            <a:avLst/>
          </a:prstGeom>
          <a:noFill/>
        </p:spPr>
        <p:txBody>
          <a:bodyPr wrap="none" lIns="0" tIns="0" rIns="0" bIns="0" rtlCol="0" anchor="ctr" anchorCtr="0">
            <a:spAutoFit/>
          </a:bodyPr>
          <a:lstStyle/>
          <a:p>
            <a:pPr algn="ctr" defTabSz="685783">
              <a:defRPr/>
            </a:pPr>
            <a:r>
              <a:rPr lang="de-DE" sz="900" b="1" kern="0" dirty="0">
                <a:solidFill>
                  <a:srgbClr val="000000"/>
                </a:solidFill>
                <a:latin typeface="Arial"/>
              </a:rPr>
              <a:t>Tage</a:t>
            </a:r>
            <a:endParaRPr lang="de-DE" sz="900" b="1" kern="0" baseline="30000" dirty="0">
              <a:solidFill>
                <a:srgbClr val="000000"/>
              </a:solidFill>
              <a:latin typeface="Arial"/>
            </a:endParaRPr>
          </a:p>
        </p:txBody>
      </p:sp>
      <p:sp>
        <p:nvSpPr>
          <p:cNvPr id="379" name="TextBox 363">
            <a:extLst>
              <a:ext uri="{FF2B5EF4-FFF2-40B4-BE49-F238E27FC236}">
                <a16:creationId xmlns:a16="http://schemas.microsoft.com/office/drawing/2014/main" id="{5783A113-9496-D94A-86DF-6A2B0FEE3058}"/>
              </a:ext>
            </a:extLst>
          </p:cNvPr>
          <p:cNvSpPr txBox="1"/>
          <p:nvPr/>
        </p:nvSpPr>
        <p:spPr>
          <a:xfrm>
            <a:off x="8551725" y="4263174"/>
            <a:ext cx="269304" cy="140488"/>
          </a:xfrm>
          <a:prstGeom prst="rect">
            <a:avLst/>
          </a:prstGeom>
          <a:noFill/>
        </p:spPr>
        <p:txBody>
          <a:bodyPr wrap="none" lIns="0" tIns="0" rIns="0" bIns="0" rtlCol="0" anchor="ctr" anchorCtr="0">
            <a:spAutoFit/>
          </a:bodyPr>
          <a:lstStyle/>
          <a:p>
            <a:pPr algn="ctr" defTabSz="685783">
              <a:defRPr/>
            </a:pPr>
            <a:r>
              <a:rPr lang="de-DE" sz="900" b="1" kern="0" dirty="0">
                <a:solidFill>
                  <a:srgbClr val="000000"/>
                </a:solidFill>
                <a:latin typeface="Arial"/>
              </a:rPr>
              <a:t>Tage</a:t>
            </a:r>
            <a:endParaRPr lang="de-DE" sz="900" b="1" kern="0" baseline="30000" dirty="0">
              <a:solidFill>
                <a:srgbClr val="000000"/>
              </a:solidFill>
              <a:latin typeface="Arial"/>
            </a:endParaRPr>
          </a:p>
        </p:txBody>
      </p:sp>
      <p:sp>
        <p:nvSpPr>
          <p:cNvPr id="381" name="TextBox 53">
            <a:extLst>
              <a:ext uri="{FF2B5EF4-FFF2-40B4-BE49-F238E27FC236}">
                <a16:creationId xmlns:a16="http://schemas.microsoft.com/office/drawing/2014/main" id="{A6B1C63B-465D-5D4F-8EB8-EE11202125C7}"/>
              </a:ext>
            </a:extLst>
          </p:cNvPr>
          <p:cNvSpPr txBox="1"/>
          <p:nvPr/>
        </p:nvSpPr>
        <p:spPr>
          <a:xfrm>
            <a:off x="4149015" y="2111550"/>
            <a:ext cx="3292974" cy="484363"/>
          </a:xfrm>
          <a:prstGeom prst="rect">
            <a:avLst/>
          </a:prstGeom>
          <a:solidFill>
            <a:schemeClr val="bg2"/>
          </a:solidFill>
          <a:ln>
            <a:noFill/>
          </a:ln>
        </p:spPr>
        <p:style>
          <a:lnRef idx="2">
            <a:schemeClr val="accent1"/>
          </a:lnRef>
          <a:fillRef idx="1">
            <a:schemeClr val="lt1"/>
          </a:fillRef>
          <a:effectRef idx="0">
            <a:schemeClr val="accent1"/>
          </a:effectRef>
          <a:fontRef idx="minor">
            <a:schemeClr val="dk1"/>
          </a:fontRef>
        </p:style>
        <p:txBody>
          <a:bodyPr wrap="square" lIns="0" tIns="0" rIns="0" bIns="0" rtlCol="0" anchor="ctr" anchorCtr="0">
            <a:spAutoFit/>
          </a:bodyPr>
          <a:lstStyle/>
          <a:p>
            <a:pPr algn="ctr" defTabSz="685783">
              <a:defRPr/>
            </a:pPr>
            <a:r>
              <a:rPr lang="de-DE" sz="825" b="1" kern="0" dirty="0">
                <a:solidFill>
                  <a:srgbClr val="FFFFFF"/>
                </a:solidFill>
                <a:latin typeface="Arial"/>
              </a:rPr>
              <a:t>Erhaltungsphase (Tage 1–29)</a:t>
            </a:r>
            <a:r>
              <a:rPr lang="de-DE" sz="825" b="1" kern="0" baseline="30000" dirty="0">
                <a:solidFill>
                  <a:srgbClr val="FFFFFF"/>
                </a:solidFill>
                <a:latin typeface="Arial"/>
              </a:rPr>
              <a:t>1</a:t>
            </a:r>
            <a:endParaRPr lang="de-DE" sz="825" b="1" kern="0" dirty="0">
              <a:solidFill>
                <a:srgbClr val="FFFFFF"/>
              </a:solidFill>
              <a:latin typeface="Arial"/>
            </a:endParaRPr>
          </a:p>
          <a:p>
            <a:pPr algn="ctr" defTabSz="685783">
              <a:defRPr/>
            </a:pPr>
            <a:r>
              <a:rPr lang="de-DE" sz="825" b="1" kern="0" dirty="0">
                <a:solidFill>
                  <a:srgbClr val="FFFFFF"/>
                </a:solidFill>
                <a:latin typeface="Arial"/>
              </a:rPr>
              <a:t> mit LOKELMA</a:t>
            </a:r>
            <a:r>
              <a:rPr lang="de-DE" sz="825" b="1" kern="0" baseline="30000" dirty="0">
                <a:solidFill>
                  <a:srgbClr val="FFFFFF"/>
                </a:solidFill>
                <a:latin typeface="Arial"/>
              </a:rPr>
              <a:t>®</a:t>
            </a:r>
            <a:r>
              <a:rPr lang="de-DE" sz="825" b="1" kern="0" dirty="0">
                <a:solidFill>
                  <a:srgbClr val="FFFFFF"/>
                </a:solidFill>
                <a:latin typeface="Arial"/>
              </a:rPr>
              <a:t> od. Placebo 1x tgl. </a:t>
            </a:r>
          </a:p>
          <a:p>
            <a:pPr algn="ctr" defTabSz="685783">
              <a:defRPr/>
            </a:pPr>
            <a:r>
              <a:rPr lang="de-DE" sz="825" b="1" kern="0" dirty="0">
                <a:solidFill>
                  <a:srgbClr val="FFFFFF"/>
                </a:solidFill>
                <a:latin typeface="Arial"/>
              </a:rPr>
              <a:t>(</a:t>
            </a:r>
            <a:r>
              <a:rPr lang="de-DE" sz="825" b="1" kern="0" dirty="0" err="1">
                <a:solidFill>
                  <a:srgbClr val="FFFFFF"/>
                </a:solidFill>
                <a:latin typeface="Arial"/>
              </a:rPr>
              <a:t>n</a:t>
            </a:r>
            <a:r>
              <a:rPr lang="de-DE" sz="825" b="1" kern="0" dirty="0">
                <a:solidFill>
                  <a:srgbClr val="FFFFFF"/>
                </a:solidFill>
                <a:latin typeface="Arial"/>
              </a:rPr>
              <a:t>=237)</a:t>
            </a:r>
          </a:p>
        </p:txBody>
      </p:sp>
      <p:cxnSp>
        <p:nvCxnSpPr>
          <p:cNvPr id="382" name="Gerader Verbinder 16">
            <a:extLst>
              <a:ext uri="{FF2B5EF4-FFF2-40B4-BE49-F238E27FC236}">
                <a16:creationId xmlns:a16="http://schemas.microsoft.com/office/drawing/2014/main" id="{C4E537C0-510F-E347-B7BE-605599B4E9A8}"/>
              </a:ext>
            </a:extLst>
          </p:cNvPr>
          <p:cNvCxnSpPr>
            <a:cxnSpLocks/>
          </p:cNvCxnSpPr>
          <p:nvPr/>
        </p:nvCxnSpPr>
        <p:spPr>
          <a:xfrm flipH="1">
            <a:off x="9638711" y="4119646"/>
            <a:ext cx="0" cy="27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 name="Gerade Verbindung mit Pfeil 382">
            <a:extLst>
              <a:ext uri="{FF2B5EF4-FFF2-40B4-BE49-F238E27FC236}">
                <a16:creationId xmlns:a16="http://schemas.microsoft.com/office/drawing/2014/main" id="{1D32B56F-D10A-0D45-9834-7A017075C2A6}"/>
              </a:ext>
            </a:extLst>
          </p:cNvPr>
          <p:cNvCxnSpPr>
            <a:cxnSpLocks/>
          </p:cNvCxnSpPr>
          <p:nvPr/>
        </p:nvCxnSpPr>
        <p:spPr>
          <a:xfrm flipV="1">
            <a:off x="9642472" y="4175993"/>
            <a:ext cx="0" cy="108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0" name="Straight Connector 85">
            <a:extLst>
              <a:ext uri="{FF2B5EF4-FFF2-40B4-BE49-F238E27FC236}">
                <a16:creationId xmlns:a16="http://schemas.microsoft.com/office/drawing/2014/main" id="{070E7268-B66B-3C4B-8E4E-3D6FC7E61C03}"/>
              </a:ext>
            </a:extLst>
          </p:cNvPr>
          <p:cNvCxnSpPr/>
          <p:nvPr/>
        </p:nvCxnSpPr>
        <p:spPr>
          <a:xfrm flipV="1">
            <a:off x="9746060" y="2984712"/>
            <a:ext cx="0" cy="1177337"/>
          </a:xfrm>
          <a:prstGeom prst="line">
            <a:avLst/>
          </a:prstGeom>
          <a:noFill/>
          <a:ln w="9525" cap="flat" cmpd="sng" algn="ctr">
            <a:solidFill>
              <a:schemeClr val="accent3"/>
            </a:solidFill>
            <a:prstDash val="dash"/>
          </a:ln>
          <a:effectLst/>
        </p:spPr>
      </p:cxnSp>
      <p:sp>
        <p:nvSpPr>
          <p:cNvPr id="384" name="object 7">
            <a:extLst>
              <a:ext uri="{FF2B5EF4-FFF2-40B4-BE49-F238E27FC236}">
                <a16:creationId xmlns:a16="http://schemas.microsoft.com/office/drawing/2014/main" id="{5273E09D-A845-D04B-B0B1-5E727008244C}"/>
              </a:ext>
            </a:extLst>
          </p:cNvPr>
          <p:cNvSpPr>
            <a:spLocks noChangeAspect="1"/>
          </p:cNvSpPr>
          <p:nvPr/>
        </p:nvSpPr>
        <p:spPr>
          <a:xfrm>
            <a:off x="9115826" y="994930"/>
            <a:ext cx="1447038" cy="306562"/>
          </a:xfrm>
          <a:prstGeom prst="rect">
            <a:avLst/>
          </a:prstGeom>
          <a:blipFill>
            <a:blip r:embed="rId5" cstate="print"/>
            <a:stretch>
              <a:fillRect/>
            </a:stretch>
          </a:blipFill>
        </p:spPr>
        <p:txBody>
          <a:bodyPr wrap="square" lIns="0" tIns="0" rIns="0" bIns="0" rtlCol="0"/>
          <a:lstStyle/>
          <a:p>
            <a:pPr defTabSz="685783"/>
            <a:endParaRPr lang="de-DE" sz="1350" dirty="0">
              <a:solidFill>
                <a:srgbClr val="000000"/>
              </a:solidFill>
              <a:latin typeface="Arial"/>
            </a:endParaRPr>
          </a:p>
        </p:txBody>
      </p:sp>
      <p:sp>
        <p:nvSpPr>
          <p:cNvPr id="7" name="Rechteck 6">
            <a:extLst>
              <a:ext uri="{FF2B5EF4-FFF2-40B4-BE49-F238E27FC236}">
                <a16:creationId xmlns:a16="http://schemas.microsoft.com/office/drawing/2014/main" id="{35C74CC1-8573-5A9B-7DE5-54677A81E947}"/>
              </a:ext>
            </a:extLst>
          </p:cNvPr>
          <p:cNvSpPr/>
          <p:nvPr/>
        </p:nvSpPr>
        <p:spPr bwMode="auto">
          <a:xfrm>
            <a:off x="1616073" y="2087996"/>
            <a:ext cx="2620477" cy="2697230"/>
          </a:xfrm>
          <a:prstGeom prst="rect">
            <a:avLst/>
          </a:prstGeom>
          <a:solidFill>
            <a:schemeClr val="bg1"/>
          </a:solidFill>
          <a:ln>
            <a:noFill/>
          </a:ln>
          <a:effectLst/>
        </p:spPr>
        <p:txBody>
          <a:bodyPr vert="horz" wrap="square" lIns="0" tIns="0" rIns="0" bIns="0" numCol="1" rtlCol="0" anchor="ctr" anchorCtr="0" compatLnSpc="1">
            <a:prstTxWarp prst="textNoShape">
              <a:avLst/>
            </a:prstTxWarp>
          </a:bodyPr>
          <a:lstStyle/>
          <a:p>
            <a:pPr algn="ctr"/>
            <a:r>
              <a:rPr lang="de-DE" b="0" i="1" dirty="0"/>
              <a:t>Stationär </a:t>
            </a:r>
            <a:br>
              <a:rPr lang="de-DE" b="0" i="1" dirty="0"/>
            </a:br>
            <a:r>
              <a:rPr lang="de-DE" b="0" i="1" dirty="0"/>
              <a:t>Korrekturphase</a:t>
            </a:r>
            <a:endParaRPr lang="de-DE" i="1" dirty="0"/>
          </a:p>
        </p:txBody>
      </p:sp>
      <p:sp>
        <p:nvSpPr>
          <p:cNvPr id="8" name="Rechteck 7">
            <a:extLst>
              <a:ext uri="{FF2B5EF4-FFF2-40B4-BE49-F238E27FC236}">
                <a16:creationId xmlns:a16="http://schemas.microsoft.com/office/drawing/2014/main" id="{CA6343C9-9F88-976F-C69B-262C06C1E334}"/>
              </a:ext>
            </a:extLst>
          </p:cNvPr>
          <p:cNvSpPr/>
          <p:nvPr/>
        </p:nvSpPr>
        <p:spPr bwMode="auto">
          <a:xfrm>
            <a:off x="4079776" y="1806295"/>
            <a:ext cx="3447793" cy="3051721"/>
          </a:xfrm>
          <a:prstGeom prst="rect">
            <a:avLst/>
          </a:prstGeom>
          <a:solidFill>
            <a:schemeClr val="bg1"/>
          </a:solidFill>
          <a:ln>
            <a:noFill/>
          </a:ln>
          <a:effectLst/>
        </p:spPr>
        <p:txBody>
          <a:bodyPr vert="horz" wrap="square" lIns="0" tIns="0" rIns="0" bIns="0" numCol="1" rtlCol="0" anchor="ctr" anchorCtr="0" compatLnSpc="1">
            <a:prstTxWarp prst="textNoShape">
              <a:avLst/>
            </a:prstTxWarp>
          </a:bodyPr>
          <a:lstStyle/>
          <a:p>
            <a:pPr algn="ctr"/>
            <a:r>
              <a:rPr lang="de-DE" b="1" dirty="0"/>
              <a:t>ambulant</a:t>
            </a:r>
          </a:p>
          <a:p>
            <a:pPr algn="ctr"/>
            <a:r>
              <a:rPr lang="de-DE" b="1" dirty="0"/>
              <a:t>Erhaltungsphase</a:t>
            </a:r>
          </a:p>
        </p:txBody>
      </p:sp>
      <p:sp>
        <p:nvSpPr>
          <p:cNvPr id="9" name="Rechteck 8">
            <a:extLst>
              <a:ext uri="{FF2B5EF4-FFF2-40B4-BE49-F238E27FC236}">
                <a16:creationId xmlns:a16="http://schemas.microsoft.com/office/drawing/2014/main" id="{BA911BE2-9FED-B762-30CC-EF9965124B2D}"/>
              </a:ext>
            </a:extLst>
          </p:cNvPr>
          <p:cNvSpPr/>
          <p:nvPr/>
        </p:nvSpPr>
        <p:spPr bwMode="auto">
          <a:xfrm>
            <a:off x="4192250" y="1745432"/>
            <a:ext cx="6387667" cy="3051721"/>
          </a:xfrm>
          <a:prstGeom prst="rect">
            <a:avLst/>
          </a:prstGeom>
          <a:solidFill>
            <a:schemeClr val="bg1"/>
          </a:solidFill>
          <a:ln>
            <a:noFill/>
          </a:ln>
          <a:effectLst/>
        </p:spPr>
        <p:txBody>
          <a:bodyPr vert="horz" wrap="square" lIns="0" tIns="0" rIns="0" bIns="0" numCol="1" rtlCol="0" anchor="ctr" anchorCtr="0" compatLnSpc="1">
            <a:prstTxWarp prst="textNoShape">
              <a:avLst/>
            </a:prstTxWarp>
          </a:bodyPr>
          <a:lstStyle/>
          <a:p>
            <a:pPr algn="ctr"/>
            <a:r>
              <a:rPr lang="de-DE" b="1" dirty="0"/>
              <a:t>Ambulante Versorgung ???</a:t>
            </a:r>
          </a:p>
        </p:txBody>
      </p:sp>
    </p:spTree>
    <p:extLst>
      <p:ext uri="{BB962C8B-B14F-4D97-AF65-F5344CB8AC3E}">
        <p14:creationId xmlns:p14="http://schemas.microsoft.com/office/powerpoint/2010/main" val="7164660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D8A1E9-9D60-4F10-B84F-4C232778E575}"/>
              </a:ext>
            </a:extLst>
          </p:cNvPr>
          <p:cNvSpPr>
            <a:spLocks noGrp="1"/>
          </p:cNvSpPr>
          <p:nvPr>
            <p:ph type="title"/>
          </p:nvPr>
        </p:nvSpPr>
        <p:spPr/>
        <p:txBody>
          <a:bodyPr/>
          <a:lstStyle/>
          <a:p>
            <a:r>
              <a:rPr lang="de-DE" dirty="0"/>
              <a:t>Poststationäre Ereignisse nach Hyperkaliämie</a:t>
            </a:r>
          </a:p>
        </p:txBody>
      </p:sp>
      <p:pic>
        <p:nvPicPr>
          <p:cNvPr id="4" name="Grafik 3">
            <a:extLst>
              <a:ext uri="{FF2B5EF4-FFF2-40B4-BE49-F238E27FC236}">
                <a16:creationId xmlns:a16="http://schemas.microsoft.com/office/drawing/2014/main" id="{1B4A1C3B-60B9-4256-9EB2-637580C683FC}"/>
              </a:ext>
            </a:extLst>
          </p:cNvPr>
          <p:cNvPicPr>
            <a:picLocks noChangeAspect="1"/>
          </p:cNvPicPr>
          <p:nvPr/>
        </p:nvPicPr>
        <p:blipFill>
          <a:blip r:embed="rId3"/>
          <a:stretch>
            <a:fillRect/>
          </a:stretch>
        </p:blipFill>
        <p:spPr>
          <a:xfrm>
            <a:off x="2351584" y="976375"/>
            <a:ext cx="6768752" cy="4315674"/>
          </a:xfrm>
          <a:prstGeom prst="rect">
            <a:avLst/>
          </a:prstGeom>
        </p:spPr>
      </p:pic>
      <p:sp>
        <p:nvSpPr>
          <p:cNvPr id="8" name="Textfeld 7">
            <a:extLst>
              <a:ext uri="{FF2B5EF4-FFF2-40B4-BE49-F238E27FC236}">
                <a16:creationId xmlns:a16="http://schemas.microsoft.com/office/drawing/2014/main" id="{AAD10745-B2ED-4A4C-A3BD-D8266975146C}"/>
              </a:ext>
            </a:extLst>
          </p:cNvPr>
          <p:cNvSpPr txBox="1"/>
          <p:nvPr/>
        </p:nvSpPr>
        <p:spPr>
          <a:xfrm>
            <a:off x="4007768" y="5301208"/>
            <a:ext cx="4032448" cy="678134"/>
          </a:xfrm>
          <a:prstGeom prst="rect">
            <a:avLst/>
          </a:prstGeom>
          <a:noFill/>
        </p:spPr>
        <p:txBody>
          <a:bodyPr wrap="square">
            <a:spAutoFit/>
          </a:bodyPr>
          <a:lstStyle/>
          <a:p>
            <a:r>
              <a:rPr lang="de-DE" b="1" dirty="0">
                <a:solidFill>
                  <a:srgbClr val="FF0000"/>
                </a:solidFill>
              </a:rPr>
              <a:t>1 % bei Entlassung Kaliumbinder, obwohl ~ 18 % </a:t>
            </a:r>
            <a:r>
              <a:rPr lang="de-DE" b="1" dirty="0" err="1">
                <a:solidFill>
                  <a:srgbClr val="FF0000"/>
                </a:solidFill>
              </a:rPr>
              <a:t>Hyprkaliämie</a:t>
            </a:r>
            <a:r>
              <a:rPr lang="de-DE" b="1" dirty="0">
                <a:solidFill>
                  <a:srgbClr val="FF0000"/>
                </a:solidFill>
              </a:rPr>
              <a:t> </a:t>
            </a:r>
          </a:p>
        </p:txBody>
      </p:sp>
      <p:sp>
        <p:nvSpPr>
          <p:cNvPr id="10" name="Textfeld 9">
            <a:extLst>
              <a:ext uri="{FF2B5EF4-FFF2-40B4-BE49-F238E27FC236}">
                <a16:creationId xmlns:a16="http://schemas.microsoft.com/office/drawing/2014/main" id="{64CC0055-4E21-4B86-B936-9F4220F22E2E}"/>
              </a:ext>
            </a:extLst>
          </p:cNvPr>
          <p:cNvSpPr txBox="1"/>
          <p:nvPr/>
        </p:nvSpPr>
        <p:spPr>
          <a:xfrm>
            <a:off x="3143672" y="6381329"/>
            <a:ext cx="5994744" cy="428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7500" tIns="35100" rIns="67500" bIns="35100">
            <a:spAutoFit/>
          </a:bodyPr>
          <a:lstStyle>
            <a:defPPr>
              <a:defRPr lang="de-DE"/>
            </a:defPPr>
            <a:lvl1pPr algn="r" eaLnBrk="1" hangingPunct="1">
              <a:defRPr sz="1050">
                <a:solidFill>
                  <a:srgbClr val="00799B"/>
                </a:solidFill>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de-DE" sz="1100" dirty="0"/>
              <a:t>Jill Davis et al.: </a:t>
            </a:r>
            <a:r>
              <a:rPr lang="de-DE" sz="1100" dirty="0" err="1"/>
              <a:t>I</a:t>
            </a:r>
            <a:r>
              <a:rPr lang="de-DE" sz="1100" b="1" dirty="0" err="1"/>
              <a:t>npatient</a:t>
            </a:r>
            <a:r>
              <a:rPr lang="de-DE" sz="1100" b="1" dirty="0"/>
              <a:t> </a:t>
            </a:r>
            <a:r>
              <a:rPr lang="de-DE" sz="1100" b="1" dirty="0" err="1"/>
              <a:t>management</a:t>
            </a:r>
            <a:r>
              <a:rPr lang="de-DE" sz="1100" b="1" dirty="0"/>
              <a:t> and post-</a:t>
            </a:r>
            <a:r>
              <a:rPr lang="de-DE" sz="1100" b="1" dirty="0" err="1"/>
              <a:t>discharge</a:t>
            </a:r>
            <a:r>
              <a:rPr lang="de-DE" sz="1100" b="1" dirty="0"/>
              <a:t> </a:t>
            </a:r>
            <a:r>
              <a:rPr lang="de-DE" sz="1100" b="1" dirty="0" err="1"/>
              <a:t>outcomes</a:t>
            </a:r>
            <a:r>
              <a:rPr lang="de-DE" sz="1100" b="1" dirty="0"/>
              <a:t> of </a:t>
            </a:r>
            <a:r>
              <a:rPr lang="de-DE" sz="1100" b="1" dirty="0" err="1"/>
              <a:t>hyperkalemia</a:t>
            </a:r>
            <a:r>
              <a:rPr lang="de-DE" sz="1100" b="1" dirty="0"/>
              <a:t>. </a:t>
            </a:r>
            <a:r>
              <a:rPr lang="en-US" sz="1100" dirty="0"/>
              <a:t>Hosp </a:t>
            </a:r>
            <a:r>
              <a:rPr lang="en-US" sz="1100" dirty="0" err="1"/>
              <a:t>Pract</a:t>
            </a:r>
            <a:r>
              <a:rPr lang="en-US" sz="1100" dirty="0"/>
              <a:t> 2021: 273-279.</a:t>
            </a:r>
            <a:endParaRPr lang="de-DE" sz="1100" dirty="0"/>
          </a:p>
        </p:txBody>
      </p:sp>
    </p:spTree>
    <p:extLst>
      <p:ext uri="{BB962C8B-B14F-4D97-AF65-F5344CB8AC3E}">
        <p14:creationId xmlns:p14="http://schemas.microsoft.com/office/powerpoint/2010/main" val="345887452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BC6D786-C8D4-427E-8D56-5F0BEE43A279}"/>
              </a:ext>
            </a:extLst>
          </p:cNvPr>
          <p:cNvSpPr>
            <a:spLocks noGrp="1"/>
          </p:cNvSpPr>
          <p:nvPr>
            <p:ph type="title"/>
          </p:nvPr>
        </p:nvSpPr>
        <p:spPr/>
        <p:txBody>
          <a:bodyPr/>
          <a:lstStyle/>
          <a:p>
            <a:r>
              <a:rPr lang="de-DE" dirty="0"/>
              <a:t>Hyperkaliämie: EKG - schreiben</a:t>
            </a:r>
          </a:p>
        </p:txBody>
      </p:sp>
      <p:pic>
        <p:nvPicPr>
          <p:cNvPr id="1026" name="Grafik 4">
            <a:extLst>
              <a:ext uri="{FF2B5EF4-FFF2-40B4-BE49-F238E27FC236}">
                <a16:creationId xmlns:a16="http://schemas.microsoft.com/office/drawing/2014/main" id="{8E05760F-4A75-4297-864C-4A277EB3DB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7088" t="24800" r="12988" b="5202"/>
          <a:stretch>
            <a:fillRect/>
          </a:stretch>
        </p:blipFill>
        <p:spPr bwMode="auto">
          <a:xfrm>
            <a:off x="2135560" y="980728"/>
            <a:ext cx="7780368" cy="511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a:extLst>
              <a:ext uri="{FF2B5EF4-FFF2-40B4-BE49-F238E27FC236}">
                <a16:creationId xmlns:a16="http://schemas.microsoft.com/office/drawing/2014/main" id="{323ADD06-DFCF-EDC1-08AF-9FD1878F0A96}"/>
              </a:ext>
            </a:extLst>
          </p:cNvPr>
          <p:cNvSpPr txBox="1">
            <a:spLocks noChangeArrowheads="1"/>
          </p:cNvSpPr>
          <p:nvPr/>
        </p:nvSpPr>
        <p:spPr bwMode="auto">
          <a:xfrm>
            <a:off x="1542147" y="5445224"/>
            <a:ext cx="2484438" cy="1083438"/>
          </a:xfrm>
          <a:prstGeom prst="rect">
            <a:avLst/>
          </a:prstGeom>
          <a:solidFill>
            <a:schemeClr val="accent2"/>
          </a:solidFill>
          <a:ln w="9525">
            <a:solidFill>
              <a:schemeClr val="bg1"/>
            </a:solidFill>
            <a:miter lim="800000"/>
            <a:headEnd/>
            <a:tailEnd/>
          </a:ln>
        </p:spPr>
        <p:txBody>
          <a:bodyPr>
            <a:spAutoFit/>
          </a:bodyPr>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ctr"/>
            <a:r>
              <a:rPr lang="de-DE" altLang="de-DE" sz="2400" b="1" dirty="0">
                <a:solidFill>
                  <a:schemeClr val="bg1"/>
                </a:solidFill>
              </a:rPr>
              <a:t>T:R &gt; 0,75</a:t>
            </a:r>
          </a:p>
          <a:p>
            <a:pPr algn="ctr"/>
            <a:r>
              <a:rPr lang="de-DE" altLang="de-DE" b="1" dirty="0">
                <a:solidFill>
                  <a:schemeClr val="bg1"/>
                </a:solidFill>
              </a:rPr>
              <a:t>spezifischer als </a:t>
            </a:r>
          </a:p>
          <a:p>
            <a:pPr algn="ctr"/>
            <a:r>
              <a:rPr lang="de-DE" altLang="de-DE" b="1" dirty="0">
                <a:solidFill>
                  <a:schemeClr val="bg1"/>
                </a:solidFill>
              </a:rPr>
              <a:t>zeltförmiges T</a:t>
            </a:r>
          </a:p>
        </p:txBody>
      </p:sp>
      <p:sp>
        <p:nvSpPr>
          <p:cNvPr id="4" name="Textfeld 3">
            <a:extLst>
              <a:ext uri="{FF2B5EF4-FFF2-40B4-BE49-F238E27FC236}">
                <a16:creationId xmlns:a16="http://schemas.microsoft.com/office/drawing/2014/main" id="{B1E20C0F-1AFC-D66E-B615-938892DB78A8}"/>
              </a:ext>
            </a:extLst>
          </p:cNvPr>
          <p:cNvSpPr txBox="1"/>
          <p:nvPr/>
        </p:nvSpPr>
        <p:spPr>
          <a:xfrm>
            <a:off x="4295800" y="6427272"/>
            <a:ext cx="4856066" cy="450123"/>
          </a:xfrm>
          <a:prstGeom prst="rect">
            <a:avLst/>
          </a:prstGeom>
          <a:noFill/>
        </p:spPr>
        <p:txBody>
          <a:bodyPr wrap="square">
            <a:spAutoFit/>
          </a:bodyPr>
          <a:lstStyle/>
          <a:p>
            <a:pPr algn="r"/>
            <a:r>
              <a:rPr lang="de-DE" sz="1100" dirty="0">
                <a:solidFill>
                  <a:srgbClr val="00799B"/>
                </a:solidFill>
                <a:latin typeface="Segoe UI" panose="020B0502040204020203" pitchFamily="34" charset="0"/>
              </a:rPr>
              <a:t>Hafer, C. (2021). </a:t>
            </a:r>
            <a:r>
              <a:rPr lang="de-DE" sz="1100" b="1" dirty="0">
                <a:solidFill>
                  <a:srgbClr val="00799B"/>
                </a:solidFill>
                <a:latin typeface="Segoe UI" panose="020B0502040204020203" pitchFamily="34" charset="0"/>
              </a:rPr>
              <a:t>„Kalium – was Intensivmediziner wissen müssen."</a:t>
            </a:r>
            <a:r>
              <a:rPr lang="de-DE" sz="1100" dirty="0">
                <a:solidFill>
                  <a:srgbClr val="00799B"/>
                </a:solidFill>
                <a:latin typeface="Segoe UI" panose="020B0502040204020203" pitchFamily="34" charset="0"/>
              </a:rPr>
              <a:t> </a:t>
            </a:r>
            <a:r>
              <a:rPr lang="de-DE" sz="1100" u="sng" dirty="0">
                <a:solidFill>
                  <a:srgbClr val="00799B"/>
                </a:solidFill>
                <a:latin typeface="Segoe UI" panose="020B0502040204020203" pitchFamily="34" charset="0"/>
              </a:rPr>
              <a:t>Intensivmedizin up2date </a:t>
            </a:r>
            <a:r>
              <a:rPr lang="de-DE" sz="1100" u="sng" dirty="0">
                <a:solidFill>
                  <a:srgbClr val="00799B"/>
                </a:solidFill>
                <a:latin typeface="Segoe UI" panose="020B0502040204020203" pitchFamily="34" charset="0"/>
                <a:sym typeface="Wingdings" panose="05000000000000000000" pitchFamily="2" charset="2"/>
              </a:rPr>
              <a:t>2021</a:t>
            </a:r>
            <a:endParaRPr lang="de-DE" sz="1100" u="sng" dirty="0">
              <a:solidFill>
                <a:srgbClr val="00799B"/>
              </a:solidFill>
              <a:latin typeface="Segoe UI" panose="020B0502040204020203" pitchFamily="34" charset="0"/>
            </a:endParaRPr>
          </a:p>
        </p:txBody>
      </p:sp>
    </p:spTree>
    <p:extLst>
      <p:ext uri="{BB962C8B-B14F-4D97-AF65-F5344CB8AC3E}">
        <p14:creationId xmlns:p14="http://schemas.microsoft.com/office/powerpoint/2010/main" val="7786969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extLst>
    <p:ext uri="{6950BFC3-D8DA-4A85-94F7-54DA5524770B}">
      <p188:commentRel xmlns:p188="http://schemas.microsoft.com/office/powerpoint/2018/8/main" r:id="rId2"/>
    </p:ext>
  </p:extLst>
</p:sld>
</file>

<file path=ppt/theme/theme1.xml><?xml version="1.0" encoding="utf-8"?>
<a:theme xmlns:a="http://schemas.openxmlformats.org/drawingml/2006/main" name="Standarddesign">
  <a:themeElements>
    <a:clrScheme name="">
      <a:dk1>
        <a:srgbClr val="000000"/>
      </a:dk1>
      <a:lt1>
        <a:srgbClr val="FFFFFF"/>
      </a:lt1>
      <a:dk2>
        <a:srgbClr val="000000"/>
      </a:dk2>
      <a:lt2>
        <a:srgbClr val="808080"/>
      </a:lt2>
      <a:accent1>
        <a:srgbClr val="00799B"/>
      </a:accent1>
      <a:accent2>
        <a:srgbClr val="F90029"/>
      </a:accent2>
      <a:accent3>
        <a:srgbClr val="FFFFFF"/>
      </a:accent3>
      <a:accent4>
        <a:srgbClr val="000000"/>
      </a:accent4>
      <a:accent5>
        <a:srgbClr val="AABECB"/>
      </a:accent5>
      <a:accent6>
        <a:srgbClr val="E20024"/>
      </a:accent6>
      <a:hlink>
        <a:srgbClr val="F90029"/>
      </a:hlink>
      <a:folHlink>
        <a:srgbClr val="CEE9D9"/>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10000"/>
          </a:lnSpc>
          <a:spcBef>
            <a:spcPct val="30000"/>
          </a:spcBef>
          <a:spcAft>
            <a:spcPct val="0"/>
          </a:spcAft>
          <a:buClrTx/>
          <a:buSzTx/>
          <a:buFontTx/>
          <a:buNone/>
          <a:tabLst/>
          <a:defRPr kumimoji="0" lang="de-DE" altLang="de-DE"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10000"/>
          </a:lnSpc>
          <a:spcBef>
            <a:spcPct val="30000"/>
          </a:spcBef>
          <a:spcAft>
            <a:spcPct val="0"/>
          </a:spcAft>
          <a:buClrTx/>
          <a:buSzTx/>
          <a:buFontTx/>
          <a:buNone/>
          <a:tabLst/>
          <a:defRPr kumimoji="0" lang="de-DE" altLang="de-DE"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ortbildung - Vorlage.pptx" id="{05FD42D8-54E3-4D7F-98D0-A6BD01B9DAAD}" vid="{8CBEABDC-ED9F-4FEE-ABBC-F7BF2F50C38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0799B"/>
    </a:accent1>
    <a:accent2>
      <a:srgbClr val="F90029"/>
    </a:accent2>
    <a:accent3>
      <a:srgbClr val="FFFFFF"/>
    </a:accent3>
    <a:accent4>
      <a:srgbClr val="000000"/>
    </a:accent4>
    <a:accent5>
      <a:srgbClr val="AABECB"/>
    </a:accent5>
    <a:accent6>
      <a:srgbClr val="E20024"/>
    </a:accent6>
    <a:hlink>
      <a:srgbClr val="F90029"/>
    </a:hlink>
    <a:folHlink>
      <a:srgbClr val="CEE9D9"/>
    </a:folHlink>
  </a:clrScheme>
</a:themeOverride>
</file>

<file path=ppt/theme/themeOverride2.xml><?xml version="1.0" encoding="utf-8"?>
<a:themeOverride xmlns:a="http://schemas.openxmlformats.org/drawingml/2006/main">
  <a:clrScheme name="AZ MA Color Set">
    <a:dk1>
      <a:srgbClr val="000000"/>
    </a:dk1>
    <a:lt1>
      <a:srgbClr val="FFFFFF"/>
    </a:lt1>
    <a:dk2>
      <a:srgbClr val="3F4444"/>
    </a:dk2>
    <a:lt2>
      <a:srgbClr val="9DB0AC"/>
    </a:lt2>
    <a:accent1>
      <a:srgbClr val="7F134C"/>
    </a:accent1>
    <a:accent2>
      <a:srgbClr val="0D3759"/>
    </a:accent2>
    <a:accent3>
      <a:srgbClr val="65D2DF"/>
    </a:accent3>
    <a:accent4>
      <a:srgbClr val="3C1053"/>
    </a:accent4>
    <a:accent5>
      <a:srgbClr val="B5D820"/>
    </a:accent5>
    <a:accent6>
      <a:srgbClr val="F0AB00"/>
    </a:accent6>
    <a:hlink>
      <a:srgbClr val="7F134C"/>
    </a:hlink>
    <a:folHlink>
      <a:srgbClr val="9DB0A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AZ MA Color Set">
    <a:dk1>
      <a:srgbClr val="000000"/>
    </a:dk1>
    <a:lt1>
      <a:srgbClr val="FFFFFF"/>
    </a:lt1>
    <a:dk2>
      <a:srgbClr val="3F4444"/>
    </a:dk2>
    <a:lt2>
      <a:srgbClr val="9DB0AC"/>
    </a:lt2>
    <a:accent1>
      <a:srgbClr val="7F134C"/>
    </a:accent1>
    <a:accent2>
      <a:srgbClr val="0D3759"/>
    </a:accent2>
    <a:accent3>
      <a:srgbClr val="65D2DF"/>
    </a:accent3>
    <a:accent4>
      <a:srgbClr val="3C1053"/>
    </a:accent4>
    <a:accent5>
      <a:srgbClr val="B5D820"/>
    </a:accent5>
    <a:accent6>
      <a:srgbClr val="F0AB00"/>
    </a:accent6>
    <a:hlink>
      <a:srgbClr val="7F134C"/>
    </a:hlink>
    <a:folHlink>
      <a:srgbClr val="9DB0A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F33007740457E42B3BF95699A6A76C4" ma:contentTypeVersion="16" ma:contentTypeDescription="Ein neues Dokument erstellen." ma:contentTypeScope="" ma:versionID="b9a40a7f45b00dedf3c8c0083e8b6c47">
  <xsd:schema xmlns:xsd="http://www.w3.org/2001/XMLSchema" xmlns:xs="http://www.w3.org/2001/XMLSchema" xmlns:p="http://schemas.microsoft.com/office/2006/metadata/properties" xmlns:ns2="44a56295-c29e-4898-8136-a54736c65b82" xmlns:ns3="13ca2af0-bb13-44ca-970a-ca2dfa314b7c" xmlns:ns4="69c39ada-b7cf-4785-aa50-0e84f11a443f" targetNamespace="http://schemas.microsoft.com/office/2006/metadata/properties" ma:root="true" ma:fieldsID="c42c5c4c0c63f72dfadd90cf90137fe6" ns2:_="" ns3:_="" ns4:_="">
    <xsd:import namespace="44a56295-c29e-4898-8136-a54736c65b82"/>
    <xsd:import namespace="13ca2af0-bb13-44ca-970a-ca2dfa314b7c"/>
    <xsd:import namespace="69c39ada-b7cf-4785-aa50-0e84f11a443f"/>
    <xsd:element name="properties">
      <xsd:complexType>
        <xsd:sequence>
          <xsd:element name="documentManagement">
            <xsd:complexType>
              <xsd:all>
                <xsd:element ref="ns2:Descriptions" minOccurs="0"/>
                <xsd:element ref="ns2:Keywor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4:SharedWithUsers" minOccurs="0"/>
                <xsd:element ref="ns4:SharedWithDetails" minOccurs="0"/>
                <xsd:element ref="ns3:MediaServiceObjectDetectorVersion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a56295-c29e-4898-8136-a54736c65b82" elementFormDefault="qualified">
    <xsd:import namespace="http://schemas.microsoft.com/office/2006/documentManagement/types"/>
    <xsd:import namespace="http://schemas.microsoft.com/office/infopath/2007/PartnerControls"/>
    <xsd:element name="Descriptions" ma:index="8" nillable="true" ma:displayName="Descriptions" ma:description="Describe your document to make it appear at the top of search results" ma:internalName="Descriptions">
      <xsd:simpleType>
        <xsd:restriction base="dms:Note">
          <xsd:maxLength value="255"/>
        </xsd:restriction>
      </xsd:simpleType>
    </xsd:element>
    <xsd:element name="Keyword" ma:index="9" nillable="true" ma:displayName="Keyword" ma:description="Enter list of terms separated by semi-colon(;)" ma:internalName="Keywor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3ca2af0-bb13-44ca-970a-ca2dfa314b7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Bildmarkierungen" ma:readOnly="false" ma:fieldId="{5cf76f15-5ced-4ddc-b409-7134ff3c332f}" ma:taxonomyMulti="true" ma:sspId="1ee89e71-04cd-405e-9ca3-99e020c1694d"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c39ada-b7cf-4785-aa50-0e84f11a443f"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5555c070-cf08-400f-9383-75806497fb6a}" ma:internalName="TaxCatchAll" ma:showField="CatchAllData" ma:web="69c39ada-b7cf-4785-aa50-0e84f11a443f">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Keyword xmlns="44a56295-c29e-4898-8136-a54736c65b82" xsi:nil="true"/>
    <TaxCatchAll xmlns="69c39ada-b7cf-4785-aa50-0e84f11a443f" xsi:nil="true"/>
    <Descriptions xmlns="44a56295-c29e-4898-8136-a54736c65b82" xsi:nil="true"/>
    <lcf76f155ced4ddcb4097134ff3c332f xmlns="13ca2af0-bb13-44ca-970a-ca2dfa314b7c">
      <Terms xmlns="http://schemas.microsoft.com/office/infopath/2007/PartnerControls"/>
    </lcf76f155ced4ddcb4097134ff3c332f>
  </documentManagement>
</p:properties>
</file>

<file path=customXml/item3.xml><?xml version="1.0" encoding="utf-8"?>
<?mso-contentType ?>
<SharedContentType xmlns="Microsoft.SharePoint.Taxonomy.ContentTypeSync" SourceId="1ee89e71-04cd-405e-9ca3-99e020c1694d" ContentTypeId="0x0101"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87CEAE-C793-4BFD-AC1D-0D1A38B3C5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a56295-c29e-4898-8136-a54736c65b82"/>
    <ds:schemaRef ds:uri="13ca2af0-bb13-44ca-970a-ca2dfa314b7c"/>
    <ds:schemaRef ds:uri="69c39ada-b7cf-4785-aa50-0e84f11a44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501F14B-F8FD-490F-A0B1-1C13D9FC861B}">
  <ds:schemaRefs>
    <ds:schemaRef ds:uri="http://schemas.microsoft.com/office/2006/metadata/properties"/>
    <ds:schemaRef ds:uri="http://schemas.microsoft.com/office/infopath/2007/PartnerControls"/>
    <ds:schemaRef ds:uri="44a56295-c29e-4898-8136-a54736c65b82"/>
    <ds:schemaRef ds:uri="69c39ada-b7cf-4785-aa50-0e84f11a443f"/>
    <ds:schemaRef ds:uri="13ca2af0-bb13-44ca-970a-ca2dfa314b7c"/>
  </ds:schemaRefs>
</ds:datastoreItem>
</file>

<file path=customXml/itemProps3.xml><?xml version="1.0" encoding="utf-8"?>
<ds:datastoreItem xmlns:ds="http://schemas.openxmlformats.org/officeDocument/2006/customXml" ds:itemID="{09769B34-7090-46C0-A430-2392EA52FE3F}">
  <ds:schemaRefs>
    <ds:schemaRef ds:uri="Microsoft.SharePoint.Taxonomy.ContentTypeSync"/>
  </ds:schemaRefs>
</ds:datastoreItem>
</file>

<file path=customXml/itemProps4.xml><?xml version="1.0" encoding="utf-8"?>
<ds:datastoreItem xmlns:ds="http://schemas.openxmlformats.org/officeDocument/2006/customXml" ds:itemID="{98BFC976-E84B-4B89-8862-30283BA0A1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4068</Words>
  <Application>Microsoft Office PowerPoint</Application>
  <PresentationFormat>Breitbild</PresentationFormat>
  <Paragraphs>563</Paragraphs>
  <Slides>23</Slides>
  <Notes>15</Notes>
  <HiddenSlides>0</HiddenSlides>
  <MMClips>0</MMClips>
  <ScaleCrop>false</ScaleCrop>
  <HeadingPairs>
    <vt:vector size="6" baseType="variant">
      <vt:variant>
        <vt:lpstr>Verwendete Schriftarten</vt:lpstr>
      </vt:variant>
      <vt:variant>
        <vt:i4>18</vt:i4>
      </vt:variant>
      <vt:variant>
        <vt:lpstr>Design</vt:lpstr>
      </vt:variant>
      <vt:variant>
        <vt:i4>1</vt:i4>
      </vt:variant>
      <vt:variant>
        <vt:lpstr>Folientitel</vt:lpstr>
      </vt:variant>
      <vt:variant>
        <vt:i4>23</vt:i4>
      </vt:variant>
    </vt:vector>
  </HeadingPairs>
  <TitlesOfParts>
    <vt:vector size="42" baseType="lpstr">
      <vt:lpstr>AdvTT9c339550</vt:lpstr>
      <vt:lpstr>-apple-system</vt:lpstr>
      <vt:lpstr>Arial</vt:lpstr>
      <vt:lpstr>Arial Nova Light</vt:lpstr>
      <vt:lpstr>BlinkMacSystemFont</vt:lpstr>
      <vt:lpstr>Calibri</vt:lpstr>
      <vt:lpstr>Calibri Light</vt:lpstr>
      <vt:lpstr>Candara</vt:lpstr>
      <vt:lpstr>Courier New</vt:lpstr>
      <vt:lpstr>Merriweather</vt:lpstr>
      <vt:lpstr>MyriadPro-Regular</vt:lpstr>
      <vt:lpstr>MyriadPro-SemiboldSemiCn</vt:lpstr>
      <vt:lpstr>MyriadPro-SemiCn</vt:lpstr>
      <vt:lpstr>Segoe UI</vt:lpstr>
      <vt:lpstr>SourceSansPro-Bold</vt:lpstr>
      <vt:lpstr>SourceSansPro-It</vt:lpstr>
      <vt:lpstr>SourceSansPro-Regular</vt:lpstr>
      <vt:lpstr>Times New Roman</vt:lpstr>
      <vt:lpstr>Standarddesign</vt:lpstr>
      <vt:lpstr>PowerPoint-Präsentation</vt:lpstr>
      <vt:lpstr>Literatur</vt:lpstr>
      <vt:lpstr>Hyperkaliämie –Serumkaliumwerte von &gt;5 mmol/L</vt:lpstr>
      <vt:lpstr>Pseudohyperkaliämie</vt:lpstr>
      <vt:lpstr>Blutzucker beachten</vt:lpstr>
      <vt:lpstr>Wer hat ein erhöhtes Risiko für Hyperkaliämie?</vt:lpstr>
      <vt:lpstr>HARMONIZE + HARMONIZE-E </vt:lpstr>
      <vt:lpstr>Poststationäre Ereignisse nach Hyperkaliämie</vt:lpstr>
      <vt:lpstr>Hyperkaliämie: EKG - schreiben</vt:lpstr>
      <vt:lpstr>Hyperkaliämie:  Häufige Ursache für Abbruch / Reduktion RAASi-Therapie*</vt:lpstr>
      <vt:lpstr>Hyperkaliämie – oft kein Einzelfall</vt:lpstr>
      <vt:lpstr>Auftreten einer HK-Episode erhöht die Wahrscheinlichkeit für weitere Episoden in kürzeren Intervallen: Langzeitbehandlung sinnvoll</vt:lpstr>
      <vt:lpstr>Alleinige Ernährungsumstellung ist unzureichend  Zusammenhang zwischen Kalium und Outcomes bei Hämodialyse-Patient:innen </vt:lpstr>
      <vt:lpstr>KDIGO-Leitlinien empfehlen  Hyperkaliämie-Management für eine optimale RAASi-Therapie</vt:lpstr>
      <vt:lpstr>Therapieoptionen der Hyperkaliämie</vt:lpstr>
      <vt:lpstr>Indirekter Vergleich unter Kaliumbindern</vt:lpstr>
      <vt:lpstr>HARMONIZE + HARMONIZE-E </vt:lpstr>
      <vt:lpstr>HARMONIZE und HARMONIZE-Extension –  Erhalt der Normokaliämie unter SZC</vt:lpstr>
      <vt:lpstr>HARMONIZE-Extension: Beibehalten oder Erhöhen von RAASi (ACEi/ARB, MRA) unter SZC</vt:lpstr>
      <vt:lpstr>Hyperkaliämie-Management ermöglicht RAASi-Therapie (empfohlen von KDIGO)</vt:lpstr>
      <vt:lpstr>Ambulante Untersuchungsintervalle</vt:lpstr>
      <vt:lpstr>Compliance /  Adhärenz sind entscheidend</vt:lpstr>
      <vt:lpstr>Günstiges Sicherheitsprofil und einzigartiges hochselektives Wirkprinzip von SZC1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 multimorbide Patient –  Neue Wege in der Intensivbehandlung</dc:title>
  <dc:creator>Carsten Hafer</dc:creator>
  <cp:lastModifiedBy>Carsten Hafer</cp:lastModifiedBy>
  <cp:revision>20</cp:revision>
  <dcterms:created xsi:type="dcterms:W3CDTF">2023-06-11T19:31:30Z</dcterms:created>
  <dcterms:modified xsi:type="dcterms:W3CDTF">2023-11-27T21:21:23Z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0x010100BF33007740457E42B3BF95699A6A76C4</vt:lpwstr>
  </property>
  <property fmtid="{D5CDD505-2E9C-101B-9397-08002B2CF9AE}" pid="3" name="MediaServiceImageTags">
    <vt:lpwstr/>
  </property>
</Properties>
</file>