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4.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handoutMasterIdLst>
    <p:handoutMasterId r:id="rId146"/>
  </p:handoutMasterIdLst>
  <p:sldIdLst>
    <p:sldId id="438" r:id="rId2"/>
    <p:sldId id="404" r:id="rId3"/>
    <p:sldId id="2141412971" r:id="rId4"/>
    <p:sldId id="2141412972" r:id="rId5"/>
    <p:sldId id="1833" r:id="rId6"/>
    <p:sldId id="2141412985" r:id="rId7"/>
    <p:sldId id="448" r:id="rId8"/>
    <p:sldId id="541" r:id="rId9"/>
    <p:sldId id="480" r:id="rId10"/>
    <p:sldId id="508" r:id="rId11"/>
    <p:sldId id="310" r:id="rId12"/>
    <p:sldId id="308" r:id="rId13"/>
    <p:sldId id="540" r:id="rId14"/>
    <p:sldId id="441" r:id="rId15"/>
    <p:sldId id="548" r:id="rId16"/>
    <p:sldId id="543" r:id="rId17"/>
    <p:sldId id="481" r:id="rId18"/>
    <p:sldId id="2141412974" r:id="rId19"/>
    <p:sldId id="450" r:id="rId20"/>
    <p:sldId id="2141412959" r:id="rId21"/>
    <p:sldId id="2141412954" r:id="rId22"/>
    <p:sldId id="533" r:id="rId23"/>
    <p:sldId id="2141412987" r:id="rId24"/>
    <p:sldId id="530" r:id="rId25"/>
    <p:sldId id="528" r:id="rId26"/>
    <p:sldId id="516" r:id="rId27"/>
    <p:sldId id="2141412980" r:id="rId28"/>
    <p:sldId id="474" r:id="rId29"/>
    <p:sldId id="1906" r:id="rId30"/>
    <p:sldId id="307" r:id="rId31"/>
    <p:sldId id="454" r:id="rId32"/>
    <p:sldId id="463" r:id="rId33"/>
    <p:sldId id="2141412986" r:id="rId34"/>
    <p:sldId id="1937" r:id="rId35"/>
    <p:sldId id="2141412990" r:id="rId36"/>
    <p:sldId id="420" r:id="rId37"/>
    <p:sldId id="1890" r:id="rId38"/>
    <p:sldId id="2141412982" r:id="rId39"/>
    <p:sldId id="1947" r:id="rId40"/>
    <p:sldId id="1929" r:id="rId41"/>
    <p:sldId id="1928" r:id="rId42"/>
    <p:sldId id="2141412952" r:id="rId43"/>
    <p:sldId id="2141412955" r:id="rId44"/>
    <p:sldId id="315" r:id="rId45"/>
    <p:sldId id="321" r:id="rId46"/>
    <p:sldId id="322" r:id="rId47"/>
    <p:sldId id="2141412975" r:id="rId48"/>
    <p:sldId id="522" r:id="rId49"/>
    <p:sldId id="523" r:id="rId50"/>
    <p:sldId id="524" r:id="rId51"/>
    <p:sldId id="525" r:id="rId52"/>
    <p:sldId id="536" r:id="rId53"/>
    <p:sldId id="320" r:id="rId54"/>
    <p:sldId id="1949" r:id="rId55"/>
    <p:sldId id="1951" r:id="rId56"/>
    <p:sldId id="2141412976" r:id="rId57"/>
    <p:sldId id="425" r:id="rId58"/>
    <p:sldId id="424" r:id="rId59"/>
    <p:sldId id="427" r:id="rId60"/>
    <p:sldId id="426" r:id="rId61"/>
    <p:sldId id="2141412989" r:id="rId62"/>
    <p:sldId id="462" r:id="rId63"/>
    <p:sldId id="478" r:id="rId64"/>
    <p:sldId id="2141412967" r:id="rId65"/>
    <p:sldId id="2141412988" r:id="rId66"/>
    <p:sldId id="2141412977" r:id="rId67"/>
    <p:sldId id="2141412983" r:id="rId68"/>
    <p:sldId id="442" r:id="rId69"/>
    <p:sldId id="443" r:id="rId70"/>
    <p:sldId id="659" r:id="rId71"/>
    <p:sldId id="444" r:id="rId72"/>
    <p:sldId id="1721" r:id="rId73"/>
    <p:sldId id="1811" r:id="rId74"/>
    <p:sldId id="1729" r:id="rId75"/>
    <p:sldId id="445" r:id="rId76"/>
    <p:sldId id="2141412951" r:id="rId77"/>
    <p:sldId id="446" r:id="rId78"/>
    <p:sldId id="2141412956" r:id="rId79"/>
    <p:sldId id="2141412957" r:id="rId80"/>
    <p:sldId id="526" r:id="rId81"/>
    <p:sldId id="2141412978" r:id="rId82"/>
    <p:sldId id="414" r:id="rId83"/>
    <p:sldId id="2141412968" r:id="rId84"/>
    <p:sldId id="651" r:id="rId85"/>
    <p:sldId id="652" r:id="rId86"/>
    <p:sldId id="653" r:id="rId87"/>
    <p:sldId id="655" r:id="rId88"/>
    <p:sldId id="1687" r:id="rId89"/>
    <p:sldId id="1691" r:id="rId90"/>
    <p:sldId id="656" r:id="rId91"/>
    <p:sldId id="654" r:id="rId92"/>
    <p:sldId id="631" r:id="rId93"/>
    <p:sldId id="647" r:id="rId94"/>
    <p:sldId id="646" r:id="rId95"/>
    <p:sldId id="649" r:id="rId96"/>
    <p:sldId id="650" r:id="rId97"/>
    <p:sldId id="632" r:id="rId98"/>
    <p:sldId id="263" r:id="rId99"/>
    <p:sldId id="499" r:id="rId100"/>
    <p:sldId id="634" r:id="rId101"/>
    <p:sldId id="633" r:id="rId102"/>
    <p:sldId id="630" r:id="rId103"/>
    <p:sldId id="640" r:id="rId104"/>
    <p:sldId id="641" r:id="rId105"/>
    <p:sldId id="642" r:id="rId106"/>
    <p:sldId id="636" r:id="rId107"/>
    <p:sldId id="645" r:id="rId108"/>
    <p:sldId id="637" r:id="rId109"/>
    <p:sldId id="635" r:id="rId110"/>
    <p:sldId id="643" r:id="rId111"/>
    <p:sldId id="644" r:id="rId112"/>
    <p:sldId id="638" r:id="rId113"/>
    <p:sldId id="639" r:id="rId114"/>
    <p:sldId id="498" r:id="rId115"/>
    <p:sldId id="1306" r:id="rId116"/>
    <p:sldId id="1307" r:id="rId117"/>
    <p:sldId id="1309" r:id="rId118"/>
    <p:sldId id="1310" r:id="rId119"/>
    <p:sldId id="1685" r:id="rId120"/>
    <p:sldId id="1686" r:id="rId121"/>
    <p:sldId id="1311" r:id="rId122"/>
    <p:sldId id="1422" r:id="rId123"/>
    <p:sldId id="1423" r:id="rId124"/>
    <p:sldId id="1424" r:id="rId125"/>
    <p:sldId id="1425" r:id="rId126"/>
    <p:sldId id="1688" r:id="rId127"/>
    <p:sldId id="1689" r:id="rId128"/>
    <p:sldId id="1690" r:id="rId129"/>
    <p:sldId id="1426" r:id="rId130"/>
    <p:sldId id="2141412979" r:id="rId131"/>
    <p:sldId id="415" r:id="rId132"/>
    <p:sldId id="412" r:id="rId133"/>
    <p:sldId id="2141412973" r:id="rId134"/>
    <p:sldId id="2141412984" r:id="rId135"/>
    <p:sldId id="489" r:id="rId136"/>
    <p:sldId id="491" r:id="rId137"/>
    <p:sldId id="433" r:id="rId138"/>
    <p:sldId id="435" r:id="rId139"/>
    <p:sldId id="436" r:id="rId140"/>
    <p:sldId id="437" r:id="rId141"/>
    <p:sldId id="552" r:id="rId142"/>
    <p:sldId id="553" r:id="rId143"/>
    <p:sldId id="1832" r:id="rId144"/>
  </p:sldIdLst>
  <p:sldSz cx="9144000" cy="6858000" type="screen4x3"/>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0693DF-41CF-F2D3-698E-13D289D5BDDD}" name="Brünger, Katharina" initials="BK" userId="S::katharina.bruenger@viforpharma.com::378bf261-ba9c-4250-9189-07e25af237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9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32" autoAdjust="0"/>
    <p:restoredTop sz="74438" autoAdjust="0"/>
  </p:normalViewPr>
  <p:slideViewPr>
    <p:cSldViewPr>
      <p:cViewPr varScale="1">
        <p:scale>
          <a:sx n="84" d="100"/>
          <a:sy n="84" d="100"/>
        </p:scale>
        <p:origin x="1572" y="78"/>
      </p:cViewPr>
      <p:guideLst>
        <p:guide orient="horz" pos="2160"/>
        <p:guide pos="2880"/>
      </p:guideLst>
    </p:cSldViewPr>
  </p:slideViewPr>
  <p:outlineViewPr>
    <p:cViewPr>
      <p:scale>
        <a:sx n="33" d="100"/>
        <a:sy n="33" d="100"/>
      </p:scale>
      <p:origin x="0" y="-49272"/>
    </p:cViewPr>
  </p:outlineViewPr>
  <p:notesTextViewPr>
    <p:cViewPr>
      <p:scale>
        <a:sx n="3" d="2"/>
        <a:sy n="3" d="2"/>
      </p:scale>
      <p:origin x="0" y="0"/>
    </p:cViewPr>
  </p:notesTextViewPr>
  <p:sorterViewPr>
    <p:cViewPr>
      <p:scale>
        <a:sx n="130" d="100"/>
        <a:sy n="130" d="100"/>
      </p:scale>
      <p:origin x="0" y="-30906"/>
    </p:cViewPr>
  </p:sorterViewPr>
  <p:notesViewPr>
    <p:cSldViewPr>
      <p:cViewPr varScale="1">
        <p:scale>
          <a:sx n="66" d="100"/>
          <a:sy n="66" d="100"/>
        </p:scale>
        <p:origin x="2280"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microsoft.com/office/2018/10/relationships/authors" Targe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03.03.2024</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ncbi.nlm.nih.gov/pubmed/23425644"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www.ncbi.nlm.nih.gov/pubmed/?term=Am+J+Physiol+Renal+Physiol+298%3A+F485%E2%80%93F499%2C+2010" TargetMode="External"/><Relationship Id="rId4" Type="http://schemas.openxmlformats.org/officeDocument/2006/relationships/hyperlink" Target="http://www.ncbi.nlm.nih.gov/pubmed/?term=Ann+Intern+Med+102+511%E2%80%93519%2C+1985"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ncbi.nlm.nih.gov/pubmed/?term=J+Am+Soc+Nephrol+21%3A+1440%E2%80%931443%2C+2010"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www.ncbi.nlm.nih.gov/pubmed/?term=Clin+J+Am+Soc+Nephrol+1%3A+641%E2%80%93654%2C+2006"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a:t>
            </a:fld>
            <a:endParaRPr lang="de-DE" altLang="de-DE"/>
          </a:p>
        </p:txBody>
      </p:sp>
    </p:spTree>
    <p:extLst>
      <p:ext uri="{BB962C8B-B14F-4D97-AF65-F5344CB8AC3E}">
        <p14:creationId xmlns:p14="http://schemas.microsoft.com/office/powerpoint/2010/main" val="346832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rgbClr val="00799B"/>
                </a:solidFill>
                <a:latin typeface="Times New Roman" panose="02020603050405020304" pitchFamily="18" charset="0"/>
                <a:ea typeface="+mn-ea"/>
                <a:cs typeface="+mn-cs"/>
              </a:rPr>
              <a:t>Palmer, B.F. and D.J. Clegg, </a:t>
            </a:r>
            <a:r>
              <a:rPr lang="en-US" sz="1200" b="1" i="1" kern="1200" dirty="0">
                <a:solidFill>
                  <a:srgbClr val="00799B"/>
                </a:solidFill>
                <a:latin typeface="Times New Roman" panose="02020603050405020304" pitchFamily="18" charset="0"/>
                <a:ea typeface="+mn-ea"/>
                <a:cs typeface="+mn-cs"/>
              </a:rPr>
              <a:t>Electrolyte Disturbances in Patients with Chronic Alcohol-Use Disorder.</a:t>
            </a:r>
            <a:r>
              <a:rPr lang="en-US" sz="1200" b="1" kern="1200" dirty="0">
                <a:solidFill>
                  <a:srgbClr val="00799B"/>
                </a:solidFill>
                <a:latin typeface="Times New Roman" panose="02020603050405020304" pitchFamily="18" charset="0"/>
                <a:ea typeface="+mn-ea"/>
                <a:cs typeface="+mn-cs"/>
              </a:rPr>
              <a:t> </a:t>
            </a:r>
            <a:r>
              <a:rPr lang="en-US" sz="1200" kern="1200" dirty="0">
                <a:solidFill>
                  <a:srgbClr val="00799B"/>
                </a:solidFill>
                <a:latin typeface="Times New Roman" panose="02020603050405020304" pitchFamily="18" charset="0"/>
                <a:ea typeface="+mn-ea"/>
                <a:cs typeface="+mn-cs"/>
              </a:rPr>
              <a:t>New England Journal of Medicine, 2017. </a:t>
            </a:r>
            <a:r>
              <a:rPr lang="en-US" sz="1200" b="1" kern="1200" dirty="0">
                <a:solidFill>
                  <a:srgbClr val="00799B"/>
                </a:solidFill>
                <a:latin typeface="Times New Roman" panose="02020603050405020304" pitchFamily="18" charset="0"/>
                <a:ea typeface="+mn-ea"/>
                <a:cs typeface="+mn-cs"/>
              </a:rPr>
              <a:t>377</a:t>
            </a:r>
            <a:r>
              <a:rPr lang="en-US" sz="1200" kern="1200" dirty="0">
                <a:solidFill>
                  <a:srgbClr val="00799B"/>
                </a:solidFill>
                <a:latin typeface="Times New Roman" panose="02020603050405020304" pitchFamily="18" charset="0"/>
                <a:ea typeface="+mn-ea"/>
                <a:cs typeface="+mn-cs"/>
              </a:rPr>
              <a:t>(14): p. 1368-1377.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rgbClr val="00799B"/>
              </a:solidFill>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12</a:t>
            </a:fld>
            <a:endParaRPr lang="de-DE" altLang="de-DE"/>
          </a:p>
        </p:txBody>
      </p:sp>
    </p:spTree>
    <p:extLst>
      <p:ext uri="{BB962C8B-B14F-4D97-AF65-F5344CB8AC3E}">
        <p14:creationId xmlns:p14="http://schemas.microsoft.com/office/powerpoint/2010/main" val="137344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13</a:t>
            </a:fld>
            <a:endParaRPr lang="de-DE" altLang="de-DE"/>
          </a:p>
        </p:txBody>
      </p:sp>
    </p:spTree>
    <p:extLst>
      <p:ext uri="{BB962C8B-B14F-4D97-AF65-F5344CB8AC3E}">
        <p14:creationId xmlns:p14="http://schemas.microsoft.com/office/powerpoint/2010/main" val="208781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8016EA8A-1E08-48FC-9D8C-882FA9629FE0}"/>
              </a:ext>
            </a:extLst>
          </p:cNvPr>
          <p:cNvSpPr>
            <a:spLocks noGrp="1" noRot="1" noChangeAspect="1" noTextEdit="1"/>
          </p:cNvSpPr>
          <p:nvPr>
            <p:ph type="sldImg"/>
          </p:nvPr>
        </p:nvSpPr>
        <p:spPr>
          <a:ln/>
        </p:spPr>
      </p:sp>
      <p:sp>
        <p:nvSpPr>
          <p:cNvPr id="13315" name="Notizenplatzhalter 2">
            <a:extLst>
              <a:ext uri="{FF2B5EF4-FFF2-40B4-BE49-F238E27FC236}">
                <a16:creationId xmlns:a16="http://schemas.microsoft.com/office/drawing/2014/main" id="{DF2F7B01-F18B-45BC-9061-0992E20BD8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3316" name="Foliennummernplatzhalter 3">
            <a:extLst>
              <a:ext uri="{FF2B5EF4-FFF2-40B4-BE49-F238E27FC236}">
                <a16:creationId xmlns:a16="http://schemas.microsoft.com/office/drawing/2014/main" id="{1E5CF3FE-22BC-493C-B762-B3C77FF18F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4CC1081-3055-4231-A6E2-DC750D3C7C02}" type="slidenum">
              <a:rPr lang="de-DE" altLang="de-DE" sz="1200" smtClean="0"/>
              <a:pPr/>
              <a:t>14</a:t>
            </a:fld>
            <a:endParaRPr lang="de-DE" altLang="de-DE" sz="1200"/>
          </a:p>
        </p:txBody>
      </p:sp>
    </p:spTree>
    <p:extLst>
      <p:ext uri="{BB962C8B-B14F-4D97-AF65-F5344CB8AC3E}">
        <p14:creationId xmlns:p14="http://schemas.microsoft.com/office/powerpoint/2010/main" val="295072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15</a:t>
            </a:fld>
            <a:endParaRPr lang="de-DE" altLang="de-DE"/>
          </a:p>
        </p:txBody>
      </p:sp>
    </p:spTree>
    <p:extLst>
      <p:ext uri="{BB962C8B-B14F-4D97-AF65-F5344CB8AC3E}">
        <p14:creationId xmlns:p14="http://schemas.microsoft.com/office/powerpoint/2010/main" val="1683826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16</a:t>
            </a:fld>
            <a:endParaRPr lang="de-DE" altLang="de-DE"/>
          </a:p>
        </p:txBody>
      </p:sp>
    </p:spTree>
    <p:extLst>
      <p:ext uri="{BB962C8B-B14F-4D97-AF65-F5344CB8AC3E}">
        <p14:creationId xmlns:p14="http://schemas.microsoft.com/office/powerpoint/2010/main" val="811987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100FA234-E4DF-4641-B6FA-A03A34FF69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329AEF42-B70A-4AF8-A2B5-72EB3290A4AF}" type="slidenum">
              <a:rPr lang="de-DE" altLang="de-DE" sz="1200"/>
              <a:pPr eaLnBrk="1" hangingPunct="1"/>
              <a:t>17</a:t>
            </a:fld>
            <a:endParaRPr lang="de-DE" altLang="de-DE" sz="1200"/>
          </a:p>
        </p:txBody>
      </p:sp>
      <p:sp>
        <p:nvSpPr>
          <p:cNvPr id="249859" name="Rectangle 2">
            <a:extLst>
              <a:ext uri="{FF2B5EF4-FFF2-40B4-BE49-F238E27FC236}">
                <a16:creationId xmlns:a16="http://schemas.microsoft.com/office/drawing/2014/main" id="{EA91D6E1-8E61-46CC-A30E-D124D4B3DB2B}"/>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BDA05C70-F92C-4E26-B1C6-DAD2E598AC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635334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3D0A355-1BB7-DFAC-3CC5-71F0DBAAB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397170-213F-46AB-8544-D9F994BDE079}" type="slidenum">
              <a:rPr lang="de-DE" altLang="de-DE"/>
              <a:pPr>
                <a:spcBef>
                  <a:spcPct val="0"/>
                </a:spcBef>
              </a:pPr>
              <a:t>20</a:t>
            </a:fld>
            <a:endParaRPr lang="de-DE" altLang="de-DE"/>
          </a:p>
        </p:txBody>
      </p:sp>
      <p:sp>
        <p:nvSpPr>
          <p:cNvPr id="24579" name="Rectangle 2">
            <a:extLst>
              <a:ext uri="{FF2B5EF4-FFF2-40B4-BE49-F238E27FC236}">
                <a16:creationId xmlns:a16="http://schemas.microsoft.com/office/drawing/2014/main" id="{A9C6CE76-6348-A566-DC34-E2F24EA061A8}"/>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181CB054-4582-8601-860F-691C3C967B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38621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21</a:t>
            </a:fld>
            <a:endParaRPr lang="de-DE" altLang="de-DE"/>
          </a:p>
        </p:txBody>
      </p:sp>
    </p:spTree>
    <p:extLst>
      <p:ext uri="{BB962C8B-B14F-4D97-AF65-F5344CB8AC3E}">
        <p14:creationId xmlns:p14="http://schemas.microsoft.com/office/powerpoint/2010/main" val="296496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83A7D-7991-4DCA-B7B7-0383794AD5BA}" type="slidenum">
              <a:rPr lang="de-DE"/>
              <a:pPr/>
              <a:t>23</a:t>
            </a:fld>
            <a:endParaRPr lang="de-DE"/>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de-DE" dirty="0"/>
          </a:p>
        </p:txBody>
      </p:sp>
    </p:spTree>
    <p:extLst>
      <p:ext uri="{BB962C8B-B14F-4D97-AF65-F5344CB8AC3E}">
        <p14:creationId xmlns:p14="http://schemas.microsoft.com/office/powerpoint/2010/main" val="200247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a:t>Figure 2| Adaptation of the brain to </a:t>
            </a:r>
            <a:r>
              <a:rPr lang="en-GB" b="1" dirty="0" err="1"/>
              <a:t>hypotonicity</a:t>
            </a:r>
            <a:endParaRPr lang="nl-BE" b="1"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24</a:t>
            </a:fld>
            <a:endParaRPr lang="de-DE" altLang="de-DE"/>
          </a:p>
        </p:txBody>
      </p:sp>
    </p:spTree>
    <p:extLst>
      <p:ext uri="{BB962C8B-B14F-4D97-AF65-F5344CB8AC3E}">
        <p14:creationId xmlns:p14="http://schemas.microsoft.com/office/powerpoint/2010/main" val="2317794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6670748-9CC5-7A43-0A3D-277AE1F3C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99A42A-9270-4CDE-A332-246550E53E52}" type="slidenum">
              <a:rPr lang="de-DE" altLang="de-DE"/>
              <a:pPr/>
              <a:t>2</a:t>
            </a:fld>
            <a:endParaRPr lang="de-DE" altLang="de-DE"/>
          </a:p>
        </p:txBody>
      </p:sp>
      <p:sp>
        <p:nvSpPr>
          <p:cNvPr id="41987" name="Rectangle 2">
            <a:extLst>
              <a:ext uri="{FF2B5EF4-FFF2-40B4-BE49-F238E27FC236}">
                <a16:creationId xmlns:a16="http://schemas.microsoft.com/office/drawing/2014/main" id="{532B2975-4956-3E81-D4B1-41F7E8462138}"/>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7EC1448A-448F-AA04-2869-6D637A9AAF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25</a:t>
            </a:fld>
            <a:endParaRPr lang="de-DE" altLang="de-DE"/>
          </a:p>
        </p:txBody>
      </p:sp>
    </p:spTree>
    <p:extLst>
      <p:ext uri="{BB962C8B-B14F-4D97-AF65-F5344CB8AC3E}">
        <p14:creationId xmlns:p14="http://schemas.microsoft.com/office/powerpoint/2010/main" val="120557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26</a:t>
            </a:fld>
            <a:endParaRPr lang="de-DE" altLang="de-DE"/>
          </a:p>
        </p:txBody>
      </p:sp>
    </p:spTree>
    <p:extLst>
      <p:ext uri="{BB962C8B-B14F-4D97-AF65-F5344CB8AC3E}">
        <p14:creationId xmlns:p14="http://schemas.microsoft.com/office/powerpoint/2010/main" val="1787607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27</a:t>
            </a:fld>
            <a:endParaRPr lang="de-DE" altLang="de-DE"/>
          </a:p>
        </p:txBody>
      </p:sp>
    </p:spTree>
    <p:extLst>
      <p:ext uri="{BB962C8B-B14F-4D97-AF65-F5344CB8AC3E}">
        <p14:creationId xmlns:p14="http://schemas.microsoft.com/office/powerpoint/2010/main" val="36759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9E14D7-EAC9-4758-804B-C1F1FE00D870}" type="slidenum">
              <a:rPr lang="de-DE" altLang="de-DE"/>
              <a:pPr eaLnBrk="1" hangingPunct="1"/>
              <a:t>28</a:t>
            </a:fld>
            <a:endParaRPr lang="de-DE" altLang="de-DE"/>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3923254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dirty="0" err="1">
                <a:latin typeface="Segoe UI" panose="020B0502040204020203" pitchFamily="34" charset="0"/>
              </a:rPr>
              <a:t>Su</a:t>
            </a:r>
            <a:r>
              <a:rPr lang="en-US" sz="1800" dirty="0">
                <a:latin typeface="Segoe UI" panose="020B0502040204020203" pitchFamily="34" charset="0"/>
              </a:rPr>
              <a:t>, Y., et al. (2020). "Prognostic value of serum hyponatremia for outcomes in patients with heart failure with preserved ejection fraction: An observational co</a:t>
            </a:r>
          </a:p>
          <a:p>
            <a:endParaRPr lang="en-US" sz="1800" dirty="0">
              <a:latin typeface="Segoe UI" panose="020B0502040204020203" pitchFamily="34" charset="0"/>
            </a:endParaRPr>
          </a:p>
          <a:p>
            <a:r>
              <a:rPr lang="en-US" sz="1800" b="0" i="0" u="none" strike="noStrike" baseline="0" dirty="0">
                <a:solidFill>
                  <a:srgbClr val="000000"/>
                </a:solidFill>
                <a:latin typeface="Times" panose="02020603050405020304" pitchFamily="18" charset="0"/>
              </a:rPr>
              <a:t>Figure 2. Kaplan Meier survival curves for patients with </a:t>
            </a:r>
            <a:r>
              <a:rPr lang="en-US" sz="1800" b="0" i="0" u="none" strike="noStrike" baseline="0" dirty="0" err="1">
                <a:solidFill>
                  <a:srgbClr val="000000"/>
                </a:solidFill>
                <a:latin typeface="Times" panose="02020603050405020304" pitchFamily="18" charset="0"/>
              </a:rPr>
              <a:t>HFpEF</a:t>
            </a:r>
            <a:r>
              <a:rPr lang="en-US" sz="1800" b="0" i="0" u="none" strike="noStrike" baseline="0" dirty="0">
                <a:solidFill>
                  <a:srgbClr val="000000"/>
                </a:solidFill>
                <a:latin typeface="Times" panose="02020603050405020304" pitchFamily="18" charset="0"/>
              </a:rPr>
              <a:t> based on the serum sodium status. (A) Rate of survival (no mortality from any cause) in the two groups. (B) Rate of freedom from re‑hospitalization in the two groups. (C) Rate of freedom from stroke in the two groups. Patients with hyponatremia had a significantly higher all‑cause mortality, re‑hospitalization rate and stroke rate (P=0.002, 0.030 and 0.001, respectively). </a:t>
            </a:r>
            <a:r>
              <a:rPr lang="en-US" sz="1800" b="0" i="0" u="none" strike="noStrike" baseline="0" dirty="0" err="1">
                <a:solidFill>
                  <a:srgbClr val="000000"/>
                </a:solidFill>
                <a:latin typeface="Times" panose="02020603050405020304" pitchFamily="18" charset="0"/>
              </a:rPr>
              <a:t>HFpEF</a:t>
            </a:r>
            <a:r>
              <a:rPr lang="en-US" sz="1800" b="0" i="0" u="none" strike="noStrike" baseline="0" dirty="0">
                <a:solidFill>
                  <a:srgbClr val="000000"/>
                </a:solidFill>
                <a:latin typeface="Times" panose="02020603050405020304" pitchFamily="18" charset="0"/>
              </a:rPr>
              <a:t>, heart failure with preserved ejection </a:t>
            </a:r>
            <a:r>
              <a:rPr lang="en-US" sz="1800" b="0" i="0" u="none" strike="noStrike" baseline="0" dirty="0" err="1">
                <a:solidFill>
                  <a:srgbClr val="000000"/>
                </a:solidFill>
                <a:latin typeface="Times" panose="02020603050405020304" pitchFamily="18" charset="0"/>
              </a:rPr>
              <a:t>fraction.</a:t>
            </a:r>
            <a:r>
              <a:rPr lang="en-US" sz="1800" dirty="0" err="1">
                <a:latin typeface="Segoe UI" panose="020B0502040204020203" pitchFamily="34" charset="0"/>
              </a:rPr>
              <a:t>hort</a:t>
            </a:r>
            <a:r>
              <a:rPr lang="en-US" sz="1800" dirty="0">
                <a:latin typeface="Segoe UI" panose="020B0502040204020203" pitchFamily="34" charset="0"/>
              </a:rPr>
              <a:t> study." </a:t>
            </a:r>
            <a:r>
              <a:rPr lang="en-US" sz="1800" u="sng" dirty="0">
                <a:latin typeface="Segoe UI" panose="020B0502040204020203" pitchFamily="34" charset="0"/>
              </a:rPr>
              <a:t>Exp </a:t>
            </a:r>
            <a:r>
              <a:rPr lang="en-US" sz="1800" u="sng" dirty="0" err="1">
                <a:latin typeface="Segoe UI" panose="020B0502040204020203" pitchFamily="34" charset="0"/>
              </a:rPr>
              <a:t>Ther</a:t>
            </a:r>
            <a:r>
              <a:rPr lang="en-US" sz="1800" u="sng" dirty="0">
                <a:latin typeface="Segoe UI" panose="020B0502040204020203" pitchFamily="34" charset="0"/>
              </a:rPr>
              <a:t> Med </a:t>
            </a:r>
            <a:r>
              <a:rPr lang="en-US" sz="1800" b="1" u="sng" dirty="0">
                <a:latin typeface="Segoe UI" panose="020B0502040204020203" pitchFamily="34" charset="0"/>
              </a:rPr>
              <a:t>20</a:t>
            </a:r>
            <a:r>
              <a:rPr lang="en-US" sz="1800" b="0" u="sng" dirty="0">
                <a:latin typeface="Segoe UI" panose="020B0502040204020203" pitchFamily="34" charset="0"/>
              </a:rPr>
              <a:t>(5): 101.</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29</a:t>
            </a:fld>
            <a:endParaRPr lang="de-DE" altLang="de-DE"/>
          </a:p>
        </p:txBody>
      </p:sp>
    </p:spTree>
    <p:extLst>
      <p:ext uri="{BB962C8B-B14F-4D97-AF65-F5344CB8AC3E}">
        <p14:creationId xmlns:p14="http://schemas.microsoft.com/office/powerpoint/2010/main" val="3955170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1" u="none" strike="noStrike" kern="1200" baseline="0" dirty="0">
                <a:solidFill>
                  <a:schemeClr val="tx1"/>
                </a:solidFill>
                <a:latin typeface="Arial" charset="0"/>
                <a:ea typeface="ＭＳ Ｐゴシック" pitchFamily="28" charset="-128"/>
                <a:cs typeface="+mn-cs"/>
              </a:rPr>
              <a:t>Alexander A. Leung et al: </a:t>
            </a:r>
            <a:r>
              <a:rPr lang="de-DE" sz="1200" b="1" i="0" u="none" strike="noStrike" kern="1200" baseline="0" dirty="0" err="1">
                <a:solidFill>
                  <a:schemeClr val="tx1"/>
                </a:solidFill>
                <a:latin typeface="Arial" charset="0"/>
                <a:ea typeface="ＭＳ Ｐゴシック" pitchFamily="28" charset="-128"/>
                <a:cs typeface="+mn-cs"/>
              </a:rPr>
              <a:t>Preoperative</a:t>
            </a:r>
            <a:r>
              <a:rPr lang="de-DE" sz="1200" b="1" i="0" u="none" strike="noStrike" kern="1200" baseline="0" dirty="0">
                <a:solidFill>
                  <a:schemeClr val="tx1"/>
                </a:solidFill>
                <a:latin typeface="Arial" charset="0"/>
                <a:ea typeface="ＭＳ Ｐゴシック" pitchFamily="28" charset="-128"/>
                <a:cs typeface="+mn-cs"/>
              </a:rPr>
              <a:t> </a:t>
            </a:r>
            <a:r>
              <a:rPr lang="de-DE" sz="1200" b="1" i="0" u="none" strike="noStrike" kern="1200" baseline="0" dirty="0" err="1">
                <a:solidFill>
                  <a:schemeClr val="tx1"/>
                </a:solidFill>
                <a:latin typeface="Arial" charset="0"/>
                <a:ea typeface="ＭＳ Ｐゴシック" pitchFamily="28" charset="-128"/>
                <a:cs typeface="+mn-cs"/>
              </a:rPr>
              <a:t>Hyponatremia</a:t>
            </a:r>
            <a:r>
              <a:rPr lang="de-DE" sz="1200" b="1" i="0" u="none" strike="noStrike" kern="1200" baseline="0" dirty="0">
                <a:solidFill>
                  <a:schemeClr val="tx1"/>
                </a:solidFill>
                <a:latin typeface="Arial" charset="0"/>
                <a:ea typeface="ＭＳ Ｐゴシック" pitchFamily="28" charset="-128"/>
                <a:cs typeface="+mn-cs"/>
              </a:rPr>
              <a:t> and </a:t>
            </a:r>
            <a:r>
              <a:rPr lang="de-DE" sz="1200" b="1" i="0" u="none" strike="noStrike" kern="1200" baseline="0" dirty="0" err="1">
                <a:solidFill>
                  <a:schemeClr val="tx1"/>
                </a:solidFill>
                <a:latin typeface="Arial" charset="0"/>
                <a:ea typeface="ＭＳ Ｐゴシック" pitchFamily="28" charset="-128"/>
                <a:cs typeface="+mn-cs"/>
              </a:rPr>
              <a:t>Perioperative</a:t>
            </a:r>
            <a:r>
              <a:rPr lang="de-DE" sz="1200" b="1" i="0" u="none" strike="noStrike" kern="1200" baseline="0" dirty="0">
                <a:solidFill>
                  <a:schemeClr val="tx1"/>
                </a:solidFill>
                <a:latin typeface="Arial" charset="0"/>
                <a:ea typeface="ＭＳ Ｐゴシック" pitchFamily="28" charset="-128"/>
                <a:cs typeface="+mn-cs"/>
              </a:rPr>
              <a:t> </a:t>
            </a:r>
            <a:r>
              <a:rPr lang="de-DE" sz="1200" b="1" i="0" u="none" strike="noStrike" kern="1200" baseline="0" dirty="0" err="1">
                <a:solidFill>
                  <a:schemeClr val="tx1"/>
                </a:solidFill>
                <a:latin typeface="Arial" charset="0"/>
                <a:ea typeface="ＭＳ Ｐゴシック" pitchFamily="28" charset="-128"/>
                <a:cs typeface="+mn-cs"/>
              </a:rPr>
              <a:t>Complications</a:t>
            </a:r>
            <a:r>
              <a:rPr lang="de-DE" sz="1200" b="1" i="0" u="none" strike="noStrike" kern="1200" baseline="0" dirty="0">
                <a:solidFill>
                  <a:schemeClr val="tx1"/>
                </a:solidFill>
                <a:latin typeface="Arial" charset="0"/>
                <a:ea typeface="ＭＳ Ｐゴシック" pitchFamily="28" charset="-128"/>
                <a:cs typeface="+mn-cs"/>
              </a:rPr>
              <a:t>. </a:t>
            </a:r>
            <a:r>
              <a:rPr lang="de-DE" sz="1200" b="0" i="1" u="none" strike="noStrike" kern="1200" baseline="0" dirty="0" err="1">
                <a:solidFill>
                  <a:schemeClr val="tx1"/>
                </a:solidFill>
                <a:latin typeface="Arial" charset="0"/>
                <a:ea typeface="ＭＳ Ｐゴシック" pitchFamily="28" charset="-128"/>
                <a:cs typeface="+mn-cs"/>
              </a:rPr>
              <a:t>Arch</a:t>
            </a:r>
            <a:r>
              <a:rPr lang="de-DE" sz="1200" b="0" i="1" u="none" strike="noStrike" kern="1200" baseline="0" dirty="0">
                <a:solidFill>
                  <a:schemeClr val="tx1"/>
                </a:solidFill>
                <a:latin typeface="Arial" charset="0"/>
                <a:ea typeface="ＭＳ Ｐゴシック" pitchFamily="28" charset="-128"/>
                <a:cs typeface="+mn-cs"/>
              </a:rPr>
              <a:t> Intern Med. 2012;172(19):1474-1481.</a:t>
            </a:r>
            <a:endParaRPr lang="de-DE" sz="1200" b="1" i="0" u="none" strike="noStrike" kern="1200" baseline="0" dirty="0">
              <a:solidFill>
                <a:schemeClr val="tx1"/>
              </a:solidFill>
              <a:latin typeface="Arial" charset="0"/>
              <a:ea typeface="ＭＳ Ｐゴシック" pitchFamily="28" charset="-128"/>
              <a:cs typeface="+mn-cs"/>
            </a:endParaRPr>
          </a:p>
          <a:p>
            <a:endParaRPr lang="de-DE" dirty="0"/>
          </a:p>
          <a:p>
            <a:r>
              <a:rPr lang="en-US" sz="1200" b="0" i="0" u="none" strike="noStrike" kern="1200" baseline="0" dirty="0">
                <a:solidFill>
                  <a:schemeClr val="tx1"/>
                </a:solidFill>
                <a:latin typeface="Arial" charset="0"/>
                <a:ea typeface="ＭＳ Ｐゴシック" pitchFamily="28" charset="-128"/>
                <a:cs typeface="+mn-cs"/>
              </a:rPr>
              <a:t>Crude risk of 30-day postoperative mortality according to</a:t>
            </a:r>
          </a:p>
          <a:p>
            <a:r>
              <a:rPr lang="de-DE" sz="1200" b="0" i="0" u="none" strike="noStrike" kern="1200" baseline="0" dirty="0" err="1">
                <a:solidFill>
                  <a:schemeClr val="tx1"/>
                </a:solidFill>
                <a:latin typeface="Arial" charset="0"/>
                <a:ea typeface="ＭＳ Ｐゴシック" pitchFamily="28" charset="-128"/>
                <a:cs typeface="+mn-cs"/>
              </a:rPr>
              <a:t>preoperative</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sodium</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level</a:t>
            </a:r>
            <a:r>
              <a:rPr lang="de-DE" sz="1200" b="0" i="0" u="none" strike="noStrike" kern="1200" baseline="0" dirty="0">
                <a:solidFill>
                  <a:schemeClr val="tx1"/>
                </a:solidFill>
                <a:latin typeface="Arial" charset="0"/>
                <a:ea typeface="ＭＳ Ｐゴシック" pitchFamily="28" charset="-128"/>
                <a:cs typeface="+mn-cs"/>
              </a:rPr>
              <a:t>.</a:t>
            </a:r>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30</a:t>
            </a:fld>
            <a:endParaRPr lang="de-DE" altLang="de-DE"/>
          </a:p>
        </p:txBody>
      </p:sp>
    </p:spTree>
    <p:extLst>
      <p:ext uri="{BB962C8B-B14F-4D97-AF65-F5344CB8AC3E}">
        <p14:creationId xmlns:p14="http://schemas.microsoft.com/office/powerpoint/2010/main" val="1601465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D788A29B-BD39-4E5E-93E6-C246D02507B9}" type="slidenum">
              <a:rPr lang="de-DE" altLang="de-DE" smtClean="0"/>
              <a:pPr eaLnBrk="1" hangingPunct="1">
                <a:spcBef>
                  <a:spcPct val="0"/>
                </a:spcBef>
              </a:pPr>
              <a:t>32</a:t>
            </a:fld>
            <a:endParaRPr lang="de-DE" altLang="de-D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226274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lgn="l">
              <a:buAutoNum type="alphaUcParenBoth"/>
            </a:pPr>
            <a:r>
              <a:rPr lang="en-US" sz="1800" b="0" i="0" u="none" strike="noStrike" baseline="0" dirty="0">
                <a:solidFill>
                  <a:srgbClr val="000000"/>
                </a:solidFill>
                <a:latin typeface="AdvOT2986fa51"/>
              </a:rPr>
              <a:t>Loop diuretic agents block the sodium/chloride/potassium cotransporter in the TAL, interfering with the generation of hypertonicity in the renal </a:t>
            </a:r>
            <a:r>
              <a:rPr lang="en-US" sz="1800" b="0" i="0" u="none" strike="noStrike" baseline="0" dirty="0" err="1">
                <a:solidFill>
                  <a:srgbClr val="000000"/>
                </a:solidFill>
                <a:latin typeface="AdvOT2986fa51"/>
              </a:rPr>
              <a:t>interstitium</a:t>
            </a:r>
            <a:r>
              <a:rPr lang="en-US" sz="1800" b="0" i="0" u="none" strike="noStrike" baseline="0" dirty="0">
                <a:solidFill>
                  <a:srgbClr val="000000"/>
                </a:solidFill>
                <a:latin typeface="AdvOT2986fa51"/>
              </a:rPr>
              <a:t> and decreasing the osmotic gradient that promotes water reabsorption. Loop diuretic agents have no effect on sodium or chloride transport in the distal nephron, which has low water permeability, and they therefore </a:t>
            </a:r>
            <a:r>
              <a:rPr lang="en-US" sz="1800" b="0" i="0" u="none" strike="noStrike" baseline="0" dirty="0">
                <a:solidFill>
                  <a:srgbClr val="000000"/>
                </a:solidFill>
                <a:latin typeface="AdvOTd9ad3ae4.I"/>
              </a:rPr>
              <a:t>do not interfere with the kidneys</a:t>
            </a:r>
            <a:r>
              <a:rPr lang="en-US" sz="1800" b="0" i="0" u="none" strike="noStrike" baseline="0" dirty="0">
                <a:solidFill>
                  <a:srgbClr val="000000"/>
                </a:solidFill>
                <a:latin typeface="AdvOTd9ad3ae4.I+20"/>
              </a:rPr>
              <a:t>’ </a:t>
            </a:r>
            <a:r>
              <a:rPr lang="en-US" sz="1800" b="0" i="0" u="none" strike="noStrike" baseline="0" dirty="0">
                <a:solidFill>
                  <a:srgbClr val="000000"/>
                </a:solidFill>
                <a:latin typeface="AdvOTd9ad3ae4.I"/>
              </a:rPr>
              <a:t>capacity to </a:t>
            </a:r>
            <a:r>
              <a:rPr lang="de-DE" sz="1800" b="0" i="0" u="none" strike="noStrike" baseline="0" dirty="0" err="1">
                <a:solidFill>
                  <a:srgbClr val="000000"/>
                </a:solidFill>
                <a:latin typeface="AdvOTd9ad3ae4.I"/>
              </a:rPr>
              <a:t>produce</a:t>
            </a:r>
            <a:r>
              <a:rPr lang="de-DE" sz="1800" b="0" i="0" u="none" strike="noStrike" baseline="0" dirty="0">
                <a:solidFill>
                  <a:srgbClr val="000000"/>
                </a:solidFill>
                <a:latin typeface="AdvOTd9ad3ae4.I"/>
              </a:rPr>
              <a:t> </a:t>
            </a:r>
            <a:r>
              <a:rPr lang="de-DE" sz="1800" b="0" i="0" u="none" strike="noStrike" baseline="0" dirty="0" err="1">
                <a:solidFill>
                  <a:srgbClr val="000000"/>
                </a:solidFill>
                <a:latin typeface="AdvOTd9ad3ae4.I"/>
              </a:rPr>
              <a:t>hypotonic</a:t>
            </a:r>
            <a:r>
              <a:rPr lang="de-DE" sz="1800" b="0" i="0" u="none" strike="noStrike" baseline="0" dirty="0">
                <a:solidFill>
                  <a:srgbClr val="000000"/>
                </a:solidFill>
                <a:latin typeface="AdvOTd9ad3ae4.I"/>
              </a:rPr>
              <a:t> </a:t>
            </a:r>
            <a:r>
              <a:rPr lang="de-DE" sz="1800" b="0" i="0" u="none" strike="noStrike" baseline="0" dirty="0" err="1">
                <a:solidFill>
                  <a:srgbClr val="000000"/>
                </a:solidFill>
                <a:latin typeface="AdvOTd9ad3ae4.I"/>
              </a:rPr>
              <a:t>urine</a:t>
            </a:r>
            <a:r>
              <a:rPr lang="de-DE" sz="1800" b="0" i="0" u="none" strike="noStrike" baseline="0" dirty="0">
                <a:solidFill>
                  <a:srgbClr val="000000"/>
                </a:solidFill>
                <a:latin typeface="AdvOT2986fa51"/>
              </a:rPr>
              <a:t>. </a:t>
            </a:r>
          </a:p>
          <a:p>
            <a:pPr marL="342900" indent="-342900" algn="l">
              <a:buAutoNum type="alphaUcParenBoth"/>
            </a:pPr>
            <a:r>
              <a:rPr lang="de-DE" sz="1800" b="0" i="0" u="none" strike="noStrike" baseline="0" dirty="0">
                <a:solidFill>
                  <a:srgbClr val="000000"/>
                </a:solidFill>
                <a:latin typeface="AdvOT2986fa51"/>
              </a:rPr>
              <a:t>Thiazide-type </a:t>
            </a:r>
            <a:r>
              <a:rPr lang="de-DE" sz="1800" b="0" i="0" u="none" strike="noStrike" baseline="0" dirty="0" err="1">
                <a:solidFill>
                  <a:srgbClr val="000000"/>
                </a:solidFill>
                <a:latin typeface="AdvOT2986fa51"/>
              </a:rPr>
              <a:t>diuretic</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agents</a:t>
            </a:r>
            <a:r>
              <a:rPr lang="de-DE" sz="1800" b="0" i="0" u="none" strike="noStrike" baseline="0" dirty="0">
                <a:solidFill>
                  <a:srgbClr val="000000"/>
                </a:solidFill>
                <a:latin typeface="AdvOT2986fa51"/>
              </a:rPr>
              <a:t> block </a:t>
            </a:r>
            <a:r>
              <a:rPr lang="de-DE" sz="1800" b="0" i="0" u="none" strike="noStrike" baseline="0" dirty="0" err="1">
                <a:solidFill>
                  <a:srgbClr val="000000"/>
                </a:solidFill>
                <a:latin typeface="AdvOT2986fa51"/>
              </a:rPr>
              <a:t>the</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sodium</a:t>
            </a:r>
            <a:r>
              <a:rPr lang="de-DE" sz="1800" b="0" i="0" u="none" strike="noStrike" baseline="0" dirty="0">
                <a:solidFill>
                  <a:srgbClr val="000000"/>
                </a:solidFill>
                <a:latin typeface="AdvOT2986fa51"/>
              </a:rPr>
              <a:t>/</a:t>
            </a:r>
            <a:r>
              <a:rPr lang="de-DE" sz="1800" b="0" i="0" u="none" strike="noStrike" baseline="0" dirty="0" err="1">
                <a:solidFill>
                  <a:srgbClr val="000000"/>
                </a:solidFill>
                <a:latin typeface="AdvOT2986fa51"/>
              </a:rPr>
              <a:t>chloride</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symporter</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whereas</a:t>
            </a:r>
            <a:r>
              <a:rPr lang="de-DE" sz="1800" b="0" i="0" u="none" strike="noStrike" baseline="0" dirty="0">
                <a:solidFill>
                  <a:srgbClr val="000000"/>
                </a:solidFill>
                <a:latin typeface="AdvOT2986fa51"/>
              </a:rPr>
              <a:t> MRAs </a:t>
            </a:r>
            <a:r>
              <a:rPr lang="de-DE" sz="1800" b="0" i="0" u="none" strike="noStrike" baseline="0" dirty="0" err="1">
                <a:solidFill>
                  <a:srgbClr val="000000"/>
                </a:solidFill>
                <a:latin typeface="AdvOT2986fa51"/>
              </a:rPr>
              <a:t>inhibit</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ENaCs</a:t>
            </a:r>
            <a:r>
              <a:rPr lang="de-DE" sz="1800" b="0" i="0" u="none" strike="noStrike" baseline="0" dirty="0">
                <a:solidFill>
                  <a:srgbClr val="000000"/>
                </a:solidFill>
                <a:latin typeface="AdvOT2986fa51"/>
              </a:rPr>
              <a:t> in </a:t>
            </a:r>
            <a:r>
              <a:rPr lang="de-DE" sz="1800" b="0" i="0" u="none" strike="noStrike" baseline="0" dirty="0" err="1">
                <a:solidFill>
                  <a:srgbClr val="000000"/>
                </a:solidFill>
                <a:latin typeface="AdvOT2986fa51"/>
              </a:rPr>
              <a:t>the</a:t>
            </a:r>
            <a:r>
              <a:rPr lang="de-DE" sz="1800" b="0" i="0" u="none" strike="noStrike" baseline="0" dirty="0">
                <a:solidFill>
                  <a:srgbClr val="000000"/>
                </a:solidFill>
                <a:latin typeface="AdvOT2986fa51"/>
              </a:rPr>
              <a:t> distal </a:t>
            </a:r>
            <a:r>
              <a:rPr lang="en-US" sz="1800" b="0" i="0" u="none" strike="noStrike" baseline="0" dirty="0">
                <a:solidFill>
                  <a:srgbClr val="000000"/>
                </a:solidFill>
                <a:latin typeface="AdvOT2986fa51"/>
              </a:rPr>
              <a:t>nephron. As both make a negligible contribution to the hypertonicity achieved in the renal </a:t>
            </a:r>
            <a:r>
              <a:rPr lang="en-US" sz="1800" b="0" i="0" u="none" strike="noStrike" baseline="0" dirty="0" err="1">
                <a:solidFill>
                  <a:srgbClr val="000000"/>
                </a:solidFill>
                <a:latin typeface="AdvOT2986fa51"/>
              </a:rPr>
              <a:t>interstitium</a:t>
            </a:r>
            <a:r>
              <a:rPr lang="en-US" sz="1800" b="0" i="0" u="none" strike="noStrike" baseline="0" dirty="0">
                <a:solidFill>
                  <a:srgbClr val="000000"/>
                </a:solidFill>
                <a:latin typeface="AdvOT2986fa51"/>
              </a:rPr>
              <a:t>, thiazide-type diuretic agents and MRAs do not interfere with the water reabsorption gradient. However, as sodium and chloride reabsorption in the relatively water-impermeable distal nephron is the mechanism of urinary dilution, this process is impaired, resulting in a </a:t>
            </a:r>
            <a:r>
              <a:rPr lang="en-US" sz="1800" b="0" i="0" u="none" strike="noStrike" baseline="0" dirty="0">
                <a:solidFill>
                  <a:srgbClr val="000000"/>
                </a:solidFill>
                <a:latin typeface="AdvOTd9ad3ae4.I"/>
              </a:rPr>
              <a:t>higher urinary tonicity </a:t>
            </a:r>
            <a:r>
              <a:rPr lang="en-US" sz="1800" b="0" i="0" u="none" strike="noStrike" baseline="0" dirty="0">
                <a:solidFill>
                  <a:srgbClr val="000000"/>
                </a:solidFill>
                <a:latin typeface="AdvOT2986fa51"/>
              </a:rPr>
              <a:t>and, hence, lower free water </a:t>
            </a:r>
            <a:r>
              <a:rPr lang="de-DE" sz="1800" b="0" i="0" u="none" strike="noStrike" baseline="0" dirty="0" err="1">
                <a:solidFill>
                  <a:srgbClr val="000000"/>
                </a:solidFill>
                <a:latin typeface="AdvOT2986fa51"/>
              </a:rPr>
              <a:t>excretion</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compared</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with</a:t>
            </a:r>
            <a:r>
              <a:rPr lang="de-DE" sz="1800" b="0" i="0" u="none" strike="noStrike" baseline="0" dirty="0">
                <a:solidFill>
                  <a:srgbClr val="000000"/>
                </a:solidFill>
                <a:latin typeface="AdvOT2986fa51"/>
              </a:rPr>
              <a:t> loop </a:t>
            </a:r>
            <a:r>
              <a:rPr lang="de-DE" sz="1800" b="0" i="0" u="none" strike="noStrike" baseline="0" dirty="0" err="1">
                <a:solidFill>
                  <a:srgbClr val="000000"/>
                </a:solidFill>
                <a:latin typeface="AdvOT2986fa51"/>
              </a:rPr>
              <a:t>diuretic</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agents</a:t>
            </a:r>
            <a:r>
              <a:rPr lang="de-DE" sz="1800" b="0" i="0" u="none" strike="noStrike" baseline="0" dirty="0">
                <a:solidFill>
                  <a:srgbClr val="000000"/>
                </a:solidFill>
                <a:latin typeface="AdvOT2986fa51"/>
              </a:rPr>
              <a:t>. </a:t>
            </a:r>
          </a:p>
          <a:p>
            <a:pPr marL="0" indent="0" algn="l">
              <a:buNone/>
            </a:pPr>
            <a:endParaRPr lang="de-DE" sz="1800" b="0" i="0" u="none" strike="noStrike" baseline="0" dirty="0">
              <a:solidFill>
                <a:srgbClr val="000000"/>
              </a:solidFill>
              <a:latin typeface="AdvOT2986fa51"/>
            </a:endParaRPr>
          </a:p>
          <a:p>
            <a:pPr marL="0" indent="0" algn="l">
              <a:buNone/>
            </a:pPr>
            <a:r>
              <a:rPr lang="de-DE" sz="1800" b="0" i="0" u="none" strike="noStrike" baseline="0" dirty="0" err="1">
                <a:solidFill>
                  <a:srgbClr val="000000"/>
                </a:solidFill>
                <a:latin typeface="AdvOT2986fa51"/>
              </a:rPr>
              <a:t>ENaC</a:t>
            </a:r>
            <a:r>
              <a:rPr lang="de-DE" sz="1800" b="0" i="0" u="none" strike="noStrike" baseline="0" dirty="0">
                <a:solidFill>
                  <a:srgbClr val="000000"/>
                </a:solidFill>
                <a:latin typeface="AdvOT2986fa51"/>
              </a:rPr>
              <a:t> </a:t>
            </a:r>
            <a:r>
              <a:rPr lang="de-DE" sz="1800" b="0" i="0" u="none" strike="noStrike" baseline="0" dirty="0">
                <a:solidFill>
                  <a:srgbClr val="000000"/>
                </a:solidFill>
                <a:latin typeface="AdvP4C4E74"/>
              </a:rPr>
              <a:t>= </a:t>
            </a:r>
            <a:r>
              <a:rPr lang="de-DE" sz="1800" b="0" i="0" u="none" strike="noStrike" baseline="0" dirty="0">
                <a:solidFill>
                  <a:srgbClr val="000000"/>
                </a:solidFill>
                <a:latin typeface="AdvOT2986fa51"/>
              </a:rPr>
              <a:t>epithelial </a:t>
            </a:r>
            <a:r>
              <a:rPr lang="de-DE" sz="1800" b="0" i="0" u="none" strike="noStrike" baseline="0" dirty="0" err="1">
                <a:solidFill>
                  <a:srgbClr val="000000"/>
                </a:solidFill>
                <a:latin typeface="AdvOT2986fa51"/>
              </a:rPr>
              <a:t>sodium</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channel</a:t>
            </a:r>
            <a:r>
              <a:rPr lang="de-DE" sz="1800" b="0" i="0" u="none" strike="noStrike" baseline="0" dirty="0">
                <a:solidFill>
                  <a:srgbClr val="000000"/>
                </a:solidFill>
                <a:latin typeface="AdvOT2986fa51"/>
              </a:rPr>
              <a:t>; MRA </a:t>
            </a:r>
            <a:r>
              <a:rPr lang="de-DE" sz="1800" b="0" i="0" u="none" strike="noStrike" baseline="0" dirty="0">
                <a:solidFill>
                  <a:srgbClr val="000000"/>
                </a:solidFill>
                <a:latin typeface="AdvP4C4E74"/>
              </a:rPr>
              <a:t>=</a:t>
            </a:r>
            <a:r>
              <a:rPr lang="de-DE" sz="1800" b="0" i="0" u="none" strike="noStrike" baseline="0" dirty="0" err="1">
                <a:solidFill>
                  <a:srgbClr val="000000"/>
                </a:solidFill>
                <a:latin typeface="AdvOT2986fa51"/>
              </a:rPr>
              <a:t>mineralocorticoid</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receptor</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antagonists</a:t>
            </a:r>
            <a:r>
              <a:rPr lang="de-DE" sz="1800" b="0" i="0" u="none" strike="noStrike" baseline="0" dirty="0">
                <a:solidFill>
                  <a:srgbClr val="000000"/>
                </a:solidFill>
                <a:latin typeface="AdvOT2986fa51"/>
              </a:rPr>
              <a:t>; </a:t>
            </a:r>
            <a:r>
              <a:rPr lang="de-DE" sz="1800" b="0" i="0" u="none" strike="noStrike" baseline="0" dirty="0" err="1">
                <a:solidFill>
                  <a:srgbClr val="000000"/>
                </a:solidFill>
                <a:latin typeface="AdvOT2986fa51"/>
              </a:rPr>
              <a:t>other</a:t>
            </a:r>
            <a:r>
              <a:rPr lang="de-DE" sz="1800" b="0" i="0" u="none" strike="noStrike" baseline="0" dirty="0">
                <a:solidFill>
                  <a:srgbClr val="000000"/>
                </a:solidFill>
                <a:latin typeface="AdvOT2986fa51"/>
              </a:rPr>
              <a:t> </a:t>
            </a:r>
            <a:r>
              <a:rPr lang="en-US" sz="1800" b="0" i="0" u="none" strike="noStrike" baseline="0" dirty="0">
                <a:solidFill>
                  <a:srgbClr val="000000"/>
                </a:solidFill>
                <a:latin typeface="AdvOT2986fa51"/>
              </a:rPr>
              <a:t>abbreviations as in </a:t>
            </a:r>
            <a:r>
              <a:rPr lang="en-US" sz="1800" b="0" i="0" u="none" strike="noStrike" baseline="0" dirty="0">
                <a:solidFill>
                  <a:srgbClr val="2197D2"/>
                </a:solidFill>
                <a:latin typeface="AdvOTc3f2c111.B"/>
              </a:rPr>
              <a:t>Figure 1</a:t>
            </a:r>
            <a:r>
              <a:rPr lang="en-US" sz="1800" b="0" i="0" u="none" strike="noStrike" baseline="0" dirty="0">
                <a:solidFill>
                  <a:srgbClr val="000000"/>
                </a:solidFill>
                <a:latin typeface="AdvOT2986fa51"/>
              </a:rPr>
              <a:t>.</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34</a:t>
            </a:fld>
            <a:endParaRPr lang="de-DE" altLang="de-DE"/>
          </a:p>
        </p:txBody>
      </p:sp>
    </p:spTree>
    <p:extLst>
      <p:ext uri="{BB962C8B-B14F-4D97-AF65-F5344CB8AC3E}">
        <p14:creationId xmlns:p14="http://schemas.microsoft.com/office/powerpoint/2010/main" val="3301978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35</a:t>
            </a:fld>
            <a:endParaRPr lang="de-DE" altLang="de-DE"/>
          </a:p>
        </p:txBody>
      </p:sp>
    </p:spTree>
    <p:extLst>
      <p:ext uri="{BB962C8B-B14F-4D97-AF65-F5344CB8AC3E}">
        <p14:creationId xmlns:p14="http://schemas.microsoft.com/office/powerpoint/2010/main" val="3914170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37</a:t>
            </a:fld>
            <a:endParaRPr lang="de-DE" altLang="de-DE"/>
          </a:p>
        </p:txBody>
      </p:sp>
    </p:spTree>
    <p:extLst>
      <p:ext uri="{BB962C8B-B14F-4D97-AF65-F5344CB8AC3E}">
        <p14:creationId xmlns:p14="http://schemas.microsoft.com/office/powerpoint/2010/main" val="978858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a:t>
            </a:fld>
            <a:endParaRPr lang="de-DE" altLang="de-DE"/>
          </a:p>
        </p:txBody>
      </p:sp>
    </p:spTree>
    <p:extLst>
      <p:ext uri="{BB962C8B-B14F-4D97-AF65-F5344CB8AC3E}">
        <p14:creationId xmlns:p14="http://schemas.microsoft.com/office/powerpoint/2010/main" val="3975320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03D7054B-5028-4E98-81D0-CF0EF862F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468DB74C-1418-44F0-949F-1679F7E8CE15}" type="slidenum">
              <a:rPr lang="de-DE" altLang="de-DE" sz="1200"/>
              <a:pPr eaLnBrk="1" hangingPunct="1"/>
              <a:t>38</a:t>
            </a:fld>
            <a:endParaRPr lang="de-DE" altLang="de-DE" sz="1200"/>
          </a:p>
        </p:txBody>
      </p:sp>
      <p:sp>
        <p:nvSpPr>
          <p:cNvPr id="254979" name="Rectangle 2">
            <a:extLst>
              <a:ext uri="{FF2B5EF4-FFF2-40B4-BE49-F238E27FC236}">
                <a16:creationId xmlns:a16="http://schemas.microsoft.com/office/drawing/2014/main" id="{7FF3CD22-4E36-460E-9E76-015544064804}"/>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1826FB9E-2D4C-46F5-B2C5-00638C52D1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938045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39</a:t>
            </a:fld>
            <a:endParaRPr lang="de-DE" altLang="de-DE"/>
          </a:p>
        </p:txBody>
      </p:sp>
    </p:spTree>
    <p:extLst>
      <p:ext uri="{BB962C8B-B14F-4D97-AF65-F5344CB8AC3E}">
        <p14:creationId xmlns:p14="http://schemas.microsoft.com/office/powerpoint/2010/main" val="2834853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40</a:t>
            </a:fld>
            <a:endParaRPr lang="de-DE" altLang="de-DE"/>
          </a:p>
        </p:txBody>
      </p:sp>
    </p:spTree>
    <p:extLst>
      <p:ext uri="{BB962C8B-B14F-4D97-AF65-F5344CB8AC3E}">
        <p14:creationId xmlns:p14="http://schemas.microsoft.com/office/powerpoint/2010/main" val="180316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C. Edwards et al.</a:t>
            </a:r>
            <a:r>
              <a:rPr lang="en-US" dirty="0"/>
              <a:t>., et al. (2021). </a:t>
            </a:r>
            <a:r>
              <a:rPr lang="en-US" b="1" dirty="0"/>
              <a:t>“</a:t>
            </a:r>
            <a:r>
              <a:rPr lang="en-US" b="1" i="0" dirty="0">
                <a:effectLst/>
                <a:latin typeface="Arial" panose="020B0604020202020204" pitchFamily="34" charset="0"/>
              </a:rPr>
              <a:t>Comparison of Clinical Outcomes and Safety Associated With </a:t>
            </a:r>
            <a:r>
              <a:rPr lang="en-US" b="1" i="0" dirty="0" err="1">
                <a:effectLst/>
                <a:latin typeface="Arial" panose="020B0604020202020204" pitchFamily="34" charset="0"/>
              </a:rPr>
              <a:t>Chlorthalidonevs</a:t>
            </a:r>
            <a:r>
              <a:rPr lang="en-US" b="1" i="0" dirty="0">
                <a:effectLst/>
                <a:latin typeface="Arial" panose="020B0604020202020204" pitchFamily="34" charset="0"/>
              </a:rPr>
              <a:t> Hydrochlorothiazide in Older Adults With Varying Levels of Kidney Function</a:t>
            </a:r>
            <a:r>
              <a:rPr lang="en-US" dirty="0"/>
              <a:t>." </a:t>
            </a:r>
            <a:r>
              <a:rPr lang="de-DE" b="0" i="0" dirty="0">
                <a:effectLst/>
                <a:latin typeface="Arial" panose="020B0604020202020204" pitchFamily="34" charset="0"/>
              </a:rPr>
              <a:t>JAMA Network Open.2021;4(9):</a:t>
            </a:r>
            <a:endParaRPr lang="de-DE" dirty="0"/>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41</a:t>
            </a:fld>
            <a:endParaRPr lang="de-DE" altLang="de-DE"/>
          </a:p>
        </p:txBody>
      </p:sp>
    </p:spTree>
    <p:extLst>
      <p:ext uri="{BB962C8B-B14F-4D97-AF65-F5344CB8AC3E}">
        <p14:creationId xmlns:p14="http://schemas.microsoft.com/office/powerpoint/2010/main" val="27041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42</a:t>
            </a:fld>
            <a:endParaRPr lang="de-DE" altLang="de-DE"/>
          </a:p>
        </p:txBody>
      </p:sp>
    </p:spTree>
    <p:extLst>
      <p:ext uri="{BB962C8B-B14F-4D97-AF65-F5344CB8AC3E}">
        <p14:creationId xmlns:p14="http://schemas.microsoft.com/office/powerpoint/2010/main" val="444394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latin typeface="Segoe UI" panose="020B0502040204020203" pitchFamily="34" charset="0"/>
              </a:rPr>
              <a:t>F. </a:t>
            </a:r>
            <a:r>
              <a:rPr lang="de-DE" sz="1800" dirty="0" err="1">
                <a:latin typeface="Segoe UI" panose="020B0502040204020203" pitchFamily="34" charset="0"/>
              </a:rPr>
              <a:t>Perschinka</a:t>
            </a:r>
            <a:r>
              <a:rPr lang="de-DE" sz="1800" dirty="0">
                <a:latin typeface="Segoe UI" panose="020B0502040204020203" pitchFamily="34" charset="0"/>
              </a:rPr>
              <a:t> et al: </a:t>
            </a:r>
            <a:r>
              <a:rPr lang="de-DE" sz="1800" b="1" dirty="0">
                <a:latin typeface="Segoe UI" panose="020B0502040204020203" pitchFamily="34" charset="0"/>
              </a:rPr>
              <a:t>Hyponatriämie. </a:t>
            </a:r>
            <a:r>
              <a:rPr lang="de-DE" sz="1800" dirty="0">
                <a:latin typeface="Segoe UI" panose="020B0502040204020203" pitchFamily="34" charset="0"/>
              </a:rPr>
              <a:t>Medizinische Klinik - Intensivmedizin und Notfallmedizin 2023 Vol. 118 </a:t>
            </a:r>
            <a:r>
              <a:rPr lang="de-DE" sz="1800" dirty="0" err="1">
                <a:latin typeface="Segoe UI" panose="020B0502040204020203" pitchFamily="34" charset="0"/>
              </a:rPr>
              <a:t>Issue</a:t>
            </a:r>
            <a:r>
              <a:rPr lang="de-DE" sz="1800" dirty="0">
                <a:latin typeface="Segoe UI" panose="020B0502040204020203" pitchFamily="34" charset="0"/>
              </a:rPr>
              <a:t> 6 Pages 505-517</a:t>
            </a:r>
          </a:p>
          <a:p>
            <a:pPr marR="0"/>
            <a:endParaRPr lang="de-DE" sz="1800" dirty="0">
              <a:latin typeface="Segoe UI" panose="020B0502040204020203" pitchFamily="34" charset="0"/>
            </a:endParaRP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43</a:t>
            </a:fld>
            <a:endParaRPr lang="de-DE" altLang="de-DE"/>
          </a:p>
        </p:txBody>
      </p:sp>
    </p:spTree>
    <p:extLst>
      <p:ext uri="{BB962C8B-B14F-4D97-AF65-F5344CB8AC3E}">
        <p14:creationId xmlns:p14="http://schemas.microsoft.com/office/powerpoint/2010/main" val="2445501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2757E1-9982-4943-A5EB-A5DA11BA895F}" type="slidenum">
              <a:rPr lang="de-DE" altLang="de-DE" smtClean="0"/>
              <a:pPr>
                <a:spcBef>
                  <a:spcPct val="0"/>
                </a:spcBef>
              </a:pPr>
              <a:t>44</a:t>
            </a:fld>
            <a:endParaRPr lang="de-DE" altLang="de-DE"/>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723126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Times New Roman" panose="02020603050405020304" pitchFamily="18" charset="0"/>
                <a:ea typeface="+mn-ea"/>
                <a:cs typeface="+mn-cs"/>
              </a:rPr>
              <a:t>Laboratory Abnormalities in Primary Adrenal Insufficiency.</a:t>
            </a:r>
          </a:p>
          <a:p>
            <a:r>
              <a:rPr lang="en-US" sz="1200" b="0" i="0" u="none" strike="noStrike" kern="1200" baseline="0" dirty="0">
                <a:solidFill>
                  <a:schemeClr val="tx1"/>
                </a:solidFill>
                <a:latin typeface="Times New Roman" panose="02020603050405020304" pitchFamily="18" charset="0"/>
                <a:ea typeface="+mn-ea"/>
                <a:cs typeface="+mn-cs"/>
              </a:rPr>
              <a:t>In patients with primary adrenal insufficiency, deficiencies in the adrenal production of cortisol and aldosterone</a:t>
            </a:r>
          </a:p>
          <a:p>
            <a:r>
              <a:rPr lang="en-US" sz="1200" b="0" i="0" u="none" strike="noStrike" kern="1200" baseline="0" dirty="0">
                <a:solidFill>
                  <a:schemeClr val="tx1"/>
                </a:solidFill>
                <a:latin typeface="Times New Roman" panose="02020603050405020304" pitchFamily="18" charset="0"/>
                <a:ea typeface="+mn-ea"/>
                <a:cs typeface="+mn-cs"/>
              </a:rPr>
              <a:t>may result in certain laboratory abnormalities. PVN denotes paraventricular nucleus of the hypothalamus.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err="1">
                <a:solidFill>
                  <a:schemeClr val="tx1"/>
                </a:solidFill>
                <a:latin typeface="Times New Roman" panose="02020603050405020304" pitchFamily="18" charset="0"/>
                <a:ea typeface="+mn-ea"/>
                <a:cs typeface="+mn-cs"/>
              </a:rPr>
              <a:t>Nagarur</a:t>
            </a:r>
            <a:r>
              <a:rPr lang="en-US" sz="1200" kern="1200" dirty="0">
                <a:solidFill>
                  <a:schemeClr val="tx1"/>
                </a:solidFill>
                <a:latin typeface="Times New Roman" panose="02020603050405020304" pitchFamily="18" charset="0"/>
                <a:ea typeface="+mn-ea"/>
                <a:cs typeface="+mn-cs"/>
              </a:rPr>
              <a:t>, A., L. Axelrod, and A.S. </a:t>
            </a:r>
            <a:r>
              <a:rPr lang="en-US" sz="1200" kern="1200" dirty="0" err="1">
                <a:solidFill>
                  <a:schemeClr val="tx1"/>
                </a:solidFill>
                <a:latin typeface="Times New Roman" panose="02020603050405020304" pitchFamily="18" charset="0"/>
                <a:ea typeface="+mn-ea"/>
                <a:cs typeface="+mn-cs"/>
              </a:rPr>
              <a:t>Dighe</a:t>
            </a:r>
            <a:r>
              <a:rPr lang="en-US" sz="1200" kern="1200" dirty="0">
                <a:solidFill>
                  <a:schemeClr val="tx1"/>
                </a:solidFill>
                <a:latin typeface="Times New Roman" panose="02020603050405020304" pitchFamily="18" charset="0"/>
                <a:ea typeface="+mn-ea"/>
                <a:cs typeface="+mn-cs"/>
              </a:rPr>
              <a:t>, </a:t>
            </a:r>
            <a:r>
              <a:rPr lang="en-US" sz="1200" i="1" kern="1200" dirty="0">
                <a:solidFill>
                  <a:schemeClr val="tx1"/>
                </a:solidFill>
                <a:latin typeface="Times New Roman" panose="02020603050405020304" pitchFamily="18" charset="0"/>
                <a:ea typeface="+mn-ea"/>
                <a:cs typeface="+mn-cs"/>
              </a:rPr>
              <a:t>Case 9-2017 - A 27-Year-Old Woman with Nausea, Vomiting, Confusion, and Hyponatremia.</a:t>
            </a:r>
            <a:r>
              <a:rPr lang="en-US" sz="1200" i="0" kern="1200" dirty="0">
                <a:solidFill>
                  <a:schemeClr val="tx1"/>
                </a:solidFill>
                <a:latin typeface="Times New Roman" panose="02020603050405020304" pitchFamily="18" charset="0"/>
                <a:ea typeface="+mn-ea"/>
                <a:cs typeface="+mn-cs"/>
              </a:rPr>
              <a:t> New England Journal of Medicine, 2017. </a:t>
            </a:r>
            <a:r>
              <a:rPr lang="en-US" sz="1200" b="1" i="0" kern="1200" dirty="0">
                <a:solidFill>
                  <a:schemeClr val="tx1"/>
                </a:solidFill>
                <a:latin typeface="Times New Roman" panose="02020603050405020304" pitchFamily="18" charset="0"/>
                <a:ea typeface="+mn-ea"/>
                <a:cs typeface="+mn-cs"/>
              </a:rPr>
              <a:t>376</a:t>
            </a:r>
            <a:r>
              <a:rPr lang="en-US" sz="1200" b="0" i="0" kern="1200" dirty="0">
                <a:solidFill>
                  <a:schemeClr val="tx1"/>
                </a:solidFill>
                <a:latin typeface="Times New Roman" panose="02020603050405020304" pitchFamily="18" charset="0"/>
                <a:ea typeface="+mn-ea"/>
                <a:cs typeface="+mn-cs"/>
              </a:rPr>
              <a:t>(12): p. 1159-1167.</a:t>
            </a: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45</a:t>
            </a:fld>
            <a:endParaRPr lang="de-DE" altLang="de-DE"/>
          </a:p>
        </p:txBody>
      </p:sp>
    </p:spTree>
    <p:extLst>
      <p:ext uri="{BB962C8B-B14F-4D97-AF65-F5344CB8AC3E}">
        <p14:creationId xmlns:p14="http://schemas.microsoft.com/office/powerpoint/2010/main" val="3145125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Times New Roman" panose="02020603050405020304" pitchFamily="18" charset="0"/>
                <a:ea typeface="+mn-ea"/>
                <a:cs typeface="+mn-cs"/>
              </a:rPr>
              <a:t>Findings in Patients with Primary Adrenal Insufficiency That Suggest Overtreatment or Undertreatment with a Glucocorticoid or Mineralocorticoid</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46</a:t>
            </a:fld>
            <a:endParaRPr lang="de-DE" altLang="de-DE"/>
          </a:p>
        </p:txBody>
      </p:sp>
    </p:spTree>
    <p:extLst>
      <p:ext uri="{BB962C8B-B14F-4D97-AF65-F5344CB8AC3E}">
        <p14:creationId xmlns:p14="http://schemas.microsoft.com/office/powerpoint/2010/main" val="153252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19F2DB63-F047-4149-9ECD-7A58FE7E1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2930E0B2-F5E3-4D65-9BCB-F4E0264A00EE}" type="slidenum">
              <a:rPr lang="de-DE" altLang="de-DE" sz="1200"/>
              <a:pPr eaLnBrk="1" hangingPunct="1"/>
              <a:t>48</a:t>
            </a:fld>
            <a:endParaRPr lang="de-DE" altLang="de-DE" sz="1200"/>
          </a:p>
        </p:txBody>
      </p:sp>
      <p:sp>
        <p:nvSpPr>
          <p:cNvPr id="190467" name="Rectangle 2">
            <a:extLst>
              <a:ext uri="{FF2B5EF4-FFF2-40B4-BE49-F238E27FC236}">
                <a16:creationId xmlns:a16="http://schemas.microsoft.com/office/drawing/2014/main" id="{E4CA3A74-258A-4E93-9939-A8A9FBAC8F15}"/>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7C222E05-5DFE-48EF-A54B-328CDFE9B9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39763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A5881B-3EEB-49E0-A720-4704EECA5C98}"/>
              </a:ext>
            </a:extLst>
          </p:cNvPr>
          <p:cNvSpPr>
            <a:spLocks noGrp="1" noChangeArrowheads="1"/>
          </p:cNvSpPr>
          <p:nvPr>
            <p:ph type="sldNum" sz="quarter" idx="5"/>
          </p:nvPr>
        </p:nvSpPr>
        <p:spPr>
          <a:ln/>
        </p:spPr>
        <p:txBody>
          <a:bodyPr/>
          <a:lstStyle/>
          <a:p>
            <a:fld id="{93D3F633-DC14-4125-BB88-EAB9CBF4FBD0}" type="slidenum">
              <a:rPr lang="de-DE" altLang="de-DE"/>
              <a:pPr/>
              <a:t>6</a:t>
            </a:fld>
            <a:endParaRPr lang="de-DE" altLang="de-DE"/>
          </a:p>
        </p:txBody>
      </p:sp>
      <p:sp>
        <p:nvSpPr>
          <p:cNvPr id="32770" name="Rectangle 2">
            <a:extLst>
              <a:ext uri="{FF2B5EF4-FFF2-40B4-BE49-F238E27FC236}">
                <a16:creationId xmlns:a16="http://schemas.microsoft.com/office/drawing/2014/main" id="{5ABDB357-780D-46E1-A05B-FDA02C16F213}"/>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847F24B3-1131-404D-83F1-BDA9EA121CC1}"/>
              </a:ext>
            </a:extLst>
          </p:cNvPr>
          <p:cNvSpPr>
            <a:spLocks noGrp="1" noChangeArrowheads="1"/>
          </p:cNvSpPr>
          <p:nvPr>
            <p:ph type="body" idx="1"/>
          </p:nvPr>
        </p:nvSpPr>
        <p:spPr/>
        <p:txBody>
          <a:bodyPr/>
          <a:lstStyle/>
          <a:p>
            <a:r>
              <a:rPr lang="de-DE" altLang="de-DE"/>
              <a:t>Abb. 36–4. Ionenkonzentrationen von Blutplasma, interstitieller Flüssigkeit und intrazellulärer Flüssigkeit. Die Angaben sind Konzentrationen in mmol/l multipliziert mit der Wertigkeit der betreffenden Ionen (früher mval/l).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6D84DE51-5234-4F34-A598-A3F1C9E735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10C10299-D7E1-4C86-BE21-12D0D1A95480}" type="slidenum">
              <a:rPr lang="de-DE" altLang="de-DE" sz="1200"/>
              <a:pPr eaLnBrk="1" hangingPunct="1"/>
              <a:t>49</a:t>
            </a:fld>
            <a:endParaRPr lang="de-DE" altLang="de-DE" sz="1200"/>
          </a:p>
        </p:txBody>
      </p:sp>
      <p:sp>
        <p:nvSpPr>
          <p:cNvPr id="191491" name="Rectangle 2">
            <a:extLst>
              <a:ext uri="{FF2B5EF4-FFF2-40B4-BE49-F238E27FC236}">
                <a16:creationId xmlns:a16="http://schemas.microsoft.com/office/drawing/2014/main" id="{61495B07-6147-4811-A831-285186762A35}"/>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7152F7A9-F915-4E4D-AD94-B39636A7AE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b="1">
                <a:latin typeface="Arial" panose="020B0604020202020204" pitchFamily="34" charset="0"/>
              </a:rPr>
              <a:t>Figure 1.</a:t>
            </a:r>
            <a:r>
              <a:rPr lang="de-DE" altLang="de-DE">
                <a:latin typeface="Arial" panose="020B0604020202020204" pitchFamily="34" charset="0"/>
              </a:rPr>
              <a:t> Extracellular-Fluid and Intracellular-Fluid Compartments under Normal Conditions and during States of Hypernatremia. </a:t>
            </a:r>
          </a:p>
          <a:p>
            <a:pPr eaLnBrk="1" hangingPunct="1"/>
            <a:r>
              <a:rPr lang="de-DE" altLang="de-DE">
                <a:latin typeface="Arial" panose="020B0604020202020204" pitchFamily="34" charset="0"/>
              </a:rPr>
              <a:t>Normally, the extracellular-fluid and intracellular-fluid compartments account for 40 and 60 percent of total body water, respectively (Panel A). Pure water loss reduces the size of each compartment proportionately (Panel B). Contrary to common belief, the volume of extracellular fluid in this setting is reduced, not normal, although the reduction is often not clinically evident. The sodium content of extracellular fluid remains unaltered, yet 1 of each 2.5 liters of water that is lost is from the extracellular-fluid compartment. Hypotonic sodium loss causes a relatively larger loss of volume in the extracellular-fluid compartment than in the intracellular-fluid compartment (Panel C). Potassium loss in addition to hypotonic sodium loss further reduces the intracellular-fluid compartment (Panel D). Hypertonic sodium gain results in an increase in extracellular fluid but a decrease in intracellular fluid (Panel E). In each panel, the open circles denote sodium, and the solid circles potassium; the broken line between the two compartments represents the cell membrane, and the shading indicates the intravascular volume.</a:t>
            </a:r>
          </a:p>
        </p:txBody>
      </p:sp>
    </p:spTree>
    <p:extLst>
      <p:ext uri="{BB962C8B-B14F-4D97-AF65-F5344CB8AC3E}">
        <p14:creationId xmlns:p14="http://schemas.microsoft.com/office/powerpoint/2010/main" val="3241110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53E84AA3-BED6-45B8-9C80-C89CA7AC88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98927127-63E1-47B4-B001-524E86464120}" type="slidenum">
              <a:rPr lang="de-DE" altLang="de-DE" sz="1200"/>
              <a:pPr eaLnBrk="1" hangingPunct="1"/>
              <a:t>50</a:t>
            </a:fld>
            <a:endParaRPr lang="de-DE" altLang="de-DE" sz="1200"/>
          </a:p>
        </p:txBody>
      </p:sp>
      <p:sp>
        <p:nvSpPr>
          <p:cNvPr id="196611" name="Rectangle 2">
            <a:extLst>
              <a:ext uri="{FF2B5EF4-FFF2-40B4-BE49-F238E27FC236}">
                <a16:creationId xmlns:a16="http://schemas.microsoft.com/office/drawing/2014/main" id="{A94352E5-9481-4D8E-A4CC-89925DD02998}"/>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4B5D3544-6E16-4525-83E3-D0F6E29B62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495438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5C5E0B9E-FBE6-4658-9C59-1D02607B2E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AE17A7AE-C67E-4580-9462-B6F7BD3BF2BD}" type="slidenum">
              <a:rPr lang="de-DE" altLang="de-DE" sz="1200"/>
              <a:pPr eaLnBrk="1" hangingPunct="1"/>
              <a:t>51</a:t>
            </a:fld>
            <a:endParaRPr lang="de-DE" altLang="de-DE" sz="1200"/>
          </a:p>
        </p:txBody>
      </p:sp>
      <p:sp>
        <p:nvSpPr>
          <p:cNvPr id="197635" name="Rectangle 2">
            <a:extLst>
              <a:ext uri="{FF2B5EF4-FFF2-40B4-BE49-F238E27FC236}">
                <a16:creationId xmlns:a16="http://schemas.microsoft.com/office/drawing/2014/main" id="{781FCD0C-6F26-4A4E-AFE8-9545DB0D0199}"/>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1B4085F5-823D-432A-BFBB-75346A74A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78271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2DA70543-378B-4309-AF31-68445A14B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70FF002A-98B3-4F39-9B4F-99C976E62F21}" type="slidenum">
              <a:rPr lang="de-DE" altLang="de-DE" sz="1200"/>
              <a:pPr eaLnBrk="1" hangingPunct="1"/>
              <a:t>52</a:t>
            </a:fld>
            <a:endParaRPr lang="de-DE" altLang="de-DE" sz="1200"/>
          </a:p>
        </p:txBody>
      </p:sp>
      <p:sp>
        <p:nvSpPr>
          <p:cNvPr id="198659" name="Rectangle 2">
            <a:extLst>
              <a:ext uri="{FF2B5EF4-FFF2-40B4-BE49-F238E27FC236}">
                <a16:creationId xmlns:a16="http://schemas.microsoft.com/office/drawing/2014/main" id="{2580A680-05B1-48B0-ADE3-60789A39C7B8}"/>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B6E8D86A-EF79-422A-AFC0-4EE2588CB6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883162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Reprinted with permission from Sterns RH: Disorders of plasma sodium–causes, consequences, and correction. N </a:t>
            </a:r>
            <a:r>
              <a:rPr lang="en-US" sz="1200" b="0" i="0" u="none" strike="noStrike" kern="1200" baseline="0" dirty="0" err="1">
                <a:solidFill>
                  <a:schemeClr val="tx1"/>
                </a:solidFill>
                <a:latin typeface="Times New Roman" panose="02020603050405020304" pitchFamily="18" charset="0"/>
                <a:ea typeface="+mn-ea"/>
                <a:cs typeface="+mn-cs"/>
              </a:rPr>
              <a:t>Engl</a:t>
            </a:r>
            <a:r>
              <a:rPr lang="en-US" sz="1200" b="0" i="0" u="none" strike="noStrike" kern="1200" baseline="0" dirty="0">
                <a:solidFill>
                  <a:schemeClr val="tx1"/>
                </a:solidFill>
                <a:latin typeface="Times New Roman" panose="02020603050405020304" pitchFamily="18" charset="0"/>
                <a:ea typeface="+mn-ea"/>
                <a:cs typeface="+mn-cs"/>
              </a:rPr>
              <a:t> J Med 372: 55–65, 2015.</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53</a:t>
            </a:fld>
            <a:endParaRPr lang="de-DE" altLang="de-DE"/>
          </a:p>
        </p:txBody>
      </p:sp>
    </p:spTree>
    <p:extLst>
      <p:ext uri="{BB962C8B-B14F-4D97-AF65-F5344CB8AC3E}">
        <p14:creationId xmlns:p14="http://schemas.microsoft.com/office/powerpoint/2010/main" val="4140530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OTa14f9db0.I"/>
              </a:rPr>
              <a:t>Figure 2. </a:t>
            </a:r>
            <a:r>
              <a:rPr lang="en-US" sz="1800" b="0" i="0" u="none" strike="noStrike" baseline="0" dirty="0">
                <a:latin typeface="AdvOT635f2c37"/>
              </a:rPr>
              <a:t>Pathophysiology of diabetes insipidus (DI). There are three principle causes of DI. A decrease in arginine vasopressin (AVP) release or central DI is caused by destruction of </a:t>
            </a:r>
            <a:r>
              <a:rPr lang="en-US" sz="1800" b="0" i="0" u="none" strike="noStrike" baseline="0" dirty="0" err="1">
                <a:latin typeface="AdvOT635f2c37"/>
              </a:rPr>
              <a:t>neurohypophyseal</a:t>
            </a:r>
            <a:r>
              <a:rPr lang="en-US" sz="1800" b="0" i="0" u="none" strike="noStrike" baseline="0" dirty="0">
                <a:latin typeface="AdvOT635f2c37"/>
              </a:rPr>
              <a:t> neurons or a mutation in the AVP gene. A decreased response to AVP or nephrogenic DI is due to renal unresponsiveness to AVP. Increased AVP degradation or gestational DI is caused by excessive activity of the placental </a:t>
            </a:r>
            <a:r>
              <a:rPr lang="en-US" sz="1800" b="0" i="0" u="none" strike="noStrike" baseline="0" dirty="0" err="1">
                <a:latin typeface="AdvOT635f2c37"/>
              </a:rPr>
              <a:t>vasopressinase</a:t>
            </a:r>
            <a:r>
              <a:rPr lang="en-US" sz="1800" b="0" i="0" u="none" strike="noStrike" baseline="0" dirty="0">
                <a:latin typeface="AdvOT635f2c37"/>
              </a:rPr>
              <a:t>. </a:t>
            </a:r>
            <a:br>
              <a:rPr lang="en-US" sz="1800" b="0" i="0" u="none" strike="noStrike" baseline="0" dirty="0">
                <a:latin typeface="AdvOT635f2c37"/>
              </a:rPr>
            </a:br>
            <a:r>
              <a:rPr lang="en-US" sz="1800" b="0" i="0" u="none" strike="noStrike" baseline="0" dirty="0">
                <a:latin typeface="AdvOT635f2c37"/>
              </a:rPr>
              <a:t>Of note, the excessive </a:t>
            </a:r>
            <a:r>
              <a:rPr lang="en-US" sz="1800" b="0" i="0" u="none" strike="noStrike" baseline="0" dirty="0">
                <a:latin typeface="AdvOT635f2c37+fb"/>
              </a:rPr>
              <a:t>fl</a:t>
            </a:r>
            <a:r>
              <a:rPr lang="en-US" sz="1800" b="0" i="0" u="none" strike="noStrike" baseline="0" dirty="0">
                <a:latin typeface="AdvOT635f2c37"/>
              </a:rPr>
              <a:t>uid intake in primary polydipsia similarly to central DI causes a decrease in AVP release (44). Reprinted with </a:t>
            </a:r>
            <a:r>
              <a:rPr lang="de-DE" sz="1800" b="0" i="0" u="none" strike="noStrike" baseline="0" dirty="0" err="1">
                <a:latin typeface="AdvOT635f2c37"/>
              </a:rPr>
              <a:t>permission</a:t>
            </a:r>
            <a:r>
              <a:rPr lang="de-DE" sz="1800" b="0" i="0" u="none" strike="noStrike" baseline="0" dirty="0">
                <a:latin typeface="AdvOT635f2c37"/>
              </a:rPr>
              <a:t> </a:t>
            </a:r>
            <a:r>
              <a:rPr lang="de-DE" sz="1800" b="0" i="0" u="none" strike="noStrike" baseline="0" dirty="0" err="1">
                <a:latin typeface="AdvOT635f2c37"/>
              </a:rPr>
              <a:t>from</a:t>
            </a:r>
            <a:r>
              <a:rPr lang="de-DE" sz="1800" b="0" i="0" u="none" strike="noStrike" baseline="0" dirty="0">
                <a:latin typeface="AdvOT635f2c37"/>
              </a:rPr>
              <a:t> </a:t>
            </a:r>
            <a:r>
              <a:rPr lang="de-DE" sz="1800" b="0" i="0" u="none" strike="noStrike" baseline="0" dirty="0" err="1">
                <a:latin typeface="AdvOT635f2c37"/>
              </a:rPr>
              <a:t>reference</a:t>
            </a:r>
            <a:r>
              <a:rPr lang="de-DE" sz="1800" b="0" i="0" u="none" strike="noStrike" baseline="0" dirty="0">
                <a:latin typeface="AdvOT635f2c37"/>
              </a:rPr>
              <a:t> 44 (Christ-</a:t>
            </a:r>
            <a:r>
              <a:rPr lang="de-DE" sz="1800" b="0" i="0" u="none" strike="noStrike" baseline="0" dirty="0" err="1">
                <a:latin typeface="AdvOT635f2c37"/>
              </a:rPr>
              <a:t>Crain</a:t>
            </a:r>
            <a:r>
              <a:rPr lang="de-DE" sz="1800" b="0" i="0" u="none" strike="noStrike" baseline="0" dirty="0">
                <a:latin typeface="AdvOT635f2c37"/>
              </a:rPr>
              <a:t> M, </a:t>
            </a:r>
            <a:r>
              <a:rPr lang="de-DE" sz="1800" b="0" i="0" u="none" strike="noStrike" baseline="0" dirty="0" err="1">
                <a:latin typeface="AdvOT635f2c37"/>
              </a:rPr>
              <a:t>Bichet</a:t>
            </a:r>
            <a:r>
              <a:rPr lang="de-DE" sz="1800" b="0" i="0" u="none" strike="noStrike" baseline="0" dirty="0">
                <a:latin typeface="AdvOT635f2c37"/>
              </a:rPr>
              <a:t> DG, Fenske WK, Goldman MB, Rittig S, </a:t>
            </a:r>
            <a:r>
              <a:rPr lang="de-DE" sz="1800" b="0" i="0" u="none" strike="noStrike" baseline="0" dirty="0" err="1">
                <a:latin typeface="AdvOT635f2c37"/>
              </a:rPr>
              <a:t>Verbalis</a:t>
            </a:r>
            <a:r>
              <a:rPr lang="de-DE" sz="1800" b="0" i="0" u="none" strike="noStrike" baseline="0" dirty="0">
                <a:latin typeface="AdvOT635f2c37"/>
              </a:rPr>
              <a:t> JG, </a:t>
            </a:r>
            <a:r>
              <a:rPr lang="de-DE" sz="1800" b="0" i="0" u="none" strike="noStrike" baseline="0" dirty="0" err="1">
                <a:latin typeface="AdvOT635f2c37"/>
              </a:rPr>
              <a:t>Verkman</a:t>
            </a:r>
            <a:r>
              <a:rPr lang="de-DE" sz="1800" b="0" i="0" u="none" strike="noStrike" baseline="0" dirty="0">
                <a:latin typeface="AdvOT635f2c37"/>
              </a:rPr>
              <a:t> AS: Diabetes </a:t>
            </a:r>
            <a:r>
              <a:rPr lang="de-DE" sz="1800" b="0" i="0" u="none" strike="noStrike" baseline="0" dirty="0" err="1">
                <a:latin typeface="AdvOT635f2c37"/>
              </a:rPr>
              <a:t>insipidus</a:t>
            </a:r>
            <a:r>
              <a:rPr lang="de-DE" sz="1800" b="0" i="0" u="none" strike="noStrike" baseline="0" dirty="0">
                <a:latin typeface="AdvOT635f2c37"/>
              </a:rPr>
              <a:t>. </a:t>
            </a:r>
            <a:r>
              <a:rPr lang="de-DE" sz="1800" b="0" i="0" u="none" strike="noStrike" baseline="0" dirty="0">
                <a:latin typeface="AdvOTa14f9db0.I"/>
              </a:rPr>
              <a:t>Nat Rev Dis Primers </a:t>
            </a:r>
            <a:r>
              <a:rPr lang="de-DE" sz="1800" b="0" i="0" u="none" strike="noStrike" baseline="0" dirty="0">
                <a:latin typeface="AdvOT635f2c37"/>
              </a:rPr>
              <a:t>5: 54, 2019).</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54</a:t>
            </a:fld>
            <a:endParaRPr lang="de-DE" altLang="de-DE"/>
          </a:p>
        </p:txBody>
      </p:sp>
    </p:spTree>
    <p:extLst>
      <p:ext uri="{BB962C8B-B14F-4D97-AF65-F5344CB8AC3E}">
        <p14:creationId xmlns:p14="http://schemas.microsoft.com/office/powerpoint/2010/main" val="2717831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49BB466-8D6F-AB84-6129-5A0884E04A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D9B0C4-154E-4B88-9D69-FAC0AFB02E89}" type="slidenum">
              <a:rPr lang="de-DE" altLang="de-DE"/>
              <a:pPr/>
              <a:t>57</a:t>
            </a:fld>
            <a:endParaRPr lang="de-DE" altLang="de-DE"/>
          </a:p>
        </p:txBody>
      </p:sp>
      <p:sp>
        <p:nvSpPr>
          <p:cNvPr id="44035" name="Rectangle 2">
            <a:extLst>
              <a:ext uri="{FF2B5EF4-FFF2-40B4-BE49-F238E27FC236}">
                <a16:creationId xmlns:a16="http://schemas.microsoft.com/office/drawing/2014/main" id="{966BC958-1F8E-8529-4DB3-8C6929DE7644}"/>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5886D5CA-7C4A-D6CB-3C30-94ABFBDD51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796187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F3DE4ACA-C0A8-EF62-C36C-A431B941B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723CB1F-B535-4F28-9F47-FD782EA9463F}" type="slidenum">
              <a:rPr lang="de-DE" altLang="de-DE"/>
              <a:pPr/>
              <a:t>58</a:t>
            </a:fld>
            <a:endParaRPr lang="de-DE" altLang="de-DE"/>
          </a:p>
        </p:txBody>
      </p:sp>
      <p:sp>
        <p:nvSpPr>
          <p:cNvPr id="46083" name="Rectangle 2">
            <a:extLst>
              <a:ext uri="{FF2B5EF4-FFF2-40B4-BE49-F238E27FC236}">
                <a16:creationId xmlns:a16="http://schemas.microsoft.com/office/drawing/2014/main" id="{A1D5D68B-9164-5341-2D5C-211F42731EFA}"/>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2474C355-6E68-9A9E-6ACB-0B8E7B98C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969655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DF7B9347-4C51-44B4-D601-BA1D5E6972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70587A-7C39-44B0-8493-1E85FCB1BA16}" type="slidenum">
              <a:rPr lang="de-DE" altLang="de-DE"/>
              <a:pPr/>
              <a:t>59</a:t>
            </a:fld>
            <a:endParaRPr lang="de-DE" altLang="de-DE"/>
          </a:p>
        </p:txBody>
      </p:sp>
      <p:sp>
        <p:nvSpPr>
          <p:cNvPr id="48131" name="Rectangle 2">
            <a:extLst>
              <a:ext uri="{FF2B5EF4-FFF2-40B4-BE49-F238E27FC236}">
                <a16:creationId xmlns:a16="http://schemas.microsoft.com/office/drawing/2014/main" id="{3B40D49F-5128-5CED-CCFC-3F4935ADF8DE}"/>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58AACD2-C2C2-96B9-E5F5-09D580C770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157004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0BD61A8B-C7DA-B2AF-A418-0212F18A07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391C73-6FD0-44F3-AD60-F7BF7EB1C9AC}" type="slidenum">
              <a:rPr lang="de-DE" altLang="de-DE"/>
              <a:pPr/>
              <a:t>60</a:t>
            </a:fld>
            <a:endParaRPr lang="de-DE" altLang="de-DE"/>
          </a:p>
        </p:txBody>
      </p:sp>
      <p:sp>
        <p:nvSpPr>
          <p:cNvPr id="63491" name="Rectangle 2">
            <a:extLst>
              <a:ext uri="{FF2B5EF4-FFF2-40B4-BE49-F238E27FC236}">
                <a16:creationId xmlns:a16="http://schemas.microsoft.com/office/drawing/2014/main" id="{5F51DBAE-0AA4-C5DA-93DA-9D8B9CDC279D}"/>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CE3838CF-4AE5-2C4B-8A31-989E967915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4783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17708C1D-CA39-4FAF-88CB-EFD3FA9AA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422E1C-DD0C-42A7-8855-35405BC70687}" type="slidenum">
              <a:rPr lang="de-DE" altLang="de-DE"/>
              <a:pPr eaLnBrk="1" hangingPunct="1"/>
              <a:t>7</a:t>
            </a:fld>
            <a:endParaRPr lang="de-DE" altLang="de-DE"/>
          </a:p>
        </p:txBody>
      </p:sp>
      <p:sp>
        <p:nvSpPr>
          <p:cNvPr id="51203" name="Rectangle 2">
            <a:extLst>
              <a:ext uri="{FF2B5EF4-FFF2-40B4-BE49-F238E27FC236}">
                <a16:creationId xmlns:a16="http://schemas.microsoft.com/office/drawing/2014/main" id="{9B3BA712-9A82-48E0-B8FF-5DFC6B24AFC0}"/>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5E378D94-D9D4-4C17-9FF1-C9909E1F1E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671638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D95C6C3B-7BC4-D9A8-C9A1-7B1494402801}"/>
              </a:ext>
            </a:extLst>
          </p:cNvPr>
          <p:cNvSpPr>
            <a:spLocks noGrp="1" noRot="1" noChangeAspect="1" noChangeArrowheads="1" noTextEdit="1"/>
          </p:cNvSpPr>
          <p:nvPr>
            <p:ph type="sldImg"/>
          </p:nvPr>
        </p:nvSpPr>
        <p:spPr>
          <a:ln/>
        </p:spPr>
      </p:sp>
      <p:sp>
        <p:nvSpPr>
          <p:cNvPr id="14339" name="Notizenplatzhalter 2">
            <a:extLst>
              <a:ext uri="{FF2B5EF4-FFF2-40B4-BE49-F238E27FC236}">
                <a16:creationId xmlns:a16="http://schemas.microsoft.com/office/drawing/2014/main" id="{855B26F7-7A3A-639C-4E2F-9F9E7E2DC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latin typeface="Arial" panose="020B0604020202020204" pitchFamily="34" charset="0"/>
              </a:rPr>
              <a:t>Flow Chart 14-2: Determine Whether the Major Basis of Hypokalemia Is an Acute Shift of K+ into Cells.</a:t>
            </a:r>
          </a:p>
          <a:p>
            <a:endParaRPr lang="en-US" altLang="de-DE">
              <a:latin typeface="Arial" panose="020B0604020202020204" pitchFamily="34" charset="0"/>
            </a:endParaRPr>
          </a:p>
          <a:p>
            <a:r>
              <a:rPr lang="en-US" altLang="de-DE">
                <a:latin typeface="Arial" panose="020B0604020202020204" pitchFamily="34" charset="0"/>
              </a:rPr>
              <a:t>A low rate of excretion of K+ ions in the urine and the absence of a metabolic acid–base disorder suggest that the major basis of hypokalemia is an acute shift of K+ ions into cells. The causes of a shift of K+ ions into cells can be separated into two groups based on the presence of signs of an adrenergic surge. DKA, Diabetic ketoacidosis.</a:t>
            </a:r>
            <a:endParaRPr lang="de-DE" altLang="de-DE">
              <a:latin typeface="Arial" panose="020B0604020202020204" pitchFamily="34" charset="0"/>
            </a:endParaRPr>
          </a:p>
        </p:txBody>
      </p:sp>
      <p:sp>
        <p:nvSpPr>
          <p:cNvPr id="14340" name="Foliennummernplatzhalter 3">
            <a:extLst>
              <a:ext uri="{FF2B5EF4-FFF2-40B4-BE49-F238E27FC236}">
                <a16:creationId xmlns:a16="http://schemas.microsoft.com/office/drawing/2014/main" id="{FCEE7C05-E77B-14E4-C27A-871D230BAD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FA148D-82CF-4282-ACA9-34715431A3E8}" type="slidenum">
              <a:rPr lang="de-DE" altLang="de-DE"/>
              <a:pPr/>
              <a:t>63</a:t>
            </a:fld>
            <a:endParaRPr lang="de-DE" altLang="de-DE"/>
          </a:p>
        </p:txBody>
      </p:sp>
    </p:spTree>
    <p:extLst>
      <p:ext uri="{BB962C8B-B14F-4D97-AF65-F5344CB8AC3E}">
        <p14:creationId xmlns:p14="http://schemas.microsoft.com/office/powerpoint/2010/main" val="1185032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65</a:t>
            </a:fld>
            <a:endParaRPr lang="de-DE" altLang="de-DE"/>
          </a:p>
        </p:txBody>
      </p:sp>
    </p:spTree>
    <p:extLst>
      <p:ext uri="{BB962C8B-B14F-4D97-AF65-F5344CB8AC3E}">
        <p14:creationId xmlns:p14="http://schemas.microsoft.com/office/powerpoint/2010/main" val="2592483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903288" y="741363"/>
            <a:ext cx="4935537" cy="3702050"/>
          </a:xfrm>
          <a:noFill/>
          <a:ln>
            <a:solidFill>
              <a:srgbClr val="000000"/>
            </a:solidFill>
            <a:miter lim="800000"/>
            <a:headEnd/>
            <a:tailEnd/>
          </a:ln>
        </p:spPr>
      </p:sp>
      <p:sp>
        <p:nvSpPr>
          <p:cNvPr id="310276" name="Slide Number Placeholder 3"/>
          <p:cNvSpPr>
            <a:spLocks noGrp="1"/>
          </p:cNvSpPr>
          <p:nvPr>
            <p:ph type="sldNum" sz="quarter" idx="5"/>
          </p:nvPr>
        </p:nvSpPr>
        <p:spPr bwMode="auto">
          <a:noFill/>
          <a:ln>
            <a:miter lim="800000"/>
            <a:headEnd/>
            <a:tailEnd/>
          </a:ln>
        </p:spPr>
        <p:txBody>
          <a:bodyPr/>
          <a:lstStyle/>
          <a:p>
            <a:pPr>
              <a:defRPr/>
            </a:pPr>
            <a:fld id="{EAFFFB46-2927-44D0-AF52-BBC72EB98BCE}" type="slidenum">
              <a:rPr lang="en-US" altLang="en-US" smtClean="0">
                <a:solidFill>
                  <a:srgbClr val="000000"/>
                </a:solidFill>
              </a:rPr>
              <a:pPr>
                <a:defRPr/>
              </a:pPr>
              <a:t>67</a:t>
            </a:fld>
            <a:endParaRPr lang="en-US" altLang="en-US" dirty="0">
              <a:solidFill>
                <a:srgbClr val="000000"/>
              </a:solidFill>
            </a:endParaRPr>
          </a:p>
        </p:txBody>
      </p:sp>
      <p:sp>
        <p:nvSpPr>
          <p:cNvPr id="2" name="Notes Placeholder 1"/>
          <p:cNvSpPr>
            <a:spLocks noGrp="1"/>
          </p:cNvSpPr>
          <p:nvPr>
            <p:ph type="body" sz="quarter" idx="10"/>
          </p:nvPr>
        </p:nvSpPr>
        <p:spPr/>
        <p:txBody>
          <a:bodyPr/>
          <a:lstStyle/>
          <a:p>
            <a:r>
              <a:rPr lang="en-GB" sz="800" b="0" i="0" dirty="0" err="1">
                <a:latin typeface="Century Gothic" panose="020B0502020202020204" pitchFamily="34" charset="0"/>
              </a:rPr>
              <a:t>sicher</a:t>
            </a:r>
            <a:endParaRPr lang="en-GB" sz="800" b="0" i="0" dirty="0">
              <a:latin typeface="Century Gothic" panose="020B0502020202020204" pitchFamily="34" charset="0"/>
            </a:endParaRPr>
          </a:p>
        </p:txBody>
      </p:sp>
    </p:spTree>
    <p:extLst>
      <p:ext uri="{BB962C8B-B14F-4D97-AF65-F5344CB8AC3E}">
        <p14:creationId xmlns:p14="http://schemas.microsoft.com/office/powerpoint/2010/main" val="2367664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70</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571616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a:ln/>
        </p:spPr>
      </p:sp>
      <p:sp>
        <p:nvSpPr>
          <p:cNvPr id="1843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84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0E1DA0E-8FB1-465A-8863-408CA9D5FC21}" type="slidenum">
              <a:rPr lang="de-DE" altLang="de-DE" sz="1200" smtClean="0"/>
              <a:pPr/>
              <a:t>71</a:t>
            </a:fld>
            <a:endParaRPr lang="de-DE" altLang="de-DE" sz="1200"/>
          </a:p>
        </p:txBody>
      </p:sp>
    </p:spTree>
    <p:extLst>
      <p:ext uri="{BB962C8B-B14F-4D97-AF65-F5344CB8AC3E}">
        <p14:creationId xmlns:p14="http://schemas.microsoft.com/office/powerpoint/2010/main" val="3772185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72</a:t>
            </a:fld>
            <a:endParaRPr lang="de-DE" altLang="de-DE"/>
          </a:p>
        </p:txBody>
      </p:sp>
    </p:spTree>
    <p:extLst>
      <p:ext uri="{BB962C8B-B14F-4D97-AF65-F5344CB8AC3E}">
        <p14:creationId xmlns:p14="http://schemas.microsoft.com/office/powerpoint/2010/main" val="22321583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1363"/>
            <a:ext cx="4935537" cy="3702050"/>
          </a:xfrm>
        </p:spPr>
      </p:sp>
      <p:sp>
        <p:nvSpPr>
          <p:cNvPr id="4" name="Slide Number Placeholder 3"/>
          <p:cNvSpPr>
            <a:spLocks noGrp="1"/>
          </p:cNvSpPr>
          <p:nvPr>
            <p:ph type="sldNum" sz="quarter" idx="10"/>
          </p:nvPr>
        </p:nvSpPr>
        <p:spPr/>
        <p:txBody>
          <a:bodyPr/>
          <a:lstStyle/>
          <a:p>
            <a:pPr defTabSz="914400">
              <a:defRPr/>
            </a:pPr>
            <a:fld id="{BBF102E7-CD22-4B42-95DE-2725892CDFAA}" type="slidenum">
              <a:rPr lang="en-US" sz="1200" smtClean="0">
                <a:solidFill>
                  <a:prstClr val="black"/>
                </a:solidFill>
              </a:rPr>
              <a:pPr defTabSz="914400">
                <a:defRPr/>
              </a:pPr>
              <a:t>73</a:t>
            </a:fld>
            <a:endParaRPr lang="en-US" sz="1200" dirty="0">
              <a:solidFill>
                <a:prstClr val="black"/>
              </a:solidFill>
            </a:endParaRPr>
          </a:p>
        </p:txBody>
      </p:sp>
      <p:sp>
        <p:nvSpPr>
          <p:cNvPr id="5" name="Notes Placeholder 4"/>
          <p:cNvSpPr>
            <a:spLocks noGrp="1"/>
          </p:cNvSpPr>
          <p:nvPr>
            <p:ph type="body" sz="quarter" idx="11"/>
          </p:nvPr>
        </p:nvSpPr>
        <p:spPr/>
        <p:txBody>
          <a:bodyPr/>
          <a:lstStyle/>
          <a:p>
            <a:r>
              <a:rPr lang="en-GB" dirty="0" err="1"/>
              <a:t>sicher</a:t>
            </a:r>
            <a:endParaRPr lang="en-GB" dirty="0"/>
          </a:p>
        </p:txBody>
      </p:sp>
    </p:spTree>
    <p:extLst>
      <p:ext uri="{BB962C8B-B14F-4D97-AF65-F5344CB8AC3E}">
        <p14:creationId xmlns:p14="http://schemas.microsoft.com/office/powerpoint/2010/main" val="23436262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BB5778C1-6816-4E20-B972-D9D127848048}" type="slidenum">
              <a:rPr lang="de-DE" altLang="de-DE"/>
              <a:pPr algn="r" eaLnBrk="1" hangingPunct="1">
                <a:spcBef>
                  <a:spcPct val="0"/>
                </a:spcBef>
              </a:pPr>
              <a:t>75</a:t>
            </a:fld>
            <a:endParaRPr lang="de-DE" altLang="de-DE"/>
          </a:p>
        </p:txBody>
      </p:sp>
      <p:sp>
        <p:nvSpPr>
          <p:cNvPr id="186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3ABD2224-CFFC-4A07-A3F5-F82D7913EF80}" type="slidenum">
              <a:rPr lang="de-DE" altLang="de-DE"/>
              <a:pPr algn="r" eaLnBrk="1" hangingPunct="1">
                <a:spcBef>
                  <a:spcPct val="0"/>
                </a:spcBef>
              </a:pPr>
              <a:t>75</a:t>
            </a:fld>
            <a:endParaRPr lang="de-DE" altLang="de-DE"/>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6117891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55E05A-0B8F-4FE3-89F4-B5527DB04666}" type="slidenum">
              <a:rPr lang="de-DE" smtClean="0"/>
              <a:t>76</a:t>
            </a:fld>
            <a:endParaRPr lang="de-DE"/>
          </a:p>
        </p:txBody>
      </p:sp>
    </p:spTree>
    <p:extLst>
      <p:ext uri="{BB962C8B-B14F-4D97-AF65-F5344CB8AC3E}">
        <p14:creationId xmlns:p14="http://schemas.microsoft.com/office/powerpoint/2010/main" val="1223173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F7519D1C-FC58-4A6D-A9D8-8D23B2D2D039}" type="slidenum">
              <a:rPr lang="de-DE" altLang="de-DE"/>
              <a:pPr algn="r" eaLnBrk="1" hangingPunct="1">
                <a:spcBef>
                  <a:spcPct val="0"/>
                </a:spcBef>
              </a:pPr>
              <a:t>77</a:t>
            </a:fld>
            <a:endParaRPr lang="de-DE" altLang="de-DE"/>
          </a:p>
        </p:txBody>
      </p:sp>
      <p:sp>
        <p:nvSpPr>
          <p:cNvPr id="188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DEE75044-F96C-40D5-AFDE-F580D729144C}" type="slidenum">
              <a:rPr lang="de-DE" altLang="de-DE"/>
              <a:pPr algn="r" eaLnBrk="1" hangingPunct="1">
                <a:spcBef>
                  <a:spcPct val="0"/>
                </a:spcBef>
              </a:pPr>
              <a:t>77</a:t>
            </a:fld>
            <a:endParaRPr lang="de-DE" altLang="de-DE"/>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84602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a:t>
            </a:fld>
            <a:endParaRPr lang="de-DE" altLang="de-DE"/>
          </a:p>
        </p:txBody>
      </p:sp>
    </p:spTree>
    <p:extLst>
      <p:ext uri="{BB962C8B-B14F-4D97-AF65-F5344CB8AC3E}">
        <p14:creationId xmlns:p14="http://schemas.microsoft.com/office/powerpoint/2010/main" val="393956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6E902444-E2E5-4E51-BB32-E21BF49E28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4E9DBAE8-F8BD-4807-83B5-6E87CD8EA9C6}" type="slidenum">
              <a:rPr lang="de-DE" altLang="de-DE" sz="1200"/>
              <a:pPr eaLnBrk="1" hangingPunct="1"/>
              <a:t>82</a:t>
            </a:fld>
            <a:endParaRPr lang="de-DE" altLang="de-DE" sz="1200"/>
          </a:p>
        </p:txBody>
      </p:sp>
      <p:sp>
        <p:nvSpPr>
          <p:cNvPr id="222211" name="Rectangle 2">
            <a:extLst>
              <a:ext uri="{FF2B5EF4-FFF2-40B4-BE49-F238E27FC236}">
                <a16:creationId xmlns:a16="http://schemas.microsoft.com/office/drawing/2014/main" id="{9B93C9CA-5EE1-4436-8D1E-8FFC47168E83}"/>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E437CE76-D647-48D7-A85C-B6C061114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390006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83</a:t>
            </a:fld>
            <a:endParaRPr lang="de-DE" altLang="de-DE"/>
          </a:p>
        </p:txBody>
      </p:sp>
    </p:spTree>
    <p:extLst>
      <p:ext uri="{BB962C8B-B14F-4D97-AF65-F5344CB8AC3E}">
        <p14:creationId xmlns:p14="http://schemas.microsoft.com/office/powerpoint/2010/main" val="55357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a:solidFill>
                  <a:schemeClr val="tx1"/>
                </a:solidFill>
                <a:effectLst/>
                <a:latin typeface="Times New Roman" panose="02020603050405020304" pitchFamily="18" charset="0"/>
                <a:ea typeface="+mn-ea"/>
                <a:cs typeface="+mn-cs"/>
              </a:rPr>
              <a:t>A 36-year-old man with diabetes mellitus complicated by microalbuminuria is seen for routine follow-up and is found to have asymptomatic hypercalcemia.</a:t>
            </a:r>
          </a:p>
          <a:p>
            <a:r>
              <a:rPr lang="en-US" sz="1200" b="0" i="0" kern="1200" dirty="0">
                <a:solidFill>
                  <a:schemeClr val="tx1"/>
                </a:solidFill>
                <a:effectLst/>
                <a:latin typeface="Times New Roman" panose="02020603050405020304" pitchFamily="18" charset="0"/>
                <a:ea typeface="+mn-ea"/>
                <a:cs typeface="+mn-cs"/>
              </a:rPr>
              <a:t>His laboratory data are as follows:</a:t>
            </a:r>
          </a:p>
          <a:p>
            <a:r>
              <a:rPr lang="en-US" sz="1200" b="1" i="0" kern="1200" dirty="0">
                <a:solidFill>
                  <a:schemeClr val="tx1"/>
                </a:solidFill>
                <a:effectLst/>
                <a:latin typeface="Times New Roman" panose="02020603050405020304" pitchFamily="18" charset="0"/>
                <a:ea typeface="+mn-ea"/>
                <a:cs typeface="+mn-cs"/>
              </a:rPr>
              <a:t>Serum</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 Result</a:t>
            </a:r>
          </a:p>
          <a:p>
            <a:r>
              <a:rPr lang="en-US" sz="1200" b="0" i="0" kern="1200" dirty="0">
                <a:solidFill>
                  <a:schemeClr val="tx1"/>
                </a:solidFill>
                <a:effectLst/>
                <a:latin typeface="Times New Roman" panose="02020603050405020304" pitchFamily="18" charset="0"/>
                <a:ea typeface="+mn-ea"/>
                <a:cs typeface="+mn-cs"/>
              </a:rPr>
              <a:t>Reference range</a:t>
            </a:r>
          </a:p>
          <a:p>
            <a:r>
              <a:rPr lang="en-US" sz="1200" b="0" i="0" kern="1200" dirty="0">
                <a:solidFill>
                  <a:schemeClr val="tx1"/>
                </a:solidFill>
                <a:effectLst/>
                <a:latin typeface="Times New Roman" panose="02020603050405020304" pitchFamily="18" charset="0"/>
                <a:ea typeface="+mn-ea"/>
                <a:cs typeface="+mn-cs"/>
              </a:rPr>
              <a:t>Sodium</a:t>
            </a:r>
          </a:p>
          <a:p>
            <a:r>
              <a:rPr lang="en-US" sz="1200" b="0" i="0" kern="1200" dirty="0">
                <a:solidFill>
                  <a:schemeClr val="tx1"/>
                </a:solidFill>
                <a:effectLst/>
                <a:latin typeface="Times New Roman" panose="02020603050405020304" pitchFamily="18" charset="0"/>
                <a:ea typeface="+mn-ea"/>
                <a:cs typeface="+mn-cs"/>
              </a:rPr>
              <a:t>140 </a:t>
            </a:r>
            <a:r>
              <a:rPr lang="en-US" sz="1200" b="0" i="0" kern="1200" dirty="0" err="1">
                <a:solidFill>
                  <a:schemeClr val="tx1"/>
                </a:solidFill>
                <a:effectLst/>
                <a:latin typeface="Times New Roman" panose="02020603050405020304" pitchFamily="18" charset="0"/>
                <a:ea typeface="+mn-ea"/>
                <a:cs typeface="+mn-cs"/>
              </a:rPr>
              <a:t>mEq</a:t>
            </a:r>
            <a:r>
              <a:rPr lang="en-US" sz="1200" b="0" i="0" kern="1200" dirty="0">
                <a:solidFill>
                  <a:schemeClr val="tx1"/>
                </a:solidFill>
                <a:effectLst/>
                <a:latin typeface="Times New Roman" panose="02020603050405020304" pitchFamily="18" charset="0"/>
                <a:ea typeface="+mn-ea"/>
                <a:cs typeface="+mn-cs"/>
              </a:rPr>
              <a:t>/L</a:t>
            </a:r>
          </a:p>
          <a:p>
            <a:r>
              <a:rPr lang="en-US" sz="1200" b="0" i="0" kern="1200" dirty="0">
                <a:solidFill>
                  <a:schemeClr val="tx1"/>
                </a:solidFill>
                <a:effectLst/>
                <a:latin typeface="Times New Roman" panose="02020603050405020304" pitchFamily="18" charset="0"/>
                <a:ea typeface="+mn-ea"/>
                <a:cs typeface="+mn-cs"/>
              </a:rPr>
              <a:t>136-145</a:t>
            </a:r>
          </a:p>
          <a:p>
            <a:r>
              <a:rPr lang="en-US" sz="1200" b="0" i="0" kern="1200" dirty="0">
                <a:solidFill>
                  <a:schemeClr val="tx1"/>
                </a:solidFill>
                <a:effectLst/>
                <a:latin typeface="Times New Roman" panose="02020603050405020304" pitchFamily="18" charset="0"/>
                <a:ea typeface="+mn-ea"/>
                <a:cs typeface="+mn-cs"/>
              </a:rPr>
              <a:t>Potassium</a:t>
            </a:r>
          </a:p>
          <a:p>
            <a:r>
              <a:rPr lang="en-US" sz="1200" b="0" i="0" kern="1200" dirty="0">
                <a:solidFill>
                  <a:schemeClr val="tx1"/>
                </a:solidFill>
                <a:effectLst/>
                <a:latin typeface="Times New Roman" panose="02020603050405020304" pitchFamily="18" charset="0"/>
                <a:ea typeface="+mn-ea"/>
                <a:cs typeface="+mn-cs"/>
              </a:rPr>
              <a:t>4.3 </a:t>
            </a:r>
            <a:r>
              <a:rPr lang="en-US" sz="1200" b="0" i="0" kern="1200" dirty="0" err="1">
                <a:solidFill>
                  <a:schemeClr val="tx1"/>
                </a:solidFill>
                <a:effectLst/>
                <a:latin typeface="Times New Roman" panose="02020603050405020304" pitchFamily="18" charset="0"/>
                <a:ea typeface="+mn-ea"/>
                <a:cs typeface="+mn-cs"/>
              </a:rPr>
              <a:t>mEq</a:t>
            </a:r>
            <a:r>
              <a:rPr lang="en-US" sz="1200" b="0" i="0" kern="1200" dirty="0">
                <a:solidFill>
                  <a:schemeClr val="tx1"/>
                </a:solidFill>
                <a:effectLst/>
                <a:latin typeface="Times New Roman" panose="02020603050405020304" pitchFamily="18" charset="0"/>
                <a:ea typeface="+mn-ea"/>
                <a:cs typeface="+mn-cs"/>
              </a:rPr>
              <a:t>/L</a:t>
            </a:r>
          </a:p>
          <a:p>
            <a:r>
              <a:rPr lang="en-US" sz="1200" b="0" i="0" kern="1200" dirty="0">
                <a:solidFill>
                  <a:schemeClr val="tx1"/>
                </a:solidFill>
                <a:effectLst/>
                <a:latin typeface="Times New Roman" panose="02020603050405020304" pitchFamily="18" charset="0"/>
                <a:ea typeface="+mn-ea"/>
                <a:cs typeface="+mn-cs"/>
              </a:rPr>
              <a:t>3.5-5.0</a:t>
            </a:r>
          </a:p>
          <a:p>
            <a:r>
              <a:rPr lang="en-US" sz="1200" b="0" i="0" kern="1200" dirty="0">
                <a:solidFill>
                  <a:schemeClr val="tx1"/>
                </a:solidFill>
                <a:effectLst/>
                <a:latin typeface="Times New Roman" panose="02020603050405020304" pitchFamily="18" charset="0"/>
                <a:ea typeface="+mn-ea"/>
                <a:cs typeface="+mn-cs"/>
              </a:rPr>
              <a:t>Creatinine</a:t>
            </a:r>
          </a:p>
          <a:p>
            <a:r>
              <a:rPr lang="en-US" sz="1200" b="0" i="0" kern="1200" dirty="0">
                <a:solidFill>
                  <a:schemeClr val="tx1"/>
                </a:solidFill>
                <a:effectLst/>
                <a:latin typeface="Times New Roman" panose="02020603050405020304" pitchFamily="18" charset="0"/>
                <a:ea typeface="+mn-ea"/>
                <a:cs typeface="+mn-cs"/>
              </a:rPr>
              <a:t>1.2 mg/dl</a:t>
            </a:r>
          </a:p>
          <a:p>
            <a:r>
              <a:rPr lang="en-US" sz="1200" b="0" i="0" kern="1200" dirty="0">
                <a:solidFill>
                  <a:schemeClr val="tx1"/>
                </a:solidFill>
                <a:effectLst/>
                <a:latin typeface="Times New Roman" panose="02020603050405020304" pitchFamily="18" charset="0"/>
                <a:ea typeface="+mn-ea"/>
                <a:cs typeface="+mn-cs"/>
              </a:rPr>
              <a:t>0.7-1.2</a:t>
            </a:r>
          </a:p>
          <a:p>
            <a:r>
              <a:rPr lang="en-US" sz="1200" b="0" i="0" kern="1200" dirty="0">
                <a:solidFill>
                  <a:schemeClr val="tx1"/>
                </a:solidFill>
                <a:effectLst/>
                <a:latin typeface="Times New Roman" panose="02020603050405020304" pitchFamily="18" charset="0"/>
                <a:ea typeface="+mn-ea"/>
                <a:cs typeface="+mn-cs"/>
              </a:rPr>
              <a:t>Albumin</a:t>
            </a:r>
          </a:p>
          <a:p>
            <a:r>
              <a:rPr lang="en-US" sz="1200" b="0" i="0" kern="1200" dirty="0">
                <a:solidFill>
                  <a:schemeClr val="tx1"/>
                </a:solidFill>
                <a:effectLst/>
                <a:latin typeface="Times New Roman" panose="02020603050405020304" pitchFamily="18" charset="0"/>
                <a:ea typeface="+mn-ea"/>
                <a:cs typeface="+mn-cs"/>
              </a:rPr>
              <a:t>4 g/dl</a:t>
            </a:r>
          </a:p>
          <a:p>
            <a:r>
              <a:rPr lang="en-US" sz="1200" b="0" i="0" kern="1200" dirty="0">
                <a:solidFill>
                  <a:schemeClr val="tx1"/>
                </a:solidFill>
                <a:effectLst/>
                <a:latin typeface="Times New Roman" panose="02020603050405020304" pitchFamily="18" charset="0"/>
                <a:ea typeface="+mn-ea"/>
                <a:cs typeface="+mn-cs"/>
              </a:rPr>
              <a:t>3.5-5.5</a:t>
            </a:r>
          </a:p>
          <a:p>
            <a:r>
              <a:rPr lang="en-US" sz="1200" b="0" i="0" kern="1200" dirty="0">
                <a:solidFill>
                  <a:schemeClr val="tx1"/>
                </a:solidFill>
                <a:effectLst/>
                <a:latin typeface="Times New Roman" panose="02020603050405020304" pitchFamily="18" charset="0"/>
                <a:ea typeface="+mn-ea"/>
                <a:cs typeface="+mn-cs"/>
              </a:rPr>
              <a:t>Calcium</a:t>
            </a:r>
          </a:p>
          <a:p>
            <a:r>
              <a:rPr lang="en-US" sz="1200" b="0" i="0" kern="1200" dirty="0">
                <a:solidFill>
                  <a:schemeClr val="tx1"/>
                </a:solidFill>
                <a:effectLst/>
                <a:latin typeface="Times New Roman" panose="02020603050405020304" pitchFamily="18" charset="0"/>
                <a:ea typeface="+mn-ea"/>
                <a:cs typeface="+mn-cs"/>
              </a:rPr>
              <a:t>12.0 mg/dl</a:t>
            </a:r>
          </a:p>
          <a:p>
            <a:r>
              <a:rPr lang="en-US" sz="1200" b="0" i="0" kern="1200" dirty="0">
                <a:solidFill>
                  <a:schemeClr val="tx1"/>
                </a:solidFill>
                <a:effectLst/>
                <a:latin typeface="Times New Roman" panose="02020603050405020304" pitchFamily="18" charset="0"/>
                <a:ea typeface="+mn-ea"/>
                <a:cs typeface="+mn-cs"/>
              </a:rPr>
              <a:t>8.6-10.2</a:t>
            </a:r>
          </a:p>
          <a:p>
            <a:r>
              <a:rPr lang="en-US" sz="1200" b="0" i="0" kern="1200" dirty="0">
                <a:solidFill>
                  <a:schemeClr val="tx1"/>
                </a:solidFill>
                <a:effectLst/>
                <a:latin typeface="Times New Roman" panose="02020603050405020304" pitchFamily="18" charset="0"/>
                <a:ea typeface="+mn-ea"/>
                <a:cs typeface="+mn-cs"/>
              </a:rPr>
              <a:t>Phosphate</a:t>
            </a:r>
          </a:p>
          <a:p>
            <a:r>
              <a:rPr lang="en-US" sz="1200" b="0" i="0" kern="1200" dirty="0">
                <a:solidFill>
                  <a:schemeClr val="tx1"/>
                </a:solidFill>
                <a:effectLst/>
                <a:latin typeface="Times New Roman" panose="02020603050405020304" pitchFamily="18" charset="0"/>
                <a:ea typeface="+mn-ea"/>
                <a:cs typeface="+mn-cs"/>
              </a:rPr>
              <a:t>2.4 mg/dl</a:t>
            </a:r>
          </a:p>
          <a:p>
            <a:r>
              <a:rPr lang="en-US" sz="1200" b="0" i="0" kern="1200" dirty="0">
                <a:solidFill>
                  <a:schemeClr val="tx1"/>
                </a:solidFill>
                <a:effectLst/>
                <a:latin typeface="Times New Roman" panose="02020603050405020304" pitchFamily="18" charset="0"/>
                <a:ea typeface="+mn-ea"/>
                <a:cs typeface="+mn-cs"/>
              </a:rPr>
              <a:t>3-4.5</a:t>
            </a:r>
          </a:p>
          <a:p>
            <a:r>
              <a:rPr lang="en-US" sz="1200" b="0" i="0" kern="1200" dirty="0">
                <a:solidFill>
                  <a:schemeClr val="tx1"/>
                </a:solidFill>
                <a:effectLst/>
                <a:latin typeface="Times New Roman" panose="02020603050405020304" pitchFamily="18" charset="0"/>
                <a:ea typeface="+mn-ea"/>
                <a:cs typeface="+mn-cs"/>
              </a:rPr>
              <a:t>Intact parathyroid hormone</a:t>
            </a:r>
          </a:p>
          <a:p>
            <a:r>
              <a:rPr lang="en-US" sz="1200" b="0" i="0" kern="1200" dirty="0">
                <a:solidFill>
                  <a:schemeClr val="tx1"/>
                </a:solidFill>
                <a:effectLst/>
                <a:latin typeface="Times New Roman" panose="02020603050405020304" pitchFamily="18" charset="0"/>
                <a:ea typeface="+mn-ea"/>
                <a:cs typeface="+mn-cs"/>
              </a:rPr>
              <a:t>110 </a:t>
            </a:r>
            <a:r>
              <a:rPr lang="en-US" sz="1200" b="0" i="0" kern="1200" dirty="0" err="1">
                <a:solidFill>
                  <a:schemeClr val="tx1"/>
                </a:solidFill>
                <a:effectLst/>
                <a:latin typeface="Times New Roman" panose="02020603050405020304" pitchFamily="18" charset="0"/>
                <a:ea typeface="+mn-ea"/>
                <a:cs typeface="+mn-cs"/>
              </a:rPr>
              <a:t>pg</a:t>
            </a:r>
            <a:r>
              <a:rPr lang="en-US" sz="1200" b="0" i="0" kern="1200" dirty="0">
                <a:solidFill>
                  <a:schemeClr val="tx1"/>
                </a:solidFill>
                <a:effectLst/>
                <a:latin typeface="Times New Roman" panose="02020603050405020304" pitchFamily="18" charset="0"/>
                <a:ea typeface="+mn-ea"/>
                <a:cs typeface="+mn-cs"/>
              </a:rPr>
              <a:t>/ml</a:t>
            </a:r>
          </a:p>
          <a:p>
            <a:r>
              <a:rPr lang="en-US" sz="1200" b="0" i="0" kern="1200" dirty="0">
                <a:solidFill>
                  <a:schemeClr val="tx1"/>
                </a:solidFill>
                <a:effectLst/>
                <a:latin typeface="Times New Roman" panose="02020603050405020304" pitchFamily="18" charset="0"/>
                <a:ea typeface="+mn-ea"/>
                <a:cs typeface="+mn-cs"/>
              </a:rPr>
              <a:t>10-65</a:t>
            </a:r>
          </a:p>
          <a:p>
            <a:r>
              <a:rPr lang="en-US" sz="1200" b="0" i="0" kern="1200" dirty="0">
                <a:solidFill>
                  <a:schemeClr val="tx1"/>
                </a:solidFill>
                <a:effectLst/>
                <a:latin typeface="Times New Roman" panose="02020603050405020304" pitchFamily="18" charset="0"/>
                <a:ea typeface="+mn-ea"/>
                <a:cs typeface="+mn-cs"/>
              </a:rPr>
              <a:t>25-OH vitamin D</a:t>
            </a:r>
          </a:p>
          <a:p>
            <a:r>
              <a:rPr lang="en-US" sz="1200" b="0" i="0" kern="1200" dirty="0">
                <a:solidFill>
                  <a:schemeClr val="tx1"/>
                </a:solidFill>
                <a:effectLst/>
                <a:latin typeface="Times New Roman" panose="02020603050405020304" pitchFamily="18" charset="0"/>
                <a:ea typeface="+mn-ea"/>
                <a:cs typeface="+mn-cs"/>
              </a:rPr>
              <a:t>48 ng/ml</a:t>
            </a:r>
          </a:p>
          <a:p>
            <a:r>
              <a:rPr lang="en-US" sz="1200" b="0" i="0" kern="1200" dirty="0">
                <a:solidFill>
                  <a:schemeClr val="tx1"/>
                </a:solidFill>
                <a:effectLst/>
                <a:latin typeface="Times New Roman" panose="02020603050405020304" pitchFamily="18" charset="0"/>
                <a:ea typeface="+mn-ea"/>
                <a:cs typeface="+mn-cs"/>
              </a:rPr>
              <a:t>20-60</a:t>
            </a:r>
          </a:p>
          <a:p>
            <a:r>
              <a:rPr lang="en-US" sz="1200" b="1" i="0" u="sng" kern="1200" dirty="0">
                <a:solidFill>
                  <a:schemeClr val="tx1"/>
                </a:solidFill>
                <a:effectLst/>
                <a:latin typeface="Times New Roman" panose="02020603050405020304" pitchFamily="18" charset="0"/>
                <a:ea typeface="+mn-ea"/>
                <a:cs typeface="+mn-cs"/>
              </a:rPr>
              <a:t>24-hour urine collection</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 </a:t>
            </a:r>
          </a:p>
          <a:p>
            <a:r>
              <a:rPr lang="en-US" sz="1200" b="0" i="0" kern="1200" dirty="0">
                <a:solidFill>
                  <a:schemeClr val="tx1"/>
                </a:solidFill>
                <a:effectLst/>
                <a:latin typeface="Times New Roman" panose="02020603050405020304" pitchFamily="18" charset="0"/>
                <a:ea typeface="+mn-ea"/>
                <a:cs typeface="+mn-cs"/>
              </a:rPr>
              <a:t> </a:t>
            </a:r>
          </a:p>
          <a:p>
            <a:r>
              <a:rPr lang="en-US" sz="1200" b="0" i="0" kern="1200" dirty="0">
                <a:solidFill>
                  <a:schemeClr val="tx1"/>
                </a:solidFill>
                <a:effectLst/>
                <a:latin typeface="Times New Roman" panose="02020603050405020304" pitchFamily="18" charset="0"/>
                <a:ea typeface="+mn-ea"/>
                <a:cs typeface="+mn-cs"/>
              </a:rPr>
              <a:t>Calcium</a:t>
            </a:r>
          </a:p>
          <a:p>
            <a:r>
              <a:rPr lang="en-US" sz="1200" b="0" i="0" kern="1200" dirty="0">
                <a:solidFill>
                  <a:schemeClr val="tx1"/>
                </a:solidFill>
                <a:effectLst/>
                <a:latin typeface="Times New Roman" panose="02020603050405020304" pitchFamily="18" charset="0"/>
                <a:ea typeface="+mn-ea"/>
                <a:cs typeface="+mn-cs"/>
              </a:rPr>
              <a:t>70 mg</a:t>
            </a:r>
          </a:p>
          <a:p>
            <a:r>
              <a:rPr lang="en-US" sz="1200" b="0" i="0" kern="1200" dirty="0">
                <a:solidFill>
                  <a:schemeClr val="tx1"/>
                </a:solidFill>
                <a:effectLst/>
                <a:latin typeface="Times New Roman" panose="02020603050405020304" pitchFamily="18" charset="0"/>
                <a:ea typeface="+mn-ea"/>
                <a:cs typeface="+mn-cs"/>
              </a:rPr>
              <a:t>&lt;300</a:t>
            </a:r>
          </a:p>
          <a:p>
            <a:r>
              <a:rPr lang="en-US" sz="1200" b="0" i="0" kern="1200" dirty="0">
                <a:solidFill>
                  <a:schemeClr val="tx1"/>
                </a:solidFill>
                <a:effectLst/>
                <a:latin typeface="Times New Roman" panose="02020603050405020304" pitchFamily="18" charset="0"/>
                <a:ea typeface="+mn-ea"/>
                <a:cs typeface="+mn-cs"/>
              </a:rPr>
              <a:t>Creatinine</a:t>
            </a:r>
          </a:p>
          <a:p>
            <a:r>
              <a:rPr lang="en-US" sz="1200" b="0" i="0" kern="1200" dirty="0">
                <a:solidFill>
                  <a:schemeClr val="tx1"/>
                </a:solidFill>
                <a:effectLst/>
                <a:latin typeface="Times New Roman" panose="02020603050405020304" pitchFamily="18" charset="0"/>
                <a:ea typeface="+mn-ea"/>
                <a:cs typeface="+mn-cs"/>
              </a:rPr>
              <a:t>1.4 g</a:t>
            </a:r>
          </a:p>
          <a:p>
            <a:r>
              <a:rPr lang="en-US" sz="1200" b="0" i="0" kern="1200" dirty="0">
                <a:solidFill>
                  <a:schemeClr val="tx1"/>
                </a:solidFill>
                <a:effectLst/>
                <a:latin typeface="Times New Roman" panose="02020603050405020304" pitchFamily="18" charset="0"/>
                <a:ea typeface="+mn-ea"/>
                <a:cs typeface="+mn-cs"/>
              </a:rPr>
              <a:t>15-25 mg/kg</a:t>
            </a:r>
          </a:p>
          <a:p>
            <a:r>
              <a:rPr lang="en-US" sz="1200" b="1" i="0" kern="1200" dirty="0">
                <a:solidFill>
                  <a:schemeClr val="tx1"/>
                </a:solidFill>
                <a:effectLst/>
                <a:latin typeface="Times New Roman" panose="02020603050405020304" pitchFamily="18" charset="0"/>
                <a:ea typeface="+mn-ea"/>
                <a:cs typeface="+mn-cs"/>
              </a:rPr>
              <a:t>Which ONE of the following is the MOST likely diagnosis?</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err="1">
                <a:solidFill>
                  <a:schemeClr val="tx1"/>
                </a:solidFill>
                <a:effectLst/>
                <a:latin typeface="Times New Roman" panose="02020603050405020304" pitchFamily="18" charset="0"/>
                <a:ea typeface="+mn-ea"/>
                <a:cs typeface="+mn-cs"/>
              </a:rPr>
              <a:t>AAdenoma</a:t>
            </a:r>
            <a:r>
              <a:rPr lang="en-US" sz="1200" b="0" i="0" kern="1200" dirty="0">
                <a:solidFill>
                  <a:schemeClr val="tx1"/>
                </a:solidFill>
                <a:effectLst/>
                <a:latin typeface="Times New Roman" panose="02020603050405020304" pitchFamily="18" charset="0"/>
                <a:ea typeface="+mn-ea"/>
                <a:cs typeface="+mn-cs"/>
              </a:rPr>
              <a:t> of the parathyroid gland</a:t>
            </a:r>
          </a:p>
          <a:p>
            <a:r>
              <a:rPr lang="en-US" sz="1200" b="0" i="0" kern="1200" dirty="0" err="1">
                <a:solidFill>
                  <a:schemeClr val="tx1"/>
                </a:solidFill>
                <a:effectLst/>
                <a:latin typeface="Times New Roman" panose="02020603050405020304" pitchFamily="18" charset="0"/>
                <a:ea typeface="+mn-ea"/>
                <a:cs typeface="+mn-cs"/>
              </a:rPr>
              <a:t>BActivating</a:t>
            </a:r>
            <a:r>
              <a:rPr lang="en-US" sz="1200" b="0" i="0" kern="1200" dirty="0">
                <a:solidFill>
                  <a:schemeClr val="tx1"/>
                </a:solidFill>
                <a:effectLst/>
                <a:latin typeface="Times New Roman" panose="02020603050405020304" pitchFamily="18" charset="0"/>
                <a:ea typeface="+mn-ea"/>
                <a:cs typeface="+mn-cs"/>
              </a:rPr>
              <a:t> mutation of the calcium-sensing receptor</a:t>
            </a:r>
          </a:p>
          <a:p>
            <a:r>
              <a:rPr lang="en-US" sz="1200" b="0" i="0" kern="1200" dirty="0" err="1">
                <a:solidFill>
                  <a:schemeClr val="tx1"/>
                </a:solidFill>
                <a:effectLst/>
                <a:latin typeface="Times New Roman" panose="02020603050405020304" pitchFamily="18" charset="0"/>
                <a:ea typeface="+mn-ea"/>
                <a:cs typeface="+mn-cs"/>
              </a:rPr>
              <a:t>CFamilial</a:t>
            </a:r>
            <a:r>
              <a:rPr lang="en-US" sz="1200" b="0" i="0" kern="1200" dirty="0">
                <a:solidFill>
                  <a:schemeClr val="tx1"/>
                </a:solidFill>
                <a:effectLst/>
                <a:latin typeface="Times New Roman" panose="02020603050405020304" pitchFamily="18" charset="0"/>
                <a:ea typeface="+mn-ea"/>
                <a:cs typeface="+mn-cs"/>
              </a:rPr>
              <a:t> hypocalciuric hypercalcemia</a:t>
            </a:r>
          </a:p>
          <a:p>
            <a:r>
              <a:rPr lang="en-US" sz="1200" b="0" i="0" kern="1200" dirty="0">
                <a:solidFill>
                  <a:schemeClr val="tx1"/>
                </a:solidFill>
                <a:effectLst/>
                <a:latin typeface="Times New Roman" panose="02020603050405020304" pitchFamily="18" charset="0"/>
                <a:ea typeface="+mn-ea"/>
                <a:cs typeface="+mn-cs"/>
              </a:rPr>
              <a:t>D1,25-dihydroxyvitamin D production from granulomas</a:t>
            </a:r>
          </a:p>
          <a:p>
            <a:r>
              <a:rPr lang="en-US" sz="1200" b="0" i="0" kern="1200" dirty="0" err="1">
                <a:solidFill>
                  <a:schemeClr val="tx1"/>
                </a:solidFill>
                <a:effectLst/>
                <a:latin typeface="Times New Roman" panose="02020603050405020304" pitchFamily="18" charset="0"/>
                <a:ea typeface="+mn-ea"/>
                <a:cs typeface="+mn-cs"/>
              </a:rPr>
              <a:t>ESecondary</a:t>
            </a:r>
            <a:r>
              <a:rPr lang="en-US" sz="1200" b="0" i="0" kern="1200" dirty="0">
                <a:solidFill>
                  <a:schemeClr val="tx1"/>
                </a:solidFill>
                <a:effectLst/>
                <a:latin typeface="Times New Roman" panose="02020603050405020304" pitchFamily="18" charset="0"/>
                <a:ea typeface="+mn-ea"/>
                <a:cs typeface="+mn-cs"/>
              </a:rPr>
              <a:t> hyperparathyroidism</a:t>
            </a:r>
          </a:p>
          <a:p>
            <a:r>
              <a:rPr lang="en-US" sz="1200" b="0" i="0" kern="1200" dirty="0">
                <a:solidFill>
                  <a:schemeClr val="tx1"/>
                </a:solidFill>
                <a:effectLst/>
                <a:latin typeface="Times New Roman" panose="02020603050405020304" pitchFamily="18" charset="0"/>
                <a:ea typeface="+mn-ea"/>
                <a:cs typeface="+mn-cs"/>
              </a:rPr>
              <a:t>Answer &amp; Explanation</a:t>
            </a:r>
          </a:p>
          <a:p>
            <a:r>
              <a:rPr lang="en-US" sz="1200" b="0" i="0" kern="1200" dirty="0">
                <a:solidFill>
                  <a:schemeClr val="tx1"/>
                </a:solidFill>
                <a:effectLst/>
                <a:latin typeface="Times New Roman" panose="02020603050405020304" pitchFamily="18" charset="0"/>
                <a:ea typeface="+mn-ea"/>
                <a:cs typeface="+mn-cs"/>
              </a:rPr>
              <a:t>Correct Answer is: C</a:t>
            </a:r>
          </a:p>
          <a:p>
            <a:r>
              <a:rPr lang="en-US" sz="1200" b="1" i="0" kern="1200" dirty="0">
                <a:solidFill>
                  <a:schemeClr val="tx1"/>
                </a:solidFill>
                <a:effectLst/>
                <a:latin typeface="Times New Roman" panose="02020603050405020304" pitchFamily="18" charset="0"/>
                <a:ea typeface="+mn-ea"/>
                <a:cs typeface="+mn-cs"/>
              </a:rPr>
              <a:t>Familial hypocalciuric hypercalcemia</a:t>
            </a:r>
          </a:p>
          <a:p>
            <a:r>
              <a:rPr lang="en-US" sz="1200" b="0" i="0" kern="1200" dirty="0">
                <a:solidFill>
                  <a:schemeClr val="tx1"/>
                </a:solidFill>
                <a:effectLst/>
                <a:latin typeface="Times New Roman" panose="02020603050405020304" pitchFamily="18" charset="0"/>
                <a:ea typeface="+mn-ea"/>
                <a:cs typeface="+mn-cs"/>
              </a:rPr>
              <a:t>This patient likely has familial hypocalciuric hypercalcemia. </a:t>
            </a:r>
            <a:br>
              <a:rPr lang="en-US" sz="1200" b="0" i="0" kern="1200" dirty="0">
                <a:solidFill>
                  <a:schemeClr val="tx1"/>
                </a:solidFill>
                <a:effectLst/>
                <a:latin typeface="Times New Roman" panose="02020603050405020304" pitchFamily="18" charset="0"/>
                <a:ea typeface="+mn-ea"/>
                <a:cs typeface="+mn-cs"/>
              </a:rPr>
            </a:br>
            <a:br>
              <a:rPr lang="en-US" sz="1200" b="0" i="0" kern="1200" dirty="0">
                <a:solidFill>
                  <a:schemeClr val="tx1"/>
                </a:solidFill>
                <a:effectLst/>
                <a:latin typeface="Times New Roman" panose="02020603050405020304" pitchFamily="18" charset="0"/>
                <a:ea typeface="+mn-ea"/>
                <a:cs typeface="+mn-cs"/>
              </a:rPr>
            </a:br>
            <a:r>
              <a:rPr lang="en-US" sz="1200" b="0" i="0" kern="1200" dirty="0">
                <a:solidFill>
                  <a:schemeClr val="tx1"/>
                </a:solidFill>
                <a:effectLst/>
                <a:latin typeface="Times New Roman" panose="02020603050405020304" pitchFamily="18" charset="0"/>
                <a:ea typeface="+mn-ea"/>
                <a:cs typeface="+mn-cs"/>
              </a:rPr>
              <a:t>The elevated serum calcium with an unsuppressed PTH level in this patient suggests that PTH secretion is not appropriately regulated by systemic calcium levels. The differential diagnosis includes autonomous secretion of PTH by an adenoma or a defect in the calcium-sensing receptor. These entities can be differentiated by an assessment of urinary calcium excretion. Primary hyperparathyroidism is typically confirmed by high urine calcium and/or a high urine Ca/Cr clearance. The latter can be calculated as: (24-h Urine Ca × Serum Cr)/(24-h Urine Cr × Serum Ca) and is generally &gt;0.02 in primary hyperparathyroidism. This patient, however, has </a:t>
            </a:r>
            <a:r>
              <a:rPr lang="en-US" sz="1200" b="0" i="0" kern="1200" dirty="0" err="1">
                <a:solidFill>
                  <a:schemeClr val="tx1"/>
                </a:solidFill>
                <a:effectLst/>
                <a:latin typeface="Times New Roman" panose="02020603050405020304" pitchFamily="18" charset="0"/>
                <a:ea typeface="+mn-ea"/>
                <a:cs typeface="+mn-cs"/>
              </a:rPr>
              <a:t>hypocalciuria</a:t>
            </a:r>
            <a:r>
              <a:rPr lang="en-US" sz="1200" b="0" i="0" kern="1200" dirty="0">
                <a:solidFill>
                  <a:schemeClr val="tx1"/>
                </a:solidFill>
                <a:effectLst/>
                <a:latin typeface="Times New Roman" panose="02020603050405020304" pitchFamily="18" charset="0"/>
                <a:ea typeface="+mn-ea"/>
                <a:cs typeface="+mn-cs"/>
              </a:rPr>
              <a:t> and a urine Ca/Cr clearance of &lt;0.01, indicating avid renal reabsorption of calcium, despite systemic hypercalcemia. This rare autosomal dominant condition, caused by an inactivating mutation of the calcium-sensing receptor, is referred to as familial hypocalciuric hypercalcemia. The serum phosphate level in this entity is typically normal or mildly decreased. </a:t>
            </a:r>
            <a:br>
              <a:rPr lang="en-US" sz="1200" b="0" i="0" kern="1200" dirty="0">
                <a:solidFill>
                  <a:schemeClr val="tx1"/>
                </a:solidFill>
                <a:effectLst/>
                <a:latin typeface="Times New Roman" panose="02020603050405020304" pitchFamily="18" charset="0"/>
                <a:ea typeface="+mn-ea"/>
                <a:cs typeface="+mn-cs"/>
              </a:rPr>
            </a:br>
            <a:br>
              <a:rPr lang="en-US" sz="1200" b="0" i="0" kern="1200" dirty="0">
                <a:solidFill>
                  <a:schemeClr val="tx1"/>
                </a:solidFill>
                <a:effectLst/>
                <a:latin typeface="Times New Roman" panose="02020603050405020304" pitchFamily="18" charset="0"/>
                <a:ea typeface="+mn-ea"/>
                <a:cs typeface="+mn-cs"/>
              </a:rPr>
            </a:br>
            <a:r>
              <a:rPr lang="en-US" sz="1200" b="0" i="0" kern="1200" dirty="0">
                <a:solidFill>
                  <a:schemeClr val="tx1"/>
                </a:solidFill>
                <a:effectLst/>
                <a:latin typeface="Times New Roman" panose="02020603050405020304" pitchFamily="18" charset="0"/>
                <a:ea typeface="+mn-ea"/>
                <a:cs typeface="+mn-cs"/>
              </a:rPr>
              <a:t>Secondary hyperparathyroidism occurs in CKD when the GFR falls below the 60–70 ml/min per 1.73 m</a:t>
            </a:r>
            <a:r>
              <a:rPr lang="en-US" sz="1200" b="0" i="0" kern="1200" baseline="30000" dirty="0">
                <a:solidFill>
                  <a:schemeClr val="tx1"/>
                </a:solidFill>
                <a:effectLst/>
                <a:latin typeface="Times New Roman" panose="02020603050405020304" pitchFamily="18" charset="0"/>
                <a:ea typeface="+mn-ea"/>
                <a:cs typeface="+mn-cs"/>
              </a:rPr>
              <a:t>2</a:t>
            </a:r>
            <a:r>
              <a:rPr lang="en-US" sz="1200" b="0" i="0" kern="1200" dirty="0">
                <a:solidFill>
                  <a:schemeClr val="tx1"/>
                </a:solidFill>
                <a:effectLst/>
                <a:latin typeface="Times New Roman" panose="02020603050405020304" pitchFamily="18" charset="0"/>
                <a:ea typeface="+mn-ea"/>
                <a:cs typeface="+mn-cs"/>
              </a:rPr>
              <a:t>range. A rise in the serum PTH level to 110 </a:t>
            </a:r>
            <a:r>
              <a:rPr lang="en-US" sz="1200" b="0" i="0" kern="1200" dirty="0" err="1">
                <a:solidFill>
                  <a:schemeClr val="tx1"/>
                </a:solidFill>
                <a:effectLst/>
                <a:latin typeface="Times New Roman" panose="02020603050405020304" pitchFamily="18" charset="0"/>
                <a:ea typeface="+mn-ea"/>
                <a:cs typeface="+mn-cs"/>
              </a:rPr>
              <a:t>pg</a:t>
            </a:r>
            <a:r>
              <a:rPr lang="en-US" sz="1200" b="0" i="0" kern="1200" dirty="0">
                <a:solidFill>
                  <a:schemeClr val="tx1"/>
                </a:solidFill>
                <a:effectLst/>
                <a:latin typeface="Times New Roman" panose="02020603050405020304" pitchFamily="18" charset="0"/>
                <a:ea typeface="+mn-ea"/>
                <a:cs typeface="+mn-cs"/>
              </a:rPr>
              <a:t>/ml would be unusually high at this patient’s level of kidney function in the absence of a concomitant condition such as vitamin D deficiency. Laboratory findings in early secondary hyperparathyroidism include normal to low serum calcium levels and not hypercalcemia as noted in this patient. Serum phosphorus levels are typically normal to increased and not low as in this case. No obvious secondary causes are evident in this patient’s laboratory data, and the unusual elevation in serum calcium level should prompt an evaluation for alternative explanations for the elevated PTH. Hypercalcemia may complicate secondary hyperparathyroidism, but this usually occurs in patients with advanced CKD or end-stage kidney disease. Common causes in these settings include use of vitamin D sterols or calcium-based phosphate binders, as well as severe parathyroid hyperplasia and markedly increased serum PTH levels, usually &gt;800 </a:t>
            </a:r>
            <a:r>
              <a:rPr lang="en-US" sz="1200" b="0" i="0" kern="1200" dirty="0" err="1">
                <a:solidFill>
                  <a:schemeClr val="tx1"/>
                </a:solidFill>
                <a:effectLst/>
                <a:latin typeface="Times New Roman" panose="02020603050405020304" pitchFamily="18" charset="0"/>
                <a:ea typeface="+mn-ea"/>
                <a:cs typeface="+mn-cs"/>
              </a:rPr>
              <a:t>pg</a:t>
            </a:r>
            <a:r>
              <a:rPr lang="en-US" sz="1200" b="0" i="0" kern="1200" dirty="0">
                <a:solidFill>
                  <a:schemeClr val="tx1"/>
                </a:solidFill>
                <a:effectLst/>
                <a:latin typeface="Times New Roman" panose="02020603050405020304" pitchFamily="18" charset="0"/>
                <a:ea typeface="+mn-ea"/>
                <a:cs typeface="+mn-cs"/>
              </a:rPr>
              <a:t>/ml.</a:t>
            </a:r>
          </a:p>
          <a:p>
            <a:r>
              <a:rPr lang="en-US" sz="1200" b="0" i="0" kern="1200" dirty="0">
                <a:solidFill>
                  <a:schemeClr val="tx1"/>
                </a:solidFill>
                <a:effectLst/>
                <a:latin typeface="Times New Roman" panose="02020603050405020304" pitchFamily="18" charset="0"/>
                <a:ea typeface="+mn-ea"/>
                <a:cs typeface="+mn-cs"/>
              </a:rPr>
              <a:t>Extrarenal production of vitamin D would cause hypercalcemia with a suppressed PTH level.</a:t>
            </a:r>
          </a:p>
          <a:p>
            <a:r>
              <a:rPr lang="en-US" sz="1200" b="0" i="0" kern="1200" dirty="0">
                <a:solidFill>
                  <a:schemeClr val="tx1"/>
                </a:solidFill>
                <a:effectLst/>
                <a:latin typeface="Times New Roman" panose="02020603050405020304" pitchFamily="18" charset="0"/>
                <a:ea typeface="+mn-ea"/>
                <a:cs typeface="+mn-cs"/>
              </a:rPr>
              <a:t>References</a:t>
            </a:r>
          </a:p>
          <a:p>
            <a:r>
              <a:rPr lang="en-US" sz="1200" b="0" i="0" u="none" strike="noStrike" kern="1200" dirty="0" err="1">
                <a:solidFill>
                  <a:schemeClr val="tx1"/>
                </a:solidFill>
                <a:effectLst/>
                <a:latin typeface="Times New Roman" panose="02020603050405020304" pitchFamily="18" charset="0"/>
                <a:ea typeface="+mn-ea"/>
                <a:cs typeface="+mn-cs"/>
                <a:hlinkClick r:id="rId3"/>
              </a:rPr>
              <a:t>Shinall</a:t>
            </a:r>
            <a:r>
              <a:rPr lang="en-US" sz="1200" b="0" i="0" u="none" strike="noStrike" kern="1200" dirty="0">
                <a:solidFill>
                  <a:schemeClr val="tx1"/>
                </a:solidFill>
                <a:effectLst/>
                <a:latin typeface="Times New Roman" panose="02020603050405020304" pitchFamily="18" charset="0"/>
                <a:ea typeface="+mn-ea"/>
                <a:cs typeface="+mn-cs"/>
                <a:hlinkClick r:id="rId3"/>
              </a:rPr>
              <a:t> MC, </a:t>
            </a:r>
            <a:r>
              <a:rPr lang="en-US" sz="1200" b="0" i="0" u="none" strike="noStrike" kern="1200" dirty="0" err="1">
                <a:solidFill>
                  <a:schemeClr val="tx1"/>
                </a:solidFill>
                <a:effectLst/>
                <a:latin typeface="Times New Roman" panose="02020603050405020304" pitchFamily="18" charset="0"/>
                <a:ea typeface="+mn-ea"/>
                <a:cs typeface="+mn-cs"/>
                <a:hlinkClick r:id="rId3"/>
              </a:rPr>
              <a:t>Dahir</a:t>
            </a:r>
            <a:r>
              <a:rPr lang="en-US" sz="1200" b="0" i="0" u="none" strike="noStrike" kern="1200" dirty="0">
                <a:solidFill>
                  <a:schemeClr val="tx1"/>
                </a:solidFill>
                <a:effectLst/>
                <a:latin typeface="Times New Roman" panose="02020603050405020304" pitchFamily="18" charset="0"/>
                <a:ea typeface="+mn-ea"/>
                <a:cs typeface="+mn-cs"/>
                <a:hlinkClick r:id="rId3"/>
              </a:rPr>
              <a:t> KM, Broome JT: Differentiating familial hypocalciuric hypercalcemia from primary hyperparathyroidism. </a:t>
            </a:r>
            <a:r>
              <a:rPr lang="en-US" sz="1200" b="0" i="1" u="none" strike="noStrike" kern="1200" dirty="0" err="1">
                <a:solidFill>
                  <a:schemeClr val="tx1"/>
                </a:solidFill>
                <a:effectLst/>
                <a:latin typeface="Times New Roman" panose="02020603050405020304" pitchFamily="18" charset="0"/>
                <a:ea typeface="+mn-ea"/>
                <a:cs typeface="+mn-cs"/>
                <a:hlinkClick r:id="rId3"/>
              </a:rPr>
              <a:t>Endocr</a:t>
            </a:r>
            <a:r>
              <a:rPr lang="en-US" sz="1200" b="0" i="1" u="none" strike="noStrike" kern="1200" dirty="0">
                <a:solidFill>
                  <a:schemeClr val="tx1"/>
                </a:solidFill>
                <a:effectLst/>
                <a:latin typeface="Times New Roman" panose="02020603050405020304" pitchFamily="18" charset="0"/>
                <a:ea typeface="+mn-ea"/>
                <a:cs typeface="+mn-cs"/>
                <a:hlinkClick r:id="rId3"/>
              </a:rPr>
              <a:t> </a:t>
            </a:r>
            <a:r>
              <a:rPr lang="en-US" sz="1200" b="0" i="1" u="none" strike="noStrike" kern="1200" dirty="0" err="1">
                <a:solidFill>
                  <a:schemeClr val="tx1"/>
                </a:solidFill>
                <a:effectLst/>
                <a:latin typeface="Times New Roman" panose="02020603050405020304" pitchFamily="18" charset="0"/>
                <a:ea typeface="+mn-ea"/>
                <a:cs typeface="+mn-cs"/>
                <a:hlinkClick r:id="rId3"/>
              </a:rPr>
              <a:t>Pract</a:t>
            </a:r>
            <a:r>
              <a:rPr lang="en-US" sz="1200" b="0" i="0" u="none" strike="noStrike" kern="1200" dirty="0">
                <a:solidFill>
                  <a:schemeClr val="tx1"/>
                </a:solidFill>
                <a:effectLst/>
                <a:latin typeface="Times New Roman" panose="02020603050405020304" pitchFamily="18" charset="0"/>
                <a:ea typeface="+mn-ea"/>
                <a:cs typeface="+mn-cs"/>
                <a:hlinkClick r:id="rId3"/>
              </a:rPr>
              <a:t> 19: 697–702, 2013</a:t>
            </a:r>
          </a:p>
          <a:p>
            <a:r>
              <a:rPr lang="en-US" sz="1200" b="0" i="0" u="none" strike="noStrike" kern="1200" dirty="0">
                <a:solidFill>
                  <a:schemeClr val="tx1"/>
                </a:solidFill>
                <a:effectLst/>
                <a:latin typeface="Times New Roman" panose="02020603050405020304" pitchFamily="18" charset="0"/>
                <a:ea typeface="+mn-ea"/>
                <a:cs typeface="+mn-cs"/>
                <a:hlinkClick r:id="rId4"/>
              </a:rPr>
              <a:t>Law WM, Heath H: Familial benign hypercalcemia (hypocalciuric hypercalcemia): Clinical and pathogenetic studies in 21 families. </a:t>
            </a:r>
            <a:r>
              <a:rPr lang="en-US" sz="1200" b="0" i="1" u="none" strike="noStrike" kern="1200" dirty="0">
                <a:solidFill>
                  <a:schemeClr val="tx1"/>
                </a:solidFill>
                <a:effectLst/>
                <a:latin typeface="Times New Roman" panose="02020603050405020304" pitchFamily="18" charset="0"/>
                <a:ea typeface="+mn-ea"/>
                <a:cs typeface="+mn-cs"/>
                <a:hlinkClick r:id="rId4"/>
              </a:rPr>
              <a:t>Ann Intern Med</a:t>
            </a:r>
            <a:r>
              <a:rPr lang="en-US" sz="1200" b="0" i="0" u="none" strike="noStrike" kern="1200" dirty="0">
                <a:solidFill>
                  <a:schemeClr val="tx1"/>
                </a:solidFill>
                <a:effectLst/>
                <a:latin typeface="Times New Roman" panose="02020603050405020304" pitchFamily="18" charset="0"/>
                <a:ea typeface="+mn-ea"/>
                <a:cs typeface="+mn-cs"/>
                <a:hlinkClick r:id="rId4"/>
              </a:rPr>
              <a:t> 102 511–519, 1985</a:t>
            </a:r>
          </a:p>
          <a:p>
            <a:r>
              <a:rPr lang="en-US" sz="1200" b="0" i="0" u="none" strike="noStrike" kern="1200" dirty="0" err="1">
                <a:solidFill>
                  <a:schemeClr val="tx1"/>
                </a:solidFill>
                <a:effectLst/>
                <a:latin typeface="Times New Roman" panose="02020603050405020304" pitchFamily="18" charset="0"/>
                <a:ea typeface="+mn-ea"/>
                <a:cs typeface="+mn-cs"/>
                <a:hlinkClick r:id="rId5"/>
              </a:rPr>
              <a:t>Riccardi</a:t>
            </a:r>
            <a:r>
              <a:rPr lang="en-US" sz="1200" b="0" i="0" u="none" strike="noStrike" kern="1200" dirty="0">
                <a:solidFill>
                  <a:schemeClr val="tx1"/>
                </a:solidFill>
                <a:effectLst/>
                <a:latin typeface="Times New Roman" panose="02020603050405020304" pitchFamily="18" charset="0"/>
                <a:ea typeface="+mn-ea"/>
                <a:cs typeface="+mn-cs"/>
                <a:hlinkClick r:id="rId5"/>
              </a:rPr>
              <a:t> D, Brown EM: Physiology and pathophysiology of the calcium-sensing receptor in the kidney. </a:t>
            </a:r>
            <a:r>
              <a:rPr lang="en-US" sz="1200" b="0" i="1" u="none" strike="noStrike" kern="1200" dirty="0">
                <a:solidFill>
                  <a:schemeClr val="tx1"/>
                </a:solidFill>
                <a:effectLst/>
                <a:latin typeface="Times New Roman" panose="02020603050405020304" pitchFamily="18" charset="0"/>
                <a:ea typeface="+mn-ea"/>
                <a:cs typeface="+mn-cs"/>
                <a:hlinkClick r:id="rId5"/>
              </a:rPr>
              <a:t>Am J </a:t>
            </a:r>
            <a:r>
              <a:rPr lang="en-US" sz="1200" b="0" i="1" u="none" strike="noStrike" kern="1200" dirty="0" err="1">
                <a:solidFill>
                  <a:schemeClr val="tx1"/>
                </a:solidFill>
                <a:effectLst/>
                <a:latin typeface="Times New Roman" panose="02020603050405020304" pitchFamily="18" charset="0"/>
                <a:ea typeface="+mn-ea"/>
                <a:cs typeface="+mn-cs"/>
                <a:hlinkClick r:id="rId5"/>
              </a:rPr>
              <a:t>Physiol</a:t>
            </a:r>
            <a:r>
              <a:rPr lang="en-US" sz="1200" b="0" i="0" u="none" strike="noStrike" kern="1200" dirty="0">
                <a:solidFill>
                  <a:schemeClr val="tx1"/>
                </a:solidFill>
                <a:effectLst/>
                <a:latin typeface="Times New Roman" panose="02020603050405020304" pitchFamily="18" charset="0"/>
                <a:ea typeface="+mn-ea"/>
                <a:cs typeface="+mn-cs"/>
                <a:hlinkClick r:id="rId5"/>
              </a:rPr>
              <a:t> </a:t>
            </a:r>
            <a:r>
              <a:rPr lang="en-US" sz="1200" b="0" i="1" u="none" strike="noStrike" kern="1200" dirty="0">
                <a:solidFill>
                  <a:schemeClr val="tx1"/>
                </a:solidFill>
                <a:effectLst/>
                <a:latin typeface="Times New Roman" panose="02020603050405020304" pitchFamily="18" charset="0"/>
                <a:ea typeface="+mn-ea"/>
                <a:cs typeface="+mn-cs"/>
                <a:hlinkClick r:id="rId5"/>
              </a:rPr>
              <a:t>Renal </a:t>
            </a:r>
            <a:r>
              <a:rPr lang="en-US" sz="1200" b="0" i="1" u="none" strike="noStrike" kern="1200" dirty="0" err="1">
                <a:solidFill>
                  <a:schemeClr val="tx1"/>
                </a:solidFill>
                <a:effectLst/>
                <a:latin typeface="Times New Roman" panose="02020603050405020304" pitchFamily="18" charset="0"/>
                <a:ea typeface="+mn-ea"/>
                <a:cs typeface="+mn-cs"/>
                <a:hlinkClick r:id="rId5"/>
              </a:rPr>
              <a:t>Physiol</a:t>
            </a:r>
            <a:r>
              <a:rPr lang="en-US" sz="1200" b="0" i="0" u="none" strike="noStrike" kern="1200" dirty="0">
                <a:solidFill>
                  <a:schemeClr val="tx1"/>
                </a:solidFill>
                <a:effectLst/>
                <a:latin typeface="Times New Roman" panose="02020603050405020304" pitchFamily="18" charset="0"/>
                <a:ea typeface="+mn-ea"/>
                <a:cs typeface="+mn-cs"/>
                <a:hlinkClick r:id="rId5"/>
              </a:rPr>
              <a:t> 298: F485–F499, 2010</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84</a:t>
            </a:fld>
            <a:endParaRPr lang="de-DE" altLang="de-DE"/>
          </a:p>
        </p:txBody>
      </p:sp>
    </p:spTree>
    <p:extLst>
      <p:ext uri="{BB962C8B-B14F-4D97-AF65-F5344CB8AC3E}">
        <p14:creationId xmlns:p14="http://schemas.microsoft.com/office/powerpoint/2010/main" val="3403228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85</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1200" b="1" i="0" kern="1200" dirty="0">
                <a:solidFill>
                  <a:schemeClr val="tx1"/>
                </a:solidFill>
                <a:effectLst/>
                <a:latin typeface="Times New Roman" panose="02020603050405020304" pitchFamily="18" charset="0"/>
                <a:ea typeface="+mn-ea"/>
                <a:cs typeface="+mn-cs"/>
              </a:rPr>
              <a:t>Which ONE of the following is the MOST likely diagnosis?</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err="1">
                <a:solidFill>
                  <a:schemeClr val="tx1"/>
                </a:solidFill>
                <a:effectLst/>
                <a:latin typeface="Times New Roman" panose="02020603050405020304" pitchFamily="18" charset="0"/>
                <a:ea typeface="+mn-ea"/>
                <a:cs typeface="+mn-cs"/>
              </a:rPr>
              <a:t>AAdenoma</a:t>
            </a:r>
            <a:r>
              <a:rPr lang="en-US" sz="1200" b="0" i="0" kern="1200" dirty="0">
                <a:solidFill>
                  <a:schemeClr val="tx1"/>
                </a:solidFill>
                <a:effectLst/>
                <a:latin typeface="Times New Roman" panose="02020603050405020304" pitchFamily="18" charset="0"/>
                <a:ea typeface="+mn-ea"/>
                <a:cs typeface="+mn-cs"/>
              </a:rPr>
              <a:t> of the parathyroid gland</a:t>
            </a:r>
          </a:p>
          <a:p>
            <a:r>
              <a:rPr lang="en-US" sz="1200" b="0" i="0" kern="1200" dirty="0" err="1">
                <a:solidFill>
                  <a:schemeClr val="tx1"/>
                </a:solidFill>
                <a:effectLst/>
                <a:latin typeface="Times New Roman" panose="02020603050405020304" pitchFamily="18" charset="0"/>
                <a:ea typeface="+mn-ea"/>
                <a:cs typeface="+mn-cs"/>
              </a:rPr>
              <a:t>BActivating</a:t>
            </a:r>
            <a:r>
              <a:rPr lang="en-US" sz="1200" b="0" i="0" kern="1200" dirty="0">
                <a:solidFill>
                  <a:schemeClr val="tx1"/>
                </a:solidFill>
                <a:effectLst/>
                <a:latin typeface="Times New Roman" panose="02020603050405020304" pitchFamily="18" charset="0"/>
                <a:ea typeface="+mn-ea"/>
                <a:cs typeface="+mn-cs"/>
              </a:rPr>
              <a:t> mutation of the calcium-sensing receptor</a:t>
            </a:r>
          </a:p>
          <a:p>
            <a:r>
              <a:rPr lang="en-US" sz="1200" b="0" i="0" kern="1200" dirty="0" err="1">
                <a:solidFill>
                  <a:schemeClr val="tx1"/>
                </a:solidFill>
                <a:effectLst/>
                <a:latin typeface="Times New Roman" panose="02020603050405020304" pitchFamily="18" charset="0"/>
                <a:ea typeface="+mn-ea"/>
                <a:cs typeface="+mn-cs"/>
              </a:rPr>
              <a:t>CFamilial</a:t>
            </a:r>
            <a:r>
              <a:rPr lang="en-US" sz="1200" b="0" i="0" kern="1200" dirty="0">
                <a:solidFill>
                  <a:schemeClr val="tx1"/>
                </a:solidFill>
                <a:effectLst/>
                <a:latin typeface="Times New Roman" panose="02020603050405020304" pitchFamily="18" charset="0"/>
                <a:ea typeface="+mn-ea"/>
                <a:cs typeface="+mn-cs"/>
              </a:rPr>
              <a:t> hypocalciuric hypercalcemia</a:t>
            </a:r>
          </a:p>
          <a:p>
            <a:r>
              <a:rPr lang="en-US" sz="1200" b="0" i="0" kern="1200" dirty="0">
                <a:solidFill>
                  <a:schemeClr val="tx1"/>
                </a:solidFill>
                <a:effectLst/>
                <a:latin typeface="Times New Roman" panose="02020603050405020304" pitchFamily="18" charset="0"/>
                <a:ea typeface="+mn-ea"/>
                <a:cs typeface="+mn-cs"/>
              </a:rPr>
              <a:t>D1,25-dihydroxyvitamin D production from granulomas</a:t>
            </a:r>
          </a:p>
          <a:p>
            <a:r>
              <a:rPr lang="en-US" sz="1200" b="0" i="0" kern="1200" dirty="0">
                <a:solidFill>
                  <a:schemeClr val="tx1"/>
                </a:solidFill>
                <a:effectLst/>
                <a:latin typeface="Times New Roman" panose="02020603050405020304" pitchFamily="18" charset="0"/>
                <a:ea typeface="+mn-ea"/>
                <a:cs typeface="+mn-cs"/>
              </a:rPr>
              <a:t>E Secondary hyperparathyroidism</a:t>
            </a:r>
          </a:p>
          <a:p>
            <a:r>
              <a:rPr lang="en-US" sz="1200" b="0" i="0" kern="1200" dirty="0">
                <a:solidFill>
                  <a:schemeClr val="tx1"/>
                </a:solidFill>
                <a:effectLst/>
                <a:latin typeface="Times New Roman" panose="02020603050405020304" pitchFamily="18" charset="0"/>
                <a:ea typeface="+mn-ea"/>
                <a:cs typeface="+mn-cs"/>
              </a:rPr>
              <a:t>Answer &amp; Explanation</a:t>
            </a:r>
          </a:p>
          <a:p>
            <a:r>
              <a:rPr lang="en-US" sz="1200" b="0" i="0" kern="1200" dirty="0">
                <a:solidFill>
                  <a:schemeClr val="tx1"/>
                </a:solidFill>
                <a:effectLst/>
                <a:latin typeface="Times New Roman" panose="02020603050405020304" pitchFamily="18" charset="0"/>
                <a:ea typeface="+mn-ea"/>
                <a:cs typeface="+mn-cs"/>
              </a:rPr>
              <a:t>Correct Answer is: C</a:t>
            </a:r>
          </a:p>
          <a:p>
            <a:endParaRPr lang="de-DE" altLang="de-DE" dirty="0"/>
          </a:p>
        </p:txBody>
      </p:sp>
    </p:spTree>
    <p:extLst>
      <p:ext uri="{BB962C8B-B14F-4D97-AF65-F5344CB8AC3E}">
        <p14:creationId xmlns:p14="http://schemas.microsoft.com/office/powerpoint/2010/main" val="2537301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kern="1200" dirty="0">
                <a:solidFill>
                  <a:schemeClr val="tx1"/>
                </a:solidFill>
                <a:effectLst/>
                <a:latin typeface="Times New Roman" panose="02020603050405020304" pitchFamily="18" charset="0"/>
                <a:ea typeface="+mn-ea"/>
                <a:cs typeface="+mn-cs"/>
              </a:rPr>
              <a:t>Familiäre </a:t>
            </a:r>
            <a:r>
              <a:rPr lang="de-DE" sz="1200" b="1" i="0" kern="1200" dirty="0" err="1">
                <a:solidFill>
                  <a:schemeClr val="tx1"/>
                </a:solidFill>
                <a:effectLst/>
                <a:latin typeface="Times New Roman" panose="02020603050405020304" pitchFamily="18" charset="0"/>
                <a:ea typeface="+mn-ea"/>
                <a:cs typeface="+mn-cs"/>
              </a:rPr>
              <a:t>hypocalciurische</a:t>
            </a:r>
            <a:r>
              <a:rPr lang="de-DE" sz="1200" b="1" i="0" kern="1200" dirty="0">
                <a:solidFill>
                  <a:schemeClr val="tx1"/>
                </a:solidFill>
                <a:effectLst/>
                <a:latin typeface="Times New Roman" panose="02020603050405020304" pitchFamily="18" charset="0"/>
                <a:ea typeface="+mn-ea"/>
                <a:cs typeface="+mn-cs"/>
              </a:rPr>
              <a:t> Hyperkalzämie</a:t>
            </a:r>
          </a:p>
          <a:p>
            <a:r>
              <a:rPr lang="de-DE" sz="1200" b="0" i="0" kern="1200" dirty="0">
                <a:solidFill>
                  <a:schemeClr val="tx1"/>
                </a:solidFill>
                <a:effectLst/>
                <a:latin typeface="Times New Roman" panose="02020603050405020304" pitchFamily="18" charset="0"/>
                <a:ea typeface="+mn-ea"/>
                <a:cs typeface="+mn-cs"/>
              </a:rPr>
              <a:t>Dieser Patient hat wahrscheinlich eine familiäre </a:t>
            </a:r>
            <a:r>
              <a:rPr lang="de-DE" sz="1200" b="0" i="0" kern="1200" dirty="0" err="1">
                <a:solidFill>
                  <a:schemeClr val="tx1"/>
                </a:solidFill>
                <a:effectLst/>
                <a:latin typeface="Times New Roman" panose="02020603050405020304" pitchFamily="18" charset="0"/>
                <a:ea typeface="+mn-ea"/>
                <a:cs typeface="+mn-cs"/>
              </a:rPr>
              <a:t>hypokalziäre</a:t>
            </a:r>
            <a:r>
              <a:rPr lang="de-DE" sz="1200" b="0" i="0" kern="1200" dirty="0">
                <a:solidFill>
                  <a:schemeClr val="tx1"/>
                </a:solidFill>
                <a:effectLst/>
                <a:latin typeface="Times New Roman" panose="02020603050405020304" pitchFamily="18" charset="0"/>
                <a:ea typeface="+mn-ea"/>
                <a:cs typeface="+mn-cs"/>
              </a:rPr>
              <a:t> Hyperkalzämie.</a:t>
            </a:r>
          </a:p>
          <a:p>
            <a:r>
              <a:rPr lang="de-DE" sz="1200" b="0" i="0" kern="1200" dirty="0">
                <a:solidFill>
                  <a:schemeClr val="tx1"/>
                </a:solidFill>
                <a:effectLst/>
                <a:latin typeface="Times New Roman" panose="02020603050405020304" pitchFamily="18" charset="0"/>
                <a:ea typeface="+mn-ea"/>
                <a:cs typeface="+mn-cs"/>
              </a:rPr>
              <a:t>Das erhöhte Serumcalcium mit einem nicht unterdrückten PTH-Spiegel bei diesem Patienten legt nahe, dass die PTH-Sekretion durch den systemischen Calciumspiegel nicht angemessen reguliert wird. Die Differentialdiagnose umfasst die autonome Sekretion von PTH durch ein Adenom oder einen Defekt des Calcium-</a:t>
            </a:r>
            <a:r>
              <a:rPr lang="de-DE" sz="1200" b="0" i="0" kern="1200" dirty="0" err="1">
                <a:solidFill>
                  <a:schemeClr val="tx1"/>
                </a:solidFill>
                <a:effectLst/>
                <a:latin typeface="Times New Roman" panose="02020603050405020304" pitchFamily="18" charset="0"/>
                <a:ea typeface="+mn-ea"/>
                <a:cs typeface="+mn-cs"/>
              </a:rPr>
              <a:t>Sensing</a:t>
            </a:r>
            <a:r>
              <a:rPr lang="de-DE" sz="1200" b="0" i="0" kern="1200" dirty="0">
                <a:solidFill>
                  <a:schemeClr val="tx1"/>
                </a:solidFill>
                <a:effectLst/>
                <a:latin typeface="Times New Roman" panose="02020603050405020304" pitchFamily="18" charset="0"/>
                <a:ea typeface="+mn-ea"/>
                <a:cs typeface="+mn-cs"/>
              </a:rPr>
              <a:t>-Rezeptors. Diese Einheiten können durch eine Bewertung der Calciumausscheidung im Urin unterschieden werden. Ein primärer Hyperparathyreoidismus wird typischerweise durch eine hohe Calcium- und / oder Ca / </a:t>
            </a:r>
            <a:r>
              <a:rPr lang="de-DE" sz="1200" b="0" i="0" kern="1200" dirty="0" err="1">
                <a:solidFill>
                  <a:schemeClr val="tx1"/>
                </a:solidFill>
                <a:effectLst/>
                <a:latin typeface="Times New Roman" panose="02020603050405020304" pitchFamily="18" charset="0"/>
                <a:ea typeface="+mn-ea"/>
                <a:cs typeface="+mn-cs"/>
              </a:rPr>
              <a:t>Cr</a:t>
            </a:r>
            <a:r>
              <a:rPr lang="de-DE" sz="1200" b="0" i="0" kern="1200" dirty="0">
                <a:solidFill>
                  <a:schemeClr val="tx1"/>
                </a:solidFill>
                <a:effectLst/>
                <a:latin typeface="Times New Roman" panose="02020603050405020304" pitchFamily="18" charset="0"/>
                <a:ea typeface="+mn-ea"/>
                <a:cs typeface="+mn-cs"/>
              </a:rPr>
              <a:t>-Clearance im Urin bestätigt. Letzteres kann wie folgt berechnet werden: (24-Stunden-Urin-Ca × Serum-</a:t>
            </a:r>
            <a:r>
              <a:rPr lang="de-DE" sz="1200" b="0" i="0" kern="1200" dirty="0" err="1">
                <a:solidFill>
                  <a:schemeClr val="tx1"/>
                </a:solidFill>
                <a:effectLst/>
                <a:latin typeface="Times New Roman" panose="02020603050405020304" pitchFamily="18" charset="0"/>
                <a:ea typeface="+mn-ea"/>
                <a:cs typeface="+mn-cs"/>
              </a:rPr>
              <a:t>Cr</a:t>
            </a:r>
            <a:r>
              <a:rPr lang="de-DE" sz="1200" b="0" i="0" kern="1200" dirty="0">
                <a:solidFill>
                  <a:schemeClr val="tx1"/>
                </a:solidFill>
                <a:effectLst/>
                <a:latin typeface="Times New Roman" panose="02020603050405020304" pitchFamily="18" charset="0"/>
                <a:ea typeface="+mn-ea"/>
                <a:cs typeface="+mn-cs"/>
              </a:rPr>
              <a:t>) / (24-Stunden-Urin-Cr × Serum-Ca) und ist im Allgemeinen bei primärem Hyperparathyreoidismus&gt; 0,02. Dieser Patient weist jedoch eine </a:t>
            </a:r>
            <a:r>
              <a:rPr lang="de-DE" sz="1200" b="0" i="0" kern="1200" dirty="0" err="1">
                <a:solidFill>
                  <a:schemeClr val="tx1"/>
                </a:solidFill>
                <a:effectLst/>
                <a:latin typeface="Times New Roman" panose="02020603050405020304" pitchFamily="18" charset="0"/>
                <a:ea typeface="+mn-ea"/>
                <a:cs typeface="+mn-cs"/>
              </a:rPr>
              <a:t>Hypocalciurie</a:t>
            </a:r>
            <a:r>
              <a:rPr lang="de-DE" sz="1200" b="0" i="0" kern="1200" dirty="0">
                <a:solidFill>
                  <a:schemeClr val="tx1"/>
                </a:solidFill>
                <a:effectLst/>
                <a:latin typeface="Times New Roman" panose="02020603050405020304" pitchFamily="18" charset="0"/>
                <a:ea typeface="+mn-ea"/>
                <a:cs typeface="+mn-cs"/>
              </a:rPr>
              <a:t> und eine Urin-Ca / </a:t>
            </a:r>
            <a:r>
              <a:rPr lang="de-DE" sz="1200" b="0" i="0" kern="1200" dirty="0" err="1">
                <a:solidFill>
                  <a:schemeClr val="tx1"/>
                </a:solidFill>
                <a:effectLst/>
                <a:latin typeface="Times New Roman" panose="02020603050405020304" pitchFamily="18" charset="0"/>
                <a:ea typeface="+mn-ea"/>
                <a:cs typeface="+mn-cs"/>
              </a:rPr>
              <a:t>Cr</a:t>
            </a:r>
            <a:r>
              <a:rPr lang="de-DE" sz="1200" b="0" i="0" kern="1200" dirty="0">
                <a:solidFill>
                  <a:schemeClr val="tx1"/>
                </a:solidFill>
                <a:effectLst/>
                <a:latin typeface="Times New Roman" panose="02020603050405020304" pitchFamily="18" charset="0"/>
                <a:ea typeface="+mn-ea"/>
                <a:cs typeface="+mn-cs"/>
              </a:rPr>
              <a:t>-Clearance von &lt;0,01 auf, was auf eine erhöhte renale Rückresorption von Kalzium trotz systemischer Hyperkalzämie hinweist. Dieser seltene autosomal-dominante Zustand, der durch eine inaktivierende Mutation des Calcium-</a:t>
            </a:r>
            <a:r>
              <a:rPr lang="de-DE" sz="1200" b="0" i="0" kern="1200" dirty="0" err="1">
                <a:solidFill>
                  <a:schemeClr val="tx1"/>
                </a:solidFill>
                <a:effectLst/>
                <a:latin typeface="Times New Roman" panose="02020603050405020304" pitchFamily="18" charset="0"/>
                <a:ea typeface="+mn-ea"/>
                <a:cs typeface="+mn-cs"/>
              </a:rPr>
              <a:t>Sensing</a:t>
            </a:r>
            <a:r>
              <a:rPr lang="de-DE" sz="1200" b="0" i="0" kern="1200" dirty="0">
                <a:solidFill>
                  <a:schemeClr val="tx1"/>
                </a:solidFill>
                <a:effectLst/>
                <a:latin typeface="Times New Roman" panose="02020603050405020304" pitchFamily="18" charset="0"/>
                <a:ea typeface="+mn-ea"/>
                <a:cs typeface="+mn-cs"/>
              </a:rPr>
              <a:t>-Rezeptors verursacht wird, wird als familiäre </a:t>
            </a:r>
            <a:r>
              <a:rPr lang="de-DE" sz="1200" b="0" i="0" kern="1200" dirty="0" err="1">
                <a:solidFill>
                  <a:schemeClr val="tx1"/>
                </a:solidFill>
                <a:effectLst/>
                <a:latin typeface="Times New Roman" panose="02020603050405020304" pitchFamily="18" charset="0"/>
                <a:ea typeface="+mn-ea"/>
                <a:cs typeface="+mn-cs"/>
              </a:rPr>
              <a:t>hypokalzurische</a:t>
            </a:r>
            <a:r>
              <a:rPr lang="de-DE" sz="1200" b="0" i="0" kern="1200" dirty="0">
                <a:solidFill>
                  <a:schemeClr val="tx1"/>
                </a:solidFill>
                <a:effectLst/>
                <a:latin typeface="Times New Roman" panose="02020603050405020304" pitchFamily="18" charset="0"/>
                <a:ea typeface="+mn-ea"/>
                <a:cs typeface="+mn-cs"/>
              </a:rPr>
              <a:t> Hyperkalzämie bezeichnet. Der Serumphosphatspiegel in dieser Entität ist normalerweise normal oder leicht erniedrigt. Sekundärer Hyperparathyreoidismus tritt bei CNI auf, wenn der GFR-Wert unter 60–70 ml / min pro 1,73 m2-Bereich fällt. Ein Anstieg des Serum-PTH-Spiegels auf 110 </a:t>
            </a:r>
            <a:r>
              <a:rPr lang="de-DE" sz="1200" b="0" i="0" kern="1200" dirty="0" err="1">
                <a:solidFill>
                  <a:schemeClr val="tx1"/>
                </a:solidFill>
                <a:effectLst/>
                <a:latin typeface="Times New Roman" panose="02020603050405020304" pitchFamily="18" charset="0"/>
                <a:ea typeface="+mn-ea"/>
                <a:cs typeface="+mn-cs"/>
              </a:rPr>
              <a:t>pg</a:t>
            </a:r>
            <a:r>
              <a:rPr lang="de-DE" sz="1200" b="0" i="0" kern="1200" dirty="0">
                <a:solidFill>
                  <a:schemeClr val="tx1"/>
                </a:solidFill>
                <a:effectLst/>
                <a:latin typeface="Times New Roman" panose="02020603050405020304" pitchFamily="18" charset="0"/>
                <a:ea typeface="+mn-ea"/>
                <a:cs typeface="+mn-cs"/>
              </a:rPr>
              <a:t> / ml wäre bei diesem Patienten in Abwesenheit einer Begleiterkrankung wie Vitamin-D-Mangel ungewöhnlich hoch. Zu den Laborergebnissen bei frühem sekundärem Hyperparathyreoidismus gehören normale bis niedrige Serumcalciumspiegel und nicht die bei diesem Patienten festgestellte Hyperkalzämie. Serumphosphorspiegel sind in der Regel normal bis erhöht und nicht so niedrig wie in diesem Fall. In den Labordaten dieses Patienten sind keine offensichtlichen sekundären Ursachen erkennbar, und die ungewöhnliche Erhöhung des Serumcalciumspiegels sollte eine Bewertung für alternative Erklärungen für den erhöhten PTH veranlassen. Eine Hyperkalzämie kann einen sekundären Hyperparathyreoidismus komplizieren, dies tritt jedoch normalerweise bei Patienten mit fortgeschrittener CNI oder einer Nierenerkrankung im Endstadium auf. Häufige Ursachen bei diesen Einstellungen sind die Verwendung von Vitamin D-Sterolen oder Phosphatbindemitteln auf Kalziumbasis sowie schwere Nebenschilddrüsenhyperplasie und deutlich erhöhte PTH-Werte im Serum, in der Regel&gt; 800 </a:t>
            </a:r>
            <a:r>
              <a:rPr lang="de-DE" sz="1200" b="0" i="0" kern="1200" dirty="0" err="1">
                <a:solidFill>
                  <a:schemeClr val="tx1"/>
                </a:solidFill>
                <a:effectLst/>
                <a:latin typeface="Times New Roman" panose="02020603050405020304" pitchFamily="18" charset="0"/>
                <a:ea typeface="+mn-ea"/>
                <a:cs typeface="+mn-cs"/>
              </a:rPr>
              <a:t>pg</a:t>
            </a:r>
            <a:r>
              <a:rPr lang="de-DE" sz="1200" b="0" i="0" kern="1200" dirty="0">
                <a:solidFill>
                  <a:schemeClr val="tx1"/>
                </a:solidFill>
                <a:effectLst/>
                <a:latin typeface="Times New Roman" panose="02020603050405020304" pitchFamily="18" charset="0"/>
                <a:ea typeface="+mn-ea"/>
                <a:cs typeface="+mn-cs"/>
              </a:rPr>
              <a:t> / ml.</a:t>
            </a:r>
          </a:p>
          <a:p>
            <a:r>
              <a:rPr lang="de-DE" sz="1200" b="0" i="0" kern="1200" dirty="0">
                <a:solidFill>
                  <a:schemeClr val="tx1"/>
                </a:solidFill>
                <a:effectLst/>
                <a:latin typeface="Times New Roman" panose="02020603050405020304" pitchFamily="18" charset="0"/>
                <a:ea typeface="+mn-ea"/>
                <a:cs typeface="+mn-cs"/>
              </a:rPr>
              <a:t>Die </a:t>
            </a:r>
            <a:r>
              <a:rPr lang="de-DE" sz="1200" b="0" i="0" kern="1200" dirty="0" err="1">
                <a:solidFill>
                  <a:schemeClr val="tx1"/>
                </a:solidFill>
                <a:effectLst/>
                <a:latin typeface="Times New Roman" panose="02020603050405020304" pitchFamily="18" charset="0"/>
                <a:ea typeface="+mn-ea"/>
                <a:cs typeface="+mn-cs"/>
              </a:rPr>
              <a:t>extrarenale</a:t>
            </a:r>
            <a:r>
              <a:rPr lang="de-DE" sz="1200" b="0" i="0" kern="1200" dirty="0">
                <a:solidFill>
                  <a:schemeClr val="tx1"/>
                </a:solidFill>
                <a:effectLst/>
                <a:latin typeface="Times New Roman" panose="02020603050405020304" pitchFamily="18" charset="0"/>
                <a:ea typeface="+mn-ea"/>
                <a:cs typeface="+mn-cs"/>
              </a:rPr>
              <a:t> Produktion von Vitamin D würde eine Hyperkalzämie mit einem unterdrückten PTH-Spiegel verursachen</a:t>
            </a:r>
            <a:endParaRPr lang="en-US" sz="1200" b="0" i="0" kern="1200" dirty="0">
              <a:solidFill>
                <a:schemeClr val="tx1"/>
              </a:solidFill>
              <a:effectLst/>
              <a:latin typeface="Times New Roman" panose="02020603050405020304" pitchFamily="18" charset="0"/>
              <a:ea typeface="+mn-ea"/>
              <a:cs typeface="+mn-cs"/>
            </a:endParaRPr>
          </a:p>
          <a:p>
            <a:r>
              <a:rPr lang="en-US" sz="1200" b="1" i="0" kern="1200" dirty="0">
                <a:solidFill>
                  <a:schemeClr val="tx1"/>
                </a:solidFill>
                <a:effectLst/>
                <a:latin typeface="Times New Roman" panose="02020603050405020304" pitchFamily="18" charset="0"/>
                <a:ea typeface="+mn-ea"/>
                <a:cs typeface="+mn-cs"/>
              </a:rPr>
              <a:t>Familial hypocalciuric hypercalcemia</a:t>
            </a:r>
          </a:p>
          <a:p>
            <a:r>
              <a:rPr lang="en-US" sz="1200" b="0" i="0" kern="1200" dirty="0">
                <a:solidFill>
                  <a:schemeClr val="tx1"/>
                </a:solidFill>
                <a:effectLst/>
                <a:latin typeface="Times New Roman" panose="02020603050405020304" pitchFamily="18" charset="0"/>
                <a:ea typeface="+mn-ea"/>
                <a:cs typeface="+mn-cs"/>
              </a:rPr>
              <a:t>This patient likely has familial hypocalciuric hypercalcemia. </a:t>
            </a:r>
            <a:br>
              <a:rPr lang="en-US" sz="1200" b="0" i="0" kern="1200" dirty="0">
                <a:solidFill>
                  <a:schemeClr val="tx1"/>
                </a:solidFill>
                <a:effectLst/>
                <a:latin typeface="Times New Roman" panose="02020603050405020304" pitchFamily="18" charset="0"/>
                <a:ea typeface="+mn-ea"/>
                <a:cs typeface="+mn-cs"/>
              </a:rPr>
            </a:br>
            <a:br>
              <a:rPr lang="en-US" sz="1200" b="0" i="0" kern="1200" dirty="0">
                <a:solidFill>
                  <a:schemeClr val="tx1"/>
                </a:solidFill>
                <a:effectLst/>
                <a:latin typeface="Times New Roman" panose="02020603050405020304" pitchFamily="18" charset="0"/>
                <a:ea typeface="+mn-ea"/>
                <a:cs typeface="+mn-cs"/>
              </a:rPr>
            </a:br>
            <a:r>
              <a:rPr lang="en-US" sz="1200" b="0" i="0" kern="1200" dirty="0">
                <a:solidFill>
                  <a:schemeClr val="tx1"/>
                </a:solidFill>
                <a:effectLst/>
                <a:latin typeface="Times New Roman" panose="02020603050405020304" pitchFamily="18" charset="0"/>
                <a:ea typeface="+mn-ea"/>
                <a:cs typeface="+mn-cs"/>
              </a:rPr>
              <a:t>The elevated serum calcium with an unsuppressed PTH level in this patient suggests that PTH secretion is not appropriately regulated by systemic calcium levels. The differential diagnosis includes autonomous secretion of PTH by an adenoma or a defect in the calcium-sensing receptor. These entities can be differentiated by an assessment of urinary calcium excretion. Primary hyperparathyroidism is typically confirmed by high urine calcium and/or a high urine Ca/Cr clearance. The latter can be calculated as: (24-h Urine Ca × Serum Cr)/(24-h Urine Cr × Serum Ca) and is generally &gt;0.02 in primary hyperparathyroidism. This patient, however, has </a:t>
            </a:r>
            <a:r>
              <a:rPr lang="en-US" sz="1200" b="0" i="0" kern="1200" dirty="0" err="1">
                <a:solidFill>
                  <a:schemeClr val="tx1"/>
                </a:solidFill>
                <a:effectLst/>
                <a:latin typeface="Times New Roman" panose="02020603050405020304" pitchFamily="18" charset="0"/>
                <a:ea typeface="+mn-ea"/>
                <a:cs typeface="+mn-cs"/>
              </a:rPr>
              <a:t>hypocalciuria</a:t>
            </a:r>
            <a:r>
              <a:rPr lang="en-US" sz="1200" b="0" i="0" kern="1200" dirty="0">
                <a:solidFill>
                  <a:schemeClr val="tx1"/>
                </a:solidFill>
                <a:effectLst/>
                <a:latin typeface="Times New Roman" panose="02020603050405020304" pitchFamily="18" charset="0"/>
                <a:ea typeface="+mn-ea"/>
                <a:cs typeface="+mn-cs"/>
              </a:rPr>
              <a:t> and a urine Ca/Cr clearance of &lt;0.01, indicating avid renal reabsorption of calcium, despite systemic hypercalcemia. This rare autosomal dominant condition, caused by an inactivating mutation of the calcium-sensing receptor, is referred to as familial hypocalciuric hypercalcemia. The serum phosphate level in this entity is typically normal or mildly decreased. </a:t>
            </a:r>
            <a:br>
              <a:rPr lang="en-US" sz="1200" b="0" i="0" kern="1200" dirty="0">
                <a:solidFill>
                  <a:schemeClr val="tx1"/>
                </a:solidFill>
                <a:effectLst/>
                <a:latin typeface="Times New Roman" panose="02020603050405020304" pitchFamily="18" charset="0"/>
                <a:ea typeface="+mn-ea"/>
                <a:cs typeface="+mn-cs"/>
              </a:rPr>
            </a:br>
            <a:br>
              <a:rPr lang="en-US" sz="1200" b="0" i="0" kern="1200" dirty="0">
                <a:solidFill>
                  <a:schemeClr val="tx1"/>
                </a:solidFill>
                <a:effectLst/>
                <a:latin typeface="Times New Roman" panose="02020603050405020304" pitchFamily="18" charset="0"/>
                <a:ea typeface="+mn-ea"/>
                <a:cs typeface="+mn-cs"/>
              </a:rPr>
            </a:br>
            <a:r>
              <a:rPr lang="en-US" sz="1200" b="0" i="0" kern="1200" dirty="0">
                <a:solidFill>
                  <a:schemeClr val="tx1"/>
                </a:solidFill>
                <a:effectLst/>
                <a:latin typeface="Times New Roman" panose="02020603050405020304" pitchFamily="18" charset="0"/>
                <a:ea typeface="+mn-ea"/>
                <a:cs typeface="+mn-cs"/>
              </a:rPr>
              <a:t>Secondary hyperparathyroidism occurs in CKD when the GFR falls below the 60–70 ml/min per 1.73 m</a:t>
            </a:r>
            <a:r>
              <a:rPr lang="en-US" sz="1200" b="0" i="0" kern="1200" baseline="30000" dirty="0">
                <a:solidFill>
                  <a:schemeClr val="tx1"/>
                </a:solidFill>
                <a:effectLst/>
                <a:latin typeface="Times New Roman" panose="02020603050405020304" pitchFamily="18" charset="0"/>
                <a:ea typeface="+mn-ea"/>
                <a:cs typeface="+mn-cs"/>
              </a:rPr>
              <a:t>2</a:t>
            </a:r>
            <a:r>
              <a:rPr lang="en-US" sz="1200" b="0" i="0" kern="1200" dirty="0">
                <a:solidFill>
                  <a:schemeClr val="tx1"/>
                </a:solidFill>
                <a:effectLst/>
                <a:latin typeface="Times New Roman" panose="02020603050405020304" pitchFamily="18" charset="0"/>
                <a:ea typeface="+mn-ea"/>
                <a:cs typeface="+mn-cs"/>
              </a:rPr>
              <a:t>range. A rise in the serum PTH level to 110 </a:t>
            </a:r>
            <a:r>
              <a:rPr lang="en-US" sz="1200" b="0" i="0" kern="1200" dirty="0" err="1">
                <a:solidFill>
                  <a:schemeClr val="tx1"/>
                </a:solidFill>
                <a:effectLst/>
                <a:latin typeface="Times New Roman" panose="02020603050405020304" pitchFamily="18" charset="0"/>
                <a:ea typeface="+mn-ea"/>
                <a:cs typeface="+mn-cs"/>
              </a:rPr>
              <a:t>pg</a:t>
            </a:r>
            <a:r>
              <a:rPr lang="en-US" sz="1200" b="0" i="0" kern="1200" dirty="0">
                <a:solidFill>
                  <a:schemeClr val="tx1"/>
                </a:solidFill>
                <a:effectLst/>
                <a:latin typeface="Times New Roman" panose="02020603050405020304" pitchFamily="18" charset="0"/>
                <a:ea typeface="+mn-ea"/>
                <a:cs typeface="+mn-cs"/>
              </a:rPr>
              <a:t>/ml would be unusually high at this patient’s level of kidney function in the absence of a concomitant condition such as vitamin D deficiency. Laboratory findings in early secondary hyperparathyroidism include normal to low serum calcium levels and not hypercalcemia as noted in this patient. Serum phosphorus levels are typically normal to increased and not low as in this case. No obvious secondary causes are evident in this patient’s laboratory data, and the unusual elevation in serum calcium level should prompt an evaluation for alternative explanations for the elevated PTH. Hypercalcemia may complicate secondary hyperparathyroidism, but this usually occurs in patients with advanced CKD or end-stage kidney disease. Common causes in these settings include use of vitamin D sterols or calcium-based phosphate binders, as well as severe parathyroid hyperplasia and markedly increased serum PTH levels, usually &gt;800 </a:t>
            </a:r>
            <a:r>
              <a:rPr lang="en-US" sz="1200" b="0" i="0" kern="1200" dirty="0" err="1">
                <a:solidFill>
                  <a:schemeClr val="tx1"/>
                </a:solidFill>
                <a:effectLst/>
                <a:latin typeface="Times New Roman" panose="02020603050405020304" pitchFamily="18" charset="0"/>
                <a:ea typeface="+mn-ea"/>
                <a:cs typeface="+mn-cs"/>
              </a:rPr>
              <a:t>pg</a:t>
            </a:r>
            <a:r>
              <a:rPr lang="en-US" sz="1200" b="0" i="0" kern="1200" dirty="0">
                <a:solidFill>
                  <a:schemeClr val="tx1"/>
                </a:solidFill>
                <a:effectLst/>
                <a:latin typeface="Times New Roman" panose="02020603050405020304" pitchFamily="18" charset="0"/>
                <a:ea typeface="+mn-ea"/>
                <a:cs typeface="+mn-cs"/>
              </a:rPr>
              <a:t>/ml.</a:t>
            </a:r>
          </a:p>
          <a:p>
            <a:r>
              <a:rPr lang="en-US" sz="1200" b="0" i="0" kern="1200" dirty="0">
                <a:solidFill>
                  <a:schemeClr val="tx1"/>
                </a:solidFill>
                <a:effectLst/>
                <a:latin typeface="Times New Roman" panose="02020603050405020304" pitchFamily="18" charset="0"/>
                <a:ea typeface="+mn-ea"/>
                <a:cs typeface="+mn-cs"/>
              </a:rPr>
              <a:t>Extrarenal production of vitamin D would cause hypercalcemia with a suppressed PTH level.</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86</a:t>
            </a:fld>
            <a:endParaRPr lang="de-DE" altLang="de-DE"/>
          </a:p>
        </p:txBody>
      </p:sp>
    </p:spTree>
    <p:extLst>
      <p:ext uri="{BB962C8B-B14F-4D97-AF65-F5344CB8AC3E}">
        <p14:creationId xmlns:p14="http://schemas.microsoft.com/office/powerpoint/2010/main" val="16503584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à"/>
            </a:pPr>
            <a:r>
              <a:rPr lang="de-DE" dirty="0"/>
              <a:t>erhöhte Serumcalcium mit einem nicht unterdrückten PTH-Spiegel bei diesem Patienten legt nahe, dass die PTH-Sekretion durch den systemischen Calciumspiegel nicht angemessen reguliert wird. Die Differentialdiagnose umfasst die autonome Sekretion von PTH durch ein Adenom oder einen Defekt des Calcium-</a:t>
            </a:r>
            <a:r>
              <a:rPr lang="de-DE" dirty="0" err="1"/>
              <a:t>Sensing</a:t>
            </a:r>
            <a:r>
              <a:rPr lang="de-DE" dirty="0"/>
              <a:t>-Rezeptors. Diese Einheiten können durch eine Bewertung der Calciumausscheidung im Urin unterschieden werden. Ein primärer Hyperparathyreoidismus wird typischerweise durch eine hohe Calcium- und / oder Ca / </a:t>
            </a:r>
            <a:r>
              <a:rPr lang="de-DE" dirty="0" err="1"/>
              <a:t>Cr</a:t>
            </a:r>
            <a:r>
              <a:rPr lang="de-DE" dirty="0"/>
              <a:t>-Clearance im Urin bestätigt. Letzteres kann wie folgt berechnet werden: (24-Stunden-Urin-Ca × Serum-</a:t>
            </a:r>
            <a:r>
              <a:rPr lang="de-DE" dirty="0" err="1"/>
              <a:t>Cr</a:t>
            </a:r>
            <a:r>
              <a:rPr lang="de-DE" dirty="0"/>
              <a:t>) / (24-Stunden-Urin-Cr × Serum-Ca) und ist im Allgemeinen bei primärem Hyperparathyreoidismus&gt; 0,02. Dieser Patient weist jedoch eine </a:t>
            </a:r>
            <a:r>
              <a:rPr lang="de-DE" dirty="0" err="1"/>
              <a:t>Hypocalciurie</a:t>
            </a:r>
            <a:r>
              <a:rPr lang="de-DE" dirty="0"/>
              <a:t> und eine Urin-Ca / </a:t>
            </a:r>
            <a:r>
              <a:rPr lang="de-DE" dirty="0" err="1"/>
              <a:t>Cr</a:t>
            </a:r>
            <a:r>
              <a:rPr lang="de-DE" dirty="0"/>
              <a:t>-Clearance von &lt;0,01 auf, was auf eine eifrige renale Rückresorption von Kalzium trotz systemischer Hyperkalzämie hinweist. Dieser seltene autosomal-dominante Zustand, der durch eine inaktivierende Mutation des Calcium-</a:t>
            </a:r>
            <a:r>
              <a:rPr lang="de-DE" dirty="0" err="1"/>
              <a:t>Sensing</a:t>
            </a:r>
            <a:r>
              <a:rPr lang="de-DE" dirty="0"/>
              <a:t>-Rezeptors verursacht wird, wird als familiäre </a:t>
            </a:r>
            <a:r>
              <a:rPr lang="de-DE" dirty="0" err="1"/>
              <a:t>hypokalzurische</a:t>
            </a:r>
            <a:r>
              <a:rPr lang="de-DE" dirty="0"/>
              <a:t> Hyperkalzämie bezeichnet. Der Serumphosphatspiegel in dieser Entität ist normalerweise normal oder leicht erniedrigt. Sekundärer Hyperparathyreoidismus tritt bei CNI auf, wenn der GFR-Wert unter 60–70 ml / min pro 1,73 m2-Bereich fällt. Ein Anstieg des Serum-PTH-Spiegels auf 110 </a:t>
            </a:r>
            <a:r>
              <a:rPr lang="de-DE" dirty="0" err="1"/>
              <a:t>pg</a:t>
            </a:r>
            <a:r>
              <a:rPr lang="de-DE" dirty="0"/>
              <a:t> / ml wäre bei diesem Patienten in Abwesenheit einer Begleiterkrankung wie Vitamin-D-Mangel ungewöhnlich hoch. Zu den Laborergebnissen bei frühem sekundärem Hyperparathyreoidismus gehören normale bis niedrige Serumcalciumspiegel und nicht die bei diesem Patienten festgestellte Hyperkalzämie. Serumphosphorspiegel sind in der Regel normal bis erhöht und nicht so niedrig wie in diesem Fall. In den Labordaten dieses Patienten sind keine offensichtlichen sekundären Ursachen erkennbar, und die ungewöhnliche Erhöhung des Serumcalciumspiegels sollte eine Bewertung für alternative Erklärungen für den erhöhten PTH veranlassen. Eine Hyperkalzämie kann einen sekundären Hyperparathyreoidismus komplizieren, dies tritt jedoch normalerweise bei Patienten mit fortgeschrittener CNI oder einer Nierenerkrankung im Endstadium auf. Häufige Ursachen bei diesen Einstellungen sind die Verwendung von Vitamin D-Sterolen oder Phosphatbindemitteln auf Kalziumbasis sowie schwere Nebenschilddrüsenhyperplasie und deutlich erhöhte PTH-Werte im Serum, in der Regel&gt; 800 </a:t>
            </a:r>
            <a:r>
              <a:rPr lang="de-DE" dirty="0" err="1"/>
              <a:t>pg</a:t>
            </a:r>
            <a:r>
              <a:rPr lang="de-DE" dirty="0"/>
              <a:t> / ml.</a:t>
            </a:r>
          </a:p>
          <a:p>
            <a:pPr marL="285750" indent="-285750">
              <a:buFont typeface="Wingdings" panose="05000000000000000000" pitchFamily="2" charset="2"/>
              <a:buChar char="à"/>
            </a:pPr>
            <a:r>
              <a:rPr lang="de-DE" dirty="0"/>
              <a:t>Die </a:t>
            </a:r>
            <a:r>
              <a:rPr lang="de-DE" dirty="0" err="1"/>
              <a:t>extrarenale</a:t>
            </a:r>
            <a:r>
              <a:rPr lang="de-DE" dirty="0"/>
              <a:t> Produktion von Vitamin D würde eine Hyperkalzämie mit einem unterdrückten PTH-Spiegel verursachen</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87</a:t>
            </a:fld>
            <a:endParaRPr lang="de-DE" altLang="de-DE"/>
          </a:p>
        </p:txBody>
      </p:sp>
    </p:spTree>
    <p:extLst>
      <p:ext uri="{BB962C8B-B14F-4D97-AF65-F5344CB8AC3E}">
        <p14:creationId xmlns:p14="http://schemas.microsoft.com/office/powerpoint/2010/main" val="4168280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err="1">
                <a:solidFill>
                  <a:schemeClr val="tx1"/>
                </a:solidFill>
                <a:latin typeface="Times New Roman" panose="02020603050405020304" pitchFamily="18" charset="0"/>
                <a:ea typeface="+mn-ea"/>
                <a:cs typeface="+mn-cs"/>
              </a:rPr>
              <a:t>Riccardi</a:t>
            </a:r>
            <a:r>
              <a:rPr lang="en-US" sz="1200" kern="1200" dirty="0">
                <a:solidFill>
                  <a:schemeClr val="tx1"/>
                </a:solidFill>
                <a:latin typeface="Times New Roman" panose="02020603050405020304" pitchFamily="18" charset="0"/>
                <a:ea typeface="+mn-ea"/>
                <a:cs typeface="+mn-cs"/>
              </a:rPr>
              <a:t> D, Brown EM. Physiology and pathophysiology of the calcium-sensing receptor in the kidney. Am J </a:t>
            </a:r>
            <a:r>
              <a:rPr lang="en-US" sz="1200" kern="1200" dirty="0" err="1">
                <a:solidFill>
                  <a:schemeClr val="tx1"/>
                </a:solidFill>
                <a:latin typeface="Times New Roman" panose="02020603050405020304" pitchFamily="18" charset="0"/>
                <a:ea typeface="+mn-ea"/>
                <a:cs typeface="+mn-cs"/>
              </a:rPr>
              <a:t>Physiol</a:t>
            </a:r>
            <a:r>
              <a:rPr lang="en-US" sz="1200" kern="1200" dirty="0">
                <a:solidFill>
                  <a:schemeClr val="tx1"/>
                </a:solidFill>
                <a:latin typeface="Times New Roman" panose="02020603050405020304" pitchFamily="18" charset="0"/>
                <a:ea typeface="+mn-ea"/>
                <a:cs typeface="+mn-cs"/>
              </a:rPr>
              <a:t> Renal Physiol. 2010;298(3):F485-99.</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88</a:t>
            </a:fld>
            <a:endParaRPr lang="de-DE" altLang="de-DE"/>
          </a:p>
        </p:txBody>
      </p:sp>
    </p:spTree>
    <p:extLst>
      <p:ext uri="{BB962C8B-B14F-4D97-AF65-F5344CB8AC3E}">
        <p14:creationId xmlns:p14="http://schemas.microsoft.com/office/powerpoint/2010/main" val="21655286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95</a:t>
            </a:fld>
            <a:endParaRPr lang="de-DE" altLang="de-DE"/>
          </a:p>
        </p:txBody>
      </p:sp>
    </p:spTree>
    <p:extLst>
      <p:ext uri="{BB962C8B-B14F-4D97-AF65-F5344CB8AC3E}">
        <p14:creationId xmlns:p14="http://schemas.microsoft.com/office/powerpoint/2010/main" val="2196219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98</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de-DE" altLang="de-DE" dirty="0"/>
              <a:t>12</a:t>
            </a:r>
          </a:p>
          <a:p>
            <a:r>
              <a:rPr lang="de-DE" altLang="de-DE" dirty="0"/>
              <a:t>62</a:t>
            </a:r>
          </a:p>
          <a:p>
            <a:r>
              <a:rPr lang="de-DE" altLang="de-DE" dirty="0"/>
              <a:t>5</a:t>
            </a:r>
          </a:p>
          <a:p>
            <a:r>
              <a:rPr lang="de-DE" altLang="de-DE" dirty="0"/>
              <a:t>3</a:t>
            </a:r>
          </a:p>
          <a:p>
            <a:r>
              <a:rPr lang="de-DE" altLang="de-DE" dirty="0"/>
              <a:t>18</a:t>
            </a:r>
          </a:p>
          <a:p>
            <a:endParaRPr lang="de-DE" altLang="de-DE" dirty="0"/>
          </a:p>
        </p:txBody>
      </p:sp>
    </p:spTree>
    <p:extLst>
      <p:ext uri="{BB962C8B-B14F-4D97-AF65-F5344CB8AC3E}">
        <p14:creationId xmlns:p14="http://schemas.microsoft.com/office/powerpoint/2010/main" val="21630253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a:t>In addition to volume resuscitation with IV fluids, the most appropriate next step in the management of hypercalcemia is a bisphosphonate.</a:t>
            </a:r>
          </a:p>
          <a:p>
            <a:r>
              <a:rPr lang="en-US" sz="1200" dirty="0"/>
              <a:t>Severe hypercalcemia is defined as serum total calcium &gt;14 mg/dl (ionized calcium, &gt;1.75 mmol/L). Associated neurologic symptoms include lethargy, confusion, stupor, and coma. Symptoms are more likely to occur in patients with preexisting neurologic dysfunction, such as older age and dementia, or if the calcium levels have increased rapidly. Gastrointestinal symptoms include constipation, nausea, and anorexia. Cardiovascular manifestations consist of tachycardia due to hypovolemia, as well as shortened QT interval, ST segment elevation, and arrhythmia. Most cases of severe hypercalcemia are caused by hyperparathyroidism or underlying malignancy. In this patient, lymphoma may have caused hypercalcemia by local osteolysis and/or by increased conversion of 25-hydroxycholecalciferol to 1,25-dihydroxycholecalciferol. Hydrochlorothiazide, calcium carbonate, and cholecalciferol may contribute to hypercalcemia and were appropriately discontinued.</a:t>
            </a:r>
          </a:p>
          <a:p>
            <a:r>
              <a:rPr lang="en-US" sz="1200" dirty="0"/>
              <a:t>Elevated serum calcium is detected by the calcium-sensing receptor on the basolateral membrane of the thick ascending limb of the loop of Henle, which leads to inhibition of the luminal renal outer medullary potassium transporter (ROMK). ROMK transports potassium into the urinary lumen of the loop and provides potassium for the furosemide sensitive transporter, NKCC2. Without sufficient potassium, the action of the NKCC2 transporter is effectively blocked. In addition, hypercalcemia attenuates vasopressin mediated aquaporin-2 translocation in the collecting tubule. The net result of these effects is a sodium, potassium, and water diuresis. Thus, patients with hypercalcemia are usually volume depleted, so initial therapy for patients with severe hypercalcemia, without congestive heart failure or significant kidney disease, begins with volume resuscitation.</a:t>
            </a: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99</a:t>
            </a:fld>
            <a:endParaRPr lang="de-DE" altLang="de-DE"/>
          </a:p>
        </p:txBody>
      </p:sp>
    </p:spTree>
    <p:extLst>
      <p:ext uri="{BB962C8B-B14F-4D97-AF65-F5344CB8AC3E}">
        <p14:creationId xmlns:p14="http://schemas.microsoft.com/office/powerpoint/2010/main" val="92924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3CE17FEC-E849-4CB3-8795-5DB3D394E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C6FAFD7B-79EF-4D19-AD46-10CE11B496BF}" type="slidenum">
              <a:rPr lang="de-DE" altLang="de-DE" sz="1200"/>
              <a:pPr eaLnBrk="1" hangingPunct="1"/>
              <a:t>9</a:t>
            </a:fld>
            <a:endParaRPr lang="de-DE" altLang="de-DE" sz="1200"/>
          </a:p>
        </p:txBody>
      </p:sp>
      <p:sp>
        <p:nvSpPr>
          <p:cNvPr id="246787" name="Rectangle 2">
            <a:extLst>
              <a:ext uri="{FF2B5EF4-FFF2-40B4-BE49-F238E27FC236}">
                <a16:creationId xmlns:a16="http://schemas.microsoft.com/office/drawing/2014/main" id="{E6AD103E-B19E-43AE-ACF5-9EFBB15D31CE}"/>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F62B2D0A-FBEC-4BC6-9E7C-2B4790272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3432847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a:t>Historically, furosemide has been recommended, as an adjunct to treat hypercalcemia, with the hope that blockade of NKCC would limit paracellular calcium reabsorption. Yet clinical evidence to support this effect is lacking, and use of furosemide can lead to other electrolyte abnormalities including hypokalemia, hypernatremia, and hypomagnesemia. Instead, furosemide use should be reserved for treatment of hypercalcemia in those who develop evidence of volume overload.</a:t>
            </a:r>
          </a:p>
          <a:p>
            <a:r>
              <a:rPr lang="en-US" sz="1200" dirty="0"/>
              <a:t>The use of high-potency bisphosphonates, such as pamidronate, zoledronate, and ibandronate, is effective in malignancy-associated hypercalcemia, Bisphosphonates decrease bone resorption by binding and stabilizing the calcium phosphate matrix and by intracellular effects on osteoclast activity. A typical regimen is pamidronate 60–90 mg IV administered over 2–6 hours, but dose adjustment is required when renal function is impaired. These agents appear to be most useful when hypercalcemia is caused by bone metastases or humoral hypercalcemia from parathyroid hormone–related peptide.</a:t>
            </a:r>
          </a:p>
          <a:p>
            <a:r>
              <a:rPr lang="en-US" sz="1200" dirty="0"/>
              <a:t>Corticosteroids are useful for hypercalcemia associated with malignancies that overexpress 1α-hydroxylase and synthesize excess 1,25-dihydroxycholecalciferol. This is most common in the hypercalcemia associated with Hodgkin’s or non-Hodgkin’s lymphoma, as in this patient. Corticosteroids inhibit 1α-hydroxylase; however, use of corticosteroids in this setting improves calcium levels slowly.</a:t>
            </a:r>
          </a:p>
          <a:p>
            <a:r>
              <a:rPr lang="en-US" sz="1200" dirty="0"/>
              <a:t>Denosumab is a monoclonal antibody to the receptor activator of nuclear factor </a:t>
            </a:r>
            <a:r>
              <a:rPr lang="en-US" sz="1200" dirty="0" err="1"/>
              <a:t>κB</a:t>
            </a:r>
            <a:r>
              <a:rPr lang="en-US" sz="1200" dirty="0"/>
              <a:t> ligand (RANKL), an osteoclast-differentiating factor. Initially, it was only FDA approved for postmenopausal women who have osteoporosis and are at high risk of fracture or those who have not responded or tolerated other available therapies. Now, denosumab is also approved for hypercalcemia associated with malignancy. Denosumab is not cleared by the kidney and there is no restriction in patients with reduced renal function so it is a good alternative for patients with hypercalcemia who cannot take a bisphosphonate or those who do not respond to standard therapy.</a:t>
            </a:r>
          </a:p>
          <a:p>
            <a:r>
              <a:rPr lang="en-US" sz="1200" dirty="0"/>
              <a:t>Cinacalcet is a </a:t>
            </a:r>
            <a:r>
              <a:rPr lang="en-US" sz="1200" dirty="0" err="1"/>
              <a:t>calcimimetic</a:t>
            </a:r>
            <a:r>
              <a:rPr lang="en-US" sz="1200" dirty="0"/>
              <a:t> agent that increases the sensitivity of the calcium-sensing receptor in the parathyroid gland to calcium. This agent is FDA approved for treatment of hypercalcemia in the setting of hyperparathyroidism but has no role in the hypercalcemia of malignancy or in management of hypercalcemia in the acute setting.</a:t>
            </a:r>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102</a:t>
            </a:fld>
            <a:endParaRPr lang="de-DE" altLang="de-DE"/>
          </a:p>
        </p:txBody>
      </p:sp>
    </p:spTree>
    <p:extLst>
      <p:ext uri="{BB962C8B-B14F-4D97-AF65-F5344CB8AC3E}">
        <p14:creationId xmlns:p14="http://schemas.microsoft.com/office/powerpoint/2010/main" val="23462134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105</a:t>
            </a:fld>
            <a:endParaRPr lang="de-DE" altLang="de-DE"/>
          </a:p>
        </p:txBody>
      </p:sp>
    </p:spTree>
    <p:extLst>
      <p:ext uri="{BB962C8B-B14F-4D97-AF65-F5344CB8AC3E}">
        <p14:creationId xmlns:p14="http://schemas.microsoft.com/office/powerpoint/2010/main" val="13446347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Times New Roman" panose="02020603050405020304" pitchFamily="18" charset="0"/>
                <a:ea typeface="+mn-ea"/>
                <a:cs typeface="+mn-cs"/>
              </a:rPr>
              <a:t>Figure 2. | Treatment </a:t>
            </a:r>
            <a:r>
              <a:rPr lang="de-DE" sz="1200" b="0" i="0" u="none" strike="noStrike" kern="1200" baseline="0" dirty="0" err="1">
                <a:solidFill>
                  <a:schemeClr val="tx1"/>
                </a:solidFill>
                <a:latin typeface="Times New Roman" panose="02020603050405020304" pitchFamily="18" charset="0"/>
                <a:ea typeface="+mn-ea"/>
                <a:cs typeface="+mn-cs"/>
              </a:rPr>
              <a:t>algorithm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for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malignancy-associated</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hypercalcemia</a:t>
            </a:r>
            <a:r>
              <a:rPr lang="de-DE" sz="1200" b="0" i="0" u="none" strike="noStrike" kern="1200" baseline="0" dirty="0">
                <a:solidFill>
                  <a:schemeClr val="tx1"/>
                </a:solidFill>
                <a:latin typeface="Times New Roman" panose="02020603050405020304" pitchFamily="18" charset="0"/>
                <a:ea typeface="+mn-ea"/>
                <a:cs typeface="+mn-cs"/>
              </a:rPr>
              <a:t>. </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111</a:t>
            </a:fld>
            <a:endParaRPr lang="de-DE" altLang="de-DE"/>
          </a:p>
        </p:txBody>
      </p:sp>
    </p:spTree>
    <p:extLst>
      <p:ext uri="{BB962C8B-B14F-4D97-AF65-F5344CB8AC3E}">
        <p14:creationId xmlns:p14="http://schemas.microsoft.com/office/powerpoint/2010/main" val="27655815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112</a:t>
            </a:fld>
            <a:endParaRPr lang="de-DE" altLang="de-DE"/>
          </a:p>
        </p:txBody>
      </p:sp>
    </p:spTree>
    <p:extLst>
      <p:ext uri="{BB962C8B-B14F-4D97-AF65-F5344CB8AC3E}">
        <p14:creationId xmlns:p14="http://schemas.microsoft.com/office/powerpoint/2010/main" val="19820903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a:solidFill>
                  <a:schemeClr val="tx1"/>
                </a:solidFill>
                <a:effectLst/>
                <a:latin typeface="Times New Roman" panose="02020603050405020304" pitchFamily="18" charset="0"/>
                <a:ea typeface="+mn-ea"/>
                <a:cs typeface="+mn-cs"/>
              </a:rPr>
              <a:t>Question 13 of 75</a:t>
            </a:r>
          </a:p>
          <a:p>
            <a:r>
              <a:rPr lang="en-US" sz="1200" b="0" i="0" kern="1200" dirty="0">
                <a:solidFill>
                  <a:schemeClr val="tx1"/>
                </a:solidFill>
                <a:effectLst/>
                <a:latin typeface="Times New Roman" panose="02020603050405020304" pitchFamily="18" charset="0"/>
                <a:ea typeface="+mn-ea"/>
                <a:cs typeface="+mn-cs"/>
              </a:rPr>
              <a:t>A 34-year-old woman presents with a 3-day history of nausea, vomiting, and confusion. She recently adopted an “organic” lifestyle supplemented with vitamins and alternative remedies, and lost 7 </a:t>
            </a:r>
            <a:r>
              <a:rPr lang="en-US" sz="1200" b="0" i="0" kern="1200" dirty="0" err="1">
                <a:solidFill>
                  <a:schemeClr val="tx1"/>
                </a:solidFill>
                <a:effectLst/>
                <a:latin typeface="Times New Roman" panose="02020603050405020304" pitchFamily="18" charset="0"/>
                <a:ea typeface="+mn-ea"/>
                <a:cs typeface="+mn-cs"/>
              </a:rPr>
              <a:t>lbs</a:t>
            </a:r>
            <a:r>
              <a:rPr lang="en-US" sz="1200" b="0" i="0" kern="1200" dirty="0">
                <a:solidFill>
                  <a:schemeClr val="tx1"/>
                </a:solidFill>
                <a:effectLst/>
                <a:latin typeface="Times New Roman" panose="02020603050405020304" pitchFamily="18" charset="0"/>
                <a:ea typeface="+mn-ea"/>
                <a:cs typeface="+mn-cs"/>
              </a:rPr>
              <a:t> over the prior week. She was previously healthy except for hypothyroidism. Her only medication is levothyroxine.</a:t>
            </a:r>
          </a:p>
          <a:p>
            <a:r>
              <a:rPr lang="en-US" sz="1200" b="0" i="0" kern="1200" dirty="0">
                <a:solidFill>
                  <a:schemeClr val="tx1"/>
                </a:solidFill>
                <a:effectLst/>
                <a:latin typeface="Times New Roman" panose="02020603050405020304" pitchFamily="18" charset="0"/>
                <a:ea typeface="+mn-ea"/>
                <a:cs typeface="+mn-cs"/>
              </a:rPr>
              <a:t>On physical examination, she is lethargic and does not recognize her family members. Her blood pressure is 110/60 mmHg, pulse is 110 beats/min, and body mass index is 18 kg/m</a:t>
            </a:r>
            <a:r>
              <a:rPr lang="en-US" sz="1200" b="0" i="0" kern="1200" baseline="30000" dirty="0">
                <a:solidFill>
                  <a:schemeClr val="tx1"/>
                </a:solidFill>
                <a:effectLst/>
                <a:latin typeface="Times New Roman" panose="02020603050405020304" pitchFamily="18" charset="0"/>
                <a:ea typeface="+mn-ea"/>
                <a:cs typeface="+mn-cs"/>
              </a:rPr>
              <a:t>2</a:t>
            </a:r>
            <a:r>
              <a:rPr lang="en-US" sz="1200" b="0" i="0" kern="1200" dirty="0">
                <a:solidFill>
                  <a:schemeClr val="tx1"/>
                </a:solidFill>
                <a:effectLst/>
                <a:latin typeface="Times New Roman" panose="02020603050405020304" pitchFamily="18" charset="0"/>
                <a:ea typeface="+mn-ea"/>
                <a:cs typeface="+mn-cs"/>
              </a:rPr>
              <a:t>. Abdomen is nontender with sparse bowel sounds. The remainder of the examination is normal.</a:t>
            </a:r>
          </a:p>
          <a:p>
            <a:endParaRPr lang="de-DE" sz="1200" b="1" i="0" kern="1200" dirty="0">
              <a:solidFill>
                <a:schemeClr val="tx1"/>
              </a:solidFill>
              <a:effectLst/>
              <a:latin typeface="Times New Roman" panose="02020603050405020304" pitchFamily="18" charset="0"/>
              <a:ea typeface="+mn-ea"/>
              <a:cs typeface="+mn-cs"/>
            </a:endParaRPr>
          </a:p>
          <a:p>
            <a:endParaRPr lang="de-DE" sz="1200" b="1" i="0" kern="1200" dirty="0">
              <a:solidFill>
                <a:schemeClr val="tx1"/>
              </a:solidFill>
              <a:effectLst/>
              <a:latin typeface="Times New Roman" panose="02020603050405020304" pitchFamily="18" charset="0"/>
              <a:ea typeface="+mn-ea"/>
              <a:cs typeface="+mn-cs"/>
            </a:endParaRPr>
          </a:p>
          <a:p>
            <a:r>
              <a:rPr lang="de-DE" sz="1200" b="1" i="0" kern="1200" dirty="0">
                <a:solidFill>
                  <a:schemeClr val="tx1"/>
                </a:solidFill>
                <a:effectLst/>
                <a:latin typeface="Times New Roman" panose="02020603050405020304" pitchFamily="18" charset="0"/>
                <a:ea typeface="+mn-ea"/>
                <a:cs typeface="+mn-cs"/>
              </a:rPr>
              <a:t>Calcium-alkali </a:t>
            </a:r>
            <a:r>
              <a:rPr lang="de-DE" sz="1200" b="1" i="0" kern="1200" dirty="0" err="1">
                <a:solidFill>
                  <a:schemeClr val="tx1"/>
                </a:solidFill>
                <a:effectLst/>
                <a:latin typeface="Times New Roman" panose="02020603050405020304" pitchFamily="18" charset="0"/>
                <a:ea typeface="+mn-ea"/>
                <a:cs typeface="+mn-cs"/>
              </a:rPr>
              <a:t>syndrome</a:t>
            </a:r>
            <a:endParaRPr lang="de-DE" sz="1200" b="1" i="0" kern="1200" dirty="0">
              <a:solidFill>
                <a:schemeClr val="tx1"/>
              </a:solidFill>
              <a:effectLst/>
              <a:latin typeface="Times New Roman" panose="02020603050405020304" pitchFamily="18" charset="0"/>
              <a:ea typeface="+mn-ea"/>
              <a:cs typeface="+mn-cs"/>
            </a:endParaRPr>
          </a:p>
          <a:p>
            <a:r>
              <a:rPr lang="de-DE" sz="1200" b="0" i="0" kern="1200" dirty="0">
                <a:solidFill>
                  <a:schemeClr val="tx1"/>
                </a:solidFill>
                <a:effectLst/>
                <a:latin typeface="Times New Roman" panose="02020603050405020304" pitchFamily="18" charset="0"/>
                <a:ea typeface="+mn-ea"/>
                <a:cs typeface="+mn-cs"/>
              </a:rPr>
              <a:t>The </a:t>
            </a:r>
            <a:r>
              <a:rPr lang="de-DE" sz="1200" b="0" i="0" kern="1200" dirty="0" err="1">
                <a:solidFill>
                  <a:schemeClr val="tx1"/>
                </a:solidFill>
                <a:effectLst/>
                <a:latin typeface="Times New Roman" panose="02020603050405020304" pitchFamily="18" charset="0"/>
                <a:ea typeface="+mn-ea"/>
                <a:cs typeface="+mn-cs"/>
              </a:rPr>
              <a:t>presence</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hypercalcemia</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metabolic</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alkalosis</a:t>
            </a:r>
            <a:r>
              <a:rPr lang="de-DE" sz="1200" b="0" i="0" kern="1200" dirty="0">
                <a:solidFill>
                  <a:schemeClr val="tx1"/>
                </a:solidFill>
                <a:effectLst/>
                <a:latin typeface="Times New Roman" panose="02020603050405020304" pitchFamily="18" charset="0"/>
                <a:ea typeface="+mn-ea"/>
                <a:cs typeface="+mn-cs"/>
              </a:rPr>
              <a:t>, and AKI </a:t>
            </a:r>
            <a:r>
              <a:rPr lang="de-DE" sz="1200" b="0" i="0" kern="1200" dirty="0" err="1">
                <a:solidFill>
                  <a:schemeClr val="tx1"/>
                </a:solidFill>
                <a:effectLst/>
                <a:latin typeface="Times New Roman" panose="02020603050405020304" pitchFamily="18" charset="0"/>
                <a:ea typeface="+mn-ea"/>
                <a:cs typeface="+mn-cs"/>
              </a:rPr>
              <a:t>makes</a:t>
            </a:r>
            <a:r>
              <a:rPr lang="de-DE" sz="1200" b="0" i="0" kern="1200" dirty="0">
                <a:solidFill>
                  <a:schemeClr val="tx1"/>
                </a:solidFill>
                <a:effectLst/>
                <a:latin typeface="Times New Roman" panose="02020603050405020304" pitchFamily="18" charset="0"/>
                <a:ea typeface="+mn-ea"/>
                <a:cs typeface="+mn-cs"/>
              </a:rPr>
              <a:t> calcium-alkali </a:t>
            </a:r>
            <a:r>
              <a:rPr lang="de-DE" sz="1200" b="0" i="0" kern="1200" dirty="0" err="1">
                <a:solidFill>
                  <a:schemeClr val="tx1"/>
                </a:solidFill>
                <a:effectLst/>
                <a:latin typeface="Times New Roman" panose="02020603050405020304" pitchFamily="18" charset="0"/>
                <a:ea typeface="+mn-ea"/>
                <a:cs typeface="+mn-cs"/>
              </a:rPr>
              <a:t>syndrome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most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likely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diagnosis</a:t>
            </a:r>
            <a:r>
              <a:rPr lang="de-DE" sz="1200" b="0" i="0" kern="1200" dirty="0">
                <a:solidFill>
                  <a:schemeClr val="tx1"/>
                </a:solidFill>
                <a:effectLst/>
                <a:latin typeface="Times New Roman" panose="02020603050405020304" pitchFamily="18" charset="0"/>
                <a:ea typeface="+mn-ea"/>
                <a:cs typeface="+mn-cs"/>
              </a:rPr>
              <a:t>. The </a:t>
            </a:r>
            <a:r>
              <a:rPr lang="de-DE" sz="1200" b="0" i="0" kern="1200" dirty="0" err="1">
                <a:solidFill>
                  <a:schemeClr val="tx1"/>
                </a:solidFill>
                <a:effectLst/>
                <a:latin typeface="Times New Roman" panose="02020603050405020304" pitchFamily="18" charset="0"/>
                <a:ea typeface="+mn-ea"/>
                <a:cs typeface="+mn-cs"/>
              </a:rPr>
              <a:t>suppressed</a:t>
            </a:r>
            <a:r>
              <a:rPr lang="de-DE" sz="1200" b="0" i="0" kern="1200" dirty="0">
                <a:solidFill>
                  <a:schemeClr val="tx1"/>
                </a:solidFill>
                <a:effectLst/>
                <a:latin typeface="Times New Roman" panose="02020603050405020304" pitchFamily="18" charset="0"/>
                <a:ea typeface="+mn-ea"/>
                <a:cs typeface="+mn-cs"/>
              </a:rPr>
              <a:t> PTH </a:t>
            </a:r>
            <a:r>
              <a:rPr lang="de-DE" sz="1200" b="0" i="0" kern="1200" dirty="0" err="1">
                <a:solidFill>
                  <a:schemeClr val="tx1"/>
                </a:solidFill>
                <a:effectLst/>
                <a:latin typeface="Times New Roman" panose="02020603050405020304" pitchFamily="18" charset="0"/>
                <a:ea typeface="+mn-ea"/>
                <a:cs typeface="+mn-cs"/>
              </a:rPr>
              <a:t>suggests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increased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enteric</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calcium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load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or</a:t>
            </a:r>
            <a:r>
              <a:rPr lang="de-DE" sz="1200" b="0" i="0" kern="1200" dirty="0">
                <a:solidFill>
                  <a:schemeClr val="tx1"/>
                </a:solidFill>
                <a:effectLst/>
                <a:latin typeface="Times New Roman" panose="02020603050405020304" pitchFamily="18" charset="0"/>
                <a:ea typeface="+mn-ea"/>
                <a:cs typeface="+mn-cs"/>
              </a:rPr>
              <a:t> a non–PTH-</a:t>
            </a:r>
            <a:r>
              <a:rPr lang="de-DE" sz="1200" b="0" i="0" kern="1200" dirty="0" err="1">
                <a:solidFill>
                  <a:schemeClr val="tx1"/>
                </a:solidFill>
                <a:effectLst/>
                <a:latin typeface="Times New Roman" panose="02020603050405020304" pitchFamily="18" charset="0"/>
                <a:ea typeface="+mn-ea"/>
                <a:cs typeface="+mn-cs"/>
              </a:rPr>
              <a:t>mediated</a:t>
            </a:r>
            <a:r>
              <a:rPr lang="de-DE" sz="1200" b="0" i="0" kern="1200" dirty="0">
                <a:solidFill>
                  <a:schemeClr val="tx1"/>
                </a:solidFill>
                <a:effectLst/>
                <a:latin typeface="Times New Roman" panose="02020603050405020304" pitchFamily="18" charset="0"/>
                <a:ea typeface="+mn-ea"/>
                <a:cs typeface="+mn-cs"/>
              </a:rPr>
              <a:t> release of </a:t>
            </a:r>
            <a:r>
              <a:rPr lang="de-DE" sz="1200" b="0" i="0" kern="1200" dirty="0" err="1">
                <a:solidFill>
                  <a:schemeClr val="tx1"/>
                </a:solidFill>
                <a:effectLst/>
                <a:latin typeface="Times New Roman" panose="02020603050405020304" pitchFamily="18" charset="0"/>
                <a:ea typeface="+mn-ea"/>
                <a:cs typeface="+mn-cs"/>
              </a:rPr>
              <a:t>calcium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from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bone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Metabolic</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alkalosis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with</a:t>
            </a:r>
            <a:r>
              <a:rPr lang="de-DE" sz="1200" b="0" i="0" kern="1200" dirty="0">
                <a:solidFill>
                  <a:schemeClr val="tx1"/>
                </a:solidFill>
                <a:effectLst/>
                <a:latin typeface="Times New Roman" panose="02020603050405020304" pitchFamily="18" charset="0"/>
                <a:ea typeface="+mn-ea"/>
                <a:cs typeface="+mn-cs"/>
              </a:rPr>
              <a:t> alkaline </a:t>
            </a:r>
            <a:r>
              <a:rPr lang="de-DE" sz="1200" b="0" i="0" kern="1200" dirty="0" err="1">
                <a:solidFill>
                  <a:schemeClr val="tx1"/>
                </a:solidFill>
                <a:effectLst/>
                <a:latin typeface="Times New Roman" panose="02020603050405020304" pitchFamily="18" charset="0"/>
                <a:ea typeface="+mn-ea"/>
                <a:cs typeface="+mn-cs"/>
              </a:rPr>
              <a:t>urine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consistent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with</a:t>
            </a:r>
            <a:r>
              <a:rPr lang="de-DE" sz="1200" b="0" i="0" kern="1200" dirty="0">
                <a:solidFill>
                  <a:schemeClr val="tx1"/>
                </a:solidFill>
                <a:effectLst/>
                <a:latin typeface="Times New Roman" panose="02020603050405020304" pitchFamily="18" charset="0"/>
                <a:ea typeface="+mn-ea"/>
                <a:cs typeface="+mn-cs"/>
              </a:rPr>
              <a:t> an </a:t>
            </a:r>
            <a:r>
              <a:rPr lang="de-DE" sz="1200" b="0" i="0" kern="1200" dirty="0" err="1">
                <a:solidFill>
                  <a:schemeClr val="tx1"/>
                </a:solidFill>
                <a:effectLst/>
                <a:latin typeface="Times New Roman" panose="02020603050405020304" pitchFamily="18" charset="0"/>
                <a:ea typeface="+mn-ea"/>
                <a:cs typeface="+mn-cs"/>
              </a:rPr>
              <a:t>alkali</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load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when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there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an </a:t>
            </a:r>
            <a:r>
              <a:rPr lang="de-DE" sz="1200" b="0" i="0" kern="1200" dirty="0" err="1">
                <a:solidFill>
                  <a:schemeClr val="tx1"/>
                </a:solidFill>
                <a:effectLst/>
                <a:latin typeface="Times New Roman" panose="02020603050405020304" pitchFamily="18" charset="0"/>
                <a:ea typeface="+mn-ea"/>
                <a:cs typeface="+mn-cs"/>
              </a:rPr>
              <a:t>alkalosis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from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vomiting</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urine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typically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paradoxically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acid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if</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volume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depletion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ensues</a:t>
            </a:r>
            <a:r>
              <a:rPr lang="de-DE" sz="1200" b="0" i="0" kern="1200" dirty="0">
                <a:solidFill>
                  <a:schemeClr val="tx1"/>
                </a:solidFill>
                <a:effectLst/>
                <a:latin typeface="Times New Roman" panose="02020603050405020304" pitchFamily="18" charset="0"/>
                <a:ea typeface="+mn-ea"/>
                <a:cs typeface="+mn-cs"/>
              </a:rPr>
              <a:t>).</a:t>
            </a:r>
          </a:p>
          <a:p>
            <a:r>
              <a:rPr lang="de-DE" sz="1200" b="0" i="0" kern="1200" dirty="0">
                <a:solidFill>
                  <a:schemeClr val="tx1"/>
                </a:solidFill>
                <a:effectLst/>
                <a:latin typeface="Times New Roman" panose="02020603050405020304" pitchFamily="18" charset="0"/>
                <a:ea typeface="+mn-ea"/>
                <a:cs typeface="+mn-cs"/>
              </a:rPr>
              <a:t>Calcium-alkali </a:t>
            </a:r>
            <a:r>
              <a:rPr lang="de-DE" sz="1200" b="0" i="0" kern="1200" dirty="0" err="1">
                <a:solidFill>
                  <a:schemeClr val="tx1"/>
                </a:solidFill>
                <a:effectLst/>
                <a:latin typeface="Times New Roman" panose="02020603050405020304" pitchFamily="18" charset="0"/>
                <a:ea typeface="+mn-ea"/>
                <a:cs typeface="+mn-cs"/>
              </a:rPr>
              <a:t>syndrome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occurs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with</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co</a:t>
            </a:r>
            <a:r>
              <a:rPr lang="de-DE" sz="1200" b="0" i="0" kern="1200" dirty="0">
                <a:solidFill>
                  <a:schemeClr val="tx1"/>
                </a:solidFill>
                <a:effectLst/>
                <a:latin typeface="Times New Roman" panose="02020603050405020304" pitchFamily="18" charset="0"/>
                <a:ea typeface="+mn-ea"/>
                <a:cs typeface="+mn-cs"/>
              </a:rPr>
              <a:t>-ingestion of large </a:t>
            </a:r>
            <a:r>
              <a:rPr lang="de-DE" sz="1200" b="0" i="0" kern="1200" dirty="0" err="1">
                <a:solidFill>
                  <a:schemeClr val="tx1"/>
                </a:solidFill>
                <a:effectLst/>
                <a:latin typeface="Times New Roman" panose="02020603050405020304" pitchFamily="18" charset="0"/>
                <a:ea typeface="+mn-ea"/>
                <a:cs typeface="+mn-cs"/>
              </a:rPr>
              <a:t>amounts</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calcium</a:t>
            </a:r>
            <a:r>
              <a:rPr lang="de-DE" sz="1200" b="0" i="0" kern="1200" dirty="0">
                <a:solidFill>
                  <a:schemeClr val="tx1"/>
                </a:solidFill>
                <a:effectLst/>
                <a:latin typeface="Times New Roman" panose="02020603050405020304" pitchFamily="18" charset="0"/>
                <a:ea typeface="+mn-ea"/>
                <a:cs typeface="+mn-cs"/>
              </a:rPr>
              <a:t> and </a:t>
            </a:r>
            <a:r>
              <a:rPr lang="de-DE" sz="1200" b="0" i="0" kern="1200" dirty="0" err="1">
                <a:solidFill>
                  <a:schemeClr val="tx1"/>
                </a:solidFill>
                <a:effectLst/>
                <a:latin typeface="Times New Roman" panose="02020603050405020304" pitchFamily="18" charset="0"/>
                <a:ea typeface="+mn-ea"/>
                <a:cs typeface="+mn-cs"/>
              </a:rPr>
              <a:t>alkali</a:t>
            </a:r>
            <a:r>
              <a:rPr lang="de-DE" sz="1200" b="0" i="0" kern="1200" dirty="0">
                <a:solidFill>
                  <a:schemeClr val="tx1"/>
                </a:solidFill>
                <a:effectLst/>
                <a:latin typeface="Times New Roman" panose="02020603050405020304" pitchFamily="18" charset="0"/>
                <a:ea typeface="+mn-ea"/>
                <a:cs typeface="+mn-cs"/>
              </a:rPr>
              <a:t>. This was </a:t>
            </a:r>
            <a:r>
              <a:rPr lang="de-DE" sz="1200" b="0" i="0" kern="1200" dirty="0" err="1">
                <a:solidFill>
                  <a:schemeClr val="tx1"/>
                </a:solidFill>
                <a:effectLst/>
                <a:latin typeface="Times New Roman" panose="02020603050405020304" pitchFamily="18" charset="0"/>
                <a:ea typeface="+mn-ea"/>
                <a:cs typeface="+mn-cs"/>
              </a:rPr>
              <a:t>common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when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Sippy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powder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with</a:t>
            </a:r>
            <a:r>
              <a:rPr lang="de-DE" sz="1200" b="0" i="0" kern="1200" dirty="0">
                <a:solidFill>
                  <a:schemeClr val="tx1"/>
                </a:solidFill>
                <a:effectLst/>
                <a:latin typeface="Times New Roman" panose="02020603050405020304" pitchFamily="18" charset="0"/>
                <a:ea typeface="+mn-ea"/>
                <a:cs typeface="+mn-cs"/>
              </a:rPr>
              <a:t> milk was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remedy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for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peptic</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ulcer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disease</a:t>
            </a:r>
            <a:r>
              <a:rPr lang="de-DE" sz="1200" b="0" i="0" kern="1200" dirty="0">
                <a:solidFill>
                  <a:schemeClr val="tx1"/>
                </a:solidFill>
                <a:effectLst/>
                <a:latin typeface="Times New Roman" panose="02020603050405020304" pitchFamily="18" charset="0"/>
                <a:ea typeface="+mn-ea"/>
                <a:cs typeface="+mn-cs"/>
              </a:rPr>
              <a:t>, but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now</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rarely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encountered</a:t>
            </a:r>
            <a:r>
              <a:rPr lang="de-DE" sz="1200" b="0" i="0" kern="1200" dirty="0">
                <a:solidFill>
                  <a:schemeClr val="tx1"/>
                </a:solidFill>
                <a:effectLst/>
                <a:latin typeface="Times New Roman" panose="02020603050405020304" pitchFamily="18" charset="0"/>
                <a:ea typeface="+mn-ea"/>
                <a:cs typeface="+mn-cs"/>
              </a:rPr>
              <a:t> in </a:t>
            </a:r>
            <a:r>
              <a:rPr lang="de-DE" sz="1200" b="0" i="0" kern="1200" dirty="0" err="1">
                <a:solidFill>
                  <a:schemeClr val="tx1"/>
                </a:solidFill>
                <a:effectLst/>
                <a:latin typeface="Times New Roman" panose="02020603050405020304" pitchFamily="18" charset="0"/>
                <a:ea typeface="+mn-ea"/>
                <a:cs typeface="+mn-cs"/>
              </a:rPr>
              <a:t>that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setting</a:t>
            </a:r>
            <a:r>
              <a:rPr lang="de-DE" sz="1200" b="0" i="0" kern="1200" dirty="0">
                <a:solidFill>
                  <a:schemeClr val="tx1"/>
                </a:solidFill>
                <a:effectLst/>
                <a:latin typeface="Times New Roman" panose="02020603050405020304" pitchFamily="18" charset="0"/>
                <a:ea typeface="+mn-ea"/>
                <a:cs typeface="+mn-cs"/>
              </a:rPr>
              <a:t>. The </a:t>
            </a:r>
            <a:r>
              <a:rPr lang="de-DE" sz="1200" b="0" i="0" kern="1200" dirty="0" err="1">
                <a:solidFill>
                  <a:schemeClr val="tx1"/>
                </a:solidFill>
                <a:effectLst/>
                <a:latin typeface="Times New Roman" panose="02020603050405020304" pitchFamily="18" charset="0"/>
                <a:ea typeface="+mn-ea"/>
                <a:cs typeface="+mn-cs"/>
              </a:rPr>
              <a:t>syndrome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formerly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known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as</a:t>
            </a:r>
            <a:r>
              <a:rPr lang="de-DE" sz="1200" b="0" i="0" kern="1200" dirty="0">
                <a:solidFill>
                  <a:schemeClr val="tx1"/>
                </a:solidFill>
                <a:effectLst/>
                <a:latin typeface="Times New Roman" panose="02020603050405020304" pitchFamily="18" charset="0"/>
                <a:ea typeface="+mn-ea"/>
                <a:cs typeface="+mn-cs"/>
              </a:rPr>
              <a:t> milk-alkali </a:t>
            </a:r>
            <a:r>
              <a:rPr lang="de-DE" sz="1200" b="0" i="0" kern="1200" dirty="0" err="1">
                <a:solidFill>
                  <a:schemeClr val="tx1"/>
                </a:solidFill>
                <a:effectLst/>
                <a:latin typeface="Times New Roman" panose="02020603050405020304" pitchFamily="18" charset="0"/>
                <a:ea typeface="+mn-ea"/>
                <a:cs typeface="+mn-cs"/>
              </a:rPr>
              <a:t>syndrome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now</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more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appropriately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called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calcium-alkali </a:t>
            </a:r>
            <a:r>
              <a:rPr lang="de-DE" sz="1200" b="0" i="0" kern="1200" dirty="0" err="1">
                <a:solidFill>
                  <a:schemeClr val="tx1"/>
                </a:solidFill>
                <a:effectLst/>
                <a:latin typeface="Times New Roman" panose="02020603050405020304" pitchFamily="18" charset="0"/>
                <a:ea typeface="+mn-ea"/>
                <a:cs typeface="+mn-cs"/>
              </a:rPr>
              <a:t>syndrome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because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more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commonly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results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from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ingestion</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calcium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supplements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rather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than</a:t>
            </a:r>
            <a:r>
              <a:rPr lang="de-DE" sz="1200" b="0" i="0" kern="1200" dirty="0">
                <a:solidFill>
                  <a:schemeClr val="tx1"/>
                </a:solidFill>
                <a:effectLst/>
                <a:latin typeface="Times New Roman" panose="02020603050405020304" pitchFamily="18" charset="0"/>
                <a:ea typeface="+mn-ea"/>
                <a:cs typeface="+mn-cs"/>
              </a:rPr>
              <a:t> milk. This </a:t>
            </a:r>
            <a:r>
              <a:rPr lang="de-DE" sz="1200" b="0" i="0" kern="1200" dirty="0" err="1">
                <a:solidFill>
                  <a:schemeClr val="tx1"/>
                </a:solidFill>
                <a:effectLst/>
                <a:latin typeface="Times New Roman" panose="02020603050405020304" pitchFamily="18" charset="0"/>
                <a:ea typeface="+mn-ea"/>
                <a:cs typeface="+mn-cs"/>
              </a:rPr>
              <a:t>entity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commonly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seen</a:t>
            </a:r>
            <a:r>
              <a:rPr lang="de-DE" sz="1200" b="0" i="0" kern="1200" dirty="0">
                <a:solidFill>
                  <a:schemeClr val="tx1"/>
                </a:solidFill>
                <a:effectLst/>
                <a:latin typeface="Times New Roman" panose="02020603050405020304" pitchFamily="18" charset="0"/>
                <a:ea typeface="+mn-ea"/>
                <a:cs typeface="+mn-cs"/>
              </a:rPr>
              <a:t> in </a:t>
            </a:r>
            <a:r>
              <a:rPr lang="de-DE" sz="1200" b="0" i="0" kern="1200" dirty="0" err="1">
                <a:solidFill>
                  <a:schemeClr val="tx1"/>
                </a:solidFill>
                <a:effectLst/>
                <a:latin typeface="Times New Roman" panose="02020603050405020304" pitchFamily="18" charset="0"/>
                <a:ea typeface="+mn-ea"/>
                <a:cs typeface="+mn-cs"/>
              </a:rPr>
              <a:t>older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individuals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with</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osteoporosis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who</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take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calcium</a:t>
            </a:r>
            <a:r>
              <a:rPr lang="de-DE" sz="1200" b="0" i="0" kern="1200" dirty="0">
                <a:solidFill>
                  <a:schemeClr val="tx1"/>
                </a:solidFill>
                <a:effectLst/>
                <a:latin typeface="Times New Roman" panose="02020603050405020304" pitchFamily="18" charset="0"/>
                <a:ea typeface="+mn-ea"/>
                <a:cs typeface="+mn-cs"/>
              </a:rPr>
              <a:t> and </a:t>
            </a:r>
            <a:r>
              <a:rPr lang="de-DE" sz="1200" b="0" i="0" kern="1200" dirty="0" err="1">
                <a:solidFill>
                  <a:schemeClr val="tx1"/>
                </a:solidFill>
                <a:effectLst/>
                <a:latin typeface="Times New Roman" panose="02020603050405020304" pitchFamily="18" charset="0"/>
                <a:ea typeface="+mn-ea"/>
                <a:cs typeface="+mn-cs"/>
              </a:rPr>
              <a:t>vitamin</a:t>
            </a:r>
            <a:r>
              <a:rPr lang="de-DE" sz="1200" b="0" i="0" kern="1200" dirty="0">
                <a:solidFill>
                  <a:schemeClr val="tx1"/>
                </a:solidFill>
                <a:effectLst/>
                <a:latin typeface="Times New Roman" panose="02020603050405020304" pitchFamily="18" charset="0"/>
                <a:ea typeface="+mn-ea"/>
                <a:cs typeface="+mn-cs"/>
              </a:rPr>
              <a:t> D </a:t>
            </a:r>
            <a:r>
              <a:rPr lang="de-DE" sz="1200" b="0" i="0" kern="1200" dirty="0" err="1">
                <a:solidFill>
                  <a:schemeClr val="tx1"/>
                </a:solidFill>
                <a:effectLst/>
                <a:latin typeface="Times New Roman" panose="02020603050405020304" pitchFamily="18" charset="0"/>
                <a:ea typeface="+mn-ea"/>
                <a:cs typeface="+mn-cs"/>
              </a:rPr>
              <a:t>supplements</a:t>
            </a:r>
            <a:r>
              <a:rPr lang="de-DE" sz="1200" b="0" i="0" kern="1200" dirty="0">
                <a:solidFill>
                  <a:schemeClr val="tx1"/>
                </a:solidFill>
                <a:effectLst/>
                <a:latin typeface="Times New Roman" panose="02020603050405020304" pitchFamily="18" charset="0"/>
                <a:ea typeface="+mn-ea"/>
                <a:cs typeface="+mn-cs"/>
              </a:rPr>
              <a:t>. Key </a:t>
            </a:r>
            <a:r>
              <a:rPr lang="de-DE" sz="1200" b="0" i="0" kern="1200" dirty="0" err="1">
                <a:solidFill>
                  <a:schemeClr val="tx1"/>
                </a:solidFill>
                <a:effectLst/>
                <a:latin typeface="Times New Roman" panose="02020603050405020304" pitchFamily="18" charset="0"/>
                <a:ea typeface="+mn-ea"/>
                <a:cs typeface="+mn-cs"/>
              </a:rPr>
              <a:t>mechanisms</a:t>
            </a:r>
            <a:r>
              <a:rPr lang="de-DE" sz="1200" b="0" i="0" kern="1200" dirty="0">
                <a:solidFill>
                  <a:schemeClr val="tx1"/>
                </a:solidFill>
                <a:effectLst/>
                <a:latin typeface="Times New Roman" panose="02020603050405020304" pitchFamily="18" charset="0"/>
                <a:ea typeface="+mn-ea"/>
                <a:cs typeface="+mn-cs"/>
              </a:rPr>
              <a:t> of calcium-alkali </a:t>
            </a:r>
            <a:r>
              <a:rPr lang="de-DE" sz="1200" b="0" i="0" kern="1200" dirty="0" err="1">
                <a:solidFill>
                  <a:schemeClr val="tx1"/>
                </a:solidFill>
                <a:effectLst/>
                <a:latin typeface="Times New Roman" panose="02020603050405020304" pitchFamily="18" charset="0"/>
                <a:ea typeface="+mn-ea"/>
                <a:cs typeface="+mn-cs"/>
              </a:rPr>
              <a:t>syndrome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are</a:t>
            </a:r>
            <a:r>
              <a:rPr lang="de-DE" sz="1200" b="0" i="0" kern="1200" dirty="0">
                <a:solidFill>
                  <a:schemeClr val="tx1"/>
                </a:solidFill>
                <a:effectLst/>
                <a:latin typeface="Times New Roman" panose="02020603050405020304" pitchFamily="18" charset="0"/>
                <a:ea typeface="+mn-ea"/>
                <a:cs typeface="+mn-cs"/>
              </a:rPr>
              <a:t> calcium-</a:t>
            </a:r>
            <a:r>
              <a:rPr lang="de-DE" sz="1200" b="0" i="0" kern="1200" dirty="0" err="1">
                <a:solidFill>
                  <a:schemeClr val="tx1"/>
                </a:solidFill>
                <a:effectLst/>
                <a:latin typeface="Times New Roman" panose="02020603050405020304" pitchFamily="18" charset="0"/>
                <a:ea typeface="+mn-ea"/>
                <a:cs typeface="+mn-cs"/>
              </a:rPr>
              <a:t>mediated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vasoconstriction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which</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reduces</a:t>
            </a:r>
            <a:r>
              <a:rPr lang="de-DE" sz="1200" b="0" i="0" kern="1200" dirty="0">
                <a:solidFill>
                  <a:schemeClr val="tx1"/>
                </a:solidFill>
                <a:effectLst/>
                <a:latin typeface="Times New Roman" panose="02020603050405020304" pitchFamily="18" charset="0"/>
                <a:ea typeface="+mn-ea"/>
                <a:cs typeface="+mn-cs"/>
              </a:rPr>
              <a:t> GFR and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ability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to</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excrete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calcium</a:t>
            </a:r>
            <a:r>
              <a:rPr lang="de-DE" sz="1200" b="0" i="0" kern="1200" dirty="0">
                <a:solidFill>
                  <a:schemeClr val="tx1"/>
                </a:solidFill>
                <a:effectLst/>
                <a:latin typeface="Times New Roman" panose="02020603050405020304" pitchFamily="18" charset="0"/>
                <a:ea typeface="+mn-ea"/>
                <a:cs typeface="+mn-cs"/>
              </a:rPr>
              <a:t> in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urine</a:t>
            </a:r>
            <a:r>
              <a:rPr lang="de-DE" sz="1200" b="0" i="0" kern="1200" dirty="0">
                <a:solidFill>
                  <a:schemeClr val="tx1"/>
                </a:solidFill>
                <a:effectLst/>
                <a:latin typeface="Times New Roman" panose="02020603050405020304" pitchFamily="18" charset="0"/>
                <a:ea typeface="+mn-ea"/>
                <a:cs typeface="+mn-cs"/>
              </a:rPr>
              <a:t>, and </a:t>
            </a:r>
            <a:r>
              <a:rPr lang="de-DE" sz="1200" b="0" i="0" kern="1200" dirty="0" err="1">
                <a:solidFill>
                  <a:schemeClr val="tx1"/>
                </a:solidFill>
                <a:effectLst/>
                <a:latin typeface="Times New Roman" panose="02020603050405020304" pitchFamily="18" charset="0"/>
                <a:ea typeface="+mn-ea"/>
                <a:cs typeface="+mn-cs"/>
              </a:rPr>
              <a:t>volume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depletion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from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impaired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tubular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absorption</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sodium</a:t>
            </a:r>
            <a:r>
              <a:rPr lang="de-DE" sz="1200" b="0" i="0" kern="1200" dirty="0">
                <a:solidFill>
                  <a:schemeClr val="tx1"/>
                </a:solidFill>
                <a:effectLst/>
                <a:latin typeface="Times New Roman" panose="02020603050405020304" pitchFamily="18" charset="0"/>
                <a:ea typeface="+mn-ea"/>
                <a:cs typeface="+mn-cs"/>
              </a:rPr>
              <a:t> in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thick</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ascending</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limb</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loop of Henle </a:t>
            </a:r>
            <a:r>
              <a:rPr lang="de-DE" sz="1200" b="0" i="0" kern="1200" dirty="0" err="1">
                <a:solidFill>
                  <a:schemeClr val="tx1"/>
                </a:solidFill>
                <a:effectLst/>
                <a:latin typeface="Times New Roman" panose="02020603050405020304" pitchFamily="18" charset="0"/>
                <a:ea typeface="+mn-ea"/>
                <a:cs typeface="+mn-cs"/>
              </a:rPr>
              <a:t>secondary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to</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inhibition</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sodium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chloride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transport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mediated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by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the</a:t>
            </a:r>
            <a:r>
              <a:rPr lang="de-DE" sz="1200" b="0" i="0" kern="1200" dirty="0">
                <a:solidFill>
                  <a:schemeClr val="tx1"/>
                </a:solidFill>
                <a:effectLst/>
                <a:latin typeface="Times New Roman" panose="02020603050405020304" pitchFamily="18" charset="0"/>
                <a:ea typeface="+mn-ea"/>
                <a:cs typeface="+mn-cs"/>
              </a:rPr>
              <a:t> calcium-</a:t>
            </a:r>
            <a:r>
              <a:rPr lang="de-DE" sz="1200" b="0" i="0" kern="1200" dirty="0" err="1">
                <a:solidFill>
                  <a:schemeClr val="tx1"/>
                </a:solidFill>
                <a:effectLst/>
                <a:latin typeface="Times New Roman" panose="02020603050405020304" pitchFamily="18" charset="0"/>
                <a:ea typeface="+mn-ea"/>
                <a:cs typeface="+mn-cs"/>
              </a:rPr>
              <a:t>sensing</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receptor</a:t>
            </a:r>
            <a:r>
              <a:rPr lang="de-DE" sz="1200" b="0" i="0" kern="1200" dirty="0">
                <a:solidFill>
                  <a:schemeClr val="tx1"/>
                </a:solidFill>
                <a:effectLst/>
                <a:latin typeface="Times New Roman" panose="02020603050405020304" pitchFamily="18" charset="0"/>
                <a:ea typeface="+mn-ea"/>
                <a:cs typeface="+mn-cs"/>
              </a:rPr>
              <a:t>.</a:t>
            </a:r>
          </a:p>
          <a:p>
            <a:r>
              <a:rPr lang="de-DE" sz="1200" b="0" i="0" kern="1200" dirty="0" err="1">
                <a:solidFill>
                  <a:schemeClr val="tx1"/>
                </a:solidFill>
                <a:effectLst/>
                <a:latin typeface="Times New Roman" panose="02020603050405020304" pitchFamily="18" charset="0"/>
                <a:ea typeface="+mn-ea"/>
                <a:cs typeface="+mn-cs"/>
              </a:rPr>
              <a:t>Thyrotoxicosis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can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lead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to</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hypercalcemia</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from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increased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osteoclast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activity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Severe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hypercalcemia</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from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hyperparathyroidism</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can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mimic</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hyperemesis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gravidarum</a:t>
            </a:r>
            <a:r>
              <a:rPr lang="de-DE" sz="1200" b="0" i="0" kern="1200" dirty="0">
                <a:solidFill>
                  <a:schemeClr val="tx1"/>
                </a:solidFill>
                <a:effectLst/>
                <a:latin typeface="Times New Roman" panose="02020603050405020304" pitchFamily="18" charset="0"/>
                <a:ea typeface="+mn-ea"/>
                <a:cs typeface="+mn-cs"/>
              </a:rPr>
              <a:t> in a </a:t>
            </a:r>
            <a:r>
              <a:rPr lang="de-DE" sz="1200" b="0" i="0" kern="1200" dirty="0" err="1">
                <a:solidFill>
                  <a:schemeClr val="tx1"/>
                </a:solidFill>
                <a:effectLst/>
                <a:latin typeface="Times New Roman" panose="02020603050405020304" pitchFamily="18" charset="0"/>
                <a:ea typeface="+mn-ea"/>
                <a:cs typeface="+mn-cs"/>
              </a:rPr>
              <a:t>pregnant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patient</a:t>
            </a:r>
            <a:r>
              <a:rPr lang="de-DE" sz="1200" b="0" i="0" kern="1200" dirty="0">
                <a:solidFill>
                  <a:schemeClr val="tx1"/>
                </a:solidFill>
                <a:effectLst/>
                <a:latin typeface="Times New Roman" panose="02020603050405020304" pitchFamily="18" charset="0"/>
                <a:ea typeface="+mn-ea"/>
                <a:cs typeface="+mn-cs"/>
              </a:rPr>
              <a:t>. The </a:t>
            </a:r>
            <a:r>
              <a:rPr lang="de-DE" sz="1200" b="0" i="0" kern="1200" dirty="0" err="1">
                <a:solidFill>
                  <a:schemeClr val="tx1"/>
                </a:solidFill>
                <a:effectLst/>
                <a:latin typeface="Times New Roman" panose="02020603050405020304" pitchFamily="18" charset="0"/>
                <a:ea typeface="+mn-ea"/>
                <a:cs typeface="+mn-cs"/>
              </a:rPr>
              <a:t>appropriate</a:t>
            </a:r>
            <a:r>
              <a:rPr lang="de-DE" sz="1200" b="0" i="0" kern="1200" dirty="0">
                <a:solidFill>
                  <a:schemeClr val="tx1"/>
                </a:solidFill>
                <a:effectLst/>
                <a:latin typeface="Times New Roman" panose="02020603050405020304" pitchFamily="18" charset="0"/>
                <a:ea typeface="+mn-ea"/>
                <a:cs typeface="+mn-cs"/>
              </a:rPr>
              <a:t> TSH </a:t>
            </a:r>
            <a:r>
              <a:rPr lang="de-DE" sz="1200" b="0" i="0" kern="1200" dirty="0" err="1">
                <a:solidFill>
                  <a:schemeClr val="tx1"/>
                </a:solidFill>
                <a:effectLst/>
                <a:latin typeface="Times New Roman" panose="02020603050405020304" pitchFamily="18" charset="0"/>
                <a:ea typeface="+mn-ea"/>
                <a:cs typeface="+mn-cs"/>
              </a:rPr>
              <a:t>level</a:t>
            </a:r>
            <a:r>
              <a:rPr lang="de-DE" sz="1200" b="0" i="0" kern="1200" dirty="0">
                <a:solidFill>
                  <a:schemeClr val="tx1"/>
                </a:solidFill>
                <a:effectLst/>
                <a:latin typeface="Times New Roman" panose="02020603050405020304" pitchFamily="18" charset="0"/>
                <a:ea typeface="+mn-ea"/>
                <a:cs typeface="+mn-cs"/>
              </a:rPr>
              <a:t> on </a:t>
            </a:r>
            <a:r>
              <a:rPr lang="de-DE" sz="1200" b="0" i="0" kern="1200" dirty="0" err="1">
                <a:solidFill>
                  <a:schemeClr val="tx1"/>
                </a:solidFill>
                <a:effectLst/>
                <a:latin typeface="Times New Roman" panose="02020603050405020304" pitchFamily="18" charset="0"/>
                <a:ea typeface="+mn-ea"/>
                <a:cs typeface="+mn-cs"/>
              </a:rPr>
              <a:t>levothyroxine</a:t>
            </a:r>
            <a:r>
              <a:rPr lang="de-DE" sz="1200" b="0" i="0" kern="1200" dirty="0">
                <a:solidFill>
                  <a:schemeClr val="tx1"/>
                </a:solidFill>
                <a:effectLst/>
                <a:latin typeface="Times New Roman" panose="02020603050405020304" pitchFamily="18" charset="0"/>
                <a:ea typeface="+mn-ea"/>
                <a:cs typeface="+mn-cs"/>
              </a:rPr>
              <a:t> and </a:t>
            </a:r>
            <a:r>
              <a:rPr lang="de-DE" sz="1200" b="0" i="0" kern="1200" dirty="0" err="1">
                <a:solidFill>
                  <a:schemeClr val="tx1"/>
                </a:solidFill>
                <a:effectLst/>
                <a:latin typeface="Times New Roman" panose="02020603050405020304" pitchFamily="18" charset="0"/>
                <a:ea typeface="+mn-ea"/>
                <a:cs typeface="+mn-cs"/>
              </a:rPr>
              <a:t>suppressed</a:t>
            </a:r>
            <a:r>
              <a:rPr lang="de-DE" sz="1200" b="0" i="0" kern="1200" dirty="0">
                <a:solidFill>
                  <a:schemeClr val="tx1"/>
                </a:solidFill>
                <a:effectLst/>
                <a:latin typeface="Times New Roman" panose="02020603050405020304" pitchFamily="18" charset="0"/>
                <a:ea typeface="+mn-ea"/>
                <a:cs typeface="+mn-cs"/>
              </a:rPr>
              <a:t> PTH </a:t>
            </a:r>
            <a:r>
              <a:rPr lang="de-DE" sz="1200" b="0" i="0" kern="1200" dirty="0" err="1">
                <a:solidFill>
                  <a:schemeClr val="tx1"/>
                </a:solidFill>
                <a:effectLst/>
                <a:latin typeface="Times New Roman" panose="02020603050405020304" pitchFamily="18" charset="0"/>
                <a:ea typeface="+mn-ea"/>
                <a:cs typeface="+mn-cs"/>
              </a:rPr>
              <a:t>level</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make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these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diagnoses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unlikely</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Hypercalcemia</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malignancy</a:t>
            </a:r>
            <a:r>
              <a:rPr lang="de-DE" sz="1200" b="0" i="0" kern="1200" dirty="0">
                <a:solidFill>
                  <a:schemeClr val="tx1"/>
                </a:solidFill>
                <a:effectLst/>
                <a:latin typeface="Times New Roman" panose="02020603050405020304" pitchFamily="18" charset="0"/>
                <a:ea typeface="+mn-ea"/>
                <a:cs typeface="+mn-cs"/>
              </a:rPr>
              <a:t> and </a:t>
            </a:r>
            <a:r>
              <a:rPr lang="de-DE" sz="1200" b="0" i="0" kern="1200" dirty="0" err="1">
                <a:solidFill>
                  <a:schemeClr val="tx1"/>
                </a:solidFill>
                <a:effectLst/>
                <a:latin typeface="Times New Roman" panose="02020603050405020304" pitchFamily="18" charset="0"/>
                <a:ea typeface="+mn-ea"/>
                <a:cs typeface="+mn-cs"/>
              </a:rPr>
              <a:t>vitamin</a:t>
            </a:r>
            <a:r>
              <a:rPr lang="de-DE" sz="1200" b="0" i="0" kern="1200" dirty="0">
                <a:solidFill>
                  <a:schemeClr val="tx1"/>
                </a:solidFill>
                <a:effectLst/>
                <a:latin typeface="Times New Roman" panose="02020603050405020304" pitchFamily="18" charset="0"/>
                <a:ea typeface="+mn-ea"/>
                <a:cs typeface="+mn-cs"/>
              </a:rPr>
              <a:t> D </a:t>
            </a:r>
            <a:r>
              <a:rPr lang="de-DE" sz="1200" b="0" i="0" kern="1200" dirty="0" err="1">
                <a:solidFill>
                  <a:schemeClr val="tx1"/>
                </a:solidFill>
                <a:effectLst/>
                <a:latin typeface="Times New Roman" panose="02020603050405020304" pitchFamily="18" charset="0"/>
                <a:ea typeface="+mn-ea"/>
                <a:cs typeface="+mn-cs"/>
              </a:rPr>
              <a:t>intoxication</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cause</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hypercalcemia</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with</a:t>
            </a:r>
            <a:r>
              <a:rPr lang="de-DE" sz="1200" b="0" i="0" kern="1200" dirty="0">
                <a:solidFill>
                  <a:schemeClr val="tx1"/>
                </a:solidFill>
                <a:effectLst/>
                <a:latin typeface="Times New Roman" panose="02020603050405020304" pitchFamily="18" charset="0"/>
                <a:ea typeface="+mn-ea"/>
                <a:cs typeface="+mn-cs"/>
              </a:rPr>
              <a:t> a </a:t>
            </a:r>
            <a:r>
              <a:rPr lang="de-DE" sz="1200" b="0" i="0" kern="1200" dirty="0" err="1">
                <a:solidFill>
                  <a:schemeClr val="tx1"/>
                </a:solidFill>
                <a:effectLst/>
                <a:latin typeface="Times New Roman" panose="02020603050405020304" pitchFamily="18" charset="0"/>
                <a:ea typeface="+mn-ea"/>
                <a:cs typeface="+mn-cs"/>
              </a:rPr>
              <a:t>suppressed</a:t>
            </a:r>
            <a:r>
              <a:rPr lang="de-DE" sz="1200" b="0" i="0" kern="1200" dirty="0">
                <a:solidFill>
                  <a:schemeClr val="tx1"/>
                </a:solidFill>
                <a:effectLst/>
                <a:latin typeface="Times New Roman" panose="02020603050405020304" pitchFamily="18" charset="0"/>
                <a:ea typeface="+mn-ea"/>
                <a:cs typeface="+mn-cs"/>
              </a:rPr>
              <a:t> PTH </a:t>
            </a:r>
            <a:r>
              <a:rPr lang="de-DE" sz="1200" b="0" i="0" kern="1200" dirty="0" err="1">
                <a:solidFill>
                  <a:schemeClr val="tx1"/>
                </a:solidFill>
                <a:effectLst/>
                <a:latin typeface="Times New Roman" panose="02020603050405020304" pitchFamily="18" charset="0"/>
                <a:ea typeface="+mn-ea"/>
                <a:cs typeface="+mn-cs"/>
              </a:rPr>
              <a:t>level</a:t>
            </a:r>
            <a:r>
              <a:rPr lang="de-DE" sz="1200" b="0" i="0" kern="1200" dirty="0">
                <a:solidFill>
                  <a:schemeClr val="tx1"/>
                </a:solidFill>
                <a:effectLst/>
                <a:latin typeface="Times New Roman" panose="02020603050405020304" pitchFamily="18" charset="0"/>
                <a:ea typeface="+mn-ea"/>
                <a:cs typeface="+mn-cs"/>
              </a:rPr>
              <a:t>, but </a:t>
            </a:r>
            <a:r>
              <a:rPr lang="de-DE" sz="1200" b="0" i="0" kern="1200" dirty="0" err="1">
                <a:solidFill>
                  <a:schemeClr val="tx1"/>
                </a:solidFill>
                <a:effectLst/>
                <a:latin typeface="Times New Roman" panose="02020603050405020304" pitchFamily="18" charset="0"/>
                <a:ea typeface="+mn-ea"/>
                <a:cs typeface="+mn-cs"/>
              </a:rPr>
              <a:t>neither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associated</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with</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metabolic</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alkalosis</a:t>
            </a:r>
            <a:r>
              <a:rPr lang="de-DE" sz="1200" b="0" i="0" kern="1200" dirty="0">
                <a:solidFill>
                  <a:schemeClr val="tx1"/>
                </a:solidFill>
                <a:effectLst/>
                <a:latin typeface="Times New Roman" panose="02020603050405020304" pitchFamily="18" charset="0"/>
                <a:ea typeface="+mn-ea"/>
                <a:cs typeface="+mn-cs"/>
              </a:rPr>
              <a:t>.</a:t>
            </a:r>
          </a:p>
          <a:p>
            <a:r>
              <a:rPr lang="de-DE" sz="1200" b="0" i="0" kern="1200" dirty="0">
                <a:solidFill>
                  <a:schemeClr val="tx1"/>
                </a:solidFill>
                <a:effectLst/>
                <a:latin typeface="Times New Roman" panose="02020603050405020304" pitchFamily="18" charset="0"/>
                <a:ea typeface="+mn-ea"/>
                <a:cs typeface="+mn-cs"/>
              </a:rPr>
              <a:t>References</a:t>
            </a:r>
          </a:p>
          <a:p>
            <a:r>
              <a:rPr lang="de-DE" sz="1200" b="0" i="0" u="none" strike="noStrike" kern="1200" dirty="0">
                <a:solidFill>
                  <a:schemeClr val="tx1"/>
                </a:solidFill>
                <a:effectLst/>
                <a:latin typeface="Times New Roman" panose="02020603050405020304" pitchFamily="18" charset="0"/>
                <a:ea typeface="+mn-ea"/>
                <a:cs typeface="+mn-cs"/>
                <a:hlinkClick r:id="rId3"/>
              </a:rPr>
              <a:t>Patel A, </a:t>
            </a:r>
            <a:r>
              <a:rPr lang="de-DE" sz="1200" b="0" i="0" u="none" strike="noStrike" kern="1200" dirty="0" err="1">
                <a:solidFill>
                  <a:schemeClr val="tx1"/>
                </a:solidFill>
                <a:effectLst/>
                <a:latin typeface="Times New Roman" panose="02020603050405020304" pitchFamily="18" charset="0"/>
                <a:ea typeface="+mn-ea"/>
                <a:cs typeface="+mn-cs"/>
                <a:hlinkClick r:id="rId3"/>
              </a:rPr>
              <a:t>Goldfarb</a:t>
            </a:r>
            <a:r>
              <a:rPr lang="de-DE" sz="1200" b="0" i="0" u="none" strike="noStrike" kern="1200" dirty="0">
                <a:solidFill>
                  <a:schemeClr val="tx1"/>
                </a:solidFill>
                <a:effectLst/>
                <a:latin typeface="Times New Roman" panose="02020603050405020304" pitchFamily="18" charset="0"/>
                <a:ea typeface="+mn-ea"/>
                <a:cs typeface="+mn-cs"/>
                <a:hlinkClick r:id="rId3"/>
              </a:rPr>
              <a:t> S: </a:t>
            </a:r>
            <a:r>
              <a:rPr lang="de-DE" sz="1200" b="0" i="0" u="none" strike="noStrike" kern="1200" dirty="0" err="1">
                <a:solidFill>
                  <a:schemeClr val="tx1"/>
                </a:solidFill>
                <a:effectLst/>
                <a:latin typeface="Times New Roman" panose="02020603050405020304" pitchFamily="18" charset="0"/>
                <a:ea typeface="+mn-ea"/>
                <a:cs typeface="+mn-cs"/>
                <a:hlinkClick r:id="rId3"/>
              </a:rPr>
              <a:t>Got</a:t>
            </a:r>
            <a:r>
              <a:rPr lang="de-DE" sz="1200" b="0" i="0" u="none" strike="noStrike" kern="1200" dirty="0">
                <a:solidFill>
                  <a:schemeClr val="tx1"/>
                </a:solidFill>
                <a:effectLst/>
                <a:latin typeface="Times New Roman" panose="02020603050405020304" pitchFamily="18" charset="0"/>
                <a:ea typeface="+mn-ea"/>
                <a:cs typeface="+mn-cs"/>
                <a:hlinkClick r:id="rId3"/>
              </a:rPr>
              <a:t> </a:t>
            </a:r>
            <a:r>
              <a:rPr lang="de-DE" sz="1200" b="0" i="0" u="none" strike="noStrike" kern="1200" dirty="0" err="1">
                <a:solidFill>
                  <a:schemeClr val="tx1"/>
                </a:solidFill>
                <a:effectLst/>
                <a:latin typeface="Times New Roman" panose="02020603050405020304" pitchFamily="18" charset="0"/>
                <a:ea typeface="+mn-ea"/>
                <a:cs typeface="+mn-cs"/>
                <a:hlinkClick r:id="rId3"/>
              </a:rPr>
              <a:t>calcium</a:t>
            </a:r>
            <a:r>
              <a:rPr lang="de-DE" sz="1200" b="0" i="0" u="none" strike="noStrike" kern="1200" dirty="0">
                <a:solidFill>
                  <a:schemeClr val="tx1"/>
                </a:solidFill>
                <a:effectLst/>
                <a:latin typeface="Times New Roman" panose="02020603050405020304" pitchFamily="18" charset="0"/>
                <a:ea typeface="+mn-ea"/>
                <a:cs typeface="+mn-cs"/>
                <a:hlinkClick r:id="rId3"/>
              </a:rPr>
              <a:t>? Welcome </a:t>
            </a:r>
            <a:r>
              <a:rPr lang="de-DE" sz="1200" b="0" i="0" u="none" strike="noStrike" kern="1200" dirty="0" err="1">
                <a:solidFill>
                  <a:schemeClr val="tx1"/>
                </a:solidFill>
                <a:effectLst/>
                <a:latin typeface="Times New Roman" panose="02020603050405020304" pitchFamily="18" charset="0"/>
                <a:ea typeface="+mn-ea"/>
                <a:cs typeface="+mn-cs"/>
                <a:hlinkClick r:id="rId3"/>
              </a:rPr>
              <a:t>to</a:t>
            </a:r>
            <a:r>
              <a:rPr lang="de-DE" sz="1200" b="0" i="0" u="none" strike="noStrike" kern="1200" dirty="0">
                <a:solidFill>
                  <a:schemeClr val="tx1"/>
                </a:solidFill>
                <a:effectLst/>
                <a:latin typeface="Times New Roman" panose="02020603050405020304" pitchFamily="18" charset="0"/>
                <a:ea typeface="+mn-ea"/>
                <a:cs typeface="+mn-cs"/>
                <a:hlinkClick r:id="rId3"/>
              </a:rPr>
              <a:t> </a:t>
            </a:r>
            <a:r>
              <a:rPr lang="de-DE" sz="1200" b="0" i="0" u="none" strike="noStrike" kern="1200" dirty="0" err="1">
                <a:solidFill>
                  <a:schemeClr val="tx1"/>
                </a:solidFill>
                <a:effectLst/>
                <a:latin typeface="Times New Roman" panose="02020603050405020304" pitchFamily="18" charset="0"/>
                <a:ea typeface="+mn-ea"/>
                <a:cs typeface="+mn-cs"/>
                <a:hlinkClick r:id="rId3"/>
              </a:rPr>
              <a:t>the</a:t>
            </a:r>
            <a:r>
              <a:rPr lang="de-DE" sz="1200" b="0" i="0" u="none" strike="noStrike" kern="1200" dirty="0">
                <a:solidFill>
                  <a:schemeClr val="tx1"/>
                </a:solidFill>
                <a:effectLst/>
                <a:latin typeface="Times New Roman" panose="02020603050405020304" pitchFamily="18" charset="0"/>
                <a:ea typeface="+mn-ea"/>
                <a:cs typeface="+mn-cs"/>
                <a:hlinkClick r:id="rId3"/>
              </a:rPr>
              <a:t> calcium-alkali </a:t>
            </a:r>
            <a:r>
              <a:rPr lang="de-DE" sz="1200" b="0" i="0" u="none" strike="noStrike" kern="1200" dirty="0" err="1">
                <a:solidFill>
                  <a:schemeClr val="tx1"/>
                </a:solidFill>
                <a:effectLst/>
                <a:latin typeface="Times New Roman" panose="02020603050405020304" pitchFamily="18" charset="0"/>
                <a:ea typeface="+mn-ea"/>
                <a:cs typeface="+mn-cs"/>
                <a:hlinkClick r:id="rId3"/>
              </a:rPr>
              <a:t>syndrome</a:t>
            </a:r>
            <a:r>
              <a:rPr lang="de-DE" sz="1200" b="0" i="0" u="none" strike="noStrike" kern="1200" dirty="0">
                <a:solidFill>
                  <a:schemeClr val="tx1"/>
                </a:solidFill>
                <a:effectLst/>
                <a:latin typeface="Times New Roman" panose="02020603050405020304" pitchFamily="18" charset="0"/>
                <a:ea typeface="+mn-ea"/>
                <a:cs typeface="+mn-cs"/>
                <a:hlinkClick r:id="rId3"/>
              </a:rPr>
              <a:t>. </a:t>
            </a:r>
            <a:r>
              <a:rPr lang="de-DE" sz="1200" b="0" i="1" u="none" strike="noStrike" kern="1200" dirty="0">
                <a:solidFill>
                  <a:schemeClr val="tx1"/>
                </a:solidFill>
                <a:effectLst/>
                <a:latin typeface="Times New Roman" panose="02020603050405020304" pitchFamily="18" charset="0"/>
                <a:ea typeface="+mn-ea"/>
                <a:cs typeface="+mn-cs"/>
                <a:hlinkClick r:id="rId3"/>
              </a:rPr>
              <a:t>J Am </a:t>
            </a:r>
            <a:r>
              <a:rPr lang="de-DE" sz="1200" b="0" i="1" u="none" strike="noStrike" kern="1200" dirty="0" err="1">
                <a:solidFill>
                  <a:schemeClr val="tx1"/>
                </a:solidFill>
                <a:effectLst/>
                <a:latin typeface="Times New Roman" panose="02020603050405020304" pitchFamily="18" charset="0"/>
                <a:ea typeface="+mn-ea"/>
                <a:cs typeface="+mn-cs"/>
                <a:hlinkClick r:id="rId3"/>
              </a:rPr>
              <a:t>Soc</a:t>
            </a:r>
            <a:r>
              <a:rPr lang="de-DE" sz="1200" b="0" i="1" u="none" strike="noStrike" kern="1200" dirty="0">
                <a:solidFill>
                  <a:schemeClr val="tx1"/>
                </a:solidFill>
                <a:effectLst/>
                <a:latin typeface="Times New Roman" panose="02020603050405020304" pitchFamily="18" charset="0"/>
                <a:ea typeface="+mn-ea"/>
                <a:cs typeface="+mn-cs"/>
                <a:hlinkClick r:id="rId3"/>
              </a:rPr>
              <a:t> Nephrol</a:t>
            </a:r>
            <a:r>
              <a:rPr lang="de-DE" sz="1200" b="0" i="0" u="none" strike="noStrike" kern="1200" dirty="0">
                <a:solidFill>
                  <a:schemeClr val="tx1"/>
                </a:solidFill>
                <a:effectLst/>
                <a:latin typeface="Times New Roman" panose="02020603050405020304" pitchFamily="18" charset="0"/>
                <a:ea typeface="+mn-ea"/>
                <a:cs typeface="+mn-cs"/>
                <a:hlinkClick r:id="rId3"/>
              </a:rPr>
              <a:t>21: 1440–1443, 2010</a:t>
            </a:r>
          </a:p>
          <a:p>
            <a:r>
              <a:rPr lang="de-DE" sz="1200" b="0" i="0" u="none" strike="noStrike" kern="1200" dirty="0">
                <a:solidFill>
                  <a:schemeClr val="tx1"/>
                </a:solidFill>
                <a:effectLst/>
                <a:latin typeface="Times New Roman" panose="02020603050405020304" pitchFamily="18" charset="0"/>
                <a:ea typeface="+mn-ea"/>
                <a:cs typeface="+mn-cs"/>
                <a:hlinkClick r:id="rId4"/>
              </a:rPr>
              <a:t>Felsenfeld AJ, Levine BS: Milk </a:t>
            </a:r>
            <a:r>
              <a:rPr lang="de-DE" sz="1200" b="0" i="0" u="none" strike="noStrike" kern="1200" dirty="0" err="1">
                <a:solidFill>
                  <a:schemeClr val="tx1"/>
                </a:solidFill>
                <a:effectLst/>
                <a:latin typeface="Times New Roman" panose="02020603050405020304" pitchFamily="18" charset="0"/>
                <a:ea typeface="+mn-ea"/>
                <a:cs typeface="+mn-cs"/>
                <a:hlinkClick r:id="rId4"/>
              </a:rPr>
              <a:t>alkali</a:t>
            </a:r>
            <a:r>
              <a:rPr lang="de-DE" sz="1200" b="0" i="0" u="none" strike="noStrike" kern="1200" dirty="0">
                <a:solidFill>
                  <a:schemeClr val="tx1"/>
                </a:solidFill>
                <a:effectLst/>
                <a:latin typeface="Times New Roman" panose="02020603050405020304" pitchFamily="18" charset="0"/>
                <a:ea typeface="+mn-ea"/>
                <a:cs typeface="+mn-cs"/>
                <a:hlinkClick r:id="rId4"/>
              </a:rPr>
              <a:t> </a:t>
            </a:r>
            <a:r>
              <a:rPr lang="de-DE" sz="1200" b="0" i="0" u="none" strike="noStrike" kern="1200" dirty="0" err="1">
                <a:solidFill>
                  <a:schemeClr val="tx1"/>
                </a:solidFill>
                <a:effectLst/>
                <a:latin typeface="Times New Roman" panose="02020603050405020304" pitchFamily="18" charset="0"/>
                <a:ea typeface="+mn-ea"/>
                <a:cs typeface="+mn-cs"/>
                <a:hlinkClick r:id="rId4"/>
              </a:rPr>
              <a:t>syndrome</a:t>
            </a:r>
            <a:r>
              <a:rPr lang="de-DE" sz="1200" b="0" i="0" u="none" strike="noStrike" kern="1200" dirty="0">
                <a:solidFill>
                  <a:schemeClr val="tx1"/>
                </a:solidFill>
                <a:effectLst/>
                <a:latin typeface="Times New Roman" panose="02020603050405020304" pitchFamily="18" charset="0"/>
                <a:ea typeface="+mn-ea"/>
                <a:cs typeface="+mn-cs"/>
                <a:hlinkClick r:id="rId4"/>
              </a:rPr>
              <a:t> and </a:t>
            </a:r>
            <a:r>
              <a:rPr lang="de-DE" sz="1200" b="0" i="0" u="none" strike="noStrike" kern="1200" dirty="0" err="1">
                <a:solidFill>
                  <a:schemeClr val="tx1"/>
                </a:solidFill>
                <a:effectLst/>
                <a:latin typeface="Times New Roman" panose="02020603050405020304" pitchFamily="18" charset="0"/>
                <a:ea typeface="+mn-ea"/>
                <a:cs typeface="+mn-cs"/>
                <a:hlinkClick r:id="rId4"/>
              </a:rPr>
              <a:t>the</a:t>
            </a:r>
            <a:r>
              <a:rPr lang="de-DE" sz="1200" b="0" i="0" u="none" strike="noStrike" kern="1200" dirty="0">
                <a:solidFill>
                  <a:schemeClr val="tx1"/>
                </a:solidFill>
                <a:effectLst/>
                <a:latin typeface="Times New Roman" panose="02020603050405020304" pitchFamily="18" charset="0"/>
                <a:ea typeface="+mn-ea"/>
                <a:cs typeface="+mn-cs"/>
                <a:hlinkClick r:id="rId4"/>
              </a:rPr>
              <a:t> </a:t>
            </a:r>
            <a:r>
              <a:rPr lang="de-DE" sz="1200" b="0" i="0" u="none" strike="noStrike" kern="1200" dirty="0" err="1">
                <a:solidFill>
                  <a:schemeClr val="tx1"/>
                </a:solidFill>
                <a:effectLst/>
                <a:latin typeface="Times New Roman" panose="02020603050405020304" pitchFamily="18" charset="0"/>
                <a:ea typeface="+mn-ea"/>
                <a:cs typeface="+mn-cs"/>
                <a:hlinkClick r:id="rId4"/>
              </a:rPr>
              <a:t>dynamics</a:t>
            </a:r>
            <a:r>
              <a:rPr lang="de-DE" sz="1200" b="0" i="0" u="none" strike="noStrike" kern="1200" dirty="0">
                <a:solidFill>
                  <a:schemeClr val="tx1"/>
                </a:solidFill>
                <a:effectLst/>
                <a:latin typeface="Times New Roman" panose="02020603050405020304" pitchFamily="18" charset="0"/>
                <a:ea typeface="+mn-ea"/>
                <a:cs typeface="+mn-cs"/>
                <a:hlinkClick r:id="rId4"/>
              </a:rPr>
              <a:t> of </a:t>
            </a:r>
            <a:r>
              <a:rPr lang="de-DE" sz="1200" b="0" i="0" u="none" strike="noStrike" kern="1200" dirty="0" err="1">
                <a:solidFill>
                  <a:schemeClr val="tx1"/>
                </a:solidFill>
                <a:effectLst/>
                <a:latin typeface="Times New Roman" panose="02020603050405020304" pitchFamily="18" charset="0"/>
                <a:ea typeface="+mn-ea"/>
                <a:cs typeface="+mn-cs"/>
                <a:hlinkClick r:id="rId4"/>
              </a:rPr>
              <a:t>calcium</a:t>
            </a:r>
            <a:r>
              <a:rPr lang="de-DE" sz="1200" b="0" i="0" u="none" strike="noStrike" kern="1200" dirty="0">
                <a:solidFill>
                  <a:schemeClr val="tx1"/>
                </a:solidFill>
                <a:effectLst/>
                <a:latin typeface="Times New Roman" panose="02020603050405020304" pitchFamily="18" charset="0"/>
                <a:ea typeface="+mn-ea"/>
                <a:cs typeface="+mn-cs"/>
                <a:hlinkClick r:id="rId4"/>
              </a:rPr>
              <a:t> </a:t>
            </a:r>
            <a:r>
              <a:rPr lang="de-DE" sz="1200" b="0" i="0" u="none" strike="noStrike" kern="1200" dirty="0" err="1">
                <a:solidFill>
                  <a:schemeClr val="tx1"/>
                </a:solidFill>
                <a:effectLst/>
                <a:latin typeface="Times New Roman" panose="02020603050405020304" pitchFamily="18" charset="0"/>
                <a:ea typeface="+mn-ea"/>
                <a:cs typeface="+mn-cs"/>
                <a:hlinkClick r:id="rId4"/>
              </a:rPr>
              <a:t>homeostasis</a:t>
            </a:r>
            <a:r>
              <a:rPr lang="de-DE" sz="1200" b="0" i="0" u="none" strike="noStrike" kern="1200" dirty="0">
                <a:solidFill>
                  <a:schemeClr val="tx1"/>
                </a:solidFill>
                <a:effectLst/>
                <a:latin typeface="Times New Roman" panose="02020603050405020304" pitchFamily="18" charset="0"/>
                <a:ea typeface="+mn-ea"/>
                <a:cs typeface="+mn-cs"/>
                <a:hlinkClick r:id="rId4"/>
              </a:rPr>
              <a:t>. </a:t>
            </a:r>
            <a:r>
              <a:rPr lang="de-DE" sz="1200" b="0" i="1" u="none" strike="noStrike" kern="1200" dirty="0" err="1">
                <a:solidFill>
                  <a:schemeClr val="tx1"/>
                </a:solidFill>
                <a:effectLst/>
                <a:latin typeface="Times New Roman" panose="02020603050405020304" pitchFamily="18" charset="0"/>
                <a:ea typeface="+mn-ea"/>
                <a:cs typeface="+mn-cs"/>
                <a:hlinkClick r:id="rId4"/>
              </a:rPr>
              <a:t>Clin</a:t>
            </a:r>
            <a:r>
              <a:rPr lang="de-DE" sz="1200" b="0" i="1" u="none" strike="noStrike" kern="1200" dirty="0">
                <a:solidFill>
                  <a:schemeClr val="tx1"/>
                </a:solidFill>
                <a:effectLst/>
                <a:latin typeface="Times New Roman" panose="02020603050405020304" pitchFamily="18" charset="0"/>
                <a:ea typeface="+mn-ea"/>
                <a:cs typeface="+mn-cs"/>
                <a:hlinkClick r:id="rId4"/>
              </a:rPr>
              <a:t> J Am </a:t>
            </a:r>
            <a:r>
              <a:rPr lang="de-DE" sz="1200" b="0" i="1" u="none" strike="noStrike" kern="1200" dirty="0" err="1">
                <a:solidFill>
                  <a:schemeClr val="tx1"/>
                </a:solidFill>
                <a:effectLst/>
                <a:latin typeface="Times New Roman" panose="02020603050405020304" pitchFamily="18" charset="0"/>
                <a:ea typeface="+mn-ea"/>
                <a:cs typeface="+mn-cs"/>
                <a:hlinkClick r:id="rId4"/>
              </a:rPr>
              <a:t>Soc</a:t>
            </a:r>
            <a:r>
              <a:rPr lang="de-DE" sz="1200" b="0" i="1" u="none" strike="noStrike" kern="1200" dirty="0">
                <a:solidFill>
                  <a:schemeClr val="tx1"/>
                </a:solidFill>
                <a:effectLst/>
                <a:latin typeface="Times New Roman" panose="02020603050405020304" pitchFamily="18" charset="0"/>
                <a:ea typeface="+mn-ea"/>
                <a:cs typeface="+mn-cs"/>
                <a:hlinkClick r:id="rId4"/>
              </a:rPr>
              <a:t> </a:t>
            </a:r>
            <a:r>
              <a:rPr lang="de-DE" sz="1200" b="0" i="1" u="none" strike="noStrike" kern="1200" dirty="0" err="1">
                <a:solidFill>
                  <a:schemeClr val="tx1"/>
                </a:solidFill>
                <a:effectLst/>
                <a:latin typeface="Times New Roman" panose="02020603050405020304" pitchFamily="18" charset="0"/>
                <a:ea typeface="+mn-ea"/>
                <a:cs typeface="+mn-cs"/>
                <a:hlinkClick r:id="rId4"/>
              </a:rPr>
              <a:t>N</a:t>
            </a:r>
            <a:r>
              <a:rPr lang="de-DE" sz="1200" b="0" i="0" u="none" strike="noStrike" kern="1200" dirty="0" err="1">
                <a:solidFill>
                  <a:schemeClr val="tx1"/>
                </a:solidFill>
                <a:effectLst/>
                <a:latin typeface="Times New Roman" panose="02020603050405020304" pitchFamily="18" charset="0"/>
                <a:ea typeface="+mn-ea"/>
                <a:cs typeface="+mn-cs"/>
                <a:hlinkClick r:id="rId4"/>
              </a:rPr>
              <a:t>ephrol</a:t>
            </a:r>
            <a:r>
              <a:rPr lang="de-DE" sz="1200" b="0" i="0" u="none" strike="noStrike" kern="1200" dirty="0">
                <a:solidFill>
                  <a:schemeClr val="tx1"/>
                </a:solidFill>
                <a:effectLst/>
                <a:latin typeface="Times New Roman" panose="02020603050405020304" pitchFamily="18" charset="0"/>
                <a:ea typeface="+mn-ea"/>
                <a:cs typeface="+mn-cs"/>
                <a:hlinkClick r:id="rId4"/>
              </a:rPr>
              <a:t> 1: 641–654, 2006</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115</a:t>
            </a:fld>
            <a:endParaRPr lang="de-DE" altLang="de-DE"/>
          </a:p>
        </p:txBody>
      </p:sp>
    </p:spTree>
    <p:extLst>
      <p:ext uri="{BB962C8B-B14F-4D97-AF65-F5344CB8AC3E}">
        <p14:creationId xmlns:p14="http://schemas.microsoft.com/office/powerpoint/2010/main" val="5923625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latin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116</a:t>
            </a:fld>
            <a:endParaRPr lang="de-DE" altLang="de-DE"/>
          </a:p>
        </p:txBody>
      </p:sp>
    </p:spTree>
    <p:extLst>
      <p:ext uri="{BB962C8B-B14F-4D97-AF65-F5344CB8AC3E}">
        <p14:creationId xmlns:p14="http://schemas.microsoft.com/office/powerpoint/2010/main" val="4027204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117</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de-DE" sz="1200" b="1" i="0" kern="1200" dirty="0" err="1">
                <a:solidFill>
                  <a:schemeClr val="tx1"/>
                </a:solidFill>
                <a:effectLst/>
                <a:latin typeface="Times New Roman" panose="02020603050405020304" pitchFamily="18" charset="0"/>
                <a:ea typeface="+mn-ea"/>
                <a:cs typeface="+mn-cs"/>
              </a:rPr>
              <a:t>Which</a:t>
            </a:r>
            <a:r>
              <a:rPr lang="de-DE" sz="1200" b="1" i="0" kern="1200" dirty="0">
                <a:solidFill>
                  <a:schemeClr val="tx1"/>
                </a:solidFill>
                <a:effectLst/>
                <a:latin typeface="Times New Roman" panose="02020603050405020304" pitchFamily="18" charset="0"/>
                <a:ea typeface="+mn-ea"/>
                <a:cs typeface="+mn-cs"/>
              </a:rPr>
              <a:t> ONE of </a:t>
            </a:r>
            <a:r>
              <a:rPr lang="de-DE" sz="1200" b="1" i="0" kern="1200" dirty="0" err="1">
                <a:solidFill>
                  <a:schemeClr val="tx1"/>
                </a:solidFill>
                <a:effectLst/>
                <a:latin typeface="Times New Roman" panose="02020603050405020304" pitchFamily="18" charset="0"/>
                <a:ea typeface="+mn-ea"/>
                <a:cs typeface="+mn-cs"/>
              </a:rPr>
              <a:t>the</a:t>
            </a:r>
            <a:r>
              <a:rPr lang="de-DE" sz="1200" b="1" i="0" kern="1200" dirty="0">
                <a:solidFill>
                  <a:schemeClr val="tx1"/>
                </a:solidFill>
                <a:effectLst/>
                <a:latin typeface="Times New Roman" panose="02020603050405020304" pitchFamily="18" charset="0"/>
                <a:ea typeface="+mn-ea"/>
                <a:cs typeface="+mn-cs"/>
              </a:rPr>
              <a:t> </a:t>
            </a:r>
            <a:r>
              <a:rPr lang="de-DE" sz="1200" b="1" i="0" kern="1200" dirty="0" err="1">
                <a:solidFill>
                  <a:schemeClr val="tx1"/>
                </a:solidFill>
                <a:effectLst/>
                <a:latin typeface="Times New Roman" panose="02020603050405020304" pitchFamily="18" charset="0"/>
                <a:ea typeface="+mn-ea"/>
                <a:cs typeface="+mn-cs"/>
              </a:rPr>
              <a:t>following</a:t>
            </a:r>
            <a:r>
              <a:rPr lang="de-DE" sz="1200" b="1" i="0" kern="1200" dirty="0">
                <a:solidFill>
                  <a:schemeClr val="tx1"/>
                </a:solidFill>
                <a:effectLst/>
                <a:latin typeface="Times New Roman" panose="02020603050405020304" pitchFamily="18" charset="0"/>
                <a:ea typeface="+mn-ea"/>
                <a:cs typeface="+mn-cs"/>
              </a:rPr>
              <a:t> </a:t>
            </a:r>
            <a:r>
              <a:rPr lang="de-DE" sz="1200" b="1" i="0" kern="1200" dirty="0" err="1">
                <a:solidFill>
                  <a:schemeClr val="tx1"/>
                </a:solidFill>
                <a:effectLst/>
                <a:latin typeface="Times New Roman" panose="02020603050405020304" pitchFamily="18" charset="0"/>
                <a:ea typeface="+mn-ea"/>
                <a:cs typeface="+mn-cs"/>
              </a:rPr>
              <a:t>is</a:t>
            </a:r>
            <a:r>
              <a:rPr lang="de-DE" sz="1200" b="1" i="0" kern="1200" dirty="0">
                <a:solidFill>
                  <a:schemeClr val="tx1"/>
                </a:solidFill>
                <a:effectLst/>
                <a:latin typeface="Times New Roman" panose="02020603050405020304" pitchFamily="18" charset="0"/>
                <a:ea typeface="+mn-ea"/>
                <a:cs typeface="+mn-cs"/>
              </a:rPr>
              <a:t> </a:t>
            </a:r>
            <a:r>
              <a:rPr lang="de-DE" sz="1200" b="1" i="0" kern="1200" dirty="0" err="1">
                <a:solidFill>
                  <a:schemeClr val="tx1"/>
                </a:solidFill>
                <a:effectLst/>
                <a:latin typeface="Times New Roman" panose="02020603050405020304" pitchFamily="18" charset="0"/>
                <a:ea typeface="+mn-ea"/>
                <a:cs typeface="+mn-cs"/>
              </a:rPr>
              <a:t>the</a:t>
            </a:r>
            <a:r>
              <a:rPr lang="de-DE" sz="1200" b="1" i="0" kern="1200" dirty="0">
                <a:solidFill>
                  <a:schemeClr val="tx1"/>
                </a:solidFill>
                <a:effectLst/>
                <a:latin typeface="Times New Roman" panose="02020603050405020304" pitchFamily="18" charset="0"/>
                <a:ea typeface="+mn-ea"/>
                <a:cs typeface="+mn-cs"/>
              </a:rPr>
              <a:t> MOST </a:t>
            </a:r>
            <a:r>
              <a:rPr lang="de-DE" sz="1200" b="1" i="0" kern="1200" dirty="0" err="1">
                <a:solidFill>
                  <a:schemeClr val="tx1"/>
                </a:solidFill>
                <a:effectLst/>
                <a:latin typeface="Times New Roman" panose="02020603050405020304" pitchFamily="18" charset="0"/>
                <a:ea typeface="+mn-ea"/>
                <a:cs typeface="+mn-cs"/>
              </a:rPr>
              <a:t>likely</a:t>
            </a:r>
            <a:r>
              <a:rPr lang="de-DE" sz="1200" b="1" i="0" kern="1200" dirty="0">
                <a:solidFill>
                  <a:schemeClr val="tx1"/>
                </a:solidFill>
                <a:effectLst/>
                <a:latin typeface="Times New Roman" panose="02020603050405020304" pitchFamily="18" charset="0"/>
                <a:ea typeface="+mn-ea"/>
                <a:cs typeface="+mn-cs"/>
              </a:rPr>
              <a:t> </a:t>
            </a:r>
            <a:r>
              <a:rPr lang="de-DE" sz="1200" b="1" i="0" kern="1200" dirty="0" err="1">
                <a:solidFill>
                  <a:schemeClr val="tx1"/>
                </a:solidFill>
                <a:effectLst/>
                <a:latin typeface="Times New Roman" panose="02020603050405020304" pitchFamily="18" charset="0"/>
                <a:ea typeface="+mn-ea"/>
                <a:cs typeface="+mn-cs"/>
              </a:rPr>
              <a:t>diagnosis</a:t>
            </a:r>
            <a:r>
              <a:rPr lang="de-DE" sz="1200" b="1" i="0" kern="1200" dirty="0">
                <a:solidFill>
                  <a:schemeClr val="tx1"/>
                </a:solidFill>
                <a:effectLst/>
                <a:latin typeface="Times New Roman" panose="02020603050405020304" pitchFamily="18" charset="0"/>
                <a:ea typeface="+mn-ea"/>
                <a:cs typeface="+mn-cs"/>
              </a:rPr>
              <a:t>?</a:t>
            </a:r>
            <a:endParaRPr lang="de-DE" sz="1200" b="0" i="0" kern="1200" dirty="0">
              <a:solidFill>
                <a:schemeClr val="tx1"/>
              </a:solidFill>
              <a:effectLst/>
              <a:latin typeface="Times New Roman" panose="02020603050405020304" pitchFamily="18" charset="0"/>
              <a:ea typeface="+mn-ea"/>
              <a:cs typeface="+mn-cs"/>
            </a:endParaRPr>
          </a:p>
          <a:p>
            <a:r>
              <a:rPr lang="de-DE" sz="1200" b="0" i="0" kern="1200" dirty="0">
                <a:solidFill>
                  <a:schemeClr val="tx1"/>
                </a:solidFill>
                <a:effectLst/>
                <a:latin typeface="Times New Roman" panose="02020603050405020304" pitchFamily="18" charset="0"/>
                <a:ea typeface="+mn-ea"/>
                <a:cs typeface="+mn-cs"/>
              </a:rPr>
              <a:t>A Hyperemesis </a:t>
            </a:r>
            <a:r>
              <a:rPr lang="de-DE" sz="1200" b="0" i="0" kern="1200" dirty="0" err="1">
                <a:solidFill>
                  <a:schemeClr val="tx1"/>
                </a:solidFill>
                <a:effectLst/>
                <a:latin typeface="Times New Roman" panose="02020603050405020304" pitchFamily="18" charset="0"/>
                <a:ea typeface="+mn-ea"/>
                <a:cs typeface="+mn-cs"/>
              </a:rPr>
              <a:t>gravidarum</a:t>
            </a:r>
            <a:r>
              <a:rPr lang="de-DE" sz="1200" b="0" i="0" kern="1200" dirty="0">
                <a:solidFill>
                  <a:schemeClr val="tx1"/>
                </a:solidFill>
                <a:effectLst/>
                <a:latin typeface="Times New Roman" panose="02020603050405020304" pitchFamily="18" charset="0"/>
                <a:ea typeface="+mn-ea"/>
                <a:cs typeface="+mn-cs"/>
              </a:rPr>
              <a:t> </a:t>
            </a:r>
          </a:p>
          <a:p>
            <a:r>
              <a:rPr lang="de-DE" sz="1200" b="0" i="0" kern="1200" dirty="0">
                <a:solidFill>
                  <a:schemeClr val="tx1"/>
                </a:solidFill>
                <a:effectLst/>
                <a:latin typeface="Times New Roman" panose="02020603050405020304" pitchFamily="18" charset="0"/>
                <a:ea typeface="+mn-ea"/>
                <a:cs typeface="+mn-cs"/>
              </a:rPr>
              <a:t>B Calcium-alkali </a:t>
            </a:r>
            <a:r>
              <a:rPr lang="de-DE" sz="1200" b="0" i="0" kern="1200" dirty="0" err="1">
                <a:solidFill>
                  <a:schemeClr val="tx1"/>
                </a:solidFill>
                <a:effectLst/>
                <a:latin typeface="Times New Roman" panose="02020603050405020304" pitchFamily="18" charset="0"/>
                <a:ea typeface="+mn-ea"/>
                <a:cs typeface="+mn-cs"/>
              </a:rPr>
              <a:t>syndrome</a:t>
            </a:r>
            <a:endParaRPr lang="de-DE" sz="1200" b="0" i="0" kern="1200" dirty="0">
              <a:solidFill>
                <a:schemeClr val="tx1"/>
              </a:solidFill>
              <a:effectLst/>
              <a:latin typeface="Times New Roman" panose="02020603050405020304" pitchFamily="18" charset="0"/>
              <a:ea typeface="+mn-ea"/>
              <a:cs typeface="+mn-cs"/>
            </a:endParaRPr>
          </a:p>
          <a:p>
            <a:r>
              <a:rPr lang="de-DE" sz="1200" b="0" i="0" kern="1200" dirty="0">
                <a:solidFill>
                  <a:schemeClr val="tx1"/>
                </a:solidFill>
                <a:effectLst/>
                <a:latin typeface="Times New Roman" panose="02020603050405020304" pitchFamily="18" charset="0"/>
                <a:ea typeface="+mn-ea"/>
                <a:cs typeface="+mn-cs"/>
              </a:rPr>
              <a:t>C </a:t>
            </a:r>
            <a:r>
              <a:rPr lang="de-DE" sz="1200" b="0" i="0" kern="1200" dirty="0" err="1">
                <a:solidFill>
                  <a:schemeClr val="tx1"/>
                </a:solidFill>
                <a:effectLst/>
                <a:latin typeface="Times New Roman" panose="02020603050405020304" pitchFamily="18" charset="0"/>
                <a:ea typeface="+mn-ea"/>
                <a:cs typeface="+mn-cs"/>
              </a:rPr>
              <a:t>Hypercalcemia</a:t>
            </a:r>
            <a:r>
              <a:rPr lang="de-DE" sz="1200" b="0" i="0" kern="1200" dirty="0">
                <a:solidFill>
                  <a:schemeClr val="tx1"/>
                </a:solidFill>
                <a:effectLst/>
                <a:latin typeface="Times New Roman" panose="02020603050405020304" pitchFamily="18" charset="0"/>
                <a:ea typeface="+mn-ea"/>
                <a:cs typeface="+mn-cs"/>
              </a:rPr>
              <a:t> of </a:t>
            </a:r>
            <a:r>
              <a:rPr lang="de-DE" sz="1200" b="0" i="0" kern="1200" dirty="0" err="1">
                <a:solidFill>
                  <a:schemeClr val="tx1"/>
                </a:solidFill>
                <a:effectLst/>
                <a:latin typeface="Times New Roman" panose="02020603050405020304" pitchFamily="18" charset="0"/>
                <a:ea typeface="+mn-ea"/>
                <a:cs typeface="+mn-cs"/>
              </a:rPr>
              <a:t>malignancy</a:t>
            </a:r>
            <a:endParaRPr lang="de-DE" sz="1200" b="0" i="0" kern="1200" dirty="0">
              <a:solidFill>
                <a:schemeClr val="tx1"/>
              </a:solidFill>
              <a:effectLst/>
              <a:latin typeface="Times New Roman" panose="02020603050405020304" pitchFamily="18" charset="0"/>
              <a:ea typeface="+mn-ea"/>
              <a:cs typeface="+mn-cs"/>
            </a:endParaRPr>
          </a:p>
          <a:p>
            <a:r>
              <a:rPr lang="de-DE" sz="1200" b="0" i="0" kern="1200" dirty="0">
                <a:solidFill>
                  <a:schemeClr val="tx1"/>
                </a:solidFill>
                <a:effectLst/>
                <a:latin typeface="Times New Roman" panose="02020603050405020304" pitchFamily="18" charset="0"/>
                <a:ea typeface="+mn-ea"/>
                <a:cs typeface="+mn-cs"/>
              </a:rPr>
              <a:t>D </a:t>
            </a:r>
            <a:r>
              <a:rPr lang="de-DE" sz="1200" b="0" i="0" kern="1200" dirty="0" err="1">
                <a:solidFill>
                  <a:schemeClr val="tx1"/>
                </a:solidFill>
                <a:effectLst/>
                <a:latin typeface="Times New Roman" panose="02020603050405020304" pitchFamily="18" charset="0"/>
                <a:ea typeface="+mn-ea"/>
                <a:cs typeface="+mn-cs"/>
              </a:rPr>
              <a:t>Thyrotoxicosis</a:t>
            </a:r>
            <a:endParaRPr lang="de-DE" sz="1200" b="0" i="0" kern="1200" dirty="0">
              <a:solidFill>
                <a:schemeClr val="tx1"/>
              </a:solidFill>
              <a:effectLst/>
              <a:latin typeface="Times New Roman" panose="02020603050405020304" pitchFamily="18" charset="0"/>
              <a:ea typeface="+mn-ea"/>
              <a:cs typeface="+mn-cs"/>
            </a:endParaRPr>
          </a:p>
          <a:p>
            <a:r>
              <a:rPr lang="de-DE" sz="1200" b="0" i="0" kern="1200" dirty="0">
                <a:solidFill>
                  <a:schemeClr val="tx1"/>
                </a:solidFill>
                <a:effectLst/>
                <a:latin typeface="Times New Roman" panose="02020603050405020304" pitchFamily="18" charset="0"/>
                <a:ea typeface="+mn-ea"/>
                <a:cs typeface="+mn-cs"/>
              </a:rPr>
              <a:t>E Vitamin D </a:t>
            </a:r>
            <a:r>
              <a:rPr lang="de-DE" sz="1200" b="0" i="0" kern="1200" dirty="0" err="1">
                <a:solidFill>
                  <a:schemeClr val="tx1"/>
                </a:solidFill>
                <a:effectLst/>
                <a:latin typeface="Times New Roman" panose="02020603050405020304" pitchFamily="18" charset="0"/>
                <a:ea typeface="+mn-ea"/>
                <a:cs typeface="+mn-cs"/>
              </a:rPr>
              <a:t>intoxication</a:t>
            </a:r>
            <a:endParaRPr lang="de-DE" sz="1200" b="0" i="0" kern="1200" dirty="0">
              <a:solidFill>
                <a:schemeClr val="tx1"/>
              </a:solidFill>
              <a:effectLst/>
              <a:latin typeface="Times New Roman" panose="02020603050405020304" pitchFamily="18" charset="0"/>
              <a:ea typeface="+mn-ea"/>
              <a:cs typeface="+mn-cs"/>
            </a:endParaRPr>
          </a:p>
          <a:p>
            <a:r>
              <a:rPr lang="de-DE" sz="1200" b="0" i="0" kern="1200" dirty="0" err="1">
                <a:solidFill>
                  <a:schemeClr val="tx1"/>
                </a:solidFill>
                <a:effectLst/>
                <a:latin typeface="Times New Roman" panose="02020603050405020304" pitchFamily="18" charset="0"/>
                <a:ea typeface="+mn-ea"/>
                <a:cs typeface="+mn-cs"/>
              </a:rPr>
              <a:t>Answer</a:t>
            </a:r>
            <a:r>
              <a:rPr lang="de-DE" sz="1200" b="0" i="0" kern="1200" dirty="0">
                <a:solidFill>
                  <a:schemeClr val="tx1"/>
                </a:solidFill>
                <a:effectLst/>
                <a:latin typeface="Times New Roman" panose="02020603050405020304" pitchFamily="18" charset="0"/>
                <a:ea typeface="+mn-ea"/>
                <a:cs typeface="+mn-cs"/>
              </a:rPr>
              <a:t> &amp; Explanation</a:t>
            </a:r>
          </a:p>
          <a:p>
            <a:r>
              <a:rPr lang="de-DE" sz="1200" b="0" i="0" kern="1200" dirty="0" err="1">
                <a:solidFill>
                  <a:schemeClr val="tx1"/>
                </a:solidFill>
                <a:effectLst/>
                <a:latin typeface="Times New Roman" panose="02020603050405020304" pitchFamily="18" charset="0"/>
                <a:ea typeface="+mn-ea"/>
                <a:cs typeface="+mn-cs"/>
              </a:rPr>
              <a:t>Correct</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Answer</a:t>
            </a:r>
            <a:r>
              <a:rPr lang="de-DE" sz="1200" b="0" i="0" kern="1200" dirty="0">
                <a:solidFill>
                  <a:schemeClr val="tx1"/>
                </a:solidFill>
                <a:effectLst/>
                <a:latin typeface="Times New Roman" panose="02020603050405020304" pitchFamily="18" charset="0"/>
                <a:ea typeface="+mn-ea"/>
                <a:cs typeface="+mn-cs"/>
              </a:rPr>
              <a:t> </a:t>
            </a:r>
            <a:r>
              <a:rPr lang="de-DE" sz="1200" b="0" i="0" kern="1200" dirty="0" err="1">
                <a:solidFill>
                  <a:schemeClr val="tx1"/>
                </a:solidFill>
                <a:effectLst/>
                <a:latin typeface="Times New Roman" panose="02020603050405020304" pitchFamily="18" charset="0"/>
                <a:ea typeface="+mn-ea"/>
                <a:cs typeface="+mn-cs"/>
              </a:rPr>
              <a:t>is</a:t>
            </a:r>
            <a:r>
              <a:rPr lang="de-DE" sz="1200" b="0" i="0" kern="1200" dirty="0">
                <a:solidFill>
                  <a:schemeClr val="tx1"/>
                </a:solidFill>
                <a:effectLst/>
                <a:latin typeface="Times New Roman" panose="02020603050405020304" pitchFamily="18" charset="0"/>
                <a:ea typeface="+mn-ea"/>
                <a:cs typeface="+mn-cs"/>
              </a:rPr>
              <a:t>: B</a:t>
            </a:r>
          </a:p>
          <a:p>
            <a:endParaRPr lang="de-DE" sz="1200" kern="120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34723892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Times New Roman" panose="02020603050405020304" pitchFamily="18" charset="0"/>
              </a:rPr>
              <a:t>The </a:t>
            </a:r>
            <a:r>
              <a:rPr lang="de-DE" dirty="0" err="1">
                <a:latin typeface="Times New Roman" panose="02020603050405020304" pitchFamily="18" charset="0"/>
              </a:rPr>
              <a:t>presence</a:t>
            </a:r>
            <a:r>
              <a:rPr lang="de-DE" dirty="0">
                <a:latin typeface="Times New Roman" panose="02020603050405020304" pitchFamily="18" charset="0"/>
              </a:rPr>
              <a:t> of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metabolic</a:t>
            </a:r>
            <a:r>
              <a:rPr lang="de-DE" dirty="0">
                <a:latin typeface="Times New Roman" panose="02020603050405020304" pitchFamily="18" charset="0"/>
              </a:rPr>
              <a:t> </a:t>
            </a:r>
            <a:r>
              <a:rPr lang="de-DE" dirty="0" err="1">
                <a:latin typeface="Times New Roman" panose="02020603050405020304" pitchFamily="18" charset="0"/>
              </a:rPr>
              <a:t>alkalosis</a:t>
            </a:r>
            <a:r>
              <a:rPr lang="de-DE" dirty="0">
                <a:latin typeface="Times New Roman" panose="02020603050405020304" pitchFamily="18" charset="0"/>
              </a:rPr>
              <a:t>, and AKI </a:t>
            </a:r>
            <a:r>
              <a:rPr lang="de-DE" dirty="0" err="1">
                <a:latin typeface="Times New Roman" panose="02020603050405020304" pitchFamily="18" charset="0"/>
              </a:rPr>
              <a:t>makes</a:t>
            </a:r>
            <a:r>
              <a:rPr lang="de-DE" dirty="0">
                <a:latin typeface="Times New Roman" panose="02020603050405020304" pitchFamily="18" charset="0"/>
              </a:rPr>
              <a:t> 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most</a:t>
            </a:r>
            <a:r>
              <a:rPr lang="de-DE" dirty="0">
                <a:latin typeface="Times New Roman" panose="02020603050405020304" pitchFamily="18" charset="0"/>
              </a:rPr>
              <a:t> </a:t>
            </a:r>
            <a:r>
              <a:rPr lang="de-DE" dirty="0" err="1">
                <a:latin typeface="Times New Roman" panose="02020603050405020304" pitchFamily="18" charset="0"/>
              </a:rPr>
              <a:t>likely</a:t>
            </a:r>
            <a:r>
              <a:rPr lang="de-DE" dirty="0">
                <a:latin typeface="Times New Roman" panose="02020603050405020304" pitchFamily="18" charset="0"/>
              </a:rPr>
              <a:t> </a:t>
            </a:r>
            <a:r>
              <a:rPr lang="de-DE" dirty="0" err="1">
                <a:latin typeface="Times New Roman" panose="02020603050405020304" pitchFamily="18" charset="0"/>
              </a:rPr>
              <a:t>diagnosis</a:t>
            </a:r>
            <a:r>
              <a:rPr lang="de-DE" dirty="0">
                <a:latin typeface="Times New Roman" panose="02020603050405020304" pitchFamily="18" charset="0"/>
              </a:rPr>
              <a:t>. The </a:t>
            </a:r>
            <a:r>
              <a:rPr lang="de-DE" dirty="0" err="1">
                <a:latin typeface="Times New Roman" panose="02020603050405020304" pitchFamily="18" charset="0"/>
              </a:rPr>
              <a:t>suppressed</a:t>
            </a:r>
            <a:r>
              <a:rPr lang="de-DE" dirty="0">
                <a:latin typeface="Times New Roman" panose="02020603050405020304" pitchFamily="18" charset="0"/>
              </a:rPr>
              <a:t> PTH </a:t>
            </a:r>
            <a:r>
              <a:rPr lang="de-DE" dirty="0" err="1">
                <a:latin typeface="Times New Roman" panose="02020603050405020304" pitchFamily="18" charset="0"/>
              </a:rPr>
              <a:t>suggests</a:t>
            </a:r>
            <a:r>
              <a:rPr lang="de-DE" dirty="0">
                <a:latin typeface="Times New Roman" panose="02020603050405020304" pitchFamily="18" charset="0"/>
              </a:rPr>
              <a:t> </a:t>
            </a:r>
            <a:r>
              <a:rPr lang="de-DE" dirty="0" err="1">
                <a:latin typeface="Times New Roman" panose="02020603050405020304" pitchFamily="18" charset="0"/>
              </a:rPr>
              <a:t>increased</a:t>
            </a:r>
            <a:r>
              <a:rPr lang="de-DE" dirty="0">
                <a:latin typeface="Times New Roman" panose="02020603050405020304" pitchFamily="18" charset="0"/>
              </a:rPr>
              <a:t> </a:t>
            </a:r>
            <a:r>
              <a:rPr lang="de-DE" dirty="0" err="1">
                <a:latin typeface="Times New Roman" panose="02020603050405020304" pitchFamily="18" charset="0"/>
              </a:rPr>
              <a:t>enteric</a:t>
            </a:r>
            <a:r>
              <a:rPr lang="de-DE" dirty="0">
                <a:latin typeface="Times New Roman" panose="02020603050405020304" pitchFamily="18" charset="0"/>
              </a:rPr>
              <a:t> </a:t>
            </a:r>
            <a:r>
              <a:rPr lang="de-DE" dirty="0" err="1">
                <a:latin typeface="Times New Roman" panose="02020603050405020304" pitchFamily="18" charset="0"/>
              </a:rPr>
              <a:t>calcium</a:t>
            </a:r>
            <a:r>
              <a:rPr lang="de-DE" dirty="0">
                <a:latin typeface="Times New Roman" panose="02020603050405020304" pitchFamily="18" charset="0"/>
              </a:rPr>
              <a:t> </a:t>
            </a:r>
            <a:r>
              <a:rPr lang="de-DE" dirty="0" err="1">
                <a:latin typeface="Times New Roman" panose="02020603050405020304" pitchFamily="18" charset="0"/>
              </a:rPr>
              <a:t>load</a:t>
            </a:r>
            <a:r>
              <a:rPr lang="de-DE" dirty="0">
                <a:latin typeface="Times New Roman" panose="02020603050405020304" pitchFamily="18" charset="0"/>
              </a:rPr>
              <a:t> </a:t>
            </a:r>
            <a:r>
              <a:rPr lang="de-DE" dirty="0" err="1">
                <a:latin typeface="Times New Roman" panose="02020603050405020304" pitchFamily="18" charset="0"/>
              </a:rPr>
              <a:t>or</a:t>
            </a:r>
            <a:r>
              <a:rPr lang="de-DE" dirty="0">
                <a:latin typeface="Times New Roman" panose="02020603050405020304" pitchFamily="18" charset="0"/>
              </a:rPr>
              <a:t> a non–PTH-</a:t>
            </a:r>
            <a:r>
              <a:rPr lang="de-DE" dirty="0" err="1">
                <a:latin typeface="Times New Roman" panose="02020603050405020304" pitchFamily="18" charset="0"/>
              </a:rPr>
              <a:t>mediated</a:t>
            </a:r>
            <a:r>
              <a:rPr lang="de-DE" dirty="0">
                <a:latin typeface="Times New Roman" panose="02020603050405020304" pitchFamily="18" charset="0"/>
              </a:rPr>
              <a:t> release of </a:t>
            </a:r>
            <a:r>
              <a:rPr lang="de-DE" dirty="0" err="1">
                <a:latin typeface="Times New Roman" panose="02020603050405020304" pitchFamily="18" charset="0"/>
              </a:rPr>
              <a:t>calcium</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bone</a:t>
            </a:r>
            <a:r>
              <a:rPr lang="de-DE" dirty="0">
                <a:latin typeface="Times New Roman" panose="02020603050405020304" pitchFamily="18" charset="0"/>
              </a:rPr>
              <a:t>. </a:t>
            </a:r>
            <a:r>
              <a:rPr lang="de-DE" dirty="0" err="1">
                <a:latin typeface="Times New Roman" panose="02020603050405020304" pitchFamily="18" charset="0"/>
              </a:rPr>
              <a:t>Metabolic</a:t>
            </a:r>
            <a:r>
              <a:rPr lang="de-DE" dirty="0">
                <a:latin typeface="Times New Roman" panose="02020603050405020304" pitchFamily="18" charset="0"/>
              </a:rPr>
              <a:t> </a:t>
            </a:r>
            <a:r>
              <a:rPr lang="de-DE" dirty="0" err="1">
                <a:latin typeface="Times New Roman" panose="02020603050405020304" pitchFamily="18" charset="0"/>
              </a:rPr>
              <a:t>alkalosis</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alkaline </a:t>
            </a:r>
            <a:r>
              <a:rPr lang="de-DE" dirty="0" err="1">
                <a:latin typeface="Times New Roman" panose="02020603050405020304" pitchFamily="18" charset="0"/>
              </a:rPr>
              <a:t>urine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consistent</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an </a:t>
            </a:r>
            <a:r>
              <a:rPr lang="de-DE" dirty="0" err="1">
                <a:latin typeface="Times New Roman" panose="02020603050405020304" pitchFamily="18" charset="0"/>
              </a:rPr>
              <a:t>alkali</a:t>
            </a:r>
            <a:r>
              <a:rPr lang="de-DE" dirty="0">
                <a:latin typeface="Times New Roman" panose="02020603050405020304" pitchFamily="18" charset="0"/>
              </a:rPr>
              <a:t> </a:t>
            </a:r>
            <a:r>
              <a:rPr lang="de-DE" dirty="0" err="1">
                <a:latin typeface="Times New Roman" panose="02020603050405020304" pitchFamily="18" charset="0"/>
              </a:rPr>
              <a:t>load</a:t>
            </a:r>
            <a:r>
              <a:rPr lang="de-DE" dirty="0">
                <a:latin typeface="Times New Roman" panose="02020603050405020304" pitchFamily="18" charset="0"/>
              </a:rPr>
              <a:t> (</a:t>
            </a:r>
            <a:r>
              <a:rPr lang="de-DE" dirty="0" err="1">
                <a:latin typeface="Times New Roman" panose="02020603050405020304" pitchFamily="18" charset="0"/>
              </a:rPr>
              <a:t>when</a:t>
            </a:r>
            <a:r>
              <a:rPr lang="de-DE" dirty="0">
                <a:latin typeface="Times New Roman" panose="02020603050405020304" pitchFamily="18" charset="0"/>
              </a:rPr>
              <a:t> </a:t>
            </a:r>
            <a:r>
              <a:rPr lang="de-DE" dirty="0" err="1">
                <a:latin typeface="Times New Roman" panose="02020603050405020304" pitchFamily="18" charset="0"/>
              </a:rPr>
              <a:t>there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an </a:t>
            </a:r>
            <a:r>
              <a:rPr lang="de-DE" dirty="0" err="1">
                <a:latin typeface="Times New Roman" panose="02020603050405020304" pitchFamily="18" charset="0"/>
              </a:rPr>
              <a:t>alkalosis</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vomiting</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urine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typically</a:t>
            </a:r>
            <a:r>
              <a:rPr lang="de-DE" dirty="0">
                <a:latin typeface="Times New Roman" panose="02020603050405020304" pitchFamily="18" charset="0"/>
              </a:rPr>
              <a:t> “</a:t>
            </a:r>
            <a:r>
              <a:rPr lang="de-DE" dirty="0" err="1">
                <a:latin typeface="Times New Roman" panose="02020603050405020304" pitchFamily="18" charset="0"/>
              </a:rPr>
              <a:t>paradoxically</a:t>
            </a:r>
            <a:r>
              <a:rPr lang="de-DE" dirty="0">
                <a:latin typeface="Times New Roman" panose="02020603050405020304" pitchFamily="18" charset="0"/>
              </a:rPr>
              <a:t> </a:t>
            </a:r>
            <a:r>
              <a:rPr lang="de-DE" dirty="0" err="1">
                <a:latin typeface="Times New Roman" panose="02020603050405020304" pitchFamily="18" charset="0"/>
              </a:rPr>
              <a:t>acid</a:t>
            </a:r>
            <a:r>
              <a:rPr lang="de-DE" dirty="0">
                <a:latin typeface="Times New Roman" panose="02020603050405020304" pitchFamily="18" charset="0"/>
              </a:rPr>
              <a:t>” </a:t>
            </a:r>
            <a:r>
              <a:rPr lang="de-DE" dirty="0" err="1">
                <a:latin typeface="Times New Roman" panose="02020603050405020304" pitchFamily="18" charset="0"/>
              </a:rPr>
              <a:t>if</a:t>
            </a:r>
            <a:r>
              <a:rPr lang="de-DE" dirty="0">
                <a:latin typeface="Times New Roman" panose="02020603050405020304" pitchFamily="18" charset="0"/>
              </a:rPr>
              <a:t> </a:t>
            </a:r>
            <a:r>
              <a:rPr lang="de-DE" dirty="0" err="1">
                <a:latin typeface="Times New Roman" panose="02020603050405020304" pitchFamily="18" charset="0"/>
              </a:rPr>
              <a:t>volume</a:t>
            </a:r>
            <a:r>
              <a:rPr lang="de-DE" dirty="0">
                <a:latin typeface="Times New Roman" panose="02020603050405020304" pitchFamily="18" charset="0"/>
              </a:rPr>
              <a:t> </a:t>
            </a:r>
            <a:r>
              <a:rPr lang="de-DE" dirty="0" err="1">
                <a:latin typeface="Times New Roman" panose="02020603050405020304" pitchFamily="18" charset="0"/>
              </a:rPr>
              <a:t>depletion</a:t>
            </a:r>
            <a:r>
              <a:rPr lang="de-DE" dirty="0">
                <a:latin typeface="Times New Roman" panose="02020603050405020304" pitchFamily="18" charset="0"/>
              </a:rPr>
              <a:t> </a:t>
            </a:r>
            <a:r>
              <a:rPr lang="de-DE" dirty="0" err="1">
                <a:latin typeface="Times New Roman" panose="02020603050405020304" pitchFamily="18" charset="0"/>
              </a:rPr>
              <a:t>ensues</a:t>
            </a:r>
            <a:r>
              <a:rPr lang="de-DE" dirty="0">
                <a:latin typeface="Times New Roman" panose="02020603050405020304" pitchFamily="18" charset="0"/>
              </a:rPr>
              <a:t>).</a:t>
            </a:r>
          </a:p>
          <a:p>
            <a:r>
              <a:rPr lang="de-DE" dirty="0">
                <a:latin typeface="Times New Roman" panose="02020603050405020304" pitchFamily="18" charset="0"/>
              </a:rPr>
              <a:t>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occurs</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t>
            </a:r>
            <a:r>
              <a:rPr lang="de-DE" dirty="0" err="1">
                <a:latin typeface="Times New Roman" panose="02020603050405020304" pitchFamily="18" charset="0"/>
              </a:rPr>
              <a:t>co</a:t>
            </a:r>
            <a:r>
              <a:rPr lang="de-DE" dirty="0">
                <a:latin typeface="Times New Roman" panose="02020603050405020304" pitchFamily="18" charset="0"/>
              </a:rPr>
              <a:t>-ingestion of large </a:t>
            </a:r>
            <a:r>
              <a:rPr lang="de-DE" dirty="0" err="1">
                <a:latin typeface="Times New Roman" panose="02020603050405020304" pitchFamily="18" charset="0"/>
              </a:rPr>
              <a:t>amounts</a:t>
            </a:r>
            <a:r>
              <a:rPr lang="de-DE" dirty="0">
                <a:latin typeface="Times New Roman" panose="02020603050405020304" pitchFamily="18" charset="0"/>
              </a:rPr>
              <a:t> of </a:t>
            </a:r>
            <a:r>
              <a:rPr lang="de-DE" dirty="0" err="1">
                <a:latin typeface="Times New Roman" panose="02020603050405020304" pitchFamily="18" charset="0"/>
              </a:rPr>
              <a:t>calcium</a:t>
            </a:r>
            <a:r>
              <a:rPr lang="de-DE" dirty="0">
                <a:latin typeface="Times New Roman" panose="02020603050405020304" pitchFamily="18" charset="0"/>
              </a:rPr>
              <a:t> and </a:t>
            </a:r>
            <a:r>
              <a:rPr lang="de-DE" dirty="0" err="1">
                <a:latin typeface="Times New Roman" panose="02020603050405020304" pitchFamily="18" charset="0"/>
              </a:rPr>
              <a:t>alkali</a:t>
            </a:r>
            <a:r>
              <a:rPr lang="de-DE" dirty="0">
                <a:latin typeface="Times New Roman" panose="02020603050405020304" pitchFamily="18" charset="0"/>
              </a:rPr>
              <a:t>. This was </a:t>
            </a:r>
            <a:r>
              <a:rPr lang="de-DE" dirty="0" err="1">
                <a:latin typeface="Times New Roman" panose="02020603050405020304" pitchFamily="18" charset="0"/>
              </a:rPr>
              <a:t>common</a:t>
            </a:r>
            <a:r>
              <a:rPr lang="de-DE" dirty="0">
                <a:latin typeface="Times New Roman" panose="02020603050405020304" pitchFamily="18" charset="0"/>
              </a:rPr>
              <a:t> </a:t>
            </a:r>
            <a:r>
              <a:rPr lang="de-DE" dirty="0" err="1">
                <a:latin typeface="Times New Roman" panose="02020603050405020304" pitchFamily="18" charset="0"/>
              </a:rPr>
              <a:t>when</a:t>
            </a:r>
            <a:r>
              <a:rPr lang="de-DE" dirty="0">
                <a:latin typeface="Times New Roman" panose="02020603050405020304" pitchFamily="18" charset="0"/>
              </a:rPr>
              <a:t> </a:t>
            </a:r>
            <a:r>
              <a:rPr lang="de-DE" dirty="0" err="1">
                <a:latin typeface="Times New Roman" panose="02020603050405020304" pitchFamily="18" charset="0"/>
              </a:rPr>
              <a:t>Sippy</a:t>
            </a:r>
            <a:r>
              <a:rPr lang="de-DE" dirty="0">
                <a:latin typeface="Times New Roman" panose="02020603050405020304" pitchFamily="18" charset="0"/>
              </a:rPr>
              <a:t> </a:t>
            </a:r>
            <a:r>
              <a:rPr lang="de-DE" dirty="0" err="1">
                <a:latin typeface="Times New Roman" panose="02020603050405020304" pitchFamily="18" charset="0"/>
              </a:rPr>
              <a:t>powder</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milk was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remedy</a:t>
            </a:r>
            <a:r>
              <a:rPr lang="de-DE" dirty="0">
                <a:latin typeface="Times New Roman" panose="02020603050405020304" pitchFamily="18" charset="0"/>
              </a:rPr>
              <a:t> </a:t>
            </a:r>
            <a:r>
              <a:rPr lang="de-DE" dirty="0" err="1">
                <a:latin typeface="Times New Roman" panose="02020603050405020304" pitchFamily="18" charset="0"/>
              </a:rPr>
              <a:t>for</a:t>
            </a:r>
            <a:r>
              <a:rPr lang="de-DE" dirty="0">
                <a:latin typeface="Times New Roman" panose="02020603050405020304" pitchFamily="18" charset="0"/>
              </a:rPr>
              <a:t> </a:t>
            </a:r>
            <a:r>
              <a:rPr lang="de-DE" dirty="0" err="1">
                <a:latin typeface="Times New Roman" panose="02020603050405020304" pitchFamily="18" charset="0"/>
              </a:rPr>
              <a:t>peptic</a:t>
            </a:r>
            <a:r>
              <a:rPr lang="de-DE" dirty="0">
                <a:latin typeface="Times New Roman" panose="02020603050405020304" pitchFamily="18" charset="0"/>
              </a:rPr>
              <a:t> </a:t>
            </a:r>
            <a:r>
              <a:rPr lang="de-DE" dirty="0" err="1">
                <a:latin typeface="Times New Roman" panose="02020603050405020304" pitchFamily="18" charset="0"/>
              </a:rPr>
              <a:t>ulcer</a:t>
            </a:r>
            <a:r>
              <a:rPr lang="de-DE" dirty="0">
                <a:latin typeface="Times New Roman" panose="02020603050405020304" pitchFamily="18" charset="0"/>
              </a:rPr>
              <a:t> </a:t>
            </a:r>
            <a:r>
              <a:rPr lang="de-DE" dirty="0" err="1">
                <a:latin typeface="Times New Roman" panose="02020603050405020304" pitchFamily="18" charset="0"/>
              </a:rPr>
              <a:t>disease</a:t>
            </a:r>
            <a:r>
              <a:rPr lang="de-DE" dirty="0">
                <a:latin typeface="Times New Roman" panose="02020603050405020304" pitchFamily="18" charset="0"/>
              </a:rPr>
              <a:t>, but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now</a:t>
            </a:r>
            <a:r>
              <a:rPr lang="de-DE" dirty="0">
                <a:latin typeface="Times New Roman" panose="02020603050405020304" pitchFamily="18" charset="0"/>
              </a:rPr>
              <a:t> </a:t>
            </a:r>
            <a:r>
              <a:rPr lang="de-DE" dirty="0" err="1">
                <a:latin typeface="Times New Roman" panose="02020603050405020304" pitchFamily="18" charset="0"/>
              </a:rPr>
              <a:t>rarely</a:t>
            </a:r>
            <a:r>
              <a:rPr lang="de-DE" dirty="0">
                <a:latin typeface="Times New Roman" panose="02020603050405020304" pitchFamily="18" charset="0"/>
              </a:rPr>
              <a:t> </a:t>
            </a:r>
            <a:r>
              <a:rPr lang="de-DE" dirty="0" err="1">
                <a:latin typeface="Times New Roman" panose="02020603050405020304" pitchFamily="18" charset="0"/>
              </a:rPr>
              <a:t>encountered</a:t>
            </a:r>
            <a:r>
              <a:rPr lang="de-DE" dirty="0">
                <a:latin typeface="Times New Roman" panose="02020603050405020304" pitchFamily="18" charset="0"/>
              </a:rPr>
              <a:t> in </a:t>
            </a:r>
            <a:r>
              <a:rPr lang="de-DE" dirty="0" err="1">
                <a:latin typeface="Times New Roman" panose="02020603050405020304" pitchFamily="18" charset="0"/>
              </a:rPr>
              <a:t>that</a:t>
            </a:r>
            <a:r>
              <a:rPr lang="de-DE" dirty="0">
                <a:latin typeface="Times New Roman" panose="02020603050405020304" pitchFamily="18" charset="0"/>
              </a:rPr>
              <a:t> </a:t>
            </a:r>
            <a:r>
              <a:rPr lang="de-DE" dirty="0" err="1">
                <a:latin typeface="Times New Roman" panose="02020603050405020304" pitchFamily="18" charset="0"/>
              </a:rPr>
              <a:t>setting</a:t>
            </a:r>
            <a:r>
              <a:rPr lang="de-DE" dirty="0">
                <a:latin typeface="Times New Roman" panose="02020603050405020304" pitchFamily="18" charset="0"/>
              </a:rPr>
              <a:t>. The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formerly</a:t>
            </a:r>
            <a:r>
              <a:rPr lang="de-DE" dirty="0">
                <a:latin typeface="Times New Roman" panose="02020603050405020304" pitchFamily="18" charset="0"/>
              </a:rPr>
              <a:t> </a:t>
            </a:r>
            <a:r>
              <a:rPr lang="de-DE" dirty="0" err="1">
                <a:latin typeface="Times New Roman" panose="02020603050405020304" pitchFamily="18" charset="0"/>
              </a:rPr>
              <a:t>known</a:t>
            </a:r>
            <a:r>
              <a:rPr lang="de-DE" dirty="0">
                <a:latin typeface="Times New Roman" panose="02020603050405020304" pitchFamily="18" charset="0"/>
              </a:rPr>
              <a:t> </a:t>
            </a:r>
            <a:r>
              <a:rPr lang="de-DE" dirty="0" err="1">
                <a:latin typeface="Times New Roman" panose="02020603050405020304" pitchFamily="18" charset="0"/>
              </a:rPr>
              <a:t>as</a:t>
            </a:r>
            <a:r>
              <a:rPr lang="de-DE" dirty="0">
                <a:latin typeface="Times New Roman" panose="02020603050405020304" pitchFamily="18" charset="0"/>
              </a:rPr>
              <a:t> milk-alkali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now</a:t>
            </a:r>
            <a:r>
              <a:rPr lang="de-DE" dirty="0">
                <a:latin typeface="Times New Roman" panose="02020603050405020304" pitchFamily="18" charset="0"/>
              </a:rPr>
              <a:t> </a:t>
            </a:r>
            <a:r>
              <a:rPr lang="de-DE" dirty="0" err="1">
                <a:latin typeface="Times New Roman" panose="02020603050405020304" pitchFamily="18" charset="0"/>
              </a:rPr>
              <a:t>more</a:t>
            </a:r>
            <a:r>
              <a:rPr lang="de-DE" dirty="0">
                <a:latin typeface="Times New Roman" panose="02020603050405020304" pitchFamily="18" charset="0"/>
              </a:rPr>
              <a:t> </a:t>
            </a:r>
            <a:r>
              <a:rPr lang="de-DE" dirty="0" err="1">
                <a:latin typeface="Times New Roman" panose="02020603050405020304" pitchFamily="18" charset="0"/>
              </a:rPr>
              <a:t>appropriately</a:t>
            </a:r>
            <a:r>
              <a:rPr lang="de-DE" dirty="0">
                <a:latin typeface="Times New Roman" panose="02020603050405020304" pitchFamily="18" charset="0"/>
              </a:rPr>
              <a:t> </a:t>
            </a:r>
            <a:r>
              <a:rPr lang="de-DE" dirty="0" err="1">
                <a:latin typeface="Times New Roman" panose="02020603050405020304" pitchFamily="18" charset="0"/>
              </a:rPr>
              <a:t>called</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because</a:t>
            </a:r>
            <a:r>
              <a:rPr lang="de-DE" dirty="0">
                <a:latin typeface="Times New Roman" panose="02020603050405020304" pitchFamily="18" charset="0"/>
              </a:rPr>
              <a:t> </a:t>
            </a:r>
            <a:r>
              <a:rPr lang="de-DE" dirty="0" err="1">
                <a:latin typeface="Times New Roman" panose="02020603050405020304" pitchFamily="18" charset="0"/>
              </a:rPr>
              <a:t>it</a:t>
            </a:r>
            <a:r>
              <a:rPr lang="de-DE" dirty="0">
                <a:latin typeface="Times New Roman" panose="02020603050405020304" pitchFamily="18" charset="0"/>
              </a:rPr>
              <a:t> </a:t>
            </a:r>
            <a:r>
              <a:rPr lang="de-DE" dirty="0" err="1">
                <a:latin typeface="Times New Roman" panose="02020603050405020304" pitchFamily="18" charset="0"/>
              </a:rPr>
              <a:t>more</a:t>
            </a:r>
            <a:r>
              <a:rPr lang="de-DE" dirty="0">
                <a:latin typeface="Times New Roman" panose="02020603050405020304" pitchFamily="18" charset="0"/>
              </a:rPr>
              <a:t> </a:t>
            </a:r>
            <a:r>
              <a:rPr lang="de-DE" dirty="0" err="1">
                <a:latin typeface="Times New Roman" panose="02020603050405020304" pitchFamily="18" charset="0"/>
              </a:rPr>
              <a:t>commonly</a:t>
            </a:r>
            <a:r>
              <a:rPr lang="de-DE" dirty="0">
                <a:latin typeface="Times New Roman" panose="02020603050405020304" pitchFamily="18" charset="0"/>
              </a:rPr>
              <a:t> </a:t>
            </a:r>
            <a:r>
              <a:rPr lang="de-DE" dirty="0" err="1">
                <a:latin typeface="Times New Roman" panose="02020603050405020304" pitchFamily="18" charset="0"/>
              </a:rPr>
              <a:t>results</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ingestion</a:t>
            </a:r>
            <a:r>
              <a:rPr lang="de-DE" dirty="0">
                <a:latin typeface="Times New Roman" panose="02020603050405020304" pitchFamily="18" charset="0"/>
              </a:rPr>
              <a:t> of </a:t>
            </a:r>
            <a:r>
              <a:rPr lang="de-DE" dirty="0" err="1">
                <a:latin typeface="Times New Roman" panose="02020603050405020304" pitchFamily="18" charset="0"/>
              </a:rPr>
              <a:t>calcium</a:t>
            </a:r>
            <a:r>
              <a:rPr lang="de-DE" dirty="0">
                <a:latin typeface="Times New Roman" panose="02020603050405020304" pitchFamily="18" charset="0"/>
              </a:rPr>
              <a:t> </a:t>
            </a:r>
            <a:r>
              <a:rPr lang="de-DE" dirty="0" err="1">
                <a:latin typeface="Times New Roman" panose="02020603050405020304" pitchFamily="18" charset="0"/>
              </a:rPr>
              <a:t>supplements</a:t>
            </a:r>
            <a:r>
              <a:rPr lang="de-DE" dirty="0">
                <a:latin typeface="Times New Roman" panose="02020603050405020304" pitchFamily="18" charset="0"/>
              </a:rPr>
              <a:t> </a:t>
            </a:r>
            <a:r>
              <a:rPr lang="de-DE" dirty="0" err="1">
                <a:latin typeface="Times New Roman" panose="02020603050405020304" pitchFamily="18" charset="0"/>
              </a:rPr>
              <a:t>rather</a:t>
            </a:r>
            <a:r>
              <a:rPr lang="de-DE" dirty="0">
                <a:latin typeface="Times New Roman" panose="02020603050405020304" pitchFamily="18" charset="0"/>
              </a:rPr>
              <a:t> </a:t>
            </a:r>
            <a:r>
              <a:rPr lang="de-DE" dirty="0" err="1">
                <a:latin typeface="Times New Roman" panose="02020603050405020304" pitchFamily="18" charset="0"/>
              </a:rPr>
              <a:t>than</a:t>
            </a:r>
            <a:r>
              <a:rPr lang="de-DE" dirty="0">
                <a:latin typeface="Times New Roman" panose="02020603050405020304" pitchFamily="18" charset="0"/>
              </a:rPr>
              <a:t> milk. This </a:t>
            </a:r>
            <a:r>
              <a:rPr lang="de-DE" dirty="0" err="1">
                <a:latin typeface="Times New Roman" panose="02020603050405020304" pitchFamily="18" charset="0"/>
              </a:rPr>
              <a:t>entity</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commonly</a:t>
            </a:r>
            <a:r>
              <a:rPr lang="de-DE" dirty="0">
                <a:latin typeface="Times New Roman" panose="02020603050405020304" pitchFamily="18" charset="0"/>
              </a:rPr>
              <a:t> </a:t>
            </a:r>
            <a:r>
              <a:rPr lang="de-DE" dirty="0" err="1">
                <a:latin typeface="Times New Roman" panose="02020603050405020304" pitchFamily="18" charset="0"/>
              </a:rPr>
              <a:t>seen</a:t>
            </a:r>
            <a:r>
              <a:rPr lang="de-DE" dirty="0">
                <a:latin typeface="Times New Roman" panose="02020603050405020304" pitchFamily="18" charset="0"/>
              </a:rPr>
              <a:t> in </a:t>
            </a:r>
            <a:r>
              <a:rPr lang="de-DE" dirty="0" err="1">
                <a:latin typeface="Times New Roman" panose="02020603050405020304" pitchFamily="18" charset="0"/>
              </a:rPr>
              <a:t>older</a:t>
            </a:r>
            <a:r>
              <a:rPr lang="de-DE" dirty="0">
                <a:latin typeface="Times New Roman" panose="02020603050405020304" pitchFamily="18" charset="0"/>
              </a:rPr>
              <a:t> </a:t>
            </a:r>
            <a:r>
              <a:rPr lang="de-DE" dirty="0" err="1">
                <a:latin typeface="Times New Roman" panose="02020603050405020304" pitchFamily="18" charset="0"/>
              </a:rPr>
              <a:t>individuals</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t>
            </a:r>
            <a:r>
              <a:rPr lang="de-DE" dirty="0" err="1">
                <a:latin typeface="Times New Roman" panose="02020603050405020304" pitchFamily="18" charset="0"/>
              </a:rPr>
              <a:t>osteoporosis</a:t>
            </a:r>
            <a:r>
              <a:rPr lang="de-DE" dirty="0">
                <a:latin typeface="Times New Roman" panose="02020603050405020304" pitchFamily="18" charset="0"/>
              </a:rPr>
              <a:t> </a:t>
            </a:r>
            <a:r>
              <a:rPr lang="de-DE" dirty="0" err="1">
                <a:latin typeface="Times New Roman" panose="02020603050405020304" pitchFamily="18" charset="0"/>
              </a:rPr>
              <a:t>who</a:t>
            </a:r>
            <a:r>
              <a:rPr lang="de-DE" dirty="0">
                <a:latin typeface="Times New Roman" panose="02020603050405020304" pitchFamily="18" charset="0"/>
              </a:rPr>
              <a:t> </a:t>
            </a:r>
            <a:r>
              <a:rPr lang="de-DE" dirty="0" err="1">
                <a:latin typeface="Times New Roman" panose="02020603050405020304" pitchFamily="18" charset="0"/>
              </a:rPr>
              <a:t>take</a:t>
            </a:r>
            <a:r>
              <a:rPr lang="de-DE" dirty="0">
                <a:latin typeface="Times New Roman" panose="02020603050405020304" pitchFamily="18" charset="0"/>
              </a:rPr>
              <a:t> </a:t>
            </a:r>
            <a:r>
              <a:rPr lang="de-DE" dirty="0" err="1">
                <a:latin typeface="Times New Roman" panose="02020603050405020304" pitchFamily="18" charset="0"/>
              </a:rPr>
              <a:t>calcium</a:t>
            </a:r>
            <a:r>
              <a:rPr lang="de-DE" dirty="0">
                <a:latin typeface="Times New Roman" panose="02020603050405020304" pitchFamily="18" charset="0"/>
              </a:rPr>
              <a:t> and </a:t>
            </a:r>
            <a:r>
              <a:rPr lang="de-DE" dirty="0" err="1">
                <a:latin typeface="Times New Roman" panose="02020603050405020304" pitchFamily="18" charset="0"/>
              </a:rPr>
              <a:t>vitamin</a:t>
            </a:r>
            <a:r>
              <a:rPr lang="de-DE" dirty="0">
                <a:latin typeface="Times New Roman" panose="02020603050405020304" pitchFamily="18" charset="0"/>
              </a:rPr>
              <a:t> D </a:t>
            </a:r>
            <a:r>
              <a:rPr lang="de-DE" dirty="0" err="1">
                <a:latin typeface="Times New Roman" panose="02020603050405020304" pitchFamily="18" charset="0"/>
              </a:rPr>
              <a:t>supplements</a:t>
            </a:r>
            <a:r>
              <a:rPr lang="de-DE" dirty="0">
                <a:latin typeface="Times New Roman" panose="02020603050405020304" pitchFamily="18" charset="0"/>
              </a:rPr>
              <a:t>. Key </a:t>
            </a:r>
            <a:r>
              <a:rPr lang="de-DE" dirty="0" err="1">
                <a:latin typeface="Times New Roman" panose="02020603050405020304" pitchFamily="18" charset="0"/>
              </a:rPr>
              <a:t>mechanisms</a:t>
            </a:r>
            <a:r>
              <a:rPr lang="de-DE" dirty="0">
                <a:latin typeface="Times New Roman" panose="02020603050405020304" pitchFamily="18" charset="0"/>
              </a:rPr>
              <a:t> of 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are</a:t>
            </a:r>
            <a:r>
              <a:rPr lang="de-DE" dirty="0">
                <a:latin typeface="Times New Roman" panose="02020603050405020304" pitchFamily="18" charset="0"/>
              </a:rPr>
              <a:t> calcium-</a:t>
            </a:r>
            <a:r>
              <a:rPr lang="de-DE" dirty="0" err="1">
                <a:latin typeface="Times New Roman" panose="02020603050405020304" pitchFamily="18" charset="0"/>
              </a:rPr>
              <a:t>mediated</a:t>
            </a:r>
            <a:r>
              <a:rPr lang="de-DE" dirty="0">
                <a:latin typeface="Times New Roman" panose="02020603050405020304" pitchFamily="18" charset="0"/>
              </a:rPr>
              <a:t> </a:t>
            </a:r>
            <a:r>
              <a:rPr lang="de-DE" dirty="0" err="1">
                <a:latin typeface="Times New Roman" panose="02020603050405020304" pitchFamily="18" charset="0"/>
              </a:rPr>
              <a:t>vasoconstriction</a:t>
            </a:r>
            <a:r>
              <a:rPr lang="de-DE" dirty="0">
                <a:latin typeface="Times New Roman" panose="02020603050405020304" pitchFamily="18" charset="0"/>
              </a:rPr>
              <a:t>, </a:t>
            </a:r>
            <a:r>
              <a:rPr lang="de-DE" dirty="0" err="1">
                <a:latin typeface="Times New Roman" panose="02020603050405020304" pitchFamily="18" charset="0"/>
              </a:rPr>
              <a:t>which</a:t>
            </a:r>
            <a:r>
              <a:rPr lang="de-DE" dirty="0">
                <a:latin typeface="Times New Roman" panose="02020603050405020304" pitchFamily="18" charset="0"/>
              </a:rPr>
              <a:t> </a:t>
            </a:r>
            <a:r>
              <a:rPr lang="de-DE" dirty="0" err="1">
                <a:latin typeface="Times New Roman" panose="02020603050405020304" pitchFamily="18" charset="0"/>
              </a:rPr>
              <a:t>reduces</a:t>
            </a:r>
            <a:r>
              <a:rPr lang="de-DE" dirty="0">
                <a:latin typeface="Times New Roman" panose="02020603050405020304" pitchFamily="18" charset="0"/>
              </a:rPr>
              <a:t> GFR and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ability</a:t>
            </a:r>
            <a:r>
              <a:rPr lang="de-DE" dirty="0">
                <a:latin typeface="Times New Roman" panose="02020603050405020304" pitchFamily="18" charset="0"/>
              </a:rPr>
              <a:t> </a:t>
            </a:r>
            <a:r>
              <a:rPr lang="de-DE" dirty="0" err="1">
                <a:latin typeface="Times New Roman" panose="02020603050405020304" pitchFamily="18" charset="0"/>
              </a:rPr>
              <a:t>to</a:t>
            </a:r>
            <a:r>
              <a:rPr lang="de-DE" dirty="0">
                <a:latin typeface="Times New Roman" panose="02020603050405020304" pitchFamily="18" charset="0"/>
              </a:rPr>
              <a:t> </a:t>
            </a:r>
            <a:r>
              <a:rPr lang="de-DE" dirty="0" err="1">
                <a:latin typeface="Times New Roman" panose="02020603050405020304" pitchFamily="18" charset="0"/>
              </a:rPr>
              <a:t>excrete</a:t>
            </a:r>
            <a:r>
              <a:rPr lang="de-DE" dirty="0">
                <a:latin typeface="Times New Roman" panose="02020603050405020304" pitchFamily="18" charset="0"/>
              </a:rPr>
              <a:t> </a:t>
            </a:r>
            <a:r>
              <a:rPr lang="de-DE" dirty="0" err="1">
                <a:latin typeface="Times New Roman" panose="02020603050405020304" pitchFamily="18" charset="0"/>
              </a:rPr>
              <a:t>calcium</a:t>
            </a:r>
            <a:r>
              <a:rPr lang="de-DE" dirty="0">
                <a:latin typeface="Times New Roman" panose="02020603050405020304" pitchFamily="18" charset="0"/>
              </a:rPr>
              <a:t> in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urine</a:t>
            </a:r>
            <a:r>
              <a:rPr lang="de-DE" dirty="0">
                <a:latin typeface="Times New Roman" panose="02020603050405020304" pitchFamily="18" charset="0"/>
              </a:rPr>
              <a:t>, and </a:t>
            </a:r>
            <a:r>
              <a:rPr lang="de-DE" dirty="0" err="1">
                <a:latin typeface="Times New Roman" panose="02020603050405020304" pitchFamily="18" charset="0"/>
              </a:rPr>
              <a:t>volume</a:t>
            </a:r>
            <a:r>
              <a:rPr lang="de-DE" dirty="0">
                <a:latin typeface="Times New Roman" panose="02020603050405020304" pitchFamily="18" charset="0"/>
              </a:rPr>
              <a:t> </a:t>
            </a:r>
            <a:r>
              <a:rPr lang="de-DE" dirty="0" err="1">
                <a:latin typeface="Times New Roman" panose="02020603050405020304" pitchFamily="18" charset="0"/>
              </a:rPr>
              <a:t>depletion</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impaired</a:t>
            </a:r>
            <a:r>
              <a:rPr lang="de-DE" dirty="0">
                <a:latin typeface="Times New Roman" panose="02020603050405020304" pitchFamily="18" charset="0"/>
              </a:rPr>
              <a:t> </a:t>
            </a:r>
            <a:r>
              <a:rPr lang="de-DE" dirty="0" err="1">
                <a:latin typeface="Times New Roman" panose="02020603050405020304" pitchFamily="18" charset="0"/>
              </a:rPr>
              <a:t>tubular</a:t>
            </a:r>
            <a:r>
              <a:rPr lang="de-DE" dirty="0">
                <a:latin typeface="Times New Roman" panose="02020603050405020304" pitchFamily="18" charset="0"/>
              </a:rPr>
              <a:t> </a:t>
            </a:r>
            <a:r>
              <a:rPr lang="de-DE" dirty="0" err="1">
                <a:latin typeface="Times New Roman" panose="02020603050405020304" pitchFamily="18" charset="0"/>
              </a:rPr>
              <a:t>absorption</a:t>
            </a:r>
            <a:r>
              <a:rPr lang="de-DE" dirty="0">
                <a:latin typeface="Times New Roman" panose="02020603050405020304" pitchFamily="18" charset="0"/>
              </a:rPr>
              <a:t> of </a:t>
            </a:r>
            <a:r>
              <a:rPr lang="de-DE" dirty="0" err="1">
                <a:latin typeface="Times New Roman" panose="02020603050405020304" pitchFamily="18" charset="0"/>
              </a:rPr>
              <a:t>sodium</a:t>
            </a:r>
            <a:r>
              <a:rPr lang="de-DE" dirty="0">
                <a:latin typeface="Times New Roman" panose="02020603050405020304" pitchFamily="18" charset="0"/>
              </a:rPr>
              <a:t> in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thick</a:t>
            </a:r>
            <a:r>
              <a:rPr lang="de-DE" dirty="0">
                <a:latin typeface="Times New Roman" panose="02020603050405020304" pitchFamily="18" charset="0"/>
              </a:rPr>
              <a:t> </a:t>
            </a:r>
            <a:r>
              <a:rPr lang="de-DE" dirty="0" err="1">
                <a:latin typeface="Times New Roman" panose="02020603050405020304" pitchFamily="18" charset="0"/>
              </a:rPr>
              <a:t>ascending</a:t>
            </a:r>
            <a:r>
              <a:rPr lang="de-DE" dirty="0">
                <a:latin typeface="Times New Roman" panose="02020603050405020304" pitchFamily="18" charset="0"/>
              </a:rPr>
              <a:t> </a:t>
            </a:r>
            <a:r>
              <a:rPr lang="de-DE" dirty="0" err="1">
                <a:latin typeface="Times New Roman" panose="02020603050405020304" pitchFamily="18" charset="0"/>
              </a:rPr>
              <a:t>limb</a:t>
            </a:r>
            <a:r>
              <a:rPr lang="de-DE" dirty="0">
                <a:latin typeface="Times New Roman" panose="02020603050405020304" pitchFamily="18" charset="0"/>
              </a:rPr>
              <a:t> of </a:t>
            </a:r>
            <a:r>
              <a:rPr lang="de-DE" dirty="0" err="1">
                <a:latin typeface="Times New Roman" panose="02020603050405020304" pitchFamily="18" charset="0"/>
              </a:rPr>
              <a:t>the</a:t>
            </a:r>
            <a:r>
              <a:rPr lang="de-DE" dirty="0">
                <a:latin typeface="Times New Roman" panose="02020603050405020304" pitchFamily="18" charset="0"/>
              </a:rPr>
              <a:t> loop of Henle </a:t>
            </a:r>
            <a:r>
              <a:rPr lang="de-DE" dirty="0" err="1">
                <a:latin typeface="Times New Roman" panose="02020603050405020304" pitchFamily="18" charset="0"/>
              </a:rPr>
              <a:t>secondary</a:t>
            </a:r>
            <a:r>
              <a:rPr lang="de-DE" dirty="0">
                <a:latin typeface="Times New Roman" panose="02020603050405020304" pitchFamily="18" charset="0"/>
              </a:rPr>
              <a:t> </a:t>
            </a:r>
            <a:r>
              <a:rPr lang="de-DE" dirty="0" err="1">
                <a:latin typeface="Times New Roman" panose="02020603050405020304" pitchFamily="18" charset="0"/>
              </a:rPr>
              <a:t>to</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inhibition</a:t>
            </a:r>
            <a:r>
              <a:rPr lang="de-DE" dirty="0">
                <a:latin typeface="Times New Roman" panose="02020603050405020304" pitchFamily="18" charset="0"/>
              </a:rPr>
              <a:t> of </a:t>
            </a:r>
            <a:r>
              <a:rPr lang="de-DE" dirty="0" err="1">
                <a:latin typeface="Times New Roman" panose="02020603050405020304" pitchFamily="18" charset="0"/>
              </a:rPr>
              <a:t>sodium</a:t>
            </a:r>
            <a:r>
              <a:rPr lang="de-DE" dirty="0">
                <a:latin typeface="Times New Roman" panose="02020603050405020304" pitchFamily="18" charset="0"/>
              </a:rPr>
              <a:t> </a:t>
            </a:r>
            <a:r>
              <a:rPr lang="de-DE" dirty="0" err="1">
                <a:latin typeface="Times New Roman" panose="02020603050405020304" pitchFamily="18" charset="0"/>
              </a:rPr>
              <a:t>chloride</a:t>
            </a:r>
            <a:r>
              <a:rPr lang="de-DE" dirty="0">
                <a:latin typeface="Times New Roman" panose="02020603050405020304" pitchFamily="18" charset="0"/>
              </a:rPr>
              <a:t> </a:t>
            </a:r>
            <a:r>
              <a:rPr lang="de-DE" dirty="0" err="1">
                <a:latin typeface="Times New Roman" panose="02020603050405020304" pitchFamily="18" charset="0"/>
              </a:rPr>
              <a:t>transport</a:t>
            </a:r>
            <a:r>
              <a:rPr lang="de-DE" dirty="0">
                <a:latin typeface="Times New Roman" panose="02020603050405020304" pitchFamily="18" charset="0"/>
              </a:rPr>
              <a:t> </a:t>
            </a:r>
            <a:r>
              <a:rPr lang="de-DE" dirty="0" err="1">
                <a:latin typeface="Times New Roman" panose="02020603050405020304" pitchFamily="18" charset="0"/>
              </a:rPr>
              <a:t>mediated</a:t>
            </a:r>
            <a:r>
              <a:rPr lang="de-DE" dirty="0">
                <a:latin typeface="Times New Roman" panose="02020603050405020304" pitchFamily="18" charset="0"/>
              </a:rPr>
              <a:t> </a:t>
            </a:r>
            <a:r>
              <a:rPr lang="de-DE" dirty="0" err="1">
                <a:latin typeface="Times New Roman" panose="02020603050405020304" pitchFamily="18" charset="0"/>
              </a:rPr>
              <a:t>by</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calcium-</a:t>
            </a:r>
            <a:r>
              <a:rPr lang="de-DE" dirty="0" err="1">
                <a:latin typeface="Times New Roman" panose="02020603050405020304" pitchFamily="18" charset="0"/>
              </a:rPr>
              <a:t>sensing</a:t>
            </a:r>
            <a:r>
              <a:rPr lang="de-DE" dirty="0">
                <a:latin typeface="Times New Roman" panose="02020603050405020304" pitchFamily="18" charset="0"/>
              </a:rPr>
              <a:t> </a:t>
            </a:r>
            <a:r>
              <a:rPr lang="de-DE" dirty="0" err="1">
                <a:latin typeface="Times New Roman" panose="02020603050405020304" pitchFamily="18" charset="0"/>
              </a:rPr>
              <a:t>receptor</a:t>
            </a:r>
            <a:r>
              <a:rPr lang="de-DE" dirty="0">
                <a:latin typeface="Times New Roman" panose="02020603050405020304" pitchFamily="18" charset="0"/>
              </a:rPr>
              <a:t>.</a:t>
            </a:r>
          </a:p>
          <a:p>
            <a:r>
              <a:rPr lang="de-DE" dirty="0" err="1">
                <a:latin typeface="Times New Roman" panose="02020603050405020304" pitchFamily="18" charset="0"/>
              </a:rPr>
              <a:t>Thyrotoxicosis</a:t>
            </a:r>
            <a:r>
              <a:rPr lang="de-DE" dirty="0">
                <a:latin typeface="Times New Roman" panose="02020603050405020304" pitchFamily="18" charset="0"/>
              </a:rPr>
              <a:t> </a:t>
            </a:r>
            <a:r>
              <a:rPr lang="de-DE" dirty="0" err="1">
                <a:latin typeface="Times New Roman" panose="02020603050405020304" pitchFamily="18" charset="0"/>
              </a:rPr>
              <a:t>can</a:t>
            </a:r>
            <a:r>
              <a:rPr lang="de-DE" dirty="0">
                <a:latin typeface="Times New Roman" panose="02020603050405020304" pitchFamily="18" charset="0"/>
              </a:rPr>
              <a:t> </a:t>
            </a:r>
            <a:r>
              <a:rPr lang="de-DE" dirty="0" err="1">
                <a:latin typeface="Times New Roman" panose="02020603050405020304" pitchFamily="18" charset="0"/>
              </a:rPr>
              <a:t>lead</a:t>
            </a:r>
            <a:r>
              <a:rPr lang="de-DE" dirty="0">
                <a:latin typeface="Times New Roman" panose="02020603050405020304" pitchFamily="18" charset="0"/>
              </a:rPr>
              <a:t> </a:t>
            </a:r>
            <a:r>
              <a:rPr lang="de-DE" dirty="0" err="1">
                <a:latin typeface="Times New Roman" panose="02020603050405020304" pitchFamily="18" charset="0"/>
              </a:rPr>
              <a:t>to</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increased</a:t>
            </a:r>
            <a:r>
              <a:rPr lang="de-DE" dirty="0">
                <a:latin typeface="Times New Roman" panose="02020603050405020304" pitchFamily="18" charset="0"/>
              </a:rPr>
              <a:t> </a:t>
            </a:r>
            <a:r>
              <a:rPr lang="de-DE" dirty="0" err="1">
                <a:latin typeface="Times New Roman" panose="02020603050405020304" pitchFamily="18" charset="0"/>
              </a:rPr>
              <a:t>osteoclast</a:t>
            </a:r>
            <a:r>
              <a:rPr lang="de-DE" dirty="0">
                <a:latin typeface="Times New Roman" panose="02020603050405020304" pitchFamily="18" charset="0"/>
              </a:rPr>
              <a:t> </a:t>
            </a:r>
            <a:r>
              <a:rPr lang="de-DE" dirty="0" err="1">
                <a:latin typeface="Times New Roman" panose="02020603050405020304" pitchFamily="18" charset="0"/>
              </a:rPr>
              <a:t>activity</a:t>
            </a:r>
            <a:r>
              <a:rPr lang="de-DE" dirty="0">
                <a:latin typeface="Times New Roman" panose="02020603050405020304" pitchFamily="18" charset="0"/>
              </a:rPr>
              <a:t>. </a:t>
            </a:r>
            <a:r>
              <a:rPr lang="de-DE" dirty="0" err="1">
                <a:latin typeface="Times New Roman" panose="02020603050405020304" pitchFamily="18" charset="0"/>
              </a:rPr>
              <a:t>Severe</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hyperparathyroidism</a:t>
            </a:r>
            <a:r>
              <a:rPr lang="de-DE" dirty="0">
                <a:latin typeface="Times New Roman" panose="02020603050405020304" pitchFamily="18" charset="0"/>
              </a:rPr>
              <a:t> </a:t>
            </a:r>
            <a:r>
              <a:rPr lang="de-DE" dirty="0" err="1">
                <a:latin typeface="Times New Roman" panose="02020603050405020304" pitchFamily="18" charset="0"/>
              </a:rPr>
              <a:t>can</a:t>
            </a:r>
            <a:r>
              <a:rPr lang="de-DE" dirty="0">
                <a:latin typeface="Times New Roman" panose="02020603050405020304" pitchFamily="18" charset="0"/>
              </a:rPr>
              <a:t> </a:t>
            </a:r>
            <a:r>
              <a:rPr lang="de-DE" dirty="0" err="1">
                <a:latin typeface="Times New Roman" panose="02020603050405020304" pitchFamily="18" charset="0"/>
              </a:rPr>
              <a:t>mimic</a:t>
            </a:r>
            <a:r>
              <a:rPr lang="de-DE" dirty="0">
                <a:latin typeface="Times New Roman" panose="02020603050405020304" pitchFamily="18" charset="0"/>
              </a:rPr>
              <a:t> </a:t>
            </a:r>
            <a:r>
              <a:rPr lang="de-DE" dirty="0" err="1">
                <a:latin typeface="Times New Roman" panose="02020603050405020304" pitchFamily="18" charset="0"/>
              </a:rPr>
              <a:t>hyperemesis</a:t>
            </a:r>
            <a:r>
              <a:rPr lang="de-DE" dirty="0">
                <a:latin typeface="Times New Roman" panose="02020603050405020304" pitchFamily="18" charset="0"/>
              </a:rPr>
              <a:t> </a:t>
            </a:r>
            <a:r>
              <a:rPr lang="de-DE" dirty="0" err="1">
                <a:latin typeface="Times New Roman" panose="02020603050405020304" pitchFamily="18" charset="0"/>
              </a:rPr>
              <a:t>gravidarum</a:t>
            </a:r>
            <a:r>
              <a:rPr lang="de-DE" dirty="0">
                <a:latin typeface="Times New Roman" panose="02020603050405020304" pitchFamily="18" charset="0"/>
              </a:rPr>
              <a:t> in a </a:t>
            </a:r>
            <a:r>
              <a:rPr lang="de-DE" dirty="0" err="1">
                <a:latin typeface="Times New Roman" panose="02020603050405020304" pitchFamily="18" charset="0"/>
              </a:rPr>
              <a:t>pregnant</a:t>
            </a:r>
            <a:r>
              <a:rPr lang="de-DE" dirty="0">
                <a:latin typeface="Times New Roman" panose="02020603050405020304" pitchFamily="18" charset="0"/>
              </a:rPr>
              <a:t> </a:t>
            </a:r>
            <a:r>
              <a:rPr lang="de-DE" dirty="0" err="1">
                <a:latin typeface="Times New Roman" panose="02020603050405020304" pitchFamily="18" charset="0"/>
              </a:rPr>
              <a:t>patient</a:t>
            </a:r>
            <a:r>
              <a:rPr lang="de-DE" dirty="0">
                <a:latin typeface="Times New Roman" panose="02020603050405020304" pitchFamily="18" charset="0"/>
              </a:rPr>
              <a:t>. The </a:t>
            </a:r>
            <a:r>
              <a:rPr lang="de-DE" dirty="0" err="1">
                <a:latin typeface="Times New Roman" panose="02020603050405020304" pitchFamily="18" charset="0"/>
              </a:rPr>
              <a:t>appropriate</a:t>
            </a:r>
            <a:r>
              <a:rPr lang="de-DE" dirty="0">
                <a:latin typeface="Times New Roman" panose="02020603050405020304" pitchFamily="18" charset="0"/>
              </a:rPr>
              <a:t> TSH </a:t>
            </a:r>
            <a:r>
              <a:rPr lang="de-DE" dirty="0" err="1">
                <a:latin typeface="Times New Roman" panose="02020603050405020304" pitchFamily="18" charset="0"/>
              </a:rPr>
              <a:t>level</a:t>
            </a:r>
            <a:r>
              <a:rPr lang="de-DE" dirty="0">
                <a:latin typeface="Times New Roman" panose="02020603050405020304" pitchFamily="18" charset="0"/>
              </a:rPr>
              <a:t> on </a:t>
            </a:r>
            <a:r>
              <a:rPr lang="de-DE" dirty="0" err="1">
                <a:latin typeface="Times New Roman" panose="02020603050405020304" pitchFamily="18" charset="0"/>
              </a:rPr>
              <a:t>levothyroxine</a:t>
            </a:r>
            <a:r>
              <a:rPr lang="de-DE" dirty="0">
                <a:latin typeface="Times New Roman" panose="02020603050405020304" pitchFamily="18" charset="0"/>
              </a:rPr>
              <a:t> and </a:t>
            </a:r>
            <a:r>
              <a:rPr lang="de-DE" dirty="0" err="1">
                <a:latin typeface="Times New Roman" panose="02020603050405020304" pitchFamily="18" charset="0"/>
              </a:rPr>
              <a:t>suppressed</a:t>
            </a:r>
            <a:r>
              <a:rPr lang="de-DE" dirty="0">
                <a:latin typeface="Times New Roman" panose="02020603050405020304" pitchFamily="18" charset="0"/>
              </a:rPr>
              <a:t> PTH </a:t>
            </a:r>
            <a:r>
              <a:rPr lang="de-DE" dirty="0" err="1">
                <a:latin typeface="Times New Roman" panose="02020603050405020304" pitchFamily="18" charset="0"/>
              </a:rPr>
              <a:t>level</a:t>
            </a:r>
            <a:r>
              <a:rPr lang="de-DE" dirty="0">
                <a:latin typeface="Times New Roman" panose="02020603050405020304" pitchFamily="18" charset="0"/>
              </a:rPr>
              <a:t> </a:t>
            </a:r>
            <a:r>
              <a:rPr lang="de-DE" dirty="0" err="1">
                <a:latin typeface="Times New Roman" panose="02020603050405020304" pitchFamily="18" charset="0"/>
              </a:rPr>
              <a:t>make</a:t>
            </a:r>
            <a:r>
              <a:rPr lang="de-DE" dirty="0">
                <a:latin typeface="Times New Roman" panose="02020603050405020304" pitchFamily="18" charset="0"/>
              </a:rPr>
              <a:t> </a:t>
            </a:r>
            <a:r>
              <a:rPr lang="de-DE" dirty="0" err="1">
                <a:latin typeface="Times New Roman" panose="02020603050405020304" pitchFamily="18" charset="0"/>
              </a:rPr>
              <a:t>these</a:t>
            </a:r>
            <a:r>
              <a:rPr lang="de-DE" dirty="0">
                <a:latin typeface="Times New Roman" panose="02020603050405020304" pitchFamily="18" charset="0"/>
              </a:rPr>
              <a:t> </a:t>
            </a:r>
            <a:r>
              <a:rPr lang="de-DE" dirty="0" err="1">
                <a:latin typeface="Times New Roman" panose="02020603050405020304" pitchFamily="18" charset="0"/>
              </a:rPr>
              <a:t>diagnoses</a:t>
            </a:r>
            <a:r>
              <a:rPr lang="de-DE" dirty="0">
                <a:latin typeface="Times New Roman" panose="02020603050405020304" pitchFamily="18" charset="0"/>
              </a:rPr>
              <a:t> </a:t>
            </a:r>
            <a:r>
              <a:rPr lang="de-DE" dirty="0" err="1">
                <a:latin typeface="Times New Roman" panose="02020603050405020304" pitchFamily="18" charset="0"/>
              </a:rPr>
              <a:t>unlikely</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of </a:t>
            </a:r>
            <a:r>
              <a:rPr lang="de-DE" dirty="0" err="1">
                <a:latin typeface="Times New Roman" panose="02020603050405020304" pitchFamily="18" charset="0"/>
              </a:rPr>
              <a:t>malignancy</a:t>
            </a:r>
            <a:r>
              <a:rPr lang="de-DE" dirty="0">
                <a:latin typeface="Times New Roman" panose="02020603050405020304" pitchFamily="18" charset="0"/>
              </a:rPr>
              <a:t> and </a:t>
            </a:r>
            <a:r>
              <a:rPr lang="de-DE" dirty="0" err="1">
                <a:latin typeface="Times New Roman" panose="02020603050405020304" pitchFamily="18" charset="0"/>
              </a:rPr>
              <a:t>vitamin</a:t>
            </a:r>
            <a:r>
              <a:rPr lang="de-DE" dirty="0">
                <a:latin typeface="Times New Roman" panose="02020603050405020304" pitchFamily="18" charset="0"/>
              </a:rPr>
              <a:t> D </a:t>
            </a:r>
            <a:r>
              <a:rPr lang="de-DE" dirty="0" err="1">
                <a:latin typeface="Times New Roman" panose="02020603050405020304" pitchFamily="18" charset="0"/>
              </a:rPr>
              <a:t>intoxication</a:t>
            </a:r>
            <a:r>
              <a:rPr lang="de-DE" dirty="0">
                <a:latin typeface="Times New Roman" panose="02020603050405020304" pitchFamily="18" charset="0"/>
              </a:rPr>
              <a:t> </a:t>
            </a:r>
            <a:r>
              <a:rPr lang="de-DE" dirty="0" err="1">
                <a:latin typeface="Times New Roman" panose="02020603050405020304" pitchFamily="18" charset="0"/>
              </a:rPr>
              <a:t>cause</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 </a:t>
            </a:r>
            <a:r>
              <a:rPr lang="de-DE" dirty="0" err="1">
                <a:latin typeface="Times New Roman" panose="02020603050405020304" pitchFamily="18" charset="0"/>
              </a:rPr>
              <a:t>suppressed</a:t>
            </a:r>
            <a:r>
              <a:rPr lang="de-DE" dirty="0">
                <a:latin typeface="Times New Roman" panose="02020603050405020304" pitchFamily="18" charset="0"/>
              </a:rPr>
              <a:t> PTH </a:t>
            </a:r>
            <a:r>
              <a:rPr lang="de-DE" dirty="0" err="1">
                <a:latin typeface="Times New Roman" panose="02020603050405020304" pitchFamily="18" charset="0"/>
              </a:rPr>
              <a:t>level</a:t>
            </a:r>
            <a:r>
              <a:rPr lang="de-DE" dirty="0">
                <a:latin typeface="Times New Roman" panose="02020603050405020304" pitchFamily="18" charset="0"/>
              </a:rPr>
              <a:t>, but </a:t>
            </a:r>
            <a:r>
              <a:rPr lang="de-DE" dirty="0" err="1">
                <a:latin typeface="Times New Roman" panose="02020603050405020304" pitchFamily="18" charset="0"/>
              </a:rPr>
              <a:t>neither</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associated</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t>
            </a:r>
            <a:r>
              <a:rPr lang="de-DE" dirty="0" err="1">
                <a:latin typeface="Times New Roman" panose="02020603050405020304" pitchFamily="18" charset="0"/>
              </a:rPr>
              <a:t>metabolic</a:t>
            </a:r>
            <a:r>
              <a:rPr lang="de-DE" dirty="0">
                <a:latin typeface="Times New Roman" panose="02020603050405020304" pitchFamily="18" charset="0"/>
              </a:rPr>
              <a:t> </a:t>
            </a:r>
            <a:r>
              <a:rPr lang="de-DE" dirty="0" err="1">
                <a:latin typeface="Times New Roman" panose="02020603050405020304" pitchFamily="18" charset="0"/>
              </a:rPr>
              <a:t>alkalosis</a:t>
            </a:r>
            <a:r>
              <a:rPr lang="de-DE" dirty="0">
                <a:latin typeface="Times New Roman" panose="02020603050405020304" pitchFamily="18" charset="0"/>
              </a:rPr>
              <a:t>.</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118</a:t>
            </a:fld>
            <a:endParaRPr lang="de-DE" altLang="de-DE"/>
          </a:p>
        </p:txBody>
      </p:sp>
    </p:spTree>
    <p:extLst>
      <p:ext uri="{BB962C8B-B14F-4D97-AF65-F5344CB8AC3E}">
        <p14:creationId xmlns:p14="http://schemas.microsoft.com/office/powerpoint/2010/main" val="8799778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Times New Roman" panose="02020603050405020304" pitchFamily="18" charset="0"/>
              </a:rPr>
              <a:t>The </a:t>
            </a:r>
            <a:r>
              <a:rPr lang="de-DE" dirty="0" err="1">
                <a:latin typeface="Times New Roman" panose="02020603050405020304" pitchFamily="18" charset="0"/>
              </a:rPr>
              <a:t>presence</a:t>
            </a:r>
            <a:r>
              <a:rPr lang="de-DE" dirty="0">
                <a:latin typeface="Times New Roman" panose="02020603050405020304" pitchFamily="18" charset="0"/>
              </a:rPr>
              <a:t> of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metabolic</a:t>
            </a:r>
            <a:r>
              <a:rPr lang="de-DE" dirty="0">
                <a:latin typeface="Times New Roman" panose="02020603050405020304" pitchFamily="18" charset="0"/>
              </a:rPr>
              <a:t> </a:t>
            </a:r>
            <a:r>
              <a:rPr lang="de-DE" dirty="0" err="1">
                <a:latin typeface="Times New Roman" panose="02020603050405020304" pitchFamily="18" charset="0"/>
              </a:rPr>
              <a:t>alkalosis</a:t>
            </a:r>
            <a:r>
              <a:rPr lang="de-DE" dirty="0">
                <a:latin typeface="Times New Roman" panose="02020603050405020304" pitchFamily="18" charset="0"/>
              </a:rPr>
              <a:t>, and AKI </a:t>
            </a:r>
            <a:r>
              <a:rPr lang="de-DE" dirty="0" err="1">
                <a:latin typeface="Times New Roman" panose="02020603050405020304" pitchFamily="18" charset="0"/>
              </a:rPr>
              <a:t>makes</a:t>
            </a:r>
            <a:r>
              <a:rPr lang="de-DE" dirty="0">
                <a:latin typeface="Times New Roman" panose="02020603050405020304" pitchFamily="18" charset="0"/>
              </a:rPr>
              <a:t> 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most</a:t>
            </a:r>
            <a:r>
              <a:rPr lang="de-DE" dirty="0">
                <a:latin typeface="Times New Roman" panose="02020603050405020304" pitchFamily="18" charset="0"/>
              </a:rPr>
              <a:t> </a:t>
            </a:r>
            <a:r>
              <a:rPr lang="de-DE" dirty="0" err="1">
                <a:latin typeface="Times New Roman" panose="02020603050405020304" pitchFamily="18" charset="0"/>
              </a:rPr>
              <a:t>likely</a:t>
            </a:r>
            <a:r>
              <a:rPr lang="de-DE" dirty="0">
                <a:latin typeface="Times New Roman" panose="02020603050405020304" pitchFamily="18" charset="0"/>
              </a:rPr>
              <a:t> </a:t>
            </a:r>
            <a:r>
              <a:rPr lang="de-DE" dirty="0" err="1">
                <a:latin typeface="Times New Roman" panose="02020603050405020304" pitchFamily="18" charset="0"/>
              </a:rPr>
              <a:t>diagnosis</a:t>
            </a:r>
            <a:r>
              <a:rPr lang="de-DE" dirty="0">
                <a:latin typeface="Times New Roman" panose="02020603050405020304" pitchFamily="18" charset="0"/>
              </a:rPr>
              <a:t>. The </a:t>
            </a:r>
            <a:r>
              <a:rPr lang="de-DE" dirty="0" err="1">
                <a:latin typeface="Times New Roman" panose="02020603050405020304" pitchFamily="18" charset="0"/>
              </a:rPr>
              <a:t>suppressed</a:t>
            </a:r>
            <a:r>
              <a:rPr lang="de-DE" dirty="0">
                <a:latin typeface="Times New Roman" panose="02020603050405020304" pitchFamily="18" charset="0"/>
              </a:rPr>
              <a:t> PTH </a:t>
            </a:r>
            <a:r>
              <a:rPr lang="de-DE" dirty="0" err="1">
                <a:latin typeface="Times New Roman" panose="02020603050405020304" pitchFamily="18" charset="0"/>
              </a:rPr>
              <a:t>suggests</a:t>
            </a:r>
            <a:r>
              <a:rPr lang="de-DE" dirty="0">
                <a:latin typeface="Times New Roman" panose="02020603050405020304" pitchFamily="18" charset="0"/>
              </a:rPr>
              <a:t> </a:t>
            </a:r>
            <a:r>
              <a:rPr lang="de-DE" dirty="0" err="1">
                <a:latin typeface="Times New Roman" panose="02020603050405020304" pitchFamily="18" charset="0"/>
              </a:rPr>
              <a:t>increased</a:t>
            </a:r>
            <a:r>
              <a:rPr lang="de-DE" dirty="0">
                <a:latin typeface="Times New Roman" panose="02020603050405020304" pitchFamily="18" charset="0"/>
              </a:rPr>
              <a:t> </a:t>
            </a:r>
            <a:r>
              <a:rPr lang="de-DE" dirty="0" err="1">
                <a:latin typeface="Times New Roman" panose="02020603050405020304" pitchFamily="18" charset="0"/>
              </a:rPr>
              <a:t>enteric</a:t>
            </a:r>
            <a:r>
              <a:rPr lang="de-DE" dirty="0">
                <a:latin typeface="Times New Roman" panose="02020603050405020304" pitchFamily="18" charset="0"/>
              </a:rPr>
              <a:t> </a:t>
            </a:r>
            <a:r>
              <a:rPr lang="de-DE" dirty="0" err="1">
                <a:latin typeface="Times New Roman" panose="02020603050405020304" pitchFamily="18" charset="0"/>
              </a:rPr>
              <a:t>calcium</a:t>
            </a:r>
            <a:r>
              <a:rPr lang="de-DE" dirty="0">
                <a:latin typeface="Times New Roman" panose="02020603050405020304" pitchFamily="18" charset="0"/>
              </a:rPr>
              <a:t> </a:t>
            </a:r>
            <a:r>
              <a:rPr lang="de-DE" dirty="0" err="1">
                <a:latin typeface="Times New Roman" panose="02020603050405020304" pitchFamily="18" charset="0"/>
              </a:rPr>
              <a:t>load</a:t>
            </a:r>
            <a:r>
              <a:rPr lang="de-DE" dirty="0">
                <a:latin typeface="Times New Roman" panose="02020603050405020304" pitchFamily="18" charset="0"/>
              </a:rPr>
              <a:t> </a:t>
            </a:r>
            <a:r>
              <a:rPr lang="de-DE" dirty="0" err="1">
                <a:latin typeface="Times New Roman" panose="02020603050405020304" pitchFamily="18" charset="0"/>
              </a:rPr>
              <a:t>or</a:t>
            </a:r>
            <a:r>
              <a:rPr lang="de-DE" dirty="0">
                <a:latin typeface="Times New Roman" panose="02020603050405020304" pitchFamily="18" charset="0"/>
              </a:rPr>
              <a:t> a non–PTH-</a:t>
            </a:r>
            <a:r>
              <a:rPr lang="de-DE" dirty="0" err="1">
                <a:latin typeface="Times New Roman" panose="02020603050405020304" pitchFamily="18" charset="0"/>
              </a:rPr>
              <a:t>mediated</a:t>
            </a:r>
            <a:r>
              <a:rPr lang="de-DE" dirty="0">
                <a:latin typeface="Times New Roman" panose="02020603050405020304" pitchFamily="18" charset="0"/>
              </a:rPr>
              <a:t> release of </a:t>
            </a:r>
            <a:r>
              <a:rPr lang="de-DE" dirty="0" err="1">
                <a:latin typeface="Times New Roman" panose="02020603050405020304" pitchFamily="18" charset="0"/>
              </a:rPr>
              <a:t>calcium</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bone</a:t>
            </a:r>
            <a:r>
              <a:rPr lang="de-DE" dirty="0">
                <a:latin typeface="Times New Roman" panose="02020603050405020304" pitchFamily="18" charset="0"/>
              </a:rPr>
              <a:t>. </a:t>
            </a:r>
            <a:r>
              <a:rPr lang="de-DE" dirty="0" err="1">
                <a:latin typeface="Times New Roman" panose="02020603050405020304" pitchFamily="18" charset="0"/>
              </a:rPr>
              <a:t>Metabolic</a:t>
            </a:r>
            <a:r>
              <a:rPr lang="de-DE" dirty="0">
                <a:latin typeface="Times New Roman" panose="02020603050405020304" pitchFamily="18" charset="0"/>
              </a:rPr>
              <a:t> </a:t>
            </a:r>
            <a:r>
              <a:rPr lang="de-DE" dirty="0" err="1">
                <a:latin typeface="Times New Roman" panose="02020603050405020304" pitchFamily="18" charset="0"/>
              </a:rPr>
              <a:t>alkalosis</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alkaline </a:t>
            </a:r>
            <a:r>
              <a:rPr lang="de-DE" dirty="0" err="1">
                <a:latin typeface="Times New Roman" panose="02020603050405020304" pitchFamily="18" charset="0"/>
              </a:rPr>
              <a:t>urine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consistent</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an </a:t>
            </a:r>
            <a:r>
              <a:rPr lang="de-DE" dirty="0" err="1">
                <a:latin typeface="Times New Roman" panose="02020603050405020304" pitchFamily="18" charset="0"/>
              </a:rPr>
              <a:t>alkali</a:t>
            </a:r>
            <a:r>
              <a:rPr lang="de-DE" dirty="0">
                <a:latin typeface="Times New Roman" panose="02020603050405020304" pitchFamily="18" charset="0"/>
              </a:rPr>
              <a:t> </a:t>
            </a:r>
            <a:r>
              <a:rPr lang="de-DE" dirty="0" err="1">
                <a:latin typeface="Times New Roman" panose="02020603050405020304" pitchFamily="18" charset="0"/>
              </a:rPr>
              <a:t>load</a:t>
            </a:r>
            <a:r>
              <a:rPr lang="de-DE" dirty="0">
                <a:latin typeface="Times New Roman" panose="02020603050405020304" pitchFamily="18" charset="0"/>
              </a:rPr>
              <a:t> (</a:t>
            </a:r>
            <a:r>
              <a:rPr lang="de-DE" dirty="0" err="1">
                <a:latin typeface="Times New Roman" panose="02020603050405020304" pitchFamily="18" charset="0"/>
              </a:rPr>
              <a:t>when</a:t>
            </a:r>
            <a:r>
              <a:rPr lang="de-DE" dirty="0">
                <a:latin typeface="Times New Roman" panose="02020603050405020304" pitchFamily="18" charset="0"/>
              </a:rPr>
              <a:t> </a:t>
            </a:r>
            <a:r>
              <a:rPr lang="de-DE" dirty="0" err="1">
                <a:latin typeface="Times New Roman" panose="02020603050405020304" pitchFamily="18" charset="0"/>
              </a:rPr>
              <a:t>there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an </a:t>
            </a:r>
            <a:r>
              <a:rPr lang="de-DE" dirty="0" err="1">
                <a:latin typeface="Times New Roman" panose="02020603050405020304" pitchFamily="18" charset="0"/>
              </a:rPr>
              <a:t>alkalosis</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vomiting</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urine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typically</a:t>
            </a:r>
            <a:r>
              <a:rPr lang="de-DE" dirty="0">
                <a:latin typeface="Times New Roman" panose="02020603050405020304" pitchFamily="18" charset="0"/>
              </a:rPr>
              <a:t> “</a:t>
            </a:r>
            <a:r>
              <a:rPr lang="de-DE" dirty="0" err="1">
                <a:latin typeface="Times New Roman" panose="02020603050405020304" pitchFamily="18" charset="0"/>
              </a:rPr>
              <a:t>paradoxically</a:t>
            </a:r>
            <a:r>
              <a:rPr lang="de-DE" dirty="0">
                <a:latin typeface="Times New Roman" panose="02020603050405020304" pitchFamily="18" charset="0"/>
              </a:rPr>
              <a:t> </a:t>
            </a:r>
            <a:r>
              <a:rPr lang="de-DE" dirty="0" err="1">
                <a:latin typeface="Times New Roman" panose="02020603050405020304" pitchFamily="18" charset="0"/>
              </a:rPr>
              <a:t>acid</a:t>
            </a:r>
            <a:r>
              <a:rPr lang="de-DE" dirty="0">
                <a:latin typeface="Times New Roman" panose="02020603050405020304" pitchFamily="18" charset="0"/>
              </a:rPr>
              <a:t>” </a:t>
            </a:r>
            <a:r>
              <a:rPr lang="de-DE" dirty="0" err="1">
                <a:latin typeface="Times New Roman" panose="02020603050405020304" pitchFamily="18" charset="0"/>
              </a:rPr>
              <a:t>if</a:t>
            </a:r>
            <a:r>
              <a:rPr lang="de-DE" dirty="0">
                <a:latin typeface="Times New Roman" panose="02020603050405020304" pitchFamily="18" charset="0"/>
              </a:rPr>
              <a:t> </a:t>
            </a:r>
            <a:r>
              <a:rPr lang="de-DE" dirty="0" err="1">
                <a:latin typeface="Times New Roman" panose="02020603050405020304" pitchFamily="18" charset="0"/>
              </a:rPr>
              <a:t>volume</a:t>
            </a:r>
            <a:r>
              <a:rPr lang="de-DE" dirty="0">
                <a:latin typeface="Times New Roman" panose="02020603050405020304" pitchFamily="18" charset="0"/>
              </a:rPr>
              <a:t> </a:t>
            </a:r>
            <a:r>
              <a:rPr lang="de-DE" dirty="0" err="1">
                <a:latin typeface="Times New Roman" panose="02020603050405020304" pitchFamily="18" charset="0"/>
              </a:rPr>
              <a:t>depletion</a:t>
            </a:r>
            <a:r>
              <a:rPr lang="de-DE" dirty="0">
                <a:latin typeface="Times New Roman" panose="02020603050405020304" pitchFamily="18" charset="0"/>
              </a:rPr>
              <a:t> </a:t>
            </a:r>
            <a:r>
              <a:rPr lang="de-DE" dirty="0" err="1">
                <a:latin typeface="Times New Roman" panose="02020603050405020304" pitchFamily="18" charset="0"/>
              </a:rPr>
              <a:t>ensues</a:t>
            </a:r>
            <a:r>
              <a:rPr lang="de-DE" dirty="0">
                <a:latin typeface="Times New Roman" panose="02020603050405020304" pitchFamily="18" charset="0"/>
              </a:rPr>
              <a:t>).</a:t>
            </a:r>
          </a:p>
          <a:p>
            <a:r>
              <a:rPr lang="de-DE" dirty="0">
                <a:latin typeface="Times New Roman" panose="02020603050405020304" pitchFamily="18" charset="0"/>
              </a:rPr>
              <a:t>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occurs</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t>
            </a:r>
            <a:r>
              <a:rPr lang="de-DE" dirty="0" err="1">
                <a:latin typeface="Times New Roman" panose="02020603050405020304" pitchFamily="18" charset="0"/>
              </a:rPr>
              <a:t>co</a:t>
            </a:r>
            <a:r>
              <a:rPr lang="de-DE" dirty="0">
                <a:latin typeface="Times New Roman" panose="02020603050405020304" pitchFamily="18" charset="0"/>
              </a:rPr>
              <a:t>-ingestion of large </a:t>
            </a:r>
            <a:r>
              <a:rPr lang="de-DE" dirty="0" err="1">
                <a:latin typeface="Times New Roman" panose="02020603050405020304" pitchFamily="18" charset="0"/>
              </a:rPr>
              <a:t>amounts</a:t>
            </a:r>
            <a:r>
              <a:rPr lang="de-DE" dirty="0">
                <a:latin typeface="Times New Roman" panose="02020603050405020304" pitchFamily="18" charset="0"/>
              </a:rPr>
              <a:t> of </a:t>
            </a:r>
            <a:r>
              <a:rPr lang="de-DE" dirty="0" err="1">
                <a:latin typeface="Times New Roman" panose="02020603050405020304" pitchFamily="18" charset="0"/>
              </a:rPr>
              <a:t>calcium</a:t>
            </a:r>
            <a:r>
              <a:rPr lang="de-DE" dirty="0">
                <a:latin typeface="Times New Roman" panose="02020603050405020304" pitchFamily="18" charset="0"/>
              </a:rPr>
              <a:t> and </a:t>
            </a:r>
            <a:r>
              <a:rPr lang="de-DE" dirty="0" err="1">
                <a:latin typeface="Times New Roman" panose="02020603050405020304" pitchFamily="18" charset="0"/>
              </a:rPr>
              <a:t>alkali</a:t>
            </a:r>
            <a:r>
              <a:rPr lang="de-DE" dirty="0">
                <a:latin typeface="Times New Roman" panose="02020603050405020304" pitchFamily="18" charset="0"/>
              </a:rPr>
              <a:t>. This was </a:t>
            </a:r>
            <a:r>
              <a:rPr lang="de-DE" dirty="0" err="1">
                <a:latin typeface="Times New Roman" panose="02020603050405020304" pitchFamily="18" charset="0"/>
              </a:rPr>
              <a:t>common</a:t>
            </a:r>
            <a:r>
              <a:rPr lang="de-DE" dirty="0">
                <a:latin typeface="Times New Roman" panose="02020603050405020304" pitchFamily="18" charset="0"/>
              </a:rPr>
              <a:t> </a:t>
            </a:r>
            <a:r>
              <a:rPr lang="de-DE" dirty="0" err="1">
                <a:latin typeface="Times New Roman" panose="02020603050405020304" pitchFamily="18" charset="0"/>
              </a:rPr>
              <a:t>when</a:t>
            </a:r>
            <a:r>
              <a:rPr lang="de-DE" dirty="0">
                <a:latin typeface="Times New Roman" panose="02020603050405020304" pitchFamily="18" charset="0"/>
              </a:rPr>
              <a:t> </a:t>
            </a:r>
            <a:r>
              <a:rPr lang="de-DE" dirty="0" err="1">
                <a:latin typeface="Times New Roman" panose="02020603050405020304" pitchFamily="18" charset="0"/>
              </a:rPr>
              <a:t>Sippy</a:t>
            </a:r>
            <a:r>
              <a:rPr lang="de-DE" dirty="0">
                <a:latin typeface="Times New Roman" panose="02020603050405020304" pitchFamily="18" charset="0"/>
              </a:rPr>
              <a:t> </a:t>
            </a:r>
            <a:r>
              <a:rPr lang="de-DE" dirty="0" err="1">
                <a:latin typeface="Times New Roman" panose="02020603050405020304" pitchFamily="18" charset="0"/>
              </a:rPr>
              <a:t>powder</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milk was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remedy</a:t>
            </a:r>
            <a:r>
              <a:rPr lang="de-DE" dirty="0">
                <a:latin typeface="Times New Roman" panose="02020603050405020304" pitchFamily="18" charset="0"/>
              </a:rPr>
              <a:t> </a:t>
            </a:r>
            <a:r>
              <a:rPr lang="de-DE" dirty="0" err="1">
                <a:latin typeface="Times New Roman" panose="02020603050405020304" pitchFamily="18" charset="0"/>
              </a:rPr>
              <a:t>for</a:t>
            </a:r>
            <a:r>
              <a:rPr lang="de-DE" dirty="0">
                <a:latin typeface="Times New Roman" panose="02020603050405020304" pitchFamily="18" charset="0"/>
              </a:rPr>
              <a:t> </a:t>
            </a:r>
            <a:r>
              <a:rPr lang="de-DE" dirty="0" err="1">
                <a:latin typeface="Times New Roman" panose="02020603050405020304" pitchFamily="18" charset="0"/>
              </a:rPr>
              <a:t>peptic</a:t>
            </a:r>
            <a:r>
              <a:rPr lang="de-DE" dirty="0">
                <a:latin typeface="Times New Roman" panose="02020603050405020304" pitchFamily="18" charset="0"/>
              </a:rPr>
              <a:t> </a:t>
            </a:r>
            <a:r>
              <a:rPr lang="de-DE" dirty="0" err="1">
                <a:latin typeface="Times New Roman" panose="02020603050405020304" pitchFamily="18" charset="0"/>
              </a:rPr>
              <a:t>ulcer</a:t>
            </a:r>
            <a:r>
              <a:rPr lang="de-DE" dirty="0">
                <a:latin typeface="Times New Roman" panose="02020603050405020304" pitchFamily="18" charset="0"/>
              </a:rPr>
              <a:t> </a:t>
            </a:r>
            <a:r>
              <a:rPr lang="de-DE" dirty="0" err="1">
                <a:latin typeface="Times New Roman" panose="02020603050405020304" pitchFamily="18" charset="0"/>
              </a:rPr>
              <a:t>disease</a:t>
            </a:r>
            <a:r>
              <a:rPr lang="de-DE" dirty="0">
                <a:latin typeface="Times New Roman" panose="02020603050405020304" pitchFamily="18" charset="0"/>
              </a:rPr>
              <a:t>, but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now</a:t>
            </a:r>
            <a:r>
              <a:rPr lang="de-DE" dirty="0">
                <a:latin typeface="Times New Roman" panose="02020603050405020304" pitchFamily="18" charset="0"/>
              </a:rPr>
              <a:t> </a:t>
            </a:r>
            <a:r>
              <a:rPr lang="de-DE" dirty="0" err="1">
                <a:latin typeface="Times New Roman" panose="02020603050405020304" pitchFamily="18" charset="0"/>
              </a:rPr>
              <a:t>rarely</a:t>
            </a:r>
            <a:r>
              <a:rPr lang="de-DE" dirty="0">
                <a:latin typeface="Times New Roman" panose="02020603050405020304" pitchFamily="18" charset="0"/>
              </a:rPr>
              <a:t> </a:t>
            </a:r>
            <a:r>
              <a:rPr lang="de-DE" dirty="0" err="1">
                <a:latin typeface="Times New Roman" panose="02020603050405020304" pitchFamily="18" charset="0"/>
              </a:rPr>
              <a:t>encountered</a:t>
            </a:r>
            <a:r>
              <a:rPr lang="de-DE" dirty="0">
                <a:latin typeface="Times New Roman" panose="02020603050405020304" pitchFamily="18" charset="0"/>
              </a:rPr>
              <a:t> in </a:t>
            </a:r>
            <a:r>
              <a:rPr lang="de-DE" dirty="0" err="1">
                <a:latin typeface="Times New Roman" panose="02020603050405020304" pitchFamily="18" charset="0"/>
              </a:rPr>
              <a:t>that</a:t>
            </a:r>
            <a:r>
              <a:rPr lang="de-DE" dirty="0">
                <a:latin typeface="Times New Roman" panose="02020603050405020304" pitchFamily="18" charset="0"/>
              </a:rPr>
              <a:t> </a:t>
            </a:r>
            <a:r>
              <a:rPr lang="de-DE" dirty="0" err="1">
                <a:latin typeface="Times New Roman" panose="02020603050405020304" pitchFamily="18" charset="0"/>
              </a:rPr>
              <a:t>setting</a:t>
            </a:r>
            <a:r>
              <a:rPr lang="de-DE" dirty="0">
                <a:latin typeface="Times New Roman" panose="02020603050405020304" pitchFamily="18" charset="0"/>
              </a:rPr>
              <a:t>. The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formerly</a:t>
            </a:r>
            <a:r>
              <a:rPr lang="de-DE" dirty="0">
                <a:latin typeface="Times New Roman" panose="02020603050405020304" pitchFamily="18" charset="0"/>
              </a:rPr>
              <a:t> </a:t>
            </a:r>
            <a:r>
              <a:rPr lang="de-DE" dirty="0" err="1">
                <a:latin typeface="Times New Roman" panose="02020603050405020304" pitchFamily="18" charset="0"/>
              </a:rPr>
              <a:t>known</a:t>
            </a:r>
            <a:r>
              <a:rPr lang="de-DE" dirty="0">
                <a:latin typeface="Times New Roman" panose="02020603050405020304" pitchFamily="18" charset="0"/>
              </a:rPr>
              <a:t> </a:t>
            </a:r>
            <a:r>
              <a:rPr lang="de-DE" dirty="0" err="1">
                <a:latin typeface="Times New Roman" panose="02020603050405020304" pitchFamily="18" charset="0"/>
              </a:rPr>
              <a:t>as</a:t>
            </a:r>
            <a:r>
              <a:rPr lang="de-DE" dirty="0">
                <a:latin typeface="Times New Roman" panose="02020603050405020304" pitchFamily="18" charset="0"/>
              </a:rPr>
              <a:t> milk-alkali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now</a:t>
            </a:r>
            <a:r>
              <a:rPr lang="de-DE" dirty="0">
                <a:latin typeface="Times New Roman" panose="02020603050405020304" pitchFamily="18" charset="0"/>
              </a:rPr>
              <a:t> </a:t>
            </a:r>
            <a:r>
              <a:rPr lang="de-DE" dirty="0" err="1">
                <a:latin typeface="Times New Roman" panose="02020603050405020304" pitchFamily="18" charset="0"/>
              </a:rPr>
              <a:t>more</a:t>
            </a:r>
            <a:r>
              <a:rPr lang="de-DE" dirty="0">
                <a:latin typeface="Times New Roman" panose="02020603050405020304" pitchFamily="18" charset="0"/>
              </a:rPr>
              <a:t> </a:t>
            </a:r>
            <a:r>
              <a:rPr lang="de-DE" dirty="0" err="1">
                <a:latin typeface="Times New Roman" panose="02020603050405020304" pitchFamily="18" charset="0"/>
              </a:rPr>
              <a:t>appropriately</a:t>
            </a:r>
            <a:r>
              <a:rPr lang="de-DE" dirty="0">
                <a:latin typeface="Times New Roman" panose="02020603050405020304" pitchFamily="18" charset="0"/>
              </a:rPr>
              <a:t> </a:t>
            </a:r>
            <a:r>
              <a:rPr lang="de-DE" dirty="0" err="1">
                <a:latin typeface="Times New Roman" panose="02020603050405020304" pitchFamily="18" charset="0"/>
              </a:rPr>
              <a:t>called</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because</a:t>
            </a:r>
            <a:r>
              <a:rPr lang="de-DE" dirty="0">
                <a:latin typeface="Times New Roman" panose="02020603050405020304" pitchFamily="18" charset="0"/>
              </a:rPr>
              <a:t> </a:t>
            </a:r>
            <a:r>
              <a:rPr lang="de-DE" dirty="0" err="1">
                <a:latin typeface="Times New Roman" panose="02020603050405020304" pitchFamily="18" charset="0"/>
              </a:rPr>
              <a:t>it</a:t>
            </a:r>
            <a:r>
              <a:rPr lang="de-DE" dirty="0">
                <a:latin typeface="Times New Roman" panose="02020603050405020304" pitchFamily="18" charset="0"/>
              </a:rPr>
              <a:t> </a:t>
            </a:r>
            <a:r>
              <a:rPr lang="de-DE" dirty="0" err="1">
                <a:latin typeface="Times New Roman" panose="02020603050405020304" pitchFamily="18" charset="0"/>
              </a:rPr>
              <a:t>more</a:t>
            </a:r>
            <a:r>
              <a:rPr lang="de-DE" dirty="0">
                <a:latin typeface="Times New Roman" panose="02020603050405020304" pitchFamily="18" charset="0"/>
              </a:rPr>
              <a:t> </a:t>
            </a:r>
            <a:r>
              <a:rPr lang="de-DE" dirty="0" err="1">
                <a:latin typeface="Times New Roman" panose="02020603050405020304" pitchFamily="18" charset="0"/>
              </a:rPr>
              <a:t>commonly</a:t>
            </a:r>
            <a:r>
              <a:rPr lang="de-DE" dirty="0">
                <a:latin typeface="Times New Roman" panose="02020603050405020304" pitchFamily="18" charset="0"/>
              </a:rPr>
              <a:t> </a:t>
            </a:r>
            <a:r>
              <a:rPr lang="de-DE" dirty="0" err="1">
                <a:latin typeface="Times New Roman" panose="02020603050405020304" pitchFamily="18" charset="0"/>
              </a:rPr>
              <a:t>results</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ingestion</a:t>
            </a:r>
            <a:r>
              <a:rPr lang="de-DE" dirty="0">
                <a:latin typeface="Times New Roman" panose="02020603050405020304" pitchFamily="18" charset="0"/>
              </a:rPr>
              <a:t> of </a:t>
            </a:r>
            <a:r>
              <a:rPr lang="de-DE" dirty="0" err="1">
                <a:latin typeface="Times New Roman" panose="02020603050405020304" pitchFamily="18" charset="0"/>
              </a:rPr>
              <a:t>calcium</a:t>
            </a:r>
            <a:r>
              <a:rPr lang="de-DE" dirty="0">
                <a:latin typeface="Times New Roman" panose="02020603050405020304" pitchFamily="18" charset="0"/>
              </a:rPr>
              <a:t> </a:t>
            </a:r>
            <a:r>
              <a:rPr lang="de-DE" dirty="0" err="1">
                <a:latin typeface="Times New Roman" panose="02020603050405020304" pitchFamily="18" charset="0"/>
              </a:rPr>
              <a:t>supplements</a:t>
            </a:r>
            <a:r>
              <a:rPr lang="de-DE" dirty="0">
                <a:latin typeface="Times New Roman" panose="02020603050405020304" pitchFamily="18" charset="0"/>
              </a:rPr>
              <a:t> </a:t>
            </a:r>
            <a:r>
              <a:rPr lang="de-DE" dirty="0" err="1">
                <a:latin typeface="Times New Roman" panose="02020603050405020304" pitchFamily="18" charset="0"/>
              </a:rPr>
              <a:t>rather</a:t>
            </a:r>
            <a:r>
              <a:rPr lang="de-DE" dirty="0">
                <a:latin typeface="Times New Roman" panose="02020603050405020304" pitchFamily="18" charset="0"/>
              </a:rPr>
              <a:t> </a:t>
            </a:r>
            <a:r>
              <a:rPr lang="de-DE" dirty="0" err="1">
                <a:latin typeface="Times New Roman" panose="02020603050405020304" pitchFamily="18" charset="0"/>
              </a:rPr>
              <a:t>than</a:t>
            </a:r>
            <a:r>
              <a:rPr lang="de-DE" dirty="0">
                <a:latin typeface="Times New Roman" panose="02020603050405020304" pitchFamily="18" charset="0"/>
              </a:rPr>
              <a:t> milk. This </a:t>
            </a:r>
            <a:r>
              <a:rPr lang="de-DE" dirty="0" err="1">
                <a:latin typeface="Times New Roman" panose="02020603050405020304" pitchFamily="18" charset="0"/>
              </a:rPr>
              <a:t>entity</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commonly</a:t>
            </a:r>
            <a:r>
              <a:rPr lang="de-DE" dirty="0">
                <a:latin typeface="Times New Roman" panose="02020603050405020304" pitchFamily="18" charset="0"/>
              </a:rPr>
              <a:t> </a:t>
            </a:r>
            <a:r>
              <a:rPr lang="de-DE" dirty="0" err="1">
                <a:latin typeface="Times New Roman" panose="02020603050405020304" pitchFamily="18" charset="0"/>
              </a:rPr>
              <a:t>seen</a:t>
            </a:r>
            <a:r>
              <a:rPr lang="de-DE" dirty="0">
                <a:latin typeface="Times New Roman" panose="02020603050405020304" pitchFamily="18" charset="0"/>
              </a:rPr>
              <a:t> in </a:t>
            </a:r>
            <a:r>
              <a:rPr lang="de-DE" dirty="0" err="1">
                <a:latin typeface="Times New Roman" panose="02020603050405020304" pitchFamily="18" charset="0"/>
              </a:rPr>
              <a:t>older</a:t>
            </a:r>
            <a:r>
              <a:rPr lang="de-DE" dirty="0">
                <a:latin typeface="Times New Roman" panose="02020603050405020304" pitchFamily="18" charset="0"/>
              </a:rPr>
              <a:t> </a:t>
            </a:r>
            <a:r>
              <a:rPr lang="de-DE" dirty="0" err="1">
                <a:latin typeface="Times New Roman" panose="02020603050405020304" pitchFamily="18" charset="0"/>
              </a:rPr>
              <a:t>individuals</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t>
            </a:r>
            <a:r>
              <a:rPr lang="de-DE" dirty="0" err="1">
                <a:latin typeface="Times New Roman" panose="02020603050405020304" pitchFamily="18" charset="0"/>
              </a:rPr>
              <a:t>osteoporosis</a:t>
            </a:r>
            <a:r>
              <a:rPr lang="de-DE" dirty="0">
                <a:latin typeface="Times New Roman" panose="02020603050405020304" pitchFamily="18" charset="0"/>
              </a:rPr>
              <a:t> </a:t>
            </a:r>
            <a:r>
              <a:rPr lang="de-DE" dirty="0" err="1">
                <a:latin typeface="Times New Roman" panose="02020603050405020304" pitchFamily="18" charset="0"/>
              </a:rPr>
              <a:t>who</a:t>
            </a:r>
            <a:r>
              <a:rPr lang="de-DE" dirty="0">
                <a:latin typeface="Times New Roman" panose="02020603050405020304" pitchFamily="18" charset="0"/>
              </a:rPr>
              <a:t> </a:t>
            </a:r>
            <a:r>
              <a:rPr lang="de-DE" dirty="0" err="1">
                <a:latin typeface="Times New Roman" panose="02020603050405020304" pitchFamily="18" charset="0"/>
              </a:rPr>
              <a:t>take</a:t>
            </a:r>
            <a:r>
              <a:rPr lang="de-DE" dirty="0">
                <a:latin typeface="Times New Roman" panose="02020603050405020304" pitchFamily="18" charset="0"/>
              </a:rPr>
              <a:t> </a:t>
            </a:r>
            <a:r>
              <a:rPr lang="de-DE" dirty="0" err="1">
                <a:latin typeface="Times New Roman" panose="02020603050405020304" pitchFamily="18" charset="0"/>
              </a:rPr>
              <a:t>calcium</a:t>
            </a:r>
            <a:r>
              <a:rPr lang="de-DE" dirty="0">
                <a:latin typeface="Times New Roman" panose="02020603050405020304" pitchFamily="18" charset="0"/>
              </a:rPr>
              <a:t> and </a:t>
            </a:r>
            <a:r>
              <a:rPr lang="de-DE" dirty="0" err="1">
                <a:latin typeface="Times New Roman" panose="02020603050405020304" pitchFamily="18" charset="0"/>
              </a:rPr>
              <a:t>vitamin</a:t>
            </a:r>
            <a:r>
              <a:rPr lang="de-DE" dirty="0">
                <a:latin typeface="Times New Roman" panose="02020603050405020304" pitchFamily="18" charset="0"/>
              </a:rPr>
              <a:t> D </a:t>
            </a:r>
            <a:r>
              <a:rPr lang="de-DE" dirty="0" err="1">
                <a:latin typeface="Times New Roman" panose="02020603050405020304" pitchFamily="18" charset="0"/>
              </a:rPr>
              <a:t>supplements</a:t>
            </a:r>
            <a:r>
              <a:rPr lang="de-DE" dirty="0">
                <a:latin typeface="Times New Roman" panose="02020603050405020304" pitchFamily="18" charset="0"/>
              </a:rPr>
              <a:t>. Key </a:t>
            </a:r>
            <a:r>
              <a:rPr lang="de-DE" dirty="0" err="1">
                <a:latin typeface="Times New Roman" panose="02020603050405020304" pitchFamily="18" charset="0"/>
              </a:rPr>
              <a:t>mechanisms</a:t>
            </a:r>
            <a:r>
              <a:rPr lang="de-DE" dirty="0">
                <a:latin typeface="Times New Roman" panose="02020603050405020304" pitchFamily="18" charset="0"/>
              </a:rPr>
              <a:t> of calcium-alkali </a:t>
            </a:r>
            <a:r>
              <a:rPr lang="de-DE" dirty="0" err="1">
                <a:latin typeface="Times New Roman" panose="02020603050405020304" pitchFamily="18" charset="0"/>
              </a:rPr>
              <a:t>syndrome</a:t>
            </a:r>
            <a:r>
              <a:rPr lang="de-DE" dirty="0">
                <a:latin typeface="Times New Roman" panose="02020603050405020304" pitchFamily="18" charset="0"/>
              </a:rPr>
              <a:t> </a:t>
            </a:r>
            <a:r>
              <a:rPr lang="de-DE" dirty="0" err="1">
                <a:latin typeface="Times New Roman" panose="02020603050405020304" pitchFamily="18" charset="0"/>
              </a:rPr>
              <a:t>are</a:t>
            </a:r>
            <a:r>
              <a:rPr lang="de-DE" dirty="0">
                <a:latin typeface="Times New Roman" panose="02020603050405020304" pitchFamily="18" charset="0"/>
              </a:rPr>
              <a:t> calcium-</a:t>
            </a:r>
            <a:r>
              <a:rPr lang="de-DE" dirty="0" err="1">
                <a:latin typeface="Times New Roman" panose="02020603050405020304" pitchFamily="18" charset="0"/>
              </a:rPr>
              <a:t>mediated</a:t>
            </a:r>
            <a:r>
              <a:rPr lang="de-DE" dirty="0">
                <a:latin typeface="Times New Roman" panose="02020603050405020304" pitchFamily="18" charset="0"/>
              </a:rPr>
              <a:t> </a:t>
            </a:r>
            <a:r>
              <a:rPr lang="de-DE" dirty="0" err="1">
                <a:latin typeface="Times New Roman" panose="02020603050405020304" pitchFamily="18" charset="0"/>
              </a:rPr>
              <a:t>vasoconstriction</a:t>
            </a:r>
            <a:r>
              <a:rPr lang="de-DE" dirty="0">
                <a:latin typeface="Times New Roman" panose="02020603050405020304" pitchFamily="18" charset="0"/>
              </a:rPr>
              <a:t>, </a:t>
            </a:r>
            <a:r>
              <a:rPr lang="de-DE" dirty="0" err="1">
                <a:latin typeface="Times New Roman" panose="02020603050405020304" pitchFamily="18" charset="0"/>
              </a:rPr>
              <a:t>which</a:t>
            </a:r>
            <a:r>
              <a:rPr lang="de-DE" dirty="0">
                <a:latin typeface="Times New Roman" panose="02020603050405020304" pitchFamily="18" charset="0"/>
              </a:rPr>
              <a:t> </a:t>
            </a:r>
            <a:r>
              <a:rPr lang="de-DE" dirty="0" err="1">
                <a:latin typeface="Times New Roman" panose="02020603050405020304" pitchFamily="18" charset="0"/>
              </a:rPr>
              <a:t>reduces</a:t>
            </a:r>
            <a:r>
              <a:rPr lang="de-DE" dirty="0">
                <a:latin typeface="Times New Roman" panose="02020603050405020304" pitchFamily="18" charset="0"/>
              </a:rPr>
              <a:t> GFR and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ability</a:t>
            </a:r>
            <a:r>
              <a:rPr lang="de-DE" dirty="0">
                <a:latin typeface="Times New Roman" panose="02020603050405020304" pitchFamily="18" charset="0"/>
              </a:rPr>
              <a:t> </a:t>
            </a:r>
            <a:r>
              <a:rPr lang="de-DE" dirty="0" err="1">
                <a:latin typeface="Times New Roman" panose="02020603050405020304" pitchFamily="18" charset="0"/>
              </a:rPr>
              <a:t>to</a:t>
            </a:r>
            <a:r>
              <a:rPr lang="de-DE" dirty="0">
                <a:latin typeface="Times New Roman" panose="02020603050405020304" pitchFamily="18" charset="0"/>
              </a:rPr>
              <a:t> </a:t>
            </a:r>
            <a:r>
              <a:rPr lang="de-DE" dirty="0" err="1">
                <a:latin typeface="Times New Roman" panose="02020603050405020304" pitchFamily="18" charset="0"/>
              </a:rPr>
              <a:t>excrete</a:t>
            </a:r>
            <a:r>
              <a:rPr lang="de-DE" dirty="0">
                <a:latin typeface="Times New Roman" panose="02020603050405020304" pitchFamily="18" charset="0"/>
              </a:rPr>
              <a:t> </a:t>
            </a:r>
            <a:r>
              <a:rPr lang="de-DE" dirty="0" err="1">
                <a:latin typeface="Times New Roman" panose="02020603050405020304" pitchFamily="18" charset="0"/>
              </a:rPr>
              <a:t>calcium</a:t>
            </a:r>
            <a:r>
              <a:rPr lang="de-DE" dirty="0">
                <a:latin typeface="Times New Roman" panose="02020603050405020304" pitchFamily="18" charset="0"/>
              </a:rPr>
              <a:t> in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urine</a:t>
            </a:r>
            <a:r>
              <a:rPr lang="de-DE" dirty="0">
                <a:latin typeface="Times New Roman" panose="02020603050405020304" pitchFamily="18" charset="0"/>
              </a:rPr>
              <a:t>, and </a:t>
            </a:r>
            <a:r>
              <a:rPr lang="de-DE" dirty="0" err="1">
                <a:latin typeface="Times New Roman" panose="02020603050405020304" pitchFamily="18" charset="0"/>
              </a:rPr>
              <a:t>volume</a:t>
            </a:r>
            <a:r>
              <a:rPr lang="de-DE" dirty="0">
                <a:latin typeface="Times New Roman" panose="02020603050405020304" pitchFamily="18" charset="0"/>
              </a:rPr>
              <a:t> </a:t>
            </a:r>
            <a:r>
              <a:rPr lang="de-DE" dirty="0" err="1">
                <a:latin typeface="Times New Roman" panose="02020603050405020304" pitchFamily="18" charset="0"/>
              </a:rPr>
              <a:t>depletion</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impaired</a:t>
            </a:r>
            <a:r>
              <a:rPr lang="de-DE" dirty="0">
                <a:latin typeface="Times New Roman" panose="02020603050405020304" pitchFamily="18" charset="0"/>
              </a:rPr>
              <a:t> </a:t>
            </a:r>
            <a:r>
              <a:rPr lang="de-DE" dirty="0" err="1">
                <a:latin typeface="Times New Roman" panose="02020603050405020304" pitchFamily="18" charset="0"/>
              </a:rPr>
              <a:t>tubular</a:t>
            </a:r>
            <a:r>
              <a:rPr lang="de-DE" dirty="0">
                <a:latin typeface="Times New Roman" panose="02020603050405020304" pitchFamily="18" charset="0"/>
              </a:rPr>
              <a:t> </a:t>
            </a:r>
            <a:r>
              <a:rPr lang="de-DE" dirty="0" err="1">
                <a:latin typeface="Times New Roman" panose="02020603050405020304" pitchFamily="18" charset="0"/>
              </a:rPr>
              <a:t>absorption</a:t>
            </a:r>
            <a:r>
              <a:rPr lang="de-DE" dirty="0">
                <a:latin typeface="Times New Roman" panose="02020603050405020304" pitchFamily="18" charset="0"/>
              </a:rPr>
              <a:t> of </a:t>
            </a:r>
            <a:r>
              <a:rPr lang="de-DE" dirty="0" err="1">
                <a:latin typeface="Times New Roman" panose="02020603050405020304" pitchFamily="18" charset="0"/>
              </a:rPr>
              <a:t>sodium</a:t>
            </a:r>
            <a:r>
              <a:rPr lang="de-DE" dirty="0">
                <a:latin typeface="Times New Roman" panose="02020603050405020304" pitchFamily="18" charset="0"/>
              </a:rPr>
              <a:t> in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thick</a:t>
            </a:r>
            <a:r>
              <a:rPr lang="de-DE" dirty="0">
                <a:latin typeface="Times New Roman" panose="02020603050405020304" pitchFamily="18" charset="0"/>
              </a:rPr>
              <a:t> </a:t>
            </a:r>
            <a:r>
              <a:rPr lang="de-DE" dirty="0" err="1">
                <a:latin typeface="Times New Roman" panose="02020603050405020304" pitchFamily="18" charset="0"/>
              </a:rPr>
              <a:t>ascending</a:t>
            </a:r>
            <a:r>
              <a:rPr lang="de-DE" dirty="0">
                <a:latin typeface="Times New Roman" panose="02020603050405020304" pitchFamily="18" charset="0"/>
              </a:rPr>
              <a:t> </a:t>
            </a:r>
            <a:r>
              <a:rPr lang="de-DE" dirty="0" err="1">
                <a:latin typeface="Times New Roman" panose="02020603050405020304" pitchFamily="18" charset="0"/>
              </a:rPr>
              <a:t>limb</a:t>
            </a:r>
            <a:r>
              <a:rPr lang="de-DE" dirty="0">
                <a:latin typeface="Times New Roman" panose="02020603050405020304" pitchFamily="18" charset="0"/>
              </a:rPr>
              <a:t> of </a:t>
            </a:r>
            <a:r>
              <a:rPr lang="de-DE" dirty="0" err="1">
                <a:latin typeface="Times New Roman" panose="02020603050405020304" pitchFamily="18" charset="0"/>
              </a:rPr>
              <a:t>the</a:t>
            </a:r>
            <a:r>
              <a:rPr lang="de-DE" dirty="0">
                <a:latin typeface="Times New Roman" panose="02020603050405020304" pitchFamily="18" charset="0"/>
              </a:rPr>
              <a:t> loop of Henle </a:t>
            </a:r>
            <a:r>
              <a:rPr lang="de-DE" dirty="0" err="1">
                <a:latin typeface="Times New Roman" panose="02020603050405020304" pitchFamily="18" charset="0"/>
              </a:rPr>
              <a:t>secondary</a:t>
            </a:r>
            <a:r>
              <a:rPr lang="de-DE" dirty="0">
                <a:latin typeface="Times New Roman" panose="02020603050405020304" pitchFamily="18" charset="0"/>
              </a:rPr>
              <a:t> </a:t>
            </a:r>
            <a:r>
              <a:rPr lang="de-DE" dirty="0" err="1">
                <a:latin typeface="Times New Roman" panose="02020603050405020304" pitchFamily="18" charset="0"/>
              </a:rPr>
              <a:t>to</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a:t>
            </a:r>
            <a:r>
              <a:rPr lang="de-DE" dirty="0" err="1">
                <a:latin typeface="Times New Roman" panose="02020603050405020304" pitchFamily="18" charset="0"/>
              </a:rPr>
              <a:t>inhibition</a:t>
            </a:r>
            <a:r>
              <a:rPr lang="de-DE" dirty="0">
                <a:latin typeface="Times New Roman" panose="02020603050405020304" pitchFamily="18" charset="0"/>
              </a:rPr>
              <a:t> of </a:t>
            </a:r>
            <a:r>
              <a:rPr lang="de-DE" dirty="0" err="1">
                <a:latin typeface="Times New Roman" panose="02020603050405020304" pitchFamily="18" charset="0"/>
              </a:rPr>
              <a:t>sodium</a:t>
            </a:r>
            <a:r>
              <a:rPr lang="de-DE" dirty="0">
                <a:latin typeface="Times New Roman" panose="02020603050405020304" pitchFamily="18" charset="0"/>
              </a:rPr>
              <a:t> </a:t>
            </a:r>
            <a:r>
              <a:rPr lang="de-DE" dirty="0" err="1">
                <a:latin typeface="Times New Roman" panose="02020603050405020304" pitchFamily="18" charset="0"/>
              </a:rPr>
              <a:t>chloride</a:t>
            </a:r>
            <a:r>
              <a:rPr lang="de-DE" dirty="0">
                <a:latin typeface="Times New Roman" panose="02020603050405020304" pitchFamily="18" charset="0"/>
              </a:rPr>
              <a:t> </a:t>
            </a:r>
            <a:r>
              <a:rPr lang="de-DE" dirty="0" err="1">
                <a:latin typeface="Times New Roman" panose="02020603050405020304" pitchFamily="18" charset="0"/>
              </a:rPr>
              <a:t>transport</a:t>
            </a:r>
            <a:r>
              <a:rPr lang="de-DE" dirty="0">
                <a:latin typeface="Times New Roman" panose="02020603050405020304" pitchFamily="18" charset="0"/>
              </a:rPr>
              <a:t> </a:t>
            </a:r>
            <a:r>
              <a:rPr lang="de-DE" dirty="0" err="1">
                <a:latin typeface="Times New Roman" panose="02020603050405020304" pitchFamily="18" charset="0"/>
              </a:rPr>
              <a:t>mediated</a:t>
            </a:r>
            <a:r>
              <a:rPr lang="de-DE" dirty="0">
                <a:latin typeface="Times New Roman" panose="02020603050405020304" pitchFamily="18" charset="0"/>
              </a:rPr>
              <a:t> </a:t>
            </a:r>
            <a:r>
              <a:rPr lang="de-DE" dirty="0" err="1">
                <a:latin typeface="Times New Roman" panose="02020603050405020304" pitchFamily="18" charset="0"/>
              </a:rPr>
              <a:t>by</a:t>
            </a:r>
            <a:r>
              <a:rPr lang="de-DE" dirty="0">
                <a:latin typeface="Times New Roman" panose="02020603050405020304" pitchFamily="18" charset="0"/>
              </a:rPr>
              <a:t> </a:t>
            </a:r>
            <a:r>
              <a:rPr lang="de-DE" dirty="0" err="1">
                <a:latin typeface="Times New Roman" panose="02020603050405020304" pitchFamily="18" charset="0"/>
              </a:rPr>
              <a:t>the</a:t>
            </a:r>
            <a:r>
              <a:rPr lang="de-DE" dirty="0">
                <a:latin typeface="Times New Roman" panose="02020603050405020304" pitchFamily="18" charset="0"/>
              </a:rPr>
              <a:t> calcium-</a:t>
            </a:r>
            <a:r>
              <a:rPr lang="de-DE" dirty="0" err="1">
                <a:latin typeface="Times New Roman" panose="02020603050405020304" pitchFamily="18" charset="0"/>
              </a:rPr>
              <a:t>sensing</a:t>
            </a:r>
            <a:r>
              <a:rPr lang="de-DE" dirty="0">
                <a:latin typeface="Times New Roman" panose="02020603050405020304" pitchFamily="18" charset="0"/>
              </a:rPr>
              <a:t> </a:t>
            </a:r>
            <a:r>
              <a:rPr lang="de-DE" dirty="0" err="1">
                <a:latin typeface="Times New Roman" panose="02020603050405020304" pitchFamily="18" charset="0"/>
              </a:rPr>
              <a:t>receptor</a:t>
            </a:r>
            <a:r>
              <a:rPr lang="de-DE" dirty="0">
                <a:latin typeface="Times New Roman" panose="02020603050405020304" pitchFamily="18" charset="0"/>
              </a:rPr>
              <a:t>.</a:t>
            </a:r>
          </a:p>
          <a:p>
            <a:r>
              <a:rPr lang="de-DE" dirty="0" err="1">
                <a:latin typeface="Times New Roman" panose="02020603050405020304" pitchFamily="18" charset="0"/>
              </a:rPr>
              <a:t>Thyrotoxicosis</a:t>
            </a:r>
            <a:r>
              <a:rPr lang="de-DE" dirty="0">
                <a:latin typeface="Times New Roman" panose="02020603050405020304" pitchFamily="18" charset="0"/>
              </a:rPr>
              <a:t> </a:t>
            </a:r>
            <a:r>
              <a:rPr lang="de-DE" dirty="0" err="1">
                <a:latin typeface="Times New Roman" panose="02020603050405020304" pitchFamily="18" charset="0"/>
              </a:rPr>
              <a:t>can</a:t>
            </a:r>
            <a:r>
              <a:rPr lang="de-DE" dirty="0">
                <a:latin typeface="Times New Roman" panose="02020603050405020304" pitchFamily="18" charset="0"/>
              </a:rPr>
              <a:t> </a:t>
            </a:r>
            <a:r>
              <a:rPr lang="de-DE" dirty="0" err="1">
                <a:latin typeface="Times New Roman" panose="02020603050405020304" pitchFamily="18" charset="0"/>
              </a:rPr>
              <a:t>lead</a:t>
            </a:r>
            <a:r>
              <a:rPr lang="de-DE" dirty="0">
                <a:latin typeface="Times New Roman" panose="02020603050405020304" pitchFamily="18" charset="0"/>
              </a:rPr>
              <a:t> </a:t>
            </a:r>
            <a:r>
              <a:rPr lang="de-DE" dirty="0" err="1">
                <a:latin typeface="Times New Roman" panose="02020603050405020304" pitchFamily="18" charset="0"/>
              </a:rPr>
              <a:t>to</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increased</a:t>
            </a:r>
            <a:r>
              <a:rPr lang="de-DE" dirty="0">
                <a:latin typeface="Times New Roman" panose="02020603050405020304" pitchFamily="18" charset="0"/>
              </a:rPr>
              <a:t> </a:t>
            </a:r>
            <a:r>
              <a:rPr lang="de-DE" dirty="0" err="1">
                <a:latin typeface="Times New Roman" panose="02020603050405020304" pitchFamily="18" charset="0"/>
              </a:rPr>
              <a:t>osteoclast</a:t>
            </a:r>
            <a:r>
              <a:rPr lang="de-DE" dirty="0">
                <a:latin typeface="Times New Roman" panose="02020603050405020304" pitchFamily="18" charset="0"/>
              </a:rPr>
              <a:t> </a:t>
            </a:r>
            <a:r>
              <a:rPr lang="de-DE" dirty="0" err="1">
                <a:latin typeface="Times New Roman" panose="02020603050405020304" pitchFamily="18" charset="0"/>
              </a:rPr>
              <a:t>activity</a:t>
            </a:r>
            <a:r>
              <a:rPr lang="de-DE" dirty="0">
                <a:latin typeface="Times New Roman" panose="02020603050405020304" pitchFamily="18" charset="0"/>
              </a:rPr>
              <a:t>. </a:t>
            </a:r>
            <a:r>
              <a:rPr lang="de-DE" dirty="0" err="1">
                <a:latin typeface="Times New Roman" panose="02020603050405020304" pitchFamily="18" charset="0"/>
              </a:rPr>
              <a:t>Severe</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from</a:t>
            </a:r>
            <a:r>
              <a:rPr lang="de-DE" dirty="0">
                <a:latin typeface="Times New Roman" panose="02020603050405020304" pitchFamily="18" charset="0"/>
              </a:rPr>
              <a:t> </a:t>
            </a:r>
            <a:r>
              <a:rPr lang="de-DE" dirty="0" err="1">
                <a:latin typeface="Times New Roman" panose="02020603050405020304" pitchFamily="18" charset="0"/>
              </a:rPr>
              <a:t>hyperparathyroidism</a:t>
            </a:r>
            <a:r>
              <a:rPr lang="de-DE" dirty="0">
                <a:latin typeface="Times New Roman" panose="02020603050405020304" pitchFamily="18" charset="0"/>
              </a:rPr>
              <a:t> </a:t>
            </a:r>
            <a:r>
              <a:rPr lang="de-DE" dirty="0" err="1">
                <a:latin typeface="Times New Roman" panose="02020603050405020304" pitchFamily="18" charset="0"/>
              </a:rPr>
              <a:t>can</a:t>
            </a:r>
            <a:r>
              <a:rPr lang="de-DE" dirty="0">
                <a:latin typeface="Times New Roman" panose="02020603050405020304" pitchFamily="18" charset="0"/>
              </a:rPr>
              <a:t> </a:t>
            </a:r>
            <a:r>
              <a:rPr lang="de-DE" dirty="0" err="1">
                <a:latin typeface="Times New Roman" panose="02020603050405020304" pitchFamily="18" charset="0"/>
              </a:rPr>
              <a:t>mimic</a:t>
            </a:r>
            <a:r>
              <a:rPr lang="de-DE" dirty="0">
                <a:latin typeface="Times New Roman" panose="02020603050405020304" pitchFamily="18" charset="0"/>
              </a:rPr>
              <a:t> </a:t>
            </a:r>
            <a:r>
              <a:rPr lang="de-DE" dirty="0" err="1">
                <a:latin typeface="Times New Roman" panose="02020603050405020304" pitchFamily="18" charset="0"/>
              </a:rPr>
              <a:t>hyperemesis</a:t>
            </a:r>
            <a:r>
              <a:rPr lang="de-DE" dirty="0">
                <a:latin typeface="Times New Roman" panose="02020603050405020304" pitchFamily="18" charset="0"/>
              </a:rPr>
              <a:t> </a:t>
            </a:r>
            <a:r>
              <a:rPr lang="de-DE" dirty="0" err="1">
                <a:latin typeface="Times New Roman" panose="02020603050405020304" pitchFamily="18" charset="0"/>
              </a:rPr>
              <a:t>gravidarum</a:t>
            </a:r>
            <a:r>
              <a:rPr lang="de-DE" dirty="0">
                <a:latin typeface="Times New Roman" panose="02020603050405020304" pitchFamily="18" charset="0"/>
              </a:rPr>
              <a:t> in a </a:t>
            </a:r>
            <a:r>
              <a:rPr lang="de-DE" dirty="0" err="1">
                <a:latin typeface="Times New Roman" panose="02020603050405020304" pitchFamily="18" charset="0"/>
              </a:rPr>
              <a:t>pregnant</a:t>
            </a:r>
            <a:r>
              <a:rPr lang="de-DE" dirty="0">
                <a:latin typeface="Times New Roman" panose="02020603050405020304" pitchFamily="18" charset="0"/>
              </a:rPr>
              <a:t> </a:t>
            </a:r>
            <a:r>
              <a:rPr lang="de-DE" dirty="0" err="1">
                <a:latin typeface="Times New Roman" panose="02020603050405020304" pitchFamily="18" charset="0"/>
              </a:rPr>
              <a:t>patient</a:t>
            </a:r>
            <a:r>
              <a:rPr lang="de-DE" dirty="0">
                <a:latin typeface="Times New Roman" panose="02020603050405020304" pitchFamily="18" charset="0"/>
              </a:rPr>
              <a:t>. The </a:t>
            </a:r>
            <a:r>
              <a:rPr lang="de-DE" dirty="0" err="1">
                <a:latin typeface="Times New Roman" panose="02020603050405020304" pitchFamily="18" charset="0"/>
              </a:rPr>
              <a:t>appropriate</a:t>
            </a:r>
            <a:r>
              <a:rPr lang="de-DE" dirty="0">
                <a:latin typeface="Times New Roman" panose="02020603050405020304" pitchFamily="18" charset="0"/>
              </a:rPr>
              <a:t> TSH </a:t>
            </a:r>
            <a:r>
              <a:rPr lang="de-DE" dirty="0" err="1">
                <a:latin typeface="Times New Roman" panose="02020603050405020304" pitchFamily="18" charset="0"/>
              </a:rPr>
              <a:t>level</a:t>
            </a:r>
            <a:r>
              <a:rPr lang="de-DE" dirty="0">
                <a:latin typeface="Times New Roman" panose="02020603050405020304" pitchFamily="18" charset="0"/>
              </a:rPr>
              <a:t> on </a:t>
            </a:r>
            <a:r>
              <a:rPr lang="de-DE" dirty="0" err="1">
                <a:latin typeface="Times New Roman" panose="02020603050405020304" pitchFamily="18" charset="0"/>
              </a:rPr>
              <a:t>levothyroxine</a:t>
            </a:r>
            <a:r>
              <a:rPr lang="de-DE" dirty="0">
                <a:latin typeface="Times New Roman" panose="02020603050405020304" pitchFamily="18" charset="0"/>
              </a:rPr>
              <a:t> and </a:t>
            </a:r>
            <a:r>
              <a:rPr lang="de-DE" dirty="0" err="1">
                <a:latin typeface="Times New Roman" panose="02020603050405020304" pitchFamily="18" charset="0"/>
              </a:rPr>
              <a:t>suppressed</a:t>
            </a:r>
            <a:r>
              <a:rPr lang="de-DE" dirty="0">
                <a:latin typeface="Times New Roman" panose="02020603050405020304" pitchFamily="18" charset="0"/>
              </a:rPr>
              <a:t> PTH </a:t>
            </a:r>
            <a:r>
              <a:rPr lang="de-DE" dirty="0" err="1">
                <a:latin typeface="Times New Roman" panose="02020603050405020304" pitchFamily="18" charset="0"/>
              </a:rPr>
              <a:t>level</a:t>
            </a:r>
            <a:r>
              <a:rPr lang="de-DE" dirty="0">
                <a:latin typeface="Times New Roman" panose="02020603050405020304" pitchFamily="18" charset="0"/>
              </a:rPr>
              <a:t> </a:t>
            </a:r>
            <a:r>
              <a:rPr lang="de-DE" dirty="0" err="1">
                <a:latin typeface="Times New Roman" panose="02020603050405020304" pitchFamily="18" charset="0"/>
              </a:rPr>
              <a:t>make</a:t>
            </a:r>
            <a:r>
              <a:rPr lang="de-DE" dirty="0">
                <a:latin typeface="Times New Roman" panose="02020603050405020304" pitchFamily="18" charset="0"/>
              </a:rPr>
              <a:t> </a:t>
            </a:r>
            <a:r>
              <a:rPr lang="de-DE" dirty="0" err="1">
                <a:latin typeface="Times New Roman" panose="02020603050405020304" pitchFamily="18" charset="0"/>
              </a:rPr>
              <a:t>these</a:t>
            </a:r>
            <a:r>
              <a:rPr lang="de-DE" dirty="0">
                <a:latin typeface="Times New Roman" panose="02020603050405020304" pitchFamily="18" charset="0"/>
              </a:rPr>
              <a:t> </a:t>
            </a:r>
            <a:r>
              <a:rPr lang="de-DE" dirty="0" err="1">
                <a:latin typeface="Times New Roman" panose="02020603050405020304" pitchFamily="18" charset="0"/>
              </a:rPr>
              <a:t>diagnoses</a:t>
            </a:r>
            <a:r>
              <a:rPr lang="de-DE" dirty="0">
                <a:latin typeface="Times New Roman" panose="02020603050405020304" pitchFamily="18" charset="0"/>
              </a:rPr>
              <a:t> </a:t>
            </a:r>
            <a:r>
              <a:rPr lang="de-DE" dirty="0" err="1">
                <a:latin typeface="Times New Roman" panose="02020603050405020304" pitchFamily="18" charset="0"/>
              </a:rPr>
              <a:t>unlikely</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of </a:t>
            </a:r>
            <a:r>
              <a:rPr lang="de-DE" dirty="0" err="1">
                <a:latin typeface="Times New Roman" panose="02020603050405020304" pitchFamily="18" charset="0"/>
              </a:rPr>
              <a:t>malignancy</a:t>
            </a:r>
            <a:r>
              <a:rPr lang="de-DE" dirty="0">
                <a:latin typeface="Times New Roman" panose="02020603050405020304" pitchFamily="18" charset="0"/>
              </a:rPr>
              <a:t> and </a:t>
            </a:r>
            <a:r>
              <a:rPr lang="de-DE" dirty="0" err="1">
                <a:latin typeface="Times New Roman" panose="02020603050405020304" pitchFamily="18" charset="0"/>
              </a:rPr>
              <a:t>vitamin</a:t>
            </a:r>
            <a:r>
              <a:rPr lang="de-DE" dirty="0">
                <a:latin typeface="Times New Roman" panose="02020603050405020304" pitchFamily="18" charset="0"/>
              </a:rPr>
              <a:t> D </a:t>
            </a:r>
            <a:r>
              <a:rPr lang="de-DE" dirty="0" err="1">
                <a:latin typeface="Times New Roman" panose="02020603050405020304" pitchFamily="18" charset="0"/>
              </a:rPr>
              <a:t>intoxication</a:t>
            </a:r>
            <a:r>
              <a:rPr lang="de-DE" dirty="0">
                <a:latin typeface="Times New Roman" panose="02020603050405020304" pitchFamily="18" charset="0"/>
              </a:rPr>
              <a:t> </a:t>
            </a:r>
            <a:r>
              <a:rPr lang="de-DE" dirty="0" err="1">
                <a:latin typeface="Times New Roman" panose="02020603050405020304" pitchFamily="18" charset="0"/>
              </a:rPr>
              <a:t>cause</a:t>
            </a:r>
            <a:r>
              <a:rPr lang="de-DE" dirty="0">
                <a:latin typeface="Times New Roman" panose="02020603050405020304" pitchFamily="18" charset="0"/>
              </a:rPr>
              <a:t> </a:t>
            </a:r>
            <a:r>
              <a:rPr lang="de-DE" dirty="0" err="1">
                <a:latin typeface="Times New Roman" panose="02020603050405020304" pitchFamily="18" charset="0"/>
              </a:rPr>
              <a:t>hypercalcemia</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 </a:t>
            </a:r>
            <a:r>
              <a:rPr lang="de-DE" dirty="0" err="1">
                <a:latin typeface="Times New Roman" panose="02020603050405020304" pitchFamily="18" charset="0"/>
              </a:rPr>
              <a:t>suppressed</a:t>
            </a:r>
            <a:r>
              <a:rPr lang="de-DE" dirty="0">
                <a:latin typeface="Times New Roman" panose="02020603050405020304" pitchFamily="18" charset="0"/>
              </a:rPr>
              <a:t> PTH </a:t>
            </a:r>
            <a:r>
              <a:rPr lang="de-DE" dirty="0" err="1">
                <a:latin typeface="Times New Roman" panose="02020603050405020304" pitchFamily="18" charset="0"/>
              </a:rPr>
              <a:t>level</a:t>
            </a:r>
            <a:r>
              <a:rPr lang="de-DE" dirty="0">
                <a:latin typeface="Times New Roman" panose="02020603050405020304" pitchFamily="18" charset="0"/>
              </a:rPr>
              <a:t>, but </a:t>
            </a:r>
            <a:r>
              <a:rPr lang="de-DE" dirty="0" err="1">
                <a:latin typeface="Times New Roman" panose="02020603050405020304" pitchFamily="18" charset="0"/>
              </a:rPr>
              <a:t>neither</a:t>
            </a:r>
            <a:r>
              <a:rPr lang="de-DE" dirty="0">
                <a:latin typeface="Times New Roman" panose="02020603050405020304" pitchFamily="18" charset="0"/>
              </a:rPr>
              <a:t> </a:t>
            </a:r>
            <a:r>
              <a:rPr lang="de-DE" dirty="0" err="1">
                <a:latin typeface="Times New Roman" panose="02020603050405020304" pitchFamily="18" charset="0"/>
              </a:rPr>
              <a:t>is</a:t>
            </a:r>
            <a:r>
              <a:rPr lang="de-DE" dirty="0">
                <a:latin typeface="Times New Roman" panose="02020603050405020304" pitchFamily="18" charset="0"/>
              </a:rPr>
              <a:t> </a:t>
            </a:r>
            <a:r>
              <a:rPr lang="de-DE" dirty="0" err="1">
                <a:latin typeface="Times New Roman" panose="02020603050405020304" pitchFamily="18" charset="0"/>
              </a:rPr>
              <a:t>associated</a:t>
            </a:r>
            <a:r>
              <a:rPr lang="de-DE" dirty="0">
                <a:latin typeface="Times New Roman" panose="02020603050405020304" pitchFamily="18" charset="0"/>
              </a:rPr>
              <a:t> </a:t>
            </a:r>
            <a:r>
              <a:rPr lang="de-DE" dirty="0" err="1">
                <a:latin typeface="Times New Roman" panose="02020603050405020304" pitchFamily="18" charset="0"/>
              </a:rPr>
              <a:t>with</a:t>
            </a:r>
            <a:r>
              <a:rPr lang="de-DE" dirty="0">
                <a:latin typeface="Times New Roman" panose="02020603050405020304" pitchFamily="18" charset="0"/>
              </a:rPr>
              <a:t> </a:t>
            </a:r>
            <a:r>
              <a:rPr lang="de-DE" dirty="0" err="1">
                <a:latin typeface="Times New Roman" panose="02020603050405020304" pitchFamily="18" charset="0"/>
              </a:rPr>
              <a:t>metabolic</a:t>
            </a:r>
            <a:r>
              <a:rPr lang="de-DE" dirty="0">
                <a:latin typeface="Times New Roman" panose="02020603050405020304" pitchFamily="18" charset="0"/>
              </a:rPr>
              <a:t> </a:t>
            </a:r>
            <a:r>
              <a:rPr lang="de-DE" dirty="0" err="1">
                <a:latin typeface="Times New Roman" panose="02020603050405020304" pitchFamily="18" charset="0"/>
              </a:rPr>
              <a:t>alkalosis</a:t>
            </a:r>
            <a:r>
              <a:rPr lang="de-DE" dirty="0">
                <a:latin typeface="Times New Roman" panose="02020603050405020304" pitchFamily="18" charset="0"/>
              </a:rPr>
              <a:t>.</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119</a:t>
            </a:fld>
            <a:endParaRPr lang="de-DE" altLang="de-DE"/>
          </a:p>
        </p:txBody>
      </p:sp>
    </p:spTree>
    <p:extLst>
      <p:ext uri="{BB962C8B-B14F-4D97-AF65-F5344CB8AC3E}">
        <p14:creationId xmlns:p14="http://schemas.microsoft.com/office/powerpoint/2010/main" val="11187155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121</a:t>
            </a:fld>
            <a:endParaRPr lang="de-DE" altLang="de-DE"/>
          </a:p>
        </p:txBody>
      </p:sp>
    </p:spTree>
    <p:extLst>
      <p:ext uri="{BB962C8B-B14F-4D97-AF65-F5344CB8AC3E}">
        <p14:creationId xmlns:p14="http://schemas.microsoft.com/office/powerpoint/2010/main" val="407957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Times New Roman" panose="02020603050405020304" pitchFamily="18" charset="0"/>
                <a:ea typeface="+mn-ea"/>
                <a:cs typeface="+mn-cs"/>
              </a:rPr>
              <a:t>Figure 2. Total-Body Deficits in Chronic Alcohol-Use Disorder.</a:t>
            </a:r>
          </a:p>
          <a:p>
            <a:r>
              <a:rPr lang="en-US" sz="1200" b="0" i="0" u="none" strike="noStrike" kern="1200" baseline="0" dirty="0">
                <a:solidFill>
                  <a:schemeClr val="tx1"/>
                </a:solidFill>
                <a:latin typeface="Times New Roman" panose="02020603050405020304" pitchFamily="18" charset="0"/>
                <a:ea typeface="+mn-ea"/>
                <a:cs typeface="+mn-cs"/>
              </a:rPr>
              <a:t>Patients with chronic alcohol-use disorder may have total-body deficits of phosphate, potassium, magnesium, and calcium owing to nutritional deficiencies and decreased gastrointestinal absorption, as well as tubular dysfunction  due to chronic alcohol exposure. On clinical presentation, these deficits are revealed as a result of intracellular shift due to increased adrenergic tone and development of respiratory alkalosis, which characterize the onset of alcohol withdrawal, release of insulin after administration of glucose-containing fluids, and correction of metabolic acidosis. Tubular dysfunction can last several weeks after abstinence; this explains the redevelopment of hypomagnesemia and other electrolyte disorders after normalization of plasma values with supplementation in the first several days after hospitalization. Low solute intake and </a:t>
            </a:r>
            <a:r>
              <a:rPr lang="en-US" sz="1200" b="0" i="0" u="none" strike="noStrike" kern="1200" baseline="0" dirty="0" err="1">
                <a:solidFill>
                  <a:schemeClr val="tx1"/>
                </a:solidFill>
                <a:latin typeface="Times New Roman" panose="02020603050405020304" pitchFamily="18" charset="0"/>
                <a:ea typeface="+mn-ea"/>
                <a:cs typeface="+mn-cs"/>
              </a:rPr>
              <a:t>nonosmotic</a:t>
            </a:r>
            <a:r>
              <a:rPr lang="en-US" sz="1200" b="0" i="0" u="none" strike="noStrike" kern="1200" baseline="0" dirty="0">
                <a:solidFill>
                  <a:schemeClr val="tx1"/>
                </a:solidFill>
                <a:latin typeface="Times New Roman" panose="02020603050405020304" pitchFamily="18" charset="0"/>
                <a:ea typeface="+mn-ea"/>
                <a:cs typeface="+mn-cs"/>
              </a:rPr>
              <a:t> release of vasopressin account for hyponatremia in these patients. D5W denotes 5% dextrose, and PTH parathyroid hormone.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10</a:t>
            </a:fld>
            <a:endParaRPr lang="de-DE" altLang="de-DE" dirty="0"/>
          </a:p>
        </p:txBody>
      </p:sp>
    </p:spTree>
    <p:extLst>
      <p:ext uri="{BB962C8B-B14F-4D97-AF65-F5344CB8AC3E}">
        <p14:creationId xmlns:p14="http://schemas.microsoft.com/office/powerpoint/2010/main" val="7700502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panose="02020603050405020304" pitchFamily="18" charset="0"/>
            </a:endParaRPr>
          </a:p>
          <a:p>
            <a:r>
              <a:rPr lang="en-US" sz="1200" b="0" i="0" kern="1200" dirty="0">
                <a:solidFill>
                  <a:schemeClr val="tx1"/>
                </a:solidFill>
                <a:effectLst/>
                <a:latin typeface="Times New Roman" panose="02020603050405020304" pitchFamily="18" charset="0"/>
                <a:ea typeface="+mn-ea"/>
                <a:cs typeface="+mn-cs"/>
              </a:rPr>
              <a:t>A 45-year-old man presents following recent passage of two kidney stones associated with flank pain and gross hematuria. On kidney ultrasound, a 5-mm </a:t>
            </a:r>
            <a:r>
              <a:rPr lang="en-US" sz="1200" b="0" i="0" kern="1200" dirty="0" err="1">
                <a:solidFill>
                  <a:schemeClr val="tx1"/>
                </a:solidFill>
                <a:effectLst/>
                <a:latin typeface="Times New Roman" panose="02020603050405020304" pitchFamily="18" charset="0"/>
                <a:ea typeface="+mn-ea"/>
                <a:cs typeface="+mn-cs"/>
              </a:rPr>
              <a:t>nonobstructing</a:t>
            </a:r>
            <a:r>
              <a:rPr lang="en-US" sz="1200" b="0" i="0" kern="1200" dirty="0">
                <a:solidFill>
                  <a:schemeClr val="tx1"/>
                </a:solidFill>
                <a:effectLst/>
                <a:latin typeface="Times New Roman" panose="02020603050405020304" pitchFamily="18" charset="0"/>
                <a:ea typeface="+mn-ea"/>
                <a:cs typeface="+mn-cs"/>
              </a:rPr>
              <a:t> stone is seen in the lower pole of the right kidney. His medical history is notable for obesity (body mass index of 35 kg/m</a:t>
            </a:r>
            <a:r>
              <a:rPr lang="en-US" sz="1200" b="0" i="0" kern="1200" baseline="30000" dirty="0">
                <a:solidFill>
                  <a:schemeClr val="tx1"/>
                </a:solidFill>
                <a:effectLst/>
                <a:latin typeface="Times New Roman" panose="02020603050405020304" pitchFamily="18" charset="0"/>
                <a:ea typeface="+mn-ea"/>
                <a:cs typeface="+mn-cs"/>
              </a:rPr>
              <a:t>2</a:t>
            </a:r>
            <a:r>
              <a:rPr lang="en-US" sz="1200" b="0" i="0" kern="1200" dirty="0">
                <a:solidFill>
                  <a:schemeClr val="tx1"/>
                </a:solidFill>
                <a:effectLst/>
                <a:latin typeface="Times New Roman" panose="02020603050405020304" pitchFamily="18" charset="0"/>
                <a:ea typeface="+mn-ea"/>
                <a:cs typeface="+mn-cs"/>
              </a:rPr>
              <a:t>) and recent diagnosis of insulin resistance. Serum electrolytes and renal function are normal. Kidney stone analysis indicates that the stones are composed predominantly of uric acid. </a:t>
            </a:r>
          </a:p>
          <a:p>
            <a:r>
              <a:rPr lang="en-US" sz="1200" b="0" i="0" kern="1200" dirty="0">
                <a:solidFill>
                  <a:schemeClr val="tx1"/>
                </a:solidFill>
                <a:effectLst/>
                <a:latin typeface="Times New Roman" panose="02020603050405020304" pitchFamily="18" charset="0"/>
                <a:ea typeface="+mn-ea"/>
                <a:cs typeface="+mn-cs"/>
              </a:rPr>
              <a:t>Urinalysis shows a pH of 5.4, specific gravity of 1.002, no protein, no blood, and no crystals on examination of the urinary sediment.</a:t>
            </a:r>
          </a:p>
          <a:p>
            <a:r>
              <a:rPr lang="en-US" sz="1200" b="0" i="0" kern="1200" dirty="0">
                <a:solidFill>
                  <a:schemeClr val="tx1"/>
                </a:solidFill>
                <a:effectLst/>
                <a:latin typeface="Times New Roman" panose="02020603050405020304" pitchFamily="18" charset="0"/>
                <a:ea typeface="+mn-ea"/>
                <a:cs typeface="+mn-cs"/>
              </a:rPr>
              <a:t>A 24-hour urine collection: </a:t>
            </a:r>
          </a:p>
          <a:p>
            <a:r>
              <a:rPr lang="en-US" sz="1200" b="0" i="0" kern="1200" dirty="0">
                <a:solidFill>
                  <a:schemeClr val="tx1"/>
                </a:solidFill>
                <a:effectLst/>
                <a:latin typeface="Times New Roman" panose="02020603050405020304" pitchFamily="18" charset="0"/>
                <a:ea typeface="+mn-ea"/>
                <a:cs typeface="+mn-cs"/>
              </a:rPr>
              <a:t> </a:t>
            </a:r>
          </a:p>
          <a:p>
            <a:r>
              <a:rPr lang="en-US" sz="1200" b="0" i="0" kern="1200" dirty="0">
                <a:solidFill>
                  <a:schemeClr val="tx1"/>
                </a:solidFill>
                <a:effectLst/>
                <a:latin typeface="Times New Roman" panose="02020603050405020304" pitchFamily="18" charset="0"/>
                <a:ea typeface="+mn-ea"/>
                <a:cs typeface="+mn-cs"/>
              </a:rPr>
              <a:t>Result</a:t>
            </a:r>
          </a:p>
          <a:p>
            <a:r>
              <a:rPr lang="en-US" sz="1200" b="0" i="0" kern="1200" dirty="0">
                <a:solidFill>
                  <a:schemeClr val="tx1"/>
                </a:solidFill>
                <a:effectLst/>
                <a:latin typeface="Times New Roman" panose="02020603050405020304" pitchFamily="18" charset="0"/>
                <a:ea typeface="+mn-ea"/>
                <a:cs typeface="+mn-cs"/>
              </a:rPr>
              <a:t>Reference Range</a:t>
            </a:r>
          </a:p>
          <a:p>
            <a:r>
              <a:rPr lang="en-US" sz="1200" b="0" i="0" kern="1200" dirty="0">
                <a:solidFill>
                  <a:schemeClr val="tx1"/>
                </a:solidFill>
                <a:effectLst/>
                <a:latin typeface="Times New Roman" panose="02020603050405020304" pitchFamily="18" charset="0"/>
                <a:ea typeface="+mn-ea"/>
                <a:cs typeface="+mn-cs"/>
              </a:rPr>
              <a:t>Volume</a:t>
            </a:r>
          </a:p>
          <a:p>
            <a:r>
              <a:rPr lang="en-US" sz="1200" b="0" i="0" kern="1200" dirty="0">
                <a:solidFill>
                  <a:schemeClr val="tx1"/>
                </a:solidFill>
                <a:effectLst/>
                <a:latin typeface="Times New Roman" panose="02020603050405020304" pitchFamily="18" charset="0"/>
                <a:ea typeface="+mn-ea"/>
                <a:cs typeface="+mn-cs"/>
              </a:rPr>
              <a:t>3L</a:t>
            </a:r>
          </a:p>
          <a:p>
            <a:r>
              <a:rPr lang="en-US" sz="1200" b="0" i="0" kern="1200" dirty="0">
                <a:solidFill>
                  <a:schemeClr val="tx1"/>
                </a:solidFill>
                <a:effectLst/>
                <a:latin typeface="Times New Roman" panose="02020603050405020304" pitchFamily="18" charset="0"/>
                <a:ea typeface="+mn-ea"/>
                <a:cs typeface="+mn-cs"/>
              </a:rPr>
              <a:t>Varies with intake</a:t>
            </a:r>
          </a:p>
          <a:p>
            <a:r>
              <a:rPr lang="en-US" sz="1200" b="0" i="0" kern="1200" dirty="0">
                <a:solidFill>
                  <a:schemeClr val="tx1"/>
                </a:solidFill>
                <a:effectLst/>
                <a:latin typeface="Times New Roman" panose="02020603050405020304" pitchFamily="18" charset="0"/>
                <a:ea typeface="+mn-ea"/>
                <a:cs typeface="+mn-cs"/>
              </a:rPr>
              <a:t>pH</a:t>
            </a:r>
          </a:p>
          <a:p>
            <a:r>
              <a:rPr lang="en-US" sz="1200" b="0" i="0" kern="1200" dirty="0">
                <a:solidFill>
                  <a:schemeClr val="tx1"/>
                </a:solidFill>
                <a:effectLst/>
                <a:latin typeface="Times New Roman" panose="02020603050405020304" pitchFamily="18" charset="0"/>
                <a:ea typeface="+mn-ea"/>
                <a:cs typeface="+mn-cs"/>
              </a:rPr>
              <a:t>5.2</a:t>
            </a:r>
          </a:p>
          <a:p>
            <a:r>
              <a:rPr lang="en-US" sz="1200" b="0" i="0" kern="1200" dirty="0">
                <a:solidFill>
                  <a:schemeClr val="tx1"/>
                </a:solidFill>
                <a:effectLst/>
                <a:latin typeface="Times New Roman" panose="02020603050405020304" pitchFamily="18" charset="0"/>
                <a:ea typeface="+mn-ea"/>
                <a:cs typeface="+mn-cs"/>
              </a:rPr>
              <a:t>4.5-8</a:t>
            </a:r>
          </a:p>
          <a:p>
            <a:r>
              <a:rPr lang="en-US" sz="1200" b="0" i="0" kern="1200" dirty="0">
                <a:solidFill>
                  <a:schemeClr val="tx1"/>
                </a:solidFill>
                <a:effectLst/>
                <a:latin typeface="Times New Roman" panose="02020603050405020304" pitchFamily="18" charset="0"/>
                <a:ea typeface="+mn-ea"/>
                <a:cs typeface="+mn-cs"/>
              </a:rPr>
              <a:t>Calcium</a:t>
            </a:r>
          </a:p>
          <a:p>
            <a:r>
              <a:rPr lang="en-US" sz="1200" b="0" i="0" kern="1200" dirty="0">
                <a:solidFill>
                  <a:schemeClr val="tx1"/>
                </a:solidFill>
                <a:effectLst/>
                <a:latin typeface="Times New Roman" panose="02020603050405020304" pitchFamily="18" charset="0"/>
                <a:ea typeface="+mn-ea"/>
                <a:cs typeface="+mn-cs"/>
              </a:rPr>
              <a:t>180 mg</a:t>
            </a:r>
          </a:p>
          <a:p>
            <a:r>
              <a:rPr lang="en-US" sz="1200" b="0" i="0" kern="1200" dirty="0">
                <a:solidFill>
                  <a:schemeClr val="tx1"/>
                </a:solidFill>
                <a:effectLst/>
                <a:latin typeface="Times New Roman" panose="02020603050405020304" pitchFamily="18" charset="0"/>
                <a:ea typeface="+mn-ea"/>
                <a:cs typeface="+mn-cs"/>
              </a:rPr>
              <a:t>&lt;300 for males</a:t>
            </a:r>
          </a:p>
          <a:p>
            <a:r>
              <a:rPr lang="en-US" sz="1200" b="0" i="0" kern="1200" dirty="0">
                <a:solidFill>
                  <a:schemeClr val="tx1"/>
                </a:solidFill>
                <a:effectLst/>
                <a:latin typeface="Times New Roman" panose="02020603050405020304" pitchFamily="18" charset="0"/>
                <a:ea typeface="+mn-ea"/>
                <a:cs typeface="+mn-cs"/>
              </a:rPr>
              <a:t>Uric acid</a:t>
            </a:r>
          </a:p>
          <a:p>
            <a:r>
              <a:rPr lang="en-US" sz="1200" b="0" i="0" kern="1200" dirty="0">
                <a:solidFill>
                  <a:schemeClr val="tx1"/>
                </a:solidFill>
                <a:effectLst/>
                <a:latin typeface="Times New Roman" panose="02020603050405020304" pitchFamily="18" charset="0"/>
                <a:ea typeface="+mn-ea"/>
                <a:cs typeface="+mn-cs"/>
              </a:rPr>
              <a:t>600 mg</a:t>
            </a:r>
          </a:p>
          <a:p>
            <a:r>
              <a:rPr lang="en-US" sz="1200" b="0" i="0" kern="1200" dirty="0">
                <a:solidFill>
                  <a:schemeClr val="tx1"/>
                </a:solidFill>
                <a:effectLst/>
                <a:latin typeface="Times New Roman" panose="02020603050405020304" pitchFamily="18" charset="0"/>
                <a:ea typeface="+mn-ea"/>
                <a:cs typeface="+mn-cs"/>
              </a:rPr>
              <a:t>250-750</a:t>
            </a:r>
          </a:p>
          <a:p>
            <a:r>
              <a:rPr lang="en-US" sz="1200" b="1" i="0" kern="1200" dirty="0">
                <a:solidFill>
                  <a:schemeClr val="tx1"/>
                </a:solidFill>
                <a:effectLst/>
                <a:latin typeface="Times New Roman" panose="02020603050405020304" pitchFamily="18" charset="0"/>
                <a:ea typeface="+mn-ea"/>
                <a:cs typeface="+mn-cs"/>
              </a:rPr>
              <a:t>Which ONE of the following is the MOST appropriate treatment for this patient?</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err="1">
                <a:solidFill>
                  <a:schemeClr val="tx1"/>
                </a:solidFill>
                <a:effectLst/>
                <a:latin typeface="Times New Roman" panose="02020603050405020304" pitchFamily="18" charset="0"/>
                <a:ea typeface="+mn-ea"/>
                <a:cs typeface="+mn-cs"/>
              </a:rPr>
              <a:t>APotassium</a:t>
            </a:r>
            <a:r>
              <a:rPr lang="en-US" sz="1200" b="0" i="0" kern="1200" dirty="0">
                <a:solidFill>
                  <a:schemeClr val="tx1"/>
                </a:solidFill>
                <a:effectLst/>
                <a:latin typeface="Times New Roman" panose="02020603050405020304" pitchFamily="18" charset="0"/>
                <a:ea typeface="+mn-ea"/>
                <a:cs typeface="+mn-cs"/>
              </a:rPr>
              <a:t> citrate</a:t>
            </a:r>
          </a:p>
          <a:p>
            <a:r>
              <a:rPr lang="en-US" sz="1200" b="0" i="0" kern="1200" dirty="0" err="1">
                <a:solidFill>
                  <a:schemeClr val="tx1"/>
                </a:solidFill>
                <a:effectLst/>
                <a:latin typeface="Times New Roman" panose="02020603050405020304" pitchFamily="18" charset="0"/>
                <a:ea typeface="+mn-ea"/>
                <a:cs typeface="+mn-cs"/>
              </a:rPr>
              <a:t>BLow</a:t>
            </a:r>
            <a:r>
              <a:rPr lang="en-US" sz="1200" b="0" i="0" kern="1200" dirty="0">
                <a:solidFill>
                  <a:schemeClr val="tx1"/>
                </a:solidFill>
                <a:effectLst/>
                <a:latin typeface="Times New Roman" panose="02020603050405020304" pitchFamily="18" charset="0"/>
                <a:ea typeface="+mn-ea"/>
                <a:cs typeface="+mn-cs"/>
              </a:rPr>
              <a:t> purine diet</a:t>
            </a:r>
          </a:p>
          <a:p>
            <a:r>
              <a:rPr lang="en-US" sz="1200" b="0" i="0" kern="1200" dirty="0" err="1">
                <a:solidFill>
                  <a:schemeClr val="tx1"/>
                </a:solidFill>
                <a:effectLst/>
                <a:latin typeface="Times New Roman" panose="02020603050405020304" pitchFamily="18" charset="0"/>
                <a:ea typeface="+mn-ea"/>
                <a:cs typeface="+mn-cs"/>
              </a:rPr>
              <a:t>CAcetazolamide</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err="1">
                <a:solidFill>
                  <a:schemeClr val="tx1"/>
                </a:solidFill>
                <a:effectLst/>
                <a:latin typeface="Times New Roman" panose="02020603050405020304" pitchFamily="18" charset="0"/>
                <a:ea typeface="+mn-ea"/>
                <a:cs typeface="+mn-cs"/>
              </a:rPr>
              <a:t>DChlorthalidone</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err="1">
                <a:solidFill>
                  <a:schemeClr val="tx1"/>
                </a:solidFill>
                <a:effectLst/>
                <a:latin typeface="Times New Roman" panose="02020603050405020304" pitchFamily="18" charset="0"/>
                <a:ea typeface="+mn-ea"/>
                <a:cs typeface="+mn-cs"/>
              </a:rPr>
              <a:t>EAllopurinol</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Answer &amp; Explanation</a:t>
            </a:r>
          </a:p>
          <a:p>
            <a:r>
              <a:rPr lang="en-US" sz="1200" b="0" i="0" kern="1200" dirty="0">
                <a:solidFill>
                  <a:schemeClr val="tx1"/>
                </a:solidFill>
                <a:effectLst/>
                <a:latin typeface="Times New Roman" panose="02020603050405020304" pitchFamily="18" charset="0"/>
                <a:ea typeface="+mn-ea"/>
                <a:cs typeface="+mn-cs"/>
              </a:rPr>
              <a:t>Correct Answer is: A</a:t>
            </a:r>
          </a:p>
          <a:p>
            <a:r>
              <a:rPr lang="en-US" sz="1200" b="1" i="0" kern="1200" dirty="0">
                <a:solidFill>
                  <a:schemeClr val="tx1"/>
                </a:solidFill>
                <a:effectLst/>
                <a:latin typeface="Times New Roman" panose="02020603050405020304" pitchFamily="18" charset="0"/>
                <a:ea typeface="+mn-ea"/>
                <a:cs typeface="+mn-cs"/>
              </a:rPr>
              <a:t>Potassium citrate</a:t>
            </a:r>
          </a:p>
          <a:p>
            <a:r>
              <a:rPr lang="en-US" sz="1200" b="0" i="0" kern="1200" dirty="0">
                <a:solidFill>
                  <a:schemeClr val="tx1"/>
                </a:solidFill>
                <a:effectLst/>
                <a:latin typeface="Times New Roman" panose="02020603050405020304" pitchFamily="18" charset="0"/>
                <a:ea typeface="+mn-ea"/>
                <a:cs typeface="+mn-cs"/>
              </a:rPr>
              <a:t>Addition of potassium citrate to raise the urine pH is the most appropriate treatment. Uric acid stones are increasing in incidence, and this change appears to coincide with the rising prevalence of obesity and diabetes mellitus. Insulin resistance is associated with a defect in ammonia production and excretion. As a result, hydrogen ions are excreted with anions other than ammonia, resulting in a lower urine </a:t>
            </a:r>
            <a:r>
              <a:rPr lang="en-US" sz="1200" b="0" i="0" kern="1200" dirty="0" err="1">
                <a:solidFill>
                  <a:schemeClr val="tx1"/>
                </a:solidFill>
                <a:effectLst/>
                <a:latin typeface="Times New Roman" panose="02020603050405020304" pitchFamily="18" charset="0"/>
                <a:ea typeface="+mn-ea"/>
                <a:cs typeface="+mn-cs"/>
              </a:rPr>
              <a:t>pH.</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Uric acid precipitates at low urine </a:t>
            </a:r>
            <a:r>
              <a:rPr lang="en-US" sz="1200" b="0" i="0" kern="1200" dirty="0" err="1">
                <a:solidFill>
                  <a:schemeClr val="tx1"/>
                </a:solidFill>
                <a:effectLst/>
                <a:latin typeface="Times New Roman" panose="02020603050405020304" pitchFamily="18" charset="0"/>
                <a:ea typeface="+mn-ea"/>
                <a:cs typeface="+mn-cs"/>
              </a:rPr>
              <a:t>pH.</a:t>
            </a:r>
            <a:r>
              <a:rPr lang="en-US" sz="1200" b="0" i="0" kern="1200" dirty="0">
                <a:solidFill>
                  <a:schemeClr val="tx1"/>
                </a:solidFill>
                <a:effectLst/>
                <a:latin typeface="Times New Roman" panose="02020603050405020304" pitchFamily="18" charset="0"/>
                <a:ea typeface="+mn-ea"/>
                <a:cs typeface="+mn-cs"/>
              </a:rPr>
              <a:t> Urine with a high pH (&gt;6.5) can hold much more uric acid in solution (three to five times more) than one with a low </a:t>
            </a:r>
            <a:r>
              <a:rPr lang="en-US" sz="1200" b="0" i="0" kern="1200" dirty="0" err="1">
                <a:solidFill>
                  <a:schemeClr val="tx1"/>
                </a:solidFill>
                <a:effectLst/>
                <a:latin typeface="Times New Roman" panose="02020603050405020304" pitchFamily="18" charset="0"/>
                <a:ea typeface="+mn-ea"/>
                <a:cs typeface="+mn-cs"/>
              </a:rPr>
              <a:t>pH.</a:t>
            </a:r>
            <a:r>
              <a:rPr lang="en-US" sz="1200" b="0" i="0" kern="1200" dirty="0">
                <a:solidFill>
                  <a:schemeClr val="tx1"/>
                </a:solidFill>
                <a:effectLst/>
                <a:latin typeface="Times New Roman" panose="02020603050405020304" pitchFamily="18" charset="0"/>
                <a:ea typeface="+mn-ea"/>
                <a:cs typeface="+mn-cs"/>
              </a:rPr>
              <a:t> The mainstay of therapy in this setting is to raise urine pH (ideally to approximately 6) and to aim for a urine volume &gt;2.5 L daily (which this patient already has achieved). Allopurinol and a purine-restricted diet may be recommended in the setting of high urine uric acid levels (&gt;750 mg in women or &gt;800 mg in men) if the urine pH cannot be effectively raised. Chlorthalidone, which reduces calcium excretion, would not be helpful for this patient who does not have </a:t>
            </a:r>
            <a:r>
              <a:rPr lang="en-US" sz="1200" b="0" i="0" kern="1200" dirty="0" err="1">
                <a:solidFill>
                  <a:schemeClr val="tx1"/>
                </a:solidFill>
                <a:effectLst/>
                <a:latin typeface="Times New Roman" panose="02020603050405020304" pitchFamily="18" charset="0"/>
                <a:ea typeface="+mn-ea"/>
                <a:cs typeface="+mn-cs"/>
              </a:rPr>
              <a:t>hypercalcuria</a:t>
            </a:r>
            <a:r>
              <a:rPr lang="en-US" sz="1200" b="0" i="0" kern="1200" dirty="0">
                <a:solidFill>
                  <a:schemeClr val="tx1"/>
                </a:solidFill>
                <a:effectLst/>
                <a:latin typeface="Times New Roman" panose="02020603050405020304" pitchFamily="18" charset="0"/>
                <a:ea typeface="+mn-ea"/>
                <a:cs typeface="+mn-cs"/>
              </a:rPr>
              <a:t> or calcium stones. Acetazolamide would help alkalinize the urine but may cause metabolic acidosis and would not be first-line treatment. Acetazolamide may also induce an excessively alkaline urine pH that increases the risk of calcium phosphate stone formation. </a:t>
            </a:r>
          </a:p>
          <a:p>
            <a:r>
              <a:rPr lang="en-US" sz="1200" b="0" i="0" kern="1200" dirty="0">
                <a:solidFill>
                  <a:schemeClr val="tx1"/>
                </a:solidFill>
                <a:effectLst/>
                <a:latin typeface="Times New Roman" panose="02020603050405020304" pitchFamily="18" charset="0"/>
                <a:ea typeface="+mn-ea"/>
                <a:cs typeface="+mn-cs"/>
              </a:rPr>
              <a:t>Other common causes of uric acid stones are diets high in animal protein that increase endogenous acid production and excretion and diseases associated with chronic diarrhea such as inflammatory bowel disease. In the setting of diarrhea, patients tend to have low urine volumes and low urine pH due to loss of fluid and bicarbonate through the gastrointestinal tract. This places them at high risk for uric acid stone formation.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latin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122</a:t>
            </a:fld>
            <a:endParaRPr lang="de-DE" altLang="de-DE"/>
          </a:p>
        </p:txBody>
      </p:sp>
    </p:spTree>
    <p:extLst>
      <p:ext uri="{BB962C8B-B14F-4D97-AF65-F5344CB8AC3E}">
        <p14:creationId xmlns:p14="http://schemas.microsoft.com/office/powerpoint/2010/main" val="37958010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124</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1200" b="1" i="0" kern="1200" dirty="0">
                <a:solidFill>
                  <a:schemeClr val="tx1"/>
                </a:solidFill>
                <a:effectLst/>
                <a:latin typeface="Times New Roman" panose="02020603050405020304" pitchFamily="18" charset="0"/>
                <a:ea typeface="+mn-ea"/>
                <a:cs typeface="+mn-cs"/>
              </a:rPr>
              <a:t>Which ONE of the following is the MOST appropriate treatment for this patient?</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A Potassium citrate</a:t>
            </a:r>
          </a:p>
          <a:p>
            <a:r>
              <a:rPr lang="en-US" sz="1200" b="0" i="0" kern="1200" dirty="0">
                <a:solidFill>
                  <a:schemeClr val="tx1"/>
                </a:solidFill>
                <a:effectLst/>
                <a:latin typeface="Times New Roman" panose="02020603050405020304" pitchFamily="18" charset="0"/>
                <a:ea typeface="+mn-ea"/>
                <a:cs typeface="+mn-cs"/>
              </a:rPr>
              <a:t>B Low purine diet</a:t>
            </a:r>
          </a:p>
          <a:p>
            <a:r>
              <a:rPr lang="en-US" sz="1200" b="0" i="0" kern="1200" dirty="0">
                <a:solidFill>
                  <a:schemeClr val="tx1"/>
                </a:solidFill>
                <a:effectLst/>
                <a:latin typeface="Times New Roman" panose="02020603050405020304" pitchFamily="18" charset="0"/>
                <a:ea typeface="+mn-ea"/>
                <a:cs typeface="+mn-cs"/>
              </a:rPr>
              <a:t>C Acetazolamide</a:t>
            </a:r>
          </a:p>
          <a:p>
            <a:r>
              <a:rPr lang="en-US" sz="1200" b="0" i="0" kern="1200" dirty="0">
                <a:solidFill>
                  <a:schemeClr val="tx1"/>
                </a:solidFill>
                <a:effectLst/>
                <a:latin typeface="Times New Roman" panose="02020603050405020304" pitchFamily="18" charset="0"/>
                <a:ea typeface="+mn-ea"/>
                <a:cs typeface="+mn-cs"/>
              </a:rPr>
              <a:t>D Chlorthalidone</a:t>
            </a:r>
          </a:p>
          <a:p>
            <a:r>
              <a:rPr lang="en-US" sz="1200" b="0" i="0" kern="1200" dirty="0">
                <a:solidFill>
                  <a:schemeClr val="tx1"/>
                </a:solidFill>
                <a:effectLst/>
                <a:latin typeface="Times New Roman" panose="02020603050405020304" pitchFamily="18" charset="0"/>
                <a:ea typeface="+mn-ea"/>
                <a:cs typeface="+mn-cs"/>
              </a:rPr>
              <a:t>E Allopurinol</a:t>
            </a:r>
          </a:p>
          <a:p>
            <a:r>
              <a:rPr lang="en-US" sz="1200" b="0" i="0" kern="1200" dirty="0">
                <a:solidFill>
                  <a:schemeClr val="tx1"/>
                </a:solidFill>
                <a:effectLst/>
                <a:latin typeface="Times New Roman" panose="02020603050405020304" pitchFamily="18" charset="0"/>
                <a:ea typeface="+mn-ea"/>
                <a:cs typeface="+mn-cs"/>
              </a:rPr>
              <a:t>Answer &amp; Explanation Correct Answer is: A</a:t>
            </a:r>
          </a:p>
          <a:p>
            <a:endParaRPr lang="de-DE" sz="1200" kern="120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7122776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a:solidFill>
                  <a:schemeClr val="tx1"/>
                </a:solidFill>
                <a:effectLst/>
                <a:latin typeface="Times New Roman" panose="02020603050405020304" pitchFamily="18" charset="0"/>
                <a:ea typeface="+mn-ea"/>
                <a:cs typeface="+mn-cs"/>
              </a:rPr>
              <a:t>Potassium citrate</a:t>
            </a:r>
          </a:p>
          <a:p>
            <a:r>
              <a:rPr lang="en-US" sz="1200" b="0" i="0" kern="1200" dirty="0">
                <a:solidFill>
                  <a:schemeClr val="tx1"/>
                </a:solidFill>
                <a:effectLst/>
                <a:latin typeface="Times New Roman" panose="02020603050405020304" pitchFamily="18" charset="0"/>
                <a:ea typeface="+mn-ea"/>
                <a:cs typeface="+mn-cs"/>
              </a:rPr>
              <a:t>Addition of potassium citrate to raise the urine pH is the most appropriate treatment. Uric acid stones are increasing in incidence, and this change appears to coincide with the rising prevalence of obesity and diabetes mellitus. Insulin resistance is associated with a defect in ammonia production and excretion. As a result, hydrogen ions are excreted with anions other than ammonia, resulting in a lower urine </a:t>
            </a:r>
            <a:r>
              <a:rPr lang="en-US" sz="1200" b="0" i="0" kern="1200" dirty="0" err="1">
                <a:solidFill>
                  <a:schemeClr val="tx1"/>
                </a:solidFill>
                <a:effectLst/>
                <a:latin typeface="Times New Roman" panose="02020603050405020304" pitchFamily="18" charset="0"/>
                <a:ea typeface="+mn-ea"/>
                <a:cs typeface="+mn-cs"/>
              </a:rPr>
              <a:t>pH.</a:t>
            </a:r>
            <a:endParaRPr lang="en-US" sz="1200" b="0" i="0" kern="1200" dirty="0">
              <a:solidFill>
                <a:schemeClr val="tx1"/>
              </a:solidFill>
              <a:effectLst/>
              <a:latin typeface="Times New Roman" panose="02020603050405020304" pitchFamily="18" charset="0"/>
              <a:ea typeface="+mn-ea"/>
              <a:cs typeface="+mn-cs"/>
            </a:endParaRPr>
          </a:p>
          <a:p>
            <a:r>
              <a:rPr lang="en-US" sz="1200" b="0" i="0" kern="1200" dirty="0">
                <a:solidFill>
                  <a:schemeClr val="tx1"/>
                </a:solidFill>
                <a:effectLst/>
                <a:latin typeface="Times New Roman" panose="02020603050405020304" pitchFamily="18" charset="0"/>
                <a:ea typeface="+mn-ea"/>
                <a:cs typeface="+mn-cs"/>
              </a:rPr>
              <a:t>Uric acid precipitates at low urine </a:t>
            </a:r>
            <a:r>
              <a:rPr lang="en-US" sz="1200" b="0" i="0" kern="1200" dirty="0" err="1">
                <a:solidFill>
                  <a:schemeClr val="tx1"/>
                </a:solidFill>
                <a:effectLst/>
                <a:latin typeface="Times New Roman" panose="02020603050405020304" pitchFamily="18" charset="0"/>
                <a:ea typeface="+mn-ea"/>
                <a:cs typeface="+mn-cs"/>
              </a:rPr>
              <a:t>pH.</a:t>
            </a:r>
            <a:r>
              <a:rPr lang="en-US" sz="1200" b="0" i="0" kern="1200" dirty="0">
                <a:solidFill>
                  <a:schemeClr val="tx1"/>
                </a:solidFill>
                <a:effectLst/>
                <a:latin typeface="Times New Roman" panose="02020603050405020304" pitchFamily="18" charset="0"/>
                <a:ea typeface="+mn-ea"/>
                <a:cs typeface="+mn-cs"/>
              </a:rPr>
              <a:t> Urine with a high pH (&gt;6.5) can hold much more uric acid in solution (three to five times more) than one with a low </a:t>
            </a:r>
            <a:r>
              <a:rPr lang="en-US" sz="1200" b="0" i="0" kern="1200" dirty="0" err="1">
                <a:solidFill>
                  <a:schemeClr val="tx1"/>
                </a:solidFill>
                <a:effectLst/>
                <a:latin typeface="Times New Roman" panose="02020603050405020304" pitchFamily="18" charset="0"/>
                <a:ea typeface="+mn-ea"/>
                <a:cs typeface="+mn-cs"/>
              </a:rPr>
              <a:t>pH.</a:t>
            </a:r>
            <a:r>
              <a:rPr lang="en-US" sz="1200" b="0" i="0" kern="1200" dirty="0">
                <a:solidFill>
                  <a:schemeClr val="tx1"/>
                </a:solidFill>
                <a:effectLst/>
                <a:latin typeface="Times New Roman" panose="02020603050405020304" pitchFamily="18" charset="0"/>
                <a:ea typeface="+mn-ea"/>
                <a:cs typeface="+mn-cs"/>
              </a:rPr>
              <a:t> The mainstay of therapy in this setting is to raise urine pH (ideally to approximately 6) and to aim for a urine volume &gt;2.5 L daily (which this patient already has achieved). Allopurinol and a purine-restricted diet may be recommended in the setting of high urine uric acid levels (&gt;750 mg in women or &gt;800 mg in men) if the urine pH cannot be effectively raised. Chlorthalidone, which reduces calcium excretion, would not be helpful for this patient who does not have </a:t>
            </a:r>
            <a:r>
              <a:rPr lang="en-US" sz="1200" b="0" i="0" kern="1200" dirty="0" err="1">
                <a:solidFill>
                  <a:schemeClr val="tx1"/>
                </a:solidFill>
                <a:effectLst/>
                <a:latin typeface="Times New Roman" panose="02020603050405020304" pitchFamily="18" charset="0"/>
                <a:ea typeface="+mn-ea"/>
                <a:cs typeface="+mn-cs"/>
              </a:rPr>
              <a:t>hypercalcuria</a:t>
            </a:r>
            <a:r>
              <a:rPr lang="en-US" sz="1200" b="0" i="0" kern="1200" dirty="0">
                <a:solidFill>
                  <a:schemeClr val="tx1"/>
                </a:solidFill>
                <a:effectLst/>
                <a:latin typeface="Times New Roman" panose="02020603050405020304" pitchFamily="18" charset="0"/>
                <a:ea typeface="+mn-ea"/>
                <a:cs typeface="+mn-cs"/>
              </a:rPr>
              <a:t> or calcium stones. Acetazolamide would help alkalinize the urine but may cause metabolic acidosis and would not be first-line treatment. Acetazolamide may also induce an excessively alkaline urine pH that increases the risk of calcium phosphate stone formation. </a:t>
            </a:r>
          </a:p>
          <a:p>
            <a:r>
              <a:rPr lang="en-US" sz="1200" b="0" i="0" kern="1200" dirty="0">
                <a:solidFill>
                  <a:schemeClr val="tx1"/>
                </a:solidFill>
                <a:effectLst/>
                <a:latin typeface="Times New Roman" panose="02020603050405020304" pitchFamily="18" charset="0"/>
                <a:ea typeface="+mn-ea"/>
                <a:cs typeface="+mn-cs"/>
              </a:rPr>
              <a:t>Other common causes of uric acid stones are diets high in animal protein that increase endogenous acid production and excretion and diseases associated with chronic diarrhea such as inflammatory bowel disease. In the setting of diarrhea, patients tend to have low urine volumes and low urine pH due to loss of fluid and bicarbonate through the gastrointestinal tract. This places them at high risk for uric acid stone formation.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latin typeface="Times New Roman" panose="02020603050405020304" pitchFamily="18" charset="0"/>
            </a:endParaRPr>
          </a:p>
          <a:p>
            <a:r>
              <a:rPr lang="de-DE" dirty="0"/>
              <a:t>Die Zugabe von Kaliumcitrat zur Erhöhung des Urin-pH-Werts ist die am besten geeignete Behandlung. Die Häufigkeit von Harnsäuresteinen nimmt zu, und diese Veränderung scheint mit der zunehmenden Prävalenz von Fettleibigkeit und Diabetes mellitus zusammenzufallen. Insulinresistenz ist mit einem Defekt der Ammoniakproduktion und -ausscheidung verbunden. Infolgedessen werden Wasserstoffionen mit anderen Anionen als Ammoniak ausgeschieden, was zu einem niedrigeren pH-Wert des Urins führt.</a:t>
            </a:r>
          </a:p>
          <a:p>
            <a:r>
              <a:rPr lang="de-DE" dirty="0"/>
              <a:t>Harnsäure fällt bei niedrigem Urin-pH aus. Urin mit einem hohen pH-Wert (&gt; 6,5) kann viel mehr Harnsäure in Lösung halten (drei- bis fünfmal mehr) als ein Urin mit einem niedrigen pH-Wert. Die Haupttherapie bei dieser Einstellung besteht darin, den pH-Wert des Urins zu erhöhen (idealerweise auf ungefähr 6) und ein Urinvolumen von&gt; 2,5 l täglich anzustreben (was dieser Patient bereits erreicht hat). Bei hohen Harnsäurespiegeln (&gt; 750 mg bei Frauen oder&gt; 800 mg bei Männern) kann Allopurinol und eine auf Purin beschränkte Diät empfohlen werden, wenn der pH-Wert des Urins nicht effektiv erhöht werden kann. </a:t>
            </a:r>
            <a:r>
              <a:rPr lang="de-DE" dirty="0" err="1"/>
              <a:t>Chlorthalidon</a:t>
            </a:r>
            <a:r>
              <a:rPr lang="de-DE" dirty="0"/>
              <a:t>, das die Kalziumausscheidung reduziert, wäre für diesen Patienten ohne </a:t>
            </a:r>
            <a:r>
              <a:rPr lang="de-DE" dirty="0" err="1"/>
              <a:t>Hyperkalzurie</a:t>
            </a:r>
            <a:r>
              <a:rPr lang="de-DE" dirty="0"/>
              <a:t> oder Kalziumsteine ​​nicht hilfreich. Acetazolamid würde zur Alkalisierung des Urins beitragen, könnte jedoch eine metabolische Azidose verursachen und wäre keine Erstbehandlung. Acetazolamid kann auch einen übermäßig alkalischen Urin-pH-Wert induzieren, der das Risiko der Bildung von Calciumphosphatsteinen erhöht.</a:t>
            </a:r>
          </a:p>
          <a:p>
            <a:r>
              <a:rPr lang="de-DE" dirty="0"/>
              <a:t>Andere häufige Ursachen für Harnsäuresteine ​​sind eiweißreiche Diäten, die die körpereigene Säureproduktion und -ausscheidung erhöhen, sowie Krankheiten, die mit chronischem Durchfall verbunden sind, wie z. B. entzündliche Darmerkrankungen. Bei Durchfall neigen die Patienten aufgrund des Flüssigkeits- und </a:t>
            </a:r>
            <a:r>
              <a:rPr lang="de-DE" dirty="0" err="1"/>
              <a:t>Bicarbonatverlustes</a:t>
            </a:r>
            <a:r>
              <a:rPr lang="de-DE" dirty="0"/>
              <a:t> durch den Magen-Darm-Trakt dazu, ein niedriges Urinvolumen und einen niedrigen Urin-pH-Wert zu haben. Dies setzt sie einem hohen Risiko für die Bildung von Harnsäuresteinen aus.</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125</a:t>
            </a:fld>
            <a:endParaRPr lang="de-DE" altLang="de-DE"/>
          </a:p>
        </p:txBody>
      </p:sp>
    </p:spTree>
    <p:extLst>
      <p:ext uri="{BB962C8B-B14F-4D97-AF65-F5344CB8AC3E}">
        <p14:creationId xmlns:p14="http://schemas.microsoft.com/office/powerpoint/2010/main" val="14767249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1" u="none" strike="noStrike" kern="1200" baseline="0" dirty="0">
                <a:solidFill>
                  <a:schemeClr val="tx1"/>
                </a:solidFill>
                <a:latin typeface="Times New Roman" panose="02020603050405020304" pitchFamily="18" charset="0"/>
                <a:ea typeface="+mn-ea"/>
                <a:cs typeface="+mn-cs"/>
              </a:rPr>
              <a:t>Figure 1. </a:t>
            </a:r>
            <a:r>
              <a:rPr lang="en-US" sz="1200" b="0" i="0" u="none" strike="noStrike" kern="1200" baseline="0" dirty="0">
                <a:solidFill>
                  <a:schemeClr val="tx1"/>
                </a:solidFill>
                <a:latin typeface="Times New Roman" panose="02020603050405020304" pitchFamily="18" charset="0"/>
                <a:ea typeface="+mn-ea"/>
                <a:cs typeface="+mn-cs"/>
              </a:rPr>
              <a:t>Twenty-four-hour urine pH </a:t>
            </a:r>
            <a:r>
              <a:rPr lang="en-US" sz="1200" b="0" i="1" u="none" strike="noStrike" kern="1200" baseline="0" dirty="0">
                <a:solidFill>
                  <a:schemeClr val="tx1"/>
                </a:solidFill>
                <a:latin typeface="Times New Roman" panose="02020603050405020304" pitchFamily="18" charset="0"/>
                <a:ea typeface="+mn-ea"/>
                <a:cs typeface="+mn-cs"/>
              </a:rPr>
              <a:t>versus </a:t>
            </a:r>
            <a:r>
              <a:rPr lang="en-US" sz="1200" b="0" i="0" u="none" strike="noStrike" kern="1200" baseline="0" dirty="0">
                <a:solidFill>
                  <a:schemeClr val="tx1"/>
                </a:solidFill>
                <a:latin typeface="Times New Roman" panose="02020603050405020304" pitchFamily="18" charset="0"/>
                <a:ea typeface="+mn-ea"/>
                <a:cs typeface="+mn-cs"/>
              </a:rPr>
              <a:t>body weight. </a:t>
            </a:r>
          </a:p>
          <a:p>
            <a:r>
              <a:rPr lang="en-US" sz="1200" b="0" i="0" u="none" strike="noStrike" kern="1200" baseline="0" dirty="0">
                <a:solidFill>
                  <a:schemeClr val="tx1"/>
                </a:solidFill>
                <a:latin typeface="Times New Roman" panose="02020603050405020304" pitchFamily="18" charset="0"/>
                <a:ea typeface="+mn-ea"/>
                <a:cs typeface="+mn-cs"/>
              </a:rPr>
              <a:t>An inverse relationship between body weight and urine pH was observed in all groups. Urine pH was significantly lower in patients with type 2 diabetes (DM; F) and uric acid stone</a:t>
            </a:r>
          </a:p>
          <a:p>
            <a:r>
              <a:rPr lang="en-US" sz="1200" b="0" i="0" u="none" strike="noStrike" kern="1200" baseline="0" dirty="0">
                <a:solidFill>
                  <a:schemeClr val="tx1"/>
                </a:solidFill>
                <a:latin typeface="Times New Roman" panose="02020603050405020304" pitchFamily="18" charset="0"/>
                <a:ea typeface="+mn-ea"/>
                <a:cs typeface="+mn-cs"/>
              </a:rPr>
              <a:t>formers (UASF; ‰) compared with normal volunteers (NV; ) after controlling for body weight using analysis of covariance models (</a:t>
            </a:r>
            <a:r>
              <a:rPr lang="en-US" sz="1200" b="0" i="1" u="none" strike="noStrike" kern="1200" baseline="0" dirty="0">
                <a:solidFill>
                  <a:schemeClr val="tx1"/>
                </a:solidFill>
                <a:latin typeface="Times New Roman" panose="02020603050405020304" pitchFamily="18" charset="0"/>
                <a:ea typeface="+mn-ea"/>
                <a:cs typeface="+mn-cs"/>
              </a:rPr>
              <a:t>P </a:t>
            </a:r>
            <a:r>
              <a:rPr lang="en-US" sz="1200" b="0" i="0" u="none" strike="noStrike" kern="1200" baseline="0" dirty="0">
                <a:solidFill>
                  <a:schemeClr val="tx1"/>
                </a:solidFill>
                <a:latin typeface="Times New Roman" panose="02020603050405020304" pitchFamily="18" charset="0"/>
                <a:ea typeface="+mn-ea"/>
                <a:cs typeface="+mn-cs"/>
              </a:rPr>
              <a:t> 0.01). Individual data points are shown as symbols</a:t>
            </a:r>
          </a:p>
          <a:p>
            <a:r>
              <a:rPr lang="en-US" sz="1200" b="0" i="0" u="none" strike="noStrike" kern="1200" baseline="0" dirty="0">
                <a:solidFill>
                  <a:schemeClr val="tx1"/>
                </a:solidFill>
                <a:latin typeface="Times New Roman" panose="02020603050405020304" pitchFamily="18" charset="0"/>
                <a:ea typeface="+mn-ea"/>
                <a:cs typeface="+mn-cs"/>
              </a:rPr>
              <a:t>with regression lines for each group.</a:t>
            </a:r>
          </a:p>
          <a:p>
            <a:r>
              <a:rPr lang="en-US" sz="1200" b="0" i="1" u="none" strike="noStrike" kern="1200" baseline="0" dirty="0">
                <a:solidFill>
                  <a:schemeClr val="tx1"/>
                </a:solidFill>
                <a:latin typeface="Times New Roman" panose="02020603050405020304" pitchFamily="18" charset="0"/>
                <a:ea typeface="+mn-ea"/>
                <a:cs typeface="+mn-cs"/>
              </a:rPr>
              <a:t>Figure 2. </a:t>
            </a:r>
            <a:r>
              <a:rPr lang="en-US" sz="1200" b="0" i="0" u="none" strike="noStrike" kern="1200" baseline="0" dirty="0">
                <a:solidFill>
                  <a:schemeClr val="tx1"/>
                </a:solidFill>
                <a:latin typeface="Times New Roman" panose="02020603050405020304" pitchFamily="18" charset="0"/>
                <a:ea typeface="+mn-ea"/>
                <a:cs typeface="+mn-cs"/>
              </a:rPr>
              <a:t>Twenty-four-hour urine pH </a:t>
            </a:r>
            <a:r>
              <a:rPr lang="en-US" sz="1200" b="0" i="1" u="none" strike="noStrike" kern="1200" baseline="0" dirty="0">
                <a:solidFill>
                  <a:schemeClr val="tx1"/>
                </a:solidFill>
                <a:latin typeface="Times New Roman" panose="02020603050405020304" pitchFamily="18" charset="0"/>
                <a:ea typeface="+mn-ea"/>
                <a:cs typeface="+mn-cs"/>
              </a:rPr>
              <a:t>versus </a:t>
            </a:r>
            <a:r>
              <a:rPr lang="en-US" sz="1200" b="0" i="0" u="none" strike="noStrike" kern="1200" baseline="0" dirty="0">
                <a:solidFill>
                  <a:schemeClr val="tx1"/>
                </a:solidFill>
                <a:latin typeface="Times New Roman" panose="02020603050405020304" pitchFamily="18" charset="0"/>
                <a:ea typeface="+mn-ea"/>
                <a:cs typeface="+mn-cs"/>
              </a:rPr>
              <a:t>24-h urine sulfate.</a:t>
            </a:r>
          </a:p>
          <a:p>
            <a:r>
              <a:rPr lang="en-US" sz="1200" b="0" i="0" u="none" strike="noStrike" kern="1200" baseline="0" dirty="0">
                <a:solidFill>
                  <a:schemeClr val="tx1"/>
                </a:solidFill>
                <a:latin typeface="Times New Roman" panose="02020603050405020304" pitchFamily="18" charset="0"/>
                <a:ea typeface="+mn-ea"/>
                <a:cs typeface="+mn-cs"/>
              </a:rPr>
              <a:t>An inverse relationship between urine sulfate and urine pH was observed in all groups. Urine pH remained significantly lower in patients with type 2 diabetes (F) and UASF (‰) compared</a:t>
            </a:r>
          </a:p>
          <a:p>
            <a:r>
              <a:rPr lang="en-US" sz="1200" b="0" i="0" u="none" strike="noStrike" kern="1200" baseline="0" dirty="0">
                <a:solidFill>
                  <a:schemeClr val="tx1"/>
                </a:solidFill>
                <a:latin typeface="Times New Roman" panose="02020603050405020304" pitchFamily="18" charset="0"/>
                <a:ea typeface="+mn-ea"/>
                <a:cs typeface="+mn-cs"/>
              </a:rPr>
              <a:t>with NV () after controlling for urine sulfate using analysis of covariance models (</a:t>
            </a:r>
            <a:r>
              <a:rPr lang="en-US" sz="1200" b="0" i="1" u="none" strike="noStrike" kern="1200" baseline="0" dirty="0">
                <a:solidFill>
                  <a:schemeClr val="tx1"/>
                </a:solidFill>
                <a:latin typeface="Times New Roman" panose="02020603050405020304" pitchFamily="18" charset="0"/>
                <a:ea typeface="+mn-ea"/>
                <a:cs typeface="+mn-cs"/>
              </a:rPr>
              <a:t>P </a:t>
            </a:r>
            <a:r>
              <a:rPr lang="en-US" sz="1200" b="0" i="0" u="none" strike="noStrike" kern="1200" baseline="0" dirty="0">
                <a:solidFill>
                  <a:schemeClr val="tx1"/>
                </a:solidFill>
                <a:latin typeface="Times New Roman" panose="02020603050405020304" pitchFamily="18" charset="0"/>
                <a:ea typeface="+mn-ea"/>
                <a:cs typeface="+mn-cs"/>
              </a:rPr>
              <a:t> 0.005). Individual data points are shown as symbols with regression lines for each</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127</a:t>
            </a:fld>
            <a:endParaRPr lang="de-DE" altLang="de-DE"/>
          </a:p>
        </p:txBody>
      </p:sp>
    </p:spTree>
    <p:extLst>
      <p:ext uri="{BB962C8B-B14F-4D97-AF65-F5344CB8AC3E}">
        <p14:creationId xmlns:p14="http://schemas.microsoft.com/office/powerpoint/2010/main" val="41894684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48F629C3-FBB2-461E-8D1F-C363F1E7B3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E054325C-DF17-4453-A515-455970206992}" type="slidenum">
              <a:rPr lang="de-DE" altLang="de-DE" sz="1200"/>
              <a:pPr eaLnBrk="1" hangingPunct="1"/>
              <a:t>131</a:t>
            </a:fld>
            <a:endParaRPr lang="de-DE" altLang="de-DE" sz="1200"/>
          </a:p>
        </p:txBody>
      </p:sp>
      <p:sp>
        <p:nvSpPr>
          <p:cNvPr id="223235" name="Rectangle 2">
            <a:extLst>
              <a:ext uri="{FF2B5EF4-FFF2-40B4-BE49-F238E27FC236}">
                <a16:creationId xmlns:a16="http://schemas.microsoft.com/office/drawing/2014/main" id="{05273DFD-2A42-43F1-AF45-C5B9DBD34C81}"/>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17BDE8A6-7731-49BA-93B0-AE3CAA5F09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3690112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20A2A83E-D7B5-4319-83C0-83A068993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5972AAC3-51E8-44D9-8DE7-C48F0F9C8E8E}" type="slidenum">
              <a:rPr lang="de-DE" altLang="de-DE" sz="1200"/>
              <a:pPr eaLnBrk="1" hangingPunct="1"/>
              <a:t>132</a:t>
            </a:fld>
            <a:endParaRPr lang="de-DE" altLang="de-DE" sz="1200"/>
          </a:p>
        </p:txBody>
      </p:sp>
      <p:sp>
        <p:nvSpPr>
          <p:cNvPr id="220163" name="Rectangle 2">
            <a:extLst>
              <a:ext uri="{FF2B5EF4-FFF2-40B4-BE49-F238E27FC236}">
                <a16:creationId xmlns:a16="http://schemas.microsoft.com/office/drawing/2014/main" id="{DB9749D4-546A-4B0C-97E9-C73BEC8502DE}"/>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8CFE6D7F-D4D7-4F77-839E-CBDFE5F5F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7170405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F1FF5-1582-4AC0-BB9C-3BA7CC6DCE73}" type="slidenum">
              <a:rPr lang="de-DE" altLang="de-DE"/>
              <a:pPr/>
              <a:t>134</a:t>
            </a:fld>
            <a:endParaRPr lang="de-DE" altLang="de-DE"/>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8345891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Arial" charset="0"/>
                <a:ea typeface="ＭＳ Ｐゴシック" pitchFamily="28" charset="-128"/>
                <a:cs typeface="+mn-cs"/>
              </a:rPr>
              <a:t>Schwartz, A., et al., </a:t>
            </a:r>
            <a:r>
              <a:rPr lang="en-US" sz="1200" b="1" i="0" kern="1200" dirty="0">
                <a:solidFill>
                  <a:schemeClr val="tx1"/>
                </a:solidFill>
                <a:latin typeface="Arial" charset="0"/>
                <a:ea typeface="ＭＳ Ｐゴシック" pitchFamily="28" charset="-128"/>
                <a:cs typeface="+mn-cs"/>
              </a:rPr>
              <a:t>Association between Hypophosphatemia and Cardiac Arrhythmias in the Early Stage of Sepsis: Could Phosphorus Replacement Treatment Reduce the Incidence of Arrhythmias? </a:t>
            </a:r>
            <a:r>
              <a:rPr lang="en-US" sz="1200" i="0" kern="1200" dirty="0">
                <a:solidFill>
                  <a:schemeClr val="tx1"/>
                </a:solidFill>
                <a:latin typeface="Arial" charset="0"/>
                <a:ea typeface="ＭＳ Ｐゴシック" pitchFamily="28" charset="-128"/>
                <a:cs typeface="+mn-cs"/>
              </a:rPr>
              <a:t>Electrolyte Blood Press, 2014. </a:t>
            </a:r>
            <a:r>
              <a:rPr lang="en-US" sz="1200" b="1" i="0" kern="1200" dirty="0">
                <a:solidFill>
                  <a:schemeClr val="tx1"/>
                </a:solidFill>
                <a:latin typeface="Arial" charset="0"/>
                <a:ea typeface="ＭＳ Ｐゴシック" pitchFamily="28" charset="-128"/>
                <a:cs typeface="+mn-cs"/>
              </a:rPr>
              <a:t>12</a:t>
            </a:r>
            <a:r>
              <a:rPr lang="en-US" sz="1200" b="0" i="0" kern="1200" dirty="0">
                <a:solidFill>
                  <a:schemeClr val="tx1"/>
                </a:solidFill>
                <a:latin typeface="Arial" charset="0"/>
                <a:ea typeface="ＭＳ Ｐゴシック" pitchFamily="28" charset="-128"/>
                <a:cs typeface="+mn-cs"/>
              </a:rPr>
              <a:t>(1): p. 19-25.</a:t>
            </a:r>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136</a:t>
            </a:fld>
            <a:endParaRPr lang="de-DE" altLang="de-DE"/>
          </a:p>
        </p:txBody>
      </p:sp>
    </p:spTree>
    <p:extLst>
      <p:ext uri="{BB962C8B-B14F-4D97-AF65-F5344CB8AC3E}">
        <p14:creationId xmlns:p14="http://schemas.microsoft.com/office/powerpoint/2010/main" val="1232018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DF779C-B2F9-48E1-8AED-87098578CF18}" type="slidenum">
              <a:rPr lang="de-DE" altLang="de-DE"/>
              <a:pPr/>
              <a:t>137</a:t>
            </a:fld>
            <a:endParaRPr lang="de-DE" altLang="de-DE"/>
          </a:p>
        </p:txBody>
      </p:sp>
      <p:sp>
        <p:nvSpPr>
          <p:cNvPr id="1082370" name="Rectangle 2"/>
          <p:cNvSpPr>
            <a:spLocks noGrp="1" noRot="1" noChangeAspect="1" noChangeArrowheads="1" noTextEdit="1"/>
          </p:cNvSpPr>
          <p:nvPr>
            <p:ph type="sldImg"/>
          </p:nvPr>
        </p:nvSpPr>
        <p:spPr>
          <a:ln/>
        </p:spPr>
      </p:sp>
      <p:sp>
        <p:nvSpPr>
          <p:cNvPr id="108237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6923412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297EB-3063-47FC-B50C-92B4136CF464}" type="slidenum">
              <a:rPr lang="de-DE" altLang="de-DE"/>
              <a:pPr/>
              <a:t>138</a:t>
            </a:fld>
            <a:endParaRPr lang="de-DE" altLang="de-DE"/>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995214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rgbClr val="00799B"/>
                </a:solidFill>
                <a:latin typeface="Times New Roman" panose="02020603050405020304" pitchFamily="18" charset="0"/>
                <a:ea typeface="+mn-ea"/>
                <a:cs typeface="+mn-cs"/>
              </a:rPr>
              <a:t>Palmer, B.F. and D.J. Clegg, </a:t>
            </a:r>
            <a:r>
              <a:rPr lang="en-US" sz="1200" b="1" i="1" kern="1200" dirty="0">
                <a:solidFill>
                  <a:srgbClr val="00799B"/>
                </a:solidFill>
                <a:latin typeface="Times New Roman" panose="02020603050405020304" pitchFamily="18" charset="0"/>
                <a:ea typeface="+mn-ea"/>
                <a:cs typeface="+mn-cs"/>
              </a:rPr>
              <a:t>Electrolyte Disturbances in Patients with Chronic Alcohol-Use Disorder.</a:t>
            </a:r>
            <a:r>
              <a:rPr lang="en-US" sz="1200" b="1" kern="1200" dirty="0">
                <a:solidFill>
                  <a:srgbClr val="00799B"/>
                </a:solidFill>
                <a:latin typeface="Times New Roman" panose="02020603050405020304" pitchFamily="18" charset="0"/>
                <a:ea typeface="+mn-ea"/>
                <a:cs typeface="+mn-cs"/>
              </a:rPr>
              <a:t> </a:t>
            </a:r>
            <a:r>
              <a:rPr lang="en-US" sz="1200" kern="1200" dirty="0">
                <a:solidFill>
                  <a:srgbClr val="00799B"/>
                </a:solidFill>
                <a:latin typeface="Times New Roman" panose="02020603050405020304" pitchFamily="18" charset="0"/>
                <a:ea typeface="+mn-ea"/>
                <a:cs typeface="+mn-cs"/>
              </a:rPr>
              <a:t>New England Journal of Medicine, 2017. </a:t>
            </a:r>
            <a:r>
              <a:rPr lang="en-US" sz="1200" b="1" kern="1200" dirty="0">
                <a:solidFill>
                  <a:srgbClr val="00799B"/>
                </a:solidFill>
                <a:latin typeface="Times New Roman" panose="02020603050405020304" pitchFamily="18" charset="0"/>
                <a:ea typeface="+mn-ea"/>
                <a:cs typeface="+mn-cs"/>
              </a:rPr>
              <a:t>377</a:t>
            </a:r>
            <a:r>
              <a:rPr lang="en-US" sz="1200" kern="1200" dirty="0">
                <a:solidFill>
                  <a:srgbClr val="00799B"/>
                </a:solidFill>
                <a:latin typeface="Times New Roman" panose="02020603050405020304" pitchFamily="18" charset="0"/>
                <a:ea typeface="+mn-ea"/>
                <a:cs typeface="+mn-cs"/>
              </a:rPr>
              <a:t>(14): p. 1368-1377.</a:t>
            </a:r>
          </a:p>
          <a:p>
            <a:r>
              <a:rPr lang="en-US" sz="1200" b="1" i="0" u="none" strike="noStrike" kern="1200" baseline="0" dirty="0">
                <a:solidFill>
                  <a:schemeClr val="tx1"/>
                </a:solidFill>
                <a:latin typeface="Times New Roman" panose="02020603050405020304" pitchFamily="18" charset="0"/>
                <a:ea typeface="+mn-ea"/>
                <a:cs typeface="+mn-cs"/>
              </a:rPr>
              <a:t>Figure 2. Total-Body Deficits in Chronic Alcohol-Use Disorder.</a:t>
            </a:r>
          </a:p>
          <a:p>
            <a:r>
              <a:rPr lang="en-US" sz="1200" b="0" i="0" u="none" strike="noStrike" kern="1200" baseline="0" dirty="0">
                <a:solidFill>
                  <a:schemeClr val="tx1"/>
                </a:solidFill>
                <a:latin typeface="Times New Roman" panose="02020603050405020304" pitchFamily="18" charset="0"/>
                <a:ea typeface="+mn-ea"/>
                <a:cs typeface="+mn-cs"/>
              </a:rPr>
              <a:t>Patients with chronic alcohol-use disorder may have total-body deficits of phosphate, potassium, magnesium, and calcium owing to nutritional deficiencies and decreased gastrointestinal absorption, as well as tubular dysfunction due to chronic alcohol exposure. On clinical presentation, these deficits are revealed as a result of intracellular shift due to increased adrenergic tone and development of respiratory alkalosis, which characterize the onset of alcohol withdrawal, release of insulin after administration of glucose-containing fluids, and correction of metabolic acidosis.</a:t>
            </a:r>
          </a:p>
          <a:p>
            <a:r>
              <a:rPr lang="en-US" sz="1200" b="0" i="0" u="none" strike="noStrike" kern="1200" baseline="0" dirty="0">
                <a:solidFill>
                  <a:schemeClr val="tx1"/>
                </a:solidFill>
                <a:latin typeface="Times New Roman" panose="02020603050405020304" pitchFamily="18" charset="0"/>
                <a:ea typeface="+mn-ea"/>
                <a:cs typeface="+mn-cs"/>
              </a:rPr>
              <a:t>Tubular dysfunction can last several weeks after abstinence; this explains the redevelopment of hypomagnesemia and other electrolyte disorders after normalization of plasma values with supplementation in the first several days after hospitalization. Low solute intake and </a:t>
            </a:r>
            <a:r>
              <a:rPr lang="en-US" sz="1200" b="0" i="0" u="none" strike="noStrike" kern="1200" baseline="0" dirty="0" err="1">
                <a:solidFill>
                  <a:schemeClr val="tx1"/>
                </a:solidFill>
                <a:latin typeface="Times New Roman" panose="02020603050405020304" pitchFamily="18" charset="0"/>
                <a:ea typeface="+mn-ea"/>
                <a:cs typeface="+mn-cs"/>
              </a:rPr>
              <a:t>nonosmotic</a:t>
            </a:r>
            <a:r>
              <a:rPr lang="en-US" sz="1200" b="0" i="0" u="none" strike="noStrike" kern="1200" baseline="0" dirty="0">
                <a:solidFill>
                  <a:schemeClr val="tx1"/>
                </a:solidFill>
                <a:latin typeface="Times New Roman" panose="02020603050405020304" pitchFamily="18" charset="0"/>
                <a:ea typeface="+mn-ea"/>
                <a:cs typeface="+mn-cs"/>
              </a:rPr>
              <a:t> release of vasopressin account for hyponatremia in these patients. D5W denotes 5% dextrose, and PTH parathyroid hormone.</a:t>
            </a:r>
            <a:endParaRPr lang="de-DE" sz="1200" kern="1200" dirty="0">
              <a:solidFill>
                <a:srgbClr val="00799B"/>
              </a:solidFill>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11</a:t>
            </a:fld>
            <a:endParaRPr lang="de-DE" altLang="de-DE"/>
          </a:p>
        </p:txBody>
      </p:sp>
    </p:spTree>
    <p:extLst>
      <p:ext uri="{BB962C8B-B14F-4D97-AF65-F5344CB8AC3E}">
        <p14:creationId xmlns:p14="http://schemas.microsoft.com/office/powerpoint/2010/main" val="25979094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EB62E1-E8EF-4068-BAF7-6D71380FE6DF}" type="slidenum">
              <a:rPr lang="de-DE" altLang="de-DE"/>
              <a:pPr/>
              <a:t>139</a:t>
            </a:fld>
            <a:endParaRPr lang="de-DE" altLang="de-DE"/>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3596367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18212-97F1-4ECC-9DB8-77E63C3D57FF}" type="slidenum">
              <a:rPr lang="de-DE" altLang="de-DE"/>
              <a:pPr/>
              <a:t>140</a:t>
            </a:fld>
            <a:endParaRPr lang="de-DE" altLang="de-DE"/>
          </a:p>
        </p:txBody>
      </p:sp>
      <p:sp>
        <p:nvSpPr>
          <p:cNvPr id="1083394" name="Rectangle 2"/>
          <p:cNvSpPr>
            <a:spLocks noGrp="1" noRot="1" noChangeAspect="1" noChangeArrowheads="1" noTextEdit="1"/>
          </p:cNvSpPr>
          <p:nvPr>
            <p:ph type="sldImg"/>
          </p:nvPr>
        </p:nvSpPr>
        <p:spPr>
          <a:ln/>
        </p:spPr>
      </p:sp>
      <p:sp>
        <p:nvSpPr>
          <p:cNvPr id="108339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97331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latin typeface="PalatinoLinotype-Bold"/>
              </a:rPr>
              <a:t>Figure 1. </a:t>
            </a:r>
            <a:r>
              <a:rPr lang="en-US" sz="1800" b="0" i="0" u="none" strike="noStrike" baseline="0" dirty="0">
                <a:latin typeface="PalatinoLinotype-Roman"/>
              </a:rPr>
              <a:t>U-shaped association between one-year mortality and </a:t>
            </a:r>
            <a:r>
              <a:rPr lang="en-US" sz="1800" b="1" i="0" u="none" strike="noStrike" baseline="0" dirty="0">
                <a:latin typeface="PalatinoLinotype-Bold"/>
              </a:rPr>
              <a:t>A</a:t>
            </a:r>
            <a:r>
              <a:rPr lang="en-US" sz="1800" b="0" i="0" u="none" strike="noStrike" baseline="0" dirty="0">
                <a:latin typeface="PalatinoLinotype-Roman"/>
              </a:rPr>
              <a:t>) admission serum chloride and </a:t>
            </a:r>
            <a:r>
              <a:rPr lang="en-US" sz="1800" b="1" i="0" u="none" strike="noStrike" baseline="0" dirty="0">
                <a:latin typeface="PalatinoLinotype-Bold"/>
              </a:rPr>
              <a:t>B</a:t>
            </a:r>
            <a:r>
              <a:rPr lang="en-US" sz="1800" b="0" i="0" u="none" strike="noStrike" baseline="0" dirty="0">
                <a:latin typeface="PalatinoLinotype-Roman"/>
              </a:rPr>
              <a:t>)</a:t>
            </a:r>
          </a:p>
          <a:p>
            <a:pPr algn="l"/>
            <a:r>
              <a:rPr lang="de-DE" sz="1800" b="0" i="0" u="none" strike="noStrike" baseline="0" dirty="0" err="1">
                <a:latin typeface="PalatinoLinotype-Roman"/>
              </a:rPr>
              <a:t>discharge</a:t>
            </a:r>
            <a:r>
              <a:rPr lang="de-DE" sz="1800" b="0" i="0" u="none" strike="noStrike" baseline="0" dirty="0">
                <a:latin typeface="PalatinoLinotype-Roman"/>
              </a:rPr>
              <a:t> </a:t>
            </a:r>
            <a:r>
              <a:rPr lang="de-DE" sz="1800" b="0" i="0" u="none" strike="noStrike" baseline="0" dirty="0" err="1">
                <a:latin typeface="PalatinoLinotype-Roman"/>
              </a:rPr>
              <a:t>serum</a:t>
            </a:r>
            <a:r>
              <a:rPr lang="de-DE" sz="1800" b="0" i="0" u="none" strike="noStrike" baseline="0" dirty="0">
                <a:latin typeface="PalatinoLinotype-Roman"/>
              </a:rPr>
              <a:t> </a:t>
            </a:r>
            <a:r>
              <a:rPr lang="de-DE" sz="1800" b="0" i="0" u="none" strike="noStrike" baseline="0" dirty="0" err="1">
                <a:latin typeface="PalatinoLinotype-Roman"/>
              </a:rPr>
              <a:t>chloride</a:t>
            </a:r>
            <a:r>
              <a:rPr lang="de-DE" sz="1800" b="0" i="0" u="none" strike="noStrike" baseline="0" dirty="0">
                <a:latin typeface="PalatinoLinotype-Roman"/>
              </a:rPr>
              <a:t>. Abbreviation: CI, </a:t>
            </a:r>
            <a:r>
              <a:rPr lang="de-DE" sz="1800" b="0" i="0" u="none" strike="noStrike" baseline="0" dirty="0" err="1">
                <a:latin typeface="PalatinoLinotype-Roman"/>
              </a:rPr>
              <a:t>confidence</a:t>
            </a:r>
            <a:r>
              <a:rPr lang="de-DE" sz="1800" b="0" i="0" u="none" strike="noStrike" baseline="0" dirty="0">
                <a:latin typeface="PalatinoLinotype-Roman"/>
              </a:rPr>
              <a:t> </a:t>
            </a:r>
            <a:r>
              <a:rPr lang="de-DE" sz="1800" b="0" i="0" u="none" strike="noStrike" baseline="0" dirty="0" err="1">
                <a:latin typeface="PalatinoLinotype-Roman"/>
              </a:rPr>
              <a:t>interval</a:t>
            </a:r>
            <a:r>
              <a:rPr lang="de-DE" sz="1800" b="0" i="0" u="none" strike="noStrike" baseline="0" dirty="0">
                <a:latin typeface="PalatinoLinotype-Roman"/>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141</a:t>
            </a:fld>
            <a:endParaRPr lang="de-DE" altLang="de-DE"/>
          </a:p>
        </p:txBody>
      </p:sp>
    </p:spTree>
    <p:extLst>
      <p:ext uri="{BB962C8B-B14F-4D97-AF65-F5344CB8AC3E}">
        <p14:creationId xmlns:p14="http://schemas.microsoft.com/office/powerpoint/2010/main" val="35080688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OT6cddfb43.B"/>
              </a:rPr>
              <a:t>Fig. 3 </a:t>
            </a:r>
            <a:r>
              <a:rPr lang="en-US" sz="1800" b="0" i="0" u="none" strike="noStrike" baseline="0" dirty="0">
                <a:latin typeface="AdvOT2015df00"/>
              </a:rPr>
              <a:t>Confirmed and possible associations between </a:t>
            </a:r>
            <a:r>
              <a:rPr lang="en-US" sz="1800" b="0" i="0" u="none" strike="noStrike" baseline="0" dirty="0" err="1">
                <a:latin typeface="AdvOT2015df00"/>
              </a:rPr>
              <a:t>hypochloraemia</a:t>
            </a:r>
            <a:r>
              <a:rPr lang="en-US" sz="1800" b="0" i="0" u="none" strike="noStrike" baseline="0" dirty="0">
                <a:latin typeface="AdvOT2015df00"/>
              </a:rPr>
              <a:t> and adverse outcome in patients with heart failure. </a:t>
            </a:r>
          </a:p>
          <a:p>
            <a:pPr algn="l"/>
            <a:r>
              <a:rPr lang="en-US" sz="1800" b="0" i="0" u="none" strike="noStrike" baseline="0" dirty="0">
                <a:latin typeface="AdvOT2015df00"/>
              </a:rPr>
              <a:t>The </a:t>
            </a:r>
            <a:r>
              <a:rPr lang="en-US" sz="1800" b="0" i="0" u="none" strike="noStrike" baseline="0" dirty="0">
                <a:latin typeface="AdvOT1a356080.I"/>
              </a:rPr>
              <a:t>dotted lines </a:t>
            </a:r>
            <a:r>
              <a:rPr lang="en-US" sz="1800" b="0" i="0" u="none" strike="noStrike" baseline="0" dirty="0">
                <a:latin typeface="AdvOT2015df00"/>
              </a:rPr>
              <a:t>denote possible links demonstrated in animal studies and the </a:t>
            </a:r>
            <a:r>
              <a:rPr lang="en-US" sz="1800" b="0" i="0" u="none" strike="noStrike" baseline="0" dirty="0">
                <a:latin typeface="AdvOT1a356080.I"/>
              </a:rPr>
              <a:t>thick lines </a:t>
            </a:r>
            <a:r>
              <a:rPr lang="en-US" sz="1800" b="0" i="0" u="none" strike="noStrike" baseline="0" dirty="0">
                <a:latin typeface="AdvOT2015df00"/>
              </a:rPr>
              <a:t>denote confirmed links in patients with heart failure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142</a:t>
            </a:fld>
            <a:endParaRPr lang="de-DE" altLang="de-DE"/>
          </a:p>
        </p:txBody>
      </p:sp>
    </p:spTree>
    <p:extLst>
      <p:ext uri="{BB962C8B-B14F-4D97-AF65-F5344CB8AC3E}">
        <p14:creationId xmlns:p14="http://schemas.microsoft.com/office/powerpoint/2010/main" val="16038865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143</a:t>
            </a:fld>
            <a:endParaRPr lang="de-DE" altLang="de-DE"/>
          </a:p>
        </p:txBody>
      </p:sp>
    </p:spTree>
    <p:extLst>
      <p:ext uri="{BB962C8B-B14F-4D97-AF65-F5344CB8AC3E}">
        <p14:creationId xmlns:p14="http://schemas.microsoft.com/office/powerpoint/2010/main" val="4254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3200" y="2286000"/>
            <a:ext cx="6476400" cy="1144800"/>
          </a:xfrm>
        </p:spPr>
        <p:txBody>
          <a:bodyPr/>
          <a:lstStyle>
            <a:lvl1pPr algn="l">
              <a:defRPr sz="3000" b="1"/>
            </a:lvl1pPr>
          </a:lstStyle>
          <a:p>
            <a:r>
              <a:rPr lang="de-DE"/>
              <a:t>Titelmasterformat durch Klicken bearbeiten</a:t>
            </a:r>
            <a:endParaRPr lang="de-DE" dirty="0"/>
          </a:p>
        </p:txBody>
      </p:sp>
      <p:sp>
        <p:nvSpPr>
          <p:cNvPr id="3" name="Untertitel 2"/>
          <p:cNvSpPr>
            <a:spLocks noGrp="1"/>
          </p:cNvSpPr>
          <p:nvPr>
            <p:ph type="subTitle" idx="1"/>
          </p:nvPr>
        </p:nvSpPr>
        <p:spPr>
          <a:xfrm>
            <a:off x="763200" y="3582000"/>
            <a:ext cx="64764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endParaRPr lang="de-DE" altLang="de-DE" dirty="0"/>
          </a:p>
        </p:txBody>
      </p:sp>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3200" y="2286000"/>
            <a:ext cx="6476400" cy="1144800"/>
          </a:xfrm>
        </p:spPr>
        <p:txBody>
          <a:bodyPr/>
          <a:lstStyle>
            <a:lvl1pPr>
              <a:defRPr sz="3000"/>
            </a:lvl1pPr>
          </a:lstStyle>
          <a:p>
            <a:r>
              <a:rPr lang="de-DE"/>
              <a:t>Titelmasterformat durch Klicken bearbeiten</a:t>
            </a:r>
          </a:p>
        </p:txBody>
      </p:sp>
      <p:sp>
        <p:nvSpPr>
          <p:cNvPr id="3" name="Textplatzhalter 2"/>
          <p:cNvSpPr>
            <a:spLocks noGrp="1"/>
          </p:cNvSpPr>
          <p:nvPr>
            <p:ph type="body" idx="1"/>
          </p:nvPr>
        </p:nvSpPr>
        <p:spPr>
          <a:xfrm>
            <a:off x="763200" y="3582000"/>
            <a:ext cx="64764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5557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507605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971550" y="-6350"/>
            <a:ext cx="7272338" cy="914400"/>
          </a:xfrm>
        </p:spPr>
        <p:txBody>
          <a:bodyPr/>
          <a:lstStyle/>
          <a:p>
            <a:r>
              <a:rPr lang="de-DE"/>
              <a:t>Titelmasterformat durch Klicken bearbeiten</a:t>
            </a:r>
          </a:p>
        </p:txBody>
      </p:sp>
      <p:sp>
        <p:nvSpPr>
          <p:cNvPr id="3" name="Tabellenplatzhalter 2"/>
          <p:cNvSpPr>
            <a:spLocks noGrp="1"/>
          </p:cNvSpPr>
          <p:nvPr>
            <p:ph type="tbl" idx="1"/>
          </p:nvPr>
        </p:nvSpPr>
        <p:spPr>
          <a:xfrm>
            <a:off x="457200" y="1125538"/>
            <a:ext cx="8229600" cy="5000625"/>
          </a:xfrm>
        </p:spPr>
        <p:txBody>
          <a:bodyPr/>
          <a:lstStyle/>
          <a:p>
            <a:pPr lvl="0"/>
            <a:endParaRPr lang="de-DE" noProof="0"/>
          </a:p>
        </p:txBody>
      </p:sp>
      <p:sp>
        <p:nvSpPr>
          <p:cNvPr id="4" name="Rectangle 4">
            <a:extLst>
              <a:ext uri="{FF2B5EF4-FFF2-40B4-BE49-F238E27FC236}">
                <a16:creationId xmlns:a16="http://schemas.microsoft.com/office/drawing/2014/main" id="{0F1C9C9F-09BA-41FE-A055-3B72766168F8}"/>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cs typeface="Arial" charset="0"/>
              </a:defRPr>
            </a:lvl1pPr>
          </a:lstStyle>
          <a:p>
            <a:pPr>
              <a:defRPr/>
            </a:pPr>
            <a:endParaRPr lang="de-DE"/>
          </a:p>
        </p:txBody>
      </p:sp>
      <p:sp>
        <p:nvSpPr>
          <p:cNvPr id="5" name="Rectangle 5">
            <a:extLst>
              <a:ext uri="{FF2B5EF4-FFF2-40B4-BE49-F238E27FC236}">
                <a16:creationId xmlns:a16="http://schemas.microsoft.com/office/drawing/2014/main" id="{DD3054CD-3F62-4796-A921-210B09600D2A}"/>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cs typeface="Arial" charset="0"/>
              </a:defRPr>
            </a:lvl1pPr>
          </a:lstStyle>
          <a:p>
            <a:pPr>
              <a:defRPr/>
            </a:pPr>
            <a:r>
              <a:rPr lang="de-DE"/>
              <a:t>Hyponatriämie - was muß ich da eigentlich machen?</a:t>
            </a:r>
          </a:p>
        </p:txBody>
      </p:sp>
      <p:sp>
        <p:nvSpPr>
          <p:cNvPr id="6" name="Rectangle 6">
            <a:extLst>
              <a:ext uri="{FF2B5EF4-FFF2-40B4-BE49-F238E27FC236}">
                <a16:creationId xmlns:a16="http://schemas.microsoft.com/office/drawing/2014/main" id="{EC769922-C676-4BC1-9EC6-A27D9572ED57}"/>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18B706E-5599-4FD5-9B0B-511E34624FAC}" type="slidenum">
              <a:rPr lang="de-DE"/>
              <a:pPr>
                <a:defRPr/>
              </a:pPr>
              <a:t>‹Nr.›</a:t>
            </a:fld>
            <a:endParaRPr lang="de-DE"/>
          </a:p>
        </p:txBody>
      </p:sp>
    </p:spTree>
    <p:extLst>
      <p:ext uri="{BB962C8B-B14F-4D97-AF65-F5344CB8AC3E}">
        <p14:creationId xmlns:p14="http://schemas.microsoft.com/office/powerpoint/2010/main" val="260561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39750" y="476250"/>
            <a:ext cx="7920038" cy="649288"/>
          </a:xfrm>
        </p:spPr>
        <p:txBody>
          <a:bodyPr/>
          <a:lstStyle/>
          <a:p>
            <a:r>
              <a:rPr lang="de-DE"/>
              <a:t>Mastertitelformat bearbeiten</a:t>
            </a:r>
          </a:p>
        </p:txBody>
      </p:sp>
      <p:sp>
        <p:nvSpPr>
          <p:cNvPr id="3" name="Inhaltsplatzhalter 2"/>
          <p:cNvSpPr>
            <a:spLocks noGrp="1"/>
          </p:cNvSpPr>
          <p:nvPr>
            <p:ph sz="quarter" idx="1"/>
          </p:nvPr>
        </p:nvSpPr>
        <p:spPr>
          <a:xfrm>
            <a:off x="90011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79266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90011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79266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64952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754856" y="1439862"/>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7163" y="2344738"/>
            <a:ext cx="96837"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762000" y="922338"/>
            <a:ext cx="8050213"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7632700"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762000" y="236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2" name="Grafik 1">
            <a:extLst>
              <a:ext uri="{FF2B5EF4-FFF2-40B4-BE49-F238E27FC236}">
                <a16:creationId xmlns:a16="http://schemas.microsoft.com/office/drawing/2014/main" id="{19EEA68D-DE7B-E7FA-5C9C-89AAC60CE34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812360" y="5733256"/>
            <a:ext cx="1231035" cy="11033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0" r:id="rId7"/>
    <p:sldLayoutId id="2147483662" r:id="rId8"/>
  </p:sldLayoutIdLst>
  <p:transition spd="slow">
    <p:push dir="u"/>
  </p:transition>
  <p:hf sldNum="0" hdr="0" ftr="0" dt="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www.ncbi.nlm.nih.gov/pubmed/?term=N+Engl+J+Med+352:+373%E2%80%93379,+2005"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ncbi.nlm.nih.gov/pubmed/?term=N+Engl+J+Med+352:+373%E2%80%93379,+2005"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ncbi.nlm.nih.gov/pubmed/?term=Ann+Intern+Med+149:+259%E2%80%93263,+2008" TargetMode="External"/><Relationship Id="rId2" Type="http://schemas.openxmlformats.org/officeDocument/2006/relationships/hyperlink" Target="http://www.ncbi.nlm.nih.gov/pubmed/?term=N+Engl+J+Med+352:+373%E2%80%93379,+2005" TargetMode="External"/><Relationship Id="rId1" Type="http://schemas.openxmlformats.org/officeDocument/2006/relationships/slideLayout" Target="../slideLayouts/slideLayout2.xml"/><Relationship Id="rId4" Type="http://schemas.openxmlformats.org/officeDocument/2006/relationships/hyperlink" Target="http://www.ncbi.nlm.nih.gov/pubmed/?term=Clin+J+Am+Soc+Nephrol+7:1722%E2%80%931729,+2012"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www.ncbi.nlm.nih.gov/pubmed/?term=J+Am+Soc+Nephrol+21%3A+1440%E2%80%931443%2C+2010"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www.ncbi.nlm.nih.gov/pubmed/?term=Clin+J+Am+Soc+Nephrol+1%3A+641%E2%80%93654%2C+2006"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0.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www.ncbi.nlm.nih.gov/pubmed/?term=J+Am+Soc+Nephrol+17%3A+1422%E2%80%931428%2C+200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14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4.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tif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36.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ext.amboss.com/de/article/F60g5S#Zd2e720665a4464aa1e9b8bf5aa0c8ecd" TargetMode="External"/><Relationship Id="rId2" Type="http://schemas.openxmlformats.org/officeDocument/2006/relationships/hyperlink" Target="https://next.amboss.com/de/article/CL0q-g#Zc3b94a856b2b79553d24224c129624c5" TargetMode="External"/><Relationship Id="rId1" Type="http://schemas.openxmlformats.org/officeDocument/2006/relationships/slideLayout" Target="../slideLayouts/slideLayout2.xml"/><Relationship Id="rId6" Type="http://schemas.openxmlformats.org/officeDocument/2006/relationships/hyperlink" Target="https://next.amboss.com/de/article/zT0rt2#Zd8de81444c423e9bf7a94c3ac41971aa" TargetMode="External"/><Relationship Id="rId5" Type="http://schemas.openxmlformats.org/officeDocument/2006/relationships/hyperlink" Target="https://next.amboss.com/de/article/rg0f92#Zf295a77e35c15fb6731619f67b091a90" TargetMode="External"/><Relationship Id="rId4" Type="http://schemas.openxmlformats.org/officeDocument/2006/relationships/hyperlink" Target="https://next.amboss.com/de/article/jo0_bS#Zec9db35c8000414a143d6d13865e492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37.emf"/><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7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7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ncbi.nlm.nih.gov/pubmed/?term=Ann+Intern+Med+102+511%E2%80%93519%2C+1985" TargetMode="External"/><Relationship Id="rId2" Type="http://schemas.openxmlformats.org/officeDocument/2006/relationships/hyperlink" Target="http://www.ncbi.nlm.nih.gov/pubmed/23425644" TargetMode="External"/><Relationship Id="rId1" Type="http://schemas.openxmlformats.org/officeDocument/2006/relationships/slideLayout" Target="../slideLayouts/slideLayout2.xml"/><Relationship Id="rId4" Type="http://schemas.openxmlformats.org/officeDocument/2006/relationships/hyperlink" Target="http://www.ncbi.nlm.nih.gov/pubmed/?term=Am+J+Physiol+Renal+Physiol+298%3A+F485%E2%80%93F499%2C+2010"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9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248302"/>
            <a:ext cx="9284712" cy="1144800"/>
          </a:xfrm>
        </p:spPr>
        <p:txBody>
          <a:bodyPr/>
          <a:lstStyle/>
          <a:p>
            <a:r>
              <a:rPr lang="de-DE" altLang="de-DE" sz="4000" dirty="0"/>
              <a:t>Elektrolytstörungen</a:t>
            </a:r>
            <a:br>
              <a:rPr lang="de-DE" altLang="de-DE" sz="4000" dirty="0"/>
            </a:br>
            <a:r>
              <a:rPr lang="de-DE" altLang="de-DE" sz="4000" dirty="0"/>
              <a:t>in der ambulanten Versorgung</a:t>
            </a:r>
            <a:endParaRPr lang="de-DE" sz="4000" dirty="0"/>
          </a:p>
        </p:txBody>
      </p:sp>
      <p:sp>
        <p:nvSpPr>
          <p:cNvPr id="3" name="Untertitel 2"/>
          <p:cNvSpPr>
            <a:spLocks noGrp="1"/>
          </p:cNvSpPr>
          <p:nvPr>
            <p:ph type="subTitle" idx="1"/>
          </p:nvPr>
        </p:nvSpPr>
        <p:spPr>
          <a:xfrm>
            <a:off x="827584" y="2636912"/>
            <a:ext cx="6476400" cy="2059200"/>
          </a:xfrm>
        </p:spPr>
        <p:txBody>
          <a:bodyPr/>
          <a:lstStyle/>
          <a:p>
            <a:r>
              <a:rPr lang="de-DE" altLang="de-DE" sz="2000" dirty="0"/>
              <a:t> </a:t>
            </a:r>
          </a:p>
          <a:p>
            <a:r>
              <a:rPr lang="de-DE" altLang="de-DE" sz="2000" dirty="0"/>
              <a:t>Göttingen, 05.03.2024</a:t>
            </a:r>
            <a:endParaRPr lang="de-DE" sz="2000" dirty="0"/>
          </a:p>
        </p:txBody>
      </p:sp>
      <p:sp>
        <p:nvSpPr>
          <p:cNvPr id="8" name="Text Box 63">
            <a:extLst>
              <a:ext uri="{FF2B5EF4-FFF2-40B4-BE49-F238E27FC236}">
                <a16:creationId xmlns:a16="http://schemas.microsoft.com/office/drawing/2014/main" id="{786D1CD3-2D6E-4EFC-87D3-32C4CAF15409}"/>
              </a:ext>
            </a:extLst>
          </p:cNvPr>
          <p:cNvSpPr txBox="1">
            <a:spLocks noChangeArrowheads="1"/>
          </p:cNvSpPr>
          <p:nvPr/>
        </p:nvSpPr>
        <p:spPr bwMode="auto">
          <a:xfrm>
            <a:off x="1296390" y="4896682"/>
            <a:ext cx="553878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80000"/>
              </a:spcBef>
              <a:buClr>
                <a:schemeClr val="tx2"/>
              </a:buClr>
              <a:buChar char="•"/>
              <a:defRPr sz="2400">
                <a:solidFill>
                  <a:schemeClr val="tx1"/>
                </a:solidFill>
                <a:latin typeface="Arial" panose="020B0604020202020204" pitchFamily="34" charset="0"/>
                <a:ea typeface="ＭＳ Ｐゴシック"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9pPr>
          </a:lstStyle>
          <a:p>
            <a:pPr>
              <a:buNone/>
              <a:defRPr/>
            </a:pPr>
            <a:r>
              <a:rPr lang="de-DE" sz="1800" b="1" dirty="0"/>
              <a:t>Fragen oder Literaturwünsche: </a:t>
            </a:r>
          </a:p>
          <a:p>
            <a:pPr>
              <a:buNone/>
              <a:defRPr/>
            </a:pPr>
            <a:r>
              <a:rPr lang="de-DE" sz="1800" b="1" dirty="0">
                <a:solidFill>
                  <a:srgbClr val="00799B"/>
                </a:solidFill>
                <a:effectLst>
                  <a:outerShdw blurRad="38100" dist="38100" dir="2700000" algn="tl">
                    <a:srgbClr val="000000">
                      <a:alpha val="43137"/>
                    </a:srgbClr>
                  </a:outerShdw>
                </a:effectLst>
              </a:rPr>
              <a:t>Post@CarstenHafer.de</a:t>
            </a:r>
          </a:p>
          <a:p>
            <a:pPr>
              <a:buNone/>
              <a:defRPr/>
            </a:pPr>
            <a:r>
              <a:rPr lang="de-DE" sz="1800" b="1" dirty="0">
                <a:solidFill>
                  <a:srgbClr val="00799B"/>
                </a:solidFill>
                <a:effectLst>
                  <a:outerShdw blurRad="38100" dist="38100" dir="2700000" algn="tl">
                    <a:srgbClr val="000000">
                      <a:alpha val="43137"/>
                    </a:srgbClr>
                  </a:outerShdw>
                </a:effectLst>
              </a:rPr>
              <a:t>www.praxis-kattenbuehl.de</a:t>
            </a:r>
          </a:p>
        </p:txBody>
      </p:sp>
    </p:spTree>
    <p:extLst>
      <p:ext uri="{BB962C8B-B14F-4D97-AF65-F5344CB8AC3E}">
        <p14:creationId xmlns:p14="http://schemas.microsoft.com/office/powerpoint/2010/main" val="20912245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0C210-9509-417C-A627-17EE12A5FD0B}"/>
              </a:ext>
            </a:extLst>
          </p:cNvPr>
          <p:cNvSpPr>
            <a:spLocks noGrp="1"/>
          </p:cNvSpPr>
          <p:nvPr>
            <p:ph type="title"/>
          </p:nvPr>
        </p:nvSpPr>
        <p:spPr/>
        <p:txBody>
          <a:bodyPr/>
          <a:lstStyle/>
          <a:p>
            <a:r>
              <a:rPr lang="de-DE" dirty="0"/>
              <a:t>Elektrolytstörungen bei Alkoholikern</a:t>
            </a:r>
          </a:p>
        </p:txBody>
      </p:sp>
      <p:sp>
        <p:nvSpPr>
          <p:cNvPr id="4" name="Rechteck 3">
            <a:extLst>
              <a:ext uri="{FF2B5EF4-FFF2-40B4-BE49-F238E27FC236}">
                <a16:creationId xmlns:a16="http://schemas.microsoft.com/office/drawing/2014/main" id="{7AEDF161-722E-4028-A5F4-2ED2A64B1C21}"/>
              </a:ext>
            </a:extLst>
          </p:cNvPr>
          <p:cNvSpPr/>
          <p:nvPr/>
        </p:nvSpPr>
        <p:spPr>
          <a:xfrm>
            <a:off x="1547664" y="5659122"/>
            <a:ext cx="5328306" cy="3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900" dirty="0">
                <a:solidFill>
                  <a:srgbClr val="00799B"/>
                </a:solidFill>
                <a:ea typeface="ＭＳ Ｐゴシック" panose="020B0600070205080204" pitchFamily="34" charset="-128"/>
              </a:rPr>
              <a:t>Palmer BF, Clegg DJ. </a:t>
            </a:r>
            <a:r>
              <a:rPr lang="en-US" sz="900" b="1" dirty="0">
                <a:solidFill>
                  <a:srgbClr val="00799B"/>
                </a:solidFill>
                <a:ea typeface="ＭＳ Ｐゴシック" panose="020B0600070205080204" pitchFamily="34" charset="-128"/>
              </a:rPr>
              <a:t>Electrolyte Disturbances in Patients with Chronic Alcohol-Use Disorder. </a:t>
            </a:r>
            <a:r>
              <a:rPr lang="en-US" sz="900" dirty="0">
                <a:solidFill>
                  <a:srgbClr val="00799B"/>
                </a:solidFill>
                <a:ea typeface="ＭＳ Ｐゴシック" panose="020B0600070205080204" pitchFamily="34" charset="-128"/>
              </a:rPr>
              <a:t>New England Journal of Medicine. 2017;377(14):1368-77.</a:t>
            </a:r>
          </a:p>
        </p:txBody>
      </p:sp>
      <p:pic>
        <p:nvPicPr>
          <p:cNvPr id="5" name="Grafik 4">
            <a:extLst>
              <a:ext uri="{FF2B5EF4-FFF2-40B4-BE49-F238E27FC236}">
                <a16:creationId xmlns:a16="http://schemas.microsoft.com/office/drawing/2014/main" id="{B8D1B247-40FC-4B50-A5E7-77F58CACF47B}"/>
              </a:ext>
            </a:extLst>
          </p:cNvPr>
          <p:cNvPicPr>
            <a:picLocks noChangeAspect="1"/>
          </p:cNvPicPr>
          <p:nvPr/>
        </p:nvPicPr>
        <p:blipFill>
          <a:blip r:embed="rId3"/>
          <a:stretch>
            <a:fillRect/>
          </a:stretch>
        </p:blipFill>
        <p:spPr>
          <a:xfrm>
            <a:off x="2519772" y="1618503"/>
            <a:ext cx="3541467" cy="3971118"/>
          </a:xfrm>
          <a:prstGeom prst="rect">
            <a:avLst/>
          </a:prstGeom>
        </p:spPr>
      </p:pic>
      <p:sp>
        <p:nvSpPr>
          <p:cNvPr id="6" name="Textfeld 5">
            <a:extLst>
              <a:ext uri="{FF2B5EF4-FFF2-40B4-BE49-F238E27FC236}">
                <a16:creationId xmlns:a16="http://schemas.microsoft.com/office/drawing/2014/main" id="{027897BF-845D-4687-88DF-843323B28B15}"/>
              </a:ext>
            </a:extLst>
          </p:cNvPr>
          <p:cNvSpPr txBox="1"/>
          <p:nvPr/>
        </p:nvSpPr>
        <p:spPr>
          <a:xfrm>
            <a:off x="2555820" y="3012376"/>
            <a:ext cx="2754306" cy="2468689"/>
          </a:xfrm>
          <a:prstGeom prst="rect">
            <a:avLst/>
          </a:prstGeom>
          <a:solidFill>
            <a:schemeClr val="bg1"/>
          </a:solidFill>
          <a:ln w="127000">
            <a:solidFill>
              <a:schemeClr val="accent2"/>
            </a:solidFill>
          </a:ln>
        </p:spPr>
        <p:txBody>
          <a:bodyPr wrap="square" rtlCol="0">
            <a:spAutoFit/>
          </a:bodyPr>
          <a:lstStyle/>
          <a:p>
            <a:r>
              <a:rPr lang="de-DE" sz="2700" b="1" dirty="0" err="1"/>
              <a:t>Elyte</a:t>
            </a:r>
            <a:r>
              <a:rPr lang="de-DE" sz="2700" b="1" dirty="0"/>
              <a:t>: alle </a:t>
            </a:r>
            <a:r>
              <a:rPr lang="de-DE" sz="2700" b="1" dirty="0" err="1"/>
              <a:t>Hypo</a:t>
            </a:r>
            <a:endParaRPr lang="de-DE" sz="1500" b="1" dirty="0"/>
          </a:p>
          <a:p>
            <a:r>
              <a:rPr lang="de-DE" sz="1500" b="1" dirty="0" err="1"/>
              <a:t>Hypo</a:t>
            </a:r>
            <a:r>
              <a:rPr lang="de-DE" sz="1500" b="1" dirty="0"/>
              <a:t> - Na</a:t>
            </a:r>
          </a:p>
          <a:p>
            <a:r>
              <a:rPr lang="de-DE" sz="1500" b="1" dirty="0" err="1"/>
              <a:t>Hypo</a:t>
            </a:r>
            <a:r>
              <a:rPr lang="de-DE" sz="1500" b="1" dirty="0"/>
              <a:t> – K und Mg</a:t>
            </a:r>
          </a:p>
          <a:p>
            <a:r>
              <a:rPr lang="de-DE" sz="1500" b="1" dirty="0" err="1"/>
              <a:t>Hypo</a:t>
            </a:r>
            <a:r>
              <a:rPr lang="de-DE" sz="1500" b="1" dirty="0"/>
              <a:t> - Ca</a:t>
            </a:r>
          </a:p>
          <a:p>
            <a:r>
              <a:rPr lang="de-DE" sz="1500" b="1" dirty="0" err="1"/>
              <a:t>Hypo</a:t>
            </a:r>
            <a:r>
              <a:rPr lang="de-DE" sz="1500" b="1" dirty="0"/>
              <a:t> – </a:t>
            </a:r>
            <a:r>
              <a:rPr lang="de-DE" sz="1500" b="1" dirty="0" err="1"/>
              <a:t>Ph</a:t>
            </a:r>
            <a:endParaRPr lang="de-DE" sz="1500" b="1" dirty="0"/>
          </a:p>
          <a:p>
            <a:r>
              <a:rPr lang="de-DE" sz="1500" b="1" dirty="0" err="1"/>
              <a:t>Hypo</a:t>
            </a:r>
            <a:r>
              <a:rPr lang="de-DE" sz="1500" b="1" dirty="0"/>
              <a:t> – BZ (!!!)</a:t>
            </a:r>
          </a:p>
          <a:p>
            <a:r>
              <a:rPr lang="de-DE" sz="1500" b="1" dirty="0" err="1"/>
              <a:t>Hypo</a:t>
            </a:r>
            <a:r>
              <a:rPr lang="de-DE" sz="1500" b="1" dirty="0"/>
              <a:t> - IQ</a:t>
            </a:r>
          </a:p>
        </p:txBody>
      </p:sp>
      <p:sp>
        <p:nvSpPr>
          <p:cNvPr id="7" name="Textfeld 6">
            <a:extLst>
              <a:ext uri="{FF2B5EF4-FFF2-40B4-BE49-F238E27FC236}">
                <a16:creationId xmlns:a16="http://schemas.microsoft.com/office/drawing/2014/main" id="{E0BBB255-C1AB-4E2A-8C55-E42EBA69EA35}"/>
              </a:ext>
            </a:extLst>
          </p:cNvPr>
          <p:cNvSpPr txBox="1"/>
          <p:nvPr/>
        </p:nvSpPr>
        <p:spPr>
          <a:xfrm>
            <a:off x="2552826" y="1645199"/>
            <a:ext cx="3508413" cy="1176028"/>
          </a:xfrm>
          <a:prstGeom prst="rect">
            <a:avLst/>
          </a:prstGeom>
          <a:solidFill>
            <a:schemeClr val="bg1"/>
          </a:solidFill>
          <a:ln w="127000">
            <a:solidFill>
              <a:schemeClr val="accent2"/>
            </a:solidFill>
          </a:ln>
        </p:spPr>
        <p:txBody>
          <a:bodyPr wrap="square" rtlCol="0">
            <a:spAutoFit/>
          </a:bodyPr>
          <a:lstStyle/>
          <a:p>
            <a:r>
              <a:rPr lang="de-DE" sz="2700" b="1" dirty="0"/>
              <a:t>SBH</a:t>
            </a:r>
            <a:endParaRPr lang="de-DE" sz="1500" b="1" dirty="0"/>
          </a:p>
          <a:p>
            <a:r>
              <a:rPr lang="de-DE" sz="1500" b="1" dirty="0"/>
              <a:t>Metabolisch: Alkalose plus Azidose </a:t>
            </a:r>
          </a:p>
          <a:p>
            <a:r>
              <a:rPr lang="de-DE" sz="1500" b="1" dirty="0"/>
              <a:t>Resp. Alkalose</a:t>
            </a:r>
          </a:p>
        </p:txBody>
      </p:sp>
      <p:sp>
        <p:nvSpPr>
          <p:cNvPr id="8" name="Textfeld 7">
            <a:extLst>
              <a:ext uri="{FF2B5EF4-FFF2-40B4-BE49-F238E27FC236}">
                <a16:creationId xmlns:a16="http://schemas.microsoft.com/office/drawing/2014/main" id="{DEFD8E05-C00F-47B5-8978-F10D077D6036}"/>
              </a:ext>
            </a:extLst>
          </p:cNvPr>
          <p:cNvSpPr txBox="1"/>
          <p:nvPr/>
        </p:nvSpPr>
        <p:spPr>
          <a:xfrm>
            <a:off x="0" y="6372176"/>
            <a:ext cx="7642860" cy="482889"/>
          </a:xfrm>
          <a:prstGeom prst="rect">
            <a:avLst/>
          </a:prstGeom>
        </p:spPr>
        <p:txBody>
          <a:bodyPr wrap="square">
            <a:spAutoFit/>
          </a:bodyPr>
          <a:lstStyle>
            <a:defPPr>
              <a:defRPr lang="de-DE"/>
            </a:defPPr>
            <a:lvl1pPr algn="r">
              <a:defRPr sz="1200">
                <a:solidFill>
                  <a:srgbClr val="00799B"/>
                </a:solidFill>
                <a:latin typeface="+mj-lt"/>
              </a:defRPr>
            </a:lvl1pPr>
          </a:lstStyle>
          <a:p>
            <a:r>
              <a:rPr lang="en-US" dirty="0" err="1"/>
              <a:t>Sumarsono</a:t>
            </a:r>
            <a:r>
              <a:rPr lang="en-US" dirty="0"/>
              <a:t>, A., et al. (2020). "</a:t>
            </a:r>
            <a:r>
              <a:rPr lang="en-US" b="1" dirty="0"/>
              <a:t>Prognostic Value of Hypochloremia in Critically Ill Patients With Decompensated Cirrhosis." </a:t>
            </a:r>
            <a:r>
              <a:rPr lang="en-US" dirty="0"/>
              <a:t>Crit Care Med.</a:t>
            </a:r>
            <a:endParaRPr lang="de-DE" dirty="0"/>
          </a:p>
        </p:txBody>
      </p:sp>
      <p:sp>
        <p:nvSpPr>
          <p:cNvPr id="11" name="Textfeld 10">
            <a:extLst>
              <a:ext uri="{FF2B5EF4-FFF2-40B4-BE49-F238E27FC236}">
                <a16:creationId xmlns:a16="http://schemas.microsoft.com/office/drawing/2014/main" id="{01223F54-7260-46F1-B74B-405F5DA25854}"/>
              </a:ext>
            </a:extLst>
          </p:cNvPr>
          <p:cNvSpPr txBox="1"/>
          <p:nvPr/>
        </p:nvSpPr>
        <p:spPr>
          <a:xfrm>
            <a:off x="6265707" y="3739753"/>
            <a:ext cx="2754306" cy="560731"/>
          </a:xfrm>
          <a:prstGeom prst="rect">
            <a:avLst/>
          </a:prstGeom>
          <a:solidFill>
            <a:schemeClr val="bg1"/>
          </a:solidFill>
          <a:ln w="127000">
            <a:solidFill>
              <a:schemeClr val="accent2"/>
            </a:solidFill>
          </a:ln>
        </p:spPr>
        <p:txBody>
          <a:bodyPr wrap="square" rtlCol="0">
            <a:spAutoFit/>
          </a:bodyPr>
          <a:lstStyle/>
          <a:p>
            <a:r>
              <a:rPr lang="de-DE" sz="3000" b="1" dirty="0"/>
              <a:t>+ </a:t>
            </a:r>
            <a:r>
              <a:rPr lang="de-DE" sz="3000" b="1" dirty="0" err="1"/>
              <a:t>Hypo</a:t>
            </a:r>
            <a:r>
              <a:rPr lang="de-DE" sz="3000" b="1" dirty="0"/>
              <a:t> – Cl</a:t>
            </a:r>
            <a:r>
              <a:rPr lang="de-DE" sz="3000" b="1" baseline="30000" dirty="0"/>
              <a:t>-</a:t>
            </a:r>
          </a:p>
        </p:txBody>
      </p:sp>
    </p:spTree>
    <p:extLst>
      <p:ext uri="{BB962C8B-B14F-4D97-AF65-F5344CB8AC3E}">
        <p14:creationId xmlns:p14="http://schemas.microsoft.com/office/powerpoint/2010/main" val="348085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979A79E-6049-44E4-9FE9-C792090E0C40}"/>
              </a:ext>
            </a:extLst>
          </p:cNvPr>
          <p:cNvSpPr>
            <a:spLocks noGrp="1"/>
          </p:cNvSpPr>
          <p:nvPr>
            <p:ph idx="1"/>
          </p:nvPr>
        </p:nvSpPr>
        <p:spPr/>
        <p:txBody>
          <a:bodyPr/>
          <a:lstStyle/>
          <a:p>
            <a:r>
              <a:rPr lang="de-DE" b="1" dirty="0"/>
              <a:t>Ursachen: </a:t>
            </a:r>
          </a:p>
          <a:p>
            <a:r>
              <a:rPr lang="de-DE" dirty="0"/>
              <a:t>Die meisten Fälle von schwerer Hyperkalzämie werden durch Hyperparathyreoidismus oder eine maligne Erkrankung verursacht. </a:t>
            </a:r>
          </a:p>
          <a:p>
            <a:r>
              <a:rPr lang="de-DE" dirty="0"/>
              <a:t>Bei dieser Patientin kann das bekannte Lymphom durch </a:t>
            </a:r>
          </a:p>
          <a:p>
            <a:pPr marL="285750" indent="-285750">
              <a:buFont typeface="Arial" panose="020B0604020202020204" pitchFamily="34" charset="0"/>
              <a:buChar char="•"/>
            </a:pPr>
            <a:r>
              <a:rPr lang="de-DE" dirty="0"/>
              <a:t>lokale Osteolyse und / oder </a:t>
            </a:r>
          </a:p>
          <a:p>
            <a:pPr marL="285750" indent="-285750">
              <a:buFont typeface="Arial" panose="020B0604020202020204" pitchFamily="34" charset="0"/>
              <a:buChar char="•"/>
            </a:pPr>
            <a:r>
              <a:rPr lang="de-DE" dirty="0"/>
              <a:t>durch erhöhte Umwandlung von 25-Hydroxycholecalciferol zu 1,25-Dihydroxycholecalciferol </a:t>
            </a:r>
          </a:p>
          <a:p>
            <a:r>
              <a:rPr lang="de-DE" dirty="0"/>
              <a:t>eine Hyperkalzämie verursacht haben. </a:t>
            </a:r>
          </a:p>
          <a:p>
            <a:endParaRPr lang="de-DE" dirty="0"/>
          </a:p>
          <a:p>
            <a:r>
              <a:rPr lang="de-DE" dirty="0"/>
              <a:t>Medikamente: </a:t>
            </a:r>
          </a:p>
          <a:p>
            <a:r>
              <a:rPr lang="de-DE" dirty="0" err="1"/>
              <a:t>Hydrochlorothiazid</a:t>
            </a:r>
            <a:r>
              <a:rPr lang="de-DE" dirty="0"/>
              <a:t>, Calciumcarbonat und </a:t>
            </a:r>
            <a:r>
              <a:rPr lang="de-DE" dirty="0" err="1"/>
              <a:t>Cholecalciferol</a:t>
            </a:r>
            <a:r>
              <a:rPr lang="de-DE" dirty="0"/>
              <a:t> können zur Hyperkalzämie beitragen und wurden entsprechend abgesetzt.</a:t>
            </a:r>
          </a:p>
          <a:p>
            <a:endParaRPr lang="de-DE" dirty="0"/>
          </a:p>
        </p:txBody>
      </p:sp>
      <p:sp>
        <p:nvSpPr>
          <p:cNvPr id="3" name="Titel 2">
            <a:extLst>
              <a:ext uri="{FF2B5EF4-FFF2-40B4-BE49-F238E27FC236}">
                <a16:creationId xmlns:a16="http://schemas.microsoft.com/office/drawing/2014/main" id="{8B239B81-EDE9-4613-897C-833DF7FD71C4}"/>
              </a:ext>
            </a:extLst>
          </p:cNvPr>
          <p:cNvSpPr>
            <a:spLocks noGrp="1"/>
          </p:cNvSpPr>
          <p:nvPr>
            <p:ph type="title"/>
          </p:nvPr>
        </p:nvSpPr>
        <p:spPr/>
        <p:txBody>
          <a:bodyPr/>
          <a:lstStyle/>
          <a:p>
            <a:r>
              <a:rPr lang="de-DE" dirty="0"/>
              <a:t>Frage 11 - Antworten</a:t>
            </a:r>
          </a:p>
        </p:txBody>
      </p:sp>
    </p:spTree>
    <p:extLst>
      <p:ext uri="{BB962C8B-B14F-4D97-AF65-F5344CB8AC3E}">
        <p14:creationId xmlns:p14="http://schemas.microsoft.com/office/powerpoint/2010/main" val="2997061934"/>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FA425EB-E05C-466D-8FD8-618E0978F5EE}"/>
              </a:ext>
            </a:extLst>
          </p:cNvPr>
          <p:cNvSpPr>
            <a:spLocks noGrp="1"/>
          </p:cNvSpPr>
          <p:nvPr>
            <p:ph idx="1"/>
          </p:nvPr>
        </p:nvSpPr>
        <p:spPr/>
        <p:txBody>
          <a:bodyPr/>
          <a:lstStyle/>
          <a:p>
            <a:r>
              <a:rPr lang="de-DE" dirty="0"/>
              <a:t>Erhöhtes Serumcalcium </a:t>
            </a:r>
          </a:p>
          <a:p>
            <a:pPr marL="342900" indent="-342900">
              <a:buFont typeface="+mj-lt"/>
              <a:buAutoNum type="arabicPeriod"/>
            </a:pPr>
            <a:r>
              <a:rPr lang="de-DE" dirty="0"/>
              <a:t>wird durch den Calcium-sensitiven Rezeptor auf der </a:t>
            </a:r>
            <a:r>
              <a:rPr lang="de-DE" dirty="0" err="1"/>
              <a:t>basolateralen</a:t>
            </a:r>
            <a:r>
              <a:rPr lang="de-DE" dirty="0"/>
              <a:t> Membran der dicken aufsteigenden Extremität der Henle-Schleife detektiert, was zur Hemmung des </a:t>
            </a:r>
            <a:r>
              <a:rPr lang="de-DE" dirty="0" err="1"/>
              <a:t>luminalen</a:t>
            </a:r>
            <a:r>
              <a:rPr lang="de-DE" dirty="0"/>
              <a:t> renalen äußeren medullären Kaliumtransporters (ROMK) führt. </a:t>
            </a:r>
          </a:p>
          <a:p>
            <a:pPr marL="342900" indent="-342900">
              <a:buFont typeface="+mj-lt"/>
              <a:buAutoNum type="arabicPeriod"/>
            </a:pPr>
            <a:r>
              <a:rPr lang="de-DE" dirty="0"/>
              <a:t>ROMK transportiert Kalium in das Harnlumen der Schleife und liefert Kalium für den Furosemid-sensitiven Transporter NKCC2. Ohne ausreichend Kalium wird die Wirkung des NKCC2-Transporters effektiv blockiert. </a:t>
            </a:r>
          </a:p>
          <a:p>
            <a:pPr marL="342900" indent="-342900">
              <a:buFont typeface="+mj-lt"/>
              <a:buAutoNum type="arabicPeriod"/>
            </a:pPr>
            <a:r>
              <a:rPr lang="de-DE" dirty="0"/>
              <a:t>Außerdem dämpft die Hyperkalzämie die Vasopressin-vermittelte Aquaporin-2-Translokation im Sammelröhrchen. </a:t>
            </a:r>
          </a:p>
          <a:p>
            <a:r>
              <a:rPr lang="de-DE" b="1" dirty="0"/>
              <a:t>Das Nettoergebnis dieser Effekte ist eine Natrium-, Kalium- und Wasserdiurese. </a:t>
            </a:r>
          </a:p>
          <a:p>
            <a:r>
              <a:rPr lang="de-DE" dirty="0"/>
              <a:t>Daher sind Patienten mit Hyperkalzämie gewöhnlich volumenmindernd, so dass die anfängliche Therapie für Patienten mit schwerer Hyperkalzämie, ohne kongestive Herzinsuffizienz oder signifikante Nierenerkrankung, mit einer Volumengabe beginnt.</a:t>
            </a:r>
          </a:p>
          <a:p>
            <a:endParaRPr lang="de-DE" dirty="0"/>
          </a:p>
        </p:txBody>
      </p:sp>
      <p:sp>
        <p:nvSpPr>
          <p:cNvPr id="3" name="Titel 2">
            <a:extLst>
              <a:ext uri="{FF2B5EF4-FFF2-40B4-BE49-F238E27FC236}">
                <a16:creationId xmlns:a16="http://schemas.microsoft.com/office/drawing/2014/main" id="{31AA4411-E8CE-4655-AF52-CA413FB570E2}"/>
              </a:ext>
            </a:extLst>
          </p:cNvPr>
          <p:cNvSpPr>
            <a:spLocks noGrp="1"/>
          </p:cNvSpPr>
          <p:nvPr>
            <p:ph type="title"/>
          </p:nvPr>
        </p:nvSpPr>
        <p:spPr/>
        <p:txBody>
          <a:bodyPr/>
          <a:lstStyle/>
          <a:p>
            <a:r>
              <a:rPr lang="de-DE" dirty="0"/>
              <a:t>Frage 11 - Antworten</a:t>
            </a:r>
          </a:p>
        </p:txBody>
      </p:sp>
    </p:spTree>
    <p:extLst>
      <p:ext uri="{BB962C8B-B14F-4D97-AF65-F5344CB8AC3E}">
        <p14:creationId xmlns:p14="http://schemas.microsoft.com/office/powerpoint/2010/main" val="2341293522"/>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CCEBCED-CDF8-4978-9340-370C37E2D8BB}"/>
              </a:ext>
            </a:extLst>
          </p:cNvPr>
          <p:cNvSpPr>
            <a:spLocks noGrp="1"/>
          </p:cNvSpPr>
          <p:nvPr>
            <p:ph idx="1"/>
          </p:nvPr>
        </p:nvSpPr>
        <p:spPr>
          <a:xfrm>
            <a:off x="750094" y="1419200"/>
            <a:ext cx="7553624" cy="3810000"/>
          </a:xfrm>
        </p:spPr>
        <p:txBody>
          <a:bodyPr/>
          <a:lstStyle/>
          <a:p>
            <a:pPr marL="285750" indent="-285750">
              <a:buFont typeface="Arial" panose="020B0604020202020204" pitchFamily="34" charset="0"/>
              <a:buChar char="•"/>
            </a:pPr>
            <a:r>
              <a:rPr lang="de-DE" dirty="0"/>
              <a:t>In der Vergangenheit wurde </a:t>
            </a:r>
            <a:r>
              <a:rPr lang="de-DE" b="1" dirty="0"/>
              <a:t>Furosemid</a:t>
            </a:r>
            <a:r>
              <a:rPr lang="de-DE" dirty="0"/>
              <a:t> als Zusatz zur Behandlung von Hyperkalzämie mit der Hoffnung empfohlen, da die Blockade von NKCC die parazelluläre Calciumreabsorption einschränken würde. </a:t>
            </a:r>
            <a:r>
              <a:rPr lang="de-DE" b="1" dirty="0">
                <a:solidFill>
                  <a:schemeClr val="accent2"/>
                </a:solidFill>
              </a:rPr>
              <a:t>Es gibt jedoch keine klinischen Beweise, die diesen Effekt unterstützen, </a:t>
            </a:r>
            <a:r>
              <a:rPr lang="de-DE" dirty="0"/>
              <a:t>und der </a:t>
            </a:r>
            <a:r>
              <a:rPr lang="de-DE" dirty="0">
                <a:solidFill>
                  <a:schemeClr val="accent2"/>
                </a:solidFill>
              </a:rPr>
              <a:t>Einsatz von Furosemid kann zu anderen Elektrolytanomalien führen</a:t>
            </a:r>
            <a:r>
              <a:rPr lang="de-DE" dirty="0"/>
              <a:t>, einschließlich </a:t>
            </a:r>
            <a:r>
              <a:rPr lang="de-DE" dirty="0">
                <a:solidFill>
                  <a:schemeClr val="accent2"/>
                </a:solidFill>
              </a:rPr>
              <a:t>Hypokaliämie, Hypernatriämie und </a:t>
            </a:r>
            <a:r>
              <a:rPr lang="de-DE" dirty="0" err="1">
                <a:solidFill>
                  <a:schemeClr val="accent2"/>
                </a:solidFill>
              </a:rPr>
              <a:t>Hypomagnesiämie</a:t>
            </a:r>
            <a:r>
              <a:rPr lang="de-DE" dirty="0">
                <a:solidFill>
                  <a:schemeClr val="accent2"/>
                </a:solidFill>
              </a:rPr>
              <a:t>. </a:t>
            </a:r>
            <a:r>
              <a:rPr lang="de-DE" dirty="0"/>
              <a:t>Furosemid sollte aber bei der Behandlung einer Hyperkalzämie bei Patienten mit Zeichen einer Volumenüberlastung verwendet werden. </a:t>
            </a:r>
          </a:p>
        </p:txBody>
      </p:sp>
      <p:sp>
        <p:nvSpPr>
          <p:cNvPr id="3" name="Titel 2">
            <a:extLst>
              <a:ext uri="{FF2B5EF4-FFF2-40B4-BE49-F238E27FC236}">
                <a16:creationId xmlns:a16="http://schemas.microsoft.com/office/drawing/2014/main" id="{F7279251-F784-4AA7-A5B9-C62D56587968}"/>
              </a:ext>
            </a:extLst>
          </p:cNvPr>
          <p:cNvSpPr>
            <a:spLocks noGrp="1"/>
          </p:cNvSpPr>
          <p:nvPr>
            <p:ph type="title"/>
          </p:nvPr>
        </p:nvSpPr>
        <p:spPr/>
        <p:txBody>
          <a:bodyPr/>
          <a:lstStyle/>
          <a:p>
            <a:r>
              <a:rPr lang="de-DE" dirty="0"/>
              <a:t>Frage 11 - Antworten</a:t>
            </a:r>
          </a:p>
        </p:txBody>
      </p:sp>
    </p:spTree>
    <p:extLst>
      <p:ext uri="{BB962C8B-B14F-4D97-AF65-F5344CB8AC3E}">
        <p14:creationId xmlns:p14="http://schemas.microsoft.com/office/powerpoint/2010/main" val="2942998812"/>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DB000818-630C-4803-AF9E-1C23D7AF7C24}"/>
              </a:ext>
            </a:extLst>
          </p:cNvPr>
          <p:cNvPicPr>
            <a:picLocks noGrp="1" noChangeAspect="1"/>
          </p:cNvPicPr>
          <p:nvPr>
            <p:ph idx="1"/>
          </p:nvPr>
        </p:nvPicPr>
        <p:blipFill>
          <a:blip r:embed="rId2"/>
          <a:stretch>
            <a:fillRect/>
          </a:stretch>
        </p:blipFill>
        <p:spPr>
          <a:xfrm>
            <a:off x="1907704" y="1013632"/>
            <a:ext cx="5904656" cy="5246224"/>
          </a:xfrm>
          <a:prstGeom prst="rect">
            <a:avLst/>
          </a:prstGeom>
        </p:spPr>
      </p:pic>
      <p:sp>
        <p:nvSpPr>
          <p:cNvPr id="3" name="Titel 2">
            <a:extLst>
              <a:ext uri="{FF2B5EF4-FFF2-40B4-BE49-F238E27FC236}">
                <a16:creationId xmlns:a16="http://schemas.microsoft.com/office/drawing/2014/main" id="{DDE79C0E-449B-4B04-810A-2089ED931B24}"/>
              </a:ext>
            </a:extLst>
          </p:cNvPr>
          <p:cNvSpPr>
            <a:spLocks noGrp="1"/>
          </p:cNvSpPr>
          <p:nvPr>
            <p:ph type="title"/>
          </p:nvPr>
        </p:nvSpPr>
        <p:spPr/>
        <p:txBody>
          <a:bodyPr/>
          <a:lstStyle/>
          <a:p>
            <a:r>
              <a:rPr lang="de-DE" dirty="0"/>
              <a:t>Furosemid</a:t>
            </a:r>
          </a:p>
        </p:txBody>
      </p:sp>
      <p:sp>
        <p:nvSpPr>
          <p:cNvPr id="5" name="Rechteck 4">
            <a:extLst>
              <a:ext uri="{FF2B5EF4-FFF2-40B4-BE49-F238E27FC236}">
                <a16:creationId xmlns:a16="http://schemas.microsoft.com/office/drawing/2014/main" id="{1620984C-7474-49E9-82BB-91F585CDEF76}"/>
              </a:ext>
            </a:extLst>
          </p:cNvPr>
          <p:cNvSpPr/>
          <p:nvPr/>
        </p:nvSpPr>
        <p:spPr>
          <a:xfrm>
            <a:off x="0" y="6376276"/>
            <a:ext cx="7626304" cy="498598"/>
          </a:xfrm>
          <a:prstGeom prst="rect">
            <a:avLst/>
          </a:prstGeom>
        </p:spPr>
        <p:txBody>
          <a:bodyPr wrap="square">
            <a:spAutoFit/>
          </a:bodyPr>
          <a:lstStyle/>
          <a:p>
            <a:pPr algn="r"/>
            <a:r>
              <a:rPr lang="de-DE" sz="1200" dirty="0" err="1">
                <a:solidFill>
                  <a:srgbClr val="00799B"/>
                </a:solidFill>
                <a:latin typeface="Segoe UI" panose="020B0502040204020203" pitchFamily="34" charset="0"/>
              </a:rPr>
              <a:t>LeGrand</a:t>
            </a:r>
            <a:r>
              <a:rPr lang="de-DE" sz="1200" dirty="0">
                <a:solidFill>
                  <a:srgbClr val="00799B"/>
                </a:solidFill>
                <a:latin typeface="Segoe UI" panose="020B0502040204020203" pitchFamily="34" charset="0"/>
              </a:rPr>
              <a:t>, S.B., D. </a:t>
            </a:r>
            <a:r>
              <a:rPr lang="de-DE" sz="1200" dirty="0" err="1">
                <a:solidFill>
                  <a:srgbClr val="00799B"/>
                </a:solidFill>
                <a:latin typeface="Segoe UI" panose="020B0502040204020203" pitchFamily="34" charset="0"/>
              </a:rPr>
              <a:t>Leskuski</a:t>
            </a:r>
            <a:r>
              <a:rPr lang="de-DE" sz="1200" dirty="0">
                <a:solidFill>
                  <a:srgbClr val="00799B"/>
                </a:solidFill>
                <a:latin typeface="Segoe UI" panose="020B0502040204020203" pitchFamily="34" charset="0"/>
              </a:rPr>
              <a:t>, and I. </a:t>
            </a:r>
            <a:r>
              <a:rPr lang="de-DE" sz="1200" dirty="0" err="1">
                <a:solidFill>
                  <a:srgbClr val="00799B"/>
                </a:solidFill>
                <a:latin typeface="Segoe UI" panose="020B0502040204020203" pitchFamily="34" charset="0"/>
              </a:rPr>
              <a:t>Zama</a:t>
            </a:r>
            <a:r>
              <a:rPr lang="de-DE" sz="1200" dirty="0">
                <a:solidFill>
                  <a:srgbClr val="00799B"/>
                </a:solidFill>
                <a:latin typeface="Segoe UI" panose="020B0502040204020203" pitchFamily="34" charset="0"/>
              </a:rPr>
              <a:t>, </a:t>
            </a:r>
            <a:r>
              <a:rPr lang="de-DE" sz="1200" b="1" i="1" dirty="0">
                <a:solidFill>
                  <a:srgbClr val="00799B"/>
                </a:solidFill>
                <a:latin typeface="Segoe UI" panose="020B0502040204020203" pitchFamily="34" charset="0"/>
              </a:rPr>
              <a:t>Narrative review: </a:t>
            </a:r>
            <a:r>
              <a:rPr lang="de-DE" sz="1200" b="1" i="1" dirty="0" err="1">
                <a:solidFill>
                  <a:srgbClr val="00799B"/>
                </a:solidFill>
                <a:latin typeface="Segoe UI" panose="020B0502040204020203" pitchFamily="34" charset="0"/>
              </a:rPr>
              <a:t>furosemide</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for</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hypercalcemia</a:t>
            </a:r>
            <a:r>
              <a:rPr lang="de-DE" sz="1200" b="1" i="1" dirty="0">
                <a:solidFill>
                  <a:srgbClr val="00799B"/>
                </a:solidFill>
                <a:latin typeface="Segoe UI" panose="020B0502040204020203" pitchFamily="34" charset="0"/>
              </a:rPr>
              <a:t>: an </a:t>
            </a:r>
            <a:r>
              <a:rPr lang="de-DE" sz="1200" b="1" i="1" dirty="0" err="1">
                <a:solidFill>
                  <a:srgbClr val="00799B"/>
                </a:solidFill>
                <a:latin typeface="Segoe UI" panose="020B0502040204020203" pitchFamily="34" charset="0"/>
              </a:rPr>
              <a:t>unproven</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yet</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common</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practice</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Ann Intern Med, 2008. </a:t>
            </a:r>
            <a:r>
              <a:rPr lang="de-DE" sz="1200" b="1" dirty="0">
                <a:solidFill>
                  <a:srgbClr val="00799B"/>
                </a:solidFill>
                <a:latin typeface="Segoe UI" panose="020B0502040204020203" pitchFamily="34" charset="0"/>
              </a:rPr>
              <a:t>149</a:t>
            </a:r>
            <a:r>
              <a:rPr lang="de-DE" sz="1200" dirty="0">
                <a:solidFill>
                  <a:srgbClr val="00799B"/>
                </a:solidFill>
                <a:latin typeface="Segoe UI" panose="020B0502040204020203" pitchFamily="34" charset="0"/>
              </a:rPr>
              <a:t>(4): p. 259-63.</a:t>
            </a:r>
            <a:endParaRPr lang="de-DE" sz="1200" dirty="0">
              <a:solidFill>
                <a:srgbClr val="00799B"/>
              </a:solidFill>
            </a:endParaRPr>
          </a:p>
        </p:txBody>
      </p:sp>
    </p:spTree>
    <p:extLst>
      <p:ext uri="{BB962C8B-B14F-4D97-AF65-F5344CB8AC3E}">
        <p14:creationId xmlns:p14="http://schemas.microsoft.com/office/powerpoint/2010/main" val="995020769"/>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DE79C0E-449B-4B04-810A-2089ED931B24}"/>
              </a:ext>
            </a:extLst>
          </p:cNvPr>
          <p:cNvSpPr>
            <a:spLocks noGrp="1"/>
          </p:cNvSpPr>
          <p:nvPr>
            <p:ph type="title"/>
          </p:nvPr>
        </p:nvSpPr>
        <p:spPr/>
        <p:txBody>
          <a:bodyPr/>
          <a:lstStyle/>
          <a:p>
            <a:r>
              <a:rPr lang="de-DE" dirty="0"/>
              <a:t>Furosemid</a:t>
            </a:r>
          </a:p>
        </p:txBody>
      </p:sp>
      <p:sp>
        <p:nvSpPr>
          <p:cNvPr id="5" name="Rechteck 4">
            <a:extLst>
              <a:ext uri="{FF2B5EF4-FFF2-40B4-BE49-F238E27FC236}">
                <a16:creationId xmlns:a16="http://schemas.microsoft.com/office/drawing/2014/main" id="{1620984C-7474-49E9-82BB-91F585CDEF76}"/>
              </a:ext>
            </a:extLst>
          </p:cNvPr>
          <p:cNvSpPr/>
          <p:nvPr/>
        </p:nvSpPr>
        <p:spPr>
          <a:xfrm>
            <a:off x="0" y="6376276"/>
            <a:ext cx="7626304" cy="498598"/>
          </a:xfrm>
          <a:prstGeom prst="rect">
            <a:avLst/>
          </a:prstGeom>
        </p:spPr>
        <p:txBody>
          <a:bodyPr wrap="square">
            <a:spAutoFit/>
          </a:bodyPr>
          <a:lstStyle/>
          <a:p>
            <a:pPr algn="r"/>
            <a:r>
              <a:rPr lang="de-DE" sz="1200" dirty="0" err="1">
                <a:solidFill>
                  <a:srgbClr val="00799B"/>
                </a:solidFill>
                <a:latin typeface="Segoe UI" panose="020B0502040204020203" pitchFamily="34" charset="0"/>
              </a:rPr>
              <a:t>LeGrand</a:t>
            </a:r>
            <a:r>
              <a:rPr lang="de-DE" sz="1200" dirty="0">
                <a:solidFill>
                  <a:srgbClr val="00799B"/>
                </a:solidFill>
                <a:latin typeface="Segoe UI" panose="020B0502040204020203" pitchFamily="34" charset="0"/>
              </a:rPr>
              <a:t>, S.B., D. </a:t>
            </a:r>
            <a:r>
              <a:rPr lang="de-DE" sz="1200" dirty="0" err="1">
                <a:solidFill>
                  <a:srgbClr val="00799B"/>
                </a:solidFill>
                <a:latin typeface="Segoe UI" panose="020B0502040204020203" pitchFamily="34" charset="0"/>
              </a:rPr>
              <a:t>Leskuski</a:t>
            </a:r>
            <a:r>
              <a:rPr lang="de-DE" sz="1200" dirty="0">
                <a:solidFill>
                  <a:srgbClr val="00799B"/>
                </a:solidFill>
                <a:latin typeface="Segoe UI" panose="020B0502040204020203" pitchFamily="34" charset="0"/>
              </a:rPr>
              <a:t>, and I. </a:t>
            </a:r>
            <a:r>
              <a:rPr lang="de-DE" sz="1200" dirty="0" err="1">
                <a:solidFill>
                  <a:srgbClr val="00799B"/>
                </a:solidFill>
                <a:latin typeface="Segoe UI" panose="020B0502040204020203" pitchFamily="34" charset="0"/>
              </a:rPr>
              <a:t>Zama</a:t>
            </a:r>
            <a:r>
              <a:rPr lang="de-DE" sz="1200" dirty="0">
                <a:solidFill>
                  <a:srgbClr val="00799B"/>
                </a:solidFill>
                <a:latin typeface="Segoe UI" panose="020B0502040204020203" pitchFamily="34" charset="0"/>
              </a:rPr>
              <a:t>, </a:t>
            </a:r>
            <a:r>
              <a:rPr lang="de-DE" sz="1200" b="1" i="1" dirty="0">
                <a:solidFill>
                  <a:srgbClr val="00799B"/>
                </a:solidFill>
                <a:latin typeface="Segoe UI" panose="020B0502040204020203" pitchFamily="34" charset="0"/>
              </a:rPr>
              <a:t>Narrative review: </a:t>
            </a:r>
            <a:r>
              <a:rPr lang="de-DE" sz="1200" b="1" i="1" dirty="0" err="1">
                <a:solidFill>
                  <a:srgbClr val="00799B"/>
                </a:solidFill>
                <a:latin typeface="Segoe UI" panose="020B0502040204020203" pitchFamily="34" charset="0"/>
              </a:rPr>
              <a:t>furosemide</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for</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hypercalcemia</a:t>
            </a:r>
            <a:r>
              <a:rPr lang="de-DE" sz="1200" b="1" i="1" dirty="0">
                <a:solidFill>
                  <a:srgbClr val="00799B"/>
                </a:solidFill>
                <a:latin typeface="Segoe UI" panose="020B0502040204020203" pitchFamily="34" charset="0"/>
              </a:rPr>
              <a:t>: an </a:t>
            </a:r>
            <a:r>
              <a:rPr lang="de-DE" sz="1200" b="1" i="1" dirty="0" err="1">
                <a:solidFill>
                  <a:srgbClr val="00799B"/>
                </a:solidFill>
                <a:latin typeface="Segoe UI" panose="020B0502040204020203" pitchFamily="34" charset="0"/>
              </a:rPr>
              <a:t>unproven</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yet</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common</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practice</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Ann Intern Med, 2008. </a:t>
            </a:r>
            <a:r>
              <a:rPr lang="de-DE" sz="1200" b="1" dirty="0">
                <a:solidFill>
                  <a:srgbClr val="00799B"/>
                </a:solidFill>
                <a:latin typeface="Segoe UI" panose="020B0502040204020203" pitchFamily="34" charset="0"/>
              </a:rPr>
              <a:t>149</a:t>
            </a:r>
            <a:r>
              <a:rPr lang="de-DE" sz="1200" dirty="0">
                <a:solidFill>
                  <a:srgbClr val="00799B"/>
                </a:solidFill>
                <a:latin typeface="Segoe UI" panose="020B0502040204020203" pitchFamily="34" charset="0"/>
              </a:rPr>
              <a:t>(4): p. 259-63.</a:t>
            </a:r>
            <a:endParaRPr lang="de-DE" sz="1200" dirty="0">
              <a:solidFill>
                <a:srgbClr val="00799B"/>
              </a:solidFill>
            </a:endParaRPr>
          </a:p>
        </p:txBody>
      </p:sp>
      <p:pic>
        <p:nvPicPr>
          <p:cNvPr id="7" name="Grafik 6">
            <a:extLst>
              <a:ext uri="{FF2B5EF4-FFF2-40B4-BE49-F238E27FC236}">
                <a16:creationId xmlns:a16="http://schemas.microsoft.com/office/drawing/2014/main" id="{B4B1130D-1B7E-4D3D-85D3-86CF6F7BD06C}"/>
              </a:ext>
            </a:extLst>
          </p:cNvPr>
          <p:cNvPicPr>
            <a:picLocks noChangeAspect="1"/>
          </p:cNvPicPr>
          <p:nvPr/>
        </p:nvPicPr>
        <p:blipFill>
          <a:blip r:embed="rId2"/>
          <a:stretch>
            <a:fillRect/>
          </a:stretch>
        </p:blipFill>
        <p:spPr>
          <a:xfrm>
            <a:off x="618705" y="1063333"/>
            <a:ext cx="7841727" cy="4963757"/>
          </a:xfrm>
          <a:prstGeom prst="rect">
            <a:avLst/>
          </a:prstGeom>
        </p:spPr>
      </p:pic>
    </p:spTree>
    <p:extLst>
      <p:ext uri="{BB962C8B-B14F-4D97-AF65-F5344CB8AC3E}">
        <p14:creationId xmlns:p14="http://schemas.microsoft.com/office/powerpoint/2010/main" val="2714828289"/>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DE79C0E-449B-4B04-810A-2089ED931B24}"/>
              </a:ext>
            </a:extLst>
          </p:cNvPr>
          <p:cNvSpPr>
            <a:spLocks noGrp="1"/>
          </p:cNvSpPr>
          <p:nvPr>
            <p:ph type="title"/>
          </p:nvPr>
        </p:nvSpPr>
        <p:spPr/>
        <p:txBody>
          <a:bodyPr/>
          <a:lstStyle/>
          <a:p>
            <a:r>
              <a:rPr lang="de-DE" dirty="0"/>
              <a:t>Furosemid</a:t>
            </a:r>
          </a:p>
        </p:txBody>
      </p:sp>
      <p:sp>
        <p:nvSpPr>
          <p:cNvPr id="5" name="Rechteck 4">
            <a:extLst>
              <a:ext uri="{FF2B5EF4-FFF2-40B4-BE49-F238E27FC236}">
                <a16:creationId xmlns:a16="http://schemas.microsoft.com/office/drawing/2014/main" id="{1620984C-7474-49E9-82BB-91F585CDEF76}"/>
              </a:ext>
            </a:extLst>
          </p:cNvPr>
          <p:cNvSpPr/>
          <p:nvPr/>
        </p:nvSpPr>
        <p:spPr>
          <a:xfrm>
            <a:off x="0" y="6458794"/>
            <a:ext cx="7626304" cy="498598"/>
          </a:xfrm>
          <a:prstGeom prst="rect">
            <a:avLst/>
          </a:prstGeom>
        </p:spPr>
        <p:txBody>
          <a:bodyPr wrap="square">
            <a:spAutoFit/>
          </a:bodyPr>
          <a:lstStyle/>
          <a:p>
            <a:pPr algn="r"/>
            <a:r>
              <a:rPr lang="de-DE" sz="1200" dirty="0" err="1">
                <a:solidFill>
                  <a:srgbClr val="00799B"/>
                </a:solidFill>
                <a:latin typeface="Segoe UI" panose="020B0502040204020203" pitchFamily="34" charset="0"/>
              </a:rPr>
              <a:t>LeGrand</a:t>
            </a:r>
            <a:r>
              <a:rPr lang="de-DE" sz="1200" dirty="0">
                <a:solidFill>
                  <a:srgbClr val="00799B"/>
                </a:solidFill>
                <a:latin typeface="Segoe UI" panose="020B0502040204020203" pitchFamily="34" charset="0"/>
              </a:rPr>
              <a:t>, S.B., D. </a:t>
            </a:r>
            <a:r>
              <a:rPr lang="de-DE" sz="1200" dirty="0" err="1">
                <a:solidFill>
                  <a:srgbClr val="00799B"/>
                </a:solidFill>
                <a:latin typeface="Segoe UI" panose="020B0502040204020203" pitchFamily="34" charset="0"/>
              </a:rPr>
              <a:t>Leskuski</a:t>
            </a:r>
            <a:r>
              <a:rPr lang="de-DE" sz="1200" dirty="0">
                <a:solidFill>
                  <a:srgbClr val="00799B"/>
                </a:solidFill>
                <a:latin typeface="Segoe UI" panose="020B0502040204020203" pitchFamily="34" charset="0"/>
              </a:rPr>
              <a:t>, and I. </a:t>
            </a:r>
            <a:r>
              <a:rPr lang="de-DE" sz="1200" dirty="0" err="1">
                <a:solidFill>
                  <a:srgbClr val="00799B"/>
                </a:solidFill>
                <a:latin typeface="Segoe UI" panose="020B0502040204020203" pitchFamily="34" charset="0"/>
              </a:rPr>
              <a:t>Zama</a:t>
            </a:r>
            <a:r>
              <a:rPr lang="de-DE" sz="1200" dirty="0">
                <a:solidFill>
                  <a:srgbClr val="00799B"/>
                </a:solidFill>
                <a:latin typeface="Segoe UI" panose="020B0502040204020203" pitchFamily="34" charset="0"/>
              </a:rPr>
              <a:t>, </a:t>
            </a:r>
            <a:r>
              <a:rPr lang="de-DE" sz="1200" b="1" i="1" dirty="0">
                <a:solidFill>
                  <a:srgbClr val="00799B"/>
                </a:solidFill>
                <a:latin typeface="Segoe UI" panose="020B0502040204020203" pitchFamily="34" charset="0"/>
              </a:rPr>
              <a:t>Narrative review: </a:t>
            </a:r>
            <a:r>
              <a:rPr lang="de-DE" sz="1200" b="1" i="1" dirty="0" err="1">
                <a:solidFill>
                  <a:srgbClr val="00799B"/>
                </a:solidFill>
                <a:latin typeface="Segoe UI" panose="020B0502040204020203" pitchFamily="34" charset="0"/>
              </a:rPr>
              <a:t>furosemide</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for</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hypercalcemia</a:t>
            </a:r>
            <a:r>
              <a:rPr lang="de-DE" sz="1200" b="1" i="1" dirty="0">
                <a:solidFill>
                  <a:srgbClr val="00799B"/>
                </a:solidFill>
                <a:latin typeface="Segoe UI" panose="020B0502040204020203" pitchFamily="34" charset="0"/>
              </a:rPr>
              <a:t>: an </a:t>
            </a:r>
            <a:r>
              <a:rPr lang="de-DE" sz="1200" b="1" i="1" dirty="0" err="1">
                <a:solidFill>
                  <a:srgbClr val="00799B"/>
                </a:solidFill>
                <a:latin typeface="Segoe UI" panose="020B0502040204020203" pitchFamily="34" charset="0"/>
              </a:rPr>
              <a:t>unproven</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yet</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common</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practice</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Ann Intern Med, 2008. </a:t>
            </a:r>
            <a:r>
              <a:rPr lang="de-DE" sz="1200" b="1" dirty="0">
                <a:solidFill>
                  <a:srgbClr val="00799B"/>
                </a:solidFill>
                <a:latin typeface="Segoe UI" panose="020B0502040204020203" pitchFamily="34" charset="0"/>
              </a:rPr>
              <a:t>149</a:t>
            </a:r>
            <a:r>
              <a:rPr lang="de-DE" sz="1200" dirty="0">
                <a:solidFill>
                  <a:srgbClr val="00799B"/>
                </a:solidFill>
                <a:latin typeface="Segoe UI" panose="020B0502040204020203" pitchFamily="34" charset="0"/>
              </a:rPr>
              <a:t>(4): p. 259-63.</a:t>
            </a:r>
            <a:endParaRPr lang="de-DE" sz="1200" dirty="0">
              <a:solidFill>
                <a:srgbClr val="00799B"/>
              </a:solidFill>
            </a:endParaRPr>
          </a:p>
        </p:txBody>
      </p:sp>
      <p:pic>
        <p:nvPicPr>
          <p:cNvPr id="2" name="Grafik 1">
            <a:extLst>
              <a:ext uri="{FF2B5EF4-FFF2-40B4-BE49-F238E27FC236}">
                <a16:creationId xmlns:a16="http://schemas.microsoft.com/office/drawing/2014/main" id="{4C8B1FAB-66EA-4792-8BD8-6C8664AC5D81}"/>
              </a:ext>
            </a:extLst>
          </p:cNvPr>
          <p:cNvPicPr>
            <a:picLocks noChangeAspect="1"/>
          </p:cNvPicPr>
          <p:nvPr/>
        </p:nvPicPr>
        <p:blipFill>
          <a:blip r:embed="rId3"/>
          <a:stretch>
            <a:fillRect/>
          </a:stretch>
        </p:blipFill>
        <p:spPr>
          <a:xfrm>
            <a:off x="1001249" y="1605399"/>
            <a:ext cx="7141501" cy="3647201"/>
          </a:xfrm>
          <a:prstGeom prst="rect">
            <a:avLst/>
          </a:prstGeom>
        </p:spPr>
      </p:pic>
    </p:spTree>
    <p:extLst>
      <p:ext uri="{BB962C8B-B14F-4D97-AF65-F5344CB8AC3E}">
        <p14:creationId xmlns:p14="http://schemas.microsoft.com/office/powerpoint/2010/main" val="2257360100"/>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FA9FA7-8B86-4D8A-A064-64A4A230412B}"/>
              </a:ext>
            </a:extLst>
          </p:cNvPr>
          <p:cNvSpPr>
            <a:spLocks noGrp="1"/>
          </p:cNvSpPr>
          <p:nvPr>
            <p:ph idx="1"/>
          </p:nvPr>
        </p:nvSpPr>
        <p:spPr/>
        <p:txBody>
          <a:bodyPr/>
          <a:lstStyle/>
          <a:p>
            <a:r>
              <a:rPr lang="de-DE" b="1" dirty="0"/>
              <a:t>Hochpotente Bisphosphonate</a:t>
            </a:r>
            <a:r>
              <a:rPr lang="de-DE" dirty="0"/>
              <a:t> wie </a:t>
            </a:r>
            <a:r>
              <a:rPr lang="de-DE" dirty="0" err="1"/>
              <a:t>Pamidronat</a:t>
            </a:r>
            <a:r>
              <a:rPr lang="de-DE" dirty="0"/>
              <a:t>, </a:t>
            </a:r>
            <a:r>
              <a:rPr lang="de-DE" dirty="0" err="1"/>
              <a:t>Zoledronat</a:t>
            </a:r>
            <a:r>
              <a:rPr lang="de-DE" dirty="0"/>
              <a:t> und </a:t>
            </a:r>
            <a:r>
              <a:rPr lang="de-DE" dirty="0" err="1"/>
              <a:t>Ibandronat</a:t>
            </a:r>
            <a:r>
              <a:rPr lang="de-DE" dirty="0"/>
              <a:t> sind bei Malignitäts-assoziierter Hyperkalzämie wirksam.  </a:t>
            </a:r>
          </a:p>
          <a:p>
            <a:r>
              <a:rPr lang="de-DE" dirty="0"/>
              <a:t>Sie scheinen am nützlichsten zu sein, wenn die </a:t>
            </a:r>
            <a:r>
              <a:rPr lang="de-DE" dirty="0" err="1"/>
              <a:t>Hypercalcämie</a:t>
            </a:r>
            <a:r>
              <a:rPr lang="de-DE" dirty="0"/>
              <a:t> durch Knochenmetastasen oder durch dem </a:t>
            </a:r>
            <a:r>
              <a:rPr lang="de-DE" dirty="0" err="1"/>
              <a:t>Parathyroidhormon</a:t>
            </a:r>
            <a:r>
              <a:rPr lang="de-DE" dirty="0"/>
              <a:t> verwandte Peptiden (</a:t>
            </a:r>
            <a:r>
              <a:rPr lang="de-DE" dirty="0" err="1"/>
              <a:t>PTHrP</a:t>
            </a:r>
            <a:r>
              <a:rPr lang="de-DE" dirty="0"/>
              <a:t>) verursacht wird.</a:t>
            </a:r>
          </a:p>
          <a:p>
            <a:endParaRPr lang="de-DE" dirty="0"/>
          </a:p>
          <a:p>
            <a:r>
              <a:rPr lang="de-DE" dirty="0"/>
              <a:t>Bisphosphonate vermindern die Knochenresorption </a:t>
            </a:r>
          </a:p>
          <a:p>
            <a:pPr marL="285750" indent="-285750">
              <a:buFont typeface="Arial" panose="020B0604020202020204" pitchFamily="34" charset="0"/>
              <a:buChar char="•"/>
            </a:pPr>
            <a:r>
              <a:rPr lang="de-DE" dirty="0"/>
              <a:t>durch Bindung und Stabilisierung der Calciumphosphatmatrix </a:t>
            </a:r>
          </a:p>
          <a:p>
            <a:pPr marL="285750" indent="-285750">
              <a:buFont typeface="Arial" panose="020B0604020202020204" pitchFamily="34" charset="0"/>
              <a:buChar char="•"/>
            </a:pPr>
            <a:r>
              <a:rPr lang="de-DE" dirty="0"/>
              <a:t>durch intrazelluläre Wirkungen auf die </a:t>
            </a:r>
            <a:r>
              <a:rPr lang="de-DE" dirty="0" err="1"/>
              <a:t>Osteoklastenaktivität</a:t>
            </a:r>
            <a:r>
              <a:rPr lang="de-DE" dirty="0"/>
              <a:t>. </a:t>
            </a:r>
          </a:p>
          <a:p>
            <a:endParaRPr lang="de-DE" dirty="0"/>
          </a:p>
          <a:p>
            <a:r>
              <a:rPr lang="de-DE" dirty="0"/>
              <a:t>Ein typisches Regime : </a:t>
            </a:r>
          </a:p>
          <a:p>
            <a:r>
              <a:rPr lang="de-DE" b="1" dirty="0" err="1"/>
              <a:t>Pamidronat</a:t>
            </a:r>
            <a:r>
              <a:rPr lang="de-DE" b="1" dirty="0"/>
              <a:t> 60-90 mg IV über 2-6 Stunden </a:t>
            </a:r>
            <a:endParaRPr lang="de-DE" dirty="0"/>
          </a:p>
          <a:p>
            <a:r>
              <a:rPr lang="de-DE" dirty="0"/>
              <a:t>Dosisanpassung ist bei Niereninsuffizienz erforderlich </a:t>
            </a:r>
          </a:p>
          <a:p>
            <a:endParaRPr lang="de-DE" dirty="0"/>
          </a:p>
        </p:txBody>
      </p:sp>
      <p:sp>
        <p:nvSpPr>
          <p:cNvPr id="3" name="Titel 2">
            <a:extLst>
              <a:ext uri="{FF2B5EF4-FFF2-40B4-BE49-F238E27FC236}">
                <a16:creationId xmlns:a16="http://schemas.microsoft.com/office/drawing/2014/main" id="{53B48D88-006E-4938-AD55-F23DDC12AC85}"/>
              </a:ext>
            </a:extLst>
          </p:cNvPr>
          <p:cNvSpPr>
            <a:spLocks noGrp="1"/>
          </p:cNvSpPr>
          <p:nvPr>
            <p:ph type="title"/>
          </p:nvPr>
        </p:nvSpPr>
        <p:spPr/>
        <p:txBody>
          <a:bodyPr/>
          <a:lstStyle/>
          <a:p>
            <a:r>
              <a:rPr lang="de-DE" dirty="0" err="1"/>
              <a:t>Biphosphonate</a:t>
            </a:r>
            <a:endParaRPr lang="de-DE" dirty="0"/>
          </a:p>
        </p:txBody>
      </p:sp>
    </p:spTree>
    <p:extLst>
      <p:ext uri="{BB962C8B-B14F-4D97-AF65-F5344CB8AC3E}">
        <p14:creationId xmlns:p14="http://schemas.microsoft.com/office/powerpoint/2010/main" val="66456951"/>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33B4EA30-09DA-44E5-AE11-1F8D63DCD583}"/>
              </a:ext>
            </a:extLst>
          </p:cNvPr>
          <p:cNvPicPr>
            <a:picLocks noGrp="1" noChangeAspect="1"/>
          </p:cNvPicPr>
          <p:nvPr>
            <p:ph idx="1"/>
          </p:nvPr>
        </p:nvPicPr>
        <p:blipFill>
          <a:blip r:embed="rId2"/>
          <a:stretch>
            <a:fillRect/>
          </a:stretch>
        </p:blipFill>
        <p:spPr>
          <a:xfrm>
            <a:off x="415641" y="1439862"/>
            <a:ext cx="8554464" cy="4365402"/>
          </a:xfrm>
          <a:prstGeom prst="rect">
            <a:avLst/>
          </a:prstGeom>
        </p:spPr>
      </p:pic>
      <p:sp>
        <p:nvSpPr>
          <p:cNvPr id="3" name="Titel 2">
            <a:extLst>
              <a:ext uri="{FF2B5EF4-FFF2-40B4-BE49-F238E27FC236}">
                <a16:creationId xmlns:a16="http://schemas.microsoft.com/office/drawing/2014/main" id="{F0ADE973-CBE5-4473-A824-8D5A4074669A}"/>
              </a:ext>
            </a:extLst>
          </p:cNvPr>
          <p:cNvSpPr>
            <a:spLocks noGrp="1"/>
          </p:cNvSpPr>
          <p:nvPr>
            <p:ph type="title"/>
          </p:nvPr>
        </p:nvSpPr>
        <p:spPr/>
        <p:txBody>
          <a:bodyPr/>
          <a:lstStyle/>
          <a:p>
            <a:r>
              <a:rPr lang="de-DE" dirty="0"/>
              <a:t>Dosierungsempfehlungen für </a:t>
            </a:r>
            <a:r>
              <a:rPr lang="de-DE" dirty="0" err="1"/>
              <a:t>Biphosphonate</a:t>
            </a:r>
            <a:endParaRPr lang="de-DE" dirty="0"/>
          </a:p>
        </p:txBody>
      </p:sp>
      <p:sp>
        <p:nvSpPr>
          <p:cNvPr id="6" name="Rechteck 5">
            <a:extLst>
              <a:ext uri="{FF2B5EF4-FFF2-40B4-BE49-F238E27FC236}">
                <a16:creationId xmlns:a16="http://schemas.microsoft.com/office/drawing/2014/main" id="{5DA5E384-B252-4214-996C-8013E870516D}"/>
              </a:ext>
            </a:extLst>
          </p:cNvPr>
          <p:cNvSpPr/>
          <p:nvPr/>
        </p:nvSpPr>
        <p:spPr>
          <a:xfrm>
            <a:off x="0" y="6376276"/>
            <a:ext cx="7617355" cy="498598"/>
          </a:xfrm>
          <a:prstGeom prst="rect">
            <a:avLst/>
          </a:prstGeom>
        </p:spPr>
        <p:txBody>
          <a:bodyPr wrap="square">
            <a:spAutoFit/>
          </a:bodyPr>
          <a:lstStyle/>
          <a:p>
            <a:pPr algn="r"/>
            <a:r>
              <a:rPr lang="de-DE" sz="1200" dirty="0">
                <a:solidFill>
                  <a:srgbClr val="00799B"/>
                </a:solidFill>
                <a:latin typeface="Segoe UI" panose="020B0502040204020203" pitchFamily="34" charset="0"/>
              </a:rPr>
              <a:t>Rosner, M.H. and A.C. </a:t>
            </a:r>
            <a:r>
              <a:rPr lang="de-DE" sz="1200" dirty="0" err="1">
                <a:solidFill>
                  <a:srgbClr val="00799B"/>
                </a:solidFill>
                <a:latin typeface="Segoe UI" panose="020B0502040204020203" pitchFamily="34" charset="0"/>
              </a:rPr>
              <a:t>Dalkin</a:t>
            </a:r>
            <a:r>
              <a:rPr lang="de-DE" sz="1200"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Onco-nephrology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pathophysiology</a:t>
            </a:r>
            <a:r>
              <a:rPr lang="de-DE" sz="1200" b="1" dirty="0">
                <a:solidFill>
                  <a:srgbClr val="00799B"/>
                </a:solidFill>
                <a:latin typeface="Segoe UI" panose="020B0502040204020203" pitchFamily="34" charset="0"/>
              </a:rPr>
              <a:t> and </a:t>
            </a:r>
            <a:r>
              <a:rPr lang="de-DE" sz="1200" b="1" dirty="0" err="1">
                <a:solidFill>
                  <a:srgbClr val="00799B"/>
                </a:solidFill>
                <a:latin typeface="Segoe UI" panose="020B0502040204020203" pitchFamily="34" charset="0"/>
              </a:rPr>
              <a:t>treatment</a:t>
            </a:r>
            <a:r>
              <a:rPr lang="de-DE" sz="1200" b="1" dirty="0">
                <a:solidFill>
                  <a:srgbClr val="00799B"/>
                </a:solidFill>
                <a:latin typeface="Segoe UI" panose="020B0502040204020203" pitchFamily="34" charset="0"/>
              </a:rPr>
              <a:t> of </a:t>
            </a:r>
            <a:r>
              <a:rPr lang="de-DE" sz="1200" b="1" dirty="0" err="1">
                <a:solidFill>
                  <a:srgbClr val="00799B"/>
                </a:solidFill>
                <a:latin typeface="Segoe UI" panose="020B0502040204020203" pitchFamily="34" charset="0"/>
              </a:rPr>
              <a:t>malignancy-associated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hypercalcemia</a:t>
            </a:r>
            <a:r>
              <a:rPr lang="de-DE" sz="1200" b="1"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Clin</a:t>
            </a:r>
            <a:r>
              <a:rPr lang="de-DE" sz="1200" dirty="0">
                <a:solidFill>
                  <a:srgbClr val="00799B"/>
                </a:solidFill>
                <a:latin typeface="Segoe UI" panose="020B0502040204020203" pitchFamily="34" charset="0"/>
              </a:rPr>
              <a:t> J Am </a:t>
            </a:r>
            <a:r>
              <a:rPr lang="de-DE" sz="1200" dirty="0" err="1">
                <a:solidFill>
                  <a:srgbClr val="00799B"/>
                </a:solidFill>
                <a:latin typeface="Segoe UI" panose="020B0502040204020203" pitchFamily="34" charset="0"/>
              </a:rPr>
              <a:t>Soc</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Nephrol</a:t>
            </a:r>
            <a:r>
              <a:rPr lang="de-DE" sz="1200" dirty="0">
                <a:solidFill>
                  <a:srgbClr val="00799B"/>
                </a:solidFill>
                <a:latin typeface="Segoe UI" panose="020B0502040204020203" pitchFamily="34" charset="0"/>
              </a:rPr>
              <a:t>, 2012. 7(10): p. 1722-9.</a:t>
            </a:r>
          </a:p>
        </p:txBody>
      </p:sp>
    </p:spTree>
    <p:extLst>
      <p:ext uri="{BB962C8B-B14F-4D97-AF65-F5344CB8AC3E}">
        <p14:creationId xmlns:p14="http://schemas.microsoft.com/office/powerpoint/2010/main" val="2253033808"/>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EE8DC52-B3F8-46E5-AF8E-DBE6788EA4FB}"/>
              </a:ext>
            </a:extLst>
          </p:cNvPr>
          <p:cNvSpPr>
            <a:spLocks noGrp="1"/>
          </p:cNvSpPr>
          <p:nvPr>
            <p:ph idx="1"/>
          </p:nvPr>
        </p:nvSpPr>
        <p:spPr/>
        <p:txBody>
          <a:bodyPr/>
          <a:lstStyle/>
          <a:p>
            <a:r>
              <a:rPr lang="de-DE" b="1" dirty="0" err="1"/>
              <a:t>Korticosteroide</a:t>
            </a:r>
            <a:r>
              <a:rPr lang="de-DE" b="1" dirty="0"/>
              <a:t> hemmen 1α-Hydroxylase. </a:t>
            </a:r>
          </a:p>
          <a:p>
            <a:endParaRPr lang="de-DE" dirty="0"/>
          </a:p>
          <a:p>
            <a:r>
              <a:rPr lang="de-DE" dirty="0" err="1"/>
              <a:t>Korticosteroide</a:t>
            </a:r>
            <a:r>
              <a:rPr lang="de-DE" dirty="0"/>
              <a:t> sind daher vor allem sinnvoll bei Hyperkalzämie mit Malignomen, bei denen die 1α-Hydroxylase überexprimiert wird </a:t>
            </a:r>
          </a:p>
          <a:p>
            <a:r>
              <a:rPr lang="de-DE" dirty="0">
                <a:sym typeface="Wingdings" panose="05000000000000000000" pitchFamily="2" charset="2"/>
              </a:rPr>
              <a:t> </a:t>
            </a:r>
            <a:r>
              <a:rPr lang="de-DE" dirty="0"/>
              <a:t>somit überschüssiges 1,25-Dihydroxycholecalciferol synthetisiert wird. </a:t>
            </a:r>
          </a:p>
          <a:p>
            <a:endParaRPr lang="de-DE" dirty="0"/>
          </a:p>
          <a:p>
            <a:r>
              <a:rPr lang="de-DE" dirty="0"/>
              <a:t>Am häufigsten Hyperkalzämie in Zusammenhang mit  </a:t>
            </a:r>
            <a:r>
              <a:rPr lang="de-DE" dirty="0" err="1"/>
              <a:t>Hodgkin-oder</a:t>
            </a:r>
            <a:r>
              <a:rPr lang="de-DE" dirty="0"/>
              <a:t> Non-Hodgkin-Lymphom (wie bei dieser Patientin) </a:t>
            </a:r>
          </a:p>
          <a:p>
            <a:r>
              <a:rPr lang="de-DE" dirty="0"/>
              <a:t>Die Verwendung von Kortikosteroiden bei dieser Situation verbessert den Kalziumspiegel jedoch langsam. </a:t>
            </a:r>
          </a:p>
          <a:p>
            <a:endParaRPr lang="de-DE" dirty="0"/>
          </a:p>
        </p:txBody>
      </p:sp>
      <p:sp>
        <p:nvSpPr>
          <p:cNvPr id="3" name="Titel 2">
            <a:extLst>
              <a:ext uri="{FF2B5EF4-FFF2-40B4-BE49-F238E27FC236}">
                <a16:creationId xmlns:a16="http://schemas.microsoft.com/office/drawing/2014/main" id="{7B9F90BC-0866-4020-B428-E2ACC98B59FF}"/>
              </a:ext>
            </a:extLst>
          </p:cNvPr>
          <p:cNvSpPr>
            <a:spLocks noGrp="1"/>
          </p:cNvSpPr>
          <p:nvPr>
            <p:ph type="title"/>
          </p:nvPr>
        </p:nvSpPr>
        <p:spPr/>
        <p:txBody>
          <a:bodyPr/>
          <a:lstStyle/>
          <a:p>
            <a:r>
              <a:rPr lang="de-DE" dirty="0"/>
              <a:t>Frage 11 - Antworten</a:t>
            </a:r>
          </a:p>
        </p:txBody>
      </p:sp>
    </p:spTree>
    <p:extLst>
      <p:ext uri="{BB962C8B-B14F-4D97-AF65-F5344CB8AC3E}">
        <p14:creationId xmlns:p14="http://schemas.microsoft.com/office/powerpoint/2010/main" val="2559206755"/>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EDABBB6-9F14-4270-88E1-C9A2708527E4}"/>
              </a:ext>
            </a:extLst>
          </p:cNvPr>
          <p:cNvSpPr>
            <a:spLocks noGrp="1"/>
          </p:cNvSpPr>
          <p:nvPr>
            <p:ph idx="1"/>
          </p:nvPr>
        </p:nvSpPr>
        <p:spPr/>
        <p:txBody>
          <a:bodyPr/>
          <a:lstStyle/>
          <a:p>
            <a:r>
              <a:rPr lang="de-DE" b="1" dirty="0" err="1"/>
              <a:t>Denosumab</a:t>
            </a:r>
            <a:r>
              <a:rPr lang="de-DE" dirty="0"/>
              <a:t> ist ein monoklonaler Antikörper gegen den Rezeptoraktivator des nukleären Faktor </a:t>
            </a:r>
            <a:r>
              <a:rPr lang="de-DE" dirty="0" err="1"/>
              <a:t>κB</a:t>
            </a:r>
            <a:r>
              <a:rPr lang="de-DE" dirty="0"/>
              <a:t>-Liganden (RANKL), ein Osteoklasten-differenzierender Faktor. Anfangs war es nur für Frauen nach der Menopause zugelassen, die an Osteoporose leiden und ein hohes Risiko für eine Fraktur haben, oder für diejenigen, die nicht auf andere verfügbare Therapien angesprochen oder diese toleriert haben. Jetzt ist </a:t>
            </a:r>
            <a:r>
              <a:rPr lang="de-DE" dirty="0" err="1"/>
              <a:t>Denosumab</a:t>
            </a:r>
            <a:r>
              <a:rPr lang="de-DE" dirty="0"/>
              <a:t> auch für Hyperkalzämien im Zusammenhang mit Malignität zugelassen. </a:t>
            </a:r>
            <a:r>
              <a:rPr lang="de-DE" dirty="0" err="1"/>
              <a:t>Denosumab</a:t>
            </a:r>
            <a:r>
              <a:rPr lang="de-DE" dirty="0"/>
              <a:t> wird nicht von der Niere ausgeschieden und es gibt keine Einschränkung bei Patienten mit eingeschränkter Nierenfunktion, daher ist es eine gute Alternative für Patienten mit Hyperkalzämie, die kein Bisphosphonat einnehmen können oder für diejenigen, die nicht auf eine Standardtherapie ansprechen.</a:t>
            </a:r>
          </a:p>
          <a:p>
            <a:r>
              <a:rPr lang="de-DE" b="1" dirty="0" err="1"/>
              <a:t>Cinacalcet</a:t>
            </a:r>
            <a:r>
              <a:rPr lang="de-DE" b="1" dirty="0"/>
              <a:t> </a:t>
            </a:r>
            <a:r>
              <a:rPr lang="de-DE" dirty="0"/>
              <a:t>ist ein </a:t>
            </a:r>
            <a:r>
              <a:rPr lang="de-DE" dirty="0" err="1"/>
              <a:t>calcimimetisches</a:t>
            </a:r>
            <a:r>
              <a:rPr lang="de-DE" dirty="0"/>
              <a:t> Mittel, das die Empfindlichkeit des Calcium-sensitiven Rezeptors in der Nebenschilddrüse gegenüber Calcium erhöht. Dieses Mittel ist von der FDA für die Behandlung von Hyperkalzämie bei Hyperparathyreoidismus zugelassen, hat aber keine Rolle bei der Hyperkalzämie von Malignomen oder beim Management von Hyperkalzämie im akuten Stadium.</a:t>
            </a:r>
          </a:p>
        </p:txBody>
      </p:sp>
      <p:sp>
        <p:nvSpPr>
          <p:cNvPr id="3" name="Titel 2">
            <a:extLst>
              <a:ext uri="{FF2B5EF4-FFF2-40B4-BE49-F238E27FC236}">
                <a16:creationId xmlns:a16="http://schemas.microsoft.com/office/drawing/2014/main" id="{02BDFEFC-D5A9-43B5-9CDB-B17AA1814FDE}"/>
              </a:ext>
            </a:extLst>
          </p:cNvPr>
          <p:cNvSpPr>
            <a:spLocks noGrp="1"/>
          </p:cNvSpPr>
          <p:nvPr>
            <p:ph type="title"/>
          </p:nvPr>
        </p:nvSpPr>
        <p:spPr/>
        <p:txBody>
          <a:bodyPr/>
          <a:lstStyle/>
          <a:p>
            <a:r>
              <a:rPr lang="de-DE" dirty="0"/>
              <a:t>Frage 11 - Antworten</a:t>
            </a:r>
          </a:p>
        </p:txBody>
      </p:sp>
    </p:spTree>
    <p:extLst>
      <p:ext uri="{BB962C8B-B14F-4D97-AF65-F5344CB8AC3E}">
        <p14:creationId xmlns:p14="http://schemas.microsoft.com/office/powerpoint/2010/main" val="299946547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D0ABF8-08D5-4F32-A8DF-4B8E473D8EAB}"/>
              </a:ext>
            </a:extLst>
          </p:cNvPr>
          <p:cNvSpPr>
            <a:spLocks noGrp="1"/>
          </p:cNvSpPr>
          <p:nvPr>
            <p:ph type="title"/>
          </p:nvPr>
        </p:nvSpPr>
        <p:spPr/>
        <p:txBody>
          <a:bodyPr/>
          <a:lstStyle/>
          <a:p>
            <a:r>
              <a:rPr lang="de-DE" dirty="0"/>
              <a:t>Alkohol – assoziierte Elektrolytstörungen</a:t>
            </a:r>
          </a:p>
        </p:txBody>
      </p:sp>
      <p:sp>
        <p:nvSpPr>
          <p:cNvPr id="5" name="Rechteck 4">
            <a:extLst>
              <a:ext uri="{FF2B5EF4-FFF2-40B4-BE49-F238E27FC236}">
                <a16:creationId xmlns:a16="http://schemas.microsoft.com/office/drawing/2014/main" id="{1E1C074A-5EF4-454F-986F-6CD06CED90B1}"/>
              </a:ext>
            </a:extLst>
          </p:cNvPr>
          <p:cNvSpPr/>
          <p:nvPr/>
        </p:nvSpPr>
        <p:spPr>
          <a:xfrm>
            <a:off x="0" y="6364208"/>
            <a:ext cx="7630203" cy="498598"/>
          </a:xfrm>
          <a:prstGeom prst="rect">
            <a:avLst/>
          </a:prstGeom>
        </p:spPr>
        <p:txBody>
          <a:bodyPr wrap="square">
            <a:spAutoFit/>
          </a:bodyPr>
          <a:lstStyle/>
          <a:p>
            <a:pPr algn="r"/>
            <a:r>
              <a:rPr lang="en-US" sz="1200" dirty="0">
                <a:solidFill>
                  <a:srgbClr val="00799B"/>
                </a:solidFill>
                <a:latin typeface="+mj-lt"/>
              </a:rPr>
              <a:t>Palmer, B.F. and D.J. Clegg, </a:t>
            </a:r>
            <a:r>
              <a:rPr lang="en-US" sz="1200" b="1" i="1" dirty="0">
                <a:solidFill>
                  <a:srgbClr val="00799B"/>
                </a:solidFill>
                <a:latin typeface="+mj-lt"/>
              </a:rPr>
              <a:t>Electrolyte Disturbances in Patients with Chronic Alcohol-Use Disorder.</a:t>
            </a:r>
            <a:r>
              <a:rPr lang="en-US" sz="1200" b="1" dirty="0">
                <a:solidFill>
                  <a:srgbClr val="00799B"/>
                </a:solidFill>
                <a:latin typeface="+mj-lt"/>
              </a:rPr>
              <a:t> </a:t>
            </a:r>
            <a:r>
              <a:rPr lang="en-US" sz="1200" dirty="0">
                <a:solidFill>
                  <a:srgbClr val="00799B"/>
                </a:solidFill>
                <a:latin typeface="+mj-lt"/>
              </a:rPr>
              <a:t>New England Journal of Medicine, 2017. </a:t>
            </a:r>
            <a:r>
              <a:rPr lang="en-US" sz="1200" b="1" dirty="0">
                <a:solidFill>
                  <a:srgbClr val="00799B"/>
                </a:solidFill>
                <a:latin typeface="+mj-lt"/>
              </a:rPr>
              <a:t>377</a:t>
            </a:r>
            <a:r>
              <a:rPr lang="en-US" sz="1200" dirty="0">
                <a:solidFill>
                  <a:srgbClr val="00799B"/>
                </a:solidFill>
                <a:latin typeface="+mj-lt"/>
              </a:rPr>
              <a:t>(14): p. 1368-1377.</a:t>
            </a:r>
            <a:endParaRPr lang="de-DE" sz="1200" dirty="0">
              <a:solidFill>
                <a:srgbClr val="00799B"/>
              </a:solidFill>
              <a:latin typeface="+mj-lt"/>
            </a:endParaRPr>
          </a:p>
        </p:txBody>
      </p:sp>
      <p:pic>
        <p:nvPicPr>
          <p:cNvPr id="8" name="Inhaltsplatzhalter 3">
            <a:extLst>
              <a:ext uri="{FF2B5EF4-FFF2-40B4-BE49-F238E27FC236}">
                <a16:creationId xmlns:a16="http://schemas.microsoft.com/office/drawing/2014/main" id="{989A8E5D-6074-4D53-A969-DB3354A1500E}"/>
              </a:ext>
            </a:extLst>
          </p:cNvPr>
          <p:cNvPicPr>
            <a:picLocks noGrp="1" noChangeAspect="1"/>
          </p:cNvPicPr>
          <p:nvPr>
            <p:ph idx="1"/>
          </p:nvPr>
        </p:nvPicPr>
        <p:blipFill>
          <a:blip r:embed="rId3"/>
          <a:stretch>
            <a:fillRect/>
          </a:stretch>
        </p:blipFill>
        <p:spPr>
          <a:xfrm>
            <a:off x="1331641" y="963342"/>
            <a:ext cx="6977632" cy="5193128"/>
          </a:xfrm>
          <a:prstGeom prst="rect">
            <a:avLst/>
          </a:prstGeom>
        </p:spPr>
      </p:pic>
    </p:spTree>
    <p:extLst>
      <p:ext uri="{BB962C8B-B14F-4D97-AF65-F5344CB8AC3E}">
        <p14:creationId xmlns:p14="http://schemas.microsoft.com/office/powerpoint/2010/main" val="786379925"/>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1C090AA8-F62B-4ACB-8CA1-B730A208CA78}"/>
              </a:ext>
            </a:extLst>
          </p:cNvPr>
          <p:cNvPicPr>
            <a:picLocks noGrp="1" noChangeAspect="1"/>
          </p:cNvPicPr>
          <p:nvPr>
            <p:ph idx="1"/>
          </p:nvPr>
        </p:nvPicPr>
        <p:blipFill>
          <a:blip r:embed="rId2"/>
          <a:stretch>
            <a:fillRect/>
          </a:stretch>
        </p:blipFill>
        <p:spPr>
          <a:xfrm>
            <a:off x="750094" y="1120818"/>
            <a:ext cx="8209577" cy="4828461"/>
          </a:xfrm>
          <a:prstGeom prst="rect">
            <a:avLst/>
          </a:prstGeom>
        </p:spPr>
      </p:pic>
      <p:sp>
        <p:nvSpPr>
          <p:cNvPr id="3" name="Titel 2">
            <a:extLst>
              <a:ext uri="{FF2B5EF4-FFF2-40B4-BE49-F238E27FC236}">
                <a16:creationId xmlns:a16="http://schemas.microsoft.com/office/drawing/2014/main" id="{A83E068A-E751-46E1-B635-4FD000A87AE5}"/>
              </a:ext>
            </a:extLst>
          </p:cNvPr>
          <p:cNvSpPr>
            <a:spLocks noGrp="1"/>
          </p:cNvSpPr>
          <p:nvPr>
            <p:ph type="title"/>
          </p:nvPr>
        </p:nvSpPr>
        <p:spPr/>
        <p:txBody>
          <a:bodyPr/>
          <a:lstStyle/>
          <a:p>
            <a:r>
              <a:rPr lang="de-DE" dirty="0" err="1"/>
              <a:t>Mechanism</a:t>
            </a:r>
            <a:r>
              <a:rPr lang="de-DE" dirty="0"/>
              <a:t> of </a:t>
            </a:r>
            <a:r>
              <a:rPr lang="de-DE" dirty="0" err="1"/>
              <a:t>malignancy-associated</a:t>
            </a:r>
            <a:r>
              <a:rPr lang="de-DE" dirty="0"/>
              <a:t> </a:t>
            </a:r>
            <a:r>
              <a:rPr lang="de-DE" dirty="0" err="1"/>
              <a:t>hypercalcemia</a:t>
            </a:r>
            <a:endParaRPr lang="de-DE" dirty="0"/>
          </a:p>
        </p:txBody>
      </p:sp>
      <p:sp>
        <p:nvSpPr>
          <p:cNvPr id="5" name="Rechteck 4">
            <a:extLst>
              <a:ext uri="{FF2B5EF4-FFF2-40B4-BE49-F238E27FC236}">
                <a16:creationId xmlns:a16="http://schemas.microsoft.com/office/drawing/2014/main" id="{0FE495CE-D200-4569-B217-159FFDEF7313}"/>
              </a:ext>
            </a:extLst>
          </p:cNvPr>
          <p:cNvSpPr/>
          <p:nvPr/>
        </p:nvSpPr>
        <p:spPr>
          <a:xfrm>
            <a:off x="0" y="6376276"/>
            <a:ext cx="7617355" cy="498598"/>
          </a:xfrm>
          <a:prstGeom prst="rect">
            <a:avLst/>
          </a:prstGeom>
        </p:spPr>
        <p:txBody>
          <a:bodyPr wrap="square">
            <a:spAutoFit/>
          </a:bodyPr>
          <a:lstStyle/>
          <a:p>
            <a:pPr algn="r"/>
            <a:r>
              <a:rPr lang="de-DE" sz="1200" dirty="0">
                <a:solidFill>
                  <a:srgbClr val="00799B"/>
                </a:solidFill>
                <a:latin typeface="Segoe UI" panose="020B0502040204020203" pitchFamily="34" charset="0"/>
              </a:rPr>
              <a:t>Rosner, M.H. and A.C. </a:t>
            </a:r>
            <a:r>
              <a:rPr lang="de-DE" sz="1200" dirty="0" err="1">
                <a:solidFill>
                  <a:srgbClr val="00799B"/>
                </a:solidFill>
                <a:latin typeface="Segoe UI" panose="020B0502040204020203" pitchFamily="34" charset="0"/>
              </a:rPr>
              <a:t>Dalkin</a:t>
            </a:r>
            <a:r>
              <a:rPr lang="de-DE" sz="1200"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Onco-nephrology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pathophysiology</a:t>
            </a:r>
            <a:r>
              <a:rPr lang="de-DE" sz="1200" b="1" dirty="0">
                <a:solidFill>
                  <a:srgbClr val="00799B"/>
                </a:solidFill>
                <a:latin typeface="Segoe UI" panose="020B0502040204020203" pitchFamily="34" charset="0"/>
              </a:rPr>
              <a:t> and </a:t>
            </a:r>
            <a:r>
              <a:rPr lang="de-DE" sz="1200" b="1" dirty="0" err="1">
                <a:solidFill>
                  <a:srgbClr val="00799B"/>
                </a:solidFill>
                <a:latin typeface="Segoe UI" panose="020B0502040204020203" pitchFamily="34" charset="0"/>
              </a:rPr>
              <a:t>treatment</a:t>
            </a:r>
            <a:r>
              <a:rPr lang="de-DE" sz="1200" b="1" dirty="0">
                <a:solidFill>
                  <a:srgbClr val="00799B"/>
                </a:solidFill>
                <a:latin typeface="Segoe UI" panose="020B0502040204020203" pitchFamily="34" charset="0"/>
              </a:rPr>
              <a:t> of </a:t>
            </a:r>
            <a:r>
              <a:rPr lang="de-DE" sz="1200" b="1" dirty="0" err="1">
                <a:solidFill>
                  <a:srgbClr val="00799B"/>
                </a:solidFill>
                <a:latin typeface="Segoe UI" panose="020B0502040204020203" pitchFamily="34" charset="0"/>
              </a:rPr>
              <a:t>malignancy-associated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hypercalcemia</a:t>
            </a:r>
            <a:r>
              <a:rPr lang="de-DE" sz="1200" b="1"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Clin</a:t>
            </a:r>
            <a:r>
              <a:rPr lang="de-DE" sz="1200" dirty="0">
                <a:solidFill>
                  <a:srgbClr val="00799B"/>
                </a:solidFill>
                <a:latin typeface="Segoe UI" panose="020B0502040204020203" pitchFamily="34" charset="0"/>
              </a:rPr>
              <a:t> J Am </a:t>
            </a:r>
            <a:r>
              <a:rPr lang="de-DE" sz="1200" dirty="0" err="1">
                <a:solidFill>
                  <a:srgbClr val="00799B"/>
                </a:solidFill>
                <a:latin typeface="Segoe UI" panose="020B0502040204020203" pitchFamily="34" charset="0"/>
              </a:rPr>
              <a:t>Soc</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Nephrol</a:t>
            </a:r>
            <a:r>
              <a:rPr lang="de-DE" sz="1200" dirty="0">
                <a:solidFill>
                  <a:srgbClr val="00799B"/>
                </a:solidFill>
                <a:latin typeface="Segoe UI" panose="020B0502040204020203" pitchFamily="34" charset="0"/>
              </a:rPr>
              <a:t>, 2012. 7(10): p. 1722-9.</a:t>
            </a:r>
          </a:p>
        </p:txBody>
      </p:sp>
    </p:spTree>
    <p:extLst>
      <p:ext uri="{BB962C8B-B14F-4D97-AF65-F5344CB8AC3E}">
        <p14:creationId xmlns:p14="http://schemas.microsoft.com/office/powerpoint/2010/main" val="874910214"/>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8DE8C54E-CA98-4561-B872-28CC04EDAAC0}"/>
              </a:ext>
            </a:extLst>
          </p:cNvPr>
          <p:cNvPicPr>
            <a:picLocks noGrp="1" noChangeAspect="1"/>
          </p:cNvPicPr>
          <p:nvPr>
            <p:ph idx="1"/>
          </p:nvPr>
        </p:nvPicPr>
        <p:blipFill>
          <a:blip r:embed="rId3"/>
          <a:stretch>
            <a:fillRect/>
          </a:stretch>
        </p:blipFill>
        <p:spPr>
          <a:xfrm>
            <a:off x="451705" y="1196752"/>
            <a:ext cx="8296759" cy="4832902"/>
          </a:xfrm>
          <a:prstGeom prst="rect">
            <a:avLst/>
          </a:prstGeom>
        </p:spPr>
      </p:pic>
      <p:sp>
        <p:nvSpPr>
          <p:cNvPr id="3" name="Titel 2">
            <a:extLst>
              <a:ext uri="{FF2B5EF4-FFF2-40B4-BE49-F238E27FC236}">
                <a16:creationId xmlns:a16="http://schemas.microsoft.com/office/drawing/2014/main" id="{5E6BA0F7-47A5-4E4C-A5F2-D1125486E792}"/>
              </a:ext>
            </a:extLst>
          </p:cNvPr>
          <p:cNvSpPr>
            <a:spLocks noGrp="1"/>
          </p:cNvSpPr>
          <p:nvPr>
            <p:ph type="title"/>
          </p:nvPr>
        </p:nvSpPr>
        <p:spPr/>
        <p:txBody>
          <a:bodyPr/>
          <a:lstStyle/>
          <a:p>
            <a:r>
              <a:rPr lang="de-DE" dirty="0"/>
              <a:t>Behandlungsalgorithmus für MA-Hyper-Ca</a:t>
            </a:r>
          </a:p>
        </p:txBody>
      </p:sp>
      <p:sp>
        <p:nvSpPr>
          <p:cNvPr id="5" name="Rechteck 4">
            <a:extLst>
              <a:ext uri="{FF2B5EF4-FFF2-40B4-BE49-F238E27FC236}">
                <a16:creationId xmlns:a16="http://schemas.microsoft.com/office/drawing/2014/main" id="{5CC742E8-9C82-49FE-A36D-675D334F3490}"/>
              </a:ext>
            </a:extLst>
          </p:cNvPr>
          <p:cNvSpPr/>
          <p:nvPr/>
        </p:nvSpPr>
        <p:spPr>
          <a:xfrm>
            <a:off x="0" y="6376276"/>
            <a:ext cx="7617355" cy="498598"/>
          </a:xfrm>
          <a:prstGeom prst="rect">
            <a:avLst/>
          </a:prstGeom>
        </p:spPr>
        <p:txBody>
          <a:bodyPr wrap="square">
            <a:spAutoFit/>
          </a:bodyPr>
          <a:lstStyle/>
          <a:p>
            <a:pPr algn="r"/>
            <a:r>
              <a:rPr lang="de-DE" sz="1200" dirty="0">
                <a:solidFill>
                  <a:srgbClr val="00799B"/>
                </a:solidFill>
                <a:latin typeface="Segoe UI" panose="020B0502040204020203" pitchFamily="34" charset="0"/>
              </a:rPr>
              <a:t>Rosner, M.H. and A.C. </a:t>
            </a:r>
            <a:r>
              <a:rPr lang="de-DE" sz="1200" dirty="0" err="1">
                <a:solidFill>
                  <a:srgbClr val="00799B"/>
                </a:solidFill>
                <a:latin typeface="Segoe UI" panose="020B0502040204020203" pitchFamily="34" charset="0"/>
              </a:rPr>
              <a:t>Dalkin</a:t>
            </a:r>
            <a:r>
              <a:rPr lang="de-DE" sz="1200"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Onco-nephrology</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the</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pathophysiology</a:t>
            </a:r>
            <a:r>
              <a:rPr lang="de-DE" sz="1200" b="1" dirty="0">
                <a:solidFill>
                  <a:srgbClr val="00799B"/>
                </a:solidFill>
                <a:latin typeface="Segoe UI" panose="020B0502040204020203" pitchFamily="34" charset="0"/>
              </a:rPr>
              <a:t> and </a:t>
            </a:r>
            <a:r>
              <a:rPr lang="de-DE" sz="1200" b="1" dirty="0" err="1">
                <a:solidFill>
                  <a:srgbClr val="00799B"/>
                </a:solidFill>
                <a:latin typeface="Segoe UI" panose="020B0502040204020203" pitchFamily="34" charset="0"/>
              </a:rPr>
              <a:t>treatment</a:t>
            </a:r>
            <a:r>
              <a:rPr lang="de-DE" sz="1200" b="1" dirty="0">
                <a:solidFill>
                  <a:srgbClr val="00799B"/>
                </a:solidFill>
                <a:latin typeface="Segoe UI" panose="020B0502040204020203" pitchFamily="34" charset="0"/>
              </a:rPr>
              <a:t> of </a:t>
            </a:r>
            <a:r>
              <a:rPr lang="de-DE" sz="1200" b="1" dirty="0" err="1">
                <a:solidFill>
                  <a:srgbClr val="00799B"/>
                </a:solidFill>
                <a:latin typeface="Segoe UI" panose="020B0502040204020203" pitchFamily="34" charset="0"/>
              </a:rPr>
              <a:t>malignancy-associated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hypercalcemia</a:t>
            </a:r>
            <a:r>
              <a:rPr lang="de-DE" sz="1200" b="1"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Clin</a:t>
            </a:r>
            <a:r>
              <a:rPr lang="de-DE" sz="1200" dirty="0">
                <a:solidFill>
                  <a:srgbClr val="00799B"/>
                </a:solidFill>
                <a:latin typeface="Segoe UI" panose="020B0502040204020203" pitchFamily="34" charset="0"/>
              </a:rPr>
              <a:t> J Am </a:t>
            </a:r>
            <a:r>
              <a:rPr lang="de-DE" sz="1200" dirty="0" err="1">
                <a:solidFill>
                  <a:srgbClr val="00799B"/>
                </a:solidFill>
                <a:latin typeface="Segoe UI" panose="020B0502040204020203" pitchFamily="34" charset="0"/>
              </a:rPr>
              <a:t>Soc</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Nephrol</a:t>
            </a:r>
            <a:r>
              <a:rPr lang="de-DE" sz="1200" dirty="0">
                <a:solidFill>
                  <a:srgbClr val="00799B"/>
                </a:solidFill>
                <a:latin typeface="Segoe UI" panose="020B0502040204020203" pitchFamily="34" charset="0"/>
              </a:rPr>
              <a:t>, 2012. 7(10): p. 1722-9.</a:t>
            </a:r>
          </a:p>
        </p:txBody>
      </p:sp>
    </p:spTree>
    <p:extLst>
      <p:ext uri="{BB962C8B-B14F-4D97-AF65-F5344CB8AC3E}">
        <p14:creationId xmlns:p14="http://schemas.microsoft.com/office/powerpoint/2010/main" val="488750221"/>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2860866-F175-41CA-98E0-D7B26522CE2E}"/>
              </a:ext>
            </a:extLst>
          </p:cNvPr>
          <p:cNvSpPr>
            <a:spLocks noGrp="1"/>
          </p:cNvSpPr>
          <p:nvPr>
            <p:ph type="title"/>
          </p:nvPr>
        </p:nvSpPr>
        <p:spPr/>
        <p:txBody>
          <a:bodyPr/>
          <a:lstStyle/>
          <a:p>
            <a:r>
              <a:rPr lang="de-DE" dirty="0" err="1"/>
              <a:t>Hypercalcämie</a:t>
            </a:r>
            <a:r>
              <a:rPr lang="de-DE" dirty="0"/>
              <a:t> bei Malignomen</a:t>
            </a:r>
          </a:p>
        </p:txBody>
      </p:sp>
      <p:pic>
        <p:nvPicPr>
          <p:cNvPr id="1026" name="Picture 2" descr="http://www.nejm.org/na101/home/literatum/publisher/mms/journals/content/nejm/2005/nejm_2005.352.issue-4/nejmcp042806/production/images/img_large/nejmcp042806_t1.jpeg">
            <a:extLst>
              <a:ext uri="{FF2B5EF4-FFF2-40B4-BE49-F238E27FC236}">
                <a16:creationId xmlns:a16="http://schemas.microsoft.com/office/drawing/2014/main" id="{D03C7B03-D59A-4D5D-BEE7-6EC5D1A454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4825" y="1439862"/>
            <a:ext cx="8586975" cy="4509418"/>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93D30E6A-7ED3-4536-87BD-747520175438}"/>
              </a:ext>
            </a:extLst>
          </p:cNvPr>
          <p:cNvSpPr/>
          <p:nvPr/>
        </p:nvSpPr>
        <p:spPr>
          <a:xfrm>
            <a:off x="2411760" y="6381475"/>
            <a:ext cx="5225054" cy="498598"/>
          </a:xfrm>
          <a:prstGeom prst="rect">
            <a:avLst/>
          </a:prstGeom>
        </p:spPr>
        <p:txBody>
          <a:bodyPr wrap="square">
            <a:spAutoFit/>
          </a:bodyPr>
          <a:lstStyle/>
          <a:p>
            <a:pPr algn="r"/>
            <a:r>
              <a:rPr lang="de-DE" sz="1200" dirty="0">
                <a:solidFill>
                  <a:srgbClr val="00799B"/>
                </a:solidFill>
                <a:hlinkClick r:id="rId4"/>
              </a:rPr>
              <a:t>Stewart AF: </a:t>
            </a:r>
            <a:r>
              <a:rPr lang="de-DE" sz="1200" b="1" dirty="0">
                <a:solidFill>
                  <a:srgbClr val="00799B"/>
                </a:solidFill>
                <a:hlinkClick r:id="rId4"/>
              </a:rPr>
              <a:t>Clinical </a:t>
            </a:r>
            <a:r>
              <a:rPr lang="de-DE" sz="1200" b="1" dirty="0" err="1">
                <a:solidFill>
                  <a:srgbClr val="00799B"/>
                </a:solidFill>
                <a:hlinkClick r:id="rId4"/>
              </a:rPr>
              <a:t>practice</a:t>
            </a:r>
            <a:r>
              <a:rPr lang="de-DE" sz="1200" b="1" dirty="0">
                <a:solidFill>
                  <a:srgbClr val="00799B"/>
                </a:solidFill>
                <a:hlinkClick r:id="rId4"/>
              </a:rPr>
              <a:t>. </a:t>
            </a:r>
            <a:r>
              <a:rPr lang="de-DE" sz="1200" b="1" dirty="0" err="1">
                <a:solidFill>
                  <a:srgbClr val="00799B"/>
                </a:solidFill>
                <a:hlinkClick r:id="rId4"/>
              </a:rPr>
              <a:t>Hypercalcemia</a:t>
            </a:r>
            <a:r>
              <a:rPr lang="de-DE" sz="1200" b="1" dirty="0">
                <a:solidFill>
                  <a:srgbClr val="00799B"/>
                </a:solidFill>
                <a:hlinkClick r:id="rId4"/>
              </a:rPr>
              <a:t> </a:t>
            </a:r>
            <a:r>
              <a:rPr lang="de-DE" sz="1200" b="1" dirty="0" err="1">
                <a:solidFill>
                  <a:srgbClr val="00799B"/>
                </a:solidFill>
                <a:hlinkClick r:id="rId4"/>
              </a:rPr>
              <a:t>associated</a:t>
            </a:r>
            <a:r>
              <a:rPr lang="de-DE" sz="1200" b="1" dirty="0">
                <a:solidFill>
                  <a:srgbClr val="00799B"/>
                </a:solidFill>
                <a:hlinkClick r:id="rId4"/>
              </a:rPr>
              <a:t> </a:t>
            </a:r>
            <a:r>
              <a:rPr lang="de-DE" sz="1200" b="1" dirty="0" err="1">
                <a:solidFill>
                  <a:srgbClr val="00799B"/>
                </a:solidFill>
                <a:hlinkClick r:id="rId4"/>
              </a:rPr>
              <a:t>with</a:t>
            </a:r>
            <a:r>
              <a:rPr lang="de-DE" sz="1200" b="1" dirty="0">
                <a:solidFill>
                  <a:srgbClr val="00799B"/>
                </a:solidFill>
                <a:hlinkClick r:id="rId4"/>
              </a:rPr>
              <a:t> </a:t>
            </a:r>
            <a:r>
              <a:rPr lang="de-DE" sz="1200" b="1" dirty="0" err="1">
                <a:solidFill>
                  <a:srgbClr val="00799B"/>
                </a:solidFill>
                <a:hlinkClick r:id="rId4"/>
              </a:rPr>
              <a:t>cancer</a:t>
            </a:r>
            <a:r>
              <a:rPr lang="de-DE" sz="1200" b="1" dirty="0">
                <a:solidFill>
                  <a:srgbClr val="00799B"/>
                </a:solidFill>
                <a:hlinkClick r:id="rId4"/>
              </a:rPr>
              <a:t>. </a:t>
            </a:r>
            <a:r>
              <a:rPr lang="de-DE" sz="1200" i="1" dirty="0">
                <a:solidFill>
                  <a:srgbClr val="00799B"/>
                </a:solidFill>
                <a:hlinkClick r:id="rId4"/>
              </a:rPr>
              <a:t>N Engl J Med </a:t>
            </a:r>
            <a:r>
              <a:rPr lang="de-DE" sz="1200" dirty="0">
                <a:solidFill>
                  <a:srgbClr val="00799B"/>
                </a:solidFill>
                <a:hlinkClick r:id="rId4"/>
              </a:rPr>
              <a:t> 352:373–379, 2005 </a:t>
            </a:r>
          </a:p>
        </p:txBody>
      </p:sp>
    </p:spTree>
    <p:extLst>
      <p:ext uri="{BB962C8B-B14F-4D97-AF65-F5344CB8AC3E}">
        <p14:creationId xmlns:p14="http://schemas.microsoft.com/office/powerpoint/2010/main" val="178639203"/>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27352C5-E8B9-4D3D-83D8-522DB30ED8A7}"/>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90EFD82A-0616-430E-9C1B-E0235C9B12D5}"/>
              </a:ext>
            </a:extLst>
          </p:cNvPr>
          <p:cNvSpPr>
            <a:spLocks noGrp="1"/>
          </p:cNvSpPr>
          <p:nvPr>
            <p:ph type="title"/>
          </p:nvPr>
        </p:nvSpPr>
        <p:spPr/>
        <p:txBody>
          <a:bodyPr/>
          <a:lstStyle/>
          <a:p>
            <a:r>
              <a:rPr lang="en-US" altLang="de-DE" dirty="0">
                <a:ea typeface="Arial Unicode MS" panose="020B0604020202020204" pitchFamily="34" charset="-128"/>
                <a:cs typeface="Arial Unicode MS" panose="020B0604020202020204" pitchFamily="34" charset="-128"/>
              </a:rPr>
              <a:t>Pharmacologic Therapy for Hypercalcemia Associated with Cancer</a:t>
            </a:r>
            <a:endParaRPr lang="de-DE" dirty="0"/>
          </a:p>
        </p:txBody>
      </p:sp>
      <p:sp>
        <p:nvSpPr>
          <p:cNvPr id="5" name="Rechteck 4">
            <a:extLst>
              <a:ext uri="{FF2B5EF4-FFF2-40B4-BE49-F238E27FC236}">
                <a16:creationId xmlns:a16="http://schemas.microsoft.com/office/drawing/2014/main" id="{634B36C3-E968-4C91-AE18-06F216184899}"/>
              </a:ext>
            </a:extLst>
          </p:cNvPr>
          <p:cNvSpPr/>
          <p:nvPr/>
        </p:nvSpPr>
        <p:spPr>
          <a:xfrm>
            <a:off x="2411760" y="6381475"/>
            <a:ext cx="5225054" cy="498598"/>
          </a:xfrm>
          <a:prstGeom prst="rect">
            <a:avLst/>
          </a:prstGeom>
        </p:spPr>
        <p:txBody>
          <a:bodyPr wrap="square">
            <a:spAutoFit/>
          </a:bodyPr>
          <a:lstStyle/>
          <a:p>
            <a:pPr algn="r"/>
            <a:r>
              <a:rPr lang="de-DE" sz="1200" dirty="0">
                <a:solidFill>
                  <a:srgbClr val="00799B"/>
                </a:solidFill>
                <a:hlinkClick r:id="rId2"/>
              </a:rPr>
              <a:t>Stewart AF: </a:t>
            </a:r>
            <a:r>
              <a:rPr lang="de-DE" sz="1200" b="1" dirty="0">
                <a:solidFill>
                  <a:srgbClr val="00799B"/>
                </a:solidFill>
                <a:hlinkClick r:id="rId2"/>
              </a:rPr>
              <a:t>Clinical </a:t>
            </a:r>
            <a:r>
              <a:rPr lang="de-DE" sz="1200" b="1" dirty="0" err="1">
                <a:solidFill>
                  <a:srgbClr val="00799B"/>
                </a:solidFill>
                <a:hlinkClick r:id="rId2"/>
              </a:rPr>
              <a:t>practice</a:t>
            </a:r>
            <a:r>
              <a:rPr lang="de-DE" sz="1200" b="1" dirty="0">
                <a:solidFill>
                  <a:srgbClr val="00799B"/>
                </a:solidFill>
                <a:hlinkClick r:id="rId2"/>
              </a:rPr>
              <a:t>. </a:t>
            </a:r>
            <a:r>
              <a:rPr lang="de-DE" sz="1200" b="1" dirty="0" err="1">
                <a:solidFill>
                  <a:srgbClr val="00799B"/>
                </a:solidFill>
                <a:hlinkClick r:id="rId2"/>
              </a:rPr>
              <a:t>Hypercalcemia</a:t>
            </a:r>
            <a:r>
              <a:rPr lang="de-DE" sz="1200" b="1" dirty="0">
                <a:solidFill>
                  <a:srgbClr val="00799B"/>
                </a:solidFill>
                <a:hlinkClick r:id="rId2"/>
              </a:rPr>
              <a:t> </a:t>
            </a:r>
            <a:r>
              <a:rPr lang="de-DE" sz="1200" b="1" dirty="0" err="1">
                <a:solidFill>
                  <a:srgbClr val="00799B"/>
                </a:solidFill>
                <a:hlinkClick r:id="rId2"/>
              </a:rPr>
              <a:t>associated</a:t>
            </a:r>
            <a:r>
              <a:rPr lang="de-DE" sz="1200" b="1" dirty="0">
                <a:solidFill>
                  <a:srgbClr val="00799B"/>
                </a:solidFill>
                <a:hlinkClick r:id="rId2"/>
              </a:rPr>
              <a:t> </a:t>
            </a:r>
            <a:r>
              <a:rPr lang="de-DE" sz="1200" b="1" dirty="0" err="1">
                <a:solidFill>
                  <a:srgbClr val="00799B"/>
                </a:solidFill>
                <a:hlinkClick r:id="rId2"/>
              </a:rPr>
              <a:t>with</a:t>
            </a:r>
            <a:r>
              <a:rPr lang="de-DE" sz="1200" b="1" dirty="0">
                <a:solidFill>
                  <a:srgbClr val="00799B"/>
                </a:solidFill>
                <a:hlinkClick r:id="rId2"/>
              </a:rPr>
              <a:t> </a:t>
            </a:r>
            <a:r>
              <a:rPr lang="de-DE" sz="1200" b="1" dirty="0" err="1">
                <a:solidFill>
                  <a:srgbClr val="00799B"/>
                </a:solidFill>
                <a:hlinkClick r:id="rId2"/>
              </a:rPr>
              <a:t>cancer</a:t>
            </a:r>
            <a:r>
              <a:rPr lang="de-DE" sz="1200" b="1" dirty="0">
                <a:solidFill>
                  <a:srgbClr val="00799B"/>
                </a:solidFill>
                <a:hlinkClick r:id="rId2"/>
              </a:rPr>
              <a:t>. </a:t>
            </a:r>
            <a:r>
              <a:rPr lang="de-DE" sz="1200" i="1" dirty="0">
                <a:solidFill>
                  <a:srgbClr val="00799B"/>
                </a:solidFill>
                <a:hlinkClick r:id="rId2"/>
              </a:rPr>
              <a:t>N Engl J Med </a:t>
            </a:r>
            <a:r>
              <a:rPr lang="de-DE" sz="1200" dirty="0">
                <a:solidFill>
                  <a:srgbClr val="00799B"/>
                </a:solidFill>
                <a:hlinkClick r:id="rId2"/>
              </a:rPr>
              <a:t> 352:373–379, 2005 </a:t>
            </a:r>
          </a:p>
        </p:txBody>
      </p:sp>
      <p:pic>
        <p:nvPicPr>
          <p:cNvPr id="6" name="Picture 2" descr="http://www.nejm.org/na101/home/literatum/publisher/mms/journals/content/nejm/2005/nejm_2005.352.issue-4/nejmcp042806/production/images/img_large/nejmcp042806_t2.jpeg">
            <a:extLst>
              <a:ext uri="{FF2B5EF4-FFF2-40B4-BE49-F238E27FC236}">
                <a16:creationId xmlns:a16="http://schemas.microsoft.com/office/drawing/2014/main" id="{A259CCAB-5DF7-4030-9C31-6350A1832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22338"/>
            <a:ext cx="5426298" cy="582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47449"/>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17EE57-0FD4-470D-A589-0B1F83BCC5A9}"/>
              </a:ext>
            </a:extLst>
          </p:cNvPr>
          <p:cNvSpPr>
            <a:spLocks noGrp="1"/>
          </p:cNvSpPr>
          <p:nvPr>
            <p:ph idx="1"/>
          </p:nvPr>
        </p:nvSpPr>
        <p:spPr/>
        <p:txBody>
          <a:bodyPr/>
          <a:lstStyle/>
          <a:p>
            <a:r>
              <a:rPr lang="de-DE" dirty="0">
                <a:hlinkClick r:id="rId2"/>
              </a:rPr>
              <a:t>Stewart AF: Clinical </a:t>
            </a:r>
            <a:r>
              <a:rPr lang="de-DE" dirty="0" err="1">
                <a:hlinkClick r:id="rId2"/>
              </a:rPr>
              <a:t>practice</a:t>
            </a:r>
            <a:r>
              <a:rPr lang="de-DE" dirty="0">
                <a:hlinkClick r:id="rId2"/>
              </a:rPr>
              <a:t>. </a:t>
            </a:r>
            <a:r>
              <a:rPr lang="de-DE" dirty="0" err="1">
                <a:hlinkClick r:id="rId2"/>
              </a:rPr>
              <a:t>Hypercalcemia</a:t>
            </a:r>
            <a:r>
              <a:rPr lang="de-DE" dirty="0">
                <a:hlinkClick r:id="rId2"/>
              </a:rPr>
              <a:t> </a:t>
            </a:r>
            <a:r>
              <a:rPr lang="de-DE" dirty="0" err="1">
                <a:hlinkClick r:id="rId2"/>
              </a:rPr>
              <a:t>associated</a:t>
            </a:r>
            <a:r>
              <a:rPr lang="de-DE" dirty="0">
                <a:hlinkClick r:id="rId2"/>
              </a:rPr>
              <a:t> </a:t>
            </a:r>
            <a:r>
              <a:rPr lang="de-DE" dirty="0" err="1">
                <a:hlinkClick r:id="rId2"/>
              </a:rPr>
              <a:t>with</a:t>
            </a:r>
            <a:r>
              <a:rPr lang="de-DE" dirty="0">
                <a:hlinkClick r:id="rId2"/>
              </a:rPr>
              <a:t> </a:t>
            </a:r>
            <a:r>
              <a:rPr lang="de-DE" dirty="0" err="1">
                <a:hlinkClick r:id="rId2"/>
              </a:rPr>
              <a:t>cancer</a:t>
            </a:r>
            <a:r>
              <a:rPr lang="de-DE" dirty="0">
                <a:hlinkClick r:id="rId2"/>
              </a:rPr>
              <a:t>. </a:t>
            </a:r>
            <a:r>
              <a:rPr lang="de-DE" i="1" dirty="0">
                <a:hlinkClick r:id="rId2"/>
              </a:rPr>
              <a:t>N Engl J Med </a:t>
            </a:r>
            <a:r>
              <a:rPr lang="de-DE" dirty="0">
                <a:hlinkClick r:id="rId2"/>
              </a:rPr>
              <a:t> 352:373–379, 2005 </a:t>
            </a:r>
          </a:p>
          <a:p>
            <a:r>
              <a:rPr lang="de-DE" dirty="0" err="1">
                <a:hlinkClick r:id="rId3"/>
              </a:rPr>
              <a:t>LeGrand</a:t>
            </a:r>
            <a:r>
              <a:rPr lang="de-DE" dirty="0">
                <a:hlinkClick r:id="rId3"/>
              </a:rPr>
              <a:t> SB, </a:t>
            </a:r>
            <a:r>
              <a:rPr lang="de-DE" dirty="0" err="1">
                <a:hlinkClick r:id="rId3"/>
              </a:rPr>
              <a:t>Leskuski</a:t>
            </a:r>
            <a:r>
              <a:rPr lang="de-DE" dirty="0">
                <a:hlinkClick r:id="rId3"/>
              </a:rPr>
              <a:t> D, </a:t>
            </a:r>
            <a:r>
              <a:rPr lang="de-DE" dirty="0" err="1">
                <a:hlinkClick r:id="rId3"/>
              </a:rPr>
              <a:t>Zama</a:t>
            </a:r>
            <a:r>
              <a:rPr lang="de-DE" dirty="0">
                <a:hlinkClick r:id="rId3"/>
              </a:rPr>
              <a:t> I: Narrative review: </a:t>
            </a:r>
            <a:r>
              <a:rPr lang="de-DE" dirty="0" err="1">
                <a:hlinkClick r:id="rId3"/>
              </a:rPr>
              <a:t>Furosemide</a:t>
            </a:r>
            <a:r>
              <a:rPr lang="de-DE" dirty="0">
                <a:hlinkClick r:id="rId3"/>
              </a:rPr>
              <a:t> </a:t>
            </a:r>
            <a:r>
              <a:rPr lang="de-DE" dirty="0" err="1">
                <a:hlinkClick r:id="rId3"/>
              </a:rPr>
              <a:t>for</a:t>
            </a:r>
            <a:r>
              <a:rPr lang="de-DE" dirty="0">
                <a:hlinkClick r:id="rId3"/>
              </a:rPr>
              <a:t> </a:t>
            </a:r>
            <a:r>
              <a:rPr lang="de-DE" dirty="0" err="1">
                <a:hlinkClick r:id="rId3"/>
              </a:rPr>
              <a:t>hypercalcemia</a:t>
            </a:r>
            <a:r>
              <a:rPr lang="de-DE" dirty="0">
                <a:hlinkClick r:id="rId3"/>
              </a:rPr>
              <a:t>: An </a:t>
            </a:r>
            <a:r>
              <a:rPr lang="de-DE" dirty="0" err="1">
                <a:hlinkClick r:id="rId3"/>
              </a:rPr>
              <a:t>unproven</a:t>
            </a:r>
            <a:r>
              <a:rPr lang="de-DE" dirty="0">
                <a:hlinkClick r:id="rId3"/>
              </a:rPr>
              <a:t> </a:t>
            </a:r>
            <a:r>
              <a:rPr lang="de-DE" dirty="0" err="1">
                <a:hlinkClick r:id="rId3"/>
              </a:rPr>
              <a:t>yet</a:t>
            </a:r>
            <a:r>
              <a:rPr lang="de-DE" dirty="0">
                <a:hlinkClick r:id="rId3"/>
              </a:rPr>
              <a:t> </a:t>
            </a:r>
            <a:r>
              <a:rPr lang="de-DE" dirty="0" err="1">
                <a:hlinkClick r:id="rId3"/>
              </a:rPr>
              <a:t>common</a:t>
            </a:r>
            <a:r>
              <a:rPr lang="de-DE" dirty="0">
                <a:hlinkClick r:id="rId3"/>
              </a:rPr>
              <a:t> </a:t>
            </a:r>
            <a:r>
              <a:rPr lang="de-DE" dirty="0" err="1">
                <a:hlinkClick r:id="rId3"/>
              </a:rPr>
              <a:t>practice</a:t>
            </a:r>
            <a:r>
              <a:rPr lang="de-DE" dirty="0">
                <a:hlinkClick r:id="rId3"/>
              </a:rPr>
              <a:t>. </a:t>
            </a:r>
            <a:r>
              <a:rPr lang="de-DE" i="1" dirty="0">
                <a:hlinkClick r:id="rId3"/>
              </a:rPr>
              <a:t>Ann Intern Med </a:t>
            </a:r>
            <a:r>
              <a:rPr lang="de-DE" dirty="0">
                <a:hlinkClick r:id="rId3"/>
              </a:rPr>
              <a:t> 149:259–263, 2008</a:t>
            </a:r>
          </a:p>
          <a:p>
            <a:r>
              <a:rPr lang="de-DE" dirty="0">
                <a:hlinkClick r:id="rId4"/>
              </a:rPr>
              <a:t>Rosner MH, </a:t>
            </a:r>
            <a:r>
              <a:rPr lang="de-DE" dirty="0" err="1">
                <a:hlinkClick r:id="rId4"/>
              </a:rPr>
              <a:t>Dalkin</a:t>
            </a:r>
            <a:r>
              <a:rPr lang="de-DE" dirty="0">
                <a:hlinkClick r:id="rId4"/>
              </a:rPr>
              <a:t> AC: </a:t>
            </a:r>
            <a:r>
              <a:rPr lang="de-DE" dirty="0" err="1">
                <a:hlinkClick r:id="rId4"/>
              </a:rPr>
              <a:t>Onco-nephrology</a:t>
            </a:r>
            <a:r>
              <a:rPr lang="de-DE" dirty="0">
                <a:hlinkClick r:id="rId4"/>
              </a:rPr>
              <a:t>: The </a:t>
            </a:r>
            <a:r>
              <a:rPr lang="de-DE" dirty="0" err="1">
                <a:hlinkClick r:id="rId4"/>
              </a:rPr>
              <a:t>pathophysiology</a:t>
            </a:r>
            <a:r>
              <a:rPr lang="de-DE" dirty="0">
                <a:hlinkClick r:id="rId4"/>
              </a:rPr>
              <a:t> and </a:t>
            </a:r>
            <a:r>
              <a:rPr lang="de-DE" dirty="0" err="1">
                <a:hlinkClick r:id="rId4"/>
              </a:rPr>
              <a:t>treatment</a:t>
            </a:r>
            <a:r>
              <a:rPr lang="de-DE" dirty="0">
                <a:hlinkClick r:id="rId4"/>
              </a:rPr>
              <a:t> of </a:t>
            </a:r>
            <a:r>
              <a:rPr lang="de-DE" dirty="0" err="1">
                <a:hlinkClick r:id="rId4"/>
              </a:rPr>
              <a:t>malignancy-associated</a:t>
            </a:r>
            <a:r>
              <a:rPr lang="de-DE" dirty="0">
                <a:hlinkClick r:id="rId4"/>
              </a:rPr>
              <a:t> </a:t>
            </a:r>
            <a:r>
              <a:rPr lang="de-DE" dirty="0" err="1">
                <a:hlinkClick r:id="rId4"/>
              </a:rPr>
              <a:t>hypercalcemia</a:t>
            </a:r>
            <a:r>
              <a:rPr lang="de-DE" dirty="0">
                <a:hlinkClick r:id="rId4"/>
              </a:rPr>
              <a:t>. </a:t>
            </a:r>
            <a:r>
              <a:rPr lang="de-DE" i="1" dirty="0" err="1">
                <a:hlinkClick r:id="rId4"/>
              </a:rPr>
              <a:t>Clin</a:t>
            </a:r>
            <a:r>
              <a:rPr lang="de-DE" i="1" dirty="0">
                <a:hlinkClick r:id="rId4"/>
              </a:rPr>
              <a:t> J Am </a:t>
            </a:r>
            <a:r>
              <a:rPr lang="de-DE" i="1" dirty="0" err="1">
                <a:hlinkClick r:id="rId4"/>
              </a:rPr>
              <a:t>Soc</a:t>
            </a:r>
            <a:r>
              <a:rPr lang="de-DE" i="1" dirty="0">
                <a:hlinkClick r:id="rId4"/>
              </a:rPr>
              <a:t> </a:t>
            </a:r>
            <a:r>
              <a:rPr lang="de-DE" i="1" dirty="0" err="1">
                <a:hlinkClick r:id="rId4"/>
              </a:rPr>
              <a:t>Nephrol</a:t>
            </a:r>
            <a:r>
              <a:rPr lang="de-DE" dirty="0">
                <a:hlinkClick r:id="rId4"/>
              </a:rPr>
              <a:t>  7:1722–1729, 2012</a:t>
            </a:r>
          </a:p>
          <a:p>
            <a:endParaRPr lang="de-DE" dirty="0"/>
          </a:p>
        </p:txBody>
      </p:sp>
      <p:sp>
        <p:nvSpPr>
          <p:cNvPr id="3" name="Titel 2">
            <a:extLst>
              <a:ext uri="{FF2B5EF4-FFF2-40B4-BE49-F238E27FC236}">
                <a16:creationId xmlns:a16="http://schemas.microsoft.com/office/drawing/2014/main" id="{25A50D46-E691-4842-82BA-9D03F290C193}"/>
              </a:ext>
            </a:extLst>
          </p:cNvPr>
          <p:cNvSpPr>
            <a:spLocks noGrp="1"/>
          </p:cNvSpPr>
          <p:nvPr>
            <p:ph type="title"/>
          </p:nvPr>
        </p:nvSpPr>
        <p:spPr/>
        <p:txBody>
          <a:bodyPr/>
          <a:lstStyle/>
          <a:p>
            <a:r>
              <a:rPr lang="de-DE" dirty="0"/>
              <a:t>Literatur</a:t>
            </a:r>
          </a:p>
        </p:txBody>
      </p:sp>
    </p:spTree>
    <p:extLst>
      <p:ext uri="{BB962C8B-B14F-4D97-AF65-F5344CB8AC3E}">
        <p14:creationId xmlns:p14="http://schemas.microsoft.com/office/powerpoint/2010/main" val="1741785743"/>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114A20D-024F-4E63-9F84-1CAD39730C80}"/>
              </a:ext>
            </a:extLst>
          </p:cNvPr>
          <p:cNvSpPr>
            <a:spLocks noGrp="1"/>
          </p:cNvSpPr>
          <p:nvPr>
            <p:ph idx="1"/>
          </p:nvPr>
        </p:nvSpPr>
        <p:spPr/>
        <p:txBody>
          <a:bodyPr/>
          <a:lstStyle/>
          <a:p>
            <a:r>
              <a:rPr lang="de-DE" dirty="0"/>
              <a:t>Eine 34-jährige Frau leidet an Übelkeit, Erbrechen und Verwirrtheit seit drei Tagen. </a:t>
            </a:r>
          </a:p>
          <a:p>
            <a:r>
              <a:rPr lang="de-DE" dirty="0"/>
              <a:t>Sie hat kürzlich einen „organischen“ Lebensstil angenommen, der mit Vitaminen und alternativen Heilmitteln ergänzt ist, und hat in der Vorwoche 7 Pfund abgenommen. </a:t>
            </a:r>
          </a:p>
          <a:p>
            <a:r>
              <a:rPr lang="de-DE" dirty="0"/>
              <a:t>Sie war zuvor bis auf eine Schilddrüsenunterfunktion gesund. Ihr einziges Medikament ist </a:t>
            </a:r>
            <a:r>
              <a:rPr lang="de-DE" dirty="0" err="1"/>
              <a:t>Levothyroxin</a:t>
            </a:r>
            <a:r>
              <a:rPr lang="de-DE" dirty="0"/>
              <a:t>.</a:t>
            </a:r>
          </a:p>
          <a:p>
            <a:endParaRPr lang="de-DE" dirty="0"/>
          </a:p>
          <a:p>
            <a:r>
              <a:rPr lang="de-DE" b="1" dirty="0"/>
              <a:t>Körperliche Untersuchung</a:t>
            </a:r>
            <a:r>
              <a:rPr lang="de-DE" dirty="0"/>
              <a:t>: träge, erkennt Familienangehörige nicht. </a:t>
            </a:r>
          </a:p>
          <a:p>
            <a:r>
              <a:rPr lang="de-DE" dirty="0"/>
              <a:t>Blutdruck 110/60 mmHg, HF 110, Body-Mass-Index 18 kg/m². </a:t>
            </a:r>
          </a:p>
          <a:p>
            <a:r>
              <a:rPr lang="de-DE" dirty="0"/>
              <a:t>Bauch ist nicht empfindlich, spärliche Darmgeräusche. Rest normal.</a:t>
            </a:r>
            <a:endParaRPr lang="de-DE" dirty="0">
              <a:latin typeface="Times New Roman" panose="02020603050405020304" pitchFamily="18" charset="0"/>
            </a:endParaRPr>
          </a:p>
        </p:txBody>
      </p:sp>
      <p:sp>
        <p:nvSpPr>
          <p:cNvPr id="3" name="Titel 2">
            <a:extLst>
              <a:ext uri="{FF2B5EF4-FFF2-40B4-BE49-F238E27FC236}">
                <a16:creationId xmlns:a16="http://schemas.microsoft.com/office/drawing/2014/main" id="{1799E696-0CE3-4270-AD7C-56EBCEDBD82D}"/>
              </a:ext>
            </a:extLst>
          </p:cNvPr>
          <p:cNvSpPr>
            <a:spLocks noGrp="1"/>
          </p:cNvSpPr>
          <p:nvPr>
            <p:ph type="title"/>
          </p:nvPr>
        </p:nvSpPr>
        <p:spPr>
          <a:xfrm>
            <a:off x="750094" y="222920"/>
            <a:ext cx="7559178" cy="685800"/>
          </a:xfrm>
        </p:spPr>
        <p:txBody>
          <a:bodyPr/>
          <a:lstStyle/>
          <a:p>
            <a:r>
              <a:rPr lang="de-DE" dirty="0"/>
              <a:t>Fall 13</a:t>
            </a:r>
          </a:p>
        </p:txBody>
      </p:sp>
    </p:spTree>
    <p:extLst>
      <p:ext uri="{BB962C8B-B14F-4D97-AF65-F5344CB8AC3E}">
        <p14:creationId xmlns:p14="http://schemas.microsoft.com/office/powerpoint/2010/main" val="2250069353"/>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CFB919B-F6EC-45EC-A947-71E08C2080FB}"/>
              </a:ext>
            </a:extLst>
          </p:cNvPr>
          <p:cNvGraphicFramePr>
            <a:graphicFrameLocks noGrp="1"/>
          </p:cNvGraphicFramePr>
          <p:nvPr>
            <p:ph idx="1"/>
          </p:nvPr>
        </p:nvGraphicFramePr>
        <p:xfrm>
          <a:off x="750094" y="998816"/>
          <a:ext cx="7350298" cy="4806448"/>
        </p:xfrm>
        <a:graphic>
          <a:graphicData uri="http://schemas.openxmlformats.org/drawingml/2006/table">
            <a:tbl>
              <a:tblPr/>
              <a:tblGrid>
                <a:gridCol w="2959570">
                  <a:extLst>
                    <a:ext uri="{9D8B030D-6E8A-4147-A177-3AD203B41FA5}">
                      <a16:colId xmlns:a16="http://schemas.microsoft.com/office/drawing/2014/main" val="1758497080"/>
                    </a:ext>
                  </a:extLst>
                </a:gridCol>
                <a:gridCol w="2556626">
                  <a:extLst>
                    <a:ext uri="{9D8B030D-6E8A-4147-A177-3AD203B41FA5}">
                      <a16:colId xmlns:a16="http://schemas.microsoft.com/office/drawing/2014/main" val="282740730"/>
                    </a:ext>
                  </a:extLst>
                </a:gridCol>
                <a:gridCol w="1834102">
                  <a:extLst>
                    <a:ext uri="{9D8B030D-6E8A-4147-A177-3AD203B41FA5}">
                      <a16:colId xmlns:a16="http://schemas.microsoft.com/office/drawing/2014/main" val="2575872115"/>
                    </a:ext>
                  </a:extLst>
                </a:gridCol>
              </a:tblGrid>
              <a:tr h="244888">
                <a:tc>
                  <a:txBody>
                    <a:bodyPr/>
                    <a:lstStyle/>
                    <a:p>
                      <a:r>
                        <a:rPr lang="de-DE" sz="1600" b="1">
                          <a:effectLst/>
                        </a:rPr>
                        <a:t>Serum</a:t>
                      </a:r>
                      <a:endParaRPr lang="de-DE" sz="1600">
                        <a:effectLst/>
                      </a:endParaRPr>
                    </a:p>
                  </a:txBody>
                  <a:tcPr marL="35607" marR="35607" marT="17804" marB="17804">
                    <a:lnL>
                      <a:noFill/>
                    </a:lnL>
                    <a:lnR>
                      <a:noFill/>
                    </a:lnR>
                    <a:lnT>
                      <a:noFill/>
                    </a:lnT>
                    <a:lnB>
                      <a:noFill/>
                    </a:lnB>
                    <a:solidFill>
                      <a:srgbClr val="FFFFFF"/>
                    </a:solidFill>
                  </a:tcPr>
                </a:tc>
                <a:tc>
                  <a:txBody>
                    <a:bodyPr/>
                    <a:lstStyle/>
                    <a:p>
                      <a:r>
                        <a:rPr lang="de-DE" sz="1800" b="1" dirty="0">
                          <a:effectLst/>
                        </a:rPr>
                        <a:t> </a:t>
                      </a:r>
                    </a:p>
                  </a:txBody>
                  <a:tcPr marL="35607" marR="35607" marT="17804" marB="17804">
                    <a:lnL>
                      <a:noFill/>
                    </a:lnL>
                    <a:lnR>
                      <a:noFill/>
                    </a:lnR>
                    <a:lnT>
                      <a:noFill/>
                    </a:lnT>
                    <a:lnB>
                      <a:noFill/>
                    </a:lnB>
                    <a:solidFill>
                      <a:srgbClr val="FFFFFF"/>
                    </a:solidFill>
                  </a:tcPr>
                </a:tc>
                <a:tc>
                  <a:txBody>
                    <a:bodyPr/>
                    <a:lstStyle/>
                    <a:p>
                      <a:r>
                        <a:rPr lang="de-DE" sz="1600" dirty="0">
                          <a:effectLst/>
                        </a:rPr>
                        <a:t> </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21137382"/>
                  </a:ext>
                </a:extLst>
              </a:tr>
              <a:tr h="244888">
                <a:tc>
                  <a:txBody>
                    <a:bodyPr/>
                    <a:lstStyle/>
                    <a:p>
                      <a:r>
                        <a:rPr lang="de-DE" sz="1600" dirty="0">
                          <a:effectLst/>
                        </a:rPr>
                        <a:t>Natrium</a:t>
                      </a:r>
                    </a:p>
                  </a:txBody>
                  <a:tcPr marL="35607" marR="35607" marT="17804" marB="17804">
                    <a:lnL>
                      <a:noFill/>
                    </a:lnL>
                    <a:lnR>
                      <a:noFill/>
                    </a:lnR>
                    <a:lnT>
                      <a:noFill/>
                    </a:lnT>
                    <a:lnB>
                      <a:noFill/>
                    </a:lnB>
                    <a:solidFill>
                      <a:srgbClr val="FFFFFF"/>
                    </a:solidFill>
                  </a:tcPr>
                </a:tc>
                <a:tc>
                  <a:txBody>
                    <a:bodyPr/>
                    <a:lstStyle/>
                    <a:p>
                      <a:r>
                        <a:rPr lang="de-DE" sz="1800" b="1" dirty="0">
                          <a:effectLst/>
                        </a:rPr>
                        <a:t>136  </a:t>
                      </a:r>
                    </a:p>
                  </a:txBody>
                  <a:tcPr marL="35607" marR="35607" marT="17804" marB="17804">
                    <a:lnL>
                      <a:noFill/>
                    </a:lnL>
                    <a:lnR>
                      <a:noFill/>
                    </a:lnR>
                    <a:lnT>
                      <a:noFill/>
                    </a:lnT>
                    <a:lnB>
                      <a:noFill/>
                    </a:lnB>
                    <a:solidFill>
                      <a:srgbClr val="FFFFFF"/>
                    </a:solidFill>
                  </a:tcPr>
                </a:tc>
                <a:tc>
                  <a:txBody>
                    <a:bodyPr/>
                    <a:lstStyle/>
                    <a:p>
                      <a:r>
                        <a:rPr lang="de-DE" sz="1600" dirty="0">
                          <a:effectLst/>
                        </a:rPr>
                        <a:t>136-145</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628103404"/>
                  </a:ext>
                </a:extLst>
              </a:tr>
              <a:tr h="244888">
                <a:tc>
                  <a:txBody>
                    <a:bodyPr/>
                    <a:lstStyle/>
                    <a:p>
                      <a:r>
                        <a:rPr lang="de-DE" sz="1600" dirty="0">
                          <a:effectLst/>
                        </a:rPr>
                        <a:t>Kalium</a:t>
                      </a:r>
                    </a:p>
                  </a:txBody>
                  <a:tcPr marL="35607" marR="35607" marT="17804" marB="17804">
                    <a:lnL>
                      <a:noFill/>
                    </a:lnL>
                    <a:lnR>
                      <a:noFill/>
                    </a:lnR>
                    <a:lnT>
                      <a:noFill/>
                    </a:lnT>
                    <a:lnB>
                      <a:noFill/>
                    </a:lnB>
                    <a:solidFill>
                      <a:srgbClr val="FFFFFF"/>
                    </a:solidFill>
                  </a:tcPr>
                </a:tc>
                <a:tc>
                  <a:txBody>
                    <a:bodyPr/>
                    <a:lstStyle/>
                    <a:p>
                      <a:r>
                        <a:rPr lang="de-DE" sz="1800" b="1" dirty="0">
                          <a:effectLst/>
                        </a:rPr>
                        <a:t>3.8  </a:t>
                      </a:r>
                    </a:p>
                  </a:txBody>
                  <a:tcPr marL="35607" marR="35607" marT="17804" marB="17804">
                    <a:lnL>
                      <a:noFill/>
                    </a:lnL>
                    <a:lnR>
                      <a:noFill/>
                    </a:lnR>
                    <a:lnT>
                      <a:noFill/>
                    </a:lnT>
                    <a:lnB>
                      <a:noFill/>
                    </a:lnB>
                    <a:solidFill>
                      <a:srgbClr val="FFFFFF"/>
                    </a:solidFill>
                  </a:tcPr>
                </a:tc>
                <a:tc>
                  <a:txBody>
                    <a:bodyPr/>
                    <a:lstStyle/>
                    <a:p>
                      <a:r>
                        <a:rPr lang="de-DE" sz="1600" dirty="0">
                          <a:effectLst/>
                        </a:rPr>
                        <a:t>3.5-5.0</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3183894200"/>
                  </a:ext>
                </a:extLst>
              </a:tr>
              <a:tr h="244888">
                <a:tc>
                  <a:txBody>
                    <a:bodyPr/>
                    <a:lstStyle/>
                    <a:p>
                      <a:r>
                        <a:rPr lang="de-DE" sz="1600" dirty="0">
                          <a:effectLst/>
                        </a:rPr>
                        <a:t>Chlorid</a:t>
                      </a:r>
                    </a:p>
                  </a:txBody>
                  <a:tcPr marL="35607" marR="35607" marT="17804" marB="17804">
                    <a:lnL>
                      <a:noFill/>
                    </a:lnL>
                    <a:lnR>
                      <a:noFill/>
                    </a:lnR>
                    <a:lnT>
                      <a:noFill/>
                    </a:lnT>
                    <a:lnB>
                      <a:noFill/>
                    </a:lnB>
                    <a:solidFill>
                      <a:srgbClr val="FFFFFF"/>
                    </a:solidFill>
                  </a:tcPr>
                </a:tc>
                <a:tc>
                  <a:txBody>
                    <a:bodyPr/>
                    <a:lstStyle/>
                    <a:p>
                      <a:r>
                        <a:rPr lang="de-DE" sz="1800" b="1" dirty="0">
                          <a:effectLst/>
                        </a:rPr>
                        <a:t>90</a:t>
                      </a:r>
                    </a:p>
                  </a:txBody>
                  <a:tcPr marL="35607" marR="35607" marT="17804" marB="17804">
                    <a:lnL>
                      <a:noFill/>
                    </a:lnL>
                    <a:lnR>
                      <a:noFill/>
                    </a:lnR>
                    <a:lnT>
                      <a:noFill/>
                    </a:lnT>
                    <a:lnB>
                      <a:noFill/>
                    </a:lnB>
                    <a:solidFill>
                      <a:srgbClr val="FFFFFF"/>
                    </a:solidFill>
                  </a:tcPr>
                </a:tc>
                <a:tc>
                  <a:txBody>
                    <a:bodyPr/>
                    <a:lstStyle/>
                    <a:p>
                      <a:r>
                        <a:rPr lang="de-DE" sz="1600">
                          <a:effectLst/>
                        </a:rPr>
                        <a:t>98-106</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4089071883"/>
                  </a:ext>
                </a:extLst>
              </a:tr>
              <a:tr h="244888">
                <a:tc>
                  <a:txBody>
                    <a:bodyPr/>
                    <a:lstStyle/>
                    <a:p>
                      <a:r>
                        <a:rPr lang="de-DE" sz="1600" dirty="0">
                          <a:effectLst/>
                        </a:rPr>
                        <a:t>HCO</a:t>
                      </a:r>
                      <a:r>
                        <a:rPr lang="de-DE" sz="1600" baseline="-25000" dirty="0">
                          <a:effectLst/>
                        </a:rPr>
                        <a:t>3</a:t>
                      </a:r>
                      <a:r>
                        <a:rPr lang="de-DE" sz="1600" baseline="30000" dirty="0">
                          <a:effectLst/>
                        </a:rPr>
                        <a:t>-</a:t>
                      </a:r>
                    </a:p>
                  </a:txBody>
                  <a:tcPr marL="35607" marR="35607" marT="17804" marB="17804">
                    <a:lnL>
                      <a:noFill/>
                    </a:lnL>
                    <a:lnR>
                      <a:noFill/>
                    </a:lnR>
                    <a:lnT>
                      <a:noFill/>
                    </a:lnT>
                    <a:lnB>
                      <a:noFill/>
                    </a:lnB>
                    <a:solidFill>
                      <a:srgbClr val="FFFFFF"/>
                    </a:solidFill>
                  </a:tcPr>
                </a:tc>
                <a:tc>
                  <a:txBody>
                    <a:bodyPr/>
                    <a:lstStyle/>
                    <a:p>
                      <a:r>
                        <a:rPr lang="de-DE" sz="1800" b="1" dirty="0">
                          <a:effectLst/>
                        </a:rPr>
                        <a:t>36</a:t>
                      </a:r>
                    </a:p>
                  </a:txBody>
                  <a:tcPr marL="35607" marR="35607" marT="17804" marB="17804">
                    <a:lnL>
                      <a:noFill/>
                    </a:lnL>
                    <a:lnR>
                      <a:noFill/>
                    </a:lnR>
                    <a:lnT>
                      <a:noFill/>
                    </a:lnT>
                    <a:lnB>
                      <a:noFill/>
                    </a:lnB>
                    <a:solidFill>
                      <a:srgbClr val="FFFFFF"/>
                    </a:solidFill>
                  </a:tcPr>
                </a:tc>
                <a:tc>
                  <a:txBody>
                    <a:bodyPr/>
                    <a:lstStyle/>
                    <a:p>
                      <a:r>
                        <a:rPr lang="de-DE" sz="1600" dirty="0">
                          <a:effectLst/>
                        </a:rPr>
                        <a:t>23-30</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542758593"/>
                  </a:ext>
                </a:extLst>
              </a:tr>
              <a:tr h="244888">
                <a:tc>
                  <a:txBody>
                    <a:bodyPr/>
                    <a:lstStyle/>
                    <a:p>
                      <a:r>
                        <a:rPr lang="de-DE" sz="1600" dirty="0">
                          <a:effectLst/>
                        </a:rPr>
                        <a:t>Harnstoff</a:t>
                      </a:r>
                    </a:p>
                  </a:txBody>
                  <a:tcPr marL="35607" marR="35607" marT="17804" marB="17804">
                    <a:lnL>
                      <a:noFill/>
                    </a:lnL>
                    <a:lnR>
                      <a:noFill/>
                    </a:lnR>
                    <a:lnT>
                      <a:noFill/>
                    </a:lnT>
                    <a:lnB>
                      <a:noFill/>
                    </a:lnB>
                    <a:solidFill>
                      <a:srgbClr val="FFFFFF"/>
                    </a:solidFill>
                  </a:tcPr>
                </a:tc>
                <a:tc>
                  <a:txBody>
                    <a:bodyPr/>
                    <a:lstStyle/>
                    <a:p>
                      <a:r>
                        <a:rPr lang="de-DE" sz="1800" b="1" dirty="0">
                          <a:effectLst/>
                        </a:rPr>
                        <a:t>72 	</a:t>
                      </a:r>
                      <a:r>
                        <a:rPr lang="de-DE" sz="1800" b="0" dirty="0">
                          <a:effectLst/>
                        </a:rPr>
                        <a:t>mg/dl</a:t>
                      </a:r>
                    </a:p>
                  </a:txBody>
                  <a:tcPr marL="35607" marR="35607" marT="17804" marB="17804">
                    <a:lnL>
                      <a:noFill/>
                    </a:lnL>
                    <a:lnR>
                      <a:noFill/>
                    </a:lnR>
                    <a:lnT>
                      <a:noFill/>
                    </a:lnT>
                    <a:lnB>
                      <a:noFill/>
                    </a:lnB>
                    <a:solidFill>
                      <a:srgbClr val="FFFFFF"/>
                    </a:solidFill>
                  </a:tcPr>
                </a:tc>
                <a:tc>
                  <a:txBody>
                    <a:bodyPr/>
                    <a:lstStyle/>
                    <a:p>
                      <a:r>
                        <a:rPr lang="de-DE" sz="1600">
                          <a:effectLst/>
                        </a:rPr>
                        <a:t>8-20</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3537945466"/>
                  </a:ext>
                </a:extLst>
              </a:tr>
              <a:tr h="244888">
                <a:tc>
                  <a:txBody>
                    <a:bodyPr/>
                    <a:lstStyle/>
                    <a:p>
                      <a:r>
                        <a:rPr lang="de-DE" sz="1600" dirty="0">
                          <a:effectLst/>
                        </a:rPr>
                        <a:t>Kreatinin</a:t>
                      </a:r>
                    </a:p>
                  </a:txBody>
                  <a:tcPr marL="35607" marR="35607" marT="17804" marB="17804">
                    <a:lnL>
                      <a:noFill/>
                    </a:lnL>
                    <a:lnR>
                      <a:noFill/>
                    </a:lnR>
                    <a:lnT>
                      <a:noFill/>
                    </a:lnT>
                    <a:lnB>
                      <a:noFill/>
                    </a:lnB>
                    <a:solidFill>
                      <a:srgbClr val="FFFFFF"/>
                    </a:solidFill>
                  </a:tcPr>
                </a:tc>
                <a:tc>
                  <a:txBody>
                    <a:bodyPr/>
                    <a:lstStyle/>
                    <a:p>
                      <a:r>
                        <a:rPr lang="de-DE" sz="1800" b="1" dirty="0">
                          <a:effectLst/>
                        </a:rPr>
                        <a:t>3.2 	</a:t>
                      </a:r>
                      <a:r>
                        <a:rPr lang="de-DE" sz="1800" b="0" dirty="0">
                          <a:effectLst/>
                        </a:rPr>
                        <a:t>mg/dl</a:t>
                      </a:r>
                    </a:p>
                  </a:txBody>
                  <a:tcPr marL="35607" marR="35607" marT="17804" marB="17804">
                    <a:lnL>
                      <a:noFill/>
                    </a:lnL>
                    <a:lnR>
                      <a:noFill/>
                    </a:lnR>
                    <a:lnT>
                      <a:noFill/>
                    </a:lnT>
                    <a:lnB>
                      <a:noFill/>
                    </a:lnB>
                    <a:solidFill>
                      <a:srgbClr val="FFFFFF"/>
                    </a:solidFill>
                  </a:tcPr>
                </a:tc>
                <a:tc>
                  <a:txBody>
                    <a:bodyPr/>
                    <a:lstStyle/>
                    <a:p>
                      <a:r>
                        <a:rPr lang="de-DE" sz="1600" dirty="0">
                          <a:effectLst/>
                        </a:rPr>
                        <a:t>0.7-1.2</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2180373386"/>
                  </a:ext>
                </a:extLst>
              </a:tr>
              <a:tr h="244888">
                <a:tc>
                  <a:txBody>
                    <a:bodyPr/>
                    <a:lstStyle/>
                    <a:p>
                      <a:r>
                        <a:rPr lang="de-DE" sz="1600" dirty="0">
                          <a:effectLst/>
                        </a:rPr>
                        <a:t>Calcium</a:t>
                      </a:r>
                    </a:p>
                  </a:txBody>
                  <a:tcPr marL="35607" marR="35607" marT="17804" marB="17804">
                    <a:lnL>
                      <a:noFill/>
                    </a:lnL>
                    <a:lnR>
                      <a:noFill/>
                    </a:lnR>
                    <a:lnT>
                      <a:noFill/>
                    </a:lnT>
                    <a:lnB>
                      <a:noFill/>
                    </a:lnB>
                    <a:solidFill>
                      <a:srgbClr val="FFFFFF"/>
                    </a:solidFill>
                  </a:tcPr>
                </a:tc>
                <a:tc>
                  <a:txBody>
                    <a:bodyPr/>
                    <a:lstStyle/>
                    <a:p>
                      <a:r>
                        <a:rPr lang="de-DE" sz="1800" b="1" dirty="0">
                          <a:effectLst/>
                        </a:rPr>
                        <a:t>17.4 	</a:t>
                      </a:r>
                      <a:r>
                        <a:rPr lang="de-DE" sz="1800" b="0" dirty="0">
                          <a:effectLst/>
                        </a:rPr>
                        <a:t>mg/dl</a:t>
                      </a:r>
                    </a:p>
                  </a:txBody>
                  <a:tcPr marL="35607" marR="35607" marT="17804" marB="17804">
                    <a:lnL>
                      <a:noFill/>
                    </a:lnL>
                    <a:lnR>
                      <a:noFill/>
                    </a:lnR>
                    <a:lnT>
                      <a:noFill/>
                    </a:lnT>
                    <a:lnB>
                      <a:noFill/>
                    </a:lnB>
                    <a:solidFill>
                      <a:srgbClr val="FFFFFF"/>
                    </a:solidFill>
                  </a:tcPr>
                </a:tc>
                <a:tc>
                  <a:txBody>
                    <a:bodyPr/>
                    <a:lstStyle/>
                    <a:p>
                      <a:r>
                        <a:rPr lang="de-DE" sz="1600">
                          <a:effectLst/>
                        </a:rPr>
                        <a:t>8.6-10.2</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664690063"/>
                  </a:ext>
                </a:extLst>
              </a:tr>
              <a:tr h="244888">
                <a:tc>
                  <a:txBody>
                    <a:bodyPr/>
                    <a:lstStyle/>
                    <a:p>
                      <a:r>
                        <a:rPr lang="de-DE" sz="1600" dirty="0">
                          <a:effectLst/>
                        </a:rPr>
                        <a:t>Phosphat</a:t>
                      </a:r>
                    </a:p>
                  </a:txBody>
                  <a:tcPr marL="35607" marR="35607" marT="17804" marB="17804">
                    <a:lnL>
                      <a:noFill/>
                    </a:lnL>
                    <a:lnR>
                      <a:noFill/>
                    </a:lnR>
                    <a:lnT>
                      <a:noFill/>
                    </a:lnT>
                    <a:lnB>
                      <a:noFill/>
                    </a:lnB>
                    <a:solidFill>
                      <a:srgbClr val="FFFFFF"/>
                    </a:solidFill>
                  </a:tcPr>
                </a:tc>
                <a:tc>
                  <a:txBody>
                    <a:bodyPr/>
                    <a:lstStyle/>
                    <a:p>
                      <a:r>
                        <a:rPr lang="de-DE" sz="1800" b="1" dirty="0">
                          <a:effectLst/>
                        </a:rPr>
                        <a:t>2.4 	</a:t>
                      </a:r>
                      <a:r>
                        <a:rPr lang="de-DE" sz="1800" b="0" dirty="0">
                          <a:effectLst/>
                        </a:rPr>
                        <a:t>mg/dl</a:t>
                      </a:r>
                    </a:p>
                  </a:txBody>
                  <a:tcPr marL="35607" marR="35607" marT="17804" marB="17804">
                    <a:lnL>
                      <a:noFill/>
                    </a:lnL>
                    <a:lnR>
                      <a:noFill/>
                    </a:lnR>
                    <a:lnT>
                      <a:noFill/>
                    </a:lnT>
                    <a:lnB>
                      <a:noFill/>
                    </a:lnB>
                    <a:solidFill>
                      <a:srgbClr val="FFFFFF"/>
                    </a:solidFill>
                  </a:tcPr>
                </a:tc>
                <a:tc>
                  <a:txBody>
                    <a:bodyPr/>
                    <a:lstStyle/>
                    <a:p>
                      <a:r>
                        <a:rPr lang="de-DE" sz="1600">
                          <a:effectLst/>
                        </a:rPr>
                        <a:t>3-4.5</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1713744884"/>
                  </a:ext>
                </a:extLst>
              </a:tr>
              <a:tr h="244888">
                <a:tc>
                  <a:txBody>
                    <a:bodyPr/>
                    <a:lstStyle/>
                    <a:p>
                      <a:r>
                        <a:rPr lang="de-DE" sz="1600" dirty="0">
                          <a:effectLst/>
                        </a:rPr>
                        <a:t>Parathormon</a:t>
                      </a:r>
                    </a:p>
                  </a:txBody>
                  <a:tcPr marL="35607" marR="35607" marT="17804" marB="17804">
                    <a:lnL>
                      <a:noFill/>
                    </a:lnL>
                    <a:lnR>
                      <a:noFill/>
                    </a:lnR>
                    <a:lnT>
                      <a:noFill/>
                    </a:lnT>
                    <a:lnB>
                      <a:noFill/>
                    </a:lnB>
                    <a:solidFill>
                      <a:srgbClr val="FFFFFF"/>
                    </a:solidFill>
                  </a:tcPr>
                </a:tc>
                <a:tc>
                  <a:txBody>
                    <a:bodyPr/>
                    <a:lstStyle/>
                    <a:p>
                      <a:r>
                        <a:rPr lang="de-DE" sz="1800" b="1" dirty="0">
                          <a:effectLst/>
                        </a:rPr>
                        <a:t>2 	</a:t>
                      </a:r>
                      <a:r>
                        <a:rPr lang="de-DE" sz="1800" b="0" dirty="0" err="1">
                          <a:effectLst/>
                        </a:rPr>
                        <a:t>pg</a:t>
                      </a:r>
                      <a:r>
                        <a:rPr lang="de-DE" sz="1800" b="0" dirty="0">
                          <a:effectLst/>
                        </a:rPr>
                        <a:t>/ml</a:t>
                      </a:r>
                    </a:p>
                  </a:txBody>
                  <a:tcPr marL="35607" marR="35607" marT="17804" marB="17804">
                    <a:lnL>
                      <a:noFill/>
                    </a:lnL>
                    <a:lnR>
                      <a:noFill/>
                    </a:lnR>
                    <a:lnT>
                      <a:noFill/>
                    </a:lnT>
                    <a:lnB>
                      <a:noFill/>
                    </a:lnB>
                    <a:solidFill>
                      <a:srgbClr val="FFFFFF"/>
                    </a:solidFill>
                  </a:tcPr>
                </a:tc>
                <a:tc>
                  <a:txBody>
                    <a:bodyPr/>
                    <a:lstStyle/>
                    <a:p>
                      <a:r>
                        <a:rPr lang="de-DE" sz="1600">
                          <a:effectLst/>
                        </a:rPr>
                        <a:t>10-65</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2937011727"/>
                  </a:ext>
                </a:extLst>
              </a:tr>
              <a:tr h="280029">
                <a:tc>
                  <a:txBody>
                    <a:bodyPr/>
                    <a:lstStyle/>
                    <a:p>
                      <a:r>
                        <a:rPr lang="de-DE" sz="1600" dirty="0">
                          <a:effectLst/>
                        </a:rPr>
                        <a:t>TSH </a:t>
                      </a:r>
                    </a:p>
                  </a:txBody>
                  <a:tcPr marL="35607" marR="35607" marT="17804" marB="17804">
                    <a:lnL>
                      <a:noFill/>
                    </a:lnL>
                    <a:lnR>
                      <a:noFill/>
                    </a:lnR>
                    <a:lnT>
                      <a:noFill/>
                    </a:lnT>
                    <a:lnB>
                      <a:noFill/>
                    </a:lnB>
                    <a:solidFill>
                      <a:srgbClr val="FFFFFF"/>
                    </a:solidFill>
                  </a:tcPr>
                </a:tc>
                <a:tc>
                  <a:txBody>
                    <a:bodyPr/>
                    <a:lstStyle/>
                    <a:p>
                      <a:r>
                        <a:rPr lang="de-DE" sz="1800" b="1" dirty="0">
                          <a:effectLst/>
                        </a:rPr>
                        <a:t>0.5 	</a:t>
                      </a:r>
                      <a:r>
                        <a:rPr lang="de-DE" sz="1800" b="0" dirty="0" err="1">
                          <a:effectLst/>
                        </a:rPr>
                        <a:t>mIU</a:t>
                      </a:r>
                      <a:r>
                        <a:rPr lang="de-DE" sz="1800" b="0" dirty="0">
                          <a:effectLst/>
                        </a:rPr>
                        <a:t>/ml</a:t>
                      </a:r>
                    </a:p>
                  </a:txBody>
                  <a:tcPr marL="35607" marR="35607" marT="17804" marB="17804">
                    <a:lnL>
                      <a:noFill/>
                    </a:lnL>
                    <a:lnR>
                      <a:noFill/>
                    </a:lnR>
                    <a:lnT>
                      <a:noFill/>
                    </a:lnT>
                    <a:lnB>
                      <a:noFill/>
                    </a:lnB>
                    <a:solidFill>
                      <a:srgbClr val="FFFFFF"/>
                    </a:solidFill>
                  </a:tcPr>
                </a:tc>
                <a:tc>
                  <a:txBody>
                    <a:bodyPr/>
                    <a:lstStyle/>
                    <a:p>
                      <a:r>
                        <a:rPr lang="de-DE" sz="1600">
                          <a:effectLst/>
                        </a:rPr>
                        <a:t>0.5-4</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55178251"/>
                  </a:ext>
                </a:extLst>
              </a:tr>
              <a:tr h="244888">
                <a:tc>
                  <a:txBody>
                    <a:bodyPr/>
                    <a:lstStyle/>
                    <a:p>
                      <a:r>
                        <a:rPr lang="de-DE" sz="1600" dirty="0">
                          <a:effectLst/>
                        </a:rPr>
                        <a:t> </a:t>
                      </a:r>
                    </a:p>
                  </a:txBody>
                  <a:tcPr marL="35607" marR="35607" marT="17804" marB="17804">
                    <a:lnL>
                      <a:noFill/>
                    </a:lnL>
                    <a:lnR>
                      <a:noFill/>
                    </a:lnR>
                    <a:lnT>
                      <a:noFill/>
                    </a:lnT>
                    <a:lnB>
                      <a:noFill/>
                    </a:lnB>
                    <a:solidFill>
                      <a:srgbClr val="FFFFFF"/>
                    </a:solidFill>
                  </a:tcPr>
                </a:tc>
                <a:tc>
                  <a:txBody>
                    <a:bodyPr/>
                    <a:lstStyle/>
                    <a:p>
                      <a:r>
                        <a:rPr lang="de-DE" sz="1600" dirty="0">
                          <a:effectLst/>
                        </a:rPr>
                        <a:t> </a:t>
                      </a:r>
                    </a:p>
                  </a:txBody>
                  <a:tcPr marL="35607" marR="35607" marT="17804" marB="17804">
                    <a:lnL>
                      <a:noFill/>
                    </a:lnL>
                    <a:lnR>
                      <a:noFill/>
                    </a:lnR>
                    <a:lnT>
                      <a:noFill/>
                    </a:lnT>
                    <a:lnB>
                      <a:noFill/>
                    </a:lnB>
                    <a:solidFill>
                      <a:srgbClr val="FFFFFF"/>
                    </a:solidFill>
                  </a:tcPr>
                </a:tc>
                <a:tc>
                  <a:txBody>
                    <a:bodyPr/>
                    <a:lstStyle/>
                    <a:p>
                      <a:r>
                        <a:rPr lang="de-DE" sz="1600">
                          <a:effectLst/>
                        </a:rPr>
                        <a:t> </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1834828196"/>
                  </a:ext>
                </a:extLst>
              </a:tr>
              <a:tr h="244888">
                <a:tc>
                  <a:txBody>
                    <a:bodyPr/>
                    <a:lstStyle/>
                    <a:p>
                      <a:r>
                        <a:rPr lang="de-DE" sz="1600" b="1" dirty="0">
                          <a:effectLst/>
                        </a:rPr>
                        <a:t>Arterielle BGA </a:t>
                      </a:r>
                      <a:endParaRPr lang="de-DE" sz="1600" dirty="0">
                        <a:effectLst/>
                      </a:endParaRPr>
                    </a:p>
                  </a:txBody>
                  <a:tcPr marL="35607" marR="35607" marT="17804" marB="17804">
                    <a:lnL>
                      <a:noFill/>
                    </a:lnL>
                    <a:lnR>
                      <a:noFill/>
                    </a:lnR>
                    <a:lnT>
                      <a:noFill/>
                    </a:lnT>
                    <a:lnB>
                      <a:noFill/>
                    </a:lnB>
                    <a:solidFill>
                      <a:srgbClr val="FFFFFF"/>
                    </a:solidFill>
                  </a:tcPr>
                </a:tc>
                <a:tc>
                  <a:txBody>
                    <a:bodyPr/>
                    <a:lstStyle/>
                    <a:p>
                      <a:r>
                        <a:rPr lang="de-DE" sz="1600">
                          <a:effectLst/>
                        </a:rPr>
                        <a:t> </a:t>
                      </a:r>
                    </a:p>
                  </a:txBody>
                  <a:tcPr marL="35607" marR="35607" marT="17804" marB="17804">
                    <a:lnL>
                      <a:noFill/>
                    </a:lnL>
                    <a:lnR>
                      <a:noFill/>
                    </a:lnR>
                    <a:lnT>
                      <a:noFill/>
                    </a:lnT>
                    <a:lnB>
                      <a:noFill/>
                    </a:lnB>
                    <a:solidFill>
                      <a:srgbClr val="FFFFFF"/>
                    </a:solidFill>
                  </a:tcPr>
                </a:tc>
                <a:tc>
                  <a:txBody>
                    <a:bodyPr/>
                    <a:lstStyle/>
                    <a:p>
                      <a:r>
                        <a:rPr lang="de-DE" sz="1600">
                          <a:effectLst/>
                        </a:rPr>
                        <a:t> </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2997678521"/>
                  </a:ext>
                </a:extLst>
              </a:tr>
              <a:tr h="244888">
                <a:tc>
                  <a:txBody>
                    <a:bodyPr/>
                    <a:lstStyle/>
                    <a:p>
                      <a:r>
                        <a:rPr lang="de-DE" sz="1600" dirty="0">
                          <a:effectLst/>
                        </a:rPr>
                        <a:t>pH</a:t>
                      </a:r>
                    </a:p>
                  </a:txBody>
                  <a:tcPr marL="35607" marR="35607" marT="17804" marB="17804">
                    <a:lnL>
                      <a:noFill/>
                    </a:lnL>
                    <a:lnR>
                      <a:noFill/>
                    </a:lnR>
                    <a:lnT>
                      <a:noFill/>
                    </a:lnT>
                    <a:lnB>
                      <a:noFill/>
                    </a:lnB>
                    <a:solidFill>
                      <a:srgbClr val="FFFFFF"/>
                    </a:solidFill>
                  </a:tcPr>
                </a:tc>
                <a:tc>
                  <a:txBody>
                    <a:bodyPr/>
                    <a:lstStyle/>
                    <a:p>
                      <a:r>
                        <a:rPr lang="de-DE" sz="1600">
                          <a:effectLst/>
                        </a:rPr>
                        <a:t>7.52</a:t>
                      </a:r>
                    </a:p>
                  </a:txBody>
                  <a:tcPr marL="35607" marR="35607" marT="17804" marB="17804">
                    <a:lnL>
                      <a:noFill/>
                    </a:lnL>
                    <a:lnR>
                      <a:noFill/>
                    </a:lnR>
                    <a:lnT>
                      <a:noFill/>
                    </a:lnT>
                    <a:lnB>
                      <a:noFill/>
                    </a:lnB>
                    <a:solidFill>
                      <a:srgbClr val="FFFFFF"/>
                    </a:solidFill>
                  </a:tcPr>
                </a:tc>
                <a:tc>
                  <a:txBody>
                    <a:bodyPr/>
                    <a:lstStyle/>
                    <a:p>
                      <a:r>
                        <a:rPr lang="de-DE" sz="1600">
                          <a:effectLst/>
                        </a:rPr>
                        <a:t>7.38-7.44</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1331065215"/>
                  </a:ext>
                </a:extLst>
              </a:tr>
              <a:tr h="244888">
                <a:tc>
                  <a:txBody>
                    <a:bodyPr/>
                    <a:lstStyle/>
                    <a:p>
                      <a:r>
                        <a:rPr lang="de-DE" sz="1600" dirty="0">
                          <a:effectLst/>
                        </a:rPr>
                        <a:t>PaCO</a:t>
                      </a:r>
                      <a:r>
                        <a:rPr lang="de-DE" sz="1600" baseline="-25000" dirty="0">
                          <a:effectLst/>
                        </a:rPr>
                        <a:t>2</a:t>
                      </a:r>
                      <a:endParaRPr lang="de-DE" sz="1600" dirty="0">
                        <a:effectLst/>
                      </a:endParaRPr>
                    </a:p>
                  </a:txBody>
                  <a:tcPr marL="35607" marR="35607" marT="17804" marB="17804">
                    <a:lnL>
                      <a:noFill/>
                    </a:lnL>
                    <a:lnR>
                      <a:noFill/>
                    </a:lnR>
                    <a:lnT>
                      <a:noFill/>
                    </a:lnT>
                    <a:lnB>
                      <a:noFill/>
                    </a:lnB>
                    <a:solidFill>
                      <a:srgbClr val="FFFFFF"/>
                    </a:solidFill>
                  </a:tcPr>
                </a:tc>
                <a:tc>
                  <a:txBody>
                    <a:bodyPr/>
                    <a:lstStyle/>
                    <a:p>
                      <a:r>
                        <a:rPr lang="de-DE" sz="1600">
                          <a:effectLst/>
                        </a:rPr>
                        <a:t>47 mmHg</a:t>
                      </a:r>
                    </a:p>
                  </a:txBody>
                  <a:tcPr marL="35607" marR="35607" marT="17804" marB="17804">
                    <a:lnL>
                      <a:noFill/>
                    </a:lnL>
                    <a:lnR>
                      <a:noFill/>
                    </a:lnR>
                    <a:lnT>
                      <a:noFill/>
                    </a:lnT>
                    <a:lnB>
                      <a:noFill/>
                    </a:lnB>
                    <a:solidFill>
                      <a:srgbClr val="FFFFFF"/>
                    </a:solidFill>
                  </a:tcPr>
                </a:tc>
                <a:tc>
                  <a:txBody>
                    <a:bodyPr/>
                    <a:lstStyle/>
                    <a:p>
                      <a:r>
                        <a:rPr lang="de-DE" sz="1600">
                          <a:effectLst/>
                        </a:rPr>
                        <a:t>38-42</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688559933"/>
                  </a:ext>
                </a:extLst>
              </a:tr>
              <a:tr h="244888">
                <a:tc>
                  <a:txBody>
                    <a:bodyPr/>
                    <a:lstStyle/>
                    <a:p>
                      <a:r>
                        <a:rPr lang="de-DE" sz="1600" dirty="0">
                          <a:effectLst/>
                        </a:rPr>
                        <a:t>PaO</a:t>
                      </a:r>
                      <a:r>
                        <a:rPr lang="de-DE" sz="1600" baseline="-25000" dirty="0">
                          <a:effectLst/>
                        </a:rPr>
                        <a:t>2</a:t>
                      </a:r>
                      <a:endParaRPr lang="de-DE" sz="1600" dirty="0">
                        <a:effectLst/>
                      </a:endParaRPr>
                    </a:p>
                  </a:txBody>
                  <a:tcPr marL="35607" marR="35607" marT="17804" marB="17804">
                    <a:lnL>
                      <a:noFill/>
                    </a:lnL>
                    <a:lnR>
                      <a:noFill/>
                    </a:lnR>
                    <a:lnT>
                      <a:noFill/>
                    </a:lnT>
                    <a:lnB>
                      <a:noFill/>
                    </a:lnB>
                    <a:solidFill>
                      <a:srgbClr val="FFFFFF"/>
                    </a:solidFill>
                  </a:tcPr>
                </a:tc>
                <a:tc>
                  <a:txBody>
                    <a:bodyPr/>
                    <a:lstStyle/>
                    <a:p>
                      <a:r>
                        <a:rPr lang="de-DE" sz="1600">
                          <a:effectLst/>
                        </a:rPr>
                        <a:t>110 mmHg</a:t>
                      </a:r>
                    </a:p>
                  </a:txBody>
                  <a:tcPr marL="35607" marR="35607" marT="17804" marB="17804">
                    <a:lnL>
                      <a:noFill/>
                    </a:lnL>
                    <a:lnR>
                      <a:noFill/>
                    </a:lnR>
                    <a:lnT>
                      <a:noFill/>
                    </a:lnT>
                    <a:lnB>
                      <a:noFill/>
                    </a:lnB>
                    <a:solidFill>
                      <a:srgbClr val="FFFFFF"/>
                    </a:solidFill>
                  </a:tcPr>
                </a:tc>
                <a:tc>
                  <a:txBody>
                    <a:bodyPr/>
                    <a:lstStyle/>
                    <a:p>
                      <a:r>
                        <a:rPr lang="de-DE" sz="1600" dirty="0">
                          <a:effectLst/>
                        </a:rPr>
                        <a:t>75-100</a:t>
                      </a:r>
                    </a:p>
                  </a:txBody>
                  <a:tcPr marL="35607" marR="35607" marT="17804" marB="17804">
                    <a:lnL>
                      <a:noFill/>
                    </a:lnL>
                    <a:lnR>
                      <a:noFill/>
                    </a:lnR>
                    <a:lnT>
                      <a:noFill/>
                    </a:lnT>
                    <a:lnB>
                      <a:noFill/>
                    </a:lnB>
                    <a:solidFill>
                      <a:srgbClr val="FFFFFF"/>
                    </a:solidFill>
                  </a:tcPr>
                </a:tc>
                <a:extLst>
                  <a:ext uri="{0D108BD9-81ED-4DB2-BD59-A6C34878D82A}">
                    <a16:rowId xmlns:a16="http://schemas.microsoft.com/office/drawing/2014/main" val="3059576755"/>
                  </a:ext>
                </a:extLst>
              </a:tr>
            </a:tbl>
          </a:graphicData>
        </a:graphic>
      </p:graphicFrame>
      <p:sp>
        <p:nvSpPr>
          <p:cNvPr id="3" name="Titel 2">
            <a:extLst>
              <a:ext uri="{FF2B5EF4-FFF2-40B4-BE49-F238E27FC236}">
                <a16:creationId xmlns:a16="http://schemas.microsoft.com/office/drawing/2014/main" id="{5090D9F1-A24E-48BD-B3A4-EDF7D6CFEC52}"/>
              </a:ext>
            </a:extLst>
          </p:cNvPr>
          <p:cNvSpPr>
            <a:spLocks noGrp="1"/>
          </p:cNvSpPr>
          <p:nvPr>
            <p:ph type="title"/>
          </p:nvPr>
        </p:nvSpPr>
        <p:spPr/>
        <p:txBody>
          <a:bodyPr/>
          <a:lstStyle/>
          <a:p>
            <a:r>
              <a:rPr lang="de-DE" dirty="0"/>
              <a:t>Labor</a:t>
            </a:r>
          </a:p>
        </p:txBody>
      </p:sp>
      <p:sp>
        <p:nvSpPr>
          <p:cNvPr id="5" name="Rectangle 1">
            <a:extLst>
              <a:ext uri="{FF2B5EF4-FFF2-40B4-BE49-F238E27FC236}">
                <a16:creationId xmlns:a16="http://schemas.microsoft.com/office/drawing/2014/main" id="{17A29CAF-F650-4337-ACFC-C6FCC7498EA7}"/>
              </a:ext>
            </a:extLst>
          </p:cNvPr>
          <p:cNvSpPr>
            <a:spLocks noChangeArrowheads="1"/>
          </p:cNvSpPr>
          <p:nvPr/>
        </p:nvSpPr>
        <p:spPr bwMode="auto">
          <a:xfrm>
            <a:off x="716990" y="5949280"/>
            <a:ext cx="80682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spcBef>
                <a:spcPct val="0"/>
              </a:spcBef>
              <a:defRPr>
                <a:solidFill>
                  <a:schemeClr val="tx1"/>
                </a:solidFill>
                <a:latin typeface="Arial" panose="020B0604020202020204" pitchFamily="34" charset="0"/>
              </a:defRPr>
            </a:lvl1pPr>
            <a:lvl2pPr eaLnBrk="0" hangingPunct="0">
              <a:spcBef>
                <a:spcPct val="0"/>
              </a:spcBef>
              <a:defRPr>
                <a:solidFill>
                  <a:schemeClr val="tx1"/>
                </a:solidFill>
                <a:latin typeface="Arial" panose="020B0604020202020204" pitchFamily="34" charset="0"/>
              </a:defRPr>
            </a:lvl2pPr>
            <a:lvl3pPr eaLnBrk="0" hangingPunct="0">
              <a:spcBef>
                <a:spcPct val="0"/>
              </a:spcBef>
              <a:defRPr>
                <a:solidFill>
                  <a:schemeClr val="tx1"/>
                </a:solidFill>
                <a:latin typeface="Arial" panose="020B0604020202020204" pitchFamily="34" charset="0"/>
              </a:defRPr>
            </a:lvl3pPr>
            <a:lvl4pPr eaLnBrk="0" hangingPunct="0">
              <a:spcBef>
                <a:spcPct val="0"/>
              </a:spcBef>
              <a:defRPr>
                <a:solidFill>
                  <a:schemeClr val="tx1"/>
                </a:solidFill>
                <a:latin typeface="Arial" panose="020B0604020202020204" pitchFamily="34" charset="0"/>
              </a:defRPr>
            </a:lvl4pPr>
            <a:lvl5pPr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666C77"/>
                </a:solidFill>
                <a:effectLst/>
                <a:latin typeface="HelveticaNeueRoman"/>
              </a:rPr>
              <a:t>Urin:</a:t>
            </a:r>
            <a:r>
              <a:rPr kumimoji="0" lang="de-DE" altLang="de-DE" sz="1600" b="0" i="0" u="none" strike="noStrike" cap="none" normalizeH="0" baseline="0" dirty="0">
                <a:ln>
                  <a:noFill/>
                </a:ln>
                <a:solidFill>
                  <a:srgbClr val="666C77"/>
                </a:solidFill>
                <a:effectLst/>
                <a:latin typeface="HelveticaNeueRoman"/>
              </a:rPr>
              <a:t> spez. Gewicht 1.020, pH 7.5, negativ für Blut und Protein, keine Zellen / Zylinder </a:t>
            </a:r>
            <a:endParaRPr kumimoji="0" lang="de-DE" altLang="de-DE"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156351788"/>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13</a:t>
            </a:r>
          </a:p>
        </p:txBody>
      </p:sp>
      <p:graphicFrame>
        <p:nvGraphicFramePr>
          <p:cNvPr id="46083" name="Group 3"/>
          <p:cNvGraphicFramePr>
            <a:graphicFrameLocks noGrp="1"/>
          </p:cNvGraphicFramePr>
          <p:nvPr>
            <p:ph sz="quarter" idx="1"/>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kern="1200" dirty="0">
                          <a:solidFill>
                            <a:schemeClr val="tx1"/>
                          </a:solidFill>
                          <a:effectLst/>
                          <a:latin typeface="Arial" panose="020B0604020202020204" pitchFamily="34" charset="0"/>
                          <a:ea typeface="+mn-ea"/>
                          <a:cs typeface="+mn-cs"/>
                        </a:rPr>
                        <a:t>Hyperemesis </a:t>
                      </a:r>
                      <a:r>
                        <a:rPr lang="de-DE" sz="2000" b="1" i="0" kern="1200" dirty="0" err="1">
                          <a:solidFill>
                            <a:schemeClr val="tx1"/>
                          </a:solidFill>
                          <a:effectLst/>
                          <a:latin typeface="Arial" panose="020B0604020202020204" pitchFamily="34" charset="0"/>
                          <a:ea typeface="+mn-ea"/>
                          <a:cs typeface="+mn-cs"/>
                        </a:rPr>
                        <a:t>gravidarum</a:t>
                      </a:r>
                      <a:endParaRPr 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kern="1200" dirty="0">
                          <a:solidFill>
                            <a:schemeClr val="tx1"/>
                          </a:solidFill>
                          <a:effectLst/>
                          <a:latin typeface="Arial" panose="020B0604020202020204" pitchFamily="34" charset="0"/>
                          <a:ea typeface="+mn-ea"/>
                          <a:cs typeface="+mn-cs"/>
                        </a:rPr>
                        <a:t>Calcium-Alkali Syndrom</a:t>
                      </a:r>
                      <a:endParaRPr lang="de-DE" alt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kern="1200" dirty="0" err="1">
                          <a:solidFill>
                            <a:schemeClr val="tx1"/>
                          </a:solidFill>
                          <a:effectLst/>
                          <a:latin typeface="Arial" panose="020B0604020202020204" pitchFamily="34" charset="0"/>
                          <a:ea typeface="+mn-ea"/>
                          <a:cs typeface="+mn-cs"/>
                        </a:rPr>
                        <a:t>Hypercalcämie</a:t>
                      </a:r>
                      <a:r>
                        <a:rPr lang="de-DE" sz="2000" b="1" i="0" kern="1200" dirty="0">
                          <a:solidFill>
                            <a:schemeClr val="tx1"/>
                          </a:solidFill>
                          <a:effectLst/>
                          <a:latin typeface="Arial" panose="020B0604020202020204" pitchFamily="34" charset="0"/>
                          <a:ea typeface="+mn-ea"/>
                          <a:cs typeface="+mn-cs"/>
                        </a:rPr>
                        <a:t> bei Malignität</a:t>
                      </a:r>
                      <a:endParaRPr lang="en-US"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kern="1200" dirty="0" err="1">
                          <a:solidFill>
                            <a:schemeClr val="tx1"/>
                          </a:solidFill>
                          <a:effectLst/>
                          <a:latin typeface="Arial" panose="020B0604020202020204" pitchFamily="34" charset="0"/>
                          <a:ea typeface="+mn-ea"/>
                          <a:cs typeface="+mn-cs"/>
                        </a:rPr>
                        <a:t>Thyrotoxikose</a:t>
                      </a:r>
                      <a:endParaRPr lang="de-DE" alt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kern="1200" dirty="0">
                          <a:solidFill>
                            <a:schemeClr val="tx1"/>
                          </a:solidFill>
                          <a:effectLst/>
                          <a:latin typeface="Arial" panose="020B0604020202020204" pitchFamily="34" charset="0"/>
                          <a:ea typeface="+mn-ea"/>
                          <a:cs typeface="+mn-cs"/>
                        </a:rPr>
                        <a:t>Vitamin D Intoxikation</a:t>
                      </a:r>
                      <a:endParaRPr lang="de-DE" alt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908050"/>
          <a:ext cx="9144001" cy="94488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800" b="1" i="0" kern="1200" dirty="0" err="1">
                          <a:solidFill>
                            <a:srgbClr val="EAEAEA"/>
                          </a:solidFill>
                          <a:effectLst/>
                          <a:latin typeface="Arial" panose="020B0604020202020204" pitchFamily="34" charset="0"/>
                          <a:ea typeface="+mn-ea"/>
                          <a:cs typeface="+mn-cs"/>
                        </a:rPr>
                        <a:t>Welche</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derr</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folgenden</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Optionen</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ist</a:t>
                      </a:r>
                      <a:r>
                        <a:rPr lang="en-US" sz="2800" b="1" i="0" kern="1200" dirty="0">
                          <a:solidFill>
                            <a:srgbClr val="EAEAEA"/>
                          </a:solidFill>
                          <a:effectLst/>
                          <a:latin typeface="Arial" panose="020B0604020202020204" pitchFamily="34" charset="0"/>
                          <a:ea typeface="+mn-ea"/>
                          <a:cs typeface="+mn-cs"/>
                        </a:rPr>
                        <a:t> die </a:t>
                      </a:r>
                      <a:r>
                        <a:rPr lang="en-US" sz="2800" b="1" i="0" kern="1200" dirty="0" err="1">
                          <a:solidFill>
                            <a:srgbClr val="EAEAEA"/>
                          </a:solidFill>
                          <a:effectLst/>
                          <a:latin typeface="Arial" panose="020B0604020202020204" pitchFamily="34" charset="0"/>
                          <a:ea typeface="+mn-ea"/>
                          <a:cs typeface="+mn-cs"/>
                        </a:rPr>
                        <a:t>wahrscheinliche</a:t>
                      </a:r>
                      <a:r>
                        <a:rPr lang="en-US" sz="2800" b="1" i="0" kern="1200" dirty="0">
                          <a:solidFill>
                            <a:srgbClr val="EAEAEA"/>
                          </a:solidFill>
                          <a:effectLst/>
                          <a:latin typeface="Arial" panose="020B0604020202020204" pitchFamily="34" charset="0"/>
                          <a:ea typeface="+mn-ea"/>
                          <a:cs typeface="+mn-cs"/>
                        </a:rPr>
                        <a:t> Diagnose?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4236211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46083"/>
                                        </p:tgtEl>
                                        <p:attrNameLst>
                                          <p:attrName>style.opacity</p:attrName>
                                        </p:attrNameLst>
                                      </p:cBhvr>
                                      <p:to>
                                        <p:strVal val="0.5"/>
                                      </p:to>
                                    </p:set>
                                    <p:animEffect filter="image" prLst="opacity: 0.5">
                                      <p:cBhvr rctx="IE">
                                        <p:cTn id="7" dur="indefinite"/>
                                        <p:tgtEl>
                                          <p:spTgt spid="46083"/>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6091"/>
                                        </p:tgtEl>
                                      </p:cBhvr>
                                    </p:animEffect>
                                    <p:animScale>
                                      <p:cBhvr>
                                        <p:cTn id="10" dur="250" autoRev="1" fill="hold"/>
                                        <p:tgtEl>
                                          <p:spTgt spid="46091"/>
                                        </p:tgtEl>
                                      </p:cBhvr>
                                      <p:by x="105000" y="105000"/>
                                    </p:animScale>
                                  </p:childTnLst>
                                </p:cTn>
                              </p:par>
                              <p:par>
                                <p:cTn id="11" presetID="9" presetClass="emph" presetSubtype="0" nodeType="withEffect">
                                  <p:stCondLst>
                                    <p:cond delay="0"/>
                                  </p:stCondLst>
                                  <p:childTnLst>
                                    <p:set>
                                      <p:cBhvr>
                                        <p:cTn id="12" dur="indefinite"/>
                                        <p:tgtEl>
                                          <p:spTgt spid="46099"/>
                                        </p:tgtEl>
                                        <p:attrNameLst>
                                          <p:attrName>style.opacity</p:attrName>
                                        </p:attrNameLst>
                                      </p:cBhvr>
                                      <p:to>
                                        <p:strVal val="0.5"/>
                                      </p:to>
                                    </p:set>
                                    <p:animEffect filter="image" prLst="opacity: 0.5">
                                      <p:cBhvr rctx="IE">
                                        <p:cTn id="13" dur="indefinite"/>
                                        <p:tgtEl>
                                          <p:spTgt spid="46099"/>
                                        </p:tgtEl>
                                      </p:cBhvr>
                                    </p:animEffect>
                                  </p:childTnLst>
                                </p:cTn>
                              </p:par>
                              <p:par>
                                <p:cTn id="14" presetID="9" presetClass="emph" presetSubtype="0" nodeType="withEffect">
                                  <p:stCondLst>
                                    <p:cond delay="0"/>
                                  </p:stCondLst>
                                  <p:childTnLst>
                                    <p:set>
                                      <p:cBhvr>
                                        <p:cTn id="15" dur="indefinite"/>
                                        <p:tgtEl>
                                          <p:spTgt spid="46107"/>
                                        </p:tgtEl>
                                        <p:attrNameLst>
                                          <p:attrName>style.opacity</p:attrName>
                                        </p:attrNameLst>
                                      </p:cBhvr>
                                      <p:to>
                                        <p:strVal val="0.5"/>
                                      </p:to>
                                    </p:set>
                                    <p:animEffect filter="image" prLst="opacity: 0.5">
                                      <p:cBhvr rctx="IE">
                                        <p:cTn id="16" dur="indefinite"/>
                                        <p:tgtEl>
                                          <p:spTgt spid="46107"/>
                                        </p:tgtEl>
                                      </p:cBhvr>
                                    </p:animEffect>
                                  </p:childTnLst>
                                </p:cTn>
                              </p:par>
                              <p:par>
                                <p:cTn id="17" presetID="9" presetClass="emph" presetSubtype="0" nodeType="withEffect">
                                  <p:stCondLst>
                                    <p:cond delay="0"/>
                                  </p:stCondLst>
                                  <p:childTnLst>
                                    <p:set>
                                      <p:cBhvr>
                                        <p:cTn id="18" dur="indefinite"/>
                                        <p:tgtEl>
                                          <p:spTgt spid="46115"/>
                                        </p:tgtEl>
                                        <p:attrNameLst>
                                          <p:attrName>style.opacity</p:attrName>
                                        </p:attrNameLst>
                                      </p:cBhvr>
                                      <p:to>
                                        <p:strVal val="0.5"/>
                                      </p:to>
                                    </p:set>
                                    <p:animEffect filter="image" prLst="opacity: 0.5">
                                      <p:cBhvr rctx="IE">
                                        <p:cTn id="19" dur="indefinite"/>
                                        <p:tgtEl>
                                          <p:spTgt spid="4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38CC592-678A-4413-B3EE-1AA9123637CC}"/>
              </a:ext>
            </a:extLst>
          </p:cNvPr>
          <p:cNvSpPr>
            <a:spLocks noGrp="1"/>
          </p:cNvSpPr>
          <p:nvPr>
            <p:ph idx="1"/>
          </p:nvPr>
        </p:nvSpPr>
        <p:spPr/>
        <p:txBody>
          <a:bodyPr/>
          <a:lstStyle/>
          <a:p>
            <a:r>
              <a:rPr lang="de-DE" dirty="0"/>
              <a:t>Kalzium-Alkali-Syndrom zur wahrscheinlichsten Diagnose mit </a:t>
            </a:r>
            <a:r>
              <a:rPr lang="de-DE" dirty="0">
                <a:latin typeface="+mj-lt"/>
              </a:rPr>
              <a:t>Trias: </a:t>
            </a:r>
          </a:p>
          <a:p>
            <a:pPr marL="342900" indent="-342900">
              <a:buFont typeface="+mj-lt"/>
              <a:buAutoNum type="arabicPeriod"/>
            </a:pPr>
            <a:r>
              <a:rPr lang="de-DE" dirty="0">
                <a:latin typeface="+mj-lt"/>
              </a:rPr>
              <a:t>Hyperkalzämie</a:t>
            </a:r>
          </a:p>
          <a:p>
            <a:pPr marL="342900" indent="-342900">
              <a:buFont typeface="+mj-lt"/>
              <a:buAutoNum type="arabicPeriod"/>
            </a:pPr>
            <a:r>
              <a:rPr lang="de-DE" dirty="0">
                <a:latin typeface="+mj-lt"/>
              </a:rPr>
              <a:t>metabolischer Alkalose </a:t>
            </a:r>
          </a:p>
          <a:p>
            <a:pPr marL="342900" indent="-342900">
              <a:buFont typeface="+mj-lt"/>
              <a:buAutoNum type="arabicPeriod"/>
            </a:pPr>
            <a:r>
              <a:rPr lang="de-DE" dirty="0">
                <a:latin typeface="+mj-lt"/>
              </a:rPr>
              <a:t>AKI </a:t>
            </a:r>
          </a:p>
          <a:p>
            <a:endParaRPr lang="de-DE" dirty="0">
              <a:latin typeface="+mj-lt"/>
            </a:endParaRPr>
          </a:p>
          <a:p>
            <a:r>
              <a:rPr lang="de-DE" dirty="0">
                <a:latin typeface="+mj-lt"/>
              </a:rPr>
              <a:t>Supprimiertes PTH </a:t>
            </a:r>
          </a:p>
          <a:p>
            <a:pPr marL="342900" indent="-342900">
              <a:buFont typeface="+mj-lt"/>
              <a:buAutoNum type="arabicPeriod"/>
            </a:pPr>
            <a:r>
              <a:rPr lang="de-DE" dirty="0">
                <a:latin typeface="+mj-lt"/>
              </a:rPr>
              <a:t>erhöhte enterische Calciumbelastung </a:t>
            </a:r>
          </a:p>
          <a:p>
            <a:pPr marL="342900" indent="-342900">
              <a:buFont typeface="+mj-lt"/>
              <a:buAutoNum type="arabicPeriod"/>
            </a:pPr>
            <a:r>
              <a:rPr lang="de-DE" dirty="0">
                <a:latin typeface="+mj-lt"/>
              </a:rPr>
              <a:t>nicht-PTH-vermittelte Freisetzung von Calcium aus dem Knochen </a:t>
            </a:r>
          </a:p>
          <a:p>
            <a:endParaRPr lang="de-DE" dirty="0">
              <a:latin typeface="+mj-lt"/>
            </a:endParaRPr>
          </a:p>
          <a:p>
            <a:r>
              <a:rPr lang="de-DE" dirty="0">
                <a:latin typeface="+mj-lt"/>
              </a:rPr>
              <a:t>Metabolische Alkalose mit alkalischem Urin </a:t>
            </a:r>
          </a:p>
          <a:p>
            <a:pPr marL="285750" indent="-285750">
              <a:buFont typeface="Wingdings" panose="05000000000000000000" pitchFamily="2" charset="2"/>
              <a:buChar char="à"/>
            </a:pPr>
            <a:r>
              <a:rPr lang="de-DE" dirty="0">
                <a:latin typeface="+mj-lt"/>
              </a:rPr>
              <a:t>Alkaliladung vereinbar </a:t>
            </a:r>
          </a:p>
          <a:p>
            <a:pPr marL="285750" indent="-285750">
              <a:buFont typeface="Wingdings" panose="05000000000000000000" pitchFamily="2" charset="2"/>
              <a:buChar char="à"/>
            </a:pPr>
            <a:r>
              <a:rPr lang="de-DE" dirty="0">
                <a:latin typeface="+mj-lt"/>
              </a:rPr>
              <a:t>DD Alkalose durch Erbrechen </a:t>
            </a:r>
          </a:p>
          <a:p>
            <a:pPr marL="1044575" lvl="2" indent="-285750">
              <a:buFont typeface="Wingdings" panose="05000000000000000000" pitchFamily="2" charset="2"/>
              <a:buChar char="à"/>
            </a:pPr>
            <a:r>
              <a:rPr lang="de-DE" dirty="0">
                <a:latin typeface="+mj-lt"/>
              </a:rPr>
              <a:t>Urin typischerweise „paradoxerweise sauer“, wenn parallel </a:t>
            </a:r>
            <a:r>
              <a:rPr lang="de-DE" dirty="0" err="1">
                <a:latin typeface="+mj-lt"/>
              </a:rPr>
              <a:t>Volumendepletion</a:t>
            </a:r>
            <a:endParaRPr lang="de-DE" dirty="0">
              <a:latin typeface="+mj-lt"/>
            </a:endParaRPr>
          </a:p>
        </p:txBody>
      </p:sp>
      <p:sp>
        <p:nvSpPr>
          <p:cNvPr id="3" name="Titel 2">
            <a:extLst>
              <a:ext uri="{FF2B5EF4-FFF2-40B4-BE49-F238E27FC236}">
                <a16:creationId xmlns:a16="http://schemas.microsoft.com/office/drawing/2014/main" id="{93E523E1-B0C2-44FF-BDFB-08089F3D69F3}"/>
              </a:ext>
            </a:extLst>
          </p:cNvPr>
          <p:cNvSpPr>
            <a:spLocks noGrp="1"/>
          </p:cNvSpPr>
          <p:nvPr>
            <p:ph type="title"/>
          </p:nvPr>
        </p:nvSpPr>
        <p:spPr/>
        <p:txBody>
          <a:bodyPr/>
          <a:lstStyle/>
          <a:p>
            <a:r>
              <a:rPr lang="de-DE" dirty="0"/>
              <a:t>Antwort: Calcium-Alkali Syndrom</a:t>
            </a:r>
          </a:p>
        </p:txBody>
      </p:sp>
    </p:spTree>
    <p:extLst>
      <p:ext uri="{BB962C8B-B14F-4D97-AF65-F5344CB8AC3E}">
        <p14:creationId xmlns:p14="http://schemas.microsoft.com/office/powerpoint/2010/main" val="2488458862"/>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5F63F98-8A57-41F1-AB0E-71C55473FF59}"/>
              </a:ext>
            </a:extLst>
          </p:cNvPr>
          <p:cNvSpPr>
            <a:spLocks noGrp="1"/>
          </p:cNvSpPr>
          <p:nvPr>
            <p:ph idx="1"/>
          </p:nvPr>
        </p:nvSpPr>
        <p:spPr/>
        <p:txBody>
          <a:bodyPr/>
          <a:lstStyle/>
          <a:p>
            <a:r>
              <a:rPr lang="de-DE" dirty="0"/>
              <a:t>Gleichzeitige Einnahme großer Mengen von Calcium und Alkali </a:t>
            </a:r>
          </a:p>
          <a:p>
            <a:pPr marL="285750" indent="-285750">
              <a:buFont typeface="Wingdings" panose="05000000000000000000" pitchFamily="2" charset="2"/>
              <a:buChar char="à"/>
            </a:pPr>
            <a:r>
              <a:rPr lang="de-DE" dirty="0"/>
              <a:t>Früher: Milchpulver als Heilmittel für </a:t>
            </a:r>
            <a:r>
              <a:rPr lang="de-DE" dirty="0" err="1"/>
              <a:t>Ulkuskrankheiten</a:t>
            </a:r>
            <a:r>
              <a:rPr lang="de-DE" dirty="0"/>
              <a:t> </a:t>
            </a:r>
          </a:p>
          <a:p>
            <a:pPr marL="285750" indent="-285750">
              <a:buFont typeface="Wingdings" panose="05000000000000000000" pitchFamily="2" charset="2"/>
              <a:buChar char="à"/>
            </a:pPr>
            <a:r>
              <a:rPr lang="de-DE" dirty="0"/>
              <a:t>Heute: meist Einnahme von Kalziumpräparaten </a:t>
            </a:r>
          </a:p>
          <a:p>
            <a:pPr marL="1044575" lvl="2" indent="-285750">
              <a:buFont typeface="Wingdings" panose="05000000000000000000" pitchFamily="2" charset="2"/>
              <a:buChar char="à"/>
            </a:pPr>
            <a:r>
              <a:rPr lang="de-DE" dirty="0"/>
              <a:t>häufig bei älteren Menschen mit Osteoporose: </a:t>
            </a:r>
            <a:br>
              <a:rPr lang="de-DE" dirty="0"/>
            </a:br>
            <a:r>
              <a:rPr lang="de-DE" dirty="0"/>
              <a:t>Kalzium- und Vitamin-D-Präparate </a:t>
            </a:r>
          </a:p>
          <a:p>
            <a:endParaRPr lang="de-DE" dirty="0"/>
          </a:p>
          <a:p>
            <a:r>
              <a:rPr lang="de-DE" b="1" dirty="0"/>
              <a:t>Wichtige Mechanismen: </a:t>
            </a:r>
          </a:p>
          <a:p>
            <a:pPr marL="285750" indent="-285750">
              <a:buFont typeface="Arial" panose="020B0604020202020204" pitchFamily="34" charset="0"/>
              <a:buChar char="•"/>
            </a:pPr>
            <a:r>
              <a:rPr lang="de-DE" dirty="0"/>
              <a:t>Kalzium-vermittelte Vasokonstriktion</a:t>
            </a:r>
          </a:p>
          <a:p>
            <a:pPr marL="1044575" lvl="2" indent="-285750">
              <a:buFont typeface="Arial" panose="020B0604020202020204" pitchFamily="34" charset="0"/>
              <a:buChar char="•"/>
            </a:pPr>
            <a:r>
              <a:rPr lang="de-DE" dirty="0"/>
              <a:t>GFR und Ausscheidung von Kalzium im Urin verringert</a:t>
            </a:r>
          </a:p>
          <a:p>
            <a:pPr marL="285750" indent="-285750">
              <a:buFont typeface="Arial" panose="020B0604020202020204" pitchFamily="34" charset="0"/>
              <a:buChar char="•"/>
            </a:pPr>
            <a:r>
              <a:rPr lang="de-DE" dirty="0"/>
              <a:t>Volumenverarmung durch beeinträchtigte tubuläre Absorption von Natrium im dicken aufsteigenden Ast der Henle-Schleife infolge der Hemmung von </a:t>
            </a:r>
            <a:r>
              <a:rPr lang="de-DE" dirty="0" err="1"/>
              <a:t>Natriumchloridtransport</a:t>
            </a:r>
            <a:r>
              <a:rPr lang="de-DE" dirty="0"/>
              <a:t> vermittelt durch den Calcium-</a:t>
            </a:r>
            <a:r>
              <a:rPr lang="de-DE" dirty="0" err="1"/>
              <a:t>Sensing</a:t>
            </a:r>
            <a:r>
              <a:rPr lang="de-DE" dirty="0"/>
              <a:t>-Rezeptor.</a:t>
            </a:r>
          </a:p>
          <a:p>
            <a:endParaRPr lang="de-DE" dirty="0"/>
          </a:p>
        </p:txBody>
      </p:sp>
      <p:sp>
        <p:nvSpPr>
          <p:cNvPr id="3" name="Titel 2">
            <a:extLst>
              <a:ext uri="{FF2B5EF4-FFF2-40B4-BE49-F238E27FC236}">
                <a16:creationId xmlns:a16="http://schemas.microsoft.com/office/drawing/2014/main" id="{75FB02DD-F0EB-4280-AD0C-1D170BA47878}"/>
              </a:ext>
            </a:extLst>
          </p:cNvPr>
          <p:cNvSpPr>
            <a:spLocks noGrp="1"/>
          </p:cNvSpPr>
          <p:nvPr>
            <p:ph type="title"/>
          </p:nvPr>
        </p:nvSpPr>
        <p:spPr/>
        <p:txBody>
          <a:bodyPr/>
          <a:lstStyle/>
          <a:p>
            <a:r>
              <a:rPr lang="de-DE" dirty="0"/>
              <a:t>Calcium-Alkali-Syndrom</a:t>
            </a:r>
          </a:p>
        </p:txBody>
      </p:sp>
    </p:spTree>
    <p:extLst>
      <p:ext uri="{BB962C8B-B14F-4D97-AF65-F5344CB8AC3E}">
        <p14:creationId xmlns:p14="http://schemas.microsoft.com/office/powerpoint/2010/main" val="374990804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D0ABF8-08D5-4F32-A8DF-4B8E473D8EAB}"/>
              </a:ext>
            </a:extLst>
          </p:cNvPr>
          <p:cNvSpPr>
            <a:spLocks noGrp="1"/>
          </p:cNvSpPr>
          <p:nvPr>
            <p:ph type="title"/>
          </p:nvPr>
        </p:nvSpPr>
        <p:spPr/>
        <p:txBody>
          <a:bodyPr/>
          <a:lstStyle/>
          <a:p>
            <a:r>
              <a:rPr lang="de-DE" dirty="0"/>
              <a:t>Alkohol – assoziierte Elektrolytstörungen</a:t>
            </a:r>
          </a:p>
        </p:txBody>
      </p:sp>
      <p:sp>
        <p:nvSpPr>
          <p:cNvPr id="5" name="Rechteck 4">
            <a:extLst>
              <a:ext uri="{FF2B5EF4-FFF2-40B4-BE49-F238E27FC236}">
                <a16:creationId xmlns:a16="http://schemas.microsoft.com/office/drawing/2014/main" id="{1E1C074A-5EF4-454F-986F-6CD06CED90B1}"/>
              </a:ext>
            </a:extLst>
          </p:cNvPr>
          <p:cNvSpPr/>
          <p:nvPr/>
        </p:nvSpPr>
        <p:spPr>
          <a:xfrm>
            <a:off x="0" y="6364208"/>
            <a:ext cx="7630203" cy="498598"/>
          </a:xfrm>
          <a:prstGeom prst="rect">
            <a:avLst/>
          </a:prstGeom>
        </p:spPr>
        <p:txBody>
          <a:bodyPr wrap="square">
            <a:spAutoFit/>
          </a:bodyPr>
          <a:lstStyle/>
          <a:p>
            <a:pPr algn="r"/>
            <a:r>
              <a:rPr lang="en-US" sz="1200" dirty="0">
                <a:solidFill>
                  <a:srgbClr val="00799B"/>
                </a:solidFill>
                <a:latin typeface="+mj-lt"/>
              </a:rPr>
              <a:t>Palmer, B.F. and D.J. Clegg, </a:t>
            </a:r>
            <a:r>
              <a:rPr lang="en-US" sz="1200" b="1" i="1" dirty="0">
                <a:solidFill>
                  <a:srgbClr val="00799B"/>
                </a:solidFill>
                <a:latin typeface="+mj-lt"/>
              </a:rPr>
              <a:t>Electrolyte Disturbances in Patients with Chronic Alcohol-Use Disorder.</a:t>
            </a:r>
            <a:r>
              <a:rPr lang="en-US" sz="1200" b="1" dirty="0">
                <a:solidFill>
                  <a:srgbClr val="00799B"/>
                </a:solidFill>
                <a:latin typeface="+mj-lt"/>
              </a:rPr>
              <a:t> </a:t>
            </a:r>
            <a:r>
              <a:rPr lang="en-US" sz="1200" dirty="0">
                <a:solidFill>
                  <a:srgbClr val="00799B"/>
                </a:solidFill>
                <a:latin typeface="+mj-lt"/>
              </a:rPr>
              <a:t>New England Journal of Medicine, 2017. </a:t>
            </a:r>
            <a:r>
              <a:rPr lang="en-US" sz="1200" b="1" dirty="0">
                <a:solidFill>
                  <a:srgbClr val="00799B"/>
                </a:solidFill>
                <a:latin typeface="+mj-lt"/>
              </a:rPr>
              <a:t>377</a:t>
            </a:r>
            <a:r>
              <a:rPr lang="en-US" sz="1200" dirty="0">
                <a:solidFill>
                  <a:srgbClr val="00799B"/>
                </a:solidFill>
                <a:latin typeface="+mj-lt"/>
              </a:rPr>
              <a:t>(14): p. 1368-1377.</a:t>
            </a:r>
            <a:endParaRPr lang="de-DE" sz="1200" dirty="0">
              <a:solidFill>
                <a:srgbClr val="00799B"/>
              </a:solidFill>
              <a:latin typeface="+mj-lt"/>
            </a:endParaRPr>
          </a:p>
        </p:txBody>
      </p:sp>
      <p:pic>
        <p:nvPicPr>
          <p:cNvPr id="6" name="Grafik 5">
            <a:extLst>
              <a:ext uri="{FF2B5EF4-FFF2-40B4-BE49-F238E27FC236}">
                <a16:creationId xmlns:a16="http://schemas.microsoft.com/office/drawing/2014/main" id="{255D2BD7-319D-45EF-92E2-F1CEACEB887F}"/>
              </a:ext>
            </a:extLst>
          </p:cNvPr>
          <p:cNvPicPr>
            <a:picLocks noChangeAspect="1"/>
          </p:cNvPicPr>
          <p:nvPr/>
        </p:nvPicPr>
        <p:blipFill>
          <a:blip r:embed="rId3"/>
          <a:stretch>
            <a:fillRect/>
          </a:stretch>
        </p:blipFill>
        <p:spPr>
          <a:xfrm>
            <a:off x="1619672" y="960325"/>
            <a:ext cx="6986251" cy="5199201"/>
          </a:xfrm>
          <a:prstGeom prst="rect">
            <a:avLst/>
          </a:prstGeom>
          <a:ln w="9525">
            <a:solidFill>
              <a:schemeClr val="accent1"/>
            </a:solidFill>
          </a:ln>
        </p:spPr>
      </p:pic>
      <p:sp useBgFill="1">
        <p:nvSpPr>
          <p:cNvPr id="7" name="Rechteck 6">
            <a:extLst>
              <a:ext uri="{FF2B5EF4-FFF2-40B4-BE49-F238E27FC236}">
                <a16:creationId xmlns:a16="http://schemas.microsoft.com/office/drawing/2014/main" id="{8253BBA5-FA87-4BCF-AB5E-2C20615FA5D1}"/>
              </a:ext>
            </a:extLst>
          </p:cNvPr>
          <p:cNvSpPr/>
          <p:nvPr/>
        </p:nvSpPr>
        <p:spPr>
          <a:xfrm>
            <a:off x="-6684" y="2420888"/>
            <a:ext cx="2909771" cy="717119"/>
          </a:xfrm>
          <a:prstGeom prst="rect">
            <a:avLst/>
          </a:prstGeom>
          <a:ln w="38100">
            <a:solidFill>
              <a:schemeClr val="accent1"/>
            </a:solidFill>
          </a:ln>
        </p:spPr>
        <p:txBody>
          <a:bodyPr wrap="none">
            <a:spAutoFit/>
          </a:bodyPr>
          <a:lstStyle/>
          <a:p>
            <a:r>
              <a:rPr lang="de-DE" sz="4000" b="1" dirty="0">
                <a:sym typeface="Wingdings" panose="05000000000000000000" pitchFamily="2" charset="2"/>
              </a:rPr>
              <a:t> </a:t>
            </a:r>
            <a:r>
              <a:rPr lang="de-DE" sz="4000" b="1" dirty="0" err="1">
                <a:sym typeface="Wingdings" panose="05000000000000000000" pitchFamily="2" charset="2"/>
              </a:rPr>
              <a:t>Hypo</a:t>
            </a:r>
            <a:r>
              <a:rPr lang="de-DE" sz="4000" b="1" dirty="0">
                <a:sym typeface="Wingdings" panose="05000000000000000000" pitchFamily="2" charset="2"/>
              </a:rPr>
              <a:t> ….</a:t>
            </a:r>
            <a:endParaRPr lang="de-DE" sz="4000" b="1" dirty="0"/>
          </a:p>
        </p:txBody>
      </p:sp>
    </p:spTree>
    <p:extLst>
      <p:ext uri="{BB962C8B-B14F-4D97-AF65-F5344CB8AC3E}">
        <p14:creationId xmlns:p14="http://schemas.microsoft.com/office/powerpoint/2010/main" val="3325785934"/>
      </p:ext>
    </p:extLst>
  </p:cSld>
  <p:clrMapOvr>
    <a:masterClrMapping/>
  </p:clrMapOvr>
  <p:transition spd="slow">
    <p:push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9C6C726-B470-4796-9318-2A389DB11288}"/>
              </a:ext>
            </a:extLst>
          </p:cNvPr>
          <p:cNvSpPr>
            <a:spLocks noGrp="1"/>
          </p:cNvSpPr>
          <p:nvPr>
            <p:ph idx="1"/>
          </p:nvPr>
        </p:nvSpPr>
        <p:spPr/>
        <p:txBody>
          <a:bodyPr/>
          <a:lstStyle/>
          <a:p>
            <a:r>
              <a:rPr lang="de-DE" b="1" dirty="0">
                <a:solidFill>
                  <a:srgbClr val="FF0000"/>
                </a:solidFill>
              </a:rPr>
              <a:t>Thyreotoxikose </a:t>
            </a:r>
            <a:endParaRPr lang="de-DE" dirty="0"/>
          </a:p>
          <a:p>
            <a:r>
              <a:rPr lang="de-DE" dirty="0"/>
              <a:t>Mögliche Hyperkalzämie aufgrund einer erhöhten </a:t>
            </a:r>
            <a:r>
              <a:rPr lang="de-DE" dirty="0" err="1"/>
              <a:t>Osteoklastenaktivität</a:t>
            </a:r>
            <a:r>
              <a:rPr lang="de-DE" dirty="0"/>
              <a:t>. </a:t>
            </a:r>
          </a:p>
          <a:p>
            <a:r>
              <a:rPr lang="de-DE" dirty="0"/>
              <a:t>Aber: normale TSH-Spiegel </a:t>
            </a:r>
          </a:p>
          <a:p>
            <a:r>
              <a:rPr lang="de-DE" b="1" dirty="0">
                <a:solidFill>
                  <a:srgbClr val="FF0000"/>
                </a:solidFill>
              </a:rPr>
              <a:t>Hyperemesis </a:t>
            </a:r>
            <a:r>
              <a:rPr lang="de-DE" b="1" dirty="0" err="1">
                <a:solidFill>
                  <a:srgbClr val="FF0000"/>
                </a:solidFill>
              </a:rPr>
              <a:t>gravidarum</a:t>
            </a:r>
            <a:endParaRPr lang="de-DE" b="1" dirty="0">
              <a:solidFill>
                <a:srgbClr val="FF0000"/>
              </a:solidFill>
            </a:endParaRPr>
          </a:p>
          <a:p>
            <a:r>
              <a:rPr lang="de-DE" dirty="0"/>
              <a:t>Schwere Hyperkalzämie bei Hyperparathyreoidismus kann bei einer schwangeren Patientin die imitieren. </a:t>
            </a:r>
          </a:p>
          <a:p>
            <a:r>
              <a:rPr lang="de-DE" dirty="0"/>
              <a:t>Aber: unterdrückte PTH-Spiegel </a:t>
            </a:r>
          </a:p>
          <a:p>
            <a:endParaRPr lang="de-DE" dirty="0"/>
          </a:p>
          <a:p>
            <a:r>
              <a:rPr lang="de-DE" b="1" dirty="0">
                <a:solidFill>
                  <a:srgbClr val="FF0000"/>
                </a:solidFill>
              </a:rPr>
              <a:t>Maligne Hyperkalzämie und Vitamin-D-Vergiftung </a:t>
            </a:r>
            <a:endParaRPr lang="de-DE" dirty="0"/>
          </a:p>
          <a:p>
            <a:r>
              <a:rPr lang="de-DE" dirty="0"/>
              <a:t>Hyperkalzämie mit unterdrückten PTH-Spiegel, sind aber nicht mit metabolischer Alkalose assoziiert</a:t>
            </a:r>
          </a:p>
          <a:p>
            <a:endParaRPr lang="de-DE" dirty="0"/>
          </a:p>
        </p:txBody>
      </p:sp>
      <p:sp>
        <p:nvSpPr>
          <p:cNvPr id="3" name="Titel 2">
            <a:extLst>
              <a:ext uri="{FF2B5EF4-FFF2-40B4-BE49-F238E27FC236}">
                <a16:creationId xmlns:a16="http://schemas.microsoft.com/office/drawing/2014/main" id="{7551666C-E6C6-415F-99A2-FF2827CEACCC}"/>
              </a:ext>
            </a:extLst>
          </p:cNvPr>
          <p:cNvSpPr>
            <a:spLocks noGrp="1"/>
          </p:cNvSpPr>
          <p:nvPr>
            <p:ph type="title"/>
          </p:nvPr>
        </p:nvSpPr>
        <p:spPr/>
        <p:txBody>
          <a:bodyPr/>
          <a:lstStyle/>
          <a:p>
            <a:r>
              <a:rPr lang="de-DE" dirty="0"/>
              <a:t>Falsche Antworten</a:t>
            </a:r>
          </a:p>
        </p:txBody>
      </p:sp>
    </p:spTree>
    <p:extLst>
      <p:ext uri="{BB962C8B-B14F-4D97-AF65-F5344CB8AC3E}">
        <p14:creationId xmlns:p14="http://schemas.microsoft.com/office/powerpoint/2010/main" val="1079214723"/>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5886F7B-D107-4E91-89D8-52A0DF0AEFF9}"/>
              </a:ext>
            </a:extLst>
          </p:cNvPr>
          <p:cNvSpPr>
            <a:spLocks noGrp="1"/>
          </p:cNvSpPr>
          <p:nvPr>
            <p:ph idx="1"/>
          </p:nvPr>
        </p:nvSpPr>
        <p:spPr>
          <a:xfrm>
            <a:off x="723846" y="1196752"/>
            <a:ext cx="7553624" cy="3810000"/>
          </a:xfrm>
        </p:spPr>
        <p:txBody>
          <a:bodyPr/>
          <a:lstStyle/>
          <a:p>
            <a:r>
              <a:rPr lang="de-DE" dirty="0">
                <a:latin typeface="Times New Roman" panose="02020603050405020304" pitchFamily="18" charset="0"/>
                <a:hlinkClick r:id="rId3"/>
              </a:rPr>
              <a:t>Patel A, </a:t>
            </a:r>
            <a:r>
              <a:rPr lang="de-DE" dirty="0" err="1">
                <a:latin typeface="Times New Roman" panose="02020603050405020304" pitchFamily="18" charset="0"/>
                <a:hlinkClick r:id="rId3"/>
              </a:rPr>
              <a:t>Goldfarb</a:t>
            </a:r>
            <a:r>
              <a:rPr lang="de-DE" dirty="0">
                <a:latin typeface="Times New Roman" panose="02020603050405020304" pitchFamily="18" charset="0"/>
                <a:hlinkClick r:id="rId3"/>
              </a:rPr>
              <a:t> S: </a:t>
            </a:r>
            <a:r>
              <a:rPr lang="de-DE" dirty="0" err="1">
                <a:latin typeface="Times New Roman" panose="02020603050405020304" pitchFamily="18" charset="0"/>
                <a:hlinkClick r:id="rId3"/>
              </a:rPr>
              <a:t>Got</a:t>
            </a:r>
            <a:r>
              <a:rPr lang="de-DE" dirty="0">
                <a:latin typeface="Times New Roman" panose="02020603050405020304" pitchFamily="18" charset="0"/>
                <a:hlinkClick r:id="rId3"/>
              </a:rPr>
              <a:t> </a:t>
            </a:r>
            <a:r>
              <a:rPr lang="de-DE" dirty="0" err="1">
                <a:latin typeface="Times New Roman" panose="02020603050405020304" pitchFamily="18" charset="0"/>
                <a:hlinkClick r:id="rId3"/>
              </a:rPr>
              <a:t>calcium</a:t>
            </a:r>
            <a:r>
              <a:rPr lang="de-DE" dirty="0">
                <a:latin typeface="Times New Roman" panose="02020603050405020304" pitchFamily="18" charset="0"/>
                <a:hlinkClick r:id="rId3"/>
              </a:rPr>
              <a:t>? Welcome </a:t>
            </a:r>
            <a:r>
              <a:rPr lang="de-DE" dirty="0" err="1">
                <a:latin typeface="Times New Roman" panose="02020603050405020304" pitchFamily="18" charset="0"/>
                <a:hlinkClick r:id="rId3"/>
              </a:rPr>
              <a:t>to</a:t>
            </a:r>
            <a:r>
              <a:rPr lang="de-DE" dirty="0">
                <a:latin typeface="Times New Roman" panose="02020603050405020304" pitchFamily="18" charset="0"/>
                <a:hlinkClick r:id="rId3"/>
              </a:rPr>
              <a:t> </a:t>
            </a:r>
            <a:r>
              <a:rPr lang="de-DE" dirty="0" err="1">
                <a:latin typeface="Times New Roman" panose="02020603050405020304" pitchFamily="18" charset="0"/>
                <a:hlinkClick r:id="rId3"/>
              </a:rPr>
              <a:t>the</a:t>
            </a:r>
            <a:r>
              <a:rPr lang="de-DE" dirty="0">
                <a:latin typeface="Times New Roman" panose="02020603050405020304" pitchFamily="18" charset="0"/>
                <a:hlinkClick r:id="rId3"/>
              </a:rPr>
              <a:t> calcium-alkali </a:t>
            </a:r>
            <a:r>
              <a:rPr lang="de-DE" dirty="0" err="1">
                <a:latin typeface="Times New Roman" panose="02020603050405020304" pitchFamily="18" charset="0"/>
                <a:hlinkClick r:id="rId3"/>
              </a:rPr>
              <a:t>syndrome</a:t>
            </a:r>
            <a:r>
              <a:rPr lang="de-DE" dirty="0">
                <a:latin typeface="Times New Roman" panose="02020603050405020304" pitchFamily="18" charset="0"/>
                <a:hlinkClick r:id="rId3"/>
              </a:rPr>
              <a:t>. </a:t>
            </a:r>
            <a:r>
              <a:rPr lang="de-DE" i="1" dirty="0">
                <a:latin typeface="Times New Roman" panose="02020603050405020304" pitchFamily="18" charset="0"/>
                <a:hlinkClick r:id="rId3"/>
              </a:rPr>
              <a:t>J Am </a:t>
            </a:r>
            <a:r>
              <a:rPr lang="de-DE" i="1" dirty="0" err="1">
                <a:latin typeface="Times New Roman" panose="02020603050405020304" pitchFamily="18" charset="0"/>
                <a:hlinkClick r:id="rId3"/>
              </a:rPr>
              <a:t>Soc</a:t>
            </a:r>
            <a:r>
              <a:rPr lang="de-DE" i="1" dirty="0">
                <a:latin typeface="Times New Roman" panose="02020603050405020304" pitchFamily="18" charset="0"/>
                <a:hlinkClick r:id="rId3"/>
              </a:rPr>
              <a:t> Nephrol</a:t>
            </a:r>
            <a:r>
              <a:rPr lang="de-DE" dirty="0">
                <a:latin typeface="Times New Roman" panose="02020603050405020304" pitchFamily="18" charset="0"/>
                <a:hlinkClick r:id="rId3"/>
              </a:rPr>
              <a:t>21: 1440–1443, 2010</a:t>
            </a:r>
          </a:p>
          <a:p>
            <a:r>
              <a:rPr lang="de-DE" dirty="0">
                <a:latin typeface="Times New Roman" panose="02020603050405020304" pitchFamily="18" charset="0"/>
                <a:hlinkClick r:id="rId4"/>
              </a:rPr>
              <a:t>Felsenfeld AJ, Levine BS: Milk </a:t>
            </a:r>
            <a:r>
              <a:rPr lang="de-DE" dirty="0" err="1">
                <a:latin typeface="Times New Roman" panose="02020603050405020304" pitchFamily="18" charset="0"/>
                <a:hlinkClick r:id="rId4"/>
              </a:rPr>
              <a:t>alkali</a:t>
            </a:r>
            <a:r>
              <a:rPr lang="de-DE" dirty="0">
                <a:latin typeface="Times New Roman" panose="02020603050405020304" pitchFamily="18" charset="0"/>
                <a:hlinkClick r:id="rId4"/>
              </a:rPr>
              <a:t> </a:t>
            </a:r>
            <a:r>
              <a:rPr lang="de-DE" dirty="0" err="1">
                <a:latin typeface="Times New Roman" panose="02020603050405020304" pitchFamily="18" charset="0"/>
                <a:hlinkClick r:id="rId4"/>
              </a:rPr>
              <a:t>syndrome</a:t>
            </a:r>
            <a:r>
              <a:rPr lang="de-DE" dirty="0">
                <a:latin typeface="Times New Roman" panose="02020603050405020304" pitchFamily="18" charset="0"/>
                <a:hlinkClick r:id="rId4"/>
              </a:rPr>
              <a:t> and </a:t>
            </a:r>
            <a:r>
              <a:rPr lang="de-DE" dirty="0" err="1">
                <a:latin typeface="Times New Roman" panose="02020603050405020304" pitchFamily="18" charset="0"/>
                <a:hlinkClick r:id="rId4"/>
              </a:rPr>
              <a:t>the</a:t>
            </a:r>
            <a:r>
              <a:rPr lang="de-DE" dirty="0">
                <a:latin typeface="Times New Roman" panose="02020603050405020304" pitchFamily="18" charset="0"/>
                <a:hlinkClick r:id="rId4"/>
              </a:rPr>
              <a:t> </a:t>
            </a:r>
            <a:r>
              <a:rPr lang="de-DE" dirty="0" err="1">
                <a:latin typeface="Times New Roman" panose="02020603050405020304" pitchFamily="18" charset="0"/>
                <a:hlinkClick r:id="rId4"/>
              </a:rPr>
              <a:t>dynamics</a:t>
            </a:r>
            <a:r>
              <a:rPr lang="de-DE" dirty="0">
                <a:latin typeface="Times New Roman" panose="02020603050405020304" pitchFamily="18" charset="0"/>
                <a:hlinkClick r:id="rId4"/>
              </a:rPr>
              <a:t> of </a:t>
            </a:r>
            <a:r>
              <a:rPr lang="de-DE" dirty="0" err="1">
                <a:latin typeface="Times New Roman" panose="02020603050405020304" pitchFamily="18" charset="0"/>
                <a:hlinkClick r:id="rId4"/>
              </a:rPr>
              <a:t>calcium</a:t>
            </a:r>
            <a:r>
              <a:rPr lang="de-DE" dirty="0">
                <a:latin typeface="Times New Roman" panose="02020603050405020304" pitchFamily="18" charset="0"/>
                <a:hlinkClick r:id="rId4"/>
              </a:rPr>
              <a:t> </a:t>
            </a:r>
            <a:r>
              <a:rPr lang="de-DE" dirty="0" err="1">
                <a:latin typeface="Times New Roman" panose="02020603050405020304" pitchFamily="18" charset="0"/>
                <a:hlinkClick r:id="rId4"/>
              </a:rPr>
              <a:t>homeostasis</a:t>
            </a:r>
            <a:r>
              <a:rPr lang="de-DE" dirty="0">
                <a:latin typeface="Times New Roman" panose="02020603050405020304" pitchFamily="18" charset="0"/>
                <a:hlinkClick r:id="rId4"/>
              </a:rPr>
              <a:t>. </a:t>
            </a:r>
            <a:r>
              <a:rPr lang="de-DE" i="1" dirty="0" err="1">
                <a:latin typeface="Times New Roman" panose="02020603050405020304" pitchFamily="18" charset="0"/>
                <a:hlinkClick r:id="rId4"/>
              </a:rPr>
              <a:t>Clin</a:t>
            </a:r>
            <a:r>
              <a:rPr lang="de-DE" i="1" dirty="0">
                <a:latin typeface="Times New Roman" panose="02020603050405020304" pitchFamily="18" charset="0"/>
                <a:hlinkClick r:id="rId4"/>
              </a:rPr>
              <a:t> J Am </a:t>
            </a:r>
            <a:r>
              <a:rPr lang="de-DE" i="1" dirty="0" err="1">
                <a:latin typeface="Times New Roman" panose="02020603050405020304" pitchFamily="18" charset="0"/>
                <a:hlinkClick r:id="rId4"/>
              </a:rPr>
              <a:t>Soc</a:t>
            </a:r>
            <a:r>
              <a:rPr lang="de-DE" i="1" dirty="0">
                <a:latin typeface="Times New Roman" panose="02020603050405020304" pitchFamily="18" charset="0"/>
                <a:hlinkClick r:id="rId4"/>
              </a:rPr>
              <a:t> </a:t>
            </a:r>
            <a:r>
              <a:rPr lang="de-DE" i="1" dirty="0" err="1">
                <a:latin typeface="Times New Roman" panose="02020603050405020304" pitchFamily="18" charset="0"/>
                <a:hlinkClick r:id="rId4"/>
              </a:rPr>
              <a:t>N</a:t>
            </a:r>
            <a:r>
              <a:rPr lang="de-DE" dirty="0" err="1">
                <a:latin typeface="Times New Roman" panose="02020603050405020304" pitchFamily="18" charset="0"/>
                <a:hlinkClick r:id="rId4"/>
              </a:rPr>
              <a:t>ephrol</a:t>
            </a:r>
            <a:r>
              <a:rPr lang="de-DE" dirty="0">
                <a:latin typeface="Times New Roman" panose="02020603050405020304" pitchFamily="18" charset="0"/>
                <a:hlinkClick r:id="rId4"/>
              </a:rPr>
              <a:t> 1: 641–654, 2006</a:t>
            </a:r>
          </a:p>
          <a:p>
            <a:endParaRPr lang="de-DE" dirty="0">
              <a:latin typeface="Times New Roman" panose="02020603050405020304" pitchFamily="18" charset="0"/>
            </a:endParaRPr>
          </a:p>
        </p:txBody>
      </p:sp>
      <p:sp>
        <p:nvSpPr>
          <p:cNvPr id="3" name="Titel 2">
            <a:extLst>
              <a:ext uri="{FF2B5EF4-FFF2-40B4-BE49-F238E27FC236}">
                <a16:creationId xmlns:a16="http://schemas.microsoft.com/office/drawing/2014/main" id="{527ECA09-7A3D-459E-B40A-06806F1AD389}"/>
              </a:ext>
            </a:extLst>
          </p:cNvPr>
          <p:cNvSpPr>
            <a:spLocks noGrp="1"/>
          </p:cNvSpPr>
          <p:nvPr>
            <p:ph type="title"/>
          </p:nvPr>
        </p:nvSpPr>
        <p:spPr/>
        <p:txBody>
          <a:bodyPr/>
          <a:lstStyle/>
          <a:p>
            <a:r>
              <a:rPr lang="en-US" i="1" u="sng" dirty="0">
                <a:latin typeface="Times New Roman" panose="02020603050405020304" pitchFamily="18" charset="0"/>
              </a:rPr>
              <a:t>References</a:t>
            </a:r>
            <a:endParaRPr lang="de-DE" dirty="0"/>
          </a:p>
        </p:txBody>
      </p:sp>
    </p:spTree>
    <p:extLst>
      <p:ext uri="{BB962C8B-B14F-4D97-AF65-F5344CB8AC3E}">
        <p14:creationId xmlns:p14="http://schemas.microsoft.com/office/powerpoint/2010/main" val="4143954885"/>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3DC89C3-7C8F-44AB-8048-6B81BB4CB329}"/>
              </a:ext>
            </a:extLst>
          </p:cNvPr>
          <p:cNvSpPr>
            <a:spLocks noGrp="1"/>
          </p:cNvSpPr>
          <p:nvPr>
            <p:ph idx="1"/>
          </p:nvPr>
        </p:nvSpPr>
        <p:spPr/>
        <p:txBody>
          <a:bodyPr/>
          <a:lstStyle/>
          <a:p>
            <a:r>
              <a:rPr lang="de-DE" dirty="0"/>
              <a:t>Ein 45-jähriger Mann hat nach der kürzlichen Passage von zwei Nierensteinen Schmerzen an den Flanken und schwere Hämaturie. </a:t>
            </a:r>
          </a:p>
          <a:p>
            <a:r>
              <a:rPr lang="de-DE" dirty="0"/>
              <a:t>Sonographie: unteren Pol der rechten Niere 5-mm-Stein ohne Aufstau</a:t>
            </a:r>
          </a:p>
          <a:p>
            <a:r>
              <a:rPr lang="de-DE" dirty="0"/>
              <a:t>Krankengeschichte: Adipositas (Body-Mass-Index 35 kg/m²) und jetzt Insulinresistenz</a:t>
            </a:r>
          </a:p>
          <a:p>
            <a:r>
              <a:rPr lang="de-DE" dirty="0"/>
              <a:t>Serumelektrolyte und Nierenfunktion sind normal. </a:t>
            </a:r>
          </a:p>
          <a:p>
            <a:r>
              <a:rPr lang="de-DE" dirty="0"/>
              <a:t>Nierensteinanalyse: Steine überwiegend aus Harnsäure </a:t>
            </a:r>
          </a:p>
          <a:p>
            <a:endParaRPr lang="de-DE" dirty="0"/>
          </a:p>
          <a:p>
            <a:r>
              <a:rPr lang="de-DE" dirty="0"/>
              <a:t>Urinanalyse: pH 5,4, spezifisches Gewicht 1,002, kein Protein, kein Blut und keine Kristalle</a:t>
            </a:r>
          </a:p>
        </p:txBody>
      </p:sp>
      <p:sp>
        <p:nvSpPr>
          <p:cNvPr id="3" name="Titel 2">
            <a:extLst>
              <a:ext uri="{FF2B5EF4-FFF2-40B4-BE49-F238E27FC236}">
                <a16:creationId xmlns:a16="http://schemas.microsoft.com/office/drawing/2014/main" id="{5090D9F1-A24E-48BD-B3A4-EDF7D6CFEC52}"/>
              </a:ext>
            </a:extLst>
          </p:cNvPr>
          <p:cNvSpPr>
            <a:spLocks noGrp="1"/>
          </p:cNvSpPr>
          <p:nvPr>
            <p:ph type="title"/>
          </p:nvPr>
        </p:nvSpPr>
        <p:spPr/>
        <p:txBody>
          <a:bodyPr/>
          <a:lstStyle/>
          <a:p>
            <a:r>
              <a:rPr lang="de-DE" dirty="0"/>
              <a:t>Fall 34</a:t>
            </a:r>
          </a:p>
        </p:txBody>
      </p:sp>
    </p:spTree>
    <p:extLst>
      <p:ext uri="{BB962C8B-B14F-4D97-AF65-F5344CB8AC3E}">
        <p14:creationId xmlns:p14="http://schemas.microsoft.com/office/powerpoint/2010/main" val="1107898703"/>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623A331C-020A-4E67-B583-A9D23C67A4FD}"/>
              </a:ext>
            </a:extLst>
          </p:cNvPr>
          <p:cNvGraphicFramePr>
            <a:graphicFrameLocks noGrp="1"/>
          </p:cNvGraphicFramePr>
          <p:nvPr>
            <p:ph idx="1"/>
          </p:nvPr>
        </p:nvGraphicFramePr>
        <p:xfrm>
          <a:off x="750094" y="1340768"/>
          <a:ext cx="7559177" cy="3087744"/>
        </p:xfrm>
        <a:graphic>
          <a:graphicData uri="http://schemas.openxmlformats.org/drawingml/2006/table">
            <a:tbl>
              <a:tblPr/>
              <a:tblGrid>
                <a:gridCol w="3095962">
                  <a:extLst>
                    <a:ext uri="{9D8B030D-6E8A-4147-A177-3AD203B41FA5}">
                      <a16:colId xmlns:a16="http://schemas.microsoft.com/office/drawing/2014/main" val="1829644913"/>
                    </a:ext>
                  </a:extLst>
                </a:gridCol>
                <a:gridCol w="1728710">
                  <a:extLst>
                    <a:ext uri="{9D8B030D-6E8A-4147-A177-3AD203B41FA5}">
                      <a16:colId xmlns:a16="http://schemas.microsoft.com/office/drawing/2014/main" val="1554154503"/>
                    </a:ext>
                  </a:extLst>
                </a:gridCol>
                <a:gridCol w="2734505">
                  <a:extLst>
                    <a:ext uri="{9D8B030D-6E8A-4147-A177-3AD203B41FA5}">
                      <a16:colId xmlns:a16="http://schemas.microsoft.com/office/drawing/2014/main" val="693409490"/>
                    </a:ext>
                  </a:extLst>
                </a:gridCol>
              </a:tblGrid>
              <a:tr h="820968">
                <a:tc>
                  <a:txBody>
                    <a:bodyPr/>
                    <a:lstStyle/>
                    <a:p>
                      <a:r>
                        <a:rPr lang="de-DE" dirty="0">
                          <a:effectLst/>
                        </a:rPr>
                        <a:t>Diurese </a:t>
                      </a:r>
                    </a:p>
                  </a:txBody>
                  <a:tcPr marL="76200" marR="76200" marT="38100" marB="38100" anchor="ctr">
                    <a:lnL>
                      <a:noFill/>
                    </a:lnL>
                    <a:lnR>
                      <a:noFill/>
                    </a:lnR>
                    <a:lnT>
                      <a:noFill/>
                    </a:lnT>
                    <a:lnB>
                      <a:noFill/>
                    </a:lnB>
                    <a:solidFill>
                      <a:srgbClr val="FFFFFF"/>
                    </a:solidFill>
                  </a:tcPr>
                </a:tc>
                <a:tc>
                  <a:txBody>
                    <a:bodyPr/>
                    <a:lstStyle/>
                    <a:p>
                      <a:pPr algn="ctr"/>
                      <a:r>
                        <a:rPr lang="de-DE" sz="2400" b="1" dirty="0">
                          <a:effectLst/>
                        </a:rPr>
                        <a:t>3L</a:t>
                      </a:r>
                    </a:p>
                  </a:txBody>
                  <a:tcPr marL="76200" marR="76200" marT="38100" marB="38100" anchor="ctr">
                    <a:lnL>
                      <a:noFill/>
                    </a:lnL>
                    <a:lnR>
                      <a:noFill/>
                    </a:lnR>
                    <a:lnT>
                      <a:noFill/>
                    </a:lnT>
                    <a:lnB>
                      <a:noFill/>
                    </a:lnB>
                    <a:solidFill>
                      <a:srgbClr val="FFFFFF"/>
                    </a:solidFill>
                  </a:tcPr>
                </a:tc>
                <a:tc>
                  <a:txBody>
                    <a:bodyPr/>
                    <a:lstStyle/>
                    <a:p>
                      <a:endParaRPr lang="de-DE" dirty="0">
                        <a:effectLst/>
                      </a:endParaRPr>
                    </a:p>
                  </a:txBody>
                  <a:tcPr marL="76200" marR="76200" marT="38100" marB="38100" anchor="ctr">
                    <a:lnL>
                      <a:noFill/>
                    </a:lnL>
                    <a:lnR>
                      <a:noFill/>
                    </a:lnR>
                    <a:lnT>
                      <a:noFill/>
                    </a:lnT>
                    <a:lnB>
                      <a:noFill/>
                    </a:lnB>
                    <a:solidFill>
                      <a:srgbClr val="FFFFFF"/>
                    </a:solidFill>
                  </a:tcPr>
                </a:tc>
                <a:extLst>
                  <a:ext uri="{0D108BD9-81ED-4DB2-BD59-A6C34878D82A}">
                    <a16:rowId xmlns:a16="http://schemas.microsoft.com/office/drawing/2014/main" val="92854829"/>
                  </a:ext>
                </a:extLst>
              </a:tr>
              <a:tr h="460543">
                <a:tc>
                  <a:txBody>
                    <a:bodyPr/>
                    <a:lstStyle/>
                    <a:p>
                      <a:r>
                        <a:rPr lang="de-DE" dirty="0">
                          <a:effectLst/>
                        </a:rPr>
                        <a:t>pH</a:t>
                      </a:r>
                    </a:p>
                    <a:p>
                      <a:endParaRPr lang="de-DE" dirty="0">
                        <a:effectLst/>
                      </a:endParaRPr>
                    </a:p>
                  </a:txBody>
                  <a:tcPr marL="76200" marR="76200" marT="38100" marB="38100" anchor="ctr">
                    <a:lnL>
                      <a:noFill/>
                    </a:lnL>
                    <a:lnR>
                      <a:noFill/>
                    </a:lnR>
                    <a:lnT>
                      <a:noFill/>
                    </a:lnT>
                    <a:lnB>
                      <a:noFill/>
                    </a:lnB>
                    <a:solidFill>
                      <a:srgbClr val="FFFFFF"/>
                    </a:solidFill>
                  </a:tcPr>
                </a:tc>
                <a:tc>
                  <a:txBody>
                    <a:bodyPr/>
                    <a:lstStyle/>
                    <a:p>
                      <a:pPr algn="ctr"/>
                      <a:r>
                        <a:rPr lang="de-DE" sz="2400" b="1" dirty="0">
                          <a:effectLst/>
                        </a:rPr>
                        <a:t>5.2</a:t>
                      </a:r>
                    </a:p>
                  </a:txBody>
                  <a:tcPr marL="76200" marR="76200" marT="38100" marB="38100" anchor="ctr">
                    <a:lnL>
                      <a:noFill/>
                    </a:lnL>
                    <a:lnR>
                      <a:noFill/>
                    </a:lnR>
                    <a:lnT>
                      <a:noFill/>
                    </a:lnT>
                    <a:lnB>
                      <a:noFill/>
                    </a:lnB>
                    <a:solidFill>
                      <a:srgbClr val="FFFFFF"/>
                    </a:solidFill>
                  </a:tcPr>
                </a:tc>
                <a:tc>
                  <a:txBody>
                    <a:bodyPr/>
                    <a:lstStyle/>
                    <a:p>
                      <a:r>
                        <a:rPr lang="de-DE" dirty="0">
                          <a:effectLst/>
                        </a:rPr>
                        <a:t>4.5-8</a:t>
                      </a:r>
                    </a:p>
                  </a:txBody>
                  <a:tcPr marL="76200" marR="76200" marT="38100" marB="38100" anchor="ctr">
                    <a:lnL>
                      <a:noFill/>
                    </a:lnL>
                    <a:lnR>
                      <a:noFill/>
                    </a:lnR>
                    <a:lnT>
                      <a:noFill/>
                    </a:lnT>
                    <a:lnB>
                      <a:noFill/>
                    </a:lnB>
                    <a:solidFill>
                      <a:srgbClr val="FFFFFF"/>
                    </a:solidFill>
                  </a:tcPr>
                </a:tc>
                <a:extLst>
                  <a:ext uri="{0D108BD9-81ED-4DB2-BD59-A6C34878D82A}">
                    <a16:rowId xmlns:a16="http://schemas.microsoft.com/office/drawing/2014/main" val="2758319984"/>
                  </a:ext>
                </a:extLst>
              </a:tr>
              <a:tr h="820968">
                <a:tc>
                  <a:txBody>
                    <a:bodyPr/>
                    <a:lstStyle/>
                    <a:p>
                      <a:r>
                        <a:rPr lang="de-DE">
                          <a:effectLst/>
                        </a:rPr>
                        <a:t>Calcium</a:t>
                      </a:r>
                    </a:p>
                  </a:txBody>
                  <a:tcPr marL="76200" marR="76200" marT="38100" marB="38100" anchor="ctr">
                    <a:lnL>
                      <a:noFill/>
                    </a:lnL>
                    <a:lnR>
                      <a:noFill/>
                    </a:lnR>
                    <a:lnT>
                      <a:noFill/>
                    </a:lnT>
                    <a:lnB>
                      <a:noFill/>
                    </a:lnB>
                    <a:solidFill>
                      <a:srgbClr val="FFFFFF"/>
                    </a:solidFill>
                  </a:tcPr>
                </a:tc>
                <a:tc>
                  <a:txBody>
                    <a:bodyPr/>
                    <a:lstStyle/>
                    <a:p>
                      <a:pPr algn="ctr"/>
                      <a:r>
                        <a:rPr lang="de-DE" sz="2400" b="1" dirty="0">
                          <a:effectLst/>
                        </a:rPr>
                        <a:t>180 mg</a:t>
                      </a:r>
                    </a:p>
                  </a:txBody>
                  <a:tcPr marL="76200" marR="76200" marT="38100" marB="38100" anchor="ctr">
                    <a:lnL>
                      <a:noFill/>
                    </a:lnL>
                    <a:lnR>
                      <a:noFill/>
                    </a:lnR>
                    <a:lnT>
                      <a:noFill/>
                    </a:lnT>
                    <a:lnB>
                      <a:noFill/>
                    </a:lnB>
                    <a:solidFill>
                      <a:srgbClr val="FFFFFF"/>
                    </a:solidFill>
                  </a:tcPr>
                </a:tc>
                <a:tc>
                  <a:txBody>
                    <a:bodyPr/>
                    <a:lstStyle/>
                    <a:p>
                      <a:r>
                        <a:rPr lang="de-DE" dirty="0">
                          <a:effectLst/>
                        </a:rPr>
                        <a:t>&lt;300 bei Männern</a:t>
                      </a:r>
                    </a:p>
                  </a:txBody>
                  <a:tcPr marL="76200" marR="76200" marT="38100" marB="38100" anchor="ctr">
                    <a:lnL>
                      <a:noFill/>
                    </a:lnL>
                    <a:lnR>
                      <a:noFill/>
                    </a:lnR>
                    <a:lnT>
                      <a:noFill/>
                    </a:lnT>
                    <a:lnB>
                      <a:noFill/>
                    </a:lnB>
                    <a:solidFill>
                      <a:srgbClr val="FFFFFF"/>
                    </a:solidFill>
                  </a:tcPr>
                </a:tc>
                <a:extLst>
                  <a:ext uri="{0D108BD9-81ED-4DB2-BD59-A6C34878D82A}">
                    <a16:rowId xmlns:a16="http://schemas.microsoft.com/office/drawing/2014/main" val="471242938"/>
                  </a:ext>
                </a:extLst>
              </a:tr>
              <a:tr h="820968">
                <a:tc>
                  <a:txBody>
                    <a:bodyPr/>
                    <a:lstStyle/>
                    <a:p>
                      <a:r>
                        <a:rPr lang="de-DE" dirty="0">
                          <a:effectLst/>
                        </a:rPr>
                        <a:t>Harnsäure</a:t>
                      </a:r>
                    </a:p>
                  </a:txBody>
                  <a:tcPr marL="76200" marR="76200" marT="38100" marB="38100" anchor="ctr">
                    <a:lnL>
                      <a:noFill/>
                    </a:lnL>
                    <a:lnR>
                      <a:noFill/>
                    </a:lnR>
                    <a:lnT>
                      <a:noFill/>
                    </a:lnT>
                    <a:lnB>
                      <a:noFill/>
                    </a:lnB>
                    <a:solidFill>
                      <a:srgbClr val="FFFFFF"/>
                    </a:solidFill>
                  </a:tcPr>
                </a:tc>
                <a:tc>
                  <a:txBody>
                    <a:bodyPr/>
                    <a:lstStyle/>
                    <a:p>
                      <a:pPr algn="ctr"/>
                      <a:r>
                        <a:rPr lang="de-DE" sz="2400" b="1" dirty="0">
                          <a:effectLst/>
                        </a:rPr>
                        <a:t>600 mg</a:t>
                      </a:r>
                    </a:p>
                  </a:txBody>
                  <a:tcPr marL="76200" marR="76200" marT="38100" marB="38100" anchor="ctr">
                    <a:lnL>
                      <a:noFill/>
                    </a:lnL>
                    <a:lnR>
                      <a:noFill/>
                    </a:lnR>
                    <a:lnT>
                      <a:noFill/>
                    </a:lnT>
                    <a:lnB>
                      <a:noFill/>
                    </a:lnB>
                    <a:solidFill>
                      <a:srgbClr val="FFFFFF"/>
                    </a:solidFill>
                  </a:tcPr>
                </a:tc>
                <a:tc>
                  <a:txBody>
                    <a:bodyPr/>
                    <a:lstStyle/>
                    <a:p>
                      <a:r>
                        <a:rPr lang="de-DE" dirty="0">
                          <a:effectLst/>
                        </a:rPr>
                        <a:t>250-750</a:t>
                      </a:r>
                    </a:p>
                  </a:txBody>
                  <a:tcPr marL="76200" marR="76200" marT="38100" marB="38100" anchor="ctr">
                    <a:lnL>
                      <a:noFill/>
                    </a:lnL>
                    <a:lnR>
                      <a:noFill/>
                    </a:lnR>
                    <a:lnT>
                      <a:noFill/>
                    </a:lnT>
                    <a:lnB>
                      <a:noFill/>
                    </a:lnB>
                    <a:solidFill>
                      <a:srgbClr val="FFFFFF"/>
                    </a:solidFill>
                  </a:tcPr>
                </a:tc>
                <a:extLst>
                  <a:ext uri="{0D108BD9-81ED-4DB2-BD59-A6C34878D82A}">
                    <a16:rowId xmlns:a16="http://schemas.microsoft.com/office/drawing/2014/main" val="2296110597"/>
                  </a:ext>
                </a:extLst>
              </a:tr>
            </a:tbl>
          </a:graphicData>
        </a:graphic>
      </p:graphicFrame>
      <p:sp>
        <p:nvSpPr>
          <p:cNvPr id="3" name="Titel 2">
            <a:extLst>
              <a:ext uri="{FF2B5EF4-FFF2-40B4-BE49-F238E27FC236}">
                <a16:creationId xmlns:a16="http://schemas.microsoft.com/office/drawing/2014/main" id="{5C36D7A6-32B9-4F64-9BC3-CD71A701D376}"/>
              </a:ext>
            </a:extLst>
          </p:cNvPr>
          <p:cNvSpPr>
            <a:spLocks noGrp="1"/>
          </p:cNvSpPr>
          <p:nvPr>
            <p:ph type="title"/>
          </p:nvPr>
        </p:nvSpPr>
        <p:spPr/>
        <p:txBody>
          <a:bodyPr/>
          <a:lstStyle/>
          <a:p>
            <a:r>
              <a:rPr lang="de-DE" dirty="0"/>
              <a:t>Labor: 24 h Urin </a:t>
            </a:r>
          </a:p>
        </p:txBody>
      </p:sp>
    </p:spTree>
    <p:extLst>
      <p:ext uri="{BB962C8B-B14F-4D97-AF65-F5344CB8AC3E}">
        <p14:creationId xmlns:p14="http://schemas.microsoft.com/office/powerpoint/2010/main" val="3044496544"/>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34</a:t>
            </a:r>
          </a:p>
        </p:txBody>
      </p:sp>
      <p:graphicFrame>
        <p:nvGraphicFramePr>
          <p:cNvPr id="46083" name="Group 3"/>
          <p:cNvGraphicFramePr>
            <a:graphicFrameLocks noGrp="1"/>
          </p:cNvGraphicFramePr>
          <p:nvPr>
            <p:ph sz="quarter" idx="1"/>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a:solidFill>
                            <a:schemeClr val="tx1"/>
                          </a:solidFill>
                          <a:effectLst/>
                          <a:latin typeface="Arial" panose="020B0604020202020204" pitchFamily="34" charset="0"/>
                          <a:ea typeface="+mn-ea"/>
                          <a:cs typeface="+mn-cs"/>
                        </a:rPr>
                        <a:t>Kalium Citrat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altLang="de-DE" sz="2000" b="1" kern="1200" dirty="0" err="1">
                          <a:solidFill>
                            <a:schemeClr val="tx1"/>
                          </a:solidFill>
                          <a:effectLst/>
                          <a:latin typeface="Arial" panose="020B0604020202020204" pitchFamily="34" charset="0"/>
                          <a:ea typeface="+mn-ea"/>
                          <a:cs typeface="+mn-cs"/>
                        </a:rPr>
                        <a:t>Purinarme</a:t>
                      </a:r>
                      <a:r>
                        <a:rPr lang="de-DE" altLang="de-DE" sz="2000" b="1" kern="1200" dirty="0">
                          <a:solidFill>
                            <a:schemeClr val="tx1"/>
                          </a:solidFill>
                          <a:effectLst/>
                          <a:latin typeface="Arial" panose="020B0604020202020204" pitchFamily="34" charset="0"/>
                          <a:ea typeface="+mn-ea"/>
                          <a:cs typeface="+mn-cs"/>
                        </a:rPr>
                        <a:t> Kost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1" kern="1200" dirty="0" err="1">
                          <a:solidFill>
                            <a:schemeClr val="tx1"/>
                          </a:solidFill>
                          <a:effectLst/>
                          <a:latin typeface="Arial" panose="020B0604020202020204" pitchFamily="34" charset="0"/>
                          <a:ea typeface="+mn-ea"/>
                          <a:cs typeface="+mn-cs"/>
                        </a:rPr>
                        <a:t>Azetazolamid</a:t>
                      </a:r>
                      <a:r>
                        <a:rPr lang="en-US" sz="2000" b="1" kern="1200" dirty="0">
                          <a:solidFill>
                            <a:schemeClr val="tx1"/>
                          </a:solidFill>
                          <a:effectLst/>
                          <a:latin typeface="Arial" panose="020B0604020202020204" pitchFamily="34" charset="0"/>
                          <a:ea typeface="+mn-ea"/>
                          <a:cs typeface="+mn-cs"/>
                        </a:rPr>
                        <a:t> (Diamox)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altLang="de-DE" sz="2000" b="1" kern="1200" dirty="0">
                          <a:solidFill>
                            <a:schemeClr val="tx1"/>
                          </a:solidFill>
                          <a:effectLst/>
                          <a:latin typeface="Arial" panose="020B0604020202020204" pitchFamily="34" charset="0"/>
                          <a:ea typeface="+mn-ea"/>
                          <a:cs typeface="+mn-cs"/>
                        </a:rPr>
                        <a:t>Chlortalidon (</a:t>
                      </a:r>
                      <a:r>
                        <a:rPr lang="de-DE" altLang="de-DE" sz="2000" b="1" kern="1200" dirty="0" err="1">
                          <a:solidFill>
                            <a:schemeClr val="tx1"/>
                          </a:solidFill>
                          <a:effectLst/>
                          <a:latin typeface="Arial" panose="020B0604020202020204" pitchFamily="34" charset="0"/>
                          <a:ea typeface="+mn-ea"/>
                          <a:cs typeface="+mn-cs"/>
                        </a:rPr>
                        <a:t>Hygroton</a:t>
                      </a:r>
                      <a:r>
                        <a:rPr lang="de-DE" altLang="de-DE" sz="2000" b="1" kern="1200" dirty="0">
                          <a:solidFill>
                            <a:schemeClr val="tx1"/>
                          </a:solidFill>
                          <a:effectLst/>
                          <a:latin typeface="Arial" panose="020B0604020202020204" pitchFamily="34" charset="0"/>
                          <a:ea typeface="+mn-ea"/>
                          <a:cs typeface="+mn-cs"/>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altLang="de-DE" sz="2000" b="1" kern="1200" dirty="0" err="1">
                          <a:solidFill>
                            <a:schemeClr val="tx1"/>
                          </a:solidFill>
                          <a:effectLst/>
                          <a:latin typeface="Arial" panose="020B0604020202020204" pitchFamily="34" charset="0"/>
                          <a:ea typeface="+mn-ea"/>
                          <a:cs typeface="+mn-cs"/>
                        </a:rPr>
                        <a:t>Allopurionle</a:t>
                      </a:r>
                      <a:endParaRPr lang="de-DE" alt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908050"/>
          <a:ext cx="9144001" cy="94488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800" b="1" i="0" kern="1200" dirty="0" err="1">
                          <a:solidFill>
                            <a:srgbClr val="EAEAEA"/>
                          </a:solidFill>
                          <a:effectLst/>
                          <a:latin typeface="Arial" panose="020B0604020202020204" pitchFamily="34" charset="0"/>
                          <a:ea typeface="+mn-ea"/>
                          <a:cs typeface="+mn-cs"/>
                        </a:rPr>
                        <a:t>Welche</a:t>
                      </a:r>
                      <a:r>
                        <a:rPr lang="en-US" sz="2800" b="1" i="0" kern="1200" dirty="0">
                          <a:solidFill>
                            <a:srgbClr val="EAEAEA"/>
                          </a:solidFill>
                          <a:effectLst/>
                          <a:latin typeface="Arial" panose="020B0604020202020204" pitchFamily="34" charset="0"/>
                          <a:ea typeface="+mn-ea"/>
                          <a:cs typeface="+mn-cs"/>
                        </a:rPr>
                        <a:t> der </a:t>
                      </a:r>
                      <a:r>
                        <a:rPr lang="en-US" sz="2800" b="1" i="0" kern="1200" dirty="0" err="1">
                          <a:solidFill>
                            <a:srgbClr val="EAEAEA"/>
                          </a:solidFill>
                          <a:effectLst/>
                          <a:latin typeface="Arial" panose="020B0604020202020204" pitchFamily="34" charset="0"/>
                          <a:ea typeface="+mn-ea"/>
                          <a:cs typeface="+mn-cs"/>
                        </a:rPr>
                        <a:t>folgenden</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Optionen</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ist</a:t>
                      </a:r>
                      <a:r>
                        <a:rPr lang="en-US" sz="2800" b="1" i="0" kern="1200" dirty="0">
                          <a:solidFill>
                            <a:srgbClr val="EAEAEA"/>
                          </a:solidFill>
                          <a:effectLst/>
                          <a:latin typeface="Arial" panose="020B0604020202020204" pitchFamily="34" charset="0"/>
                          <a:ea typeface="+mn-ea"/>
                          <a:cs typeface="+mn-cs"/>
                        </a:rPr>
                        <a:t> die </a:t>
                      </a:r>
                      <a:r>
                        <a:rPr lang="en-US" sz="2800" b="1" i="0" kern="1200" dirty="0" err="1">
                          <a:solidFill>
                            <a:srgbClr val="EAEAEA"/>
                          </a:solidFill>
                          <a:effectLst/>
                          <a:latin typeface="Arial" panose="020B0604020202020204" pitchFamily="34" charset="0"/>
                          <a:ea typeface="+mn-ea"/>
                          <a:cs typeface="+mn-cs"/>
                        </a:rPr>
                        <a:t>beste</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Behandlung</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für</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diesen</a:t>
                      </a:r>
                      <a:r>
                        <a:rPr lang="en-US" sz="2800" b="1" i="0" kern="1200" dirty="0">
                          <a:solidFill>
                            <a:srgbClr val="EAEAEA"/>
                          </a:solidFill>
                          <a:effectLst/>
                          <a:latin typeface="Arial" panose="020B0604020202020204" pitchFamily="34" charset="0"/>
                          <a:ea typeface="+mn-ea"/>
                          <a:cs typeface="+mn-cs"/>
                        </a:rPr>
                        <a:t> </a:t>
                      </a:r>
                      <a:r>
                        <a:rPr lang="en-US" sz="2800" b="1" i="0" kern="1200" dirty="0" err="1">
                          <a:solidFill>
                            <a:srgbClr val="EAEAEA"/>
                          </a:solidFill>
                          <a:effectLst/>
                          <a:latin typeface="Arial" panose="020B0604020202020204" pitchFamily="34" charset="0"/>
                          <a:ea typeface="+mn-ea"/>
                          <a:cs typeface="+mn-cs"/>
                        </a:rPr>
                        <a:t>Patienten</a:t>
                      </a:r>
                      <a:r>
                        <a:rPr lang="en-US" sz="2800" b="1" i="0" kern="1200" dirty="0">
                          <a:solidFill>
                            <a:srgbClr val="EAEAEA"/>
                          </a:solidFill>
                          <a:effectLst/>
                          <a:latin typeface="Arial" panose="020B0604020202020204" pitchFamily="34" charset="0"/>
                          <a:ea typeface="+mn-ea"/>
                          <a:cs typeface="+mn-cs"/>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335499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6083"/>
                                        </p:tgtEl>
                                      </p:cBhvr>
                                    </p:animEffect>
                                    <p:animScale>
                                      <p:cBhvr>
                                        <p:cTn id="7" dur="250" autoRev="1" fill="hold"/>
                                        <p:tgtEl>
                                          <p:spTgt spid="46083"/>
                                        </p:tgtEl>
                                      </p:cBhvr>
                                      <p:by x="105000" y="105000"/>
                                    </p:animScale>
                                  </p:childTnLst>
                                </p:cTn>
                              </p:par>
                              <p:par>
                                <p:cTn id="8" presetID="9" presetClass="emph" presetSubtype="0" nodeType="withEffect">
                                  <p:stCondLst>
                                    <p:cond delay="0"/>
                                  </p:stCondLst>
                                  <p:childTnLst>
                                    <p:set>
                                      <p:cBhvr>
                                        <p:cTn id="9" dur="indefinite"/>
                                        <p:tgtEl>
                                          <p:spTgt spid="46091"/>
                                        </p:tgtEl>
                                        <p:attrNameLst>
                                          <p:attrName>style.opacity</p:attrName>
                                        </p:attrNameLst>
                                      </p:cBhvr>
                                      <p:to>
                                        <p:strVal val="0.5"/>
                                      </p:to>
                                    </p:set>
                                    <p:animEffect filter="image" prLst="opacity: 0.5">
                                      <p:cBhvr rctx="IE">
                                        <p:cTn id="10" dur="indefinite"/>
                                        <p:tgtEl>
                                          <p:spTgt spid="46091"/>
                                        </p:tgtEl>
                                      </p:cBhvr>
                                    </p:animEffect>
                                  </p:childTnLst>
                                </p:cTn>
                              </p:par>
                              <p:par>
                                <p:cTn id="11" presetID="9" presetClass="emph" presetSubtype="0" nodeType="withEffect">
                                  <p:stCondLst>
                                    <p:cond delay="0"/>
                                  </p:stCondLst>
                                  <p:childTnLst>
                                    <p:set>
                                      <p:cBhvr>
                                        <p:cTn id="12" dur="indefinite"/>
                                        <p:tgtEl>
                                          <p:spTgt spid="46099"/>
                                        </p:tgtEl>
                                        <p:attrNameLst>
                                          <p:attrName>style.opacity</p:attrName>
                                        </p:attrNameLst>
                                      </p:cBhvr>
                                      <p:to>
                                        <p:strVal val="0.5"/>
                                      </p:to>
                                    </p:set>
                                    <p:animEffect filter="image" prLst="opacity: 0.5">
                                      <p:cBhvr rctx="IE">
                                        <p:cTn id="13" dur="indefinite"/>
                                        <p:tgtEl>
                                          <p:spTgt spid="46099"/>
                                        </p:tgtEl>
                                      </p:cBhvr>
                                    </p:animEffect>
                                  </p:childTnLst>
                                </p:cTn>
                              </p:par>
                              <p:par>
                                <p:cTn id="14" presetID="9" presetClass="emph" presetSubtype="0" nodeType="withEffect">
                                  <p:stCondLst>
                                    <p:cond delay="0"/>
                                  </p:stCondLst>
                                  <p:childTnLst>
                                    <p:set>
                                      <p:cBhvr>
                                        <p:cTn id="15" dur="indefinite"/>
                                        <p:tgtEl>
                                          <p:spTgt spid="46107"/>
                                        </p:tgtEl>
                                        <p:attrNameLst>
                                          <p:attrName>style.opacity</p:attrName>
                                        </p:attrNameLst>
                                      </p:cBhvr>
                                      <p:to>
                                        <p:strVal val="0.5"/>
                                      </p:to>
                                    </p:set>
                                    <p:animEffect filter="image" prLst="opacity: 0.5">
                                      <p:cBhvr rctx="IE">
                                        <p:cTn id="16" dur="indefinite"/>
                                        <p:tgtEl>
                                          <p:spTgt spid="46107"/>
                                        </p:tgtEl>
                                      </p:cBhvr>
                                    </p:animEffect>
                                  </p:childTnLst>
                                </p:cTn>
                              </p:par>
                              <p:par>
                                <p:cTn id="17" presetID="9" presetClass="emph" presetSubtype="0" nodeType="withEffect">
                                  <p:stCondLst>
                                    <p:cond delay="0"/>
                                  </p:stCondLst>
                                  <p:childTnLst>
                                    <p:set>
                                      <p:cBhvr>
                                        <p:cTn id="18" dur="indefinite"/>
                                        <p:tgtEl>
                                          <p:spTgt spid="46115"/>
                                        </p:tgtEl>
                                        <p:attrNameLst>
                                          <p:attrName>style.opacity</p:attrName>
                                        </p:attrNameLst>
                                      </p:cBhvr>
                                      <p:to>
                                        <p:strVal val="0.5"/>
                                      </p:to>
                                    </p:set>
                                    <p:animEffect filter="image" prLst="opacity: 0.5">
                                      <p:cBhvr rctx="IE">
                                        <p:cTn id="19" dur="indefinite"/>
                                        <p:tgtEl>
                                          <p:spTgt spid="4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38CC592-678A-4413-B3EE-1AA9123637CC}"/>
              </a:ext>
            </a:extLst>
          </p:cNvPr>
          <p:cNvSpPr>
            <a:spLocks noGrp="1"/>
          </p:cNvSpPr>
          <p:nvPr>
            <p:ph idx="1"/>
          </p:nvPr>
        </p:nvSpPr>
        <p:spPr/>
        <p:txBody>
          <a:bodyPr/>
          <a:lstStyle/>
          <a:p>
            <a:r>
              <a:rPr lang="de-DE" b="1" dirty="0"/>
              <a:t>Therapiekonzept:</a:t>
            </a:r>
          </a:p>
          <a:p>
            <a:pPr marL="342900" indent="-342900">
              <a:buFont typeface="+mj-lt"/>
              <a:buAutoNum type="arabicPeriod"/>
            </a:pPr>
            <a:r>
              <a:rPr lang="de-DE" dirty="0"/>
              <a:t>pH-Wert Urin erhöhen (idealerweise auf ungefähr 6) </a:t>
            </a:r>
          </a:p>
          <a:p>
            <a:pPr marL="342900" indent="-342900">
              <a:buFont typeface="+mj-lt"/>
              <a:buAutoNum type="arabicPeriod"/>
            </a:pPr>
            <a:r>
              <a:rPr lang="de-DE" dirty="0"/>
              <a:t>Urinvolumen &gt; 2,5 l täglich an streben </a:t>
            </a:r>
          </a:p>
          <a:p>
            <a:pPr lvl="1" indent="0">
              <a:buNone/>
            </a:pPr>
            <a:r>
              <a:rPr lang="de-DE" dirty="0"/>
              <a:t>(hat Patient bereits erreicht). </a:t>
            </a:r>
          </a:p>
          <a:p>
            <a:pPr marL="342900" indent="-342900">
              <a:buFont typeface="+mj-lt"/>
              <a:buAutoNum type="arabicPeriod"/>
            </a:pPr>
            <a:endParaRPr lang="de-DE" b="1" dirty="0"/>
          </a:p>
          <a:p>
            <a:r>
              <a:rPr lang="de-DE" b="1" dirty="0"/>
              <a:t>Kaliumcitrat </a:t>
            </a:r>
            <a:r>
              <a:rPr lang="de-DE" b="1" dirty="0">
                <a:sym typeface="Wingdings" panose="05000000000000000000" pitchFamily="2" charset="2"/>
              </a:rPr>
              <a:t> </a:t>
            </a:r>
            <a:r>
              <a:rPr lang="de-DE" b="1" dirty="0"/>
              <a:t>Erhöhung des Urin-pH</a:t>
            </a:r>
            <a:endParaRPr lang="de-DE" dirty="0"/>
          </a:p>
          <a:p>
            <a:pPr marL="285750" indent="-285750">
              <a:buFont typeface="Arial" panose="020B0604020202020204" pitchFamily="34" charset="0"/>
              <a:buChar char="•"/>
            </a:pPr>
            <a:r>
              <a:rPr lang="de-DE" dirty="0"/>
              <a:t>Harnsäure fällt bei niedrigem Urin-pH aus</a:t>
            </a:r>
          </a:p>
          <a:p>
            <a:pPr marL="285750" indent="-285750">
              <a:buFont typeface="Arial" panose="020B0604020202020204" pitchFamily="34" charset="0"/>
              <a:buChar char="•"/>
            </a:pPr>
            <a:r>
              <a:rPr lang="de-DE" dirty="0"/>
              <a:t>hoher Urin pH-Wert (&gt; 6,5) </a:t>
            </a:r>
          </a:p>
          <a:p>
            <a:pPr lvl="1" indent="0">
              <a:buNone/>
            </a:pPr>
            <a:r>
              <a:rPr lang="de-DE" dirty="0">
                <a:sym typeface="Wingdings" panose="05000000000000000000" pitchFamily="2" charset="2"/>
              </a:rPr>
              <a:t> </a:t>
            </a:r>
            <a:r>
              <a:rPr lang="de-DE" dirty="0"/>
              <a:t>viel mehr Harnsäure in Lösung (3-5 </a:t>
            </a:r>
            <a:r>
              <a:rPr lang="de-DE" dirty="0" err="1"/>
              <a:t>fach</a:t>
            </a:r>
            <a:r>
              <a:rPr lang="de-DE" dirty="0"/>
              <a:t>) </a:t>
            </a:r>
          </a:p>
          <a:p>
            <a:endParaRPr lang="de-DE" dirty="0"/>
          </a:p>
          <a:p>
            <a:pPr marL="285750" indent="-285750">
              <a:buFont typeface="Arial" panose="020B0604020202020204" pitchFamily="34" charset="0"/>
              <a:buChar char="•"/>
            </a:pPr>
            <a:endParaRPr lang="de-DE" dirty="0"/>
          </a:p>
        </p:txBody>
      </p:sp>
      <p:sp>
        <p:nvSpPr>
          <p:cNvPr id="3" name="Titel 2">
            <a:extLst>
              <a:ext uri="{FF2B5EF4-FFF2-40B4-BE49-F238E27FC236}">
                <a16:creationId xmlns:a16="http://schemas.microsoft.com/office/drawing/2014/main" id="{93E523E1-B0C2-44FF-BDFB-08089F3D69F3}"/>
              </a:ext>
            </a:extLst>
          </p:cNvPr>
          <p:cNvSpPr>
            <a:spLocks noGrp="1"/>
          </p:cNvSpPr>
          <p:nvPr>
            <p:ph type="title"/>
          </p:nvPr>
        </p:nvSpPr>
        <p:spPr/>
        <p:txBody>
          <a:bodyPr/>
          <a:lstStyle/>
          <a:p>
            <a:r>
              <a:rPr lang="de-DE" dirty="0"/>
              <a:t>Antwort: Kaliumcitrat</a:t>
            </a:r>
          </a:p>
        </p:txBody>
      </p:sp>
    </p:spTree>
    <p:extLst>
      <p:ext uri="{BB962C8B-B14F-4D97-AF65-F5344CB8AC3E}">
        <p14:creationId xmlns:p14="http://schemas.microsoft.com/office/powerpoint/2010/main" val="2339312480"/>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F50F03-E54B-40E0-996C-A2F461F81539}"/>
              </a:ext>
            </a:extLst>
          </p:cNvPr>
          <p:cNvSpPr>
            <a:spLocks noGrp="1"/>
          </p:cNvSpPr>
          <p:nvPr>
            <p:ph idx="1"/>
          </p:nvPr>
        </p:nvSpPr>
        <p:spPr/>
        <p:txBody>
          <a:bodyPr/>
          <a:lstStyle/>
          <a:p>
            <a:pPr marL="285750" indent="-285750">
              <a:buFont typeface="Arial" panose="020B0604020202020204" pitchFamily="34" charset="0"/>
              <a:buChar char="•"/>
            </a:pPr>
            <a:r>
              <a:rPr lang="de-DE" dirty="0"/>
              <a:t>Prävalenz steigt </a:t>
            </a:r>
          </a:p>
          <a:p>
            <a:pPr marL="665163" lvl="1" indent="-285750">
              <a:buFont typeface="Arial" panose="020B0604020202020204" pitchFamily="34" charset="0"/>
              <a:buChar char="•"/>
            </a:pPr>
            <a:r>
              <a:rPr lang="de-DE" dirty="0"/>
              <a:t>Adipositas </a:t>
            </a:r>
          </a:p>
          <a:p>
            <a:pPr marL="665163" lvl="1" indent="-285750">
              <a:buFont typeface="Arial" panose="020B0604020202020204" pitchFamily="34" charset="0"/>
              <a:buChar char="•"/>
            </a:pPr>
            <a:r>
              <a:rPr lang="de-DE" dirty="0"/>
              <a:t>Diabetes mellitus </a:t>
            </a:r>
          </a:p>
          <a:p>
            <a:pPr marL="1044575" lvl="2" indent="-285750">
              <a:buFont typeface="Arial" panose="020B0604020202020204" pitchFamily="34" charset="0"/>
              <a:buChar char="•"/>
            </a:pPr>
            <a:r>
              <a:rPr lang="de-DE" dirty="0"/>
              <a:t>Insulinresistenz </a:t>
            </a:r>
            <a:r>
              <a:rPr lang="de-DE" dirty="0">
                <a:sym typeface="Wingdings" panose="05000000000000000000" pitchFamily="2" charset="2"/>
              </a:rPr>
              <a:t> </a:t>
            </a:r>
            <a:r>
              <a:rPr lang="de-DE" dirty="0"/>
              <a:t>Defekt der Ammoniakproduktion und –</a:t>
            </a:r>
            <a:r>
              <a:rPr lang="de-DE" dirty="0" err="1"/>
              <a:t>ausscheidung</a:t>
            </a:r>
            <a:endParaRPr lang="de-DE" dirty="0"/>
          </a:p>
          <a:p>
            <a:pPr marL="1525588" lvl="3" indent="-285750">
              <a:buFont typeface="Arial" panose="020B0604020202020204" pitchFamily="34" charset="0"/>
              <a:buChar char="•"/>
            </a:pPr>
            <a:r>
              <a:rPr lang="de-DE" dirty="0"/>
              <a:t>H</a:t>
            </a:r>
            <a:r>
              <a:rPr lang="de-DE" baseline="30000" dirty="0"/>
              <a:t>+</a:t>
            </a:r>
            <a:r>
              <a:rPr lang="de-DE" dirty="0"/>
              <a:t> - Ausscheidung mit anderen Anionen als Ammoniak </a:t>
            </a:r>
            <a:br>
              <a:rPr lang="de-DE" dirty="0"/>
            </a:br>
            <a:r>
              <a:rPr lang="de-DE" dirty="0">
                <a:sym typeface="Wingdings" panose="05000000000000000000" pitchFamily="2" charset="2"/>
              </a:rPr>
              <a:t> </a:t>
            </a:r>
            <a:r>
              <a:rPr lang="de-DE" dirty="0"/>
              <a:t>niedrigerer pH-Wert des Urins</a:t>
            </a:r>
          </a:p>
          <a:p>
            <a:pPr marL="665163" lvl="1" indent="-285750">
              <a:buFont typeface="Arial" panose="020B0604020202020204" pitchFamily="34" charset="0"/>
              <a:buChar char="•"/>
            </a:pPr>
            <a:r>
              <a:rPr lang="de-DE" dirty="0"/>
              <a:t>eiweißreiche Diäten</a:t>
            </a:r>
          </a:p>
          <a:p>
            <a:pPr marL="1044575" lvl="2" indent="-285750">
              <a:buFont typeface="Arial" panose="020B0604020202020204" pitchFamily="34" charset="0"/>
              <a:buChar char="•"/>
            </a:pPr>
            <a:r>
              <a:rPr lang="de-DE" dirty="0"/>
              <a:t>erhöhen körpereigene Säureproduktion und -ausscheidung </a:t>
            </a:r>
          </a:p>
          <a:p>
            <a:pPr marL="665163" lvl="1" indent="-285750">
              <a:buFont typeface="Arial" panose="020B0604020202020204" pitchFamily="34" charset="0"/>
              <a:buChar char="•"/>
            </a:pPr>
            <a:r>
              <a:rPr lang="de-DE" dirty="0"/>
              <a:t>Krankheiten mit chronischem Durchfall (CED)</a:t>
            </a:r>
          </a:p>
          <a:p>
            <a:pPr marL="1044575" lvl="2" indent="-285750">
              <a:buFont typeface="Arial" panose="020B0604020202020204" pitchFamily="34" charset="0"/>
              <a:buChar char="•"/>
            </a:pPr>
            <a:r>
              <a:rPr lang="de-DE" dirty="0"/>
              <a:t>Flüssigkeits- und </a:t>
            </a:r>
            <a:r>
              <a:rPr lang="de-DE" dirty="0" err="1"/>
              <a:t>Bicarbonatverlust</a:t>
            </a:r>
            <a:r>
              <a:rPr lang="de-DE" dirty="0"/>
              <a:t> </a:t>
            </a:r>
            <a:r>
              <a:rPr lang="de-DE" dirty="0">
                <a:sym typeface="Wingdings" panose="05000000000000000000" pitchFamily="2" charset="2"/>
              </a:rPr>
              <a:t> </a:t>
            </a:r>
            <a:r>
              <a:rPr lang="de-DE" dirty="0"/>
              <a:t>niedriges Urinvolumen und niedrigen Urin-pH-Wert</a:t>
            </a:r>
          </a:p>
        </p:txBody>
      </p:sp>
      <p:sp>
        <p:nvSpPr>
          <p:cNvPr id="3" name="Titel 2">
            <a:extLst>
              <a:ext uri="{FF2B5EF4-FFF2-40B4-BE49-F238E27FC236}">
                <a16:creationId xmlns:a16="http://schemas.microsoft.com/office/drawing/2014/main" id="{ACF3EF7E-F0F0-4D64-BE96-DD665504B962}"/>
              </a:ext>
            </a:extLst>
          </p:cNvPr>
          <p:cNvSpPr>
            <a:spLocks noGrp="1"/>
          </p:cNvSpPr>
          <p:nvPr>
            <p:ph type="title"/>
          </p:nvPr>
        </p:nvSpPr>
        <p:spPr/>
        <p:txBody>
          <a:bodyPr/>
          <a:lstStyle/>
          <a:p>
            <a:r>
              <a:rPr lang="de-DE" dirty="0"/>
              <a:t>Harnsäuresteine: </a:t>
            </a:r>
          </a:p>
        </p:txBody>
      </p:sp>
    </p:spTree>
    <p:extLst>
      <p:ext uri="{BB962C8B-B14F-4D97-AF65-F5344CB8AC3E}">
        <p14:creationId xmlns:p14="http://schemas.microsoft.com/office/powerpoint/2010/main" val="3763893544"/>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EDFB0D2C-47F6-496E-8A0E-AABB0C0C3BAF}"/>
              </a:ext>
            </a:extLst>
          </p:cNvPr>
          <p:cNvPicPr>
            <a:picLocks noGrp="1" noChangeAspect="1"/>
          </p:cNvPicPr>
          <p:nvPr>
            <p:ph idx="1"/>
          </p:nvPr>
        </p:nvPicPr>
        <p:blipFill>
          <a:blip r:embed="rId3"/>
          <a:stretch>
            <a:fillRect/>
          </a:stretch>
        </p:blipFill>
        <p:spPr>
          <a:xfrm>
            <a:off x="108351" y="1484784"/>
            <a:ext cx="4535657" cy="3384376"/>
          </a:xfrm>
          <a:prstGeom prst="rect">
            <a:avLst/>
          </a:prstGeom>
        </p:spPr>
      </p:pic>
      <p:sp>
        <p:nvSpPr>
          <p:cNvPr id="3" name="Titel 2">
            <a:extLst>
              <a:ext uri="{FF2B5EF4-FFF2-40B4-BE49-F238E27FC236}">
                <a16:creationId xmlns:a16="http://schemas.microsoft.com/office/drawing/2014/main" id="{F1C6B23A-6933-49E9-A3CA-390347CAA59B}"/>
              </a:ext>
            </a:extLst>
          </p:cNvPr>
          <p:cNvSpPr>
            <a:spLocks noGrp="1"/>
          </p:cNvSpPr>
          <p:nvPr>
            <p:ph type="title"/>
          </p:nvPr>
        </p:nvSpPr>
        <p:spPr/>
        <p:txBody>
          <a:bodyPr/>
          <a:lstStyle/>
          <a:p>
            <a:r>
              <a:rPr lang="de-DE" dirty="0"/>
              <a:t>Körpergewicht und Urin-PH</a:t>
            </a:r>
          </a:p>
        </p:txBody>
      </p:sp>
      <p:pic>
        <p:nvPicPr>
          <p:cNvPr id="5" name="Grafik 4">
            <a:extLst>
              <a:ext uri="{FF2B5EF4-FFF2-40B4-BE49-F238E27FC236}">
                <a16:creationId xmlns:a16="http://schemas.microsoft.com/office/drawing/2014/main" id="{ABA7E4DD-ED4B-4567-9715-F03D07550596}"/>
              </a:ext>
            </a:extLst>
          </p:cNvPr>
          <p:cNvPicPr>
            <a:picLocks noChangeAspect="1"/>
          </p:cNvPicPr>
          <p:nvPr/>
        </p:nvPicPr>
        <p:blipFill>
          <a:blip r:embed="rId4"/>
          <a:stretch>
            <a:fillRect/>
          </a:stretch>
        </p:blipFill>
        <p:spPr>
          <a:xfrm>
            <a:off x="4563768" y="1628801"/>
            <a:ext cx="4400720" cy="3220918"/>
          </a:xfrm>
          <a:prstGeom prst="rect">
            <a:avLst/>
          </a:prstGeom>
        </p:spPr>
      </p:pic>
      <p:sp>
        <p:nvSpPr>
          <p:cNvPr id="6" name="Rechteck 5">
            <a:extLst>
              <a:ext uri="{FF2B5EF4-FFF2-40B4-BE49-F238E27FC236}">
                <a16:creationId xmlns:a16="http://schemas.microsoft.com/office/drawing/2014/main" id="{C5F85415-F4C9-4BBC-9FE8-558759676A66}"/>
              </a:ext>
            </a:extLst>
          </p:cNvPr>
          <p:cNvSpPr/>
          <p:nvPr/>
        </p:nvSpPr>
        <p:spPr>
          <a:xfrm>
            <a:off x="1077898" y="6369898"/>
            <a:ext cx="6552728" cy="482824"/>
          </a:xfrm>
          <a:prstGeom prst="rect">
            <a:avLst/>
          </a:prstGeom>
        </p:spPr>
        <p:txBody>
          <a:bodyPr wrap="square">
            <a:spAutoFit/>
          </a:bodyPr>
          <a:lstStyle/>
          <a:p>
            <a:pPr algn="r"/>
            <a:r>
              <a:rPr lang="de-DE" sz="1200" dirty="0">
                <a:solidFill>
                  <a:srgbClr val="00799B"/>
                </a:solidFill>
                <a:latin typeface="Segoe UI" panose="020B0502040204020203" pitchFamily="34" charset="0"/>
              </a:rPr>
              <a:t>Cameron MA, Maalouf NM, Adams-</a:t>
            </a:r>
            <a:r>
              <a:rPr lang="de-DE" sz="1200" dirty="0" err="1">
                <a:solidFill>
                  <a:srgbClr val="00799B"/>
                </a:solidFill>
                <a:latin typeface="Segoe UI" panose="020B0502040204020203" pitchFamily="34" charset="0"/>
              </a:rPr>
              <a:t>Huet</a:t>
            </a:r>
            <a:r>
              <a:rPr lang="de-DE" sz="1200" dirty="0">
                <a:solidFill>
                  <a:srgbClr val="00799B"/>
                </a:solidFill>
                <a:latin typeface="Segoe UI" panose="020B0502040204020203" pitchFamily="34" charset="0"/>
              </a:rPr>
              <a:t> B, Moe OW, </a:t>
            </a:r>
            <a:r>
              <a:rPr lang="de-DE" sz="1200" dirty="0" err="1">
                <a:solidFill>
                  <a:srgbClr val="00799B"/>
                </a:solidFill>
                <a:latin typeface="Segoe UI" panose="020B0502040204020203" pitchFamily="34" charset="0"/>
              </a:rPr>
              <a:t>Sakhaee</a:t>
            </a:r>
            <a:r>
              <a:rPr lang="de-DE" sz="1200" dirty="0">
                <a:solidFill>
                  <a:srgbClr val="00799B"/>
                </a:solidFill>
                <a:latin typeface="Segoe UI" panose="020B0502040204020203" pitchFamily="34" charset="0"/>
              </a:rPr>
              <a:t> K. </a:t>
            </a:r>
            <a:r>
              <a:rPr lang="de-DE" sz="1200" b="1" dirty="0">
                <a:solidFill>
                  <a:srgbClr val="00799B"/>
                </a:solidFill>
                <a:latin typeface="Segoe UI" panose="020B0502040204020203" pitchFamily="34" charset="0"/>
              </a:rPr>
              <a:t>Urine </a:t>
            </a:r>
            <a:r>
              <a:rPr lang="de-DE" sz="1200" b="1" dirty="0" err="1">
                <a:solidFill>
                  <a:srgbClr val="00799B"/>
                </a:solidFill>
                <a:latin typeface="Segoe UI" panose="020B0502040204020203" pitchFamily="34" charset="0"/>
              </a:rPr>
              <a:t>composition</a:t>
            </a:r>
            <a:r>
              <a:rPr lang="de-DE" sz="1200" b="1" dirty="0">
                <a:solidFill>
                  <a:srgbClr val="00799B"/>
                </a:solidFill>
                <a:latin typeface="Segoe UI" panose="020B0502040204020203" pitchFamily="34" charset="0"/>
              </a:rPr>
              <a:t> in type 2 </a:t>
            </a:r>
            <a:r>
              <a:rPr lang="de-DE" sz="1200" b="1" dirty="0" err="1">
                <a:solidFill>
                  <a:srgbClr val="00799B"/>
                </a:solidFill>
                <a:latin typeface="Segoe UI" panose="020B0502040204020203" pitchFamily="34" charset="0"/>
              </a:rPr>
              <a:t>diabetes</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predisposition</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to</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uric</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acid</a:t>
            </a:r>
            <a:r>
              <a:rPr lang="de-DE" sz="1200" b="1" dirty="0">
                <a:solidFill>
                  <a:srgbClr val="00799B"/>
                </a:solidFill>
                <a:latin typeface="Segoe UI" panose="020B0502040204020203" pitchFamily="34" charset="0"/>
              </a:rPr>
              <a:t> </a:t>
            </a:r>
            <a:r>
              <a:rPr lang="de-DE" sz="1200" b="1" dirty="0" err="1">
                <a:solidFill>
                  <a:srgbClr val="00799B"/>
                </a:solidFill>
                <a:latin typeface="Segoe UI" panose="020B0502040204020203" pitchFamily="34" charset="0"/>
              </a:rPr>
              <a:t>nephrolithiasis</a:t>
            </a:r>
            <a:r>
              <a:rPr lang="de-DE" sz="1200" b="1" dirty="0">
                <a:solidFill>
                  <a:srgbClr val="00799B"/>
                </a:solidFill>
                <a:latin typeface="Segoe UI" panose="020B0502040204020203" pitchFamily="34" charset="0"/>
              </a:rPr>
              <a:t>. </a:t>
            </a:r>
            <a:r>
              <a:rPr lang="de-DE" sz="1200" dirty="0">
                <a:solidFill>
                  <a:srgbClr val="00799B"/>
                </a:solidFill>
                <a:latin typeface="Segoe UI" panose="020B0502040204020203" pitchFamily="34" charset="0"/>
              </a:rPr>
              <a:t>J Am </a:t>
            </a:r>
            <a:r>
              <a:rPr lang="de-DE" sz="1200" dirty="0" err="1">
                <a:solidFill>
                  <a:srgbClr val="00799B"/>
                </a:solidFill>
                <a:latin typeface="Segoe UI" panose="020B0502040204020203" pitchFamily="34" charset="0"/>
              </a:rPr>
              <a:t>Soc</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Nephrol</a:t>
            </a:r>
            <a:r>
              <a:rPr lang="de-DE" sz="1200" dirty="0">
                <a:solidFill>
                  <a:srgbClr val="00799B"/>
                </a:solidFill>
                <a:latin typeface="Segoe UI" panose="020B0502040204020203" pitchFamily="34" charset="0"/>
              </a:rPr>
              <a:t>. 2006;17(5):1422-8.</a:t>
            </a:r>
            <a:endParaRPr lang="de-DE" sz="1200" dirty="0">
              <a:solidFill>
                <a:srgbClr val="00799B"/>
              </a:solidFill>
            </a:endParaRPr>
          </a:p>
        </p:txBody>
      </p:sp>
    </p:spTree>
    <p:extLst>
      <p:ext uri="{BB962C8B-B14F-4D97-AF65-F5344CB8AC3E}">
        <p14:creationId xmlns:p14="http://schemas.microsoft.com/office/powerpoint/2010/main" val="2703896415"/>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A629CC6-BB43-439E-8B44-B0B99DF64E2E}"/>
              </a:ext>
            </a:extLst>
          </p:cNvPr>
          <p:cNvSpPr>
            <a:spLocks noGrp="1"/>
          </p:cNvSpPr>
          <p:nvPr>
            <p:ph idx="1"/>
          </p:nvPr>
        </p:nvSpPr>
        <p:spPr/>
        <p:txBody>
          <a:bodyPr/>
          <a:lstStyle/>
          <a:p>
            <a:r>
              <a:rPr lang="de-DE" b="1" dirty="0">
                <a:solidFill>
                  <a:srgbClr val="FF0000"/>
                </a:solidFill>
              </a:rPr>
              <a:t>Allopurinol und </a:t>
            </a:r>
            <a:r>
              <a:rPr lang="de-DE" b="1" dirty="0" err="1">
                <a:solidFill>
                  <a:srgbClr val="FF0000"/>
                </a:solidFill>
              </a:rPr>
              <a:t>purinarme</a:t>
            </a:r>
            <a:r>
              <a:rPr lang="de-DE" b="1" dirty="0">
                <a:solidFill>
                  <a:srgbClr val="FF0000"/>
                </a:solidFill>
              </a:rPr>
              <a:t> Kost</a:t>
            </a:r>
          </a:p>
          <a:p>
            <a:r>
              <a:rPr lang="de-DE" dirty="0"/>
              <a:t>Sinnvoll bei hohen Harnsäurespiegeln (&gt; 750 mg bei Frauen oder&gt; 800 mg bei Männern)  und wenn der pH-Wert des Urins nicht effektiv erhöht werden kann. </a:t>
            </a:r>
          </a:p>
          <a:p>
            <a:endParaRPr lang="de-DE" b="1" dirty="0">
              <a:solidFill>
                <a:srgbClr val="FF0000"/>
              </a:solidFill>
            </a:endParaRPr>
          </a:p>
          <a:p>
            <a:r>
              <a:rPr lang="de-DE" b="1" dirty="0" err="1">
                <a:solidFill>
                  <a:srgbClr val="FF0000"/>
                </a:solidFill>
              </a:rPr>
              <a:t>Chlorthalidon</a:t>
            </a:r>
            <a:endParaRPr lang="de-DE" dirty="0"/>
          </a:p>
          <a:p>
            <a:r>
              <a:rPr lang="de-DE" dirty="0"/>
              <a:t>Reduziert Kalziumausscheidung </a:t>
            </a:r>
          </a:p>
          <a:p>
            <a:r>
              <a:rPr lang="de-DE" dirty="0"/>
              <a:t>Patienten hat aber kein </a:t>
            </a:r>
            <a:r>
              <a:rPr lang="de-DE" dirty="0" err="1"/>
              <a:t>Hyperkalzurie</a:t>
            </a:r>
            <a:r>
              <a:rPr lang="de-DE" dirty="0"/>
              <a:t> oder Kalziumsteine </a:t>
            </a:r>
          </a:p>
          <a:p>
            <a:r>
              <a:rPr lang="de-DE" b="1" dirty="0">
                <a:solidFill>
                  <a:srgbClr val="FF0000"/>
                </a:solidFill>
              </a:rPr>
              <a:t>Acetazolamid </a:t>
            </a:r>
            <a:endParaRPr lang="de-DE" dirty="0"/>
          </a:p>
          <a:p>
            <a:r>
              <a:rPr lang="de-DE" dirty="0"/>
              <a:t>Alkalisierung des Urin </a:t>
            </a:r>
          </a:p>
          <a:p>
            <a:r>
              <a:rPr lang="de-DE" dirty="0"/>
              <a:t>Aber: </a:t>
            </a:r>
          </a:p>
          <a:p>
            <a:r>
              <a:rPr lang="de-DE" dirty="0"/>
              <a:t>metabolische Azidose verursachen </a:t>
            </a:r>
          </a:p>
          <a:p>
            <a:r>
              <a:rPr lang="de-DE" dirty="0"/>
              <a:t>übermäßig alkalischer Urin-pH-Wert (Risiko Calciumphosphatsteine) </a:t>
            </a:r>
          </a:p>
          <a:p>
            <a:endParaRPr lang="de-DE" dirty="0"/>
          </a:p>
        </p:txBody>
      </p:sp>
      <p:sp>
        <p:nvSpPr>
          <p:cNvPr id="3" name="Titel 2">
            <a:extLst>
              <a:ext uri="{FF2B5EF4-FFF2-40B4-BE49-F238E27FC236}">
                <a16:creationId xmlns:a16="http://schemas.microsoft.com/office/drawing/2014/main" id="{30E6623E-B61C-4DB6-83EB-8ED905BCC8BF}"/>
              </a:ext>
            </a:extLst>
          </p:cNvPr>
          <p:cNvSpPr>
            <a:spLocks noGrp="1"/>
          </p:cNvSpPr>
          <p:nvPr>
            <p:ph type="title"/>
          </p:nvPr>
        </p:nvSpPr>
        <p:spPr/>
        <p:txBody>
          <a:bodyPr/>
          <a:lstStyle/>
          <a:p>
            <a:r>
              <a:rPr lang="de-DE" dirty="0"/>
              <a:t>Andere Lösungen</a:t>
            </a:r>
          </a:p>
        </p:txBody>
      </p:sp>
    </p:spTree>
    <p:extLst>
      <p:ext uri="{BB962C8B-B14F-4D97-AF65-F5344CB8AC3E}">
        <p14:creationId xmlns:p14="http://schemas.microsoft.com/office/powerpoint/2010/main" val="1142141301"/>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4CBC7BF-0459-4695-B9DC-070689306D79}"/>
              </a:ext>
            </a:extLst>
          </p:cNvPr>
          <p:cNvSpPr>
            <a:spLocks noGrp="1"/>
          </p:cNvSpPr>
          <p:nvPr>
            <p:ph idx="1"/>
          </p:nvPr>
        </p:nvSpPr>
        <p:spPr/>
        <p:txBody>
          <a:bodyPr/>
          <a:lstStyle/>
          <a:p>
            <a:r>
              <a:rPr lang="en-US" dirty="0">
                <a:latin typeface="Times New Roman" panose="02020603050405020304" pitchFamily="18" charset="0"/>
                <a:hlinkClick r:id="rId2"/>
              </a:rPr>
              <a:t>Cameron MA, </a:t>
            </a:r>
            <a:r>
              <a:rPr lang="en-US" dirty="0" err="1">
                <a:latin typeface="Times New Roman" panose="02020603050405020304" pitchFamily="18" charset="0"/>
                <a:hlinkClick r:id="rId2"/>
              </a:rPr>
              <a:t>Maalouf</a:t>
            </a:r>
            <a:r>
              <a:rPr lang="en-US" dirty="0">
                <a:latin typeface="Times New Roman" panose="02020603050405020304" pitchFamily="18" charset="0"/>
                <a:hlinkClick r:id="rId2"/>
              </a:rPr>
              <a:t> NM, Adams-</a:t>
            </a:r>
            <a:r>
              <a:rPr lang="en-US" dirty="0" err="1">
                <a:latin typeface="Times New Roman" panose="02020603050405020304" pitchFamily="18" charset="0"/>
                <a:hlinkClick r:id="rId2"/>
              </a:rPr>
              <a:t>Huet</a:t>
            </a:r>
            <a:r>
              <a:rPr lang="en-US" dirty="0">
                <a:latin typeface="Times New Roman" panose="02020603050405020304" pitchFamily="18" charset="0"/>
                <a:hlinkClick r:id="rId2"/>
              </a:rPr>
              <a:t> B, Moe OW, </a:t>
            </a:r>
            <a:r>
              <a:rPr lang="en-US" dirty="0" err="1">
                <a:latin typeface="Times New Roman" panose="02020603050405020304" pitchFamily="18" charset="0"/>
                <a:hlinkClick r:id="rId2"/>
              </a:rPr>
              <a:t>Sakhaee</a:t>
            </a:r>
            <a:r>
              <a:rPr lang="en-US" dirty="0">
                <a:latin typeface="Times New Roman" panose="02020603050405020304" pitchFamily="18" charset="0"/>
                <a:hlinkClick r:id="rId2"/>
              </a:rPr>
              <a:t> K: Urine composition in type 2 diabetes: Predisposition to uric acid nephrolithiasis. </a:t>
            </a:r>
            <a:r>
              <a:rPr lang="en-US" i="1" dirty="0">
                <a:latin typeface="Times New Roman" panose="02020603050405020304" pitchFamily="18" charset="0"/>
                <a:hlinkClick r:id="rId2"/>
              </a:rPr>
              <a:t>J Am Soc </a:t>
            </a:r>
            <a:r>
              <a:rPr lang="en-US" i="1" dirty="0" err="1">
                <a:latin typeface="Times New Roman" panose="02020603050405020304" pitchFamily="18" charset="0"/>
                <a:hlinkClick r:id="rId2"/>
              </a:rPr>
              <a:t>Nephrol</a:t>
            </a:r>
            <a:r>
              <a:rPr lang="en-US" dirty="0">
                <a:latin typeface="Times New Roman" panose="02020603050405020304" pitchFamily="18" charset="0"/>
                <a:hlinkClick r:id="rId2"/>
              </a:rPr>
              <a:t> 17: 1422–1428, 2006</a:t>
            </a:r>
          </a:p>
          <a:p>
            <a:r>
              <a:rPr lang="en-US" dirty="0">
                <a:latin typeface="Times New Roman" panose="02020603050405020304" pitchFamily="18" charset="0"/>
              </a:rPr>
              <a:t>Monk RD, </a:t>
            </a:r>
            <a:r>
              <a:rPr lang="en-US" dirty="0" err="1">
                <a:latin typeface="Times New Roman" panose="02020603050405020304" pitchFamily="18" charset="0"/>
              </a:rPr>
              <a:t>Bushinsky</a:t>
            </a:r>
            <a:r>
              <a:rPr lang="en-US" dirty="0">
                <a:latin typeface="Times New Roman" panose="02020603050405020304" pitchFamily="18" charset="0"/>
              </a:rPr>
              <a:t> DA: Nephrolithiasis and </a:t>
            </a:r>
            <a:r>
              <a:rPr lang="en-US" dirty="0" err="1">
                <a:latin typeface="Times New Roman" panose="02020603050405020304" pitchFamily="18" charset="0"/>
              </a:rPr>
              <a:t>nephrocalcinosis</a:t>
            </a:r>
            <a:r>
              <a:rPr lang="en-US" dirty="0">
                <a:latin typeface="Times New Roman" panose="02020603050405020304" pitchFamily="18" charset="0"/>
              </a:rPr>
              <a:t> In: </a:t>
            </a:r>
            <a:r>
              <a:rPr lang="en-US" i="1" dirty="0">
                <a:latin typeface="Times New Roman" panose="02020603050405020304" pitchFamily="18" charset="0"/>
              </a:rPr>
              <a:t>Comprehensive Clinical Nephrology</a:t>
            </a:r>
            <a:r>
              <a:rPr lang="en-US" dirty="0">
                <a:latin typeface="Times New Roman" panose="02020603050405020304" pitchFamily="18" charset="0"/>
              </a:rPr>
              <a:t>, 4th Ed., edited by </a:t>
            </a:r>
            <a:r>
              <a:rPr lang="en-US" dirty="0" err="1">
                <a:latin typeface="Times New Roman" panose="02020603050405020304" pitchFamily="18" charset="0"/>
              </a:rPr>
              <a:t>Feehally</a:t>
            </a:r>
            <a:r>
              <a:rPr lang="en-US" dirty="0">
                <a:latin typeface="Times New Roman" panose="02020603050405020304" pitchFamily="18" charset="0"/>
              </a:rPr>
              <a:t> J, </a:t>
            </a:r>
            <a:r>
              <a:rPr lang="en-US" dirty="0" err="1">
                <a:latin typeface="Times New Roman" panose="02020603050405020304" pitchFamily="18" charset="0"/>
              </a:rPr>
              <a:t>Floege</a:t>
            </a:r>
            <a:r>
              <a:rPr lang="en-US" dirty="0">
                <a:latin typeface="Times New Roman" panose="02020603050405020304" pitchFamily="18" charset="0"/>
              </a:rPr>
              <a:t> J, Johnson RJ, Philadelphia, Mosby-Elsevier, 2011, pp 687–701</a:t>
            </a:r>
          </a:p>
          <a:p>
            <a:endParaRPr lang="de-DE" dirty="0">
              <a:latin typeface="Times New Roman" panose="02020603050405020304" pitchFamily="18" charset="0"/>
            </a:endParaRPr>
          </a:p>
        </p:txBody>
      </p:sp>
      <p:sp>
        <p:nvSpPr>
          <p:cNvPr id="3" name="Titel 2">
            <a:extLst>
              <a:ext uri="{FF2B5EF4-FFF2-40B4-BE49-F238E27FC236}">
                <a16:creationId xmlns:a16="http://schemas.microsoft.com/office/drawing/2014/main" id="{BF4DF6F0-D5A1-4C2A-8A01-51D75F7F8251}"/>
              </a:ext>
            </a:extLst>
          </p:cNvPr>
          <p:cNvSpPr>
            <a:spLocks noGrp="1"/>
          </p:cNvSpPr>
          <p:nvPr>
            <p:ph type="title"/>
          </p:nvPr>
        </p:nvSpPr>
        <p:spPr/>
        <p:txBody>
          <a:bodyPr/>
          <a:lstStyle/>
          <a:p>
            <a:r>
              <a:rPr lang="en-US" i="1" dirty="0" err="1">
                <a:latin typeface="Times New Roman" panose="02020603050405020304" pitchFamily="18" charset="0"/>
              </a:rPr>
              <a:t>Literatur</a:t>
            </a:r>
            <a:endParaRPr lang="de-DE" dirty="0"/>
          </a:p>
        </p:txBody>
      </p:sp>
    </p:spTree>
    <p:extLst>
      <p:ext uri="{BB962C8B-B14F-4D97-AF65-F5344CB8AC3E}">
        <p14:creationId xmlns:p14="http://schemas.microsoft.com/office/powerpoint/2010/main" val="113550381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D53D662-A40A-4562-B160-2A6A2DF60C76}"/>
              </a:ext>
            </a:extLst>
          </p:cNvPr>
          <p:cNvPicPr>
            <a:picLocks noGrp="1" noChangeAspect="1"/>
          </p:cNvPicPr>
          <p:nvPr>
            <p:ph idx="1"/>
          </p:nvPr>
        </p:nvPicPr>
        <p:blipFill>
          <a:blip r:embed="rId3"/>
          <a:stretch>
            <a:fillRect/>
          </a:stretch>
        </p:blipFill>
        <p:spPr>
          <a:xfrm>
            <a:off x="671780" y="1340768"/>
            <a:ext cx="8182243" cy="4248472"/>
          </a:xfrm>
        </p:spPr>
      </p:pic>
      <p:sp>
        <p:nvSpPr>
          <p:cNvPr id="3" name="Titel 2">
            <a:extLst>
              <a:ext uri="{FF2B5EF4-FFF2-40B4-BE49-F238E27FC236}">
                <a16:creationId xmlns:a16="http://schemas.microsoft.com/office/drawing/2014/main" id="{2F3BAB21-2EB9-4925-BFA1-E5EC913078E3}"/>
              </a:ext>
            </a:extLst>
          </p:cNvPr>
          <p:cNvSpPr>
            <a:spLocks noGrp="1"/>
          </p:cNvSpPr>
          <p:nvPr>
            <p:ph type="title"/>
          </p:nvPr>
        </p:nvSpPr>
        <p:spPr/>
        <p:txBody>
          <a:bodyPr/>
          <a:lstStyle/>
          <a:p>
            <a:r>
              <a:rPr lang="de-DE" dirty="0"/>
              <a:t>Risikofaktoren</a:t>
            </a:r>
          </a:p>
        </p:txBody>
      </p:sp>
      <p:sp>
        <p:nvSpPr>
          <p:cNvPr id="9" name="Rechteck 8">
            <a:extLst>
              <a:ext uri="{FF2B5EF4-FFF2-40B4-BE49-F238E27FC236}">
                <a16:creationId xmlns:a16="http://schemas.microsoft.com/office/drawing/2014/main" id="{F68F7F2F-9EA0-4F23-8BB3-75786DB4C923}"/>
              </a:ext>
            </a:extLst>
          </p:cNvPr>
          <p:cNvSpPr/>
          <p:nvPr/>
        </p:nvSpPr>
        <p:spPr>
          <a:xfrm>
            <a:off x="827584" y="6461868"/>
            <a:ext cx="6791330" cy="279500"/>
          </a:xfrm>
          <a:prstGeom prst="rect">
            <a:avLst/>
          </a:prstGeom>
        </p:spPr>
        <p:txBody>
          <a:bodyPr wrap="square">
            <a:spAutoFit/>
          </a:bodyPr>
          <a:lstStyle/>
          <a:p>
            <a:pPr algn="r"/>
            <a:r>
              <a:rPr lang="de-DE" sz="1200" dirty="0">
                <a:solidFill>
                  <a:srgbClr val="00799B"/>
                </a:solidFill>
                <a:latin typeface="Segoe UI" panose="020B0502040204020203" pitchFamily="34" charset="0"/>
              </a:rPr>
              <a:t>Hafer, C: </a:t>
            </a:r>
            <a:r>
              <a:rPr lang="de-DE" sz="1200" b="1" dirty="0">
                <a:solidFill>
                  <a:srgbClr val="00799B"/>
                </a:solidFill>
                <a:latin typeface="Segoe UI" panose="020B0502040204020203" pitchFamily="34" charset="0"/>
              </a:rPr>
              <a:t>Elektrolytstörungen: Folge komplexer Grunderkrankungen. </a:t>
            </a:r>
            <a:r>
              <a:rPr lang="de-DE" sz="1200" dirty="0">
                <a:solidFill>
                  <a:srgbClr val="00799B"/>
                </a:solidFill>
                <a:latin typeface="Segoe UI" panose="020B0502040204020203" pitchFamily="34" charset="0"/>
              </a:rPr>
              <a:t>Der Nierenarzt 3 /2020</a:t>
            </a:r>
          </a:p>
        </p:txBody>
      </p:sp>
    </p:spTree>
    <p:extLst>
      <p:ext uri="{BB962C8B-B14F-4D97-AF65-F5344CB8AC3E}">
        <p14:creationId xmlns:p14="http://schemas.microsoft.com/office/powerpoint/2010/main" val="4056129845"/>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8000" b="1" dirty="0" err="1"/>
              <a:t>Hypocalciämie</a:t>
            </a:r>
            <a:endParaRPr lang="de-DE" sz="8000" b="1" dirty="0"/>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endParaRPr lang="de-DE" dirty="0"/>
          </a:p>
        </p:txBody>
      </p:sp>
    </p:spTree>
    <p:extLst>
      <p:ext uri="{BB962C8B-B14F-4D97-AF65-F5344CB8AC3E}">
        <p14:creationId xmlns:p14="http://schemas.microsoft.com/office/powerpoint/2010/main" val="1255838782"/>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a:extLst>
              <a:ext uri="{FF2B5EF4-FFF2-40B4-BE49-F238E27FC236}">
                <a16:creationId xmlns:a16="http://schemas.microsoft.com/office/drawing/2014/main" id="{6560495A-9ED0-442A-AF0B-7F050EE5C740}"/>
              </a:ext>
            </a:extLst>
          </p:cNvPr>
          <p:cNvSpPr>
            <a:spLocks noGrp="1" noChangeArrowheads="1"/>
          </p:cNvSpPr>
          <p:nvPr>
            <p:ph type="title"/>
          </p:nvPr>
        </p:nvSpPr>
        <p:spPr/>
        <p:txBody>
          <a:bodyPr/>
          <a:lstStyle/>
          <a:p>
            <a:pPr eaLnBrk="1" hangingPunct="1">
              <a:defRPr/>
            </a:pPr>
            <a:r>
              <a:rPr lang="de-DE"/>
              <a:t>Akute Hypocalcämie</a:t>
            </a:r>
          </a:p>
        </p:txBody>
      </p:sp>
      <p:sp>
        <p:nvSpPr>
          <p:cNvPr id="565251" name="Rectangle 3">
            <a:extLst>
              <a:ext uri="{FF2B5EF4-FFF2-40B4-BE49-F238E27FC236}">
                <a16:creationId xmlns:a16="http://schemas.microsoft.com/office/drawing/2014/main" id="{2F056377-7AD5-444D-9FED-4D7829D9EE43}"/>
              </a:ext>
            </a:extLst>
          </p:cNvPr>
          <p:cNvSpPr>
            <a:spLocks noGrp="1" noChangeArrowheads="1"/>
          </p:cNvSpPr>
          <p:nvPr>
            <p:ph idx="1"/>
          </p:nvPr>
        </p:nvSpPr>
        <p:spPr/>
        <p:txBody>
          <a:bodyPr/>
          <a:lstStyle/>
          <a:p>
            <a:pPr eaLnBrk="1" hangingPunct="1">
              <a:buFontTx/>
              <a:buNone/>
            </a:pPr>
            <a:r>
              <a:rPr lang="de-DE" altLang="de-DE"/>
              <a:t>Kardiale Wirkungen</a:t>
            </a:r>
          </a:p>
          <a:p>
            <a:pPr eaLnBrk="1" hangingPunct="1"/>
            <a:r>
              <a:rPr lang="de-DE" altLang="de-DE"/>
              <a:t>reduzierte kardiale Pumpfunktion</a:t>
            </a:r>
          </a:p>
          <a:p>
            <a:pPr eaLnBrk="1" hangingPunct="1"/>
            <a:r>
              <a:rPr lang="de-DE" altLang="de-DE"/>
              <a:t>Hypotension, Herzinsuffizienz</a:t>
            </a:r>
          </a:p>
          <a:p>
            <a:pPr eaLnBrk="1" hangingPunct="1"/>
            <a:r>
              <a:rPr lang="de-DE" altLang="de-DE"/>
              <a:t>EKG - Veränderungen </a:t>
            </a:r>
          </a:p>
        </p:txBody>
      </p:sp>
      <p:sp>
        <p:nvSpPr>
          <p:cNvPr id="565252" name="Rectangle 4">
            <a:extLst>
              <a:ext uri="{FF2B5EF4-FFF2-40B4-BE49-F238E27FC236}">
                <a16:creationId xmlns:a16="http://schemas.microsoft.com/office/drawing/2014/main" id="{C06F7E67-2C38-4ED5-AB78-E667731B558A}"/>
              </a:ext>
            </a:extLst>
          </p:cNvPr>
          <p:cNvSpPr>
            <a:spLocks noChangeArrowheads="1"/>
          </p:cNvSpPr>
          <p:nvPr/>
        </p:nvSpPr>
        <p:spPr bwMode="auto">
          <a:xfrm>
            <a:off x="755650" y="4746438"/>
            <a:ext cx="6049963" cy="1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algn="l" eaLnBrk="1" hangingPunct="1"/>
            <a:r>
              <a:rPr lang="de-DE" altLang="de-DE" sz="1800" b="1" dirty="0"/>
              <a:t>Verlängertes QT Intervall </a:t>
            </a:r>
            <a:r>
              <a:rPr lang="de-DE" altLang="de-DE" sz="1800" dirty="0"/>
              <a:t>bei </a:t>
            </a:r>
            <a:r>
              <a:rPr lang="de-DE" altLang="de-DE" sz="1800" dirty="0" err="1"/>
              <a:t>Hypocalcämie</a:t>
            </a:r>
            <a:r>
              <a:rPr lang="de-DE" altLang="de-DE" sz="1800" dirty="0"/>
              <a:t> (500 </a:t>
            </a:r>
            <a:r>
              <a:rPr lang="de-DE" altLang="de-DE" sz="1800" dirty="0" err="1"/>
              <a:t>ms</a:t>
            </a:r>
            <a:r>
              <a:rPr lang="de-DE" altLang="de-DE" sz="1800" dirty="0"/>
              <a:t>)</a:t>
            </a:r>
          </a:p>
          <a:p>
            <a:pPr algn="l" eaLnBrk="1" hangingPunct="1"/>
            <a:r>
              <a:rPr lang="de-DE" altLang="de-DE" sz="1200" dirty="0"/>
              <a:t>Korrigierte QT – Zeit (</a:t>
            </a:r>
            <a:r>
              <a:rPr lang="de-DE" altLang="de-DE" sz="1200" dirty="0" err="1"/>
              <a:t>QTc</a:t>
            </a:r>
            <a:r>
              <a:rPr lang="de-DE" altLang="de-DE" sz="1200" dirty="0"/>
              <a:t>)= QT / RR – Intervall (hier 1,05 sec) = 480 </a:t>
            </a:r>
            <a:r>
              <a:rPr lang="de-DE" altLang="de-DE" sz="1200" dirty="0" err="1"/>
              <a:t>ms</a:t>
            </a:r>
            <a:endParaRPr lang="de-DE" altLang="de-DE" sz="1200" dirty="0"/>
          </a:p>
          <a:p>
            <a:pPr algn="l" eaLnBrk="1" hangingPunct="1"/>
            <a:r>
              <a:rPr lang="de-DE" altLang="de-DE" sz="1800" dirty="0"/>
              <a:t>mit „ausgedehntem ST Segment“ und normaler T – Welle </a:t>
            </a:r>
          </a:p>
        </p:txBody>
      </p:sp>
      <p:grpSp>
        <p:nvGrpSpPr>
          <p:cNvPr id="96261" name="Group 5">
            <a:extLst>
              <a:ext uri="{FF2B5EF4-FFF2-40B4-BE49-F238E27FC236}">
                <a16:creationId xmlns:a16="http://schemas.microsoft.com/office/drawing/2014/main" id="{2EE76301-13C8-4A0B-B8FE-E4F9C005FA93}"/>
              </a:ext>
            </a:extLst>
          </p:cNvPr>
          <p:cNvGrpSpPr>
            <a:grpSpLocks/>
          </p:cNvGrpSpPr>
          <p:nvPr/>
        </p:nvGrpSpPr>
        <p:grpSpPr bwMode="auto">
          <a:xfrm>
            <a:off x="4860032" y="2852936"/>
            <a:ext cx="4114800" cy="1590675"/>
            <a:chOff x="521" y="1616"/>
            <a:chExt cx="2592" cy="1002"/>
          </a:xfrm>
        </p:grpSpPr>
        <p:pic>
          <p:nvPicPr>
            <p:cNvPr id="96263" name="Picture 6">
              <a:extLst>
                <a:ext uri="{FF2B5EF4-FFF2-40B4-BE49-F238E27FC236}">
                  <a16:creationId xmlns:a16="http://schemas.microsoft.com/office/drawing/2014/main" id="{ABF41E87-F4A5-43A2-94E4-C57585E54A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 y="1616"/>
              <a:ext cx="2592" cy="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Rectangle 7">
              <a:extLst>
                <a:ext uri="{FF2B5EF4-FFF2-40B4-BE49-F238E27FC236}">
                  <a16:creationId xmlns:a16="http://schemas.microsoft.com/office/drawing/2014/main" id="{409F0586-0C9C-4656-A8A2-33130FA550F8}"/>
                </a:ext>
              </a:extLst>
            </p:cNvPr>
            <p:cNvSpPr>
              <a:spLocks noChangeArrowheads="1"/>
            </p:cNvSpPr>
            <p:nvPr/>
          </p:nvSpPr>
          <p:spPr bwMode="auto">
            <a:xfrm>
              <a:off x="521" y="2387"/>
              <a:ext cx="2586"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algn="l" eaLnBrk="1" hangingPunct="1"/>
              <a:r>
                <a:rPr lang="de-DE" altLang="de-DE" sz="1800"/>
                <a:t>Normales EKG</a:t>
              </a:r>
            </a:p>
          </p:txBody>
        </p:sp>
      </p:grpSp>
      <p:pic>
        <p:nvPicPr>
          <p:cNvPr id="565256" name="Picture 8">
            <a:extLst>
              <a:ext uri="{FF2B5EF4-FFF2-40B4-BE49-F238E27FC236}">
                <a16:creationId xmlns:a16="http://schemas.microsoft.com/office/drawing/2014/main" id="{26BBD4D9-B190-4FC1-A4B8-1F9FABA84D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094" y="3110866"/>
            <a:ext cx="40100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469E55C0-86B8-4D25-9E8C-017B0365C3FB}"/>
              </a:ext>
            </a:extLst>
          </p:cNvPr>
          <p:cNvPicPr>
            <a:picLocks noChangeAspect="1"/>
          </p:cNvPicPr>
          <p:nvPr/>
        </p:nvPicPr>
        <p:blipFill>
          <a:blip r:embed="rId5" cstate="print"/>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1562290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65251">
                                            <p:txEl>
                                              <p:pRg st="3" end="3"/>
                                            </p:txEl>
                                          </p:spTgt>
                                        </p:tgtEl>
                                        <p:attrNameLst>
                                          <p:attrName>style.visibility</p:attrName>
                                        </p:attrNameLst>
                                      </p:cBhvr>
                                      <p:to>
                                        <p:strVal val="visible"/>
                                      </p:to>
                                    </p:set>
                                    <p:anim calcmode="lin" valueType="num">
                                      <p:cBhvr additive="base">
                                        <p:cTn id="7" dur="500" fill="hold"/>
                                        <p:tgtEl>
                                          <p:spTgt spid="565251">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5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565256"/>
                                        </p:tgtEl>
                                        <p:attrNameLst>
                                          <p:attrName>style.visibility</p:attrName>
                                        </p:attrNameLst>
                                      </p:cBhvr>
                                      <p:to>
                                        <p:strVal val="visible"/>
                                      </p:to>
                                    </p:set>
                                    <p:animEffect transition="in" filter="dissolve">
                                      <p:cBhvr>
                                        <p:cTn id="13" dur="500"/>
                                        <p:tgtEl>
                                          <p:spTgt spid="5652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65252"/>
                                        </p:tgtEl>
                                        <p:attrNameLst>
                                          <p:attrName>style.visibility</p:attrName>
                                        </p:attrNameLst>
                                      </p:cBhvr>
                                      <p:to>
                                        <p:strVal val="visible"/>
                                      </p:to>
                                    </p:set>
                                    <p:anim calcmode="lin" valueType="num">
                                      <p:cBhvr additive="base">
                                        <p:cTn id="18" dur="500" fill="hold"/>
                                        <p:tgtEl>
                                          <p:spTgt spid="565252"/>
                                        </p:tgtEl>
                                        <p:attrNameLst>
                                          <p:attrName>ppt_x</p:attrName>
                                        </p:attrNameLst>
                                      </p:cBhvr>
                                      <p:tavLst>
                                        <p:tav tm="0">
                                          <p:val>
                                            <p:strVal val="0-#ppt_w/2"/>
                                          </p:val>
                                        </p:tav>
                                        <p:tav tm="100000">
                                          <p:val>
                                            <p:strVal val="#ppt_x"/>
                                          </p:val>
                                        </p:tav>
                                      </p:tavLst>
                                    </p:anim>
                                    <p:anim calcmode="lin" valueType="num">
                                      <p:cBhvr additive="base">
                                        <p:cTn id="19" dur="500" fill="hold"/>
                                        <p:tgtEl>
                                          <p:spTgt spid="565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a:extLst>
              <a:ext uri="{FF2B5EF4-FFF2-40B4-BE49-F238E27FC236}">
                <a16:creationId xmlns:a16="http://schemas.microsoft.com/office/drawing/2014/main" id="{04B4FB9F-54AC-4344-8D92-EC628D01D6CE}"/>
              </a:ext>
            </a:extLst>
          </p:cNvPr>
          <p:cNvSpPr>
            <a:spLocks noGrp="1" noChangeArrowheads="1"/>
          </p:cNvSpPr>
          <p:nvPr>
            <p:ph type="title"/>
          </p:nvPr>
        </p:nvSpPr>
        <p:spPr/>
        <p:txBody>
          <a:bodyPr/>
          <a:lstStyle/>
          <a:p>
            <a:pPr eaLnBrk="1" hangingPunct="1">
              <a:defRPr/>
            </a:pPr>
            <a:r>
              <a:rPr lang="de-DE"/>
              <a:t>Akute Hypocalcämie</a:t>
            </a:r>
          </a:p>
        </p:txBody>
      </p:sp>
      <p:sp>
        <p:nvSpPr>
          <p:cNvPr id="93187" name="Rectangle 3">
            <a:extLst>
              <a:ext uri="{FF2B5EF4-FFF2-40B4-BE49-F238E27FC236}">
                <a16:creationId xmlns:a16="http://schemas.microsoft.com/office/drawing/2014/main" id="{FC1A28FB-C8F6-4F3F-B16F-D70F50ED4C01}"/>
              </a:ext>
            </a:extLst>
          </p:cNvPr>
          <p:cNvSpPr>
            <a:spLocks noGrp="1" noChangeArrowheads="1"/>
          </p:cNvSpPr>
          <p:nvPr>
            <p:ph idx="1"/>
          </p:nvPr>
        </p:nvSpPr>
        <p:spPr>
          <a:noFill/>
        </p:spPr>
        <p:txBody>
          <a:bodyPr/>
          <a:lstStyle/>
          <a:p>
            <a:pPr marL="381000" indent="-381000"/>
            <a:r>
              <a:rPr lang="de-DE" altLang="de-DE" sz="1800" dirty="0"/>
              <a:t>	</a:t>
            </a:r>
            <a:r>
              <a:rPr lang="de-DE" altLang="de-DE" dirty="0"/>
              <a:t>Je akuter, desto eher klinische Symptomatik</a:t>
            </a:r>
          </a:p>
          <a:p>
            <a:pPr marL="800100" lvl="1" indent="-342900">
              <a:buNone/>
            </a:pPr>
            <a:endParaRPr lang="de-DE" altLang="de-DE" sz="1600" b="1" dirty="0"/>
          </a:p>
          <a:p>
            <a:pPr marL="800100" lvl="1" indent="-342900">
              <a:buNone/>
            </a:pPr>
            <a:r>
              <a:rPr lang="de-DE" altLang="de-DE" sz="1600" b="1" dirty="0"/>
              <a:t>Neuromuskulär gesteigerte Erregbarkeit</a:t>
            </a:r>
          </a:p>
          <a:p>
            <a:pPr marL="1219200" lvl="2" indent="-304800"/>
            <a:r>
              <a:rPr lang="de-DE" altLang="de-DE" sz="1400" dirty="0"/>
              <a:t>Leicht: 	Taubheitsgefühl um den Mund, Parästhesien, Krämpfe</a:t>
            </a:r>
          </a:p>
          <a:p>
            <a:pPr marL="1219200" lvl="2" indent="-304800"/>
            <a:r>
              <a:rPr lang="de-DE" altLang="de-DE" sz="1400" dirty="0"/>
              <a:t>Schwer: 	</a:t>
            </a:r>
            <a:r>
              <a:rPr lang="de-DE" altLang="de-DE" sz="1400" dirty="0" err="1"/>
              <a:t>Karpopedal</a:t>
            </a:r>
            <a:r>
              <a:rPr lang="de-DE" altLang="de-DE" sz="1400" dirty="0"/>
              <a:t>- bis </a:t>
            </a:r>
            <a:r>
              <a:rPr lang="de-DE" altLang="de-DE" sz="1400" dirty="0" err="1"/>
              <a:t>Laryngealspasmen</a:t>
            </a:r>
            <a:r>
              <a:rPr lang="de-DE" altLang="de-DE" sz="1400" dirty="0"/>
              <a:t>, Krampfanfälle</a:t>
            </a:r>
          </a:p>
          <a:p>
            <a:pPr marL="800100" lvl="1" indent="-342900">
              <a:buNone/>
            </a:pPr>
            <a:endParaRPr lang="de-DE" altLang="de-DE" sz="1600" b="1" dirty="0"/>
          </a:p>
          <a:p>
            <a:pPr marL="800100" lvl="1" indent="-342900">
              <a:buNone/>
            </a:pPr>
            <a:r>
              <a:rPr lang="de-DE" altLang="de-DE" sz="1600" b="1" dirty="0"/>
              <a:t>Unspezifische Symptome: </a:t>
            </a:r>
          </a:p>
          <a:p>
            <a:pPr marL="1219200" lvl="2" indent="-304800"/>
            <a:r>
              <a:rPr lang="de-DE" altLang="de-DE" sz="1400" dirty="0"/>
              <a:t>Müdigkeit, Nervosität, Ängstlichkeit und Depression </a:t>
            </a:r>
          </a:p>
          <a:p>
            <a:pPr marL="1219200" lvl="2" indent="-304800"/>
            <a:r>
              <a:rPr lang="de-DE" altLang="de-DE" sz="1400" dirty="0"/>
              <a:t>Hyperventilation </a:t>
            </a:r>
          </a:p>
          <a:p>
            <a:pPr marL="1219200" lvl="2" indent="-304800"/>
            <a:r>
              <a:rPr lang="de-DE" altLang="de-DE" sz="1400" dirty="0"/>
              <a:t>Autonome Manifestationen: </a:t>
            </a:r>
            <a:r>
              <a:rPr lang="de-DE" altLang="de-DE" sz="1400" dirty="0" err="1"/>
              <a:t>Brochospasmus</a:t>
            </a:r>
            <a:r>
              <a:rPr lang="de-DE" altLang="de-DE" sz="1400" dirty="0"/>
              <a:t>, vermehrtes Schwitzen</a:t>
            </a:r>
          </a:p>
          <a:p>
            <a:pPr marL="1219200" lvl="2" indent="-304800"/>
            <a:r>
              <a:rPr lang="de-DE" altLang="de-DE" sz="1400" dirty="0" err="1"/>
              <a:t>Papillenödem</a:t>
            </a:r>
            <a:r>
              <a:rPr lang="de-DE" altLang="de-DE" sz="1400" dirty="0"/>
              <a:t> (!) </a:t>
            </a:r>
            <a:r>
              <a:rPr lang="de-DE" altLang="de-DE" sz="1400" dirty="0">
                <a:sym typeface="Wingdings" panose="05000000000000000000" pitchFamily="2" charset="2"/>
              </a:rPr>
              <a:t> nur bei schwerer </a:t>
            </a:r>
            <a:r>
              <a:rPr lang="de-DE" altLang="de-DE" sz="1400" dirty="0" err="1">
                <a:sym typeface="Wingdings" panose="05000000000000000000" pitchFamily="2" charset="2"/>
              </a:rPr>
              <a:t>Hypocalcämie</a:t>
            </a:r>
            <a:endParaRPr lang="de-DE" altLang="de-DE" sz="1400" dirty="0"/>
          </a:p>
          <a:p>
            <a:pPr marL="800100" lvl="1" indent="-342900">
              <a:buNone/>
            </a:pPr>
            <a:endParaRPr lang="de-DE" altLang="de-DE" sz="1600" b="1" dirty="0"/>
          </a:p>
          <a:p>
            <a:pPr marL="800100" lvl="1" indent="-342900">
              <a:buNone/>
            </a:pPr>
            <a:r>
              <a:rPr lang="de-DE" altLang="de-DE" sz="1600" b="1" dirty="0"/>
              <a:t>Trousseau – Zeichen: </a:t>
            </a:r>
          </a:p>
          <a:p>
            <a:pPr lvl="4"/>
            <a:r>
              <a:rPr lang="de-DE" altLang="de-DE" sz="1000" dirty="0"/>
              <a:t>Induktion von Karpalspasmen nach Aufpumpen der Blutdruckmanschette (3 min)</a:t>
            </a:r>
          </a:p>
          <a:p>
            <a:pPr marL="800100" lvl="1" indent="-342900">
              <a:buNone/>
            </a:pPr>
            <a:r>
              <a:rPr lang="de-DE" altLang="de-DE" sz="1600" b="1" dirty="0" err="1"/>
              <a:t>Chvostek</a:t>
            </a:r>
            <a:r>
              <a:rPr lang="de-DE" altLang="de-DE" sz="1600" b="1" dirty="0"/>
              <a:t> – Zeichen</a:t>
            </a:r>
          </a:p>
          <a:p>
            <a:pPr lvl="4"/>
            <a:r>
              <a:rPr lang="de-DE" altLang="de-DE" sz="1000" dirty="0"/>
              <a:t>Kontraktion der ipsilateralen Gesichtsmuskulatur nach Beklopfen des </a:t>
            </a:r>
            <a:r>
              <a:rPr lang="de-DE" altLang="de-DE" sz="1000" dirty="0" err="1"/>
              <a:t>N.facialis</a:t>
            </a:r>
            <a:r>
              <a:rPr lang="de-DE" altLang="de-DE" sz="1000" dirty="0"/>
              <a:t> vor dem Ohr</a:t>
            </a:r>
          </a:p>
          <a:p>
            <a:pPr marL="381000" indent="-381000" eaLnBrk="1" hangingPunct="1">
              <a:buFontTx/>
              <a:buNone/>
            </a:pPr>
            <a:endParaRPr lang="de-DE" altLang="de-DE" sz="1000" dirty="0"/>
          </a:p>
        </p:txBody>
      </p:sp>
      <p:pic>
        <p:nvPicPr>
          <p:cNvPr id="6" name="Grafik 5">
            <a:extLst>
              <a:ext uri="{FF2B5EF4-FFF2-40B4-BE49-F238E27FC236}">
                <a16:creationId xmlns:a16="http://schemas.microsoft.com/office/drawing/2014/main" id="{847D836D-4075-4ACF-8FE7-14DE56F38EC9}"/>
              </a:ext>
            </a:extLst>
          </p:cNvPr>
          <p:cNvPicPr>
            <a:picLocks noChangeAspect="1"/>
          </p:cNvPicPr>
          <p:nvPr/>
        </p:nvPicPr>
        <p:blipFill>
          <a:blip r:embed="rId3" cstate="print"/>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1817725940"/>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10000" b="1" dirty="0"/>
              <a:t>Cl, Mg, </a:t>
            </a:r>
            <a:r>
              <a:rPr lang="de-DE" sz="10000" b="1" dirty="0" err="1"/>
              <a:t>Ph</a:t>
            </a:r>
            <a:br>
              <a:rPr lang="de-DE" sz="10000" b="1" dirty="0"/>
            </a:br>
            <a:endParaRPr lang="de-DE" sz="10000" b="1" dirty="0"/>
          </a:p>
          <a:p>
            <a:endParaRPr lang="de-DE" sz="10000" b="1" dirty="0"/>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endParaRPr lang="de-DE" dirty="0"/>
          </a:p>
        </p:txBody>
      </p:sp>
    </p:spTree>
    <p:extLst>
      <p:ext uri="{BB962C8B-B14F-4D97-AF65-F5344CB8AC3E}">
        <p14:creationId xmlns:p14="http://schemas.microsoft.com/office/powerpoint/2010/main" val="3476187152"/>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ChangeArrowheads="1"/>
          </p:cNvSpPr>
          <p:nvPr>
            <p:ph type="title"/>
          </p:nvPr>
        </p:nvSpPr>
        <p:spPr/>
        <p:txBody>
          <a:bodyPr/>
          <a:lstStyle/>
          <a:p>
            <a:r>
              <a:rPr lang="de-DE" altLang="de-DE" sz="3200" dirty="0"/>
              <a:t>toxisch – metabolische Enzephalopathien</a:t>
            </a:r>
          </a:p>
        </p:txBody>
      </p:sp>
      <p:sp>
        <p:nvSpPr>
          <p:cNvPr id="715779" name="Rectangle 3"/>
          <p:cNvSpPr>
            <a:spLocks noGrp="1" noChangeArrowheads="1"/>
          </p:cNvSpPr>
          <p:nvPr>
            <p:ph type="body" idx="1"/>
          </p:nvPr>
        </p:nvSpPr>
        <p:spPr/>
        <p:txBody>
          <a:bodyPr/>
          <a:lstStyle/>
          <a:p>
            <a:pPr>
              <a:lnSpc>
                <a:spcPct val="80000"/>
              </a:lnSpc>
            </a:pPr>
            <a:r>
              <a:rPr lang="de-DE" altLang="de-DE" sz="1600" dirty="0"/>
              <a:t>Septische Enzephalopathie</a:t>
            </a:r>
          </a:p>
          <a:p>
            <a:pPr>
              <a:lnSpc>
                <a:spcPct val="80000"/>
              </a:lnSpc>
            </a:pPr>
            <a:r>
              <a:rPr lang="de-DE" altLang="de-DE" sz="1600" dirty="0"/>
              <a:t>Hepatische Enzephalopathie</a:t>
            </a:r>
          </a:p>
          <a:p>
            <a:pPr>
              <a:lnSpc>
                <a:spcPct val="80000"/>
              </a:lnSpc>
            </a:pPr>
            <a:r>
              <a:rPr lang="de-DE" altLang="de-DE" sz="1600" dirty="0"/>
              <a:t>Urämische Enzephalopathie</a:t>
            </a:r>
          </a:p>
          <a:p>
            <a:pPr>
              <a:lnSpc>
                <a:spcPct val="80000"/>
              </a:lnSpc>
            </a:pPr>
            <a:r>
              <a:rPr lang="de-DE" altLang="de-DE" sz="1600" dirty="0"/>
              <a:t>Elektrolytstörungen </a:t>
            </a:r>
          </a:p>
          <a:p>
            <a:pPr>
              <a:lnSpc>
                <a:spcPct val="80000"/>
              </a:lnSpc>
            </a:pPr>
            <a:r>
              <a:rPr lang="de-DE" altLang="de-DE" sz="1600" dirty="0"/>
              <a:t>Hyper- und </a:t>
            </a:r>
            <a:r>
              <a:rPr lang="de-DE" altLang="de-DE" sz="1600" dirty="0" err="1"/>
              <a:t>Hyponatriämie</a:t>
            </a:r>
            <a:endParaRPr lang="de-DE" altLang="de-DE" sz="1600" dirty="0"/>
          </a:p>
          <a:p>
            <a:pPr>
              <a:lnSpc>
                <a:spcPct val="80000"/>
              </a:lnSpc>
            </a:pPr>
            <a:r>
              <a:rPr lang="de-DE" altLang="de-DE" sz="1800" dirty="0" err="1"/>
              <a:t>Hypercalcämie</a:t>
            </a:r>
            <a:endParaRPr lang="de-DE" altLang="de-DE" sz="1800" dirty="0"/>
          </a:p>
          <a:p>
            <a:pPr>
              <a:lnSpc>
                <a:spcPct val="80000"/>
              </a:lnSpc>
            </a:pPr>
            <a:r>
              <a:rPr lang="de-DE" altLang="de-DE" sz="1800" dirty="0" err="1"/>
              <a:t>Hypophosphatämie</a:t>
            </a:r>
            <a:endParaRPr lang="de-DE" altLang="de-DE" sz="1800" dirty="0"/>
          </a:p>
          <a:p>
            <a:pPr>
              <a:lnSpc>
                <a:spcPct val="80000"/>
              </a:lnSpc>
            </a:pPr>
            <a:r>
              <a:rPr lang="de-DE" altLang="de-DE" sz="1600" dirty="0" err="1"/>
              <a:t>Wernicke´s</a:t>
            </a:r>
            <a:r>
              <a:rPr lang="de-DE" altLang="de-DE" sz="1600" dirty="0"/>
              <a:t> Enzephalopathie</a:t>
            </a:r>
          </a:p>
          <a:p>
            <a:pPr>
              <a:lnSpc>
                <a:spcPct val="80000"/>
              </a:lnSpc>
            </a:pPr>
            <a:r>
              <a:rPr lang="de-DE" altLang="de-DE" sz="1600" dirty="0" err="1"/>
              <a:t>Hypoxisch</a:t>
            </a:r>
            <a:r>
              <a:rPr lang="de-DE" altLang="de-DE" sz="1600" dirty="0"/>
              <a:t> – ischämische Enzephalopathie</a:t>
            </a:r>
          </a:p>
          <a:p>
            <a:pPr>
              <a:lnSpc>
                <a:spcPct val="80000"/>
              </a:lnSpc>
            </a:pPr>
            <a:r>
              <a:rPr lang="de-DE" altLang="de-DE" sz="1600" dirty="0"/>
              <a:t>Hypoglykämie</a:t>
            </a:r>
          </a:p>
          <a:p>
            <a:pPr>
              <a:lnSpc>
                <a:spcPct val="80000"/>
              </a:lnSpc>
            </a:pPr>
            <a:r>
              <a:rPr lang="de-DE" altLang="de-DE" sz="1600" dirty="0"/>
              <a:t>Entzug (Alkohol, Medikamente)</a:t>
            </a:r>
          </a:p>
        </p:txBody>
      </p:sp>
    </p:spTree>
    <p:extLst>
      <p:ext uri="{BB962C8B-B14F-4D97-AF65-F5344CB8AC3E}">
        <p14:creationId xmlns:p14="http://schemas.microsoft.com/office/powerpoint/2010/main" val="3145700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715779">
                                            <p:txEl>
                                              <p:pRg st="0" end="0"/>
                                            </p:txEl>
                                          </p:spTgt>
                                        </p:tgtEl>
                                        <p:attrNameLst>
                                          <p:attrName>style.opacity</p:attrName>
                                        </p:attrNameLst>
                                      </p:cBhvr>
                                      <p:to>
                                        <p:strVal val="0.5"/>
                                      </p:to>
                                    </p:set>
                                    <p:animEffect filter="image" prLst="opacity: 0.5">
                                      <p:cBhvr rctx="IE">
                                        <p:cTn id="7" dur="indefinite"/>
                                        <p:tgtEl>
                                          <p:spTgt spid="715779">
                                            <p:txEl>
                                              <p:pRg st="0" end="0"/>
                                            </p:txEl>
                                          </p:spTgt>
                                        </p:tgtEl>
                                      </p:cBhvr>
                                    </p:animEffect>
                                  </p:childTnLst>
                                </p:cTn>
                              </p:par>
                              <p:par>
                                <p:cTn id="8" presetID="9" presetClass="emph" presetSubtype="0" nodeType="withEffect">
                                  <p:stCondLst>
                                    <p:cond delay="0"/>
                                  </p:stCondLst>
                                  <p:childTnLst>
                                    <p:set>
                                      <p:cBhvr rctx="PPT">
                                        <p:cTn id="9" dur="indefinite"/>
                                        <p:tgtEl>
                                          <p:spTgt spid="715779">
                                            <p:txEl>
                                              <p:pRg st="1" end="1"/>
                                            </p:txEl>
                                          </p:spTgt>
                                        </p:tgtEl>
                                        <p:attrNameLst>
                                          <p:attrName>style.opacity</p:attrName>
                                        </p:attrNameLst>
                                      </p:cBhvr>
                                      <p:to>
                                        <p:strVal val="0.5"/>
                                      </p:to>
                                    </p:set>
                                    <p:animEffect filter="image" prLst="opacity: 0.5">
                                      <p:cBhvr rctx="IE">
                                        <p:cTn id="10" dur="indefinite"/>
                                        <p:tgtEl>
                                          <p:spTgt spid="715779">
                                            <p:txEl>
                                              <p:pRg st="1" end="1"/>
                                            </p:txEl>
                                          </p:spTgt>
                                        </p:tgtEl>
                                      </p:cBhvr>
                                    </p:animEffect>
                                  </p:childTnLst>
                                </p:cTn>
                              </p:par>
                              <p:par>
                                <p:cTn id="11" presetID="9" presetClass="emph" presetSubtype="0" nodeType="withEffect">
                                  <p:stCondLst>
                                    <p:cond delay="0"/>
                                  </p:stCondLst>
                                  <p:childTnLst>
                                    <p:set>
                                      <p:cBhvr rctx="PPT">
                                        <p:cTn id="12" dur="indefinite"/>
                                        <p:tgtEl>
                                          <p:spTgt spid="715779">
                                            <p:txEl>
                                              <p:pRg st="2" end="2"/>
                                            </p:txEl>
                                          </p:spTgt>
                                        </p:tgtEl>
                                        <p:attrNameLst>
                                          <p:attrName>style.opacity</p:attrName>
                                        </p:attrNameLst>
                                      </p:cBhvr>
                                      <p:to>
                                        <p:strVal val="0.5"/>
                                      </p:to>
                                    </p:set>
                                    <p:animEffect filter="image" prLst="opacity: 0.5">
                                      <p:cBhvr rctx="IE">
                                        <p:cTn id="13" dur="indefinite"/>
                                        <p:tgtEl>
                                          <p:spTgt spid="715779">
                                            <p:txEl>
                                              <p:pRg st="2" end="2"/>
                                            </p:txEl>
                                          </p:spTgt>
                                        </p:tgtEl>
                                      </p:cBhvr>
                                    </p:animEffect>
                                  </p:childTnLst>
                                </p:cTn>
                              </p:par>
                              <p:par>
                                <p:cTn id="14" presetID="9" presetClass="emph" presetSubtype="0" nodeType="withEffect">
                                  <p:stCondLst>
                                    <p:cond delay="0"/>
                                  </p:stCondLst>
                                  <p:childTnLst>
                                    <p:set>
                                      <p:cBhvr rctx="PPT">
                                        <p:cTn id="15" dur="indefinite"/>
                                        <p:tgtEl>
                                          <p:spTgt spid="715779">
                                            <p:txEl>
                                              <p:pRg st="7" end="7"/>
                                            </p:txEl>
                                          </p:spTgt>
                                        </p:tgtEl>
                                        <p:attrNameLst>
                                          <p:attrName>style.opacity</p:attrName>
                                        </p:attrNameLst>
                                      </p:cBhvr>
                                      <p:to>
                                        <p:strVal val="0.5"/>
                                      </p:to>
                                    </p:set>
                                    <p:animEffect filter="image" prLst="opacity: 0.5">
                                      <p:cBhvr rctx="IE">
                                        <p:cTn id="16" dur="indefinite"/>
                                        <p:tgtEl>
                                          <p:spTgt spid="715779">
                                            <p:txEl>
                                              <p:pRg st="7" end="7"/>
                                            </p:txEl>
                                          </p:spTgt>
                                        </p:tgtEl>
                                      </p:cBhvr>
                                    </p:animEffect>
                                  </p:childTnLst>
                                </p:cTn>
                              </p:par>
                              <p:par>
                                <p:cTn id="17" presetID="9" presetClass="emph" presetSubtype="0" nodeType="withEffect">
                                  <p:stCondLst>
                                    <p:cond delay="0"/>
                                  </p:stCondLst>
                                  <p:childTnLst>
                                    <p:set>
                                      <p:cBhvr rctx="PPT">
                                        <p:cTn id="18" dur="indefinite"/>
                                        <p:tgtEl>
                                          <p:spTgt spid="715779">
                                            <p:txEl>
                                              <p:pRg st="8" end="8"/>
                                            </p:txEl>
                                          </p:spTgt>
                                        </p:tgtEl>
                                        <p:attrNameLst>
                                          <p:attrName>style.opacity</p:attrName>
                                        </p:attrNameLst>
                                      </p:cBhvr>
                                      <p:to>
                                        <p:strVal val="0.5"/>
                                      </p:to>
                                    </p:set>
                                    <p:animEffect filter="image" prLst="opacity: 0.5">
                                      <p:cBhvr rctx="IE">
                                        <p:cTn id="19" dur="indefinite"/>
                                        <p:tgtEl>
                                          <p:spTgt spid="715779">
                                            <p:txEl>
                                              <p:pRg st="8" end="8"/>
                                            </p:txEl>
                                          </p:spTgt>
                                        </p:tgtEl>
                                      </p:cBhvr>
                                    </p:animEffect>
                                  </p:childTnLst>
                                </p:cTn>
                              </p:par>
                              <p:par>
                                <p:cTn id="20" presetID="9" presetClass="emph" presetSubtype="0" nodeType="withEffect">
                                  <p:stCondLst>
                                    <p:cond delay="0"/>
                                  </p:stCondLst>
                                  <p:childTnLst>
                                    <p:set>
                                      <p:cBhvr rctx="PPT">
                                        <p:cTn id="21" dur="indefinite"/>
                                        <p:tgtEl>
                                          <p:spTgt spid="715779">
                                            <p:txEl>
                                              <p:pRg st="9" end="9"/>
                                            </p:txEl>
                                          </p:spTgt>
                                        </p:tgtEl>
                                        <p:attrNameLst>
                                          <p:attrName>style.opacity</p:attrName>
                                        </p:attrNameLst>
                                      </p:cBhvr>
                                      <p:to>
                                        <p:strVal val="0.5"/>
                                      </p:to>
                                    </p:set>
                                    <p:animEffect filter="image" prLst="opacity: 0.5">
                                      <p:cBhvr rctx="IE">
                                        <p:cTn id="22" dur="indefinite"/>
                                        <p:tgtEl>
                                          <p:spTgt spid="715779">
                                            <p:txEl>
                                              <p:pRg st="9" end="9"/>
                                            </p:txEl>
                                          </p:spTgt>
                                        </p:tgtEl>
                                      </p:cBhvr>
                                    </p:animEffect>
                                  </p:childTnLst>
                                </p:cTn>
                              </p:par>
                              <p:par>
                                <p:cTn id="23" presetID="9" presetClass="emph" presetSubtype="0" nodeType="withEffect">
                                  <p:stCondLst>
                                    <p:cond delay="0"/>
                                  </p:stCondLst>
                                  <p:childTnLst>
                                    <p:set>
                                      <p:cBhvr rctx="PPT">
                                        <p:cTn id="24" dur="indefinite"/>
                                        <p:tgtEl>
                                          <p:spTgt spid="715779">
                                            <p:txEl>
                                              <p:pRg st="10" end="10"/>
                                            </p:txEl>
                                          </p:spTgt>
                                        </p:tgtEl>
                                        <p:attrNameLst>
                                          <p:attrName>style.opacity</p:attrName>
                                        </p:attrNameLst>
                                      </p:cBhvr>
                                      <p:to>
                                        <p:strVal val="0.5"/>
                                      </p:to>
                                    </p:set>
                                    <p:animEffect filter="image" prLst="opacity: 0.5">
                                      <p:cBhvr rctx="IE">
                                        <p:cTn id="25" dur="indefinite"/>
                                        <p:tgtEl>
                                          <p:spTgt spid="7157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Elektrolytstörungen als Ursache einer TME</a:t>
            </a:r>
            <a:endParaRPr lang="de-DE" dirty="0"/>
          </a:p>
        </p:txBody>
      </p:sp>
      <p:sp>
        <p:nvSpPr>
          <p:cNvPr id="7" name="Inhaltsplatzhalter 6"/>
          <p:cNvSpPr>
            <a:spLocks noGrp="1"/>
          </p:cNvSpPr>
          <p:nvPr>
            <p:ph idx="1"/>
          </p:nvPr>
        </p:nvSpPr>
        <p:spPr/>
        <p:txBody>
          <a:bodyPr/>
          <a:lstStyle/>
          <a:p>
            <a:r>
              <a:rPr lang="de-DE" altLang="de-DE" sz="2000" b="1" dirty="0" err="1"/>
              <a:t>Hypercalcämie</a:t>
            </a:r>
            <a:endParaRPr lang="de-DE" altLang="de-DE" sz="2000" b="1" dirty="0"/>
          </a:p>
          <a:p>
            <a:pPr lvl="1"/>
            <a:r>
              <a:rPr lang="de-DE" altLang="de-DE" sz="1600" dirty="0"/>
              <a:t>manifestiert sich als Schläfrigkeit bis hin zum Koma, </a:t>
            </a:r>
          </a:p>
          <a:p>
            <a:pPr lvl="2"/>
            <a:r>
              <a:rPr lang="de-DE" altLang="de-DE" sz="1400" dirty="0"/>
              <a:t>nach Korrektur der </a:t>
            </a:r>
            <a:r>
              <a:rPr lang="de-DE" altLang="de-DE" sz="1400" dirty="0" err="1"/>
              <a:t>Hypercalcämie</a:t>
            </a:r>
            <a:r>
              <a:rPr lang="de-DE" altLang="de-DE" sz="1400" dirty="0"/>
              <a:t> rasch reversibel ist</a:t>
            </a:r>
            <a:endParaRPr lang="de-DE" altLang="de-DE" sz="1400" b="1" dirty="0"/>
          </a:p>
          <a:p>
            <a:r>
              <a:rPr lang="de-DE" altLang="de-DE" sz="2000" b="1" dirty="0" err="1"/>
              <a:t>Hypocalcämie</a:t>
            </a:r>
            <a:r>
              <a:rPr lang="de-DE" altLang="de-DE" sz="2000" b="1" dirty="0"/>
              <a:t> und </a:t>
            </a:r>
            <a:r>
              <a:rPr lang="de-DE" altLang="de-DE" sz="2000" b="1" dirty="0" err="1"/>
              <a:t>Hypomagnesiämie</a:t>
            </a:r>
            <a:br>
              <a:rPr lang="de-DE" altLang="de-DE" sz="2000" b="1" dirty="0"/>
            </a:br>
            <a:r>
              <a:rPr lang="de-DE" altLang="de-DE" sz="1600" dirty="0"/>
              <a:t>meistens Co Existenz beider </a:t>
            </a:r>
            <a:r>
              <a:rPr lang="de-DE" altLang="de-DE" sz="1600" dirty="0" err="1"/>
              <a:t>Elektolytstörungen</a:t>
            </a:r>
            <a:endParaRPr lang="de-DE" altLang="de-DE" sz="1600" dirty="0"/>
          </a:p>
          <a:p>
            <a:pPr lvl="1"/>
            <a:r>
              <a:rPr lang="de-DE" altLang="de-DE" sz="1600" dirty="0"/>
              <a:t>Muskelschwäche, Verhaltensauffälligkeiten, Halluzinationen Krampfanfälle</a:t>
            </a:r>
          </a:p>
          <a:p>
            <a:pPr lvl="1"/>
            <a:r>
              <a:rPr lang="de-DE" altLang="de-DE" sz="1600" dirty="0" err="1"/>
              <a:t>Chvostek´s</a:t>
            </a:r>
            <a:r>
              <a:rPr lang="de-DE" altLang="de-DE" sz="1600" dirty="0"/>
              <a:t> und Trousseau – Zeichen</a:t>
            </a:r>
          </a:p>
          <a:p>
            <a:r>
              <a:rPr lang="de-DE" altLang="de-DE" sz="2000" b="1" dirty="0" err="1"/>
              <a:t>Hypophosphatämie</a:t>
            </a:r>
            <a:r>
              <a:rPr lang="de-DE" altLang="de-DE" sz="2000" b="1" dirty="0"/>
              <a:t> </a:t>
            </a:r>
          </a:p>
          <a:p>
            <a:pPr lvl="1"/>
            <a:r>
              <a:rPr lang="de-DE" altLang="de-DE" sz="1600" dirty="0"/>
              <a:t>Muskelschwäche (vor allem des Zwerchfells !)</a:t>
            </a:r>
          </a:p>
          <a:p>
            <a:pPr lvl="1"/>
            <a:r>
              <a:rPr lang="de-DE" altLang="de-DE" sz="1600" dirty="0"/>
              <a:t>Konfusion, Ataxie, Nystagmus und </a:t>
            </a:r>
            <a:r>
              <a:rPr lang="de-DE" altLang="de-DE" sz="1600" dirty="0" err="1"/>
              <a:t>Abduzensparesen</a:t>
            </a:r>
            <a:r>
              <a:rPr lang="de-DE" altLang="de-DE" sz="1600" dirty="0"/>
              <a:t> </a:t>
            </a:r>
          </a:p>
          <a:p>
            <a:pPr lvl="1"/>
            <a:r>
              <a:rPr lang="de-DE" altLang="de-DE" sz="1600" dirty="0"/>
              <a:t>Gefährdet sind insbesondere Patienten mit parenteraler Ernährung</a:t>
            </a:r>
          </a:p>
        </p:txBody>
      </p:sp>
      <p:sp>
        <p:nvSpPr>
          <p:cNvPr id="4" name="Fußzeilenplatzhalter 3"/>
          <p:cNvSpPr>
            <a:spLocks noGrp="1"/>
          </p:cNvSpPr>
          <p:nvPr>
            <p:ph type="ftr" sz="quarter" idx="10"/>
          </p:nvPr>
        </p:nvSpPr>
        <p:spPr>
          <a:xfrm>
            <a:off x="304800" y="6483869"/>
            <a:ext cx="1806905" cy="338554"/>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defPPr>
              <a:defRPr lang="de-DE"/>
            </a:defPPr>
            <a:lvl1pPr algn="l" rtl="0" eaLnBrk="0" fontAlgn="base" hangingPunct="0">
              <a:spcBef>
                <a:spcPct val="0"/>
              </a:spcBef>
              <a:spcAft>
                <a:spcPct val="0"/>
              </a:spcAft>
              <a:defRPr sz="800" kern="1200">
                <a:solidFill>
                  <a:schemeClr val="accent1"/>
                </a:solidFill>
                <a:latin typeface="Arial" charset="0"/>
                <a:ea typeface="ＭＳ Ｐゴシック" pitchFamily="34" charset="-128"/>
                <a:cs typeface="Arial"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9pPr>
          </a:lstStyle>
          <a:p>
            <a:pPr>
              <a:defRPr/>
            </a:pPr>
            <a:r>
              <a:rPr lang="de-DE" altLang="de-DE"/>
              <a:t>Komplexe metabolische Probleme, </a:t>
            </a:r>
            <a:br>
              <a:rPr lang="de-DE" altLang="de-DE"/>
            </a:br>
            <a:r>
              <a:rPr lang="de-DE" altLang="de-DE"/>
              <a:t>DGIIN 2016 (Berlin)</a:t>
            </a:r>
            <a:endParaRPr lang="de-DE" altLang="de-DE" dirty="0"/>
          </a:p>
        </p:txBody>
      </p:sp>
      <p:sp>
        <p:nvSpPr>
          <p:cNvPr id="5" name="Datumsplatzhalter 4"/>
          <p:cNvSpPr>
            <a:spLocks noGrp="1"/>
          </p:cNvSpPr>
          <p:nvPr>
            <p:ph type="dt" sz="half" idx="11"/>
          </p:nvPr>
        </p:nvSpPr>
        <p:spPr>
          <a:xfrm>
            <a:off x="7180286" y="6483869"/>
            <a:ext cx="1277914" cy="338554"/>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defPPr>
              <a:defRPr lang="de-DE"/>
            </a:defPPr>
            <a:lvl1pPr algn="r" rtl="0" eaLnBrk="0" fontAlgn="base" hangingPunct="0">
              <a:spcBef>
                <a:spcPct val="0"/>
              </a:spcBef>
              <a:spcAft>
                <a:spcPct val="0"/>
              </a:spcAft>
              <a:defRPr sz="800" kern="1200">
                <a:solidFill>
                  <a:schemeClr val="accent1"/>
                </a:solidFill>
                <a:latin typeface="Arial" charset="0"/>
                <a:ea typeface="ＭＳ Ｐゴシック" pitchFamily="34" charset="-128"/>
                <a:cs typeface="Arial"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9pPr>
          </a:lstStyle>
          <a:p>
            <a:pPr>
              <a:defRPr/>
            </a:pPr>
            <a:r>
              <a:rPr lang="de-DE" altLang="de-DE"/>
              <a:t>Dr. med. Carsten Hafer </a:t>
            </a:r>
            <a:br>
              <a:rPr lang="de-DE" altLang="de-DE"/>
            </a:br>
            <a:r>
              <a:rPr lang="de-DE" altLang="de-DE"/>
              <a:t>HELIOS Klinikum Erfurt</a:t>
            </a:r>
            <a:endParaRPr lang="de-DE" altLang="de-DE" dirty="0"/>
          </a:p>
        </p:txBody>
      </p:sp>
    </p:spTree>
    <p:extLst>
      <p:ext uri="{BB962C8B-B14F-4D97-AF65-F5344CB8AC3E}">
        <p14:creationId xmlns:p14="http://schemas.microsoft.com/office/powerpoint/2010/main" val="741656684"/>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Hypophosphatämie</a:t>
            </a:r>
            <a:endParaRPr lang="de-DE" dirty="0"/>
          </a:p>
        </p:txBody>
      </p:sp>
      <p:sp>
        <p:nvSpPr>
          <p:cNvPr id="3" name="Inhaltsplatzhalter 2"/>
          <p:cNvSpPr>
            <a:spLocks noGrp="1"/>
          </p:cNvSpPr>
          <p:nvPr>
            <p:ph idx="1"/>
          </p:nvPr>
        </p:nvSpPr>
        <p:spPr>
          <a:xfrm>
            <a:off x="568959" y="1377950"/>
            <a:ext cx="7889241" cy="4932363"/>
          </a:xfrm>
        </p:spPr>
        <p:txBody>
          <a:bodyPr/>
          <a:lstStyle/>
          <a:p>
            <a:endParaRPr lang="de-DE" dirty="0"/>
          </a:p>
          <a:p>
            <a:r>
              <a:rPr lang="de-DE" dirty="0"/>
              <a:t>Phosphatspiegel </a:t>
            </a:r>
          </a:p>
          <a:p>
            <a:pPr lvl="1"/>
            <a:r>
              <a:rPr lang="de-DE" dirty="0"/>
              <a:t>0.67-0.77mmol/l 	</a:t>
            </a:r>
            <a:r>
              <a:rPr lang="de-DE" dirty="0">
                <a:sym typeface="Wingdings" panose="05000000000000000000" pitchFamily="2" charset="2"/>
              </a:rPr>
              <a:t> </a:t>
            </a:r>
            <a:r>
              <a:rPr lang="de-DE" dirty="0"/>
              <a:t> leicht</a:t>
            </a:r>
            <a:r>
              <a:rPr lang="de-DE" dirty="0">
                <a:sym typeface="Wingdings" panose="05000000000000000000" pitchFamily="2" charset="2"/>
              </a:rPr>
              <a:t> 	 </a:t>
            </a:r>
            <a:r>
              <a:rPr lang="en-US" dirty="0"/>
              <a:t>9-12 </a:t>
            </a:r>
            <a:r>
              <a:rPr lang="en-US" dirty="0" err="1"/>
              <a:t>mmol</a:t>
            </a:r>
            <a:r>
              <a:rPr lang="en-US" dirty="0"/>
              <a:t>  über 6 h</a:t>
            </a:r>
            <a:endParaRPr lang="de-DE" dirty="0"/>
          </a:p>
          <a:p>
            <a:pPr lvl="1"/>
            <a:r>
              <a:rPr lang="en-US" dirty="0"/>
              <a:t>0.32-0.64mmol/l 	</a:t>
            </a:r>
            <a:r>
              <a:rPr lang="en-US" dirty="0">
                <a:sym typeface="Wingdings" panose="05000000000000000000" pitchFamily="2" charset="2"/>
              </a:rPr>
              <a:t> </a:t>
            </a:r>
            <a:r>
              <a:rPr lang="de-DE" dirty="0"/>
              <a:t>moderat 	</a:t>
            </a:r>
            <a:r>
              <a:rPr lang="de-DE" dirty="0">
                <a:sym typeface="Wingdings" panose="05000000000000000000" pitchFamily="2" charset="2"/>
              </a:rPr>
              <a:t> </a:t>
            </a:r>
            <a:r>
              <a:rPr lang="en-US" dirty="0"/>
              <a:t>9-12 </a:t>
            </a:r>
            <a:r>
              <a:rPr lang="en-US" dirty="0" err="1"/>
              <a:t>mmol</a:t>
            </a:r>
            <a:r>
              <a:rPr lang="en-US" dirty="0"/>
              <a:t>  über 6 h</a:t>
            </a:r>
            <a:endParaRPr lang="de-DE" dirty="0"/>
          </a:p>
          <a:p>
            <a:pPr lvl="1"/>
            <a:r>
              <a:rPr lang="en-US" dirty="0"/>
              <a:t>&lt; 0.32mmol/l 	</a:t>
            </a:r>
            <a:r>
              <a:rPr lang="en-US" dirty="0">
                <a:sym typeface="Wingdings" panose="05000000000000000000" pitchFamily="2" charset="2"/>
              </a:rPr>
              <a:t> </a:t>
            </a:r>
            <a:r>
              <a:rPr lang="en-US" dirty="0" err="1"/>
              <a:t>schwer</a:t>
            </a:r>
            <a:r>
              <a:rPr lang="en-US" dirty="0"/>
              <a:t>	</a:t>
            </a:r>
            <a:r>
              <a:rPr lang="de-DE" dirty="0">
                <a:sym typeface="Wingdings" panose="05000000000000000000" pitchFamily="2" charset="2"/>
              </a:rPr>
              <a:t>  </a:t>
            </a:r>
            <a:r>
              <a:rPr lang="en-US" dirty="0">
                <a:sym typeface="Wingdings" panose="05000000000000000000" pitchFamily="2" charset="2"/>
              </a:rPr>
              <a:t>15</a:t>
            </a:r>
            <a:r>
              <a:rPr lang="en-US" dirty="0"/>
              <a:t>-18 </a:t>
            </a:r>
            <a:r>
              <a:rPr lang="en-US" dirty="0" err="1"/>
              <a:t>mmol</a:t>
            </a:r>
            <a:r>
              <a:rPr lang="en-US" dirty="0"/>
              <a:t> über 6 h</a:t>
            </a:r>
          </a:p>
        </p:txBody>
      </p:sp>
      <p:sp>
        <p:nvSpPr>
          <p:cNvPr id="4" name="Fußzeilenplatzhalter 3"/>
          <p:cNvSpPr>
            <a:spLocks noGrp="1"/>
          </p:cNvSpPr>
          <p:nvPr>
            <p:ph type="ftr" sz="quarter" idx="10"/>
          </p:nvPr>
        </p:nvSpPr>
        <p:spPr>
          <a:xfrm>
            <a:off x="304800" y="6483869"/>
            <a:ext cx="1806905" cy="338554"/>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defPPr>
              <a:defRPr lang="de-DE"/>
            </a:defPPr>
            <a:lvl1pPr algn="l" rtl="0" eaLnBrk="0" fontAlgn="base" hangingPunct="0">
              <a:spcBef>
                <a:spcPct val="0"/>
              </a:spcBef>
              <a:spcAft>
                <a:spcPct val="0"/>
              </a:spcAft>
              <a:defRPr sz="800" kern="1200">
                <a:solidFill>
                  <a:schemeClr val="accent1"/>
                </a:solidFill>
                <a:latin typeface="Arial" charset="0"/>
                <a:ea typeface="ＭＳ Ｐゴシック" pitchFamily="34" charset="-128"/>
                <a:cs typeface="Arial"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9pPr>
          </a:lstStyle>
          <a:p>
            <a:pPr>
              <a:defRPr/>
            </a:pPr>
            <a:r>
              <a:rPr lang="de-DE" altLang="de-DE"/>
              <a:t>Komplexe metabolische Probleme, </a:t>
            </a:r>
            <a:br>
              <a:rPr lang="de-DE" altLang="de-DE"/>
            </a:br>
            <a:r>
              <a:rPr lang="de-DE" altLang="de-DE"/>
              <a:t>DGIIN 2016 (Berlin)</a:t>
            </a:r>
            <a:endParaRPr lang="de-DE" altLang="de-DE" dirty="0"/>
          </a:p>
        </p:txBody>
      </p:sp>
      <p:sp>
        <p:nvSpPr>
          <p:cNvPr id="5" name="Datumsplatzhalter 4"/>
          <p:cNvSpPr>
            <a:spLocks noGrp="1"/>
          </p:cNvSpPr>
          <p:nvPr>
            <p:ph type="dt" sz="half" idx="11"/>
          </p:nvPr>
        </p:nvSpPr>
        <p:spPr>
          <a:xfrm>
            <a:off x="7180286" y="6483869"/>
            <a:ext cx="1277914" cy="338554"/>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defPPr>
              <a:defRPr lang="de-DE"/>
            </a:defPPr>
            <a:lvl1pPr algn="r" rtl="0" eaLnBrk="0" fontAlgn="base" hangingPunct="0">
              <a:spcBef>
                <a:spcPct val="0"/>
              </a:spcBef>
              <a:spcAft>
                <a:spcPct val="0"/>
              </a:spcAft>
              <a:defRPr sz="800" kern="1200">
                <a:solidFill>
                  <a:schemeClr val="accent1"/>
                </a:solidFill>
                <a:latin typeface="Arial" charset="0"/>
                <a:ea typeface="ＭＳ Ｐゴシック" pitchFamily="34" charset="-128"/>
                <a:cs typeface="Arial"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9pPr>
          </a:lstStyle>
          <a:p>
            <a:pPr>
              <a:defRPr/>
            </a:pPr>
            <a:r>
              <a:rPr lang="de-DE" altLang="de-DE"/>
              <a:t>Dr. med. Carsten Hafer </a:t>
            </a:r>
            <a:br>
              <a:rPr lang="de-DE" altLang="de-DE"/>
            </a:br>
            <a:r>
              <a:rPr lang="de-DE" altLang="de-DE"/>
              <a:t>HELIOS Klinikum Erfurt</a:t>
            </a:r>
            <a:endParaRPr lang="de-DE" altLang="de-DE" dirty="0"/>
          </a:p>
        </p:txBody>
      </p:sp>
      <p:sp>
        <p:nvSpPr>
          <p:cNvPr id="6" name="Rechteck 5"/>
          <p:cNvSpPr/>
          <p:nvPr/>
        </p:nvSpPr>
        <p:spPr>
          <a:xfrm>
            <a:off x="1605516" y="5734893"/>
            <a:ext cx="7538484" cy="738664"/>
          </a:xfrm>
          <a:prstGeom prst="rect">
            <a:avLst/>
          </a:prstGeom>
        </p:spPr>
        <p:txBody>
          <a:bodyPr wrap="square">
            <a:spAutoFit/>
          </a:bodyPr>
          <a:lstStyle/>
          <a:p>
            <a:r>
              <a:rPr lang="en-US" dirty="0">
                <a:solidFill>
                  <a:schemeClr val="tx2"/>
                </a:solidFill>
                <a:latin typeface="Arial" charset="0"/>
                <a:ea typeface="ＭＳ Ｐゴシック" pitchFamily="28" charset="-128"/>
              </a:rPr>
              <a:t>Schwartz, A., et al., </a:t>
            </a:r>
            <a:r>
              <a:rPr lang="en-US" b="1" dirty="0">
                <a:solidFill>
                  <a:schemeClr val="tx2"/>
                </a:solidFill>
                <a:latin typeface="Arial" charset="0"/>
                <a:ea typeface="ＭＳ Ｐゴシック" pitchFamily="28" charset="-128"/>
              </a:rPr>
              <a:t>Association between Hypophosphatemia and Cardiac Arrhythmias in the Early Stage of Sepsis: Could Phosphorus Replacement Treatment Reduce the Incidence of Arrhythmias? </a:t>
            </a:r>
            <a:r>
              <a:rPr lang="en-US" dirty="0">
                <a:solidFill>
                  <a:schemeClr val="tx2"/>
                </a:solidFill>
                <a:latin typeface="Arial" charset="0"/>
                <a:ea typeface="ＭＳ Ｐゴシック" pitchFamily="28" charset="-128"/>
              </a:rPr>
              <a:t>Electrolyte Blood Press, 2014. </a:t>
            </a:r>
            <a:r>
              <a:rPr lang="en-US" b="1" dirty="0">
                <a:solidFill>
                  <a:schemeClr val="tx2"/>
                </a:solidFill>
                <a:latin typeface="Arial" charset="0"/>
                <a:ea typeface="ＭＳ Ｐゴシック" pitchFamily="28" charset="-128"/>
              </a:rPr>
              <a:t>12</a:t>
            </a:r>
            <a:r>
              <a:rPr lang="en-US" dirty="0">
                <a:solidFill>
                  <a:schemeClr val="tx2"/>
                </a:solidFill>
                <a:latin typeface="Arial" charset="0"/>
                <a:ea typeface="ＭＳ Ｐゴシック" pitchFamily="28" charset="-128"/>
              </a:rPr>
              <a:t>(1): p. 19-25.</a:t>
            </a:r>
            <a:endParaRPr lang="de-DE" dirty="0">
              <a:solidFill>
                <a:schemeClr val="tx2"/>
              </a:solidFill>
            </a:endParaRPr>
          </a:p>
        </p:txBody>
      </p:sp>
      <p:sp>
        <p:nvSpPr>
          <p:cNvPr id="7" name="Rechteck 6"/>
          <p:cNvSpPr/>
          <p:nvPr/>
        </p:nvSpPr>
        <p:spPr>
          <a:xfrm>
            <a:off x="4704081" y="1377950"/>
            <a:ext cx="4632960" cy="1015663"/>
          </a:xfrm>
          <a:prstGeom prst="rect">
            <a:avLst/>
          </a:prstGeom>
        </p:spPr>
        <p:txBody>
          <a:bodyPr wrap="square">
            <a:spAutoFit/>
          </a:bodyPr>
          <a:lstStyle/>
          <a:p>
            <a:r>
              <a:rPr lang="en-US" sz="2000" b="1" dirty="0" err="1"/>
              <a:t>Therapie</a:t>
            </a:r>
            <a:r>
              <a:rPr lang="en-US" sz="2000" b="1" dirty="0"/>
              <a:t> </a:t>
            </a:r>
          </a:p>
          <a:p>
            <a:r>
              <a:rPr lang="en-US" sz="2000" b="1" dirty="0" err="1"/>
              <a:t>Intravenöse</a:t>
            </a:r>
            <a:r>
              <a:rPr lang="en-US" sz="2000" b="1" dirty="0"/>
              <a:t> IV Natrium-</a:t>
            </a:r>
            <a:r>
              <a:rPr lang="en-US" sz="2000" b="1" dirty="0" err="1"/>
              <a:t>Phosphat</a:t>
            </a:r>
            <a:r>
              <a:rPr lang="en-US" sz="2000" b="1" dirty="0"/>
              <a:t> </a:t>
            </a:r>
          </a:p>
          <a:p>
            <a:r>
              <a:rPr lang="en-US" sz="2000" b="1" dirty="0"/>
              <a:t>in 150 ml </a:t>
            </a:r>
            <a:r>
              <a:rPr lang="en-US" sz="2000" b="1" dirty="0" err="1"/>
              <a:t>NaCl</a:t>
            </a:r>
            <a:endParaRPr lang="de-DE" sz="2000" b="1" dirty="0"/>
          </a:p>
        </p:txBody>
      </p:sp>
      <p:pic>
        <p:nvPicPr>
          <p:cNvPr id="8" name="Grafik 7"/>
          <p:cNvPicPr>
            <a:picLocks noChangeAspect="1"/>
          </p:cNvPicPr>
          <p:nvPr/>
        </p:nvPicPr>
        <p:blipFill>
          <a:blip r:embed="rId3"/>
          <a:stretch>
            <a:fillRect/>
          </a:stretch>
        </p:blipFill>
        <p:spPr>
          <a:xfrm>
            <a:off x="-1" y="1345142"/>
            <a:ext cx="9152869" cy="3612937"/>
          </a:xfrm>
          <a:prstGeom prst="rect">
            <a:avLst/>
          </a:prstGeom>
        </p:spPr>
      </p:pic>
      <p:sp>
        <p:nvSpPr>
          <p:cNvPr id="9" name="Rechteck 8"/>
          <p:cNvSpPr/>
          <p:nvPr/>
        </p:nvSpPr>
        <p:spPr bwMode="auto">
          <a:xfrm>
            <a:off x="281940" y="3848100"/>
            <a:ext cx="8790940" cy="581660"/>
          </a:xfrm>
          <a:prstGeom prst="rect">
            <a:avLst/>
          </a:prstGeom>
          <a:solidFill>
            <a:schemeClr val="accent1">
              <a:lumMod val="25000"/>
              <a:lumOff val="75000"/>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Tree>
    <p:extLst>
      <p:ext uri="{BB962C8B-B14F-4D97-AF65-F5344CB8AC3E}">
        <p14:creationId xmlns:p14="http://schemas.microsoft.com/office/powerpoint/2010/main" val="3369950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p:txBody>
          <a:bodyPr/>
          <a:lstStyle/>
          <a:p>
            <a:r>
              <a:rPr lang="de-DE" altLang="de-DE"/>
              <a:t>Hypophosphatämie</a:t>
            </a:r>
          </a:p>
        </p:txBody>
      </p:sp>
      <p:sp>
        <p:nvSpPr>
          <p:cNvPr id="1069059" name="Rectangle 3"/>
          <p:cNvSpPr>
            <a:spLocks noGrp="1" noChangeArrowheads="1"/>
          </p:cNvSpPr>
          <p:nvPr>
            <p:ph type="body" idx="1"/>
          </p:nvPr>
        </p:nvSpPr>
        <p:spPr/>
        <p:txBody>
          <a:bodyPr/>
          <a:lstStyle/>
          <a:p>
            <a:r>
              <a:rPr lang="de-DE" altLang="de-DE" dirty="0" err="1"/>
              <a:t>Klinsche</a:t>
            </a:r>
            <a:r>
              <a:rPr lang="de-DE" altLang="de-DE" dirty="0"/>
              <a:t> Manifestation:</a:t>
            </a:r>
          </a:p>
          <a:p>
            <a:pPr lvl="2"/>
            <a:r>
              <a:rPr lang="de-DE" altLang="de-DE" b="1" dirty="0"/>
              <a:t>Neurologische Dysfunktionen</a:t>
            </a:r>
          </a:p>
          <a:p>
            <a:pPr lvl="2"/>
            <a:r>
              <a:rPr lang="de-DE" altLang="de-DE" b="1" dirty="0" err="1"/>
              <a:t>Hämolytische</a:t>
            </a:r>
            <a:r>
              <a:rPr lang="de-DE" altLang="de-DE" b="1" dirty="0"/>
              <a:t> Anämien</a:t>
            </a:r>
          </a:p>
          <a:p>
            <a:pPr lvl="2"/>
            <a:r>
              <a:rPr lang="de-DE" altLang="de-DE" b="1" dirty="0"/>
              <a:t>Muskelödeme und Rhabdomyolyse</a:t>
            </a:r>
          </a:p>
          <a:p>
            <a:pPr lvl="2"/>
            <a:r>
              <a:rPr lang="de-DE" altLang="de-DE" b="1" dirty="0"/>
              <a:t>Ateminsuffizienz</a:t>
            </a:r>
          </a:p>
          <a:p>
            <a:pPr lvl="2"/>
            <a:r>
              <a:rPr lang="de-DE" altLang="de-DE" dirty="0"/>
              <a:t>Reduzierte kardiale Leistung</a:t>
            </a:r>
          </a:p>
          <a:p>
            <a:pPr lvl="2"/>
            <a:r>
              <a:rPr lang="de-DE" altLang="de-DE" dirty="0" err="1"/>
              <a:t>Ektope</a:t>
            </a:r>
            <a:r>
              <a:rPr lang="de-DE" altLang="de-DE" dirty="0"/>
              <a:t> Verkalkungen</a:t>
            </a:r>
          </a:p>
        </p:txBody>
      </p:sp>
    </p:spTree>
    <p:extLst>
      <p:ext uri="{BB962C8B-B14F-4D97-AF65-F5344CB8AC3E}">
        <p14:creationId xmlns:p14="http://schemas.microsoft.com/office/powerpoint/2010/main" val="2615274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90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905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90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90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90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90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69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5" name="Rectangle 3"/>
          <p:cNvSpPr>
            <a:spLocks noGrp="1" noChangeArrowheads="1"/>
          </p:cNvSpPr>
          <p:nvPr>
            <p:ph type="body" idx="1"/>
          </p:nvPr>
        </p:nvSpPr>
        <p:spPr/>
        <p:txBody>
          <a:bodyPr/>
          <a:lstStyle/>
          <a:p>
            <a:r>
              <a:rPr lang="de-DE" altLang="de-DE" dirty="0"/>
              <a:t>Am einfachsten ist orale Substitution</a:t>
            </a:r>
          </a:p>
          <a:p>
            <a:pPr lvl="1"/>
            <a:r>
              <a:rPr lang="de-DE" altLang="de-DE" dirty="0"/>
              <a:t>„ die Milch macht´s !“</a:t>
            </a:r>
          </a:p>
          <a:p>
            <a:r>
              <a:rPr lang="de-DE" altLang="de-DE" dirty="0"/>
              <a:t>Parenteral:</a:t>
            </a:r>
          </a:p>
          <a:p>
            <a:pPr lvl="1"/>
            <a:r>
              <a:rPr lang="de-DE" altLang="de-DE" b="1" dirty="0"/>
              <a:t>als Natriumphosphat / Kaliumphosphat</a:t>
            </a:r>
          </a:p>
          <a:p>
            <a:pPr lvl="2"/>
            <a:r>
              <a:rPr lang="de-DE" altLang="de-DE" b="1" i="1" u="sng" dirty="0">
                <a:solidFill>
                  <a:srgbClr val="FF0000"/>
                </a:solidFill>
              </a:rPr>
              <a:t>nicht</a:t>
            </a:r>
            <a:r>
              <a:rPr lang="de-DE" altLang="de-DE" b="1" i="1" dirty="0">
                <a:solidFill>
                  <a:srgbClr val="FF0000"/>
                </a:solidFill>
              </a:rPr>
              <a:t> </a:t>
            </a:r>
            <a:r>
              <a:rPr lang="de-DE" altLang="de-DE" i="1" dirty="0">
                <a:solidFill>
                  <a:srgbClr val="FF0000"/>
                </a:solidFill>
              </a:rPr>
              <a:t>mit </a:t>
            </a:r>
            <a:r>
              <a:rPr lang="de-DE" altLang="de-DE" b="1" i="1" u="sng" dirty="0" err="1">
                <a:solidFill>
                  <a:srgbClr val="FF0000"/>
                </a:solidFill>
              </a:rPr>
              <a:t>Ca</a:t>
            </a:r>
            <a:r>
              <a:rPr lang="de-DE" altLang="de-DE" b="1" i="1" dirty="0">
                <a:solidFill>
                  <a:srgbClr val="FF0000"/>
                </a:solidFill>
              </a:rPr>
              <a:t> </a:t>
            </a:r>
            <a:r>
              <a:rPr lang="de-DE" altLang="de-DE" i="1" dirty="0">
                <a:solidFill>
                  <a:srgbClr val="FF0000"/>
                </a:solidFill>
              </a:rPr>
              <a:t>zusammen !!</a:t>
            </a:r>
          </a:p>
          <a:p>
            <a:pPr lvl="1"/>
            <a:r>
              <a:rPr lang="de-DE" altLang="de-DE" dirty="0"/>
              <a:t>2 mg / kg </a:t>
            </a:r>
            <a:r>
              <a:rPr lang="de-DE" altLang="de-DE" b="1" u="sng" dirty="0"/>
              <a:t>über 6 Stunden</a:t>
            </a:r>
            <a:r>
              <a:rPr lang="de-DE" altLang="de-DE" dirty="0"/>
              <a:t> </a:t>
            </a:r>
            <a:br>
              <a:rPr lang="de-DE" altLang="de-DE" dirty="0"/>
            </a:br>
            <a:r>
              <a:rPr lang="de-DE" altLang="de-DE" dirty="0"/>
              <a:t>oder 15 – 30 mmol in isotoner NaCl – Lösung</a:t>
            </a:r>
          </a:p>
          <a:p>
            <a:pPr lvl="2"/>
            <a:r>
              <a:rPr lang="de-DE" altLang="de-DE" dirty="0"/>
              <a:t>Monitoring </a:t>
            </a:r>
            <a:r>
              <a:rPr lang="de-DE" altLang="de-DE" dirty="0" err="1"/>
              <a:t>ion</a:t>
            </a:r>
            <a:r>
              <a:rPr lang="de-DE" altLang="de-DE" dirty="0"/>
              <a:t>. Calcium</a:t>
            </a:r>
          </a:p>
        </p:txBody>
      </p:sp>
      <p:sp>
        <p:nvSpPr>
          <p:cNvPr id="709636" name="Rectangle 4"/>
          <p:cNvSpPr>
            <a:spLocks noGrp="1" noChangeArrowheads="1"/>
          </p:cNvSpPr>
          <p:nvPr>
            <p:ph type="title"/>
          </p:nvPr>
        </p:nvSpPr>
        <p:spPr>
          <a:noFill/>
          <a:ln/>
        </p:spPr>
        <p:txBody>
          <a:bodyPr/>
          <a:lstStyle/>
          <a:p>
            <a:r>
              <a:rPr lang="de-DE" altLang="de-DE" sz="3200" dirty="0" err="1"/>
              <a:t>Hypophosphatämie</a:t>
            </a:r>
            <a:r>
              <a:rPr lang="de-DE" altLang="de-DE" sz="3200" dirty="0"/>
              <a:t> Therapie </a:t>
            </a:r>
          </a:p>
        </p:txBody>
      </p:sp>
      <p:pic>
        <p:nvPicPr>
          <p:cNvPr id="709638" name="Picture 6" descr="HBMEAH5aWlp_Pxgen_r_Ax2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1052513"/>
            <a:ext cx="18954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47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9635">
                                            <p:txEl>
                                              <p:pRg st="1" end="1"/>
                                            </p:txEl>
                                          </p:spTgt>
                                        </p:tgtEl>
                                        <p:attrNameLst>
                                          <p:attrName>style.visibility</p:attrName>
                                        </p:attrNameLst>
                                      </p:cBhvr>
                                      <p:to>
                                        <p:strVal val="visible"/>
                                      </p:to>
                                    </p:set>
                                    <p:anim calcmode="lin" valueType="num">
                                      <p:cBhvr additive="base">
                                        <p:cTn id="7" dur="500" fill="hold"/>
                                        <p:tgtEl>
                                          <p:spTgt spid="70963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9635">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09638"/>
                                        </p:tgtEl>
                                        <p:attrNameLst>
                                          <p:attrName>style.visibility</p:attrName>
                                        </p:attrNameLst>
                                      </p:cBhvr>
                                      <p:to>
                                        <p:strVal val="visible"/>
                                      </p:to>
                                    </p:set>
                                    <p:anim calcmode="lin" valueType="num">
                                      <p:cBhvr additive="base">
                                        <p:cTn id="11" dur="500" fill="hold"/>
                                        <p:tgtEl>
                                          <p:spTgt spid="709638"/>
                                        </p:tgtEl>
                                        <p:attrNameLst>
                                          <p:attrName>ppt_x</p:attrName>
                                        </p:attrNameLst>
                                      </p:cBhvr>
                                      <p:tavLst>
                                        <p:tav tm="0">
                                          <p:val>
                                            <p:strVal val="1+#ppt_w/2"/>
                                          </p:val>
                                        </p:tav>
                                        <p:tav tm="100000">
                                          <p:val>
                                            <p:strVal val="#ppt_x"/>
                                          </p:val>
                                        </p:tav>
                                      </p:tavLst>
                                    </p:anim>
                                    <p:anim calcmode="lin" valueType="num">
                                      <p:cBhvr additive="base">
                                        <p:cTn id="12" dur="500" fill="hold"/>
                                        <p:tgtEl>
                                          <p:spTgt spid="70963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09635">
                                            <p:txEl>
                                              <p:pRg st="2" end="2"/>
                                            </p:txEl>
                                          </p:spTgt>
                                        </p:tgtEl>
                                        <p:attrNameLst>
                                          <p:attrName>style.visibility</p:attrName>
                                        </p:attrNameLst>
                                      </p:cBhvr>
                                      <p:to>
                                        <p:strVal val="visible"/>
                                      </p:to>
                                    </p:set>
                                    <p:anim calcmode="lin" valueType="num">
                                      <p:cBhvr additive="base">
                                        <p:cTn id="17" dur="500" fill="hold"/>
                                        <p:tgtEl>
                                          <p:spTgt spid="7096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0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09635">
                                            <p:txEl>
                                              <p:pRg st="3" end="3"/>
                                            </p:txEl>
                                          </p:spTgt>
                                        </p:tgtEl>
                                        <p:attrNameLst>
                                          <p:attrName>style.visibility</p:attrName>
                                        </p:attrNameLst>
                                      </p:cBhvr>
                                      <p:to>
                                        <p:strVal val="visible"/>
                                      </p:to>
                                    </p:set>
                                    <p:anim calcmode="lin" valueType="num">
                                      <p:cBhvr additive="base">
                                        <p:cTn id="23" dur="500" fill="hold"/>
                                        <p:tgtEl>
                                          <p:spTgt spid="70963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0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709635">
                                            <p:txEl>
                                              <p:pRg st="4" end="4"/>
                                            </p:txEl>
                                          </p:spTgt>
                                        </p:tgtEl>
                                        <p:attrNameLst>
                                          <p:attrName>style.visibility</p:attrName>
                                        </p:attrNameLst>
                                      </p:cBhvr>
                                      <p:to>
                                        <p:strVal val="visible"/>
                                      </p:to>
                                    </p:set>
                                    <p:anim calcmode="lin" valueType="num">
                                      <p:cBhvr additive="base">
                                        <p:cTn id="29" dur="500" fill="hold"/>
                                        <p:tgtEl>
                                          <p:spTgt spid="70963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0963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09635">
                                            <p:txEl>
                                              <p:pRg st="5" end="5"/>
                                            </p:txEl>
                                          </p:spTgt>
                                        </p:tgtEl>
                                        <p:attrNameLst>
                                          <p:attrName>style.visibility</p:attrName>
                                        </p:attrNameLst>
                                      </p:cBhvr>
                                      <p:to>
                                        <p:strVal val="visible"/>
                                      </p:to>
                                    </p:set>
                                    <p:anim calcmode="lin" valueType="num">
                                      <p:cBhvr additive="base">
                                        <p:cTn id="33" dur="500" fill="hold"/>
                                        <p:tgtEl>
                                          <p:spTgt spid="70963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0963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09635">
                                            <p:txEl>
                                              <p:pRg st="6" end="6"/>
                                            </p:txEl>
                                          </p:spTgt>
                                        </p:tgtEl>
                                        <p:attrNameLst>
                                          <p:attrName>style.visibility</p:attrName>
                                        </p:attrNameLst>
                                      </p:cBhvr>
                                      <p:to>
                                        <p:strVal val="visible"/>
                                      </p:to>
                                    </p:set>
                                    <p:anim calcmode="lin" valueType="num">
                                      <p:cBhvr additive="base">
                                        <p:cTn id="37" dur="500" fill="hold"/>
                                        <p:tgtEl>
                                          <p:spTgt spid="70963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096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p:txBody>
          <a:bodyPr/>
          <a:lstStyle/>
          <a:p>
            <a:r>
              <a:rPr lang="de-DE" altLang="de-DE"/>
              <a:t>Refeeding - Syndrom</a:t>
            </a:r>
          </a:p>
        </p:txBody>
      </p:sp>
      <p:sp>
        <p:nvSpPr>
          <p:cNvPr id="569347" name="Rectangle 3"/>
          <p:cNvSpPr>
            <a:spLocks noGrp="1" noChangeArrowheads="1"/>
          </p:cNvSpPr>
          <p:nvPr>
            <p:ph type="body" idx="1"/>
          </p:nvPr>
        </p:nvSpPr>
        <p:spPr/>
        <p:txBody>
          <a:bodyPr/>
          <a:lstStyle/>
          <a:p>
            <a:r>
              <a:rPr lang="de-DE" altLang="de-DE" b="1" dirty="0"/>
              <a:t>Häufig bei </a:t>
            </a:r>
            <a:r>
              <a:rPr lang="de-DE" altLang="de-DE" b="1" dirty="0" err="1"/>
              <a:t>malnutritierten</a:t>
            </a:r>
            <a:r>
              <a:rPr lang="de-DE" altLang="de-DE" b="1" dirty="0"/>
              <a:t> Patienten </a:t>
            </a:r>
          </a:p>
          <a:p>
            <a:pPr lvl="2"/>
            <a:r>
              <a:rPr lang="de-DE" altLang="de-DE" dirty="0"/>
              <a:t>Kalium, </a:t>
            </a:r>
            <a:r>
              <a:rPr lang="de-DE" altLang="de-DE" dirty="0" err="1"/>
              <a:t>Phophat</a:t>
            </a:r>
            <a:r>
              <a:rPr lang="de-DE" altLang="de-DE" dirty="0"/>
              <a:t> und Magnesiumspeicher sind </a:t>
            </a:r>
            <a:r>
              <a:rPr lang="de-DE" altLang="de-DE" dirty="0" err="1"/>
              <a:t>depletiert</a:t>
            </a:r>
            <a:r>
              <a:rPr lang="de-DE" altLang="de-DE" dirty="0"/>
              <a:t> </a:t>
            </a:r>
          </a:p>
          <a:p>
            <a:pPr lvl="4"/>
            <a:r>
              <a:rPr lang="de-DE" altLang="de-DE" dirty="0"/>
              <a:t>Serumspiegel jedoch durch Redistribution häufig (noch) normal</a:t>
            </a:r>
          </a:p>
          <a:p>
            <a:pPr lvl="2"/>
            <a:r>
              <a:rPr lang="de-DE" altLang="de-DE" dirty="0"/>
              <a:t>Endogene Energiegewinnung durch Metabolismus von Fett und Protein</a:t>
            </a:r>
          </a:p>
          <a:p>
            <a:r>
              <a:rPr lang="de-DE" altLang="de-DE" b="1" dirty="0"/>
              <a:t>Zufuhr von Kohlenhydraten bewirkt Anstieg von Insulin</a:t>
            </a:r>
          </a:p>
          <a:p>
            <a:pPr lvl="2"/>
            <a:r>
              <a:rPr lang="de-DE" altLang="de-DE" dirty="0"/>
              <a:t>Aufnahme von Glukose, Phosphat,  Kalium und Magnesium in die Zelle </a:t>
            </a:r>
          </a:p>
          <a:p>
            <a:pPr lvl="2"/>
            <a:r>
              <a:rPr lang="de-DE" altLang="de-DE" dirty="0"/>
              <a:t>Im Serum: </a:t>
            </a:r>
            <a:r>
              <a:rPr lang="de-DE" altLang="de-DE" dirty="0" err="1"/>
              <a:t>Ph</a:t>
            </a:r>
            <a:r>
              <a:rPr lang="de-DE" altLang="de-DE" dirty="0"/>
              <a:t> </a:t>
            </a:r>
            <a:r>
              <a:rPr lang="de-DE" altLang="de-DE" dirty="0">
                <a:sym typeface="Symbol" panose="05050102010706020507" pitchFamily="18" charset="2"/>
              </a:rPr>
              <a:t></a:t>
            </a:r>
            <a:r>
              <a:rPr lang="de-DE" altLang="de-DE" dirty="0"/>
              <a:t>, Mg </a:t>
            </a:r>
            <a:r>
              <a:rPr lang="de-DE" altLang="de-DE" dirty="0">
                <a:sym typeface="Symbol" panose="05050102010706020507" pitchFamily="18" charset="2"/>
              </a:rPr>
              <a:t>, K </a:t>
            </a:r>
          </a:p>
          <a:p>
            <a:pPr lvl="2"/>
            <a:r>
              <a:rPr lang="de-DE" altLang="de-DE" dirty="0"/>
              <a:t>parallel Wasserretention im EZR</a:t>
            </a:r>
          </a:p>
        </p:txBody>
      </p:sp>
    </p:spTree>
    <p:extLst>
      <p:ext uri="{BB962C8B-B14F-4D97-AF65-F5344CB8AC3E}">
        <p14:creationId xmlns:p14="http://schemas.microsoft.com/office/powerpoint/2010/main" val="381612832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35113351-AE93-4D36-A8C7-00082291AB21}"/>
              </a:ext>
            </a:extLst>
          </p:cNvPr>
          <p:cNvSpPr>
            <a:spLocks noGrp="1"/>
          </p:cNvSpPr>
          <p:nvPr>
            <p:ph type="title"/>
          </p:nvPr>
        </p:nvSpPr>
        <p:spPr/>
        <p:txBody>
          <a:bodyPr/>
          <a:lstStyle/>
          <a:p>
            <a:r>
              <a:rPr lang="de-DE" altLang="de-DE" b="1"/>
              <a:t>Elektrolytstörungen bei </a:t>
            </a:r>
            <a:br>
              <a:rPr lang="de-DE" altLang="de-DE" b="1"/>
            </a:br>
            <a:r>
              <a:rPr lang="de-DE" altLang="de-DE" b="1"/>
              <a:t>geriatrischen Patienten und AKI</a:t>
            </a:r>
          </a:p>
        </p:txBody>
      </p:sp>
      <p:pic>
        <p:nvPicPr>
          <p:cNvPr id="12293" name="Picture 4" descr="Figure 2">
            <a:extLst>
              <a:ext uri="{FF2B5EF4-FFF2-40B4-BE49-F238E27FC236}">
                <a16:creationId xmlns:a16="http://schemas.microsoft.com/office/drawing/2014/main" id="{43E10518-8DCB-4E17-999F-0FB81088E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1717675"/>
            <a:ext cx="90455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497792"/>
      </p:ext>
    </p:extLst>
  </p:cSld>
  <p:clrMapOvr>
    <a:masterClrMapping/>
  </p:clrMapOvr>
  <p:transition spd="slow">
    <p:push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p:txBody>
          <a:bodyPr/>
          <a:lstStyle/>
          <a:p>
            <a:r>
              <a:rPr lang="de-DE" altLang="de-DE" sz="3200" dirty="0" err="1"/>
              <a:t>Refeeding</a:t>
            </a:r>
            <a:r>
              <a:rPr lang="de-DE" altLang="de-DE" sz="3200" dirty="0"/>
              <a:t> – Syndrom</a:t>
            </a:r>
          </a:p>
        </p:txBody>
      </p:sp>
      <p:sp>
        <p:nvSpPr>
          <p:cNvPr id="1070083" name="Rectangle 3"/>
          <p:cNvSpPr>
            <a:spLocks noGrp="1" noChangeArrowheads="1"/>
          </p:cNvSpPr>
          <p:nvPr>
            <p:ph type="body" idx="1"/>
          </p:nvPr>
        </p:nvSpPr>
        <p:spPr>
          <a:xfrm>
            <a:off x="457200" y="1268413"/>
            <a:ext cx="8435975" cy="5329237"/>
          </a:xfrm>
        </p:spPr>
        <p:txBody>
          <a:bodyPr/>
          <a:lstStyle/>
          <a:p>
            <a:r>
              <a:rPr lang="de-DE" altLang="de-DE" sz="2400" b="1" dirty="0"/>
              <a:t>Anstieg der kardialen Herzarbeit</a:t>
            </a:r>
          </a:p>
          <a:p>
            <a:pPr lvl="2"/>
            <a:r>
              <a:rPr lang="de-DE" altLang="de-DE" sz="1800" dirty="0"/>
              <a:t>Erhöhtes HZV </a:t>
            </a:r>
          </a:p>
          <a:p>
            <a:pPr lvl="2">
              <a:buFontTx/>
              <a:buNone/>
            </a:pPr>
            <a:r>
              <a:rPr lang="de-DE" altLang="de-DE" sz="1800" dirty="0"/>
              <a:t>Bei bereits herzinsuffizienten Patienten </a:t>
            </a:r>
          </a:p>
          <a:p>
            <a:pPr lvl="2"/>
            <a:r>
              <a:rPr lang="de-DE" altLang="de-DE" sz="1800" dirty="0"/>
              <a:t>Akutes Herzversagen / -insuffizienz</a:t>
            </a:r>
            <a:endParaRPr lang="de-DE" altLang="de-DE" sz="2400" dirty="0"/>
          </a:p>
          <a:p>
            <a:r>
              <a:rPr lang="de-DE" altLang="de-DE" sz="2400" b="1" dirty="0"/>
              <a:t>Respiratorische System </a:t>
            </a:r>
          </a:p>
          <a:p>
            <a:pPr lvl="3"/>
            <a:r>
              <a:rPr lang="de-DE" altLang="de-DE" sz="1400" dirty="0"/>
              <a:t>Muskulatur häufig bereits </a:t>
            </a:r>
            <a:r>
              <a:rPr lang="de-DE" altLang="de-DE" sz="1400" dirty="0" err="1"/>
              <a:t>hypotroph</a:t>
            </a:r>
            <a:r>
              <a:rPr lang="de-DE" altLang="de-DE" sz="1400" dirty="0"/>
              <a:t> </a:t>
            </a:r>
          </a:p>
          <a:p>
            <a:pPr lvl="3"/>
            <a:r>
              <a:rPr lang="de-DE" altLang="de-DE" sz="1400" dirty="0"/>
              <a:t>Anstieg der CO</a:t>
            </a:r>
            <a:r>
              <a:rPr lang="de-DE" altLang="de-DE" sz="1400" baseline="-25000" dirty="0"/>
              <a:t>2</a:t>
            </a:r>
            <a:r>
              <a:rPr lang="de-DE" altLang="de-DE" sz="1400" dirty="0"/>
              <a:t> Produktion and O</a:t>
            </a:r>
            <a:r>
              <a:rPr lang="de-DE" altLang="de-DE" sz="1400" baseline="-25000" dirty="0"/>
              <a:t>2</a:t>
            </a:r>
            <a:r>
              <a:rPr lang="de-DE" altLang="de-DE" sz="1400" dirty="0"/>
              <a:t> Verbrauch</a:t>
            </a:r>
          </a:p>
          <a:p>
            <a:pPr lvl="1"/>
            <a:r>
              <a:rPr lang="de-DE" altLang="de-DE" sz="2000" b="1" dirty="0"/>
              <a:t>Atemminutenvolumen steigt</a:t>
            </a:r>
          </a:p>
          <a:p>
            <a:pPr lvl="2"/>
            <a:r>
              <a:rPr lang="de-DE" altLang="de-DE" sz="1800" dirty="0"/>
              <a:t>Dyspnoe und </a:t>
            </a:r>
            <a:r>
              <a:rPr lang="de-DE" altLang="de-DE" sz="1800" dirty="0" err="1"/>
              <a:t>Tachypnea</a:t>
            </a:r>
            <a:endParaRPr lang="de-DE" altLang="de-DE" sz="1800" dirty="0"/>
          </a:p>
          <a:p>
            <a:pPr lvl="2"/>
            <a:r>
              <a:rPr lang="de-DE" altLang="de-DE" sz="1800" dirty="0" err="1"/>
              <a:t>Weaning</a:t>
            </a:r>
            <a:r>
              <a:rPr lang="de-DE" altLang="de-DE" sz="1800" dirty="0"/>
              <a:t> schwierig</a:t>
            </a:r>
          </a:p>
        </p:txBody>
      </p:sp>
    </p:spTree>
    <p:extLst>
      <p:ext uri="{BB962C8B-B14F-4D97-AF65-F5344CB8AC3E}">
        <p14:creationId xmlns:p14="http://schemas.microsoft.com/office/powerpoint/2010/main" val="1364327214"/>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15CA900-9EB9-4F4F-AE8C-6ED15F8D01C8}"/>
              </a:ext>
            </a:extLst>
          </p:cNvPr>
          <p:cNvPicPr>
            <a:picLocks noGrp="1" noChangeAspect="1"/>
          </p:cNvPicPr>
          <p:nvPr>
            <p:ph idx="1"/>
          </p:nvPr>
        </p:nvPicPr>
        <p:blipFill>
          <a:blip r:embed="rId3"/>
          <a:stretch>
            <a:fillRect/>
          </a:stretch>
        </p:blipFill>
        <p:spPr>
          <a:xfrm>
            <a:off x="203132" y="1798016"/>
            <a:ext cx="3864813" cy="3261968"/>
          </a:xfrm>
        </p:spPr>
      </p:pic>
      <p:sp>
        <p:nvSpPr>
          <p:cNvPr id="3" name="Titel 2">
            <a:extLst>
              <a:ext uri="{FF2B5EF4-FFF2-40B4-BE49-F238E27FC236}">
                <a16:creationId xmlns:a16="http://schemas.microsoft.com/office/drawing/2014/main" id="{54A2597F-F64B-4544-94E6-A9A025751E0C}"/>
              </a:ext>
            </a:extLst>
          </p:cNvPr>
          <p:cNvSpPr>
            <a:spLocks noGrp="1"/>
          </p:cNvSpPr>
          <p:nvPr>
            <p:ph type="title"/>
          </p:nvPr>
        </p:nvSpPr>
        <p:spPr/>
        <p:txBody>
          <a:bodyPr/>
          <a:lstStyle/>
          <a:p>
            <a:r>
              <a:rPr lang="de-DE" dirty="0"/>
              <a:t>Chlorid als Marker für Sterblichkeit</a:t>
            </a:r>
          </a:p>
        </p:txBody>
      </p:sp>
      <p:sp>
        <p:nvSpPr>
          <p:cNvPr id="7" name="Textfeld 6">
            <a:extLst>
              <a:ext uri="{FF2B5EF4-FFF2-40B4-BE49-F238E27FC236}">
                <a16:creationId xmlns:a16="http://schemas.microsoft.com/office/drawing/2014/main" id="{0667DA9F-D242-481A-8960-1C06E1D584CB}"/>
              </a:ext>
            </a:extLst>
          </p:cNvPr>
          <p:cNvSpPr txBox="1"/>
          <p:nvPr/>
        </p:nvSpPr>
        <p:spPr>
          <a:xfrm>
            <a:off x="-252536" y="5059984"/>
            <a:ext cx="4376868" cy="685765"/>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dirty="0"/>
              <a:t>Li, Z., et al. (2020). "</a:t>
            </a:r>
            <a:r>
              <a:rPr lang="en-US" b="1" dirty="0"/>
              <a:t>Hypochloremia is associated with increased risk of all-cause mortality in patients in the coronary care unit: A cohort study." </a:t>
            </a:r>
            <a:r>
              <a:rPr lang="en-US" dirty="0"/>
              <a:t>J Int Med Res 48(4)</a:t>
            </a:r>
            <a:endParaRPr lang="de-DE" dirty="0"/>
          </a:p>
        </p:txBody>
      </p:sp>
      <p:pic>
        <p:nvPicPr>
          <p:cNvPr id="9" name="Grafik 8">
            <a:extLst>
              <a:ext uri="{FF2B5EF4-FFF2-40B4-BE49-F238E27FC236}">
                <a16:creationId xmlns:a16="http://schemas.microsoft.com/office/drawing/2014/main" id="{C1177BEA-00A9-4766-AE37-731564AD77FF}"/>
              </a:ext>
            </a:extLst>
          </p:cNvPr>
          <p:cNvPicPr>
            <a:picLocks noChangeAspect="1"/>
          </p:cNvPicPr>
          <p:nvPr/>
        </p:nvPicPr>
        <p:blipFill>
          <a:blip r:embed="rId4"/>
          <a:stretch>
            <a:fillRect/>
          </a:stretch>
        </p:blipFill>
        <p:spPr>
          <a:xfrm>
            <a:off x="5076056" y="1205408"/>
            <a:ext cx="3433024" cy="4959921"/>
          </a:xfrm>
          <a:prstGeom prst="rect">
            <a:avLst/>
          </a:prstGeom>
        </p:spPr>
      </p:pic>
      <p:sp>
        <p:nvSpPr>
          <p:cNvPr id="11" name="Textfeld 10">
            <a:extLst>
              <a:ext uri="{FF2B5EF4-FFF2-40B4-BE49-F238E27FC236}">
                <a16:creationId xmlns:a16="http://schemas.microsoft.com/office/drawing/2014/main" id="{7AB0F5E5-724D-406D-B43A-2568CF47E03B}"/>
              </a:ext>
            </a:extLst>
          </p:cNvPr>
          <p:cNvSpPr txBox="1"/>
          <p:nvPr/>
        </p:nvSpPr>
        <p:spPr>
          <a:xfrm>
            <a:off x="5652120" y="1169964"/>
            <a:ext cx="2856960" cy="404663"/>
          </a:xfrm>
          <a:prstGeom prst="rect">
            <a:avLst/>
          </a:prstGeom>
          <a:noFill/>
          <a:ln w="25400">
            <a:solidFill>
              <a:schemeClr val="accent2"/>
            </a:solidFill>
          </a:ln>
        </p:spPr>
        <p:txBody>
          <a:bodyPr wrap="square">
            <a:spAutoFit/>
          </a:bodyPr>
          <a:lstStyle/>
          <a:p>
            <a:r>
              <a:rPr lang="en-US" sz="2000" b="1" i="0" u="none" strike="noStrike" baseline="0" dirty="0">
                <a:latin typeface="+mj-lt"/>
              </a:rPr>
              <a:t>1-Jahres </a:t>
            </a:r>
            <a:r>
              <a:rPr lang="en-US" sz="2000" b="1" i="0" u="none" strike="noStrike" baseline="0" dirty="0" err="1">
                <a:latin typeface="+mj-lt"/>
              </a:rPr>
              <a:t>Sterblichkeit</a:t>
            </a:r>
            <a:endParaRPr lang="de-DE" sz="2000" b="1" dirty="0">
              <a:latin typeface="+mj-lt"/>
            </a:endParaRPr>
          </a:p>
        </p:txBody>
      </p:sp>
      <p:sp>
        <p:nvSpPr>
          <p:cNvPr id="13" name="Textfeld 12">
            <a:extLst>
              <a:ext uri="{FF2B5EF4-FFF2-40B4-BE49-F238E27FC236}">
                <a16:creationId xmlns:a16="http://schemas.microsoft.com/office/drawing/2014/main" id="{27C1F52F-7B12-4208-AD44-88DF24783FBE}"/>
              </a:ext>
            </a:extLst>
          </p:cNvPr>
          <p:cNvSpPr txBox="1"/>
          <p:nvPr/>
        </p:nvSpPr>
        <p:spPr>
          <a:xfrm>
            <a:off x="1813924" y="6381328"/>
            <a:ext cx="5832648"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dirty="0" err="1"/>
              <a:t>Petnak</a:t>
            </a:r>
            <a:r>
              <a:rPr lang="en-US" dirty="0"/>
              <a:t>, T., et al. (2020). "</a:t>
            </a:r>
            <a:r>
              <a:rPr lang="en-US" b="1" dirty="0"/>
              <a:t>Serum Chloride Levels at Hospital Discharge and One-Year Mortality among Hospitalized Patients." </a:t>
            </a:r>
            <a:r>
              <a:rPr lang="en-US" dirty="0"/>
              <a:t>Med Sci (Basel) 8(2).</a:t>
            </a:r>
            <a:endParaRPr lang="de-DE" dirty="0"/>
          </a:p>
        </p:txBody>
      </p:sp>
    </p:spTree>
    <p:extLst>
      <p:ext uri="{BB962C8B-B14F-4D97-AF65-F5344CB8AC3E}">
        <p14:creationId xmlns:p14="http://schemas.microsoft.com/office/powerpoint/2010/main" val="3870031967"/>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07CDDD1F-C6B4-461E-9EC0-A889EFC5BCC1}"/>
              </a:ext>
            </a:extLst>
          </p:cNvPr>
          <p:cNvPicPr>
            <a:picLocks noGrp="1" noChangeAspect="1"/>
          </p:cNvPicPr>
          <p:nvPr>
            <p:ph idx="1"/>
          </p:nvPr>
        </p:nvPicPr>
        <p:blipFill>
          <a:blip r:embed="rId3"/>
          <a:stretch>
            <a:fillRect/>
          </a:stretch>
        </p:blipFill>
        <p:spPr>
          <a:xfrm>
            <a:off x="905281" y="1439863"/>
            <a:ext cx="7252476" cy="3810000"/>
          </a:xfrm>
        </p:spPr>
      </p:pic>
      <p:sp>
        <p:nvSpPr>
          <p:cNvPr id="3" name="Titel 2">
            <a:extLst>
              <a:ext uri="{FF2B5EF4-FFF2-40B4-BE49-F238E27FC236}">
                <a16:creationId xmlns:a16="http://schemas.microsoft.com/office/drawing/2014/main" id="{A4711F36-F555-401B-8482-644E6D0FB533}"/>
              </a:ext>
            </a:extLst>
          </p:cNvPr>
          <p:cNvSpPr>
            <a:spLocks noGrp="1"/>
          </p:cNvSpPr>
          <p:nvPr>
            <p:ph type="title"/>
          </p:nvPr>
        </p:nvSpPr>
        <p:spPr/>
        <p:txBody>
          <a:bodyPr/>
          <a:lstStyle/>
          <a:p>
            <a:r>
              <a:rPr lang="de-DE" dirty="0"/>
              <a:t>Auswirkungen des niedrigen Chlorid</a:t>
            </a:r>
          </a:p>
        </p:txBody>
      </p:sp>
      <p:sp>
        <p:nvSpPr>
          <p:cNvPr id="5" name="Textfeld 4">
            <a:extLst>
              <a:ext uri="{FF2B5EF4-FFF2-40B4-BE49-F238E27FC236}">
                <a16:creationId xmlns:a16="http://schemas.microsoft.com/office/drawing/2014/main" id="{0B322CFD-40D8-4E2B-94EA-60DC63268E2D}"/>
              </a:ext>
            </a:extLst>
          </p:cNvPr>
          <p:cNvSpPr txBox="1"/>
          <p:nvPr/>
        </p:nvSpPr>
        <p:spPr>
          <a:xfrm>
            <a:off x="457200" y="6335468"/>
            <a:ext cx="7139136"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dirty="0"/>
              <a:t>Cuthbert, J. J., et al.. "</a:t>
            </a:r>
            <a:r>
              <a:rPr lang="en-US" b="1" dirty="0" err="1"/>
              <a:t>Hypochloraemia</a:t>
            </a:r>
            <a:r>
              <a:rPr lang="en-US" b="1" dirty="0"/>
              <a:t> in Patients with Heart Failure: Causes and Consequences." </a:t>
            </a:r>
            <a:r>
              <a:rPr lang="en-US" dirty="0" err="1"/>
              <a:t>Cardiol</a:t>
            </a:r>
            <a:r>
              <a:rPr lang="en-US" dirty="0"/>
              <a:t> </a:t>
            </a:r>
            <a:r>
              <a:rPr lang="en-US" dirty="0" err="1"/>
              <a:t>Ther</a:t>
            </a:r>
            <a:r>
              <a:rPr lang="en-US" dirty="0"/>
              <a:t>. (2020)</a:t>
            </a:r>
            <a:endParaRPr lang="de-DE" dirty="0"/>
          </a:p>
        </p:txBody>
      </p:sp>
    </p:spTree>
    <p:extLst>
      <p:ext uri="{BB962C8B-B14F-4D97-AF65-F5344CB8AC3E}">
        <p14:creationId xmlns:p14="http://schemas.microsoft.com/office/powerpoint/2010/main" val="1588453244"/>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D6ED2-918A-45CD-AD97-44580F38111B}"/>
              </a:ext>
            </a:extLst>
          </p:cNvPr>
          <p:cNvSpPr>
            <a:spLocks noGrp="1"/>
          </p:cNvSpPr>
          <p:nvPr>
            <p:ph type="title"/>
          </p:nvPr>
        </p:nvSpPr>
        <p:spPr/>
        <p:txBody>
          <a:bodyPr/>
          <a:lstStyle/>
          <a:p>
            <a:r>
              <a:rPr lang="de-DE" dirty="0" err="1">
                <a:solidFill>
                  <a:schemeClr val="tx1"/>
                </a:solidFill>
              </a:rPr>
              <a:t>Hyperchlorämie</a:t>
            </a:r>
            <a:r>
              <a:rPr lang="de-DE" dirty="0">
                <a:solidFill>
                  <a:schemeClr val="tx1"/>
                </a:solidFill>
              </a:rPr>
              <a:t> ist auch doof: </a:t>
            </a:r>
            <a:br>
              <a:rPr lang="de-DE" dirty="0">
                <a:solidFill>
                  <a:schemeClr val="tx1"/>
                </a:solidFill>
              </a:rPr>
            </a:br>
            <a:r>
              <a:rPr lang="de-DE" dirty="0">
                <a:solidFill>
                  <a:schemeClr val="tx1"/>
                </a:solidFill>
              </a:rPr>
              <a:t>Renale Endpunkte</a:t>
            </a:r>
          </a:p>
        </p:txBody>
      </p:sp>
      <p:pic>
        <p:nvPicPr>
          <p:cNvPr id="4" name="Grafik 3">
            <a:extLst>
              <a:ext uri="{FF2B5EF4-FFF2-40B4-BE49-F238E27FC236}">
                <a16:creationId xmlns:a16="http://schemas.microsoft.com/office/drawing/2014/main" id="{48AD61FF-FFF8-4883-A3D1-1201D38D0669}"/>
              </a:ext>
            </a:extLst>
          </p:cNvPr>
          <p:cNvPicPr>
            <a:picLocks noChangeAspect="1"/>
          </p:cNvPicPr>
          <p:nvPr/>
        </p:nvPicPr>
        <p:blipFill>
          <a:blip r:embed="rId3"/>
          <a:stretch>
            <a:fillRect/>
          </a:stretch>
        </p:blipFill>
        <p:spPr>
          <a:xfrm>
            <a:off x="766235" y="1268760"/>
            <a:ext cx="7611530" cy="4320479"/>
          </a:xfrm>
          <a:prstGeom prst="rect">
            <a:avLst/>
          </a:prstGeom>
        </p:spPr>
      </p:pic>
      <p:sp>
        <p:nvSpPr>
          <p:cNvPr id="5" name="Textfeld 4">
            <a:extLst>
              <a:ext uri="{FF2B5EF4-FFF2-40B4-BE49-F238E27FC236}">
                <a16:creationId xmlns:a16="http://schemas.microsoft.com/office/drawing/2014/main" id="{C63EC572-CDA8-402F-965D-D81A6DF2DDB6}"/>
              </a:ext>
            </a:extLst>
          </p:cNvPr>
          <p:cNvSpPr txBox="1"/>
          <p:nvPr/>
        </p:nvSpPr>
        <p:spPr>
          <a:xfrm>
            <a:off x="611560" y="6166961"/>
            <a:ext cx="7006548" cy="685765"/>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pt-BR" dirty="0"/>
              <a:t>Yunos NM, Bellomo R, Hegarty C et al (2012) </a:t>
            </a:r>
            <a:r>
              <a:rPr lang="pt-BR" b="1" dirty="0"/>
              <a:t>Association </a:t>
            </a:r>
            <a:r>
              <a:rPr lang="en-US" b="1" dirty="0"/>
              <a:t>between a chloride-liberal vs chloride-restrictive </a:t>
            </a:r>
            <a:r>
              <a:rPr lang="de-DE" b="1" dirty="0" err="1"/>
              <a:t>intravenous</a:t>
            </a:r>
            <a:r>
              <a:rPr lang="de-DE" b="1" dirty="0"/>
              <a:t> fluid </a:t>
            </a:r>
            <a:r>
              <a:rPr lang="de-DE" b="1" dirty="0" err="1"/>
              <a:t>administration</a:t>
            </a:r>
            <a:r>
              <a:rPr lang="de-DE" b="1" dirty="0"/>
              <a:t> </a:t>
            </a:r>
            <a:r>
              <a:rPr lang="de-DE" b="1" dirty="0" err="1"/>
              <a:t>strategy</a:t>
            </a:r>
            <a:r>
              <a:rPr lang="de-DE" b="1" dirty="0"/>
              <a:t> </a:t>
            </a:r>
            <a:r>
              <a:rPr lang="en-US" b="1" dirty="0"/>
              <a:t>and kidney injury in critically ill adults.</a:t>
            </a:r>
            <a:r>
              <a:rPr lang="en-US" dirty="0"/>
              <a:t> JAMA </a:t>
            </a:r>
            <a:r>
              <a:rPr lang="de-DE" dirty="0"/>
              <a:t>308:1566–1572</a:t>
            </a:r>
          </a:p>
        </p:txBody>
      </p:sp>
    </p:spTree>
    <p:extLst>
      <p:ext uri="{BB962C8B-B14F-4D97-AF65-F5344CB8AC3E}">
        <p14:creationId xmlns:p14="http://schemas.microsoft.com/office/powerpoint/2010/main" val="233547516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EEE3A-505E-4701-B6EF-D8557E8CA452}"/>
              </a:ext>
            </a:extLst>
          </p:cNvPr>
          <p:cNvSpPr>
            <a:spLocks noGrp="1"/>
          </p:cNvSpPr>
          <p:nvPr>
            <p:ph type="title"/>
          </p:nvPr>
        </p:nvSpPr>
        <p:spPr/>
        <p:txBody>
          <a:bodyPr/>
          <a:lstStyle/>
          <a:p>
            <a:r>
              <a:rPr lang="de-DE" dirty="0"/>
              <a:t>(erweiterte) sinnvolle  </a:t>
            </a:r>
            <a:r>
              <a:rPr lang="de-DE" dirty="0" err="1"/>
              <a:t>Labordiagnsotik</a:t>
            </a:r>
            <a:r>
              <a:rPr lang="de-DE" dirty="0"/>
              <a:t> </a:t>
            </a:r>
          </a:p>
        </p:txBody>
      </p:sp>
      <p:graphicFrame>
        <p:nvGraphicFramePr>
          <p:cNvPr id="6" name="Tabelle 6">
            <a:extLst>
              <a:ext uri="{FF2B5EF4-FFF2-40B4-BE49-F238E27FC236}">
                <a16:creationId xmlns:a16="http://schemas.microsoft.com/office/drawing/2014/main" id="{A63C92C0-A237-4C57-AC31-839CB690E290}"/>
              </a:ext>
            </a:extLst>
          </p:cNvPr>
          <p:cNvGraphicFramePr>
            <a:graphicFrameLocks noGrp="1"/>
          </p:cNvGraphicFramePr>
          <p:nvPr>
            <p:ph type="tbl" idx="1"/>
            <p:extLst>
              <p:ext uri="{D42A27DB-BD31-4B8C-83A1-F6EECF244321}">
                <p14:modId xmlns:p14="http://schemas.microsoft.com/office/powerpoint/2010/main" val="2989806758"/>
              </p:ext>
            </p:extLst>
          </p:nvPr>
        </p:nvGraphicFramePr>
        <p:xfrm>
          <a:off x="6156176" y="2132856"/>
          <a:ext cx="2592288" cy="2948445"/>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53857488"/>
                    </a:ext>
                  </a:extLst>
                </a:gridCol>
              </a:tblGrid>
              <a:tr h="357015">
                <a:tc>
                  <a:txBody>
                    <a:bodyPr/>
                    <a:lstStyle/>
                    <a:p>
                      <a:pPr algn="ctr"/>
                      <a:r>
                        <a:rPr lang="de-DE" dirty="0">
                          <a:solidFill>
                            <a:schemeClr val="tx1"/>
                          </a:solidFill>
                        </a:rPr>
                        <a:t>Tab.3  Urin !</a:t>
                      </a:r>
                    </a:p>
                  </a:txBody>
                  <a:tcPr>
                    <a:solidFill>
                      <a:srgbClr val="FFFF00"/>
                    </a:solidFill>
                  </a:tcPr>
                </a:tc>
                <a:extLst>
                  <a:ext uri="{0D108BD9-81ED-4DB2-BD59-A6C34878D82A}">
                    <a16:rowId xmlns:a16="http://schemas.microsoft.com/office/drawing/2014/main" val="3741783328"/>
                  </a:ext>
                </a:extLst>
              </a:tr>
              <a:tr h="368955">
                <a:tc>
                  <a:txBody>
                    <a:bodyPr/>
                    <a:lstStyle/>
                    <a:p>
                      <a:pPr algn="ctr"/>
                      <a:r>
                        <a:rPr lang="de-DE" sz="1400" dirty="0"/>
                        <a:t>Status / Sediment</a:t>
                      </a:r>
                    </a:p>
                  </a:txBody>
                  <a:tcPr>
                    <a:solidFill>
                      <a:srgbClr val="FFFFCC"/>
                    </a:solidFill>
                  </a:tcPr>
                </a:tc>
                <a:extLst>
                  <a:ext uri="{0D108BD9-81ED-4DB2-BD59-A6C34878D82A}">
                    <a16:rowId xmlns:a16="http://schemas.microsoft.com/office/drawing/2014/main" val="1909999922"/>
                  </a:ext>
                </a:extLst>
              </a:tr>
              <a:tr h="368955">
                <a:tc>
                  <a:txBody>
                    <a:bodyPr/>
                    <a:lstStyle/>
                    <a:p>
                      <a:pPr algn="ctr"/>
                      <a:r>
                        <a:rPr lang="de-DE" sz="1400" dirty="0"/>
                        <a:t>Ggf. Kultur (bei </a:t>
                      </a:r>
                      <a:r>
                        <a:rPr lang="de-DE" sz="1400" dirty="0" err="1"/>
                        <a:t>Leukozyturie</a:t>
                      </a:r>
                      <a:r>
                        <a:rPr lang="de-DE" sz="1400" dirty="0"/>
                        <a:t>)</a:t>
                      </a:r>
                    </a:p>
                  </a:txBody>
                  <a:tcPr>
                    <a:solidFill>
                      <a:srgbClr val="FFFFCC"/>
                    </a:solidFill>
                  </a:tcPr>
                </a:tc>
                <a:extLst>
                  <a:ext uri="{0D108BD9-81ED-4DB2-BD59-A6C34878D82A}">
                    <a16:rowId xmlns:a16="http://schemas.microsoft.com/office/drawing/2014/main" val="63789587"/>
                  </a:ext>
                </a:extLst>
              </a:tr>
              <a:tr h="368955">
                <a:tc>
                  <a:txBody>
                    <a:bodyPr/>
                    <a:lstStyle/>
                    <a:p>
                      <a:pPr algn="ctr"/>
                      <a:endParaRPr lang="de-DE" sz="1400" dirty="0"/>
                    </a:p>
                  </a:txBody>
                  <a:tcPr>
                    <a:solidFill>
                      <a:srgbClr val="FFFFCC"/>
                    </a:solidFill>
                  </a:tcPr>
                </a:tc>
                <a:extLst>
                  <a:ext uri="{0D108BD9-81ED-4DB2-BD59-A6C34878D82A}">
                    <a16:rowId xmlns:a16="http://schemas.microsoft.com/office/drawing/2014/main" val="1947140903"/>
                  </a:ext>
                </a:extLst>
              </a:tr>
              <a:tr h="368955">
                <a:tc>
                  <a:txBody>
                    <a:bodyPr/>
                    <a:lstStyle/>
                    <a:p>
                      <a:pPr algn="ctr"/>
                      <a:r>
                        <a:rPr lang="de-DE" sz="1400" b="1" dirty="0"/>
                        <a:t>Kreatinin, Harnstoff</a:t>
                      </a:r>
                    </a:p>
                  </a:txBody>
                  <a:tcPr>
                    <a:solidFill>
                      <a:srgbClr val="FFFFCC"/>
                    </a:solidFill>
                  </a:tcPr>
                </a:tc>
                <a:extLst>
                  <a:ext uri="{0D108BD9-81ED-4DB2-BD59-A6C34878D82A}">
                    <a16:rowId xmlns:a16="http://schemas.microsoft.com/office/drawing/2014/main" val="376167561"/>
                  </a:ext>
                </a:extLst>
              </a:tr>
              <a:tr h="368955">
                <a:tc>
                  <a:txBody>
                    <a:bodyPr/>
                    <a:lstStyle/>
                    <a:p>
                      <a:pPr algn="ctr"/>
                      <a:r>
                        <a:rPr lang="de-DE" sz="1400" b="1" dirty="0"/>
                        <a:t>Osmolalität</a:t>
                      </a:r>
                    </a:p>
                  </a:txBody>
                  <a:tcPr>
                    <a:solidFill>
                      <a:srgbClr val="FFFFCC"/>
                    </a:solidFill>
                  </a:tcPr>
                </a:tc>
                <a:extLst>
                  <a:ext uri="{0D108BD9-81ED-4DB2-BD59-A6C34878D82A}">
                    <a16:rowId xmlns:a16="http://schemas.microsoft.com/office/drawing/2014/main" val="2491057708"/>
                  </a:ext>
                </a:extLst>
              </a:tr>
              <a:tr h="368955">
                <a:tc>
                  <a:txBody>
                    <a:bodyPr/>
                    <a:lstStyle/>
                    <a:p>
                      <a:pPr algn="ctr"/>
                      <a:r>
                        <a:rPr lang="de-DE" sz="1400" b="1" dirty="0"/>
                        <a:t>Na, K, Cl, </a:t>
                      </a:r>
                      <a:r>
                        <a:rPr lang="de-DE" sz="1400" dirty="0"/>
                        <a:t>(ggf. Ca, </a:t>
                      </a:r>
                      <a:r>
                        <a:rPr lang="de-DE" sz="1400" dirty="0" err="1"/>
                        <a:t>Ph</a:t>
                      </a:r>
                      <a:r>
                        <a:rPr lang="de-DE" sz="1400" dirty="0"/>
                        <a:t>, Mg)</a:t>
                      </a:r>
                    </a:p>
                  </a:txBody>
                  <a:tcPr>
                    <a:solidFill>
                      <a:srgbClr val="FFFFCC"/>
                    </a:solidFill>
                  </a:tcPr>
                </a:tc>
                <a:extLst>
                  <a:ext uri="{0D108BD9-81ED-4DB2-BD59-A6C34878D82A}">
                    <a16:rowId xmlns:a16="http://schemas.microsoft.com/office/drawing/2014/main" val="1630108954"/>
                  </a:ext>
                </a:extLst>
              </a:tr>
              <a:tr h="368955">
                <a:tc>
                  <a:txBody>
                    <a:bodyPr/>
                    <a:lstStyle/>
                    <a:p>
                      <a:pPr algn="ctr"/>
                      <a:r>
                        <a:rPr lang="de-DE" sz="1400" b="1" dirty="0"/>
                        <a:t>Harnsäure</a:t>
                      </a:r>
                    </a:p>
                  </a:txBody>
                  <a:tcPr>
                    <a:solidFill>
                      <a:srgbClr val="FFFFCC"/>
                    </a:solidFill>
                  </a:tcPr>
                </a:tc>
                <a:extLst>
                  <a:ext uri="{0D108BD9-81ED-4DB2-BD59-A6C34878D82A}">
                    <a16:rowId xmlns:a16="http://schemas.microsoft.com/office/drawing/2014/main" val="2097323021"/>
                  </a:ext>
                </a:extLst>
              </a:tr>
            </a:tbl>
          </a:graphicData>
        </a:graphic>
      </p:graphicFrame>
      <p:pic>
        <p:nvPicPr>
          <p:cNvPr id="5" name="Grafik 4">
            <a:extLst>
              <a:ext uri="{FF2B5EF4-FFF2-40B4-BE49-F238E27FC236}">
                <a16:creationId xmlns:a16="http://schemas.microsoft.com/office/drawing/2014/main" id="{8B520B01-7E44-4A0C-A3ED-3D24FE91DF7C}"/>
              </a:ext>
            </a:extLst>
          </p:cNvPr>
          <p:cNvPicPr>
            <a:picLocks noChangeAspect="1"/>
          </p:cNvPicPr>
          <p:nvPr/>
        </p:nvPicPr>
        <p:blipFill>
          <a:blip r:embed="rId3"/>
          <a:stretch>
            <a:fillRect/>
          </a:stretch>
        </p:blipFill>
        <p:spPr>
          <a:xfrm>
            <a:off x="-50944" y="2071841"/>
            <a:ext cx="6077537" cy="3023945"/>
          </a:xfrm>
          <a:prstGeom prst="rect">
            <a:avLst/>
          </a:prstGeom>
        </p:spPr>
      </p:pic>
      <p:sp>
        <p:nvSpPr>
          <p:cNvPr id="8" name="Textfeld 7">
            <a:extLst>
              <a:ext uri="{FF2B5EF4-FFF2-40B4-BE49-F238E27FC236}">
                <a16:creationId xmlns:a16="http://schemas.microsoft.com/office/drawing/2014/main" id="{5BC303AE-11EB-4C4D-9450-D20CCA3666C2}"/>
              </a:ext>
            </a:extLst>
          </p:cNvPr>
          <p:cNvSpPr txBox="1"/>
          <p:nvPr/>
        </p:nvSpPr>
        <p:spPr>
          <a:xfrm>
            <a:off x="1940362" y="6375006"/>
            <a:ext cx="5688632"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pPr algn="l"/>
            <a:r>
              <a:rPr lang="en-US" dirty="0"/>
              <a:t>Petros, S. and L. </a:t>
            </a:r>
            <a:r>
              <a:rPr lang="en-US" dirty="0" err="1"/>
              <a:t>Weidhase</a:t>
            </a:r>
            <a:r>
              <a:rPr lang="en-US" dirty="0"/>
              <a:t> (2020). </a:t>
            </a:r>
            <a:r>
              <a:rPr lang="en-US" b="1" dirty="0"/>
              <a:t>"</a:t>
            </a:r>
            <a:r>
              <a:rPr lang="de-DE" b="1" dirty="0"/>
              <a:t>Labordiagnostik in der Intensivmedizin</a:t>
            </a:r>
            <a:r>
              <a:rPr lang="en-US" b="1" dirty="0"/>
              <a:t>." </a:t>
            </a:r>
            <a:r>
              <a:rPr lang="en-US" dirty="0"/>
              <a:t>Med </a:t>
            </a:r>
            <a:r>
              <a:rPr lang="en-US" dirty="0" err="1"/>
              <a:t>Klin</a:t>
            </a:r>
            <a:r>
              <a:rPr lang="en-US" dirty="0"/>
              <a:t> </a:t>
            </a:r>
            <a:r>
              <a:rPr lang="en-US" dirty="0" err="1"/>
              <a:t>Intensivmed</a:t>
            </a:r>
            <a:r>
              <a:rPr lang="en-US" dirty="0"/>
              <a:t> </a:t>
            </a:r>
            <a:r>
              <a:rPr lang="en-US" dirty="0" err="1"/>
              <a:t>Notfmed</a:t>
            </a:r>
            <a:r>
              <a:rPr lang="en-US" dirty="0"/>
              <a:t>.</a:t>
            </a:r>
            <a:endParaRPr lang="de-DE" dirty="0"/>
          </a:p>
        </p:txBody>
      </p:sp>
      <p:sp>
        <p:nvSpPr>
          <p:cNvPr id="9" name="Textfeld 8">
            <a:extLst>
              <a:ext uri="{FF2B5EF4-FFF2-40B4-BE49-F238E27FC236}">
                <a16:creationId xmlns:a16="http://schemas.microsoft.com/office/drawing/2014/main" id="{4444242A-C299-438F-B3C4-7A81EC48942D}"/>
              </a:ext>
            </a:extLst>
          </p:cNvPr>
          <p:cNvSpPr txBox="1"/>
          <p:nvPr/>
        </p:nvSpPr>
        <p:spPr>
          <a:xfrm>
            <a:off x="1187625" y="2940665"/>
            <a:ext cx="2088232" cy="310919"/>
          </a:xfrm>
          <a:prstGeom prst="rect">
            <a:avLst/>
          </a:prstGeom>
          <a:noFill/>
        </p:spPr>
        <p:txBody>
          <a:bodyPr wrap="square" rtlCol="0">
            <a:spAutoFit/>
          </a:bodyPr>
          <a:lstStyle/>
          <a:p>
            <a:r>
              <a:rPr lang="de-DE" sz="1400" b="1" dirty="0">
                <a:effectLst>
                  <a:outerShdw blurRad="38100" dist="38100" dir="2700000" algn="tl">
                    <a:srgbClr val="000000">
                      <a:alpha val="43137"/>
                    </a:srgbClr>
                  </a:outerShdw>
                </a:effectLst>
              </a:rPr>
              <a:t>Na, K, Cl, </a:t>
            </a:r>
            <a:r>
              <a:rPr lang="de-DE" sz="1400" b="1" dirty="0" err="1">
                <a:effectLst>
                  <a:outerShdw blurRad="38100" dist="38100" dir="2700000" algn="tl">
                    <a:srgbClr val="000000">
                      <a:alpha val="43137"/>
                    </a:srgbClr>
                  </a:outerShdw>
                </a:effectLst>
              </a:rPr>
              <a:t>ion</a:t>
            </a:r>
            <a:r>
              <a:rPr lang="de-DE" sz="1400" b="1" dirty="0">
                <a:effectLst>
                  <a:outerShdw blurRad="38100" dist="38100" dir="2700000" algn="tl">
                    <a:srgbClr val="000000">
                      <a:alpha val="43137"/>
                    </a:srgbClr>
                  </a:outerShdw>
                </a:effectLst>
              </a:rPr>
              <a:t>. Ca, </a:t>
            </a:r>
            <a:r>
              <a:rPr lang="de-DE" sz="1400" b="1" dirty="0" err="1">
                <a:effectLst>
                  <a:outerShdw blurRad="38100" dist="38100" dir="2700000" algn="tl">
                    <a:srgbClr val="000000">
                      <a:alpha val="43137"/>
                    </a:srgbClr>
                  </a:outerShdw>
                </a:effectLst>
              </a:rPr>
              <a:t>Ph</a:t>
            </a:r>
            <a:endParaRPr lang="de-DE" sz="1400" b="1" dirty="0">
              <a:effectLst>
                <a:outerShdw blurRad="38100" dist="38100" dir="2700000" algn="tl">
                  <a:srgbClr val="000000">
                    <a:alpha val="43137"/>
                  </a:srgbClr>
                </a:outerShdw>
              </a:effectLst>
            </a:endParaRPr>
          </a:p>
        </p:txBody>
      </p:sp>
      <p:sp>
        <p:nvSpPr>
          <p:cNvPr id="10" name="Textfeld 9">
            <a:extLst>
              <a:ext uri="{FF2B5EF4-FFF2-40B4-BE49-F238E27FC236}">
                <a16:creationId xmlns:a16="http://schemas.microsoft.com/office/drawing/2014/main" id="{D1B60CFB-94C0-4B65-ABEA-B3E929CDED3B}"/>
              </a:ext>
            </a:extLst>
          </p:cNvPr>
          <p:cNvSpPr txBox="1"/>
          <p:nvPr/>
        </p:nvSpPr>
        <p:spPr>
          <a:xfrm>
            <a:off x="2272" y="2937419"/>
            <a:ext cx="3129568" cy="563589"/>
          </a:xfrm>
          <a:prstGeom prst="rect">
            <a:avLst/>
          </a:prstGeom>
          <a:solidFill>
            <a:srgbClr val="00B050">
              <a:alpha val="40000"/>
            </a:srgbClr>
          </a:solidFill>
        </p:spPr>
        <p:txBody>
          <a:bodyPr wrap="square" rtlCol="0">
            <a:spAutoFit/>
          </a:bodyPr>
          <a:lstStyle/>
          <a:p>
            <a:endParaRPr lang="de-DE" dirty="0"/>
          </a:p>
        </p:txBody>
      </p:sp>
      <p:pic>
        <p:nvPicPr>
          <p:cNvPr id="12" name="Inhaltsplatzhalter 10">
            <a:extLst>
              <a:ext uri="{FF2B5EF4-FFF2-40B4-BE49-F238E27FC236}">
                <a16:creationId xmlns:a16="http://schemas.microsoft.com/office/drawing/2014/main" id="{CFAFAD66-1201-41B1-AC00-71E5931AB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909569" y="5065456"/>
            <a:ext cx="1315251" cy="98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a:extLst>
              <a:ext uri="{FF2B5EF4-FFF2-40B4-BE49-F238E27FC236}">
                <a16:creationId xmlns:a16="http://schemas.microsoft.com/office/drawing/2014/main" id="{34F3AE8A-CE29-46B2-A7F6-EE60AC73206C}"/>
              </a:ext>
            </a:extLst>
          </p:cNvPr>
          <p:cNvSpPr txBox="1"/>
          <p:nvPr/>
        </p:nvSpPr>
        <p:spPr>
          <a:xfrm>
            <a:off x="3131840" y="2564904"/>
            <a:ext cx="2880322" cy="792088"/>
          </a:xfrm>
          <a:prstGeom prst="rect">
            <a:avLst/>
          </a:prstGeom>
          <a:solidFill>
            <a:srgbClr val="00B050">
              <a:alpha val="40000"/>
            </a:srgbClr>
          </a:solidFill>
        </p:spPr>
        <p:txBody>
          <a:bodyPr wrap="square" rtlCol="0">
            <a:spAutoFit/>
          </a:bodyPr>
          <a:lstStyle/>
          <a:p>
            <a:endParaRPr lang="de-DE" dirty="0"/>
          </a:p>
        </p:txBody>
      </p:sp>
      <p:sp>
        <p:nvSpPr>
          <p:cNvPr id="3" name="Textfeld 2">
            <a:extLst>
              <a:ext uri="{FF2B5EF4-FFF2-40B4-BE49-F238E27FC236}">
                <a16:creationId xmlns:a16="http://schemas.microsoft.com/office/drawing/2014/main" id="{BE26670C-4091-A34F-B290-BE1F392344CB}"/>
              </a:ext>
            </a:extLst>
          </p:cNvPr>
          <p:cNvSpPr txBox="1"/>
          <p:nvPr/>
        </p:nvSpPr>
        <p:spPr>
          <a:xfrm>
            <a:off x="341880" y="4869160"/>
            <a:ext cx="2798587" cy="1536831"/>
          </a:xfrm>
          <a:prstGeom prst="rect">
            <a:avLst/>
          </a:prstGeom>
          <a:noFill/>
        </p:spPr>
        <p:txBody>
          <a:bodyPr wrap="none" rtlCol="0">
            <a:spAutoFit/>
          </a:bodyPr>
          <a:lstStyle/>
          <a:p>
            <a:r>
              <a:rPr lang="de-DE" dirty="0"/>
              <a:t>Weitere Marker:</a:t>
            </a:r>
          </a:p>
          <a:p>
            <a:pPr marL="285750" indent="-285750">
              <a:buFont typeface="Arial" panose="020B0604020202020204" pitchFamily="34" charset="0"/>
              <a:buChar char="•"/>
            </a:pPr>
            <a:r>
              <a:rPr lang="de-DE" b="1" i="1" dirty="0"/>
              <a:t>BNP </a:t>
            </a:r>
            <a:r>
              <a:rPr lang="de-DE" i="1" dirty="0"/>
              <a:t>(</a:t>
            </a:r>
            <a:r>
              <a:rPr lang="de-DE" sz="1800" i="1" dirty="0"/>
              <a:t>Herzinsuffizienz</a:t>
            </a:r>
            <a:r>
              <a:rPr lang="de-DE" i="1" dirty="0"/>
              <a:t>)</a:t>
            </a:r>
          </a:p>
          <a:p>
            <a:pPr marL="285750" indent="-285750">
              <a:buFont typeface="Arial" panose="020B0604020202020204" pitchFamily="34" charset="0"/>
              <a:buChar char="•"/>
            </a:pPr>
            <a:r>
              <a:rPr lang="de-DE" b="1" dirty="0"/>
              <a:t>HbA1c, BZ </a:t>
            </a:r>
            <a:r>
              <a:rPr lang="de-DE" dirty="0"/>
              <a:t>(DM)</a:t>
            </a:r>
          </a:p>
          <a:p>
            <a:pPr marL="285750" indent="-285750">
              <a:buFont typeface="Arial" panose="020B0604020202020204" pitchFamily="34" charset="0"/>
              <a:buChar char="•"/>
            </a:pPr>
            <a:r>
              <a:rPr lang="de-DE" dirty="0"/>
              <a:t>Harnsäure</a:t>
            </a:r>
          </a:p>
        </p:txBody>
      </p:sp>
      <p:sp>
        <p:nvSpPr>
          <p:cNvPr id="4" name="Textfeld 3">
            <a:extLst>
              <a:ext uri="{FF2B5EF4-FFF2-40B4-BE49-F238E27FC236}">
                <a16:creationId xmlns:a16="http://schemas.microsoft.com/office/drawing/2014/main" id="{ED4D5B3C-C7AB-98A9-B0F4-E3DD2854D68B}"/>
              </a:ext>
            </a:extLst>
          </p:cNvPr>
          <p:cNvSpPr txBox="1"/>
          <p:nvPr/>
        </p:nvSpPr>
        <p:spPr>
          <a:xfrm>
            <a:off x="74280" y="4017540"/>
            <a:ext cx="2786019" cy="397836"/>
          </a:xfrm>
          <a:prstGeom prst="rect">
            <a:avLst/>
          </a:prstGeom>
          <a:solidFill>
            <a:srgbClr val="00B050">
              <a:alpha val="40000"/>
            </a:srgbClr>
          </a:solidFill>
        </p:spPr>
        <p:txBody>
          <a:bodyPr wrap="square" rtlCol="0">
            <a:spAutoFit/>
          </a:bodyPr>
          <a:lstStyle/>
          <a:p>
            <a:endParaRPr lang="de-DE" dirty="0"/>
          </a:p>
        </p:txBody>
      </p:sp>
    </p:spTree>
    <p:extLst>
      <p:ext uri="{BB962C8B-B14F-4D97-AF65-F5344CB8AC3E}">
        <p14:creationId xmlns:p14="http://schemas.microsoft.com/office/powerpoint/2010/main" val="414468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5"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1D292F-14D6-4CBB-A7D8-D4870BB0DF1A}"/>
              </a:ext>
            </a:extLst>
          </p:cNvPr>
          <p:cNvSpPr>
            <a:spLocks noGrp="1"/>
          </p:cNvSpPr>
          <p:nvPr>
            <p:ph type="title"/>
          </p:nvPr>
        </p:nvSpPr>
        <p:spPr/>
        <p:txBody>
          <a:bodyPr/>
          <a:lstStyle/>
          <a:p>
            <a:r>
              <a:rPr lang="de-DE" dirty="0"/>
              <a:t>Basis: Urin – Diagnostik !!</a:t>
            </a:r>
          </a:p>
        </p:txBody>
      </p:sp>
      <p:sp>
        <p:nvSpPr>
          <p:cNvPr id="5" name="Inhaltsplatzhalter 4">
            <a:extLst>
              <a:ext uri="{FF2B5EF4-FFF2-40B4-BE49-F238E27FC236}">
                <a16:creationId xmlns:a16="http://schemas.microsoft.com/office/drawing/2014/main" id="{145AB174-D348-48E4-B9B9-327F188DED12}"/>
              </a:ext>
            </a:extLst>
          </p:cNvPr>
          <p:cNvSpPr>
            <a:spLocks noGrp="1"/>
          </p:cNvSpPr>
          <p:nvPr>
            <p:ph idx="1"/>
          </p:nvPr>
        </p:nvSpPr>
        <p:spPr>
          <a:xfrm>
            <a:off x="679487" y="1124744"/>
            <a:ext cx="7628993" cy="3788148"/>
          </a:xfrm>
        </p:spPr>
        <p:txBody>
          <a:bodyPr/>
          <a:lstStyle/>
          <a:p>
            <a:r>
              <a:rPr lang="de-DE" sz="1600" dirty="0"/>
              <a:t>Bettseitiger Basistest: </a:t>
            </a:r>
            <a:r>
              <a:rPr lang="de-DE" sz="1600" b="1" u="sng" dirty="0"/>
              <a:t>Status / Sediment, Menge </a:t>
            </a:r>
          </a:p>
          <a:p>
            <a:endParaRPr lang="de-DE" sz="1600" b="1" u="sng" dirty="0"/>
          </a:p>
          <a:p>
            <a:r>
              <a:rPr lang="de-DE" sz="2000" b="1" u="sng" dirty="0"/>
              <a:t>Spontanurin für das Labor: </a:t>
            </a:r>
          </a:p>
          <a:p>
            <a:pPr marL="342900" indent="-342900">
              <a:buFont typeface="+mj-lt"/>
              <a:buAutoNum type="arabicPeriod"/>
            </a:pPr>
            <a:r>
              <a:rPr lang="de-DE" sz="1600" b="1" u="sng" dirty="0"/>
              <a:t>Kreatinin </a:t>
            </a:r>
            <a:r>
              <a:rPr lang="de-DE" sz="1600" dirty="0"/>
              <a:t>(Fixpunkt für weitere Analytik) </a:t>
            </a:r>
          </a:p>
          <a:p>
            <a:pPr marL="722313" lvl="1" indent="-342900"/>
            <a:r>
              <a:rPr lang="de-DE" sz="1400" dirty="0">
                <a:sym typeface="Wingdings" panose="05000000000000000000" pitchFamily="2" charset="2"/>
              </a:rPr>
              <a:t> fraktionelle Ausscheidung von allen Elektrolyten / Protein </a:t>
            </a:r>
          </a:p>
          <a:p>
            <a:pPr marL="722313" lvl="1" indent="-342900"/>
            <a:r>
              <a:rPr lang="de-DE" sz="1400" dirty="0" err="1">
                <a:sym typeface="Wingdings" panose="05000000000000000000" pitchFamily="2" charset="2"/>
              </a:rPr>
              <a:t>Dialyseauslaß</a:t>
            </a:r>
            <a:r>
              <a:rPr lang="de-DE" sz="1400" dirty="0">
                <a:sym typeface="Wingdings" panose="05000000000000000000" pitchFamily="2" charset="2"/>
              </a:rPr>
              <a:t> (</a:t>
            </a:r>
            <a:r>
              <a:rPr lang="de-DE" sz="1400" dirty="0"/>
              <a:t>U-</a:t>
            </a:r>
            <a:r>
              <a:rPr lang="de-DE" sz="1400" dirty="0" err="1"/>
              <a:t>Krea</a:t>
            </a:r>
            <a:r>
              <a:rPr lang="de-DE" sz="1400" dirty="0"/>
              <a:t> ≥ 5.2 mmol/24 h </a:t>
            </a:r>
            <a:r>
              <a:rPr lang="de-DE" sz="1400" dirty="0">
                <a:sym typeface="Wingdings" panose="05000000000000000000" pitchFamily="2" charset="2"/>
              </a:rPr>
              <a:t> </a:t>
            </a:r>
            <a:r>
              <a:rPr lang="de-DE" sz="1400" dirty="0"/>
              <a:t> ~ </a:t>
            </a:r>
            <a:r>
              <a:rPr lang="de-DE" sz="1400" u="sng" dirty="0">
                <a:sym typeface="Wingdings" panose="05000000000000000000" pitchFamily="2" charset="2"/>
              </a:rPr>
              <a:t>600 mg / die</a:t>
            </a:r>
            <a:r>
              <a:rPr lang="de-DE" sz="1400" dirty="0">
                <a:sym typeface="Wingdings" panose="05000000000000000000" pitchFamily="2" charset="2"/>
              </a:rPr>
              <a:t>)</a:t>
            </a:r>
          </a:p>
          <a:p>
            <a:pPr marL="342900" indent="-342900">
              <a:buFont typeface="+mj-lt"/>
              <a:buAutoNum type="arabicPeriod"/>
            </a:pPr>
            <a:r>
              <a:rPr lang="de-DE" sz="1600" b="1" u="sng" dirty="0">
                <a:sym typeface="Wingdings" panose="05000000000000000000" pitchFamily="2" charset="2"/>
              </a:rPr>
              <a:t>Harnstoff</a:t>
            </a:r>
            <a:r>
              <a:rPr lang="de-DE" sz="1600" b="1" dirty="0">
                <a:sym typeface="Wingdings" panose="05000000000000000000" pitchFamily="2" charset="2"/>
              </a:rPr>
              <a:t> </a:t>
            </a:r>
          </a:p>
          <a:p>
            <a:pPr marL="722313" lvl="1" indent="-342900"/>
            <a:r>
              <a:rPr lang="de-DE" sz="1400" dirty="0">
                <a:sym typeface="Wingdings" panose="05000000000000000000" pitchFamily="2" charset="2"/>
              </a:rPr>
              <a:t>Aussagen zu Metabolismus !!, Ernährung; osmotische Diurese …</a:t>
            </a:r>
          </a:p>
          <a:p>
            <a:pPr marL="722313" lvl="1" indent="-342900"/>
            <a:r>
              <a:rPr lang="de-DE" sz="1400" dirty="0" err="1">
                <a:sym typeface="Wingdings" panose="05000000000000000000" pitchFamily="2" charset="2"/>
              </a:rPr>
              <a:t>Dialyseauslaß</a:t>
            </a:r>
            <a:r>
              <a:rPr lang="de-DE" sz="1400" dirty="0">
                <a:sym typeface="Wingdings" panose="05000000000000000000" pitchFamily="2" charset="2"/>
              </a:rPr>
              <a:t> (&gt; 1,35 mmol / kg / die)  ~ 100 mmol bzw. </a:t>
            </a:r>
            <a:r>
              <a:rPr lang="de-DE" sz="1400" u="sng" dirty="0">
                <a:sym typeface="Wingdings" panose="05000000000000000000" pitchFamily="2" charset="2"/>
              </a:rPr>
              <a:t>600 mg / die</a:t>
            </a:r>
          </a:p>
          <a:p>
            <a:pPr marL="342900" indent="-342900">
              <a:buFont typeface="+mj-lt"/>
              <a:buAutoNum type="arabicPeriod"/>
            </a:pPr>
            <a:r>
              <a:rPr lang="de-DE" sz="1600" b="1" u="sng" dirty="0">
                <a:sym typeface="Wingdings" panose="05000000000000000000" pitchFamily="2" charset="2"/>
              </a:rPr>
              <a:t>Osmolalität</a:t>
            </a:r>
          </a:p>
          <a:p>
            <a:pPr marL="722313" lvl="1" indent="-342900"/>
            <a:r>
              <a:rPr lang="de-DE" sz="1400" dirty="0">
                <a:sym typeface="Wingdings" panose="05000000000000000000" pitchFamily="2" charset="2"/>
              </a:rPr>
              <a:t>immer bei </a:t>
            </a:r>
            <a:r>
              <a:rPr lang="de-DE" sz="1400" dirty="0" err="1">
                <a:sym typeface="Wingdings" panose="05000000000000000000" pitchFamily="2" charset="2"/>
              </a:rPr>
              <a:t>Dynatriämien</a:t>
            </a:r>
            <a:endParaRPr lang="de-DE" sz="1400" dirty="0">
              <a:sym typeface="Wingdings" panose="05000000000000000000" pitchFamily="2" charset="2"/>
            </a:endParaRPr>
          </a:p>
          <a:p>
            <a:pPr marL="342900" indent="-342900">
              <a:buFont typeface="+mj-lt"/>
              <a:buAutoNum type="arabicPeriod"/>
            </a:pPr>
            <a:r>
              <a:rPr lang="de-DE" sz="1600" b="1" u="sng" dirty="0">
                <a:sym typeface="Wingdings" panose="05000000000000000000" pitchFamily="2" charset="2"/>
              </a:rPr>
              <a:t>Elektrolyte (immer Na, K, Cl)</a:t>
            </a:r>
            <a:r>
              <a:rPr lang="de-DE" sz="1600" b="1" dirty="0">
                <a:sym typeface="Wingdings" panose="05000000000000000000" pitchFamily="2" charset="2"/>
              </a:rPr>
              <a:t>, </a:t>
            </a:r>
          </a:p>
          <a:p>
            <a:pPr marL="722313" lvl="1" indent="-342900"/>
            <a:r>
              <a:rPr lang="de-DE" sz="1400" dirty="0">
                <a:sym typeface="Wingdings" panose="05000000000000000000" pitchFamily="2" charset="2"/>
              </a:rPr>
              <a:t>ergänzend ggf. auch Ca (bei </a:t>
            </a:r>
            <a:r>
              <a:rPr lang="de-DE" sz="1400" dirty="0" err="1">
                <a:sym typeface="Wingdings" panose="05000000000000000000" pitchFamily="2" charset="2"/>
              </a:rPr>
              <a:t>Hypercalcämie</a:t>
            </a:r>
            <a:r>
              <a:rPr lang="de-DE" sz="1400" dirty="0">
                <a:sym typeface="Wingdings" panose="05000000000000000000" pitchFamily="2" charset="2"/>
              </a:rPr>
              <a:t>, Steinen), Mg, </a:t>
            </a:r>
            <a:r>
              <a:rPr lang="de-DE" sz="1400" dirty="0" err="1">
                <a:sym typeface="Wingdings" panose="05000000000000000000" pitchFamily="2" charset="2"/>
              </a:rPr>
              <a:t>Ph</a:t>
            </a:r>
            <a:endParaRPr lang="de-DE" sz="1400" dirty="0">
              <a:sym typeface="Wingdings" panose="05000000000000000000" pitchFamily="2" charset="2"/>
            </a:endParaRPr>
          </a:p>
          <a:p>
            <a:pPr marL="342900" indent="-342900">
              <a:buFont typeface="+mj-lt"/>
              <a:buAutoNum type="arabicPeriod"/>
            </a:pPr>
            <a:r>
              <a:rPr lang="de-DE" sz="1600" b="1" u="sng" dirty="0">
                <a:sym typeface="Wingdings" panose="05000000000000000000" pitchFamily="2" charset="2"/>
              </a:rPr>
              <a:t>Albumin / Protein </a:t>
            </a:r>
          </a:p>
          <a:p>
            <a:pPr marL="722313" lvl="1" indent="-342900"/>
            <a:r>
              <a:rPr lang="de-DE" sz="1400" dirty="0">
                <a:sym typeface="Wingdings" panose="05000000000000000000" pitchFamily="2" charset="2"/>
              </a:rPr>
              <a:t> Marker für strukturelle renale Schädigung</a:t>
            </a:r>
          </a:p>
          <a:p>
            <a:pPr marL="342900" indent="-342900">
              <a:buFont typeface="+mj-lt"/>
              <a:buAutoNum type="arabicPeriod"/>
            </a:pPr>
            <a:r>
              <a:rPr lang="de-DE" sz="1600" b="1" dirty="0">
                <a:sym typeface="Wingdings" panose="05000000000000000000" pitchFamily="2" charset="2"/>
              </a:rPr>
              <a:t>Harnsäure </a:t>
            </a:r>
          </a:p>
          <a:p>
            <a:pPr marL="722313" lvl="1" indent="-342900"/>
            <a:r>
              <a:rPr lang="de-DE" sz="1400" dirty="0">
                <a:sym typeface="Wingdings" panose="05000000000000000000" pitchFamily="2" charset="2"/>
              </a:rPr>
              <a:t>Differenzierung CSW versus SIADH</a:t>
            </a:r>
          </a:p>
          <a:p>
            <a:pPr marL="342900" indent="-342900">
              <a:buFont typeface="+mj-lt"/>
              <a:buAutoNum type="arabicPeriod"/>
            </a:pPr>
            <a:endParaRPr lang="de-DE" sz="1600" dirty="0"/>
          </a:p>
        </p:txBody>
      </p:sp>
      <p:pic>
        <p:nvPicPr>
          <p:cNvPr id="6" name="Inhaltsplatzhalter 10">
            <a:extLst>
              <a:ext uri="{FF2B5EF4-FFF2-40B4-BE49-F238E27FC236}">
                <a16:creationId xmlns:a16="http://schemas.microsoft.com/office/drawing/2014/main" id="{F067D40A-20C9-49F0-8576-A51B1FE09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20272" y="1022309"/>
            <a:ext cx="2016224" cy="151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6E47C00-3DD9-4ED3-A4CF-9036BDB9C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26475"/>
            <a:ext cx="1278499" cy="127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a:extLst>
              <a:ext uri="{FF2B5EF4-FFF2-40B4-BE49-F238E27FC236}">
                <a16:creationId xmlns:a16="http://schemas.microsoft.com/office/drawing/2014/main" id="{6D1CA208-108B-4CBF-A952-FFDF8890202C}"/>
              </a:ext>
            </a:extLst>
          </p:cNvPr>
          <p:cNvSpPr txBox="1"/>
          <p:nvPr/>
        </p:nvSpPr>
        <p:spPr>
          <a:xfrm>
            <a:off x="0" y="6093296"/>
            <a:ext cx="7628993" cy="83779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sz="1050" dirty="0"/>
              <a:t>Sterns, R. H. (2020). </a:t>
            </a:r>
            <a:r>
              <a:rPr lang="en-US" sz="1050" b="1" dirty="0"/>
              <a:t>"Managing electrolyte disorders: order a basic urine metabolic panel." </a:t>
            </a:r>
            <a:br>
              <a:rPr lang="en-US" sz="1050" b="1" dirty="0"/>
            </a:br>
            <a:r>
              <a:rPr lang="en-US" sz="1050" dirty="0"/>
              <a:t>Nephrology Dialysis Transplantation.</a:t>
            </a:r>
          </a:p>
          <a:p>
            <a:r>
              <a:rPr lang="en-US" sz="1050" dirty="0" err="1"/>
              <a:t>Umbrello</a:t>
            </a:r>
            <a:r>
              <a:rPr lang="en-US" sz="1050" dirty="0"/>
              <a:t>, M.,  et al : (2020). </a:t>
            </a:r>
            <a:r>
              <a:rPr lang="en-US" sz="1050" b="1" dirty="0"/>
              <a:t>Urine Electrolytes in the Intensive Care Unit: From Pathophysiology to Clinical Practice. </a:t>
            </a:r>
            <a:r>
              <a:rPr lang="en-US" sz="1050" dirty="0" err="1"/>
              <a:t>Anesth</a:t>
            </a:r>
            <a:r>
              <a:rPr lang="en-US" sz="1050" dirty="0"/>
              <a:t> </a:t>
            </a:r>
            <a:r>
              <a:rPr lang="en-US" sz="1050" dirty="0" err="1"/>
              <a:t>Analg</a:t>
            </a:r>
            <a:r>
              <a:rPr lang="en-US" sz="1050" dirty="0"/>
              <a:t>.  </a:t>
            </a:r>
            <a:r>
              <a:rPr lang="de-DE" sz="1050" dirty="0"/>
              <a:t>	</a:t>
            </a:r>
          </a:p>
        </p:txBody>
      </p:sp>
    </p:spTree>
    <p:extLst>
      <p:ext uri="{BB962C8B-B14F-4D97-AF65-F5344CB8AC3E}">
        <p14:creationId xmlns:p14="http://schemas.microsoft.com/office/powerpoint/2010/main" val="24006802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2D087C3-581B-4548-B2A6-66832F86E3F5}"/>
              </a:ext>
            </a:extLst>
          </p:cNvPr>
          <p:cNvSpPr>
            <a:spLocks noGrp="1"/>
          </p:cNvSpPr>
          <p:nvPr>
            <p:ph idx="1"/>
          </p:nvPr>
        </p:nvSpPr>
        <p:spPr/>
        <p:txBody>
          <a:bodyPr/>
          <a:lstStyle/>
          <a:p>
            <a:pPr marL="342900" indent="-342900">
              <a:buFont typeface="Arial" panose="020B0604020202020204" pitchFamily="34" charset="0"/>
              <a:buChar char="•"/>
            </a:pPr>
            <a:r>
              <a:rPr lang="de-DE" altLang="de-DE" sz="2400" b="1" dirty="0"/>
              <a:t> Cortisol – Mangel </a:t>
            </a:r>
            <a:r>
              <a:rPr lang="de-DE" altLang="de-DE" sz="2400" b="1" dirty="0">
                <a:sym typeface="Symbol" panose="05050102010706020507" pitchFamily="18" charset="2"/>
              </a:rPr>
              <a:t></a:t>
            </a:r>
          </a:p>
          <a:p>
            <a:pPr lvl="3"/>
            <a:r>
              <a:rPr lang="de-DE" altLang="de-DE" sz="2000" b="1" dirty="0">
                <a:sym typeface="Symbol" panose="05050102010706020507" pitchFamily="18" charset="2"/>
              </a:rPr>
              <a:t>Hyponatriämie</a:t>
            </a:r>
            <a:r>
              <a:rPr lang="de-DE" altLang="de-DE" sz="2000" dirty="0">
                <a:sym typeface="Symbol" panose="05050102010706020507" pitchFamily="18" charset="2"/>
              </a:rPr>
              <a:t>, Hypotension</a:t>
            </a:r>
            <a:endParaRPr lang="de-DE" altLang="de-DE" sz="2000" dirty="0"/>
          </a:p>
          <a:p>
            <a:pPr lvl="1"/>
            <a:r>
              <a:rPr lang="de-DE" altLang="de-DE" sz="2400" b="1" dirty="0"/>
              <a:t>Aldosteron (RAA bestimmen)</a:t>
            </a:r>
          </a:p>
          <a:p>
            <a:pPr lvl="3"/>
            <a:r>
              <a:rPr lang="de-DE" altLang="de-DE" sz="2000" b="1" dirty="0"/>
              <a:t>Anstieg</a:t>
            </a:r>
            <a:r>
              <a:rPr lang="de-DE" altLang="de-DE" sz="2000" b="1" dirty="0">
                <a:sym typeface="Wingdings" panose="05000000000000000000" pitchFamily="2" charset="2"/>
              </a:rPr>
              <a:t> </a:t>
            </a:r>
            <a:r>
              <a:rPr lang="de-DE" altLang="de-DE" sz="2000" b="1" dirty="0" err="1">
                <a:sym typeface="Wingdings" panose="05000000000000000000" pitchFamily="2" charset="2"/>
              </a:rPr>
              <a:t>Hyperaldosteronismus</a:t>
            </a:r>
            <a:r>
              <a:rPr lang="de-DE" altLang="de-DE" sz="2000" b="1" dirty="0">
                <a:sym typeface="Wingdings" panose="05000000000000000000" pitchFamily="2" charset="2"/>
              </a:rPr>
              <a:t>  HYPO – K, Na</a:t>
            </a:r>
            <a:r>
              <a:rPr lang="de-DE" altLang="de-DE" sz="2000" b="1" dirty="0"/>
              <a:t> </a:t>
            </a:r>
            <a:br>
              <a:rPr lang="de-DE" altLang="de-DE" sz="2000" b="1" dirty="0"/>
            </a:br>
            <a:r>
              <a:rPr lang="de-DE" altLang="de-DE" sz="2000" b="1" dirty="0"/>
              <a:t>(</a:t>
            </a:r>
            <a:r>
              <a:rPr lang="de-DE" altLang="de-DE" sz="2000" dirty="0"/>
              <a:t>Volumenmangel, Herzinsuffizienz, Diuretika)</a:t>
            </a:r>
          </a:p>
          <a:p>
            <a:pPr lvl="3"/>
            <a:r>
              <a:rPr lang="de-DE" altLang="de-DE" sz="2000" b="1" dirty="0"/>
              <a:t>Abfall: </a:t>
            </a:r>
            <a:br>
              <a:rPr lang="de-DE" altLang="de-DE" sz="2000" b="1" dirty="0"/>
            </a:br>
            <a:r>
              <a:rPr lang="de-DE" altLang="de-DE" sz="2000" dirty="0"/>
              <a:t>Heparin, Diabetiker, Spironolacton </a:t>
            </a:r>
            <a:r>
              <a:rPr lang="de-DE" altLang="de-DE" sz="2000" dirty="0">
                <a:sym typeface="Wingdings" panose="05000000000000000000" pitchFamily="2" charset="2"/>
              </a:rPr>
              <a:t> Hyperkaliämie</a:t>
            </a:r>
            <a:endParaRPr lang="de-DE" altLang="de-DE" sz="2000" dirty="0"/>
          </a:p>
          <a:p>
            <a:pPr lvl="1"/>
            <a:r>
              <a:rPr lang="de-DE" altLang="de-DE" sz="2400" b="1" dirty="0"/>
              <a:t>Katecholamine / ß-Agonisten</a:t>
            </a:r>
          </a:p>
          <a:p>
            <a:pPr lvl="3"/>
            <a:r>
              <a:rPr lang="de-DE" altLang="de-DE" sz="2000" dirty="0" err="1"/>
              <a:t>Kaliumshift</a:t>
            </a:r>
            <a:r>
              <a:rPr lang="de-DE" altLang="de-DE" sz="2000" dirty="0"/>
              <a:t> in die Zellen </a:t>
            </a:r>
            <a:r>
              <a:rPr lang="de-DE" altLang="de-DE" sz="2000" dirty="0">
                <a:sym typeface="Wingdings" panose="05000000000000000000" pitchFamily="2" charset="2"/>
              </a:rPr>
              <a:t> Hypokaliämie</a:t>
            </a:r>
            <a:endParaRPr lang="de-DE" altLang="de-DE" sz="2000" dirty="0"/>
          </a:p>
          <a:p>
            <a:endParaRPr lang="de-DE" dirty="0"/>
          </a:p>
        </p:txBody>
      </p:sp>
      <p:sp>
        <p:nvSpPr>
          <p:cNvPr id="818178" name="Rectangle 2">
            <a:extLst>
              <a:ext uri="{FF2B5EF4-FFF2-40B4-BE49-F238E27FC236}">
                <a16:creationId xmlns:a16="http://schemas.microsoft.com/office/drawing/2014/main" id="{91D07AE5-1648-460E-BAC2-54C089235CA5}"/>
              </a:ext>
            </a:extLst>
          </p:cNvPr>
          <p:cNvSpPr>
            <a:spLocks noGrp="1" noChangeArrowheads="1"/>
          </p:cNvSpPr>
          <p:nvPr>
            <p:ph type="title"/>
          </p:nvPr>
        </p:nvSpPr>
        <p:spPr/>
        <p:txBody>
          <a:bodyPr/>
          <a:lstStyle/>
          <a:p>
            <a:pPr eaLnBrk="1" hangingPunct="1">
              <a:defRPr/>
            </a:pPr>
            <a:r>
              <a:rPr lang="de-DE" sz="3200" dirty="0"/>
              <a:t>Neuroendokrine Assoziationen</a:t>
            </a:r>
          </a:p>
        </p:txBody>
      </p:sp>
    </p:spTree>
    <p:extLst>
      <p:ext uri="{BB962C8B-B14F-4D97-AF65-F5344CB8AC3E}">
        <p14:creationId xmlns:p14="http://schemas.microsoft.com/office/powerpoint/2010/main" val="3052632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8000" b="1" dirty="0"/>
              <a:t>Hyponatriämie</a:t>
            </a:r>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endParaRPr lang="de-DE" dirty="0"/>
          </a:p>
        </p:txBody>
      </p:sp>
    </p:spTree>
    <p:extLst>
      <p:ext uri="{BB962C8B-B14F-4D97-AF65-F5344CB8AC3E}">
        <p14:creationId xmlns:p14="http://schemas.microsoft.com/office/powerpoint/2010/main" val="3414911882"/>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endParaRPr lang="de-DE" altLang="de-DE"/>
          </a:p>
        </p:txBody>
      </p:sp>
      <p:sp>
        <p:nvSpPr>
          <p:cNvPr id="10243" name="Inhaltsplatzhalter 2"/>
          <p:cNvSpPr>
            <a:spLocks noGrp="1"/>
          </p:cNvSpPr>
          <p:nvPr>
            <p:ph idx="1"/>
          </p:nvPr>
        </p:nvSpPr>
        <p:spPr/>
        <p:txBody>
          <a:bodyPr/>
          <a:lstStyle/>
          <a:p>
            <a:endParaRPr lang="de-DE" altLang="de-DE"/>
          </a:p>
        </p:txBody>
      </p:sp>
      <p:pic>
        <p:nvPicPr>
          <p:cNvPr id="10244"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1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52505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22219E59-8273-117D-586A-0BD6C89752BE}"/>
              </a:ext>
            </a:extLst>
          </p:cNvPr>
          <p:cNvSpPr>
            <a:spLocks noChangeArrowheads="1"/>
          </p:cNvSpPr>
          <p:nvPr/>
        </p:nvSpPr>
        <p:spPr bwMode="auto">
          <a:xfrm>
            <a:off x="1403350" y="69215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27" name="Rectangle 3">
            <a:extLst>
              <a:ext uri="{FF2B5EF4-FFF2-40B4-BE49-F238E27FC236}">
                <a16:creationId xmlns:a16="http://schemas.microsoft.com/office/drawing/2014/main" id="{670DAE2E-B0E6-84C7-787F-422ECADC23D7}"/>
              </a:ext>
            </a:extLst>
          </p:cNvPr>
          <p:cNvSpPr>
            <a:spLocks noChangeArrowheads="1"/>
          </p:cNvSpPr>
          <p:nvPr/>
        </p:nvSpPr>
        <p:spPr bwMode="auto">
          <a:xfrm>
            <a:off x="611188" y="299720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28" name="Rectangle 4">
            <a:extLst>
              <a:ext uri="{FF2B5EF4-FFF2-40B4-BE49-F238E27FC236}">
                <a16:creationId xmlns:a16="http://schemas.microsoft.com/office/drawing/2014/main" id="{353ADA6B-81F6-FDCF-85F0-3A4199CE4AFC}"/>
              </a:ext>
            </a:extLst>
          </p:cNvPr>
          <p:cNvSpPr>
            <a:spLocks noChangeArrowheads="1"/>
          </p:cNvSpPr>
          <p:nvPr/>
        </p:nvSpPr>
        <p:spPr bwMode="auto">
          <a:xfrm>
            <a:off x="4140200" y="105251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29" name="Rectangle 5">
            <a:extLst>
              <a:ext uri="{FF2B5EF4-FFF2-40B4-BE49-F238E27FC236}">
                <a16:creationId xmlns:a16="http://schemas.microsoft.com/office/drawing/2014/main" id="{F31FF7DA-D2A8-F7A6-C16F-FC28FCB580D3}"/>
              </a:ext>
            </a:extLst>
          </p:cNvPr>
          <p:cNvSpPr>
            <a:spLocks noChangeArrowheads="1"/>
          </p:cNvSpPr>
          <p:nvPr/>
        </p:nvSpPr>
        <p:spPr bwMode="auto">
          <a:xfrm>
            <a:off x="2484438" y="5373688"/>
            <a:ext cx="914400"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30" name="Rectangle 6">
            <a:extLst>
              <a:ext uri="{FF2B5EF4-FFF2-40B4-BE49-F238E27FC236}">
                <a16:creationId xmlns:a16="http://schemas.microsoft.com/office/drawing/2014/main" id="{3CFC5717-3EA7-52BB-D49E-22A0DBC58181}"/>
              </a:ext>
            </a:extLst>
          </p:cNvPr>
          <p:cNvSpPr>
            <a:spLocks noChangeArrowheads="1"/>
          </p:cNvSpPr>
          <p:nvPr/>
        </p:nvSpPr>
        <p:spPr bwMode="auto">
          <a:xfrm>
            <a:off x="6227763" y="33575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31" name="Rectangle 7">
            <a:extLst>
              <a:ext uri="{FF2B5EF4-FFF2-40B4-BE49-F238E27FC236}">
                <a16:creationId xmlns:a16="http://schemas.microsoft.com/office/drawing/2014/main" id="{8F25B9A0-C782-599C-6E5D-D24C75CAA48B}"/>
              </a:ext>
            </a:extLst>
          </p:cNvPr>
          <p:cNvSpPr>
            <a:spLocks noChangeArrowheads="1"/>
          </p:cNvSpPr>
          <p:nvPr/>
        </p:nvSpPr>
        <p:spPr bwMode="auto">
          <a:xfrm>
            <a:off x="7019925" y="1989138"/>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32" name="Rectangle 8">
            <a:extLst>
              <a:ext uri="{FF2B5EF4-FFF2-40B4-BE49-F238E27FC236}">
                <a16:creationId xmlns:a16="http://schemas.microsoft.com/office/drawing/2014/main" id="{0590D06F-3CAA-3BA0-2949-94017C53F19B}"/>
              </a:ext>
            </a:extLst>
          </p:cNvPr>
          <p:cNvSpPr>
            <a:spLocks noChangeArrowheads="1"/>
          </p:cNvSpPr>
          <p:nvPr/>
        </p:nvSpPr>
        <p:spPr bwMode="auto">
          <a:xfrm>
            <a:off x="7092950" y="5445125"/>
            <a:ext cx="914400" cy="719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33" name="Rectangle 9">
            <a:extLst>
              <a:ext uri="{FF2B5EF4-FFF2-40B4-BE49-F238E27FC236}">
                <a16:creationId xmlns:a16="http://schemas.microsoft.com/office/drawing/2014/main" id="{992C6E72-0FAE-76AF-05DA-D1ACD45AB1A1}"/>
              </a:ext>
            </a:extLst>
          </p:cNvPr>
          <p:cNvSpPr>
            <a:spLocks noChangeArrowheads="1"/>
          </p:cNvSpPr>
          <p:nvPr/>
        </p:nvSpPr>
        <p:spPr bwMode="auto">
          <a:xfrm>
            <a:off x="4498975" y="515620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0000"/>
                </a:solidFill>
              </a:rPr>
              <a:t>Ca</a:t>
            </a:r>
            <a:r>
              <a:rPr lang="de-DE" altLang="de-DE" sz="4000" b="1" baseline="30000">
                <a:solidFill>
                  <a:srgbClr val="FF0000"/>
                </a:solidFill>
              </a:rPr>
              <a:t>++</a:t>
            </a:r>
            <a:endParaRPr lang="de-DE" altLang="de-DE" sz="4000" b="1">
              <a:solidFill>
                <a:srgbClr val="FF0000"/>
              </a:solidFill>
            </a:endParaRPr>
          </a:p>
        </p:txBody>
      </p:sp>
      <p:sp>
        <p:nvSpPr>
          <p:cNvPr id="231434" name="Rectangle 10">
            <a:extLst>
              <a:ext uri="{FF2B5EF4-FFF2-40B4-BE49-F238E27FC236}">
                <a16:creationId xmlns:a16="http://schemas.microsoft.com/office/drawing/2014/main" id="{F7ECF55E-22CC-ADCC-E3F0-260C4F51A5AD}"/>
              </a:ext>
            </a:extLst>
          </p:cNvPr>
          <p:cNvSpPr>
            <a:spLocks noChangeArrowheads="1"/>
          </p:cNvSpPr>
          <p:nvPr/>
        </p:nvSpPr>
        <p:spPr bwMode="auto">
          <a:xfrm>
            <a:off x="1928813" y="321310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35" name="Rectangle 11">
            <a:extLst>
              <a:ext uri="{FF2B5EF4-FFF2-40B4-BE49-F238E27FC236}">
                <a16:creationId xmlns:a16="http://schemas.microsoft.com/office/drawing/2014/main" id="{8972F525-BBC9-F98E-2548-B37F743D9F29}"/>
              </a:ext>
            </a:extLst>
          </p:cNvPr>
          <p:cNvSpPr>
            <a:spLocks noChangeArrowheads="1"/>
          </p:cNvSpPr>
          <p:nvPr/>
        </p:nvSpPr>
        <p:spPr bwMode="auto">
          <a:xfrm>
            <a:off x="2916238" y="7651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dirty="0">
                <a:solidFill>
                  <a:srgbClr val="00FF00"/>
                </a:solidFill>
              </a:rPr>
              <a:t>Na</a:t>
            </a:r>
            <a:r>
              <a:rPr lang="de-DE" altLang="de-DE" sz="4000" b="1" baseline="30000" dirty="0">
                <a:solidFill>
                  <a:srgbClr val="00FF00"/>
                </a:solidFill>
              </a:rPr>
              <a:t>+</a:t>
            </a:r>
            <a:endParaRPr lang="de-DE" altLang="de-DE" sz="4000" b="1" dirty="0">
              <a:solidFill>
                <a:srgbClr val="00FF00"/>
              </a:solidFill>
            </a:endParaRPr>
          </a:p>
        </p:txBody>
      </p:sp>
      <p:sp>
        <p:nvSpPr>
          <p:cNvPr id="231436" name="Rectangle 12">
            <a:extLst>
              <a:ext uri="{FF2B5EF4-FFF2-40B4-BE49-F238E27FC236}">
                <a16:creationId xmlns:a16="http://schemas.microsoft.com/office/drawing/2014/main" id="{51B2A924-955D-90D1-F727-C3C7A773B935}"/>
              </a:ext>
            </a:extLst>
          </p:cNvPr>
          <p:cNvSpPr>
            <a:spLocks noChangeArrowheads="1"/>
          </p:cNvSpPr>
          <p:nvPr/>
        </p:nvSpPr>
        <p:spPr bwMode="auto">
          <a:xfrm>
            <a:off x="107950" y="53006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37" name="Rectangle 13">
            <a:extLst>
              <a:ext uri="{FF2B5EF4-FFF2-40B4-BE49-F238E27FC236}">
                <a16:creationId xmlns:a16="http://schemas.microsoft.com/office/drawing/2014/main" id="{88240B5D-40FE-2468-A78A-E688796E5ADA}"/>
              </a:ext>
            </a:extLst>
          </p:cNvPr>
          <p:cNvSpPr>
            <a:spLocks noChangeArrowheads="1"/>
          </p:cNvSpPr>
          <p:nvPr/>
        </p:nvSpPr>
        <p:spPr bwMode="auto">
          <a:xfrm>
            <a:off x="1258888" y="191611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38" name="Rectangle 14">
            <a:extLst>
              <a:ext uri="{FF2B5EF4-FFF2-40B4-BE49-F238E27FC236}">
                <a16:creationId xmlns:a16="http://schemas.microsoft.com/office/drawing/2014/main" id="{92D71D0C-2ECB-4ACE-733A-FBE3F75A9863}"/>
              </a:ext>
            </a:extLst>
          </p:cNvPr>
          <p:cNvSpPr>
            <a:spLocks noChangeArrowheads="1"/>
          </p:cNvSpPr>
          <p:nvPr/>
        </p:nvSpPr>
        <p:spPr bwMode="auto">
          <a:xfrm>
            <a:off x="755650" y="44370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39" name="Rectangle 15">
            <a:extLst>
              <a:ext uri="{FF2B5EF4-FFF2-40B4-BE49-F238E27FC236}">
                <a16:creationId xmlns:a16="http://schemas.microsoft.com/office/drawing/2014/main" id="{30FA00AB-1904-24F7-DB6D-EA6775026EC7}"/>
              </a:ext>
            </a:extLst>
          </p:cNvPr>
          <p:cNvSpPr>
            <a:spLocks noChangeArrowheads="1"/>
          </p:cNvSpPr>
          <p:nvPr/>
        </p:nvSpPr>
        <p:spPr bwMode="auto">
          <a:xfrm>
            <a:off x="3348038" y="2852738"/>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40" name="Rectangle 16">
            <a:extLst>
              <a:ext uri="{FF2B5EF4-FFF2-40B4-BE49-F238E27FC236}">
                <a16:creationId xmlns:a16="http://schemas.microsoft.com/office/drawing/2014/main" id="{32795CCC-CEBB-94B1-D652-257317C12423}"/>
              </a:ext>
            </a:extLst>
          </p:cNvPr>
          <p:cNvSpPr>
            <a:spLocks noChangeArrowheads="1"/>
          </p:cNvSpPr>
          <p:nvPr/>
        </p:nvSpPr>
        <p:spPr bwMode="auto">
          <a:xfrm>
            <a:off x="3563938" y="5516563"/>
            <a:ext cx="914400" cy="576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41" name="Rectangle 17">
            <a:extLst>
              <a:ext uri="{FF2B5EF4-FFF2-40B4-BE49-F238E27FC236}">
                <a16:creationId xmlns:a16="http://schemas.microsoft.com/office/drawing/2014/main" id="{BD7F6020-7998-DF55-3383-2BA138285BA7}"/>
              </a:ext>
            </a:extLst>
          </p:cNvPr>
          <p:cNvSpPr>
            <a:spLocks noChangeArrowheads="1"/>
          </p:cNvSpPr>
          <p:nvPr/>
        </p:nvSpPr>
        <p:spPr bwMode="auto">
          <a:xfrm>
            <a:off x="179388" y="69215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42" name="Rectangle 18">
            <a:extLst>
              <a:ext uri="{FF2B5EF4-FFF2-40B4-BE49-F238E27FC236}">
                <a16:creationId xmlns:a16="http://schemas.microsoft.com/office/drawing/2014/main" id="{47808F41-5B0C-28EA-547A-A6882E38C085}"/>
              </a:ext>
            </a:extLst>
          </p:cNvPr>
          <p:cNvSpPr>
            <a:spLocks noChangeArrowheads="1"/>
          </p:cNvSpPr>
          <p:nvPr/>
        </p:nvSpPr>
        <p:spPr bwMode="auto">
          <a:xfrm>
            <a:off x="6084888" y="5516563"/>
            <a:ext cx="914400"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43" name="Rectangle 19">
            <a:extLst>
              <a:ext uri="{FF2B5EF4-FFF2-40B4-BE49-F238E27FC236}">
                <a16:creationId xmlns:a16="http://schemas.microsoft.com/office/drawing/2014/main" id="{048DCB84-FB85-ACC0-0A3C-E825273A0E18}"/>
              </a:ext>
            </a:extLst>
          </p:cNvPr>
          <p:cNvSpPr>
            <a:spLocks noChangeArrowheads="1"/>
          </p:cNvSpPr>
          <p:nvPr/>
        </p:nvSpPr>
        <p:spPr bwMode="auto">
          <a:xfrm>
            <a:off x="8229600" y="3500438"/>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44" name="Rectangle 20">
            <a:extLst>
              <a:ext uri="{FF2B5EF4-FFF2-40B4-BE49-F238E27FC236}">
                <a16:creationId xmlns:a16="http://schemas.microsoft.com/office/drawing/2014/main" id="{3EC3B217-47D7-0D45-6501-281EAD61F648}"/>
              </a:ext>
            </a:extLst>
          </p:cNvPr>
          <p:cNvSpPr>
            <a:spLocks noChangeArrowheads="1"/>
          </p:cNvSpPr>
          <p:nvPr/>
        </p:nvSpPr>
        <p:spPr bwMode="auto">
          <a:xfrm>
            <a:off x="4427538" y="20605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45" name="Rectangle 21">
            <a:extLst>
              <a:ext uri="{FF2B5EF4-FFF2-40B4-BE49-F238E27FC236}">
                <a16:creationId xmlns:a16="http://schemas.microsoft.com/office/drawing/2014/main" id="{9185CEF0-F1E1-EC0E-FB6D-4196C0921A16}"/>
              </a:ext>
            </a:extLst>
          </p:cNvPr>
          <p:cNvSpPr>
            <a:spLocks noChangeArrowheads="1"/>
          </p:cNvSpPr>
          <p:nvPr/>
        </p:nvSpPr>
        <p:spPr bwMode="auto">
          <a:xfrm>
            <a:off x="6948488" y="472440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46" name="Rectangle 22">
            <a:extLst>
              <a:ext uri="{FF2B5EF4-FFF2-40B4-BE49-F238E27FC236}">
                <a16:creationId xmlns:a16="http://schemas.microsoft.com/office/drawing/2014/main" id="{F1656A9C-F526-2D13-2EE3-7D60B33E3527}"/>
              </a:ext>
            </a:extLst>
          </p:cNvPr>
          <p:cNvSpPr>
            <a:spLocks noChangeArrowheads="1"/>
          </p:cNvSpPr>
          <p:nvPr/>
        </p:nvSpPr>
        <p:spPr bwMode="auto">
          <a:xfrm>
            <a:off x="6443663" y="5492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FF00"/>
                </a:solidFill>
              </a:rPr>
              <a:t>Na</a:t>
            </a:r>
            <a:r>
              <a:rPr lang="de-DE" altLang="de-DE" sz="4000" b="1" baseline="30000">
                <a:solidFill>
                  <a:srgbClr val="00FF00"/>
                </a:solidFill>
              </a:rPr>
              <a:t>+</a:t>
            </a:r>
            <a:endParaRPr lang="de-DE" altLang="de-DE" sz="4000" b="1">
              <a:solidFill>
                <a:srgbClr val="00FF00"/>
              </a:solidFill>
            </a:endParaRPr>
          </a:p>
        </p:txBody>
      </p:sp>
      <p:sp>
        <p:nvSpPr>
          <p:cNvPr id="231447" name="Rectangle 23">
            <a:extLst>
              <a:ext uri="{FF2B5EF4-FFF2-40B4-BE49-F238E27FC236}">
                <a16:creationId xmlns:a16="http://schemas.microsoft.com/office/drawing/2014/main" id="{4F14FC7F-FDAF-7A74-3338-D8B8F87529FB}"/>
              </a:ext>
            </a:extLst>
          </p:cNvPr>
          <p:cNvSpPr>
            <a:spLocks noChangeArrowheads="1"/>
          </p:cNvSpPr>
          <p:nvPr/>
        </p:nvSpPr>
        <p:spPr bwMode="auto">
          <a:xfrm>
            <a:off x="5508625" y="42211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48" name="Rectangle 24">
            <a:extLst>
              <a:ext uri="{FF2B5EF4-FFF2-40B4-BE49-F238E27FC236}">
                <a16:creationId xmlns:a16="http://schemas.microsoft.com/office/drawing/2014/main" id="{D8560EBF-9AA4-EB51-20AE-2B35BEB8C1E2}"/>
              </a:ext>
            </a:extLst>
          </p:cNvPr>
          <p:cNvSpPr>
            <a:spLocks noChangeArrowheads="1"/>
          </p:cNvSpPr>
          <p:nvPr/>
        </p:nvSpPr>
        <p:spPr bwMode="auto">
          <a:xfrm>
            <a:off x="7956550" y="1125538"/>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49" name="Rectangle 25">
            <a:extLst>
              <a:ext uri="{FF2B5EF4-FFF2-40B4-BE49-F238E27FC236}">
                <a16:creationId xmlns:a16="http://schemas.microsoft.com/office/drawing/2014/main" id="{2B906DD4-EB97-03D0-B5CE-BAB8482158FF}"/>
              </a:ext>
            </a:extLst>
          </p:cNvPr>
          <p:cNvSpPr>
            <a:spLocks noChangeArrowheads="1"/>
          </p:cNvSpPr>
          <p:nvPr/>
        </p:nvSpPr>
        <p:spPr bwMode="auto">
          <a:xfrm>
            <a:off x="2555875" y="18446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50" name="Rectangle 26">
            <a:extLst>
              <a:ext uri="{FF2B5EF4-FFF2-40B4-BE49-F238E27FC236}">
                <a16:creationId xmlns:a16="http://schemas.microsoft.com/office/drawing/2014/main" id="{EEAD01DB-468E-B815-D5E8-4AF34B564C6E}"/>
              </a:ext>
            </a:extLst>
          </p:cNvPr>
          <p:cNvSpPr>
            <a:spLocks noChangeArrowheads="1"/>
          </p:cNvSpPr>
          <p:nvPr/>
        </p:nvSpPr>
        <p:spPr bwMode="auto">
          <a:xfrm>
            <a:off x="3492500" y="386080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51" name="Rectangle 27">
            <a:extLst>
              <a:ext uri="{FF2B5EF4-FFF2-40B4-BE49-F238E27FC236}">
                <a16:creationId xmlns:a16="http://schemas.microsoft.com/office/drawing/2014/main" id="{7C3B4CE6-AD0A-C817-B46B-9505A8C17D36}"/>
              </a:ext>
            </a:extLst>
          </p:cNvPr>
          <p:cNvSpPr>
            <a:spLocks noChangeArrowheads="1"/>
          </p:cNvSpPr>
          <p:nvPr/>
        </p:nvSpPr>
        <p:spPr bwMode="auto">
          <a:xfrm>
            <a:off x="5148263" y="3333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52" name="Rectangle 28">
            <a:extLst>
              <a:ext uri="{FF2B5EF4-FFF2-40B4-BE49-F238E27FC236}">
                <a16:creationId xmlns:a16="http://schemas.microsoft.com/office/drawing/2014/main" id="{0914F871-2268-0F09-770B-C446B5673EEF}"/>
              </a:ext>
            </a:extLst>
          </p:cNvPr>
          <p:cNvSpPr>
            <a:spLocks noChangeArrowheads="1"/>
          </p:cNvSpPr>
          <p:nvPr/>
        </p:nvSpPr>
        <p:spPr bwMode="auto">
          <a:xfrm>
            <a:off x="5795963" y="18446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53" name="Rectangle 29">
            <a:extLst>
              <a:ext uri="{FF2B5EF4-FFF2-40B4-BE49-F238E27FC236}">
                <a16:creationId xmlns:a16="http://schemas.microsoft.com/office/drawing/2014/main" id="{264B34E1-833A-B207-C940-E1A2250C71EA}"/>
              </a:ext>
            </a:extLst>
          </p:cNvPr>
          <p:cNvSpPr>
            <a:spLocks noChangeArrowheads="1"/>
          </p:cNvSpPr>
          <p:nvPr/>
        </p:nvSpPr>
        <p:spPr bwMode="auto">
          <a:xfrm>
            <a:off x="2268538" y="188913"/>
            <a:ext cx="914400" cy="7254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54" name="Rectangle 30">
            <a:extLst>
              <a:ext uri="{FF2B5EF4-FFF2-40B4-BE49-F238E27FC236}">
                <a16:creationId xmlns:a16="http://schemas.microsoft.com/office/drawing/2014/main" id="{B584C822-90A1-BF46-AEFD-D909199FCA63}"/>
              </a:ext>
            </a:extLst>
          </p:cNvPr>
          <p:cNvSpPr>
            <a:spLocks noChangeArrowheads="1"/>
          </p:cNvSpPr>
          <p:nvPr/>
        </p:nvSpPr>
        <p:spPr bwMode="auto">
          <a:xfrm>
            <a:off x="323850" y="148431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000066"/>
                </a:solidFill>
              </a:rPr>
              <a:t>K</a:t>
            </a:r>
            <a:r>
              <a:rPr lang="de-DE" altLang="de-DE" sz="4000" b="1" baseline="30000">
                <a:solidFill>
                  <a:srgbClr val="000066"/>
                </a:solidFill>
              </a:rPr>
              <a:t>+</a:t>
            </a:r>
            <a:endParaRPr lang="de-DE" altLang="de-DE" sz="4000" b="1">
              <a:solidFill>
                <a:srgbClr val="000066"/>
              </a:solidFill>
            </a:endParaRPr>
          </a:p>
        </p:txBody>
      </p:sp>
      <p:sp>
        <p:nvSpPr>
          <p:cNvPr id="231455" name="Rectangle 31">
            <a:extLst>
              <a:ext uri="{FF2B5EF4-FFF2-40B4-BE49-F238E27FC236}">
                <a16:creationId xmlns:a16="http://schemas.microsoft.com/office/drawing/2014/main" id="{6507439A-E334-ADB6-7AB5-3F2B21F8C75B}"/>
              </a:ext>
            </a:extLst>
          </p:cNvPr>
          <p:cNvSpPr>
            <a:spLocks noChangeArrowheads="1"/>
          </p:cNvSpPr>
          <p:nvPr/>
        </p:nvSpPr>
        <p:spPr bwMode="auto">
          <a:xfrm>
            <a:off x="1908175" y="42211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chemeClr val="accent1"/>
                </a:solidFill>
              </a:rPr>
              <a:t>Mg</a:t>
            </a:r>
            <a:r>
              <a:rPr lang="de-DE" altLang="de-DE" sz="4000" b="1" baseline="30000">
                <a:solidFill>
                  <a:schemeClr val="accent1"/>
                </a:solidFill>
              </a:rPr>
              <a:t>++</a:t>
            </a:r>
            <a:endParaRPr lang="de-DE" altLang="de-DE" sz="4000" b="1">
              <a:solidFill>
                <a:schemeClr val="accent1"/>
              </a:solidFill>
            </a:endParaRPr>
          </a:p>
        </p:txBody>
      </p:sp>
      <p:sp>
        <p:nvSpPr>
          <p:cNvPr id="231456" name="Rectangle 32">
            <a:extLst>
              <a:ext uri="{FF2B5EF4-FFF2-40B4-BE49-F238E27FC236}">
                <a16:creationId xmlns:a16="http://schemas.microsoft.com/office/drawing/2014/main" id="{CA9728F7-6331-3DE5-43F9-95A7BA7A9AD3}"/>
              </a:ext>
            </a:extLst>
          </p:cNvPr>
          <p:cNvSpPr>
            <a:spLocks noChangeArrowheads="1"/>
          </p:cNvSpPr>
          <p:nvPr/>
        </p:nvSpPr>
        <p:spPr bwMode="auto">
          <a:xfrm>
            <a:off x="3419475" y="213360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chemeClr val="accent1"/>
                </a:solidFill>
              </a:rPr>
              <a:t>Mg</a:t>
            </a:r>
            <a:r>
              <a:rPr lang="de-DE" altLang="de-DE" sz="4000" b="1" baseline="30000">
                <a:solidFill>
                  <a:schemeClr val="accent1"/>
                </a:solidFill>
              </a:rPr>
              <a:t>++</a:t>
            </a:r>
            <a:endParaRPr lang="de-DE" altLang="de-DE" sz="4000" b="1">
              <a:solidFill>
                <a:schemeClr val="accent1"/>
              </a:solidFill>
            </a:endParaRPr>
          </a:p>
        </p:txBody>
      </p:sp>
      <p:sp>
        <p:nvSpPr>
          <p:cNvPr id="231457" name="Rectangle 33">
            <a:extLst>
              <a:ext uri="{FF2B5EF4-FFF2-40B4-BE49-F238E27FC236}">
                <a16:creationId xmlns:a16="http://schemas.microsoft.com/office/drawing/2014/main" id="{16AC777E-2610-C5A2-5FF1-627822409AA7}"/>
              </a:ext>
            </a:extLst>
          </p:cNvPr>
          <p:cNvSpPr>
            <a:spLocks noChangeArrowheads="1"/>
          </p:cNvSpPr>
          <p:nvPr/>
        </p:nvSpPr>
        <p:spPr bwMode="auto">
          <a:xfrm>
            <a:off x="1403350" y="5157788"/>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chemeClr val="accent1"/>
                </a:solidFill>
              </a:rPr>
              <a:t>Mg</a:t>
            </a:r>
            <a:r>
              <a:rPr lang="de-DE" altLang="de-DE" sz="4000" b="1" baseline="30000">
                <a:solidFill>
                  <a:schemeClr val="accent1"/>
                </a:solidFill>
              </a:rPr>
              <a:t>++</a:t>
            </a:r>
            <a:endParaRPr lang="de-DE" altLang="de-DE" sz="4000" b="1">
              <a:solidFill>
                <a:schemeClr val="accent1"/>
              </a:solidFill>
            </a:endParaRPr>
          </a:p>
        </p:txBody>
      </p:sp>
      <p:sp>
        <p:nvSpPr>
          <p:cNvPr id="231458" name="Rectangle 34">
            <a:extLst>
              <a:ext uri="{FF2B5EF4-FFF2-40B4-BE49-F238E27FC236}">
                <a16:creationId xmlns:a16="http://schemas.microsoft.com/office/drawing/2014/main" id="{7DF8911C-6945-61F1-AB04-C660DE5B41D2}"/>
              </a:ext>
            </a:extLst>
          </p:cNvPr>
          <p:cNvSpPr>
            <a:spLocks noChangeArrowheads="1"/>
          </p:cNvSpPr>
          <p:nvPr/>
        </p:nvSpPr>
        <p:spPr bwMode="auto">
          <a:xfrm>
            <a:off x="7308850" y="26035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chemeClr val="accent1"/>
                </a:solidFill>
              </a:rPr>
              <a:t>Mg</a:t>
            </a:r>
            <a:r>
              <a:rPr lang="de-DE" altLang="de-DE" sz="4000" b="1" baseline="30000">
                <a:solidFill>
                  <a:schemeClr val="accent1"/>
                </a:solidFill>
              </a:rPr>
              <a:t>++</a:t>
            </a:r>
            <a:endParaRPr lang="de-DE" altLang="de-DE" sz="4000" b="1">
              <a:solidFill>
                <a:schemeClr val="accent1"/>
              </a:solidFill>
            </a:endParaRPr>
          </a:p>
        </p:txBody>
      </p:sp>
      <p:sp>
        <p:nvSpPr>
          <p:cNvPr id="231459" name="Rectangle 35">
            <a:extLst>
              <a:ext uri="{FF2B5EF4-FFF2-40B4-BE49-F238E27FC236}">
                <a16:creationId xmlns:a16="http://schemas.microsoft.com/office/drawing/2014/main" id="{0DA2FF0C-0B02-0ECF-D15B-37CDB087BEB2}"/>
              </a:ext>
            </a:extLst>
          </p:cNvPr>
          <p:cNvSpPr>
            <a:spLocks noChangeArrowheads="1"/>
          </p:cNvSpPr>
          <p:nvPr/>
        </p:nvSpPr>
        <p:spPr bwMode="auto">
          <a:xfrm>
            <a:off x="8229600" y="2349500"/>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chemeClr val="accent1"/>
                </a:solidFill>
              </a:rPr>
              <a:t>Mg</a:t>
            </a:r>
            <a:r>
              <a:rPr lang="de-DE" altLang="de-DE" sz="4000" b="1" baseline="30000">
                <a:solidFill>
                  <a:schemeClr val="accent1"/>
                </a:solidFill>
              </a:rPr>
              <a:t>++</a:t>
            </a:r>
            <a:endParaRPr lang="de-DE" altLang="de-DE" sz="4000" b="1">
              <a:solidFill>
                <a:schemeClr val="accent1"/>
              </a:solidFill>
            </a:endParaRPr>
          </a:p>
        </p:txBody>
      </p:sp>
      <p:sp>
        <p:nvSpPr>
          <p:cNvPr id="231460" name="Rectangle 36">
            <a:extLst>
              <a:ext uri="{FF2B5EF4-FFF2-40B4-BE49-F238E27FC236}">
                <a16:creationId xmlns:a16="http://schemas.microsoft.com/office/drawing/2014/main" id="{C2528885-90D8-F630-B741-5C22799A737D}"/>
              </a:ext>
            </a:extLst>
          </p:cNvPr>
          <p:cNvSpPr>
            <a:spLocks noChangeArrowheads="1"/>
          </p:cNvSpPr>
          <p:nvPr/>
        </p:nvSpPr>
        <p:spPr bwMode="auto">
          <a:xfrm>
            <a:off x="4643438" y="2852738"/>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chemeClr val="accent1"/>
                </a:solidFill>
              </a:rPr>
              <a:t>Mg</a:t>
            </a:r>
            <a:r>
              <a:rPr lang="de-DE" altLang="de-DE" sz="4000" b="1" baseline="30000">
                <a:solidFill>
                  <a:schemeClr val="accent1"/>
                </a:solidFill>
              </a:rPr>
              <a:t>++</a:t>
            </a:r>
            <a:endParaRPr lang="de-DE" altLang="de-DE" sz="4000" b="1">
              <a:solidFill>
                <a:schemeClr val="accent1"/>
              </a:solidFill>
            </a:endParaRPr>
          </a:p>
        </p:txBody>
      </p:sp>
      <p:sp>
        <p:nvSpPr>
          <p:cNvPr id="231461" name="Rectangle 37">
            <a:extLst>
              <a:ext uri="{FF2B5EF4-FFF2-40B4-BE49-F238E27FC236}">
                <a16:creationId xmlns:a16="http://schemas.microsoft.com/office/drawing/2014/main" id="{52B7B7FB-D498-F2FD-2F98-0545E0186775}"/>
              </a:ext>
            </a:extLst>
          </p:cNvPr>
          <p:cNvSpPr>
            <a:spLocks noChangeArrowheads="1"/>
          </p:cNvSpPr>
          <p:nvPr/>
        </p:nvSpPr>
        <p:spPr bwMode="auto">
          <a:xfrm>
            <a:off x="4356100" y="42211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9933"/>
                </a:solidFill>
              </a:rPr>
              <a:t>Cl</a:t>
            </a:r>
            <a:r>
              <a:rPr lang="de-DE" altLang="de-DE" sz="4000" b="1" baseline="30000">
                <a:solidFill>
                  <a:srgbClr val="FF9933"/>
                </a:solidFill>
              </a:rPr>
              <a:t>-</a:t>
            </a:r>
            <a:endParaRPr lang="de-DE" altLang="de-DE" sz="4000" b="1">
              <a:solidFill>
                <a:srgbClr val="FF9933"/>
              </a:solidFill>
            </a:endParaRPr>
          </a:p>
        </p:txBody>
      </p:sp>
      <p:sp>
        <p:nvSpPr>
          <p:cNvPr id="231462" name="Rectangle 38">
            <a:extLst>
              <a:ext uri="{FF2B5EF4-FFF2-40B4-BE49-F238E27FC236}">
                <a16:creationId xmlns:a16="http://schemas.microsoft.com/office/drawing/2014/main" id="{3FE95946-7101-C951-D2D8-1E90CF156ED7}"/>
              </a:ext>
            </a:extLst>
          </p:cNvPr>
          <p:cNvSpPr>
            <a:spLocks noChangeArrowheads="1"/>
          </p:cNvSpPr>
          <p:nvPr/>
        </p:nvSpPr>
        <p:spPr bwMode="auto">
          <a:xfrm>
            <a:off x="6804025" y="11969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9933"/>
                </a:solidFill>
              </a:rPr>
              <a:t>Cl</a:t>
            </a:r>
            <a:r>
              <a:rPr lang="de-DE" altLang="de-DE" sz="4000" b="1" baseline="30000">
                <a:solidFill>
                  <a:srgbClr val="FF9933"/>
                </a:solidFill>
              </a:rPr>
              <a:t>-</a:t>
            </a:r>
            <a:endParaRPr lang="de-DE" altLang="de-DE" sz="4000" b="1">
              <a:solidFill>
                <a:srgbClr val="FF9933"/>
              </a:solidFill>
            </a:endParaRPr>
          </a:p>
        </p:txBody>
      </p:sp>
      <p:sp>
        <p:nvSpPr>
          <p:cNvPr id="231463" name="Rectangle 39">
            <a:extLst>
              <a:ext uri="{FF2B5EF4-FFF2-40B4-BE49-F238E27FC236}">
                <a16:creationId xmlns:a16="http://schemas.microsoft.com/office/drawing/2014/main" id="{6A788866-138D-041F-CC2C-E9B2DE8D9495}"/>
              </a:ext>
            </a:extLst>
          </p:cNvPr>
          <p:cNvSpPr>
            <a:spLocks noChangeArrowheads="1"/>
          </p:cNvSpPr>
          <p:nvPr/>
        </p:nvSpPr>
        <p:spPr bwMode="auto">
          <a:xfrm>
            <a:off x="5580063" y="11969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9933"/>
                </a:solidFill>
              </a:rPr>
              <a:t>Cl</a:t>
            </a:r>
            <a:r>
              <a:rPr lang="de-DE" altLang="de-DE" sz="4000" b="1" baseline="30000">
                <a:solidFill>
                  <a:srgbClr val="FF9933"/>
                </a:solidFill>
              </a:rPr>
              <a:t>-</a:t>
            </a:r>
            <a:endParaRPr lang="de-DE" altLang="de-DE" sz="4000" b="1">
              <a:solidFill>
                <a:srgbClr val="FF9933"/>
              </a:solidFill>
            </a:endParaRPr>
          </a:p>
        </p:txBody>
      </p:sp>
      <p:sp>
        <p:nvSpPr>
          <p:cNvPr id="231464" name="Rectangle 40">
            <a:extLst>
              <a:ext uri="{FF2B5EF4-FFF2-40B4-BE49-F238E27FC236}">
                <a16:creationId xmlns:a16="http://schemas.microsoft.com/office/drawing/2014/main" id="{C56AECD7-C6BB-6BCC-18D2-D83941E6960C}"/>
              </a:ext>
            </a:extLst>
          </p:cNvPr>
          <p:cNvSpPr>
            <a:spLocks noChangeArrowheads="1"/>
          </p:cNvSpPr>
          <p:nvPr/>
        </p:nvSpPr>
        <p:spPr bwMode="auto">
          <a:xfrm>
            <a:off x="5795963" y="4724400"/>
            <a:ext cx="792162" cy="841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9933"/>
                </a:solidFill>
              </a:rPr>
              <a:t>Cl</a:t>
            </a:r>
            <a:r>
              <a:rPr lang="de-DE" altLang="de-DE" sz="4000" b="1" baseline="30000">
                <a:solidFill>
                  <a:srgbClr val="FF9933"/>
                </a:solidFill>
              </a:rPr>
              <a:t>-</a:t>
            </a:r>
            <a:endParaRPr lang="de-DE" altLang="de-DE" sz="4000" b="1">
              <a:solidFill>
                <a:srgbClr val="FF9933"/>
              </a:solidFill>
            </a:endParaRPr>
          </a:p>
        </p:txBody>
      </p:sp>
      <p:sp>
        <p:nvSpPr>
          <p:cNvPr id="231465" name="Rectangle 41">
            <a:extLst>
              <a:ext uri="{FF2B5EF4-FFF2-40B4-BE49-F238E27FC236}">
                <a16:creationId xmlns:a16="http://schemas.microsoft.com/office/drawing/2014/main" id="{DF13F569-F15C-FBDD-6FEC-48143BA98AA6}"/>
              </a:ext>
            </a:extLst>
          </p:cNvPr>
          <p:cNvSpPr>
            <a:spLocks noChangeArrowheads="1"/>
          </p:cNvSpPr>
          <p:nvPr/>
        </p:nvSpPr>
        <p:spPr bwMode="auto">
          <a:xfrm>
            <a:off x="7956550" y="458152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9933"/>
                </a:solidFill>
              </a:rPr>
              <a:t>Cl</a:t>
            </a:r>
            <a:r>
              <a:rPr lang="de-DE" altLang="de-DE" sz="4000" b="1" baseline="30000">
                <a:solidFill>
                  <a:srgbClr val="FF9933"/>
                </a:solidFill>
              </a:rPr>
              <a:t>-</a:t>
            </a:r>
            <a:endParaRPr lang="de-DE" altLang="de-DE" sz="4000" b="1">
              <a:solidFill>
                <a:srgbClr val="FF9933"/>
              </a:solidFill>
            </a:endParaRPr>
          </a:p>
        </p:txBody>
      </p:sp>
      <p:sp>
        <p:nvSpPr>
          <p:cNvPr id="231466" name="Rectangle 42">
            <a:extLst>
              <a:ext uri="{FF2B5EF4-FFF2-40B4-BE49-F238E27FC236}">
                <a16:creationId xmlns:a16="http://schemas.microsoft.com/office/drawing/2014/main" id="{7345FF11-E726-D91D-7F69-B48F44643395}"/>
              </a:ext>
            </a:extLst>
          </p:cNvPr>
          <p:cNvSpPr>
            <a:spLocks noChangeArrowheads="1"/>
          </p:cNvSpPr>
          <p:nvPr/>
        </p:nvSpPr>
        <p:spPr bwMode="auto">
          <a:xfrm>
            <a:off x="0" y="37893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9933"/>
                </a:solidFill>
              </a:rPr>
              <a:t>Cl</a:t>
            </a:r>
            <a:r>
              <a:rPr lang="de-DE" altLang="de-DE" sz="4000" b="1" baseline="30000">
                <a:solidFill>
                  <a:srgbClr val="FF9933"/>
                </a:solidFill>
              </a:rPr>
              <a:t>-</a:t>
            </a:r>
            <a:endParaRPr lang="de-DE" altLang="de-DE" sz="4000" b="1">
              <a:solidFill>
                <a:srgbClr val="FF9933"/>
              </a:solidFill>
            </a:endParaRPr>
          </a:p>
        </p:txBody>
      </p:sp>
      <p:sp>
        <p:nvSpPr>
          <p:cNvPr id="231467" name="Rectangle 43">
            <a:extLst>
              <a:ext uri="{FF2B5EF4-FFF2-40B4-BE49-F238E27FC236}">
                <a16:creationId xmlns:a16="http://schemas.microsoft.com/office/drawing/2014/main" id="{AE88CB1D-C71C-E012-EBA3-300270C67537}"/>
              </a:ext>
            </a:extLst>
          </p:cNvPr>
          <p:cNvSpPr>
            <a:spLocks noChangeArrowheads="1"/>
          </p:cNvSpPr>
          <p:nvPr/>
        </p:nvSpPr>
        <p:spPr bwMode="auto">
          <a:xfrm>
            <a:off x="3635375" y="18891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FF9933"/>
                </a:solidFill>
              </a:rPr>
              <a:t>Cl</a:t>
            </a:r>
            <a:r>
              <a:rPr lang="de-DE" altLang="de-DE" sz="4000" b="1" baseline="30000">
                <a:solidFill>
                  <a:srgbClr val="FF9933"/>
                </a:solidFill>
              </a:rPr>
              <a:t>-</a:t>
            </a:r>
            <a:endParaRPr lang="de-DE" altLang="de-DE" sz="4000" b="1">
              <a:solidFill>
                <a:srgbClr val="FF9933"/>
              </a:solidFill>
            </a:endParaRPr>
          </a:p>
        </p:txBody>
      </p:sp>
      <p:sp>
        <p:nvSpPr>
          <p:cNvPr id="231468" name="Rectangle 44">
            <a:extLst>
              <a:ext uri="{FF2B5EF4-FFF2-40B4-BE49-F238E27FC236}">
                <a16:creationId xmlns:a16="http://schemas.microsoft.com/office/drawing/2014/main" id="{A315599C-A1FA-D5F3-F91C-ACD07C84D188}"/>
              </a:ext>
            </a:extLst>
          </p:cNvPr>
          <p:cNvSpPr>
            <a:spLocks noChangeArrowheads="1"/>
          </p:cNvSpPr>
          <p:nvPr/>
        </p:nvSpPr>
        <p:spPr bwMode="auto">
          <a:xfrm>
            <a:off x="4859338" y="35734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69" name="Rectangle 45">
            <a:extLst>
              <a:ext uri="{FF2B5EF4-FFF2-40B4-BE49-F238E27FC236}">
                <a16:creationId xmlns:a16="http://schemas.microsoft.com/office/drawing/2014/main" id="{7D65C123-0820-2E13-C236-BB00A9E2CC16}"/>
              </a:ext>
            </a:extLst>
          </p:cNvPr>
          <p:cNvSpPr>
            <a:spLocks noChangeArrowheads="1"/>
          </p:cNvSpPr>
          <p:nvPr/>
        </p:nvSpPr>
        <p:spPr bwMode="auto">
          <a:xfrm>
            <a:off x="1331913" y="333375"/>
            <a:ext cx="9144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70" name="Rectangle 46">
            <a:extLst>
              <a:ext uri="{FF2B5EF4-FFF2-40B4-BE49-F238E27FC236}">
                <a16:creationId xmlns:a16="http://schemas.microsoft.com/office/drawing/2014/main" id="{B173EB84-EE14-3071-58B6-4C55FC9BA0CB}"/>
              </a:ext>
            </a:extLst>
          </p:cNvPr>
          <p:cNvSpPr>
            <a:spLocks noChangeArrowheads="1"/>
          </p:cNvSpPr>
          <p:nvPr/>
        </p:nvSpPr>
        <p:spPr bwMode="auto">
          <a:xfrm>
            <a:off x="250825" y="22764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71" name="Rectangle 47">
            <a:extLst>
              <a:ext uri="{FF2B5EF4-FFF2-40B4-BE49-F238E27FC236}">
                <a16:creationId xmlns:a16="http://schemas.microsoft.com/office/drawing/2014/main" id="{96837394-A5E6-B85C-0FAC-76590B2A8B91}"/>
              </a:ext>
            </a:extLst>
          </p:cNvPr>
          <p:cNvSpPr>
            <a:spLocks noChangeArrowheads="1"/>
          </p:cNvSpPr>
          <p:nvPr/>
        </p:nvSpPr>
        <p:spPr bwMode="auto">
          <a:xfrm>
            <a:off x="5508625" y="249237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72" name="Rectangle 48">
            <a:extLst>
              <a:ext uri="{FF2B5EF4-FFF2-40B4-BE49-F238E27FC236}">
                <a16:creationId xmlns:a16="http://schemas.microsoft.com/office/drawing/2014/main" id="{EE9AB3FB-9EEA-A079-B328-34B60D33A0E1}"/>
              </a:ext>
            </a:extLst>
          </p:cNvPr>
          <p:cNvSpPr>
            <a:spLocks noChangeArrowheads="1"/>
          </p:cNvSpPr>
          <p:nvPr/>
        </p:nvSpPr>
        <p:spPr bwMode="auto">
          <a:xfrm>
            <a:off x="6443663" y="3933825"/>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73" name="Rectangle 49">
            <a:extLst>
              <a:ext uri="{FF2B5EF4-FFF2-40B4-BE49-F238E27FC236}">
                <a16:creationId xmlns:a16="http://schemas.microsoft.com/office/drawing/2014/main" id="{9F73D117-6F0B-DE83-8A19-04C4A24658CD}"/>
              </a:ext>
            </a:extLst>
          </p:cNvPr>
          <p:cNvSpPr>
            <a:spLocks noChangeArrowheads="1"/>
          </p:cNvSpPr>
          <p:nvPr/>
        </p:nvSpPr>
        <p:spPr bwMode="auto">
          <a:xfrm>
            <a:off x="3276600" y="46529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74" name="Rectangle 50">
            <a:extLst>
              <a:ext uri="{FF2B5EF4-FFF2-40B4-BE49-F238E27FC236}">
                <a16:creationId xmlns:a16="http://schemas.microsoft.com/office/drawing/2014/main" id="{2377E51C-E4A7-F114-70FB-D43ECFEF6F78}"/>
              </a:ext>
            </a:extLst>
          </p:cNvPr>
          <p:cNvSpPr>
            <a:spLocks noChangeArrowheads="1"/>
          </p:cNvSpPr>
          <p:nvPr/>
        </p:nvSpPr>
        <p:spPr bwMode="auto">
          <a:xfrm>
            <a:off x="8229600" y="5300663"/>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75" name="Rectangle 51">
            <a:extLst>
              <a:ext uri="{FF2B5EF4-FFF2-40B4-BE49-F238E27FC236}">
                <a16:creationId xmlns:a16="http://schemas.microsoft.com/office/drawing/2014/main" id="{DB432061-6059-7DD0-3DE4-BEC085FE9428}"/>
              </a:ext>
            </a:extLst>
          </p:cNvPr>
          <p:cNvSpPr>
            <a:spLocks noChangeArrowheads="1"/>
          </p:cNvSpPr>
          <p:nvPr/>
        </p:nvSpPr>
        <p:spPr bwMode="auto">
          <a:xfrm>
            <a:off x="7235825" y="2852738"/>
            <a:ext cx="9144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4000" b="1">
                <a:solidFill>
                  <a:srgbClr val="E6B8E6"/>
                </a:solidFill>
              </a:rPr>
              <a:t>Ph</a:t>
            </a:r>
            <a:r>
              <a:rPr lang="de-DE" altLang="de-DE" sz="4000" b="1" baseline="30000">
                <a:solidFill>
                  <a:srgbClr val="E6B8E6"/>
                </a:solidFill>
              </a:rPr>
              <a:t>-</a:t>
            </a:r>
            <a:endParaRPr lang="de-DE" altLang="de-DE" sz="4000" b="1">
              <a:solidFill>
                <a:srgbClr val="E6B8E6"/>
              </a:solidFill>
            </a:endParaRPr>
          </a:p>
        </p:txBody>
      </p:sp>
      <p:sp>
        <p:nvSpPr>
          <p:cNvPr id="231476" name="Rectangle 52">
            <a:extLst>
              <a:ext uri="{FF2B5EF4-FFF2-40B4-BE49-F238E27FC236}">
                <a16:creationId xmlns:a16="http://schemas.microsoft.com/office/drawing/2014/main" id="{6022CC87-38F1-B885-882A-8DC45BF8CC84}"/>
              </a:ext>
            </a:extLst>
          </p:cNvPr>
          <p:cNvSpPr>
            <a:spLocks noChangeArrowheads="1"/>
          </p:cNvSpPr>
          <p:nvPr/>
        </p:nvSpPr>
        <p:spPr bwMode="auto">
          <a:xfrm>
            <a:off x="1908175" y="1773238"/>
            <a:ext cx="5256213" cy="38877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0" b="1"/>
              <a:t>????</a:t>
            </a:r>
          </a:p>
        </p:txBody>
      </p:sp>
      <p:sp>
        <p:nvSpPr>
          <p:cNvPr id="54" name="Inhaltsplatzhalter 2">
            <a:extLst>
              <a:ext uri="{FF2B5EF4-FFF2-40B4-BE49-F238E27FC236}">
                <a16:creationId xmlns:a16="http://schemas.microsoft.com/office/drawing/2014/main" id="{E5AD5DDC-160F-4EBB-BA18-B2580224E701}"/>
              </a:ext>
            </a:extLst>
          </p:cNvPr>
          <p:cNvSpPr txBox="1">
            <a:spLocks/>
          </p:cNvSpPr>
          <p:nvPr/>
        </p:nvSpPr>
        <p:spPr>
          <a:xfrm>
            <a:off x="1158120" y="1738313"/>
            <a:ext cx="6959872" cy="3444875"/>
          </a:xfrm>
          <a:prstGeom prst="rect">
            <a:avLst/>
          </a:prstGeom>
          <a:solidFill>
            <a:schemeClr val="bg1">
              <a:alpha val="97000"/>
            </a:schemeClr>
          </a:solidFill>
        </p:spPr>
        <p:txBody>
          <a:bodyPr/>
          <a:lstStyle>
            <a:lvl1pPr algn="l" rtl="0" eaLnBrk="0" fontAlgn="base" hangingPunct="0">
              <a:spcBef>
                <a:spcPct val="20000"/>
              </a:spcBef>
              <a:spcAft>
                <a:spcPct val="0"/>
              </a:spcAft>
              <a:defRPr sz="2400" b="1">
                <a:solidFill>
                  <a:schemeClr val="tx1"/>
                </a:solidFill>
                <a:latin typeface="+mn-lt"/>
                <a:ea typeface="+mn-ea"/>
                <a:cs typeface="+mn-cs"/>
              </a:defRPr>
            </a:lvl1pPr>
            <a:lvl2pPr marL="536575" indent="-268288" algn="l" rtl="0" eaLnBrk="0" fontAlgn="base" hangingPunct="0">
              <a:spcBef>
                <a:spcPct val="20000"/>
              </a:spcBef>
              <a:spcAft>
                <a:spcPct val="0"/>
              </a:spcAft>
              <a:buChar char="–"/>
              <a:defRPr sz="2000">
                <a:solidFill>
                  <a:schemeClr val="tx1"/>
                </a:solidFill>
                <a:latin typeface="+mn-lt"/>
              </a:defRPr>
            </a:lvl2pPr>
            <a:lvl3pPr marL="987425" indent="-271463" algn="l" rtl="0" eaLnBrk="0" fontAlgn="base" hangingPunct="0">
              <a:spcBef>
                <a:spcPct val="20000"/>
              </a:spcBef>
              <a:spcAft>
                <a:spcPct val="0"/>
              </a:spcAft>
              <a:buChar char="•"/>
              <a:defRPr>
                <a:solidFill>
                  <a:schemeClr val="tx1"/>
                </a:solidFill>
                <a:latin typeface="+mn-lt"/>
              </a:defRPr>
            </a:lvl3pPr>
            <a:lvl4pPr marL="2286000" indent="-228600" algn="l" rtl="0" eaLnBrk="0" fontAlgn="base" hangingPunct="0">
              <a:spcBef>
                <a:spcPct val="20000"/>
              </a:spcBef>
              <a:spcAft>
                <a:spcPct val="0"/>
              </a:spcAft>
              <a:buChar char="–"/>
              <a:defRPr sz="1600">
                <a:solidFill>
                  <a:schemeClr val="tx1"/>
                </a:solidFill>
                <a:latin typeface="+mn-lt"/>
              </a:defRPr>
            </a:lvl4pPr>
            <a:lvl5pPr marL="2693988" indent="-228600" algn="l" rtl="0" eaLnBrk="0" fontAlgn="base" hangingPunct="0">
              <a:spcBef>
                <a:spcPct val="20000"/>
              </a:spcBef>
              <a:spcAft>
                <a:spcPct val="0"/>
              </a:spcAft>
              <a:buChar char="»"/>
              <a:defRPr sz="1600">
                <a:solidFill>
                  <a:schemeClr val="tx1"/>
                </a:solidFill>
                <a:latin typeface="+mn-lt"/>
              </a:defRPr>
            </a:lvl5pPr>
            <a:lvl6pPr marL="3151188" indent="-228600" algn="l" rtl="0" fontAlgn="base">
              <a:spcBef>
                <a:spcPct val="20000"/>
              </a:spcBef>
              <a:spcAft>
                <a:spcPct val="0"/>
              </a:spcAft>
              <a:buChar char="»"/>
              <a:defRPr sz="1600">
                <a:solidFill>
                  <a:schemeClr val="tx1"/>
                </a:solidFill>
                <a:latin typeface="+mn-lt"/>
              </a:defRPr>
            </a:lvl6pPr>
            <a:lvl7pPr marL="3608388" indent="-228600" algn="l" rtl="0" fontAlgn="base">
              <a:spcBef>
                <a:spcPct val="20000"/>
              </a:spcBef>
              <a:spcAft>
                <a:spcPct val="0"/>
              </a:spcAft>
              <a:buChar char="»"/>
              <a:defRPr sz="1600">
                <a:solidFill>
                  <a:schemeClr val="tx1"/>
                </a:solidFill>
                <a:latin typeface="+mn-lt"/>
              </a:defRPr>
            </a:lvl7pPr>
            <a:lvl8pPr marL="4065588" indent="-228600" algn="l" rtl="0" fontAlgn="base">
              <a:spcBef>
                <a:spcPct val="20000"/>
              </a:spcBef>
              <a:spcAft>
                <a:spcPct val="0"/>
              </a:spcAft>
              <a:buChar char="»"/>
              <a:defRPr sz="1600">
                <a:solidFill>
                  <a:schemeClr val="tx1"/>
                </a:solidFill>
                <a:latin typeface="+mn-lt"/>
              </a:defRPr>
            </a:lvl8pPr>
            <a:lvl9pPr marL="4522788" indent="-228600" algn="l" rtl="0" fontAlgn="base">
              <a:spcBef>
                <a:spcPct val="20000"/>
              </a:spcBef>
              <a:spcAft>
                <a:spcPct val="0"/>
              </a:spcAft>
              <a:buChar char="»"/>
              <a:defRPr sz="1600">
                <a:solidFill>
                  <a:schemeClr val="tx1"/>
                </a:solidFill>
                <a:latin typeface="+mn-lt"/>
              </a:defRPr>
            </a:lvl9pPr>
          </a:lstStyle>
          <a:p>
            <a:pPr marL="457200" indent="-457200">
              <a:buFontTx/>
              <a:buAutoNum type="arabicPeriod"/>
              <a:defRPr/>
            </a:pPr>
            <a:r>
              <a:rPr lang="de-DE" altLang="de-DE" kern="0" dirty="0"/>
              <a:t>Elektrolytstörungen</a:t>
            </a:r>
            <a:endParaRPr lang="de-DE" altLang="de-DE" b="0" kern="0" dirty="0"/>
          </a:p>
          <a:p>
            <a:pPr marL="993775" lvl="1" indent="-457200">
              <a:defRPr/>
            </a:pPr>
            <a:r>
              <a:rPr lang="de-DE" altLang="de-DE" kern="0" dirty="0"/>
              <a:t>Kalium </a:t>
            </a:r>
          </a:p>
          <a:p>
            <a:pPr marL="993775" lvl="1" indent="-457200">
              <a:defRPr/>
            </a:pPr>
            <a:r>
              <a:rPr lang="de-DE" altLang="de-DE" kern="0" dirty="0"/>
              <a:t>Natrium</a:t>
            </a:r>
          </a:p>
          <a:p>
            <a:pPr marL="993775" lvl="1" indent="-457200">
              <a:defRPr/>
            </a:pPr>
            <a:r>
              <a:rPr lang="de-DE" altLang="de-DE" kern="0" dirty="0"/>
              <a:t>Magnesium</a:t>
            </a:r>
          </a:p>
          <a:p>
            <a:pPr marL="993775" lvl="1" indent="-457200">
              <a:defRPr/>
            </a:pPr>
            <a:r>
              <a:rPr lang="de-DE" altLang="de-DE" kern="0" dirty="0"/>
              <a:t>Calcium</a:t>
            </a:r>
          </a:p>
          <a:p>
            <a:pPr marL="457200" indent="-457200">
              <a:buFontTx/>
              <a:buAutoNum type="arabicPeriod"/>
              <a:defRPr/>
            </a:pPr>
            <a:r>
              <a:rPr lang="de-DE" altLang="de-DE" kern="0" dirty="0"/>
              <a:t>Assoziierte Probleme</a:t>
            </a:r>
          </a:p>
          <a:p>
            <a:pPr marL="457200" indent="-457200">
              <a:buFontTx/>
              <a:buAutoNum type="arabicPeriod"/>
              <a:defRPr/>
            </a:pPr>
            <a:r>
              <a:rPr lang="de-DE" altLang="de-DE" kern="0" dirty="0"/>
              <a:t>Therapieansätze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1449"/>
                                        </p:tgtEl>
                                        <p:attrNameLst>
                                          <p:attrName>style.visibility</p:attrName>
                                        </p:attrNameLst>
                                      </p:cBhvr>
                                      <p:to>
                                        <p:strVal val="visible"/>
                                      </p:to>
                                    </p:set>
                                    <p:anim calcmode="lin" valueType="num">
                                      <p:cBhvr additive="base">
                                        <p:cTn id="7" dur="500" fill="hold"/>
                                        <p:tgtEl>
                                          <p:spTgt spid="231449"/>
                                        </p:tgtEl>
                                        <p:attrNameLst>
                                          <p:attrName>ppt_x</p:attrName>
                                        </p:attrNameLst>
                                      </p:cBhvr>
                                      <p:tavLst>
                                        <p:tav tm="0">
                                          <p:val>
                                            <p:strVal val="0-#ppt_w/2"/>
                                          </p:val>
                                        </p:tav>
                                        <p:tav tm="100000">
                                          <p:val>
                                            <p:strVal val="#ppt_x"/>
                                          </p:val>
                                        </p:tav>
                                      </p:tavLst>
                                    </p:anim>
                                    <p:anim calcmode="lin" valueType="num">
                                      <p:cBhvr additive="base">
                                        <p:cTn id="8" dur="500" fill="hold"/>
                                        <p:tgtEl>
                                          <p:spTgt spid="23144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1428"/>
                                        </p:tgtEl>
                                        <p:attrNameLst>
                                          <p:attrName>style.visibility</p:attrName>
                                        </p:attrNameLst>
                                      </p:cBhvr>
                                      <p:to>
                                        <p:strVal val="visible"/>
                                      </p:to>
                                    </p:set>
                                    <p:anim calcmode="lin" valueType="num">
                                      <p:cBhvr additive="base">
                                        <p:cTn id="11" dur="500" fill="hold"/>
                                        <p:tgtEl>
                                          <p:spTgt spid="231428"/>
                                        </p:tgtEl>
                                        <p:attrNameLst>
                                          <p:attrName>ppt_x</p:attrName>
                                        </p:attrNameLst>
                                      </p:cBhvr>
                                      <p:tavLst>
                                        <p:tav tm="0">
                                          <p:val>
                                            <p:strVal val="0-#ppt_w/2"/>
                                          </p:val>
                                        </p:tav>
                                        <p:tav tm="100000">
                                          <p:val>
                                            <p:strVal val="#ppt_x"/>
                                          </p:val>
                                        </p:tav>
                                      </p:tavLst>
                                    </p:anim>
                                    <p:anim calcmode="lin" valueType="num">
                                      <p:cBhvr additive="base">
                                        <p:cTn id="12" dur="500" fill="hold"/>
                                        <p:tgtEl>
                                          <p:spTgt spid="23142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1453"/>
                                        </p:tgtEl>
                                        <p:attrNameLst>
                                          <p:attrName>style.visibility</p:attrName>
                                        </p:attrNameLst>
                                      </p:cBhvr>
                                      <p:to>
                                        <p:strVal val="visible"/>
                                      </p:to>
                                    </p:set>
                                    <p:anim calcmode="lin" valueType="num">
                                      <p:cBhvr additive="base">
                                        <p:cTn id="15" dur="500" fill="hold"/>
                                        <p:tgtEl>
                                          <p:spTgt spid="231453"/>
                                        </p:tgtEl>
                                        <p:attrNameLst>
                                          <p:attrName>ppt_x</p:attrName>
                                        </p:attrNameLst>
                                      </p:cBhvr>
                                      <p:tavLst>
                                        <p:tav tm="0">
                                          <p:val>
                                            <p:strVal val="#ppt_x"/>
                                          </p:val>
                                        </p:tav>
                                        <p:tav tm="100000">
                                          <p:val>
                                            <p:strVal val="#ppt_x"/>
                                          </p:val>
                                        </p:tav>
                                      </p:tavLst>
                                    </p:anim>
                                    <p:anim calcmode="lin" valueType="num">
                                      <p:cBhvr additive="base">
                                        <p:cTn id="16" dur="500" fill="hold"/>
                                        <p:tgtEl>
                                          <p:spTgt spid="231453"/>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1470"/>
                                        </p:tgtEl>
                                        <p:attrNameLst>
                                          <p:attrName>style.visibility</p:attrName>
                                        </p:attrNameLst>
                                      </p:cBhvr>
                                      <p:to>
                                        <p:strVal val="visible"/>
                                      </p:to>
                                    </p:set>
                                    <p:anim calcmode="lin" valueType="num">
                                      <p:cBhvr additive="base">
                                        <p:cTn id="19" dur="500" fill="hold"/>
                                        <p:tgtEl>
                                          <p:spTgt spid="231470"/>
                                        </p:tgtEl>
                                        <p:attrNameLst>
                                          <p:attrName>ppt_x</p:attrName>
                                        </p:attrNameLst>
                                      </p:cBhvr>
                                      <p:tavLst>
                                        <p:tav tm="0">
                                          <p:val>
                                            <p:strVal val="1+#ppt_w/2"/>
                                          </p:val>
                                        </p:tav>
                                        <p:tav tm="100000">
                                          <p:val>
                                            <p:strVal val="#ppt_x"/>
                                          </p:val>
                                        </p:tav>
                                      </p:tavLst>
                                    </p:anim>
                                    <p:anim calcmode="lin" valueType="num">
                                      <p:cBhvr additive="base">
                                        <p:cTn id="20" dur="500" fill="hold"/>
                                        <p:tgtEl>
                                          <p:spTgt spid="231470"/>
                                        </p:tgtEl>
                                        <p:attrNameLst>
                                          <p:attrName>ppt_y</p:attrName>
                                        </p:attrNameLst>
                                      </p:cBhvr>
                                      <p:tavLst>
                                        <p:tav tm="0">
                                          <p:val>
                                            <p:strVal val="#ppt_y"/>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31434"/>
                                        </p:tgtEl>
                                        <p:attrNameLst>
                                          <p:attrName>style.visibility</p:attrName>
                                        </p:attrNameLst>
                                      </p:cBhvr>
                                      <p:to>
                                        <p:strVal val="visible"/>
                                      </p:to>
                                    </p:set>
                                    <p:anim calcmode="lin" valueType="num">
                                      <p:cBhvr additive="base">
                                        <p:cTn id="23" dur="500" fill="hold"/>
                                        <p:tgtEl>
                                          <p:spTgt spid="231434"/>
                                        </p:tgtEl>
                                        <p:attrNameLst>
                                          <p:attrName>ppt_x</p:attrName>
                                        </p:attrNameLst>
                                      </p:cBhvr>
                                      <p:tavLst>
                                        <p:tav tm="0">
                                          <p:val>
                                            <p:strVal val="0-#ppt_w/2"/>
                                          </p:val>
                                        </p:tav>
                                        <p:tav tm="100000">
                                          <p:val>
                                            <p:strVal val="#ppt_x"/>
                                          </p:val>
                                        </p:tav>
                                      </p:tavLst>
                                    </p:anim>
                                    <p:anim calcmode="lin" valueType="num">
                                      <p:cBhvr additive="base">
                                        <p:cTn id="24" dur="500" fill="hold"/>
                                        <p:tgtEl>
                                          <p:spTgt spid="231434"/>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31450"/>
                                        </p:tgtEl>
                                        <p:attrNameLst>
                                          <p:attrName>style.visibility</p:attrName>
                                        </p:attrNameLst>
                                      </p:cBhvr>
                                      <p:to>
                                        <p:strVal val="visible"/>
                                      </p:to>
                                    </p:set>
                                    <p:anim calcmode="lin" valueType="num">
                                      <p:cBhvr additive="base">
                                        <p:cTn id="27" dur="500" fill="hold"/>
                                        <p:tgtEl>
                                          <p:spTgt spid="231450"/>
                                        </p:tgtEl>
                                        <p:attrNameLst>
                                          <p:attrName>ppt_x</p:attrName>
                                        </p:attrNameLst>
                                      </p:cBhvr>
                                      <p:tavLst>
                                        <p:tav tm="0">
                                          <p:val>
                                            <p:strVal val="0-#ppt_w/2"/>
                                          </p:val>
                                        </p:tav>
                                        <p:tav tm="100000">
                                          <p:val>
                                            <p:strVal val="#ppt_x"/>
                                          </p:val>
                                        </p:tav>
                                      </p:tavLst>
                                    </p:anim>
                                    <p:anim calcmode="lin" valueType="num">
                                      <p:cBhvr additive="base">
                                        <p:cTn id="28" dur="500" fill="hold"/>
                                        <p:tgtEl>
                                          <p:spTgt spid="231450"/>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31472"/>
                                        </p:tgtEl>
                                        <p:attrNameLst>
                                          <p:attrName>style.visibility</p:attrName>
                                        </p:attrNameLst>
                                      </p:cBhvr>
                                      <p:to>
                                        <p:strVal val="visible"/>
                                      </p:to>
                                    </p:set>
                                    <p:anim calcmode="lin" valueType="num">
                                      <p:cBhvr additive="base">
                                        <p:cTn id="31" dur="2000" fill="hold"/>
                                        <p:tgtEl>
                                          <p:spTgt spid="231472"/>
                                        </p:tgtEl>
                                        <p:attrNameLst>
                                          <p:attrName>ppt_x</p:attrName>
                                        </p:attrNameLst>
                                      </p:cBhvr>
                                      <p:tavLst>
                                        <p:tav tm="0">
                                          <p:val>
                                            <p:strVal val="#ppt_x"/>
                                          </p:val>
                                        </p:tav>
                                        <p:tav tm="100000">
                                          <p:val>
                                            <p:strVal val="#ppt_x"/>
                                          </p:val>
                                        </p:tav>
                                      </p:tavLst>
                                    </p:anim>
                                    <p:anim calcmode="lin" valueType="num">
                                      <p:cBhvr additive="base">
                                        <p:cTn id="32" dur="2000" fill="hold"/>
                                        <p:tgtEl>
                                          <p:spTgt spid="231472"/>
                                        </p:tgtEl>
                                        <p:attrNameLst>
                                          <p:attrName>ppt_y</p:attrName>
                                        </p:attrNameLst>
                                      </p:cBhvr>
                                      <p:tavLst>
                                        <p:tav tm="0">
                                          <p:val>
                                            <p:strVal val="0-#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231432"/>
                                        </p:tgtEl>
                                        <p:attrNameLst>
                                          <p:attrName>style.visibility</p:attrName>
                                        </p:attrNameLst>
                                      </p:cBhvr>
                                      <p:to>
                                        <p:strVal val="visible"/>
                                      </p:to>
                                    </p:set>
                                    <p:anim calcmode="lin" valueType="num">
                                      <p:cBhvr additive="base">
                                        <p:cTn id="35" dur="500" fill="hold"/>
                                        <p:tgtEl>
                                          <p:spTgt spid="231432"/>
                                        </p:tgtEl>
                                        <p:attrNameLst>
                                          <p:attrName>ppt_x</p:attrName>
                                        </p:attrNameLst>
                                      </p:cBhvr>
                                      <p:tavLst>
                                        <p:tav tm="0">
                                          <p:val>
                                            <p:strVal val="0-#ppt_w/2"/>
                                          </p:val>
                                        </p:tav>
                                        <p:tav tm="100000">
                                          <p:val>
                                            <p:strVal val="#ppt_x"/>
                                          </p:val>
                                        </p:tav>
                                      </p:tavLst>
                                    </p:anim>
                                    <p:anim calcmode="lin" valueType="num">
                                      <p:cBhvr additive="base">
                                        <p:cTn id="36" dur="500" fill="hold"/>
                                        <p:tgtEl>
                                          <p:spTgt spid="231432"/>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231465"/>
                                        </p:tgtEl>
                                        <p:attrNameLst>
                                          <p:attrName>style.visibility</p:attrName>
                                        </p:attrNameLst>
                                      </p:cBhvr>
                                      <p:to>
                                        <p:strVal val="visible"/>
                                      </p:to>
                                    </p:set>
                                    <p:anim calcmode="lin" valueType="num">
                                      <p:cBhvr additive="base">
                                        <p:cTn id="39" dur="500" fill="hold"/>
                                        <p:tgtEl>
                                          <p:spTgt spid="231465"/>
                                        </p:tgtEl>
                                        <p:attrNameLst>
                                          <p:attrName>ppt_x</p:attrName>
                                        </p:attrNameLst>
                                      </p:cBhvr>
                                      <p:tavLst>
                                        <p:tav tm="0">
                                          <p:val>
                                            <p:strVal val="1+#ppt_w/2"/>
                                          </p:val>
                                        </p:tav>
                                        <p:tav tm="100000">
                                          <p:val>
                                            <p:strVal val="#ppt_x"/>
                                          </p:val>
                                        </p:tav>
                                      </p:tavLst>
                                    </p:anim>
                                    <p:anim calcmode="lin" valueType="num">
                                      <p:cBhvr additive="base">
                                        <p:cTn id="40" dur="500" fill="hold"/>
                                        <p:tgtEl>
                                          <p:spTgt spid="231465"/>
                                        </p:tgtEl>
                                        <p:attrNameLst>
                                          <p:attrName>ppt_y</p:attrName>
                                        </p:attrNameLst>
                                      </p:cBhvr>
                                      <p:tavLst>
                                        <p:tav tm="0">
                                          <p:val>
                                            <p:strVal val="1+#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231443"/>
                                        </p:tgtEl>
                                        <p:attrNameLst>
                                          <p:attrName>style.visibility</p:attrName>
                                        </p:attrNameLst>
                                      </p:cBhvr>
                                      <p:to>
                                        <p:strVal val="visible"/>
                                      </p:to>
                                    </p:set>
                                    <p:anim calcmode="lin" valueType="num">
                                      <p:cBhvr additive="base">
                                        <p:cTn id="43" dur="500" fill="hold"/>
                                        <p:tgtEl>
                                          <p:spTgt spid="231443"/>
                                        </p:tgtEl>
                                        <p:attrNameLst>
                                          <p:attrName>ppt_x</p:attrName>
                                        </p:attrNameLst>
                                      </p:cBhvr>
                                      <p:tavLst>
                                        <p:tav tm="0">
                                          <p:val>
                                            <p:strVal val="0-#ppt_w/2"/>
                                          </p:val>
                                        </p:tav>
                                        <p:tav tm="100000">
                                          <p:val>
                                            <p:strVal val="#ppt_x"/>
                                          </p:val>
                                        </p:tav>
                                      </p:tavLst>
                                    </p:anim>
                                    <p:anim calcmode="lin" valueType="num">
                                      <p:cBhvr additive="base">
                                        <p:cTn id="44" dur="500" fill="hold"/>
                                        <p:tgtEl>
                                          <p:spTgt spid="231443"/>
                                        </p:tgtEl>
                                        <p:attrNameLst>
                                          <p:attrName>ppt_y</p:attrName>
                                        </p:attrNameLst>
                                      </p:cBhvr>
                                      <p:tavLst>
                                        <p:tav tm="0">
                                          <p:val>
                                            <p:strVal val="0-#ppt_h/2"/>
                                          </p:val>
                                        </p:tav>
                                        <p:tav tm="100000">
                                          <p:val>
                                            <p:strVal val="#ppt_y"/>
                                          </p:val>
                                        </p:tav>
                                      </p:tavLst>
                                    </p:anim>
                                  </p:childTnLst>
                                </p:cTn>
                              </p:par>
                              <p:par>
                                <p:cTn id="45" presetID="9" presetClass="entr" presetSubtype="0" fill="hold" nodeType="withEffect">
                                  <p:stCondLst>
                                    <p:cond delay="0"/>
                                  </p:stCondLst>
                                  <p:childTnLst>
                                    <p:set>
                                      <p:cBhvr>
                                        <p:cTn id="46" dur="1" fill="hold">
                                          <p:stCondLst>
                                            <p:cond delay="0"/>
                                          </p:stCondLst>
                                        </p:cTn>
                                        <p:tgtEl>
                                          <p:spTgt spid="231471"/>
                                        </p:tgtEl>
                                        <p:attrNameLst>
                                          <p:attrName>style.visibility</p:attrName>
                                        </p:attrNameLst>
                                      </p:cBhvr>
                                      <p:to>
                                        <p:strVal val="visible"/>
                                      </p:to>
                                    </p:set>
                                    <p:animEffect transition="in" filter="dissolve">
                                      <p:cBhvr>
                                        <p:cTn id="47" dur="500"/>
                                        <p:tgtEl>
                                          <p:spTgt spid="231471"/>
                                        </p:tgtEl>
                                      </p:cBhvr>
                                    </p:animEffect>
                                  </p:childTnLst>
                                </p:cTn>
                              </p:par>
                              <p:par>
                                <p:cTn id="48" presetID="2" presetClass="entr" presetSubtype="1" fill="hold" nodeType="withEffect">
                                  <p:stCondLst>
                                    <p:cond delay="0"/>
                                  </p:stCondLst>
                                  <p:childTnLst>
                                    <p:set>
                                      <p:cBhvr>
                                        <p:cTn id="49" dur="1" fill="hold">
                                          <p:stCondLst>
                                            <p:cond delay="0"/>
                                          </p:stCondLst>
                                        </p:cTn>
                                        <p:tgtEl>
                                          <p:spTgt spid="231444"/>
                                        </p:tgtEl>
                                        <p:attrNameLst>
                                          <p:attrName>style.visibility</p:attrName>
                                        </p:attrNameLst>
                                      </p:cBhvr>
                                      <p:to>
                                        <p:strVal val="visible"/>
                                      </p:to>
                                    </p:set>
                                    <p:anim calcmode="lin" valueType="num">
                                      <p:cBhvr additive="base">
                                        <p:cTn id="50" dur="500" fill="hold"/>
                                        <p:tgtEl>
                                          <p:spTgt spid="231444"/>
                                        </p:tgtEl>
                                        <p:attrNameLst>
                                          <p:attrName>ppt_x</p:attrName>
                                        </p:attrNameLst>
                                      </p:cBhvr>
                                      <p:tavLst>
                                        <p:tav tm="0">
                                          <p:val>
                                            <p:strVal val="#ppt_x"/>
                                          </p:val>
                                        </p:tav>
                                        <p:tav tm="100000">
                                          <p:val>
                                            <p:strVal val="#ppt_x"/>
                                          </p:val>
                                        </p:tav>
                                      </p:tavLst>
                                    </p:anim>
                                    <p:anim calcmode="lin" valueType="num">
                                      <p:cBhvr additive="base">
                                        <p:cTn id="51" dur="500" fill="hold"/>
                                        <p:tgtEl>
                                          <p:spTgt spid="231444"/>
                                        </p:tgtEl>
                                        <p:attrNameLst>
                                          <p:attrName>ppt_y</p:attrName>
                                        </p:attrNameLst>
                                      </p:cBhvr>
                                      <p:tavLst>
                                        <p:tav tm="0">
                                          <p:val>
                                            <p:strVal val="0-#ppt_h/2"/>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231436"/>
                                        </p:tgtEl>
                                        <p:attrNameLst>
                                          <p:attrName>style.visibility</p:attrName>
                                        </p:attrNameLst>
                                      </p:cBhvr>
                                      <p:to>
                                        <p:strVal val="visible"/>
                                      </p:to>
                                    </p:set>
                                    <p:anim calcmode="lin" valueType="num">
                                      <p:cBhvr additive="base">
                                        <p:cTn id="54" dur="500" fill="hold"/>
                                        <p:tgtEl>
                                          <p:spTgt spid="231436"/>
                                        </p:tgtEl>
                                        <p:attrNameLst>
                                          <p:attrName>ppt_x</p:attrName>
                                        </p:attrNameLst>
                                      </p:cBhvr>
                                      <p:tavLst>
                                        <p:tav tm="0">
                                          <p:val>
                                            <p:strVal val="1+#ppt_w/2"/>
                                          </p:val>
                                        </p:tav>
                                        <p:tav tm="100000">
                                          <p:val>
                                            <p:strVal val="#ppt_x"/>
                                          </p:val>
                                        </p:tav>
                                      </p:tavLst>
                                    </p:anim>
                                    <p:anim calcmode="lin" valueType="num">
                                      <p:cBhvr additive="base">
                                        <p:cTn id="55" dur="500" fill="hold"/>
                                        <p:tgtEl>
                                          <p:spTgt spid="231436"/>
                                        </p:tgtEl>
                                        <p:attrNameLst>
                                          <p:attrName>ppt_y</p:attrName>
                                        </p:attrNameLst>
                                      </p:cBhvr>
                                      <p:tavLst>
                                        <p:tav tm="0">
                                          <p:val>
                                            <p:strVal val="#ppt_y"/>
                                          </p:val>
                                        </p:tav>
                                        <p:tav tm="100000">
                                          <p:val>
                                            <p:strVal val="#ppt_y"/>
                                          </p:val>
                                        </p:tav>
                                      </p:tavLst>
                                    </p:anim>
                                  </p:childTnLst>
                                </p:cTn>
                              </p:par>
                              <p:par>
                                <p:cTn id="56" presetID="4" presetClass="entr" presetSubtype="16" fill="hold" nodeType="withEffect">
                                  <p:stCondLst>
                                    <p:cond delay="0"/>
                                  </p:stCondLst>
                                  <p:childTnLst>
                                    <p:set>
                                      <p:cBhvr>
                                        <p:cTn id="57" dur="1" fill="hold">
                                          <p:stCondLst>
                                            <p:cond delay="0"/>
                                          </p:stCondLst>
                                        </p:cTn>
                                        <p:tgtEl>
                                          <p:spTgt spid="231429"/>
                                        </p:tgtEl>
                                        <p:attrNameLst>
                                          <p:attrName>style.visibility</p:attrName>
                                        </p:attrNameLst>
                                      </p:cBhvr>
                                      <p:to>
                                        <p:strVal val="visible"/>
                                      </p:to>
                                    </p:set>
                                    <p:animEffect transition="in" filter="box(in)">
                                      <p:cBhvr>
                                        <p:cTn id="58" dur="500"/>
                                        <p:tgtEl>
                                          <p:spTgt spid="231429"/>
                                        </p:tgtEl>
                                      </p:cBhvr>
                                    </p:animEffect>
                                  </p:childTnLst>
                                </p:cTn>
                              </p:par>
                              <p:par>
                                <p:cTn id="59" presetID="2" presetClass="entr" presetSubtype="4" fill="hold" nodeType="withEffect">
                                  <p:stCondLst>
                                    <p:cond delay="0"/>
                                  </p:stCondLst>
                                  <p:childTnLst>
                                    <p:set>
                                      <p:cBhvr>
                                        <p:cTn id="60" dur="1" fill="hold">
                                          <p:stCondLst>
                                            <p:cond delay="0"/>
                                          </p:stCondLst>
                                        </p:cTn>
                                        <p:tgtEl>
                                          <p:spTgt spid="231464"/>
                                        </p:tgtEl>
                                        <p:attrNameLst>
                                          <p:attrName>style.visibility</p:attrName>
                                        </p:attrNameLst>
                                      </p:cBhvr>
                                      <p:to>
                                        <p:strVal val="visible"/>
                                      </p:to>
                                    </p:set>
                                    <p:anim calcmode="lin" valueType="num">
                                      <p:cBhvr additive="base">
                                        <p:cTn id="61" dur="500" fill="hold"/>
                                        <p:tgtEl>
                                          <p:spTgt spid="231464"/>
                                        </p:tgtEl>
                                        <p:attrNameLst>
                                          <p:attrName>ppt_x</p:attrName>
                                        </p:attrNameLst>
                                      </p:cBhvr>
                                      <p:tavLst>
                                        <p:tav tm="0">
                                          <p:val>
                                            <p:strVal val="#ppt_x"/>
                                          </p:val>
                                        </p:tav>
                                        <p:tav tm="100000">
                                          <p:val>
                                            <p:strVal val="#ppt_x"/>
                                          </p:val>
                                        </p:tav>
                                      </p:tavLst>
                                    </p:anim>
                                    <p:anim calcmode="lin" valueType="num">
                                      <p:cBhvr additive="base">
                                        <p:cTn id="62" dur="500" fill="hold"/>
                                        <p:tgtEl>
                                          <p:spTgt spid="231464"/>
                                        </p:tgtEl>
                                        <p:attrNameLst>
                                          <p:attrName>ppt_y</p:attrName>
                                        </p:attrNameLst>
                                      </p:cBhvr>
                                      <p:tavLst>
                                        <p:tav tm="0">
                                          <p:val>
                                            <p:strVal val="1+#ppt_h/2"/>
                                          </p:val>
                                        </p:tav>
                                        <p:tav tm="100000">
                                          <p:val>
                                            <p:strVal val="#ppt_y"/>
                                          </p:val>
                                        </p:tav>
                                      </p:tavLst>
                                    </p:anim>
                                  </p:childTnLst>
                                </p:cTn>
                              </p:par>
                              <p:par>
                                <p:cTn id="63" presetID="13" presetClass="entr" presetSubtype="16" fill="hold" nodeType="withEffect">
                                  <p:stCondLst>
                                    <p:cond delay="0"/>
                                  </p:stCondLst>
                                  <p:childTnLst>
                                    <p:set>
                                      <p:cBhvr>
                                        <p:cTn id="64" dur="1" fill="hold">
                                          <p:stCondLst>
                                            <p:cond delay="0"/>
                                          </p:stCondLst>
                                        </p:cTn>
                                        <p:tgtEl>
                                          <p:spTgt spid="231458"/>
                                        </p:tgtEl>
                                        <p:attrNameLst>
                                          <p:attrName>style.visibility</p:attrName>
                                        </p:attrNameLst>
                                      </p:cBhvr>
                                      <p:to>
                                        <p:strVal val="visible"/>
                                      </p:to>
                                    </p:set>
                                    <p:animEffect transition="in" filter="plus(in)">
                                      <p:cBhvr>
                                        <p:cTn id="65" dur="2000"/>
                                        <p:tgtEl>
                                          <p:spTgt spid="231458"/>
                                        </p:tgtEl>
                                      </p:cBhvr>
                                    </p:animEffect>
                                  </p:childTnLst>
                                </p:cTn>
                              </p:par>
                              <p:par>
                                <p:cTn id="66" presetID="2" presetClass="entr" presetSubtype="12" fill="hold" nodeType="withEffect">
                                  <p:stCondLst>
                                    <p:cond delay="0"/>
                                  </p:stCondLst>
                                  <p:childTnLst>
                                    <p:set>
                                      <p:cBhvr>
                                        <p:cTn id="67" dur="1" fill="hold">
                                          <p:stCondLst>
                                            <p:cond delay="0"/>
                                          </p:stCondLst>
                                        </p:cTn>
                                        <p:tgtEl>
                                          <p:spTgt spid="231462"/>
                                        </p:tgtEl>
                                        <p:attrNameLst>
                                          <p:attrName>style.visibility</p:attrName>
                                        </p:attrNameLst>
                                      </p:cBhvr>
                                      <p:to>
                                        <p:strVal val="visible"/>
                                      </p:to>
                                    </p:set>
                                    <p:anim calcmode="lin" valueType="num">
                                      <p:cBhvr additive="base">
                                        <p:cTn id="68" dur="500" fill="hold"/>
                                        <p:tgtEl>
                                          <p:spTgt spid="231462"/>
                                        </p:tgtEl>
                                        <p:attrNameLst>
                                          <p:attrName>ppt_x</p:attrName>
                                        </p:attrNameLst>
                                      </p:cBhvr>
                                      <p:tavLst>
                                        <p:tav tm="0">
                                          <p:val>
                                            <p:strVal val="0-#ppt_w/2"/>
                                          </p:val>
                                        </p:tav>
                                        <p:tav tm="100000">
                                          <p:val>
                                            <p:strVal val="#ppt_x"/>
                                          </p:val>
                                        </p:tav>
                                      </p:tavLst>
                                    </p:anim>
                                    <p:anim calcmode="lin" valueType="num">
                                      <p:cBhvr additive="base">
                                        <p:cTn id="69" dur="500" fill="hold"/>
                                        <p:tgtEl>
                                          <p:spTgt spid="231462"/>
                                        </p:tgtEl>
                                        <p:attrNameLst>
                                          <p:attrName>ppt_y</p:attrName>
                                        </p:attrNameLst>
                                      </p:cBhvr>
                                      <p:tavLst>
                                        <p:tav tm="0">
                                          <p:val>
                                            <p:strVal val="1+#ppt_h/2"/>
                                          </p:val>
                                        </p:tav>
                                        <p:tav tm="100000">
                                          <p:val>
                                            <p:strVal val="#ppt_y"/>
                                          </p:val>
                                        </p:tav>
                                      </p:tavLst>
                                    </p:anim>
                                  </p:childTnLst>
                                </p:cTn>
                              </p:par>
                              <p:par>
                                <p:cTn id="70" presetID="26" presetClass="entr" presetSubtype="0" fill="hold" nodeType="withEffect">
                                  <p:stCondLst>
                                    <p:cond delay="0"/>
                                  </p:stCondLst>
                                  <p:childTnLst>
                                    <p:set>
                                      <p:cBhvr>
                                        <p:cTn id="71" dur="1" fill="hold">
                                          <p:stCondLst>
                                            <p:cond delay="0"/>
                                          </p:stCondLst>
                                        </p:cTn>
                                        <p:tgtEl>
                                          <p:spTgt spid="231430"/>
                                        </p:tgtEl>
                                        <p:attrNameLst>
                                          <p:attrName>style.visibility</p:attrName>
                                        </p:attrNameLst>
                                      </p:cBhvr>
                                      <p:to>
                                        <p:strVal val="visible"/>
                                      </p:to>
                                    </p:set>
                                    <p:animEffect transition="in" filter="wipe(down)">
                                      <p:cBhvr>
                                        <p:cTn id="72" dur="580">
                                          <p:stCondLst>
                                            <p:cond delay="0"/>
                                          </p:stCondLst>
                                        </p:cTn>
                                        <p:tgtEl>
                                          <p:spTgt spid="231430"/>
                                        </p:tgtEl>
                                      </p:cBhvr>
                                    </p:animEffect>
                                    <p:anim calcmode="lin" valueType="num">
                                      <p:cBhvr>
                                        <p:cTn id="73" dur="1822" tmFilter="0,0; 0.14,0.36; 0.43,0.73; 0.71,0.91; 1.0,1.0">
                                          <p:stCondLst>
                                            <p:cond delay="0"/>
                                          </p:stCondLst>
                                        </p:cTn>
                                        <p:tgtEl>
                                          <p:spTgt spid="231430"/>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31430"/>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31430"/>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31430"/>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31430"/>
                                        </p:tgtEl>
                                        <p:attrNameLst>
                                          <p:attrName>ppt_y</p:attrName>
                                        </p:attrNameLst>
                                      </p:cBhvr>
                                      <p:tavLst>
                                        <p:tav tm="0" fmla="#ppt_y-sin(pi*$)/81">
                                          <p:val>
                                            <p:fltVal val="0"/>
                                          </p:val>
                                        </p:tav>
                                        <p:tav tm="100000">
                                          <p:val>
                                            <p:fltVal val="1"/>
                                          </p:val>
                                        </p:tav>
                                      </p:tavLst>
                                    </p:anim>
                                    <p:animScale>
                                      <p:cBhvr>
                                        <p:cTn id="78" dur="26">
                                          <p:stCondLst>
                                            <p:cond delay="650"/>
                                          </p:stCondLst>
                                        </p:cTn>
                                        <p:tgtEl>
                                          <p:spTgt spid="231430"/>
                                        </p:tgtEl>
                                      </p:cBhvr>
                                      <p:to x="100000" y="60000"/>
                                    </p:animScale>
                                    <p:animScale>
                                      <p:cBhvr>
                                        <p:cTn id="79" dur="166" decel="50000">
                                          <p:stCondLst>
                                            <p:cond delay="676"/>
                                          </p:stCondLst>
                                        </p:cTn>
                                        <p:tgtEl>
                                          <p:spTgt spid="231430"/>
                                        </p:tgtEl>
                                      </p:cBhvr>
                                      <p:to x="100000" y="100000"/>
                                    </p:animScale>
                                    <p:animScale>
                                      <p:cBhvr>
                                        <p:cTn id="80" dur="26">
                                          <p:stCondLst>
                                            <p:cond delay="1312"/>
                                          </p:stCondLst>
                                        </p:cTn>
                                        <p:tgtEl>
                                          <p:spTgt spid="231430"/>
                                        </p:tgtEl>
                                      </p:cBhvr>
                                      <p:to x="100000" y="80000"/>
                                    </p:animScale>
                                    <p:animScale>
                                      <p:cBhvr>
                                        <p:cTn id="81" dur="166" decel="50000">
                                          <p:stCondLst>
                                            <p:cond delay="1338"/>
                                          </p:stCondLst>
                                        </p:cTn>
                                        <p:tgtEl>
                                          <p:spTgt spid="231430"/>
                                        </p:tgtEl>
                                      </p:cBhvr>
                                      <p:to x="100000" y="100000"/>
                                    </p:animScale>
                                    <p:animScale>
                                      <p:cBhvr>
                                        <p:cTn id="82" dur="26">
                                          <p:stCondLst>
                                            <p:cond delay="1642"/>
                                          </p:stCondLst>
                                        </p:cTn>
                                        <p:tgtEl>
                                          <p:spTgt spid="231430"/>
                                        </p:tgtEl>
                                      </p:cBhvr>
                                      <p:to x="100000" y="90000"/>
                                    </p:animScale>
                                    <p:animScale>
                                      <p:cBhvr>
                                        <p:cTn id="83" dur="166" decel="50000">
                                          <p:stCondLst>
                                            <p:cond delay="1668"/>
                                          </p:stCondLst>
                                        </p:cTn>
                                        <p:tgtEl>
                                          <p:spTgt spid="231430"/>
                                        </p:tgtEl>
                                      </p:cBhvr>
                                      <p:to x="100000" y="100000"/>
                                    </p:animScale>
                                    <p:animScale>
                                      <p:cBhvr>
                                        <p:cTn id="84" dur="26">
                                          <p:stCondLst>
                                            <p:cond delay="1808"/>
                                          </p:stCondLst>
                                        </p:cTn>
                                        <p:tgtEl>
                                          <p:spTgt spid="231430"/>
                                        </p:tgtEl>
                                      </p:cBhvr>
                                      <p:to x="100000" y="95000"/>
                                    </p:animScale>
                                    <p:animScale>
                                      <p:cBhvr>
                                        <p:cTn id="85" dur="166" decel="50000">
                                          <p:stCondLst>
                                            <p:cond delay="1834"/>
                                          </p:stCondLst>
                                        </p:cTn>
                                        <p:tgtEl>
                                          <p:spTgt spid="231430"/>
                                        </p:tgtEl>
                                      </p:cBhvr>
                                      <p:to x="100000" y="100000"/>
                                    </p:animScale>
                                  </p:childTnLst>
                                </p:cTn>
                              </p:par>
                              <p:par>
                                <p:cTn id="86" presetID="5" presetClass="entr" presetSubtype="10" fill="hold" nodeType="withEffect">
                                  <p:stCondLst>
                                    <p:cond delay="0"/>
                                  </p:stCondLst>
                                  <p:childTnLst>
                                    <p:set>
                                      <p:cBhvr>
                                        <p:cTn id="87" dur="1" fill="hold">
                                          <p:stCondLst>
                                            <p:cond delay="0"/>
                                          </p:stCondLst>
                                        </p:cTn>
                                        <p:tgtEl>
                                          <p:spTgt spid="231456"/>
                                        </p:tgtEl>
                                        <p:attrNameLst>
                                          <p:attrName>style.visibility</p:attrName>
                                        </p:attrNameLst>
                                      </p:cBhvr>
                                      <p:to>
                                        <p:strVal val="visible"/>
                                      </p:to>
                                    </p:set>
                                    <p:animEffect transition="in" filter="checkerboard(across)">
                                      <p:cBhvr>
                                        <p:cTn id="88" dur="500"/>
                                        <p:tgtEl>
                                          <p:spTgt spid="231456"/>
                                        </p:tgtEl>
                                      </p:cBhvr>
                                    </p:animEffect>
                                  </p:childTnLst>
                                </p:cTn>
                              </p:par>
                              <p:par>
                                <p:cTn id="89" presetID="2" presetClass="entr" presetSubtype="2" fill="hold" nodeType="withEffect">
                                  <p:stCondLst>
                                    <p:cond delay="0"/>
                                  </p:stCondLst>
                                  <p:childTnLst>
                                    <p:set>
                                      <p:cBhvr>
                                        <p:cTn id="90" dur="1" fill="hold">
                                          <p:stCondLst>
                                            <p:cond delay="0"/>
                                          </p:stCondLst>
                                        </p:cTn>
                                        <p:tgtEl>
                                          <p:spTgt spid="231467"/>
                                        </p:tgtEl>
                                        <p:attrNameLst>
                                          <p:attrName>style.visibility</p:attrName>
                                        </p:attrNameLst>
                                      </p:cBhvr>
                                      <p:to>
                                        <p:strVal val="visible"/>
                                      </p:to>
                                    </p:set>
                                    <p:anim calcmode="lin" valueType="num">
                                      <p:cBhvr additive="base">
                                        <p:cTn id="91" dur="500" fill="hold"/>
                                        <p:tgtEl>
                                          <p:spTgt spid="231467"/>
                                        </p:tgtEl>
                                        <p:attrNameLst>
                                          <p:attrName>ppt_x</p:attrName>
                                        </p:attrNameLst>
                                      </p:cBhvr>
                                      <p:tavLst>
                                        <p:tav tm="0">
                                          <p:val>
                                            <p:strVal val="1+#ppt_w/2"/>
                                          </p:val>
                                        </p:tav>
                                        <p:tav tm="100000">
                                          <p:val>
                                            <p:strVal val="#ppt_x"/>
                                          </p:val>
                                        </p:tav>
                                      </p:tavLst>
                                    </p:anim>
                                    <p:anim calcmode="lin" valueType="num">
                                      <p:cBhvr additive="base">
                                        <p:cTn id="92" dur="500" fill="hold"/>
                                        <p:tgtEl>
                                          <p:spTgt spid="231467"/>
                                        </p:tgtEl>
                                        <p:attrNameLst>
                                          <p:attrName>ppt_y</p:attrName>
                                        </p:attrNameLst>
                                      </p:cBhvr>
                                      <p:tavLst>
                                        <p:tav tm="0">
                                          <p:val>
                                            <p:strVal val="#ppt_y"/>
                                          </p:val>
                                        </p:tav>
                                        <p:tav tm="100000">
                                          <p:val>
                                            <p:strVal val="#ppt_y"/>
                                          </p:val>
                                        </p:tav>
                                      </p:tavLst>
                                    </p:anim>
                                  </p:childTnLst>
                                </p:cTn>
                              </p:par>
                              <p:par>
                                <p:cTn id="93" presetID="2" presetClass="entr" presetSubtype="3" fill="hold" nodeType="withEffect">
                                  <p:stCondLst>
                                    <p:cond delay="0"/>
                                  </p:stCondLst>
                                  <p:childTnLst>
                                    <p:set>
                                      <p:cBhvr>
                                        <p:cTn id="94" dur="1" fill="hold">
                                          <p:stCondLst>
                                            <p:cond delay="0"/>
                                          </p:stCondLst>
                                        </p:cTn>
                                        <p:tgtEl>
                                          <p:spTgt spid="231441"/>
                                        </p:tgtEl>
                                        <p:attrNameLst>
                                          <p:attrName>style.visibility</p:attrName>
                                        </p:attrNameLst>
                                      </p:cBhvr>
                                      <p:to>
                                        <p:strVal val="visible"/>
                                      </p:to>
                                    </p:set>
                                    <p:anim calcmode="lin" valueType="num">
                                      <p:cBhvr additive="base">
                                        <p:cTn id="95" dur="500" fill="hold"/>
                                        <p:tgtEl>
                                          <p:spTgt spid="231441"/>
                                        </p:tgtEl>
                                        <p:attrNameLst>
                                          <p:attrName>ppt_x</p:attrName>
                                        </p:attrNameLst>
                                      </p:cBhvr>
                                      <p:tavLst>
                                        <p:tav tm="0">
                                          <p:val>
                                            <p:strVal val="1+#ppt_w/2"/>
                                          </p:val>
                                        </p:tav>
                                        <p:tav tm="100000">
                                          <p:val>
                                            <p:strVal val="#ppt_x"/>
                                          </p:val>
                                        </p:tav>
                                      </p:tavLst>
                                    </p:anim>
                                    <p:anim calcmode="lin" valueType="num">
                                      <p:cBhvr additive="base">
                                        <p:cTn id="96" dur="500" fill="hold"/>
                                        <p:tgtEl>
                                          <p:spTgt spid="231441"/>
                                        </p:tgtEl>
                                        <p:attrNameLst>
                                          <p:attrName>ppt_y</p:attrName>
                                        </p:attrNameLst>
                                      </p:cBhvr>
                                      <p:tavLst>
                                        <p:tav tm="0">
                                          <p:val>
                                            <p:strVal val="0-#ppt_h/2"/>
                                          </p:val>
                                        </p:tav>
                                        <p:tav tm="100000">
                                          <p:val>
                                            <p:strVal val="#ppt_y"/>
                                          </p:val>
                                        </p:tav>
                                      </p:tavLst>
                                    </p:anim>
                                  </p:childTnLst>
                                </p:cTn>
                              </p:par>
                              <p:par>
                                <p:cTn id="97" presetID="2" presetClass="entr" presetSubtype="6" fill="hold" nodeType="withEffect">
                                  <p:stCondLst>
                                    <p:cond delay="0"/>
                                  </p:stCondLst>
                                  <p:childTnLst>
                                    <p:set>
                                      <p:cBhvr>
                                        <p:cTn id="98" dur="1" fill="hold">
                                          <p:stCondLst>
                                            <p:cond delay="0"/>
                                          </p:stCondLst>
                                        </p:cTn>
                                        <p:tgtEl>
                                          <p:spTgt spid="231454"/>
                                        </p:tgtEl>
                                        <p:attrNameLst>
                                          <p:attrName>style.visibility</p:attrName>
                                        </p:attrNameLst>
                                      </p:cBhvr>
                                      <p:to>
                                        <p:strVal val="visible"/>
                                      </p:to>
                                    </p:set>
                                    <p:anim calcmode="lin" valueType="num">
                                      <p:cBhvr additive="base">
                                        <p:cTn id="99" dur="500" fill="hold"/>
                                        <p:tgtEl>
                                          <p:spTgt spid="231454"/>
                                        </p:tgtEl>
                                        <p:attrNameLst>
                                          <p:attrName>ppt_x</p:attrName>
                                        </p:attrNameLst>
                                      </p:cBhvr>
                                      <p:tavLst>
                                        <p:tav tm="0">
                                          <p:val>
                                            <p:strVal val="1+#ppt_w/2"/>
                                          </p:val>
                                        </p:tav>
                                        <p:tav tm="100000">
                                          <p:val>
                                            <p:strVal val="#ppt_x"/>
                                          </p:val>
                                        </p:tav>
                                      </p:tavLst>
                                    </p:anim>
                                    <p:anim calcmode="lin" valueType="num">
                                      <p:cBhvr additive="base">
                                        <p:cTn id="100" dur="500" fill="hold"/>
                                        <p:tgtEl>
                                          <p:spTgt spid="231454"/>
                                        </p:tgtEl>
                                        <p:attrNameLst>
                                          <p:attrName>ppt_y</p:attrName>
                                        </p:attrNameLst>
                                      </p:cBhvr>
                                      <p:tavLst>
                                        <p:tav tm="0">
                                          <p:val>
                                            <p:strVal val="1+#ppt_h/2"/>
                                          </p:val>
                                        </p:tav>
                                        <p:tav tm="100000">
                                          <p:val>
                                            <p:strVal val="#ppt_y"/>
                                          </p:val>
                                        </p:tav>
                                      </p:tavLst>
                                    </p:anim>
                                  </p:childTnLst>
                                </p:cTn>
                              </p:par>
                              <p:par>
                                <p:cTn id="101" presetID="2" presetClass="entr" presetSubtype="12" fill="hold" nodeType="withEffect">
                                  <p:stCondLst>
                                    <p:cond delay="0"/>
                                  </p:stCondLst>
                                  <p:childTnLst>
                                    <p:set>
                                      <p:cBhvr>
                                        <p:cTn id="102" dur="1" fill="hold">
                                          <p:stCondLst>
                                            <p:cond delay="0"/>
                                          </p:stCondLst>
                                        </p:cTn>
                                        <p:tgtEl>
                                          <p:spTgt spid="231448"/>
                                        </p:tgtEl>
                                        <p:attrNameLst>
                                          <p:attrName>style.visibility</p:attrName>
                                        </p:attrNameLst>
                                      </p:cBhvr>
                                      <p:to>
                                        <p:strVal val="visible"/>
                                      </p:to>
                                    </p:set>
                                    <p:anim calcmode="lin" valueType="num">
                                      <p:cBhvr additive="base">
                                        <p:cTn id="103" dur="500" fill="hold"/>
                                        <p:tgtEl>
                                          <p:spTgt spid="231448"/>
                                        </p:tgtEl>
                                        <p:attrNameLst>
                                          <p:attrName>ppt_x</p:attrName>
                                        </p:attrNameLst>
                                      </p:cBhvr>
                                      <p:tavLst>
                                        <p:tav tm="0">
                                          <p:val>
                                            <p:strVal val="0-#ppt_w/2"/>
                                          </p:val>
                                        </p:tav>
                                        <p:tav tm="100000">
                                          <p:val>
                                            <p:strVal val="#ppt_x"/>
                                          </p:val>
                                        </p:tav>
                                      </p:tavLst>
                                    </p:anim>
                                    <p:anim calcmode="lin" valueType="num">
                                      <p:cBhvr additive="base">
                                        <p:cTn id="104" dur="500" fill="hold"/>
                                        <p:tgtEl>
                                          <p:spTgt spid="231448"/>
                                        </p:tgtEl>
                                        <p:attrNameLst>
                                          <p:attrName>ppt_y</p:attrName>
                                        </p:attrNameLst>
                                      </p:cBhvr>
                                      <p:tavLst>
                                        <p:tav tm="0">
                                          <p:val>
                                            <p:strVal val="1+#ppt_h/2"/>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231446"/>
                                        </p:tgtEl>
                                        <p:attrNameLst>
                                          <p:attrName>style.visibility</p:attrName>
                                        </p:attrNameLst>
                                      </p:cBhvr>
                                      <p:to>
                                        <p:strVal val="visible"/>
                                      </p:to>
                                    </p:set>
                                    <p:anim calcmode="lin" valueType="num">
                                      <p:cBhvr additive="base">
                                        <p:cTn id="107" dur="500" fill="hold"/>
                                        <p:tgtEl>
                                          <p:spTgt spid="231446"/>
                                        </p:tgtEl>
                                        <p:attrNameLst>
                                          <p:attrName>ppt_x</p:attrName>
                                        </p:attrNameLst>
                                      </p:cBhvr>
                                      <p:tavLst>
                                        <p:tav tm="0">
                                          <p:val>
                                            <p:strVal val="0-#ppt_w/2"/>
                                          </p:val>
                                        </p:tav>
                                        <p:tav tm="100000">
                                          <p:val>
                                            <p:strVal val="#ppt_x"/>
                                          </p:val>
                                        </p:tav>
                                      </p:tavLst>
                                    </p:anim>
                                    <p:anim calcmode="lin" valueType="num">
                                      <p:cBhvr additive="base">
                                        <p:cTn id="108" dur="500" fill="hold"/>
                                        <p:tgtEl>
                                          <p:spTgt spid="231446"/>
                                        </p:tgtEl>
                                        <p:attrNameLst>
                                          <p:attrName>ppt_y</p:attrName>
                                        </p:attrNameLst>
                                      </p:cBhvr>
                                      <p:tavLst>
                                        <p:tav tm="0">
                                          <p:val>
                                            <p:strVal val="#ppt_y"/>
                                          </p:val>
                                        </p:tav>
                                        <p:tav tm="100000">
                                          <p:val>
                                            <p:strVal val="#ppt_y"/>
                                          </p:val>
                                        </p:tav>
                                      </p:tavLst>
                                    </p:anim>
                                  </p:childTnLst>
                                </p:cTn>
                              </p:par>
                              <p:par>
                                <p:cTn id="109" presetID="3" presetClass="entr" presetSubtype="10" fill="hold" nodeType="withEffect">
                                  <p:stCondLst>
                                    <p:cond delay="0"/>
                                  </p:stCondLst>
                                  <p:childTnLst>
                                    <p:set>
                                      <p:cBhvr>
                                        <p:cTn id="110" dur="1" fill="hold">
                                          <p:stCondLst>
                                            <p:cond delay="0"/>
                                          </p:stCondLst>
                                        </p:cTn>
                                        <p:tgtEl>
                                          <p:spTgt spid="231440"/>
                                        </p:tgtEl>
                                        <p:attrNameLst>
                                          <p:attrName>style.visibility</p:attrName>
                                        </p:attrNameLst>
                                      </p:cBhvr>
                                      <p:to>
                                        <p:strVal val="visible"/>
                                      </p:to>
                                    </p:set>
                                    <p:animEffect transition="in" filter="blinds(horizontal)">
                                      <p:cBhvr>
                                        <p:cTn id="111" dur="500"/>
                                        <p:tgtEl>
                                          <p:spTgt spid="231440"/>
                                        </p:tgtEl>
                                      </p:cBhvr>
                                    </p:animEffect>
                                  </p:childTnLst>
                                </p:cTn>
                              </p:par>
                              <p:par>
                                <p:cTn id="112" presetID="3" presetClass="entr" presetSubtype="10" fill="hold" nodeType="withEffect">
                                  <p:stCondLst>
                                    <p:cond delay="0"/>
                                  </p:stCondLst>
                                  <p:childTnLst>
                                    <p:set>
                                      <p:cBhvr>
                                        <p:cTn id="113" dur="1" fill="hold">
                                          <p:stCondLst>
                                            <p:cond delay="0"/>
                                          </p:stCondLst>
                                        </p:cTn>
                                        <p:tgtEl>
                                          <p:spTgt spid="231438"/>
                                        </p:tgtEl>
                                        <p:attrNameLst>
                                          <p:attrName>style.visibility</p:attrName>
                                        </p:attrNameLst>
                                      </p:cBhvr>
                                      <p:to>
                                        <p:strVal val="visible"/>
                                      </p:to>
                                    </p:set>
                                    <p:animEffect transition="in" filter="blinds(horizontal)">
                                      <p:cBhvr>
                                        <p:cTn id="114" dur="500"/>
                                        <p:tgtEl>
                                          <p:spTgt spid="231438"/>
                                        </p:tgtEl>
                                      </p:cBhvr>
                                    </p:animEffect>
                                  </p:childTnLst>
                                </p:cTn>
                              </p:par>
                              <p:par>
                                <p:cTn id="115" presetID="6" presetClass="entr" presetSubtype="16" fill="hold" nodeType="withEffect">
                                  <p:stCondLst>
                                    <p:cond delay="0"/>
                                  </p:stCondLst>
                                  <p:childTnLst>
                                    <p:set>
                                      <p:cBhvr>
                                        <p:cTn id="116" dur="1" fill="hold">
                                          <p:stCondLst>
                                            <p:cond delay="0"/>
                                          </p:stCondLst>
                                        </p:cTn>
                                        <p:tgtEl>
                                          <p:spTgt spid="231475"/>
                                        </p:tgtEl>
                                        <p:attrNameLst>
                                          <p:attrName>style.visibility</p:attrName>
                                        </p:attrNameLst>
                                      </p:cBhvr>
                                      <p:to>
                                        <p:strVal val="visible"/>
                                      </p:to>
                                    </p:set>
                                    <p:animEffect transition="in" filter="circle(in)">
                                      <p:cBhvr>
                                        <p:cTn id="117" dur="2000"/>
                                        <p:tgtEl>
                                          <p:spTgt spid="231475"/>
                                        </p:tgtEl>
                                      </p:cBhvr>
                                    </p:animEffect>
                                  </p:childTnLst>
                                </p:cTn>
                              </p:par>
                              <p:par>
                                <p:cTn id="118" presetID="18" presetClass="entr" presetSubtype="12" fill="hold" nodeType="withEffect">
                                  <p:stCondLst>
                                    <p:cond delay="0"/>
                                  </p:stCondLst>
                                  <p:childTnLst>
                                    <p:set>
                                      <p:cBhvr>
                                        <p:cTn id="119" dur="1" fill="hold">
                                          <p:stCondLst>
                                            <p:cond delay="0"/>
                                          </p:stCondLst>
                                        </p:cTn>
                                        <p:tgtEl>
                                          <p:spTgt spid="231466"/>
                                        </p:tgtEl>
                                        <p:attrNameLst>
                                          <p:attrName>style.visibility</p:attrName>
                                        </p:attrNameLst>
                                      </p:cBhvr>
                                      <p:to>
                                        <p:strVal val="visible"/>
                                      </p:to>
                                    </p:set>
                                    <p:animEffect transition="in" filter="strips(downLeft)">
                                      <p:cBhvr>
                                        <p:cTn id="120" dur="500"/>
                                        <p:tgtEl>
                                          <p:spTgt spid="231466"/>
                                        </p:tgtEl>
                                      </p:cBhvr>
                                    </p:animEffect>
                                  </p:childTnLst>
                                </p:cTn>
                              </p:par>
                              <p:par>
                                <p:cTn id="121" presetID="13" presetClass="entr" presetSubtype="16" fill="hold" nodeType="withEffect">
                                  <p:stCondLst>
                                    <p:cond delay="0"/>
                                  </p:stCondLst>
                                  <p:childTnLst>
                                    <p:set>
                                      <p:cBhvr>
                                        <p:cTn id="122" dur="1" fill="hold">
                                          <p:stCondLst>
                                            <p:cond delay="0"/>
                                          </p:stCondLst>
                                        </p:cTn>
                                        <p:tgtEl>
                                          <p:spTgt spid="231437"/>
                                        </p:tgtEl>
                                        <p:attrNameLst>
                                          <p:attrName>style.visibility</p:attrName>
                                        </p:attrNameLst>
                                      </p:cBhvr>
                                      <p:to>
                                        <p:strVal val="visible"/>
                                      </p:to>
                                    </p:set>
                                    <p:animEffect transition="in" filter="plus(in)">
                                      <p:cBhvr>
                                        <p:cTn id="123" dur="2000"/>
                                        <p:tgtEl>
                                          <p:spTgt spid="231437"/>
                                        </p:tgtEl>
                                      </p:cBhvr>
                                    </p:animEffect>
                                  </p:childTnLst>
                                </p:cTn>
                              </p:par>
                              <p:par>
                                <p:cTn id="124" presetID="2" presetClass="entr" presetSubtype="8" fill="hold" nodeType="withEffect">
                                  <p:stCondLst>
                                    <p:cond delay="0"/>
                                  </p:stCondLst>
                                  <p:childTnLst>
                                    <p:set>
                                      <p:cBhvr>
                                        <p:cTn id="125" dur="1" fill="hold">
                                          <p:stCondLst>
                                            <p:cond delay="0"/>
                                          </p:stCondLst>
                                        </p:cTn>
                                        <p:tgtEl>
                                          <p:spTgt spid="231469"/>
                                        </p:tgtEl>
                                        <p:attrNameLst>
                                          <p:attrName>style.visibility</p:attrName>
                                        </p:attrNameLst>
                                      </p:cBhvr>
                                      <p:to>
                                        <p:strVal val="visible"/>
                                      </p:to>
                                    </p:set>
                                    <p:anim calcmode="lin" valueType="num">
                                      <p:cBhvr additive="base">
                                        <p:cTn id="126" dur="500" fill="hold"/>
                                        <p:tgtEl>
                                          <p:spTgt spid="231469"/>
                                        </p:tgtEl>
                                        <p:attrNameLst>
                                          <p:attrName>ppt_x</p:attrName>
                                        </p:attrNameLst>
                                      </p:cBhvr>
                                      <p:tavLst>
                                        <p:tav tm="0">
                                          <p:val>
                                            <p:strVal val="0-#ppt_w/2"/>
                                          </p:val>
                                        </p:tav>
                                        <p:tav tm="100000">
                                          <p:val>
                                            <p:strVal val="#ppt_x"/>
                                          </p:val>
                                        </p:tav>
                                      </p:tavLst>
                                    </p:anim>
                                    <p:anim calcmode="lin" valueType="num">
                                      <p:cBhvr additive="base">
                                        <p:cTn id="127" dur="500" fill="hold"/>
                                        <p:tgtEl>
                                          <p:spTgt spid="231469"/>
                                        </p:tgtEl>
                                        <p:attrNameLst>
                                          <p:attrName>ppt_y</p:attrName>
                                        </p:attrNameLst>
                                      </p:cBhvr>
                                      <p:tavLst>
                                        <p:tav tm="0">
                                          <p:val>
                                            <p:strVal val="#ppt_y"/>
                                          </p:val>
                                        </p:tav>
                                        <p:tav tm="100000">
                                          <p:val>
                                            <p:strVal val="#ppt_y"/>
                                          </p:val>
                                        </p:tav>
                                      </p:tavLst>
                                    </p:anim>
                                  </p:childTnLst>
                                </p:cTn>
                              </p:par>
                              <p:par>
                                <p:cTn id="128" presetID="3" presetClass="entr" presetSubtype="10" fill="hold" nodeType="withEffect">
                                  <p:stCondLst>
                                    <p:cond delay="0"/>
                                  </p:stCondLst>
                                  <p:childTnLst>
                                    <p:set>
                                      <p:cBhvr>
                                        <p:cTn id="129" dur="1" fill="hold">
                                          <p:stCondLst>
                                            <p:cond delay="0"/>
                                          </p:stCondLst>
                                        </p:cTn>
                                        <p:tgtEl>
                                          <p:spTgt spid="231455"/>
                                        </p:tgtEl>
                                        <p:attrNameLst>
                                          <p:attrName>style.visibility</p:attrName>
                                        </p:attrNameLst>
                                      </p:cBhvr>
                                      <p:to>
                                        <p:strVal val="visible"/>
                                      </p:to>
                                    </p:set>
                                    <p:animEffect transition="in" filter="blinds(horizontal)">
                                      <p:cBhvr>
                                        <p:cTn id="130" dur="500"/>
                                        <p:tgtEl>
                                          <p:spTgt spid="231455"/>
                                        </p:tgtEl>
                                      </p:cBhvr>
                                    </p:animEffect>
                                  </p:childTnLst>
                                </p:cTn>
                              </p:par>
                              <p:par>
                                <p:cTn id="131" presetID="2" presetClass="entr" presetSubtype="2" fill="hold" nodeType="withEffect">
                                  <p:stCondLst>
                                    <p:cond delay="0"/>
                                  </p:stCondLst>
                                  <p:childTnLst>
                                    <p:set>
                                      <p:cBhvr>
                                        <p:cTn id="132" dur="1" fill="hold">
                                          <p:stCondLst>
                                            <p:cond delay="0"/>
                                          </p:stCondLst>
                                        </p:cTn>
                                        <p:tgtEl>
                                          <p:spTgt spid="231463"/>
                                        </p:tgtEl>
                                        <p:attrNameLst>
                                          <p:attrName>style.visibility</p:attrName>
                                        </p:attrNameLst>
                                      </p:cBhvr>
                                      <p:to>
                                        <p:strVal val="visible"/>
                                      </p:to>
                                    </p:set>
                                    <p:anim calcmode="lin" valueType="num">
                                      <p:cBhvr additive="base">
                                        <p:cTn id="133" dur="500" fill="hold"/>
                                        <p:tgtEl>
                                          <p:spTgt spid="231463"/>
                                        </p:tgtEl>
                                        <p:attrNameLst>
                                          <p:attrName>ppt_x</p:attrName>
                                        </p:attrNameLst>
                                      </p:cBhvr>
                                      <p:tavLst>
                                        <p:tav tm="0">
                                          <p:val>
                                            <p:strVal val="1+#ppt_w/2"/>
                                          </p:val>
                                        </p:tav>
                                        <p:tav tm="100000">
                                          <p:val>
                                            <p:strVal val="#ppt_x"/>
                                          </p:val>
                                        </p:tav>
                                      </p:tavLst>
                                    </p:anim>
                                    <p:anim calcmode="lin" valueType="num">
                                      <p:cBhvr additive="base">
                                        <p:cTn id="134" dur="500" fill="hold"/>
                                        <p:tgtEl>
                                          <p:spTgt spid="231463"/>
                                        </p:tgtEl>
                                        <p:attrNameLst>
                                          <p:attrName>ppt_y</p:attrName>
                                        </p:attrNameLst>
                                      </p:cBhvr>
                                      <p:tavLst>
                                        <p:tav tm="0">
                                          <p:val>
                                            <p:strVal val="#ppt_y"/>
                                          </p:val>
                                        </p:tav>
                                        <p:tav tm="100000">
                                          <p:val>
                                            <p:strVal val="#ppt_y"/>
                                          </p:val>
                                        </p:tav>
                                      </p:tavLst>
                                    </p:anim>
                                  </p:childTnLst>
                                </p:cTn>
                              </p:par>
                              <p:par>
                                <p:cTn id="135" presetID="2" presetClass="entr" presetSubtype="8" fill="hold" nodeType="withEffect">
                                  <p:stCondLst>
                                    <p:cond delay="0"/>
                                  </p:stCondLst>
                                  <p:childTnLst>
                                    <p:set>
                                      <p:cBhvr>
                                        <p:cTn id="136" dur="1" fill="hold">
                                          <p:stCondLst>
                                            <p:cond delay="0"/>
                                          </p:stCondLst>
                                        </p:cTn>
                                        <p:tgtEl>
                                          <p:spTgt spid="231457"/>
                                        </p:tgtEl>
                                        <p:attrNameLst>
                                          <p:attrName>style.visibility</p:attrName>
                                        </p:attrNameLst>
                                      </p:cBhvr>
                                      <p:to>
                                        <p:strVal val="visible"/>
                                      </p:to>
                                    </p:set>
                                    <p:anim calcmode="lin" valueType="num">
                                      <p:cBhvr additive="base">
                                        <p:cTn id="137" dur="500" fill="hold"/>
                                        <p:tgtEl>
                                          <p:spTgt spid="231457"/>
                                        </p:tgtEl>
                                        <p:attrNameLst>
                                          <p:attrName>ppt_x</p:attrName>
                                        </p:attrNameLst>
                                      </p:cBhvr>
                                      <p:tavLst>
                                        <p:tav tm="0">
                                          <p:val>
                                            <p:strVal val="0-#ppt_w/2"/>
                                          </p:val>
                                        </p:tav>
                                        <p:tav tm="100000">
                                          <p:val>
                                            <p:strVal val="#ppt_x"/>
                                          </p:val>
                                        </p:tav>
                                      </p:tavLst>
                                    </p:anim>
                                    <p:anim calcmode="lin" valueType="num">
                                      <p:cBhvr additive="base">
                                        <p:cTn id="138" dur="500" fill="hold"/>
                                        <p:tgtEl>
                                          <p:spTgt spid="231457"/>
                                        </p:tgtEl>
                                        <p:attrNameLst>
                                          <p:attrName>ppt_y</p:attrName>
                                        </p:attrNameLst>
                                      </p:cBhvr>
                                      <p:tavLst>
                                        <p:tav tm="0">
                                          <p:val>
                                            <p:strVal val="#ppt_y"/>
                                          </p:val>
                                        </p:tav>
                                        <p:tav tm="100000">
                                          <p:val>
                                            <p:strVal val="#ppt_y"/>
                                          </p:val>
                                        </p:tav>
                                      </p:tavLst>
                                    </p:anim>
                                  </p:childTnLst>
                                </p:cTn>
                              </p:par>
                              <p:par>
                                <p:cTn id="139" presetID="9" presetClass="entr" presetSubtype="0" fill="hold" nodeType="withEffect">
                                  <p:stCondLst>
                                    <p:cond delay="0"/>
                                  </p:stCondLst>
                                  <p:childTnLst>
                                    <p:set>
                                      <p:cBhvr>
                                        <p:cTn id="140" dur="1" fill="hold">
                                          <p:stCondLst>
                                            <p:cond delay="0"/>
                                          </p:stCondLst>
                                        </p:cTn>
                                        <p:tgtEl>
                                          <p:spTgt spid="231427"/>
                                        </p:tgtEl>
                                        <p:attrNameLst>
                                          <p:attrName>style.visibility</p:attrName>
                                        </p:attrNameLst>
                                      </p:cBhvr>
                                      <p:to>
                                        <p:strVal val="visible"/>
                                      </p:to>
                                    </p:set>
                                    <p:animEffect transition="in" filter="dissolve">
                                      <p:cBhvr>
                                        <p:cTn id="141" dur="500"/>
                                        <p:tgtEl>
                                          <p:spTgt spid="231427"/>
                                        </p:tgtEl>
                                      </p:cBhvr>
                                    </p:animEffect>
                                  </p:childTnLst>
                                </p:cTn>
                              </p:par>
                              <p:par>
                                <p:cTn id="142" presetID="9" presetClass="entr" presetSubtype="0" fill="hold" nodeType="withEffect">
                                  <p:stCondLst>
                                    <p:cond delay="0"/>
                                  </p:stCondLst>
                                  <p:childTnLst>
                                    <p:set>
                                      <p:cBhvr>
                                        <p:cTn id="143" dur="1" fill="hold">
                                          <p:stCondLst>
                                            <p:cond delay="0"/>
                                          </p:stCondLst>
                                        </p:cTn>
                                        <p:tgtEl>
                                          <p:spTgt spid="231426"/>
                                        </p:tgtEl>
                                        <p:attrNameLst>
                                          <p:attrName>style.visibility</p:attrName>
                                        </p:attrNameLst>
                                      </p:cBhvr>
                                      <p:to>
                                        <p:strVal val="visible"/>
                                      </p:to>
                                    </p:set>
                                    <p:animEffect transition="in" filter="dissolve">
                                      <p:cBhvr>
                                        <p:cTn id="144" dur="500"/>
                                        <p:tgtEl>
                                          <p:spTgt spid="231426"/>
                                        </p:tgtEl>
                                      </p:cBhvr>
                                    </p:animEffect>
                                  </p:childTnLst>
                                </p:cTn>
                              </p:par>
                              <p:par>
                                <p:cTn id="145" presetID="2" presetClass="entr" presetSubtype="2" fill="hold" nodeType="withEffect">
                                  <p:stCondLst>
                                    <p:cond delay="0"/>
                                  </p:stCondLst>
                                  <p:childTnLst>
                                    <p:set>
                                      <p:cBhvr>
                                        <p:cTn id="146" dur="1" fill="hold">
                                          <p:stCondLst>
                                            <p:cond delay="0"/>
                                          </p:stCondLst>
                                        </p:cTn>
                                        <p:tgtEl>
                                          <p:spTgt spid="231451"/>
                                        </p:tgtEl>
                                        <p:attrNameLst>
                                          <p:attrName>style.visibility</p:attrName>
                                        </p:attrNameLst>
                                      </p:cBhvr>
                                      <p:to>
                                        <p:strVal val="visible"/>
                                      </p:to>
                                    </p:set>
                                    <p:anim calcmode="lin" valueType="num">
                                      <p:cBhvr additive="base">
                                        <p:cTn id="147" dur="500" fill="hold"/>
                                        <p:tgtEl>
                                          <p:spTgt spid="231451"/>
                                        </p:tgtEl>
                                        <p:attrNameLst>
                                          <p:attrName>ppt_x</p:attrName>
                                        </p:attrNameLst>
                                      </p:cBhvr>
                                      <p:tavLst>
                                        <p:tav tm="0">
                                          <p:val>
                                            <p:strVal val="1+#ppt_w/2"/>
                                          </p:val>
                                        </p:tav>
                                        <p:tav tm="100000">
                                          <p:val>
                                            <p:strVal val="#ppt_x"/>
                                          </p:val>
                                        </p:tav>
                                      </p:tavLst>
                                    </p:anim>
                                    <p:anim calcmode="lin" valueType="num">
                                      <p:cBhvr additive="base">
                                        <p:cTn id="148" dur="500" fill="hold"/>
                                        <p:tgtEl>
                                          <p:spTgt spid="231451"/>
                                        </p:tgtEl>
                                        <p:attrNameLst>
                                          <p:attrName>ppt_y</p:attrName>
                                        </p:attrNameLst>
                                      </p:cBhvr>
                                      <p:tavLst>
                                        <p:tav tm="0">
                                          <p:val>
                                            <p:strVal val="#ppt_y"/>
                                          </p:val>
                                        </p:tav>
                                        <p:tav tm="100000">
                                          <p:val>
                                            <p:strVal val="#ppt_y"/>
                                          </p:val>
                                        </p:tav>
                                      </p:tavLst>
                                    </p:anim>
                                  </p:childTnLst>
                                </p:cTn>
                              </p:par>
                              <p:par>
                                <p:cTn id="149" presetID="45" presetClass="entr" presetSubtype="0" fill="hold" nodeType="withEffect">
                                  <p:stCondLst>
                                    <p:cond delay="0"/>
                                  </p:stCondLst>
                                  <p:iterate type="lt">
                                    <p:tmPct val="10000"/>
                                  </p:iterate>
                                  <p:childTnLst>
                                    <p:set>
                                      <p:cBhvr>
                                        <p:cTn id="150" dur="1" fill="hold">
                                          <p:stCondLst>
                                            <p:cond delay="0"/>
                                          </p:stCondLst>
                                        </p:cTn>
                                        <p:tgtEl>
                                          <p:spTgt spid="231431"/>
                                        </p:tgtEl>
                                        <p:attrNameLst>
                                          <p:attrName>style.visibility</p:attrName>
                                        </p:attrNameLst>
                                      </p:cBhvr>
                                      <p:to>
                                        <p:strVal val="visible"/>
                                      </p:to>
                                    </p:set>
                                    <p:animEffect transition="in" filter="fade">
                                      <p:cBhvr>
                                        <p:cTn id="151" dur="2000"/>
                                        <p:tgtEl>
                                          <p:spTgt spid="231431"/>
                                        </p:tgtEl>
                                      </p:cBhvr>
                                    </p:animEffect>
                                    <p:anim calcmode="lin" valueType="num">
                                      <p:cBhvr>
                                        <p:cTn id="152" dur="2000" fill="hold"/>
                                        <p:tgtEl>
                                          <p:spTgt spid="231431"/>
                                        </p:tgtEl>
                                        <p:attrNameLst>
                                          <p:attrName>ppt_w</p:attrName>
                                        </p:attrNameLst>
                                      </p:cBhvr>
                                      <p:tavLst>
                                        <p:tav tm="0" fmla="#ppt_w*sin(2.5*pi*$)">
                                          <p:val>
                                            <p:fltVal val="0"/>
                                          </p:val>
                                        </p:tav>
                                        <p:tav tm="100000">
                                          <p:val>
                                            <p:fltVal val="1"/>
                                          </p:val>
                                        </p:tav>
                                      </p:tavLst>
                                    </p:anim>
                                    <p:anim calcmode="lin" valueType="num">
                                      <p:cBhvr>
                                        <p:cTn id="153" dur="2000" fill="hold"/>
                                        <p:tgtEl>
                                          <p:spTgt spid="231431"/>
                                        </p:tgtEl>
                                        <p:attrNameLst>
                                          <p:attrName>ppt_h</p:attrName>
                                        </p:attrNameLst>
                                      </p:cBhvr>
                                      <p:tavLst>
                                        <p:tav tm="0">
                                          <p:val>
                                            <p:strVal val="#ppt_h"/>
                                          </p:val>
                                        </p:tav>
                                        <p:tav tm="100000">
                                          <p:val>
                                            <p:strVal val="#ppt_h"/>
                                          </p:val>
                                        </p:tav>
                                      </p:tavLst>
                                    </p:anim>
                                  </p:childTnLst>
                                </p:cTn>
                              </p:par>
                              <p:par>
                                <p:cTn id="154" presetID="45" presetClass="entr" presetSubtype="0" fill="hold" nodeType="withEffect">
                                  <p:stCondLst>
                                    <p:cond delay="0"/>
                                  </p:stCondLst>
                                  <p:iterate type="lt">
                                    <p:tmPct val="10000"/>
                                  </p:iterate>
                                  <p:childTnLst>
                                    <p:set>
                                      <p:cBhvr>
                                        <p:cTn id="155" dur="1" fill="hold">
                                          <p:stCondLst>
                                            <p:cond delay="0"/>
                                          </p:stCondLst>
                                        </p:cTn>
                                        <p:tgtEl>
                                          <p:spTgt spid="231459"/>
                                        </p:tgtEl>
                                        <p:attrNameLst>
                                          <p:attrName>style.visibility</p:attrName>
                                        </p:attrNameLst>
                                      </p:cBhvr>
                                      <p:to>
                                        <p:strVal val="visible"/>
                                      </p:to>
                                    </p:set>
                                    <p:animEffect transition="in" filter="fade">
                                      <p:cBhvr>
                                        <p:cTn id="156" dur="2000"/>
                                        <p:tgtEl>
                                          <p:spTgt spid="231459"/>
                                        </p:tgtEl>
                                      </p:cBhvr>
                                    </p:animEffect>
                                    <p:anim calcmode="lin" valueType="num">
                                      <p:cBhvr>
                                        <p:cTn id="157" dur="2000" fill="hold"/>
                                        <p:tgtEl>
                                          <p:spTgt spid="231459"/>
                                        </p:tgtEl>
                                        <p:attrNameLst>
                                          <p:attrName>ppt_w</p:attrName>
                                        </p:attrNameLst>
                                      </p:cBhvr>
                                      <p:tavLst>
                                        <p:tav tm="0" fmla="#ppt_w*sin(2.5*pi*$)">
                                          <p:val>
                                            <p:fltVal val="0"/>
                                          </p:val>
                                        </p:tav>
                                        <p:tav tm="100000">
                                          <p:val>
                                            <p:fltVal val="1"/>
                                          </p:val>
                                        </p:tav>
                                      </p:tavLst>
                                    </p:anim>
                                    <p:anim calcmode="lin" valueType="num">
                                      <p:cBhvr>
                                        <p:cTn id="158" dur="2000" fill="hold"/>
                                        <p:tgtEl>
                                          <p:spTgt spid="231459"/>
                                        </p:tgtEl>
                                        <p:attrNameLst>
                                          <p:attrName>ppt_h</p:attrName>
                                        </p:attrNameLst>
                                      </p:cBhvr>
                                      <p:tavLst>
                                        <p:tav tm="0">
                                          <p:val>
                                            <p:strVal val="#ppt_h"/>
                                          </p:val>
                                        </p:tav>
                                        <p:tav tm="100000">
                                          <p:val>
                                            <p:strVal val="#ppt_h"/>
                                          </p:val>
                                        </p:tav>
                                      </p:tavLst>
                                    </p:anim>
                                  </p:childTnLst>
                                </p:cTn>
                              </p:par>
                              <p:par>
                                <p:cTn id="159" presetID="6" presetClass="entr" presetSubtype="16" fill="hold" nodeType="withEffect">
                                  <p:stCondLst>
                                    <p:cond delay="0"/>
                                  </p:stCondLst>
                                  <p:childTnLst>
                                    <p:set>
                                      <p:cBhvr>
                                        <p:cTn id="160" dur="1" fill="hold">
                                          <p:stCondLst>
                                            <p:cond delay="0"/>
                                          </p:stCondLst>
                                        </p:cTn>
                                        <p:tgtEl>
                                          <p:spTgt spid="231474"/>
                                        </p:tgtEl>
                                        <p:attrNameLst>
                                          <p:attrName>style.visibility</p:attrName>
                                        </p:attrNameLst>
                                      </p:cBhvr>
                                      <p:to>
                                        <p:strVal val="visible"/>
                                      </p:to>
                                    </p:set>
                                    <p:animEffect transition="in" filter="circle(in)">
                                      <p:cBhvr>
                                        <p:cTn id="161" dur="2000"/>
                                        <p:tgtEl>
                                          <p:spTgt spid="231474"/>
                                        </p:tgtEl>
                                      </p:cBhvr>
                                    </p:animEffect>
                                  </p:childTnLst>
                                </p:cTn>
                              </p:par>
                              <p:par>
                                <p:cTn id="162" presetID="2" presetClass="entr" presetSubtype="6" fill="hold" nodeType="withEffect">
                                  <p:stCondLst>
                                    <p:cond delay="0"/>
                                  </p:stCondLst>
                                  <p:childTnLst>
                                    <p:set>
                                      <p:cBhvr>
                                        <p:cTn id="163" dur="1" fill="hold">
                                          <p:stCondLst>
                                            <p:cond delay="0"/>
                                          </p:stCondLst>
                                        </p:cTn>
                                        <p:tgtEl>
                                          <p:spTgt spid="231442"/>
                                        </p:tgtEl>
                                        <p:attrNameLst>
                                          <p:attrName>style.visibility</p:attrName>
                                        </p:attrNameLst>
                                      </p:cBhvr>
                                      <p:to>
                                        <p:strVal val="visible"/>
                                      </p:to>
                                    </p:set>
                                    <p:anim calcmode="lin" valueType="num">
                                      <p:cBhvr additive="base">
                                        <p:cTn id="164" dur="500" fill="hold"/>
                                        <p:tgtEl>
                                          <p:spTgt spid="231442"/>
                                        </p:tgtEl>
                                        <p:attrNameLst>
                                          <p:attrName>ppt_x</p:attrName>
                                        </p:attrNameLst>
                                      </p:cBhvr>
                                      <p:tavLst>
                                        <p:tav tm="0">
                                          <p:val>
                                            <p:strVal val="1+#ppt_w/2"/>
                                          </p:val>
                                        </p:tav>
                                        <p:tav tm="100000">
                                          <p:val>
                                            <p:strVal val="#ppt_x"/>
                                          </p:val>
                                        </p:tav>
                                      </p:tavLst>
                                    </p:anim>
                                    <p:anim calcmode="lin" valueType="num">
                                      <p:cBhvr additive="base">
                                        <p:cTn id="165" dur="500" fill="hold"/>
                                        <p:tgtEl>
                                          <p:spTgt spid="231442"/>
                                        </p:tgtEl>
                                        <p:attrNameLst>
                                          <p:attrName>ppt_y</p:attrName>
                                        </p:attrNameLst>
                                      </p:cBhvr>
                                      <p:tavLst>
                                        <p:tav tm="0">
                                          <p:val>
                                            <p:strVal val="1+#ppt_h/2"/>
                                          </p:val>
                                        </p:tav>
                                        <p:tav tm="100000">
                                          <p:val>
                                            <p:strVal val="#ppt_y"/>
                                          </p:val>
                                        </p:tav>
                                      </p:tavLst>
                                    </p:anim>
                                  </p:childTnLst>
                                </p:cTn>
                              </p:par>
                              <p:par>
                                <p:cTn id="166" presetID="7" presetClass="entr" presetSubtype="4" fill="hold" nodeType="withEffect">
                                  <p:stCondLst>
                                    <p:cond delay="0"/>
                                  </p:stCondLst>
                                  <p:childTnLst>
                                    <p:set>
                                      <p:cBhvr>
                                        <p:cTn id="167" dur="1" fill="hold">
                                          <p:stCondLst>
                                            <p:cond delay="0"/>
                                          </p:stCondLst>
                                        </p:cTn>
                                        <p:tgtEl>
                                          <p:spTgt spid="231468"/>
                                        </p:tgtEl>
                                        <p:attrNameLst>
                                          <p:attrName>style.visibility</p:attrName>
                                        </p:attrNameLst>
                                      </p:cBhvr>
                                      <p:to>
                                        <p:strVal val="visible"/>
                                      </p:to>
                                    </p:set>
                                    <p:anim calcmode="lin" valueType="num">
                                      <p:cBhvr additive="base">
                                        <p:cTn id="168" dur="5000" fill="hold"/>
                                        <p:tgtEl>
                                          <p:spTgt spid="231468"/>
                                        </p:tgtEl>
                                        <p:attrNameLst>
                                          <p:attrName>ppt_x</p:attrName>
                                        </p:attrNameLst>
                                      </p:cBhvr>
                                      <p:tavLst>
                                        <p:tav tm="0">
                                          <p:val>
                                            <p:strVal val="#ppt_x"/>
                                          </p:val>
                                        </p:tav>
                                        <p:tav tm="100000">
                                          <p:val>
                                            <p:strVal val="#ppt_x"/>
                                          </p:val>
                                        </p:tav>
                                      </p:tavLst>
                                    </p:anim>
                                    <p:anim calcmode="lin" valueType="num">
                                      <p:cBhvr additive="base">
                                        <p:cTn id="169" dur="5000" fill="hold"/>
                                        <p:tgtEl>
                                          <p:spTgt spid="231468"/>
                                        </p:tgtEl>
                                        <p:attrNameLst>
                                          <p:attrName>ppt_y</p:attrName>
                                        </p:attrNameLst>
                                      </p:cBhvr>
                                      <p:tavLst>
                                        <p:tav tm="0">
                                          <p:val>
                                            <p:strVal val="1+#ppt_h/2"/>
                                          </p:val>
                                        </p:tav>
                                        <p:tav tm="100000">
                                          <p:val>
                                            <p:strVal val="#ppt_y"/>
                                          </p:val>
                                        </p:tav>
                                      </p:tavLst>
                                    </p:anim>
                                  </p:childTnLst>
                                </p:cTn>
                              </p:par>
                              <p:par>
                                <p:cTn id="170" presetID="2" presetClass="entr" presetSubtype="6" fill="hold" nodeType="withEffect">
                                  <p:stCondLst>
                                    <p:cond delay="0"/>
                                  </p:stCondLst>
                                  <p:childTnLst>
                                    <p:set>
                                      <p:cBhvr>
                                        <p:cTn id="171" dur="1" fill="hold">
                                          <p:stCondLst>
                                            <p:cond delay="0"/>
                                          </p:stCondLst>
                                        </p:cTn>
                                        <p:tgtEl>
                                          <p:spTgt spid="231439"/>
                                        </p:tgtEl>
                                        <p:attrNameLst>
                                          <p:attrName>style.visibility</p:attrName>
                                        </p:attrNameLst>
                                      </p:cBhvr>
                                      <p:to>
                                        <p:strVal val="visible"/>
                                      </p:to>
                                    </p:set>
                                    <p:anim calcmode="lin" valueType="num">
                                      <p:cBhvr additive="base">
                                        <p:cTn id="172" dur="500" fill="hold"/>
                                        <p:tgtEl>
                                          <p:spTgt spid="231439"/>
                                        </p:tgtEl>
                                        <p:attrNameLst>
                                          <p:attrName>ppt_x</p:attrName>
                                        </p:attrNameLst>
                                      </p:cBhvr>
                                      <p:tavLst>
                                        <p:tav tm="0">
                                          <p:val>
                                            <p:strVal val="1+#ppt_w/2"/>
                                          </p:val>
                                        </p:tav>
                                        <p:tav tm="100000">
                                          <p:val>
                                            <p:strVal val="#ppt_x"/>
                                          </p:val>
                                        </p:tav>
                                      </p:tavLst>
                                    </p:anim>
                                    <p:anim calcmode="lin" valueType="num">
                                      <p:cBhvr additive="base">
                                        <p:cTn id="173" dur="500" fill="hold"/>
                                        <p:tgtEl>
                                          <p:spTgt spid="231439"/>
                                        </p:tgtEl>
                                        <p:attrNameLst>
                                          <p:attrName>ppt_y</p:attrName>
                                        </p:attrNameLst>
                                      </p:cBhvr>
                                      <p:tavLst>
                                        <p:tav tm="0">
                                          <p:val>
                                            <p:strVal val="1+#ppt_h/2"/>
                                          </p:val>
                                        </p:tav>
                                        <p:tav tm="100000">
                                          <p:val>
                                            <p:strVal val="#ppt_y"/>
                                          </p:val>
                                        </p:tav>
                                      </p:tavLst>
                                    </p:anim>
                                  </p:childTnLst>
                                </p:cTn>
                              </p:par>
                              <p:par>
                                <p:cTn id="174" presetID="13" presetClass="entr" presetSubtype="16" fill="hold" nodeType="withEffect">
                                  <p:stCondLst>
                                    <p:cond delay="0"/>
                                  </p:stCondLst>
                                  <p:childTnLst>
                                    <p:set>
                                      <p:cBhvr>
                                        <p:cTn id="175" dur="1" fill="hold">
                                          <p:stCondLst>
                                            <p:cond delay="0"/>
                                          </p:stCondLst>
                                        </p:cTn>
                                        <p:tgtEl>
                                          <p:spTgt spid="231460"/>
                                        </p:tgtEl>
                                        <p:attrNameLst>
                                          <p:attrName>style.visibility</p:attrName>
                                        </p:attrNameLst>
                                      </p:cBhvr>
                                      <p:to>
                                        <p:strVal val="visible"/>
                                      </p:to>
                                    </p:set>
                                    <p:animEffect transition="in" filter="plus(in)">
                                      <p:cBhvr>
                                        <p:cTn id="176" dur="2000"/>
                                        <p:tgtEl>
                                          <p:spTgt spid="231460"/>
                                        </p:tgtEl>
                                      </p:cBhvr>
                                    </p:animEffect>
                                  </p:childTnLst>
                                </p:cTn>
                              </p:par>
                              <p:par>
                                <p:cTn id="177" presetID="26" presetClass="entr" presetSubtype="0" fill="hold" nodeType="withEffect">
                                  <p:stCondLst>
                                    <p:cond delay="0"/>
                                  </p:stCondLst>
                                  <p:childTnLst>
                                    <p:set>
                                      <p:cBhvr>
                                        <p:cTn id="178" dur="1" fill="hold">
                                          <p:stCondLst>
                                            <p:cond delay="0"/>
                                          </p:stCondLst>
                                        </p:cTn>
                                        <p:tgtEl>
                                          <p:spTgt spid="231461"/>
                                        </p:tgtEl>
                                        <p:attrNameLst>
                                          <p:attrName>style.visibility</p:attrName>
                                        </p:attrNameLst>
                                      </p:cBhvr>
                                      <p:to>
                                        <p:strVal val="visible"/>
                                      </p:to>
                                    </p:set>
                                    <p:animEffect transition="in" filter="wipe(down)">
                                      <p:cBhvr>
                                        <p:cTn id="179" dur="580">
                                          <p:stCondLst>
                                            <p:cond delay="0"/>
                                          </p:stCondLst>
                                        </p:cTn>
                                        <p:tgtEl>
                                          <p:spTgt spid="231461"/>
                                        </p:tgtEl>
                                      </p:cBhvr>
                                    </p:animEffect>
                                    <p:anim calcmode="lin" valueType="num">
                                      <p:cBhvr>
                                        <p:cTn id="180" dur="1822" tmFilter="0,0; 0.14,0.36; 0.43,0.73; 0.71,0.91; 1.0,1.0">
                                          <p:stCondLst>
                                            <p:cond delay="0"/>
                                          </p:stCondLst>
                                        </p:cTn>
                                        <p:tgtEl>
                                          <p:spTgt spid="231461"/>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231461"/>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231461"/>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231461"/>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231461"/>
                                        </p:tgtEl>
                                        <p:attrNameLst>
                                          <p:attrName>ppt_y</p:attrName>
                                        </p:attrNameLst>
                                      </p:cBhvr>
                                      <p:tavLst>
                                        <p:tav tm="0" fmla="#ppt_y-sin(pi*$)/81">
                                          <p:val>
                                            <p:fltVal val="0"/>
                                          </p:val>
                                        </p:tav>
                                        <p:tav tm="100000">
                                          <p:val>
                                            <p:fltVal val="1"/>
                                          </p:val>
                                        </p:tav>
                                      </p:tavLst>
                                    </p:anim>
                                    <p:animScale>
                                      <p:cBhvr>
                                        <p:cTn id="185" dur="26">
                                          <p:stCondLst>
                                            <p:cond delay="650"/>
                                          </p:stCondLst>
                                        </p:cTn>
                                        <p:tgtEl>
                                          <p:spTgt spid="231461"/>
                                        </p:tgtEl>
                                      </p:cBhvr>
                                      <p:to x="100000" y="60000"/>
                                    </p:animScale>
                                    <p:animScale>
                                      <p:cBhvr>
                                        <p:cTn id="186" dur="166" decel="50000">
                                          <p:stCondLst>
                                            <p:cond delay="676"/>
                                          </p:stCondLst>
                                        </p:cTn>
                                        <p:tgtEl>
                                          <p:spTgt spid="231461"/>
                                        </p:tgtEl>
                                      </p:cBhvr>
                                      <p:to x="100000" y="100000"/>
                                    </p:animScale>
                                    <p:animScale>
                                      <p:cBhvr>
                                        <p:cTn id="187" dur="26">
                                          <p:stCondLst>
                                            <p:cond delay="1312"/>
                                          </p:stCondLst>
                                        </p:cTn>
                                        <p:tgtEl>
                                          <p:spTgt spid="231461"/>
                                        </p:tgtEl>
                                      </p:cBhvr>
                                      <p:to x="100000" y="80000"/>
                                    </p:animScale>
                                    <p:animScale>
                                      <p:cBhvr>
                                        <p:cTn id="188" dur="166" decel="50000">
                                          <p:stCondLst>
                                            <p:cond delay="1338"/>
                                          </p:stCondLst>
                                        </p:cTn>
                                        <p:tgtEl>
                                          <p:spTgt spid="231461"/>
                                        </p:tgtEl>
                                      </p:cBhvr>
                                      <p:to x="100000" y="100000"/>
                                    </p:animScale>
                                    <p:animScale>
                                      <p:cBhvr>
                                        <p:cTn id="189" dur="26">
                                          <p:stCondLst>
                                            <p:cond delay="1642"/>
                                          </p:stCondLst>
                                        </p:cTn>
                                        <p:tgtEl>
                                          <p:spTgt spid="231461"/>
                                        </p:tgtEl>
                                      </p:cBhvr>
                                      <p:to x="100000" y="90000"/>
                                    </p:animScale>
                                    <p:animScale>
                                      <p:cBhvr>
                                        <p:cTn id="190" dur="166" decel="50000">
                                          <p:stCondLst>
                                            <p:cond delay="1668"/>
                                          </p:stCondLst>
                                        </p:cTn>
                                        <p:tgtEl>
                                          <p:spTgt spid="231461"/>
                                        </p:tgtEl>
                                      </p:cBhvr>
                                      <p:to x="100000" y="100000"/>
                                    </p:animScale>
                                    <p:animScale>
                                      <p:cBhvr>
                                        <p:cTn id="191" dur="26">
                                          <p:stCondLst>
                                            <p:cond delay="1808"/>
                                          </p:stCondLst>
                                        </p:cTn>
                                        <p:tgtEl>
                                          <p:spTgt spid="231461"/>
                                        </p:tgtEl>
                                      </p:cBhvr>
                                      <p:to x="100000" y="95000"/>
                                    </p:animScale>
                                    <p:animScale>
                                      <p:cBhvr>
                                        <p:cTn id="192" dur="166" decel="50000">
                                          <p:stCondLst>
                                            <p:cond delay="1834"/>
                                          </p:stCondLst>
                                        </p:cTn>
                                        <p:tgtEl>
                                          <p:spTgt spid="231461"/>
                                        </p:tgtEl>
                                      </p:cBhvr>
                                      <p:to x="100000" y="100000"/>
                                    </p:animScale>
                                  </p:childTnLst>
                                </p:cTn>
                              </p:par>
                              <p:par>
                                <p:cTn id="193" presetID="2" presetClass="entr" presetSubtype="4" fill="hold" nodeType="withEffect">
                                  <p:stCondLst>
                                    <p:cond delay="0"/>
                                  </p:stCondLst>
                                  <p:childTnLst>
                                    <p:set>
                                      <p:cBhvr>
                                        <p:cTn id="194" dur="1" fill="hold">
                                          <p:stCondLst>
                                            <p:cond delay="0"/>
                                          </p:stCondLst>
                                        </p:cTn>
                                        <p:tgtEl>
                                          <p:spTgt spid="231433"/>
                                        </p:tgtEl>
                                        <p:attrNameLst>
                                          <p:attrName>style.visibility</p:attrName>
                                        </p:attrNameLst>
                                      </p:cBhvr>
                                      <p:to>
                                        <p:strVal val="visible"/>
                                      </p:to>
                                    </p:set>
                                    <p:anim calcmode="lin" valueType="num">
                                      <p:cBhvr additive="base">
                                        <p:cTn id="195" dur="500" fill="hold"/>
                                        <p:tgtEl>
                                          <p:spTgt spid="231433"/>
                                        </p:tgtEl>
                                        <p:attrNameLst>
                                          <p:attrName>ppt_x</p:attrName>
                                        </p:attrNameLst>
                                      </p:cBhvr>
                                      <p:tavLst>
                                        <p:tav tm="0">
                                          <p:val>
                                            <p:strVal val="#ppt_x"/>
                                          </p:val>
                                        </p:tav>
                                        <p:tav tm="100000">
                                          <p:val>
                                            <p:strVal val="#ppt_x"/>
                                          </p:val>
                                        </p:tav>
                                      </p:tavLst>
                                    </p:anim>
                                    <p:anim calcmode="lin" valueType="num">
                                      <p:cBhvr additive="base">
                                        <p:cTn id="196" dur="500" fill="hold"/>
                                        <p:tgtEl>
                                          <p:spTgt spid="231433"/>
                                        </p:tgtEl>
                                        <p:attrNameLst>
                                          <p:attrName>ppt_y</p:attrName>
                                        </p:attrNameLst>
                                      </p:cBhvr>
                                      <p:tavLst>
                                        <p:tav tm="0">
                                          <p:val>
                                            <p:strVal val="1+#ppt_h/2"/>
                                          </p:val>
                                        </p:tav>
                                        <p:tav tm="100000">
                                          <p:val>
                                            <p:strVal val="#ppt_y"/>
                                          </p:val>
                                        </p:tav>
                                      </p:tavLst>
                                    </p:anim>
                                  </p:childTnLst>
                                </p:cTn>
                              </p:par>
                              <p:par>
                                <p:cTn id="197" presetID="26" presetClass="entr" presetSubtype="0" fill="hold" nodeType="withEffect">
                                  <p:stCondLst>
                                    <p:cond delay="0"/>
                                  </p:stCondLst>
                                  <p:childTnLst>
                                    <p:set>
                                      <p:cBhvr>
                                        <p:cTn id="198" dur="1" fill="hold">
                                          <p:stCondLst>
                                            <p:cond delay="0"/>
                                          </p:stCondLst>
                                        </p:cTn>
                                        <p:tgtEl>
                                          <p:spTgt spid="231473"/>
                                        </p:tgtEl>
                                        <p:attrNameLst>
                                          <p:attrName>style.visibility</p:attrName>
                                        </p:attrNameLst>
                                      </p:cBhvr>
                                      <p:to>
                                        <p:strVal val="visible"/>
                                      </p:to>
                                    </p:set>
                                    <p:animEffect transition="in" filter="wipe(down)">
                                      <p:cBhvr>
                                        <p:cTn id="199" dur="580">
                                          <p:stCondLst>
                                            <p:cond delay="0"/>
                                          </p:stCondLst>
                                        </p:cTn>
                                        <p:tgtEl>
                                          <p:spTgt spid="231473"/>
                                        </p:tgtEl>
                                      </p:cBhvr>
                                    </p:animEffect>
                                    <p:anim calcmode="lin" valueType="num">
                                      <p:cBhvr>
                                        <p:cTn id="200" dur="1822" tmFilter="0,0; 0.14,0.36; 0.43,0.73; 0.71,0.91; 1.0,1.0">
                                          <p:stCondLst>
                                            <p:cond delay="0"/>
                                          </p:stCondLst>
                                        </p:cTn>
                                        <p:tgtEl>
                                          <p:spTgt spid="231473"/>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231473"/>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231473"/>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231473"/>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231473"/>
                                        </p:tgtEl>
                                        <p:attrNameLst>
                                          <p:attrName>ppt_y</p:attrName>
                                        </p:attrNameLst>
                                      </p:cBhvr>
                                      <p:tavLst>
                                        <p:tav tm="0" fmla="#ppt_y-sin(pi*$)/81">
                                          <p:val>
                                            <p:fltVal val="0"/>
                                          </p:val>
                                        </p:tav>
                                        <p:tav tm="100000">
                                          <p:val>
                                            <p:fltVal val="1"/>
                                          </p:val>
                                        </p:tav>
                                      </p:tavLst>
                                    </p:anim>
                                    <p:animScale>
                                      <p:cBhvr>
                                        <p:cTn id="205" dur="26">
                                          <p:stCondLst>
                                            <p:cond delay="650"/>
                                          </p:stCondLst>
                                        </p:cTn>
                                        <p:tgtEl>
                                          <p:spTgt spid="231473"/>
                                        </p:tgtEl>
                                      </p:cBhvr>
                                      <p:to x="100000" y="60000"/>
                                    </p:animScale>
                                    <p:animScale>
                                      <p:cBhvr>
                                        <p:cTn id="206" dur="166" decel="50000">
                                          <p:stCondLst>
                                            <p:cond delay="676"/>
                                          </p:stCondLst>
                                        </p:cTn>
                                        <p:tgtEl>
                                          <p:spTgt spid="231473"/>
                                        </p:tgtEl>
                                      </p:cBhvr>
                                      <p:to x="100000" y="100000"/>
                                    </p:animScale>
                                    <p:animScale>
                                      <p:cBhvr>
                                        <p:cTn id="207" dur="26">
                                          <p:stCondLst>
                                            <p:cond delay="1312"/>
                                          </p:stCondLst>
                                        </p:cTn>
                                        <p:tgtEl>
                                          <p:spTgt spid="231473"/>
                                        </p:tgtEl>
                                      </p:cBhvr>
                                      <p:to x="100000" y="80000"/>
                                    </p:animScale>
                                    <p:animScale>
                                      <p:cBhvr>
                                        <p:cTn id="208" dur="166" decel="50000">
                                          <p:stCondLst>
                                            <p:cond delay="1338"/>
                                          </p:stCondLst>
                                        </p:cTn>
                                        <p:tgtEl>
                                          <p:spTgt spid="231473"/>
                                        </p:tgtEl>
                                      </p:cBhvr>
                                      <p:to x="100000" y="100000"/>
                                    </p:animScale>
                                    <p:animScale>
                                      <p:cBhvr>
                                        <p:cTn id="209" dur="26">
                                          <p:stCondLst>
                                            <p:cond delay="1642"/>
                                          </p:stCondLst>
                                        </p:cTn>
                                        <p:tgtEl>
                                          <p:spTgt spid="231473"/>
                                        </p:tgtEl>
                                      </p:cBhvr>
                                      <p:to x="100000" y="90000"/>
                                    </p:animScale>
                                    <p:animScale>
                                      <p:cBhvr>
                                        <p:cTn id="210" dur="166" decel="50000">
                                          <p:stCondLst>
                                            <p:cond delay="1668"/>
                                          </p:stCondLst>
                                        </p:cTn>
                                        <p:tgtEl>
                                          <p:spTgt spid="231473"/>
                                        </p:tgtEl>
                                      </p:cBhvr>
                                      <p:to x="100000" y="100000"/>
                                    </p:animScale>
                                    <p:animScale>
                                      <p:cBhvr>
                                        <p:cTn id="211" dur="26">
                                          <p:stCondLst>
                                            <p:cond delay="1808"/>
                                          </p:stCondLst>
                                        </p:cTn>
                                        <p:tgtEl>
                                          <p:spTgt spid="231473"/>
                                        </p:tgtEl>
                                      </p:cBhvr>
                                      <p:to x="100000" y="95000"/>
                                    </p:animScale>
                                    <p:animScale>
                                      <p:cBhvr>
                                        <p:cTn id="212" dur="166" decel="50000">
                                          <p:stCondLst>
                                            <p:cond delay="1834"/>
                                          </p:stCondLst>
                                        </p:cTn>
                                        <p:tgtEl>
                                          <p:spTgt spid="231473"/>
                                        </p:tgtEl>
                                      </p:cBhvr>
                                      <p:to x="100000" y="100000"/>
                                    </p:animScale>
                                  </p:childTnLst>
                                </p:cTn>
                              </p:par>
                              <p:par>
                                <p:cTn id="213" presetID="53" presetClass="entr" presetSubtype="0" fill="hold" nodeType="withEffect">
                                  <p:stCondLst>
                                    <p:cond delay="0"/>
                                  </p:stCondLst>
                                  <p:childTnLst>
                                    <p:set>
                                      <p:cBhvr>
                                        <p:cTn id="214" dur="1" fill="hold">
                                          <p:stCondLst>
                                            <p:cond delay="0"/>
                                          </p:stCondLst>
                                        </p:cTn>
                                        <p:tgtEl>
                                          <p:spTgt spid="231435"/>
                                        </p:tgtEl>
                                        <p:attrNameLst>
                                          <p:attrName>style.visibility</p:attrName>
                                        </p:attrNameLst>
                                      </p:cBhvr>
                                      <p:to>
                                        <p:strVal val="visible"/>
                                      </p:to>
                                    </p:set>
                                    <p:anim calcmode="lin" valueType="num">
                                      <p:cBhvr>
                                        <p:cTn id="215" dur="500" fill="hold"/>
                                        <p:tgtEl>
                                          <p:spTgt spid="231435"/>
                                        </p:tgtEl>
                                        <p:attrNameLst>
                                          <p:attrName>ppt_w</p:attrName>
                                        </p:attrNameLst>
                                      </p:cBhvr>
                                      <p:tavLst>
                                        <p:tav tm="0">
                                          <p:val>
                                            <p:fltVal val="0"/>
                                          </p:val>
                                        </p:tav>
                                        <p:tav tm="100000">
                                          <p:val>
                                            <p:strVal val="#ppt_w"/>
                                          </p:val>
                                        </p:tav>
                                      </p:tavLst>
                                    </p:anim>
                                    <p:anim calcmode="lin" valueType="num">
                                      <p:cBhvr>
                                        <p:cTn id="216" dur="500" fill="hold"/>
                                        <p:tgtEl>
                                          <p:spTgt spid="231435"/>
                                        </p:tgtEl>
                                        <p:attrNameLst>
                                          <p:attrName>ppt_h</p:attrName>
                                        </p:attrNameLst>
                                      </p:cBhvr>
                                      <p:tavLst>
                                        <p:tav tm="0">
                                          <p:val>
                                            <p:fltVal val="0"/>
                                          </p:val>
                                        </p:tav>
                                        <p:tav tm="100000">
                                          <p:val>
                                            <p:strVal val="#ppt_h"/>
                                          </p:val>
                                        </p:tav>
                                      </p:tavLst>
                                    </p:anim>
                                    <p:animEffect transition="in" filter="fade">
                                      <p:cBhvr>
                                        <p:cTn id="217" dur="500"/>
                                        <p:tgtEl>
                                          <p:spTgt spid="231435"/>
                                        </p:tgtEl>
                                      </p:cBhvr>
                                    </p:animEffect>
                                  </p:childTnLst>
                                </p:cTn>
                              </p:par>
                              <p:par>
                                <p:cTn id="218" presetID="12" presetClass="entr" presetSubtype="4" fill="hold" nodeType="withEffect">
                                  <p:stCondLst>
                                    <p:cond delay="0"/>
                                  </p:stCondLst>
                                  <p:childTnLst>
                                    <p:set>
                                      <p:cBhvr>
                                        <p:cTn id="219" dur="1" fill="hold">
                                          <p:stCondLst>
                                            <p:cond delay="0"/>
                                          </p:stCondLst>
                                        </p:cTn>
                                        <p:tgtEl>
                                          <p:spTgt spid="231445"/>
                                        </p:tgtEl>
                                        <p:attrNameLst>
                                          <p:attrName>style.visibility</p:attrName>
                                        </p:attrNameLst>
                                      </p:cBhvr>
                                      <p:to>
                                        <p:strVal val="visible"/>
                                      </p:to>
                                    </p:set>
                                    <p:animEffect transition="in" filter="slide(fromBottom)">
                                      <p:cBhvr>
                                        <p:cTn id="220" dur="500"/>
                                        <p:tgtEl>
                                          <p:spTgt spid="231445"/>
                                        </p:tgtEl>
                                      </p:cBhvr>
                                    </p:animEffect>
                                  </p:childTnLst>
                                </p:cTn>
                              </p:par>
                              <p:par>
                                <p:cTn id="221" presetID="2" presetClass="entr" presetSubtype="1" fill="hold" nodeType="withEffect">
                                  <p:stCondLst>
                                    <p:cond delay="0"/>
                                  </p:stCondLst>
                                  <p:childTnLst>
                                    <p:set>
                                      <p:cBhvr>
                                        <p:cTn id="222" dur="1" fill="hold">
                                          <p:stCondLst>
                                            <p:cond delay="0"/>
                                          </p:stCondLst>
                                        </p:cTn>
                                        <p:tgtEl>
                                          <p:spTgt spid="231440"/>
                                        </p:tgtEl>
                                        <p:attrNameLst>
                                          <p:attrName>style.visibility</p:attrName>
                                        </p:attrNameLst>
                                      </p:cBhvr>
                                      <p:to>
                                        <p:strVal val="visible"/>
                                      </p:to>
                                    </p:set>
                                    <p:anim calcmode="lin" valueType="num">
                                      <p:cBhvr additive="base">
                                        <p:cTn id="223" dur="500" fill="hold"/>
                                        <p:tgtEl>
                                          <p:spTgt spid="231440"/>
                                        </p:tgtEl>
                                        <p:attrNameLst>
                                          <p:attrName>ppt_x</p:attrName>
                                        </p:attrNameLst>
                                      </p:cBhvr>
                                      <p:tavLst>
                                        <p:tav tm="0">
                                          <p:val>
                                            <p:strVal val="#ppt_x"/>
                                          </p:val>
                                        </p:tav>
                                        <p:tav tm="100000">
                                          <p:val>
                                            <p:strVal val="#ppt_x"/>
                                          </p:val>
                                        </p:tav>
                                      </p:tavLst>
                                    </p:anim>
                                    <p:anim calcmode="lin" valueType="num">
                                      <p:cBhvr additive="base">
                                        <p:cTn id="224" dur="500" fill="hold"/>
                                        <p:tgtEl>
                                          <p:spTgt spid="231440"/>
                                        </p:tgtEl>
                                        <p:attrNameLst>
                                          <p:attrName>ppt_y</p:attrName>
                                        </p:attrNameLst>
                                      </p:cBhvr>
                                      <p:tavLst>
                                        <p:tav tm="0">
                                          <p:val>
                                            <p:strVal val="0-#ppt_h/2"/>
                                          </p:val>
                                        </p:tav>
                                        <p:tav tm="100000">
                                          <p:val>
                                            <p:strVal val="#ppt_y"/>
                                          </p:val>
                                        </p:tav>
                                      </p:tavLst>
                                    </p:anim>
                                  </p:childTnLst>
                                </p:cTn>
                              </p:par>
                              <p:par>
                                <p:cTn id="225" presetID="2" presetClass="entr" presetSubtype="8" fill="hold" nodeType="withEffect">
                                  <p:stCondLst>
                                    <p:cond delay="0"/>
                                  </p:stCondLst>
                                  <p:childTnLst>
                                    <p:set>
                                      <p:cBhvr>
                                        <p:cTn id="226" dur="1" fill="hold">
                                          <p:stCondLst>
                                            <p:cond delay="0"/>
                                          </p:stCondLst>
                                        </p:cTn>
                                        <p:tgtEl>
                                          <p:spTgt spid="231452"/>
                                        </p:tgtEl>
                                        <p:attrNameLst>
                                          <p:attrName>style.visibility</p:attrName>
                                        </p:attrNameLst>
                                      </p:cBhvr>
                                      <p:to>
                                        <p:strVal val="visible"/>
                                      </p:to>
                                    </p:set>
                                    <p:anim calcmode="lin" valueType="num">
                                      <p:cBhvr additive="base">
                                        <p:cTn id="227" dur="500" fill="hold"/>
                                        <p:tgtEl>
                                          <p:spTgt spid="231452"/>
                                        </p:tgtEl>
                                        <p:attrNameLst>
                                          <p:attrName>ppt_x</p:attrName>
                                        </p:attrNameLst>
                                      </p:cBhvr>
                                      <p:tavLst>
                                        <p:tav tm="0">
                                          <p:val>
                                            <p:strVal val="0-#ppt_w/2"/>
                                          </p:val>
                                        </p:tav>
                                        <p:tav tm="100000">
                                          <p:val>
                                            <p:strVal val="#ppt_x"/>
                                          </p:val>
                                        </p:tav>
                                      </p:tavLst>
                                    </p:anim>
                                    <p:anim calcmode="lin" valueType="num">
                                      <p:cBhvr additive="base">
                                        <p:cTn id="228" dur="500" fill="hold"/>
                                        <p:tgtEl>
                                          <p:spTgt spid="231452"/>
                                        </p:tgtEl>
                                        <p:attrNameLst>
                                          <p:attrName>ppt_y</p:attrName>
                                        </p:attrNameLst>
                                      </p:cBhvr>
                                      <p:tavLst>
                                        <p:tav tm="0">
                                          <p:val>
                                            <p:strVal val="#ppt_y"/>
                                          </p:val>
                                        </p:tav>
                                        <p:tav tm="100000">
                                          <p:val>
                                            <p:strVal val="#ppt_y"/>
                                          </p:val>
                                        </p:tav>
                                      </p:tavLst>
                                    </p:anim>
                                  </p:childTnLst>
                                </p:cTn>
                              </p:par>
                              <p:par>
                                <p:cTn id="229" presetID="9" presetClass="entr" presetSubtype="0" fill="hold" nodeType="withEffect">
                                  <p:stCondLst>
                                    <p:cond delay="0"/>
                                  </p:stCondLst>
                                  <p:childTnLst>
                                    <p:set>
                                      <p:cBhvr>
                                        <p:cTn id="230" dur="1" fill="hold">
                                          <p:stCondLst>
                                            <p:cond delay="0"/>
                                          </p:stCondLst>
                                        </p:cTn>
                                        <p:tgtEl>
                                          <p:spTgt spid="231447"/>
                                        </p:tgtEl>
                                        <p:attrNameLst>
                                          <p:attrName>style.visibility</p:attrName>
                                        </p:attrNameLst>
                                      </p:cBhvr>
                                      <p:to>
                                        <p:strVal val="visible"/>
                                      </p:to>
                                    </p:set>
                                    <p:animEffect transition="in" filter="dissolve">
                                      <p:cBhvr>
                                        <p:cTn id="231" dur="500"/>
                                        <p:tgtEl>
                                          <p:spTgt spid="231447"/>
                                        </p:tgtEl>
                                      </p:cBhvr>
                                    </p:animEffec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45" presetClass="entr" presetSubtype="0" fill="hold" nodeType="clickEffect">
                                  <p:stCondLst>
                                    <p:cond delay="0"/>
                                  </p:stCondLst>
                                  <p:iterate type="lt">
                                    <p:tmPct val="10000"/>
                                  </p:iterate>
                                  <p:childTnLst>
                                    <p:set>
                                      <p:cBhvr>
                                        <p:cTn id="235" dur="1" fill="hold">
                                          <p:stCondLst>
                                            <p:cond delay="0"/>
                                          </p:stCondLst>
                                        </p:cTn>
                                        <p:tgtEl>
                                          <p:spTgt spid="231476">
                                            <p:txEl>
                                              <p:pRg st="0" end="0"/>
                                            </p:txEl>
                                          </p:spTgt>
                                        </p:tgtEl>
                                        <p:attrNameLst>
                                          <p:attrName>style.visibility</p:attrName>
                                        </p:attrNameLst>
                                      </p:cBhvr>
                                      <p:to>
                                        <p:strVal val="visible"/>
                                      </p:to>
                                    </p:set>
                                    <p:animEffect transition="in" filter="fade">
                                      <p:cBhvr>
                                        <p:cTn id="236" dur="2000"/>
                                        <p:tgtEl>
                                          <p:spTgt spid="231476">
                                            <p:txEl>
                                              <p:pRg st="0" end="0"/>
                                            </p:txEl>
                                          </p:spTgt>
                                        </p:tgtEl>
                                      </p:cBhvr>
                                    </p:animEffect>
                                    <p:anim calcmode="lin" valueType="num">
                                      <p:cBhvr>
                                        <p:cTn id="237" dur="2000" fill="hold"/>
                                        <p:tgtEl>
                                          <p:spTgt spid="231476">
                                            <p:txEl>
                                              <p:pRg st="0" end="0"/>
                                            </p:txEl>
                                          </p:spTgt>
                                        </p:tgtEl>
                                        <p:attrNameLst>
                                          <p:attrName>ppt_w</p:attrName>
                                        </p:attrNameLst>
                                      </p:cBhvr>
                                      <p:tavLst>
                                        <p:tav tm="0" fmla="#ppt_w*sin(2.5*pi*$)">
                                          <p:val>
                                            <p:fltVal val="0"/>
                                          </p:val>
                                        </p:tav>
                                        <p:tav tm="100000">
                                          <p:val>
                                            <p:fltVal val="1"/>
                                          </p:val>
                                        </p:tav>
                                      </p:tavLst>
                                    </p:anim>
                                    <p:anim calcmode="lin" valueType="num">
                                      <p:cBhvr>
                                        <p:cTn id="238" dur="2000" fill="hold"/>
                                        <p:tgtEl>
                                          <p:spTgt spid="23147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9" fill="hold" nodeType="clickPar">
                      <p:stCondLst>
                        <p:cond delay="indefinite"/>
                      </p:stCondLst>
                      <p:childTnLst>
                        <p:par>
                          <p:cTn id="240" fill="hold" nodeType="withGroup">
                            <p:stCondLst>
                              <p:cond delay="0"/>
                            </p:stCondLst>
                            <p:childTnLst>
                              <p:par>
                                <p:cTn id="241" presetID="9" presetClass="exit" presetSubtype="0" fill="hold" nodeType="clickEffect">
                                  <p:stCondLst>
                                    <p:cond delay="0"/>
                                  </p:stCondLst>
                                  <p:iterate type="lt">
                                    <p:tmPct val="0"/>
                                  </p:iterate>
                                  <p:childTnLst>
                                    <p:animEffect transition="out" filter="dissolve">
                                      <p:cBhvr>
                                        <p:cTn id="242" dur="500"/>
                                        <p:tgtEl>
                                          <p:spTgt spid="231476">
                                            <p:txEl>
                                              <p:pRg st="0" end="0"/>
                                            </p:txEl>
                                          </p:spTgt>
                                        </p:tgtEl>
                                      </p:cBhvr>
                                    </p:animEffect>
                                    <p:set>
                                      <p:cBhvr>
                                        <p:cTn id="243" dur="1" fill="hold">
                                          <p:stCondLst>
                                            <p:cond delay="499"/>
                                          </p:stCondLst>
                                        </p:cTn>
                                        <p:tgtEl>
                                          <p:spTgt spid="231476">
                                            <p:txEl>
                                              <p:pRg st="0" end="0"/>
                                            </p:txEl>
                                          </p:spTgt>
                                        </p:tgtEl>
                                        <p:attrNameLst>
                                          <p:attrName>style.visibility</p:attrName>
                                        </p:attrNameLst>
                                      </p:cBhvr>
                                      <p:to>
                                        <p:strVal val="hidden"/>
                                      </p:to>
                                    </p:se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2" presetClass="entr" presetSubtype="4" fill="hold" nodeType="clickEffect">
                                  <p:stCondLst>
                                    <p:cond delay="0"/>
                                  </p:stCondLst>
                                  <p:childTnLst>
                                    <p:set>
                                      <p:cBhvr>
                                        <p:cTn id="247" dur="1" fill="hold">
                                          <p:stCondLst>
                                            <p:cond delay="0"/>
                                          </p:stCondLst>
                                        </p:cTn>
                                        <p:tgtEl>
                                          <p:spTgt spid="54"/>
                                        </p:tgtEl>
                                        <p:attrNameLst>
                                          <p:attrName>style.visibility</p:attrName>
                                        </p:attrNameLst>
                                      </p:cBhvr>
                                      <p:to>
                                        <p:strVal val="visible"/>
                                      </p:to>
                                    </p:set>
                                    <p:anim calcmode="lin" valueType="num">
                                      <p:cBhvr additive="base">
                                        <p:cTn id="248" dur="500" fill="hold"/>
                                        <p:tgtEl>
                                          <p:spTgt spid="54"/>
                                        </p:tgtEl>
                                        <p:attrNameLst>
                                          <p:attrName>ppt_x</p:attrName>
                                        </p:attrNameLst>
                                      </p:cBhvr>
                                      <p:tavLst>
                                        <p:tav tm="0">
                                          <p:val>
                                            <p:strVal val="#ppt_x"/>
                                          </p:val>
                                        </p:tav>
                                        <p:tav tm="100000">
                                          <p:val>
                                            <p:strVal val="#ppt_x"/>
                                          </p:val>
                                        </p:tav>
                                      </p:tavLst>
                                    </p:anim>
                                    <p:anim calcmode="lin" valueType="num">
                                      <p:cBhvr additive="base">
                                        <p:cTn id="24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p:bldP spid="231427" grpId="0" animBg="1"/>
      <p:bldP spid="231428" grpId="0" animBg="1"/>
      <p:bldP spid="231429" grpId="0" animBg="1"/>
      <p:bldP spid="231430" grpId="0" animBg="1"/>
      <p:bldP spid="231431" grpId="0" animBg="1"/>
      <p:bldP spid="231432" grpId="0" animBg="1"/>
      <p:bldP spid="231433" grpId="0" animBg="1"/>
      <p:bldP spid="231434" grpId="0" animBg="1"/>
      <p:bldP spid="231435" grpId="0" animBg="1"/>
      <p:bldP spid="231436" grpId="0" animBg="1"/>
      <p:bldP spid="231437" grpId="0" animBg="1"/>
      <p:bldP spid="231438" grpId="0" animBg="1"/>
      <p:bldP spid="231439" grpId="0" animBg="1"/>
      <p:bldP spid="231440" grpId="0" animBg="1"/>
      <p:bldP spid="231440" grpId="1" animBg="1"/>
      <p:bldP spid="231441" grpId="0" animBg="1"/>
      <p:bldP spid="231442" grpId="0" animBg="1"/>
      <p:bldP spid="231443" grpId="0" animBg="1"/>
      <p:bldP spid="231444" grpId="0" animBg="1"/>
      <p:bldP spid="231445" grpId="0" animBg="1"/>
      <p:bldP spid="231446" grpId="0" animBg="1"/>
      <p:bldP spid="231447" grpId="0" animBg="1"/>
      <p:bldP spid="231448" grpId="0" animBg="1"/>
      <p:bldP spid="231449" grpId="0" animBg="1"/>
      <p:bldP spid="231450" grpId="0" animBg="1"/>
      <p:bldP spid="231451" grpId="0" animBg="1"/>
      <p:bldP spid="231452" grpId="0" animBg="1"/>
      <p:bldP spid="231453" grpId="0" animBg="1"/>
      <p:bldP spid="231454" grpId="0" animBg="1"/>
      <p:bldP spid="231455" grpId="0" animBg="1"/>
      <p:bldP spid="231456" grpId="0" animBg="1"/>
      <p:bldP spid="231457" grpId="0" animBg="1"/>
      <p:bldP spid="231458" grpId="0" animBg="1"/>
      <p:bldP spid="231459" grpId="0" animBg="1"/>
      <p:bldP spid="231460" grpId="0" animBg="1"/>
      <p:bldP spid="231461" grpId="0" animBg="1"/>
      <p:bldP spid="231462" grpId="0" animBg="1"/>
      <p:bldP spid="231463" grpId="0" animBg="1"/>
      <p:bldP spid="231464" grpId="0" animBg="1"/>
      <p:bldP spid="231465" grpId="0" animBg="1"/>
      <p:bldP spid="231466" grpId="0" animBg="1"/>
      <p:bldP spid="231467" grpId="0" animBg="1"/>
      <p:bldP spid="231468" grpId="0" animBg="1"/>
      <p:bldP spid="231469" grpId="0" animBg="1"/>
      <p:bldP spid="231470" grpId="0" animBg="1"/>
      <p:bldP spid="231471" grpId="0" animBg="1"/>
      <p:bldP spid="231472" grpId="0" animBg="1"/>
      <p:bldP spid="231473" grpId="0" animBg="1"/>
      <p:bldP spid="231474" grpId="0" animBg="1"/>
      <p:bldP spid="231475" grpId="0" animBg="1"/>
      <p:bldP spid="231476" grpId="0" build="allAtOnce"/>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DE2FE70-C691-075F-38FA-2458A7D09BF9}"/>
              </a:ext>
            </a:extLst>
          </p:cNvPr>
          <p:cNvSpPr>
            <a:spLocks noGrp="1" noChangeArrowheads="1"/>
          </p:cNvSpPr>
          <p:nvPr>
            <p:ph type="title"/>
          </p:nvPr>
        </p:nvSpPr>
        <p:spPr/>
        <p:txBody>
          <a:bodyPr/>
          <a:lstStyle/>
          <a:p>
            <a:pPr eaLnBrk="1" hangingPunct="1"/>
            <a:br>
              <a:rPr lang="de-DE" altLang="de-DE" sz="3200" dirty="0"/>
            </a:br>
            <a:r>
              <a:rPr lang="de-DE" altLang="de-DE" sz="3200" dirty="0"/>
              <a:t>Änderung [Na] durch Änderung EZV </a:t>
            </a:r>
          </a:p>
        </p:txBody>
      </p:sp>
      <p:sp>
        <p:nvSpPr>
          <p:cNvPr id="23555" name="Oval 3">
            <a:extLst>
              <a:ext uri="{FF2B5EF4-FFF2-40B4-BE49-F238E27FC236}">
                <a16:creationId xmlns:a16="http://schemas.microsoft.com/office/drawing/2014/main" id="{B9402CB9-B48B-2157-1981-C61587E7BC97}"/>
              </a:ext>
            </a:extLst>
          </p:cNvPr>
          <p:cNvSpPr>
            <a:spLocks noChangeArrowheads="1"/>
          </p:cNvSpPr>
          <p:nvPr/>
        </p:nvSpPr>
        <p:spPr bwMode="auto">
          <a:xfrm>
            <a:off x="395288" y="1989138"/>
            <a:ext cx="3529012" cy="3600450"/>
          </a:xfrm>
          <a:prstGeom prst="ellipse">
            <a:avLst/>
          </a:prstGeom>
          <a:solidFill>
            <a:srgbClr val="FF00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23556" name="AutoShape 4">
            <a:extLst>
              <a:ext uri="{FF2B5EF4-FFF2-40B4-BE49-F238E27FC236}">
                <a16:creationId xmlns:a16="http://schemas.microsoft.com/office/drawing/2014/main" id="{C7D9793E-8BE2-127B-2EC1-CBB859657E0A}"/>
              </a:ext>
            </a:extLst>
          </p:cNvPr>
          <p:cNvSpPr>
            <a:spLocks noChangeArrowheads="1"/>
          </p:cNvSpPr>
          <p:nvPr/>
        </p:nvSpPr>
        <p:spPr bwMode="auto">
          <a:xfrm>
            <a:off x="4140200" y="3789363"/>
            <a:ext cx="792163" cy="215900"/>
          </a:xfrm>
          <a:prstGeom prst="rightArrow">
            <a:avLst>
              <a:gd name="adj1" fmla="val 50000"/>
              <a:gd name="adj2" fmla="val 91728"/>
            </a:avLst>
          </a:prstGeom>
          <a:solidFill>
            <a:srgbClr val="FF0000"/>
          </a:solidFill>
          <a:ln w="9525">
            <a:solidFill>
              <a:schemeClr val="tx1"/>
            </a:solidFill>
            <a:miter lim="800000"/>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endParaRPr lang="de-DE" altLang="de-DE" sz="1800" b="0">
              <a:solidFill>
                <a:srgbClr val="FFFF00"/>
              </a:solidFill>
            </a:endParaRPr>
          </a:p>
        </p:txBody>
      </p:sp>
      <p:sp>
        <p:nvSpPr>
          <p:cNvPr id="612358" name="Oval 6">
            <a:extLst>
              <a:ext uri="{FF2B5EF4-FFF2-40B4-BE49-F238E27FC236}">
                <a16:creationId xmlns:a16="http://schemas.microsoft.com/office/drawing/2014/main" id="{1D912D54-B2D5-5C43-3FAB-F70AB8D5216F}"/>
              </a:ext>
            </a:extLst>
          </p:cNvPr>
          <p:cNvSpPr>
            <a:spLocks noChangeArrowheads="1"/>
          </p:cNvSpPr>
          <p:nvPr/>
        </p:nvSpPr>
        <p:spPr bwMode="auto">
          <a:xfrm>
            <a:off x="5076825" y="1989138"/>
            <a:ext cx="3529013" cy="3600450"/>
          </a:xfrm>
          <a:prstGeom prst="ellipse">
            <a:avLst/>
          </a:prstGeom>
          <a:solidFill>
            <a:srgbClr val="FF00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23559" name="Oval 9">
            <a:extLst>
              <a:ext uri="{FF2B5EF4-FFF2-40B4-BE49-F238E27FC236}">
                <a16:creationId xmlns:a16="http://schemas.microsoft.com/office/drawing/2014/main" id="{47AB9122-692F-A0C7-94D1-221C6F8AC2B5}"/>
              </a:ext>
            </a:extLst>
          </p:cNvPr>
          <p:cNvSpPr>
            <a:spLocks noChangeArrowheads="1"/>
          </p:cNvSpPr>
          <p:nvPr/>
        </p:nvSpPr>
        <p:spPr bwMode="auto">
          <a:xfrm>
            <a:off x="1876360" y="2511245"/>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23571" name="Text Box 30">
            <a:extLst>
              <a:ext uri="{FF2B5EF4-FFF2-40B4-BE49-F238E27FC236}">
                <a16:creationId xmlns:a16="http://schemas.microsoft.com/office/drawing/2014/main" id="{C680CF13-D4AA-0334-223E-B7A1409466EB}"/>
              </a:ext>
            </a:extLst>
          </p:cNvPr>
          <p:cNvSpPr txBox="1">
            <a:spLocks noChangeArrowheads="1"/>
          </p:cNvSpPr>
          <p:nvPr/>
        </p:nvSpPr>
        <p:spPr bwMode="auto">
          <a:xfrm>
            <a:off x="827088" y="5661025"/>
            <a:ext cx="2531462" cy="3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r>
              <a:rPr lang="de-DE" altLang="de-DE" sz="1800" b="0" dirty="0"/>
              <a:t>10 Natrium auf 10 Liter</a:t>
            </a:r>
          </a:p>
        </p:txBody>
      </p:sp>
      <p:sp>
        <p:nvSpPr>
          <p:cNvPr id="612383" name="Text Box 31">
            <a:extLst>
              <a:ext uri="{FF2B5EF4-FFF2-40B4-BE49-F238E27FC236}">
                <a16:creationId xmlns:a16="http://schemas.microsoft.com/office/drawing/2014/main" id="{5660B9BE-0C27-5780-7E91-8469988A2282}"/>
              </a:ext>
            </a:extLst>
          </p:cNvPr>
          <p:cNvSpPr txBox="1">
            <a:spLocks noChangeArrowheads="1"/>
          </p:cNvSpPr>
          <p:nvPr/>
        </p:nvSpPr>
        <p:spPr bwMode="auto">
          <a:xfrm>
            <a:off x="5148263" y="5654675"/>
            <a:ext cx="2531462" cy="3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r>
              <a:rPr lang="de-DE" altLang="de-DE" sz="1800" b="0" dirty="0"/>
              <a:t>10 Natrium auf 12 Liter</a:t>
            </a:r>
          </a:p>
        </p:txBody>
      </p:sp>
      <p:sp>
        <p:nvSpPr>
          <p:cNvPr id="2" name="Oval 9">
            <a:extLst>
              <a:ext uri="{FF2B5EF4-FFF2-40B4-BE49-F238E27FC236}">
                <a16:creationId xmlns:a16="http://schemas.microsoft.com/office/drawing/2014/main" id="{22F642E7-8DD3-6FAC-0CE2-D5651F861E08}"/>
              </a:ext>
            </a:extLst>
          </p:cNvPr>
          <p:cNvSpPr>
            <a:spLocks noChangeArrowheads="1"/>
          </p:cNvSpPr>
          <p:nvPr/>
        </p:nvSpPr>
        <p:spPr bwMode="auto">
          <a:xfrm>
            <a:off x="1373188" y="28781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3" name="Oval 9">
            <a:extLst>
              <a:ext uri="{FF2B5EF4-FFF2-40B4-BE49-F238E27FC236}">
                <a16:creationId xmlns:a16="http://schemas.microsoft.com/office/drawing/2014/main" id="{EEDC17D9-D692-28A8-10CA-0160FA8F2748}"/>
              </a:ext>
            </a:extLst>
          </p:cNvPr>
          <p:cNvSpPr>
            <a:spLocks noChangeArrowheads="1"/>
          </p:cNvSpPr>
          <p:nvPr/>
        </p:nvSpPr>
        <p:spPr bwMode="auto">
          <a:xfrm>
            <a:off x="1158875" y="34877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4" name="Oval 9">
            <a:extLst>
              <a:ext uri="{FF2B5EF4-FFF2-40B4-BE49-F238E27FC236}">
                <a16:creationId xmlns:a16="http://schemas.microsoft.com/office/drawing/2014/main" id="{FC28E27B-E420-A679-1C8B-ECD47B649613}"/>
              </a:ext>
            </a:extLst>
          </p:cNvPr>
          <p:cNvSpPr>
            <a:spLocks noChangeArrowheads="1"/>
          </p:cNvSpPr>
          <p:nvPr/>
        </p:nvSpPr>
        <p:spPr bwMode="auto">
          <a:xfrm>
            <a:off x="1547664" y="41608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5" name="Oval 9">
            <a:extLst>
              <a:ext uri="{FF2B5EF4-FFF2-40B4-BE49-F238E27FC236}">
                <a16:creationId xmlns:a16="http://schemas.microsoft.com/office/drawing/2014/main" id="{F0039A04-683B-29B2-76AF-18153CA04B85}"/>
              </a:ext>
            </a:extLst>
          </p:cNvPr>
          <p:cNvSpPr>
            <a:spLocks noChangeArrowheads="1"/>
          </p:cNvSpPr>
          <p:nvPr/>
        </p:nvSpPr>
        <p:spPr bwMode="auto">
          <a:xfrm>
            <a:off x="2095867" y="3465152"/>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6" name="Oval 9">
            <a:extLst>
              <a:ext uri="{FF2B5EF4-FFF2-40B4-BE49-F238E27FC236}">
                <a16:creationId xmlns:a16="http://schemas.microsoft.com/office/drawing/2014/main" id="{BEC73BBF-D7FA-8D75-F2A3-D13E894B70ED}"/>
              </a:ext>
            </a:extLst>
          </p:cNvPr>
          <p:cNvSpPr>
            <a:spLocks noChangeArrowheads="1"/>
          </p:cNvSpPr>
          <p:nvPr/>
        </p:nvSpPr>
        <p:spPr bwMode="auto">
          <a:xfrm>
            <a:off x="2761819" y="29670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7" name="Oval 9">
            <a:extLst>
              <a:ext uri="{FF2B5EF4-FFF2-40B4-BE49-F238E27FC236}">
                <a16:creationId xmlns:a16="http://schemas.microsoft.com/office/drawing/2014/main" id="{C4FE89E6-5CFF-DF3F-0AB1-012A38F18CD0}"/>
              </a:ext>
            </a:extLst>
          </p:cNvPr>
          <p:cNvSpPr>
            <a:spLocks noChangeArrowheads="1"/>
          </p:cNvSpPr>
          <p:nvPr/>
        </p:nvSpPr>
        <p:spPr bwMode="auto">
          <a:xfrm>
            <a:off x="2340620" y="4293467"/>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8" name="Oval 9">
            <a:extLst>
              <a:ext uri="{FF2B5EF4-FFF2-40B4-BE49-F238E27FC236}">
                <a16:creationId xmlns:a16="http://schemas.microsoft.com/office/drawing/2014/main" id="{E625146D-134E-6A40-A306-1B4FD16140AD}"/>
              </a:ext>
            </a:extLst>
          </p:cNvPr>
          <p:cNvSpPr>
            <a:spLocks noChangeArrowheads="1"/>
          </p:cNvSpPr>
          <p:nvPr/>
        </p:nvSpPr>
        <p:spPr bwMode="auto">
          <a:xfrm>
            <a:off x="3106780" y="3539044"/>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9" name="Oval 9">
            <a:extLst>
              <a:ext uri="{FF2B5EF4-FFF2-40B4-BE49-F238E27FC236}">
                <a16:creationId xmlns:a16="http://schemas.microsoft.com/office/drawing/2014/main" id="{EA942C56-40FE-1DC9-4EE2-3DE64B31C08E}"/>
              </a:ext>
            </a:extLst>
          </p:cNvPr>
          <p:cNvSpPr>
            <a:spLocks noChangeArrowheads="1"/>
          </p:cNvSpPr>
          <p:nvPr/>
        </p:nvSpPr>
        <p:spPr bwMode="auto">
          <a:xfrm>
            <a:off x="3053556" y="4111051"/>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0" name="Oval 9">
            <a:extLst>
              <a:ext uri="{FF2B5EF4-FFF2-40B4-BE49-F238E27FC236}">
                <a16:creationId xmlns:a16="http://schemas.microsoft.com/office/drawing/2014/main" id="{8B3B2520-7B9C-D32E-A216-AE2484C996BC}"/>
              </a:ext>
            </a:extLst>
          </p:cNvPr>
          <p:cNvSpPr>
            <a:spLocks noChangeArrowheads="1"/>
          </p:cNvSpPr>
          <p:nvPr/>
        </p:nvSpPr>
        <p:spPr bwMode="auto">
          <a:xfrm>
            <a:off x="2452623" y="2585607"/>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1" name="Oval 9">
            <a:extLst>
              <a:ext uri="{FF2B5EF4-FFF2-40B4-BE49-F238E27FC236}">
                <a16:creationId xmlns:a16="http://schemas.microsoft.com/office/drawing/2014/main" id="{52389CA4-076D-8CDC-4041-C6908D314027}"/>
              </a:ext>
            </a:extLst>
          </p:cNvPr>
          <p:cNvSpPr>
            <a:spLocks noChangeArrowheads="1"/>
          </p:cNvSpPr>
          <p:nvPr/>
        </p:nvSpPr>
        <p:spPr bwMode="auto">
          <a:xfrm>
            <a:off x="6508592" y="2663645"/>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2" name="Oval 9">
            <a:extLst>
              <a:ext uri="{FF2B5EF4-FFF2-40B4-BE49-F238E27FC236}">
                <a16:creationId xmlns:a16="http://schemas.microsoft.com/office/drawing/2014/main" id="{200E996B-2E82-2C7B-A080-FC7C2A3B8FE3}"/>
              </a:ext>
            </a:extLst>
          </p:cNvPr>
          <p:cNvSpPr>
            <a:spLocks noChangeArrowheads="1"/>
          </p:cNvSpPr>
          <p:nvPr/>
        </p:nvSpPr>
        <p:spPr bwMode="auto">
          <a:xfrm>
            <a:off x="6005420" y="30305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3" name="Oval 9">
            <a:extLst>
              <a:ext uri="{FF2B5EF4-FFF2-40B4-BE49-F238E27FC236}">
                <a16:creationId xmlns:a16="http://schemas.microsoft.com/office/drawing/2014/main" id="{1B1BEADE-3E7D-CA1F-E8C9-BFF8B0F2D4E2}"/>
              </a:ext>
            </a:extLst>
          </p:cNvPr>
          <p:cNvSpPr>
            <a:spLocks noChangeArrowheads="1"/>
          </p:cNvSpPr>
          <p:nvPr/>
        </p:nvSpPr>
        <p:spPr bwMode="auto">
          <a:xfrm>
            <a:off x="5791107" y="36401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4" name="Oval 9">
            <a:extLst>
              <a:ext uri="{FF2B5EF4-FFF2-40B4-BE49-F238E27FC236}">
                <a16:creationId xmlns:a16="http://schemas.microsoft.com/office/drawing/2014/main" id="{48A687F2-1592-252F-EFBA-EAC038D50C1C}"/>
              </a:ext>
            </a:extLst>
          </p:cNvPr>
          <p:cNvSpPr>
            <a:spLocks noChangeArrowheads="1"/>
          </p:cNvSpPr>
          <p:nvPr/>
        </p:nvSpPr>
        <p:spPr bwMode="auto">
          <a:xfrm>
            <a:off x="6179896" y="43132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5" name="Oval 9">
            <a:extLst>
              <a:ext uri="{FF2B5EF4-FFF2-40B4-BE49-F238E27FC236}">
                <a16:creationId xmlns:a16="http://schemas.microsoft.com/office/drawing/2014/main" id="{33BA033B-7E9D-9740-58BA-7916A1ED30EE}"/>
              </a:ext>
            </a:extLst>
          </p:cNvPr>
          <p:cNvSpPr>
            <a:spLocks noChangeArrowheads="1"/>
          </p:cNvSpPr>
          <p:nvPr/>
        </p:nvSpPr>
        <p:spPr bwMode="auto">
          <a:xfrm>
            <a:off x="6728099" y="3617552"/>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6" name="Oval 9">
            <a:extLst>
              <a:ext uri="{FF2B5EF4-FFF2-40B4-BE49-F238E27FC236}">
                <a16:creationId xmlns:a16="http://schemas.microsoft.com/office/drawing/2014/main" id="{39381F60-51E7-043D-CCC3-A42DC385DABC}"/>
              </a:ext>
            </a:extLst>
          </p:cNvPr>
          <p:cNvSpPr>
            <a:spLocks noChangeArrowheads="1"/>
          </p:cNvSpPr>
          <p:nvPr/>
        </p:nvSpPr>
        <p:spPr bwMode="auto">
          <a:xfrm>
            <a:off x="7394051" y="3119438"/>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7" name="Oval 9">
            <a:extLst>
              <a:ext uri="{FF2B5EF4-FFF2-40B4-BE49-F238E27FC236}">
                <a16:creationId xmlns:a16="http://schemas.microsoft.com/office/drawing/2014/main" id="{B9D5B329-CE63-312E-BBAA-A81DB2D55D05}"/>
              </a:ext>
            </a:extLst>
          </p:cNvPr>
          <p:cNvSpPr>
            <a:spLocks noChangeArrowheads="1"/>
          </p:cNvSpPr>
          <p:nvPr/>
        </p:nvSpPr>
        <p:spPr bwMode="auto">
          <a:xfrm>
            <a:off x="6972852" y="4445867"/>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8" name="Oval 9">
            <a:extLst>
              <a:ext uri="{FF2B5EF4-FFF2-40B4-BE49-F238E27FC236}">
                <a16:creationId xmlns:a16="http://schemas.microsoft.com/office/drawing/2014/main" id="{1F96E073-351A-52A4-6754-88DEA3B05AD7}"/>
              </a:ext>
            </a:extLst>
          </p:cNvPr>
          <p:cNvSpPr>
            <a:spLocks noChangeArrowheads="1"/>
          </p:cNvSpPr>
          <p:nvPr/>
        </p:nvSpPr>
        <p:spPr bwMode="auto">
          <a:xfrm>
            <a:off x="7739012" y="3691444"/>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19" name="Oval 9">
            <a:extLst>
              <a:ext uri="{FF2B5EF4-FFF2-40B4-BE49-F238E27FC236}">
                <a16:creationId xmlns:a16="http://schemas.microsoft.com/office/drawing/2014/main" id="{1C21B34C-0C27-FFA9-9A65-F16F911FA916}"/>
              </a:ext>
            </a:extLst>
          </p:cNvPr>
          <p:cNvSpPr>
            <a:spLocks noChangeArrowheads="1"/>
          </p:cNvSpPr>
          <p:nvPr/>
        </p:nvSpPr>
        <p:spPr bwMode="auto">
          <a:xfrm>
            <a:off x="7685788" y="4263451"/>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
        <p:nvSpPr>
          <p:cNvPr id="20" name="Oval 9">
            <a:extLst>
              <a:ext uri="{FF2B5EF4-FFF2-40B4-BE49-F238E27FC236}">
                <a16:creationId xmlns:a16="http://schemas.microsoft.com/office/drawing/2014/main" id="{47B6F451-A9F2-9DE5-8175-05EC7D7BBEFC}"/>
              </a:ext>
            </a:extLst>
          </p:cNvPr>
          <p:cNvSpPr>
            <a:spLocks noChangeArrowheads="1"/>
          </p:cNvSpPr>
          <p:nvPr/>
        </p:nvSpPr>
        <p:spPr bwMode="auto">
          <a:xfrm>
            <a:off x="7084855" y="2738007"/>
            <a:ext cx="433388" cy="431800"/>
          </a:xfrm>
          <a:prstGeom prst="ellipse">
            <a:avLst/>
          </a:prstGeom>
          <a:solidFill>
            <a:srgbClr val="00FF00"/>
          </a:solidFill>
          <a:ln w="9525">
            <a:solidFill>
              <a:schemeClr val="tx1"/>
            </a:solidFill>
            <a:round/>
            <a:headEnd/>
            <a:tailEnd/>
          </a:ln>
        </p:spPr>
        <p:txBody>
          <a:bodyPr wrap="none"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000" b="0" dirty="0"/>
              <a:t>Na</a:t>
            </a:r>
            <a:r>
              <a:rPr lang="de-DE" altLang="de-DE" sz="1000" b="0" baseline="30000" dirty="0"/>
              <a:t>*</a:t>
            </a:r>
          </a:p>
        </p:txBody>
      </p:sp>
    </p:spTree>
    <p:extLst>
      <p:ext uri="{BB962C8B-B14F-4D97-AF65-F5344CB8AC3E}">
        <p14:creationId xmlns:p14="http://schemas.microsoft.com/office/powerpoint/2010/main" val="2856317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612358"/>
                                        </p:tgtEl>
                                      </p:cBhvr>
                                      <p:by x="150000" y="150000"/>
                                    </p:animScale>
                                  </p:childTnLst>
                                </p:cTn>
                              </p:par>
                            </p:childTnLst>
                          </p:cTn>
                        </p:par>
                        <p:par>
                          <p:cTn id="7" fill="hold" nodeType="afterGroup">
                            <p:stCondLst>
                              <p:cond delay="2000"/>
                            </p:stCondLst>
                            <p:childTnLst>
                              <p:par>
                                <p:cTn id="8" presetID="2" presetClass="entr" presetSubtype="4" fill="hold" nodeType="afterEffect">
                                  <p:stCondLst>
                                    <p:cond delay="0"/>
                                  </p:stCondLst>
                                  <p:childTnLst>
                                    <p:set>
                                      <p:cBhvr>
                                        <p:cTn id="9" dur="1" fill="hold">
                                          <p:stCondLst>
                                            <p:cond delay="0"/>
                                          </p:stCondLst>
                                        </p:cTn>
                                        <p:tgtEl>
                                          <p:spTgt spid="612383"/>
                                        </p:tgtEl>
                                        <p:attrNameLst>
                                          <p:attrName>style.visibility</p:attrName>
                                        </p:attrNameLst>
                                      </p:cBhvr>
                                      <p:to>
                                        <p:strVal val="visible"/>
                                      </p:to>
                                    </p:set>
                                    <p:anim calcmode="lin" valueType="num">
                                      <p:cBhvr additive="base">
                                        <p:cTn id="10" dur="2000" fill="hold"/>
                                        <p:tgtEl>
                                          <p:spTgt spid="612383"/>
                                        </p:tgtEl>
                                        <p:attrNameLst>
                                          <p:attrName>ppt_x</p:attrName>
                                        </p:attrNameLst>
                                      </p:cBhvr>
                                      <p:tavLst>
                                        <p:tav tm="0">
                                          <p:val>
                                            <p:strVal val="#ppt_x"/>
                                          </p:val>
                                        </p:tav>
                                        <p:tav tm="100000">
                                          <p:val>
                                            <p:strVal val="#ppt_x"/>
                                          </p:val>
                                        </p:tav>
                                      </p:tavLst>
                                    </p:anim>
                                    <p:anim calcmode="lin" valueType="num">
                                      <p:cBhvr additive="base">
                                        <p:cTn id="11" dur="2000" fill="hold"/>
                                        <p:tgtEl>
                                          <p:spTgt spid="6123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8" grpId="0" animBg="1"/>
      <p:bldP spid="6123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3D7247-EEC1-43AA-07F9-459370BB49CD}"/>
              </a:ext>
            </a:extLst>
          </p:cNvPr>
          <p:cNvSpPr>
            <a:spLocks noGrp="1"/>
          </p:cNvSpPr>
          <p:nvPr>
            <p:ph type="title"/>
          </p:nvPr>
        </p:nvSpPr>
        <p:spPr/>
        <p:txBody>
          <a:bodyPr/>
          <a:lstStyle/>
          <a:p>
            <a:r>
              <a:rPr lang="de-DE" dirty="0"/>
              <a:t>Hyponatriämie ist eine </a:t>
            </a:r>
            <a:r>
              <a:rPr lang="de-DE" dirty="0" err="1"/>
              <a:t>KONZENTRATIONSangabe</a:t>
            </a:r>
            <a:endParaRPr lang="de-DE" dirty="0"/>
          </a:p>
        </p:txBody>
      </p:sp>
      <p:pic>
        <p:nvPicPr>
          <p:cNvPr id="5" name="Grafik 4">
            <a:extLst>
              <a:ext uri="{FF2B5EF4-FFF2-40B4-BE49-F238E27FC236}">
                <a16:creationId xmlns:a16="http://schemas.microsoft.com/office/drawing/2014/main" id="{8373D066-A37A-EBED-A981-09AA5038DADC}"/>
              </a:ext>
            </a:extLst>
          </p:cNvPr>
          <p:cNvPicPr>
            <a:picLocks noChangeAspect="1"/>
          </p:cNvPicPr>
          <p:nvPr/>
        </p:nvPicPr>
        <p:blipFill>
          <a:blip r:embed="rId3"/>
          <a:stretch>
            <a:fillRect/>
          </a:stretch>
        </p:blipFill>
        <p:spPr>
          <a:xfrm>
            <a:off x="750094" y="1700808"/>
            <a:ext cx="8002453" cy="4176464"/>
          </a:xfrm>
          <a:prstGeom prst="rect">
            <a:avLst/>
          </a:prstGeom>
        </p:spPr>
      </p:pic>
      <p:sp>
        <p:nvSpPr>
          <p:cNvPr id="2" name="Textfeld 1">
            <a:extLst>
              <a:ext uri="{FF2B5EF4-FFF2-40B4-BE49-F238E27FC236}">
                <a16:creationId xmlns:a16="http://schemas.microsoft.com/office/drawing/2014/main" id="{5BABCF4C-C2B5-C581-7C47-818A3795A9CB}"/>
              </a:ext>
            </a:extLst>
          </p:cNvPr>
          <p:cNvSpPr txBox="1"/>
          <p:nvPr/>
        </p:nvSpPr>
        <p:spPr>
          <a:xfrm>
            <a:off x="2153594" y="6368161"/>
            <a:ext cx="546560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F. </a:t>
            </a:r>
            <a:r>
              <a:rPr lang="de-DE" dirty="0" err="1"/>
              <a:t>Perschinka</a:t>
            </a:r>
            <a:r>
              <a:rPr lang="de-DE" dirty="0"/>
              <a:t> et al: </a:t>
            </a:r>
            <a:r>
              <a:rPr lang="de-DE" b="1" dirty="0"/>
              <a:t>Hyponatriämie</a:t>
            </a:r>
            <a:r>
              <a:rPr lang="de-DE" dirty="0"/>
              <a:t>. Medizinische Klinik - Intensivmedizin und Notfallmedizin 2023 Vol. 118 </a:t>
            </a:r>
            <a:r>
              <a:rPr lang="de-DE" dirty="0" err="1"/>
              <a:t>Issue</a:t>
            </a:r>
            <a:r>
              <a:rPr lang="de-DE" dirty="0"/>
              <a:t> 6 Pages 505-517</a:t>
            </a:r>
          </a:p>
        </p:txBody>
      </p:sp>
    </p:spTree>
    <p:extLst>
      <p:ext uri="{BB962C8B-B14F-4D97-AF65-F5344CB8AC3E}">
        <p14:creationId xmlns:p14="http://schemas.microsoft.com/office/powerpoint/2010/main" val="34669842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Tonizität</a:t>
            </a:r>
            <a:endParaRPr lang="de-DE" b="1" dirty="0"/>
          </a:p>
        </p:txBody>
      </p:sp>
      <p:pic>
        <p:nvPicPr>
          <p:cNvPr id="3074" name="Picture 2" descr="Liquid Kirs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68463"/>
            <a:ext cx="269557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ldergebnis für Kirs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600" y="1530782"/>
            <a:ext cx="2230763" cy="212407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Bildergebnis für geplatzte kirschen osmo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10" descr="Bildergebnis für geplatzte kirschen osmo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086" name="Picture 14" descr="http://media05.myheimat.de/2011/06/20/1661932_preview.jpg?13085249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839" y="1530782"/>
            <a:ext cx="2857500" cy="2124075"/>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6" descr="Bildergebnis für geplatzte kirschen osmo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090" name="Picture 18" descr="Das osmotische Prinz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7596" y="3654857"/>
            <a:ext cx="5520486" cy="251734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www.zieler.de/images/3100269f3912a02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6656" y="1409701"/>
            <a:ext cx="6347095" cy="476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642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C36DA41-CE36-7794-9E6C-0309E493BB26}"/>
              </a:ext>
            </a:extLst>
          </p:cNvPr>
          <p:cNvSpPr>
            <a:spLocks noGrp="1"/>
          </p:cNvSpPr>
          <p:nvPr>
            <p:ph type="title"/>
          </p:nvPr>
        </p:nvSpPr>
        <p:spPr/>
        <p:txBody>
          <a:bodyPr/>
          <a:lstStyle/>
          <a:p>
            <a:r>
              <a:rPr lang="de-DE" sz="2400" dirty="0"/>
              <a:t>Volumenregulation +  Osmoregulation</a:t>
            </a:r>
            <a:endParaRPr lang="de-DE" dirty="0"/>
          </a:p>
        </p:txBody>
      </p:sp>
      <p:graphicFrame>
        <p:nvGraphicFramePr>
          <p:cNvPr id="313347" name="Group 3"/>
          <p:cNvGraphicFramePr>
            <a:graphicFrameLocks noGrp="1"/>
          </p:cNvGraphicFramePr>
          <p:nvPr>
            <p:ph type="tbl" idx="4294967295"/>
            <p:extLst>
              <p:ext uri="{D42A27DB-BD31-4B8C-83A1-F6EECF244321}">
                <p14:modId xmlns:p14="http://schemas.microsoft.com/office/powerpoint/2010/main" val="1565296056"/>
              </p:ext>
            </p:extLst>
          </p:nvPr>
        </p:nvGraphicFramePr>
        <p:xfrm>
          <a:off x="0" y="1196975"/>
          <a:ext cx="9144000" cy="4927095"/>
        </p:xfrm>
        <a:graphic>
          <a:graphicData uri="http://schemas.openxmlformats.org/drawingml/2006/table">
            <a:tbl>
              <a:tblPr/>
              <a:tblGrid>
                <a:gridCol w="1979613">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gridCol w="3563937">
                  <a:extLst>
                    <a:ext uri="{9D8B030D-6E8A-4147-A177-3AD203B41FA5}">
                      <a16:colId xmlns:a16="http://schemas.microsoft.com/office/drawing/2014/main" val="20002"/>
                    </a:ext>
                  </a:extLst>
                </a:gridCol>
              </a:tblGrid>
              <a:tr h="8390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rgbClr val="FFFF00"/>
                        </a:solidFill>
                        <a:effectLst>
                          <a:outerShdw blurRad="38100" dist="38100" dir="2700000" algn="tl">
                            <a:srgbClr val="000000"/>
                          </a:outerShdw>
                        </a:effectLst>
                        <a:latin typeface="Arial" charset="0"/>
                      </a:endParaRPr>
                    </a:p>
                  </a:txBody>
                  <a:tcPr marL="90000" marR="90000" marT="46800" marB="46800" horzOverflow="overflow">
                    <a:lnL w="381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chemeClr val="accent2"/>
                          </a:solidFill>
                          <a:effectLst/>
                          <a:latin typeface="Arial" charset="0"/>
                        </a:rPr>
                        <a:t>Volumenregulation</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800" b="1" i="0" u="none" strike="noStrike" cap="none" normalizeH="0" baseline="0" dirty="0" err="1">
                          <a:ln>
                            <a:noFill/>
                          </a:ln>
                          <a:solidFill>
                            <a:srgbClr val="0000FF"/>
                          </a:solidFill>
                          <a:effectLst/>
                          <a:latin typeface="Arial" charset="0"/>
                        </a:rPr>
                        <a:t>Osmoregulation</a:t>
                      </a:r>
                      <a:endParaRPr kumimoji="0" lang="de-DE" sz="2800" b="1" i="0" u="none" strike="noStrike" cap="none" normalizeH="0" baseline="0" dirty="0">
                        <a:ln>
                          <a:noFill/>
                        </a:ln>
                        <a:solidFill>
                          <a:srgbClr val="0000FF"/>
                        </a:solidFill>
                        <a:effectLst/>
                        <a:latin typeface="Arial" charset="0"/>
                      </a:endParaRPr>
                    </a:p>
                  </a:txBody>
                  <a:tcPr horzOverflow="overflow">
                    <a:lnL w="127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25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outerShdw blurRad="38100" dist="38100" dir="2700000" algn="tl">
                              <a:srgbClr val="000000"/>
                            </a:outerShdw>
                          </a:effectLst>
                          <a:latin typeface="Arial" charset="0"/>
                        </a:rPr>
                        <a:t>kontrollierte Variable</a:t>
                      </a:r>
                    </a:p>
                  </a:txBody>
                  <a:tcPr marL="90000" marR="90000" marT="46800" marB="46800" horzOverflow="overflow">
                    <a:lnL w="381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chemeClr val="accent2"/>
                          </a:solidFill>
                          <a:effectLst/>
                          <a:latin typeface="Arial" charset="0"/>
                        </a:rPr>
                        <a:t>effektives zirkulierendes Blutvolumen</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err="1">
                          <a:ln>
                            <a:noFill/>
                          </a:ln>
                          <a:solidFill>
                            <a:srgbClr val="0000FF"/>
                          </a:solidFill>
                          <a:effectLst/>
                          <a:latin typeface="Arial" charset="0"/>
                        </a:rPr>
                        <a:t>Plasmaosmolalität</a:t>
                      </a:r>
                      <a:r>
                        <a:rPr kumimoji="0" lang="de-DE" sz="1400" b="0" i="0" u="none" strike="noStrike" cap="none" normalizeH="0" baseline="0" dirty="0">
                          <a:ln>
                            <a:noFill/>
                          </a:ln>
                          <a:solidFill>
                            <a:srgbClr val="0000FF"/>
                          </a:solidFill>
                          <a:effectLst/>
                          <a:latin typeface="Arial" charset="0"/>
                        </a:rPr>
                        <a:t> (</a:t>
                      </a:r>
                      <a:r>
                        <a:rPr kumimoji="0" lang="de-DE" sz="1400" b="0" i="0" u="none" strike="noStrike" cap="none" normalizeH="0" baseline="0" dirty="0" err="1">
                          <a:ln>
                            <a:noFill/>
                          </a:ln>
                          <a:solidFill>
                            <a:srgbClr val="0000FF"/>
                          </a:solidFill>
                          <a:effectLst/>
                          <a:latin typeface="Arial" charset="0"/>
                        </a:rPr>
                        <a:t>Tonizität</a:t>
                      </a:r>
                      <a:r>
                        <a:rPr kumimoji="0" lang="de-DE" sz="1400" b="0" i="0" u="none" strike="noStrike" cap="none" normalizeH="0" baseline="0" dirty="0">
                          <a:ln>
                            <a:noFill/>
                          </a:ln>
                          <a:solidFill>
                            <a:srgbClr val="0000FF"/>
                          </a:solidFill>
                          <a:effectLst/>
                          <a:latin typeface="Arial" charset="0"/>
                        </a:rPr>
                        <a:t>)</a:t>
                      </a:r>
                    </a:p>
                  </a:txBody>
                  <a:tcPr horzOverflow="overflow">
                    <a:lnL w="127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99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outerShdw blurRad="38100" dist="38100" dir="2700000" algn="tl">
                              <a:srgbClr val="000000"/>
                            </a:outerShdw>
                          </a:effectLst>
                          <a:latin typeface="Arial" charset="0"/>
                        </a:rPr>
                        <a:t>Sensoren</a:t>
                      </a:r>
                    </a:p>
                  </a:txBody>
                  <a:tcPr marL="90000" marR="90000" marT="46800" marB="46800" horzOverflow="overflow">
                    <a:lnL w="381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chemeClr val="accent2"/>
                          </a:solidFill>
                          <a:effectLst/>
                          <a:latin typeface="Arial" charset="0"/>
                        </a:rPr>
                        <a:t>afferente </a:t>
                      </a:r>
                      <a:r>
                        <a:rPr kumimoji="0" lang="de-DE" sz="1400" b="0" i="0" u="none" strike="noStrike" cap="none" normalizeH="0" baseline="0" dirty="0" err="1">
                          <a:ln>
                            <a:noFill/>
                          </a:ln>
                          <a:solidFill>
                            <a:schemeClr val="accent2"/>
                          </a:solidFill>
                          <a:effectLst/>
                          <a:latin typeface="Arial" charset="0"/>
                        </a:rPr>
                        <a:t>glomeruläre</a:t>
                      </a:r>
                      <a:r>
                        <a:rPr kumimoji="0" lang="de-DE" sz="1400" b="0" i="0" u="none" strike="noStrike" cap="none" normalizeH="0" baseline="0" dirty="0">
                          <a:ln>
                            <a:noFill/>
                          </a:ln>
                          <a:solidFill>
                            <a:schemeClr val="accent2"/>
                          </a:solidFill>
                          <a:effectLst/>
                          <a:latin typeface="Arial" charset="0"/>
                        </a:rPr>
                        <a:t> Arteriole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err="1">
                          <a:ln>
                            <a:noFill/>
                          </a:ln>
                          <a:solidFill>
                            <a:schemeClr val="accent2"/>
                          </a:solidFill>
                          <a:effectLst/>
                          <a:latin typeface="Arial" charset="0"/>
                        </a:rPr>
                        <a:t>Karotissinus</a:t>
                      </a:r>
                      <a:endParaRPr kumimoji="0" lang="de-DE" sz="1400" b="0" i="0" u="none" strike="noStrike" cap="none" normalizeH="0" baseline="0" dirty="0">
                        <a:ln>
                          <a:noFill/>
                        </a:ln>
                        <a:solidFill>
                          <a:schemeClr val="accent2"/>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chemeClr val="accent2"/>
                          </a:solidFill>
                          <a:effectLst/>
                          <a:latin typeface="Arial" charset="0"/>
                        </a:rPr>
                        <a:t>Vorhöfe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err="1">
                          <a:ln>
                            <a:noFill/>
                          </a:ln>
                          <a:solidFill>
                            <a:srgbClr val="0000FF"/>
                          </a:solidFill>
                          <a:effectLst/>
                          <a:latin typeface="Arial" charset="0"/>
                        </a:rPr>
                        <a:t>Hypothalamische</a:t>
                      </a:r>
                      <a:r>
                        <a:rPr kumimoji="0" lang="de-DE" sz="1400" b="0" i="0" u="none" strike="noStrike" cap="none" normalizeH="0" baseline="0" dirty="0">
                          <a:ln>
                            <a:noFill/>
                          </a:ln>
                          <a:solidFill>
                            <a:srgbClr val="0000FF"/>
                          </a:solidFill>
                          <a:effectLst/>
                          <a:latin typeface="Arial" charset="0"/>
                        </a:rPr>
                        <a:t> </a:t>
                      </a:r>
                      <a:r>
                        <a:rPr kumimoji="0" lang="de-DE" sz="1400" b="0" i="0" u="none" strike="noStrike" cap="none" normalizeH="0" baseline="0" dirty="0" err="1">
                          <a:ln>
                            <a:noFill/>
                          </a:ln>
                          <a:solidFill>
                            <a:srgbClr val="0000FF"/>
                          </a:solidFill>
                          <a:effectLst/>
                          <a:latin typeface="Arial" charset="0"/>
                        </a:rPr>
                        <a:t>Osmorezeptoren</a:t>
                      </a:r>
                      <a:endParaRPr kumimoji="0" lang="de-DE" sz="1400" b="0" i="0" u="none" strike="noStrike" cap="none" normalizeH="0" baseline="0" dirty="0">
                        <a:ln>
                          <a:noFill/>
                        </a:ln>
                        <a:solidFill>
                          <a:srgbClr val="0000FF"/>
                        </a:solidFill>
                        <a:effectLst/>
                        <a:latin typeface="Arial" charset="0"/>
                      </a:endParaRPr>
                    </a:p>
                  </a:txBody>
                  <a:tcPr horzOverflow="overflow">
                    <a:lnL w="127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28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800" b="1"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1" i="0" u="none" strike="noStrike" cap="none" normalizeH="0" baseline="0" dirty="0">
                          <a:ln>
                            <a:noFill/>
                          </a:ln>
                          <a:solidFill>
                            <a:schemeClr val="tx1"/>
                          </a:solidFill>
                          <a:effectLst>
                            <a:outerShdw blurRad="38100" dist="38100" dir="2700000" algn="tl">
                              <a:srgbClr val="000000"/>
                            </a:outerShdw>
                          </a:effectLst>
                          <a:latin typeface="Arial" charset="0"/>
                        </a:rPr>
                        <a:t>Effektoren</a:t>
                      </a:r>
                    </a:p>
                  </a:txBody>
                  <a:tcPr marL="90000" marR="90000" marT="46800" marB="46800" horzOverflow="overflow">
                    <a:lnL w="381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chemeClr val="accent2"/>
                          </a:solidFill>
                          <a:effectLst/>
                          <a:latin typeface="Arial" charset="0"/>
                        </a:rPr>
                        <a:t>RAA – System</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chemeClr val="accent2"/>
                          </a:solidFill>
                          <a:effectLst/>
                          <a:latin typeface="Arial" charset="0"/>
                        </a:rPr>
                        <a:t>Sympathikus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chemeClr val="accent2"/>
                          </a:solidFill>
                          <a:effectLst/>
                          <a:latin typeface="Arial" charset="0"/>
                        </a:rPr>
                        <a:t>ANP; (ADH)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err="1">
                          <a:ln>
                            <a:noFill/>
                          </a:ln>
                          <a:solidFill>
                            <a:schemeClr val="accent2"/>
                          </a:solidFill>
                          <a:effectLst/>
                          <a:latin typeface="Arial" charset="0"/>
                        </a:rPr>
                        <a:t>Natriurese</a:t>
                      </a:r>
                      <a:endParaRPr kumimoji="0" lang="de-DE" sz="1400" b="0" i="0" u="none" strike="noStrike" cap="none" normalizeH="0" baseline="0" dirty="0">
                        <a:ln>
                          <a:noFill/>
                        </a:ln>
                        <a:solidFill>
                          <a:schemeClr val="accent2"/>
                        </a:solidFill>
                        <a:effectLst/>
                        <a:latin typeface="Arial"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rgbClr val="0000FF"/>
                          </a:solidFill>
                          <a:effectLst/>
                          <a:latin typeface="Arial" charset="0"/>
                        </a:rPr>
                        <a:t>Antidiuretisches Hormon</a:t>
                      </a:r>
                      <a:br>
                        <a:rPr kumimoji="0" lang="de-DE" sz="1400" b="0" i="0" u="none" strike="noStrike" cap="none" normalizeH="0" baseline="0" dirty="0">
                          <a:ln>
                            <a:noFill/>
                          </a:ln>
                          <a:solidFill>
                            <a:srgbClr val="0000FF"/>
                          </a:solidFill>
                          <a:effectLst/>
                          <a:latin typeface="Arial" charset="0"/>
                        </a:rPr>
                      </a:br>
                      <a:r>
                        <a:rPr kumimoji="0" lang="de-DE" sz="1400" b="0" i="0" u="none" strike="noStrike" cap="none" normalizeH="0" baseline="0" dirty="0">
                          <a:ln>
                            <a:noFill/>
                          </a:ln>
                          <a:solidFill>
                            <a:srgbClr val="0000FF"/>
                          </a:solidFill>
                          <a:effectLst/>
                          <a:latin typeface="Arial" charset="0"/>
                        </a:rPr>
                        <a:t>	 (ADH)</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1400" b="0" i="0" u="none" strike="noStrike" cap="none" normalizeH="0" baseline="0" dirty="0">
                          <a:ln>
                            <a:noFill/>
                          </a:ln>
                          <a:solidFill>
                            <a:srgbClr val="0000FF"/>
                          </a:solidFill>
                          <a:effectLst/>
                          <a:latin typeface="Arial" charset="0"/>
                        </a:rPr>
                        <a:t>Durstempfinden !!</a:t>
                      </a:r>
                    </a:p>
                  </a:txBody>
                  <a:tcPr horzOverflow="overflow">
                    <a:lnL w="127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2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chemeClr val="tx1"/>
                          </a:solidFill>
                          <a:effectLst>
                            <a:outerShdw blurRad="38100" dist="38100" dir="2700000" algn="tl">
                              <a:srgbClr val="000000"/>
                            </a:outerShdw>
                          </a:effectLst>
                          <a:latin typeface="Arial" charset="0"/>
                        </a:rPr>
                        <a:t>Regulierte Variable</a:t>
                      </a:r>
                    </a:p>
                  </a:txBody>
                  <a:tcPr marL="90000" marR="90000" marT="46800" marB="46800" horzOverflow="overflow">
                    <a:lnL w="381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2800" b="1" i="0" u="sng" strike="noStrike" cap="none" normalizeH="0" baseline="0" dirty="0">
                          <a:ln>
                            <a:noFill/>
                          </a:ln>
                          <a:solidFill>
                            <a:schemeClr val="accent2"/>
                          </a:solidFill>
                          <a:effectLst/>
                          <a:latin typeface="Arial" charset="0"/>
                        </a:rPr>
                        <a:t>Urin – Na</a:t>
                      </a:r>
                      <a:r>
                        <a:rPr kumimoji="0" lang="de-DE" sz="2800" b="1" i="0" u="sng" strike="noStrike" cap="none" normalizeH="0" baseline="30000" dirty="0">
                          <a:ln>
                            <a:noFill/>
                          </a:ln>
                          <a:solidFill>
                            <a:schemeClr val="accent2"/>
                          </a:solidFill>
                          <a:effectLst/>
                          <a:latin typeface="Arial" charset="0"/>
                        </a:rPr>
                        <a:t>+</a:t>
                      </a:r>
                      <a:r>
                        <a:rPr kumimoji="0" lang="de-DE" sz="2800" b="1" i="0" u="sng" strike="noStrike" cap="none" normalizeH="0" baseline="0" dirty="0">
                          <a:ln>
                            <a:noFill/>
                          </a:ln>
                          <a:solidFill>
                            <a:schemeClr val="accent2"/>
                          </a:solidFill>
                          <a:effectLst/>
                          <a:latin typeface="Arial" charset="0"/>
                        </a:rPr>
                        <a:t> -</a:t>
                      </a:r>
                      <a:r>
                        <a:rPr kumimoji="0" lang="de-DE" sz="2800" b="1" i="0" u="none" strike="noStrike" cap="none" normalizeH="0" baseline="0" dirty="0">
                          <a:ln>
                            <a:noFill/>
                          </a:ln>
                          <a:solidFill>
                            <a:schemeClr val="accent2"/>
                          </a:solidFill>
                          <a:effectLst/>
                          <a:latin typeface="Arial" charset="0"/>
                        </a:rPr>
                        <a:t>        Ausscheidung</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2800" b="1" i="0" u="none" strike="noStrike" cap="none" normalizeH="0" baseline="0" dirty="0">
                          <a:ln>
                            <a:noFill/>
                          </a:ln>
                          <a:solidFill>
                            <a:srgbClr val="0000FF"/>
                          </a:solidFill>
                          <a:effectLst/>
                          <a:latin typeface="Arial" charset="0"/>
                        </a:rPr>
                        <a:t> </a:t>
                      </a:r>
                      <a:r>
                        <a:rPr kumimoji="0" lang="de-DE" sz="2800" b="1" i="0" u="none" strike="noStrike" cap="none" normalizeH="0" baseline="0" dirty="0" err="1">
                          <a:ln>
                            <a:noFill/>
                          </a:ln>
                          <a:solidFill>
                            <a:srgbClr val="0000FF"/>
                          </a:solidFill>
                          <a:effectLst/>
                          <a:latin typeface="Arial" charset="0"/>
                        </a:rPr>
                        <a:t>Urinosmolalität</a:t>
                      </a:r>
                      <a:endParaRPr kumimoji="0" lang="de-DE" sz="2800" b="1" i="0" u="none" strike="noStrike" cap="none" normalizeH="0" baseline="0" dirty="0">
                        <a:ln>
                          <a:noFill/>
                        </a:ln>
                        <a:solidFill>
                          <a:srgbClr val="0000FF"/>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de-DE" sz="2800" b="1" i="0" u="none" strike="noStrike" cap="none" normalizeH="0" baseline="0" dirty="0">
                          <a:ln>
                            <a:noFill/>
                          </a:ln>
                          <a:solidFill>
                            <a:srgbClr val="0000FF"/>
                          </a:solidFill>
                          <a:effectLst/>
                          <a:latin typeface="Arial" charset="0"/>
                        </a:rPr>
                        <a:t> Trinken </a:t>
                      </a:r>
                      <a:r>
                        <a:rPr kumimoji="0" lang="de-DE" sz="2000" b="1" i="0" u="none" strike="noStrike" cap="none" normalizeH="0" baseline="0" dirty="0">
                          <a:ln>
                            <a:noFill/>
                          </a:ln>
                          <a:solidFill>
                            <a:srgbClr val="0000FF"/>
                          </a:solidFill>
                          <a:effectLst/>
                          <a:latin typeface="Arial" charset="0"/>
                        </a:rPr>
                        <a:t>(via Durst)</a:t>
                      </a:r>
                    </a:p>
                  </a:txBody>
                  <a:tcPr horzOverflow="overflow">
                    <a:lnL w="127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650315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056" y="1174172"/>
            <a:ext cx="7646148" cy="4939542"/>
          </a:xfrm>
          <a:prstGeom prst="rect">
            <a:avLst/>
          </a:prstGeom>
          <a:noFill/>
          <a:ln>
            <a:noFill/>
          </a:ln>
        </p:spPr>
      </p:pic>
      <p:sp>
        <p:nvSpPr>
          <p:cNvPr id="4" name="Rechthoek 3"/>
          <p:cNvSpPr/>
          <p:nvPr/>
        </p:nvSpPr>
        <p:spPr>
          <a:xfrm>
            <a:off x="2501509" y="6236961"/>
            <a:ext cx="4904509" cy="307777"/>
          </a:xfrm>
          <a:prstGeom prst="rect">
            <a:avLst/>
          </a:prstGeom>
        </p:spPr>
        <p:txBody>
          <a:bodyPr wrap="square">
            <a:spAutoFit/>
          </a:bodyPr>
          <a:lstStyle/>
          <a:p>
            <a:pPr algn="r"/>
            <a:r>
              <a:rPr lang="en-GB" sz="1400" dirty="0" err="1">
                <a:solidFill>
                  <a:schemeClr val="tx2"/>
                </a:solidFill>
              </a:rPr>
              <a:t>Adrogué</a:t>
            </a:r>
            <a:r>
              <a:rPr lang="en-GB" sz="1400" dirty="0">
                <a:solidFill>
                  <a:schemeClr val="tx2"/>
                </a:solidFill>
              </a:rPr>
              <a:t> HJ et al. </a:t>
            </a:r>
            <a:r>
              <a:rPr lang="en-GB" sz="1400" i="1" dirty="0">
                <a:solidFill>
                  <a:schemeClr val="tx2"/>
                </a:solidFill>
              </a:rPr>
              <a:t>New </a:t>
            </a:r>
            <a:r>
              <a:rPr lang="en-GB" sz="1400" i="1" dirty="0" err="1">
                <a:solidFill>
                  <a:schemeClr val="tx2"/>
                </a:solidFill>
              </a:rPr>
              <a:t>Engl</a:t>
            </a:r>
            <a:r>
              <a:rPr lang="en-GB" sz="1400" i="1" dirty="0">
                <a:solidFill>
                  <a:schemeClr val="tx2"/>
                </a:solidFill>
              </a:rPr>
              <a:t> J Med</a:t>
            </a:r>
            <a:r>
              <a:rPr lang="en-GB" sz="1400" dirty="0">
                <a:solidFill>
                  <a:schemeClr val="tx2"/>
                </a:solidFill>
              </a:rPr>
              <a:t> 2000;  342: 1581-1589. </a:t>
            </a:r>
            <a:endParaRPr lang="nl-BE" sz="1400" dirty="0">
              <a:solidFill>
                <a:schemeClr val="tx2"/>
              </a:solidFill>
            </a:endParaRPr>
          </a:p>
        </p:txBody>
      </p:sp>
      <p:sp>
        <p:nvSpPr>
          <p:cNvPr id="7" name="Titel 6"/>
          <p:cNvSpPr>
            <a:spLocks noGrp="1"/>
          </p:cNvSpPr>
          <p:nvPr>
            <p:ph type="title"/>
          </p:nvPr>
        </p:nvSpPr>
        <p:spPr/>
        <p:txBody>
          <a:bodyPr/>
          <a:lstStyle/>
          <a:p>
            <a:r>
              <a:rPr lang="de-DE" b="1" dirty="0"/>
              <a:t>Warum Beschwerden ?</a:t>
            </a:r>
          </a:p>
        </p:txBody>
      </p:sp>
      <p:pic>
        <p:nvPicPr>
          <p:cNvPr id="8" name="Picture 2" descr="Liquid Kirsch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200" y="1415435"/>
            <a:ext cx="1019810" cy="1297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media05.myheimat.de/2011/06/20/1661932_preview.jpg?13085249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764" y="1610180"/>
            <a:ext cx="1845686" cy="1371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http://www.zieler.de/images/3100269f3912a02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1626" y="4438058"/>
            <a:ext cx="883106" cy="66233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mit Pfeil 10"/>
          <p:cNvCxnSpPr/>
          <p:nvPr/>
        </p:nvCxnSpPr>
        <p:spPr bwMode="auto">
          <a:xfrm>
            <a:off x="3220720" y="2297757"/>
            <a:ext cx="1885444" cy="0"/>
          </a:xfrm>
          <a:prstGeom prst="straightConnector1">
            <a:avLst/>
          </a:prstGeom>
          <a:solidFill>
            <a:srgbClr val="FDF0C3"/>
          </a:solidFill>
          <a:ln w="63500" cap="flat" cmpd="sng" algn="ctr">
            <a:solidFill>
              <a:srgbClr val="FF0000"/>
            </a:solidFill>
            <a:prstDash val="solid"/>
            <a:round/>
            <a:headEnd type="none" w="med" len="med"/>
            <a:tailEnd type="triangle"/>
          </a:ln>
          <a:effectLst/>
        </p:spPr>
      </p:cxnSp>
      <p:sp>
        <p:nvSpPr>
          <p:cNvPr id="17" name="Textfeld 16"/>
          <p:cNvSpPr txBox="1"/>
          <p:nvPr/>
        </p:nvSpPr>
        <p:spPr>
          <a:xfrm>
            <a:off x="3446523" y="1679441"/>
            <a:ext cx="1279517" cy="584775"/>
          </a:xfrm>
          <a:prstGeom prst="rect">
            <a:avLst/>
          </a:prstGeom>
          <a:solidFill>
            <a:schemeClr val="bg1"/>
          </a:solidFill>
          <a:ln>
            <a:solidFill>
              <a:srgbClr val="FF0000"/>
            </a:solidFill>
          </a:ln>
        </p:spPr>
        <p:txBody>
          <a:bodyPr wrap="none" rtlCol="0">
            <a:spAutoFit/>
          </a:bodyPr>
          <a:lstStyle/>
          <a:p>
            <a:r>
              <a:rPr lang="de-DE" sz="3200" dirty="0">
                <a:solidFill>
                  <a:srgbClr val="FF0000"/>
                </a:solidFill>
              </a:rPr>
              <a:t>AKUT</a:t>
            </a:r>
          </a:p>
        </p:txBody>
      </p:sp>
      <p:sp>
        <p:nvSpPr>
          <p:cNvPr id="18" name="Textfeld 17"/>
          <p:cNvSpPr txBox="1"/>
          <p:nvPr/>
        </p:nvSpPr>
        <p:spPr>
          <a:xfrm>
            <a:off x="5670867" y="5051656"/>
            <a:ext cx="2670924" cy="584775"/>
          </a:xfrm>
          <a:prstGeom prst="rect">
            <a:avLst/>
          </a:prstGeom>
          <a:solidFill>
            <a:schemeClr val="bg1"/>
          </a:solidFill>
          <a:ln>
            <a:solidFill>
              <a:srgbClr val="FF0000"/>
            </a:solidFill>
          </a:ln>
        </p:spPr>
        <p:txBody>
          <a:bodyPr wrap="none" rtlCol="0">
            <a:spAutoFit/>
          </a:bodyPr>
          <a:lstStyle/>
          <a:p>
            <a:r>
              <a:rPr lang="de-DE" sz="3200" dirty="0">
                <a:solidFill>
                  <a:srgbClr val="0070C0"/>
                </a:solidFill>
              </a:rPr>
              <a:t>CHRONISCH</a:t>
            </a:r>
          </a:p>
        </p:txBody>
      </p:sp>
    </p:spTree>
    <p:extLst>
      <p:ext uri="{BB962C8B-B14F-4D97-AF65-F5344CB8AC3E}">
        <p14:creationId xmlns:p14="http://schemas.microsoft.com/office/powerpoint/2010/main" val="685570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Natriumkonzentration</a:t>
            </a:r>
          </a:p>
        </p:txBody>
      </p:sp>
      <p:cxnSp>
        <p:nvCxnSpPr>
          <p:cNvPr id="7" name="Gerader Verbinder 6"/>
          <p:cNvCxnSpPr/>
          <p:nvPr/>
        </p:nvCxnSpPr>
        <p:spPr bwMode="auto">
          <a:xfrm flipH="1">
            <a:off x="1625951" y="1187669"/>
            <a:ext cx="3152" cy="4928596"/>
          </a:xfrm>
          <a:prstGeom prst="line">
            <a:avLst/>
          </a:prstGeom>
          <a:solidFill>
            <a:srgbClr val="FDF0C3"/>
          </a:solidFill>
          <a:ln w="63500" cap="flat" cmpd="sng" algn="ctr">
            <a:solidFill>
              <a:schemeClr val="accent1"/>
            </a:solidFill>
            <a:prstDash val="solid"/>
            <a:round/>
            <a:headEnd type="triangle" w="med" len="med"/>
            <a:tailEnd type="none" w="med" len="med"/>
          </a:ln>
          <a:effectLst/>
        </p:spPr>
      </p:cxnSp>
      <p:cxnSp>
        <p:nvCxnSpPr>
          <p:cNvPr id="9" name="Gerader Verbinder 8"/>
          <p:cNvCxnSpPr/>
          <p:nvPr/>
        </p:nvCxnSpPr>
        <p:spPr bwMode="auto">
          <a:xfrm>
            <a:off x="1601528" y="6109240"/>
            <a:ext cx="6600497" cy="0"/>
          </a:xfrm>
          <a:prstGeom prst="line">
            <a:avLst/>
          </a:prstGeom>
          <a:solidFill>
            <a:srgbClr val="FDF0C3"/>
          </a:solidFill>
          <a:ln w="63500" cap="flat" cmpd="sng" algn="ctr">
            <a:solidFill>
              <a:schemeClr val="accent1"/>
            </a:solidFill>
            <a:prstDash val="solid"/>
            <a:round/>
            <a:headEnd type="none" w="med" len="med"/>
            <a:tailEnd type="triangle" w="med" len="med"/>
          </a:ln>
          <a:effectLst/>
        </p:spPr>
      </p:cxnSp>
      <p:sp>
        <p:nvSpPr>
          <p:cNvPr id="13" name="Textfeld 12"/>
          <p:cNvSpPr txBox="1"/>
          <p:nvPr/>
        </p:nvSpPr>
        <p:spPr>
          <a:xfrm>
            <a:off x="1647543" y="1330507"/>
            <a:ext cx="579005" cy="461665"/>
          </a:xfrm>
          <a:prstGeom prst="rect">
            <a:avLst/>
          </a:prstGeom>
          <a:noFill/>
        </p:spPr>
        <p:txBody>
          <a:bodyPr wrap="none" rtlCol="0">
            <a:spAutoFit/>
          </a:bodyPr>
          <a:lstStyle/>
          <a:p>
            <a:r>
              <a:rPr lang="de-DE" sz="2400" b="1" dirty="0"/>
              <a:t>Na</a:t>
            </a:r>
          </a:p>
        </p:txBody>
      </p:sp>
      <p:sp>
        <p:nvSpPr>
          <p:cNvPr id="14" name="Textfeld 13"/>
          <p:cNvSpPr txBox="1"/>
          <p:nvPr/>
        </p:nvSpPr>
        <p:spPr>
          <a:xfrm>
            <a:off x="7346950" y="5626694"/>
            <a:ext cx="731290" cy="461665"/>
          </a:xfrm>
          <a:prstGeom prst="rect">
            <a:avLst/>
          </a:prstGeom>
          <a:noFill/>
        </p:spPr>
        <p:txBody>
          <a:bodyPr wrap="none" rtlCol="0">
            <a:spAutoFit/>
          </a:bodyPr>
          <a:lstStyle/>
          <a:p>
            <a:r>
              <a:rPr lang="de-DE" sz="2400" b="1" dirty="0"/>
              <a:t>Zeit</a:t>
            </a:r>
          </a:p>
        </p:txBody>
      </p:sp>
      <p:cxnSp>
        <p:nvCxnSpPr>
          <p:cNvPr id="16" name="Gerader Verbinder 15"/>
          <p:cNvCxnSpPr/>
          <p:nvPr/>
        </p:nvCxnSpPr>
        <p:spPr bwMode="auto">
          <a:xfrm>
            <a:off x="1362595" y="2151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8" name="Gerader Verbinder 17"/>
          <p:cNvCxnSpPr/>
          <p:nvPr/>
        </p:nvCxnSpPr>
        <p:spPr bwMode="auto">
          <a:xfrm>
            <a:off x="137021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9" name="Gerader Verbinder 18"/>
          <p:cNvCxnSpPr/>
          <p:nvPr/>
        </p:nvCxnSpPr>
        <p:spPr bwMode="auto">
          <a:xfrm>
            <a:off x="1362595" y="2455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0" name="Gerader Verbinder 19"/>
          <p:cNvCxnSpPr/>
          <p:nvPr/>
        </p:nvCxnSpPr>
        <p:spPr bwMode="auto">
          <a:xfrm>
            <a:off x="136259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1" name="Gerader Verbinder 20"/>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2" name="Gerader Verbinder 21"/>
          <p:cNvCxnSpPr/>
          <p:nvPr/>
        </p:nvCxnSpPr>
        <p:spPr bwMode="auto">
          <a:xfrm>
            <a:off x="135497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3" name="Gerader Verbinder 22"/>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4" name="Gerader Verbinder 23"/>
          <p:cNvCxnSpPr/>
          <p:nvPr/>
        </p:nvCxnSpPr>
        <p:spPr bwMode="auto">
          <a:xfrm>
            <a:off x="1354975" y="3217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5" name="Gerader Verbinder 24"/>
          <p:cNvCxnSpPr/>
          <p:nvPr/>
        </p:nvCxnSpPr>
        <p:spPr bwMode="auto">
          <a:xfrm>
            <a:off x="135497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6" name="Gerader Verbinder 25"/>
          <p:cNvCxnSpPr/>
          <p:nvPr/>
        </p:nvCxnSpPr>
        <p:spPr bwMode="auto">
          <a:xfrm>
            <a:off x="1362595" y="1699130"/>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27" name="Gerader Verbinder 26"/>
          <p:cNvCxnSpPr/>
          <p:nvPr/>
        </p:nvCxnSpPr>
        <p:spPr bwMode="auto">
          <a:xfrm>
            <a:off x="1354975" y="18515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8" name="Gerader Verbinder 27"/>
          <p:cNvCxnSpPr/>
          <p:nvPr/>
        </p:nvCxnSpPr>
        <p:spPr bwMode="auto">
          <a:xfrm>
            <a:off x="1354975" y="20039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9" name="Gerader Verbinder 28"/>
          <p:cNvCxnSpPr/>
          <p:nvPr/>
        </p:nvCxnSpPr>
        <p:spPr bwMode="auto">
          <a:xfrm>
            <a:off x="1347355" y="21563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0" name="Gerader Verbinder 29"/>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1" name="Gerader Verbinder 30"/>
          <p:cNvCxnSpPr/>
          <p:nvPr/>
        </p:nvCxnSpPr>
        <p:spPr bwMode="auto">
          <a:xfrm>
            <a:off x="1339735" y="3217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2" name="Gerader Verbinder 31"/>
          <p:cNvCxnSpPr/>
          <p:nvPr/>
        </p:nvCxnSpPr>
        <p:spPr bwMode="auto">
          <a:xfrm>
            <a:off x="1347355" y="3370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3" name="Gerader Verbinder 32"/>
          <p:cNvCxnSpPr/>
          <p:nvPr/>
        </p:nvCxnSpPr>
        <p:spPr bwMode="auto">
          <a:xfrm>
            <a:off x="1354975" y="3522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4" name="Gerader Verbinder 33"/>
          <p:cNvCxnSpPr/>
          <p:nvPr/>
        </p:nvCxnSpPr>
        <p:spPr bwMode="auto">
          <a:xfrm>
            <a:off x="1362595" y="3675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5" name="Gerader Verbinder 34"/>
          <p:cNvCxnSpPr/>
          <p:nvPr/>
        </p:nvCxnSpPr>
        <p:spPr bwMode="auto">
          <a:xfrm>
            <a:off x="1354975" y="3827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6" name="Gerader Verbinder 35"/>
          <p:cNvCxnSpPr/>
          <p:nvPr/>
        </p:nvCxnSpPr>
        <p:spPr bwMode="auto">
          <a:xfrm>
            <a:off x="1354975" y="3979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7" name="Gerader Verbinder 36"/>
          <p:cNvCxnSpPr/>
          <p:nvPr/>
        </p:nvCxnSpPr>
        <p:spPr bwMode="auto">
          <a:xfrm>
            <a:off x="1347355" y="4132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8" name="Gerader Verbinder 37"/>
          <p:cNvCxnSpPr/>
          <p:nvPr/>
        </p:nvCxnSpPr>
        <p:spPr bwMode="auto">
          <a:xfrm>
            <a:off x="1347355" y="4284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9" name="Gerader Verbinder 38"/>
          <p:cNvCxnSpPr/>
          <p:nvPr/>
        </p:nvCxnSpPr>
        <p:spPr bwMode="auto">
          <a:xfrm>
            <a:off x="1339735" y="4437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0" name="Gerader Verbinder 39"/>
          <p:cNvCxnSpPr/>
          <p:nvPr/>
        </p:nvCxnSpPr>
        <p:spPr bwMode="auto">
          <a:xfrm>
            <a:off x="1347355" y="4589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1" name="Gerader Verbinder 40"/>
          <p:cNvCxnSpPr/>
          <p:nvPr/>
        </p:nvCxnSpPr>
        <p:spPr bwMode="auto">
          <a:xfrm>
            <a:off x="1347355" y="4741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42" name="Gerader Verbinder 41"/>
          <p:cNvCxnSpPr/>
          <p:nvPr/>
        </p:nvCxnSpPr>
        <p:spPr bwMode="auto">
          <a:xfrm>
            <a:off x="1354975" y="4894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3" name="Gerader Verbinder 42"/>
          <p:cNvCxnSpPr/>
          <p:nvPr/>
        </p:nvCxnSpPr>
        <p:spPr bwMode="auto">
          <a:xfrm>
            <a:off x="1347355" y="5046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4" name="Gerader Verbinder 43"/>
          <p:cNvCxnSpPr/>
          <p:nvPr/>
        </p:nvCxnSpPr>
        <p:spPr bwMode="auto">
          <a:xfrm>
            <a:off x="1347355" y="5199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5" name="Gerader Verbinder 44"/>
          <p:cNvCxnSpPr/>
          <p:nvPr/>
        </p:nvCxnSpPr>
        <p:spPr bwMode="auto">
          <a:xfrm>
            <a:off x="1339735" y="5351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50" name="Textfeld 49"/>
          <p:cNvSpPr txBox="1"/>
          <p:nvPr/>
        </p:nvSpPr>
        <p:spPr>
          <a:xfrm>
            <a:off x="891252" y="2316982"/>
            <a:ext cx="482824" cy="307777"/>
          </a:xfrm>
          <a:prstGeom prst="rect">
            <a:avLst/>
          </a:prstGeom>
          <a:noFill/>
        </p:spPr>
        <p:txBody>
          <a:bodyPr wrap="none" rtlCol="0">
            <a:spAutoFit/>
          </a:bodyPr>
          <a:lstStyle/>
          <a:p>
            <a:r>
              <a:rPr lang="de-DE" dirty="0"/>
              <a:t>135</a:t>
            </a:r>
          </a:p>
        </p:txBody>
      </p:sp>
      <p:sp>
        <p:nvSpPr>
          <p:cNvPr id="51" name="Textfeld 50"/>
          <p:cNvSpPr txBox="1"/>
          <p:nvPr/>
        </p:nvSpPr>
        <p:spPr>
          <a:xfrm>
            <a:off x="846885" y="3071265"/>
            <a:ext cx="482824" cy="307777"/>
          </a:xfrm>
          <a:prstGeom prst="rect">
            <a:avLst/>
          </a:prstGeom>
          <a:noFill/>
        </p:spPr>
        <p:txBody>
          <a:bodyPr wrap="none" rtlCol="0">
            <a:spAutoFit/>
          </a:bodyPr>
          <a:lstStyle/>
          <a:p>
            <a:r>
              <a:rPr lang="de-DE" dirty="0"/>
              <a:t>130</a:t>
            </a:r>
          </a:p>
        </p:txBody>
      </p:sp>
      <p:sp>
        <p:nvSpPr>
          <p:cNvPr id="52" name="Textfeld 51"/>
          <p:cNvSpPr txBox="1"/>
          <p:nvPr/>
        </p:nvSpPr>
        <p:spPr>
          <a:xfrm>
            <a:off x="848815" y="3802397"/>
            <a:ext cx="482824" cy="307777"/>
          </a:xfrm>
          <a:prstGeom prst="rect">
            <a:avLst/>
          </a:prstGeom>
          <a:noFill/>
        </p:spPr>
        <p:txBody>
          <a:bodyPr wrap="none" rtlCol="0">
            <a:spAutoFit/>
          </a:bodyPr>
          <a:lstStyle/>
          <a:p>
            <a:r>
              <a:rPr lang="de-DE" dirty="0"/>
              <a:t>125</a:t>
            </a:r>
          </a:p>
        </p:txBody>
      </p:sp>
      <p:sp>
        <p:nvSpPr>
          <p:cNvPr id="53" name="Textfeld 52"/>
          <p:cNvSpPr txBox="1"/>
          <p:nvPr/>
        </p:nvSpPr>
        <p:spPr>
          <a:xfrm>
            <a:off x="862318" y="4591407"/>
            <a:ext cx="482824" cy="307777"/>
          </a:xfrm>
          <a:prstGeom prst="rect">
            <a:avLst/>
          </a:prstGeom>
          <a:noFill/>
        </p:spPr>
        <p:txBody>
          <a:bodyPr wrap="none" rtlCol="0">
            <a:spAutoFit/>
          </a:bodyPr>
          <a:lstStyle/>
          <a:p>
            <a:r>
              <a:rPr lang="de-DE" dirty="0"/>
              <a:t>120</a:t>
            </a:r>
          </a:p>
        </p:txBody>
      </p:sp>
      <p:sp>
        <p:nvSpPr>
          <p:cNvPr id="54" name="Textfeld 53"/>
          <p:cNvSpPr txBox="1"/>
          <p:nvPr/>
        </p:nvSpPr>
        <p:spPr>
          <a:xfrm>
            <a:off x="852674" y="5345688"/>
            <a:ext cx="469487" cy="307777"/>
          </a:xfrm>
          <a:prstGeom prst="rect">
            <a:avLst/>
          </a:prstGeom>
          <a:noFill/>
        </p:spPr>
        <p:txBody>
          <a:bodyPr wrap="none" rtlCol="0">
            <a:spAutoFit/>
          </a:bodyPr>
          <a:lstStyle/>
          <a:p>
            <a:r>
              <a:rPr lang="de-DE" dirty="0"/>
              <a:t>115</a:t>
            </a:r>
          </a:p>
        </p:txBody>
      </p:sp>
      <p:cxnSp>
        <p:nvCxnSpPr>
          <p:cNvPr id="56" name="Gerader Verbinder 55"/>
          <p:cNvCxnSpPr/>
          <p:nvPr/>
        </p:nvCxnSpPr>
        <p:spPr bwMode="auto">
          <a:xfrm>
            <a:off x="1349283" y="53437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7" name="Gerader Verbinder 56"/>
          <p:cNvCxnSpPr/>
          <p:nvPr/>
        </p:nvCxnSpPr>
        <p:spPr bwMode="auto">
          <a:xfrm>
            <a:off x="1349283" y="5496155"/>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58" name="Gerader Verbinder 57"/>
          <p:cNvCxnSpPr/>
          <p:nvPr/>
        </p:nvCxnSpPr>
        <p:spPr bwMode="auto">
          <a:xfrm>
            <a:off x="1356903" y="56485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9" name="Gerader Verbinder 58"/>
          <p:cNvCxnSpPr/>
          <p:nvPr/>
        </p:nvCxnSpPr>
        <p:spPr bwMode="auto">
          <a:xfrm>
            <a:off x="1349283" y="58009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4" name="Gerader Verbinder 63"/>
          <p:cNvCxnSpPr/>
          <p:nvPr/>
        </p:nvCxnSpPr>
        <p:spPr bwMode="auto">
          <a:xfrm>
            <a:off x="1362595" y="2455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65" name="Gerader Verbinder 64"/>
          <p:cNvCxnSpPr/>
          <p:nvPr/>
        </p:nvCxnSpPr>
        <p:spPr bwMode="auto">
          <a:xfrm>
            <a:off x="135497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6" name="Gerader Verbinder 65"/>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7" name="Gerader Verbinder 66"/>
          <p:cNvCxnSpPr/>
          <p:nvPr/>
        </p:nvCxnSpPr>
        <p:spPr bwMode="auto">
          <a:xfrm>
            <a:off x="134735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69" name="Textfeld 68"/>
          <p:cNvSpPr txBox="1"/>
          <p:nvPr/>
        </p:nvSpPr>
        <p:spPr>
          <a:xfrm>
            <a:off x="885997" y="1544470"/>
            <a:ext cx="482824" cy="307777"/>
          </a:xfrm>
          <a:prstGeom prst="rect">
            <a:avLst/>
          </a:prstGeom>
          <a:noFill/>
        </p:spPr>
        <p:txBody>
          <a:bodyPr wrap="none" rtlCol="0">
            <a:spAutoFit/>
          </a:bodyPr>
          <a:lstStyle/>
          <a:p>
            <a:r>
              <a:rPr lang="de-DE" dirty="0"/>
              <a:t>140</a:t>
            </a:r>
          </a:p>
        </p:txBody>
      </p:sp>
      <p:grpSp>
        <p:nvGrpSpPr>
          <p:cNvPr id="3" name="Gruppieren 2"/>
          <p:cNvGrpSpPr/>
          <p:nvPr/>
        </p:nvGrpSpPr>
        <p:grpSpPr>
          <a:xfrm>
            <a:off x="1417320" y="5595313"/>
            <a:ext cx="441434" cy="464480"/>
            <a:chOff x="1417320" y="5600393"/>
            <a:chExt cx="441434" cy="464480"/>
          </a:xfrm>
        </p:grpSpPr>
        <p:cxnSp>
          <p:nvCxnSpPr>
            <p:cNvPr id="60" name="Gerader Verbinder 59"/>
            <p:cNvCxnSpPr/>
            <p:nvPr/>
          </p:nvCxnSpPr>
          <p:spPr bwMode="auto">
            <a:xfrm flipV="1">
              <a:off x="1489017" y="563822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4" name="Gerader Verbinder 73"/>
            <p:cNvCxnSpPr/>
            <p:nvPr/>
          </p:nvCxnSpPr>
          <p:spPr bwMode="auto">
            <a:xfrm flipV="1">
              <a:off x="1504781" y="575401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6" name="Gerader Verbinder 75"/>
            <p:cNvCxnSpPr/>
            <p:nvPr/>
          </p:nvCxnSpPr>
          <p:spPr bwMode="auto">
            <a:xfrm flipV="1">
              <a:off x="1417320" y="560039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grpSp>
      <p:cxnSp>
        <p:nvCxnSpPr>
          <p:cNvPr id="63" name="Gerader Verbinder 62"/>
          <p:cNvCxnSpPr/>
          <p:nvPr/>
        </p:nvCxnSpPr>
        <p:spPr bwMode="auto">
          <a:xfrm flipV="1">
            <a:off x="2129097" y="597858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8" name="Gerader Verbinder 67"/>
          <p:cNvCxnSpPr/>
          <p:nvPr/>
        </p:nvCxnSpPr>
        <p:spPr bwMode="auto">
          <a:xfrm flipV="1">
            <a:off x="2241381" y="599277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0" name="Gerader Verbinder 69"/>
          <p:cNvCxnSpPr/>
          <p:nvPr/>
        </p:nvCxnSpPr>
        <p:spPr bwMode="auto">
          <a:xfrm flipV="1">
            <a:off x="2103120" y="588995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sp>
        <p:nvSpPr>
          <p:cNvPr id="75" name="Stern mit 5 Zacken 74"/>
          <p:cNvSpPr/>
          <p:nvPr/>
        </p:nvSpPr>
        <p:spPr bwMode="auto">
          <a:xfrm>
            <a:off x="3870960" y="3781752"/>
            <a:ext cx="381000" cy="313569"/>
          </a:xfrm>
          <a:prstGeom prst="star5">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2" name="Textfeld 11"/>
          <p:cNvSpPr txBox="1"/>
          <p:nvPr/>
        </p:nvSpPr>
        <p:spPr>
          <a:xfrm>
            <a:off x="3200400" y="5699760"/>
            <a:ext cx="683200" cy="400110"/>
          </a:xfrm>
          <a:prstGeom prst="rect">
            <a:avLst/>
          </a:prstGeom>
          <a:noFill/>
        </p:spPr>
        <p:txBody>
          <a:bodyPr wrap="none" rtlCol="0">
            <a:spAutoFit/>
          </a:bodyPr>
          <a:lstStyle/>
          <a:p>
            <a:r>
              <a:rPr lang="de-DE" sz="2000" dirty="0"/>
              <a:t>48 h</a:t>
            </a:r>
          </a:p>
        </p:txBody>
      </p:sp>
      <p:grpSp>
        <p:nvGrpSpPr>
          <p:cNvPr id="15" name="Gruppieren 14"/>
          <p:cNvGrpSpPr/>
          <p:nvPr/>
        </p:nvGrpSpPr>
        <p:grpSpPr>
          <a:xfrm>
            <a:off x="3635896" y="6237801"/>
            <a:ext cx="3767008" cy="503567"/>
            <a:chOff x="4984120" y="6246591"/>
            <a:chExt cx="3767008" cy="503567"/>
          </a:xfrm>
        </p:grpSpPr>
        <p:pic>
          <p:nvPicPr>
            <p:cNvPr id="78" name="Afbeelding 6" descr="ESICM 1920x1080.jpg"/>
            <p:cNvPicPr>
              <a:picLocks noChangeAspect="1"/>
            </p:cNvPicPr>
            <p:nvPr/>
          </p:nvPicPr>
          <p:blipFill>
            <a:blip r:embed="rId3" cstate="print"/>
            <a:stretch>
              <a:fillRect/>
            </a:stretch>
          </p:blipFill>
          <p:spPr>
            <a:xfrm>
              <a:off x="6155804" y="6246591"/>
              <a:ext cx="895230" cy="503567"/>
            </a:xfrm>
            <a:prstGeom prst="rect">
              <a:avLst/>
            </a:prstGeom>
          </p:spPr>
        </p:pic>
        <p:pic>
          <p:nvPicPr>
            <p:cNvPr id="79" name="Afbeelding 7" descr="ERBP 2011 Press+.tif"/>
            <p:cNvPicPr>
              <a:picLocks noChangeAspect="1"/>
            </p:cNvPicPr>
            <p:nvPr/>
          </p:nvPicPr>
          <p:blipFill>
            <a:blip r:embed="rId4" cstate="print"/>
            <a:stretch>
              <a:fillRect/>
            </a:stretch>
          </p:blipFill>
          <p:spPr>
            <a:xfrm>
              <a:off x="4984120" y="6275703"/>
              <a:ext cx="1314472" cy="465665"/>
            </a:xfrm>
            <a:prstGeom prst="rect">
              <a:avLst/>
            </a:prstGeom>
          </p:spPr>
        </p:pic>
        <p:pic>
          <p:nvPicPr>
            <p:cNvPr id="80" name="Afbeelding 8" descr="ESE Logo B block.jpg"/>
            <p:cNvPicPr>
              <a:picLocks noChangeAspect="1"/>
            </p:cNvPicPr>
            <p:nvPr/>
          </p:nvPicPr>
          <p:blipFill>
            <a:blip r:embed="rId5" cstate="print"/>
            <a:stretch>
              <a:fillRect/>
            </a:stretch>
          </p:blipFill>
          <p:spPr>
            <a:xfrm>
              <a:off x="6950928" y="6277876"/>
              <a:ext cx="1800200" cy="463492"/>
            </a:xfrm>
            <a:prstGeom prst="rect">
              <a:avLst/>
            </a:prstGeom>
          </p:spPr>
        </p:pic>
      </p:grpSp>
      <p:grpSp>
        <p:nvGrpSpPr>
          <p:cNvPr id="71" name="Gruppieren 70"/>
          <p:cNvGrpSpPr/>
          <p:nvPr/>
        </p:nvGrpSpPr>
        <p:grpSpPr>
          <a:xfrm>
            <a:off x="2885440" y="1330507"/>
            <a:ext cx="1178560" cy="4788332"/>
            <a:chOff x="2885440" y="1330507"/>
            <a:chExt cx="1178560" cy="4788332"/>
          </a:xfrm>
        </p:grpSpPr>
        <p:cxnSp>
          <p:nvCxnSpPr>
            <p:cNvPr id="72" name="Gerader Verbinder 71"/>
            <p:cNvCxnSpPr/>
            <p:nvPr/>
          </p:nvCxnSpPr>
          <p:spPr bwMode="auto">
            <a:xfrm>
              <a:off x="4064000" y="1330507"/>
              <a:ext cx="0" cy="4757852"/>
            </a:xfrm>
            <a:prstGeom prst="line">
              <a:avLst/>
            </a:prstGeom>
            <a:solidFill>
              <a:srgbClr val="FDF0C3"/>
            </a:solidFill>
            <a:ln w="38100" cap="flat" cmpd="sng" algn="ctr">
              <a:solidFill>
                <a:schemeClr val="accent1"/>
              </a:solidFill>
              <a:prstDash val="sysDot"/>
              <a:round/>
              <a:headEnd type="none" w="med" len="med"/>
              <a:tailEnd type="none" w="med" len="med"/>
            </a:ln>
            <a:effectLst/>
          </p:spPr>
        </p:cxnSp>
        <p:sp>
          <p:nvSpPr>
            <p:cNvPr id="77" name="Rechteck 76"/>
            <p:cNvSpPr/>
            <p:nvPr/>
          </p:nvSpPr>
          <p:spPr bwMode="auto">
            <a:xfrm>
              <a:off x="2905760" y="1422400"/>
              <a:ext cx="1127760" cy="4655799"/>
            </a:xfrm>
            <a:prstGeom prst="rect">
              <a:avLst/>
            </a:prstGeom>
            <a:solidFill>
              <a:srgbClr val="FDF0C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a:ln>
                    <a:noFill/>
                  </a:ln>
                  <a:solidFill>
                    <a:schemeClr val="tx1"/>
                  </a:solidFill>
                  <a:effectLst/>
                  <a:latin typeface="Arial" charset="0"/>
                  <a:ea typeface="ＭＳ Ｐゴシック" pitchFamily="28" charset="-128"/>
                </a:rPr>
                <a:t>?</a:t>
              </a:r>
            </a:p>
          </p:txBody>
        </p:sp>
        <p:cxnSp>
          <p:nvCxnSpPr>
            <p:cNvPr id="81" name="Gerader Verbinder 80"/>
            <p:cNvCxnSpPr/>
            <p:nvPr/>
          </p:nvCxnSpPr>
          <p:spPr bwMode="auto">
            <a:xfrm>
              <a:off x="2885440" y="1360987"/>
              <a:ext cx="0" cy="4757852"/>
            </a:xfrm>
            <a:prstGeom prst="line">
              <a:avLst/>
            </a:prstGeom>
            <a:solidFill>
              <a:srgbClr val="FDF0C3"/>
            </a:solidFill>
            <a:ln w="38100" cap="flat" cmpd="sng" algn="ctr">
              <a:solidFill>
                <a:schemeClr val="accent1"/>
              </a:solidFill>
              <a:prstDash val="sysDot"/>
              <a:round/>
              <a:headEnd type="none" w="med" len="med"/>
              <a:tailEnd type="none" w="med" len="med"/>
            </a:ln>
            <a:effectLst/>
          </p:spPr>
        </p:cxnSp>
      </p:grpSp>
    </p:spTree>
    <p:extLst>
      <p:ext uri="{BB962C8B-B14F-4D97-AF65-F5344CB8AC3E}">
        <p14:creationId xmlns:p14="http://schemas.microsoft.com/office/powerpoint/2010/main" val="2425038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0AE0E7FC-0677-4AC1-8E04-D0A819393460}"/>
              </a:ext>
            </a:extLst>
          </p:cNvPr>
          <p:cNvPicPr>
            <a:picLocks noGrp="1" noChangeAspect="1"/>
          </p:cNvPicPr>
          <p:nvPr>
            <p:ph idx="1"/>
          </p:nvPr>
        </p:nvPicPr>
        <p:blipFill>
          <a:blip r:embed="rId3"/>
          <a:stretch>
            <a:fillRect/>
          </a:stretch>
        </p:blipFill>
        <p:spPr>
          <a:xfrm>
            <a:off x="750094" y="1340768"/>
            <a:ext cx="7252543" cy="4104456"/>
          </a:xfrm>
          <a:prstGeom prst="rect">
            <a:avLst/>
          </a:prstGeom>
        </p:spPr>
      </p:pic>
      <p:sp>
        <p:nvSpPr>
          <p:cNvPr id="3" name="Titel 2">
            <a:extLst>
              <a:ext uri="{FF2B5EF4-FFF2-40B4-BE49-F238E27FC236}">
                <a16:creationId xmlns:a16="http://schemas.microsoft.com/office/drawing/2014/main" id="{7F3FE9E3-BD41-4248-B109-BE511D01A308}"/>
              </a:ext>
            </a:extLst>
          </p:cNvPr>
          <p:cNvSpPr>
            <a:spLocks noGrp="1"/>
          </p:cNvSpPr>
          <p:nvPr>
            <p:ph type="title"/>
          </p:nvPr>
        </p:nvSpPr>
        <p:spPr/>
        <p:txBody>
          <a:bodyPr/>
          <a:lstStyle/>
          <a:p>
            <a:r>
              <a:rPr lang="de-DE" dirty="0"/>
              <a:t>Hyponatriämie</a:t>
            </a:r>
          </a:p>
        </p:txBody>
      </p:sp>
      <p:sp>
        <p:nvSpPr>
          <p:cNvPr id="2" name="Textfeld 1">
            <a:extLst>
              <a:ext uri="{FF2B5EF4-FFF2-40B4-BE49-F238E27FC236}">
                <a16:creationId xmlns:a16="http://schemas.microsoft.com/office/drawing/2014/main" id="{B7DBF347-2929-4779-B427-81CA1BD1D4FD}"/>
              </a:ext>
            </a:extLst>
          </p:cNvPr>
          <p:cNvSpPr txBox="1"/>
          <p:nvPr/>
        </p:nvSpPr>
        <p:spPr>
          <a:xfrm>
            <a:off x="1940362" y="6381328"/>
            <a:ext cx="568863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Hafer, C. (2020). </a:t>
            </a:r>
            <a:r>
              <a:rPr lang="de-DE" b="1" dirty="0"/>
              <a:t>"[</a:t>
            </a:r>
            <a:r>
              <a:rPr lang="de-DE" b="1" dirty="0" err="1"/>
              <a:t>Hyponatremia</a:t>
            </a:r>
            <a:r>
              <a:rPr lang="de-DE" b="1" dirty="0"/>
              <a:t>-workflow </a:t>
            </a:r>
            <a:r>
              <a:rPr lang="de-DE" b="1" dirty="0" err="1"/>
              <a:t>for</a:t>
            </a:r>
            <a:r>
              <a:rPr lang="de-DE" b="1" dirty="0"/>
              <a:t> intensive care </a:t>
            </a:r>
            <a:r>
              <a:rPr lang="de-DE" b="1" dirty="0" err="1"/>
              <a:t>physicians</a:t>
            </a:r>
            <a:r>
              <a:rPr lang="de-DE" b="1" dirty="0"/>
              <a:t>]."</a:t>
            </a:r>
            <a:r>
              <a:rPr lang="de-DE" dirty="0"/>
              <a:t> Med </a:t>
            </a:r>
            <a:r>
              <a:rPr lang="de-DE" dirty="0" err="1"/>
              <a:t>Klin</a:t>
            </a:r>
            <a:r>
              <a:rPr lang="de-DE" dirty="0"/>
              <a:t> </a:t>
            </a:r>
            <a:r>
              <a:rPr lang="de-DE" dirty="0" err="1"/>
              <a:t>Intensivmed</a:t>
            </a:r>
            <a:r>
              <a:rPr lang="de-DE" dirty="0"/>
              <a:t> </a:t>
            </a:r>
            <a:r>
              <a:rPr lang="de-DE" dirty="0" err="1"/>
              <a:t>Notfmed</a:t>
            </a:r>
            <a:r>
              <a:rPr lang="de-DE" dirty="0"/>
              <a:t> 115(1): 29-36.</a:t>
            </a:r>
          </a:p>
        </p:txBody>
      </p:sp>
    </p:spTree>
    <p:extLst>
      <p:ext uri="{BB962C8B-B14F-4D97-AF65-F5344CB8AC3E}">
        <p14:creationId xmlns:p14="http://schemas.microsoft.com/office/powerpoint/2010/main" val="232305031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dirty="0"/>
            </a:br>
            <a:r>
              <a:rPr lang="de-DE" dirty="0"/>
              <a:t>Definition </a:t>
            </a:r>
            <a:r>
              <a:rPr lang="de-DE" b="1" dirty="0"/>
              <a:t>Hyponatriämie</a:t>
            </a:r>
          </a:p>
        </p:txBody>
      </p:sp>
      <p:cxnSp>
        <p:nvCxnSpPr>
          <p:cNvPr id="7" name="Gerader Verbinder 6"/>
          <p:cNvCxnSpPr/>
          <p:nvPr/>
        </p:nvCxnSpPr>
        <p:spPr bwMode="auto">
          <a:xfrm flipH="1">
            <a:off x="1625951" y="1187669"/>
            <a:ext cx="3152" cy="4928596"/>
          </a:xfrm>
          <a:prstGeom prst="line">
            <a:avLst/>
          </a:prstGeom>
          <a:solidFill>
            <a:srgbClr val="FDF0C3"/>
          </a:solidFill>
          <a:ln w="63500" cap="flat" cmpd="sng" algn="ctr">
            <a:solidFill>
              <a:schemeClr val="accent1"/>
            </a:solidFill>
            <a:prstDash val="solid"/>
            <a:round/>
            <a:headEnd type="triangle" w="med" len="med"/>
            <a:tailEnd type="none" w="med" len="med"/>
          </a:ln>
          <a:effectLst/>
        </p:spPr>
      </p:cxnSp>
      <p:cxnSp>
        <p:nvCxnSpPr>
          <p:cNvPr id="9" name="Gerader Verbinder 8"/>
          <p:cNvCxnSpPr/>
          <p:nvPr/>
        </p:nvCxnSpPr>
        <p:spPr bwMode="auto">
          <a:xfrm>
            <a:off x="1601528" y="6109240"/>
            <a:ext cx="6600497" cy="0"/>
          </a:xfrm>
          <a:prstGeom prst="line">
            <a:avLst/>
          </a:prstGeom>
          <a:solidFill>
            <a:srgbClr val="FDF0C3"/>
          </a:solidFill>
          <a:ln w="63500" cap="flat" cmpd="sng" algn="ctr">
            <a:solidFill>
              <a:schemeClr val="accent1"/>
            </a:solidFill>
            <a:prstDash val="solid"/>
            <a:round/>
            <a:headEnd type="none" w="med" len="med"/>
            <a:tailEnd type="triangle" w="med" len="med"/>
          </a:ln>
          <a:effectLst/>
        </p:spPr>
      </p:cxnSp>
      <p:sp>
        <p:nvSpPr>
          <p:cNvPr id="13" name="Textfeld 12"/>
          <p:cNvSpPr txBox="1"/>
          <p:nvPr/>
        </p:nvSpPr>
        <p:spPr>
          <a:xfrm>
            <a:off x="1647543" y="1330507"/>
            <a:ext cx="579005" cy="461665"/>
          </a:xfrm>
          <a:prstGeom prst="rect">
            <a:avLst/>
          </a:prstGeom>
          <a:noFill/>
        </p:spPr>
        <p:txBody>
          <a:bodyPr wrap="none" rtlCol="0">
            <a:spAutoFit/>
          </a:bodyPr>
          <a:lstStyle/>
          <a:p>
            <a:r>
              <a:rPr lang="de-DE" sz="2400" b="1" dirty="0"/>
              <a:t>Na</a:t>
            </a:r>
          </a:p>
        </p:txBody>
      </p:sp>
      <p:sp>
        <p:nvSpPr>
          <p:cNvPr id="14" name="Textfeld 13"/>
          <p:cNvSpPr txBox="1"/>
          <p:nvPr/>
        </p:nvSpPr>
        <p:spPr>
          <a:xfrm>
            <a:off x="7346950" y="5626694"/>
            <a:ext cx="731290" cy="461665"/>
          </a:xfrm>
          <a:prstGeom prst="rect">
            <a:avLst/>
          </a:prstGeom>
          <a:noFill/>
        </p:spPr>
        <p:txBody>
          <a:bodyPr wrap="none" rtlCol="0">
            <a:spAutoFit/>
          </a:bodyPr>
          <a:lstStyle/>
          <a:p>
            <a:r>
              <a:rPr lang="de-DE" sz="2400" b="1" dirty="0"/>
              <a:t>Zeit</a:t>
            </a:r>
          </a:p>
        </p:txBody>
      </p:sp>
      <p:cxnSp>
        <p:nvCxnSpPr>
          <p:cNvPr id="16" name="Gerader Verbinder 15"/>
          <p:cNvCxnSpPr/>
          <p:nvPr/>
        </p:nvCxnSpPr>
        <p:spPr bwMode="auto">
          <a:xfrm>
            <a:off x="1362595" y="2151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8" name="Gerader Verbinder 17"/>
          <p:cNvCxnSpPr/>
          <p:nvPr/>
        </p:nvCxnSpPr>
        <p:spPr bwMode="auto">
          <a:xfrm>
            <a:off x="137021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9" name="Gerader Verbinder 18"/>
          <p:cNvCxnSpPr/>
          <p:nvPr/>
        </p:nvCxnSpPr>
        <p:spPr bwMode="auto">
          <a:xfrm>
            <a:off x="1362595" y="2455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0" name="Gerader Verbinder 19"/>
          <p:cNvCxnSpPr/>
          <p:nvPr/>
        </p:nvCxnSpPr>
        <p:spPr bwMode="auto">
          <a:xfrm>
            <a:off x="136259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1" name="Gerader Verbinder 20"/>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2" name="Gerader Verbinder 21"/>
          <p:cNvCxnSpPr/>
          <p:nvPr/>
        </p:nvCxnSpPr>
        <p:spPr bwMode="auto">
          <a:xfrm>
            <a:off x="135497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3" name="Gerader Verbinder 22"/>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4" name="Gerader Verbinder 23"/>
          <p:cNvCxnSpPr/>
          <p:nvPr/>
        </p:nvCxnSpPr>
        <p:spPr bwMode="auto">
          <a:xfrm>
            <a:off x="1354975" y="3217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5" name="Gerader Verbinder 24"/>
          <p:cNvCxnSpPr/>
          <p:nvPr/>
        </p:nvCxnSpPr>
        <p:spPr bwMode="auto">
          <a:xfrm>
            <a:off x="135497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6" name="Gerader Verbinder 25"/>
          <p:cNvCxnSpPr/>
          <p:nvPr/>
        </p:nvCxnSpPr>
        <p:spPr bwMode="auto">
          <a:xfrm>
            <a:off x="1362595" y="1699130"/>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27" name="Gerader Verbinder 26"/>
          <p:cNvCxnSpPr/>
          <p:nvPr/>
        </p:nvCxnSpPr>
        <p:spPr bwMode="auto">
          <a:xfrm>
            <a:off x="1354975" y="18515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8" name="Gerader Verbinder 27"/>
          <p:cNvCxnSpPr/>
          <p:nvPr/>
        </p:nvCxnSpPr>
        <p:spPr bwMode="auto">
          <a:xfrm>
            <a:off x="1354975" y="20039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9" name="Gerader Verbinder 28"/>
          <p:cNvCxnSpPr/>
          <p:nvPr/>
        </p:nvCxnSpPr>
        <p:spPr bwMode="auto">
          <a:xfrm>
            <a:off x="1347355" y="21563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0" name="Gerader Verbinder 29"/>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1" name="Gerader Verbinder 30"/>
          <p:cNvCxnSpPr/>
          <p:nvPr/>
        </p:nvCxnSpPr>
        <p:spPr bwMode="auto">
          <a:xfrm>
            <a:off x="1339735" y="3217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2" name="Gerader Verbinder 31"/>
          <p:cNvCxnSpPr/>
          <p:nvPr/>
        </p:nvCxnSpPr>
        <p:spPr bwMode="auto">
          <a:xfrm>
            <a:off x="1347355" y="3370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3" name="Gerader Verbinder 32"/>
          <p:cNvCxnSpPr/>
          <p:nvPr/>
        </p:nvCxnSpPr>
        <p:spPr bwMode="auto">
          <a:xfrm>
            <a:off x="1354975" y="3522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4" name="Gerader Verbinder 33"/>
          <p:cNvCxnSpPr/>
          <p:nvPr/>
        </p:nvCxnSpPr>
        <p:spPr bwMode="auto">
          <a:xfrm>
            <a:off x="1362595" y="3675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5" name="Gerader Verbinder 34"/>
          <p:cNvCxnSpPr/>
          <p:nvPr/>
        </p:nvCxnSpPr>
        <p:spPr bwMode="auto">
          <a:xfrm>
            <a:off x="1354975" y="3827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6" name="Gerader Verbinder 35"/>
          <p:cNvCxnSpPr/>
          <p:nvPr/>
        </p:nvCxnSpPr>
        <p:spPr bwMode="auto">
          <a:xfrm>
            <a:off x="1354975" y="3979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7" name="Gerader Verbinder 36"/>
          <p:cNvCxnSpPr/>
          <p:nvPr/>
        </p:nvCxnSpPr>
        <p:spPr bwMode="auto">
          <a:xfrm>
            <a:off x="1347355" y="4132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8" name="Gerader Verbinder 37"/>
          <p:cNvCxnSpPr/>
          <p:nvPr/>
        </p:nvCxnSpPr>
        <p:spPr bwMode="auto">
          <a:xfrm>
            <a:off x="1347355" y="4284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9" name="Gerader Verbinder 38"/>
          <p:cNvCxnSpPr/>
          <p:nvPr/>
        </p:nvCxnSpPr>
        <p:spPr bwMode="auto">
          <a:xfrm>
            <a:off x="1339735" y="4437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0" name="Gerader Verbinder 39"/>
          <p:cNvCxnSpPr/>
          <p:nvPr/>
        </p:nvCxnSpPr>
        <p:spPr bwMode="auto">
          <a:xfrm>
            <a:off x="1347355" y="4589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1" name="Gerader Verbinder 40"/>
          <p:cNvCxnSpPr/>
          <p:nvPr/>
        </p:nvCxnSpPr>
        <p:spPr bwMode="auto">
          <a:xfrm>
            <a:off x="1347355" y="4741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42" name="Gerader Verbinder 41"/>
          <p:cNvCxnSpPr/>
          <p:nvPr/>
        </p:nvCxnSpPr>
        <p:spPr bwMode="auto">
          <a:xfrm>
            <a:off x="1354975" y="4894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3" name="Gerader Verbinder 42"/>
          <p:cNvCxnSpPr/>
          <p:nvPr/>
        </p:nvCxnSpPr>
        <p:spPr bwMode="auto">
          <a:xfrm>
            <a:off x="1347355" y="5046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4" name="Gerader Verbinder 43"/>
          <p:cNvCxnSpPr/>
          <p:nvPr/>
        </p:nvCxnSpPr>
        <p:spPr bwMode="auto">
          <a:xfrm>
            <a:off x="1347355" y="5199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5" name="Gerader Verbinder 44"/>
          <p:cNvCxnSpPr/>
          <p:nvPr/>
        </p:nvCxnSpPr>
        <p:spPr bwMode="auto">
          <a:xfrm>
            <a:off x="1339735" y="5351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50" name="Textfeld 49"/>
          <p:cNvSpPr txBox="1"/>
          <p:nvPr/>
        </p:nvSpPr>
        <p:spPr>
          <a:xfrm>
            <a:off x="891252" y="2316982"/>
            <a:ext cx="482824" cy="307777"/>
          </a:xfrm>
          <a:prstGeom prst="rect">
            <a:avLst/>
          </a:prstGeom>
          <a:noFill/>
        </p:spPr>
        <p:txBody>
          <a:bodyPr wrap="none" rtlCol="0">
            <a:spAutoFit/>
          </a:bodyPr>
          <a:lstStyle/>
          <a:p>
            <a:r>
              <a:rPr lang="de-DE" dirty="0"/>
              <a:t>135</a:t>
            </a:r>
          </a:p>
        </p:txBody>
      </p:sp>
      <p:sp>
        <p:nvSpPr>
          <p:cNvPr id="51" name="Textfeld 50"/>
          <p:cNvSpPr txBox="1"/>
          <p:nvPr/>
        </p:nvSpPr>
        <p:spPr>
          <a:xfrm>
            <a:off x="846885" y="3071265"/>
            <a:ext cx="482824" cy="307777"/>
          </a:xfrm>
          <a:prstGeom prst="rect">
            <a:avLst/>
          </a:prstGeom>
          <a:noFill/>
        </p:spPr>
        <p:txBody>
          <a:bodyPr wrap="none" rtlCol="0">
            <a:spAutoFit/>
          </a:bodyPr>
          <a:lstStyle/>
          <a:p>
            <a:r>
              <a:rPr lang="de-DE" dirty="0"/>
              <a:t>130</a:t>
            </a:r>
          </a:p>
        </p:txBody>
      </p:sp>
      <p:sp>
        <p:nvSpPr>
          <p:cNvPr id="52" name="Textfeld 51"/>
          <p:cNvSpPr txBox="1"/>
          <p:nvPr/>
        </p:nvSpPr>
        <p:spPr>
          <a:xfrm>
            <a:off x="848815" y="3802397"/>
            <a:ext cx="482824" cy="307777"/>
          </a:xfrm>
          <a:prstGeom prst="rect">
            <a:avLst/>
          </a:prstGeom>
          <a:noFill/>
        </p:spPr>
        <p:txBody>
          <a:bodyPr wrap="none" rtlCol="0">
            <a:spAutoFit/>
          </a:bodyPr>
          <a:lstStyle/>
          <a:p>
            <a:r>
              <a:rPr lang="de-DE" dirty="0"/>
              <a:t>125</a:t>
            </a:r>
          </a:p>
        </p:txBody>
      </p:sp>
      <p:sp>
        <p:nvSpPr>
          <p:cNvPr id="53" name="Textfeld 52"/>
          <p:cNvSpPr txBox="1"/>
          <p:nvPr/>
        </p:nvSpPr>
        <p:spPr>
          <a:xfrm>
            <a:off x="862318" y="4591407"/>
            <a:ext cx="482824" cy="307777"/>
          </a:xfrm>
          <a:prstGeom prst="rect">
            <a:avLst/>
          </a:prstGeom>
          <a:noFill/>
        </p:spPr>
        <p:txBody>
          <a:bodyPr wrap="none" rtlCol="0">
            <a:spAutoFit/>
          </a:bodyPr>
          <a:lstStyle/>
          <a:p>
            <a:r>
              <a:rPr lang="de-DE" dirty="0"/>
              <a:t>120</a:t>
            </a:r>
          </a:p>
        </p:txBody>
      </p:sp>
      <p:sp>
        <p:nvSpPr>
          <p:cNvPr id="54" name="Textfeld 53"/>
          <p:cNvSpPr txBox="1"/>
          <p:nvPr/>
        </p:nvSpPr>
        <p:spPr>
          <a:xfrm>
            <a:off x="852674" y="5345688"/>
            <a:ext cx="469487" cy="307777"/>
          </a:xfrm>
          <a:prstGeom prst="rect">
            <a:avLst/>
          </a:prstGeom>
          <a:noFill/>
        </p:spPr>
        <p:txBody>
          <a:bodyPr wrap="none" rtlCol="0">
            <a:spAutoFit/>
          </a:bodyPr>
          <a:lstStyle/>
          <a:p>
            <a:r>
              <a:rPr lang="de-DE" dirty="0"/>
              <a:t>115</a:t>
            </a:r>
          </a:p>
        </p:txBody>
      </p:sp>
      <p:cxnSp>
        <p:nvCxnSpPr>
          <p:cNvPr id="56" name="Gerader Verbinder 55"/>
          <p:cNvCxnSpPr/>
          <p:nvPr/>
        </p:nvCxnSpPr>
        <p:spPr bwMode="auto">
          <a:xfrm>
            <a:off x="1349283" y="53437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7" name="Gerader Verbinder 56"/>
          <p:cNvCxnSpPr/>
          <p:nvPr/>
        </p:nvCxnSpPr>
        <p:spPr bwMode="auto">
          <a:xfrm>
            <a:off x="1349283" y="5496155"/>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58" name="Gerader Verbinder 57"/>
          <p:cNvCxnSpPr/>
          <p:nvPr/>
        </p:nvCxnSpPr>
        <p:spPr bwMode="auto">
          <a:xfrm>
            <a:off x="1356903" y="56485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9" name="Gerader Verbinder 58"/>
          <p:cNvCxnSpPr/>
          <p:nvPr/>
        </p:nvCxnSpPr>
        <p:spPr bwMode="auto">
          <a:xfrm>
            <a:off x="1349283" y="58009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0" name="Gerader Verbinder 59"/>
          <p:cNvCxnSpPr/>
          <p:nvPr/>
        </p:nvCxnSpPr>
        <p:spPr bwMode="auto">
          <a:xfrm flipV="1">
            <a:off x="1489017" y="565346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4" name="Gerader Verbinder 63"/>
          <p:cNvCxnSpPr/>
          <p:nvPr/>
        </p:nvCxnSpPr>
        <p:spPr bwMode="auto">
          <a:xfrm>
            <a:off x="1362595" y="2455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65" name="Gerader Verbinder 64"/>
          <p:cNvCxnSpPr/>
          <p:nvPr/>
        </p:nvCxnSpPr>
        <p:spPr bwMode="auto">
          <a:xfrm>
            <a:off x="135497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6" name="Gerader Verbinder 65"/>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7" name="Gerader Verbinder 66"/>
          <p:cNvCxnSpPr/>
          <p:nvPr/>
        </p:nvCxnSpPr>
        <p:spPr bwMode="auto">
          <a:xfrm>
            <a:off x="134735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69" name="Textfeld 68"/>
          <p:cNvSpPr txBox="1"/>
          <p:nvPr/>
        </p:nvSpPr>
        <p:spPr>
          <a:xfrm>
            <a:off x="885997" y="1544470"/>
            <a:ext cx="482824" cy="307777"/>
          </a:xfrm>
          <a:prstGeom prst="rect">
            <a:avLst/>
          </a:prstGeom>
          <a:noFill/>
        </p:spPr>
        <p:txBody>
          <a:bodyPr wrap="none" rtlCol="0">
            <a:spAutoFit/>
          </a:bodyPr>
          <a:lstStyle/>
          <a:p>
            <a:r>
              <a:rPr lang="de-DE" dirty="0"/>
              <a:t>140</a:t>
            </a:r>
          </a:p>
        </p:txBody>
      </p:sp>
      <p:cxnSp>
        <p:nvCxnSpPr>
          <p:cNvPr id="74" name="Gerader Verbinder 73"/>
          <p:cNvCxnSpPr/>
          <p:nvPr/>
        </p:nvCxnSpPr>
        <p:spPr bwMode="auto">
          <a:xfrm flipV="1">
            <a:off x="1504781" y="577433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6" name="Gerader Verbinder 75"/>
          <p:cNvCxnSpPr/>
          <p:nvPr/>
        </p:nvCxnSpPr>
        <p:spPr bwMode="auto">
          <a:xfrm flipV="1">
            <a:off x="1417320" y="562579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sp>
        <p:nvSpPr>
          <p:cNvPr id="77" name="Stern mit 5 Zacken 76"/>
          <p:cNvSpPr/>
          <p:nvPr/>
        </p:nvSpPr>
        <p:spPr bwMode="auto">
          <a:xfrm>
            <a:off x="3870960" y="3781752"/>
            <a:ext cx="381000" cy="313569"/>
          </a:xfrm>
          <a:prstGeom prst="star5">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grpSp>
        <p:nvGrpSpPr>
          <p:cNvPr id="78" name="Gruppieren 77"/>
          <p:cNvGrpSpPr/>
          <p:nvPr/>
        </p:nvGrpSpPr>
        <p:grpSpPr>
          <a:xfrm>
            <a:off x="4984120" y="6246591"/>
            <a:ext cx="3767008" cy="503567"/>
            <a:chOff x="4984120" y="6246591"/>
            <a:chExt cx="3767008" cy="503567"/>
          </a:xfrm>
        </p:grpSpPr>
        <p:pic>
          <p:nvPicPr>
            <p:cNvPr id="79" name="Afbeelding 6" descr="ESICM 1920x1080.jpg"/>
            <p:cNvPicPr>
              <a:picLocks noChangeAspect="1"/>
            </p:cNvPicPr>
            <p:nvPr/>
          </p:nvPicPr>
          <p:blipFill>
            <a:blip r:embed="rId3" cstate="print"/>
            <a:stretch>
              <a:fillRect/>
            </a:stretch>
          </p:blipFill>
          <p:spPr>
            <a:xfrm>
              <a:off x="6155804" y="6246591"/>
              <a:ext cx="895230" cy="503567"/>
            </a:xfrm>
            <a:prstGeom prst="rect">
              <a:avLst/>
            </a:prstGeom>
          </p:spPr>
        </p:pic>
        <p:pic>
          <p:nvPicPr>
            <p:cNvPr id="80" name="Afbeelding 7" descr="ERBP 2011 Press+.tif"/>
            <p:cNvPicPr>
              <a:picLocks noChangeAspect="1"/>
            </p:cNvPicPr>
            <p:nvPr/>
          </p:nvPicPr>
          <p:blipFill>
            <a:blip r:embed="rId4" cstate="print"/>
            <a:stretch>
              <a:fillRect/>
            </a:stretch>
          </p:blipFill>
          <p:spPr>
            <a:xfrm>
              <a:off x="4984120" y="6275703"/>
              <a:ext cx="1314472" cy="465665"/>
            </a:xfrm>
            <a:prstGeom prst="rect">
              <a:avLst/>
            </a:prstGeom>
          </p:spPr>
        </p:pic>
        <p:pic>
          <p:nvPicPr>
            <p:cNvPr id="81" name="Afbeelding 8" descr="ESE Logo B block.jpg"/>
            <p:cNvPicPr>
              <a:picLocks noChangeAspect="1"/>
            </p:cNvPicPr>
            <p:nvPr/>
          </p:nvPicPr>
          <p:blipFill>
            <a:blip r:embed="rId5" cstate="print"/>
            <a:stretch>
              <a:fillRect/>
            </a:stretch>
          </p:blipFill>
          <p:spPr>
            <a:xfrm>
              <a:off x="6950928" y="6277876"/>
              <a:ext cx="1800200" cy="463492"/>
            </a:xfrm>
            <a:prstGeom prst="rect">
              <a:avLst/>
            </a:prstGeom>
          </p:spPr>
        </p:pic>
      </p:grpSp>
      <p:sp>
        <p:nvSpPr>
          <p:cNvPr id="98" name="Rechteck 97"/>
          <p:cNvSpPr/>
          <p:nvPr/>
        </p:nvSpPr>
        <p:spPr bwMode="auto">
          <a:xfrm>
            <a:off x="1647543" y="2448215"/>
            <a:ext cx="7174195" cy="777316"/>
          </a:xfrm>
          <a:prstGeom prst="rect">
            <a:avLst/>
          </a:prstGeom>
          <a:gradFill flip="none" rotWithShape="1">
            <a:gsLst>
              <a:gs pos="0">
                <a:srgbClr val="FFFF00"/>
              </a:gs>
              <a:gs pos="100000">
                <a:schemeClr val="accent1">
                  <a:lumMod val="50000"/>
                  <a:lumOff val="50000"/>
                </a:schemeClr>
              </a:gs>
            </a:gsLst>
            <a:lin ang="162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GB" sz="2400" dirty="0"/>
              <a:t>130 - 135 </a:t>
            </a:r>
            <a:r>
              <a:rPr lang="en-GB" sz="2400" dirty="0" err="1"/>
              <a:t>mmol</a:t>
            </a:r>
            <a:r>
              <a:rPr lang="en-GB" sz="2400" dirty="0"/>
              <a:t>/l </a:t>
            </a:r>
            <a:r>
              <a:rPr lang="en-GB" sz="2400" dirty="0">
                <a:sym typeface="Wingdings" panose="05000000000000000000" pitchFamily="2" charset="2"/>
              </a:rPr>
              <a:t> </a:t>
            </a:r>
            <a:r>
              <a:rPr lang="en-GB" sz="2400" dirty="0" err="1"/>
              <a:t>leichte</a:t>
            </a:r>
            <a:r>
              <a:rPr lang="en-GB" sz="2400" dirty="0"/>
              <a:t> </a:t>
            </a:r>
            <a:r>
              <a:rPr lang="en-GB" sz="2400" dirty="0" err="1"/>
              <a:t>Hyponatriämie</a:t>
            </a:r>
            <a:r>
              <a:rPr lang="en-GB" sz="2400" dirty="0"/>
              <a:t>  </a:t>
            </a:r>
          </a:p>
        </p:txBody>
      </p:sp>
      <p:sp>
        <p:nvSpPr>
          <p:cNvPr id="99" name="Rechteck 98"/>
          <p:cNvSpPr/>
          <p:nvPr/>
        </p:nvSpPr>
        <p:spPr bwMode="auto">
          <a:xfrm>
            <a:off x="1667863" y="3220375"/>
            <a:ext cx="7174195" cy="777316"/>
          </a:xfrm>
          <a:prstGeom prst="rect">
            <a:avLst/>
          </a:prstGeom>
          <a:gradFill>
            <a:gsLst>
              <a:gs pos="99000">
                <a:srgbClr val="FFFF00"/>
              </a:gs>
              <a:gs pos="0">
                <a:srgbClr val="FFC000"/>
              </a:gs>
            </a:gsLst>
            <a:lin ang="1620000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GB" sz="2400" dirty="0"/>
              <a:t>125 and 129 </a:t>
            </a:r>
            <a:r>
              <a:rPr lang="en-GB" sz="1800" dirty="0" err="1"/>
              <a:t>mmol</a:t>
            </a:r>
            <a:r>
              <a:rPr lang="en-GB" sz="1800" dirty="0"/>
              <a:t>/l</a:t>
            </a:r>
            <a:r>
              <a:rPr lang="en-GB" sz="2400" dirty="0"/>
              <a:t> </a:t>
            </a:r>
            <a:r>
              <a:rPr lang="en-GB" sz="2400" dirty="0">
                <a:sym typeface="Wingdings" panose="05000000000000000000" pitchFamily="2" charset="2"/>
              </a:rPr>
              <a:t> </a:t>
            </a:r>
            <a:r>
              <a:rPr lang="en-GB" sz="2400" dirty="0"/>
              <a:t>moderate </a:t>
            </a:r>
            <a:r>
              <a:rPr lang="en-GB" sz="2400" dirty="0" err="1"/>
              <a:t>Hyponatriämie</a:t>
            </a:r>
            <a:endParaRPr lang="en-GB" sz="2400" dirty="0"/>
          </a:p>
        </p:txBody>
      </p:sp>
      <p:sp>
        <p:nvSpPr>
          <p:cNvPr id="104" name="Rechteck 103"/>
          <p:cNvSpPr/>
          <p:nvPr/>
        </p:nvSpPr>
        <p:spPr bwMode="auto">
          <a:xfrm>
            <a:off x="1657703" y="3992534"/>
            <a:ext cx="7174195" cy="2088571"/>
          </a:xfrm>
          <a:prstGeom prst="rect">
            <a:avLst/>
          </a:prstGeom>
          <a:gradFill>
            <a:gsLst>
              <a:gs pos="100000">
                <a:srgbClr val="FF0000"/>
              </a:gs>
              <a:gs pos="0">
                <a:srgbClr val="FFC000"/>
              </a:gs>
            </a:gsLst>
            <a:lin ang="5400000" scaled="1"/>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GB" sz="2400" dirty="0"/>
              <a:t>&lt; 125 	</a:t>
            </a:r>
            <a:r>
              <a:rPr lang="en-GB" sz="2400" b="1" dirty="0" err="1"/>
              <a:t>ausgeprägte</a:t>
            </a:r>
            <a:r>
              <a:rPr lang="en-GB" sz="2400" b="1" dirty="0"/>
              <a:t> </a:t>
            </a:r>
            <a:r>
              <a:rPr lang="en-GB" sz="2400" dirty="0"/>
              <a:t>(</a:t>
            </a:r>
            <a:r>
              <a:rPr lang="en-GB" sz="2400" dirty="0" err="1"/>
              <a:t>profunde</a:t>
            </a:r>
            <a:r>
              <a:rPr lang="en-GB" sz="2400" dirty="0"/>
              <a:t>) </a:t>
            </a:r>
            <a:r>
              <a:rPr lang="en-GB" sz="2400" dirty="0" err="1"/>
              <a:t>Hyponatriämie</a:t>
            </a:r>
            <a:endParaRPr lang="en-GB" sz="2400" dirty="0"/>
          </a:p>
        </p:txBody>
      </p:sp>
    </p:spTree>
    <p:extLst>
      <p:ext uri="{BB962C8B-B14F-4D97-AF65-F5344CB8AC3E}">
        <p14:creationId xmlns:p14="http://schemas.microsoft.com/office/powerpoint/2010/main" val="3958858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up)">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up)">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up)">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de-DE" altLang="de-DE" sz="2800" b="1" dirty="0" err="1"/>
              <a:t>Hyponatriämie</a:t>
            </a:r>
            <a:br>
              <a:rPr lang="de-DE" altLang="de-DE" sz="2800" b="1" dirty="0"/>
            </a:br>
            <a:r>
              <a:rPr lang="de-DE" altLang="de-DE" sz="2800" b="1" dirty="0"/>
              <a:t>Assoziation mit dem Alter</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96975"/>
            <a:ext cx="7824787"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17404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1D182CE-3CA9-4ADC-B734-BDD8471EC176}"/>
              </a:ext>
            </a:extLst>
          </p:cNvPr>
          <p:cNvPicPr>
            <a:picLocks noGrp="1" noChangeAspect="1"/>
          </p:cNvPicPr>
          <p:nvPr>
            <p:ph idx="1"/>
          </p:nvPr>
        </p:nvPicPr>
        <p:blipFill>
          <a:blip r:embed="rId3"/>
          <a:stretch>
            <a:fillRect/>
          </a:stretch>
        </p:blipFill>
        <p:spPr>
          <a:xfrm>
            <a:off x="2051720" y="1052736"/>
            <a:ext cx="3559048" cy="5234405"/>
          </a:xfrm>
        </p:spPr>
      </p:pic>
      <p:sp>
        <p:nvSpPr>
          <p:cNvPr id="3" name="Titel 2">
            <a:extLst>
              <a:ext uri="{FF2B5EF4-FFF2-40B4-BE49-F238E27FC236}">
                <a16:creationId xmlns:a16="http://schemas.microsoft.com/office/drawing/2014/main" id="{E0F7D4CA-C06D-4E70-80E5-EA7BC4349C39}"/>
              </a:ext>
            </a:extLst>
          </p:cNvPr>
          <p:cNvSpPr>
            <a:spLocks noGrp="1"/>
          </p:cNvSpPr>
          <p:nvPr>
            <p:ph type="title"/>
          </p:nvPr>
        </p:nvSpPr>
        <p:spPr/>
        <p:txBody>
          <a:bodyPr/>
          <a:lstStyle/>
          <a:p>
            <a:r>
              <a:rPr lang="de-DE" dirty="0"/>
              <a:t>Hyponatriämie bei </a:t>
            </a:r>
            <a:r>
              <a:rPr lang="de-DE" dirty="0" err="1"/>
              <a:t>HF</a:t>
            </a:r>
            <a:r>
              <a:rPr lang="de-DE" u="sng" dirty="0" err="1"/>
              <a:t>p</a:t>
            </a:r>
            <a:r>
              <a:rPr lang="de-DE" dirty="0" err="1"/>
              <a:t>EF</a:t>
            </a:r>
            <a:endParaRPr lang="de-DE" dirty="0"/>
          </a:p>
        </p:txBody>
      </p:sp>
      <p:sp>
        <p:nvSpPr>
          <p:cNvPr id="7" name="Textfeld 6">
            <a:extLst>
              <a:ext uri="{FF2B5EF4-FFF2-40B4-BE49-F238E27FC236}">
                <a16:creationId xmlns:a16="http://schemas.microsoft.com/office/drawing/2014/main" id="{1AB779EC-28CF-4FCE-AA01-F85A8C265C98}"/>
              </a:ext>
            </a:extLst>
          </p:cNvPr>
          <p:cNvSpPr txBox="1"/>
          <p:nvPr/>
        </p:nvSpPr>
        <p:spPr>
          <a:xfrm>
            <a:off x="751639" y="6381328"/>
            <a:ext cx="6872101" cy="482633"/>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en-US" dirty="0" err="1"/>
              <a:t>Su</a:t>
            </a:r>
            <a:r>
              <a:rPr lang="en-US" dirty="0"/>
              <a:t>, Y., et al. (2020). </a:t>
            </a:r>
            <a:r>
              <a:rPr lang="en-US" b="1" dirty="0"/>
              <a:t>"Prognostic value of serum hyponatremia for outcomes in patients with heart failure with preserved ejection fraction." </a:t>
            </a:r>
            <a:r>
              <a:rPr lang="en-US" dirty="0"/>
              <a:t>Exp </a:t>
            </a:r>
            <a:r>
              <a:rPr lang="en-US" dirty="0" err="1"/>
              <a:t>Ther</a:t>
            </a:r>
            <a:r>
              <a:rPr lang="en-US" dirty="0"/>
              <a:t> Med 20(5): 101.</a:t>
            </a:r>
            <a:endParaRPr lang="de-DE" dirty="0"/>
          </a:p>
        </p:txBody>
      </p:sp>
      <p:sp>
        <p:nvSpPr>
          <p:cNvPr id="9" name="Textfeld 8">
            <a:extLst>
              <a:ext uri="{FF2B5EF4-FFF2-40B4-BE49-F238E27FC236}">
                <a16:creationId xmlns:a16="http://schemas.microsoft.com/office/drawing/2014/main" id="{AFE29C4D-F4FF-4014-9737-9DE5409B10B5}"/>
              </a:ext>
            </a:extLst>
          </p:cNvPr>
          <p:cNvSpPr txBox="1"/>
          <p:nvPr/>
        </p:nvSpPr>
        <p:spPr>
          <a:xfrm>
            <a:off x="5796136" y="1556792"/>
            <a:ext cx="4572000" cy="374654"/>
          </a:xfrm>
          <a:prstGeom prst="rect">
            <a:avLst/>
          </a:prstGeom>
          <a:noFill/>
        </p:spPr>
        <p:txBody>
          <a:bodyPr wrap="square">
            <a:spAutoFit/>
          </a:bodyPr>
          <a:lstStyle/>
          <a:p>
            <a:r>
              <a:rPr lang="en-US" sz="1800" b="1" i="0" u="none" strike="noStrike" baseline="0" dirty="0" err="1">
                <a:solidFill>
                  <a:srgbClr val="FF0000"/>
                </a:solidFill>
                <a:latin typeface="+mj-lt"/>
              </a:rPr>
              <a:t>Überleben</a:t>
            </a:r>
            <a:endParaRPr lang="de-DE" b="1" dirty="0">
              <a:solidFill>
                <a:srgbClr val="FF0000"/>
              </a:solidFill>
              <a:latin typeface="+mj-lt"/>
            </a:endParaRPr>
          </a:p>
        </p:txBody>
      </p:sp>
      <p:sp>
        <p:nvSpPr>
          <p:cNvPr id="10" name="Textfeld 9">
            <a:extLst>
              <a:ext uri="{FF2B5EF4-FFF2-40B4-BE49-F238E27FC236}">
                <a16:creationId xmlns:a16="http://schemas.microsoft.com/office/drawing/2014/main" id="{2D793B9F-12E1-4E65-BEE8-88573AB7D765}"/>
              </a:ext>
            </a:extLst>
          </p:cNvPr>
          <p:cNvSpPr txBox="1"/>
          <p:nvPr/>
        </p:nvSpPr>
        <p:spPr>
          <a:xfrm>
            <a:off x="5796136" y="3356992"/>
            <a:ext cx="4572000" cy="374654"/>
          </a:xfrm>
          <a:prstGeom prst="rect">
            <a:avLst/>
          </a:prstGeom>
          <a:noFill/>
        </p:spPr>
        <p:txBody>
          <a:bodyPr wrap="square">
            <a:spAutoFit/>
          </a:bodyPr>
          <a:lstStyle/>
          <a:p>
            <a:r>
              <a:rPr lang="en-US" b="1" dirty="0" err="1">
                <a:solidFill>
                  <a:srgbClr val="FF0000"/>
                </a:solidFill>
                <a:latin typeface="+mj-lt"/>
              </a:rPr>
              <a:t>Hospitalisierung</a:t>
            </a:r>
            <a:endParaRPr lang="de-DE" b="1" dirty="0">
              <a:solidFill>
                <a:srgbClr val="FF0000"/>
              </a:solidFill>
              <a:latin typeface="+mj-lt"/>
            </a:endParaRPr>
          </a:p>
        </p:txBody>
      </p:sp>
      <p:sp>
        <p:nvSpPr>
          <p:cNvPr id="11" name="Textfeld 10">
            <a:extLst>
              <a:ext uri="{FF2B5EF4-FFF2-40B4-BE49-F238E27FC236}">
                <a16:creationId xmlns:a16="http://schemas.microsoft.com/office/drawing/2014/main" id="{9659C69E-D2C2-47DB-89CC-4AA745F7A205}"/>
              </a:ext>
            </a:extLst>
          </p:cNvPr>
          <p:cNvSpPr txBox="1"/>
          <p:nvPr/>
        </p:nvSpPr>
        <p:spPr>
          <a:xfrm>
            <a:off x="5796136" y="4941168"/>
            <a:ext cx="4572000" cy="374654"/>
          </a:xfrm>
          <a:prstGeom prst="rect">
            <a:avLst/>
          </a:prstGeom>
          <a:noFill/>
        </p:spPr>
        <p:txBody>
          <a:bodyPr wrap="square">
            <a:spAutoFit/>
          </a:bodyPr>
          <a:lstStyle/>
          <a:p>
            <a:r>
              <a:rPr lang="en-US" b="1" dirty="0" err="1">
                <a:solidFill>
                  <a:srgbClr val="FF0000"/>
                </a:solidFill>
                <a:latin typeface="+mj-lt"/>
              </a:rPr>
              <a:t>Schlaganfall</a:t>
            </a:r>
            <a:endParaRPr lang="de-DE" b="1" dirty="0">
              <a:solidFill>
                <a:srgbClr val="FF0000"/>
              </a:solidFill>
              <a:latin typeface="+mj-lt"/>
            </a:endParaRPr>
          </a:p>
        </p:txBody>
      </p:sp>
    </p:spTree>
    <p:extLst>
      <p:ext uri="{BB962C8B-B14F-4D97-AF65-F5344CB8AC3E}">
        <p14:creationId xmlns:p14="http://schemas.microsoft.com/office/powerpoint/2010/main" val="22926460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AB4C74C-BDB7-9794-5F07-34BFB62210E0}"/>
              </a:ext>
            </a:extLst>
          </p:cNvPr>
          <p:cNvSpPr>
            <a:spLocks noGrp="1"/>
          </p:cNvSpPr>
          <p:nvPr>
            <p:ph idx="1"/>
          </p:nvPr>
        </p:nvSpPr>
        <p:spPr/>
        <p:txBody>
          <a:bodyPr/>
          <a:lstStyle/>
          <a:p>
            <a:r>
              <a:rPr lang="de-DE" dirty="0"/>
              <a:t>Allgemeines zu </a:t>
            </a:r>
            <a:r>
              <a:rPr lang="de-DE" dirty="0" err="1"/>
              <a:t>Elyten</a:t>
            </a:r>
            <a:r>
              <a:rPr lang="de-DE" dirty="0"/>
              <a:t> …</a:t>
            </a:r>
          </a:p>
          <a:p>
            <a:r>
              <a:rPr lang="de-DE" dirty="0"/>
              <a:t>Limitationen in der ambulanten Versorgung</a:t>
            </a:r>
          </a:p>
          <a:p>
            <a:r>
              <a:rPr lang="de-DE" b="1" dirty="0"/>
              <a:t>Natrium</a:t>
            </a:r>
          </a:p>
          <a:p>
            <a:pPr marL="665163" lvl="1" indent="-285750">
              <a:buFont typeface="Arial" panose="020B0604020202020204" pitchFamily="34" charset="0"/>
              <a:buChar char="•"/>
            </a:pPr>
            <a:r>
              <a:rPr lang="de-DE" b="1" dirty="0"/>
              <a:t>Hyponatriämie</a:t>
            </a:r>
          </a:p>
          <a:p>
            <a:pPr marL="665163" lvl="1" indent="-285750">
              <a:buFont typeface="Arial" panose="020B0604020202020204" pitchFamily="34" charset="0"/>
              <a:buChar char="•"/>
            </a:pPr>
            <a:r>
              <a:rPr lang="de-DE" dirty="0"/>
              <a:t>Hypernatriämie</a:t>
            </a:r>
          </a:p>
          <a:p>
            <a:r>
              <a:rPr lang="de-DE" b="1" dirty="0"/>
              <a:t>Kalium</a:t>
            </a:r>
          </a:p>
          <a:p>
            <a:pPr marL="665163" lvl="1" indent="-285750">
              <a:buFont typeface="Arial" panose="020B0604020202020204" pitchFamily="34" charset="0"/>
              <a:buChar char="•"/>
            </a:pPr>
            <a:r>
              <a:rPr lang="de-DE" dirty="0"/>
              <a:t>Generelles</a:t>
            </a:r>
          </a:p>
          <a:p>
            <a:pPr marL="665163" lvl="1" indent="-285750">
              <a:buFont typeface="Arial" panose="020B0604020202020204" pitchFamily="34" charset="0"/>
              <a:buChar char="•"/>
            </a:pPr>
            <a:r>
              <a:rPr lang="de-DE" b="1" dirty="0"/>
              <a:t>Hypokaliämie</a:t>
            </a:r>
          </a:p>
          <a:p>
            <a:pPr marL="665163" lvl="1" indent="-285750">
              <a:buFont typeface="Arial" panose="020B0604020202020204" pitchFamily="34" charset="0"/>
              <a:buChar char="•"/>
            </a:pPr>
            <a:r>
              <a:rPr lang="de-DE" b="1" dirty="0"/>
              <a:t>Hyperkaliämie</a:t>
            </a:r>
          </a:p>
          <a:p>
            <a:r>
              <a:rPr lang="de-DE" b="1" dirty="0"/>
              <a:t>Calcium</a:t>
            </a:r>
          </a:p>
          <a:p>
            <a:pPr marL="665163" lvl="1" indent="-285750">
              <a:buFont typeface="Arial" panose="020B0604020202020204" pitchFamily="34" charset="0"/>
              <a:buChar char="•"/>
            </a:pPr>
            <a:r>
              <a:rPr lang="de-DE" dirty="0" err="1"/>
              <a:t>Hypercalcämie</a:t>
            </a:r>
            <a:endParaRPr lang="de-DE" dirty="0"/>
          </a:p>
          <a:p>
            <a:pPr marL="665163" lvl="1" indent="-285750">
              <a:buFont typeface="Arial" panose="020B0604020202020204" pitchFamily="34" charset="0"/>
              <a:buChar char="•"/>
            </a:pPr>
            <a:r>
              <a:rPr lang="de-DE" dirty="0"/>
              <a:t>Fälle</a:t>
            </a:r>
          </a:p>
          <a:p>
            <a:r>
              <a:rPr lang="de-DE" b="1" dirty="0"/>
              <a:t>Wenn (</a:t>
            </a:r>
            <a:r>
              <a:rPr lang="de-DE" b="1" dirty="0" err="1"/>
              <a:t>fann</a:t>
            </a:r>
            <a:r>
              <a:rPr lang="de-DE" b="1" dirty="0"/>
              <a:t> immer noch) Zeit ist: </a:t>
            </a:r>
          </a:p>
          <a:p>
            <a:r>
              <a:rPr lang="de-DE" dirty="0"/>
              <a:t>Phosphat, Magnesium, Chlorid</a:t>
            </a:r>
          </a:p>
        </p:txBody>
      </p:sp>
      <p:sp>
        <p:nvSpPr>
          <p:cNvPr id="3" name="Titel 2">
            <a:extLst>
              <a:ext uri="{FF2B5EF4-FFF2-40B4-BE49-F238E27FC236}">
                <a16:creationId xmlns:a16="http://schemas.microsoft.com/office/drawing/2014/main" id="{BEAC9060-D806-5821-70FC-68CF3604DBDF}"/>
              </a:ext>
            </a:extLst>
          </p:cNvPr>
          <p:cNvSpPr>
            <a:spLocks noGrp="1"/>
          </p:cNvSpPr>
          <p:nvPr>
            <p:ph type="title"/>
          </p:nvPr>
        </p:nvSpPr>
        <p:spPr/>
        <p:txBody>
          <a:bodyPr/>
          <a:lstStyle/>
          <a:p>
            <a:r>
              <a:rPr lang="de-DE" dirty="0"/>
              <a:t>Was erzählt Carsten heute </a:t>
            </a:r>
          </a:p>
        </p:txBody>
      </p:sp>
    </p:spTree>
    <p:extLst>
      <p:ext uri="{BB962C8B-B14F-4D97-AF65-F5344CB8AC3E}">
        <p14:creationId xmlns:p14="http://schemas.microsoft.com/office/powerpoint/2010/main" val="329470326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Präoperative </a:t>
            </a:r>
            <a:r>
              <a:rPr lang="de-DE" b="1" dirty="0" err="1"/>
              <a:t>Hyponatriämie</a:t>
            </a:r>
            <a:r>
              <a:rPr lang="de-DE" b="1" dirty="0"/>
              <a:t> und Mortalität</a:t>
            </a:r>
          </a:p>
        </p:txBody>
      </p:sp>
      <p:sp>
        <p:nvSpPr>
          <p:cNvPr id="6" name="Rechteck 5"/>
          <p:cNvSpPr/>
          <p:nvPr/>
        </p:nvSpPr>
        <p:spPr>
          <a:xfrm>
            <a:off x="750094" y="6237312"/>
            <a:ext cx="6858000" cy="538289"/>
          </a:xfrm>
          <a:prstGeom prst="rect">
            <a:avLst/>
          </a:prstGeom>
        </p:spPr>
        <p:txBody>
          <a:bodyPr wrap="square">
            <a:spAutoFit/>
          </a:bodyPr>
          <a:lstStyle/>
          <a:p>
            <a:pPr algn="r"/>
            <a:r>
              <a:rPr lang="de-DE" sz="1200" dirty="0">
                <a:solidFill>
                  <a:srgbClr val="00799B"/>
                </a:solidFill>
                <a:latin typeface="Segoe UI" panose="020B0502040204020203" pitchFamily="34" charset="0"/>
              </a:rPr>
              <a:t>Alexander A. Leung et al: </a:t>
            </a:r>
            <a:r>
              <a:rPr lang="de-DE" sz="1200" dirty="0" err="1">
                <a:solidFill>
                  <a:srgbClr val="00799B"/>
                </a:solidFill>
                <a:latin typeface="Segoe UI" panose="020B0502040204020203" pitchFamily="34" charset="0"/>
              </a:rPr>
              <a:t>Preoperative</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Hyponatremia</a:t>
            </a:r>
            <a:r>
              <a:rPr lang="de-DE" sz="1200" dirty="0">
                <a:solidFill>
                  <a:srgbClr val="00799B"/>
                </a:solidFill>
                <a:latin typeface="Segoe UI" panose="020B0502040204020203" pitchFamily="34" charset="0"/>
              </a:rPr>
              <a:t> and </a:t>
            </a:r>
            <a:r>
              <a:rPr lang="de-DE" sz="1200" dirty="0" err="1">
                <a:solidFill>
                  <a:srgbClr val="00799B"/>
                </a:solidFill>
                <a:latin typeface="Segoe UI" panose="020B0502040204020203" pitchFamily="34" charset="0"/>
              </a:rPr>
              <a:t>Perioperative</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Complications</a:t>
            </a:r>
            <a:r>
              <a:rPr lang="de-DE" sz="1200" dirty="0">
                <a:solidFill>
                  <a:srgbClr val="00799B"/>
                </a:solidFill>
                <a:latin typeface="Segoe UI" panose="020B0502040204020203" pitchFamily="34" charset="0"/>
              </a:rPr>
              <a:t>. </a:t>
            </a:r>
          </a:p>
          <a:p>
            <a:pPr algn="r"/>
            <a:r>
              <a:rPr lang="de-DE" sz="1200" dirty="0" err="1">
                <a:solidFill>
                  <a:srgbClr val="00799B"/>
                </a:solidFill>
                <a:latin typeface="Segoe UI" panose="020B0502040204020203" pitchFamily="34" charset="0"/>
              </a:rPr>
              <a:t>Arch</a:t>
            </a:r>
            <a:r>
              <a:rPr lang="de-DE" sz="1200" dirty="0">
                <a:solidFill>
                  <a:srgbClr val="00799B"/>
                </a:solidFill>
                <a:latin typeface="Segoe UI" panose="020B0502040204020203" pitchFamily="34" charset="0"/>
              </a:rPr>
              <a:t> Intern Med. 2012;172(19):1474-1481.</a:t>
            </a:r>
          </a:p>
        </p:txBody>
      </p:sp>
      <p:pic>
        <p:nvPicPr>
          <p:cNvPr id="8" name="Grafik 7"/>
          <p:cNvPicPr>
            <a:picLocks noChangeAspect="1"/>
          </p:cNvPicPr>
          <p:nvPr/>
        </p:nvPicPr>
        <p:blipFill>
          <a:blip r:embed="rId3"/>
          <a:stretch>
            <a:fillRect/>
          </a:stretch>
        </p:blipFill>
        <p:spPr>
          <a:xfrm>
            <a:off x="1247062" y="1241847"/>
            <a:ext cx="6649876" cy="4688334"/>
          </a:xfrm>
          <a:prstGeom prst="rect">
            <a:avLst/>
          </a:prstGeom>
        </p:spPr>
      </p:pic>
    </p:spTree>
    <p:extLst>
      <p:ext uri="{BB962C8B-B14F-4D97-AF65-F5344CB8AC3E}">
        <p14:creationId xmlns:p14="http://schemas.microsoft.com/office/powerpoint/2010/main" val="294191658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Symptome</a:t>
            </a:r>
          </a:p>
        </p:txBody>
      </p:sp>
      <p:grpSp>
        <p:nvGrpSpPr>
          <p:cNvPr id="7" name="Gruppieren 6"/>
          <p:cNvGrpSpPr/>
          <p:nvPr/>
        </p:nvGrpSpPr>
        <p:grpSpPr>
          <a:xfrm>
            <a:off x="4984120" y="6246591"/>
            <a:ext cx="3767008" cy="503567"/>
            <a:chOff x="4984120" y="6246591"/>
            <a:chExt cx="3767008" cy="503567"/>
          </a:xfrm>
        </p:grpSpPr>
        <p:pic>
          <p:nvPicPr>
            <p:cNvPr id="8" name="Afbeelding 6" descr="ESICM 1920x1080.jpg"/>
            <p:cNvPicPr>
              <a:picLocks noChangeAspect="1"/>
            </p:cNvPicPr>
            <p:nvPr/>
          </p:nvPicPr>
          <p:blipFill>
            <a:blip r:embed="rId2" cstate="print"/>
            <a:stretch>
              <a:fillRect/>
            </a:stretch>
          </p:blipFill>
          <p:spPr>
            <a:xfrm>
              <a:off x="6155804" y="6246591"/>
              <a:ext cx="895230" cy="503567"/>
            </a:xfrm>
            <a:prstGeom prst="rect">
              <a:avLst/>
            </a:prstGeom>
          </p:spPr>
        </p:pic>
        <p:pic>
          <p:nvPicPr>
            <p:cNvPr id="9" name="Afbeelding 7" descr="ERBP 2011 Press+.tif"/>
            <p:cNvPicPr>
              <a:picLocks noChangeAspect="1"/>
            </p:cNvPicPr>
            <p:nvPr/>
          </p:nvPicPr>
          <p:blipFill>
            <a:blip r:embed="rId3" cstate="print"/>
            <a:stretch>
              <a:fillRect/>
            </a:stretch>
          </p:blipFill>
          <p:spPr>
            <a:xfrm>
              <a:off x="4984120" y="6275703"/>
              <a:ext cx="1314472" cy="465665"/>
            </a:xfrm>
            <a:prstGeom prst="rect">
              <a:avLst/>
            </a:prstGeom>
          </p:spPr>
        </p:pic>
        <p:pic>
          <p:nvPicPr>
            <p:cNvPr id="10" name="Afbeelding 8" descr="ESE Logo B block.jpg"/>
            <p:cNvPicPr>
              <a:picLocks noChangeAspect="1"/>
            </p:cNvPicPr>
            <p:nvPr/>
          </p:nvPicPr>
          <p:blipFill>
            <a:blip r:embed="rId4" cstate="print"/>
            <a:stretch>
              <a:fillRect/>
            </a:stretch>
          </p:blipFill>
          <p:spPr>
            <a:xfrm>
              <a:off x="6950928" y="6277876"/>
              <a:ext cx="1800200" cy="463492"/>
            </a:xfrm>
            <a:prstGeom prst="rect">
              <a:avLst/>
            </a:prstGeom>
          </p:spPr>
        </p:pic>
      </p:grpSp>
      <p:pic>
        <p:nvPicPr>
          <p:cNvPr id="11" name="Picture 2"/>
          <p:cNvPicPr>
            <a:picLocks noChangeAspect="1" noChangeArrowheads="1"/>
          </p:cNvPicPr>
          <p:nvPr/>
        </p:nvPicPr>
        <p:blipFill>
          <a:blip r:embed="rId5" cstate="print"/>
          <a:srcRect l="17482" t="64679" r="50388" b="10121"/>
          <a:stretch>
            <a:fillRect/>
          </a:stretch>
        </p:blipFill>
        <p:spPr bwMode="auto">
          <a:xfrm>
            <a:off x="201991" y="1484784"/>
            <a:ext cx="9050529" cy="39928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nhaltsplatzhalter 2"/>
          <p:cNvSpPr>
            <a:spLocks noGrp="1"/>
          </p:cNvSpPr>
          <p:nvPr>
            <p:ph idx="1"/>
          </p:nvPr>
        </p:nvSpPr>
        <p:spPr>
          <a:xfrm>
            <a:off x="3312368" y="1711640"/>
            <a:ext cx="5616624" cy="3384376"/>
          </a:xfrm>
          <a:gradFill>
            <a:gsLst>
              <a:gs pos="6000">
                <a:srgbClr val="FF0000"/>
              </a:gs>
              <a:gs pos="43000">
                <a:srgbClr val="FF4100"/>
              </a:gs>
              <a:gs pos="96000">
                <a:srgbClr val="FFFF00"/>
              </a:gs>
            </a:gsLst>
            <a:lin ang="16200000" scaled="1"/>
          </a:gradFill>
        </p:spPr>
        <p:txBody>
          <a:bodyPr/>
          <a:lstStyle/>
          <a:p>
            <a:r>
              <a:rPr lang="de-DE" sz="2300" dirty="0"/>
              <a:t>Übelkeit, Konzentrationsschwäche</a:t>
            </a:r>
          </a:p>
          <a:p>
            <a:r>
              <a:rPr lang="de-DE" sz="2300" dirty="0"/>
              <a:t>Kopfschmerzen, Gangunsicherheit </a:t>
            </a:r>
          </a:p>
          <a:p>
            <a:r>
              <a:rPr lang="de-DE" sz="2300" dirty="0"/>
              <a:t>Schwindel, zunehmende Schwäche, </a:t>
            </a:r>
          </a:p>
          <a:p>
            <a:r>
              <a:rPr lang="de-DE" sz="2300" dirty="0"/>
              <a:t>Erbrechen </a:t>
            </a:r>
          </a:p>
          <a:p>
            <a:r>
              <a:rPr lang="de-DE" sz="2300" dirty="0"/>
              <a:t>Adynamie, verlangsamte Sprache </a:t>
            </a:r>
          </a:p>
          <a:p>
            <a:r>
              <a:rPr lang="de-DE" altLang="de-DE" sz="2300" b="1" dirty="0"/>
              <a:t>Muskelkrämpfe, Rhabdomyolyse</a:t>
            </a:r>
            <a:endParaRPr lang="de-DE" sz="2300" b="1" dirty="0"/>
          </a:p>
          <a:p>
            <a:r>
              <a:rPr lang="de-DE" sz="2300" b="1" dirty="0"/>
              <a:t>Krampfanfall, neurogenes Lungenödem</a:t>
            </a:r>
            <a:endParaRPr lang="de-DE" altLang="de-DE" sz="2300" b="1" dirty="0"/>
          </a:p>
          <a:p>
            <a:r>
              <a:rPr lang="de-DE" sz="2300" b="1" dirty="0"/>
              <a:t>Somnolenz, Koma </a:t>
            </a:r>
          </a:p>
        </p:txBody>
      </p:sp>
      <p:sp>
        <p:nvSpPr>
          <p:cNvPr id="14" name="Textfeld 13"/>
          <p:cNvSpPr txBox="1"/>
          <p:nvPr/>
        </p:nvSpPr>
        <p:spPr>
          <a:xfrm>
            <a:off x="1915832" y="4225011"/>
            <a:ext cx="1396536" cy="707886"/>
          </a:xfrm>
          <a:prstGeom prst="rect">
            <a:avLst/>
          </a:prstGeom>
          <a:noFill/>
        </p:spPr>
        <p:txBody>
          <a:bodyPr wrap="none" rtlCol="0">
            <a:spAutoFit/>
          </a:bodyPr>
          <a:lstStyle/>
          <a:p>
            <a:r>
              <a:rPr lang="de-DE" sz="2000" b="1" dirty="0"/>
              <a:t>Zeichen </a:t>
            </a:r>
          </a:p>
          <a:p>
            <a:r>
              <a:rPr lang="de-DE" sz="2000" b="1" dirty="0"/>
              <a:t>Hirndruck</a:t>
            </a:r>
          </a:p>
        </p:txBody>
      </p:sp>
      <p:sp>
        <p:nvSpPr>
          <p:cNvPr id="15" name="Pfeil nach unten 14"/>
          <p:cNvSpPr/>
          <p:nvPr/>
        </p:nvSpPr>
        <p:spPr bwMode="auto">
          <a:xfrm>
            <a:off x="2304756" y="3024024"/>
            <a:ext cx="524108" cy="9144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2" name="Rectangle 4">
            <a:extLst>
              <a:ext uri="{FF2B5EF4-FFF2-40B4-BE49-F238E27FC236}">
                <a16:creationId xmlns:a16="http://schemas.microsoft.com/office/drawing/2014/main" id="{80F3374B-0CD4-4075-8A55-692840103437}"/>
              </a:ext>
            </a:extLst>
          </p:cNvPr>
          <p:cNvSpPr>
            <a:spLocks noChangeArrowheads="1"/>
          </p:cNvSpPr>
          <p:nvPr/>
        </p:nvSpPr>
        <p:spPr bwMode="auto">
          <a:xfrm>
            <a:off x="2566810" y="5373216"/>
            <a:ext cx="4320889" cy="1350119"/>
          </a:xfrm>
          <a:prstGeom prst="rect">
            <a:avLst/>
          </a:prstGeom>
          <a:solidFill>
            <a:srgbClr val="FF0000"/>
          </a:solidFill>
          <a:ln w="9525">
            <a:solidFill>
              <a:schemeClr val="tx1"/>
            </a:solidFill>
            <a:miter lim="800000"/>
            <a:headEnd/>
            <a:tailEnd/>
          </a:ln>
          <a:effectLst/>
        </p:spPr>
        <p:txBody>
          <a:bodyPr wrap="none" anchor="ctr"/>
          <a:lstStyle/>
          <a:p>
            <a:pPr algn="ctr" eaLnBrk="1" hangingPunct="1">
              <a:defRPr/>
            </a:pPr>
            <a:r>
              <a:rPr lang="de-DE" sz="2400" b="1" dirty="0">
                <a:effectLst>
                  <a:outerShdw blurRad="38100" dist="38100" dir="2700000" algn="tl">
                    <a:srgbClr val="FFFFFF"/>
                  </a:outerShdw>
                </a:effectLst>
                <a:latin typeface="Arial" charset="0"/>
                <a:cs typeface="Arial" charset="0"/>
              </a:rPr>
              <a:t>30 % aller neu </a:t>
            </a:r>
          </a:p>
          <a:p>
            <a:pPr algn="ctr" eaLnBrk="1" hangingPunct="1">
              <a:defRPr/>
            </a:pPr>
            <a:r>
              <a:rPr lang="de-DE" sz="2400" b="1" dirty="0">
                <a:effectLst>
                  <a:outerShdw blurRad="38100" dist="38100" dir="2700000" algn="tl">
                    <a:srgbClr val="FFFFFF"/>
                  </a:outerShdw>
                </a:effectLst>
                <a:latin typeface="Arial" charset="0"/>
                <a:cs typeface="Arial" charset="0"/>
              </a:rPr>
              <a:t>aufgetretenen Krampfanfälle</a:t>
            </a:r>
          </a:p>
          <a:p>
            <a:pPr algn="ctr" eaLnBrk="1" hangingPunct="1">
              <a:defRPr/>
            </a:pPr>
            <a:r>
              <a:rPr lang="de-DE" sz="2400" b="1" dirty="0">
                <a:effectLst>
                  <a:outerShdw blurRad="38100" dist="38100" dir="2700000" algn="tl">
                    <a:srgbClr val="FFFFFF"/>
                  </a:outerShdw>
                </a:effectLst>
                <a:latin typeface="Arial" charset="0"/>
                <a:cs typeface="Arial" charset="0"/>
              </a:rPr>
              <a:t>Im Intensivbereich</a:t>
            </a:r>
            <a:r>
              <a:rPr lang="de-DE" sz="2400" dirty="0">
                <a:latin typeface="Arial" charset="0"/>
                <a:cs typeface="Arial" charset="0"/>
              </a:rPr>
              <a:t> !!</a:t>
            </a:r>
          </a:p>
        </p:txBody>
      </p:sp>
      <p:pic>
        <p:nvPicPr>
          <p:cNvPr id="17" name="Picture 2" descr="Liquid Kirsche">
            <a:extLst>
              <a:ext uri="{FF2B5EF4-FFF2-40B4-BE49-F238E27FC236}">
                <a16:creationId xmlns:a16="http://schemas.microsoft.com/office/drawing/2014/main" id="{1739FFB4-9219-4018-B6F1-1801757D61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444" y="2297737"/>
            <a:ext cx="1047907" cy="121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79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de-DE" altLang="de-DE" sz="3200" b="1"/>
              <a:t>Akute Hyponatriämie</a:t>
            </a:r>
          </a:p>
        </p:txBody>
      </p:sp>
      <p:sp>
        <p:nvSpPr>
          <p:cNvPr id="349188" name="Rectangle 4"/>
          <p:cNvSpPr>
            <a:spLocks noChangeArrowheads="1"/>
          </p:cNvSpPr>
          <p:nvPr/>
        </p:nvSpPr>
        <p:spPr bwMode="auto">
          <a:xfrm>
            <a:off x="287337" y="1132927"/>
            <a:ext cx="8569325" cy="4967288"/>
          </a:xfrm>
          <a:prstGeom prst="rect">
            <a:avLst/>
          </a:prstGeom>
          <a:solidFill>
            <a:schemeClr val="bg1"/>
          </a:solidFill>
          <a:ln w="9525">
            <a:noFill/>
            <a:miter lim="800000"/>
            <a:headEnd/>
            <a:tailEnd/>
          </a:ln>
          <a:effectLst/>
        </p:spPr>
        <p:txBody>
          <a:bodyPr wrap="none" anchor="ctr"/>
          <a:lstStyle/>
          <a:p>
            <a:pPr algn="ctr">
              <a:defRPr/>
            </a:pPr>
            <a:r>
              <a:rPr lang="de-DE" sz="3600" b="1" dirty="0">
                <a:effectLst>
                  <a:outerShdw blurRad="38100" dist="38100" dir="2700000" algn="tl">
                    <a:srgbClr val="C0C0C0"/>
                  </a:outerShdw>
                </a:effectLst>
                <a:latin typeface="Arial" charset="0"/>
              </a:rPr>
              <a:t>Die Behandlung richtet sich </a:t>
            </a:r>
          </a:p>
          <a:p>
            <a:pPr algn="ctr">
              <a:defRPr/>
            </a:pPr>
            <a:r>
              <a:rPr lang="de-DE" sz="3600" b="1" dirty="0">
                <a:effectLst>
                  <a:outerShdw blurRad="38100" dist="38100" dir="2700000" algn="tl">
                    <a:srgbClr val="C0C0C0"/>
                  </a:outerShdw>
                </a:effectLst>
                <a:latin typeface="Arial" charset="0"/>
              </a:rPr>
              <a:t>nach den Symptomen !</a:t>
            </a:r>
          </a:p>
          <a:p>
            <a:pPr algn="ctr">
              <a:defRPr/>
            </a:pPr>
            <a:r>
              <a:rPr lang="de-DE" sz="3600" b="1" dirty="0">
                <a:solidFill>
                  <a:srgbClr val="F03C14"/>
                </a:solidFill>
                <a:effectLst>
                  <a:outerShdw blurRad="38100" dist="38100" dir="2700000" algn="tl">
                    <a:srgbClr val="C0C0C0"/>
                  </a:outerShdw>
                </a:effectLst>
                <a:latin typeface="Arial" charset="0"/>
              </a:rPr>
              <a:t>NICHT</a:t>
            </a:r>
            <a:r>
              <a:rPr lang="de-DE" sz="3600" b="1" dirty="0">
                <a:effectLst>
                  <a:outerShdw blurRad="38100" dist="38100" dir="2700000" algn="tl">
                    <a:srgbClr val="C0C0C0"/>
                  </a:outerShdw>
                </a:effectLst>
                <a:latin typeface="Arial" charset="0"/>
              </a:rPr>
              <a:t> den Werten</a:t>
            </a:r>
          </a:p>
          <a:p>
            <a:pPr algn="ctr">
              <a:defRPr/>
            </a:pPr>
            <a:endParaRPr lang="de-DE" sz="3600" b="1" dirty="0">
              <a:effectLst>
                <a:outerShdw blurRad="38100" dist="38100" dir="2700000" algn="tl">
                  <a:srgbClr val="C0C0C0"/>
                </a:outerShdw>
              </a:effectLst>
              <a:latin typeface="Arial" charset="0"/>
            </a:endParaRPr>
          </a:p>
          <a:p>
            <a:pPr algn="ctr">
              <a:defRPr/>
            </a:pPr>
            <a:r>
              <a:rPr lang="de-DE" sz="2400" b="1" dirty="0">
                <a:effectLst>
                  <a:outerShdw blurRad="38100" dist="38100" dir="2700000" algn="tl">
                    <a:srgbClr val="C0C0C0"/>
                  </a:outerShdw>
                </a:effectLst>
                <a:latin typeface="Arial" charset="0"/>
              </a:rPr>
              <a:t>Je akuter die Entgleisung, </a:t>
            </a:r>
          </a:p>
          <a:p>
            <a:pPr algn="ctr">
              <a:defRPr/>
            </a:pPr>
            <a:r>
              <a:rPr lang="de-DE" sz="2400" b="1" dirty="0">
                <a:effectLst>
                  <a:outerShdw blurRad="38100" dist="38100" dir="2700000" algn="tl">
                    <a:srgbClr val="C0C0C0"/>
                  </a:outerShdw>
                </a:effectLst>
                <a:latin typeface="Arial" charset="0"/>
              </a:rPr>
              <a:t>desto aggressiver und </a:t>
            </a:r>
          </a:p>
          <a:p>
            <a:pPr algn="ctr">
              <a:defRPr/>
            </a:pPr>
            <a:r>
              <a:rPr lang="de-DE" sz="2400" b="1" dirty="0">
                <a:effectLst>
                  <a:outerShdw blurRad="38100" dist="38100" dir="2700000" algn="tl">
                    <a:srgbClr val="C0C0C0"/>
                  </a:outerShdw>
                </a:effectLst>
                <a:latin typeface="Arial" charset="0"/>
              </a:rPr>
              <a:t>rascher die Korrektur</a:t>
            </a:r>
          </a:p>
        </p:txBody>
      </p:sp>
      <p:pic>
        <p:nvPicPr>
          <p:cNvPr id="5" name="Grafik 4">
            <a:extLst>
              <a:ext uri="{FF2B5EF4-FFF2-40B4-BE49-F238E27FC236}">
                <a16:creationId xmlns:a16="http://schemas.microsoft.com/office/drawing/2014/main" id="{C9078614-4623-4803-9C3C-8D2C4386FAAF}"/>
              </a:ext>
            </a:extLst>
          </p:cNvPr>
          <p:cNvPicPr>
            <a:picLocks noChangeAspect="1"/>
          </p:cNvPicPr>
          <p:nvPr/>
        </p:nvPicPr>
        <p:blipFill>
          <a:blip r:embed="rId3"/>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3404216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9188"/>
                                        </p:tgtEl>
                                        <p:attrNameLst>
                                          <p:attrName>style.visibility</p:attrName>
                                        </p:attrNameLst>
                                      </p:cBhvr>
                                      <p:to>
                                        <p:strVal val="visible"/>
                                      </p:to>
                                    </p:set>
                                    <p:animEffect transition="in" filter="dissolve">
                                      <p:cBhvr>
                                        <p:cTn id="7" dur="500"/>
                                        <p:tgtEl>
                                          <p:spTgt spid="3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B330673-EFBC-AC5F-8DA3-515242845BD8}"/>
              </a:ext>
            </a:extLst>
          </p:cNvPr>
          <p:cNvSpPr>
            <a:spLocks noGrp="1"/>
          </p:cNvSpPr>
          <p:nvPr>
            <p:ph idx="1"/>
          </p:nvPr>
        </p:nvSpPr>
        <p:spPr/>
        <p:txBody>
          <a:bodyPr/>
          <a:lstStyle/>
          <a:p>
            <a:pPr marL="742950" lvl="1" indent="-285750" algn="l">
              <a:buFont typeface="Arial" panose="020B0604020202020204" pitchFamily="34" charset="0"/>
              <a:buChar char="•"/>
            </a:pPr>
            <a:r>
              <a:rPr lang="de-DE" b="0" i="0" dirty="0">
                <a:solidFill>
                  <a:srgbClr val="1A1C1C"/>
                </a:solidFill>
                <a:effectLst/>
                <a:latin typeface="+mj-lt"/>
              </a:rPr>
              <a:t>Medikamentenanamnese: </a:t>
            </a:r>
            <a:r>
              <a:rPr lang="de-DE" sz="3200" b="1" i="0" dirty="0">
                <a:solidFill>
                  <a:srgbClr val="FF0000"/>
                </a:solidFill>
                <a:effectLst/>
                <a:latin typeface="+mj-lt"/>
              </a:rPr>
              <a:t>Thiazide ? </a:t>
            </a:r>
            <a:endParaRPr lang="de-DE" b="1" i="0" dirty="0">
              <a:solidFill>
                <a:srgbClr val="FF0000"/>
              </a:solidFill>
              <a:effectLst/>
              <a:latin typeface="+mj-lt"/>
            </a:endParaRPr>
          </a:p>
          <a:p>
            <a:pPr marL="742950" lvl="1" indent="-285750" algn="l">
              <a:buFont typeface="Arial" panose="020B0604020202020204" pitchFamily="34" charset="0"/>
              <a:buChar char="•"/>
            </a:pPr>
            <a:endParaRPr lang="de-DE" b="0" i="0" dirty="0">
              <a:solidFill>
                <a:srgbClr val="1A1C1C"/>
              </a:solidFill>
              <a:effectLst/>
              <a:latin typeface="+mj-lt"/>
            </a:endParaRPr>
          </a:p>
          <a:p>
            <a:pPr marL="742950" lvl="1" indent="-285750" algn="l">
              <a:buFont typeface="Arial" panose="020B0604020202020204" pitchFamily="34" charset="0"/>
              <a:buChar char="•"/>
            </a:pPr>
            <a:endParaRPr lang="de-DE" dirty="0">
              <a:solidFill>
                <a:srgbClr val="1A1C1C"/>
              </a:solidFill>
              <a:latin typeface="+mj-lt"/>
            </a:endParaRPr>
          </a:p>
          <a:p>
            <a:pPr marL="742950" lvl="1" indent="-285750" algn="l">
              <a:buFont typeface="Arial" panose="020B0604020202020204" pitchFamily="34" charset="0"/>
              <a:buChar char="•"/>
            </a:pPr>
            <a:r>
              <a:rPr lang="de-DE" b="0" i="0" dirty="0">
                <a:solidFill>
                  <a:srgbClr val="1A1C1C"/>
                </a:solidFill>
                <a:effectLst/>
                <a:latin typeface="+mj-lt"/>
              </a:rPr>
              <a:t>Andere Medikamente : </a:t>
            </a:r>
            <a:br>
              <a:rPr lang="de-DE" b="0" i="0" dirty="0">
                <a:solidFill>
                  <a:srgbClr val="1A1C1C"/>
                </a:solidFill>
                <a:effectLst/>
                <a:latin typeface="+mj-lt"/>
              </a:rPr>
            </a:br>
            <a:r>
              <a:rPr lang="de-DE" b="0" i="0" dirty="0">
                <a:solidFill>
                  <a:srgbClr val="1A1C1C"/>
                </a:solidFill>
                <a:effectLst/>
                <a:latin typeface="+mj-lt"/>
              </a:rPr>
              <a:t>NSAR</a:t>
            </a:r>
            <a:br>
              <a:rPr lang="de-DE" dirty="0">
                <a:solidFill>
                  <a:srgbClr val="1A1C1C"/>
                </a:solidFill>
                <a:latin typeface="+mj-lt"/>
              </a:rPr>
            </a:br>
            <a:r>
              <a:rPr lang="de-DE" dirty="0">
                <a:solidFill>
                  <a:srgbClr val="1A1C1C"/>
                </a:solidFill>
                <a:latin typeface="+mj-lt"/>
              </a:rPr>
              <a:t>zentralnervöse Substanzen ….</a:t>
            </a:r>
            <a:endParaRPr lang="de-DE" b="0" i="0" dirty="0">
              <a:solidFill>
                <a:srgbClr val="1A1C1C"/>
              </a:solidFill>
              <a:effectLst/>
              <a:latin typeface="+mj-lt"/>
            </a:endParaRPr>
          </a:p>
          <a:p>
            <a:pPr marL="742950" lvl="1" indent="-285750" algn="l">
              <a:buFont typeface="Arial" panose="020B0604020202020204" pitchFamily="34" charset="0"/>
              <a:buChar char="•"/>
            </a:pPr>
            <a:endParaRPr lang="de-DE" b="0" i="0" dirty="0">
              <a:solidFill>
                <a:srgbClr val="1A1C1C"/>
              </a:solidFill>
              <a:effectLst/>
              <a:latin typeface="+mj-lt"/>
            </a:endParaRPr>
          </a:p>
          <a:p>
            <a:pPr marL="742950" lvl="1" indent="-285750" algn="l">
              <a:buFont typeface="Arial" panose="020B0604020202020204" pitchFamily="34" charset="0"/>
              <a:buChar char="•"/>
            </a:pPr>
            <a:r>
              <a:rPr lang="de-DE" b="0" i="0" dirty="0">
                <a:solidFill>
                  <a:srgbClr val="1A1C1C"/>
                </a:solidFill>
                <a:effectLst/>
                <a:latin typeface="+mj-lt"/>
              </a:rPr>
              <a:t>Grunderkrankungen </a:t>
            </a:r>
            <a:r>
              <a:rPr lang="de-DE" dirty="0">
                <a:solidFill>
                  <a:srgbClr val="1A1C1C"/>
                </a:solidFill>
                <a:latin typeface="+mj-lt"/>
                <a:hlinkClick r:id="rId2">
                  <a:extLst>
                    <a:ext uri="{A12FA001-AC4F-418D-AE19-62706E023703}">
                      <ahyp:hlinkClr xmlns:ahyp="http://schemas.microsoft.com/office/drawing/2018/hyperlinkcolor" val="tx"/>
                    </a:ext>
                  </a:extLst>
                </a:hlinkClick>
              </a:rPr>
              <a:t>Herz</a:t>
            </a:r>
            <a:r>
              <a:rPr lang="de-DE" dirty="0">
                <a:solidFill>
                  <a:srgbClr val="1A1C1C"/>
                </a:solidFill>
                <a:latin typeface="+mj-lt"/>
              </a:rPr>
              <a:t>, </a:t>
            </a:r>
            <a:r>
              <a:rPr lang="de-DE" dirty="0">
                <a:solidFill>
                  <a:srgbClr val="1A1C1C"/>
                </a:solidFill>
                <a:latin typeface="+mj-lt"/>
                <a:hlinkClick r:id="rId3">
                  <a:extLst>
                    <a:ext uri="{A12FA001-AC4F-418D-AE19-62706E023703}">
                      <ahyp:hlinkClr xmlns:ahyp="http://schemas.microsoft.com/office/drawing/2018/hyperlinkcolor" val="tx"/>
                    </a:ext>
                  </a:extLst>
                </a:hlinkClick>
              </a:rPr>
              <a:t>Leber</a:t>
            </a:r>
            <a:r>
              <a:rPr lang="de-DE" dirty="0">
                <a:solidFill>
                  <a:srgbClr val="1A1C1C"/>
                </a:solidFill>
                <a:latin typeface="+mj-lt"/>
              </a:rPr>
              <a:t> oder </a:t>
            </a:r>
            <a:r>
              <a:rPr lang="de-DE" dirty="0">
                <a:solidFill>
                  <a:srgbClr val="1A1C1C"/>
                </a:solidFill>
                <a:latin typeface="+mj-lt"/>
                <a:hlinkClick r:id="rId4">
                  <a:extLst>
                    <a:ext uri="{A12FA001-AC4F-418D-AE19-62706E023703}">
                      <ahyp:hlinkClr xmlns:ahyp="http://schemas.microsoft.com/office/drawing/2018/hyperlinkcolor" val="tx"/>
                    </a:ext>
                  </a:extLst>
                </a:hlinkClick>
              </a:rPr>
              <a:t>Niere</a:t>
            </a:r>
            <a:r>
              <a:rPr lang="de-DE" dirty="0">
                <a:solidFill>
                  <a:srgbClr val="1A1C1C"/>
                </a:solidFill>
                <a:latin typeface="+mj-lt"/>
              </a:rPr>
              <a:t>?</a:t>
            </a:r>
          </a:p>
          <a:p>
            <a:pPr marL="742950" lvl="1" indent="-285750" algn="l">
              <a:buFont typeface="Arial" panose="020B0604020202020204" pitchFamily="34" charset="0"/>
              <a:buChar char="•"/>
            </a:pPr>
            <a:r>
              <a:rPr lang="de-DE" b="0" i="0" dirty="0">
                <a:solidFill>
                  <a:srgbClr val="1A1C1C"/>
                </a:solidFill>
                <a:effectLst/>
                <a:latin typeface="+mj-lt"/>
              </a:rPr>
              <a:t>Risikokonstellationen für </a:t>
            </a:r>
            <a:r>
              <a:rPr lang="de-DE" dirty="0">
                <a:solidFill>
                  <a:srgbClr val="1A1C1C"/>
                </a:solidFill>
                <a:latin typeface="+mj-lt"/>
                <a:hlinkClick r:id="rId5">
                  <a:extLst>
                    <a:ext uri="{A12FA001-AC4F-418D-AE19-62706E023703}">
                      <ahyp:hlinkClr xmlns:ahyp="http://schemas.microsoft.com/office/drawing/2018/hyperlinkcolor" val="tx"/>
                    </a:ext>
                  </a:extLst>
                </a:hlinkClick>
              </a:rPr>
              <a:t>akut einsetzende Hyponatriämie</a:t>
            </a:r>
            <a:r>
              <a:rPr lang="de-DE" dirty="0">
                <a:solidFill>
                  <a:srgbClr val="1A1C1C"/>
                </a:solidFill>
                <a:latin typeface="+mj-lt"/>
              </a:rPr>
              <a:t>?</a:t>
            </a:r>
          </a:p>
          <a:p>
            <a:pPr marL="742950" lvl="1" indent="-285750" algn="l">
              <a:buFont typeface="Arial" panose="020B0604020202020204" pitchFamily="34" charset="0"/>
              <a:buChar char="•"/>
            </a:pPr>
            <a:r>
              <a:rPr lang="de-DE" dirty="0">
                <a:solidFill>
                  <a:srgbClr val="1A1C1C"/>
                </a:solidFill>
                <a:latin typeface="+mj-lt"/>
              </a:rPr>
              <a:t>Auslösende Erkrankungen oder Zustände für ein </a:t>
            </a:r>
            <a:r>
              <a:rPr lang="de-DE" dirty="0">
                <a:solidFill>
                  <a:srgbClr val="1A1C1C"/>
                </a:solidFill>
                <a:latin typeface="+mj-lt"/>
                <a:hlinkClick r:id="rId6">
                  <a:extLst>
                    <a:ext uri="{A12FA001-AC4F-418D-AE19-62706E023703}">
                      <ahyp:hlinkClr xmlns:ahyp="http://schemas.microsoft.com/office/drawing/2018/hyperlinkcolor" val="tx"/>
                    </a:ext>
                  </a:extLst>
                </a:hlinkClick>
              </a:rPr>
              <a:t>SIADH</a:t>
            </a:r>
            <a:r>
              <a:rPr lang="de-DE" dirty="0">
                <a:solidFill>
                  <a:srgbClr val="1A1C1C"/>
                </a:solidFill>
                <a:latin typeface="+mj-lt"/>
              </a:rPr>
              <a:t>?</a:t>
            </a:r>
          </a:p>
          <a:p>
            <a:endParaRPr lang="de-DE" dirty="0">
              <a:latin typeface="+mj-lt"/>
            </a:endParaRPr>
          </a:p>
        </p:txBody>
      </p:sp>
      <p:sp>
        <p:nvSpPr>
          <p:cNvPr id="3" name="Titel 2">
            <a:extLst>
              <a:ext uri="{FF2B5EF4-FFF2-40B4-BE49-F238E27FC236}">
                <a16:creationId xmlns:a16="http://schemas.microsoft.com/office/drawing/2014/main" id="{20D0F641-E0CB-CE4A-2E22-EE9F7F159F18}"/>
              </a:ext>
            </a:extLst>
          </p:cNvPr>
          <p:cNvSpPr>
            <a:spLocks noGrp="1"/>
          </p:cNvSpPr>
          <p:nvPr>
            <p:ph type="title"/>
          </p:nvPr>
        </p:nvSpPr>
        <p:spPr/>
        <p:txBody>
          <a:bodyPr/>
          <a:lstStyle/>
          <a:p>
            <a:r>
              <a:rPr lang="de-DE" dirty="0"/>
              <a:t>Diagnostik</a:t>
            </a:r>
          </a:p>
        </p:txBody>
      </p:sp>
    </p:spTree>
    <p:extLst>
      <p:ext uri="{BB962C8B-B14F-4D97-AF65-F5344CB8AC3E}">
        <p14:creationId xmlns:p14="http://schemas.microsoft.com/office/powerpoint/2010/main" val="272848845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093B398-51FE-4086-81FE-E25CA001B1F0}"/>
              </a:ext>
            </a:extLst>
          </p:cNvPr>
          <p:cNvSpPr>
            <a:spLocks noGrp="1"/>
          </p:cNvSpPr>
          <p:nvPr>
            <p:ph type="title"/>
          </p:nvPr>
        </p:nvSpPr>
        <p:spPr/>
        <p:txBody>
          <a:bodyPr/>
          <a:lstStyle/>
          <a:p>
            <a:r>
              <a:rPr lang="de-DE" dirty="0" err="1"/>
              <a:t>Einfluß</a:t>
            </a:r>
            <a:r>
              <a:rPr lang="de-DE" dirty="0"/>
              <a:t> der Diuretika auf Urinosmolalität</a:t>
            </a:r>
          </a:p>
        </p:txBody>
      </p:sp>
      <p:pic>
        <p:nvPicPr>
          <p:cNvPr id="5" name="Grafik 4">
            <a:extLst>
              <a:ext uri="{FF2B5EF4-FFF2-40B4-BE49-F238E27FC236}">
                <a16:creationId xmlns:a16="http://schemas.microsoft.com/office/drawing/2014/main" id="{74C104FA-6445-4FF3-A933-8FAA87E7F766}"/>
              </a:ext>
            </a:extLst>
          </p:cNvPr>
          <p:cNvPicPr>
            <a:picLocks noChangeAspect="1"/>
          </p:cNvPicPr>
          <p:nvPr/>
        </p:nvPicPr>
        <p:blipFill rotWithShape="1">
          <a:blip r:embed="rId3"/>
          <a:srcRect t="50312"/>
          <a:stretch/>
        </p:blipFill>
        <p:spPr>
          <a:xfrm>
            <a:off x="4448783" y="1104889"/>
            <a:ext cx="4695217" cy="3058022"/>
          </a:xfrm>
          <a:prstGeom prst="rect">
            <a:avLst/>
          </a:prstGeom>
        </p:spPr>
      </p:pic>
      <p:sp>
        <p:nvSpPr>
          <p:cNvPr id="6" name="Textfeld 5">
            <a:extLst>
              <a:ext uri="{FF2B5EF4-FFF2-40B4-BE49-F238E27FC236}">
                <a16:creationId xmlns:a16="http://schemas.microsoft.com/office/drawing/2014/main" id="{8632CFB8-880E-4B01-9A27-B93F1DCDABD1}"/>
              </a:ext>
            </a:extLst>
          </p:cNvPr>
          <p:cNvSpPr txBox="1"/>
          <p:nvPr/>
        </p:nvSpPr>
        <p:spPr>
          <a:xfrm>
            <a:off x="1259632" y="6385712"/>
            <a:ext cx="6336704" cy="279500"/>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da-DK" dirty="0"/>
              <a:t>Verbrugge et al. : </a:t>
            </a:r>
            <a:r>
              <a:rPr lang="en-US" b="1" dirty="0"/>
              <a:t>Hyponatremia in Decompensated Heart Failure. </a:t>
            </a:r>
            <a:r>
              <a:rPr lang="da-DK" dirty="0"/>
              <a:t>JACC 2015</a:t>
            </a:r>
            <a:r>
              <a:rPr lang="en-US" dirty="0"/>
              <a:t>: 480 – 492</a:t>
            </a:r>
            <a:endParaRPr lang="de-DE" dirty="0"/>
          </a:p>
        </p:txBody>
      </p:sp>
      <p:pic>
        <p:nvPicPr>
          <p:cNvPr id="7" name="Grafik 6">
            <a:extLst>
              <a:ext uri="{FF2B5EF4-FFF2-40B4-BE49-F238E27FC236}">
                <a16:creationId xmlns:a16="http://schemas.microsoft.com/office/drawing/2014/main" id="{25FD8065-F76D-43C4-B434-60C278221738}"/>
              </a:ext>
            </a:extLst>
          </p:cNvPr>
          <p:cNvPicPr>
            <a:picLocks noChangeAspect="1"/>
          </p:cNvPicPr>
          <p:nvPr/>
        </p:nvPicPr>
        <p:blipFill rotWithShape="1">
          <a:blip r:embed="rId3"/>
          <a:srcRect b="49591"/>
          <a:stretch/>
        </p:blipFill>
        <p:spPr>
          <a:xfrm>
            <a:off x="9584" y="974705"/>
            <a:ext cx="4695217" cy="3102367"/>
          </a:xfrm>
          <a:prstGeom prst="rect">
            <a:avLst/>
          </a:prstGeom>
        </p:spPr>
      </p:pic>
      <p:sp>
        <p:nvSpPr>
          <p:cNvPr id="8" name="Textfeld 7">
            <a:extLst>
              <a:ext uri="{FF2B5EF4-FFF2-40B4-BE49-F238E27FC236}">
                <a16:creationId xmlns:a16="http://schemas.microsoft.com/office/drawing/2014/main" id="{A1FE93CB-3D36-45E8-A951-A9C11F28669C}"/>
              </a:ext>
            </a:extLst>
          </p:cNvPr>
          <p:cNvSpPr txBox="1"/>
          <p:nvPr/>
        </p:nvSpPr>
        <p:spPr>
          <a:xfrm>
            <a:off x="132801" y="4149080"/>
            <a:ext cx="4572000" cy="991169"/>
          </a:xfrm>
          <a:prstGeom prst="rect">
            <a:avLst/>
          </a:prstGeom>
          <a:noFill/>
        </p:spPr>
        <p:txBody>
          <a:bodyPr wrap="square">
            <a:spAutoFit/>
          </a:bodyPr>
          <a:lstStyle/>
          <a:p>
            <a:pPr marL="342900" indent="-342900" algn="l">
              <a:buAutoNum type="alphaUcParenBoth"/>
            </a:pPr>
            <a:r>
              <a:rPr lang="de-DE" sz="1800" b="1" i="0" u="none" strike="noStrike" baseline="0" dirty="0">
                <a:solidFill>
                  <a:srgbClr val="000000"/>
                </a:solidFill>
                <a:latin typeface="AdvOT2986fa51"/>
              </a:rPr>
              <a:t>Schleifendiuretikum: </a:t>
            </a:r>
            <a:br>
              <a:rPr lang="de-DE" sz="1800" b="1" i="0" u="none" strike="noStrike" baseline="0" dirty="0">
                <a:solidFill>
                  <a:srgbClr val="000000"/>
                </a:solidFill>
                <a:latin typeface="AdvOT2986fa51"/>
              </a:rPr>
            </a:br>
            <a:r>
              <a:rPr lang="de-DE" sz="1800" i="0" u="none" strike="noStrike" baseline="0" dirty="0">
                <a:solidFill>
                  <a:srgbClr val="000000"/>
                </a:solidFill>
                <a:latin typeface="AdvOT2986fa51"/>
              </a:rPr>
              <a:t>keine Wirkung im distalen Nephron </a:t>
            </a:r>
            <a:br>
              <a:rPr lang="de-DE" sz="1800" i="0" u="none" strike="noStrike" baseline="0" dirty="0">
                <a:solidFill>
                  <a:srgbClr val="000000"/>
                </a:solidFill>
                <a:latin typeface="AdvOT2986fa51"/>
              </a:rPr>
            </a:br>
            <a:r>
              <a:rPr lang="de-DE" sz="1800" i="0" u="none" strike="noStrike" baseline="0" dirty="0">
                <a:solidFill>
                  <a:srgbClr val="000000"/>
                </a:solidFill>
                <a:latin typeface="AdvOT2986fa51"/>
              </a:rPr>
              <a:t>keine Beeinträchtigung der Dilution</a:t>
            </a:r>
          </a:p>
        </p:txBody>
      </p:sp>
      <p:sp>
        <p:nvSpPr>
          <p:cNvPr id="9" name="Textfeld 8">
            <a:extLst>
              <a:ext uri="{FF2B5EF4-FFF2-40B4-BE49-F238E27FC236}">
                <a16:creationId xmlns:a16="http://schemas.microsoft.com/office/drawing/2014/main" id="{96114910-2B50-43C3-9DE6-CF89AF4BD11C}"/>
              </a:ext>
            </a:extLst>
          </p:cNvPr>
          <p:cNvSpPr txBox="1"/>
          <p:nvPr/>
        </p:nvSpPr>
        <p:spPr>
          <a:xfrm>
            <a:off x="4860032" y="4244518"/>
            <a:ext cx="4283968" cy="1598771"/>
          </a:xfrm>
          <a:prstGeom prst="rect">
            <a:avLst/>
          </a:prstGeom>
          <a:noFill/>
        </p:spPr>
        <p:txBody>
          <a:bodyPr wrap="square">
            <a:spAutoFit/>
          </a:bodyPr>
          <a:lstStyle/>
          <a:p>
            <a:r>
              <a:rPr lang="de-DE" sz="1800" b="1" i="0" u="none" strike="noStrike" baseline="0" dirty="0">
                <a:solidFill>
                  <a:srgbClr val="000000"/>
                </a:solidFill>
                <a:latin typeface="AdvOT2986fa51"/>
              </a:rPr>
              <a:t>(B) Thiazide und MRA: </a:t>
            </a:r>
            <a:br>
              <a:rPr lang="de-DE" sz="1800" b="1" i="0" u="none" strike="noStrike" baseline="0" dirty="0">
                <a:solidFill>
                  <a:srgbClr val="000000"/>
                </a:solidFill>
                <a:latin typeface="AdvOT2986fa51"/>
              </a:rPr>
            </a:br>
            <a:r>
              <a:rPr lang="de-DE" sz="1800" i="0" u="none" strike="noStrike" baseline="0" dirty="0">
                <a:solidFill>
                  <a:srgbClr val="000000"/>
                </a:solidFill>
                <a:latin typeface="AdvOT2986fa51"/>
              </a:rPr>
              <a:t>Natrium- und </a:t>
            </a:r>
            <a:r>
              <a:rPr lang="de-DE" sz="1800" i="0" u="none" strike="noStrike" baseline="0" dirty="0" err="1">
                <a:solidFill>
                  <a:srgbClr val="000000"/>
                </a:solidFill>
                <a:latin typeface="AdvOT2986fa51"/>
              </a:rPr>
              <a:t>Chloridrückresorption</a:t>
            </a:r>
            <a:r>
              <a:rPr lang="de-DE" sz="1800" i="0" u="none" strike="noStrike" baseline="0" dirty="0">
                <a:solidFill>
                  <a:srgbClr val="000000"/>
                </a:solidFill>
                <a:latin typeface="AdvOT2986fa51"/>
              </a:rPr>
              <a:t> im wasserimpermeablen distalen Nephron beeinträchtigt</a:t>
            </a:r>
            <a:br>
              <a:rPr lang="de-DE" sz="1800" i="0" u="none" strike="noStrike" baseline="0" dirty="0">
                <a:solidFill>
                  <a:srgbClr val="000000"/>
                </a:solidFill>
                <a:latin typeface="AdvOT2986fa51"/>
              </a:rPr>
            </a:br>
            <a:r>
              <a:rPr lang="de-DE" sz="1800" i="0" u="none" strike="noStrike" baseline="0" dirty="0">
                <a:solidFill>
                  <a:srgbClr val="000000"/>
                </a:solidFill>
                <a:latin typeface="AdvOT2986fa51"/>
                <a:sym typeface="Wingdings" panose="05000000000000000000" pitchFamily="2" charset="2"/>
              </a:rPr>
              <a:t> </a:t>
            </a:r>
            <a:r>
              <a:rPr lang="de-DE" sz="1800" i="0" u="none" strike="noStrike" baseline="0" dirty="0">
                <a:solidFill>
                  <a:srgbClr val="000000"/>
                </a:solidFill>
                <a:latin typeface="AdvOT2986fa51"/>
              </a:rPr>
              <a:t>höhere </a:t>
            </a:r>
            <a:r>
              <a:rPr lang="de-DE" sz="1800" i="0" u="none" strike="noStrike" baseline="0" dirty="0" err="1">
                <a:solidFill>
                  <a:srgbClr val="000000"/>
                </a:solidFill>
                <a:latin typeface="AdvOT2986fa51"/>
              </a:rPr>
              <a:t>Urintonizität</a:t>
            </a:r>
            <a:endParaRPr lang="de-DE" dirty="0"/>
          </a:p>
        </p:txBody>
      </p:sp>
    </p:spTree>
    <p:extLst>
      <p:ext uri="{BB962C8B-B14F-4D97-AF65-F5344CB8AC3E}">
        <p14:creationId xmlns:p14="http://schemas.microsoft.com/office/powerpoint/2010/main" val="203260709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268F16D-1F16-CB36-A61E-BB866078812F}"/>
              </a:ext>
            </a:extLst>
          </p:cNvPr>
          <p:cNvPicPr>
            <a:picLocks noGrp="1" noChangeAspect="1"/>
          </p:cNvPicPr>
          <p:nvPr>
            <p:ph idx="1"/>
          </p:nvPr>
        </p:nvPicPr>
        <p:blipFill>
          <a:blip r:embed="rId3"/>
          <a:stretch>
            <a:fillRect/>
          </a:stretch>
        </p:blipFill>
        <p:spPr>
          <a:xfrm>
            <a:off x="747812" y="1052736"/>
            <a:ext cx="4112220" cy="5688928"/>
          </a:xfrm>
        </p:spPr>
      </p:pic>
      <p:sp>
        <p:nvSpPr>
          <p:cNvPr id="3" name="Titel 2">
            <a:extLst>
              <a:ext uri="{FF2B5EF4-FFF2-40B4-BE49-F238E27FC236}">
                <a16:creationId xmlns:a16="http://schemas.microsoft.com/office/drawing/2014/main" id="{E2567C17-0C38-B63A-8449-EA787187FFFD}"/>
              </a:ext>
            </a:extLst>
          </p:cNvPr>
          <p:cNvSpPr>
            <a:spLocks noGrp="1"/>
          </p:cNvSpPr>
          <p:nvPr>
            <p:ph type="title"/>
          </p:nvPr>
        </p:nvSpPr>
        <p:spPr/>
        <p:txBody>
          <a:bodyPr/>
          <a:lstStyle/>
          <a:p>
            <a:r>
              <a:rPr lang="de-DE" dirty="0"/>
              <a:t>Thiazide …</a:t>
            </a:r>
            <a:br>
              <a:rPr lang="de-DE" dirty="0"/>
            </a:br>
            <a:r>
              <a:rPr lang="de-DE" dirty="0"/>
              <a:t>(kein Benefit zur Prävention </a:t>
            </a:r>
            <a:r>
              <a:rPr lang="de-DE" dirty="0" err="1"/>
              <a:t>Niuernsteine</a:t>
            </a:r>
            <a:r>
              <a:rPr lang="de-DE" dirty="0"/>
              <a:t>)</a:t>
            </a:r>
          </a:p>
        </p:txBody>
      </p:sp>
    </p:spTree>
    <p:extLst>
      <p:ext uri="{BB962C8B-B14F-4D97-AF65-F5344CB8AC3E}">
        <p14:creationId xmlns:p14="http://schemas.microsoft.com/office/powerpoint/2010/main" val="175194401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Diagnostik Hyponatriämie nach Volumen</a:t>
            </a:r>
            <a:endParaRPr lang="de-DE" dirty="0"/>
          </a:p>
        </p:txBody>
      </p:sp>
      <p:sp>
        <p:nvSpPr>
          <p:cNvPr id="361475" name="Rectangle 3"/>
          <p:cNvSpPr>
            <a:spLocks noChangeArrowheads="1"/>
          </p:cNvSpPr>
          <p:nvPr/>
        </p:nvSpPr>
        <p:spPr bwMode="auto">
          <a:xfrm>
            <a:off x="3203575" y="1196975"/>
            <a:ext cx="2592388" cy="863600"/>
          </a:xfrm>
          <a:prstGeom prst="rect">
            <a:avLst/>
          </a:prstGeom>
          <a:solidFill>
            <a:srgbClr val="0099CC"/>
          </a:solidFill>
          <a:ln w="9525" algn="ctr">
            <a:solidFill>
              <a:schemeClr val="tx1"/>
            </a:solidFill>
            <a:miter lim="800000"/>
            <a:headEnd/>
            <a:tailEnd/>
          </a:ln>
          <a:effectLst/>
        </p:spPr>
        <p:txBody>
          <a:bodyPr wrap="none" lIns="90000" tIns="46800" rIns="90000" bIns="46800" anchor="ctr"/>
          <a:lstStyle/>
          <a:p>
            <a:pPr algn="ctr" eaLnBrk="1" hangingPunct="1">
              <a:defRPr/>
            </a:pPr>
            <a:r>
              <a:rPr lang="de-DE" sz="2400" b="1">
                <a:solidFill>
                  <a:schemeClr val="bg1"/>
                </a:solidFill>
                <a:effectLst>
                  <a:outerShdw blurRad="38100" dist="38100" dir="2700000" algn="tl">
                    <a:srgbClr val="000000"/>
                  </a:outerShdw>
                </a:effectLst>
                <a:latin typeface="Arial" charset="0"/>
                <a:cs typeface="Arial" charset="0"/>
              </a:rPr>
              <a:t>Volumenstatus</a:t>
            </a:r>
          </a:p>
        </p:txBody>
      </p:sp>
      <p:sp>
        <p:nvSpPr>
          <p:cNvPr id="361476" name="Rectangle 4"/>
          <p:cNvSpPr>
            <a:spLocks noChangeArrowheads="1"/>
          </p:cNvSpPr>
          <p:nvPr/>
        </p:nvSpPr>
        <p:spPr bwMode="auto">
          <a:xfrm>
            <a:off x="684213" y="2492375"/>
            <a:ext cx="2303462" cy="647700"/>
          </a:xfrm>
          <a:prstGeom prst="rect">
            <a:avLst/>
          </a:prstGeom>
          <a:solidFill>
            <a:srgbClr val="0000FF"/>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a:solidFill>
                  <a:schemeClr val="bg1"/>
                </a:solidFill>
              </a:rPr>
              <a:t>Hypovolämieämie</a:t>
            </a:r>
          </a:p>
          <a:p>
            <a:pPr algn="ctr" eaLnBrk="1" hangingPunct="1">
              <a:spcBef>
                <a:spcPct val="0"/>
              </a:spcBef>
            </a:pPr>
            <a:r>
              <a:rPr lang="de-DE" altLang="de-DE" sz="1400">
                <a:solidFill>
                  <a:schemeClr val="bg1"/>
                </a:solidFill>
              </a:rPr>
              <a:t>Na ↓↓, Wasser ↓</a:t>
            </a:r>
            <a:r>
              <a:rPr lang="de-DE" altLang="de-DE" sz="1800">
                <a:solidFill>
                  <a:schemeClr val="bg1"/>
                </a:solidFill>
              </a:rPr>
              <a:t> </a:t>
            </a:r>
          </a:p>
        </p:txBody>
      </p:sp>
      <p:sp>
        <p:nvSpPr>
          <p:cNvPr id="361477" name="Rectangle 5"/>
          <p:cNvSpPr>
            <a:spLocks noChangeArrowheads="1"/>
          </p:cNvSpPr>
          <p:nvPr/>
        </p:nvSpPr>
        <p:spPr bwMode="auto">
          <a:xfrm>
            <a:off x="3348038" y="2492375"/>
            <a:ext cx="2303462" cy="647700"/>
          </a:xfrm>
          <a:prstGeom prst="rect">
            <a:avLst/>
          </a:prstGeom>
          <a:solidFill>
            <a:srgbClr val="CCFFCC"/>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a:t>Euvolämie</a:t>
            </a:r>
            <a:endParaRPr lang="de-DE" altLang="de-DE" sz="1400"/>
          </a:p>
          <a:p>
            <a:pPr algn="ctr" eaLnBrk="1" hangingPunct="1">
              <a:spcBef>
                <a:spcPct val="0"/>
              </a:spcBef>
            </a:pPr>
            <a:r>
              <a:rPr lang="de-DE" altLang="de-DE" sz="1400"/>
              <a:t>Wasser ↑</a:t>
            </a:r>
          </a:p>
        </p:txBody>
      </p:sp>
      <p:sp>
        <p:nvSpPr>
          <p:cNvPr id="361478" name="Rectangle 6"/>
          <p:cNvSpPr>
            <a:spLocks noChangeArrowheads="1"/>
          </p:cNvSpPr>
          <p:nvPr/>
        </p:nvSpPr>
        <p:spPr bwMode="auto">
          <a:xfrm>
            <a:off x="6013450" y="2492375"/>
            <a:ext cx="2303463" cy="647700"/>
          </a:xfrm>
          <a:prstGeom prst="rect">
            <a:avLst/>
          </a:prstGeom>
          <a:solidFill>
            <a:srgbClr val="F03C14"/>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a:t>Hypervolämie</a:t>
            </a:r>
          </a:p>
          <a:p>
            <a:pPr algn="ctr" eaLnBrk="1" hangingPunct="1">
              <a:spcBef>
                <a:spcPct val="0"/>
              </a:spcBef>
            </a:pPr>
            <a:r>
              <a:rPr lang="de-DE" altLang="de-DE" sz="1400"/>
              <a:t>Na↑, Wasser ↑↑</a:t>
            </a:r>
          </a:p>
        </p:txBody>
      </p:sp>
      <p:sp>
        <p:nvSpPr>
          <p:cNvPr id="361479" name="Rectangle 7"/>
          <p:cNvSpPr>
            <a:spLocks noChangeArrowheads="1"/>
          </p:cNvSpPr>
          <p:nvPr/>
        </p:nvSpPr>
        <p:spPr bwMode="auto">
          <a:xfrm>
            <a:off x="107950" y="3860800"/>
            <a:ext cx="1584325" cy="2305050"/>
          </a:xfrm>
          <a:prstGeom prst="rect">
            <a:avLst/>
          </a:prstGeom>
          <a:solidFill>
            <a:srgbClr val="3366FF"/>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None/>
            </a:pPr>
            <a:r>
              <a:rPr lang="de-DE" altLang="de-DE" sz="3000">
                <a:solidFill>
                  <a:schemeClr val="bg1"/>
                </a:solidFill>
              </a:rPr>
              <a:t>&gt; 20</a:t>
            </a:r>
          </a:p>
          <a:p>
            <a:pPr algn="ctr" eaLnBrk="1" hangingPunct="1">
              <a:spcBef>
                <a:spcPct val="0"/>
              </a:spcBef>
              <a:buFont typeface="Wingdings" panose="05000000000000000000" pitchFamily="2" charset="2"/>
              <a:buNone/>
            </a:pPr>
            <a:r>
              <a:rPr lang="de-DE" altLang="de-DE" sz="1600">
                <a:solidFill>
                  <a:schemeClr val="bg1"/>
                </a:solidFill>
              </a:rPr>
              <a:t>Renale </a:t>
            </a:r>
            <a:br>
              <a:rPr lang="de-DE" altLang="de-DE" sz="1200">
                <a:solidFill>
                  <a:schemeClr val="bg1"/>
                </a:solidFill>
              </a:rPr>
            </a:br>
            <a:r>
              <a:rPr lang="de-DE" altLang="de-DE" sz="1600">
                <a:solidFill>
                  <a:schemeClr val="bg1"/>
                </a:solidFill>
              </a:rPr>
              <a:t>Verluste</a:t>
            </a:r>
          </a:p>
          <a:p>
            <a:pPr algn="ctr" eaLnBrk="1" hangingPunct="1">
              <a:spcBef>
                <a:spcPct val="0"/>
              </a:spcBef>
              <a:buFont typeface="Wingdings" panose="05000000000000000000" pitchFamily="2" charset="2"/>
              <a:buNone/>
            </a:pPr>
            <a:endParaRPr lang="de-DE" altLang="de-DE" sz="500"/>
          </a:p>
          <a:p>
            <a:pPr algn="ctr" eaLnBrk="1" hangingPunct="1">
              <a:spcBef>
                <a:spcPct val="0"/>
              </a:spcBef>
              <a:buFont typeface="Wingdings" panose="05000000000000000000" pitchFamily="2" charset="2"/>
              <a:buNone/>
            </a:pPr>
            <a:r>
              <a:rPr lang="de-DE" altLang="de-DE" sz="1000">
                <a:solidFill>
                  <a:schemeClr val="bg1"/>
                </a:solidFill>
              </a:rPr>
              <a:t>Diuretika</a:t>
            </a:r>
          </a:p>
          <a:p>
            <a:pPr algn="ctr" eaLnBrk="1" hangingPunct="1">
              <a:spcBef>
                <a:spcPct val="0"/>
              </a:spcBef>
              <a:buFont typeface="Wingdings" panose="05000000000000000000" pitchFamily="2" charset="2"/>
              <a:buNone/>
            </a:pPr>
            <a:r>
              <a:rPr lang="de-DE" altLang="de-DE" sz="1000">
                <a:solidFill>
                  <a:schemeClr val="bg1"/>
                </a:solidFill>
              </a:rPr>
              <a:t>Mineralocortikoide ↓</a:t>
            </a:r>
          </a:p>
          <a:p>
            <a:pPr algn="ctr" eaLnBrk="1" hangingPunct="1">
              <a:spcBef>
                <a:spcPct val="0"/>
              </a:spcBef>
              <a:buFont typeface="Wingdings" panose="05000000000000000000" pitchFamily="2" charset="2"/>
              <a:buNone/>
            </a:pPr>
            <a:r>
              <a:rPr lang="de-DE" altLang="de-DE" sz="1000">
                <a:solidFill>
                  <a:schemeClr val="bg1"/>
                </a:solidFill>
              </a:rPr>
              <a:t>Salzverlustniere</a:t>
            </a:r>
          </a:p>
          <a:p>
            <a:pPr algn="ctr" eaLnBrk="1" hangingPunct="1">
              <a:spcBef>
                <a:spcPct val="0"/>
              </a:spcBef>
              <a:buFont typeface="Wingdings" panose="05000000000000000000" pitchFamily="2" charset="2"/>
              <a:buNone/>
            </a:pPr>
            <a:r>
              <a:rPr lang="de-DE" altLang="de-DE" sz="1000">
                <a:solidFill>
                  <a:schemeClr val="bg1"/>
                </a:solidFill>
              </a:rPr>
              <a:t>Bicarbonaturie</a:t>
            </a:r>
          </a:p>
          <a:p>
            <a:pPr algn="ctr" eaLnBrk="1" hangingPunct="1">
              <a:spcBef>
                <a:spcPct val="0"/>
              </a:spcBef>
              <a:buFont typeface="Wingdings" panose="05000000000000000000" pitchFamily="2" charset="2"/>
              <a:buNone/>
            </a:pPr>
            <a:r>
              <a:rPr lang="de-DE" altLang="de-DE" sz="800">
                <a:solidFill>
                  <a:schemeClr val="bg1"/>
                </a:solidFill>
              </a:rPr>
              <a:t>(bei RTA II und Alkalose)</a:t>
            </a:r>
          </a:p>
          <a:p>
            <a:pPr algn="ctr" eaLnBrk="1" hangingPunct="1">
              <a:spcBef>
                <a:spcPct val="0"/>
              </a:spcBef>
              <a:buFont typeface="Wingdings" panose="05000000000000000000" pitchFamily="2" charset="2"/>
              <a:buNone/>
            </a:pPr>
            <a:r>
              <a:rPr lang="de-DE" altLang="de-DE" sz="1000">
                <a:solidFill>
                  <a:schemeClr val="bg1"/>
                </a:solidFill>
              </a:rPr>
              <a:t> Osmotika</a:t>
            </a:r>
          </a:p>
          <a:p>
            <a:pPr algn="ctr" eaLnBrk="1" hangingPunct="1">
              <a:spcBef>
                <a:spcPct val="0"/>
              </a:spcBef>
              <a:buFont typeface="Wingdings" panose="05000000000000000000" pitchFamily="2" charset="2"/>
              <a:buNone/>
            </a:pPr>
            <a:r>
              <a:rPr lang="de-DE" altLang="de-DE" sz="1000">
                <a:solidFill>
                  <a:schemeClr val="bg1"/>
                </a:solidFill>
              </a:rPr>
              <a:t>Ketonurie</a:t>
            </a:r>
          </a:p>
        </p:txBody>
      </p:sp>
      <p:sp>
        <p:nvSpPr>
          <p:cNvPr id="361480" name="Rectangle 8"/>
          <p:cNvSpPr>
            <a:spLocks noChangeArrowheads="1"/>
          </p:cNvSpPr>
          <p:nvPr/>
        </p:nvSpPr>
        <p:spPr bwMode="auto">
          <a:xfrm>
            <a:off x="1908175" y="3860800"/>
            <a:ext cx="1584325" cy="2305050"/>
          </a:xfrm>
          <a:prstGeom prst="rect">
            <a:avLst/>
          </a:prstGeom>
          <a:solidFill>
            <a:srgbClr val="99CCFF"/>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3000"/>
              <a:t>&lt; 20</a:t>
            </a:r>
          </a:p>
          <a:p>
            <a:pPr algn="ctr" eaLnBrk="1" hangingPunct="1">
              <a:spcBef>
                <a:spcPct val="0"/>
              </a:spcBef>
            </a:pPr>
            <a:r>
              <a:rPr lang="de-DE" altLang="de-DE" sz="1600"/>
              <a:t>extrarenale </a:t>
            </a:r>
          </a:p>
          <a:p>
            <a:pPr algn="ctr" eaLnBrk="1" hangingPunct="1">
              <a:spcBef>
                <a:spcPct val="0"/>
              </a:spcBef>
            </a:pPr>
            <a:r>
              <a:rPr lang="de-DE" altLang="de-DE" sz="1600"/>
              <a:t>Verluste</a:t>
            </a:r>
          </a:p>
          <a:p>
            <a:pPr algn="ctr" eaLnBrk="1" hangingPunct="1">
              <a:spcBef>
                <a:spcPct val="0"/>
              </a:spcBef>
            </a:pPr>
            <a:endParaRPr lang="de-DE" altLang="de-DE" sz="500"/>
          </a:p>
          <a:p>
            <a:pPr algn="ctr" eaLnBrk="1" hangingPunct="1">
              <a:spcBef>
                <a:spcPct val="0"/>
              </a:spcBef>
            </a:pPr>
            <a:endParaRPr lang="de-DE" altLang="de-DE" sz="1200"/>
          </a:p>
          <a:p>
            <a:pPr algn="ctr" eaLnBrk="1" hangingPunct="1">
              <a:spcBef>
                <a:spcPct val="0"/>
              </a:spcBef>
            </a:pPr>
            <a:r>
              <a:rPr lang="de-DE" altLang="de-DE" sz="1000"/>
              <a:t>Erbrechen</a:t>
            </a:r>
          </a:p>
          <a:p>
            <a:pPr algn="ctr" eaLnBrk="1" hangingPunct="1">
              <a:spcBef>
                <a:spcPct val="0"/>
              </a:spcBef>
            </a:pPr>
            <a:r>
              <a:rPr lang="de-DE" altLang="de-DE" sz="1000"/>
              <a:t>Durchfälle</a:t>
            </a:r>
          </a:p>
          <a:p>
            <a:pPr algn="ctr" eaLnBrk="1" hangingPunct="1">
              <a:spcBef>
                <a:spcPct val="0"/>
              </a:spcBef>
            </a:pPr>
            <a:r>
              <a:rPr lang="de-DE" altLang="de-DE" sz="1000"/>
              <a:t>Verschiebung in den </a:t>
            </a:r>
            <a:br>
              <a:rPr lang="de-DE" altLang="de-DE" sz="1000"/>
            </a:br>
            <a:r>
              <a:rPr lang="de-DE" altLang="de-DE" sz="1000"/>
              <a:t>dritten Raum</a:t>
            </a:r>
            <a:br>
              <a:rPr lang="de-DE" altLang="de-DE" sz="1000"/>
            </a:br>
            <a:r>
              <a:rPr lang="de-DE" altLang="de-DE" sz="800"/>
              <a:t>Verbrennungen,</a:t>
            </a:r>
          </a:p>
          <a:p>
            <a:pPr algn="ctr" eaLnBrk="1" hangingPunct="1">
              <a:spcBef>
                <a:spcPct val="0"/>
              </a:spcBef>
            </a:pPr>
            <a:r>
              <a:rPr lang="de-DE" altLang="de-DE" sz="800"/>
              <a:t>Pamkreatitis</a:t>
            </a:r>
          </a:p>
          <a:p>
            <a:pPr algn="ctr" eaLnBrk="1" hangingPunct="1">
              <a:spcBef>
                <a:spcPct val="0"/>
              </a:spcBef>
            </a:pPr>
            <a:r>
              <a:rPr lang="de-DE" altLang="de-DE" sz="800"/>
              <a:t>Traumata</a:t>
            </a:r>
          </a:p>
        </p:txBody>
      </p:sp>
      <p:sp>
        <p:nvSpPr>
          <p:cNvPr id="361481" name="Rectangle 9"/>
          <p:cNvSpPr>
            <a:spLocks noChangeArrowheads="1"/>
          </p:cNvSpPr>
          <p:nvPr/>
        </p:nvSpPr>
        <p:spPr bwMode="auto">
          <a:xfrm>
            <a:off x="1014413" y="3284538"/>
            <a:ext cx="1584325" cy="431800"/>
          </a:xfrm>
          <a:prstGeom prst="rect">
            <a:avLst/>
          </a:prstGeom>
          <a:solidFill>
            <a:srgbClr val="FFFF99"/>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a:t>Urin - Na</a:t>
            </a:r>
          </a:p>
        </p:txBody>
      </p:sp>
      <p:sp>
        <p:nvSpPr>
          <p:cNvPr id="361482" name="Rectangle 10"/>
          <p:cNvSpPr>
            <a:spLocks noChangeArrowheads="1"/>
          </p:cNvSpPr>
          <p:nvPr/>
        </p:nvSpPr>
        <p:spPr bwMode="auto">
          <a:xfrm>
            <a:off x="6300788" y="3284538"/>
            <a:ext cx="1584325" cy="431800"/>
          </a:xfrm>
          <a:prstGeom prst="rect">
            <a:avLst/>
          </a:prstGeom>
          <a:solidFill>
            <a:srgbClr val="FFFF99"/>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800"/>
              <a:t>Urin - Na</a:t>
            </a:r>
          </a:p>
        </p:txBody>
      </p:sp>
      <p:sp>
        <p:nvSpPr>
          <p:cNvPr id="361483" name="Rectangle 11"/>
          <p:cNvSpPr>
            <a:spLocks noChangeArrowheads="1"/>
          </p:cNvSpPr>
          <p:nvPr/>
        </p:nvSpPr>
        <p:spPr bwMode="auto">
          <a:xfrm>
            <a:off x="5580063" y="3860800"/>
            <a:ext cx="1584325" cy="2305050"/>
          </a:xfrm>
          <a:prstGeom prst="rect">
            <a:avLst/>
          </a:prstGeom>
          <a:solidFill>
            <a:srgbClr val="800000"/>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None/>
            </a:pPr>
            <a:r>
              <a:rPr lang="de-DE" altLang="de-DE" sz="3000">
                <a:solidFill>
                  <a:schemeClr val="bg1"/>
                </a:solidFill>
              </a:rPr>
              <a:t>&gt; 20</a:t>
            </a:r>
          </a:p>
          <a:p>
            <a:pPr algn="ctr" eaLnBrk="1" hangingPunct="1">
              <a:spcBef>
                <a:spcPct val="0"/>
              </a:spcBef>
              <a:buFont typeface="Wingdings" panose="05000000000000000000" pitchFamily="2" charset="2"/>
              <a:buNone/>
            </a:pPr>
            <a:endParaRPr lang="de-DE" altLang="de-DE" sz="1600">
              <a:solidFill>
                <a:schemeClr val="bg1"/>
              </a:solidFill>
            </a:endParaRPr>
          </a:p>
          <a:p>
            <a:pPr algn="ctr" eaLnBrk="1" hangingPunct="1">
              <a:spcBef>
                <a:spcPct val="0"/>
              </a:spcBef>
              <a:buFont typeface="Wingdings" panose="05000000000000000000" pitchFamily="2" charset="2"/>
              <a:buNone/>
            </a:pPr>
            <a:endParaRPr lang="de-DE" altLang="de-DE" sz="500">
              <a:solidFill>
                <a:schemeClr val="bg1"/>
              </a:solidFill>
            </a:endParaRPr>
          </a:p>
          <a:p>
            <a:pPr algn="ctr" eaLnBrk="1" hangingPunct="1">
              <a:spcBef>
                <a:spcPct val="0"/>
              </a:spcBef>
              <a:buFont typeface="Wingdings" panose="05000000000000000000" pitchFamily="2" charset="2"/>
              <a:buNone/>
            </a:pPr>
            <a:r>
              <a:rPr lang="de-DE" altLang="de-DE" sz="1400">
                <a:solidFill>
                  <a:schemeClr val="bg1"/>
                </a:solidFill>
              </a:rPr>
              <a:t>Akutes oder </a:t>
            </a:r>
          </a:p>
          <a:p>
            <a:pPr algn="ctr" eaLnBrk="1" hangingPunct="1">
              <a:spcBef>
                <a:spcPct val="0"/>
              </a:spcBef>
              <a:buFont typeface="Wingdings" panose="05000000000000000000" pitchFamily="2" charset="2"/>
              <a:buNone/>
            </a:pPr>
            <a:r>
              <a:rPr lang="de-DE" altLang="de-DE" sz="1400">
                <a:solidFill>
                  <a:schemeClr val="bg1"/>
                </a:solidFill>
              </a:rPr>
              <a:t>chronisches </a:t>
            </a:r>
          </a:p>
          <a:p>
            <a:pPr algn="ctr" eaLnBrk="1" hangingPunct="1">
              <a:spcBef>
                <a:spcPct val="0"/>
              </a:spcBef>
              <a:buFont typeface="Wingdings" panose="05000000000000000000" pitchFamily="2" charset="2"/>
              <a:buNone/>
            </a:pPr>
            <a:r>
              <a:rPr lang="de-DE" altLang="de-DE" sz="1400">
                <a:solidFill>
                  <a:schemeClr val="bg1"/>
                </a:solidFill>
              </a:rPr>
              <a:t>Nierenversagen</a:t>
            </a:r>
          </a:p>
        </p:txBody>
      </p:sp>
      <p:sp>
        <p:nvSpPr>
          <p:cNvPr id="361484" name="Rectangle 12"/>
          <p:cNvSpPr>
            <a:spLocks noChangeArrowheads="1"/>
          </p:cNvSpPr>
          <p:nvPr/>
        </p:nvSpPr>
        <p:spPr bwMode="auto">
          <a:xfrm>
            <a:off x="7380288" y="3860800"/>
            <a:ext cx="1584325" cy="2305050"/>
          </a:xfrm>
          <a:prstGeom prst="rect">
            <a:avLst/>
          </a:prstGeom>
          <a:solidFill>
            <a:srgbClr val="FF9900"/>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None/>
            </a:pPr>
            <a:r>
              <a:rPr lang="de-DE" altLang="de-DE" sz="3000"/>
              <a:t>&lt; 20</a:t>
            </a:r>
          </a:p>
          <a:p>
            <a:pPr algn="ctr" eaLnBrk="1" hangingPunct="1">
              <a:spcBef>
                <a:spcPct val="0"/>
              </a:spcBef>
              <a:buFont typeface="Wingdings" panose="05000000000000000000" pitchFamily="2" charset="2"/>
              <a:buNone/>
            </a:pPr>
            <a:endParaRPr lang="de-DE" altLang="de-DE" sz="1000"/>
          </a:p>
          <a:p>
            <a:pPr algn="ctr" eaLnBrk="1" hangingPunct="1">
              <a:spcBef>
                <a:spcPct val="0"/>
              </a:spcBef>
              <a:buFont typeface="Wingdings" panose="05000000000000000000" pitchFamily="2" charset="2"/>
              <a:buNone/>
            </a:pPr>
            <a:r>
              <a:rPr lang="de-DE" altLang="de-DE" sz="1600"/>
              <a:t>Nephrose</a:t>
            </a:r>
          </a:p>
          <a:p>
            <a:pPr algn="ctr" eaLnBrk="1" hangingPunct="1">
              <a:spcBef>
                <a:spcPct val="0"/>
              </a:spcBef>
              <a:buFont typeface="Wingdings" panose="05000000000000000000" pitchFamily="2" charset="2"/>
              <a:buNone/>
            </a:pPr>
            <a:r>
              <a:rPr lang="de-DE" altLang="de-DE" sz="1600"/>
              <a:t>Leberzirrhose</a:t>
            </a:r>
          </a:p>
          <a:p>
            <a:pPr algn="ctr" eaLnBrk="1" hangingPunct="1">
              <a:spcBef>
                <a:spcPct val="0"/>
              </a:spcBef>
              <a:buFont typeface="Wingdings" panose="05000000000000000000" pitchFamily="2" charset="2"/>
              <a:buNone/>
            </a:pPr>
            <a:r>
              <a:rPr lang="de-DE" altLang="de-DE" sz="1600"/>
              <a:t>Herzinsuffizienz</a:t>
            </a:r>
          </a:p>
          <a:p>
            <a:pPr algn="ctr" eaLnBrk="1" hangingPunct="1">
              <a:spcBef>
                <a:spcPct val="0"/>
              </a:spcBef>
              <a:buFont typeface="Wingdings" panose="05000000000000000000" pitchFamily="2" charset="2"/>
              <a:buNone/>
            </a:pPr>
            <a:endParaRPr lang="de-DE" altLang="de-DE" sz="1200"/>
          </a:p>
        </p:txBody>
      </p:sp>
      <p:sp>
        <p:nvSpPr>
          <p:cNvPr id="361485" name="Rectangle 13"/>
          <p:cNvSpPr>
            <a:spLocks noChangeArrowheads="1"/>
          </p:cNvSpPr>
          <p:nvPr/>
        </p:nvSpPr>
        <p:spPr bwMode="auto">
          <a:xfrm>
            <a:off x="3708400" y="3860800"/>
            <a:ext cx="1584325" cy="2305050"/>
          </a:xfrm>
          <a:prstGeom prst="rect">
            <a:avLst/>
          </a:prstGeom>
          <a:solidFill>
            <a:srgbClr val="CCFFCC"/>
          </a:solidFill>
          <a:ln w="9525" algn="ctr">
            <a:solidFill>
              <a:schemeClr val="tx1"/>
            </a:solidFill>
            <a:miter lim="800000"/>
            <a:headEnd/>
            <a:tailEnd/>
          </a:ln>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pPr>
            <a:r>
              <a:rPr lang="de-DE" altLang="de-DE" sz="1400"/>
              <a:t>Addison</a:t>
            </a:r>
          </a:p>
          <a:p>
            <a:pPr algn="ctr" eaLnBrk="1" hangingPunct="1">
              <a:spcBef>
                <a:spcPct val="0"/>
              </a:spcBef>
            </a:pPr>
            <a:r>
              <a:rPr lang="de-DE" altLang="de-DE" sz="1400"/>
              <a:t>Hypothyreose</a:t>
            </a:r>
          </a:p>
          <a:p>
            <a:pPr algn="ctr" eaLnBrk="1" hangingPunct="1">
              <a:spcBef>
                <a:spcPct val="0"/>
              </a:spcBef>
            </a:pPr>
            <a:r>
              <a:rPr lang="de-DE" altLang="de-DE" sz="1400"/>
              <a:t>Stress</a:t>
            </a:r>
          </a:p>
          <a:p>
            <a:pPr algn="ctr" eaLnBrk="1" hangingPunct="1">
              <a:spcBef>
                <a:spcPct val="0"/>
              </a:spcBef>
            </a:pPr>
            <a:r>
              <a:rPr lang="de-DE" altLang="de-DE" sz="1400"/>
              <a:t>Medikamente</a:t>
            </a:r>
          </a:p>
          <a:p>
            <a:pPr algn="ctr" eaLnBrk="1" hangingPunct="1">
              <a:spcBef>
                <a:spcPct val="0"/>
              </a:spcBef>
            </a:pPr>
            <a:r>
              <a:rPr lang="de-DE" altLang="de-DE" sz="800"/>
              <a:t>(zentral</a:t>
            </a:r>
          </a:p>
          <a:p>
            <a:pPr algn="ctr" eaLnBrk="1" hangingPunct="1">
              <a:spcBef>
                <a:spcPct val="0"/>
              </a:spcBef>
            </a:pPr>
            <a:r>
              <a:rPr lang="de-DE" altLang="de-DE" sz="1400"/>
              <a:t>SIADH</a:t>
            </a:r>
          </a:p>
        </p:txBody>
      </p:sp>
      <p:sp>
        <p:nvSpPr>
          <p:cNvPr id="361486" name="Line 14"/>
          <p:cNvSpPr>
            <a:spLocks noChangeShapeType="1"/>
          </p:cNvSpPr>
          <p:nvPr/>
        </p:nvSpPr>
        <p:spPr bwMode="auto">
          <a:xfrm flipH="1">
            <a:off x="2268538" y="1773238"/>
            <a:ext cx="936625" cy="57626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87" name="Line 15"/>
          <p:cNvSpPr>
            <a:spLocks noChangeShapeType="1"/>
          </p:cNvSpPr>
          <p:nvPr/>
        </p:nvSpPr>
        <p:spPr bwMode="auto">
          <a:xfrm>
            <a:off x="5795963" y="1700213"/>
            <a:ext cx="863600" cy="5762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88" name="Line 16"/>
          <p:cNvSpPr>
            <a:spLocks noChangeShapeType="1"/>
          </p:cNvSpPr>
          <p:nvPr/>
        </p:nvSpPr>
        <p:spPr bwMode="auto">
          <a:xfrm flipH="1">
            <a:off x="4500563" y="2093913"/>
            <a:ext cx="0" cy="360362"/>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89" name="Line 17"/>
          <p:cNvSpPr>
            <a:spLocks noChangeShapeType="1"/>
          </p:cNvSpPr>
          <p:nvPr/>
        </p:nvSpPr>
        <p:spPr bwMode="auto">
          <a:xfrm flipH="1">
            <a:off x="4500563" y="3141663"/>
            <a:ext cx="0" cy="6477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90" name="Line 18"/>
          <p:cNvSpPr>
            <a:spLocks noChangeShapeType="1"/>
          </p:cNvSpPr>
          <p:nvPr/>
        </p:nvSpPr>
        <p:spPr bwMode="auto">
          <a:xfrm flipH="1">
            <a:off x="755650" y="3284538"/>
            <a:ext cx="0" cy="5048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91" name="Line 19"/>
          <p:cNvSpPr>
            <a:spLocks noChangeShapeType="1"/>
          </p:cNvSpPr>
          <p:nvPr/>
        </p:nvSpPr>
        <p:spPr bwMode="auto">
          <a:xfrm flipH="1">
            <a:off x="2843213" y="3284538"/>
            <a:ext cx="0" cy="5048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92" name="Rectangle 20"/>
          <p:cNvSpPr>
            <a:spLocks noChangeArrowheads="1"/>
          </p:cNvSpPr>
          <p:nvPr/>
        </p:nvSpPr>
        <p:spPr bwMode="auto">
          <a:xfrm>
            <a:off x="38100" y="3165475"/>
            <a:ext cx="3492500" cy="30241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
        <p:nvSpPr>
          <p:cNvPr id="361493" name="Line 21"/>
          <p:cNvSpPr>
            <a:spLocks noChangeShapeType="1"/>
          </p:cNvSpPr>
          <p:nvPr/>
        </p:nvSpPr>
        <p:spPr bwMode="auto">
          <a:xfrm>
            <a:off x="6084888" y="3213100"/>
            <a:ext cx="0" cy="5762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94" name="Line 22"/>
          <p:cNvSpPr>
            <a:spLocks noChangeShapeType="1"/>
          </p:cNvSpPr>
          <p:nvPr/>
        </p:nvSpPr>
        <p:spPr bwMode="auto">
          <a:xfrm>
            <a:off x="8172450" y="3213100"/>
            <a:ext cx="0" cy="5762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0000" tIns="46800" rIns="90000" bIns="46800" anchor="ctr"/>
          <a:lstStyle/>
          <a:p>
            <a:endParaRPr lang="de-DE"/>
          </a:p>
        </p:txBody>
      </p:sp>
      <p:sp>
        <p:nvSpPr>
          <p:cNvPr id="361495" name="Rectangle 23"/>
          <p:cNvSpPr>
            <a:spLocks noChangeArrowheads="1"/>
          </p:cNvSpPr>
          <p:nvPr/>
        </p:nvSpPr>
        <p:spPr bwMode="auto">
          <a:xfrm>
            <a:off x="5508625" y="3155950"/>
            <a:ext cx="3492500" cy="30241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a:spcBef>
                <a:spcPct val="20000"/>
              </a:spcBef>
              <a:defRPr sz="2400" b="1">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pPr>
            <a:endParaRPr lang="de-DE" altLang="de-DE" sz="1800" b="0"/>
          </a:p>
        </p:txBody>
      </p:sp>
    </p:spTree>
    <p:extLst>
      <p:ext uri="{BB962C8B-B14F-4D97-AF65-F5344CB8AC3E}">
        <p14:creationId xmlns:p14="http://schemas.microsoft.com/office/powerpoint/2010/main" val="822293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61486"/>
                                        </p:tgtEl>
                                        <p:attrNameLst>
                                          <p:attrName>style.visibility</p:attrName>
                                        </p:attrNameLst>
                                      </p:cBhvr>
                                      <p:to>
                                        <p:strVal val="visible"/>
                                      </p:to>
                                    </p:set>
                                    <p:animEffect transition="in" filter="wipe(up)">
                                      <p:cBhvr>
                                        <p:cTn id="7" dur="500"/>
                                        <p:tgtEl>
                                          <p:spTgt spid="36148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61476"/>
                                        </p:tgtEl>
                                        <p:attrNameLst>
                                          <p:attrName>style.visibility</p:attrName>
                                        </p:attrNameLst>
                                      </p:cBhvr>
                                      <p:to>
                                        <p:strVal val="visible"/>
                                      </p:to>
                                    </p:set>
                                    <p:animEffect transition="in" filter="wipe(up)">
                                      <p:cBhvr>
                                        <p:cTn id="11" dur="500"/>
                                        <p:tgtEl>
                                          <p:spTgt spid="361476"/>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61488"/>
                                        </p:tgtEl>
                                        <p:attrNameLst>
                                          <p:attrName>style.visibility</p:attrName>
                                        </p:attrNameLst>
                                      </p:cBhvr>
                                      <p:to>
                                        <p:strVal val="visible"/>
                                      </p:to>
                                    </p:set>
                                    <p:animEffect transition="in" filter="wipe(up)">
                                      <p:cBhvr>
                                        <p:cTn id="15" dur="500"/>
                                        <p:tgtEl>
                                          <p:spTgt spid="361488"/>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61477"/>
                                        </p:tgtEl>
                                        <p:attrNameLst>
                                          <p:attrName>style.visibility</p:attrName>
                                        </p:attrNameLst>
                                      </p:cBhvr>
                                      <p:to>
                                        <p:strVal val="visible"/>
                                      </p:to>
                                    </p:set>
                                    <p:animEffect transition="in" filter="wipe(up)">
                                      <p:cBhvr>
                                        <p:cTn id="19" dur="500"/>
                                        <p:tgtEl>
                                          <p:spTgt spid="361477"/>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361487"/>
                                        </p:tgtEl>
                                        <p:attrNameLst>
                                          <p:attrName>style.visibility</p:attrName>
                                        </p:attrNameLst>
                                      </p:cBhvr>
                                      <p:to>
                                        <p:strVal val="visible"/>
                                      </p:to>
                                    </p:set>
                                    <p:animEffect transition="in" filter="wipe(up)">
                                      <p:cBhvr>
                                        <p:cTn id="23" dur="1000"/>
                                        <p:tgtEl>
                                          <p:spTgt spid="361487"/>
                                        </p:tgtEl>
                                      </p:cBhvr>
                                    </p:animEffect>
                                  </p:childTnLst>
                                </p:cTn>
                              </p:par>
                            </p:childTnLst>
                          </p:cTn>
                        </p:par>
                        <p:par>
                          <p:cTn id="24" fill="hold" nodeType="afterGroup">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361478"/>
                                        </p:tgtEl>
                                        <p:attrNameLst>
                                          <p:attrName>style.visibility</p:attrName>
                                        </p:attrNameLst>
                                      </p:cBhvr>
                                      <p:to>
                                        <p:strVal val="visible"/>
                                      </p:to>
                                    </p:set>
                                    <p:animEffect transition="in" filter="wipe(up)">
                                      <p:cBhvr>
                                        <p:cTn id="27" dur="500"/>
                                        <p:tgtEl>
                                          <p:spTgt spid="3614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61481"/>
                                        </p:tgtEl>
                                        <p:attrNameLst>
                                          <p:attrName>style.visibility</p:attrName>
                                        </p:attrNameLst>
                                      </p:cBhvr>
                                      <p:to>
                                        <p:strVal val="visible"/>
                                      </p:to>
                                    </p:set>
                                    <p:animEffect transition="in" filter="diamond(in)">
                                      <p:cBhvr>
                                        <p:cTn id="32" dur="1000"/>
                                        <p:tgtEl>
                                          <p:spTgt spid="361481"/>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361482"/>
                                        </p:tgtEl>
                                        <p:attrNameLst>
                                          <p:attrName>style.visibility</p:attrName>
                                        </p:attrNameLst>
                                      </p:cBhvr>
                                      <p:to>
                                        <p:strVal val="visible"/>
                                      </p:to>
                                    </p:set>
                                    <p:animEffect transition="in" filter="diamond(in)">
                                      <p:cBhvr>
                                        <p:cTn id="35" dur="1000"/>
                                        <p:tgtEl>
                                          <p:spTgt spid="3614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361490"/>
                                        </p:tgtEl>
                                        <p:attrNameLst>
                                          <p:attrName>style.visibility</p:attrName>
                                        </p:attrNameLst>
                                      </p:cBhvr>
                                      <p:to>
                                        <p:strVal val="visible"/>
                                      </p:to>
                                    </p:set>
                                    <p:animEffect transition="in" filter="wipe(up)">
                                      <p:cBhvr>
                                        <p:cTn id="40" dur="500"/>
                                        <p:tgtEl>
                                          <p:spTgt spid="361490"/>
                                        </p:tgtEl>
                                      </p:cBhvr>
                                    </p:animEffect>
                                  </p:childTnLst>
                                </p:cTn>
                              </p:par>
                            </p:childTnLst>
                          </p:cTn>
                        </p:par>
                        <p:par>
                          <p:cTn id="41" fill="hold" nodeType="afterGroup">
                            <p:stCondLst>
                              <p:cond delay="500"/>
                            </p:stCondLst>
                            <p:childTnLst>
                              <p:par>
                                <p:cTn id="42" presetID="5" presetClass="entr" presetSubtype="10" fill="hold" grpId="0" nodeType="afterEffect">
                                  <p:stCondLst>
                                    <p:cond delay="0"/>
                                  </p:stCondLst>
                                  <p:childTnLst>
                                    <p:set>
                                      <p:cBhvr>
                                        <p:cTn id="43" dur="1" fill="hold">
                                          <p:stCondLst>
                                            <p:cond delay="0"/>
                                          </p:stCondLst>
                                        </p:cTn>
                                        <p:tgtEl>
                                          <p:spTgt spid="361479"/>
                                        </p:tgtEl>
                                        <p:attrNameLst>
                                          <p:attrName>style.visibility</p:attrName>
                                        </p:attrNameLst>
                                      </p:cBhvr>
                                      <p:to>
                                        <p:strVal val="visible"/>
                                      </p:to>
                                    </p:set>
                                    <p:animEffect transition="in" filter="checkerboard(across)">
                                      <p:cBhvr>
                                        <p:cTn id="44" dur="500"/>
                                        <p:tgtEl>
                                          <p:spTgt spid="36147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61491"/>
                                        </p:tgtEl>
                                        <p:attrNameLst>
                                          <p:attrName>style.visibility</p:attrName>
                                        </p:attrNameLst>
                                      </p:cBhvr>
                                      <p:to>
                                        <p:strVal val="visible"/>
                                      </p:to>
                                    </p:set>
                                    <p:animEffect transition="in" filter="wipe(up)">
                                      <p:cBhvr>
                                        <p:cTn id="49" dur="500"/>
                                        <p:tgtEl>
                                          <p:spTgt spid="361491"/>
                                        </p:tgtEl>
                                      </p:cBhvr>
                                    </p:animEffect>
                                  </p:childTnLst>
                                </p:cTn>
                              </p:par>
                            </p:childTnLst>
                          </p:cTn>
                        </p:par>
                        <p:par>
                          <p:cTn id="50" fill="hold" nodeType="afterGroup">
                            <p:stCondLst>
                              <p:cond delay="500"/>
                            </p:stCondLst>
                            <p:childTnLst>
                              <p:par>
                                <p:cTn id="51" presetID="5" presetClass="entr" presetSubtype="10" fill="hold" grpId="0" nodeType="afterEffect">
                                  <p:stCondLst>
                                    <p:cond delay="0"/>
                                  </p:stCondLst>
                                  <p:childTnLst>
                                    <p:set>
                                      <p:cBhvr>
                                        <p:cTn id="52" dur="1" fill="hold">
                                          <p:stCondLst>
                                            <p:cond delay="0"/>
                                          </p:stCondLst>
                                        </p:cTn>
                                        <p:tgtEl>
                                          <p:spTgt spid="361480"/>
                                        </p:tgtEl>
                                        <p:attrNameLst>
                                          <p:attrName>style.visibility</p:attrName>
                                        </p:attrNameLst>
                                      </p:cBhvr>
                                      <p:to>
                                        <p:strVal val="visible"/>
                                      </p:to>
                                    </p:set>
                                    <p:animEffect transition="in" filter="checkerboard(across)">
                                      <p:cBhvr>
                                        <p:cTn id="53" dur="500"/>
                                        <p:tgtEl>
                                          <p:spTgt spid="36148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61492"/>
                                        </p:tgtEl>
                                        <p:attrNameLst>
                                          <p:attrName>style.visibility</p:attrName>
                                        </p:attrNameLst>
                                      </p:cBhvr>
                                      <p:to>
                                        <p:strVal val="visible"/>
                                      </p:to>
                                    </p:set>
                                    <p:animEffect transition="in" filter="wipe(down)">
                                      <p:cBhvr>
                                        <p:cTn id="58" dur="500"/>
                                        <p:tgtEl>
                                          <p:spTgt spid="36149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nodeType="clickEffect">
                                  <p:stCondLst>
                                    <p:cond delay="0"/>
                                  </p:stCondLst>
                                  <p:childTnLst>
                                    <p:set>
                                      <p:cBhvr>
                                        <p:cTn id="62" dur="1" fill="hold">
                                          <p:stCondLst>
                                            <p:cond delay="0"/>
                                          </p:stCondLst>
                                        </p:cTn>
                                        <p:tgtEl>
                                          <p:spTgt spid="361493"/>
                                        </p:tgtEl>
                                        <p:attrNameLst>
                                          <p:attrName>style.visibility</p:attrName>
                                        </p:attrNameLst>
                                      </p:cBhvr>
                                      <p:to>
                                        <p:strVal val="visible"/>
                                      </p:to>
                                    </p:set>
                                    <p:animEffect transition="in" filter="wipe(up)">
                                      <p:cBhvr>
                                        <p:cTn id="63" dur="1000"/>
                                        <p:tgtEl>
                                          <p:spTgt spid="361493"/>
                                        </p:tgtEl>
                                      </p:cBhvr>
                                    </p:animEffect>
                                  </p:childTnLst>
                                </p:cTn>
                              </p:par>
                            </p:childTnLst>
                          </p:cTn>
                        </p:par>
                        <p:par>
                          <p:cTn id="64" fill="hold" nodeType="afterGroup">
                            <p:stCondLst>
                              <p:cond delay="1000"/>
                            </p:stCondLst>
                            <p:childTnLst>
                              <p:par>
                                <p:cTn id="65" presetID="5" presetClass="entr" presetSubtype="10" fill="hold" grpId="0" nodeType="afterEffect">
                                  <p:stCondLst>
                                    <p:cond delay="0"/>
                                  </p:stCondLst>
                                  <p:childTnLst>
                                    <p:set>
                                      <p:cBhvr>
                                        <p:cTn id="66" dur="1" fill="hold">
                                          <p:stCondLst>
                                            <p:cond delay="0"/>
                                          </p:stCondLst>
                                        </p:cTn>
                                        <p:tgtEl>
                                          <p:spTgt spid="361483"/>
                                        </p:tgtEl>
                                        <p:attrNameLst>
                                          <p:attrName>style.visibility</p:attrName>
                                        </p:attrNameLst>
                                      </p:cBhvr>
                                      <p:to>
                                        <p:strVal val="visible"/>
                                      </p:to>
                                    </p:set>
                                    <p:animEffect transition="in" filter="checkerboard(across)">
                                      <p:cBhvr>
                                        <p:cTn id="67" dur="500"/>
                                        <p:tgtEl>
                                          <p:spTgt spid="36148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nodeType="clickEffect">
                                  <p:stCondLst>
                                    <p:cond delay="0"/>
                                  </p:stCondLst>
                                  <p:childTnLst>
                                    <p:set>
                                      <p:cBhvr>
                                        <p:cTn id="71" dur="1" fill="hold">
                                          <p:stCondLst>
                                            <p:cond delay="0"/>
                                          </p:stCondLst>
                                        </p:cTn>
                                        <p:tgtEl>
                                          <p:spTgt spid="361494"/>
                                        </p:tgtEl>
                                        <p:attrNameLst>
                                          <p:attrName>style.visibility</p:attrName>
                                        </p:attrNameLst>
                                      </p:cBhvr>
                                      <p:to>
                                        <p:strVal val="visible"/>
                                      </p:to>
                                    </p:set>
                                    <p:animEffect transition="in" filter="wipe(up)">
                                      <p:cBhvr>
                                        <p:cTn id="72" dur="1000"/>
                                        <p:tgtEl>
                                          <p:spTgt spid="361494"/>
                                        </p:tgtEl>
                                      </p:cBhvr>
                                    </p:animEffect>
                                  </p:childTnLst>
                                </p:cTn>
                              </p:par>
                            </p:childTnLst>
                          </p:cTn>
                        </p:par>
                        <p:par>
                          <p:cTn id="73" fill="hold" nodeType="afterGroup">
                            <p:stCondLst>
                              <p:cond delay="1000"/>
                            </p:stCondLst>
                            <p:childTnLst>
                              <p:par>
                                <p:cTn id="74" presetID="5" presetClass="entr" presetSubtype="10" fill="hold" grpId="0" nodeType="afterEffect">
                                  <p:stCondLst>
                                    <p:cond delay="0"/>
                                  </p:stCondLst>
                                  <p:childTnLst>
                                    <p:set>
                                      <p:cBhvr>
                                        <p:cTn id="75" dur="1" fill="hold">
                                          <p:stCondLst>
                                            <p:cond delay="0"/>
                                          </p:stCondLst>
                                        </p:cTn>
                                        <p:tgtEl>
                                          <p:spTgt spid="361484"/>
                                        </p:tgtEl>
                                        <p:attrNameLst>
                                          <p:attrName>style.visibility</p:attrName>
                                        </p:attrNameLst>
                                      </p:cBhvr>
                                      <p:to>
                                        <p:strVal val="visible"/>
                                      </p:to>
                                    </p:set>
                                    <p:animEffect transition="in" filter="checkerboard(across)">
                                      <p:cBhvr>
                                        <p:cTn id="76" dur="1000"/>
                                        <p:tgtEl>
                                          <p:spTgt spid="36148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61495"/>
                                        </p:tgtEl>
                                        <p:attrNameLst>
                                          <p:attrName>style.visibility</p:attrName>
                                        </p:attrNameLst>
                                      </p:cBhvr>
                                      <p:to>
                                        <p:strVal val="visible"/>
                                      </p:to>
                                    </p:set>
                                    <p:animEffect transition="in" filter="wipe(down)">
                                      <p:cBhvr>
                                        <p:cTn id="81" dur="500"/>
                                        <p:tgtEl>
                                          <p:spTgt spid="361495"/>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1" fill="hold" nodeType="clickEffect">
                                  <p:stCondLst>
                                    <p:cond delay="0"/>
                                  </p:stCondLst>
                                  <p:childTnLst>
                                    <p:set>
                                      <p:cBhvr>
                                        <p:cTn id="85" dur="1" fill="hold">
                                          <p:stCondLst>
                                            <p:cond delay="0"/>
                                          </p:stCondLst>
                                        </p:cTn>
                                        <p:tgtEl>
                                          <p:spTgt spid="361489"/>
                                        </p:tgtEl>
                                        <p:attrNameLst>
                                          <p:attrName>style.visibility</p:attrName>
                                        </p:attrNameLst>
                                      </p:cBhvr>
                                      <p:to>
                                        <p:strVal val="visible"/>
                                      </p:to>
                                    </p:set>
                                    <p:anim calcmode="lin" valueType="num">
                                      <p:cBhvr additive="base">
                                        <p:cTn id="86" dur="500" fill="hold"/>
                                        <p:tgtEl>
                                          <p:spTgt spid="361489"/>
                                        </p:tgtEl>
                                        <p:attrNameLst>
                                          <p:attrName>ppt_x</p:attrName>
                                        </p:attrNameLst>
                                      </p:cBhvr>
                                      <p:tavLst>
                                        <p:tav tm="0">
                                          <p:val>
                                            <p:strVal val="#ppt_x"/>
                                          </p:val>
                                        </p:tav>
                                        <p:tav tm="100000">
                                          <p:val>
                                            <p:strVal val="#ppt_x"/>
                                          </p:val>
                                        </p:tav>
                                      </p:tavLst>
                                    </p:anim>
                                    <p:anim calcmode="lin" valueType="num">
                                      <p:cBhvr additive="base">
                                        <p:cTn id="87" dur="500" fill="hold"/>
                                        <p:tgtEl>
                                          <p:spTgt spid="361489"/>
                                        </p:tgtEl>
                                        <p:attrNameLst>
                                          <p:attrName>ppt_y</p:attrName>
                                        </p:attrNameLst>
                                      </p:cBhvr>
                                      <p:tavLst>
                                        <p:tav tm="0">
                                          <p:val>
                                            <p:strVal val="0-#ppt_h/2"/>
                                          </p:val>
                                        </p:tav>
                                        <p:tav tm="100000">
                                          <p:val>
                                            <p:strVal val="#ppt_y"/>
                                          </p:val>
                                        </p:tav>
                                      </p:tavLst>
                                    </p:anim>
                                  </p:childTnLst>
                                </p:cTn>
                              </p:par>
                              <p:par>
                                <p:cTn id="88" presetID="2" presetClass="entr" presetSubtype="1" fill="hold" grpId="0" nodeType="withEffect">
                                  <p:stCondLst>
                                    <p:cond delay="0"/>
                                  </p:stCondLst>
                                  <p:childTnLst>
                                    <p:set>
                                      <p:cBhvr>
                                        <p:cTn id="89" dur="1" fill="hold">
                                          <p:stCondLst>
                                            <p:cond delay="0"/>
                                          </p:stCondLst>
                                        </p:cTn>
                                        <p:tgtEl>
                                          <p:spTgt spid="361485"/>
                                        </p:tgtEl>
                                        <p:attrNameLst>
                                          <p:attrName>style.visibility</p:attrName>
                                        </p:attrNameLst>
                                      </p:cBhvr>
                                      <p:to>
                                        <p:strVal val="visible"/>
                                      </p:to>
                                    </p:set>
                                    <p:anim calcmode="lin" valueType="num">
                                      <p:cBhvr additive="base">
                                        <p:cTn id="90" dur="500" fill="hold"/>
                                        <p:tgtEl>
                                          <p:spTgt spid="361485"/>
                                        </p:tgtEl>
                                        <p:attrNameLst>
                                          <p:attrName>ppt_x</p:attrName>
                                        </p:attrNameLst>
                                      </p:cBhvr>
                                      <p:tavLst>
                                        <p:tav tm="0">
                                          <p:val>
                                            <p:strVal val="#ppt_x"/>
                                          </p:val>
                                        </p:tav>
                                        <p:tav tm="100000">
                                          <p:val>
                                            <p:strVal val="#ppt_x"/>
                                          </p:val>
                                        </p:tav>
                                      </p:tavLst>
                                    </p:anim>
                                    <p:anim calcmode="lin" valueType="num">
                                      <p:cBhvr additive="base">
                                        <p:cTn id="91" dur="500" fill="hold"/>
                                        <p:tgtEl>
                                          <p:spTgt spid="361485"/>
                                        </p:tgtEl>
                                        <p:attrNameLst>
                                          <p:attrName>ppt_y</p:attrName>
                                        </p:attrNameLst>
                                      </p:cBhvr>
                                      <p:tavLst>
                                        <p:tav tm="0">
                                          <p:val>
                                            <p:strVal val="0-#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5" presetClass="exit" presetSubtype="10" fill="hold" grpId="1" nodeType="clickEffect">
                                  <p:stCondLst>
                                    <p:cond delay="0"/>
                                  </p:stCondLst>
                                  <p:childTnLst>
                                    <p:animEffect transition="out" filter="checkerboard(across)">
                                      <p:cBhvr>
                                        <p:cTn id="95" dur="500"/>
                                        <p:tgtEl>
                                          <p:spTgt spid="361492"/>
                                        </p:tgtEl>
                                      </p:cBhvr>
                                    </p:animEffect>
                                    <p:set>
                                      <p:cBhvr>
                                        <p:cTn id="96" dur="1" fill="hold">
                                          <p:stCondLst>
                                            <p:cond delay="499"/>
                                          </p:stCondLst>
                                        </p:cTn>
                                        <p:tgtEl>
                                          <p:spTgt spid="361492"/>
                                        </p:tgtEl>
                                        <p:attrNameLst>
                                          <p:attrName>style.visibility</p:attrName>
                                        </p:attrNameLst>
                                      </p:cBhvr>
                                      <p:to>
                                        <p:strVal val="hidden"/>
                                      </p:to>
                                    </p:set>
                                  </p:childTnLst>
                                </p:cTn>
                              </p:par>
                              <p:par>
                                <p:cTn id="97" presetID="5" presetClass="exit" presetSubtype="10" fill="hold" grpId="1" nodeType="withEffect">
                                  <p:stCondLst>
                                    <p:cond delay="0"/>
                                  </p:stCondLst>
                                  <p:childTnLst>
                                    <p:animEffect transition="out" filter="checkerboard(across)">
                                      <p:cBhvr>
                                        <p:cTn id="98" dur="500"/>
                                        <p:tgtEl>
                                          <p:spTgt spid="361495"/>
                                        </p:tgtEl>
                                      </p:cBhvr>
                                    </p:animEffect>
                                    <p:set>
                                      <p:cBhvr>
                                        <p:cTn id="99" dur="1" fill="hold">
                                          <p:stCondLst>
                                            <p:cond delay="499"/>
                                          </p:stCondLst>
                                        </p:cTn>
                                        <p:tgtEl>
                                          <p:spTgt spid="3614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6" grpId="0" animBg="1"/>
      <p:bldP spid="361477" grpId="0" animBg="1"/>
      <p:bldP spid="361478" grpId="0" animBg="1"/>
      <p:bldP spid="361479" grpId="0" animBg="1"/>
      <p:bldP spid="361480" grpId="0" animBg="1"/>
      <p:bldP spid="361481" grpId="0" animBg="1"/>
      <p:bldP spid="361482" grpId="0" animBg="1"/>
      <p:bldP spid="361483" grpId="0" animBg="1"/>
      <p:bldP spid="361484" grpId="0" animBg="1"/>
      <p:bldP spid="361485" grpId="0" animBg="1"/>
      <p:bldP spid="361492" grpId="0" animBg="1"/>
      <p:bldP spid="361492" grpId="1" animBg="1"/>
      <p:bldP spid="361495" grpId="0" animBg="1"/>
      <p:bldP spid="36149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F504A92-35E1-49EF-BF84-23551EC37949}"/>
              </a:ext>
            </a:extLst>
          </p:cNvPr>
          <p:cNvPicPr>
            <a:picLocks noGrp="1" noChangeAspect="1"/>
          </p:cNvPicPr>
          <p:nvPr>
            <p:ph idx="1"/>
          </p:nvPr>
        </p:nvPicPr>
        <p:blipFill>
          <a:blip r:embed="rId3"/>
          <a:stretch>
            <a:fillRect/>
          </a:stretch>
        </p:blipFill>
        <p:spPr>
          <a:xfrm>
            <a:off x="384801" y="1556792"/>
            <a:ext cx="8516687" cy="3672408"/>
          </a:xfrm>
        </p:spPr>
      </p:pic>
      <p:sp>
        <p:nvSpPr>
          <p:cNvPr id="3" name="Titel 2">
            <a:extLst>
              <a:ext uri="{FF2B5EF4-FFF2-40B4-BE49-F238E27FC236}">
                <a16:creationId xmlns:a16="http://schemas.microsoft.com/office/drawing/2014/main" id="{89FD2145-88DF-4713-88AE-B03444261CFF}"/>
              </a:ext>
            </a:extLst>
          </p:cNvPr>
          <p:cNvSpPr>
            <a:spLocks noGrp="1"/>
          </p:cNvSpPr>
          <p:nvPr>
            <p:ph type="title"/>
          </p:nvPr>
        </p:nvSpPr>
        <p:spPr/>
        <p:txBody>
          <a:bodyPr/>
          <a:lstStyle/>
          <a:p>
            <a:r>
              <a:rPr lang="de-DE" dirty="0"/>
              <a:t>Workflow Hyponatriämie</a:t>
            </a:r>
          </a:p>
        </p:txBody>
      </p:sp>
      <p:sp>
        <p:nvSpPr>
          <p:cNvPr id="6" name="Textfeld 5">
            <a:extLst>
              <a:ext uri="{FF2B5EF4-FFF2-40B4-BE49-F238E27FC236}">
                <a16:creationId xmlns:a16="http://schemas.microsoft.com/office/drawing/2014/main" id="{7158DC97-E735-438E-B605-1E20335730C7}"/>
              </a:ext>
            </a:extLst>
          </p:cNvPr>
          <p:cNvSpPr txBox="1"/>
          <p:nvPr/>
        </p:nvSpPr>
        <p:spPr>
          <a:xfrm>
            <a:off x="1939234" y="6381328"/>
            <a:ext cx="568863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Hafer, C. (2020). </a:t>
            </a:r>
            <a:r>
              <a:rPr lang="de-DE" b="1" dirty="0"/>
              <a:t>"[</a:t>
            </a:r>
            <a:r>
              <a:rPr lang="de-DE" b="1" dirty="0" err="1"/>
              <a:t>Hyponatremia</a:t>
            </a:r>
            <a:r>
              <a:rPr lang="de-DE" b="1" dirty="0"/>
              <a:t>-workflow </a:t>
            </a:r>
            <a:r>
              <a:rPr lang="de-DE" b="1" dirty="0" err="1"/>
              <a:t>for</a:t>
            </a:r>
            <a:r>
              <a:rPr lang="de-DE" b="1" dirty="0"/>
              <a:t> intensive care </a:t>
            </a:r>
            <a:r>
              <a:rPr lang="de-DE" b="1" dirty="0" err="1"/>
              <a:t>physicians</a:t>
            </a:r>
            <a:r>
              <a:rPr lang="de-DE" b="1" dirty="0"/>
              <a:t>]."</a:t>
            </a:r>
            <a:r>
              <a:rPr lang="de-DE" dirty="0"/>
              <a:t> Med </a:t>
            </a:r>
            <a:r>
              <a:rPr lang="de-DE" dirty="0" err="1"/>
              <a:t>Klin</a:t>
            </a:r>
            <a:r>
              <a:rPr lang="de-DE" dirty="0"/>
              <a:t> </a:t>
            </a:r>
            <a:r>
              <a:rPr lang="de-DE" dirty="0" err="1"/>
              <a:t>Intensivmed</a:t>
            </a:r>
            <a:r>
              <a:rPr lang="de-DE" dirty="0"/>
              <a:t> </a:t>
            </a:r>
            <a:r>
              <a:rPr lang="de-DE" dirty="0" err="1"/>
              <a:t>Notfmed</a:t>
            </a:r>
            <a:r>
              <a:rPr lang="de-DE" dirty="0"/>
              <a:t> 115(1): 29-36.</a:t>
            </a:r>
          </a:p>
        </p:txBody>
      </p:sp>
      <p:sp>
        <p:nvSpPr>
          <p:cNvPr id="7" name="Rectangle 4">
            <a:extLst>
              <a:ext uri="{FF2B5EF4-FFF2-40B4-BE49-F238E27FC236}">
                <a16:creationId xmlns:a16="http://schemas.microsoft.com/office/drawing/2014/main" id="{9E01CB7C-6B32-4052-B614-700182FC0935}"/>
              </a:ext>
            </a:extLst>
          </p:cNvPr>
          <p:cNvSpPr>
            <a:spLocks noChangeArrowheads="1"/>
          </p:cNvSpPr>
          <p:nvPr/>
        </p:nvSpPr>
        <p:spPr bwMode="auto">
          <a:xfrm>
            <a:off x="179512" y="1196752"/>
            <a:ext cx="8497887" cy="475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de-DE" altLang="de-DE" sz="6000" b="1" dirty="0"/>
              <a:t>Volumenstatus</a:t>
            </a:r>
            <a:endParaRPr lang="de-DE" altLang="de-DE" sz="3000" b="1" dirty="0"/>
          </a:p>
          <a:p>
            <a:pPr algn="ctr" eaLnBrk="1" hangingPunct="1">
              <a:spcBef>
                <a:spcPct val="0"/>
              </a:spcBef>
              <a:buClrTx/>
              <a:buFontTx/>
              <a:buNone/>
            </a:pPr>
            <a:endParaRPr lang="de-DE" altLang="de-DE" sz="3000" b="1" dirty="0"/>
          </a:p>
          <a:p>
            <a:pPr algn="ctr" eaLnBrk="1" hangingPunct="1">
              <a:spcBef>
                <a:spcPct val="0"/>
              </a:spcBef>
              <a:buClrTx/>
              <a:buFontTx/>
              <a:buNone/>
            </a:pPr>
            <a:r>
              <a:rPr lang="de-DE" altLang="de-DE" sz="6000" b="1" dirty="0"/>
              <a:t>Urin – Osmolalität</a:t>
            </a:r>
            <a:r>
              <a:rPr lang="de-DE" altLang="de-DE" sz="3000" b="1" dirty="0"/>
              <a:t> </a:t>
            </a:r>
            <a:br>
              <a:rPr lang="de-DE" altLang="de-DE" sz="3000" b="1" dirty="0"/>
            </a:br>
            <a:r>
              <a:rPr lang="de-DE" altLang="de-DE" sz="3000" b="1" dirty="0"/>
              <a:t>+ spez. Gewicht</a:t>
            </a:r>
          </a:p>
          <a:p>
            <a:pPr algn="ctr" eaLnBrk="1" hangingPunct="1">
              <a:spcBef>
                <a:spcPct val="0"/>
              </a:spcBef>
              <a:buClrTx/>
              <a:buFontTx/>
              <a:buNone/>
            </a:pPr>
            <a:r>
              <a:rPr lang="de-DE" altLang="de-DE" sz="6000" b="1" dirty="0"/>
              <a:t>Urin – Natrium</a:t>
            </a:r>
            <a:br>
              <a:rPr lang="de-DE" altLang="de-DE" sz="6000" b="1" dirty="0"/>
            </a:br>
            <a:r>
              <a:rPr lang="de-DE" altLang="de-DE" sz="3000" b="1" dirty="0"/>
              <a:t> + Kalium</a:t>
            </a:r>
            <a:endParaRPr lang="de-DE" altLang="de-DE" sz="3000" dirty="0"/>
          </a:p>
        </p:txBody>
      </p:sp>
    </p:spTree>
    <p:extLst>
      <p:ext uri="{BB962C8B-B14F-4D97-AF65-F5344CB8AC3E}">
        <p14:creationId xmlns:p14="http://schemas.microsoft.com/office/powerpoint/2010/main" val="223533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linds(horizontal)">
                                      <p:cBhvr>
                                        <p:cTn id="13" dur="500"/>
                                        <p:tgtEl>
                                          <p:spTgt spid="7">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linds(horizontal)">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0FE50A-EDE0-4CDA-B8B8-0F5E4BBDE02F}"/>
              </a:ext>
            </a:extLst>
          </p:cNvPr>
          <p:cNvSpPr>
            <a:spLocks noGrp="1"/>
          </p:cNvSpPr>
          <p:nvPr>
            <p:ph idx="1"/>
          </p:nvPr>
        </p:nvSpPr>
        <p:spPr/>
        <p:txBody>
          <a:bodyPr/>
          <a:lstStyle/>
          <a:p>
            <a:r>
              <a:rPr lang="de-DE" altLang="de-DE" sz="2400" b="1" dirty="0"/>
              <a:t>Offensichtliche Hypervolämie </a:t>
            </a:r>
          </a:p>
          <a:p>
            <a:endParaRPr lang="de-DE" altLang="de-DE" sz="2400" b="1" dirty="0"/>
          </a:p>
          <a:p>
            <a:r>
              <a:rPr lang="de-DE" altLang="de-DE" sz="2400" b="1" dirty="0"/>
              <a:t>Reduzierter renaler </a:t>
            </a:r>
            <a:r>
              <a:rPr lang="de-DE" altLang="de-DE" sz="2400" b="1" dirty="0" err="1"/>
              <a:t>Blutfluß</a:t>
            </a:r>
            <a:r>
              <a:rPr lang="de-DE" altLang="de-DE" sz="2400" b="1" dirty="0"/>
              <a:t>  / Volumenmangel</a:t>
            </a:r>
          </a:p>
          <a:p>
            <a:pPr lvl="1"/>
            <a:r>
              <a:rPr lang="de-DE" altLang="de-DE" dirty="0"/>
              <a:t>niedriges Urin - Na</a:t>
            </a:r>
            <a:r>
              <a:rPr lang="de-DE" altLang="de-DE" baseline="30000" dirty="0"/>
              <a:t>+ </a:t>
            </a:r>
            <a:r>
              <a:rPr lang="de-DE" altLang="de-DE" dirty="0"/>
              <a:t>(&lt; 20 mmol/l)</a:t>
            </a:r>
          </a:p>
          <a:p>
            <a:pPr lvl="1"/>
            <a:r>
              <a:rPr lang="de-DE" altLang="de-DE" dirty="0"/>
              <a:t>niedriges Urin – Cl</a:t>
            </a:r>
            <a:r>
              <a:rPr lang="de-DE" altLang="de-DE" baseline="30000" dirty="0"/>
              <a:t>-, </a:t>
            </a:r>
            <a:r>
              <a:rPr lang="de-DE" altLang="de-DE" dirty="0"/>
              <a:t>metabolische Alkalose</a:t>
            </a:r>
            <a:endParaRPr lang="de-DE" altLang="de-DE" sz="2000" dirty="0"/>
          </a:p>
          <a:p>
            <a:endParaRPr lang="de-DE" altLang="de-DE" sz="2400" b="1" dirty="0"/>
          </a:p>
          <a:p>
            <a:r>
              <a:rPr lang="de-DE" altLang="de-DE" sz="2400" b="1" dirty="0"/>
              <a:t>Rapider Anstieg [Na] unter NaCl 0,9 %</a:t>
            </a:r>
          </a:p>
          <a:p>
            <a:pPr lvl="1"/>
            <a:r>
              <a:rPr lang="de-DE" altLang="de-DE" dirty="0"/>
              <a:t>Vasopressin war unterdrückt </a:t>
            </a:r>
          </a:p>
          <a:p>
            <a:pPr lvl="1"/>
            <a:r>
              <a:rPr lang="de-DE" altLang="de-DE" dirty="0"/>
              <a:t>Nicht – osmotischer Vasopressin – Stimulus weggefallen</a:t>
            </a:r>
          </a:p>
          <a:p>
            <a:pPr lvl="1"/>
            <a:endParaRPr lang="de-DE" altLang="de-DE" dirty="0"/>
          </a:p>
          <a:p>
            <a:r>
              <a:rPr lang="de-DE" altLang="de-DE" sz="2400" b="1" dirty="0"/>
              <a:t>Kein Anstieg [Na] unter NaCl 0,9 %</a:t>
            </a:r>
          </a:p>
          <a:p>
            <a:pPr lvl="1"/>
            <a:r>
              <a:rPr lang="de-DE" altLang="de-DE" dirty="0"/>
              <a:t>SIADH</a:t>
            </a:r>
          </a:p>
          <a:p>
            <a:pPr lvl="1"/>
            <a:endParaRPr lang="de-DE" altLang="de-DE" dirty="0"/>
          </a:p>
        </p:txBody>
      </p:sp>
      <p:sp>
        <p:nvSpPr>
          <p:cNvPr id="1123330" name="Rectangle 2">
            <a:extLst>
              <a:ext uri="{FF2B5EF4-FFF2-40B4-BE49-F238E27FC236}">
                <a16:creationId xmlns:a16="http://schemas.microsoft.com/office/drawing/2014/main" id="{EBBB185E-A1B0-4804-BF25-7606D83BE47B}"/>
              </a:ext>
            </a:extLst>
          </p:cNvPr>
          <p:cNvSpPr>
            <a:spLocks noGrp="1" noChangeArrowheads="1"/>
          </p:cNvSpPr>
          <p:nvPr>
            <p:ph type="title"/>
          </p:nvPr>
        </p:nvSpPr>
        <p:spPr/>
        <p:txBody>
          <a:bodyPr/>
          <a:lstStyle/>
          <a:p>
            <a:pPr eaLnBrk="1" hangingPunct="1">
              <a:defRPr/>
            </a:pPr>
            <a:r>
              <a:rPr lang="de-DE" sz="3200" dirty="0"/>
              <a:t>Rapid- Diagnostik Hyponatriämie</a:t>
            </a:r>
          </a:p>
        </p:txBody>
      </p:sp>
      <p:pic>
        <p:nvPicPr>
          <p:cNvPr id="6" name="Grafik 6">
            <a:extLst>
              <a:ext uri="{FF2B5EF4-FFF2-40B4-BE49-F238E27FC236}">
                <a16:creationId xmlns:a16="http://schemas.microsoft.com/office/drawing/2014/main" id="{179772ED-F57E-4AE8-9E88-CE6213FA2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04" r="51163" b="58278"/>
          <a:stretch/>
        </p:blipFill>
        <p:spPr bwMode="auto">
          <a:xfrm>
            <a:off x="6416157" y="3789040"/>
            <a:ext cx="1897753" cy="90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FABD5F24-6E5E-4AC7-9094-229AD61C08AB}"/>
              </a:ext>
            </a:extLst>
          </p:cNvPr>
          <p:cNvPicPr>
            <a:picLocks noChangeAspect="1"/>
          </p:cNvPicPr>
          <p:nvPr/>
        </p:nvPicPr>
        <p:blipFill rotWithShape="1">
          <a:blip r:embed="rId3">
            <a:extLst>
              <a:ext uri="{28A0092B-C50C-407E-A947-70E740481C1C}">
                <a14:useLocalDpi xmlns:a14="http://schemas.microsoft.com/office/drawing/2010/main" val="0"/>
              </a:ext>
            </a:extLst>
          </a:blip>
          <a:srcRect l="2326" t="67293" r="51162" b="13865"/>
          <a:stretch/>
        </p:blipFill>
        <p:spPr bwMode="auto">
          <a:xfrm>
            <a:off x="5935649" y="2691123"/>
            <a:ext cx="2581978" cy="90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erzinsuffizienz (Herzschwäche) &amp;amp; kardiales Lungenödem">
            <a:extLst>
              <a:ext uri="{FF2B5EF4-FFF2-40B4-BE49-F238E27FC236}">
                <a16:creationId xmlns:a16="http://schemas.microsoft.com/office/drawing/2014/main" id="{855BCBE2-A429-413F-9424-9BC4C5F64B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042676"/>
            <a:ext cx="1152128" cy="113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46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841451-CF6E-4C76-B160-B0677D65AAD4}"/>
              </a:ext>
            </a:extLst>
          </p:cNvPr>
          <p:cNvSpPr>
            <a:spLocks noGrp="1"/>
          </p:cNvSpPr>
          <p:nvPr>
            <p:ph type="title"/>
          </p:nvPr>
        </p:nvSpPr>
        <p:spPr/>
        <p:txBody>
          <a:bodyPr/>
          <a:lstStyle/>
          <a:p>
            <a:r>
              <a:rPr lang="de-DE" dirty="0"/>
              <a:t>Therapie</a:t>
            </a:r>
          </a:p>
        </p:txBody>
      </p:sp>
      <p:pic>
        <p:nvPicPr>
          <p:cNvPr id="5" name="Grafik 4">
            <a:extLst>
              <a:ext uri="{FF2B5EF4-FFF2-40B4-BE49-F238E27FC236}">
                <a16:creationId xmlns:a16="http://schemas.microsoft.com/office/drawing/2014/main" id="{4966BFAE-C28B-4AEA-A095-DDC31B79500B}"/>
              </a:ext>
            </a:extLst>
          </p:cNvPr>
          <p:cNvPicPr>
            <a:picLocks noChangeAspect="1"/>
          </p:cNvPicPr>
          <p:nvPr/>
        </p:nvPicPr>
        <p:blipFill rotWithShape="1">
          <a:blip r:embed="rId3"/>
          <a:srcRect l="6504" t="30628" r="2416" b="5736"/>
          <a:stretch/>
        </p:blipFill>
        <p:spPr>
          <a:xfrm>
            <a:off x="71562" y="2360934"/>
            <a:ext cx="8929446" cy="2292202"/>
          </a:xfrm>
          <a:prstGeom prst="rect">
            <a:avLst/>
          </a:prstGeom>
        </p:spPr>
      </p:pic>
      <p:pic>
        <p:nvPicPr>
          <p:cNvPr id="4" name="Grafik 3">
            <a:extLst>
              <a:ext uri="{FF2B5EF4-FFF2-40B4-BE49-F238E27FC236}">
                <a16:creationId xmlns:a16="http://schemas.microsoft.com/office/drawing/2014/main" id="{1FAB5D70-FF5C-4ECD-A559-804046368FB2}"/>
              </a:ext>
            </a:extLst>
          </p:cNvPr>
          <p:cNvPicPr>
            <a:picLocks noChangeAspect="1"/>
          </p:cNvPicPr>
          <p:nvPr/>
        </p:nvPicPr>
        <p:blipFill rotWithShape="1">
          <a:blip r:embed="rId3"/>
          <a:srcRect l="5781" t="7349" r="12840" b="71989"/>
          <a:stretch/>
        </p:blipFill>
        <p:spPr>
          <a:xfrm>
            <a:off x="71562" y="1162472"/>
            <a:ext cx="8858930" cy="826367"/>
          </a:xfrm>
          <a:prstGeom prst="rect">
            <a:avLst/>
          </a:prstGeom>
        </p:spPr>
      </p:pic>
      <p:pic>
        <p:nvPicPr>
          <p:cNvPr id="2050" name="Picture 2" descr="Exsikkose - Facharztwissen">
            <a:extLst>
              <a:ext uri="{FF2B5EF4-FFF2-40B4-BE49-F238E27FC236}">
                <a16:creationId xmlns:a16="http://schemas.microsoft.com/office/drawing/2014/main" id="{50CB9224-C4CB-4DCD-89A2-12113E4B4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4" y="4175055"/>
            <a:ext cx="1983058" cy="21554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Cl 0.9% Lösung Ecoflac plus - dentoNET.ch">
            <a:extLst>
              <a:ext uri="{FF2B5EF4-FFF2-40B4-BE49-F238E27FC236}">
                <a16:creationId xmlns:a16="http://schemas.microsoft.com/office/drawing/2014/main" id="{22DD6707-1AF0-4FC4-AE29-23F44D656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902" y="4175055"/>
            <a:ext cx="2446407" cy="2446407"/>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1B14B2D3-264B-4074-84E8-556F116FC598}"/>
              </a:ext>
            </a:extLst>
          </p:cNvPr>
          <p:cNvSpPr/>
          <p:nvPr/>
        </p:nvSpPr>
        <p:spPr bwMode="auto">
          <a:xfrm>
            <a:off x="4495309" y="2360934"/>
            <a:ext cx="4577129" cy="2446407"/>
          </a:xfrm>
          <a:prstGeom prst="rect">
            <a:avLst/>
          </a:prstGeom>
          <a:solidFill>
            <a:schemeClr val="bg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pic>
        <p:nvPicPr>
          <p:cNvPr id="2054" name="Picture 6" descr="Herzinsuffizienz (Herzschwäche) &amp;amp; kardiales Lungenödem">
            <a:extLst>
              <a:ext uri="{FF2B5EF4-FFF2-40B4-BE49-F238E27FC236}">
                <a16:creationId xmlns:a16="http://schemas.microsoft.com/office/drawing/2014/main" id="{491E414F-F667-42E8-82E1-F8A2C00F8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4653136"/>
            <a:ext cx="2250315" cy="220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57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ppt_x"/>
                                          </p:val>
                                        </p:tav>
                                        <p:tav tm="100000">
                                          <p:val>
                                            <p:strVal val="#ppt_x"/>
                                          </p:val>
                                        </p:tav>
                                      </p:tavLst>
                                    </p:anim>
                                    <p:anim calcmode="lin" valueType="num">
                                      <p:cBhvr additive="base">
                                        <p:cTn id="19"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10000" b="1" dirty="0"/>
              <a:t>Allgemeines </a:t>
            </a:r>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r>
              <a:rPr lang="de-DE" dirty="0"/>
              <a:t>Allgemeines</a:t>
            </a:r>
          </a:p>
        </p:txBody>
      </p:sp>
    </p:spTree>
    <p:extLst>
      <p:ext uri="{BB962C8B-B14F-4D97-AF65-F5344CB8AC3E}">
        <p14:creationId xmlns:p14="http://schemas.microsoft.com/office/powerpoint/2010/main" val="318286242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6978C31-5A5A-4F93-8FDE-4F89C37710A4}"/>
              </a:ext>
            </a:extLst>
          </p:cNvPr>
          <p:cNvPicPr>
            <a:picLocks noGrp="1" noChangeAspect="1"/>
          </p:cNvPicPr>
          <p:nvPr>
            <p:ph idx="1"/>
          </p:nvPr>
        </p:nvPicPr>
        <p:blipFill>
          <a:blip r:embed="rId3"/>
          <a:stretch>
            <a:fillRect/>
          </a:stretch>
        </p:blipFill>
        <p:spPr>
          <a:xfrm>
            <a:off x="754063" y="1052736"/>
            <a:ext cx="7554912" cy="2786647"/>
          </a:xfrm>
        </p:spPr>
      </p:pic>
      <p:sp>
        <p:nvSpPr>
          <p:cNvPr id="3" name="Titel 2">
            <a:extLst>
              <a:ext uri="{FF2B5EF4-FFF2-40B4-BE49-F238E27FC236}">
                <a16:creationId xmlns:a16="http://schemas.microsoft.com/office/drawing/2014/main" id="{EAF6C061-BFA6-41E8-9067-1E9641FD435E}"/>
              </a:ext>
            </a:extLst>
          </p:cNvPr>
          <p:cNvSpPr>
            <a:spLocks noGrp="1"/>
          </p:cNvSpPr>
          <p:nvPr>
            <p:ph type="title"/>
          </p:nvPr>
        </p:nvSpPr>
        <p:spPr/>
        <p:txBody>
          <a:bodyPr/>
          <a:lstStyle/>
          <a:p>
            <a:r>
              <a:rPr lang="de-DE" dirty="0" err="1"/>
              <a:t>Chlorthalidon</a:t>
            </a:r>
            <a:r>
              <a:rPr lang="de-DE" dirty="0"/>
              <a:t> vs. HCT</a:t>
            </a:r>
          </a:p>
        </p:txBody>
      </p:sp>
      <p:sp>
        <p:nvSpPr>
          <p:cNvPr id="7" name="Textfeld 6">
            <a:extLst>
              <a:ext uri="{FF2B5EF4-FFF2-40B4-BE49-F238E27FC236}">
                <a16:creationId xmlns:a16="http://schemas.microsoft.com/office/drawing/2014/main" id="{7E938008-D8ED-4967-9E6D-4C63DB462514}"/>
              </a:ext>
            </a:extLst>
          </p:cNvPr>
          <p:cNvSpPr txBox="1"/>
          <p:nvPr/>
        </p:nvSpPr>
        <p:spPr>
          <a:xfrm>
            <a:off x="1475656" y="3933056"/>
            <a:ext cx="5472608" cy="2318968"/>
          </a:xfrm>
          <a:prstGeom prst="rect">
            <a:avLst/>
          </a:prstGeom>
          <a:noFill/>
        </p:spPr>
        <p:txBody>
          <a:bodyPr wrap="square">
            <a:spAutoFit/>
          </a:bodyPr>
          <a:lstStyle/>
          <a:p>
            <a:pPr algn="l"/>
            <a:r>
              <a:rPr lang="de-DE" sz="1800" b="1" i="0" u="none" strike="noStrike" baseline="0" dirty="0" err="1">
                <a:solidFill>
                  <a:srgbClr val="FF0000"/>
                </a:solidFill>
                <a:latin typeface="GuardianSansGR-Regular"/>
              </a:rPr>
              <a:t>Chlorthalidon</a:t>
            </a:r>
            <a:r>
              <a:rPr lang="de-DE" sz="1800" b="1" i="0" u="none" strike="noStrike" baseline="0" dirty="0">
                <a:solidFill>
                  <a:srgbClr val="FF0000"/>
                </a:solidFill>
                <a:latin typeface="GuardianSansGR-Regular"/>
              </a:rPr>
              <a:t> </a:t>
            </a:r>
            <a:r>
              <a:rPr lang="de-DE" sz="1800" b="0" i="0" u="none" strike="noStrike" baseline="0" dirty="0">
                <a:latin typeface="GuardianSansGR-Regular"/>
              </a:rPr>
              <a:t> versus Hydrochlorothiazid (&gt; 65 Jahre): </a:t>
            </a:r>
          </a:p>
          <a:p>
            <a:pPr marL="285750" indent="-285750" algn="l">
              <a:buFont typeface="Wingdings" panose="05000000000000000000" pitchFamily="2" charset="2"/>
              <a:buChar char="Ø"/>
            </a:pPr>
            <a:r>
              <a:rPr lang="de-DE" sz="1800" b="0" i="0" u="none" strike="noStrike" baseline="0" dirty="0">
                <a:solidFill>
                  <a:srgbClr val="FF0000"/>
                </a:solidFill>
                <a:latin typeface="GuardianSansGR-Regular"/>
              </a:rPr>
              <a:t>höheres Risiko </a:t>
            </a:r>
          </a:p>
          <a:p>
            <a:pPr marL="742950" lvl="1" indent="-285750">
              <a:buFont typeface="Wingdings" panose="05000000000000000000" pitchFamily="2" charset="2"/>
              <a:buChar char="Ø"/>
            </a:pPr>
            <a:r>
              <a:rPr lang="de-DE" b="0" i="0" u="none" strike="noStrike" baseline="0" dirty="0">
                <a:latin typeface="GuardianSansGR-Regular"/>
              </a:rPr>
              <a:t>für Verschlechterung der </a:t>
            </a:r>
            <a:r>
              <a:rPr lang="de-DE" b="0" i="0" u="none" strike="noStrike" baseline="0" dirty="0" err="1">
                <a:latin typeface="GuardianSansGR-Regular"/>
              </a:rPr>
              <a:t>eGFR</a:t>
            </a:r>
            <a:endParaRPr lang="de-DE" b="0" i="0" u="none" strike="noStrike" baseline="0" dirty="0">
              <a:latin typeface="GuardianSansGR-Regular"/>
            </a:endParaRPr>
          </a:p>
          <a:p>
            <a:pPr marL="742950" lvl="1" indent="-285750">
              <a:buFont typeface="Wingdings" panose="05000000000000000000" pitchFamily="2" charset="2"/>
              <a:buChar char="Ø"/>
            </a:pPr>
            <a:r>
              <a:rPr lang="de-DE" b="0" i="0" u="none" strike="noStrike" baseline="0" dirty="0">
                <a:latin typeface="GuardianSansGR-Regular"/>
              </a:rPr>
              <a:t>kardiovaskuläre Ereignisse </a:t>
            </a:r>
          </a:p>
          <a:p>
            <a:pPr marL="742950" lvl="1" indent="-285750">
              <a:buFont typeface="Wingdings" panose="05000000000000000000" pitchFamily="2" charset="2"/>
              <a:buChar char="Ø"/>
            </a:pPr>
            <a:r>
              <a:rPr lang="de-DE" b="0" i="0" u="none" strike="noStrike" baseline="0" dirty="0">
                <a:latin typeface="GuardianSansGR-Regular"/>
              </a:rPr>
              <a:t>Hypokaliämie</a:t>
            </a:r>
          </a:p>
          <a:p>
            <a:pPr marL="1200150" lvl="2" indent="-285750">
              <a:buFont typeface="Wingdings" panose="05000000000000000000" pitchFamily="2" charset="2"/>
              <a:buChar char="Ø"/>
            </a:pPr>
            <a:r>
              <a:rPr lang="de-DE" dirty="0">
                <a:latin typeface="GuardianSansGR-Regular"/>
              </a:rPr>
              <a:t>(Hyponatriämie)</a:t>
            </a:r>
            <a:endParaRPr lang="de-DE" dirty="0"/>
          </a:p>
        </p:txBody>
      </p:sp>
      <p:sp>
        <p:nvSpPr>
          <p:cNvPr id="10" name="Textfeld 9">
            <a:extLst>
              <a:ext uri="{FF2B5EF4-FFF2-40B4-BE49-F238E27FC236}">
                <a16:creationId xmlns:a16="http://schemas.microsoft.com/office/drawing/2014/main" id="{A7E8355F-B523-4DE2-8BA6-2D4C9E419A0E}"/>
              </a:ext>
            </a:extLst>
          </p:cNvPr>
          <p:cNvSpPr txBox="1"/>
          <p:nvPr/>
        </p:nvSpPr>
        <p:spPr>
          <a:xfrm>
            <a:off x="1115616" y="6237312"/>
            <a:ext cx="6517964" cy="685957"/>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de-DE" dirty="0"/>
              <a:t>C. Edwards et al.</a:t>
            </a:r>
            <a:r>
              <a:rPr lang="en-US" dirty="0"/>
              <a:t>., et al. (2021). </a:t>
            </a:r>
            <a:r>
              <a:rPr lang="en-US" b="1" dirty="0"/>
              <a:t>“</a:t>
            </a:r>
            <a:r>
              <a:rPr lang="en-US" b="1" i="0" dirty="0">
                <a:effectLst/>
                <a:latin typeface="Arial" panose="020B0604020202020204" pitchFamily="34" charset="0"/>
              </a:rPr>
              <a:t>Comparison of Clinical Outcomes and Safety Associated With </a:t>
            </a:r>
            <a:r>
              <a:rPr lang="en-US" b="1" i="0" dirty="0" err="1">
                <a:effectLst/>
                <a:latin typeface="Arial" panose="020B0604020202020204" pitchFamily="34" charset="0"/>
              </a:rPr>
              <a:t>Chlorthalidonevs</a:t>
            </a:r>
            <a:r>
              <a:rPr lang="en-US" b="1" i="0" dirty="0">
                <a:effectLst/>
                <a:latin typeface="Arial" panose="020B0604020202020204" pitchFamily="34" charset="0"/>
              </a:rPr>
              <a:t> Hydrochlorothiazide in Older Adults With Varying Levels of Kidney Function</a:t>
            </a:r>
            <a:r>
              <a:rPr lang="en-US" dirty="0"/>
              <a:t>." </a:t>
            </a:r>
            <a:r>
              <a:rPr lang="de-DE" b="0" i="0" dirty="0">
                <a:effectLst/>
                <a:latin typeface="Arial" panose="020B0604020202020204" pitchFamily="34" charset="0"/>
              </a:rPr>
              <a:t>JAMA Network Open.2021;4(9):</a:t>
            </a:r>
            <a:endParaRPr lang="de-DE" dirty="0"/>
          </a:p>
        </p:txBody>
      </p:sp>
    </p:spTree>
    <p:extLst>
      <p:ext uri="{BB962C8B-B14F-4D97-AF65-F5344CB8AC3E}">
        <p14:creationId xmlns:p14="http://schemas.microsoft.com/office/powerpoint/2010/main" val="185422388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8B36AE8-4001-4D2A-B5E9-1862360FEFF5}"/>
              </a:ext>
            </a:extLst>
          </p:cNvPr>
          <p:cNvPicPr>
            <a:picLocks noGrp="1" noChangeAspect="1"/>
          </p:cNvPicPr>
          <p:nvPr>
            <p:ph idx="1"/>
          </p:nvPr>
        </p:nvPicPr>
        <p:blipFill>
          <a:blip r:embed="rId3"/>
          <a:stretch>
            <a:fillRect/>
          </a:stretch>
        </p:blipFill>
        <p:spPr>
          <a:xfrm>
            <a:off x="750094" y="979277"/>
            <a:ext cx="7344705" cy="5114019"/>
          </a:xfrm>
        </p:spPr>
      </p:pic>
      <p:sp>
        <p:nvSpPr>
          <p:cNvPr id="3" name="Titel 2">
            <a:extLst>
              <a:ext uri="{FF2B5EF4-FFF2-40B4-BE49-F238E27FC236}">
                <a16:creationId xmlns:a16="http://schemas.microsoft.com/office/drawing/2014/main" id="{6A922827-2BE1-481E-B8F0-7916DFA7BA4B}"/>
              </a:ext>
            </a:extLst>
          </p:cNvPr>
          <p:cNvSpPr>
            <a:spLocks noGrp="1"/>
          </p:cNvSpPr>
          <p:nvPr>
            <p:ph type="title"/>
          </p:nvPr>
        </p:nvSpPr>
        <p:spPr/>
        <p:txBody>
          <a:bodyPr/>
          <a:lstStyle/>
          <a:p>
            <a:r>
              <a:rPr lang="de-DE" dirty="0" err="1"/>
              <a:t>Chlorthalidon</a:t>
            </a:r>
            <a:r>
              <a:rPr lang="de-DE" dirty="0"/>
              <a:t> vs. HCT: Elektrolytstörungen</a:t>
            </a:r>
          </a:p>
        </p:txBody>
      </p:sp>
      <p:pic>
        <p:nvPicPr>
          <p:cNvPr id="7" name="Grafik 6">
            <a:extLst>
              <a:ext uri="{FF2B5EF4-FFF2-40B4-BE49-F238E27FC236}">
                <a16:creationId xmlns:a16="http://schemas.microsoft.com/office/drawing/2014/main" id="{0B14F53D-9AE4-4C8D-AB17-9E1D7608E156}"/>
              </a:ext>
            </a:extLst>
          </p:cNvPr>
          <p:cNvPicPr>
            <a:picLocks noChangeAspect="1"/>
          </p:cNvPicPr>
          <p:nvPr/>
        </p:nvPicPr>
        <p:blipFill>
          <a:blip r:embed="rId4"/>
          <a:stretch>
            <a:fillRect/>
          </a:stretch>
        </p:blipFill>
        <p:spPr>
          <a:xfrm>
            <a:off x="899592" y="1219474"/>
            <a:ext cx="6840760" cy="5161854"/>
          </a:xfrm>
          <a:prstGeom prst="rect">
            <a:avLst/>
          </a:prstGeom>
        </p:spPr>
      </p:pic>
      <p:pic>
        <p:nvPicPr>
          <p:cNvPr id="9" name="Grafik 8">
            <a:extLst>
              <a:ext uri="{FF2B5EF4-FFF2-40B4-BE49-F238E27FC236}">
                <a16:creationId xmlns:a16="http://schemas.microsoft.com/office/drawing/2014/main" id="{A4AE4B39-FDA9-4D39-9A18-24F73478A16F}"/>
              </a:ext>
            </a:extLst>
          </p:cNvPr>
          <p:cNvPicPr>
            <a:picLocks noChangeAspect="1"/>
          </p:cNvPicPr>
          <p:nvPr/>
        </p:nvPicPr>
        <p:blipFill>
          <a:blip r:embed="rId5"/>
          <a:stretch>
            <a:fillRect/>
          </a:stretch>
        </p:blipFill>
        <p:spPr>
          <a:xfrm>
            <a:off x="6010954" y="1556792"/>
            <a:ext cx="1271081" cy="473413"/>
          </a:xfrm>
          <a:prstGeom prst="rect">
            <a:avLst/>
          </a:prstGeom>
        </p:spPr>
      </p:pic>
      <p:sp>
        <p:nvSpPr>
          <p:cNvPr id="10" name="Textfeld 9">
            <a:extLst>
              <a:ext uri="{FF2B5EF4-FFF2-40B4-BE49-F238E27FC236}">
                <a16:creationId xmlns:a16="http://schemas.microsoft.com/office/drawing/2014/main" id="{920687EB-33C5-438F-9A91-0E09E1F14A7F}"/>
              </a:ext>
            </a:extLst>
          </p:cNvPr>
          <p:cNvSpPr txBox="1"/>
          <p:nvPr/>
        </p:nvSpPr>
        <p:spPr>
          <a:xfrm>
            <a:off x="1115616" y="6237312"/>
            <a:ext cx="6517964" cy="685957"/>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de-DE" dirty="0"/>
              <a:t>C. Edwards et al.</a:t>
            </a:r>
            <a:r>
              <a:rPr lang="en-US" dirty="0"/>
              <a:t>., et al. (2021). </a:t>
            </a:r>
            <a:r>
              <a:rPr lang="en-US" b="1" dirty="0"/>
              <a:t>“</a:t>
            </a:r>
            <a:r>
              <a:rPr lang="en-US" b="1" i="0" dirty="0">
                <a:effectLst/>
                <a:latin typeface="Arial" panose="020B0604020202020204" pitchFamily="34" charset="0"/>
              </a:rPr>
              <a:t>Comparison of Clinical Outcomes and Safety Associated With </a:t>
            </a:r>
            <a:r>
              <a:rPr lang="en-US" b="1" i="0" dirty="0" err="1">
                <a:effectLst/>
                <a:latin typeface="Arial" panose="020B0604020202020204" pitchFamily="34" charset="0"/>
              </a:rPr>
              <a:t>Chlorthalidonevs</a:t>
            </a:r>
            <a:r>
              <a:rPr lang="en-US" b="1" i="0" dirty="0">
                <a:effectLst/>
                <a:latin typeface="Arial" panose="020B0604020202020204" pitchFamily="34" charset="0"/>
              </a:rPr>
              <a:t> Hydrochlorothiazide in Older Adults With Varying Levels of Kidney Function</a:t>
            </a:r>
            <a:r>
              <a:rPr lang="en-US" dirty="0"/>
              <a:t>." </a:t>
            </a:r>
            <a:r>
              <a:rPr lang="de-DE" b="0" i="0" dirty="0">
                <a:effectLst/>
                <a:latin typeface="Arial" panose="020B0604020202020204" pitchFamily="34" charset="0"/>
              </a:rPr>
              <a:t>JAMA Network Open.2021;4(9):</a:t>
            </a:r>
            <a:endParaRPr lang="de-DE" dirty="0"/>
          </a:p>
        </p:txBody>
      </p:sp>
    </p:spTree>
    <p:extLst>
      <p:ext uri="{BB962C8B-B14F-4D97-AF65-F5344CB8AC3E}">
        <p14:creationId xmlns:p14="http://schemas.microsoft.com/office/powerpoint/2010/main" val="1611710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28DFFE6-B5D2-13BB-75F1-375DD67BC2A7}"/>
              </a:ext>
            </a:extLst>
          </p:cNvPr>
          <p:cNvSpPr>
            <a:spLocks noGrp="1"/>
          </p:cNvSpPr>
          <p:nvPr>
            <p:ph type="title"/>
          </p:nvPr>
        </p:nvSpPr>
        <p:spPr/>
        <p:txBody>
          <a:bodyPr/>
          <a:lstStyle/>
          <a:p>
            <a:r>
              <a:rPr lang="de-DE" dirty="0"/>
              <a:t>Ist schnelle Korrektur schlimm?</a:t>
            </a:r>
          </a:p>
        </p:txBody>
      </p:sp>
      <p:pic>
        <p:nvPicPr>
          <p:cNvPr id="6" name="Grafik 5">
            <a:extLst>
              <a:ext uri="{FF2B5EF4-FFF2-40B4-BE49-F238E27FC236}">
                <a16:creationId xmlns:a16="http://schemas.microsoft.com/office/drawing/2014/main" id="{5F39C3C9-A9E3-E260-17C0-AA687E8CCCBA}"/>
              </a:ext>
            </a:extLst>
          </p:cNvPr>
          <p:cNvPicPr>
            <a:picLocks noChangeAspect="1"/>
          </p:cNvPicPr>
          <p:nvPr/>
        </p:nvPicPr>
        <p:blipFill>
          <a:blip r:embed="rId3"/>
          <a:stretch>
            <a:fillRect/>
          </a:stretch>
        </p:blipFill>
        <p:spPr>
          <a:xfrm>
            <a:off x="1331640" y="1119820"/>
            <a:ext cx="5311710" cy="5526911"/>
          </a:xfrm>
          <a:prstGeom prst="rect">
            <a:avLst/>
          </a:prstGeom>
        </p:spPr>
      </p:pic>
    </p:spTree>
    <p:extLst>
      <p:ext uri="{BB962C8B-B14F-4D97-AF65-F5344CB8AC3E}">
        <p14:creationId xmlns:p14="http://schemas.microsoft.com/office/powerpoint/2010/main" val="80920271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CED2B2-C4DF-C7C0-55D5-AC69803DAC42}"/>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4D9D3A4F-6297-1D02-47F2-65A09A03211D}"/>
              </a:ext>
            </a:extLst>
          </p:cNvPr>
          <p:cNvSpPr>
            <a:spLocks noGrp="1"/>
          </p:cNvSpPr>
          <p:nvPr>
            <p:ph type="title"/>
          </p:nvPr>
        </p:nvSpPr>
        <p:spPr/>
        <p:txBody>
          <a:bodyPr/>
          <a:lstStyle/>
          <a:p>
            <a:r>
              <a:rPr lang="de-DE" dirty="0" err="1"/>
              <a:t>Handlungsalgorhithmus</a:t>
            </a:r>
            <a:r>
              <a:rPr lang="de-DE" dirty="0"/>
              <a:t> Hyponatriämie </a:t>
            </a:r>
          </a:p>
        </p:txBody>
      </p:sp>
      <p:pic>
        <p:nvPicPr>
          <p:cNvPr id="5" name="Grafik 4">
            <a:extLst>
              <a:ext uri="{FF2B5EF4-FFF2-40B4-BE49-F238E27FC236}">
                <a16:creationId xmlns:a16="http://schemas.microsoft.com/office/drawing/2014/main" id="{C3517EE6-08BE-6759-74EC-E21E6D8F50C7}"/>
              </a:ext>
            </a:extLst>
          </p:cNvPr>
          <p:cNvPicPr>
            <a:picLocks noChangeAspect="1"/>
          </p:cNvPicPr>
          <p:nvPr/>
        </p:nvPicPr>
        <p:blipFill>
          <a:blip r:embed="rId3"/>
          <a:stretch>
            <a:fillRect/>
          </a:stretch>
        </p:blipFill>
        <p:spPr>
          <a:xfrm>
            <a:off x="1331640" y="1124744"/>
            <a:ext cx="6181618" cy="5326712"/>
          </a:xfrm>
          <a:prstGeom prst="rect">
            <a:avLst/>
          </a:prstGeom>
        </p:spPr>
      </p:pic>
      <p:sp>
        <p:nvSpPr>
          <p:cNvPr id="7" name="Textfeld 6">
            <a:extLst>
              <a:ext uri="{FF2B5EF4-FFF2-40B4-BE49-F238E27FC236}">
                <a16:creationId xmlns:a16="http://schemas.microsoft.com/office/drawing/2014/main" id="{6067733F-8709-6763-F014-A5118CD25650}"/>
              </a:ext>
            </a:extLst>
          </p:cNvPr>
          <p:cNvSpPr txBox="1"/>
          <p:nvPr/>
        </p:nvSpPr>
        <p:spPr>
          <a:xfrm>
            <a:off x="2153594" y="6368161"/>
            <a:ext cx="546560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F. </a:t>
            </a:r>
            <a:r>
              <a:rPr lang="de-DE" dirty="0" err="1"/>
              <a:t>Perschinka</a:t>
            </a:r>
            <a:r>
              <a:rPr lang="de-DE" dirty="0"/>
              <a:t> et al: </a:t>
            </a:r>
            <a:r>
              <a:rPr lang="de-DE" b="1" dirty="0"/>
              <a:t>Hyponatriämie</a:t>
            </a:r>
            <a:r>
              <a:rPr lang="de-DE" dirty="0"/>
              <a:t>. Medizinische Klinik - Intensivmedizin und Notfallmedizin 2023 Vol. 118 </a:t>
            </a:r>
            <a:r>
              <a:rPr lang="de-DE" dirty="0" err="1"/>
              <a:t>Issue</a:t>
            </a:r>
            <a:r>
              <a:rPr lang="de-DE" dirty="0"/>
              <a:t> 6 Pages 505-517</a:t>
            </a:r>
          </a:p>
        </p:txBody>
      </p:sp>
    </p:spTree>
    <p:extLst>
      <p:ext uri="{BB962C8B-B14F-4D97-AF65-F5344CB8AC3E}">
        <p14:creationId xmlns:p14="http://schemas.microsoft.com/office/powerpoint/2010/main" val="344851006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08_03t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619125"/>
            <a:ext cx="11161713" cy="893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Rectangle 3"/>
          <p:cNvSpPr>
            <a:spLocks noChangeArrowheads="1"/>
          </p:cNvSpPr>
          <p:nvPr/>
        </p:nvSpPr>
        <p:spPr bwMode="auto">
          <a:xfrm>
            <a:off x="107950" y="1700213"/>
            <a:ext cx="8675688" cy="3816350"/>
          </a:xfrm>
          <a:prstGeom prst="rect">
            <a:avLst/>
          </a:prstGeom>
          <a:solidFill>
            <a:schemeClr val="bg1">
              <a:alpha val="39999"/>
            </a:schemeClr>
          </a:solidFill>
          <a:ln w="9525">
            <a:noFill/>
            <a:miter lim="800000"/>
            <a:headEnd/>
            <a:tailEnd/>
          </a:ln>
          <a:effectLst/>
        </p:spPr>
        <p:txBody>
          <a:bodyPr wrap="none" anchor="ctr"/>
          <a:lstStyle/>
          <a:p>
            <a:pPr algn="ctr">
              <a:defRPr/>
            </a:pPr>
            <a:r>
              <a:rPr lang="de-DE" sz="5000" b="1" dirty="0">
                <a:effectLst>
                  <a:outerShdw blurRad="38100" dist="38100" dir="2700000" algn="tl">
                    <a:srgbClr val="C0C0C0"/>
                  </a:outerShdw>
                </a:effectLst>
                <a:latin typeface="Arial" charset="0"/>
              </a:rPr>
              <a:t>Neuropsychiatrische </a:t>
            </a:r>
          </a:p>
          <a:p>
            <a:pPr algn="ctr">
              <a:defRPr/>
            </a:pPr>
            <a:r>
              <a:rPr lang="de-DE" sz="5000" b="1" dirty="0">
                <a:effectLst>
                  <a:outerShdw blurRad="38100" dist="38100" dir="2700000" algn="tl">
                    <a:srgbClr val="C0C0C0"/>
                  </a:outerShdw>
                </a:effectLst>
                <a:latin typeface="Arial" charset="0"/>
              </a:rPr>
              <a:t>Medikation</a:t>
            </a:r>
          </a:p>
        </p:txBody>
      </p:sp>
      <p:sp>
        <p:nvSpPr>
          <p:cNvPr id="2" name="Datumsplatzhalter 1"/>
          <p:cNvSpPr>
            <a:spLocks noGrp="1"/>
          </p:cNvSpPr>
          <p:nvPr>
            <p:ph type="dt" sz="half" idx="11"/>
          </p:nvPr>
        </p:nvSpPr>
        <p:spPr>
          <a:xfrm>
            <a:off x="7556500" y="6519863"/>
            <a:ext cx="901700" cy="214312"/>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defPPr>
              <a:defRPr lang="de-DE"/>
            </a:defPPr>
            <a:lvl1pPr algn="r" rtl="0" eaLnBrk="0" fontAlgn="base" hangingPunct="0">
              <a:spcBef>
                <a:spcPct val="0"/>
              </a:spcBef>
              <a:spcAft>
                <a:spcPct val="0"/>
              </a:spcAft>
              <a:defRPr sz="800" kern="1200">
                <a:solidFill>
                  <a:schemeClr val="accent1"/>
                </a:solidFill>
                <a:latin typeface="Arial" charset="0"/>
                <a:ea typeface="ＭＳ Ｐゴシック" pitchFamily="34" charset="-128"/>
                <a:cs typeface="Arial"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9pPr>
          </a:lstStyle>
          <a:p>
            <a:pPr>
              <a:defRPr/>
            </a:pPr>
            <a:r>
              <a:rPr lang="de-DE" altLang="de-DE"/>
              <a:t>Dr. med. Carsten Hafer - HELIOS Klikum Erfurt</a:t>
            </a:r>
          </a:p>
        </p:txBody>
      </p:sp>
      <p:sp>
        <p:nvSpPr>
          <p:cNvPr id="3" name="Fußzeilenplatzhalter 2"/>
          <p:cNvSpPr>
            <a:spLocks noGrp="1"/>
          </p:cNvSpPr>
          <p:nvPr>
            <p:ph type="ftr" sz="quarter" idx="10"/>
          </p:nvPr>
        </p:nvSpPr>
        <p:spPr>
          <a:xfrm>
            <a:off x="304800" y="6519863"/>
            <a:ext cx="641350" cy="214312"/>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defPPr>
              <a:defRPr lang="de-DE"/>
            </a:defPPr>
            <a:lvl1pPr algn="l" rtl="0" eaLnBrk="0" fontAlgn="base" hangingPunct="0">
              <a:spcBef>
                <a:spcPct val="0"/>
              </a:spcBef>
              <a:spcAft>
                <a:spcPct val="0"/>
              </a:spcAft>
              <a:defRPr sz="800" kern="1200">
                <a:solidFill>
                  <a:schemeClr val="accent1"/>
                </a:solidFill>
                <a:latin typeface="Arial" charset="0"/>
                <a:ea typeface="ＭＳ Ｐゴシック" pitchFamily="34" charset="-128"/>
                <a:cs typeface="Arial" charset="0"/>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itchFamily="34" charset="-128"/>
                <a:cs typeface="+mn-cs"/>
              </a:defRPr>
            </a:lvl9pPr>
          </a:lstStyle>
          <a:p>
            <a:pPr>
              <a:defRPr/>
            </a:pPr>
            <a:r>
              <a:rPr lang="de-DE" altLang="de-DE"/>
              <a:t>Hyponatriämie - was muß ich da eigentlich machen?</a:t>
            </a:r>
          </a:p>
        </p:txBody>
      </p:sp>
    </p:spTree>
    <p:extLst>
      <p:ext uri="{BB962C8B-B14F-4D97-AF65-F5344CB8AC3E}">
        <p14:creationId xmlns:p14="http://schemas.microsoft.com/office/powerpoint/2010/main" val="1642247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6659"/>
                                        </p:tgtEl>
                                        <p:attrNameLst>
                                          <p:attrName>style.visibility</p:attrName>
                                        </p:attrNameLst>
                                      </p:cBhvr>
                                      <p:to>
                                        <p:strVal val="visible"/>
                                      </p:to>
                                    </p:set>
                                    <p:anim calcmode="lin" valueType="num">
                                      <p:cBhvr additive="base">
                                        <p:cTn id="7" dur="500" fill="hold"/>
                                        <p:tgtEl>
                                          <p:spTgt spid="326659"/>
                                        </p:tgtEl>
                                        <p:attrNameLst>
                                          <p:attrName>ppt_x</p:attrName>
                                        </p:attrNameLst>
                                      </p:cBhvr>
                                      <p:tavLst>
                                        <p:tav tm="0">
                                          <p:val>
                                            <p:strVal val="#ppt_x"/>
                                          </p:val>
                                        </p:tav>
                                        <p:tav tm="100000">
                                          <p:val>
                                            <p:strVal val="#ppt_x"/>
                                          </p:val>
                                        </p:tav>
                                      </p:tavLst>
                                    </p:anim>
                                    <p:anim calcmode="lin" valueType="num">
                                      <p:cBhvr additive="base">
                                        <p:cTn id="8" dur="500" fill="hold"/>
                                        <p:tgtEl>
                                          <p:spTgt spid="3266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1392937" y="1439862"/>
            <a:ext cx="5205688" cy="4797449"/>
          </a:xfrm>
          <a:prstGeom prst="rect">
            <a:avLst/>
          </a:prstGeom>
        </p:spPr>
      </p:pic>
      <p:sp>
        <p:nvSpPr>
          <p:cNvPr id="3" name="Titel 2"/>
          <p:cNvSpPr>
            <a:spLocks noGrp="1"/>
          </p:cNvSpPr>
          <p:nvPr>
            <p:ph type="title"/>
          </p:nvPr>
        </p:nvSpPr>
        <p:spPr/>
        <p:txBody>
          <a:bodyPr/>
          <a:lstStyle/>
          <a:p>
            <a:r>
              <a:rPr lang="de-DE" dirty="0" err="1"/>
              <a:t>Hyponatriämie</a:t>
            </a:r>
            <a:r>
              <a:rPr lang="de-DE" dirty="0"/>
              <a:t> bei </a:t>
            </a:r>
            <a:r>
              <a:rPr lang="de-DE" dirty="0" err="1"/>
              <a:t>adrenaler</a:t>
            </a:r>
            <a:r>
              <a:rPr lang="de-DE" dirty="0"/>
              <a:t> Insuffizienz</a:t>
            </a:r>
          </a:p>
        </p:txBody>
      </p:sp>
      <p:sp>
        <p:nvSpPr>
          <p:cNvPr id="5" name="Rechteck 4"/>
          <p:cNvSpPr/>
          <p:nvPr/>
        </p:nvSpPr>
        <p:spPr>
          <a:xfrm>
            <a:off x="-252536" y="6397593"/>
            <a:ext cx="7884368" cy="461665"/>
          </a:xfrm>
          <a:prstGeom prst="rect">
            <a:avLst/>
          </a:prstGeom>
        </p:spPr>
        <p:txBody>
          <a:bodyPr wrap="square">
            <a:spAutoFit/>
          </a:bodyPr>
          <a:lstStyle/>
          <a:p>
            <a:pPr lvl="0" algn="r">
              <a:lnSpc>
                <a:spcPct val="100000"/>
              </a:lnSpc>
              <a:defRPr/>
            </a:pPr>
            <a:r>
              <a:rPr lang="en-US" sz="1200" dirty="0" err="1">
                <a:solidFill>
                  <a:schemeClr val="accent1"/>
                </a:solidFill>
                <a:latin typeface="+mj-lt"/>
              </a:rPr>
              <a:t>Nagarur</a:t>
            </a:r>
            <a:r>
              <a:rPr lang="en-US" sz="1200" dirty="0">
                <a:solidFill>
                  <a:schemeClr val="accent1"/>
                </a:solidFill>
                <a:latin typeface="+mj-lt"/>
              </a:rPr>
              <a:t>, A., L. Axelrod, and A.S. </a:t>
            </a:r>
            <a:r>
              <a:rPr lang="en-US" sz="1200" dirty="0" err="1">
                <a:solidFill>
                  <a:schemeClr val="accent1"/>
                </a:solidFill>
                <a:latin typeface="+mj-lt"/>
              </a:rPr>
              <a:t>Dighe</a:t>
            </a:r>
            <a:r>
              <a:rPr lang="en-US" sz="1200" dirty="0">
                <a:solidFill>
                  <a:schemeClr val="accent1"/>
                </a:solidFill>
                <a:latin typeface="+mj-lt"/>
              </a:rPr>
              <a:t>, </a:t>
            </a:r>
            <a:r>
              <a:rPr lang="en-US" sz="1200" b="1" dirty="0">
                <a:solidFill>
                  <a:schemeClr val="accent1"/>
                </a:solidFill>
                <a:latin typeface="+mj-lt"/>
              </a:rPr>
              <a:t>Case 9-2017 - A 27-Year-Old Woman with Nausea, Vomiting, Confusion, and Hyponatremia. </a:t>
            </a:r>
            <a:r>
              <a:rPr lang="en-US" sz="1200" dirty="0">
                <a:solidFill>
                  <a:schemeClr val="accent1"/>
                </a:solidFill>
                <a:latin typeface="+mj-lt"/>
              </a:rPr>
              <a:t>New England Journal of Medicine, 2017. </a:t>
            </a:r>
            <a:r>
              <a:rPr lang="en-US" sz="1200" b="1" dirty="0">
                <a:solidFill>
                  <a:schemeClr val="accent1"/>
                </a:solidFill>
                <a:latin typeface="+mj-lt"/>
              </a:rPr>
              <a:t>376</a:t>
            </a:r>
            <a:r>
              <a:rPr lang="en-US" sz="1200" dirty="0">
                <a:solidFill>
                  <a:schemeClr val="accent1"/>
                </a:solidFill>
                <a:latin typeface="+mj-lt"/>
              </a:rPr>
              <a:t>(12): p. 1159-1167.</a:t>
            </a:r>
          </a:p>
        </p:txBody>
      </p:sp>
    </p:spTree>
    <p:extLst>
      <p:ext uri="{BB962C8B-B14F-4D97-AF65-F5344CB8AC3E}">
        <p14:creationId xmlns:p14="http://schemas.microsoft.com/office/powerpoint/2010/main" val="187446543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Therapie der </a:t>
            </a:r>
            <a:r>
              <a:rPr lang="de-DE" dirty="0" err="1"/>
              <a:t>adrenalen</a:t>
            </a:r>
            <a:r>
              <a:rPr lang="de-DE" dirty="0"/>
              <a:t> Insuffizienz</a:t>
            </a:r>
          </a:p>
        </p:txBody>
      </p:sp>
      <p:pic>
        <p:nvPicPr>
          <p:cNvPr id="9" name="Inhaltsplatzhalter 8"/>
          <p:cNvPicPr>
            <a:picLocks noGrp="1" noChangeAspect="1"/>
          </p:cNvPicPr>
          <p:nvPr>
            <p:ph idx="1"/>
          </p:nvPr>
        </p:nvPicPr>
        <p:blipFill>
          <a:blip r:embed="rId3"/>
          <a:stretch>
            <a:fillRect/>
          </a:stretch>
        </p:blipFill>
        <p:spPr>
          <a:xfrm>
            <a:off x="467544" y="1404940"/>
            <a:ext cx="8313202" cy="3968275"/>
          </a:xfrm>
          <a:prstGeom prst="rect">
            <a:avLst/>
          </a:prstGeom>
        </p:spPr>
      </p:pic>
      <p:sp>
        <p:nvSpPr>
          <p:cNvPr id="10" name="Rechteck 9"/>
          <p:cNvSpPr/>
          <p:nvPr/>
        </p:nvSpPr>
        <p:spPr>
          <a:xfrm>
            <a:off x="-252536" y="6397593"/>
            <a:ext cx="7884368" cy="461665"/>
          </a:xfrm>
          <a:prstGeom prst="rect">
            <a:avLst/>
          </a:prstGeom>
        </p:spPr>
        <p:txBody>
          <a:bodyPr wrap="square">
            <a:spAutoFit/>
          </a:bodyPr>
          <a:lstStyle/>
          <a:p>
            <a:pPr lvl="0" algn="r">
              <a:lnSpc>
                <a:spcPct val="100000"/>
              </a:lnSpc>
              <a:defRPr/>
            </a:pPr>
            <a:r>
              <a:rPr lang="en-US" sz="1200" dirty="0" err="1">
                <a:solidFill>
                  <a:schemeClr val="accent1"/>
                </a:solidFill>
                <a:latin typeface="+mj-lt"/>
              </a:rPr>
              <a:t>Nagarur</a:t>
            </a:r>
            <a:r>
              <a:rPr lang="en-US" sz="1200" dirty="0">
                <a:solidFill>
                  <a:schemeClr val="accent1"/>
                </a:solidFill>
                <a:latin typeface="+mj-lt"/>
              </a:rPr>
              <a:t>, A., L. Axelrod, and A.S. </a:t>
            </a:r>
            <a:r>
              <a:rPr lang="en-US" sz="1200" dirty="0" err="1">
                <a:solidFill>
                  <a:schemeClr val="accent1"/>
                </a:solidFill>
                <a:latin typeface="+mj-lt"/>
              </a:rPr>
              <a:t>Dighe</a:t>
            </a:r>
            <a:r>
              <a:rPr lang="en-US" sz="1200" dirty="0">
                <a:solidFill>
                  <a:schemeClr val="accent1"/>
                </a:solidFill>
                <a:latin typeface="+mj-lt"/>
              </a:rPr>
              <a:t>, </a:t>
            </a:r>
            <a:r>
              <a:rPr lang="en-US" sz="1200" b="1" dirty="0">
                <a:solidFill>
                  <a:schemeClr val="accent1"/>
                </a:solidFill>
                <a:latin typeface="+mj-lt"/>
              </a:rPr>
              <a:t>Case 9-2017 - A 27-Year-Old Woman with Nausea, Vomiting, Confusion, and Hyponatremia. </a:t>
            </a:r>
            <a:r>
              <a:rPr lang="en-US" sz="1200" dirty="0">
                <a:solidFill>
                  <a:schemeClr val="accent1"/>
                </a:solidFill>
                <a:latin typeface="+mj-lt"/>
              </a:rPr>
              <a:t>New England Journal of Medicine, 2017. </a:t>
            </a:r>
            <a:r>
              <a:rPr lang="en-US" sz="1200" b="1" dirty="0">
                <a:solidFill>
                  <a:schemeClr val="accent1"/>
                </a:solidFill>
                <a:latin typeface="+mj-lt"/>
              </a:rPr>
              <a:t>376</a:t>
            </a:r>
            <a:r>
              <a:rPr lang="en-US" sz="1200" dirty="0">
                <a:solidFill>
                  <a:schemeClr val="accent1"/>
                </a:solidFill>
                <a:latin typeface="+mj-lt"/>
              </a:rPr>
              <a:t>(12): p. 1159-1167.</a:t>
            </a:r>
          </a:p>
        </p:txBody>
      </p:sp>
    </p:spTree>
    <p:extLst>
      <p:ext uri="{BB962C8B-B14F-4D97-AF65-F5344CB8AC3E}">
        <p14:creationId xmlns:p14="http://schemas.microsoft.com/office/powerpoint/2010/main" val="149174416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8000" b="1" dirty="0"/>
              <a:t>Hypernatriämie</a:t>
            </a:r>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endParaRPr lang="de-DE" dirty="0"/>
          </a:p>
        </p:txBody>
      </p:sp>
    </p:spTree>
    <p:extLst>
      <p:ext uri="{BB962C8B-B14F-4D97-AF65-F5344CB8AC3E}">
        <p14:creationId xmlns:p14="http://schemas.microsoft.com/office/powerpoint/2010/main" val="2285665333"/>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a:extLst>
              <a:ext uri="{FF2B5EF4-FFF2-40B4-BE49-F238E27FC236}">
                <a16:creationId xmlns:a16="http://schemas.microsoft.com/office/drawing/2014/main" id="{D6650B39-30F7-4321-A4A0-762D0A067677}"/>
              </a:ext>
            </a:extLst>
          </p:cNvPr>
          <p:cNvSpPr>
            <a:spLocks noGrp="1" noChangeArrowheads="1"/>
          </p:cNvSpPr>
          <p:nvPr>
            <p:ph type="title"/>
          </p:nvPr>
        </p:nvSpPr>
        <p:spPr/>
        <p:txBody>
          <a:bodyPr/>
          <a:lstStyle/>
          <a:p>
            <a:pPr eaLnBrk="1" hangingPunct="1">
              <a:defRPr/>
            </a:pPr>
            <a:r>
              <a:rPr lang="de-DE"/>
              <a:t>Hypernatriämie</a:t>
            </a:r>
          </a:p>
        </p:txBody>
      </p:sp>
      <p:sp>
        <p:nvSpPr>
          <p:cNvPr id="1034243" name="Rectangle 3">
            <a:extLst>
              <a:ext uri="{FF2B5EF4-FFF2-40B4-BE49-F238E27FC236}">
                <a16:creationId xmlns:a16="http://schemas.microsoft.com/office/drawing/2014/main" id="{017349E1-291D-4007-B2BD-9A58E4CC625C}"/>
              </a:ext>
            </a:extLst>
          </p:cNvPr>
          <p:cNvSpPr>
            <a:spLocks noGrp="1" noChangeArrowheads="1"/>
          </p:cNvSpPr>
          <p:nvPr>
            <p:ph type="body" idx="1"/>
          </p:nvPr>
        </p:nvSpPr>
        <p:spPr>
          <a:xfrm>
            <a:off x="250825" y="1268413"/>
            <a:ext cx="8642350" cy="5040312"/>
          </a:xfrm>
        </p:spPr>
        <p:txBody>
          <a:bodyPr/>
          <a:lstStyle/>
          <a:p>
            <a:pPr eaLnBrk="1" hangingPunct="1"/>
            <a:r>
              <a:rPr lang="de-DE" altLang="de-DE"/>
              <a:t>Deutlich seltener als Hyponatriämie aufgrund eines effektiven Durstmechanismus</a:t>
            </a:r>
          </a:p>
          <a:p>
            <a:pPr lvl="1" eaLnBrk="1" hangingPunct="1"/>
            <a:r>
              <a:rPr lang="de-DE" altLang="de-DE"/>
              <a:t>Aber: hohe Mortalität !</a:t>
            </a:r>
          </a:p>
          <a:p>
            <a:pPr lvl="1" eaLnBrk="1" hangingPunct="1"/>
            <a:endParaRPr lang="de-DE" altLang="de-DE"/>
          </a:p>
          <a:p>
            <a:pPr lvl="1" eaLnBrk="1" hangingPunct="1">
              <a:buFontTx/>
              <a:buNone/>
            </a:pPr>
            <a:r>
              <a:rPr lang="de-DE" altLang="de-DE" b="1"/>
              <a:t>Zerebrale Dehydratation führt zu </a:t>
            </a:r>
          </a:p>
          <a:p>
            <a:pPr lvl="1" eaLnBrk="1" hangingPunct="1"/>
            <a:r>
              <a:rPr lang="de-DE" altLang="de-DE"/>
              <a:t>Demyelinisierung</a:t>
            </a:r>
          </a:p>
          <a:p>
            <a:pPr lvl="1" eaLnBrk="1" hangingPunct="1"/>
            <a:r>
              <a:rPr lang="de-DE" altLang="de-DE"/>
              <a:t>Cerebralen Blutungen</a:t>
            </a:r>
          </a:p>
          <a:p>
            <a:pPr lvl="1" eaLnBrk="1" hangingPunct="1"/>
            <a:r>
              <a:rPr lang="de-DE" altLang="de-DE"/>
              <a:t>Koma</a:t>
            </a:r>
          </a:p>
          <a:p>
            <a:pPr lvl="1" eaLnBrk="1" hangingPunct="1"/>
            <a:r>
              <a:rPr lang="de-DE" altLang="de-DE"/>
              <a:t>Tod</a:t>
            </a:r>
          </a:p>
          <a:p>
            <a:pPr eaLnBrk="1" hangingPunct="1"/>
            <a:endParaRPr lang="de-DE" altLang="de-DE"/>
          </a:p>
        </p:txBody>
      </p:sp>
      <p:pic>
        <p:nvPicPr>
          <p:cNvPr id="64516" name="Picture 4" descr="06f2">
            <a:extLst>
              <a:ext uri="{FF2B5EF4-FFF2-40B4-BE49-F238E27FC236}">
                <a16:creationId xmlns:a16="http://schemas.microsoft.com/office/drawing/2014/main" id="{1B8AB069-5AC0-4702-977C-B5B117419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429000"/>
            <a:ext cx="424815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45" name="Rectangle 5">
            <a:extLst>
              <a:ext uri="{FF2B5EF4-FFF2-40B4-BE49-F238E27FC236}">
                <a16:creationId xmlns:a16="http://schemas.microsoft.com/office/drawing/2014/main" id="{451C90EF-1BA9-4E67-B118-D9BCEEF6B7EC}"/>
              </a:ext>
            </a:extLst>
          </p:cNvPr>
          <p:cNvSpPr>
            <a:spLocks noChangeArrowheads="1"/>
          </p:cNvSpPr>
          <p:nvPr/>
        </p:nvSpPr>
        <p:spPr bwMode="auto">
          <a:xfrm>
            <a:off x="7019925" y="3573463"/>
            <a:ext cx="1223963" cy="1150937"/>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Tree>
    <p:extLst>
      <p:ext uri="{BB962C8B-B14F-4D97-AF65-F5344CB8AC3E}">
        <p14:creationId xmlns:p14="http://schemas.microsoft.com/office/powerpoint/2010/main" val="305368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1034243">
                                            <p:txEl>
                                              <p:pRg st="3" end="3"/>
                                            </p:txEl>
                                          </p:spTgt>
                                        </p:tgtEl>
                                        <p:attrNameLst>
                                          <p:attrName>style.visibility</p:attrName>
                                        </p:attrNameLst>
                                      </p:cBhvr>
                                      <p:to>
                                        <p:strVal val="visible"/>
                                      </p:to>
                                    </p:set>
                                    <p:anim calcmode="lin" valueType="num">
                                      <p:cBhvr additive="base">
                                        <p:cTn id="11" dur="500" fill="hold"/>
                                        <p:tgtEl>
                                          <p:spTgt spid="1034243">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34243">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34243">
                                            <p:txEl>
                                              <p:pRg st="4" end="4"/>
                                            </p:txEl>
                                          </p:spTgt>
                                        </p:tgtEl>
                                        <p:attrNameLst>
                                          <p:attrName>style.visibility</p:attrName>
                                        </p:attrNameLst>
                                      </p:cBhvr>
                                      <p:to>
                                        <p:strVal val="visible"/>
                                      </p:to>
                                    </p:set>
                                    <p:anim calcmode="lin" valueType="num">
                                      <p:cBhvr additive="base">
                                        <p:cTn id="15" dur="500" fill="hold"/>
                                        <p:tgtEl>
                                          <p:spTgt spid="1034243">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34243">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34243">
                                            <p:txEl>
                                              <p:pRg st="5" end="5"/>
                                            </p:txEl>
                                          </p:spTgt>
                                        </p:tgtEl>
                                        <p:attrNameLst>
                                          <p:attrName>style.visibility</p:attrName>
                                        </p:attrNameLst>
                                      </p:cBhvr>
                                      <p:to>
                                        <p:strVal val="visible"/>
                                      </p:to>
                                    </p:set>
                                    <p:anim calcmode="lin" valueType="num">
                                      <p:cBhvr additive="base">
                                        <p:cTn id="19" dur="500" fill="hold"/>
                                        <p:tgtEl>
                                          <p:spTgt spid="103424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4243">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34243">
                                            <p:txEl>
                                              <p:pRg st="6" end="6"/>
                                            </p:txEl>
                                          </p:spTgt>
                                        </p:tgtEl>
                                        <p:attrNameLst>
                                          <p:attrName>style.visibility</p:attrName>
                                        </p:attrNameLst>
                                      </p:cBhvr>
                                      <p:to>
                                        <p:strVal val="visible"/>
                                      </p:to>
                                    </p:set>
                                    <p:anim calcmode="lin" valueType="num">
                                      <p:cBhvr additive="base">
                                        <p:cTn id="23" dur="500" fill="hold"/>
                                        <p:tgtEl>
                                          <p:spTgt spid="1034243">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34243">
                                            <p:txEl>
                                              <p:pRg st="6" end="6"/>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034243">
                                            <p:txEl>
                                              <p:pRg st="7" end="7"/>
                                            </p:txEl>
                                          </p:spTgt>
                                        </p:tgtEl>
                                        <p:attrNameLst>
                                          <p:attrName>style.visibility</p:attrName>
                                        </p:attrNameLst>
                                      </p:cBhvr>
                                      <p:to>
                                        <p:strVal val="visible"/>
                                      </p:to>
                                    </p:set>
                                    <p:anim calcmode="lin" valueType="num">
                                      <p:cBhvr additive="base">
                                        <p:cTn id="27" dur="500" fill="hold"/>
                                        <p:tgtEl>
                                          <p:spTgt spid="1034243">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3424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06f1">
            <a:extLst>
              <a:ext uri="{FF2B5EF4-FFF2-40B4-BE49-F238E27FC236}">
                <a16:creationId xmlns:a16="http://schemas.microsoft.com/office/drawing/2014/main" id="{3610CE2A-5D61-4A9F-9346-4776F61BC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72786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5174" name="Rectangle 6">
            <a:extLst>
              <a:ext uri="{FF2B5EF4-FFF2-40B4-BE49-F238E27FC236}">
                <a16:creationId xmlns:a16="http://schemas.microsoft.com/office/drawing/2014/main" id="{4C919ACA-C675-4B40-A859-CAF2F82853DC}"/>
              </a:ext>
            </a:extLst>
          </p:cNvPr>
          <p:cNvSpPr>
            <a:spLocks noChangeArrowheads="1"/>
          </p:cNvSpPr>
          <p:nvPr/>
        </p:nvSpPr>
        <p:spPr bwMode="auto">
          <a:xfrm>
            <a:off x="5791200" y="1878013"/>
            <a:ext cx="2952750"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400" b="1"/>
              <a:t>Hypernatriämie auf dem Boden </a:t>
            </a:r>
          </a:p>
          <a:p>
            <a:pPr eaLnBrk="1" hangingPunct="1"/>
            <a:r>
              <a:rPr lang="de-DE" altLang="de-DE" sz="1400" b="1"/>
              <a:t>eines reines Wasserverlustes</a:t>
            </a:r>
          </a:p>
          <a:p>
            <a:pPr eaLnBrk="1" hangingPunct="1"/>
            <a:r>
              <a:rPr lang="de-DE" altLang="de-DE" sz="1200" i="1"/>
              <a:t>(zum Beispiel Diabetes insipidus)</a:t>
            </a:r>
          </a:p>
        </p:txBody>
      </p:sp>
      <p:sp>
        <p:nvSpPr>
          <p:cNvPr id="775175" name="Rectangle 7">
            <a:extLst>
              <a:ext uri="{FF2B5EF4-FFF2-40B4-BE49-F238E27FC236}">
                <a16:creationId xmlns:a16="http://schemas.microsoft.com/office/drawing/2014/main" id="{C5B54318-84B0-4EDA-BD1D-16A42FC91A22}"/>
              </a:ext>
            </a:extLst>
          </p:cNvPr>
          <p:cNvSpPr>
            <a:spLocks noChangeArrowheads="1"/>
          </p:cNvSpPr>
          <p:nvPr/>
        </p:nvSpPr>
        <p:spPr bwMode="auto">
          <a:xfrm>
            <a:off x="5795963" y="3141663"/>
            <a:ext cx="2952750"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400" b="1"/>
              <a:t>Hypernatriämie durch Verlust</a:t>
            </a:r>
          </a:p>
          <a:p>
            <a:pPr eaLnBrk="1" hangingPunct="1"/>
            <a:r>
              <a:rPr lang="de-DE" altLang="de-DE" sz="1400" b="1"/>
              <a:t>Hypotoner Flüssigkeiten</a:t>
            </a:r>
          </a:p>
          <a:p>
            <a:pPr eaLnBrk="1" hangingPunct="1"/>
            <a:r>
              <a:rPr lang="de-DE" altLang="de-DE" sz="1200" i="1"/>
              <a:t>(Erbrechen, Schwitzen, …)</a:t>
            </a:r>
          </a:p>
        </p:txBody>
      </p:sp>
      <p:sp>
        <p:nvSpPr>
          <p:cNvPr id="775176" name="Rectangle 8">
            <a:extLst>
              <a:ext uri="{FF2B5EF4-FFF2-40B4-BE49-F238E27FC236}">
                <a16:creationId xmlns:a16="http://schemas.microsoft.com/office/drawing/2014/main" id="{30B1C0EB-E5E5-497C-86CD-33B15B33333B}"/>
              </a:ext>
            </a:extLst>
          </p:cNvPr>
          <p:cNvSpPr>
            <a:spLocks noChangeArrowheads="1"/>
          </p:cNvSpPr>
          <p:nvPr/>
        </p:nvSpPr>
        <p:spPr bwMode="auto">
          <a:xfrm>
            <a:off x="5795963" y="4384675"/>
            <a:ext cx="2952750"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400" b="1"/>
              <a:t>Hypernatriämie durch Verlust</a:t>
            </a:r>
          </a:p>
          <a:p>
            <a:pPr eaLnBrk="1" hangingPunct="1"/>
            <a:r>
              <a:rPr lang="de-DE" altLang="de-DE" sz="1400" b="1"/>
              <a:t>von hypotonen Flüssigkeiten mit </a:t>
            </a:r>
          </a:p>
          <a:p>
            <a:pPr eaLnBrk="1" hangingPunct="1"/>
            <a:r>
              <a:rPr lang="de-DE" altLang="de-DE" sz="1400" b="1"/>
              <a:t>Natrium UND Kalium</a:t>
            </a:r>
          </a:p>
          <a:p>
            <a:pPr eaLnBrk="1" hangingPunct="1"/>
            <a:r>
              <a:rPr lang="de-DE" altLang="de-DE" sz="1200" i="1"/>
              <a:t>(osmotische Diurese, …)</a:t>
            </a:r>
          </a:p>
        </p:txBody>
      </p:sp>
      <p:sp>
        <p:nvSpPr>
          <p:cNvPr id="775177" name="Rectangle 9">
            <a:extLst>
              <a:ext uri="{FF2B5EF4-FFF2-40B4-BE49-F238E27FC236}">
                <a16:creationId xmlns:a16="http://schemas.microsoft.com/office/drawing/2014/main" id="{90954FBF-589D-45E0-99B4-845761CF3B5A}"/>
              </a:ext>
            </a:extLst>
          </p:cNvPr>
          <p:cNvSpPr>
            <a:spLocks noChangeArrowheads="1"/>
          </p:cNvSpPr>
          <p:nvPr/>
        </p:nvSpPr>
        <p:spPr bwMode="auto">
          <a:xfrm>
            <a:off x="5805488" y="5661025"/>
            <a:ext cx="2952750"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400" b="1"/>
              <a:t>Hypernatriämie durch</a:t>
            </a:r>
          </a:p>
          <a:p>
            <a:pPr eaLnBrk="1" hangingPunct="1"/>
            <a:r>
              <a:rPr lang="de-DE" altLang="de-DE" sz="1400" b="1"/>
              <a:t>Hypertone Natriumzufuhr</a:t>
            </a:r>
          </a:p>
          <a:p>
            <a:pPr eaLnBrk="1" hangingPunct="1"/>
            <a:r>
              <a:rPr lang="de-DE" altLang="de-DE" sz="1200" i="1"/>
              <a:t>(Natriumbicarbonat, Maggi…)</a:t>
            </a:r>
          </a:p>
        </p:txBody>
      </p:sp>
      <p:sp>
        <p:nvSpPr>
          <p:cNvPr id="65543" name="Rectangle 10">
            <a:extLst>
              <a:ext uri="{FF2B5EF4-FFF2-40B4-BE49-F238E27FC236}">
                <a16:creationId xmlns:a16="http://schemas.microsoft.com/office/drawing/2014/main" id="{0E4B09DA-6DB5-4C9B-BEA5-5A6D382B4B32}"/>
              </a:ext>
            </a:extLst>
          </p:cNvPr>
          <p:cNvSpPr>
            <a:spLocks noChangeArrowheads="1"/>
          </p:cNvSpPr>
          <p:nvPr/>
        </p:nvSpPr>
        <p:spPr bwMode="auto">
          <a:xfrm>
            <a:off x="6443663" y="836613"/>
            <a:ext cx="1223962"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
        <p:nvSpPr>
          <p:cNvPr id="775179" name="Rectangle 11">
            <a:extLst>
              <a:ext uri="{FF2B5EF4-FFF2-40B4-BE49-F238E27FC236}">
                <a16:creationId xmlns:a16="http://schemas.microsoft.com/office/drawing/2014/main" id="{A503A306-E89D-42AE-AEC6-EC8B0150EE86}"/>
              </a:ext>
            </a:extLst>
          </p:cNvPr>
          <p:cNvSpPr>
            <a:spLocks noChangeArrowheads="1"/>
          </p:cNvSpPr>
          <p:nvPr/>
        </p:nvSpPr>
        <p:spPr bwMode="auto">
          <a:xfrm>
            <a:off x="1192213" y="96838"/>
            <a:ext cx="2233612" cy="433387"/>
          </a:xfrm>
          <a:prstGeom prst="rect">
            <a:avLst/>
          </a:prstGeom>
          <a:solidFill>
            <a:schemeClr val="bg1"/>
          </a:solidFill>
          <a:ln w="9525">
            <a:noFill/>
            <a:miter lim="800000"/>
            <a:headEnd/>
            <a:tailEnd/>
          </a:ln>
          <a:effectLst/>
        </p:spPr>
        <p:txBody>
          <a:bodyPr wrap="none" anchor="ctr"/>
          <a:lstStyle/>
          <a:p>
            <a:pPr>
              <a:defRPr/>
            </a:pPr>
            <a:r>
              <a:rPr lang="de-DE" sz="2000" b="1">
                <a:solidFill>
                  <a:schemeClr val="accent2"/>
                </a:solidFill>
                <a:effectLst>
                  <a:outerShdw blurRad="38100" dist="38100" dir="2700000" algn="tl">
                    <a:srgbClr val="C0C0C0"/>
                  </a:outerShdw>
                </a:effectLst>
                <a:latin typeface="Arial" charset="0"/>
              </a:rPr>
              <a:t>Extrazellulärraum</a:t>
            </a:r>
            <a:r>
              <a:rPr lang="de-DE" sz="1400">
                <a:solidFill>
                  <a:schemeClr val="accent2"/>
                </a:solidFill>
                <a:latin typeface="Arial" charset="0"/>
              </a:rPr>
              <a:t> </a:t>
            </a:r>
          </a:p>
          <a:p>
            <a:pPr>
              <a:defRPr/>
            </a:pPr>
            <a:r>
              <a:rPr lang="de-DE" sz="1400">
                <a:latin typeface="Arial" charset="0"/>
                <a:cs typeface="Arial" charset="0"/>
              </a:rPr>
              <a:t>○ Natrium; schraffiert BV</a:t>
            </a:r>
          </a:p>
        </p:txBody>
      </p:sp>
      <p:sp>
        <p:nvSpPr>
          <p:cNvPr id="775180" name="Rectangle 12">
            <a:extLst>
              <a:ext uri="{FF2B5EF4-FFF2-40B4-BE49-F238E27FC236}">
                <a16:creationId xmlns:a16="http://schemas.microsoft.com/office/drawing/2014/main" id="{9515E577-DFAA-4DCC-9B63-CE272D850078}"/>
              </a:ext>
            </a:extLst>
          </p:cNvPr>
          <p:cNvSpPr>
            <a:spLocks noChangeArrowheads="1"/>
          </p:cNvSpPr>
          <p:nvPr/>
        </p:nvSpPr>
        <p:spPr bwMode="auto">
          <a:xfrm>
            <a:off x="3492500" y="115888"/>
            <a:ext cx="2376488" cy="433387"/>
          </a:xfrm>
          <a:prstGeom prst="rect">
            <a:avLst/>
          </a:prstGeom>
          <a:solidFill>
            <a:schemeClr val="bg1"/>
          </a:solidFill>
          <a:ln w="9525">
            <a:noFill/>
            <a:miter lim="800000"/>
            <a:headEnd/>
            <a:tailEnd/>
          </a:ln>
          <a:effectLst/>
        </p:spPr>
        <p:txBody>
          <a:bodyPr wrap="none" anchor="ctr"/>
          <a:lstStyle/>
          <a:p>
            <a:pPr>
              <a:defRPr/>
            </a:pPr>
            <a:r>
              <a:rPr lang="de-DE" sz="2000" b="1">
                <a:solidFill>
                  <a:schemeClr val="accent2"/>
                </a:solidFill>
                <a:effectLst>
                  <a:outerShdw blurRad="38100" dist="38100" dir="2700000" algn="tl">
                    <a:srgbClr val="C0C0C0"/>
                  </a:outerShdw>
                </a:effectLst>
                <a:latin typeface="Arial" charset="0"/>
              </a:rPr>
              <a:t>Intrazellulärraum</a:t>
            </a:r>
          </a:p>
          <a:p>
            <a:pPr>
              <a:defRPr/>
            </a:pPr>
            <a:r>
              <a:rPr lang="de-DE" sz="1400">
                <a:latin typeface="Arial" charset="0"/>
              </a:rPr>
              <a:t> </a:t>
            </a:r>
            <a:r>
              <a:rPr lang="de-DE" sz="1400">
                <a:latin typeface="Arial" charset="0"/>
                <a:cs typeface="Arial" charset="0"/>
              </a:rPr>
              <a:t>● Kalium</a:t>
            </a:r>
          </a:p>
        </p:txBody>
      </p:sp>
      <p:sp>
        <p:nvSpPr>
          <p:cNvPr id="775181" name="Rectangle 13">
            <a:extLst>
              <a:ext uri="{FF2B5EF4-FFF2-40B4-BE49-F238E27FC236}">
                <a16:creationId xmlns:a16="http://schemas.microsoft.com/office/drawing/2014/main" id="{89617D9E-1A4A-4B47-9191-5D6AB88C0F3F}"/>
              </a:ext>
            </a:extLst>
          </p:cNvPr>
          <p:cNvSpPr>
            <a:spLocks noChangeArrowheads="1"/>
          </p:cNvSpPr>
          <p:nvPr/>
        </p:nvSpPr>
        <p:spPr bwMode="auto">
          <a:xfrm>
            <a:off x="971550" y="1773238"/>
            <a:ext cx="7921625" cy="1150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
        <p:nvSpPr>
          <p:cNvPr id="775182" name="Rectangle 14">
            <a:extLst>
              <a:ext uri="{FF2B5EF4-FFF2-40B4-BE49-F238E27FC236}">
                <a16:creationId xmlns:a16="http://schemas.microsoft.com/office/drawing/2014/main" id="{75B7EDD9-1FFA-4432-8D1A-50FDEEFD2AAA}"/>
              </a:ext>
            </a:extLst>
          </p:cNvPr>
          <p:cNvSpPr>
            <a:spLocks noChangeArrowheads="1"/>
          </p:cNvSpPr>
          <p:nvPr/>
        </p:nvSpPr>
        <p:spPr bwMode="auto">
          <a:xfrm>
            <a:off x="827088" y="2997200"/>
            <a:ext cx="8208962" cy="1150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
        <p:nvSpPr>
          <p:cNvPr id="775183" name="Rectangle 15">
            <a:extLst>
              <a:ext uri="{FF2B5EF4-FFF2-40B4-BE49-F238E27FC236}">
                <a16:creationId xmlns:a16="http://schemas.microsoft.com/office/drawing/2014/main" id="{E5F512D4-4BFF-4B62-BDEB-5E51FA63E2A1}"/>
              </a:ext>
            </a:extLst>
          </p:cNvPr>
          <p:cNvSpPr>
            <a:spLocks noChangeArrowheads="1"/>
          </p:cNvSpPr>
          <p:nvPr/>
        </p:nvSpPr>
        <p:spPr bwMode="auto">
          <a:xfrm>
            <a:off x="1042988" y="4221163"/>
            <a:ext cx="7993062" cy="1152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
        <p:nvSpPr>
          <p:cNvPr id="775184" name="Rectangle 16">
            <a:extLst>
              <a:ext uri="{FF2B5EF4-FFF2-40B4-BE49-F238E27FC236}">
                <a16:creationId xmlns:a16="http://schemas.microsoft.com/office/drawing/2014/main" id="{D5F24665-DEC1-45BC-928B-704765001D6C}"/>
              </a:ext>
            </a:extLst>
          </p:cNvPr>
          <p:cNvSpPr>
            <a:spLocks noChangeArrowheads="1"/>
          </p:cNvSpPr>
          <p:nvPr/>
        </p:nvSpPr>
        <p:spPr bwMode="auto">
          <a:xfrm>
            <a:off x="827088" y="5516563"/>
            <a:ext cx="8208962" cy="1150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
        <p:nvSpPr>
          <p:cNvPr id="775185" name="Rectangle 17">
            <a:extLst>
              <a:ext uri="{FF2B5EF4-FFF2-40B4-BE49-F238E27FC236}">
                <a16:creationId xmlns:a16="http://schemas.microsoft.com/office/drawing/2014/main" id="{40C76A9C-F19A-4298-9083-6A00E166AEBF}"/>
              </a:ext>
            </a:extLst>
          </p:cNvPr>
          <p:cNvSpPr>
            <a:spLocks noChangeArrowheads="1"/>
          </p:cNvSpPr>
          <p:nvPr/>
        </p:nvSpPr>
        <p:spPr bwMode="auto">
          <a:xfrm>
            <a:off x="0" y="1863725"/>
            <a:ext cx="1403350"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000"/>
              <a:t>beide Kompartimente </a:t>
            </a:r>
          </a:p>
          <a:p>
            <a:pPr eaLnBrk="1" hangingPunct="1"/>
            <a:r>
              <a:rPr lang="de-DE" altLang="de-DE" sz="1000"/>
              <a:t>gleichmäßig reduziert</a:t>
            </a:r>
            <a:endParaRPr lang="de-DE" altLang="de-DE" sz="1000" i="1"/>
          </a:p>
        </p:txBody>
      </p:sp>
      <p:sp>
        <p:nvSpPr>
          <p:cNvPr id="775186" name="Rectangle 18">
            <a:extLst>
              <a:ext uri="{FF2B5EF4-FFF2-40B4-BE49-F238E27FC236}">
                <a16:creationId xmlns:a16="http://schemas.microsoft.com/office/drawing/2014/main" id="{3B9D7CE4-AC49-464D-A403-83D5CDD0A812}"/>
              </a:ext>
            </a:extLst>
          </p:cNvPr>
          <p:cNvSpPr>
            <a:spLocks noChangeArrowheads="1"/>
          </p:cNvSpPr>
          <p:nvPr/>
        </p:nvSpPr>
        <p:spPr bwMode="auto">
          <a:xfrm>
            <a:off x="-7938" y="3141663"/>
            <a:ext cx="1403351"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000"/>
              <a:t>EZR stärker reduziert </a:t>
            </a:r>
          </a:p>
          <a:p>
            <a:pPr eaLnBrk="1" hangingPunct="1"/>
            <a:r>
              <a:rPr lang="de-DE" altLang="de-DE" sz="1000"/>
              <a:t>als IZR</a:t>
            </a:r>
          </a:p>
        </p:txBody>
      </p:sp>
      <p:sp>
        <p:nvSpPr>
          <p:cNvPr id="775187" name="Rectangle 19">
            <a:extLst>
              <a:ext uri="{FF2B5EF4-FFF2-40B4-BE49-F238E27FC236}">
                <a16:creationId xmlns:a16="http://schemas.microsoft.com/office/drawing/2014/main" id="{99A493B8-D2FF-4A09-8A67-C9463E184C71}"/>
              </a:ext>
            </a:extLst>
          </p:cNvPr>
          <p:cNvSpPr>
            <a:spLocks noChangeArrowheads="1"/>
          </p:cNvSpPr>
          <p:nvPr/>
        </p:nvSpPr>
        <p:spPr bwMode="auto">
          <a:xfrm>
            <a:off x="0" y="4437063"/>
            <a:ext cx="1403350"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000"/>
              <a:t>Kaliumverlust reduziert</a:t>
            </a:r>
          </a:p>
          <a:p>
            <a:pPr eaLnBrk="1" hangingPunct="1"/>
            <a:r>
              <a:rPr lang="de-DE" altLang="de-DE" sz="1000"/>
              <a:t>den IZR mehr </a:t>
            </a:r>
            <a:endParaRPr lang="de-DE" altLang="de-DE" sz="1000" i="1"/>
          </a:p>
        </p:txBody>
      </p:sp>
      <p:sp>
        <p:nvSpPr>
          <p:cNvPr id="775188" name="Rectangle 20">
            <a:extLst>
              <a:ext uri="{FF2B5EF4-FFF2-40B4-BE49-F238E27FC236}">
                <a16:creationId xmlns:a16="http://schemas.microsoft.com/office/drawing/2014/main" id="{2AFE0FE3-6C68-4FFF-8D37-BADEE95D164F}"/>
              </a:ext>
            </a:extLst>
          </p:cNvPr>
          <p:cNvSpPr>
            <a:spLocks noChangeArrowheads="1"/>
          </p:cNvSpPr>
          <p:nvPr/>
        </p:nvSpPr>
        <p:spPr bwMode="auto">
          <a:xfrm>
            <a:off x="0" y="5661025"/>
            <a:ext cx="1403350" cy="936625"/>
          </a:xfrm>
          <a:prstGeom prst="rect">
            <a:avLst/>
          </a:prstGeom>
          <a:solidFill>
            <a:schemeClr val="accent1"/>
          </a:solidFill>
          <a:ln w="9525">
            <a:solidFill>
              <a:schemeClr val="tx1"/>
            </a:solidFill>
            <a:miter lim="800000"/>
            <a:headEnd/>
            <a:tailEnd/>
          </a:ln>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r>
              <a:rPr lang="de-DE" altLang="de-DE" sz="1000"/>
              <a:t>Anstieg des IZR, </a:t>
            </a:r>
          </a:p>
          <a:p>
            <a:pPr eaLnBrk="1" hangingPunct="1"/>
            <a:r>
              <a:rPr lang="de-DE" altLang="de-DE" sz="1000"/>
              <a:t>aber Abfall des EZR</a:t>
            </a:r>
            <a:endParaRPr lang="de-DE" altLang="de-DE" sz="1000" i="1"/>
          </a:p>
        </p:txBody>
      </p:sp>
      <p:sp>
        <p:nvSpPr>
          <p:cNvPr id="65554" name="Rectangle 21">
            <a:extLst>
              <a:ext uri="{FF2B5EF4-FFF2-40B4-BE49-F238E27FC236}">
                <a16:creationId xmlns:a16="http://schemas.microsoft.com/office/drawing/2014/main" id="{EC06FE3C-60B9-4456-8FC8-90FF0D154BCE}"/>
              </a:ext>
            </a:extLst>
          </p:cNvPr>
          <p:cNvSpPr>
            <a:spLocks noChangeArrowheads="1"/>
          </p:cNvSpPr>
          <p:nvPr/>
        </p:nvSpPr>
        <p:spPr bwMode="auto">
          <a:xfrm>
            <a:off x="5705475" y="6581775"/>
            <a:ext cx="34194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algn="l" eaLnBrk="1" hangingPunct="1"/>
            <a:r>
              <a:rPr lang="de-DE" altLang="de-DE" sz="1000" b="1"/>
              <a:t>Adrogué and Madias: NEJM:</a:t>
            </a:r>
            <a:r>
              <a:rPr lang="de-DE" altLang="de-DE" sz="1000"/>
              <a:t> </a:t>
            </a:r>
            <a:r>
              <a:rPr lang="de-DE" altLang="de-DE" sz="1000" b="1"/>
              <a:t>342 (20): 1493 (2000)</a:t>
            </a:r>
          </a:p>
        </p:txBody>
      </p:sp>
    </p:spTree>
    <p:extLst>
      <p:ext uri="{BB962C8B-B14F-4D97-AF65-F5344CB8AC3E}">
        <p14:creationId xmlns:p14="http://schemas.microsoft.com/office/powerpoint/2010/main" val="252323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775181"/>
                                        </p:tgtEl>
                                      </p:cBhvr>
                                    </p:animEffect>
                                    <p:set>
                                      <p:cBhvr>
                                        <p:cTn id="7" dur="1" fill="hold">
                                          <p:stCondLst>
                                            <p:cond delay="499"/>
                                          </p:stCondLst>
                                        </p:cTn>
                                        <p:tgtEl>
                                          <p:spTgt spid="775181"/>
                                        </p:tgtEl>
                                        <p:attrNameLst>
                                          <p:attrName>style.visibility</p:attrName>
                                        </p:attrNameLst>
                                      </p:cBhvr>
                                      <p:to>
                                        <p:strVal val="hidden"/>
                                      </p:to>
                                    </p:se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75185"/>
                                        </p:tgtEl>
                                        <p:attrNameLst>
                                          <p:attrName>style.visibility</p:attrName>
                                        </p:attrNameLst>
                                      </p:cBhvr>
                                      <p:to>
                                        <p:strVal val="visible"/>
                                      </p:to>
                                    </p:set>
                                    <p:animEffect transition="in" filter="blinds(horizontal)">
                                      <p:cBhvr>
                                        <p:cTn id="11" dur="500"/>
                                        <p:tgtEl>
                                          <p:spTgt spid="7751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xit" presetSubtype="10" fill="hold" grpId="1" nodeType="clickEffect">
                                  <p:stCondLst>
                                    <p:cond delay="0"/>
                                  </p:stCondLst>
                                  <p:childTnLst>
                                    <p:animEffect transition="out" filter="checkerboard(across)">
                                      <p:cBhvr>
                                        <p:cTn id="15" dur="500"/>
                                        <p:tgtEl>
                                          <p:spTgt spid="775185"/>
                                        </p:tgtEl>
                                      </p:cBhvr>
                                    </p:animEffect>
                                    <p:set>
                                      <p:cBhvr>
                                        <p:cTn id="16" dur="1" fill="hold">
                                          <p:stCondLst>
                                            <p:cond delay="499"/>
                                          </p:stCondLst>
                                        </p:cTn>
                                        <p:tgtEl>
                                          <p:spTgt spid="775185"/>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775174"/>
                                        </p:tgtEl>
                                      </p:cBhvr>
                                    </p:animEffect>
                                    <p:set>
                                      <p:cBhvr>
                                        <p:cTn id="19" dur="1" fill="hold">
                                          <p:stCondLst>
                                            <p:cond delay="499"/>
                                          </p:stCondLst>
                                        </p:cTn>
                                        <p:tgtEl>
                                          <p:spTgt spid="775174"/>
                                        </p:tgtEl>
                                        <p:attrNameLst>
                                          <p:attrName>style.visibility</p:attrName>
                                        </p:attrNameLst>
                                      </p:cBhvr>
                                      <p:to>
                                        <p:strVal val="hidden"/>
                                      </p:to>
                                    </p:set>
                                  </p:childTnLst>
                                </p:cTn>
                              </p:par>
                              <p:par>
                                <p:cTn id="20" presetID="2" presetClass="entr" presetSubtype="4" fill="hold" grpId="1" nodeType="withEffect">
                                  <p:stCondLst>
                                    <p:cond delay="0"/>
                                  </p:stCondLst>
                                  <p:childTnLst>
                                    <p:set>
                                      <p:cBhvr>
                                        <p:cTn id="21" dur="1" fill="hold">
                                          <p:stCondLst>
                                            <p:cond delay="0"/>
                                          </p:stCondLst>
                                        </p:cTn>
                                        <p:tgtEl>
                                          <p:spTgt spid="775181"/>
                                        </p:tgtEl>
                                        <p:attrNameLst>
                                          <p:attrName>style.visibility</p:attrName>
                                        </p:attrNameLst>
                                      </p:cBhvr>
                                      <p:to>
                                        <p:strVal val="visible"/>
                                      </p:to>
                                    </p:set>
                                    <p:anim calcmode="lin" valueType="num">
                                      <p:cBhvr additive="base">
                                        <p:cTn id="22" dur="500" fill="hold"/>
                                        <p:tgtEl>
                                          <p:spTgt spid="775181"/>
                                        </p:tgtEl>
                                        <p:attrNameLst>
                                          <p:attrName>ppt_x</p:attrName>
                                        </p:attrNameLst>
                                      </p:cBhvr>
                                      <p:tavLst>
                                        <p:tav tm="0">
                                          <p:val>
                                            <p:strVal val="#ppt_x"/>
                                          </p:val>
                                        </p:tav>
                                        <p:tav tm="100000">
                                          <p:val>
                                            <p:strVal val="#ppt_x"/>
                                          </p:val>
                                        </p:tav>
                                      </p:tavLst>
                                    </p:anim>
                                    <p:anim calcmode="lin" valueType="num">
                                      <p:cBhvr additive="base">
                                        <p:cTn id="23" dur="500" fill="hold"/>
                                        <p:tgtEl>
                                          <p:spTgt spid="775181"/>
                                        </p:tgtEl>
                                        <p:attrNameLst>
                                          <p:attrName>ppt_y</p:attrName>
                                        </p:attrNameLst>
                                      </p:cBhvr>
                                      <p:tavLst>
                                        <p:tav tm="0">
                                          <p:val>
                                            <p:strVal val="1+#ppt_h/2"/>
                                          </p:val>
                                        </p:tav>
                                        <p:tav tm="100000">
                                          <p:val>
                                            <p:strVal val="#ppt_y"/>
                                          </p:val>
                                        </p:tav>
                                      </p:tavLst>
                                    </p:anim>
                                  </p:childTnLst>
                                </p:cTn>
                              </p:par>
                              <p:par>
                                <p:cTn id="24" presetID="5" presetClass="exit" presetSubtype="10" fill="hold" grpId="0" nodeType="withEffect">
                                  <p:stCondLst>
                                    <p:cond delay="0"/>
                                  </p:stCondLst>
                                  <p:childTnLst>
                                    <p:animEffect transition="out" filter="checkerboard(across)">
                                      <p:cBhvr>
                                        <p:cTn id="25" dur="500"/>
                                        <p:tgtEl>
                                          <p:spTgt spid="775182"/>
                                        </p:tgtEl>
                                      </p:cBhvr>
                                    </p:animEffect>
                                    <p:set>
                                      <p:cBhvr>
                                        <p:cTn id="26" dur="1" fill="hold">
                                          <p:stCondLst>
                                            <p:cond delay="499"/>
                                          </p:stCondLst>
                                        </p:cTn>
                                        <p:tgtEl>
                                          <p:spTgt spid="775182"/>
                                        </p:tgtEl>
                                        <p:attrNameLst>
                                          <p:attrName>style.visibility</p:attrName>
                                        </p:attrNameLst>
                                      </p:cBhvr>
                                      <p:to>
                                        <p:strVal val="hidden"/>
                                      </p:to>
                                    </p:set>
                                  </p:childTnLst>
                                </p:cTn>
                              </p:par>
                            </p:childTnLst>
                          </p:cTn>
                        </p:par>
                        <p:par>
                          <p:cTn id="27" fill="hold" nodeType="afterGroup">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775186"/>
                                        </p:tgtEl>
                                        <p:attrNameLst>
                                          <p:attrName>style.visibility</p:attrName>
                                        </p:attrNameLst>
                                      </p:cBhvr>
                                      <p:to>
                                        <p:strVal val="visible"/>
                                      </p:to>
                                    </p:set>
                                    <p:animEffect transition="in" filter="blinds(horizontal)">
                                      <p:cBhvr>
                                        <p:cTn id="30" dur="500"/>
                                        <p:tgtEl>
                                          <p:spTgt spid="77518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xit" presetSubtype="10" fill="hold" grpId="0" nodeType="clickEffect">
                                  <p:stCondLst>
                                    <p:cond delay="0"/>
                                  </p:stCondLst>
                                  <p:childTnLst>
                                    <p:animEffect transition="out" filter="checkerboard(across)">
                                      <p:cBhvr>
                                        <p:cTn id="34" dur="500"/>
                                        <p:tgtEl>
                                          <p:spTgt spid="775175"/>
                                        </p:tgtEl>
                                      </p:cBhvr>
                                    </p:animEffect>
                                    <p:set>
                                      <p:cBhvr>
                                        <p:cTn id="35" dur="1" fill="hold">
                                          <p:stCondLst>
                                            <p:cond delay="499"/>
                                          </p:stCondLst>
                                        </p:cTn>
                                        <p:tgtEl>
                                          <p:spTgt spid="775175"/>
                                        </p:tgtEl>
                                        <p:attrNameLst>
                                          <p:attrName>style.visibility</p:attrName>
                                        </p:attrNameLst>
                                      </p:cBhvr>
                                      <p:to>
                                        <p:strVal val="hidden"/>
                                      </p:to>
                                    </p:set>
                                  </p:childTnLst>
                                </p:cTn>
                              </p:par>
                              <p:par>
                                <p:cTn id="36" presetID="5" presetClass="exit" presetSubtype="10" fill="hold" grpId="1" nodeType="withEffect">
                                  <p:stCondLst>
                                    <p:cond delay="0"/>
                                  </p:stCondLst>
                                  <p:childTnLst>
                                    <p:animEffect transition="out" filter="checkerboard(across)">
                                      <p:cBhvr>
                                        <p:cTn id="37" dur="500"/>
                                        <p:tgtEl>
                                          <p:spTgt spid="775186"/>
                                        </p:tgtEl>
                                      </p:cBhvr>
                                    </p:animEffect>
                                    <p:set>
                                      <p:cBhvr>
                                        <p:cTn id="38" dur="1" fill="hold">
                                          <p:stCondLst>
                                            <p:cond delay="499"/>
                                          </p:stCondLst>
                                        </p:cTn>
                                        <p:tgtEl>
                                          <p:spTgt spid="775186"/>
                                        </p:tgtEl>
                                        <p:attrNameLst>
                                          <p:attrName>style.visibility</p:attrName>
                                        </p:attrNameLst>
                                      </p:cBhvr>
                                      <p:to>
                                        <p:strVal val="hidden"/>
                                      </p:to>
                                    </p:set>
                                  </p:childTnLst>
                                </p:cTn>
                              </p:par>
                              <p:par>
                                <p:cTn id="39" presetID="3" presetClass="entr" presetSubtype="10" fill="hold" grpId="1" nodeType="withEffect">
                                  <p:stCondLst>
                                    <p:cond delay="0"/>
                                  </p:stCondLst>
                                  <p:childTnLst>
                                    <p:set>
                                      <p:cBhvr>
                                        <p:cTn id="40" dur="1" fill="hold">
                                          <p:stCondLst>
                                            <p:cond delay="0"/>
                                          </p:stCondLst>
                                        </p:cTn>
                                        <p:tgtEl>
                                          <p:spTgt spid="775182"/>
                                        </p:tgtEl>
                                        <p:attrNameLst>
                                          <p:attrName>style.visibility</p:attrName>
                                        </p:attrNameLst>
                                      </p:cBhvr>
                                      <p:to>
                                        <p:strVal val="visible"/>
                                      </p:to>
                                    </p:set>
                                    <p:animEffect transition="in" filter="blinds(horizontal)">
                                      <p:cBhvr>
                                        <p:cTn id="41" dur="500"/>
                                        <p:tgtEl>
                                          <p:spTgt spid="775182"/>
                                        </p:tgtEl>
                                      </p:cBhvr>
                                    </p:animEffect>
                                  </p:childTnLst>
                                </p:cTn>
                              </p:par>
                              <p:par>
                                <p:cTn id="42" presetID="5" presetClass="exit" presetSubtype="10" fill="hold" grpId="0" nodeType="withEffect">
                                  <p:stCondLst>
                                    <p:cond delay="0"/>
                                  </p:stCondLst>
                                  <p:childTnLst>
                                    <p:animEffect transition="out" filter="checkerboard(across)">
                                      <p:cBhvr>
                                        <p:cTn id="43" dur="500"/>
                                        <p:tgtEl>
                                          <p:spTgt spid="775183"/>
                                        </p:tgtEl>
                                      </p:cBhvr>
                                    </p:animEffect>
                                    <p:set>
                                      <p:cBhvr>
                                        <p:cTn id="44" dur="1" fill="hold">
                                          <p:stCondLst>
                                            <p:cond delay="499"/>
                                          </p:stCondLst>
                                        </p:cTn>
                                        <p:tgtEl>
                                          <p:spTgt spid="775183"/>
                                        </p:tgtEl>
                                        <p:attrNameLst>
                                          <p:attrName>style.visibility</p:attrName>
                                        </p:attrNameLst>
                                      </p:cBhvr>
                                      <p:to>
                                        <p:strVal val="hidden"/>
                                      </p:to>
                                    </p:set>
                                  </p:childTnLst>
                                </p:cTn>
                              </p:par>
                              <p:par>
                                <p:cTn id="45" presetID="3" presetClass="entr" presetSubtype="10" fill="hold" grpId="0" nodeType="withEffect">
                                  <p:stCondLst>
                                    <p:cond delay="0"/>
                                  </p:stCondLst>
                                  <p:childTnLst>
                                    <p:set>
                                      <p:cBhvr>
                                        <p:cTn id="46" dur="1" fill="hold">
                                          <p:stCondLst>
                                            <p:cond delay="0"/>
                                          </p:stCondLst>
                                        </p:cTn>
                                        <p:tgtEl>
                                          <p:spTgt spid="775187"/>
                                        </p:tgtEl>
                                        <p:attrNameLst>
                                          <p:attrName>style.visibility</p:attrName>
                                        </p:attrNameLst>
                                      </p:cBhvr>
                                      <p:to>
                                        <p:strVal val="visible"/>
                                      </p:to>
                                    </p:set>
                                    <p:animEffect transition="in" filter="blinds(horizontal)">
                                      <p:cBhvr>
                                        <p:cTn id="47" dur="500"/>
                                        <p:tgtEl>
                                          <p:spTgt spid="7751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xit" presetSubtype="10" fill="hold" grpId="0" nodeType="clickEffect">
                                  <p:stCondLst>
                                    <p:cond delay="0"/>
                                  </p:stCondLst>
                                  <p:childTnLst>
                                    <p:animEffect transition="out" filter="checkerboard(across)">
                                      <p:cBhvr>
                                        <p:cTn id="51" dur="500"/>
                                        <p:tgtEl>
                                          <p:spTgt spid="775176"/>
                                        </p:tgtEl>
                                      </p:cBhvr>
                                    </p:animEffect>
                                    <p:set>
                                      <p:cBhvr>
                                        <p:cTn id="52" dur="1" fill="hold">
                                          <p:stCondLst>
                                            <p:cond delay="499"/>
                                          </p:stCondLst>
                                        </p:cTn>
                                        <p:tgtEl>
                                          <p:spTgt spid="775176"/>
                                        </p:tgtEl>
                                        <p:attrNameLst>
                                          <p:attrName>style.visibility</p:attrName>
                                        </p:attrNameLst>
                                      </p:cBhvr>
                                      <p:to>
                                        <p:strVal val="hidden"/>
                                      </p:to>
                                    </p:set>
                                  </p:childTnLst>
                                </p:cTn>
                              </p:par>
                              <p:par>
                                <p:cTn id="53" presetID="2" presetClass="entr" presetSubtype="4" fill="hold" grpId="1" nodeType="withEffect">
                                  <p:stCondLst>
                                    <p:cond delay="0"/>
                                  </p:stCondLst>
                                  <p:childTnLst>
                                    <p:set>
                                      <p:cBhvr>
                                        <p:cTn id="54" dur="1" fill="hold">
                                          <p:stCondLst>
                                            <p:cond delay="0"/>
                                          </p:stCondLst>
                                        </p:cTn>
                                        <p:tgtEl>
                                          <p:spTgt spid="775183"/>
                                        </p:tgtEl>
                                        <p:attrNameLst>
                                          <p:attrName>style.visibility</p:attrName>
                                        </p:attrNameLst>
                                      </p:cBhvr>
                                      <p:to>
                                        <p:strVal val="visible"/>
                                      </p:to>
                                    </p:set>
                                    <p:anim calcmode="lin" valueType="num">
                                      <p:cBhvr additive="base">
                                        <p:cTn id="55" dur="500" fill="hold"/>
                                        <p:tgtEl>
                                          <p:spTgt spid="775183"/>
                                        </p:tgtEl>
                                        <p:attrNameLst>
                                          <p:attrName>ppt_x</p:attrName>
                                        </p:attrNameLst>
                                      </p:cBhvr>
                                      <p:tavLst>
                                        <p:tav tm="0">
                                          <p:val>
                                            <p:strVal val="#ppt_x"/>
                                          </p:val>
                                        </p:tav>
                                        <p:tav tm="100000">
                                          <p:val>
                                            <p:strVal val="#ppt_x"/>
                                          </p:val>
                                        </p:tav>
                                      </p:tavLst>
                                    </p:anim>
                                    <p:anim calcmode="lin" valueType="num">
                                      <p:cBhvr additive="base">
                                        <p:cTn id="56" dur="500" fill="hold"/>
                                        <p:tgtEl>
                                          <p:spTgt spid="775183"/>
                                        </p:tgtEl>
                                        <p:attrNameLst>
                                          <p:attrName>ppt_y</p:attrName>
                                        </p:attrNameLst>
                                      </p:cBhvr>
                                      <p:tavLst>
                                        <p:tav tm="0">
                                          <p:val>
                                            <p:strVal val="1+#ppt_h/2"/>
                                          </p:val>
                                        </p:tav>
                                        <p:tav tm="100000">
                                          <p:val>
                                            <p:strVal val="#ppt_y"/>
                                          </p:val>
                                        </p:tav>
                                      </p:tavLst>
                                    </p:anim>
                                  </p:childTnLst>
                                </p:cTn>
                              </p:par>
                              <p:par>
                                <p:cTn id="57" presetID="3" presetClass="entr" presetSubtype="10" fill="hold" grpId="0" nodeType="withEffect">
                                  <p:stCondLst>
                                    <p:cond delay="0"/>
                                  </p:stCondLst>
                                  <p:childTnLst>
                                    <p:set>
                                      <p:cBhvr>
                                        <p:cTn id="58" dur="1" fill="hold">
                                          <p:stCondLst>
                                            <p:cond delay="0"/>
                                          </p:stCondLst>
                                        </p:cTn>
                                        <p:tgtEl>
                                          <p:spTgt spid="775188"/>
                                        </p:tgtEl>
                                        <p:attrNameLst>
                                          <p:attrName>style.visibility</p:attrName>
                                        </p:attrNameLst>
                                      </p:cBhvr>
                                      <p:to>
                                        <p:strVal val="visible"/>
                                      </p:to>
                                    </p:set>
                                    <p:animEffect transition="in" filter="blinds(horizontal)">
                                      <p:cBhvr>
                                        <p:cTn id="59" dur="500"/>
                                        <p:tgtEl>
                                          <p:spTgt spid="775188"/>
                                        </p:tgtEl>
                                      </p:cBhvr>
                                    </p:animEffect>
                                  </p:childTnLst>
                                </p:cTn>
                              </p:par>
                              <p:par>
                                <p:cTn id="60" presetID="5" presetClass="exit" presetSubtype="10" fill="hold" grpId="0" nodeType="withEffect">
                                  <p:stCondLst>
                                    <p:cond delay="0"/>
                                  </p:stCondLst>
                                  <p:childTnLst>
                                    <p:animEffect transition="out" filter="checkerboard(across)">
                                      <p:cBhvr>
                                        <p:cTn id="61" dur="500"/>
                                        <p:tgtEl>
                                          <p:spTgt spid="775184"/>
                                        </p:tgtEl>
                                      </p:cBhvr>
                                    </p:animEffect>
                                    <p:set>
                                      <p:cBhvr>
                                        <p:cTn id="62" dur="1" fill="hold">
                                          <p:stCondLst>
                                            <p:cond delay="499"/>
                                          </p:stCondLst>
                                        </p:cTn>
                                        <p:tgtEl>
                                          <p:spTgt spid="775184"/>
                                        </p:tgtEl>
                                        <p:attrNameLst>
                                          <p:attrName>style.visibility</p:attrName>
                                        </p:attrNameLst>
                                      </p:cBhvr>
                                      <p:to>
                                        <p:strVal val="hidden"/>
                                      </p:to>
                                    </p:set>
                                  </p:childTnLst>
                                </p:cTn>
                              </p:par>
                              <p:par>
                                <p:cTn id="63" presetID="5" presetClass="exit" presetSubtype="10" fill="hold" grpId="1" nodeType="withEffect">
                                  <p:stCondLst>
                                    <p:cond delay="0"/>
                                  </p:stCondLst>
                                  <p:childTnLst>
                                    <p:animEffect transition="out" filter="checkerboard(across)">
                                      <p:cBhvr>
                                        <p:cTn id="64" dur="500"/>
                                        <p:tgtEl>
                                          <p:spTgt spid="775187"/>
                                        </p:tgtEl>
                                      </p:cBhvr>
                                    </p:animEffect>
                                    <p:set>
                                      <p:cBhvr>
                                        <p:cTn id="65" dur="1" fill="hold">
                                          <p:stCondLst>
                                            <p:cond delay="499"/>
                                          </p:stCondLst>
                                        </p:cTn>
                                        <p:tgtEl>
                                          <p:spTgt spid="775187"/>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xit" presetSubtype="10" fill="hold" grpId="0" nodeType="clickEffect">
                                  <p:stCondLst>
                                    <p:cond delay="0"/>
                                  </p:stCondLst>
                                  <p:childTnLst>
                                    <p:animEffect transition="out" filter="checkerboard(across)">
                                      <p:cBhvr>
                                        <p:cTn id="69" dur="500"/>
                                        <p:tgtEl>
                                          <p:spTgt spid="775177"/>
                                        </p:tgtEl>
                                      </p:cBhvr>
                                    </p:animEffect>
                                    <p:set>
                                      <p:cBhvr>
                                        <p:cTn id="70" dur="1" fill="hold">
                                          <p:stCondLst>
                                            <p:cond delay="499"/>
                                          </p:stCondLst>
                                        </p:cTn>
                                        <p:tgtEl>
                                          <p:spTgt spid="775177"/>
                                        </p:tgtEl>
                                        <p:attrNameLst>
                                          <p:attrName>style.visibility</p:attrName>
                                        </p:attrNameLst>
                                      </p:cBhvr>
                                      <p:to>
                                        <p:strVal val="hidden"/>
                                      </p:to>
                                    </p:set>
                                  </p:childTnLst>
                                </p:cTn>
                              </p:par>
                              <p:par>
                                <p:cTn id="71" presetID="5" presetClass="exit" presetSubtype="10" fill="hold" grpId="1" nodeType="withEffect">
                                  <p:stCondLst>
                                    <p:cond delay="0"/>
                                  </p:stCondLst>
                                  <p:childTnLst>
                                    <p:animEffect transition="out" filter="checkerboard(across)">
                                      <p:cBhvr>
                                        <p:cTn id="72" dur="500"/>
                                        <p:tgtEl>
                                          <p:spTgt spid="775188"/>
                                        </p:tgtEl>
                                      </p:cBhvr>
                                    </p:animEffect>
                                    <p:set>
                                      <p:cBhvr>
                                        <p:cTn id="73" dur="1" fill="hold">
                                          <p:stCondLst>
                                            <p:cond delay="499"/>
                                          </p:stCondLst>
                                        </p:cTn>
                                        <p:tgtEl>
                                          <p:spTgt spid="775188"/>
                                        </p:tgtEl>
                                        <p:attrNameLst>
                                          <p:attrName>style.visibility</p:attrName>
                                        </p:attrNameLst>
                                      </p:cBhvr>
                                      <p:to>
                                        <p:strVal val="hidden"/>
                                      </p:to>
                                    </p:set>
                                  </p:childTnLst>
                                </p:cTn>
                              </p:par>
                              <p:par>
                                <p:cTn id="74" presetID="2" presetClass="entr" presetSubtype="4" fill="hold" grpId="1" nodeType="withEffect">
                                  <p:stCondLst>
                                    <p:cond delay="0"/>
                                  </p:stCondLst>
                                  <p:childTnLst>
                                    <p:set>
                                      <p:cBhvr>
                                        <p:cTn id="75" dur="1" fill="hold">
                                          <p:stCondLst>
                                            <p:cond delay="0"/>
                                          </p:stCondLst>
                                        </p:cTn>
                                        <p:tgtEl>
                                          <p:spTgt spid="775184"/>
                                        </p:tgtEl>
                                        <p:attrNameLst>
                                          <p:attrName>style.visibility</p:attrName>
                                        </p:attrNameLst>
                                      </p:cBhvr>
                                      <p:to>
                                        <p:strVal val="visible"/>
                                      </p:to>
                                    </p:set>
                                    <p:anim calcmode="lin" valueType="num">
                                      <p:cBhvr additive="base">
                                        <p:cTn id="76" dur="500" fill="hold"/>
                                        <p:tgtEl>
                                          <p:spTgt spid="775184"/>
                                        </p:tgtEl>
                                        <p:attrNameLst>
                                          <p:attrName>ppt_x</p:attrName>
                                        </p:attrNameLst>
                                      </p:cBhvr>
                                      <p:tavLst>
                                        <p:tav tm="0">
                                          <p:val>
                                            <p:strVal val="#ppt_x"/>
                                          </p:val>
                                        </p:tav>
                                        <p:tav tm="100000">
                                          <p:val>
                                            <p:strVal val="#ppt_x"/>
                                          </p:val>
                                        </p:tav>
                                      </p:tavLst>
                                    </p:anim>
                                    <p:anim calcmode="lin" valueType="num">
                                      <p:cBhvr additive="base">
                                        <p:cTn id="77" dur="500" fill="hold"/>
                                        <p:tgtEl>
                                          <p:spTgt spid="775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74" grpId="0" animBg="1"/>
      <p:bldP spid="775175" grpId="0" animBg="1"/>
      <p:bldP spid="775176" grpId="0" animBg="1"/>
      <p:bldP spid="775177" grpId="0" animBg="1"/>
      <p:bldP spid="775181" grpId="0" animBg="1"/>
      <p:bldP spid="775181" grpId="1" animBg="1"/>
      <p:bldP spid="775182" grpId="0" animBg="1"/>
      <p:bldP spid="775182" grpId="1" animBg="1"/>
      <p:bldP spid="775183" grpId="0" animBg="1"/>
      <p:bldP spid="775183" grpId="1" animBg="1"/>
      <p:bldP spid="775184" grpId="0" animBg="1"/>
      <p:bldP spid="775184" grpId="1" animBg="1"/>
      <p:bldP spid="775185" grpId="0" animBg="1"/>
      <p:bldP spid="775185" grpId="1" animBg="1"/>
      <p:bldP spid="775186" grpId="0" animBg="1"/>
      <p:bldP spid="775186" grpId="1" animBg="1"/>
      <p:bldP spid="775187" grpId="0" animBg="1"/>
      <p:bldP spid="775187" grpId="1" animBg="1"/>
      <p:bldP spid="775188" grpId="0" animBg="1"/>
      <p:bldP spid="77518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536BE8B-8AF6-40BC-8C4F-03B7CECB9751}"/>
              </a:ext>
            </a:extLst>
          </p:cNvPr>
          <p:cNvSpPr>
            <a:spLocks noGrp="1"/>
          </p:cNvSpPr>
          <p:nvPr>
            <p:ph idx="1"/>
          </p:nvPr>
        </p:nvSpPr>
        <p:spPr/>
        <p:txBody>
          <a:bodyPr/>
          <a:lstStyle/>
          <a:p>
            <a:endParaRPr lang="de-DE" dirty="0"/>
          </a:p>
        </p:txBody>
      </p:sp>
      <p:sp>
        <p:nvSpPr>
          <p:cNvPr id="3" name="Titel 2">
            <a:extLst>
              <a:ext uri="{FF2B5EF4-FFF2-40B4-BE49-F238E27FC236}">
                <a16:creationId xmlns:a16="http://schemas.microsoft.com/office/drawing/2014/main" id="{D1829B8C-5D7F-4080-9F5B-A401C8DF84ED}"/>
              </a:ext>
            </a:extLst>
          </p:cNvPr>
          <p:cNvSpPr>
            <a:spLocks noGrp="1"/>
          </p:cNvSpPr>
          <p:nvPr>
            <p:ph type="title"/>
          </p:nvPr>
        </p:nvSpPr>
        <p:spPr/>
        <p:txBody>
          <a:bodyPr/>
          <a:lstStyle/>
          <a:p>
            <a:r>
              <a:rPr lang="de-DE" dirty="0"/>
              <a:t>Literatur</a:t>
            </a:r>
          </a:p>
        </p:txBody>
      </p:sp>
      <p:pic>
        <p:nvPicPr>
          <p:cNvPr id="5" name="Grafik 4">
            <a:extLst>
              <a:ext uri="{FF2B5EF4-FFF2-40B4-BE49-F238E27FC236}">
                <a16:creationId xmlns:a16="http://schemas.microsoft.com/office/drawing/2014/main" id="{4BE153C1-8B70-49AE-BDC1-948A8245D60C}"/>
              </a:ext>
            </a:extLst>
          </p:cNvPr>
          <p:cNvPicPr>
            <a:picLocks noChangeAspect="1"/>
          </p:cNvPicPr>
          <p:nvPr/>
        </p:nvPicPr>
        <p:blipFill>
          <a:blip r:embed="rId3"/>
          <a:stretch>
            <a:fillRect/>
          </a:stretch>
        </p:blipFill>
        <p:spPr>
          <a:xfrm>
            <a:off x="107505" y="1052736"/>
            <a:ext cx="4320480" cy="2391336"/>
          </a:xfrm>
          <a:prstGeom prst="rect">
            <a:avLst/>
          </a:prstGeom>
        </p:spPr>
      </p:pic>
      <p:pic>
        <p:nvPicPr>
          <p:cNvPr id="8" name="Grafik 7">
            <a:extLst>
              <a:ext uri="{FF2B5EF4-FFF2-40B4-BE49-F238E27FC236}">
                <a16:creationId xmlns:a16="http://schemas.microsoft.com/office/drawing/2014/main" id="{3905EEB6-DEE8-40B8-9487-945D3BBE0BE1}"/>
              </a:ext>
            </a:extLst>
          </p:cNvPr>
          <p:cNvPicPr>
            <a:picLocks noChangeAspect="1"/>
          </p:cNvPicPr>
          <p:nvPr/>
        </p:nvPicPr>
        <p:blipFill>
          <a:blip r:embed="rId4"/>
          <a:stretch>
            <a:fillRect/>
          </a:stretch>
        </p:blipFill>
        <p:spPr>
          <a:xfrm>
            <a:off x="1722" y="3095926"/>
            <a:ext cx="4659046" cy="2205282"/>
          </a:xfrm>
          <a:prstGeom prst="rect">
            <a:avLst/>
          </a:prstGeom>
        </p:spPr>
      </p:pic>
      <p:sp>
        <p:nvSpPr>
          <p:cNvPr id="11" name="Text Box 63">
            <a:extLst>
              <a:ext uri="{FF2B5EF4-FFF2-40B4-BE49-F238E27FC236}">
                <a16:creationId xmlns:a16="http://schemas.microsoft.com/office/drawing/2014/main" id="{EA50155A-2184-4968-BF71-B36043709115}"/>
              </a:ext>
            </a:extLst>
          </p:cNvPr>
          <p:cNvSpPr txBox="1">
            <a:spLocks noChangeArrowheads="1"/>
          </p:cNvSpPr>
          <p:nvPr/>
        </p:nvSpPr>
        <p:spPr bwMode="auto">
          <a:xfrm>
            <a:off x="4788024" y="5327926"/>
            <a:ext cx="553878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80000"/>
              </a:spcBef>
              <a:buClr>
                <a:schemeClr val="tx2"/>
              </a:buClr>
              <a:buChar char="•"/>
              <a:defRPr sz="2400">
                <a:solidFill>
                  <a:schemeClr val="tx1"/>
                </a:solidFill>
                <a:latin typeface="Arial" panose="020B0604020202020204" pitchFamily="34" charset="0"/>
                <a:ea typeface="ＭＳ Ｐゴシック"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9pPr>
          </a:lstStyle>
          <a:p>
            <a:pPr>
              <a:buNone/>
              <a:defRPr/>
            </a:pPr>
            <a:r>
              <a:rPr lang="de-DE" sz="1800" b="1" dirty="0"/>
              <a:t>Fragen oder Literaturwünsche: </a:t>
            </a:r>
          </a:p>
          <a:p>
            <a:pPr>
              <a:buNone/>
              <a:defRPr/>
            </a:pPr>
            <a:r>
              <a:rPr lang="de-DE" sz="1800" b="1" dirty="0">
                <a:solidFill>
                  <a:srgbClr val="00799B"/>
                </a:solidFill>
                <a:effectLst>
                  <a:outerShdw blurRad="38100" dist="38100" dir="2700000" algn="tl">
                    <a:srgbClr val="000000">
                      <a:alpha val="43137"/>
                    </a:srgbClr>
                  </a:outerShdw>
                </a:effectLst>
              </a:rPr>
              <a:t>C.Hafer@comlink.org </a:t>
            </a:r>
          </a:p>
          <a:p>
            <a:pPr>
              <a:buNone/>
              <a:defRPr/>
            </a:pPr>
            <a:r>
              <a:rPr lang="de-DE" sz="1800" b="1" dirty="0">
                <a:solidFill>
                  <a:srgbClr val="00799B"/>
                </a:solidFill>
                <a:effectLst>
                  <a:outerShdw blurRad="38100" dist="38100" dir="2700000" algn="tl">
                    <a:srgbClr val="000000">
                      <a:alpha val="43137"/>
                    </a:srgbClr>
                  </a:outerShdw>
                </a:effectLst>
              </a:rPr>
              <a:t>Post@CarstenHafer.de</a:t>
            </a:r>
          </a:p>
        </p:txBody>
      </p:sp>
      <p:pic>
        <p:nvPicPr>
          <p:cNvPr id="7" name="Grafik 6">
            <a:extLst>
              <a:ext uri="{FF2B5EF4-FFF2-40B4-BE49-F238E27FC236}">
                <a16:creationId xmlns:a16="http://schemas.microsoft.com/office/drawing/2014/main" id="{C4BC5CD5-E4D6-06DD-2CF7-1ED067F9370D}"/>
              </a:ext>
            </a:extLst>
          </p:cNvPr>
          <p:cNvPicPr>
            <a:picLocks noChangeAspect="1"/>
          </p:cNvPicPr>
          <p:nvPr/>
        </p:nvPicPr>
        <p:blipFill>
          <a:blip r:embed="rId5"/>
          <a:stretch>
            <a:fillRect/>
          </a:stretch>
        </p:blipFill>
        <p:spPr>
          <a:xfrm>
            <a:off x="-56190" y="5019999"/>
            <a:ext cx="4765961" cy="1793377"/>
          </a:xfrm>
          <a:prstGeom prst="rect">
            <a:avLst/>
          </a:prstGeom>
        </p:spPr>
      </p:pic>
      <p:pic>
        <p:nvPicPr>
          <p:cNvPr id="10" name="Grafik 9">
            <a:extLst>
              <a:ext uri="{FF2B5EF4-FFF2-40B4-BE49-F238E27FC236}">
                <a16:creationId xmlns:a16="http://schemas.microsoft.com/office/drawing/2014/main" id="{92624D46-1B11-57FD-0E0D-15CEC129E455}"/>
              </a:ext>
            </a:extLst>
          </p:cNvPr>
          <p:cNvPicPr>
            <a:picLocks noChangeAspect="1"/>
          </p:cNvPicPr>
          <p:nvPr/>
        </p:nvPicPr>
        <p:blipFill rotWithShape="1">
          <a:blip r:embed="rId6"/>
          <a:srcRect l="1176" t="19200" r="86224" b="27600"/>
          <a:stretch/>
        </p:blipFill>
        <p:spPr>
          <a:xfrm>
            <a:off x="4427985" y="181008"/>
            <a:ext cx="2664296" cy="3163854"/>
          </a:xfrm>
          <a:prstGeom prst="rect">
            <a:avLst/>
          </a:prstGeom>
        </p:spPr>
      </p:pic>
      <p:pic>
        <p:nvPicPr>
          <p:cNvPr id="12" name="Grafik 11">
            <a:extLst>
              <a:ext uri="{FF2B5EF4-FFF2-40B4-BE49-F238E27FC236}">
                <a16:creationId xmlns:a16="http://schemas.microsoft.com/office/drawing/2014/main" id="{BCFB9BB0-A53F-B69B-7BFF-7AC86A1ED680}"/>
              </a:ext>
            </a:extLst>
          </p:cNvPr>
          <p:cNvPicPr>
            <a:picLocks noChangeAspect="1"/>
          </p:cNvPicPr>
          <p:nvPr/>
        </p:nvPicPr>
        <p:blipFill>
          <a:blip r:embed="rId7"/>
          <a:stretch>
            <a:fillRect/>
          </a:stretch>
        </p:blipFill>
        <p:spPr>
          <a:xfrm>
            <a:off x="6849392" y="218884"/>
            <a:ext cx="2287712" cy="2054831"/>
          </a:xfrm>
          <a:prstGeom prst="rect">
            <a:avLst/>
          </a:prstGeom>
        </p:spPr>
      </p:pic>
      <p:pic>
        <p:nvPicPr>
          <p:cNvPr id="14" name="Grafik 13">
            <a:extLst>
              <a:ext uri="{FF2B5EF4-FFF2-40B4-BE49-F238E27FC236}">
                <a16:creationId xmlns:a16="http://schemas.microsoft.com/office/drawing/2014/main" id="{D59AC344-6126-7EB3-8567-0CA3100595BF}"/>
              </a:ext>
            </a:extLst>
          </p:cNvPr>
          <p:cNvPicPr>
            <a:picLocks noChangeAspect="1"/>
          </p:cNvPicPr>
          <p:nvPr/>
        </p:nvPicPr>
        <p:blipFill>
          <a:blip r:embed="rId8"/>
          <a:stretch>
            <a:fillRect/>
          </a:stretch>
        </p:blipFill>
        <p:spPr>
          <a:xfrm>
            <a:off x="4748144" y="3362516"/>
            <a:ext cx="4223835" cy="1966723"/>
          </a:xfrm>
          <a:prstGeom prst="rect">
            <a:avLst/>
          </a:prstGeom>
        </p:spPr>
      </p:pic>
    </p:spTree>
    <p:extLst>
      <p:ext uri="{BB962C8B-B14F-4D97-AF65-F5344CB8AC3E}">
        <p14:creationId xmlns:p14="http://schemas.microsoft.com/office/powerpoint/2010/main" val="133984354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a:extLst>
              <a:ext uri="{FF2B5EF4-FFF2-40B4-BE49-F238E27FC236}">
                <a16:creationId xmlns:a16="http://schemas.microsoft.com/office/drawing/2014/main" id="{9FA439D8-F968-4F88-97C8-79D02BCEC71B}"/>
              </a:ext>
            </a:extLst>
          </p:cNvPr>
          <p:cNvSpPr>
            <a:spLocks noGrp="1" noChangeArrowheads="1"/>
          </p:cNvSpPr>
          <p:nvPr>
            <p:ph type="title"/>
          </p:nvPr>
        </p:nvSpPr>
        <p:spPr/>
        <p:txBody>
          <a:bodyPr/>
          <a:lstStyle/>
          <a:p>
            <a:pPr eaLnBrk="1" hangingPunct="1">
              <a:defRPr/>
            </a:pPr>
            <a:r>
              <a:rPr lang="de-DE" sz="3200"/>
              <a:t>Hypernatriämie</a:t>
            </a:r>
            <a:br>
              <a:rPr lang="de-DE" sz="3200"/>
            </a:br>
            <a:r>
              <a:rPr lang="de-DE" sz="3200"/>
              <a:t>Symptomatologie</a:t>
            </a:r>
          </a:p>
        </p:txBody>
      </p:sp>
      <p:sp>
        <p:nvSpPr>
          <p:cNvPr id="70659" name="Rectangle 3">
            <a:extLst>
              <a:ext uri="{FF2B5EF4-FFF2-40B4-BE49-F238E27FC236}">
                <a16:creationId xmlns:a16="http://schemas.microsoft.com/office/drawing/2014/main" id="{65B360C2-2C68-4ED3-B3EE-465B6086D04E}"/>
              </a:ext>
            </a:extLst>
          </p:cNvPr>
          <p:cNvSpPr>
            <a:spLocks noGrp="1" noChangeArrowheads="1"/>
          </p:cNvSpPr>
          <p:nvPr>
            <p:ph type="body" idx="1"/>
          </p:nvPr>
        </p:nvSpPr>
        <p:spPr/>
        <p:txBody>
          <a:bodyPr/>
          <a:lstStyle/>
          <a:p>
            <a:pPr eaLnBrk="1" hangingPunct="1"/>
            <a:r>
              <a:rPr lang="de-DE" altLang="de-DE"/>
              <a:t>Adulte symptomarm bei Natrium &lt; 160 mM </a:t>
            </a:r>
          </a:p>
          <a:p>
            <a:pPr lvl="1" eaLnBrk="1" hangingPunct="1"/>
            <a:r>
              <a:rPr lang="de-DE" altLang="de-DE"/>
              <a:t>Die  klinischen Manifestationen sind häufig schwer fassbar</a:t>
            </a:r>
          </a:p>
          <a:p>
            <a:pPr lvl="3" eaLnBrk="1" hangingPunct="1"/>
            <a:r>
              <a:rPr lang="de-DE" altLang="de-DE"/>
              <a:t>präexiste neurologische Dysfunktionen</a:t>
            </a:r>
          </a:p>
          <a:p>
            <a:pPr lvl="1" eaLnBrk="1" hangingPunct="1"/>
            <a:r>
              <a:rPr lang="de-DE" altLang="de-DE" b="1"/>
              <a:t>Starker Durst </a:t>
            </a:r>
            <a:r>
              <a:rPr lang="de-DE" altLang="de-DE"/>
              <a:t>ist das erste Symptom</a:t>
            </a:r>
          </a:p>
          <a:p>
            <a:pPr lvl="2" eaLnBrk="1" hangingPunct="1"/>
            <a:r>
              <a:rPr lang="de-DE" altLang="de-DE"/>
              <a:t>verschwindet aber bei neurologischer Verschlechterung </a:t>
            </a:r>
          </a:p>
          <a:p>
            <a:pPr lvl="2" eaLnBrk="1" hangingPunct="1"/>
            <a:r>
              <a:rPr lang="de-DE" altLang="de-DE"/>
              <a:t>und / oder fehlt bei Patienten mit Hypodipsie</a:t>
            </a:r>
          </a:p>
          <a:p>
            <a:pPr lvl="1" eaLnBrk="1" hangingPunct="1"/>
            <a:r>
              <a:rPr lang="de-DE" altLang="de-DE"/>
              <a:t>Muskelschwäche</a:t>
            </a:r>
          </a:p>
          <a:p>
            <a:pPr lvl="1" eaLnBrk="1" hangingPunct="1"/>
            <a:r>
              <a:rPr lang="de-DE" altLang="de-DE"/>
              <a:t>Konfusion und Koma</a:t>
            </a:r>
          </a:p>
          <a:p>
            <a:pPr lvl="1" eaLnBrk="1" hangingPunct="1"/>
            <a:r>
              <a:rPr lang="de-DE" altLang="de-DE" b="1"/>
              <a:t>Bewußtseinsgrad </a:t>
            </a:r>
          </a:p>
          <a:p>
            <a:pPr lvl="2" eaLnBrk="1" hangingPunct="1"/>
            <a:r>
              <a:rPr lang="de-DE" altLang="de-DE" b="1"/>
              <a:t>korreliert mit der Ernsthaftigkeit der Hypernatriämie</a:t>
            </a:r>
          </a:p>
        </p:txBody>
      </p:sp>
    </p:spTree>
    <p:extLst>
      <p:ext uri="{BB962C8B-B14F-4D97-AF65-F5344CB8AC3E}">
        <p14:creationId xmlns:p14="http://schemas.microsoft.com/office/powerpoint/2010/main" val="287762334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a:extLst>
              <a:ext uri="{FF2B5EF4-FFF2-40B4-BE49-F238E27FC236}">
                <a16:creationId xmlns:a16="http://schemas.microsoft.com/office/drawing/2014/main" id="{455EEC85-D06C-401D-BC5A-BC303A45F3E6}"/>
              </a:ext>
            </a:extLst>
          </p:cNvPr>
          <p:cNvSpPr>
            <a:spLocks noGrp="1" noChangeArrowheads="1"/>
          </p:cNvSpPr>
          <p:nvPr>
            <p:ph type="title"/>
          </p:nvPr>
        </p:nvSpPr>
        <p:spPr/>
        <p:txBody>
          <a:bodyPr/>
          <a:lstStyle/>
          <a:p>
            <a:pPr eaLnBrk="1" hangingPunct="1">
              <a:defRPr/>
            </a:pPr>
            <a:r>
              <a:rPr lang="de-DE"/>
              <a:t>Hypernatriämie</a:t>
            </a:r>
            <a:br>
              <a:rPr lang="de-DE"/>
            </a:br>
            <a:r>
              <a:rPr lang="de-DE"/>
              <a:t>Behandlung</a:t>
            </a:r>
          </a:p>
        </p:txBody>
      </p:sp>
      <p:sp>
        <p:nvSpPr>
          <p:cNvPr id="1057795" name="Rectangle 3">
            <a:extLst>
              <a:ext uri="{FF2B5EF4-FFF2-40B4-BE49-F238E27FC236}">
                <a16:creationId xmlns:a16="http://schemas.microsoft.com/office/drawing/2014/main" id="{AC1CC68B-97D2-4E41-A20E-24F5EB9F17DA}"/>
              </a:ext>
            </a:extLst>
          </p:cNvPr>
          <p:cNvSpPr>
            <a:spLocks noGrp="1" noChangeArrowheads="1"/>
          </p:cNvSpPr>
          <p:nvPr>
            <p:ph type="body" idx="1"/>
          </p:nvPr>
        </p:nvSpPr>
        <p:spPr/>
        <p:txBody>
          <a:bodyPr/>
          <a:lstStyle/>
          <a:p>
            <a:pPr marL="533400" indent="-533400" eaLnBrk="1" hangingPunct="1">
              <a:lnSpc>
                <a:spcPct val="80000"/>
              </a:lnSpc>
              <a:buFontTx/>
              <a:buAutoNum type="arabicPeriod"/>
            </a:pPr>
            <a:r>
              <a:rPr lang="de-DE" altLang="de-DE" sz="2000"/>
              <a:t>Behandlung der Ursache: </a:t>
            </a:r>
          </a:p>
          <a:p>
            <a:pPr marL="1295400" lvl="2" indent="-381000" eaLnBrk="1" hangingPunct="1">
              <a:lnSpc>
                <a:spcPct val="80000"/>
              </a:lnSpc>
            </a:pPr>
            <a:r>
              <a:rPr lang="de-DE" altLang="de-DE" sz="1600"/>
              <a:t>Stoppen / Reduktion gastrointestinaler Verluste </a:t>
            </a:r>
          </a:p>
          <a:p>
            <a:pPr marL="1295400" lvl="2" indent="-381000" eaLnBrk="1" hangingPunct="1">
              <a:lnSpc>
                <a:spcPct val="80000"/>
              </a:lnSpc>
            </a:pPr>
            <a:r>
              <a:rPr lang="de-DE" altLang="de-DE" sz="1600"/>
              <a:t>Antipyretische Therapie</a:t>
            </a:r>
          </a:p>
          <a:p>
            <a:pPr marL="1295400" lvl="2" indent="-381000" eaLnBrk="1" hangingPunct="1">
              <a:lnSpc>
                <a:spcPct val="80000"/>
              </a:lnSpc>
            </a:pPr>
            <a:r>
              <a:rPr lang="de-DE" altLang="de-DE" sz="1600"/>
              <a:t>Behandlung einer Hyperglykämie / Glukosurie</a:t>
            </a:r>
          </a:p>
          <a:p>
            <a:pPr marL="1295400" lvl="2" indent="-381000" eaLnBrk="1" hangingPunct="1">
              <a:lnSpc>
                <a:spcPct val="80000"/>
              </a:lnSpc>
            </a:pPr>
            <a:r>
              <a:rPr lang="de-DE" altLang="de-DE" sz="1600"/>
              <a:t>Absetzen von Lactulose und Diuretika</a:t>
            </a:r>
          </a:p>
          <a:p>
            <a:pPr marL="1295400" lvl="2" indent="-381000" eaLnBrk="1" hangingPunct="1">
              <a:lnSpc>
                <a:spcPct val="80000"/>
              </a:lnSpc>
            </a:pPr>
            <a:r>
              <a:rPr lang="de-DE" altLang="de-DE" sz="1600"/>
              <a:t>Behandlung einer evtl. Hypercalcämie und Hypokaliämie</a:t>
            </a:r>
          </a:p>
          <a:p>
            <a:pPr marL="1295400" lvl="2" indent="-381000" eaLnBrk="1" hangingPunct="1">
              <a:lnSpc>
                <a:spcPct val="80000"/>
              </a:lnSpc>
            </a:pPr>
            <a:r>
              <a:rPr lang="de-DE" altLang="de-DE" sz="1600"/>
              <a:t>Korrektur der Ernährung</a:t>
            </a:r>
          </a:p>
          <a:p>
            <a:pPr marL="533400" indent="-533400" eaLnBrk="1" hangingPunct="1">
              <a:lnSpc>
                <a:spcPct val="80000"/>
              </a:lnSpc>
              <a:buFontTx/>
              <a:buAutoNum type="arabicPeriod"/>
            </a:pPr>
            <a:endParaRPr lang="de-DE" altLang="de-DE" sz="2000"/>
          </a:p>
          <a:p>
            <a:pPr marL="533400" indent="-533400" eaLnBrk="1" hangingPunct="1">
              <a:lnSpc>
                <a:spcPct val="80000"/>
              </a:lnSpc>
              <a:buFontTx/>
              <a:buAutoNum type="arabicPeriod"/>
            </a:pPr>
            <a:r>
              <a:rPr lang="de-DE" altLang="de-DE" sz="2000"/>
              <a:t>Korrektur der Hypernatriämie:</a:t>
            </a:r>
          </a:p>
          <a:p>
            <a:pPr marL="1295400" lvl="2" indent="-381000" eaLnBrk="1" hangingPunct="1">
              <a:lnSpc>
                <a:spcPct val="80000"/>
              </a:lnSpc>
              <a:buFontTx/>
              <a:buNone/>
            </a:pPr>
            <a:r>
              <a:rPr lang="de-DE" altLang="de-DE" sz="1600" b="1"/>
              <a:t>Bevorzugte Applikationsweise: oral oder Ernährungssonde</a:t>
            </a:r>
            <a:endParaRPr lang="de-DE" altLang="de-DE" sz="1600"/>
          </a:p>
          <a:p>
            <a:pPr marL="1295400" lvl="2" indent="-381000" eaLnBrk="1" hangingPunct="1">
              <a:lnSpc>
                <a:spcPct val="80000"/>
              </a:lnSpc>
            </a:pPr>
            <a:r>
              <a:rPr lang="de-DE" altLang="de-DE" sz="1600"/>
              <a:t>bei rascher Entwicklung der Hypernatriämie (Stunden)</a:t>
            </a:r>
          </a:p>
          <a:p>
            <a:pPr marL="1295400" lvl="2" indent="-381000" eaLnBrk="1" hangingPunct="1">
              <a:lnSpc>
                <a:spcPct val="80000"/>
              </a:lnSpc>
              <a:buFontTx/>
              <a:buNone/>
            </a:pPr>
            <a:r>
              <a:rPr lang="de-DE" altLang="de-DE" sz="1600">
                <a:sym typeface="Symbol" panose="05050102010706020507" pitchFamily="18" charset="2"/>
              </a:rPr>
              <a:t>	rasche Absenkung: ~  1mmol / h</a:t>
            </a:r>
          </a:p>
          <a:p>
            <a:pPr marL="1295400" lvl="2" indent="-381000" eaLnBrk="1" hangingPunct="1">
              <a:lnSpc>
                <a:spcPct val="80000"/>
              </a:lnSpc>
            </a:pPr>
            <a:r>
              <a:rPr lang="de-DE" altLang="de-DE" sz="1600"/>
              <a:t>bei unbekannter Dauer: Ziel etwa 0,5 mmol/ h </a:t>
            </a:r>
          </a:p>
          <a:p>
            <a:pPr marL="1676400" lvl="3" indent="-304800" eaLnBrk="1" hangingPunct="1">
              <a:lnSpc>
                <a:spcPct val="80000"/>
              </a:lnSpc>
            </a:pPr>
            <a:r>
              <a:rPr lang="de-DE" altLang="de-DE" sz="1200"/>
              <a:t>oder 10 mmol/ die</a:t>
            </a:r>
          </a:p>
          <a:p>
            <a:pPr marL="1295400" lvl="2" indent="-381000" eaLnBrk="1" hangingPunct="1">
              <a:lnSpc>
                <a:spcPct val="80000"/>
              </a:lnSpc>
            </a:pPr>
            <a:r>
              <a:rPr lang="de-DE" altLang="de-DE" sz="1600"/>
              <a:t>Ziel: mittelfristig 145 mmol</a:t>
            </a:r>
          </a:p>
          <a:p>
            <a:pPr marL="533400" indent="-533400" eaLnBrk="1" hangingPunct="1">
              <a:lnSpc>
                <a:spcPct val="80000"/>
              </a:lnSpc>
              <a:buFontTx/>
              <a:buAutoNum type="arabicPeriod"/>
            </a:pPr>
            <a:endParaRPr lang="de-DE" altLang="de-DE" sz="2000"/>
          </a:p>
          <a:p>
            <a:pPr marL="533400" indent="-533400" eaLnBrk="1" hangingPunct="1">
              <a:lnSpc>
                <a:spcPct val="80000"/>
              </a:lnSpc>
              <a:buFontTx/>
              <a:buAutoNum type="arabicPeriod"/>
            </a:pPr>
            <a:r>
              <a:rPr lang="de-DE" altLang="de-DE" sz="2000"/>
              <a:t>Anrechnung weitergehender Verluste !!</a:t>
            </a:r>
          </a:p>
          <a:p>
            <a:pPr marL="533400" indent="-533400" eaLnBrk="1" hangingPunct="1">
              <a:lnSpc>
                <a:spcPct val="80000"/>
              </a:lnSpc>
              <a:buFontTx/>
              <a:buAutoNum type="arabicPeriod"/>
            </a:pPr>
            <a:endParaRPr lang="de-DE" altLang="de-DE" sz="2000" b="0"/>
          </a:p>
          <a:p>
            <a:pPr marL="533400" indent="-533400" eaLnBrk="1" hangingPunct="1">
              <a:lnSpc>
                <a:spcPct val="80000"/>
              </a:lnSpc>
              <a:buFontTx/>
              <a:buAutoNum type="arabicPeriod"/>
            </a:pPr>
            <a:r>
              <a:rPr lang="de-DE" altLang="de-DE" sz="2000" b="0"/>
              <a:t>Ggf. antikonvulsive Therapie und adäquate Beatmung</a:t>
            </a:r>
          </a:p>
        </p:txBody>
      </p:sp>
    </p:spTree>
    <p:extLst>
      <p:ext uri="{BB962C8B-B14F-4D97-AF65-F5344CB8AC3E}">
        <p14:creationId xmlns:p14="http://schemas.microsoft.com/office/powerpoint/2010/main" val="2259180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57795">
                                            <p:txEl>
                                              <p:pRg st="8" end="8"/>
                                            </p:txEl>
                                          </p:spTgt>
                                        </p:tgtEl>
                                        <p:attrNameLst>
                                          <p:attrName>style.visibility</p:attrName>
                                        </p:attrNameLst>
                                      </p:cBhvr>
                                      <p:to>
                                        <p:strVal val="visible"/>
                                      </p:to>
                                    </p:set>
                                    <p:animEffect transition="in" filter="blinds(horizontal)">
                                      <p:cBhvr>
                                        <p:cTn id="7" dur="500"/>
                                        <p:tgtEl>
                                          <p:spTgt spid="105779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57795">
                                            <p:txEl>
                                              <p:pRg st="9" end="9"/>
                                            </p:txEl>
                                          </p:spTgt>
                                        </p:tgtEl>
                                        <p:attrNameLst>
                                          <p:attrName>style.visibility</p:attrName>
                                        </p:attrNameLst>
                                      </p:cBhvr>
                                      <p:to>
                                        <p:strVal val="visible"/>
                                      </p:to>
                                    </p:set>
                                    <p:animEffect transition="in" filter="blinds(horizontal)">
                                      <p:cBhvr>
                                        <p:cTn id="10" dur="500"/>
                                        <p:tgtEl>
                                          <p:spTgt spid="105779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57795">
                                            <p:txEl>
                                              <p:pRg st="10" end="10"/>
                                            </p:txEl>
                                          </p:spTgt>
                                        </p:tgtEl>
                                        <p:attrNameLst>
                                          <p:attrName>style.visibility</p:attrName>
                                        </p:attrNameLst>
                                      </p:cBhvr>
                                      <p:to>
                                        <p:strVal val="visible"/>
                                      </p:to>
                                    </p:set>
                                    <p:animEffect transition="in" filter="blinds(horizontal)">
                                      <p:cBhvr>
                                        <p:cTn id="13" dur="500"/>
                                        <p:tgtEl>
                                          <p:spTgt spid="1057795">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57795">
                                            <p:txEl>
                                              <p:pRg st="11" end="11"/>
                                            </p:txEl>
                                          </p:spTgt>
                                        </p:tgtEl>
                                        <p:attrNameLst>
                                          <p:attrName>style.visibility</p:attrName>
                                        </p:attrNameLst>
                                      </p:cBhvr>
                                      <p:to>
                                        <p:strVal val="visible"/>
                                      </p:to>
                                    </p:set>
                                    <p:animEffect transition="in" filter="blinds(horizontal)">
                                      <p:cBhvr>
                                        <p:cTn id="16" dur="500"/>
                                        <p:tgtEl>
                                          <p:spTgt spid="1057795">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057795">
                                            <p:txEl>
                                              <p:pRg st="12" end="12"/>
                                            </p:txEl>
                                          </p:spTgt>
                                        </p:tgtEl>
                                        <p:attrNameLst>
                                          <p:attrName>style.visibility</p:attrName>
                                        </p:attrNameLst>
                                      </p:cBhvr>
                                      <p:to>
                                        <p:strVal val="visible"/>
                                      </p:to>
                                    </p:set>
                                    <p:animEffect transition="in" filter="blinds(horizontal)">
                                      <p:cBhvr>
                                        <p:cTn id="19" dur="500"/>
                                        <p:tgtEl>
                                          <p:spTgt spid="1057795">
                                            <p:txEl>
                                              <p:pRg st="12" end="1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057795">
                                            <p:txEl>
                                              <p:pRg st="13" end="13"/>
                                            </p:txEl>
                                          </p:spTgt>
                                        </p:tgtEl>
                                        <p:attrNameLst>
                                          <p:attrName>style.visibility</p:attrName>
                                        </p:attrNameLst>
                                      </p:cBhvr>
                                      <p:to>
                                        <p:strVal val="visible"/>
                                      </p:to>
                                    </p:set>
                                    <p:animEffect transition="in" filter="blinds(horizontal)">
                                      <p:cBhvr>
                                        <p:cTn id="22" dur="500"/>
                                        <p:tgtEl>
                                          <p:spTgt spid="1057795">
                                            <p:txEl>
                                              <p:pRg st="13" end="1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057795">
                                            <p:txEl>
                                              <p:pRg st="14" end="14"/>
                                            </p:txEl>
                                          </p:spTgt>
                                        </p:tgtEl>
                                        <p:attrNameLst>
                                          <p:attrName>style.visibility</p:attrName>
                                        </p:attrNameLst>
                                      </p:cBhvr>
                                      <p:to>
                                        <p:strVal val="visible"/>
                                      </p:to>
                                    </p:set>
                                    <p:animEffect transition="in" filter="blinds(horizontal)">
                                      <p:cBhvr>
                                        <p:cTn id="25" dur="500"/>
                                        <p:tgtEl>
                                          <p:spTgt spid="1057795">
                                            <p:txEl>
                                              <p:pRg st="14" end="1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057795">
                                            <p:txEl>
                                              <p:pRg st="16" end="16"/>
                                            </p:txEl>
                                          </p:spTgt>
                                        </p:tgtEl>
                                        <p:attrNameLst>
                                          <p:attrName>style.visibility</p:attrName>
                                        </p:attrNameLst>
                                      </p:cBhvr>
                                      <p:to>
                                        <p:strVal val="visible"/>
                                      </p:to>
                                    </p:set>
                                    <p:animEffect transition="in" filter="blinds(horizontal)">
                                      <p:cBhvr>
                                        <p:cTn id="30" dur="500"/>
                                        <p:tgtEl>
                                          <p:spTgt spid="1057795">
                                            <p:txEl>
                                              <p:pRg st="16" end="1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057795">
                                            <p:txEl>
                                              <p:pRg st="18" end="18"/>
                                            </p:txEl>
                                          </p:spTgt>
                                        </p:tgtEl>
                                        <p:attrNameLst>
                                          <p:attrName>style.visibility</p:attrName>
                                        </p:attrNameLst>
                                      </p:cBhvr>
                                      <p:to>
                                        <p:strVal val="visible"/>
                                      </p:to>
                                    </p:set>
                                    <p:animEffect transition="in" filter="blinds(horizontal)">
                                      <p:cBhvr>
                                        <p:cTn id="35" dur="500"/>
                                        <p:tgtEl>
                                          <p:spTgt spid="105779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a:extLst>
              <a:ext uri="{FF2B5EF4-FFF2-40B4-BE49-F238E27FC236}">
                <a16:creationId xmlns:a16="http://schemas.microsoft.com/office/drawing/2014/main" id="{3CE8CE5D-C9E8-4304-BFE0-D25459678BB7}"/>
              </a:ext>
            </a:extLst>
          </p:cNvPr>
          <p:cNvSpPr>
            <a:spLocks noGrp="1" noChangeArrowheads="1"/>
          </p:cNvSpPr>
          <p:nvPr>
            <p:ph type="title"/>
          </p:nvPr>
        </p:nvSpPr>
        <p:spPr/>
        <p:txBody>
          <a:bodyPr/>
          <a:lstStyle/>
          <a:p>
            <a:pPr eaLnBrk="1" hangingPunct="1">
              <a:defRPr/>
            </a:pPr>
            <a:r>
              <a:rPr lang="de-DE"/>
              <a:t>Therapie</a:t>
            </a:r>
          </a:p>
        </p:txBody>
      </p:sp>
      <p:sp>
        <p:nvSpPr>
          <p:cNvPr id="2" name="Inhaltsplatzhalter 1">
            <a:extLst>
              <a:ext uri="{FF2B5EF4-FFF2-40B4-BE49-F238E27FC236}">
                <a16:creationId xmlns:a16="http://schemas.microsoft.com/office/drawing/2014/main" id="{E5D23FE9-C214-41E5-B309-B74E0D48D1C2}"/>
              </a:ext>
            </a:extLst>
          </p:cNvPr>
          <p:cNvSpPr>
            <a:spLocks noGrp="1"/>
          </p:cNvSpPr>
          <p:nvPr>
            <p:ph idx="1"/>
          </p:nvPr>
        </p:nvSpPr>
        <p:spPr/>
        <p:txBody>
          <a:bodyPr/>
          <a:lstStyle/>
          <a:p>
            <a:pPr>
              <a:lnSpc>
                <a:spcPct val="90000"/>
              </a:lnSpc>
            </a:pPr>
            <a:r>
              <a:rPr lang="de-DE" altLang="de-DE" sz="2800" b="1" dirty="0" err="1"/>
              <a:t>Infusat</a:t>
            </a:r>
            <a:r>
              <a:rPr lang="de-DE" altLang="de-DE" sz="2800" b="1" dirty="0"/>
              <a:t> so hypoton wie möglich wählen</a:t>
            </a:r>
          </a:p>
          <a:p>
            <a:pPr lvl="1">
              <a:lnSpc>
                <a:spcPct val="90000"/>
              </a:lnSpc>
            </a:pPr>
            <a:endParaRPr lang="de-DE" altLang="de-DE" b="1" dirty="0"/>
          </a:p>
          <a:p>
            <a:pPr lvl="1">
              <a:lnSpc>
                <a:spcPct val="90000"/>
              </a:lnSpc>
            </a:pPr>
            <a:r>
              <a:rPr lang="de-DE" altLang="de-DE" b="1" dirty="0"/>
              <a:t>Glucose 5 % </a:t>
            </a:r>
            <a:r>
              <a:rPr lang="de-DE" altLang="de-DE" dirty="0"/>
              <a:t>&gt; </a:t>
            </a:r>
            <a:r>
              <a:rPr lang="de-DE" altLang="de-DE" dirty="0" err="1"/>
              <a:t>halbisotone</a:t>
            </a:r>
            <a:r>
              <a:rPr lang="de-DE" altLang="de-DE" dirty="0"/>
              <a:t> &gt; NaCl 0,9 %</a:t>
            </a:r>
          </a:p>
          <a:p>
            <a:pPr lvl="2">
              <a:lnSpc>
                <a:spcPct val="90000"/>
              </a:lnSpc>
            </a:pPr>
            <a:r>
              <a:rPr lang="de-DE" altLang="de-DE" dirty="0"/>
              <a:t>passend für die jeweilige Form der Hyponatriämie ergibt sich die geringste Menge an zu ersetzender Flüssigkeit</a:t>
            </a:r>
          </a:p>
          <a:p>
            <a:pPr lvl="2">
              <a:lnSpc>
                <a:spcPct val="90000"/>
              </a:lnSpc>
            </a:pPr>
            <a:r>
              <a:rPr lang="de-DE" altLang="de-DE" dirty="0">
                <a:solidFill>
                  <a:srgbClr val="00FF00"/>
                </a:solidFill>
              </a:rPr>
              <a:t>Je geringer die Menge </a:t>
            </a:r>
            <a:r>
              <a:rPr lang="de-DE" altLang="de-DE" dirty="0" err="1">
                <a:solidFill>
                  <a:srgbClr val="00FF00"/>
                </a:solidFill>
              </a:rPr>
              <a:t>Infusat</a:t>
            </a:r>
            <a:r>
              <a:rPr lang="de-DE" altLang="de-DE" dirty="0">
                <a:solidFill>
                  <a:srgbClr val="00FF00"/>
                </a:solidFill>
              </a:rPr>
              <a:t>, desto geringer Risiko Hirnödem</a:t>
            </a:r>
          </a:p>
          <a:p>
            <a:pPr>
              <a:lnSpc>
                <a:spcPct val="90000"/>
              </a:lnSpc>
            </a:pPr>
            <a:endParaRPr lang="de-DE" altLang="de-DE" dirty="0">
              <a:solidFill>
                <a:srgbClr val="00FF00"/>
              </a:solidFill>
            </a:endParaRPr>
          </a:p>
          <a:p>
            <a:pPr>
              <a:lnSpc>
                <a:spcPct val="90000"/>
              </a:lnSpc>
            </a:pPr>
            <a:r>
              <a:rPr lang="de-DE" altLang="de-DE" b="1" dirty="0">
                <a:solidFill>
                  <a:srgbClr val="FF0000"/>
                </a:solidFill>
              </a:rPr>
              <a:t>Vorsicht bezüglich zu schneller Überkorrektur </a:t>
            </a:r>
          </a:p>
          <a:p>
            <a:pPr lvl="2">
              <a:lnSpc>
                <a:spcPct val="90000"/>
              </a:lnSpc>
            </a:pPr>
            <a:r>
              <a:rPr lang="de-DE" altLang="de-DE" dirty="0">
                <a:solidFill>
                  <a:srgbClr val="FF0000"/>
                </a:solidFill>
              </a:rPr>
              <a:t>Risiko des iatrogenen Hirnödems </a:t>
            </a:r>
          </a:p>
          <a:p>
            <a:pPr>
              <a:lnSpc>
                <a:spcPct val="90000"/>
              </a:lnSpc>
            </a:pPr>
            <a:endParaRPr lang="de-DE" altLang="de-DE" dirty="0">
              <a:solidFill>
                <a:srgbClr val="FF0000"/>
              </a:solidFill>
            </a:endParaRPr>
          </a:p>
          <a:p>
            <a:pPr>
              <a:lnSpc>
                <a:spcPct val="90000"/>
              </a:lnSpc>
            </a:pPr>
            <a:r>
              <a:rPr lang="de-DE" altLang="de-DE" b="1" dirty="0"/>
              <a:t>Regelmäßige Kontrolle </a:t>
            </a:r>
          </a:p>
          <a:p>
            <a:pPr lvl="1">
              <a:lnSpc>
                <a:spcPct val="90000"/>
              </a:lnSpc>
            </a:pPr>
            <a:r>
              <a:rPr lang="de-DE" altLang="de-DE" dirty="0" err="1"/>
              <a:t>indundierte</a:t>
            </a:r>
            <a:r>
              <a:rPr lang="de-DE" altLang="de-DE" dirty="0"/>
              <a:t> Volumenzufuhr </a:t>
            </a:r>
          </a:p>
          <a:p>
            <a:pPr lvl="1">
              <a:lnSpc>
                <a:spcPct val="90000"/>
              </a:lnSpc>
            </a:pPr>
            <a:r>
              <a:rPr lang="de-DE" altLang="de-DE" dirty="0"/>
              <a:t>Beachtung von Klinik und Laborwerten</a:t>
            </a:r>
          </a:p>
          <a:p>
            <a:endParaRPr lang="de-DE" dirty="0"/>
          </a:p>
        </p:txBody>
      </p:sp>
      <p:pic>
        <p:nvPicPr>
          <p:cNvPr id="6" name="Grafik 5">
            <a:extLst>
              <a:ext uri="{FF2B5EF4-FFF2-40B4-BE49-F238E27FC236}">
                <a16:creationId xmlns:a16="http://schemas.microsoft.com/office/drawing/2014/main" id="{FA76AFE8-CF41-4168-AE4B-8E531A7D9FC5}"/>
              </a:ext>
            </a:extLst>
          </p:cNvPr>
          <p:cNvPicPr>
            <a:picLocks noChangeAspect="1"/>
          </p:cNvPicPr>
          <p:nvPr/>
        </p:nvPicPr>
        <p:blipFill>
          <a:blip r:embed="rId3" cstate="print"/>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105677358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26751" y="1412776"/>
            <a:ext cx="9140509" cy="4032447"/>
          </a:xfrm>
          <a:prstGeom prst="rect">
            <a:avLst/>
          </a:prstGeom>
        </p:spPr>
      </p:pic>
      <p:sp>
        <p:nvSpPr>
          <p:cNvPr id="3" name="Titel 2"/>
          <p:cNvSpPr>
            <a:spLocks noGrp="1"/>
          </p:cNvSpPr>
          <p:nvPr>
            <p:ph type="title"/>
          </p:nvPr>
        </p:nvSpPr>
        <p:spPr/>
        <p:txBody>
          <a:bodyPr/>
          <a:lstStyle/>
          <a:p>
            <a:r>
              <a:rPr lang="en-US" dirty="0">
                <a:solidFill>
                  <a:schemeClr val="tx1"/>
                </a:solidFill>
              </a:rPr>
              <a:t>Treatment and limits of correction of severe hypernatremia</a:t>
            </a:r>
            <a:endParaRPr lang="de-DE" dirty="0"/>
          </a:p>
        </p:txBody>
      </p:sp>
      <p:sp>
        <p:nvSpPr>
          <p:cNvPr id="5" name="Rechteck 4"/>
          <p:cNvSpPr/>
          <p:nvPr/>
        </p:nvSpPr>
        <p:spPr>
          <a:xfrm>
            <a:off x="1619672" y="6362038"/>
            <a:ext cx="6008916" cy="498598"/>
          </a:xfrm>
          <a:prstGeom prst="rect">
            <a:avLst/>
          </a:prstGeom>
        </p:spPr>
        <p:txBody>
          <a:bodyPr wrap="square">
            <a:spAutoFit/>
          </a:bodyPr>
          <a:lstStyle/>
          <a:p>
            <a:pPr algn="r"/>
            <a:r>
              <a:rPr lang="en-US" sz="1200" dirty="0">
                <a:latin typeface="+mj-lt"/>
              </a:rPr>
              <a:t>Sterns RH: </a:t>
            </a:r>
            <a:r>
              <a:rPr lang="en-US" sz="1200" b="1" dirty="0">
                <a:latin typeface="+mj-lt"/>
              </a:rPr>
              <a:t>Disorders of plasma sodium–causes, consequences, and correction. </a:t>
            </a:r>
            <a:r>
              <a:rPr lang="en-US" sz="1200" dirty="0">
                <a:latin typeface="+mj-lt"/>
              </a:rPr>
              <a:t>N </a:t>
            </a:r>
            <a:r>
              <a:rPr lang="en-US" sz="1200" dirty="0" err="1">
                <a:latin typeface="+mj-lt"/>
              </a:rPr>
              <a:t>Engl</a:t>
            </a:r>
            <a:r>
              <a:rPr lang="en-US" sz="1200" dirty="0">
                <a:latin typeface="+mj-lt"/>
              </a:rPr>
              <a:t> J Med 372: 55–65, 2015.</a:t>
            </a:r>
            <a:endParaRPr lang="de-DE" sz="1200" dirty="0">
              <a:latin typeface="+mj-lt"/>
            </a:endParaRPr>
          </a:p>
        </p:txBody>
      </p:sp>
    </p:spTree>
    <p:extLst>
      <p:ext uri="{BB962C8B-B14F-4D97-AF65-F5344CB8AC3E}">
        <p14:creationId xmlns:p14="http://schemas.microsoft.com/office/powerpoint/2010/main" val="2687644127"/>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F7A290A-A7C4-4165-8567-8E0A00D30D7A}"/>
              </a:ext>
            </a:extLst>
          </p:cNvPr>
          <p:cNvSpPr>
            <a:spLocks noGrp="1"/>
          </p:cNvSpPr>
          <p:nvPr>
            <p:ph type="title"/>
          </p:nvPr>
        </p:nvSpPr>
        <p:spPr/>
        <p:txBody>
          <a:bodyPr/>
          <a:lstStyle/>
          <a:p>
            <a:r>
              <a:rPr lang="de-DE" dirty="0"/>
              <a:t>Hypernatriämie </a:t>
            </a:r>
          </a:p>
        </p:txBody>
      </p:sp>
      <p:pic>
        <p:nvPicPr>
          <p:cNvPr id="5" name="Grafik 4">
            <a:extLst>
              <a:ext uri="{FF2B5EF4-FFF2-40B4-BE49-F238E27FC236}">
                <a16:creationId xmlns:a16="http://schemas.microsoft.com/office/drawing/2014/main" id="{E0766B0A-68E9-4EA7-9CE6-D40D777A3F9C}"/>
              </a:ext>
            </a:extLst>
          </p:cNvPr>
          <p:cNvPicPr>
            <a:picLocks noChangeAspect="1"/>
          </p:cNvPicPr>
          <p:nvPr/>
        </p:nvPicPr>
        <p:blipFill>
          <a:blip r:embed="rId3"/>
          <a:stretch>
            <a:fillRect/>
          </a:stretch>
        </p:blipFill>
        <p:spPr>
          <a:xfrm>
            <a:off x="323528" y="1052736"/>
            <a:ext cx="7128792" cy="5028839"/>
          </a:xfrm>
          <a:prstGeom prst="rect">
            <a:avLst/>
          </a:prstGeom>
        </p:spPr>
      </p:pic>
    </p:spTree>
    <p:extLst>
      <p:ext uri="{BB962C8B-B14F-4D97-AF65-F5344CB8AC3E}">
        <p14:creationId xmlns:p14="http://schemas.microsoft.com/office/powerpoint/2010/main" val="237634455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11E7EF-A6C2-4D07-920E-DFB6157E6CB2}"/>
              </a:ext>
            </a:extLst>
          </p:cNvPr>
          <p:cNvSpPr>
            <a:spLocks noGrp="1"/>
          </p:cNvSpPr>
          <p:nvPr>
            <p:ph type="title"/>
          </p:nvPr>
        </p:nvSpPr>
        <p:spPr/>
        <p:txBody>
          <a:bodyPr/>
          <a:lstStyle/>
          <a:p>
            <a:r>
              <a:rPr lang="de-DE" dirty="0"/>
              <a:t>Therapie der Hypernatriämie</a:t>
            </a:r>
          </a:p>
        </p:txBody>
      </p:sp>
      <p:pic>
        <p:nvPicPr>
          <p:cNvPr id="5" name="Grafik 4">
            <a:extLst>
              <a:ext uri="{FF2B5EF4-FFF2-40B4-BE49-F238E27FC236}">
                <a16:creationId xmlns:a16="http://schemas.microsoft.com/office/drawing/2014/main" id="{F692D9D1-E4AE-459A-8E43-289A232F5D7C}"/>
              </a:ext>
            </a:extLst>
          </p:cNvPr>
          <p:cNvPicPr>
            <a:picLocks noChangeAspect="1"/>
          </p:cNvPicPr>
          <p:nvPr/>
        </p:nvPicPr>
        <p:blipFill>
          <a:blip r:embed="rId2"/>
          <a:stretch>
            <a:fillRect/>
          </a:stretch>
        </p:blipFill>
        <p:spPr>
          <a:xfrm>
            <a:off x="728202" y="1124744"/>
            <a:ext cx="7687596" cy="4868813"/>
          </a:xfrm>
          <a:prstGeom prst="rect">
            <a:avLst/>
          </a:prstGeom>
        </p:spPr>
      </p:pic>
    </p:spTree>
    <p:extLst>
      <p:ext uri="{BB962C8B-B14F-4D97-AF65-F5344CB8AC3E}">
        <p14:creationId xmlns:p14="http://schemas.microsoft.com/office/powerpoint/2010/main" val="388571206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8000" b="1" dirty="0"/>
              <a:t>Hypokaliämie</a:t>
            </a:r>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endParaRPr lang="de-DE" dirty="0"/>
          </a:p>
        </p:txBody>
      </p:sp>
    </p:spTree>
    <p:extLst>
      <p:ext uri="{BB962C8B-B14F-4D97-AF65-F5344CB8AC3E}">
        <p14:creationId xmlns:p14="http://schemas.microsoft.com/office/powerpoint/2010/main" val="4222536978"/>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27A4082-1308-090C-4003-6E7ADAEDE59C}"/>
              </a:ext>
            </a:extLst>
          </p:cNvPr>
          <p:cNvSpPr>
            <a:spLocks noGrp="1" noChangeArrowheads="1"/>
          </p:cNvSpPr>
          <p:nvPr>
            <p:ph type="title"/>
          </p:nvPr>
        </p:nvSpPr>
        <p:spPr/>
        <p:txBody>
          <a:bodyPr/>
          <a:lstStyle/>
          <a:p>
            <a:r>
              <a:rPr lang="de-DE" altLang="de-DE"/>
              <a:t>Kaliumwerte </a:t>
            </a:r>
            <a:br>
              <a:rPr lang="de-DE" altLang="de-DE"/>
            </a:br>
            <a:r>
              <a:rPr lang="de-DE" altLang="de-DE" sz="2400"/>
              <a:t>bei Nicht - Dialysepatienten</a:t>
            </a:r>
          </a:p>
        </p:txBody>
      </p:sp>
      <p:pic>
        <p:nvPicPr>
          <p:cNvPr id="43011" name="Picture 4">
            <a:extLst>
              <a:ext uri="{FF2B5EF4-FFF2-40B4-BE49-F238E27FC236}">
                <a16:creationId xmlns:a16="http://schemas.microsoft.com/office/drawing/2014/main" id="{DB2D55B1-051A-072A-19FB-1C611BC00B37}"/>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628775"/>
            <a:ext cx="9144000" cy="371316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43012" name="Rectangle 5">
            <a:extLst>
              <a:ext uri="{FF2B5EF4-FFF2-40B4-BE49-F238E27FC236}">
                <a16:creationId xmlns:a16="http://schemas.microsoft.com/office/drawing/2014/main" id="{8E7C1BDF-4038-38A8-2026-F57A2C6DDFAA}"/>
              </a:ext>
            </a:extLst>
          </p:cNvPr>
          <p:cNvSpPr>
            <a:spLocks noChangeArrowheads="1"/>
          </p:cNvSpPr>
          <p:nvPr/>
        </p:nvSpPr>
        <p:spPr bwMode="auto">
          <a:xfrm>
            <a:off x="2987675" y="6224588"/>
            <a:ext cx="496887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de-DE" sz="1000">
                <a:solidFill>
                  <a:schemeClr val="bg1"/>
                </a:solidFill>
              </a:rPr>
              <a:t>Henz et al: </a:t>
            </a:r>
            <a:r>
              <a:rPr lang="en-US" altLang="de-DE" sz="1000" b="1">
                <a:solidFill>
                  <a:schemeClr val="bg1"/>
                </a:solidFill>
              </a:rPr>
              <a:t>Influence of drugs and comorbidity on serum potassium in 15 000 consecutive hospital admissions. </a:t>
            </a:r>
            <a:r>
              <a:rPr lang="en-US" altLang="de-DE" sz="1000">
                <a:solidFill>
                  <a:schemeClr val="bg1"/>
                </a:solidFill>
              </a:rPr>
              <a:t>NDT 2008</a:t>
            </a:r>
            <a:endParaRPr lang="de-DE" altLang="de-DE" sz="1000">
              <a:solidFill>
                <a:schemeClr val="bg1"/>
              </a:solidFill>
            </a:endParaRPr>
          </a:p>
        </p:txBody>
      </p:sp>
      <p:sp>
        <p:nvSpPr>
          <p:cNvPr id="279558" name="Oval 6">
            <a:extLst>
              <a:ext uri="{FF2B5EF4-FFF2-40B4-BE49-F238E27FC236}">
                <a16:creationId xmlns:a16="http://schemas.microsoft.com/office/drawing/2014/main" id="{69393949-43A5-4A8E-2DB2-A50C24CD1208}"/>
              </a:ext>
            </a:extLst>
          </p:cNvPr>
          <p:cNvSpPr>
            <a:spLocks noChangeArrowheads="1"/>
          </p:cNvSpPr>
          <p:nvPr/>
        </p:nvSpPr>
        <p:spPr bwMode="auto">
          <a:xfrm>
            <a:off x="8191500" y="2349500"/>
            <a:ext cx="863600" cy="2592388"/>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a:p>
        </p:txBody>
      </p:sp>
      <p:sp>
        <p:nvSpPr>
          <p:cNvPr id="279559" name="Line 7">
            <a:extLst>
              <a:ext uri="{FF2B5EF4-FFF2-40B4-BE49-F238E27FC236}">
                <a16:creationId xmlns:a16="http://schemas.microsoft.com/office/drawing/2014/main" id="{AA3938A1-030C-E993-CD8B-79313C517A5B}"/>
              </a:ext>
            </a:extLst>
          </p:cNvPr>
          <p:cNvSpPr>
            <a:spLocks noChangeShapeType="1"/>
          </p:cNvSpPr>
          <p:nvPr/>
        </p:nvSpPr>
        <p:spPr bwMode="auto">
          <a:xfrm flipV="1">
            <a:off x="1403350" y="3068638"/>
            <a:ext cx="1439863" cy="12969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de-DE"/>
          </a:p>
        </p:txBody>
      </p:sp>
    </p:spTree>
    <p:extLst>
      <p:ext uri="{BB962C8B-B14F-4D97-AF65-F5344CB8AC3E}">
        <p14:creationId xmlns:p14="http://schemas.microsoft.com/office/powerpoint/2010/main" val="2038011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9559"/>
                                        </p:tgtEl>
                                        <p:attrNameLst>
                                          <p:attrName>style.visibility</p:attrName>
                                        </p:attrNameLst>
                                      </p:cBhvr>
                                      <p:to>
                                        <p:strVal val="visible"/>
                                      </p:to>
                                    </p:set>
                                    <p:anim calcmode="lin" valueType="num">
                                      <p:cBhvr additive="base">
                                        <p:cTn id="7" dur="500" fill="hold"/>
                                        <p:tgtEl>
                                          <p:spTgt spid="279559"/>
                                        </p:tgtEl>
                                        <p:attrNameLst>
                                          <p:attrName>ppt_x</p:attrName>
                                        </p:attrNameLst>
                                      </p:cBhvr>
                                      <p:tavLst>
                                        <p:tav tm="0">
                                          <p:val>
                                            <p:strVal val="0-#ppt_w/2"/>
                                          </p:val>
                                        </p:tav>
                                        <p:tav tm="100000">
                                          <p:val>
                                            <p:strVal val="#ppt_x"/>
                                          </p:val>
                                        </p:tav>
                                      </p:tavLst>
                                    </p:anim>
                                    <p:anim calcmode="lin" valueType="num">
                                      <p:cBhvr additive="base">
                                        <p:cTn id="8" dur="500" fill="hold"/>
                                        <p:tgtEl>
                                          <p:spTgt spid="279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79558"/>
                                        </p:tgtEl>
                                        <p:attrNameLst>
                                          <p:attrName>style.visibility</p:attrName>
                                        </p:attrNameLst>
                                      </p:cBhvr>
                                      <p:to>
                                        <p:strVal val="visible"/>
                                      </p:to>
                                    </p:set>
                                    <p:anim calcmode="lin" valueType="num">
                                      <p:cBhvr additive="base">
                                        <p:cTn id="13" dur="500" fill="hold"/>
                                        <p:tgtEl>
                                          <p:spTgt spid="279558"/>
                                        </p:tgtEl>
                                        <p:attrNameLst>
                                          <p:attrName>ppt_x</p:attrName>
                                        </p:attrNameLst>
                                      </p:cBhvr>
                                      <p:tavLst>
                                        <p:tav tm="0">
                                          <p:val>
                                            <p:strVal val="1+#ppt_w/2"/>
                                          </p:val>
                                        </p:tav>
                                        <p:tav tm="100000">
                                          <p:val>
                                            <p:strVal val="#ppt_x"/>
                                          </p:val>
                                        </p:tav>
                                      </p:tavLst>
                                    </p:anim>
                                    <p:anim calcmode="lin" valueType="num">
                                      <p:cBhvr additive="base">
                                        <p:cTn id="14" dur="500" fill="hold"/>
                                        <p:tgtEl>
                                          <p:spTgt spid="2795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E0F31FB-D8A1-F64B-15EE-996D87F8CEBE}"/>
              </a:ext>
            </a:extLst>
          </p:cNvPr>
          <p:cNvSpPr>
            <a:spLocks noGrp="1" noChangeArrowheads="1"/>
          </p:cNvSpPr>
          <p:nvPr>
            <p:ph type="title"/>
          </p:nvPr>
        </p:nvSpPr>
        <p:spPr/>
        <p:txBody>
          <a:bodyPr/>
          <a:lstStyle/>
          <a:p>
            <a:r>
              <a:rPr lang="de-DE" altLang="de-DE"/>
              <a:t>Physiologie</a:t>
            </a:r>
          </a:p>
        </p:txBody>
      </p:sp>
      <p:sp>
        <p:nvSpPr>
          <p:cNvPr id="45059" name="Rectangle 3">
            <a:extLst>
              <a:ext uri="{FF2B5EF4-FFF2-40B4-BE49-F238E27FC236}">
                <a16:creationId xmlns:a16="http://schemas.microsoft.com/office/drawing/2014/main" id="{42B51979-97DA-D741-DBE9-54B58F8B1DE0}"/>
              </a:ext>
            </a:extLst>
          </p:cNvPr>
          <p:cNvSpPr>
            <a:spLocks noGrp="1" noChangeArrowheads="1"/>
          </p:cNvSpPr>
          <p:nvPr>
            <p:ph type="body" idx="1"/>
          </p:nvPr>
        </p:nvSpPr>
        <p:spPr>
          <a:xfrm>
            <a:off x="898525" y="1423988"/>
            <a:ext cx="7632700" cy="4249737"/>
          </a:xfrm>
        </p:spPr>
        <p:txBody>
          <a:bodyPr/>
          <a:lstStyle/>
          <a:p>
            <a:pPr marL="342900" indent="-342900">
              <a:buFontTx/>
              <a:buChar char="•"/>
            </a:pPr>
            <a:r>
              <a:rPr lang="de-DE" altLang="de-DE" b="0"/>
              <a:t>98 % des Kaliums </a:t>
            </a:r>
            <a:r>
              <a:rPr lang="de-DE" altLang="de-DE"/>
              <a:t>intrazellulär</a:t>
            </a:r>
          </a:p>
          <a:p>
            <a:pPr marL="342900" indent="-342900">
              <a:buFontTx/>
              <a:buChar char="•"/>
            </a:pPr>
            <a:r>
              <a:rPr lang="de-DE" altLang="de-DE"/>
              <a:t>Verhältnis</a:t>
            </a:r>
            <a:r>
              <a:rPr lang="de-DE" altLang="de-DE" b="0"/>
              <a:t> der </a:t>
            </a:r>
            <a:r>
              <a:rPr lang="de-DE" altLang="de-DE" b="0" u="sng"/>
              <a:t>intra- / extrazellulären</a:t>
            </a:r>
            <a:r>
              <a:rPr lang="de-DE" altLang="de-DE" b="0"/>
              <a:t> Kalium – Konzentration bestimmt das Ruhemembranpotential </a:t>
            </a:r>
          </a:p>
          <a:p>
            <a:pPr lvl="2"/>
            <a:r>
              <a:rPr lang="de-DE" altLang="de-DE"/>
              <a:t>reguliert die Funktion erregbarer Gewebe</a:t>
            </a:r>
          </a:p>
          <a:p>
            <a:pPr lvl="3"/>
            <a:r>
              <a:rPr lang="de-DE" altLang="de-DE"/>
              <a:t>u.a. Herzmuskelzellen, Nerven</a:t>
            </a:r>
            <a:endParaRPr lang="de-DE" altLang="de-DE" b="1"/>
          </a:p>
        </p:txBody>
      </p:sp>
      <p:pic>
        <p:nvPicPr>
          <p:cNvPr id="45060" name="Picture 4" descr="11">
            <a:extLst>
              <a:ext uri="{FF2B5EF4-FFF2-40B4-BE49-F238E27FC236}">
                <a16:creationId xmlns:a16="http://schemas.microsoft.com/office/drawing/2014/main" id="{05394B01-C556-4994-EDA8-FBAADC41B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549650"/>
            <a:ext cx="70580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Oval 5">
            <a:extLst>
              <a:ext uri="{FF2B5EF4-FFF2-40B4-BE49-F238E27FC236}">
                <a16:creationId xmlns:a16="http://schemas.microsoft.com/office/drawing/2014/main" id="{5912B380-6C5C-573A-2334-BC35CACDEA92}"/>
              </a:ext>
            </a:extLst>
          </p:cNvPr>
          <p:cNvSpPr>
            <a:spLocks noChangeArrowheads="1"/>
          </p:cNvSpPr>
          <p:nvPr/>
        </p:nvSpPr>
        <p:spPr bwMode="auto">
          <a:xfrm>
            <a:off x="2628900" y="4076700"/>
            <a:ext cx="647700" cy="647700"/>
          </a:xfrm>
          <a:prstGeom prst="ellipse">
            <a:avLst/>
          </a:prstGeom>
          <a:noFill/>
          <a:ln w="38100" algn="ctr">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a:p>
        </p:txBody>
      </p:sp>
      <p:sp>
        <p:nvSpPr>
          <p:cNvPr id="45062" name="Oval 6">
            <a:extLst>
              <a:ext uri="{FF2B5EF4-FFF2-40B4-BE49-F238E27FC236}">
                <a16:creationId xmlns:a16="http://schemas.microsoft.com/office/drawing/2014/main" id="{E7D295B7-A48B-081C-8D9F-83996B867151}"/>
              </a:ext>
            </a:extLst>
          </p:cNvPr>
          <p:cNvSpPr>
            <a:spLocks noChangeArrowheads="1"/>
          </p:cNvSpPr>
          <p:nvPr/>
        </p:nvSpPr>
        <p:spPr bwMode="auto">
          <a:xfrm>
            <a:off x="2484438" y="5013325"/>
            <a:ext cx="647700" cy="6477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a:p>
        </p:txBody>
      </p:sp>
    </p:spTree>
    <p:extLst>
      <p:ext uri="{BB962C8B-B14F-4D97-AF65-F5344CB8AC3E}">
        <p14:creationId xmlns:p14="http://schemas.microsoft.com/office/powerpoint/2010/main" val="278291174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A952E934-1C67-78EF-5E7B-FA139C72CDA9}"/>
              </a:ext>
            </a:extLst>
          </p:cNvPr>
          <p:cNvSpPr>
            <a:spLocks noGrp="1" noChangeArrowheads="1"/>
          </p:cNvSpPr>
          <p:nvPr>
            <p:ph type="title"/>
          </p:nvPr>
        </p:nvSpPr>
        <p:spPr/>
        <p:txBody>
          <a:bodyPr/>
          <a:lstStyle/>
          <a:p>
            <a:r>
              <a:rPr lang="de-DE" altLang="de-DE"/>
              <a:t>Kaliumhaushalt</a:t>
            </a:r>
          </a:p>
        </p:txBody>
      </p:sp>
      <p:sp>
        <p:nvSpPr>
          <p:cNvPr id="292869" name="Rectangle 5">
            <a:extLst>
              <a:ext uri="{FF2B5EF4-FFF2-40B4-BE49-F238E27FC236}">
                <a16:creationId xmlns:a16="http://schemas.microsoft.com/office/drawing/2014/main" id="{D7DEC435-B05D-4B1D-BCDB-CBA240E1F21A}"/>
              </a:ext>
            </a:extLst>
          </p:cNvPr>
          <p:cNvSpPr>
            <a:spLocks noGrp="1" noChangeArrowheads="1"/>
          </p:cNvSpPr>
          <p:nvPr>
            <p:ph type="body" idx="1"/>
          </p:nvPr>
        </p:nvSpPr>
        <p:spPr>
          <a:xfrm>
            <a:off x="1042988" y="1700213"/>
            <a:ext cx="7345362" cy="4392612"/>
          </a:xfrm>
        </p:spPr>
        <p:txBody>
          <a:bodyPr/>
          <a:lstStyle/>
          <a:p>
            <a:pPr>
              <a:lnSpc>
                <a:spcPct val="90000"/>
              </a:lnSpc>
              <a:defRPr/>
            </a:pPr>
            <a:r>
              <a:rPr lang="de-DE" altLang="de-DE" dirty="0"/>
              <a:t> </a:t>
            </a:r>
            <a:r>
              <a:rPr lang="de-DE" altLang="de-DE" u="sng" dirty="0"/>
              <a:t>Aufnahme: </a:t>
            </a:r>
          </a:p>
          <a:p>
            <a:pPr lvl="1">
              <a:lnSpc>
                <a:spcPct val="90000"/>
              </a:lnSpc>
              <a:defRPr/>
            </a:pPr>
            <a:r>
              <a:rPr lang="de-DE" altLang="de-DE" dirty="0"/>
              <a:t>Täglich ca. 3 Gramm (50– 85 mmol/die </a:t>
            </a:r>
            <a:r>
              <a:rPr lang="de-DE" altLang="de-DE" dirty="0">
                <a:sym typeface="Wingdings" panose="05000000000000000000" pitchFamily="2" charset="2"/>
              </a:rPr>
              <a:t> USA</a:t>
            </a:r>
            <a:r>
              <a:rPr lang="de-DE" altLang="de-DE" dirty="0"/>
              <a:t>)</a:t>
            </a:r>
          </a:p>
          <a:p>
            <a:pPr marL="715962" lvl="2" indent="0">
              <a:lnSpc>
                <a:spcPct val="90000"/>
              </a:lnSpc>
              <a:buFontTx/>
              <a:buNone/>
              <a:defRPr/>
            </a:pPr>
            <a:r>
              <a:rPr lang="de-DE" altLang="de-DE" b="1" dirty="0"/>
              <a:t>~ 1mval/ kg /KG </a:t>
            </a:r>
          </a:p>
          <a:p>
            <a:pPr lvl="3">
              <a:lnSpc>
                <a:spcPct val="90000"/>
              </a:lnSpc>
              <a:defRPr/>
            </a:pPr>
            <a:r>
              <a:rPr lang="de-DE" altLang="de-DE" dirty="0"/>
              <a:t>1 Liter Granini - Orangensaft hat 48 </a:t>
            </a:r>
            <a:r>
              <a:rPr lang="de-DE" altLang="de-DE" dirty="0" err="1"/>
              <a:t>mval</a:t>
            </a:r>
            <a:endParaRPr lang="de-DE" altLang="de-DE" dirty="0"/>
          </a:p>
          <a:p>
            <a:pPr>
              <a:lnSpc>
                <a:spcPct val="90000"/>
              </a:lnSpc>
              <a:defRPr/>
            </a:pPr>
            <a:r>
              <a:rPr lang="de-DE" altLang="de-DE" dirty="0"/>
              <a:t> </a:t>
            </a:r>
            <a:r>
              <a:rPr lang="de-DE" altLang="de-DE" u="sng" dirty="0"/>
              <a:t>Elimination</a:t>
            </a:r>
            <a:r>
              <a:rPr lang="de-DE" altLang="de-DE" dirty="0"/>
              <a:t>:</a:t>
            </a:r>
          </a:p>
          <a:p>
            <a:pPr lvl="1">
              <a:lnSpc>
                <a:spcPct val="90000"/>
              </a:lnSpc>
              <a:defRPr/>
            </a:pPr>
            <a:r>
              <a:rPr lang="de-DE" altLang="de-DE" dirty="0"/>
              <a:t>Gesunde: 		90 % 	über die Niere	ca. 72 mmol</a:t>
            </a:r>
            <a:br>
              <a:rPr lang="de-DE" altLang="de-DE" dirty="0"/>
            </a:br>
            <a:r>
              <a:rPr lang="de-DE" altLang="de-DE" dirty="0"/>
              <a:t>			10% 	Gastrointestinal ca. 8 mmol</a:t>
            </a:r>
          </a:p>
          <a:p>
            <a:pPr lvl="1">
              <a:lnSpc>
                <a:spcPct val="90000"/>
              </a:lnSpc>
              <a:defRPr/>
            </a:pPr>
            <a:endParaRPr lang="de-DE" altLang="de-DE" b="1" i="1" u="sng" dirty="0">
              <a:effectLst>
                <a:outerShdw blurRad="38100" dist="38100" dir="2700000" algn="tl">
                  <a:srgbClr val="C0C0C0"/>
                </a:outerShdw>
              </a:effectLst>
            </a:endParaRPr>
          </a:p>
          <a:p>
            <a:pPr lvl="1">
              <a:lnSpc>
                <a:spcPct val="90000"/>
              </a:lnSpc>
              <a:defRPr/>
            </a:pPr>
            <a:endParaRPr lang="de-DE" altLang="de-DE" b="1" i="1" u="sng" dirty="0">
              <a:effectLst>
                <a:outerShdw blurRad="38100" dist="38100" dir="2700000" algn="tl">
                  <a:srgbClr val="C0C0C0"/>
                </a:outerShdw>
              </a:effectLst>
            </a:endParaRPr>
          </a:p>
          <a:p>
            <a:pPr lvl="1">
              <a:lnSpc>
                <a:spcPct val="90000"/>
              </a:lnSpc>
              <a:defRPr/>
            </a:pPr>
            <a:r>
              <a:rPr lang="de-DE" altLang="de-DE" b="1" i="1" u="sng" dirty="0">
                <a:effectLst>
                  <a:outerShdw blurRad="38100" dist="38100" dir="2700000" algn="tl">
                    <a:srgbClr val="C0C0C0"/>
                  </a:outerShdw>
                </a:effectLst>
              </a:rPr>
              <a:t>Dialysepatient</a:t>
            </a:r>
            <a:r>
              <a:rPr lang="de-DE" altLang="de-DE" b="1" i="1" dirty="0">
                <a:effectLst>
                  <a:outerShdw blurRad="38100" dist="38100" dir="2700000" algn="tl">
                    <a:srgbClr val="C0C0C0"/>
                  </a:outerShdw>
                </a:effectLst>
              </a:rPr>
              <a:t>:	</a:t>
            </a:r>
          </a:p>
          <a:p>
            <a:pPr lvl="1">
              <a:lnSpc>
                <a:spcPct val="90000"/>
              </a:lnSpc>
              <a:buFontTx/>
              <a:buNone/>
              <a:defRPr/>
            </a:pPr>
            <a:r>
              <a:rPr lang="de-DE" altLang="de-DE" i="1" dirty="0"/>
              <a:t>			</a:t>
            </a:r>
            <a:r>
              <a:rPr lang="de-DE" altLang="de-DE" b="1" i="1" dirty="0"/>
              <a:t>1-10 %	über die Niere 		~ 10 </a:t>
            </a:r>
            <a:r>
              <a:rPr lang="de-DE" altLang="de-DE" b="1" i="1" dirty="0" err="1"/>
              <a:t>mval</a:t>
            </a:r>
            <a:endParaRPr lang="de-DE" altLang="de-DE" b="1" i="1" dirty="0"/>
          </a:p>
          <a:p>
            <a:pPr lvl="2">
              <a:lnSpc>
                <a:spcPct val="90000"/>
              </a:lnSpc>
              <a:buFontTx/>
              <a:buNone/>
              <a:defRPr/>
            </a:pPr>
            <a:r>
              <a:rPr lang="de-DE" altLang="de-DE" b="1" i="1" dirty="0">
                <a:solidFill>
                  <a:srgbClr val="FF0000"/>
                </a:solidFill>
              </a:rPr>
              <a:t>		</a:t>
            </a:r>
            <a:r>
              <a:rPr lang="de-DE" altLang="de-DE" i="1" dirty="0">
                <a:solidFill>
                  <a:srgbClr val="FF0000"/>
                </a:solidFill>
              </a:rPr>
              <a:t>		abhängig von </a:t>
            </a:r>
            <a:r>
              <a:rPr lang="de-DE" altLang="de-DE" i="1" u="sng" dirty="0">
                <a:solidFill>
                  <a:srgbClr val="FF0000"/>
                </a:solidFill>
              </a:rPr>
              <a:t>Restdiurese</a:t>
            </a:r>
          </a:p>
          <a:p>
            <a:pPr lvl="1">
              <a:lnSpc>
                <a:spcPct val="90000"/>
              </a:lnSpc>
              <a:buFontTx/>
              <a:buNone/>
              <a:defRPr/>
            </a:pPr>
            <a:r>
              <a:rPr lang="de-DE" altLang="de-DE" b="1" i="1" dirty="0"/>
              <a:t>			30 % 	Gastrointestinal  	~20 </a:t>
            </a:r>
            <a:r>
              <a:rPr lang="de-DE" altLang="de-DE" b="1" i="1" dirty="0" err="1"/>
              <a:t>mval</a:t>
            </a:r>
            <a:br>
              <a:rPr lang="de-DE" altLang="de-DE" b="1" i="1" dirty="0"/>
            </a:br>
            <a:r>
              <a:rPr lang="de-DE" altLang="de-DE" b="1" i="1" dirty="0"/>
              <a:t> 		</a:t>
            </a:r>
          </a:p>
          <a:p>
            <a:pPr lvl="1">
              <a:lnSpc>
                <a:spcPct val="90000"/>
              </a:lnSpc>
              <a:buFontTx/>
              <a:buNone/>
              <a:defRPr/>
            </a:pPr>
            <a:r>
              <a:rPr lang="de-DE" altLang="de-DE" b="1" i="1" dirty="0"/>
              <a:t>			Rest 	  			ca. 40 </a:t>
            </a:r>
            <a:r>
              <a:rPr lang="de-DE" altLang="de-DE" b="1" i="1" dirty="0" err="1"/>
              <a:t>mval</a:t>
            </a:r>
            <a:endParaRPr lang="de-DE" altLang="de-DE" b="1" i="1" dirty="0"/>
          </a:p>
        </p:txBody>
      </p:sp>
      <p:pic>
        <p:nvPicPr>
          <p:cNvPr id="47109" name="Picture 7" descr="http://www.real-drive.de/medias/sys_master/images/productimages/3/302414_1_2_detail.jpg">
            <a:extLst>
              <a:ext uri="{FF2B5EF4-FFF2-40B4-BE49-F238E27FC236}">
                <a16:creationId xmlns:a16="http://schemas.microsoft.com/office/drawing/2014/main" id="{2B4F1999-13DC-0B62-7A0A-24905A4EA9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052736"/>
            <a:ext cx="1930598" cy="193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936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869">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286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286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869">
                                            <p:txEl>
                                              <p:pRg st="9" end="9"/>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92869">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2869">
                                            <p:txEl>
                                              <p:pRg st="11" end="1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286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951D5F6D-F9AE-4B74-8F6E-EEEF9FE4A630}"/>
              </a:ext>
            </a:extLst>
          </p:cNvPr>
          <p:cNvSpPr>
            <a:spLocks noGrp="1" noChangeArrowheads="1"/>
          </p:cNvSpPr>
          <p:nvPr>
            <p:ph type="title"/>
          </p:nvPr>
        </p:nvSpPr>
        <p:spPr>
          <a:xfrm>
            <a:off x="179388" y="1628775"/>
            <a:ext cx="4186237" cy="1143000"/>
          </a:xfrm>
        </p:spPr>
        <p:txBody>
          <a:bodyPr/>
          <a:lstStyle/>
          <a:p>
            <a:r>
              <a:rPr lang="de-DE" altLang="de-DE" sz="4000"/>
              <a:t>Ionen - </a:t>
            </a:r>
            <a:br>
              <a:rPr lang="de-DE" altLang="de-DE" sz="4000"/>
            </a:br>
            <a:r>
              <a:rPr lang="de-DE" altLang="de-DE" sz="4000"/>
              <a:t>konzentrationen</a:t>
            </a:r>
          </a:p>
        </p:txBody>
      </p:sp>
      <p:pic>
        <p:nvPicPr>
          <p:cNvPr id="23557" name="Picture 5">
            <a:extLst>
              <a:ext uri="{FF2B5EF4-FFF2-40B4-BE49-F238E27FC236}">
                <a16:creationId xmlns:a16="http://schemas.microsoft.com/office/drawing/2014/main" id="{93B20B0C-2A71-4778-A77B-79A3815BA4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319551" y="1700213"/>
            <a:ext cx="2793823" cy="4176712"/>
          </a:xfrm>
          <a:noFill/>
          <a:ln/>
        </p:spPr>
      </p:pic>
    </p:spTree>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B3BC212-93B6-6A8E-4246-7DB779C2212C}"/>
              </a:ext>
            </a:extLst>
          </p:cNvPr>
          <p:cNvSpPr>
            <a:spLocks noGrp="1" noChangeArrowheads="1"/>
          </p:cNvSpPr>
          <p:nvPr>
            <p:ph type="title"/>
          </p:nvPr>
        </p:nvSpPr>
        <p:spPr/>
        <p:txBody>
          <a:bodyPr/>
          <a:lstStyle/>
          <a:p>
            <a:r>
              <a:rPr lang="de-DE" altLang="de-DE"/>
              <a:t>Kalium und Nahrungsaufnahme</a:t>
            </a:r>
          </a:p>
        </p:txBody>
      </p:sp>
      <p:pic>
        <p:nvPicPr>
          <p:cNvPr id="62467" name="Picture 5">
            <a:extLst>
              <a:ext uri="{FF2B5EF4-FFF2-40B4-BE49-F238E27FC236}">
                <a16:creationId xmlns:a16="http://schemas.microsoft.com/office/drawing/2014/main" id="{BFE6D30D-7C47-88FB-A288-2732269E5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1258888"/>
            <a:ext cx="5538788" cy="490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5462" name="Rectangle 6">
            <a:extLst>
              <a:ext uri="{FF2B5EF4-FFF2-40B4-BE49-F238E27FC236}">
                <a16:creationId xmlns:a16="http://schemas.microsoft.com/office/drawing/2014/main" id="{EA3633EE-2155-B1E6-1C6D-03EF2BC6ED57}"/>
              </a:ext>
            </a:extLst>
          </p:cNvPr>
          <p:cNvSpPr>
            <a:spLocks noChangeArrowheads="1"/>
          </p:cNvSpPr>
          <p:nvPr/>
        </p:nvSpPr>
        <p:spPr bwMode="auto">
          <a:xfrm>
            <a:off x="5580063" y="1484313"/>
            <a:ext cx="1368425" cy="2736850"/>
          </a:xfrm>
          <a:prstGeom prst="rect">
            <a:avLst/>
          </a:prstGeom>
          <a:solidFill>
            <a:srgbClr val="CCFFCC">
              <a:alpha val="50195"/>
            </a:srgbClr>
          </a:solidFill>
          <a:ln w="38100"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a:p>
        </p:txBody>
      </p:sp>
      <p:sp>
        <p:nvSpPr>
          <p:cNvPr id="275463" name="Rectangle 7">
            <a:extLst>
              <a:ext uri="{FF2B5EF4-FFF2-40B4-BE49-F238E27FC236}">
                <a16:creationId xmlns:a16="http://schemas.microsoft.com/office/drawing/2014/main" id="{4D6A479B-54EA-54CF-2E84-D9D71AB0F408}"/>
              </a:ext>
            </a:extLst>
          </p:cNvPr>
          <p:cNvSpPr>
            <a:spLocks noChangeArrowheads="1"/>
          </p:cNvSpPr>
          <p:nvPr/>
        </p:nvSpPr>
        <p:spPr bwMode="auto">
          <a:xfrm>
            <a:off x="2268538" y="1484313"/>
            <a:ext cx="2303462" cy="2736850"/>
          </a:xfrm>
          <a:prstGeom prst="rect">
            <a:avLst/>
          </a:prstGeom>
          <a:solidFill>
            <a:srgbClr val="FF0000">
              <a:alpha val="50195"/>
            </a:srgbClr>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a:p>
        </p:txBody>
      </p:sp>
      <p:sp>
        <p:nvSpPr>
          <p:cNvPr id="62470" name="Text Box 9">
            <a:extLst>
              <a:ext uri="{FF2B5EF4-FFF2-40B4-BE49-F238E27FC236}">
                <a16:creationId xmlns:a16="http://schemas.microsoft.com/office/drawing/2014/main" id="{3B6F8BE4-66C6-9EFE-6B56-631ADCC91A33}"/>
              </a:ext>
            </a:extLst>
          </p:cNvPr>
          <p:cNvSpPr txBox="1">
            <a:spLocks noChangeArrowheads="1"/>
          </p:cNvSpPr>
          <p:nvPr/>
        </p:nvSpPr>
        <p:spPr bwMode="auto">
          <a:xfrm rot="-5400000">
            <a:off x="1182688" y="3001962"/>
            <a:ext cx="1239838"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b="1"/>
              <a:t>Kalium</a:t>
            </a:r>
          </a:p>
        </p:txBody>
      </p:sp>
    </p:spTree>
    <p:extLst>
      <p:ext uri="{BB962C8B-B14F-4D97-AF65-F5344CB8AC3E}">
        <p14:creationId xmlns:p14="http://schemas.microsoft.com/office/powerpoint/2010/main" val="3055404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5463"/>
                                        </p:tgtEl>
                                        <p:attrNameLst>
                                          <p:attrName>style.visibility</p:attrName>
                                        </p:attrNameLst>
                                      </p:cBhvr>
                                      <p:to>
                                        <p:strVal val="visible"/>
                                      </p:to>
                                    </p:set>
                                    <p:animEffect transition="in" filter="checkerboard(across)">
                                      <p:cBhvr>
                                        <p:cTn id="7" dur="500"/>
                                        <p:tgtEl>
                                          <p:spTgt spid="2754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75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2" grpId="0" animBg="1"/>
      <p:bldP spid="27546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07200A-DAFB-4851-E252-3D1E021726C2}"/>
              </a:ext>
            </a:extLst>
          </p:cNvPr>
          <p:cNvSpPr>
            <a:spLocks noGrp="1"/>
          </p:cNvSpPr>
          <p:nvPr>
            <p:ph idx="1"/>
          </p:nvPr>
        </p:nvSpPr>
        <p:spPr/>
        <p:txBody>
          <a:bodyPr/>
          <a:lstStyle/>
          <a:p>
            <a:r>
              <a:rPr lang="de-DE" sz="1600" b="1" dirty="0"/>
              <a:t>• Renale Verluste</a:t>
            </a:r>
          </a:p>
          <a:p>
            <a:r>
              <a:rPr lang="de-DE" sz="1600" dirty="0"/>
              <a:t>	</a:t>
            </a:r>
            <a:r>
              <a:rPr lang="de-DE" sz="1400" dirty="0"/>
              <a:t>• Diuretika!!</a:t>
            </a:r>
          </a:p>
          <a:p>
            <a:r>
              <a:rPr lang="de-DE" sz="1400" dirty="0"/>
              <a:t>	• Thiazide (verstärkt bei sequentieller </a:t>
            </a:r>
            <a:r>
              <a:rPr lang="de-DE" sz="1400" dirty="0" err="1"/>
              <a:t>Nephronblockade</a:t>
            </a:r>
            <a:r>
              <a:rPr lang="de-DE" sz="1400" dirty="0"/>
              <a:t>)</a:t>
            </a:r>
          </a:p>
          <a:p>
            <a:r>
              <a:rPr lang="de-DE" sz="1400" dirty="0"/>
              <a:t>	• Carboanhydrase - Hemmer</a:t>
            </a:r>
          </a:p>
          <a:p>
            <a:r>
              <a:rPr lang="de-DE" sz="1400" dirty="0"/>
              <a:t>	• Magnesiummangel</a:t>
            </a:r>
          </a:p>
          <a:p>
            <a:r>
              <a:rPr lang="de-DE" sz="1400" dirty="0"/>
              <a:t>	• </a:t>
            </a:r>
            <a:r>
              <a:rPr lang="de-DE" sz="1400" dirty="0" err="1"/>
              <a:t>Hyperaldosteronismus</a:t>
            </a:r>
            <a:endParaRPr lang="de-DE" sz="1400" dirty="0"/>
          </a:p>
          <a:p>
            <a:r>
              <a:rPr lang="de-DE" sz="1600" dirty="0"/>
              <a:t>• Gastrointestinale Verluste</a:t>
            </a:r>
          </a:p>
          <a:p>
            <a:r>
              <a:rPr lang="de-DE" sz="1600" dirty="0"/>
              <a:t>	</a:t>
            </a:r>
            <a:r>
              <a:rPr lang="de-DE" sz="1400" dirty="0"/>
              <a:t>• Durchfall (u.a. durch Laxantien)</a:t>
            </a:r>
          </a:p>
          <a:p>
            <a:r>
              <a:rPr lang="de-DE" sz="1400" dirty="0"/>
              <a:t>	• Erbrechen</a:t>
            </a:r>
          </a:p>
          <a:p>
            <a:r>
              <a:rPr lang="de-DE" sz="1600" dirty="0"/>
              <a:t>• Erniedrigte orale Aufnahme / Zufuhr</a:t>
            </a:r>
          </a:p>
          <a:p>
            <a:r>
              <a:rPr lang="de-DE" sz="1600" dirty="0"/>
              <a:t>	• </a:t>
            </a:r>
            <a:r>
              <a:rPr lang="de-DE" sz="1400" dirty="0"/>
              <a:t>Schlechte diätetische Beratung</a:t>
            </a:r>
          </a:p>
          <a:p>
            <a:r>
              <a:rPr lang="de-DE" sz="1400" dirty="0"/>
              <a:t>	• Malnutrition!</a:t>
            </a:r>
          </a:p>
          <a:p>
            <a:r>
              <a:rPr lang="de-DE" sz="1600" dirty="0"/>
              <a:t>• Nierenersatztherapien</a:t>
            </a:r>
          </a:p>
          <a:p>
            <a:r>
              <a:rPr lang="de-DE" sz="1600" dirty="0"/>
              <a:t>• zelluläre Aufnahme</a:t>
            </a:r>
          </a:p>
          <a:p>
            <a:r>
              <a:rPr lang="de-DE" sz="1600" dirty="0"/>
              <a:t>	• </a:t>
            </a:r>
            <a:r>
              <a:rPr lang="de-DE" sz="1400" dirty="0"/>
              <a:t>metabolische Alkalose</a:t>
            </a:r>
          </a:p>
          <a:p>
            <a:r>
              <a:rPr lang="de-DE" sz="1400" dirty="0"/>
              <a:t>	• erhöhte (basale) Insulinspiegel</a:t>
            </a:r>
          </a:p>
          <a:p>
            <a:r>
              <a:rPr lang="de-DE" sz="1400" dirty="0"/>
              <a:t>	• </a:t>
            </a:r>
            <a:r>
              <a:rPr lang="de-DE" sz="1400" dirty="0" err="1"/>
              <a:t>Refeeding</a:t>
            </a:r>
            <a:r>
              <a:rPr lang="de-DE" sz="1400" dirty="0"/>
              <a:t> - Syndrom</a:t>
            </a:r>
          </a:p>
        </p:txBody>
      </p:sp>
      <p:sp>
        <p:nvSpPr>
          <p:cNvPr id="3" name="Titel 2">
            <a:extLst>
              <a:ext uri="{FF2B5EF4-FFF2-40B4-BE49-F238E27FC236}">
                <a16:creationId xmlns:a16="http://schemas.microsoft.com/office/drawing/2014/main" id="{F948D288-6A74-348E-9616-EE1E8072E6E4}"/>
              </a:ext>
            </a:extLst>
          </p:cNvPr>
          <p:cNvSpPr>
            <a:spLocks noGrp="1"/>
          </p:cNvSpPr>
          <p:nvPr>
            <p:ph type="title"/>
          </p:nvPr>
        </p:nvSpPr>
        <p:spPr/>
        <p:txBody>
          <a:bodyPr/>
          <a:lstStyle/>
          <a:p>
            <a:r>
              <a:rPr lang="de-DE" dirty="0"/>
              <a:t>Ursachen</a:t>
            </a:r>
          </a:p>
        </p:txBody>
      </p:sp>
    </p:spTree>
    <p:extLst>
      <p:ext uri="{BB962C8B-B14F-4D97-AF65-F5344CB8AC3E}">
        <p14:creationId xmlns:p14="http://schemas.microsoft.com/office/powerpoint/2010/main" val="111936112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4">
            <a:extLst>
              <a:ext uri="{FF2B5EF4-FFF2-40B4-BE49-F238E27FC236}">
                <a16:creationId xmlns:a16="http://schemas.microsoft.com/office/drawing/2014/main" id="{3627F0F0-22DA-1DD1-A3AA-70C99F5F51DF}"/>
              </a:ext>
            </a:extLst>
          </p:cNvPr>
          <p:cNvSpPr>
            <a:spLocks noGrp="1" noChangeArrowheads="1"/>
          </p:cNvSpPr>
          <p:nvPr>
            <p:ph type="title"/>
          </p:nvPr>
        </p:nvSpPr>
        <p:spPr/>
        <p:txBody>
          <a:bodyPr/>
          <a:lstStyle/>
          <a:p>
            <a:r>
              <a:rPr lang="de-DE" altLang="de-DE"/>
              <a:t>Klinik</a:t>
            </a:r>
          </a:p>
        </p:txBody>
      </p:sp>
      <p:sp>
        <p:nvSpPr>
          <p:cNvPr id="6" name="Inhaltsplatzhalter 5">
            <a:extLst>
              <a:ext uri="{FF2B5EF4-FFF2-40B4-BE49-F238E27FC236}">
                <a16:creationId xmlns:a16="http://schemas.microsoft.com/office/drawing/2014/main" id="{32434497-863E-438A-A661-469BF756A46D}"/>
              </a:ext>
            </a:extLst>
          </p:cNvPr>
          <p:cNvSpPr>
            <a:spLocks noGrp="1"/>
          </p:cNvSpPr>
          <p:nvPr>
            <p:ph idx="1"/>
          </p:nvPr>
        </p:nvSpPr>
        <p:spPr>
          <a:xfrm>
            <a:off x="900113" y="1412875"/>
            <a:ext cx="7632700" cy="4176713"/>
          </a:xfrm>
        </p:spPr>
        <p:txBody>
          <a:bodyPr/>
          <a:lstStyle/>
          <a:p>
            <a:pPr>
              <a:defRPr/>
            </a:pPr>
            <a:r>
              <a:rPr lang="de-DE" dirty="0"/>
              <a:t>Schwere </a:t>
            </a:r>
            <a:r>
              <a:rPr lang="de-DE" dirty="0" err="1"/>
              <a:t>Hypokaliämie</a:t>
            </a:r>
            <a:endParaRPr lang="de-DE" dirty="0"/>
          </a:p>
          <a:p>
            <a:pPr marL="342900" indent="-342900">
              <a:buFont typeface="Arial" panose="020B0604020202020204" pitchFamily="34" charset="0"/>
              <a:buChar char="•"/>
              <a:defRPr/>
            </a:pPr>
            <a:r>
              <a:rPr lang="en-US" b="0" dirty="0" err="1"/>
              <a:t>Schlappheit</a:t>
            </a:r>
            <a:r>
              <a:rPr lang="en-US" b="0" dirty="0"/>
              <a:t> / </a:t>
            </a:r>
            <a:r>
              <a:rPr lang="en-US" b="0" dirty="0" err="1"/>
              <a:t>Abgeschlagenheit</a:t>
            </a:r>
            <a:endParaRPr lang="en-US" b="0" dirty="0"/>
          </a:p>
          <a:p>
            <a:pPr marL="342900" indent="-342900">
              <a:buFont typeface="Arial" panose="020B0604020202020204" pitchFamily="34" charset="0"/>
              <a:buChar char="•"/>
              <a:defRPr/>
            </a:pPr>
            <a:r>
              <a:rPr lang="en-US" b="0" dirty="0" err="1"/>
              <a:t>Myopathien</a:t>
            </a:r>
            <a:r>
              <a:rPr lang="en-US" b="0" dirty="0"/>
              <a:t> / </a:t>
            </a:r>
            <a:r>
              <a:rPr lang="en-US" b="0" dirty="0" err="1"/>
              <a:t>Myasthenien</a:t>
            </a:r>
            <a:endParaRPr lang="en-US" b="0" dirty="0"/>
          </a:p>
          <a:p>
            <a:pPr marL="342900" indent="-342900">
              <a:buFont typeface="Arial" panose="020B0604020202020204" pitchFamily="34" charset="0"/>
              <a:buChar char="•"/>
              <a:defRPr/>
            </a:pPr>
            <a:r>
              <a:rPr lang="en-US" b="0" dirty="0" err="1"/>
              <a:t>Arryhthmien</a:t>
            </a:r>
            <a:endParaRPr lang="en-US" b="0" dirty="0"/>
          </a:p>
          <a:p>
            <a:pPr marL="342900" indent="-342900">
              <a:buFont typeface="Arial" panose="020B0604020202020204" pitchFamily="34" charset="0"/>
              <a:buChar char="•"/>
              <a:defRPr/>
            </a:pPr>
            <a:r>
              <a:rPr lang="en-US" b="0" dirty="0"/>
              <a:t>EKG: </a:t>
            </a:r>
          </a:p>
          <a:p>
            <a:pPr lvl="2">
              <a:defRPr/>
            </a:pPr>
            <a:r>
              <a:rPr lang="de-DE" altLang="de-DE" dirty="0"/>
              <a:t>ST – Senkung</a:t>
            </a:r>
          </a:p>
          <a:p>
            <a:pPr lvl="2">
              <a:defRPr/>
            </a:pPr>
            <a:r>
              <a:rPr lang="de-DE" altLang="de-DE" dirty="0"/>
              <a:t>T – Reduktion oder T-Inversion</a:t>
            </a:r>
          </a:p>
          <a:p>
            <a:pPr lvl="2">
              <a:defRPr/>
            </a:pPr>
            <a:r>
              <a:rPr lang="de-DE" altLang="de-DE" dirty="0"/>
              <a:t>U – Wellen (&gt; 1mm)</a:t>
            </a:r>
            <a:endParaRPr lang="en-US" dirty="0"/>
          </a:p>
          <a:p>
            <a:pPr marL="342900" indent="-342900">
              <a:buFont typeface="Arial" panose="020B0604020202020204" pitchFamily="34" charset="0"/>
              <a:buChar char="•"/>
              <a:defRPr/>
            </a:pPr>
            <a:endParaRPr lang="en-US" b="0" dirty="0"/>
          </a:p>
          <a:p>
            <a:pPr>
              <a:defRPr/>
            </a:pPr>
            <a:endParaRPr lang="en-US" b="0" dirty="0"/>
          </a:p>
        </p:txBody>
      </p:sp>
      <p:graphicFrame>
        <p:nvGraphicFramePr>
          <p:cNvPr id="7" name="Object 6">
            <a:extLst>
              <a:ext uri="{FF2B5EF4-FFF2-40B4-BE49-F238E27FC236}">
                <a16:creationId xmlns:a16="http://schemas.microsoft.com/office/drawing/2014/main" id="{4C164620-7DDE-E309-A903-B9058ED6F4FD}"/>
              </a:ext>
            </a:extLst>
          </p:cNvPr>
          <p:cNvGraphicFramePr>
            <a:graphicFrameLocks noChangeAspect="1"/>
          </p:cNvGraphicFramePr>
          <p:nvPr/>
        </p:nvGraphicFramePr>
        <p:xfrm>
          <a:off x="1116013" y="4797425"/>
          <a:ext cx="6296025" cy="1376363"/>
        </p:xfrm>
        <a:graphic>
          <a:graphicData uri="http://schemas.openxmlformats.org/presentationml/2006/ole">
            <mc:AlternateContent xmlns:mc="http://schemas.openxmlformats.org/markup-compatibility/2006">
              <mc:Choice xmlns:v="urn:schemas-microsoft-com:vml" Requires="v">
                <p:oleObj name="Bitmap" r:id="rId2" imgW="4315427" imgH="942857" progId="Paint.Picture">
                  <p:embed/>
                </p:oleObj>
              </mc:Choice>
              <mc:Fallback>
                <p:oleObj name="Bitmap" r:id="rId2" imgW="4315427" imgH="942857" progId="Paint.Picture">
                  <p:embed/>
                  <p:pic>
                    <p:nvPicPr>
                      <p:cNvPr id="7" name="Object 6">
                        <a:extLst>
                          <a:ext uri="{FF2B5EF4-FFF2-40B4-BE49-F238E27FC236}">
                            <a16:creationId xmlns:a16="http://schemas.microsoft.com/office/drawing/2014/main" id="{4C164620-7DDE-E309-A903-B9058ED6F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797425"/>
                        <a:ext cx="6296025"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93428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72346A-9D52-4930-8857-A702A97F1506}"/>
              </a:ext>
            </a:extLst>
          </p:cNvPr>
          <p:cNvSpPr>
            <a:spLocks noGrp="1"/>
          </p:cNvSpPr>
          <p:nvPr>
            <p:ph type="title"/>
          </p:nvPr>
        </p:nvSpPr>
        <p:spPr/>
        <p:txBody>
          <a:bodyPr/>
          <a:lstStyle/>
          <a:p>
            <a:pPr>
              <a:defRPr/>
            </a:pPr>
            <a:r>
              <a:rPr lang="en-US" kern="1200" dirty="0" err="1">
                <a:solidFill>
                  <a:schemeClr val="tx1"/>
                </a:solidFill>
              </a:rPr>
              <a:t>Diagnostik</a:t>
            </a:r>
            <a:r>
              <a:rPr lang="en-US" kern="1200" dirty="0">
                <a:solidFill>
                  <a:schemeClr val="tx1"/>
                </a:solidFill>
              </a:rPr>
              <a:t>: </a:t>
            </a:r>
            <a:r>
              <a:rPr lang="en-US" kern="1200" dirty="0" err="1">
                <a:solidFill>
                  <a:schemeClr val="tx1"/>
                </a:solidFill>
              </a:rPr>
              <a:t>Urin</a:t>
            </a:r>
            <a:r>
              <a:rPr lang="en-US" kern="1200" dirty="0">
                <a:solidFill>
                  <a:schemeClr val="tx1"/>
                </a:solidFill>
              </a:rPr>
              <a:t> Kalium !</a:t>
            </a:r>
            <a:endParaRPr lang="de-DE" dirty="0"/>
          </a:p>
        </p:txBody>
      </p:sp>
      <p:sp>
        <p:nvSpPr>
          <p:cNvPr id="5" name="Textfeld 4">
            <a:extLst>
              <a:ext uri="{FF2B5EF4-FFF2-40B4-BE49-F238E27FC236}">
                <a16:creationId xmlns:a16="http://schemas.microsoft.com/office/drawing/2014/main" id="{76685655-4F29-6000-0C50-4DE40B2A0AB4}"/>
              </a:ext>
            </a:extLst>
          </p:cNvPr>
          <p:cNvSpPr txBox="1"/>
          <p:nvPr/>
        </p:nvSpPr>
        <p:spPr>
          <a:xfrm>
            <a:off x="1475656" y="1340768"/>
            <a:ext cx="6984776" cy="1758430"/>
          </a:xfrm>
          <a:prstGeom prst="rect">
            <a:avLst/>
          </a:prstGeom>
          <a:solidFill>
            <a:schemeClr val="bg1"/>
          </a:solidFill>
        </p:spPr>
        <p:txBody>
          <a:bodyPr wrap="square">
            <a:spAutoFit/>
          </a:bodyPr>
          <a:lstStyle/>
          <a:p>
            <a:r>
              <a:rPr lang="de-DE" dirty="0"/>
              <a:t> Urin Kalium am Tag &gt; 15 </a:t>
            </a:r>
            <a:r>
              <a:rPr lang="de-DE" dirty="0" err="1"/>
              <a:t>mval</a:t>
            </a:r>
            <a:r>
              <a:rPr lang="de-DE" dirty="0"/>
              <a:t> oder Urin Kalium / Urin Kreatinin &gt;10 zeigt einen renalen Kaliumverlust</a:t>
            </a:r>
          </a:p>
          <a:p>
            <a:endParaRPr lang="de-DE" dirty="0"/>
          </a:p>
          <a:p>
            <a:r>
              <a:rPr lang="de-DE" dirty="0"/>
              <a:t> Urin Kalium und Urin Chlorid &lt; 10 sind Hinweise für </a:t>
            </a:r>
            <a:r>
              <a:rPr lang="de-DE" dirty="0" err="1"/>
              <a:t>extrarenalen</a:t>
            </a:r>
            <a:r>
              <a:rPr lang="de-DE" dirty="0"/>
              <a:t> Volumenverlust</a:t>
            </a:r>
          </a:p>
        </p:txBody>
      </p:sp>
    </p:spTree>
    <p:extLst>
      <p:ext uri="{BB962C8B-B14F-4D97-AF65-F5344CB8AC3E}">
        <p14:creationId xmlns:p14="http://schemas.microsoft.com/office/powerpoint/2010/main" val="112276593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1">
            <a:extLst>
              <a:ext uri="{FF2B5EF4-FFF2-40B4-BE49-F238E27FC236}">
                <a16:creationId xmlns:a16="http://schemas.microsoft.com/office/drawing/2014/main" id="{75CA54F8-9B21-ADCA-1C25-075989925B50}"/>
              </a:ext>
            </a:extLst>
          </p:cNvPr>
          <p:cNvSpPr>
            <a:spLocks noGrp="1" noChangeArrowheads="1"/>
          </p:cNvSpPr>
          <p:nvPr>
            <p:ph type="title"/>
          </p:nvPr>
        </p:nvSpPr>
        <p:spPr/>
        <p:txBody>
          <a:bodyPr/>
          <a:lstStyle/>
          <a:p>
            <a:r>
              <a:rPr lang="de-DE" altLang="de-DE"/>
              <a:t>Kalium - Supplementation</a:t>
            </a:r>
          </a:p>
        </p:txBody>
      </p:sp>
      <p:sp>
        <p:nvSpPr>
          <p:cNvPr id="86019" name="Text Box 4">
            <a:extLst>
              <a:ext uri="{FF2B5EF4-FFF2-40B4-BE49-F238E27FC236}">
                <a16:creationId xmlns:a16="http://schemas.microsoft.com/office/drawing/2014/main" id="{E11A999A-8BAF-E757-4E42-E71694D8B6CA}"/>
              </a:ext>
            </a:extLst>
          </p:cNvPr>
          <p:cNvSpPr txBox="1">
            <a:spLocks noChangeArrowheads="1"/>
          </p:cNvSpPr>
          <p:nvPr/>
        </p:nvSpPr>
        <p:spPr bwMode="auto">
          <a:xfrm>
            <a:off x="2627313" y="6223000"/>
            <a:ext cx="5329237"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de-DE" sz="1000">
                <a:solidFill>
                  <a:schemeClr val="bg1"/>
                </a:solidFill>
              </a:rPr>
              <a:t>Amirmokri P </a:t>
            </a:r>
            <a:r>
              <a:rPr lang="it-IT" altLang="de-DE" sz="1000" i="1">
                <a:solidFill>
                  <a:schemeClr val="bg1"/>
                </a:solidFill>
              </a:rPr>
              <a:t>et al</a:t>
            </a:r>
            <a:r>
              <a:rPr lang="it-IT" altLang="de-DE" sz="1000">
                <a:solidFill>
                  <a:schemeClr val="bg1"/>
                </a:solidFill>
              </a:rPr>
              <a:t>. (2007</a:t>
            </a:r>
            <a:r>
              <a:rPr lang="it-IT" altLang="de-DE" sz="1000" b="1">
                <a:solidFill>
                  <a:schemeClr val="bg1"/>
                </a:solidFill>
              </a:rPr>
              <a:t>) Intra-peritoneal </a:t>
            </a:r>
            <a:r>
              <a:rPr lang="en-US" altLang="de-DE" sz="1000" b="1">
                <a:solidFill>
                  <a:schemeClr val="bg1"/>
                </a:solidFill>
              </a:rPr>
              <a:t>administration of potassium and magnesium: a  practical method to supplement these electrolytes in peritoneal dialysis </a:t>
            </a:r>
            <a:r>
              <a:rPr lang="fr-FR" altLang="de-DE" sz="1000" b="1">
                <a:solidFill>
                  <a:schemeClr val="bg1"/>
                </a:solidFill>
              </a:rPr>
              <a:t>patients</a:t>
            </a:r>
            <a:r>
              <a:rPr lang="fr-FR" altLang="de-DE" sz="1000">
                <a:solidFill>
                  <a:schemeClr val="bg1"/>
                </a:solidFill>
              </a:rPr>
              <a:t>. </a:t>
            </a:r>
            <a:r>
              <a:rPr lang="fr-FR" altLang="de-DE" sz="1000" i="1">
                <a:solidFill>
                  <a:schemeClr val="bg1"/>
                </a:solidFill>
              </a:rPr>
              <a:t>Ren Fail </a:t>
            </a:r>
            <a:r>
              <a:rPr lang="fr-FR" altLang="de-DE" sz="1000" b="1">
                <a:solidFill>
                  <a:schemeClr val="bg1"/>
                </a:solidFill>
              </a:rPr>
              <a:t>29: </a:t>
            </a:r>
            <a:r>
              <a:rPr lang="fr-FR" altLang="de-DE" sz="1000">
                <a:solidFill>
                  <a:schemeClr val="bg1"/>
                </a:solidFill>
              </a:rPr>
              <a:t>603–605</a:t>
            </a:r>
            <a:endParaRPr lang="de-DE" altLang="de-DE" sz="1000" i="1">
              <a:solidFill>
                <a:schemeClr val="bg1"/>
              </a:solidFill>
            </a:endParaRPr>
          </a:p>
        </p:txBody>
      </p:sp>
      <p:sp>
        <p:nvSpPr>
          <p:cNvPr id="86020" name="AutoShape 4" descr="data:image/jpeg;base64,/9j/4AAQSkZJRgABAQAAAQABAAD/2wCEAAkGBxAQEA8NDRAPEA8PDxAQDw8PDxAQDw8PFREWFhQUFBQZHSggGBolHBQVITEhJSkrLi4uGB8zOD8sNyguLisBCgoKDg0OFxAQGCwkICYsLCwsKywsLC0tLCwsLCwsLCwsLC0sLCwsLCwsLCwsLCwsLSwsLCwsLCwsLCwsLCwsLP/AABEIALwA+gMBEQACEQEDEQH/xAAaAAACAwEBAAAAAAAAAAAAAAAAAQIEBQMG/8QAPRAAAQQABAQDBQYFAwQDAAAAAQACAxEEEiExBRMiQVFxoQYyYYGRQlKSscHRFCNicoJTouEkstLwFjND/8QAGgEBAQEBAQEBAAAAAAAAAAAAAAECBAMFBv/EADIRAQACAgADBQcEAgIDAAAAAAABAgMRBCExBRIyQXETUWGBkaGxIkLB0eHwFFIjM2L/2gAMAwEAAhEDEQA/APfALKpUiGgAEDQOkBSB0gEDQCApAwEDQOkDCB0gKQOkAgYCB0qHSCTWk7AnyFoJ8h/3HfhQBjPdp+iCNIHSAQCAVCQZoWVNENA0AEDtA0AgaBoBA0AgEDCIaBophA0AEElUAQDjQJUVzbO4DKCau6BI1U2Jh9736lBYjjadLr0VFpmBB7k/MK6DPDddHZR8ymhXxEWRxb27IjnSBKhIMsLLUpIh0gaACBoGgEDQNAIGgAgAgaIEEggYQMIphAKoYQOlBn4jmBxyZXC9jYP1WZac48Y9p6oXf4vBHqE2aamF4iD9iQeYaf1WolGrh582zX/MD91oWXvytLiNhaDLnlzuzVWlUojmgSBKjKCy0kFEMKhoGAgaAQNAIGgEDQCAQNENABBIIGEAgYQSCBhBTedT5rLSLN0Rp4QLQ1sO3RaEccaYfjQ9UGXSiBAIFSaGUFGkgiGgEEqQCBhAIGgEAgEDQCAREggAgYQO0DQMIGgYKqqTlhTj3SCWphAtI1odloV+JHpA8XfkpKSzrQCAQCDLpRpIIhoCkDQNAIBA0AgaBIGgEQIJIAIGgEEkAEDQBRVQrKpRbqwNXCDZWEasWy0KPFXe6PM/kpKKNoHaAtAsyozVlowUQwUErQNAIBAIGgEAgEDQCARDCBoGgEDQNAIE7Y+SKrFZVOAaqwNjCBahGkzZUZfE3ddeDR+ZURUtAWgLVCtBnArLUpWiC0ErQO0DtA0AEDQCBoBAUgdIh0gKQOkDpFFIh0gKQOkEZNikqo4iUMFu0FgbE6nZYah2wkodRBBsA/GiLBpWEltYRy3CNJh0VGNjjcj/AJD6BRHBAIEgEGaFGkgiJIAIJBA0DQNA0DQOkDQFIHSB0gAgdIHSAQFhAwiBBCY00nw1+mv6KT0aiOcPD4fizcNhMM6XM5s0kjfvVmMjhod/dA7b9gF8SMmackxjt0jfPp1fR46IjNb4a/DXjx2HBqTIx7OWx8YdUkZe5rWNLW33c0aWNUp2hm86RMe/ptxzR6Xh+NYGDL7obn6pNQw65nXqB5r2jtXXXHP1Z9mvN4o0uETS3Ma0Dg7LYsX4WNvFSe072mIrTW5807qrMbc4/wBR/NfXeaFIClQkAgzAo0kEQ0DBUDtA7QFoJAoGCqJIGEEkAgReB3CBc4IFzfggecoGgkAinSB0gaIqcXkywTO+7FIf9hWMk6rMvXBXvZaR8YeNxjZG4fCMbAJo+UWzZoy8NY9ga8aattkkl/AV3X5+Iiclt21MaiHVxdt5rzHvV4hgTKeacRFK0h7hJIHhpaOblza6jkix/TQWt8RFY1qY/wBj+XNMR7mhguG8OtrWTObJnfrymk20wmpAW0WD+HaKdodfgpOXNHiiP93/AGuoe44RwyLDsEcY6c/Mt1E5g0AHbsGgBTh5m+am/f8A5YmRa/Ry8ggRVAilSDMUU7RBaB2oHaAtA7QMFBMAq8wXXh9V52y0r4rQupcn4xgoFzbJoCxZK8Lcbijz36NdyTdI4jp1vvsB8PNe9Mlbx3qzyZmNCj5+PgtgyoEqFmQSD1BMSJsd4rOwVFyLCE7uA9U0O7sKxjXPcXODWlxA0JAF6BXSKsWOzZeThyWkgZ3WKGlkitNz3UmYjqrK9sX1h8WR3YWituohv6rxz2j2cy6eBjfEU9WLxDhMzhE+CURvZEGC2lwy20u7jXpb2O3xK+XbhLxMz3e9E8/j90veJvM/FXw+G4i3IHNhmAfrzafVkHNs3RpBA7ta77RC5r46RvdbV+X+9U+bV4ezHNe0tgw/eiI2x5A5znEWHWdMjb8QT3XnNaT039/6SXqMO2RsVz0ZMrsxaMrbJNUPIhd3BYLVyxMxrlLytMKoK+yyaAtAKgQZSihEFd+w3J0CAjcHC2uaQNLBv8lJVMgDc1qBWg1PmV424jFXrZYrLj/Gw2GtcHk7BpLidz202BPyK8L8fjr0iZ+zXs5REzi+msmcLBHS1rBr47nQ1/ivKOOvf/10X2cR1dg7EO2Yxn9zr9AFd8Zf4fSP7NVgfwUjvfmP+DAPHa7T/h5beO/5n+jvQkOFR/azv/veSPpt2XrXgccddp35d4sKxvuMa3+1oC968Pir+1JtMuuRevoyRYqJDCuOzT9EEXYYjcgfNQVJdNkkUpJSs7lYSilrcj5lYvkpTxWiF7sz0aWHnbpuf/fiue/aGGvTc+ixSWjFjD2b8yb9Fy37Wn9lPq17OPemcS8968lyX7Qz3/dr0hO7EObnE7m/PVcd7Wt4p2rz3tef+nLf9SaFn1lH7L9BeNYK09HTwEf+ffui34XX70uz4OKefNcwYViUbWGC9ImUc+Ju6T8co9b/AEXj1y/L8qyl6ILQFoC0AgylFCCGHke/mw2RkNA6e44Wx2vz/CV83L/yb5ZpSdRHyeuqxESkzhby0NlxErjpbm1GbqjVe6O4HZX/AIFrTu9vzP5lO/7nSLg2HH/5g6EdWoo7ij22+g8F7xweOOu5/wB+Cd+VxkTReVrRe9Aar1rgx16VhNy6L22gpTYmIydgVRMYd3eh5lB0bhR3J+QRHZsDB2vzKuh0Arah5AD1SeXVIcJZm93X6rnvxWGvWzcVlSxGJFaAn0XJftLHHhiZb9mxcXindqHqVwX7VzT4YiPu3XFHmy5ZHHckrkvxGW/itLeojpCUA1C8YhfJuYOMnYE/JdFMOS/hrLG4hsYfCOO9D1XZTszNbrqGLZIXGYMdyT6BdePsrHHjtv7PObpTxNaxxAF6a991rieGxYsFu7WN9CJmZeR9oeo4SP7+LjPybbv0XvljwR8YdfBzr2tvdWV7uvdxx0XsIFpGzhxotIp8UOw+P5N/5XjTx3t6fgZ69QIBAIBNjLUUIItOV7ZB4ZH/ANl2D8iT+IrPntYnk1mtvZbExCfJQTEA7n6BUSLGNFn1KCrjOIcpzGMhdJzG5g9gJa3rDeqgT3uwiLOFnLo2PlGRzm2Wm20fI6jtp8Vi+SlPFMR816pHEN+J8guW/aOCvnv0hqKSQxROjW+tn6Bclu1Z/ZT6tey96piOLNaHEyNtue2sIzksbbmgfersvG3GcRfz16L3Kwov41Hn5YD3v7ADXMAS4EHUVoD5rwtS9ud521CDcVinAZYmCwaJLso6G1qavqcTdVpXincxx5nNZEUmWn9TurqqgRmNelLXsL5PBWSZiOqjPhCdyB6lelOystudpiPuntYhUOEA3JPourH2Xir4pmfsk5JW8LE0bAfRdmPh8VPDWHnNpnzbOFXSy1oVpHcIITgZXXqACfoLWL0reNWjY8XxHXE4EeHOk+kdD8145ed6u3BywZZ9I+sr7fFejkaWDC0jYgGi2jO4s7raPBt/U/8ACzIpIBAkAUCQZSyp2gFJGs97+VbLDsgy9Idrto0kA/Vb8tnnpSwMmJpxxD42uIZQbTw13VmqhoKy6G9QVzZONwY/FePy13JdJcW1ukkpJIrLoyw4hoOXUnUj6rlt2pj/AGVmfs1GOfNGXHxR5w50TMjA+QFzS5rBoHObdgdrrVclu0s9/DWI+/3a9nVUHG2vcyCIyGSTmANLHMbEYywP5odRbXMYctWQ4UvG9+ItWZvfl66/DUd33K2N4q9roo4WHPIHE8yJwc4NkY05WEg11PN+DfmvKmGJ3Npa70+TuZcW49EbGAtzU/Tc6Ns2c1AA9Na90iuOOUTv0Tm6u4LPLfNmeGuAuNtllXqNa0o19D8F1UwZLeHH85Zm0R1lej9novtjMOrpcS4AOJJ00H2jqumvZ+W3itEenP8ApickeUNCLBsaAGih4CgPRdNezsVfFufVmby6FoGwC6qYsdPDWI+TO5lWnWzTLxKiqD91hYd8MtQjXwi0jUhWkd0FbiD6if8AEUPM6KSPJT642Mf6eDcfIvkA/Rc888sejtry4WfjaPtG2fipy2LEvbI7DF7udHiDCZWxtBYz3R75JaTl8HBekOR6rgshc2ybouF6X0uLda2PST81qGXoIhotjH4g65HfCh9AsyK6AQJAIEmhlLCmqE7sVBm8Fc/PxGAOOZr88VkuyZ2Py0D2By6L4vGxuP1c9Wj6S+txMRbBhvEeUwz+C8WxcsBxEkMxlnwbX4PkFr4Tlb1h1jLHO51m3aVQGxvxyYcVbd2Naiee/j0+ThiZ83c8Ixk2YvkDXBuKihe4kPEUn8PJFYGuj45AQaNEeQlcmOJ7tI305R89mve1I/ZRh96/fxj+hoiNYmcTau3tjmiivemHirc4r7uvwjX3Z3WPNr4XgsbHcw9UlvJld1SOLw0PJOm4jYKr7IXvHZt7eO8RHuiP7T2kR0aEeHaNNT42d/kunH2dgp1iZ9WZyS6taBsAPJddcdacqxpmZmUwt7ZTCoSCD1mVhUxCKzMQgoP3XmsO+G7LVUbOEC0NSILUMuqClxY/ywPFw9BakjygN4zFO1qPDwMNb65nEeq5o55bejuv+nhcfxmZ/hdwzRY5bgaGlHXahqPJe0ONq8IwxZzM2vMmdIKs0CGivPp9VqrLbatDCmNucfFx/NZEEESgSAQCDLCyp0gi/ZZvOo2Qo8NaBxGVp2mwzXaeLSP/ABK48mCubJNLdJiJ5fB9Te+Bif8Arb8vUNgb4fXVemPgOHp+3frzfNm8uzdNl11rFY1WNMpKiQRTCIkqhhBNUJBB6iwp4hRWbiFBQfusNQsYbstQzLVZMyMZpXtYPF7g381ZmK85apS2SdUiZccR7VYdgqPNKf6Rlb+I/oF4X4zHXpzd2LsrPfxco/3yduG8ZdNE6WRoiaZjGCwlxa0MBJJ8TdLWLN7Su9aY4jg4w5IpWd8t83WVxMcYskW8tzEl+QHpzWvXyceSP1PM4F+aTiMh0BxLIwS7LoyNo97tuvDHzvefi7eL/TiwV/8Anf1mV1jbIc7tQuVl330e35L1iHA1MOADXTfccyUVppotwjVw2md39N6NIB08TqVRmKBFBAoBAICkGYFlQgCOylo3GiGWHZMbgJNswkgPndD/ALly1nWTHPyfT4b9XC56e7UvYhdr5iSBhUSCgYVEkRIIJKhIOcmm+nnoosKM0gPu26/uix9dllXneK8VZFYllhiOvTmMsn4WrF71r1l7YuGy5fBWZ+35eYxftTGD/KZJKRs6VwiZ+Btk+i554iP2xt9LF2TeeeS2vTmrH2jxMmmcRjwiGX/dv6rxtxF/R3YuzsFfLfr/AEsYCN8ptjXSO7u1d9XH914d2155c3VfJjwx+qYiPd/h6DCcAldRe5rB4AZ3fsvavB2nxTpwZO1cccqV368v8vUcNwQijbG0nKHOdZrNmdub7Lvx44x17sPi8RnvmvN7cvRZkYA1x70bPy7r0c7wuHklidKWPyvfiJs8b2l8RNnKH/dJaLzaaEb9uCszWZ5+b7l6UyVpFo3EVjnHKfl74+DpgfaeEkOlhkicRq6F+YEeWn6rVeLr5xMPPJ2PePBeJ9eT1vA+Jw4jPy3z1G3M7N0gA3+xXRhz0yb7rh4ng8uDXf1zab5XZJA4AAAZdSTR7Ovv+69nNMRqNM4lRlElAkAgYQOkGUFFNAKIxONdLYpRvBi2O+R3/ILjvyiJ91n1OzZ3ktT/ALVmHt3OAO4AJ01q72C7nzHFuNiMj4A8GWNrXPYN2NdeXN4XlNeSC0FQ0VIIhhAnzNb7xA+F6/REBlNZg01V5nkRtHmShETPKGZi+PQMvNMHGqLYAXm/79l424jHXz+jtx9n8Rk/br15MLGe0/8AowNHg+Zxkd50NPVct+N8qx9X0MXZFY8dt+nJ5zi3F8RKCJJXZfuNORn0buua/EZLcpn5Pp4eDw4+dax69WEMHJJpDG4jxApt+eyY8drdIaz8Vjx+O38/ZcwnstK7WV4YPusGZ31Oi6q8NM9Xzcnalf2V+c/09Fw72dgjolucju/q9Nl61w0r5ODLxue/Kba+EPSYdoAAGw7dgveOTj89r0TlTa1G4KszJYk9J8qRGRj+GxzWXhzX5SzmRuLJMh+ySNxrsbC8r4q2e+HiL4unT3Tzhlt9kidGPgcBoOZC5j9tOpjqP0XNPCb5cp9f8PoU7V1zmLRPwnl9Jj+XovZvgDoGTNkLP5uUDl2QGga+8O5te2DBOPe3NxnGRmtWa75e/X8NDHQtjjDWfadrZsmgujWnDa02ncs4lGSQNAwEEgEDpBlUoopEJBk8aZmgxLR9xr/m0rjzRut4j3bd3A37ufHPxeiidzcNA777IDeujrbr5ghdlZ3ES8OIp3Mt6+6ZdJYJCC9ryXtZbWgBsZfZIJG910b7FV4tD47eaogMQ3Sjms10DMN63RUMRixGLldHCOxleLOv3Qpa1axuZ16tY8V8k6pG/Rj4r2mgboDLO7waOVH9Tr+a5b8Zjr05voY+yc9+dtV+8sqb2om1ELI4B4tGd/zc79lzW4289I0+hi7Jw18W7fb7MnFYt8huZ7nk7Z3Ej5Bc18lreKdu/HhpSP0V06wYCZ/uRurxd0j1W6YL36R/Dxy8Zgx8rXiZ90c2hD7OOOsj6+DBr+I/suqvBz+6Xz8navljp85/pfh4DCzUMBPi7qPquimClekPn5eMzZOVrfwsnBjwXrpzRyROHU0bIRppNujQqbdA5EdWzK7HQy2KQFILeDCsMteMaLQzeMO1YPgSpIz6UDAQSDUEg1BKkBSozCxZVEtQc3KTIoPZbnRnaSN7PxNXhfxesS9KT3ZifdMNH2RlL8DCaBLMzDegFO7ntoVvhp3ij6fR19pREcTbXnqfqsYrjMDNXYhorQthHN6uwzDQGvyVvnx162eePgeIyTyr9eTGxXtWy/5MBeez8Q8kfgF/mua/HR+2Nvo4uxZ65L6+ER/Ms2b2gxc1hr3NaAcwgbkDQN7I1GnxXNbi8t+k69HfTs/hsWu9WPnzZbep2lucfNzj591zeKd+btmYrXnOo+jSw3Bp3/ZyDxea9AuinC5LeWnDl7SwU5RO/SP5a2F9mhvI8uPg0ZW/uuqnBVjxTt8/L2rktypWI+7XwvDI4/cY0HxrX6rqpjpTww+fkz5MvjtMrjYgvR49E8ihssqM7RLFUQdGiOboVBzMSaNolqikgnDugsKpK/g2rSNQKjH4kbkPwAH6/qsyKwag6BiCQageVA6QKkGflRSLFByfEpMCjPGQ5rx9kgrxtWdtQzeH4ahiRyzK2LEkNjYwSO6wXB1Pdy2N094tJXPWmoncct9Ov+IfdnNE1xfq7u69ZnUcvLlHen03DpiZpJIp4jqXNhbFBHMJyx7HlxLi0Bkdg9q2Uv37UmuvdqOv45QtYxYslLdOu5mO7uJjy3M2ksDwY6ExMzdJJncZBdEOAjbQo2DqdKWqcJEda/X+oYzdpRv9Np+Ua+88/s04+CNIAkc54AAy6MZoK91vwJ3tdEcPXz5/aPo4p47J+zl95+s/4aOHwTGaMa1o/pAC9a1ivSNOW9rXnd5mfVZbGFplMNQ2kAibOkTYpEIoEUCpEGVAixBEwoOD4FNDlF0u176KLtaaNVUamCatQi8qMeUZnOPi4/soHkQFKaBSoFAqVAgzlFNBncQxj2PZGzIMwsvkDi0DW6yntX+5o72g44vioYcI0xknFFoHWxrWWWDd1Zj1ggDUgFTQyouKwTCN4wzHumfK1o5sZzvayMgNG7iczBtpRuu+fZ19z3pxGWsd2tpiFx/tHEzKGxdDoHTx9bWExjPlOQgUCGE32W4jXR5b85Tl9pKa7JGwuDc3VO3lkBxDnhwGsVNP8zYGk0RLpL7SGNrjJEHHNUZZMwMe0ve0W91Bv/1mr3sbIbM+0+UHNFmcJuUBzGRWLecwzdqbQN6uDh2Q278U9omwyFjQx7Y2Oe+pG53ANeehvgCwgu2Go7Giba3DsXzomTVlzi6D2vA1rRzdDsgp8U4uYZYYg22uozOyvPKY52SM2NG27uezXIM7B+1OfkW2I80BhyzsOaQ/w+sf3q5/U3cZT4Im0v8A5K64mlrM0jgdXhhMeUGo2my5171tYQdY/aZj6dHHzI9bfHI1+2waAOo3pugJeP8A/SuxTRGCJOWBzWyRk6fbFDb1QEXHnm/5QdndUR5gbbej3hrVZx43+YJntDr1NYA5wyZ5GxMaDqM8h0HhtqSEF3g/EzKKlDGP6S0B4Ika6yCPjTTpqg00BSCD4gUEGwkbH5FBdgxJb9i/8v8AhVHR87nCtGj4b/VBzDUAUEUAgSBFAkGao0aIi9jXUHta4XYD2hwB8dUHZshskHfdFT5zjuTtXyQLKMvKocvKGZK6coFAV4aBFdTM7XUoGJXeKIkJXeJQAld4oE5xOp3QNriNiglzneKBCV3ihonSnxQQgibGGsiaGNF0G6ak2T52gnzD4oHzD4lAZydygVoGCgaIYRUgiJAqgQCBIEgECKBKj//Z">
            <a:extLst>
              <a:ext uri="{FF2B5EF4-FFF2-40B4-BE49-F238E27FC236}">
                <a16:creationId xmlns:a16="http://schemas.microsoft.com/office/drawing/2014/main" id="{6ED82A00-6D92-D5F2-4192-FFD1E1EF5467}"/>
              </a:ext>
            </a:extLst>
          </p:cNvPr>
          <p:cNvSpPr>
            <a:spLocks noChangeAspect="1" noChangeArrowheads="1"/>
          </p:cNvSpPr>
          <p:nvPr/>
        </p:nvSpPr>
        <p:spPr bwMode="auto">
          <a:xfrm>
            <a:off x="12065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a:p>
        </p:txBody>
      </p:sp>
      <p:sp>
        <p:nvSpPr>
          <p:cNvPr id="21" name="Inhaltsplatzhalter 2">
            <a:extLst>
              <a:ext uri="{FF2B5EF4-FFF2-40B4-BE49-F238E27FC236}">
                <a16:creationId xmlns:a16="http://schemas.microsoft.com/office/drawing/2014/main" id="{A048CD81-633A-2D69-54FE-EB4550E175B5}"/>
              </a:ext>
            </a:extLst>
          </p:cNvPr>
          <p:cNvSpPr>
            <a:spLocks noGrp="1" noChangeArrowheads="1"/>
          </p:cNvSpPr>
          <p:nvPr>
            <p:ph idx="1"/>
          </p:nvPr>
        </p:nvSpPr>
        <p:spPr>
          <a:xfrm>
            <a:off x="827088" y="1535113"/>
            <a:ext cx="7632700" cy="4176712"/>
          </a:xfrm>
        </p:spPr>
        <p:txBody>
          <a:bodyPr/>
          <a:lstStyle/>
          <a:p>
            <a:r>
              <a:rPr lang="en-US" altLang="de-DE"/>
              <a:t>Probleme mit der enteralen Supplementation:</a:t>
            </a:r>
          </a:p>
          <a:p>
            <a:pPr marL="879475" lvl="1" indent="-342900">
              <a:buFont typeface="Arial" panose="020B0604020202020204" pitchFamily="34" charset="0"/>
              <a:buChar char="•"/>
            </a:pPr>
            <a:r>
              <a:rPr lang="en-US" altLang="de-DE"/>
              <a:t>ohnehin reduzierte nutritive Zufuhr (kalorisch, Protein)</a:t>
            </a:r>
          </a:p>
          <a:p>
            <a:pPr marL="879475" lvl="1" indent="-342900">
              <a:buFont typeface="Arial" panose="020B0604020202020204" pitchFamily="34" charset="0"/>
              <a:buChar char="•"/>
            </a:pPr>
            <a:r>
              <a:rPr lang="en-US" altLang="de-DE"/>
              <a:t>chronisch erhöhte gastrointestinal </a:t>
            </a:r>
            <a:r>
              <a:rPr lang="de-DE" altLang="de-DE"/>
              <a:t>Kaliumverluste (Laxantien</a:t>
            </a:r>
          </a:p>
          <a:p>
            <a:pPr marL="879475" lvl="1" indent="-342900">
              <a:buFont typeface="Arial" panose="020B0604020202020204" pitchFamily="34" charset="0"/>
              <a:buChar char="•"/>
            </a:pPr>
            <a:r>
              <a:rPr lang="en-US" altLang="de-DE"/>
              <a:t>Non-compliance mit oralen Kaliumsupplementationen</a:t>
            </a:r>
          </a:p>
          <a:p>
            <a:pPr marL="879475" lvl="1" indent="-342900">
              <a:buFont typeface="Arial" panose="020B0604020202020204" pitchFamily="34" charset="0"/>
              <a:buChar char="•"/>
            </a:pPr>
            <a:r>
              <a:rPr lang="de-DE" altLang="de-DE"/>
              <a:t>ohnehin viele Medikamente …</a:t>
            </a:r>
          </a:p>
          <a:p>
            <a:endParaRPr lang="de-DE" altLang="de-DE"/>
          </a:p>
        </p:txBody>
      </p:sp>
      <p:grpSp>
        <p:nvGrpSpPr>
          <p:cNvPr id="23" name="Gruppieren 22">
            <a:extLst>
              <a:ext uri="{FF2B5EF4-FFF2-40B4-BE49-F238E27FC236}">
                <a16:creationId xmlns:a16="http://schemas.microsoft.com/office/drawing/2014/main" id="{7CDEA252-6050-5B8A-900D-DA722E53032C}"/>
              </a:ext>
            </a:extLst>
          </p:cNvPr>
          <p:cNvGrpSpPr>
            <a:grpSpLocks/>
          </p:cNvGrpSpPr>
          <p:nvPr/>
        </p:nvGrpSpPr>
        <p:grpSpPr bwMode="auto">
          <a:xfrm>
            <a:off x="6205538" y="3317875"/>
            <a:ext cx="2090737" cy="2827338"/>
            <a:chOff x="6881878" y="2996952"/>
            <a:chExt cx="2267745" cy="3206149"/>
          </a:xfrm>
        </p:grpSpPr>
        <p:grpSp>
          <p:nvGrpSpPr>
            <p:cNvPr id="86024" name="Gruppieren 18">
              <a:extLst>
                <a:ext uri="{FF2B5EF4-FFF2-40B4-BE49-F238E27FC236}">
                  <a16:creationId xmlns:a16="http://schemas.microsoft.com/office/drawing/2014/main" id="{90EAC2B1-2614-7F91-9D97-3C710B3EB7F9}"/>
                </a:ext>
              </a:extLst>
            </p:cNvPr>
            <p:cNvGrpSpPr>
              <a:grpSpLocks/>
            </p:cNvGrpSpPr>
            <p:nvPr/>
          </p:nvGrpSpPr>
          <p:grpSpPr bwMode="auto">
            <a:xfrm>
              <a:off x="6881878" y="2996952"/>
              <a:ext cx="2267745" cy="3206149"/>
              <a:chOff x="6881878" y="2996952"/>
              <a:chExt cx="2267745" cy="3206149"/>
            </a:xfrm>
          </p:grpSpPr>
          <p:grpSp>
            <p:nvGrpSpPr>
              <p:cNvPr id="86026" name="Gruppieren 11">
                <a:extLst>
                  <a:ext uri="{FF2B5EF4-FFF2-40B4-BE49-F238E27FC236}">
                    <a16:creationId xmlns:a16="http://schemas.microsoft.com/office/drawing/2014/main" id="{781DE4AB-8E2A-1E19-615C-801F3FE5742E}"/>
                  </a:ext>
                </a:extLst>
              </p:cNvPr>
              <p:cNvGrpSpPr>
                <a:grpSpLocks/>
              </p:cNvGrpSpPr>
              <p:nvPr/>
            </p:nvGrpSpPr>
            <p:grpSpPr bwMode="auto">
              <a:xfrm>
                <a:off x="6881878" y="2996952"/>
                <a:ext cx="2267745" cy="1800200"/>
                <a:chOff x="6153197" y="3888423"/>
                <a:chExt cx="2990803" cy="2335220"/>
              </a:xfrm>
            </p:grpSpPr>
            <p:pic>
              <p:nvPicPr>
                <p:cNvPr id="86028" name="Grafik 7">
                  <a:extLst>
                    <a:ext uri="{FF2B5EF4-FFF2-40B4-BE49-F238E27FC236}">
                      <a16:creationId xmlns:a16="http://schemas.microsoft.com/office/drawing/2014/main" id="{48998DF2-961B-95FD-B979-2A0D269A4A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3198" y="3985268"/>
                  <a:ext cx="29813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Grafik 8">
                  <a:extLst>
                    <a:ext uri="{FF2B5EF4-FFF2-40B4-BE49-F238E27FC236}">
                      <a16:creationId xmlns:a16="http://schemas.microsoft.com/office/drawing/2014/main" id="{1E41C167-B1DD-D48D-A433-F825702992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3198" y="3985268"/>
                  <a:ext cx="1083098" cy="112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0" name="Rechteck 9">
                  <a:extLst>
                    <a:ext uri="{FF2B5EF4-FFF2-40B4-BE49-F238E27FC236}">
                      <a16:creationId xmlns:a16="http://schemas.microsoft.com/office/drawing/2014/main" id="{38AD6063-93EF-A461-D1B5-9A4CBD8AD381}"/>
                    </a:ext>
                  </a:extLst>
                </p:cNvPr>
                <p:cNvSpPr>
                  <a:spLocks noChangeArrowheads="1"/>
                </p:cNvSpPr>
                <p:nvPr/>
              </p:nvSpPr>
              <p:spPr bwMode="auto">
                <a:xfrm>
                  <a:off x="6153198" y="5733256"/>
                  <a:ext cx="2990802" cy="4903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86031" name="Rechteck 10">
                  <a:extLst>
                    <a:ext uri="{FF2B5EF4-FFF2-40B4-BE49-F238E27FC236}">
                      <a16:creationId xmlns:a16="http://schemas.microsoft.com/office/drawing/2014/main" id="{927653BA-4F4F-3F5F-9003-1DD7C5283D54}"/>
                    </a:ext>
                  </a:extLst>
                </p:cNvPr>
                <p:cNvSpPr>
                  <a:spLocks noChangeArrowheads="1"/>
                </p:cNvSpPr>
                <p:nvPr/>
              </p:nvSpPr>
              <p:spPr bwMode="auto">
                <a:xfrm rot="5400000">
                  <a:off x="5353375" y="4688245"/>
                  <a:ext cx="1844835" cy="24519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grpSp>
          <p:pic>
            <p:nvPicPr>
              <p:cNvPr id="86027" name="Grafik 17">
                <a:extLst>
                  <a:ext uri="{FF2B5EF4-FFF2-40B4-BE49-F238E27FC236}">
                    <a16:creationId xmlns:a16="http://schemas.microsoft.com/office/drawing/2014/main" id="{097FCEBD-FABB-821C-1D3D-F3914E2220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0914" y="4414392"/>
                <a:ext cx="1788709" cy="178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6025" name="Grafik 21">
              <a:extLst>
                <a:ext uri="{FF2B5EF4-FFF2-40B4-BE49-F238E27FC236}">
                  <a16:creationId xmlns:a16="http://schemas.microsoft.com/office/drawing/2014/main" id="{73B6A46E-B809-80A6-661F-EB8FC6D063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6844" y="4920311"/>
              <a:ext cx="777889" cy="46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544" name="Picture 8" descr="http://www.apotheken-umschau.de/multimedia/6/244/134/101173215249.png">
            <a:extLst>
              <a:ext uri="{FF2B5EF4-FFF2-40B4-BE49-F238E27FC236}">
                <a16:creationId xmlns:a16="http://schemas.microsoft.com/office/drawing/2014/main" id="{B8714952-CBDC-7C29-6DB0-D2264502DF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050" y="3825875"/>
            <a:ext cx="36734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051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par>
                                <p:cTn id="19" presetID="42" presetClass="entr" presetSubtype="0" fill="hold" nodeType="withEffect">
                                  <p:stCondLst>
                                    <p:cond delay="0"/>
                                  </p:stCondLst>
                                  <p:childTnLst>
                                    <p:set>
                                      <p:cBhvr>
                                        <p:cTn id="20" dur="1" fill="hold">
                                          <p:stCondLst>
                                            <p:cond delay="0"/>
                                          </p:stCondLst>
                                        </p:cTn>
                                        <p:tgtEl>
                                          <p:spTgt spid="65544"/>
                                        </p:tgtEl>
                                        <p:attrNameLst>
                                          <p:attrName>style.visibility</p:attrName>
                                        </p:attrNameLst>
                                      </p:cBhvr>
                                      <p:to>
                                        <p:strVal val="visible"/>
                                      </p:to>
                                    </p:set>
                                    <p:animEffect transition="in" filter="fade">
                                      <p:cBhvr>
                                        <p:cTn id="21" dur="1000"/>
                                        <p:tgtEl>
                                          <p:spTgt spid="65544"/>
                                        </p:tgtEl>
                                      </p:cBhvr>
                                    </p:animEffect>
                                    <p:anim calcmode="lin" valueType="num">
                                      <p:cBhvr>
                                        <p:cTn id="22" dur="1000" fill="hold"/>
                                        <p:tgtEl>
                                          <p:spTgt spid="65544"/>
                                        </p:tgtEl>
                                        <p:attrNameLst>
                                          <p:attrName>ppt_x</p:attrName>
                                        </p:attrNameLst>
                                      </p:cBhvr>
                                      <p:tavLst>
                                        <p:tav tm="0">
                                          <p:val>
                                            <p:strVal val="#ppt_x"/>
                                          </p:val>
                                        </p:tav>
                                        <p:tav tm="100000">
                                          <p:val>
                                            <p:strVal val="#ppt_x"/>
                                          </p:val>
                                        </p:tav>
                                      </p:tavLst>
                                    </p:anim>
                                    <p:anim calcmode="lin" valueType="num">
                                      <p:cBhvr>
                                        <p:cTn id="23" dur="1000" fill="hold"/>
                                        <p:tgtEl>
                                          <p:spTgt spid="655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E0CDE7E-6237-861B-B443-02E20C1F5045}"/>
              </a:ext>
            </a:extLst>
          </p:cNvPr>
          <p:cNvSpPr>
            <a:spLocks noGrp="1"/>
          </p:cNvSpPr>
          <p:nvPr>
            <p:ph idx="1"/>
          </p:nvPr>
        </p:nvSpPr>
        <p:spPr/>
        <p:txBody>
          <a:bodyPr/>
          <a:lstStyle/>
          <a:p>
            <a:r>
              <a:rPr lang="de-DE" b="1" dirty="0"/>
              <a:t>Kaliumsubstitution:</a:t>
            </a:r>
          </a:p>
          <a:p>
            <a:pPr marL="342900" indent="-342900">
              <a:buFont typeface="+mj-lt"/>
              <a:buAutoNum type="arabicPeriod"/>
            </a:pPr>
            <a:r>
              <a:rPr lang="de-DE" dirty="0"/>
              <a:t>Bei hypokaliämischen Patienten mit Volumenkontraktion: </a:t>
            </a:r>
          </a:p>
          <a:p>
            <a:pPr lvl="1" indent="0">
              <a:buNone/>
            </a:pPr>
            <a:r>
              <a:rPr lang="de-DE" b="1" dirty="0"/>
              <a:t>--&gt; Volumenausgleich mit NaCl 0,9 % </a:t>
            </a:r>
            <a:r>
              <a:rPr lang="de-DE" dirty="0"/>
              <a:t>einfachste und sinnvollste Therapie, KCl additiv  (1000 ml NaCl 0,9 % mit 40 </a:t>
            </a:r>
            <a:r>
              <a:rPr lang="de-DE" dirty="0" err="1"/>
              <a:t>mval</a:t>
            </a:r>
            <a:r>
              <a:rPr lang="de-DE" dirty="0"/>
              <a:t> KCl und 2 Amp. Magnesium)</a:t>
            </a:r>
          </a:p>
          <a:p>
            <a:pPr marL="342900" indent="-342900">
              <a:buFont typeface="+mj-lt"/>
              <a:buAutoNum type="arabicPeriod"/>
            </a:pPr>
            <a:r>
              <a:rPr lang="de-DE" dirty="0"/>
              <a:t>chronischer Hypokaliämie </a:t>
            </a:r>
            <a:br>
              <a:rPr lang="de-DE" dirty="0"/>
            </a:br>
            <a:r>
              <a:rPr lang="de-DE" dirty="0">
                <a:sym typeface="Wingdings" panose="05000000000000000000" pitchFamily="2" charset="2"/>
              </a:rPr>
              <a:t> </a:t>
            </a:r>
            <a:r>
              <a:rPr lang="de-DE" dirty="0"/>
              <a:t>Magnesium- und Kalium sollten parallel korrigiert werden. </a:t>
            </a:r>
          </a:p>
          <a:p>
            <a:pPr marL="665163" lvl="1" indent="-285750">
              <a:buFont typeface="Wingdings" panose="05000000000000000000" pitchFamily="2" charset="2"/>
              <a:buChar char="à"/>
            </a:pPr>
            <a:r>
              <a:rPr lang="de-DE" dirty="0"/>
              <a:t>Korrektur auch von Phosphat und Magnesium sinnvoll</a:t>
            </a:r>
          </a:p>
          <a:p>
            <a:r>
              <a:rPr lang="de-DE" dirty="0"/>
              <a:t>3. umfangreiche und lang anhaltende Supplementation.</a:t>
            </a:r>
          </a:p>
        </p:txBody>
      </p:sp>
      <p:sp>
        <p:nvSpPr>
          <p:cNvPr id="3" name="Titel 2">
            <a:extLst>
              <a:ext uri="{FF2B5EF4-FFF2-40B4-BE49-F238E27FC236}">
                <a16:creationId xmlns:a16="http://schemas.microsoft.com/office/drawing/2014/main" id="{63608225-8306-777C-981B-6F8CAB892073}"/>
              </a:ext>
            </a:extLst>
          </p:cNvPr>
          <p:cNvSpPr>
            <a:spLocks noGrp="1"/>
          </p:cNvSpPr>
          <p:nvPr>
            <p:ph type="title"/>
          </p:nvPr>
        </p:nvSpPr>
        <p:spPr/>
        <p:txBody>
          <a:bodyPr/>
          <a:lstStyle/>
          <a:p>
            <a:r>
              <a:rPr lang="de-DE" dirty="0"/>
              <a:t>Therapie</a:t>
            </a:r>
          </a:p>
        </p:txBody>
      </p:sp>
      <p:pic>
        <p:nvPicPr>
          <p:cNvPr id="5" name="Grafik 4">
            <a:extLst>
              <a:ext uri="{FF2B5EF4-FFF2-40B4-BE49-F238E27FC236}">
                <a16:creationId xmlns:a16="http://schemas.microsoft.com/office/drawing/2014/main" id="{5F635B77-A7D7-ADE6-8C5F-6FBE8150F12D}"/>
              </a:ext>
            </a:extLst>
          </p:cNvPr>
          <p:cNvPicPr>
            <a:picLocks noChangeAspect="1"/>
          </p:cNvPicPr>
          <p:nvPr/>
        </p:nvPicPr>
        <p:blipFill>
          <a:blip r:embed="rId3"/>
          <a:stretch>
            <a:fillRect/>
          </a:stretch>
        </p:blipFill>
        <p:spPr>
          <a:xfrm>
            <a:off x="395536" y="4355300"/>
            <a:ext cx="7200800" cy="2125675"/>
          </a:xfrm>
          <a:prstGeom prst="rect">
            <a:avLst/>
          </a:prstGeom>
        </p:spPr>
      </p:pic>
    </p:spTree>
    <p:extLst>
      <p:ext uri="{BB962C8B-B14F-4D97-AF65-F5344CB8AC3E}">
        <p14:creationId xmlns:p14="http://schemas.microsoft.com/office/powerpoint/2010/main" val="197312706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8000" b="1" dirty="0"/>
              <a:t>Hyperkaliämie</a:t>
            </a:r>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endParaRPr lang="de-DE" dirty="0"/>
          </a:p>
        </p:txBody>
      </p:sp>
    </p:spTree>
    <p:extLst>
      <p:ext uri="{BB962C8B-B14F-4D97-AF65-F5344CB8AC3E}">
        <p14:creationId xmlns:p14="http://schemas.microsoft.com/office/powerpoint/2010/main" val="599111574"/>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p:cNvSpPr>
            <a:spLocks noGrp="1"/>
          </p:cNvSpPr>
          <p:nvPr>
            <p:ph idx="1"/>
          </p:nvPr>
        </p:nvSpPr>
        <p:spPr/>
        <p:txBody>
          <a:bodyPr/>
          <a:lstStyle/>
          <a:p>
            <a:pPr marL="0" lvl="1" indent="0">
              <a:buNone/>
            </a:pPr>
            <a:r>
              <a:rPr lang="en-US" b="1" dirty="0" err="1">
                <a:solidFill>
                  <a:schemeClr val="accent4">
                    <a:lumMod val="50000"/>
                  </a:schemeClr>
                </a:solidFill>
              </a:rPr>
              <a:t>Hyperkaliämie</a:t>
            </a:r>
            <a:r>
              <a:rPr lang="en-US" b="1" dirty="0">
                <a:solidFill>
                  <a:schemeClr val="accent4">
                    <a:lumMod val="50000"/>
                  </a:schemeClr>
                </a:solidFill>
              </a:rPr>
              <a:t>:</a:t>
            </a:r>
          </a:p>
          <a:p>
            <a:pPr marL="0" lvl="1" indent="0">
              <a:buNone/>
            </a:pPr>
            <a:endParaRPr lang="en-US" sz="750" b="1" dirty="0">
              <a:solidFill>
                <a:schemeClr val="bg2"/>
              </a:solidFill>
            </a:endParaRPr>
          </a:p>
          <a:p>
            <a:pPr marL="213300" lvl="1" indent="-213300">
              <a:buClr>
                <a:schemeClr val="accent4">
                  <a:lumMod val="50000"/>
                </a:schemeClr>
              </a:buClr>
              <a:buFont typeface="Wingdings" panose="05000000000000000000" pitchFamily="2" charset="2"/>
              <a:buChar char="§"/>
            </a:pPr>
            <a:r>
              <a:rPr lang="en-US" sz="1350" dirty="0" err="1"/>
              <a:t>ist</a:t>
            </a:r>
            <a:r>
              <a:rPr lang="en-US" sz="1350" dirty="0"/>
              <a:t> </a:t>
            </a:r>
            <a:r>
              <a:rPr lang="en-US" sz="1350" dirty="0" err="1"/>
              <a:t>definiert</a:t>
            </a:r>
            <a:r>
              <a:rPr lang="en-US" sz="1350" dirty="0"/>
              <a:t> </a:t>
            </a:r>
            <a:r>
              <a:rPr lang="en-US" sz="1350" dirty="0" err="1"/>
              <a:t>als</a:t>
            </a:r>
            <a:r>
              <a:rPr lang="en-US" sz="1350" dirty="0"/>
              <a:t> Serum K</a:t>
            </a:r>
            <a:r>
              <a:rPr lang="en-US" sz="1350" baseline="30000" dirty="0"/>
              <a:t>+</a:t>
            </a:r>
            <a:r>
              <a:rPr lang="en-US" sz="1350" dirty="0"/>
              <a:t>-Spiegel &gt;5,0 </a:t>
            </a:r>
            <a:r>
              <a:rPr lang="en-US" sz="1350" dirty="0" err="1"/>
              <a:t>mmol</a:t>
            </a:r>
            <a:r>
              <a:rPr lang="en-US" sz="1350" dirty="0"/>
              <a:t>/l</a:t>
            </a:r>
            <a:r>
              <a:rPr lang="en-US" sz="1350" baseline="30000" dirty="0"/>
              <a:t>1–3</a:t>
            </a:r>
          </a:p>
          <a:p>
            <a:pPr marL="213300" lvl="1" indent="-213300">
              <a:buClr>
                <a:schemeClr val="accent4">
                  <a:lumMod val="50000"/>
                </a:schemeClr>
              </a:buClr>
              <a:buFont typeface="Wingdings" panose="05000000000000000000" pitchFamily="2" charset="2"/>
              <a:buChar char="§"/>
            </a:pPr>
            <a:r>
              <a:rPr lang="en-US" sz="1350" dirty="0" err="1"/>
              <a:t>wird</a:t>
            </a:r>
            <a:r>
              <a:rPr lang="en-US" sz="1350" dirty="0"/>
              <a:t> </a:t>
            </a:r>
            <a:r>
              <a:rPr lang="en-US" sz="1350" dirty="0" err="1"/>
              <a:t>unterteilt</a:t>
            </a:r>
            <a:r>
              <a:rPr lang="en-US" sz="1350" dirty="0"/>
              <a:t> in: </a:t>
            </a:r>
            <a:r>
              <a:rPr lang="en-US" sz="1350" b="1" dirty="0" err="1"/>
              <a:t>milde</a:t>
            </a:r>
            <a:r>
              <a:rPr lang="en-US" sz="1350" b="1" dirty="0"/>
              <a:t>, moderate </a:t>
            </a:r>
            <a:r>
              <a:rPr lang="en-US" sz="1350" dirty="0" err="1"/>
              <a:t>oder</a:t>
            </a:r>
            <a:r>
              <a:rPr lang="en-US" sz="1350" b="1" dirty="0"/>
              <a:t> </a:t>
            </a:r>
            <a:r>
              <a:rPr lang="en-US" sz="1350" b="1" dirty="0" err="1"/>
              <a:t>schwere</a:t>
            </a:r>
            <a:r>
              <a:rPr lang="en-US" sz="1350" b="1" dirty="0"/>
              <a:t> </a:t>
            </a:r>
            <a:r>
              <a:rPr lang="en-US" sz="1350" dirty="0"/>
              <a:t>Hyperkaliämie</a:t>
            </a:r>
            <a:r>
              <a:rPr lang="en-US" sz="1350" baseline="30000" dirty="0"/>
              <a:t>2</a:t>
            </a:r>
          </a:p>
          <a:p>
            <a:pPr marL="213300" lvl="1" indent="-213300">
              <a:buClr>
                <a:schemeClr val="accent4">
                  <a:lumMod val="50000"/>
                </a:schemeClr>
              </a:buClr>
              <a:buFont typeface="Wingdings" panose="05000000000000000000" pitchFamily="2" charset="2"/>
              <a:buChar char="§"/>
            </a:pPr>
            <a:r>
              <a:rPr lang="en-US" sz="1350" dirty="0" err="1"/>
              <a:t>tritt</a:t>
            </a:r>
            <a:r>
              <a:rPr lang="en-US" sz="1350" dirty="0"/>
              <a:t> </a:t>
            </a:r>
            <a:r>
              <a:rPr lang="en-US" sz="1350" dirty="0" err="1"/>
              <a:t>bei</a:t>
            </a:r>
            <a:r>
              <a:rPr lang="en-US" sz="1350" dirty="0"/>
              <a:t> </a:t>
            </a:r>
            <a:r>
              <a:rPr lang="en-US" sz="1350" dirty="0" err="1"/>
              <a:t>Hochrisikopatienten</a:t>
            </a:r>
            <a:r>
              <a:rPr lang="en-US" sz="1350" dirty="0"/>
              <a:t> </a:t>
            </a:r>
            <a:r>
              <a:rPr lang="en-US" sz="1350" b="1" dirty="0" err="1"/>
              <a:t>häufig</a:t>
            </a:r>
            <a:r>
              <a:rPr lang="en-US" sz="1350" b="1" dirty="0"/>
              <a:t> </a:t>
            </a:r>
            <a:r>
              <a:rPr lang="en-US" sz="1350" b="1" dirty="0" err="1"/>
              <a:t>wiederholt</a:t>
            </a:r>
            <a:r>
              <a:rPr lang="en-US" sz="1350" dirty="0"/>
              <a:t> auf</a:t>
            </a:r>
            <a:r>
              <a:rPr lang="en-US" sz="1350" baseline="30000" dirty="0"/>
              <a:t>2</a:t>
            </a:r>
          </a:p>
          <a:p>
            <a:pPr marL="213300" lvl="1" indent="-213300">
              <a:buClr>
                <a:schemeClr val="accent4">
                  <a:lumMod val="50000"/>
                </a:schemeClr>
              </a:buClr>
              <a:buFont typeface="Wingdings" panose="05000000000000000000" pitchFamily="2" charset="2"/>
              <a:buChar char="§"/>
            </a:pPr>
            <a:r>
              <a:rPr lang="en-US" sz="1350" dirty="0" err="1"/>
              <a:t>kann</a:t>
            </a:r>
            <a:r>
              <a:rPr lang="en-US" sz="1350" dirty="0"/>
              <a:t> </a:t>
            </a:r>
            <a:r>
              <a:rPr lang="en-US" sz="1350" dirty="0" err="1"/>
              <a:t>lebensbedrohlich</a:t>
            </a:r>
            <a:r>
              <a:rPr lang="en-US" sz="1350" dirty="0"/>
              <a:t> sein</a:t>
            </a:r>
            <a:r>
              <a:rPr lang="en-US" sz="1350" baseline="30000" dirty="0"/>
              <a:t>4</a:t>
            </a:r>
          </a:p>
          <a:p>
            <a:pPr lvl="1">
              <a:buClr>
                <a:srgbClr val="002060"/>
              </a:buClr>
              <a:buFont typeface="Wingdings" panose="05000000000000000000" pitchFamily="2" charset="2"/>
              <a:buChar char="§"/>
            </a:pPr>
            <a:endParaRPr lang="en-US" sz="1350" dirty="0"/>
          </a:p>
        </p:txBody>
      </p:sp>
      <p:sp>
        <p:nvSpPr>
          <p:cNvPr id="6" name="Titel 5">
            <a:extLst>
              <a:ext uri="{FF2B5EF4-FFF2-40B4-BE49-F238E27FC236}">
                <a16:creationId xmlns:a16="http://schemas.microsoft.com/office/drawing/2014/main" id="{24A3F729-516C-42F7-99D3-29E0612DE78C}"/>
              </a:ext>
            </a:extLst>
          </p:cNvPr>
          <p:cNvSpPr>
            <a:spLocks noGrp="1"/>
          </p:cNvSpPr>
          <p:nvPr>
            <p:ph type="title"/>
          </p:nvPr>
        </p:nvSpPr>
        <p:spPr/>
        <p:txBody>
          <a:bodyPr/>
          <a:lstStyle/>
          <a:p>
            <a:r>
              <a:rPr lang="en-US" altLang="en-US" sz="2400" dirty="0"/>
              <a:t>Definition Hypo - / </a:t>
            </a:r>
            <a:r>
              <a:rPr lang="en-US" altLang="en-US" sz="2400" dirty="0" err="1"/>
              <a:t>Hyperkaliämie</a:t>
            </a:r>
            <a:endParaRPr lang="de-DE" dirty="0"/>
          </a:p>
        </p:txBody>
      </p:sp>
      <p:sp>
        <p:nvSpPr>
          <p:cNvPr id="8" name="Content Placeholder 7"/>
          <p:cNvSpPr>
            <a:spLocks noGrp="1"/>
          </p:cNvSpPr>
          <p:nvPr>
            <p:ph type="body" sz="quarter" idx="4294967295"/>
          </p:nvPr>
        </p:nvSpPr>
        <p:spPr>
          <a:xfrm>
            <a:off x="0" y="5949280"/>
            <a:ext cx="7575495" cy="1153280"/>
          </a:xfrm>
        </p:spPr>
        <p:txBody>
          <a:bodyPr/>
          <a:lstStyle/>
          <a:p>
            <a:pPr algn="r"/>
            <a:r>
              <a:rPr lang="en-US" sz="1200" dirty="0" err="1">
                <a:solidFill>
                  <a:srgbClr val="00799B"/>
                </a:solidFill>
              </a:rPr>
              <a:t>Rastegar</a:t>
            </a:r>
            <a:r>
              <a:rPr lang="en-US" sz="1200" dirty="0">
                <a:solidFill>
                  <a:srgbClr val="00799B"/>
                </a:solidFill>
              </a:rPr>
              <a:t> A, et al. </a:t>
            </a:r>
            <a:r>
              <a:rPr lang="en-US" sz="1200" i="1" dirty="0">
                <a:solidFill>
                  <a:srgbClr val="00799B"/>
                </a:solidFill>
              </a:rPr>
              <a:t>Postgrad Med J</a:t>
            </a:r>
            <a:r>
              <a:rPr lang="en-US" sz="1200" dirty="0">
                <a:solidFill>
                  <a:srgbClr val="00799B"/>
                </a:solidFill>
              </a:rPr>
              <a:t>. 2001;77:759–64; </a:t>
            </a:r>
          </a:p>
          <a:p>
            <a:pPr algn="r"/>
            <a:r>
              <a:rPr lang="en-US" sz="1200" dirty="0">
                <a:solidFill>
                  <a:srgbClr val="00799B"/>
                </a:solidFill>
              </a:rPr>
              <a:t>Einhorn LM, et al. </a:t>
            </a:r>
            <a:r>
              <a:rPr lang="en-US" sz="1200" i="1" dirty="0">
                <a:solidFill>
                  <a:srgbClr val="00799B"/>
                </a:solidFill>
              </a:rPr>
              <a:t>Arch Intern Med</a:t>
            </a:r>
            <a:r>
              <a:rPr lang="en-US" sz="1200" dirty="0">
                <a:solidFill>
                  <a:srgbClr val="00799B"/>
                </a:solidFill>
              </a:rPr>
              <a:t>. 2009;169:1156–62</a:t>
            </a:r>
          </a:p>
          <a:p>
            <a:pPr algn="r"/>
            <a:r>
              <a:rPr lang="en-US" sz="1200" dirty="0" err="1">
                <a:solidFill>
                  <a:srgbClr val="00799B"/>
                </a:solidFill>
              </a:rPr>
              <a:t>Kovesdy</a:t>
            </a:r>
            <a:r>
              <a:rPr lang="en-US" sz="1200" dirty="0">
                <a:solidFill>
                  <a:srgbClr val="00799B"/>
                </a:solidFill>
              </a:rPr>
              <a:t> CP. </a:t>
            </a:r>
            <a:r>
              <a:rPr lang="en-US" sz="1200" i="1" dirty="0">
                <a:solidFill>
                  <a:srgbClr val="00799B"/>
                </a:solidFill>
              </a:rPr>
              <a:t>Am J Med</a:t>
            </a:r>
            <a:r>
              <a:rPr lang="en-US" sz="1200" dirty="0">
                <a:solidFill>
                  <a:srgbClr val="00799B"/>
                </a:solidFill>
              </a:rPr>
              <a:t>. 2015;128:1281–7</a:t>
            </a:r>
          </a:p>
          <a:p>
            <a:pPr algn="r"/>
            <a:r>
              <a:rPr lang="en-US" sz="1200" dirty="0">
                <a:solidFill>
                  <a:srgbClr val="00799B"/>
                </a:solidFill>
              </a:rPr>
              <a:t>Hollander-Rodriguez JC, et al. </a:t>
            </a:r>
            <a:r>
              <a:rPr lang="en-US" sz="1200" i="1" dirty="0">
                <a:solidFill>
                  <a:srgbClr val="00799B"/>
                </a:solidFill>
              </a:rPr>
              <a:t>Am </a:t>
            </a:r>
            <a:r>
              <a:rPr lang="en-US" sz="1200" i="1" dirty="0" err="1">
                <a:solidFill>
                  <a:srgbClr val="00799B"/>
                </a:solidFill>
              </a:rPr>
              <a:t>Fam</a:t>
            </a:r>
            <a:r>
              <a:rPr lang="en-US" sz="1200" i="1" dirty="0">
                <a:solidFill>
                  <a:srgbClr val="00799B"/>
                </a:solidFill>
              </a:rPr>
              <a:t> Phys</a:t>
            </a:r>
            <a:r>
              <a:rPr lang="en-US" sz="1200" dirty="0">
                <a:solidFill>
                  <a:srgbClr val="00799B"/>
                </a:solidFill>
              </a:rPr>
              <a:t>. 2006;73:283–90.</a:t>
            </a:r>
          </a:p>
        </p:txBody>
      </p:sp>
      <p:sp>
        <p:nvSpPr>
          <p:cNvPr id="26" name="Rounded Rectangle 25"/>
          <p:cNvSpPr/>
          <p:nvPr/>
        </p:nvSpPr>
        <p:spPr>
          <a:xfrm>
            <a:off x="1716077" y="3757880"/>
            <a:ext cx="3553734" cy="925830"/>
          </a:xfrm>
          <a:prstGeom prst="roundRect">
            <a:avLst>
              <a:gd name="adj" fmla="val 0"/>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25" dirty="0">
              <a:solidFill>
                <a:prstClr val="white"/>
              </a:solidFill>
            </a:endParaRPr>
          </a:p>
        </p:txBody>
      </p:sp>
      <p:cxnSp>
        <p:nvCxnSpPr>
          <p:cNvPr id="49" name="Straight Connector 48"/>
          <p:cNvCxnSpPr/>
          <p:nvPr/>
        </p:nvCxnSpPr>
        <p:spPr>
          <a:xfrm>
            <a:off x="5273205" y="3757884"/>
            <a:ext cx="0" cy="100368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3905" name="Rectangle 123904"/>
          <p:cNvSpPr/>
          <p:nvPr/>
        </p:nvSpPr>
        <p:spPr>
          <a:xfrm>
            <a:off x="5269813" y="3757880"/>
            <a:ext cx="2305682" cy="928116"/>
          </a:xfrm>
          <a:prstGeom prst="rect">
            <a:avLst/>
          </a:prstGeom>
          <a:solidFill>
            <a:schemeClr val="bg1"/>
          </a:solidFill>
          <a:ln w="127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25" dirty="0">
              <a:solidFill>
                <a:prstClr val="white"/>
              </a:solidFill>
            </a:endParaRPr>
          </a:p>
        </p:txBody>
      </p:sp>
      <p:sp>
        <p:nvSpPr>
          <p:cNvPr id="4" name="Rectangle 3"/>
          <p:cNvSpPr/>
          <p:nvPr/>
        </p:nvSpPr>
        <p:spPr>
          <a:xfrm>
            <a:off x="3430564" y="4913319"/>
            <a:ext cx="2438246" cy="139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defRPr/>
            </a:pPr>
            <a:endParaRPr lang="en-US" sz="1425" dirty="0">
              <a:solidFill>
                <a:prstClr val="black"/>
              </a:solidFill>
            </a:endParaRPr>
          </a:p>
        </p:txBody>
      </p:sp>
      <p:sp>
        <p:nvSpPr>
          <p:cNvPr id="2" name="TextBox 1"/>
          <p:cNvSpPr txBox="1"/>
          <p:nvPr/>
        </p:nvSpPr>
        <p:spPr>
          <a:xfrm>
            <a:off x="3679350" y="5026370"/>
            <a:ext cx="1941876"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Serum K</a:t>
            </a:r>
            <a:r>
              <a:rPr lang="en-US" sz="1125" b="1" baseline="30000" dirty="0">
                <a:solidFill>
                  <a:prstClr val="black"/>
                </a:solidFill>
              </a:rPr>
              <a:t>+</a:t>
            </a:r>
            <a:r>
              <a:rPr lang="en-US" sz="1125" b="1" dirty="0">
                <a:solidFill>
                  <a:prstClr val="black"/>
                </a:solidFill>
              </a:rPr>
              <a:t> Spiegel (</a:t>
            </a:r>
            <a:r>
              <a:rPr lang="en-US" sz="1125" b="1" dirty="0" err="1">
                <a:solidFill>
                  <a:prstClr val="black"/>
                </a:solidFill>
              </a:rPr>
              <a:t>mmol</a:t>
            </a:r>
            <a:r>
              <a:rPr lang="en-US" sz="1125" b="1" dirty="0">
                <a:solidFill>
                  <a:prstClr val="black"/>
                </a:solidFill>
              </a:rPr>
              <a:t>/l)</a:t>
            </a:r>
            <a:endParaRPr lang="en-US" sz="1125" b="1" baseline="30000" dirty="0">
              <a:solidFill>
                <a:prstClr val="black"/>
              </a:solidFill>
            </a:endParaRPr>
          </a:p>
        </p:txBody>
      </p:sp>
      <p:sp>
        <p:nvSpPr>
          <p:cNvPr id="5" name="TextBox 4"/>
          <p:cNvSpPr txBox="1"/>
          <p:nvPr/>
        </p:nvSpPr>
        <p:spPr>
          <a:xfrm>
            <a:off x="2635082" y="4761564"/>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3,0</a:t>
            </a:r>
          </a:p>
        </p:txBody>
      </p:sp>
      <p:sp>
        <p:nvSpPr>
          <p:cNvPr id="12" name="TextBox 11"/>
          <p:cNvSpPr txBox="1"/>
          <p:nvPr/>
        </p:nvSpPr>
        <p:spPr>
          <a:xfrm>
            <a:off x="3247754" y="4761564"/>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3,5</a:t>
            </a:r>
          </a:p>
        </p:txBody>
      </p:sp>
      <p:sp>
        <p:nvSpPr>
          <p:cNvPr id="14" name="TextBox 13"/>
          <p:cNvSpPr txBox="1"/>
          <p:nvPr/>
        </p:nvSpPr>
        <p:spPr>
          <a:xfrm>
            <a:off x="3870260" y="4761564"/>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4,0</a:t>
            </a:r>
          </a:p>
        </p:txBody>
      </p:sp>
      <p:sp>
        <p:nvSpPr>
          <p:cNvPr id="15" name="TextBox 14"/>
          <p:cNvSpPr txBox="1"/>
          <p:nvPr/>
        </p:nvSpPr>
        <p:spPr>
          <a:xfrm>
            <a:off x="4482931" y="4761564"/>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4,5</a:t>
            </a:r>
          </a:p>
        </p:txBody>
      </p:sp>
      <p:sp>
        <p:nvSpPr>
          <p:cNvPr id="16" name="TextBox 15"/>
          <p:cNvSpPr txBox="1"/>
          <p:nvPr/>
        </p:nvSpPr>
        <p:spPr>
          <a:xfrm>
            <a:off x="5108510" y="4747431"/>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5,0</a:t>
            </a:r>
          </a:p>
        </p:txBody>
      </p:sp>
      <p:sp>
        <p:nvSpPr>
          <p:cNvPr id="17" name="TextBox 16"/>
          <p:cNvSpPr txBox="1"/>
          <p:nvPr/>
        </p:nvSpPr>
        <p:spPr>
          <a:xfrm>
            <a:off x="5721182" y="4747431"/>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5,5</a:t>
            </a:r>
          </a:p>
        </p:txBody>
      </p:sp>
      <p:sp>
        <p:nvSpPr>
          <p:cNvPr id="18" name="TextBox 17"/>
          <p:cNvSpPr txBox="1"/>
          <p:nvPr/>
        </p:nvSpPr>
        <p:spPr>
          <a:xfrm>
            <a:off x="6343688" y="4747431"/>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6,0</a:t>
            </a:r>
          </a:p>
        </p:txBody>
      </p:sp>
      <p:cxnSp>
        <p:nvCxnSpPr>
          <p:cNvPr id="123904" name="Straight Connector 123903"/>
          <p:cNvCxnSpPr/>
          <p:nvPr/>
        </p:nvCxnSpPr>
        <p:spPr>
          <a:xfrm>
            <a:off x="2797752" y="3757884"/>
            <a:ext cx="0" cy="100368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416615" y="3757884"/>
            <a:ext cx="0" cy="100368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35479" y="3757884"/>
            <a:ext cx="0" cy="100368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654342" y="3757884"/>
            <a:ext cx="0" cy="100368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892068" y="3757884"/>
            <a:ext cx="0" cy="100368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510933" y="3758155"/>
            <a:ext cx="0" cy="100368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019388" y="4238332"/>
            <a:ext cx="1079461" cy="243526"/>
          </a:xfrm>
          <a:prstGeom prst="rect">
            <a:avLst/>
          </a:prstGeom>
          <a:noFill/>
        </p:spPr>
        <p:txBody>
          <a:bodyPr wrap="none" lIns="68579" tIns="34289" rIns="68579" bIns="34289" rtlCol="0">
            <a:spAutoFit/>
          </a:bodyPr>
          <a:lstStyle/>
          <a:p>
            <a:pPr defTabSz="685783">
              <a:defRPr/>
            </a:pPr>
            <a:r>
              <a:rPr lang="en-US" sz="1125" b="1" dirty="0">
                <a:solidFill>
                  <a:prstClr val="white"/>
                </a:solidFill>
                <a:latin typeface="Century Gothic"/>
              </a:rPr>
              <a:t>Hypokalemia</a:t>
            </a:r>
            <a:endParaRPr lang="en-US" sz="1125" b="1" baseline="30000" dirty="0">
              <a:solidFill>
                <a:prstClr val="white"/>
              </a:solidFill>
              <a:latin typeface="Century Gothic"/>
            </a:endParaRPr>
          </a:p>
        </p:txBody>
      </p:sp>
      <p:sp>
        <p:nvSpPr>
          <p:cNvPr id="41" name="TextBox 40"/>
          <p:cNvSpPr txBox="1"/>
          <p:nvPr/>
        </p:nvSpPr>
        <p:spPr>
          <a:xfrm>
            <a:off x="3770363" y="4238332"/>
            <a:ext cx="1186861" cy="243526"/>
          </a:xfrm>
          <a:prstGeom prst="rect">
            <a:avLst/>
          </a:prstGeom>
          <a:noFill/>
        </p:spPr>
        <p:txBody>
          <a:bodyPr wrap="none" lIns="68579" tIns="34289" rIns="68579" bIns="34289" rtlCol="0">
            <a:spAutoFit/>
          </a:bodyPr>
          <a:lstStyle/>
          <a:p>
            <a:pPr defTabSz="685783">
              <a:defRPr/>
            </a:pPr>
            <a:r>
              <a:rPr lang="en-US" sz="1125" b="1" dirty="0">
                <a:solidFill>
                  <a:prstClr val="white"/>
                </a:solidFill>
                <a:latin typeface="Century Gothic"/>
              </a:rPr>
              <a:t>Normokalemia</a:t>
            </a:r>
            <a:endParaRPr lang="en-US" sz="1125" b="1" baseline="30000" dirty="0">
              <a:solidFill>
                <a:prstClr val="white"/>
              </a:solidFill>
              <a:latin typeface="Century Gothic"/>
            </a:endParaRPr>
          </a:p>
        </p:txBody>
      </p:sp>
      <p:sp>
        <p:nvSpPr>
          <p:cNvPr id="42" name="TextBox 41"/>
          <p:cNvSpPr txBox="1"/>
          <p:nvPr/>
        </p:nvSpPr>
        <p:spPr>
          <a:xfrm>
            <a:off x="5632507" y="4238332"/>
            <a:ext cx="1161213" cy="243526"/>
          </a:xfrm>
          <a:prstGeom prst="rect">
            <a:avLst/>
          </a:prstGeom>
          <a:noFill/>
        </p:spPr>
        <p:txBody>
          <a:bodyPr wrap="none" lIns="68579" tIns="34289" rIns="68579" bIns="34289" rtlCol="0">
            <a:spAutoFit/>
          </a:bodyPr>
          <a:lstStyle/>
          <a:p>
            <a:pPr defTabSz="685783">
              <a:defRPr/>
            </a:pPr>
            <a:r>
              <a:rPr lang="en-US" sz="1125" b="1" dirty="0" err="1">
                <a:solidFill>
                  <a:prstClr val="white"/>
                </a:solidFill>
                <a:latin typeface="Century Gothic"/>
              </a:rPr>
              <a:t>Hyperkaliämie</a:t>
            </a:r>
            <a:endParaRPr lang="en-US" sz="1125" b="1" baseline="30000" dirty="0">
              <a:solidFill>
                <a:prstClr val="white"/>
              </a:solidFill>
              <a:latin typeface="Century Gothic"/>
            </a:endParaRPr>
          </a:p>
        </p:txBody>
      </p:sp>
      <p:sp>
        <p:nvSpPr>
          <p:cNvPr id="53" name="TextBox 52"/>
          <p:cNvSpPr txBox="1"/>
          <p:nvPr/>
        </p:nvSpPr>
        <p:spPr>
          <a:xfrm>
            <a:off x="5409032" y="3855858"/>
            <a:ext cx="334064" cy="198129"/>
          </a:xfrm>
          <a:prstGeom prst="rect">
            <a:avLst/>
          </a:prstGeom>
          <a:noFill/>
        </p:spPr>
        <p:txBody>
          <a:bodyPr wrap="none" lIns="68579" tIns="34289" rIns="68579" bIns="34289" rtlCol="0">
            <a:spAutoFit/>
          </a:bodyPr>
          <a:lstStyle/>
          <a:p>
            <a:pPr defTabSz="685783">
              <a:defRPr/>
            </a:pPr>
            <a:r>
              <a:rPr lang="en-US" sz="825" dirty="0">
                <a:solidFill>
                  <a:prstClr val="black">
                    <a:lumMod val="65000"/>
                    <a:lumOff val="35000"/>
                  </a:prstClr>
                </a:solidFill>
              </a:rPr>
              <a:t>Mild</a:t>
            </a:r>
            <a:endParaRPr lang="en-US" sz="825" baseline="30000" dirty="0">
              <a:solidFill>
                <a:prstClr val="black">
                  <a:lumMod val="65000"/>
                  <a:lumOff val="35000"/>
                </a:prstClr>
              </a:solidFill>
            </a:endParaRPr>
          </a:p>
        </p:txBody>
      </p:sp>
      <p:sp>
        <p:nvSpPr>
          <p:cNvPr id="54" name="TextBox 53"/>
          <p:cNvSpPr txBox="1"/>
          <p:nvPr/>
        </p:nvSpPr>
        <p:spPr>
          <a:xfrm>
            <a:off x="5964416" y="3855858"/>
            <a:ext cx="528028" cy="198129"/>
          </a:xfrm>
          <a:prstGeom prst="rect">
            <a:avLst/>
          </a:prstGeom>
          <a:noFill/>
        </p:spPr>
        <p:txBody>
          <a:bodyPr wrap="none" lIns="68579" tIns="34289" rIns="68579" bIns="34289" rtlCol="0">
            <a:spAutoFit/>
          </a:bodyPr>
          <a:lstStyle/>
          <a:p>
            <a:pPr defTabSz="685783">
              <a:defRPr/>
            </a:pPr>
            <a:r>
              <a:rPr lang="en-US" sz="825" dirty="0" err="1">
                <a:solidFill>
                  <a:prstClr val="black">
                    <a:lumMod val="65000"/>
                    <a:lumOff val="35000"/>
                  </a:prstClr>
                </a:solidFill>
              </a:rPr>
              <a:t>Moderat</a:t>
            </a:r>
            <a:endParaRPr lang="en-US" sz="825" baseline="30000" dirty="0">
              <a:solidFill>
                <a:prstClr val="black">
                  <a:lumMod val="65000"/>
                  <a:lumOff val="35000"/>
                </a:prstClr>
              </a:solidFill>
            </a:endParaRPr>
          </a:p>
        </p:txBody>
      </p:sp>
      <p:sp>
        <p:nvSpPr>
          <p:cNvPr id="55" name="TextBox 54"/>
          <p:cNvSpPr txBox="1"/>
          <p:nvPr/>
        </p:nvSpPr>
        <p:spPr>
          <a:xfrm>
            <a:off x="6849587" y="3855858"/>
            <a:ext cx="492762" cy="198129"/>
          </a:xfrm>
          <a:prstGeom prst="rect">
            <a:avLst/>
          </a:prstGeom>
          <a:noFill/>
        </p:spPr>
        <p:txBody>
          <a:bodyPr wrap="none" lIns="68579" tIns="34289" rIns="68579" bIns="34289" rtlCol="0">
            <a:spAutoFit/>
          </a:bodyPr>
          <a:lstStyle/>
          <a:p>
            <a:pPr defTabSz="685783">
              <a:defRPr/>
            </a:pPr>
            <a:r>
              <a:rPr lang="en-US" sz="825" dirty="0" err="1">
                <a:solidFill>
                  <a:prstClr val="black">
                    <a:lumMod val="65000"/>
                    <a:lumOff val="35000"/>
                  </a:prstClr>
                </a:solidFill>
              </a:rPr>
              <a:t>Schwer</a:t>
            </a:r>
            <a:endParaRPr lang="en-US" sz="825" baseline="30000" dirty="0">
              <a:solidFill>
                <a:prstClr val="black">
                  <a:lumMod val="65000"/>
                  <a:lumOff val="35000"/>
                </a:prstClr>
              </a:solidFill>
            </a:endParaRPr>
          </a:p>
        </p:txBody>
      </p:sp>
      <p:sp>
        <p:nvSpPr>
          <p:cNvPr id="44" name="TextBox 43"/>
          <p:cNvSpPr txBox="1"/>
          <p:nvPr/>
        </p:nvSpPr>
        <p:spPr>
          <a:xfrm>
            <a:off x="6957974" y="4742110"/>
            <a:ext cx="338873" cy="244937"/>
          </a:xfrm>
          <a:prstGeom prst="rect">
            <a:avLst/>
          </a:prstGeom>
          <a:noFill/>
        </p:spPr>
        <p:txBody>
          <a:bodyPr wrap="none" lIns="68579" tIns="34289" rIns="68579" bIns="34289" rtlCol="0">
            <a:spAutoFit/>
          </a:bodyPr>
          <a:lstStyle/>
          <a:p>
            <a:pPr defTabSz="685783">
              <a:defRPr/>
            </a:pPr>
            <a:r>
              <a:rPr lang="en-US" sz="1125" b="1" dirty="0">
                <a:solidFill>
                  <a:prstClr val="black"/>
                </a:solidFill>
              </a:rPr>
              <a:t>6,5</a:t>
            </a:r>
          </a:p>
        </p:txBody>
      </p:sp>
      <p:cxnSp>
        <p:nvCxnSpPr>
          <p:cNvPr id="43" name="Straight Connector 42"/>
          <p:cNvCxnSpPr/>
          <p:nvPr/>
        </p:nvCxnSpPr>
        <p:spPr>
          <a:xfrm>
            <a:off x="7104437" y="3757882"/>
            <a:ext cx="0" cy="13562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104437" y="4007453"/>
            <a:ext cx="0" cy="75438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716079" y="4117828"/>
            <a:ext cx="5859416" cy="468707"/>
            <a:chOff x="642597" y="4056570"/>
            <a:chExt cx="7812555" cy="624942"/>
          </a:xfrm>
        </p:grpSpPr>
        <p:sp>
          <p:nvSpPr>
            <p:cNvPr id="9" name="Pentagon 8"/>
            <p:cNvSpPr/>
            <p:nvPr/>
          </p:nvSpPr>
          <p:spPr>
            <a:xfrm rot="10800000">
              <a:off x="642597" y="4056572"/>
              <a:ext cx="2285981" cy="624937"/>
            </a:xfrm>
            <a:prstGeom prst="homePlate">
              <a:avLst/>
            </a:prstGeom>
            <a:gradFill flip="none" rotWithShape="1">
              <a:gsLst>
                <a:gs pos="0">
                  <a:schemeClr val="accent2"/>
                </a:gs>
                <a:gs pos="96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25" dirty="0">
                <a:solidFill>
                  <a:prstClr val="white"/>
                </a:solidFill>
              </a:endParaRPr>
            </a:p>
          </p:txBody>
        </p:sp>
        <p:sp>
          <p:nvSpPr>
            <p:cNvPr id="28" name="Pentagon 27"/>
            <p:cNvSpPr/>
            <p:nvPr/>
          </p:nvSpPr>
          <p:spPr>
            <a:xfrm>
              <a:off x="7035740" y="4056575"/>
              <a:ext cx="1419412" cy="624937"/>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25" dirty="0">
                <a:solidFill>
                  <a:prstClr val="white"/>
                </a:solidFill>
              </a:endParaRPr>
            </a:p>
          </p:txBody>
        </p:sp>
        <p:sp>
          <p:nvSpPr>
            <p:cNvPr id="29" name="Rectangle 28"/>
            <p:cNvSpPr/>
            <p:nvPr/>
          </p:nvSpPr>
          <p:spPr>
            <a:xfrm rot="10800000">
              <a:off x="2909345" y="4056572"/>
              <a:ext cx="2471564" cy="624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25" dirty="0">
                <a:solidFill>
                  <a:prstClr val="white"/>
                </a:solidFill>
              </a:endParaRPr>
            </a:p>
          </p:txBody>
        </p:sp>
        <p:sp>
          <p:nvSpPr>
            <p:cNvPr id="30" name="Rectangle 29"/>
            <p:cNvSpPr/>
            <p:nvPr/>
          </p:nvSpPr>
          <p:spPr>
            <a:xfrm rot="10800000">
              <a:off x="6210585" y="4056570"/>
              <a:ext cx="824508" cy="6249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25" dirty="0">
                <a:solidFill>
                  <a:prstClr val="white"/>
                </a:solidFill>
              </a:endParaRPr>
            </a:p>
          </p:txBody>
        </p:sp>
        <p:sp>
          <p:nvSpPr>
            <p:cNvPr id="31" name="Rectangle 30"/>
            <p:cNvSpPr/>
            <p:nvPr/>
          </p:nvSpPr>
          <p:spPr>
            <a:xfrm rot="10800000">
              <a:off x="5384798" y="4056570"/>
              <a:ext cx="825784" cy="6249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425" dirty="0">
                <a:solidFill>
                  <a:prstClr val="white"/>
                </a:solidFill>
              </a:endParaRPr>
            </a:p>
          </p:txBody>
        </p:sp>
      </p:grpSp>
      <p:cxnSp>
        <p:nvCxnSpPr>
          <p:cNvPr id="56" name="Straight Connector 55"/>
          <p:cNvCxnSpPr/>
          <p:nvPr/>
        </p:nvCxnSpPr>
        <p:spPr>
          <a:xfrm>
            <a:off x="7104437" y="4116148"/>
            <a:ext cx="0" cy="46841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75469" y="4214893"/>
            <a:ext cx="1129153" cy="256671"/>
          </a:xfrm>
          <a:prstGeom prst="rect">
            <a:avLst/>
          </a:prstGeom>
          <a:noFill/>
        </p:spPr>
        <p:txBody>
          <a:bodyPr wrap="none" lIns="68579" tIns="34289" rIns="68579" bIns="34289" rtlCol="0">
            <a:spAutoFit/>
          </a:bodyPr>
          <a:lstStyle/>
          <a:p>
            <a:pPr defTabSz="685783">
              <a:defRPr/>
            </a:pPr>
            <a:r>
              <a:rPr lang="en-US" sz="1200" b="1" dirty="0" err="1">
                <a:solidFill>
                  <a:prstClr val="white"/>
                </a:solidFill>
              </a:rPr>
              <a:t>Hypokaliämie</a:t>
            </a:r>
            <a:endParaRPr lang="en-US" sz="1200" b="1" baseline="30000" dirty="0">
              <a:solidFill>
                <a:prstClr val="white"/>
              </a:solidFill>
            </a:endParaRPr>
          </a:p>
        </p:txBody>
      </p:sp>
      <p:sp>
        <p:nvSpPr>
          <p:cNvPr id="45" name="TextBox 44"/>
          <p:cNvSpPr txBox="1"/>
          <p:nvPr/>
        </p:nvSpPr>
        <p:spPr>
          <a:xfrm>
            <a:off x="3719301" y="4214893"/>
            <a:ext cx="1297469" cy="256671"/>
          </a:xfrm>
          <a:prstGeom prst="rect">
            <a:avLst/>
          </a:prstGeom>
          <a:noFill/>
        </p:spPr>
        <p:txBody>
          <a:bodyPr wrap="none" lIns="68579" tIns="34289" rIns="68579" bIns="34289" rtlCol="0">
            <a:spAutoFit/>
          </a:bodyPr>
          <a:lstStyle/>
          <a:p>
            <a:pPr defTabSz="685783">
              <a:defRPr/>
            </a:pPr>
            <a:r>
              <a:rPr lang="en-US" sz="1200" b="1" dirty="0">
                <a:solidFill>
                  <a:prstClr val="white"/>
                </a:solidFill>
              </a:rPr>
              <a:t>Normokaliämie</a:t>
            </a:r>
            <a:r>
              <a:rPr lang="en-US" sz="1200" b="1" baseline="30000" dirty="0">
                <a:solidFill>
                  <a:prstClr val="white"/>
                </a:solidFill>
              </a:rPr>
              <a:t>1</a:t>
            </a:r>
          </a:p>
        </p:txBody>
      </p:sp>
      <p:sp>
        <p:nvSpPr>
          <p:cNvPr id="57" name="TextBox 56"/>
          <p:cNvSpPr txBox="1"/>
          <p:nvPr/>
        </p:nvSpPr>
        <p:spPr>
          <a:xfrm>
            <a:off x="5717516" y="4214893"/>
            <a:ext cx="1178847" cy="256671"/>
          </a:xfrm>
          <a:prstGeom prst="rect">
            <a:avLst/>
          </a:prstGeom>
          <a:noFill/>
        </p:spPr>
        <p:txBody>
          <a:bodyPr wrap="none" lIns="68579" tIns="34289" rIns="68579" bIns="34289" rtlCol="0">
            <a:spAutoFit/>
          </a:bodyPr>
          <a:lstStyle/>
          <a:p>
            <a:pPr defTabSz="685783">
              <a:defRPr/>
            </a:pPr>
            <a:r>
              <a:rPr lang="en-US" sz="1200" b="1" dirty="0" err="1"/>
              <a:t>Hyperkaliämie</a:t>
            </a:r>
            <a:endParaRPr lang="en-US" sz="1200" b="1" dirty="0"/>
          </a:p>
        </p:txBody>
      </p:sp>
      <p:sp>
        <p:nvSpPr>
          <p:cNvPr id="58" name="Textfeld 1"/>
          <p:cNvSpPr txBox="1"/>
          <p:nvPr/>
        </p:nvSpPr>
        <p:spPr>
          <a:xfrm>
            <a:off x="7156848" y="5040199"/>
            <a:ext cx="655629" cy="93680"/>
          </a:xfrm>
          <a:prstGeom prst="rect">
            <a:avLst/>
          </a:prstGeom>
          <a:noFill/>
        </p:spPr>
        <p:txBody>
          <a:bodyPr wrap="non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600" dirty="0">
                <a:solidFill>
                  <a:prstClr val="black"/>
                </a:solidFill>
              </a:rPr>
              <a:t>Eigene Darstellung</a:t>
            </a:r>
          </a:p>
        </p:txBody>
      </p:sp>
    </p:spTree>
    <p:extLst>
      <p:ext uri="{BB962C8B-B14F-4D97-AF65-F5344CB8AC3E}">
        <p14:creationId xmlns:p14="http://schemas.microsoft.com/office/powerpoint/2010/main" val="1921140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p:txBody>
          <a:bodyPr/>
          <a:lstStyle/>
          <a:p>
            <a:pPr eaLnBrk="1" hangingPunct="1"/>
            <a:r>
              <a:rPr lang="de-DE" altLang="de-DE"/>
              <a:t>Fall</a:t>
            </a:r>
          </a:p>
        </p:txBody>
      </p:sp>
      <p:sp>
        <p:nvSpPr>
          <p:cNvPr id="189443" name="Rectangle 3"/>
          <p:cNvSpPr>
            <a:spLocks noGrp="1" noChangeArrowheads="1"/>
          </p:cNvSpPr>
          <p:nvPr>
            <p:ph type="body" idx="4294967295"/>
          </p:nvPr>
        </p:nvSpPr>
        <p:spPr>
          <a:xfrm>
            <a:off x="900113" y="1412875"/>
            <a:ext cx="7632700" cy="4176713"/>
          </a:xfrm>
        </p:spPr>
        <p:txBody>
          <a:bodyPr/>
          <a:lstStyle/>
          <a:p>
            <a:pPr eaLnBrk="1" hangingPunct="1"/>
            <a:r>
              <a:rPr lang="de-DE" altLang="de-DE" sz="1800"/>
              <a:t>64 – jähriger Patient in ZNA</a:t>
            </a:r>
          </a:p>
          <a:p>
            <a:pPr eaLnBrk="1" hangingPunct="1"/>
            <a:r>
              <a:rPr lang="de-DE" altLang="de-DE" sz="1800"/>
              <a:t>Aufnahme nach Einweisung durch Hausarzt 	</a:t>
            </a:r>
          </a:p>
          <a:p>
            <a:pPr lvl="1" eaLnBrk="1" hangingPunct="1"/>
            <a:r>
              <a:rPr lang="de-DE" altLang="de-DE" sz="1600"/>
              <a:t>wegen Verschlechterung des Allgemeinzustandes </a:t>
            </a:r>
          </a:p>
          <a:p>
            <a:pPr lvl="1" eaLnBrk="1" hangingPunct="1"/>
            <a:r>
              <a:rPr lang="de-DE" altLang="de-DE" sz="1600"/>
              <a:t>Verweigerung der Nahrungsaufnahme seit wenigen Tagen</a:t>
            </a:r>
          </a:p>
          <a:p>
            <a:pPr lvl="1" eaLnBrk="1" hangingPunct="1"/>
            <a:r>
              <a:rPr lang="de-DE" altLang="de-DE" sz="1600"/>
              <a:t>vor ca. 10 Tagen gestürzt</a:t>
            </a:r>
          </a:p>
          <a:p>
            <a:pPr lvl="1" eaLnBrk="1" hangingPunct="1"/>
            <a:r>
              <a:rPr lang="de-DE" altLang="de-DE" sz="1600"/>
              <a:t>Zuletzt abnehmende Diurese</a:t>
            </a:r>
          </a:p>
          <a:p>
            <a:pPr eaLnBrk="1" hangingPunct="1"/>
            <a:r>
              <a:rPr lang="de-DE" altLang="de-DE" sz="1800"/>
              <a:t>Vorgeschichte:</a:t>
            </a:r>
          </a:p>
          <a:p>
            <a:pPr lvl="1" eaLnBrk="1" hangingPunct="1"/>
            <a:r>
              <a:rPr lang="de-DE" altLang="de-DE" sz="1600"/>
              <a:t>2001 NTx </a:t>
            </a:r>
          </a:p>
          <a:p>
            <a:pPr lvl="1" eaLnBrk="1" hangingPunct="1"/>
            <a:r>
              <a:rPr lang="de-DE" altLang="de-DE" sz="1600"/>
              <a:t>03/2010 akutes Nierenversagen mit Hospitalisation. </a:t>
            </a:r>
          </a:p>
          <a:p>
            <a:pPr lvl="1" eaLnBrk="1" hangingPunct="1"/>
            <a:r>
              <a:rPr lang="de-DE" altLang="de-DE" sz="1600"/>
              <a:t>Im Alltag sonst gering belastbar. </a:t>
            </a:r>
          </a:p>
        </p:txBody>
      </p:sp>
      <p:sp>
        <p:nvSpPr>
          <p:cNvPr id="4" name="Rectangle 2"/>
          <p:cNvSpPr txBox="1">
            <a:spLocks noChangeArrowheads="1"/>
          </p:cNvSpPr>
          <p:nvPr/>
        </p:nvSpPr>
        <p:spPr bwMode="auto">
          <a:xfrm>
            <a:off x="322263" y="417513"/>
            <a:ext cx="7920037" cy="6492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eaLnBrk="1" hangingPunct="1">
              <a:defRPr/>
            </a:pPr>
            <a:r>
              <a:rPr lang="de-DE" altLang="de-DE" kern="0" dirty="0">
                <a:solidFill>
                  <a:schemeClr val="bg1"/>
                </a:solidFill>
              </a:rPr>
              <a:t> Fall </a:t>
            </a:r>
            <a:r>
              <a:rPr lang="de-DE" altLang="de-DE" kern="0" dirty="0" err="1">
                <a:solidFill>
                  <a:schemeClr val="bg1"/>
                </a:solidFill>
              </a:rPr>
              <a:t>NTx</a:t>
            </a:r>
            <a:endParaRPr lang="de-DE" altLang="de-DE" kern="0" dirty="0">
              <a:solidFill>
                <a:schemeClr val="bg1"/>
              </a:solidFill>
            </a:endParaRPr>
          </a:p>
        </p:txBody>
      </p:sp>
      <p:pic>
        <p:nvPicPr>
          <p:cNvPr id="5" name="Grafik 4">
            <a:extLst>
              <a:ext uri="{FF2B5EF4-FFF2-40B4-BE49-F238E27FC236}">
                <a16:creationId xmlns:a16="http://schemas.microsoft.com/office/drawing/2014/main" id="{9CCFE4E3-B4FA-4935-AD41-0CF627C1DF26}"/>
              </a:ext>
            </a:extLst>
          </p:cNvPr>
          <p:cNvPicPr>
            <a:picLocks noChangeAspect="1"/>
          </p:cNvPicPr>
          <p:nvPr/>
        </p:nvPicPr>
        <p:blipFill>
          <a:blip r:embed="rId2"/>
          <a:stretch>
            <a:fillRect/>
          </a:stretch>
        </p:blipFill>
        <p:spPr>
          <a:xfrm>
            <a:off x="7553936" y="6093296"/>
            <a:ext cx="1583500" cy="764013"/>
          </a:xfrm>
          <a:prstGeom prst="rect">
            <a:avLst/>
          </a:prstGeom>
        </p:spPr>
      </p:pic>
    </p:spTree>
    <p:extLst>
      <p:ext uri="{BB962C8B-B14F-4D97-AF65-F5344CB8AC3E}">
        <p14:creationId xmlns:p14="http://schemas.microsoft.com/office/powerpoint/2010/main" val="1012606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p:txBody>
          <a:bodyPr lIns="72000" tIns="36000" rIns="72000" bIns="36000"/>
          <a:lstStyle/>
          <a:p>
            <a:pPr eaLnBrk="1" hangingPunct="1"/>
            <a:r>
              <a:rPr lang="de-DE" altLang="de-DE"/>
              <a:t>Befund</a:t>
            </a:r>
          </a:p>
        </p:txBody>
      </p:sp>
      <p:sp>
        <p:nvSpPr>
          <p:cNvPr id="242691" name="Rectangle 3"/>
          <p:cNvSpPr>
            <a:spLocks noGrp="1" noChangeArrowheads="1"/>
          </p:cNvSpPr>
          <p:nvPr>
            <p:ph type="body" idx="4294967295"/>
          </p:nvPr>
        </p:nvSpPr>
        <p:spPr>
          <a:xfrm>
            <a:off x="755650" y="1357313"/>
            <a:ext cx="7704138" cy="4176712"/>
          </a:xfrm>
        </p:spPr>
        <p:txBody>
          <a:bodyPr lIns="72000" tIns="36000" rIns="72000" bIns="36000"/>
          <a:lstStyle/>
          <a:p>
            <a:pPr eaLnBrk="1" hangingPunct="1">
              <a:defRPr/>
            </a:pPr>
            <a:r>
              <a:rPr lang="de-DE" sz="2000" dirty="0"/>
              <a:t>Reduzierter AZ und schlanker EZ. </a:t>
            </a:r>
          </a:p>
          <a:p>
            <a:pPr eaLnBrk="1" hangingPunct="1">
              <a:defRPr/>
            </a:pPr>
            <a:r>
              <a:rPr lang="de-DE" sz="2000" dirty="0"/>
              <a:t>175 cm, 65kg,  HF 35/min, RR 140/70 mmHg</a:t>
            </a:r>
          </a:p>
          <a:p>
            <a:pPr eaLnBrk="1" hangingPunct="1">
              <a:defRPr/>
            </a:pPr>
            <a:r>
              <a:rPr lang="de-DE" sz="2000" dirty="0"/>
              <a:t>Reizlose </a:t>
            </a:r>
            <a:r>
              <a:rPr lang="de-DE" sz="2000" dirty="0" err="1"/>
              <a:t>NTx</a:t>
            </a:r>
            <a:r>
              <a:rPr lang="de-DE" sz="2000" dirty="0"/>
              <a:t>-Narbe mit Hernie</a:t>
            </a:r>
          </a:p>
          <a:p>
            <a:pPr eaLnBrk="1" hangingPunct="1">
              <a:defRPr/>
            </a:pPr>
            <a:r>
              <a:rPr lang="de-DE" sz="2000" dirty="0"/>
              <a:t>geringe Unterschenkelödemen</a:t>
            </a:r>
          </a:p>
          <a:p>
            <a:pPr eaLnBrk="1" hangingPunct="1">
              <a:defRPr/>
            </a:pPr>
            <a:r>
              <a:rPr lang="de-DE" sz="2000" dirty="0"/>
              <a:t>Neurologisch: </a:t>
            </a:r>
          </a:p>
          <a:p>
            <a:pPr lvl="1" eaLnBrk="1" hangingPunct="1">
              <a:defRPr/>
            </a:pPr>
            <a:r>
              <a:rPr lang="de-DE" sz="1600" dirty="0"/>
              <a:t>Tremor und </a:t>
            </a:r>
            <a:r>
              <a:rPr lang="de-DE" sz="1600" dirty="0" err="1"/>
              <a:t>Hyperreflexie</a:t>
            </a:r>
            <a:endParaRPr lang="de-DE" sz="1600" dirty="0"/>
          </a:p>
          <a:p>
            <a:pPr eaLnBrk="1" hangingPunct="1">
              <a:defRPr/>
            </a:pPr>
            <a:r>
              <a:rPr lang="de-DE" sz="2000" dirty="0"/>
              <a:t>GCS erniedrigt </a:t>
            </a:r>
          </a:p>
          <a:p>
            <a:pPr marL="0" indent="0" eaLnBrk="1" hangingPunct="1">
              <a:defRPr/>
            </a:pPr>
            <a:endParaRPr lang="de-DE" sz="2000" dirty="0"/>
          </a:p>
        </p:txBody>
      </p:sp>
      <p:pic>
        <p:nvPicPr>
          <p:cNvPr id="181252" name="Picture 4" descr="P3030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15" y="2755794"/>
            <a:ext cx="43894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65DEF327-0125-4ECF-BF29-9BE13D2CB76B}"/>
              </a:ext>
            </a:extLst>
          </p:cNvPr>
          <p:cNvPicPr>
            <a:picLocks noChangeAspect="1"/>
          </p:cNvPicPr>
          <p:nvPr/>
        </p:nvPicPr>
        <p:blipFill>
          <a:blip r:embed="rId3"/>
          <a:stretch>
            <a:fillRect/>
          </a:stretch>
        </p:blipFill>
        <p:spPr>
          <a:xfrm>
            <a:off x="7553936" y="6093296"/>
            <a:ext cx="1583500" cy="764013"/>
          </a:xfrm>
          <a:prstGeom prst="rect">
            <a:avLst/>
          </a:prstGeom>
        </p:spPr>
      </p:pic>
    </p:spTree>
    <p:extLst>
      <p:ext uri="{BB962C8B-B14F-4D97-AF65-F5344CB8AC3E}">
        <p14:creationId xmlns:p14="http://schemas.microsoft.com/office/powerpoint/2010/main" val="49148208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516019-0B48-4336-8BFE-44491C42AC5B}"/>
              </a:ext>
            </a:extLst>
          </p:cNvPr>
          <p:cNvSpPr>
            <a:spLocks noGrp="1" noChangeArrowheads="1"/>
          </p:cNvSpPr>
          <p:nvPr>
            <p:ph type="title"/>
          </p:nvPr>
        </p:nvSpPr>
        <p:spPr/>
        <p:txBody>
          <a:bodyPr/>
          <a:lstStyle/>
          <a:p>
            <a:pPr eaLnBrk="1" hangingPunct="1"/>
            <a:r>
              <a:rPr lang="de-DE" altLang="de-DE" sz="3200" dirty="0"/>
              <a:t>Elektrolytstörungen</a:t>
            </a:r>
          </a:p>
        </p:txBody>
      </p:sp>
      <p:sp>
        <p:nvSpPr>
          <p:cNvPr id="805891" name="Rectangle 3">
            <a:extLst>
              <a:ext uri="{FF2B5EF4-FFF2-40B4-BE49-F238E27FC236}">
                <a16:creationId xmlns:a16="http://schemas.microsoft.com/office/drawing/2014/main" id="{E419F353-12FF-42D9-A27B-F4AB95CE17C6}"/>
              </a:ext>
            </a:extLst>
          </p:cNvPr>
          <p:cNvSpPr>
            <a:spLocks noGrp="1" noChangeArrowheads="1"/>
          </p:cNvSpPr>
          <p:nvPr>
            <p:ph type="body" idx="1"/>
          </p:nvPr>
        </p:nvSpPr>
        <p:spPr/>
        <p:txBody>
          <a:bodyPr/>
          <a:lstStyle/>
          <a:p>
            <a:pPr marL="0" indent="0" eaLnBrk="1" hangingPunct="1"/>
            <a:r>
              <a:rPr lang="de-DE" altLang="de-DE" dirty="0"/>
              <a:t>… sind multifaktoriell</a:t>
            </a:r>
          </a:p>
          <a:p>
            <a:pPr marL="0" indent="0" eaLnBrk="1" hangingPunct="1"/>
            <a:r>
              <a:rPr lang="de-DE" altLang="de-DE" dirty="0"/>
              <a:t>… müssen im Gesamtbild der Erkrankung interpretiert werden</a:t>
            </a:r>
          </a:p>
          <a:p>
            <a:pPr marL="0" indent="0" eaLnBrk="1" hangingPunct="1"/>
            <a:endParaRPr lang="de-DE" altLang="de-DE" dirty="0"/>
          </a:p>
          <a:p>
            <a:pPr marL="0" indent="0" eaLnBrk="1" hangingPunct="1"/>
            <a:r>
              <a:rPr lang="de-DE" altLang="de-DE" dirty="0"/>
              <a:t>Grundsätzlich gilt:</a:t>
            </a:r>
          </a:p>
          <a:p>
            <a:pPr marL="0" indent="0" eaLnBrk="1" hangingPunct="1"/>
            <a:r>
              <a:rPr lang="de-DE" altLang="de-DE" dirty="0"/>
              <a:t>Die Therapie richtet sich NICHT nach Werten, sondern an der Klinik / den Symptomen !!</a:t>
            </a:r>
          </a:p>
          <a:p>
            <a:pPr marL="0" indent="0" eaLnBrk="1" hangingPunct="1"/>
            <a:endParaRPr lang="de-DE" altLang="de-DE" dirty="0"/>
          </a:p>
          <a:p>
            <a:pPr marL="285750" indent="-285750">
              <a:buFontTx/>
              <a:buChar char="-"/>
            </a:pPr>
            <a:r>
              <a:rPr lang="de-DE" sz="2800" b="1" dirty="0">
                <a:sym typeface="Wingdings" panose="05000000000000000000" pitchFamily="2" charset="2"/>
              </a:rPr>
              <a:t>Klinik: </a:t>
            </a:r>
            <a:r>
              <a:rPr lang="de-DE" sz="2800" b="1" dirty="0" err="1">
                <a:sym typeface="Wingdings" panose="05000000000000000000" pitchFamily="2" charset="2"/>
              </a:rPr>
              <a:t>Treat</a:t>
            </a:r>
            <a:r>
              <a:rPr lang="de-DE" sz="2800" b="1" dirty="0">
                <a:sym typeface="Wingdings" panose="05000000000000000000" pitchFamily="2" charset="2"/>
              </a:rPr>
              <a:t>, </a:t>
            </a:r>
            <a:r>
              <a:rPr lang="de-DE" sz="2800" b="1" dirty="0" err="1">
                <a:sym typeface="Wingdings" panose="05000000000000000000" pitchFamily="2" charset="2"/>
              </a:rPr>
              <a:t>than</a:t>
            </a:r>
            <a:r>
              <a:rPr lang="de-DE" sz="2800" b="1" dirty="0">
                <a:sym typeface="Wingdings" panose="05000000000000000000" pitchFamily="2" charset="2"/>
              </a:rPr>
              <a:t> </a:t>
            </a:r>
            <a:r>
              <a:rPr lang="de-DE" sz="2800" b="1" dirty="0" err="1">
                <a:sym typeface="Wingdings" panose="05000000000000000000" pitchFamily="2" charset="2"/>
              </a:rPr>
              <a:t>think</a:t>
            </a:r>
            <a:endParaRPr lang="de-DE" sz="2800" b="1" dirty="0">
              <a:sym typeface="Wingdings" panose="05000000000000000000" pitchFamily="2" charset="2"/>
            </a:endParaRPr>
          </a:p>
          <a:p>
            <a:pPr marL="285750" indent="-285750">
              <a:buFontTx/>
              <a:buChar char="-"/>
            </a:pPr>
            <a:r>
              <a:rPr lang="de-DE" sz="2800" b="1" dirty="0"/>
              <a:t>Keine Klinik </a:t>
            </a:r>
            <a:r>
              <a:rPr lang="de-DE" sz="2800" b="1" dirty="0">
                <a:sym typeface="Wingdings" panose="05000000000000000000" pitchFamily="2" charset="2"/>
              </a:rPr>
              <a:t> </a:t>
            </a:r>
            <a:r>
              <a:rPr lang="de-DE" sz="2800" b="1" dirty="0" err="1">
                <a:sym typeface="Wingdings" panose="05000000000000000000" pitchFamily="2" charset="2"/>
              </a:rPr>
              <a:t>wait</a:t>
            </a:r>
            <a:r>
              <a:rPr lang="de-DE" sz="2800" b="1" dirty="0">
                <a:sym typeface="Wingdings" panose="05000000000000000000" pitchFamily="2" charset="2"/>
              </a:rPr>
              <a:t>, </a:t>
            </a:r>
            <a:r>
              <a:rPr lang="de-DE" sz="2800" b="1" dirty="0" err="1">
                <a:sym typeface="Wingdings" panose="05000000000000000000" pitchFamily="2" charset="2"/>
              </a:rPr>
              <a:t>watch</a:t>
            </a:r>
            <a:r>
              <a:rPr lang="de-DE" sz="2800" b="1" dirty="0">
                <a:sym typeface="Wingdings" panose="05000000000000000000" pitchFamily="2" charset="2"/>
              </a:rPr>
              <a:t>, </a:t>
            </a:r>
            <a:r>
              <a:rPr lang="de-DE" sz="2800" b="1" dirty="0" err="1">
                <a:sym typeface="Wingdings" panose="05000000000000000000" pitchFamily="2" charset="2"/>
              </a:rPr>
              <a:t>than</a:t>
            </a:r>
            <a:r>
              <a:rPr lang="de-DE" sz="2800" b="1" dirty="0">
                <a:sym typeface="Wingdings" panose="05000000000000000000" pitchFamily="2" charset="2"/>
              </a:rPr>
              <a:t> </a:t>
            </a:r>
            <a:r>
              <a:rPr lang="de-DE" sz="2800" b="1" dirty="0" err="1">
                <a:sym typeface="Wingdings" panose="05000000000000000000" pitchFamily="2" charset="2"/>
              </a:rPr>
              <a:t>treat</a:t>
            </a:r>
            <a:r>
              <a:rPr lang="de-DE" sz="2800" b="1" dirty="0">
                <a:sym typeface="Wingdings" panose="05000000000000000000" pitchFamily="2" charset="2"/>
              </a:rPr>
              <a:t>!</a:t>
            </a:r>
          </a:p>
          <a:p>
            <a:pPr marL="0" indent="0" eaLnBrk="1" hangingPunct="1"/>
            <a:endParaRPr lang="de-DE" altLang="de-DE" dirty="0"/>
          </a:p>
        </p:txBody>
      </p:sp>
      <p:sp>
        <p:nvSpPr>
          <p:cNvPr id="805892" name="Rectangle 4">
            <a:extLst>
              <a:ext uri="{FF2B5EF4-FFF2-40B4-BE49-F238E27FC236}">
                <a16:creationId xmlns:a16="http://schemas.microsoft.com/office/drawing/2014/main" id="{582F78A4-555D-4F69-874A-9677CCE720B7}"/>
              </a:ext>
            </a:extLst>
          </p:cNvPr>
          <p:cNvSpPr>
            <a:spLocks noChangeArrowheads="1"/>
          </p:cNvSpPr>
          <p:nvPr/>
        </p:nvSpPr>
        <p:spPr bwMode="auto">
          <a:xfrm>
            <a:off x="181769" y="1340768"/>
            <a:ext cx="8207375" cy="4679950"/>
          </a:xfrm>
          <a:prstGeom prst="rect">
            <a:avLst/>
          </a:prstGeom>
          <a:solidFill>
            <a:schemeClr val="bg1"/>
          </a:solidFill>
          <a:ln w="9525">
            <a:noFill/>
            <a:miter lim="800000"/>
            <a:headEnd/>
            <a:tailEnd/>
          </a:ln>
          <a:effectLst/>
        </p:spPr>
        <p:txBody>
          <a:bodyPr wrap="none" anchor="ctr"/>
          <a:lstStyle/>
          <a:p>
            <a:pPr>
              <a:defRPr/>
            </a:pPr>
            <a:r>
              <a:rPr lang="de-DE" sz="8000" b="1" dirty="0" err="1">
                <a:solidFill>
                  <a:srgbClr val="FF0000"/>
                </a:solidFill>
                <a:effectLst>
                  <a:outerShdw blurRad="38100" dist="38100" dir="2700000" algn="tl">
                    <a:srgbClr val="C0C0C0"/>
                  </a:outerShdw>
                </a:effectLst>
                <a:latin typeface="Arial" charset="0"/>
              </a:rPr>
              <a:t>Treat</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patient</a:t>
            </a:r>
            <a:endParaRPr lang="de-DE" sz="8000" b="1" dirty="0">
              <a:solidFill>
                <a:srgbClr val="FF0000"/>
              </a:solidFill>
              <a:effectLst>
                <a:outerShdw blurRad="38100" dist="38100" dir="2700000" algn="tl">
                  <a:srgbClr val="C0C0C0"/>
                </a:outerShdw>
              </a:effectLst>
              <a:latin typeface="Arial" charset="0"/>
            </a:endParaRPr>
          </a:p>
          <a:p>
            <a:pPr>
              <a:defRPr/>
            </a:pPr>
            <a:r>
              <a:rPr lang="de-DE" sz="8000" b="1" dirty="0">
                <a:solidFill>
                  <a:srgbClr val="FF0000"/>
                </a:solidFill>
                <a:effectLst>
                  <a:outerShdw blurRad="38100" dist="38100" dir="2700000" algn="tl">
                    <a:srgbClr val="C0C0C0"/>
                  </a:outerShdw>
                </a:effectLst>
                <a:latin typeface="Arial" charset="0"/>
              </a:rPr>
              <a:t>not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numbers</a:t>
            </a:r>
            <a:r>
              <a:rPr lang="de-DE" sz="8000" b="1" dirty="0">
                <a:solidFill>
                  <a:srgbClr val="FF0000"/>
                </a:solidFill>
                <a:effectLst>
                  <a:outerShdw blurRad="38100" dist="38100" dir="2700000" algn="tl">
                    <a:srgbClr val="C0C0C0"/>
                  </a:outerShdw>
                </a:effectLst>
                <a:latin typeface="Arial" charset="0"/>
              </a:rPr>
              <a:t> !!</a:t>
            </a:r>
          </a:p>
        </p:txBody>
      </p:sp>
    </p:spTree>
    <p:extLst>
      <p:ext uri="{BB962C8B-B14F-4D97-AF65-F5344CB8AC3E}">
        <p14:creationId xmlns:p14="http://schemas.microsoft.com/office/powerpoint/2010/main" val="3299947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5891">
                                            <p:txEl>
                                              <p:pRg st="4" end="4"/>
                                            </p:txEl>
                                          </p:spTgt>
                                        </p:tgtEl>
                                        <p:attrNameLst>
                                          <p:attrName>style.visibility</p:attrName>
                                        </p:attrNameLst>
                                      </p:cBhvr>
                                      <p:to>
                                        <p:strVal val="visible"/>
                                      </p:to>
                                    </p:set>
                                    <p:anim calcmode="lin" valueType="num">
                                      <p:cBhvr additive="base">
                                        <p:cTn id="7" dur="500" fill="hold"/>
                                        <p:tgtEl>
                                          <p:spTgt spid="80589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5891">
                                            <p:txEl>
                                              <p:pRg st="6" end="6"/>
                                            </p:txEl>
                                          </p:spTgt>
                                        </p:tgtEl>
                                        <p:attrNameLst>
                                          <p:attrName>style.visibility</p:attrName>
                                        </p:attrNameLst>
                                      </p:cBhvr>
                                      <p:to>
                                        <p:strVal val="visible"/>
                                      </p:to>
                                    </p:set>
                                    <p:anim calcmode="lin" valueType="num">
                                      <p:cBhvr additive="base">
                                        <p:cTn id="13" dur="500" fill="hold"/>
                                        <p:tgtEl>
                                          <p:spTgt spid="805891">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5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05891">
                                            <p:txEl>
                                              <p:pRg st="7" end="7"/>
                                            </p:txEl>
                                          </p:spTgt>
                                        </p:tgtEl>
                                        <p:attrNameLst>
                                          <p:attrName>style.visibility</p:attrName>
                                        </p:attrNameLst>
                                      </p:cBhvr>
                                      <p:to>
                                        <p:strVal val="visible"/>
                                      </p:to>
                                    </p:set>
                                    <p:anim calcmode="lin" valueType="num">
                                      <p:cBhvr additive="base">
                                        <p:cTn id="19" dur="500" fill="hold"/>
                                        <p:tgtEl>
                                          <p:spTgt spid="805891">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5891">
                                            <p:txEl>
                                              <p:pRg st="7" end="7"/>
                                            </p:txEl>
                                          </p:spTgt>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3" presetClass="emph" presetSubtype="2" fill="hold" nodeType="afterEffect">
                                  <p:stCondLst>
                                    <p:cond delay="0"/>
                                  </p:stCondLst>
                                  <p:childTnLst>
                                    <p:animClr clrSpc="rgb" dir="cw">
                                      <p:cBhvr override="childStyle">
                                        <p:cTn id="23" dur="2000" fill="hold"/>
                                        <p:tgtEl>
                                          <p:spTgt spid="805891">
                                            <p:txEl>
                                              <p:pRg st="4" end="4"/>
                                            </p:txEl>
                                          </p:spTgt>
                                        </p:tgtEl>
                                        <p:attrNameLst>
                                          <p:attrName>style.color</p:attrName>
                                        </p:attrNameLst>
                                      </p:cBhvr>
                                      <p:to>
                                        <a:srgbClr val="FF0000"/>
                                      </p:to>
                                    </p:animClr>
                                  </p:childTnLst>
                                </p:cTn>
                              </p:par>
                            </p:childTnLst>
                          </p:cTn>
                        </p:par>
                        <p:par>
                          <p:cTn id="24" fill="hold">
                            <p:stCondLst>
                              <p:cond delay="2500"/>
                            </p:stCondLst>
                            <p:childTnLst>
                              <p:par>
                                <p:cTn id="25" presetID="3" presetClass="emph" presetSubtype="2" fill="hold" nodeType="afterEffect">
                                  <p:stCondLst>
                                    <p:cond delay="0"/>
                                  </p:stCondLst>
                                  <p:childTnLst>
                                    <p:animClr clrSpc="rgb" dir="cw">
                                      <p:cBhvr override="childStyle">
                                        <p:cTn id="26" dur="2000" fill="hold"/>
                                        <p:tgtEl>
                                          <p:spTgt spid="805891">
                                            <p:txEl>
                                              <p:pRg st="6" end="6"/>
                                            </p:txEl>
                                          </p:spTgt>
                                        </p:tgtEl>
                                        <p:attrNameLst>
                                          <p:attrName>style.color</p:attrName>
                                        </p:attrNameLst>
                                      </p:cBhvr>
                                      <p:to>
                                        <a:srgbClr val="FF0000"/>
                                      </p:to>
                                    </p:animClr>
                                  </p:childTnLst>
                                </p:cTn>
                              </p:par>
                            </p:childTnLst>
                          </p:cTn>
                        </p:par>
                        <p:par>
                          <p:cTn id="27" fill="hold">
                            <p:stCondLst>
                              <p:cond delay="4500"/>
                            </p:stCondLst>
                            <p:childTnLst>
                              <p:par>
                                <p:cTn id="28" presetID="3" presetClass="emph" presetSubtype="2" fill="hold" nodeType="afterEffect">
                                  <p:stCondLst>
                                    <p:cond delay="0"/>
                                  </p:stCondLst>
                                  <p:childTnLst>
                                    <p:animClr clrSpc="rgb" dir="cw">
                                      <p:cBhvr override="childStyle">
                                        <p:cTn id="29" dur="2000" fill="hold"/>
                                        <p:tgtEl>
                                          <p:spTgt spid="805891">
                                            <p:txEl>
                                              <p:pRg st="7" end="7"/>
                                            </p:txEl>
                                          </p:spTgt>
                                        </p:tgtEl>
                                        <p:attrNameLst>
                                          <p:attrName>style.color</p:attrName>
                                        </p:attrNameLst>
                                      </p:cBhvr>
                                      <p:to>
                                        <a:srgbClr val="FF0000"/>
                                      </p:to>
                                    </p:animClr>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805892"/>
                                        </p:tgtEl>
                                        <p:attrNameLst>
                                          <p:attrName>style.visibility</p:attrName>
                                        </p:attrNameLst>
                                      </p:cBhvr>
                                      <p:to>
                                        <p:strVal val="visible"/>
                                      </p:to>
                                    </p:set>
                                    <p:animEffect transition="in" filter="checkerboard(across)">
                                      <p:cBhvr>
                                        <p:cTn id="34" dur="500"/>
                                        <p:tgtEl>
                                          <p:spTgt spid="80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1</a:t>
            </a:r>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3872408347"/>
              </p:ext>
            </p:extLst>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u="none" strike="noStrike" kern="1200" dirty="0">
                          <a:solidFill>
                            <a:schemeClr val="tx1"/>
                          </a:solidFill>
                          <a:effectLst/>
                          <a:latin typeface="Arial" panose="020B0604020202020204" pitchFamily="34" charset="0"/>
                          <a:ea typeface="+mn-ea"/>
                          <a:cs typeface="+mn-cs"/>
                        </a:rPr>
                        <a:t>Hypernatriämie</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1610268398"/>
              </p:ext>
            </p:extLst>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sz="2000" b="1" i="0" u="none" strike="noStrike" kern="1200" dirty="0" err="1">
                          <a:solidFill>
                            <a:schemeClr val="tx1"/>
                          </a:solidFill>
                          <a:effectLst/>
                          <a:latin typeface="Arial" panose="020B0604020202020204" pitchFamily="34" charset="0"/>
                          <a:ea typeface="+mn-ea"/>
                          <a:cs typeface="+mn-cs"/>
                        </a:rPr>
                        <a:t>Hypercalcämie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3026363055"/>
              </p:ext>
            </p:extLst>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u="none" strike="noStrike" kern="1200" dirty="0">
                          <a:solidFill>
                            <a:schemeClr val="tx1"/>
                          </a:solidFill>
                          <a:effectLst/>
                          <a:latin typeface="Arial" panose="020B0604020202020204" pitchFamily="34" charset="0"/>
                          <a:ea typeface="+mn-ea"/>
                          <a:cs typeface="+mn-cs"/>
                        </a:rPr>
                        <a:t>Hypokaliämie</a:t>
                      </a:r>
                      <a:endParaRPr 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3834027481"/>
              </p:ext>
            </p:extLst>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Hyperkaliämie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2160073414"/>
              </p:ext>
            </p:extLst>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sz="2000" b="1" i="0" u="none" strike="noStrike" kern="1200" dirty="0">
                          <a:solidFill>
                            <a:schemeClr val="tx1"/>
                          </a:solidFill>
                          <a:effectLst/>
                          <a:latin typeface="Arial" panose="020B0604020202020204" pitchFamily="34" charset="0"/>
                          <a:ea typeface="+mn-ea"/>
                          <a:cs typeface="+mn-cs"/>
                        </a:rPr>
                        <a:t>Hyponatriämie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129032453"/>
              </p:ext>
            </p:extLst>
          </p:nvPr>
        </p:nvGraphicFramePr>
        <p:xfrm>
          <a:off x="-1" y="908050"/>
          <a:ext cx="9144001" cy="76252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000" b="1" i="0" u="none" strike="noStrike" kern="1200" dirty="0" err="1">
                          <a:solidFill>
                            <a:schemeClr val="tx1"/>
                          </a:solidFill>
                          <a:effectLst/>
                          <a:latin typeface="Arial" panose="020B0604020202020204" pitchFamily="34" charset="0"/>
                          <a:ea typeface="+mn-ea"/>
                          <a:cs typeface="+mn-cs"/>
                        </a:rPr>
                        <a:t>Welche</a:t>
                      </a:r>
                      <a:r>
                        <a:rPr lang="en-US" sz="2000" b="1" i="0" u="none" strike="noStrike" kern="1200" dirty="0">
                          <a:solidFill>
                            <a:schemeClr val="tx1"/>
                          </a:solidFill>
                          <a:effectLst/>
                          <a:latin typeface="Arial" panose="020B0604020202020204" pitchFamily="34" charset="0"/>
                          <a:ea typeface="+mn-ea"/>
                          <a:cs typeface="+mn-cs"/>
                        </a:rPr>
                        <a:t> </a:t>
                      </a:r>
                      <a:r>
                        <a:rPr lang="en-US" sz="2000" b="1" i="0" u="none" strike="noStrike" kern="1200" dirty="0" err="1">
                          <a:solidFill>
                            <a:schemeClr val="tx1"/>
                          </a:solidFill>
                          <a:effectLst/>
                          <a:latin typeface="Arial" panose="020B0604020202020204" pitchFamily="34" charset="0"/>
                          <a:ea typeface="+mn-ea"/>
                          <a:cs typeface="+mn-cs"/>
                        </a:rPr>
                        <a:t>Elektrolytstörung</a:t>
                      </a:r>
                      <a:r>
                        <a:rPr lang="en-US" sz="2000" b="1" i="0" u="none" strike="noStrike" kern="1200" dirty="0">
                          <a:solidFill>
                            <a:schemeClr val="tx1"/>
                          </a:solidFill>
                          <a:effectLst/>
                          <a:latin typeface="Arial" panose="020B0604020202020204" pitchFamily="34" charset="0"/>
                          <a:ea typeface="+mn-ea"/>
                          <a:cs typeface="+mn-cs"/>
                        </a:rPr>
                        <a:t>(</a:t>
                      </a:r>
                      <a:r>
                        <a:rPr lang="en-US" sz="2000" b="1" i="0" u="none" strike="noStrike" kern="1200" dirty="0" err="1">
                          <a:solidFill>
                            <a:schemeClr val="tx1"/>
                          </a:solidFill>
                          <a:effectLst/>
                          <a:latin typeface="Arial" panose="020B0604020202020204" pitchFamily="34" charset="0"/>
                          <a:ea typeface="+mn-ea"/>
                          <a:cs typeface="+mn-cs"/>
                        </a:rPr>
                        <a:t>en</a:t>
                      </a:r>
                      <a:r>
                        <a:rPr lang="en-US" sz="2000" b="1" i="0" u="none" strike="noStrike" kern="1200" dirty="0">
                          <a:solidFill>
                            <a:schemeClr val="tx1"/>
                          </a:solidFill>
                          <a:effectLst/>
                          <a:latin typeface="Arial" panose="020B0604020202020204" pitchFamily="34" charset="0"/>
                          <a:ea typeface="+mn-ea"/>
                          <a:cs typeface="+mn-cs"/>
                        </a:rPr>
                        <a:t>) </a:t>
                      </a:r>
                      <a:r>
                        <a:rPr lang="en-US" sz="2000" b="1" i="0" u="none" strike="noStrike" kern="1200" dirty="0" err="1">
                          <a:solidFill>
                            <a:schemeClr val="tx1"/>
                          </a:solidFill>
                          <a:effectLst/>
                          <a:latin typeface="Arial" panose="020B0604020202020204" pitchFamily="34" charset="0"/>
                          <a:ea typeface="+mn-ea"/>
                          <a:cs typeface="+mn-cs"/>
                        </a:rPr>
                        <a:t>vermuten</a:t>
                      </a:r>
                      <a:r>
                        <a:rPr lang="en-US" sz="2000" b="1" i="0" u="none" strike="noStrike" kern="1200" dirty="0">
                          <a:solidFill>
                            <a:schemeClr val="tx1"/>
                          </a:solidFill>
                          <a:effectLst/>
                          <a:latin typeface="Arial" panose="020B0604020202020204" pitchFamily="34" charset="0"/>
                          <a:ea typeface="+mn-ea"/>
                          <a:cs typeface="+mn-cs"/>
                        </a:rPr>
                        <a:t> Sie? </a:t>
                      </a:r>
                      <a:endParaRPr lang="en-US" sz="2800" b="1" i="0" kern="1200" dirty="0">
                        <a:solidFill>
                          <a:srgbClr val="EAEAEA"/>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3947763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3" name="Picture 5" descr="P303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603250"/>
            <a:ext cx="41703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6" descr="P3030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04838"/>
            <a:ext cx="4170363"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5" name="Rectangle 7"/>
          <p:cNvSpPr>
            <a:spLocks noChangeArrowheads="1"/>
          </p:cNvSpPr>
          <p:nvPr/>
        </p:nvSpPr>
        <p:spPr bwMode="auto">
          <a:xfrm>
            <a:off x="755650" y="1114425"/>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sp>
        <p:nvSpPr>
          <p:cNvPr id="309256" name="Text Box 8"/>
          <p:cNvSpPr txBox="1">
            <a:spLocks noChangeArrowheads="1"/>
          </p:cNvSpPr>
          <p:nvPr/>
        </p:nvSpPr>
        <p:spPr bwMode="auto">
          <a:xfrm>
            <a:off x="2916238" y="1196975"/>
            <a:ext cx="2592387"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a:solidFill>
                  <a:srgbClr val="F03C14"/>
                </a:solidFill>
              </a:rPr>
              <a:t>Metabolische Azidose</a:t>
            </a:r>
          </a:p>
        </p:txBody>
      </p:sp>
      <p:sp>
        <p:nvSpPr>
          <p:cNvPr id="309257" name="Text Box 9"/>
          <p:cNvSpPr txBox="1">
            <a:spLocks noChangeArrowheads="1"/>
          </p:cNvSpPr>
          <p:nvPr/>
        </p:nvSpPr>
        <p:spPr bwMode="auto">
          <a:xfrm>
            <a:off x="2916238" y="1557338"/>
            <a:ext cx="2807890" cy="127945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dirty="0">
                <a:solidFill>
                  <a:srgbClr val="F03C14"/>
                </a:solidFill>
              </a:rPr>
              <a:t>(fast) adäquat </a:t>
            </a:r>
          </a:p>
          <a:p>
            <a:pPr eaLnBrk="1" hangingPunct="1">
              <a:spcBef>
                <a:spcPct val="0"/>
              </a:spcBef>
              <a:buClrTx/>
              <a:buFontTx/>
              <a:buNone/>
            </a:pPr>
            <a:r>
              <a:rPr lang="de-DE" altLang="de-DE" sz="1400" b="1" dirty="0">
                <a:solidFill>
                  <a:srgbClr val="F03C14"/>
                </a:solidFill>
              </a:rPr>
              <a:t>respiratorisch kompensiert</a:t>
            </a:r>
          </a:p>
          <a:p>
            <a:pPr eaLnBrk="1" hangingPunct="1">
              <a:spcBef>
                <a:spcPct val="0"/>
              </a:spcBef>
              <a:buClrTx/>
              <a:buFont typeface="Symbol" panose="05050102010706020507" pitchFamily="18" charset="2"/>
              <a:buChar char="D"/>
            </a:pPr>
            <a:r>
              <a:rPr lang="de-DE" altLang="de-DE" sz="1400" b="1" dirty="0" err="1">
                <a:solidFill>
                  <a:srgbClr val="F03C14"/>
                </a:solidFill>
                <a:sym typeface="Symbol" panose="05050102010706020507" pitchFamily="18" charset="2"/>
              </a:rPr>
              <a:t>Bic</a:t>
            </a:r>
            <a:r>
              <a:rPr lang="de-DE" altLang="de-DE" sz="1400" b="1" dirty="0">
                <a:solidFill>
                  <a:srgbClr val="F03C14"/>
                </a:solidFill>
                <a:sym typeface="Symbol" panose="05050102010706020507" pitchFamily="18" charset="2"/>
              </a:rPr>
              <a:t> = 12 </a:t>
            </a:r>
          </a:p>
          <a:p>
            <a:pPr eaLnBrk="1" hangingPunct="1">
              <a:spcBef>
                <a:spcPct val="0"/>
              </a:spcBef>
              <a:buClrTx/>
              <a:buFont typeface="Symbol" panose="05050102010706020507" pitchFamily="18" charset="2"/>
              <a:buChar char="D"/>
            </a:pPr>
            <a:r>
              <a:rPr lang="de-DE" altLang="de-DE" sz="1400" b="1" dirty="0">
                <a:solidFill>
                  <a:srgbClr val="F03C14"/>
                </a:solidFill>
                <a:sym typeface="Wingdings" panose="05000000000000000000" pitchFamily="2" charset="2"/>
              </a:rPr>
              <a:t> 12 x 1,2  14 </a:t>
            </a:r>
          </a:p>
          <a:p>
            <a:pPr eaLnBrk="1" hangingPunct="1">
              <a:spcBef>
                <a:spcPct val="0"/>
              </a:spcBef>
              <a:buClrTx/>
              <a:buFont typeface="Symbol" panose="05050102010706020507" pitchFamily="18" charset="2"/>
              <a:buNone/>
            </a:pPr>
            <a:r>
              <a:rPr lang="de-DE" altLang="de-DE" sz="1400" b="1" dirty="0">
                <a:solidFill>
                  <a:srgbClr val="F03C14"/>
                </a:solidFill>
                <a:sym typeface="Wingdings" panose="05000000000000000000" pitchFamily="2" charset="2"/>
              </a:rPr>
              <a:t>sollte CO</a:t>
            </a:r>
            <a:r>
              <a:rPr lang="de-DE" altLang="de-DE" sz="1400" b="1" baseline="-25000" dirty="0">
                <a:solidFill>
                  <a:srgbClr val="F03C14"/>
                </a:solidFill>
                <a:sym typeface="Wingdings" panose="05000000000000000000" pitchFamily="2" charset="2"/>
              </a:rPr>
              <a:t>2</a:t>
            </a:r>
            <a:r>
              <a:rPr lang="de-DE" altLang="de-DE" sz="1400" b="1" dirty="0">
                <a:solidFill>
                  <a:srgbClr val="F03C14"/>
                </a:solidFill>
                <a:sym typeface="Wingdings" panose="05000000000000000000" pitchFamily="2" charset="2"/>
              </a:rPr>
              <a:t> eigentlich abfallen</a:t>
            </a:r>
            <a:endParaRPr lang="de-DE" altLang="de-DE" sz="1400" b="1" dirty="0">
              <a:solidFill>
                <a:srgbClr val="F03C14"/>
              </a:solidFill>
              <a:sym typeface="Symbol" panose="05050102010706020507" pitchFamily="18" charset="2"/>
            </a:endParaRPr>
          </a:p>
        </p:txBody>
      </p:sp>
      <p:sp>
        <p:nvSpPr>
          <p:cNvPr id="309258" name="Rectangle 10"/>
          <p:cNvSpPr>
            <a:spLocks noChangeArrowheads="1"/>
          </p:cNvSpPr>
          <p:nvPr/>
        </p:nvSpPr>
        <p:spPr bwMode="auto">
          <a:xfrm>
            <a:off x="827088" y="4005263"/>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sp>
        <p:nvSpPr>
          <p:cNvPr id="309259" name="Text Box 11"/>
          <p:cNvSpPr txBox="1">
            <a:spLocks noChangeArrowheads="1"/>
          </p:cNvSpPr>
          <p:nvPr/>
        </p:nvSpPr>
        <p:spPr bwMode="auto">
          <a:xfrm>
            <a:off x="2987675" y="4005263"/>
            <a:ext cx="1730375"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dirty="0">
                <a:solidFill>
                  <a:srgbClr val="F03C14"/>
                </a:solidFill>
              </a:rPr>
              <a:t>Hyperkaliämie</a:t>
            </a:r>
          </a:p>
        </p:txBody>
      </p:sp>
      <p:sp>
        <p:nvSpPr>
          <p:cNvPr id="309260" name="Text Box 12"/>
          <p:cNvSpPr txBox="1">
            <a:spLocks noChangeArrowheads="1"/>
          </p:cNvSpPr>
          <p:nvPr/>
        </p:nvSpPr>
        <p:spPr bwMode="auto">
          <a:xfrm>
            <a:off x="2987675" y="4357688"/>
            <a:ext cx="1768475"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a:solidFill>
                  <a:srgbClr val="F03C14"/>
                </a:solidFill>
              </a:rPr>
              <a:t>Hyponatriämie</a:t>
            </a:r>
          </a:p>
        </p:txBody>
      </p:sp>
      <p:sp>
        <p:nvSpPr>
          <p:cNvPr id="309261" name="Text Box 13"/>
          <p:cNvSpPr txBox="1">
            <a:spLocks noChangeArrowheads="1"/>
          </p:cNvSpPr>
          <p:nvPr/>
        </p:nvSpPr>
        <p:spPr bwMode="auto">
          <a:xfrm>
            <a:off x="4829175" y="3860800"/>
            <a:ext cx="2366963" cy="8636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a:solidFill>
                  <a:srgbClr val="F03C14"/>
                </a:solidFill>
              </a:rPr>
              <a:t>Symptomatisch !!!</a:t>
            </a:r>
          </a:p>
          <a:p>
            <a:pPr eaLnBrk="1" hangingPunct="1">
              <a:spcBef>
                <a:spcPct val="0"/>
              </a:spcBef>
              <a:buClrTx/>
              <a:buFontTx/>
              <a:buNone/>
            </a:pPr>
            <a:r>
              <a:rPr lang="de-DE" altLang="de-DE" sz="1600" b="1" i="1">
                <a:solidFill>
                  <a:srgbClr val="F03C14"/>
                </a:solidFill>
              </a:rPr>
              <a:t>Kalium </a:t>
            </a:r>
            <a:r>
              <a:rPr lang="de-DE" altLang="de-DE" sz="1600" b="1" i="1">
                <a:solidFill>
                  <a:srgbClr val="F03C14"/>
                </a:solidFill>
                <a:sym typeface="Wingdings" panose="05000000000000000000" pitchFamily="2" charset="2"/>
              </a:rPr>
              <a:t> Bradykardie</a:t>
            </a:r>
          </a:p>
          <a:p>
            <a:pPr eaLnBrk="1" hangingPunct="1">
              <a:spcBef>
                <a:spcPct val="0"/>
              </a:spcBef>
              <a:buClrTx/>
              <a:buFontTx/>
              <a:buNone/>
            </a:pPr>
            <a:r>
              <a:rPr lang="de-DE" altLang="de-DE" sz="1600" b="1" i="1">
                <a:solidFill>
                  <a:srgbClr val="F03C14"/>
                </a:solidFill>
                <a:sym typeface="Wingdings" panose="05000000000000000000" pitchFamily="2" charset="2"/>
              </a:rPr>
              <a:t>Natrium  rez. Stürze</a:t>
            </a:r>
            <a:endParaRPr lang="de-DE" altLang="de-DE" sz="1600" b="1" i="1">
              <a:solidFill>
                <a:srgbClr val="F03C14"/>
              </a:solidFill>
            </a:endParaRPr>
          </a:p>
        </p:txBody>
      </p:sp>
      <p:sp>
        <p:nvSpPr>
          <p:cNvPr id="11" name="Rectangle 10"/>
          <p:cNvSpPr>
            <a:spLocks noChangeArrowheads="1"/>
          </p:cNvSpPr>
          <p:nvPr/>
        </p:nvSpPr>
        <p:spPr bwMode="auto">
          <a:xfrm>
            <a:off x="5940425" y="1989138"/>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sp>
        <p:nvSpPr>
          <p:cNvPr id="12" name="Rectangle 10"/>
          <p:cNvSpPr>
            <a:spLocks noChangeArrowheads="1"/>
          </p:cNvSpPr>
          <p:nvPr/>
        </p:nvSpPr>
        <p:spPr bwMode="auto">
          <a:xfrm>
            <a:off x="6011863" y="4868863"/>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pic>
        <p:nvPicPr>
          <p:cNvPr id="14" name="Grafik 13">
            <a:extLst>
              <a:ext uri="{FF2B5EF4-FFF2-40B4-BE49-F238E27FC236}">
                <a16:creationId xmlns:a16="http://schemas.microsoft.com/office/drawing/2014/main" id="{C6A2F703-845A-4A65-8C05-DDE4A75FBA44}"/>
              </a:ext>
            </a:extLst>
          </p:cNvPr>
          <p:cNvPicPr>
            <a:picLocks noChangeAspect="1"/>
          </p:cNvPicPr>
          <p:nvPr/>
        </p:nvPicPr>
        <p:blipFill>
          <a:blip r:embed="rId5"/>
          <a:stretch>
            <a:fillRect/>
          </a:stretch>
        </p:blipFill>
        <p:spPr>
          <a:xfrm>
            <a:off x="7636664" y="6093296"/>
            <a:ext cx="1583500" cy="764013"/>
          </a:xfrm>
          <a:prstGeom prst="rect">
            <a:avLst/>
          </a:prstGeom>
        </p:spPr>
      </p:pic>
    </p:spTree>
    <p:extLst>
      <p:ext uri="{BB962C8B-B14F-4D97-AF65-F5344CB8AC3E}">
        <p14:creationId xmlns:p14="http://schemas.microsoft.com/office/powerpoint/2010/main" val="3221208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9255"/>
                                        </p:tgtEl>
                                        <p:attrNameLst>
                                          <p:attrName>style.visibility</p:attrName>
                                        </p:attrNameLst>
                                      </p:cBhvr>
                                      <p:to>
                                        <p:strVal val="visible"/>
                                      </p:to>
                                    </p:set>
                                    <p:animEffect transition="in" filter="blinds(horizontal)">
                                      <p:cBhvr>
                                        <p:cTn id="7" dur="500"/>
                                        <p:tgtEl>
                                          <p:spTgt spid="309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9256"/>
                                        </p:tgtEl>
                                        <p:attrNameLst>
                                          <p:attrName>style.visibility</p:attrName>
                                        </p:attrNameLst>
                                      </p:cBhvr>
                                      <p:to>
                                        <p:strVal val="visible"/>
                                      </p:to>
                                    </p:set>
                                    <p:animEffect transition="in" filter="box(in)">
                                      <p:cBhvr>
                                        <p:cTn id="12" dur="500"/>
                                        <p:tgtEl>
                                          <p:spTgt spid="309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9257"/>
                                        </p:tgtEl>
                                        <p:attrNameLst>
                                          <p:attrName>style.visibility</p:attrName>
                                        </p:attrNameLst>
                                      </p:cBhvr>
                                      <p:to>
                                        <p:strVal val="visible"/>
                                      </p:to>
                                    </p:set>
                                    <p:animEffect transition="in" filter="box(in)">
                                      <p:cBhvr>
                                        <p:cTn id="17" dur="500"/>
                                        <p:tgtEl>
                                          <p:spTgt spid="3092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9258"/>
                                        </p:tgtEl>
                                        <p:attrNameLst>
                                          <p:attrName>style.visibility</p:attrName>
                                        </p:attrNameLst>
                                      </p:cBhvr>
                                      <p:to>
                                        <p:strVal val="visible"/>
                                      </p:to>
                                    </p:set>
                                    <p:animEffect transition="in" filter="blinds(horizontal)">
                                      <p:cBhvr>
                                        <p:cTn id="22" dur="500"/>
                                        <p:tgtEl>
                                          <p:spTgt spid="3092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9259"/>
                                        </p:tgtEl>
                                        <p:attrNameLst>
                                          <p:attrName>style.visibility</p:attrName>
                                        </p:attrNameLst>
                                      </p:cBhvr>
                                      <p:to>
                                        <p:strVal val="visible"/>
                                      </p:to>
                                    </p:set>
                                    <p:animEffect transition="in" filter="box(in)">
                                      <p:cBhvr>
                                        <p:cTn id="27" dur="500"/>
                                        <p:tgtEl>
                                          <p:spTgt spid="30925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9260"/>
                                        </p:tgtEl>
                                        <p:attrNameLst>
                                          <p:attrName>style.visibility</p:attrName>
                                        </p:attrNameLst>
                                      </p:cBhvr>
                                      <p:to>
                                        <p:strVal val="visible"/>
                                      </p:to>
                                    </p:set>
                                    <p:animEffect transition="in" filter="box(in)">
                                      <p:cBhvr>
                                        <p:cTn id="32" dur="500"/>
                                        <p:tgtEl>
                                          <p:spTgt spid="309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926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xit" presetSubtype="4" fill="hold" grpId="1" nodeType="clickEffect">
                                  <p:stCondLst>
                                    <p:cond delay="0"/>
                                  </p:stCondLst>
                                  <p:childTnLst>
                                    <p:animEffect transition="out" filter="wipe(down)">
                                      <p:cBhvr>
                                        <p:cTn id="40" dur="500"/>
                                        <p:tgtEl>
                                          <p:spTgt spid="309261"/>
                                        </p:tgtEl>
                                      </p:cBhvr>
                                    </p:animEffect>
                                    <p:set>
                                      <p:cBhvr>
                                        <p:cTn id="41" dur="1" fill="hold">
                                          <p:stCondLst>
                                            <p:cond delay="499"/>
                                          </p:stCondLst>
                                        </p:cTn>
                                        <p:tgtEl>
                                          <p:spTgt spid="309261"/>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nodeType="clickEffect">
                                  <p:stCondLst>
                                    <p:cond delay="0"/>
                                  </p:stCondLst>
                                  <p:childTnLst>
                                    <p:set>
                                      <p:cBhvr>
                                        <p:cTn id="45" dur="1" fill="hold">
                                          <p:stCondLst>
                                            <p:cond delay="0"/>
                                          </p:stCondLst>
                                        </p:cTn>
                                        <p:tgtEl>
                                          <p:spTgt spid="309253"/>
                                        </p:tgtEl>
                                        <p:attrNameLst>
                                          <p:attrName>style.visibility</p:attrName>
                                        </p:attrNameLst>
                                      </p:cBhvr>
                                      <p:to>
                                        <p:strVal val="visible"/>
                                      </p:to>
                                    </p:set>
                                    <p:animEffect transition="in" filter="checkerboard(across)">
                                      <p:cBhvr>
                                        <p:cTn id="46" dur="500"/>
                                        <p:tgtEl>
                                          <p:spTgt spid="30925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5" grpId="0" animBg="1"/>
      <p:bldP spid="309256" grpId="0" animBg="1"/>
      <p:bldP spid="309257" grpId="0" animBg="1"/>
      <p:bldP spid="309258" grpId="0" animBg="1"/>
      <p:bldP spid="309259" grpId="0" animBg="1"/>
      <p:bldP spid="309260" grpId="0" animBg="1"/>
      <p:bldP spid="309261" grpId="0" animBg="1"/>
      <p:bldP spid="309261" grpId="1"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enthält.&#10;&#10;Automatisch generierte Beschreibung">
            <a:extLst>
              <a:ext uri="{FF2B5EF4-FFF2-40B4-BE49-F238E27FC236}">
                <a16:creationId xmlns:a16="http://schemas.microsoft.com/office/drawing/2014/main" id="{255EB521-331C-4F2B-BF14-EADB10CDD4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989" y="1340768"/>
            <a:ext cx="7893177" cy="4378049"/>
          </a:xfrm>
        </p:spPr>
      </p:pic>
      <p:sp>
        <p:nvSpPr>
          <p:cNvPr id="3" name="Titel 2">
            <a:extLst>
              <a:ext uri="{FF2B5EF4-FFF2-40B4-BE49-F238E27FC236}">
                <a16:creationId xmlns:a16="http://schemas.microsoft.com/office/drawing/2014/main" id="{E1FE2581-9481-41FD-AA07-CB0B8D055542}"/>
              </a:ext>
            </a:extLst>
          </p:cNvPr>
          <p:cNvSpPr>
            <a:spLocks noGrp="1"/>
          </p:cNvSpPr>
          <p:nvPr>
            <p:ph type="title"/>
          </p:nvPr>
        </p:nvSpPr>
        <p:spPr/>
        <p:txBody>
          <a:bodyPr/>
          <a:lstStyle/>
          <a:p>
            <a:r>
              <a:rPr lang="de-DE" dirty="0"/>
              <a:t>Hyperkaliämie: wichtige Fragen</a:t>
            </a:r>
          </a:p>
        </p:txBody>
      </p:sp>
    </p:spTree>
    <p:extLst>
      <p:ext uri="{BB962C8B-B14F-4D97-AF65-F5344CB8AC3E}">
        <p14:creationId xmlns:p14="http://schemas.microsoft.com/office/powerpoint/2010/main" val="3838371981"/>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1875" dirty="0" err="1"/>
              <a:t>Hyperkaliämie</a:t>
            </a:r>
            <a:r>
              <a:rPr lang="en-GB" sz="1875" dirty="0"/>
              <a:t> – oft </a:t>
            </a:r>
            <a:r>
              <a:rPr lang="en-GB" sz="1875" dirty="0" err="1"/>
              <a:t>kein</a:t>
            </a:r>
            <a:r>
              <a:rPr lang="en-GB" sz="1875" dirty="0"/>
              <a:t> </a:t>
            </a:r>
            <a:r>
              <a:rPr lang="en-GB" sz="1875" dirty="0" err="1"/>
              <a:t>Einzelfall</a:t>
            </a:r>
            <a:endParaRPr lang="en-GB" sz="1875" dirty="0"/>
          </a:p>
        </p:txBody>
      </p:sp>
      <p:grpSp>
        <p:nvGrpSpPr>
          <p:cNvPr id="9" name="Group 8"/>
          <p:cNvGrpSpPr/>
          <p:nvPr/>
        </p:nvGrpSpPr>
        <p:grpSpPr>
          <a:xfrm>
            <a:off x="1681040" y="2128016"/>
            <a:ext cx="5623304" cy="2562368"/>
            <a:chOff x="1215844" y="1555130"/>
            <a:chExt cx="7003986" cy="3416490"/>
          </a:xfrm>
        </p:grpSpPr>
        <p:sp>
          <p:nvSpPr>
            <p:cNvPr id="35" name="object 25"/>
            <p:cNvSpPr txBox="1"/>
            <p:nvPr/>
          </p:nvSpPr>
          <p:spPr>
            <a:xfrm>
              <a:off x="1215844" y="1555130"/>
              <a:ext cx="7003986" cy="3416490"/>
            </a:xfrm>
            <a:prstGeom prst="rect">
              <a:avLst/>
            </a:prstGeom>
          </p:spPr>
          <p:txBody>
            <a:bodyPr vert="horz" wrap="square" lIns="0" tIns="0" rIns="0" bIns="0" rtlCol="0">
              <a:spAutoFit/>
            </a:bodyPr>
            <a:lstStyle/>
            <a:p>
              <a:pPr marL="9525">
                <a:defRPr/>
              </a:pPr>
              <a:r>
                <a:rPr sz="9000" b="1" spc="-585" dirty="0">
                  <a:solidFill>
                    <a:schemeClr val="accent4">
                      <a:lumMod val="50000"/>
                    </a:schemeClr>
                  </a:solidFill>
                  <a:ea typeface="Batang" panose="02030600000101010101" pitchFamily="18" charset="-127"/>
                  <a:cs typeface="Calibri"/>
                </a:rPr>
                <a:t>5</a:t>
              </a:r>
              <a:r>
                <a:rPr lang="de-DE" sz="9000" b="1" spc="-585" dirty="0">
                  <a:solidFill>
                    <a:schemeClr val="accent4">
                      <a:lumMod val="50000"/>
                    </a:schemeClr>
                  </a:solidFill>
                  <a:ea typeface="Batang" panose="02030600000101010101" pitchFamily="18" charset="-127"/>
                  <a:cs typeface="Calibri"/>
                </a:rPr>
                <a:t>0</a:t>
              </a:r>
              <a:r>
                <a:rPr sz="9000" b="1" spc="-585" dirty="0">
                  <a:solidFill>
                    <a:schemeClr val="accent4">
                      <a:lumMod val="50000"/>
                    </a:schemeClr>
                  </a:solidFill>
                  <a:ea typeface="Batang" panose="02030600000101010101" pitchFamily="18" charset="-127"/>
                  <a:cs typeface="Calibri"/>
                </a:rPr>
                <a:t>%</a:t>
              </a:r>
              <a:endParaRPr lang="en-GB" sz="9000" dirty="0">
                <a:solidFill>
                  <a:schemeClr val="accent4">
                    <a:lumMod val="50000"/>
                  </a:schemeClr>
                </a:solidFill>
                <a:ea typeface="Batang" panose="02030600000101010101" pitchFamily="18" charset="-127"/>
                <a:cs typeface="Calibri"/>
              </a:endParaRPr>
            </a:p>
            <a:p>
              <a:pPr marL="9525">
                <a:defRPr/>
              </a:pPr>
              <a:endParaRPr lang="en-GB" sz="1200" b="1" spc="19" dirty="0">
                <a:solidFill>
                  <a:srgbClr val="005CB6"/>
                </a:solidFill>
                <a:cs typeface="Calibri"/>
              </a:endParaRPr>
            </a:p>
            <a:p>
              <a:pPr marL="9525" algn="ctr">
                <a:defRPr/>
              </a:pPr>
              <a:r>
                <a:rPr lang="de-DE" sz="2100" b="1" spc="19" dirty="0">
                  <a:solidFill>
                    <a:schemeClr val="accent4">
                      <a:lumMod val="75000"/>
                    </a:schemeClr>
                  </a:solidFill>
                  <a:cs typeface="Calibri"/>
                </a:rPr>
                <a:t>mit Hyperkaliämie</a:t>
              </a:r>
              <a:r>
                <a:rPr lang="de-DE" sz="2100" b="1" spc="19" baseline="30000" dirty="0">
                  <a:solidFill>
                    <a:schemeClr val="accent4">
                      <a:lumMod val="75000"/>
                    </a:schemeClr>
                  </a:solidFill>
                  <a:cs typeface="Calibri"/>
                </a:rPr>
                <a:t> </a:t>
              </a:r>
              <a:r>
                <a:rPr lang="de-DE" sz="2100" b="1" spc="19" dirty="0">
                  <a:solidFill>
                    <a:schemeClr val="accent4">
                      <a:lumMod val="75000"/>
                    </a:schemeClr>
                  </a:solidFill>
                  <a:cs typeface="Calibri"/>
                </a:rPr>
                <a:t>(</a:t>
              </a:r>
              <a:r>
                <a:rPr lang="en-GB" sz="2100" b="1" spc="19" dirty="0">
                  <a:solidFill>
                    <a:schemeClr val="accent4">
                      <a:lumMod val="75000"/>
                    </a:schemeClr>
                  </a:solidFill>
                  <a:cs typeface="Calibri"/>
                </a:rPr>
                <a:t>≥5.5 mmol/l) </a:t>
              </a:r>
              <a:br>
                <a:rPr lang="en-GB" sz="2100" b="1" spc="19" dirty="0">
                  <a:solidFill>
                    <a:schemeClr val="accent4">
                      <a:lumMod val="75000"/>
                    </a:schemeClr>
                  </a:solidFill>
                  <a:cs typeface="Calibri"/>
                </a:rPr>
              </a:br>
              <a:r>
                <a:rPr lang="de-DE" sz="2100" b="1" spc="19" dirty="0">
                  <a:solidFill>
                    <a:schemeClr val="accent4">
                      <a:lumMod val="75000"/>
                    </a:schemeClr>
                  </a:solidFill>
                  <a:cs typeface="Calibri"/>
                </a:rPr>
                <a:t>hatten ≥ Rezidive in 1 Jahr</a:t>
              </a:r>
              <a:endParaRPr sz="2100" baseline="30000" dirty="0">
                <a:solidFill>
                  <a:schemeClr val="accent4">
                    <a:lumMod val="75000"/>
                  </a:schemeClr>
                </a:solidFill>
                <a:cs typeface="Calibri"/>
              </a:endParaRPr>
            </a:p>
          </p:txBody>
        </p:sp>
        <p:sp>
          <p:nvSpPr>
            <p:cNvPr id="10" name="object 2"/>
            <p:cNvSpPr/>
            <p:nvPr/>
          </p:nvSpPr>
          <p:spPr>
            <a:xfrm>
              <a:off x="7735906" y="1848508"/>
              <a:ext cx="302864" cy="609040"/>
            </a:xfrm>
            <a:custGeom>
              <a:avLst/>
              <a:gdLst/>
              <a:ahLst/>
              <a:cxnLst/>
              <a:rect l="l" t="t" r="r" b="b"/>
              <a:pathLst>
                <a:path w="238125" h="521335">
                  <a:moveTo>
                    <a:pt x="184721" y="176796"/>
                  </a:moveTo>
                  <a:lnTo>
                    <a:pt x="56197" y="176796"/>
                  </a:lnTo>
                  <a:lnTo>
                    <a:pt x="56197" y="521220"/>
                  </a:lnTo>
                  <a:lnTo>
                    <a:pt x="112763" y="521220"/>
                  </a:lnTo>
                  <a:lnTo>
                    <a:pt x="112763" y="336511"/>
                  </a:lnTo>
                  <a:lnTo>
                    <a:pt x="184721" y="336511"/>
                  </a:lnTo>
                  <a:lnTo>
                    <a:pt x="184721" y="176796"/>
                  </a:lnTo>
                  <a:close/>
                </a:path>
                <a:path w="238125" h="521335">
                  <a:moveTo>
                    <a:pt x="184721" y="336511"/>
                  </a:moveTo>
                  <a:lnTo>
                    <a:pt x="125247" y="336511"/>
                  </a:lnTo>
                  <a:lnTo>
                    <a:pt x="125247" y="521220"/>
                  </a:lnTo>
                  <a:lnTo>
                    <a:pt x="184721" y="521220"/>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796"/>
                  </a:lnTo>
                  <a:lnTo>
                    <a:pt x="237998" y="176796"/>
                  </a:lnTo>
                  <a:lnTo>
                    <a:pt x="237998" y="167805"/>
                  </a:lnTo>
                  <a:lnTo>
                    <a:pt x="234881" y="152358"/>
                  </a:lnTo>
                  <a:lnTo>
                    <a:pt x="226382" y="139747"/>
                  </a:lnTo>
                  <a:lnTo>
                    <a:pt x="213775" y="131246"/>
                  </a:lnTo>
                  <a:lnTo>
                    <a:pt x="198335" y="128130"/>
                  </a:lnTo>
                  <a:close/>
                </a:path>
                <a:path w="238125" h="521335">
                  <a:moveTo>
                    <a:pt x="237998" y="176796"/>
                  </a:moveTo>
                  <a:lnTo>
                    <a:pt x="197205" y="176796"/>
                  </a:lnTo>
                  <a:lnTo>
                    <a:pt x="197205" y="312115"/>
                  </a:lnTo>
                  <a:lnTo>
                    <a:pt x="237998" y="312115"/>
                  </a:lnTo>
                  <a:lnTo>
                    <a:pt x="237998" y="176796"/>
                  </a:lnTo>
                  <a:close/>
                </a:path>
                <a:path w="238125" h="521335">
                  <a:moveTo>
                    <a:pt x="118999" y="0"/>
                  </a:moveTo>
                  <a:lnTo>
                    <a:pt x="94062" y="5035"/>
                  </a:lnTo>
                  <a:lnTo>
                    <a:pt x="73701" y="18767"/>
                  </a:lnTo>
                  <a:lnTo>
                    <a:pt x="59973" y="39133"/>
                  </a:lnTo>
                  <a:lnTo>
                    <a:pt x="54940" y="64071"/>
                  </a:lnTo>
                  <a:lnTo>
                    <a:pt x="59973" y="89007"/>
                  </a:lnTo>
                  <a:lnTo>
                    <a:pt x="73701" y="109369"/>
                  </a:lnTo>
                  <a:lnTo>
                    <a:pt x="94062"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11" name="object 3"/>
            <p:cNvSpPr/>
            <p:nvPr/>
          </p:nvSpPr>
          <p:spPr>
            <a:xfrm>
              <a:off x="7356901" y="1848508"/>
              <a:ext cx="302864" cy="609040"/>
            </a:xfrm>
            <a:custGeom>
              <a:avLst/>
              <a:gdLst/>
              <a:ahLst/>
              <a:cxnLst/>
              <a:rect l="l" t="t" r="r" b="b"/>
              <a:pathLst>
                <a:path w="238125" h="521335">
                  <a:moveTo>
                    <a:pt x="184708" y="176796"/>
                  </a:moveTo>
                  <a:lnTo>
                    <a:pt x="56197" y="176796"/>
                  </a:lnTo>
                  <a:lnTo>
                    <a:pt x="56197" y="521220"/>
                  </a:lnTo>
                  <a:lnTo>
                    <a:pt x="112750" y="521220"/>
                  </a:lnTo>
                  <a:lnTo>
                    <a:pt x="112750" y="336511"/>
                  </a:lnTo>
                  <a:lnTo>
                    <a:pt x="184708" y="336511"/>
                  </a:lnTo>
                  <a:lnTo>
                    <a:pt x="184708" y="176796"/>
                  </a:lnTo>
                  <a:close/>
                </a:path>
                <a:path w="238125" h="521335">
                  <a:moveTo>
                    <a:pt x="184708" y="336511"/>
                  </a:moveTo>
                  <a:lnTo>
                    <a:pt x="125234" y="336511"/>
                  </a:lnTo>
                  <a:lnTo>
                    <a:pt x="125234" y="521220"/>
                  </a:lnTo>
                  <a:lnTo>
                    <a:pt x="184708" y="521220"/>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796"/>
                  </a:lnTo>
                  <a:lnTo>
                    <a:pt x="237997" y="176796"/>
                  </a:lnTo>
                  <a:lnTo>
                    <a:pt x="237997" y="167805"/>
                  </a:lnTo>
                  <a:lnTo>
                    <a:pt x="234881" y="152358"/>
                  </a:lnTo>
                  <a:lnTo>
                    <a:pt x="226380" y="139747"/>
                  </a:lnTo>
                  <a:lnTo>
                    <a:pt x="213769" y="131246"/>
                  </a:lnTo>
                  <a:lnTo>
                    <a:pt x="198323" y="128130"/>
                  </a:lnTo>
                  <a:close/>
                </a:path>
                <a:path w="238125" h="521335">
                  <a:moveTo>
                    <a:pt x="237997" y="176796"/>
                  </a:moveTo>
                  <a:lnTo>
                    <a:pt x="197205" y="176796"/>
                  </a:lnTo>
                  <a:lnTo>
                    <a:pt x="197205" y="312115"/>
                  </a:lnTo>
                  <a:lnTo>
                    <a:pt x="237997" y="312115"/>
                  </a:lnTo>
                  <a:lnTo>
                    <a:pt x="237997" y="176796"/>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12" name="object 4"/>
            <p:cNvSpPr/>
            <p:nvPr/>
          </p:nvSpPr>
          <p:spPr>
            <a:xfrm>
              <a:off x="6977879" y="1848508"/>
              <a:ext cx="302864" cy="609040"/>
            </a:xfrm>
            <a:custGeom>
              <a:avLst/>
              <a:gdLst/>
              <a:ahLst/>
              <a:cxnLst/>
              <a:rect l="l" t="t" r="r" b="b"/>
              <a:pathLst>
                <a:path w="238125" h="521335">
                  <a:moveTo>
                    <a:pt x="184721" y="176796"/>
                  </a:moveTo>
                  <a:lnTo>
                    <a:pt x="56197" y="176796"/>
                  </a:lnTo>
                  <a:lnTo>
                    <a:pt x="56197" y="521220"/>
                  </a:lnTo>
                  <a:lnTo>
                    <a:pt x="112763" y="521220"/>
                  </a:lnTo>
                  <a:lnTo>
                    <a:pt x="112763" y="336511"/>
                  </a:lnTo>
                  <a:lnTo>
                    <a:pt x="184721" y="336511"/>
                  </a:lnTo>
                  <a:lnTo>
                    <a:pt x="184721" y="176796"/>
                  </a:lnTo>
                  <a:close/>
                </a:path>
                <a:path w="238125" h="521335">
                  <a:moveTo>
                    <a:pt x="184721" y="336511"/>
                  </a:moveTo>
                  <a:lnTo>
                    <a:pt x="125247" y="336511"/>
                  </a:lnTo>
                  <a:lnTo>
                    <a:pt x="125247" y="521220"/>
                  </a:lnTo>
                  <a:lnTo>
                    <a:pt x="184721" y="521220"/>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796"/>
                  </a:lnTo>
                  <a:lnTo>
                    <a:pt x="237998" y="176796"/>
                  </a:lnTo>
                  <a:lnTo>
                    <a:pt x="237998" y="167805"/>
                  </a:lnTo>
                  <a:lnTo>
                    <a:pt x="234881" y="152358"/>
                  </a:lnTo>
                  <a:lnTo>
                    <a:pt x="226382" y="139747"/>
                  </a:lnTo>
                  <a:lnTo>
                    <a:pt x="213775" y="131246"/>
                  </a:lnTo>
                  <a:lnTo>
                    <a:pt x="198335" y="128130"/>
                  </a:lnTo>
                  <a:close/>
                </a:path>
                <a:path w="238125" h="521335">
                  <a:moveTo>
                    <a:pt x="237998" y="176796"/>
                  </a:moveTo>
                  <a:lnTo>
                    <a:pt x="197205" y="176796"/>
                  </a:lnTo>
                  <a:lnTo>
                    <a:pt x="197205" y="312115"/>
                  </a:lnTo>
                  <a:lnTo>
                    <a:pt x="237998" y="312115"/>
                  </a:lnTo>
                  <a:lnTo>
                    <a:pt x="237998" y="176796"/>
                  </a:lnTo>
                  <a:close/>
                </a:path>
                <a:path w="238125" h="521335">
                  <a:moveTo>
                    <a:pt x="118999" y="0"/>
                  </a:moveTo>
                  <a:lnTo>
                    <a:pt x="94068" y="5035"/>
                  </a:lnTo>
                  <a:lnTo>
                    <a:pt x="73706" y="18767"/>
                  </a:lnTo>
                  <a:lnTo>
                    <a:pt x="59975" y="39133"/>
                  </a:lnTo>
                  <a:lnTo>
                    <a:pt x="54940" y="64071"/>
                  </a:lnTo>
                  <a:lnTo>
                    <a:pt x="59975" y="89007"/>
                  </a:lnTo>
                  <a:lnTo>
                    <a:pt x="73706" y="109369"/>
                  </a:lnTo>
                  <a:lnTo>
                    <a:pt x="94068"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13" name="object 5"/>
            <p:cNvSpPr/>
            <p:nvPr/>
          </p:nvSpPr>
          <p:spPr>
            <a:xfrm>
              <a:off x="6598875" y="1848508"/>
              <a:ext cx="302864" cy="609040"/>
            </a:xfrm>
            <a:custGeom>
              <a:avLst/>
              <a:gdLst/>
              <a:ahLst/>
              <a:cxnLst/>
              <a:rect l="l" t="t" r="r" b="b"/>
              <a:pathLst>
                <a:path w="238125" h="521335">
                  <a:moveTo>
                    <a:pt x="184721" y="176796"/>
                  </a:moveTo>
                  <a:lnTo>
                    <a:pt x="56197" y="176796"/>
                  </a:lnTo>
                  <a:lnTo>
                    <a:pt x="56197" y="521220"/>
                  </a:lnTo>
                  <a:lnTo>
                    <a:pt x="112750" y="521220"/>
                  </a:lnTo>
                  <a:lnTo>
                    <a:pt x="112750" y="336511"/>
                  </a:lnTo>
                  <a:lnTo>
                    <a:pt x="184721" y="336511"/>
                  </a:lnTo>
                  <a:lnTo>
                    <a:pt x="184721" y="176796"/>
                  </a:lnTo>
                  <a:close/>
                </a:path>
                <a:path w="238125" h="521335">
                  <a:moveTo>
                    <a:pt x="184721" y="336511"/>
                  </a:moveTo>
                  <a:lnTo>
                    <a:pt x="125247" y="336511"/>
                  </a:lnTo>
                  <a:lnTo>
                    <a:pt x="125247" y="521220"/>
                  </a:lnTo>
                  <a:lnTo>
                    <a:pt x="184721" y="521220"/>
                  </a:lnTo>
                  <a:lnTo>
                    <a:pt x="184721"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796"/>
                  </a:lnTo>
                  <a:lnTo>
                    <a:pt x="237997" y="176796"/>
                  </a:lnTo>
                  <a:lnTo>
                    <a:pt x="237997" y="167805"/>
                  </a:lnTo>
                  <a:lnTo>
                    <a:pt x="234881" y="152358"/>
                  </a:lnTo>
                  <a:lnTo>
                    <a:pt x="226380" y="139747"/>
                  </a:lnTo>
                  <a:lnTo>
                    <a:pt x="213769" y="131246"/>
                  </a:lnTo>
                  <a:lnTo>
                    <a:pt x="198323" y="128130"/>
                  </a:lnTo>
                  <a:close/>
                </a:path>
                <a:path w="238125" h="521335">
                  <a:moveTo>
                    <a:pt x="237997" y="176796"/>
                  </a:moveTo>
                  <a:lnTo>
                    <a:pt x="197205" y="176796"/>
                  </a:lnTo>
                  <a:lnTo>
                    <a:pt x="197205" y="312115"/>
                  </a:lnTo>
                  <a:lnTo>
                    <a:pt x="237997" y="312115"/>
                  </a:lnTo>
                  <a:lnTo>
                    <a:pt x="237997" y="176796"/>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14" name="object 6"/>
            <p:cNvSpPr/>
            <p:nvPr/>
          </p:nvSpPr>
          <p:spPr>
            <a:xfrm>
              <a:off x="6219869" y="1848508"/>
              <a:ext cx="302864" cy="609040"/>
            </a:xfrm>
            <a:custGeom>
              <a:avLst/>
              <a:gdLst/>
              <a:ahLst/>
              <a:cxnLst/>
              <a:rect l="l" t="t" r="r" b="b"/>
              <a:pathLst>
                <a:path w="238125" h="521335">
                  <a:moveTo>
                    <a:pt x="184708" y="176796"/>
                  </a:moveTo>
                  <a:lnTo>
                    <a:pt x="56197" y="176796"/>
                  </a:lnTo>
                  <a:lnTo>
                    <a:pt x="56197" y="521220"/>
                  </a:lnTo>
                  <a:lnTo>
                    <a:pt x="112750" y="521220"/>
                  </a:lnTo>
                  <a:lnTo>
                    <a:pt x="112750" y="336511"/>
                  </a:lnTo>
                  <a:lnTo>
                    <a:pt x="184708" y="336511"/>
                  </a:lnTo>
                  <a:lnTo>
                    <a:pt x="184708" y="176796"/>
                  </a:lnTo>
                  <a:close/>
                </a:path>
                <a:path w="238125" h="521335">
                  <a:moveTo>
                    <a:pt x="184708" y="336511"/>
                  </a:moveTo>
                  <a:lnTo>
                    <a:pt x="125234" y="336511"/>
                  </a:lnTo>
                  <a:lnTo>
                    <a:pt x="125234" y="521220"/>
                  </a:lnTo>
                  <a:lnTo>
                    <a:pt x="184708" y="521220"/>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687" y="312115"/>
                  </a:lnTo>
                  <a:lnTo>
                    <a:pt x="43687" y="176796"/>
                  </a:lnTo>
                  <a:lnTo>
                    <a:pt x="237985" y="176796"/>
                  </a:lnTo>
                  <a:lnTo>
                    <a:pt x="237985" y="167805"/>
                  </a:lnTo>
                  <a:lnTo>
                    <a:pt x="234870" y="152358"/>
                  </a:lnTo>
                  <a:lnTo>
                    <a:pt x="226374" y="139747"/>
                  </a:lnTo>
                  <a:lnTo>
                    <a:pt x="213767" y="131246"/>
                  </a:lnTo>
                  <a:lnTo>
                    <a:pt x="198323" y="128130"/>
                  </a:lnTo>
                  <a:close/>
                </a:path>
                <a:path w="238125" h="521335">
                  <a:moveTo>
                    <a:pt x="237985" y="176796"/>
                  </a:moveTo>
                  <a:lnTo>
                    <a:pt x="197192" y="176796"/>
                  </a:lnTo>
                  <a:lnTo>
                    <a:pt x="197192" y="312115"/>
                  </a:lnTo>
                  <a:lnTo>
                    <a:pt x="237985" y="312115"/>
                  </a:lnTo>
                  <a:lnTo>
                    <a:pt x="237985" y="176796"/>
                  </a:lnTo>
                  <a:close/>
                </a:path>
                <a:path w="238125" h="521335">
                  <a:moveTo>
                    <a:pt x="118986" y="0"/>
                  </a:moveTo>
                  <a:lnTo>
                    <a:pt x="94055" y="5035"/>
                  </a:lnTo>
                  <a:lnTo>
                    <a:pt x="73693" y="18767"/>
                  </a:lnTo>
                  <a:lnTo>
                    <a:pt x="59962" y="39133"/>
                  </a:lnTo>
                  <a:lnTo>
                    <a:pt x="54927" y="64071"/>
                  </a:lnTo>
                  <a:lnTo>
                    <a:pt x="59962" y="89007"/>
                  </a:lnTo>
                  <a:lnTo>
                    <a:pt x="73693" y="109369"/>
                  </a:lnTo>
                  <a:lnTo>
                    <a:pt x="94055" y="123096"/>
                  </a:lnTo>
                  <a:lnTo>
                    <a:pt x="118986" y="128130"/>
                  </a:lnTo>
                  <a:lnTo>
                    <a:pt x="143924" y="123096"/>
                  </a:lnTo>
                  <a:lnTo>
                    <a:pt x="164290" y="109369"/>
                  </a:lnTo>
                  <a:lnTo>
                    <a:pt x="178022" y="89007"/>
                  </a:lnTo>
                  <a:lnTo>
                    <a:pt x="183057" y="64071"/>
                  </a:lnTo>
                  <a:lnTo>
                    <a:pt x="178022" y="39133"/>
                  </a:lnTo>
                  <a:lnTo>
                    <a:pt x="164290" y="18767"/>
                  </a:lnTo>
                  <a:lnTo>
                    <a:pt x="143924" y="5035"/>
                  </a:lnTo>
                  <a:lnTo>
                    <a:pt x="118986"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15" name="object 7"/>
            <p:cNvSpPr/>
            <p:nvPr/>
          </p:nvSpPr>
          <p:spPr>
            <a:xfrm>
              <a:off x="5840847" y="1848508"/>
              <a:ext cx="302864" cy="609040"/>
            </a:xfrm>
            <a:custGeom>
              <a:avLst/>
              <a:gdLst/>
              <a:ahLst/>
              <a:cxnLst/>
              <a:rect l="l" t="t" r="r" b="b"/>
              <a:pathLst>
                <a:path w="238125" h="521335">
                  <a:moveTo>
                    <a:pt x="184721" y="176796"/>
                  </a:moveTo>
                  <a:lnTo>
                    <a:pt x="56197" y="176796"/>
                  </a:lnTo>
                  <a:lnTo>
                    <a:pt x="56197" y="521220"/>
                  </a:lnTo>
                  <a:lnTo>
                    <a:pt x="112763" y="521220"/>
                  </a:lnTo>
                  <a:lnTo>
                    <a:pt x="112763" y="336511"/>
                  </a:lnTo>
                  <a:lnTo>
                    <a:pt x="184721" y="336511"/>
                  </a:lnTo>
                  <a:lnTo>
                    <a:pt x="184721" y="176796"/>
                  </a:lnTo>
                  <a:close/>
                </a:path>
                <a:path w="238125" h="521335">
                  <a:moveTo>
                    <a:pt x="184721" y="336511"/>
                  </a:moveTo>
                  <a:lnTo>
                    <a:pt x="125247" y="336511"/>
                  </a:lnTo>
                  <a:lnTo>
                    <a:pt x="125247" y="521220"/>
                  </a:lnTo>
                  <a:lnTo>
                    <a:pt x="184721" y="521220"/>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796"/>
                  </a:lnTo>
                  <a:lnTo>
                    <a:pt x="237998" y="176796"/>
                  </a:lnTo>
                  <a:lnTo>
                    <a:pt x="237998" y="167805"/>
                  </a:lnTo>
                  <a:lnTo>
                    <a:pt x="234881" y="152358"/>
                  </a:lnTo>
                  <a:lnTo>
                    <a:pt x="226382" y="139747"/>
                  </a:lnTo>
                  <a:lnTo>
                    <a:pt x="213775" y="131246"/>
                  </a:lnTo>
                  <a:lnTo>
                    <a:pt x="198335" y="128130"/>
                  </a:lnTo>
                  <a:close/>
                </a:path>
                <a:path w="238125" h="521335">
                  <a:moveTo>
                    <a:pt x="237998" y="176796"/>
                  </a:moveTo>
                  <a:lnTo>
                    <a:pt x="197205" y="176796"/>
                  </a:lnTo>
                  <a:lnTo>
                    <a:pt x="197205" y="312115"/>
                  </a:lnTo>
                  <a:lnTo>
                    <a:pt x="237998" y="312115"/>
                  </a:lnTo>
                  <a:lnTo>
                    <a:pt x="237998" y="176796"/>
                  </a:lnTo>
                  <a:close/>
                </a:path>
                <a:path w="238125" h="521335">
                  <a:moveTo>
                    <a:pt x="118999" y="0"/>
                  </a:moveTo>
                  <a:lnTo>
                    <a:pt x="94062" y="5035"/>
                  </a:lnTo>
                  <a:lnTo>
                    <a:pt x="73701" y="18767"/>
                  </a:lnTo>
                  <a:lnTo>
                    <a:pt x="59973" y="39133"/>
                  </a:lnTo>
                  <a:lnTo>
                    <a:pt x="54940" y="64071"/>
                  </a:lnTo>
                  <a:lnTo>
                    <a:pt x="59973" y="89007"/>
                  </a:lnTo>
                  <a:lnTo>
                    <a:pt x="73701" y="109369"/>
                  </a:lnTo>
                  <a:lnTo>
                    <a:pt x="94062"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16" name="object 8"/>
            <p:cNvSpPr/>
            <p:nvPr/>
          </p:nvSpPr>
          <p:spPr>
            <a:xfrm>
              <a:off x="5461843" y="1848508"/>
              <a:ext cx="302864" cy="609040"/>
            </a:xfrm>
            <a:custGeom>
              <a:avLst/>
              <a:gdLst/>
              <a:ahLst/>
              <a:cxnLst/>
              <a:rect l="l" t="t" r="r" b="b"/>
              <a:pathLst>
                <a:path w="238125" h="521335">
                  <a:moveTo>
                    <a:pt x="184708" y="176796"/>
                  </a:moveTo>
                  <a:lnTo>
                    <a:pt x="56197" y="176796"/>
                  </a:lnTo>
                  <a:lnTo>
                    <a:pt x="56197" y="521220"/>
                  </a:lnTo>
                  <a:lnTo>
                    <a:pt x="112750" y="521220"/>
                  </a:lnTo>
                  <a:lnTo>
                    <a:pt x="112750" y="336511"/>
                  </a:lnTo>
                  <a:lnTo>
                    <a:pt x="184708" y="336511"/>
                  </a:lnTo>
                  <a:lnTo>
                    <a:pt x="184708" y="176796"/>
                  </a:lnTo>
                  <a:close/>
                </a:path>
                <a:path w="238125" h="521335">
                  <a:moveTo>
                    <a:pt x="184708" y="336511"/>
                  </a:moveTo>
                  <a:lnTo>
                    <a:pt x="125234" y="336511"/>
                  </a:lnTo>
                  <a:lnTo>
                    <a:pt x="125234" y="521220"/>
                  </a:lnTo>
                  <a:lnTo>
                    <a:pt x="184708" y="521220"/>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796"/>
                  </a:lnTo>
                  <a:lnTo>
                    <a:pt x="237997" y="176796"/>
                  </a:lnTo>
                  <a:lnTo>
                    <a:pt x="237997" y="167805"/>
                  </a:lnTo>
                  <a:lnTo>
                    <a:pt x="234881" y="152358"/>
                  </a:lnTo>
                  <a:lnTo>
                    <a:pt x="226380" y="139747"/>
                  </a:lnTo>
                  <a:lnTo>
                    <a:pt x="213769" y="131246"/>
                  </a:lnTo>
                  <a:lnTo>
                    <a:pt x="198323" y="128130"/>
                  </a:lnTo>
                  <a:close/>
                </a:path>
                <a:path w="238125" h="521335">
                  <a:moveTo>
                    <a:pt x="237997" y="176796"/>
                  </a:moveTo>
                  <a:lnTo>
                    <a:pt x="197205" y="176796"/>
                  </a:lnTo>
                  <a:lnTo>
                    <a:pt x="197205" y="312115"/>
                  </a:lnTo>
                  <a:lnTo>
                    <a:pt x="237997" y="312115"/>
                  </a:lnTo>
                  <a:lnTo>
                    <a:pt x="237997" y="176796"/>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17" name="object 9"/>
            <p:cNvSpPr/>
            <p:nvPr/>
          </p:nvSpPr>
          <p:spPr>
            <a:xfrm>
              <a:off x="5082821" y="1848508"/>
              <a:ext cx="302864" cy="609040"/>
            </a:xfrm>
            <a:custGeom>
              <a:avLst/>
              <a:gdLst/>
              <a:ahLst/>
              <a:cxnLst/>
              <a:rect l="l" t="t" r="r" b="b"/>
              <a:pathLst>
                <a:path w="238125" h="521335">
                  <a:moveTo>
                    <a:pt x="184721" y="176796"/>
                  </a:moveTo>
                  <a:lnTo>
                    <a:pt x="56197" y="176796"/>
                  </a:lnTo>
                  <a:lnTo>
                    <a:pt x="56197" y="521220"/>
                  </a:lnTo>
                  <a:lnTo>
                    <a:pt x="112763" y="521220"/>
                  </a:lnTo>
                  <a:lnTo>
                    <a:pt x="112763" y="336511"/>
                  </a:lnTo>
                  <a:lnTo>
                    <a:pt x="184721" y="336511"/>
                  </a:lnTo>
                  <a:lnTo>
                    <a:pt x="184721" y="176796"/>
                  </a:lnTo>
                  <a:close/>
                </a:path>
                <a:path w="238125" h="521335">
                  <a:moveTo>
                    <a:pt x="184721" y="336511"/>
                  </a:moveTo>
                  <a:lnTo>
                    <a:pt x="125247" y="336511"/>
                  </a:lnTo>
                  <a:lnTo>
                    <a:pt x="125247" y="521220"/>
                  </a:lnTo>
                  <a:lnTo>
                    <a:pt x="184721" y="521220"/>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796"/>
                  </a:lnTo>
                  <a:lnTo>
                    <a:pt x="237998" y="176796"/>
                  </a:lnTo>
                  <a:lnTo>
                    <a:pt x="237998" y="167805"/>
                  </a:lnTo>
                  <a:lnTo>
                    <a:pt x="234881" y="152358"/>
                  </a:lnTo>
                  <a:lnTo>
                    <a:pt x="226382" y="139747"/>
                  </a:lnTo>
                  <a:lnTo>
                    <a:pt x="213775" y="131246"/>
                  </a:lnTo>
                  <a:lnTo>
                    <a:pt x="198335" y="128130"/>
                  </a:lnTo>
                  <a:close/>
                </a:path>
                <a:path w="238125" h="521335">
                  <a:moveTo>
                    <a:pt x="237998" y="176796"/>
                  </a:moveTo>
                  <a:lnTo>
                    <a:pt x="197205" y="176796"/>
                  </a:lnTo>
                  <a:lnTo>
                    <a:pt x="197205" y="312115"/>
                  </a:lnTo>
                  <a:lnTo>
                    <a:pt x="237998" y="312115"/>
                  </a:lnTo>
                  <a:lnTo>
                    <a:pt x="237998" y="176796"/>
                  </a:lnTo>
                  <a:close/>
                </a:path>
                <a:path w="238125" h="521335">
                  <a:moveTo>
                    <a:pt x="118999" y="0"/>
                  </a:moveTo>
                  <a:lnTo>
                    <a:pt x="94062" y="5035"/>
                  </a:lnTo>
                  <a:lnTo>
                    <a:pt x="73701" y="18767"/>
                  </a:lnTo>
                  <a:lnTo>
                    <a:pt x="59973" y="39133"/>
                  </a:lnTo>
                  <a:lnTo>
                    <a:pt x="54940" y="64071"/>
                  </a:lnTo>
                  <a:lnTo>
                    <a:pt x="59973" y="89007"/>
                  </a:lnTo>
                  <a:lnTo>
                    <a:pt x="73701" y="109369"/>
                  </a:lnTo>
                  <a:lnTo>
                    <a:pt x="94062"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18" name="object 10"/>
            <p:cNvSpPr/>
            <p:nvPr/>
          </p:nvSpPr>
          <p:spPr>
            <a:xfrm>
              <a:off x="4703816" y="1848508"/>
              <a:ext cx="302864" cy="609040"/>
            </a:xfrm>
            <a:custGeom>
              <a:avLst/>
              <a:gdLst/>
              <a:ahLst/>
              <a:cxnLst/>
              <a:rect l="l" t="t" r="r" b="b"/>
              <a:pathLst>
                <a:path w="238125" h="521335">
                  <a:moveTo>
                    <a:pt x="184721" y="176796"/>
                  </a:moveTo>
                  <a:lnTo>
                    <a:pt x="56197" y="176796"/>
                  </a:lnTo>
                  <a:lnTo>
                    <a:pt x="56197" y="521220"/>
                  </a:lnTo>
                  <a:lnTo>
                    <a:pt x="112750" y="521220"/>
                  </a:lnTo>
                  <a:lnTo>
                    <a:pt x="112750" y="336511"/>
                  </a:lnTo>
                  <a:lnTo>
                    <a:pt x="184721" y="336511"/>
                  </a:lnTo>
                  <a:lnTo>
                    <a:pt x="184721" y="176796"/>
                  </a:lnTo>
                  <a:close/>
                </a:path>
                <a:path w="238125" h="521335">
                  <a:moveTo>
                    <a:pt x="184721" y="336511"/>
                  </a:moveTo>
                  <a:lnTo>
                    <a:pt x="125247" y="336511"/>
                  </a:lnTo>
                  <a:lnTo>
                    <a:pt x="125247" y="521220"/>
                  </a:lnTo>
                  <a:lnTo>
                    <a:pt x="184721" y="521220"/>
                  </a:lnTo>
                  <a:lnTo>
                    <a:pt x="184721"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796"/>
                  </a:lnTo>
                  <a:lnTo>
                    <a:pt x="237997" y="176796"/>
                  </a:lnTo>
                  <a:lnTo>
                    <a:pt x="237997" y="167805"/>
                  </a:lnTo>
                  <a:lnTo>
                    <a:pt x="234881" y="152358"/>
                  </a:lnTo>
                  <a:lnTo>
                    <a:pt x="226380" y="139747"/>
                  </a:lnTo>
                  <a:lnTo>
                    <a:pt x="213769" y="131246"/>
                  </a:lnTo>
                  <a:lnTo>
                    <a:pt x="198323" y="128130"/>
                  </a:lnTo>
                  <a:close/>
                </a:path>
                <a:path w="238125" h="521335">
                  <a:moveTo>
                    <a:pt x="237997" y="176796"/>
                  </a:moveTo>
                  <a:lnTo>
                    <a:pt x="197205" y="176796"/>
                  </a:lnTo>
                  <a:lnTo>
                    <a:pt x="197205" y="312115"/>
                  </a:lnTo>
                  <a:lnTo>
                    <a:pt x="237997" y="312115"/>
                  </a:lnTo>
                  <a:lnTo>
                    <a:pt x="237997" y="176796"/>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19" name="object 11"/>
            <p:cNvSpPr/>
            <p:nvPr/>
          </p:nvSpPr>
          <p:spPr>
            <a:xfrm>
              <a:off x="4324810" y="1848509"/>
              <a:ext cx="302864" cy="609040"/>
            </a:xfrm>
            <a:custGeom>
              <a:avLst/>
              <a:gdLst/>
              <a:ahLst/>
              <a:cxnLst/>
              <a:rect l="l" t="t" r="r" b="b"/>
              <a:pathLst>
                <a:path w="238125" h="521335">
                  <a:moveTo>
                    <a:pt x="184708" y="176796"/>
                  </a:moveTo>
                  <a:lnTo>
                    <a:pt x="56197" y="176796"/>
                  </a:lnTo>
                  <a:lnTo>
                    <a:pt x="56197" y="521220"/>
                  </a:lnTo>
                  <a:lnTo>
                    <a:pt x="112750" y="521220"/>
                  </a:lnTo>
                  <a:lnTo>
                    <a:pt x="112750" y="336511"/>
                  </a:lnTo>
                  <a:lnTo>
                    <a:pt x="184708" y="336511"/>
                  </a:lnTo>
                  <a:lnTo>
                    <a:pt x="184708" y="176796"/>
                  </a:lnTo>
                  <a:close/>
                </a:path>
                <a:path w="238125" h="521335">
                  <a:moveTo>
                    <a:pt x="184708" y="336511"/>
                  </a:moveTo>
                  <a:lnTo>
                    <a:pt x="125234" y="336511"/>
                  </a:lnTo>
                  <a:lnTo>
                    <a:pt x="125234" y="521220"/>
                  </a:lnTo>
                  <a:lnTo>
                    <a:pt x="184708" y="521220"/>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687" y="312115"/>
                  </a:lnTo>
                  <a:lnTo>
                    <a:pt x="43687" y="176796"/>
                  </a:lnTo>
                  <a:lnTo>
                    <a:pt x="237985" y="176796"/>
                  </a:lnTo>
                  <a:lnTo>
                    <a:pt x="237985" y="167805"/>
                  </a:lnTo>
                  <a:lnTo>
                    <a:pt x="234870" y="152358"/>
                  </a:lnTo>
                  <a:lnTo>
                    <a:pt x="226374" y="139747"/>
                  </a:lnTo>
                  <a:lnTo>
                    <a:pt x="213767" y="131246"/>
                  </a:lnTo>
                  <a:lnTo>
                    <a:pt x="198323" y="128130"/>
                  </a:lnTo>
                  <a:close/>
                </a:path>
                <a:path w="238125" h="521335">
                  <a:moveTo>
                    <a:pt x="237985" y="176796"/>
                  </a:moveTo>
                  <a:lnTo>
                    <a:pt x="197192" y="176796"/>
                  </a:lnTo>
                  <a:lnTo>
                    <a:pt x="197192" y="312115"/>
                  </a:lnTo>
                  <a:lnTo>
                    <a:pt x="237985" y="312115"/>
                  </a:lnTo>
                  <a:lnTo>
                    <a:pt x="237985" y="176796"/>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29" y="123096"/>
                  </a:lnTo>
                  <a:lnTo>
                    <a:pt x="164291" y="109369"/>
                  </a:lnTo>
                  <a:lnTo>
                    <a:pt x="178022" y="89007"/>
                  </a:lnTo>
                  <a:lnTo>
                    <a:pt x="183057" y="64071"/>
                  </a:lnTo>
                  <a:lnTo>
                    <a:pt x="178022" y="39133"/>
                  </a:lnTo>
                  <a:lnTo>
                    <a:pt x="164291" y="18767"/>
                  </a:lnTo>
                  <a:lnTo>
                    <a:pt x="143929" y="5035"/>
                  </a:lnTo>
                  <a:lnTo>
                    <a:pt x="118998"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20" name="object 12"/>
            <p:cNvSpPr/>
            <p:nvPr/>
          </p:nvSpPr>
          <p:spPr>
            <a:xfrm>
              <a:off x="7735906" y="2535973"/>
              <a:ext cx="302864" cy="609040"/>
            </a:xfrm>
            <a:custGeom>
              <a:avLst/>
              <a:gdLst/>
              <a:ahLst/>
              <a:cxnLst/>
              <a:rect l="l" t="t" r="r" b="b"/>
              <a:pathLst>
                <a:path w="238125" h="521335">
                  <a:moveTo>
                    <a:pt x="184721" y="176809"/>
                  </a:moveTo>
                  <a:lnTo>
                    <a:pt x="56197" y="176809"/>
                  </a:lnTo>
                  <a:lnTo>
                    <a:pt x="56197" y="521233"/>
                  </a:lnTo>
                  <a:lnTo>
                    <a:pt x="112763" y="521233"/>
                  </a:lnTo>
                  <a:lnTo>
                    <a:pt x="112763" y="336511"/>
                  </a:lnTo>
                  <a:lnTo>
                    <a:pt x="184721" y="336511"/>
                  </a:lnTo>
                  <a:lnTo>
                    <a:pt x="184721" y="176809"/>
                  </a:lnTo>
                  <a:close/>
                </a:path>
                <a:path w="238125" h="521335">
                  <a:moveTo>
                    <a:pt x="184721" y="336511"/>
                  </a:moveTo>
                  <a:lnTo>
                    <a:pt x="125247" y="336511"/>
                  </a:lnTo>
                  <a:lnTo>
                    <a:pt x="125247" y="521233"/>
                  </a:lnTo>
                  <a:lnTo>
                    <a:pt x="184721" y="521233"/>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809"/>
                  </a:lnTo>
                  <a:lnTo>
                    <a:pt x="237998" y="176809"/>
                  </a:lnTo>
                  <a:lnTo>
                    <a:pt x="237998" y="167805"/>
                  </a:lnTo>
                  <a:lnTo>
                    <a:pt x="234881" y="152358"/>
                  </a:lnTo>
                  <a:lnTo>
                    <a:pt x="226382" y="139747"/>
                  </a:lnTo>
                  <a:lnTo>
                    <a:pt x="213775" y="131246"/>
                  </a:lnTo>
                  <a:lnTo>
                    <a:pt x="198335" y="128130"/>
                  </a:lnTo>
                  <a:close/>
                </a:path>
                <a:path w="238125" h="521335">
                  <a:moveTo>
                    <a:pt x="237998" y="176809"/>
                  </a:moveTo>
                  <a:lnTo>
                    <a:pt x="197205" y="176809"/>
                  </a:lnTo>
                  <a:lnTo>
                    <a:pt x="197205" y="312115"/>
                  </a:lnTo>
                  <a:lnTo>
                    <a:pt x="237998" y="312115"/>
                  </a:lnTo>
                  <a:lnTo>
                    <a:pt x="237998" y="176809"/>
                  </a:lnTo>
                  <a:close/>
                </a:path>
                <a:path w="238125" h="521335">
                  <a:moveTo>
                    <a:pt x="118999" y="0"/>
                  </a:moveTo>
                  <a:lnTo>
                    <a:pt x="94062" y="5035"/>
                  </a:lnTo>
                  <a:lnTo>
                    <a:pt x="73701" y="18767"/>
                  </a:lnTo>
                  <a:lnTo>
                    <a:pt x="59973" y="39133"/>
                  </a:lnTo>
                  <a:lnTo>
                    <a:pt x="54940" y="64071"/>
                  </a:lnTo>
                  <a:lnTo>
                    <a:pt x="59973" y="89007"/>
                  </a:lnTo>
                  <a:lnTo>
                    <a:pt x="73701" y="109369"/>
                  </a:lnTo>
                  <a:lnTo>
                    <a:pt x="94062"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21" name="object 13"/>
            <p:cNvSpPr/>
            <p:nvPr/>
          </p:nvSpPr>
          <p:spPr>
            <a:xfrm>
              <a:off x="7356901" y="2535973"/>
              <a:ext cx="302864" cy="609040"/>
            </a:xfrm>
            <a:custGeom>
              <a:avLst/>
              <a:gdLst/>
              <a:ahLst/>
              <a:cxnLst/>
              <a:rect l="l" t="t" r="r" b="b"/>
              <a:pathLst>
                <a:path w="238125" h="521335">
                  <a:moveTo>
                    <a:pt x="184708" y="176809"/>
                  </a:moveTo>
                  <a:lnTo>
                    <a:pt x="56197" y="176809"/>
                  </a:lnTo>
                  <a:lnTo>
                    <a:pt x="56197" y="521233"/>
                  </a:lnTo>
                  <a:lnTo>
                    <a:pt x="112750" y="521233"/>
                  </a:lnTo>
                  <a:lnTo>
                    <a:pt x="112750" y="336511"/>
                  </a:lnTo>
                  <a:lnTo>
                    <a:pt x="184708" y="336511"/>
                  </a:lnTo>
                  <a:lnTo>
                    <a:pt x="184708" y="176809"/>
                  </a:lnTo>
                  <a:close/>
                </a:path>
                <a:path w="238125" h="521335">
                  <a:moveTo>
                    <a:pt x="184708" y="336511"/>
                  </a:moveTo>
                  <a:lnTo>
                    <a:pt x="125234" y="336511"/>
                  </a:lnTo>
                  <a:lnTo>
                    <a:pt x="125234" y="521233"/>
                  </a:lnTo>
                  <a:lnTo>
                    <a:pt x="184708" y="521233"/>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809"/>
                  </a:lnTo>
                  <a:lnTo>
                    <a:pt x="237997" y="176809"/>
                  </a:lnTo>
                  <a:lnTo>
                    <a:pt x="237997" y="167805"/>
                  </a:lnTo>
                  <a:lnTo>
                    <a:pt x="234881" y="152358"/>
                  </a:lnTo>
                  <a:lnTo>
                    <a:pt x="226380" y="139747"/>
                  </a:lnTo>
                  <a:lnTo>
                    <a:pt x="213769" y="131246"/>
                  </a:lnTo>
                  <a:lnTo>
                    <a:pt x="198323" y="128130"/>
                  </a:lnTo>
                  <a:close/>
                </a:path>
                <a:path w="238125" h="521335">
                  <a:moveTo>
                    <a:pt x="237997" y="176809"/>
                  </a:moveTo>
                  <a:lnTo>
                    <a:pt x="197205" y="176809"/>
                  </a:lnTo>
                  <a:lnTo>
                    <a:pt x="197205" y="312115"/>
                  </a:lnTo>
                  <a:lnTo>
                    <a:pt x="237997" y="312115"/>
                  </a:lnTo>
                  <a:lnTo>
                    <a:pt x="237997" y="176809"/>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22" name="object 14"/>
            <p:cNvSpPr/>
            <p:nvPr/>
          </p:nvSpPr>
          <p:spPr>
            <a:xfrm>
              <a:off x="6977879" y="2535973"/>
              <a:ext cx="302864" cy="609040"/>
            </a:xfrm>
            <a:custGeom>
              <a:avLst/>
              <a:gdLst/>
              <a:ahLst/>
              <a:cxnLst/>
              <a:rect l="l" t="t" r="r" b="b"/>
              <a:pathLst>
                <a:path w="238125" h="521335">
                  <a:moveTo>
                    <a:pt x="184721" y="176809"/>
                  </a:moveTo>
                  <a:lnTo>
                    <a:pt x="56197" y="176809"/>
                  </a:lnTo>
                  <a:lnTo>
                    <a:pt x="56197" y="521233"/>
                  </a:lnTo>
                  <a:lnTo>
                    <a:pt x="112763" y="521233"/>
                  </a:lnTo>
                  <a:lnTo>
                    <a:pt x="112763" y="336511"/>
                  </a:lnTo>
                  <a:lnTo>
                    <a:pt x="184721" y="336511"/>
                  </a:lnTo>
                  <a:lnTo>
                    <a:pt x="184721" y="176809"/>
                  </a:lnTo>
                  <a:close/>
                </a:path>
                <a:path w="238125" h="521335">
                  <a:moveTo>
                    <a:pt x="184721" y="336511"/>
                  </a:moveTo>
                  <a:lnTo>
                    <a:pt x="125247" y="336511"/>
                  </a:lnTo>
                  <a:lnTo>
                    <a:pt x="125247" y="521233"/>
                  </a:lnTo>
                  <a:lnTo>
                    <a:pt x="184721" y="521233"/>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809"/>
                  </a:lnTo>
                  <a:lnTo>
                    <a:pt x="237998" y="176809"/>
                  </a:lnTo>
                  <a:lnTo>
                    <a:pt x="237998" y="167805"/>
                  </a:lnTo>
                  <a:lnTo>
                    <a:pt x="234881" y="152358"/>
                  </a:lnTo>
                  <a:lnTo>
                    <a:pt x="226382" y="139747"/>
                  </a:lnTo>
                  <a:lnTo>
                    <a:pt x="213775" y="131246"/>
                  </a:lnTo>
                  <a:lnTo>
                    <a:pt x="198335" y="128130"/>
                  </a:lnTo>
                  <a:close/>
                </a:path>
                <a:path w="238125" h="521335">
                  <a:moveTo>
                    <a:pt x="237998" y="176809"/>
                  </a:moveTo>
                  <a:lnTo>
                    <a:pt x="197205" y="176809"/>
                  </a:lnTo>
                  <a:lnTo>
                    <a:pt x="197205" y="312115"/>
                  </a:lnTo>
                  <a:lnTo>
                    <a:pt x="237998" y="312115"/>
                  </a:lnTo>
                  <a:lnTo>
                    <a:pt x="237998" y="176809"/>
                  </a:lnTo>
                  <a:close/>
                </a:path>
                <a:path w="238125" h="521335">
                  <a:moveTo>
                    <a:pt x="118999" y="0"/>
                  </a:moveTo>
                  <a:lnTo>
                    <a:pt x="94068" y="5035"/>
                  </a:lnTo>
                  <a:lnTo>
                    <a:pt x="73706" y="18767"/>
                  </a:lnTo>
                  <a:lnTo>
                    <a:pt x="59975" y="39133"/>
                  </a:lnTo>
                  <a:lnTo>
                    <a:pt x="54940" y="64071"/>
                  </a:lnTo>
                  <a:lnTo>
                    <a:pt x="59975" y="89007"/>
                  </a:lnTo>
                  <a:lnTo>
                    <a:pt x="73706" y="109369"/>
                  </a:lnTo>
                  <a:lnTo>
                    <a:pt x="94068"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23" name="object 15"/>
            <p:cNvSpPr/>
            <p:nvPr/>
          </p:nvSpPr>
          <p:spPr>
            <a:xfrm>
              <a:off x="6598875" y="2535973"/>
              <a:ext cx="302864" cy="609040"/>
            </a:xfrm>
            <a:custGeom>
              <a:avLst/>
              <a:gdLst/>
              <a:ahLst/>
              <a:cxnLst/>
              <a:rect l="l" t="t" r="r" b="b"/>
              <a:pathLst>
                <a:path w="238125" h="521335">
                  <a:moveTo>
                    <a:pt x="184721" y="176809"/>
                  </a:moveTo>
                  <a:lnTo>
                    <a:pt x="56197" y="176809"/>
                  </a:lnTo>
                  <a:lnTo>
                    <a:pt x="56197" y="521233"/>
                  </a:lnTo>
                  <a:lnTo>
                    <a:pt x="112750" y="521233"/>
                  </a:lnTo>
                  <a:lnTo>
                    <a:pt x="112750" y="336511"/>
                  </a:lnTo>
                  <a:lnTo>
                    <a:pt x="184721" y="336511"/>
                  </a:lnTo>
                  <a:lnTo>
                    <a:pt x="184721" y="176809"/>
                  </a:lnTo>
                  <a:close/>
                </a:path>
                <a:path w="238125" h="521335">
                  <a:moveTo>
                    <a:pt x="184721" y="336511"/>
                  </a:moveTo>
                  <a:lnTo>
                    <a:pt x="125247" y="336511"/>
                  </a:lnTo>
                  <a:lnTo>
                    <a:pt x="125247" y="521233"/>
                  </a:lnTo>
                  <a:lnTo>
                    <a:pt x="184721" y="521233"/>
                  </a:lnTo>
                  <a:lnTo>
                    <a:pt x="184721"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809"/>
                  </a:lnTo>
                  <a:lnTo>
                    <a:pt x="237997" y="176809"/>
                  </a:lnTo>
                  <a:lnTo>
                    <a:pt x="237997" y="167805"/>
                  </a:lnTo>
                  <a:lnTo>
                    <a:pt x="234881" y="152358"/>
                  </a:lnTo>
                  <a:lnTo>
                    <a:pt x="226380" y="139747"/>
                  </a:lnTo>
                  <a:lnTo>
                    <a:pt x="213769" y="131246"/>
                  </a:lnTo>
                  <a:lnTo>
                    <a:pt x="198323" y="128130"/>
                  </a:lnTo>
                  <a:close/>
                </a:path>
                <a:path w="238125" h="521335">
                  <a:moveTo>
                    <a:pt x="237997" y="176809"/>
                  </a:moveTo>
                  <a:lnTo>
                    <a:pt x="197205" y="176809"/>
                  </a:lnTo>
                  <a:lnTo>
                    <a:pt x="197205" y="312115"/>
                  </a:lnTo>
                  <a:lnTo>
                    <a:pt x="237997" y="312115"/>
                  </a:lnTo>
                  <a:lnTo>
                    <a:pt x="237997" y="176809"/>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24" name="object 16"/>
            <p:cNvSpPr/>
            <p:nvPr/>
          </p:nvSpPr>
          <p:spPr>
            <a:xfrm>
              <a:off x="6219869" y="2535973"/>
              <a:ext cx="302864" cy="609040"/>
            </a:xfrm>
            <a:custGeom>
              <a:avLst/>
              <a:gdLst/>
              <a:ahLst/>
              <a:cxnLst/>
              <a:rect l="l" t="t" r="r" b="b"/>
              <a:pathLst>
                <a:path w="238125" h="521335">
                  <a:moveTo>
                    <a:pt x="184708" y="176809"/>
                  </a:moveTo>
                  <a:lnTo>
                    <a:pt x="56197" y="176809"/>
                  </a:lnTo>
                  <a:lnTo>
                    <a:pt x="56197" y="521233"/>
                  </a:lnTo>
                  <a:lnTo>
                    <a:pt x="112750" y="521233"/>
                  </a:lnTo>
                  <a:lnTo>
                    <a:pt x="112750" y="336511"/>
                  </a:lnTo>
                  <a:lnTo>
                    <a:pt x="184708" y="336511"/>
                  </a:lnTo>
                  <a:lnTo>
                    <a:pt x="184708" y="176809"/>
                  </a:lnTo>
                  <a:close/>
                </a:path>
                <a:path w="238125" h="521335">
                  <a:moveTo>
                    <a:pt x="184708" y="336511"/>
                  </a:moveTo>
                  <a:lnTo>
                    <a:pt x="125234" y="336511"/>
                  </a:lnTo>
                  <a:lnTo>
                    <a:pt x="125234" y="521233"/>
                  </a:lnTo>
                  <a:lnTo>
                    <a:pt x="184708" y="521233"/>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687" y="312115"/>
                  </a:lnTo>
                  <a:lnTo>
                    <a:pt x="43687" y="176809"/>
                  </a:lnTo>
                  <a:lnTo>
                    <a:pt x="237985" y="176809"/>
                  </a:lnTo>
                  <a:lnTo>
                    <a:pt x="237985" y="167805"/>
                  </a:lnTo>
                  <a:lnTo>
                    <a:pt x="234870" y="152358"/>
                  </a:lnTo>
                  <a:lnTo>
                    <a:pt x="226374" y="139747"/>
                  </a:lnTo>
                  <a:lnTo>
                    <a:pt x="213767" y="131246"/>
                  </a:lnTo>
                  <a:lnTo>
                    <a:pt x="198323" y="128130"/>
                  </a:lnTo>
                  <a:close/>
                </a:path>
                <a:path w="238125" h="521335">
                  <a:moveTo>
                    <a:pt x="237985" y="176809"/>
                  </a:moveTo>
                  <a:lnTo>
                    <a:pt x="197192" y="176809"/>
                  </a:lnTo>
                  <a:lnTo>
                    <a:pt x="197192" y="312115"/>
                  </a:lnTo>
                  <a:lnTo>
                    <a:pt x="237985" y="312115"/>
                  </a:lnTo>
                  <a:lnTo>
                    <a:pt x="237985" y="176809"/>
                  </a:lnTo>
                  <a:close/>
                </a:path>
                <a:path w="238125" h="521335">
                  <a:moveTo>
                    <a:pt x="118986" y="0"/>
                  </a:moveTo>
                  <a:lnTo>
                    <a:pt x="94055" y="5035"/>
                  </a:lnTo>
                  <a:lnTo>
                    <a:pt x="73693" y="18767"/>
                  </a:lnTo>
                  <a:lnTo>
                    <a:pt x="59962" y="39133"/>
                  </a:lnTo>
                  <a:lnTo>
                    <a:pt x="54927" y="64071"/>
                  </a:lnTo>
                  <a:lnTo>
                    <a:pt x="59962" y="89007"/>
                  </a:lnTo>
                  <a:lnTo>
                    <a:pt x="73693" y="109369"/>
                  </a:lnTo>
                  <a:lnTo>
                    <a:pt x="94055" y="123096"/>
                  </a:lnTo>
                  <a:lnTo>
                    <a:pt x="118986" y="128130"/>
                  </a:lnTo>
                  <a:lnTo>
                    <a:pt x="143924" y="123096"/>
                  </a:lnTo>
                  <a:lnTo>
                    <a:pt x="164290" y="109369"/>
                  </a:lnTo>
                  <a:lnTo>
                    <a:pt x="178022" y="89007"/>
                  </a:lnTo>
                  <a:lnTo>
                    <a:pt x="183057" y="64071"/>
                  </a:lnTo>
                  <a:lnTo>
                    <a:pt x="178022" y="39133"/>
                  </a:lnTo>
                  <a:lnTo>
                    <a:pt x="164290" y="18767"/>
                  </a:lnTo>
                  <a:lnTo>
                    <a:pt x="143924" y="5035"/>
                  </a:lnTo>
                  <a:lnTo>
                    <a:pt x="118986" y="0"/>
                  </a:lnTo>
                  <a:close/>
                </a:path>
              </a:pathLst>
            </a:custGeom>
            <a:solidFill>
              <a:schemeClr val="accent2"/>
            </a:solidFill>
          </p:spPr>
          <p:txBody>
            <a:bodyPr wrap="square" lIns="0" tIns="0" rIns="0" bIns="0" rtlCol="0"/>
            <a:lstStyle/>
            <a:p>
              <a:pPr>
                <a:defRPr/>
              </a:pPr>
              <a:endParaRPr dirty="0">
                <a:solidFill>
                  <a:prstClr val="black"/>
                </a:solidFill>
              </a:endParaRPr>
            </a:p>
          </p:txBody>
        </p:sp>
        <p:sp>
          <p:nvSpPr>
            <p:cNvPr id="25" name="object 17"/>
            <p:cNvSpPr/>
            <p:nvPr/>
          </p:nvSpPr>
          <p:spPr>
            <a:xfrm>
              <a:off x="5840847" y="2535973"/>
              <a:ext cx="302864" cy="609040"/>
            </a:xfrm>
            <a:custGeom>
              <a:avLst/>
              <a:gdLst/>
              <a:ahLst/>
              <a:cxnLst/>
              <a:rect l="l" t="t" r="r" b="b"/>
              <a:pathLst>
                <a:path w="238125" h="521335">
                  <a:moveTo>
                    <a:pt x="184721" y="176809"/>
                  </a:moveTo>
                  <a:lnTo>
                    <a:pt x="56197" y="176809"/>
                  </a:lnTo>
                  <a:lnTo>
                    <a:pt x="56197" y="521233"/>
                  </a:lnTo>
                  <a:lnTo>
                    <a:pt x="112763" y="521233"/>
                  </a:lnTo>
                  <a:lnTo>
                    <a:pt x="112763" y="336511"/>
                  </a:lnTo>
                  <a:lnTo>
                    <a:pt x="184721" y="336511"/>
                  </a:lnTo>
                  <a:lnTo>
                    <a:pt x="184721" y="176809"/>
                  </a:lnTo>
                  <a:close/>
                </a:path>
                <a:path w="238125" h="521335">
                  <a:moveTo>
                    <a:pt x="184721" y="336511"/>
                  </a:moveTo>
                  <a:lnTo>
                    <a:pt x="125247" y="336511"/>
                  </a:lnTo>
                  <a:lnTo>
                    <a:pt x="125247" y="521233"/>
                  </a:lnTo>
                  <a:lnTo>
                    <a:pt x="184721" y="521233"/>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809"/>
                  </a:lnTo>
                  <a:lnTo>
                    <a:pt x="237998" y="176809"/>
                  </a:lnTo>
                  <a:lnTo>
                    <a:pt x="237998" y="167805"/>
                  </a:lnTo>
                  <a:lnTo>
                    <a:pt x="234881" y="152358"/>
                  </a:lnTo>
                  <a:lnTo>
                    <a:pt x="226382" y="139747"/>
                  </a:lnTo>
                  <a:lnTo>
                    <a:pt x="213775" y="131246"/>
                  </a:lnTo>
                  <a:lnTo>
                    <a:pt x="198335" y="128130"/>
                  </a:lnTo>
                  <a:close/>
                </a:path>
                <a:path w="238125" h="521335">
                  <a:moveTo>
                    <a:pt x="237998" y="176809"/>
                  </a:moveTo>
                  <a:lnTo>
                    <a:pt x="197205" y="176809"/>
                  </a:lnTo>
                  <a:lnTo>
                    <a:pt x="197205" y="312115"/>
                  </a:lnTo>
                  <a:lnTo>
                    <a:pt x="237998" y="312115"/>
                  </a:lnTo>
                  <a:lnTo>
                    <a:pt x="237998" y="176809"/>
                  </a:lnTo>
                  <a:close/>
                </a:path>
                <a:path w="238125" h="521335">
                  <a:moveTo>
                    <a:pt x="118999" y="0"/>
                  </a:moveTo>
                  <a:lnTo>
                    <a:pt x="94062" y="5035"/>
                  </a:lnTo>
                  <a:lnTo>
                    <a:pt x="73701" y="18767"/>
                  </a:lnTo>
                  <a:lnTo>
                    <a:pt x="59973" y="39133"/>
                  </a:lnTo>
                  <a:lnTo>
                    <a:pt x="54940" y="64071"/>
                  </a:lnTo>
                  <a:lnTo>
                    <a:pt x="59973" y="89007"/>
                  </a:lnTo>
                  <a:lnTo>
                    <a:pt x="73701" y="109369"/>
                  </a:lnTo>
                  <a:lnTo>
                    <a:pt x="94062"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26" name="object 18"/>
            <p:cNvSpPr/>
            <p:nvPr/>
          </p:nvSpPr>
          <p:spPr>
            <a:xfrm>
              <a:off x="5461843" y="2535973"/>
              <a:ext cx="302864" cy="609040"/>
            </a:xfrm>
            <a:custGeom>
              <a:avLst/>
              <a:gdLst/>
              <a:ahLst/>
              <a:cxnLst/>
              <a:rect l="l" t="t" r="r" b="b"/>
              <a:pathLst>
                <a:path w="238125" h="521335">
                  <a:moveTo>
                    <a:pt x="184708" y="176809"/>
                  </a:moveTo>
                  <a:lnTo>
                    <a:pt x="56197" y="176809"/>
                  </a:lnTo>
                  <a:lnTo>
                    <a:pt x="56197" y="521233"/>
                  </a:lnTo>
                  <a:lnTo>
                    <a:pt x="112750" y="521233"/>
                  </a:lnTo>
                  <a:lnTo>
                    <a:pt x="112750" y="336511"/>
                  </a:lnTo>
                  <a:lnTo>
                    <a:pt x="184708" y="336511"/>
                  </a:lnTo>
                  <a:lnTo>
                    <a:pt x="184708" y="176809"/>
                  </a:lnTo>
                  <a:close/>
                </a:path>
                <a:path w="238125" h="521335">
                  <a:moveTo>
                    <a:pt x="184708" y="336511"/>
                  </a:moveTo>
                  <a:lnTo>
                    <a:pt x="125234" y="336511"/>
                  </a:lnTo>
                  <a:lnTo>
                    <a:pt x="125234" y="521233"/>
                  </a:lnTo>
                  <a:lnTo>
                    <a:pt x="184708" y="521233"/>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809"/>
                  </a:lnTo>
                  <a:lnTo>
                    <a:pt x="237997" y="176809"/>
                  </a:lnTo>
                  <a:lnTo>
                    <a:pt x="237997" y="167805"/>
                  </a:lnTo>
                  <a:lnTo>
                    <a:pt x="234881" y="152358"/>
                  </a:lnTo>
                  <a:lnTo>
                    <a:pt x="226380" y="139747"/>
                  </a:lnTo>
                  <a:lnTo>
                    <a:pt x="213769" y="131246"/>
                  </a:lnTo>
                  <a:lnTo>
                    <a:pt x="198323" y="128130"/>
                  </a:lnTo>
                  <a:close/>
                </a:path>
                <a:path w="238125" h="521335">
                  <a:moveTo>
                    <a:pt x="237997" y="176809"/>
                  </a:moveTo>
                  <a:lnTo>
                    <a:pt x="197205" y="176809"/>
                  </a:lnTo>
                  <a:lnTo>
                    <a:pt x="197205" y="312115"/>
                  </a:lnTo>
                  <a:lnTo>
                    <a:pt x="237997" y="312115"/>
                  </a:lnTo>
                  <a:lnTo>
                    <a:pt x="237997" y="176809"/>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27" name="object 19"/>
            <p:cNvSpPr/>
            <p:nvPr/>
          </p:nvSpPr>
          <p:spPr>
            <a:xfrm>
              <a:off x="5082821" y="2535973"/>
              <a:ext cx="302864" cy="609040"/>
            </a:xfrm>
            <a:custGeom>
              <a:avLst/>
              <a:gdLst/>
              <a:ahLst/>
              <a:cxnLst/>
              <a:rect l="l" t="t" r="r" b="b"/>
              <a:pathLst>
                <a:path w="238125" h="521335">
                  <a:moveTo>
                    <a:pt x="184721" y="176809"/>
                  </a:moveTo>
                  <a:lnTo>
                    <a:pt x="56197" y="176809"/>
                  </a:lnTo>
                  <a:lnTo>
                    <a:pt x="56197" y="521233"/>
                  </a:lnTo>
                  <a:lnTo>
                    <a:pt x="112763" y="521233"/>
                  </a:lnTo>
                  <a:lnTo>
                    <a:pt x="112763" y="336511"/>
                  </a:lnTo>
                  <a:lnTo>
                    <a:pt x="184721" y="336511"/>
                  </a:lnTo>
                  <a:lnTo>
                    <a:pt x="184721" y="176809"/>
                  </a:lnTo>
                  <a:close/>
                </a:path>
                <a:path w="238125" h="521335">
                  <a:moveTo>
                    <a:pt x="184721" y="336511"/>
                  </a:moveTo>
                  <a:lnTo>
                    <a:pt x="125247" y="336511"/>
                  </a:lnTo>
                  <a:lnTo>
                    <a:pt x="125247" y="521233"/>
                  </a:lnTo>
                  <a:lnTo>
                    <a:pt x="184721" y="521233"/>
                  </a:lnTo>
                  <a:lnTo>
                    <a:pt x="184721" y="336511"/>
                  </a:lnTo>
                  <a:close/>
                </a:path>
                <a:path w="238125" h="521335">
                  <a:moveTo>
                    <a:pt x="198335" y="128130"/>
                  </a:moveTo>
                  <a:lnTo>
                    <a:pt x="39674" y="128130"/>
                  </a:lnTo>
                  <a:lnTo>
                    <a:pt x="24228" y="131246"/>
                  </a:lnTo>
                  <a:lnTo>
                    <a:pt x="11617" y="139747"/>
                  </a:lnTo>
                  <a:lnTo>
                    <a:pt x="3116" y="152358"/>
                  </a:lnTo>
                  <a:lnTo>
                    <a:pt x="0" y="167805"/>
                  </a:lnTo>
                  <a:lnTo>
                    <a:pt x="0" y="312115"/>
                  </a:lnTo>
                  <a:lnTo>
                    <a:pt x="43700" y="312115"/>
                  </a:lnTo>
                  <a:lnTo>
                    <a:pt x="43700" y="176809"/>
                  </a:lnTo>
                  <a:lnTo>
                    <a:pt x="237998" y="176809"/>
                  </a:lnTo>
                  <a:lnTo>
                    <a:pt x="237998" y="167805"/>
                  </a:lnTo>
                  <a:lnTo>
                    <a:pt x="234881" y="152358"/>
                  </a:lnTo>
                  <a:lnTo>
                    <a:pt x="226382" y="139747"/>
                  </a:lnTo>
                  <a:lnTo>
                    <a:pt x="213775" y="131246"/>
                  </a:lnTo>
                  <a:lnTo>
                    <a:pt x="198335" y="128130"/>
                  </a:lnTo>
                  <a:close/>
                </a:path>
                <a:path w="238125" h="521335">
                  <a:moveTo>
                    <a:pt x="237998" y="176809"/>
                  </a:moveTo>
                  <a:lnTo>
                    <a:pt x="197205" y="176809"/>
                  </a:lnTo>
                  <a:lnTo>
                    <a:pt x="197205" y="312115"/>
                  </a:lnTo>
                  <a:lnTo>
                    <a:pt x="237998" y="312115"/>
                  </a:lnTo>
                  <a:lnTo>
                    <a:pt x="237998" y="176809"/>
                  </a:lnTo>
                  <a:close/>
                </a:path>
                <a:path w="238125" h="521335">
                  <a:moveTo>
                    <a:pt x="118999" y="0"/>
                  </a:moveTo>
                  <a:lnTo>
                    <a:pt x="94062" y="5035"/>
                  </a:lnTo>
                  <a:lnTo>
                    <a:pt x="73701" y="18767"/>
                  </a:lnTo>
                  <a:lnTo>
                    <a:pt x="59973" y="39133"/>
                  </a:lnTo>
                  <a:lnTo>
                    <a:pt x="54940" y="64071"/>
                  </a:lnTo>
                  <a:lnTo>
                    <a:pt x="59973" y="89007"/>
                  </a:lnTo>
                  <a:lnTo>
                    <a:pt x="73701" y="109369"/>
                  </a:lnTo>
                  <a:lnTo>
                    <a:pt x="94062" y="123096"/>
                  </a:lnTo>
                  <a:lnTo>
                    <a:pt x="118999" y="128130"/>
                  </a:lnTo>
                  <a:lnTo>
                    <a:pt x="143937" y="123096"/>
                  </a:lnTo>
                  <a:lnTo>
                    <a:pt x="164303" y="109369"/>
                  </a:lnTo>
                  <a:lnTo>
                    <a:pt x="178034" y="89007"/>
                  </a:lnTo>
                  <a:lnTo>
                    <a:pt x="183070" y="64071"/>
                  </a:lnTo>
                  <a:lnTo>
                    <a:pt x="178034" y="39133"/>
                  </a:lnTo>
                  <a:lnTo>
                    <a:pt x="164303" y="18767"/>
                  </a:lnTo>
                  <a:lnTo>
                    <a:pt x="143937" y="5035"/>
                  </a:lnTo>
                  <a:lnTo>
                    <a:pt x="118999"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28" name="object 20"/>
            <p:cNvSpPr/>
            <p:nvPr/>
          </p:nvSpPr>
          <p:spPr>
            <a:xfrm>
              <a:off x="4703816" y="2535973"/>
              <a:ext cx="302864" cy="609040"/>
            </a:xfrm>
            <a:custGeom>
              <a:avLst/>
              <a:gdLst/>
              <a:ahLst/>
              <a:cxnLst/>
              <a:rect l="l" t="t" r="r" b="b"/>
              <a:pathLst>
                <a:path w="238125" h="521335">
                  <a:moveTo>
                    <a:pt x="184721" y="176809"/>
                  </a:moveTo>
                  <a:lnTo>
                    <a:pt x="56197" y="176809"/>
                  </a:lnTo>
                  <a:lnTo>
                    <a:pt x="56197" y="521233"/>
                  </a:lnTo>
                  <a:lnTo>
                    <a:pt x="112750" y="521233"/>
                  </a:lnTo>
                  <a:lnTo>
                    <a:pt x="112750" y="336511"/>
                  </a:lnTo>
                  <a:lnTo>
                    <a:pt x="184721" y="336511"/>
                  </a:lnTo>
                  <a:lnTo>
                    <a:pt x="184721" y="176809"/>
                  </a:lnTo>
                  <a:close/>
                </a:path>
                <a:path w="238125" h="521335">
                  <a:moveTo>
                    <a:pt x="184721" y="336511"/>
                  </a:moveTo>
                  <a:lnTo>
                    <a:pt x="125247" y="336511"/>
                  </a:lnTo>
                  <a:lnTo>
                    <a:pt x="125247" y="521233"/>
                  </a:lnTo>
                  <a:lnTo>
                    <a:pt x="184721" y="521233"/>
                  </a:lnTo>
                  <a:lnTo>
                    <a:pt x="184721" y="336511"/>
                  </a:lnTo>
                  <a:close/>
                </a:path>
                <a:path w="238125" h="521335">
                  <a:moveTo>
                    <a:pt x="198323" y="128130"/>
                  </a:moveTo>
                  <a:lnTo>
                    <a:pt x="39662" y="128130"/>
                  </a:lnTo>
                  <a:lnTo>
                    <a:pt x="24222" y="131246"/>
                  </a:lnTo>
                  <a:lnTo>
                    <a:pt x="11615" y="139747"/>
                  </a:lnTo>
                  <a:lnTo>
                    <a:pt x="3116" y="152358"/>
                  </a:lnTo>
                  <a:lnTo>
                    <a:pt x="0" y="167805"/>
                  </a:lnTo>
                  <a:lnTo>
                    <a:pt x="0" y="312115"/>
                  </a:lnTo>
                  <a:lnTo>
                    <a:pt x="43700" y="312115"/>
                  </a:lnTo>
                  <a:lnTo>
                    <a:pt x="43700" y="176809"/>
                  </a:lnTo>
                  <a:lnTo>
                    <a:pt x="237997" y="176809"/>
                  </a:lnTo>
                  <a:lnTo>
                    <a:pt x="237997" y="167805"/>
                  </a:lnTo>
                  <a:lnTo>
                    <a:pt x="234881" y="152358"/>
                  </a:lnTo>
                  <a:lnTo>
                    <a:pt x="226380" y="139747"/>
                  </a:lnTo>
                  <a:lnTo>
                    <a:pt x="213769" y="131246"/>
                  </a:lnTo>
                  <a:lnTo>
                    <a:pt x="198323" y="128130"/>
                  </a:lnTo>
                  <a:close/>
                </a:path>
                <a:path w="238125" h="521335">
                  <a:moveTo>
                    <a:pt x="237997" y="176809"/>
                  </a:moveTo>
                  <a:lnTo>
                    <a:pt x="197205" y="176809"/>
                  </a:lnTo>
                  <a:lnTo>
                    <a:pt x="197205" y="312115"/>
                  </a:lnTo>
                  <a:lnTo>
                    <a:pt x="237997" y="312115"/>
                  </a:lnTo>
                  <a:lnTo>
                    <a:pt x="237997" y="176809"/>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35" y="123096"/>
                  </a:lnTo>
                  <a:lnTo>
                    <a:pt x="164296" y="109369"/>
                  </a:lnTo>
                  <a:lnTo>
                    <a:pt x="178024" y="89007"/>
                  </a:lnTo>
                  <a:lnTo>
                    <a:pt x="183057" y="64071"/>
                  </a:lnTo>
                  <a:lnTo>
                    <a:pt x="178024" y="39133"/>
                  </a:lnTo>
                  <a:lnTo>
                    <a:pt x="164296" y="18767"/>
                  </a:lnTo>
                  <a:lnTo>
                    <a:pt x="143935" y="5035"/>
                  </a:lnTo>
                  <a:lnTo>
                    <a:pt x="118998" y="0"/>
                  </a:lnTo>
                  <a:close/>
                </a:path>
              </a:pathLst>
            </a:custGeom>
            <a:solidFill>
              <a:srgbClr val="00B050"/>
            </a:solidFill>
          </p:spPr>
          <p:txBody>
            <a:bodyPr wrap="square" lIns="0" tIns="0" rIns="0" bIns="0" rtlCol="0"/>
            <a:lstStyle/>
            <a:p>
              <a:pPr>
                <a:defRPr/>
              </a:pPr>
              <a:endParaRPr dirty="0">
                <a:solidFill>
                  <a:prstClr val="black"/>
                </a:solidFill>
              </a:endParaRPr>
            </a:p>
          </p:txBody>
        </p:sp>
        <p:sp>
          <p:nvSpPr>
            <p:cNvPr id="29" name="object 21"/>
            <p:cNvSpPr/>
            <p:nvPr/>
          </p:nvSpPr>
          <p:spPr>
            <a:xfrm>
              <a:off x="4324811" y="2535973"/>
              <a:ext cx="302864" cy="609040"/>
            </a:xfrm>
            <a:custGeom>
              <a:avLst/>
              <a:gdLst/>
              <a:ahLst/>
              <a:cxnLst/>
              <a:rect l="l" t="t" r="r" b="b"/>
              <a:pathLst>
                <a:path w="238125" h="521335">
                  <a:moveTo>
                    <a:pt x="184708" y="176809"/>
                  </a:moveTo>
                  <a:lnTo>
                    <a:pt x="56197" y="176809"/>
                  </a:lnTo>
                  <a:lnTo>
                    <a:pt x="56197" y="521233"/>
                  </a:lnTo>
                  <a:lnTo>
                    <a:pt x="112750" y="521233"/>
                  </a:lnTo>
                  <a:lnTo>
                    <a:pt x="112750" y="336511"/>
                  </a:lnTo>
                  <a:lnTo>
                    <a:pt x="184708" y="336511"/>
                  </a:lnTo>
                  <a:lnTo>
                    <a:pt x="184708" y="176809"/>
                  </a:lnTo>
                  <a:close/>
                </a:path>
                <a:path w="238125" h="521335">
                  <a:moveTo>
                    <a:pt x="184708" y="336511"/>
                  </a:moveTo>
                  <a:lnTo>
                    <a:pt x="125234" y="336511"/>
                  </a:lnTo>
                  <a:lnTo>
                    <a:pt x="125234" y="521233"/>
                  </a:lnTo>
                  <a:lnTo>
                    <a:pt x="184708" y="521233"/>
                  </a:lnTo>
                  <a:lnTo>
                    <a:pt x="184708" y="336511"/>
                  </a:lnTo>
                  <a:close/>
                </a:path>
                <a:path w="238125" h="521335">
                  <a:moveTo>
                    <a:pt x="198323" y="128130"/>
                  </a:moveTo>
                  <a:lnTo>
                    <a:pt x="39662" y="128130"/>
                  </a:lnTo>
                  <a:lnTo>
                    <a:pt x="24222" y="131246"/>
                  </a:lnTo>
                  <a:lnTo>
                    <a:pt x="11615" y="139747"/>
                  </a:lnTo>
                  <a:lnTo>
                    <a:pt x="3116" y="152358"/>
                  </a:lnTo>
                  <a:lnTo>
                    <a:pt x="0" y="167805"/>
                  </a:lnTo>
                  <a:lnTo>
                    <a:pt x="0" y="312115"/>
                  </a:lnTo>
                  <a:lnTo>
                    <a:pt x="43687" y="312115"/>
                  </a:lnTo>
                  <a:lnTo>
                    <a:pt x="43687" y="176809"/>
                  </a:lnTo>
                  <a:lnTo>
                    <a:pt x="237985" y="176809"/>
                  </a:lnTo>
                  <a:lnTo>
                    <a:pt x="237985" y="167805"/>
                  </a:lnTo>
                  <a:lnTo>
                    <a:pt x="234870" y="152358"/>
                  </a:lnTo>
                  <a:lnTo>
                    <a:pt x="226374" y="139747"/>
                  </a:lnTo>
                  <a:lnTo>
                    <a:pt x="213767" y="131246"/>
                  </a:lnTo>
                  <a:lnTo>
                    <a:pt x="198323" y="128130"/>
                  </a:lnTo>
                  <a:close/>
                </a:path>
                <a:path w="238125" h="521335">
                  <a:moveTo>
                    <a:pt x="237985" y="176809"/>
                  </a:moveTo>
                  <a:lnTo>
                    <a:pt x="197192" y="176809"/>
                  </a:lnTo>
                  <a:lnTo>
                    <a:pt x="197192" y="312115"/>
                  </a:lnTo>
                  <a:lnTo>
                    <a:pt x="237985" y="312115"/>
                  </a:lnTo>
                  <a:lnTo>
                    <a:pt x="237985" y="176809"/>
                  </a:lnTo>
                  <a:close/>
                </a:path>
                <a:path w="238125" h="521335">
                  <a:moveTo>
                    <a:pt x="118998" y="0"/>
                  </a:moveTo>
                  <a:lnTo>
                    <a:pt x="94060" y="5035"/>
                  </a:lnTo>
                  <a:lnTo>
                    <a:pt x="73694" y="18767"/>
                  </a:lnTo>
                  <a:lnTo>
                    <a:pt x="59963" y="39133"/>
                  </a:lnTo>
                  <a:lnTo>
                    <a:pt x="54927" y="64071"/>
                  </a:lnTo>
                  <a:lnTo>
                    <a:pt x="59963" y="89007"/>
                  </a:lnTo>
                  <a:lnTo>
                    <a:pt x="73694" y="109369"/>
                  </a:lnTo>
                  <a:lnTo>
                    <a:pt x="94060" y="123096"/>
                  </a:lnTo>
                  <a:lnTo>
                    <a:pt x="118998" y="128130"/>
                  </a:lnTo>
                  <a:lnTo>
                    <a:pt x="143929" y="123096"/>
                  </a:lnTo>
                  <a:lnTo>
                    <a:pt x="164291" y="109369"/>
                  </a:lnTo>
                  <a:lnTo>
                    <a:pt x="178022" y="89007"/>
                  </a:lnTo>
                  <a:lnTo>
                    <a:pt x="183057" y="64071"/>
                  </a:lnTo>
                  <a:lnTo>
                    <a:pt x="178022" y="39133"/>
                  </a:lnTo>
                  <a:lnTo>
                    <a:pt x="164291" y="18767"/>
                  </a:lnTo>
                  <a:lnTo>
                    <a:pt x="143929" y="5035"/>
                  </a:lnTo>
                  <a:lnTo>
                    <a:pt x="118998" y="0"/>
                  </a:lnTo>
                  <a:close/>
                </a:path>
              </a:pathLst>
            </a:custGeom>
            <a:solidFill>
              <a:srgbClr val="00B050"/>
            </a:solidFill>
          </p:spPr>
          <p:txBody>
            <a:bodyPr wrap="square" lIns="0" tIns="0" rIns="0" bIns="0" rtlCol="0"/>
            <a:lstStyle/>
            <a:p>
              <a:pPr>
                <a:defRPr/>
              </a:pPr>
              <a:endParaRPr dirty="0">
                <a:solidFill>
                  <a:prstClr val="black"/>
                </a:solidFill>
              </a:endParaRPr>
            </a:p>
          </p:txBody>
        </p:sp>
      </p:grpSp>
      <p:sp>
        <p:nvSpPr>
          <p:cNvPr id="32" name="Textfeld 31">
            <a:extLst>
              <a:ext uri="{FF2B5EF4-FFF2-40B4-BE49-F238E27FC236}">
                <a16:creationId xmlns:a16="http://schemas.microsoft.com/office/drawing/2014/main" id="{E74B9151-1C43-46AA-97AB-568A653A6708}"/>
              </a:ext>
            </a:extLst>
          </p:cNvPr>
          <p:cNvSpPr txBox="1"/>
          <p:nvPr/>
        </p:nvSpPr>
        <p:spPr>
          <a:xfrm>
            <a:off x="2912476" y="6497229"/>
            <a:ext cx="4598276" cy="248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defPPr>
              <a:defRPr lang="de-DE"/>
            </a:defPPr>
            <a:lvl1pPr algn="r" eaLnBrk="1" hangingPunct="1">
              <a:defRPr sz="1000">
                <a:solidFill>
                  <a:srgbClr val="00799B"/>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Einhorn LM, et al. Arch Intern Med. 2009;169:1156–62.</a:t>
            </a:r>
            <a:endParaRPr lang="de-DE" dirty="0"/>
          </a:p>
        </p:txBody>
      </p:sp>
    </p:spTree>
    <p:extLst>
      <p:ext uri="{BB962C8B-B14F-4D97-AF65-F5344CB8AC3E}">
        <p14:creationId xmlns:p14="http://schemas.microsoft.com/office/powerpoint/2010/main" val="3539422378"/>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BC6D786-C8D4-427E-8D56-5F0BEE43A279}"/>
              </a:ext>
            </a:extLst>
          </p:cNvPr>
          <p:cNvSpPr>
            <a:spLocks noGrp="1"/>
          </p:cNvSpPr>
          <p:nvPr>
            <p:ph type="title"/>
          </p:nvPr>
        </p:nvSpPr>
        <p:spPr/>
        <p:txBody>
          <a:bodyPr/>
          <a:lstStyle/>
          <a:p>
            <a:r>
              <a:rPr lang="de-DE" dirty="0"/>
              <a:t>EKG - Veränderungen</a:t>
            </a:r>
          </a:p>
        </p:txBody>
      </p:sp>
      <p:pic>
        <p:nvPicPr>
          <p:cNvPr id="1026" name="Grafik 4">
            <a:extLst>
              <a:ext uri="{FF2B5EF4-FFF2-40B4-BE49-F238E27FC236}">
                <a16:creationId xmlns:a16="http://schemas.microsoft.com/office/drawing/2014/main" id="{8E05760F-4A75-4297-864C-4A277EB3D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088" t="24800" r="12988" b="5202"/>
          <a:stretch>
            <a:fillRect/>
          </a:stretch>
        </p:blipFill>
        <p:spPr bwMode="auto">
          <a:xfrm>
            <a:off x="611560" y="980728"/>
            <a:ext cx="7780368"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696912"/>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09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963613"/>
            <a:ext cx="8675687" cy="865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p:nvSpPr>
        <p:spPr bwMode="auto">
          <a:xfrm>
            <a:off x="2268538" y="188913"/>
            <a:ext cx="5111750" cy="368300"/>
          </a:xfrm>
          <a:prstGeom prst="rect">
            <a:avLst/>
          </a:prstGeom>
          <a:solidFill>
            <a:schemeClr val="accent2"/>
          </a:solidFill>
          <a:ln w="9525">
            <a:solidFill>
              <a:schemeClr val="bg1"/>
            </a:solidFill>
            <a:miter lim="800000"/>
            <a:headEnd/>
            <a:tailEnd/>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b="1">
                <a:solidFill>
                  <a:schemeClr val="bg1"/>
                </a:solidFill>
              </a:rPr>
              <a:t>Kalium &gt; 6,5 </a:t>
            </a:r>
            <a:r>
              <a:rPr lang="de-DE" altLang="de-DE" b="1">
                <a:solidFill>
                  <a:schemeClr val="bg1"/>
                </a:solidFill>
                <a:sym typeface="Wingdings" panose="05000000000000000000" pitchFamily="2" charset="2"/>
              </a:rPr>
              <a:t> 50 % Veränderungen  im EKG</a:t>
            </a:r>
            <a:endParaRPr lang="de-DE" altLang="de-DE" b="1">
              <a:solidFill>
                <a:schemeClr val="bg1"/>
              </a:solidFill>
            </a:endParaRPr>
          </a:p>
        </p:txBody>
      </p:sp>
      <p:sp>
        <p:nvSpPr>
          <p:cNvPr id="4" name="Textfeld 3"/>
          <p:cNvSpPr txBox="1">
            <a:spLocks noChangeArrowheads="1"/>
          </p:cNvSpPr>
          <p:nvPr/>
        </p:nvSpPr>
        <p:spPr bwMode="auto">
          <a:xfrm>
            <a:off x="0" y="2420938"/>
            <a:ext cx="2484438" cy="1016000"/>
          </a:xfrm>
          <a:prstGeom prst="rect">
            <a:avLst/>
          </a:prstGeom>
          <a:solidFill>
            <a:schemeClr val="accent2"/>
          </a:solidFill>
          <a:ln w="9525">
            <a:solidFill>
              <a:schemeClr val="bg1"/>
            </a:solidFill>
            <a:miter lim="800000"/>
            <a:headEnd/>
            <a:tailEnd/>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a:r>
              <a:rPr lang="de-DE" altLang="de-DE" sz="2400" b="1">
                <a:solidFill>
                  <a:schemeClr val="bg1"/>
                </a:solidFill>
              </a:rPr>
              <a:t>T:R &gt; 0,75</a:t>
            </a:r>
          </a:p>
          <a:p>
            <a:pPr algn="ctr"/>
            <a:r>
              <a:rPr lang="de-DE" altLang="de-DE" b="1">
                <a:solidFill>
                  <a:schemeClr val="bg1"/>
                </a:solidFill>
              </a:rPr>
              <a:t>spezifischer als </a:t>
            </a:r>
          </a:p>
          <a:p>
            <a:pPr algn="ctr"/>
            <a:r>
              <a:rPr lang="de-DE" altLang="de-DE" b="1">
                <a:solidFill>
                  <a:schemeClr val="bg1"/>
                </a:solidFill>
              </a:rPr>
              <a:t>zeltförmiges T</a:t>
            </a:r>
          </a:p>
        </p:txBody>
      </p:sp>
      <p:pic>
        <p:nvPicPr>
          <p:cNvPr id="6" name="Grafik 5">
            <a:extLst>
              <a:ext uri="{FF2B5EF4-FFF2-40B4-BE49-F238E27FC236}">
                <a16:creationId xmlns:a16="http://schemas.microsoft.com/office/drawing/2014/main" id="{18067E5D-531F-4A47-A101-A968A0DE30AD}"/>
              </a:ext>
            </a:extLst>
          </p:cNvPr>
          <p:cNvPicPr>
            <a:picLocks noChangeAspect="1"/>
          </p:cNvPicPr>
          <p:nvPr/>
        </p:nvPicPr>
        <p:blipFill>
          <a:blip r:embed="rId4"/>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1334810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BB8545-EEB2-4E88-8329-08EF0C99E9A4}"/>
              </a:ext>
            </a:extLst>
          </p:cNvPr>
          <p:cNvSpPr>
            <a:spLocks noGrp="1"/>
          </p:cNvSpPr>
          <p:nvPr>
            <p:ph type="title"/>
          </p:nvPr>
        </p:nvSpPr>
        <p:spPr/>
        <p:txBody>
          <a:bodyPr/>
          <a:lstStyle/>
          <a:p>
            <a:r>
              <a:rPr lang="de-DE" dirty="0" err="1"/>
              <a:t>Patiromer</a:t>
            </a:r>
            <a:r>
              <a:rPr lang="de-DE" dirty="0"/>
              <a:t> als Monotherapie in der Notaufnahme</a:t>
            </a:r>
          </a:p>
        </p:txBody>
      </p:sp>
      <p:pic>
        <p:nvPicPr>
          <p:cNvPr id="7" name="Grafik 6">
            <a:extLst>
              <a:ext uri="{FF2B5EF4-FFF2-40B4-BE49-F238E27FC236}">
                <a16:creationId xmlns:a16="http://schemas.microsoft.com/office/drawing/2014/main" id="{0F170914-ECBE-45C0-BFCB-96F6AEC39F2A}"/>
              </a:ext>
            </a:extLst>
          </p:cNvPr>
          <p:cNvPicPr>
            <a:picLocks noChangeAspect="1"/>
          </p:cNvPicPr>
          <p:nvPr/>
        </p:nvPicPr>
        <p:blipFill>
          <a:blip r:embed="rId3"/>
          <a:stretch>
            <a:fillRect/>
          </a:stretch>
        </p:blipFill>
        <p:spPr>
          <a:xfrm>
            <a:off x="198703" y="2119767"/>
            <a:ext cx="5184281" cy="2949676"/>
          </a:xfrm>
          <a:prstGeom prst="rect">
            <a:avLst/>
          </a:prstGeom>
        </p:spPr>
      </p:pic>
      <p:pic>
        <p:nvPicPr>
          <p:cNvPr id="8" name="Grafik 7">
            <a:extLst>
              <a:ext uri="{FF2B5EF4-FFF2-40B4-BE49-F238E27FC236}">
                <a16:creationId xmlns:a16="http://schemas.microsoft.com/office/drawing/2014/main" id="{D962A02D-F897-4DBF-81C8-42770227D431}"/>
              </a:ext>
            </a:extLst>
          </p:cNvPr>
          <p:cNvPicPr>
            <a:picLocks noChangeAspect="1"/>
          </p:cNvPicPr>
          <p:nvPr/>
        </p:nvPicPr>
        <p:blipFill>
          <a:blip r:embed="rId4"/>
          <a:stretch>
            <a:fillRect/>
          </a:stretch>
        </p:blipFill>
        <p:spPr>
          <a:xfrm>
            <a:off x="4407614" y="2119767"/>
            <a:ext cx="4537683" cy="3202480"/>
          </a:xfrm>
          <a:prstGeom prst="rect">
            <a:avLst/>
          </a:prstGeom>
        </p:spPr>
      </p:pic>
      <p:sp>
        <p:nvSpPr>
          <p:cNvPr id="10" name="Textfeld 9">
            <a:extLst>
              <a:ext uri="{FF2B5EF4-FFF2-40B4-BE49-F238E27FC236}">
                <a16:creationId xmlns:a16="http://schemas.microsoft.com/office/drawing/2014/main" id="{EA6F02C0-B6A2-4AE7-86DB-79E0F8A0F439}"/>
              </a:ext>
            </a:extLst>
          </p:cNvPr>
          <p:cNvSpPr txBox="1"/>
          <p:nvPr/>
        </p:nvSpPr>
        <p:spPr>
          <a:xfrm>
            <a:off x="2643553" y="6453336"/>
            <a:ext cx="4987652" cy="31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spAutoFit/>
          </a:bodyPr>
          <a:lstStyle>
            <a:defPPr>
              <a:defRPr lang="de-DE"/>
            </a:defPPr>
            <a:lvl1pPr algn="r">
              <a:defRPr sz="1000">
                <a:solidFill>
                  <a:srgbClr val="00799B"/>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it-IT" sz="750" dirty="0"/>
              <a:t>K. E. Di Palo,  et al: </a:t>
            </a:r>
            <a:r>
              <a:rPr lang="en-US" sz="750" b="1" dirty="0"/>
              <a:t>Assessment of </a:t>
            </a:r>
            <a:r>
              <a:rPr lang="en-US" sz="750" b="1" dirty="0" err="1"/>
              <a:t>Patiromer</a:t>
            </a:r>
            <a:r>
              <a:rPr lang="en-US" sz="750" b="1" dirty="0"/>
              <a:t> Monotherapy for Hyperkalemia in an Acute Care Setting. </a:t>
            </a:r>
            <a:br>
              <a:rPr lang="en-US" sz="750" b="1" dirty="0"/>
            </a:br>
            <a:r>
              <a:rPr lang="nl-NL" sz="750" dirty="0"/>
              <a:t>JAMA </a:t>
            </a:r>
            <a:r>
              <a:rPr lang="nl-NL" sz="750" dirty="0" err="1"/>
              <a:t>Netw</a:t>
            </a:r>
            <a:r>
              <a:rPr lang="nl-NL" sz="750" dirty="0"/>
              <a:t> Open 2022 Vol. 5 Issue 1 Pages e2145236</a:t>
            </a:r>
          </a:p>
        </p:txBody>
      </p:sp>
      <p:sp>
        <p:nvSpPr>
          <p:cNvPr id="6" name="Textfeld 5">
            <a:extLst>
              <a:ext uri="{FF2B5EF4-FFF2-40B4-BE49-F238E27FC236}">
                <a16:creationId xmlns:a16="http://schemas.microsoft.com/office/drawing/2014/main" id="{CD990734-5061-480A-8D67-40CD52A55708}"/>
              </a:ext>
            </a:extLst>
          </p:cNvPr>
          <p:cNvSpPr txBox="1"/>
          <p:nvPr/>
        </p:nvSpPr>
        <p:spPr>
          <a:xfrm>
            <a:off x="3059832" y="1318543"/>
            <a:ext cx="2447593" cy="529569"/>
          </a:xfrm>
          <a:prstGeom prst="rect">
            <a:avLst/>
          </a:prstGeom>
          <a:noFill/>
        </p:spPr>
        <p:txBody>
          <a:bodyPr wrap="none" rtlCol="0">
            <a:spAutoFit/>
          </a:bodyPr>
          <a:lstStyle/>
          <a:p>
            <a:r>
              <a:rPr lang="de-DE" sz="2800" b="1" dirty="0">
                <a:solidFill>
                  <a:srgbClr val="00799B"/>
                </a:solidFill>
              </a:rPr>
              <a:t>Setting: ZNA </a:t>
            </a:r>
          </a:p>
        </p:txBody>
      </p:sp>
    </p:spTree>
    <p:extLst>
      <p:ext uri="{BB962C8B-B14F-4D97-AF65-F5344CB8AC3E}">
        <p14:creationId xmlns:p14="http://schemas.microsoft.com/office/powerpoint/2010/main" val="175279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D070C9-F4F6-4CDE-8B04-641E4DAB68F7}"/>
              </a:ext>
            </a:extLst>
          </p:cNvPr>
          <p:cNvSpPr>
            <a:spLocks noGrp="1"/>
          </p:cNvSpPr>
          <p:nvPr>
            <p:ph idx="1"/>
          </p:nvPr>
        </p:nvSpPr>
        <p:spPr>
          <a:xfrm>
            <a:off x="755648" y="1524000"/>
            <a:ext cx="7553624" cy="3810000"/>
          </a:xfrm>
        </p:spPr>
        <p:txBody>
          <a:bodyPr/>
          <a:lstStyle/>
          <a:p>
            <a:pPr marL="457200" lvl="1" indent="-457200">
              <a:buFontTx/>
              <a:buAutoNum type="arabicPeriod"/>
            </a:pPr>
            <a:r>
              <a:rPr lang="de-DE" altLang="de-DE" sz="2000" b="1" dirty="0">
                <a:solidFill>
                  <a:schemeClr val="bg1"/>
                </a:solidFill>
                <a:highlight>
                  <a:srgbClr val="00799B"/>
                </a:highlight>
              </a:rPr>
              <a:t>Calciumgluconat   </a:t>
            </a:r>
            <a:r>
              <a:rPr lang="de-DE" altLang="de-DE" sz="2000" b="1" u="sng" dirty="0">
                <a:solidFill>
                  <a:schemeClr val="bg1"/>
                </a:solidFill>
                <a:highlight>
                  <a:srgbClr val="00799B"/>
                </a:highlight>
              </a:rPr>
              <a:t>SOFORTIGE</a:t>
            </a:r>
            <a:r>
              <a:rPr lang="de-DE" altLang="de-DE" sz="2000" b="1" dirty="0">
                <a:solidFill>
                  <a:schemeClr val="bg1"/>
                </a:solidFill>
                <a:highlight>
                  <a:srgbClr val="00799B"/>
                </a:highlight>
              </a:rPr>
              <a:t> Wirkung </a:t>
            </a:r>
          </a:p>
          <a:p>
            <a:pPr marL="1314450" lvl="3" indent="-457200"/>
            <a:r>
              <a:rPr lang="de-DE" altLang="de-DE" sz="1600" dirty="0" err="1">
                <a:solidFill>
                  <a:schemeClr val="bg1"/>
                </a:solidFill>
                <a:highlight>
                  <a:srgbClr val="00799B"/>
                </a:highlight>
              </a:rPr>
              <a:t>antagonisiert</a:t>
            </a:r>
            <a:r>
              <a:rPr lang="de-DE" altLang="de-DE" sz="1600" dirty="0">
                <a:solidFill>
                  <a:schemeClr val="bg1"/>
                </a:solidFill>
                <a:highlight>
                  <a:srgbClr val="00799B"/>
                </a:highlight>
              </a:rPr>
              <a:t> </a:t>
            </a:r>
            <a:r>
              <a:rPr lang="de-DE" altLang="de-DE" sz="1600" b="1" dirty="0">
                <a:solidFill>
                  <a:schemeClr val="bg1"/>
                </a:solidFill>
                <a:highlight>
                  <a:srgbClr val="00799B"/>
                </a:highlight>
              </a:rPr>
              <a:t>K </a:t>
            </a:r>
            <a:r>
              <a:rPr lang="de-DE" altLang="de-DE" sz="1600" dirty="0">
                <a:solidFill>
                  <a:schemeClr val="bg1"/>
                </a:solidFill>
                <a:highlight>
                  <a:srgbClr val="00799B"/>
                </a:highlight>
              </a:rPr>
              <a:t>direkt  am Rezeptor</a:t>
            </a:r>
          </a:p>
          <a:p>
            <a:pPr marL="857250" lvl="2" indent="-457200"/>
            <a:r>
              <a:rPr lang="de-DE" altLang="de-DE" sz="1800" dirty="0">
                <a:solidFill>
                  <a:schemeClr val="bg1"/>
                </a:solidFill>
                <a:highlight>
                  <a:srgbClr val="00799B"/>
                </a:highlight>
              </a:rPr>
              <a:t>10 ml 10 % Ca Gluconat </a:t>
            </a:r>
          </a:p>
          <a:p>
            <a:pPr marL="457200" lvl="1" indent="-457200">
              <a:buFontTx/>
              <a:buAutoNum type="arabicPeriod"/>
            </a:pPr>
            <a:r>
              <a:rPr lang="de-DE" altLang="de-DE" sz="2000" b="1" dirty="0">
                <a:highlight>
                  <a:srgbClr val="00FF00"/>
                </a:highlight>
              </a:rPr>
              <a:t>Glucose / Insulin </a:t>
            </a:r>
          </a:p>
          <a:p>
            <a:pPr marL="857250" lvl="2" indent="-457200"/>
            <a:r>
              <a:rPr lang="de-DE" altLang="de-DE" sz="1800" dirty="0">
                <a:highlight>
                  <a:srgbClr val="00FF00"/>
                </a:highlight>
              </a:rPr>
              <a:t>20 IE in 200 ml G20 über 20 min</a:t>
            </a:r>
          </a:p>
          <a:p>
            <a:pPr marL="857250" lvl="2" indent="-457200"/>
            <a:r>
              <a:rPr lang="de-DE" altLang="de-DE" sz="1800" dirty="0">
                <a:highlight>
                  <a:srgbClr val="00FF00"/>
                </a:highlight>
              </a:rPr>
              <a:t>bei Hyperglykämie NUR Insulin</a:t>
            </a:r>
          </a:p>
          <a:p>
            <a:pPr marL="457200" lvl="1" indent="-457200">
              <a:buFontTx/>
              <a:buAutoNum type="arabicPeriod"/>
            </a:pPr>
            <a:r>
              <a:rPr lang="de-DE" altLang="de-DE" sz="2000" b="1" dirty="0">
                <a:highlight>
                  <a:srgbClr val="00FF00"/>
                </a:highlight>
              </a:rPr>
              <a:t>ß – Mimetika inhalativ </a:t>
            </a:r>
          </a:p>
          <a:p>
            <a:pPr marL="857250" lvl="2" indent="-457200"/>
            <a:r>
              <a:rPr lang="de-DE" altLang="de-DE" sz="1800" dirty="0">
                <a:highlight>
                  <a:srgbClr val="00FF00"/>
                </a:highlight>
              </a:rPr>
              <a:t>Zwei Hub </a:t>
            </a:r>
            <a:r>
              <a:rPr lang="de-DE" altLang="de-DE" sz="1800" dirty="0" err="1">
                <a:highlight>
                  <a:srgbClr val="00FF00"/>
                </a:highlight>
              </a:rPr>
              <a:t>Soltanol</a:t>
            </a:r>
            <a:endParaRPr lang="de-DE" altLang="de-DE" sz="1800" dirty="0">
              <a:highlight>
                <a:srgbClr val="00FF00"/>
              </a:highlight>
            </a:endParaRPr>
          </a:p>
          <a:p>
            <a:pPr marL="457200" lvl="1" indent="-457200">
              <a:buFontTx/>
              <a:buAutoNum type="arabicPeriod"/>
            </a:pPr>
            <a:r>
              <a:rPr lang="de-DE" altLang="de-DE" sz="2000" b="1" dirty="0">
                <a:highlight>
                  <a:srgbClr val="FFFF00"/>
                </a:highlight>
              </a:rPr>
              <a:t>Furosemid und NaCl</a:t>
            </a:r>
          </a:p>
          <a:p>
            <a:pPr marL="857250" lvl="2" indent="-457200"/>
            <a:r>
              <a:rPr lang="de-DE" altLang="de-DE" sz="1800" dirty="0">
                <a:highlight>
                  <a:srgbClr val="FFFF00"/>
                </a:highlight>
              </a:rPr>
              <a:t>sinnvoll bei Restdiurese &gt; 500 ml </a:t>
            </a:r>
          </a:p>
          <a:p>
            <a:pPr marL="1314450" lvl="3" indent="-457200"/>
            <a:r>
              <a:rPr lang="de-DE" altLang="de-DE" sz="1600" dirty="0">
                <a:highlight>
                  <a:srgbClr val="FFFF00"/>
                </a:highlight>
              </a:rPr>
              <a:t>ggf. ergänzen durch </a:t>
            </a:r>
            <a:r>
              <a:rPr lang="de-DE" altLang="de-DE" sz="1600" dirty="0" err="1">
                <a:highlight>
                  <a:srgbClr val="FFFF00"/>
                </a:highlight>
              </a:rPr>
              <a:t>Thiazid</a:t>
            </a:r>
            <a:endParaRPr lang="de-DE" altLang="de-DE" sz="1600" dirty="0">
              <a:highlight>
                <a:srgbClr val="FFFF00"/>
              </a:highlight>
            </a:endParaRPr>
          </a:p>
          <a:p>
            <a:pPr marL="457200" lvl="1" indent="-457200">
              <a:buFontTx/>
              <a:buAutoNum type="arabicPeriod"/>
            </a:pPr>
            <a:r>
              <a:rPr lang="de-DE" altLang="de-DE" sz="2000" b="1" dirty="0">
                <a:highlight>
                  <a:srgbClr val="FFFF00"/>
                </a:highlight>
              </a:rPr>
              <a:t>„Moderne“ Kaliumbinder: </a:t>
            </a:r>
            <a:br>
              <a:rPr lang="de-DE" altLang="de-DE" sz="2000" b="1" dirty="0">
                <a:highlight>
                  <a:srgbClr val="FFFF00"/>
                </a:highlight>
              </a:rPr>
            </a:br>
            <a:r>
              <a:rPr lang="de-DE" altLang="de-DE" sz="2000" b="1" dirty="0">
                <a:highlight>
                  <a:srgbClr val="FFFF00"/>
                </a:highlight>
              </a:rPr>
              <a:t>	</a:t>
            </a:r>
            <a:r>
              <a:rPr lang="de-DE" altLang="de-DE" sz="2000" b="1" dirty="0" err="1">
                <a:highlight>
                  <a:srgbClr val="FFFF00"/>
                </a:highlight>
              </a:rPr>
              <a:t>Patiromer</a:t>
            </a:r>
            <a:r>
              <a:rPr lang="de-DE" altLang="de-DE" sz="2000" b="1" dirty="0">
                <a:highlight>
                  <a:srgbClr val="FFFF00"/>
                </a:highlight>
              </a:rPr>
              <a:t> oder </a:t>
            </a:r>
            <a:r>
              <a:rPr lang="de-DE" altLang="de-DE" sz="2000" b="1" dirty="0" err="1">
                <a:highlight>
                  <a:srgbClr val="FFFF00"/>
                </a:highlight>
              </a:rPr>
              <a:t>Lokelma</a:t>
            </a:r>
            <a:endParaRPr lang="de-DE" altLang="de-DE" sz="2000" b="1" dirty="0">
              <a:highlight>
                <a:srgbClr val="FFFF00"/>
              </a:highlight>
            </a:endParaRPr>
          </a:p>
          <a:p>
            <a:pPr marL="457200" lvl="1" indent="-457200">
              <a:buFontTx/>
              <a:buAutoNum type="arabicPeriod"/>
            </a:pPr>
            <a:r>
              <a:rPr lang="de-DE" altLang="de-DE" sz="2000" b="1" dirty="0">
                <a:highlight>
                  <a:srgbClr val="FFFF00"/>
                </a:highlight>
              </a:rPr>
              <a:t>Hämodialyse</a:t>
            </a:r>
          </a:p>
          <a:p>
            <a:pPr marL="857250" lvl="2" indent="-457200"/>
            <a:r>
              <a:rPr lang="de-DE" altLang="de-DE" sz="1800" dirty="0">
                <a:highlight>
                  <a:srgbClr val="FFFF00"/>
                </a:highlight>
              </a:rPr>
              <a:t>effektivste  Methode</a:t>
            </a:r>
          </a:p>
          <a:p>
            <a:pPr marL="857250" lvl="2" indent="-457200"/>
            <a:r>
              <a:rPr lang="de-DE" altLang="de-DE" sz="1800" b="1" dirty="0">
                <a:highlight>
                  <a:srgbClr val="FFFF00"/>
                </a:highlight>
              </a:rPr>
              <a:t>lange </a:t>
            </a:r>
            <a:r>
              <a:rPr lang="de-DE" altLang="de-DE" sz="1800" dirty="0">
                <a:highlight>
                  <a:srgbClr val="FFFF00"/>
                </a:highlight>
              </a:rPr>
              <a:t>(genug) dialysieren</a:t>
            </a:r>
          </a:p>
          <a:p>
            <a:pPr marL="477838" lvl="1" indent="-457200"/>
            <a:endParaRPr lang="de-DE" altLang="de-DE" sz="2000" dirty="0">
              <a:highlight>
                <a:srgbClr val="FFFF00"/>
              </a:highlight>
            </a:endParaRPr>
          </a:p>
          <a:p>
            <a:endParaRPr lang="de-DE" sz="1600" dirty="0"/>
          </a:p>
        </p:txBody>
      </p:sp>
      <p:sp>
        <p:nvSpPr>
          <p:cNvPr id="187394" name="Rectangle 2"/>
          <p:cNvSpPr>
            <a:spLocks noGrp="1" noChangeArrowheads="1"/>
          </p:cNvSpPr>
          <p:nvPr>
            <p:ph type="title"/>
          </p:nvPr>
        </p:nvSpPr>
        <p:spPr/>
        <p:txBody>
          <a:bodyPr lIns="72000" tIns="36000" rIns="72000" bIns="36000"/>
          <a:lstStyle/>
          <a:p>
            <a:pPr eaLnBrk="1" hangingPunct="1"/>
            <a:r>
              <a:rPr lang="de-DE" altLang="de-DE" sz="3200" b="1"/>
              <a:t>Therapie der Hyperkaliämie</a:t>
            </a:r>
          </a:p>
        </p:txBody>
      </p:sp>
      <p:pic>
        <p:nvPicPr>
          <p:cNvPr id="5" name="Grafik 4">
            <a:extLst>
              <a:ext uri="{FF2B5EF4-FFF2-40B4-BE49-F238E27FC236}">
                <a16:creationId xmlns:a16="http://schemas.microsoft.com/office/drawing/2014/main" id="{C6F2BC2D-C309-4FB9-B90C-E2F16DBD98D5}"/>
              </a:ext>
            </a:extLst>
          </p:cNvPr>
          <p:cNvPicPr>
            <a:picLocks noChangeAspect="1"/>
          </p:cNvPicPr>
          <p:nvPr/>
        </p:nvPicPr>
        <p:blipFill>
          <a:blip r:embed="rId3"/>
          <a:stretch>
            <a:fillRect/>
          </a:stretch>
        </p:blipFill>
        <p:spPr>
          <a:xfrm>
            <a:off x="7636664" y="6102005"/>
            <a:ext cx="1583500" cy="764013"/>
          </a:xfrm>
          <a:prstGeom prst="rect">
            <a:avLst/>
          </a:prstGeom>
        </p:spPr>
      </p:pic>
      <p:sp>
        <p:nvSpPr>
          <p:cNvPr id="6" name="Zylinder 5">
            <a:extLst>
              <a:ext uri="{FF2B5EF4-FFF2-40B4-BE49-F238E27FC236}">
                <a16:creationId xmlns:a16="http://schemas.microsoft.com/office/drawing/2014/main" id="{7B8E8D7C-A048-4418-A164-62F8022C25FA}"/>
              </a:ext>
            </a:extLst>
          </p:cNvPr>
          <p:cNvSpPr/>
          <p:nvPr/>
        </p:nvSpPr>
        <p:spPr bwMode="auto">
          <a:xfrm>
            <a:off x="6473452" y="1371761"/>
            <a:ext cx="1144835" cy="1059458"/>
          </a:xfrm>
          <a:prstGeom prst="can">
            <a:avLst/>
          </a:prstGeom>
          <a:solidFill>
            <a:schemeClr val="accent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sp>
        <p:nvSpPr>
          <p:cNvPr id="7" name="Zylinder 6">
            <a:extLst>
              <a:ext uri="{FF2B5EF4-FFF2-40B4-BE49-F238E27FC236}">
                <a16:creationId xmlns:a16="http://schemas.microsoft.com/office/drawing/2014/main" id="{1BF212EA-64A8-4F56-BA14-B1DDDB9A04A4}"/>
              </a:ext>
            </a:extLst>
          </p:cNvPr>
          <p:cNvSpPr/>
          <p:nvPr/>
        </p:nvSpPr>
        <p:spPr bwMode="auto">
          <a:xfrm>
            <a:off x="6466556" y="2979950"/>
            <a:ext cx="1267893" cy="1059458"/>
          </a:xfrm>
          <a:prstGeom prst="can">
            <a:avLst/>
          </a:prstGeom>
          <a:solidFill>
            <a:srgbClr val="00B050"/>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8" name="Zylinder 7">
            <a:extLst>
              <a:ext uri="{FF2B5EF4-FFF2-40B4-BE49-F238E27FC236}">
                <a16:creationId xmlns:a16="http://schemas.microsoft.com/office/drawing/2014/main" id="{91BFE842-9A74-4BD8-A872-6716C526AEAA}"/>
              </a:ext>
            </a:extLst>
          </p:cNvPr>
          <p:cNvSpPr/>
          <p:nvPr/>
        </p:nvSpPr>
        <p:spPr bwMode="auto">
          <a:xfrm>
            <a:off x="6466555" y="4797152"/>
            <a:ext cx="1267893" cy="1059422"/>
          </a:xfrm>
          <a:prstGeom prst="can">
            <a:avLst/>
          </a:prstGeom>
          <a:solidFill>
            <a:srgbClr val="FFC000"/>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621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D8C7F5-753D-4C4B-0BA2-807B580296FC}"/>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850D1D80-1E66-AB9C-6FF5-0DED705F1FB0}"/>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6B2FC0FD-5EDF-8892-D82F-07A6C88E29C1}"/>
              </a:ext>
            </a:extLst>
          </p:cNvPr>
          <p:cNvPicPr>
            <a:picLocks noChangeAspect="1"/>
          </p:cNvPicPr>
          <p:nvPr/>
        </p:nvPicPr>
        <p:blipFill>
          <a:blip r:embed="rId2"/>
          <a:stretch>
            <a:fillRect/>
          </a:stretch>
        </p:blipFill>
        <p:spPr>
          <a:xfrm>
            <a:off x="732984" y="1435072"/>
            <a:ext cx="7429554" cy="3814790"/>
          </a:xfrm>
          <a:prstGeom prst="rect">
            <a:avLst/>
          </a:prstGeom>
        </p:spPr>
      </p:pic>
      <p:cxnSp>
        <p:nvCxnSpPr>
          <p:cNvPr id="10" name="Gerader Verbinder 9">
            <a:extLst>
              <a:ext uri="{FF2B5EF4-FFF2-40B4-BE49-F238E27FC236}">
                <a16:creationId xmlns:a16="http://schemas.microsoft.com/office/drawing/2014/main" id="{B87942EC-64FA-DDB9-998B-7768D8CD75D8}"/>
              </a:ext>
            </a:extLst>
          </p:cNvPr>
          <p:cNvCxnSpPr/>
          <p:nvPr/>
        </p:nvCxnSpPr>
        <p:spPr bwMode="auto">
          <a:xfrm>
            <a:off x="5148064" y="4221088"/>
            <a:ext cx="1296144" cy="72008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Gerader Verbinder 10">
            <a:extLst>
              <a:ext uri="{FF2B5EF4-FFF2-40B4-BE49-F238E27FC236}">
                <a16:creationId xmlns:a16="http://schemas.microsoft.com/office/drawing/2014/main" id="{125D33E3-F04A-7D99-1D96-161F990D0DBA}"/>
              </a:ext>
            </a:extLst>
          </p:cNvPr>
          <p:cNvCxnSpPr>
            <a:cxnSpLocks/>
          </p:cNvCxnSpPr>
          <p:nvPr/>
        </p:nvCxnSpPr>
        <p:spPr bwMode="auto">
          <a:xfrm flipH="1">
            <a:off x="5227750" y="4068688"/>
            <a:ext cx="1136771" cy="87248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7958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1D0DED7-CD74-547D-BAC6-C935242940EC}"/>
              </a:ext>
            </a:extLst>
          </p:cNvPr>
          <p:cNvSpPr>
            <a:spLocks noGrp="1"/>
          </p:cNvSpPr>
          <p:nvPr>
            <p:ph type="title"/>
          </p:nvPr>
        </p:nvSpPr>
        <p:spPr/>
        <p:txBody>
          <a:bodyPr/>
          <a:lstStyle/>
          <a:p>
            <a:r>
              <a:rPr lang="de-DE" dirty="0"/>
              <a:t>Rebound - Phänomen</a:t>
            </a:r>
          </a:p>
        </p:txBody>
      </p:sp>
      <p:pic>
        <p:nvPicPr>
          <p:cNvPr id="5" name="Grafik 4">
            <a:extLst>
              <a:ext uri="{FF2B5EF4-FFF2-40B4-BE49-F238E27FC236}">
                <a16:creationId xmlns:a16="http://schemas.microsoft.com/office/drawing/2014/main" id="{A2941BEC-0010-3E3D-8361-D83422B39ED1}"/>
              </a:ext>
            </a:extLst>
          </p:cNvPr>
          <p:cNvPicPr>
            <a:picLocks noChangeAspect="1"/>
          </p:cNvPicPr>
          <p:nvPr/>
        </p:nvPicPr>
        <p:blipFill>
          <a:blip r:embed="rId2"/>
          <a:stretch>
            <a:fillRect/>
          </a:stretch>
        </p:blipFill>
        <p:spPr>
          <a:xfrm>
            <a:off x="395536" y="1484784"/>
            <a:ext cx="8523508" cy="4176464"/>
          </a:xfrm>
          <a:prstGeom prst="rect">
            <a:avLst/>
          </a:prstGeom>
        </p:spPr>
      </p:pic>
    </p:spTree>
    <p:extLst>
      <p:ext uri="{BB962C8B-B14F-4D97-AF65-F5344CB8AC3E}">
        <p14:creationId xmlns:p14="http://schemas.microsoft.com/office/powerpoint/2010/main" val="344959142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9F52194-AC53-4E0F-8BE2-5532A2B8C53A}"/>
              </a:ext>
            </a:extLst>
          </p:cNvPr>
          <p:cNvPicPr>
            <a:picLocks noGrp="1" noChangeAspect="1"/>
          </p:cNvPicPr>
          <p:nvPr>
            <p:ph idx="1"/>
          </p:nvPr>
        </p:nvPicPr>
        <p:blipFill>
          <a:blip r:embed="rId3"/>
          <a:stretch>
            <a:fillRect/>
          </a:stretch>
        </p:blipFill>
        <p:spPr>
          <a:xfrm>
            <a:off x="827584" y="1052736"/>
            <a:ext cx="7481687" cy="4974180"/>
          </a:xfrm>
        </p:spPr>
      </p:pic>
      <p:sp>
        <p:nvSpPr>
          <p:cNvPr id="3" name="Titel 2">
            <a:extLst>
              <a:ext uri="{FF2B5EF4-FFF2-40B4-BE49-F238E27FC236}">
                <a16:creationId xmlns:a16="http://schemas.microsoft.com/office/drawing/2014/main" id="{5D94B193-E62D-4F73-8FBF-24C8736BCF00}"/>
              </a:ext>
            </a:extLst>
          </p:cNvPr>
          <p:cNvSpPr>
            <a:spLocks noGrp="1"/>
          </p:cNvSpPr>
          <p:nvPr>
            <p:ph type="title"/>
          </p:nvPr>
        </p:nvSpPr>
        <p:spPr/>
        <p:txBody>
          <a:bodyPr/>
          <a:lstStyle/>
          <a:p>
            <a:endParaRPr lang="de-DE"/>
          </a:p>
        </p:txBody>
      </p:sp>
      <p:sp>
        <p:nvSpPr>
          <p:cNvPr id="7" name="Rechteck 6">
            <a:extLst>
              <a:ext uri="{FF2B5EF4-FFF2-40B4-BE49-F238E27FC236}">
                <a16:creationId xmlns:a16="http://schemas.microsoft.com/office/drawing/2014/main" id="{0B978630-7A32-4B25-8ACC-2FAFBCCE5820}"/>
              </a:ext>
            </a:extLst>
          </p:cNvPr>
          <p:cNvSpPr/>
          <p:nvPr/>
        </p:nvSpPr>
        <p:spPr>
          <a:xfrm>
            <a:off x="827584" y="6461868"/>
            <a:ext cx="6791330" cy="279500"/>
          </a:xfrm>
          <a:prstGeom prst="rect">
            <a:avLst/>
          </a:prstGeom>
        </p:spPr>
        <p:txBody>
          <a:bodyPr wrap="square">
            <a:spAutoFit/>
          </a:bodyPr>
          <a:lstStyle/>
          <a:p>
            <a:pPr algn="r"/>
            <a:r>
              <a:rPr lang="de-DE" sz="1200" dirty="0">
                <a:solidFill>
                  <a:srgbClr val="00799B"/>
                </a:solidFill>
                <a:latin typeface="Segoe UI" panose="020B0502040204020203" pitchFamily="34" charset="0"/>
              </a:rPr>
              <a:t>Hafer, C: </a:t>
            </a:r>
            <a:r>
              <a:rPr lang="de-DE" sz="1200" b="1" dirty="0">
                <a:solidFill>
                  <a:srgbClr val="00799B"/>
                </a:solidFill>
                <a:latin typeface="Segoe UI" panose="020B0502040204020203" pitchFamily="34" charset="0"/>
              </a:rPr>
              <a:t>Elektrolytstörungen: Folge komplexer Grunderkrankungen. </a:t>
            </a:r>
            <a:r>
              <a:rPr lang="de-DE" sz="1200" dirty="0">
                <a:solidFill>
                  <a:srgbClr val="00799B"/>
                </a:solidFill>
                <a:latin typeface="Segoe UI" panose="020B0502040204020203" pitchFamily="34" charset="0"/>
              </a:rPr>
              <a:t>Der Nierenarzt 3 /2020</a:t>
            </a:r>
          </a:p>
        </p:txBody>
      </p:sp>
    </p:spTree>
    <p:extLst>
      <p:ext uri="{BB962C8B-B14F-4D97-AF65-F5344CB8AC3E}">
        <p14:creationId xmlns:p14="http://schemas.microsoft.com/office/powerpoint/2010/main" val="1332590454"/>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4CD4EB5-43E2-4E33-BCCE-C97E439E5262}"/>
              </a:ext>
            </a:extLst>
          </p:cNvPr>
          <p:cNvSpPr>
            <a:spLocks noGrp="1"/>
          </p:cNvSpPr>
          <p:nvPr>
            <p:ph idx="1"/>
          </p:nvPr>
        </p:nvSpPr>
        <p:spPr>
          <a:xfrm>
            <a:off x="754856" y="1412776"/>
            <a:ext cx="7553624" cy="3810000"/>
          </a:xfrm>
        </p:spPr>
        <p:txBody>
          <a:bodyPr/>
          <a:lstStyle/>
          <a:p>
            <a:r>
              <a:rPr lang="de-DE" sz="2400" b="1" dirty="0"/>
              <a:t>Hyperglykämie </a:t>
            </a:r>
            <a:r>
              <a:rPr lang="de-DE" sz="2400" dirty="0">
                <a:sym typeface="Wingdings" panose="05000000000000000000" pitchFamily="2" charset="2"/>
              </a:rPr>
              <a:t>assoziierte </a:t>
            </a:r>
          </a:p>
          <a:p>
            <a:pPr marL="285750" indent="-285750">
              <a:buFont typeface="Arial" panose="020B0604020202020204" pitchFamily="34" charset="0"/>
              <a:buChar char="•"/>
            </a:pPr>
            <a:r>
              <a:rPr lang="de-DE" sz="2400" dirty="0">
                <a:sym typeface="Wingdings" panose="05000000000000000000" pitchFamily="2" charset="2"/>
              </a:rPr>
              <a:t>Hyperkaliämie</a:t>
            </a:r>
          </a:p>
          <a:p>
            <a:pPr marL="285750" indent="-285750">
              <a:buFont typeface="Arial" panose="020B0604020202020204" pitchFamily="34" charset="0"/>
              <a:buChar char="•"/>
            </a:pPr>
            <a:r>
              <a:rPr lang="de-DE" sz="2400" dirty="0"/>
              <a:t>Hyponatriämie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r>
              <a:rPr lang="de-DE" sz="2400" b="1" dirty="0">
                <a:latin typeface="Arial" panose="020B0604020202020204" pitchFamily="34" charset="0"/>
              </a:rPr>
              <a:t>Insulingabe: </a:t>
            </a:r>
          </a:p>
          <a:p>
            <a:r>
              <a:rPr lang="de-DE" sz="2400" b="1" dirty="0">
                <a:latin typeface="Arial" panose="020B0604020202020204" pitchFamily="34" charset="0"/>
              </a:rPr>
              <a:t>Effekt einer BZ um 100 mg/dl (5,5 mmol/l)</a:t>
            </a:r>
          </a:p>
          <a:p>
            <a:pPr marL="722313" lvl="1" indent="-342900">
              <a:buFont typeface="+mj-lt"/>
              <a:buAutoNum type="arabicPeriod"/>
            </a:pPr>
            <a:r>
              <a:rPr lang="de-DE" sz="2400" b="1" dirty="0">
                <a:sym typeface="Wingdings" panose="05000000000000000000" pitchFamily="2" charset="2"/>
              </a:rPr>
              <a:t>Kalium – Abfall um ca. 0,4 – 0,5 </a:t>
            </a:r>
          </a:p>
          <a:p>
            <a:pPr marL="722313" lvl="1" indent="-342900">
              <a:buFont typeface="+mj-lt"/>
              <a:buAutoNum type="arabicPeriod"/>
            </a:pPr>
            <a:r>
              <a:rPr lang="de-DE" sz="2400" b="1" dirty="0">
                <a:sym typeface="Wingdings" panose="05000000000000000000" pitchFamily="2" charset="2"/>
              </a:rPr>
              <a:t>Natrium – Anstieg 1,8 mmol/l</a:t>
            </a:r>
            <a:endParaRPr lang="de-DE" sz="2400" b="1" dirty="0"/>
          </a:p>
        </p:txBody>
      </p:sp>
      <p:sp>
        <p:nvSpPr>
          <p:cNvPr id="3" name="Titel 2">
            <a:extLst>
              <a:ext uri="{FF2B5EF4-FFF2-40B4-BE49-F238E27FC236}">
                <a16:creationId xmlns:a16="http://schemas.microsoft.com/office/drawing/2014/main" id="{654F9F2F-B859-4D0B-8EC2-740250003B1A}"/>
              </a:ext>
            </a:extLst>
          </p:cNvPr>
          <p:cNvSpPr>
            <a:spLocks noGrp="1"/>
          </p:cNvSpPr>
          <p:nvPr>
            <p:ph type="title"/>
          </p:nvPr>
        </p:nvSpPr>
        <p:spPr/>
        <p:txBody>
          <a:bodyPr/>
          <a:lstStyle/>
          <a:p>
            <a:r>
              <a:rPr lang="de-DE" dirty="0"/>
              <a:t>Blutzucker beachten</a:t>
            </a:r>
          </a:p>
        </p:txBody>
      </p:sp>
      <p:cxnSp>
        <p:nvCxnSpPr>
          <p:cNvPr id="5" name="Gerade Verbindung mit Pfeil 4">
            <a:extLst>
              <a:ext uri="{FF2B5EF4-FFF2-40B4-BE49-F238E27FC236}">
                <a16:creationId xmlns:a16="http://schemas.microsoft.com/office/drawing/2014/main" id="{239E1B9A-5E49-4DCC-8B96-4F6F0077621C}"/>
              </a:ext>
            </a:extLst>
          </p:cNvPr>
          <p:cNvCxnSpPr/>
          <p:nvPr/>
        </p:nvCxnSpPr>
        <p:spPr bwMode="auto">
          <a:xfrm>
            <a:off x="1115616" y="1556792"/>
            <a:ext cx="914400" cy="914400"/>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hteck 5">
            <a:extLst>
              <a:ext uri="{FF2B5EF4-FFF2-40B4-BE49-F238E27FC236}">
                <a16:creationId xmlns:a16="http://schemas.microsoft.com/office/drawing/2014/main" id="{03DE390B-858A-42EA-B6BD-B4316AF83750}"/>
              </a:ext>
            </a:extLst>
          </p:cNvPr>
          <p:cNvSpPr/>
          <p:nvPr/>
        </p:nvSpPr>
        <p:spPr bwMode="auto">
          <a:xfrm>
            <a:off x="4788024" y="2132856"/>
            <a:ext cx="316835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1553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7034EE-E31C-0A29-E418-0B6EA12A26B3}"/>
              </a:ext>
            </a:extLst>
          </p:cNvPr>
          <p:cNvSpPr>
            <a:spLocks noGrp="1"/>
          </p:cNvSpPr>
          <p:nvPr>
            <p:ph idx="1"/>
          </p:nvPr>
        </p:nvSpPr>
        <p:spPr/>
        <p:txBody>
          <a:bodyPr/>
          <a:lstStyle/>
          <a:p>
            <a:r>
              <a:rPr lang="de-DE" sz="8000" b="1" dirty="0" err="1"/>
              <a:t>Hypercalciämie</a:t>
            </a:r>
            <a:endParaRPr lang="de-DE" sz="8000" b="1" dirty="0"/>
          </a:p>
        </p:txBody>
      </p:sp>
      <p:sp>
        <p:nvSpPr>
          <p:cNvPr id="3" name="Titel 2">
            <a:extLst>
              <a:ext uri="{FF2B5EF4-FFF2-40B4-BE49-F238E27FC236}">
                <a16:creationId xmlns:a16="http://schemas.microsoft.com/office/drawing/2014/main" id="{B8DA6B3D-B17F-EE0F-B404-5A397167CB73}"/>
              </a:ext>
            </a:extLst>
          </p:cNvPr>
          <p:cNvSpPr>
            <a:spLocks noGrp="1"/>
          </p:cNvSpPr>
          <p:nvPr>
            <p:ph type="title"/>
          </p:nvPr>
        </p:nvSpPr>
        <p:spPr/>
        <p:txBody>
          <a:bodyPr/>
          <a:lstStyle/>
          <a:p>
            <a:endParaRPr lang="de-DE" dirty="0"/>
          </a:p>
        </p:txBody>
      </p:sp>
    </p:spTree>
    <p:extLst>
      <p:ext uri="{BB962C8B-B14F-4D97-AF65-F5344CB8AC3E}">
        <p14:creationId xmlns:p14="http://schemas.microsoft.com/office/powerpoint/2010/main" val="2763302827"/>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a:extLst>
              <a:ext uri="{FF2B5EF4-FFF2-40B4-BE49-F238E27FC236}">
                <a16:creationId xmlns:a16="http://schemas.microsoft.com/office/drawing/2014/main" id="{F0CFD45B-8861-400D-AC22-90DE4D06AD95}"/>
              </a:ext>
            </a:extLst>
          </p:cNvPr>
          <p:cNvSpPr>
            <a:spLocks noGrp="1" noChangeArrowheads="1"/>
          </p:cNvSpPr>
          <p:nvPr>
            <p:ph type="title"/>
          </p:nvPr>
        </p:nvSpPr>
        <p:spPr/>
        <p:txBody>
          <a:bodyPr/>
          <a:lstStyle/>
          <a:p>
            <a:pPr eaLnBrk="1" hangingPunct="1">
              <a:defRPr/>
            </a:pPr>
            <a:r>
              <a:rPr lang="de-DE"/>
              <a:t>Calcium - Verteilung</a:t>
            </a:r>
          </a:p>
        </p:txBody>
      </p:sp>
      <p:pic>
        <p:nvPicPr>
          <p:cNvPr id="95235" name="Picture 3">
            <a:extLst>
              <a:ext uri="{FF2B5EF4-FFF2-40B4-BE49-F238E27FC236}">
                <a16:creationId xmlns:a16="http://schemas.microsoft.com/office/drawing/2014/main" id="{514A02A8-2C9C-4830-A86B-EED32CAEA3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275" y="985838"/>
            <a:ext cx="6267450" cy="4886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5236" name="Rectangle 4">
            <a:extLst>
              <a:ext uri="{FF2B5EF4-FFF2-40B4-BE49-F238E27FC236}">
                <a16:creationId xmlns:a16="http://schemas.microsoft.com/office/drawing/2014/main" id="{BFBC3B2A-6847-43D7-B787-68574215595C}"/>
              </a:ext>
            </a:extLst>
          </p:cNvPr>
          <p:cNvSpPr>
            <a:spLocks noChangeArrowheads="1"/>
          </p:cNvSpPr>
          <p:nvPr/>
        </p:nvSpPr>
        <p:spPr bwMode="auto">
          <a:xfrm>
            <a:off x="6391275" y="4149725"/>
            <a:ext cx="1223963" cy="5032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
        <p:nvSpPr>
          <p:cNvPr id="95237" name="Rectangle 5">
            <a:extLst>
              <a:ext uri="{FF2B5EF4-FFF2-40B4-BE49-F238E27FC236}">
                <a16:creationId xmlns:a16="http://schemas.microsoft.com/office/drawing/2014/main" id="{A46CC113-3029-42B1-B87D-021CA0DD95A3}"/>
              </a:ext>
            </a:extLst>
          </p:cNvPr>
          <p:cNvSpPr>
            <a:spLocks noChangeArrowheads="1"/>
          </p:cNvSpPr>
          <p:nvPr/>
        </p:nvSpPr>
        <p:spPr bwMode="auto">
          <a:xfrm>
            <a:off x="1619250" y="4652963"/>
            <a:ext cx="6048375" cy="1223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endParaRPr lang="de-DE" altLang="de-DE"/>
          </a:p>
        </p:txBody>
      </p:sp>
      <p:sp>
        <p:nvSpPr>
          <p:cNvPr id="563206" name="Rectangle 6">
            <a:extLst>
              <a:ext uri="{FF2B5EF4-FFF2-40B4-BE49-F238E27FC236}">
                <a16:creationId xmlns:a16="http://schemas.microsoft.com/office/drawing/2014/main" id="{9AF1CA48-53D3-4983-88CC-B191382CFA0A}"/>
              </a:ext>
            </a:extLst>
          </p:cNvPr>
          <p:cNvSpPr>
            <a:spLocks noChangeArrowheads="1"/>
          </p:cNvSpPr>
          <p:nvPr/>
        </p:nvSpPr>
        <p:spPr bwMode="auto">
          <a:xfrm>
            <a:off x="1619250" y="4678363"/>
            <a:ext cx="6769100" cy="2063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algn="l" eaLnBrk="1" hangingPunct="1"/>
            <a:r>
              <a:rPr lang="de-DE" altLang="de-DE" sz="1800"/>
              <a:t>Die </a:t>
            </a:r>
            <a:r>
              <a:rPr lang="de-DE" altLang="de-DE" sz="1800" b="1"/>
              <a:t>biologisch aktive Komponente </a:t>
            </a:r>
            <a:r>
              <a:rPr lang="de-DE" altLang="de-DE" sz="1800"/>
              <a:t>ist das </a:t>
            </a:r>
            <a:r>
              <a:rPr lang="de-DE" altLang="de-DE" sz="1800" b="1" u="sng"/>
              <a:t>ionisierte Calcium </a:t>
            </a:r>
          </a:p>
          <a:p>
            <a:pPr algn="l" eaLnBrk="1" hangingPunct="1"/>
            <a:endParaRPr lang="de-DE" altLang="de-DE" sz="1800"/>
          </a:p>
        </p:txBody>
      </p:sp>
      <p:pic>
        <p:nvPicPr>
          <p:cNvPr id="8" name="Grafik 7">
            <a:extLst>
              <a:ext uri="{FF2B5EF4-FFF2-40B4-BE49-F238E27FC236}">
                <a16:creationId xmlns:a16="http://schemas.microsoft.com/office/drawing/2014/main" id="{CB23BBD4-72B8-46D7-855F-E682C0BA8E72}"/>
              </a:ext>
            </a:extLst>
          </p:cNvPr>
          <p:cNvPicPr>
            <a:picLocks noChangeAspect="1"/>
          </p:cNvPicPr>
          <p:nvPr/>
        </p:nvPicPr>
        <p:blipFill>
          <a:blip r:embed="rId4" cstate="print"/>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2617722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63206"/>
                                        </p:tgtEl>
                                      </p:cBhvr>
                                    </p:animEffect>
                                    <p:set>
                                      <p:cBhvr>
                                        <p:cTn id="7" dur="1" fill="hold">
                                          <p:stCondLst>
                                            <p:cond delay="499"/>
                                          </p:stCondLst>
                                        </p:cTn>
                                        <p:tgtEl>
                                          <p:spTgt spid="563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CECA8CC-E659-1735-3C99-AE79B424FF94}"/>
              </a:ext>
            </a:extLst>
          </p:cNvPr>
          <p:cNvSpPr>
            <a:spLocks noGrp="1"/>
          </p:cNvSpPr>
          <p:nvPr>
            <p:ph type="title"/>
          </p:nvPr>
        </p:nvSpPr>
        <p:spPr/>
        <p:txBody>
          <a:bodyPr/>
          <a:lstStyle/>
          <a:p>
            <a:r>
              <a:rPr lang="de-DE" dirty="0" err="1"/>
              <a:t>Hypercalcämie</a:t>
            </a:r>
            <a:br>
              <a:rPr lang="de-DE" dirty="0"/>
            </a:br>
            <a:endParaRPr lang="de-DE" dirty="0"/>
          </a:p>
        </p:txBody>
      </p:sp>
      <p:pic>
        <p:nvPicPr>
          <p:cNvPr id="5" name="Grafik 4">
            <a:extLst>
              <a:ext uri="{FF2B5EF4-FFF2-40B4-BE49-F238E27FC236}">
                <a16:creationId xmlns:a16="http://schemas.microsoft.com/office/drawing/2014/main" id="{15052BE6-5BDF-29DD-F4FD-5DD9EA993139}"/>
              </a:ext>
            </a:extLst>
          </p:cNvPr>
          <p:cNvPicPr>
            <a:picLocks noChangeAspect="1"/>
          </p:cNvPicPr>
          <p:nvPr/>
        </p:nvPicPr>
        <p:blipFill>
          <a:blip r:embed="rId3"/>
          <a:stretch>
            <a:fillRect/>
          </a:stretch>
        </p:blipFill>
        <p:spPr>
          <a:xfrm>
            <a:off x="-82568" y="980728"/>
            <a:ext cx="8687016" cy="5170218"/>
          </a:xfrm>
          <a:prstGeom prst="rect">
            <a:avLst/>
          </a:prstGeom>
        </p:spPr>
      </p:pic>
    </p:spTree>
    <p:extLst>
      <p:ext uri="{BB962C8B-B14F-4D97-AF65-F5344CB8AC3E}">
        <p14:creationId xmlns:p14="http://schemas.microsoft.com/office/powerpoint/2010/main" val="3326139561"/>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CFA115-CD81-4D2A-A954-A4CC973B70D0}"/>
              </a:ext>
            </a:extLst>
          </p:cNvPr>
          <p:cNvSpPr>
            <a:spLocks noGrp="1"/>
          </p:cNvSpPr>
          <p:nvPr>
            <p:ph idx="1"/>
          </p:nvPr>
        </p:nvSpPr>
        <p:spPr/>
        <p:txBody>
          <a:bodyPr/>
          <a:lstStyle/>
          <a:p>
            <a:r>
              <a:rPr lang="de-DE" dirty="0">
                <a:latin typeface="+mj-lt"/>
              </a:rPr>
              <a:t>Bei einem 36-jährigen Mann mit Diabetes mellitus mit Mikroalbuminurie wird eine asymptomatische Hyperkalzämie festgestellt.</a:t>
            </a:r>
          </a:p>
          <a:p>
            <a:endParaRPr lang="de-DE" dirty="0">
              <a:latin typeface="+mj-lt"/>
            </a:endParaRPr>
          </a:p>
          <a:p>
            <a:r>
              <a:rPr lang="en-US" b="1" dirty="0">
                <a:latin typeface="+mj-lt"/>
              </a:rPr>
              <a:t>Serum</a:t>
            </a:r>
            <a:endParaRPr lang="en-US" dirty="0">
              <a:latin typeface="+mj-lt"/>
            </a:endParaRPr>
          </a:p>
          <a:p>
            <a:r>
              <a:rPr lang="en-US" dirty="0">
                <a:latin typeface="+mj-lt"/>
              </a:rPr>
              <a:t>Natrium 		140  		</a:t>
            </a:r>
            <a:r>
              <a:rPr lang="en-US" dirty="0" err="1">
                <a:latin typeface="+mj-lt"/>
              </a:rPr>
              <a:t>Kalium</a:t>
            </a:r>
            <a:r>
              <a:rPr lang="en-US" dirty="0">
                <a:latin typeface="+mj-lt"/>
              </a:rPr>
              <a:t> 4.3</a:t>
            </a:r>
          </a:p>
          <a:p>
            <a:r>
              <a:rPr lang="en-US" dirty="0" err="1">
                <a:latin typeface="+mj-lt"/>
              </a:rPr>
              <a:t>Kreatinin</a:t>
            </a:r>
            <a:r>
              <a:rPr lang="en-US" dirty="0">
                <a:latin typeface="+mj-lt"/>
              </a:rPr>
              <a:t>  	1.2 mg/dl</a:t>
            </a:r>
          </a:p>
          <a:p>
            <a:r>
              <a:rPr lang="en-US" dirty="0">
                <a:latin typeface="+mj-lt"/>
              </a:rPr>
              <a:t>Albumin 		4 g/dl</a:t>
            </a:r>
          </a:p>
          <a:p>
            <a:r>
              <a:rPr lang="en-US" dirty="0">
                <a:latin typeface="+mj-lt"/>
              </a:rPr>
              <a:t>Calcium 		12.0 mg/dl </a:t>
            </a:r>
          </a:p>
          <a:p>
            <a:r>
              <a:rPr lang="en-US" dirty="0" err="1">
                <a:latin typeface="+mj-lt"/>
              </a:rPr>
              <a:t>Phosphat</a:t>
            </a:r>
            <a:r>
              <a:rPr lang="en-US" dirty="0">
                <a:latin typeface="+mj-lt"/>
              </a:rPr>
              <a:t> 	2.4 mg/dl (Norm: 3-4.5)</a:t>
            </a:r>
          </a:p>
          <a:p>
            <a:r>
              <a:rPr lang="en-US" dirty="0" err="1">
                <a:latin typeface="+mj-lt"/>
              </a:rPr>
              <a:t>iPTH</a:t>
            </a:r>
            <a:r>
              <a:rPr lang="en-US" dirty="0">
                <a:latin typeface="+mj-lt"/>
              </a:rPr>
              <a:t> 		110 </a:t>
            </a:r>
            <a:r>
              <a:rPr lang="en-US" dirty="0" err="1">
                <a:latin typeface="+mj-lt"/>
              </a:rPr>
              <a:t>pg</a:t>
            </a:r>
            <a:r>
              <a:rPr lang="en-US" dirty="0">
                <a:latin typeface="+mj-lt"/>
              </a:rPr>
              <a:t>/ml (10-65)</a:t>
            </a:r>
          </a:p>
          <a:p>
            <a:r>
              <a:rPr lang="en-US" dirty="0">
                <a:latin typeface="+mj-lt"/>
              </a:rPr>
              <a:t>25-OH vitamin D 	48 ng/ml  (20-60)</a:t>
            </a:r>
          </a:p>
          <a:p>
            <a:endParaRPr lang="en-US" b="1" u="sng" dirty="0">
              <a:latin typeface="+mj-lt"/>
            </a:endParaRPr>
          </a:p>
          <a:p>
            <a:r>
              <a:rPr lang="en-US" b="1" u="sng" dirty="0">
                <a:latin typeface="+mj-lt"/>
              </a:rPr>
              <a:t>24-hour </a:t>
            </a:r>
            <a:r>
              <a:rPr lang="en-US" b="1" u="sng" dirty="0" err="1">
                <a:latin typeface="+mj-lt"/>
              </a:rPr>
              <a:t>Sammelurin</a:t>
            </a:r>
            <a:endParaRPr lang="en-US" dirty="0">
              <a:latin typeface="+mj-lt"/>
            </a:endParaRPr>
          </a:p>
          <a:p>
            <a:r>
              <a:rPr lang="en-US" dirty="0">
                <a:latin typeface="+mj-lt"/>
              </a:rPr>
              <a:t>Calcium 70 mg (&lt;300); </a:t>
            </a:r>
            <a:r>
              <a:rPr lang="en-US" dirty="0" err="1">
                <a:latin typeface="+mj-lt"/>
              </a:rPr>
              <a:t>Kreatinin</a:t>
            </a:r>
            <a:r>
              <a:rPr lang="en-US" dirty="0">
                <a:latin typeface="+mj-lt"/>
              </a:rPr>
              <a:t> 1,4 g (15-25 mg/kg)</a:t>
            </a:r>
          </a:p>
          <a:p>
            <a:endParaRPr lang="de-DE" dirty="0">
              <a:latin typeface="+mj-lt"/>
            </a:endParaRPr>
          </a:p>
        </p:txBody>
      </p:sp>
      <p:sp>
        <p:nvSpPr>
          <p:cNvPr id="3" name="Titel 2">
            <a:extLst>
              <a:ext uri="{FF2B5EF4-FFF2-40B4-BE49-F238E27FC236}">
                <a16:creationId xmlns:a16="http://schemas.microsoft.com/office/drawing/2014/main" id="{077967D2-C1C0-4BEA-B0AA-EE762B3FDC31}"/>
              </a:ext>
            </a:extLst>
          </p:cNvPr>
          <p:cNvSpPr>
            <a:spLocks noGrp="1"/>
          </p:cNvSpPr>
          <p:nvPr>
            <p:ph type="title"/>
          </p:nvPr>
        </p:nvSpPr>
        <p:spPr/>
        <p:txBody>
          <a:bodyPr/>
          <a:lstStyle/>
          <a:p>
            <a:r>
              <a:rPr lang="de-DE" dirty="0"/>
              <a:t>Fall </a:t>
            </a:r>
          </a:p>
        </p:txBody>
      </p:sp>
    </p:spTree>
    <p:extLst>
      <p:ext uri="{BB962C8B-B14F-4D97-AF65-F5344CB8AC3E}">
        <p14:creationId xmlns:p14="http://schemas.microsoft.com/office/powerpoint/2010/main" val="4166156232"/>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11</a:t>
            </a:r>
          </a:p>
        </p:txBody>
      </p:sp>
      <p:graphicFrame>
        <p:nvGraphicFramePr>
          <p:cNvPr id="46083" name="Group 3"/>
          <p:cNvGraphicFramePr>
            <a:graphicFrameLocks noGrp="1"/>
          </p:cNvGraphicFramePr>
          <p:nvPr>
            <p:ph sz="quarter" idx="1"/>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Adenom der Nebenschilddrüse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Aktivierende Mutation des Calcium-</a:t>
                      </a:r>
                      <a:r>
                        <a:rPr lang="de-DE" sz="2000" b="1" i="0" kern="1200" dirty="0" err="1">
                          <a:solidFill>
                            <a:schemeClr val="tx1"/>
                          </a:solidFill>
                          <a:effectLst/>
                          <a:latin typeface="Arial" panose="020B0604020202020204" pitchFamily="34" charset="0"/>
                          <a:ea typeface="+mn-ea"/>
                          <a:cs typeface="+mn-cs"/>
                        </a:rPr>
                        <a:t>Sensing</a:t>
                      </a:r>
                      <a:r>
                        <a:rPr lang="de-DE" sz="2000" b="1" i="0" kern="1200" dirty="0">
                          <a:solidFill>
                            <a:schemeClr val="tx1"/>
                          </a:solidFill>
                          <a:effectLst/>
                          <a:latin typeface="Arial" panose="020B0604020202020204" pitchFamily="34" charset="0"/>
                          <a:ea typeface="+mn-ea"/>
                          <a:cs typeface="+mn-cs"/>
                        </a:rPr>
                        <a:t> Rezeptor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1" i="0" kern="1200" dirty="0" err="1">
                          <a:solidFill>
                            <a:schemeClr val="tx1"/>
                          </a:solidFill>
                          <a:effectLst/>
                          <a:latin typeface="Arial" panose="020B0604020202020204" pitchFamily="34" charset="0"/>
                          <a:ea typeface="+mn-ea"/>
                          <a:cs typeface="+mn-cs"/>
                        </a:rPr>
                        <a:t>Familiäre</a:t>
                      </a:r>
                      <a:r>
                        <a:rPr lang="en-US" sz="2000" b="1" i="0" kern="1200" dirty="0">
                          <a:solidFill>
                            <a:schemeClr val="tx1"/>
                          </a:solidFill>
                          <a:effectLst/>
                          <a:latin typeface="Arial" panose="020B0604020202020204" pitchFamily="34" charset="0"/>
                          <a:ea typeface="+mn-ea"/>
                          <a:cs typeface="+mn-cs"/>
                        </a:rPr>
                        <a:t>  </a:t>
                      </a:r>
                      <a:r>
                        <a:rPr lang="en-US" sz="2000" b="1" i="0" kern="1200" dirty="0" err="1">
                          <a:solidFill>
                            <a:schemeClr val="tx1"/>
                          </a:solidFill>
                          <a:effectLst/>
                          <a:latin typeface="Arial" panose="020B0604020202020204" pitchFamily="34" charset="0"/>
                          <a:ea typeface="+mn-ea"/>
                          <a:cs typeface="+mn-cs"/>
                        </a:rPr>
                        <a:t>hypocalciurische</a:t>
                      </a:r>
                      <a:r>
                        <a:rPr lang="en-US" sz="2000" b="1" i="0" kern="1200" dirty="0">
                          <a:solidFill>
                            <a:schemeClr val="tx1"/>
                          </a:solidFill>
                          <a:effectLst/>
                          <a:latin typeface="Arial" panose="020B0604020202020204" pitchFamily="34" charset="0"/>
                          <a:ea typeface="+mn-ea"/>
                          <a:cs typeface="+mn-cs"/>
                        </a:rPr>
                        <a:t> </a:t>
                      </a:r>
                      <a:r>
                        <a:rPr lang="en-US" sz="2000" b="1" i="0" kern="1200" dirty="0" err="1">
                          <a:solidFill>
                            <a:schemeClr val="tx1"/>
                          </a:solidFill>
                          <a:effectLst/>
                          <a:latin typeface="Arial" panose="020B0604020202020204" pitchFamily="34" charset="0"/>
                          <a:ea typeface="+mn-ea"/>
                          <a:cs typeface="+mn-cs"/>
                        </a:rPr>
                        <a:t>Hypercalcämie</a:t>
                      </a:r>
                      <a:endParaRPr 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en-US" sz="2000" b="1" i="0" kern="1200" dirty="0">
                          <a:solidFill>
                            <a:schemeClr val="tx1"/>
                          </a:solidFill>
                          <a:effectLst/>
                          <a:latin typeface="Arial" panose="020B0604020202020204" pitchFamily="34" charset="0"/>
                          <a:ea typeface="+mn-ea"/>
                          <a:cs typeface="+mn-cs"/>
                        </a:rPr>
                        <a:t>1,25-dihydroxy Vitamin D </a:t>
                      </a:r>
                      <a:r>
                        <a:rPr lang="en-US" sz="2000" b="1" i="0" kern="1200" dirty="0" err="1">
                          <a:solidFill>
                            <a:schemeClr val="tx1"/>
                          </a:solidFill>
                          <a:effectLst/>
                          <a:latin typeface="Arial" panose="020B0604020202020204" pitchFamily="34" charset="0"/>
                          <a:ea typeface="+mn-ea"/>
                          <a:cs typeface="+mn-cs"/>
                        </a:rPr>
                        <a:t>Produktion</a:t>
                      </a:r>
                      <a:r>
                        <a:rPr lang="en-US" sz="2000" b="1" i="0" kern="1200" dirty="0">
                          <a:solidFill>
                            <a:schemeClr val="tx1"/>
                          </a:solidFill>
                          <a:effectLst/>
                          <a:latin typeface="Arial" panose="020B0604020202020204" pitchFamily="34" charset="0"/>
                          <a:ea typeface="+mn-ea"/>
                          <a:cs typeface="+mn-cs"/>
                        </a:rPr>
                        <a:t> </a:t>
                      </a:r>
                      <a:r>
                        <a:rPr lang="en-US" sz="2000" b="1" i="0" kern="1200" dirty="0" err="1">
                          <a:solidFill>
                            <a:schemeClr val="tx1"/>
                          </a:solidFill>
                          <a:effectLst/>
                          <a:latin typeface="Arial" panose="020B0604020202020204" pitchFamily="34" charset="0"/>
                          <a:ea typeface="+mn-ea"/>
                          <a:cs typeface="+mn-cs"/>
                        </a:rPr>
                        <a:t>durch</a:t>
                      </a:r>
                      <a:r>
                        <a:rPr lang="en-US" sz="2000" b="1" i="0" kern="1200" dirty="0">
                          <a:solidFill>
                            <a:schemeClr val="tx1"/>
                          </a:solidFill>
                          <a:effectLst/>
                          <a:latin typeface="Arial" panose="020B0604020202020204" pitchFamily="34" charset="0"/>
                          <a:ea typeface="+mn-ea"/>
                          <a:cs typeface="+mn-cs"/>
                        </a:rPr>
                        <a:t> </a:t>
                      </a:r>
                      <a:r>
                        <a:rPr lang="en-US" sz="2000" b="1" i="0" kern="1200" dirty="0" err="1">
                          <a:solidFill>
                            <a:schemeClr val="tx1"/>
                          </a:solidFill>
                          <a:effectLst/>
                          <a:latin typeface="Arial" panose="020B0604020202020204" pitchFamily="34" charset="0"/>
                          <a:ea typeface="+mn-ea"/>
                          <a:cs typeface="+mn-cs"/>
                        </a:rPr>
                        <a:t>Granulome</a:t>
                      </a:r>
                      <a:endParaRPr 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Sekundärer Hyperparathyreoidismus</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908050"/>
          <a:ext cx="9144001" cy="141605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4160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dirty="0">
                          <a:solidFill>
                            <a:schemeClr val="bg1"/>
                          </a:solidFill>
                        </a:rPr>
                        <a:t>Welche der folgenden Maßnahmen ist neben der Volumengabe mit intravenösen Flüssigkeiten der geeignetste nächste Schritt im Management?</a:t>
                      </a:r>
                      <a:endParaRPr lang="en-US" sz="2000" b="1" dirty="0">
                        <a:solidFill>
                          <a:schemeClr val="bg1"/>
                        </a:solidFil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15571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083"/>
                                        </p:tgtEl>
                                      </p:cBhvr>
                                    </p:animEffect>
                                    <p:set>
                                      <p:cBhvr>
                                        <p:cTn id="7" dur="1" fill="hold">
                                          <p:stCondLst>
                                            <p:cond delay="499"/>
                                          </p:stCondLst>
                                        </p:cTn>
                                        <p:tgtEl>
                                          <p:spTgt spid="46083"/>
                                        </p:tgtEl>
                                        <p:attrNameLst>
                                          <p:attrName>style.visibility</p:attrName>
                                        </p:attrNameLst>
                                      </p:cBhvr>
                                      <p:to>
                                        <p:strVal val="hidden"/>
                                      </p:to>
                                    </p:set>
                                  </p:childTnLst>
                                </p:cTn>
                              </p:par>
                              <p:par>
                                <p:cTn id="8" presetID="26" presetClass="emph" presetSubtype="0" fill="hold" nodeType="withEffect">
                                  <p:stCondLst>
                                    <p:cond delay="0"/>
                                  </p:stCondLst>
                                  <p:childTnLst>
                                    <p:animEffect transition="out" filter="fade">
                                      <p:cBhvr>
                                        <p:cTn id="9" dur="500" tmFilter="0, 0; .2, .5; .8, .5; 1, 0"/>
                                        <p:tgtEl>
                                          <p:spTgt spid="46099"/>
                                        </p:tgtEl>
                                      </p:cBhvr>
                                    </p:animEffect>
                                    <p:animScale>
                                      <p:cBhvr>
                                        <p:cTn id="10" dur="250" autoRev="1" fill="hold"/>
                                        <p:tgtEl>
                                          <p:spTgt spid="46099"/>
                                        </p:tgtEl>
                                      </p:cBhvr>
                                      <p:by x="105000" y="105000"/>
                                    </p:animScale>
                                  </p:childTnLst>
                                </p:cTn>
                              </p:par>
                              <p:par>
                                <p:cTn id="11" presetID="10" presetClass="exit" presetSubtype="0" fill="hold" nodeType="withEffect">
                                  <p:stCondLst>
                                    <p:cond delay="0"/>
                                  </p:stCondLst>
                                  <p:childTnLst>
                                    <p:animEffect transition="out" filter="fade">
                                      <p:cBhvr>
                                        <p:cTn id="12" dur="500"/>
                                        <p:tgtEl>
                                          <p:spTgt spid="46107"/>
                                        </p:tgtEl>
                                      </p:cBhvr>
                                    </p:animEffect>
                                    <p:set>
                                      <p:cBhvr>
                                        <p:cTn id="13" dur="1" fill="hold">
                                          <p:stCondLst>
                                            <p:cond delay="499"/>
                                          </p:stCondLst>
                                        </p:cTn>
                                        <p:tgtEl>
                                          <p:spTgt spid="4610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6115"/>
                                        </p:tgtEl>
                                      </p:cBhvr>
                                    </p:animEffect>
                                    <p:set>
                                      <p:cBhvr>
                                        <p:cTn id="16" dur="1" fill="hold">
                                          <p:stCondLst>
                                            <p:cond delay="499"/>
                                          </p:stCondLst>
                                        </p:cTn>
                                        <p:tgtEl>
                                          <p:spTgt spid="461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6091"/>
                                        </p:tgtEl>
                                      </p:cBhvr>
                                    </p:animEffect>
                                    <p:set>
                                      <p:cBhvr>
                                        <p:cTn id="19" dur="1" fill="hold">
                                          <p:stCondLst>
                                            <p:cond delay="499"/>
                                          </p:stCondLst>
                                        </p:cTn>
                                        <p:tgtEl>
                                          <p:spTgt spid="460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4073547D-86BF-4B92-BB2C-C3257937DDFD}"/>
              </a:ext>
            </a:extLst>
          </p:cNvPr>
          <p:cNvSpPr>
            <a:spLocks noGrp="1"/>
          </p:cNvSpPr>
          <p:nvPr>
            <p:ph idx="1"/>
          </p:nvPr>
        </p:nvSpPr>
        <p:spPr/>
        <p:txBody>
          <a:bodyPr/>
          <a:lstStyle/>
          <a:p>
            <a:pPr marL="342900" indent="-342900">
              <a:buFont typeface="+mj-lt"/>
              <a:buAutoNum type="arabicPeriod"/>
            </a:pPr>
            <a:r>
              <a:rPr lang="de-DE" dirty="0"/>
              <a:t>Erhöhtes Serumcalcium </a:t>
            </a:r>
          </a:p>
          <a:p>
            <a:pPr marL="342900" indent="-342900">
              <a:buFont typeface="+mj-lt"/>
              <a:buAutoNum type="arabicPeriod"/>
            </a:pPr>
            <a:r>
              <a:rPr lang="de-DE" dirty="0"/>
              <a:t>nicht unterdrückten PTH-Spiegel </a:t>
            </a:r>
          </a:p>
          <a:p>
            <a:pPr marL="285750" indent="-285750">
              <a:buFont typeface="Wingdings" panose="05000000000000000000" pitchFamily="2" charset="2"/>
              <a:buChar char="à"/>
            </a:pPr>
            <a:endParaRPr lang="de-DE" dirty="0">
              <a:sym typeface="Wingdings" panose="05000000000000000000" pitchFamily="2" charset="2"/>
            </a:endParaRPr>
          </a:p>
          <a:p>
            <a:pPr marL="285750" indent="-285750">
              <a:buFont typeface="Wingdings" panose="05000000000000000000" pitchFamily="2" charset="2"/>
              <a:buChar char="à"/>
            </a:pPr>
            <a:r>
              <a:rPr lang="de-DE" dirty="0">
                <a:sym typeface="Wingdings" panose="05000000000000000000" pitchFamily="2" charset="2"/>
              </a:rPr>
              <a:t>Fehlregulation der </a:t>
            </a:r>
            <a:r>
              <a:rPr lang="de-DE" dirty="0"/>
              <a:t>PTH-Sekretion durch Calciumspiegel </a:t>
            </a:r>
          </a:p>
          <a:p>
            <a:endParaRPr lang="de-DE" dirty="0"/>
          </a:p>
          <a:p>
            <a:r>
              <a:rPr lang="de-DE" b="1" dirty="0"/>
              <a:t>Differentialdiagnose: Calciumausscheidung im Urin </a:t>
            </a:r>
          </a:p>
          <a:p>
            <a:r>
              <a:rPr lang="de-DE" b="1" dirty="0"/>
              <a:t>(24-Stunden-Urin-Ca × Serum-</a:t>
            </a:r>
            <a:r>
              <a:rPr lang="de-DE" b="1" dirty="0" err="1"/>
              <a:t>Cr</a:t>
            </a:r>
            <a:r>
              <a:rPr lang="de-DE" b="1" dirty="0"/>
              <a:t>) / (24-Stunden-Urin-Cr × Serum-Ca)</a:t>
            </a:r>
          </a:p>
          <a:p>
            <a:r>
              <a:rPr lang="de-DE" dirty="0"/>
              <a:t> </a:t>
            </a:r>
          </a:p>
          <a:p>
            <a:pPr marL="342900" indent="-342900">
              <a:buFont typeface="+mj-lt"/>
              <a:buAutoNum type="arabicPeriod"/>
            </a:pPr>
            <a:r>
              <a:rPr lang="de-DE" b="1" dirty="0"/>
              <a:t>autonome Sekretion von PTH durch ein Adenom </a:t>
            </a:r>
          </a:p>
          <a:p>
            <a:pPr marL="722313" lvl="1" indent="-342900"/>
            <a:r>
              <a:rPr lang="de-DE" dirty="0"/>
              <a:t>&gt; 0,02 </a:t>
            </a:r>
          </a:p>
          <a:p>
            <a:pPr marL="342900" indent="-342900">
              <a:buFont typeface="+mj-lt"/>
              <a:buAutoNum type="arabicPeriod"/>
            </a:pPr>
            <a:r>
              <a:rPr lang="de-DE" b="1" dirty="0"/>
              <a:t>Defekt des Calcium-</a:t>
            </a:r>
            <a:r>
              <a:rPr lang="de-DE" b="1" dirty="0" err="1"/>
              <a:t>Sensing</a:t>
            </a:r>
            <a:r>
              <a:rPr lang="de-DE" b="1" dirty="0"/>
              <a:t>-Rezeptors</a:t>
            </a:r>
          </a:p>
          <a:p>
            <a:pPr marL="722313" lvl="1" indent="-342900"/>
            <a:r>
              <a:rPr lang="de-DE" dirty="0"/>
              <a:t>&lt; 0,01</a:t>
            </a:r>
          </a:p>
          <a:p>
            <a:endParaRPr lang="de-DE" dirty="0"/>
          </a:p>
        </p:txBody>
      </p:sp>
      <p:sp>
        <p:nvSpPr>
          <p:cNvPr id="7" name="Titel 6">
            <a:extLst>
              <a:ext uri="{FF2B5EF4-FFF2-40B4-BE49-F238E27FC236}">
                <a16:creationId xmlns:a16="http://schemas.microsoft.com/office/drawing/2014/main" id="{FFCF7031-B541-4347-B3E2-2723D0C72202}"/>
              </a:ext>
            </a:extLst>
          </p:cNvPr>
          <p:cNvSpPr>
            <a:spLocks noGrp="1"/>
          </p:cNvSpPr>
          <p:nvPr>
            <p:ph type="title"/>
          </p:nvPr>
        </p:nvSpPr>
        <p:spPr/>
        <p:txBody>
          <a:bodyPr/>
          <a:lstStyle/>
          <a:p>
            <a:r>
              <a:rPr lang="de-DE" dirty="0"/>
              <a:t>Familiäre </a:t>
            </a:r>
            <a:r>
              <a:rPr lang="de-DE" dirty="0" err="1"/>
              <a:t>hypocalciurische</a:t>
            </a:r>
            <a:r>
              <a:rPr lang="de-DE" dirty="0"/>
              <a:t> Hyperkalzämie</a:t>
            </a:r>
          </a:p>
        </p:txBody>
      </p:sp>
    </p:spTree>
    <p:extLst>
      <p:ext uri="{BB962C8B-B14F-4D97-AF65-F5344CB8AC3E}">
        <p14:creationId xmlns:p14="http://schemas.microsoft.com/office/powerpoint/2010/main" val="1326473690"/>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4BB527-2C4D-4F9F-8426-CF3CD46F402E}"/>
              </a:ext>
            </a:extLst>
          </p:cNvPr>
          <p:cNvSpPr>
            <a:spLocks noGrp="1"/>
          </p:cNvSpPr>
          <p:nvPr>
            <p:ph idx="1"/>
          </p:nvPr>
        </p:nvSpPr>
        <p:spPr/>
        <p:txBody>
          <a:bodyPr/>
          <a:lstStyle/>
          <a:p>
            <a:r>
              <a:rPr lang="de-DE" dirty="0" err="1"/>
              <a:t>Hypocalciurie</a:t>
            </a:r>
            <a:r>
              <a:rPr lang="de-DE" dirty="0"/>
              <a:t> und Urin-Ca / </a:t>
            </a:r>
            <a:r>
              <a:rPr lang="de-DE" dirty="0" err="1"/>
              <a:t>Cr</a:t>
            </a:r>
            <a:r>
              <a:rPr lang="de-DE" dirty="0"/>
              <a:t>-Clearance &lt;0,01 </a:t>
            </a:r>
          </a:p>
          <a:p>
            <a:r>
              <a:rPr lang="de-DE" dirty="0"/>
              <a:t>Erhöhte renale Rückresorption von Kalzium trotz Hyperkalzämie </a:t>
            </a:r>
          </a:p>
          <a:p>
            <a:pPr marL="285750" indent="-285750">
              <a:buFont typeface="Arial" panose="020B0604020202020204" pitchFamily="34" charset="0"/>
              <a:buChar char="•"/>
            </a:pPr>
            <a:r>
              <a:rPr lang="de-DE" dirty="0"/>
              <a:t>inaktivierende Mutation des Calcium-</a:t>
            </a:r>
            <a:r>
              <a:rPr lang="de-DE" dirty="0" err="1"/>
              <a:t>Sensing</a:t>
            </a:r>
            <a:r>
              <a:rPr lang="de-DE" dirty="0"/>
              <a:t>-Rezeptors </a:t>
            </a:r>
            <a:r>
              <a:rPr lang="de-DE" dirty="0">
                <a:sym typeface="Wingdings" panose="05000000000000000000" pitchFamily="2" charset="2"/>
              </a:rPr>
              <a:t> </a:t>
            </a:r>
            <a:r>
              <a:rPr lang="de-DE" dirty="0"/>
              <a:t>familiäre </a:t>
            </a:r>
            <a:r>
              <a:rPr lang="de-DE" dirty="0" err="1"/>
              <a:t>hypokalzurische</a:t>
            </a:r>
            <a:r>
              <a:rPr lang="de-DE" dirty="0"/>
              <a:t> Hyperkalzämie </a:t>
            </a:r>
          </a:p>
          <a:p>
            <a:pPr marL="285750" indent="-285750">
              <a:buFont typeface="Arial" panose="020B0604020202020204" pitchFamily="34" charset="0"/>
              <a:buChar char="•"/>
            </a:pPr>
            <a:r>
              <a:rPr lang="de-DE" dirty="0"/>
              <a:t>autosomal-dominante </a:t>
            </a:r>
          </a:p>
          <a:p>
            <a:pPr marL="285750" indent="-285750">
              <a:buFont typeface="Arial" panose="020B0604020202020204" pitchFamily="34" charset="0"/>
              <a:buChar char="•"/>
            </a:pPr>
            <a:r>
              <a:rPr lang="de-DE" dirty="0"/>
              <a:t>Serumphosphatspiegel normalerweise normal / leicht erniedrigt. </a:t>
            </a:r>
          </a:p>
        </p:txBody>
      </p:sp>
      <p:sp>
        <p:nvSpPr>
          <p:cNvPr id="3" name="Titel 2">
            <a:extLst>
              <a:ext uri="{FF2B5EF4-FFF2-40B4-BE49-F238E27FC236}">
                <a16:creationId xmlns:a16="http://schemas.microsoft.com/office/drawing/2014/main" id="{84B020C3-64A2-4F06-A56D-ACB86D538BC4}"/>
              </a:ext>
            </a:extLst>
          </p:cNvPr>
          <p:cNvSpPr>
            <a:spLocks noGrp="1"/>
          </p:cNvSpPr>
          <p:nvPr>
            <p:ph type="title"/>
          </p:nvPr>
        </p:nvSpPr>
        <p:spPr/>
        <p:txBody>
          <a:bodyPr/>
          <a:lstStyle/>
          <a:p>
            <a:r>
              <a:rPr lang="de-DE" dirty="0" err="1"/>
              <a:t>Hypocalciurie</a:t>
            </a:r>
            <a:endParaRPr lang="de-DE" dirty="0"/>
          </a:p>
        </p:txBody>
      </p:sp>
    </p:spTree>
    <p:extLst>
      <p:ext uri="{BB962C8B-B14F-4D97-AF65-F5344CB8AC3E}">
        <p14:creationId xmlns:p14="http://schemas.microsoft.com/office/powerpoint/2010/main" val="3847935190"/>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005A105B-22A1-47DB-858B-6A46269BB82B}"/>
              </a:ext>
            </a:extLst>
          </p:cNvPr>
          <p:cNvPicPr>
            <a:picLocks noGrp="1" noChangeAspect="1"/>
          </p:cNvPicPr>
          <p:nvPr>
            <p:ph idx="1"/>
          </p:nvPr>
        </p:nvPicPr>
        <p:blipFill>
          <a:blip r:embed="rId3"/>
          <a:stretch>
            <a:fillRect/>
          </a:stretch>
        </p:blipFill>
        <p:spPr>
          <a:xfrm>
            <a:off x="250582" y="1772816"/>
            <a:ext cx="8713906" cy="3312368"/>
          </a:xfrm>
          <a:prstGeom prst="rect">
            <a:avLst/>
          </a:prstGeom>
        </p:spPr>
      </p:pic>
      <p:sp>
        <p:nvSpPr>
          <p:cNvPr id="3" name="Titel 2">
            <a:extLst>
              <a:ext uri="{FF2B5EF4-FFF2-40B4-BE49-F238E27FC236}">
                <a16:creationId xmlns:a16="http://schemas.microsoft.com/office/drawing/2014/main" id="{23C87D8F-582F-43B8-9E3D-EACA14D7B084}"/>
              </a:ext>
            </a:extLst>
          </p:cNvPr>
          <p:cNvSpPr>
            <a:spLocks noGrp="1"/>
          </p:cNvSpPr>
          <p:nvPr>
            <p:ph type="title"/>
          </p:nvPr>
        </p:nvSpPr>
        <p:spPr/>
        <p:txBody>
          <a:bodyPr/>
          <a:lstStyle/>
          <a:p>
            <a:r>
              <a:rPr lang="de-DE" dirty="0" err="1"/>
              <a:t>CaSR</a:t>
            </a:r>
            <a:r>
              <a:rPr lang="de-DE" dirty="0"/>
              <a:t> in der Niere</a:t>
            </a:r>
          </a:p>
        </p:txBody>
      </p:sp>
      <p:sp>
        <p:nvSpPr>
          <p:cNvPr id="5" name="Rechteck 4">
            <a:extLst>
              <a:ext uri="{FF2B5EF4-FFF2-40B4-BE49-F238E27FC236}">
                <a16:creationId xmlns:a16="http://schemas.microsoft.com/office/drawing/2014/main" id="{37B9D0FD-51ED-48A8-A7AC-DFF6E1786C11}"/>
              </a:ext>
            </a:extLst>
          </p:cNvPr>
          <p:cNvSpPr/>
          <p:nvPr/>
        </p:nvSpPr>
        <p:spPr>
          <a:xfrm>
            <a:off x="74998" y="6362451"/>
            <a:ext cx="7559178" cy="482824"/>
          </a:xfrm>
          <a:prstGeom prst="rect">
            <a:avLst/>
          </a:prstGeom>
        </p:spPr>
        <p:txBody>
          <a:bodyPr wrap="square">
            <a:spAutoFit/>
          </a:bodyPr>
          <a:lstStyle/>
          <a:p>
            <a:pPr algn="r"/>
            <a:r>
              <a:rPr lang="en-US" sz="1200" dirty="0" err="1">
                <a:solidFill>
                  <a:srgbClr val="00799B"/>
                </a:solidFill>
                <a:latin typeface="Segoe UI" panose="020B0502040204020203" pitchFamily="34" charset="0"/>
              </a:rPr>
              <a:t>Riccardi</a:t>
            </a:r>
            <a:r>
              <a:rPr lang="en-US" sz="1200" dirty="0">
                <a:solidFill>
                  <a:srgbClr val="00799B"/>
                </a:solidFill>
                <a:latin typeface="Segoe UI" panose="020B0502040204020203" pitchFamily="34" charset="0"/>
              </a:rPr>
              <a:t> D, Brown EM. </a:t>
            </a:r>
            <a:r>
              <a:rPr lang="en-US" sz="1200" b="1" dirty="0">
                <a:solidFill>
                  <a:srgbClr val="00799B"/>
                </a:solidFill>
                <a:latin typeface="Segoe UI" panose="020B0502040204020203" pitchFamily="34" charset="0"/>
              </a:rPr>
              <a:t>Physiology and pathophysiology of the calcium-sensing receptor in the kidney. </a:t>
            </a:r>
            <a:r>
              <a:rPr lang="en-US" sz="1200" dirty="0">
                <a:solidFill>
                  <a:srgbClr val="00799B"/>
                </a:solidFill>
                <a:latin typeface="Segoe UI" panose="020B0502040204020203" pitchFamily="34" charset="0"/>
              </a:rPr>
              <a:t>Am J </a:t>
            </a:r>
            <a:r>
              <a:rPr lang="en-US" sz="1200" dirty="0" err="1">
                <a:solidFill>
                  <a:srgbClr val="00799B"/>
                </a:solidFill>
                <a:latin typeface="Segoe UI" panose="020B0502040204020203" pitchFamily="34" charset="0"/>
              </a:rPr>
              <a:t>Physiol</a:t>
            </a:r>
            <a:r>
              <a:rPr lang="en-US" sz="1200" dirty="0">
                <a:solidFill>
                  <a:srgbClr val="00799B"/>
                </a:solidFill>
                <a:latin typeface="Segoe UI" panose="020B0502040204020203" pitchFamily="34" charset="0"/>
              </a:rPr>
              <a:t> Renal Physiol. 2010;298(3):F485-99.</a:t>
            </a:r>
            <a:endParaRPr lang="de-DE" sz="1200" dirty="0">
              <a:solidFill>
                <a:srgbClr val="00799B"/>
              </a:solidFill>
            </a:endParaRPr>
          </a:p>
        </p:txBody>
      </p:sp>
    </p:spTree>
    <p:extLst>
      <p:ext uri="{BB962C8B-B14F-4D97-AF65-F5344CB8AC3E}">
        <p14:creationId xmlns:p14="http://schemas.microsoft.com/office/powerpoint/2010/main" val="71912007"/>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75C278EA-A24D-4292-9749-538F7005E69F}"/>
              </a:ext>
            </a:extLst>
          </p:cNvPr>
          <p:cNvPicPr>
            <a:picLocks noGrp="1" noChangeAspect="1"/>
          </p:cNvPicPr>
          <p:nvPr>
            <p:ph idx="1"/>
          </p:nvPr>
        </p:nvPicPr>
        <p:blipFill>
          <a:blip r:embed="rId2"/>
          <a:stretch>
            <a:fillRect/>
          </a:stretch>
        </p:blipFill>
        <p:spPr>
          <a:xfrm>
            <a:off x="754063" y="1521851"/>
            <a:ext cx="7554912" cy="3646024"/>
          </a:xfrm>
          <a:prstGeom prst="rect">
            <a:avLst/>
          </a:prstGeom>
        </p:spPr>
      </p:pic>
      <p:sp>
        <p:nvSpPr>
          <p:cNvPr id="3" name="Titel 2">
            <a:extLst>
              <a:ext uri="{FF2B5EF4-FFF2-40B4-BE49-F238E27FC236}">
                <a16:creationId xmlns:a16="http://schemas.microsoft.com/office/drawing/2014/main" id="{ACD79B47-614D-42D3-82FD-6571CBB57F8A}"/>
              </a:ext>
            </a:extLst>
          </p:cNvPr>
          <p:cNvSpPr>
            <a:spLocks noGrp="1"/>
          </p:cNvSpPr>
          <p:nvPr>
            <p:ph type="title"/>
          </p:nvPr>
        </p:nvSpPr>
        <p:spPr/>
        <p:txBody>
          <a:bodyPr/>
          <a:lstStyle/>
          <a:p>
            <a:endParaRPr lang="de-DE"/>
          </a:p>
        </p:txBody>
      </p:sp>
      <p:sp>
        <p:nvSpPr>
          <p:cNvPr id="5" name="Rechteck 4">
            <a:extLst>
              <a:ext uri="{FF2B5EF4-FFF2-40B4-BE49-F238E27FC236}">
                <a16:creationId xmlns:a16="http://schemas.microsoft.com/office/drawing/2014/main" id="{64CC631F-4E8D-466E-B715-231BBD08D24F}"/>
              </a:ext>
            </a:extLst>
          </p:cNvPr>
          <p:cNvSpPr/>
          <p:nvPr/>
        </p:nvSpPr>
        <p:spPr>
          <a:xfrm>
            <a:off x="74998" y="6362451"/>
            <a:ext cx="7559178" cy="482824"/>
          </a:xfrm>
          <a:prstGeom prst="rect">
            <a:avLst/>
          </a:prstGeom>
        </p:spPr>
        <p:txBody>
          <a:bodyPr wrap="square">
            <a:spAutoFit/>
          </a:bodyPr>
          <a:lstStyle/>
          <a:p>
            <a:pPr algn="r"/>
            <a:r>
              <a:rPr lang="en-US" sz="1200" dirty="0" err="1">
                <a:solidFill>
                  <a:srgbClr val="00799B"/>
                </a:solidFill>
                <a:latin typeface="Segoe UI" panose="020B0502040204020203" pitchFamily="34" charset="0"/>
              </a:rPr>
              <a:t>Riccardi</a:t>
            </a:r>
            <a:r>
              <a:rPr lang="en-US" sz="1200" dirty="0">
                <a:solidFill>
                  <a:srgbClr val="00799B"/>
                </a:solidFill>
                <a:latin typeface="Segoe UI" panose="020B0502040204020203" pitchFamily="34" charset="0"/>
              </a:rPr>
              <a:t> D, Brown EM. </a:t>
            </a:r>
            <a:r>
              <a:rPr lang="en-US" sz="1200" b="1" dirty="0">
                <a:solidFill>
                  <a:srgbClr val="00799B"/>
                </a:solidFill>
                <a:latin typeface="Segoe UI" panose="020B0502040204020203" pitchFamily="34" charset="0"/>
              </a:rPr>
              <a:t>Physiology and pathophysiology of the calcium-sensing receptor in the kidney. </a:t>
            </a:r>
            <a:r>
              <a:rPr lang="en-US" sz="1200" dirty="0">
                <a:solidFill>
                  <a:srgbClr val="00799B"/>
                </a:solidFill>
                <a:latin typeface="Segoe UI" panose="020B0502040204020203" pitchFamily="34" charset="0"/>
              </a:rPr>
              <a:t>Am J </a:t>
            </a:r>
            <a:r>
              <a:rPr lang="en-US" sz="1200" dirty="0" err="1">
                <a:solidFill>
                  <a:srgbClr val="00799B"/>
                </a:solidFill>
                <a:latin typeface="Segoe UI" panose="020B0502040204020203" pitchFamily="34" charset="0"/>
              </a:rPr>
              <a:t>Physiol</a:t>
            </a:r>
            <a:r>
              <a:rPr lang="en-US" sz="1200" dirty="0">
                <a:solidFill>
                  <a:srgbClr val="00799B"/>
                </a:solidFill>
                <a:latin typeface="Segoe UI" panose="020B0502040204020203" pitchFamily="34" charset="0"/>
              </a:rPr>
              <a:t> Renal Physiol. 2010;298(3):F485-99.</a:t>
            </a:r>
            <a:endParaRPr lang="de-DE" sz="1200" dirty="0">
              <a:solidFill>
                <a:srgbClr val="00799B"/>
              </a:solidFill>
            </a:endParaRPr>
          </a:p>
        </p:txBody>
      </p:sp>
    </p:spTree>
    <p:extLst>
      <p:ext uri="{BB962C8B-B14F-4D97-AF65-F5344CB8AC3E}">
        <p14:creationId xmlns:p14="http://schemas.microsoft.com/office/powerpoint/2010/main" val="218602094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D2940-4EA6-A6B9-89C8-B816C18590A0}"/>
              </a:ext>
            </a:extLst>
          </p:cNvPr>
          <p:cNvSpPr>
            <a:spLocks noGrp="1"/>
          </p:cNvSpPr>
          <p:nvPr>
            <p:ph type="title"/>
          </p:nvPr>
        </p:nvSpPr>
        <p:spPr/>
        <p:txBody>
          <a:bodyPr/>
          <a:lstStyle/>
          <a:p>
            <a:r>
              <a:rPr lang="de-DE" sz="2400" dirty="0"/>
              <a:t>Elektrolytstörungen …. Beispiel</a:t>
            </a:r>
            <a:endParaRPr lang="de-DE" dirty="0"/>
          </a:p>
        </p:txBody>
      </p:sp>
      <p:graphicFrame>
        <p:nvGraphicFramePr>
          <p:cNvPr id="1129475" name="Group 3">
            <a:extLst>
              <a:ext uri="{FF2B5EF4-FFF2-40B4-BE49-F238E27FC236}">
                <a16:creationId xmlns:a16="http://schemas.microsoft.com/office/drawing/2014/main" id="{8F896DC9-15ED-4BB4-A73B-4C29318B2725}"/>
              </a:ext>
            </a:extLst>
          </p:cNvPr>
          <p:cNvGraphicFramePr>
            <a:graphicFrameLocks noGrp="1"/>
          </p:cNvGraphicFramePr>
          <p:nvPr>
            <p:ph idx="4294967295"/>
            <p:extLst>
              <p:ext uri="{D42A27DB-BD31-4B8C-83A1-F6EECF244321}">
                <p14:modId xmlns:p14="http://schemas.microsoft.com/office/powerpoint/2010/main" val="1606392943"/>
              </p:ext>
            </p:extLst>
          </p:nvPr>
        </p:nvGraphicFramePr>
        <p:xfrm>
          <a:off x="0" y="1052736"/>
          <a:ext cx="9144001" cy="5460103"/>
        </p:xfrm>
        <a:graphic>
          <a:graphicData uri="http://schemas.openxmlformats.org/drawingml/2006/table">
            <a:tbl>
              <a:tblPr/>
              <a:tblGrid>
                <a:gridCol w="3322260">
                  <a:extLst>
                    <a:ext uri="{9D8B030D-6E8A-4147-A177-3AD203B41FA5}">
                      <a16:colId xmlns:a16="http://schemas.microsoft.com/office/drawing/2014/main" val="20000"/>
                    </a:ext>
                  </a:extLst>
                </a:gridCol>
                <a:gridCol w="968652">
                  <a:extLst>
                    <a:ext uri="{9D8B030D-6E8A-4147-A177-3AD203B41FA5}">
                      <a16:colId xmlns:a16="http://schemas.microsoft.com/office/drawing/2014/main" val="20001"/>
                    </a:ext>
                  </a:extLst>
                </a:gridCol>
                <a:gridCol w="970290">
                  <a:extLst>
                    <a:ext uri="{9D8B030D-6E8A-4147-A177-3AD203B41FA5}">
                      <a16:colId xmlns:a16="http://schemas.microsoft.com/office/drawing/2014/main" val="20002"/>
                    </a:ext>
                  </a:extLst>
                </a:gridCol>
                <a:gridCol w="970290">
                  <a:extLst>
                    <a:ext uri="{9D8B030D-6E8A-4147-A177-3AD203B41FA5}">
                      <a16:colId xmlns:a16="http://schemas.microsoft.com/office/drawing/2014/main" val="20003"/>
                    </a:ext>
                  </a:extLst>
                </a:gridCol>
                <a:gridCol w="971929">
                  <a:extLst>
                    <a:ext uri="{9D8B030D-6E8A-4147-A177-3AD203B41FA5}">
                      <a16:colId xmlns:a16="http://schemas.microsoft.com/office/drawing/2014/main" val="20004"/>
                    </a:ext>
                  </a:extLst>
                </a:gridCol>
                <a:gridCol w="970290">
                  <a:extLst>
                    <a:ext uri="{9D8B030D-6E8A-4147-A177-3AD203B41FA5}">
                      <a16:colId xmlns:a16="http://schemas.microsoft.com/office/drawing/2014/main" val="20005"/>
                    </a:ext>
                  </a:extLst>
                </a:gridCol>
                <a:gridCol w="970290">
                  <a:extLst>
                    <a:ext uri="{9D8B030D-6E8A-4147-A177-3AD203B41FA5}">
                      <a16:colId xmlns:a16="http://schemas.microsoft.com/office/drawing/2014/main" val="20006"/>
                    </a:ext>
                  </a:extLst>
                </a:gridCol>
              </a:tblGrid>
              <a:tr h="435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Na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K</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Ca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Ph</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chemeClr val="tx1"/>
                          </a:solidFill>
                          <a:effectLst/>
                          <a:latin typeface="Arial" charset="0"/>
                        </a:rPr>
                        <a:t>Mg</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tx1"/>
                          </a:solidFill>
                          <a:effectLst/>
                          <a:latin typeface="Arial" charset="0"/>
                        </a:rPr>
                        <a:t>Sonstiges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677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Alkoholabusus</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endParaRPr kumimoji="0" lang="de-DE" sz="24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endParaRPr kumimoji="0" lang="de-DE" sz="24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Cl + BZ</a:t>
                      </a:r>
                      <a:r>
                        <a:rPr kumimoji="0" lang="de-DE" sz="1050" b="1" i="0" u="none" strike="noStrike" cap="none" normalizeH="0" baseline="0" dirty="0">
                          <a:ln>
                            <a:noFill/>
                          </a:ln>
                          <a:solidFill>
                            <a:schemeClr val="tx1"/>
                          </a:solidFill>
                          <a:effectLst/>
                          <a:latin typeface="Arial" charset="0"/>
                        </a:rPr>
                        <a:t> </a:t>
                      </a:r>
                      <a:r>
                        <a:rPr kumimoji="0" lang="de-DE" sz="18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32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Nierenversagen</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endParaRPr kumimoji="0" lang="de-DE" sz="2400" b="1" i="0" u="none" strike="noStrike" cap="none" normalizeH="0" baseline="0">
                        <a:ln>
                          <a:noFill/>
                        </a:ln>
                        <a:solidFill>
                          <a:srgbClr val="FF0000"/>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32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Diabetische Ketoazidose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05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Herzinsuffizienz</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Leberzirrhose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49078">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Medikamente</a:t>
                      </a:r>
                    </a:p>
                  </a:txBody>
                  <a:tcPr marT="45725" marB="4572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34131989"/>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Thiazide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cap="none" normalizeH="0" baseline="0" dirty="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1200" b="1" i="0" u="none" strike="noStrike" cap="none" normalizeH="0" baseline="0" dirty="0">
                          <a:ln>
                            <a:noFill/>
                          </a:ln>
                          <a:solidFill>
                            <a:schemeClr val="accent2"/>
                          </a:solidFill>
                          <a:effectLst/>
                          <a:latin typeface="Arial" charset="0"/>
                          <a:sym typeface="Symbol" pitchFamily="18" charset="2"/>
                        </a:rPr>
                        <a:t> BZ und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Arial" charset="0"/>
                        </a:rPr>
                        <a:t>Harnsäure</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284339151"/>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err="1">
                          <a:ln>
                            <a:noFill/>
                          </a:ln>
                          <a:solidFill>
                            <a:schemeClr val="tx1"/>
                          </a:solidFill>
                          <a:effectLst/>
                          <a:latin typeface="Arial" charset="0"/>
                        </a:rPr>
                        <a:t>Torasemid</a:t>
                      </a:r>
                      <a:endParaRPr kumimoji="0" lang="de-DE" sz="2000" b="1" i="0" u="none" strike="noStrike" cap="none" normalizeH="0" baseline="0" dirty="0">
                        <a:ln>
                          <a:noFill/>
                        </a:ln>
                        <a:solidFill>
                          <a:schemeClr val="tx1"/>
                        </a:solidFill>
                        <a:effectLst/>
                        <a:latin typeface="Arial"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709612526"/>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MCA (z.B. </a:t>
                      </a:r>
                      <a:r>
                        <a:rPr kumimoji="0" lang="de-DE" sz="2000" b="1" i="0" u="none" strike="noStrike" cap="none" normalizeH="0" baseline="0" dirty="0" err="1">
                          <a:ln>
                            <a:noFill/>
                          </a:ln>
                          <a:solidFill>
                            <a:schemeClr val="tx1"/>
                          </a:solidFill>
                          <a:effectLst/>
                          <a:latin typeface="Arial" charset="0"/>
                        </a:rPr>
                        <a:t>Aldactone</a:t>
                      </a:r>
                      <a:r>
                        <a:rPr kumimoji="0" lang="de-DE" sz="2000" b="1" i="0" u="none" strike="noStrike" cap="none" normalizeH="0" baseline="0" dirty="0">
                          <a:ln>
                            <a:noFill/>
                          </a:ln>
                          <a:solidFill>
                            <a:schemeClr val="tx1"/>
                          </a:solidFill>
                          <a:effectLst/>
                          <a:latin typeface="Arial" charset="0"/>
                        </a:rPr>
                        <a:t>)</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cap="none" normalizeH="0" baseline="0" dirty="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904648861"/>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NSAR, </a:t>
                      </a:r>
                      <a:r>
                        <a:rPr kumimoji="0" lang="de-DE" sz="2000" b="1" i="0" u="none" strike="noStrike" cap="none" normalizeH="0" baseline="0" dirty="0" err="1">
                          <a:ln>
                            <a:noFill/>
                          </a:ln>
                          <a:solidFill>
                            <a:schemeClr val="tx1"/>
                          </a:solidFill>
                          <a:effectLst/>
                          <a:latin typeface="Arial" charset="0"/>
                        </a:rPr>
                        <a:t>Cotrim</a:t>
                      </a:r>
                      <a:endParaRPr kumimoji="0" lang="de-DE" sz="2000" b="1" i="0" u="none" strike="noStrike" cap="none" normalizeH="0" baseline="0" dirty="0">
                        <a:ln>
                          <a:noFill/>
                        </a:ln>
                        <a:solidFill>
                          <a:schemeClr val="tx1"/>
                        </a:solidFill>
                        <a:effectLst/>
                        <a:latin typeface="Arial"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cap="none" normalizeH="0" baseline="0" dirty="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dirty="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946415978"/>
                  </a:ext>
                </a:extLst>
              </a:tr>
            </a:tbl>
          </a:graphicData>
        </a:graphic>
      </p:graphicFrame>
    </p:spTree>
    <p:extLst>
      <p:ext uri="{BB962C8B-B14F-4D97-AF65-F5344CB8AC3E}">
        <p14:creationId xmlns:p14="http://schemas.microsoft.com/office/powerpoint/2010/main" val="4256095008"/>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A0FC75-9E53-44A7-BBC3-370FE14C4CC3}"/>
              </a:ext>
            </a:extLst>
          </p:cNvPr>
          <p:cNvSpPr>
            <a:spLocks noGrp="1"/>
          </p:cNvSpPr>
          <p:nvPr>
            <p:ph idx="1"/>
          </p:nvPr>
        </p:nvSpPr>
        <p:spPr/>
        <p:txBody>
          <a:bodyPr/>
          <a:lstStyle/>
          <a:p>
            <a:pPr marL="285750" indent="-285750">
              <a:buFont typeface="Arial" panose="020B0604020202020204" pitchFamily="34" charset="0"/>
              <a:buChar char="•"/>
            </a:pPr>
            <a:r>
              <a:rPr lang="de-DE" b="1" dirty="0">
                <a:solidFill>
                  <a:srgbClr val="FF0000"/>
                </a:solidFill>
              </a:rPr>
              <a:t>Sekundärer Hyperparathyreoidismus:</a:t>
            </a:r>
          </a:p>
          <a:p>
            <a:pPr marL="665163" lvl="1" indent="-285750">
              <a:buFont typeface="Arial" panose="020B0604020202020204" pitchFamily="34" charset="0"/>
              <a:buChar char="•"/>
            </a:pPr>
            <a:r>
              <a:rPr lang="de-DE" dirty="0"/>
              <a:t>bei CKD 4-5 (</a:t>
            </a:r>
            <a:r>
              <a:rPr lang="de-DE" dirty="0" err="1"/>
              <a:t>eGFR</a:t>
            </a:r>
            <a:r>
              <a:rPr lang="de-DE" dirty="0"/>
              <a:t>-Wert &lt; 60–70 ml / min /1,73 m²)</a:t>
            </a:r>
          </a:p>
          <a:p>
            <a:pPr marL="1044575" lvl="2" indent="-285750">
              <a:buFont typeface="Arial" panose="020B0604020202020204" pitchFamily="34" charset="0"/>
              <a:buChar char="•"/>
            </a:pPr>
            <a:r>
              <a:rPr lang="de-DE" dirty="0"/>
              <a:t>Anstieg PTH-Spiegels auf 110 </a:t>
            </a:r>
            <a:r>
              <a:rPr lang="de-DE" dirty="0" err="1"/>
              <a:t>pg</a:t>
            </a:r>
            <a:r>
              <a:rPr lang="de-DE" dirty="0"/>
              <a:t> / ml wie bei diesem Patienten in Abwesenheit einer Begleiterkrankung wie Vitamin-D-Mangel ungewöhnlich hoch. </a:t>
            </a:r>
          </a:p>
          <a:p>
            <a:pPr marL="285750" indent="-285750">
              <a:buFont typeface="Arial" panose="020B0604020202020204" pitchFamily="34" charset="0"/>
              <a:buChar char="•"/>
            </a:pPr>
            <a:r>
              <a:rPr lang="de-DE" b="1" dirty="0"/>
              <a:t>Labor bei frühem sekundärem Hyperparathyreoidismus:</a:t>
            </a:r>
          </a:p>
          <a:p>
            <a:pPr marL="665163" lvl="1" indent="-285750">
              <a:buFont typeface="Arial" panose="020B0604020202020204" pitchFamily="34" charset="0"/>
              <a:buChar char="•"/>
            </a:pPr>
            <a:r>
              <a:rPr lang="de-DE" dirty="0"/>
              <a:t>normale bis niedrige Calciumspiegel </a:t>
            </a:r>
          </a:p>
          <a:p>
            <a:pPr marL="665163" lvl="1" indent="-285750">
              <a:buFont typeface="Arial" panose="020B0604020202020204" pitchFamily="34" charset="0"/>
              <a:buChar char="•"/>
            </a:pPr>
            <a:r>
              <a:rPr lang="de-DE" dirty="0"/>
              <a:t>Phosphat normal bis erhöht </a:t>
            </a:r>
          </a:p>
          <a:p>
            <a:pPr marL="285750" indent="-285750"/>
            <a:r>
              <a:rPr lang="de-DE" b="1" dirty="0">
                <a:solidFill>
                  <a:srgbClr val="FF0000"/>
                </a:solidFill>
              </a:rPr>
              <a:t>Hyperkalzämie als Komplikation sekundärer Hyperparathyreoidismus </a:t>
            </a:r>
          </a:p>
          <a:p>
            <a:pPr marL="285750" indent="-285750">
              <a:buFont typeface="Arial" panose="020B0604020202020204" pitchFamily="34" charset="0"/>
              <a:buChar char="•"/>
            </a:pPr>
            <a:r>
              <a:rPr lang="de-DE" dirty="0"/>
              <a:t>bei  Dialyse </a:t>
            </a:r>
          </a:p>
          <a:p>
            <a:pPr marL="1044575" lvl="2" indent="-285750">
              <a:buFont typeface="Arial" panose="020B0604020202020204" pitchFamily="34" charset="0"/>
              <a:buChar char="•"/>
            </a:pPr>
            <a:r>
              <a:rPr lang="de-DE" dirty="0"/>
              <a:t>Gabe von Vitamin D-Präparaten </a:t>
            </a:r>
          </a:p>
          <a:p>
            <a:pPr marL="1044575" lvl="2" indent="-285750">
              <a:buFont typeface="Arial" panose="020B0604020202020204" pitchFamily="34" charset="0"/>
              <a:buChar char="•"/>
            </a:pPr>
            <a:r>
              <a:rPr lang="de-DE" dirty="0"/>
              <a:t>Phosphatbinder auf Kalziumbasis </a:t>
            </a:r>
          </a:p>
          <a:p>
            <a:pPr marL="1044575" lvl="2" indent="-285750">
              <a:buFont typeface="Arial" panose="020B0604020202020204" pitchFamily="34" charset="0"/>
              <a:buChar char="•"/>
            </a:pPr>
            <a:r>
              <a:rPr lang="de-DE" dirty="0"/>
              <a:t>schwere Nebenschilddrüsenhyperplasie (PTH-Werte &gt; 800 </a:t>
            </a:r>
            <a:r>
              <a:rPr lang="de-DE" dirty="0" err="1"/>
              <a:t>pg</a:t>
            </a:r>
            <a:r>
              <a:rPr lang="de-DE" dirty="0"/>
              <a:t> / ml).</a:t>
            </a:r>
          </a:p>
          <a:p>
            <a:pPr marL="285750" indent="-285750">
              <a:buFont typeface="Arial" panose="020B0604020202020204" pitchFamily="34" charset="0"/>
              <a:buChar char="•"/>
            </a:pPr>
            <a:r>
              <a:rPr lang="de-DE" b="1" dirty="0" err="1">
                <a:solidFill>
                  <a:srgbClr val="FF0000"/>
                </a:solidFill>
              </a:rPr>
              <a:t>extrarenale</a:t>
            </a:r>
            <a:r>
              <a:rPr lang="de-DE" b="1" dirty="0">
                <a:solidFill>
                  <a:srgbClr val="FF0000"/>
                </a:solidFill>
              </a:rPr>
              <a:t> Produktion von Vitamin D: </a:t>
            </a:r>
          </a:p>
          <a:p>
            <a:pPr marL="665163" lvl="1" indent="-285750">
              <a:buFont typeface="Arial" panose="020B0604020202020204" pitchFamily="34" charset="0"/>
              <a:buChar char="•"/>
            </a:pPr>
            <a:r>
              <a:rPr lang="de-DE" dirty="0"/>
              <a:t>Hyperkalzämie mit </a:t>
            </a:r>
            <a:r>
              <a:rPr lang="de-DE" u="sng" dirty="0"/>
              <a:t>unterdrücktem</a:t>
            </a:r>
            <a:r>
              <a:rPr lang="de-DE" dirty="0"/>
              <a:t> PTH-Spiegel</a:t>
            </a:r>
          </a:p>
        </p:txBody>
      </p:sp>
      <p:sp>
        <p:nvSpPr>
          <p:cNvPr id="3" name="Titel 2">
            <a:extLst>
              <a:ext uri="{FF2B5EF4-FFF2-40B4-BE49-F238E27FC236}">
                <a16:creationId xmlns:a16="http://schemas.microsoft.com/office/drawing/2014/main" id="{1F50D464-97F6-47CB-88BA-3230DD10EAF1}"/>
              </a:ext>
            </a:extLst>
          </p:cNvPr>
          <p:cNvSpPr>
            <a:spLocks noGrp="1"/>
          </p:cNvSpPr>
          <p:nvPr>
            <p:ph type="title"/>
          </p:nvPr>
        </p:nvSpPr>
        <p:spPr/>
        <p:txBody>
          <a:bodyPr/>
          <a:lstStyle/>
          <a:p>
            <a:r>
              <a:rPr lang="de-DE" dirty="0"/>
              <a:t>Andere Lösungen</a:t>
            </a:r>
          </a:p>
        </p:txBody>
      </p:sp>
    </p:spTree>
    <p:extLst>
      <p:ext uri="{BB962C8B-B14F-4D97-AF65-F5344CB8AC3E}">
        <p14:creationId xmlns:p14="http://schemas.microsoft.com/office/powerpoint/2010/main" val="3315226504"/>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C22CF38-46AE-4282-8FCE-4EABD2B76AA1}"/>
              </a:ext>
            </a:extLst>
          </p:cNvPr>
          <p:cNvSpPr>
            <a:spLocks noGrp="1"/>
          </p:cNvSpPr>
          <p:nvPr>
            <p:ph idx="1"/>
          </p:nvPr>
        </p:nvSpPr>
        <p:spPr/>
        <p:txBody>
          <a:bodyPr/>
          <a:lstStyle/>
          <a:p>
            <a:r>
              <a:rPr lang="en-US" dirty="0" err="1">
                <a:latin typeface="Times New Roman" panose="02020603050405020304" pitchFamily="18" charset="0"/>
                <a:hlinkClick r:id="rId2"/>
              </a:rPr>
              <a:t>Shinall</a:t>
            </a:r>
            <a:r>
              <a:rPr lang="en-US" dirty="0">
                <a:latin typeface="Times New Roman" panose="02020603050405020304" pitchFamily="18" charset="0"/>
                <a:hlinkClick r:id="rId2"/>
              </a:rPr>
              <a:t> MC, </a:t>
            </a:r>
            <a:r>
              <a:rPr lang="en-US" dirty="0" err="1">
                <a:latin typeface="Times New Roman" panose="02020603050405020304" pitchFamily="18" charset="0"/>
                <a:hlinkClick r:id="rId2"/>
              </a:rPr>
              <a:t>Dahir</a:t>
            </a:r>
            <a:r>
              <a:rPr lang="en-US" dirty="0">
                <a:latin typeface="Times New Roman" panose="02020603050405020304" pitchFamily="18" charset="0"/>
                <a:hlinkClick r:id="rId2"/>
              </a:rPr>
              <a:t> KM, Broome JT: Differentiating familial hypocalciuric hypercalcemia from primary hyperparathyroidism. </a:t>
            </a:r>
            <a:r>
              <a:rPr lang="en-US" i="1" dirty="0" err="1">
                <a:latin typeface="Times New Roman" panose="02020603050405020304" pitchFamily="18" charset="0"/>
                <a:hlinkClick r:id="rId2"/>
              </a:rPr>
              <a:t>Endocr</a:t>
            </a:r>
            <a:r>
              <a:rPr lang="en-US" i="1" dirty="0">
                <a:latin typeface="Times New Roman" panose="02020603050405020304" pitchFamily="18" charset="0"/>
                <a:hlinkClick r:id="rId2"/>
              </a:rPr>
              <a:t> </a:t>
            </a:r>
            <a:r>
              <a:rPr lang="en-US" i="1" dirty="0" err="1">
                <a:latin typeface="Times New Roman" panose="02020603050405020304" pitchFamily="18" charset="0"/>
                <a:hlinkClick r:id="rId2"/>
              </a:rPr>
              <a:t>Pract</a:t>
            </a:r>
            <a:r>
              <a:rPr lang="en-US" dirty="0">
                <a:latin typeface="Times New Roman" panose="02020603050405020304" pitchFamily="18" charset="0"/>
                <a:hlinkClick r:id="rId2"/>
              </a:rPr>
              <a:t> 19: 697–702, 2013</a:t>
            </a:r>
          </a:p>
          <a:p>
            <a:r>
              <a:rPr lang="en-US" dirty="0">
                <a:latin typeface="Times New Roman" panose="02020603050405020304" pitchFamily="18" charset="0"/>
                <a:hlinkClick r:id="rId3"/>
              </a:rPr>
              <a:t>Law WM, Heath H: Familial benign hypercalcemia (hypocalciuric hypercalcemia): Clinical and pathogenetic studies in 21 families. </a:t>
            </a:r>
            <a:r>
              <a:rPr lang="en-US" i="1" dirty="0">
                <a:latin typeface="Times New Roman" panose="02020603050405020304" pitchFamily="18" charset="0"/>
                <a:hlinkClick r:id="rId3"/>
              </a:rPr>
              <a:t>Ann Intern Med</a:t>
            </a:r>
            <a:r>
              <a:rPr lang="en-US" dirty="0">
                <a:latin typeface="Times New Roman" panose="02020603050405020304" pitchFamily="18" charset="0"/>
                <a:hlinkClick r:id="rId3"/>
              </a:rPr>
              <a:t> 102 511–519, 1985</a:t>
            </a:r>
          </a:p>
          <a:p>
            <a:r>
              <a:rPr lang="en-US" dirty="0" err="1">
                <a:latin typeface="Times New Roman" panose="02020603050405020304" pitchFamily="18" charset="0"/>
                <a:hlinkClick r:id="rId4"/>
              </a:rPr>
              <a:t>Riccardi</a:t>
            </a:r>
            <a:r>
              <a:rPr lang="en-US" dirty="0">
                <a:latin typeface="Times New Roman" panose="02020603050405020304" pitchFamily="18" charset="0"/>
                <a:hlinkClick r:id="rId4"/>
              </a:rPr>
              <a:t> D, Brown EM: Physiology and pathophysiology of the calcium-sensing receptor in the kidney. </a:t>
            </a:r>
            <a:r>
              <a:rPr lang="en-US" i="1" dirty="0">
                <a:latin typeface="Times New Roman" panose="02020603050405020304" pitchFamily="18" charset="0"/>
                <a:hlinkClick r:id="rId4"/>
              </a:rPr>
              <a:t>Am J </a:t>
            </a:r>
            <a:r>
              <a:rPr lang="en-US" i="1" dirty="0" err="1">
                <a:latin typeface="Times New Roman" panose="02020603050405020304" pitchFamily="18" charset="0"/>
                <a:hlinkClick r:id="rId4"/>
              </a:rPr>
              <a:t>Physiol</a:t>
            </a:r>
            <a:r>
              <a:rPr lang="en-US" dirty="0">
                <a:latin typeface="Times New Roman" panose="02020603050405020304" pitchFamily="18" charset="0"/>
                <a:hlinkClick r:id="rId4"/>
              </a:rPr>
              <a:t> </a:t>
            </a:r>
            <a:r>
              <a:rPr lang="en-US" i="1" dirty="0">
                <a:latin typeface="Times New Roman" panose="02020603050405020304" pitchFamily="18" charset="0"/>
                <a:hlinkClick r:id="rId4"/>
              </a:rPr>
              <a:t>Renal </a:t>
            </a:r>
            <a:r>
              <a:rPr lang="en-US" i="1" dirty="0" err="1">
                <a:latin typeface="Times New Roman" panose="02020603050405020304" pitchFamily="18" charset="0"/>
                <a:hlinkClick r:id="rId4"/>
              </a:rPr>
              <a:t>Physiol</a:t>
            </a:r>
            <a:r>
              <a:rPr lang="en-US" dirty="0">
                <a:latin typeface="Times New Roman" panose="02020603050405020304" pitchFamily="18" charset="0"/>
                <a:hlinkClick r:id="rId4"/>
              </a:rPr>
              <a:t> 298: F485–F499, 2010</a:t>
            </a:r>
          </a:p>
          <a:p>
            <a:endParaRPr lang="de-DE" dirty="0"/>
          </a:p>
        </p:txBody>
      </p:sp>
      <p:sp>
        <p:nvSpPr>
          <p:cNvPr id="3" name="Titel 2">
            <a:extLst>
              <a:ext uri="{FF2B5EF4-FFF2-40B4-BE49-F238E27FC236}">
                <a16:creationId xmlns:a16="http://schemas.microsoft.com/office/drawing/2014/main" id="{B92B4944-E2FB-42EE-9E25-B9EC01710934}"/>
              </a:ext>
            </a:extLst>
          </p:cNvPr>
          <p:cNvSpPr>
            <a:spLocks noGrp="1"/>
          </p:cNvSpPr>
          <p:nvPr>
            <p:ph type="title"/>
          </p:nvPr>
        </p:nvSpPr>
        <p:spPr/>
        <p:txBody>
          <a:bodyPr/>
          <a:lstStyle/>
          <a:p>
            <a:r>
              <a:rPr lang="de-DE" dirty="0"/>
              <a:t>Literatur</a:t>
            </a:r>
          </a:p>
        </p:txBody>
      </p:sp>
    </p:spTree>
    <p:extLst>
      <p:ext uri="{BB962C8B-B14F-4D97-AF65-F5344CB8AC3E}">
        <p14:creationId xmlns:p14="http://schemas.microsoft.com/office/powerpoint/2010/main" val="2785044762"/>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9C9A357-3FB2-4335-ACD7-523A69086708}"/>
              </a:ext>
            </a:extLst>
          </p:cNvPr>
          <p:cNvSpPr>
            <a:spLocks noGrp="1"/>
          </p:cNvSpPr>
          <p:nvPr>
            <p:ph idx="1"/>
          </p:nvPr>
        </p:nvSpPr>
        <p:spPr/>
        <p:txBody>
          <a:bodyPr/>
          <a:lstStyle/>
          <a:p>
            <a:r>
              <a:rPr lang="de-DE" dirty="0"/>
              <a:t>Eine 73-jährige Frau mit einer Vorgeschichte eines Non-Hodgkin-Lymphom wird aufgrund von Verwirrung in die Notaufnahme gebracht. In den letzten 3 Tagen hatte sie Schwierigkeiten, grundlegende Aufgaben zu erledigen oder Familienmitglieder zu erkennen. Sie bemerkte auch Lethargie und Verstopfung. </a:t>
            </a:r>
          </a:p>
          <a:p>
            <a:r>
              <a:rPr lang="de-DE" dirty="0"/>
              <a:t>Krankengeschichte relevant sind ferner Bluthochdruck, Typ-2-Diabetes und Osteoporose. Medikamente: </a:t>
            </a:r>
            <a:r>
              <a:rPr lang="de-DE" dirty="0" err="1"/>
              <a:t>Hydrochlorothiazid</a:t>
            </a:r>
            <a:r>
              <a:rPr lang="de-DE" dirty="0"/>
              <a:t>, </a:t>
            </a:r>
            <a:r>
              <a:rPr lang="de-DE" dirty="0" err="1"/>
              <a:t>Atenolol</a:t>
            </a:r>
            <a:r>
              <a:rPr lang="de-DE" dirty="0"/>
              <a:t>, </a:t>
            </a:r>
            <a:r>
              <a:rPr lang="de-DE" dirty="0" err="1"/>
              <a:t>Metformin</a:t>
            </a:r>
            <a:r>
              <a:rPr lang="de-DE" dirty="0"/>
              <a:t>, Calciumcarbonat und </a:t>
            </a:r>
            <a:r>
              <a:rPr lang="de-DE" dirty="0" err="1"/>
              <a:t>Cholecalciferol</a:t>
            </a:r>
            <a:r>
              <a:rPr lang="de-DE" dirty="0"/>
              <a:t>, ohne dass kürzlich Dosisanpassungen vorgenommen wurden.</a:t>
            </a:r>
          </a:p>
          <a:p>
            <a:r>
              <a:rPr lang="de-DE" dirty="0"/>
              <a:t>Körperliche Untersuchung: Blutdruck im Sitzen 102/56 mmHg, Herzfrequenz 86; Blutdruck stehend 86/48 mmHg, Herzfrequenz 102 / min. </a:t>
            </a:r>
          </a:p>
          <a:p>
            <a:r>
              <a:rPr lang="de-DE" dirty="0"/>
              <a:t>Tachykardie mit regelmäßigem Rhythmus und kein Ödem. </a:t>
            </a:r>
          </a:p>
          <a:p>
            <a:r>
              <a:rPr lang="de-DE" dirty="0"/>
              <a:t>Neurologische Untersuchung: kein fokales Defizit, jedoch Unfähigkeit des Patienten Befehlen zu folgen; 6 von 30 Punkten in der Mini-Mental Status Prüfung (vorherige Leistung vor 4 Monaten, 28 von 30).</a:t>
            </a:r>
          </a:p>
          <a:p>
            <a:endParaRPr lang="de-DE" dirty="0"/>
          </a:p>
        </p:txBody>
      </p:sp>
      <p:sp>
        <p:nvSpPr>
          <p:cNvPr id="3" name="Titel 2">
            <a:extLst>
              <a:ext uri="{FF2B5EF4-FFF2-40B4-BE49-F238E27FC236}">
                <a16:creationId xmlns:a16="http://schemas.microsoft.com/office/drawing/2014/main" id="{32B5DDAD-70EC-4C81-B745-2AC3A1256DE4}"/>
              </a:ext>
            </a:extLst>
          </p:cNvPr>
          <p:cNvSpPr>
            <a:spLocks noGrp="1"/>
          </p:cNvSpPr>
          <p:nvPr>
            <p:ph type="title"/>
          </p:nvPr>
        </p:nvSpPr>
        <p:spPr/>
        <p:txBody>
          <a:bodyPr/>
          <a:lstStyle/>
          <a:p>
            <a:r>
              <a:rPr lang="de-DE" dirty="0"/>
              <a:t>Frage 11</a:t>
            </a:r>
          </a:p>
        </p:txBody>
      </p:sp>
    </p:spTree>
    <p:extLst>
      <p:ext uri="{BB962C8B-B14F-4D97-AF65-F5344CB8AC3E}">
        <p14:creationId xmlns:p14="http://schemas.microsoft.com/office/powerpoint/2010/main" val="2200302203"/>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D19213-FB2B-4EAA-B766-CC2747C3FEFB}"/>
              </a:ext>
            </a:extLst>
          </p:cNvPr>
          <p:cNvSpPr>
            <a:spLocks noGrp="1"/>
          </p:cNvSpPr>
          <p:nvPr>
            <p:ph type="title"/>
          </p:nvPr>
        </p:nvSpPr>
        <p:spPr/>
        <p:txBody>
          <a:bodyPr/>
          <a:lstStyle/>
          <a:p>
            <a:r>
              <a:rPr lang="de-DE" dirty="0"/>
              <a:t>Mini-Mental-Status-Test (MMST) </a:t>
            </a:r>
          </a:p>
        </p:txBody>
      </p:sp>
      <p:pic>
        <p:nvPicPr>
          <p:cNvPr id="2" name="Grafik 1">
            <a:extLst>
              <a:ext uri="{FF2B5EF4-FFF2-40B4-BE49-F238E27FC236}">
                <a16:creationId xmlns:a16="http://schemas.microsoft.com/office/drawing/2014/main" id="{FA2995F2-FDF8-4B1E-8D22-BC6325D97535}"/>
              </a:ext>
            </a:extLst>
          </p:cNvPr>
          <p:cNvPicPr>
            <a:picLocks noChangeAspect="1"/>
          </p:cNvPicPr>
          <p:nvPr/>
        </p:nvPicPr>
        <p:blipFill>
          <a:blip r:embed="rId2"/>
          <a:stretch>
            <a:fillRect/>
          </a:stretch>
        </p:blipFill>
        <p:spPr>
          <a:xfrm>
            <a:off x="750094" y="1062845"/>
            <a:ext cx="7638329" cy="4735708"/>
          </a:xfrm>
          <a:prstGeom prst="rect">
            <a:avLst/>
          </a:prstGeom>
        </p:spPr>
      </p:pic>
    </p:spTree>
    <p:extLst>
      <p:ext uri="{BB962C8B-B14F-4D97-AF65-F5344CB8AC3E}">
        <p14:creationId xmlns:p14="http://schemas.microsoft.com/office/powerpoint/2010/main" val="140660444"/>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D19213-FB2B-4EAA-B766-CC2747C3FEFB}"/>
              </a:ext>
            </a:extLst>
          </p:cNvPr>
          <p:cNvSpPr>
            <a:spLocks noGrp="1"/>
          </p:cNvSpPr>
          <p:nvPr>
            <p:ph type="title"/>
          </p:nvPr>
        </p:nvSpPr>
        <p:spPr/>
        <p:txBody>
          <a:bodyPr/>
          <a:lstStyle/>
          <a:p>
            <a:r>
              <a:rPr lang="de-DE" dirty="0"/>
              <a:t>Mini-Mental-Status-Test (MMST) </a:t>
            </a:r>
          </a:p>
        </p:txBody>
      </p:sp>
      <p:pic>
        <p:nvPicPr>
          <p:cNvPr id="4" name="Grafik 3">
            <a:extLst>
              <a:ext uri="{FF2B5EF4-FFF2-40B4-BE49-F238E27FC236}">
                <a16:creationId xmlns:a16="http://schemas.microsoft.com/office/drawing/2014/main" id="{A49322CA-CC6F-41D2-9FA5-998673CD3F7E}"/>
              </a:ext>
            </a:extLst>
          </p:cNvPr>
          <p:cNvPicPr>
            <a:picLocks noChangeAspect="1"/>
          </p:cNvPicPr>
          <p:nvPr/>
        </p:nvPicPr>
        <p:blipFill>
          <a:blip r:embed="rId2"/>
          <a:stretch>
            <a:fillRect/>
          </a:stretch>
        </p:blipFill>
        <p:spPr>
          <a:xfrm>
            <a:off x="750093" y="1268760"/>
            <a:ext cx="7561783" cy="4824536"/>
          </a:xfrm>
          <a:prstGeom prst="rect">
            <a:avLst/>
          </a:prstGeom>
        </p:spPr>
      </p:pic>
    </p:spTree>
    <p:extLst>
      <p:ext uri="{BB962C8B-B14F-4D97-AF65-F5344CB8AC3E}">
        <p14:creationId xmlns:p14="http://schemas.microsoft.com/office/powerpoint/2010/main" val="406048351"/>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D19213-FB2B-4EAA-B766-CC2747C3FEFB}"/>
              </a:ext>
            </a:extLst>
          </p:cNvPr>
          <p:cNvSpPr>
            <a:spLocks noGrp="1"/>
          </p:cNvSpPr>
          <p:nvPr>
            <p:ph type="title"/>
          </p:nvPr>
        </p:nvSpPr>
        <p:spPr/>
        <p:txBody>
          <a:bodyPr/>
          <a:lstStyle/>
          <a:p>
            <a:r>
              <a:rPr lang="de-DE" dirty="0"/>
              <a:t>Mini-Mental-Status-Test (MMST) </a:t>
            </a:r>
          </a:p>
        </p:txBody>
      </p:sp>
      <p:pic>
        <p:nvPicPr>
          <p:cNvPr id="5" name="Inhaltsplatzhalter 3">
            <a:extLst>
              <a:ext uri="{FF2B5EF4-FFF2-40B4-BE49-F238E27FC236}">
                <a16:creationId xmlns:a16="http://schemas.microsoft.com/office/drawing/2014/main" id="{D7EFC2ED-0108-4B66-B47E-9CAB3CD65DDA}"/>
              </a:ext>
            </a:extLst>
          </p:cNvPr>
          <p:cNvPicPr>
            <a:picLocks noGrp="1" noChangeAspect="1"/>
          </p:cNvPicPr>
          <p:nvPr>
            <p:ph idx="1"/>
          </p:nvPr>
        </p:nvPicPr>
        <p:blipFill>
          <a:blip r:embed="rId3"/>
          <a:stretch>
            <a:fillRect/>
          </a:stretch>
        </p:blipFill>
        <p:spPr>
          <a:xfrm>
            <a:off x="611560" y="1124744"/>
            <a:ext cx="7847551" cy="2304256"/>
          </a:xfrm>
          <a:prstGeom prst="rect">
            <a:avLst/>
          </a:prstGeom>
        </p:spPr>
      </p:pic>
      <p:pic>
        <p:nvPicPr>
          <p:cNvPr id="2" name="Grafik 1">
            <a:extLst>
              <a:ext uri="{FF2B5EF4-FFF2-40B4-BE49-F238E27FC236}">
                <a16:creationId xmlns:a16="http://schemas.microsoft.com/office/drawing/2014/main" id="{5F64387C-08DC-42F8-B789-7D1C37EE7F0A}"/>
              </a:ext>
            </a:extLst>
          </p:cNvPr>
          <p:cNvPicPr>
            <a:picLocks noChangeAspect="1"/>
          </p:cNvPicPr>
          <p:nvPr/>
        </p:nvPicPr>
        <p:blipFill>
          <a:blip r:embed="rId4"/>
          <a:stretch>
            <a:fillRect/>
          </a:stretch>
        </p:blipFill>
        <p:spPr>
          <a:xfrm>
            <a:off x="695963" y="3068960"/>
            <a:ext cx="8273619" cy="3384376"/>
          </a:xfrm>
          <a:prstGeom prst="rect">
            <a:avLst/>
          </a:prstGeom>
        </p:spPr>
      </p:pic>
    </p:spTree>
    <p:extLst>
      <p:ext uri="{BB962C8B-B14F-4D97-AF65-F5344CB8AC3E}">
        <p14:creationId xmlns:p14="http://schemas.microsoft.com/office/powerpoint/2010/main" val="2999226712"/>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C32368-3108-4F89-B2FA-FE4782F30EEA}"/>
              </a:ext>
            </a:extLst>
          </p:cNvPr>
          <p:cNvSpPr>
            <a:spLocks noGrp="1"/>
          </p:cNvSpPr>
          <p:nvPr>
            <p:ph type="title"/>
          </p:nvPr>
        </p:nvSpPr>
        <p:spPr/>
        <p:txBody>
          <a:bodyPr/>
          <a:lstStyle/>
          <a:p>
            <a:r>
              <a:rPr lang="de-DE" dirty="0"/>
              <a:t>Mini-Mental-Status-Test (MMST) </a:t>
            </a:r>
          </a:p>
        </p:txBody>
      </p:sp>
      <p:pic>
        <p:nvPicPr>
          <p:cNvPr id="5" name="Grafik 4">
            <a:extLst>
              <a:ext uri="{FF2B5EF4-FFF2-40B4-BE49-F238E27FC236}">
                <a16:creationId xmlns:a16="http://schemas.microsoft.com/office/drawing/2014/main" id="{E524A4D9-6403-4460-9F46-12A80E94C002}"/>
              </a:ext>
            </a:extLst>
          </p:cNvPr>
          <p:cNvPicPr>
            <a:picLocks noChangeAspect="1"/>
          </p:cNvPicPr>
          <p:nvPr/>
        </p:nvPicPr>
        <p:blipFill>
          <a:blip r:embed="rId2"/>
          <a:stretch>
            <a:fillRect/>
          </a:stretch>
        </p:blipFill>
        <p:spPr>
          <a:xfrm>
            <a:off x="694800" y="1459698"/>
            <a:ext cx="7657545" cy="3841510"/>
          </a:xfrm>
          <a:prstGeom prst="rect">
            <a:avLst/>
          </a:prstGeom>
        </p:spPr>
      </p:pic>
    </p:spTree>
    <p:extLst>
      <p:ext uri="{BB962C8B-B14F-4D97-AF65-F5344CB8AC3E}">
        <p14:creationId xmlns:p14="http://schemas.microsoft.com/office/powerpoint/2010/main" val="3533363321"/>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F2DC764-4FA4-4AF7-BCF8-327DB3D081FC}"/>
              </a:ext>
            </a:extLst>
          </p:cNvPr>
          <p:cNvSpPr>
            <a:spLocks noGrp="1"/>
          </p:cNvSpPr>
          <p:nvPr>
            <p:ph idx="1"/>
          </p:nvPr>
        </p:nvSpPr>
        <p:spPr/>
        <p:txBody>
          <a:bodyPr/>
          <a:lstStyle/>
          <a:p>
            <a:r>
              <a:rPr lang="de-DE" dirty="0"/>
              <a:t>Labordaten: </a:t>
            </a:r>
          </a:p>
          <a:p>
            <a:r>
              <a:rPr lang="de-DE" dirty="0"/>
              <a:t>Serumnatrium 145 mmol/l,  Kalium, 3,5 mmol/l ; Chlorid mmol/l Bicarbonat  22 mmol/l; Harnstoff 36 mg/dl; Kreatinin, 1,2 mg/dl (sonst 0,9 mg/dl); Calcium 4,05 mmol/l; Phosphor 4,5 mg/dl; und Albumin 3,5 g/dl. </a:t>
            </a:r>
          </a:p>
          <a:p>
            <a:r>
              <a:rPr lang="de-DE" dirty="0"/>
              <a:t>Elektrokardiogramm: Sinustachykardie </a:t>
            </a:r>
          </a:p>
          <a:p>
            <a:endParaRPr lang="de-DE" dirty="0"/>
          </a:p>
          <a:p>
            <a:r>
              <a:rPr lang="de-DE" dirty="0"/>
              <a:t>NaCl 0,9% wird intravenös (</a:t>
            </a:r>
            <a:r>
              <a:rPr lang="de-DE" dirty="0" err="1"/>
              <a:t>i.v.</a:t>
            </a:r>
            <a:r>
              <a:rPr lang="de-DE" dirty="0"/>
              <a:t>) mit einer Rate von 200-300 ml/h verabreicht, um eine Diurese von 100-150 ml / h zu erreichen. </a:t>
            </a:r>
          </a:p>
          <a:p>
            <a:r>
              <a:rPr lang="de-DE" dirty="0"/>
              <a:t>Alle oralen Medikationen werden pausiert.</a:t>
            </a:r>
          </a:p>
          <a:p>
            <a:endParaRPr lang="de-DE" dirty="0"/>
          </a:p>
          <a:p>
            <a:endParaRPr lang="de-DE" dirty="0"/>
          </a:p>
          <a:p>
            <a:r>
              <a:rPr lang="de-DE" sz="2000" b="1" dirty="0"/>
              <a:t>Welche der folgenden Maßnahmen ist neben der Volumengabe mit intravenösen Flüssigkeiten der geeignetste nächste Schritt im Management?</a:t>
            </a:r>
            <a:endParaRPr lang="en-US" sz="2000" b="1" dirty="0"/>
          </a:p>
        </p:txBody>
      </p:sp>
      <p:sp>
        <p:nvSpPr>
          <p:cNvPr id="3" name="Titel 2">
            <a:extLst>
              <a:ext uri="{FF2B5EF4-FFF2-40B4-BE49-F238E27FC236}">
                <a16:creationId xmlns:a16="http://schemas.microsoft.com/office/drawing/2014/main" id="{383984B5-0257-4E67-BB20-7D80F3F934C3}"/>
              </a:ext>
            </a:extLst>
          </p:cNvPr>
          <p:cNvSpPr>
            <a:spLocks noGrp="1"/>
          </p:cNvSpPr>
          <p:nvPr>
            <p:ph type="title"/>
          </p:nvPr>
        </p:nvSpPr>
        <p:spPr/>
        <p:txBody>
          <a:bodyPr/>
          <a:lstStyle/>
          <a:p>
            <a:r>
              <a:rPr lang="de-DE" dirty="0"/>
              <a:t>Frage 11 Labordaten</a:t>
            </a:r>
          </a:p>
        </p:txBody>
      </p:sp>
    </p:spTree>
    <p:extLst>
      <p:ext uri="{BB962C8B-B14F-4D97-AF65-F5344CB8AC3E}">
        <p14:creationId xmlns:p14="http://schemas.microsoft.com/office/powerpoint/2010/main" val="3322289871"/>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11</a:t>
            </a:r>
          </a:p>
        </p:txBody>
      </p:sp>
      <p:graphicFrame>
        <p:nvGraphicFramePr>
          <p:cNvPr id="46083" name="Group 3"/>
          <p:cNvGraphicFramePr>
            <a:graphicFrameLocks noGrp="1"/>
          </p:cNvGraphicFramePr>
          <p:nvPr>
            <p:ph sz="quarter" idx="1"/>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Gabe von Furosemid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Gabe von </a:t>
                      </a:r>
                      <a:r>
                        <a:rPr lang="de-DE" sz="2000" b="1" i="0" kern="1200" dirty="0" err="1">
                          <a:solidFill>
                            <a:schemeClr val="tx1"/>
                          </a:solidFill>
                          <a:effectLst/>
                          <a:latin typeface="Arial" panose="020B0604020202020204" pitchFamily="34" charset="0"/>
                          <a:ea typeface="+mn-ea"/>
                          <a:cs typeface="+mn-cs"/>
                        </a:rPr>
                        <a:t>Pamidronat</a:t>
                      </a:r>
                      <a:r>
                        <a:rPr lang="de-DE" sz="2000" b="1" i="0" kern="1200" dirty="0">
                          <a:solidFill>
                            <a:schemeClr val="tx1"/>
                          </a:solidFill>
                          <a:effectLst/>
                          <a:latin typeface="Arial" panose="020B0604020202020204" pitchFamily="34" charset="0"/>
                          <a:ea typeface="+mn-ea"/>
                          <a:cs typeface="+mn-cs"/>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kern="1200" dirty="0">
                          <a:solidFill>
                            <a:schemeClr val="tx1"/>
                          </a:solidFill>
                          <a:effectLst/>
                          <a:latin typeface="Arial" panose="020B0604020202020204" pitchFamily="34" charset="0"/>
                          <a:ea typeface="+mn-ea"/>
                          <a:cs typeface="+mn-cs"/>
                        </a:rPr>
                        <a:t>Gabe von </a:t>
                      </a:r>
                      <a:r>
                        <a:rPr lang="de-DE" sz="2000" b="1" i="0" kern="1200" dirty="0" err="1">
                          <a:solidFill>
                            <a:schemeClr val="tx1"/>
                          </a:solidFill>
                          <a:effectLst/>
                          <a:latin typeface="Arial" panose="020B0604020202020204" pitchFamily="34" charset="0"/>
                          <a:ea typeface="+mn-ea"/>
                          <a:cs typeface="+mn-cs"/>
                        </a:rPr>
                        <a:t>Denosumab</a:t>
                      </a:r>
                      <a:r>
                        <a:rPr lang="de-DE" sz="2000" b="1" i="0" kern="1200" dirty="0">
                          <a:solidFill>
                            <a:schemeClr val="tx1"/>
                          </a:solidFill>
                          <a:effectLst/>
                          <a:latin typeface="Arial" panose="020B0604020202020204" pitchFamily="34" charset="0"/>
                          <a:ea typeface="+mn-ea"/>
                          <a:cs typeface="+mn-cs"/>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Gabe von </a:t>
                      </a:r>
                      <a:r>
                        <a:rPr lang="de-DE" sz="2000" b="1" i="0" kern="1200" dirty="0" err="1">
                          <a:solidFill>
                            <a:schemeClr val="tx1"/>
                          </a:solidFill>
                          <a:effectLst/>
                          <a:latin typeface="Arial" panose="020B0604020202020204" pitchFamily="34" charset="0"/>
                          <a:ea typeface="+mn-ea"/>
                          <a:cs typeface="+mn-cs"/>
                        </a:rPr>
                        <a:t>Cinacalcet</a:t>
                      </a:r>
                      <a:r>
                        <a:rPr lang="de-DE" sz="2000" b="1" i="0" kern="1200" dirty="0">
                          <a:solidFill>
                            <a:schemeClr val="tx1"/>
                          </a:solidFill>
                          <a:effectLst/>
                          <a:latin typeface="Arial" panose="020B0604020202020204" pitchFamily="34" charset="0"/>
                          <a:ea typeface="+mn-ea"/>
                          <a:cs typeface="+mn-cs"/>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Gabe von </a:t>
                      </a:r>
                      <a:r>
                        <a:rPr lang="de-DE" sz="2000" b="1" kern="1200" dirty="0">
                          <a:solidFill>
                            <a:schemeClr val="tx1"/>
                          </a:solidFill>
                          <a:effectLst/>
                          <a:latin typeface="Arial" panose="020B0604020202020204" pitchFamily="34" charset="0"/>
                          <a:ea typeface="+mn-ea"/>
                          <a:cs typeface="+mn-cs"/>
                        </a:rPr>
                        <a:t>Prednison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nvGraphicFramePr>
        <p:xfrm>
          <a:off x="-1" y="908050"/>
          <a:ext cx="9144001" cy="141605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4160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dirty="0">
                          <a:solidFill>
                            <a:schemeClr val="bg1"/>
                          </a:solidFill>
                        </a:rPr>
                        <a:t>Welche der folgenden Maßnahmen ist neben der Volumengabe mit intravenösen Flüssigkeiten der geeignetste nächste Schritt im Management?</a:t>
                      </a:r>
                      <a:endParaRPr lang="en-US" sz="2000" b="1" dirty="0">
                        <a:solidFill>
                          <a:schemeClr val="bg1"/>
                        </a:solidFil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177559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083"/>
                                        </p:tgtEl>
                                      </p:cBhvr>
                                    </p:animEffect>
                                    <p:set>
                                      <p:cBhvr>
                                        <p:cTn id="7" dur="1" fill="hold">
                                          <p:stCondLst>
                                            <p:cond delay="499"/>
                                          </p:stCondLst>
                                        </p:cTn>
                                        <p:tgtEl>
                                          <p:spTgt spid="4608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6099"/>
                                        </p:tgtEl>
                                      </p:cBhvr>
                                    </p:animEffect>
                                    <p:set>
                                      <p:cBhvr>
                                        <p:cTn id="10" dur="1" fill="hold">
                                          <p:stCondLst>
                                            <p:cond delay="499"/>
                                          </p:stCondLst>
                                        </p:cTn>
                                        <p:tgtEl>
                                          <p:spTgt spid="4609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6107"/>
                                        </p:tgtEl>
                                      </p:cBhvr>
                                    </p:animEffect>
                                    <p:set>
                                      <p:cBhvr>
                                        <p:cTn id="13" dur="1" fill="hold">
                                          <p:stCondLst>
                                            <p:cond delay="499"/>
                                          </p:stCondLst>
                                        </p:cTn>
                                        <p:tgtEl>
                                          <p:spTgt spid="4610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6115"/>
                                        </p:tgtEl>
                                      </p:cBhvr>
                                    </p:animEffect>
                                    <p:set>
                                      <p:cBhvr>
                                        <p:cTn id="16" dur="1" fill="hold">
                                          <p:stCondLst>
                                            <p:cond delay="499"/>
                                          </p:stCondLst>
                                        </p:cTn>
                                        <p:tgtEl>
                                          <p:spTgt spid="46115"/>
                                        </p:tgtEl>
                                        <p:attrNameLst>
                                          <p:attrName>style.visibility</p:attrName>
                                        </p:attrNameLst>
                                      </p:cBhvr>
                                      <p:to>
                                        <p:strVal val="hidden"/>
                                      </p:to>
                                    </p:set>
                                  </p:childTnLst>
                                </p:cTn>
                              </p:par>
                              <p:par>
                                <p:cTn id="17" presetID="26" presetClass="emph" presetSubtype="0" fill="hold" nodeType="withEffect">
                                  <p:stCondLst>
                                    <p:cond delay="0"/>
                                  </p:stCondLst>
                                  <p:childTnLst>
                                    <p:animEffect transition="out" filter="fade">
                                      <p:cBhvr>
                                        <p:cTn id="18" dur="500" tmFilter="0, 0; .2, .5; .8, .5; 1, 0"/>
                                        <p:tgtEl>
                                          <p:spTgt spid="46091"/>
                                        </p:tgtEl>
                                      </p:cBhvr>
                                    </p:animEffect>
                                    <p:animScale>
                                      <p:cBhvr>
                                        <p:cTn id="19" dur="250" autoRev="1" fill="hold"/>
                                        <p:tgtEl>
                                          <p:spTgt spid="460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D19F4FC3-AE2E-4202-AB87-2442627D84F0}"/>
              </a:ext>
            </a:extLst>
          </p:cNvPr>
          <p:cNvSpPr>
            <a:spLocks noGrp="1"/>
          </p:cNvSpPr>
          <p:nvPr>
            <p:ph idx="1"/>
          </p:nvPr>
        </p:nvSpPr>
        <p:spPr>
          <a:xfrm>
            <a:off x="740295" y="1124744"/>
            <a:ext cx="7553624" cy="3810000"/>
          </a:xfrm>
        </p:spPr>
        <p:txBody>
          <a:bodyPr/>
          <a:lstStyle/>
          <a:p>
            <a:r>
              <a:rPr lang="de-DE" b="1" dirty="0"/>
              <a:t>Zusätzlich zur Volumengabe mit intravenösen Flüssigkeiten ist der beste nächste Schritt in der Behandlung der Hyperkalzämie die Gabe eines Bisphosphonats.</a:t>
            </a:r>
          </a:p>
          <a:p>
            <a:r>
              <a:rPr lang="de-DE" dirty="0"/>
              <a:t>Eine schwere Hyperkalzämie ist definiert als Serum-Gesamtcalcium&gt; 14 mg / dl (ionisiertes Calcium &gt; 1,75 mmol / L). </a:t>
            </a:r>
          </a:p>
          <a:p>
            <a:r>
              <a:rPr lang="de-DE" dirty="0"/>
              <a:t>Zu den assoziierten neurologischen Symptomen gehören Lethargie, Verwirrtheit, Stupor und Koma. </a:t>
            </a:r>
          </a:p>
          <a:p>
            <a:r>
              <a:rPr lang="de-DE" dirty="0"/>
              <a:t>Symptome treten häufiger bei Patienten mit vorbestehender neurologischer Dysfunktion auf, z. B. bei älteren Menschen und Demenz, oder wenn der Kalziumspiegel rasch ansteigt. </a:t>
            </a:r>
          </a:p>
          <a:p>
            <a:r>
              <a:rPr lang="de-DE" dirty="0"/>
              <a:t>Gastrointestinale Symptome sind Verstopfung, Übelkeit und Anorexie. Kardiovaskuläre Manifestationen bestehen aus einer Tachykardie aufgrund von Hypovolämie sowie einem verkürzten QT-Intervall, einer ST-Strecken-Elevation und Arrhythmie. </a:t>
            </a:r>
          </a:p>
        </p:txBody>
      </p:sp>
      <p:sp>
        <p:nvSpPr>
          <p:cNvPr id="3" name="Titel 2"/>
          <p:cNvSpPr>
            <a:spLocks noGrp="1"/>
          </p:cNvSpPr>
          <p:nvPr>
            <p:ph type="title"/>
          </p:nvPr>
        </p:nvSpPr>
        <p:spPr/>
        <p:txBody>
          <a:bodyPr/>
          <a:lstStyle/>
          <a:p>
            <a:r>
              <a:rPr lang="de-DE" dirty="0"/>
              <a:t>Kommentar zur Antwort</a:t>
            </a:r>
          </a:p>
        </p:txBody>
      </p:sp>
      <p:sp>
        <p:nvSpPr>
          <p:cNvPr id="5" name="Rechteck 4"/>
          <p:cNvSpPr/>
          <p:nvPr/>
        </p:nvSpPr>
        <p:spPr bwMode="auto">
          <a:xfrm>
            <a:off x="3635896" y="4509120"/>
            <a:ext cx="158417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1073792"/>
      </p:ext>
    </p:extLst>
  </p:cSld>
  <p:clrMapOvr>
    <a:masterClrMapping/>
  </p:clrMapOvr>
  <p:transition spd="slow">
    <p:push dir="u"/>
  </p:transition>
</p:sld>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docProps/app.xml><?xml version="1.0" encoding="utf-8"?>
<Properties xmlns="http://schemas.openxmlformats.org/officeDocument/2006/extended-properties" xmlns:vt="http://schemas.openxmlformats.org/officeDocument/2006/docPropsVTypes">
  <Template/>
  <TotalTime>0</TotalTime>
  <Words>12800</Words>
  <Application>Microsoft Office PowerPoint</Application>
  <PresentationFormat>Bildschirmpräsentation (4:3)</PresentationFormat>
  <Paragraphs>1452</Paragraphs>
  <Slides>143</Slides>
  <Notes>94</Notes>
  <HiddenSlides>0</HiddenSlides>
  <MMClips>0</MMClips>
  <ScaleCrop>false</ScaleCrop>
  <HeadingPairs>
    <vt:vector size="8" baseType="variant">
      <vt:variant>
        <vt:lpstr>Verwendete Schriftarten</vt:lpstr>
      </vt:variant>
      <vt:variant>
        <vt:i4>22</vt:i4>
      </vt:variant>
      <vt:variant>
        <vt:lpstr>Design</vt:lpstr>
      </vt:variant>
      <vt:variant>
        <vt:i4>1</vt:i4>
      </vt:variant>
      <vt:variant>
        <vt:lpstr>Eingebettete OLE-Server</vt:lpstr>
      </vt:variant>
      <vt:variant>
        <vt:i4>1</vt:i4>
      </vt:variant>
      <vt:variant>
        <vt:lpstr>Folientitel</vt:lpstr>
      </vt:variant>
      <vt:variant>
        <vt:i4>143</vt:i4>
      </vt:variant>
    </vt:vector>
  </HeadingPairs>
  <TitlesOfParts>
    <vt:vector size="167" baseType="lpstr">
      <vt:lpstr>AdvOT1a356080.I</vt:lpstr>
      <vt:lpstr>AdvOT2015df00</vt:lpstr>
      <vt:lpstr>AdvOT2986fa51</vt:lpstr>
      <vt:lpstr>AdvOT635f2c37</vt:lpstr>
      <vt:lpstr>AdvOT635f2c37+fb</vt:lpstr>
      <vt:lpstr>AdvOT6cddfb43.B</vt:lpstr>
      <vt:lpstr>AdvOTa14f9db0.I</vt:lpstr>
      <vt:lpstr>AdvOTc3f2c111.B</vt:lpstr>
      <vt:lpstr>AdvOTd9ad3ae4.I</vt:lpstr>
      <vt:lpstr>AdvOTd9ad3ae4.I+20</vt:lpstr>
      <vt:lpstr>AdvP4C4E74</vt:lpstr>
      <vt:lpstr>Arial</vt:lpstr>
      <vt:lpstr>Century Gothic</vt:lpstr>
      <vt:lpstr>GuardianSansGR-Regular</vt:lpstr>
      <vt:lpstr>HelveticaNeueRoman</vt:lpstr>
      <vt:lpstr>PalatinoLinotype-Bold</vt:lpstr>
      <vt:lpstr>PalatinoLinotype-Roman</vt:lpstr>
      <vt:lpstr>Segoe UI</vt:lpstr>
      <vt:lpstr>Symbol</vt:lpstr>
      <vt:lpstr>Times</vt:lpstr>
      <vt:lpstr>Times New Roman</vt:lpstr>
      <vt:lpstr>Wingdings</vt:lpstr>
      <vt:lpstr>Standarddesign</vt:lpstr>
      <vt:lpstr>Bitmap</vt:lpstr>
      <vt:lpstr>Elektrolytstörungen in der ambulanten Versorgung</vt:lpstr>
      <vt:lpstr>PowerPoint-Präsentation</vt:lpstr>
      <vt:lpstr>Was erzählt Carsten heute </vt:lpstr>
      <vt:lpstr>Allgemeines</vt:lpstr>
      <vt:lpstr>Literatur</vt:lpstr>
      <vt:lpstr>Ionen -  konzentrationen</vt:lpstr>
      <vt:lpstr>Elektrolytstörungen</vt:lpstr>
      <vt:lpstr>PowerPoint-Präsentation</vt:lpstr>
      <vt:lpstr>Elektrolytstörungen …. Beispiel</vt:lpstr>
      <vt:lpstr>Elektrolytstörungen bei Alkoholikern</vt:lpstr>
      <vt:lpstr>Alkohol – assoziierte Elektrolytstörungen</vt:lpstr>
      <vt:lpstr>Alkohol – assoziierte Elektrolytstörungen</vt:lpstr>
      <vt:lpstr>Risikofaktoren</vt:lpstr>
      <vt:lpstr>Elektrolytstörungen bei  geriatrischen Patienten und AKI</vt:lpstr>
      <vt:lpstr>(erweiterte) sinnvolle  Labordiagnsotik </vt:lpstr>
      <vt:lpstr>Basis: Urin – Diagnostik !!</vt:lpstr>
      <vt:lpstr>Neuroendokrine Assoziationen</vt:lpstr>
      <vt:lpstr>PowerPoint-Präsentation</vt:lpstr>
      <vt:lpstr>PowerPoint-Präsentation</vt:lpstr>
      <vt:lpstr> Änderung [Na] durch Änderung EZV </vt:lpstr>
      <vt:lpstr>Hyponatriämie ist eine KONZENTRATIONSangabe</vt:lpstr>
      <vt:lpstr>Tonizität</vt:lpstr>
      <vt:lpstr>Volumenregulation +  Osmoregulation</vt:lpstr>
      <vt:lpstr>Warum Beschwerden ?</vt:lpstr>
      <vt:lpstr>Natriumkonzentration</vt:lpstr>
      <vt:lpstr>Hyponatriämie</vt:lpstr>
      <vt:lpstr> Definition Hyponatriämie</vt:lpstr>
      <vt:lpstr>Hyponatriämie Assoziation mit dem Alter</vt:lpstr>
      <vt:lpstr>Hyponatriämie bei HFpEF</vt:lpstr>
      <vt:lpstr>Präoperative Hyponatriämie und Mortalität</vt:lpstr>
      <vt:lpstr>Symptome</vt:lpstr>
      <vt:lpstr>Akute Hyponatriämie</vt:lpstr>
      <vt:lpstr>Diagnostik</vt:lpstr>
      <vt:lpstr>Einfluß der Diuretika auf Urinosmolalität</vt:lpstr>
      <vt:lpstr>Thiazide … (kein Benefit zur Prävention Niuernsteine)</vt:lpstr>
      <vt:lpstr>Diagnostik Hyponatriämie nach Volumen</vt:lpstr>
      <vt:lpstr>Workflow Hyponatriämie</vt:lpstr>
      <vt:lpstr>Rapid- Diagnostik Hyponatriämie</vt:lpstr>
      <vt:lpstr>Therapie</vt:lpstr>
      <vt:lpstr>Chlorthalidon vs. HCT</vt:lpstr>
      <vt:lpstr>Chlorthalidon vs. HCT: Elektrolytstörungen</vt:lpstr>
      <vt:lpstr>Ist schnelle Korrektur schlimm?</vt:lpstr>
      <vt:lpstr>Handlungsalgorhithmus Hyponatriämie </vt:lpstr>
      <vt:lpstr>PowerPoint-Präsentation</vt:lpstr>
      <vt:lpstr>Hyponatriämie bei adrenaler Insuffizienz</vt:lpstr>
      <vt:lpstr>Therapie der adrenalen Insuffizienz</vt:lpstr>
      <vt:lpstr>PowerPoint-Präsentation</vt:lpstr>
      <vt:lpstr>Hypernatriämie</vt:lpstr>
      <vt:lpstr>PowerPoint-Präsentation</vt:lpstr>
      <vt:lpstr>Hypernatriämie Symptomatologie</vt:lpstr>
      <vt:lpstr>Hypernatriämie Behandlung</vt:lpstr>
      <vt:lpstr>Therapie</vt:lpstr>
      <vt:lpstr>Treatment and limits of correction of severe hypernatremia</vt:lpstr>
      <vt:lpstr>Hypernatriämie </vt:lpstr>
      <vt:lpstr>Therapie der Hypernatriämie</vt:lpstr>
      <vt:lpstr>PowerPoint-Präsentation</vt:lpstr>
      <vt:lpstr>Kaliumwerte  bei Nicht - Dialysepatienten</vt:lpstr>
      <vt:lpstr>Physiologie</vt:lpstr>
      <vt:lpstr>Kaliumhaushalt</vt:lpstr>
      <vt:lpstr>Kalium und Nahrungsaufnahme</vt:lpstr>
      <vt:lpstr>Ursachen</vt:lpstr>
      <vt:lpstr>Klinik</vt:lpstr>
      <vt:lpstr>Diagnostik: Urin Kalium !</vt:lpstr>
      <vt:lpstr>Kalium - Supplementation</vt:lpstr>
      <vt:lpstr>Therapie</vt:lpstr>
      <vt:lpstr>PowerPoint-Präsentation</vt:lpstr>
      <vt:lpstr>Definition Hypo - / Hyperkaliämie</vt:lpstr>
      <vt:lpstr>Fall</vt:lpstr>
      <vt:lpstr>Befund</vt:lpstr>
      <vt:lpstr>Frage 1</vt:lpstr>
      <vt:lpstr>PowerPoint-Präsentation</vt:lpstr>
      <vt:lpstr>Hyperkaliämie: wichtige Fragen</vt:lpstr>
      <vt:lpstr>Hyperkaliämie – oft kein Einzelfall</vt:lpstr>
      <vt:lpstr>EKG - Veränderungen</vt:lpstr>
      <vt:lpstr>PowerPoint-Präsentation</vt:lpstr>
      <vt:lpstr>Patiromer als Monotherapie in der Notaufnahme</vt:lpstr>
      <vt:lpstr>Therapie der Hyperkaliämie</vt:lpstr>
      <vt:lpstr>PowerPoint-Präsentation</vt:lpstr>
      <vt:lpstr>Rebound - Phänomen</vt:lpstr>
      <vt:lpstr>Blutzucker beachten</vt:lpstr>
      <vt:lpstr>PowerPoint-Präsentation</vt:lpstr>
      <vt:lpstr>Calcium - Verteilung</vt:lpstr>
      <vt:lpstr>Hypercalcämie </vt:lpstr>
      <vt:lpstr>Fall </vt:lpstr>
      <vt:lpstr>Frage 11</vt:lpstr>
      <vt:lpstr>Familiäre hypocalciurische Hyperkalzämie</vt:lpstr>
      <vt:lpstr>Hypocalciurie</vt:lpstr>
      <vt:lpstr>CaSR in der Niere</vt:lpstr>
      <vt:lpstr>PowerPoint-Präsentation</vt:lpstr>
      <vt:lpstr>Andere Lösungen</vt:lpstr>
      <vt:lpstr>Literatur</vt:lpstr>
      <vt:lpstr>Frage 11</vt:lpstr>
      <vt:lpstr>Mini-Mental-Status-Test (MMST) </vt:lpstr>
      <vt:lpstr>Mini-Mental-Status-Test (MMST) </vt:lpstr>
      <vt:lpstr>Mini-Mental-Status-Test (MMST) </vt:lpstr>
      <vt:lpstr>Mini-Mental-Status-Test (MMST) </vt:lpstr>
      <vt:lpstr>Frage 11 Labordaten</vt:lpstr>
      <vt:lpstr>Frage 11</vt:lpstr>
      <vt:lpstr>Kommentar zur Antwort</vt:lpstr>
      <vt:lpstr>Frage 11 - Antworten</vt:lpstr>
      <vt:lpstr>Frage 11 - Antworten</vt:lpstr>
      <vt:lpstr>Frage 11 - Antworten</vt:lpstr>
      <vt:lpstr>Furosemid</vt:lpstr>
      <vt:lpstr>Furosemid</vt:lpstr>
      <vt:lpstr>Furosemid</vt:lpstr>
      <vt:lpstr>Biphosphonate</vt:lpstr>
      <vt:lpstr>Dosierungsempfehlungen für Biphosphonate</vt:lpstr>
      <vt:lpstr>Frage 11 - Antworten</vt:lpstr>
      <vt:lpstr>Frage 11 - Antworten</vt:lpstr>
      <vt:lpstr>Mechanism of malignancy-associated hypercalcemia</vt:lpstr>
      <vt:lpstr>Behandlungsalgorithmus für MA-Hyper-Ca</vt:lpstr>
      <vt:lpstr>Hypercalcämie bei Malignomen</vt:lpstr>
      <vt:lpstr>Pharmacologic Therapy for Hypercalcemia Associated with Cancer</vt:lpstr>
      <vt:lpstr>Literatur</vt:lpstr>
      <vt:lpstr>Fall 13</vt:lpstr>
      <vt:lpstr>Labor</vt:lpstr>
      <vt:lpstr>Frage 13</vt:lpstr>
      <vt:lpstr>Antwort: Calcium-Alkali Syndrom</vt:lpstr>
      <vt:lpstr>Calcium-Alkali-Syndrom</vt:lpstr>
      <vt:lpstr>Falsche Antworten</vt:lpstr>
      <vt:lpstr>References</vt:lpstr>
      <vt:lpstr>Fall 34</vt:lpstr>
      <vt:lpstr>Labor: 24 h Urin </vt:lpstr>
      <vt:lpstr>Frage 34</vt:lpstr>
      <vt:lpstr>Antwort: Kaliumcitrat</vt:lpstr>
      <vt:lpstr>Harnsäuresteine: </vt:lpstr>
      <vt:lpstr>Körpergewicht und Urin-PH</vt:lpstr>
      <vt:lpstr>Andere Lösungen</vt:lpstr>
      <vt:lpstr>Literatur</vt:lpstr>
      <vt:lpstr>PowerPoint-Präsentation</vt:lpstr>
      <vt:lpstr>Akute Hypocalcämie</vt:lpstr>
      <vt:lpstr>Akute Hypocalcämie</vt:lpstr>
      <vt:lpstr>PowerPoint-Präsentation</vt:lpstr>
      <vt:lpstr>toxisch – metabolische Enzephalopathien</vt:lpstr>
      <vt:lpstr>Elektrolytstörungen als Ursache einer TME</vt:lpstr>
      <vt:lpstr>Hypophosphatämie</vt:lpstr>
      <vt:lpstr>Hypophosphatämie</vt:lpstr>
      <vt:lpstr>Hypophosphatämie Therapie </vt:lpstr>
      <vt:lpstr>Refeeding - Syndrom</vt:lpstr>
      <vt:lpstr>Refeeding – Syndrom</vt:lpstr>
      <vt:lpstr>Chlorid als Marker für Sterblichkeit</vt:lpstr>
      <vt:lpstr>Auswirkungen des niedrigen Chlorid</vt:lpstr>
      <vt:lpstr>Hyperchlorämie ist auch doof:  Renale Endpunkte</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Elektrolytstörungen</dc:title>
  <dc:creator>Carsten Hafer</dc:creator>
  <cp:lastModifiedBy>Carsten Hafer</cp:lastModifiedBy>
  <cp:revision>116</cp:revision>
  <dcterms:created xsi:type="dcterms:W3CDTF">2017-09-22T04:30:50Z</dcterms:created>
  <dcterms:modified xsi:type="dcterms:W3CDTF">2024-03-04T22:34:31Z</dcterms:modified>
</cp:coreProperties>
</file>