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modernComment_100_8351935B.xml" ContentType="application/vnd.ms-powerpoint.comments+xml"/>
  <Override PartName="/ppt/notesSlides/notesSlide2.xml" ContentType="application/vnd.openxmlformats-officedocument.presentationml.notesSlide+xml"/>
  <Override PartName="/ppt/comments/modernComment_103_C103AB10.xml" ContentType="application/vnd.ms-powerpoint.comments+xml"/>
  <Override PartName="/ppt/notesSlides/notesSlide3.xml" ContentType="application/vnd.openxmlformats-officedocument.presentationml.notesSlide+xml"/>
  <Override PartName="/ppt/comments/modernComment_7FFFEE26_48CA94F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EE20_7E5A47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EE07_1EB08E45.xml" ContentType="application/vnd.ms-powerpoint.comments+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comments/modernComment_7FFFEE0C_66D5762B.xml" ContentType="application/vnd.ms-powerpoint.comments+xml"/>
  <Override PartName="/ppt/notesSlides/notesSlide13.xml" ContentType="application/vnd.openxmlformats-officedocument.presentationml.notesSlide+xml"/>
  <Override PartName="/ppt/ink/ink3.xml" ContentType="application/inkml+xml"/>
  <Override PartName="/ppt/ink/ink4.xml" ContentType="application/inkml+xml"/>
  <Override PartName="/ppt/notesSlides/notesSlide14.xml" ContentType="application/vnd.openxmlformats-officedocument.presentationml.notesSlide+xml"/>
  <Override PartName="/ppt/comments/modernComment_7FFFEE2C_B4D78CFF.xml" ContentType="application/vnd.ms-powerpoint.comments+xml"/>
  <Override PartName="/ppt/notesSlides/notesSlide15.xml" ContentType="application/vnd.openxmlformats-officedocument.presentationml.notesSlide+xml"/>
  <Override PartName="/ppt/ink/ink5.xml" ContentType="application/inkml+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EE29_58A56B86.xml" ContentType="application/vnd.ms-powerpoint.comments+xml"/>
  <Override PartName="/ppt/comments/modernComment_7FFFCF5A_1A9556B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comments/modernComment_7FFFEE3D_0.xml" ContentType="application/vnd.ms-powerpoint.comments+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2.xml" ContentType="application/vnd.openxmlformats-officedocument.presentationml.notesSlide+xml"/>
  <Override PartName="/ppt/comments/modernComment_7FFFEE43_F7348CB4.xml" ContentType="application/vnd.ms-powerpoint.comments+xml"/>
  <Override PartName="/ppt/comments/modernComment_7FFFEE42_6CEB95B4.xml" ContentType="application/vnd.ms-powerpoint.comments+xml"/>
  <Override PartName="/ppt/comments/modernComment_7FFFEE41_685ED129.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EE28_8A948F65.xml" ContentType="application/vnd.ms-powerpoint.comment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CF63_39309F5E.xml" ContentType="application/vnd.ms-powerpoint.comments+xml"/>
  <Override PartName="/ppt/notesSlides/notesSlide30.xml" ContentType="application/vnd.openxmlformats-officedocument.presentationml.notesSlide+xml"/>
  <Override PartName="/ppt/comments/modernComment_7FFFEDFD_E9D6DECE.xml" ContentType="application/vnd.ms-powerpoint.comments+xml"/>
  <Override PartName="/ppt/comments/modernComment_7FFFEE18_DDE98123.xml" ContentType="application/vnd.ms-powerpoint.comments+xml"/>
  <Override PartName="/ppt/notesSlides/notesSlide31.xml" ContentType="application/vnd.openxmlformats-officedocument.presentationml.notesSlide+xml"/>
  <Override PartName="/ppt/comments/modernComment_7FFFEE0F_CED62012.xml" ContentType="application/vnd.ms-powerpoint.comments+xml"/>
  <Override PartName="/ppt/notesSlides/notesSlide32.xml" ContentType="application/vnd.openxmlformats-officedocument.presentationml.notesSlide+xml"/>
  <Override PartName="/ppt/comments/modernComment_7FFFEE04_76563104.xml" ContentType="application/vnd.ms-powerpoint.comments+xml"/>
  <Override PartName="/ppt/comments/modernComment_7FFFEE06_4F37460.xml" ContentType="application/vnd.ms-powerpoint.comments+xml"/>
  <Override PartName="/ppt/notesSlides/notesSlide33.xml" ContentType="application/vnd.openxmlformats-officedocument.presentationml.notesSlide+xml"/>
  <Override PartName="/ppt/comments/modernComment_7FFFEE25_46F25694.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FEE24_413A9F2B.xml" ContentType="application/vnd.ms-powerpoint.comments+xml"/>
  <Override PartName="/ppt/comments/modernComment_7FFFEE19_D0AB5E23.xml" ContentType="application/vnd.ms-powerpoint.comments+xml"/>
  <Override PartName="/ppt/notesSlides/notesSlide34.xml" ContentType="application/vnd.openxmlformats-officedocument.presentationml.notesSlide+xml"/>
  <Override PartName="/ppt/comments/modernComment_7FFFEE16_3622E09C.xml" ContentType="application/vnd.ms-powerpoint.comments+xml"/>
  <Override PartName="/ppt/notesSlides/notesSlide35.xml" ContentType="application/vnd.openxmlformats-officedocument.presentationml.notesSlide+xml"/>
  <Override PartName="/ppt/comments/modernComment_7FFFECDD_911003AD.xml" ContentType="application/vnd.ms-powerpoint.comments+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2" r:id="rId3"/>
    <p:sldMasterId id="2147483716" r:id="rId4"/>
    <p:sldMasterId id="2147483733" r:id="rId5"/>
  </p:sldMasterIdLst>
  <p:notesMasterIdLst>
    <p:notesMasterId r:id="rId63"/>
  </p:notesMasterIdLst>
  <p:handoutMasterIdLst>
    <p:handoutMasterId r:id="rId64"/>
  </p:handoutMasterIdLst>
  <p:sldIdLst>
    <p:sldId id="256" r:id="rId6"/>
    <p:sldId id="2147479108" r:id="rId7"/>
    <p:sldId id="2147479071" r:id="rId8"/>
    <p:sldId id="259" r:id="rId9"/>
    <p:sldId id="2147479078" r:id="rId10"/>
    <p:sldId id="2147479038" r:id="rId11"/>
    <p:sldId id="332" r:id="rId12"/>
    <p:sldId id="2147479072" r:id="rId13"/>
    <p:sldId id="2147479098" r:id="rId14"/>
    <p:sldId id="2147479047" r:id="rId15"/>
    <p:sldId id="2147479048" r:id="rId16"/>
    <p:sldId id="2170" r:id="rId17"/>
    <p:sldId id="2147479034" r:id="rId18"/>
    <p:sldId id="2147478737" r:id="rId19"/>
    <p:sldId id="2147479052" r:id="rId20"/>
    <p:sldId id="2147479082" r:id="rId21"/>
    <p:sldId id="2147479084" r:id="rId22"/>
    <p:sldId id="2147479083" r:id="rId23"/>
    <p:sldId id="2147479023" r:id="rId24"/>
    <p:sldId id="2147479025" r:id="rId25"/>
    <p:sldId id="2147479024" r:id="rId26"/>
    <p:sldId id="2147479081" r:id="rId27"/>
    <p:sldId id="2147471194" r:id="rId28"/>
    <p:sldId id="2147479051" r:id="rId29"/>
    <p:sldId id="2147479099" r:id="rId30"/>
    <p:sldId id="2147479100" r:id="rId31"/>
    <p:sldId id="2147479096" r:id="rId32"/>
    <p:sldId id="2147479094" r:id="rId33"/>
    <p:sldId id="2147479101" r:id="rId34"/>
    <p:sldId id="2147479107" r:id="rId35"/>
    <p:sldId id="2147479106" r:id="rId36"/>
    <p:sldId id="2147479089" r:id="rId37"/>
    <p:sldId id="2147479105" r:id="rId38"/>
    <p:sldId id="2147479061" r:id="rId39"/>
    <p:sldId id="2147479045" r:id="rId40"/>
    <p:sldId id="2147479075" r:id="rId41"/>
    <p:sldId id="2147479080" r:id="rId42"/>
    <p:sldId id="2147479102" r:id="rId43"/>
    <p:sldId id="2147479103" r:id="rId44"/>
    <p:sldId id="2147479104" r:id="rId45"/>
    <p:sldId id="2147479087" r:id="rId46"/>
    <p:sldId id="2147471203" r:id="rId47"/>
    <p:sldId id="2147479037" r:id="rId48"/>
    <p:sldId id="2147479064" r:id="rId49"/>
    <p:sldId id="2147479050" r:id="rId50"/>
    <p:sldId id="2147479020" r:id="rId51"/>
    <p:sldId id="2147479055" r:id="rId52"/>
    <p:sldId id="2147479044" r:id="rId53"/>
    <p:sldId id="2147479046" r:id="rId54"/>
    <p:sldId id="2147479077" r:id="rId55"/>
    <p:sldId id="2147471002" r:id="rId56"/>
    <p:sldId id="2147479076" r:id="rId57"/>
    <p:sldId id="2147471200" r:id="rId58"/>
    <p:sldId id="2147479065" r:id="rId59"/>
    <p:sldId id="2147479062" r:id="rId60"/>
    <p:sldId id="2147478749" r:id="rId61"/>
    <p:sldId id="500" r:id="rId6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B1019F-C918-2981-CF16-F093AF9C09CE}" name="Carsten Hafer" initials="CH" userId="186a76b5598ff639" providerId="Windows Live"/>
  <p188:author id="{D0169EE3-0394-D9C8-0C46-B0B41AF7E235}" name="Foerster, Laura DE/MUN" initials="FLD" userId="S::Laura.Foerster@seqirus.com::dcccb361-6c20-4752-ba4d-c6b361bc6e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7141" autoAdjust="0"/>
  </p:normalViewPr>
  <p:slideViewPr>
    <p:cSldViewPr snapToGrid="0">
      <p:cViewPr varScale="1">
        <p:scale>
          <a:sx n="70" d="100"/>
          <a:sy n="70" d="100"/>
        </p:scale>
        <p:origin x="66" y="36"/>
      </p:cViewPr>
      <p:guideLst/>
    </p:cSldViewPr>
  </p:slideViewPr>
  <p:outlineViewPr>
    <p:cViewPr>
      <p:scale>
        <a:sx n="33" d="100"/>
        <a:sy n="33" d="100"/>
      </p:scale>
      <p:origin x="0" y="-30108"/>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10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cslpromise.sharepoint.com/sites/SQ_RnD/CORE/Ongoing_Projects/CORE/V130_67RWE_VE_Outpatient_Test_Confirmed_2017-20/Results/Final/V130_67RWE%20Figures%2028%20Ap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79221347331588E-2"/>
          <c:y val="4.3385160535963564E-2"/>
          <c:w val="0.85218044619422573"/>
          <c:h val="0.64850783929788702"/>
        </c:manualLayout>
      </c:layout>
      <c:scatterChart>
        <c:scatterStyle val="lineMarker"/>
        <c:varyColors val="0"/>
        <c:ser>
          <c:idx val="0"/>
          <c:order val="0"/>
          <c:tx>
            <c:strRef>
              <c:f>'Forest Plot'!$G$22</c:f>
              <c:strCache>
                <c:ptCount val="1"/>
                <c:pt idx="0">
                  <c:v>Position</c:v>
                </c:pt>
              </c:strCache>
            </c:strRef>
          </c:tx>
          <c:spPr>
            <a:ln w="19050" cap="rnd">
              <a:noFill/>
              <a:round/>
            </a:ln>
            <a:effectLst/>
          </c:spPr>
          <c:marker>
            <c:symbol val="circle"/>
            <c:size val="12"/>
            <c:spPr>
              <a:solidFill>
                <a:schemeClr val="accent1"/>
              </a:solidFill>
              <a:ln w="9525">
                <a:solidFill>
                  <a:schemeClr val="accent1"/>
                </a:solidFill>
              </a:ln>
              <a:effectLst/>
            </c:spPr>
          </c:marker>
          <c:errBars>
            <c:errDir val="x"/>
            <c:errBarType val="both"/>
            <c:errValType val="cust"/>
            <c:noEndCap val="0"/>
            <c:plus>
              <c:numRef>
                <c:f>'Forest Plot'!$K$23:$K$25</c:f>
                <c:numCache>
                  <c:formatCode>General</c:formatCode>
                  <c:ptCount val="3"/>
                  <c:pt idx="0">
                    <c:v>7.2000000000000008E-2</c:v>
                  </c:pt>
                  <c:pt idx="1">
                    <c:v>7.1000000000000008E-2</c:v>
                  </c:pt>
                  <c:pt idx="2">
                    <c:v>6.7000000000000004E-2</c:v>
                  </c:pt>
                </c:numCache>
              </c:numRef>
            </c:plus>
            <c:minus>
              <c:numRef>
                <c:f>'Forest Plot'!$J$23:$J$25</c:f>
                <c:numCache>
                  <c:formatCode>General</c:formatCode>
                  <c:ptCount val="3"/>
                  <c:pt idx="0">
                    <c:v>7.7999999999999986E-2</c:v>
                  </c:pt>
                  <c:pt idx="1">
                    <c:v>7.8E-2</c:v>
                  </c:pt>
                  <c:pt idx="2">
                    <c:v>7.3000000000000009E-2</c:v>
                  </c:pt>
                </c:numCache>
              </c:numRef>
            </c:minus>
            <c:spPr>
              <a:noFill/>
              <a:ln w="28575" cap="flat" cmpd="sng" algn="ctr">
                <a:solidFill>
                  <a:schemeClr val="accent3"/>
                </a:solidFill>
                <a:round/>
              </a:ln>
              <a:effectLst/>
            </c:spPr>
          </c:errBars>
          <c:xVal>
            <c:numRef>
              <c:f>'Forest Plot'!$F$23:$F$25</c:f>
              <c:numCache>
                <c:formatCode>0.0%</c:formatCode>
                <c:ptCount val="3"/>
                <c:pt idx="0">
                  <c:v>0.14799999999999999</c:v>
                </c:pt>
                <c:pt idx="1">
                  <c:v>0.125</c:v>
                </c:pt>
                <c:pt idx="2">
                  <c:v>0.1</c:v>
                </c:pt>
              </c:numCache>
            </c:numRef>
          </c:xVal>
          <c:yVal>
            <c:numRef>
              <c:f>'Forest Plot'!$G$23:$G$25</c:f>
              <c:numCache>
                <c:formatCode>_-* #,##0.0_-;\-* #,##0.0_-;_-* "-"??_-;_-@_-</c:formatCode>
                <c:ptCount val="3"/>
                <c:pt idx="0" formatCode="_-* #,##0_-;\-* #,##0_-;_-* &quot;-&quot;??_-;_-@_-">
                  <c:v>3</c:v>
                </c:pt>
                <c:pt idx="1">
                  <c:v>2</c:v>
                </c:pt>
                <c:pt idx="2">
                  <c:v>1</c:v>
                </c:pt>
              </c:numCache>
            </c:numRef>
          </c:yVal>
          <c:smooth val="0"/>
          <c:extLst>
            <c:ext xmlns:c16="http://schemas.microsoft.com/office/drawing/2014/chart" uri="{C3380CC4-5D6E-409C-BE32-E72D297353CC}">
              <c16:uniqueId val="{00000000-97A5-401D-ACC7-8B692996D330}"/>
            </c:ext>
          </c:extLst>
        </c:ser>
        <c:dLbls>
          <c:showLegendKey val="0"/>
          <c:showVal val="0"/>
          <c:showCatName val="0"/>
          <c:showSerName val="0"/>
          <c:showPercent val="0"/>
          <c:showBubbleSize val="0"/>
        </c:dLbls>
        <c:axId val="454379584"/>
        <c:axId val="454372096"/>
      </c:scatterChart>
      <c:valAx>
        <c:axId val="454379584"/>
        <c:scaling>
          <c:orientation val="minMax"/>
          <c:max val="0.5"/>
          <c:min val="-0.5"/>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r>
                  <a:rPr lang="en-AU">
                    <a:solidFill>
                      <a:schemeClr val="tx1"/>
                    </a:solidFill>
                    <a:latin typeface="+mj-lt"/>
                  </a:rPr>
                  <a:t>rVE (95% KI)</a:t>
                </a:r>
              </a:p>
              <a:p>
                <a:pPr>
                  <a:defRPr>
                    <a:solidFill>
                      <a:schemeClr val="tx1"/>
                    </a:solidFill>
                    <a:latin typeface="+mj-lt"/>
                  </a:defRPr>
                </a:pPr>
                <a:endParaRPr lang="en-AU">
                  <a:solidFill>
                    <a:schemeClr val="tx1"/>
                  </a:solidFill>
                  <a:latin typeface="+mj-l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title>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crossAx val="454372096"/>
        <c:crosses val="autoZero"/>
        <c:crossBetween val="midCat"/>
        <c:majorUnit val="0.5"/>
      </c:valAx>
      <c:valAx>
        <c:axId val="454372096"/>
        <c:scaling>
          <c:orientation val="minMax"/>
        </c:scaling>
        <c:delete val="0"/>
        <c:axPos val="l"/>
        <c:numFmt formatCode="_-* #,##0_-;\-* #,##0_-;_-* &quot;-&quot;??_-;_-@_-"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crossAx val="4543795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0_8351935B.xml><?xml version="1.0" encoding="utf-8"?>
<p188:cmLst xmlns:a="http://schemas.openxmlformats.org/drawingml/2006/main" xmlns:r="http://schemas.openxmlformats.org/officeDocument/2006/relationships" xmlns:p188="http://schemas.microsoft.com/office/powerpoint/2018/8/main">
  <p188:cm id="{D2BFA4E8-CD53-44AC-AF29-3321B005F3B0}" authorId="{D0169EE3-0394-D9C8-0C46-B0B41AF7E235}" status="resolved" created="2023-11-15T21:02:48.746" complete="100000">
    <ac:txMkLst xmlns:ac="http://schemas.microsoft.com/office/drawing/2013/main/command">
      <pc:docMk xmlns:pc="http://schemas.microsoft.com/office/powerpoint/2013/main/command"/>
      <pc:sldMk xmlns:pc="http://schemas.microsoft.com/office/powerpoint/2013/main/command" cId="2203161435" sldId="256"/>
      <ac:spMk id="10" creationId="{9C1E3F77-82FA-D754-8119-2F3932EFBDEB}"/>
      <ac:txMk cp="0" len="83">
        <ac:context len="84" hash="3950419919"/>
      </ac:txMk>
    </ac:txMkLst>
    <p188:pos x="11382718" y="1303383"/>
    <p188:replyLst>
      <p188:reply id="{C69D6B40-6C0D-446D-BA63-8E858D0AFDD5}" authorId="{D0169EE3-0394-D9C8-0C46-B0B41AF7E235}" created="2023-11-21T09:00:37.057">
        <p188:txBody>
          <a:bodyPr/>
          <a:lstStyle/>
          <a:p>
            <a:r>
              <a:rPr lang="en-US"/>
              <a:t>Da es sich um einen neutralen, medizinsichen Vortrag handelt dürfen keine Firmenbezogenen Lgos rein</a:t>
            </a:r>
          </a:p>
        </p188:txBody>
      </p188:reply>
    </p188:replyLst>
    <p188:txBody>
      <a:bodyPr/>
      <a:lstStyle/>
      <a:p>
        <a:r>
          <a:rPr lang="en-US"/>
          <a:t>Der Titel des Symposiums ist "Influenza Update &amp; weiterentwickelte Grippeimpfstoffe"
</a:t>
        </a:r>
      </a:p>
    </p188:txBody>
  </p188:cm>
</p188:cmLst>
</file>

<file path=ppt/comments/modernComment_103_C103AB10.xml><?xml version="1.0" encoding="utf-8"?>
<p188:cmLst xmlns:a="http://schemas.openxmlformats.org/drawingml/2006/main" xmlns:r="http://schemas.openxmlformats.org/officeDocument/2006/relationships" xmlns:p188="http://schemas.microsoft.com/office/powerpoint/2018/8/main">
  <p188:cm id="{27C1FEAD-54EE-406F-A9C4-439F5FCB3D0B}" authorId="{D0169EE3-0394-D9C8-0C46-B0B41AF7E235}" status="resolved" created="2023-11-15T21:04:39.939" complete="100000">
    <ac:txMkLst xmlns:ac="http://schemas.microsoft.com/office/drawing/2013/main/command">
      <pc:docMk xmlns:pc="http://schemas.microsoft.com/office/powerpoint/2013/main/command"/>
      <pc:sldMk xmlns:pc="http://schemas.microsoft.com/office/powerpoint/2013/main/command" cId="3238243088" sldId="259"/>
      <ac:spMk id="2" creationId="{2051AC7A-763B-7AA9-8725-420C6A6C3F23}"/>
      <ac:txMk cp="0" len="36">
        <ac:context len="37" hash="4239594482"/>
      </ac:txMk>
    </ac:txMkLst>
    <p188:pos x="7239000" y="688975"/>
    <p188:replyLst>
      <p188:reply id="{DA279EA7-71A1-4FFA-8F1D-3F34B908CE81}" authorId="{4FB1019F-C918-2981-CF16-F093AF9C09CE}" created="2023-11-22T21:50:33.215">
        <p188:txBody>
          <a:bodyPr/>
          <a:lstStyle/>
          <a:p>
            <a:r>
              <a:rPr lang="de-DE"/>
              <a:t>OK</a:t>
            </a:r>
          </a:p>
        </p188:txBody>
      </p188:reply>
    </p188:replyLst>
    <p188:txBody>
      <a:bodyPr/>
      <a:lstStyle/>
      <a:p>
        <a:r>
          <a:rPr lang="en-US"/>
          <a:t>(Grafik nochmal eingefügt)</a:t>
        </a:r>
      </a:p>
    </p188:txBody>
  </p188:cm>
</p188:cmLst>
</file>

<file path=ppt/comments/modernComment_7FFFCF5A_1A9556B0.xml><?xml version="1.0" encoding="utf-8"?>
<p188:cmLst xmlns:a="http://schemas.openxmlformats.org/drawingml/2006/main" xmlns:r="http://schemas.openxmlformats.org/officeDocument/2006/relationships" xmlns:p188="http://schemas.microsoft.com/office/powerpoint/2018/8/main">
  <p188:cm id="{C64D2C0B-3603-41CC-A95F-FB425EE555C9}" authorId="{D0169EE3-0394-D9C8-0C46-B0B41AF7E235}" status="resolved" created="2023-11-17T12:12:09.700" complete="100000">
    <ac:txMkLst xmlns:ac="http://schemas.microsoft.com/office/drawing/2013/main/command">
      <pc:docMk xmlns:pc="http://schemas.microsoft.com/office/powerpoint/2013/main/command"/>
      <pc:sldMk xmlns:pc="http://schemas.microsoft.com/office/powerpoint/2013/main/command" cId="445994672" sldId="2147471194"/>
      <ac:spMk id="4" creationId="{90E74D5B-66D6-A925-FB52-20F6C56F57BA}"/>
      <ac:txMk cp="0" len="157">
        <ac:context len="158" hash="3509265801"/>
      </ac:txMk>
    </ac:txMkLst>
    <p188:replyLst>
      <p188:reply id="{05D3024B-F4EA-4EFA-B330-7CF4F4553454}" authorId="{4FB1019F-C918-2981-CF16-F093AF9C09CE}" created="2023-11-22T21:59:47.932">
        <p188:txBody>
          <a:bodyPr/>
          <a:lstStyle/>
          <a:p>
            <a:r>
              <a:rPr lang="de-DE"/>
              <a:t>Ok</a:t>
            </a:r>
          </a:p>
        </p188:txBody>
      </p188:reply>
    </p188:replyLst>
    <p188:txBody>
      <a:bodyPr/>
      <a:lstStyle/>
      <a:p>
        <a:r>
          <a:rPr lang="en-US"/>
          <a:t>Kommetra (gelb) wird entfernt</a:t>
        </a:r>
      </a:p>
    </p188:txBody>
  </p188:cm>
</p188:cmLst>
</file>

<file path=ppt/comments/modernComment_7FFFCF63_39309F5E.xml><?xml version="1.0" encoding="utf-8"?>
<p188:cmLst xmlns:a="http://schemas.openxmlformats.org/drawingml/2006/main" xmlns:r="http://schemas.openxmlformats.org/officeDocument/2006/relationships" xmlns:p188="http://schemas.microsoft.com/office/powerpoint/2018/8/main">
  <p188:cm id="{19CDCC5C-B533-4807-BADB-5775DC741113}" authorId="{D0169EE3-0394-D9C8-0C46-B0B41AF7E235}" created="2023-11-17T10:57:15.478">
    <pc:sldMkLst xmlns:pc="http://schemas.microsoft.com/office/powerpoint/2013/main/command">
      <pc:docMk/>
      <pc:sldMk cId="1284050676" sldId="2147471203"/>
    </pc:sldMkLst>
    <p188:txBody>
      <a:bodyPr/>
      <a:lstStyle/>
      <a:p>
        <a:r>
          <a:rPr lang="en-US"/>
          <a:t>Optional</a:t>
        </a:r>
      </a:p>
    </p188:txBody>
  </p188:cm>
</p188:cmLst>
</file>

<file path=ppt/comments/modernComment_7FFFECDD_911003AD.xml><?xml version="1.0" encoding="utf-8"?>
<p188:cmLst xmlns:a="http://schemas.openxmlformats.org/drawingml/2006/main" xmlns:r="http://schemas.openxmlformats.org/officeDocument/2006/relationships" xmlns:p188="http://schemas.microsoft.com/office/powerpoint/2018/8/main">
  <p188:cm id="{1F8E4010-76F6-40F6-89EB-FD55ED75C000}" authorId="{D0169EE3-0394-D9C8-0C46-B0B41AF7E235}" created="2023-11-17T12:04:58.362">
    <ac:txMkLst xmlns:ac="http://schemas.microsoft.com/office/drawing/2013/main/command">
      <pc:docMk xmlns:pc="http://schemas.microsoft.com/office/powerpoint/2013/main/command"/>
      <pc:sldMk xmlns:pc="http://schemas.microsoft.com/office/powerpoint/2013/main/command" cId="2418977334" sldId="2147478749"/>
      <ac:spMk id="3" creationId="{BEFDA1AF-FDB1-80A2-966B-1A7A47C45C2D}"/>
      <ac:txMk cp="0" len="295">
        <ac:context len="296" hash="43988682"/>
      </ac:txMk>
    </ac:txMkLst>
    <p188:replyLst>
      <p188:reply id="{A6528F5A-94B6-4F06-802B-34F9377CA657}" authorId="{4FB1019F-C918-2981-CF16-F093AF9C09CE}" created="2023-11-22T21:58:09.324">
        <p188:txBody>
          <a:bodyPr/>
          <a:lstStyle/>
          <a:p>
            <a:r>
              <a:rPr lang="de-DE"/>
              <a:t>Folie als Back-up hinreichend</a:t>
            </a:r>
          </a:p>
        </p188:txBody>
      </p188:reply>
    </p188:replyLst>
    <p188:txBody>
      <a:bodyPr/>
      <a:lstStyle/>
      <a:p>
        <a:r>
          <a:rPr lang="en-US"/>
          <a:t>Kommetra (gelb) wird entfernt</a:t>
        </a:r>
      </a:p>
    </p188:txBody>
  </p188:cm>
</p188:cmLst>
</file>

<file path=ppt/comments/modernComment_7FFFEDFD_E9D6DECE.xml><?xml version="1.0" encoding="utf-8"?>
<p188:cmLst xmlns:a="http://schemas.openxmlformats.org/drawingml/2006/main" xmlns:r="http://schemas.openxmlformats.org/officeDocument/2006/relationships" xmlns:p188="http://schemas.microsoft.com/office/powerpoint/2018/8/main">
  <p188:cm id="{0CA90C60-1871-4146-81F0-57C8BB996041}" authorId="{D0169EE3-0394-D9C8-0C46-B0B41AF7E235}" created="2023-11-20T11:39:44.080">
    <ac:txMkLst xmlns:ac="http://schemas.microsoft.com/office/drawing/2013/main/command">
      <pc:docMk xmlns:pc="http://schemas.microsoft.com/office/powerpoint/2013/main/command"/>
      <pc:sldMk xmlns:pc="http://schemas.microsoft.com/office/powerpoint/2013/main/command" cId="3923173070" sldId="2147479037"/>
      <ac:spMk id="2" creationId="{BBDD9BED-4FC2-9C95-7D77-386C20793E9E}"/>
      <ac:txMk cp="0" len="5">
        <ac:context len="33" hash="2804853705"/>
      </ac:txMk>
    </ac:txMkLst>
    <p188:pos x="1364311" y="573129"/>
    <p188:txBody>
      <a:bodyPr/>
      <a:lstStyle/>
      <a:p>
        <a:r>
          <a:rPr lang="en-US"/>
          <a:t>Quelle angepasst</a:t>
        </a:r>
      </a:p>
    </p188:txBody>
  </p188:cm>
</p188:cmLst>
</file>

<file path=ppt/comments/modernComment_7FFFEE04_76563104.xml><?xml version="1.0" encoding="utf-8"?>
<p188:cmLst xmlns:a="http://schemas.openxmlformats.org/drawingml/2006/main" xmlns:r="http://schemas.openxmlformats.org/officeDocument/2006/relationships" xmlns:p188="http://schemas.microsoft.com/office/powerpoint/2018/8/main">
  <p188:cm id="{C841C6BF-EA2C-491C-A78D-E2A89B726D35}" authorId="{D0169EE3-0394-D9C8-0C46-B0B41AF7E235}" created="2023-11-20T11:50:01.123">
    <pc:sldMkLst xmlns:pc="http://schemas.microsoft.com/office/powerpoint/2013/main/command">
      <pc:docMk/>
      <pc:sldMk cId="1985360132" sldId="2147479044"/>
    </pc:sldMkLst>
    <p188:txBody>
      <a:bodyPr/>
      <a:lstStyle/>
      <a:p>
        <a:r>
          <a:rPr lang="en-US"/>
          <a:t>Ich habe diese Folie ausgetauscht, da auf der alten Folie das Logo der Haunerschen Klinik (Vortrag Prof, Hübner FluDay) zu sehen war</a:t>
        </a:r>
      </a:p>
    </p188:txBody>
  </p188:cm>
</p188:cmLst>
</file>

<file path=ppt/comments/modernComment_7FFFEE06_4F37460.xml><?xml version="1.0" encoding="utf-8"?>
<p188:cmLst xmlns:a="http://schemas.openxmlformats.org/drawingml/2006/main" xmlns:r="http://schemas.openxmlformats.org/officeDocument/2006/relationships" xmlns:p188="http://schemas.microsoft.com/office/powerpoint/2018/8/main">
  <p188:cm id="{415DCC6C-9B0B-4A93-AA24-EB70CCE187A9}" authorId="{D0169EE3-0394-D9C8-0C46-B0B41AF7E235}" created="2023-11-17T15:48:04.883">
    <pc:sldMkLst xmlns:pc="http://schemas.microsoft.com/office/powerpoint/2013/main/command">
      <pc:docMk/>
      <pc:sldMk cId="1507729949" sldId="2147479046"/>
    </pc:sldMkLst>
    <p188:txBody>
      <a:bodyPr/>
      <a:lstStyle/>
      <a:p>
        <a:r>
          <a:rPr lang="en-US"/>
          <a:t>Optional</a:t>
        </a:r>
      </a:p>
    </p188:txBody>
  </p188:cm>
</p188:cmLst>
</file>

<file path=ppt/comments/modernComment_7FFFEE07_1EB08E45.xml><?xml version="1.0" encoding="utf-8"?>
<p188:cmLst xmlns:a="http://schemas.openxmlformats.org/drawingml/2006/main" xmlns:r="http://schemas.openxmlformats.org/officeDocument/2006/relationships" xmlns:p188="http://schemas.microsoft.com/office/powerpoint/2018/8/main">
  <p188:cm id="{9F2F45DE-958B-4807-961A-7F4A44D86727}" authorId="{D0169EE3-0394-D9C8-0C46-B0B41AF7E235}" status="resolved" created="2023-11-15T21:07:51.480" complete="100000">
    <ac:deMkLst xmlns:ac="http://schemas.microsoft.com/office/drawing/2013/main/command">
      <pc:docMk xmlns:pc="http://schemas.microsoft.com/office/powerpoint/2013/main/command"/>
      <pc:sldMk xmlns:pc="http://schemas.microsoft.com/office/powerpoint/2013/main/command" cId="514887237" sldId="2147479047"/>
      <ac:spMk id="2" creationId="{3DDAD975-3376-4E5C-1D37-B65D7A10E7F4}"/>
    </ac:deMkLst>
    <p188:replyLst>
      <p188:reply id="{3DD27457-C5D7-4FB9-BCD3-3BB3C419D0BA}" authorId="{4FB1019F-C918-2981-CF16-F093AF9C09CE}" created="2023-11-22T22:00:30.658">
        <p188:txBody>
          <a:bodyPr/>
          <a:lstStyle/>
          <a:p>
            <a:r>
              <a:rPr lang="de-DE"/>
              <a:t>Danke. Ggf. Folie ins Back-Up </a:t>
            </a:r>
          </a:p>
        </p188:txBody>
      </p188:reply>
    </p188:replyLst>
    <p188:txBody>
      <a:bodyPr/>
      <a:lstStyle/>
      <a:p>
        <a:r>
          <a:rPr lang="en-US"/>
          <a:t>(Titel hinzugefügt, Inhalte angepasst)</a:t>
        </a:r>
      </a:p>
    </p188:txBody>
  </p188:cm>
</p188:cmLst>
</file>

<file path=ppt/comments/modernComment_7FFFEE0C_66D5762B.xml><?xml version="1.0" encoding="utf-8"?>
<p188:cmLst xmlns:a="http://schemas.openxmlformats.org/drawingml/2006/main" xmlns:r="http://schemas.openxmlformats.org/officeDocument/2006/relationships" xmlns:p188="http://schemas.microsoft.com/office/powerpoint/2018/8/main">
  <p188:cm id="{F3E73CEF-A99C-44CE-B699-06C29B49F3A6}" authorId="{D0169EE3-0394-D9C8-0C46-B0B41AF7E235}" status="resolved" created="2023-11-15T21:08:55.447" complete="100000">
    <ac:deMkLst xmlns:ac="http://schemas.microsoft.com/office/drawing/2013/main/command">
      <pc:docMk xmlns:pc="http://schemas.microsoft.com/office/powerpoint/2013/main/command"/>
      <pc:sldMk xmlns:pc="http://schemas.microsoft.com/office/powerpoint/2013/main/command" cId="1725265451" sldId="2147479052"/>
      <ac:picMk id="4" creationId="{38AA9171-C877-6443-9998-0CD091A98FF2}"/>
    </ac:deMkLst>
    <p188:txBody>
      <a:bodyPr/>
      <a:lstStyle/>
      <a:p>
        <a:r>
          <a:rPr lang="en-US"/>
          <a:t>Grafik ans Layout angepasst</a:t>
        </a:r>
      </a:p>
    </p188:txBody>
  </p188:cm>
</p188:cmLst>
</file>

<file path=ppt/comments/modernComment_7FFFEE0F_CED62012.xml><?xml version="1.0" encoding="utf-8"?>
<p188:cmLst xmlns:a="http://schemas.openxmlformats.org/drawingml/2006/main" xmlns:r="http://schemas.openxmlformats.org/officeDocument/2006/relationships" xmlns:p188="http://schemas.microsoft.com/office/powerpoint/2018/8/main">
  <p188:cm id="{D2539CEF-7B6F-4F0A-AF86-E939C9B97FCA}" authorId="{D0169EE3-0394-D9C8-0C46-B0B41AF7E235}" created="2023-11-20T11:55:15.059">
    <ac:txMkLst xmlns:ac="http://schemas.microsoft.com/office/drawing/2013/main/command">
      <pc:docMk xmlns:pc="http://schemas.microsoft.com/office/powerpoint/2013/main/command"/>
      <pc:sldMk xmlns:pc="http://schemas.microsoft.com/office/powerpoint/2013/main/command" cId="3470139410" sldId="2147479055"/>
      <ac:spMk id="9" creationId="{6FE73367-4A0B-E8FB-AACB-C76A0DC8C82F}"/>
      <ac:txMk cp="0" len="52">
        <ac:context len="53" hash="3684825859"/>
      </ac:txMk>
    </ac:txMkLst>
    <p188:pos x="9645503" y="673868"/>
    <p188:txBody>
      <a:bodyPr/>
      <a:lstStyle/>
      <a:p>
        <a:r>
          <a:rPr lang="en-US"/>
          <a:t>Folie angepasst</a:t>
        </a:r>
      </a:p>
    </p188:txBody>
  </p188:cm>
</p188:cmLst>
</file>

<file path=ppt/comments/modernComment_7FFFEE16_3622E09C.xml><?xml version="1.0" encoding="utf-8"?>
<p188:cmLst xmlns:a="http://schemas.openxmlformats.org/drawingml/2006/main" xmlns:r="http://schemas.openxmlformats.org/officeDocument/2006/relationships" xmlns:p188="http://schemas.microsoft.com/office/powerpoint/2018/8/main">
  <p188:cm id="{79D5E8AD-08D0-49A7-A689-9A64D29634FB}" authorId="{D0169EE3-0394-D9C8-0C46-B0B41AF7E235}" created="2023-11-15T21:06:35.514">
    <ac:txMkLst xmlns:ac="http://schemas.microsoft.com/office/drawing/2013/main/command">
      <pc:docMk xmlns:pc="http://schemas.microsoft.com/office/powerpoint/2013/main/command"/>
      <pc:sldMk xmlns:pc="http://schemas.microsoft.com/office/powerpoint/2013/main/command" cId="908255388" sldId="2147479062"/>
      <ac:spMk id="2" creationId="{645BCEF1-D669-B86B-3926-268017B0A9B6}"/>
      <ac:txMk cp="0" len="46">
        <ac:context len="50" hash="1460368688"/>
      </ac:txMk>
    </ac:txMkLst>
    <p188:pos x="10414000" y="688975"/>
    <p188:replyLst>
      <p188:reply id="{9E76A462-F76C-4009-A060-AF54749474BD}" authorId="{D0169EE3-0394-D9C8-0C46-B0B41AF7E235}" created="2023-11-17T12:27:15.618">
        <p188:txBody>
          <a:bodyPr/>
          <a:lstStyle/>
          <a:p>
            <a:r>
              <a:rPr lang="en-US"/>
              <a:t>Zt Infos aus RKI Influenza FAQs</a:t>
            </a:r>
          </a:p>
        </p188:txBody>
      </p188:reply>
      <p188:reply id="{C3582BAF-D083-40BD-9CBC-C6B9984A6624}" authorId="{4FB1019F-C918-2981-CF16-F093AF9C09CE}" created="2023-11-22T21:12:54.864">
        <p188:txBody>
          <a:bodyPr/>
          <a:lstStyle/>
          <a:p>
            <a:r>
              <a:rPr lang="de-DE"/>
              <a:t>Das ist "Allgemeinwissen" denke ich und steht in allen möglichen Artikeln, wahrscheinlich auch auf RKI </a:t>
            </a:r>
          </a:p>
        </p188:txBody>
      </p188:reply>
    </p188:replyLst>
    <p188:txBody>
      <a:bodyPr/>
      <a:lstStyle/>
      <a:p>
        <a:r>
          <a:rPr lang="en-US"/>
          <a:t>Quellenangabe fehlt - sind das die verwendeten Quellen?</a:t>
        </a:r>
      </a:p>
    </p188:txBody>
  </p188:cm>
  <p188:cm id="{4670EC70-2074-49A0-95DF-2BFC43390186}" authorId="{D0169EE3-0394-D9C8-0C46-B0B41AF7E235}" created="2023-11-17T12:25:19.730">
    <ac:txMkLst xmlns:ac="http://schemas.microsoft.com/office/drawing/2013/main/command">
      <pc:docMk xmlns:pc="http://schemas.microsoft.com/office/powerpoint/2013/main/command"/>
      <pc:sldMk xmlns:pc="http://schemas.microsoft.com/office/powerpoint/2013/main/command" cId="908255388" sldId="2147479062"/>
      <ac:spMk id="3" creationId="{B6DA00F7-4AC5-CA7A-FDB3-C770AE106A04}"/>
      <ac:txMk cp="238" len="125">
        <ac:context len="365" hash="3257520019"/>
      </ac:txMk>
    </ac:txMkLst>
    <p188:pos x="7320516" y="3079528"/>
    <p188:replyLst>
      <p188:reply id="{57D40512-464F-4A1C-A146-489596F3EA62}" authorId="{4FB1019F-C918-2981-CF16-F093AF9C09CE}" created="2023-11-22T21:55:04.037">
        <p188:txBody>
          <a:bodyPr/>
          <a:lstStyle/>
          <a:p>
            <a:r>
              <a:rPr lang="de-DE"/>
              <a:t>Im Prinzip brucht es diese Folie auch nicht </a:t>
            </a:r>
          </a:p>
        </p188:txBody>
      </p188:reply>
    </p188:replyLst>
    <p188:txBody>
      <a:bodyPr/>
      <a:lstStyle/>
      <a:p>
        <a:r>
          <a:rPr lang="en-US"/>
          <a:t>https://www.rki.de/SharedDocs/FAQ/Influenza/FAQ_Liste_Virus.html#:~:text=Als%20Faustregel%20gilt%3A%20Etwa%20ein,Erkrankte%20bekommen%20h%C3%A4ufig%20kein%20Fieber.</a:t>
        </a:r>
      </a:p>
    </p188:txBody>
  </p188:cm>
</p188:cmLst>
</file>

<file path=ppt/comments/modernComment_7FFFEE18_DDE98123.xml><?xml version="1.0" encoding="utf-8"?>
<p188:cmLst xmlns:a="http://schemas.openxmlformats.org/drawingml/2006/main" xmlns:r="http://schemas.openxmlformats.org/officeDocument/2006/relationships" xmlns:p188="http://schemas.microsoft.com/office/powerpoint/2018/8/main">
  <p188:cm id="{6B86F624-1660-470E-A4A0-B8599953F8F2}" authorId="{D0169EE3-0394-D9C8-0C46-B0B41AF7E235}" created="2023-11-15T21:10:06.276">
    <ac:txMkLst xmlns:ac="http://schemas.microsoft.com/office/drawing/2013/main/command">
      <pc:docMk xmlns:pc="http://schemas.microsoft.com/office/powerpoint/2013/main/command"/>
      <pc:sldMk xmlns:pc="http://schemas.microsoft.com/office/powerpoint/2013/main/command" cId="3723067683" sldId="2147479064"/>
      <ac:spMk id="2" creationId="{709B7EF4-0EF3-2203-4854-001CDA5654D4}"/>
      <ac:txMk cp="0" len="42">
        <ac:context len="46" hash="3039116240"/>
      </ac:txMk>
    </ac:txMkLst>
    <p188:pos x="9182100" y="688975"/>
    <p188:replyLst>
      <p188:reply id="{ABCAE9B3-E004-4302-BE10-DAAE4DD8DFCA}" authorId="{D0169EE3-0394-D9C8-0C46-B0B41AF7E235}" created="2023-11-20T09:05:33.923">
        <p188:txBody>
          <a:bodyPr/>
          <a:lstStyle/>
          <a:p>
            <a:r>
              <a:rPr lang="en-US"/>
              <a:t>Verweis auf entsprechende Fachinfomrationen!</a:t>
            </a:r>
          </a:p>
        </p188:txBody>
      </p188:reply>
    </p188:replyLst>
    <p188:txBody>
      <a:bodyPr/>
      <a:lstStyle/>
      <a:p>
        <a:r>
          <a:rPr lang="en-US"/>
          <a:t>Ist das durch eine Quelle belegbar?</a:t>
        </a:r>
      </a:p>
    </p188:txBody>
  </p188:cm>
</p188:cmLst>
</file>

<file path=ppt/comments/modernComment_7FFFEE19_D0AB5E23.xml><?xml version="1.0" encoding="utf-8"?>
<p188:cmLst xmlns:a="http://schemas.openxmlformats.org/drawingml/2006/main" xmlns:r="http://schemas.openxmlformats.org/officeDocument/2006/relationships" xmlns:p188="http://schemas.microsoft.com/office/powerpoint/2018/8/main">
  <p188:cm id="{A1A21478-9D8E-4600-932F-11D3E53199AD}" authorId="{D0169EE3-0394-D9C8-0C46-B0B41AF7E235}" created="2023-11-15T21:08:42.770">
    <ac:txMkLst xmlns:ac="http://schemas.microsoft.com/office/drawing/2013/main/command">
      <pc:docMk xmlns:pc="http://schemas.microsoft.com/office/powerpoint/2013/main/command"/>
      <pc:sldMk xmlns:pc="http://schemas.microsoft.com/office/powerpoint/2013/main/command" cId="3500891683" sldId="2147479065"/>
      <ac:spMk id="2" creationId="{20ECC348-69E3-43AF-7837-1D99536AE060}"/>
      <ac:txMk cp="0" len="24">
        <ac:context len="25" hash="3258212509"/>
      </ac:txMk>
    </ac:txMkLst>
    <p188:pos x="5524500" y="688975"/>
    <p188:replyLst>
      <p188:reply id="{CE0E4429-0174-4CB4-949A-3E46FFAA54E5}" authorId="{4FB1019F-C918-2981-CF16-F093AF9C09CE}" created="2023-11-22T21:58:22.768">
        <p188:txBody>
          <a:bodyPr/>
          <a:lstStyle/>
          <a:p>
            <a:r>
              <a:rPr lang="de-DE"/>
              <a:t>Danke</a:t>
            </a:r>
          </a:p>
        </p188:txBody>
      </p188:reply>
    </p188:replyLst>
    <p188:txBody>
      <a:bodyPr/>
      <a:lstStyle/>
      <a:p>
        <a:r>
          <a:rPr lang="en-US"/>
          <a:t>Quelle hinzugefügt</a:t>
        </a:r>
      </a:p>
    </p188:txBody>
  </p188:cm>
</p188:cmLst>
</file>

<file path=ppt/comments/modernComment_7FFFEE20_7E5A47B.xml><?xml version="1.0" encoding="utf-8"?>
<p188:cmLst xmlns:a="http://schemas.openxmlformats.org/drawingml/2006/main" xmlns:r="http://schemas.openxmlformats.org/officeDocument/2006/relationships" xmlns:p188="http://schemas.microsoft.com/office/powerpoint/2018/8/main">
  <p188:cm id="{AA69C5D3-B119-47A9-AC03-2DA07CBABA6A}" authorId="{D0169EE3-0394-D9C8-0C46-B0B41AF7E235}" status="resolved" created="2023-11-15T21:07:35.943" complete="100000">
    <ac:txMkLst xmlns:ac="http://schemas.microsoft.com/office/drawing/2013/main/command">
      <pc:docMk xmlns:pc="http://schemas.microsoft.com/office/powerpoint/2013/main/command"/>
      <pc:sldMk xmlns:pc="http://schemas.microsoft.com/office/powerpoint/2013/main/command" cId="132490363" sldId="2147479072"/>
      <ac:spMk id="2" creationId="{9E357F9C-991E-75F5-2023-C306852D4085}"/>
      <ac:txMk cp="0" len="24">
        <ac:context len="28" hash="205739823"/>
      </ac:txMk>
    </ac:txMkLst>
    <p188:pos x="5295900" y="688975"/>
    <p188:replyLst>
      <p188:reply id="{C31EC386-CD9F-4CCD-9454-F43B47CFC7C5}" authorId="{4FB1019F-C918-2981-CF16-F093AF9C09CE}" created="2023-11-22T21:11:36.832">
        <p188:txBody>
          <a:bodyPr/>
          <a:lstStyle/>
          <a:p>
            <a:r>
              <a:rPr lang="de-DE"/>
              <a:t>Jia Z et al. Comparison of Clinical Characteristics Among COVID-19 and Non-COVID-19 Pediatric Pneumonias: A Multicenter Cross-Sectional Study. Front Cell Infect Microbiol. 2021 Jul 1;11:663884. doi: 10.3389/fcimb.2021.663884
Alternativ hätte ich auch Bilder US uPtOdATE </a:t>
            </a:r>
          </a:p>
        </p188:txBody>
      </p188:reply>
    </p188:replyLst>
    <p188:txBody>
      <a:bodyPr/>
      <a:lstStyle/>
      <a:p>
        <a:r>
          <a:rPr lang="en-US"/>
          <a:t>Welche Quellen (Bilder, Text) wurden verwendet?</a:t>
        </a:r>
      </a:p>
    </p188:txBody>
  </p188:cm>
</p188:cmLst>
</file>

<file path=ppt/comments/modernComment_7FFFEE24_413A9F2B.xml><?xml version="1.0" encoding="utf-8"?>
<p188:cmLst xmlns:a="http://schemas.openxmlformats.org/drawingml/2006/main" xmlns:r="http://schemas.openxmlformats.org/officeDocument/2006/relationships" xmlns:p188="http://schemas.microsoft.com/office/powerpoint/2018/8/main">
  <p188:cm id="{F729CA90-A7DB-476A-9DF9-E5A237265AFA}" authorId="{D0169EE3-0394-D9C8-0C46-B0B41AF7E235}" created="2023-11-17T12:11:50.970">
    <ac:deMkLst xmlns:ac="http://schemas.microsoft.com/office/drawing/2013/main/command">
      <pc:docMk xmlns:pc="http://schemas.microsoft.com/office/powerpoint/2013/main/command"/>
      <pc:sldMk xmlns:pc="http://schemas.microsoft.com/office/powerpoint/2013/main/command" cId="1094360875" sldId="2147479076"/>
      <ac:picMk id="5" creationId="{F41986EA-15C6-5D13-AAF7-B7E427A6C43A}"/>
    </ac:deMkLst>
    <p188:txBody>
      <a:bodyPr/>
      <a:lstStyle/>
      <a:p>
        <a:r>
          <a:rPr lang="en-US"/>
          <a:t>Quelle ergänzt</a:t>
        </a:r>
      </a:p>
    </p188:txBody>
  </p188:cm>
</p188:cmLst>
</file>

<file path=ppt/comments/modernComment_7FFFEE25_46F25694.xml><?xml version="1.0" encoding="utf-8"?>
<p188:cmLst xmlns:a="http://schemas.openxmlformats.org/drawingml/2006/main" xmlns:r="http://schemas.openxmlformats.org/officeDocument/2006/relationships" xmlns:p188="http://schemas.microsoft.com/office/powerpoint/2018/8/main">
  <p188:cm id="{30E3D90D-4BE3-4EE8-8568-E3D3B7327258}" authorId="{D0169EE3-0394-D9C8-0C46-B0B41AF7E235}" created="2023-11-17T12:30:21.168">
    <ac:deMkLst xmlns:ac="http://schemas.microsoft.com/office/drawing/2013/main/command">
      <pc:docMk xmlns:pc="http://schemas.microsoft.com/office/powerpoint/2013/main/command"/>
      <pc:sldMk xmlns:pc="http://schemas.microsoft.com/office/powerpoint/2013/main/command" cId="1190286996" sldId="2147479077"/>
      <ac:spMk id="2" creationId="{450FAD7A-9B16-0090-12C9-AF9184AEB878}"/>
    </ac:deMkLst>
    <p188:replyLst>
      <p188:reply id="{91D5B907-EB13-4B59-BDD0-8052BE8EC338}" authorId="{D0169EE3-0394-D9C8-0C46-B0B41AF7E235}" created="2023-11-17T15:38:58.512">
        <p188:txBody>
          <a:bodyPr/>
          <a:lstStyle/>
          <a:p>
            <a:r>
              <a:rPr lang="en-US"/>
              <a:t>Optionale Folie. </a:t>
            </a:r>
          </a:p>
        </p188:txBody>
      </p188:reply>
    </p188:replyLst>
    <p188:txBody>
      <a:bodyPr/>
      <a:lstStyle/>
      <a:p>
        <a:r>
          <a:rPr lang="en-US"/>
          <a:t>Harnwegsinfekte = Negativkontrolle</a:t>
        </a:r>
      </a:p>
    </p188:txBody>
  </p188:cm>
</p188:cmLst>
</file>

<file path=ppt/comments/modernComment_7FFFEE26_48CA94FF.xml><?xml version="1.0" encoding="utf-8"?>
<p188:cmLst xmlns:a="http://schemas.openxmlformats.org/drawingml/2006/main" xmlns:r="http://schemas.openxmlformats.org/officeDocument/2006/relationships" xmlns:p188="http://schemas.microsoft.com/office/powerpoint/2018/8/main">
  <p188:cm id="{497DACCE-0A43-4D7A-9470-E2E6245CD2D3}" authorId="{D0169EE3-0394-D9C8-0C46-B0B41AF7E235}" status="resolved" created="2023-11-15T21:04:26.394" complete="100000">
    <ac:txMkLst xmlns:ac="http://schemas.microsoft.com/office/drawing/2013/main/command">
      <pc:docMk xmlns:pc="http://schemas.microsoft.com/office/powerpoint/2013/main/command"/>
      <pc:sldMk xmlns:pc="http://schemas.microsoft.com/office/powerpoint/2013/main/command" cId="1221235967" sldId="2147479078"/>
      <ac:spMk id="2" creationId="{9B123DF1-1124-CF95-9242-2BF8E417FC0B}"/>
      <ac:txMk cp="0" len="28">
        <ac:context len="60" hash="2185118562"/>
      </ac:txMk>
    </ac:txMkLst>
    <p188:pos x="7772400" y="688975"/>
    <p188:replyLst>
      <p188:reply id="{10A9B695-B1E8-4348-B9A1-57F6806037D8}" authorId="{4FB1019F-C918-2981-CF16-F093AF9C09CE}" created="2023-11-22T21:51:25.307">
        <p188:txBody>
          <a:bodyPr/>
          <a:lstStyle/>
          <a:p>
            <a:r>
              <a:rPr lang="de-DE"/>
              <a:t>OK (besser als ARE, da ja Grippe Vortrag)</a:t>
            </a:r>
          </a:p>
        </p188:txBody>
      </p188:reply>
    </p188:replyLst>
    <p188:txBody>
      <a:bodyPr/>
      <a:lstStyle/>
      <a:p>
        <a:r>
          <a:rPr lang="en-US"/>
          <a:t>Alternative Grafik aus dem Grippeweb (https://www.rki.de/DE/Content/Infekt/Sentinel/Grippeweb/Wochenberichte/Wochenbericht_aktuell.html?nn=15368462#doc15368638bodyText1) eingefügt</a:t>
        </a:r>
      </a:p>
    </p188:txBody>
  </p188:cm>
</p188:cmLst>
</file>

<file path=ppt/comments/modernComment_7FFFEE28_8A948F65.xml><?xml version="1.0" encoding="utf-8"?>
<p188:cmLst xmlns:a="http://schemas.openxmlformats.org/drawingml/2006/main" xmlns:r="http://schemas.openxmlformats.org/officeDocument/2006/relationships" xmlns:p188="http://schemas.microsoft.com/office/powerpoint/2018/8/main">
  <p188:cm id="{378FA2AA-4D6A-4162-AB69-15E946C2D605}" authorId="{D0169EE3-0394-D9C8-0C46-B0B41AF7E235}" created="2023-11-17T12:14:00.981">
    <ac:deMkLst xmlns:ac="http://schemas.microsoft.com/office/drawing/2013/main/command">
      <pc:docMk xmlns:pc="http://schemas.microsoft.com/office/powerpoint/2013/main/command"/>
      <pc:sldMk xmlns:pc="http://schemas.microsoft.com/office/powerpoint/2013/main/command" cId="2324991845" sldId="2147479080"/>
      <ac:spMk id="2" creationId="{6DCE79AE-50A8-B36D-DC68-0EF217C91483}"/>
    </ac:deMkLst>
    <p188:txBody>
      <a:bodyPr/>
      <a:lstStyle/>
      <a:p>
        <a:r>
          <a:rPr lang="en-US"/>
          <a:t>Reaktive Folien - Vortrag max. 20-25 min</a:t>
        </a:r>
      </a:p>
    </p188:txBody>
  </p188:cm>
</p188:cmLst>
</file>

<file path=ppt/comments/modernComment_7FFFEE29_58A56B86.xml><?xml version="1.0" encoding="utf-8"?>
<p188:cmLst xmlns:a="http://schemas.openxmlformats.org/drawingml/2006/main" xmlns:r="http://schemas.openxmlformats.org/officeDocument/2006/relationships" xmlns:p188="http://schemas.microsoft.com/office/powerpoint/2018/8/main">
  <p188:cm id="{A8F1E27D-0C69-4076-A7FB-CEE6CDF11422}" authorId="{D0169EE3-0394-D9C8-0C46-B0B41AF7E235}" status="resolved" created="2023-11-17T12:15:29.233" complete="100000">
    <ac:txMkLst xmlns:ac="http://schemas.microsoft.com/office/drawing/2013/main/command">
      <pc:docMk xmlns:pc="http://schemas.microsoft.com/office/powerpoint/2013/main/command"/>
      <pc:sldMk xmlns:pc="http://schemas.microsoft.com/office/powerpoint/2013/main/command" cId="1487235974" sldId="2147479081"/>
      <ac:spMk id="4" creationId="{A893323D-5DD1-D891-AE4F-6D70C7A56343}"/>
      <ac:txMk cp="0" len="93">
        <ac:context len="94" hash="1220630490"/>
      </ac:txMk>
    </ac:txMkLst>
    <p188:replyLst>
      <p188:reply id="{11748796-3FA7-48E4-A366-E1E5F6D644D1}" authorId="{4FB1019F-C918-2981-CF16-F093AF9C09CE}" created="2023-11-22T22:05:56.805">
        <p188:txBody>
          <a:bodyPr/>
          <a:lstStyle/>
          <a:p>
            <a:r>
              <a:rPr lang="de-DE"/>
              <a:t>Ok, Folie ggf. auch ins Back Up (doppelt)</a:t>
            </a:r>
          </a:p>
        </p188:txBody>
      </p188:reply>
    </p188:replyLst>
    <p188:txBody>
      <a:bodyPr/>
      <a:lstStyle/>
      <a:p>
        <a:r>
          <a:rPr lang="en-US"/>
          <a:t>Kommetra (gelb) wird entfern</a:t>
        </a:r>
      </a:p>
    </p188:txBody>
  </p188:cm>
</p188:cmLst>
</file>

<file path=ppt/comments/modernComment_7FFFEE2C_B4D78CFF.xml><?xml version="1.0" encoding="utf-8"?>
<p188:cmLst xmlns:a="http://schemas.openxmlformats.org/drawingml/2006/main" xmlns:r="http://schemas.openxmlformats.org/officeDocument/2006/relationships" xmlns:p188="http://schemas.microsoft.com/office/powerpoint/2018/8/main">
  <p188:cm id="{3A91C7E0-F8C4-41DC-8379-7A7F437E8BC0}" authorId="{D0169EE3-0394-D9C8-0C46-B0B41AF7E235}" status="resolved" created="2023-11-17T15:33:58.556" complete="100000">
    <ac:txMkLst xmlns:ac="http://schemas.microsoft.com/office/drawing/2013/main/command">
      <pc:docMk xmlns:pc="http://schemas.microsoft.com/office/powerpoint/2013/main/command"/>
      <pc:sldMk xmlns:pc="http://schemas.microsoft.com/office/powerpoint/2013/main/command" cId="3034025215" sldId="2147479084"/>
      <ac:spMk id="8" creationId="{978C1F9F-C773-F1A5-30AD-0C889466771B}"/>
      <ac:txMk cp="0" len="57">
        <ac:context len="58" hash="483129519"/>
      </ac:txMk>
    </ac:txMkLst>
    <p188:pos x="10542202" y="319230"/>
    <p188:replyLst>
      <p188:reply id="{442A7B54-808E-43BD-B7CB-65B1365AEE7F}" authorId="{4FB1019F-C918-2981-CF16-F093AF9C09CE}" created="2023-11-22T22:03:13.768">
        <p188:txBody>
          <a:bodyPr/>
          <a:lstStyle/>
          <a:p>
            <a:r>
              <a:rPr lang="de-DE"/>
              <a:t>Ok</a:t>
            </a:r>
          </a:p>
        </p188:txBody>
      </p188:reply>
    </p188:replyLst>
    <p188:txBody>
      <a:bodyPr/>
      <a:lstStyle/>
      <a:p>
        <a:r>
          <a:rPr lang="en-US"/>
          <a:t>Folie zu weiterentwickelten Impfstoffoptionen für 60+ eingefügt (Neutralität)</a:t>
        </a:r>
      </a:p>
    </p188:txBody>
  </p188:cm>
</p188:cmLst>
</file>

<file path=ppt/comments/modernComment_7FFFEE3D_0.xml><?xml version="1.0" encoding="utf-8"?>
<p188:cmLst xmlns:a="http://schemas.openxmlformats.org/drawingml/2006/main" xmlns:r="http://schemas.openxmlformats.org/officeDocument/2006/relationships" xmlns:p188="http://schemas.microsoft.com/office/powerpoint/2018/8/main">
  <p188:cm id="{9E67EE47-964E-41E1-BC5D-77C03DF4D6B5}" authorId="{D0169EE3-0394-D9C8-0C46-B0B41AF7E235}" created="2023-11-24T07:32:37.644">
    <ac:deMkLst xmlns:ac="http://schemas.microsoft.com/office/drawing/2013/main/command">
      <pc:docMk xmlns:pc="http://schemas.microsoft.com/office/powerpoint/2013/main/command"/>
      <pc:sldMk xmlns:pc="http://schemas.microsoft.com/office/powerpoint/2013/main/command" cId="0" sldId="2147479101"/>
      <ac:spMk id="16389" creationId="{5B41E5AE-BCF1-4EA8-A84C-DFECAA44D3CB}"/>
    </ac:deMkLst>
    <p188:txBody>
      <a:bodyPr/>
      <a:lstStyle/>
      <a:p>
        <a:r>
          <a:rPr lang="en-US"/>
          <a:t>Oseltamivir wird zur Therapie eingesetzt, nicht präventiv - Folie aus Zeitgründen ins Backup</a:t>
        </a:r>
      </a:p>
    </p188:txBody>
  </p188:cm>
</p188:cmLst>
</file>

<file path=ppt/comments/modernComment_7FFFEE41_685ED129.xml><?xml version="1.0" encoding="utf-8"?>
<p188:cmLst xmlns:a="http://schemas.openxmlformats.org/drawingml/2006/main" xmlns:r="http://schemas.openxmlformats.org/officeDocument/2006/relationships" xmlns:p188="http://schemas.microsoft.com/office/powerpoint/2018/8/main">
  <p188:cm id="{379BE68E-F58B-4C7C-93D1-1903C1B7A359}" authorId="{D0169EE3-0394-D9C8-0C46-B0B41AF7E235}" created="2023-11-24T07:34:12.355">
    <ac:deMkLst xmlns:ac="http://schemas.microsoft.com/office/drawing/2013/main/command">
      <pc:docMk xmlns:pc="http://schemas.microsoft.com/office/powerpoint/2013/main/command"/>
      <pc:sldMk xmlns:pc="http://schemas.microsoft.com/office/powerpoint/2013/main/command" cId="1751044393" sldId="2147479105"/>
      <ac:picMk id="5" creationId="{789AE1F9-03F3-515F-4647-4FA2E9F43C8D}"/>
    </ac:deMkLst>
    <p188:txBody>
      <a:bodyPr/>
      <a:lstStyle/>
      <a:p>
        <a:r>
          <a:rPr lang="en-US"/>
          <a:t>Auch die Triple-Impfung COVID, Pneumokokken &amp; Influenza ist möglich ☺️
https://www.aerzteblatt.de/nachrichten/146333/Impfung-gegen-Influenza-COVID-19-und-Pneumokokken-gleichzeitig-moeglich#:~:text=Freitag%2C%2029.&amp;text=Berlin%20%E2%80%93%20Erwachsene%20k%C3%B6nnen%20gleichzeitig%20gegen,im%20Epidemiologischen%20Bulletin%20ver%C3%B6ffentlicht%20wurde.</a:t>
        </a:r>
      </a:p>
    </p188:txBody>
  </p188:cm>
</p188:cmLst>
</file>

<file path=ppt/comments/modernComment_7FFFEE42_6CEB95B4.xml><?xml version="1.0" encoding="utf-8"?>
<p188:cmLst xmlns:a="http://schemas.openxmlformats.org/drawingml/2006/main" xmlns:r="http://schemas.openxmlformats.org/officeDocument/2006/relationships" xmlns:p188="http://schemas.microsoft.com/office/powerpoint/2018/8/main">
  <p188:cm id="{6E88ADED-46EE-4384-B5E3-6D8A5CC684F7}" authorId="{D0169EE3-0394-D9C8-0C46-B0B41AF7E235}" created="2023-11-24T07:34:12.355">
    <ac:deMkLst xmlns:ac="http://schemas.microsoft.com/office/drawing/2013/main/command">
      <pc:docMk xmlns:pc="http://schemas.microsoft.com/office/powerpoint/2013/main/command"/>
      <pc:sldMk xmlns:pc="http://schemas.microsoft.com/office/powerpoint/2013/main/command" cId="1827378612" sldId="2147479106"/>
      <ac:picMk id="5" creationId="{789AE1F9-03F3-515F-4647-4FA2E9F43C8D}"/>
    </ac:deMkLst>
    <p188:txBody>
      <a:bodyPr/>
      <a:lstStyle/>
      <a:p>
        <a:r>
          <a:rPr lang="en-US"/>
          <a:t>Auch die Triple-Impfung COVID, Pneumokokken &amp; Influenza ist möglich ☺️
https://www.aerzteblatt.de/nachrichten/146333/Impfung-gegen-Influenza-COVID-19-und-Pneumokokken-gleichzeitig-moeglich#:~:text=Freitag%2C%2029.&amp;text=Berlin%20%E2%80%93%20Erwachsene%20k%C3%B6nnen%20gleichzeitig%20gegen,im%20Epidemiologischen%20Bulletin%20ver%C3%B6ffentlicht%20wurde.</a:t>
        </a:r>
      </a:p>
    </p188:txBody>
  </p188:cm>
</p188:cmLst>
</file>

<file path=ppt/comments/modernComment_7FFFEE43_F7348CB4.xml><?xml version="1.0" encoding="utf-8"?>
<p188:cmLst xmlns:a="http://schemas.openxmlformats.org/drawingml/2006/main" xmlns:r="http://schemas.openxmlformats.org/officeDocument/2006/relationships" xmlns:p188="http://schemas.microsoft.com/office/powerpoint/2018/8/main">
  <p188:cm id="{1A80F948-5F65-4730-9F62-DF0A67A7B00B}" authorId="{D0169EE3-0394-D9C8-0C46-B0B41AF7E235}" created="2023-11-17T12:11:46.227">
    <ac:txMkLst xmlns:ac="http://schemas.microsoft.com/office/drawing/2013/main/command">
      <pc:docMk xmlns:pc="http://schemas.microsoft.com/office/powerpoint/2013/main/command"/>
      <pc:sldMk xmlns:pc="http://schemas.microsoft.com/office/powerpoint/2013/main/command" cId="4147416244" sldId="2147479107"/>
      <ac:spMk id="2" creationId="{CCE3D70C-6932-87E9-C395-945F6824EBCD}"/>
      <ac:txMk cp="0" len="57">
        <ac:context len="58" hash="2175116410"/>
      </ac:txMk>
    </ac:txMkLst>
    <p188:pos x="9509703" y="169657"/>
    <p188:replyLst>
      <p188:reply id="{A8A04870-B6B4-44B8-A6DE-FA127A75B5A0}" authorId="{D0169EE3-0394-D9C8-0C46-B0B41AF7E235}" created="2023-11-20T16:51:25.556">
        <p188:txBody>
          <a:bodyPr/>
          <a:lstStyle/>
          <a:p>
            <a:r>
              <a:rPr lang="en-US"/>
              <a:t>Die Preise stimmen nicht ganz. Haben Sie den KV Breif von Niedersachsen, den Sie noch zeigen klnnen?</a:t>
            </a:r>
          </a:p>
        </p188:txBody>
      </p188:reply>
    </p188:replyLst>
    <p188:txBody>
      <a:bodyPr/>
      <a:lstStyle/>
      <a:p>
        <a:r>
          <a:rPr lang="en-US"/>
          <a:t>Können Sie noch die Quelle ergänzen?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29116-3443-41F3-B197-AA83BB39473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3E88ED25-E059-420C-A8AE-C73E34041044}">
      <dgm:prSet phldrT="[Text]" custT="1"/>
      <dgm:spPr>
        <a:solidFill>
          <a:schemeClr val="bg1">
            <a:lumMod val="85000"/>
          </a:schemeClr>
        </a:solidFill>
      </dgm:spPr>
      <dgm:t>
        <a:bodyPr/>
        <a:lstStyle/>
        <a:p>
          <a:r>
            <a:rPr lang="en-US" sz="1200" b="1" kern="1200">
              <a:solidFill>
                <a:schemeClr val="tx1"/>
              </a:solidFill>
              <a:latin typeface="Montserrat Light"/>
              <a:ea typeface="+mn-ea"/>
              <a:cs typeface="+mn-cs"/>
            </a:rPr>
            <a:t>Influenza</a:t>
          </a:r>
        </a:p>
      </dgm:t>
    </dgm:pt>
    <dgm:pt modelId="{CC9340E2-6162-4FB8-AB5D-C8CF74523C13}" type="parTrans" cxnId="{20B1E2B0-C216-4E67-A858-5BF001656116}">
      <dgm:prSet/>
      <dgm:spPr/>
      <dgm:t>
        <a:bodyPr/>
        <a:lstStyle/>
        <a:p>
          <a:endParaRPr lang="en-US"/>
        </a:p>
      </dgm:t>
    </dgm:pt>
    <dgm:pt modelId="{7F971CD2-D991-47D5-A3BF-2E659817AD56}" type="sibTrans" cxnId="{20B1E2B0-C216-4E67-A858-5BF001656116}">
      <dgm:prSet/>
      <dgm:spPr/>
      <dgm:t>
        <a:bodyPr/>
        <a:lstStyle/>
        <a:p>
          <a:endParaRPr lang="en-US"/>
        </a:p>
      </dgm:t>
    </dgm:pt>
    <dgm:pt modelId="{CA795D4E-A7C5-4BAE-8A62-B97C93079C98}">
      <dgm:prSet phldrT="[Text]" custT="1"/>
      <dgm:spPr>
        <a:solidFill>
          <a:srgbClr val="FC1921">
            <a:hueOff val="0"/>
            <a:satOff val="0"/>
            <a:lumOff val="0"/>
            <a:alphaOff val="0"/>
          </a:srgbClr>
        </a:solidFill>
        <a:ln w="12700" cap="flat" cmpd="sng" algn="ctr">
          <a:solidFill>
            <a:schemeClr val="tx1"/>
          </a:solidFill>
          <a:prstDash val="solid"/>
          <a:miter lim="800000"/>
        </a:ln>
        <a:effectLst/>
      </dgm:spPr>
      <dgm:t>
        <a:bodyPr spcFirstLastPara="0" vert="horz" wrap="square" lIns="13970" tIns="13970" rIns="13970" bIns="13970" numCol="1" spcCol="1270" anchor="ctr" anchorCtr="0"/>
        <a:lstStyle/>
        <a:p>
          <a:pPr marL="0" lvl="0" indent="0" algn="ctr" defTabSz="466725">
            <a:lnSpc>
              <a:spcPct val="90000"/>
            </a:lnSpc>
            <a:spcBef>
              <a:spcPct val="0"/>
            </a:spcBef>
            <a:spcAft>
              <a:spcPct val="35000"/>
            </a:spcAft>
            <a:buNone/>
          </a:pPr>
          <a:r>
            <a:rPr lang="de-DE" sz="1050" b="1" kern="1200" noProof="0">
              <a:solidFill>
                <a:prstClr val="white"/>
              </a:solidFill>
              <a:latin typeface="Montserrat Light"/>
              <a:ea typeface="+mn-ea"/>
              <a:cs typeface="+mn-cs"/>
            </a:rPr>
            <a:t>Diabetische Komplikationen</a:t>
          </a:r>
        </a:p>
      </dgm:t>
    </dgm:pt>
    <dgm:pt modelId="{77868E18-AF23-48E1-A9BE-9381247EE43B}" type="parTrans" cxnId="{64472A98-C5DD-4BD4-B991-7025291C386F}">
      <dgm:prSet/>
      <dgm:spPr>
        <a:solidFill>
          <a:schemeClr val="bg1">
            <a:lumMod val="85000"/>
          </a:schemeClr>
        </a:solidFill>
      </dgm:spPr>
      <dgm:t>
        <a:bodyPr/>
        <a:lstStyle/>
        <a:p>
          <a:endParaRPr lang="en-US"/>
        </a:p>
      </dgm:t>
    </dgm:pt>
    <dgm:pt modelId="{5012D946-38DC-4B62-A1F2-3D86F5A35313}" type="sibTrans" cxnId="{64472A98-C5DD-4BD4-B991-7025291C386F}">
      <dgm:prSet/>
      <dgm:spPr/>
      <dgm:t>
        <a:bodyPr/>
        <a:lstStyle/>
        <a:p>
          <a:endParaRPr lang="en-US"/>
        </a:p>
      </dgm:t>
    </dgm:pt>
    <dgm:pt modelId="{E25ABABF-54AB-488A-BBF1-0B2AE95B3D8E}">
      <dgm:prSet phldrT="[Text]" custT="1"/>
      <dgm:spPr>
        <a:solidFill>
          <a:srgbClr val="44546A"/>
        </a:solidFill>
        <a:ln w="12700" cap="flat" cmpd="sng" algn="ctr">
          <a:solidFill>
            <a:srgbClr val="231F20"/>
          </a:solidFill>
          <a:prstDash val="solid"/>
          <a:miter lim="800000"/>
        </a:ln>
        <a:effectLst/>
      </dgm:spPr>
      <dgm:t>
        <a:bodyPr spcFirstLastPara="0" vert="horz" wrap="square" lIns="13970" tIns="13970" rIns="13970" bIns="13970" numCol="1" spcCol="1270" anchor="ctr" anchorCtr="0"/>
        <a:lstStyle/>
        <a:p>
          <a:pPr marL="0" lvl="0" indent="0" algn="ctr" defTabSz="466725">
            <a:lnSpc>
              <a:spcPct val="90000"/>
            </a:lnSpc>
            <a:spcBef>
              <a:spcPct val="0"/>
            </a:spcBef>
            <a:spcAft>
              <a:spcPct val="35000"/>
            </a:spcAft>
            <a:buNone/>
          </a:pPr>
          <a:r>
            <a:rPr lang="de-DE" sz="1050" b="1" kern="1200" noProof="0" dirty="0">
              <a:solidFill>
                <a:schemeClr val="bg1"/>
              </a:solidFill>
              <a:latin typeface="Montserrat Light"/>
              <a:ea typeface="+mn-ea"/>
              <a:cs typeface="+mn-cs"/>
            </a:rPr>
            <a:t>Kardiovaskuläre Komplikationen</a:t>
          </a:r>
        </a:p>
      </dgm:t>
    </dgm:pt>
    <dgm:pt modelId="{41C8138F-C47D-4657-A25D-401E56DCAD1C}" type="parTrans" cxnId="{0D9E1ACD-5C03-4346-AE58-1F37305ACB0C}">
      <dgm:prSet/>
      <dgm:spPr>
        <a:solidFill>
          <a:schemeClr val="bg1">
            <a:lumMod val="85000"/>
          </a:schemeClr>
        </a:solidFill>
      </dgm:spPr>
      <dgm:t>
        <a:bodyPr/>
        <a:lstStyle/>
        <a:p>
          <a:endParaRPr lang="en-US"/>
        </a:p>
      </dgm:t>
    </dgm:pt>
    <dgm:pt modelId="{BF4C65E7-7F10-4646-9DC2-1549FD08A5B0}" type="sibTrans" cxnId="{0D9E1ACD-5C03-4346-AE58-1F37305ACB0C}">
      <dgm:prSet/>
      <dgm:spPr/>
      <dgm:t>
        <a:bodyPr/>
        <a:lstStyle/>
        <a:p>
          <a:endParaRPr lang="en-US"/>
        </a:p>
      </dgm:t>
    </dgm:pt>
    <dgm:pt modelId="{8DFBB7B9-903A-40A7-9FC3-1E3A937AEAB8}">
      <dgm:prSet phldrT="[Text]" custT="1"/>
      <dgm:spPr>
        <a:solidFill>
          <a:schemeClr val="tx2"/>
        </a:solidFill>
        <a:ln>
          <a:solidFill>
            <a:schemeClr val="tx1"/>
          </a:solidFill>
        </a:ln>
      </dgm:spPr>
      <dgm:t>
        <a:bodyPr/>
        <a:lstStyle/>
        <a:p>
          <a:pPr marL="0" lvl="0" indent="0" algn="ctr" defTabSz="466725">
            <a:lnSpc>
              <a:spcPct val="90000"/>
            </a:lnSpc>
            <a:spcBef>
              <a:spcPct val="0"/>
            </a:spcBef>
            <a:spcAft>
              <a:spcPct val="35000"/>
            </a:spcAft>
            <a:buNone/>
          </a:pPr>
          <a:r>
            <a:rPr lang="de-DE" sz="1050" b="1" kern="1200" noProof="0" dirty="0">
              <a:solidFill>
                <a:schemeClr val="bg1"/>
              </a:solidFill>
              <a:latin typeface="Montserrat Light"/>
              <a:ea typeface="+mn-ea"/>
              <a:cs typeface="+mn-cs"/>
            </a:rPr>
            <a:t>Renale Komplikationen</a:t>
          </a:r>
        </a:p>
      </dgm:t>
    </dgm:pt>
    <dgm:pt modelId="{46E3BA48-1DE2-47DF-9279-1B889B5FFDF4}" type="parTrans" cxnId="{7D990A21-CF8D-499C-901B-F89EA9DBF7A3}">
      <dgm:prSet/>
      <dgm:spPr>
        <a:solidFill>
          <a:schemeClr val="bg1">
            <a:lumMod val="85000"/>
          </a:schemeClr>
        </a:solidFill>
      </dgm:spPr>
      <dgm:t>
        <a:bodyPr/>
        <a:lstStyle/>
        <a:p>
          <a:endParaRPr lang="en-US"/>
        </a:p>
      </dgm:t>
    </dgm:pt>
    <dgm:pt modelId="{876D3020-DFF5-4C27-8D96-425E26ECA07F}" type="sibTrans" cxnId="{7D990A21-CF8D-499C-901B-F89EA9DBF7A3}">
      <dgm:prSet/>
      <dgm:spPr/>
      <dgm:t>
        <a:bodyPr/>
        <a:lstStyle/>
        <a:p>
          <a:endParaRPr lang="en-US"/>
        </a:p>
      </dgm:t>
    </dgm:pt>
    <dgm:pt modelId="{F097940B-73AE-4FCA-8AA3-5945AF22373F}">
      <dgm:prSet phldrT="[Text]" custT="1"/>
      <dgm:spPr>
        <a:solidFill>
          <a:schemeClr val="accent6">
            <a:lumMod val="40000"/>
            <a:lumOff val="60000"/>
          </a:schemeClr>
        </a:solidFill>
        <a:ln>
          <a:solidFill>
            <a:schemeClr val="tx1"/>
          </a:solidFill>
        </a:ln>
      </dgm:spPr>
      <dgm:t>
        <a:bodyPr/>
        <a:lstStyle/>
        <a:p>
          <a:pPr marL="0" lvl="0" indent="0" algn="ctr" defTabSz="466725">
            <a:lnSpc>
              <a:spcPct val="90000"/>
            </a:lnSpc>
            <a:spcBef>
              <a:spcPct val="0"/>
            </a:spcBef>
            <a:spcAft>
              <a:spcPct val="35000"/>
            </a:spcAft>
            <a:buNone/>
          </a:pPr>
          <a:r>
            <a:rPr lang="de-DE" sz="1050" b="1" kern="1200" noProof="0">
              <a:solidFill>
                <a:schemeClr val="tx1"/>
              </a:solidFill>
              <a:latin typeface="Montserrat Light"/>
              <a:ea typeface="+mn-ea"/>
              <a:cs typeface="+mn-cs"/>
            </a:rPr>
            <a:t>Neurologische Komplikationen</a:t>
          </a:r>
        </a:p>
      </dgm:t>
    </dgm:pt>
    <dgm:pt modelId="{209541F6-C75A-49EE-B346-74FEBBB2B783}" type="parTrans" cxnId="{21F6CAFB-FA04-4BD4-A209-8066AD2D6FDD}">
      <dgm:prSet/>
      <dgm:spPr>
        <a:solidFill>
          <a:schemeClr val="bg1">
            <a:lumMod val="85000"/>
          </a:schemeClr>
        </a:solidFill>
      </dgm:spPr>
      <dgm:t>
        <a:bodyPr/>
        <a:lstStyle/>
        <a:p>
          <a:endParaRPr lang="en-US"/>
        </a:p>
      </dgm:t>
    </dgm:pt>
    <dgm:pt modelId="{48C91F87-8E65-4BE3-8787-1845D7C4E14D}" type="sibTrans" cxnId="{21F6CAFB-FA04-4BD4-A209-8066AD2D6FDD}">
      <dgm:prSet/>
      <dgm:spPr/>
      <dgm:t>
        <a:bodyPr/>
        <a:lstStyle/>
        <a:p>
          <a:endParaRPr lang="en-US"/>
        </a:p>
      </dgm:t>
    </dgm:pt>
    <dgm:pt modelId="{2210EACE-75E3-413C-9A2F-273AB87759D3}">
      <dgm:prSet phldrT="[Text]" custT="1"/>
      <dgm:spPr>
        <a:solidFill>
          <a:srgbClr val="808284"/>
        </a:solidFill>
        <a:ln w="12700" cap="flat" cmpd="sng" algn="ctr">
          <a:solidFill>
            <a:srgbClr val="231F20"/>
          </a:solidFill>
          <a:prstDash val="solid"/>
          <a:miter lim="800000"/>
        </a:ln>
        <a:effectLst/>
      </dgm:spPr>
      <dgm:t>
        <a:bodyPr spcFirstLastPara="0" vert="horz" wrap="square" lIns="13970" tIns="13970" rIns="13970" bIns="13970" numCol="1" spcCol="1270" anchor="ctr" anchorCtr="0"/>
        <a:lstStyle/>
        <a:p>
          <a:pPr marL="0" lvl="0" indent="0" algn="ctr" defTabSz="466725">
            <a:lnSpc>
              <a:spcPct val="90000"/>
            </a:lnSpc>
            <a:spcBef>
              <a:spcPct val="0"/>
            </a:spcBef>
            <a:spcAft>
              <a:spcPct val="35000"/>
            </a:spcAft>
            <a:buNone/>
          </a:pPr>
          <a:r>
            <a:rPr lang="de-DE" sz="1050" b="1" kern="1200" noProof="0">
              <a:solidFill>
                <a:prstClr val="white"/>
              </a:solidFill>
              <a:latin typeface="Montserrat Light"/>
              <a:ea typeface="+mn-ea"/>
              <a:cs typeface="+mn-cs"/>
            </a:rPr>
            <a:t>Dekonditionierung</a:t>
          </a:r>
        </a:p>
      </dgm:t>
    </dgm:pt>
    <dgm:pt modelId="{66FCED5B-907C-42AB-91C8-E746735251AA}" type="parTrans" cxnId="{D58DD939-F3A2-4FE3-BB70-B7C1258038F0}">
      <dgm:prSet/>
      <dgm:spPr>
        <a:solidFill>
          <a:schemeClr val="bg1">
            <a:lumMod val="85000"/>
          </a:schemeClr>
        </a:solidFill>
      </dgm:spPr>
      <dgm:t>
        <a:bodyPr/>
        <a:lstStyle/>
        <a:p>
          <a:endParaRPr lang="en-US"/>
        </a:p>
      </dgm:t>
    </dgm:pt>
    <dgm:pt modelId="{7CA1BB81-9F04-4C08-8F7D-0D8B8B87B13B}" type="sibTrans" cxnId="{D58DD939-F3A2-4FE3-BB70-B7C1258038F0}">
      <dgm:prSet/>
      <dgm:spPr/>
      <dgm:t>
        <a:bodyPr/>
        <a:lstStyle/>
        <a:p>
          <a:endParaRPr lang="en-US"/>
        </a:p>
      </dgm:t>
    </dgm:pt>
    <dgm:pt modelId="{BF2A508E-3B11-41EB-BDA2-B12993A8B6A1}">
      <dgm:prSet phldrT="[Text]" custT="1"/>
      <dgm:spPr>
        <a:solidFill>
          <a:srgbClr val="808284"/>
        </a:solidFill>
        <a:ln w="12700" cap="flat" cmpd="sng" algn="ctr">
          <a:solidFill>
            <a:srgbClr val="231F20"/>
          </a:solidFill>
          <a:prstDash val="solid"/>
          <a:miter lim="800000"/>
        </a:ln>
        <a:effectLst/>
      </dgm:spPr>
      <dgm:t>
        <a:bodyPr spcFirstLastPara="0" vert="horz" wrap="square" lIns="13970" tIns="13970" rIns="13970" bIns="13970" numCol="1" spcCol="1270" anchor="ctr" anchorCtr="0"/>
        <a:lstStyle/>
        <a:p>
          <a:r>
            <a:rPr lang="de-DE" sz="1050" b="1" kern="1200" noProof="0">
              <a:solidFill>
                <a:prstClr val="white"/>
              </a:solidFill>
              <a:latin typeface="Montserrat Light"/>
              <a:ea typeface="+mn-ea"/>
              <a:cs typeface="+mn-cs"/>
            </a:rPr>
            <a:t>Respiratorische</a:t>
          </a:r>
          <a:r>
            <a:rPr lang="de-DE" sz="1050" b="1" kern="1200" noProof="0"/>
            <a:t> Komplikationen</a:t>
          </a:r>
        </a:p>
      </dgm:t>
    </dgm:pt>
    <dgm:pt modelId="{8339E3A2-9CDB-423D-BA9B-B72EE4EF892E}" type="parTrans" cxnId="{6A2E88A3-2FA0-4D34-9A4E-C6147D05ACCD}">
      <dgm:prSet/>
      <dgm:spPr>
        <a:solidFill>
          <a:schemeClr val="bg1">
            <a:lumMod val="85000"/>
          </a:schemeClr>
        </a:solidFill>
      </dgm:spPr>
      <dgm:t>
        <a:bodyPr/>
        <a:lstStyle/>
        <a:p>
          <a:endParaRPr lang="en-US"/>
        </a:p>
      </dgm:t>
    </dgm:pt>
    <dgm:pt modelId="{110ACF8B-0AB7-45B0-9666-552DC55011D3}" type="sibTrans" cxnId="{6A2E88A3-2FA0-4D34-9A4E-C6147D05ACCD}">
      <dgm:prSet/>
      <dgm:spPr/>
      <dgm:t>
        <a:bodyPr/>
        <a:lstStyle/>
        <a:p>
          <a:endParaRPr lang="en-US"/>
        </a:p>
      </dgm:t>
    </dgm:pt>
    <dgm:pt modelId="{1A4EA5EA-7BE8-4669-9ED3-0341857BD265}" type="pres">
      <dgm:prSet presAssocID="{9AD29116-3443-41F3-B197-AA83BB39473B}" presName="Name0" presStyleCnt="0">
        <dgm:presLayoutVars>
          <dgm:chMax val="1"/>
          <dgm:dir/>
          <dgm:animLvl val="ctr"/>
          <dgm:resizeHandles val="exact"/>
        </dgm:presLayoutVars>
      </dgm:prSet>
      <dgm:spPr/>
    </dgm:pt>
    <dgm:pt modelId="{0F97B055-498F-4FC8-BFFE-665437B6CAE5}" type="pres">
      <dgm:prSet presAssocID="{3E88ED25-E059-420C-A8AE-C73E34041044}" presName="centerShape" presStyleLbl="node0" presStyleIdx="0" presStyleCnt="1"/>
      <dgm:spPr/>
    </dgm:pt>
    <dgm:pt modelId="{90F43FC1-8E25-49CB-ABE9-06F2BFFE4141}" type="pres">
      <dgm:prSet presAssocID="{77868E18-AF23-48E1-A9BE-9381247EE43B}" presName="parTrans" presStyleLbl="sibTrans2D1" presStyleIdx="0" presStyleCnt="6"/>
      <dgm:spPr/>
    </dgm:pt>
    <dgm:pt modelId="{6C85C6EF-6C1F-4A00-971B-D0867A9BE89B}" type="pres">
      <dgm:prSet presAssocID="{77868E18-AF23-48E1-A9BE-9381247EE43B}" presName="connectorText" presStyleLbl="sibTrans2D1" presStyleIdx="0" presStyleCnt="6"/>
      <dgm:spPr/>
    </dgm:pt>
    <dgm:pt modelId="{9A24DA6E-8B03-4FD7-96BB-20DB73D39E08}" type="pres">
      <dgm:prSet presAssocID="{CA795D4E-A7C5-4BAE-8A62-B97C93079C98}" presName="node" presStyleLbl="node1" presStyleIdx="0" presStyleCnt="6" custScaleX="120743" custScaleY="54017" custRadScaleRad="91194" custRadScaleInc="0">
        <dgm:presLayoutVars>
          <dgm:bulletEnabled val="1"/>
        </dgm:presLayoutVars>
      </dgm:prSet>
      <dgm:spPr>
        <a:xfrm>
          <a:off x="4825593" y="2978"/>
          <a:ext cx="1207966" cy="1207966"/>
        </a:xfrm>
        <a:prstGeom prst="rect">
          <a:avLst/>
        </a:prstGeom>
      </dgm:spPr>
    </dgm:pt>
    <dgm:pt modelId="{1A6954BD-9FF2-4FCE-B4DE-63CB3807EED8}" type="pres">
      <dgm:prSet presAssocID="{41C8138F-C47D-4657-A25D-401E56DCAD1C}" presName="parTrans" presStyleLbl="sibTrans2D1" presStyleIdx="1" presStyleCnt="6"/>
      <dgm:spPr/>
    </dgm:pt>
    <dgm:pt modelId="{8AA7E125-1789-42BF-AF4C-369CCFACE28F}" type="pres">
      <dgm:prSet presAssocID="{41C8138F-C47D-4657-A25D-401E56DCAD1C}" presName="connectorText" presStyleLbl="sibTrans2D1" presStyleIdx="1" presStyleCnt="6"/>
      <dgm:spPr/>
    </dgm:pt>
    <dgm:pt modelId="{8A7B4BD0-E793-4338-AC49-543C150B5978}" type="pres">
      <dgm:prSet presAssocID="{E25ABABF-54AB-488A-BBF1-0B2AE95B3D8E}" presName="node" presStyleLbl="node1" presStyleIdx="1" presStyleCnt="6" custScaleX="120743" custScaleY="54017" custRadScaleRad="191243" custRadScaleInc="34643">
        <dgm:presLayoutVars>
          <dgm:bulletEnabled val="1"/>
        </dgm:presLayoutVars>
      </dgm:prSet>
      <dgm:spPr>
        <a:xfrm>
          <a:off x="7740354" y="825614"/>
          <a:ext cx="1367994" cy="612001"/>
        </a:xfrm>
        <a:prstGeom prst="rect">
          <a:avLst/>
        </a:prstGeom>
      </dgm:spPr>
    </dgm:pt>
    <dgm:pt modelId="{63374123-141A-4D94-A101-597861E1A350}" type="pres">
      <dgm:prSet presAssocID="{46E3BA48-1DE2-47DF-9279-1B889B5FFDF4}" presName="parTrans" presStyleLbl="sibTrans2D1" presStyleIdx="2" presStyleCnt="6"/>
      <dgm:spPr/>
    </dgm:pt>
    <dgm:pt modelId="{B91E6ADB-5934-4556-9746-0335BB14A0AB}" type="pres">
      <dgm:prSet presAssocID="{46E3BA48-1DE2-47DF-9279-1B889B5FFDF4}" presName="connectorText" presStyleLbl="sibTrans2D1" presStyleIdx="2" presStyleCnt="6"/>
      <dgm:spPr/>
    </dgm:pt>
    <dgm:pt modelId="{FE252D33-7834-4FF0-A591-7FE173BFE69E}" type="pres">
      <dgm:prSet presAssocID="{8DFBB7B9-903A-40A7-9FC3-1E3A937AEAB8}" presName="node" presStyleLbl="node1" presStyleIdx="2" presStyleCnt="6" custScaleX="120743" custScaleY="54017" custRadScaleRad="184997" custRadScaleInc="-52333">
        <dgm:presLayoutVars>
          <dgm:bulletEnabled val="1"/>
        </dgm:presLayoutVars>
      </dgm:prSet>
      <dgm:spPr>
        <a:prstGeom prst="rect">
          <a:avLst/>
        </a:prstGeom>
      </dgm:spPr>
    </dgm:pt>
    <dgm:pt modelId="{93B3A1DF-F2EA-4D4D-AEF3-7C85CBCB2800}" type="pres">
      <dgm:prSet presAssocID="{209541F6-C75A-49EE-B346-74FEBBB2B783}" presName="parTrans" presStyleLbl="sibTrans2D1" presStyleIdx="3" presStyleCnt="6" custScaleX="109322"/>
      <dgm:spPr/>
    </dgm:pt>
    <dgm:pt modelId="{F7C839F2-527E-4B6F-91C2-4056B1602812}" type="pres">
      <dgm:prSet presAssocID="{209541F6-C75A-49EE-B346-74FEBBB2B783}" presName="connectorText" presStyleLbl="sibTrans2D1" presStyleIdx="3" presStyleCnt="6"/>
      <dgm:spPr/>
    </dgm:pt>
    <dgm:pt modelId="{35442883-814D-4E73-B4EC-445D18838325}" type="pres">
      <dgm:prSet presAssocID="{F097940B-73AE-4FCA-8AA3-5945AF22373F}" presName="node" presStyleLbl="node1" presStyleIdx="3" presStyleCnt="6" custScaleX="120743" custScaleY="54017" custRadScaleRad="90992">
        <dgm:presLayoutVars>
          <dgm:bulletEnabled val="1"/>
        </dgm:presLayoutVars>
      </dgm:prSet>
      <dgm:spPr>
        <a:prstGeom prst="rect">
          <a:avLst/>
        </a:prstGeom>
      </dgm:spPr>
    </dgm:pt>
    <dgm:pt modelId="{B013C273-FB1E-40BC-8EEB-B820D588858A}" type="pres">
      <dgm:prSet presAssocID="{66FCED5B-907C-42AB-91C8-E746735251AA}" presName="parTrans" presStyleLbl="sibTrans2D1" presStyleIdx="4" presStyleCnt="6"/>
      <dgm:spPr/>
    </dgm:pt>
    <dgm:pt modelId="{D5686CE1-BC63-45E0-91E2-EBB24B33636A}" type="pres">
      <dgm:prSet presAssocID="{66FCED5B-907C-42AB-91C8-E746735251AA}" presName="connectorText" presStyleLbl="sibTrans2D1" presStyleIdx="4" presStyleCnt="6"/>
      <dgm:spPr/>
    </dgm:pt>
    <dgm:pt modelId="{42AD03AE-099B-4CAB-A109-1ED09F967297}" type="pres">
      <dgm:prSet presAssocID="{2210EACE-75E3-413C-9A2F-273AB87759D3}" presName="node" presStyleLbl="node1" presStyleIdx="4" presStyleCnt="6" custScaleX="120743" custScaleY="54017" custRadScaleRad="184857" custRadScaleInc="52940">
        <dgm:presLayoutVars>
          <dgm:bulletEnabled val="1"/>
        </dgm:presLayoutVars>
      </dgm:prSet>
      <dgm:spPr>
        <a:xfrm>
          <a:off x="1587807" y="2793840"/>
          <a:ext cx="1367994" cy="612001"/>
        </a:xfrm>
        <a:prstGeom prst="rect">
          <a:avLst/>
        </a:prstGeom>
      </dgm:spPr>
    </dgm:pt>
    <dgm:pt modelId="{76E0A8F5-FE19-4A87-9A3D-C361E8ED0DE0}" type="pres">
      <dgm:prSet presAssocID="{8339E3A2-9CDB-423D-BA9B-B72EE4EF892E}" presName="parTrans" presStyleLbl="sibTrans2D1" presStyleIdx="5" presStyleCnt="6"/>
      <dgm:spPr/>
    </dgm:pt>
    <dgm:pt modelId="{17D9AFAB-FB1C-48AC-9A1D-8B3ED1C82819}" type="pres">
      <dgm:prSet presAssocID="{8339E3A2-9CDB-423D-BA9B-B72EE4EF892E}" presName="connectorText" presStyleLbl="sibTrans2D1" presStyleIdx="5" presStyleCnt="6"/>
      <dgm:spPr/>
    </dgm:pt>
    <dgm:pt modelId="{DD2C9D52-5E79-45B3-AE1F-B47DAB390825}" type="pres">
      <dgm:prSet presAssocID="{BF2A508E-3B11-41EB-BDA2-B12993A8B6A1}" presName="node" presStyleLbl="node1" presStyleIdx="5" presStyleCnt="6" custScaleX="120743" custScaleY="53978" custRadScaleRad="189998" custRadScaleInc="-35354">
        <dgm:presLayoutVars>
          <dgm:bulletEnabled val="1"/>
        </dgm:presLayoutVars>
      </dgm:prSet>
      <dgm:spPr>
        <a:xfrm>
          <a:off x="1587803" y="863098"/>
          <a:ext cx="1367994" cy="611560"/>
        </a:xfrm>
        <a:prstGeom prst="rect">
          <a:avLst/>
        </a:prstGeom>
      </dgm:spPr>
    </dgm:pt>
  </dgm:ptLst>
  <dgm:cxnLst>
    <dgm:cxn modelId="{5F8F3C05-BCB7-4F31-A682-EEF70169F662}" type="presOf" srcId="{209541F6-C75A-49EE-B346-74FEBBB2B783}" destId="{F7C839F2-527E-4B6F-91C2-4056B1602812}" srcOrd="1" destOrd="0" presId="urn:microsoft.com/office/officeart/2005/8/layout/radial5"/>
    <dgm:cxn modelId="{7D990A21-CF8D-499C-901B-F89EA9DBF7A3}" srcId="{3E88ED25-E059-420C-A8AE-C73E34041044}" destId="{8DFBB7B9-903A-40A7-9FC3-1E3A937AEAB8}" srcOrd="2" destOrd="0" parTransId="{46E3BA48-1DE2-47DF-9279-1B889B5FFDF4}" sibTransId="{876D3020-DFF5-4C27-8D96-425E26ECA07F}"/>
    <dgm:cxn modelId="{8CF2C12C-B546-4337-85C9-20DCEE761671}" type="presOf" srcId="{77868E18-AF23-48E1-A9BE-9381247EE43B}" destId="{90F43FC1-8E25-49CB-ABE9-06F2BFFE4141}" srcOrd="0" destOrd="0" presId="urn:microsoft.com/office/officeart/2005/8/layout/radial5"/>
    <dgm:cxn modelId="{04026B31-8A36-44DC-BAC5-6C27794AF810}" type="presOf" srcId="{46E3BA48-1DE2-47DF-9279-1B889B5FFDF4}" destId="{63374123-141A-4D94-A101-597861E1A350}" srcOrd="0" destOrd="0" presId="urn:microsoft.com/office/officeart/2005/8/layout/radial5"/>
    <dgm:cxn modelId="{A3754D38-E197-4069-A42E-A317407D8618}" type="presOf" srcId="{66FCED5B-907C-42AB-91C8-E746735251AA}" destId="{B013C273-FB1E-40BC-8EEB-B820D588858A}" srcOrd="0" destOrd="0" presId="urn:microsoft.com/office/officeart/2005/8/layout/radial5"/>
    <dgm:cxn modelId="{D58DD939-F3A2-4FE3-BB70-B7C1258038F0}" srcId="{3E88ED25-E059-420C-A8AE-C73E34041044}" destId="{2210EACE-75E3-413C-9A2F-273AB87759D3}" srcOrd="4" destOrd="0" parTransId="{66FCED5B-907C-42AB-91C8-E746735251AA}" sibTransId="{7CA1BB81-9F04-4C08-8F7D-0D8B8B87B13B}"/>
    <dgm:cxn modelId="{6541FD61-3C6F-425E-8423-F63207D0FD72}" type="presOf" srcId="{E25ABABF-54AB-488A-BBF1-0B2AE95B3D8E}" destId="{8A7B4BD0-E793-4338-AC49-543C150B5978}" srcOrd="0" destOrd="0" presId="urn:microsoft.com/office/officeart/2005/8/layout/radial5"/>
    <dgm:cxn modelId="{75C31659-B820-47EC-B230-5EAA9454672C}" type="presOf" srcId="{9AD29116-3443-41F3-B197-AA83BB39473B}" destId="{1A4EA5EA-7BE8-4669-9ED3-0341857BD265}" srcOrd="0" destOrd="0" presId="urn:microsoft.com/office/officeart/2005/8/layout/radial5"/>
    <dgm:cxn modelId="{A6E3275A-651E-48E9-9981-2B05774D659F}" type="presOf" srcId="{CA795D4E-A7C5-4BAE-8A62-B97C93079C98}" destId="{9A24DA6E-8B03-4FD7-96BB-20DB73D39E08}" srcOrd="0" destOrd="0" presId="urn:microsoft.com/office/officeart/2005/8/layout/radial5"/>
    <dgm:cxn modelId="{35EA9092-BBE0-4DDD-97DA-938D336BE39C}" type="presOf" srcId="{209541F6-C75A-49EE-B346-74FEBBB2B783}" destId="{93B3A1DF-F2EA-4D4D-AEF3-7C85CBCB2800}" srcOrd="0" destOrd="0" presId="urn:microsoft.com/office/officeart/2005/8/layout/radial5"/>
    <dgm:cxn modelId="{64472A98-C5DD-4BD4-B991-7025291C386F}" srcId="{3E88ED25-E059-420C-A8AE-C73E34041044}" destId="{CA795D4E-A7C5-4BAE-8A62-B97C93079C98}" srcOrd="0" destOrd="0" parTransId="{77868E18-AF23-48E1-A9BE-9381247EE43B}" sibTransId="{5012D946-38DC-4B62-A1F2-3D86F5A35313}"/>
    <dgm:cxn modelId="{71B37D9A-88C1-40EF-AFD4-E38F2FD88909}" type="presOf" srcId="{F097940B-73AE-4FCA-8AA3-5945AF22373F}" destId="{35442883-814D-4E73-B4EC-445D18838325}" srcOrd="0" destOrd="0" presId="urn:microsoft.com/office/officeart/2005/8/layout/radial5"/>
    <dgm:cxn modelId="{6A2E88A3-2FA0-4D34-9A4E-C6147D05ACCD}" srcId="{3E88ED25-E059-420C-A8AE-C73E34041044}" destId="{BF2A508E-3B11-41EB-BDA2-B12993A8B6A1}" srcOrd="5" destOrd="0" parTransId="{8339E3A2-9CDB-423D-BA9B-B72EE4EF892E}" sibTransId="{110ACF8B-0AB7-45B0-9666-552DC55011D3}"/>
    <dgm:cxn modelId="{067172A9-5B91-4EC8-8BC1-975434266290}" type="presOf" srcId="{41C8138F-C47D-4657-A25D-401E56DCAD1C}" destId="{8AA7E125-1789-42BF-AF4C-369CCFACE28F}" srcOrd="1" destOrd="0" presId="urn:microsoft.com/office/officeart/2005/8/layout/radial5"/>
    <dgm:cxn modelId="{C4E0FFAB-788E-462E-A209-AB3FFB938C6E}" type="presOf" srcId="{8DFBB7B9-903A-40A7-9FC3-1E3A937AEAB8}" destId="{FE252D33-7834-4FF0-A591-7FE173BFE69E}" srcOrd="0" destOrd="0" presId="urn:microsoft.com/office/officeart/2005/8/layout/radial5"/>
    <dgm:cxn modelId="{840ACFB0-57D0-4710-82BF-95BA63C83CA7}" type="presOf" srcId="{46E3BA48-1DE2-47DF-9279-1B889B5FFDF4}" destId="{B91E6ADB-5934-4556-9746-0335BB14A0AB}" srcOrd="1" destOrd="0" presId="urn:microsoft.com/office/officeart/2005/8/layout/radial5"/>
    <dgm:cxn modelId="{20B1E2B0-C216-4E67-A858-5BF001656116}" srcId="{9AD29116-3443-41F3-B197-AA83BB39473B}" destId="{3E88ED25-E059-420C-A8AE-C73E34041044}" srcOrd="0" destOrd="0" parTransId="{CC9340E2-6162-4FB8-AB5D-C8CF74523C13}" sibTransId="{7F971CD2-D991-47D5-A3BF-2E659817AD56}"/>
    <dgm:cxn modelId="{C0816BB8-CCD2-4D90-A906-7CE1987E9522}" type="presOf" srcId="{3E88ED25-E059-420C-A8AE-C73E34041044}" destId="{0F97B055-498F-4FC8-BFFE-665437B6CAE5}" srcOrd="0" destOrd="0" presId="urn:microsoft.com/office/officeart/2005/8/layout/radial5"/>
    <dgm:cxn modelId="{1907E4BD-8CC6-4A8A-9BB0-9F71004A0FC9}" type="presOf" srcId="{41C8138F-C47D-4657-A25D-401E56DCAD1C}" destId="{1A6954BD-9FF2-4FCE-B4DE-63CB3807EED8}" srcOrd="0" destOrd="0" presId="urn:microsoft.com/office/officeart/2005/8/layout/radial5"/>
    <dgm:cxn modelId="{E953F5C7-F8FE-4A39-B0D6-586CFC67983B}" type="presOf" srcId="{77868E18-AF23-48E1-A9BE-9381247EE43B}" destId="{6C85C6EF-6C1F-4A00-971B-D0867A9BE89B}" srcOrd="1" destOrd="0" presId="urn:microsoft.com/office/officeart/2005/8/layout/radial5"/>
    <dgm:cxn modelId="{68A330CA-ED23-4F22-9148-A0982D5706B7}" type="presOf" srcId="{8339E3A2-9CDB-423D-BA9B-B72EE4EF892E}" destId="{17D9AFAB-FB1C-48AC-9A1D-8B3ED1C82819}" srcOrd="1" destOrd="0" presId="urn:microsoft.com/office/officeart/2005/8/layout/radial5"/>
    <dgm:cxn modelId="{7865ABCB-0DC0-4E5F-9DF9-149AB12E66E2}" type="presOf" srcId="{BF2A508E-3B11-41EB-BDA2-B12993A8B6A1}" destId="{DD2C9D52-5E79-45B3-AE1F-B47DAB390825}" srcOrd="0" destOrd="0" presId="urn:microsoft.com/office/officeart/2005/8/layout/radial5"/>
    <dgm:cxn modelId="{0D9E1ACD-5C03-4346-AE58-1F37305ACB0C}" srcId="{3E88ED25-E059-420C-A8AE-C73E34041044}" destId="{E25ABABF-54AB-488A-BBF1-0B2AE95B3D8E}" srcOrd="1" destOrd="0" parTransId="{41C8138F-C47D-4657-A25D-401E56DCAD1C}" sibTransId="{BF4C65E7-7F10-4646-9DC2-1549FD08A5B0}"/>
    <dgm:cxn modelId="{624C88D1-927C-4644-ADC0-483DE1145B72}" type="presOf" srcId="{66FCED5B-907C-42AB-91C8-E746735251AA}" destId="{D5686CE1-BC63-45E0-91E2-EBB24B33636A}" srcOrd="1" destOrd="0" presId="urn:microsoft.com/office/officeart/2005/8/layout/radial5"/>
    <dgm:cxn modelId="{2808BCF1-ADD7-4050-B0FA-A409B734016C}" type="presOf" srcId="{2210EACE-75E3-413C-9A2F-273AB87759D3}" destId="{42AD03AE-099B-4CAB-A109-1ED09F967297}" srcOrd="0" destOrd="0" presId="urn:microsoft.com/office/officeart/2005/8/layout/radial5"/>
    <dgm:cxn modelId="{3EB22AF9-FE02-4939-99D3-04491A2F252B}" type="presOf" srcId="{8339E3A2-9CDB-423D-BA9B-B72EE4EF892E}" destId="{76E0A8F5-FE19-4A87-9A3D-C361E8ED0DE0}" srcOrd="0" destOrd="0" presId="urn:microsoft.com/office/officeart/2005/8/layout/radial5"/>
    <dgm:cxn modelId="{21F6CAFB-FA04-4BD4-A209-8066AD2D6FDD}" srcId="{3E88ED25-E059-420C-A8AE-C73E34041044}" destId="{F097940B-73AE-4FCA-8AA3-5945AF22373F}" srcOrd="3" destOrd="0" parTransId="{209541F6-C75A-49EE-B346-74FEBBB2B783}" sibTransId="{48C91F87-8E65-4BE3-8787-1845D7C4E14D}"/>
    <dgm:cxn modelId="{5E4DF5E9-C524-462E-904F-E9F52F914525}" type="presParOf" srcId="{1A4EA5EA-7BE8-4669-9ED3-0341857BD265}" destId="{0F97B055-498F-4FC8-BFFE-665437B6CAE5}" srcOrd="0" destOrd="0" presId="urn:microsoft.com/office/officeart/2005/8/layout/radial5"/>
    <dgm:cxn modelId="{64F6DC09-8E3C-4EAD-A795-3EC662B6A9B0}" type="presParOf" srcId="{1A4EA5EA-7BE8-4669-9ED3-0341857BD265}" destId="{90F43FC1-8E25-49CB-ABE9-06F2BFFE4141}" srcOrd="1" destOrd="0" presId="urn:microsoft.com/office/officeart/2005/8/layout/radial5"/>
    <dgm:cxn modelId="{69D45986-4FE7-4E24-AC29-25AA3557E23F}" type="presParOf" srcId="{90F43FC1-8E25-49CB-ABE9-06F2BFFE4141}" destId="{6C85C6EF-6C1F-4A00-971B-D0867A9BE89B}" srcOrd="0" destOrd="0" presId="urn:microsoft.com/office/officeart/2005/8/layout/radial5"/>
    <dgm:cxn modelId="{66B21982-9524-4C97-B0C5-4D8C565531BE}" type="presParOf" srcId="{1A4EA5EA-7BE8-4669-9ED3-0341857BD265}" destId="{9A24DA6E-8B03-4FD7-96BB-20DB73D39E08}" srcOrd="2" destOrd="0" presId="urn:microsoft.com/office/officeart/2005/8/layout/radial5"/>
    <dgm:cxn modelId="{DC008FEE-8149-4B9D-A3AA-8E23CEE5A5AB}" type="presParOf" srcId="{1A4EA5EA-7BE8-4669-9ED3-0341857BD265}" destId="{1A6954BD-9FF2-4FCE-B4DE-63CB3807EED8}" srcOrd="3" destOrd="0" presId="urn:microsoft.com/office/officeart/2005/8/layout/radial5"/>
    <dgm:cxn modelId="{64F14E57-29EC-46BF-9BD0-F984BEBF6C3A}" type="presParOf" srcId="{1A6954BD-9FF2-4FCE-B4DE-63CB3807EED8}" destId="{8AA7E125-1789-42BF-AF4C-369CCFACE28F}" srcOrd="0" destOrd="0" presId="urn:microsoft.com/office/officeart/2005/8/layout/radial5"/>
    <dgm:cxn modelId="{58B5C032-73FB-432A-9565-8643C48D748A}" type="presParOf" srcId="{1A4EA5EA-7BE8-4669-9ED3-0341857BD265}" destId="{8A7B4BD0-E793-4338-AC49-543C150B5978}" srcOrd="4" destOrd="0" presId="urn:microsoft.com/office/officeart/2005/8/layout/radial5"/>
    <dgm:cxn modelId="{B4744EB6-C0E9-4827-B072-A6B113B4F095}" type="presParOf" srcId="{1A4EA5EA-7BE8-4669-9ED3-0341857BD265}" destId="{63374123-141A-4D94-A101-597861E1A350}" srcOrd="5" destOrd="0" presId="urn:microsoft.com/office/officeart/2005/8/layout/radial5"/>
    <dgm:cxn modelId="{E67F8C04-B757-467C-A1EF-855A95ECDF68}" type="presParOf" srcId="{63374123-141A-4D94-A101-597861E1A350}" destId="{B91E6ADB-5934-4556-9746-0335BB14A0AB}" srcOrd="0" destOrd="0" presId="urn:microsoft.com/office/officeart/2005/8/layout/radial5"/>
    <dgm:cxn modelId="{66979B9C-FE54-4D55-95DB-E603D53402C4}" type="presParOf" srcId="{1A4EA5EA-7BE8-4669-9ED3-0341857BD265}" destId="{FE252D33-7834-4FF0-A591-7FE173BFE69E}" srcOrd="6" destOrd="0" presId="urn:microsoft.com/office/officeart/2005/8/layout/radial5"/>
    <dgm:cxn modelId="{D83006B8-6476-4246-ABD0-36F39852FE83}" type="presParOf" srcId="{1A4EA5EA-7BE8-4669-9ED3-0341857BD265}" destId="{93B3A1DF-F2EA-4D4D-AEF3-7C85CBCB2800}" srcOrd="7" destOrd="0" presId="urn:microsoft.com/office/officeart/2005/8/layout/radial5"/>
    <dgm:cxn modelId="{2289C11D-CB3C-44E9-A4C2-32EF33EA5A79}" type="presParOf" srcId="{93B3A1DF-F2EA-4D4D-AEF3-7C85CBCB2800}" destId="{F7C839F2-527E-4B6F-91C2-4056B1602812}" srcOrd="0" destOrd="0" presId="urn:microsoft.com/office/officeart/2005/8/layout/radial5"/>
    <dgm:cxn modelId="{A021E4CB-69AF-49C8-87BD-2C48402C9D30}" type="presParOf" srcId="{1A4EA5EA-7BE8-4669-9ED3-0341857BD265}" destId="{35442883-814D-4E73-B4EC-445D18838325}" srcOrd="8" destOrd="0" presId="urn:microsoft.com/office/officeart/2005/8/layout/radial5"/>
    <dgm:cxn modelId="{A41C46BB-964A-4E35-8A33-E604AF9FA20D}" type="presParOf" srcId="{1A4EA5EA-7BE8-4669-9ED3-0341857BD265}" destId="{B013C273-FB1E-40BC-8EEB-B820D588858A}" srcOrd="9" destOrd="0" presId="urn:microsoft.com/office/officeart/2005/8/layout/radial5"/>
    <dgm:cxn modelId="{53866485-C4BC-41E7-9683-AD400890194E}" type="presParOf" srcId="{B013C273-FB1E-40BC-8EEB-B820D588858A}" destId="{D5686CE1-BC63-45E0-91E2-EBB24B33636A}" srcOrd="0" destOrd="0" presId="urn:microsoft.com/office/officeart/2005/8/layout/radial5"/>
    <dgm:cxn modelId="{EB0E1B47-371B-4BBC-99A7-3C37F0BEBA20}" type="presParOf" srcId="{1A4EA5EA-7BE8-4669-9ED3-0341857BD265}" destId="{42AD03AE-099B-4CAB-A109-1ED09F967297}" srcOrd="10" destOrd="0" presId="urn:microsoft.com/office/officeart/2005/8/layout/radial5"/>
    <dgm:cxn modelId="{A79890C4-F9A6-4E56-A12A-6093FD4A7B97}" type="presParOf" srcId="{1A4EA5EA-7BE8-4669-9ED3-0341857BD265}" destId="{76E0A8F5-FE19-4A87-9A3D-C361E8ED0DE0}" srcOrd="11" destOrd="0" presId="urn:microsoft.com/office/officeart/2005/8/layout/radial5"/>
    <dgm:cxn modelId="{9CFCA966-E69A-4981-ABE4-A3F897FED623}" type="presParOf" srcId="{76E0A8F5-FE19-4A87-9A3D-C361E8ED0DE0}" destId="{17D9AFAB-FB1C-48AC-9A1D-8B3ED1C82819}" srcOrd="0" destOrd="0" presId="urn:microsoft.com/office/officeart/2005/8/layout/radial5"/>
    <dgm:cxn modelId="{93099978-C6E3-43BD-8F87-3DE949DDD54C}" type="presParOf" srcId="{1A4EA5EA-7BE8-4669-9ED3-0341857BD265}" destId="{DD2C9D52-5E79-45B3-AE1F-B47DAB390825}"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7B055-498F-4FC8-BFFE-665437B6CAE5}">
      <dsp:nvSpPr>
        <dsp:cNvPr id="0" name=""/>
        <dsp:cNvSpPr/>
      </dsp:nvSpPr>
      <dsp:spPr>
        <a:xfrm>
          <a:off x="4855115" y="1645190"/>
          <a:ext cx="1019682" cy="1019682"/>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Montserrat Light"/>
              <a:ea typeface="+mn-ea"/>
              <a:cs typeface="+mn-cs"/>
            </a:rPr>
            <a:t>Influenza</a:t>
          </a:r>
        </a:p>
      </dsp:txBody>
      <dsp:txXfrm>
        <a:off x="5004444" y="1794519"/>
        <a:ext cx="721024" cy="721024"/>
      </dsp:txXfrm>
    </dsp:sp>
    <dsp:sp modelId="{90F43FC1-8E25-49CB-ABE9-06F2BFFE4141}">
      <dsp:nvSpPr>
        <dsp:cNvPr id="0" name=""/>
        <dsp:cNvSpPr/>
      </dsp:nvSpPr>
      <dsp:spPr>
        <a:xfrm rot="16200000">
          <a:off x="5197892" y="1146825"/>
          <a:ext cx="334127"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48011" y="1273987"/>
        <a:ext cx="233889" cy="231127"/>
      </dsp:txXfrm>
    </dsp:sp>
    <dsp:sp modelId="{9A24DA6E-8B03-4FD7-96BB-20DB73D39E08}">
      <dsp:nvSpPr>
        <dsp:cNvPr id="0" name=""/>
        <dsp:cNvSpPr/>
      </dsp:nvSpPr>
      <dsp:spPr>
        <a:xfrm>
          <a:off x="4680959" y="402759"/>
          <a:ext cx="1367994" cy="612001"/>
        </a:xfrm>
        <a:prstGeom prst="rect">
          <a:avLst/>
        </a:prstGeom>
        <a:solidFill>
          <a:srgbClr val="FC1921">
            <a:hueOff val="0"/>
            <a:satOff val="0"/>
            <a:lumOff val="0"/>
            <a:alphaOff val="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a:solidFill>
                <a:prstClr val="white"/>
              </a:solidFill>
              <a:latin typeface="Montserrat Light"/>
              <a:ea typeface="+mn-ea"/>
              <a:cs typeface="+mn-cs"/>
            </a:rPr>
            <a:t>Diabetische Komplikationen</a:t>
          </a:r>
        </a:p>
      </dsp:txBody>
      <dsp:txXfrm>
        <a:off x="4680959" y="402759"/>
        <a:ext cx="1367994" cy="612001"/>
      </dsp:txXfrm>
    </dsp:sp>
    <dsp:sp modelId="{1A6954BD-9FF2-4FCE-B4DE-63CB3807EED8}">
      <dsp:nvSpPr>
        <dsp:cNvPr id="0" name=""/>
        <dsp:cNvSpPr/>
      </dsp:nvSpPr>
      <dsp:spPr>
        <a:xfrm rot="20423574">
          <a:off x="6220377" y="1473142"/>
          <a:ext cx="1036209"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223727" y="1569575"/>
        <a:ext cx="920645" cy="231127"/>
      </dsp:txXfrm>
    </dsp:sp>
    <dsp:sp modelId="{8A7B4BD0-E793-4338-AC49-543C150B5978}">
      <dsp:nvSpPr>
        <dsp:cNvPr id="0" name=""/>
        <dsp:cNvSpPr/>
      </dsp:nvSpPr>
      <dsp:spPr>
        <a:xfrm>
          <a:off x="7538071" y="831259"/>
          <a:ext cx="1367994" cy="612001"/>
        </a:xfrm>
        <a:prstGeom prst="rect">
          <a:avLst/>
        </a:prstGeom>
        <a:solidFill>
          <a:srgbClr val="44546A"/>
        </a:solidFill>
        <a:ln w="12700" cap="flat" cmpd="sng" algn="ctr">
          <a:solidFill>
            <a:srgbClr val="231F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dirty="0">
              <a:solidFill>
                <a:schemeClr val="bg1"/>
              </a:solidFill>
              <a:latin typeface="Montserrat Light"/>
              <a:ea typeface="+mn-ea"/>
              <a:cs typeface="+mn-cs"/>
            </a:rPr>
            <a:t>Kardiovaskuläre Komplikationen</a:t>
          </a:r>
        </a:p>
      </dsp:txBody>
      <dsp:txXfrm>
        <a:off x="7538071" y="831259"/>
        <a:ext cx="1367994" cy="612001"/>
      </dsp:txXfrm>
    </dsp:sp>
    <dsp:sp modelId="{63374123-141A-4D94-A101-597861E1A350}">
      <dsp:nvSpPr>
        <dsp:cNvPr id="0" name=""/>
        <dsp:cNvSpPr/>
      </dsp:nvSpPr>
      <dsp:spPr>
        <a:xfrm rot="858006">
          <a:off x="6230159" y="2305278"/>
          <a:ext cx="959710"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231949" y="2368049"/>
        <a:ext cx="844146" cy="231127"/>
      </dsp:txXfrm>
    </dsp:sp>
    <dsp:sp modelId="{FE252D33-7834-4FF0-A591-7FE173BFE69E}">
      <dsp:nvSpPr>
        <dsp:cNvPr id="0" name=""/>
        <dsp:cNvSpPr/>
      </dsp:nvSpPr>
      <dsp:spPr>
        <a:xfrm>
          <a:off x="7523972" y="2573710"/>
          <a:ext cx="1367994" cy="612001"/>
        </a:xfrm>
        <a:prstGeom prst="rect">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dirty="0">
              <a:solidFill>
                <a:schemeClr val="bg1"/>
              </a:solidFill>
              <a:latin typeface="Montserrat Light"/>
              <a:ea typeface="+mn-ea"/>
              <a:cs typeface="+mn-cs"/>
            </a:rPr>
            <a:t>Renale Komplikationen</a:t>
          </a:r>
        </a:p>
      </dsp:txBody>
      <dsp:txXfrm>
        <a:off x="7523972" y="2573710"/>
        <a:ext cx="1367994" cy="612001"/>
      </dsp:txXfrm>
    </dsp:sp>
    <dsp:sp modelId="{93B3A1DF-F2EA-4D4D-AEF3-7C85CBCB2800}">
      <dsp:nvSpPr>
        <dsp:cNvPr id="0" name=""/>
        <dsp:cNvSpPr/>
      </dsp:nvSpPr>
      <dsp:spPr>
        <a:xfrm rot="5400000">
          <a:off x="5183247" y="2776470"/>
          <a:ext cx="363418"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237760" y="2799001"/>
        <a:ext cx="254393" cy="231127"/>
      </dsp:txXfrm>
    </dsp:sp>
    <dsp:sp modelId="{35442883-814D-4E73-B4EC-445D18838325}">
      <dsp:nvSpPr>
        <dsp:cNvPr id="0" name=""/>
        <dsp:cNvSpPr/>
      </dsp:nvSpPr>
      <dsp:spPr>
        <a:xfrm>
          <a:off x="4680959" y="3292098"/>
          <a:ext cx="1367994" cy="612001"/>
        </a:xfrm>
        <a:prstGeom prst="rect">
          <a:avLst/>
        </a:prstGeom>
        <a:solidFill>
          <a:schemeClr val="accent6">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a:solidFill>
                <a:schemeClr val="tx1"/>
              </a:solidFill>
              <a:latin typeface="Montserrat Light"/>
              <a:ea typeface="+mn-ea"/>
              <a:cs typeface="+mn-cs"/>
            </a:rPr>
            <a:t>Neurologische Komplikationen</a:t>
          </a:r>
        </a:p>
      </dsp:txBody>
      <dsp:txXfrm>
        <a:off x="4680959" y="3292098"/>
        <a:ext cx="1367994" cy="612001"/>
      </dsp:txXfrm>
    </dsp:sp>
    <dsp:sp modelId="{B013C273-FB1E-40BC-8EEB-B820D588858A}">
      <dsp:nvSpPr>
        <dsp:cNvPr id="0" name=""/>
        <dsp:cNvSpPr/>
      </dsp:nvSpPr>
      <dsp:spPr>
        <a:xfrm rot="9952920">
          <a:off x="3541692" y="2300562"/>
          <a:ext cx="957741"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55511" y="2363511"/>
        <a:ext cx="842177" cy="231127"/>
      </dsp:txXfrm>
    </dsp:sp>
    <dsp:sp modelId="{42AD03AE-099B-4CAB-A109-1ED09F967297}">
      <dsp:nvSpPr>
        <dsp:cNvPr id="0" name=""/>
        <dsp:cNvSpPr/>
      </dsp:nvSpPr>
      <dsp:spPr>
        <a:xfrm>
          <a:off x="1837810" y="2564129"/>
          <a:ext cx="1367994" cy="612001"/>
        </a:xfrm>
        <a:prstGeom prst="rect">
          <a:avLst/>
        </a:prstGeom>
        <a:solidFill>
          <a:srgbClr val="808284"/>
        </a:solidFill>
        <a:ln w="12700" cap="flat" cmpd="sng" algn="ctr">
          <a:solidFill>
            <a:srgbClr val="231F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a:solidFill>
                <a:prstClr val="white"/>
              </a:solidFill>
              <a:latin typeface="Montserrat Light"/>
              <a:ea typeface="+mn-ea"/>
              <a:cs typeface="+mn-cs"/>
            </a:rPr>
            <a:t>Dekonditionierung</a:t>
          </a:r>
        </a:p>
      </dsp:txBody>
      <dsp:txXfrm>
        <a:off x="1837810" y="2564129"/>
        <a:ext cx="1367994" cy="612001"/>
      </dsp:txXfrm>
    </dsp:sp>
    <dsp:sp modelId="{76E0A8F5-FE19-4A87-9A3D-C361E8ED0DE0}">
      <dsp:nvSpPr>
        <dsp:cNvPr id="0" name=""/>
        <dsp:cNvSpPr/>
      </dsp:nvSpPr>
      <dsp:spPr>
        <a:xfrm rot="11963628">
          <a:off x="3486997" y="1481710"/>
          <a:ext cx="1024851" cy="385213"/>
        </a:xfrm>
        <a:prstGeom prst="rightArrow">
          <a:avLst>
            <a:gd name="adj1" fmla="val 60000"/>
            <a:gd name="adj2" fmla="val 50000"/>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599282" y="1577940"/>
        <a:ext cx="909287" cy="231127"/>
      </dsp:txXfrm>
    </dsp:sp>
    <dsp:sp modelId="{DD2C9D52-5E79-45B3-AE1F-B47DAB390825}">
      <dsp:nvSpPr>
        <dsp:cNvPr id="0" name=""/>
        <dsp:cNvSpPr/>
      </dsp:nvSpPr>
      <dsp:spPr>
        <a:xfrm>
          <a:off x="1838702" y="848680"/>
          <a:ext cx="1367994" cy="611560"/>
        </a:xfrm>
        <a:prstGeom prst="rect">
          <a:avLst/>
        </a:prstGeom>
        <a:solidFill>
          <a:srgbClr val="808284"/>
        </a:solidFill>
        <a:ln w="12700" cap="flat" cmpd="sng" algn="ctr">
          <a:solidFill>
            <a:srgbClr val="231F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DE" sz="1050" b="1" kern="1200" noProof="0">
              <a:solidFill>
                <a:prstClr val="white"/>
              </a:solidFill>
              <a:latin typeface="Montserrat Light"/>
              <a:ea typeface="+mn-ea"/>
              <a:cs typeface="+mn-cs"/>
            </a:rPr>
            <a:t>Respiratorische</a:t>
          </a:r>
          <a:r>
            <a:rPr lang="de-DE" sz="1050" b="1" kern="1200" noProof="0"/>
            <a:t> Komplikationen</a:t>
          </a:r>
        </a:p>
      </dsp:txBody>
      <dsp:txXfrm>
        <a:off x="1838702" y="848680"/>
        <a:ext cx="1367994" cy="61156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DD9BC62-B091-0789-6488-3155CFCBB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2790111-52D5-1472-E9F1-0C50FBE624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926027-6310-4C2A-824A-D29B1CDD1DFD}" type="datetimeFigureOut">
              <a:rPr lang="de-DE" smtClean="0"/>
              <a:t>29.11.2023</a:t>
            </a:fld>
            <a:endParaRPr lang="de-DE"/>
          </a:p>
        </p:txBody>
      </p:sp>
      <p:sp>
        <p:nvSpPr>
          <p:cNvPr id="4" name="Fußzeilenplatzhalter 3">
            <a:extLst>
              <a:ext uri="{FF2B5EF4-FFF2-40B4-BE49-F238E27FC236}">
                <a16:creationId xmlns:a16="http://schemas.microsoft.com/office/drawing/2014/main" id="{E5E8559B-7259-1386-0EF6-02ECBDD690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FF8079-70B4-F88D-C69C-958E86141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A8B0BF-E097-4CC8-ABCA-AA2304CD04E5}" type="slidenum">
              <a:rPr lang="de-DE" smtClean="0"/>
              <a:t>‹Nr.›</a:t>
            </a:fld>
            <a:endParaRPr lang="de-DE"/>
          </a:p>
        </p:txBody>
      </p:sp>
    </p:spTree>
    <p:extLst>
      <p:ext uri="{BB962C8B-B14F-4D97-AF65-F5344CB8AC3E}">
        <p14:creationId xmlns:p14="http://schemas.microsoft.com/office/powerpoint/2010/main" val="41428218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29.521"/>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31.40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34.68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24.940"/>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25.574"/>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30:26.23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29.11.2023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a:t>
            </a:fld>
            <a:endParaRPr lang="de-DE"/>
          </a:p>
        </p:txBody>
      </p:sp>
    </p:spTree>
    <p:extLst>
      <p:ext uri="{BB962C8B-B14F-4D97-AF65-F5344CB8AC3E}">
        <p14:creationId xmlns:p14="http://schemas.microsoft.com/office/powerpoint/2010/main" val="278903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13</a:t>
            </a:fld>
            <a:endParaRPr lang="de-DE"/>
          </a:p>
        </p:txBody>
      </p:sp>
    </p:spTree>
    <p:extLst>
      <p:ext uri="{BB962C8B-B14F-4D97-AF65-F5344CB8AC3E}">
        <p14:creationId xmlns:p14="http://schemas.microsoft.com/office/powerpoint/2010/main" val="159197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14</a:t>
            </a:fld>
            <a:endParaRPr lang="de-DE"/>
          </a:p>
        </p:txBody>
      </p:sp>
    </p:spTree>
    <p:extLst>
      <p:ext uri="{BB962C8B-B14F-4D97-AF65-F5344CB8AC3E}">
        <p14:creationId xmlns:p14="http://schemas.microsoft.com/office/powerpoint/2010/main" val="3999726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15</a:t>
            </a:fld>
            <a:endParaRPr lang="de-DE"/>
          </a:p>
        </p:txBody>
      </p:sp>
    </p:spTree>
    <p:extLst>
      <p:ext uri="{BB962C8B-B14F-4D97-AF65-F5344CB8AC3E}">
        <p14:creationId xmlns:p14="http://schemas.microsoft.com/office/powerpoint/2010/main" val="371984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16</a:t>
            </a:fld>
            <a:endParaRPr lang="de-DE"/>
          </a:p>
        </p:txBody>
      </p:sp>
    </p:spTree>
    <p:extLst>
      <p:ext uri="{BB962C8B-B14F-4D97-AF65-F5344CB8AC3E}">
        <p14:creationId xmlns:p14="http://schemas.microsoft.com/office/powerpoint/2010/main" val="97222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Das adjuvantierte Vakzin enthält das Adjuvanz MF59</a:t>
            </a:r>
            <a:r>
              <a:rPr lang="de-DE" dirty="0"/>
              <a:t> (Öl-in-Wasser Emulsion; Öl-Bestandteil Squalen </a:t>
            </a:r>
            <a:r>
              <a:rPr lang="de-DE" dirty="0">
                <a:sym typeface="Wingdings" panose="05000000000000000000" pitchFamily="2" charset="2"/>
              </a:rPr>
              <a:t> </a:t>
            </a:r>
            <a:r>
              <a:rPr lang="de-DE" dirty="0"/>
              <a:t>Squalen, ein natürlicher Bestandteil von Zellmembranen, kommt in Pflanzen, Tieren und Menschen vor. Im menschlichen Körper kommt es im Talg (einem Oberflächenfett der Haut) vor und ist eine natürlich vorkommende Vorstufe von Cholesterin.)</a:t>
            </a:r>
          </a:p>
          <a:p>
            <a:pPr marL="171450" indent="-171450">
              <a:buFont typeface="Arial" panose="020B0604020202020204" pitchFamily="34" charset="0"/>
              <a:buChar char="•"/>
            </a:pPr>
            <a:r>
              <a:rPr lang="de-DE" b="1" dirty="0"/>
              <a:t>Das hochdosierte Vakzin enthält die 4-fache Menge an Antigen </a:t>
            </a:r>
            <a:r>
              <a:rPr lang="de-DE" dirty="0"/>
              <a:t>(=HA-Protein) </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sym typeface="Wingdings" panose="05000000000000000000" pitchFamily="2" charset="2"/>
              </a:rPr>
              <a:t> </a:t>
            </a:r>
            <a:r>
              <a:rPr lang="de-DE" b="1" dirty="0"/>
              <a:t>Beide Impfstoffe zeigen einen Effektivitäts-Vorteil gegenüber nicht adjuvantierten, standarddosierten Impfstoffen.</a:t>
            </a:r>
            <a:endParaRPr lang="en-US" b="1" dirty="0"/>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17</a:t>
            </a:fld>
            <a:endParaRPr lang="de-DE"/>
          </a:p>
        </p:txBody>
      </p:sp>
    </p:spTree>
    <p:extLst>
      <p:ext uri="{BB962C8B-B14F-4D97-AF65-F5344CB8AC3E}">
        <p14:creationId xmlns:p14="http://schemas.microsoft.com/office/powerpoint/2010/main" val="308520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18</a:t>
            </a:fld>
            <a:endParaRPr lang="de-DE"/>
          </a:p>
        </p:txBody>
      </p:sp>
    </p:spTree>
    <p:extLst>
      <p:ext uri="{BB962C8B-B14F-4D97-AF65-F5344CB8AC3E}">
        <p14:creationId xmlns:p14="http://schemas.microsoft.com/office/powerpoint/2010/main" val="120691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e-DE" sz="1800" b="0" dirty="0">
                <a:effectLst/>
                <a:latin typeface="Calibri" panose="020F0502020204030204" pitchFamily="34" charset="0"/>
                <a:ea typeface="Calibri" panose="020F0502020204030204" pitchFamily="34" charset="0"/>
                <a:cs typeface="Times New Roman" panose="02020603050405020304" pitchFamily="18" charset="0"/>
              </a:rPr>
              <a:t>Die Herstellung von Grippeimpfstoffen in Säugetierzellkultur umgeht die Ei-Adaptation und führt zu Impfviren, die eine hohe Übereinstimmung mit den WHO-Virusstämmen haben. </a:t>
            </a:r>
          </a:p>
          <a:p>
            <a:pPr marL="285750" indent="-285750">
              <a:buFont typeface="Arial" panose="020B0604020202020204" pitchFamily="34" charset="0"/>
              <a:buChar char="•"/>
            </a:pPr>
            <a:r>
              <a:rPr lang="de-DE" sz="1800" b="0" dirty="0">
                <a:effectLst/>
                <a:latin typeface="Calibri" panose="020F0502020204030204" pitchFamily="34" charset="0"/>
                <a:ea typeface="Calibri" panose="020F0502020204030204" pitchFamily="34" charset="0"/>
                <a:cs typeface="Times New Roman" panose="02020603050405020304" pitchFamily="18" charset="0"/>
              </a:rPr>
              <a:t>Eine hohe Übereinstimmung der Impfviren mit den WHO-Referenzviren hat einen potentiell positiven Effekt auf die Impfeffektivität (unter der Annahme, dass die Empfehlungen der WHO empfohlenen Impfstämme die tatsächlich zirkulierenden Viren antigenisch abdecken).</a:t>
            </a:r>
            <a:endParaRPr lang="en-US" b="0"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19</a:t>
            </a:fld>
            <a:endParaRPr lang="en-AU"/>
          </a:p>
        </p:txBody>
      </p:sp>
    </p:spTree>
    <p:extLst>
      <p:ext uri="{BB962C8B-B14F-4D97-AF65-F5344CB8AC3E}">
        <p14:creationId xmlns:p14="http://schemas.microsoft.com/office/powerpoint/2010/main" val="20828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Ergebnisse der Hauptanalysen zeigen in den drei US-Saisons der Studie eine </a:t>
            </a:r>
            <a:r>
              <a:rPr lang="de-DE" b="1" dirty="0"/>
              <a:t>konsistent überlegene Wirksamkeit von QIVc gegenüber QIVe</a:t>
            </a:r>
            <a:r>
              <a:rPr lang="de-DE" dirty="0"/>
              <a:t>, mit einem geschätzten rVE von 14,8 % in den Jahren 2017–18, 12,5 % in den Jahren 2018–19 und 10 % im Jahr 2019-20. </a:t>
            </a:r>
          </a:p>
          <a:p>
            <a:r>
              <a:rPr lang="de-DE" dirty="0"/>
              <a:t>Die 95 %-Konfidenzintervalle waren recht eng und schlossen in allen Fällen 0 aus, was eine </a:t>
            </a:r>
            <a:r>
              <a:rPr lang="de-DE" b="1" dirty="0"/>
              <a:t>statistisch signifikante Überlegenheit </a:t>
            </a:r>
            <a:r>
              <a:rPr lang="de-DE" dirty="0"/>
              <a:t>zeigt (= wenn die Konfidenzintervalle bei Forest-Plots die 0-Achse nicht schneiden ist das Ergebnis statistisch signifikant)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dirty="0"/>
              <a:t>Die Population wurde auf die </a:t>
            </a:r>
            <a:r>
              <a:rPr lang="de-DE" sz="2800" b="1" dirty="0"/>
              <a:t>Altersgruppe 4 bis 64 Jahre beschränkt, da für die ältere Bevölkerung ab 65 Jahren andere weiterentwickelte Impfstoffe empfohlen werden und QIVc zum Zeitpunkt der Studie nicht für Kinder unter 4 Jahren registriert war</a:t>
            </a:r>
            <a:r>
              <a:rPr lang="de-DE"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dirty="0"/>
              <a:t>Die Studie nutzte Daten aus Grippetests, die im Rahmen der routinemäßigen ambulanten Versorgung durchgeführt und in den elektronischen Patientenakten (EHRs) erfasst wurden.</a:t>
            </a:r>
          </a:p>
          <a:p>
            <a:r>
              <a:rPr lang="de-DE" dirty="0"/>
              <a:t>Die Studie verwendete ein testnegatives Design, das retrospektiv auf vorhandene reale Daten aus einem integrierten Datensatz angewendet wurde, der elektronische Gesundheitsakten mit Apotheken- und medizinischen Versicherungsleistungen von mehr als 120 Millionen Patienten in den Vereinigten Staaten verknüpft. </a:t>
            </a:r>
          </a:p>
          <a:p>
            <a:endParaRPr lang="de-DE" dirty="0"/>
          </a:p>
          <a:p>
            <a:r>
              <a:rPr lang="de-DE" dirty="0"/>
              <a:t>_______</a:t>
            </a:r>
          </a:p>
          <a:p>
            <a:endParaRPr lang="de-DE" dirty="0"/>
          </a:p>
          <a:p>
            <a:r>
              <a:rPr lang="de-DE" dirty="0"/>
              <a:t>Die Patienten wurden auf der Grundlage ausgewählt, ob sie entweder QIVc oder QIVe erhalten hatten und zwischen 4 und 64 Jahre alt waren. Die Studienpopulation umfasste Patienten, bei denen innerhalb von 7 Tagen nach einer dokumentierten akuten Atemwegs- oder Fiebererkrankung (ARFI) ein Influenza-Test durchgeführt wurde. Diese zeitliche Zuordnung war erforderlich, um: </a:t>
            </a:r>
          </a:p>
          <a:p>
            <a:pPr marL="171450" indent="-171450">
              <a:buFont typeface="Arial" panose="020B0604020202020204" pitchFamily="34" charset="0"/>
              <a:buChar char="•"/>
            </a:pPr>
            <a:r>
              <a:rPr lang="de-DE" dirty="0"/>
              <a:t>sich den Prinzipien des prospektiven Test-Negativ-Designs anzunähern </a:t>
            </a:r>
          </a:p>
          <a:p>
            <a:pPr marL="171450" indent="-171450">
              <a:buFont typeface="Arial" panose="020B0604020202020204" pitchFamily="34" charset="0"/>
              <a:buChar char="•"/>
            </a:pPr>
            <a:r>
              <a:rPr lang="de-DE" dirty="0"/>
              <a:t>eine ähnliche Einstellung zur Gesundheitsfürsorge bei Fällen und Kontrollen zu gewährleisten</a:t>
            </a:r>
          </a:p>
          <a:p>
            <a:pPr marL="171450" indent="-171450">
              <a:buFont typeface="Arial" panose="020B0604020202020204" pitchFamily="34" charset="0"/>
              <a:buChar char="•"/>
            </a:pPr>
            <a:r>
              <a:rPr lang="de-DE" dirty="0"/>
              <a:t>sicherzustellen, dass relevante Symptome der Grund für den Test sind</a:t>
            </a:r>
            <a:endParaRPr lang="en-AU" dirty="0"/>
          </a:p>
          <a:p>
            <a:pPr marL="0" lvl="0" indent="0" algn="l" defTabSz="914400" rtl="0" eaLnBrk="1" latinLnBrk="0" hangingPunct="1">
              <a:spcAft>
                <a:spcPts val="600"/>
              </a:spcAft>
              <a:buClr>
                <a:schemeClr val="accent1"/>
              </a:buClr>
              <a:buFont typeface="Arial" panose="020B0604020202020204" pitchFamily="34" charset="0"/>
              <a:buNone/>
            </a:pPr>
            <a:r>
              <a:rPr lang="de-DE" dirty="0"/>
              <a:t>Patienten wurden anhand der Ergebnisse des Influenzatests in Fälle und Kontrollen eingeteilt und dann anhand des erhaltenen Impfstoffs weiter klassifiziert.</a:t>
            </a:r>
            <a:endParaRPr lang="en-AU" sz="120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Studie wandte eine robuste Methodik an und umfasste Sensitivitätsanalysen, um mögliche Verzerrungen zu addressieren.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Verzerrung bei der Auswahl des Impfstoffs wurde durch Anpassung der Haupt- und Sensitivitätsanalyse mithilfe einer doppelt robusten Methodik entgegengewirkt, die die inverse Wahrscheinlichkeit der Behandlungsgewichtung (IPTW) und die multivariate Anpassung kombiniert. Die angepassten Chancenverhältnisse wurden mithilfe der logistischen Regression geschätzt und die rVE wurde als (1-angepasstes Chancenverhältnis) geschätzt, ausgedrückt als Prozentsatz.</a:t>
            </a:r>
            <a:endParaRPr lang="en-AU" sz="120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 Analysen wurden für 4 a priori definierte Kovariaten angepasst: </a:t>
            </a:r>
            <a:r>
              <a:rPr lang="de-DE" i="1" dirty="0"/>
              <a:t>Alter, Geschlecht, geografische Region und Kalenderzeit</a:t>
            </a:r>
            <a:r>
              <a:rPr lang="de-DE" dirty="0"/>
              <a:t>. Es wurden auch Daten für andere Kovariaten gesammelt, darunter Rasse, ethnische Zugehörigkeit, Impfwoche, Charlson-Komorbiditätsindex, </a:t>
            </a:r>
            <a:r>
              <a:rPr lang="de-DE" sz="1200" dirty="0">
                <a:solidFill>
                  <a:srgbClr val="000000"/>
                </a:solidFill>
                <a:latin typeface="+mj-lt"/>
              </a:rPr>
              <a:t>Zusatzerkrankungen mit hohem Risiko</a:t>
            </a:r>
            <a:r>
              <a:rPr lang="de-DE" dirty="0"/>
              <a:t> und Ressourcennutzung im Gesundheitswesen, wobei die Analysen auch für diese angepasst wurden, wenn sich herausstellte, dass sie zwischen den Impfstoffgruppen unausgewogen waren.</a:t>
            </a:r>
            <a:endParaRPr lang="en-AU" sz="120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Zusätzlich wurden Sensitivitätsanalysen durchgeführt zur: Berücksichtigung der Testneigung; einer Beschränkung auf die Hauptsaison, um eine mögliche Fehlklassifizierung des Ergebnisses in Zeiten geringer Influenzaaktivität zu vermeiden; und Abstimmung auf die Testwoche, um eine Anpassung an Kalenderzeit und Saisonalität sicherzustellen.</a:t>
            </a:r>
            <a:endParaRPr lang="en-AU" sz="1200" dirty="0">
              <a:solidFill>
                <a:srgbClr val="000000"/>
              </a:solidFill>
              <a:latin typeface="+mj-lt"/>
            </a:endParaRPr>
          </a:p>
        </p:txBody>
      </p:sp>
      <p:sp>
        <p:nvSpPr>
          <p:cNvPr id="4" name="Slide Number Placeholder 3"/>
          <p:cNvSpPr>
            <a:spLocks noGrp="1"/>
          </p:cNvSpPr>
          <p:nvPr>
            <p:ph type="sldNum" sz="quarter" idx="5"/>
          </p:nvPr>
        </p:nvSpPr>
        <p:spPr/>
        <p:txBody>
          <a:bodyPr/>
          <a:lstStyle/>
          <a:p>
            <a:fld id="{37626672-EF28-46B6-9087-69B4A63AFFDB}" type="slidenum">
              <a:rPr lang="nl-NL" smtClean="0"/>
              <a:t>20</a:t>
            </a:fld>
            <a:endParaRPr lang="nl-NL"/>
          </a:p>
        </p:txBody>
      </p:sp>
    </p:spTree>
    <p:extLst>
      <p:ext uri="{BB962C8B-B14F-4D97-AF65-F5344CB8AC3E}">
        <p14:creationId xmlns:p14="http://schemas.microsoft.com/office/powerpoint/2010/main" val="1149130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e-DE" b="1" dirty="0"/>
              <a:t>Auflistung aller in Deutschland </a:t>
            </a:r>
            <a:r>
              <a:rPr lang="de-DE" b="1" u="sng" dirty="0"/>
              <a:t>verfügbaren</a:t>
            </a:r>
            <a:r>
              <a:rPr lang="de-DE" b="1" dirty="0"/>
              <a:t> Impfstoffe, welche bei PEI gelistet sind.</a:t>
            </a:r>
          </a:p>
          <a:p>
            <a:pPr marL="0" indent="0">
              <a:buFont typeface="Arial" panose="020B0604020202020204" pitchFamily="34" charset="0"/>
              <a:buNone/>
            </a:pPr>
            <a:endParaRPr lang="de-DE" b="1" dirty="0"/>
          </a:p>
          <a:p>
            <a:pPr marL="171450" indent="-171450">
              <a:buFont typeface="Arial" panose="020B0604020202020204" pitchFamily="34" charset="0"/>
              <a:buChar char="•"/>
            </a:pPr>
            <a:r>
              <a:rPr lang="de-DE" b="1" dirty="0"/>
              <a:t>Spaltimpfstoffe: </a:t>
            </a:r>
            <a:r>
              <a:rPr lang="de-DE" dirty="0"/>
              <a:t>Fragmentierung durch Zerstörung der Erregeroberfläche mit Detergentien oder starken organischen Lösungsmitteln. Vakzine besteht aus einer Mischung viraler Proteine, die eine hohe Immunogenität besitzen. Die meisten Viruslipide werden im Laufe der Herstellung eliminiert.</a:t>
            </a:r>
          </a:p>
          <a:p>
            <a:pPr marL="171450" indent="-171450">
              <a:buFont typeface="Arial" panose="020B0604020202020204" pitchFamily="34" charset="0"/>
              <a:buChar char="•"/>
            </a:pPr>
            <a:r>
              <a:rPr lang="de-DE" b="1" dirty="0"/>
              <a:t>Untereinheiten-Impfstoffe (Subunit-Impfstoff): </a:t>
            </a:r>
            <a:r>
              <a:rPr lang="de-DE" dirty="0"/>
              <a:t>höherer Reinigungsgrad als Spaltimpfstoffe</a:t>
            </a:r>
          </a:p>
          <a:p>
            <a:endParaRPr lang="de-DE" dirty="0"/>
          </a:p>
          <a:p>
            <a:r>
              <a:rPr lang="de-DE" dirty="0"/>
              <a:t>Spaltimpfstoffe und Subunitimpfstoffe sind </a:t>
            </a:r>
            <a:r>
              <a:rPr lang="de-DE" u="sng" dirty="0"/>
              <a:t>Totimpfstoffe</a:t>
            </a:r>
            <a:r>
              <a:rPr lang="de-DE" u="none" dirty="0"/>
              <a:t> (enthalten nur noch inaktive Teile des Virus)</a:t>
            </a:r>
            <a:endParaRPr lang="en-US" u="none"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21</a:t>
            </a:fld>
            <a:endParaRPr lang="en-AU" dirty="0"/>
          </a:p>
        </p:txBody>
      </p:sp>
    </p:spTree>
    <p:extLst>
      <p:ext uri="{BB962C8B-B14F-4D97-AF65-F5344CB8AC3E}">
        <p14:creationId xmlns:p14="http://schemas.microsoft.com/office/powerpoint/2010/main" val="37151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Der rekombinante Impfstoff ist in der EU zugelassen, aber in Deutschland noch nicht verfügbar</a:t>
            </a:r>
          </a:p>
          <a:p>
            <a:pPr marL="171450" indent="-171450">
              <a:buFont typeface="Arial" panose="020B0604020202020204" pitchFamily="34" charset="0"/>
              <a:buChar char="•"/>
            </a:pPr>
            <a:r>
              <a:rPr lang="de-DE" dirty="0"/>
              <a:t>Bei dem rekombinanten Impfstoff wird nur das Hämagglutinin (HA) Protein der jeweiligen Virusstämme rekombinant in einer Insektenzellkultur hergestellt.</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22</a:t>
            </a:fld>
            <a:endParaRPr lang="en-AU"/>
          </a:p>
        </p:txBody>
      </p:sp>
    </p:spTree>
    <p:extLst>
      <p:ext uri="{BB962C8B-B14F-4D97-AF65-F5344CB8AC3E}">
        <p14:creationId xmlns:p14="http://schemas.microsoft.com/office/powerpoint/2010/main" val="327381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https://www.rki.de/DE/Content/Infekt/Sentinel/Grippeweb/Wochenberichte/Wochenbericht_aktuell.html</a:t>
            </a:r>
          </a:p>
        </p:txBody>
      </p:sp>
      <p:sp>
        <p:nvSpPr>
          <p:cNvPr id="4" name="Foliennummernplatzhalter 3"/>
          <p:cNvSpPr>
            <a:spLocks noGrp="1"/>
          </p:cNvSpPr>
          <p:nvPr>
            <p:ph type="sldNum" sz="quarter" idx="5"/>
          </p:nvPr>
        </p:nvSpPr>
        <p:spPr/>
        <p:txBody>
          <a:bodyPr/>
          <a:lstStyle/>
          <a:p>
            <a:fld id="{70B1E002-DD7E-471A-A18E-7A718FB1AB8A}" type="slidenum">
              <a:rPr lang="de-DE" smtClean="0"/>
              <a:t>4</a:t>
            </a:fld>
            <a:endParaRPr lang="de-DE"/>
          </a:p>
        </p:txBody>
      </p:sp>
    </p:spTree>
    <p:extLst>
      <p:ext uri="{BB962C8B-B14F-4D97-AF65-F5344CB8AC3E}">
        <p14:creationId xmlns:p14="http://schemas.microsoft.com/office/powerpoint/2010/main" val="3701573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25</a:t>
            </a:fld>
            <a:endParaRPr lang="de-DE"/>
          </a:p>
        </p:txBody>
      </p:sp>
    </p:spTree>
    <p:extLst>
      <p:ext uri="{BB962C8B-B14F-4D97-AF65-F5344CB8AC3E}">
        <p14:creationId xmlns:p14="http://schemas.microsoft.com/office/powerpoint/2010/main" val="174727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28</a:t>
            </a:fld>
            <a:endParaRPr lang="de-DE"/>
          </a:p>
        </p:txBody>
      </p:sp>
    </p:spTree>
    <p:extLst>
      <p:ext uri="{BB962C8B-B14F-4D97-AF65-F5344CB8AC3E}">
        <p14:creationId xmlns:p14="http://schemas.microsoft.com/office/powerpoint/2010/main" val="366477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30</a:t>
            </a:fld>
            <a:endParaRPr lang="de-DE"/>
          </a:p>
        </p:txBody>
      </p:sp>
    </p:spTree>
    <p:extLst>
      <p:ext uri="{BB962C8B-B14F-4D97-AF65-F5344CB8AC3E}">
        <p14:creationId xmlns:p14="http://schemas.microsoft.com/office/powerpoint/2010/main" val="221238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34</a:t>
            </a:fld>
            <a:endParaRPr lang="de-DE"/>
          </a:p>
        </p:txBody>
      </p:sp>
    </p:spTree>
    <p:extLst>
      <p:ext uri="{BB962C8B-B14F-4D97-AF65-F5344CB8AC3E}">
        <p14:creationId xmlns:p14="http://schemas.microsoft.com/office/powerpoint/2010/main" val="1963049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35</a:t>
            </a:fld>
            <a:endParaRPr lang="de-DE"/>
          </a:p>
        </p:txBody>
      </p:sp>
    </p:spTree>
    <p:extLst>
      <p:ext uri="{BB962C8B-B14F-4D97-AF65-F5344CB8AC3E}">
        <p14:creationId xmlns:p14="http://schemas.microsoft.com/office/powerpoint/2010/main" val="2287948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36</a:t>
            </a:fld>
            <a:endParaRPr lang="de-DE"/>
          </a:p>
        </p:txBody>
      </p:sp>
    </p:spTree>
    <p:extLst>
      <p:ext uri="{BB962C8B-B14F-4D97-AF65-F5344CB8AC3E}">
        <p14:creationId xmlns:p14="http://schemas.microsoft.com/office/powerpoint/2010/main" val="599499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37</a:t>
            </a:fld>
            <a:endParaRPr lang="de-DE"/>
          </a:p>
        </p:txBody>
      </p:sp>
    </p:spTree>
    <p:extLst>
      <p:ext uri="{BB962C8B-B14F-4D97-AF65-F5344CB8AC3E}">
        <p14:creationId xmlns:p14="http://schemas.microsoft.com/office/powerpoint/2010/main" val="361199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39</a:t>
            </a:fld>
            <a:endParaRPr lang="de-DE"/>
          </a:p>
        </p:txBody>
      </p:sp>
    </p:spTree>
    <p:extLst>
      <p:ext uri="{BB962C8B-B14F-4D97-AF65-F5344CB8AC3E}">
        <p14:creationId xmlns:p14="http://schemas.microsoft.com/office/powerpoint/2010/main" val="2450752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Association of Influenza Vaccination With Cardiovascular Risk: A Meta-analysis</a:t>
            </a:r>
          </a:p>
          <a:p>
            <a:r>
              <a:rPr lang="en-US" altLang="de-DE" sz="1200" dirty="0">
                <a:latin typeface="Helvetica" panose="020B0604020202020204" pitchFamily="34" charset="0"/>
                <a:cs typeface="Helvetica" panose="020B0604020202020204" pitchFamily="34" charset="0"/>
              </a:rPr>
              <a:t>Major Adverse Cardiovascular Events for Influenza Vaccine vs Control When Comparing 2021 Large Cardiovascular Outcome Trial With Previous Meta-</a:t>
            </a:r>
            <a:r>
              <a:rPr lang="en-US" altLang="de-DE" sz="1200" dirty="0" err="1">
                <a:latin typeface="Helvetica" panose="020B0604020202020204" pitchFamily="34" charset="0"/>
                <a:cs typeface="Helvetica" panose="020B0604020202020204" pitchFamily="34" charset="0"/>
              </a:rPr>
              <a:t>analysisSquare</a:t>
            </a:r>
            <a:r>
              <a:rPr lang="en-US" altLang="de-DE" sz="1200" dirty="0">
                <a:latin typeface="Helvetica" panose="020B0604020202020204" pitchFamily="34" charset="0"/>
                <a:cs typeface="Helvetica" panose="020B0604020202020204" pitchFamily="34" charset="0"/>
              </a:rPr>
              <a:t> data markers represent risk ratios; horizontal lines, 95% CIs, with marker size reflecting the statistical weight of the study using random-effects meta-analysis. Diamond data markers represent each subgroup and overall risk ratio with 95% CIs for the outcome of interest. Evaluated using the random-effects Mantel-Haenszel test. Heterogeneity variance τ</a:t>
            </a:r>
            <a:r>
              <a:rPr lang="en-US" altLang="de-DE" sz="1200" baseline="30000" dirty="0">
                <a:latin typeface="Helvetica" panose="020B0604020202020204" pitchFamily="34" charset="0"/>
                <a:cs typeface="Helvetica" panose="020B0604020202020204" pitchFamily="34" charset="0"/>
              </a:rPr>
              <a:t>2</a:t>
            </a:r>
            <a:r>
              <a:rPr lang="en-US" altLang="de-DE" sz="1200" dirty="0">
                <a:latin typeface="Helvetica" panose="020B0604020202020204" pitchFamily="34" charset="0"/>
                <a:cs typeface="Helvetica" panose="020B0604020202020204" pitchFamily="34" charset="0"/>
              </a:rPr>
              <a:t> calculated using the </a:t>
            </a:r>
            <a:r>
              <a:rPr lang="en-US" altLang="de-DE" sz="1200" dirty="0" err="1">
                <a:latin typeface="Helvetica" panose="020B0604020202020204" pitchFamily="34" charset="0"/>
                <a:cs typeface="Helvetica" panose="020B0604020202020204" pitchFamily="34" charset="0"/>
              </a:rPr>
              <a:t>DerSimonian</a:t>
            </a:r>
            <a:r>
              <a:rPr lang="en-US" altLang="de-DE" sz="1200" dirty="0">
                <a:latin typeface="Helvetica" panose="020B0604020202020204" pitchFamily="34" charset="0"/>
                <a:cs typeface="Helvetica" panose="020B0604020202020204" pitchFamily="34" charset="0"/>
              </a:rPr>
              <a:t>-Laird estimator. Risk of bias evaluated using standard Cochrane criteria: A, random sequence generation (selection bias); B, allocation concealment (selection bias); C, masking of participants and personnel (performance bias); D, masking of outcome assessment (detection bias); E, incomplete outcome data (attrition bias); F, selective reporting (reporting bias); G, other bias. Red indicates high risk of bias, yellow indicates unclear risk of bias, and green indicates low risk of bias.</a:t>
            </a:r>
          </a:p>
          <a:p>
            <a:endParaRPr lang="en-US" sz="1200" dirty="0">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sz="1200" dirty="0">
                <a:latin typeface="Helvetica" panose="020B0604020202020204" pitchFamily="34" charset="0"/>
                <a:cs typeface="Helvetica" panose="020B0604020202020204" pitchFamily="34" charset="0"/>
              </a:rPr>
              <a:t>Major Adverse Cardiovascular Events Comparing Influenza Vaccine vs Control Stratified by History of Recent Acute Coronary Syndrome (ACS)Square data markers represent risk ratios; horizontal lines, the 95% CIs with marker size reflecting the statistical weight of the study using random-effects meta-analysis. Diamond data markers represent each subgroup and overall risk ratio and 95% CIs for the outcome of interest. Evaluated using the random-effects Mantel-Haenszel test. Heterogeneity variance τ</a:t>
            </a:r>
            <a:r>
              <a:rPr lang="en-US" altLang="de-DE" sz="1200" baseline="30000" dirty="0">
                <a:latin typeface="Helvetica" panose="020B0604020202020204" pitchFamily="34" charset="0"/>
                <a:cs typeface="Helvetica" panose="020B0604020202020204" pitchFamily="34" charset="0"/>
              </a:rPr>
              <a:t>2</a:t>
            </a:r>
            <a:r>
              <a:rPr lang="en-US" altLang="de-DE" sz="1200" dirty="0">
                <a:latin typeface="Helvetica" panose="020B0604020202020204" pitchFamily="34" charset="0"/>
                <a:cs typeface="Helvetica" panose="020B0604020202020204" pitchFamily="34" charset="0"/>
              </a:rPr>
              <a:t> calculated using the </a:t>
            </a:r>
            <a:r>
              <a:rPr lang="en-US" altLang="de-DE" sz="1200" dirty="0" err="1">
                <a:latin typeface="Helvetica" panose="020B0604020202020204" pitchFamily="34" charset="0"/>
                <a:cs typeface="Helvetica" panose="020B0604020202020204" pitchFamily="34" charset="0"/>
              </a:rPr>
              <a:t>DerSimonian</a:t>
            </a:r>
            <a:r>
              <a:rPr lang="en-US" altLang="de-DE" sz="1200" dirty="0">
                <a:latin typeface="Helvetica" panose="020B0604020202020204" pitchFamily="34" charset="0"/>
                <a:cs typeface="Helvetica" panose="020B0604020202020204" pitchFamily="34" charset="0"/>
              </a:rPr>
              <a:t>-Laird estimator.
</a:t>
            </a:r>
          </a:p>
          <a:p>
            <a:endParaRPr lang="en-US" sz="1200" dirty="0">
              <a:latin typeface="Helvetica" panose="020B0604020202020204" pitchFamily="34" charset="0"/>
              <a:cs typeface="Helvetica"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40</a:t>
            </a:fld>
            <a:endParaRPr lang="de-DE"/>
          </a:p>
        </p:txBody>
      </p:sp>
    </p:spTree>
    <p:extLst>
      <p:ext uri="{BB962C8B-B14F-4D97-AF65-F5344CB8AC3E}">
        <p14:creationId xmlns:p14="http://schemas.microsoft.com/office/powerpoint/2010/main" val="2199241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b="1" dirty="0"/>
              <a:t>Bis zu Saison 2017/18 wurden noch trivalente Vakzine empfohlen: </a:t>
            </a:r>
            <a:r>
              <a:rPr lang="pt-BR" dirty="0"/>
              <a:t>A/H1N1, A/H3N2 und je1 x B-Virus</a:t>
            </a:r>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42</a:t>
            </a:fld>
            <a:endParaRPr lang="en-AU" dirty="0"/>
          </a:p>
        </p:txBody>
      </p:sp>
    </p:spTree>
    <p:extLst>
      <p:ext uri="{BB962C8B-B14F-4D97-AF65-F5344CB8AC3E}">
        <p14:creationId xmlns:p14="http://schemas.microsoft.com/office/powerpoint/2010/main" val="25795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5</a:t>
            </a:fld>
            <a:endParaRPr lang="de-DE"/>
          </a:p>
        </p:txBody>
      </p:sp>
    </p:spTree>
    <p:extLst>
      <p:ext uri="{BB962C8B-B14F-4D97-AF65-F5344CB8AC3E}">
        <p14:creationId xmlns:p14="http://schemas.microsoft.com/office/powerpoint/2010/main" val="3146332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43</a:t>
            </a:fld>
            <a:endParaRPr lang="de-DE"/>
          </a:p>
        </p:txBody>
      </p:sp>
    </p:spTree>
    <p:extLst>
      <p:ext uri="{BB962C8B-B14F-4D97-AF65-F5344CB8AC3E}">
        <p14:creationId xmlns:p14="http://schemas.microsoft.com/office/powerpoint/2010/main" val="3824990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Der rekombinante Impfstoff ist in der EU zugelassen, aber in Deutschland noch nicht verfügbar</a:t>
            </a:r>
          </a:p>
          <a:p>
            <a:pPr marL="171450" indent="-171450">
              <a:buFont typeface="Arial" panose="020B0604020202020204" pitchFamily="34" charset="0"/>
              <a:buChar char="•"/>
            </a:pPr>
            <a:r>
              <a:rPr lang="de-DE" dirty="0"/>
              <a:t>Bei dem rekombinanten Impfstoff wird nur das Hämagglutinin (HA) Protein der jeweiligen Virusstämme rekombinant in einer Insektenzellkultur hergestellt.</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46</a:t>
            </a:fld>
            <a:endParaRPr lang="en-AU"/>
          </a:p>
        </p:txBody>
      </p:sp>
    </p:spTree>
    <p:extLst>
      <p:ext uri="{BB962C8B-B14F-4D97-AF65-F5344CB8AC3E}">
        <p14:creationId xmlns:p14="http://schemas.microsoft.com/office/powerpoint/2010/main" val="34371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48</a:t>
            </a:fld>
            <a:endParaRPr lang="de-DE"/>
          </a:p>
        </p:txBody>
      </p:sp>
    </p:spTree>
    <p:extLst>
      <p:ext uri="{BB962C8B-B14F-4D97-AF65-F5344CB8AC3E}">
        <p14:creationId xmlns:p14="http://schemas.microsoft.com/office/powerpoint/2010/main" val="3807221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50</a:t>
            </a:fld>
            <a:endParaRPr lang="de-DE"/>
          </a:p>
        </p:txBody>
      </p:sp>
    </p:spTree>
    <p:extLst>
      <p:ext uri="{BB962C8B-B14F-4D97-AF65-F5344CB8AC3E}">
        <p14:creationId xmlns:p14="http://schemas.microsoft.com/office/powerpoint/2010/main" val="142248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55</a:t>
            </a:fld>
            <a:endParaRPr lang="de-DE"/>
          </a:p>
        </p:txBody>
      </p:sp>
    </p:spTree>
    <p:extLst>
      <p:ext uri="{BB962C8B-B14F-4D97-AF65-F5344CB8AC3E}">
        <p14:creationId xmlns:p14="http://schemas.microsoft.com/office/powerpoint/2010/main" val="948511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b="0" dirty="0"/>
              <a:t>Diese in den USA durchgeführte prospektive Beobachtungskohortenstudie wurde als Register für die Exposition während der Schwangerschaft in Übereinstimmung mit den Leitlinien der US-amerikanischen Food and Drug Administration (FDA) konzipiert und durchgeführt, um eine Verpflichtung gegenüber der FDA nach der Markteinführung zu erfüllen.</a:t>
            </a:r>
          </a:p>
          <a:p>
            <a:pPr marL="171450" indent="-171450">
              <a:buFont typeface="Arial" panose="020B0604020202020204" pitchFamily="34" charset="0"/>
              <a:buChar char="•"/>
            </a:pPr>
            <a:r>
              <a:rPr lang="de-DE" b="0" dirty="0"/>
              <a:t>Von der primären Analysepopulation wurden 31,7 % vor der 20. Schwangerschaftswoche eingeschlossen; 26,8 % erhielten QIVc während des ersten Trimesters, 41,7 % während des zweiten Trimesters und 31,6 % während des dritten Trimesters </a:t>
            </a:r>
          </a:p>
          <a:p>
            <a:pPr marL="171450" indent="-171450">
              <a:buFont typeface="Arial" panose="020B0604020202020204" pitchFamily="34" charset="0"/>
              <a:buChar char="•"/>
            </a:pPr>
            <a:r>
              <a:rPr lang="de-DE" b="0" dirty="0"/>
              <a:t>In die Studie wurden sowohl Hochrisikoschwangerschaften als auch Schwangerschaften mit geringem Risiko aufgenommen.</a:t>
            </a:r>
          </a:p>
          <a:p>
            <a:pPr marL="171450" indent="-171450">
              <a:buFont typeface="Arial" panose="020B0604020202020204" pitchFamily="34" charset="0"/>
              <a:buChar char="•"/>
            </a:pPr>
            <a:r>
              <a:rPr lang="de-DE" b="0" dirty="0"/>
              <a:t>Follow-up-Daten wurden am Ende des zweiten Trimesters und/oder zum Zeitpunkt des Schwangerschaftsausgangs erhoben</a:t>
            </a:r>
            <a:endParaRPr lang="en-US" dirty="0"/>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56</a:t>
            </a:fld>
            <a:endParaRPr lang="en-AU"/>
          </a:p>
        </p:txBody>
      </p:sp>
    </p:spTree>
    <p:extLst>
      <p:ext uri="{BB962C8B-B14F-4D97-AF65-F5344CB8AC3E}">
        <p14:creationId xmlns:p14="http://schemas.microsoft.com/office/powerpoint/2010/main" val="2218331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99A68A-FF5E-476B-B987-3F420856D497}" type="slidenum">
              <a:rPr lang="en-US" smtClean="0"/>
              <a:t>57</a:t>
            </a:fld>
            <a:endParaRPr lang="en-US"/>
          </a:p>
        </p:txBody>
      </p:sp>
    </p:spTree>
    <p:extLst>
      <p:ext uri="{BB962C8B-B14F-4D97-AF65-F5344CB8AC3E}">
        <p14:creationId xmlns:p14="http://schemas.microsoft.com/office/powerpoint/2010/main" val="1317134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1. WHO. Influenza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Seasonal</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http://www.who.int/mediacentre/factsheets/fs211/en/</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August 2022. 2. CDC.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Symptoms &amp;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Complications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https://www.cdc.gov/flu/consumer/symptoms.htm</a:t>
            </a:r>
            <a:r>
              <a:rPr lang="de-DE" altLang="en-US" sz="1200" dirty="0">
                <a:solidFill>
                  <a:srgbClr val="231F20"/>
                </a:solidFill>
                <a:latin typeface="Montserrat Light"/>
                <a:cs typeface="Arial" pitchFamily="34" charset="0"/>
              </a:rPr>
              <a:t>. Abgerufen im </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August 2022. 3. CDC. Clinical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signs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and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symptoms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of</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influenza</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https://www.cdc.gov/flu/professionals/acip/clinical.htm</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April 2021. 4. CDC. Cold versus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https://www.cdc.gov/flu/symptoms/coldflu.htm. Abgerufen im April 2021. 5. NIH. Understanding 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common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cold</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virus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https://www.nih.gov/news-events/nih-research-matters/understanding-common-cold-virus . Abgerufen im April 2021. </a:t>
            </a:r>
          </a:p>
          <a:p>
            <a:r>
              <a:rPr lang="en-GB" dirty="0"/>
              <a:t>6. Mayo Clinic. COVID-19, cold, allergies and the flu: What are the differences? https://www.mayoclinic.org/diseases-conditions/coronavirus/in-depth/covid-19-cold-flu-and-allergies-differences/art-20503981. </a:t>
            </a:r>
            <a:r>
              <a:rPr lang="en-GB" dirty="0" err="1"/>
              <a:t>Abgerufen</a:t>
            </a:r>
            <a:r>
              <a:rPr lang="en-GB" dirty="0"/>
              <a:t> am 05.01.2023.</a:t>
            </a:r>
          </a:p>
          <a:p>
            <a:r>
              <a:rPr lang="en-GB" dirty="0"/>
              <a:t>7. </a:t>
            </a:r>
            <a:r>
              <a:rPr lang="en-GB" dirty="0" err="1"/>
              <a:t>Ries</a:t>
            </a:r>
            <a:r>
              <a:rPr lang="en-GB" dirty="0"/>
              <a:t> J. COVID-19 Will Likely Become a Seasonal Disease, CDC Director Says. https://www.healthline.com/health-news/covid-19-will-likely-become-a-seasonal-disease-cdc-director-says. </a:t>
            </a:r>
            <a:r>
              <a:rPr lang="en-GB" dirty="0" err="1"/>
              <a:t>Abgerufen</a:t>
            </a:r>
            <a:r>
              <a:rPr lang="en-GB" dirty="0"/>
              <a:t> am 05.01.2023.</a:t>
            </a:r>
          </a:p>
          <a:p>
            <a:r>
              <a:rPr lang="en-GB" dirty="0"/>
              <a:t>8. De </a:t>
            </a:r>
            <a:r>
              <a:rPr lang="en-GB" dirty="0" err="1"/>
              <a:t>Bruyn</a:t>
            </a:r>
            <a:r>
              <a:rPr lang="en-GB" dirty="0"/>
              <a:t> et al. 2022. BMC Infect Dis, 22(1):207.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3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230188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Jia Z et al. Comparison of Clinical Characteristics Among COVID-19 and Non-COVID-19 Pediatric Pneumonias: A Multicenter Cross-Sectional Study. Front Cell Infect Microbiol. 2021 Jul 1;11:663884. doi: 10.3389/fcimb.2021.663884</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Figure 2 </a:t>
            </a:r>
            <a:r>
              <a:rPr lang="en-US" dirty="0"/>
              <a:t>Chest computed tomography (CT) scans for COVID-19 pneumonia patient and Non-COVID-19 viral pneumonia patients. </a:t>
            </a:r>
            <a:r>
              <a:rPr lang="en-US" b="1" dirty="0"/>
              <a:t>(A, B)</a:t>
            </a:r>
            <a:r>
              <a:rPr lang="en-US" dirty="0"/>
              <a:t> showed ground-glass opacities were located in the right lower lobe of the lung and upper lobe of the left lung and located under the pleura in a patient with COVID-19 pneumonia. </a:t>
            </a:r>
            <a:r>
              <a:rPr lang="en-US" b="1" dirty="0"/>
              <a:t>(C, D)</a:t>
            </a:r>
            <a:r>
              <a:rPr lang="en-US" dirty="0"/>
              <a:t> showed multiple patchy shadows and consolidation in two lungs in a patient with respiratory syncytial virus (RSV) pneumonia. </a:t>
            </a:r>
            <a:r>
              <a:rPr lang="en-US" b="1" dirty="0"/>
              <a:t>(E, F)</a:t>
            </a:r>
            <a:r>
              <a:rPr lang="en-US" dirty="0"/>
              <a:t> </a:t>
            </a:r>
            <a:r>
              <a:rPr lang="en-US" b="1" dirty="0"/>
              <a:t>showed thickened tracheobronchial wall in right lung and ground-glass opacities were located in the left lower lobe of the lung in a patient with influenza A (IFA) pneumonia.</a:t>
            </a:r>
          </a:p>
          <a:p>
            <a:r>
              <a:rPr lang="de-DE" dirty="0"/>
              <a:t>https://www.frontiersin.org/articles/10.3389/fcimb.2021.663884/full</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8</a:t>
            </a:fld>
            <a:endParaRPr lang="de-DE"/>
          </a:p>
        </p:txBody>
      </p:sp>
    </p:spTree>
    <p:extLst>
      <p:ext uri="{BB962C8B-B14F-4D97-AF65-F5344CB8AC3E}">
        <p14:creationId xmlns:p14="http://schemas.microsoft.com/office/powerpoint/2010/main" val="175485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atin typeface="Segoe UI" panose="020B0502040204020203" pitchFamily="34" charset="0"/>
              </a:rPr>
              <a:t>K. G. Skaarup et al:  </a:t>
            </a:r>
            <a:r>
              <a:rPr lang="en-US" sz="1800" b="1" dirty="0">
                <a:latin typeface="Segoe UI" panose="020B0502040204020203" pitchFamily="34" charset="0"/>
              </a:rPr>
              <a:t>Influenza and cardiovascular disease pathophysiology: strings attached. </a:t>
            </a:r>
            <a:r>
              <a:rPr lang="en-US" sz="1800" dirty="0" err="1">
                <a:latin typeface="Segoe UI" panose="020B0502040204020203" pitchFamily="34" charset="0"/>
              </a:rPr>
              <a:t>Eur</a:t>
            </a:r>
            <a:r>
              <a:rPr lang="en-US" sz="1800" dirty="0">
                <a:latin typeface="Segoe UI" panose="020B0502040204020203" pitchFamily="34" charset="0"/>
              </a:rPr>
              <a:t> Heart J Suppl 2023 Vol. 25 Issue Suppl A Pages A5-a11</a:t>
            </a: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9</a:t>
            </a:fld>
            <a:endParaRPr lang="de-DE"/>
          </a:p>
        </p:txBody>
      </p:sp>
    </p:spTree>
    <p:extLst>
      <p:ext uri="{BB962C8B-B14F-4D97-AF65-F5344CB8AC3E}">
        <p14:creationId xmlns:p14="http://schemas.microsoft.com/office/powerpoint/2010/main" val="242972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10</a:t>
            </a:fld>
            <a:endParaRPr lang="de-DE"/>
          </a:p>
        </p:txBody>
      </p:sp>
    </p:spTree>
    <p:extLst>
      <p:ext uri="{BB962C8B-B14F-4D97-AF65-F5344CB8AC3E}">
        <p14:creationId xmlns:p14="http://schemas.microsoft.com/office/powerpoint/2010/main" val="159749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11</a:t>
            </a:fld>
            <a:endParaRPr lang="de-DE"/>
          </a:p>
        </p:txBody>
      </p:sp>
    </p:spTree>
    <p:extLst>
      <p:ext uri="{BB962C8B-B14F-4D97-AF65-F5344CB8AC3E}">
        <p14:creationId xmlns:p14="http://schemas.microsoft.com/office/powerpoint/2010/main" val="360068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sz="1200" dirty="0" err="1"/>
              <a:t>Saisonale</a:t>
            </a:r>
            <a:r>
              <a:rPr lang="en-US" sz="1200" dirty="0"/>
              <a:t> </a:t>
            </a:r>
            <a:r>
              <a:rPr lang="en-US" sz="1200" dirty="0" err="1"/>
              <a:t>Grippeviren</a:t>
            </a:r>
            <a:r>
              <a:rPr lang="en-US" sz="1200" dirty="0"/>
              <a:t> </a:t>
            </a:r>
            <a:r>
              <a:rPr lang="en-US" sz="1200" dirty="0" err="1"/>
              <a:t>verändern</a:t>
            </a:r>
            <a:r>
              <a:rPr lang="en-US" sz="1200" dirty="0"/>
              <a:t> </a:t>
            </a:r>
            <a:r>
              <a:rPr lang="en-US" sz="1200" dirty="0" err="1"/>
              <a:t>sich</a:t>
            </a:r>
            <a:r>
              <a:rPr lang="en-US" sz="1200" dirty="0"/>
              <a:t> </a:t>
            </a:r>
            <a:r>
              <a:rPr lang="en-US" sz="1200" dirty="0" err="1"/>
              <a:t>ständig</a:t>
            </a:r>
            <a:r>
              <a:rPr lang="en-US" sz="1200" dirty="0"/>
              <a:t>, </a:t>
            </a:r>
            <a:r>
              <a:rPr lang="en-US" sz="1200" dirty="0" err="1"/>
              <a:t>weshalb</a:t>
            </a:r>
            <a:r>
              <a:rPr lang="en-US" sz="1200" dirty="0"/>
              <a:t> </a:t>
            </a:r>
            <a:r>
              <a:rPr lang="en-US" sz="1200" dirty="0" err="1"/>
              <a:t>jedes</a:t>
            </a:r>
            <a:r>
              <a:rPr lang="en-US" sz="1200" dirty="0"/>
              <a:t> </a:t>
            </a:r>
            <a:r>
              <a:rPr lang="en-US" sz="1200" dirty="0" err="1"/>
              <a:t>Jahr</a:t>
            </a:r>
            <a:r>
              <a:rPr lang="en-US" sz="1200" dirty="0"/>
              <a:t> die </a:t>
            </a:r>
            <a:r>
              <a:rPr lang="en-US" sz="1200" dirty="0" err="1"/>
              <a:t>Grippeimpfstoffe</a:t>
            </a:r>
            <a:r>
              <a:rPr lang="en-US" sz="1200" dirty="0"/>
              <a:t> an die </a:t>
            </a:r>
            <a:r>
              <a:rPr lang="en-US" sz="1200" dirty="0" err="1"/>
              <a:t>jeweils</a:t>
            </a:r>
            <a:r>
              <a:rPr lang="en-US" sz="1200" dirty="0"/>
              <a:t> </a:t>
            </a:r>
            <a:r>
              <a:rPr lang="en-US" sz="1200" dirty="0" err="1"/>
              <a:t>zirkulierenden</a:t>
            </a:r>
            <a:r>
              <a:rPr lang="en-US" sz="1200" dirty="0"/>
              <a:t> </a:t>
            </a:r>
            <a:r>
              <a:rPr lang="en-US" sz="1200" dirty="0" err="1"/>
              <a:t>Grippeviren</a:t>
            </a:r>
            <a:r>
              <a:rPr lang="en-US" sz="1200" dirty="0"/>
              <a:t> </a:t>
            </a:r>
            <a:r>
              <a:rPr lang="en-US" sz="1200" dirty="0" err="1"/>
              <a:t>angepasst</a:t>
            </a:r>
            <a:r>
              <a:rPr lang="en-US" sz="1200" dirty="0"/>
              <a:t> </a:t>
            </a:r>
            <a:r>
              <a:rPr lang="en-US" sz="1200" dirty="0" err="1"/>
              <a:t>werden</a:t>
            </a:r>
            <a:r>
              <a:rPr lang="en-US" sz="1200" dirty="0"/>
              <a:t> muss</a:t>
            </a:r>
          </a:p>
          <a:p>
            <a:pPr marL="171450" indent="-171450">
              <a:buFont typeface="Arial" panose="020B0604020202020204" pitchFamily="34" charset="0"/>
              <a:buChar char="•"/>
            </a:pPr>
            <a:r>
              <a:rPr lang="en-US" sz="1200" dirty="0" err="1"/>
              <a:t>Im</a:t>
            </a:r>
            <a:r>
              <a:rPr lang="en-US" sz="1200" dirty="0"/>
              <a:t> </a:t>
            </a:r>
            <a:r>
              <a:rPr lang="en-US" sz="1200" dirty="0" err="1"/>
              <a:t>Gegensatz</a:t>
            </a:r>
            <a:r>
              <a:rPr lang="en-US" sz="1200" dirty="0"/>
              <a:t> </a:t>
            </a:r>
            <a:r>
              <a:rPr lang="en-US" sz="1200" dirty="0" err="1"/>
              <a:t>zu</a:t>
            </a:r>
            <a:r>
              <a:rPr lang="en-US" sz="1200" dirty="0"/>
              <a:t> </a:t>
            </a:r>
            <a:r>
              <a:rPr lang="en-US" sz="1200" dirty="0" err="1"/>
              <a:t>anderen</a:t>
            </a:r>
            <a:r>
              <a:rPr lang="en-US" sz="1200" dirty="0"/>
              <a:t> </a:t>
            </a:r>
            <a:r>
              <a:rPr lang="en-US" sz="1200" dirty="0" err="1"/>
              <a:t>Erregern</a:t>
            </a:r>
            <a:r>
              <a:rPr lang="en-US" sz="1200" dirty="0"/>
              <a:t> muss </a:t>
            </a:r>
            <a:r>
              <a:rPr lang="en-US" sz="1200" dirty="0" err="1"/>
              <a:t>daher</a:t>
            </a:r>
            <a:r>
              <a:rPr lang="en-US" sz="1200" dirty="0"/>
              <a:t> die </a:t>
            </a:r>
            <a:r>
              <a:rPr lang="en-US" sz="1200" dirty="0" err="1"/>
              <a:t>Grippeimpfung</a:t>
            </a:r>
            <a:r>
              <a:rPr lang="en-US" sz="1200" dirty="0"/>
              <a:t> </a:t>
            </a:r>
            <a:r>
              <a:rPr lang="en-US" sz="1200" dirty="0" err="1"/>
              <a:t>jedes</a:t>
            </a:r>
            <a:r>
              <a:rPr lang="en-US" sz="1200" dirty="0"/>
              <a:t> </a:t>
            </a:r>
            <a:r>
              <a:rPr lang="en-US" sz="1200" dirty="0" err="1"/>
              <a:t>Jahr</a:t>
            </a:r>
            <a:r>
              <a:rPr lang="en-US" sz="1200" dirty="0"/>
              <a:t> </a:t>
            </a:r>
            <a:r>
              <a:rPr lang="en-US" sz="1200" dirty="0" err="1"/>
              <a:t>wiederholt</a:t>
            </a:r>
            <a:r>
              <a:rPr lang="en-US" sz="1200" dirty="0"/>
              <a:t> </a:t>
            </a:r>
            <a:r>
              <a:rPr lang="en-US" sz="1200" dirty="0" err="1"/>
              <a:t>werden</a:t>
            </a:r>
            <a:endParaRPr lang="en-US" sz="1200" dirty="0"/>
          </a:p>
          <a:p>
            <a:endParaRPr lang="en-US" dirty="0"/>
          </a:p>
        </p:txBody>
      </p:sp>
      <p:sp>
        <p:nvSpPr>
          <p:cNvPr id="4" name="Foliennummernplatzhalter 3"/>
          <p:cNvSpPr>
            <a:spLocks noGrp="1"/>
          </p:cNvSpPr>
          <p:nvPr>
            <p:ph type="sldNum" sz="quarter" idx="5"/>
          </p:nvPr>
        </p:nvSpPr>
        <p:spPr/>
        <p:txBody>
          <a:bodyPr/>
          <a:lstStyle/>
          <a:p>
            <a:fld id="{9DF2D3C8-9520-4A20-9095-A62731B49584}" type="slidenum">
              <a:rPr lang="en-AU" smtClean="0"/>
              <a:pPr/>
              <a:t>12</a:t>
            </a:fld>
            <a:endParaRPr lang="en-AU" dirty="0"/>
          </a:p>
        </p:txBody>
      </p:sp>
    </p:spTree>
    <p:extLst>
      <p:ext uri="{BB962C8B-B14F-4D97-AF65-F5344CB8AC3E}">
        <p14:creationId xmlns:p14="http://schemas.microsoft.com/office/powerpoint/2010/main" val="311560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slideMaster" Target="../slideMasters/slideMaster2.xml"/><Relationship Id="rId4" Type="http://schemas.openxmlformats.org/officeDocument/2006/relationships/tags" Target="../tags/tag4.xml"/><Relationship Id="rId9"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2.png"/><Relationship Id="rId5" Type="http://schemas.openxmlformats.org/officeDocument/2006/relationships/tags" Target="../tags/tag14.xml"/><Relationship Id="rId10" Type="http://schemas.openxmlformats.org/officeDocument/2006/relationships/slideMaster" Target="../slideMasters/slideMaster3.xml"/><Relationship Id="rId4" Type="http://schemas.openxmlformats.org/officeDocument/2006/relationships/tags" Target="../tags/tag13.xml"/><Relationship Id="rId9" Type="http://schemas.openxmlformats.org/officeDocument/2006/relationships/tags" Target="../tags/tag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2.png"/><Relationship Id="rId5" Type="http://schemas.openxmlformats.org/officeDocument/2006/relationships/tags" Target="../tags/tag23.xml"/><Relationship Id="rId10" Type="http://schemas.openxmlformats.org/officeDocument/2006/relationships/slideMaster" Target="../slideMasters/slideMaster4.xml"/><Relationship Id="rId4" Type="http://schemas.openxmlformats.org/officeDocument/2006/relationships/tags" Target="../tags/tag22.xml"/><Relationship Id="rId9" Type="http://schemas.openxmlformats.org/officeDocument/2006/relationships/tags" Target="../tags/tag2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2.png"/><Relationship Id="rId5" Type="http://schemas.openxmlformats.org/officeDocument/2006/relationships/tags" Target="../tags/tag32.xml"/><Relationship Id="rId10" Type="http://schemas.openxmlformats.org/officeDocument/2006/relationships/slideMaster" Target="../slideMasters/slideMaster5.xml"/><Relationship Id="rId4" Type="http://schemas.openxmlformats.org/officeDocument/2006/relationships/tags" Target="../tags/tag31.xml"/><Relationship Id="rId9" Type="http://schemas.openxmlformats.org/officeDocument/2006/relationships/tags" Target="../tags/tag3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4313F41-BD7E-84F7-CBE9-F6C923A28F31}"/>
              </a:ext>
            </a:extLst>
          </p:cNvPr>
          <p:cNvSpPr>
            <a:spLocks noGrp="1"/>
          </p:cNvSpPr>
          <p:nvPr>
            <p:ph type="dt" sz="half" idx="10"/>
          </p:nvPr>
        </p:nvSpPr>
        <p:spPr/>
        <p:txBody>
          <a:bodyPr/>
          <a:lstStyle>
            <a:lvl1pPr>
              <a:defRPr>
                <a:solidFill>
                  <a:srgbClr val="00B050"/>
                </a:solidFill>
              </a:defRPr>
            </a:lvl1pPr>
          </a:lstStyle>
          <a:p>
            <a:fld id="{A14AD3F3-B0C8-4A46-BFB1-FA15383EB881}" type="datetimeFigureOut">
              <a:rPr lang="de-DE" smtClean="0"/>
              <a:pPr/>
              <a:t>29.11.2023</a:t>
            </a:fld>
            <a:endParaRPr lang="de-DE" dirty="0"/>
          </a:p>
        </p:txBody>
      </p:sp>
      <p:sp>
        <p:nvSpPr>
          <p:cNvPr id="5" name="Fußzeilenplatzhalter 4">
            <a:extLst>
              <a:ext uri="{FF2B5EF4-FFF2-40B4-BE49-F238E27FC236}">
                <a16:creationId xmlns:a16="http://schemas.microsoft.com/office/drawing/2014/main" id="{12872774-DA6C-DE17-5F86-5289523D7340}"/>
              </a:ext>
            </a:extLst>
          </p:cNvPr>
          <p:cNvSpPr>
            <a:spLocks noGrp="1"/>
          </p:cNvSpPr>
          <p:nvPr>
            <p:ph type="ftr" sz="quarter" idx="11"/>
          </p:nvPr>
        </p:nvSpPr>
        <p:spPr/>
        <p:txBody>
          <a:bodyPr/>
          <a:lstStyle>
            <a:lvl1pPr algn="r">
              <a:defRPr sz="1100" b="1">
                <a:solidFill>
                  <a:srgbClr val="47CBCB"/>
                </a:solidFill>
              </a:defRPr>
            </a:lvl1pPr>
          </a:lstStyle>
          <a:p>
            <a:endParaRPr lang="de-DE" dirty="0"/>
          </a:p>
        </p:txBody>
      </p:sp>
      <p:sp>
        <p:nvSpPr>
          <p:cNvPr id="6" name="Foliennummernplatzhalter 5">
            <a:extLst>
              <a:ext uri="{FF2B5EF4-FFF2-40B4-BE49-F238E27FC236}">
                <a16:creationId xmlns:a16="http://schemas.microsoft.com/office/drawing/2014/main" id="{74F2338C-9115-89C8-7D03-0CB5D1CDE203}"/>
              </a:ext>
            </a:extLst>
          </p:cNvPr>
          <p:cNvSpPr>
            <a:spLocks noGrp="1"/>
          </p:cNvSpPr>
          <p:nvPr>
            <p:ph type="sldNum" sz="quarter" idx="12"/>
          </p:nvPr>
        </p:nvSpPr>
        <p:spPr/>
        <p:txBody>
          <a:bodyPr/>
          <a:lstStyle>
            <a:lvl1pPr>
              <a:defRPr>
                <a:solidFill>
                  <a:srgbClr val="002060"/>
                </a:solidFill>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02861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77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11/29/2023</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21169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25380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2323EB87-B45E-6289-674A-15688DC83E7D}"/>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4675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1186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35006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110566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880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4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6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E41E7-7F3D-314F-9322-F6CD7E59D29B}"/>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5" name="Fußzeilenplatzhalter 4">
            <a:extLst>
              <a:ext uri="{FF2B5EF4-FFF2-40B4-BE49-F238E27FC236}">
                <a16:creationId xmlns:a16="http://schemas.microsoft.com/office/drawing/2014/main" id="{8EF684EB-7E12-4A28-CED8-DCC5639FD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424D46-39C5-A564-08B3-03A80664A229}"/>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11339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15276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41042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4773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105348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699987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7475FD4C-69FD-FD5D-738D-1650CB9D681A}"/>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694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11/29/2023</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656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7" name="Textfeld 6">
            <a:extLst>
              <a:ext uri="{FF2B5EF4-FFF2-40B4-BE49-F238E27FC236}">
                <a16:creationId xmlns:a16="http://schemas.microsoft.com/office/drawing/2014/main" id="{A011906C-BE88-4A89-9E64-DD250FDDB11F}"/>
              </a:ext>
            </a:extLst>
          </p:cNvPr>
          <p:cNvSpPr txBox="1"/>
          <p:nvPr/>
        </p:nvSpPr>
        <p:spPr>
          <a:xfrm>
            <a:off x="6396624" y="6380100"/>
            <a:ext cx="2844800" cy="477900"/>
          </a:xfrm>
          <a:prstGeom prst="rect">
            <a:avLst/>
          </a:prstGeom>
          <a:solidFill>
            <a:schemeClr val="bg1"/>
          </a:solidFill>
        </p:spPr>
        <p:txBody>
          <a:bodyPr vert="horz" wrap="square" lIns="0" tIns="0" rIns="0" bIns="0" rtlCol="0">
            <a:noAutofit/>
          </a:bodyPr>
          <a:lstStyle/>
          <a:p>
            <a:pPr marL="285750" indent="-285750">
              <a:buClr>
                <a:schemeClr val="bg2"/>
              </a:buClr>
              <a:buSzPct val="140000"/>
              <a:buFont typeface="Wingdings" pitchFamily="2" charset="2"/>
              <a:buChar char="§"/>
            </a:pPr>
            <a:endParaRPr lang="de-DE" sz="1600"/>
          </a:p>
        </p:txBody>
      </p:sp>
    </p:spTree>
    <p:extLst>
      <p:ext uri="{BB962C8B-B14F-4D97-AF65-F5344CB8AC3E}">
        <p14:creationId xmlns:p14="http://schemas.microsoft.com/office/powerpoint/2010/main" val="3277186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40501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0FE7878B-50AC-2D8B-23F3-386D975A10C9}"/>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7904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D64BC-79F5-AEF8-C13D-999A1577AAA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FDB3F5-7DB3-C0B3-6450-BF92E1AB6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DC9852-E5CC-4B77-0EC1-A34B345B8C32}"/>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5" name="Fußzeilenplatzhalter 4">
            <a:extLst>
              <a:ext uri="{FF2B5EF4-FFF2-40B4-BE49-F238E27FC236}">
                <a16:creationId xmlns:a16="http://schemas.microsoft.com/office/drawing/2014/main" id="{4E6A32CE-0660-4E5E-9629-FDCEBF683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26FF2E-0E00-BB53-676C-716CF5234A2D}"/>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39161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26851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35240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21661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96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14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57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319675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266071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45446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58676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7F5C935-B564-62E6-5847-80FEEEC0456C}"/>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6" name="Fußzeilenplatzhalter 5">
            <a:extLst>
              <a:ext uri="{FF2B5EF4-FFF2-40B4-BE49-F238E27FC236}">
                <a16:creationId xmlns:a16="http://schemas.microsoft.com/office/drawing/2014/main" id="{1B017D38-DCE8-89BF-C862-8AE8D30042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EA32FA-2C24-94E3-E8A9-846534E7B05F}"/>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1536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904292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E5F2699D-B7AC-FC6E-038D-974B77261FA6}"/>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0835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11/29/2023</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52768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7" name="Textfeld 6">
            <a:extLst>
              <a:ext uri="{FF2B5EF4-FFF2-40B4-BE49-F238E27FC236}">
                <a16:creationId xmlns:a16="http://schemas.microsoft.com/office/drawing/2014/main" id="{A011906C-BE88-4A89-9E64-DD250FDDB11F}"/>
              </a:ext>
            </a:extLst>
          </p:cNvPr>
          <p:cNvSpPr txBox="1"/>
          <p:nvPr/>
        </p:nvSpPr>
        <p:spPr>
          <a:xfrm>
            <a:off x="6396624" y="6380100"/>
            <a:ext cx="2844800" cy="477900"/>
          </a:xfrm>
          <a:prstGeom prst="rect">
            <a:avLst/>
          </a:prstGeom>
          <a:solidFill>
            <a:schemeClr val="bg1"/>
          </a:solidFill>
        </p:spPr>
        <p:txBody>
          <a:bodyPr vert="horz" wrap="square" lIns="0" tIns="0" rIns="0" bIns="0" rtlCol="0">
            <a:noAutofit/>
          </a:bodyPr>
          <a:lstStyle/>
          <a:p>
            <a:pPr marL="285750" indent="-285750">
              <a:buClr>
                <a:schemeClr val="bg2"/>
              </a:buClr>
              <a:buSzPct val="140000"/>
              <a:buFont typeface="Wingdings" pitchFamily="2" charset="2"/>
              <a:buChar char="§"/>
            </a:pPr>
            <a:endParaRPr lang="de-DE" sz="1600"/>
          </a:p>
        </p:txBody>
      </p:sp>
    </p:spTree>
    <p:extLst>
      <p:ext uri="{BB962C8B-B14F-4D97-AF65-F5344CB8AC3E}">
        <p14:creationId xmlns:p14="http://schemas.microsoft.com/office/powerpoint/2010/main" val="2568717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124366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28AFF2E2-5685-E402-0D13-33BF02FA9D44}"/>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123208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30802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40633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29981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488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83B8-5675-D631-FB97-FBE557346CE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6252F3-2EE6-0D06-2D62-37C1F99F9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714827-B608-03FF-F96C-83B25AFD5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06CD5A1-B2C0-B60B-1697-FC71A54E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9DBD33-5CE2-540C-3B3E-6E4B48B8C0B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81CA80-E63C-40C5-2F5A-07D6853A9A10}"/>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8" name="Fußzeilenplatzhalter 7">
            <a:extLst>
              <a:ext uri="{FF2B5EF4-FFF2-40B4-BE49-F238E27FC236}">
                <a16:creationId xmlns:a16="http://schemas.microsoft.com/office/drawing/2014/main" id="{918FE897-14BB-E36D-A9C8-8549AF4E0EC1}"/>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EF9EB33E-5998-26C2-437B-9468A5597672}"/>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73306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55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370079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10791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0228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3240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233591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33BF96DF-8CE1-A0F2-6095-9ECD88E1BE51}"/>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7515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11/29/2023</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73225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388983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D340DE5-1F3C-DADA-06AD-B32F3CBA96F3}"/>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4" name="Fußzeilenplatzhalter 3">
            <a:extLst>
              <a:ext uri="{FF2B5EF4-FFF2-40B4-BE49-F238E27FC236}">
                <a16:creationId xmlns:a16="http://schemas.microsoft.com/office/drawing/2014/main" id="{A3EEE172-671C-6F80-71F7-4FFC0CD907C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5A686A8-E4BB-4553-ECFB-B65DB47F4580}"/>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438428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74CBC612-33CB-D649-4697-6E96C342F49F}"/>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10387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235819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267849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403431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81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50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165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204476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186533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103942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B42B0F-DE5C-DED1-8586-1B37DDF74619}"/>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3" name="Fußzeilenplatzhalter 2">
            <a:extLst>
              <a:ext uri="{FF2B5EF4-FFF2-40B4-BE49-F238E27FC236}">
                <a16:creationId xmlns:a16="http://schemas.microsoft.com/office/drawing/2014/main" id="{F6968E51-532A-2CA3-9BA7-9B1223151AB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46624-DE28-7291-8767-5914897CE857}"/>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5411980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172812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35033413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6D984D05-5D6D-A87F-6D4C-0AD9B1595EF7}"/>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190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11/29/2023</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52402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7" name="Textfeld 6">
            <a:extLst>
              <a:ext uri="{FF2B5EF4-FFF2-40B4-BE49-F238E27FC236}">
                <a16:creationId xmlns:a16="http://schemas.microsoft.com/office/drawing/2014/main" id="{A011906C-BE88-4A89-9E64-DD250FDDB11F}"/>
              </a:ext>
            </a:extLst>
          </p:cNvPr>
          <p:cNvSpPr txBox="1"/>
          <p:nvPr/>
        </p:nvSpPr>
        <p:spPr>
          <a:xfrm>
            <a:off x="6396624" y="6380100"/>
            <a:ext cx="2844800" cy="477900"/>
          </a:xfrm>
          <a:prstGeom prst="rect">
            <a:avLst/>
          </a:prstGeom>
          <a:solidFill>
            <a:schemeClr val="bg1"/>
          </a:solidFill>
        </p:spPr>
        <p:txBody>
          <a:bodyPr vert="horz" wrap="square" lIns="0" tIns="0" rIns="0" bIns="0" rtlCol="0">
            <a:noAutofit/>
          </a:bodyPr>
          <a:lstStyle/>
          <a:p>
            <a:pPr marL="285750" indent="-285750">
              <a:buClr>
                <a:schemeClr val="bg2"/>
              </a:buClr>
              <a:buSzPct val="140000"/>
              <a:buFont typeface="Wingdings" pitchFamily="2" charset="2"/>
              <a:buChar char="§"/>
            </a:pPr>
            <a:endParaRPr lang="de-DE" sz="1600"/>
          </a:p>
        </p:txBody>
      </p:sp>
    </p:spTree>
    <p:extLst>
      <p:ext uri="{BB962C8B-B14F-4D97-AF65-F5344CB8AC3E}">
        <p14:creationId xmlns:p14="http://schemas.microsoft.com/office/powerpoint/2010/main" val="89625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DCFB-80A1-AF3C-D8D3-AE915CF691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5184C-2A2A-B574-F785-FB9840AA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92E274-B02C-DBBC-9211-A652BE8B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5599E2-D886-AABB-CA1A-6AAFC0EA861D}"/>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6" name="Fußzeilenplatzhalter 5">
            <a:extLst>
              <a:ext uri="{FF2B5EF4-FFF2-40B4-BE49-F238E27FC236}">
                <a16:creationId xmlns:a16="http://schemas.microsoft.com/office/drawing/2014/main" id="{3B3C8108-D39B-F443-632A-E3196C876C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F437AE-EC5F-EC10-34B7-EC43699D7DD4}"/>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32202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5410F-ED75-7A49-E444-77056BE9FC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188F259-E003-E476-4ADE-277B3A676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1B2E7208-8EB5-6B1F-E540-D4503457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26DF1-A971-131B-9B75-C4671BBD3EA1}"/>
              </a:ext>
            </a:extLst>
          </p:cNvPr>
          <p:cNvSpPr>
            <a:spLocks noGrp="1"/>
          </p:cNvSpPr>
          <p:nvPr>
            <p:ph type="dt" sz="half" idx="10"/>
          </p:nvPr>
        </p:nvSpPr>
        <p:spPr/>
        <p:txBody>
          <a:bodyPr/>
          <a:lstStyle/>
          <a:p>
            <a:fld id="{A14AD3F3-B0C8-4A46-BFB1-FA15383EB881}" type="datetimeFigureOut">
              <a:rPr lang="de-DE" smtClean="0"/>
              <a:t>29.11.2023</a:t>
            </a:fld>
            <a:endParaRPr lang="de-DE"/>
          </a:p>
        </p:txBody>
      </p:sp>
      <p:sp>
        <p:nvSpPr>
          <p:cNvPr id="6" name="Fußzeilenplatzhalter 5">
            <a:extLst>
              <a:ext uri="{FF2B5EF4-FFF2-40B4-BE49-F238E27FC236}">
                <a16:creationId xmlns:a16="http://schemas.microsoft.com/office/drawing/2014/main" id="{B3BE7F0E-6CE4-D59C-DEDA-EDD4808E2C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AF0403-1F20-6BE0-8618-9F2EF1BE21DA}"/>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6516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jpeg"/><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29.11.2023</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endParaRPr lang="de-DE" dirty="0"/>
          </a:p>
        </p:txBody>
      </p:sp>
      <p:sp>
        <p:nvSpPr>
          <p:cNvPr id="6" name="Foliennummernplatzhalter 5">
            <a:extLst>
              <a:ext uri="{FF2B5EF4-FFF2-40B4-BE49-F238E27FC236}">
                <a16:creationId xmlns:a16="http://schemas.microsoft.com/office/drawing/2014/main" id="{4DC53445-06B5-BA9B-07BF-DAD553813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de-DE" sz="1200" kern="1200" smtClean="0">
                <a:solidFill>
                  <a:srgbClr val="002060"/>
                </a:solidFill>
                <a:latin typeface="+mn-lt"/>
                <a:ea typeface="+mn-ea"/>
                <a:cs typeface="+mn-cs"/>
              </a:defRPr>
            </a:lvl1pPr>
          </a:lstStyle>
          <a:p>
            <a:fld id="{36149422-E06C-4CB1-AF0A-C3674511F377}" type="slidenum">
              <a:rPr lang="de-DE" smtClean="0"/>
              <a:pPr/>
              <a:t>‹Nr.›</a:t>
            </a:fld>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150ED41C-1222-E96C-310A-E28E5180CE5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10254405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55BF0E98-9EAE-E2B4-1756-7D22390D8D5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3634570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B55BFAC2-DE2F-C6F8-4AD6-462F8DB4A50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14217104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C0EA3602-6564-3106-D5F8-7DA41202C1F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29831814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8351935B.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EE07_1EB08E4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3.xml"/><Relationship Id="rId1" Type="http://schemas.openxmlformats.org/officeDocument/2006/relationships/themeOverride" Target="../theme/themeOverride1.xml"/><Relationship Id="rId5" Type="http://schemas.openxmlformats.org/officeDocument/2006/relationships/image" Target="../media/image19.gi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twitter.com/DocScribbles/status/1251200333495312385/photo/1" TargetMode="Externa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1.xml"/><Relationship Id="rId7" Type="http://schemas.openxmlformats.org/officeDocument/2006/relationships/image" Target="../media/image23.png"/><Relationship Id="rId12" Type="http://schemas.openxmlformats.org/officeDocument/2006/relationships/image" Target="../media/image110.png"/><Relationship Id="rId2" Type="http://schemas.openxmlformats.org/officeDocument/2006/relationships/slideLayout" Target="../slideLayouts/slideLayout49.xml"/><Relationship Id="rId1" Type="http://schemas.openxmlformats.org/officeDocument/2006/relationships/themeOverride" Target="../theme/themeOverride2.xml"/><Relationship Id="rId6" Type="http://schemas.microsoft.com/office/2007/relationships/hdphoto" Target="../media/hdphoto1.wdp"/><Relationship Id="rId11" Type="http://schemas.openxmlformats.org/officeDocument/2006/relationships/customXml" Target="../ink/ink2.xml"/><Relationship Id="rId5" Type="http://schemas.openxmlformats.org/officeDocument/2006/relationships/image" Target="../media/image22.png"/><Relationship Id="rId10" Type="http://schemas.openxmlformats.org/officeDocument/2006/relationships/image" Target="../media/image100.png"/><Relationship Id="rId4" Type="http://schemas.openxmlformats.org/officeDocument/2006/relationships/image" Target="../media/image21.emf"/><Relationship Id="rId9" Type="http://schemas.openxmlformats.org/officeDocument/2006/relationships/customXml" Target="../ink/ink1.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microsoft.com/office/2018/10/relationships/comments" Target="../comments/modernComment_7FFFEE0C_66D5762B.xml"/><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1.emf"/><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23.png"/><Relationship Id="rId11" Type="http://schemas.openxmlformats.org/officeDocument/2006/relationships/customXml" Target="../ink/ink4.xml"/><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EE2C_B4D78CFF.xml"/><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hyperlink" Target="https://twitter.com/DocScribbles/status/1251200333495312385/photo/1" TargetMode="External"/></Relationships>
</file>

<file path=ppt/slides/_rels/slide18.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1.emf"/><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customXml" Target="../ink/ink6.xml"/><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flu/prevent/cell-based.htm"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4.xml"/><Relationship Id="rId1" Type="http://schemas.openxmlformats.org/officeDocument/2006/relationships/themeOverride" Target="../theme/themeOverride3.xml"/><Relationship Id="rId5" Type="http://schemas.openxmlformats.org/officeDocument/2006/relationships/hyperlink" Target="https://www.ema.europa.eu/en/medicines/human/summaries-opinion/fluad-tetra" TargetMode="External"/><Relationship Id="rId4" Type="http://schemas.openxmlformats.org/officeDocument/2006/relationships/hyperlink" Target="https://www.pei.de/DE/arzneimittel/impfstoffe/influenza-grippe/influenza-node.html"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EE29_58A56B86.xml"/><Relationship Id="rId2" Type="http://schemas.openxmlformats.org/officeDocument/2006/relationships/notesSlide" Target="../notesSlides/notesSlide19.xml"/><Relationship Id="rId1" Type="http://schemas.openxmlformats.org/officeDocument/2006/relationships/slideLayout" Target="../slideLayouts/slideLayout64.xml"/><Relationship Id="rId5" Type="http://schemas.openxmlformats.org/officeDocument/2006/relationships/image" Target="../media/image37.png"/><Relationship Id="rId4" Type="http://schemas.openxmlformats.org/officeDocument/2006/relationships/hyperlink" Target="https://www.rki.de/DE/Content/Kommissionen/STIKO/" TargetMode="External"/></Relationships>
</file>

<file path=ppt/slides/_rels/slide23.xml.rels><?xml version="1.0" encoding="UTF-8" standalone="yes"?>
<Relationships xmlns="http://schemas.openxmlformats.org/package/2006/relationships"><Relationship Id="rId2" Type="http://schemas.microsoft.com/office/2018/10/relationships/comments" Target="../comments/modernComment_7FFFCF5A_1A9556B0.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3/cid/ciad322" TargetMode="External"/><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1.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8" Type="http://schemas.openxmlformats.org/officeDocument/2006/relationships/tags" Target="../tags/tag44.xml"/><Relationship Id="rId13" Type="http://schemas.microsoft.com/office/2018/10/relationships/comments" Target="../comments/modernComment_7FFFEE3D_0.xml"/><Relationship Id="rId18" Type="http://schemas.openxmlformats.org/officeDocument/2006/relationships/customXml" Target="../ink/ink8.xml"/><Relationship Id="rId3" Type="http://schemas.openxmlformats.org/officeDocument/2006/relationships/tags" Target="../tags/tag39.xml"/><Relationship Id="rId21" Type="http://schemas.openxmlformats.org/officeDocument/2006/relationships/customXml" Target="../ink/ink11.xml"/><Relationship Id="rId7" Type="http://schemas.openxmlformats.org/officeDocument/2006/relationships/tags" Target="../tags/tag43.xml"/><Relationship Id="rId12" Type="http://schemas.openxmlformats.org/officeDocument/2006/relationships/slideLayout" Target="../slideLayouts/slideLayout11.xml"/><Relationship Id="rId17" Type="http://schemas.openxmlformats.org/officeDocument/2006/relationships/image" Target="../media/image500.png"/><Relationship Id="rId2" Type="http://schemas.openxmlformats.org/officeDocument/2006/relationships/tags" Target="../tags/tag38.xml"/><Relationship Id="rId16" Type="http://schemas.openxmlformats.org/officeDocument/2006/relationships/customXml" Target="../ink/ink7.xml"/><Relationship Id="rId20" Type="http://schemas.openxmlformats.org/officeDocument/2006/relationships/customXml" Target="../ink/ink10.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53.png"/><Relationship Id="rId10" Type="http://schemas.openxmlformats.org/officeDocument/2006/relationships/tags" Target="../tags/tag46.xml"/><Relationship Id="rId19" Type="http://schemas.openxmlformats.org/officeDocument/2006/relationships/customXml" Target="../ink/ink9.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52.png"/><Relationship Id="rId22" Type="http://schemas.openxmlformats.org/officeDocument/2006/relationships/customXml" Target="../ink/ink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FEE43_F7348CB4.xml"/><Relationship Id="rId2" Type="http://schemas.openxmlformats.org/officeDocument/2006/relationships/notesSlide" Target="../notesSlides/notesSlide22.xml"/><Relationship Id="rId1" Type="http://schemas.openxmlformats.org/officeDocument/2006/relationships/slideLayout" Target="../slideLayouts/slideLayout74.xml"/><Relationship Id="rId5" Type="http://schemas.openxmlformats.org/officeDocument/2006/relationships/image" Target="../media/image54.png"/><Relationship Id="rId4" Type="http://schemas.openxmlformats.org/officeDocument/2006/relationships/hyperlink" Target="https://www.kvsachsen.de/fuer-praxen/aktuelle-informationen/kvs-mitteilungen/2023-02-bruecken-bauen/arztinformation-zur-grippeimpfstoffverordnung-2023-2024" TargetMode="External"/></Relationships>
</file>

<file path=ppt/slides/_rels/slide31.xml.rels><?xml version="1.0" encoding="UTF-8" standalone="yes"?>
<Relationships xmlns="http://schemas.openxmlformats.org/package/2006/relationships"><Relationship Id="rId2" Type="http://schemas.microsoft.com/office/2018/10/relationships/comments" Target="../comments/modernComment_7FFFEE42_6CEB95B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7FFFEE41_685ED1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FEE28_8A948F65.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hyperlink" Target="https://doi.org/10.1002/art.42318" TargetMode="External"/></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C103AB10.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1.xml"/><Relationship Id="rId7" Type="http://schemas.openxmlformats.org/officeDocument/2006/relationships/image" Target="../media/image67.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hyperlink" Target="https://doi.org/10.1001/jamanetworkopen.2022.8873" TargetMode="External"/><Relationship Id="rId5" Type="http://schemas.openxmlformats.org/officeDocument/2006/relationships/image" Target="../media/image66.pn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161/CIRCULATIONAHA.121.057042" TargetMode="External"/><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7FFFCF63_39309F5E.xm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hyperlink" Target="https://www.pharmazeutische-zeitung.de/die-suche-nach-dem-perfekten-grippeimpfstoff-138983/" TargetMode="External"/></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EDFD_E9D6DECE.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ali-impfen.de/impfempfehlungen/impfungen-a-z/influenza-impfung/" TargetMode="External"/><Relationship Id="rId2" Type="http://schemas.microsoft.com/office/2018/10/relationships/comments" Target="../comments/modernComment_7FFFEE18_DDE981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rki.de/DE/Content/Kommissionen/STIKO/"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microsoft.com/office/2018/10/relationships/comments" Target="../comments/modernComment_7FFFEE0F_CED62012.xml"/><Relationship Id="rId1" Type="http://schemas.openxmlformats.org/officeDocument/2006/relationships/slideLayout" Target="../slideLayouts/slideLayout2.xml"/><Relationship Id="rId4" Type="http://schemas.openxmlformats.org/officeDocument/2006/relationships/hyperlink" Target="https://doi.org/10.1093/jtm/tay046" TargetMode="External"/></Relationships>
</file>

<file path=ppt/slides/_rels/slide48.xml.rels><?xml version="1.0" encoding="UTF-8" standalone="yes"?>
<Relationships xmlns="http://schemas.openxmlformats.org/package/2006/relationships"><Relationship Id="rId3" Type="http://schemas.microsoft.com/office/2018/10/relationships/comments" Target="../comments/modernComment_7FFFEE04_7656310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8/10/relationships/comments" Target="../comments/modernComment_7FFFEE06_4F3746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FEE26_48CA94FF.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18/10/relationships/comments" Target="../comments/modernComment_7FFFEE25_46F25694.xm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8/10/relationships/comments" Target="../comments/modernComment_7FFFEE24_413A9F2B.xml"/><Relationship Id="rId1" Type="http://schemas.openxmlformats.org/officeDocument/2006/relationships/slideLayout" Target="../slideLayouts/slideLayout7.xml"/><Relationship Id="rId4" Type="http://schemas.openxmlformats.org/officeDocument/2006/relationships/hyperlink" Target="https://pharma-fakten.de/grafiken/grippe-deutschland-verfehlt-impfzie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hyperlink" Target="https://www.nali-impfen.de/impfempfehlungen/impfungen-a-z/influenza-impfung/" TargetMode="External"/><Relationship Id="rId2" Type="http://schemas.microsoft.com/office/2018/10/relationships/comments" Target="../comments/modernComment_7FFFEE19_D0AB5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7FFFEE16_3622E09C.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nali-impfen.de/impfempfehlungen/impfungen-a-z/influenza-impfung/" TargetMode="External"/></Relationships>
</file>

<file path=ppt/slides/_rels/slide56.xml.rels><?xml version="1.0" encoding="UTF-8" standalone="yes"?>
<Relationships xmlns="http://schemas.openxmlformats.org/package/2006/relationships"><Relationship Id="rId3" Type="http://schemas.microsoft.com/office/2018/10/relationships/comments" Target="../comments/modernComment_7FFFECDD_911003AD.xm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1.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hyperlink" Target="https://www.cdc.gov/flu/highrisk/index.htm" TargetMode="External"/><Relationship Id="rId2" Type="http://schemas.openxmlformats.org/officeDocument/2006/relationships/notesSlide" Target="../notesSlides/notesSlide36.xml"/><Relationship Id="rId16" Type="http://schemas.openxmlformats.org/officeDocument/2006/relationships/hyperlink" Target="https://assets.publishing.service.gov.uk/government/uploads/system/uploads/attachment_data/file/1107978/Influenza-green-book-chapter19-16September22.pdf" TargetMode="External"/><Relationship Id="rId1" Type="http://schemas.openxmlformats.org/officeDocument/2006/relationships/slideLayout" Target="../slideLayouts/slideLayout1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2.sv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EE20_7E5A47B.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ali-impfen.de/impfempfehlungen/impfungen-a-z/influenza-impfung/"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3268338" y="5188397"/>
            <a:ext cx="5655325" cy="1720829"/>
          </a:xfrm>
        </p:spPr>
        <p:txBody>
          <a:bodyPr anchor="ctr">
            <a:normAutofit/>
          </a:bodyPr>
          <a:lstStyle/>
          <a:p>
            <a:pPr>
              <a:buNone/>
              <a:defRPr/>
            </a:pPr>
            <a:r>
              <a:rPr lang="de-DE" sz="2400" b="1" dirty="0"/>
              <a:t>Fragen oder Literaturwünsche: </a:t>
            </a:r>
            <a:endParaRPr lang="de-DE" b="1" dirty="0">
              <a:solidFill>
                <a:srgbClr val="00799B"/>
              </a:solidFill>
              <a:effectLst>
                <a:outerShdw blurRad="38100" dist="38100" dir="2700000" algn="tl">
                  <a:srgbClr val="000000">
                    <a:alpha val="43137"/>
                  </a:srgbClr>
                </a:outerShdw>
              </a:effectLst>
            </a:endParaRPr>
          </a:p>
          <a:p>
            <a:pPr>
              <a:buNone/>
              <a:defRPr/>
            </a:pPr>
            <a:r>
              <a:rPr lang="de-DE" b="1" dirty="0">
                <a:solidFill>
                  <a:srgbClr val="00799B"/>
                </a:solidFill>
                <a:effectLst>
                  <a:outerShdw blurRad="38100" dist="38100" dir="2700000" algn="tl">
                    <a:srgbClr val="000000">
                      <a:alpha val="43137"/>
                    </a:srgbClr>
                  </a:outerShdw>
                </a:effectLst>
              </a:rPr>
              <a:t>www.praxis-kattenbühl.de/</a:t>
            </a:r>
            <a:r>
              <a:rPr lang="de-DE" b="1" dirty="0" err="1">
                <a:solidFill>
                  <a:srgbClr val="00799B"/>
                </a:solidFill>
                <a:effectLst>
                  <a:outerShdw blurRad="38100" dist="38100" dir="2700000" algn="tl">
                    <a:srgbClr val="000000">
                      <a:alpha val="43137"/>
                    </a:srgbClr>
                  </a:outerShdw>
                </a:effectLst>
              </a:rPr>
              <a:t>downloads</a:t>
            </a:r>
            <a:br>
              <a:rPr lang="de-DE" sz="2400" b="1" dirty="0">
                <a:solidFill>
                  <a:srgbClr val="00799B"/>
                </a:solidFill>
                <a:effectLst>
                  <a:outerShdw blurRad="38100" dist="38100" dir="2700000" algn="tl">
                    <a:srgbClr val="000000">
                      <a:alpha val="43137"/>
                    </a:srgbClr>
                  </a:outerShdw>
                </a:effectLst>
              </a:rPr>
            </a:br>
            <a:r>
              <a:rPr lang="de-DE" sz="2400" b="1" dirty="0">
                <a:solidFill>
                  <a:srgbClr val="00799B"/>
                </a:solidFill>
                <a:effectLst>
                  <a:outerShdw blurRad="38100" dist="38100" dir="2700000" algn="tl">
                    <a:srgbClr val="000000">
                      <a:alpha val="43137"/>
                    </a:srgbClr>
                  </a:outerShdw>
                </a:effectLst>
              </a:rPr>
              <a:t>Post@CarstenHafer.de</a:t>
            </a:r>
          </a:p>
        </p:txBody>
      </p:sp>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4"/>
          <a:stretch>
            <a:fillRect/>
          </a:stretch>
        </p:blipFill>
        <p:spPr>
          <a:xfrm>
            <a:off x="4461830" y="3608777"/>
            <a:ext cx="3268338" cy="1673145"/>
          </a:xfrm>
          <a:prstGeom prst="rect">
            <a:avLst/>
          </a:prstGeom>
        </p:spPr>
      </p:pic>
      <p:sp>
        <p:nvSpPr>
          <p:cNvPr id="10" name="Titel 1">
            <a:extLst>
              <a:ext uri="{FF2B5EF4-FFF2-40B4-BE49-F238E27FC236}">
                <a16:creationId xmlns:a16="http://schemas.microsoft.com/office/drawing/2014/main" id="{9C1E3F77-82FA-D754-8119-2F3932EFBDEB}"/>
              </a:ext>
            </a:extLst>
          </p:cNvPr>
          <p:cNvSpPr txBox="1">
            <a:spLocks/>
          </p:cNvSpPr>
          <p:nvPr/>
        </p:nvSpPr>
        <p:spPr>
          <a:xfrm>
            <a:off x="-1" y="945391"/>
            <a:ext cx="12192001" cy="27569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pPr>
            <a:r>
              <a:rPr lang="de-DE" sz="4800" dirty="0">
                <a:solidFill>
                  <a:schemeClr val="accent5">
                    <a:lumMod val="50000"/>
                  </a:schemeClr>
                </a:solidFill>
                <a:effectLst>
                  <a:outerShdw blurRad="38100" dist="38100" dir="2700000" algn="tl">
                    <a:srgbClr val="000000">
                      <a:alpha val="43137"/>
                    </a:srgbClr>
                  </a:outerShdw>
                </a:effectLst>
              </a:rPr>
              <a:t>Influenza Update &amp; weiterentwickelte Grippeimpfstoffe</a:t>
            </a:r>
          </a:p>
          <a:p>
            <a:pPr>
              <a:lnSpc>
                <a:spcPct val="100000"/>
              </a:lnSpc>
            </a:pPr>
            <a:r>
              <a:rPr lang="de-DE" sz="3600" dirty="0">
                <a:solidFill>
                  <a:schemeClr val="accent5">
                    <a:lumMod val="50000"/>
                  </a:schemeClr>
                </a:solidFill>
                <a:effectLst>
                  <a:outerShdw blurRad="38100" dist="38100" dir="2700000" algn="tl">
                    <a:srgbClr val="000000">
                      <a:alpha val="43137"/>
                    </a:srgbClr>
                  </a:outerShdw>
                </a:effectLst>
              </a:rPr>
              <a:t>Grippeimpfung - es geht mehr!</a:t>
            </a:r>
          </a:p>
        </p:txBody>
      </p:sp>
      <p:pic>
        <p:nvPicPr>
          <p:cNvPr id="4" name="Grafik 3">
            <a:extLst>
              <a:ext uri="{FF2B5EF4-FFF2-40B4-BE49-F238E27FC236}">
                <a16:creationId xmlns:a16="http://schemas.microsoft.com/office/drawing/2014/main" id="{D6A16986-7B39-A250-9947-8DF8EC057B5A}"/>
              </a:ext>
            </a:extLst>
          </p:cNvPr>
          <p:cNvPicPr>
            <a:picLocks noChangeAspect="1"/>
          </p:cNvPicPr>
          <p:nvPr/>
        </p:nvPicPr>
        <p:blipFill>
          <a:blip r:embed="rId5"/>
          <a:stretch>
            <a:fillRect/>
          </a:stretch>
        </p:blipFill>
        <p:spPr>
          <a:xfrm>
            <a:off x="588897" y="2509989"/>
            <a:ext cx="2552439" cy="3575644"/>
          </a:xfrm>
          <a:prstGeom prst="rect">
            <a:avLst/>
          </a:prstGeom>
        </p:spPr>
      </p:pic>
    </p:spTree>
    <p:extLst>
      <p:ext uri="{BB962C8B-B14F-4D97-AF65-F5344CB8AC3E}">
        <p14:creationId xmlns:p14="http://schemas.microsoft.com/office/powerpoint/2010/main" val="220316143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AD975-3376-4E5C-1D37-B65D7A10E7F4}"/>
              </a:ext>
            </a:extLst>
          </p:cNvPr>
          <p:cNvSpPr>
            <a:spLocks noGrp="1"/>
          </p:cNvSpPr>
          <p:nvPr>
            <p:ph type="title"/>
          </p:nvPr>
        </p:nvSpPr>
        <p:spPr/>
        <p:txBody>
          <a:bodyPr>
            <a:normAutofit fontScale="90000"/>
          </a:bodyPr>
          <a:lstStyle/>
          <a:p>
            <a:r>
              <a:rPr lang="de-DE" dirty="0"/>
              <a:t>Saisonale Influenza - ein häufig unterschätztes Risiko: </a:t>
            </a:r>
            <a:br>
              <a:rPr lang="de-DE" dirty="0"/>
            </a:br>
            <a:r>
              <a:rPr lang="de-DE" dirty="0"/>
              <a:t>Exzess-Mortaliät</a:t>
            </a:r>
          </a:p>
        </p:txBody>
      </p:sp>
      <p:sp>
        <p:nvSpPr>
          <p:cNvPr id="11" name="Rectangle 10">
            <a:extLst>
              <a:ext uri="{FF2B5EF4-FFF2-40B4-BE49-F238E27FC236}">
                <a16:creationId xmlns:a16="http://schemas.microsoft.com/office/drawing/2014/main" id="{202EA92A-126F-F8D0-9E7B-39B16D7C177A}"/>
              </a:ext>
            </a:extLst>
          </p:cNvPr>
          <p:cNvSpPr/>
          <p:nvPr/>
        </p:nvSpPr>
        <p:spPr>
          <a:xfrm>
            <a:off x="731044" y="6304319"/>
            <a:ext cx="10729911" cy="195571"/>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Robert Koch-Institut. Bericht zur Epidemiologie der Influenza in Deutschland, Saison 2018/19.</a:t>
            </a:r>
          </a:p>
        </p:txBody>
      </p:sp>
      <p:grpSp>
        <p:nvGrpSpPr>
          <p:cNvPr id="12" name="Group 11">
            <a:extLst>
              <a:ext uri="{FF2B5EF4-FFF2-40B4-BE49-F238E27FC236}">
                <a16:creationId xmlns:a16="http://schemas.microsoft.com/office/drawing/2014/main" id="{34DFBB86-D90F-933B-4985-AC870765EEF7}"/>
              </a:ext>
            </a:extLst>
          </p:cNvPr>
          <p:cNvGrpSpPr/>
          <p:nvPr/>
        </p:nvGrpSpPr>
        <p:grpSpPr>
          <a:xfrm>
            <a:off x="5581958" y="1299772"/>
            <a:ext cx="5771842" cy="5102332"/>
            <a:chOff x="5063235" y="1019332"/>
            <a:chExt cx="3864687" cy="3618138"/>
          </a:xfrm>
        </p:grpSpPr>
        <p:pic>
          <p:nvPicPr>
            <p:cNvPr id="13" name="Picture 12">
              <a:extLst>
                <a:ext uri="{FF2B5EF4-FFF2-40B4-BE49-F238E27FC236}">
                  <a16:creationId xmlns:a16="http://schemas.microsoft.com/office/drawing/2014/main" id="{EFA01688-9A6D-4154-8349-413D0BF39945}"/>
                </a:ext>
              </a:extLst>
            </p:cNvPr>
            <p:cNvPicPr>
              <a:picLocks noChangeAspect="1"/>
            </p:cNvPicPr>
            <p:nvPr/>
          </p:nvPicPr>
          <p:blipFill rotWithShape="1">
            <a:blip r:embed="rId4"/>
            <a:srcRect t="11363"/>
            <a:stretch/>
          </p:blipFill>
          <p:spPr>
            <a:xfrm>
              <a:off x="5063235" y="1019332"/>
              <a:ext cx="3864687" cy="3618138"/>
            </a:xfrm>
            <a:prstGeom prst="rect">
              <a:avLst/>
            </a:prstGeom>
          </p:spPr>
        </p:pic>
        <p:sp>
          <p:nvSpPr>
            <p:cNvPr id="14" name="Rectangle 13">
              <a:extLst>
                <a:ext uri="{FF2B5EF4-FFF2-40B4-BE49-F238E27FC236}">
                  <a16:creationId xmlns:a16="http://schemas.microsoft.com/office/drawing/2014/main" id="{B15327A6-9E32-F259-51C5-7454E5BD650C}"/>
                </a:ext>
              </a:extLst>
            </p:cNvPr>
            <p:cNvSpPr/>
            <p:nvPr/>
          </p:nvSpPr>
          <p:spPr>
            <a:xfrm>
              <a:off x="5565324" y="1363406"/>
              <a:ext cx="839224" cy="2882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Verdana" pitchFamily="34" charset="0"/>
                <a:ea typeface="Verdana" pitchFamily="34" charset="0"/>
                <a:cs typeface="Verdana" pitchFamily="34" charset="0"/>
              </a:endParaRPr>
            </a:p>
          </p:txBody>
        </p:sp>
      </p:grpSp>
      <p:sp>
        <p:nvSpPr>
          <p:cNvPr id="15" name="Inhaltsplatzhalter 5">
            <a:extLst>
              <a:ext uri="{FF2B5EF4-FFF2-40B4-BE49-F238E27FC236}">
                <a16:creationId xmlns:a16="http://schemas.microsoft.com/office/drawing/2014/main" id="{95557C5B-DE29-E3CE-4346-A04D4AF78182}"/>
              </a:ext>
            </a:extLst>
          </p:cNvPr>
          <p:cNvSpPr txBox="1">
            <a:spLocks/>
          </p:cNvSpPr>
          <p:nvPr/>
        </p:nvSpPr>
        <p:spPr>
          <a:xfrm>
            <a:off x="838200" y="1690688"/>
            <a:ext cx="3943350" cy="437349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400" dirty="0"/>
          </a:p>
          <a:p>
            <a:pPr marL="0" indent="0" algn="just">
              <a:lnSpc>
                <a:spcPct val="160000"/>
              </a:lnSpc>
              <a:buFont typeface="Arial" panose="020B0604020202020204" pitchFamily="34" charset="0"/>
              <a:buNone/>
            </a:pPr>
            <a:r>
              <a:rPr lang="de-DE" sz="2900" b="1" dirty="0"/>
              <a:t>Geschätzte Influenza-bedingte Todesfälle (Exzess-Mortalität während der Influenzawellen) </a:t>
            </a:r>
            <a:r>
              <a:rPr lang="de-DE" sz="2900" dirty="0"/>
              <a:t>sowie an das RKI übermittelte Todesfälle mit laborbestätigter Influenzainfektion gemäß Infektionsschutzgesetz, Saison 2001/02 bis Saison 2018/19.</a:t>
            </a:r>
          </a:p>
          <a:p>
            <a:pPr marL="338138" indent="-204788">
              <a:lnSpc>
                <a:spcPct val="160000"/>
              </a:lnSpc>
              <a:buFont typeface="Arial" panose="020B0604020202020204" pitchFamily="34" charset="0"/>
              <a:buNone/>
            </a:pPr>
            <a:endParaRPr lang="de-DE" sz="2900" dirty="0">
              <a:sym typeface="Wingdings" panose="05000000000000000000" pitchFamily="2" charset="2"/>
            </a:endParaRPr>
          </a:p>
          <a:p>
            <a:pPr marL="338138" indent="-204788">
              <a:lnSpc>
                <a:spcPct val="160000"/>
              </a:lnSpc>
              <a:buFont typeface="Arial" panose="020B0604020202020204" pitchFamily="34" charset="0"/>
              <a:buNone/>
            </a:pPr>
            <a:endParaRPr lang="de-DE" sz="1800" b="1" dirty="0">
              <a:sym typeface="Wingdings" panose="05000000000000000000" pitchFamily="2" charset="2"/>
            </a:endParaRPr>
          </a:p>
          <a:p>
            <a:pPr marL="338138" indent="-204788">
              <a:lnSpc>
                <a:spcPct val="160000"/>
              </a:lnSpc>
              <a:buFont typeface="Arial" panose="020B0604020202020204" pitchFamily="34" charset="0"/>
              <a:buNone/>
            </a:pPr>
            <a:r>
              <a:rPr lang="de-DE" sz="3400" b="1" dirty="0"/>
              <a:t>Stetig steigende Exzess-Todesfälle von                                         Influenza-Saison 2002/03 bis 2018/19</a:t>
            </a:r>
          </a:p>
          <a:p>
            <a:endParaRPr lang="de-DE" sz="1400" dirty="0"/>
          </a:p>
        </p:txBody>
      </p:sp>
    </p:spTree>
    <p:extLst>
      <p:ext uri="{BB962C8B-B14F-4D97-AF65-F5344CB8AC3E}">
        <p14:creationId xmlns:p14="http://schemas.microsoft.com/office/powerpoint/2010/main" val="51488723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580FD-8D6B-7CEA-3F7D-30D1899FEB49}"/>
              </a:ext>
            </a:extLst>
          </p:cNvPr>
          <p:cNvSpPr>
            <a:spLocks noGrp="1"/>
          </p:cNvSpPr>
          <p:nvPr>
            <p:ph type="title"/>
          </p:nvPr>
        </p:nvSpPr>
        <p:spPr/>
        <p:txBody>
          <a:bodyPr/>
          <a:lstStyle/>
          <a:p>
            <a:r>
              <a:rPr lang="de-DE" dirty="0"/>
              <a:t>Wer profitiert von der Grippeimpfung ?</a:t>
            </a:r>
          </a:p>
        </p:txBody>
      </p:sp>
      <p:pic>
        <p:nvPicPr>
          <p:cNvPr id="5" name="Inhaltsplatzhalter 4">
            <a:extLst>
              <a:ext uri="{FF2B5EF4-FFF2-40B4-BE49-F238E27FC236}">
                <a16:creationId xmlns:a16="http://schemas.microsoft.com/office/drawing/2014/main" id="{C2480416-CDC3-F1F6-CEF3-08E812E1D8FF}"/>
              </a:ext>
            </a:extLst>
          </p:cNvPr>
          <p:cNvPicPr>
            <a:picLocks noGrp="1" noChangeAspect="1"/>
          </p:cNvPicPr>
          <p:nvPr>
            <p:ph idx="1"/>
          </p:nvPr>
        </p:nvPicPr>
        <p:blipFill>
          <a:blip r:embed="rId3"/>
          <a:stretch>
            <a:fillRect/>
          </a:stretch>
        </p:blipFill>
        <p:spPr>
          <a:xfrm>
            <a:off x="1402522" y="1872441"/>
            <a:ext cx="9386956" cy="4257706"/>
          </a:xfrm>
        </p:spPr>
      </p:pic>
      <p:sp>
        <p:nvSpPr>
          <p:cNvPr id="3" name="Rechteck 2">
            <a:extLst>
              <a:ext uri="{FF2B5EF4-FFF2-40B4-BE49-F238E27FC236}">
                <a16:creationId xmlns:a16="http://schemas.microsoft.com/office/drawing/2014/main" id="{179371CE-E732-551D-D4D1-7E4CD1E53DF7}"/>
              </a:ext>
            </a:extLst>
          </p:cNvPr>
          <p:cNvSpPr/>
          <p:nvPr/>
        </p:nvSpPr>
        <p:spPr>
          <a:xfrm>
            <a:off x="6096000" y="1951630"/>
            <a:ext cx="1853821" cy="2763671"/>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A117ECE4-18CE-16C6-266F-2359943CF4EB}"/>
              </a:ext>
            </a:extLst>
          </p:cNvPr>
          <p:cNvPicPr>
            <a:picLocks noChangeAspect="1"/>
          </p:cNvPicPr>
          <p:nvPr/>
        </p:nvPicPr>
        <p:blipFill>
          <a:blip r:embed="rId4"/>
          <a:stretch>
            <a:fillRect/>
          </a:stretch>
        </p:blipFill>
        <p:spPr>
          <a:xfrm>
            <a:off x="2511188" y="4777737"/>
            <a:ext cx="3326884" cy="1855075"/>
          </a:xfrm>
          <a:prstGeom prst="rect">
            <a:avLst/>
          </a:prstGeom>
        </p:spPr>
      </p:pic>
      <p:pic>
        <p:nvPicPr>
          <p:cNvPr id="8" name="Grafik 7">
            <a:extLst>
              <a:ext uri="{FF2B5EF4-FFF2-40B4-BE49-F238E27FC236}">
                <a16:creationId xmlns:a16="http://schemas.microsoft.com/office/drawing/2014/main" id="{7911904B-E863-8725-3FD3-6E010FB0018C}"/>
              </a:ext>
            </a:extLst>
          </p:cNvPr>
          <p:cNvPicPr>
            <a:picLocks noChangeAspect="1"/>
          </p:cNvPicPr>
          <p:nvPr/>
        </p:nvPicPr>
        <p:blipFill>
          <a:blip r:embed="rId5"/>
          <a:stretch>
            <a:fillRect/>
          </a:stretch>
        </p:blipFill>
        <p:spPr>
          <a:xfrm>
            <a:off x="6207809" y="4777611"/>
            <a:ext cx="3086317" cy="1855201"/>
          </a:xfrm>
          <a:prstGeom prst="rect">
            <a:avLst/>
          </a:prstGeom>
        </p:spPr>
      </p:pic>
    </p:spTree>
    <p:extLst>
      <p:ext uri="{BB962C8B-B14F-4D97-AF65-F5344CB8AC3E}">
        <p14:creationId xmlns:p14="http://schemas.microsoft.com/office/powerpoint/2010/main" val="27025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A9F6A3-CE1F-1D14-C970-F2B01476B1B3}"/>
              </a:ext>
            </a:extLst>
          </p:cNvPr>
          <p:cNvSpPr>
            <a:spLocks noGrp="1"/>
          </p:cNvSpPr>
          <p:nvPr>
            <p:ph type="sldNum" sz="quarter" idx="10"/>
          </p:nvPr>
        </p:nvSpPr>
        <p:spPr>
          <a:xfrm>
            <a:off x="730249" y="6335241"/>
            <a:ext cx="363259" cy="216387"/>
          </a:xfrm>
        </p:spPr>
        <p:txBody>
          <a:bodyPr/>
          <a:lstStyle/>
          <a:p>
            <a:fld id="{99EB916B-55F2-4A6B-BCF8-09E073F77D34}" type="slidenum">
              <a:rPr lang="en-AU" smtClean="0"/>
              <a:pPr/>
              <a:t>12</a:t>
            </a:fld>
            <a:endParaRPr lang="en-AU" dirty="0"/>
          </a:p>
        </p:txBody>
      </p:sp>
      <p:sp>
        <p:nvSpPr>
          <p:cNvPr id="3" name="Textplatzhalter 2">
            <a:extLst>
              <a:ext uri="{FF2B5EF4-FFF2-40B4-BE49-F238E27FC236}">
                <a16:creationId xmlns:a16="http://schemas.microsoft.com/office/drawing/2014/main" id="{3356AB28-49E1-B61B-50D4-07689AFC3440}"/>
              </a:ext>
            </a:extLst>
          </p:cNvPr>
          <p:cNvSpPr>
            <a:spLocks noGrp="1"/>
          </p:cNvSpPr>
          <p:nvPr>
            <p:ph type="body" sz="quarter" idx="18"/>
          </p:nvPr>
        </p:nvSpPr>
        <p:spPr>
          <a:xfrm>
            <a:off x="731044" y="346976"/>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4400" b="0" dirty="0">
              <a:solidFill>
                <a:schemeClr val="tx1"/>
              </a:solidFill>
              <a:latin typeface="Calibri" panose="020F0502020204030204" pitchFamily="34" charset="0"/>
              <a:ea typeface="+mj-ea"/>
              <a:cs typeface="Calibri" panose="020F0502020204030204" pitchFamily="34" charset="0"/>
            </a:endParaRPr>
          </a:p>
        </p:txBody>
      </p:sp>
      <p:sp>
        <p:nvSpPr>
          <p:cNvPr id="5" name="Inhaltsplatzhalter 4">
            <a:extLst>
              <a:ext uri="{FF2B5EF4-FFF2-40B4-BE49-F238E27FC236}">
                <a16:creationId xmlns:a16="http://schemas.microsoft.com/office/drawing/2014/main" id="{E5C6C9FD-B1B3-D7E5-3876-151E1570E3C1}"/>
              </a:ext>
            </a:extLst>
          </p:cNvPr>
          <p:cNvSpPr>
            <a:spLocks noGrp="1"/>
          </p:cNvSpPr>
          <p:nvPr>
            <p:ph idx="1"/>
          </p:nvPr>
        </p:nvSpPr>
        <p:spPr>
          <a:xfrm>
            <a:off x="730249" y="1633943"/>
            <a:ext cx="9847241" cy="790121"/>
          </a:xfrm>
        </p:spPr>
        <p:txBody>
          <a:bodyPr/>
          <a:lstStyle/>
          <a:p>
            <a:pPr algn="ct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Aufgrund der </a:t>
            </a:r>
            <a:r>
              <a:rPr kumimoji="0" lang="de-DE" b="0" i="0" u="none" strike="noStrike" kern="1200" cap="none" spc="0" normalizeH="0" baseline="0" dirty="0">
                <a:ln>
                  <a:noFill/>
                </a:ln>
                <a:effectLst/>
                <a:uLnTx/>
                <a:uFillTx/>
                <a:latin typeface="Calibri" panose="020F0502020204030204" pitchFamily="34" charset="0"/>
                <a:cs typeface="Calibri" panose="020F0502020204030204" pitchFamily="34" charset="0"/>
              </a:rPr>
              <a:t>jährlichen</a:t>
            </a: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de-DE"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Evolution der Influenza-Viren </a:t>
            </a: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muss die </a:t>
            </a:r>
            <a:r>
              <a:rPr kumimoji="0" lang="de-DE"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Zusammensetzung der Impfstoffe jedes Jahr verändert werden</a:t>
            </a:r>
          </a:p>
          <a:p>
            <a:endParaRPr lang="en-US" dirty="0"/>
          </a:p>
        </p:txBody>
      </p:sp>
      <p:grpSp>
        <p:nvGrpSpPr>
          <p:cNvPr id="6" name="Group 11">
            <a:extLst>
              <a:ext uri="{FF2B5EF4-FFF2-40B4-BE49-F238E27FC236}">
                <a16:creationId xmlns:a16="http://schemas.microsoft.com/office/drawing/2014/main" id="{8C1761D4-BAF1-CAE7-B3FF-7872C0B273DF}"/>
              </a:ext>
            </a:extLst>
          </p:cNvPr>
          <p:cNvGrpSpPr/>
          <p:nvPr/>
        </p:nvGrpSpPr>
        <p:grpSpPr>
          <a:xfrm>
            <a:off x="2212496" y="2110009"/>
            <a:ext cx="7767007" cy="4005310"/>
            <a:chOff x="665180" y="1709596"/>
            <a:chExt cx="7767007" cy="4005310"/>
          </a:xfrm>
        </p:grpSpPr>
        <p:grpSp>
          <p:nvGrpSpPr>
            <p:cNvPr id="7" name="Groeperen 19">
              <a:extLst>
                <a:ext uri="{FF2B5EF4-FFF2-40B4-BE49-F238E27FC236}">
                  <a16:creationId xmlns:a16="http://schemas.microsoft.com/office/drawing/2014/main" id="{FB7112A4-5171-868B-CC13-25D675081042}"/>
                </a:ext>
              </a:extLst>
            </p:cNvPr>
            <p:cNvGrpSpPr/>
            <p:nvPr/>
          </p:nvGrpSpPr>
          <p:grpSpPr>
            <a:xfrm>
              <a:off x="1023177" y="1887540"/>
              <a:ext cx="7409010" cy="3827366"/>
              <a:chOff x="850900" y="1569492"/>
              <a:chExt cx="7409010" cy="3827366"/>
            </a:xfrm>
          </p:grpSpPr>
          <p:pic>
            <p:nvPicPr>
              <p:cNvPr id="9" name="Picture 2">
                <a:extLst>
                  <a:ext uri="{FF2B5EF4-FFF2-40B4-BE49-F238E27FC236}">
                    <a16:creationId xmlns:a16="http://schemas.microsoft.com/office/drawing/2014/main" id="{12EF1A63-01BF-C94B-9EF2-3E0F5B6B3B0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7078" b="8586"/>
              <a:stretch/>
            </p:blipFill>
            <p:spPr bwMode="auto">
              <a:xfrm>
                <a:off x="850900" y="1569492"/>
                <a:ext cx="7383610" cy="375206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5">
                <a:extLst>
                  <a:ext uri="{FF2B5EF4-FFF2-40B4-BE49-F238E27FC236}">
                    <a16:creationId xmlns:a16="http://schemas.microsoft.com/office/drawing/2014/main" id="{FE36C6F7-1167-122C-0BA2-D25727ACC7EF}"/>
                  </a:ext>
                </a:extLst>
              </p:cNvPr>
              <p:cNvSpPr/>
              <p:nvPr/>
            </p:nvSpPr>
            <p:spPr>
              <a:xfrm>
                <a:off x="1422400" y="1581052"/>
                <a:ext cx="6837510" cy="292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Vrije vorm 4">
                <a:extLst>
                  <a:ext uri="{FF2B5EF4-FFF2-40B4-BE49-F238E27FC236}">
                    <a16:creationId xmlns:a16="http://schemas.microsoft.com/office/drawing/2014/main" id="{AA7F89E1-6DDE-75AA-CF33-2C4461B4EE4F}"/>
                  </a:ext>
                </a:extLst>
              </p:cNvPr>
              <p:cNvSpPr/>
              <p:nvPr/>
            </p:nvSpPr>
            <p:spPr>
              <a:xfrm>
                <a:off x="1422400" y="1712191"/>
                <a:ext cx="6761018" cy="2798618"/>
              </a:xfrm>
              <a:custGeom>
                <a:avLst/>
                <a:gdLst>
                  <a:gd name="connsiteX0" fmla="*/ 0 w 6761018"/>
                  <a:gd name="connsiteY0" fmla="*/ 0 h 2798618"/>
                  <a:gd name="connsiteX1" fmla="*/ 0 w 6761018"/>
                  <a:gd name="connsiteY1" fmla="*/ 2798618 h 2798618"/>
                  <a:gd name="connsiteX2" fmla="*/ 6761018 w 6761018"/>
                  <a:gd name="connsiteY2" fmla="*/ 2798618 h 2798618"/>
                  <a:gd name="connsiteX3" fmla="*/ 0 w 6761018"/>
                  <a:gd name="connsiteY3" fmla="*/ 0 h 2798618"/>
                </a:gdLst>
                <a:ahLst/>
                <a:cxnLst>
                  <a:cxn ang="0">
                    <a:pos x="connsiteX0" y="connsiteY0"/>
                  </a:cxn>
                  <a:cxn ang="0">
                    <a:pos x="connsiteX1" y="connsiteY1"/>
                  </a:cxn>
                  <a:cxn ang="0">
                    <a:pos x="connsiteX2" y="connsiteY2"/>
                  </a:cxn>
                  <a:cxn ang="0">
                    <a:pos x="connsiteX3" y="connsiteY3"/>
                  </a:cxn>
                </a:cxnLst>
                <a:rect l="l" t="t" r="r" b="b"/>
                <a:pathLst>
                  <a:path w="6761018" h="2798618">
                    <a:moveTo>
                      <a:pt x="0" y="0"/>
                    </a:moveTo>
                    <a:lnTo>
                      <a:pt x="0" y="2798618"/>
                    </a:lnTo>
                    <a:lnTo>
                      <a:pt x="6761018" y="2798618"/>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 name="Tekstvak 2">
                <a:extLst>
                  <a:ext uri="{FF2B5EF4-FFF2-40B4-BE49-F238E27FC236}">
                    <a16:creationId xmlns:a16="http://schemas.microsoft.com/office/drawing/2014/main" id="{856A5057-9AFB-CDE6-7518-C9E8D32BD3E0}"/>
                  </a:ext>
                </a:extLst>
              </p:cNvPr>
              <p:cNvSpPr txBox="1"/>
              <p:nvPr/>
            </p:nvSpPr>
            <p:spPr>
              <a:xfrm>
                <a:off x="1632731" y="2564736"/>
                <a:ext cx="146627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Diphtherie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Tetanus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Polio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MMR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HAV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HIB</a:t>
                </a:r>
              </a:p>
            </p:txBody>
          </p:sp>
          <p:sp>
            <p:nvSpPr>
              <p:cNvPr id="13" name="Tekstvak 8">
                <a:extLst>
                  <a:ext uri="{FF2B5EF4-FFF2-40B4-BE49-F238E27FC236}">
                    <a16:creationId xmlns:a16="http://schemas.microsoft.com/office/drawing/2014/main" id="{4D80316E-2F93-CACE-3ACD-37FF22B3D135}"/>
                  </a:ext>
                </a:extLst>
              </p:cNvPr>
              <p:cNvSpPr txBox="1"/>
              <p:nvPr/>
            </p:nvSpPr>
            <p:spPr>
              <a:xfrm>
                <a:off x="3207778" y="3641954"/>
                <a:ext cx="1801090" cy="523220"/>
              </a:xfrm>
              <a:prstGeom prst="rect">
                <a:avLst/>
              </a:prstGeom>
              <a:noFill/>
            </p:spPr>
            <p:txBody>
              <a:bodyPr wrap="square" rtlCol="0">
                <a:spAutoFit/>
              </a:bodyPr>
              <a:lstStyle/>
              <a:p>
                <a:pPr>
                  <a:defRPr/>
                </a:pPr>
                <a:r>
                  <a:rPr lang="de-DE" sz="1400" b="1" dirty="0">
                    <a:latin typeface="Calibri" panose="020F0502020204030204" pitchFamily="34" charset="0"/>
                    <a:cs typeface="Calibri" panose="020F0502020204030204" pitchFamily="34" charset="0"/>
                  </a:rPr>
                  <a:t>Pneumokokken</a:t>
                </a:r>
              </a:p>
              <a:p>
                <a:pPr>
                  <a:defRPr/>
                </a:pPr>
                <a:r>
                  <a:rPr lang="de-DE" sz="1400" b="1" dirty="0">
                    <a:latin typeface="Calibri" panose="020F0502020204030204" pitchFamily="34" charset="0"/>
                    <a:cs typeface="Calibri" panose="020F0502020204030204" pitchFamily="34" charset="0"/>
                  </a:rPr>
                  <a:t>Meningokokken</a:t>
                </a:r>
              </a:p>
            </p:txBody>
          </p:sp>
          <p:sp>
            <p:nvSpPr>
              <p:cNvPr id="14" name="Tekstvak 9">
                <a:extLst>
                  <a:ext uri="{FF2B5EF4-FFF2-40B4-BE49-F238E27FC236}">
                    <a16:creationId xmlns:a16="http://schemas.microsoft.com/office/drawing/2014/main" id="{4608C699-A6E0-4283-9802-09D0A8B01FE6}"/>
                  </a:ext>
                </a:extLst>
              </p:cNvPr>
              <p:cNvSpPr txBox="1"/>
              <p:nvPr/>
            </p:nvSpPr>
            <p:spPr>
              <a:xfrm>
                <a:off x="5232587" y="3803404"/>
                <a:ext cx="1132046"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Influenza</a:t>
                </a:r>
              </a:p>
            </p:txBody>
          </p:sp>
          <p:sp>
            <p:nvSpPr>
              <p:cNvPr id="15" name="Tekstvak 10">
                <a:extLst>
                  <a:ext uri="{FF2B5EF4-FFF2-40B4-BE49-F238E27FC236}">
                    <a16:creationId xmlns:a16="http://schemas.microsoft.com/office/drawing/2014/main" id="{3F00122C-2ABC-E4A6-FD5F-E525B3F689EE}"/>
                  </a:ext>
                </a:extLst>
              </p:cNvPr>
              <p:cNvSpPr txBox="1"/>
              <p:nvPr/>
            </p:nvSpPr>
            <p:spPr>
              <a:xfrm>
                <a:off x="7074319" y="3803403"/>
                <a:ext cx="629581"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HIV</a:t>
                </a:r>
              </a:p>
            </p:txBody>
          </p:sp>
          <p:sp>
            <p:nvSpPr>
              <p:cNvPr id="16" name="Tekstvak 15">
                <a:extLst>
                  <a:ext uri="{FF2B5EF4-FFF2-40B4-BE49-F238E27FC236}">
                    <a16:creationId xmlns:a16="http://schemas.microsoft.com/office/drawing/2014/main" id="{F8E60C6E-6207-D4F0-2EC1-90A356E6E0BB}"/>
                  </a:ext>
                </a:extLst>
              </p:cNvPr>
              <p:cNvSpPr txBox="1"/>
              <p:nvPr/>
            </p:nvSpPr>
            <p:spPr>
              <a:xfrm>
                <a:off x="1632731" y="4707905"/>
                <a:ext cx="1347032" cy="646331"/>
              </a:xfrm>
              <a:prstGeom prst="rect">
                <a:avLst/>
              </a:prstGeom>
              <a:solidFill>
                <a:schemeClr val="bg1"/>
              </a:solidFill>
            </p:spPr>
            <p:txBody>
              <a:bodyPr wrap="square" lIns="72000" rIns="72000" rtlCol="0">
                <a:spAutoFit/>
              </a:bodyPr>
              <a:lstStyle/>
              <a:p>
                <a:pPr algn="ctr">
                  <a:defRPr/>
                </a:pPr>
                <a:r>
                  <a:rPr lang="de-DE" sz="1100" b="1" dirty="0">
                    <a:latin typeface="Calibri" panose="020F0502020204030204" pitchFamily="34" charset="0"/>
                    <a:cs typeface="Calibri" panose="020F0502020204030204" pitchFamily="34" charset="0"/>
                  </a:rPr>
                  <a:t>Keine Änderung</a:t>
                </a:r>
              </a:p>
              <a:p>
                <a:pPr>
                  <a:defRPr/>
                </a:pPr>
                <a:endParaRPr lang="de-DE"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7" name="Tekstvak 16">
                <a:extLst>
                  <a:ext uri="{FF2B5EF4-FFF2-40B4-BE49-F238E27FC236}">
                    <a16:creationId xmlns:a16="http://schemas.microsoft.com/office/drawing/2014/main" id="{91BF0628-C688-36B4-C4B1-51C8147FDF08}"/>
                  </a:ext>
                </a:extLst>
              </p:cNvPr>
              <p:cNvSpPr txBox="1"/>
              <p:nvPr/>
            </p:nvSpPr>
            <p:spPr>
              <a:xfrm>
                <a:off x="3351053" y="4686782"/>
                <a:ext cx="1229144" cy="646331"/>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10 Jahre</a:t>
                </a:r>
              </a:p>
              <a:p>
                <a:pPr marR="0" lvl="0" indent="0" fontAlgn="auto">
                  <a:lnSpc>
                    <a:spcPct val="100000"/>
                  </a:lnSpc>
                  <a:spcBef>
                    <a:spcPts val="0"/>
                  </a:spcBef>
                  <a:spcAft>
                    <a:spcPts val="0"/>
                  </a:spcAft>
                  <a:buClrTx/>
                  <a:buSzTx/>
                  <a:buFontTx/>
                  <a:buNone/>
                  <a:tabLst/>
                  <a:defRPr/>
                </a:pPr>
                <a:endParaRPr lang="en-GB"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8" name="Tekstvak 17">
                <a:extLst>
                  <a:ext uri="{FF2B5EF4-FFF2-40B4-BE49-F238E27FC236}">
                    <a16:creationId xmlns:a16="http://schemas.microsoft.com/office/drawing/2014/main" id="{FDB3CF5C-0388-AF45-AA8B-57D37B007603}"/>
                  </a:ext>
                </a:extLst>
              </p:cNvPr>
              <p:cNvSpPr txBox="1"/>
              <p:nvPr/>
            </p:nvSpPr>
            <p:spPr>
              <a:xfrm>
                <a:off x="5072367" y="4687334"/>
                <a:ext cx="1335247"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a:t>
                </a:r>
                <a:r>
                  <a:rPr lang="de-DE" sz="1100" b="1" dirty="0">
                    <a:latin typeface="Calibri" panose="020F0502020204030204" pitchFamily="34" charset="0"/>
                    <a:cs typeface="Calibri" panose="020F0502020204030204" pitchFamily="34" charset="0"/>
                  </a:rPr>
                  <a:t>Jahr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4F838C47-33FF-CFA1-E70B-F24A03419A76}"/>
                  </a:ext>
                </a:extLst>
              </p:cNvPr>
              <p:cNvSpPr txBox="1"/>
              <p:nvPr/>
            </p:nvSpPr>
            <p:spPr>
              <a:xfrm>
                <a:off x="6672801" y="4704361"/>
                <a:ext cx="1261168"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Tag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20" name="Text Box 62">
                <a:extLst>
                  <a:ext uri="{FF2B5EF4-FFF2-40B4-BE49-F238E27FC236}">
                    <a16:creationId xmlns:a16="http://schemas.microsoft.com/office/drawing/2014/main" id="{CEC21F19-DB6F-A30B-77B1-2C3407B2CB43}"/>
                  </a:ext>
                </a:extLst>
              </p:cNvPr>
              <p:cNvSpPr txBox="1">
                <a:spLocks noChangeArrowheads="1"/>
              </p:cNvSpPr>
              <p:nvPr/>
            </p:nvSpPr>
            <p:spPr bwMode="auto">
              <a:xfrm rot="16200000">
                <a:off x="4293058" y="3285161"/>
                <a:ext cx="369332" cy="3755079"/>
              </a:xfrm>
              <a:prstGeom prst="rect">
                <a:avLst/>
              </a:prstGeom>
              <a:noFill/>
              <a:ln w="19050">
                <a:noFill/>
                <a:miter lim="800000"/>
                <a:headEnd/>
                <a:tailEnd/>
              </a:ln>
            </p:spPr>
            <p:txBody>
              <a:bodyPr vert="vert" wrap="square">
                <a:spAutoFit/>
              </a:bodyPr>
              <a:lstStyle/>
              <a:p>
                <a:pPr marR="0" lvl="0" indent="0" algn="ctr" fontAlgn="auto">
                  <a:lnSpc>
                    <a:spcPct val="100000"/>
                  </a:lnSpc>
                  <a:spcBef>
                    <a:spcPct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Antigen </a:t>
                </a:r>
                <a:r>
                  <a:rPr lang="de-DE" sz="1200" b="1" dirty="0">
                    <a:latin typeface="Calibri" panose="020F0502020204030204" pitchFamily="34" charset="0"/>
                    <a:cs typeface="Calibri" panose="020F0502020204030204" pitchFamily="34" charset="0"/>
                  </a:rPr>
                  <a:t>Variabilität</a:t>
                </a:r>
              </a:p>
            </p:txBody>
          </p:sp>
        </p:grpSp>
        <p:sp>
          <p:nvSpPr>
            <p:cNvPr id="8" name="Text Box 62">
              <a:extLst>
                <a:ext uri="{FF2B5EF4-FFF2-40B4-BE49-F238E27FC236}">
                  <a16:creationId xmlns:a16="http://schemas.microsoft.com/office/drawing/2014/main" id="{F686C102-E520-916E-05FF-0C0A7AC0834A}"/>
                </a:ext>
              </a:extLst>
            </p:cNvPr>
            <p:cNvSpPr txBox="1">
              <a:spLocks noChangeArrowheads="1"/>
            </p:cNvSpPr>
            <p:nvPr/>
          </p:nvSpPr>
          <p:spPr bwMode="auto">
            <a:xfrm rot="16200000">
              <a:off x="-841764" y="3216540"/>
              <a:ext cx="3290888" cy="276999"/>
            </a:xfrm>
            <a:prstGeom prst="rect">
              <a:avLst/>
            </a:prstGeom>
            <a:noFill/>
            <a:ln w="19050">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dirty="0">
                  <a:ln>
                    <a:noFill/>
                  </a:ln>
                  <a:effectLst/>
                  <a:uLnTx/>
                  <a:uFillTx/>
                  <a:latin typeface="Calibri" panose="020F0502020204030204" pitchFamily="34" charset="0"/>
                  <a:cs typeface="Calibri" panose="020F0502020204030204" pitchFamily="34" charset="0"/>
                </a:rPr>
                <a:t>Erfolgsrate Vakzin-Entwicklung (%)</a:t>
              </a:r>
            </a:p>
          </p:txBody>
        </p:sp>
      </p:grpSp>
      <p:sp>
        <p:nvSpPr>
          <p:cNvPr id="21" name="Rectangle 20">
            <a:extLst>
              <a:ext uri="{FF2B5EF4-FFF2-40B4-BE49-F238E27FC236}">
                <a16:creationId xmlns:a16="http://schemas.microsoft.com/office/drawing/2014/main" id="{8D0F91B4-F643-5A15-C3EB-0A5CAC24C3B1}"/>
              </a:ext>
            </a:extLst>
          </p:cNvPr>
          <p:cNvSpPr/>
          <p:nvPr/>
        </p:nvSpPr>
        <p:spPr>
          <a:xfrm>
            <a:off x="6753861" y="3087303"/>
            <a:ext cx="1373347" cy="2694763"/>
          </a:xfrm>
          <a:prstGeom prst="rect">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Rectangle 26">
            <a:extLst>
              <a:ext uri="{FF2B5EF4-FFF2-40B4-BE49-F238E27FC236}">
                <a16:creationId xmlns:a16="http://schemas.microsoft.com/office/drawing/2014/main" id="{AE393D5F-B89B-5667-5D91-DF137CE3714F}"/>
              </a:ext>
            </a:extLst>
          </p:cNvPr>
          <p:cNvSpPr/>
          <p:nvPr/>
        </p:nvSpPr>
        <p:spPr>
          <a:xfrm>
            <a:off x="1370159" y="6326304"/>
            <a:ext cx="9207331"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HAV – Hepatitis A Virus; HBV – Hepatitis B Virus; HIB – Haemophilus influenzae Typ B; HIV – Humanes Immundefizienz-Virus; MMR</a:t>
            </a:r>
            <a:r>
              <a:rPr lang="de-DE" sz="800" dirty="0">
                <a:latin typeface="Calibri" panose="020F0502020204030204" pitchFamily="34" charset="0"/>
                <a:cs typeface="Calibri" panose="020F0502020204030204" pitchFamily="34" charset="0"/>
              </a:rPr>
              <a:t> </a:t>
            </a: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Masern, Mumps und Röteln.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Rappuoli</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Nat </a:t>
            </a: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Biotechnol</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2007;25:1361–1366.</a:t>
            </a:r>
          </a:p>
        </p:txBody>
      </p:sp>
      <p:pic>
        <p:nvPicPr>
          <p:cNvPr id="23" name="Picture 30">
            <a:extLst>
              <a:ext uri="{FF2B5EF4-FFF2-40B4-BE49-F238E27FC236}">
                <a16:creationId xmlns:a16="http://schemas.microsoft.com/office/drawing/2014/main" id="{6E5CC0A8-0D7D-7089-252C-C41B85CA75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1461" y="3284927"/>
            <a:ext cx="1066580" cy="1066580"/>
          </a:xfrm>
          <a:prstGeom prst="rect">
            <a:avLst/>
          </a:prstGeom>
        </p:spPr>
      </p:pic>
    </p:spTree>
    <p:extLst>
      <p:ext uri="{BB962C8B-B14F-4D97-AF65-F5344CB8AC3E}">
        <p14:creationId xmlns:p14="http://schemas.microsoft.com/office/powerpoint/2010/main" val="3480347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13</a:t>
            </a:fld>
            <a:endParaRPr lang="en-AU" dirty="0"/>
          </a:p>
        </p:txBody>
      </p:sp>
      <p:pic>
        <p:nvPicPr>
          <p:cNvPr id="1026" name="Picture 2" descr="Bild">
            <a:extLst>
              <a:ext uri="{FF2B5EF4-FFF2-40B4-BE49-F238E27FC236}">
                <a16:creationId xmlns:a16="http://schemas.microsoft.com/office/drawing/2014/main" id="{BD067BAC-190E-817E-B216-E52922DA265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38954" y="1407110"/>
            <a:ext cx="4714092" cy="4714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4"/>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7" name="TextBox 6">
            <a:extLst>
              <a:ext uri="{FF2B5EF4-FFF2-40B4-BE49-F238E27FC236}">
                <a16:creationId xmlns:a16="http://schemas.microsoft.com/office/drawing/2014/main" id="{0A5C682F-616D-3F86-22AB-F1C7D8A7CDF1}"/>
              </a:ext>
            </a:extLst>
          </p:cNvPr>
          <p:cNvSpPr txBox="1"/>
          <p:nvPr/>
        </p:nvSpPr>
        <p:spPr>
          <a:xfrm>
            <a:off x="8751341" y="2993062"/>
            <a:ext cx="3229277" cy="2308324"/>
          </a:xfrm>
          <a:prstGeom prst="rect">
            <a:avLst/>
          </a:prstGeom>
          <a:noFill/>
        </p:spPr>
        <p:txBody>
          <a:bodyPr wrap="square" rtlCol="0">
            <a:spAutoFit/>
          </a:bodyPr>
          <a:lstStyle/>
          <a:p>
            <a:r>
              <a:rPr lang="de-DE" b="1" dirty="0"/>
              <a:t>Antigen Drift:</a:t>
            </a:r>
          </a:p>
          <a:p>
            <a:r>
              <a:rPr lang="de-DE" dirty="0"/>
              <a:t>Die konstante Veränderung der Oberflächenproteine des Influenzavirus machen die jährliche Anpassung der Grippeimpfstoffe notwendig</a:t>
            </a:r>
            <a:endParaRPr lang="en-US" dirty="0"/>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31044" y="346976"/>
            <a:ext cx="10729912" cy="1311128"/>
          </a:xfrm>
        </p:spPr>
        <p:txBody>
          <a:bodyPr/>
          <a:lstStyle/>
          <a:p>
            <a:pPr marL="0" indent="0">
              <a:spcBef>
                <a:spcPct val="0"/>
              </a:spcBef>
              <a:buNone/>
            </a:pPr>
            <a:r>
              <a:rPr lang="de-DE" sz="44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4400" b="0" dirty="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6372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14</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Mögliche Ursachen für geringe Impfeffektivität bei Influenza</a:t>
            </a:r>
            <a:r>
              <a:rPr lang="de-DE" sz="4400" b="0" baseline="30000" dirty="0">
                <a:solidFill>
                  <a:schemeClr val="tx1"/>
                </a:solidFill>
                <a:latin typeface="Calibri" panose="020F0502020204030204" pitchFamily="34" charset="0"/>
                <a:ea typeface="+mj-ea"/>
                <a:cs typeface="Calibri" panose="020F0502020204030204" pitchFamily="34" charset="0"/>
              </a:rPr>
              <a:t>1-3</a:t>
            </a:r>
            <a:endParaRPr lang="en-AU" sz="4400" b="0" baseline="300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4"/>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5">
              <a:duotone>
                <a:prstClr val="black"/>
                <a:schemeClr val="accent3">
                  <a:lumMod val="20000"/>
                  <a:lumOff val="80000"/>
                  <a:tint val="45000"/>
                  <a:satMod val="400000"/>
                </a:schemeClr>
              </a:duotone>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7"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9">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
        <p:nvSpPr>
          <p:cNvPr id="4" name="Rectangle 3">
            <a:extLst>
              <a:ext uri="{FF2B5EF4-FFF2-40B4-BE49-F238E27FC236}">
                <a16:creationId xmlns:a16="http://schemas.microsoft.com/office/drawing/2014/main" id="{35C7F914-D78D-F53E-E6D9-FA0BEA60D7A4}"/>
              </a:ext>
            </a:extLst>
          </p:cNvPr>
          <p:cNvSpPr/>
          <p:nvPr/>
        </p:nvSpPr>
        <p:spPr>
          <a:xfrm>
            <a:off x="1194281" y="1689944"/>
            <a:ext cx="3274147" cy="4331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9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85C12DA5-FE31-9605-0D9C-C68C1BFDB4E1}"/>
              </a:ext>
            </a:extLst>
          </p:cNvPr>
          <p:cNvSpPr txBox="1">
            <a:spLocks/>
          </p:cNvSpPr>
          <p:nvPr/>
        </p:nvSpPr>
        <p:spPr>
          <a:xfrm>
            <a:off x="723525" y="736798"/>
            <a:ext cx="10729912" cy="775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dirty="0"/>
              <a:t>Fortlaufende Veränderungen in der Beschaffenheit des Influenza-Virus</a:t>
            </a:r>
            <a:r>
              <a:rPr lang="de-DE" sz="3200" baseline="30000" dirty="0"/>
              <a:t>1-3</a:t>
            </a:r>
            <a:endParaRPr lang="de-DE" sz="3200" dirty="0"/>
          </a:p>
        </p:txBody>
      </p:sp>
      <p:sp>
        <p:nvSpPr>
          <p:cNvPr id="6" name="Content Placeholder 7">
            <a:extLst>
              <a:ext uri="{FF2B5EF4-FFF2-40B4-BE49-F238E27FC236}">
                <a16:creationId xmlns:a16="http://schemas.microsoft.com/office/drawing/2014/main" id="{A9ADD115-B2E5-74EA-D412-FE4E6D8D48E0}"/>
              </a:ext>
            </a:extLst>
          </p:cNvPr>
          <p:cNvSpPr>
            <a:spLocks noGrp="1"/>
          </p:cNvSpPr>
          <p:nvPr>
            <p:ph idx="1"/>
          </p:nvPr>
        </p:nvSpPr>
        <p:spPr>
          <a:xfrm>
            <a:off x="723525" y="5286830"/>
            <a:ext cx="10729912" cy="747395"/>
          </a:xfrm>
        </p:spPr>
        <p:txBody>
          <a:bodyPr/>
          <a:lstStyle/>
          <a:p>
            <a:pPr algn="ct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Im Vergleich zu A/H1N1 und Influenza B tritt </a:t>
            </a:r>
            <a:r>
              <a:rPr kumimoji="0" lang="de-DE" sz="1600" b="1" i="0" u="none" strike="noStrike" kern="1200" cap="none" spc="0" normalizeH="0" baseline="0" noProof="0" dirty="0" err="1">
                <a:ln>
                  <a:noFill/>
                </a:ln>
                <a:solidFill>
                  <a:prstClr val="black"/>
                </a:solidFill>
                <a:effectLst/>
                <a:uLnTx/>
                <a:uFillTx/>
                <a:ea typeface="+mn-ea"/>
                <a:cs typeface="Calibri" panose="020F0502020204030204" pitchFamily="34" charset="0"/>
              </a:rPr>
              <a:t>Mismatch</a:t>
            </a: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 normalerweise </a:t>
            </a:r>
            <a:r>
              <a:rPr kumimoji="0" lang="de-DE" sz="1800" b="1" i="0" u="none" strike="noStrike" kern="1200" cap="none" spc="0" normalizeH="0" baseline="0" noProof="0" dirty="0">
                <a:ln>
                  <a:noFill/>
                </a:ln>
                <a:solidFill>
                  <a:prstClr val="black"/>
                </a:solidFill>
                <a:effectLst/>
                <a:uLnTx/>
                <a:uFillTx/>
                <a:ea typeface="+mn-ea"/>
                <a:cs typeface="Calibri" panose="020F0502020204030204" pitchFamily="34" charset="0"/>
              </a:rPr>
              <a:t>häufiger bei A/H3N2 auf</a:t>
            </a:r>
            <a:endParaRPr kumimoji="0" lang="en-GB" sz="1600" b="1" i="0" u="none" strike="noStrike" kern="1200" cap="none" spc="0" normalizeH="0" baseline="0" noProof="0" dirty="0">
              <a:ln>
                <a:noFill/>
              </a:ln>
              <a:solidFill>
                <a:prstClr val="black"/>
              </a:solidFill>
              <a:effectLst/>
              <a:uLnTx/>
              <a:uFillTx/>
              <a:ea typeface="+mn-ea"/>
              <a:cs typeface="Calibri" panose="020F0502020204030204" pitchFamily="34" charset="0"/>
            </a:endParaRPr>
          </a:p>
          <a:p>
            <a:endParaRPr lang="en-AU" dirty="0"/>
          </a:p>
        </p:txBody>
      </p:sp>
      <p:grpSp>
        <p:nvGrpSpPr>
          <p:cNvPr id="7" name="Gruppieren 6">
            <a:extLst>
              <a:ext uri="{FF2B5EF4-FFF2-40B4-BE49-F238E27FC236}">
                <a16:creationId xmlns:a16="http://schemas.microsoft.com/office/drawing/2014/main" id="{088C7E7D-5E4C-F15B-AAA2-DFCE45A3569C}"/>
              </a:ext>
            </a:extLst>
          </p:cNvPr>
          <p:cNvGrpSpPr/>
          <p:nvPr/>
        </p:nvGrpSpPr>
        <p:grpSpPr>
          <a:xfrm>
            <a:off x="876300" y="1824391"/>
            <a:ext cx="9809758" cy="3368008"/>
            <a:chOff x="1152551" y="1621191"/>
            <a:chExt cx="9533507" cy="3368008"/>
          </a:xfrm>
        </p:grpSpPr>
        <p:sp>
          <p:nvSpPr>
            <p:cNvPr id="8" name="Freihandform: Form 7">
              <a:extLst>
                <a:ext uri="{FF2B5EF4-FFF2-40B4-BE49-F238E27FC236}">
                  <a16:creationId xmlns:a16="http://schemas.microsoft.com/office/drawing/2014/main" id="{ECDDE0C3-832C-91A6-01C7-7B8AFC40EA00}"/>
                </a:ext>
              </a:extLst>
            </p:cNvPr>
            <p:cNvSpPr/>
            <p:nvPr/>
          </p:nvSpPr>
          <p:spPr>
            <a:xfrm>
              <a:off x="1152551" y="256462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prstClr val="white"/>
                  </a:solidFill>
                  <a:effectLst/>
                  <a:uLnTx/>
                  <a:uFillTx/>
                  <a:latin typeface="Montserrat Light"/>
                  <a:ea typeface="+mn-ea"/>
                  <a:cs typeface="+mn-cs"/>
                </a:rPr>
                <a:t>Influenza-Viren können sich von Jahr zu Jahr ändern</a:t>
              </a:r>
            </a:p>
          </p:txBody>
        </p:sp>
        <p:pic>
          <p:nvPicPr>
            <p:cNvPr id="9" name="Grafik 8" descr="Keim mit einfarbiger Füllung">
              <a:extLst>
                <a:ext uri="{FF2B5EF4-FFF2-40B4-BE49-F238E27FC236}">
                  <a16:creationId xmlns:a16="http://schemas.microsoft.com/office/drawing/2014/main" id="{A6CF697A-8426-5BDC-786E-7C2C9130EB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0836" y="1853707"/>
              <a:ext cx="914400" cy="914400"/>
            </a:xfrm>
            <a:prstGeom prst="rect">
              <a:avLst/>
            </a:prstGeom>
          </p:spPr>
        </p:pic>
        <p:grpSp>
          <p:nvGrpSpPr>
            <p:cNvPr id="10" name="Gruppieren 9">
              <a:extLst>
                <a:ext uri="{FF2B5EF4-FFF2-40B4-BE49-F238E27FC236}">
                  <a16:creationId xmlns:a16="http://schemas.microsoft.com/office/drawing/2014/main" id="{6E55D554-9C2C-D00F-8D7B-3726083B8D83}"/>
                </a:ext>
              </a:extLst>
            </p:cNvPr>
            <p:cNvGrpSpPr/>
            <p:nvPr/>
          </p:nvGrpSpPr>
          <p:grpSpPr>
            <a:xfrm>
              <a:off x="3287738" y="2096544"/>
              <a:ext cx="884962" cy="2199406"/>
              <a:chOff x="3795972" y="2537867"/>
              <a:chExt cx="884962" cy="2199406"/>
            </a:xfrm>
            <a:solidFill>
              <a:schemeClr val="bg1">
                <a:lumMod val="75000"/>
              </a:schemeClr>
            </a:solidFill>
          </p:grpSpPr>
          <p:sp>
            <p:nvSpPr>
              <p:cNvPr id="28" name="Pfeil: gebogen 27">
                <a:extLst>
                  <a:ext uri="{FF2B5EF4-FFF2-40B4-BE49-F238E27FC236}">
                    <a16:creationId xmlns:a16="http://schemas.microsoft.com/office/drawing/2014/main" id="{FFDCD332-71B9-7BED-2C97-A59951F4DA82}"/>
                  </a:ext>
                </a:extLst>
              </p:cNvPr>
              <p:cNvSpPr/>
              <p:nvPr/>
            </p:nvSpPr>
            <p:spPr>
              <a:xfrm>
                <a:off x="3859970" y="2537867"/>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29" name="Pfeil: gebogen 28">
                <a:extLst>
                  <a:ext uri="{FF2B5EF4-FFF2-40B4-BE49-F238E27FC236}">
                    <a16:creationId xmlns:a16="http://schemas.microsoft.com/office/drawing/2014/main" id="{8AD79F67-2FCE-8251-FEFD-FF53299800A7}"/>
                  </a:ext>
                </a:extLst>
              </p:cNvPr>
              <p:cNvSpPr/>
              <p:nvPr/>
            </p:nvSpPr>
            <p:spPr>
              <a:xfrm flipV="1">
                <a:off x="3867118" y="3868593"/>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30" name="Rechteck 29">
                <a:extLst>
                  <a:ext uri="{FF2B5EF4-FFF2-40B4-BE49-F238E27FC236}">
                    <a16:creationId xmlns:a16="http://schemas.microsoft.com/office/drawing/2014/main" id="{3B5D8546-F736-B84C-B7DC-1EAC47C6B09C}"/>
                  </a:ext>
                </a:extLst>
              </p:cNvPr>
              <p:cNvSpPr/>
              <p:nvPr/>
            </p:nvSpPr>
            <p:spPr>
              <a:xfrm>
                <a:off x="3859970" y="3395018"/>
                <a:ext cx="209110" cy="5410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1" name="Rechteck 30">
                <a:extLst>
                  <a:ext uri="{FF2B5EF4-FFF2-40B4-BE49-F238E27FC236}">
                    <a16:creationId xmlns:a16="http://schemas.microsoft.com/office/drawing/2014/main" id="{BFB7709E-1E51-9C97-B2BC-7F321207A023}"/>
                  </a:ext>
                </a:extLst>
              </p:cNvPr>
              <p:cNvSpPr/>
              <p:nvPr/>
            </p:nvSpPr>
            <p:spPr>
              <a:xfrm rot="5400000">
                <a:off x="3781417" y="3556495"/>
                <a:ext cx="2091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pic>
          <p:nvPicPr>
            <p:cNvPr id="11" name="Grafik 10" descr="Covid-19 mit einfarbiger Füllung">
              <a:extLst>
                <a:ext uri="{FF2B5EF4-FFF2-40B4-BE49-F238E27FC236}">
                  <a16:creationId xmlns:a16="http://schemas.microsoft.com/office/drawing/2014/main" id="{FC7F535A-5246-3F81-0BEC-35800F8C33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0836" y="3655549"/>
              <a:ext cx="914400" cy="914400"/>
            </a:xfrm>
            <a:prstGeom prst="rect">
              <a:avLst/>
            </a:prstGeom>
          </p:spPr>
        </p:pic>
        <p:grpSp>
          <p:nvGrpSpPr>
            <p:cNvPr id="12" name="Gruppieren 11">
              <a:extLst>
                <a:ext uri="{FF2B5EF4-FFF2-40B4-BE49-F238E27FC236}">
                  <a16:creationId xmlns:a16="http://schemas.microsoft.com/office/drawing/2014/main" id="{BFBF664C-A695-6F84-A2A2-BB16D046CF58}"/>
                </a:ext>
              </a:extLst>
            </p:cNvPr>
            <p:cNvGrpSpPr/>
            <p:nvPr/>
          </p:nvGrpSpPr>
          <p:grpSpPr>
            <a:xfrm>
              <a:off x="4794229" y="1621191"/>
              <a:ext cx="1731464" cy="3368008"/>
              <a:chOff x="5569784" y="2440339"/>
              <a:chExt cx="1731464" cy="3368008"/>
            </a:xfrm>
          </p:grpSpPr>
          <p:pic>
            <p:nvPicPr>
              <p:cNvPr id="24" name="Grafik 23" descr="Nadel Silhouette">
                <a:extLst>
                  <a:ext uri="{FF2B5EF4-FFF2-40B4-BE49-F238E27FC236}">
                    <a16:creationId xmlns:a16="http://schemas.microsoft.com/office/drawing/2014/main" id="{A9F0EC59-8D0B-6A29-BE57-B30513D1A9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3515" y="2470349"/>
                <a:ext cx="1697733" cy="1697733"/>
              </a:xfrm>
              <a:prstGeom prst="rect">
                <a:avLst/>
              </a:prstGeom>
            </p:spPr>
          </p:pic>
          <p:pic>
            <p:nvPicPr>
              <p:cNvPr id="25" name="Grafik 24" descr="Keim mit einfarbiger Füllung">
                <a:extLst>
                  <a:ext uri="{FF2B5EF4-FFF2-40B4-BE49-F238E27FC236}">
                    <a16:creationId xmlns:a16="http://schemas.microsoft.com/office/drawing/2014/main" id="{61C70233-13A9-3ACE-5FCD-40528764F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73086" y="2440339"/>
                <a:ext cx="673918" cy="673918"/>
              </a:xfrm>
              <a:prstGeom prst="rect">
                <a:avLst/>
              </a:prstGeom>
            </p:spPr>
          </p:pic>
          <p:pic>
            <p:nvPicPr>
              <p:cNvPr id="26" name="Grafik 25" descr="Nadel Silhouette">
                <a:extLst>
                  <a:ext uri="{FF2B5EF4-FFF2-40B4-BE49-F238E27FC236}">
                    <a16:creationId xmlns:a16="http://schemas.microsoft.com/office/drawing/2014/main" id="{31F95669-313A-581F-BF7B-04C8AF79B8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69784" y="4110614"/>
                <a:ext cx="1697733" cy="1697733"/>
              </a:xfrm>
              <a:prstGeom prst="rect">
                <a:avLst/>
              </a:prstGeom>
            </p:spPr>
          </p:pic>
          <p:pic>
            <p:nvPicPr>
              <p:cNvPr id="27" name="Grafik 26" descr="Keim mit einfarbiger Füllung">
                <a:extLst>
                  <a:ext uri="{FF2B5EF4-FFF2-40B4-BE49-F238E27FC236}">
                    <a16:creationId xmlns:a16="http://schemas.microsoft.com/office/drawing/2014/main" id="{537E0D52-71A6-2998-CF21-5A0565B6DF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5086" y="4127927"/>
                <a:ext cx="673918" cy="673918"/>
              </a:xfrm>
              <a:prstGeom prst="rect">
                <a:avLst/>
              </a:prstGeom>
            </p:spPr>
          </p:pic>
        </p:grpSp>
        <p:grpSp>
          <p:nvGrpSpPr>
            <p:cNvPr id="13" name="Gruppieren 12">
              <a:extLst>
                <a:ext uri="{FF2B5EF4-FFF2-40B4-BE49-F238E27FC236}">
                  <a16:creationId xmlns:a16="http://schemas.microsoft.com/office/drawing/2014/main" id="{E7BD70B2-3B31-5F50-D137-BA65AD85494D}"/>
                </a:ext>
              </a:extLst>
            </p:cNvPr>
            <p:cNvGrpSpPr/>
            <p:nvPr/>
          </p:nvGrpSpPr>
          <p:grpSpPr>
            <a:xfrm>
              <a:off x="6317449" y="2106897"/>
              <a:ext cx="1697441" cy="342000"/>
              <a:chOff x="6800892" y="2548455"/>
              <a:chExt cx="1697441" cy="342000"/>
            </a:xfrm>
            <a:solidFill>
              <a:schemeClr val="bg1">
                <a:lumMod val="75000"/>
              </a:schemeClr>
            </a:solidFill>
          </p:grpSpPr>
          <p:sp>
            <p:nvSpPr>
              <p:cNvPr id="22" name="Freihandform: Form 21">
                <a:extLst>
                  <a:ext uri="{FF2B5EF4-FFF2-40B4-BE49-F238E27FC236}">
                    <a16:creationId xmlns:a16="http://schemas.microsoft.com/office/drawing/2014/main" id="{F54609B2-8E35-FCC9-0CB1-7F911A0E9F93}"/>
                  </a:ext>
                </a:extLst>
              </p:cNvPr>
              <p:cNvSpPr/>
              <p:nvPr/>
            </p:nvSpPr>
            <p:spPr>
              <a:xfrm>
                <a:off x="7977918" y="2548455"/>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hteck 22">
                <a:extLst>
                  <a:ext uri="{FF2B5EF4-FFF2-40B4-BE49-F238E27FC236}">
                    <a16:creationId xmlns:a16="http://schemas.microsoft.com/office/drawing/2014/main" id="{16A1FF2E-8CBF-1270-9544-27FE78EC60B1}"/>
                  </a:ext>
                </a:extLst>
              </p:cNvPr>
              <p:cNvSpPr/>
              <p:nvPr/>
            </p:nvSpPr>
            <p:spPr>
              <a:xfrm rot="5400000">
                <a:off x="7290337" y="2133948"/>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grpSp>
          <p:nvGrpSpPr>
            <p:cNvPr id="14" name="Gruppieren 13">
              <a:extLst>
                <a:ext uri="{FF2B5EF4-FFF2-40B4-BE49-F238E27FC236}">
                  <a16:creationId xmlns:a16="http://schemas.microsoft.com/office/drawing/2014/main" id="{4CFAEDF8-8A8A-916C-784C-96138A7AD183}"/>
                </a:ext>
              </a:extLst>
            </p:cNvPr>
            <p:cNvGrpSpPr/>
            <p:nvPr/>
          </p:nvGrpSpPr>
          <p:grpSpPr>
            <a:xfrm>
              <a:off x="6310050" y="3930843"/>
              <a:ext cx="1693866" cy="342000"/>
              <a:chOff x="6778474" y="4346773"/>
              <a:chExt cx="1693866" cy="342000"/>
            </a:xfrm>
            <a:solidFill>
              <a:schemeClr val="bg1">
                <a:lumMod val="75000"/>
              </a:schemeClr>
            </a:solidFill>
          </p:grpSpPr>
          <p:sp>
            <p:nvSpPr>
              <p:cNvPr id="20" name="Freihandform: Form 19">
                <a:extLst>
                  <a:ext uri="{FF2B5EF4-FFF2-40B4-BE49-F238E27FC236}">
                    <a16:creationId xmlns:a16="http://schemas.microsoft.com/office/drawing/2014/main" id="{EC809CEA-C2EA-3423-F5B3-32DE266BC976}"/>
                  </a:ext>
                </a:extLst>
              </p:cNvPr>
              <p:cNvSpPr/>
              <p:nvPr/>
            </p:nvSpPr>
            <p:spPr>
              <a:xfrm>
                <a:off x="7951925" y="4346773"/>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1" name="Rechteck 20">
                <a:extLst>
                  <a:ext uri="{FF2B5EF4-FFF2-40B4-BE49-F238E27FC236}">
                    <a16:creationId xmlns:a16="http://schemas.microsoft.com/office/drawing/2014/main" id="{0CE2F944-99EE-FE72-4FF2-420E26729E25}"/>
                  </a:ext>
                </a:extLst>
              </p:cNvPr>
              <p:cNvSpPr/>
              <p:nvPr/>
            </p:nvSpPr>
            <p:spPr>
              <a:xfrm rot="5400000">
                <a:off x="7267919" y="3923773"/>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Montserrat Light"/>
                  <a:ea typeface="+mn-ea"/>
                  <a:cs typeface="+mn-cs"/>
                </a:endParaRPr>
              </a:p>
            </p:txBody>
          </p:sp>
        </p:grpSp>
        <p:sp>
          <p:nvSpPr>
            <p:cNvPr id="15" name="Freihandform: Form 14">
              <a:extLst>
                <a:ext uri="{FF2B5EF4-FFF2-40B4-BE49-F238E27FC236}">
                  <a16:creationId xmlns:a16="http://schemas.microsoft.com/office/drawing/2014/main" id="{4ED0C7CC-F50A-A8D9-E754-F1DCE2B6C7D8}"/>
                </a:ext>
              </a:extLst>
            </p:cNvPr>
            <p:cNvSpPr/>
            <p:nvPr/>
          </p:nvSpPr>
          <p:spPr>
            <a:xfrm>
              <a:off x="8003916" y="164961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A6E35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rgbClr val="FFFFFF"/>
                  </a:solidFill>
                  <a:cs typeface="Arial" panose="020B0604020202020204" pitchFamily="34" charset="0"/>
                </a:rPr>
                <a:t>Vakzin</a:t>
              </a:r>
              <a:r>
                <a:rPr kumimoji="0" lang="en-GB" b="1" i="0" u="none" strike="noStrike" kern="1200" cap="none" spc="0" normalizeH="0" baseline="0" noProof="0" dirty="0">
                  <a:ln>
                    <a:noFill/>
                  </a:ln>
                  <a:solidFill>
                    <a:srgbClr val="FFFFFF"/>
                  </a:solidFill>
                  <a:effectLst/>
                  <a:uLnTx/>
                  <a:uFillTx/>
                  <a:ea typeface="+mn-ea"/>
                  <a:cs typeface="Arial" panose="020B0604020202020204" pitchFamily="34" charset="0"/>
                </a:rPr>
                <a:t>/Virus </a:t>
              </a:r>
              <a:r>
                <a:rPr kumimoji="0" lang="en-GB" b="1" i="0" u="sng" strike="noStrike" kern="1200" cap="none" spc="0" normalizeH="0" baseline="0" noProof="0" dirty="0">
                  <a:ln>
                    <a:noFill/>
                  </a:ln>
                  <a:solidFill>
                    <a:srgbClr val="FFFFFF"/>
                  </a:solidFill>
                  <a:effectLst/>
                  <a:uLnTx/>
                  <a:uFillTx/>
                  <a:ea typeface="+mn-ea"/>
                  <a:cs typeface="Arial" panose="020B0604020202020204" pitchFamily="34" charset="0"/>
                </a:rPr>
                <a:t>Match</a:t>
              </a:r>
            </a:p>
          </p:txBody>
        </p:sp>
        <p:sp>
          <p:nvSpPr>
            <p:cNvPr id="16" name="Freihandform: Form 15">
              <a:extLst>
                <a:ext uri="{FF2B5EF4-FFF2-40B4-BE49-F238E27FC236}">
                  <a16:creationId xmlns:a16="http://schemas.microsoft.com/office/drawing/2014/main" id="{B1058C5D-E5E3-84B4-BC81-A55595CEFDA5}"/>
                </a:ext>
              </a:extLst>
            </p:cNvPr>
            <p:cNvSpPr/>
            <p:nvPr/>
          </p:nvSpPr>
          <p:spPr>
            <a:xfrm>
              <a:off x="8003916" y="3461287"/>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FF754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srgbClr val="FFFFFF"/>
                  </a:solidFill>
                  <a:cs typeface="Arial" panose="020B0604020202020204" pitchFamily="34" charset="0"/>
                </a:rPr>
                <a:t>Vakzin</a:t>
              </a:r>
              <a:r>
                <a:rPr kumimoji="0" lang="de-DE" sz="2000" b="1" i="0" u="none" strike="noStrike" kern="1200" cap="none" spc="0" normalizeH="0" baseline="0" dirty="0">
                  <a:ln>
                    <a:noFill/>
                  </a:ln>
                  <a:solidFill>
                    <a:srgbClr val="FFFFFF"/>
                  </a:solidFill>
                  <a:effectLst/>
                  <a:uLnTx/>
                  <a:uFillTx/>
                  <a:ea typeface="+mn-ea"/>
                  <a:cs typeface="Arial" panose="020B0604020202020204" pitchFamily="34" charset="0"/>
                </a:rPr>
                <a:t>/Virus </a:t>
              </a:r>
              <a:r>
                <a:rPr kumimoji="0" lang="de-DE" sz="2000" b="1" i="0" u="sng" strike="noStrike" kern="1200" cap="none" spc="0" normalizeH="0" baseline="0" dirty="0" err="1">
                  <a:ln>
                    <a:noFill/>
                  </a:ln>
                  <a:solidFill>
                    <a:srgbClr val="FFFFFF"/>
                  </a:solidFill>
                  <a:effectLst/>
                  <a:uLnTx/>
                  <a:uFillTx/>
                  <a:ea typeface="+mn-ea"/>
                  <a:cs typeface="Arial" panose="020B0604020202020204" pitchFamily="34" charset="0"/>
                </a:rPr>
                <a:t>Mismatch</a:t>
              </a:r>
              <a:endParaRPr kumimoji="0" lang="de-DE" sz="2000" b="1" i="0" u="sng" strike="noStrike" kern="1200" cap="none" spc="0" normalizeH="0" baseline="0" dirty="0">
                <a:ln>
                  <a:noFill/>
                </a:ln>
                <a:solidFill>
                  <a:srgbClr val="FFFFFF"/>
                </a:solidFill>
                <a:effectLst/>
                <a:uLnTx/>
                <a:uFillTx/>
                <a:ea typeface="+mn-ea"/>
                <a:cs typeface="Arial" panose="020B0604020202020204" pitchFamily="34" charset="0"/>
              </a:endParaRPr>
            </a:p>
          </p:txBody>
        </p:sp>
        <p:pic>
          <p:nvPicPr>
            <p:cNvPr id="17" name="Grafik 16" descr="Häkchen mit einfarbiger Füllung">
              <a:extLst>
                <a:ext uri="{FF2B5EF4-FFF2-40B4-BE49-F238E27FC236}">
                  <a16:creationId xmlns:a16="http://schemas.microsoft.com/office/drawing/2014/main" id="{0F7086F9-26DD-DC23-39AC-09B2EE72A4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46058" y="1992422"/>
              <a:ext cx="540000" cy="540000"/>
            </a:xfrm>
            <a:prstGeom prst="rect">
              <a:avLst/>
            </a:prstGeom>
          </p:spPr>
        </p:pic>
        <p:pic>
          <p:nvPicPr>
            <p:cNvPr id="18" name="Grafik 17" descr="Schließen mit einfarbiger Füllung">
              <a:extLst>
                <a:ext uri="{FF2B5EF4-FFF2-40B4-BE49-F238E27FC236}">
                  <a16:creationId xmlns:a16="http://schemas.microsoft.com/office/drawing/2014/main" id="{044ED378-A6D8-3444-ED77-4550C908F7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46058" y="3847708"/>
              <a:ext cx="540000" cy="540000"/>
            </a:xfrm>
            <a:prstGeom prst="rect">
              <a:avLst/>
            </a:prstGeom>
          </p:spPr>
        </p:pic>
        <p:sp>
          <p:nvSpPr>
            <p:cNvPr id="19" name="Textfeld 18">
              <a:extLst>
                <a:ext uri="{FF2B5EF4-FFF2-40B4-BE49-F238E27FC236}">
                  <a16:creationId xmlns:a16="http://schemas.microsoft.com/office/drawing/2014/main" id="{B6A0599C-DE91-0C05-7CDE-4B83E2F684DD}"/>
                </a:ext>
              </a:extLst>
            </p:cNvPr>
            <p:cNvSpPr txBox="1"/>
            <p:nvPr/>
          </p:nvSpPr>
          <p:spPr>
            <a:xfrm>
              <a:off x="6298357" y="2994662"/>
              <a:ext cx="25879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dirty="0">
                  <a:ln>
                    <a:noFill/>
                  </a:ln>
                  <a:solidFill>
                    <a:srgbClr val="51545D">
                      <a:lumMod val="50000"/>
                    </a:srgbClr>
                  </a:solidFill>
                  <a:effectLst/>
                  <a:uLnTx/>
                  <a:uFillTx/>
                  <a:ea typeface="+mn-ea"/>
                  <a:cs typeface="Arial" panose="020B0604020202020204" pitchFamily="34" charset="0"/>
                </a:rPr>
                <a:t>Was dazu führen kann…</a:t>
              </a:r>
            </a:p>
          </p:txBody>
        </p:sp>
      </p:grpSp>
      <p:sp>
        <p:nvSpPr>
          <p:cNvPr id="32" name="TextBox 9">
            <a:extLst>
              <a:ext uri="{FF2B5EF4-FFF2-40B4-BE49-F238E27FC236}">
                <a16:creationId xmlns:a16="http://schemas.microsoft.com/office/drawing/2014/main" id="{1297A268-5257-9214-A21B-FAA43D791BDE}"/>
              </a:ext>
            </a:extLst>
          </p:cNvPr>
          <p:cNvSpPr txBox="1"/>
          <p:nvPr/>
        </p:nvSpPr>
        <p:spPr>
          <a:xfrm>
            <a:off x="723525" y="5713938"/>
            <a:ext cx="10729912"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0" i="0" u="none" strike="noStrike" kern="1200" cap="none" spc="0" normalizeH="0" baseline="0" noProof="0" dirty="0">
                <a:ln>
                  <a:noFill/>
                </a:ln>
                <a:effectLst/>
                <a:uLnTx/>
                <a:uFillTx/>
                <a:latin typeface="Montserrat Light"/>
                <a:ea typeface="+mn-ea"/>
                <a:cs typeface="+mn-cs"/>
              </a:rPr>
              <a:t>1. Green Book Immunisation against infectious disease. Chapter 19 Influenza. https://assets.publishing.service.gov.uk/government/uploads/system/uploads/attachment_data/file/733840/Influenza_green_book_chapter19.pdf.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2. WHO. Vaccine Effectiveness. http://www.who.int/influenza/vaccines/virus/recommendations/201502_qanda_vaccineeffectiveness.pdf.Abgerufen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3. CDC. Vaccine Effectiveness - How Well Does the Flu Vaccine Work? https://www.cdc.gov/flu/about/qa/vaccineeffect.htm.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a:t>
            </a:r>
          </a:p>
        </p:txBody>
      </p:sp>
    </p:spTree>
    <p:extLst>
      <p:ext uri="{BB962C8B-B14F-4D97-AF65-F5344CB8AC3E}">
        <p14:creationId xmlns:p14="http://schemas.microsoft.com/office/powerpoint/2010/main" val="172526545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16</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Mögliche Ursachen für geringe Impfeffektivität bei Influenza</a:t>
            </a:r>
            <a:r>
              <a:rPr lang="de-DE" sz="4400" b="0" baseline="30000" dirty="0">
                <a:solidFill>
                  <a:schemeClr val="tx1"/>
                </a:solidFill>
                <a:latin typeface="Calibri" panose="020F0502020204030204" pitchFamily="34" charset="0"/>
                <a:ea typeface="+mj-ea"/>
                <a:cs typeface="Calibri" panose="020F0502020204030204" pitchFamily="34" charset="0"/>
              </a:rPr>
              <a:t>1-3</a:t>
            </a:r>
            <a:endParaRPr lang="en-AU" sz="4400" b="0" baseline="300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3"/>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4">
              <a:duotone>
                <a:prstClr val="black"/>
                <a:schemeClr val="accent3">
                  <a:lumMod val="20000"/>
                  <a:lumOff val="80000"/>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6"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
        <p:nvSpPr>
          <p:cNvPr id="4" name="Rectangle 3">
            <a:extLst>
              <a:ext uri="{FF2B5EF4-FFF2-40B4-BE49-F238E27FC236}">
                <a16:creationId xmlns:a16="http://schemas.microsoft.com/office/drawing/2014/main" id="{35C7F914-D78D-F53E-E6D9-FA0BEA60D7A4}"/>
              </a:ext>
            </a:extLst>
          </p:cNvPr>
          <p:cNvSpPr/>
          <p:nvPr/>
        </p:nvSpPr>
        <p:spPr>
          <a:xfrm>
            <a:off x="4444779" y="1752667"/>
            <a:ext cx="2734706" cy="4331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05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17</a:t>
            </a:fld>
            <a:endParaRPr lang="en-AU" dirty="0"/>
          </a:p>
        </p:txBody>
      </p:sp>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4"/>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31044" y="359676"/>
            <a:ext cx="10729912" cy="1218795"/>
          </a:xfrm>
        </p:spPr>
        <p:txBody>
          <a:bodyPr/>
          <a:lstStyle/>
          <a:p>
            <a:pPr marL="0" indent="0">
              <a:spcBef>
                <a:spcPct val="0"/>
              </a:spcBef>
              <a:buNone/>
            </a:pPr>
            <a:r>
              <a:rPr lang="de-DE" sz="4400" b="0" dirty="0">
                <a:solidFill>
                  <a:schemeClr val="tx1"/>
                </a:solidFill>
                <a:latin typeface="Calibri" panose="020F0502020204030204" pitchFamily="34" charset="0"/>
                <a:ea typeface="+mj-ea"/>
                <a:cs typeface="Calibri" panose="020F0502020204030204" pitchFamily="34" charset="0"/>
              </a:rPr>
              <a:t>Weiterentwickelte Grippeimpfstoffe für ältere Erwachsene </a:t>
            </a:r>
          </a:p>
        </p:txBody>
      </p:sp>
      <p:sp>
        <p:nvSpPr>
          <p:cNvPr id="3" name="Content Placeholder 7">
            <a:extLst>
              <a:ext uri="{FF2B5EF4-FFF2-40B4-BE49-F238E27FC236}">
                <a16:creationId xmlns:a16="http://schemas.microsoft.com/office/drawing/2014/main" id="{0EBF2270-5858-60EC-51C6-9BB2FBA2A542}"/>
              </a:ext>
            </a:extLst>
          </p:cNvPr>
          <p:cNvSpPr>
            <a:spLocks noGrp="1"/>
          </p:cNvSpPr>
          <p:nvPr>
            <p:ph idx="1"/>
          </p:nvPr>
        </p:nvSpPr>
        <p:spPr>
          <a:xfrm>
            <a:off x="731044" y="1747902"/>
            <a:ext cx="10729912" cy="4310743"/>
          </a:xfrm>
        </p:spPr>
        <p:txBody>
          <a:bodyPr/>
          <a:lstStyle/>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Bei älteren Menschen führt eine nachlassende Immunität (</a:t>
            </a:r>
            <a:r>
              <a:rPr lang="de-DE" sz="1800" b="1" dirty="0">
                <a:latin typeface="Calibri" panose="020F0502020204030204" pitchFamily="34" charset="0"/>
                <a:cs typeface="Calibri" panose="020F0502020204030204" pitchFamily="34" charset="0"/>
              </a:rPr>
              <a:t>Immunseneszenz</a:t>
            </a:r>
            <a:r>
              <a:rPr lang="de-DE" sz="1800" dirty="0">
                <a:latin typeface="Calibri" panose="020F0502020204030204" pitchFamily="34" charset="0"/>
                <a:cs typeface="Calibri" panose="020F0502020204030204" pitchFamily="34" charset="0"/>
              </a:rPr>
              <a:t>) zu einer schlechteren Reaktionsfähigkeit auf Impfstoffe</a:t>
            </a:r>
            <a:r>
              <a:rPr lang="de-DE" sz="1800" baseline="30000" dirty="0">
                <a:latin typeface="Calibri" panose="020F0502020204030204" pitchFamily="34" charset="0"/>
                <a:cs typeface="Calibri" panose="020F0502020204030204" pitchFamily="34" charset="0"/>
              </a:rPr>
              <a:t>1</a:t>
            </a:r>
          </a:p>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MF59-adjuvantierte und nicht-adjuvantierte Hochdosisimpfstoffe gegen saisonale Influenza wurden entwickelt, um ältere Menschen mit hohem Risiko für schwere Komplikationen zu schützen</a:t>
            </a:r>
            <a:r>
              <a:rPr lang="de-DE" sz="1800" b="0" i="0" u="none" strike="noStrike" baseline="30000" dirty="0">
                <a:latin typeface="Calibri" panose="020F0502020204030204" pitchFamily="34" charset="0"/>
                <a:cs typeface="Calibri" panose="020F0502020204030204" pitchFamily="34" charset="0"/>
              </a:rPr>
              <a:t>2</a:t>
            </a:r>
          </a:p>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Erleichtern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eine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stärkere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Immunantwort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nach</a:t>
            </a:r>
            <a:r>
              <a:rPr lang="en-US" sz="1800" dirty="0">
                <a:latin typeface="Calibri" panose="020F0502020204030204" pitchFamily="34" charset="0"/>
                <a:cs typeface="Calibri" panose="020F0502020204030204" pitchFamily="34" charset="0"/>
              </a:rPr>
              <a:t> Immunisierung</a:t>
            </a:r>
            <a:r>
              <a:rPr lang="en-US" sz="1800" baseline="30000" dirty="0">
                <a:latin typeface="Calibri" panose="020F0502020204030204" pitchFamily="34" charset="0"/>
                <a:cs typeface="Calibri" panose="020F0502020204030204" pitchFamily="34" charset="0"/>
              </a:rPr>
              <a:t>3</a:t>
            </a:r>
          </a:p>
        </p:txBody>
      </p:sp>
      <p:grpSp>
        <p:nvGrpSpPr>
          <p:cNvPr id="4" name="Group 3">
            <a:extLst>
              <a:ext uri="{FF2B5EF4-FFF2-40B4-BE49-F238E27FC236}">
                <a16:creationId xmlns:a16="http://schemas.microsoft.com/office/drawing/2014/main" id="{A9EABEF4-13AF-5A86-BABA-DAD5E2092122}"/>
              </a:ext>
            </a:extLst>
          </p:cNvPr>
          <p:cNvGrpSpPr/>
          <p:nvPr/>
        </p:nvGrpSpPr>
        <p:grpSpPr>
          <a:xfrm>
            <a:off x="2283770" y="3813475"/>
            <a:ext cx="7637910" cy="1545012"/>
            <a:chOff x="2055584" y="2478557"/>
            <a:chExt cx="7637910" cy="1545012"/>
          </a:xfrm>
        </p:grpSpPr>
        <p:sp>
          <p:nvSpPr>
            <p:cNvPr id="5" name="TextBox 16">
              <a:extLst>
                <a:ext uri="{FF2B5EF4-FFF2-40B4-BE49-F238E27FC236}">
                  <a16:creationId xmlns:a16="http://schemas.microsoft.com/office/drawing/2014/main" id="{61E670BE-4E05-23BA-CE59-C8DA63E8EF68}"/>
                </a:ext>
              </a:extLst>
            </p:cNvPr>
            <p:cNvSpPr txBox="1"/>
            <p:nvPr/>
          </p:nvSpPr>
          <p:spPr>
            <a:xfrm>
              <a:off x="2055585" y="353649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Adjuvantierte Impfstoffe</a:t>
              </a:r>
            </a:p>
          </p:txBody>
        </p:sp>
        <p:sp>
          <p:nvSpPr>
            <p:cNvPr id="9" name="TextBox 17">
              <a:extLst>
                <a:ext uri="{FF2B5EF4-FFF2-40B4-BE49-F238E27FC236}">
                  <a16:creationId xmlns:a16="http://schemas.microsoft.com/office/drawing/2014/main" id="{1B0D4715-9C7D-7062-5E3B-094CD85C7C1F}"/>
                </a:ext>
              </a:extLst>
            </p:cNvPr>
            <p:cNvSpPr txBox="1"/>
            <p:nvPr/>
          </p:nvSpPr>
          <p:spPr>
            <a:xfrm>
              <a:off x="6138180" y="353649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Hochdosierte Impfstoffe</a:t>
              </a:r>
            </a:p>
          </p:txBody>
        </p:sp>
        <p:sp>
          <p:nvSpPr>
            <p:cNvPr id="10" name="Rectangle 19">
              <a:extLst>
                <a:ext uri="{FF2B5EF4-FFF2-40B4-BE49-F238E27FC236}">
                  <a16:creationId xmlns:a16="http://schemas.microsoft.com/office/drawing/2014/main" id="{9D58F683-F0B4-5BA3-97A7-C43C6AF9BE5A}"/>
                </a:ext>
              </a:extLst>
            </p:cNvPr>
            <p:cNvSpPr/>
            <p:nvPr/>
          </p:nvSpPr>
          <p:spPr>
            <a:xfrm>
              <a:off x="2055584" y="3017769"/>
              <a:ext cx="3736514"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sp>
          <p:nvSpPr>
            <p:cNvPr id="11" name="Rectangle 20">
              <a:extLst>
                <a:ext uri="{FF2B5EF4-FFF2-40B4-BE49-F238E27FC236}">
                  <a16:creationId xmlns:a16="http://schemas.microsoft.com/office/drawing/2014/main" id="{065816D0-A5AD-1760-80BA-9562475ECB32}"/>
                </a:ext>
              </a:extLst>
            </p:cNvPr>
            <p:cNvSpPr/>
            <p:nvPr/>
          </p:nvSpPr>
          <p:spPr>
            <a:xfrm>
              <a:off x="5949494" y="3017769"/>
              <a:ext cx="3744000"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nvGrpSpPr>
            <p:cNvPr id="12" name="Group 22">
              <a:extLst>
                <a:ext uri="{FF2B5EF4-FFF2-40B4-BE49-F238E27FC236}">
                  <a16:creationId xmlns:a16="http://schemas.microsoft.com/office/drawing/2014/main" id="{468BC7D4-9E66-9B1E-75E3-C85D546E45C0}"/>
                </a:ext>
              </a:extLst>
            </p:cNvPr>
            <p:cNvGrpSpPr/>
            <p:nvPr/>
          </p:nvGrpSpPr>
          <p:grpSpPr>
            <a:xfrm>
              <a:off x="3491723" y="2478557"/>
              <a:ext cx="1005800" cy="1005800"/>
              <a:chOff x="1775500" y="2105486"/>
              <a:chExt cx="1005800" cy="1005800"/>
            </a:xfrm>
          </p:grpSpPr>
          <p:sp>
            <p:nvSpPr>
              <p:cNvPr id="16" name="Oval 23">
                <a:extLst>
                  <a:ext uri="{FF2B5EF4-FFF2-40B4-BE49-F238E27FC236}">
                    <a16:creationId xmlns:a16="http://schemas.microsoft.com/office/drawing/2014/main" id="{2E227690-0876-8921-DC12-657F56CB1821}"/>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7" name="Group 24">
                <a:extLst>
                  <a:ext uri="{FF2B5EF4-FFF2-40B4-BE49-F238E27FC236}">
                    <a16:creationId xmlns:a16="http://schemas.microsoft.com/office/drawing/2014/main" id="{6311577B-4CBC-9E05-05A3-F5F07B8D2329}"/>
                  </a:ext>
                </a:extLst>
              </p:cNvPr>
              <p:cNvGrpSpPr/>
              <p:nvPr/>
            </p:nvGrpSpPr>
            <p:grpSpPr>
              <a:xfrm rot="1800000">
                <a:off x="2172012" y="2348970"/>
                <a:ext cx="299123" cy="619162"/>
                <a:chOff x="5200256" y="1719263"/>
                <a:chExt cx="1657350" cy="3430588"/>
              </a:xfrm>
            </p:grpSpPr>
            <p:sp>
              <p:nvSpPr>
                <p:cNvPr id="19" name="Line 5">
                  <a:extLst>
                    <a:ext uri="{FF2B5EF4-FFF2-40B4-BE49-F238E27FC236}">
                      <a16:creationId xmlns:a16="http://schemas.microsoft.com/office/drawing/2014/main" id="{EABAC47B-56C2-0F42-77E9-C70BEC73BFA6}"/>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Line 6">
                  <a:extLst>
                    <a:ext uri="{FF2B5EF4-FFF2-40B4-BE49-F238E27FC236}">
                      <a16:creationId xmlns:a16="http://schemas.microsoft.com/office/drawing/2014/main" id="{DD46983C-5605-E13B-C110-0BE9522B8D14}"/>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Line 7">
                  <a:extLst>
                    <a:ext uri="{FF2B5EF4-FFF2-40B4-BE49-F238E27FC236}">
                      <a16:creationId xmlns:a16="http://schemas.microsoft.com/office/drawing/2014/main" id="{A745E48D-EFA9-3E46-6BFB-929F8917C108}"/>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8">
                  <a:extLst>
                    <a:ext uri="{FF2B5EF4-FFF2-40B4-BE49-F238E27FC236}">
                      <a16:creationId xmlns:a16="http://schemas.microsoft.com/office/drawing/2014/main" id="{47DF07E5-9253-1F33-24B7-3214D68BBEA3}"/>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Freeform 9">
                  <a:extLst>
                    <a:ext uri="{FF2B5EF4-FFF2-40B4-BE49-F238E27FC236}">
                      <a16:creationId xmlns:a16="http://schemas.microsoft.com/office/drawing/2014/main" id="{1C7AA043-76F1-DAF4-AC40-B8C4D6D8F53B}"/>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45AE210B-DE1F-9444-0382-5C038BF2B8A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5" name="Line 11">
                  <a:extLst>
                    <a:ext uri="{FF2B5EF4-FFF2-40B4-BE49-F238E27FC236}">
                      <a16:creationId xmlns:a16="http://schemas.microsoft.com/office/drawing/2014/main" id="{679147F2-6BCE-6B8D-2B89-ADA881D21F8E}"/>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6" name="Line 12">
                  <a:extLst>
                    <a:ext uri="{FF2B5EF4-FFF2-40B4-BE49-F238E27FC236}">
                      <a16:creationId xmlns:a16="http://schemas.microsoft.com/office/drawing/2014/main" id="{E5F109F0-ED47-24D4-BB31-159FB63C2938}"/>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7" name="Line 13">
                  <a:extLst>
                    <a:ext uri="{FF2B5EF4-FFF2-40B4-BE49-F238E27FC236}">
                      <a16:creationId xmlns:a16="http://schemas.microsoft.com/office/drawing/2014/main" id="{1EC58A42-162E-D7EA-EF3B-F210F905245F}"/>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8" name="Plus Sign 25">
                <a:extLst>
                  <a:ext uri="{FF2B5EF4-FFF2-40B4-BE49-F238E27FC236}">
                    <a16:creationId xmlns:a16="http://schemas.microsoft.com/office/drawing/2014/main" id="{1DD36F37-5D12-267F-0510-9FF07FDE9630}"/>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35">
              <a:extLst>
                <a:ext uri="{FF2B5EF4-FFF2-40B4-BE49-F238E27FC236}">
                  <a16:creationId xmlns:a16="http://schemas.microsoft.com/office/drawing/2014/main" id="{A8857C8F-F985-0890-5C8A-97C098D46748}"/>
                </a:ext>
              </a:extLst>
            </p:cNvPr>
            <p:cNvGrpSpPr/>
            <p:nvPr/>
          </p:nvGrpSpPr>
          <p:grpSpPr>
            <a:xfrm>
              <a:off x="7385632" y="2478557"/>
              <a:ext cx="1005800" cy="1005800"/>
              <a:chOff x="5669409" y="2105486"/>
              <a:chExt cx="1005800" cy="1005800"/>
            </a:xfrm>
          </p:grpSpPr>
          <p:sp>
            <p:nvSpPr>
              <p:cNvPr id="14" name="Oval 36">
                <a:extLst>
                  <a:ext uri="{FF2B5EF4-FFF2-40B4-BE49-F238E27FC236}">
                    <a16:creationId xmlns:a16="http://schemas.microsoft.com/office/drawing/2014/main" id="{6C74C823-168B-090A-453E-4E092BA70864}"/>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Arrow: Striped Right 37">
                <a:extLst>
                  <a:ext uri="{FF2B5EF4-FFF2-40B4-BE49-F238E27FC236}">
                    <a16:creationId xmlns:a16="http://schemas.microsoft.com/office/drawing/2014/main" id="{95C0DC0F-3DFA-FD4C-A84F-914BAE49570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sp>
        <p:nvSpPr>
          <p:cNvPr id="28" name="TextBox 8">
            <a:extLst>
              <a:ext uri="{FF2B5EF4-FFF2-40B4-BE49-F238E27FC236}">
                <a16:creationId xmlns:a16="http://schemas.microsoft.com/office/drawing/2014/main" id="{B180424E-1E83-5385-0CD8-688B86B90417}"/>
              </a:ext>
            </a:extLst>
          </p:cNvPr>
          <p:cNvSpPr txBox="1"/>
          <p:nvPr/>
        </p:nvSpPr>
        <p:spPr>
          <a:xfrm>
            <a:off x="725532" y="5812840"/>
            <a:ext cx="10847175" cy="369332"/>
          </a:xfrm>
          <a:prstGeom prst="rect">
            <a:avLst/>
          </a:prstGeom>
          <a:noFill/>
        </p:spPr>
        <p:txBody>
          <a:bodyPr wrap="square" rtlCol="0" anchor="b">
            <a:spAutoFit/>
          </a:bodyPr>
          <a:lstStyle/>
          <a:p>
            <a:pPr lvl="0">
              <a:defRPr/>
            </a:pPr>
            <a:r>
              <a:rPr lang="en-US" sz="900" dirty="0">
                <a:latin typeface="Calibri" panose="020F0502020204030204" pitchFamily="34" charset="0"/>
                <a:cs typeface="Calibri" panose="020F0502020204030204" pitchFamily="34" charset="0"/>
              </a:rPr>
              <a:t>HA – </a:t>
            </a:r>
            <a:r>
              <a:rPr lang="en-US" sz="900" dirty="0" err="1">
                <a:latin typeface="Calibri" panose="020F0502020204030204" pitchFamily="34" charset="0"/>
                <a:cs typeface="Calibri" panose="020F0502020204030204" pitchFamily="34" charset="0"/>
              </a:rPr>
              <a:t>Hämagglutinin</a:t>
            </a:r>
            <a:endParaRPr lang="en-US" sz="900" dirty="0">
              <a:latin typeface="Calibri" panose="020F0502020204030204" pitchFamily="34" charset="0"/>
              <a:cs typeface="Calibri" panose="020F0502020204030204" pitchFamily="34" charset="0"/>
            </a:endParaRPr>
          </a:p>
          <a:p>
            <a:pPr lvl="0">
              <a:defRPr/>
            </a:pPr>
            <a:r>
              <a:rPr lang="en-US" sz="900" dirty="0">
                <a:latin typeface="Calibri" panose="020F0502020204030204" pitchFamily="34" charset="0"/>
                <a:cs typeface="Calibri" panose="020F0502020204030204" pitchFamily="34" charset="0"/>
              </a:rPr>
              <a:t>1. </a:t>
            </a:r>
            <a:r>
              <a:rPr lang="en-US" sz="900" dirty="0" err="1">
                <a:latin typeface="Calibri" panose="020F0502020204030204" pitchFamily="34" charset="0"/>
                <a:cs typeface="Calibri" panose="020F0502020204030204" pitchFamily="34" charset="0"/>
              </a:rPr>
              <a:t>Domnich</a:t>
            </a:r>
            <a:r>
              <a:rPr lang="en-US" sz="900" dirty="0">
                <a:latin typeface="Calibri" panose="020F0502020204030204" pitchFamily="34" charset="0"/>
                <a:cs typeface="Calibri" panose="020F0502020204030204" pitchFamily="34" charset="0"/>
              </a:rPr>
              <a:t> A &amp; de </a:t>
            </a:r>
            <a:r>
              <a:rPr lang="en-US" sz="900" dirty="0" err="1">
                <a:latin typeface="Calibri" panose="020F0502020204030204" pitchFamily="34" charset="0"/>
                <a:cs typeface="Calibri" panose="020F0502020204030204" pitchFamily="34" charset="0"/>
              </a:rPr>
              <a:t>Waure</a:t>
            </a:r>
            <a:r>
              <a:rPr lang="en-US" sz="900" dirty="0">
                <a:latin typeface="Calibri" panose="020F0502020204030204" pitchFamily="34" charset="0"/>
                <a:cs typeface="Calibri" panose="020F0502020204030204" pitchFamily="34" charset="0"/>
              </a:rPr>
              <a:t> C. Int J Infect Dis. 2022 Sep;122:855-863. 2.Wong &amp; Webby. Clin </a:t>
            </a:r>
            <a:r>
              <a:rPr lang="en-US" sz="900" dirty="0" err="1">
                <a:latin typeface="Calibri" panose="020F0502020204030204" pitchFamily="34" charset="0"/>
                <a:cs typeface="Calibri" panose="020F0502020204030204" pitchFamily="34" charset="0"/>
              </a:rPr>
              <a:t>Microbiol</a:t>
            </a:r>
            <a:r>
              <a:rPr lang="en-US" sz="900" dirty="0">
                <a:latin typeface="Calibri" panose="020F0502020204030204" pitchFamily="34" charset="0"/>
                <a:cs typeface="Calibri" panose="020F0502020204030204" pitchFamily="34" charset="0"/>
              </a:rPr>
              <a:t> Rev. 2013;26:476–92. 3. Wiggins KB et al. Viruses. 2021 Jun 9;13(6):1109. </a:t>
            </a:r>
            <a:endParaRPr lang="de-DE"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402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18</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Mögliche Ursachen für geringe Impfeffektivität bei Influenza</a:t>
            </a:r>
            <a:r>
              <a:rPr lang="de-DE" sz="4400" b="0" baseline="30000" dirty="0">
                <a:solidFill>
                  <a:schemeClr val="tx1"/>
                </a:solidFill>
                <a:latin typeface="Calibri" panose="020F0502020204030204" pitchFamily="34" charset="0"/>
                <a:ea typeface="+mj-ea"/>
                <a:cs typeface="Calibri" panose="020F0502020204030204" pitchFamily="34" charset="0"/>
              </a:rPr>
              <a:t>1-3</a:t>
            </a:r>
            <a:endParaRPr lang="en-AU" sz="4400" b="0" baseline="300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3"/>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4">
              <a:duotone>
                <a:prstClr val="black"/>
                <a:schemeClr val="accent3">
                  <a:lumMod val="20000"/>
                  <a:lumOff val="80000"/>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6"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
        <p:nvSpPr>
          <p:cNvPr id="4" name="Rectangle 3">
            <a:extLst>
              <a:ext uri="{FF2B5EF4-FFF2-40B4-BE49-F238E27FC236}">
                <a16:creationId xmlns:a16="http://schemas.microsoft.com/office/drawing/2014/main" id="{35C7F914-D78D-F53E-E6D9-FA0BEA60D7A4}"/>
              </a:ext>
            </a:extLst>
          </p:cNvPr>
          <p:cNvSpPr/>
          <p:nvPr/>
        </p:nvSpPr>
        <p:spPr>
          <a:xfrm>
            <a:off x="7158971" y="1660398"/>
            <a:ext cx="3615416" cy="4331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6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47818" y="493123"/>
            <a:ext cx="10729912" cy="1200329"/>
          </a:xfrm>
        </p:spPr>
        <p:txBody>
          <a:bodyPr/>
          <a:lstStyle/>
          <a:p>
            <a:pPr marL="0" indent="0">
              <a:spcBef>
                <a:spcPct val="0"/>
              </a:spcBef>
              <a:buNone/>
            </a:pPr>
            <a:r>
              <a:rPr lang="de-DE" sz="4000" dirty="0">
                <a:solidFill>
                  <a:schemeClr val="tx1"/>
                </a:solidFill>
                <a:ea typeface="+mj-ea"/>
                <a:cs typeface="+mj-cs"/>
              </a:rPr>
              <a:t>Die zellkulturbasierte Produktion von Influenza-Impfstoffen vermeidet die Ei-Adaptation</a:t>
            </a:r>
            <a:r>
              <a:rPr lang="en-GB" sz="4000" baseline="30000" dirty="0">
                <a:solidFill>
                  <a:schemeClr val="tx1"/>
                </a:solidFill>
                <a:ea typeface="+mj-ea"/>
                <a:cs typeface="+mj-cs"/>
              </a:rPr>
              <a:t>1-4</a:t>
            </a:r>
            <a:endParaRPr lang="en-AU" sz="4000" baseline="30000" dirty="0">
              <a:solidFill>
                <a:schemeClr val="tx1"/>
              </a:solidFill>
              <a:ea typeface="+mj-ea"/>
              <a:cs typeface="+mj-cs"/>
            </a:endParaRPr>
          </a:p>
        </p:txBody>
      </p:sp>
      <p:sp>
        <p:nvSpPr>
          <p:cNvPr id="33" name="TextBox 9">
            <a:extLst>
              <a:ext uri="{FF2B5EF4-FFF2-40B4-BE49-F238E27FC236}">
                <a16:creationId xmlns:a16="http://schemas.microsoft.com/office/drawing/2014/main" id="{5F74FBDE-533F-40B1-9453-BE47FCF5CD80}"/>
              </a:ext>
            </a:extLst>
          </p:cNvPr>
          <p:cNvSpPr txBox="1"/>
          <p:nvPr/>
        </p:nvSpPr>
        <p:spPr>
          <a:xfrm>
            <a:off x="830633" y="6078217"/>
            <a:ext cx="10729912" cy="646331"/>
          </a:xfrm>
          <a:prstGeom prst="rect">
            <a:avLst/>
          </a:prstGeom>
          <a:noFill/>
        </p:spPr>
        <p:txBody>
          <a:bodyPr wrap="square" rtlCol="0" anchor="b">
            <a:spAutoFit/>
          </a:bodyPr>
          <a:lstStyle/>
          <a:p>
            <a:pPr>
              <a:defRPr/>
            </a:pPr>
            <a:r>
              <a:rPr lang="de-DE" altLang="en-US" sz="900"/>
              <a:t>WHO – World Health Organisation</a:t>
            </a:r>
          </a:p>
          <a:p>
            <a:pPr>
              <a:defRPr/>
            </a:pPr>
            <a:r>
              <a:rPr lang="de-DE" altLang="en-US" sz="900"/>
              <a:t>1 S. Rajaram et al, </a:t>
            </a:r>
            <a:r>
              <a:rPr lang="de-DE" altLang="en-US" sz="900" err="1"/>
              <a:t>Therapeutic</a:t>
            </a:r>
            <a:r>
              <a:rPr lang="de-DE" altLang="en-US" sz="900"/>
              <a:t> </a:t>
            </a:r>
            <a:r>
              <a:rPr lang="de-DE" altLang="en-US" sz="900" err="1"/>
              <a:t>Advances</a:t>
            </a:r>
            <a:r>
              <a:rPr lang="de-DE" altLang="en-US" sz="900"/>
              <a:t> in </a:t>
            </a:r>
            <a:r>
              <a:rPr lang="de-DE" altLang="en-US" sz="900" err="1"/>
              <a:t>Vaccines</a:t>
            </a:r>
            <a:r>
              <a:rPr lang="de-DE" altLang="en-US" sz="900"/>
              <a:t> and </a:t>
            </a:r>
            <a:r>
              <a:rPr lang="de-DE" altLang="en-US" sz="900" err="1"/>
              <a:t>Immunotherapy</a:t>
            </a:r>
            <a:r>
              <a:rPr lang="de-DE" altLang="en-US" sz="900"/>
              <a:t> 2020, Vol. 8: 1–10 DOI: 10.1177/ 2515135520908121. 2 Centers </a:t>
            </a:r>
            <a:r>
              <a:rPr lang="de-DE" altLang="en-US" sz="900" err="1"/>
              <a:t>for</a:t>
            </a:r>
            <a:r>
              <a:rPr lang="de-DE" altLang="en-US" sz="900"/>
              <a:t> Disease Control and </a:t>
            </a:r>
            <a:r>
              <a:rPr lang="de-DE" altLang="en-US" sz="900" err="1"/>
              <a:t>Prevention</a:t>
            </a:r>
            <a:r>
              <a:rPr lang="de-DE" altLang="en-US" sz="900"/>
              <a:t>. </a:t>
            </a:r>
            <a:r>
              <a:rPr lang="de-DE" altLang="en-US" sz="900" err="1"/>
              <a:t>Cell-based</a:t>
            </a:r>
            <a:r>
              <a:rPr lang="de-DE" altLang="en-US" sz="900"/>
              <a:t> </a:t>
            </a:r>
            <a:r>
              <a:rPr lang="de-DE" altLang="en-US" sz="900" err="1"/>
              <a:t>flu</a:t>
            </a:r>
            <a:r>
              <a:rPr lang="de-DE" altLang="en-US" sz="900"/>
              <a:t> </a:t>
            </a:r>
            <a:r>
              <a:rPr lang="de-DE" altLang="en-US" sz="900" err="1"/>
              <a:t>vaccines</a:t>
            </a:r>
            <a:r>
              <a:rPr lang="de-DE" altLang="en-US" sz="900"/>
              <a:t>. </a:t>
            </a:r>
            <a:r>
              <a:rPr lang="de-DE" altLang="en-US" sz="900">
                <a:hlinkClick r:id="rId3"/>
              </a:rPr>
              <a:t>https://www.cdc.gov/flu/prevent/cell-based.htm</a:t>
            </a:r>
            <a:r>
              <a:rPr lang="de-DE" altLang="en-US" sz="900"/>
              <a:t>; zuletzt aufgerufen Januar 2023. 3 Barr Ian G. et al. </a:t>
            </a:r>
            <a:r>
              <a:rPr lang="de-DE" altLang="en-US" sz="900" err="1"/>
              <a:t>Cell</a:t>
            </a:r>
            <a:r>
              <a:rPr lang="de-DE" altLang="en-US" sz="900"/>
              <a:t> </a:t>
            </a:r>
            <a:r>
              <a:rPr lang="de-DE" altLang="en-US" sz="900" err="1"/>
              <a:t>culture</a:t>
            </a:r>
            <a:r>
              <a:rPr lang="de-DE" altLang="en-US" sz="900"/>
              <a:t> </a:t>
            </a:r>
            <a:r>
              <a:rPr lang="de-DE" altLang="en-US" sz="900" err="1"/>
              <a:t>derived</a:t>
            </a:r>
            <a:r>
              <a:rPr lang="de-DE" altLang="en-US" sz="900"/>
              <a:t> </a:t>
            </a:r>
            <a:r>
              <a:rPr lang="de-DE" altLang="en-US" sz="900" err="1"/>
              <a:t>influenza</a:t>
            </a:r>
            <a:r>
              <a:rPr lang="de-DE" altLang="en-US" sz="900"/>
              <a:t> </a:t>
            </a:r>
            <a:r>
              <a:rPr lang="de-DE" altLang="en-US" sz="900" err="1"/>
              <a:t>vaccines</a:t>
            </a:r>
            <a:r>
              <a:rPr lang="de-DE" altLang="en-US" sz="900"/>
              <a:t> in </a:t>
            </a:r>
            <a:r>
              <a:rPr lang="de-DE" altLang="en-US" sz="900" err="1"/>
              <a:t>the</a:t>
            </a:r>
            <a:r>
              <a:rPr lang="de-DE" altLang="en-US" sz="900"/>
              <a:t> </a:t>
            </a:r>
            <a:r>
              <a:rPr lang="de-DE" altLang="en-US" sz="900" err="1"/>
              <a:t>severe</a:t>
            </a:r>
            <a:r>
              <a:rPr lang="de-DE" altLang="en-US" sz="900"/>
              <a:t> 2017–2018 </a:t>
            </a:r>
            <a:r>
              <a:rPr lang="de-DE" altLang="en-US" sz="900" err="1"/>
              <a:t>epidemic</a:t>
            </a:r>
            <a:r>
              <a:rPr lang="de-DE" altLang="en-US" sz="900"/>
              <a:t> </a:t>
            </a:r>
            <a:r>
              <a:rPr lang="de-DE" altLang="en-US" sz="900" err="1"/>
              <a:t>season</a:t>
            </a:r>
            <a:r>
              <a:rPr lang="de-DE" altLang="en-US" sz="900"/>
              <a:t>: a </a:t>
            </a:r>
            <a:r>
              <a:rPr lang="de-DE" altLang="en-US" sz="900" err="1"/>
              <a:t>step</a:t>
            </a:r>
            <a:r>
              <a:rPr lang="de-DE" altLang="en-US" sz="900"/>
              <a:t> </a:t>
            </a:r>
            <a:r>
              <a:rPr lang="de-DE" altLang="en-US" sz="900" err="1"/>
              <a:t>towards</a:t>
            </a:r>
            <a:r>
              <a:rPr lang="de-DE" altLang="en-US" sz="900"/>
              <a:t> </a:t>
            </a:r>
            <a:r>
              <a:rPr lang="de-DE" altLang="en-US" sz="900" err="1"/>
              <a:t>improved</a:t>
            </a:r>
            <a:r>
              <a:rPr lang="de-DE" altLang="en-US" sz="900"/>
              <a:t> </a:t>
            </a:r>
            <a:r>
              <a:rPr lang="de-DE" altLang="en-US" sz="900" err="1"/>
              <a:t>influenza</a:t>
            </a:r>
            <a:r>
              <a:rPr lang="de-DE" altLang="en-US" sz="900"/>
              <a:t> </a:t>
            </a:r>
            <a:r>
              <a:rPr lang="de-DE" altLang="en-US" sz="900" err="1"/>
              <a:t>vaccine</a:t>
            </a:r>
            <a:r>
              <a:rPr lang="de-DE" altLang="en-US" sz="900"/>
              <a:t> </a:t>
            </a:r>
            <a:r>
              <a:rPr lang="de-DE" altLang="en-US" sz="900" err="1"/>
              <a:t>effectiveness</a:t>
            </a:r>
            <a:r>
              <a:rPr lang="de-DE" altLang="en-US" sz="900"/>
              <a:t>. NPJ </a:t>
            </a:r>
            <a:r>
              <a:rPr lang="de-DE" altLang="en-US" sz="900" err="1"/>
              <a:t>Vaccines</a:t>
            </a:r>
            <a:r>
              <a:rPr lang="de-DE" altLang="en-US" sz="900"/>
              <a:t>. 2018 </a:t>
            </a:r>
            <a:r>
              <a:rPr lang="de-DE" altLang="en-US" sz="900" err="1"/>
              <a:t>Oct</a:t>
            </a:r>
            <a:r>
              <a:rPr lang="de-DE" altLang="en-US" sz="900"/>
              <a:t> 9;3:4. 4 </a:t>
            </a:r>
            <a:r>
              <a:rPr lang="de-DE" altLang="de-DE" sz="900"/>
              <a:t>Robert Koch Institut. Epidemiologisches Bulletin Nr. 01 2021.</a:t>
            </a:r>
            <a:endParaRPr lang="en-US" sz="900"/>
          </a:p>
        </p:txBody>
      </p:sp>
      <p:sp>
        <p:nvSpPr>
          <p:cNvPr id="4" name="Slide Number Placeholder 3">
            <a:extLst>
              <a:ext uri="{FF2B5EF4-FFF2-40B4-BE49-F238E27FC236}">
                <a16:creationId xmlns:a16="http://schemas.microsoft.com/office/drawing/2014/main" id="{949B93AC-13BD-476C-906B-29E4A8098BBE}"/>
              </a:ext>
            </a:extLst>
          </p:cNvPr>
          <p:cNvSpPr>
            <a:spLocks noGrp="1"/>
          </p:cNvSpPr>
          <p:nvPr>
            <p:ph type="sldNum" sz="quarter" idx="10"/>
          </p:nvPr>
        </p:nvSpPr>
        <p:spPr/>
        <p:txBody>
          <a:bodyPr/>
          <a:lstStyle/>
          <a:p>
            <a:fld id="{99EB916B-55F2-4A6B-BCF8-09E073F77D34}" type="slidenum">
              <a:rPr lang="en-AU" smtClean="0"/>
              <a:pPr/>
              <a:t>19</a:t>
            </a:fld>
            <a:endParaRPr lang="en-AU"/>
          </a:p>
        </p:txBody>
      </p:sp>
      <p:grpSp>
        <p:nvGrpSpPr>
          <p:cNvPr id="32" name="Group 31">
            <a:extLst>
              <a:ext uri="{FF2B5EF4-FFF2-40B4-BE49-F238E27FC236}">
                <a16:creationId xmlns:a16="http://schemas.microsoft.com/office/drawing/2014/main" id="{152FCDA4-3C64-07EB-FB2C-E1EB710708A9}"/>
              </a:ext>
            </a:extLst>
          </p:cNvPr>
          <p:cNvGrpSpPr/>
          <p:nvPr/>
        </p:nvGrpSpPr>
        <p:grpSpPr>
          <a:xfrm>
            <a:off x="747818" y="1706719"/>
            <a:ext cx="10681326" cy="4177173"/>
            <a:chOff x="772110" y="1678151"/>
            <a:chExt cx="10681326" cy="4177173"/>
          </a:xfrm>
        </p:grpSpPr>
        <p:sp>
          <p:nvSpPr>
            <p:cNvPr id="12" name="Rectangle 11">
              <a:extLst>
                <a:ext uri="{FF2B5EF4-FFF2-40B4-BE49-F238E27FC236}">
                  <a16:creationId xmlns:a16="http://schemas.microsoft.com/office/drawing/2014/main" id="{7E24D15C-4F8C-07B0-AFD6-838C05CB8267}"/>
                </a:ext>
              </a:extLst>
            </p:cNvPr>
            <p:cNvSpPr/>
            <p:nvPr/>
          </p:nvSpPr>
          <p:spPr>
            <a:xfrm>
              <a:off x="772110" y="1678151"/>
              <a:ext cx="10681326" cy="4177173"/>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8BC2AA-16A5-50DB-3A9C-19FF8EF1888E}"/>
                </a:ext>
              </a:extLst>
            </p:cNvPr>
            <p:cNvPicPr>
              <a:picLocks noChangeAspect="1"/>
            </p:cNvPicPr>
            <p:nvPr/>
          </p:nvPicPr>
          <p:blipFill rotWithShape="1">
            <a:blip r:embed="rId4"/>
            <a:srcRect l="1522" t="2999" b="13896"/>
            <a:stretch/>
          </p:blipFill>
          <p:spPr>
            <a:xfrm>
              <a:off x="830634" y="1901108"/>
              <a:ext cx="9634331" cy="3555273"/>
            </a:xfrm>
            <a:prstGeom prst="rect">
              <a:avLst/>
            </a:prstGeom>
          </p:spPr>
        </p:pic>
        <p:sp>
          <p:nvSpPr>
            <p:cNvPr id="5" name="TextBox 4">
              <a:extLst>
                <a:ext uri="{FF2B5EF4-FFF2-40B4-BE49-F238E27FC236}">
                  <a16:creationId xmlns:a16="http://schemas.microsoft.com/office/drawing/2014/main" id="{3FFD35BE-53CC-B146-F21C-6EB46E71356B}"/>
                </a:ext>
              </a:extLst>
            </p:cNvPr>
            <p:cNvSpPr txBox="1"/>
            <p:nvPr/>
          </p:nvSpPr>
          <p:spPr>
            <a:xfrm>
              <a:off x="830633" y="3489738"/>
              <a:ext cx="1030544" cy="553998"/>
            </a:xfrm>
            <a:prstGeom prst="rect">
              <a:avLst/>
            </a:prstGeom>
            <a:solidFill>
              <a:schemeClr val="bg1"/>
            </a:solidFill>
          </p:spPr>
          <p:txBody>
            <a:bodyPr wrap="square" rtlCol="0">
              <a:spAutoFit/>
            </a:bodyPr>
            <a:lstStyle/>
            <a:p>
              <a:pPr algn="ctr"/>
              <a:r>
                <a:rPr lang="de-DE" sz="1000" b="1"/>
                <a:t>WHO-empfohlene Virusstämme</a:t>
              </a:r>
              <a:endParaRPr lang="en-US" sz="1000" b="1"/>
            </a:p>
          </p:txBody>
        </p:sp>
        <p:sp>
          <p:nvSpPr>
            <p:cNvPr id="8" name="TextBox 7">
              <a:extLst>
                <a:ext uri="{FF2B5EF4-FFF2-40B4-BE49-F238E27FC236}">
                  <a16:creationId xmlns:a16="http://schemas.microsoft.com/office/drawing/2014/main" id="{6C1D221C-15CE-DAFC-290A-61BBFC6AD041}"/>
                </a:ext>
              </a:extLst>
            </p:cNvPr>
            <p:cNvSpPr txBox="1"/>
            <p:nvPr/>
          </p:nvSpPr>
          <p:spPr>
            <a:xfrm>
              <a:off x="1089804" y="1944573"/>
              <a:ext cx="1778646" cy="400110"/>
            </a:xfrm>
            <a:prstGeom prst="rect">
              <a:avLst/>
            </a:prstGeom>
            <a:solidFill>
              <a:schemeClr val="accent4">
                <a:lumMod val="25000"/>
              </a:schemeClr>
            </a:solidFill>
          </p:spPr>
          <p:txBody>
            <a:bodyPr wrap="square" rtlCol="0">
              <a:spAutoFit/>
            </a:bodyPr>
            <a:lstStyle/>
            <a:p>
              <a:pPr algn="ctr"/>
              <a:r>
                <a:rPr lang="de-DE" sz="1000" b="1">
                  <a:solidFill>
                    <a:schemeClr val="bg1"/>
                  </a:solidFill>
                  <a:latin typeface="+mj-lt"/>
                </a:rPr>
                <a:t>Zellkulturbasierte Virusproduktion</a:t>
              </a:r>
              <a:endParaRPr lang="en-US" sz="1000" b="1">
                <a:solidFill>
                  <a:schemeClr val="bg1"/>
                </a:solidFill>
                <a:latin typeface="+mj-lt"/>
              </a:endParaRPr>
            </a:p>
          </p:txBody>
        </p:sp>
        <p:sp>
          <p:nvSpPr>
            <p:cNvPr id="9" name="TextBox 8">
              <a:extLst>
                <a:ext uri="{FF2B5EF4-FFF2-40B4-BE49-F238E27FC236}">
                  <a16:creationId xmlns:a16="http://schemas.microsoft.com/office/drawing/2014/main" id="{1C96EDC9-14C5-882E-8D23-F196FF4E8346}"/>
                </a:ext>
              </a:extLst>
            </p:cNvPr>
            <p:cNvSpPr txBox="1"/>
            <p:nvPr/>
          </p:nvSpPr>
          <p:spPr>
            <a:xfrm>
              <a:off x="1089804" y="4988738"/>
              <a:ext cx="1778646" cy="400110"/>
            </a:xfrm>
            <a:prstGeom prst="rect">
              <a:avLst/>
            </a:prstGeom>
            <a:solidFill>
              <a:schemeClr val="accent4">
                <a:lumMod val="25000"/>
              </a:schemeClr>
            </a:solidFill>
          </p:spPr>
          <p:txBody>
            <a:bodyPr wrap="square" rtlCol="0">
              <a:spAutoFit/>
            </a:bodyPr>
            <a:lstStyle/>
            <a:p>
              <a:pPr algn="ctr"/>
              <a:r>
                <a:rPr lang="de-DE" sz="1000" b="1">
                  <a:solidFill>
                    <a:schemeClr val="bg1"/>
                  </a:solidFill>
                  <a:latin typeface="+mj-lt"/>
                </a:rPr>
                <a:t>Eibasierte</a:t>
              </a:r>
            </a:p>
            <a:p>
              <a:pPr algn="ctr"/>
              <a:r>
                <a:rPr lang="de-DE" sz="1000" b="1">
                  <a:solidFill>
                    <a:schemeClr val="bg1"/>
                  </a:solidFill>
                  <a:latin typeface="+mj-lt"/>
                </a:rPr>
                <a:t>Virusproduktion</a:t>
              </a:r>
              <a:endParaRPr lang="en-US" sz="1000" b="1">
                <a:solidFill>
                  <a:schemeClr val="bg1"/>
                </a:solidFill>
                <a:latin typeface="+mj-lt"/>
              </a:endParaRPr>
            </a:p>
          </p:txBody>
        </p:sp>
        <p:sp>
          <p:nvSpPr>
            <p:cNvPr id="11" name="TextBox 10">
              <a:extLst>
                <a:ext uri="{FF2B5EF4-FFF2-40B4-BE49-F238E27FC236}">
                  <a16:creationId xmlns:a16="http://schemas.microsoft.com/office/drawing/2014/main" id="{754EB1C1-E664-D00E-5040-DC026E06E622}"/>
                </a:ext>
              </a:extLst>
            </p:cNvPr>
            <p:cNvSpPr txBox="1"/>
            <p:nvPr/>
          </p:nvSpPr>
          <p:spPr>
            <a:xfrm>
              <a:off x="3508326" y="1817177"/>
              <a:ext cx="1306631" cy="369332"/>
            </a:xfrm>
            <a:prstGeom prst="rect">
              <a:avLst/>
            </a:prstGeom>
            <a:solidFill>
              <a:schemeClr val="bg1"/>
            </a:solidFill>
          </p:spPr>
          <p:txBody>
            <a:bodyPr wrap="square" rtlCol="0">
              <a:spAutoFit/>
            </a:bodyPr>
            <a:lstStyle/>
            <a:p>
              <a:pPr algn="ctr"/>
              <a:r>
                <a:rPr lang="de-DE" sz="900" b="1"/>
                <a:t>Vermehrung in Säugetierzellen</a:t>
              </a:r>
              <a:endParaRPr lang="en-US" sz="900" b="1"/>
            </a:p>
          </p:txBody>
        </p:sp>
        <p:sp>
          <p:nvSpPr>
            <p:cNvPr id="13" name="TextBox 12">
              <a:extLst>
                <a:ext uri="{FF2B5EF4-FFF2-40B4-BE49-F238E27FC236}">
                  <a16:creationId xmlns:a16="http://schemas.microsoft.com/office/drawing/2014/main" id="{0170CDB9-1D24-595A-7170-7FC064692C35}"/>
                </a:ext>
              </a:extLst>
            </p:cNvPr>
            <p:cNvSpPr txBox="1"/>
            <p:nvPr/>
          </p:nvSpPr>
          <p:spPr>
            <a:xfrm>
              <a:off x="3508326" y="5286396"/>
              <a:ext cx="1585677" cy="507831"/>
            </a:xfrm>
            <a:prstGeom prst="rect">
              <a:avLst/>
            </a:prstGeom>
            <a:solidFill>
              <a:schemeClr val="bg1"/>
            </a:solidFill>
          </p:spPr>
          <p:txBody>
            <a:bodyPr wrap="square" rtlCol="0">
              <a:spAutoFit/>
            </a:bodyPr>
            <a:lstStyle/>
            <a:p>
              <a:pPr algn="ctr"/>
              <a:r>
                <a:rPr lang="de-DE" sz="900" b="1" dirty="0"/>
                <a:t>Vermehrung in Hühnereiern kann zur</a:t>
              </a:r>
            </a:p>
            <a:p>
              <a:pPr algn="ctr"/>
              <a:r>
                <a:rPr lang="de-DE" sz="900" b="1" dirty="0">
                  <a:latin typeface="+mj-lt"/>
                </a:rPr>
                <a:t>Ei-Adaptation führen</a:t>
              </a:r>
              <a:endParaRPr lang="en-US" sz="900" b="1" dirty="0">
                <a:latin typeface="+mj-lt"/>
              </a:endParaRPr>
            </a:p>
          </p:txBody>
        </p:sp>
        <p:sp>
          <p:nvSpPr>
            <p:cNvPr id="14" name="TextBox 13">
              <a:extLst>
                <a:ext uri="{FF2B5EF4-FFF2-40B4-BE49-F238E27FC236}">
                  <a16:creationId xmlns:a16="http://schemas.microsoft.com/office/drawing/2014/main" id="{4149DF73-A44A-16D4-DCFE-A0E80DA2F6BC}"/>
                </a:ext>
              </a:extLst>
            </p:cNvPr>
            <p:cNvSpPr txBox="1"/>
            <p:nvPr/>
          </p:nvSpPr>
          <p:spPr>
            <a:xfrm>
              <a:off x="6851644" y="4882825"/>
              <a:ext cx="1306631" cy="369332"/>
            </a:xfrm>
            <a:prstGeom prst="rect">
              <a:avLst/>
            </a:prstGeom>
            <a:solidFill>
              <a:schemeClr val="bg1"/>
            </a:solidFill>
          </p:spPr>
          <p:txBody>
            <a:bodyPr wrap="square" rtlCol="0">
              <a:spAutoFit/>
            </a:bodyPr>
            <a:lstStyle/>
            <a:p>
              <a:pPr algn="ctr"/>
              <a:r>
                <a:rPr lang="de-DE" sz="900" b="1"/>
                <a:t>Eibasierter Influenza-Impfstoff</a:t>
              </a:r>
              <a:endParaRPr lang="en-US" sz="900" b="1"/>
            </a:p>
          </p:txBody>
        </p:sp>
        <p:pic>
          <p:nvPicPr>
            <p:cNvPr id="16" name="Graphic 15" descr="High voltage with solid fill">
              <a:extLst>
                <a:ext uri="{FF2B5EF4-FFF2-40B4-BE49-F238E27FC236}">
                  <a16:creationId xmlns:a16="http://schemas.microsoft.com/office/drawing/2014/main" id="{432A04DF-C78D-0772-82BD-2C30AABD5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3652" y="5364416"/>
              <a:ext cx="408609" cy="408609"/>
            </a:xfrm>
            <a:prstGeom prst="rect">
              <a:avLst/>
            </a:prstGeom>
          </p:spPr>
        </p:pic>
        <p:sp>
          <p:nvSpPr>
            <p:cNvPr id="21" name="TextBox 20">
              <a:extLst>
                <a:ext uri="{FF2B5EF4-FFF2-40B4-BE49-F238E27FC236}">
                  <a16:creationId xmlns:a16="http://schemas.microsoft.com/office/drawing/2014/main" id="{482D8A53-FD4C-9D3A-2749-2B68F4FEB294}"/>
                </a:ext>
              </a:extLst>
            </p:cNvPr>
            <p:cNvSpPr txBox="1"/>
            <p:nvPr/>
          </p:nvSpPr>
          <p:spPr>
            <a:xfrm>
              <a:off x="6851644" y="3003320"/>
              <a:ext cx="1306631" cy="369332"/>
            </a:xfrm>
            <a:prstGeom prst="rect">
              <a:avLst/>
            </a:prstGeom>
            <a:solidFill>
              <a:schemeClr val="bg1"/>
            </a:solidFill>
          </p:spPr>
          <p:txBody>
            <a:bodyPr wrap="square" rtlCol="0">
              <a:spAutoFit/>
            </a:bodyPr>
            <a:lstStyle/>
            <a:p>
              <a:pPr algn="ctr"/>
              <a:r>
                <a:rPr lang="de-DE" sz="900" b="1"/>
                <a:t>Zellkulturbasierter</a:t>
              </a:r>
            </a:p>
            <a:p>
              <a:pPr algn="ctr"/>
              <a:r>
                <a:rPr lang="de-DE" sz="900" b="1"/>
                <a:t>Influenza-Impfstoff</a:t>
              </a:r>
              <a:endParaRPr lang="en-US" sz="900" b="1"/>
            </a:p>
          </p:txBody>
        </p:sp>
        <p:sp>
          <p:nvSpPr>
            <p:cNvPr id="24" name="Rectangle 23">
              <a:extLst>
                <a:ext uri="{FF2B5EF4-FFF2-40B4-BE49-F238E27FC236}">
                  <a16:creationId xmlns:a16="http://schemas.microsoft.com/office/drawing/2014/main" id="{6D4914D6-723F-BCC8-C6DC-80511AA091E4}"/>
                </a:ext>
              </a:extLst>
            </p:cNvPr>
            <p:cNvSpPr/>
            <p:nvPr/>
          </p:nvSpPr>
          <p:spPr>
            <a:xfrm>
              <a:off x="9996557" y="4470211"/>
              <a:ext cx="701075" cy="495694"/>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27F2816-0CDF-E2F1-ACEA-80FE184A58D9}"/>
                </a:ext>
              </a:extLst>
            </p:cNvPr>
            <p:cNvSpPr txBox="1"/>
            <p:nvPr/>
          </p:nvSpPr>
          <p:spPr>
            <a:xfrm>
              <a:off x="10149916" y="4796783"/>
              <a:ext cx="1269974" cy="646331"/>
            </a:xfrm>
            <a:prstGeom prst="rect">
              <a:avLst/>
            </a:prstGeom>
            <a:solidFill>
              <a:schemeClr val="bg1"/>
            </a:solidFill>
          </p:spPr>
          <p:txBody>
            <a:bodyPr wrap="square" rtlCol="0">
              <a:spAutoFit/>
            </a:bodyPr>
            <a:lstStyle/>
            <a:p>
              <a:pPr algn="ctr"/>
              <a:r>
                <a:rPr lang="de-DE" sz="900" b="1"/>
                <a:t>Impfeffektivität durch Ei-Adaptation potentiell beinflußt</a:t>
              </a:r>
              <a:endParaRPr lang="en-US" sz="900" b="1"/>
            </a:p>
          </p:txBody>
        </p:sp>
        <p:pic>
          <p:nvPicPr>
            <p:cNvPr id="23" name="Graphic 22" descr="High voltage with solid fill">
              <a:extLst>
                <a:ext uri="{FF2B5EF4-FFF2-40B4-BE49-F238E27FC236}">
                  <a16:creationId xmlns:a16="http://schemas.microsoft.com/office/drawing/2014/main" id="{8EDBC947-F7CE-8543-90BF-08637BD709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3011" y="4405610"/>
              <a:ext cx="469100" cy="469100"/>
            </a:xfrm>
            <a:prstGeom prst="rect">
              <a:avLst/>
            </a:prstGeom>
          </p:spPr>
        </p:pic>
        <p:sp>
          <p:nvSpPr>
            <p:cNvPr id="27" name="TextBox 26">
              <a:extLst>
                <a:ext uri="{FF2B5EF4-FFF2-40B4-BE49-F238E27FC236}">
                  <a16:creationId xmlns:a16="http://schemas.microsoft.com/office/drawing/2014/main" id="{74065C18-9E7B-4F53-C9DD-E5D5A9C0F4CD}"/>
                </a:ext>
              </a:extLst>
            </p:cNvPr>
            <p:cNvSpPr txBox="1"/>
            <p:nvPr/>
          </p:nvSpPr>
          <p:spPr>
            <a:xfrm>
              <a:off x="10149916" y="1988044"/>
              <a:ext cx="1269974" cy="646331"/>
            </a:xfrm>
            <a:prstGeom prst="rect">
              <a:avLst/>
            </a:prstGeom>
            <a:solidFill>
              <a:schemeClr val="bg1"/>
            </a:solidFill>
          </p:spPr>
          <p:txBody>
            <a:bodyPr wrap="square" rtlCol="0">
              <a:spAutoFit/>
            </a:bodyPr>
            <a:lstStyle/>
            <a:p>
              <a:pPr algn="ctr"/>
              <a:r>
                <a:rPr lang="de-DE" sz="900" b="1" dirty="0"/>
                <a:t>Hohe Übereinstimmung mit WHO-Virusstämmen</a:t>
              </a:r>
              <a:endParaRPr lang="en-US" sz="900" b="1" dirty="0"/>
            </a:p>
          </p:txBody>
        </p:sp>
      </p:grpSp>
    </p:spTree>
    <p:extLst>
      <p:ext uri="{BB962C8B-B14F-4D97-AF65-F5344CB8AC3E}">
        <p14:creationId xmlns:p14="http://schemas.microsoft.com/office/powerpoint/2010/main" val="87564238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1AC7A-763B-7AA9-8725-420C6A6C3F23}"/>
              </a:ext>
            </a:extLst>
          </p:cNvPr>
          <p:cNvSpPr>
            <a:spLocks noGrp="1"/>
          </p:cNvSpPr>
          <p:nvPr>
            <p:ph type="title"/>
          </p:nvPr>
        </p:nvSpPr>
        <p:spPr>
          <a:xfrm>
            <a:off x="838200" y="377825"/>
            <a:ext cx="10515600" cy="1325563"/>
          </a:xfrm>
        </p:spPr>
        <p:txBody>
          <a:bodyPr/>
          <a:lstStyle/>
          <a:p>
            <a:r>
              <a:rPr lang="de-DE" dirty="0"/>
              <a:t>Interessenkonflikte</a:t>
            </a:r>
          </a:p>
        </p:txBody>
      </p:sp>
      <p:sp>
        <p:nvSpPr>
          <p:cNvPr id="4" name="TextBox 3">
            <a:extLst>
              <a:ext uri="{FF2B5EF4-FFF2-40B4-BE49-F238E27FC236}">
                <a16:creationId xmlns:a16="http://schemas.microsoft.com/office/drawing/2014/main" id="{AE95ED46-9B37-F28A-A77B-8AC4CC2E5F5E}"/>
              </a:ext>
            </a:extLst>
          </p:cNvPr>
          <p:cNvSpPr txBox="1"/>
          <p:nvPr/>
        </p:nvSpPr>
        <p:spPr>
          <a:xfrm>
            <a:off x="838199" y="2014805"/>
            <a:ext cx="10515599" cy="1754326"/>
          </a:xfrm>
          <a:prstGeom prst="rect">
            <a:avLst/>
          </a:prstGeom>
          <a:noFill/>
        </p:spPr>
        <p:txBody>
          <a:bodyPr wrap="square">
            <a:spAutoFit/>
          </a:bodyPr>
          <a:lstStyle/>
          <a:p>
            <a:r>
              <a:rPr lang="de-DE" sz="1800" b="1" dirty="0"/>
              <a:t>Vortragstätigkeit:</a:t>
            </a:r>
            <a:br>
              <a:rPr lang="de-DE" sz="1800" dirty="0"/>
            </a:br>
            <a:r>
              <a:rPr lang="de-DE" sz="1800" dirty="0"/>
              <a:t>CSL Seqirus, Astra Zeneca</a:t>
            </a:r>
          </a:p>
          <a:p>
            <a:endParaRPr lang="de-DE" dirty="0"/>
          </a:p>
          <a:p>
            <a:endParaRPr lang="de-DE" sz="1800" dirty="0"/>
          </a:p>
          <a:p>
            <a:r>
              <a:rPr lang="de-DE" b="1" dirty="0"/>
              <a:t>Beratertätigkeit</a:t>
            </a:r>
            <a:r>
              <a:rPr lang="de-DE" dirty="0"/>
              <a:t>:</a:t>
            </a:r>
            <a:endParaRPr lang="de-DE" sz="1800" dirty="0"/>
          </a:p>
          <a:p>
            <a:endParaRPr lang="de-DE" sz="1800" b="1" dirty="0"/>
          </a:p>
        </p:txBody>
      </p:sp>
    </p:spTree>
    <p:extLst>
      <p:ext uri="{BB962C8B-B14F-4D97-AF65-F5344CB8AC3E}">
        <p14:creationId xmlns:p14="http://schemas.microsoft.com/office/powerpoint/2010/main" val="2674356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76F5F-7013-394A-1063-8A5B9A268D51}"/>
              </a:ext>
            </a:extLst>
          </p:cNvPr>
          <p:cNvSpPr>
            <a:spLocks noGrp="1"/>
          </p:cNvSpPr>
          <p:nvPr>
            <p:ph type="sldNum" sz="quarter" idx="12"/>
          </p:nvPr>
        </p:nvSpPr>
        <p:spPr/>
        <p:txBody>
          <a:bodyPr/>
          <a:lstStyle/>
          <a:p>
            <a:fld id="{47E06B46-E8AC-A541-8CB9-26D1014CC93B}" type="slidenum">
              <a:rPr lang="en-US" smtClean="0"/>
              <a:pPr/>
              <a:t>20</a:t>
            </a:fld>
            <a:endParaRPr lang="en-US"/>
          </a:p>
        </p:txBody>
      </p:sp>
      <p:graphicFrame>
        <p:nvGraphicFramePr>
          <p:cNvPr id="7" name="Table 7">
            <a:extLst>
              <a:ext uri="{FF2B5EF4-FFF2-40B4-BE49-F238E27FC236}">
                <a16:creationId xmlns:a16="http://schemas.microsoft.com/office/drawing/2014/main" id="{641845F0-8B6D-78A3-7C66-E307CFD0101F}"/>
              </a:ext>
            </a:extLst>
          </p:cNvPr>
          <p:cNvGraphicFramePr>
            <a:graphicFrameLocks noGrp="1"/>
          </p:cNvGraphicFramePr>
          <p:nvPr>
            <p:extLst>
              <p:ext uri="{D42A27DB-BD31-4B8C-83A1-F6EECF244321}">
                <p14:modId xmlns:p14="http://schemas.microsoft.com/office/powerpoint/2010/main" val="1828121482"/>
              </p:ext>
            </p:extLst>
          </p:nvPr>
        </p:nvGraphicFramePr>
        <p:xfrm>
          <a:off x="465529" y="2021036"/>
          <a:ext cx="11350170" cy="2455998"/>
        </p:xfrm>
        <a:graphic>
          <a:graphicData uri="http://schemas.openxmlformats.org/drawingml/2006/table">
            <a:tbl>
              <a:tblPr>
                <a:tableStyleId>{00A15C55-8517-42AA-B614-E9B94910E393}</a:tableStyleId>
              </a:tblPr>
              <a:tblGrid>
                <a:gridCol w="996544">
                  <a:extLst>
                    <a:ext uri="{9D8B030D-6E8A-4147-A177-3AD203B41FA5}">
                      <a16:colId xmlns:a16="http://schemas.microsoft.com/office/drawing/2014/main" val="557923349"/>
                    </a:ext>
                  </a:extLst>
                </a:gridCol>
                <a:gridCol w="900874">
                  <a:extLst>
                    <a:ext uri="{9D8B030D-6E8A-4147-A177-3AD203B41FA5}">
                      <a16:colId xmlns:a16="http://schemas.microsoft.com/office/drawing/2014/main" val="2421342841"/>
                    </a:ext>
                  </a:extLst>
                </a:gridCol>
                <a:gridCol w="1179611">
                  <a:extLst>
                    <a:ext uri="{9D8B030D-6E8A-4147-A177-3AD203B41FA5}">
                      <a16:colId xmlns:a16="http://schemas.microsoft.com/office/drawing/2014/main" val="622024775"/>
                    </a:ext>
                  </a:extLst>
                </a:gridCol>
                <a:gridCol w="208280">
                  <a:extLst>
                    <a:ext uri="{9D8B030D-6E8A-4147-A177-3AD203B41FA5}">
                      <a16:colId xmlns:a16="http://schemas.microsoft.com/office/drawing/2014/main" val="2091323567"/>
                    </a:ext>
                  </a:extLst>
                </a:gridCol>
                <a:gridCol w="1068977">
                  <a:extLst>
                    <a:ext uri="{9D8B030D-6E8A-4147-A177-3AD203B41FA5}">
                      <a16:colId xmlns:a16="http://schemas.microsoft.com/office/drawing/2014/main" val="4161076389"/>
                    </a:ext>
                  </a:extLst>
                </a:gridCol>
                <a:gridCol w="1146628">
                  <a:extLst>
                    <a:ext uri="{9D8B030D-6E8A-4147-A177-3AD203B41FA5}">
                      <a16:colId xmlns:a16="http://schemas.microsoft.com/office/drawing/2014/main" val="2268711558"/>
                    </a:ext>
                  </a:extLst>
                </a:gridCol>
                <a:gridCol w="3889829">
                  <a:extLst>
                    <a:ext uri="{9D8B030D-6E8A-4147-A177-3AD203B41FA5}">
                      <a16:colId xmlns:a16="http://schemas.microsoft.com/office/drawing/2014/main" val="1433174297"/>
                    </a:ext>
                  </a:extLst>
                </a:gridCol>
                <a:gridCol w="1959427">
                  <a:extLst>
                    <a:ext uri="{9D8B030D-6E8A-4147-A177-3AD203B41FA5}">
                      <a16:colId xmlns:a16="http://schemas.microsoft.com/office/drawing/2014/main" val="885680804"/>
                    </a:ext>
                  </a:extLst>
                </a:gridCol>
              </a:tblGrid>
              <a:tr h="252154">
                <a:tc rowSpan="2">
                  <a:txBody>
                    <a:bodyPr/>
                    <a:lstStyle/>
                    <a:p>
                      <a:pPr algn="ctr"/>
                      <a:r>
                        <a:rPr lang="en-AU" sz="1600" b="1">
                          <a:latin typeface="+mj-lt"/>
                          <a:cs typeface="Calibri" panose="020F0502020204030204" pitchFamily="34" charset="0"/>
                        </a:rPr>
                        <a:t>Saison</a:t>
                      </a:r>
                    </a:p>
                  </a:txBody>
                  <a:tcPr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gridSpan="2">
                  <a:txBody>
                    <a:bodyPr/>
                    <a:lstStyle/>
                    <a:p>
                      <a:pPr algn="ctr"/>
                      <a:r>
                        <a:rPr lang="en-AU" sz="1600" b="1">
                          <a:latin typeface="+mj-lt"/>
                          <a:cs typeface="Calibri" panose="020F0502020204030204" pitchFamily="34" charset="0"/>
                        </a:rPr>
                        <a:t>QIVc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p>
                      <a:pPr algn="ctr"/>
                      <a:endParaRPr lang="en-AU" sz="1600" b="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gridSpan="2">
                  <a:txBody>
                    <a:bodyPr/>
                    <a:lstStyle/>
                    <a:p>
                      <a:pPr algn="ctr"/>
                      <a:r>
                        <a:rPr lang="en-AU" sz="1600" b="1">
                          <a:latin typeface="+mj-lt"/>
                          <a:cs typeface="Calibri" panose="020F0502020204030204" pitchFamily="34" charset="0"/>
                        </a:rPr>
                        <a:t>QIVe</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p>
                      <a:pPr algn="ctr"/>
                      <a:endParaRPr lang="en-AU" sz="1600" b="1">
                        <a:latin typeface="+mj-lt"/>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1" kern="1200">
                          <a:solidFill>
                            <a:schemeClr val="dk1"/>
                          </a:solidFill>
                          <a:latin typeface="+mj-lt"/>
                          <a:ea typeface="+mn-ea"/>
                          <a:cs typeface="Calibri" panose="020F0502020204030204" pitchFamily="34" charset="0"/>
                        </a:rPr>
                        <a:t>rVE (95% KI)*</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3484517695"/>
                  </a:ext>
                </a:extLst>
              </a:tr>
              <a:tr h="297573">
                <a:tc vMerge="1">
                  <a:txBody>
                    <a:bodyPr/>
                    <a:lstStyle/>
                    <a:p>
                      <a:endParaRPr lang="en-AU"/>
                    </a:p>
                  </a:txBody>
                  <a:tcPr/>
                </a:tc>
                <a:tc>
                  <a:txBody>
                    <a:bodyPr/>
                    <a:lstStyle/>
                    <a:p>
                      <a:pPr algn="ctr"/>
                      <a:r>
                        <a:rPr lang="en-AU" sz="1600" b="0" err="1">
                          <a:latin typeface="+mj-lt"/>
                          <a:cs typeface="Calibri" panose="020F0502020204030204" pitchFamily="34" charset="0"/>
                        </a:rPr>
                        <a:t>Fälle</a:t>
                      </a:r>
                      <a:endParaRPr lang="en-AU" sz="1600" b="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r>
                        <a:rPr lang="en-AU" sz="1600" b="0" err="1">
                          <a:latin typeface="+mj-lt"/>
                          <a:cs typeface="Calibri" panose="020F0502020204030204" pitchFamily="34" charset="0"/>
                        </a:rPr>
                        <a:t>Kontrolle</a:t>
                      </a:r>
                      <a:endParaRPr lang="en-AU" sz="1600" b="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endParaRPr lang="en-AU" sz="1600" b="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r>
                        <a:rPr lang="en-AU" sz="1600" b="0" err="1">
                          <a:latin typeface="+mj-lt"/>
                          <a:cs typeface="Calibri" panose="020F0502020204030204" pitchFamily="34" charset="0"/>
                        </a:rPr>
                        <a:t>Fälle</a:t>
                      </a:r>
                      <a:endParaRPr lang="en-AU" sz="1600" b="0">
                        <a:latin typeface="+mj-lt"/>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r>
                        <a:rPr lang="en-AU" sz="1600" b="0" err="1">
                          <a:latin typeface="+mj-lt"/>
                          <a:cs typeface="Calibri" panose="020F0502020204030204" pitchFamily="34" charset="0"/>
                        </a:rPr>
                        <a:t>Kontrolle</a:t>
                      </a: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vMerge="1">
                  <a:txBody>
                    <a:body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4208766508"/>
                  </a:ext>
                </a:extLst>
              </a:tr>
              <a:tr h="595146">
                <a:tc>
                  <a:txBody>
                    <a:bodyPr/>
                    <a:lstStyle/>
                    <a:p>
                      <a:pPr algn="ctr"/>
                      <a:r>
                        <a:rPr lang="en-AU" sz="1600" b="1">
                          <a:latin typeface="+mj-lt"/>
                          <a:cs typeface="Calibri" panose="020F0502020204030204" pitchFamily="34" charset="0"/>
                        </a:rPr>
                        <a:t>2017-18</a:t>
                      </a:r>
                    </a:p>
                  </a:txBody>
                  <a:tcPr anchor="ctr">
                    <a:lnL w="28575" cap="flat" cmpd="sng" algn="ctr">
                      <a:no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726</a:t>
                      </a:r>
                    </a:p>
                  </a:txBody>
                  <a:tcPr anchor="ctr">
                    <a:lnL w="6350" cap="flat" cmpd="sng" algn="ctr">
                      <a:solidFill>
                        <a:schemeClr val="accent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2.386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8.390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20.319</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b="1">
                          <a:latin typeface="+mj-lt"/>
                          <a:cs typeface="Calibri" panose="020F0502020204030204" pitchFamily="34" charset="0"/>
                        </a:rPr>
                        <a:t>14.8% </a:t>
                      </a:r>
                      <a:r>
                        <a:rPr lang="en-AU" sz="1600">
                          <a:latin typeface="+mj-lt"/>
                          <a:cs typeface="Calibri" panose="020F0502020204030204" pitchFamily="34" charset="0"/>
                        </a:rPr>
                        <a:t>(7.0 – 22.0)</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8158027"/>
                  </a:ext>
                </a:extLst>
              </a:tr>
              <a:tr h="595146">
                <a:tc>
                  <a:txBody>
                    <a:bodyPr/>
                    <a:lstStyle/>
                    <a:p>
                      <a:pPr algn="ctr"/>
                      <a:r>
                        <a:rPr lang="en-AU" sz="1600" b="1">
                          <a:latin typeface="+mj-lt"/>
                          <a:cs typeface="Calibri" panose="020F0502020204030204" pitchFamily="34" charset="0"/>
                        </a:rPr>
                        <a:t>2018-19</a:t>
                      </a:r>
                    </a:p>
                  </a:txBody>
                  <a:tcPr anchor="ctr">
                    <a:lnL w="28575" cap="flat" cmpd="sng" algn="ctr">
                      <a:noFill/>
                      <a:prstDash val="solid"/>
                      <a:round/>
                      <a:headEnd type="none" w="med" len="med"/>
                      <a:tailEnd type="none" w="med" len="med"/>
                    </a:lnL>
                    <a:lnR w="6350"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a:latin typeface="+mj-lt"/>
                          <a:cs typeface="Calibri" panose="020F0502020204030204" pitchFamily="34" charset="0"/>
                        </a:rPr>
                        <a:t>723</a:t>
                      </a:r>
                    </a:p>
                  </a:txBody>
                  <a:tcPr anchor="ctr">
                    <a:lnL w="6350" cap="flat" cmpd="sng" algn="ctr">
                      <a:solidFill>
                        <a:schemeClr val="accent2"/>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2.703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9.280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20.682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b="1">
                          <a:latin typeface="+mj-lt"/>
                          <a:cs typeface="Calibri" panose="020F0502020204030204" pitchFamily="34" charset="0"/>
                        </a:rPr>
                        <a:t>12.5% </a:t>
                      </a:r>
                      <a:r>
                        <a:rPr lang="en-AU" sz="1600">
                          <a:latin typeface="+mj-lt"/>
                          <a:cs typeface="Calibri" panose="020F0502020204030204" pitchFamily="34" charset="0"/>
                        </a:rPr>
                        <a:t>(4.7 – 19.6)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055743"/>
                  </a:ext>
                </a:extLst>
              </a:tr>
              <a:tr h="595146">
                <a:tc>
                  <a:txBody>
                    <a:bodyPr/>
                    <a:lstStyle/>
                    <a:p>
                      <a:pPr algn="ctr"/>
                      <a:r>
                        <a:rPr lang="en-AU" sz="1600" b="1">
                          <a:latin typeface="+mj-lt"/>
                          <a:cs typeface="Calibri" panose="020F0502020204030204" pitchFamily="34" charset="0"/>
                        </a:rPr>
                        <a:t>2019-20</a:t>
                      </a:r>
                    </a:p>
                  </a:txBody>
                  <a:tcPr anchor="ctr">
                    <a:lnL w="28575" cap="flat" cmpd="sng" algn="ctr">
                      <a:noFill/>
                      <a:prstDash val="solid"/>
                      <a:round/>
                      <a:headEnd type="none" w="med" len="med"/>
                      <a:tailEnd type="none" w="med" len="med"/>
                    </a:lnL>
                    <a:lnR w="6350"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a:latin typeface="+mj-lt"/>
                          <a:cs typeface="Calibri" panose="020F0502020204030204" pitchFamily="34" charset="0"/>
                        </a:rPr>
                        <a:t>979</a:t>
                      </a:r>
                    </a:p>
                  </a:txBody>
                  <a:tcPr anchor="ctr">
                    <a:lnL w="6350" cap="flat" cmpd="sng" algn="ctr">
                      <a:solidFill>
                        <a:schemeClr val="accent2"/>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2.911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9.987</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dirty="0">
                          <a:latin typeface="+mj-lt"/>
                          <a:cs typeface="Calibri" panose="020F0502020204030204" pitchFamily="34" charset="0"/>
                        </a:rPr>
                        <a:t>20.521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600" b="1" dirty="0">
                          <a:latin typeface="+mj-lt"/>
                          <a:cs typeface="Calibri" panose="020F0502020204030204" pitchFamily="34" charset="0"/>
                        </a:rPr>
                        <a:t>10.0% </a:t>
                      </a:r>
                      <a:r>
                        <a:rPr lang="en-AU" sz="1600" dirty="0">
                          <a:latin typeface="+mj-lt"/>
                          <a:cs typeface="Calibri" panose="020F0502020204030204" pitchFamily="34" charset="0"/>
                        </a:rPr>
                        <a:t>(2.7 – 16.7)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891657"/>
                  </a:ext>
                </a:extLst>
              </a:tr>
            </a:tbl>
          </a:graphicData>
        </a:graphic>
      </p:graphicFrame>
      <p:sp>
        <p:nvSpPr>
          <p:cNvPr id="16" name="Arrow: Right 15">
            <a:extLst>
              <a:ext uri="{FF2B5EF4-FFF2-40B4-BE49-F238E27FC236}">
                <a16:creationId xmlns:a16="http://schemas.microsoft.com/office/drawing/2014/main" id="{DD662E47-3BF6-7549-DF26-0DF3E46EB557}"/>
              </a:ext>
            </a:extLst>
          </p:cNvPr>
          <p:cNvSpPr/>
          <p:nvPr/>
        </p:nvSpPr>
        <p:spPr>
          <a:xfrm>
            <a:off x="8059653" y="2021036"/>
            <a:ext cx="1565590" cy="673269"/>
          </a:xfrm>
          <a:prstGeom prst="rightArrow">
            <a:avLst>
              <a:gd name="adj1" fmla="val 54312"/>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err="1">
                <a:latin typeface="+mj-lt"/>
                <a:cs typeface="Calibri" panose="020F0502020204030204" pitchFamily="34" charset="0"/>
              </a:rPr>
              <a:t>Favorisiert</a:t>
            </a:r>
            <a:r>
              <a:rPr lang="en-AU" sz="1400">
                <a:latin typeface="+mj-lt"/>
                <a:cs typeface="Calibri" panose="020F0502020204030204" pitchFamily="34" charset="0"/>
              </a:rPr>
              <a:t> QIVc</a:t>
            </a:r>
          </a:p>
        </p:txBody>
      </p:sp>
      <p:sp>
        <p:nvSpPr>
          <p:cNvPr id="11" name="Arrow: Right 10">
            <a:extLst>
              <a:ext uri="{FF2B5EF4-FFF2-40B4-BE49-F238E27FC236}">
                <a16:creationId xmlns:a16="http://schemas.microsoft.com/office/drawing/2014/main" id="{A42EF5C1-3BEE-7546-DF69-6373D454D133}"/>
              </a:ext>
            </a:extLst>
          </p:cNvPr>
          <p:cNvSpPr/>
          <p:nvPr/>
        </p:nvSpPr>
        <p:spPr>
          <a:xfrm flipH="1">
            <a:off x="6457767" y="2017998"/>
            <a:ext cx="1565591" cy="673269"/>
          </a:xfrm>
          <a:prstGeom prst="rightArrow">
            <a:avLst>
              <a:gd name="adj1" fmla="val 54312"/>
              <a:gd name="adj2" fmla="val 50000"/>
            </a:avLst>
          </a:prstGeom>
          <a:solidFill>
            <a:srgbClr val="B3C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err="1">
                <a:solidFill>
                  <a:schemeClr val="tx1"/>
                </a:solidFill>
                <a:latin typeface="+mj-lt"/>
                <a:cs typeface="Calibri" panose="020F0502020204030204" pitchFamily="34" charset="0"/>
              </a:rPr>
              <a:t>Favorisiert</a:t>
            </a:r>
            <a:r>
              <a:rPr lang="en-AU" sz="1400">
                <a:solidFill>
                  <a:schemeClr val="tx1"/>
                </a:solidFill>
                <a:latin typeface="+mj-lt"/>
                <a:cs typeface="Calibri" panose="020F0502020204030204" pitchFamily="34" charset="0"/>
              </a:rPr>
              <a:t> QIVe</a:t>
            </a:r>
          </a:p>
        </p:txBody>
      </p:sp>
      <p:graphicFrame>
        <p:nvGraphicFramePr>
          <p:cNvPr id="6" name="Chart 5">
            <a:extLst>
              <a:ext uri="{FF2B5EF4-FFF2-40B4-BE49-F238E27FC236}">
                <a16:creationId xmlns:a16="http://schemas.microsoft.com/office/drawing/2014/main" id="{08EDD9F3-2A50-D97F-0963-A976E921CA4F}"/>
              </a:ext>
            </a:extLst>
          </p:cNvPr>
          <p:cNvGraphicFramePr>
            <a:graphicFrameLocks/>
          </p:cNvGraphicFramePr>
          <p:nvPr>
            <p:extLst>
              <p:ext uri="{D42A27DB-BD31-4B8C-83A1-F6EECF244321}">
                <p14:modId xmlns:p14="http://schemas.microsoft.com/office/powerpoint/2010/main" val="2545536275"/>
              </p:ext>
            </p:extLst>
          </p:nvPr>
        </p:nvGraphicFramePr>
        <p:xfrm>
          <a:off x="5755979" y="2568677"/>
          <a:ext cx="4572000" cy="302172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E0D63F1-AC35-E952-08AB-9F2991125CED}"/>
              </a:ext>
            </a:extLst>
          </p:cNvPr>
          <p:cNvSpPr txBox="1"/>
          <p:nvPr/>
        </p:nvSpPr>
        <p:spPr>
          <a:xfrm>
            <a:off x="340347" y="5455335"/>
            <a:ext cx="11475352" cy="1569660"/>
          </a:xfrm>
          <a:prstGeom prst="rect">
            <a:avLst/>
          </a:prstGeom>
          <a:noFill/>
        </p:spPr>
        <p:txBody>
          <a:bodyPr wrap="square" rtlCol="0">
            <a:spAutoFit/>
          </a:bodyPr>
          <a:lstStyle/>
          <a:p>
            <a:pPr algn="just"/>
            <a:r>
              <a:rPr lang="en-AU" sz="800" dirty="0"/>
              <a:t>*Doubly robust main analysis rVE: relative </a:t>
            </a:r>
            <a:r>
              <a:rPr lang="en-AU" sz="800" dirty="0" err="1"/>
              <a:t>Impfeffektivität</a:t>
            </a:r>
            <a:r>
              <a:rPr lang="en-AU" sz="800" dirty="0"/>
              <a:t>, KI: </a:t>
            </a:r>
            <a:r>
              <a:rPr lang="en-AU" sz="800" dirty="0" err="1"/>
              <a:t>Konfidenzinterval</a:t>
            </a:r>
            <a:endParaRPr lang="en-AU" sz="800" dirty="0"/>
          </a:p>
          <a:p>
            <a:pPr algn="just"/>
            <a:r>
              <a:rPr lang="en-AU" sz="800" b="1" dirty="0" err="1"/>
              <a:t>Limitationen</a:t>
            </a:r>
            <a:r>
              <a:rPr lang="en-AU" sz="800" dirty="0"/>
              <a:t>: </a:t>
            </a:r>
            <a:r>
              <a:rPr lang="de-DE" sz="800" dirty="0"/>
              <a:t>Für diese Studie wurden routinemäßig erhobene Daten aus Krankenversicherungsansprüchen und elektronischen Gesundheitsakten (EHR) verwendet. Die Studie verwendete ein testnegatives Design, das retrospektiv auf vorhandene reale Daten aus einem integrierten Datensatz angewendet wurde, der elektronische Gesundheitsakten mit Apotheken- und medizinischen Versicherungsleistungen von mehr als 120 Millionen Patienten in den Vereinigten Staaten verknüpft. Die Patienten wurden auf der Grundlage ausgewählt, ob sie entweder zellbasierten oder standard eibasierten tetravalenten Grippeimpfstoff erhalten hatten und zwischen 4 und 64 Jahre alt waren. Die Studienpopulation umfasste Patienten, bei denen innerhalb von 7 Tagen nach einer dokumentierten akuten Atemwegs- oder Fiebererkrankung (ARFI) ein Influenza-Test durchgeführt wurde.  Sie unterliegen den typischen Einschränkungen von Studien, bei denen Daten verwendet werden, die ursprünglich für Zwecke der Routineversorgung erhoben wurden, sowie den inhärenten potenziellen Risiken von Verzerrungen, Unvollständigkeit oder fehlenden Daten. Insbesondere wurde die Bestätigung des Influenza-Tests im Rahmen der Routineversorgung eingeholt und nicht nach vorher festgelegten Screening-Kriterien durchgeführt, die allerdings durch die Anforderung angenähert wurden, dass die Patienten eine Diagnose einer akuten Atemwegserkrankung oder einer fiebrigen Erkrankung in zeitlicher Nähe zum Influenza-Test haben. Darüber hinaus ist zu beachten, dass die Impfung nicht nach dem Zufallsprinzip zugewiesen wurde, was zu einer Verzerrung der Schätzungen durch nicht gemessene Störfaktoren führen könnte. Außerdem fehlten in den Daten Informationen über Grippetests, die in einem Krankenhaus durchgeführt wurden.</a:t>
            </a:r>
          </a:p>
          <a:p>
            <a:pPr algn="just"/>
            <a:endParaRPr lang="en-AU" sz="800" dirty="0"/>
          </a:p>
          <a:p>
            <a:pPr algn="just"/>
            <a:r>
              <a:rPr lang="en-US" sz="800" dirty="0"/>
              <a:t>1: Stein AN. (2023. September 17-20) “Superior effectiveness of cell-based versus egg-based quadrivalent influenza vaccines against outpatient test-confirmed influenza over three consecutive seasons in the United States” 9</a:t>
            </a:r>
            <a:r>
              <a:rPr lang="en-US" sz="800" baseline="30000" dirty="0"/>
              <a:t>th</a:t>
            </a:r>
            <a:r>
              <a:rPr lang="en-US" sz="800" dirty="0"/>
              <a:t> ESWI Influenza Conference. Valencia, Spain. </a:t>
            </a:r>
          </a:p>
          <a:p>
            <a:pPr algn="just"/>
            <a:r>
              <a:rPr lang="en-AU" sz="800" dirty="0"/>
              <a:t> </a:t>
            </a:r>
          </a:p>
          <a:p>
            <a:pPr algn="just"/>
            <a:endParaRPr lang="en-AU" sz="800" dirty="0"/>
          </a:p>
        </p:txBody>
      </p:sp>
      <p:sp>
        <p:nvSpPr>
          <p:cNvPr id="12" name="Textplatzhalter 2">
            <a:extLst>
              <a:ext uri="{FF2B5EF4-FFF2-40B4-BE49-F238E27FC236}">
                <a16:creationId xmlns:a16="http://schemas.microsoft.com/office/drawing/2014/main" id="{7591094B-F25F-3FD4-F967-408946B3FB74}"/>
              </a:ext>
            </a:extLst>
          </p:cNvPr>
          <p:cNvSpPr txBox="1">
            <a:spLocks/>
          </p:cNvSpPr>
          <p:nvPr/>
        </p:nvSpPr>
        <p:spPr>
          <a:xfrm>
            <a:off x="340347" y="267138"/>
            <a:ext cx="10729912" cy="775597"/>
          </a:xfrm>
          <a:prstGeom prst="rect">
            <a:avLst/>
          </a:prstGeom>
        </p:spPr>
        <p:txBody>
          <a:bodyPr/>
          <a:lst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sz="3200" b="1" dirty="0">
                <a:solidFill>
                  <a:schemeClr val="tx1"/>
                </a:solidFill>
                <a:latin typeface="+mj-lt"/>
              </a:rPr>
              <a:t>Effektivität</a:t>
            </a:r>
            <a:r>
              <a:rPr lang="de-DE" sz="2800" b="1" dirty="0">
                <a:solidFill>
                  <a:schemeClr val="tx1"/>
                </a:solidFill>
                <a:latin typeface="+mj-lt"/>
              </a:rPr>
              <a:t>  </a:t>
            </a:r>
            <a:r>
              <a:rPr lang="de-DE" sz="3200" b="1" dirty="0">
                <a:solidFill>
                  <a:schemeClr val="tx1"/>
                </a:solidFill>
                <a:latin typeface="+mj-lt"/>
              </a:rPr>
              <a:t>zellkulturbasiert (QIVc) vs. eibasierter (QIVe) Influenza-Impfstoff </a:t>
            </a:r>
            <a:r>
              <a:rPr lang="de-DE" sz="2400" b="1" dirty="0">
                <a:solidFill>
                  <a:schemeClr val="tx1"/>
                </a:solidFill>
                <a:latin typeface="+mj-lt"/>
              </a:rPr>
              <a:t>Testbestätigte Influenza, 4-64 Jahre</a:t>
            </a:r>
          </a:p>
        </p:txBody>
      </p:sp>
    </p:spTree>
    <p:extLst>
      <p:ext uri="{BB962C8B-B14F-4D97-AF65-F5344CB8AC3E}">
        <p14:creationId xmlns:p14="http://schemas.microsoft.com/office/powerpoint/2010/main" val="162814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229B67-D929-590A-DCF2-BFEF71499736}"/>
              </a:ext>
            </a:extLst>
          </p:cNvPr>
          <p:cNvSpPr>
            <a:spLocks noGrp="1"/>
          </p:cNvSpPr>
          <p:nvPr>
            <p:ph type="sldNum" sz="quarter" idx="10"/>
          </p:nvPr>
        </p:nvSpPr>
        <p:spPr/>
        <p:txBody>
          <a:bodyPr/>
          <a:lstStyle/>
          <a:p>
            <a:fld id="{99EB916B-55F2-4A6B-BCF8-09E073F77D34}" type="slidenum">
              <a:rPr lang="en-AU" smtClean="0"/>
              <a:pPr/>
              <a:t>21</a:t>
            </a:fld>
            <a:endParaRPr lang="en-AU" dirty="0"/>
          </a:p>
        </p:txBody>
      </p:sp>
      <p:sp>
        <p:nvSpPr>
          <p:cNvPr id="3" name="Text Placeholder 2">
            <a:extLst>
              <a:ext uri="{FF2B5EF4-FFF2-40B4-BE49-F238E27FC236}">
                <a16:creationId xmlns:a16="http://schemas.microsoft.com/office/drawing/2014/main" id="{547F8E39-FA07-6D98-44DF-B07D3CC2D01D}"/>
              </a:ext>
            </a:extLst>
          </p:cNvPr>
          <p:cNvSpPr>
            <a:spLocks noGrp="1"/>
          </p:cNvSpPr>
          <p:nvPr>
            <p:ph type="body" sz="quarter" idx="18"/>
          </p:nvPr>
        </p:nvSpPr>
        <p:spPr>
          <a:xfrm>
            <a:off x="730250" y="505343"/>
            <a:ext cx="10729912" cy="443198"/>
          </a:xfrm>
        </p:spPr>
        <p:txBody>
          <a:bodyPr/>
          <a:lstStyle/>
          <a:p>
            <a:r>
              <a:rPr lang="de-DE" sz="3200" b="0" dirty="0">
                <a:solidFill>
                  <a:schemeClr val="tx1"/>
                </a:solidFill>
              </a:rPr>
              <a:t>Saisonale Grippeimpfstoffe 2023/24 (PEI)</a:t>
            </a:r>
            <a:r>
              <a:rPr lang="de-DE" sz="3200" b="0" baseline="30000" dirty="0">
                <a:solidFill>
                  <a:schemeClr val="tx1"/>
                </a:solidFill>
              </a:rPr>
              <a:t>1</a:t>
            </a:r>
          </a:p>
        </p:txBody>
      </p:sp>
      <p:sp>
        <p:nvSpPr>
          <p:cNvPr id="5" name="TextBox 9">
            <a:extLst>
              <a:ext uri="{FF2B5EF4-FFF2-40B4-BE49-F238E27FC236}">
                <a16:creationId xmlns:a16="http://schemas.microsoft.com/office/drawing/2014/main" id="{7103745A-046D-0E56-62A6-BE37184D714E}"/>
              </a:ext>
            </a:extLst>
          </p:cNvPr>
          <p:cNvSpPr txBox="1"/>
          <p:nvPr/>
        </p:nvSpPr>
        <p:spPr>
          <a:xfrm>
            <a:off x="879105" y="6261639"/>
            <a:ext cx="1072991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900" dirty="0">
                <a:latin typeface="Calibri" panose="020F0502020204030204" pitchFamily="34" charset="0"/>
                <a:cs typeface="Calibri" panose="020F0502020204030204" pitchFamily="34" charset="0"/>
              </a:rPr>
              <a:t>PEI – Paul-Ehrlich-Institut, HA – Hämagglutinin.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900" dirty="0">
                <a:latin typeface="Calibri" panose="020F0502020204030204" pitchFamily="34" charset="0"/>
                <a:cs typeface="Calibri" panose="020F0502020204030204" pitchFamily="34" charset="0"/>
              </a:rPr>
              <a:t>1. Modifiziert nach: Saisonale Influenza-Impfstoffe, abrufbar unter </a:t>
            </a:r>
            <a:r>
              <a:rPr lang="de-DE" altLang="en-US" sz="900" dirty="0">
                <a:latin typeface="Calibri" panose="020F0502020204030204" pitchFamily="34" charset="0"/>
                <a:cs typeface="Calibri" panose="020F0502020204030204" pitchFamily="34" charset="0"/>
                <a:hlinkClick r:id="rId4"/>
              </a:rPr>
              <a:t>https://www.pei.de/DE/arzneimittel/impfstoffe/influenza-grippe/influenza-node.html</a:t>
            </a:r>
            <a:r>
              <a:rPr lang="de-DE" altLang="en-US" sz="900" dirty="0">
                <a:latin typeface="Calibri" panose="020F0502020204030204" pitchFamily="34" charset="0"/>
                <a:cs typeface="Calibri" panose="020F0502020204030204" pitchFamily="34" charset="0"/>
              </a:rPr>
              <a:t>, abgerufen Oktober 2023. </a:t>
            </a:r>
            <a:endParaRPr lang="en-US" sz="900" dirty="0">
              <a:latin typeface="Calibri" panose="020F0502020204030204" pitchFamily="34" charset="0"/>
              <a:cs typeface="Calibri" panose="020F0502020204030204" pitchFamily="34" charset="0"/>
            </a:endParaRPr>
          </a:p>
        </p:txBody>
      </p:sp>
      <p:graphicFrame>
        <p:nvGraphicFramePr>
          <p:cNvPr id="6" name="Table 6">
            <a:extLst>
              <a:ext uri="{FF2B5EF4-FFF2-40B4-BE49-F238E27FC236}">
                <a16:creationId xmlns:a16="http://schemas.microsoft.com/office/drawing/2014/main" id="{55D0E7BF-66E4-056C-2BAF-124070E51B41}"/>
              </a:ext>
            </a:extLst>
          </p:cNvPr>
          <p:cNvGraphicFramePr>
            <a:graphicFrameLocks noGrp="1"/>
          </p:cNvGraphicFramePr>
          <p:nvPr>
            <p:extLst>
              <p:ext uri="{D42A27DB-BD31-4B8C-83A1-F6EECF244321}">
                <p14:modId xmlns:p14="http://schemas.microsoft.com/office/powerpoint/2010/main" val="4260023937"/>
              </p:ext>
            </p:extLst>
          </p:nvPr>
        </p:nvGraphicFramePr>
        <p:xfrm>
          <a:off x="730250" y="1137978"/>
          <a:ext cx="8509133" cy="4707600"/>
        </p:xfrm>
        <a:graphic>
          <a:graphicData uri="http://schemas.openxmlformats.org/drawingml/2006/table">
            <a:tbl>
              <a:tblPr firstRow="1" bandRow="1">
                <a:tableStyleId>{6E25E649-3F16-4E02-A733-19D2CDBF48F0}</a:tableStyleId>
              </a:tblPr>
              <a:tblGrid>
                <a:gridCol w="1958362">
                  <a:extLst>
                    <a:ext uri="{9D8B030D-6E8A-4147-A177-3AD203B41FA5}">
                      <a16:colId xmlns:a16="http://schemas.microsoft.com/office/drawing/2014/main" val="91771986"/>
                    </a:ext>
                  </a:extLst>
                </a:gridCol>
                <a:gridCol w="4716804">
                  <a:extLst>
                    <a:ext uri="{9D8B030D-6E8A-4147-A177-3AD203B41FA5}">
                      <a16:colId xmlns:a16="http://schemas.microsoft.com/office/drawing/2014/main" val="371538576"/>
                    </a:ext>
                  </a:extLst>
                </a:gridCol>
                <a:gridCol w="1833967">
                  <a:extLst>
                    <a:ext uri="{9D8B030D-6E8A-4147-A177-3AD203B41FA5}">
                      <a16:colId xmlns:a16="http://schemas.microsoft.com/office/drawing/2014/main" val="2783553264"/>
                    </a:ext>
                  </a:extLst>
                </a:gridCol>
              </a:tblGrid>
              <a:tr h="288000">
                <a:tc>
                  <a:txBody>
                    <a:bodyPr/>
                    <a:lstStyle/>
                    <a:p>
                      <a:r>
                        <a:rPr lang="de-DE" sz="1200" dirty="0">
                          <a:latin typeface="Calibri" panose="020F0502020204030204" pitchFamily="34" charset="0"/>
                          <a:cs typeface="Calibri" panose="020F0502020204030204" pitchFamily="34" charset="0"/>
                        </a:rPr>
                        <a:t>Bezeichnung</a:t>
                      </a:r>
                      <a:endParaRPr lang="en-US" sz="1200" dirty="0">
                        <a:latin typeface="Calibri" panose="020F0502020204030204" pitchFamily="34" charset="0"/>
                        <a:cs typeface="Calibri" panose="020F0502020204030204" pitchFamily="34" charset="0"/>
                      </a:endParaRPr>
                    </a:p>
                  </a:txBody>
                  <a:tcPr/>
                </a:tc>
                <a:tc>
                  <a:txBody>
                    <a:bodyPr/>
                    <a:lstStyle/>
                    <a:p>
                      <a:r>
                        <a:rPr lang="de-DE" sz="1200" dirty="0">
                          <a:latin typeface="Calibri" panose="020F0502020204030204" pitchFamily="34" charset="0"/>
                          <a:cs typeface="Calibri" panose="020F0502020204030204" pitchFamily="34" charset="0"/>
                        </a:rPr>
                        <a:t>Impfstofftyp</a:t>
                      </a:r>
                      <a:endParaRPr lang="en-US" sz="1200" dirty="0">
                        <a:latin typeface="Calibri" panose="020F0502020204030204" pitchFamily="34" charset="0"/>
                        <a:cs typeface="Calibri" panose="020F0502020204030204" pitchFamily="34" charset="0"/>
                      </a:endParaRPr>
                    </a:p>
                  </a:txBody>
                  <a:tcPr/>
                </a:tc>
                <a:tc>
                  <a:txBody>
                    <a:bodyPr/>
                    <a:lstStyle/>
                    <a:p>
                      <a:r>
                        <a:rPr lang="de-DE" sz="1200" dirty="0">
                          <a:latin typeface="Calibri" panose="020F0502020204030204" pitchFamily="34" charset="0"/>
                          <a:cs typeface="Calibri" panose="020F0502020204030204" pitchFamily="34" charset="0"/>
                        </a:rPr>
                        <a:t>Zugelassen ab</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68304354"/>
                  </a:ext>
                </a:extLst>
              </a:tr>
              <a:tr h="0">
                <a:tc>
                  <a:txBody>
                    <a:bodyPr/>
                    <a:lstStyle/>
                    <a:p>
                      <a:r>
                        <a:rPr lang="en-US" sz="1000" b="1" i="1" dirty="0">
                          <a:latin typeface="Calibri" panose="020F0502020204030204" pitchFamily="34" charset="0"/>
                          <a:cs typeface="Calibri" panose="020F0502020204030204" pitchFamily="34" charset="0"/>
                        </a:rPr>
                        <a:t>Aflu­ria Te­tra</a:t>
                      </a:r>
                    </a:p>
                  </a:txBody>
                  <a:tcPr/>
                </a:tc>
                <a:tc>
                  <a:txBody>
                    <a:bodyPr/>
                    <a:lstStyle/>
                    <a:p>
                      <a:r>
                        <a:rPr lang="en-US" sz="1000" dirty="0" err="1">
                          <a:latin typeface="Calibri" panose="020F0502020204030204" pitchFamily="34" charset="0"/>
                          <a:cs typeface="Calibri" panose="020F0502020204030204" pitchFamily="34" charset="0"/>
                        </a:rPr>
                        <a:t>In­flu­enza-Spal­timpf­stoff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Vi­ru­simpf­stoff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in­ak­ti­viert</a:t>
                      </a:r>
                      <a:r>
                        <a:rPr lang="en-US" sz="1000" dirty="0">
                          <a:latin typeface="Calibri" panose="020F0502020204030204" pitchFamily="34" charset="0"/>
                          <a:cs typeface="Calibri" panose="020F0502020204030204" pitchFamily="34" charset="0"/>
                        </a:rPr>
                        <a:t>)</a:t>
                      </a:r>
                    </a:p>
                  </a:txBody>
                  <a:tcPr/>
                </a:tc>
                <a:tc>
                  <a:txBody>
                    <a:bodyPr/>
                    <a:lstStyle/>
                    <a:p>
                      <a:r>
                        <a:rPr lang="de-DE" sz="1000" dirty="0">
                          <a:latin typeface="Calibri" panose="020F0502020204030204" pitchFamily="34" charset="0"/>
                          <a:cs typeface="Calibri" panose="020F0502020204030204" pitchFamily="34" charset="0"/>
                        </a:rPr>
                        <a:t>18 Jahre</a:t>
                      </a:r>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57283902"/>
                  </a:ext>
                </a:extLst>
              </a:tr>
              <a:tr h="0">
                <a:tc>
                  <a:txBody>
                    <a:bodyPr/>
                    <a:lstStyle/>
                    <a:p>
                      <a:r>
                        <a:rPr lang="de-DE" sz="1000" b="1" i="1" dirty="0">
                          <a:latin typeface="Calibri" panose="020F0502020204030204" pitchFamily="34" charset="0"/>
                          <a:cs typeface="Calibri" panose="020F0502020204030204" pitchFamily="34" charset="0"/>
                        </a:rPr>
                        <a:t>Influsplit Tetra</a:t>
                      </a:r>
                      <a:endParaRPr lang="en-US" sz="1000" b="1" i="1" dirty="0">
                        <a:latin typeface="Calibri" panose="020F0502020204030204" pitchFamily="34" charset="0"/>
                        <a:cs typeface="Calibri" panose="020F0502020204030204" pitchFamily="34" charset="0"/>
                      </a:endParaRPr>
                    </a:p>
                  </a:txBody>
                  <a:tcPr/>
                </a:tc>
                <a:tc>
                  <a:txBody>
                    <a:bodyPr/>
                    <a:lstStyle/>
                    <a:p>
                      <a:r>
                        <a:rPr lang="en-US" sz="1000" dirty="0" err="1">
                          <a:latin typeface="Calibri" panose="020F0502020204030204" pitchFamily="34" charset="0"/>
                          <a:cs typeface="Calibri" panose="020F0502020204030204" pitchFamily="34" charset="0"/>
                        </a:rPr>
                        <a:t>In­flu­enza-Spal­timpf­stoff</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Vi­ru­simpf­stoff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in­ak­ti­viert</a:t>
                      </a:r>
                      <a:r>
                        <a:rPr lang="en-US" sz="1000" dirty="0">
                          <a:latin typeface="Calibri" panose="020F0502020204030204" pitchFamily="34" charset="0"/>
                          <a:cs typeface="Calibri" panose="020F0502020204030204" pitchFamily="34" charset="0"/>
                        </a:rPr>
                        <a:t>)</a:t>
                      </a:r>
                    </a:p>
                  </a:txBody>
                  <a:tcPr/>
                </a:tc>
                <a:tc>
                  <a:txBody>
                    <a:bodyPr/>
                    <a:lstStyle/>
                    <a:p>
                      <a:r>
                        <a:rPr lang="de-DE" sz="1000" dirty="0">
                          <a:latin typeface="Calibri" panose="020F0502020204030204" pitchFamily="34" charset="0"/>
                          <a:cs typeface="Calibri" panose="020F0502020204030204" pitchFamily="34" charset="0"/>
                        </a:rPr>
                        <a:t>6 Monate</a:t>
                      </a:r>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0531853"/>
                  </a:ext>
                </a:extLst>
              </a:tr>
              <a:tr h="0">
                <a:tc>
                  <a:txBody>
                    <a:bodyPr/>
                    <a:lstStyle/>
                    <a:p>
                      <a:r>
                        <a:rPr lang="de-DE" sz="1000" b="1" i="1" dirty="0">
                          <a:latin typeface="Calibri" panose="020F0502020204030204" pitchFamily="34" charset="0"/>
                          <a:cs typeface="Calibri" panose="020F0502020204030204" pitchFamily="34" charset="0"/>
                        </a:rPr>
                        <a:t>Influvac Tetra</a:t>
                      </a:r>
                      <a:endParaRPr lang="en-US" sz="1000" b="1" i="1" dirty="0">
                        <a:latin typeface="Calibri" panose="020F0502020204030204" pitchFamily="34" charset="0"/>
                        <a:cs typeface="Calibri" panose="020F0502020204030204" pitchFamily="34" charset="0"/>
                      </a:endParaRPr>
                    </a:p>
                  </a:txBody>
                  <a:tcPr/>
                </a:tc>
                <a:tc>
                  <a:txBody>
                    <a:bodyPr/>
                    <a:lstStyle/>
                    <a:p>
                      <a:r>
                        <a:rPr lang="de-DE" sz="1000" dirty="0">
                          <a:latin typeface="Calibri" panose="020F0502020204030204" pitchFamily="34" charset="0"/>
                          <a:cs typeface="Calibri" panose="020F0502020204030204" pitchFamily="34" charset="0"/>
                        </a:rPr>
                        <a:t>In­flu­enza-Un­ter­ein­hei­ten-Impf­stoff aus </a:t>
                      </a:r>
                    </a:p>
                    <a:p>
                      <a:r>
                        <a:rPr lang="de-DE" sz="1000" dirty="0">
                          <a:latin typeface="Calibri" panose="020F0502020204030204" pitchFamily="34" charset="0"/>
                          <a:cs typeface="Calibri" panose="020F0502020204030204" pitchFamily="34" charset="0"/>
                        </a:rPr>
                        <a:t>Ober­flä­chen­an­ti­gen</a:t>
                      </a:r>
                    </a:p>
                    <a:p>
                      <a:r>
                        <a:rPr lang="de-DE" sz="1000" dirty="0">
                          <a:latin typeface="Calibri" panose="020F0502020204030204" pitchFamily="34" charset="0"/>
                          <a:cs typeface="Calibri" panose="020F0502020204030204" pitchFamily="34" charset="0"/>
                        </a:rPr>
                        <a:t>(Vi­ru­simpf­stoff, in­ak­ti­viert)</a:t>
                      </a:r>
                      <a:endParaRPr lang="en-US" sz="10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Calibri" panose="020F0502020204030204" pitchFamily="34" charset="0"/>
                          <a:cs typeface="Calibri" panose="020F0502020204030204" pitchFamily="34" charset="0"/>
                        </a:rPr>
                        <a:t>6 Monate</a:t>
                      </a:r>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58262065"/>
                  </a:ext>
                </a:extLst>
              </a:tr>
              <a:tr h="0">
                <a:tc>
                  <a:txBody>
                    <a:bodyPr/>
                    <a:lstStyle/>
                    <a:p>
                      <a:r>
                        <a:rPr lang="de-DE" sz="1000" b="1" i="1" dirty="0">
                          <a:latin typeface="Calibri" panose="020F0502020204030204" pitchFamily="34" charset="0"/>
                          <a:cs typeface="Calibri" panose="020F0502020204030204" pitchFamily="34" charset="0"/>
                        </a:rPr>
                        <a:t>Xanaflu Tetra</a:t>
                      </a:r>
                      <a:endParaRPr lang="en-US" sz="1000" b="1" i="1" dirty="0">
                        <a:latin typeface="Calibri" panose="020F0502020204030204" pitchFamily="34" charset="0"/>
                        <a:cs typeface="Calibri" panose="020F0502020204030204" pitchFamily="34" charset="0"/>
                      </a:endParaRPr>
                    </a:p>
                  </a:txBody>
                  <a:tcPr/>
                </a:tc>
                <a:tc>
                  <a:txBody>
                    <a:bodyPr/>
                    <a:lstStyle/>
                    <a:p>
                      <a:r>
                        <a:rPr lang="de-DE" sz="1000" dirty="0">
                          <a:latin typeface="Calibri" panose="020F0502020204030204" pitchFamily="34" charset="0"/>
                          <a:cs typeface="Calibri" panose="020F0502020204030204" pitchFamily="34" charset="0"/>
                        </a:rPr>
                        <a:t>In­flu­enza-Un­ter­ein­hei­ten-Impf­stoff aus </a:t>
                      </a:r>
                    </a:p>
                    <a:p>
                      <a:r>
                        <a:rPr lang="de-DE" sz="1000" dirty="0">
                          <a:latin typeface="Calibri" panose="020F0502020204030204" pitchFamily="34" charset="0"/>
                          <a:cs typeface="Calibri" panose="020F0502020204030204" pitchFamily="34" charset="0"/>
                        </a:rPr>
                        <a:t>Ober­flä­chen­an­ti­gen</a:t>
                      </a:r>
                    </a:p>
                    <a:p>
                      <a:r>
                        <a:rPr lang="de-DE" sz="1000" dirty="0">
                          <a:latin typeface="Calibri" panose="020F0502020204030204" pitchFamily="34" charset="0"/>
                          <a:cs typeface="Calibri" panose="020F0502020204030204" pitchFamily="34" charset="0"/>
                        </a:rPr>
                        <a:t>(Vi­ru­simpf­stoff, in­ak­ti­viert)</a:t>
                      </a:r>
                      <a:endParaRPr lang="en-US" sz="10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Calibri" panose="020F0502020204030204" pitchFamily="34" charset="0"/>
                          <a:cs typeface="Calibri" panose="020F0502020204030204" pitchFamily="34" charset="0"/>
                        </a:rPr>
                        <a:t>6 Monate</a:t>
                      </a:r>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011469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i="1" dirty="0">
                          <a:latin typeface="Calibri" panose="020F0502020204030204" pitchFamily="34" charset="0"/>
                          <a:cs typeface="Calibri" panose="020F0502020204030204" pitchFamily="34" charset="0"/>
                        </a:rPr>
                        <a:t>Vaxigrip Tetra</a:t>
                      </a:r>
                      <a:endParaRPr lang="en-US" sz="1000" b="1" i="1" dirty="0">
                        <a:latin typeface="Calibri" panose="020F0502020204030204" pitchFamily="34" charset="0"/>
                        <a:cs typeface="Calibri" panose="020F0502020204030204" pitchFamily="34" charset="0"/>
                      </a:endParaRPr>
                    </a:p>
                  </a:txBody>
                  <a:tcPr/>
                </a:tc>
                <a:tc>
                  <a:txBody>
                    <a:bodyPr/>
                    <a:lstStyle/>
                    <a:p>
                      <a:r>
                        <a:rPr lang="en-US" sz="1000" dirty="0" err="1">
                          <a:latin typeface="Calibri" panose="020F0502020204030204" pitchFamily="34" charset="0"/>
                          <a:cs typeface="Calibri" panose="020F0502020204030204" pitchFamily="34" charset="0"/>
                        </a:rPr>
                        <a:t>In­flu­enza-Spal­timpf­stoff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Vi­ru­simpf­stoff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in­ak­ti­viert</a:t>
                      </a:r>
                      <a:r>
                        <a:rPr lang="en-US" sz="1000" dirty="0">
                          <a:latin typeface="Calibri" panose="020F0502020204030204" pitchFamily="34" charset="0"/>
                          <a:cs typeface="Calibri" panose="020F050202020403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Calibri" panose="020F0502020204030204" pitchFamily="34" charset="0"/>
                          <a:cs typeface="Calibri" panose="020F0502020204030204" pitchFamily="34" charset="0"/>
                        </a:rPr>
                        <a:t>6 Monate</a:t>
                      </a:r>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03436858"/>
                  </a:ext>
                </a:extLst>
              </a:tr>
              <a:tr h="0">
                <a:tc>
                  <a:txBody>
                    <a:bodyPr/>
                    <a:lstStyle/>
                    <a:p>
                      <a:r>
                        <a:rPr lang="de-DE" sz="1000" b="1" i="1" dirty="0">
                          <a:latin typeface="Calibri" panose="020F0502020204030204" pitchFamily="34" charset="0"/>
                          <a:cs typeface="Calibri" panose="020F0502020204030204" pitchFamily="34" charset="0"/>
                        </a:rPr>
                        <a:t>Fluenz Tetra</a:t>
                      </a:r>
                      <a:endParaRPr lang="en-US" sz="1000" b="1" i="1" dirty="0">
                        <a:latin typeface="Calibri" panose="020F0502020204030204" pitchFamily="34" charset="0"/>
                        <a:cs typeface="Calibri" panose="020F0502020204030204" pitchFamily="34" charset="0"/>
                      </a:endParaRPr>
                    </a:p>
                  </a:txBody>
                  <a:tcPr>
                    <a:solidFill>
                      <a:schemeClr val="accent5">
                        <a:lumMod val="90000"/>
                      </a:schemeClr>
                    </a:solidFill>
                  </a:tcPr>
                </a:tc>
                <a:tc>
                  <a:txBody>
                    <a:bodyPr/>
                    <a:lstStyle/>
                    <a:p>
                      <a:r>
                        <a:rPr lang="en-US" sz="1000" dirty="0" err="1">
                          <a:latin typeface="Calibri" panose="020F0502020204030204" pitchFamily="34" charset="0"/>
                          <a:cs typeface="Calibri" panose="020F0502020204030204" pitchFamily="34" charset="0"/>
                        </a:rPr>
                        <a:t>In­flu­enza-Impf­stoff</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Vi­ru­simpf­stoff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le­bend-at­te­nu­iert</a:t>
                      </a:r>
                      <a:r>
                        <a:rPr lang="en-US" sz="1000" dirty="0">
                          <a:latin typeface="Calibri" panose="020F0502020204030204" pitchFamily="34" charset="0"/>
                          <a:cs typeface="Calibri" panose="020F0502020204030204" pitchFamily="34" charset="0"/>
                        </a:rPr>
                        <a:t>)</a:t>
                      </a:r>
                    </a:p>
                  </a:txBody>
                  <a:tcPr>
                    <a:solidFill>
                      <a:schemeClr val="accent5">
                        <a:lumMod val="90000"/>
                      </a:schemeClr>
                    </a:solidFill>
                  </a:tcPr>
                </a:tc>
                <a:tc>
                  <a:txBody>
                    <a:bodyPr/>
                    <a:lstStyle/>
                    <a:p>
                      <a:r>
                        <a:rPr lang="de-DE" sz="1000" dirty="0">
                          <a:latin typeface="Calibri" panose="020F0502020204030204" pitchFamily="34" charset="0"/>
                          <a:cs typeface="Calibri" panose="020F0502020204030204" pitchFamily="34" charset="0"/>
                        </a:rPr>
                        <a:t>2-17 Jahre</a:t>
                      </a:r>
                      <a:endParaRPr lang="en-US" sz="1000" dirty="0">
                        <a:latin typeface="Calibri" panose="020F0502020204030204" pitchFamily="34" charset="0"/>
                        <a:cs typeface="Calibri" panose="020F0502020204030204" pitchFamily="34" charset="0"/>
                      </a:endParaRPr>
                    </a:p>
                  </a:txBody>
                  <a:tcPr>
                    <a:solidFill>
                      <a:schemeClr val="accent5">
                        <a:lumMod val="90000"/>
                      </a:schemeClr>
                    </a:solidFill>
                  </a:tcPr>
                </a:tc>
                <a:extLst>
                  <a:ext uri="{0D108BD9-81ED-4DB2-BD59-A6C34878D82A}">
                    <a16:rowId xmlns:a16="http://schemas.microsoft.com/office/drawing/2014/main" val="3300124491"/>
                  </a:ext>
                </a:extLst>
              </a:tr>
              <a:tr h="0">
                <a:tc>
                  <a:txBody>
                    <a:bodyPr/>
                    <a:lstStyle/>
                    <a:p>
                      <a:r>
                        <a:rPr lang="de-DE" sz="1000" b="1" i="1" dirty="0">
                          <a:latin typeface="Calibri" panose="020F0502020204030204" pitchFamily="34" charset="0"/>
                          <a:cs typeface="Calibri" panose="020F0502020204030204" pitchFamily="34" charset="0"/>
                        </a:rPr>
                        <a:t>Efluelda</a:t>
                      </a:r>
                      <a:endParaRPr lang="en-US" sz="1000" b="1" i="1"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en-US" sz="1000" dirty="0" err="1">
                          <a:latin typeface="Calibri" panose="020F0502020204030204" pitchFamily="34" charset="0"/>
                          <a:cs typeface="Calibri" panose="020F0502020204030204" pitchFamily="34" charset="0"/>
                        </a:rPr>
                        <a:t>In­flu­enza-Spal­timpf­stoff</a:t>
                      </a:r>
                      <a:r>
                        <a:rPr lang="en-US" sz="1000" dirty="0">
                          <a:latin typeface="Calibri" panose="020F0502020204030204" pitchFamily="34" charset="0"/>
                          <a:cs typeface="Calibri" panose="020F0502020204030204" pitchFamily="34" charset="0"/>
                        </a:rPr>
                        <a:t> </a:t>
                      </a: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Vi­ru­simpf­stoff</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in­ak­ti­viert</a:t>
                      </a:r>
                      <a:r>
                        <a:rPr lang="en-US" sz="1000" dirty="0">
                          <a:latin typeface="Calibri" panose="020F0502020204030204" pitchFamily="34" charset="0"/>
                          <a:cs typeface="Calibri" panose="020F0502020204030204" pitchFamily="34" charset="0"/>
                        </a:rPr>
                        <a:t>, </a:t>
                      </a:r>
                      <a:r>
                        <a:rPr lang="it-IT" sz="1000" dirty="0">
                          <a:latin typeface="Calibri" panose="020F0502020204030204" pitchFamily="34" charset="0"/>
                          <a:cs typeface="Calibri" panose="020F0502020204030204" pitchFamily="34" charset="0"/>
                        </a:rPr>
                        <a:t>60 Mi­kro­gramm HA/Stamm</a:t>
                      </a:r>
                      <a:r>
                        <a:rPr lang="en-US" sz="1000" dirty="0">
                          <a:latin typeface="Calibri" panose="020F0502020204030204" pitchFamily="34" charset="0"/>
                          <a:cs typeface="Calibri" panose="020F0502020204030204" pitchFamily="34" charset="0"/>
                        </a:rPr>
                        <a:t>)</a:t>
                      </a:r>
                    </a:p>
                  </a:txBody>
                  <a:tcPr>
                    <a:solidFill>
                      <a:schemeClr val="accent1">
                        <a:lumMod val="20000"/>
                        <a:lumOff val="80000"/>
                      </a:schemeClr>
                    </a:solidFill>
                  </a:tcPr>
                </a:tc>
                <a:tc>
                  <a:txBody>
                    <a:bodyPr/>
                    <a:lstStyle/>
                    <a:p>
                      <a:r>
                        <a:rPr lang="de-DE" sz="1000" dirty="0">
                          <a:latin typeface="Calibri" panose="020F0502020204030204" pitchFamily="34" charset="0"/>
                          <a:cs typeface="Calibri" panose="020F0502020204030204" pitchFamily="34" charset="0"/>
                        </a:rPr>
                        <a:t>60 Jahre</a:t>
                      </a:r>
                      <a:endParaRPr lang="en-US" sz="10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770883258"/>
                  </a:ext>
                </a:extLst>
              </a:tr>
              <a:tr h="0">
                <a:tc>
                  <a:txBody>
                    <a:bodyPr/>
                    <a:lstStyle/>
                    <a:p>
                      <a:r>
                        <a:rPr lang="de-DE" sz="1000" b="1" i="1" dirty="0">
                          <a:latin typeface="Calibri" panose="020F0502020204030204" pitchFamily="34" charset="0"/>
                          <a:cs typeface="Calibri" panose="020F0502020204030204" pitchFamily="34" charset="0"/>
                        </a:rPr>
                        <a:t>Fluad Tetra</a:t>
                      </a:r>
                      <a:endParaRPr lang="en-US" sz="1000" b="1" i="1"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de-DE" sz="1000" dirty="0">
                          <a:latin typeface="Calibri" panose="020F0502020204030204" pitchFamily="34" charset="0"/>
                          <a:cs typeface="Calibri" panose="020F0502020204030204" pitchFamily="34" charset="0"/>
                        </a:rPr>
                        <a:t>In­flu­enza-Untereinheiten-Impfstoff aus </a:t>
                      </a:r>
                    </a:p>
                    <a:p>
                      <a:r>
                        <a:rPr lang="de-DE" sz="1000" dirty="0">
                          <a:latin typeface="Calibri" panose="020F0502020204030204" pitchFamily="34" charset="0"/>
                          <a:cs typeface="Calibri" panose="020F0502020204030204" pitchFamily="34" charset="0"/>
                        </a:rPr>
                        <a:t>Ober­flä­chen­an­ti­gen</a:t>
                      </a:r>
                    </a:p>
                    <a:p>
                      <a:r>
                        <a:rPr lang="de-DE" sz="1000" dirty="0">
                          <a:latin typeface="Calibri" panose="020F0502020204030204" pitchFamily="34" charset="0"/>
                          <a:cs typeface="Calibri" panose="020F0502020204030204" pitchFamily="34" charset="0"/>
                        </a:rPr>
                        <a:t>(Vi­ru­simpf­stoff, in­ak­ti­viert, adjuvantiert)</a:t>
                      </a:r>
                      <a:endParaRPr lang="en-US" sz="10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de-DE" sz="1000" dirty="0">
                          <a:latin typeface="Calibri" panose="020F0502020204030204" pitchFamily="34" charset="0"/>
                          <a:cs typeface="Calibri" panose="020F0502020204030204" pitchFamily="34" charset="0"/>
                        </a:rPr>
                        <a:t>65 Jahre (50 Jahre*)</a:t>
                      </a:r>
                      <a:endParaRPr lang="en-US" sz="10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2281579290"/>
                  </a:ext>
                </a:extLst>
              </a:tr>
              <a:tr h="0">
                <a:tc>
                  <a:txBody>
                    <a:bodyPr/>
                    <a:lstStyle/>
                    <a:p>
                      <a:r>
                        <a:rPr lang="de-DE" sz="1000" b="1" i="1" dirty="0">
                          <a:latin typeface="Calibri" panose="020F0502020204030204" pitchFamily="34" charset="0"/>
                          <a:cs typeface="Calibri" panose="020F0502020204030204" pitchFamily="34" charset="0"/>
                        </a:rPr>
                        <a:t>Flucelvax Tetra</a:t>
                      </a:r>
                      <a:endParaRPr lang="en-US" sz="1000" b="1" i="1"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de-DE" sz="1000" dirty="0">
                          <a:latin typeface="Calibri" panose="020F0502020204030204" pitchFamily="34" charset="0"/>
                          <a:cs typeface="Calibri" panose="020F0502020204030204" pitchFamily="34" charset="0"/>
                        </a:rPr>
                        <a:t>In­flu­enza-Un­ter­ein­hei­ten-Impf­stoff aus Ober­flä­chen­an­ti­gen</a:t>
                      </a:r>
                    </a:p>
                    <a:p>
                      <a:r>
                        <a:rPr lang="de-DE" sz="1000" dirty="0">
                          <a:latin typeface="Calibri" panose="020F0502020204030204" pitchFamily="34" charset="0"/>
                          <a:cs typeface="Calibri" panose="020F0502020204030204" pitchFamily="34" charset="0"/>
                        </a:rPr>
                        <a:t>(Vi­ru­simpf­stoff aus </a:t>
                      </a:r>
                      <a:r>
                        <a:rPr lang="de-DE" sz="1000" b="1" dirty="0">
                          <a:latin typeface="Calibri" panose="020F0502020204030204" pitchFamily="34" charset="0"/>
                          <a:cs typeface="Calibri" panose="020F0502020204030204" pitchFamily="34" charset="0"/>
                        </a:rPr>
                        <a:t>Zell­kul­tu­ren</a:t>
                      </a:r>
                      <a:r>
                        <a:rPr lang="de-DE" sz="1000" dirty="0">
                          <a:latin typeface="Calibri" panose="020F0502020204030204" pitchFamily="34" charset="0"/>
                          <a:cs typeface="Calibri" panose="020F0502020204030204" pitchFamily="34" charset="0"/>
                        </a:rPr>
                        <a:t>, in­ak­ti­viert, frei von Hüh­nerei­weiß)</a:t>
                      </a:r>
                      <a:endParaRPr lang="en-US" sz="10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de-DE" sz="1000" dirty="0">
                          <a:latin typeface="Calibri" panose="020F0502020204030204" pitchFamily="34" charset="0"/>
                          <a:cs typeface="Calibri" panose="020F0502020204030204" pitchFamily="34" charset="0"/>
                        </a:rPr>
                        <a:t>2 Jahre</a:t>
                      </a:r>
                      <a:endParaRPr lang="en-US" sz="1000"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1494125214"/>
                  </a:ext>
                </a:extLst>
              </a:tr>
              <a:tr h="0">
                <a:tc>
                  <a:txBody>
                    <a:bodyPr/>
                    <a:lstStyle/>
                    <a:p>
                      <a:r>
                        <a:rPr lang="de-DE" sz="1000" b="1" i="1" dirty="0">
                          <a:solidFill>
                            <a:srgbClr val="FF0000"/>
                          </a:solidFill>
                          <a:latin typeface="Calibri" panose="020F0502020204030204" pitchFamily="34" charset="0"/>
                          <a:cs typeface="Calibri" panose="020F0502020204030204" pitchFamily="34" charset="0"/>
                        </a:rPr>
                        <a:t>Supemtek</a:t>
                      </a:r>
                      <a:endParaRPr lang="en-US" sz="1000" b="1" i="1" dirty="0">
                        <a:solidFill>
                          <a:srgbClr val="FF0000"/>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tc>
                  <a:txBody>
                    <a:bodyPr/>
                    <a:lstStyle/>
                    <a:p>
                      <a:r>
                        <a:rPr lang="en-US" sz="1000" dirty="0" err="1">
                          <a:solidFill>
                            <a:srgbClr val="FF0000"/>
                          </a:solidFill>
                          <a:latin typeface="Calibri" panose="020F0502020204030204" pitchFamily="34" charset="0"/>
                          <a:cs typeface="Calibri" panose="020F0502020204030204" pitchFamily="34" charset="0"/>
                        </a:rPr>
                        <a:t>In­flu­enza-Impf­stoff</a:t>
                      </a:r>
                      <a:r>
                        <a:rPr lang="en-US" sz="1000" dirty="0">
                          <a:solidFill>
                            <a:srgbClr val="FF0000"/>
                          </a:solidFill>
                          <a:latin typeface="Calibri" panose="020F0502020204030204" pitchFamily="34" charset="0"/>
                          <a:cs typeface="Calibri" panose="020F0502020204030204" pitchFamily="34" charset="0"/>
                        </a:rPr>
                        <a:t> </a:t>
                      </a:r>
                    </a:p>
                    <a:p>
                      <a:r>
                        <a:rPr lang="en-US" sz="1000" dirty="0">
                          <a:solidFill>
                            <a:srgbClr val="FF0000"/>
                          </a:solidFill>
                          <a:latin typeface="Calibri" panose="020F0502020204030204" pitchFamily="34" charset="0"/>
                          <a:cs typeface="Calibri" panose="020F0502020204030204" pitchFamily="34" charset="0"/>
                        </a:rPr>
                        <a:t>(</a:t>
                      </a:r>
                      <a:r>
                        <a:rPr lang="en-US" sz="1000" dirty="0" err="1">
                          <a:solidFill>
                            <a:srgbClr val="FF0000"/>
                          </a:solidFill>
                          <a:latin typeface="Calibri" panose="020F0502020204030204" pitchFamily="34" charset="0"/>
                          <a:cs typeface="Calibri" panose="020F0502020204030204" pitchFamily="34" charset="0"/>
                        </a:rPr>
                        <a:t>re­kom­bi­nant</a:t>
                      </a:r>
                      <a:r>
                        <a:rPr lang="en-US" sz="1000" dirty="0">
                          <a:solidFill>
                            <a:srgbClr val="FF0000"/>
                          </a:solidFill>
                          <a:latin typeface="Calibri" panose="020F0502020204030204" pitchFamily="34" charset="0"/>
                          <a:cs typeface="Calibri" panose="020F0502020204030204" pitchFamily="34" charset="0"/>
                        </a:rPr>
                        <a:t>, </a:t>
                      </a:r>
                      <a:r>
                        <a:rPr lang="en-US" sz="1000" dirty="0" err="1">
                          <a:solidFill>
                            <a:srgbClr val="FF0000"/>
                          </a:solidFill>
                          <a:latin typeface="Calibri" panose="020F0502020204030204" pitchFamily="34" charset="0"/>
                          <a:cs typeface="Calibri" panose="020F0502020204030204" pitchFamily="34" charset="0"/>
                        </a:rPr>
                        <a:t>her­ge­stellt</a:t>
                      </a:r>
                      <a:r>
                        <a:rPr lang="en-US" sz="1000" dirty="0">
                          <a:solidFill>
                            <a:srgbClr val="FF0000"/>
                          </a:solidFill>
                          <a:latin typeface="Calibri" panose="020F0502020204030204" pitchFamily="34" charset="0"/>
                          <a:cs typeface="Calibri" panose="020F0502020204030204" pitchFamily="34" charset="0"/>
                        </a:rPr>
                        <a:t> in </a:t>
                      </a:r>
                      <a:r>
                        <a:rPr lang="en-US" sz="1000" dirty="0" err="1">
                          <a:solidFill>
                            <a:srgbClr val="FF0000"/>
                          </a:solidFill>
                          <a:latin typeface="Calibri" panose="020F0502020204030204" pitchFamily="34" charset="0"/>
                          <a:cs typeface="Calibri" panose="020F0502020204030204" pitchFamily="34" charset="0"/>
                        </a:rPr>
                        <a:t>Zell­kul­tur</a:t>
                      </a:r>
                      <a:r>
                        <a:rPr lang="en-US" sz="1000" dirty="0">
                          <a:solidFill>
                            <a:srgbClr val="FF0000"/>
                          </a:solidFill>
                          <a:latin typeface="Calibri" panose="020F0502020204030204" pitchFamily="34" charset="0"/>
                          <a:cs typeface="Calibri" panose="020F0502020204030204" pitchFamily="34" charset="0"/>
                        </a:rPr>
                        <a:t>)</a:t>
                      </a:r>
                    </a:p>
                  </a:txBody>
                  <a:tcPr>
                    <a:solidFill>
                      <a:schemeClr val="accent1">
                        <a:lumMod val="20000"/>
                        <a:lumOff val="80000"/>
                      </a:schemeClr>
                    </a:solidFill>
                  </a:tcPr>
                </a:tc>
                <a:tc>
                  <a:txBody>
                    <a:bodyPr/>
                    <a:lstStyle/>
                    <a:p>
                      <a:r>
                        <a:rPr lang="de-DE" sz="1000" dirty="0">
                          <a:solidFill>
                            <a:srgbClr val="FF0000"/>
                          </a:solidFill>
                          <a:latin typeface="Calibri" panose="020F0502020204030204" pitchFamily="34" charset="0"/>
                          <a:cs typeface="Calibri" panose="020F0502020204030204" pitchFamily="34" charset="0"/>
                        </a:rPr>
                        <a:t>18 Jahre</a:t>
                      </a:r>
                    </a:p>
                    <a:p>
                      <a:r>
                        <a:rPr lang="de-DE" sz="1000" dirty="0">
                          <a:solidFill>
                            <a:srgbClr val="FF0000"/>
                          </a:solidFill>
                          <a:latin typeface="Calibri" panose="020F0502020204030204" pitchFamily="34" charset="0"/>
                          <a:cs typeface="Calibri" panose="020F0502020204030204" pitchFamily="34" charset="0"/>
                        </a:rPr>
                        <a:t>(noch nicht verfügbar)</a:t>
                      </a:r>
                      <a:endParaRPr lang="en-US" sz="1000" dirty="0">
                        <a:solidFill>
                          <a:srgbClr val="FF0000"/>
                        </a:solidFill>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1926494183"/>
                  </a:ext>
                </a:extLst>
              </a:tr>
            </a:tbl>
          </a:graphicData>
        </a:graphic>
      </p:graphicFrame>
      <p:sp>
        <p:nvSpPr>
          <p:cNvPr id="7" name="TextBox 6">
            <a:extLst>
              <a:ext uri="{FF2B5EF4-FFF2-40B4-BE49-F238E27FC236}">
                <a16:creationId xmlns:a16="http://schemas.microsoft.com/office/drawing/2014/main" id="{FB2DD180-3BF1-5993-6DEE-DDBBCC52D571}"/>
              </a:ext>
            </a:extLst>
          </p:cNvPr>
          <p:cNvSpPr txBox="1"/>
          <p:nvPr/>
        </p:nvSpPr>
        <p:spPr>
          <a:xfrm>
            <a:off x="9315388" y="4583131"/>
            <a:ext cx="2634712" cy="707886"/>
          </a:xfrm>
          <a:prstGeom prst="rect">
            <a:avLst/>
          </a:prstGeom>
          <a:noFill/>
        </p:spPr>
        <p:txBody>
          <a:bodyPr wrap="square" rtlCol="0">
            <a:spAutoFit/>
          </a:bodyPr>
          <a:lstStyle/>
          <a:p>
            <a:r>
              <a:rPr lang="de-DE" sz="2000" b="1" dirty="0">
                <a:latin typeface="Calibri" panose="020F0502020204030204" pitchFamily="34" charset="0"/>
                <a:cs typeface="Calibri" panose="020F0502020204030204" pitchFamily="34" charset="0"/>
              </a:rPr>
              <a:t>„Weiterentwickelte“ Grippeimpfstoffe</a:t>
            </a:r>
            <a:endParaRPr lang="en-US" sz="2000" b="1" dirty="0">
              <a:latin typeface="Calibri" panose="020F0502020204030204" pitchFamily="34" charset="0"/>
              <a:cs typeface="Calibri" panose="020F0502020204030204" pitchFamily="34" charset="0"/>
            </a:endParaRPr>
          </a:p>
        </p:txBody>
      </p:sp>
      <p:sp>
        <p:nvSpPr>
          <p:cNvPr id="4" name="TextBox 9">
            <a:extLst>
              <a:ext uri="{FF2B5EF4-FFF2-40B4-BE49-F238E27FC236}">
                <a16:creationId xmlns:a16="http://schemas.microsoft.com/office/drawing/2014/main" id="{D839F3C6-AC33-F909-79CB-153C28A7C0B9}"/>
              </a:ext>
            </a:extLst>
          </p:cNvPr>
          <p:cNvSpPr txBox="1"/>
          <p:nvPr/>
        </p:nvSpPr>
        <p:spPr>
          <a:xfrm>
            <a:off x="730250" y="5845578"/>
            <a:ext cx="10729912"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dirty="0">
                <a:latin typeface="Calibri" panose="020F0502020204030204" pitchFamily="34" charset="0"/>
                <a:cs typeface="Calibri" panose="020F0502020204030204" pitchFamily="34" charset="0"/>
              </a:rPr>
              <a:t>*Positive CHMP Bewertung  am 9. November 2023 erhalten (</a:t>
            </a:r>
            <a:r>
              <a:rPr lang="de-DE" sz="900" dirty="0">
                <a:latin typeface="Calibri" panose="020F0502020204030204" pitchFamily="34" charset="0"/>
                <a:cs typeface="Calibri" panose="020F0502020204030204" pitchFamily="34" charset="0"/>
                <a:hlinkClick r:id="rId5"/>
              </a:rPr>
              <a:t>https://www.ema.europa.eu/en/medicines/human/summaries-opinion/fluad-tetra</a:t>
            </a:r>
            <a:r>
              <a:rPr lang="de-DE" sz="900" dirty="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8188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AD3EF-9E28-2093-DE9E-829FF0B5EB02}"/>
              </a:ext>
            </a:extLst>
          </p:cNvPr>
          <p:cNvSpPr>
            <a:spLocks noGrp="1"/>
          </p:cNvSpPr>
          <p:nvPr>
            <p:ph type="sldNum" sz="quarter" idx="10"/>
          </p:nvPr>
        </p:nvSpPr>
        <p:spPr/>
        <p:txBody>
          <a:bodyPr/>
          <a:lstStyle/>
          <a:p>
            <a:fld id="{99EB916B-55F2-4A6B-BCF8-09E073F77D34}" type="slidenum">
              <a:rPr lang="en-AU" smtClean="0"/>
              <a:pPr/>
              <a:t>22</a:t>
            </a:fld>
            <a:endParaRPr lang="en-AU"/>
          </a:p>
        </p:txBody>
      </p:sp>
      <p:sp>
        <p:nvSpPr>
          <p:cNvPr id="3" name="Text Placeholder 2">
            <a:extLst>
              <a:ext uri="{FF2B5EF4-FFF2-40B4-BE49-F238E27FC236}">
                <a16:creationId xmlns:a16="http://schemas.microsoft.com/office/drawing/2014/main" id="{F1503436-3F37-76EC-4237-7E8F21FC8AC3}"/>
              </a:ext>
            </a:extLst>
          </p:cNvPr>
          <p:cNvSpPr>
            <a:spLocks noGrp="1"/>
          </p:cNvSpPr>
          <p:nvPr>
            <p:ph type="body" sz="quarter" idx="18"/>
          </p:nvPr>
        </p:nvSpPr>
        <p:spPr>
          <a:xfrm>
            <a:off x="628231" y="451546"/>
            <a:ext cx="11294827" cy="387798"/>
          </a:xfrm>
        </p:spPr>
        <p:txBody>
          <a:bodyPr/>
          <a:lstStyle/>
          <a:p>
            <a:r>
              <a:rPr lang="en-US" b="0" dirty="0" err="1">
                <a:solidFill>
                  <a:schemeClr val="tx1"/>
                </a:solidFill>
                <a:latin typeface="Calibri" panose="020F0502020204030204" pitchFamily="34" charset="0"/>
                <a:cs typeface="Calibri" panose="020F0502020204030204" pitchFamily="34" charset="0"/>
              </a:rPr>
              <a:t>Überblick</a:t>
            </a:r>
            <a:r>
              <a:rPr lang="en-US" b="0" dirty="0">
                <a:solidFill>
                  <a:schemeClr val="tx1"/>
                </a:solidFill>
                <a:latin typeface="Calibri" panose="020F0502020204030204" pitchFamily="34" charset="0"/>
                <a:cs typeface="Calibri" panose="020F0502020204030204" pitchFamily="34" charset="0"/>
              </a:rPr>
              <a:t> </a:t>
            </a:r>
            <a:r>
              <a:rPr lang="en-US" b="0" dirty="0" err="1">
                <a:solidFill>
                  <a:schemeClr val="tx1"/>
                </a:solidFill>
                <a:latin typeface="Calibri" panose="020F0502020204030204" pitchFamily="34" charset="0"/>
                <a:cs typeface="Calibri" panose="020F0502020204030204" pitchFamily="34" charset="0"/>
              </a:rPr>
              <a:t>weiterentwickelte</a:t>
            </a:r>
            <a:r>
              <a:rPr lang="en-US" b="0" dirty="0">
                <a:solidFill>
                  <a:schemeClr val="tx1"/>
                </a:solidFill>
                <a:latin typeface="Calibri" panose="020F0502020204030204" pitchFamily="34" charset="0"/>
                <a:cs typeface="Calibri" panose="020F0502020204030204" pitchFamily="34" charset="0"/>
              </a:rPr>
              <a:t> </a:t>
            </a:r>
            <a:r>
              <a:rPr lang="en-US" b="0" dirty="0" err="1">
                <a:solidFill>
                  <a:schemeClr val="tx1"/>
                </a:solidFill>
                <a:latin typeface="Calibri" panose="020F0502020204030204" pitchFamily="34" charset="0"/>
                <a:cs typeface="Calibri" panose="020F0502020204030204" pitchFamily="34" charset="0"/>
              </a:rPr>
              <a:t>Grippeimpfstoffe</a:t>
            </a:r>
            <a:r>
              <a:rPr lang="en-US" sz="2400" b="0" baseline="30000" dirty="0">
                <a:solidFill>
                  <a:schemeClr val="tx1"/>
                </a:solidFill>
                <a:latin typeface="Calibri" panose="020F0502020204030204" pitchFamily="34" charset="0"/>
                <a:cs typeface="Calibri" panose="020F0502020204030204" pitchFamily="34" charset="0"/>
              </a:rPr>
              <a:t>*, #, 1</a:t>
            </a:r>
            <a:endParaRPr lang="en-US" b="0" baseline="30000"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5C7C6E1-F713-D656-BAF8-5AEA5B98A10D}"/>
              </a:ext>
            </a:extLst>
          </p:cNvPr>
          <p:cNvSpPr txBox="1"/>
          <p:nvPr/>
        </p:nvSpPr>
        <p:spPr>
          <a:xfrm>
            <a:off x="879105" y="6143487"/>
            <a:ext cx="11294827" cy="584775"/>
          </a:xfrm>
          <a:prstGeom prst="rect">
            <a:avLst/>
          </a:prstGeom>
          <a:noFill/>
        </p:spPr>
        <p:txBody>
          <a:bodyPr wrap="square">
            <a:spAutoFit/>
          </a:bodyPr>
          <a:lstStyle/>
          <a:p>
            <a:r>
              <a:rPr lang="de-DE" sz="800" dirty="0"/>
              <a:t>*Vgl. Protokoll zur 96. Sitzung vom 17. Juni 2020. </a:t>
            </a:r>
            <a:r>
              <a:rPr lang="de-DE" sz="800" dirty="0">
                <a:hlinkClick r:id="rId4"/>
              </a:rPr>
              <a:t>https://www.rki.de/DE/Content/Kommissionen/STIKO/</a:t>
            </a:r>
            <a:r>
              <a:rPr lang="de-DE" sz="800" dirty="0"/>
              <a:t> Protokolle/protokolle_node.html Im Protokoll zur Sitzung bezeichnet die STIKO den MF-59-adjuvantierten  Impfstoff, Hoch-Dosis-Impfstoff, rekombinanten Impfstoff und zellbasierten Impfstoff als „</a:t>
            </a:r>
            <a:r>
              <a:rPr lang="de-DE" sz="800" dirty="0" err="1"/>
              <a:t>weiterentwickelte</a:t>
            </a:r>
            <a:r>
              <a:rPr lang="de-DE" sz="800" dirty="0"/>
              <a:t> Impfstoffe“.  </a:t>
            </a:r>
          </a:p>
          <a:p>
            <a:r>
              <a:rPr lang="de-DE" sz="800" dirty="0"/>
              <a:t># aktualisierter Stand Juni 2023</a:t>
            </a:r>
          </a:p>
          <a:p>
            <a:r>
              <a:rPr lang="de-DE" sz="800" dirty="0"/>
              <a:t>Vereinfachte Darstellung auf Basis von: Epidemiologisches Bulletin 1/2021. Unter: https://www.rki.de/DE/Content/Infekt/EpidBull/Archiv/2021/Ausgaben/01_21.pdf?__blob=publicationFile. Zugriff: Juni 2023</a:t>
            </a:r>
          </a:p>
        </p:txBody>
      </p:sp>
      <p:grpSp>
        <p:nvGrpSpPr>
          <p:cNvPr id="13" name="Group 12">
            <a:extLst>
              <a:ext uri="{FF2B5EF4-FFF2-40B4-BE49-F238E27FC236}">
                <a16:creationId xmlns:a16="http://schemas.microsoft.com/office/drawing/2014/main" id="{478420EC-A320-6DE9-7AC9-B18F867A6CB1}"/>
              </a:ext>
            </a:extLst>
          </p:cNvPr>
          <p:cNvGrpSpPr/>
          <p:nvPr/>
        </p:nvGrpSpPr>
        <p:grpSpPr>
          <a:xfrm>
            <a:off x="1965722" y="1522111"/>
            <a:ext cx="8260556" cy="3938609"/>
            <a:chOff x="1965722" y="1324103"/>
            <a:chExt cx="8260556" cy="3938609"/>
          </a:xfrm>
        </p:grpSpPr>
        <p:pic>
          <p:nvPicPr>
            <p:cNvPr id="7" name="Picture 6">
              <a:extLst>
                <a:ext uri="{FF2B5EF4-FFF2-40B4-BE49-F238E27FC236}">
                  <a16:creationId xmlns:a16="http://schemas.microsoft.com/office/drawing/2014/main" id="{7CDB62A7-5960-5E19-E3C2-06EFCF100D4F}"/>
                </a:ext>
              </a:extLst>
            </p:cNvPr>
            <p:cNvPicPr>
              <a:picLocks noChangeAspect="1"/>
            </p:cNvPicPr>
            <p:nvPr/>
          </p:nvPicPr>
          <p:blipFill>
            <a:blip r:embed="rId5"/>
            <a:stretch>
              <a:fillRect/>
            </a:stretch>
          </p:blipFill>
          <p:spPr>
            <a:xfrm>
              <a:off x="1965722" y="1324103"/>
              <a:ext cx="8260556" cy="3938609"/>
            </a:xfrm>
            <a:prstGeom prst="rect">
              <a:avLst/>
            </a:prstGeom>
          </p:spPr>
        </p:pic>
        <p:sp>
          <p:nvSpPr>
            <p:cNvPr id="5" name="TextBox 4">
              <a:extLst>
                <a:ext uri="{FF2B5EF4-FFF2-40B4-BE49-F238E27FC236}">
                  <a16:creationId xmlns:a16="http://schemas.microsoft.com/office/drawing/2014/main" id="{1F2528F7-E693-5263-1F8C-8A3EFFF05A7F}"/>
                </a:ext>
              </a:extLst>
            </p:cNvPr>
            <p:cNvSpPr txBox="1"/>
            <p:nvPr/>
          </p:nvSpPr>
          <p:spPr>
            <a:xfrm>
              <a:off x="2057410" y="1412341"/>
              <a:ext cx="1973451" cy="307777"/>
            </a:xfrm>
            <a:prstGeom prst="rect">
              <a:avLst/>
            </a:prstGeom>
            <a:solidFill>
              <a:schemeClr val="bg1"/>
            </a:solidFill>
          </p:spPr>
          <p:txBody>
            <a:bodyPr wrap="square" rtlCol="0">
              <a:spAutoFit/>
            </a:bodyPr>
            <a:lstStyle/>
            <a:p>
              <a:pPr algn="ctr"/>
              <a:r>
                <a:rPr lang="de-DE" sz="1400" b="1" dirty="0">
                  <a:solidFill>
                    <a:srgbClr val="FF0000"/>
                  </a:solidFill>
                  <a:latin typeface="+mj-lt"/>
                </a:rPr>
                <a:t>Adjuvantiert</a:t>
              </a:r>
              <a:endParaRPr lang="en-US" sz="1400" b="1" dirty="0">
                <a:solidFill>
                  <a:srgbClr val="FF0000"/>
                </a:solidFill>
                <a:latin typeface="+mj-lt"/>
              </a:endParaRPr>
            </a:p>
          </p:txBody>
        </p:sp>
        <p:sp>
          <p:nvSpPr>
            <p:cNvPr id="6" name="TextBox 5">
              <a:extLst>
                <a:ext uri="{FF2B5EF4-FFF2-40B4-BE49-F238E27FC236}">
                  <a16:creationId xmlns:a16="http://schemas.microsoft.com/office/drawing/2014/main" id="{D7B72F82-87B6-1A3D-2185-18485910A357}"/>
                </a:ext>
              </a:extLst>
            </p:cNvPr>
            <p:cNvSpPr txBox="1"/>
            <p:nvPr/>
          </p:nvSpPr>
          <p:spPr>
            <a:xfrm>
              <a:off x="4122549" y="1412341"/>
              <a:ext cx="1973451" cy="307777"/>
            </a:xfrm>
            <a:prstGeom prst="rect">
              <a:avLst/>
            </a:prstGeom>
            <a:solidFill>
              <a:srgbClr val="F4F2F1"/>
            </a:solidFill>
          </p:spPr>
          <p:txBody>
            <a:bodyPr wrap="square" rtlCol="0">
              <a:spAutoFit/>
            </a:bodyPr>
            <a:lstStyle/>
            <a:p>
              <a:pPr algn="ctr"/>
              <a:r>
                <a:rPr lang="de-DE" sz="1400" b="1" dirty="0">
                  <a:solidFill>
                    <a:srgbClr val="FF0000"/>
                  </a:solidFill>
                  <a:latin typeface="+mj-lt"/>
                </a:rPr>
                <a:t>Hochdosis</a:t>
              </a:r>
              <a:endParaRPr lang="en-US" sz="1400" b="1" dirty="0">
                <a:solidFill>
                  <a:srgbClr val="FF0000"/>
                </a:solidFill>
                <a:latin typeface="+mj-lt"/>
              </a:endParaRPr>
            </a:p>
          </p:txBody>
        </p:sp>
        <p:sp>
          <p:nvSpPr>
            <p:cNvPr id="9" name="TextBox 8">
              <a:extLst>
                <a:ext uri="{FF2B5EF4-FFF2-40B4-BE49-F238E27FC236}">
                  <a16:creationId xmlns:a16="http://schemas.microsoft.com/office/drawing/2014/main" id="{132DAC6D-202E-2229-8374-1BD1D9A83FEB}"/>
                </a:ext>
              </a:extLst>
            </p:cNvPr>
            <p:cNvSpPr txBox="1"/>
            <p:nvPr/>
          </p:nvSpPr>
          <p:spPr>
            <a:xfrm>
              <a:off x="6207050" y="1412341"/>
              <a:ext cx="1973451" cy="307777"/>
            </a:xfrm>
            <a:prstGeom prst="rect">
              <a:avLst/>
            </a:prstGeom>
            <a:solidFill>
              <a:schemeClr val="bg1"/>
            </a:solidFill>
          </p:spPr>
          <p:txBody>
            <a:bodyPr wrap="square" rtlCol="0">
              <a:spAutoFit/>
            </a:bodyPr>
            <a:lstStyle/>
            <a:p>
              <a:pPr algn="ctr"/>
              <a:r>
                <a:rPr lang="de-DE" sz="1400" b="1" dirty="0">
                  <a:solidFill>
                    <a:srgbClr val="FF0000"/>
                  </a:solidFill>
                  <a:latin typeface="+mj-lt"/>
                </a:rPr>
                <a:t>Zellkulturbasiert</a:t>
              </a:r>
              <a:endParaRPr lang="en-US" sz="1400" b="1" dirty="0">
                <a:solidFill>
                  <a:srgbClr val="FF0000"/>
                </a:solidFill>
                <a:latin typeface="+mj-lt"/>
              </a:endParaRPr>
            </a:p>
          </p:txBody>
        </p:sp>
        <p:sp>
          <p:nvSpPr>
            <p:cNvPr id="10" name="TextBox 9">
              <a:extLst>
                <a:ext uri="{FF2B5EF4-FFF2-40B4-BE49-F238E27FC236}">
                  <a16:creationId xmlns:a16="http://schemas.microsoft.com/office/drawing/2014/main" id="{8F86C697-5A38-A30C-CD0A-3D15BD7D9CEF}"/>
                </a:ext>
              </a:extLst>
            </p:cNvPr>
            <p:cNvSpPr txBox="1"/>
            <p:nvPr/>
          </p:nvSpPr>
          <p:spPr>
            <a:xfrm>
              <a:off x="8252827" y="1412341"/>
              <a:ext cx="1973451" cy="307777"/>
            </a:xfrm>
            <a:prstGeom prst="rect">
              <a:avLst/>
            </a:prstGeom>
            <a:solidFill>
              <a:srgbClr val="F4F2F1"/>
            </a:solidFill>
          </p:spPr>
          <p:txBody>
            <a:bodyPr wrap="square" rtlCol="0">
              <a:spAutoFit/>
            </a:bodyPr>
            <a:lstStyle/>
            <a:p>
              <a:pPr algn="ctr"/>
              <a:r>
                <a:rPr lang="de-DE" sz="1400" b="1" dirty="0">
                  <a:solidFill>
                    <a:srgbClr val="FF0000"/>
                  </a:solidFill>
                  <a:latin typeface="+mj-lt"/>
                </a:rPr>
                <a:t>Rekombinant</a:t>
              </a:r>
              <a:endParaRPr lang="en-US" sz="1400" b="1" dirty="0">
                <a:solidFill>
                  <a:srgbClr val="FF0000"/>
                </a:solidFill>
                <a:latin typeface="+mj-lt"/>
              </a:endParaRPr>
            </a:p>
          </p:txBody>
        </p:sp>
      </p:grpSp>
    </p:spTree>
    <p:extLst>
      <p:ext uri="{BB962C8B-B14F-4D97-AF65-F5344CB8AC3E}">
        <p14:creationId xmlns:p14="http://schemas.microsoft.com/office/powerpoint/2010/main" val="14872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F9D4D-3E46-4BB6-890F-728814DF8912}"/>
              </a:ext>
            </a:extLst>
          </p:cNvPr>
          <p:cNvSpPr>
            <a:spLocks noGrp="1"/>
          </p:cNvSpPr>
          <p:nvPr>
            <p:ph type="sldNum" sz="quarter" idx="10"/>
          </p:nvPr>
        </p:nvSpPr>
        <p:spPr/>
        <p:txBody>
          <a:bodyPr/>
          <a:lstStyle/>
          <a:p>
            <a:fld id="{99EB916B-55F2-4A6B-BCF8-09E073F77D34}" type="slidenum">
              <a:rPr lang="en-AU" smtClean="0"/>
              <a:pPr/>
              <a:t>23</a:t>
            </a:fld>
            <a:endParaRPr lang="en-AU" dirty="0"/>
          </a:p>
        </p:txBody>
      </p:sp>
      <p:sp>
        <p:nvSpPr>
          <p:cNvPr id="3" name="Text Placeholder 2">
            <a:extLst>
              <a:ext uri="{FF2B5EF4-FFF2-40B4-BE49-F238E27FC236}">
                <a16:creationId xmlns:a16="http://schemas.microsoft.com/office/drawing/2014/main" id="{F71E59F1-3A37-4468-9D9E-1CE5FB9DA43F}"/>
              </a:ext>
            </a:extLst>
          </p:cNvPr>
          <p:cNvSpPr>
            <a:spLocks noGrp="1"/>
          </p:cNvSpPr>
          <p:nvPr>
            <p:ph type="body" sz="quarter" idx="18"/>
          </p:nvPr>
        </p:nvSpPr>
        <p:spPr>
          <a:xfrm>
            <a:off x="723525" y="736798"/>
            <a:ext cx="10729912" cy="775597"/>
          </a:xfrm>
        </p:spPr>
        <p:txBody>
          <a:bodyPr/>
          <a:lstStyle/>
          <a:p>
            <a:pPr marL="0" indent="0" algn="ctr">
              <a:buNone/>
            </a:pPr>
            <a:r>
              <a:rPr lang="de-DE" dirty="0">
                <a:solidFill>
                  <a:schemeClr val="tx1"/>
                </a:solidFill>
                <a:latin typeface="Calibri Light" panose="020F0302020204030204" pitchFamily="34" charset="0"/>
                <a:cs typeface="Calibri Light" panose="020F0302020204030204" pitchFamily="34" charset="0"/>
              </a:rPr>
              <a:t>Influenza-Saison 2021/2022:</a:t>
            </a:r>
            <a:br>
              <a:rPr lang="de-DE" dirty="0">
                <a:solidFill>
                  <a:schemeClr val="tx1"/>
                </a:solidFill>
                <a:latin typeface="Calibri Light" panose="020F0302020204030204" pitchFamily="34" charset="0"/>
                <a:cs typeface="Calibri Light" panose="020F0302020204030204" pitchFamily="34" charset="0"/>
              </a:rPr>
            </a:br>
            <a:r>
              <a:rPr lang="de-DE" dirty="0">
                <a:solidFill>
                  <a:schemeClr val="tx1"/>
                </a:solidFill>
                <a:latin typeface="Calibri Light" panose="020F0302020204030204" pitchFamily="34" charset="0"/>
                <a:cs typeface="Calibri Light" panose="020F0302020204030204" pitchFamily="34" charset="0"/>
              </a:rPr>
              <a:t>Impfquoten einzelner KV-Regionen / Gesamt</a:t>
            </a:r>
            <a:endParaRPr lang="en-US" dirty="0">
              <a:solidFill>
                <a:schemeClr val="tx1"/>
              </a:solidFill>
              <a:latin typeface="Calibri Light" panose="020F0302020204030204" pitchFamily="34" charset="0"/>
              <a:cs typeface="Calibri Light" panose="020F0302020204030204" pitchFamily="34" charset="0"/>
            </a:endParaRPr>
          </a:p>
        </p:txBody>
      </p:sp>
      <p:sp>
        <p:nvSpPr>
          <p:cNvPr id="9" name="Textfeld 7">
            <a:extLst>
              <a:ext uri="{FF2B5EF4-FFF2-40B4-BE49-F238E27FC236}">
                <a16:creationId xmlns:a16="http://schemas.microsoft.com/office/drawing/2014/main" id="{028459E6-452E-42E6-B20A-83AD50869572}"/>
              </a:ext>
            </a:extLst>
          </p:cNvPr>
          <p:cNvSpPr txBox="1"/>
          <p:nvPr/>
        </p:nvSpPr>
        <p:spPr>
          <a:xfrm>
            <a:off x="723525" y="6102901"/>
            <a:ext cx="6096000" cy="338554"/>
          </a:xfrm>
          <a:prstGeom prst="rect">
            <a:avLst/>
          </a:prstGeom>
          <a:noFill/>
        </p:spPr>
        <p:txBody>
          <a:bodyPr wrap="square">
            <a:spAutoFit/>
          </a:bodyPr>
          <a:lstStyle/>
          <a:p>
            <a:r>
              <a:rPr lang="de-DE" sz="800" dirty="0">
                <a:latin typeface="Calibri" panose="020F0502020204030204" pitchFamily="34" charset="0"/>
                <a:cs typeface="Calibri" panose="020F0502020204030204" pitchFamily="34" charset="0"/>
              </a:rPr>
              <a:t>KV – Kassenärztliche Vereinigung.</a:t>
            </a:r>
          </a:p>
          <a:p>
            <a:r>
              <a:rPr lang="de-DE" sz="800" dirty="0">
                <a:latin typeface="Calibri" panose="020F0502020204030204" pitchFamily="34" charset="0"/>
                <a:cs typeface="Calibri" panose="020F0502020204030204" pitchFamily="34" charset="0"/>
              </a:rPr>
              <a:t>1. Rieck et al. </a:t>
            </a:r>
            <a:r>
              <a:rPr lang="de-DE" sz="800" dirty="0" err="1">
                <a:latin typeface="Calibri" panose="020F0502020204030204" pitchFamily="34" charset="0"/>
                <a:cs typeface="Calibri" panose="020F0502020204030204" pitchFamily="34" charset="0"/>
              </a:rPr>
              <a:t>Epid</a:t>
            </a:r>
            <a:r>
              <a:rPr lang="de-DE" sz="800" dirty="0">
                <a:latin typeface="Calibri" panose="020F0502020204030204" pitchFamily="34" charset="0"/>
                <a:cs typeface="Calibri" panose="020F0502020204030204" pitchFamily="34" charset="0"/>
              </a:rPr>
              <a:t> Bull. 2022;49:3-23.</a:t>
            </a:r>
            <a:endParaRPr lang="en-US" sz="800"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50FE63F-1F44-4CCE-BBF1-B4F511AAA74A}"/>
              </a:ext>
            </a:extLst>
          </p:cNvPr>
          <p:cNvGrpSpPr/>
          <p:nvPr/>
        </p:nvGrpSpPr>
        <p:grpSpPr>
          <a:xfrm>
            <a:off x="759324" y="2577941"/>
            <a:ext cx="10673352" cy="2069942"/>
            <a:chOff x="759324" y="2577941"/>
            <a:chExt cx="10673352" cy="2069942"/>
          </a:xfrm>
        </p:grpSpPr>
        <p:graphicFrame>
          <p:nvGraphicFramePr>
            <p:cNvPr id="10" name="Table 8">
              <a:extLst>
                <a:ext uri="{FF2B5EF4-FFF2-40B4-BE49-F238E27FC236}">
                  <a16:creationId xmlns:a16="http://schemas.microsoft.com/office/drawing/2014/main" id="{5E1E879B-8BA3-475A-AFCE-998083019CA4}"/>
                </a:ext>
              </a:extLst>
            </p:cNvPr>
            <p:cNvGraphicFramePr>
              <a:graphicFrameLocks/>
            </p:cNvGraphicFramePr>
            <p:nvPr/>
          </p:nvGraphicFramePr>
          <p:xfrm>
            <a:off x="759325" y="2577941"/>
            <a:ext cx="10673351" cy="1702118"/>
          </p:xfrm>
          <a:graphic>
            <a:graphicData uri="http://schemas.openxmlformats.org/drawingml/2006/table">
              <a:tbl>
                <a:tblPr firstRow="1" firstCol="1" lastRow="1" bandRow="1"/>
                <a:tblGrid>
                  <a:gridCol w="2162951">
                    <a:extLst>
                      <a:ext uri="{9D8B030D-6E8A-4147-A177-3AD203B41FA5}">
                        <a16:colId xmlns:a16="http://schemas.microsoft.com/office/drawing/2014/main" val="2775838257"/>
                      </a:ext>
                    </a:extLst>
                  </a:gridCol>
                  <a:gridCol w="403200">
                    <a:extLst>
                      <a:ext uri="{9D8B030D-6E8A-4147-A177-3AD203B41FA5}">
                        <a16:colId xmlns:a16="http://schemas.microsoft.com/office/drawing/2014/main" val="2477085919"/>
                      </a:ext>
                    </a:extLst>
                  </a:gridCol>
                  <a:gridCol w="403200">
                    <a:extLst>
                      <a:ext uri="{9D8B030D-6E8A-4147-A177-3AD203B41FA5}">
                        <a16:colId xmlns:a16="http://schemas.microsoft.com/office/drawing/2014/main" val="1719860081"/>
                      </a:ext>
                    </a:extLst>
                  </a:gridCol>
                  <a:gridCol w="403200">
                    <a:extLst>
                      <a:ext uri="{9D8B030D-6E8A-4147-A177-3AD203B41FA5}">
                        <a16:colId xmlns:a16="http://schemas.microsoft.com/office/drawing/2014/main" val="1961014988"/>
                      </a:ext>
                    </a:extLst>
                  </a:gridCol>
                  <a:gridCol w="403200">
                    <a:extLst>
                      <a:ext uri="{9D8B030D-6E8A-4147-A177-3AD203B41FA5}">
                        <a16:colId xmlns:a16="http://schemas.microsoft.com/office/drawing/2014/main" val="1589366245"/>
                      </a:ext>
                    </a:extLst>
                  </a:gridCol>
                  <a:gridCol w="403200">
                    <a:extLst>
                      <a:ext uri="{9D8B030D-6E8A-4147-A177-3AD203B41FA5}">
                        <a16:colId xmlns:a16="http://schemas.microsoft.com/office/drawing/2014/main" val="326411480"/>
                      </a:ext>
                    </a:extLst>
                  </a:gridCol>
                  <a:gridCol w="403200">
                    <a:extLst>
                      <a:ext uri="{9D8B030D-6E8A-4147-A177-3AD203B41FA5}">
                        <a16:colId xmlns:a16="http://schemas.microsoft.com/office/drawing/2014/main" val="4133966010"/>
                      </a:ext>
                    </a:extLst>
                  </a:gridCol>
                  <a:gridCol w="403200">
                    <a:extLst>
                      <a:ext uri="{9D8B030D-6E8A-4147-A177-3AD203B41FA5}">
                        <a16:colId xmlns:a16="http://schemas.microsoft.com/office/drawing/2014/main" val="3310539344"/>
                      </a:ext>
                    </a:extLst>
                  </a:gridCol>
                  <a:gridCol w="403200">
                    <a:extLst>
                      <a:ext uri="{9D8B030D-6E8A-4147-A177-3AD203B41FA5}">
                        <a16:colId xmlns:a16="http://schemas.microsoft.com/office/drawing/2014/main" val="3867925434"/>
                      </a:ext>
                    </a:extLst>
                  </a:gridCol>
                  <a:gridCol w="403200">
                    <a:extLst>
                      <a:ext uri="{9D8B030D-6E8A-4147-A177-3AD203B41FA5}">
                        <a16:colId xmlns:a16="http://schemas.microsoft.com/office/drawing/2014/main" val="641428937"/>
                      </a:ext>
                    </a:extLst>
                  </a:gridCol>
                  <a:gridCol w="403200">
                    <a:extLst>
                      <a:ext uri="{9D8B030D-6E8A-4147-A177-3AD203B41FA5}">
                        <a16:colId xmlns:a16="http://schemas.microsoft.com/office/drawing/2014/main" val="404053933"/>
                      </a:ext>
                    </a:extLst>
                  </a:gridCol>
                  <a:gridCol w="403200">
                    <a:extLst>
                      <a:ext uri="{9D8B030D-6E8A-4147-A177-3AD203B41FA5}">
                        <a16:colId xmlns:a16="http://schemas.microsoft.com/office/drawing/2014/main" val="2296121237"/>
                      </a:ext>
                    </a:extLst>
                  </a:gridCol>
                  <a:gridCol w="403200">
                    <a:extLst>
                      <a:ext uri="{9D8B030D-6E8A-4147-A177-3AD203B41FA5}">
                        <a16:colId xmlns:a16="http://schemas.microsoft.com/office/drawing/2014/main" val="4016550531"/>
                      </a:ext>
                    </a:extLst>
                  </a:gridCol>
                  <a:gridCol w="403200">
                    <a:extLst>
                      <a:ext uri="{9D8B030D-6E8A-4147-A177-3AD203B41FA5}">
                        <a16:colId xmlns:a16="http://schemas.microsoft.com/office/drawing/2014/main" val="2071791889"/>
                      </a:ext>
                    </a:extLst>
                  </a:gridCol>
                  <a:gridCol w="403200">
                    <a:extLst>
                      <a:ext uri="{9D8B030D-6E8A-4147-A177-3AD203B41FA5}">
                        <a16:colId xmlns:a16="http://schemas.microsoft.com/office/drawing/2014/main" val="138106297"/>
                      </a:ext>
                    </a:extLst>
                  </a:gridCol>
                  <a:gridCol w="403200">
                    <a:extLst>
                      <a:ext uri="{9D8B030D-6E8A-4147-A177-3AD203B41FA5}">
                        <a16:colId xmlns:a16="http://schemas.microsoft.com/office/drawing/2014/main" val="1414824838"/>
                      </a:ext>
                    </a:extLst>
                  </a:gridCol>
                  <a:gridCol w="403200">
                    <a:extLst>
                      <a:ext uri="{9D8B030D-6E8A-4147-A177-3AD203B41FA5}">
                        <a16:colId xmlns:a16="http://schemas.microsoft.com/office/drawing/2014/main" val="1411360705"/>
                      </a:ext>
                    </a:extLst>
                  </a:gridCol>
                  <a:gridCol w="403200">
                    <a:extLst>
                      <a:ext uri="{9D8B030D-6E8A-4147-A177-3AD203B41FA5}">
                        <a16:colId xmlns:a16="http://schemas.microsoft.com/office/drawing/2014/main" val="133777325"/>
                      </a:ext>
                    </a:extLst>
                  </a:gridCol>
                  <a:gridCol w="1656000">
                    <a:extLst>
                      <a:ext uri="{9D8B030D-6E8A-4147-A177-3AD203B41FA5}">
                        <a16:colId xmlns:a16="http://schemas.microsoft.com/office/drawing/2014/main" val="2822794292"/>
                      </a:ext>
                    </a:extLst>
                  </a:gridCol>
                </a:tblGrid>
                <a:tr h="500316">
                  <a:tc>
                    <a:txBody>
                      <a:bodyPr/>
                      <a:lstStyle/>
                      <a:p>
                        <a:pPr algn="ctr"/>
                        <a:endParaRPr lang="en-GB" sz="900"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BW</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BY</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BE</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BB</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HB</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HH</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HE</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MV</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NI</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NO</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RP</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SL</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SN</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ST</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SH</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BW</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WL</a:t>
                        </a:r>
                        <a:endParaRPr lang="en-GB" sz="1050" b="1" dirty="0">
                          <a:solidFill>
                            <a:schemeClr val="bg1"/>
                          </a:solidFill>
                        </a:endParaRPr>
                      </a:p>
                    </a:txBody>
                    <a:tcPr marL="45720" marR="45720" anchor="ctr">
                      <a:solidFill>
                        <a:srgbClr val="FF0000"/>
                      </a:solidFill>
                    </a:tcPr>
                  </a:tc>
                  <a:tc>
                    <a:txBody>
                      <a:bodyPr/>
                      <a:lstStyle/>
                      <a:p>
                        <a:pPr algn="ctr"/>
                        <a:r>
                          <a:rPr lang="de-DE" sz="1050" b="1" dirty="0">
                            <a:solidFill>
                              <a:schemeClr val="bg1"/>
                            </a:solidFill>
                          </a:rPr>
                          <a:t>Gesamt</a:t>
                        </a:r>
                      </a:p>
                    </a:txBody>
                    <a:tcPr marL="45720" marR="45720" anchor="ctr">
                      <a:solidFill>
                        <a:srgbClr val="FF0000"/>
                      </a:solidFill>
                    </a:tcPr>
                  </a:tc>
                  <a:extLst>
                    <a:ext uri="{0D108BD9-81ED-4DB2-BD59-A6C34878D82A}">
                      <a16:rowId xmlns:a16="http://schemas.microsoft.com/office/drawing/2014/main" val="1638573978"/>
                    </a:ext>
                  </a:extLst>
                </a:tr>
                <a:tr h="315151">
                  <a:tc>
                    <a:txBody>
                      <a:bodyPr/>
                      <a:lstStyle/>
                      <a:p>
                        <a:r>
                          <a:rPr lang="de-DE" sz="1100" b="1" dirty="0">
                            <a:solidFill>
                              <a:schemeClr val="tx1"/>
                            </a:solidFill>
                          </a:rPr>
                          <a:t>Standardimpfung ≥60-Jährige</a:t>
                        </a:r>
                        <a:endParaRPr lang="en-GB" sz="1100" b="1" dirty="0">
                          <a:solidFill>
                            <a:schemeClr val="tx1"/>
                          </a:solidFill>
                        </a:endParaRP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26,8</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32,2</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53,0</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58,6</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48,2</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42,0</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42,9</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56,3</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52,3</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44,0</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45,1</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43,5</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52,5</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61,3</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51,8</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51,3</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dirty="0"/>
                          <a:t>41,9</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GB" sz="1000" b="1" dirty="0"/>
                          <a:t>43,3</a:t>
                        </a:r>
                      </a:p>
                    </a:txBody>
                    <a:tcPr marL="45720" marR="45720">
                      <a:lnB w="9525"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5844052"/>
                    </a:ext>
                  </a:extLst>
                </a:tr>
                <a:tr h="333544">
                  <a:tc>
                    <a:txBody>
                      <a:bodyPr/>
                      <a:lstStyle/>
                      <a:p>
                        <a:r>
                          <a:rPr lang="de-DE" sz="1050" b="1" dirty="0">
                            <a:solidFill>
                              <a:schemeClr val="tx1"/>
                            </a:solidFill>
                          </a:rPr>
                          <a:t>Indikationsimpfung:                              ≥18-Jährige mit impfrelevanten Grunderkrankungen </a:t>
                        </a:r>
                        <a:endParaRPr lang="en-GB" sz="1050" b="1" dirty="0">
                          <a:solidFill>
                            <a:schemeClr val="tx1"/>
                          </a:solidFill>
                        </a:endParaRP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22,1</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26,3</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43,5</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50,7</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38,5</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33,7</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33,7</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48,1</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41,6</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34,7</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35,9</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37,7</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45,4</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53,1</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42,3</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43,4</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dirty="0"/>
                          <a:t>33,8</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GB" sz="1000" b="1" dirty="0"/>
                          <a:t>35,4</a:t>
                        </a:r>
                      </a:p>
                    </a:txBody>
                    <a:tcPr marL="45720" marR="45720">
                      <a:lnT w="952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916960"/>
                    </a:ext>
                  </a:extLst>
                </a:tr>
                <a:tr h="315151">
                  <a:tc>
                    <a:txBody>
                      <a:bodyPr/>
                      <a:lstStyle/>
                      <a:p>
                        <a:r>
                          <a:rPr lang="de-DE" sz="1050" b="1" kern="1200" dirty="0">
                            <a:solidFill>
                              <a:schemeClr val="tx1"/>
                            </a:solidFill>
                            <a:latin typeface="+mn-lt"/>
                            <a:ea typeface="+mn-ea"/>
                            <a:cs typeface="+mn-cs"/>
                          </a:rPr>
                          <a:t>Impfung bei Schwangeren </a:t>
                        </a:r>
                        <a:endParaRPr lang="en-GB" sz="1050" b="1" kern="1200" dirty="0">
                          <a:solidFill>
                            <a:schemeClr val="tx1"/>
                          </a:solidFill>
                          <a:latin typeface="+mn-lt"/>
                          <a:ea typeface="+mn-ea"/>
                          <a:cs typeface="+mn-cs"/>
                        </a:endParaRP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13,8</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12,9</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27,3</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16,5</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21,3</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22,1</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17,9</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20,2</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err="1">
                            <a:solidFill>
                              <a:srgbClr val="4A4A4A"/>
                            </a:solidFill>
                            <a:latin typeface="+mn-lt"/>
                            <a:ea typeface="+mn-ea"/>
                            <a:cs typeface="+mn-cs"/>
                          </a:rPr>
                          <a:t>N.v.</a:t>
                        </a:r>
                        <a:endParaRPr lang="en-GB" sz="1000" kern="1200" dirty="0">
                          <a:solidFill>
                            <a:srgbClr val="4A4A4A"/>
                          </a:solidFill>
                          <a:latin typeface="+mn-lt"/>
                          <a:ea typeface="+mn-ea"/>
                          <a:cs typeface="+mn-cs"/>
                        </a:endParaRP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20,2</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16,2</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18,0</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20,1</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24,4</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20,2</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15,4</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kern="1200" dirty="0">
                            <a:solidFill>
                              <a:srgbClr val="4A4A4A"/>
                            </a:solidFill>
                            <a:latin typeface="+mn-lt"/>
                            <a:ea typeface="+mn-ea"/>
                            <a:cs typeface="+mn-cs"/>
                          </a:rPr>
                          <a:t>18,3</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00" b="1" kern="1200" dirty="0">
                            <a:solidFill>
                              <a:srgbClr val="4A4A4A"/>
                            </a:solidFill>
                            <a:latin typeface="+mn-lt"/>
                            <a:ea typeface="+mn-ea"/>
                            <a:cs typeface="+mn-cs"/>
                          </a:rPr>
                          <a:t>17,5</a:t>
                        </a:r>
                      </a:p>
                    </a:txBody>
                    <a:tcPr marL="45720" marR="45720">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542817"/>
                    </a:ext>
                  </a:extLst>
                </a:tr>
              </a:tbl>
            </a:graphicData>
          </a:graphic>
        </p:graphicFrame>
        <p:sp>
          <p:nvSpPr>
            <p:cNvPr id="11" name="Textfeld 26">
              <a:extLst>
                <a:ext uri="{FF2B5EF4-FFF2-40B4-BE49-F238E27FC236}">
                  <a16:creationId xmlns:a16="http://schemas.microsoft.com/office/drawing/2014/main" id="{410E45A3-794F-4027-B2AC-0087FA49FE27}"/>
                </a:ext>
              </a:extLst>
            </p:cNvPr>
            <p:cNvSpPr txBox="1"/>
            <p:nvPr/>
          </p:nvSpPr>
          <p:spPr>
            <a:xfrm>
              <a:off x="759324" y="4309329"/>
              <a:ext cx="10673351" cy="338554"/>
            </a:xfrm>
            <a:prstGeom prst="rect">
              <a:avLst/>
            </a:prstGeom>
            <a:noFill/>
          </p:spPr>
          <p:txBody>
            <a:bodyPr wrap="square">
              <a:spAutoFit/>
            </a:bodyPr>
            <a:lstStyle/>
            <a:p>
              <a:r>
                <a:rPr lang="de-DE" sz="800" dirty="0">
                  <a:latin typeface="Calibri" panose="020F0502020204030204" pitchFamily="34" charset="0"/>
                  <a:cs typeface="Calibri" panose="020F0502020204030204" pitchFamily="34" charset="0"/>
                </a:rPr>
                <a:t>BW – Baden-Württemberg; BY – Bayern; BE – Berlin; BB – Brandenburg; HB – Bremen; HH – Hamburg; HE – Hessen; MV – Mecklenburg-Vorpommern; NI – Niedersachsen; NO – Nordrhein; RP –  Rheinland-Pfalz; SL – Saarland; SN – Sachsen; ST – Sachsen-Anhalt; SH – Schleswig-Holstein; TH – Thüringen; WL – Westfalen-Lippe; N.v. – nicht verfügbar.</a:t>
              </a:r>
            </a:p>
          </p:txBody>
        </p:sp>
      </p:grpSp>
    </p:spTree>
    <p:extLst>
      <p:ext uri="{BB962C8B-B14F-4D97-AF65-F5344CB8AC3E}">
        <p14:creationId xmlns:p14="http://schemas.microsoft.com/office/powerpoint/2010/main" val="4459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7F7F81D-442F-4356-21F8-3A754B0D1BB7}"/>
              </a:ext>
            </a:extLst>
          </p:cNvPr>
          <p:cNvSpPr>
            <a:spLocks noGrp="1"/>
          </p:cNvSpPr>
          <p:nvPr>
            <p:ph idx="1"/>
          </p:nvPr>
        </p:nvSpPr>
        <p:spPr>
          <a:xfrm>
            <a:off x="798105" y="788478"/>
            <a:ext cx="10729912" cy="608971"/>
          </a:xfrm>
        </p:spPr>
        <p:txBody>
          <a:bodyPr>
            <a:noAutofit/>
          </a:bodyPr>
          <a:lstStyle/>
          <a:p>
            <a:pPr marL="0" indent="0">
              <a:buNone/>
            </a:pPr>
            <a:r>
              <a:rPr lang="de-DE" dirty="0"/>
              <a:t>Impfquoten bei Patienten mit ausgewählten chronischen Krankheiten nach Geschlecht und Alter für die </a:t>
            </a:r>
            <a:r>
              <a:rPr lang="de-DE" b="1" dirty="0"/>
              <a:t>Influenzasaison 2017/2018</a:t>
            </a:r>
          </a:p>
          <a:p>
            <a:endParaRPr lang="en-GB" dirty="0"/>
          </a:p>
        </p:txBody>
      </p:sp>
      <p:grpSp>
        <p:nvGrpSpPr>
          <p:cNvPr id="9" name="Gruppieren 42">
            <a:extLst>
              <a:ext uri="{FF2B5EF4-FFF2-40B4-BE49-F238E27FC236}">
                <a16:creationId xmlns:a16="http://schemas.microsoft.com/office/drawing/2014/main" id="{09F2E11A-67E7-F7B3-17FB-015DB7BC020B}"/>
              </a:ext>
            </a:extLst>
          </p:cNvPr>
          <p:cNvGrpSpPr/>
          <p:nvPr/>
        </p:nvGrpSpPr>
        <p:grpSpPr>
          <a:xfrm>
            <a:off x="798105" y="2041868"/>
            <a:ext cx="6056121" cy="3398939"/>
            <a:chOff x="743008" y="2339584"/>
            <a:chExt cx="6261100" cy="3550940"/>
          </a:xfrm>
        </p:grpSpPr>
        <p:pic>
          <p:nvPicPr>
            <p:cNvPr id="10" name="Picture 3">
              <a:extLst>
                <a:ext uri="{FF2B5EF4-FFF2-40B4-BE49-F238E27FC236}">
                  <a16:creationId xmlns:a16="http://schemas.microsoft.com/office/drawing/2014/main" id="{AA989BF6-1E87-BB45-38FB-8436EE817C06}"/>
                </a:ext>
              </a:extLst>
            </p:cNvPr>
            <p:cNvPicPr>
              <a:picLocks noChangeAspect="1"/>
            </p:cNvPicPr>
            <p:nvPr/>
          </p:nvPicPr>
          <p:blipFill rotWithShape="1">
            <a:blip r:embed="rId2"/>
            <a:srcRect l="4154" t="1538" r="2291"/>
            <a:stretch/>
          </p:blipFill>
          <p:spPr>
            <a:xfrm>
              <a:off x="743008" y="2339584"/>
              <a:ext cx="6261100" cy="3550940"/>
            </a:xfrm>
            <a:prstGeom prst="rect">
              <a:avLst/>
            </a:prstGeom>
          </p:spPr>
        </p:pic>
        <p:sp>
          <p:nvSpPr>
            <p:cNvPr id="11" name="Ellipse 5">
              <a:extLst>
                <a:ext uri="{FF2B5EF4-FFF2-40B4-BE49-F238E27FC236}">
                  <a16:creationId xmlns:a16="http://schemas.microsoft.com/office/drawing/2014/main" id="{960B164C-8510-CCE3-3485-F6CFFA8FC664}"/>
                </a:ext>
              </a:extLst>
            </p:cNvPr>
            <p:cNvSpPr/>
            <p:nvPr/>
          </p:nvSpPr>
          <p:spPr>
            <a:xfrm>
              <a:off x="1706636" y="3023366"/>
              <a:ext cx="140400" cy="1260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6">
              <a:extLst>
                <a:ext uri="{FF2B5EF4-FFF2-40B4-BE49-F238E27FC236}">
                  <a16:creationId xmlns:a16="http://schemas.microsoft.com/office/drawing/2014/main" id="{3C0000BF-B30C-C52F-1CBE-03D3FBFBB060}"/>
                </a:ext>
              </a:extLst>
            </p:cNvPr>
            <p:cNvSpPr/>
            <p:nvPr/>
          </p:nvSpPr>
          <p:spPr>
            <a:xfrm>
              <a:off x="1703742" y="3191359"/>
              <a:ext cx="140400" cy="1260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77">
              <a:extLst>
                <a:ext uri="{FF2B5EF4-FFF2-40B4-BE49-F238E27FC236}">
                  <a16:creationId xmlns:a16="http://schemas.microsoft.com/office/drawing/2014/main" id="{45D55268-5019-454B-F973-2BD16AABA51C}"/>
                </a:ext>
              </a:extLst>
            </p:cNvPr>
            <p:cNvSpPr txBox="1"/>
            <p:nvPr/>
          </p:nvSpPr>
          <p:spPr>
            <a:xfrm rot="16200000">
              <a:off x="4965" y="3649639"/>
              <a:ext cx="1653773" cy="141418"/>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srgbClr val="51545D"/>
                  </a:solidFill>
                </a:rPr>
                <a:t>Impfquote (%) </a:t>
              </a:r>
              <a:endParaRPr kumimoji="0" lang="en-GB" sz="1200" b="1" i="0" u="none" strike="noStrike" kern="1200" cap="none" spc="0" normalizeH="0" baseline="0" noProof="0" dirty="0">
                <a:ln>
                  <a:noFill/>
                </a:ln>
                <a:solidFill>
                  <a:srgbClr val="51545D"/>
                </a:solidFill>
                <a:effectLst/>
                <a:uLnTx/>
                <a:uFillTx/>
                <a:ea typeface="+mn-ea"/>
                <a:cs typeface="+mn-cs"/>
              </a:endParaRPr>
            </a:p>
          </p:txBody>
        </p:sp>
        <p:sp>
          <p:nvSpPr>
            <p:cNvPr id="14" name="Ellipse 10">
              <a:extLst>
                <a:ext uri="{FF2B5EF4-FFF2-40B4-BE49-F238E27FC236}">
                  <a16:creationId xmlns:a16="http://schemas.microsoft.com/office/drawing/2014/main" id="{C4E53D03-8C46-8ECE-E354-041FDB97B8B0}"/>
                </a:ext>
              </a:extLst>
            </p:cNvPr>
            <p:cNvSpPr/>
            <p:nvPr/>
          </p:nvSpPr>
          <p:spPr>
            <a:xfrm>
              <a:off x="1609048" y="4396398"/>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3">
              <a:extLst>
                <a:ext uri="{FF2B5EF4-FFF2-40B4-BE49-F238E27FC236}">
                  <a16:creationId xmlns:a16="http://schemas.microsoft.com/office/drawing/2014/main" id="{BC222BC6-1B1D-67B0-AD99-EC9FA192C44C}"/>
                </a:ext>
              </a:extLst>
            </p:cNvPr>
            <p:cNvSpPr/>
            <p:nvPr/>
          </p:nvSpPr>
          <p:spPr>
            <a:xfrm>
              <a:off x="1961112" y="4404323"/>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1">
              <a:extLst>
                <a:ext uri="{FF2B5EF4-FFF2-40B4-BE49-F238E27FC236}">
                  <a16:creationId xmlns:a16="http://schemas.microsoft.com/office/drawing/2014/main" id="{60EA5C65-D8F1-6191-2576-353A9B3EC378}"/>
                </a:ext>
              </a:extLst>
            </p:cNvPr>
            <p:cNvSpPr/>
            <p:nvPr/>
          </p:nvSpPr>
          <p:spPr>
            <a:xfrm>
              <a:off x="1609048" y="4383912"/>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2">
              <a:extLst>
                <a:ext uri="{FF2B5EF4-FFF2-40B4-BE49-F238E27FC236}">
                  <a16:creationId xmlns:a16="http://schemas.microsoft.com/office/drawing/2014/main" id="{FAC0742C-C46E-8F9B-EC74-7326415D502E}"/>
                </a:ext>
              </a:extLst>
            </p:cNvPr>
            <p:cNvSpPr/>
            <p:nvPr/>
          </p:nvSpPr>
          <p:spPr>
            <a:xfrm>
              <a:off x="1961112" y="429816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4">
              <a:extLst>
                <a:ext uri="{FF2B5EF4-FFF2-40B4-BE49-F238E27FC236}">
                  <a16:creationId xmlns:a16="http://schemas.microsoft.com/office/drawing/2014/main" id="{003BDB6F-D676-6C7E-F78C-C463AD401762}"/>
                </a:ext>
              </a:extLst>
            </p:cNvPr>
            <p:cNvSpPr/>
            <p:nvPr/>
          </p:nvSpPr>
          <p:spPr>
            <a:xfrm>
              <a:off x="2669524" y="421441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5">
              <a:extLst>
                <a:ext uri="{FF2B5EF4-FFF2-40B4-BE49-F238E27FC236}">
                  <a16:creationId xmlns:a16="http://schemas.microsoft.com/office/drawing/2014/main" id="{A9E50EA1-1007-6181-5FE5-91D4CDC127CE}"/>
                </a:ext>
              </a:extLst>
            </p:cNvPr>
            <p:cNvSpPr/>
            <p:nvPr/>
          </p:nvSpPr>
          <p:spPr>
            <a:xfrm>
              <a:off x="2317517" y="4335037"/>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6">
              <a:extLst>
                <a:ext uri="{FF2B5EF4-FFF2-40B4-BE49-F238E27FC236}">
                  <a16:creationId xmlns:a16="http://schemas.microsoft.com/office/drawing/2014/main" id="{A6501BF0-0EFB-49FF-47CA-B315B0FDF5C9}"/>
                </a:ext>
              </a:extLst>
            </p:cNvPr>
            <p:cNvSpPr/>
            <p:nvPr/>
          </p:nvSpPr>
          <p:spPr>
            <a:xfrm>
              <a:off x="2669524" y="4181515"/>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17">
              <a:extLst>
                <a:ext uri="{FF2B5EF4-FFF2-40B4-BE49-F238E27FC236}">
                  <a16:creationId xmlns:a16="http://schemas.microsoft.com/office/drawing/2014/main" id="{E03D46AB-D792-F9DC-6E26-C99634F7B9A7}"/>
                </a:ext>
              </a:extLst>
            </p:cNvPr>
            <p:cNvSpPr/>
            <p:nvPr/>
          </p:nvSpPr>
          <p:spPr>
            <a:xfrm>
              <a:off x="2317517" y="419415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18">
              <a:extLst>
                <a:ext uri="{FF2B5EF4-FFF2-40B4-BE49-F238E27FC236}">
                  <a16:creationId xmlns:a16="http://schemas.microsoft.com/office/drawing/2014/main" id="{1650C416-0D1A-FEE1-1482-C37417D69C57}"/>
                </a:ext>
              </a:extLst>
            </p:cNvPr>
            <p:cNvSpPr/>
            <p:nvPr/>
          </p:nvSpPr>
          <p:spPr>
            <a:xfrm>
              <a:off x="3020203" y="4026009"/>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19">
              <a:extLst>
                <a:ext uri="{FF2B5EF4-FFF2-40B4-BE49-F238E27FC236}">
                  <a16:creationId xmlns:a16="http://schemas.microsoft.com/office/drawing/2014/main" id="{C24EC288-1BCE-6F6C-0B7B-B8B4B8482D88}"/>
                </a:ext>
              </a:extLst>
            </p:cNvPr>
            <p:cNvSpPr/>
            <p:nvPr/>
          </p:nvSpPr>
          <p:spPr>
            <a:xfrm>
              <a:off x="3373776" y="3981455"/>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0">
              <a:extLst>
                <a:ext uri="{FF2B5EF4-FFF2-40B4-BE49-F238E27FC236}">
                  <a16:creationId xmlns:a16="http://schemas.microsoft.com/office/drawing/2014/main" id="{8B077CA5-5B73-79F1-7070-914412B15260}"/>
                </a:ext>
              </a:extLst>
            </p:cNvPr>
            <p:cNvSpPr/>
            <p:nvPr/>
          </p:nvSpPr>
          <p:spPr>
            <a:xfrm>
              <a:off x="3020203" y="391067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1">
              <a:extLst>
                <a:ext uri="{FF2B5EF4-FFF2-40B4-BE49-F238E27FC236}">
                  <a16:creationId xmlns:a16="http://schemas.microsoft.com/office/drawing/2014/main" id="{D3D15FB1-BC9D-33E2-59BB-1B2FD233E710}"/>
                </a:ext>
              </a:extLst>
            </p:cNvPr>
            <p:cNvSpPr/>
            <p:nvPr/>
          </p:nvSpPr>
          <p:spPr>
            <a:xfrm>
              <a:off x="3373776" y="3927206"/>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2">
              <a:extLst>
                <a:ext uri="{FF2B5EF4-FFF2-40B4-BE49-F238E27FC236}">
                  <a16:creationId xmlns:a16="http://schemas.microsoft.com/office/drawing/2014/main" id="{2CFB0E41-25E1-9C65-4078-7BDD632A3ABB}"/>
                </a:ext>
              </a:extLst>
            </p:cNvPr>
            <p:cNvSpPr/>
            <p:nvPr/>
          </p:nvSpPr>
          <p:spPr>
            <a:xfrm>
              <a:off x="4078028" y="3972620"/>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3">
              <a:extLst>
                <a:ext uri="{FF2B5EF4-FFF2-40B4-BE49-F238E27FC236}">
                  <a16:creationId xmlns:a16="http://schemas.microsoft.com/office/drawing/2014/main" id="{AC6904A0-FEA8-E4CE-894D-D17EDAD6847D}"/>
                </a:ext>
              </a:extLst>
            </p:cNvPr>
            <p:cNvSpPr/>
            <p:nvPr/>
          </p:nvSpPr>
          <p:spPr>
            <a:xfrm>
              <a:off x="3724455" y="399277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4">
              <a:extLst>
                <a:ext uri="{FF2B5EF4-FFF2-40B4-BE49-F238E27FC236}">
                  <a16:creationId xmlns:a16="http://schemas.microsoft.com/office/drawing/2014/main" id="{2B94E4D3-899D-7DB0-3793-293EFB58D7F9}"/>
                </a:ext>
              </a:extLst>
            </p:cNvPr>
            <p:cNvSpPr/>
            <p:nvPr/>
          </p:nvSpPr>
          <p:spPr>
            <a:xfrm>
              <a:off x="4078028" y="391093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5">
              <a:extLst>
                <a:ext uri="{FF2B5EF4-FFF2-40B4-BE49-F238E27FC236}">
                  <a16:creationId xmlns:a16="http://schemas.microsoft.com/office/drawing/2014/main" id="{4CE8C3B6-3E63-CE01-569F-92AC26266E4F}"/>
                </a:ext>
              </a:extLst>
            </p:cNvPr>
            <p:cNvSpPr/>
            <p:nvPr/>
          </p:nvSpPr>
          <p:spPr>
            <a:xfrm>
              <a:off x="3724455" y="389659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6">
              <a:extLst>
                <a:ext uri="{FF2B5EF4-FFF2-40B4-BE49-F238E27FC236}">
                  <a16:creationId xmlns:a16="http://schemas.microsoft.com/office/drawing/2014/main" id="{6C30140F-9024-3E71-47DC-4AD4550A8D91}"/>
                </a:ext>
              </a:extLst>
            </p:cNvPr>
            <p:cNvSpPr/>
            <p:nvPr/>
          </p:nvSpPr>
          <p:spPr>
            <a:xfrm>
              <a:off x="4780833" y="3814687"/>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e 27">
              <a:extLst>
                <a:ext uri="{FF2B5EF4-FFF2-40B4-BE49-F238E27FC236}">
                  <a16:creationId xmlns:a16="http://schemas.microsoft.com/office/drawing/2014/main" id="{D3706414-F2D5-F23A-706C-3182A41CA982}"/>
                </a:ext>
              </a:extLst>
            </p:cNvPr>
            <p:cNvSpPr/>
            <p:nvPr/>
          </p:nvSpPr>
          <p:spPr>
            <a:xfrm>
              <a:off x="4428707" y="3878853"/>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28">
              <a:extLst>
                <a:ext uri="{FF2B5EF4-FFF2-40B4-BE49-F238E27FC236}">
                  <a16:creationId xmlns:a16="http://schemas.microsoft.com/office/drawing/2014/main" id="{3F4BA20B-88B7-82C5-C3A2-9D1D2706EB1F}"/>
                </a:ext>
              </a:extLst>
            </p:cNvPr>
            <p:cNvSpPr/>
            <p:nvPr/>
          </p:nvSpPr>
          <p:spPr>
            <a:xfrm>
              <a:off x="4780833" y="3777905"/>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e 29">
              <a:extLst>
                <a:ext uri="{FF2B5EF4-FFF2-40B4-BE49-F238E27FC236}">
                  <a16:creationId xmlns:a16="http://schemas.microsoft.com/office/drawing/2014/main" id="{6B94D04D-3D53-6C1D-C32C-48960607F1F4}"/>
                </a:ext>
              </a:extLst>
            </p:cNvPr>
            <p:cNvSpPr/>
            <p:nvPr/>
          </p:nvSpPr>
          <p:spPr>
            <a:xfrm>
              <a:off x="4428707" y="389388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0">
              <a:extLst>
                <a:ext uri="{FF2B5EF4-FFF2-40B4-BE49-F238E27FC236}">
                  <a16:creationId xmlns:a16="http://schemas.microsoft.com/office/drawing/2014/main" id="{92051FD0-81E7-1FC8-98BB-23FC74F563C2}"/>
                </a:ext>
              </a:extLst>
            </p:cNvPr>
            <p:cNvSpPr/>
            <p:nvPr/>
          </p:nvSpPr>
          <p:spPr>
            <a:xfrm>
              <a:off x="5136247" y="382565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llipse 31">
              <a:extLst>
                <a:ext uri="{FF2B5EF4-FFF2-40B4-BE49-F238E27FC236}">
                  <a16:creationId xmlns:a16="http://schemas.microsoft.com/office/drawing/2014/main" id="{9E20EDE3-9426-B300-B85E-13CD25958079}"/>
                </a:ext>
              </a:extLst>
            </p:cNvPr>
            <p:cNvSpPr/>
            <p:nvPr/>
          </p:nvSpPr>
          <p:spPr>
            <a:xfrm>
              <a:off x="5488705" y="3669828"/>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lipse 32">
              <a:extLst>
                <a:ext uri="{FF2B5EF4-FFF2-40B4-BE49-F238E27FC236}">
                  <a16:creationId xmlns:a16="http://schemas.microsoft.com/office/drawing/2014/main" id="{6C346CAF-6A85-C50C-055C-B20FC814B709}"/>
                </a:ext>
              </a:extLst>
            </p:cNvPr>
            <p:cNvSpPr/>
            <p:nvPr/>
          </p:nvSpPr>
          <p:spPr>
            <a:xfrm>
              <a:off x="5136247" y="374613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lipse 33">
              <a:extLst>
                <a:ext uri="{FF2B5EF4-FFF2-40B4-BE49-F238E27FC236}">
                  <a16:creationId xmlns:a16="http://schemas.microsoft.com/office/drawing/2014/main" id="{BF83B0F3-7410-FC13-A589-AA36FFFF7269}"/>
                </a:ext>
              </a:extLst>
            </p:cNvPr>
            <p:cNvSpPr/>
            <p:nvPr/>
          </p:nvSpPr>
          <p:spPr>
            <a:xfrm>
              <a:off x="5488705" y="3570630"/>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lipse 34">
              <a:extLst>
                <a:ext uri="{FF2B5EF4-FFF2-40B4-BE49-F238E27FC236}">
                  <a16:creationId xmlns:a16="http://schemas.microsoft.com/office/drawing/2014/main" id="{2F5F9D2B-DE2F-68B1-2EA3-688B01F459DF}"/>
                </a:ext>
              </a:extLst>
            </p:cNvPr>
            <p:cNvSpPr/>
            <p:nvPr/>
          </p:nvSpPr>
          <p:spPr>
            <a:xfrm>
              <a:off x="6190925" y="363322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lipse 35">
              <a:extLst>
                <a:ext uri="{FF2B5EF4-FFF2-40B4-BE49-F238E27FC236}">
                  <a16:creationId xmlns:a16="http://schemas.microsoft.com/office/drawing/2014/main" id="{D260D193-9444-042C-94CD-2817D532548B}"/>
                </a:ext>
              </a:extLst>
            </p:cNvPr>
            <p:cNvSpPr/>
            <p:nvPr/>
          </p:nvSpPr>
          <p:spPr>
            <a:xfrm>
              <a:off x="5840769" y="3587136"/>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lipse 36">
              <a:extLst>
                <a:ext uri="{FF2B5EF4-FFF2-40B4-BE49-F238E27FC236}">
                  <a16:creationId xmlns:a16="http://schemas.microsoft.com/office/drawing/2014/main" id="{268198FB-8027-AE72-2D51-359A7A45DD53}"/>
                </a:ext>
              </a:extLst>
            </p:cNvPr>
            <p:cNvSpPr/>
            <p:nvPr/>
          </p:nvSpPr>
          <p:spPr>
            <a:xfrm>
              <a:off x="6190925" y="358773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lipse 37">
              <a:extLst>
                <a:ext uri="{FF2B5EF4-FFF2-40B4-BE49-F238E27FC236}">
                  <a16:creationId xmlns:a16="http://schemas.microsoft.com/office/drawing/2014/main" id="{3201EEF6-F4F3-F4C8-3784-2F9D35D431DE}"/>
                </a:ext>
              </a:extLst>
            </p:cNvPr>
            <p:cNvSpPr/>
            <p:nvPr/>
          </p:nvSpPr>
          <p:spPr>
            <a:xfrm>
              <a:off x="5840769" y="380254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38">
              <a:extLst>
                <a:ext uri="{FF2B5EF4-FFF2-40B4-BE49-F238E27FC236}">
                  <a16:creationId xmlns:a16="http://schemas.microsoft.com/office/drawing/2014/main" id="{8C3A90A9-66B5-44EF-DE74-9142A112EE59}"/>
                </a:ext>
              </a:extLst>
            </p:cNvPr>
            <p:cNvSpPr/>
            <p:nvPr/>
          </p:nvSpPr>
          <p:spPr>
            <a:xfrm>
              <a:off x="6546097" y="3590134"/>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e 39">
              <a:extLst>
                <a:ext uri="{FF2B5EF4-FFF2-40B4-BE49-F238E27FC236}">
                  <a16:creationId xmlns:a16="http://schemas.microsoft.com/office/drawing/2014/main" id="{A0D9397C-D5E7-2057-CBAD-A672A30C8AA7}"/>
                </a:ext>
              </a:extLst>
            </p:cNvPr>
            <p:cNvSpPr/>
            <p:nvPr/>
          </p:nvSpPr>
          <p:spPr>
            <a:xfrm>
              <a:off x="6546097" y="353252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77">
            <a:extLst>
              <a:ext uri="{FF2B5EF4-FFF2-40B4-BE49-F238E27FC236}">
                <a16:creationId xmlns:a16="http://schemas.microsoft.com/office/drawing/2014/main" id="{A7C597F5-2DB6-9199-7C9B-805D56D95EB7}"/>
              </a:ext>
            </a:extLst>
          </p:cNvPr>
          <p:cNvSpPr txBox="1"/>
          <p:nvPr/>
        </p:nvSpPr>
        <p:spPr>
          <a:xfrm rot="16200000">
            <a:off x="6200188" y="3429524"/>
            <a:ext cx="1653773" cy="222722"/>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srgbClr val="51545D"/>
                </a:solidFill>
              </a:rPr>
              <a:t>Impfquote (%) </a:t>
            </a:r>
            <a:endParaRPr kumimoji="0" lang="en-GB" sz="1200" b="1" i="0" u="none" strike="noStrike" kern="1200" cap="none" spc="0" normalizeH="0" baseline="0" noProof="0" dirty="0">
              <a:ln>
                <a:noFill/>
              </a:ln>
              <a:solidFill>
                <a:srgbClr val="51545D"/>
              </a:solidFill>
              <a:effectLst/>
              <a:uLnTx/>
              <a:uFillTx/>
              <a:ea typeface="+mn-ea"/>
              <a:cs typeface="+mn-cs"/>
            </a:endParaRPr>
          </a:p>
        </p:txBody>
      </p:sp>
      <p:grpSp>
        <p:nvGrpSpPr>
          <p:cNvPr id="45" name="Gruppieren 183">
            <a:extLst>
              <a:ext uri="{FF2B5EF4-FFF2-40B4-BE49-F238E27FC236}">
                <a16:creationId xmlns:a16="http://schemas.microsoft.com/office/drawing/2014/main" id="{D295EFFC-E942-33AF-7D49-7344716ACB74}"/>
              </a:ext>
            </a:extLst>
          </p:cNvPr>
          <p:cNvGrpSpPr/>
          <p:nvPr/>
        </p:nvGrpSpPr>
        <p:grpSpPr>
          <a:xfrm>
            <a:off x="7074930" y="2041867"/>
            <a:ext cx="4282298" cy="3061761"/>
            <a:chOff x="7019833" y="2397277"/>
            <a:chExt cx="4282298" cy="2887446"/>
          </a:xfrm>
        </p:grpSpPr>
        <p:sp>
          <p:nvSpPr>
            <p:cNvPr id="46" name="Rectangle 220">
              <a:extLst>
                <a:ext uri="{FF2B5EF4-FFF2-40B4-BE49-F238E27FC236}">
                  <a16:creationId xmlns:a16="http://schemas.microsoft.com/office/drawing/2014/main" id="{0D2A01C6-8EE2-4879-A1A1-22F2B6274BF1}"/>
                </a:ext>
              </a:extLst>
            </p:cNvPr>
            <p:cNvSpPr/>
            <p:nvPr/>
          </p:nvSpPr>
          <p:spPr>
            <a:xfrm>
              <a:off x="7703996" y="4331937"/>
              <a:ext cx="147600" cy="616985"/>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47" name="Rectangle 220">
              <a:extLst>
                <a:ext uri="{FF2B5EF4-FFF2-40B4-BE49-F238E27FC236}">
                  <a16:creationId xmlns:a16="http://schemas.microsoft.com/office/drawing/2014/main" id="{740EDC74-BFC1-34C3-02FF-4722775BF046}"/>
                </a:ext>
              </a:extLst>
            </p:cNvPr>
            <p:cNvSpPr/>
            <p:nvPr/>
          </p:nvSpPr>
          <p:spPr>
            <a:xfrm>
              <a:off x="7555829" y="4342885"/>
              <a:ext cx="147600" cy="606037"/>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48" name="Gruppieren 49">
              <a:extLst>
                <a:ext uri="{FF2B5EF4-FFF2-40B4-BE49-F238E27FC236}">
                  <a16:creationId xmlns:a16="http://schemas.microsoft.com/office/drawing/2014/main" id="{9E8090D2-7042-77B3-5E01-1832381B66AC}"/>
                </a:ext>
              </a:extLst>
            </p:cNvPr>
            <p:cNvGrpSpPr/>
            <p:nvPr/>
          </p:nvGrpSpPr>
          <p:grpSpPr>
            <a:xfrm>
              <a:off x="7738196" y="4283533"/>
              <a:ext cx="79200" cy="108000"/>
              <a:chOff x="5040309" y="5149593"/>
              <a:chExt cx="79200" cy="155455"/>
            </a:xfrm>
          </p:grpSpPr>
          <p:cxnSp>
            <p:nvCxnSpPr>
              <p:cNvPr id="157" name="Gerader Verbinder 50">
                <a:extLst>
                  <a:ext uri="{FF2B5EF4-FFF2-40B4-BE49-F238E27FC236}">
                    <a16:creationId xmlns:a16="http://schemas.microsoft.com/office/drawing/2014/main" id="{E3D1919E-BC84-03D3-ED53-6A00F1DD11A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51">
                <a:extLst>
                  <a:ext uri="{FF2B5EF4-FFF2-40B4-BE49-F238E27FC236}">
                    <a16:creationId xmlns:a16="http://schemas.microsoft.com/office/drawing/2014/main" id="{65F48AA0-4FB9-77AD-B108-C8484A273BE4}"/>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52">
                <a:extLst>
                  <a:ext uri="{FF2B5EF4-FFF2-40B4-BE49-F238E27FC236}">
                    <a16:creationId xmlns:a16="http://schemas.microsoft.com/office/drawing/2014/main" id="{2B32C637-0B94-2F65-A8CC-E0EEF114D8D8}"/>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uppieren 45">
              <a:extLst>
                <a:ext uri="{FF2B5EF4-FFF2-40B4-BE49-F238E27FC236}">
                  <a16:creationId xmlns:a16="http://schemas.microsoft.com/office/drawing/2014/main" id="{1BCCE27E-F3B3-5851-E1A9-B353886F80F5}"/>
                </a:ext>
              </a:extLst>
            </p:cNvPr>
            <p:cNvGrpSpPr/>
            <p:nvPr/>
          </p:nvGrpSpPr>
          <p:grpSpPr>
            <a:xfrm>
              <a:off x="7590029" y="4293621"/>
              <a:ext cx="79200" cy="102777"/>
              <a:chOff x="5040309" y="5149593"/>
              <a:chExt cx="79200" cy="155455"/>
            </a:xfrm>
          </p:grpSpPr>
          <p:cxnSp>
            <p:nvCxnSpPr>
              <p:cNvPr id="154" name="Gerader Verbinder 46">
                <a:extLst>
                  <a:ext uri="{FF2B5EF4-FFF2-40B4-BE49-F238E27FC236}">
                    <a16:creationId xmlns:a16="http://schemas.microsoft.com/office/drawing/2014/main" id="{DBC4DD29-2390-EEB3-881E-CFE1BBA18678}"/>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47">
                <a:extLst>
                  <a:ext uri="{FF2B5EF4-FFF2-40B4-BE49-F238E27FC236}">
                    <a16:creationId xmlns:a16="http://schemas.microsoft.com/office/drawing/2014/main" id="{642E281B-AF97-FFA3-AF1C-031935E73CB3}"/>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48">
                <a:extLst>
                  <a:ext uri="{FF2B5EF4-FFF2-40B4-BE49-F238E27FC236}">
                    <a16:creationId xmlns:a16="http://schemas.microsoft.com/office/drawing/2014/main" id="{BB4AF854-947B-38C9-AAE3-D591912F73E2}"/>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220">
              <a:extLst>
                <a:ext uri="{FF2B5EF4-FFF2-40B4-BE49-F238E27FC236}">
                  <a16:creationId xmlns:a16="http://schemas.microsoft.com/office/drawing/2014/main" id="{B623964A-DEA1-99E2-114D-7141C01DD92C}"/>
                </a:ext>
              </a:extLst>
            </p:cNvPr>
            <p:cNvSpPr/>
            <p:nvPr/>
          </p:nvSpPr>
          <p:spPr>
            <a:xfrm>
              <a:off x="8122848" y="4403178"/>
              <a:ext cx="147600" cy="545744"/>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1" name="Rectangle 220">
              <a:extLst>
                <a:ext uri="{FF2B5EF4-FFF2-40B4-BE49-F238E27FC236}">
                  <a16:creationId xmlns:a16="http://schemas.microsoft.com/office/drawing/2014/main" id="{E51EBB6C-1E0D-69D4-ADD7-EE869991463B}"/>
                </a:ext>
              </a:extLst>
            </p:cNvPr>
            <p:cNvSpPr/>
            <p:nvPr/>
          </p:nvSpPr>
          <p:spPr>
            <a:xfrm>
              <a:off x="7976693" y="4418479"/>
              <a:ext cx="147600" cy="530443"/>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52" name="Gruppieren 53">
              <a:extLst>
                <a:ext uri="{FF2B5EF4-FFF2-40B4-BE49-F238E27FC236}">
                  <a16:creationId xmlns:a16="http://schemas.microsoft.com/office/drawing/2014/main" id="{E9397FDF-578D-4C60-0FBB-2CE2F7CC2F19}"/>
                </a:ext>
              </a:extLst>
            </p:cNvPr>
            <p:cNvGrpSpPr/>
            <p:nvPr/>
          </p:nvGrpSpPr>
          <p:grpSpPr>
            <a:xfrm>
              <a:off x="8010893" y="4393523"/>
              <a:ext cx="79200" cy="50400"/>
              <a:chOff x="5040309" y="5149593"/>
              <a:chExt cx="79200" cy="155455"/>
            </a:xfrm>
          </p:grpSpPr>
          <p:cxnSp>
            <p:nvCxnSpPr>
              <p:cNvPr id="151" name="Gerader Verbinder 54">
                <a:extLst>
                  <a:ext uri="{FF2B5EF4-FFF2-40B4-BE49-F238E27FC236}">
                    <a16:creationId xmlns:a16="http://schemas.microsoft.com/office/drawing/2014/main" id="{A3B895CB-0676-400A-D121-BE14D04709C2}"/>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55">
                <a:extLst>
                  <a:ext uri="{FF2B5EF4-FFF2-40B4-BE49-F238E27FC236}">
                    <a16:creationId xmlns:a16="http://schemas.microsoft.com/office/drawing/2014/main" id="{DCC17744-4EE9-DF6C-0E48-7B0A8DE5194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56">
                <a:extLst>
                  <a:ext uri="{FF2B5EF4-FFF2-40B4-BE49-F238E27FC236}">
                    <a16:creationId xmlns:a16="http://schemas.microsoft.com/office/drawing/2014/main" id="{02E1848F-B423-6E17-92B6-E56A99C006DC}"/>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uppieren 57">
              <a:extLst>
                <a:ext uri="{FF2B5EF4-FFF2-40B4-BE49-F238E27FC236}">
                  <a16:creationId xmlns:a16="http://schemas.microsoft.com/office/drawing/2014/main" id="{48695352-CBF0-B8B0-9833-C30B9902F322}"/>
                </a:ext>
              </a:extLst>
            </p:cNvPr>
            <p:cNvGrpSpPr/>
            <p:nvPr/>
          </p:nvGrpSpPr>
          <p:grpSpPr>
            <a:xfrm>
              <a:off x="8157048" y="4378911"/>
              <a:ext cx="79200" cy="54000"/>
              <a:chOff x="5040309" y="5149593"/>
              <a:chExt cx="79200" cy="155455"/>
            </a:xfrm>
          </p:grpSpPr>
          <p:cxnSp>
            <p:nvCxnSpPr>
              <p:cNvPr id="148" name="Gerader Verbinder 58">
                <a:extLst>
                  <a:ext uri="{FF2B5EF4-FFF2-40B4-BE49-F238E27FC236}">
                    <a16:creationId xmlns:a16="http://schemas.microsoft.com/office/drawing/2014/main" id="{229B16E9-EE3E-D59D-AFD3-F98BC3AAC3D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59">
                <a:extLst>
                  <a:ext uri="{FF2B5EF4-FFF2-40B4-BE49-F238E27FC236}">
                    <a16:creationId xmlns:a16="http://schemas.microsoft.com/office/drawing/2014/main" id="{41BA5858-AB93-2EF3-E34A-8680EBCF55B5}"/>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60">
                <a:extLst>
                  <a:ext uri="{FF2B5EF4-FFF2-40B4-BE49-F238E27FC236}">
                    <a16:creationId xmlns:a16="http://schemas.microsoft.com/office/drawing/2014/main" id="{8D4A5D4F-55FF-4898-C1CE-45FAE32836FB}"/>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Rectangle 220">
              <a:extLst>
                <a:ext uri="{FF2B5EF4-FFF2-40B4-BE49-F238E27FC236}">
                  <a16:creationId xmlns:a16="http://schemas.microsoft.com/office/drawing/2014/main" id="{6F382D77-2983-9999-4E7F-89FC9DA1ABA1}"/>
                </a:ext>
              </a:extLst>
            </p:cNvPr>
            <p:cNvSpPr/>
            <p:nvPr/>
          </p:nvSpPr>
          <p:spPr>
            <a:xfrm>
              <a:off x="8543425" y="4585201"/>
              <a:ext cx="147600" cy="3637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5" name="Rectangle 220">
              <a:extLst>
                <a:ext uri="{FF2B5EF4-FFF2-40B4-BE49-F238E27FC236}">
                  <a16:creationId xmlns:a16="http://schemas.microsoft.com/office/drawing/2014/main" id="{E41F2B95-8D93-1CBC-63AE-D47835B6DCDE}"/>
                </a:ext>
              </a:extLst>
            </p:cNvPr>
            <p:cNvSpPr/>
            <p:nvPr/>
          </p:nvSpPr>
          <p:spPr>
            <a:xfrm>
              <a:off x="8398250" y="4659883"/>
              <a:ext cx="147600" cy="28903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56" name="Gruppieren 65">
              <a:extLst>
                <a:ext uri="{FF2B5EF4-FFF2-40B4-BE49-F238E27FC236}">
                  <a16:creationId xmlns:a16="http://schemas.microsoft.com/office/drawing/2014/main" id="{55EE61E0-D877-E6A4-F5CF-C0CCCD7B6E38}"/>
                </a:ext>
              </a:extLst>
            </p:cNvPr>
            <p:cNvGrpSpPr/>
            <p:nvPr/>
          </p:nvGrpSpPr>
          <p:grpSpPr>
            <a:xfrm>
              <a:off x="8577625" y="4577347"/>
              <a:ext cx="79200" cy="25200"/>
              <a:chOff x="5040309" y="5149593"/>
              <a:chExt cx="79200" cy="155455"/>
            </a:xfrm>
          </p:grpSpPr>
          <p:cxnSp>
            <p:nvCxnSpPr>
              <p:cNvPr id="145" name="Gerader Verbinder 66">
                <a:extLst>
                  <a:ext uri="{FF2B5EF4-FFF2-40B4-BE49-F238E27FC236}">
                    <a16:creationId xmlns:a16="http://schemas.microsoft.com/office/drawing/2014/main" id="{DF3EDD58-CE84-2DF8-FD77-672CF3C7B8C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67">
                <a:extLst>
                  <a:ext uri="{FF2B5EF4-FFF2-40B4-BE49-F238E27FC236}">
                    <a16:creationId xmlns:a16="http://schemas.microsoft.com/office/drawing/2014/main" id="{26B0438A-7441-9EB9-02E5-8C6D308447FA}"/>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68">
                <a:extLst>
                  <a:ext uri="{FF2B5EF4-FFF2-40B4-BE49-F238E27FC236}">
                    <a16:creationId xmlns:a16="http://schemas.microsoft.com/office/drawing/2014/main" id="{9D907C0C-8283-1548-0FDF-304E3602D17E}"/>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61">
              <a:extLst>
                <a:ext uri="{FF2B5EF4-FFF2-40B4-BE49-F238E27FC236}">
                  <a16:creationId xmlns:a16="http://schemas.microsoft.com/office/drawing/2014/main" id="{62F56081-111A-5EED-E254-A38A9A3D7055}"/>
                </a:ext>
              </a:extLst>
            </p:cNvPr>
            <p:cNvGrpSpPr/>
            <p:nvPr/>
          </p:nvGrpSpPr>
          <p:grpSpPr>
            <a:xfrm>
              <a:off x="8432450" y="4644023"/>
              <a:ext cx="79200" cy="32400"/>
              <a:chOff x="5040309" y="5149593"/>
              <a:chExt cx="79200" cy="155455"/>
            </a:xfrm>
          </p:grpSpPr>
          <p:cxnSp>
            <p:nvCxnSpPr>
              <p:cNvPr id="142" name="Gerader Verbinder 62">
                <a:extLst>
                  <a:ext uri="{FF2B5EF4-FFF2-40B4-BE49-F238E27FC236}">
                    <a16:creationId xmlns:a16="http://schemas.microsoft.com/office/drawing/2014/main" id="{5D1303E7-05A1-A4EB-EA82-4A104B23EC8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63">
                <a:extLst>
                  <a:ext uri="{FF2B5EF4-FFF2-40B4-BE49-F238E27FC236}">
                    <a16:creationId xmlns:a16="http://schemas.microsoft.com/office/drawing/2014/main" id="{06B55398-41D5-D20B-B83D-7CA5972820CB}"/>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64">
                <a:extLst>
                  <a:ext uri="{FF2B5EF4-FFF2-40B4-BE49-F238E27FC236}">
                    <a16:creationId xmlns:a16="http://schemas.microsoft.com/office/drawing/2014/main" id="{D0F1A868-6B20-67E0-5FFC-0D5BEB7C259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220">
              <a:extLst>
                <a:ext uri="{FF2B5EF4-FFF2-40B4-BE49-F238E27FC236}">
                  <a16:creationId xmlns:a16="http://schemas.microsoft.com/office/drawing/2014/main" id="{DD898D69-28C7-B124-1A42-D63DC7F52128}"/>
                </a:ext>
              </a:extLst>
            </p:cNvPr>
            <p:cNvSpPr/>
            <p:nvPr/>
          </p:nvSpPr>
          <p:spPr>
            <a:xfrm>
              <a:off x="8813876" y="4523243"/>
              <a:ext cx="147600" cy="42567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9" name="Rectangle 220">
              <a:extLst>
                <a:ext uri="{FF2B5EF4-FFF2-40B4-BE49-F238E27FC236}">
                  <a16:creationId xmlns:a16="http://schemas.microsoft.com/office/drawing/2014/main" id="{6028F612-6923-8D9E-BAAA-BCDA23EF7938}"/>
                </a:ext>
              </a:extLst>
            </p:cNvPr>
            <p:cNvSpPr/>
            <p:nvPr/>
          </p:nvSpPr>
          <p:spPr>
            <a:xfrm>
              <a:off x="8959888" y="4458333"/>
              <a:ext cx="147600" cy="490589"/>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0" name="Rectangle 220">
              <a:extLst>
                <a:ext uri="{FF2B5EF4-FFF2-40B4-BE49-F238E27FC236}">
                  <a16:creationId xmlns:a16="http://schemas.microsoft.com/office/drawing/2014/main" id="{A6D0ADED-93EC-425A-1269-DDA78C111DE9}"/>
                </a:ext>
              </a:extLst>
            </p:cNvPr>
            <p:cNvSpPr/>
            <p:nvPr/>
          </p:nvSpPr>
          <p:spPr>
            <a:xfrm>
              <a:off x="9376463" y="4272182"/>
              <a:ext cx="147600" cy="676740"/>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1" name="Rectangle 220">
              <a:extLst>
                <a:ext uri="{FF2B5EF4-FFF2-40B4-BE49-F238E27FC236}">
                  <a16:creationId xmlns:a16="http://schemas.microsoft.com/office/drawing/2014/main" id="{7B398EC2-91E1-BB3D-5BA4-70462B011290}"/>
                </a:ext>
              </a:extLst>
            </p:cNvPr>
            <p:cNvSpPr/>
            <p:nvPr/>
          </p:nvSpPr>
          <p:spPr>
            <a:xfrm>
              <a:off x="9228864" y="4350574"/>
              <a:ext cx="147600" cy="598348"/>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62" name="Gruppieren 69">
              <a:extLst>
                <a:ext uri="{FF2B5EF4-FFF2-40B4-BE49-F238E27FC236}">
                  <a16:creationId xmlns:a16="http://schemas.microsoft.com/office/drawing/2014/main" id="{ECC1C69F-FB6B-D406-3642-E8BC8A7B3370}"/>
                </a:ext>
              </a:extLst>
            </p:cNvPr>
            <p:cNvGrpSpPr/>
            <p:nvPr/>
          </p:nvGrpSpPr>
          <p:grpSpPr>
            <a:xfrm>
              <a:off x="8848076" y="4515524"/>
              <a:ext cx="79200" cy="18000"/>
              <a:chOff x="5040309" y="5149593"/>
              <a:chExt cx="79200" cy="155455"/>
            </a:xfrm>
          </p:grpSpPr>
          <p:cxnSp>
            <p:nvCxnSpPr>
              <p:cNvPr id="139" name="Gerader Verbinder 70">
                <a:extLst>
                  <a:ext uri="{FF2B5EF4-FFF2-40B4-BE49-F238E27FC236}">
                    <a16:creationId xmlns:a16="http://schemas.microsoft.com/office/drawing/2014/main" id="{D20E8C8A-C408-3B4A-7777-22243DD9A178}"/>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71">
                <a:extLst>
                  <a:ext uri="{FF2B5EF4-FFF2-40B4-BE49-F238E27FC236}">
                    <a16:creationId xmlns:a16="http://schemas.microsoft.com/office/drawing/2014/main" id="{30DE43A1-91DC-BCA6-16EC-C0A31C6FCBBF}"/>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72">
                <a:extLst>
                  <a:ext uri="{FF2B5EF4-FFF2-40B4-BE49-F238E27FC236}">
                    <a16:creationId xmlns:a16="http://schemas.microsoft.com/office/drawing/2014/main" id="{0AF574F7-E2D3-10BF-8B34-736BAF2D199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uppieren 73">
              <a:extLst>
                <a:ext uri="{FF2B5EF4-FFF2-40B4-BE49-F238E27FC236}">
                  <a16:creationId xmlns:a16="http://schemas.microsoft.com/office/drawing/2014/main" id="{DFBEE8BA-D0A6-B1E7-137C-635E2544D28D}"/>
                </a:ext>
              </a:extLst>
            </p:cNvPr>
            <p:cNvGrpSpPr/>
            <p:nvPr/>
          </p:nvGrpSpPr>
          <p:grpSpPr>
            <a:xfrm>
              <a:off x="8994088" y="4454042"/>
              <a:ext cx="79200" cy="14400"/>
              <a:chOff x="5040309" y="5149593"/>
              <a:chExt cx="79200" cy="155455"/>
            </a:xfrm>
          </p:grpSpPr>
          <p:cxnSp>
            <p:nvCxnSpPr>
              <p:cNvPr id="136" name="Gerader Verbinder 74">
                <a:extLst>
                  <a:ext uri="{FF2B5EF4-FFF2-40B4-BE49-F238E27FC236}">
                    <a16:creationId xmlns:a16="http://schemas.microsoft.com/office/drawing/2014/main" id="{7D0D71E8-6836-E5F4-FEFE-07F66420076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75">
                <a:extLst>
                  <a:ext uri="{FF2B5EF4-FFF2-40B4-BE49-F238E27FC236}">
                    <a16:creationId xmlns:a16="http://schemas.microsoft.com/office/drawing/2014/main" id="{1C35D85E-CCC1-AED9-4495-F4FCDDB85890}"/>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76">
                <a:extLst>
                  <a:ext uri="{FF2B5EF4-FFF2-40B4-BE49-F238E27FC236}">
                    <a16:creationId xmlns:a16="http://schemas.microsoft.com/office/drawing/2014/main" id="{B69EDEF0-A07C-7403-1402-866281CD4A3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77">
              <a:extLst>
                <a:ext uri="{FF2B5EF4-FFF2-40B4-BE49-F238E27FC236}">
                  <a16:creationId xmlns:a16="http://schemas.microsoft.com/office/drawing/2014/main" id="{9397D38B-97F1-7503-1A3F-9DCF623DE095}"/>
                </a:ext>
              </a:extLst>
            </p:cNvPr>
            <p:cNvGrpSpPr/>
            <p:nvPr/>
          </p:nvGrpSpPr>
          <p:grpSpPr>
            <a:xfrm>
              <a:off x="9263064" y="4342863"/>
              <a:ext cx="79200" cy="10800"/>
              <a:chOff x="5040309" y="5149593"/>
              <a:chExt cx="79200" cy="155455"/>
            </a:xfrm>
          </p:grpSpPr>
          <p:cxnSp>
            <p:nvCxnSpPr>
              <p:cNvPr id="133" name="Gerader Verbinder 78">
                <a:extLst>
                  <a:ext uri="{FF2B5EF4-FFF2-40B4-BE49-F238E27FC236}">
                    <a16:creationId xmlns:a16="http://schemas.microsoft.com/office/drawing/2014/main" id="{08754ECB-5878-7792-A146-90CD07E09ED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79">
                <a:extLst>
                  <a:ext uri="{FF2B5EF4-FFF2-40B4-BE49-F238E27FC236}">
                    <a16:creationId xmlns:a16="http://schemas.microsoft.com/office/drawing/2014/main" id="{DA09E748-DBA5-2342-06BB-620A20F409B2}"/>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80">
                <a:extLst>
                  <a:ext uri="{FF2B5EF4-FFF2-40B4-BE49-F238E27FC236}">
                    <a16:creationId xmlns:a16="http://schemas.microsoft.com/office/drawing/2014/main" id="{75C00EBF-C46B-9B89-3EEF-FC568FE816B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uppieren 81">
              <a:extLst>
                <a:ext uri="{FF2B5EF4-FFF2-40B4-BE49-F238E27FC236}">
                  <a16:creationId xmlns:a16="http://schemas.microsoft.com/office/drawing/2014/main" id="{1757DD19-EC42-C148-C1F8-E32C37ABDFDD}"/>
                </a:ext>
              </a:extLst>
            </p:cNvPr>
            <p:cNvGrpSpPr/>
            <p:nvPr/>
          </p:nvGrpSpPr>
          <p:grpSpPr>
            <a:xfrm>
              <a:off x="9410663" y="4264793"/>
              <a:ext cx="79200" cy="10800"/>
              <a:chOff x="5040309" y="5149593"/>
              <a:chExt cx="79200" cy="155455"/>
            </a:xfrm>
          </p:grpSpPr>
          <p:cxnSp>
            <p:nvCxnSpPr>
              <p:cNvPr id="130" name="Gerader Verbinder 82">
                <a:extLst>
                  <a:ext uri="{FF2B5EF4-FFF2-40B4-BE49-F238E27FC236}">
                    <a16:creationId xmlns:a16="http://schemas.microsoft.com/office/drawing/2014/main" id="{06157BE7-B9F6-F83F-A24A-69AA72E289AB}"/>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83">
                <a:extLst>
                  <a:ext uri="{FF2B5EF4-FFF2-40B4-BE49-F238E27FC236}">
                    <a16:creationId xmlns:a16="http://schemas.microsoft.com/office/drawing/2014/main" id="{79DB64A0-37C3-725B-7831-C63E1C29D342}"/>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84">
                <a:extLst>
                  <a:ext uri="{FF2B5EF4-FFF2-40B4-BE49-F238E27FC236}">
                    <a16:creationId xmlns:a16="http://schemas.microsoft.com/office/drawing/2014/main" id="{D50E9AE8-B5E6-E92D-1F1A-77675F8E23E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220">
              <a:extLst>
                <a:ext uri="{FF2B5EF4-FFF2-40B4-BE49-F238E27FC236}">
                  <a16:creationId xmlns:a16="http://schemas.microsoft.com/office/drawing/2014/main" id="{0684EB74-FAFE-6204-165D-A9504F9F2E35}"/>
                </a:ext>
              </a:extLst>
            </p:cNvPr>
            <p:cNvSpPr/>
            <p:nvPr/>
          </p:nvSpPr>
          <p:spPr>
            <a:xfrm>
              <a:off x="9650849" y="4082257"/>
              <a:ext cx="147600" cy="866665"/>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7" name="Rectangle 220">
              <a:extLst>
                <a:ext uri="{FF2B5EF4-FFF2-40B4-BE49-F238E27FC236}">
                  <a16:creationId xmlns:a16="http://schemas.microsoft.com/office/drawing/2014/main" id="{16A0355D-4585-66DC-AA70-B42C3DEBC7BA}"/>
                </a:ext>
              </a:extLst>
            </p:cNvPr>
            <p:cNvSpPr/>
            <p:nvPr/>
          </p:nvSpPr>
          <p:spPr>
            <a:xfrm>
              <a:off x="9793243" y="3994931"/>
              <a:ext cx="147600" cy="95399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68" name="Gruppieren 89">
              <a:extLst>
                <a:ext uri="{FF2B5EF4-FFF2-40B4-BE49-F238E27FC236}">
                  <a16:creationId xmlns:a16="http://schemas.microsoft.com/office/drawing/2014/main" id="{347D5852-01F4-080F-5023-52A04D724F5D}"/>
                </a:ext>
              </a:extLst>
            </p:cNvPr>
            <p:cNvGrpSpPr/>
            <p:nvPr/>
          </p:nvGrpSpPr>
          <p:grpSpPr>
            <a:xfrm>
              <a:off x="9827443" y="3989878"/>
              <a:ext cx="79200" cy="10800"/>
              <a:chOff x="5040309" y="5149593"/>
              <a:chExt cx="79200" cy="155455"/>
            </a:xfrm>
          </p:grpSpPr>
          <p:cxnSp>
            <p:nvCxnSpPr>
              <p:cNvPr id="127" name="Gerader Verbinder 90">
                <a:extLst>
                  <a:ext uri="{FF2B5EF4-FFF2-40B4-BE49-F238E27FC236}">
                    <a16:creationId xmlns:a16="http://schemas.microsoft.com/office/drawing/2014/main" id="{10B08442-9317-0113-905A-E27C6E4F03B3}"/>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91">
                <a:extLst>
                  <a:ext uri="{FF2B5EF4-FFF2-40B4-BE49-F238E27FC236}">
                    <a16:creationId xmlns:a16="http://schemas.microsoft.com/office/drawing/2014/main" id="{A9EEC50D-6599-3696-E029-F757DE1D39D7}"/>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92">
                <a:extLst>
                  <a:ext uri="{FF2B5EF4-FFF2-40B4-BE49-F238E27FC236}">
                    <a16:creationId xmlns:a16="http://schemas.microsoft.com/office/drawing/2014/main" id="{6ED6CF84-43BC-EF41-D08B-8028494C0DC8}"/>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uppieren 85">
              <a:extLst>
                <a:ext uri="{FF2B5EF4-FFF2-40B4-BE49-F238E27FC236}">
                  <a16:creationId xmlns:a16="http://schemas.microsoft.com/office/drawing/2014/main" id="{870A848F-E676-645A-2605-747844C46A72}"/>
                </a:ext>
              </a:extLst>
            </p:cNvPr>
            <p:cNvGrpSpPr/>
            <p:nvPr/>
          </p:nvGrpSpPr>
          <p:grpSpPr>
            <a:xfrm>
              <a:off x="9685049" y="4074806"/>
              <a:ext cx="79200" cy="7200"/>
              <a:chOff x="5040309" y="5149593"/>
              <a:chExt cx="79200" cy="155455"/>
            </a:xfrm>
          </p:grpSpPr>
          <p:cxnSp>
            <p:nvCxnSpPr>
              <p:cNvPr id="124" name="Gerader Verbinder 86">
                <a:extLst>
                  <a:ext uri="{FF2B5EF4-FFF2-40B4-BE49-F238E27FC236}">
                    <a16:creationId xmlns:a16="http://schemas.microsoft.com/office/drawing/2014/main" id="{A8FC59F0-CAEF-39BF-D281-F89D6EB6620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87">
                <a:extLst>
                  <a:ext uri="{FF2B5EF4-FFF2-40B4-BE49-F238E27FC236}">
                    <a16:creationId xmlns:a16="http://schemas.microsoft.com/office/drawing/2014/main" id="{33E5A322-0EFE-2D02-6929-0899DB8ECDD6}"/>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88">
                <a:extLst>
                  <a:ext uri="{FF2B5EF4-FFF2-40B4-BE49-F238E27FC236}">
                    <a16:creationId xmlns:a16="http://schemas.microsoft.com/office/drawing/2014/main" id="{5B5762C3-C426-D84D-2A57-8EF7CC6A7137}"/>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220">
              <a:extLst>
                <a:ext uri="{FF2B5EF4-FFF2-40B4-BE49-F238E27FC236}">
                  <a16:creationId xmlns:a16="http://schemas.microsoft.com/office/drawing/2014/main" id="{DEC17560-D95B-CD22-C9CB-2D9429F9062F}"/>
                </a:ext>
              </a:extLst>
            </p:cNvPr>
            <p:cNvSpPr/>
            <p:nvPr/>
          </p:nvSpPr>
          <p:spPr>
            <a:xfrm>
              <a:off x="10070028" y="3574234"/>
              <a:ext cx="147600" cy="1374688"/>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1" name="Rectangle 220">
              <a:extLst>
                <a:ext uri="{FF2B5EF4-FFF2-40B4-BE49-F238E27FC236}">
                  <a16:creationId xmlns:a16="http://schemas.microsoft.com/office/drawing/2014/main" id="{50B22D5E-E647-3ED2-19B2-A854A9C5AE60}"/>
                </a:ext>
              </a:extLst>
            </p:cNvPr>
            <p:cNvSpPr/>
            <p:nvPr/>
          </p:nvSpPr>
          <p:spPr>
            <a:xfrm>
              <a:off x="10212059" y="3532401"/>
              <a:ext cx="147600" cy="14165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72" name="Gruppieren 93">
              <a:extLst>
                <a:ext uri="{FF2B5EF4-FFF2-40B4-BE49-F238E27FC236}">
                  <a16:creationId xmlns:a16="http://schemas.microsoft.com/office/drawing/2014/main" id="{5156B7B9-5BB8-B3FE-788C-4F50595B7365}"/>
                </a:ext>
              </a:extLst>
            </p:cNvPr>
            <p:cNvGrpSpPr/>
            <p:nvPr/>
          </p:nvGrpSpPr>
          <p:grpSpPr>
            <a:xfrm>
              <a:off x="10104228" y="3568618"/>
              <a:ext cx="79200" cy="3600"/>
              <a:chOff x="5040309" y="5149593"/>
              <a:chExt cx="79200" cy="155455"/>
            </a:xfrm>
          </p:grpSpPr>
          <p:cxnSp>
            <p:nvCxnSpPr>
              <p:cNvPr id="121" name="Gerader Verbinder 94">
                <a:extLst>
                  <a:ext uri="{FF2B5EF4-FFF2-40B4-BE49-F238E27FC236}">
                    <a16:creationId xmlns:a16="http://schemas.microsoft.com/office/drawing/2014/main" id="{BBA4A883-4641-1616-A32F-A664599F51CD}"/>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95">
                <a:extLst>
                  <a:ext uri="{FF2B5EF4-FFF2-40B4-BE49-F238E27FC236}">
                    <a16:creationId xmlns:a16="http://schemas.microsoft.com/office/drawing/2014/main" id="{DC628BD9-FEE8-DC08-3D72-A6314B58D066}"/>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96">
                <a:extLst>
                  <a:ext uri="{FF2B5EF4-FFF2-40B4-BE49-F238E27FC236}">
                    <a16:creationId xmlns:a16="http://schemas.microsoft.com/office/drawing/2014/main" id="{483CDAB6-9965-3368-F1A1-CD6F3F67F3CF}"/>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uppieren 97">
              <a:extLst>
                <a:ext uri="{FF2B5EF4-FFF2-40B4-BE49-F238E27FC236}">
                  <a16:creationId xmlns:a16="http://schemas.microsoft.com/office/drawing/2014/main" id="{867D3745-45B3-0DD5-569B-D58770A2C7A7}"/>
                </a:ext>
              </a:extLst>
            </p:cNvPr>
            <p:cNvGrpSpPr/>
            <p:nvPr/>
          </p:nvGrpSpPr>
          <p:grpSpPr>
            <a:xfrm>
              <a:off x="10246259" y="3530724"/>
              <a:ext cx="79200" cy="3600"/>
              <a:chOff x="5040309" y="5149593"/>
              <a:chExt cx="79200" cy="155455"/>
            </a:xfrm>
          </p:grpSpPr>
          <p:cxnSp>
            <p:nvCxnSpPr>
              <p:cNvPr id="118" name="Gerader Verbinder 98">
                <a:extLst>
                  <a:ext uri="{FF2B5EF4-FFF2-40B4-BE49-F238E27FC236}">
                    <a16:creationId xmlns:a16="http://schemas.microsoft.com/office/drawing/2014/main" id="{F0991A41-ED0C-03DF-FAEF-D35378FD94E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99">
                <a:extLst>
                  <a:ext uri="{FF2B5EF4-FFF2-40B4-BE49-F238E27FC236}">
                    <a16:creationId xmlns:a16="http://schemas.microsoft.com/office/drawing/2014/main" id="{9B862483-8052-0C23-65E0-599B3095A214}"/>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00">
                <a:extLst>
                  <a:ext uri="{FF2B5EF4-FFF2-40B4-BE49-F238E27FC236}">
                    <a16:creationId xmlns:a16="http://schemas.microsoft.com/office/drawing/2014/main" id="{8E76CFB0-589F-89BD-C1DD-765F43164870}"/>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220">
              <a:extLst>
                <a:ext uri="{FF2B5EF4-FFF2-40B4-BE49-F238E27FC236}">
                  <a16:creationId xmlns:a16="http://schemas.microsoft.com/office/drawing/2014/main" id="{D15D0C35-BAE4-C35C-DB7A-FA560B1E3FF5}"/>
                </a:ext>
              </a:extLst>
            </p:cNvPr>
            <p:cNvSpPr/>
            <p:nvPr/>
          </p:nvSpPr>
          <p:spPr>
            <a:xfrm>
              <a:off x="10486158" y="3083403"/>
              <a:ext cx="147600" cy="186551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5" name="Rectangle 220">
              <a:extLst>
                <a:ext uri="{FF2B5EF4-FFF2-40B4-BE49-F238E27FC236}">
                  <a16:creationId xmlns:a16="http://schemas.microsoft.com/office/drawing/2014/main" id="{0321580C-EB4E-CDE2-0398-281B3DE633D6}"/>
                </a:ext>
              </a:extLst>
            </p:cNvPr>
            <p:cNvSpPr/>
            <p:nvPr/>
          </p:nvSpPr>
          <p:spPr>
            <a:xfrm>
              <a:off x="10637453" y="3123279"/>
              <a:ext cx="147600" cy="1825643"/>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76" name="Gruppieren 101">
              <a:extLst>
                <a:ext uri="{FF2B5EF4-FFF2-40B4-BE49-F238E27FC236}">
                  <a16:creationId xmlns:a16="http://schemas.microsoft.com/office/drawing/2014/main" id="{B00D755D-4D3B-D78B-EA64-C81A23F07A0F}"/>
                </a:ext>
              </a:extLst>
            </p:cNvPr>
            <p:cNvGrpSpPr/>
            <p:nvPr/>
          </p:nvGrpSpPr>
          <p:grpSpPr>
            <a:xfrm>
              <a:off x="10520358" y="3082978"/>
              <a:ext cx="79200" cy="3600"/>
              <a:chOff x="5040309" y="5149593"/>
              <a:chExt cx="79200" cy="155455"/>
            </a:xfrm>
          </p:grpSpPr>
          <p:cxnSp>
            <p:nvCxnSpPr>
              <p:cNvPr id="115" name="Gerader Verbinder 102">
                <a:extLst>
                  <a:ext uri="{FF2B5EF4-FFF2-40B4-BE49-F238E27FC236}">
                    <a16:creationId xmlns:a16="http://schemas.microsoft.com/office/drawing/2014/main" id="{239A7BD0-D527-E897-8BEF-44E11BE95CC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103">
                <a:extLst>
                  <a:ext uri="{FF2B5EF4-FFF2-40B4-BE49-F238E27FC236}">
                    <a16:creationId xmlns:a16="http://schemas.microsoft.com/office/drawing/2014/main" id="{A16E6639-AE23-DA9C-FF13-36B8629CDADF}"/>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04">
                <a:extLst>
                  <a:ext uri="{FF2B5EF4-FFF2-40B4-BE49-F238E27FC236}">
                    <a16:creationId xmlns:a16="http://schemas.microsoft.com/office/drawing/2014/main" id="{93075645-0B0D-EF72-1FBC-823A261A8AEB}"/>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uppieren 105">
              <a:extLst>
                <a:ext uri="{FF2B5EF4-FFF2-40B4-BE49-F238E27FC236}">
                  <a16:creationId xmlns:a16="http://schemas.microsoft.com/office/drawing/2014/main" id="{FC2F7C28-9754-1901-58DF-B71B25E18588}"/>
                </a:ext>
              </a:extLst>
            </p:cNvPr>
            <p:cNvGrpSpPr/>
            <p:nvPr/>
          </p:nvGrpSpPr>
          <p:grpSpPr>
            <a:xfrm>
              <a:off x="10671653" y="3124182"/>
              <a:ext cx="79200" cy="3600"/>
              <a:chOff x="5040309" y="5149593"/>
              <a:chExt cx="79200" cy="155455"/>
            </a:xfrm>
          </p:grpSpPr>
          <p:cxnSp>
            <p:nvCxnSpPr>
              <p:cNvPr id="112" name="Gerader Verbinder 106">
                <a:extLst>
                  <a:ext uri="{FF2B5EF4-FFF2-40B4-BE49-F238E27FC236}">
                    <a16:creationId xmlns:a16="http://schemas.microsoft.com/office/drawing/2014/main" id="{D6E2929B-0D1A-50DC-6D9F-F0B02E3B9B3A}"/>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07">
                <a:extLst>
                  <a:ext uri="{FF2B5EF4-FFF2-40B4-BE49-F238E27FC236}">
                    <a16:creationId xmlns:a16="http://schemas.microsoft.com/office/drawing/2014/main" id="{684DCA79-82D8-6EF3-7D2C-C02768B35B9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08">
                <a:extLst>
                  <a:ext uri="{FF2B5EF4-FFF2-40B4-BE49-F238E27FC236}">
                    <a16:creationId xmlns:a16="http://schemas.microsoft.com/office/drawing/2014/main" id="{4C2B43B6-F828-76C3-1AFA-B7EB19DCC765}"/>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220">
              <a:extLst>
                <a:ext uri="{FF2B5EF4-FFF2-40B4-BE49-F238E27FC236}">
                  <a16:creationId xmlns:a16="http://schemas.microsoft.com/office/drawing/2014/main" id="{9980F083-9038-D65C-F0FE-1FF69578FC26}"/>
                </a:ext>
              </a:extLst>
            </p:cNvPr>
            <p:cNvSpPr/>
            <p:nvPr/>
          </p:nvSpPr>
          <p:spPr>
            <a:xfrm>
              <a:off x="10904283" y="2968552"/>
              <a:ext cx="147600" cy="1980370"/>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9" name="Rectangle 220">
              <a:extLst>
                <a:ext uri="{FF2B5EF4-FFF2-40B4-BE49-F238E27FC236}">
                  <a16:creationId xmlns:a16="http://schemas.microsoft.com/office/drawing/2014/main" id="{06099AEB-2F19-2270-2309-7161066724C1}"/>
                </a:ext>
              </a:extLst>
            </p:cNvPr>
            <p:cNvSpPr/>
            <p:nvPr/>
          </p:nvSpPr>
          <p:spPr>
            <a:xfrm>
              <a:off x="11048461" y="3053201"/>
              <a:ext cx="147600" cy="18957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80" name="Gruppieren 109">
              <a:extLst>
                <a:ext uri="{FF2B5EF4-FFF2-40B4-BE49-F238E27FC236}">
                  <a16:creationId xmlns:a16="http://schemas.microsoft.com/office/drawing/2014/main" id="{41B33289-B6AB-CBE3-4954-6340F0E74167}"/>
                </a:ext>
              </a:extLst>
            </p:cNvPr>
            <p:cNvGrpSpPr/>
            <p:nvPr/>
          </p:nvGrpSpPr>
          <p:grpSpPr>
            <a:xfrm>
              <a:off x="10938483" y="2963845"/>
              <a:ext cx="79200" cy="7200"/>
              <a:chOff x="5040309" y="5149593"/>
              <a:chExt cx="79200" cy="155455"/>
            </a:xfrm>
          </p:grpSpPr>
          <p:cxnSp>
            <p:nvCxnSpPr>
              <p:cNvPr id="109" name="Gerader Verbinder 110">
                <a:extLst>
                  <a:ext uri="{FF2B5EF4-FFF2-40B4-BE49-F238E27FC236}">
                    <a16:creationId xmlns:a16="http://schemas.microsoft.com/office/drawing/2014/main" id="{924629A2-132D-940B-AE74-E082A3C4A64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11">
                <a:extLst>
                  <a:ext uri="{FF2B5EF4-FFF2-40B4-BE49-F238E27FC236}">
                    <a16:creationId xmlns:a16="http://schemas.microsoft.com/office/drawing/2014/main" id="{571EE654-273F-DD8C-961A-765DE281BC8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2">
                <a:extLst>
                  <a:ext uri="{FF2B5EF4-FFF2-40B4-BE49-F238E27FC236}">
                    <a16:creationId xmlns:a16="http://schemas.microsoft.com/office/drawing/2014/main" id="{962098AC-C5C1-2CED-D3BC-1E5162532395}"/>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uppieren 113">
              <a:extLst>
                <a:ext uri="{FF2B5EF4-FFF2-40B4-BE49-F238E27FC236}">
                  <a16:creationId xmlns:a16="http://schemas.microsoft.com/office/drawing/2014/main" id="{D724D6BE-921F-C757-5C1C-3CA2FFF54720}"/>
                </a:ext>
              </a:extLst>
            </p:cNvPr>
            <p:cNvGrpSpPr/>
            <p:nvPr/>
          </p:nvGrpSpPr>
          <p:grpSpPr>
            <a:xfrm>
              <a:off x="11082661" y="3049640"/>
              <a:ext cx="79200" cy="3600"/>
              <a:chOff x="5040309" y="5149593"/>
              <a:chExt cx="79200" cy="155455"/>
            </a:xfrm>
          </p:grpSpPr>
          <p:cxnSp>
            <p:nvCxnSpPr>
              <p:cNvPr id="106" name="Gerader Verbinder 114">
                <a:extLst>
                  <a:ext uri="{FF2B5EF4-FFF2-40B4-BE49-F238E27FC236}">
                    <a16:creationId xmlns:a16="http://schemas.microsoft.com/office/drawing/2014/main" id="{48E3EF88-90C9-0FC1-33FD-38F2198AAFB7}"/>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15">
                <a:extLst>
                  <a:ext uri="{FF2B5EF4-FFF2-40B4-BE49-F238E27FC236}">
                    <a16:creationId xmlns:a16="http://schemas.microsoft.com/office/drawing/2014/main" id="{900B7290-532A-6380-044A-8F35C8768D19}"/>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16">
                <a:extLst>
                  <a:ext uri="{FF2B5EF4-FFF2-40B4-BE49-F238E27FC236}">
                    <a16:creationId xmlns:a16="http://schemas.microsoft.com/office/drawing/2014/main" id="{1564DB56-64B9-C443-9934-803A84F2BBC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2" name="Gerader Verbinder 137">
              <a:extLst>
                <a:ext uri="{FF2B5EF4-FFF2-40B4-BE49-F238E27FC236}">
                  <a16:creationId xmlns:a16="http://schemas.microsoft.com/office/drawing/2014/main" id="{27E52772-4715-DD26-083C-1D0EDE34B401}"/>
                </a:ext>
              </a:extLst>
            </p:cNvPr>
            <p:cNvCxnSpPr>
              <a:cxnSpLocks/>
            </p:cNvCxnSpPr>
            <p:nvPr/>
          </p:nvCxnSpPr>
          <p:spPr>
            <a:xfrm>
              <a:off x="7424919" y="2527715"/>
              <a:ext cx="0" cy="2424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152">
              <a:extLst>
                <a:ext uri="{FF2B5EF4-FFF2-40B4-BE49-F238E27FC236}">
                  <a16:creationId xmlns:a16="http://schemas.microsoft.com/office/drawing/2014/main" id="{05F732C7-F3E4-560C-CFBD-B257790A07C6}"/>
                </a:ext>
              </a:extLst>
            </p:cNvPr>
            <p:cNvCxnSpPr>
              <a:cxnSpLocks/>
            </p:cNvCxnSpPr>
            <p:nvPr/>
          </p:nvCxnSpPr>
          <p:spPr>
            <a:xfrm>
              <a:off x="7359651" y="253206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153">
              <a:extLst>
                <a:ext uri="{FF2B5EF4-FFF2-40B4-BE49-F238E27FC236}">
                  <a16:creationId xmlns:a16="http://schemas.microsoft.com/office/drawing/2014/main" id="{618E04A4-1D8A-3FB0-65DB-4485E4184A60}"/>
                </a:ext>
              </a:extLst>
            </p:cNvPr>
            <p:cNvCxnSpPr>
              <a:cxnSpLocks/>
            </p:cNvCxnSpPr>
            <p:nvPr/>
          </p:nvCxnSpPr>
          <p:spPr>
            <a:xfrm>
              <a:off x="7359651" y="293460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154">
              <a:extLst>
                <a:ext uri="{FF2B5EF4-FFF2-40B4-BE49-F238E27FC236}">
                  <a16:creationId xmlns:a16="http://schemas.microsoft.com/office/drawing/2014/main" id="{016D9DB3-237D-A03E-9F42-01615DA19EC9}"/>
                </a:ext>
              </a:extLst>
            </p:cNvPr>
            <p:cNvCxnSpPr>
              <a:cxnSpLocks/>
            </p:cNvCxnSpPr>
            <p:nvPr/>
          </p:nvCxnSpPr>
          <p:spPr>
            <a:xfrm>
              <a:off x="7359651" y="333715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155">
              <a:extLst>
                <a:ext uri="{FF2B5EF4-FFF2-40B4-BE49-F238E27FC236}">
                  <a16:creationId xmlns:a16="http://schemas.microsoft.com/office/drawing/2014/main" id="{FAF352F6-6742-2AA4-A2E8-BCE6352B06E8}"/>
                </a:ext>
              </a:extLst>
            </p:cNvPr>
            <p:cNvCxnSpPr>
              <a:cxnSpLocks/>
            </p:cNvCxnSpPr>
            <p:nvPr/>
          </p:nvCxnSpPr>
          <p:spPr>
            <a:xfrm>
              <a:off x="7359651" y="373969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156">
              <a:extLst>
                <a:ext uri="{FF2B5EF4-FFF2-40B4-BE49-F238E27FC236}">
                  <a16:creationId xmlns:a16="http://schemas.microsoft.com/office/drawing/2014/main" id="{C81DAB37-74A5-B4A3-F875-6317DD039566}"/>
                </a:ext>
              </a:extLst>
            </p:cNvPr>
            <p:cNvCxnSpPr>
              <a:cxnSpLocks/>
            </p:cNvCxnSpPr>
            <p:nvPr/>
          </p:nvCxnSpPr>
          <p:spPr>
            <a:xfrm>
              <a:off x="7359651" y="414224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157">
              <a:extLst>
                <a:ext uri="{FF2B5EF4-FFF2-40B4-BE49-F238E27FC236}">
                  <a16:creationId xmlns:a16="http://schemas.microsoft.com/office/drawing/2014/main" id="{D63535AA-4573-5A17-3F43-125D97A314D1}"/>
                </a:ext>
              </a:extLst>
            </p:cNvPr>
            <p:cNvCxnSpPr>
              <a:cxnSpLocks/>
            </p:cNvCxnSpPr>
            <p:nvPr/>
          </p:nvCxnSpPr>
          <p:spPr>
            <a:xfrm>
              <a:off x="7359651" y="454478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feld 159">
              <a:extLst>
                <a:ext uri="{FF2B5EF4-FFF2-40B4-BE49-F238E27FC236}">
                  <a16:creationId xmlns:a16="http://schemas.microsoft.com/office/drawing/2014/main" id="{E273CDE4-84EC-920B-C7E5-B560DCEE5BC8}"/>
                </a:ext>
              </a:extLst>
            </p:cNvPr>
            <p:cNvSpPr txBox="1"/>
            <p:nvPr/>
          </p:nvSpPr>
          <p:spPr>
            <a:xfrm>
              <a:off x="7104791" y="4808535"/>
              <a:ext cx="269626" cy="276999"/>
            </a:xfrm>
            <a:prstGeom prst="rect">
              <a:avLst/>
            </a:prstGeom>
            <a:noFill/>
          </p:spPr>
          <p:txBody>
            <a:bodyPr wrap="none" rtlCol="0">
              <a:spAutoFit/>
            </a:bodyPr>
            <a:lstStyle/>
            <a:p>
              <a:r>
                <a:rPr lang="de-DE" sz="1200" dirty="0"/>
                <a:t>0</a:t>
              </a:r>
              <a:endParaRPr lang="en-GB" sz="1200" dirty="0"/>
            </a:p>
          </p:txBody>
        </p:sp>
        <p:sp>
          <p:nvSpPr>
            <p:cNvPr id="90" name="Textfeld 160">
              <a:extLst>
                <a:ext uri="{FF2B5EF4-FFF2-40B4-BE49-F238E27FC236}">
                  <a16:creationId xmlns:a16="http://schemas.microsoft.com/office/drawing/2014/main" id="{E155A1FC-27FF-65F6-B486-55FE1437DCBF}"/>
                </a:ext>
              </a:extLst>
            </p:cNvPr>
            <p:cNvSpPr txBox="1"/>
            <p:nvPr/>
          </p:nvSpPr>
          <p:spPr>
            <a:xfrm>
              <a:off x="7019833" y="4406657"/>
              <a:ext cx="354584" cy="276999"/>
            </a:xfrm>
            <a:prstGeom prst="rect">
              <a:avLst/>
            </a:prstGeom>
            <a:noFill/>
          </p:spPr>
          <p:txBody>
            <a:bodyPr wrap="none" rtlCol="0">
              <a:spAutoFit/>
            </a:bodyPr>
            <a:lstStyle/>
            <a:p>
              <a:r>
                <a:rPr lang="de-DE" sz="1200" dirty="0"/>
                <a:t>10</a:t>
              </a:r>
              <a:endParaRPr lang="en-GB" sz="1200" dirty="0"/>
            </a:p>
          </p:txBody>
        </p:sp>
        <p:sp>
          <p:nvSpPr>
            <p:cNvPr id="91" name="Textfeld 161">
              <a:extLst>
                <a:ext uri="{FF2B5EF4-FFF2-40B4-BE49-F238E27FC236}">
                  <a16:creationId xmlns:a16="http://schemas.microsoft.com/office/drawing/2014/main" id="{7110C2CE-EC7F-0D41-EBE4-2EEE18BED206}"/>
                </a:ext>
              </a:extLst>
            </p:cNvPr>
            <p:cNvSpPr txBox="1"/>
            <p:nvPr/>
          </p:nvSpPr>
          <p:spPr>
            <a:xfrm>
              <a:off x="7019833" y="4004781"/>
              <a:ext cx="372218" cy="261229"/>
            </a:xfrm>
            <a:prstGeom prst="rect">
              <a:avLst/>
            </a:prstGeom>
            <a:noFill/>
          </p:spPr>
          <p:txBody>
            <a:bodyPr wrap="none" rtlCol="0">
              <a:spAutoFit/>
            </a:bodyPr>
            <a:lstStyle/>
            <a:p>
              <a:r>
                <a:rPr lang="de-DE" sz="1200" dirty="0"/>
                <a:t>20</a:t>
              </a:r>
              <a:endParaRPr lang="en-GB" sz="1200" dirty="0"/>
            </a:p>
          </p:txBody>
        </p:sp>
        <p:sp>
          <p:nvSpPr>
            <p:cNvPr id="92" name="Textfeld 162">
              <a:extLst>
                <a:ext uri="{FF2B5EF4-FFF2-40B4-BE49-F238E27FC236}">
                  <a16:creationId xmlns:a16="http://schemas.microsoft.com/office/drawing/2014/main" id="{6B8CFF94-3F6F-60F7-EB9B-39D2E56548AA}"/>
                </a:ext>
              </a:extLst>
            </p:cNvPr>
            <p:cNvSpPr txBox="1"/>
            <p:nvPr/>
          </p:nvSpPr>
          <p:spPr>
            <a:xfrm>
              <a:off x="7019833" y="3602905"/>
              <a:ext cx="372218" cy="261229"/>
            </a:xfrm>
            <a:prstGeom prst="rect">
              <a:avLst/>
            </a:prstGeom>
            <a:noFill/>
          </p:spPr>
          <p:txBody>
            <a:bodyPr wrap="none" rtlCol="0">
              <a:spAutoFit/>
            </a:bodyPr>
            <a:lstStyle/>
            <a:p>
              <a:r>
                <a:rPr lang="de-DE" sz="1200" dirty="0"/>
                <a:t>30</a:t>
              </a:r>
              <a:endParaRPr lang="en-GB" sz="1200" dirty="0"/>
            </a:p>
          </p:txBody>
        </p:sp>
        <p:sp>
          <p:nvSpPr>
            <p:cNvPr id="93" name="Textfeld 163">
              <a:extLst>
                <a:ext uri="{FF2B5EF4-FFF2-40B4-BE49-F238E27FC236}">
                  <a16:creationId xmlns:a16="http://schemas.microsoft.com/office/drawing/2014/main" id="{4B3DB0FF-E667-3D11-508B-D23F31739392}"/>
                </a:ext>
              </a:extLst>
            </p:cNvPr>
            <p:cNvSpPr txBox="1"/>
            <p:nvPr/>
          </p:nvSpPr>
          <p:spPr>
            <a:xfrm>
              <a:off x="7019833" y="3201029"/>
              <a:ext cx="386644" cy="261229"/>
            </a:xfrm>
            <a:prstGeom prst="rect">
              <a:avLst/>
            </a:prstGeom>
            <a:noFill/>
          </p:spPr>
          <p:txBody>
            <a:bodyPr wrap="none" rtlCol="0">
              <a:spAutoFit/>
            </a:bodyPr>
            <a:lstStyle/>
            <a:p>
              <a:r>
                <a:rPr lang="de-DE" sz="1200" dirty="0"/>
                <a:t>40</a:t>
              </a:r>
              <a:endParaRPr lang="en-GB" sz="1200" dirty="0"/>
            </a:p>
          </p:txBody>
        </p:sp>
        <p:sp>
          <p:nvSpPr>
            <p:cNvPr id="94" name="Textfeld 164">
              <a:extLst>
                <a:ext uri="{FF2B5EF4-FFF2-40B4-BE49-F238E27FC236}">
                  <a16:creationId xmlns:a16="http://schemas.microsoft.com/office/drawing/2014/main" id="{AECB5DA9-B243-F9A5-AC98-5C7DB0FC4E42}"/>
                </a:ext>
              </a:extLst>
            </p:cNvPr>
            <p:cNvSpPr txBox="1"/>
            <p:nvPr/>
          </p:nvSpPr>
          <p:spPr>
            <a:xfrm>
              <a:off x="7019833" y="2799153"/>
              <a:ext cx="372218" cy="261229"/>
            </a:xfrm>
            <a:prstGeom prst="rect">
              <a:avLst/>
            </a:prstGeom>
            <a:noFill/>
          </p:spPr>
          <p:txBody>
            <a:bodyPr wrap="none" rtlCol="0">
              <a:spAutoFit/>
            </a:bodyPr>
            <a:lstStyle/>
            <a:p>
              <a:r>
                <a:rPr lang="de-DE" sz="1200" dirty="0"/>
                <a:t>50</a:t>
              </a:r>
              <a:endParaRPr lang="en-GB" sz="1200" dirty="0"/>
            </a:p>
          </p:txBody>
        </p:sp>
        <p:sp>
          <p:nvSpPr>
            <p:cNvPr id="95" name="Textfeld 165">
              <a:extLst>
                <a:ext uri="{FF2B5EF4-FFF2-40B4-BE49-F238E27FC236}">
                  <a16:creationId xmlns:a16="http://schemas.microsoft.com/office/drawing/2014/main" id="{C9A8B0D3-5A5B-728E-ABAC-89EBB17785EC}"/>
                </a:ext>
              </a:extLst>
            </p:cNvPr>
            <p:cNvSpPr txBox="1"/>
            <p:nvPr/>
          </p:nvSpPr>
          <p:spPr>
            <a:xfrm>
              <a:off x="7019833" y="2397277"/>
              <a:ext cx="378630" cy="261229"/>
            </a:xfrm>
            <a:prstGeom prst="rect">
              <a:avLst/>
            </a:prstGeom>
            <a:noFill/>
          </p:spPr>
          <p:txBody>
            <a:bodyPr wrap="none" rtlCol="0">
              <a:spAutoFit/>
            </a:bodyPr>
            <a:lstStyle/>
            <a:p>
              <a:r>
                <a:rPr lang="de-DE" sz="1200" dirty="0"/>
                <a:t>60</a:t>
              </a:r>
              <a:endParaRPr lang="en-GB" sz="1200" dirty="0"/>
            </a:p>
          </p:txBody>
        </p:sp>
        <p:sp>
          <p:nvSpPr>
            <p:cNvPr id="96" name="Textfeld 166">
              <a:extLst>
                <a:ext uri="{FF2B5EF4-FFF2-40B4-BE49-F238E27FC236}">
                  <a16:creationId xmlns:a16="http://schemas.microsoft.com/office/drawing/2014/main" id="{7E39E9D0-F9DF-99C4-3198-8BA3C56D5DFA}"/>
                </a:ext>
              </a:extLst>
            </p:cNvPr>
            <p:cNvSpPr txBox="1"/>
            <p:nvPr/>
          </p:nvSpPr>
          <p:spPr>
            <a:xfrm rot="-2700000">
              <a:off x="7517392" y="4947648"/>
              <a:ext cx="405880" cy="276999"/>
            </a:xfrm>
            <a:prstGeom prst="rect">
              <a:avLst/>
            </a:prstGeom>
            <a:noFill/>
          </p:spPr>
          <p:txBody>
            <a:bodyPr wrap="none" rtlCol="0">
              <a:spAutoFit/>
            </a:bodyPr>
            <a:lstStyle/>
            <a:p>
              <a:r>
                <a:rPr lang="de-DE" sz="1200" dirty="0"/>
                <a:t>1-9</a:t>
              </a:r>
              <a:endParaRPr lang="en-GB" sz="1200" dirty="0"/>
            </a:p>
          </p:txBody>
        </p:sp>
        <p:sp>
          <p:nvSpPr>
            <p:cNvPr id="97" name="Textfeld 169">
              <a:extLst>
                <a:ext uri="{FF2B5EF4-FFF2-40B4-BE49-F238E27FC236}">
                  <a16:creationId xmlns:a16="http://schemas.microsoft.com/office/drawing/2014/main" id="{3D3D0CB8-537B-B13D-7BF0-7CD299A80144}"/>
                </a:ext>
              </a:extLst>
            </p:cNvPr>
            <p:cNvSpPr txBox="1"/>
            <p:nvPr/>
          </p:nvSpPr>
          <p:spPr>
            <a:xfrm rot="-2700000">
              <a:off x="7809094" y="5007724"/>
              <a:ext cx="575799" cy="276999"/>
            </a:xfrm>
            <a:prstGeom prst="rect">
              <a:avLst/>
            </a:prstGeom>
            <a:noFill/>
          </p:spPr>
          <p:txBody>
            <a:bodyPr wrap="none" rtlCol="0">
              <a:spAutoFit/>
            </a:bodyPr>
            <a:lstStyle/>
            <a:p>
              <a:r>
                <a:rPr lang="de-DE" sz="1200" dirty="0"/>
                <a:t>10-19</a:t>
              </a:r>
              <a:endParaRPr lang="en-GB" sz="1200" dirty="0"/>
            </a:p>
          </p:txBody>
        </p:sp>
        <p:sp>
          <p:nvSpPr>
            <p:cNvPr id="98" name="Textfeld 170">
              <a:extLst>
                <a:ext uri="{FF2B5EF4-FFF2-40B4-BE49-F238E27FC236}">
                  <a16:creationId xmlns:a16="http://schemas.microsoft.com/office/drawing/2014/main" id="{45D84CB9-66BB-1428-3B75-C5FA99EC46CE}"/>
                </a:ext>
              </a:extLst>
            </p:cNvPr>
            <p:cNvSpPr txBox="1"/>
            <p:nvPr/>
          </p:nvSpPr>
          <p:spPr>
            <a:xfrm rot="-2700000">
              <a:off x="8234191" y="5007724"/>
              <a:ext cx="575799" cy="276999"/>
            </a:xfrm>
            <a:prstGeom prst="rect">
              <a:avLst/>
            </a:prstGeom>
            <a:noFill/>
          </p:spPr>
          <p:txBody>
            <a:bodyPr wrap="none" rtlCol="0">
              <a:spAutoFit/>
            </a:bodyPr>
            <a:lstStyle/>
            <a:p>
              <a:r>
                <a:rPr lang="de-DE" sz="1200" dirty="0"/>
                <a:t>20-29</a:t>
              </a:r>
              <a:endParaRPr lang="en-GB" sz="1200" dirty="0"/>
            </a:p>
          </p:txBody>
        </p:sp>
        <p:sp>
          <p:nvSpPr>
            <p:cNvPr id="99" name="Textfeld 171">
              <a:extLst>
                <a:ext uri="{FF2B5EF4-FFF2-40B4-BE49-F238E27FC236}">
                  <a16:creationId xmlns:a16="http://schemas.microsoft.com/office/drawing/2014/main" id="{6DBBAF4F-B409-80A3-DBA8-32D5113F0542}"/>
                </a:ext>
              </a:extLst>
            </p:cNvPr>
            <p:cNvSpPr txBox="1"/>
            <p:nvPr/>
          </p:nvSpPr>
          <p:spPr>
            <a:xfrm rot="-2700000">
              <a:off x="8665640" y="5007724"/>
              <a:ext cx="575799" cy="276999"/>
            </a:xfrm>
            <a:prstGeom prst="rect">
              <a:avLst/>
            </a:prstGeom>
            <a:noFill/>
          </p:spPr>
          <p:txBody>
            <a:bodyPr wrap="none" rtlCol="0">
              <a:spAutoFit/>
            </a:bodyPr>
            <a:lstStyle/>
            <a:p>
              <a:r>
                <a:rPr lang="de-DE" sz="1200" dirty="0"/>
                <a:t>30-39</a:t>
              </a:r>
              <a:endParaRPr lang="en-GB" sz="1200" dirty="0"/>
            </a:p>
          </p:txBody>
        </p:sp>
        <p:sp>
          <p:nvSpPr>
            <p:cNvPr id="100" name="Textfeld 172">
              <a:extLst>
                <a:ext uri="{FF2B5EF4-FFF2-40B4-BE49-F238E27FC236}">
                  <a16:creationId xmlns:a16="http://schemas.microsoft.com/office/drawing/2014/main" id="{5BB869C3-085B-F6C4-1705-D4E41E1696A3}"/>
                </a:ext>
              </a:extLst>
            </p:cNvPr>
            <p:cNvSpPr txBox="1"/>
            <p:nvPr/>
          </p:nvSpPr>
          <p:spPr>
            <a:xfrm rot="-2700000">
              <a:off x="9085976" y="5007724"/>
              <a:ext cx="575799" cy="276999"/>
            </a:xfrm>
            <a:prstGeom prst="rect">
              <a:avLst/>
            </a:prstGeom>
            <a:noFill/>
          </p:spPr>
          <p:txBody>
            <a:bodyPr wrap="none" rtlCol="0">
              <a:spAutoFit/>
            </a:bodyPr>
            <a:lstStyle/>
            <a:p>
              <a:r>
                <a:rPr lang="de-DE" sz="1200" dirty="0"/>
                <a:t>40-49</a:t>
              </a:r>
              <a:endParaRPr lang="en-GB" sz="1200" dirty="0"/>
            </a:p>
          </p:txBody>
        </p:sp>
        <p:sp>
          <p:nvSpPr>
            <p:cNvPr id="101" name="Textfeld 173">
              <a:extLst>
                <a:ext uri="{FF2B5EF4-FFF2-40B4-BE49-F238E27FC236}">
                  <a16:creationId xmlns:a16="http://schemas.microsoft.com/office/drawing/2014/main" id="{65E5420E-5CE7-2793-E44C-E725500D58FA}"/>
                </a:ext>
              </a:extLst>
            </p:cNvPr>
            <p:cNvSpPr txBox="1"/>
            <p:nvPr/>
          </p:nvSpPr>
          <p:spPr>
            <a:xfrm rot="-2700000">
              <a:off x="9499964" y="5007724"/>
              <a:ext cx="575799" cy="276999"/>
            </a:xfrm>
            <a:prstGeom prst="rect">
              <a:avLst/>
            </a:prstGeom>
            <a:noFill/>
          </p:spPr>
          <p:txBody>
            <a:bodyPr wrap="none" rtlCol="0">
              <a:spAutoFit/>
            </a:bodyPr>
            <a:lstStyle/>
            <a:p>
              <a:r>
                <a:rPr lang="de-DE" sz="1200" dirty="0"/>
                <a:t>50-59</a:t>
              </a:r>
              <a:endParaRPr lang="en-GB" sz="1200" dirty="0"/>
            </a:p>
          </p:txBody>
        </p:sp>
        <p:sp>
          <p:nvSpPr>
            <p:cNvPr id="102" name="Textfeld 174">
              <a:extLst>
                <a:ext uri="{FF2B5EF4-FFF2-40B4-BE49-F238E27FC236}">
                  <a16:creationId xmlns:a16="http://schemas.microsoft.com/office/drawing/2014/main" id="{351C5175-F50B-B846-1CFA-33E4DAC32354}"/>
                </a:ext>
              </a:extLst>
            </p:cNvPr>
            <p:cNvSpPr txBox="1"/>
            <p:nvPr/>
          </p:nvSpPr>
          <p:spPr>
            <a:xfrm rot="-2700000">
              <a:off x="9910777" y="5007724"/>
              <a:ext cx="575799" cy="276999"/>
            </a:xfrm>
            <a:prstGeom prst="rect">
              <a:avLst/>
            </a:prstGeom>
            <a:noFill/>
          </p:spPr>
          <p:txBody>
            <a:bodyPr wrap="none" rtlCol="0">
              <a:spAutoFit/>
            </a:bodyPr>
            <a:lstStyle/>
            <a:p>
              <a:r>
                <a:rPr lang="de-DE" sz="1200" dirty="0"/>
                <a:t>60-69</a:t>
              </a:r>
              <a:endParaRPr lang="en-GB" sz="1200" dirty="0"/>
            </a:p>
          </p:txBody>
        </p:sp>
        <p:sp>
          <p:nvSpPr>
            <p:cNvPr id="103" name="Textfeld 175">
              <a:extLst>
                <a:ext uri="{FF2B5EF4-FFF2-40B4-BE49-F238E27FC236}">
                  <a16:creationId xmlns:a16="http://schemas.microsoft.com/office/drawing/2014/main" id="{587F84D6-8C45-7FA7-77C1-99F4D9A3550C}"/>
                </a:ext>
              </a:extLst>
            </p:cNvPr>
            <p:cNvSpPr txBox="1"/>
            <p:nvPr/>
          </p:nvSpPr>
          <p:spPr>
            <a:xfrm rot="-2700000">
              <a:off x="10326358" y="5007724"/>
              <a:ext cx="575799" cy="276999"/>
            </a:xfrm>
            <a:prstGeom prst="rect">
              <a:avLst/>
            </a:prstGeom>
            <a:noFill/>
          </p:spPr>
          <p:txBody>
            <a:bodyPr wrap="none" rtlCol="0">
              <a:spAutoFit/>
            </a:bodyPr>
            <a:lstStyle/>
            <a:p>
              <a:r>
                <a:rPr lang="de-DE" sz="1200" dirty="0"/>
                <a:t>70-79</a:t>
              </a:r>
              <a:endParaRPr lang="en-GB" sz="1200" dirty="0"/>
            </a:p>
          </p:txBody>
        </p:sp>
        <p:sp>
          <p:nvSpPr>
            <p:cNvPr id="104" name="Textfeld 176">
              <a:extLst>
                <a:ext uri="{FF2B5EF4-FFF2-40B4-BE49-F238E27FC236}">
                  <a16:creationId xmlns:a16="http://schemas.microsoft.com/office/drawing/2014/main" id="{2FE8068B-7502-977A-DBAF-720E17C8A72B}"/>
                </a:ext>
              </a:extLst>
            </p:cNvPr>
            <p:cNvSpPr txBox="1"/>
            <p:nvPr/>
          </p:nvSpPr>
          <p:spPr>
            <a:xfrm rot="-2700000">
              <a:off x="10862587" y="4959550"/>
              <a:ext cx="439544" cy="276999"/>
            </a:xfrm>
            <a:prstGeom prst="rect">
              <a:avLst/>
            </a:prstGeom>
            <a:noFill/>
          </p:spPr>
          <p:txBody>
            <a:bodyPr wrap="none" rtlCol="0">
              <a:spAutoFit/>
            </a:bodyPr>
            <a:lstStyle/>
            <a:p>
              <a:r>
                <a:rPr lang="de-DE" sz="1200" dirty="0"/>
                <a:t>≥80</a:t>
              </a:r>
              <a:endParaRPr lang="en-GB" sz="1200" dirty="0"/>
            </a:p>
          </p:txBody>
        </p:sp>
        <p:cxnSp>
          <p:nvCxnSpPr>
            <p:cNvPr id="105" name="Gerader Verbinder 158">
              <a:extLst>
                <a:ext uri="{FF2B5EF4-FFF2-40B4-BE49-F238E27FC236}">
                  <a16:creationId xmlns:a16="http://schemas.microsoft.com/office/drawing/2014/main" id="{B22CAD82-516F-B1F3-EAD3-11236EBDEAD7}"/>
                </a:ext>
              </a:extLst>
            </p:cNvPr>
            <p:cNvCxnSpPr>
              <a:cxnSpLocks/>
            </p:cNvCxnSpPr>
            <p:nvPr/>
          </p:nvCxnSpPr>
          <p:spPr>
            <a:xfrm>
              <a:off x="7359650" y="4947333"/>
              <a:ext cx="3841200" cy="4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TextBox 8">
            <a:extLst>
              <a:ext uri="{FF2B5EF4-FFF2-40B4-BE49-F238E27FC236}">
                <a16:creationId xmlns:a16="http://schemas.microsoft.com/office/drawing/2014/main" id="{A18BFE95-A8C5-88CF-2A89-68DB44703FA8}"/>
              </a:ext>
            </a:extLst>
          </p:cNvPr>
          <p:cNvSpPr txBox="1"/>
          <p:nvPr/>
        </p:nvSpPr>
        <p:spPr>
          <a:xfrm>
            <a:off x="997558" y="5591302"/>
            <a:ext cx="9940925" cy="646331"/>
          </a:xfrm>
          <a:prstGeom prst="rect">
            <a:avLst/>
          </a:prstGeom>
          <a:noFill/>
        </p:spPr>
        <p:txBody>
          <a:bodyPr wrap="square" rtlCol="0" anchor="b">
            <a:spAutoFit/>
          </a:bodyPr>
          <a:lstStyle/>
          <a:p>
            <a:r>
              <a:rPr lang="de-DE" sz="900" dirty="0">
                <a:solidFill>
                  <a:schemeClr val="tx1"/>
                </a:solidFill>
              </a:rPr>
              <a:t>Adaptiert nach Abbildung 1 und 2 im </a:t>
            </a:r>
            <a:r>
              <a:rPr lang="de-DE" sz="900" dirty="0" err="1">
                <a:solidFill>
                  <a:schemeClr val="tx1"/>
                </a:solidFill>
              </a:rPr>
              <a:t>Akmatov</a:t>
            </a:r>
            <a:r>
              <a:rPr lang="de-DE" sz="900" dirty="0">
                <a:solidFill>
                  <a:schemeClr val="tx1"/>
                </a:solidFill>
              </a:rPr>
              <a:t> MK, Holstiege J, Steffen A, Bätzing J. Inanspruchnahme von Influenzaimpfungen bei chronisch kranken Personen im vertragsärztlichen Sektor – Auswertung der Abrechnungsdaten für den Zeitraum 2009 bis 2018. Zentralinstitut für die kassenärztliche Versorgung in Deutschland (</a:t>
            </a:r>
            <a:r>
              <a:rPr lang="de-DE" sz="900" dirty="0" err="1">
                <a:solidFill>
                  <a:schemeClr val="tx1"/>
                </a:solidFill>
              </a:rPr>
              <a:t>Zi</a:t>
            </a:r>
            <a:r>
              <a:rPr lang="de-DE" sz="900" dirty="0">
                <a:solidFill>
                  <a:schemeClr val="tx1"/>
                </a:solidFill>
              </a:rPr>
              <a:t>). Versorgungsatlas Bericht Nr. 20/03. Berlin 2020. DOI: 10.20364/VA-20.03. URL: https://www.versorgungsatlas.de/themen/alle-analysen-nach-datum-sortiert/?tab=6&amp;uid=10 zuletzt abgerufen August 2022.</a:t>
            </a:r>
          </a:p>
        </p:txBody>
      </p:sp>
      <p:sp>
        <p:nvSpPr>
          <p:cNvPr id="161" name="TextBox 77">
            <a:extLst>
              <a:ext uri="{FF2B5EF4-FFF2-40B4-BE49-F238E27FC236}">
                <a16:creationId xmlns:a16="http://schemas.microsoft.com/office/drawing/2014/main" id="{25A6F7BE-844C-CB7D-34D7-956602B4391C}"/>
              </a:ext>
            </a:extLst>
          </p:cNvPr>
          <p:cNvSpPr txBox="1"/>
          <p:nvPr/>
        </p:nvSpPr>
        <p:spPr>
          <a:xfrm>
            <a:off x="8484122" y="1977369"/>
            <a:ext cx="1653773" cy="222722"/>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51545D"/>
                </a:solidFill>
                <a:effectLst/>
                <a:uLnTx/>
                <a:uFillTx/>
                <a:ea typeface="+mn-ea"/>
                <a:cs typeface="+mn-cs"/>
              </a:rPr>
              <a:t>Diabetes</a:t>
            </a:r>
            <a:endParaRPr kumimoji="0" lang="en-GB" sz="1200" b="1" i="0" u="none" strike="noStrike" kern="1200" cap="none" spc="0" normalizeH="0" baseline="0" noProof="0" dirty="0">
              <a:ln>
                <a:noFill/>
              </a:ln>
              <a:solidFill>
                <a:srgbClr val="51545D"/>
              </a:solidFill>
              <a:effectLst/>
              <a:uLnTx/>
              <a:uFillTx/>
              <a:ea typeface="+mn-ea"/>
              <a:cs typeface="+mn-cs"/>
            </a:endParaRPr>
          </a:p>
        </p:txBody>
      </p:sp>
    </p:spTree>
    <p:extLst>
      <p:ext uri="{BB962C8B-B14F-4D97-AF65-F5344CB8AC3E}">
        <p14:creationId xmlns:p14="http://schemas.microsoft.com/office/powerpoint/2010/main" val="370796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8C1C7-6FEA-2F77-273E-63DF0824CF69}"/>
              </a:ext>
            </a:extLst>
          </p:cNvPr>
          <p:cNvSpPr>
            <a:spLocks noGrp="1"/>
          </p:cNvSpPr>
          <p:nvPr>
            <p:ph type="title"/>
          </p:nvPr>
        </p:nvSpPr>
        <p:spPr/>
        <p:txBody>
          <a:bodyPr/>
          <a:lstStyle/>
          <a:p>
            <a:r>
              <a:rPr lang="de-DE" dirty="0"/>
              <a:t>Hilft die Impfung denn wirklich ???</a:t>
            </a:r>
          </a:p>
        </p:txBody>
      </p:sp>
      <p:pic>
        <p:nvPicPr>
          <p:cNvPr id="4" name="Grafik 3">
            <a:extLst>
              <a:ext uri="{FF2B5EF4-FFF2-40B4-BE49-F238E27FC236}">
                <a16:creationId xmlns:a16="http://schemas.microsoft.com/office/drawing/2014/main" id="{A414D481-DCCE-6D39-7272-23E970EC2B2A}"/>
              </a:ext>
            </a:extLst>
          </p:cNvPr>
          <p:cNvPicPr>
            <a:picLocks noChangeAspect="1"/>
          </p:cNvPicPr>
          <p:nvPr/>
        </p:nvPicPr>
        <p:blipFill>
          <a:blip r:embed="rId3"/>
          <a:stretch>
            <a:fillRect/>
          </a:stretch>
        </p:blipFill>
        <p:spPr>
          <a:xfrm>
            <a:off x="57267" y="1846561"/>
            <a:ext cx="6038733" cy="1582439"/>
          </a:xfrm>
          <a:prstGeom prst="rect">
            <a:avLst/>
          </a:prstGeom>
        </p:spPr>
      </p:pic>
      <p:pic>
        <p:nvPicPr>
          <p:cNvPr id="5" name="Grafik 4">
            <a:extLst>
              <a:ext uri="{FF2B5EF4-FFF2-40B4-BE49-F238E27FC236}">
                <a16:creationId xmlns:a16="http://schemas.microsoft.com/office/drawing/2014/main" id="{AE6C919C-3BD9-F18F-0C40-EE3C9581B004}"/>
              </a:ext>
            </a:extLst>
          </p:cNvPr>
          <p:cNvPicPr>
            <a:picLocks noChangeAspect="1"/>
          </p:cNvPicPr>
          <p:nvPr/>
        </p:nvPicPr>
        <p:blipFill>
          <a:blip r:embed="rId4"/>
          <a:stretch>
            <a:fillRect/>
          </a:stretch>
        </p:blipFill>
        <p:spPr>
          <a:xfrm>
            <a:off x="6337302" y="1677988"/>
            <a:ext cx="5349284" cy="2559239"/>
          </a:xfrm>
          <a:prstGeom prst="rect">
            <a:avLst/>
          </a:prstGeom>
        </p:spPr>
      </p:pic>
      <p:pic>
        <p:nvPicPr>
          <p:cNvPr id="6" name="Grafik 5">
            <a:extLst>
              <a:ext uri="{FF2B5EF4-FFF2-40B4-BE49-F238E27FC236}">
                <a16:creationId xmlns:a16="http://schemas.microsoft.com/office/drawing/2014/main" id="{6224B5A2-14F8-F0D4-16F7-007F0C65428E}"/>
              </a:ext>
            </a:extLst>
          </p:cNvPr>
          <p:cNvPicPr>
            <a:picLocks noChangeAspect="1"/>
          </p:cNvPicPr>
          <p:nvPr/>
        </p:nvPicPr>
        <p:blipFill rotWithShape="1">
          <a:blip r:embed="rId5"/>
          <a:srcRect l="1652" t="2165" r="6165" b="39950"/>
          <a:stretch/>
        </p:blipFill>
        <p:spPr>
          <a:xfrm>
            <a:off x="340318" y="4512961"/>
            <a:ext cx="5349284" cy="1979914"/>
          </a:xfrm>
          <a:prstGeom prst="rect">
            <a:avLst/>
          </a:prstGeom>
        </p:spPr>
      </p:pic>
      <p:pic>
        <p:nvPicPr>
          <p:cNvPr id="8" name="Grafik 7">
            <a:extLst>
              <a:ext uri="{FF2B5EF4-FFF2-40B4-BE49-F238E27FC236}">
                <a16:creationId xmlns:a16="http://schemas.microsoft.com/office/drawing/2014/main" id="{B6AEDA56-F292-5D7D-8B48-3CE1F3BACAE1}"/>
              </a:ext>
            </a:extLst>
          </p:cNvPr>
          <p:cNvPicPr>
            <a:picLocks noChangeAspect="1"/>
          </p:cNvPicPr>
          <p:nvPr/>
        </p:nvPicPr>
        <p:blipFill>
          <a:blip r:embed="rId6"/>
          <a:stretch>
            <a:fillRect/>
          </a:stretch>
        </p:blipFill>
        <p:spPr>
          <a:xfrm>
            <a:off x="6502399" y="4781882"/>
            <a:ext cx="5503887" cy="1495028"/>
          </a:xfrm>
          <a:prstGeom prst="rect">
            <a:avLst/>
          </a:prstGeom>
        </p:spPr>
      </p:pic>
    </p:spTree>
    <p:extLst>
      <p:ext uri="{BB962C8B-B14F-4D97-AF65-F5344CB8AC3E}">
        <p14:creationId xmlns:p14="http://schemas.microsoft.com/office/powerpoint/2010/main" val="15566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71753EC-1B05-37C4-159A-89D45800CFE9}"/>
              </a:ext>
            </a:extLst>
          </p:cNvPr>
          <p:cNvPicPr>
            <a:picLocks noGrp="1" noChangeAspect="1"/>
          </p:cNvPicPr>
          <p:nvPr>
            <p:ph idx="1"/>
          </p:nvPr>
        </p:nvPicPr>
        <p:blipFill>
          <a:blip r:embed="rId2"/>
          <a:stretch>
            <a:fillRect/>
          </a:stretch>
        </p:blipFill>
        <p:spPr>
          <a:xfrm>
            <a:off x="329252" y="203325"/>
            <a:ext cx="5766748" cy="6343423"/>
          </a:xfrm>
        </p:spPr>
      </p:pic>
      <p:sp>
        <p:nvSpPr>
          <p:cNvPr id="9" name="Textfeld 8">
            <a:extLst>
              <a:ext uri="{FF2B5EF4-FFF2-40B4-BE49-F238E27FC236}">
                <a16:creationId xmlns:a16="http://schemas.microsoft.com/office/drawing/2014/main" id="{7A6D0CAA-D0DA-8C7A-AB68-212CF155E447}"/>
              </a:ext>
            </a:extLst>
          </p:cNvPr>
          <p:cNvSpPr txBox="1"/>
          <p:nvPr/>
        </p:nvSpPr>
        <p:spPr>
          <a:xfrm>
            <a:off x="6221506" y="5659282"/>
            <a:ext cx="6096000" cy="646331"/>
          </a:xfrm>
          <a:prstGeom prst="rect">
            <a:avLst/>
          </a:prstGeom>
          <a:noFill/>
        </p:spPr>
        <p:txBody>
          <a:bodyPr wrap="square">
            <a:spAutoFit/>
          </a:bodyPr>
          <a:lstStyle/>
          <a:p>
            <a:r>
              <a:rPr lang="en-US" b="0" i="1" dirty="0">
                <a:solidFill>
                  <a:srgbClr val="000000"/>
                </a:solidFill>
                <a:effectLst/>
                <a:latin typeface="ff-scala-sans-pro"/>
              </a:rPr>
              <a:t>Clin Infect Dis</a:t>
            </a:r>
            <a:r>
              <a:rPr lang="en-US" b="0" i="0" dirty="0">
                <a:solidFill>
                  <a:srgbClr val="000000"/>
                </a:solidFill>
                <a:effectLst/>
                <a:latin typeface="ff-scala-sans-pro"/>
              </a:rPr>
              <a:t> 2023 Oct 1; 77:1032. (</a:t>
            </a:r>
            <a:r>
              <a:rPr lang="en-US" b="0" i="0" u="none" strike="noStrike" dirty="0">
                <a:solidFill>
                  <a:srgbClr val="114980"/>
                </a:solidFill>
                <a:effectLst/>
                <a:latin typeface="ff-scala-sans-pro"/>
                <a:hlinkClick r:id="rId3"/>
              </a:rPr>
              <a:t>https://doi.org/10.1093/cid/ciad322. opens in new tab</a:t>
            </a:r>
            <a:r>
              <a:rPr lang="en-US" b="0" i="0" dirty="0">
                <a:solidFill>
                  <a:srgbClr val="000000"/>
                </a:solidFill>
                <a:effectLst/>
                <a:latin typeface="ff-scala-sans-pro"/>
              </a:rPr>
              <a:t>)</a:t>
            </a:r>
            <a:endParaRPr lang="de-DE" dirty="0"/>
          </a:p>
        </p:txBody>
      </p:sp>
      <p:pic>
        <p:nvPicPr>
          <p:cNvPr id="10" name="New picture">
            <a:extLst>
              <a:ext uri="{FF2B5EF4-FFF2-40B4-BE49-F238E27FC236}">
                <a16:creationId xmlns:a16="http://schemas.microsoft.com/office/drawing/2014/main" id="{2D5E7BE3-76FA-F4FA-BCDB-010856C7A6DC}"/>
              </a:ext>
            </a:extLst>
          </p:cNvPr>
          <p:cNvPicPr/>
          <p:nvPr/>
        </p:nvPicPr>
        <p:blipFill>
          <a:blip r:embed="rId4"/>
          <a:stretch>
            <a:fillRect/>
          </a:stretch>
        </p:blipFill>
        <p:spPr>
          <a:xfrm>
            <a:off x="6221506" y="947271"/>
            <a:ext cx="5209115" cy="4457700"/>
          </a:xfrm>
          <a:prstGeom prst="rect">
            <a:avLst/>
          </a:prstGeom>
        </p:spPr>
      </p:pic>
    </p:spTree>
    <p:extLst>
      <p:ext uri="{BB962C8B-B14F-4D97-AF65-F5344CB8AC3E}">
        <p14:creationId xmlns:p14="http://schemas.microsoft.com/office/powerpoint/2010/main" val="304532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5F1D7B-C1BC-1386-D688-EEEB2251531B}"/>
              </a:ext>
            </a:extLst>
          </p:cNvPr>
          <p:cNvPicPr>
            <a:picLocks noChangeAspect="1"/>
          </p:cNvPicPr>
          <p:nvPr/>
        </p:nvPicPr>
        <p:blipFill>
          <a:blip r:embed="rId2"/>
          <a:stretch>
            <a:fillRect/>
          </a:stretch>
        </p:blipFill>
        <p:spPr>
          <a:xfrm>
            <a:off x="7851665" y="1027906"/>
            <a:ext cx="4082453" cy="4039750"/>
          </a:xfrm>
          <a:prstGeom prst="rect">
            <a:avLst/>
          </a:prstGeom>
        </p:spPr>
      </p:pic>
      <p:pic>
        <p:nvPicPr>
          <p:cNvPr id="7" name="Grafik 6">
            <a:extLst>
              <a:ext uri="{FF2B5EF4-FFF2-40B4-BE49-F238E27FC236}">
                <a16:creationId xmlns:a16="http://schemas.microsoft.com/office/drawing/2014/main" id="{A7A5156A-F4C6-6FF5-071E-C168E3EFAAFF}"/>
              </a:ext>
            </a:extLst>
          </p:cNvPr>
          <p:cNvPicPr>
            <a:picLocks noChangeAspect="1"/>
          </p:cNvPicPr>
          <p:nvPr/>
        </p:nvPicPr>
        <p:blipFill>
          <a:blip r:embed="rId3"/>
          <a:stretch>
            <a:fillRect/>
          </a:stretch>
        </p:blipFill>
        <p:spPr>
          <a:xfrm>
            <a:off x="257882" y="365125"/>
            <a:ext cx="7645888" cy="3063875"/>
          </a:xfrm>
          <a:prstGeom prst="rect">
            <a:avLst/>
          </a:prstGeom>
        </p:spPr>
      </p:pic>
      <p:pic>
        <p:nvPicPr>
          <p:cNvPr id="9" name="Grafik 8">
            <a:extLst>
              <a:ext uri="{FF2B5EF4-FFF2-40B4-BE49-F238E27FC236}">
                <a16:creationId xmlns:a16="http://schemas.microsoft.com/office/drawing/2014/main" id="{30730232-9263-DEBD-CD1B-938EC31938B0}"/>
              </a:ext>
            </a:extLst>
          </p:cNvPr>
          <p:cNvPicPr>
            <a:picLocks noChangeAspect="1"/>
          </p:cNvPicPr>
          <p:nvPr/>
        </p:nvPicPr>
        <p:blipFill>
          <a:blip r:embed="rId4"/>
          <a:stretch>
            <a:fillRect/>
          </a:stretch>
        </p:blipFill>
        <p:spPr>
          <a:xfrm>
            <a:off x="507084" y="3324128"/>
            <a:ext cx="7254451" cy="1649523"/>
          </a:xfrm>
          <a:prstGeom prst="rect">
            <a:avLst/>
          </a:prstGeom>
        </p:spPr>
      </p:pic>
    </p:spTree>
    <p:extLst>
      <p:ext uri="{BB962C8B-B14F-4D97-AF65-F5344CB8AC3E}">
        <p14:creationId xmlns:p14="http://schemas.microsoft.com/office/powerpoint/2010/main" val="3416818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DA6CD31-D4B5-D9F0-E588-7DBE76B6E612}"/>
              </a:ext>
            </a:extLst>
          </p:cNvPr>
          <p:cNvSpPr>
            <a:spLocks noGrp="1"/>
          </p:cNvSpPr>
          <p:nvPr>
            <p:ph type="title"/>
          </p:nvPr>
        </p:nvSpPr>
        <p:spPr/>
        <p:txBody>
          <a:bodyPr/>
          <a:lstStyle/>
          <a:p>
            <a:r>
              <a:rPr lang="de-DE" dirty="0"/>
              <a:t>Grippeimpfung bei Hypertonie </a:t>
            </a:r>
          </a:p>
        </p:txBody>
      </p:sp>
      <p:pic>
        <p:nvPicPr>
          <p:cNvPr id="5" name="Grafik 4">
            <a:extLst>
              <a:ext uri="{FF2B5EF4-FFF2-40B4-BE49-F238E27FC236}">
                <a16:creationId xmlns:a16="http://schemas.microsoft.com/office/drawing/2014/main" id="{51A1E366-79FF-9968-B438-81F69DF01F4B}"/>
              </a:ext>
            </a:extLst>
          </p:cNvPr>
          <p:cNvPicPr>
            <a:picLocks noChangeAspect="1"/>
          </p:cNvPicPr>
          <p:nvPr/>
        </p:nvPicPr>
        <p:blipFill>
          <a:blip r:embed="rId3"/>
          <a:stretch>
            <a:fillRect/>
          </a:stretch>
        </p:blipFill>
        <p:spPr>
          <a:xfrm>
            <a:off x="680452" y="1254381"/>
            <a:ext cx="6443432" cy="5238494"/>
          </a:xfrm>
          <a:prstGeom prst="rect">
            <a:avLst/>
          </a:prstGeom>
        </p:spPr>
      </p:pic>
      <p:pic>
        <p:nvPicPr>
          <p:cNvPr id="7" name="Grafik 6">
            <a:extLst>
              <a:ext uri="{FF2B5EF4-FFF2-40B4-BE49-F238E27FC236}">
                <a16:creationId xmlns:a16="http://schemas.microsoft.com/office/drawing/2014/main" id="{B0511B30-6C1E-5DB4-08AB-F37D04468CE7}"/>
              </a:ext>
            </a:extLst>
          </p:cNvPr>
          <p:cNvPicPr>
            <a:picLocks noChangeAspect="1"/>
          </p:cNvPicPr>
          <p:nvPr/>
        </p:nvPicPr>
        <p:blipFill>
          <a:blip r:embed="rId4"/>
          <a:stretch>
            <a:fillRect/>
          </a:stretch>
        </p:blipFill>
        <p:spPr>
          <a:xfrm>
            <a:off x="0" y="6031231"/>
            <a:ext cx="12254669" cy="804113"/>
          </a:xfrm>
          <a:prstGeom prst="rect">
            <a:avLst/>
          </a:prstGeom>
        </p:spPr>
      </p:pic>
      <p:pic>
        <p:nvPicPr>
          <p:cNvPr id="11" name="Grafik 10">
            <a:extLst>
              <a:ext uri="{FF2B5EF4-FFF2-40B4-BE49-F238E27FC236}">
                <a16:creationId xmlns:a16="http://schemas.microsoft.com/office/drawing/2014/main" id="{A65D5EB0-2AA0-147B-FAEB-BEAC7B50FEBE}"/>
              </a:ext>
            </a:extLst>
          </p:cNvPr>
          <p:cNvPicPr>
            <a:picLocks noChangeAspect="1"/>
          </p:cNvPicPr>
          <p:nvPr/>
        </p:nvPicPr>
        <p:blipFill>
          <a:blip r:embed="rId5"/>
          <a:stretch>
            <a:fillRect/>
          </a:stretch>
        </p:blipFill>
        <p:spPr>
          <a:xfrm>
            <a:off x="6940186" y="3429000"/>
            <a:ext cx="5251814" cy="2492582"/>
          </a:xfrm>
          <a:prstGeom prst="rect">
            <a:avLst/>
          </a:prstGeom>
        </p:spPr>
      </p:pic>
      <p:pic>
        <p:nvPicPr>
          <p:cNvPr id="13" name="Grafik 12">
            <a:extLst>
              <a:ext uri="{FF2B5EF4-FFF2-40B4-BE49-F238E27FC236}">
                <a16:creationId xmlns:a16="http://schemas.microsoft.com/office/drawing/2014/main" id="{E9A57460-5CFA-ED38-1F4E-DE09A1F717CA}"/>
              </a:ext>
            </a:extLst>
          </p:cNvPr>
          <p:cNvPicPr>
            <a:picLocks noChangeAspect="1"/>
          </p:cNvPicPr>
          <p:nvPr/>
        </p:nvPicPr>
        <p:blipFill>
          <a:blip r:embed="rId6"/>
          <a:stretch>
            <a:fillRect/>
          </a:stretch>
        </p:blipFill>
        <p:spPr>
          <a:xfrm>
            <a:off x="7371813" y="1027906"/>
            <a:ext cx="4332719" cy="2088483"/>
          </a:xfrm>
          <a:prstGeom prst="rect">
            <a:avLst/>
          </a:prstGeom>
        </p:spPr>
      </p:pic>
    </p:spTree>
    <p:extLst>
      <p:ext uri="{BB962C8B-B14F-4D97-AF65-F5344CB8AC3E}">
        <p14:creationId xmlns:p14="http://schemas.microsoft.com/office/powerpoint/2010/main" val="22062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524000" y="687388"/>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4339" name="Date Placeholder 3">
            <a:extLst>
              <a:ext uri="{FF2B5EF4-FFF2-40B4-BE49-F238E27FC236}">
                <a16:creationId xmlns:a16="http://schemas.microsoft.com/office/drawing/2014/main" id="{EA408EE4-304D-D4BB-A57C-BD3AD0D4823D}"/>
              </a:ext>
            </a:extLst>
          </p:cNvPr>
          <p:cNvSpPr>
            <a:spLocks noGrp="1" noChangeArrowheads="1"/>
          </p:cNvSpPr>
          <p:nvPr>
            <p:ph type="dt" sz="quarter" idx="11"/>
            <p:custDataLst>
              <p:tags r:id="rId2"/>
            </p:custDataLst>
          </p:nvPr>
        </p:nvSpPr>
        <p:spPr bwMode="auto">
          <a:xfrm>
            <a:off x="1524000" y="6223000"/>
            <a:ext cx="25400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254000" tIns="63500" rIns="127000" bIns="63500" rtlCol="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Pct val="100000"/>
              <a:buFontTx/>
              <a:buNone/>
            </a:pPr>
            <a:r>
              <a:rPr lang="en-US" altLang="en-US" sz="1100">
                <a:solidFill>
                  <a:srgbClr val="999999"/>
                </a:solidFill>
                <a:latin typeface="Helvetica" panose="020B0604020202020204" pitchFamily="34" charset="0"/>
              </a:rPr>
              <a:t>Date of download:  11/17/2023</a:t>
            </a:r>
          </a:p>
        </p:txBody>
      </p:sp>
      <p:sp>
        <p:nvSpPr>
          <p:cNvPr id="14340" name="Footer Placeholder 4">
            <a:extLst>
              <a:ext uri="{FF2B5EF4-FFF2-40B4-BE49-F238E27FC236}">
                <a16:creationId xmlns:a16="http://schemas.microsoft.com/office/drawing/2014/main" id="{2206D168-BD7B-44CE-8BD1-C0041B9BDDB3}"/>
              </a:ext>
            </a:extLst>
          </p:cNvPr>
          <p:cNvSpPr>
            <a:spLocks noGrp="1" noChangeArrowheads="1"/>
          </p:cNvSpPr>
          <p:nvPr>
            <p:ph type="ftr" sz="quarter" idx="12"/>
            <p:custDataLst>
              <p:tags r:id="rId3"/>
            </p:custDataLst>
          </p:nvPr>
        </p:nvSpPr>
        <p:spPr bwMode="auto">
          <a:xfrm>
            <a:off x="4495800" y="6223000"/>
            <a:ext cx="32004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100">
              <a:solidFill>
                <a:srgbClr val="999999"/>
              </a:solidFill>
              <a:latin typeface="Helvetica" panose="020B0604020202020204" pitchFamily="34" charset="0"/>
            </a:endParaRP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4"/>
            </p:custDataLst>
          </p:nvPr>
        </p:nvSpPr>
        <p:spPr bwMode="auto">
          <a:xfrm>
            <a:off x="152400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Evaluation of Oseltamivir Used to Prevent Hospitalization in Outpatients With Influenza: A Systematic Review and Meta-analysis</a:t>
            </a:r>
          </a:p>
        </p:txBody>
      </p:sp>
      <p:cxnSp>
        <p:nvCxnSpPr>
          <p:cNvPr id="14342" name="Straight Connector 8">
            <a:extLst>
              <a:ext uri="{FF2B5EF4-FFF2-40B4-BE49-F238E27FC236}">
                <a16:creationId xmlns:a16="http://schemas.microsoft.com/office/drawing/2014/main" id="{C2B833E0-80FC-88D4-8CC6-E92AF572A52B}"/>
              </a:ext>
            </a:extLst>
          </p:cNvPr>
          <p:cNvCxnSpPr>
            <a:cxnSpLocks noChangeShapeType="1"/>
          </p:cNvCxnSpPr>
          <p:nvPr>
            <p:custDataLst>
              <p:tags r:id="rId5"/>
            </p:custDataLst>
          </p:nvPr>
        </p:nvCxnSpPr>
        <p:spPr bwMode="auto">
          <a:xfrm flipV="1">
            <a:off x="1524000" y="6215064"/>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6"/>
            </p:custDataLst>
          </p:nvPr>
        </p:nvSpPr>
        <p:spPr bwMode="auto">
          <a:xfrm>
            <a:off x="152400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Intern Med. Published online  June 12, 2023. doi:10.1001/jamainternmed.2023.0699</a:t>
            </a:r>
          </a:p>
        </p:txBody>
      </p:sp>
      <p:sp>
        <p:nvSpPr>
          <p:cNvPr id="16392" name="Text Placeholder 2">
            <a:extLst>
              <a:ext uri="{FF2B5EF4-FFF2-40B4-BE49-F238E27FC236}">
                <a16:creationId xmlns:a16="http://schemas.microsoft.com/office/drawing/2014/main" id="{97A673CA-E38F-41CB-8E9A-8B0946582552}"/>
              </a:ext>
            </a:extLst>
          </p:cNvPr>
          <p:cNvSpPr txBox="1"/>
          <p:nvPr>
            <p:custDataLst>
              <p:tags r:id="rId7"/>
            </p:custDataLst>
          </p:nvPr>
        </p:nvSpPr>
        <p:spPr bwMode="auto">
          <a:xfrm>
            <a:off x="1524000" y="5575300"/>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de-DE" sz="1200">
                <a:latin typeface="Helvetica" panose="020B0604020202020204" pitchFamily="34" charset="0"/>
                <a:cs typeface="Helvetica" panose="020B0604020202020204" pitchFamily="34" charset="0"/>
              </a:rPr>
              <a:t>Random Effects Meta-analysis on the Outcome of Hospitalization Within the ITTi Population Aged 12 Years and Older“Yes” indicates the number of individuals hospitalized, and “No” indicates the number of individuals who were not. Statistical heterogeneity was examined with the I</a:t>
            </a:r>
            <a:r>
              <a:rPr lang="en-US" altLang="de-DE" sz="1200" baseline="30000">
                <a:latin typeface="Helvetica" panose="020B0604020202020204" pitchFamily="34" charset="0"/>
                <a:cs typeface="Helvetica" panose="020B0604020202020204" pitchFamily="34" charset="0"/>
              </a:rPr>
              <a:t>2</a:t>
            </a:r>
            <a:r>
              <a:rPr lang="en-US" altLang="de-DE" sz="1200">
                <a:latin typeface="Helvetica" panose="020B0604020202020204" pitchFamily="34" charset="0"/>
                <a:cs typeface="Helvetica" panose="020B0604020202020204" pitchFamily="34" charset="0"/>
              </a:rPr>
              <a:t> test whereby a value greater than 50% was considered statistically significant heterogeneity.
</a:t>
            </a:r>
          </a:p>
        </p:txBody>
      </p:sp>
      <p:sp>
        <p:nvSpPr>
          <p:cNvPr id="14345" name="TextBox 11">
            <a:extLst>
              <a:ext uri="{FF2B5EF4-FFF2-40B4-BE49-F238E27FC236}">
                <a16:creationId xmlns:a16="http://schemas.microsoft.com/office/drawing/2014/main" id="{90B54C83-F700-11F8-2FDB-41F61B006BB0}"/>
              </a:ext>
            </a:extLst>
          </p:cNvPr>
          <p:cNvSpPr>
            <a:spLocks noChangeArrowheads="1"/>
          </p:cNvSpPr>
          <p:nvPr>
            <p:custDataLst>
              <p:tags r:id="rId8"/>
            </p:custDataLst>
          </p:nvPr>
        </p:nvSpPr>
        <p:spPr bwMode="auto">
          <a:xfrm>
            <a:off x="1524001" y="5305426"/>
            <a:ext cx="9153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t>Figure Legend: </a:t>
            </a:r>
            <a:endParaRPr lang="en-US" altLang="en-US" sz="1200" b="1">
              <a:latin typeface="Helvetica" panose="020B0604020202020204" pitchFamily="34" charset="0"/>
            </a:endParaRPr>
          </a:p>
        </p:txBody>
      </p:sp>
      <p:cxnSp>
        <p:nvCxnSpPr>
          <p:cNvPr id="14346" name="Straight Connector 5">
            <a:extLst>
              <a:ext uri="{FF2B5EF4-FFF2-40B4-BE49-F238E27FC236}">
                <a16:creationId xmlns:a16="http://schemas.microsoft.com/office/drawing/2014/main" id="{7F550E64-706C-8244-78CA-9AD59F581132}"/>
              </a:ext>
            </a:extLst>
          </p:cNvPr>
          <p:cNvCxnSpPr>
            <a:cxnSpLocks noChangeShapeType="1"/>
          </p:cNvCxnSpPr>
          <p:nvPr>
            <p:custDataLst>
              <p:tags r:id="rId9"/>
            </p:custDataLst>
          </p:nvPr>
        </p:nvCxnSpPr>
        <p:spPr bwMode="auto">
          <a:xfrm>
            <a:off x="152400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5C9195F2-4394-3D79-43DA-3BF5A95630DF}"/>
              </a:ext>
            </a:extLst>
          </p:cNvPr>
          <p:cNvPicPr>
            <a:picLocks noChangeAspect="1" noChangeArrowheads="1"/>
          </p:cNvPicPr>
          <p:nvPr>
            <p:custDataLst>
              <p:tags r:id="rId10"/>
            </p:custDataLst>
          </p:nvPr>
        </p:nvPicPr>
        <p:blipFill>
          <a:blip r:embed="rId14">
            <a:extLst>
              <a:ext uri="{28A0092B-C50C-407E-A947-70E740481C1C}">
                <a14:useLocalDpi xmlns:a14="http://schemas.microsoft.com/office/drawing/2010/main" val="0"/>
              </a:ext>
            </a:extLst>
          </a:blip>
          <a:srcRect/>
          <a:stretch>
            <a:fillRect/>
          </a:stretch>
        </p:blipFill>
        <p:spPr bwMode="auto">
          <a:xfrm>
            <a:off x="1778000" y="1016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22076B43-AC75-D8C1-C742-0D27DDD53058}"/>
              </a:ext>
            </a:extLst>
          </p:cNvPr>
          <p:cNvPicPr>
            <a:picLocks noChangeAspect="1" noChangeArrowheads="1"/>
          </p:cNvPicPr>
          <p:nvPr>
            <p:custDataLst>
              <p:tags r:id="rId11"/>
            </p:custDataLst>
          </p:nvPr>
        </p:nvPicPr>
        <p:blipFill>
          <a:blip r:embed="rId15">
            <a:extLst>
              <a:ext uri="{28A0092B-C50C-407E-A947-70E740481C1C}">
                <a14:useLocalDpi xmlns:a14="http://schemas.microsoft.com/office/drawing/2010/main" val="0"/>
              </a:ext>
            </a:extLst>
          </a:blip>
          <a:srcRect/>
          <a:stretch>
            <a:fillRect/>
          </a:stretch>
        </p:blipFill>
        <p:spPr bwMode="auto">
          <a:xfrm>
            <a:off x="4038600" y="2057401"/>
            <a:ext cx="4114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grpSp>
        <p:nvGrpSpPr>
          <p:cNvPr id="5" name="Gruppieren 4">
            <a:extLst>
              <a:ext uri="{FF2B5EF4-FFF2-40B4-BE49-F238E27FC236}">
                <a16:creationId xmlns:a16="http://schemas.microsoft.com/office/drawing/2014/main" id="{887B9469-434B-E96D-2D47-74A224A871BA}"/>
              </a:ext>
            </a:extLst>
          </p:cNvPr>
          <p:cNvGrpSpPr/>
          <p:nvPr/>
        </p:nvGrpSpPr>
        <p:grpSpPr>
          <a:xfrm>
            <a:off x="5133511" y="2922544"/>
            <a:ext cx="360" cy="360"/>
            <a:chOff x="5133511" y="2922544"/>
            <a:chExt cx="360" cy="360"/>
          </a:xfrm>
        </p:grpSpPr>
        <mc:AlternateContent xmlns:mc="http://schemas.openxmlformats.org/markup-compatibility/2006" xmlns:p14="http://schemas.microsoft.com/office/powerpoint/2010/main">
          <mc:Choice Requires="p14">
            <p:contentPart p14:bwMode="auto" r:id="rId16">
              <p14:nvContentPartPr>
                <p14:cNvPr id="2" name="Freihand 1">
                  <a:extLst>
                    <a:ext uri="{FF2B5EF4-FFF2-40B4-BE49-F238E27FC236}">
                      <a16:creationId xmlns:a16="http://schemas.microsoft.com/office/drawing/2014/main" id="{B4C0BF2F-D83A-6C73-43CB-B569D522B5CF}"/>
                    </a:ext>
                  </a:extLst>
                </p14:cNvPr>
                <p14:cNvContentPartPr/>
                <p14:nvPr/>
              </p14:nvContentPartPr>
              <p14:xfrm>
                <a:off x="5133511" y="2922544"/>
                <a:ext cx="360" cy="360"/>
              </p14:xfrm>
            </p:contentPart>
          </mc:Choice>
          <mc:Fallback xmlns="">
            <p:pic>
              <p:nvPicPr>
                <p:cNvPr id="2" name="Freihand 1">
                  <a:extLst>
                    <a:ext uri="{FF2B5EF4-FFF2-40B4-BE49-F238E27FC236}">
                      <a16:creationId xmlns:a16="http://schemas.microsoft.com/office/drawing/2014/main" id="{B4C0BF2F-D83A-6C73-43CB-B569D522B5CF}"/>
                    </a:ext>
                  </a:extLst>
                </p:cNvPr>
                <p:cNvPicPr/>
                <p:nvPr/>
              </p:nvPicPr>
              <p:blipFill>
                <a:blip r:embed="rId17"/>
                <a:stretch>
                  <a:fillRect/>
                </a:stretch>
              </p:blipFill>
              <p:spPr>
                <a:xfrm>
                  <a:off x="5124511" y="29135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 name="Freihand 2">
                  <a:extLst>
                    <a:ext uri="{FF2B5EF4-FFF2-40B4-BE49-F238E27FC236}">
                      <a16:creationId xmlns:a16="http://schemas.microsoft.com/office/drawing/2014/main" id="{ADF7DDC8-CA01-0554-35A5-45AA89F5E747}"/>
                    </a:ext>
                  </a:extLst>
                </p14:cNvPr>
                <p14:cNvContentPartPr/>
                <p14:nvPr/>
              </p14:nvContentPartPr>
              <p14:xfrm>
                <a:off x="5133511" y="2922544"/>
                <a:ext cx="360" cy="360"/>
              </p14:xfrm>
            </p:contentPart>
          </mc:Choice>
          <mc:Fallback xmlns="">
            <p:pic>
              <p:nvPicPr>
                <p:cNvPr id="3" name="Freihand 2">
                  <a:extLst>
                    <a:ext uri="{FF2B5EF4-FFF2-40B4-BE49-F238E27FC236}">
                      <a16:creationId xmlns:a16="http://schemas.microsoft.com/office/drawing/2014/main" id="{ADF7DDC8-CA01-0554-35A5-45AA89F5E747}"/>
                    </a:ext>
                  </a:extLst>
                </p:cNvPr>
                <p:cNvPicPr/>
                <p:nvPr/>
              </p:nvPicPr>
              <p:blipFill>
                <a:blip r:embed="rId17"/>
                <a:stretch>
                  <a:fillRect/>
                </a:stretch>
              </p:blipFill>
              <p:spPr>
                <a:xfrm>
                  <a:off x="5124511" y="291354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4" name="Freihand 3">
                <a:extLst>
                  <a:ext uri="{FF2B5EF4-FFF2-40B4-BE49-F238E27FC236}">
                    <a16:creationId xmlns:a16="http://schemas.microsoft.com/office/drawing/2014/main" id="{ED5A9002-F38C-94E9-3826-4DAE9CCC1707}"/>
                  </a:ext>
                </a:extLst>
              </p14:cNvPr>
              <p14:cNvContentPartPr/>
              <p14:nvPr/>
            </p14:nvContentPartPr>
            <p14:xfrm>
              <a:off x="5151511" y="3006064"/>
              <a:ext cx="360" cy="360"/>
            </p14:xfrm>
          </p:contentPart>
        </mc:Choice>
        <mc:Fallback xmlns="">
          <p:pic>
            <p:nvPicPr>
              <p:cNvPr id="4" name="Freihand 3">
                <a:extLst>
                  <a:ext uri="{FF2B5EF4-FFF2-40B4-BE49-F238E27FC236}">
                    <a16:creationId xmlns:a16="http://schemas.microsoft.com/office/drawing/2014/main" id="{ED5A9002-F38C-94E9-3826-4DAE9CCC1707}"/>
                  </a:ext>
                </a:extLst>
              </p:cNvPr>
              <p:cNvPicPr/>
              <p:nvPr/>
            </p:nvPicPr>
            <p:blipFill>
              <a:blip r:embed="rId17"/>
              <a:stretch>
                <a:fillRect/>
              </a:stretch>
            </p:blipFill>
            <p:spPr>
              <a:xfrm>
                <a:off x="5142871" y="29970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 name="Freihand 5">
                <a:extLst>
                  <a:ext uri="{FF2B5EF4-FFF2-40B4-BE49-F238E27FC236}">
                    <a16:creationId xmlns:a16="http://schemas.microsoft.com/office/drawing/2014/main" id="{4BA0B877-14DC-BE64-E787-E80D190D3982}"/>
                  </a:ext>
                </a:extLst>
              </p14:cNvPr>
              <p14:cNvContentPartPr/>
              <p14:nvPr/>
            </p14:nvContentPartPr>
            <p14:xfrm>
              <a:off x="4667311" y="2689264"/>
              <a:ext cx="360" cy="360"/>
            </p14:xfrm>
          </p:contentPart>
        </mc:Choice>
        <mc:Fallback xmlns="">
          <p:pic>
            <p:nvPicPr>
              <p:cNvPr id="6" name="Freihand 5">
                <a:extLst>
                  <a:ext uri="{FF2B5EF4-FFF2-40B4-BE49-F238E27FC236}">
                    <a16:creationId xmlns:a16="http://schemas.microsoft.com/office/drawing/2014/main" id="{4BA0B877-14DC-BE64-E787-E80D190D3982}"/>
                  </a:ext>
                </a:extLst>
              </p:cNvPr>
              <p:cNvPicPr/>
              <p:nvPr/>
            </p:nvPicPr>
            <p:blipFill>
              <a:blip r:embed="rId17"/>
              <a:stretch>
                <a:fillRect/>
              </a:stretch>
            </p:blipFill>
            <p:spPr>
              <a:xfrm>
                <a:off x="4658311" y="2680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 name="Freihand 6">
                <a:extLst>
                  <a:ext uri="{FF2B5EF4-FFF2-40B4-BE49-F238E27FC236}">
                    <a16:creationId xmlns:a16="http://schemas.microsoft.com/office/drawing/2014/main" id="{87BB0DF8-1FCC-B95C-548D-020C842076B0}"/>
                  </a:ext>
                </a:extLst>
              </p14:cNvPr>
              <p14:cNvContentPartPr/>
              <p14:nvPr/>
            </p14:nvContentPartPr>
            <p14:xfrm>
              <a:off x="4697551" y="3346624"/>
              <a:ext cx="360" cy="360"/>
            </p14:xfrm>
          </p:contentPart>
        </mc:Choice>
        <mc:Fallback xmlns="">
          <p:pic>
            <p:nvPicPr>
              <p:cNvPr id="7" name="Freihand 6">
                <a:extLst>
                  <a:ext uri="{FF2B5EF4-FFF2-40B4-BE49-F238E27FC236}">
                    <a16:creationId xmlns:a16="http://schemas.microsoft.com/office/drawing/2014/main" id="{87BB0DF8-1FCC-B95C-548D-020C842076B0}"/>
                  </a:ext>
                </a:extLst>
              </p:cNvPr>
              <p:cNvPicPr/>
              <p:nvPr/>
            </p:nvPicPr>
            <p:blipFill>
              <a:blip r:embed="rId17"/>
              <a:stretch>
                <a:fillRect/>
              </a:stretch>
            </p:blipFill>
            <p:spPr>
              <a:xfrm>
                <a:off x="4688551" y="3337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 name="Freihand 7">
                <a:extLst>
                  <a:ext uri="{FF2B5EF4-FFF2-40B4-BE49-F238E27FC236}">
                    <a16:creationId xmlns:a16="http://schemas.microsoft.com/office/drawing/2014/main" id="{C9D94559-2F98-42A1-42D6-24B99613EB4A}"/>
                  </a:ext>
                </a:extLst>
              </p14:cNvPr>
              <p14:cNvContentPartPr/>
              <p14:nvPr/>
            </p14:nvContentPartPr>
            <p14:xfrm>
              <a:off x="645031" y="5025664"/>
              <a:ext cx="360" cy="360"/>
            </p14:xfrm>
          </p:contentPart>
        </mc:Choice>
        <mc:Fallback xmlns="">
          <p:pic>
            <p:nvPicPr>
              <p:cNvPr id="8" name="Freihand 7">
                <a:extLst>
                  <a:ext uri="{FF2B5EF4-FFF2-40B4-BE49-F238E27FC236}">
                    <a16:creationId xmlns:a16="http://schemas.microsoft.com/office/drawing/2014/main" id="{C9D94559-2F98-42A1-42D6-24B99613EB4A}"/>
                  </a:ext>
                </a:extLst>
              </p:cNvPr>
              <p:cNvPicPr/>
              <p:nvPr/>
            </p:nvPicPr>
            <p:blipFill>
              <a:blip r:embed="rId17"/>
              <a:stretch>
                <a:fillRect/>
              </a:stretch>
            </p:blipFill>
            <p:spPr>
              <a:xfrm>
                <a:off x="636391" y="5017024"/>
                <a:ext cx="18000" cy="18000"/>
              </a:xfrm>
              <a:prstGeom prst="rect">
                <a:avLst/>
              </a:prstGeom>
            </p:spPr>
          </p:pic>
        </mc:Fallback>
      </mc:AlternateContent>
    </p:spTree>
  </p:cSld>
  <p:clrMapOvr>
    <a:masterClrMapping/>
  </p:clrMapOvr>
  <p:extLst>
    <p:ext uri="{6950BFC3-D8DA-4A85-94F7-54DA5524770B}">
      <p188:commentRel xmlns:p188="http://schemas.microsoft.com/office/powerpoint/2018/8/main" r:id="rId1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3DC021-A1CD-BF5C-E5EC-B6DEE8E64335}"/>
              </a:ext>
            </a:extLst>
          </p:cNvPr>
          <p:cNvPicPr>
            <a:picLocks noChangeAspect="1"/>
          </p:cNvPicPr>
          <p:nvPr/>
        </p:nvPicPr>
        <p:blipFill>
          <a:blip r:embed="rId2"/>
          <a:stretch>
            <a:fillRect/>
          </a:stretch>
        </p:blipFill>
        <p:spPr>
          <a:xfrm>
            <a:off x="383448" y="369000"/>
            <a:ext cx="11261421" cy="6120000"/>
          </a:xfrm>
          <a:prstGeom prst="rect">
            <a:avLst/>
          </a:prstGeom>
        </p:spPr>
      </p:pic>
    </p:spTree>
    <p:extLst>
      <p:ext uri="{BB962C8B-B14F-4D97-AF65-F5344CB8AC3E}">
        <p14:creationId xmlns:p14="http://schemas.microsoft.com/office/powerpoint/2010/main" val="432548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3D70C-6932-87E9-C395-945F6824EBCD}"/>
              </a:ext>
            </a:extLst>
          </p:cNvPr>
          <p:cNvSpPr>
            <a:spLocks noGrp="1"/>
          </p:cNvSpPr>
          <p:nvPr>
            <p:ph type="title"/>
          </p:nvPr>
        </p:nvSpPr>
        <p:spPr>
          <a:xfrm>
            <a:off x="725906" y="737655"/>
            <a:ext cx="10729912" cy="492443"/>
          </a:xfrm>
        </p:spPr>
        <p:txBody>
          <a:bodyPr/>
          <a:lstStyle/>
          <a:p>
            <a:r>
              <a:rPr lang="de-DE" sz="3200" b="0" dirty="0">
                <a:solidFill>
                  <a:schemeClr val="tx1"/>
                </a:solidFill>
                <a:latin typeface="Calibri" panose="020F0502020204030204" pitchFamily="34" charset="0"/>
                <a:ea typeface="+mn-ea"/>
                <a:cs typeface="Calibri" panose="020F0502020204030204" pitchFamily="34" charset="0"/>
              </a:rPr>
              <a:t>Eigenschaften und Kosten Grippe- Impfstoffe (KV Sachsen) </a:t>
            </a:r>
          </a:p>
        </p:txBody>
      </p:sp>
      <p:sp>
        <p:nvSpPr>
          <p:cNvPr id="4" name="Rectangle 3">
            <a:extLst>
              <a:ext uri="{FF2B5EF4-FFF2-40B4-BE49-F238E27FC236}">
                <a16:creationId xmlns:a16="http://schemas.microsoft.com/office/drawing/2014/main" id="{07A3E3F4-039E-35B1-D3AA-B63A71D361FB}"/>
              </a:ext>
            </a:extLst>
          </p:cNvPr>
          <p:cNvSpPr/>
          <p:nvPr/>
        </p:nvSpPr>
        <p:spPr>
          <a:xfrm>
            <a:off x="731044" y="6304319"/>
            <a:ext cx="10729911" cy="195571"/>
          </a:xfrm>
          <a:prstGeom prst="rect">
            <a:avLst/>
          </a:prstGeom>
        </p:spPr>
        <p:txBody>
          <a:bodyPr wrap="square" bIns="10800" anchor="b">
            <a:spAutoFit/>
          </a:bodyPr>
          <a:lstStyle/>
          <a:p>
            <a:pPr>
              <a:defRPr/>
            </a:pPr>
            <a:r>
              <a:rPr lang="de-DE" sz="900" dirty="0">
                <a:latin typeface="Calibri" panose="020F0502020204030204" pitchFamily="34" charset="0"/>
                <a:cs typeface="Calibri" panose="020F0502020204030204" pitchFamily="34" charset="0"/>
                <a:hlinkClick r:id="rId4"/>
              </a:rPr>
              <a:t>https://www.kvsachsen.de/fuer-praxen/aktuelle-informationen/kvs-mitteilungen/2023-02-bruecken-bauen/arztinformation-zur-grippeimpfstoffverordnung-2023-2024</a:t>
            </a:r>
            <a:r>
              <a:rPr lang="de-DE" sz="900" dirty="0">
                <a:latin typeface="Calibri" panose="020F0502020204030204" pitchFamily="34" charset="0"/>
                <a:cs typeface="Calibri" panose="020F0502020204030204" pitchFamily="34" charset="0"/>
              </a:rPr>
              <a:t> </a:t>
            </a:r>
            <a:endParaRPr lang="en-US" sz="900" i="0" dirty="0">
              <a:solidFill>
                <a:srgbClr val="000000"/>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E98CA44-7944-A18D-EDDB-88065FDB5A7F}"/>
              </a:ext>
            </a:extLst>
          </p:cNvPr>
          <p:cNvPicPr>
            <a:picLocks noChangeAspect="1"/>
          </p:cNvPicPr>
          <p:nvPr/>
        </p:nvPicPr>
        <p:blipFill>
          <a:blip r:embed="rId5"/>
          <a:stretch>
            <a:fillRect/>
          </a:stretch>
        </p:blipFill>
        <p:spPr>
          <a:xfrm>
            <a:off x="2898046" y="1230098"/>
            <a:ext cx="6385631" cy="5040000"/>
          </a:xfrm>
          <a:prstGeom prst="rect">
            <a:avLst/>
          </a:prstGeom>
        </p:spPr>
      </p:pic>
    </p:spTree>
    <p:extLst>
      <p:ext uri="{BB962C8B-B14F-4D97-AF65-F5344CB8AC3E}">
        <p14:creationId xmlns:p14="http://schemas.microsoft.com/office/powerpoint/2010/main" val="414741624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sp>
        <p:nvSpPr>
          <p:cNvPr id="4" name="Rectangle 3">
            <a:extLst>
              <a:ext uri="{FF2B5EF4-FFF2-40B4-BE49-F238E27FC236}">
                <a16:creationId xmlns:a16="http://schemas.microsoft.com/office/drawing/2014/main" id="{91B1E2D5-DFD9-2211-F576-59278360BAEE}"/>
              </a:ext>
            </a:extLst>
          </p:cNvPr>
          <p:cNvSpPr/>
          <p:nvPr/>
        </p:nvSpPr>
        <p:spPr>
          <a:xfrm>
            <a:off x="731044" y="6304319"/>
            <a:ext cx="10729911" cy="195571"/>
          </a:xfrm>
          <a:prstGeom prst="rect">
            <a:avLst/>
          </a:prstGeom>
        </p:spPr>
        <p:txBody>
          <a:bodyPr wrap="square" bIns="10800" anchor="b">
            <a:spAutoFit/>
          </a:bodyPr>
          <a:lstStyle/>
          <a:p>
            <a:pPr>
              <a:defRPr/>
            </a:pPr>
            <a:r>
              <a:rPr lang="de-DE" sz="900" dirty="0">
                <a:latin typeface="Calibri" panose="020F0502020204030204" pitchFamily="34" charset="0"/>
                <a:cs typeface="Calibri" panose="020F0502020204030204" pitchFamily="34" charset="0"/>
              </a:rPr>
              <a:t>RKI: Antworten auf häufig gestellte Fragen zur Schutzimpfung gegen Influenza, Stand 28.09.2023.</a:t>
            </a:r>
            <a:endParaRPr lang="en-US" sz="9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7378612"/>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pic>
        <p:nvPicPr>
          <p:cNvPr id="5" name="Grafik 4">
            <a:extLst>
              <a:ext uri="{FF2B5EF4-FFF2-40B4-BE49-F238E27FC236}">
                <a16:creationId xmlns:a16="http://schemas.microsoft.com/office/drawing/2014/main" id="{789AE1F9-03F3-515F-4647-4FA2E9F43C8D}"/>
              </a:ext>
            </a:extLst>
          </p:cNvPr>
          <p:cNvPicPr>
            <a:picLocks noChangeAspect="1"/>
          </p:cNvPicPr>
          <p:nvPr/>
        </p:nvPicPr>
        <p:blipFill>
          <a:blip r:embed="rId2"/>
          <a:stretch>
            <a:fillRect/>
          </a:stretch>
        </p:blipFill>
        <p:spPr>
          <a:xfrm>
            <a:off x="838200" y="189000"/>
            <a:ext cx="10760886" cy="6480000"/>
          </a:xfrm>
          <a:prstGeom prst="rect">
            <a:avLst/>
          </a:prstGeom>
        </p:spPr>
      </p:pic>
      <p:sp>
        <p:nvSpPr>
          <p:cNvPr id="4" name="Rectangle 3">
            <a:extLst>
              <a:ext uri="{FF2B5EF4-FFF2-40B4-BE49-F238E27FC236}">
                <a16:creationId xmlns:a16="http://schemas.microsoft.com/office/drawing/2014/main" id="{91B1E2D5-DFD9-2211-F576-59278360BAEE}"/>
              </a:ext>
            </a:extLst>
          </p:cNvPr>
          <p:cNvSpPr/>
          <p:nvPr/>
        </p:nvSpPr>
        <p:spPr>
          <a:xfrm>
            <a:off x="731044" y="6304319"/>
            <a:ext cx="10729911" cy="195571"/>
          </a:xfrm>
          <a:prstGeom prst="rect">
            <a:avLst/>
          </a:prstGeom>
        </p:spPr>
        <p:txBody>
          <a:bodyPr wrap="square" bIns="10800" anchor="b">
            <a:spAutoFit/>
          </a:bodyPr>
          <a:lstStyle/>
          <a:p>
            <a:pPr>
              <a:defRPr/>
            </a:pPr>
            <a:r>
              <a:rPr lang="de-DE" sz="900" dirty="0">
                <a:latin typeface="Calibri" panose="020F0502020204030204" pitchFamily="34" charset="0"/>
                <a:cs typeface="Calibri" panose="020F0502020204030204" pitchFamily="34" charset="0"/>
              </a:rPr>
              <a:t>RKI: Antworten auf häufig gestellte Fragen zur Schutzimpfung gegen Influenza, Stand 28.09.2023.</a:t>
            </a:r>
            <a:endParaRPr lang="en-US" sz="9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61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sp>
        <p:nvSpPr>
          <p:cNvPr id="4" name="Rectangle 3">
            <a:extLst>
              <a:ext uri="{FF2B5EF4-FFF2-40B4-BE49-F238E27FC236}">
                <a16:creationId xmlns:a16="http://schemas.microsoft.com/office/drawing/2014/main" id="{91B1E2D5-DFD9-2211-F576-59278360BAEE}"/>
              </a:ext>
            </a:extLst>
          </p:cNvPr>
          <p:cNvSpPr/>
          <p:nvPr/>
        </p:nvSpPr>
        <p:spPr>
          <a:xfrm>
            <a:off x="731044" y="6304319"/>
            <a:ext cx="10729911" cy="195571"/>
          </a:xfrm>
          <a:prstGeom prst="rect">
            <a:avLst/>
          </a:prstGeom>
        </p:spPr>
        <p:txBody>
          <a:bodyPr wrap="square" bIns="10800" anchor="b">
            <a:spAutoFit/>
          </a:bodyPr>
          <a:lstStyle/>
          <a:p>
            <a:pPr>
              <a:defRPr/>
            </a:pPr>
            <a:r>
              <a:rPr lang="de-DE" sz="900" dirty="0">
                <a:latin typeface="Calibri" panose="020F0502020204030204" pitchFamily="34" charset="0"/>
                <a:cs typeface="Calibri" panose="020F0502020204030204" pitchFamily="34" charset="0"/>
              </a:rPr>
              <a:t>RKI: Antworten auf häufig gestellte Fragen zur Schutzimpfung gegen Influenza, Stand 28.09.2023.</a:t>
            </a:r>
            <a:endParaRPr lang="en-US" sz="900" i="0" dirty="0">
              <a:solidFill>
                <a:srgbClr val="000000"/>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3461074-A02C-8B67-9660-ABBE3AC069B7}"/>
              </a:ext>
            </a:extLst>
          </p:cNvPr>
          <p:cNvPicPr>
            <a:picLocks noChangeAspect="1"/>
          </p:cNvPicPr>
          <p:nvPr/>
        </p:nvPicPr>
        <p:blipFill>
          <a:blip r:embed="rId3"/>
          <a:stretch>
            <a:fillRect/>
          </a:stretch>
        </p:blipFill>
        <p:spPr>
          <a:xfrm>
            <a:off x="2590936" y="248855"/>
            <a:ext cx="7010125" cy="6480000"/>
          </a:xfrm>
          <a:prstGeom prst="rect">
            <a:avLst/>
          </a:prstGeom>
        </p:spPr>
      </p:pic>
    </p:spTree>
    <p:extLst>
      <p:ext uri="{BB962C8B-B14F-4D97-AF65-F5344CB8AC3E}">
        <p14:creationId xmlns:p14="http://schemas.microsoft.com/office/powerpoint/2010/main" val="1751044393"/>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76686-CC61-C702-7BF3-0B48C4EFDF45}"/>
              </a:ext>
            </a:extLst>
          </p:cNvPr>
          <p:cNvSpPr>
            <a:spLocks noGrp="1"/>
          </p:cNvSpPr>
          <p:nvPr>
            <p:ph type="title"/>
          </p:nvPr>
        </p:nvSpPr>
        <p:spPr>
          <a:xfrm>
            <a:off x="838200" y="500062"/>
            <a:ext cx="10515600" cy="1325563"/>
          </a:xfrm>
        </p:spPr>
        <p:txBody>
          <a:bodyPr/>
          <a:lstStyle/>
          <a:p>
            <a:r>
              <a:rPr lang="de-DE" dirty="0"/>
              <a:t>Abschließende Fakten zu Influenza</a:t>
            </a:r>
          </a:p>
        </p:txBody>
      </p:sp>
      <p:sp>
        <p:nvSpPr>
          <p:cNvPr id="3" name="Inhaltsplatzhalter 2">
            <a:extLst>
              <a:ext uri="{FF2B5EF4-FFF2-40B4-BE49-F238E27FC236}">
                <a16:creationId xmlns:a16="http://schemas.microsoft.com/office/drawing/2014/main" id="{FE2A17BE-FF4F-DBFC-1436-42E169397CAC}"/>
              </a:ext>
            </a:extLst>
          </p:cNvPr>
          <p:cNvSpPr>
            <a:spLocks noGrp="1"/>
          </p:cNvSpPr>
          <p:nvPr>
            <p:ph idx="1"/>
          </p:nvPr>
        </p:nvSpPr>
        <p:spPr>
          <a:xfrm>
            <a:off x="838200" y="1825624"/>
            <a:ext cx="10515600" cy="4532313"/>
          </a:xfrm>
        </p:spPr>
        <p:txBody>
          <a:bodyPr>
            <a:normAutofit/>
          </a:bodyPr>
          <a:lstStyle/>
          <a:p>
            <a:pPr>
              <a:buFont typeface="Arial" panose="020B0604020202020204" pitchFamily="34" charset="0"/>
              <a:buChar char="•"/>
            </a:pPr>
            <a:r>
              <a:rPr lang="de-DE" b="1" dirty="0"/>
              <a:t>hochansteckende, schwere Virusinfektion </a:t>
            </a:r>
            <a:r>
              <a:rPr lang="de-DE" b="1" baseline="30000" dirty="0"/>
              <a:t>1</a:t>
            </a:r>
          </a:p>
          <a:p>
            <a:pPr lvl="1"/>
            <a:r>
              <a:rPr lang="de-DE" dirty="0"/>
              <a:t>(kurze) Inkubationszeit 1 bis 2 Tage.</a:t>
            </a:r>
          </a:p>
          <a:p>
            <a:pPr lvl="1"/>
            <a:r>
              <a:rPr lang="de-DE" dirty="0"/>
              <a:t>Übertragung über Tröpfcheninfektion (Husten /Niesen) und über Hände</a:t>
            </a:r>
          </a:p>
          <a:p>
            <a:r>
              <a:rPr lang="de-DE" b="1" dirty="0"/>
              <a:t>Grippeschutzimpfung ist die wichtigste Präventionsmaßnahme</a:t>
            </a:r>
            <a:r>
              <a:rPr lang="de-DE" b="1" baseline="30000" dirty="0"/>
              <a:t>1</a:t>
            </a:r>
            <a:r>
              <a:rPr lang="de-DE" b="1" dirty="0"/>
              <a:t> </a:t>
            </a:r>
          </a:p>
          <a:p>
            <a:pPr lvl="1"/>
            <a:r>
              <a:rPr lang="de-DE" dirty="0"/>
              <a:t>Medikamente (</a:t>
            </a:r>
            <a:r>
              <a:rPr lang="de-DE" dirty="0" err="1"/>
              <a:t>Olsetamivir</a:t>
            </a:r>
            <a:r>
              <a:rPr lang="de-DE" dirty="0"/>
              <a:t>) sind kaum / wenig erfolgreich</a:t>
            </a:r>
          </a:p>
          <a:p>
            <a:pPr>
              <a:buFont typeface="Arial" panose="020B0604020202020204" pitchFamily="34" charset="0"/>
              <a:buChar char="•"/>
            </a:pPr>
            <a:r>
              <a:rPr lang="de-DE" b="1" dirty="0"/>
              <a:t>Jährliche Anpassung Influenza-Impfstoff</a:t>
            </a:r>
            <a:r>
              <a:rPr lang="de-DE" b="1" baseline="30000" dirty="0"/>
              <a:t>2</a:t>
            </a:r>
            <a:endParaRPr lang="de-DE" b="1" dirty="0"/>
          </a:p>
          <a:p>
            <a:pPr>
              <a:buFont typeface="Arial" panose="020B0604020202020204" pitchFamily="34" charset="0"/>
              <a:buChar char="•"/>
            </a:pPr>
            <a:r>
              <a:rPr lang="de-DE" b="1" dirty="0"/>
              <a:t>Impfoptimierung möglich</a:t>
            </a:r>
            <a:r>
              <a:rPr lang="de-DE" b="1" baseline="30000" dirty="0"/>
              <a:t>3</a:t>
            </a:r>
            <a:r>
              <a:rPr lang="de-DE" b="1" dirty="0"/>
              <a:t> </a:t>
            </a:r>
          </a:p>
          <a:p>
            <a:pPr lvl="1"/>
            <a:r>
              <a:rPr lang="de-DE" dirty="0"/>
              <a:t>z.B. durch weiterentwickelte Impfstoffe (adjuvantiert, hochdosiert, zellkulturbasiert, (rekombinant))</a:t>
            </a:r>
          </a:p>
        </p:txBody>
      </p:sp>
      <p:sp>
        <p:nvSpPr>
          <p:cNvPr id="4" name="Rectangle 3">
            <a:extLst>
              <a:ext uri="{FF2B5EF4-FFF2-40B4-BE49-F238E27FC236}">
                <a16:creationId xmlns:a16="http://schemas.microsoft.com/office/drawing/2014/main" id="{930B7DBA-CC53-027A-D36E-81C4FF85EC8E}"/>
              </a:ext>
            </a:extLst>
          </p:cNvPr>
          <p:cNvSpPr/>
          <p:nvPr/>
        </p:nvSpPr>
        <p:spPr>
          <a:xfrm>
            <a:off x="731044" y="6357937"/>
            <a:ext cx="10729911" cy="1955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Impfen-info.de: Fragen und Antworten zur Grippeimpfung, 3. RKI EpiBull 1/2021.</a:t>
            </a:r>
          </a:p>
        </p:txBody>
      </p:sp>
    </p:spTree>
    <p:extLst>
      <p:ext uri="{BB962C8B-B14F-4D97-AF65-F5344CB8AC3E}">
        <p14:creationId xmlns:p14="http://schemas.microsoft.com/office/powerpoint/2010/main" val="67475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AE00DCDE-1B54-3111-A88E-292825071239}"/>
              </a:ext>
            </a:extLst>
          </p:cNvPr>
          <p:cNvPicPr>
            <a:picLocks noChangeAspect="1"/>
          </p:cNvPicPr>
          <p:nvPr/>
        </p:nvPicPr>
        <p:blipFill>
          <a:blip r:embed="rId3"/>
          <a:stretch>
            <a:fillRect/>
          </a:stretch>
        </p:blipFill>
        <p:spPr>
          <a:xfrm>
            <a:off x="1055791" y="-44270"/>
            <a:ext cx="4944269" cy="6946540"/>
          </a:xfrm>
          <a:prstGeom prst="rect">
            <a:avLst/>
          </a:prstGeom>
        </p:spPr>
      </p:pic>
      <p:pic>
        <p:nvPicPr>
          <p:cNvPr id="2" name="Picture 3" descr="59889">
            <a:extLst>
              <a:ext uri="{FF2B5EF4-FFF2-40B4-BE49-F238E27FC236}">
                <a16:creationId xmlns:a16="http://schemas.microsoft.com/office/drawing/2014/main" id="{BAE42058-709F-9840-C717-5650608F0551}"/>
              </a:ext>
            </a:extLst>
          </p:cNvPr>
          <p:cNvPicPr>
            <a:picLocks noChangeAspect="1" noChangeArrowheads="1"/>
          </p:cNvPicPr>
          <p:nvPr/>
        </p:nvPicPr>
        <p:blipFill>
          <a:blip r:embed="rId4" cstate="print"/>
          <a:srcRect/>
          <a:stretch>
            <a:fillRect/>
          </a:stretch>
        </p:blipFill>
        <p:spPr bwMode="auto">
          <a:xfrm>
            <a:off x="6191942" y="1511900"/>
            <a:ext cx="5700000" cy="4279500"/>
          </a:xfrm>
          <a:prstGeom prst="rect">
            <a:avLst/>
          </a:prstGeom>
          <a:noFill/>
        </p:spPr>
      </p:pic>
    </p:spTree>
    <p:extLst>
      <p:ext uri="{BB962C8B-B14F-4D97-AF65-F5344CB8AC3E}">
        <p14:creationId xmlns:p14="http://schemas.microsoft.com/office/powerpoint/2010/main" val="365814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ippeimpfung schützt - auch wenn eine Virenlinie ausstirbt | BR24">
            <a:extLst>
              <a:ext uri="{FF2B5EF4-FFF2-40B4-BE49-F238E27FC236}">
                <a16:creationId xmlns:a16="http://schemas.microsoft.com/office/drawing/2014/main" id="{C485D87F-871F-A207-0B97-A0880C15D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83008" cy="32944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ippe: Darum ist eine Impfung wichtig | Gesund leben | Gesundheit |  Verstehen | ARD alpha">
            <a:extLst>
              <a:ext uri="{FF2B5EF4-FFF2-40B4-BE49-F238E27FC236}">
                <a16:creationId xmlns:a16="http://schemas.microsoft.com/office/drawing/2014/main" id="{5A69D3D9-C1C3-2556-33C1-AADE85143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31539"/>
            <a:ext cx="5527322" cy="3095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ippeimpfung unter Immuntherapie">
            <a:extLst>
              <a:ext uri="{FF2B5EF4-FFF2-40B4-BE49-F238E27FC236}">
                <a16:creationId xmlns:a16="http://schemas.microsoft.com/office/drawing/2014/main" id="{76742062-74F5-FACF-2D5D-EB468C571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84" y="3513944"/>
            <a:ext cx="5222926" cy="306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2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E79AE-50A8-B36D-DC68-0EF217C91483}"/>
              </a:ext>
            </a:extLst>
          </p:cNvPr>
          <p:cNvSpPr txBox="1"/>
          <p:nvPr/>
        </p:nvSpPr>
        <p:spPr>
          <a:xfrm>
            <a:off x="1049079" y="2943516"/>
            <a:ext cx="2608521" cy="923330"/>
          </a:xfrm>
          <a:prstGeom prst="rect">
            <a:avLst/>
          </a:prstGeom>
          <a:noFill/>
        </p:spPr>
        <p:txBody>
          <a:bodyPr wrap="square" rtlCol="0">
            <a:spAutoFit/>
          </a:bodyPr>
          <a:lstStyle/>
          <a:p>
            <a:r>
              <a:rPr lang="de-DE" sz="5400" dirty="0"/>
              <a:t>Back-up</a:t>
            </a:r>
            <a:endParaRPr lang="en-US" sz="5400" dirty="0"/>
          </a:p>
        </p:txBody>
      </p:sp>
    </p:spTree>
    <p:extLst>
      <p:ext uri="{BB962C8B-B14F-4D97-AF65-F5344CB8AC3E}">
        <p14:creationId xmlns:p14="http://schemas.microsoft.com/office/powerpoint/2010/main" val="2324991845"/>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36B8744-D610-E878-4FFC-C35D25504EAD}"/>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E77653F5-8BC8-1CFB-B455-229D83B9A1C2}"/>
              </a:ext>
            </a:extLst>
          </p:cNvPr>
          <p:cNvPicPr>
            <a:picLocks noChangeAspect="1"/>
          </p:cNvPicPr>
          <p:nvPr/>
        </p:nvPicPr>
        <p:blipFill>
          <a:blip r:embed="rId2"/>
          <a:stretch>
            <a:fillRect/>
          </a:stretch>
        </p:blipFill>
        <p:spPr>
          <a:xfrm>
            <a:off x="421140" y="166778"/>
            <a:ext cx="5902339" cy="6326097"/>
          </a:xfrm>
          <a:prstGeom prst="rect">
            <a:avLst/>
          </a:prstGeom>
        </p:spPr>
      </p:pic>
      <p:pic>
        <p:nvPicPr>
          <p:cNvPr id="6" name="Inhaltsplatzhalter 5">
            <a:extLst>
              <a:ext uri="{FF2B5EF4-FFF2-40B4-BE49-F238E27FC236}">
                <a16:creationId xmlns:a16="http://schemas.microsoft.com/office/drawing/2014/main" id="{6E88C55B-CAFD-85CD-A688-BC5F1FB0D938}"/>
              </a:ext>
            </a:extLst>
          </p:cNvPr>
          <p:cNvPicPr>
            <a:picLocks noGrp="1" noChangeAspect="1"/>
          </p:cNvPicPr>
          <p:nvPr>
            <p:ph idx="1"/>
          </p:nvPr>
        </p:nvPicPr>
        <p:blipFill>
          <a:blip r:embed="rId3"/>
          <a:stretch>
            <a:fillRect/>
          </a:stretch>
        </p:blipFill>
        <p:spPr>
          <a:xfrm>
            <a:off x="6478328" y="2841852"/>
            <a:ext cx="5521281" cy="1509019"/>
          </a:xfrm>
          <a:prstGeom prst="rect">
            <a:avLst/>
          </a:prstGeom>
        </p:spPr>
      </p:pic>
    </p:spTree>
    <p:extLst>
      <p:ext uri="{BB962C8B-B14F-4D97-AF65-F5344CB8AC3E}">
        <p14:creationId xmlns:p14="http://schemas.microsoft.com/office/powerpoint/2010/main" val="2103083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DA9B2A-680C-0B2F-BCFB-4DF173F665A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5CF3B0DC-36BF-74DD-6861-F7EE62662344}"/>
              </a:ext>
            </a:extLst>
          </p:cNvPr>
          <p:cNvPicPr>
            <a:picLocks noChangeAspect="1"/>
          </p:cNvPicPr>
          <p:nvPr/>
        </p:nvPicPr>
        <p:blipFill>
          <a:blip r:embed="rId3"/>
          <a:stretch>
            <a:fillRect/>
          </a:stretch>
        </p:blipFill>
        <p:spPr>
          <a:xfrm>
            <a:off x="700867" y="244459"/>
            <a:ext cx="5963958" cy="6410341"/>
          </a:xfrm>
          <a:prstGeom prst="rect">
            <a:avLst/>
          </a:prstGeom>
        </p:spPr>
      </p:pic>
      <p:sp>
        <p:nvSpPr>
          <p:cNvPr id="7" name="Textfeld 6">
            <a:extLst>
              <a:ext uri="{FF2B5EF4-FFF2-40B4-BE49-F238E27FC236}">
                <a16:creationId xmlns:a16="http://schemas.microsoft.com/office/drawing/2014/main" id="{EC333420-7156-25EF-0E85-CE3972BB7E06}"/>
              </a:ext>
            </a:extLst>
          </p:cNvPr>
          <p:cNvSpPr txBox="1"/>
          <p:nvPr/>
        </p:nvSpPr>
        <p:spPr>
          <a:xfrm>
            <a:off x="6717553" y="6008469"/>
            <a:ext cx="6096000" cy="646331"/>
          </a:xfrm>
          <a:prstGeom prst="rect">
            <a:avLst/>
          </a:prstGeom>
          <a:noFill/>
        </p:spPr>
        <p:txBody>
          <a:bodyPr wrap="square">
            <a:spAutoFit/>
          </a:bodyPr>
          <a:lstStyle/>
          <a:p>
            <a:r>
              <a:rPr lang="en-US" b="0" i="1" dirty="0">
                <a:solidFill>
                  <a:srgbClr val="000000"/>
                </a:solidFill>
                <a:effectLst/>
                <a:latin typeface="ff-scala-sans-pro"/>
              </a:rPr>
              <a:t>Arthritis </a:t>
            </a:r>
            <a:r>
              <a:rPr lang="en-US" b="0" i="1" dirty="0" err="1">
                <a:solidFill>
                  <a:srgbClr val="000000"/>
                </a:solidFill>
                <a:effectLst/>
                <a:latin typeface="ff-scala-sans-pro"/>
              </a:rPr>
              <a:t>Rheumatol</a:t>
            </a:r>
            <a:r>
              <a:rPr lang="en-US" b="0" i="0" dirty="0">
                <a:solidFill>
                  <a:srgbClr val="000000"/>
                </a:solidFill>
                <a:effectLst/>
                <a:latin typeface="ff-scala-sans-pro"/>
              </a:rPr>
              <a:t> 2023 Feb; 75:171. (</a:t>
            </a:r>
            <a:r>
              <a:rPr lang="en-US" b="0" i="0" u="none" strike="noStrike" dirty="0">
                <a:solidFill>
                  <a:srgbClr val="114980"/>
                </a:solidFill>
                <a:effectLst/>
                <a:latin typeface="ff-scala-sans-pro"/>
                <a:hlinkClick r:id="rId4"/>
              </a:rPr>
              <a:t>https://doi.org/10.1002/art.42318. opens in new tab</a:t>
            </a:r>
            <a:r>
              <a:rPr lang="en-US" b="0" i="0" dirty="0">
                <a:solidFill>
                  <a:srgbClr val="000000"/>
                </a:solidFill>
                <a:effectLst/>
                <a:latin typeface="ff-scala-sans-pro"/>
              </a:rPr>
              <a:t>)</a:t>
            </a:r>
            <a:endParaRPr lang="de-DE" dirty="0"/>
          </a:p>
        </p:txBody>
      </p:sp>
      <p:pic>
        <p:nvPicPr>
          <p:cNvPr id="9" name="Grafik 8">
            <a:extLst>
              <a:ext uri="{FF2B5EF4-FFF2-40B4-BE49-F238E27FC236}">
                <a16:creationId xmlns:a16="http://schemas.microsoft.com/office/drawing/2014/main" id="{E4274F57-12D7-CA1C-E491-E80083C26078}"/>
              </a:ext>
            </a:extLst>
          </p:cNvPr>
          <p:cNvPicPr>
            <a:picLocks noChangeAspect="1"/>
          </p:cNvPicPr>
          <p:nvPr/>
        </p:nvPicPr>
        <p:blipFill>
          <a:blip r:embed="rId5"/>
          <a:stretch>
            <a:fillRect/>
          </a:stretch>
        </p:blipFill>
        <p:spPr>
          <a:xfrm>
            <a:off x="6664825" y="1099703"/>
            <a:ext cx="5207137" cy="4699852"/>
          </a:xfrm>
          <a:prstGeom prst="rect">
            <a:avLst/>
          </a:prstGeom>
        </p:spPr>
      </p:pic>
    </p:spTree>
    <p:extLst>
      <p:ext uri="{BB962C8B-B14F-4D97-AF65-F5344CB8AC3E}">
        <p14:creationId xmlns:p14="http://schemas.microsoft.com/office/powerpoint/2010/main" val="157855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1AC7A-763B-7AA9-8725-420C6A6C3F23}"/>
              </a:ext>
            </a:extLst>
          </p:cNvPr>
          <p:cNvSpPr>
            <a:spLocks noGrp="1"/>
          </p:cNvSpPr>
          <p:nvPr>
            <p:ph type="title"/>
          </p:nvPr>
        </p:nvSpPr>
        <p:spPr>
          <a:xfrm>
            <a:off x="838200" y="377825"/>
            <a:ext cx="10515600" cy="1325563"/>
          </a:xfrm>
        </p:spPr>
        <p:txBody>
          <a:bodyPr/>
          <a:lstStyle/>
          <a:p>
            <a:r>
              <a:rPr lang="de-DE" dirty="0"/>
              <a:t>Virale Infektionen im Jahresverlauf </a:t>
            </a:r>
          </a:p>
        </p:txBody>
      </p:sp>
      <p:pic>
        <p:nvPicPr>
          <p:cNvPr id="1026" name="Picture 2" descr="Bild">
            <a:extLst>
              <a:ext uri="{FF2B5EF4-FFF2-40B4-BE49-F238E27FC236}">
                <a16:creationId xmlns:a16="http://schemas.microsoft.com/office/drawing/2014/main" id="{C803F41B-65BE-7A09-5739-45A38606A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536" y="1347831"/>
            <a:ext cx="5167167" cy="50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BF68A03-33F4-2E46-1180-4145509A3B6F}"/>
              </a:ext>
            </a:extLst>
          </p:cNvPr>
          <p:cNvSpPr txBox="1"/>
          <p:nvPr/>
        </p:nvSpPr>
        <p:spPr>
          <a:xfrm>
            <a:off x="6925101" y="1414120"/>
            <a:ext cx="4730655" cy="1754326"/>
          </a:xfrm>
          <a:prstGeom prst="rect">
            <a:avLst/>
          </a:prstGeom>
          <a:noFill/>
        </p:spPr>
        <p:txBody>
          <a:bodyPr wrap="square">
            <a:spAutoFit/>
          </a:bodyPr>
          <a:lstStyle/>
          <a:p>
            <a:r>
              <a:rPr lang="de-DE" b="0" i="0" dirty="0">
                <a:solidFill>
                  <a:srgbClr val="323232"/>
                </a:solidFill>
                <a:effectLst/>
                <a:latin typeface="arial" panose="020B0604020202020204" pitchFamily="34" charset="0"/>
              </a:rPr>
              <a:t>In der virologischen Überwachung in der Bevölkerung (</a:t>
            </a:r>
            <a:r>
              <a:rPr lang="de-DE" b="0" i="0" dirty="0" err="1">
                <a:solidFill>
                  <a:srgbClr val="323232"/>
                </a:solidFill>
                <a:effectLst/>
                <a:latin typeface="arial" panose="020B0604020202020204" pitchFamily="34" charset="0"/>
              </a:rPr>
              <a:t>GrippeWeb</a:t>
            </a:r>
            <a:r>
              <a:rPr lang="de-DE" b="0" i="0" dirty="0">
                <a:solidFill>
                  <a:srgbClr val="323232"/>
                </a:solidFill>
                <a:effectLst/>
                <a:latin typeface="arial" panose="020B0604020202020204" pitchFamily="34" charset="0"/>
              </a:rPr>
              <a:t>-Plus) wurden seit der </a:t>
            </a:r>
            <a:r>
              <a:rPr lang="de-DE" b="1" i="0" dirty="0">
                <a:solidFill>
                  <a:srgbClr val="323232"/>
                </a:solidFill>
                <a:effectLst/>
                <a:latin typeface="arial" panose="020B0604020202020204" pitchFamily="34" charset="0"/>
              </a:rPr>
              <a:t>45. KW 2023 </a:t>
            </a:r>
            <a:r>
              <a:rPr lang="de-DE" b="0" i="0" dirty="0">
                <a:solidFill>
                  <a:srgbClr val="323232"/>
                </a:solidFill>
                <a:effectLst/>
                <a:latin typeface="arial" panose="020B0604020202020204" pitchFamily="34" charset="0"/>
              </a:rPr>
              <a:t>hauptsächlich </a:t>
            </a:r>
          </a:p>
          <a:p>
            <a:pPr marL="342900" indent="-342900">
              <a:buAutoNum type="arabicPeriod"/>
            </a:pPr>
            <a:r>
              <a:rPr lang="de-DE" b="1" i="0" dirty="0">
                <a:solidFill>
                  <a:srgbClr val="323232"/>
                </a:solidFill>
                <a:effectLst/>
                <a:latin typeface="arial" panose="020B0604020202020204" pitchFamily="34" charset="0"/>
              </a:rPr>
              <a:t>SARS-CoV-2 </a:t>
            </a:r>
            <a:r>
              <a:rPr lang="de-DE" b="0" i="0" dirty="0">
                <a:solidFill>
                  <a:srgbClr val="323232"/>
                </a:solidFill>
                <a:effectLst/>
                <a:latin typeface="arial" panose="020B0604020202020204" pitchFamily="34" charset="0"/>
              </a:rPr>
              <a:t>gefolgt von </a:t>
            </a:r>
          </a:p>
          <a:p>
            <a:pPr marL="342900" indent="-342900">
              <a:buAutoNum type="arabicPeriod"/>
            </a:pPr>
            <a:r>
              <a:rPr lang="de-DE" b="1" i="0" dirty="0">
                <a:solidFill>
                  <a:srgbClr val="323232"/>
                </a:solidFill>
                <a:effectLst/>
                <a:latin typeface="arial" panose="020B0604020202020204" pitchFamily="34" charset="0"/>
              </a:rPr>
              <a:t>Rhino-/Enteroviren </a:t>
            </a:r>
          </a:p>
          <a:p>
            <a:r>
              <a:rPr lang="de-DE" b="0" i="0" dirty="0">
                <a:solidFill>
                  <a:srgbClr val="323232"/>
                </a:solidFill>
                <a:effectLst/>
                <a:latin typeface="arial" panose="020B0604020202020204" pitchFamily="34" charset="0"/>
              </a:rPr>
              <a:t>nachgewiesen</a:t>
            </a:r>
            <a:endParaRPr lang="de-DE" dirty="0"/>
          </a:p>
        </p:txBody>
      </p:sp>
      <p:pic>
        <p:nvPicPr>
          <p:cNvPr id="7" name="Grafik 6">
            <a:extLst>
              <a:ext uri="{FF2B5EF4-FFF2-40B4-BE49-F238E27FC236}">
                <a16:creationId xmlns:a16="http://schemas.microsoft.com/office/drawing/2014/main" id="{7645B172-7B4F-6E1E-06B7-56952E1CFF0E}"/>
              </a:ext>
            </a:extLst>
          </p:cNvPr>
          <p:cNvPicPr>
            <a:picLocks noChangeAspect="1"/>
          </p:cNvPicPr>
          <p:nvPr/>
        </p:nvPicPr>
        <p:blipFill>
          <a:blip r:embed="rId5"/>
          <a:stretch>
            <a:fillRect/>
          </a:stretch>
        </p:blipFill>
        <p:spPr>
          <a:xfrm>
            <a:off x="6925101" y="3307555"/>
            <a:ext cx="3692093" cy="2893219"/>
          </a:xfrm>
          <a:prstGeom prst="rect">
            <a:avLst/>
          </a:prstGeom>
        </p:spPr>
      </p:pic>
      <p:sp>
        <p:nvSpPr>
          <p:cNvPr id="9" name="Textfeld 8">
            <a:extLst>
              <a:ext uri="{FF2B5EF4-FFF2-40B4-BE49-F238E27FC236}">
                <a16:creationId xmlns:a16="http://schemas.microsoft.com/office/drawing/2014/main" id="{2F458C01-ED13-7466-B551-F19FC028389B}"/>
              </a:ext>
            </a:extLst>
          </p:cNvPr>
          <p:cNvSpPr txBox="1"/>
          <p:nvPr/>
        </p:nvSpPr>
        <p:spPr>
          <a:xfrm>
            <a:off x="3048594" y="6549145"/>
            <a:ext cx="9143405" cy="246221"/>
          </a:xfrm>
          <a:prstGeom prst="rect">
            <a:avLst/>
          </a:prstGeom>
          <a:noFill/>
        </p:spPr>
        <p:txBody>
          <a:bodyPr wrap="square">
            <a:spAutoFit/>
          </a:bodyPr>
          <a:lstStyle/>
          <a:p>
            <a:pPr algn="r"/>
            <a:r>
              <a:rPr lang="de-DE" sz="1000" dirty="0"/>
              <a:t>https://www.rki.de/DE/Content/Infekt/Sentinel/Grippeweb/Wochenberichte/Wochenbericht_aktuell.html</a:t>
            </a:r>
          </a:p>
        </p:txBody>
      </p:sp>
    </p:spTree>
    <p:extLst>
      <p:ext uri="{BB962C8B-B14F-4D97-AF65-F5344CB8AC3E}">
        <p14:creationId xmlns:p14="http://schemas.microsoft.com/office/powerpoint/2010/main" val="32382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D89C95-91A6-B10C-F745-E1BEDE4A977D}"/>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913C967B-9DFB-6D42-3294-B4EC7DEEF696}"/>
              </a:ext>
            </a:extLst>
          </p:cNvPr>
          <p:cNvPicPr>
            <a:picLocks noChangeAspect="1"/>
          </p:cNvPicPr>
          <p:nvPr/>
        </p:nvPicPr>
        <p:blipFill>
          <a:blip r:embed="rId5"/>
          <a:stretch>
            <a:fillRect/>
          </a:stretch>
        </p:blipFill>
        <p:spPr>
          <a:xfrm>
            <a:off x="526010" y="230079"/>
            <a:ext cx="5639416" cy="6262796"/>
          </a:xfrm>
          <a:prstGeom prst="rect">
            <a:avLst/>
          </a:prstGeom>
        </p:spPr>
      </p:pic>
      <p:sp>
        <p:nvSpPr>
          <p:cNvPr id="7" name="Textfeld 6">
            <a:extLst>
              <a:ext uri="{FF2B5EF4-FFF2-40B4-BE49-F238E27FC236}">
                <a16:creationId xmlns:a16="http://schemas.microsoft.com/office/drawing/2014/main" id="{D059E6A0-BFA1-C8A9-5C31-024D2641332D}"/>
              </a:ext>
            </a:extLst>
          </p:cNvPr>
          <p:cNvSpPr txBox="1"/>
          <p:nvPr/>
        </p:nvSpPr>
        <p:spPr>
          <a:xfrm>
            <a:off x="5999230" y="6211669"/>
            <a:ext cx="6096000" cy="646331"/>
          </a:xfrm>
          <a:prstGeom prst="rect">
            <a:avLst/>
          </a:prstGeom>
          <a:noFill/>
        </p:spPr>
        <p:txBody>
          <a:bodyPr wrap="square">
            <a:spAutoFit/>
          </a:bodyPr>
          <a:lstStyle/>
          <a:p>
            <a:r>
              <a:rPr lang="en-US" b="0" i="0" dirty="0">
                <a:solidFill>
                  <a:srgbClr val="000000"/>
                </a:solidFill>
                <a:effectLst/>
                <a:latin typeface="ff-scala-sans-pro"/>
              </a:rPr>
              <a:t>(</a:t>
            </a:r>
            <a:r>
              <a:rPr lang="en-US" b="0" i="0" u="none" strike="noStrike" dirty="0">
                <a:solidFill>
                  <a:srgbClr val="114980"/>
                </a:solidFill>
                <a:effectLst/>
                <a:latin typeface="ff-scala-sans-pro"/>
                <a:hlinkClick r:id="rId6"/>
              </a:rPr>
              <a:t>https://doi.org/10.1001/jamanetworkopen.2022.8873. opens in new tab</a:t>
            </a:r>
            <a:r>
              <a:rPr lang="en-US" b="0" i="0" dirty="0">
                <a:solidFill>
                  <a:srgbClr val="000000"/>
                </a:solidFill>
                <a:effectLst/>
                <a:latin typeface="ff-scala-sans-pro"/>
              </a:rPr>
              <a:t>)</a:t>
            </a:r>
            <a:endParaRPr lang="de-DE" dirty="0"/>
          </a:p>
        </p:txBody>
      </p:sp>
      <p:pic>
        <p:nvPicPr>
          <p:cNvPr id="8" name="New picture">
            <a:extLst>
              <a:ext uri="{FF2B5EF4-FFF2-40B4-BE49-F238E27FC236}">
                <a16:creationId xmlns:a16="http://schemas.microsoft.com/office/drawing/2014/main" id="{3A317F87-3FC9-BC03-5C07-6ED9E89BD2EE}"/>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477616" y="932595"/>
            <a:ext cx="5301987" cy="24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9" name="New picture">
            <a:extLst>
              <a:ext uri="{FF2B5EF4-FFF2-40B4-BE49-F238E27FC236}">
                <a16:creationId xmlns:a16="http://schemas.microsoft.com/office/drawing/2014/main" id="{4D10DAFF-7945-FB40-DFEB-CE3AAE7C7891}"/>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723130" y="3564186"/>
            <a:ext cx="4337722" cy="264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281074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4792BA-2335-7731-784F-77E3903ABAA7}"/>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03441E5B-7186-FF6E-4512-EEF5E0ADCA3B}"/>
              </a:ext>
            </a:extLst>
          </p:cNvPr>
          <p:cNvPicPr>
            <a:picLocks noChangeAspect="1"/>
          </p:cNvPicPr>
          <p:nvPr/>
        </p:nvPicPr>
        <p:blipFill>
          <a:blip r:embed="rId2"/>
          <a:stretch>
            <a:fillRect/>
          </a:stretch>
        </p:blipFill>
        <p:spPr>
          <a:xfrm>
            <a:off x="620558" y="274294"/>
            <a:ext cx="5867352" cy="6401423"/>
          </a:xfrm>
          <a:prstGeom prst="rect">
            <a:avLst/>
          </a:prstGeom>
        </p:spPr>
      </p:pic>
      <p:sp>
        <p:nvSpPr>
          <p:cNvPr id="7" name="Textfeld 6">
            <a:extLst>
              <a:ext uri="{FF2B5EF4-FFF2-40B4-BE49-F238E27FC236}">
                <a16:creationId xmlns:a16="http://schemas.microsoft.com/office/drawing/2014/main" id="{3E9C03CD-33FF-527C-9FF3-8F8645CB131F}"/>
              </a:ext>
            </a:extLst>
          </p:cNvPr>
          <p:cNvSpPr txBox="1"/>
          <p:nvPr/>
        </p:nvSpPr>
        <p:spPr>
          <a:xfrm>
            <a:off x="6096000" y="5449063"/>
            <a:ext cx="6096000" cy="923330"/>
          </a:xfrm>
          <a:prstGeom prst="rect">
            <a:avLst/>
          </a:prstGeom>
          <a:noFill/>
        </p:spPr>
        <p:txBody>
          <a:bodyPr wrap="square">
            <a:spAutoFit/>
          </a:bodyPr>
          <a:lstStyle/>
          <a:p>
            <a:r>
              <a:rPr lang="en-US" b="0" i="1" dirty="0">
                <a:solidFill>
                  <a:srgbClr val="000000"/>
                </a:solidFill>
                <a:effectLst/>
                <a:latin typeface="ff-scala-sans-pro"/>
              </a:rPr>
              <a:t>Circulation</a:t>
            </a:r>
            <a:r>
              <a:rPr lang="en-US" b="0" i="0" dirty="0">
                <a:solidFill>
                  <a:srgbClr val="000000"/>
                </a:solidFill>
                <a:effectLst/>
                <a:latin typeface="ff-scala-sans-pro"/>
              </a:rPr>
              <a:t> 2021 Aug 30; [e-pub]. (</a:t>
            </a:r>
            <a:r>
              <a:rPr lang="en-US" b="0" i="0" u="none" strike="noStrike" dirty="0">
                <a:solidFill>
                  <a:srgbClr val="114980"/>
                </a:solidFill>
                <a:effectLst/>
                <a:latin typeface="ff-scala-sans-pro"/>
                <a:hlinkClick r:id="rId3"/>
              </a:rPr>
              <a:t>https://doi.org/10.1161/CIRCULATIONAHA.121.057042. opens in new tab</a:t>
            </a:r>
            <a:r>
              <a:rPr lang="en-US" b="0" i="0" dirty="0">
                <a:solidFill>
                  <a:srgbClr val="000000"/>
                </a:solidFill>
                <a:effectLst/>
                <a:latin typeface="ff-scala-sans-pro"/>
              </a:rPr>
              <a:t>)</a:t>
            </a:r>
            <a:endParaRPr lang="de-DE" dirty="0"/>
          </a:p>
        </p:txBody>
      </p:sp>
    </p:spTree>
    <p:extLst>
      <p:ext uri="{BB962C8B-B14F-4D97-AF65-F5344CB8AC3E}">
        <p14:creationId xmlns:p14="http://schemas.microsoft.com/office/powerpoint/2010/main" val="2265829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19ECBE-56E5-2393-FD68-E1086A679343}"/>
              </a:ext>
            </a:extLst>
          </p:cNvPr>
          <p:cNvSpPr>
            <a:spLocks noGrp="1"/>
          </p:cNvSpPr>
          <p:nvPr>
            <p:ph type="sldNum" sz="quarter" idx="10"/>
          </p:nvPr>
        </p:nvSpPr>
        <p:spPr/>
        <p:txBody>
          <a:bodyPr/>
          <a:lstStyle/>
          <a:p>
            <a:fld id="{99EB916B-55F2-4A6B-BCF8-09E073F77D34}" type="slidenum">
              <a:rPr lang="en-AU" smtClean="0"/>
              <a:pPr/>
              <a:t>42</a:t>
            </a:fld>
            <a:endParaRPr lang="en-AU" dirty="0"/>
          </a:p>
        </p:txBody>
      </p:sp>
      <p:sp>
        <p:nvSpPr>
          <p:cNvPr id="3" name="Text Placeholder 2">
            <a:extLst>
              <a:ext uri="{FF2B5EF4-FFF2-40B4-BE49-F238E27FC236}">
                <a16:creationId xmlns:a16="http://schemas.microsoft.com/office/drawing/2014/main" id="{2EC59105-3C75-8F2C-DBC0-F08E13EC1BB2}"/>
              </a:ext>
            </a:extLst>
          </p:cNvPr>
          <p:cNvSpPr>
            <a:spLocks noGrp="1"/>
          </p:cNvSpPr>
          <p:nvPr>
            <p:ph type="body" sz="quarter" idx="18"/>
          </p:nvPr>
        </p:nvSpPr>
        <p:spPr>
          <a:xfrm>
            <a:off x="723525" y="736798"/>
            <a:ext cx="10729912" cy="590931"/>
          </a:xfrm>
        </p:spPr>
        <p:txBody>
          <a:bodyPr/>
          <a:lstStyle/>
          <a:p>
            <a:pPr marL="0" indent="0">
              <a:buNone/>
            </a:pPr>
            <a:r>
              <a:rPr lang="de-DE" sz="3600" b="0" dirty="0">
                <a:solidFill>
                  <a:schemeClr val="tx1"/>
                </a:solidFill>
              </a:rPr>
              <a:t>Auswahl der Influenza-Referenzvirusstämme</a:t>
            </a:r>
            <a:r>
              <a:rPr lang="de-DE" sz="3600" b="0" baseline="30000" dirty="0">
                <a:solidFill>
                  <a:schemeClr val="tx1"/>
                </a:solidFill>
              </a:rPr>
              <a:t>1</a:t>
            </a:r>
            <a:endParaRPr lang="en-US" sz="3600" b="0" baseline="30000" dirty="0">
              <a:solidFill>
                <a:schemeClr val="tx1"/>
              </a:solidFill>
            </a:endParaRPr>
          </a:p>
        </p:txBody>
      </p:sp>
      <p:sp>
        <p:nvSpPr>
          <p:cNvPr id="5" name="Content Placeholder 4">
            <a:extLst>
              <a:ext uri="{FF2B5EF4-FFF2-40B4-BE49-F238E27FC236}">
                <a16:creationId xmlns:a16="http://schemas.microsoft.com/office/drawing/2014/main" id="{FD257DE0-AE5B-6139-CBF6-508DCCE70143}"/>
              </a:ext>
            </a:extLst>
          </p:cNvPr>
          <p:cNvSpPr>
            <a:spLocks noGrp="1"/>
          </p:cNvSpPr>
          <p:nvPr>
            <p:ph idx="1"/>
          </p:nvPr>
        </p:nvSpPr>
        <p:spPr>
          <a:xfrm>
            <a:off x="738562" y="1637166"/>
            <a:ext cx="10729912" cy="4310743"/>
          </a:xfrm>
        </p:spPr>
        <p:txBody>
          <a:bodyPr>
            <a:noAutofit/>
          </a:bodyPr>
          <a:lstStyle/>
          <a:p>
            <a:pPr marL="285750" indent="-285750">
              <a:buFont typeface="Arial" panose="020B0604020202020204" pitchFamily="34" charset="0"/>
              <a:buChar char="•"/>
            </a:pPr>
            <a:r>
              <a:rPr lang="de-DE" sz="2000" dirty="0"/>
              <a:t>Die </a:t>
            </a:r>
            <a:r>
              <a:rPr lang="de-DE" sz="2000" b="1" dirty="0"/>
              <a:t>Empfehlungen für die Zusammensetzung von Grippeimpfstoffen </a:t>
            </a:r>
            <a:r>
              <a:rPr lang="de-DE" sz="2000" dirty="0"/>
              <a:t>für die kommende Saison werden von den Direktoren der WHO-Kooperationszentren, Regulierungslaboratorien und anderen Experten erarbeitet</a:t>
            </a:r>
          </a:p>
          <a:p>
            <a:pPr marL="573750" lvl="1" indent="-285750"/>
            <a:r>
              <a:rPr lang="de-DE" sz="2000" i="1" dirty="0"/>
              <a:t>Februar</a:t>
            </a:r>
            <a:r>
              <a:rPr lang="de-DE" sz="2000" dirty="0"/>
              <a:t>: Auswahl der künftigen saisonalen Grippeimpfstoffe für die </a:t>
            </a:r>
            <a:r>
              <a:rPr lang="de-DE" sz="2000" u="sng" dirty="0"/>
              <a:t>nördliche Hemisphäre </a:t>
            </a:r>
          </a:p>
          <a:p>
            <a:pPr marL="573750" lvl="1" indent="-285750"/>
            <a:r>
              <a:rPr lang="de-DE" sz="2000" i="1" dirty="0"/>
              <a:t>September:</a:t>
            </a:r>
            <a:r>
              <a:rPr lang="de-DE" sz="2000" dirty="0"/>
              <a:t> Auswahl der künftigen saisonalen Grippeimpfstoffe für die </a:t>
            </a:r>
            <a:r>
              <a:rPr lang="de-DE" sz="2000" u="sng" dirty="0"/>
              <a:t>südliche Hemisphäre </a:t>
            </a:r>
          </a:p>
          <a:p>
            <a:pPr marL="285750" indent="-285750">
              <a:buFont typeface="Arial" panose="020B0604020202020204" pitchFamily="34" charset="0"/>
              <a:buChar char="•"/>
            </a:pPr>
            <a:r>
              <a:rPr lang="de-DE" sz="2000" b="1" dirty="0"/>
              <a:t>Selektionskriterien</a:t>
            </a:r>
            <a:r>
              <a:rPr lang="de-DE" sz="2000" dirty="0"/>
              <a:t> für jeden der 4 Impfstämme:</a:t>
            </a:r>
          </a:p>
          <a:p>
            <a:pPr marL="573750" lvl="1" indent="-285750"/>
            <a:r>
              <a:rPr lang="de-DE" sz="2000" dirty="0"/>
              <a:t>Zirkulation von verschiedenen Virusvarianten,</a:t>
            </a:r>
          </a:p>
          <a:p>
            <a:pPr marL="573750" lvl="1" indent="-285750"/>
            <a:r>
              <a:rPr lang="de-DE" sz="2000" dirty="0"/>
              <a:t>Effektivität der vorherigen Impfstoffe gegen diese Varianten</a:t>
            </a:r>
          </a:p>
          <a:p>
            <a:pPr marL="573750" lvl="1" indent="-285750"/>
            <a:r>
              <a:rPr lang="de-DE" sz="2000" dirty="0"/>
              <a:t>Ausmaß der Induktion einer Kreuzimmunität gegen andere Virusvarianten</a:t>
            </a:r>
          </a:p>
          <a:p>
            <a:pPr marL="285750" indent="-285750">
              <a:buFont typeface="Arial" panose="020B0604020202020204" pitchFamily="34" charset="0"/>
              <a:buChar char="•"/>
            </a:pPr>
            <a:r>
              <a:rPr lang="de-DE" sz="2000" b="1" dirty="0"/>
              <a:t>Datensammlung</a:t>
            </a:r>
            <a:r>
              <a:rPr lang="de-DE" sz="2000" dirty="0"/>
              <a:t> durch </a:t>
            </a:r>
            <a:r>
              <a:rPr lang="de-DE" sz="2000" i="1" dirty="0"/>
              <a:t>Global Influenza Surveillance and Response System (GISRS) </a:t>
            </a:r>
            <a:r>
              <a:rPr lang="de-DE" sz="2000" dirty="0"/>
              <a:t>der WHO</a:t>
            </a:r>
            <a:r>
              <a:rPr lang="de-DE" sz="2000" i="1" dirty="0"/>
              <a:t> (</a:t>
            </a:r>
            <a:r>
              <a:rPr lang="de-DE" sz="2000" dirty="0"/>
              <a:t>144 nationalen Influenzazentren in &gt;114 Ländern): Isolierung &amp; Sequenzierung von Grippeviren aus Patientenproben</a:t>
            </a:r>
          </a:p>
          <a:p>
            <a:pPr marL="285750" indent="-285750">
              <a:buFont typeface="Arial" panose="020B0604020202020204" pitchFamily="34" charset="0"/>
              <a:buChar char="•"/>
            </a:pPr>
            <a:endParaRPr lang="de-DE" dirty="0"/>
          </a:p>
        </p:txBody>
      </p:sp>
      <p:sp>
        <p:nvSpPr>
          <p:cNvPr id="8" name="Footer Placeholder 4">
            <a:extLst>
              <a:ext uri="{FF2B5EF4-FFF2-40B4-BE49-F238E27FC236}">
                <a16:creationId xmlns:a16="http://schemas.microsoft.com/office/drawing/2014/main" id="{42BB6930-4F00-1998-315D-34E4A3D9D07A}"/>
              </a:ext>
            </a:extLst>
          </p:cNvPr>
          <p:cNvSpPr txBox="1">
            <a:spLocks/>
          </p:cNvSpPr>
          <p:nvPr/>
        </p:nvSpPr>
        <p:spPr>
          <a:xfrm>
            <a:off x="806450" y="6570302"/>
            <a:ext cx="10357590" cy="276282"/>
          </a:xfrm>
          <a:prstGeom prst="rect">
            <a:avLst/>
          </a:prstGeom>
        </p:spPr>
        <p:txBody>
          <a:bodyPr lIns="0" rIns="0" anchor="b"/>
          <a:lstStyle>
            <a:defPPr>
              <a:defRPr lang="en-US"/>
            </a:defPPr>
            <a:lvl1pPr marL="0" algn="l" defTabSz="914400" rtl="0" eaLnBrk="1" latinLnBrk="0" hangingPunct="1">
              <a:defRPr sz="1800" kern="1200">
                <a:solidFill>
                  <a:schemeClr val="tx1">
                    <a:lumMod val="50000"/>
                    <a:lumOff val="5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defRPr/>
            </a:pPr>
            <a:r>
              <a:rPr lang="en-GB" sz="800" dirty="0">
                <a:solidFill>
                  <a:schemeClr val="tx1"/>
                </a:solidFill>
                <a:latin typeface="+mn-lt"/>
                <a:ea typeface="+mn-ea"/>
                <a:cs typeface="Arial" pitchFamily="34" charset="0"/>
              </a:rPr>
              <a:t>WHO – World Health Center, HA – </a:t>
            </a:r>
            <a:r>
              <a:rPr lang="en-GB" sz="800" dirty="0" err="1">
                <a:solidFill>
                  <a:schemeClr val="tx1"/>
                </a:solidFill>
                <a:latin typeface="+mn-lt"/>
                <a:ea typeface="+mn-ea"/>
                <a:cs typeface="Arial" pitchFamily="34" charset="0"/>
              </a:rPr>
              <a:t>Hämagglutinin</a:t>
            </a:r>
            <a:r>
              <a:rPr lang="en-GB" sz="800" dirty="0">
                <a:solidFill>
                  <a:schemeClr val="tx1"/>
                </a:solidFill>
                <a:latin typeface="+mn-lt"/>
                <a:ea typeface="+mn-ea"/>
                <a:cs typeface="Arial" pitchFamily="34" charset="0"/>
              </a:rPr>
              <a:t>, NA - Neuraminidase</a:t>
            </a:r>
          </a:p>
          <a:p>
            <a:pPr>
              <a:lnSpc>
                <a:spcPct val="90000"/>
              </a:lnSpc>
              <a:defRPr/>
            </a:pPr>
            <a:r>
              <a:rPr lang="en-GB" sz="800" dirty="0">
                <a:solidFill>
                  <a:schemeClr val="tx1"/>
                </a:solidFill>
                <a:latin typeface="+mn-lt"/>
                <a:ea typeface="+mn-ea"/>
                <a:cs typeface="Arial" pitchFamily="34" charset="0"/>
              </a:rPr>
              <a:t>1. </a:t>
            </a:r>
            <a:r>
              <a:rPr lang="de-DE" sz="800" dirty="0">
                <a:solidFill>
                  <a:schemeClr val="tx1"/>
                </a:solidFill>
                <a:latin typeface="+mn-lt"/>
                <a:ea typeface="+mn-ea"/>
                <a:cs typeface="Arial" pitchFamily="34" charset="0"/>
              </a:rPr>
              <a:t>Die Suche nach dem perfekten Grippeimpfstoff, Pharmazeutische Zeitung, 10.03.2023, </a:t>
            </a:r>
            <a:r>
              <a:rPr lang="de-DE" sz="800" dirty="0">
                <a:solidFill>
                  <a:schemeClr val="tx1"/>
                </a:solidFill>
                <a:latin typeface="+mn-lt"/>
                <a:ea typeface="+mn-ea"/>
                <a:cs typeface="Arial" pitchFamily="34" charset="0"/>
                <a:hlinkClick r:id="rId4"/>
              </a:rPr>
              <a:t>https://www.pharmazeutische-zeitung.de/die-suche-nach-dem-perfekten-grippeimpfstoff-138983/</a:t>
            </a:r>
            <a:r>
              <a:rPr lang="de-DE" sz="800" dirty="0">
                <a:solidFill>
                  <a:schemeClr val="tx1"/>
                </a:solidFill>
                <a:latin typeface="+mn-lt"/>
                <a:ea typeface="+mn-ea"/>
                <a:cs typeface="Arial" pitchFamily="34" charset="0"/>
              </a:rPr>
              <a:t> (März 2023)</a:t>
            </a:r>
            <a:endParaRPr lang="en-GB" sz="800" dirty="0">
              <a:solidFill>
                <a:schemeClr val="tx1"/>
              </a:solidFill>
              <a:latin typeface="+mn-lt"/>
              <a:cs typeface="Arial" pitchFamily="34" charset="0"/>
            </a:endParaRPr>
          </a:p>
        </p:txBody>
      </p:sp>
      <p:sp>
        <p:nvSpPr>
          <p:cNvPr id="6" name="Rectangle 5">
            <a:extLst>
              <a:ext uri="{FF2B5EF4-FFF2-40B4-BE49-F238E27FC236}">
                <a16:creationId xmlns:a16="http://schemas.microsoft.com/office/drawing/2014/main" id="{B41069CA-B2A9-F1D6-C28B-AF65308E5784}"/>
              </a:ext>
            </a:extLst>
          </p:cNvPr>
          <p:cNvSpPr/>
          <p:nvPr/>
        </p:nvSpPr>
        <p:spPr>
          <a:xfrm>
            <a:off x="723526" y="3536950"/>
            <a:ext cx="10729912" cy="1035050"/>
          </a:xfrm>
          <a:prstGeom prst="rect">
            <a:avLst/>
          </a:prstGeom>
          <a:solidFill>
            <a:schemeClr val="accent6">
              <a:lumMod val="20000"/>
              <a:lumOff val="80000"/>
              <a:alpha val="2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99CC5DC-0B10-EA23-EE99-EB3DF3A555A9}"/>
              </a:ext>
            </a:extLst>
          </p:cNvPr>
          <p:cNvSpPr/>
          <p:nvPr/>
        </p:nvSpPr>
        <p:spPr>
          <a:xfrm>
            <a:off x="738562" y="2396103"/>
            <a:ext cx="10729912" cy="749300"/>
          </a:xfrm>
          <a:prstGeom prst="rect">
            <a:avLst/>
          </a:prstGeom>
          <a:solidFill>
            <a:schemeClr val="accent6">
              <a:lumMod val="20000"/>
              <a:lumOff val="80000"/>
              <a:alpha val="25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ular Callout 65">
            <a:extLst>
              <a:ext uri="{FF2B5EF4-FFF2-40B4-BE49-F238E27FC236}">
                <a16:creationId xmlns:a16="http://schemas.microsoft.com/office/drawing/2014/main" id="{87B11746-196E-4C69-9479-4198FD081849}"/>
              </a:ext>
            </a:extLst>
          </p:cNvPr>
          <p:cNvSpPr/>
          <p:nvPr/>
        </p:nvSpPr>
        <p:spPr>
          <a:xfrm>
            <a:off x="7672212" y="5510426"/>
            <a:ext cx="4203971" cy="874966"/>
          </a:xfrm>
          <a:prstGeom prst="wedgeRectCallout">
            <a:avLst>
              <a:gd name="adj1" fmla="val -59209"/>
              <a:gd name="adj2" fmla="val -52997"/>
            </a:avLst>
          </a:prstGeom>
          <a:solidFill>
            <a:srgbClr val="FC192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ea typeface="+mn-ea"/>
                <a:cs typeface="+mn-cs"/>
              </a:rPr>
              <a:t>Quadrivalente </a:t>
            </a:r>
            <a:r>
              <a:rPr lang="de-DE" b="1" dirty="0">
                <a:solidFill>
                  <a:srgbClr val="FFFFFF"/>
                </a:solidFill>
              </a:rPr>
              <a:t>Grippeimpfstoffe</a:t>
            </a:r>
            <a:endParaRPr kumimoji="0" lang="de-DE" sz="1800" b="1" i="0"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ea typeface="+mn-ea"/>
                <a:cs typeface="+mn-cs"/>
              </a:rPr>
              <a:t> </a:t>
            </a:r>
            <a:r>
              <a:rPr kumimoji="0" lang="de-DE" sz="1800" i="0" u="none" strike="noStrike" kern="1200" cap="none" spc="0" normalizeH="0" baseline="0" noProof="0" dirty="0">
                <a:ln>
                  <a:noFill/>
                </a:ln>
                <a:solidFill>
                  <a:srgbClr val="FFFFFF"/>
                </a:solidFill>
                <a:effectLst/>
                <a:uLnTx/>
                <a:uFillTx/>
                <a:ea typeface="+mn-ea"/>
                <a:cs typeface="+mn-cs"/>
              </a:rPr>
              <a:t>4 Virus-Stämme seit 2018/19</a:t>
            </a:r>
            <a:endParaRPr kumimoji="0" lang="de-DE" sz="1800" i="0" u="none" strike="noStrike" kern="1200" cap="none" spc="0" normalizeH="0" baseline="3000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FFFFFF"/>
                </a:solidFill>
                <a:effectLst/>
                <a:uLnTx/>
                <a:uFillTx/>
                <a:ea typeface="+mn-ea"/>
                <a:cs typeface="+mn-cs"/>
              </a:rPr>
              <a:t>A/H1N1, A/H3N2, B Victoria, </a:t>
            </a:r>
            <a:r>
              <a:rPr lang="de-DE" sz="1100" dirty="0">
                <a:solidFill>
                  <a:srgbClr val="FFFFFF"/>
                </a:solidFill>
              </a:rPr>
              <a:t>B Yamagata</a:t>
            </a:r>
            <a:endParaRPr kumimoji="0" lang="de-DE" sz="1100" b="0" i="0"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48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D9BED-4FC2-9C95-7D77-386C20793E9E}"/>
              </a:ext>
            </a:extLst>
          </p:cNvPr>
          <p:cNvSpPr>
            <a:spLocks noGrp="1"/>
          </p:cNvSpPr>
          <p:nvPr>
            <p:ph type="title"/>
          </p:nvPr>
        </p:nvSpPr>
        <p:spPr/>
        <p:txBody>
          <a:bodyPr/>
          <a:lstStyle/>
          <a:p>
            <a:r>
              <a:rPr lang="de-DE" dirty="0"/>
              <a:t>STIKO – Grippeimpfstoffe für 60+</a:t>
            </a:r>
          </a:p>
        </p:txBody>
      </p:sp>
      <p:sp>
        <p:nvSpPr>
          <p:cNvPr id="3" name="Inhaltsplatzhalter 2">
            <a:extLst>
              <a:ext uri="{FF2B5EF4-FFF2-40B4-BE49-F238E27FC236}">
                <a16:creationId xmlns:a16="http://schemas.microsoft.com/office/drawing/2014/main" id="{35C77099-97F7-511C-E368-4F4D2DA2CC97}"/>
              </a:ext>
            </a:extLst>
          </p:cNvPr>
          <p:cNvSpPr>
            <a:spLocks noGrp="1"/>
          </p:cNvSpPr>
          <p:nvPr>
            <p:ph idx="1"/>
          </p:nvPr>
        </p:nvSpPr>
        <p:spPr/>
        <p:txBody>
          <a:bodyPr>
            <a:normAutofit lnSpcReduction="10000"/>
          </a:bodyPr>
          <a:lstStyle/>
          <a:p>
            <a:r>
              <a:rPr lang="de-DE" b="0" i="0" dirty="0">
                <a:solidFill>
                  <a:srgbClr val="000000"/>
                </a:solidFill>
                <a:effectLst/>
                <a:latin typeface="Times New Roman" panose="02020603050405020304" pitchFamily="18" charset="0"/>
              </a:rPr>
              <a:t>ab 60 Jahre ausschließlich </a:t>
            </a:r>
            <a:r>
              <a:rPr lang="de-DE" b="1" i="0" dirty="0">
                <a:solidFill>
                  <a:srgbClr val="000000"/>
                </a:solidFill>
                <a:effectLst/>
                <a:latin typeface="Times New Roman" panose="02020603050405020304" pitchFamily="18" charset="0"/>
              </a:rPr>
              <a:t>Hochdosis-Impfstoff</a:t>
            </a:r>
            <a:r>
              <a:rPr lang="de-DE" b="0" i="0" dirty="0">
                <a:solidFill>
                  <a:srgbClr val="000000"/>
                </a:solidFill>
                <a:effectLst/>
                <a:latin typeface="Times New Roman" panose="02020603050405020304" pitchFamily="18" charset="0"/>
              </a:rPr>
              <a:t> (Efluelda) empfohlen</a:t>
            </a:r>
            <a:r>
              <a:rPr lang="de-DE" b="0" i="0" baseline="30000" dirty="0">
                <a:solidFill>
                  <a:srgbClr val="000000"/>
                </a:solidFill>
                <a:effectLst/>
                <a:latin typeface="Times New Roman" panose="02020603050405020304" pitchFamily="18" charset="0"/>
              </a:rPr>
              <a:t>1</a:t>
            </a:r>
            <a:r>
              <a:rPr lang="de-DE" b="0" i="0" dirty="0">
                <a:solidFill>
                  <a:srgbClr val="000000"/>
                </a:solidFill>
                <a:effectLst/>
                <a:latin typeface="Times New Roman" panose="02020603050405020304" pitchFamily="18" charset="0"/>
              </a:rPr>
              <a:t> und von den gesetzlichen Krankenkassen erstattet</a:t>
            </a:r>
          </a:p>
          <a:p>
            <a:pPr lvl="1"/>
            <a:r>
              <a:rPr lang="de-DE" b="0" i="0" dirty="0">
                <a:solidFill>
                  <a:srgbClr val="000000"/>
                </a:solidFill>
                <a:effectLst/>
                <a:latin typeface="Times New Roman" panose="02020603050405020304" pitchFamily="18" charset="0"/>
              </a:rPr>
              <a:t>vierfache Antigenmenge von Standard-Vakzinen enthält (4 x 60 µg statt 4 x 15 µg). </a:t>
            </a:r>
          </a:p>
          <a:p>
            <a:pPr lvl="1"/>
            <a:r>
              <a:rPr lang="de-DE" b="0" i="0" dirty="0">
                <a:solidFill>
                  <a:srgbClr val="000000"/>
                </a:solidFill>
                <a:effectLst/>
                <a:latin typeface="Times New Roman" panose="02020603050405020304" pitchFamily="18" charset="0"/>
              </a:rPr>
              <a:t>STIKO attestiert der Hochdosis-Vakzine eine „geringfügige, aber signifikante“ Überlegenheit“</a:t>
            </a:r>
            <a:r>
              <a:rPr lang="de-DE" b="0" i="0" baseline="30000" dirty="0">
                <a:solidFill>
                  <a:srgbClr val="000000"/>
                </a:solidFill>
                <a:effectLst/>
                <a:latin typeface="Times New Roman" panose="02020603050405020304" pitchFamily="18" charset="0"/>
              </a:rPr>
              <a:t>3</a:t>
            </a:r>
          </a:p>
          <a:p>
            <a:pPr lvl="1"/>
            <a:r>
              <a:rPr lang="de-DE" b="1" i="0" dirty="0">
                <a:solidFill>
                  <a:srgbClr val="000000"/>
                </a:solidFill>
                <a:effectLst/>
                <a:latin typeface="Times New Roman" panose="02020603050405020304" pitchFamily="18" charset="0"/>
              </a:rPr>
              <a:t>Monopolstellung</a:t>
            </a:r>
            <a:r>
              <a:rPr lang="de-DE" b="0" i="0" dirty="0">
                <a:solidFill>
                  <a:srgbClr val="000000"/>
                </a:solidFill>
                <a:effectLst/>
                <a:latin typeface="Times New Roman" panose="02020603050405020304" pitchFamily="18" charset="0"/>
              </a:rPr>
              <a:t> darf nur bei Lieferengpässen zu Gunsten einer der anderen inaktivierten quadrivalenten Parenteralvakzinen durchbrochen werden</a:t>
            </a:r>
            <a:r>
              <a:rPr lang="de-DE" b="0" i="0" baseline="30000" dirty="0">
                <a:solidFill>
                  <a:srgbClr val="000000"/>
                </a:solidFill>
                <a:effectLst/>
                <a:latin typeface="Times New Roman" panose="02020603050405020304" pitchFamily="18" charset="0"/>
              </a:rPr>
              <a:t>3</a:t>
            </a:r>
            <a:endParaRPr lang="de-DE" b="0" i="0" dirty="0">
              <a:solidFill>
                <a:srgbClr val="000000"/>
              </a:solidFill>
              <a:effectLst/>
              <a:latin typeface="Times New Roman" panose="02020603050405020304" pitchFamily="18" charset="0"/>
            </a:endParaRPr>
          </a:p>
          <a:p>
            <a:r>
              <a:rPr lang="de-DE" b="0" i="0" dirty="0">
                <a:solidFill>
                  <a:srgbClr val="000000"/>
                </a:solidFill>
                <a:effectLst/>
                <a:latin typeface="Times New Roman" panose="02020603050405020304" pitchFamily="18" charset="0"/>
              </a:rPr>
              <a:t>Hochdosis vs. standarddosierte Grippeimpfstoffe: </a:t>
            </a:r>
            <a:r>
              <a:rPr lang="de-DE" dirty="0">
                <a:solidFill>
                  <a:srgbClr val="000000"/>
                </a:solidFill>
                <a:latin typeface="Times New Roman" panose="02020603050405020304" pitchFamily="18" charset="0"/>
              </a:rPr>
              <a:t>vermehrt lokale Nebenwirkungen möglich</a:t>
            </a:r>
            <a:r>
              <a:rPr lang="de-DE" b="0" i="0" baseline="30000" dirty="0">
                <a:solidFill>
                  <a:srgbClr val="000000"/>
                </a:solidFill>
                <a:effectLst/>
                <a:latin typeface="Times New Roman" panose="02020603050405020304" pitchFamily="18" charset="0"/>
              </a:rPr>
              <a:t>3</a:t>
            </a:r>
            <a:endParaRPr lang="de-DE" dirty="0">
              <a:solidFill>
                <a:srgbClr val="000000"/>
              </a:solidFill>
              <a:latin typeface="Times New Roman" panose="02020603050405020304" pitchFamily="18" charset="0"/>
            </a:endParaRPr>
          </a:p>
          <a:p>
            <a:r>
              <a:rPr lang="de-DE" b="0" i="0" dirty="0">
                <a:solidFill>
                  <a:srgbClr val="000000"/>
                </a:solidFill>
                <a:effectLst/>
                <a:latin typeface="Times New Roman" panose="02020603050405020304" pitchFamily="18" charset="0"/>
              </a:rPr>
              <a:t>Adjuvantierte Vakzine werden von der STIKO nicht gesondert empfohlen</a:t>
            </a:r>
            <a:endParaRPr lang="de-DE" dirty="0"/>
          </a:p>
        </p:txBody>
      </p:sp>
      <p:sp>
        <p:nvSpPr>
          <p:cNvPr id="5" name="Textfeld 7">
            <a:extLst>
              <a:ext uri="{FF2B5EF4-FFF2-40B4-BE49-F238E27FC236}">
                <a16:creationId xmlns:a16="http://schemas.microsoft.com/office/drawing/2014/main" id="{1DBE3490-AF05-2EC3-CAD0-62901E7BE437}"/>
              </a:ext>
            </a:extLst>
          </p:cNvPr>
          <p:cNvSpPr txBox="1"/>
          <p:nvPr/>
        </p:nvSpPr>
        <p:spPr>
          <a:xfrm>
            <a:off x="707623" y="6299937"/>
            <a:ext cx="8381723" cy="192938"/>
          </a:xfrm>
          <a:prstGeom prst="rect">
            <a:avLst/>
          </a:prstGeom>
          <a:noFill/>
        </p:spPr>
        <p:txBody>
          <a:bodyPr wrap="square">
            <a:spAutoFit/>
          </a:bodyPr>
          <a:lstStyle/>
          <a:p>
            <a:pPr lvl="0">
              <a:lnSpc>
                <a:spcPct val="80000"/>
              </a:lnSpc>
              <a:defRPr/>
            </a:pPr>
            <a:r>
              <a:rPr lang="de-DE" sz="800" dirty="0"/>
              <a:t>1. STIKO. Empfehlungen der Ständigen Impfkommission beim Robert Koch-Institut 2023, EpidBull. 4/2023. 2. EpiBull 1/201. 3. RKI: Hochdosis-Impfstoff (Stand: 18.9.2023).  </a:t>
            </a:r>
            <a:endParaRPr kumimoji="0" lang="de-DE" sz="800" b="0" i="0" u="none" strike="noStrike" kern="1200" cap="none" spc="0" normalizeH="0" baseline="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923173070"/>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B7EF4-0EF3-2203-4854-001CDA5654D4}"/>
              </a:ext>
            </a:extLst>
          </p:cNvPr>
          <p:cNvSpPr>
            <a:spLocks noGrp="1"/>
          </p:cNvSpPr>
          <p:nvPr>
            <p:ph type="title"/>
          </p:nvPr>
        </p:nvSpPr>
        <p:spPr/>
        <p:txBody>
          <a:bodyPr/>
          <a:lstStyle/>
          <a:p>
            <a:r>
              <a:rPr lang="de-DE" b="1" dirty="0"/>
              <a:t>Influenza-Impfung: Mögliche Impfreaktionen</a:t>
            </a:r>
            <a:r>
              <a:rPr lang="de-DE" b="1" baseline="30000" dirty="0"/>
              <a:t>1,2</a:t>
            </a:r>
            <a:endParaRPr lang="de-DE" baseline="30000" dirty="0"/>
          </a:p>
        </p:txBody>
      </p:sp>
      <p:sp>
        <p:nvSpPr>
          <p:cNvPr id="3" name="Inhaltsplatzhalter 2">
            <a:extLst>
              <a:ext uri="{FF2B5EF4-FFF2-40B4-BE49-F238E27FC236}">
                <a16:creationId xmlns:a16="http://schemas.microsoft.com/office/drawing/2014/main" id="{4C2BDBAE-F379-6C80-9C37-994767826960}"/>
              </a:ext>
            </a:extLst>
          </p:cNvPr>
          <p:cNvSpPr>
            <a:spLocks noGrp="1"/>
          </p:cNvSpPr>
          <p:nvPr>
            <p:ph idx="1"/>
          </p:nvPr>
        </p:nvSpPr>
        <p:spPr/>
        <p:txBody>
          <a:bodyPr>
            <a:normAutofit/>
          </a:bodyPr>
          <a:lstStyle/>
          <a:p>
            <a:r>
              <a:rPr lang="de-DE" dirty="0"/>
              <a:t>IdR gut verträglich</a:t>
            </a:r>
          </a:p>
          <a:p>
            <a:r>
              <a:rPr lang="de-DE" dirty="0"/>
              <a:t>Häufige Nebenwirkungen:</a:t>
            </a:r>
          </a:p>
          <a:p>
            <a:pPr lvl="1"/>
            <a:r>
              <a:rPr lang="de-DE" dirty="0"/>
              <a:t>Rötung, Schwellung und Schmerzen an der Einstichstelle </a:t>
            </a:r>
          </a:p>
          <a:p>
            <a:pPr lvl="1"/>
            <a:r>
              <a:rPr lang="de-DE" dirty="0"/>
              <a:t>vorübergehendes Krankheitsgefühl mit beispielsweise Fieber, Appetitlosigkeit und Kopf- und Muskelschmerzen </a:t>
            </a:r>
          </a:p>
          <a:p>
            <a:pPr lvl="1"/>
            <a:r>
              <a:rPr lang="de-DE" dirty="0"/>
              <a:t>leichte Impfreaktionen klingen nach 1 bis 2 Tagen ab. </a:t>
            </a:r>
          </a:p>
          <a:p>
            <a:r>
              <a:rPr lang="de-DE" dirty="0"/>
              <a:t>Hochdosis-Impfstoff: vermehrt lokale Nebenwirkungen möglich</a:t>
            </a:r>
            <a:r>
              <a:rPr lang="de-DE" baseline="30000" dirty="0"/>
              <a:t>2</a:t>
            </a:r>
          </a:p>
          <a:p>
            <a:r>
              <a:rPr lang="de-DE" dirty="0"/>
              <a:t>Bitte auch jeweilige Fachinformation beachten</a:t>
            </a:r>
          </a:p>
          <a:p>
            <a:pPr marL="0" indent="0">
              <a:buNone/>
            </a:pPr>
            <a:endParaRPr lang="de-DE" dirty="0"/>
          </a:p>
        </p:txBody>
      </p:sp>
      <p:sp>
        <p:nvSpPr>
          <p:cNvPr id="4" name="Textfeld 7">
            <a:extLst>
              <a:ext uri="{FF2B5EF4-FFF2-40B4-BE49-F238E27FC236}">
                <a16:creationId xmlns:a16="http://schemas.microsoft.com/office/drawing/2014/main" id="{932C46F8-0DFB-028C-08EC-BBB0641ADE40}"/>
              </a:ext>
            </a:extLst>
          </p:cNvPr>
          <p:cNvSpPr txBox="1"/>
          <p:nvPr/>
        </p:nvSpPr>
        <p:spPr>
          <a:xfrm>
            <a:off x="707623" y="6299937"/>
            <a:ext cx="8381723" cy="192938"/>
          </a:xfrm>
          <a:prstGeom prst="rect">
            <a:avLst/>
          </a:prstGeom>
          <a:noFill/>
        </p:spPr>
        <p:txBody>
          <a:bodyPr wrap="square">
            <a:spAutoFit/>
          </a:bodyPr>
          <a:lstStyle/>
          <a:p>
            <a:pPr lvl="0">
              <a:lnSpc>
                <a:spcPct val="80000"/>
              </a:lnSpc>
              <a:defRPr/>
            </a:pPr>
            <a:r>
              <a:rPr lang="de-DE" sz="800" dirty="0"/>
              <a:t>1. </a:t>
            </a:r>
            <a:r>
              <a:rPr lang="de-DE" sz="800" dirty="0">
                <a:hlinkClick r:id="rId3"/>
              </a:rPr>
              <a:t>https://www.nali-impfen.de/impfempfehlungen/impfungen-a-z/influenza-impfung/</a:t>
            </a:r>
            <a:r>
              <a:rPr lang="de-DE" sz="800" dirty="0"/>
              <a:t>, 2. RKI: Hochdosis-Impfstoff (Stand: 18.9.2023). </a:t>
            </a:r>
            <a:endParaRPr kumimoji="0" lang="de-DE" sz="800" b="0" i="0" u="none" strike="noStrike" kern="1200" cap="none" spc="0" normalizeH="0" baseline="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723067683"/>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E661F-2E06-42AA-59A3-4AFF247AF933}"/>
              </a:ext>
            </a:extLst>
          </p:cNvPr>
          <p:cNvSpPr>
            <a:spLocks noGrp="1"/>
          </p:cNvSpPr>
          <p:nvPr>
            <p:ph type="title"/>
          </p:nvPr>
        </p:nvSpPr>
        <p:spPr/>
        <p:txBody>
          <a:bodyPr/>
          <a:lstStyle/>
          <a:p>
            <a:r>
              <a:rPr lang="de-DE" dirty="0"/>
              <a:t>Durchimpfungsraten 2021 / 22</a:t>
            </a:r>
          </a:p>
        </p:txBody>
      </p:sp>
      <p:pic>
        <p:nvPicPr>
          <p:cNvPr id="5" name="Inhaltsplatzhalter 4">
            <a:extLst>
              <a:ext uri="{FF2B5EF4-FFF2-40B4-BE49-F238E27FC236}">
                <a16:creationId xmlns:a16="http://schemas.microsoft.com/office/drawing/2014/main" id="{09AF3A5C-480C-D457-0D3A-E5984950FAAA}"/>
              </a:ext>
            </a:extLst>
          </p:cNvPr>
          <p:cNvPicPr>
            <a:picLocks noGrp="1" noChangeAspect="1"/>
          </p:cNvPicPr>
          <p:nvPr>
            <p:ph idx="1"/>
          </p:nvPr>
        </p:nvPicPr>
        <p:blipFill>
          <a:blip r:embed="rId2"/>
          <a:stretch>
            <a:fillRect/>
          </a:stretch>
        </p:blipFill>
        <p:spPr>
          <a:xfrm>
            <a:off x="640611" y="1435506"/>
            <a:ext cx="10910777" cy="4838693"/>
          </a:xfrm>
        </p:spPr>
      </p:pic>
    </p:spTree>
    <p:extLst>
      <p:ext uri="{BB962C8B-B14F-4D97-AF65-F5344CB8AC3E}">
        <p14:creationId xmlns:p14="http://schemas.microsoft.com/office/powerpoint/2010/main" val="177417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AD3EF-9E28-2093-DE9E-829FF0B5EB02}"/>
              </a:ext>
            </a:extLst>
          </p:cNvPr>
          <p:cNvSpPr>
            <a:spLocks noGrp="1"/>
          </p:cNvSpPr>
          <p:nvPr>
            <p:ph type="sldNum" sz="quarter" idx="10"/>
          </p:nvPr>
        </p:nvSpPr>
        <p:spPr/>
        <p:txBody>
          <a:bodyPr/>
          <a:lstStyle/>
          <a:p>
            <a:fld id="{99EB916B-55F2-4A6B-BCF8-09E073F77D34}" type="slidenum">
              <a:rPr lang="en-AU" smtClean="0"/>
              <a:pPr/>
              <a:t>46</a:t>
            </a:fld>
            <a:endParaRPr lang="en-AU"/>
          </a:p>
        </p:txBody>
      </p:sp>
      <p:sp>
        <p:nvSpPr>
          <p:cNvPr id="3" name="Text Placeholder 2">
            <a:extLst>
              <a:ext uri="{FF2B5EF4-FFF2-40B4-BE49-F238E27FC236}">
                <a16:creationId xmlns:a16="http://schemas.microsoft.com/office/drawing/2014/main" id="{F1503436-3F37-76EC-4237-7E8F21FC8AC3}"/>
              </a:ext>
            </a:extLst>
          </p:cNvPr>
          <p:cNvSpPr>
            <a:spLocks noGrp="1"/>
          </p:cNvSpPr>
          <p:nvPr>
            <p:ph type="body" sz="quarter" idx="18"/>
          </p:nvPr>
        </p:nvSpPr>
        <p:spPr>
          <a:xfrm>
            <a:off x="628231" y="451546"/>
            <a:ext cx="11294827" cy="387798"/>
          </a:xfrm>
        </p:spPr>
        <p:txBody>
          <a:bodyPr/>
          <a:lstStyle/>
          <a:p>
            <a:r>
              <a:rPr lang="en-US" dirty="0" err="1"/>
              <a:t>Überblick</a:t>
            </a:r>
            <a:r>
              <a:rPr lang="en-US" dirty="0"/>
              <a:t> der </a:t>
            </a:r>
            <a:r>
              <a:rPr lang="en-US" dirty="0" err="1"/>
              <a:t>weiterentwickelten</a:t>
            </a:r>
            <a:r>
              <a:rPr lang="en-US" dirty="0"/>
              <a:t> </a:t>
            </a:r>
            <a:r>
              <a:rPr lang="en-US" dirty="0" err="1"/>
              <a:t>Grippeimpfstoffe</a:t>
            </a:r>
            <a:r>
              <a:rPr lang="en-US" sz="2400" baseline="30000" dirty="0"/>
              <a:t>*, #, 1</a:t>
            </a:r>
            <a:endParaRPr lang="en-US" baseline="30000" dirty="0"/>
          </a:p>
        </p:txBody>
      </p:sp>
      <p:sp>
        <p:nvSpPr>
          <p:cNvPr id="8" name="TextBox 7">
            <a:extLst>
              <a:ext uri="{FF2B5EF4-FFF2-40B4-BE49-F238E27FC236}">
                <a16:creationId xmlns:a16="http://schemas.microsoft.com/office/drawing/2014/main" id="{D5C7C6E1-F713-D656-BAF8-5AEA5B98A10D}"/>
              </a:ext>
            </a:extLst>
          </p:cNvPr>
          <p:cNvSpPr txBox="1"/>
          <p:nvPr/>
        </p:nvSpPr>
        <p:spPr>
          <a:xfrm>
            <a:off x="879105" y="6143487"/>
            <a:ext cx="11294827" cy="584775"/>
          </a:xfrm>
          <a:prstGeom prst="rect">
            <a:avLst/>
          </a:prstGeom>
          <a:noFill/>
        </p:spPr>
        <p:txBody>
          <a:bodyPr wrap="square">
            <a:spAutoFit/>
          </a:bodyPr>
          <a:lstStyle/>
          <a:p>
            <a:r>
              <a:rPr lang="de-DE" sz="800" dirty="0"/>
              <a:t>*Vgl. Protokoll zur 96. Sitzung vom 17. Juni 2020. </a:t>
            </a:r>
            <a:r>
              <a:rPr lang="de-DE" sz="800" dirty="0">
                <a:hlinkClick r:id="rId3"/>
              </a:rPr>
              <a:t>https://www.rki.de/DE/Content/Kommissionen/STIKO/</a:t>
            </a:r>
            <a:r>
              <a:rPr lang="de-DE" sz="800" dirty="0"/>
              <a:t> Protokolle/protokolle_node.html Im Protokoll zur Sitzung bezeichnet die STIKO den MF-59-adjuvantierten  Impfstoff, Hoch-Dosis-Impfstoff, rekombinanten Impfstoff und zellbasierten Impfstoff als „</a:t>
            </a:r>
            <a:r>
              <a:rPr lang="de-DE" sz="800" dirty="0" err="1"/>
              <a:t>weiterentwickelte</a:t>
            </a:r>
            <a:r>
              <a:rPr lang="de-DE" sz="800" dirty="0"/>
              <a:t> Impfstoffe“.  </a:t>
            </a:r>
          </a:p>
          <a:p>
            <a:r>
              <a:rPr lang="de-DE" sz="800" dirty="0"/>
              <a:t># aktualisierter Stand Juni 2023</a:t>
            </a:r>
          </a:p>
          <a:p>
            <a:r>
              <a:rPr lang="de-DE" sz="800" dirty="0"/>
              <a:t>Vereinfachte Darstellung auf Basis von: Epidemiologisches Bulletin 1/2021. Unter: https://www.rki.de/DE/Content/Infekt/EpidBull/Archiv/2021/Ausgaben/01_21.pdf?__blob=publicationFile. Zugriff: Juni 2023</a:t>
            </a:r>
          </a:p>
        </p:txBody>
      </p:sp>
      <p:grpSp>
        <p:nvGrpSpPr>
          <p:cNvPr id="13" name="Group 12">
            <a:extLst>
              <a:ext uri="{FF2B5EF4-FFF2-40B4-BE49-F238E27FC236}">
                <a16:creationId xmlns:a16="http://schemas.microsoft.com/office/drawing/2014/main" id="{478420EC-A320-6DE9-7AC9-B18F867A6CB1}"/>
              </a:ext>
            </a:extLst>
          </p:cNvPr>
          <p:cNvGrpSpPr/>
          <p:nvPr/>
        </p:nvGrpSpPr>
        <p:grpSpPr>
          <a:xfrm>
            <a:off x="1965722" y="1324103"/>
            <a:ext cx="8260556" cy="3938609"/>
            <a:chOff x="1965722" y="1324103"/>
            <a:chExt cx="8260556" cy="3938609"/>
          </a:xfrm>
        </p:grpSpPr>
        <p:pic>
          <p:nvPicPr>
            <p:cNvPr id="7" name="Picture 6">
              <a:extLst>
                <a:ext uri="{FF2B5EF4-FFF2-40B4-BE49-F238E27FC236}">
                  <a16:creationId xmlns:a16="http://schemas.microsoft.com/office/drawing/2014/main" id="{7CDB62A7-5960-5E19-E3C2-06EFCF100D4F}"/>
                </a:ext>
              </a:extLst>
            </p:cNvPr>
            <p:cNvPicPr>
              <a:picLocks noChangeAspect="1"/>
            </p:cNvPicPr>
            <p:nvPr/>
          </p:nvPicPr>
          <p:blipFill>
            <a:blip r:embed="rId4"/>
            <a:stretch>
              <a:fillRect/>
            </a:stretch>
          </p:blipFill>
          <p:spPr>
            <a:xfrm>
              <a:off x="1965722" y="1324103"/>
              <a:ext cx="8260556" cy="3938609"/>
            </a:xfrm>
            <a:prstGeom prst="rect">
              <a:avLst/>
            </a:prstGeom>
          </p:spPr>
        </p:pic>
        <p:sp>
          <p:nvSpPr>
            <p:cNvPr id="5" name="TextBox 4">
              <a:extLst>
                <a:ext uri="{FF2B5EF4-FFF2-40B4-BE49-F238E27FC236}">
                  <a16:creationId xmlns:a16="http://schemas.microsoft.com/office/drawing/2014/main" id="{1F2528F7-E693-5263-1F8C-8A3EFFF05A7F}"/>
                </a:ext>
              </a:extLst>
            </p:cNvPr>
            <p:cNvSpPr txBox="1"/>
            <p:nvPr/>
          </p:nvSpPr>
          <p:spPr>
            <a:xfrm>
              <a:off x="2057410" y="1412341"/>
              <a:ext cx="1973451" cy="307777"/>
            </a:xfrm>
            <a:prstGeom prst="rect">
              <a:avLst/>
            </a:prstGeom>
            <a:solidFill>
              <a:schemeClr val="bg1"/>
            </a:solidFill>
          </p:spPr>
          <p:txBody>
            <a:bodyPr wrap="square" rtlCol="0">
              <a:spAutoFit/>
            </a:bodyPr>
            <a:lstStyle/>
            <a:p>
              <a:pPr algn="ctr"/>
              <a:r>
                <a:rPr lang="de-DE" sz="1400" b="1" dirty="0">
                  <a:solidFill>
                    <a:srgbClr val="FF0000"/>
                  </a:solidFill>
                  <a:latin typeface="+mj-lt"/>
                </a:rPr>
                <a:t>Adjuvantiert</a:t>
              </a:r>
              <a:endParaRPr lang="en-US" sz="1400" b="1" dirty="0">
                <a:solidFill>
                  <a:srgbClr val="FF0000"/>
                </a:solidFill>
                <a:latin typeface="+mj-lt"/>
              </a:endParaRPr>
            </a:p>
          </p:txBody>
        </p:sp>
        <p:sp>
          <p:nvSpPr>
            <p:cNvPr id="6" name="TextBox 5">
              <a:extLst>
                <a:ext uri="{FF2B5EF4-FFF2-40B4-BE49-F238E27FC236}">
                  <a16:creationId xmlns:a16="http://schemas.microsoft.com/office/drawing/2014/main" id="{D7B72F82-87B6-1A3D-2185-18485910A357}"/>
                </a:ext>
              </a:extLst>
            </p:cNvPr>
            <p:cNvSpPr txBox="1"/>
            <p:nvPr/>
          </p:nvSpPr>
          <p:spPr>
            <a:xfrm>
              <a:off x="4122549" y="1412341"/>
              <a:ext cx="1973451" cy="307777"/>
            </a:xfrm>
            <a:prstGeom prst="rect">
              <a:avLst/>
            </a:prstGeom>
            <a:solidFill>
              <a:srgbClr val="F4F2F1"/>
            </a:solidFill>
          </p:spPr>
          <p:txBody>
            <a:bodyPr wrap="square" rtlCol="0">
              <a:spAutoFit/>
            </a:bodyPr>
            <a:lstStyle/>
            <a:p>
              <a:pPr algn="ctr"/>
              <a:r>
                <a:rPr lang="de-DE" sz="1400" b="1" dirty="0">
                  <a:solidFill>
                    <a:srgbClr val="FF0000"/>
                  </a:solidFill>
                  <a:latin typeface="+mj-lt"/>
                </a:rPr>
                <a:t>Hochdosis</a:t>
              </a:r>
              <a:endParaRPr lang="en-US" sz="1400" b="1" dirty="0">
                <a:solidFill>
                  <a:srgbClr val="FF0000"/>
                </a:solidFill>
                <a:latin typeface="+mj-lt"/>
              </a:endParaRPr>
            </a:p>
          </p:txBody>
        </p:sp>
        <p:sp>
          <p:nvSpPr>
            <p:cNvPr id="9" name="TextBox 8">
              <a:extLst>
                <a:ext uri="{FF2B5EF4-FFF2-40B4-BE49-F238E27FC236}">
                  <a16:creationId xmlns:a16="http://schemas.microsoft.com/office/drawing/2014/main" id="{132DAC6D-202E-2229-8374-1BD1D9A83FEB}"/>
                </a:ext>
              </a:extLst>
            </p:cNvPr>
            <p:cNvSpPr txBox="1"/>
            <p:nvPr/>
          </p:nvSpPr>
          <p:spPr>
            <a:xfrm>
              <a:off x="6207050" y="1412341"/>
              <a:ext cx="1973451" cy="307777"/>
            </a:xfrm>
            <a:prstGeom prst="rect">
              <a:avLst/>
            </a:prstGeom>
            <a:solidFill>
              <a:schemeClr val="bg1"/>
            </a:solidFill>
          </p:spPr>
          <p:txBody>
            <a:bodyPr wrap="square" rtlCol="0">
              <a:spAutoFit/>
            </a:bodyPr>
            <a:lstStyle/>
            <a:p>
              <a:pPr algn="ctr"/>
              <a:r>
                <a:rPr lang="de-DE" sz="1400" b="1" dirty="0">
                  <a:solidFill>
                    <a:srgbClr val="FF0000"/>
                  </a:solidFill>
                  <a:latin typeface="+mj-lt"/>
                </a:rPr>
                <a:t>Zellkulturbasiert</a:t>
              </a:r>
              <a:endParaRPr lang="en-US" sz="1400" b="1" dirty="0">
                <a:solidFill>
                  <a:srgbClr val="FF0000"/>
                </a:solidFill>
                <a:latin typeface="+mj-lt"/>
              </a:endParaRPr>
            </a:p>
          </p:txBody>
        </p:sp>
        <p:sp>
          <p:nvSpPr>
            <p:cNvPr id="10" name="TextBox 9">
              <a:extLst>
                <a:ext uri="{FF2B5EF4-FFF2-40B4-BE49-F238E27FC236}">
                  <a16:creationId xmlns:a16="http://schemas.microsoft.com/office/drawing/2014/main" id="{8F86C697-5A38-A30C-CD0A-3D15BD7D9CEF}"/>
                </a:ext>
              </a:extLst>
            </p:cNvPr>
            <p:cNvSpPr txBox="1"/>
            <p:nvPr/>
          </p:nvSpPr>
          <p:spPr>
            <a:xfrm>
              <a:off x="8252827" y="1412341"/>
              <a:ext cx="1973451" cy="307777"/>
            </a:xfrm>
            <a:prstGeom prst="rect">
              <a:avLst/>
            </a:prstGeom>
            <a:solidFill>
              <a:srgbClr val="F4F2F1"/>
            </a:solidFill>
          </p:spPr>
          <p:txBody>
            <a:bodyPr wrap="square" rtlCol="0">
              <a:spAutoFit/>
            </a:bodyPr>
            <a:lstStyle/>
            <a:p>
              <a:pPr algn="ctr"/>
              <a:r>
                <a:rPr lang="de-DE" sz="1400" b="1" dirty="0">
                  <a:solidFill>
                    <a:srgbClr val="FF0000"/>
                  </a:solidFill>
                  <a:latin typeface="+mj-lt"/>
                </a:rPr>
                <a:t>Rekombinant</a:t>
              </a:r>
              <a:endParaRPr lang="en-US" sz="1400" b="1" dirty="0">
                <a:solidFill>
                  <a:srgbClr val="FF0000"/>
                </a:solidFill>
                <a:latin typeface="+mj-lt"/>
              </a:endParaRPr>
            </a:p>
          </p:txBody>
        </p:sp>
      </p:grpSp>
    </p:spTree>
    <p:extLst>
      <p:ext uri="{BB962C8B-B14F-4D97-AF65-F5344CB8AC3E}">
        <p14:creationId xmlns:p14="http://schemas.microsoft.com/office/powerpoint/2010/main" val="162324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18515E-ABDC-A480-8B78-1676CDFFFF8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
            <a:extLst>
              <a:ext uri="{FF2B5EF4-FFF2-40B4-BE49-F238E27FC236}">
                <a16:creationId xmlns:a16="http://schemas.microsoft.com/office/drawing/2014/main" id="{0AF43067-5260-33AA-FD9D-9AC5939DC661}"/>
              </a:ext>
            </a:extLst>
          </p:cNvPr>
          <p:cNvSpPr>
            <a:spLocks noChangeArrowheads="1"/>
          </p:cNvSpPr>
          <p:nvPr/>
        </p:nvSpPr>
        <p:spPr bwMode="auto">
          <a:xfrm>
            <a:off x="0" y="374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6A7103AD-073C-954A-CAB9-0CC648334A66}"/>
              </a:ext>
            </a:extLst>
          </p:cNvPr>
          <p:cNvSpPr/>
          <p:nvPr/>
        </p:nvSpPr>
        <p:spPr>
          <a:xfrm>
            <a:off x="8497177" y="151482"/>
            <a:ext cx="2804711" cy="124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FD07EA5A-A929-4D32-8CBB-07ED4B519DDF}"/>
              </a:ext>
            </a:extLst>
          </p:cNvPr>
          <p:cNvPicPr>
            <a:picLocks noChangeAspect="1"/>
          </p:cNvPicPr>
          <p:nvPr/>
        </p:nvPicPr>
        <p:blipFill>
          <a:blip r:embed="rId3"/>
          <a:stretch>
            <a:fillRect/>
          </a:stretch>
        </p:blipFill>
        <p:spPr>
          <a:xfrm>
            <a:off x="2317796" y="1043325"/>
            <a:ext cx="7556406" cy="5400000"/>
          </a:xfrm>
          <a:prstGeom prst="rect">
            <a:avLst/>
          </a:prstGeom>
        </p:spPr>
      </p:pic>
      <p:sp>
        <p:nvSpPr>
          <p:cNvPr id="9" name="Titel 1">
            <a:extLst>
              <a:ext uri="{FF2B5EF4-FFF2-40B4-BE49-F238E27FC236}">
                <a16:creationId xmlns:a16="http://schemas.microsoft.com/office/drawing/2014/main" id="{6FE73367-4A0B-E8FB-AACB-C76A0DC8C82F}"/>
              </a:ext>
            </a:extLst>
          </p:cNvPr>
          <p:cNvSpPr>
            <a:spLocks noGrp="1"/>
          </p:cNvSpPr>
          <p:nvPr>
            <p:ph type="title"/>
          </p:nvPr>
        </p:nvSpPr>
        <p:spPr>
          <a:xfrm>
            <a:off x="838199" y="17248"/>
            <a:ext cx="10515600" cy="1325563"/>
          </a:xfrm>
        </p:spPr>
        <p:txBody>
          <a:bodyPr>
            <a:normAutofit/>
          </a:bodyPr>
          <a:lstStyle/>
          <a:p>
            <a:r>
              <a:rPr lang="de-DE" sz="3600" dirty="0"/>
              <a:t>Influenza: häufigste impfpräventable Reisekrankheit</a:t>
            </a:r>
            <a:r>
              <a:rPr lang="de-DE" sz="3600" baseline="30000" dirty="0"/>
              <a:t>1</a:t>
            </a:r>
          </a:p>
        </p:txBody>
      </p:sp>
      <p:sp>
        <p:nvSpPr>
          <p:cNvPr id="10" name="TextBox 9">
            <a:extLst>
              <a:ext uri="{FF2B5EF4-FFF2-40B4-BE49-F238E27FC236}">
                <a16:creationId xmlns:a16="http://schemas.microsoft.com/office/drawing/2014/main" id="{9AE0A5F0-22B0-D4B2-80C7-9A1CE0365E37}"/>
              </a:ext>
            </a:extLst>
          </p:cNvPr>
          <p:cNvSpPr txBox="1"/>
          <p:nvPr/>
        </p:nvSpPr>
        <p:spPr>
          <a:xfrm>
            <a:off x="1018068" y="6491074"/>
            <a:ext cx="10515600" cy="215444"/>
          </a:xfrm>
          <a:prstGeom prst="rect">
            <a:avLst/>
          </a:prstGeom>
          <a:noFill/>
        </p:spPr>
        <p:txBody>
          <a:bodyPr wrap="square">
            <a:spAutoFit/>
          </a:bodyPr>
          <a:lstStyle/>
          <a:p>
            <a:r>
              <a:rPr lang="en-US" sz="800" dirty="0"/>
              <a:t>Robert Steffen, Travel vaccine preventable diseases—updated logarithmic scale with monthly incidence rates, Journal of Travel Medicine, Volume 25, Issue 1, 2018, tay046, </a:t>
            </a:r>
            <a:r>
              <a:rPr lang="en-US" sz="800" dirty="0">
                <a:hlinkClick r:id="rId4"/>
              </a:rPr>
              <a:t>https://doi.org/10.1093/jtm/tay046</a:t>
            </a:r>
            <a:r>
              <a:rPr lang="en-US" sz="800" dirty="0"/>
              <a:t> </a:t>
            </a:r>
          </a:p>
        </p:txBody>
      </p:sp>
    </p:spTree>
    <p:extLst>
      <p:ext uri="{BB962C8B-B14F-4D97-AF65-F5344CB8AC3E}">
        <p14:creationId xmlns:p14="http://schemas.microsoft.com/office/powerpoint/2010/main" val="3470139410"/>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5354C-94A5-6736-278C-1B96A1D09968}"/>
              </a:ext>
            </a:extLst>
          </p:cNvPr>
          <p:cNvSpPr>
            <a:spLocks noGrp="1"/>
          </p:cNvSpPr>
          <p:nvPr>
            <p:ph type="title"/>
          </p:nvPr>
        </p:nvSpPr>
        <p:spPr/>
        <p:txBody>
          <a:bodyPr/>
          <a:lstStyle/>
          <a:p>
            <a:r>
              <a:rPr lang="de-DE" dirty="0"/>
              <a:t>Häufigkeit von RSV- und Influenza-bedingten Hospitalisierungen bei Kindern und Erwachsenen</a:t>
            </a:r>
            <a:r>
              <a:rPr lang="de-DE" baseline="30000" dirty="0"/>
              <a:t>1</a:t>
            </a:r>
          </a:p>
        </p:txBody>
      </p:sp>
      <p:grpSp>
        <p:nvGrpSpPr>
          <p:cNvPr id="7" name="Group 6">
            <a:extLst>
              <a:ext uri="{FF2B5EF4-FFF2-40B4-BE49-F238E27FC236}">
                <a16:creationId xmlns:a16="http://schemas.microsoft.com/office/drawing/2014/main" id="{D62711F5-2A6D-9DC5-1F79-24D0AAA5A2FD}"/>
              </a:ext>
            </a:extLst>
          </p:cNvPr>
          <p:cNvGrpSpPr/>
          <p:nvPr/>
        </p:nvGrpSpPr>
        <p:grpSpPr>
          <a:xfrm>
            <a:off x="441600" y="1924645"/>
            <a:ext cx="12195895" cy="3347432"/>
            <a:chOff x="441600" y="1392901"/>
            <a:chExt cx="12195895" cy="3347432"/>
          </a:xfrm>
        </p:grpSpPr>
        <p:grpSp>
          <p:nvGrpSpPr>
            <p:cNvPr id="8" name="Group 7">
              <a:extLst>
                <a:ext uri="{FF2B5EF4-FFF2-40B4-BE49-F238E27FC236}">
                  <a16:creationId xmlns:a16="http://schemas.microsoft.com/office/drawing/2014/main" id="{2795D034-B7C3-1AAE-F0EB-4A5066238D92}"/>
                </a:ext>
              </a:extLst>
            </p:cNvPr>
            <p:cNvGrpSpPr/>
            <p:nvPr/>
          </p:nvGrpSpPr>
          <p:grpSpPr>
            <a:xfrm>
              <a:off x="441600" y="1392901"/>
              <a:ext cx="10846017" cy="3182494"/>
              <a:chOff x="441600" y="1392901"/>
              <a:chExt cx="10846017" cy="3182494"/>
            </a:xfrm>
          </p:grpSpPr>
          <p:sp>
            <p:nvSpPr>
              <p:cNvPr id="10" name="TextBox 9">
                <a:extLst>
                  <a:ext uri="{FF2B5EF4-FFF2-40B4-BE49-F238E27FC236}">
                    <a16:creationId xmlns:a16="http://schemas.microsoft.com/office/drawing/2014/main" id="{F969C317-992D-B65B-A2A2-892AB813ACAC}"/>
                  </a:ext>
                </a:extLst>
              </p:cNvPr>
              <p:cNvSpPr txBox="1"/>
              <p:nvPr/>
            </p:nvSpPr>
            <p:spPr>
              <a:xfrm>
                <a:off x="441600" y="1392901"/>
                <a:ext cx="7606747" cy="369332"/>
              </a:xfrm>
              <a:prstGeom prst="rect">
                <a:avLst/>
              </a:prstGeom>
              <a:noFill/>
            </p:spPr>
            <p:txBody>
              <a:bodyPr wrap="square">
                <a:spAutoFit/>
              </a:bodyPr>
              <a:lstStyle/>
              <a:p>
                <a:r>
                  <a:rPr lang="de-DE" b="0" i="0">
                    <a:solidFill>
                      <a:srgbClr val="323232"/>
                    </a:solidFill>
                    <a:effectLst/>
                    <a:latin typeface="arial" panose="020B0604020202020204" pitchFamily="34" charset="0"/>
                  </a:rPr>
                  <a:t>In Saisonalität und Symptomatik ähneln RSV-Infektionen der Influenza</a:t>
                </a:r>
                <a:r>
                  <a:rPr lang="de-DE" b="0" i="0" baseline="30000">
                    <a:solidFill>
                      <a:srgbClr val="323232"/>
                    </a:solidFill>
                    <a:effectLst/>
                    <a:latin typeface="arial" panose="020B0604020202020204" pitchFamily="34" charset="0"/>
                  </a:rPr>
                  <a:t>1</a:t>
                </a:r>
                <a:r>
                  <a:rPr lang="de-DE" b="0" i="0">
                    <a:solidFill>
                      <a:srgbClr val="323232"/>
                    </a:solidFill>
                    <a:effectLst/>
                    <a:latin typeface="arial" panose="020B0604020202020204" pitchFamily="34" charset="0"/>
                  </a:rPr>
                  <a:t>.</a:t>
                </a:r>
                <a:endParaRPr lang="en-US"/>
              </a:p>
            </p:txBody>
          </p:sp>
          <p:grpSp>
            <p:nvGrpSpPr>
              <p:cNvPr id="11" name="Group 10">
                <a:extLst>
                  <a:ext uri="{FF2B5EF4-FFF2-40B4-BE49-F238E27FC236}">
                    <a16:creationId xmlns:a16="http://schemas.microsoft.com/office/drawing/2014/main" id="{D60353B8-91EF-2797-868B-4EE1BC40BCB0}"/>
                  </a:ext>
                </a:extLst>
              </p:cNvPr>
              <p:cNvGrpSpPr/>
              <p:nvPr/>
            </p:nvGrpSpPr>
            <p:grpSpPr>
              <a:xfrm>
                <a:off x="904383" y="1875395"/>
                <a:ext cx="4968000" cy="2700000"/>
                <a:chOff x="904383" y="1875395"/>
                <a:chExt cx="4968000" cy="2700000"/>
              </a:xfrm>
            </p:grpSpPr>
            <p:pic>
              <p:nvPicPr>
                <p:cNvPr id="16" name="Picture 15">
                  <a:extLst>
                    <a:ext uri="{FF2B5EF4-FFF2-40B4-BE49-F238E27FC236}">
                      <a16:creationId xmlns:a16="http://schemas.microsoft.com/office/drawing/2014/main" id="{57BA7E0E-FCEF-D4EA-684E-52C3EA638324}"/>
                    </a:ext>
                  </a:extLst>
                </p:cNvPr>
                <p:cNvPicPr>
                  <a:picLocks/>
                </p:cNvPicPr>
                <p:nvPr/>
              </p:nvPicPr>
              <p:blipFill rotWithShape="1">
                <a:blip r:embed="rId4"/>
                <a:srcRect r="16826"/>
                <a:stretch/>
              </p:blipFill>
              <p:spPr>
                <a:xfrm>
                  <a:off x="904383" y="1875395"/>
                  <a:ext cx="4968000" cy="2700000"/>
                </a:xfrm>
                <a:prstGeom prst="rect">
                  <a:avLst/>
                </a:prstGeom>
              </p:spPr>
            </p:pic>
            <p:pic>
              <p:nvPicPr>
                <p:cNvPr id="17" name="Picture 16">
                  <a:extLst>
                    <a:ext uri="{FF2B5EF4-FFF2-40B4-BE49-F238E27FC236}">
                      <a16:creationId xmlns:a16="http://schemas.microsoft.com/office/drawing/2014/main" id="{A96584A1-E94A-72BF-AE33-8E8DB7FD887C}"/>
                    </a:ext>
                  </a:extLst>
                </p:cNvPr>
                <p:cNvPicPr>
                  <a:picLocks noChangeAspect="1"/>
                </p:cNvPicPr>
                <p:nvPr/>
              </p:nvPicPr>
              <p:blipFill>
                <a:blip r:embed="rId5"/>
                <a:stretch>
                  <a:fillRect/>
                </a:stretch>
              </p:blipFill>
              <p:spPr>
                <a:xfrm>
                  <a:off x="1033627" y="1959877"/>
                  <a:ext cx="504895" cy="112431"/>
                </a:xfrm>
                <a:prstGeom prst="rect">
                  <a:avLst/>
                </a:prstGeom>
              </p:spPr>
            </p:pic>
            <p:sp>
              <p:nvSpPr>
                <p:cNvPr id="18" name="TextBox 17">
                  <a:extLst>
                    <a:ext uri="{FF2B5EF4-FFF2-40B4-BE49-F238E27FC236}">
                      <a16:creationId xmlns:a16="http://schemas.microsoft.com/office/drawing/2014/main" id="{C1D2390F-AE45-4E9F-C23F-92BF8BA87507}"/>
                    </a:ext>
                  </a:extLst>
                </p:cNvPr>
                <p:cNvSpPr txBox="1"/>
                <p:nvPr/>
              </p:nvSpPr>
              <p:spPr>
                <a:xfrm>
                  <a:off x="1033627" y="1924426"/>
                  <a:ext cx="2032553" cy="295761"/>
                </a:xfrm>
                <a:prstGeom prst="rect">
                  <a:avLst/>
                </a:prstGeom>
              </p:spPr>
              <p:txBody>
                <a:bodyPr vert="horz" wrap="none" lIns="0" tIns="0" rIns="0" bIns="0" rtlCol="0">
                  <a:noAutofit/>
                </a:bodyPr>
                <a:lstStyle/>
                <a:p>
                  <a:pPr>
                    <a:buClr>
                      <a:schemeClr val="bg2"/>
                    </a:buClr>
                    <a:buSzPct val="140000"/>
                  </a:pPr>
                  <a:r>
                    <a:rPr lang="de-DE" sz="1000" b="1">
                      <a:solidFill>
                        <a:schemeClr val="bg1"/>
                      </a:solidFill>
                    </a:rPr>
                    <a:t>Kinder (n= 2076) </a:t>
                  </a:r>
                  <a:endParaRPr lang="en-US" sz="1000" b="1">
                    <a:solidFill>
                      <a:schemeClr val="bg1"/>
                    </a:solidFill>
                  </a:endParaRPr>
                </a:p>
              </p:txBody>
            </p:sp>
          </p:grpSp>
          <p:grpSp>
            <p:nvGrpSpPr>
              <p:cNvPr id="12" name="Group 11">
                <a:extLst>
                  <a:ext uri="{FF2B5EF4-FFF2-40B4-BE49-F238E27FC236}">
                    <a16:creationId xmlns:a16="http://schemas.microsoft.com/office/drawing/2014/main" id="{74E0462F-613C-EDD0-283A-13B29E3C64A4}"/>
                  </a:ext>
                </a:extLst>
              </p:cNvPr>
              <p:cNvGrpSpPr/>
              <p:nvPr/>
            </p:nvGrpSpPr>
            <p:grpSpPr>
              <a:xfrm>
                <a:off x="6319617" y="1875395"/>
                <a:ext cx="4968000" cy="2700000"/>
                <a:chOff x="6319617" y="1875395"/>
                <a:chExt cx="4968000" cy="2700000"/>
              </a:xfrm>
            </p:grpSpPr>
            <p:pic>
              <p:nvPicPr>
                <p:cNvPr id="13" name="Picture 12">
                  <a:extLst>
                    <a:ext uri="{FF2B5EF4-FFF2-40B4-BE49-F238E27FC236}">
                      <a16:creationId xmlns:a16="http://schemas.microsoft.com/office/drawing/2014/main" id="{0AD3ADF1-8AE3-30AA-FE22-7D7CEE6A9AF8}"/>
                    </a:ext>
                  </a:extLst>
                </p:cNvPr>
                <p:cNvPicPr>
                  <a:picLocks/>
                </p:cNvPicPr>
                <p:nvPr/>
              </p:nvPicPr>
              <p:blipFill rotWithShape="1">
                <a:blip r:embed="rId6"/>
                <a:srcRect r="16836"/>
                <a:stretch/>
              </p:blipFill>
              <p:spPr>
                <a:xfrm>
                  <a:off x="6319617" y="1875395"/>
                  <a:ext cx="4968000" cy="2700000"/>
                </a:xfrm>
                <a:prstGeom prst="rect">
                  <a:avLst/>
                </a:prstGeom>
              </p:spPr>
            </p:pic>
            <p:pic>
              <p:nvPicPr>
                <p:cNvPr id="14" name="Picture 13">
                  <a:extLst>
                    <a:ext uri="{FF2B5EF4-FFF2-40B4-BE49-F238E27FC236}">
                      <a16:creationId xmlns:a16="http://schemas.microsoft.com/office/drawing/2014/main" id="{04343535-9E8C-C469-DC00-A535BE81BC89}"/>
                    </a:ext>
                  </a:extLst>
                </p:cNvPr>
                <p:cNvPicPr>
                  <a:picLocks noChangeAspect="1"/>
                </p:cNvPicPr>
                <p:nvPr/>
              </p:nvPicPr>
              <p:blipFill>
                <a:blip r:embed="rId5"/>
                <a:stretch>
                  <a:fillRect/>
                </a:stretch>
              </p:blipFill>
              <p:spPr>
                <a:xfrm>
                  <a:off x="6411322" y="1946173"/>
                  <a:ext cx="504895" cy="112431"/>
                </a:xfrm>
                <a:prstGeom prst="rect">
                  <a:avLst/>
                </a:prstGeom>
              </p:spPr>
            </p:pic>
            <p:sp>
              <p:nvSpPr>
                <p:cNvPr id="15" name="TextBox 14">
                  <a:extLst>
                    <a:ext uri="{FF2B5EF4-FFF2-40B4-BE49-F238E27FC236}">
                      <a16:creationId xmlns:a16="http://schemas.microsoft.com/office/drawing/2014/main" id="{A8FC4E29-6528-8404-C275-B2E18973CFC7}"/>
                    </a:ext>
                  </a:extLst>
                </p:cNvPr>
                <p:cNvSpPr txBox="1"/>
                <p:nvPr/>
              </p:nvSpPr>
              <p:spPr>
                <a:xfrm>
                  <a:off x="6411322" y="1910723"/>
                  <a:ext cx="2032553" cy="295761"/>
                </a:xfrm>
                <a:prstGeom prst="rect">
                  <a:avLst/>
                </a:prstGeom>
              </p:spPr>
              <p:txBody>
                <a:bodyPr vert="horz" wrap="none" lIns="0" tIns="0" rIns="0" bIns="0" rtlCol="0">
                  <a:noAutofit/>
                </a:bodyPr>
                <a:lstStyle/>
                <a:p>
                  <a:pPr>
                    <a:buClr>
                      <a:schemeClr val="bg2"/>
                    </a:buClr>
                    <a:buSzPct val="140000"/>
                  </a:pPr>
                  <a:r>
                    <a:rPr lang="de-DE" sz="1000" b="1">
                      <a:solidFill>
                        <a:schemeClr val="bg1"/>
                      </a:solidFill>
                    </a:rPr>
                    <a:t>Erwachsene (n= 1147)</a:t>
                  </a:r>
                  <a:endParaRPr lang="en-US" sz="1000" b="1">
                    <a:solidFill>
                      <a:schemeClr val="bg1"/>
                    </a:solidFill>
                  </a:endParaRPr>
                </a:p>
              </p:txBody>
            </p:sp>
          </p:grpSp>
        </p:grpSp>
        <p:sp>
          <p:nvSpPr>
            <p:cNvPr id="9" name="Text Placeholder 3">
              <a:extLst>
                <a:ext uri="{FF2B5EF4-FFF2-40B4-BE49-F238E27FC236}">
                  <a16:creationId xmlns:a16="http://schemas.microsoft.com/office/drawing/2014/main" id="{45AD8A1D-F681-15B7-48D2-79CDB72D8D4A}"/>
                </a:ext>
              </a:extLst>
            </p:cNvPr>
            <p:cNvSpPr txBox="1">
              <a:spLocks/>
            </p:cNvSpPr>
            <p:nvPr/>
          </p:nvSpPr>
          <p:spPr>
            <a:xfrm>
              <a:off x="904383" y="4601834"/>
              <a:ext cx="11733112" cy="138499"/>
            </a:xfrm>
            <a:prstGeom prst="rect">
              <a:avLst/>
            </a:prstGeom>
          </p:spPr>
          <p:txBody>
            <a:bodyPr wrap="square" tIns="0" bIns="0" anchor="b" anchorCtr="0">
              <a:spAutoFit/>
            </a:bodyPr>
            <a:lstStyle>
              <a:lvl1pPr marL="0" indent="0" algn="l" defTabSz="914400" rtl="0" eaLnBrk="1" latinLnBrk="0" hangingPunct="1">
                <a:spcBef>
                  <a:spcPts val="0"/>
                </a:spcBef>
                <a:spcAft>
                  <a:spcPts val="0"/>
                </a:spcAft>
                <a:buClr>
                  <a:schemeClr val="tx1"/>
                </a:buClr>
                <a:buFont typeface="Arial" pitchFamily="34" charset="0"/>
                <a:buNone/>
                <a:defRPr sz="800" kern="1200" baseline="0">
                  <a:solidFill>
                    <a:schemeClr val="tx1"/>
                  </a:solidFill>
                  <a:latin typeface="+mn-lt"/>
                  <a:ea typeface="+mn-ea"/>
                  <a:cs typeface="+mn-cs"/>
                </a:defRPr>
              </a:lvl1pPr>
              <a:lvl2pPr marL="268163"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2pPr>
              <a:lvl3pPr marL="540000"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3pPr>
              <a:lvl4pPr marL="811088" indent="0" algn="l" defTabSz="914400" rtl="0" eaLnBrk="1" latinLnBrk="0" hangingPunct="1">
                <a:spcBef>
                  <a:spcPts val="0"/>
                </a:spcBef>
                <a:spcAft>
                  <a:spcPts val="600"/>
                </a:spcAft>
                <a:buFont typeface="Arial" pitchFamily="34" charset="0"/>
                <a:buNone/>
                <a:defRPr sz="800" kern="1200">
                  <a:solidFill>
                    <a:schemeClr val="tx1"/>
                  </a:solidFill>
                  <a:latin typeface="+mn-lt"/>
                  <a:ea typeface="+mn-ea"/>
                  <a:cs typeface="+mn-cs"/>
                </a:defRPr>
              </a:lvl4pPr>
              <a:lvl5pPr marL="1080000" indent="0" algn="l" defTabSz="914400" rtl="0" eaLnBrk="1" latinLnBrk="0" hangingPunct="1">
                <a:spcBef>
                  <a:spcPts val="0"/>
                </a:spcBef>
                <a:spcAft>
                  <a:spcPts val="600"/>
                </a:spcAft>
                <a:buFont typeface="Arial" pitchFamily="34" charset="0"/>
                <a:buNone/>
                <a:defRPr sz="8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r>
                <a:rPr lang="de-DE" sz="900"/>
                <a:t>Einschluss: hospitalisierte Patienten mit RSV/Influenza-typischer Symptomatik zwischen 2016 und 2023; Klinik St. Hedwig &amp; Krankenhaus der Barmherzigen Brüder Regensburg</a:t>
              </a:r>
              <a:r>
                <a:rPr lang="de-DE" sz="900" baseline="30000"/>
                <a:t>2</a:t>
              </a:r>
              <a:r>
                <a:rPr lang="de-DE" sz="900"/>
                <a:t>   </a:t>
              </a:r>
            </a:p>
          </p:txBody>
        </p:sp>
      </p:grpSp>
      <p:sp>
        <p:nvSpPr>
          <p:cNvPr id="19" name="TextBox 18">
            <a:extLst>
              <a:ext uri="{FF2B5EF4-FFF2-40B4-BE49-F238E27FC236}">
                <a16:creationId xmlns:a16="http://schemas.microsoft.com/office/drawing/2014/main" id="{3E9F3AC9-9AEB-88F1-E411-B71A997C2631}"/>
              </a:ext>
            </a:extLst>
          </p:cNvPr>
          <p:cNvSpPr txBox="1"/>
          <p:nvPr/>
        </p:nvSpPr>
        <p:spPr>
          <a:xfrm>
            <a:off x="1018068" y="6308209"/>
            <a:ext cx="10515600" cy="215444"/>
          </a:xfrm>
          <a:prstGeom prst="rect">
            <a:avLst/>
          </a:prstGeom>
          <a:noFill/>
        </p:spPr>
        <p:txBody>
          <a:bodyPr wrap="square">
            <a:spAutoFit/>
          </a:bodyPr>
          <a:lstStyle/>
          <a:p>
            <a:r>
              <a:rPr lang="en-US" sz="800" dirty="0"/>
              <a:t>1. RKI </a:t>
            </a:r>
            <a:r>
              <a:rPr lang="en-US" sz="800" dirty="0" err="1"/>
              <a:t>Ratgeber</a:t>
            </a:r>
            <a:r>
              <a:rPr lang="en-US" sz="800" dirty="0"/>
              <a:t>: </a:t>
            </a:r>
            <a:r>
              <a:rPr lang="en-US" sz="800" dirty="0" err="1"/>
              <a:t>Respiratorische</a:t>
            </a:r>
            <a:r>
              <a:rPr lang="en-US" sz="800" dirty="0"/>
              <a:t> </a:t>
            </a:r>
            <a:r>
              <a:rPr lang="en-US" sz="800" dirty="0" err="1"/>
              <a:t>Synzytial</a:t>
            </a:r>
            <a:r>
              <a:rPr lang="en-US" sz="800" dirty="0"/>
              <a:t>-Virus-</a:t>
            </a:r>
            <a:r>
              <a:rPr lang="en-US" sz="800" dirty="0" err="1"/>
              <a:t>Infektionen</a:t>
            </a:r>
            <a:r>
              <a:rPr lang="en-US" sz="800" dirty="0"/>
              <a:t> (RSV). 2. </a:t>
            </a:r>
            <a:r>
              <a:rPr lang="en-US" sz="800" dirty="0" err="1"/>
              <a:t>Dtsch</a:t>
            </a:r>
            <a:r>
              <a:rPr lang="en-US" sz="800" dirty="0"/>
              <a:t> </a:t>
            </a:r>
            <a:r>
              <a:rPr lang="en-US" sz="800" dirty="0" err="1"/>
              <a:t>Arztebl</a:t>
            </a:r>
            <a:r>
              <a:rPr lang="en-US" sz="800" dirty="0"/>
              <a:t> Int 2023; 120: 534-5; DOI: 10.3238/arztebl.m2023.0111 </a:t>
            </a:r>
          </a:p>
        </p:txBody>
      </p:sp>
    </p:spTree>
    <p:extLst>
      <p:ext uri="{BB962C8B-B14F-4D97-AF65-F5344CB8AC3E}">
        <p14:creationId xmlns:p14="http://schemas.microsoft.com/office/powerpoint/2010/main" val="1985360132"/>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46540-53CA-8878-ACE0-A484179C3D9F}"/>
              </a:ext>
            </a:extLst>
          </p:cNvPr>
          <p:cNvSpPr>
            <a:spLocks noGrp="1"/>
          </p:cNvSpPr>
          <p:nvPr>
            <p:ph type="title"/>
          </p:nvPr>
        </p:nvSpPr>
        <p:spPr/>
        <p:txBody>
          <a:bodyPr/>
          <a:lstStyle/>
          <a:p>
            <a:r>
              <a:rPr lang="de-DE" dirty="0"/>
              <a:t>Influenza Pandemien</a:t>
            </a:r>
          </a:p>
        </p:txBody>
      </p:sp>
      <p:pic>
        <p:nvPicPr>
          <p:cNvPr id="5" name="Inhaltsplatzhalter 4">
            <a:extLst>
              <a:ext uri="{FF2B5EF4-FFF2-40B4-BE49-F238E27FC236}">
                <a16:creationId xmlns:a16="http://schemas.microsoft.com/office/drawing/2014/main" id="{4FB853DA-9C6C-BAFB-1006-5C4C407B437B}"/>
              </a:ext>
            </a:extLst>
          </p:cNvPr>
          <p:cNvPicPr>
            <a:picLocks noGrp="1" noChangeAspect="1"/>
          </p:cNvPicPr>
          <p:nvPr>
            <p:ph idx="1"/>
          </p:nvPr>
        </p:nvPicPr>
        <p:blipFill>
          <a:blip r:embed="rId3"/>
          <a:stretch>
            <a:fillRect/>
          </a:stretch>
        </p:blipFill>
        <p:spPr>
          <a:xfrm>
            <a:off x="1483582" y="1825625"/>
            <a:ext cx="9224836" cy="4351338"/>
          </a:xfrm>
        </p:spPr>
      </p:pic>
    </p:spTree>
    <p:extLst>
      <p:ext uri="{BB962C8B-B14F-4D97-AF65-F5344CB8AC3E}">
        <p14:creationId xmlns:p14="http://schemas.microsoft.com/office/powerpoint/2010/main" val="8306390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3DF1-1124-CF95-9242-2BF8E417FC0B}"/>
              </a:ext>
            </a:extLst>
          </p:cNvPr>
          <p:cNvSpPr>
            <a:spLocks noGrp="1"/>
          </p:cNvSpPr>
          <p:nvPr>
            <p:ph type="title"/>
          </p:nvPr>
        </p:nvSpPr>
        <p:spPr>
          <a:xfrm>
            <a:off x="838200" y="365125"/>
            <a:ext cx="11049000" cy="1325563"/>
          </a:xfrm>
        </p:spPr>
        <p:txBody>
          <a:bodyPr>
            <a:normAutofit/>
          </a:bodyPr>
          <a:lstStyle/>
          <a:p>
            <a:r>
              <a:rPr lang="de-DE" sz="3600" dirty="0"/>
              <a:t>Grippeähnliche Erkrankungen  </a:t>
            </a:r>
            <a:r>
              <a:rPr lang="de-DE" sz="1600" dirty="0"/>
              <a:t>(ILI = influenza-like </a:t>
            </a:r>
            <a:r>
              <a:rPr lang="de-DE" sz="1600" dirty="0" err="1"/>
              <a:t>illness</a:t>
            </a:r>
            <a:r>
              <a:rPr lang="de-DE" sz="1600" dirty="0"/>
              <a:t>)</a:t>
            </a:r>
            <a:endParaRPr lang="de-DE" sz="3600" dirty="0"/>
          </a:p>
        </p:txBody>
      </p:sp>
      <p:sp>
        <p:nvSpPr>
          <p:cNvPr id="7" name="TextBox 6">
            <a:extLst>
              <a:ext uri="{FF2B5EF4-FFF2-40B4-BE49-F238E27FC236}">
                <a16:creationId xmlns:a16="http://schemas.microsoft.com/office/drawing/2014/main" id="{D10A3ED7-C4B4-DBCB-8744-00106FFF295C}"/>
              </a:ext>
            </a:extLst>
          </p:cNvPr>
          <p:cNvSpPr txBox="1"/>
          <p:nvPr/>
        </p:nvSpPr>
        <p:spPr>
          <a:xfrm>
            <a:off x="838200" y="6167827"/>
            <a:ext cx="10925710" cy="707886"/>
          </a:xfrm>
          <a:prstGeom prst="rect">
            <a:avLst/>
          </a:prstGeom>
          <a:noFill/>
        </p:spPr>
        <p:txBody>
          <a:bodyPr wrap="square">
            <a:spAutoFit/>
          </a:bodyPr>
          <a:lstStyle/>
          <a:p>
            <a:r>
              <a:rPr lang="de-DE" sz="1000" dirty="0"/>
              <a:t>Für die Bevölkerung in Deutschland geschätzten </a:t>
            </a:r>
            <a:r>
              <a:rPr lang="de-DE" sz="1000" b="1" dirty="0"/>
              <a:t>ILI-Inzidenzen (gesamt, pro 100.000 Einw.; Linien) </a:t>
            </a:r>
            <a:r>
              <a:rPr lang="de-DE" sz="1000" dirty="0"/>
              <a:t>in </a:t>
            </a:r>
            <a:r>
              <a:rPr lang="de-DE" sz="1000" b="1" dirty="0"/>
              <a:t>den Saisons 2017/18 bis 2023/24</a:t>
            </a:r>
            <a:r>
              <a:rPr lang="de-DE" sz="1000" dirty="0"/>
              <a:t>. Im Vergleich dazu ist die aus GrippeWeb berechnete COVID-19-Inzidenz (GrippeWeb-Teilnehmende mit einer akuten Atemwegserkrankung, die als Erregernachweis „SARS-CoV-2“ (laborbestätigt oder per Schnell-/Selbsttest) angegeben haben; braune Fläche) ab der 40. KW 2023 dargestellt. </a:t>
            </a:r>
          </a:p>
          <a:p>
            <a:r>
              <a:rPr lang="en-US" sz="1000" dirty="0" err="1"/>
              <a:t>GrippeWeb-Wochenbericht</a:t>
            </a:r>
            <a:r>
              <a:rPr lang="en-US" sz="1000" dirty="0"/>
              <a:t>, </a:t>
            </a:r>
            <a:r>
              <a:rPr lang="de-DE" sz="1000" dirty="0"/>
              <a:t>Kalenderwoche 45/2023, Datenstand: Dienstag, 21.11.2023, 0:00 Uhr.</a:t>
            </a:r>
            <a:endParaRPr lang="en-US" sz="1000" dirty="0"/>
          </a:p>
        </p:txBody>
      </p:sp>
      <p:pic>
        <p:nvPicPr>
          <p:cNvPr id="6" name="Grafik 5">
            <a:extLst>
              <a:ext uri="{FF2B5EF4-FFF2-40B4-BE49-F238E27FC236}">
                <a16:creationId xmlns:a16="http://schemas.microsoft.com/office/drawing/2014/main" id="{1AE5DF4C-C93D-810C-A72F-977E752397D9}"/>
              </a:ext>
            </a:extLst>
          </p:cNvPr>
          <p:cNvPicPr>
            <a:picLocks noChangeAspect="1"/>
          </p:cNvPicPr>
          <p:nvPr/>
        </p:nvPicPr>
        <p:blipFill>
          <a:blip r:embed="rId4"/>
          <a:stretch>
            <a:fillRect/>
          </a:stretch>
        </p:blipFill>
        <p:spPr>
          <a:xfrm>
            <a:off x="973901" y="1366821"/>
            <a:ext cx="6698479" cy="4691563"/>
          </a:xfrm>
          <a:prstGeom prst="rect">
            <a:avLst/>
          </a:prstGeom>
        </p:spPr>
      </p:pic>
      <p:sp>
        <p:nvSpPr>
          <p:cNvPr id="9" name="Textfeld 8">
            <a:extLst>
              <a:ext uri="{FF2B5EF4-FFF2-40B4-BE49-F238E27FC236}">
                <a16:creationId xmlns:a16="http://schemas.microsoft.com/office/drawing/2014/main" id="{04F7AD9F-E519-0A52-AAFB-651C3B9874A9}"/>
              </a:ext>
            </a:extLst>
          </p:cNvPr>
          <p:cNvSpPr txBox="1"/>
          <p:nvPr/>
        </p:nvSpPr>
        <p:spPr>
          <a:xfrm>
            <a:off x="7729539" y="1528668"/>
            <a:ext cx="4371974" cy="3416320"/>
          </a:xfrm>
          <a:prstGeom prst="rect">
            <a:avLst/>
          </a:prstGeom>
          <a:noFill/>
        </p:spPr>
        <p:txBody>
          <a:bodyPr wrap="square">
            <a:spAutoFit/>
          </a:bodyPr>
          <a:lstStyle/>
          <a:p>
            <a:r>
              <a:rPr lang="de-DE" sz="2400" b="0" i="1" dirty="0">
                <a:solidFill>
                  <a:srgbClr val="323232"/>
                </a:solidFill>
                <a:effectLst/>
                <a:latin typeface="arial" panose="020B0604020202020204" pitchFamily="34" charset="0"/>
              </a:rPr>
              <a:t> “</a:t>
            </a:r>
            <a:r>
              <a:rPr lang="de-DE" sz="2400" b="1" i="1" dirty="0">
                <a:solidFill>
                  <a:srgbClr val="323232"/>
                </a:solidFill>
                <a:effectLst/>
                <a:latin typeface="arial" panose="020B0604020202020204" pitchFamily="34" charset="0"/>
              </a:rPr>
              <a:t>ILI-Inzidenz </a:t>
            </a:r>
            <a:r>
              <a:rPr lang="de-DE" sz="2400" b="0" i="1" dirty="0">
                <a:solidFill>
                  <a:srgbClr val="323232"/>
                </a:solidFill>
                <a:effectLst/>
                <a:latin typeface="arial" panose="020B0604020202020204" pitchFamily="34" charset="0"/>
              </a:rPr>
              <a:t>entspricht einer ILI-Rate von </a:t>
            </a:r>
            <a:r>
              <a:rPr lang="de-DE" sz="2400" b="1" i="1" dirty="0">
                <a:solidFill>
                  <a:srgbClr val="323232"/>
                </a:solidFill>
                <a:effectLst/>
                <a:latin typeface="arial" panose="020B0604020202020204" pitchFamily="34" charset="0"/>
              </a:rPr>
              <a:t>1,8 % bzw. ca. 1,5 Millionen </a:t>
            </a:r>
            <a:r>
              <a:rPr lang="de-DE" sz="2400" b="0" i="1" dirty="0">
                <a:solidFill>
                  <a:srgbClr val="323232"/>
                </a:solidFill>
                <a:effectLst/>
                <a:latin typeface="arial" panose="020B0604020202020204" pitchFamily="34" charset="0"/>
              </a:rPr>
              <a:t>neu aufgetretenen grippeähnlichen Erkrankungen (Fieber mit Husten oder Halsschmerzen) in der Gesamtbevölkerung, unabhängig von einem Arztbesuch.“</a:t>
            </a:r>
            <a:endParaRPr lang="de-DE" sz="2400" i="1" dirty="0"/>
          </a:p>
        </p:txBody>
      </p:sp>
    </p:spTree>
    <p:extLst>
      <p:ext uri="{BB962C8B-B14F-4D97-AF65-F5344CB8AC3E}">
        <p14:creationId xmlns:p14="http://schemas.microsoft.com/office/powerpoint/2010/main" val="1221235967"/>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7">
            <a:extLst>
              <a:ext uri="{FF2B5EF4-FFF2-40B4-BE49-F238E27FC236}">
                <a16:creationId xmlns:a16="http://schemas.microsoft.com/office/drawing/2014/main" id="{5C357B60-772A-7F01-C336-4250CB6D3FEC}"/>
              </a:ext>
            </a:extLst>
          </p:cNvPr>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l="3575" t="29045" r="16540" b="18914"/>
          <a:stretch/>
        </p:blipFill>
        <p:spPr>
          <a:xfrm>
            <a:off x="69200" y="1187449"/>
            <a:ext cx="11922921" cy="4369325"/>
          </a:xfrm>
          <a:prstGeom prst="rect">
            <a:avLst/>
          </a:prstGeom>
        </p:spPr>
      </p:pic>
      <p:sp>
        <p:nvSpPr>
          <p:cNvPr id="5" name="Textfeld 4">
            <a:extLst>
              <a:ext uri="{FF2B5EF4-FFF2-40B4-BE49-F238E27FC236}">
                <a16:creationId xmlns:a16="http://schemas.microsoft.com/office/drawing/2014/main" id="{D9F04544-E206-242C-2B0E-698D063FE4CB}"/>
              </a:ext>
            </a:extLst>
          </p:cNvPr>
          <p:cNvSpPr txBox="1"/>
          <p:nvPr/>
        </p:nvSpPr>
        <p:spPr>
          <a:xfrm>
            <a:off x="190645" y="5810123"/>
            <a:ext cx="11801476" cy="1277273"/>
          </a:xfrm>
          <a:prstGeom prst="rect">
            <a:avLst/>
          </a:prstGeom>
          <a:noFill/>
        </p:spPr>
        <p:txBody>
          <a:bodyPr wrap="square" rtlCol="0">
            <a:spAutoFit/>
          </a:bodyPr>
          <a:lstStyle/>
          <a:p>
            <a:pPr algn="just"/>
            <a:r>
              <a:rPr lang="es-ES" sz="700" dirty="0"/>
              <a:t>1: </a:t>
            </a:r>
            <a:r>
              <a:rPr lang="es-ES" sz="700" dirty="0" err="1"/>
              <a:t>Krishnarajah</a:t>
            </a:r>
            <a:r>
              <a:rPr lang="es-ES" sz="700" dirty="0"/>
              <a:t> et al. </a:t>
            </a:r>
            <a:r>
              <a:rPr lang="en-US" sz="700" dirty="0"/>
              <a:t>Vaccines (Basel). 2021 Jan 23;9(2):80.</a:t>
            </a:r>
          </a:p>
          <a:p>
            <a:pPr algn="just"/>
            <a:r>
              <a:rPr lang="de-DE" sz="700" dirty="0"/>
              <a:t>RWE- Real-World Evidenz; QIVc – zellbasiertes quadrivalentes Influenza-Vakzin; </a:t>
            </a:r>
            <a:r>
              <a:rPr lang="en-US" sz="700" dirty="0"/>
              <a:t>QIVe – </a:t>
            </a:r>
            <a:r>
              <a:rPr lang="de-DE" sz="700" dirty="0"/>
              <a:t>eibasiertes</a:t>
            </a:r>
            <a:r>
              <a:rPr lang="en-US" sz="700" dirty="0"/>
              <a:t> </a:t>
            </a:r>
            <a:r>
              <a:rPr lang="en-US" sz="700" dirty="0" err="1"/>
              <a:t>quadrivalentes</a:t>
            </a:r>
            <a:r>
              <a:rPr lang="en-US" sz="700" dirty="0"/>
              <a:t> </a:t>
            </a:r>
            <a:r>
              <a:rPr lang="de-DE" sz="700" dirty="0"/>
              <a:t>Influenza-Vakzin</a:t>
            </a:r>
            <a:r>
              <a:rPr lang="en-US" sz="700" dirty="0"/>
              <a:t>; rVE – </a:t>
            </a:r>
            <a:r>
              <a:rPr lang="de-DE" sz="700" dirty="0"/>
              <a:t>relative Impfeffektivität</a:t>
            </a:r>
            <a:r>
              <a:rPr lang="en-US" sz="700" dirty="0"/>
              <a:t>; KI – </a:t>
            </a:r>
            <a:r>
              <a:rPr lang="en-US" sz="700" dirty="0" err="1"/>
              <a:t>Konfidenzintervall</a:t>
            </a:r>
            <a:r>
              <a:rPr lang="en-US" sz="700" dirty="0"/>
              <a:t>; </a:t>
            </a:r>
            <a:r>
              <a:rPr lang="de-DE" sz="700" dirty="0"/>
              <a:t>ER – Emergency Room/Notaufnahme</a:t>
            </a:r>
            <a:endParaRPr lang="en-US" sz="700" dirty="0"/>
          </a:p>
          <a:p>
            <a:pPr algn="just"/>
            <a:r>
              <a:rPr lang="de-DE" sz="700" baseline="30000" dirty="0"/>
              <a:t>†</a:t>
            </a:r>
            <a:r>
              <a:rPr lang="de-DE" sz="700" dirty="0">
                <a:solidFill>
                  <a:schemeClr val="tx1"/>
                </a:solidFill>
              </a:rPr>
              <a:t> Ähnlich wie zuvor veröffentlichte Studien wurden Hochrisikopersonen auf der Grundlage einer oder mehrerer Angaben mit einer Diagnose, einem Verfahrens oder einem Arzneimittelkode für klinische Risikogruppen, bei denen eine Grippeimpfung angezeigt ist. Zu diesen klinischen Risikogruppen gehörten Personen mit </a:t>
            </a:r>
            <a:r>
              <a:rPr lang="de-DE" sz="700" dirty="0" err="1">
                <a:solidFill>
                  <a:schemeClr val="tx1"/>
                </a:solidFill>
              </a:rPr>
              <a:t>Asplenie</a:t>
            </a:r>
            <a:r>
              <a:rPr lang="de-DE" sz="700" dirty="0">
                <a:solidFill>
                  <a:schemeClr val="tx1"/>
                </a:solidFill>
              </a:rPr>
              <a:t> oder Funktionsstörungen der Milz, Diabetes, chronischen Nierenerkrankungen, chronischen Herzerkrankungen, chronischen Leberfunktionsstörungen, chronischen neurologischen Störungen, chronischen Atemwegserkrankungen, Immunsuppression, krankhafter Fettleibigkeit und Schwangerschaft. Zur Definition der klinischen Hochrisikogruppen wurden internationale Leitlinien sowie relevante veröffentlichte Studien herangezogen.</a:t>
            </a:r>
            <a:endParaRPr lang="en-US" sz="700" dirty="0"/>
          </a:p>
          <a:p>
            <a:pPr algn="just"/>
            <a:r>
              <a:rPr lang="de-DE" sz="700" b="1" dirty="0"/>
              <a:t>Limitationen</a:t>
            </a:r>
            <a:r>
              <a:rPr lang="de-DE" sz="700" dirty="0"/>
              <a:t>: </a:t>
            </a:r>
            <a:r>
              <a:rPr lang="de" sz="700" dirty="0">
                <a:ea typeface="+mn-lt"/>
                <a:cs typeface="+mn-lt"/>
              </a:rPr>
              <a:t>Die in Studie verwendeten Methoden des Kohortenabgleichs wie Inverse probability of treatment weighting (IPTW) und Propensity score matching (PSM) sind nicht unbedingt geeignet, Ungleichgewichte bei potenziellen nicht gemessenen Störfaktoren auszugleichen.</a:t>
            </a:r>
            <a:r>
              <a:rPr lang="de-DE" sz="700" dirty="0">
                <a:ea typeface="+mn-lt"/>
                <a:cs typeface="+mn-lt"/>
              </a:rPr>
              <a:t> </a:t>
            </a:r>
            <a:r>
              <a:rPr lang="de" sz="700" dirty="0">
                <a:ea typeface="+mn-lt"/>
                <a:cs typeface="+mn-lt"/>
              </a:rPr>
              <a:t>Die administrativen Daten enthalten keine klinischen Einzelheiten, da sie in erster Linie zu Zahlungszwecken erhoben werden. Daher besteht die Möglichkeit einer Fehlkodierung oder Fehlklassifizierung.</a:t>
            </a:r>
            <a:r>
              <a:rPr lang="de-DE" sz="700" dirty="0">
                <a:ea typeface="+mn-lt"/>
                <a:cs typeface="+mn-lt"/>
              </a:rPr>
              <a:t>  </a:t>
            </a:r>
            <a:r>
              <a:rPr lang="de" sz="700" dirty="0">
                <a:ea typeface="+mn-lt"/>
                <a:cs typeface="+mn-lt"/>
              </a:rPr>
              <a:t>ICD-9- und ICD-10-Codes für laborbestätigte Influenza könnten zu einer Fehlklassifizierung der Ergebnisse führen.</a:t>
            </a:r>
            <a:r>
              <a:rPr lang="de-DE" sz="700" dirty="0">
                <a:ea typeface="+mn-lt"/>
                <a:cs typeface="+mn-lt"/>
              </a:rPr>
              <a:t> </a:t>
            </a:r>
            <a:r>
              <a:rPr lang="de" sz="700" dirty="0">
                <a:ea typeface="+mn-lt"/>
                <a:cs typeface="+mn-lt"/>
              </a:rPr>
              <a:t>Die kontinuierliche Datenerfassung kann dazu führen, eine relativ ungesunde Population einzuschließen; dies sollte jedoch keinen Einfluss auf die Ergebnisse der Studie haben, da die Auswirkungen in allen Studienkohorten ähnlich sind.</a:t>
            </a:r>
            <a:r>
              <a:rPr lang="de-DE" sz="700" dirty="0">
                <a:ea typeface="+mn-lt"/>
                <a:cs typeface="+mn-lt"/>
              </a:rPr>
              <a:t> </a:t>
            </a:r>
            <a:r>
              <a:rPr lang="de" sz="700" dirty="0">
                <a:ea typeface="+mn-lt"/>
                <a:cs typeface="+mn-lt"/>
              </a:rPr>
              <a:t>Diese Ergebnisse sind möglicherweise nicht auf die Population der Nichtversicherten, Medicare- oder Medicaid-Versicherten verallgemeinerbar, da die Stichprobe der Studie größtenteils aus Personen bestand, die privat oder selbst versichert waren.</a:t>
            </a:r>
            <a:r>
              <a:rPr lang="de-DE" sz="700" dirty="0">
                <a:ea typeface="+mn-lt"/>
                <a:cs typeface="+mn-lt"/>
              </a:rPr>
              <a:t> </a:t>
            </a:r>
          </a:p>
          <a:p>
            <a:pPr algn="just"/>
            <a:endParaRPr lang="de-DE" sz="700" dirty="0"/>
          </a:p>
        </p:txBody>
      </p:sp>
      <p:sp>
        <p:nvSpPr>
          <p:cNvPr id="6" name="Textfeld 6">
            <a:extLst>
              <a:ext uri="{FF2B5EF4-FFF2-40B4-BE49-F238E27FC236}">
                <a16:creationId xmlns:a16="http://schemas.microsoft.com/office/drawing/2014/main" id="{5A084892-4D08-D9C4-1641-62D92B73E39B}"/>
              </a:ext>
            </a:extLst>
          </p:cNvPr>
          <p:cNvSpPr txBox="1"/>
          <p:nvPr/>
        </p:nvSpPr>
        <p:spPr>
          <a:xfrm>
            <a:off x="199879" y="5582909"/>
            <a:ext cx="10729911" cy="384721"/>
          </a:xfrm>
          <a:prstGeom prst="rect">
            <a:avLst/>
          </a:prstGeom>
          <a:noFill/>
        </p:spPr>
        <p:txBody>
          <a:bodyPr wrap="square" rtlCol="0">
            <a:spAutoFit/>
          </a:bodyPr>
          <a:lstStyle/>
          <a:p>
            <a:r>
              <a:rPr lang="de-DE" sz="1000" dirty="0"/>
              <a:t>#</a:t>
            </a:r>
            <a:r>
              <a:rPr lang="de-DE" sz="1000" b="1" dirty="0"/>
              <a:t>Hochrisiko = Personen mit hohem Risiko für Influenza-Komplikationen</a:t>
            </a:r>
            <a:r>
              <a:rPr lang="de-DE" sz="1000" b="1" baseline="30000" dirty="0"/>
              <a:t>†</a:t>
            </a:r>
            <a:r>
              <a:rPr lang="de-DE" sz="1000" b="1" dirty="0"/>
              <a:t>.</a:t>
            </a:r>
          </a:p>
          <a:p>
            <a:endParaRPr lang="de-DE" sz="900" dirty="0"/>
          </a:p>
        </p:txBody>
      </p:sp>
      <p:sp>
        <p:nvSpPr>
          <p:cNvPr id="7" name="Textplatzhalter 2">
            <a:extLst>
              <a:ext uri="{FF2B5EF4-FFF2-40B4-BE49-F238E27FC236}">
                <a16:creationId xmlns:a16="http://schemas.microsoft.com/office/drawing/2014/main" id="{D75D5C0A-04D8-C8B3-F84F-474F4FDD762A}"/>
              </a:ext>
            </a:extLst>
          </p:cNvPr>
          <p:cNvSpPr txBox="1">
            <a:spLocks/>
          </p:cNvSpPr>
          <p:nvPr/>
        </p:nvSpPr>
        <p:spPr>
          <a:xfrm>
            <a:off x="190645" y="-42530"/>
            <a:ext cx="11040077" cy="775597"/>
          </a:xfrm>
          <a:prstGeom prst="rect">
            <a:avLst/>
          </a:prstGeom>
        </p:spPr>
        <p:txBody>
          <a:bodyPr/>
          <a:lst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sz="3200" b="1" dirty="0">
                <a:solidFill>
                  <a:schemeClr val="tx1"/>
                </a:solidFill>
                <a:latin typeface="+mj-lt"/>
              </a:rPr>
              <a:t>Effektivität</a:t>
            </a:r>
            <a:r>
              <a:rPr lang="de-DE" sz="2800" b="1" dirty="0">
                <a:solidFill>
                  <a:schemeClr val="tx1"/>
                </a:solidFill>
                <a:latin typeface="+mj-lt"/>
              </a:rPr>
              <a:t> </a:t>
            </a:r>
            <a:r>
              <a:rPr lang="de-DE" sz="2400" b="1" dirty="0">
                <a:solidFill>
                  <a:schemeClr val="tx1"/>
                </a:solidFill>
                <a:latin typeface="+mj-lt"/>
              </a:rPr>
              <a:t>zellkulturbasiert (QIVc) vs. eibasierten (QIVe) Influenza-Impfstoffs 2018/19                                    Personen 4-64 Jahre, inklusive Hochrisiko</a:t>
            </a:r>
            <a:r>
              <a:rPr lang="de-DE" sz="2400" b="1" baseline="30000" dirty="0">
                <a:solidFill>
                  <a:schemeClr val="tx1"/>
                </a:solidFill>
                <a:latin typeface="+mj-lt"/>
              </a:rPr>
              <a:t>#</a:t>
            </a:r>
          </a:p>
        </p:txBody>
      </p:sp>
      <p:sp>
        <p:nvSpPr>
          <p:cNvPr id="2" name="Rectangle 1">
            <a:extLst>
              <a:ext uri="{FF2B5EF4-FFF2-40B4-BE49-F238E27FC236}">
                <a16:creationId xmlns:a16="http://schemas.microsoft.com/office/drawing/2014/main" id="{450FAD7A-9B16-0090-12C9-AF9184AEB878}"/>
              </a:ext>
            </a:extLst>
          </p:cNvPr>
          <p:cNvSpPr/>
          <p:nvPr/>
        </p:nvSpPr>
        <p:spPr>
          <a:xfrm>
            <a:off x="9533860" y="985284"/>
            <a:ext cx="2303721" cy="4597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286996"/>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72E7C33-431C-4128-97F1-B123914ECAAC}"/>
              </a:ext>
            </a:extLst>
          </p:cNvPr>
          <p:cNvSpPr>
            <a:spLocks noGrp="1"/>
          </p:cNvSpPr>
          <p:nvPr>
            <p:ph type="body" sz="quarter" idx="18"/>
          </p:nvPr>
        </p:nvSpPr>
        <p:spPr>
          <a:xfrm>
            <a:off x="723524" y="460783"/>
            <a:ext cx="10729912" cy="1089529"/>
          </a:xfrm>
        </p:spPr>
        <p:txBody>
          <a:bodyPr/>
          <a:lstStyle/>
          <a:p>
            <a:pPr marL="0" indent="0">
              <a:buNone/>
            </a:pPr>
            <a:r>
              <a:rPr lang="de-DE" sz="3600" dirty="0">
                <a:solidFill>
                  <a:schemeClr val="tx1"/>
                </a:solidFill>
                <a:ea typeface="+mj-ea"/>
                <a:cs typeface="+mj-cs"/>
              </a:rPr>
              <a:t>Die Krankheitslast der Influenza-Erkrankung geht über Atemwegserkrankungen hinaus</a:t>
            </a:r>
            <a:r>
              <a:rPr lang="de-DE" sz="3600" baseline="30000" dirty="0">
                <a:solidFill>
                  <a:schemeClr val="tx1"/>
                </a:solidFill>
                <a:ea typeface="+mj-ea"/>
                <a:cs typeface="+mj-cs"/>
              </a:rPr>
              <a:t>1</a:t>
            </a:r>
          </a:p>
        </p:txBody>
      </p:sp>
      <p:sp>
        <p:nvSpPr>
          <p:cNvPr id="10" name="Slide Number Placeholder 2">
            <a:extLst>
              <a:ext uri="{FF2B5EF4-FFF2-40B4-BE49-F238E27FC236}">
                <a16:creationId xmlns:a16="http://schemas.microsoft.com/office/drawing/2014/main" id="{8327ED94-5434-0338-3907-A20362D5F50D}"/>
              </a:ext>
            </a:extLst>
          </p:cNvPr>
          <p:cNvSpPr>
            <a:spLocks noGrp="1"/>
          </p:cNvSpPr>
          <p:nvPr>
            <p:ph type="sldNum" sz="quarter" idx="10"/>
          </p:nvPr>
        </p:nvSpPr>
        <p:spPr>
          <a:xfrm>
            <a:off x="730250" y="6335242"/>
            <a:ext cx="297710" cy="2012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cxnSp>
        <p:nvCxnSpPr>
          <p:cNvPr id="5" name="Gerade Verbindung mit Pfeil 69">
            <a:extLst>
              <a:ext uri="{FF2B5EF4-FFF2-40B4-BE49-F238E27FC236}">
                <a16:creationId xmlns:a16="http://schemas.microsoft.com/office/drawing/2014/main" id="{9BC16615-8908-663C-0948-099FBD7437C7}"/>
              </a:ext>
            </a:extLst>
          </p:cNvPr>
          <p:cNvCxnSpPr>
            <a:cxnSpLocks/>
            <a:endCxn id="49" idx="1"/>
          </p:cNvCxnSpPr>
          <p:nvPr/>
        </p:nvCxnSpPr>
        <p:spPr>
          <a:xfrm>
            <a:off x="9796462" y="4885350"/>
            <a:ext cx="3528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11" name="Inhaltsplatzhalter 6">
            <a:extLst>
              <a:ext uri="{FF2B5EF4-FFF2-40B4-BE49-F238E27FC236}">
                <a16:creationId xmlns:a16="http://schemas.microsoft.com/office/drawing/2014/main" id="{C84AD343-D71E-5930-3A5D-3A9E501ACBF9}"/>
              </a:ext>
            </a:extLst>
          </p:cNvPr>
          <p:cNvGraphicFramePr>
            <a:graphicFrameLocks noGrp="1"/>
          </p:cNvGraphicFramePr>
          <p:nvPr>
            <p:ph idx="1"/>
          </p:nvPr>
        </p:nvGraphicFramePr>
        <p:xfrm>
          <a:off x="875924" y="2010435"/>
          <a:ext cx="10729913" cy="4310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feld 5">
            <a:extLst>
              <a:ext uri="{FF2B5EF4-FFF2-40B4-BE49-F238E27FC236}">
                <a16:creationId xmlns:a16="http://schemas.microsoft.com/office/drawing/2014/main" id="{851ED5A5-FE57-A228-CB8F-97D014869611}"/>
              </a:ext>
            </a:extLst>
          </p:cNvPr>
          <p:cNvSpPr txBox="1"/>
          <p:nvPr/>
        </p:nvSpPr>
        <p:spPr>
          <a:xfrm>
            <a:off x="884238" y="6135706"/>
            <a:ext cx="4891199" cy="338554"/>
          </a:xfrm>
          <a:prstGeom prst="rect">
            <a:avLst/>
          </a:prstGeom>
          <a:noFill/>
        </p:spPr>
        <p:txBody>
          <a:bodyPr wrap="square" rtlCol="0">
            <a:spAutoFit/>
          </a:bodyPr>
          <a:lstStyle/>
          <a:p>
            <a:r>
              <a:rPr lang="de-DE" sz="800"/>
              <a:t>Nachgebildet aus Macias et al., 2020. COPD – chronisch obstruktive Lungenerkrankung.</a:t>
            </a:r>
          </a:p>
          <a:p>
            <a:r>
              <a:rPr lang="en-US" sz="800"/>
              <a:t>1. Macias et al. 2020. Vaccine;39:A6-A14.</a:t>
            </a:r>
          </a:p>
        </p:txBody>
      </p:sp>
      <p:sp>
        <p:nvSpPr>
          <p:cNvPr id="15" name="Rechteck 7">
            <a:extLst>
              <a:ext uri="{FF2B5EF4-FFF2-40B4-BE49-F238E27FC236}">
                <a16:creationId xmlns:a16="http://schemas.microsoft.com/office/drawing/2014/main" id="{BC28194D-B845-0DA9-680B-20AAEF54725E}"/>
              </a:ext>
            </a:extLst>
          </p:cNvPr>
          <p:cNvSpPr/>
          <p:nvPr/>
        </p:nvSpPr>
        <p:spPr>
          <a:xfrm>
            <a:off x="4733926" y="1716094"/>
            <a:ext cx="1295400" cy="409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dirty="0"/>
              <a:t>Gestörte Glukosetoleranz</a:t>
            </a:r>
          </a:p>
        </p:txBody>
      </p:sp>
      <p:sp>
        <p:nvSpPr>
          <p:cNvPr id="16" name="Rechteck 8">
            <a:extLst>
              <a:ext uri="{FF2B5EF4-FFF2-40B4-BE49-F238E27FC236}">
                <a16:creationId xmlns:a16="http://schemas.microsoft.com/office/drawing/2014/main" id="{0A029E8F-2A1E-FA9D-7334-C62FDD5BE6AC}"/>
              </a:ext>
            </a:extLst>
          </p:cNvPr>
          <p:cNvSpPr/>
          <p:nvPr/>
        </p:nvSpPr>
        <p:spPr>
          <a:xfrm>
            <a:off x="6467475" y="1716094"/>
            <a:ext cx="1295400" cy="409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a:t>Diabetische Ketoazidose</a:t>
            </a:r>
          </a:p>
        </p:txBody>
      </p:sp>
      <p:cxnSp>
        <p:nvCxnSpPr>
          <p:cNvPr id="17" name="Gerade Verbindung mit Pfeil 12">
            <a:extLst>
              <a:ext uri="{FF2B5EF4-FFF2-40B4-BE49-F238E27FC236}">
                <a16:creationId xmlns:a16="http://schemas.microsoft.com/office/drawing/2014/main" id="{4D4757A7-371A-3EF2-2686-3B25E9A13301}"/>
              </a:ext>
            </a:extLst>
          </p:cNvPr>
          <p:cNvCxnSpPr/>
          <p:nvPr/>
        </p:nvCxnSpPr>
        <p:spPr>
          <a:xfrm flipV="1">
            <a:off x="5848350" y="2125669"/>
            <a:ext cx="0" cy="2875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Gerade Verbindung mit Pfeil 13">
            <a:extLst>
              <a:ext uri="{FF2B5EF4-FFF2-40B4-BE49-F238E27FC236}">
                <a16:creationId xmlns:a16="http://schemas.microsoft.com/office/drawing/2014/main" id="{F704DD13-314E-B825-3BA7-3264C3E03726}"/>
              </a:ext>
            </a:extLst>
          </p:cNvPr>
          <p:cNvCxnSpPr/>
          <p:nvPr/>
        </p:nvCxnSpPr>
        <p:spPr>
          <a:xfrm flipV="1">
            <a:off x="6657975" y="2125669"/>
            <a:ext cx="0" cy="2875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Gerade Verbindung mit Pfeil 17">
            <a:extLst>
              <a:ext uri="{FF2B5EF4-FFF2-40B4-BE49-F238E27FC236}">
                <a16:creationId xmlns:a16="http://schemas.microsoft.com/office/drawing/2014/main" id="{6DAE89FC-FC39-A88E-E437-D8E9062CC054}"/>
              </a:ext>
            </a:extLst>
          </p:cNvPr>
          <p:cNvCxnSpPr>
            <a:endCxn id="16" idx="1"/>
          </p:cNvCxnSpPr>
          <p:nvPr/>
        </p:nvCxnSpPr>
        <p:spPr>
          <a:xfrm>
            <a:off x="6029326" y="1920881"/>
            <a:ext cx="43814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feld 18">
            <a:extLst>
              <a:ext uri="{FF2B5EF4-FFF2-40B4-BE49-F238E27FC236}">
                <a16:creationId xmlns:a16="http://schemas.microsoft.com/office/drawing/2014/main" id="{E09BAEA2-0CD1-5B78-17A8-8FFB7A37B2B7}"/>
              </a:ext>
            </a:extLst>
          </p:cNvPr>
          <p:cNvSpPr txBox="1"/>
          <p:nvPr/>
        </p:nvSpPr>
        <p:spPr>
          <a:xfrm>
            <a:off x="5538788" y="3300429"/>
            <a:ext cx="1419224" cy="369332"/>
          </a:xfrm>
          <a:prstGeom prst="rect">
            <a:avLst/>
          </a:prstGeom>
          <a:noFill/>
        </p:spPr>
        <p:txBody>
          <a:bodyPr wrap="square" rtlCol="0">
            <a:spAutoFit/>
          </a:bodyPr>
          <a:lstStyle/>
          <a:p>
            <a:pPr algn="ctr"/>
            <a:r>
              <a:rPr lang="de-DE" sz="900" b="1"/>
              <a:t>unkontrollierte Blutzuckerwerte</a:t>
            </a:r>
          </a:p>
        </p:txBody>
      </p:sp>
      <p:sp>
        <p:nvSpPr>
          <p:cNvPr id="39" name="Textfeld 19">
            <a:extLst>
              <a:ext uri="{FF2B5EF4-FFF2-40B4-BE49-F238E27FC236}">
                <a16:creationId xmlns:a16="http://schemas.microsoft.com/office/drawing/2014/main" id="{D3D390ED-FB09-02F2-A3D9-C203B78232C4}"/>
              </a:ext>
            </a:extLst>
          </p:cNvPr>
          <p:cNvSpPr txBox="1"/>
          <p:nvPr/>
        </p:nvSpPr>
        <p:spPr>
          <a:xfrm>
            <a:off x="6958012" y="3526436"/>
            <a:ext cx="1419224" cy="369332"/>
          </a:xfrm>
          <a:prstGeom prst="rect">
            <a:avLst/>
          </a:prstGeom>
          <a:noFill/>
        </p:spPr>
        <p:txBody>
          <a:bodyPr wrap="square" rtlCol="0">
            <a:spAutoFit/>
          </a:bodyPr>
          <a:lstStyle/>
          <a:p>
            <a:pPr algn="ctr"/>
            <a:r>
              <a:rPr lang="de-DE" sz="900" b="1"/>
              <a:t>Inflammation/ Koagulation</a:t>
            </a:r>
          </a:p>
        </p:txBody>
      </p:sp>
      <p:sp>
        <p:nvSpPr>
          <p:cNvPr id="40" name="Textfeld 20">
            <a:extLst>
              <a:ext uri="{FF2B5EF4-FFF2-40B4-BE49-F238E27FC236}">
                <a16:creationId xmlns:a16="http://schemas.microsoft.com/office/drawing/2014/main" id="{25D6E2F2-C971-3495-0FB2-0DBCC8009CCE}"/>
              </a:ext>
            </a:extLst>
          </p:cNvPr>
          <p:cNvSpPr txBox="1"/>
          <p:nvPr/>
        </p:nvSpPr>
        <p:spPr>
          <a:xfrm>
            <a:off x="6829425" y="4202468"/>
            <a:ext cx="1419224" cy="507831"/>
          </a:xfrm>
          <a:prstGeom prst="rect">
            <a:avLst/>
          </a:prstGeom>
          <a:noFill/>
        </p:spPr>
        <p:txBody>
          <a:bodyPr wrap="square" rtlCol="0">
            <a:spAutoFit/>
          </a:bodyPr>
          <a:lstStyle/>
          <a:p>
            <a:pPr algn="ctr"/>
            <a:r>
              <a:rPr lang="de-DE" sz="900" b="1"/>
              <a:t>Dehydrierung/ Elektrolyt-Ungleichgewichte</a:t>
            </a:r>
          </a:p>
        </p:txBody>
      </p:sp>
      <p:sp>
        <p:nvSpPr>
          <p:cNvPr id="42" name="Textfeld 22">
            <a:extLst>
              <a:ext uri="{FF2B5EF4-FFF2-40B4-BE49-F238E27FC236}">
                <a16:creationId xmlns:a16="http://schemas.microsoft.com/office/drawing/2014/main" id="{9D40FDF3-F1A2-B9B4-A6BD-21D9B9525E77}"/>
              </a:ext>
            </a:extLst>
          </p:cNvPr>
          <p:cNvSpPr txBox="1"/>
          <p:nvPr/>
        </p:nvSpPr>
        <p:spPr>
          <a:xfrm>
            <a:off x="4133850" y="3346595"/>
            <a:ext cx="1419224" cy="646331"/>
          </a:xfrm>
          <a:prstGeom prst="rect">
            <a:avLst/>
          </a:prstGeom>
          <a:noFill/>
        </p:spPr>
        <p:txBody>
          <a:bodyPr wrap="square" rtlCol="0">
            <a:spAutoFit/>
          </a:bodyPr>
          <a:lstStyle/>
          <a:p>
            <a:pPr algn="ctr"/>
            <a:r>
              <a:rPr lang="de-DE" sz="900" b="1"/>
              <a:t>verminderte Lungenfunktion/ Anfälligkeit für Infektionen</a:t>
            </a:r>
          </a:p>
        </p:txBody>
      </p:sp>
      <p:sp>
        <p:nvSpPr>
          <p:cNvPr id="43" name="Rechteck 23">
            <a:extLst>
              <a:ext uri="{FF2B5EF4-FFF2-40B4-BE49-F238E27FC236}">
                <a16:creationId xmlns:a16="http://schemas.microsoft.com/office/drawing/2014/main" id="{F8B17FEA-EF46-2B76-4FEB-5B9FB3CD4847}"/>
              </a:ext>
            </a:extLst>
          </p:cNvPr>
          <p:cNvSpPr/>
          <p:nvPr/>
        </p:nvSpPr>
        <p:spPr>
          <a:xfrm>
            <a:off x="8472486" y="2125669"/>
            <a:ext cx="1295400"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dirty="0">
                <a:solidFill>
                  <a:schemeClr val="bg1"/>
                </a:solidFill>
              </a:rPr>
              <a:t>Akuter Myokardinfarkt</a:t>
            </a:r>
          </a:p>
        </p:txBody>
      </p:sp>
      <p:sp>
        <p:nvSpPr>
          <p:cNvPr id="45" name="Rechteck 24">
            <a:extLst>
              <a:ext uri="{FF2B5EF4-FFF2-40B4-BE49-F238E27FC236}">
                <a16:creationId xmlns:a16="http://schemas.microsoft.com/office/drawing/2014/main" id="{20C2AE96-5911-E7A2-6E93-03B631955D5D}"/>
              </a:ext>
            </a:extLst>
          </p:cNvPr>
          <p:cNvSpPr/>
          <p:nvPr/>
        </p:nvSpPr>
        <p:spPr>
          <a:xfrm>
            <a:off x="10196887" y="2289021"/>
            <a:ext cx="1295400"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dirty="0">
                <a:solidFill>
                  <a:schemeClr val="bg1"/>
                </a:solidFill>
              </a:rPr>
              <a:t>Schlaganfall</a:t>
            </a:r>
          </a:p>
        </p:txBody>
      </p:sp>
      <p:sp>
        <p:nvSpPr>
          <p:cNvPr id="46" name="Rechteck 25">
            <a:extLst>
              <a:ext uri="{FF2B5EF4-FFF2-40B4-BE49-F238E27FC236}">
                <a16:creationId xmlns:a16="http://schemas.microsoft.com/office/drawing/2014/main" id="{0D68FDBC-F629-96F2-D9D2-EAC3C033F490}"/>
              </a:ext>
            </a:extLst>
          </p:cNvPr>
          <p:cNvSpPr/>
          <p:nvPr/>
        </p:nvSpPr>
        <p:spPr>
          <a:xfrm>
            <a:off x="10196887" y="2938091"/>
            <a:ext cx="1419224"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solidFill>
                  <a:schemeClr val="bg1"/>
                </a:solidFill>
              </a:rPr>
              <a:t>Venöse Thromboembolie</a:t>
            </a:r>
          </a:p>
        </p:txBody>
      </p:sp>
      <p:sp>
        <p:nvSpPr>
          <p:cNvPr id="47" name="Rechteck 26">
            <a:extLst>
              <a:ext uri="{FF2B5EF4-FFF2-40B4-BE49-F238E27FC236}">
                <a16:creationId xmlns:a16="http://schemas.microsoft.com/office/drawing/2014/main" id="{CF33A813-0DF3-0DB0-9079-15CC30BBD87F}"/>
              </a:ext>
            </a:extLst>
          </p:cNvPr>
          <p:cNvSpPr/>
          <p:nvPr/>
        </p:nvSpPr>
        <p:spPr>
          <a:xfrm>
            <a:off x="10196887" y="3645464"/>
            <a:ext cx="1295400"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solidFill>
                  <a:schemeClr val="bg1"/>
                </a:solidFill>
              </a:rPr>
              <a:t>Herzversagen</a:t>
            </a:r>
          </a:p>
        </p:txBody>
      </p:sp>
      <p:sp>
        <p:nvSpPr>
          <p:cNvPr id="48" name="Rechteck 27">
            <a:extLst>
              <a:ext uri="{FF2B5EF4-FFF2-40B4-BE49-F238E27FC236}">
                <a16:creationId xmlns:a16="http://schemas.microsoft.com/office/drawing/2014/main" id="{FDA774D6-FB81-CD6F-FD1D-6786E73C5094}"/>
              </a:ext>
            </a:extLst>
          </p:cNvPr>
          <p:cNvSpPr/>
          <p:nvPr/>
        </p:nvSpPr>
        <p:spPr>
          <a:xfrm>
            <a:off x="8472486" y="3755891"/>
            <a:ext cx="1295400"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solidFill>
                  <a:schemeClr val="bg1"/>
                </a:solidFill>
              </a:rPr>
              <a:t>Myokarditis</a:t>
            </a:r>
          </a:p>
        </p:txBody>
      </p:sp>
      <p:sp>
        <p:nvSpPr>
          <p:cNvPr id="49" name="Rechteck 28">
            <a:extLst>
              <a:ext uri="{FF2B5EF4-FFF2-40B4-BE49-F238E27FC236}">
                <a16:creationId xmlns:a16="http://schemas.microsoft.com/office/drawing/2014/main" id="{DCC858E3-5EBE-B486-5458-4FF21AE185E6}"/>
              </a:ext>
            </a:extLst>
          </p:cNvPr>
          <p:cNvSpPr/>
          <p:nvPr/>
        </p:nvSpPr>
        <p:spPr>
          <a:xfrm>
            <a:off x="10149263" y="4680562"/>
            <a:ext cx="1482818"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a:solidFill>
                  <a:schemeClr val="bg1"/>
                </a:solidFill>
              </a:rPr>
              <a:t>Akute Nierenschädigung</a:t>
            </a:r>
          </a:p>
        </p:txBody>
      </p:sp>
      <p:sp>
        <p:nvSpPr>
          <p:cNvPr id="51" name="Rechteck 29">
            <a:extLst>
              <a:ext uri="{FF2B5EF4-FFF2-40B4-BE49-F238E27FC236}">
                <a16:creationId xmlns:a16="http://schemas.microsoft.com/office/drawing/2014/main" id="{E3ABB2C4-9D5B-C4F1-8187-A955B3E1FB98}"/>
              </a:ext>
            </a:extLst>
          </p:cNvPr>
          <p:cNvSpPr/>
          <p:nvPr/>
        </p:nvSpPr>
        <p:spPr>
          <a:xfrm>
            <a:off x="7372348" y="5706135"/>
            <a:ext cx="1390651" cy="4095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a:solidFill>
                  <a:schemeClr val="tx1"/>
                </a:solidFill>
              </a:rPr>
              <a:t>Enzephalopathie</a:t>
            </a:r>
          </a:p>
        </p:txBody>
      </p:sp>
      <p:sp>
        <p:nvSpPr>
          <p:cNvPr id="53" name="Rechteck 30">
            <a:extLst>
              <a:ext uri="{FF2B5EF4-FFF2-40B4-BE49-F238E27FC236}">
                <a16:creationId xmlns:a16="http://schemas.microsoft.com/office/drawing/2014/main" id="{BC1B6883-42B5-418D-E0C5-9364861023A6}"/>
              </a:ext>
            </a:extLst>
          </p:cNvPr>
          <p:cNvSpPr/>
          <p:nvPr/>
        </p:nvSpPr>
        <p:spPr>
          <a:xfrm>
            <a:off x="5553074" y="6178029"/>
            <a:ext cx="1390651" cy="4095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a:solidFill>
                  <a:schemeClr val="tx1"/>
                </a:solidFill>
              </a:rPr>
              <a:t>Guillain-Barré Syndrom</a:t>
            </a:r>
          </a:p>
        </p:txBody>
      </p:sp>
      <p:sp>
        <p:nvSpPr>
          <p:cNvPr id="55" name="Rechteck 31">
            <a:extLst>
              <a:ext uri="{FF2B5EF4-FFF2-40B4-BE49-F238E27FC236}">
                <a16:creationId xmlns:a16="http://schemas.microsoft.com/office/drawing/2014/main" id="{FB637560-F354-F16D-531A-179976AD1BFA}"/>
              </a:ext>
            </a:extLst>
          </p:cNvPr>
          <p:cNvSpPr/>
          <p:nvPr/>
        </p:nvSpPr>
        <p:spPr>
          <a:xfrm>
            <a:off x="3724447" y="5636720"/>
            <a:ext cx="1390651" cy="4095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a:solidFill>
                  <a:schemeClr val="tx1"/>
                </a:solidFill>
              </a:rPr>
              <a:t>Anfall</a:t>
            </a:r>
          </a:p>
        </p:txBody>
      </p:sp>
      <p:sp>
        <p:nvSpPr>
          <p:cNvPr id="57" name="Rechteck 32">
            <a:extLst>
              <a:ext uri="{FF2B5EF4-FFF2-40B4-BE49-F238E27FC236}">
                <a16:creationId xmlns:a16="http://schemas.microsoft.com/office/drawing/2014/main" id="{1630251B-4736-4479-E2F9-FEB363977785}"/>
              </a:ext>
            </a:extLst>
          </p:cNvPr>
          <p:cNvSpPr/>
          <p:nvPr/>
        </p:nvSpPr>
        <p:spPr>
          <a:xfrm>
            <a:off x="902167" y="5070384"/>
            <a:ext cx="1390651" cy="409575"/>
          </a:xfrm>
          <a:prstGeom prst="rect">
            <a:avLst/>
          </a:prstGeom>
          <a:solidFill>
            <a:srgbClr val="8082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t>Gewichtsverlust</a:t>
            </a:r>
          </a:p>
        </p:txBody>
      </p:sp>
      <p:sp>
        <p:nvSpPr>
          <p:cNvPr id="59" name="Rechteck 33">
            <a:extLst>
              <a:ext uri="{FF2B5EF4-FFF2-40B4-BE49-F238E27FC236}">
                <a16:creationId xmlns:a16="http://schemas.microsoft.com/office/drawing/2014/main" id="{6388DF3E-D135-F121-1F80-6C4ACB50CF58}"/>
              </a:ext>
            </a:extLst>
          </p:cNvPr>
          <p:cNvSpPr/>
          <p:nvPr/>
        </p:nvSpPr>
        <p:spPr>
          <a:xfrm>
            <a:off x="902167" y="4014507"/>
            <a:ext cx="1390651" cy="757202"/>
          </a:xfrm>
          <a:prstGeom prst="rect">
            <a:avLst/>
          </a:prstGeom>
          <a:solidFill>
            <a:srgbClr val="8082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t>Beeinträchtigung der Aktivitäten des täglichen Lebens</a:t>
            </a:r>
          </a:p>
        </p:txBody>
      </p:sp>
      <p:sp>
        <p:nvSpPr>
          <p:cNvPr id="61" name="Rechteck 34">
            <a:extLst>
              <a:ext uri="{FF2B5EF4-FFF2-40B4-BE49-F238E27FC236}">
                <a16:creationId xmlns:a16="http://schemas.microsoft.com/office/drawing/2014/main" id="{88AAE278-A865-DF05-EE5F-D3D5A01A97B9}"/>
              </a:ext>
            </a:extLst>
          </p:cNvPr>
          <p:cNvSpPr/>
          <p:nvPr/>
        </p:nvSpPr>
        <p:spPr>
          <a:xfrm>
            <a:off x="902167" y="2986852"/>
            <a:ext cx="1390651" cy="409575"/>
          </a:xfrm>
          <a:prstGeom prst="rect">
            <a:avLst/>
          </a:prstGeom>
          <a:solidFill>
            <a:srgbClr val="8082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t>Asthma/COPD Exazerbation</a:t>
            </a:r>
          </a:p>
        </p:txBody>
      </p:sp>
      <p:sp>
        <p:nvSpPr>
          <p:cNvPr id="63" name="Rechteck 35">
            <a:extLst>
              <a:ext uri="{FF2B5EF4-FFF2-40B4-BE49-F238E27FC236}">
                <a16:creationId xmlns:a16="http://schemas.microsoft.com/office/drawing/2014/main" id="{B4395BA4-93E1-EA19-1DAC-10300CE25495}"/>
              </a:ext>
            </a:extLst>
          </p:cNvPr>
          <p:cNvSpPr/>
          <p:nvPr/>
        </p:nvSpPr>
        <p:spPr>
          <a:xfrm>
            <a:off x="2452689" y="2143384"/>
            <a:ext cx="1390651" cy="409575"/>
          </a:xfrm>
          <a:prstGeom prst="rect">
            <a:avLst/>
          </a:prstGeom>
          <a:solidFill>
            <a:srgbClr val="8082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50"/>
              <a:t>Pneumonie</a:t>
            </a:r>
          </a:p>
        </p:txBody>
      </p:sp>
      <p:cxnSp>
        <p:nvCxnSpPr>
          <p:cNvPr id="65" name="Gerade Verbindung mit Pfeil 40">
            <a:extLst>
              <a:ext uri="{FF2B5EF4-FFF2-40B4-BE49-F238E27FC236}">
                <a16:creationId xmlns:a16="http://schemas.microsoft.com/office/drawing/2014/main" id="{1E8338D7-94AD-F12B-6DE0-6DB8DFAB32E5}"/>
              </a:ext>
            </a:extLst>
          </p:cNvPr>
          <p:cNvCxnSpPr>
            <a:cxnSpLocks/>
            <a:endCxn id="43" idx="2"/>
          </p:cNvCxnSpPr>
          <p:nvPr/>
        </p:nvCxnSpPr>
        <p:spPr>
          <a:xfrm flipV="1">
            <a:off x="9120186" y="2535244"/>
            <a:ext cx="0" cy="3127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Gerade Verbindung mit Pfeil 43">
            <a:extLst>
              <a:ext uri="{FF2B5EF4-FFF2-40B4-BE49-F238E27FC236}">
                <a16:creationId xmlns:a16="http://schemas.microsoft.com/office/drawing/2014/main" id="{2420094B-F23E-870D-41E0-7DCC04CBC894}"/>
              </a:ext>
            </a:extLst>
          </p:cNvPr>
          <p:cNvCxnSpPr>
            <a:endCxn id="48" idx="0"/>
          </p:cNvCxnSpPr>
          <p:nvPr/>
        </p:nvCxnSpPr>
        <p:spPr>
          <a:xfrm>
            <a:off x="9120186" y="3448050"/>
            <a:ext cx="0" cy="3078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Gerade Verbindung mit Pfeil 49">
            <a:extLst>
              <a:ext uri="{FF2B5EF4-FFF2-40B4-BE49-F238E27FC236}">
                <a16:creationId xmlns:a16="http://schemas.microsoft.com/office/drawing/2014/main" id="{3056C007-FCC2-721A-47FD-E5FF1696FCAF}"/>
              </a:ext>
            </a:extLst>
          </p:cNvPr>
          <p:cNvCxnSpPr>
            <a:endCxn id="45" idx="1"/>
          </p:cNvCxnSpPr>
          <p:nvPr/>
        </p:nvCxnSpPr>
        <p:spPr>
          <a:xfrm flipV="1">
            <a:off x="9805986" y="2493809"/>
            <a:ext cx="390901" cy="354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Gerade Verbindung mit Pfeil 51">
            <a:extLst>
              <a:ext uri="{FF2B5EF4-FFF2-40B4-BE49-F238E27FC236}">
                <a16:creationId xmlns:a16="http://schemas.microsoft.com/office/drawing/2014/main" id="{3ADA6059-A636-284C-7808-64CBF940B3C3}"/>
              </a:ext>
            </a:extLst>
          </p:cNvPr>
          <p:cNvCxnSpPr>
            <a:endCxn id="47" idx="1"/>
          </p:cNvCxnSpPr>
          <p:nvPr/>
        </p:nvCxnSpPr>
        <p:spPr>
          <a:xfrm>
            <a:off x="9805986" y="3456172"/>
            <a:ext cx="390901" cy="3940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Gerade Verbindung mit Pfeil 53">
            <a:extLst>
              <a:ext uri="{FF2B5EF4-FFF2-40B4-BE49-F238E27FC236}">
                <a16:creationId xmlns:a16="http://schemas.microsoft.com/office/drawing/2014/main" id="{3CC1EF23-1BB6-46F5-4D92-8EB99CA94AD5}"/>
              </a:ext>
            </a:extLst>
          </p:cNvPr>
          <p:cNvCxnSpPr>
            <a:endCxn id="46" idx="1"/>
          </p:cNvCxnSpPr>
          <p:nvPr/>
        </p:nvCxnSpPr>
        <p:spPr>
          <a:xfrm flipV="1">
            <a:off x="9844087" y="3142879"/>
            <a:ext cx="352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55">
            <a:extLst>
              <a:ext uri="{FF2B5EF4-FFF2-40B4-BE49-F238E27FC236}">
                <a16:creationId xmlns:a16="http://schemas.microsoft.com/office/drawing/2014/main" id="{6D033092-D379-8E7E-BB90-08D607C7B086}"/>
              </a:ext>
            </a:extLst>
          </p:cNvPr>
          <p:cNvCxnSpPr>
            <a:endCxn id="51" idx="1"/>
          </p:cNvCxnSpPr>
          <p:nvPr/>
        </p:nvCxnSpPr>
        <p:spPr>
          <a:xfrm>
            <a:off x="6958012" y="5654086"/>
            <a:ext cx="414336" cy="2568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Gerade Verbindung mit Pfeil 57">
            <a:extLst>
              <a:ext uri="{FF2B5EF4-FFF2-40B4-BE49-F238E27FC236}">
                <a16:creationId xmlns:a16="http://schemas.microsoft.com/office/drawing/2014/main" id="{E7350A8A-CCC9-5B62-488B-30B8B4795FAC}"/>
              </a:ext>
            </a:extLst>
          </p:cNvPr>
          <p:cNvCxnSpPr>
            <a:endCxn id="55" idx="3"/>
          </p:cNvCxnSpPr>
          <p:nvPr/>
        </p:nvCxnSpPr>
        <p:spPr>
          <a:xfrm flipH="1">
            <a:off x="5115098" y="5602773"/>
            <a:ext cx="423690" cy="238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Gerade Verbindung mit Pfeil 59">
            <a:extLst>
              <a:ext uri="{FF2B5EF4-FFF2-40B4-BE49-F238E27FC236}">
                <a16:creationId xmlns:a16="http://schemas.microsoft.com/office/drawing/2014/main" id="{86A45C38-C03B-F406-1920-E09125A98F4C}"/>
              </a:ext>
            </a:extLst>
          </p:cNvPr>
          <p:cNvCxnSpPr>
            <a:endCxn id="53" idx="0"/>
          </p:cNvCxnSpPr>
          <p:nvPr/>
        </p:nvCxnSpPr>
        <p:spPr>
          <a:xfrm>
            <a:off x="6240880" y="5910922"/>
            <a:ext cx="7520" cy="267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Gerade Verbindung mit Pfeil 61">
            <a:extLst>
              <a:ext uri="{FF2B5EF4-FFF2-40B4-BE49-F238E27FC236}">
                <a16:creationId xmlns:a16="http://schemas.microsoft.com/office/drawing/2014/main" id="{57DA8F8C-CBC2-7124-02EE-3A23788BEC0C}"/>
              </a:ext>
            </a:extLst>
          </p:cNvPr>
          <p:cNvCxnSpPr/>
          <p:nvPr/>
        </p:nvCxnSpPr>
        <p:spPr>
          <a:xfrm flipH="1" flipV="1">
            <a:off x="2292818" y="4481699"/>
            <a:ext cx="407521" cy="375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63">
            <a:extLst>
              <a:ext uri="{FF2B5EF4-FFF2-40B4-BE49-F238E27FC236}">
                <a16:creationId xmlns:a16="http://schemas.microsoft.com/office/drawing/2014/main" id="{29B1B3D5-97DD-AE5E-3A67-D795DAA4C54F}"/>
              </a:ext>
            </a:extLst>
          </p:cNvPr>
          <p:cNvCxnSpPr>
            <a:endCxn id="57" idx="3"/>
          </p:cNvCxnSpPr>
          <p:nvPr/>
        </p:nvCxnSpPr>
        <p:spPr>
          <a:xfrm flipH="1">
            <a:off x="2292818" y="4890141"/>
            <a:ext cx="407521" cy="385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Gerade Verbindung mit Pfeil 65">
            <a:extLst>
              <a:ext uri="{FF2B5EF4-FFF2-40B4-BE49-F238E27FC236}">
                <a16:creationId xmlns:a16="http://schemas.microsoft.com/office/drawing/2014/main" id="{56092BD5-CE74-E8EC-B727-901FADAED0E8}"/>
              </a:ext>
            </a:extLst>
          </p:cNvPr>
          <p:cNvCxnSpPr>
            <a:endCxn id="63" idx="2"/>
          </p:cNvCxnSpPr>
          <p:nvPr/>
        </p:nvCxnSpPr>
        <p:spPr>
          <a:xfrm flipV="1">
            <a:off x="3147729" y="2552959"/>
            <a:ext cx="286" cy="2950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Gerade Verbindung mit Pfeil 67">
            <a:extLst>
              <a:ext uri="{FF2B5EF4-FFF2-40B4-BE49-F238E27FC236}">
                <a16:creationId xmlns:a16="http://schemas.microsoft.com/office/drawing/2014/main" id="{08C7F293-45B8-2A01-C8CB-27F7E625D57A}"/>
              </a:ext>
            </a:extLst>
          </p:cNvPr>
          <p:cNvCxnSpPr>
            <a:endCxn id="61" idx="3"/>
          </p:cNvCxnSpPr>
          <p:nvPr/>
        </p:nvCxnSpPr>
        <p:spPr>
          <a:xfrm flipH="1">
            <a:off x="2292818" y="3191639"/>
            <a:ext cx="36867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Slide Number Placeholder 2">
            <a:extLst>
              <a:ext uri="{FF2B5EF4-FFF2-40B4-BE49-F238E27FC236}">
                <a16:creationId xmlns:a16="http://schemas.microsoft.com/office/drawing/2014/main" id="{1B1E6D8B-9DFE-2BAA-AD9B-DEDB485AD897}"/>
              </a:ext>
            </a:extLst>
          </p:cNvPr>
          <p:cNvSpPr txBox="1">
            <a:spLocks/>
          </p:cNvSpPr>
          <p:nvPr/>
        </p:nvSpPr>
        <p:spPr>
          <a:xfrm>
            <a:off x="882650" y="6487642"/>
            <a:ext cx="297710" cy="201266"/>
          </a:xfrm>
          <a:prstGeom prst="rect">
            <a:avLst/>
          </a:prstGeom>
        </p:spPr>
        <p:txBody>
          <a:bodyPr vert="horz" lIns="91440" tIns="45720" rIns="91440" bIns="45720" rtlCol="0" anchor="ctr"/>
          <a:lstStyle>
            <a:defPPr>
              <a:defRPr lang="de-DE"/>
            </a:defPPr>
            <a:lvl1pPr marL="0" algn="r" defTabSz="914400" rtl="0" eaLnBrk="1" latinLnBrk="0" hangingPunct="1">
              <a:defRPr lang="de-DE" sz="12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99EB916B-55F2-4A6B-BCF8-09E073F77D34}" type="slidenum">
              <a:rPr lang="en-AU" sz="900" smtClean="0">
                <a:solidFill>
                  <a:srgbClr val="808285"/>
                </a:solidFill>
                <a:latin typeface="Montserrat" panose="00000500000000000000" pitchFamily="2" charset="0"/>
              </a:rPr>
              <a:pPr algn="l">
                <a:defRPr/>
              </a:pPr>
              <a:t>51</a:t>
            </a:fld>
            <a:endParaRPr lang="en-AU" sz="900">
              <a:solidFill>
                <a:srgbClr val="808285"/>
              </a:solidFill>
              <a:latin typeface="Montserrat" panose="00000500000000000000" pitchFamily="2" charset="0"/>
            </a:endParaRPr>
          </a:p>
        </p:txBody>
      </p:sp>
    </p:spTree>
    <p:extLst>
      <p:ext uri="{BB962C8B-B14F-4D97-AF65-F5344CB8AC3E}">
        <p14:creationId xmlns:p14="http://schemas.microsoft.com/office/powerpoint/2010/main" val="13162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41986EA-15C6-5D13-AAF7-B7E427A6C43A}"/>
              </a:ext>
            </a:extLst>
          </p:cNvPr>
          <p:cNvPicPr>
            <a:picLocks noChangeAspect="1"/>
          </p:cNvPicPr>
          <p:nvPr/>
        </p:nvPicPr>
        <p:blipFill>
          <a:blip r:embed="rId3"/>
          <a:stretch>
            <a:fillRect/>
          </a:stretch>
        </p:blipFill>
        <p:spPr>
          <a:xfrm>
            <a:off x="2672624" y="307995"/>
            <a:ext cx="6846752" cy="5940000"/>
          </a:xfrm>
          <a:prstGeom prst="rect">
            <a:avLst/>
          </a:prstGeom>
        </p:spPr>
      </p:pic>
      <p:sp>
        <p:nvSpPr>
          <p:cNvPr id="2" name="Rectangle 1">
            <a:extLst>
              <a:ext uri="{FF2B5EF4-FFF2-40B4-BE49-F238E27FC236}">
                <a16:creationId xmlns:a16="http://schemas.microsoft.com/office/drawing/2014/main" id="{BD2ED1F0-4017-333B-9E72-6C082044872D}"/>
              </a:ext>
            </a:extLst>
          </p:cNvPr>
          <p:cNvSpPr/>
          <p:nvPr/>
        </p:nvSpPr>
        <p:spPr>
          <a:xfrm>
            <a:off x="731044" y="6304319"/>
            <a:ext cx="10729911" cy="1955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hlinkClick r:id="rId4"/>
              </a:rPr>
              <a:t>https://pharma-fakten.de/grafiken/grippe-deutschland-verfehlt-impfziel/</a:t>
            </a: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lang="en-US" sz="9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4360875"/>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498598"/>
          </a:xfrm>
        </p:spPr>
        <p:txBody>
          <a:bodyPr/>
          <a:lstStyle/>
          <a:p>
            <a:r>
              <a:rPr lang="de-DE" altLang="de-DE" sz="3600" b="0" dirty="0">
                <a:solidFill>
                  <a:schemeClr val="tx1"/>
                </a:solidFill>
                <a:latin typeface="Calibri" panose="020F0502020204030204" pitchFamily="34" charset="0"/>
                <a:cs typeface="Calibri" panose="020F0502020204030204" pitchFamily="34" charset="0"/>
              </a:rPr>
              <a:t>Weiterentwickelte Grippeimpfstoffe</a:t>
            </a:r>
            <a:endParaRPr lang="en-AU" sz="3600" b="0" dirty="0">
              <a:solidFill>
                <a:schemeClr val="tx1"/>
              </a:solidFill>
              <a:latin typeface="Calibri" panose="020F0502020204030204" pitchFamily="34" charset="0"/>
              <a:cs typeface="Calibri" panose="020F0502020204030204" pitchFamily="34" charset="0"/>
            </a:endParaRPr>
          </a:p>
        </p:txBody>
      </p:sp>
      <p:sp>
        <p:nvSpPr>
          <p:cNvPr id="9" name="TextBox 9">
            <a:extLst>
              <a:ext uri="{FF2B5EF4-FFF2-40B4-BE49-F238E27FC236}">
                <a16:creationId xmlns:a16="http://schemas.microsoft.com/office/drawing/2014/main" id="{4032BDF1-41B7-DAE8-5A8D-349C80844252}"/>
              </a:ext>
            </a:extLst>
          </p:cNvPr>
          <p:cNvSpPr txBox="1"/>
          <p:nvPr/>
        </p:nvSpPr>
        <p:spPr>
          <a:xfrm>
            <a:off x="723525" y="5951957"/>
            <a:ext cx="1072991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900" dirty="0">
                <a:latin typeface="Calibri" panose="020F0502020204030204" pitchFamily="34" charset="0"/>
                <a:cs typeface="Calibri" panose="020F0502020204030204" pitchFamily="34" charset="0"/>
              </a:rPr>
              <a:t>STIKO – ständige Impfkommission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900" dirty="0">
                <a:latin typeface="Calibri" panose="020F0502020204030204" pitchFamily="34" charset="0"/>
                <a:cs typeface="Calibri" panose="020F0502020204030204" pitchFamily="34" charset="0"/>
              </a:rPr>
              <a:t>1. </a:t>
            </a:r>
            <a:r>
              <a:rPr lang="de-DE" altLang="de-DE" sz="900" dirty="0">
                <a:latin typeface="Calibri" panose="020F0502020204030204" pitchFamily="34" charset="0"/>
                <a:cs typeface="Calibri" panose="020F0502020204030204" pitchFamily="34" charset="0"/>
              </a:rPr>
              <a:t>Robert Koch Institut. Epidemiologisches Bulletin Nr. 01 2021.</a:t>
            </a:r>
            <a:endParaRPr lang="en-US" sz="9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46CBBE8-9FBE-449F-B8EB-F8EE250F0707}"/>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261DCE-12C4-4B2B-8F9A-938788737B5D}"/>
              </a:ext>
            </a:extLst>
          </p:cNvPr>
          <p:cNvSpPr/>
          <p:nvPr/>
        </p:nvSpPr>
        <p:spPr>
          <a:xfrm>
            <a:off x="731044" y="1908600"/>
            <a:ext cx="10729912" cy="3370153"/>
          </a:xfrm>
          <a:prstGeom prst="rect">
            <a:avLst/>
          </a:prstGeom>
          <a:ln w="19050">
            <a:solidFill>
              <a:schemeClr val="accent1"/>
            </a:solidFill>
          </a:ln>
        </p:spPr>
        <p:txBody>
          <a:bodyPr wrap="square">
            <a:spAutoFit/>
          </a:bodyPr>
          <a:lstStyle/>
          <a:p>
            <a:pPr marL="72000">
              <a:spcBef>
                <a:spcPts val="1800"/>
              </a:spcBef>
            </a:pPr>
            <a:r>
              <a:rPr lang="de-DE" sz="2800" b="1" i="1" dirty="0">
                <a:solidFill>
                  <a:prstClr val="black"/>
                </a:solidFill>
                <a:latin typeface="Calibri" panose="020F0502020204030204" pitchFamily="34" charset="0"/>
                <a:cs typeface="Calibri" panose="020F0502020204030204" pitchFamily="34" charset="0"/>
              </a:rPr>
              <a:t>STIKO: </a:t>
            </a:r>
            <a:br>
              <a:rPr lang="de-DE" b="1" i="1" dirty="0">
                <a:solidFill>
                  <a:prstClr val="black"/>
                </a:solidFill>
                <a:latin typeface="Calibri" panose="020F0502020204030204" pitchFamily="34" charset="0"/>
                <a:cs typeface="Calibri" panose="020F0502020204030204" pitchFamily="34" charset="0"/>
              </a:rPr>
            </a:br>
            <a:r>
              <a:rPr lang="de-DE" sz="2000" i="1" dirty="0">
                <a:solidFill>
                  <a:prstClr val="black"/>
                </a:solidFill>
                <a:latin typeface="Calibri" panose="020F0502020204030204" pitchFamily="34" charset="0"/>
                <a:cs typeface="Calibri" panose="020F0502020204030204" pitchFamily="34" charset="0"/>
              </a:rPr>
              <a:t>„Über </a:t>
            </a:r>
            <a:r>
              <a:rPr lang="de-DE" sz="2000" b="1" i="1" dirty="0">
                <a:solidFill>
                  <a:prstClr val="black"/>
                </a:solidFill>
                <a:latin typeface="Calibri" panose="020F0502020204030204" pitchFamily="34" charset="0"/>
                <a:cs typeface="Calibri" panose="020F0502020204030204" pitchFamily="34" charset="0"/>
              </a:rPr>
              <a:t>verschiedene Ansätze </a:t>
            </a:r>
            <a:r>
              <a:rPr lang="de-DE" sz="2000" i="1" dirty="0">
                <a:solidFill>
                  <a:prstClr val="black"/>
                </a:solidFill>
                <a:latin typeface="Calibri" panose="020F0502020204030204" pitchFamily="34" charset="0"/>
                <a:cs typeface="Calibri" panose="020F0502020204030204" pitchFamily="34" charset="0"/>
              </a:rPr>
              <a:t>wird versucht, eine </a:t>
            </a:r>
            <a:r>
              <a:rPr lang="de-DE" sz="2000" b="1" i="1" dirty="0">
                <a:solidFill>
                  <a:prstClr val="black"/>
                </a:solidFill>
                <a:latin typeface="Calibri" panose="020F0502020204030204" pitchFamily="34" charset="0"/>
                <a:cs typeface="Calibri" panose="020F0502020204030204" pitchFamily="34" charset="0"/>
              </a:rPr>
              <a:t>bessere Wirksamkeit der Influenza-Impfstoffe </a:t>
            </a:r>
            <a:r>
              <a:rPr lang="de-DE" sz="2000" i="1" dirty="0">
                <a:solidFill>
                  <a:prstClr val="black"/>
                </a:solidFill>
                <a:latin typeface="Calibri" panose="020F0502020204030204" pitchFamily="34" charset="0"/>
                <a:cs typeface="Calibri" panose="020F0502020204030204" pitchFamily="34" charset="0"/>
              </a:rPr>
              <a:t>zu erzielen.“ […] </a:t>
            </a:r>
          </a:p>
          <a:p>
            <a:pPr marL="72000" lvl="0" indent="0">
              <a:spcBef>
                <a:spcPts val="1800"/>
              </a:spcBef>
              <a:buNone/>
            </a:pPr>
            <a:r>
              <a:rPr lang="de-DE" sz="2000" i="1" dirty="0">
                <a:solidFill>
                  <a:prstClr val="black"/>
                </a:solidFill>
                <a:latin typeface="Calibri" panose="020F0502020204030204" pitchFamily="34" charset="0"/>
                <a:cs typeface="Calibri" panose="020F0502020204030204" pitchFamily="34" charset="0"/>
              </a:rPr>
              <a:t>Zusammenfassend versuchen die </a:t>
            </a:r>
            <a:r>
              <a:rPr lang="de-DE" sz="2000" b="1" i="1" dirty="0">
                <a:solidFill>
                  <a:prstClr val="black"/>
                </a:solidFill>
                <a:latin typeface="Calibri" panose="020F0502020204030204" pitchFamily="34" charset="0"/>
                <a:cs typeface="Calibri" panose="020F0502020204030204" pitchFamily="34" charset="0"/>
              </a:rPr>
              <a:t>weiterentwickelten Influenza-Impfstoffe </a:t>
            </a:r>
            <a:r>
              <a:rPr lang="de-DE" sz="2000" i="1" dirty="0">
                <a:solidFill>
                  <a:prstClr val="black"/>
                </a:solidFill>
                <a:latin typeface="Calibri" panose="020F0502020204030204" pitchFamily="34" charset="0"/>
                <a:cs typeface="Calibri" panose="020F0502020204030204" pitchFamily="34" charset="0"/>
              </a:rPr>
              <a:t>über </a:t>
            </a:r>
          </a:p>
          <a:p>
            <a:pPr marL="472050" lvl="0" indent="-400050">
              <a:spcBef>
                <a:spcPts val="1800"/>
              </a:spcBef>
              <a:buFont typeface="+mj-lt"/>
              <a:buAutoNum type="arabicPeriod"/>
            </a:pPr>
            <a:r>
              <a:rPr lang="de-DE" sz="2000" i="1" dirty="0">
                <a:solidFill>
                  <a:prstClr val="black"/>
                </a:solidFill>
                <a:latin typeface="Calibri" panose="020F0502020204030204" pitchFamily="34" charset="0"/>
                <a:cs typeface="Calibri" panose="020F0502020204030204" pitchFamily="34" charset="0"/>
              </a:rPr>
              <a:t>eine </a:t>
            </a:r>
            <a:r>
              <a:rPr lang="de-DE" sz="2000" b="1" i="1" dirty="0">
                <a:solidFill>
                  <a:prstClr val="black"/>
                </a:solidFill>
                <a:latin typeface="Calibri" panose="020F0502020204030204" pitchFamily="34" charset="0"/>
                <a:cs typeface="Calibri" panose="020F0502020204030204" pitchFamily="34" charset="0"/>
              </a:rPr>
              <a:t>stärkere Aktivierung von humoraler und zellulärer Immunität </a:t>
            </a:r>
            <a:br>
              <a:rPr lang="de-DE" sz="2000" b="1" i="1" dirty="0">
                <a:solidFill>
                  <a:prstClr val="black"/>
                </a:solidFill>
                <a:latin typeface="Calibri" panose="020F0502020204030204" pitchFamily="34" charset="0"/>
                <a:cs typeface="Calibri" panose="020F0502020204030204" pitchFamily="34" charset="0"/>
              </a:rPr>
            </a:br>
            <a:r>
              <a:rPr lang="de-DE" sz="2000" i="1" dirty="0">
                <a:solidFill>
                  <a:prstClr val="black"/>
                </a:solidFill>
                <a:latin typeface="Calibri" panose="020F0502020204030204" pitchFamily="34" charset="0"/>
                <a:cs typeface="Calibri" panose="020F0502020204030204" pitchFamily="34" charset="0"/>
              </a:rPr>
              <a:t>oder/und </a:t>
            </a:r>
          </a:p>
          <a:p>
            <a:pPr marL="414900" lvl="0" indent="-342900">
              <a:spcBef>
                <a:spcPts val="1800"/>
              </a:spcBef>
              <a:buFont typeface="+mj-lt"/>
              <a:buAutoNum type="arabicPeriod"/>
            </a:pPr>
            <a:r>
              <a:rPr lang="de-DE" sz="2000" i="1" dirty="0">
                <a:solidFill>
                  <a:prstClr val="black"/>
                </a:solidFill>
                <a:latin typeface="Calibri" panose="020F0502020204030204" pitchFamily="34" charset="0"/>
                <a:cs typeface="Calibri" panose="020F0502020204030204" pitchFamily="34" charset="0"/>
              </a:rPr>
              <a:t>eine </a:t>
            </a:r>
            <a:r>
              <a:rPr lang="de-DE" sz="2000" b="1" i="1" dirty="0">
                <a:solidFill>
                  <a:prstClr val="black"/>
                </a:solidFill>
                <a:latin typeface="Calibri" panose="020F0502020204030204" pitchFamily="34" charset="0"/>
                <a:cs typeface="Calibri" panose="020F0502020204030204" pitchFamily="34" charset="0"/>
              </a:rPr>
              <a:t>konstantere Antigenität  </a:t>
            </a:r>
            <a:r>
              <a:rPr lang="de-DE" sz="2000" i="1" dirty="0">
                <a:solidFill>
                  <a:prstClr val="black"/>
                </a:solidFill>
                <a:latin typeface="Calibri" panose="020F0502020204030204" pitchFamily="34" charset="0"/>
                <a:cs typeface="Calibri" panose="020F0502020204030204" pitchFamily="34" charset="0"/>
              </a:rPr>
              <a:t>die teilweise geringe Wirksamkeit der Influenza-Impfstoffe zu verbessern.</a:t>
            </a:r>
            <a:endParaRPr lang="de-DE" sz="2000" i="1" baseline="30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2326504"/>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CC348-69E3-43AF-7837-1D99536AE060}"/>
              </a:ext>
            </a:extLst>
          </p:cNvPr>
          <p:cNvSpPr>
            <a:spLocks noGrp="1"/>
          </p:cNvSpPr>
          <p:nvPr>
            <p:ph type="title"/>
          </p:nvPr>
        </p:nvSpPr>
        <p:spPr/>
        <p:txBody>
          <a:bodyPr/>
          <a:lstStyle/>
          <a:p>
            <a:r>
              <a:rPr lang="de-DE" dirty="0"/>
              <a:t>Influenza-Impfempfehlung</a:t>
            </a:r>
          </a:p>
        </p:txBody>
      </p:sp>
      <p:sp>
        <p:nvSpPr>
          <p:cNvPr id="3" name="Inhaltsplatzhalter 2">
            <a:extLst>
              <a:ext uri="{FF2B5EF4-FFF2-40B4-BE49-F238E27FC236}">
                <a16:creationId xmlns:a16="http://schemas.microsoft.com/office/drawing/2014/main" id="{95605281-2379-93A8-6AAC-0E1B2B99810E}"/>
              </a:ext>
            </a:extLst>
          </p:cNvPr>
          <p:cNvSpPr>
            <a:spLocks noGrp="1"/>
          </p:cNvSpPr>
          <p:nvPr>
            <p:ph idx="1"/>
          </p:nvPr>
        </p:nvSpPr>
        <p:spPr/>
        <p:txBody>
          <a:bodyPr>
            <a:normAutofit/>
          </a:bodyPr>
          <a:lstStyle/>
          <a:p>
            <a:r>
              <a:rPr lang="de-DE" b="1" dirty="0"/>
              <a:t>Personen älter als 60 Jahre </a:t>
            </a:r>
            <a:br>
              <a:rPr lang="de-DE" dirty="0"/>
            </a:br>
            <a:r>
              <a:rPr lang="de-DE" dirty="0">
                <a:sym typeface="Wingdings" panose="05000000000000000000" pitchFamily="2" charset="2"/>
              </a:rPr>
              <a:t> </a:t>
            </a:r>
            <a:r>
              <a:rPr lang="de-DE" b="1" dirty="0"/>
              <a:t>inaktivierter, </a:t>
            </a:r>
            <a:r>
              <a:rPr lang="de-DE" b="1" dirty="0" err="1"/>
              <a:t>quadrivalenter</a:t>
            </a:r>
            <a:r>
              <a:rPr lang="de-DE" b="1" dirty="0"/>
              <a:t> Hochdosis-Impfstoff</a:t>
            </a:r>
            <a:r>
              <a:rPr lang="de-DE" dirty="0"/>
              <a:t> (Totimpfstoff).</a:t>
            </a:r>
          </a:p>
          <a:p>
            <a:pPr lvl="2"/>
            <a:r>
              <a:rPr lang="de-DE" dirty="0"/>
              <a:t>erhöhte Antigenmenge soll bei dieser Personengruppe eine verbesserte Immunantwort bewirken und somit Influenza-Fälle und schwere Verläufe verhindern. </a:t>
            </a:r>
          </a:p>
          <a:p>
            <a:endParaRPr lang="de-DE" dirty="0"/>
          </a:p>
          <a:p>
            <a:r>
              <a:rPr lang="de-DE" dirty="0"/>
              <a:t>&lt; 60 Jahre: </a:t>
            </a:r>
            <a:br>
              <a:rPr lang="de-DE" dirty="0"/>
            </a:br>
            <a:r>
              <a:rPr lang="de-DE" dirty="0">
                <a:sym typeface="Wingdings" panose="05000000000000000000" pitchFamily="2" charset="2"/>
              </a:rPr>
              <a:t> </a:t>
            </a:r>
            <a:r>
              <a:rPr lang="de-DE" b="1" dirty="0"/>
              <a:t>inaktivierter,</a:t>
            </a:r>
            <a:r>
              <a:rPr lang="de-DE" dirty="0"/>
              <a:t> </a:t>
            </a:r>
            <a:r>
              <a:rPr lang="de-DE" b="1" dirty="0"/>
              <a:t>quadrivalenter Impfstoffs</a:t>
            </a:r>
            <a:r>
              <a:rPr lang="de-DE" dirty="0"/>
              <a:t> (Totimpfstoff)</a:t>
            </a:r>
          </a:p>
        </p:txBody>
      </p:sp>
      <p:sp>
        <p:nvSpPr>
          <p:cNvPr id="4" name="Rectangle 26">
            <a:extLst>
              <a:ext uri="{FF2B5EF4-FFF2-40B4-BE49-F238E27FC236}">
                <a16:creationId xmlns:a16="http://schemas.microsoft.com/office/drawing/2014/main" id="{BE6B266F-7502-2AF9-E65F-9964DDF7F1F6}"/>
              </a:ext>
            </a:extLst>
          </p:cNvPr>
          <p:cNvSpPr/>
          <p:nvPr/>
        </p:nvSpPr>
        <p:spPr>
          <a:xfrm>
            <a:off x="1370159" y="644941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hlinkClick r:id="rId3"/>
              </a:rPr>
              <a:t>https://www.nali-impfen.de/impfempfehlungen/impfungen-a-z/influenza-impfung/</a:t>
            </a: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abgerufen November 2023. </a:t>
            </a:r>
            <a:endPar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0891683"/>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BCEF1-D669-B86B-3926-268017B0A9B6}"/>
              </a:ext>
            </a:extLst>
          </p:cNvPr>
          <p:cNvSpPr>
            <a:spLocks noGrp="1"/>
          </p:cNvSpPr>
          <p:nvPr>
            <p:ph type="title"/>
          </p:nvPr>
        </p:nvSpPr>
        <p:spPr/>
        <p:txBody>
          <a:bodyPr/>
          <a:lstStyle/>
          <a:p>
            <a:r>
              <a:rPr lang="de-DE" b="1" dirty="0"/>
              <a:t>Influenza-Symptome und mögliche Komplikationen</a:t>
            </a:r>
            <a:r>
              <a:rPr lang="de-DE" b="1" baseline="30000" dirty="0"/>
              <a:t>1-3</a:t>
            </a:r>
            <a:endParaRPr lang="de-DE" baseline="30000" dirty="0"/>
          </a:p>
        </p:txBody>
      </p:sp>
      <p:sp>
        <p:nvSpPr>
          <p:cNvPr id="3" name="Inhaltsplatzhalter 2">
            <a:extLst>
              <a:ext uri="{FF2B5EF4-FFF2-40B4-BE49-F238E27FC236}">
                <a16:creationId xmlns:a16="http://schemas.microsoft.com/office/drawing/2014/main" id="{B6DA00F7-4AC5-CA7A-FDB3-C770AE106A04}"/>
              </a:ext>
            </a:extLst>
          </p:cNvPr>
          <p:cNvSpPr>
            <a:spLocks noGrp="1"/>
          </p:cNvSpPr>
          <p:nvPr>
            <p:ph idx="1"/>
          </p:nvPr>
        </p:nvSpPr>
        <p:spPr>
          <a:xfrm>
            <a:off x="838200" y="1838325"/>
            <a:ext cx="10515600" cy="4351338"/>
          </a:xfrm>
        </p:spPr>
        <p:txBody>
          <a:bodyPr>
            <a:normAutofit/>
          </a:bodyPr>
          <a:lstStyle/>
          <a:p>
            <a:r>
              <a:rPr lang="de-DE" dirty="0"/>
              <a:t>Oft </a:t>
            </a:r>
            <a:r>
              <a:rPr lang="de-DE" b="1" dirty="0"/>
              <a:t>plötzlicher</a:t>
            </a:r>
            <a:r>
              <a:rPr lang="de-DE" dirty="0"/>
              <a:t> Erkrankungsbeginn </a:t>
            </a:r>
          </a:p>
          <a:p>
            <a:r>
              <a:rPr lang="de-DE" b="1" dirty="0"/>
              <a:t>Fieber, Kopf- und Gliederschmerzen </a:t>
            </a:r>
          </a:p>
          <a:p>
            <a:pPr lvl="1"/>
            <a:r>
              <a:rPr lang="de-DE" dirty="0"/>
              <a:t>Halsweh und Reizhusten (2-3 Wochen)</a:t>
            </a:r>
          </a:p>
          <a:p>
            <a:pPr marL="0" indent="0">
              <a:buNone/>
            </a:pPr>
            <a:r>
              <a:rPr lang="de-DE" b="1" dirty="0"/>
              <a:t>Verlauf</a:t>
            </a:r>
            <a:r>
              <a:rPr lang="de-DE" dirty="0"/>
              <a:t>: </a:t>
            </a:r>
          </a:p>
          <a:p>
            <a:pPr lvl="1"/>
            <a:r>
              <a:rPr lang="de-DE" dirty="0"/>
              <a:t>unkomplizierte Grippe:  Besserung in 5 bis 7 Tagen</a:t>
            </a:r>
          </a:p>
          <a:p>
            <a:pPr lvl="2"/>
            <a:r>
              <a:rPr lang="de-DE" dirty="0"/>
              <a:t>länger anhaltende Schwäche typisch (besonders bei älteren Patienten)</a:t>
            </a:r>
          </a:p>
          <a:p>
            <a:pPr lvl="2"/>
            <a:endParaRPr lang="de-DE" dirty="0"/>
          </a:p>
          <a:p>
            <a:pPr lvl="2"/>
            <a:r>
              <a:rPr lang="de-DE" dirty="0"/>
              <a:t>Faustregel: </a:t>
            </a:r>
            <a:br>
              <a:rPr lang="de-DE" dirty="0"/>
            </a:br>
            <a:r>
              <a:rPr lang="de-DE" dirty="0"/>
              <a:t>1/3 mit den genannten Symptomen</a:t>
            </a:r>
            <a:br>
              <a:rPr lang="de-DE" dirty="0"/>
            </a:br>
            <a:r>
              <a:rPr lang="de-DE" dirty="0"/>
              <a:t>1/3 mildere Symptomatik (wie bei Erkältungskrankheiten) </a:t>
            </a:r>
            <a:br>
              <a:rPr lang="de-DE" dirty="0"/>
            </a:br>
            <a:r>
              <a:rPr lang="de-DE" dirty="0"/>
              <a:t>1/3 gar keine Symptome.</a:t>
            </a:r>
          </a:p>
          <a:p>
            <a:pPr lvl="2"/>
            <a:endParaRPr lang="de-DE" dirty="0"/>
          </a:p>
        </p:txBody>
      </p:sp>
      <p:sp>
        <p:nvSpPr>
          <p:cNvPr id="5" name="Rectangle 4">
            <a:extLst>
              <a:ext uri="{FF2B5EF4-FFF2-40B4-BE49-F238E27FC236}">
                <a16:creationId xmlns:a16="http://schemas.microsoft.com/office/drawing/2014/main" id="{68C93BB0-B89E-9B2D-DAD7-2E3E8AF9FFCC}"/>
              </a:ext>
            </a:extLst>
          </p:cNvPr>
          <p:cNvSpPr/>
          <p:nvPr/>
        </p:nvSpPr>
        <p:spPr>
          <a:xfrm>
            <a:off x="731044" y="6075614"/>
            <a:ext cx="10729911" cy="3340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infektionsschutz.de: GRIPPE (INFLUENZA), 3. </a:t>
            </a:r>
            <a:r>
              <a:rPr kumimoji="0" lang="de-DE" sz="900" i="0" u="none" strike="noStrike" kern="1200" cap="none" spc="0" normalizeH="0" baseline="0" noProof="0" dirty="0">
                <a:ln>
                  <a:noFill/>
                </a:ln>
                <a:solidFill>
                  <a:srgbClr val="FF0000"/>
                </a:solidFill>
                <a:effectLst/>
                <a:uLnTx/>
                <a:uFillTx/>
                <a:ea typeface="+mn-ea"/>
                <a:cs typeface="Arial" pitchFamily="34" charset="0"/>
                <a:hlinkClick r:id="rId4">
                  <a:extLst>
                    <a:ext uri="{A12FA001-AC4F-418D-AE19-62706E023703}">
                      <ahyp:hlinkClr xmlns:ahyp="http://schemas.microsoft.com/office/drawing/2018/hyperlinkcolor" val="tx"/>
                    </a:ext>
                  </a:extLst>
                </a:hlinkClick>
              </a:rPr>
              <a:t>https://www.nali-impfen.de/impfempfehlungen/impfungen-a-z/influenza-impfung/</a:t>
            </a:r>
            <a:r>
              <a:rPr kumimoji="0" lang="de-DE" sz="900" i="0" u="none" strike="noStrike" kern="1200" cap="none" spc="0" normalizeH="0" baseline="0" noProof="0" dirty="0">
                <a:ln>
                  <a:noFill/>
                </a:ln>
                <a:solidFill>
                  <a:srgbClr val="FF0000"/>
                </a:solidFill>
                <a:effectLst/>
                <a:uLnTx/>
                <a:uFillTx/>
                <a:ea typeface="+mn-ea"/>
                <a:cs typeface="Arial" pitchFamily="34" charset="0"/>
              </a:rPr>
              <a:t>, </a:t>
            </a:r>
            <a:r>
              <a:rPr kumimoji="0" lang="de-DE" sz="9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abgerufen November 2023. </a:t>
            </a:r>
            <a:endParaRPr kumimoji="0" lang="en-GB" sz="900" b="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de-DE" sz="900" i="0" u="none" strike="noStrike" kern="1200" cap="none" spc="0" normalizeH="0" baseline="0" noProof="0" dirty="0">
              <a:ln>
                <a:noFill/>
              </a:ln>
              <a:solidFill>
                <a:srgbClr val="FF0000"/>
              </a:solidFill>
              <a:effectLst/>
              <a:uLnTx/>
              <a:uFillTx/>
              <a:ea typeface="+mn-ea"/>
              <a:cs typeface="Arial" pitchFamily="34" charset="0"/>
            </a:endParaRPr>
          </a:p>
        </p:txBody>
      </p:sp>
    </p:spTree>
    <p:extLst>
      <p:ext uri="{BB962C8B-B14F-4D97-AF65-F5344CB8AC3E}">
        <p14:creationId xmlns:p14="http://schemas.microsoft.com/office/powerpoint/2010/main" val="908255388"/>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D9139C9-5945-F9B8-AFCC-2B41844DBB50}"/>
              </a:ext>
            </a:extLst>
          </p:cNvPr>
          <p:cNvSpPr>
            <a:spLocks noGrp="1"/>
          </p:cNvSpPr>
          <p:nvPr>
            <p:ph type="sldNum" sz="quarter" idx="10"/>
          </p:nvPr>
        </p:nvSpPr>
        <p:spPr/>
        <p:txBody>
          <a:bodyPr/>
          <a:lstStyle/>
          <a:p>
            <a:fld id="{99EB916B-55F2-4A6B-BCF8-09E073F77D34}" type="slidenum">
              <a:rPr lang="en-AU" smtClean="0"/>
              <a:pPr/>
              <a:t>56</a:t>
            </a:fld>
            <a:endParaRPr lang="en-AU"/>
          </a:p>
        </p:txBody>
      </p:sp>
      <p:sp>
        <p:nvSpPr>
          <p:cNvPr id="6" name="Textfeld 5">
            <a:extLst>
              <a:ext uri="{FF2B5EF4-FFF2-40B4-BE49-F238E27FC236}">
                <a16:creationId xmlns:a16="http://schemas.microsoft.com/office/drawing/2014/main" id="{221C96FB-9A8C-1E6B-AC24-A744477FBC35}"/>
              </a:ext>
            </a:extLst>
          </p:cNvPr>
          <p:cNvSpPr txBox="1"/>
          <p:nvPr/>
        </p:nvSpPr>
        <p:spPr>
          <a:xfrm>
            <a:off x="879105" y="6059454"/>
            <a:ext cx="105723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KI – Konfidenzintervall; QIVc – zellbasiertes quadrivalentes Influenza-Vakzin; US – Vereinigte Staaten von Amerika.</a:t>
            </a:r>
          </a:p>
          <a:p>
            <a:pPr>
              <a:defRPr/>
            </a:pPr>
            <a:r>
              <a:rPr lang="en-GB" sz="800"/>
              <a:t>1. Albano et al. IDSOG</a:t>
            </a:r>
            <a:r>
              <a:rPr lang="en-GB" sz="800" i="1"/>
              <a:t>. </a:t>
            </a:r>
            <a:r>
              <a:rPr lang="en-US" sz="800" i="0" noProof="0"/>
              <a:t>Virtual Poster. 2. Robinson et al. </a:t>
            </a:r>
            <a:r>
              <a:rPr lang="en-US" sz="800" noProof="0"/>
              <a:t>Vaccines </a:t>
            </a:r>
            <a:r>
              <a:rPr lang="en-US" sz="800" i="0" noProof="0"/>
              <a:t>2022;10:1600. 3</a:t>
            </a:r>
            <a:r>
              <a:rPr lang="en-US" sz="800"/>
              <a:t>. </a:t>
            </a:r>
            <a:r>
              <a:rPr lang="en-GB" sz="800"/>
              <a:t>Martin et al. NCHS Data Brief 2020;346:1-8. 4. Martin et al. Natl Vital Stat Rep. 2019;68(13):1–47.</a:t>
            </a:r>
          </a:p>
          <a:p>
            <a:pPr>
              <a:defRPr/>
            </a:pPr>
            <a:endParaRPr lang="en-US" sz="800" b="1"/>
          </a:p>
          <a:p>
            <a:pPr algn="just">
              <a:defRPr/>
            </a:pPr>
            <a:r>
              <a:rPr lang="en-US" sz="800" b="1" err="1"/>
              <a:t>Limitationen</a:t>
            </a:r>
            <a:r>
              <a:rPr lang="en-US" sz="800" b="1"/>
              <a:t>: </a:t>
            </a:r>
            <a:r>
              <a:rPr lang="de-DE" sz="800"/>
              <a:t>Deskriptive Studie, die nur zur Identifizierung von Sicherheitssignalen entwickelt wurde. Es wurden nur Teilnehmer aus einem einzigen Land, einem einzigen Zentrum rekrutiert. Die Einschreibung im ersten Trimester war häufig (ca. 30 %), was per se mit einer höheren Rate an Spontanaborten und anderen Schwangerschaftskomplikationen verbunden ist, im Vergleich zu späteren Schwangerschaftswochen. Personen, die nicht nachverfolgt wurden, waren mit größerer Wahrscheinlichkeit früher exponiert.</a:t>
            </a:r>
          </a:p>
          <a:p>
            <a:pPr>
              <a:defRPr/>
            </a:pPr>
            <a:endParaRPr lang="de-DE" sz="800">
              <a:solidFill>
                <a:srgbClr val="231F20"/>
              </a:solidFill>
              <a:latin typeface="Montserrat Light"/>
            </a:endParaRPr>
          </a:p>
        </p:txBody>
      </p:sp>
      <p:sp>
        <p:nvSpPr>
          <p:cNvPr id="7" name="Freeform: Shape 27">
            <a:extLst>
              <a:ext uri="{FF2B5EF4-FFF2-40B4-BE49-F238E27FC236}">
                <a16:creationId xmlns:a16="http://schemas.microsoft.com/office/drawing/2014/main" id="{1235BEEE-CE8C-1DDE-852C-7675ACB54727}"/>
              </a:ext>
            </a:extLst>
          </p:cNvPr>
          <p:cNvSpPr/>
          <p:nvPr/>
        </p:nvSpPr>
        <p:spPr>
          <a:xfrm>
            <a:off x="730250" y="1995234"/>
            <a:ext cx="4057650" cy="3916053"/>
          </a:xfrm>
          <a:prstGeom prst="roundRect">
            <a:avLst>
              <a:gd name="adj" fmla="val 0"/>
            </a:avLst>
          </a:prstGeom>
          <a:solidFill>
            <a:srgbClr val="5C6F7B"/>
          </a:solidFill>
          <a:ln w="12700" cap="rnd" cmpd="sng" algn="ctr">
            <a:solidFill>
              <a:schemeClr val="tx2"/>
            </a:solidFill>
            <a:prstDash val="solid"/>
            <a:round/>
          </a:ln>
          <a:effectLst/>
        </p:spPr>
        <p:txBody>
          <a:bodyPr rtlCol="0" anchor="ct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a:ln>
                  <a:noFill/>
                </a:ln>
                <a:solidFill>
                  <a:srgbClr val="FFFFFF"/>
                </a:solidFill>
                <a:effectLst/>
                <a:uLnTx/>
                <a:uFillTx/>
                <a:ea typeface="+mn-ea"/>
                <a:cs typeface="+mn-cs"/>
              </a:rPr>
              <a:t>665 schwangere Frauen, Alter ≥18-&lt;46 Jahre</a:t>
            </a:r>
          </a:p>
          <a:p>
            <a:pPr marR="0" lvl="0" algn="l" defTabSz="914400" rtl="0" eaLnBrk="1" fontAlgn="auto" latinLnBrk="0" hangingPunct="1">
              <a:lnSpc>
                <a:spcPct val="100000"/>
              </a:lnSpc>
              <a:spcBef>
                <a:spcPts val="0"/>
              </a:spcBef>
              <a:spcAft>
                <a:spcPts val="800"/>
              </a:spcAft>
              <a:buClrTx/>
              <a:buSzTx/>
              <a:tabLst/>
              <a:defRPr/>
            </a:pPr>
            <a:r>
              <a:rPr lang="de-DE" sz="1400" b="1" kern="0">
                <a:solidFill>
                  <a:srgbClr val="FFFFFF"/>
                </a:solidFill>
              </a:rPr>
              <a:t>Ergebnisse</a:t>
            </a:r>
            <a:r>
              <a:rPr lang="de-DE" sz="1400" kern="0">
                <a:solidFill>
                  <a:srgbClr val="FFFFFF"/>
                </a:solidFill>
              </a:rPr>
              <a:t>:</a:t>
            </a:r>
            <a:endParaRPr kumimoji="0" lang="de-DE" sz="1400" b="0" i="0" u="none" strike="noStrike" kern="0" cap="none" spc="0" normalizeH="0" baseline="0" noProof="0">
              <a:ln>
                <a:noFill/>
              </a:ln>
              <a:solidFill>
                <a:srgbClr val="FFFFFF"/>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a:ln>
                  <a:noFill/>
                </a:ln>
                <a:solidFill>
                  <a:srgbClr val="FFFFFF"/>
                </a:solidFill>
                <a:effectLst/>
                <a:uLnTx/>
                <a:uFillTx/>
                <a:ea typeface="+mn-ea"/>
                <a:cs typeface="+mn-cs"/>
              </a:rPr>
              <a:t>&gt;99% der Schwangerschaften führten zu einer Lebendgeburt</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a:ln>
                  <a:noFill/>
                </a:ln>
                <a:solidFill>
                  <a:srgbClr val="FFFFFF"/>
                </a:solidFill>
                <a:effectLst/>
                <a:uLnTx/>
                <a:uFillTx/>
                <a:ea typeface="+mn-ea"/>
                <a:cs typeface="+mn-cs"/>
              </a:rPr>
              <a:t>Bei allen unerwünschten Schwangerschaftsendpunkten war die in der Studienpopulation beobachtete Prävalenz konsistent mit den gemeldeten Daten für die allgemeine US-Bevölkerung oder lag darunter</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1" i="0" u="none" strike="noStrike" kern="0" cap="none" spc="0" normalizeH="0" baseline="0" noProof="0">
                <a:ln>
                  <a:noFill/>
                </a:ln>
                <a:solidFill>
                  <a:srgbClr val="FFFFFF"/>
                </a:solidFill>
                <a:effectLst/>
                <a:uLnTx/>
                <a:uFillTx/>
                <a:latin typeface="+mj-lt"/>
                <a:ea typeface="+mn-ea"/>
                <a:cs typeface="+mn-cs"/>
              </a:rPr>
              <a:t>Die Studiendaten lassen keine Sicherheitsbedenken für QIVc bei schwangeren Frauen erkennen</a:t>
            </a:r>
          </a:p>
        </p:txBody>
      </p:sp>
      <p:graphicFrame>
        <p:nvGraphicFramePr>
          <p:cNvPr id="9" name="Google Shape;317;g624202887f_4_118">
            <a:extLst>
              <a:ext uri="{FF2B5EF4-FFF2-40B4-BE49-F238E27FC236}">
                <a16:creationId xmlns:a16="http://schemas.microsoft.com/office/drawing/2014/main" id="{CBF5CF81-265D-4CC5-E75D-CA0FCF483896}"/>
              </a:ext>
            </a:extLst>
          </p:cNvPr>
          <p:cNvGraphicFramePr/>
          <p:nvPr/>
        </p:nvGraphicFramePr>
        <p:xfrm>
          <a:off x="5634990" y="1998696"/>
          <a:ext cx="5680710" cy="1909946"/>
        </p:xfrm>
        <a:graphic>
          <a:graphicData uri="http://schemas.openxmlformats.org/drawingml/2006/table">
            <a:tbl>
              <a:tblPr firstRow="1" firstCol="1" bandRow="1"/>
              <a:tblGrid>
                <a:gridCol w="3091502">
                  <a:extLst>
                    <a:ext uri="{9D8B030D-6E8A-4147-A177-3AD203B41FA5}">
                      <a16:colId xmlns:a16="http://schemas.microsoft.com/office/drawing/2014/main" val="20000"/>
                    </a:ext>
                  </a:extLst>
                </a:gridCol>
                <a:gridCol w="2589208">
                  <a:extLst>
                    <a:ext uri="{9D8B030D-6E8A-4147-A177-3AD203B41FA5}">
                      <a16:colId xmlns:a16="http://schemas.microsoft.com/office/drawing/2014/main" val="20001"/>
                    </a:ext>
                  </a:extLst>
                </a:gridCol>
              </a:tblGrid>
              <a:tr h="360892">
                <a:tc>
                  <a:txBody>
                    <a:bodyPr/>
                    <a:lstStyle/>
                    <a:p>
                      <a:pPr marL="63500" marR="0" lvl="0" indent="0" algn="l" rtl="0">
                        <a:lnSpc>
                          <a:spcPct val="107000"/>
                        </a:lnSpc>
                        <a:spcBef>
                          <a:spcPts val="0"/>
                        </a:spcBef>
                        <a:spcAft>
                          <a:spcPts val="0"/>
                        </a:spcAft>
                        <a:buClr>
                          <a:srgbClr val="000000"/>
                        </a:buClr>
                        <a:buSzPts val="1800"/>
                        <a:buFont typeface="Arial"/>
                        <a:buNone/>
                      </a:pPr>
                      <a:r>
                        <a:rPr lang="de-DE" sz="1200" b="1" u="none" strike="noStrike" cap="none" noProof="0">
                          <a:solidFill>
                            <a:schemeClr val="tx1"/>
                          </a:solidFill>
                          <a:sym typeface="Arial"/>
                        </a:rPr>
                        <a:t>Endpunkte</a:t>
                      </a:r>
                      <a:endParaRPr lang="de-DE" sz="1200" b="1" u="none" strike="noStrike" cap="none" noProof="0">
                        <a:solidFill>
                          <a:schemeClr val="tx1"/>
                        </a:solidFill>
                        <a:latin typeface="+mj-lt"/>
                        <a:ea typeface="Arial"/>
                        <a:cs typeface="Calibri" panose="020F0502020204030204" pitchFamily="34" charset="0"/>
                        <a:sym typeface="Arial"/>
                      </a:endParaRPr>
                    </a:p>
                  </a:txBody>
                  <a:tcPr marL="36000" marR="54775" marT="16500" marB="0" anchor="ctr"/>
                </a:tc>
                <a:tc>
                  <a:txBody>
                    <a:bodyPr/>
                    <a:lstStyle/>
                    <a:p>
                      <a:pPr marL="116204" marR="0" lvl="0" indent="0" algn="ctr" rtl="0">
                        <a:lnSpc>
                          <a:spcPct val="90000"/>
                        </a:lnSpc>
                        <a:spcBef>
                          <a:spcPts val="0"/>
                        </a:spcBef>
                        <a:spcAft>
                          <a:spcPts val="0"/>
                        </a:spcAft>
                        <a:buClr>
                          <a:srgbClr val="000000"/>
                        </a:buClr>
                        <a:buSzPts val="1800"/>
                        <a:buFont typeface="Arial"/>
                        <a:buNone/>
                      </a:pPr>
                      <a:r>
                        <a:rPr lang="de-DE" sz="1200" b="1" u="none" strike="noStrike" cap="none" noProof="0">
                          <a:solidFill>
                            <a:schemeClr val="tx1"/>
                          </a:solidFill>
                          <a:sym typeface="Arial"/>
                        </a:rPr>
                        <a:t>Anteil (%) Patienten (95%-KI)</a:t>
                      </a:r>
                      <a:endParaRPr lang="de-DE" sz="1200" b="0" u="none" strike="noStrike" cap="none" noProof="0">
                        <a:solidFill>
                          <a:schemeClr val="tx1"/>
                        </a:solidFill>
                        <a:latin typeface="+mj-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10000"/>
                  </a:ext>
                </a:extLst>
              </a:tr>
              <a:tr h="331575">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Lebendgeburt</a:t>
                      </a:r>
                    </a:p>
                  </a:txBody>
                  <a:tcPr marL="36000" marR="54775" marT="1650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a:solidFill>
                            <a:schemeClr val="tx1"/>
                          </a:solidFill>
                          <a:effectLst/>
                        </a:rPr>
                        <a:t>99,1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0">
                          <a:solidFill>
                            <a:schemeClr val="tx1"/>
                          </a:solidFill>
                          <a:effectLst/>
                        </a:rPr>
                        <a:t>(98,0; 99,7)</a:t>
                      </a:r>
                      <a:endParaRPr lang="nl-NL" sz="1200" b="0">
                        <a:solidFill>
                          <a:schemeClr val="tx1"/>
                        </a:solidFill>
                        <a:effectLst/>
                        <a:latin typeface="+mn-lt"/>
                        <a:cs typeface="Calibri" panose="020F0502020204030204" pitchFamily="34" charset="0"/>
                      </a:endParaRPr>
                    </a:p>
                  </a:txBody>
                  <a:tcPr marL="37218" marR="37218" marT="0" marB="0" anchor="ctr"/>
                </a:tc>
                <a:extLst>
                  <a:ext uri="{0D108BD9-81ED-4DB2-BD59-A6C34878D82A}">
                    <a16:rowId xmlns:a16="http://schemas.microsoft.com/office/drawing/2014/main" val="10001"/>
                  </a:ext>
                </a:extLst>
              </a:tr>
              <a:tr h="331575">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Totgeburt</a:t>
                      </a:r>
                    </a:p>
                  </a:txBody>
                  <a:tcPr marL="36000" marR="54775" marT="16500" marB="0" anchor="ctr"/>
                </a:tc>
                <a:tc>
                  <a:txBody>
                    <a:bodyPr/>
                    <a:lstStyle/>
                    <a:p>
                      <a:pPr algn="ctr">
                        <a:lnSpc>
                          <a:spcPct val="100000"/>
                        </a:lnSpc>
                        <a:spcBef>
                          <a:spcPts val="0"/>
                        </a:spcBef>
                        <a:spcAft>
                          <a:spcPts val="0"/>
                        </a:spcAft>
                      </a:pPr>
                      <a:r>
                        <a:rPr lang="nl-NL" sz="1200" b="0">
                          <a:solidFill>
                            <a:schemeClr val="tx1"/>
                          </a:solidFill>
                          <a:effectLst/>
                        </a:rPr>
                        <a:t>0,0</a:t>
                      </a:r>
                    </a:p>
                    <a:p>
                      <a:pPr algn="ctr">
                        <a:lnSpc>
                          <a:spcPct val="100000"/>
                        </a:lnSpc>
                        <a:spcBef>
                          <a:spcPts val="0"/>
                        </a:spcBef>
                        <a:spcAft>
                          <a:spcPts val="0"/>
                        </a:spcAft>
                      </a:pPr>
                      <a:r>
                        <a:rPr lang="nl-NL" sz="1200" b="0">
                          <a:solidFill>
                            <a:schemeClr val="tx1"/>
                          </a:solidFill>
                          <a:effectLst/>
                        </a:rPr>
                        <a:t> (0,0; 0,6)</a:t>
                      </a:r>
                      <a:endParaRPr lang="nl-NL" sz="1200" b="0">
                        <a:solidFill>
                          <a:schemeClr val="tx1"/>
                        </a:solidFill>
                        <a:effectLst/>
                        <a:latin typeface="+mn-lt"/>
                        <a:cs typeface="Calibri" panose="020F0502020204030204" pitchFamily="34" charset="0"/>
                      </a:endParaRPr>
                    </a:p>
                  </a:txBody>
                  <a:tcPr marL="37218" marR="37218" marT="0" marB="0" anchor="ctr"/>
                </a:tc>
                <a:extLst>
                  <a:ext uri="{0D108BD9-81ED-4DB2-BD59-A6C34878D82A}">
                    <a16:rowId xmlns:a16="http://schemas.microsoft.com/office/drawing/2014/main" val="10002"/>
                  </a:ext>
                </a:extLst>
              </a:tr>
              <a:tr h="408767">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Spontaner Schwangerschaftsabbruch</a:t>
                      </a:r>
                    </a:p>
                  </a:txBody>
                  <a:tcPr marL="36000" marR="54775" marT="16500" marB="0" anchor="ctr"/>
                </a:tc>
                <a:tc>
                  <a:txBody>
                    <a:bodyPr/>
                    <a:lstStyle/>
                    <a:p>
                      <a:pPr algn="ctr">
                        <a:lnSpc>
                          <a:spcPct val="100000"/>
                        </a:lnSpc>
                        <a:spcBef>
                          <a:spcPts val="0"/>
                        </a:spcBef>
                        <a:spcAft>
                          <a:spcPts val="0"/>
                        </a:spcAft>
                      </a:pPr>
                      <a:r>
                        <a:rPr lang="nl-NL" sz="1200" b="0">
                          <a:solidFill>
                            <a:schemeClr val="tx1"/>
                          </a:solidFill>
                          <a:effectLst/>
                        </a:rPr>
                        <a:t>1,9 </a:t>
                      </a:r>
                    </a:p>
                    <a:p>
                      <a:pPr algn="ctr">
                        <a:lnSpc>
                          <a:spcPct val="100000"/>
                        </a:lnSpc>
                        <a:spcBef>
                          <a:spcPts val="0"/>
                        </a:spcBef>
                        <a:spcAft>
                          <a:spcPts val="0"/>
                        </a:spcAft>
                      </a:pPr>
                      <a:r>
                        <a:rPr lang="nl-NL" sz="1200" b="0">
                          <a:solidFill>
                            <a:schemeClr val="tx1"/>
                          </a:solidFill>
                          <a:effectLst/>
                        </a:rPr>
                        <a:t>(0,5; 4,8)</a:t>
                      </a:r>
                      <a:endParaRPr lang="nl-NL" sz="1200" b="0">
                        <a:solidFill>
                          <a:schemeClr val="tx1"/>
                        </a:solidFill>
                        <a:effectLst/>
                        <a:latin typeface="+mn-lt"/>
                        <a:cs typeface="Calibri" panose="020F0502020204030204" pitchFamily="34" charset="0"/>
                      </a:endParaRPr>
                    </a:p>
                  </a:txBody>
                  <a:tcPr marL="37218" marR="37218" marT="0" marB="0" anchor="ctr"/>
                </a:tc>
                <a:extLst>
                  <a:ext uri="{0D108BD9-81ED-4DB2-BD59-A6C34878D82A}">
                    <a16:rowId xmlns:a16="http://schemas.microsoft.com/office/drawing/2014/main" val="10003"/>
                  </a:ext>
                </a:extLst>
              </a:tr>
              <a:tr h="408767">
                <a:tc>
                  <a:txBody>
                    <a:bodyPr/>
                    <a:lstStyle/>
                    <a:p>
                      <a:pPr marL="63500" marR="0" lvl="0" indent="0" algn="l" rtl="0">
                        <a:lnSpc>
                          <a:spcPct val="107000"/>
                        </a:lnSpc>
                        <a:spcBef>
                          <a:spcPts val="0"/>
                        </a:spcBef>
                        <a:spcAft>
                          <a:spcPts val="0"/>
                        </a:spcAft>
                        <a:buClr>
                          <a:srgbClr val="000000"/>
                        </a:buClr>
                        <a:buSzPts val="1800"/>
                        <a:buFont typeface="Arial"/>
                        <a:buNone/>
                      </a:pPr>
                      <a:r>
                        <a:rPr lang="de-DE" sz="1200" u="none" strike="noStrike" cap="none" noProof="0">
                          <a:solidFill>
                            <a:schemeClr val="tx1"/>
                          </a:solidFill>
                          <a:sym typeface="Arial"/>
                        </a:rPr>
                        <a:t>Gewollter Schwangerschaftsabbruch</a:t>
                      </a:r>
                      <a:endParaRPr lang="de-DE" sz="1200" u="none" strike="noStrike" cap="none" noProof="0">
                        <a:solidFill>
                          <a:schemeClr val="tx1"/>
                        </a:solidFill>
                        <a:latin typeface="+mn-lt"/>
                        <a:ea typeface="Arial"/>
                        <a:cs typeface="Calibri" panose="020F0502020204030204" pitchFamily="34" charset="0"/>
                        <a:sym typeface="Arial"/>
                      </a:endParaRPr>
                    </a:p>
                  </a:txBody>
                  <a:tcPr marL="36000" marR="54775" marT="16500" marB="0" anchor="ctr"/>
                </a:tc>
                <a:tc>
                  <a:txBody>
                    <a:bodyPr/>
                    <a:lstStyle/>
                    <a:p>
                      <a:pPr marL="63500" marR="0" lvl="0" indent="-3683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0,5 </a:t>
                      </a:r>
                    </a:p>
                    <a:p>
                      <a:pPr marL="63500" marR="0" lvl="0" indent="-3683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(0,0; 2,6)</a:t>
                      </a:r>
                      <a:endParaRPr lang="en-GB"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3529126196"/>
                  </a:ext>
                </a:extLst>
              </a:tr>
            </a:tbl>
          </a:graphicData>
        </a:graphic>
      </p:graphicFrame>
      <p:graphicFrame>
        <p:nvGraphicFramePr>
          <p:cNvPr id="10" name="Google Shape;317;g624202887f_4_118">
            <a:extLst>
              <a:ext uri="{FF2B5EF4-FFF2-40B4-BE49-F238E27FC236}">
                <a16:creationId xmlns:a16="http://schemas.microsoft.com/office/drawing/2014/main" id="{7C5EAA34-DCD9-C019-DC50-B14034CA7BC9}"/>
              </a:ext>
            </a:extLst>
          </p:cNvPr>
          <p:cNvGraphicFramePr/>
          <p:nvPr/>
        </p:nvGraphicFramePr>
        <p:xfrm>
          <a:off x="5634990" y="4044503"/>
          <a:ext cx="5680710" cy="1809077"/>
        </p:xfrm>
        <a:graphic>
          <a:graphicData uri="http://schemas.openxmlformats.org/drawingml/2006/table">
            <a:tbl>
              <a:tblPr firstRow="1" firstCol="1" bandRow="1"/>
              <a:tblGrid>
                <a:gridCol w="2032040">
                  <a:extLst>
                    <a:ext uri="{9D8B030D-6E8A-4147-A177-3AD203B41FA5}">
                      <a16:colId xmlns:a16="http://schemas.microsoft.com/office/drawing/2014/main" val="496853610"/>
                    </a:ext>
                  </a:extLst>
                </a:gridCol>
                <a:gridCol w="1950709">
                  <a:extLst>
                    <a:ext uri="{9D8B030D-6E8A-4147-A177-3AD203B41FA5}">
                      <a16:colId xmlns:a16="http://schemas.microsoft.com/office/drawing/2014/main" val="1692021095"/>
                    </a:ext>
                  </a:extLst>
                </a:gridCol>
                <a:gridCol w="1697961">
                  <a:extLst>
                    <a:ext uri="{9D8B030D-6E8A-4147-A177-3AD203B41FA5}">
                      <a16:colId xmlns:a16="http://schemas.microsoft.com/office/drawing/2014/main" val="3303728529"/>
                    </a:ext>
                  </a:extLst>
                </a:gridCol>
              </a:tblGrid>
              <a:tr h="507704">
                <a:tc>
                  <a:txBody>
                    <a:bodyPr/>
                    <a:lstStyle/>
                    <a:p>
                      <a:pPr marL="116204" marR="0" lvl="0" indent="0" algn="l" rtl="0">
                        <a:lnSpc>
                          <a:spcPct val="90000"/>
                        </a:lnSpc>
                        <a:spcBef>
                          <a:spcPts val="0"/>
                        </a:spcBef>
                        <a:spcAft>
                          <a:spcPts val="0"/>
                        </a:spcAft>
                        <a:buClr>
                          <a:srgbClr val="000000"/>
                        </a:buClr>
                        <a:buSzPts val="1800"/>
                        <a:buFont typeface="Arial"/>
                        <a:buNone/>
                      </a:pPr>
                      <a:r>
                        <a:rPr lang="de-DE" sz="1200" b="1" u="none" strike="noStrike" cap="none" noProof="0">
                          <a:solidFill>
                            <a:schemeClr val="tx1"/>
                          </a:solidFill>
                          <a:sym typeface="Arial"/>
                        </a:rPr>
                        <a:t>Ereignisse von Interesse</a:t>
                      </a:r>
                      <a:endParaRPr lang="de-DE" sz="1200" b="1" u="none" strike="noStrike" cap="none" noProof="0">
                        <a:solidFill>
                          <a:schemeClr val="tx1"/>
                        </a:solidFill>
                        <a:latin typeface="+mj-lt"/>
                        <a:ea typeface="Arial"/>
                        <a:cs typeface="Calibri" panose="020F0502020204030204" pitchFamily="34" charset="0"/>
                        <a:sym typeface="Arial"/>
                      </a:endParaRPr>
                    </a:p>
                  </a:txBody>
                  <a:tcPr marL="0" marR="54775" marT="16500" marB="0" anchor="ctr"/>
                </a:tc>
                <a:tc>
                  <a:txBody>
                    <a:bodyPr/>
                    <a:lstStyle/>
                    <a:p>
                      <a:pPr marL="116204" marR="0" lvl="0" indent="0" algn="ctr" rtl="0">
                        <a:lnSpc>
                          <a:spcPct val="90000"/>
                        </a:lnSpc>
                        <a:spcBef>
                          <a:spcPts val="0"/>
                        </a:spcBef>
                        <a:spcAft>
                          <a:spcPts val="0"/>
                        </a:spcAft>
                        <a:buClr>
                          <a:srgbClr val="000000"/>
                        </a:buClr>
                        <a:buSzPts val="1800"/>
                        <a:buFont typeface="Arial"/>
                        <a:buNone/>
                      </a:pPr>
                      <a:r>
                        <a:rPr lang="en-GB" sz="1200" b="1" u="none" strike="noStrike" cap="none">
                          <a:solidFill>
                            <a:schemeClr val="tx1"/>
                          </a:solidFill>
                          <a:sym typeface="Arial"/>
                        </a:rPr>
                        <a:t>% </a:t>
                      </a:r>
                      <a:r>
                        <a:rPr lang="de-DE" sz="1200" b="1" u="none" strike="noStrike" cap="none" noProof="0">
                          <a:solidFill>
                            <a:schemeClr val="tx1"/>
                          </a:solidFill>
                          <a:sym typeface="Arial"/>
                        </a:rPr>
                        <a:t>Neugeborene</a:t>
                      </a:r>
                      <a:endParaRPr lang="de-DE" sz="1200" b="1" u="none" strike="noStrike" cap="none" noProof="0">
                        <a:solidFill>
                          <a:schemeClr val="tx1"/>
                        </a:solidFill>
                        <a:latin typeface="+mj-lt"/>
                        <a:ea typeface="Arial"/>
                        <a:cs typeface="Calibri" panose="020F0502020204030204" pitchFamily="34" charset="0"/>
                        <a:sym typeface="Arial"/>
                      </a:endParaRPr>
                    </a:p>
                  </a:txBody>
                  <a:tcPr marL="0" marR="54775" marT="16500" marB="0" anchor="ctr"/>
                </a:tc>
                <a:tc>
                  <a:txBody>
                    <a:bodyPr/>
                    <a:lstStyle/>
                    <a:p>
                      <a:pPr marL="116204" marR="0" lvl="0" indent="0" algn="ctr" rtl="0">
                        <a:lnSpc>
                          <a:spcPct val="90000"/>
                        </a:lnSpc>
                        <a:spcBef>
                          <a:spcPts val="0"/>
                        </a:spcBef>
                        <a:spcAft>
                          <a:spcPts val="0"/>
                        </a:spcAft>
                        <a:buClr>
                          <a:srgbClr val="000000"/>
                        </a:buClr>
                        <a:buSzPts val="1800"/>
                        <a:buFont typeface="Arial"/>
                        <a:buNone/>
                      </a:pPr>
                      <a:r>
                        <a:rPr lang="en-GB" sz="1200" b="1" u="none" strike="noStrike" cap="none">
                          <a:solidFill>
                            <a:schemeClr val="tx1"/>
                          </a:solidFill>
                          <a:sym typeface="Arial"/>
                        </a:rPr>
                        <a:t>US-</a:t>
                      </a:r>
                      <a:r>
                        <a:rPr lang="de-DE" sz="1200" b="1" u="none" strike="noStrike" cap="none" noProof="0">
                          <a:solidFill>
                            <a:schemeClr val="tx1"/>
                          </a:solidFill>
                          <a:sym typeface="Arial"/>
                        </a:rPr>
                        <a:t>Prävalenz</a:t>
                      </a:r>
                      <a:endParaRPr lang="de-DE" sz="1200" b="1" u="none" strike="noStrike" cap="none" noProof="0">
                        <a:solidFill>
                          <a:schemeClr val="tx1"/>
                        </a:solidFill>
                        <a:latin typeface="+mj-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10000"/>
                  </a:ext>
                </a:extLst>
              </a:tr>
              <a:tr h="433791">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Frühgeburt</a:t>
                      </a:r>
                    </a:p>
                  </a:txBody>
                  <a:tcPr marL="0" marR="0" marT="16500" marB="0" anchor="ctr"/>
                </a:tc>
                <a:tc>
                  <a:txBody>
                    <a:bodyPr/>
                    <a:lstStyle/>
                    <a:p>
                      <a:pPr marL="90170" marR="0" lvl="0" indent="-9017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9,2</a:t>
                      </a:r>
                      <a:endParaRPr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tc>
                  <a:txBody>
                    <a:bodyPr/>
                    <a:lstStyle/>
                    <a:p>
                      <a:pPr marL="90170" marR="0" lvl="0" indent="-9017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10,2</a:t>
                      </a:r>
                      <a:r>
                        <a:rPr lang="en-GB" sz="1200" u="none" strike="noStrike" cap="none" baseline="30000">
                          <a:solidFill>
                            <a:schemeClr val="tx1"/>
                          </a:solidFill>
                          <a:sym typeface="Arial"/>
                        </a:rPr>
                        <a:t>3</a:t>
                      </a:r>
                      <a:endParaRPr sz="1200" u="none" strike="noStrike" cap="none" baseline="30000">
                        <a:solidFill>
                          <a:schemeClr val="tx1"/>
                        </a:solidFill>
                        <a:latin typeface="+mn-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10001"/>
                  </a:ext>
                </a:extLst>
              </a:tr>
              <a:tr h="433791">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Niedriges Geburtsgewicht</a:t>
                      </a:r>
                    </a:p>
                  </a:txBody>
                  <a:tcPr marL="0" marR="0" marT="16500" marB="0" anchor="ctr"/>
                </a:tc>
                <a:tc>
                  <a:txBody>
                    <a:bodyPr/>
                    <a:lstStyle/>
                    <a:p>
                      <a:pPr marL="116840" marR="0" lvl="0" indent="-9017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5,8</a:t>
                      </a:r>
                      <a:endParaRPr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tc>
                  <a:txBody>
                    <a:bodyPr/>
                    <a:lstStyle/>
                    <a:p>
                      <a:pPr marL="116840" marR="0" lvl="0" indent="-90170" algn="ctr" rtl="0">
                        <a:lnSpc>
                          <a:spcPct val="90000"/>
                        </a:lnSpc>
                        <a:spcBef>
                          <a:spcPts val="0"/>
                        </a:spcBef>
                        <a:spcAft>
                          <a:spcPts val="0"/>
                        </a:spcAft>
                        <a:buClr>
                          <a:srgbClr val="000000"/>
                        </a:buClr>
                        <a:buSzPts val="1800"/>
                        <a:buFont typeface="Arial"/>
                        <a:buNone/>
                      </a:pPr>
                      <a:r>
                        <a:rPr lang="en-GB" sz="1200" u="none" strike="noStrike" cap="none" baseline="0">
                          <a:solidFill>
                            <a:schemeClr val="tx1"/>
                          </a:solidFill>
                          <a:sym typeface="Arial"/>
                        </a:rPr>
                        <a:t>8,3</a:t>
                      </a:r>
                      <a:r>
                        <a:rPr lang="en-GB" sz="1200" u="none" strike="noStrike" cap="none" baseline="30000">
                          <a:solidFill>
                            <a:schemeClr val="tx1"/>
                          </a:solidFill>
                          <a:sym typeface="Arial"/>
                        </a:rPr>
                        <a:t>4</a:t>
                      </a:r>
                      <a:endParaRPr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10002"/>
                  </a:ext>
                </a:extLst>
              </a:tr>
              <a:tr h="433791">
                <a:tc>
                  <a:txBody>
                    <a:body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200" u="none" strike="noStrike" kern="1200" cap="none" noProof="0">
                          <a:solidFill>
                            <a:schemeClr val="tx1"/>
                          </a:solidFill>
                          <a:latin typeface="+mn-lt"/>
                          <a:ea typeface="+mn-ea"/>
                          <a:cs typeface="+mn-cs"/>
                          <a:sym typeface="Arial"/>
                        </a:rPr>
                        <a:t>Schwere kongenitale Fehlbildungen</a:t>
                      </a:r>
                    </a:p>
                  </a:txBody>
                  <a:tcPr marL="0" marR="0" marT="16500" marB="0" anchor="ctr"/>
                </a:tc>
                <a:tc>
                  <a:txBody>
                    <a:bodyPr/>
                    <a:lstStyle/>
                    <a:p>
                      <a:pPr marL="63500" marR="0" lvl="0" indent="-36830" algn="ctr" rtl="0">
                        <a:lnSpc>
                          <a:spcPct val="90000"/>
                        </a:lnSpc>
                        <a:spcBef>
                          <a:spcPts val="0"/>
                        </a:spcBef>
                        <a:spcAft>
                          <a:spcPts val="0"/>
                        </a:spcAft>
                        <a:buClr>
                          <a:srgbClr val="000000"/>
                        </a:buClr>
                        <a:buSzPts val="1800"/>
                        <a:buFont typeface="Arial"/>
                        <a:buNone/>
                      </a:pPr>
                      <a:r>
                        <a:rPr lang="en-GB" sz="1200" u="none" strike="noStrike" cap="none">
                          <a:solidFill>
                            <a:schemeClr val="tx1"/>
                          </a:solidFill>
                          <a:sym typeface="Arial"/>
                        </a:rPr>
                        <a:t>1,9</a:t>
                      </a:r>
                      <a:endParaRPr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tc>
                  <a:txBody>
                    <a:bodyPr/>
                    <a:lstStyle/>
                    <a:p>
                      <a:pPr marL="63500" marR="0" lvl="0" indent="-36830" algn="ctr" rtl="0">
                        <a:lnSpc>
                          <a:spcPct val="90000"/>
                        </a:lnSpc>
                        <a:spcBef>
                          <a:spcPts val="0"/>
                        </a:spcBef>
                        <a:spcAft>
                          <a:spcPts val="0"/>
                        </a:spcAft>
                        <a:buClr>
                          <a:srgbClr val="000000"/>
                        </a:buClr>
                        <a:buSzPts val="1800"/>
                        <a:buFont typeface="Arial"/>
                        <a:buNone/>
                      </a:pPr>
                      <a:r>
                        <a:rPr lang="en-GB" sz="1200" u="none" strike="noStrike" cap="none" baseline="0">
                          <a:solidFill>
                            <a:schemeClr val="tx1"/>
                          </a:solidFill>
                          <a:sym typeface="Arial"/>
                        </a:rPr>
                        <a:t>2,8</a:t>
                      </a:r>
                      <a:r>
                        <a:rPr lang="en-GB" sz="1200" u="none" strike="noStrike" cap="none" baseline="30000">
                          <a:solidFill>
                            <a:schemeClr val="tx1"/>
                          </a:solidFill>
                          <a:sym typeface="Arial"/>
                        </a:rPr>
                        <a:t>2</a:t>
                      </a:r>
                      <a:endParaRPr sz="1200" u="none" strike="noStrike" cap="none">
                        <a:solidFill>
                          <a:schemeClr val="tx1"/>
                        </a:solidFill>
                        <a:latin typeface="+mn-lt"/>
                        <a:ea typeface="Arial"/>
                        <a:cs typeface="Calibri" panose="020F0502020204030204" pitchFamily="34" charset="0"/>
                        <a:sym typeface="Arial"/>
                      </a:endParaRPr>
                    </a:p>
                  </a:txBody>
                  <a:tcPr marL="0" marR="54775" marT="16500" marB="0" anchor="ctr"/>
                </a:tc>
                <a:extLst>
                  <a:ext uri="{0D108BD9-81ED-4DB2-BD59-A6C34878D82A}">
                    <a16:rowId xmlns:a16="http://schemas.microsoft.com/office/drawing/2014/main" val="10003"/>
                  </a:ext>
                </a:extLst>
              </a:tr>
            </a:tbl>
          </a:graphicData>
        </a:graphic>
      </p:graphicFrame>
      <p:sp>
        <p:nvSpPr>
          <p:cNvPr id="12" name="Textplatzhalter 2">
            <a:extLst>
              <a:ext uri="{FF2B5EF4-FFF2-40B4-BE49-F238E27FC236}">
                <a16:creationId xmlns:a16="http://schemas.microsoft.com/office/drawing/2014/main" id="{11100023-6F71-00D3-C932-869B2206EE47}"/>
              </a:ext>
            </a:extLst>
          </p:cNvPr>
          <p:cNvSpPr>
            <a:spLocks noGrp="1"/>
          </p:cNvSpPr>
          <p:nvPr>
            <p:ph type="body" sz="quarter" idx="18"/>
          </p:nvPr>
        </p:nvSpPr>
        <p:spPr>
          <a:xfrm>
            <a:off x="731043" y="508328"/>
            <a:ext cx="10729913" cy="1383969"/>
          </a:xfrm>
        </p:spPr>
        <p:txBody>
          <a:bodyPr/>
          <a:lstStyle/>
          <a:p>
            <a:pPr marL="0" indent="0">
              <a:buNone/>
            </a:pPr>
            <a:r>
              <a:rPr lang="de-DE" sz="3200" dirty="0">
                <a:solidFill>
                  <a:schemeClr val="tx1"/>
                </a:solidFill>
              </a:rPr>
              <a:t>Geprüfte Sicherheit des zellkulturbasierten Grippeimpfstoffs bei Schwangeren                                                            </a:t>
            </a:r>
          </a:p>
          <a:p>
            <a:pPr marL="0" indent="0">
              <a:buNone/>
            </a:pPr>
            <a:r>
              <a:rPr lang="de-DE" sz="2000" b="0" dirty="0">
                <a:solidFill>
                  <a:schemeClr val="tx1"/>
                </a:solidFill>
              </a:rPr>
              <a:t>über 3 US-Saisons (2017-2020): Schwangerschafts-Expositions-Register</a:t>
            </a:r>
            <a:endParaRPr lang="en-US" b="0" dirty="0">
              <a:solidFill>
                <a:schemeClr val="tx1"/>
              </a:solidFill>
            </a:endParaRPr>
          </a:p>
        </p:txBody>
      </p:sp>
    </p:spTree>
    <p:extLst>
      <p:ext uri="{BB962C8B-B14F-4D97-AF65-F5344CB8AC3E}">
        <p14:creationId xmlns:p14="http://schemas.microsoft.com/office/powerpoint/2010/main" val="243374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A59FFD-B434-6BC5-0E01-60EFA87FC1CB}"/>
              </a:ext>
            </a:extLst>
          </p:cNvPr>
          <p:cNvSpPr>
            <a:spLocks noGrp="1"/>
          </p:cNvSpPr>
          <p:nvPr>
            <p:ph type="body" sz="quarter" idx="18"/>
          </p:nvPr>
        </p:nvSpPr>
        <p:spPr>
          <a:xfrm>
            <a:off x="731044" y="587080"/>
            <a:ext cx="10729912" cy="1089529"/>
          </a:xfrm>
        </p:spPr>
        <p:txBody>
          <a:bodyPr/>
          <a:lstStyle/>
          <a:p>
            <a:pPr marL="0" indent="0">
              <a:buNone/>
            </a:pPr>
            <a:r>
              <a:rPr lang="en-GB" sz="3600" dirty="0">
                <a:solidFill>
                  <a:schemeClr val="tx1"/>
                </a:solidFill>
                <a:ea typeface="+mj-ea"/>
                <a:cs typeface="+mj-cs"/>
              </a:rPr>
              <a:t>Influenza: </a:t>
            </a:r>
            <a:r>
              <a:rPr lang="en-GB" sz="3600" dirty="0" err="1">
                <a:solidFill>
                  <a:schemeClr val="tx1"/>
                </a:solidFill>
                <a:ea typeface="+mj-ea"/>
                <a:cs typeface="+mj-cs"/>
              </a:rPr>
              <a:t>Risikofaktoren</a:t>
            </a:r>
            <a:r>
              <a:rPr lang="en-GB" sz="3600" dirty="0">
                <a:solidFill>
                  <a:schemeClr val="tx1"/>
                </a:solidFill>
                <a:ea typeface="+mj-ea"/>
                <a:cs typeface="+mj-cs"/>
              </a:rPr>
              <a:t> für </a:t>
            </a:r>
            <a:r>
              <a:rPr lang="en-GB" sz="3600" dirty="0" err="1">
                <a:solidFill>
                  <a:schemeClr val="tx1"/>
                </a:solidFill>
                <a:ea typeface="+mj-ea"/>
                <a:cs typeface="+mj-cs"/>
              </a:rPr>
              <a:t>einen</a:t>
            </a:r>
            <a:r>
              <a:rPr lang="en-GB" sz="3600" dirty="0">
                <a:solidFill>
                  <a:schemeClr val="tx1"/>
                </a:solidFill>
                <a:ea typeface="+mj-ea"/>
                <a:cs typeface="+mj-cs"/>
              </a:rPr>
              <a:t> </a:t>
            </a:r>
            <a:r>
              <a:rPr lang="en-GB" sz="3600" dirty="0" err="1">
                <a:solidFill>
                  <a:schemeClr val="tx1"/>
                </a:solidFill>
                <a:ea typeface="+mj-ea"/>
                <a:cs typeface="+mj-cs"/>
              </a:rPr>
              <a:t>schweren</a:t>
            </a:r>
            <a:r>
              <a:rPr lang="en-GB" sz="3600" dirty="0">
                <a:solidFill>
                  <a:schemeClr val="tx1"/>
                </a:solidFill>
                <a:ea typeface="+mj-ea"/>
                <a:cs typeface="+mj-cs"/>
              </a:rPr>
              <a:t> Krankheitsverlauf</a:t>
            </a:r>
            <a:r>
              <a:rPr lang="en-GB" sz="3600" baseline="30000" dirty="0">
                <a:solidFill>
                  <a:schemeClr val="tx1"/>
                </a:solidFill>
                <a:ea typeface="+mj-ea"/>
                <a:cs typeface="+mj-cs"/>
              </a:rPr>
              <a:t>1-3</a:t>
            </a:r>
          </a:p>
        </p:txBody>
      </p:sp>
      <p:graphicFrame>
        <p:nvGraphicFramePr>
          <p:cNvPr id="9" name="Table 9">
            <a:extLst>
              <a:ext uri="{FF2B5EF4-FFF2-40B4-BE49-F238E27FC236}">
                <a16:creationId xmlns:a16="http://schemas.microsoft.com/office/drawing/2014/main" id="{991DBFCC-94A0-19F1-900E-6FC0A7910B0D}"/>
              </a:ext>
            </a:extLst>
          </p:cNvPr>
          <p:cNvGraphicFramePr>
            <a:graphicFrameLocks noGrp="1"/>
          </p:cNvGraphicFramePr>
          <p:nvPr>
            <p:ph idx="1"/>
          </p:nvPr>
        </p:nvGraphicFramePr>
        <p:xfrm>
          <a:off x="723525" y="1733025"/>
          <a:ext cx="10975139" cy="3921816"/>
        </p:xfrm>
        <a:graphic>
          <a:graphicData uri="http://schemas.openxmlformats.org/drawingml/2006/table">
            <a:tbl>
              <a:tblPr firstRow="1" bandRow="1">
                <a:tableStyleId>{22838BEF-8BB2-4498-84A7-C5851F593DF1}</a:tableStyleId>
              </a:tblPr>
              <a:tblGrid>
                <a:gridCol w="994929">
                  <a:extLst>
                    <a:ext uri="{9D8B030D-6E8A-4147-A177-3AD203B41FA5}">
                      <a16:colId xmlns:a16="http://schemas.microsoft.com/office/drawing/2014/main" val="2434620516"/>
                    </a:ext>
                  </a:extLst>
                </a:gridCol>
                <a:gridCol w="4492641">
                  <a:extLst>
                    <a:ext uri="{9D8B030D-6E8A-4147-A177-3AD203B41FA5}">
                      <a16:colId xmlns:a16="http://schemas.microsoft.com/office/drawing/2014/main" val="3996981394"/>
                    </a:ext>
                  </a:extLst>
                </a:gridCol>
                <a:gridCol w="961386">
                  <a:extLst>
                    <a:ext uri="{9D8B030D-6E8A-4147-A177-3AD203B41FA5}">
                      <a16:colId xmlns:a16="http://schemas.microsoft.com/office/drawing/2014/main" val="3974621470"/>
                    </a:ext>
                  </a:extLst>
                </a:gridCol>
                <a:gridCol w="4526183">
                  <a:extLst>
                    <a:ext uri="{9D8B030D-6E8A-4147-A177-3AD203B41FA5}">
                      <a16:colId xmlns:a16="http://schemas.microsoft.com/office/drawing/2014/main" val="2467242015"/>
                    </a:ext>
                  </a:extLst>
                </a:gridCol>
              </a:tblGrid>
              <a:tr h="533595">
                <a:tc>
                  <a:txBody>
                    <a:bodyPr/>
                    <a:lstStyle/>
                    <a:p>
                      <a:endParaRPr lang="en-US" sz="1600" b="0" dirty="0"/>
                    </a:p>
                  </a:txBody>
                  <a:tcPr/>
                </a:tc>
                <a:tc>
                  <a:txBody>
                    <a:bodyPr/>
                    <a:lstStyle/>
                    <a:p>
                      <a:r>
                        <a:rPr lang="en-US" sz="1600" b="1" baseline="0" dirty="0" err="1"/>
                        <a:t>Chronische</a:t>
                      </a:r>
                      <a:r>
                        <a:rPr lang="en-US" sz="1600" b="0" baseline="0" dirty="0"/>
                        <a:t> </a:t>
                      </a:r>
                      <a:r>
                        <a:rPr lang="en-US" sz="1600" b="0" baseline="0" dirty="0" err="1"/>
                        <a:t>respiratorische</a:t>
                      </a:r>
                      <a:r>
                        <a:rPr lang="en-US" sz="1600" b="0" baseline="0" dirty="0"/>
                        <a:t> </a:t>
                      </a:r>
                      <a:r>
                        <a:rPr lang="en-US" sz="1600" b="0" baseline="0" dirty="0" err="1"/>
                        <a:t>Erkrankung</a:t>
                      </a:r>
                      <a:endParaRPr lang="en-GB" sz="1600" b="0" baseline="0" dirty="0"/>
                    </a:p>
                  </a:txBody>
                  <a:tcPr anchor="ctr"/>
                </a:tc>
                <a:tc>
                  <a:txBody>
                    <a:bodyPr/>
                    <a:lstStyle/>
                    <a:p>
                      <a:endParaRPr lang="en-GB" sz="1600" b="0" baseline="0"/>
                    </a:p>
                  </a:txBody>
                  <a:tcPr/>
                </a:tc>
                <a:tc>
                  <a:txBody>
                    <a:bodyPr/>
                    <a:lstStyle/>
                    <a:p>
                      <a:r>
                        <a:rPr lang="en-US" sz="1600" b="0" baseline="0" dirty="0"/>
                        <a:t>Erwachsene ≥60 </a:t>
                      </a:r>
                      <a:r>
                        <a:rPr lang="en-US" sz="1600" b="0" baseline="0" dirty="0" err="1"/>
                        <a:t>bzw</a:t>
                      </a:r>
                      <a:r>
                        <a:rPr lang="en-US" sz="1600" b="0" baseline="0" dirty="0"/>
                        <a:t>. 65 Jahre</a:t>
                      </a:r>
                      <a:endParaRPr lang="en-GB" sz="1600" b="0" baseline="0" dirty="0"/>
                    </a:p>
                  </a:txBody>
                  <a:tcPr anchor="ctr"/>
                </a:tc>
                <a:extLst>
                  <a:ext uri="{0D108BD9-81ED-4DB2-BD59-A6C34878D82A}">
                    <a16:rowId xmlns:a16="http://schemas.microsoft.com/office/drawing/2014/main" val="2506543990"/>
                  </a:ext>
                </a:extLst>
              </a:tr>
              <a:tr h="533595">
                <a:tc>
                  <a:txBody>
                    <a:bodyPr/>
                    <a:lstStyle/>
                    <a:p>
                      <a:endParaRPr lang="en-GB" sz="1600" b="0" dirty="0"/>
                    </a:p>
                  </a:txBody>
                  <a:tcPr/>
                </a:tc>
                <a:tc>
                  <a:txBody>
                    <a:bodyPr/>
                    <a:lstStyle/>
                    <a:p>
                      <a:r>
                        <a:rPr lang="en-US" sz="1600" b="1" baseline="0" dirty="0" err="1"/>
                        <a:t>Chronische</a:t>
                      </a:r>
                      <a:r>
                        <a:rPr lang="en-US" sz="1600" b="0" baseline="0" dirty="0"/>
                        <a:t> </a:t>
                      </a:r>
                      <a:r>
                        <a:rPr lang="en-US" sz="1600" b="0" baseline="0" dirty="0" err="1"/>
                        <a:t>Herz-Kreislauferkrankung</a:t>
                      </a:r>
                      <a:endParaRPr lang="en-GB" sz="1600" b="0" baseline="0" dirty="0"/>
                    </a:p>
                  </a:txBody>
                  <a:tcPr anchor="ctr"/>
                </a:tc>
                <a:tc>
                  <a:txBody>
                    <a:bodyPr/>
                    <a:lstStyle/>
                    <a:p>
                      <a:endParaRPr lang="en-GB" sz="1600" b="0" baseline="0"/>
                    </a:p>
                  </a:txBody>
                  <a:tcPr/>
                </a:tc>
                <a:tc>
                  <a:txBody>
                    <a:bodyPr/>
                    <a:lstStyle/>
                    <a:p>
                      <a:r>
                        <a:rPr lang="en-US" sz="1600" b="0" baseline="0" dirty="0"/>
                        <a:t>Kinder ≥6 </a:t>
                      </a:r>
                      <a:r>
                        <a:rPr lang="en-US" sz="1600" b="0" baseline="0" dirty="0" err="1"/>
                        <a:t>Monate</a:t>
                      </a:r>
                      <a:r>
                        <a:rPr lang="en-US" sz="1600" b="0" baseline="0" dirty="0"/>
                        <a:t> </a:t>
                      </a:r>
                      <a:r>
                        <a:rPr lang="en-US" sz="1600" b="0" baseline="0" dirty="0" err="1"/>
                        <a:t>mit</a:t>
                      </a:r>
                      <a:r>
                        <a:rPr lang="en-US" sz="1600" b="0" baseline="0" dirty="0"/>
                        <a:t> </a:t>
                      </a:r>
                      <a:r>
                        <a:rPr lang="en-US" sz="1600" b="0" baseline="0" dirty="0" err="1"/>
                        <a:t>chronischer</a:t>
                      </a:r>
                      <a:r>
                        <a:rPr lang="en-US" sz="1600" b="0" baseline="0" dirty="0"/>
                        <a:t> </a:t>
                      </a:r>
                      <a:r>
                        <a:rPr lang="en-US" sz="1600" b="0" baseline="0" dirty="0" err="1"/>
                        <a:t>Grunderkrankung</a:t>
                      </a:r>
                      <a:endParaRPr lang="en-GB" sz="1600" b="0" baseline="0" dirty="0"/>
                    </a:p>
                  </a:txBody>
                  <a:tcPr anchor="ctr"/>
                </a:tc>
                <a:extLst>
                  <a:ext uri="{0D108BD9-81ED-4DB2-BD59-A6C34878D82A}">
                    <a16:rowId xmlns:a16="http://schemas.microsoft.com/office/drawing/2014/main" val="1987812925"/>
                  </a:ext>
                </a:extLst>
              </a:tr>
              <a:tr h="533595">
                <a:tc>
                  <a:txBody>
                    <a:bodyPr/>
                    <a:lstStyle/>
                    <a:p>
                      <a:endParaRPr lang="en-GB" sz="1600" b="0"/>
                    </a:p>
                  </a:txBody>
                  <a:tcPr/>
                </a:tc>
                <a:tc>
                  <a:txBody>
                    <a:bodyPr/>
                    <a:lstStyle/>
                    <a:p>
                      <a:r>
                        <a:rPr lang="en-US" sz="1600" b="0" baseline="0" dirty="0"/>
                        <a:t>Diabetes und </a:t>
                      </a:r>
                      <a:r>
                        <a:rPr lang="en-US" sz="1600" b="0" baseline="0" dirty="0" err="1"/>
                        <a:t>Niereninsuffizienz</a:t>
                      </a:r>
                      <a:endParaRPr lang="en-GB" sz="1600" b="0" baseline="0" dirty="0">
                        <a:highlight>
                          <a:srgbClr val="FFFF00"/>
                        </a:highlight>
                      </a:endParaRPr>
                    </a:p>
                  </a:txBody>
                  <a:tcPr anchor="ctr"/>
                </a:tc>
                <a:tc>
                  <a:txBody>
                    <a:bodyPr/>
                    <a:lstStyle/>
                    <a:p>
                      <a:endParaRPr lang="en-GB" sz="1600" b="0" baseline="0" dirty="0"/>
                    </a:p>
                  </a:txBody>
                  <a:tcPr/>
                </a:tc>
                <a:tc>
                  <a:txBody>
                    <a:bodyPr/>
                    <a:lstStyle/>
                    <a:p>
                      <a:r>
                        <a:rPr lang="en-US" sz="1600" b="0" baseline="0" dirty="0" err="1"/>
                        <a:t>Schwangerschaft</a:t>
                      </a:r>
                      <a:endParaRPr lang="en-GB" sz="1600" b="0" baseline="0" dirty="0"/>
                    </a:p>
                  </a:txBody>
                  <a:tcPr anchor="ctr"/>
                </a:tc>
                <a:extLst>
                  <a:ext uri="{0D108BD9-81ED-4DB2-BD59-A6C34878D82A}">
                    <a16:rowId xmlns:a16="http://schemas.microsoft.com/office/drawing/2014/main" val="3602769170"/>
                  </a:ext>
                </a:extLst>
              </a:tr>
              <a:tr h="580637">
                <a:tc>
                  <a:txBody>
                    <a:bodyPr/>
                    <a:lstStyle/>
                    <a:p>
                      <a:endParaRPr lang="en-GB" sz="1600" b="0" dirty="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err="1"/>
                        <a:t>Chronische</a:t>
                      </a:r>
                      <a:r>
                        <a:rPr lang="en-US" sz="1600" b="0" baseline="0" dirty="0"/>
                        <a:t> </a:t>
                      </a:r>
                      <a:r>
                        <a:rPr lang="en-US" sz="1600" b="0" baseline="0" dirty="0" err="1"/>
                        <a:t>neurologische</a:t>
                      </a:r>
                      <a:r>
                        <a:rPr lang="en-US" sz="1600" b="0" baseline="0" dirty="0"/>
                        <a:t> </a:t>
                      </a:r>
                      <a:r>
                        <a:rPr lang="en-US" sz="1600" b="0" baseline="0" dirty="0" err="1"/>
                        <a:t>Erkrankung</a:t>
                      </a:r>
                      <a:endParaRPr lang="en-US" sz="1600" b="0" baseline="0" dirty="0"/>
                    </a:p>
                  </a:txBody>
                  <a:tcPr anchor="ctr"/>
                </a:tc>
                <a:tc>
                  <a:txBody>
                    <a:bodyPr/>
                    <a:lstStyle/>
                    <a:p>
                      <a:endParaRPr lang="en-GB" sz="16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Fettleibigkeit</a:t>
                      </a:r>
                      <a:r>
                        <a:rPr lang="en-US" sz="1600" b="0" baseline="0" dirty="0"/>
                        <a:t> (BMI ≥40)</a:t>
                      </a:r>
                      <a:endParaRPr lang="en-GB" sz="1600" b="0" baseline="0" dirty="0"/>
                    </a:p>
                    <a:p>
                      <a:endParaRPr lang="en-GB" sz="1600" b="0" baseline="0" dirty="0">
                        <a:highlight>
                          <a:srgbClr val="FF0000"/>
                        </a:highlight>
                      </a:endParaRPr>
                    </a:p>
                  </a:txBody>
                  <a:tcPr anchor="ctr"/>
                </a:tc>
                <a:extLst>
                  <a:ext uri="{0D108BD9-81ED-4DB2-BD59-A6C34878D82A}">
                    <a16:rowId xmlns:a16="http://schemas.microsoft.com/office/drawing/2014/main" val="4013348335"/>
                  </a:ext>
                </a:extLst>
              </a:tr>
              <a:tr h="533595">
                <a:tc>
                  <a:txBody>
                    <a:bodyPr/>
                    <a:lstStyle/>
                    <a:p>
                      <a:endParaRPr lang="en-GB" sz="1600" b="0" dirty="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err="1"/>
                        <a:t>Chronische</a:t>
                      </a:r>
                      <a:r>
                        <a:rPr lang="en-US" sz="1600" b="0" baseline="0" dirty="0"/>
                        <a:t> </a:t>
                      </a:r>
                      <a:r>
                        <a:rPr lang="en-US" sz="1600" b="0" baseline="0" dirty="0" err="1"/>
                        <a:t>Lebererkrankung</a:t>
                      </a:r>
                      <a:endParaRPr lang="en-GB" sz="1600" b="0" baseline="0" dirty="0">
                        <a:highlight>
                          <a:srgbClr val="FF0000"/>
                        </a:highlight>
                      </a:endParaRPr>
                    </a:p>
                  </a:txBody>
                  <a:tcPr anchor="ctr"/>
                </a:tc>
                <a:tc>
                  <a:txBody>
                    <a:bodyPr/>
                    <a:lstStyle/>
                    <a:p>
                      <a:endParaRPr lang="en-GB" sz="16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Krankheits</a:t>
                      </a:r>
                      <a:r>
                        <a:rPr lang="en-US" sz="1600" b="0" baseline="0" dirty="0"/>
                        <a:t>- </a:t>
                      </a:r>
                      <a:r>
                        <a:rPr lang="en-US" sz="1600" b="0" baseline="0" dirty="0" err="1"/>
                        <a:t>oder</a:t>
                      </a:r>
                      <a:r>
                        <a:rPr lang="en-US" sz="1600" b="0" baseline="0" dirty="0"/>
                        <a:t> </a:t>
                      </a:r>
                      <a:r>
                        <a:rPr lang="en-US" sz="1600" b="0" baseline="0" dirty="0" err="1"/>
                        <a:t>behandlungsbedingte</a:t>
                      </a:r>
                      <a:r>
                        <a:rPr lang="en-US" sz="1600" b="0" baseline="0" dirty="0"/>
                        <a:t> </a:t>
                      </a:r>
                      <a:r>
                        <a:rPr lang="en-US" sz="1600" b="0" baseline="0" dirty="0" err="1"/>
                        <a:t>Immunsuppression</a:t>
                      </a:r>
                      <a:endParaRPr lang="en-US" sz="1600" b="0" baseline="0" dirty="0"/>
                    </a:p>
                  </a:txBody>
                  <a:tcPr anchor="ctr"/>
                </a:tc>
                <a:extLst>
                  <a:ext uri="{0D108BD9-81ED-4DB2-BD59-A6C34878D82A}">
                    <a16:rowId xmlns:a16="http://schemas.microsoft.com/office/drawing/2014/main" val="188864834"/>
                  </a:ext>
                </a:extLst>
              </a:tr>
              <a:tr h="580637">
                <a:tc>
                  <a:txBody>
                    <a:bodyPr/>
                    <a:lstStyle/>
                    <a:p>
                      <a:endParaRPr lang="en-GB" sz="1600" b="0"/>
                    </a:p>
                  </a:txBody>
                  <a:tcPr/>
                </a:tc>
                <a:tc>
                  <a:txBody>
                    <a:bodyPr/>
                    <a:lstStyle/>
                    <a:p>
                      <a:r>
                        <a:rPr lang="en-US" sz="1600" b="1" baseline="0" dirty="0" err="1"/>
                        <a:t>Chronische</a:t>
                      </a:r>
                      <a:r>
                        <a:rPr lang="en-US" sz="1600" b="0" baseline="0" dirty="0"/>
                        <a:t> </a:t>
                      </a:r>
                      <a:r>
                        <a:rPr lang="en-US" sz="1600" b="0" baseline="0" dirty="0" err="1"/>
                        <a:t>Nierenerkrankung</a:t>
                      </a:r>
                      <a:endParaRPr lang="en-GB" sz="1600" b="0" baseline="0" dirty="0"/>
                    </a:p>
                  </a:txBody>
                  <a:tcPr anchor="ctr"/>
                </a:tc>
                <a:tc>
                  <a:txBody>
                    <a:bodyPr/>
                    <a:lstStyle/>
                    <a:p>
                      <a:endParaRPr lang="en-GB" sz="16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Betreuende</a:t>
                      </a:r>
                      <a:r>
                        <a:rPr lang="en-US" sz="1600" b="0" baseline="0" dirty="0"/>
                        <a:t> von </a:t>
                      </a:r>
                      <a:r>
                        <a:rPr lang="en-US" sz="1600" b="0" baseline="0" dirty="0" err="1"/>
                        <a:t>Risikopersonen</a:t>
                      </a:r>
                      <a:endParaRPr lang="en-GB" sz="1600" b="0" baseline="0" dirty="0"/>
                    </a:p>
                  </a:txBody>
                  <a:tcPr anchor="ctr"/>
                </a:tc>
                <a:extLst>
                  <a:ext uri="{0D108BD9-81ED-4DB2-BD59-A6C34878D82A}">
                    <a16:rowId xmlns:a16="http://schemas.microsoft.com/office/drawing/2014/main" val="3976280908"/>
                  </a:ext>
                </a:extLst>
              </a:tr>
              <a:tr h="580637">
                <a:tc>
                  <a:txBody>
                    <a:bodyPr/>
                    <a:lstStyle/>
                    <a:p>
                      <a:endParaRPr lang="en-GB" sz="1600" b="0" dirty="0"/>
                    </a:p>
                  </a:txBody>
                  <a:tcPr/>
                </a:tc>
                <a:tc>
                  <a:txBody>
                    <a:bodyPr/>
                    <a:lstStyle/>
                    <a:p>
                      <a:r>
                        <a:rPr lang="en-US" sz="1600" b="0" baseline="0" dirty="0" err="1"/>
                        <a:t>Asplenie</a:t>
                      </a:r>
                      <a:r>
                        <a:rPr lang="en-US" sz="1600" b="0" baseline="0" dirty="0"/>
                        <a:t> </a:t>
                      </a:r>
                      <a:r>
                        <a:rPr lang="en-US" sz="1600" b="0" baseline="0" dirty="0" err="1"/>
                        <a:t>oder</a:t>
                      </a:r>
                      <a:r>
                        <a:rPr lang="en-US" sz="1600" b="0" baseline="0" dirty="0"/>
                        <a:t> </a:t>
                      </a:r>
                      <a:r>
                        <a:rPr lang="en-US" sz="1600" b="0" baseline="0" dirty="0" err="1"/>
                        <a:t>Dysfunktion</a:t>
                      </a:r>
                      <a:r>
                        <a:rPr lang="en-US" sz="1600" b="0" baseline="0" dirty="0"/>
                        <a:t> der </a:t>
                      </a:r>
                      <a:r>
                        <a:rPr lang="en-US" sz="1600" b="0" baseline="0" dirty="0" err="1"/>
                        <a:t>Milz</a:t>
                      </a:r>
                      <a:endParaRPr lang="en-GB" sz="1600" b="0" baseline="0" dirty="0">
                        <a:highlight>
                          <a:srgbClr val="FFFF00"/>
                        </a:highlight>
                      </a:endParaRPr>
                    </a:p>
                  </a:txBody>
                  <a:tcPr anchor="ctr"/>
                </a:tc>
                <a:tc>
                  <a:txBody>
                    <a:bodyPr/>
                    <a:lstStyle/>
                    <a:p>
                      <a:endParaRPr lang="en-GB" sz="1600" b="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baseline="0" dirty="0"/>
                        <a:t>Mitarbeiter des Gesundheits- und Sozialwesens in direktem Kontakt mit Patienten/Klienten</a:t>
                      </a:r>
                      <a:endParaRPr lang="en-GB" sz="1600" b="0" baseline="0" dirty="0"/>
                    </a:p>
                  </a:txBody>
                  <a:tcPr anchor="ctr"/>
                </a:tc>
                <a:extLst>
                  <a:ext uri="{0D108BD9-81ED-4DB2-BD59-A6C34878D82A}">
                    <a16:rowId xmlns:a16="http://schemas.microsoft.com/office/drawing/2014/main" val="218189096"/>
                  </a:ext>
                </a:extLst>
              </a:tr>
            </a:tbl>
          </a:graphicData>
        </a:graphic>
      </p:graphicFrame>
      <p:pic>
        <p:nvPicPr>
          <p:cNvPr id="15" name="Picture 14">
            <a:extLst>
              <a:ext uri="{FF2B5EF4-FFF2-40B4-BE49-F238E27FC236}">
                <a16:creationId xmlns:a16="http://schemas.microsoft.com/office/drawing/2014/main" id="{F834AE1C-446B-65FF-E1CB-2604AB82FE30}"/>
              </a:ext>
            </a:extLst>
          </p:cNvPr>
          <p:cNvPicPr>
            <a:picLocks noChangeAspect="1"/>
          </p:cNvPicPr>
          <p:nvPr/>
        </p:nvPicPr>
        <p:blipFill>
          <a:blip r:embed="rId3"/>
          <a:stretch>
            <a:fillRect/>
          </a:stretch>
        </p:blipFill>
        <p:spPr>
          <a:xfrm>
            <a:off x="979118" y="1795638"/>
            <a:ext cx="428201" cy="441177"/>
          </a:xfrm>
          <a:prstGeom prst="rect">
            <a:avLst/>
          </a:prstGeom>
        </p:spPr>
      </p:pic>
      <p:pic>
        <p:nvPicPr>
          <p:cNvPr id="17" name="Picture 16">
            <a:extLst>
              <a:ext uri="{FF2B5EF4-FFF2-40B4-BE49-F238E27FC236}">
                <a16:creationId xmlns:a16="http://schemas.microsoft.com/office/drawing/2014/main" id="{7BBF31C3-52B1-38AC-5743-EAADDBB5D617}"/>
              </a:ext>
            </a:extLst>
          </p:cNvPr>
          <p:cNvPicPr>
            <a:picLocks noChangeAspect="1"/>
          </p:cNvPicPr>
          <p:nvPr/>
        </p:nvPicPr>
        <p:blipFill>
          <a:blip r:embed="rId4"/>
          <a:stretch>
            <a:fillRect/>
          </a:stretch>
        </p:blipFill>
        <p:spPr>
          <a:xfrm>
            <a:off x="1004459" y="2351389"/>
            <a:ext cx="402860" cy="408231"/>
          </a:xfrm>
          <a:prstGeom prst="rect">
            <a:avLst/>
          </a:prstGeom>
        </p:spPr>
      </p:pic>
      <p:pic>
        <p:nvPicPr>
          <p:cNvPr id="19" name="Picture 18">
            <a:extLst>
              <a:ext uri="{FF2B5EF4-FFF2-40B4-BE49-F238E27FC236}">
                <a16:creationId xmlns:a16="http://schemas.microsoft.com/office/drawing/2014/main" id="{BF7ABB53-E269-419A-5FE0-CD55C560F60B}"/>
              </a:ext>
            </a:extLst>
          </p:cNvPr>
          <p:cNvPicPr>
            <a:picLocks noChangeAspect="1"/>
          </p:cNvPicPr>
          <p:nvPr/>
        </p:nvPicPr>
        <p:blipFill>
          <a:blip r:embed="rId5"/>
          <a:stretch>
            <a:fillRect/>
          </a:stretch>
        </p:blipFill>
        <p:spPr>
          <a:xfrm>
            <a:off x="986938" y="2850457"/>
            <a:ext cx="445722" cy="444519"/>
          </a:xfrm>
          <a:prstGeom prst="rect">
            <a:avLst/>
          </a:prstGeom>
        </p:spPr>
      </p:pic>
      <p:pic>
        <p:nvPicPr>
          <p:cNvPr id="29" name="Picture 28">
            <a:extLst>
              <a:ext uri="{FF2B5EF4-FFF2-40B4-BE49-F238E27FC236}">
                <a16:creationId xmlns:a16="http://schemas.microsoft.com/office/drawing/2014/main" id="{A11B23D4-8E07-EF3B-E78B-10F22FBC7353}"/>
              </a:ext>
            </a:extLst>
          </p:cNvPr>
          <p:cNvPicPr>
            <a:picLocks noChangeAspect="1"/>
          </p:cNvPicPr>
          <p:nvPr/>
        </p:nvPicPr>
        <p:blipFill>
          <a:blip r:embed="rId6"/>
          <a:stretch>
            <a:fillRect/>
          </a:stretch>
        </p:blipFill>
        <p:spPr>
          <a:xfrm>
            <a:off x="1012064" y="4558307"/>
            <a:ext cx="425043" cy="378142"/>
          </a:xfrm>
          <a:prstGeom prst="rect">
            <a:avLst/>
          </a:prstGeom>
        </p:spPr>
      </p:pic>
      <p:pic>
        <p:nvPicPr>
          <p:cNvPr id="31" name="Picture 30">
            <a:extLst>
              <a:ext uri="{FF2B5EF4-FFF2-40B4-BE49-F238E27FC236}">
                <a16:creationId xmlns:a16="http://schemas.microsoft.com/office/drawing/2014/main" id="{7AC53C94-A4D3-ECE2-CD6D-4DA245A366B4}"/>
              </a:ext>
            </a:extLst>
          </p:cNvPr>
          <p:cNvPicPr>
            <a:picLocks noChangeAspect="1"/>
          </p:cNvPicPr>
          <p:nvPr/>
        </p:nvPicPr>
        <p:blipFill>
          <a:blip r:embed="rId7"/>
          <a:stretch>
            <a:fillRect/>
          </a:stretch>
        </p:blipFill>
        <p:spPr>
          <a:xfrm>
            <a:off x="1073652" y="5174436"/>
            <a:ext cx="359008" cy="417908"/>
          </a:xfrm>
          <a:prstGeom prst="rect">
            <a:avLst/>
          </a:prstGeom>
        </p:spPr>
      </p:pic>
      <p:pic>
        <p:nvPicPr>
          <p:cNvPr id="33" name="Picture 32">
            <a:extLst>
              <a:ext uri="{FF2B5EF4-FFF2-40B4-BE49-F238E27FC236}">
                <a16:creationId xmlns:a16="http://schemas.microsoft.com/office/drawing/2014/main" id="{64BCAEE9-DB52-E261-3738-A2DD7AE1E301}"/>
              </a:ext>
            </a:extLst>
          </p:cNvPr>
          <p:cNvPicPr>
            <a:picLocks noChangeAspect="1"/>
          </p:cNvPicPr>
          <p:nvPr/>
        </p:nvPicPr>
        <p:blipFill>
          <a:blip r:embed="rId8"/>
          <a:stretch>
            <a:fillRect/>
          </a:stretch>
        </p:blipFill>
        <p:spPr>
          <a:xfrm>
            <a:off x="949762" y="4011076"/>
            <a:ext cx="549645" cy="393462"/>
          </a:xfrm>
          <a:prstGeom prst="rect">
            <a:avLst/>
          </a:prstGeom>
        </p:spPr>
      </p:pic>
      <p:pic>
        <p:nvPicPr>
          <p:cNvPr id="37" name="Picture 36">
            <a:extLst>
              <a:ext uri="{FF2B5EF4-FFF2-40B4-BE49-F238E27FC236}">
                <a16:creationId xmlns:a16="http://schemas.microsoft.com/office/drawing/2014/main" id="{1664F481-2D61-B06A-E709-A76E9DEDD615}"/>
              </a:ext>
            </a:extLst>
          </p:cNvPr>
          <p:cNvPicPr>
            <a:picLocks noChangeAspect="1"/>
          </p:cNvPicPr>
          <p:nvPr/>
        </p:nvPicPr>
        <p:blipFill>
          <a:blip r:embed="rId9"/>
          <a:stretch>
            <a:fillRect/>
          </a:stretch>
        </p:blipFill>
        <p:spPr>
          <a:xfrm>
            <a:off x="6385105" y="2305431"/>
            <a:ext cx="559087" cy="445132"/>
          </a:xfrm>
          <a:prstGeom prst="rect">
            <a:avLst/>
          </a:prstGeom>
        </p:spPr>
      </p:pic>
      <p:pic>
        <p:nvPicPr>
          <p:cNvPr id="39" name="Picture 38">
            <a:extLst>
              <a:ext uri="{FF2B5EF4-FFF2-40B4-BE49-F238E27FC236}">
                <a16:creationId xmlns:a16="http://schemas.microsoft.com/office/drawing/2014/main" id="{F1001684-9B88-2D6C-25CB-D95F66096005}"/>
              </a:ext>
            </a:extLst>
          </p:cNvPr>
          <p:cNvPicPr>
            <a:picLocks noChangeAspect="1"/>
          </p:cNvPicPr>
          <p:nvPr/>
        </p:nvPicPr>
        <p:blipFill>
          <a:blip r:embed="rId10"/>
          <a:stretch>
            <a:fillRect/>
          </a:stretch>
        </p:blipFill>
        <p:spPr>
          <a:xfrm>
            <a:off x="6470708" y="2867259"/>
            <a:ext cx="369091" cy="439876"/>
          </a:xfrm>
          <a:prstGeom prst="rect">
            <a:avLst/>
          </a:prstGeom>
        </p:spPr>
      </p:pic>
      <p:pic>
        <p:nvPicPr>
          <p:cNvPr id="43" name="Picture 42">
            <a:extLst>
              <a:ext uri="{FF2B5EF4-FFF2-40B4-BE49-F238E27FC236}">
                <a16:creationId xmlns:a16="http://schemas.microsoft.com/office/drawing/2014/main" id="{EB579CFE-8CDC-D8FD-F2D6-FC3B9C7D9C97}"/>
              </a:ext>
            </a:extLst>
          </p:cNvPr>
          <p:cNvPicPr>
            <a:picLocks noChangeAspect="1"/>
          </p:cNvPicPr>
          <p:nvPr/>
        </p:nvPicPr>
        <p:blipFill>
          <a:blip r:embed="rId11"/>
          <a:stretch>
            <a:fillRect/>
          </a:stretch>
        </p:blipFill>
        <p:spPr>
          <a:xfrm>
            <a:off x="952842" y="3448704"/>
            <a:ext cx="480751" cy="450704"/>
          </a:xfrm>
          <a:prstGeom prst="rect">
            <a:avLst/>
          </a:prstGeom>
        </p:spPr>
      </p:pic>
      <p:pic>
        <p:nvPicPr>
          <p:cNvPr id="47" name="Picture 46">
            <a:extLst>
              <a:ext uri="{FF2B5EF4-FFF2-40B4-BE49-F238E27FC236}">
                <a16:creationId xmlns:a16="http://schemas.microsoft.com/office/drawing/2014/main" id="{FA23A8B3-B5A5-04EA-156B-F5DD7B094CC8}"/>
              </a:ext>
            </a:extLst>
          </p:cNvPr>
          <p:cNvPicPr>
            <a:picLocks noChangeAspect="1"/>
          </p:cNvPicPr>
          <p:nvPr/>
        </p:nvPicPr>
        <p:blipFill>
          <a:blip r:embed="rId12"/>
          <a:stretch>
            <a:fillRect/>
          </a:stretch>
        </p:blipFill>
        <p:spPr>
          <a:xfrm>
            <a:off x="6431391" y="4572370"/>
            <a:ext cx="447723" cy="460515"/>
          </a:xfrm>
          <a:prstGeom prst="rect">
            <a:avLst/>
          </a:prstGeom>
        </p:spPr>
      </p:pic>
      <p:pic>
        <p:nvPicPr>
          <p:cNvPr id="49" name="Picture 48">
            <a:extLst>
              <a:ext uri="{FF2B5EF4-FFF2-40B4-BE49-F238E27FC236}">
                <a16:creationId xmlns:a16="http://schemas.microsoft.com/office/drawing/2014/main" id="{9E6CA8E6-7F69-3FDD-5F14-6583F9309D2E}"/>
              </a:ext>
            </a:extLst>
          </p:cNvPr>
          <p:cNvPicPr>
            <a:picLocks noChangeAspect="1"/>
          </p:cNvPicPr>
          <p:nvPr/>
        </p:nvPicPr>
        <p:blipFill>
          <a:blip r:embed="rId13"/>
          <a:stretch>
            <a:fillRect/>
          </a:stretch>
        </p:blipFill>
        <p:spPr>
          <a:xfrm>
            <a:off x="6461179" y="3414975"/>
            <a:ext cx="411232" cy="417149"/>
          </a:xfrm>
          <a:prstGeom prst="rect">
            <a:avLst/>
          </a:prstGeom>
        </p:spPr>
      </p:pic>
      <p:pic>
        <p:nvPicPr>
          <p:cNvPr id="51" name="Picture 50">
            <a:extLst>
              <a:ext uri="{FF2B5EF4-FFF2-40B4-BE49-F238E27FC236}">
                <a16:creationId xmlns:a16="http://schemas.microsoft.com/office/drawing/2014/main" id="{47D53C50-D8EA-D924-0C81-27506DD1B1E8}"/>
              </a:ext>
            </a:extLst>
          </p:cNvPr>
          <p:cNvPicPr>
            <a:picLocks noChangeAspect="1"/>
          </p:cNvPicPr>
          <p:nvPr/>
        </p:nvPicPr>
        <p:blipFill>
          <a:blip r:embed="rId14"/>
          <a:stretch>
            <a:fillRect/>
          </a:stretch>
        </p:blipFill>
        <p:spPr>
          <a:xfrm>
            <a:off x="6483938" y="4057047"/>
            <a:ext cx="402204" cy="380657"/>
          </a:xfrm>
          <a:prstGeom prst="rect">
            <a:avLst/>
          </a:prstGeom>
        </p:spPr>
      </p:pic>
      <p:pic>
        <p:nvPicPr>
          <p:cNvPr id="53" name="Picture 52">
            <a:extLst>
              <a:ext uri="{FF2B5EF4-FFF2-40B4-BE49-F238E27FC236}">
                <a16:creationId xmlns:a16="http://schemas.microsoft.com/office/drawing/2014/main" id="{6EC8ABA0-EF35-2448-893D-2464AE797327}"/>
              </a:ext>
            </a:extLst>
          </p:cNvPr>
          <p:cNvPicPr>
            <a:picLocks noChangeAspect="1"/>
          </p:cNvPicPr>
          <p:nvPr/>
        </p:nvPicPr>
        <p:blipFill>
          <a:blip r:embed="rId15"/>
          <a:stretch>
            <a:fillRect/>
          </a:stretch>
        </p:blipFill>
        <p:spPr>
          <a:xfrm>
            <a:off x="6346978" y="1743300"/>
            <a:ext cx="588015" cy="448957"/>
          </a:xfrm>
          <a:prstGeom prst="rect">
            <a:avLst/>
          </a:prstGeom>
        </p:spPr>
      </p:pic>
      <p:sp>
        <p:nvSpPr>
          <p:cNvPr id="5" name="TextBox 4">
            <a:extLst>
              <a:ext uri="{FF2B5EF4-FFF2-40B4-BE49-F238E27FC236}">
                <a16:creationId xmlns:a16="http://schemas.microsoft.com/office/drawing/2014/main" id="{FDFFA422-B9DA-1992-30FC-02027143EC84}"/>
              </a:ext>
            </a:extLst>
          </p:cNvPr>
          <p:cNvSpPr txBox="1"/>
          <p:nvPr/>
        </p:nvSpPr>
        <p:spPr>
          <a:xfrm>
            <a:off x="723525" y="5711257"/>
            <a:ext cx="11238917" cy="861774"/>
          </a:xfrm>
          <a:prstGeom prst="rect">
            <a:avLst/>
          </a:prstGeom>
          <a:noFill/>
        </p:spPr>
        <p:txBody>
          <a:bodyPr wrap="square" rtlCol="0">
            <a:spAutoFit/>
          </a:bodyPr>
          <a:lstStyle/>
          <a:p>
            <a:r>
              <a:rPr lang="en-US" sz="1000" dirty="0"/>
              <a:t>BMI – Body Mass Index</a:t>
            </a:r>
          </a:p>
          <a:p>
            <a:r>
              <a:rPr lang="en-US" sz="1000" dirty="0"/>
              <a:t>1. GOV.UK. Green Book. Chapter 19: Influenza. Available at: </a:t>
            </a:r>
            <a:r>
              <a:rPr lang="en-US" sz="1000" dirty="0">
                <a:hlinkClick r:id="rId16"/>
              </a:rPr>
              <a:t>https://assets.publishing.service.gov.uk/government/uploads/system/uploads/attachment_data/file/1107978/Influenza-green-book-chapter19-16September22.pdf</a:t>
            </a:r>
            <a:r>
              <a:rPr lang="en-US" sz="1000" dirty="0"/>
              <a:t> (</a:t>
            </a:r>
            <a:r>
              <a:rPr lang="en-US" sz="1000" dirty="0" err="1"/>
              <a:t>zuletzt</a:t>
            </a:r>
            <a:r>
              <a:rPr lang="en-US" sz="1000" dirty="0"/>
              <a:t> </a:t>
            </a:r>
            <a:r>
              <a:rPr lang="en-US" sz="1000" dirty="0" err="1"/>
              <a:t>abgerufen</a:t>
            </a:r>
            <a:r>
              <a:rPr lang="en-US" sz="1000" dirty="0"/>
              <a:t> September 2023) 2. CDC. Influenza (flu). People at higher risk of flu complications. Available at: </a:t>
            </a:r>
            <a:r>
              <a:rPr lang="en-US" sz="1000" dirty="0">
                <a:hlinkClick r:id="rId17"/>
              </a:rPr>
              <a:t>https://www.cdc.gov/flu/highrisk/index.htm</a:t>
            </a:r>
            <a:r>
              <a:rPr lang="en-US" sz="1000" dirty="0"/>
              <a:t> (</a:t>
            </a:r>
            <a:r>
              <a:rPr lang="en-US" sz="1000" dirty="0" err="1"/>
              <a:t>zuletzt</a:t>
            </a:r>
            <a:r>
              <a:rPr lang="en-US" sz="1000" dirty="0"/>
              <a:t> </a:t>
            </a:r>
            <a:r>
              <a:rPr lang="en-US" sz="1000" dirty="0" err="1"/>
              <a:t>abgerufen</a:t>
            </a:r>
            <a:r>
              <a:rPr lang="en-US" sz="1000" dirty="0"/>
              <a:t> September 2023). 3. </a:t>
            </a:r>
            <a:r>
              <a:rPr lang="de-DE" sz="1000" dirty="0"/>
              <a:t>STIKO. Empfehlungen der Ständigen Impfkommission beim Robert Koch-Institut 2023, EpidBull. 4/2023..</a:t>
            </a:r>
            <a:endParaRPr lang="en-GB" sz="1000" dirty="0"/>
          </a:p>
        </p:txBody>
      </p:sp>
      <p:pic>
        <p:nvPicPr>
          <p:cNvPr id="6" name="Graphic 5" descr="Touchscreen with solid fill">
            <a:extLst>
              <a:ext uri="{FF2B5EF4-FFF2-40B4-BE49-F238E27FC236}">
                <a16:creationId xmlns:a16="http://schemas.microsoft.com/office/drawing/2014/main" id="{FCBC53ED-AF6A-D811-6F16-B6262C8B3D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53188" y="5116086"/>
            <a:ext cx="476258" cy="476258"/>
          </a:xfrm>
          <a:prstGeom prst="rect">
            <a:avLst/>
          </a:prstGeom>
        </p:spPr>
      </p:pic>
    </p:spTree>
    <p:extLst>
      <p:ext uri="{BB962C8B-B14F-4D97-AF65-F5344CB8AC3E}">
        <p14:creationId xmlns:p14="http://schemas.microsoft.com/office/powerpoint/2010/main" val="381773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4FEEC-5E22-E106-1B4D-48D701CF9C71}"/>
              </a:ext>
            </a:extLst>
          </p:cNvPr>
          <p:cNvSpPr>
            <a:spLocks noGrp="1"/>
          </p:cNvSpPr>
          <p:nvPr>
            <p:ph type="title"/>
          </p:nvPr>
        </p:nvSpPr>
        <p:spPr/>
        <p:txBody>
          <a:bodyPr/>
          <a:lstStyle/>
          <a:p>
            <a:r>
              <a:rPr lang="de-DE" dirty="0"/>
              <a:t>Influenza A und B</a:t>
            </a:r>
          </a:p>
        </p:txBody>
      </p:sp>
      <p:sp>
        <p:nvSpPr>
          <p:cNvPr id="6" name="Rectangle 4">
            <a:extLst>
              <a:ext uri="{FF2B5EF4-FFF2-40B4-BE49-F238E27FC236}">
                <a16:creationId xmlns:a16="http://schemas.microsoft.com/office/drawing/2014/main" id="{C3D55BA8-618D-D9BA-B5AB-CF48E422E24D}"/>
              </a:ext>
            </a:extLst>
          </p:cNvPr>
          <p:cNvSpPr/>
          <p:nvPr/>
        </p:nvSpPr>
        <p:spPr>
          <a:xfrm>
            <a:off x="723524" y="2476710"/>
            <a:ext cx="5212884" cy="27673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13">
            <a:extLst>
              <a:ext uri="{FF2B5EF4-FFF2-40B4-BE49-F238E27FC236}">
                <a16:creationId xmlns:a16="http://schemas.microsoft.com/office/drawing/2014/main" id="{F5B7DCA1-C9FF-C458-93C0-E891F47CB841}"/>
              </a:ext>
            </a:extLst>
          </p:cNvPr>
          <p:cNvSpPr/>
          <p:nvPr/>
        </p:nvSpPr>
        <p:spPr>
          <a:xfrm>
            <a:off x="6265551" y="2467796"/>
            <a:ext cx="5212884" cy="2776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11">
            <a:extLst>
              <a:ext uri="{FF2B5EF4-FFF2-40B4-BE49-F238E27FC236}">
                <a16:creationId xmlns:a16="http://schemas.microsoft.com/office/drawing/2014/main" id="{D8758076-3E9F-8162-059D-4C5455B2BF67}"/>
              </a:ext>
            </a:extLst>
          </p:cNvPr>
          <p:cNvSpPr/>
          <p:nvPr/>
        </p:nvSpPr>
        <p:spPr>
          <a:xfrm>
            <a:off x="1027960" y="3609499"/>
            <a:ext cx="4334499" cy="1323439"/>
          </a:xfrm>
          <a:prstGeom prst="rect">
            <a:avLst/>
          </a:prstGeom>
        </p:spPr>
        <p:txBody>
          <a:bodyPr wrap="square">
            <a:spAutoFit/>
          </a:bodyPr>
          <a:lstStyle/>
          <a:p>
            <a:pPr marL="228600" marR="0" lvl="0" indent="-228600" algn="l" defTabSz="914400" rtl="0" eaLnBrk="1" fontAlgn="auto" latinLnBrk="0" hangingPunct="1">
              <a:lnSpc>
                <a:spcPct val="100000"/>
              </a:lnSpc>
              <a:spcBef>
                <a:spcPts val="500"/>
              </a:spcBef>
              <a:spcAft>
                <a:spcPts val="600"/>
              </a:spcAft>
              <a:buClr>
                <a:srgbClr val="1B3055"/>
              </a:buClr>
              <a:buSzTx/>
              <a:buFont typeface="Arial" charset="0"/>
              <a:buChar char="•"/>
              <a:tabLst/>
              <a:defRPr/>
            </a:pPr>
            <a:r>
              <a:rPr kumimoji="0" lang="de-DE" sz="1600" b="0" i="0" u="none" strike="noStrike" kern="1200" cap="none" spc="0" normalizeH="0" baseline="0" noProof="0">
                <a:ln>
                  <a:noFill/>
                </a:ln>
                <a:effectLst/>
                <a:uLnTx/>
                <a:uFillTx/>
                <a:ea typeface="+mn-ea"/>
                <a:cs typeface="Arial" charset="0"/>
              </a:rPr>
              <a:t>Leben und replizieren sich in Wildgeflügel; werden auf Menschen übertragen; andere Säuger sind Träger des Virus</a:t>
            </a:r>
            <a:r>
              <a:rPr lang="de-DE" sz="1600">
                <a:cs typeface="Arial" charset="0"/>
              </a:rPr>
              <a:t> </a:t>
            </a:r>
            <a:r>
              <a:rPr lang="de-DE" sz="1600">
                <a:cs typeface="Arial" charset="0"/>
                <a:sym typeface="Wingdings" panose="05000000000000000000" pitchFamily="2" charset="2"/>
              </a:rPr>
              <a:t> </a:t>
            </a:r>
            <a:r>
              <a:rPr lang="de-DE" sz="1600" b="1">
                <a:cs typeface="Arial" charset="0"/>
                <a:sym typeface="Wingdings" panose="05000000000000000000" pitchFamily="2" charset="2"/>
              </a:rPr>
              <a:t>Saisonale Epidemien &amp; Pandemien</a:t>
            </a:r>
            <a:endParaRPr kumimoji="0" lang="de-DE" sz="1600" b="1" i="0" u="none" strike="noStrike" kern="1200" cap="none" spc="0" normalizeH="0" baseline="0" noProof="0">
              <a:ln>
                <a:noFill/>
              </a:ln>
              <a:effectLst/>
              <a:uLnTx/>
              <a:uFillTx/>
              <a:ea typeface="+mn-ea"/>
              <a:cs typeface="Arial" charset="0"/>
            </a:endParaRPr>
          </a:p>
        </p:txBody>
      </p:sp>
      <p:sp>
        <p:nvSpPr>
          <p:cNvPr id="9" name="Rectangle 16">
            <a:extLst>
              <a:ext uri="{FF2B5EF4-FFF2-40B4-BE49-F238E27FC236}">
                <a16:creationId xmlns:a16="http://schemas.microsoft.com/office/drawing/2014/main" id="{BDB80E24-B1B1-B589-00B1-D25E27C45501}"/>
              </a:ext>
            </a:extLst>
          </p:cNvPr>
          <p:cNvSpPr/>
          <p:nvPr/>
        </p:nvSpPr>
        <p:spPr>
          <a:xfrm>
            <a:off x="6620063" y="3631957"/>
            <a:ext cx="4630604" cy="830997"/>
          </a:xfrm>
          <a:prstGeom prst="rect">
            <a:avLst/>
          </a:prstGeom>
        </p:spPr>
        <p:txBody>
          <a:bodyPr wrap="square">
            <a:spAutoFit/>
          </a:bodyPr>
          <a:lstStyle/>
          <a:p>
            <a:pPr marL="228600" indent="-228600">
              <a:spcBef>
                <a:spcPts val="500"/>
              </a:spcBef>
              <a:spcAft>
                <a:spcPts val="600"/>
              </a:spcAft>
              <a:buClr>
                <a:srgbClr val="1B3055"/>
              </a:buClr>
              <a:buFont typeface="Arial" charset="0"/>
              <a:buChar char="•"/>
              <a:defRPr/>
            </a:pPr>
            <a:r>
              <a:rPr lang="de-DE" sz="1600" dirty="0">
                <a:cs typeface="Arial" charset="0"/>
              </a:rPr>
              <a:t>Influenza B-Viren mutieren weniger und befallen zum größten Teil Menschen </a:t>
            </a:r>
            <a:r>
              <a:rPr lang="de-DE" sz="1600" dirty="0">
                <a:cs typeface="Arial" charset="0"/>
                <a:sym typeface="Wingdings" panose="05000000000000000000" pitchFamily="2" charset="2"/>
              </a:rPr>
              <a:t> </a:t>
            </a:r>
            <a:r>
              <a:rPr lang="de-DE" sz="1600" b="1" dirty="0">
                <a:cs typeface="Arial" charset="0"/>
                <a:sym typeface="Wingdings" panose="05000000000000000000" pitchFamily="2" charset="2"/>
              </a:rPr>
              <a:t>saisonale Epidemien</a:t>
            </a:r>
            <a:endParaRPr lang="de-DE" sz="1600" b="1" dirty="0">
              <a:cs typeface="Arial" charset="0"/>
            </a:endParaRPr>
          </a:p>
        </p:txBody>
      </p:sp>
      <p:sp>
        <p:nvSpPr>
          <p:cNvPr id="10" name="Content Placeholder 2">
            <a:extLst>
              <a:ext uri="{FF2B5EF4-FFF2-40B4-BE49-F238E27FC236}">
                <a16:creationId xmlns:a16="http://schemas.microsoft.com/office/drawing/2014/main" id="{AB8E451A-19C2-D96C-FEDE-8144C3FA6A5B}"/>
              </a:ext>
            </a:extLst>
          </p:cNvPr>
          <p:cNvSpPr txBox="1">
            <a:spLocks/>
          </p:cNvSpPr>
          <p:nvPr/>
        </p:nvSpPr>
        <p:spPr>
          <a:xfrm>
            <a:off x="1068079" y="2622572"/>
            <a:ext cx="2839129" cy="434975"/>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300"/>
              </a:spcBef>
              <a:spcAft>
                <a:spcPts val="300"/>
              </a:spcAft>
              <a:buFont typeface="Arial" panose="020B0604020202020204" pitchFamily="34" charset="0"/>
              <a:buChar char="•"/>
              <a:tabLst/>
              <a:defRPr sz="2800" kern="1200">
                <a:solidFill>
                  <a:schemeClr val="tx2"/>
                </a:solidFill>
                <a:latin typeface="+mn-lt"/>
                <a:ea typeface="+mn-ea"/>
                <a:cs typeface="+mn-cs"/>
              </a:defRPr>
            </a:lvl1pPr>
            <a:lvl2pPr marL="360000" indent="-216000" algn="l" defTabSz="914400" rtl="0" eaLnBrk="1" latinLnBrk="0" hangingPunct="1">
              <a:lnSpc>
                <a:spcPct val="100000"/>
              </a:lnSpc>
              <a:spcBef>
                <a:spcPts val="300"/>
              </a:spcBef>
              <a:spcAft>
                <a:spcPts val="300"/>
              </a:spcAft>
              <a:buFont typeface="Arial" panose="020B0604020202020204" pitchFamily="34" charset="0"/>
              <a:buChar char="•"/>
              <a:tabLst/>
              <a:defRPr sz="2400" kern="1200">
                <a:solidFill>
                  <a:schemeClr val="tx2"/>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tabLst/>
              <a:defRPr sz="2000" kern="1200">
                <a:solidFill>
                  <a:schemeClr val="tx2"/>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System Font Regular"/>
              <a:buChar char="-"/>
              <a:tabLst/>
              <a:defRPr sz="2000" kern="1200">
                <a:solidFill>
                  <a:schemeClr val="tx2"/>
                </a:solidFill>
                <a:latin typeface="+mn-lt"/>
                <a:ea typeface="+mn-ea"/>
                <a:cs typeface="+mn-cs"/>
              </a:defRPr>
            </a:lvl4pPr>
            <a:lvl5pPr marL="9525" indent="-9525" algn="l" defTabSz="914400" rtl="0" eaLnBrk="1" latinLnBrk="0" hangingPunct="1">
              <a:lnSpc>
                <a:spcPct val="100000"/>
              </a:lnSpc>
              <a:spcBef>
                <a:spcPts val="300"/>
              </a:spcBef>
              <a:spcAft>
                <a:spcPts val="300"/>
              </a:spcAft>
              <a:buFont typeface="Arial" panose="020B0604020202020204" pitchFamily="34" charset="0"/>
              <a:buNone/>
              <a:tabLst/>
              <a:defRPr sz="2800" kern="1200">
                <a:solidFill>
                  <a:schemeClr val="tx2"/>
                </a:solidFill>
                <a:latin typeface="+mn-lt"/>
                <a:ea typeface="+mn-ea"/>
                <a:cs typeface="+mn-cs"/>
              </a:defRPr>
            </a:lvl5pPr>
            <a:lvl6pPr marL="9525" indent="0" algn="l" defTabSz="914400" rtl="0" eaLnBrk="1" latinLnBrk="0" hangingPunct="1">
              <a:lnSpc>
                <a:spcPct val="90000"/>
              </a:lnSpc>
              <a:spcBef>
                <a:spcPts val="1200"/>
              </a:spcBef>
              <a:buFont typeface="Arial" panose="020B0604020202020204" pitchFamily="34" charset="0"/>
              <a:buNone/>
              <a:tabLst/>
              <a:defRPr sz="2800" kern="1200" cap="all"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
                <a:srgbClr val="51545D"/>
              </a:buClr>
              <a:buSzTx/>
              <a:buFont typeface="Arial" panose="020B0604020202020204" pitchFamily="34" charset="0"/>
              <a:buNone/>
              <a:tabLst/>
              <a:defRPr/>
            </a:pPr>
            <a:r>
              <a:rPr kumimoji="0" lang="en-GB" sz="2000" b="1" i="0" u="none" strike="noStrike" kern="1200" cap="none" spc="0" normalizeH="0" baseline="0" noProof="0">
                <a:ln>
                  <a:noFill/>
                </a:ln>
                <a:solidFill>
                  <a:srgbClr val="FC1920"/>
                </a:solidFill>
                <a:effectLst/>
                <a:uLnTx/>
                <a:uFillTx/>
                <a:ea typeface="+mn-ea"/>
                <a:cs typeface="+mn-cs"/>
              </a:rPr>
              <a:t>Influenza A Viren</a:t>
            </a:r>
            <a:endParaRPr kumimoji="0" lang="en-GB" sz="2000" b="1" i="0" u="none" strike="noStrike" kern="1200" cap="none" spc="0" normalizeH="0" baseline="30000" noProof="0">
              <a:ln>
                <a:noFill/>
              </a:ln>
              <a:solidFill>
                <a:srgbClr val="FC1920"/>
              </a:solidFill>
              <a:effectLst/>
              <a:uLnTx/>
              <a:uFillTx/>
              <a:ea typeface="+mn-ea"/>
              <a:cs typeface="+mn-cs"/>
            </a:endParaRPr>
          </a:p>
        </p:txBody>
      </p:sp>
      <p:sp>
        <p:nvSpPr>
          <p:cNvPr id="11" name="Oval 5">
            <a:extLst>
              <a:ext uri="{FF2B5EF4-FFF2-40B4-BE49-F238E27FC236}">
                <a16:creationId xmlns:a16="http://schemas.microsoft.com/office/drawing/2014/main" id="{072F6898-F0E6-1B4B-A1AF-B60F0BCBDCF2}"/>
              </a:ext>
            </a:extLst>
          </p:cNvPr>
          <p:cNvSpPr/>
          <p:nvPr/>
        </p:nvSpPr>
        <p:spPr>
          <a:xfrm>
            <a:off x="9628742" y="1613944"/>
            <a:ext cx="1849693" cy="1849693"/>
          </a:xfrm>
          <a:prstGeom prst="ellipse">
            <a:avLst/>
          </a:prstGeom>
          <a:solidFill>
            <a:srgbClr val="C7E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9">
            <a:extLst>
              <a:ext uri="{FF2B5EF4-FFF2-40B4-BE49-F238E27FC236}">
                <a16:creationId xmlns:a16="http://schemas.microsoft.com/office/drawing/2014/main" id="{9B77DE6D-C591-C415-E204-320A13B9EE46}"/>
              </a:ext>
            </a:extLst>
          </p:cNvPr>
          <p:cNvSpPr/>
          <p:nvPr/>
        </p:nvSpPr>
        <p:spPr>
          <a:xfrm>
            <a:off x="4076758" y="1613944"/>
            <a:ext cx="1849693" cy="18496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21">
            <a:extLst>
              <a:ext uri="{FF2B5EF4-FFF2-40B4-BE49-F238E27FC236}">
                <a16:creationId xmlns:a16="http://schemas.microsoft.com/office/drawing/2014/main" id="{6B640CB6-062C-2486-9BBC-1A99FB976935}"/>
              </a:ext>
            </a:extLst>
          </p:cNvPr>
          <p:cNvPicPr>
            <a:picLocks noChangeAspect="1"/>
          </p:cNvPicPr>
          <p:nvPr/>
        </p:nvPicPr>
        <p:blipFill>
          <a:blip r:embed="rId2"/>
          <a:stretch>
            <a:fillRect/>
          </a:stretch>
        </p:blipFill>
        <p:spPr>
          <a:xfrm>
            <a:off x="9918313" y="1906763"/>
            <a:ext cx="1306662" cy="1306662"/>
          </a:xfrm>
          <a:prstGeom prst="rect">
            <a:avLst/>
          </a:prstGeom>
        </p:spPr>
      </p:pic>
      <p:pic>
        <p:nvPicPr>
          <p:cNvPr id="14" name="Picture 23">
            <a:extLst>
              <a:ext uri="{FF2B5EF4-FFF2-40B4-BE49-F238E27FC236}">
                <a16:creationId xmlns:a16="http://schemas.microsoft.com/office/drawing/2014/main" id="{94D442DD-D42D-2EAC-D4D1-60937E080C01}"/>
              </a:ext>
            </a:extLst>
          </p:cNvPr>
          <p:cNvPicPr>
            <a:picLocks noChangeAspect="1"/>
          </p:cNvPicPr>
          <p:nvPr/>
        </p:nvPicPr>
        <p:blipFill>
          <a:blip r:embed="rId3"/>
          <a:stretch>
            <a:fillRect/>
          </a:stretch>
        </p:blipFill>
        <p:spPr>
          <a:xfrm>
            <a:off x="4324258" y="1848691"/>
            <a:ext cx="1366854" cy="1366854"/>
          </a:xfrm>
          <a:prstGeom prst="rect">
            <a:avLst/>
          </a:prstGeom>
        </p:spPr>
      </p:pic>
      <p:sp>
        <p:nvSpPr>
          <p:cNvPr id="15" name="Content Placeholder 2">
            <a:extLst>
              <a:ext uri="{FF2B5EF4-FFF2-40B4-BE49-F238E27FC236}">
                <a16:creationId xmlns:a16="http://schemas.microsoft.com/office/drawing/2014/main" id="{29591795-DF47-ADCB-6D80-F369823AACA5}"/>
              </a:ext>
            </a:extLst>
          </p:cNvPr>
          <p:cNvSpPr txBox="1">
            <a:spLocks/>
          </p:cNvSpPr>
          <p:nvPr/>
        </p:nvSpPr>
        <p:spPr>
          <a:xfrm>
            <a:off x="6620063" y="2614901"/>
            <a:ext cx="2839129" cy="434975"/>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300"/>
              </a:spcBef>
              <a:spcAft>
                <a:spcPts val="300"/>
              </a:spcAft>
              <a:buFont typeface="Arial" panose="020B0604020202020204" pitchFamily="34" charset="0"/>
              <a:buChar char="•"/>
              <a:tabLst/>
              <a:defRPr sz="2800" kern="1200">
                <a:solidFill>
                  <a:schemeClr val="tx2"/>
                </a:solidFill>
                <a:latin typeface="+mn-lt"/>
                <a:ea typeface="+mn-ea"/>
                <a:cs typeface="+mn-cs"/>
              </a:defRPr>
            </a:lvl1pPr>
            <a:lvl2pPr marL="360000" indent="-216000" algn="l" defTabSz="914400" rtl="0" eaLnBrk="1" latinLnBrk="0" hangingPunct="1">
              <a:lnSpc>
                <a:spcPct val="100000"/>
              </a:lnSpc>
              <a:spcBef>
                <a:spcPts val="300"/>
              </a:spcBef>
              <a:spcAft>
                <a:spcPts val="300"/>
              </a:spcAft>
              <a:buFont typeface="Arial" panose="020B0604020202020204" pitchFamily="34" charset="0"/>
              <a:buChar char="•"/>
              <a:tabLst/>
              <a:defRPr sz="2400" kern="1200">
                <a:solidFill>
                  <a:schemeClr val="tx2"/>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tabLst/>
              <a:defRPr sz="2000" kern="1200">
                <a:solidFill>
                  <a:schemeClr val="tx2"/>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System Font Regular"/>
              <a:buChar char="-"/>
              <a:tabLst/>
              <a:defRPr sz="2000" kern="1200">
                <a:solidFill>
                  <a:schemeClr val="tx2"/>
                </a:solidFill>
                <a:latin typeface="+mn-lt"/>
                <a:ea typeface="+mn-ea"/>
                <a:cs typeface="+mn-cs"/>
              </a:defRPr>
            </a:lvl4pPr>
            <a:lvl5pPr marL="9525" indent="-9525" algn="l" defTabSz="914400" rtl="0" eaLnBrk="1" latinLnBrk="0" hangingPunct="1">
              <a:lnSpc>
                <a:spcPct val="100000"/>
              </a:lnSpc>
              <a:spcBef>
                <a:spcPts val="300"/>
              </a:spcBef>
              <a:spcAft>
                <a:spcPts val="300"/>
              </a:spcAft>
              <a:buFont typeface="Arial" panose="020B0604020202020204" pitchFamily="34" charset="0"/>
              <a:buNone/>
              <a:tabLst/>
              <a:defRPr sz="2800" kern="1200">
                <a:solidFill>
                  <a:schemeClr val="tx2"/>
                </a:solidFill>
                <a:latin typeface="+mn-lt"/>
                <a:ea typeface="+mn-ea"/>
                <a:cs typeface="+mn-cs"/>
              </a:defRPr>
            </a:lvl5pPr>
            <a:lvl6pPr marL="9525" indent="0" algn="l" defTabSz="914400" rtl="0" eaLnBrk="1" latinLnBrk="0" hangingPunct="1">
              <a:lnSpc>
                <a:spcPct val="90000"/>
              </a:lnSpc>
              <a:spcBef>
                <a:spcPts val="1200"/>
              </a:spcBef>
              <a:buFont typeface="Arial" panose="020B0604020202020204" pitchFamily="34" charset="0"/>
              <a:buNone/>
              <a:tabLst/>
              <a:defRPr sz="2800" kern="1200" cap="all" baseline="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GB" sz="2000" b="1">
                <a:solidFill>
                  <a:srgbClr val="FF0000"/>
                </a:solidFill>
              </a:rPr>
              <a:t>Influenza B Viren</a:t>
            </a:r>
            <a:endParaRPr lang="en-GB" sz="2000" b="1" baseline="30000">
              <a:solidFill>
                <a:srgbClr val="FF0000"/>
              </a:solidFill>
            </a:endParaRPr>
          </a:p>
        </p:txBody>
      </p:sp>
      <p:sp>
        <p:nvSpPr>
          <p:cNvPr id="16" name="Rectangle 15">
            <a:extLst>
              <a:ext uri="{FF2B5EF4-FFF2-40B4-BE49-F238E27FC236}">
                <a16:creationId xmlns:a16="http://schemas.microsoft.com/office/drawing/2014/main" id="{4E9B29C8-946E-257F-63E6-34C1118EEF46}"/>
              </a:ext>
            </a:extLst>
          </p:cNvPr>
          <p:cNvSpPr/>
          <p:nvPr/>
        </p:nvSpPr>
        <p:spPr>
          <a:xfrm>
            <a:off x="723524" y="6097447"/>
            <a:ext cx="10729911" cy="195571"/>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1. Yeo und Gan. Viruses. 2021;13(11):2276</a:t>
            </a:r>
          </a:p>
        </p:txBody>
      </p:sp>
    </p:spTree>
    <p:extLst>
      <p:ext uri="{BB962C8B-B14F-4D97-AF65-F5344CB8AC3E}">
        <p14:creationId xmlns:p14="http://schemas.microsoft.com/office/powerpoint/2010/main" val="248183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17131A-8488-4945-8521-9DE6CB67948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639803"/>
            <a:ext cx="10729912" cy="1089529"/>
          </a:xfrm>
        </p:spPr>
        <p:txBody>
          <a:bodyPr/>
          <a:lstStyle/>
          <a:p>
            <a:pPr marL="0" indent="0">
              <a:spcBef>
                <a:spcPct val="0"/>
              </a:spcBef>
              <a:buNone/>
            </a:pPr>
            <a:r>
              <a:rPr lang="de-DE" sz="3600" b="0" dirty="0">
                <a:solidFill>
                  <a:schemeClr val="tx1"/>
                </a:solidFill>
                <a:latin typeface="Arial" panose="020B0604020202020204" pitchFamily="34" charset="0"/>
                <a:ea typeface="+mj-ea"/>
                <a:cs typeface="+mj-cs"/>
              </a:rPr>
              <a:t>Die saisonale Influenza-Erkrankung ist mehr als eine gewöhnliche Erkältung</a:t>
            </a:r>
            <a:endParaRPr lang="en-AU" sz="3600" b="0" dirty="0">
              <a:solidFill>
                <a:schemeClr val="tx1"/>
              </a:solidFill>
              <a:latin typeface="Arial" panose="020B0604020202020204" pitchFamily="34" charset="0"/>
              <a:ea typeface="+mj-ea"/>
              <a:cs typeface="+mj-cs"/>
            </a:endParaRPr>
          </a:p>
        </p:txBody>
      </p:sp>
      <p:graphicFrame>
        <p:nvGraphicFramePr>
          <p:cNvPr id="5" name="Tabelle 5">
            <a:extLst>
              <a:ext uri="{FF2B5EF4-FFF2-40B4-BE49-F238E27FC236}">
                <a16:creationId xmlns:a16="http://schemas.microsoft.com/office/drawing/2014/main" id="{A1E9F6EC-F1B2-891C-9304-465220BEA70A}"/>
              </a:ext>
            </a:extLst>
          </p:cNvPr>
          <p:cNvGraphicFramePr>
            <a:graphicFrameLocks noGrp="1"/>
          </p:cNvGraphicFramePr>
          <p:nvPr>
            <p:ph idx="1"/>
            <p:extLst>
              <p:ext uri="{D42A27DB-BD31-4B8C-83A1-F6EECF244321}">
                <p14:modId xmlns:p14="http://schemas.microsoft.com/office/powerpoint/2010/main" val="1825122089"/>
              </p:ext>
            </p:extLst>
          </p:nvPr>
        </p:nvGraphicFramePr>
        <p:xfrm>
          <a:off x="731044" y="1818472"/>
          <a:ext cx="10729912" cy="4206240"/>
        </p:xfrm>
        <a:graphic>
          <a:graphicData uri="http://schemas.openxmlformats.org/drawingml/2006/table">
            <a:tbl>
              <a:tblPr firstRow="1" bandRow="1"/>
              <a:tblGrid>
                <a:gridCol w="2682478">
                  <a:extLst>
                    <a:ext uri="{9D8B030D-6E8A-4147-A177-3AD203B41FA5}">
                      <a16:colId xmlns:a16="http://schemas.microsoft.com/office/drawing/2014/main" val="1680702411"/>
                    </a:ext>
                  </a:extLst>
                </a:gridCol>
                <a:gridCol w="2682478">
                  <a:extLst>
                    <a:ext uri="{9D8B030D-6E8A-4147-A177-3AD203B41FA5}">
                      <a16:colId xmlns:a16="http://schemas.microsoft.com/office/drawing/2014/main" val="3479467174"/>
                    </a:ext>
                  </a:extLst>
                </a:gridCol>
                <a:gridCol w="2682478">
                  <a:extLst>
                    <a:ext uri="{9D8B030D-6E8A-4147-A177-3AD203B41FA5}">
                      <a16:colId xmlns:a16="http://schemas.microsoft.com/office/drawing/2014/main" val="3366285758"/>
                    </a:ext>
                  </a:extLst>
                </a:gridCol>
                <a:gridCol w="2682478">
                  <a:extLst>
                    <a:ext uri="{9D8B030D-6E8A-4147-A177-3AD203B41FA5}">
                      <a16:colId xmlns:a16="http://schemas.microsoft.com/office/drawing/2014/main" val="2856797154"/>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GB" sz="1600" dirty="0">
                        <a:latin typeface="+mn-lt"/>
                        <a:cs typeface="Arial" panose="020B0604020202020204" pitchFamily="34" charset="0"/>
                      </a:endParaRPr>
                    </a:p>
                  </a:txBody>
                  <a:tcP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800" b="1" u="none" strike="noStrike" kern="1200" cap="none" spc="0" normalizeH="0" baseline="0" dirty="0">
                          <a:ln>
                            <a:noFill/>
                          </a:ln>
                          <a:solidFill>
                            <a:schemeClr val="tx1"/>
                          </a:solidFill>
                          <a:effectLst/>
                          <a:uLnTx/>
                          <a:uFillTx/>
                          <a:latin typeface="+mn-lt"/>
                          <a:ea typeface="+mj-ea"/>
                          <a:cs typeface="+mj-cs"/>
                        </a:rPr>
                        <a:t>Influenza-Erkrankung</a:t>
                      </a:r>
                    </a:p>
                  </a:txBody>
                  <a:tcPr>
                    <a:solidFill>
                      <a:schemeClr val="bg2">
                        <a:lumMod val="9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800" b="1" u="none" strike="noStrike" kern="1200" cap="none" spc="0" normalizeH="0" baseline="0" dirty="0">
                          <a:ln>
                            <a:noFill/>
                          </a:ln>
                          <a:solidFill>
                            <a:schemeClr val="tx1"/>
                          </a:solidFill>
                          <a:effectLst/>
                          <a:uLnTx/>
                          <a:uFillTx/>
                          <a:latin typeface="+mn-lt"/>
                          <a:ea typeface="+mj-ea"/>
                          <a:cs typeface="+mj-cs"/>
                        </a:rPr>
                        <a:t>Erkältung</a:t>
                      </a:r>
                    </a:p>
                  </a:txBody>
                  <a:tcPr>
                    <a:solidFill>
                      <a:schemeClr val="bg2">
                        <a:lumMod val="90000"/>
                      </a:schemeClr>
                    </a:solidFill>
                  </a:tcPr>
                </a:tc>
                <a:tc>
                  <a:txBody>
                    <a:bodyPr/>
                    <a:lstStyle/>
                    <a:p>
                      <a:r>
                        <a:rPr kumimoji="0" lang="de-DE" sz="1800" b="1" u="none" strike="noStrike" kern="1200" cap="none" spc="0" normalizeH="0" baseline="0" dirty="0">
                          <a:ln>
                            <a:noFill/>
                          </a:ln>
                          <a:solidFill>
                            <a:schemeClr val="tx1"/>
                          </a:solidFill>
                          <a:effectLst/>
                          <a:uLnTx/>
                          <a:uFillTx/>
                          <a:latin typeface="+mn-lt"/>
                          <a:ea typeface="+mj-ea"/>
                          <a:cs typeface="+mj-cs"/>
                        </a:rPr>
                        <a:t>Corona</a:t>
                      </a:r>
                    </a:p>
                  </a:txBody>
                  <a:tcPr>
                    <a:solidFill>
                      <a:schemeClr val="bg2">
                        <a:lumMod val="90000"/>
                      </a:schemeClr>
                    </a:solidFill>
                  </a:tcPr>
                </a:tc>
                <a:extLst>
                  <a:ext uri="{0D108BD9-81ED-4DB2-BD59-A6C34878D82A}">
                    <a16:rowId xmlns:a16="http://schemas.microsoft.com/office/drawing/2014/main" val="247439061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Pathogen</a:t>
                      </a:r>
                      <a:endParaRPr lang="de-DE" sz="1600" b="1"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solidFill>
                          <a:latin typeface="+mn-lt"/>
                        </a:rPr>
                        <a:t>Influenza-</a:t>
                      </a:r>
                      <a:r>
                        <a:rPr lang="de-DE" sz="1600" b="1" baseline="0" dirty="0">
                          <a:solidFill>
                            <a:schemeClr val="tx1"/>
                          </a:solidFill>
                          <a:latin typeface="+mn-lt"/>
                        </a:rPr>
                        <a:t>A/B-Virus</a:t>
                      </a:r>
                      <a:r>
                        <a:rPr lang="de-DE" sz="1600" b="1" baseline="30000" dirty="0">
                          <a:solidFill>
                            <a:schemeClr val="tx1"/>
                          </a:solidFill>
                          <a:latin typeface="+mn-lt"/>
                        </a:rPr>
                        <a:t>1</a:t>
                      </a:r>
                      <a:endParaRPr lang="de-DE" sz="1600" b="1"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&gt;200</a:t>
                      </a:r>
                      <a:r>
                        <a:rPr lang="de-DE" sz="1600" baseline="0" dirty="0">
                          <a:solidFill>
                            <a:schemeClr val="tx1">
                              <a:lumMod val="50000"/>
                            </a:schemeClr>
                          </a:solidFill>
                          <a:latin typeface="+mn-lt"/>
                        </a:rPr>
                        <a:t> Pathogene</a:t>
                      </a:r>
                      <a:r>
                        <a:rPr lang="de-DE" sz="1600" baseline="30000" dirty="0">
                          <a:solidFill>
                            <a:schemeClr val="tx1">
                              <a:lumMod val="50000"/>
                            </a:schemeClr>
                          </a:solidFill>
                          <a:latin typeface="+mn-lt"/>
                        </a:rPr>
                        <a:t>5</a:t>
                      </a:r>
                      <a:endParaRPr lang="de-DE" sz="1600" baseline="30000" dirty="0">
                        <a:solidFill>
                          <a:schemeClr val="tx1">
                            <a:lumMod val="50000"/>
                          </a:schemeClr>
                        </a:solidFill>
                        <a:latin typeface="+mn-lt"/>
                        <a:cs typeface="Arial" panose="020B0604020202020204" pitchFamily="34" charset="0"/>
                      </a:endParaRPr>
                    </a:p>
                  </a:txBody>
                  <a:tcPr/>
                </a:tc>
                <a:tc>
                  <a:txBody>
                    <a:bodyPr/>
                    <a:lstStyle/>
                    <a:p>
                      <a:r>
                        <a:rPr lang="de-DE" sz="1600" kern="1200" dirty="0">
                          <a:solidFill>
                            <a:schemeClr val="tx1">
                              <a:lumMod val="50000"/>
                            </a:schemeClr>
                          </a:solidFill>
                          <a:latin typeface="+mn-lt"/>
                          <a:ea typeface="+mn-ea"/>
                          <a:cs typeface="+mn-cs"/>
                        </a:rPr>
                        <a:t>SARS-CoV-2</a:t>
                      </a:r>
                      <a:r>
                        <a:rPr lang="de-DE" sz="1600" kern="1200" baseline="30000" dirty="0">
                          <a:solidFill>
                            <a:schemeClr val="tx1">
                              <a:lumMod val="50000"/>
                            </a:schemeClr>
                          </a:solidFill>
                          <a:latin typeface="+mn-lt"/>
                          <a:ea typeface="+mn-ea"/>
                          <a:cs typeface="+mn-cs"/>
                        </a:rPr>
                        <a:t>6</a:t>
                      </a:r>
                      <a:endParaRPr lang="de-DE" sz="1600" kern="1200" dirty="0">
                        <a:solidFill>
                          <a:schemeClr val="tx1">
                            <a:lumMod val="50000"/>
                          </a:schemeClr>
                        </a:solidFill>
                        <a:latin typeface="+mn-lt"/>
                        <a:ea typeface="+mn-ea"/>
                        <a:cs typeface="+mn-cs"/>
                      </a:endParaRPr>
                    </a:p>
                  </a:txBody>
                  <a:tcPr/>
                </a:tc>
                <a:extLst>
                  <a:ext uri="{0D108BD9-81ED-4DB2-BD59-A6C34878D82A}">
                    <a16:rowId xmlns:a16="http://schemas.microsoft.com/office/drawing/2014/main" val="1509245607"/>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Saisonalität</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Saisonal</a:t>
                      </a:r>
                      <a:r>
                        <a:rPr lang="de-DE" sz="1600" b="0" kern="1200" baseline="30000" dirty="0">
                          <a:solidFill>
                            <a:schemeClr val="tx1"/>
                          </a:solidFill>
                          <a:latin typeface="+mn-lt"/>
                          <a:ea typeface="+mn-ea"/>
                          <a:cs typeface="+mn-cs"/>
                        </a:rPr>
                        <a:t>1</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Ganzjährig</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Ganzjährig, könnte saisonal werden</a:t>
                      </a:r>
                      <a:r>
                        <a:rPr lang="de-DE" sz="1600" baseline="30000" dirty="0">
                          <a:solidFill>
                            <a:schemeClr val="tx1">
                              <a:lumMod val="50000"/>
                            </a:schemeClr>
                          </a:solidFill>
                          <a:latin typeface="+mn-lt"/>
                          <a:cs typeface="Arial" panose="020B0604020202020204" pitchFamily="34" charset="0"/>
                        </a:rPr>
                        <a:t>7</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587861922"/>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Einsetzen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Plötzlich</a:t>
                      </a:r>
                      <a:r>
                        <a:rPr lang="de-DE" sz="1600" b="0" baseline="30000" dirty="0">
                          <a:solidFill>
                            <a:schemeClr val="tx1"/>
                          </a:solidFill>
                          <a:latin typeface="+mn-lt"/>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Schleichend</a:t>
                      </a:r>
                      <a:r>
                        <a:rPr lang="de-DE" sz="1600" baseline="30000" dirty="0">
                          <a:solidFill>
                            <a:schemeClr val="tx1">
                              <a:lumMod val="50000"/>
                            </a:schemeClr>
                          </a:solidFill>
                          <a:latin typeface="+mn-lt"/>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Schleichend</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7825175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Krankheitsgefühl</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solidFill>
                          <a:latin typeface="+mn-lt"/>
                        </a:rPr>
                        <a:t>Schwer</a:t>
                      </a:r>
                      <a:r>
                        <a:rPr lang="de-DE" sz="1600" b="1" kern="1200" baseline="30000" dirty="0">
                          <a:solidFill>
                            <a:schemeClr val="tx1"/>
                          </a:solidFill>
                          <a:latin typeface="+mn-lt"/>
                          <a:ea typeface="+mn-ea"/>
                          <a:cs typeface="+mn-cs"/>
                        </a:rPr>
                        <a:t>4</a:t>
                      </a:r>
                      <a:endParaRPr lang="de-DE" sz="1600" b="1"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Mitunter Schwer</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67901186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Müdigkeit, Schwäche</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 bis zu vielen Wochen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Gelegentlich</a:t>
                      </a:r>
                      <a:r>
                        <a:rPr lang="de-DE" sz="1600" baseline="0" dirty="0">
                          <a:solidFill>
                            <a:schemeClr val="tx1">
                              <a:lumMod val="50000"/>
                            </a:schemeClr>
                          </a:solidFill>
                          <a:latin typeface="+mn-lt"/>
                        </a:rPr>
                        <a:t> und </a:t>
                      </a:r>
                      <a:r>
                        <a:rPr lang="de-DE" sz="1600" dirty="0">
                          <a:solidFill>
                            <a:schemeClr val="tx1">
                              <a:lumMod val="50000"/>
                            </a:schemeClr>
                          </a:solidFill>
                          <a:latin typeface="+mn-lt"/>
                        </a:rPr>
                        <a:t>vorübergehend</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159973348"/>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Muskelschmerzen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417751790"/>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Fieber</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Selten</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24203819"/>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Brustbeschwerden, Husten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Häufig, können schwer sein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 bis mittelschwer</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Häufig</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74324444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Sekundärinfektion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baseline="30000" dirty="0">
                          <a:solidFill>
                            <a:schemeClr val="tx1"/>
                          </a:solidFill>
                          <a:latin typeface="+mn-lt"/>
                        </a:rPr>
                        <a:t>3,4</a:t>
                      </a:r>
                      <a:r>
                        <a:rPr lang="de-DE" sz="1600" b="0" baseline="0" dirty="0">
                          <a:solidFill>
                            <a:schemeClr val="tx1"/>
                          </a:solidFill>
                          <a:latin typeface="+mn-lt"/>
                        </a:rPr>
                        <a:t> </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baseline="30000" dirty="0">
                          <a:solidFill>
                            <a:schemeClr val="tx1">
                              <a:lumMod val="50000"/>
                            </a:schemeClr>
                          </a:solidFill>
                          <a:latin typeface="+mn-lt"/>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baseline="30000" dirty="0">
                          <a:solidFill>
                            <a:schemeClr val="tx1">
                              <a:lumMod val="50000"/>
                            </a:schemeClr>
                          </a:solidFill>
                          <a:latin typeface="+mn-lt"/>
                          <a:cs typeface="Arial" panose="020B0604020202020204" pitchFamily="34" charset="0"/>
                        </a:rPr>
                        <a:t>8</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2787461775"/>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Komplikationen*</a:t>
                      </a:r>
                      <a:r>
                        <a:rPr lang="de-DE" sz="1600" b="1" baseline="30000" dirty="0">
                          <a:solidFill>
                            <a:schemeClr val="tx1">
                              <a:lumMod val="50000"/>
                            </a:schemeClr>
                          </a:solidFill>
                          <a:latin typeface="+mn-lt"/>
                        </a:rPr>
                        <a:t>3,4</a:t>
                      </a:r>
                      <a:endParaRPr lang="de-DE" sz="1600" b="1" baseline="30000" dirty="0">
                        <a:solidFill>
                          <a:schemeClr val="tx1">
                            <a:lumMod val="50000"/>
                          </a:schemeClr>
                        </a:solidFill>
                        <a:latin typeface="+mn-lt"/>
                        <a:ea typeface="+mn-ea"/>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kern="1200" baseline="30000" dirty="0">
                          <a:solidFill>
                            <a:schemeClr val="tx1"/>
                          </a:solidFill>
                          <a:latin typeface="+mn-lt"/>
                          <a:ea typeface="+mn-ea"/>
                          <a:cs typeface="+mn-cs"/>
                        </a:rPr>
                        <a:t>3,4</a:t>
                      </a:r>
                      <a:r>
                        <a:rPr lang="de-DE" sz="1600" b="0" kern="1200" baseline="0" dirty="0">
                          <a:solidFill>
                            <a:schemeClr val="tx1"/>
                          </a:solidFill>
                          <a:latin typeface="+mn-lt"/>
                          <a:ea typeface="+mn-ea"/>
                          <a:cs typeface="+mn-cs"/>
                        </a:rPr>
                        <a:t> </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4017358902"/>
                  </a:ext>
                </a:extLst>
              </a:tr>
            </a:tbl>
          </a:graphicData>
        </a:graphic>
      </p:graphicFrame>
      <p:sp>
        <p:nvSpPr>
          <p:cNvPr id="6" name="Rechteck 5">
            <a:extLst>
              <a:ext uri="{FF2B5EF4-FFF2-40B4-BE49-F238E27FC236}">
                <a16:creationId xmlns:a16="http://schemas.microsoft.com/office/drawing/2014/main" id="{5DE9B53D-A200-B735-4675-79529EF43990}"/>
              </a:ext>
            </a:extLst>
          </p:cNvPr>
          <p:cNvSpPr/>
          <p:nvPr/>
        </p:nvSpPr>
        <p:spPr>
          <a:xfrm>
            <a:off x="730250" y="6026237"/>
            <a:ext cx="489121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231F20"/>
                </a:solidFill>
                <a:effectLst/>
                <a:uLnTx/>
                <a:uFillTx/>
                <a:ea typeface="+mn-ea"/>
                <a:cs typeface="Arial" pitchFamily="34" charset="0"/>
              </a:rPr>
              <a:t>*</a:t>
            </a:r>
            <a:r>
              <a:rPr kumimoji="0" lang="de-DE" altLang="en-US" sz="1200" b="0" i="0" u="none" strike="noStrike" kern="1200" cap="none" spc="0" normalizeH="0" baseline="0" noProof="0" dirty="0">
                <a:ln>
                  <a:noFill/>
                </a:ln>
                <a:solidFill>
                  <a:srgbClr val="231F20"/>
                </a:solidFill>
                <a:effectLst/>
                <a:uLnTx/>
                <a:uFillTx/>
                <a:ea typeface="+mn-ea"/>
                <a:cs typeface="Arial" pitchFamily="34" charset="0"/>
              </a:rPr>
              <a:t>Beispiele enthalten: Pneumonien, bakterielle Infektionen</a:t>
            </a:r>
          </a:p>
        </p:txBody>
      </p:sp>
      <p:sp>
        <p:nvSpPr>
          <p:cNvPr id="10" name="TextBox 9">
            <a:extLst>
              <a:ext uri="{FF2B5EF4-FFF2-40B4-BE49-F238E27FC236}">
                <a16:creationId xmlns:a16="http://schemas.microsoft.com/office/drawing/2014/main" id="{E38C4655-53A6-6E4F-0A7F-AE49DF30664B}"/>
              </a:ext>
            </a:extLst>
          </p:cNvPr>
          <p:cNvSpPr txBox="1"/>
          <p:nvPr/>
        </p:nvSpPr>
        <p:spPr>
          <a:xfrm>
            <a:off x="1027960" y="6335242"/>
            <a:ext cx="10721599"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dirty="0">
                <a:ln>
                  <a:noFill/>
                </a:ln>
                <a:solidFill>
                  <a:srgbClr val="231F20"/>
                </a:solidFill>
                <a:effectLst/>
                <a:uLnTx/>
                <a:uFillTx/>
                <a:ea typeface="+mn-ea"/>
                <a:cs typeface="Arial" pitchFamily="34" charset="0"/>
              </a:rPr>
              <a:t>SARS-CoV-2 – Severe acute respiratory syndrome-related coronavirus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800" b="1" dirty="0">
                <a:solidFill>
                  <a:srgbClr val="231F20"/>
                </a:solidFill>
                <a:cs typeface="Arial" pitchFamily="34" charset="0"/>
              </a:rPr>
              <a:t>Referenzen in den Notizen</a:t>
            </a:r>
            <a:r>
              <a:rPr lang="de-DE" altLang="en-US" sz="800" dirty="0">
                <a:solidFill>
                  <a:srgbClr val="231F20"/>
                </a:solidFill>
                <a:cs typeface="Arial" pitchFamily="34" charset="0"/>
              </a:rPr>
              <a:t>.</a:t>
            </a:r>
            <a:endParaRPr kumimoji="0" lang="de-DE" altLang="en-US" sz="800" b="0" i="0" u="none" strike="noStrike" kern="1200" cap="none" spc="0" normalizeH="0" baseline="0" dirty="0">
              <a:ln>
                <a:noFill/>
              </a:ln>
              <a:solidFill>
                <a:srgbClr val="231F20"/>
              </a:solidFill>
              <a:effectLst/>
              <a:uLnTx/>
              <a:uFillTx/>
              <a:ea typeface="+mn-ea"/>
              <a:cs typeface="Arial" pitchFamily="34" charset="0"/>
            </a:endParaRPr>
          </a:p>
        </p:txBody>
      </p:sp>
    </p:spTree>
    <p:extLst>
      <p:ext uri="{BB962C8B-B14F-4D97-AF65-F5344CB8AC3E}">
        <p14:creationId xmlns:p14="http://schemas.microsoft.com/office/powerpoint/2010/main" val="276744113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57F9C-991E-75F5-2023-C306852D4085}"/>
              </a:ext>
            </a:extLst>
          </p:cNvPr>
          <p:cNvSpPr>
            <a:spLocks noGrp="1"/>
          </p:cNvSpPr>
          <p:nvPr>
            <p:ph type="title"/>
          </p:nvPr>
        </p:nvSpPr>
        <p:spPr/>
        <p:txBody>
          <a:bodyPr/>
          <a:lstStyle/>
          <a:p>
            <a:r>
              <a:rPr lang="de-DE" dirty="0"/>
              <a:t>Komplikationen Influenza</a:t>
            </a:r>
            <a:r>
              <a:rPr lang="de-DE" b="1" baseline="30000" dirty="0"/>
              <a:t>1-3</a:t>
            </a:r>
            <a:endParaRPr lang="de-DE" dirty="0"/>
          </a:p>
        </p:txBody>
      </p:sp>
      <p:sp>
        <p:nvSpPr>
          <p:cNvPr id="3" name="Inhaltsplatzhalter 2">
            <a:extLst>
              <a:ext uri="{FF2B5EF4-FFF2-40B4-BE49-F238E27FC236}">
                <a16:creationId xmlns:a16="http://schemas.microsoft.com/office/drawing/2014/main" id="{4695D70A-D15A-88A7-F904-12903923976B}"/>
              </a:ext>
            </a:extLst>
          </p:cNvPr>
          <p:cNvSpPr>
            <a:spLocks noGrp="1"/>
          </p:cNvSpPr>
          <p:nvPr>
            <p:ph idx="1"/>
          </p:nvPr>
        </p:nvSpPr>
        <p:spPr>
          <a:xfrm>
            <a:off x="838200" y="1441536"/>
            <a:ext cx="10515600" cy="5265737"/>
          </a:xfrm>
        </p:spPr>
        <p:txBody>
          <a:bodyPr>
            <a:normAutofit/>
          </a:bodyPr>
          <a:lstStyle/>
          <a:p>
            <a:r>
              <a:rPr lang="de-DE" dirty="0"/>
              <a:t> Lungenentzündung </a:t>
            </a:r>
          </a:p>
          <a:p>
            <a:pPr lvl="2"/>
            <a:r>
              <a:rPr lang="de-DE" dirty="0"/>
              <a:t>direkt durch Influenza-Viren </a:t>
            </a:r>
          </a:p>
          <a:p>
            <a:pPr lvl="2"/>
            <a:r>
              <a:rPr lang="de-DE" b="1" dirty="0"/>
              <a:t>bakterielle Superinfektion </a:t>
            </a:r>
            <a:endParaRPr lang="de-DE" dirty="0"/>
          </a:p>
          <a:p>
            <a:endParaRPr lang="de-DE" dirty="0"/>
          </a:p>
          <a:p>
            <a:endParaRPr lang="de-DE" dirty="0"/>
          </a:p>
          <a:p>
            <a:endParaRPr lang="de-DE" dirty="0"/>
          </a:p>
          <a:p>
            <a:endParaRPr lang="de-DE" dirty="0"/>
          </a:p>
          <a:p>
            <a:pPr marL="0" indent="0">
              <a:buNone/>
            </a:pPr>
            <a:endParaRPr lang="de-DE" dirty="0"/>
          </a:p>
          <a:p>
            <a:r>
              <a:rPr lang="de-DE" dirty="0"/>
              <a:t>Steigerung kardiovaskulärer Ereignisse (Infarkte, Rhythmusstörungen)</a:t>
            </a:r>
          </a:p>
          <a:p>
            <a:pPr lvl="1"/>
            <a:r>
              <a:rPr lang="de-DE" dirty="0"/>
              <a:t>Seltener: Herzbeutel- und Herzmuskelentzündungen</a:t>
            </a:r>
          </a:p>
          <a:p>
            <a:endParaRPr lang="de-DE" dirty="0"/>
          </a:p>
        </p:txBody>
      </p:sp>
      <p:pic>
        <p:nvPicPr>
          <p:cNvPr id="1026" name="Picture 2" descr="Influenza A pneumonia | Radiology Case | Radiopaedia.org">
            <a:extLst>
              <a:ext uri="{FF2B5EF4-FFF2-40B4-BE49-F238E27FC236}">
                <a16:creationId xmlns:a16="http://schemas.microsoft.com/office/drawing/2014/main" id="{C56EDF18-D122-59B7-DB25-57D8B4A369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60"/>
          <a:stretch/>
        </p:blipFill>
        <p:spPr bwMode="auto">
          <a:xfrm>
            <a:off x="4981857" y="2767098"/>
            <a:ext cx="3480609" cy="23161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7AD0106-7560-B4EA-637D-543F6B359862}"/>
              </a:ext>
            </a:extLst>
          </p:cNvPr>
          <p:cNvPicPr>
            <a:picLocks noChangeAspect="1"/>
          </p:cNvPicPr>
          <p:nvPr/>
        </p:nvPicPr>
        <p:blipFill>
          <a:blip r:embed="rId5"/>
          <a:stretch>
            <a:fillRect/>
          </a:stretch>
        </p:blipFill>
        <p:spPr>
          <a:xfrm>
            <a:off x="1496876" y="2743200"/>
            <a:ext cx="3377825" cy="2340000"/>
          </a:xfrm>
          <a:prstGeom prst="rect">
            <a:avLst/>
          </a:prstGeom>
        </p:spPr>
      </p:pic>
      <p:sp>
        <p:nvSpPr>
          <p:cNvPr id="4" name="Rectangle 3">
            <a:extLst>
              <a:ext uri="{FF2B5EF4-FFF2-40B4-BE49-F238E27FC236}">
                <a16:creationId xmlns:a16="http://schemas.microsoft.com/office/drawing/2014/main" id="{2C61AFF7-4470-F5C9-6D0D-0A438632E36F}"/>
              </a:ext>
            </a:extLst>
          </p:cNvPr>
          <p:cNvSpPr/>
          <p:nvPr/>
        </p:nvSpPr>
        <p:spPr>
          <a:xfrm>
            <a:off x="731044" y="6404260"/>
            <a:ext cx="10729911" cy="3340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effectLst/>
                <a:uLnTx/>
                <a:uFillTx/>
                <a:ea typeface="+mn-ea"/>
                <a:cs typeface="Arial" pitchFamily="34" charset="0"/>
              </a:rPr>
              <a:t>Grafik entnommen </a:t>
            </a:r>
            <a:r>
              <a:rPr lang="de-DE" sz="900" dirty="0">
                <a:cs typeface="Arial" pitchFamily="34" charset="0"/>
              </a:rPr>
              <a:t>aus Jia Z et al. Front Cell Infect Microbiol. 2021 Jul 1;11:663884. </a:t>
            </a:r>
            <a:r>
              <a:rPr lang="de-DE" sz="900" dirty="0" err="1">
                <a:cs typeface="Arial" pitchFamily="34" charset="0"/>
              </a:rPr>
              <a:t>doi</a:t>
            </a:r>
            <a:r>
              <a:rPr lang="de-DE" sz="900" dirty="0">
                <a:cs typeface="Arial" pitchFamily="34" charset="0"/>
              </a:rPr>
              <a:t>: 10.3389/fcimb.2021.663884</a:t>
            </a:r>
          </a:p>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1. RKI Ratgeber Influenza, 2. infektionsschutz.de: GRIPPE (INFLUENZA), 3. </a:t>
            </a:r>
            <a:r>
              <a:rPr kumimoji="0" lang="de-DE" sz="900" i="0" u="none" strike="noStrike" kern="1200" cap="none" spc="0" normalizeH="0" baseline="0" noProof="0" dirty="0">
                <a:ln>
                  <a:noFill/>
                </a:ln>
                <a:effectLst/>
                <a:uLnTx/>
                <a:uFillTx/>
                <a:ea typeface="+mn-ea"/>
                <a:cs typeface="Arial" pitchFamily="34" charset="0"/>
                <a:hlinkClick r:id="rId6">
                  <a:extLst>
                    <a:ext uri="{A12FA001-AC4F-418D-AE19-62706E023703}">
                      <ahyp:hlinkClr xmlns:ahyp="http://schemas.microsoft.com/office/drawing/2018/hyperlinkcolor" val="tx"/>
                    </a:ext>
                  </a:extLst>
                </a:hlinkClick>
              </a:rPr>
              <a:t>https://www.nali-impfen.de/impfempfehlungen/impfungen-a-z/influenza-impfung/</a:t>
            </a:r>
            <a:r>
              <a:rPr kumimoji="0" lang="de-DE" sz="900" i="0" u="none" strike="noStrike" kern="1200" cap="none" spc="0" normalizeH="0" baseline="0" noProof="0" dirty="0">
                <a:ln>
                  <a:noFill/>
                </a:ln>
                <a:effectLst/>
                <a:uLnTx/>
                <a:uFillTx/>
                <a:ea typeface="+mn-ea"/>
                <a:cs typeface="Arial" pitchFamily="34" charset="0"/>
              </a:rPr>
              <a:t>, abgerufen November 2023. </a:t>
            </a:r>
          </a:p>
        </p:txBody>
      </p:sp>
    </p:spTree>
    <p:extLst>
      <p:ext uri="{BB962C8B-B14F-4D97-AF65-F5344CB8AC3E}">
        <p14:creationId xmlns:p14="http://schemas.microsoft.com/office/powerpoint/2010/main" val="1324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E11ECE-008E-F6FD-A9FF-F0E5F8584614}"/>
              </a:ext>
            </a:extLst>
          </p:cNvPr>
          <p:cNvSpPr>
            <a:spLocks noGrp="1"/>
          </p:cNvSpPr>
          <p:nvPr>
            <p:ph type="title"/>
          </p:nvPr>
        </p:nvSpPr>
        <p:spPr/>
        <p:txBody>
          <a:bodyPr/>
          <a:lstStyle/>
          <a:p>
            <a:r>
              <a:rPr lang="de-DE" dirty="0"/>
              <a:t>Kardiovaskuläre Komplikationen</a:t>
            </a:r>
          </a:p>
        </p:txBody>
      </p:sp>
      <p:pic>
        <p:nvPicPr>
          <p:cNvPr id="4" name="Grafik 3">
            <a:extLst>
              <a:ext uri="{FF2B5EF4-FFF2-40B4-BE49-F238E27FC236}">
                <a16:creationId xmlns:a16="http://schemas.microsoft.com/office/drawing/2014/main" id="{B5DF322E-A4D1-B586-98D1-294B2CC23820}"/>
              </a:ext>
            </a:extLst>
          </p:cNvPr>
          <p:cNvPicPr>
            <a:picLocks noChangeAspect="1"/>
          </p:cNvPicPr>
          <p:nvPr/>
        </p:nvPicPr>
        <p:blipFill>
          <a:blip r:embed="rId3"/>
          <a:stretch>
            <a:fillRect/>
          </a:stretch>
        </p:blipFill>
        <p:spPr>
          <a:xfrm>
            <a:off x="2514600" y="1406265"/>
            <a:ext cx="7162800" cy="4891931"/>
          </a:xfrm>
          <a:prstGeom prst="rect">
            <a:avLst/>
          </a:prstGeom>
        </p:spPr>
      </p:pic>
      <p:sp>
        <p:nvSpPr>
          <p:cNvPr id="2" name="Rectangle 1">
            <a:extLst>
              <a:ext uri="{FF2B5EF4-FFF2-40B4-BE49-F238E27FC236}">
                <a16:creationId xmlns:a16="http://schemas.microsoft.com/office/drawing/2014/main" id="{B83E4CD5-4D18-034C-C51B-F39338605B17}"/>
              </a:ext>
            </a:extLst>
          </p:cNvPr>
          <p:cNvSpPr/>
          <p:nvPr/>
        </p:nvSpPr>
        <p:spPr>
          <a:xfrm>
            <a:off x="731044" y="6542760"/>
            <a:ext cx="10729911" cy="195571"/>
          </a:xfrm>
          <a:prstGeom prst="rect">
            <a:avLst/>
          </a:prstGeom>
        </p:spPr>
        <p:txBody>
          <a:bodyPr wrap="square" bIns="10800" anchor="b">
            <a:spAutoFit/>
          </a:bodyPr>
          <a:lstStyle/>
          <a:p>
            <a:pPr>
              <a:defRPr/>
            </a:pPr>
            <a:r>
              <a:rPr kumimoji="0" lang="en-US" sz="900" i="0" u="none" strike="noStrike" kern="1200" cap="none" spc="0" normalizeH="0" baseline="0" noProof="0" dirty="0">
                <a:ln>
                  <a:noFill/>
                </a:ln>
                <a:effectLst/>
                <a:uLnTx/>
                <a:uFillTx/>
                <a:ea typeface="+mn-ea"/>
                <a:cs typeface="Arial" pitchFamily="34" charset="0"/>
              </a:rPr>
              <a:t>K. G. </a:t>
            </a:r>
            <a:r>
              <a:rPr kumimoji="0" lang="en-US" sz="900" i="0" u="none" strike="noStrike" kern="1200" cap="none" spc="0" normalizeH="0" baseline="0" noProof="0" dirty="0" err="1">
                <a:ln>
                  <a:noFill/>
                </a:ln>
                <a:effectLst/>
                <a:uLnTx/>
                <a:uFillTx/>
                <a:ea typeface="+mn-ea"/>
                <a:cs typeface="Arial" pitchFamily="34" charset="0"/>
              </a:rPr>
              <a:t>Skaarup</a:t>
            </a:r>
            <a:r>
              <a:rPr kumimoji="0" lang="en-US" sz="900" i="0" u="none" strike="noStrike" kern="1200" cap="none" spc="0" normalizeH="0" baseline="0" noProof="0" dirty="0">
                <a:ln>
                  <a:noFill/>
                </a:ln>
                <a:effectLst/>
                <a:uLnTx/>
                <a:uFillTx/>
                <a:ea typeface="+mn-ea"/>
                <a:cs typeface="Arial" pitchFamily="34" charset="0"/>
              </a:rPr>
              <a:t> et al:  Influenza and cardiovascular disease pathophysiology: strings attached. </a:t>
            </a:r>
            <a:r>
              <a:rPr kumimoji="0" lang="en-US" sz="900" i="0" u="none" strike="noStrike" kern="1200" cap="none" spc="0" normalizeH="0" baseline="0" noProof="0" dirty="0" err="1">
                <a:ln>
                  <a:noFill/>
                </a:ln>
                <a:effectLst/>
                <a:uLnTx/>
                <a:uFillTx/>
                <a:ea typeface="+mn-ea"/>
                <a:cs typeface="Arial" pitchFamily="34" charset="0"/>
              </a:rPr>
              <a:t>Eur</a:t>
            </a:r>
            <a:r>
              <a:rPr kumimoji="0" lang="en-US" sz="900" i="0" u="none" strike="noStrike" kern="1200" cap="none" spc="0" normalizeH="0" baseline="0" noProof="0" dirty="0">
                <a:ln>
                  <a:noFill/>
                </a:ln>
                <a:effectLst/>
                <a:uLnTx/>
                <a:uFillTx/>
                <a:ea typeface="+mn-ea"/>
                <a:cs typeface="Arial" pitchFamily="34" charset="0"/>
              </a:rPr>
              <a:t> Heart J Suppl 2023 Vol. 25 Issue Suppl A Pages A5-a11</a:t>
            </a:r>
          </a:p>
        </p:txBody>
      </p:sp>
    </p:spTree>
    <p:extLst>
      <p:ext uri="{BB962C8B-B14F-4D97-AF65-F5344CB8AC3E}">
        <p14:creationId xmlns:p14="http://schemas.microsoft.com/office/powerpoint/2010/main" val="31337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10.xml><?xml version="1.0" encoding="utf-8"?>
<p:tagLst xmlns:a="http://schemas.openxmlformats.org/drawingml/2006/main" xmlns:r="http://schemas.openxmlformats.org/officeDocument/2006/relationships" xmlns:p="http://schemas.openxmlformats.org/presentationml/2006/main">
  <p:tag name="THEMEID" val="1"/>
</p:tagLst>
</file>

<file path=ppt/tags/tag11.xml><?xml version="1.0" encoding="utf-8"?>
<p:tagLst xmlns:a="http://schemas.openxmlformats.org/drawingml/2006/main" xmlns:r="http://schemas.openxmlformats.org/officeDocument/2006/relationships" xmlns:p="http://schemas.openxmlformats.org/presentationml/2006/main">
  <p:tag name="THEMEID" val="2"/>
</p:tagLst>
</file>

<file path=ppt/tags/tag12.xml><?xml version="1.0" encoding="utf-8"?>
<p:tagLst xmlns:a="http://schemas.openxmlformats.org/drawingml/2006/main" xmlns:r="http://schemas.openxmlformats.org/officeDocument/2006/relationships" xmlns:p="http://schemas.openxmlformats.org/presentationml/2006/main">
  <p:tag name="THEMEID" val="3"/>
</p:tagLst>
</file>

<file path=ppt/tags/tag13.xml><?xml version="1.0" encoding="utf-8"?>
<p:tagLst xmlns:a="http://schemas.openxmlformats.org/drawingml/2006/main" xmlns:r="http://schemas.openxmlformats.org/officeDocument/2006/relationships" xmlns:p="http://schemas.openxmlformats.org/presentationml/2006/main">
  <p:tag name="THEMEID" val="4"/>
</p:tagLst>
</file>

<file path=ppt/tags/tag14.xml><?xml version="1.0" encoding="utf-8"?>
<p:tagLst xmlns:a="http://schemas.openxmlformats.org/drawingml/2006/main" xmlns:r="http://schemas.openxmlformats.org/officeDocument/2006/relationships" xmlns:p="http://schemas.openxmlformats.org/presentationml/2006/main">
  <p:tag name="THEMEID" val="5"/>
</p:tagLst>
</file>

<file path=ppt/tags/tag15.xml><?xml version="1.0" encoding="utf-8"?>
<p:tagLst xmlns:a="http://schemas.openxmlformats.org/drawingml/2006/main" xmlns:r="http://schemas.openxmlformats.org/officeDocument/2006/relationships" xmlns:p="http://schemas.openxmlformats.org/presentationml/2006/main">
  <p:tag name="THEMEID" val="6"/>
</p:tagLst>
</file>

<file path=ppt/tags/tag16.xml><?xml version="1.0" encoding="utf-8"?>
<p:tagLst xmlns:a="http://schemas.openxmlformats.org/drawingml/2006/main" xmlns:r="http://schemas.openxmlformats.org/officeDocument/2006/relationships" xmlns:p="http://schemas.openxmlformats.org/presentationml/2006/main">
  <p:tag name="THEMEID" val="7"/>
</p:tagLst>
</file>

<file path=ppt/tags/tag17.xml><?xml version="1.0" encoding="utf-8"?>
<p:tagLst xmlns:a="http://schemas.openxmlformats.org/drawingml/2006/main" xmlns:r="http://schemas.openxmlformats.org/officeDocument/2006/relationships" xmlns:p="http://schemas.openxmlformats.org/presentationml/2006/main">
  <p:tag name="THEMEID" val="8"/>
</p:tagLst>
</file>

<file path=ppt/tags/tag18.xml><?xml version="1.0" encoding="utf-8"?>
<p:tagLst xmlns:a="http://schemas.openxmlformats.org/drawingml/2006/main" xmlns:r="http://schemas.openxmlformats.org/officeDocument/2006/relationships" xmlns:p="http://schemas.openxmlformats.org/presentationml/2006/main">
  <p:tag name="THEMEID" val="9"/>
</p:tagLst>
</file>

<file path=ppt/tags/tag19.xml><?xml version="1.0" encoding="utf-8"?>
<p:tagLst xmlns:a="http://schemas.openxmlformats.org/drawingml/2006/main" xmlns:r="http://schemas.openxmlformats.org/officeDocument/2006/relationships" xmlns:p="http://schemas.openxmlformats.org/presentationml/2006/main">
  <p:tag name="THEMEID" val="1"/>
</p:tagLst>
</file>

<file path=ppt/tags/tag2.xml><?xml version="1.0" encoding="utf-8"?>
<p:tagLst xmlns:a="http://schemas.openxmlformats.org/drawingml/2006/main" xmlns:r="http://schemas.openxmlformats.org/officeDocument/2006/relationships" xmlns:p="http://schemas.openxmlformats.org/presentationml/2006/main">
  <p:tag name="THEMEID" val="2"/>
</p:tagLst>
</file>

<file path=ppt/tags/tag20.xml><?xml version="1.0" encoding="utf-8"?>
<p:tagLst xmlns:a="http://schemas.openxmlformats.org/drawingml/2006/main" xmlns:r="http://schemas.openxmlformats.org/officeDocument/2006/relationships" xmlns:p="http://schemas.openxmlformats.org/presentationml/2006/main">
  <p:tag name="THEMEID" val="2"/>
</p:tagLst>
</file>

<file path=ppt/tags/tag21.xml><?xml version="1.0" encoding="utf-8"?>
<p:tagLst xmlns:a="http://schemas.openxmlformats.org/drawingml/2006/main" xmlns:r="http://schemas.openxmlformats.org/officeDocument/2006/relationships" xmlns:p="http://schemas.openxmlformats.org/presentationml/2006/main">
  <p:tag name="THEMEID" val="3"/>
</p:tagLst>
</file>

<file path=ppt/tags/tag22.xml><?xml version="1.0" encoding="utf-8"?>
<p:tagLst xmlns:a="http://schemas.openxmlformats.org/drawingml/2006/main" xmlns:r="http://schemas.openxmlformats.org/officeDocument/2006/relationships" xmlns:p="http://schemas.openxmlformats.org/presentationml/2006/main">
  <p:tag name="THEMEID" val="4"/>
</p:tagLst>
</file>

<file path=ppt/tags/tag23.xml><?xml version="1.0" encoding="utf-8"?>
<p:tagLst xmlns:a="http://schemas.openxmlformats.org/drawingml/2006/main" xmlns:r="http://schemas.openxmlformats.org/officeDocument/2006/relationships" xmlns:p="http://schemas.openxmlformats.org/presentationml/2006/main">
  <p:tag name="THEMEID" val="5"/>
</p:tagLst>
</file>

<file path=ppt/tags/tag24.xml><?xml version="1.0" encoding="utf-8"?>
<p:tagLst xmlns:a="http://schemas.openxmlformats.org/drawingml/2006/main" xmlns:r="http://schemas.openxmlformats.org/officeDocument/2006/relationships" xmlns:p="http://schemas.openxmlformats.org/presentationml/2006/main">
  <p:tag name="THEMEID" val="6"/>
</p:tagLst>
</file>

<file path=ppt/tags/tag25.xml><?xml version="1.0" encoding="utf-8"?>
<p:tagLst xmlns:a="http://schemas.openxmlformats.org/drawingml/2006/main" xmlns:r="http://schemas.openxmlformats.org/officeDocument/2006/relationships" xmlns:p="http://schemas.openxmlformats.org/presentationml/2006/main">
  <p:tag name="THEMEID" val="7"/>
</p:tagLst>
</file>

<file path=ppt/tags/tag26.xml><?xml version="1.0" encoding="utf-8"?>
<p:tagLst xmlns:a="http://schemas.openxmlformats.org/drawingml/2006/main" xmlns:r="http://schemas.openxmlformats.org/officeDocument/2006/relationships" xmlns:p="http://schemas.openxmlformats.org/presentationml/2006/main">
  <p:tag name="THEMEID" val="8"/>
</p:tagLst>
</file>

<file path=ppt/tags/tag27.xml><?xml version="1.0" encoding="utf-8"?>
<p:tagLst xmlns:a="http://schemas.openxmlformats.org/drawingml/2006/main" xmlns:r="http://schemas.openxmlformats.org/officeDocument/2006/relationships" xmlns:p="http://schemas.openxmlformats.org/presentationml/2006/main">
  <p:tag name="THEMEID" val="9"/>
</p:tagLst>
</file>

<file path=ppt/tags/tag28.xml><?xml version="1.0" encoding="utf-8"?>
<p:tagLst xmlns:a="http://schemas.openxmlformats.org/drawingml/2006/main" xmlns:r="http://schemas.openxmlformats.org/officeDocument/2006/relationships" xmlns:p="http://schemas.openxmlformats.org/presentationml/2006/main">
  <p:tag name="THEMEID" val="1"/>
</p:tagLst>
</file>

<file path=ppt/tags/tag29.xml><?xml version="1.0" encoding="utf-8"?>
<p:tagLst xmlns:a="http://schemas.openxmlformats.org/drawingml/2006/main" xmlns:r="http://schemas.openxmlformats.org/officeDocument/2006/relationships" xmlns:p="http://schemas.openxmlformats.org/presentationml/2006/main">
  <p:tag name="THEMEID" val="2"/>
</p:tagLst>
</file>

<file path=ppt/tags/tag3.xml><?xml version="1.0" encoding="utf-8"?>
<p:tagLst xmlns:a="http://schemas.openxmlformats.org/drawingml/2006/main" xmlns:r="http://schemas.openxmlformats.org/officeDocument/2006/relationships" xmlns:p="http://schemas.openxmlformats.org/presentationml/2006/main">
  <p:tag name="THEMEID" val="3"/>
</p:tagLst>
</file>

<file path=ppt/tags/tag30.xml><?xml version="1.0" encoding="utf-8"?>
<p:tagLst xmlns:a="http://schemas.openxmlformats.org/drawingml/2006/main" xmlns:r="http://schemas.openxmlformats.org/officeDocument/2006/relationships" xmlns:p="http://schemas.openxmlformats.org/presentationml/2006/main">
  <p:tag name="THEMEID" val="3"/>
</p:tagLst>
</file>

<file path=ppt/tags/tag31.xml><?xml version="1.0" encoding="utf-8"?>
<p:tagLst xmlns:a="http://schemas.openxmlformats.org/drawingml/2006/main" xmlns:r="http://schemas.openxmlformats.org/officeDocument/2006/relationships" xmlns:p="http://schemas.openxmlformats.org/presentationml/2006/main">
  <p:tag name="THEMEID" val="4"/>
</p:tagLst>
</file>

<file path=ppt/tags/tag32.xml><?xml version="1.0" encoding="utf-8"?>
<p:tagLst xmlns:a="http://schemas.openxmlformats.org/drawingml/2006/main" xmlns:r="http://schemas.openxmlformats.org/officeDocument/2006/relationships" xmlns:p="http://schemas.openxmlformats.org/presentationml/2006/main">
  <p:tag name="THEMEID" val="5"/>
</p:tagLst>
</file>

<file path=ppt/tags/tag33.xml><?xml version="1.0" encoding="utf-8"?>
<p:tagLst xmlns:a="http://schemas.openxmlformats.org/drawingml/2006/main" xmlns:r="http://schemas.openxmlformats.org/officeDocument/2006/relationships" xmlns:p="http://schemas.openxmlformats.org/presentationml/2006/main">
  <p:tag name="THEMEID" val="6"/>
</p:tagLst>
</file>

<file path=ppt/tags/tag34.xml><?xml version="1.0" encoding="utf-8"?>
<p:tagLst xmlns:a="http://schemas.openxmlformats.org/drawingml/2006/main" xmlns:r="http://schemas.openxmlformats.org/officeDocument/2006/relationships" xmlns:p="http://schemas.openxmlformats.org/presentationml/2006/main">
  <p:tag name="THEMEID" val="7"/>
</p:tagLst>
</file>

<file path=ppt/tags/tag35.xml><?xml version="1.0" encoding="utf-8"?>
<p:tagLst xmlns:a="http://schemas.openxmlformats.org/drawingml/2006/main" xmlns:r="http://schemas.openxmlformats.org/officeDocument/2006/relationships" xmlns:p="http://schemas.openxmlformats.org/presentationml/2006/main">
  <p:tag name="THEMEID" val="8"/>
</p:tagLst>
</file>

<file path=ppt/tags/tag36.xml><?xml version="1.0" encoding="utf-8"?>
<p:tagLst xmlns:a="http://schemas.openxmlformats.org/drawingml/2006/main" xmlns:r="http://schemas.openxmlformats.org/officeDocument/2006/relationships" xmlns:p="http://schemas.openxmlformats.org/presentationml/2006/main">
  <p:tag name="THEMEID" val="9"/>
</p:tagLst>
</file>

<file path=ppt/tags/tag37.xml><?xml version="1.0" encoding="utf-8"?>
<p:tagLst xmlns:a="http://schemas.openxmlformats.org/drawingml/2006/main" xmlns:r="http://schemas.openxmlformats.org/officeDocument/2006/relationships" xmlns:p="http://schemas.openxmlformats.org/presentationml/2006/main">
  <p:tag name="AS_UNIQUEID" val="80"/>
</p:tagLst>
</file>

<file path=ppt/tags/tag38.xml><?xml version="1.0" encoding="utf-8"?>
<p:tagLst xmlns:a="http://schemas.openxmlformats.org/drawingml/2006/main" xmlns:r="http://schemas.openxmlformats.org/officeDocument/2006/relationships" xmlns:p="http://schemas.openxmlformats.org/presentationml/2006/main">
  <p:tag name="AS_UNIQUEID" val="81"/>
</p:tagLst>
</file>

<file path=ppt/tags/tag39.xml><?xml version="1.0" encoding="utf-8"?>
<p:tagLst xmlns:a="http://schemas.openxmlformats.org/drawingml/2006/main" xmlns:r="http://schemas.openxmlformats.org/officeDocument/2006/relationships" xmlns:p="http://schemas.openxmlformats.org/presentationml/2006/main">
  <p:tag name="AS_UNIQUEID" val="82"/>
</p:tagLst>
</file>

<file path=ppt/tags/tag4.xml><?xml version="1.0" encoding="utf-8"?>
<p:tagLst xmlns:a="http://schemas.openxmlformats.org/drawingml/2006/main" xmlns:r="http://schemas.openxmlformats.org/officeDocument/2006/relationships" xmlns:p="http://schemas.openxmlformats.org/presentationml/2006/main">
  <p:tag name="THEMEID" val="4"/>
</p:tagLst>
</file>

<file path=ppt/tags/tag40.xml><?xml version="1.0" encoding="utf-8"?>
<p:tagLst xmlns:a="http://schemas.openxmlformats.org/drawingml/2006/main" xmlns:r="http://schemas.openxmlformats.org/officeDocument/2006/relationships" xmlns:p="http://schemas.openxmlformats.org/presentationml/2006/main">
  <p:tag name="AS_UNIQUEID" val="83"/>
</p:tagLst>
</file>

<file path=ppt/tags/tag41.xml><?xml version="1.0" encoding="utf-8"?>
<p:tagLst xmlns:a="http://schemas.openxmlformats.org/drawingml/2006/main" xmlns:r="http://schemas.openxmlformats.org/officeDocument/2006/relationships" xmlns:p="http://schemas.openxmlformats.org/presentationml/2006/main">
  <p:tag name="AS_UNIQUEID" val="84"/>
</p:tagLst>
</file>

<file path=ppt/tags/tag42.xml><?xml version="1.0" encoding="utf-8"?>
<p:tagLst xmlns:a="http://schemas.openxmlformats.org/drawingml/2006/main" xmlns:r="http://schemas.openxmlformats.org/officeDocument/2006/relationships" xmlns:p="http://schemas.openxmlformats.org/presentationml/2006/main">
  <p:tag name="AS_UNIQUEID" val="85"/>
</p:tagLst>
</file>

<file path=ppt/tags/tag43.xml><?xml version="1.0" encoding="utf-8"?>
<p:tagLst xmlns:a="http://schemas.openxmlformats.org/drawingml/2006/main" xmlns:r="http://schemas.openxmlformats.org/officeDocument/2006/relationships" xmlns:p="http://schemas.openxmlformats.org/presentationml/2006/main">
  <p:tag name="AS_UNIQUEID" val="86"/>
</p:tagLst>
</file>

<file path=ppt/tags/tag44.xml><?xml version="1.0" encoding="utf-8"?>
<p:tagLst xmlns:a="http://schemas.openxmlformats.org/drawingml/2006/main" xmlns:r="http://schemas.openxmlformats.org/officeDocument/2006/relationships" xmlns:p="http://schemas.openxmlformats.org/presentationml/2006/main">
  <p:tag name="AS_UNIQUEID" val="87"/>
</p:tagLst>
</file>

<file path=ppt/tags/tag45.xml><?xml version="1.0" encoding="utf-8"?>
<p:tagLst xmlns:a="http://schemas.openxmlformats.org/drawingml/2006/main" xmlns:r="http://schemas.openxmlformats.org/officeDocument/2006/relationships" xmlns:p="http://schemas.openxmlformats.org/presentationml/2006/main">
  <p:tag name="AS_UNIQUEID" val="88"/>
</p:tagLst>
</file>

<file path=ppt/tags/tag46.xml><?xml version="1.0" encoding="utf-8"?>
<p:tagLst xmlns:a="http://schemas.openxmlformats.org/drawingml/2006/main" xmlns:r="http://schemas.openxmlformats.org/officeDocument/2006/relationships" xmlns:p="http://schemas.openxmlformats.org/presentationml/2006/main">
  <p:tag name="AS_UNIQUEID" val="89"/>
</p:tagLst>
</file>

<file path=ppt/tags/tag47.xml><?xml version="1.0" encoding="utf-8"?>
<p:tagLst xmlns:a="http://schemas.openxmlformats.org/drawingml/2006/main" xmlns:r="http://schemas.openxmlformats.org/officeDocument/2006/relationships" xmlns:p="http://schemas.openxmlformats.org/presentationml/2006/main">
  <p:tag name="AS_UNIQUEID" val="90"/>
</p:tagLst>
</file>

<file path=ppt/tags/tag48.xml><?xml version="1.0" encoding="utf-8"?>
<p:tagLst xmlns:a="http://schemas.openxmlformats.org/drawingml/2006/main" xmlns:r="http://schemas.openxmlformats.org/officeDocument/2006/relationships" xmlns:p="http://schemas.openxmlformats.org/presentationml/2006/main">
  <p:tag name="AS_UNIQUEID" val="90"/>
</p:tagLst>
</file>

<file path=ppt/tags/tag49.xml><?xml version="1.0" encoding="utf-8"?>
<p:tagLst xmlns:a="http://schemas.openxmlformats.org/drawingml/2006/main" xmlns:r="http://schemas.openxmlformats.org/officeDocument/2006/relationships" xmlns:p="http://schemas.openxmlformats.org/presentationml/2006/main">
  <p:tag name="AS_UNIQUEID" val="90"/>
</p:tagLst>
</file>

<file path=ppt/tags/tag5.xml><?xml version="1.0" encoding="utf-8"?>
<p:tagLst xmlns:a="http://schemas.openxmlformats.org/drawingml/2006/main" xmlns:r="http://schemas.openxmlformats.org/officeDocument/2006/relationships" xmlns:p="http://schemas.openxmlformats.org/presentationml/2006/main">
  <p:tag name="THEMEID" val="5"/>
</p:tagLst>
</file>

<file path=ppt/tags/tag6.xml><?xml version="1.0" encoding="utf-8"?>
<p:tagLst xmlns:a="http://schemas.openxmlformats.org/drawingml/2006/main" xmlns:r="http://schemas.openxmlformats.org/officeDocument/2006/relationships" xmlns:p="http://schemas.openxmlformats.org/presentationml/2006/main">
  <p:tag name="THEMEID" val="6"/>
</p:tagLst>
</file>

<file path=ppt/tags/tag7.xml><?xml version="1.0" encoding="utf-8"?>
<p:tagLst xmlns:a="http://schemas.openxmlformats.org/drawingml/2006/main" xmlns:r="http://schemas.openxmlformats.org/officeDocument/2006/relationships" xmlns:p="http://schemas.openxmlformats.org/presentationml/2006/main">
  <p:tag name="THEMEID" val="7"/>
</p:tagLst>
</file>

<file path=ppt/tags/tag8.xml><?xml version="1.0" encoding="utf-8"?>
<p:tagLst xmlns:a="http://schemas.openxmlformats.org/drawingml/2006/main" xmlns:r="http://schemas.openxmlformats.org/officeDocument/2006/relationships" xmlns:p="http://schemas.openxmlformats.org/presentationml/2006/main">
  <p:tag name="THEMEID" val="8"/>
</p:tagLst>
</file>

<file path=ppt/tags/tag9.xml><?xml version="1.0" encoding="utf-8"?>
<p:tagLst xmlns:a="http://schemas.openxmlformats.org/drawingml/2006/main" xmlns:r="http://schemas.openxmlformats.org/officeDocument/2006/relationships" xmlns:p="http://schemas.openxmlformats.org/presentationml/2006/main">
  <p:tag name="THEMEID" val="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3.xml><?xml version="1.0" encoding="utf-8"?>
<a:theme xmlns:a="http://schemas.openxmlformats.org/drawingml/2006/main" name="1_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4.xml><?xml version="1.0" encoding="utf-8"?>
<a:theme xmlns:a="http://schemas.openxmlformats.org/drawingml/2006/main" name="3_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5.xml><?xml version="1.0" encoding="utf-8"?>
<a:theme xmlns:a="http://schemas.openxmlformats.org/drawingml/2006/main" name="4_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themeOverride>
</file>

<file path=ppt/theme/themeOverride2.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themeOverride>
</file>

<file path=ppt/theme/themeOverride3.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themeOverrid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6659</Words>
  <Application>Microsoft Office PowerPoint</Application>
  <PresentationFormat>Breitbild</PresentationFormat>
  <Paragraphs>699</Paragraphs>
  <Slides>57</Slides>
  <Notes>36</Notes>
  <HiddenSlides>23</HiddenSlides>
  <MMClips>0</MMClips>
  <ScaleCrop>false</ScaleCrop>
  <HeadingPairs>
    <vt:vector size="6" baseType="variant">
      <vt:variant>
        <vt:lpstr>Verwendete Schriftarten</vt:lpstr>
      </vt:variant>
      <vt:variant>
        <vt:i4>13</vt:i4>
      </vt:variant>
      <vt:variant>
        <vt:lpstr>Design</vt:lpstr>
      </vt:variant>
      <vt:variant>
        <vt:i4>5</vt:i4>
      </vt:variant>
      <vt:variant>
        <vt:lpstr>Folientitel</vt:lpstr>
      </vt:variant>
      <vt:variant>
        <vt:i4>57</vt:i4>
      </vt:variant>
    </vt:vector>
  </HeadingPairs>
  <TitlesOfParts>
    <vt:vector size="75" baseType="lpstr">
      <vt:lpstr>Arial</vt:lpstr>
      <vt:lpstr>Arial</vt:lpstr>
      <vt:lpstr>Calibri</vt:lpstr>
      <vt:lpstr>Calibri Light</vt:lpstr>
      <vt:lpstr>ff-scala-sans-pro</vt:lpstr>
      <vt:lpstr>Helvetica</vt:lpstr>
      <vt:lpstr>Montserrat</vt:lpstr>
      <vt:lpstr>Montserrat Light</vt:lpstr>
      <vt:lpstr>Segoe UI</vt:lpstr>
      <vt:lpstr>System Font Regular</vt:lpstr>
      <vt:lpstr>Times New Roman</vt:lpstr>
      <vt:lpstr>Verdana</vt:lpstr>
      <vt:lpstr>Wingdings</vt:lpstr>
      <vt:lpstr>Office</vt:lpstr>
      <vt:lpstr>CSL Template BLANKO</vt:lpstr>
      <vt:lpstr>1_CSL Template BLANKO</vt:lpstr>
      <vt:lpstr>3_CSL Template BLANKO</vt:lpstr>
      <vt:lpstr>4_CSL Template BLANKO</vt:lpstr>
      <vt:lpstr>PowerPoint-Präsentation</vt:lpstr>
      <vt:lpstr>Interessenkonflikte</vt:lpstr>
      <vt:lpstr>PowerPoint-Präsentation</vt:lpstr>
      <vt:lpstr>Virale Infektionen im Jahresverlauf </vt:lpstr>
      <vt:lpstr>Grippeähnliche Erkrankungen  (ILI = influenza-like illness)</vt:lpstr>
      <vt:lpstr>Influenza A und B</vt:lpstr>
      <vt:lpstr>PowerPoint-Präsentation</vt:lpstr>
      <vt:lpstr>Komplikationen Influenza1-3</vt:lpstr>
      <vt:lpstr>Kardiovaskuläre Komplikationen</vt:lpstr>
      <vt:lpstr>Saisonale Influenza - ein häufig unterschätztes Risiko:  Exzess-Mortaliät</vt:lpstr>
      <vt:lpstr>Wer profitiert von der Grippeimpfung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Hilft die Impfung denn wirklich ???</vt:lpstr>
      <vt:lpstr>PowerPoint-Präsentation</vt:lpstr>
      <vt:lpstr>PowerPoint-Präsentation</vt:lpstr>
      <vt:lpstr>Grippeimpfung bei Hypertonie </vt:lpstr>
      <vt:lpstr>PowerPoint-Präsentation</vt:lpstr>
      <vt:lpstr>Eigenschaften und Kosten Grippe- Impfstoffe (KV Sachsen) </vt:lpstr>
      <vt:lpstr>Gleichzeitige Impfung Influenza und COVID-19</vt:lpstr>
      <vt:lpstr>Gleichzeitige Impfung Influenza und COVID-19</vt:lpstr>
      <vt:lpstr>Gleichzeitige Impfung Influenza und COVID-19</vt:lpstr>
      <vt:lpstr>Abschließende Fakten zu Influenza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STIKO – Grippeimpfstoffe für 60+</vt:lpstr>
      <vt:lpstr>Influenza-Impfung: Mögliche Impfreaktionen1,2</vt:lpstr>
      <vt:lpstr>Durchimpfungsraten 2021 / 22</vt:lpstr>
      <vt:lpstr>PowerPoint-Präsentation</vt:lpstr>
      <vt:lpstr>Influenza: häufigste impfpräventable Reisekrankheit1</vt:lpstr>
      <vt:lpstr>Häufigkeit von RSV- und Influenza-bedingten Hospitalisierungen bei Kindern und Erwachsenen1</vt:lpstr>
      <vt:lpstr>Influenza Pandemien</vt:lpstr>
      <vt:lpstr>PowerPoint-Präsentation</vt:lpstr>
      <vt:lpstr>PowerPoint-Präsentation</vt:lpstr>
      <vt:lpstr>PowerPoint-Präsentation</vt:lpstr>
      <vt:lpstr>PowerPoint-Präsentation</vt:lpstr>
      <vt:lpstr>Influenza-Impfempfehlung</vt:lpstr>
      <vt:lpstr>Influenza-Symptome und mögliche Komplikationen1-3</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Eisentherapie 2. Influenza - Impfstoff</dc:title>
  <dc:creator>Carsten Hafer</dc:creator>
  <cp:lastModifiedBy>Carsten Hafer</cp:lastModifiedBy>
  <cp:revision>32</cp:revision>
  <dcterms:created xsi:type="dcterms:W3CDTF">2023-11-04T20:21:43Z</dcterms:created>
  <dcterms:modified xsi:type="dcterms:W3CDTF">2023-11-29T09:03:51Z</dcterms:modified>
</cp:coreProperties>
</file>